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7" r:id="rId2"/>
    <p:sldMasterId id="2147483661" r:id="rId3"/>
  </p:sldMasterIdLst>
  <p:notesMasterIdLst>
    <p:notesMasterId r:id="rId120"/>
  </p:notesMasterIdLst>
  <p:sldIdLst>
    <p:sldId id="257" r:id="rId4"/>
    <p:sldId id="1795" r:id="rId5"/>
    <p:sldId id="259" r:id="rId6"/>
    <p:sldId id="261" r:id="rId7"/>
    <p:sldId id="262" r:id="rId8"/>
    <p:sldId id="266" r:id="rId9"/>
    <p:sldId id="1842" r:id="rId10"/>
    <p:sldId id="263" r:id="rId11"/>
    <p:sldId id="264" r:id="rId12"/>
    <p:sldId id="265" r:id="rId13"/>
    <p:sldId id="267" r:id="rId14"/>
    <p:sldId id="268" r:id="rId15"/>
    <p:sldId id="269" r:id="rId16"/>
    <p:sldId id="270" r:id="rId17"/>
    <p:sldId id="271" r:id="rId18"/>
    <p:sldId id="272" r:id="rId19"/>
    <p:sldId id="273" r:id="rId20"/>
    <p:sldId id="274" r:id="rId21"/>
    <p:sldId id="1796" r:id="rId22"/>
    <p:sldId id="275" r:id="rId23"/>
    <p:sldId id="276" r:id="rId24"/>
    <p:sldId id="1848" r:id="rId25"/>
    <p:sldId id="1846" r:id="rId26"/>
    <p:sldId id="1843" r:id="rId27"/>
    <p:sldId id="277" r:id="rId28"/>
    <p:sldId id="278" r:id="rId29"/>
    <p:sldId id="1849" r:id="rId30"/>
    <p:sldId id="1850" r:id="rId31"/>
    <p:sldId id="279" r:id="rId32"/>
    <p:sldId id="280" r:id="rId33"/>
    <p:sldId id="281" r:id="rId34"/>
    <p:sldId id="282" r:id="rId35"/>
    <p:sldId id="283" r:id="rId36"/>
    <p:sldId id="298" r:id="rId37"/>
    <p:sldId id="285" r:id="rId38"/>
    <p:sldId id="286" r:id="rId39"/>
    <p:sldId id="287" r:id="rId40"/>
    <p:sldId id="288" r:id="rId41"/>
    <p:sldId id="289" r:id="rId42"/>
    <p:sldId id="290" r:id="rId43"/>
    <p:sldId id="291" r:id="rId44"/>
    <p:sldId id="292" r:id="rId45"/>
    <p:sldId id="293" r:id="rId46"/>
    <p:sldId id="294" r:id="rId47"/>
    <p:sldId id="295" r:id="rId48"/>
    <p:sldId id="299" r:id="rId49"/>
    <p:sldId id="300" r:id="rId50"/>
    <p:sldId id="313" r:id="rId51"/>
    <p:sldId id="314" r:id="rId52"/>
    <p:sldId id="315" r:id="rId53"/>
    <p:sldId id="316" r:id="rId54"/>
    <p:sldId id="317" r:id="rId55"/>
    <p:sldId id="304" r:id="rId56"/>
    <p:sldId id="318" r:id="rId57"/>
    <p:sldId id="319" r:id="rId58"/>
    <p:sldId id="320" r:id="rId59"/>
    <p:sldId id="321" r:id="rId60"/>
    <p:sldId id="322" r:id="rId61"/>
    <p:sldId id="323" r:id="rId62"/>
    <p:sldId id="324" r:id="rId63"/>
    <p:sldId id="325" r:id="rId64"/>
    <p:sldId id="326" r:id="rId65"/>
    <p:sldId id="301" r:id="rId66"/>
    <p:sldId id="302" r:id="rId67"/>
    <p:sldId id="303" r:id="rId68"/>
    <p:sldId id="305" r:id="rId69"/>
    <p:sldId id="1780" r:id="rId70"/>
    <p:sldId id="256" r:id="rId71"/>
    <p:sldId id="1797" r:id="rId72"/>
    <p:sldId id="258" r:id="rId73"/>
    <p:sldId id="1798" r:id="rId74"/>
    <p:sldId id="260" r:id="rId75"/>
    <p:sldId id="1799" r:id="rId76"/>
    <p:sldId id="1800" r:id="rId77"/>
    <p:sldId id="1801" r:id="rId78"/>
    <p:sldId id="1802" r:id="rId79"/>
    <p:sldId id="1803" r:id="rId80"/>
    <p:sldId id="1804" r:id="rId81"/>
    <p:sldId id="1805" r:id="rId82"/>
    <p:sldId id="1806" r:id="rId83"/>
    <p:sldId id="1807" r:id="rId84"/>
    <p:sldId id="1808" r:id="rId85"/>
    <p:sldId id="1809" r:id="rId86"/>
    <p:sldId id="1810" r:id="rId87"/>
    <p:sldId id="1811" r:id="rId88"/>
    <p:sldId id="1812" r:id="rId89"/>
    <p:sldId id="1813" r:id="rId90"/>
    <p:sldId id="1814" r:id="rId91"/>
    <p:sldId id="1815" r:id="rId92"/>
    <p:sldId id="1816" r:id="rId93"/>
    <p:sldId id="1817" r:id="rId94"/>
    <p:sldId id="284" r:id="rId95"/>
    <p:sldId id="1818" r:id="rId96"/>
    <p:sldId id="1819" r:id="rId97"/>
    <p:sldId id="1820" r:id="rId98"/>
    <p:sldId id="1821" r:id="rId99"/>
    <p:sldId id="1822" r:id="rId100"/>
    <p:sldId id="1823" r:id="rId101"/>
    <p:sldId id="1824" r:id="rId102"/>
    <p:sldId id="1825" r:id="rId103"/>
    <p:sldId id="1826" r:id="rId104"/>
    <p:sldId id="1827" r:id="rId105"/>
    <p:sldId id="1828" r:id="rId106"/>
    <p:sldId id="1829" r:id="rId107"/>
    <p:sldId id="1830" r:id="rId108"/>
    <p:sldId id="1831" r:id="rId109"/>
    <p:sldId id="1832" r:id="rId110"/>
    <p:sldId id="1833" r:id="rId111"/>
    <p:sldId id="1834" r:id="rId112"/>
    <p:sldId id="1835" r:id="rId113"/>
    <p:sldId id="1836" r:id="rId114"/>
    <p:sldId id="1837" r:id="rId115"/>
    <p:sldId id="1838" r:id="rId116"/>
    <p:sldId id="1839" r:id="rId117"/>
    <p:sldId id="1840" r:id="rId118"/>
    <p:sldId id="971" r:id="rId119"/>
  </p:sldIdLst>
  <p:sldSz cx="12192000" cy="6858000"/>
  <p:notesSz cx="7315200" cy="96012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1pPr>
    <a:lvl2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2pPr>
    <a:lvl3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3pPr>
    <a:lvl4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4pPr>
    <a:lvl5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5pPr>
    <a:lvl6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6pPr>
    <a:lvl7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7pPr>
    <a:lvl8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8pPr>
    <a:lvl9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om O'Neill" initials="TO"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4C"/>
    <a:srgbClr val="DCDCDC"/>
    <a:srgbClr val="339966"/>
    <a:srgbClr val="00397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wholeTbl>
    <a:band2H>
      <a:tcTxStyle/>
      <a:tcStyle>
        <a:tcBdr/>
        <a:fill>
          <a:solidFill>
            <a:srgbClr val="FFFFFF"/>
          </a:solidFill>
        </a:fill>
      </a:tcStyle>
    </a:band2H>
    <a:firstCo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Col>
    <a:lastRow>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ED2E2"/>
          </a:solidFill>
        </a:fill>
      </a:tcStyle>
    </a:wholeTbl>
    <a:band2H>
      <a:tcTxStyle/>
      <a:tcStyle>
        <a:tcBdr/>
        <a:fill>
          <a:solidFill>
            <a:srgbClr val="E8EAF1"/>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BD7EF"/>
          </a:solidFill>
        </a:fill>
      </a:tcStyle>
    </a:wholeTbl>
    <a:band2H>
      <a:tcTxStyle/>
      <a:tcStyle>
        <a:tcBdr/>
        <a:fill>
          <a:solidFill>
            <a:srgbClr val="E7ECF7"/>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CF821DB8-F4EB-4A41-A1BA-3FCAFE7338EE}"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DBDF"/>
          </a:solidFill>
        </a:fill>
      </a:tcStyle>
    </a:wholeTbl>
    <a:band2H>
      <a:tcTxStyle/>
      <a:tcStyle>
        <a:tcBdr/>
        <a:fill>
          <a:solidFill>
            <a:srgbClr val="EFEEF0"/>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33BA23B1-9221-436E-865A-0063620EA4FD}"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notesView">
  <p:normalViewPr showOutlineIcons="0">
    <p:restoredLeft sz="34580"/>
    <p:restoredTop sz="86410" autoAdjust="0"/>
  </p:normalViewPr>
  <p:slideViewPr>
    <p:cSldViewPr snapToGrid="0">
      <p:cViewPr varScale="1">
        <p:scale>
          <a:sx n="48" d="100"/>
          <a:sy n="48" d="100"/>
        </p:scale>
        <p:origin x="72" y="1026"/>
      </p:cViewPr>
      <p:guideLst/>
    </p:cSldViewPr>
  </p:slideViewPr>
  <p:outlineViewPr>
    <p:cViewPr>
      <p:scale>
        <a:sx n="33" d="100"/>
        <a:sy n="33" d="100"/>
      </p:scale>
      <p:origin x="0" y="-22944"/>
    </p:cViewPr>
  </p:outlineViewPr>
  <p:notesTextViewPr>
    <p:cViewPr>
      <p:scale>
        <a:sx n="1" d="1"/>
        <a:sy n="1" d="1"/>
      </p:scale>
      <p:origin x="0" y="-2082"/>
    </p:cViewPr>
  </p:notesTextViewPr>
  <p:sorterViewPr>
    <p:cViewPr>
      <p:scale>
        <a:sx n="100" d="100"/>
        <a:sy n="100" d="100"/>
      </p:scale>
      <p:origin x="0" y="-29256"/>
    </p:cViewPr>
  </p:sorterViewPr>
  <p:notesViewPr>
    <p:cSldViewPr snapToGrid="0">
      <p:cViewPr varScale="1">
        <p:scale>
          <a:sx n="77" d="100"/>
          <a:sy n="77" d="100"/>
        </p:scale>
        <p:origin x="2040" y="102"/>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117" Type="http://schemas.openxmlformats.org/officeDocument/2006/relationships/slide" Target="slides/slide114.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slide" Target="slides/slide86.xml"/><Relationship Id="rId112" Type="http://schemas.openxmlformats.org/officeDocument/2006/relationships/slide" Target="slides/slide109.xml"/><Relationship Id="rId16" Type="http://schemas.openxmlformats.org/officeDocument/2006/relationships/slide" Target="slides/slide13.xml"/><Relationship Id="rId107" Type="http://schemas.openxmlformats.org/officeDocument/2006/relationships/slide" Target="slides/slide104.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102" Type="http://schemas.openxmlformats.org/officeDocument/2006/relationships/slide" Target="slides/slide99.xml"/><Relationship Id="rId123" Type="http://schemas.openxmlformats.org/officeDocument/2006/relationships/viewProps" Target="viewProps.xml"/><Relationship Id="rId5" Type="http://schemas.openxmlformats.org/officeDocument/2006/relationships/slide" Target="slides/slide2.xml"/><Relationship Id="rId90" Type="http://schemas.openxmlformats.org/officeDocument/2006/relationships/slide" Target="slides/slide87.xml"/><Relationship Id="rId95" Type="http://schemas.openxmlformats.org/officeDocument/2006/relationships/slide" Target="slides/slide92.xml"/><Relationship Id="rId22" Type="http://schemas.openxmlformats.org/officeDocument/2006/relationships/slide" Target="slides/slide19.xml"/><Relationship Id="rId27" Type="http://schemas.openxmlformats.org/officeDocument/2006/relationships/slide" Target="slides/slide24.xml"/><Relationship Id="rId43" Type="http://schemas.openxmlformats.org/officeDocument/2006/relationships/slide" Target="slides/slide40.xml"/><Relationship Id="rId48" Type="http://schemas.openxmlformats.org/officeDocument/2006/relationships/slide" Target="slides/slide45.xml"/><Relationship Id="rId64" Type="http://schemas.openxmlformats.org/officeDocument/2006/relationships/slide" Target="slides/slide61.xml"/><Relationship Id="rId69" Type="http://schemas.openxmlformats.org/officeDocument/2006/relationships/slide" Target="slides/slide66.xml"/><Relationship Id="rId113" Type="http://schemas.openxmlformats.org/officeDocument/2006/relationships/slide" Target="slides/slide110.xml"/><Relationship Id="rId118" Type="http://schemas.openxmlformats.org/officeDocument/2006/relationships/slide" Target="slides/slide115.xml"/><Relationship Id="rId80" Type="http://schemas.openxmlformats.org/officeDocument/2006/relationships/slide" Target="slides/slide77.xml"/><Relationship Id="rId85" Type="http://schemas.openxmlformats.org/officeDocument/2006/relationships/slide" Target="slides/slide82.xml"/><Relationship Id="rId12" Type="http://schemas.openxmlformats.org/officeDocument/2006/relationships/slide" Target="slides/slide9.xml"/><Relationship Id="rId17" Type="http://schemas.openxmlformats.org/officeDocument/2006/relationships/slide" Target="slides/slide14.xml"/><Relationship Id="rId33" Type="http://schemas.openxmlformats.org/officeDocument/2006/relationships/slide" Target="slides/slide30.xml"/><Relationship Id="rId38" Type="http://schemas.openxmlformats.org/officeDocument/2006/relationships/slide" Target="slides/slide35.xml"/><Relationship Id="rId59" Type="http://schemas.openxmlformats.org/officeDocument/2006/relationships/slide" Target="slides/slide56.xml"/><Relationship Id="rId103" Type="http://schemas.openxmlformats.org/officeDocument/2006/relationships/slide" Target="slides/slide100.xml"/><Relationship Id="rId108" Type="http://schemas.openxmlformats.org/officeDocument/2006/relationships/slide" Target="slides/slide105.xml"/><Relationship Id="rId124" Type="http://schemas.openxmlformats.org/officeDocument/2006/relationships/theme" Target="theme/theme1.xml"/><Relationship Id="rId54" Type="http://schemas.openxmlformats.org/officeDocument/2006/relationships/slide" Target="slides/slide51.xml"/><Relationship Id="rId70" Type="http://schemas.openxmlformats.org/officeDocument/2006/relationships/slide" Target="slides/slide67.xml"/><Relationship Id="rId75" Type="http://schemas.openxmlformats.org/officeDocument/2006/relationships/slide" Target="slides/slide72.xml"/><Relationship Id="rId91" Type="http://schemas.openxmlformats.org/officeDocument/2006/relationships/slide" Target="slides/slide88.xml"/><Relationship Id="rId96" Type="http://schemas.openxmlformats.org/officeDocument/2006/relationships/slide" Target="slides/slide93.xml"/><Relationship Id="rId1" Type="http://schemas.openxmlformats.org/officeDocument/2006/relationships/slideMaster" Target="slideMasters/slideMaster1.xml"/><Relationship Id="rId6" Type="http://schemas.openxmlformats.org/officeDocument/2006/relationships/slide" Target="slides/slide3.xml"/><Relationship Id="rId23" Type="http://schemas.openxmlformats.org/officeDocument/2006/relationships/slide" Target="slides/slide20.xml"/><Relationship Id="rId28" Type="http://schemas.openxmlformats.org/officeDocument/2006/relationships/slide" Target="slides/slide25.xml"/><Relationship Id="rId49" Type="http://schemas.openxmlformats.org/officeDocument/2006/relationships/slide" Target="slides/slide46.xml"/><Relationship Id="rId114" Type="http://schemas.openxmlformats.org/officeDocument/2006/relationships/slide" Target="slides/slide111.xml"/><Relationship Id="rId119" Type="http://schemas.openxmlformats.org/officeDocument/2006/relationships/slide" Target="slides/slide116.xml"/><Relationship Id="rId44" Type="http://schemas.openxmlformats.org/officeDocument/2006/relationships/slide" Target="slides/slide41.xml"/><Relationship Id="rId60" Type="http://schemas.openxmlformats.org/officeDocument/2006/relationships/slide" Target="slides/slide57.xml"/><Relationship Id="rId65" Type="http://schemas.openxmlformats.org/officeDocument/2006/relationships/slide" Target="slides/slide62.xml"/><Relationship Id="rId81" Type="http://schemas.openxmlformats.org/officeDocument/2006/relationships/slide" Target="slides/slide78.xml"/><Relationship Id="rId86" Type="http://schemas.openxmlformats.org/officeDocument/2006/relationships/slide" Target="slides/slide83.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109" Type="http://schemas.openxmlformats.org/officeDocument/2006/relationships/slide" Target="slides/slide10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04" Type="http://schemas.openxmlformats.org/officeDocument/2006/relationships/slide" Target="slides/slide101.xml"/><Relationship Id="rId120" Type="http://schemas.openxmlformats.org/officeDocument/2006/relationships/notesMaster" Target="notesMasters/notesMaster1.xml"/><Relationship Id="rId125" Type="http://schemas.openxmlformats.org/officeDocument/2006/relationships/tableStyles" Target="tableStyles.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110" Type="http://schemas.openxmlformats.org/officeDocument/2006/relationships/slide" Target="slides/slide107.xml"/><Relationship Id="rId115" Type="http://schemas.openxmlformats.org/officeDocument/2006/relationships/slide" Target="slides/slide112.xml"/><Relationship Id="rId61" Type="http://schemas.openxmlformats.org/officeDocument/2006/relationships/slide" Target="slides/slide58.xml"/><Relationship Id="rId82" Type="http://schemas.openxmlformats.org/officeDocument/2006/relationships/slide" Target="slides/slide79.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100" Type="http://schemas.openxmlformats.org/officeDocument/2006/relationships/slide" Target="slides/slide97.xml"/><Relationship Id="rId105" Type="http://schemas.openxmlformats.org/officeDocument/2006/relationships/slide" Target="slides/slide102.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slide" Target="slides/slide90.xml"/><Relationship Id="rId98" Type="http://schemas.openxmlformats.org/officeDocument/2006/relationships/slide" Target="slides/slide95.xml"/><Relationship Id="rId121" Type="http://schemas.openxmlformats.org/officeDocument/2006/relationships/commentAuthors" Target="commentAuthors.xml"/><Relationship Id="rId3" Type="http://schemas.openxmlformats.org/officeDocument/2006/relationships/slideMaster" Target="slideMasters/slideMaster3.xml"/><Relationship Id="rId25" Type="http://schemas.openxmlformats.org/officeDocument/2006/relationships/slide" Target="slides/slide22.xml"/><Relationship Id="rId46" Type="http://schemas.openxmlformats.org/officeDocument/2006/relationships/slide" Target="slides/slide43.xml"/><Relationship Id="rId67" Type="http://schemas.openxmlformats.org/officeDocument/2006/relationships/slide" Target="slides/slide64.xml"/><Relationship Id="rId116" Type="http://schemas.openxmlformats.org/officeDocument/2006/relationships/slide" Target="slides/slide113.xml"/><Relationship Id="rId20" Type="http://schemas.openxmlformats.org/officeDocument/2006/relationships/slide" Target="slides/slide17.xml"/><Relationship Id="rId41" Type="http://schemas.openxmlformats.org/officeDocument/2006/relationships/slide" Target="slides/slide38.xml"/><Relationship Id="rId62" Type="http://schemas.openxmlformats.org/officeDocument/2006/relationships/slide" Target="slides/slide59.xml"/><Relationship Id="rId83" Type="http://schemas.openxmlformats.org/officeDocument/2006/relationships/slide" Target="slides/slide80.xml"/><Relationship Id="rId88" Type="http://schemas.openxmlformats.org/officeDocument/2006/relationships/slide" Target="slides/slide85.xml"/><Relationship Id="rId111" Type="http://schemas.openxmlformats.org/officeDocument/2006/relationships/slide" Target="slides/slide108.xml"/><Relationship Id="rId15" Type="http://schemas.openxmlformats.org/officeDocument/2006/relationships/slide" Target="slides/slide12.xml"/><Relationship Id="rId36" Type="http://schemas.openxmlformats.org/officeDocument/2006/relationships/slide" Target="slides/slide33.xml"/><Relationship Id="rId57" Type="http://schemas.openxmlformats.org/officeDocument/2006/relationships/slide" Target="slides/slide54.xml"/><Relationship Id="rId106" Type="http://schemas.openxmlformats.org/officeDocument/2006/relationships/slide" Target="slides/slide103.xml"/><Relationship Id="rId10" Type="http://schemas.openxmlformats.org/officeDocument/2006/relationships/slide" Target="slides/slide7.xml"/><Relationship Id="rId31" Type="http://schemas.openxmlformats.org/officeDocument/2006/relationships/slide" Target="slides/slide28.xml"/><Relationship Id="rId52" Type="http://schemas.openxmlformats.org/officeDocument/2006/relationships/slide" Target="slides/slide49.xml"/><Relationship Id="rId73" Type="http://schemas.openxmlformats.org/officeDocument/2006/relationships/slide" Target="slides/slide70.xml"/><Relationship Id="rId78" Type="http://schemas.openxmlformats.org/officeDocument/2006/relationships/slide" Target="slides/slide75.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slide" Target="slides/slide98.xml"/><Relationship Id="rId122"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s>
</file>

<file path=ppt/diagrams/_rels/data2.xml.rels><?xml version="1.0" encoding="UTF-8" standalone="yes"?>
<Relationships xmlns="http://schemas.openxmlformats.org/package/2006/relationships"><Relationship Id="rId3" Type="http://schemas.openxmlformats.org/officeDocument/2006/relationships/hyperlink" Target="https://www.ceejhlab.org/mid-atlantic/projects/2019/2/2/md-ejscreen" TargetMode="External"/><Relationship Id="rId7" Type="http://schemas.openxmlformats.org/officeDocument/2006/relationships/hyperlink" Target="https://www.nj.gov/dep/ej/" TargetMode="External"/><Relationship Id="rId2" Type="http://schemas.openxmlformats.org/officeDocument/2006/relationships/hyperlink" Target="https://oehha.ca.gov/" TargetMode="External"/><Relationship Id="rId1" Type="http://schemas.openxmlformats.org/officeDocument/2006/relationships/hyperlink" Target="https://oehha.ca.gov/calenviroscreen/report/calenviroscreen-30" TargetMode="External"/><Relationship Id="rId6" Type="http://schemas.openxmlformats.org/officeDocument/2006/relationships/hyperlink" Target="https://www.doh.wa.gov/" TargetMode="External"/><Relationship Id="rId5" Type="http://schemas.openxmlformats.org/officeDocument/2006/relationships/hyperlink" Target="https://www.doh.wa.gov/DataandStatisticalReports/WashingtonTrackingNetworkWTN/InformationbyLocation" TargetMode="External"/><Relationship Id="rId4" Type="http://schemas.openxmlformats.org/officeDocument/2006/relationships/hyperlink" Target="https://www.ceejhlab.org/" TargetMode="External"/></Relationships>
</file>

<file path=ppt/diagrams/_rels/data6.xml.rels><?xml version="1.0" encoding="UTF-8" standalone="yes"?>
<Relationships xmlns="http://schemas.openxmlformats.org/package/2006/relationships"><Relationship Id="rId8" Type="http://schemas.openxmlformats.org/officeDocument/2006/relationships/image" Target="../media/image120.svg"/><Relationship Id="rId3" Type="http://schemas.openxmlformats.org/officeDocument/2006/relationships/image" Target="../media/image115.png"/><Relationship Id="rId7" Type="http://schemas.openxmlformats.org/officeDocument/2006/relationships/image" Target="../media/image119.png"/><Relationship Id="rId2" Type="http://schemas.openxmlformats.org/officeDocument/2006/relationships/image" Target="../media/image114.svg"/><Relationship Id="rId1" Type="http://schemas.openxmlformats.org/officeDocument/2006/relationships/image" Target="../media/image113.png"/><Relationship Id="rId6" Type="http://schemas.openxmlformats.org/officeDocument/2006/relationships/image" Target="../media/image118.svg"/><Relationship Id="rId5" Type="http://schemas.openxmlformats.org/officeDocument/2006/relationships/image" Target="../media/image117.png"/><Relationship Id="rId10" Type="http://schemas.openxmlformats.org/officeDocument/2006/relationships/image" Target="../media/image122.svg"/><Relationship Id="rId4" Type="http://schemas.openxmlformats.org/officeDocument/2006/relationships/image" Target="../media/image116.svg"/><Relationship Id="rId9" Type="http://schemas.openxmlformats.org/officeDocument/2006/relationships/image" Target="../media/image121.png"/></Relationships>
</file>

<file path=ppt/diagrams/_rels/drawing2.xml.rels><?xml version="1.0" encoding="UTF-8" standalone="yes"?>
<Relationships xmlns="http://schemas.openxmlformats.org/package/2006/relationships"><Relationship Id="rId3" Type="http://schemas.openxmlformats.org/officeDocument/2006/relationships/hyperlink" Target="https://www.ceejhlab.org/mid-atlantic/projects/2019/2/2/md-ejscreen" TargetMode="External"/><Relationship Id="rId7" Type="http://schemas.openxmlformats.org/officeDocument/2006/relationships/hyperlink" Target="https://www.nj.gov/dep/ej/" TargetMode="External"/><Relationship Id="rId2" Type="http://schemas.openxmlformats.org/officeDocument/2006/relationships/hyperlink" Target="https://oehha.ca.gov/" TargetMode="External"/><Relationship Id="rId1" Type="http://schemas.openxmlformats.org/officeDocument/2006/relationships/hyperlink" Target="https://oehha.ca.gov/calenviroscreen/report/calenviroscreen-30" TargetMode="External"/><Relationship Id="rId6" Type="http://schemas.openxmlformats.org/officeDocument/2006/relationships/hyperlink" Target="https://www.doh.wa.gov/" TargetMode="External"/><Relationship Id="rId5" Type="http://schemas.openxmlformats.org/officeDocument/2006/relationships/hyperlink" Target="https://www.doh.wa.gov/DataandStatisticalReports/WashingtonTrackingNetworkWTN/InformationbyLocation" TargetMode="External"/><Relationship Id="rId4" Type="http://schemas.openxmlformats.org/officeDocument/2006/relationships/hyperlink" Target="https://www.ceejhlab.org/" TargetMode="External"/></Relationships>
</file>

<file path=ppt/diagrams/_rels/drawing6.xml.rels><?xml version="1.0" encoding="UTF-8" standalone="yes"?>
<Relationships xmlns="http://schemas.openxmlformats.org/package/2006/relationships"><Relationship Id="rId8" Type="http://schemas.openxmlformats.org/officeDocument/2006/relationships/image" Target="../media/image120.svg"/><Relationship Id="rId3" Type="http://schemas.openxmlformats.org/officeDocument/2006/relationships/image" Target="../media/image115.png"/><Relationship Id="rId7" Type="http://schemas.openxmlformats.org/officeDocument/2006/relationships/image" Target="../media/image119.png"/><Relationship Id="rId2" Type="http://schemas.openxmlformats.org/officeDocument/2006/relationships/image" Target="../media/image114.svg"/><Relationship Id="rId1" Type="http://schemas.openxmlformats.org/officeDocument/2006/relationships/image" Target="../media/image113.png"/><Relationship Id="rId6" Type="http://schemas.openxmlformats.org/officeDocument/2006/relationships/image" Target="../media/image118.svg"/><Relationship Id="rId5" Type="http://schemas.openxmlformats.org/officeDocument/2006/relationships/image" Target="../media/image117.png"/><Relationship Id="rId10" Type="http://schemas.openxmlformats.org/officeDocument/2006/relationships/image" Target="../media/image122.svg"/><Relationship Id="rId4" Type="http://schemas.openxmlformats.org/officeDocument/2006/relationships/image" Target="../media/image116.svg"/><Relationship Id="rId9" Type="http://schemas.openxmlformats.org/officeDocument/2006/relationships/image" Target="../media/image121.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29475A3-C3D8-4829-ACED-9C5DFCC80A50}"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en-US"/>
        </a:p>
      </dgm:t>
    </dgm:pt>
    <dgm:pt modelId="{FF7C508A-7B26-4635-9107-A2BCE89AD305}">
      <dgm:prSet/>
      <dgm:spPr/>
      <dgm:t>
        <a:bodyPr/>
        <a:lstStyle/>
        <a:p>
          <a:r>
            <a:rPr lang="en-US" b="0" i="0" baseline="0" dirty="0"/>
            <a:t>Future Recommendations </a:t>
          </a:r>
          <a:endParaRPr lang="en-US" dirty="0"/>
        </a:p>
      </dgm:t>
    </dgm:pt>
    <dgm:pt modelId="{7876F79C-2CD8-4230-9870-1D5EA469B876}" type="parTrans" cxnId="{D2AB1E79-1259-443B-BD4B-EF8E4A1613A6}">
      <dgm:prSet/>
      <dgm:spPr/>
      <dgm:t>
        <a:bodyPr/>
        <a:lstStyle/>
        <a:p>
          <a:endParaRPr lang="en-US"/>
        </a:p>
      </dgm:t>
    </dgm:pt>
    <dgm:pt modelId="{F94C25FC-C940-4680-A542-3E2AB3D9EBAF}" type="sibTrans" cxnId="{D2AB1E79-1259-443B-BD4B-EF8E4A1613A6}">
      <dgm:prSet/>
      <dgm:spPr/>
      <dgm:t>
        <a:bodyPr/>
        <a:lstStyle/>
        <a:p>
          <a:endParaRPr lang="en-US"/>
        </a:p>
      </dgm:t>
    </dgm:pt>
    <dgm:pt modelId="{CE8193E6-60FC-4BA0-A660-5BC4459CEC83}">
      <dgm:prSet custT="1"/>
      <dgm:spPr/>
      <dgm:t>
        <a:bodyPr/>
        <a:lstStyle/>
        <a:p>
          <a:r>
            <a:rPr lang="en-US" sz="2200" b="0" i="0" baseline="0" dirty="0">
              <a:solidFill>
                <a:srgbClr val="00334C"/>
              </a:solidFill>
              <a:latin typeface="Tahoma" panose="020B0604030504040204" pitchFamily="34" charset="0"/>
              <a:ea typeface="Tahoma" panose="020B0604030504040204" pitchFamily="34" charset="0"/>
              <a:cs typeface="Tahoma" panose="020B0604030504040204" pitchFamily="34" charset="0"/>
            </a:rPr>
            <a:t>Economic/social/environmental balance at local level</a:t>
          </a:r>
          <a:endParaRPr lang="en-US" sz="2200" dirty="0">
            <a:solidFill>
              <a:srgbClr val="00334C"/>
            </a:solidFill>
            <a:latin typeface="Tahoma" panose="020B0604030504040204" pitchFamily="34" charset="0"/>
            <a:ea typeface="Tahoma" panose="020B0604030504040204" pitchFamily="34" charset="0"/>
            <a:cs typeface="Tahoma" panose="020B0604030504040204" pitchFamily="34" charset="0"/>
          </a:endParaRPr>
        </a:p>
      </dgm:t>
    </dgm:pt>
    <dgm:pt modelId="{C2F9EEDC-6B10-4BD2-ADB8-F34DEF8B07E1}" type="parTrans" cxnId="{C5E60BB5-C281-4E1F-A354-A08994614DDC}">
      <dgm:prSet/>
      <dgm:spPr/>
      <dgm:t>
        <a:bodyPr/>
        <a:lstStyle/>
        <a:p>
          <a:endParaRPr lang="en-US"/>
        </a:p>
      </dgm:t>
    </dgm:pt>
    <dgm:pt modelId="{EBDECA69-AE71-46C2-8F06-67CF89D140FD}" type="sibTrans" cxnId="{C5E60BB5-C281-4E1F-A354-A08994614DDC}">
      <dgm:prSet/>
      <dgm:spPr/>
      <dgm:t>
        <a:bodyPr/>
        <a:lstStyle/>
        <a:p>
          <a:endParaRPr lang="en-US"/>
        </a:p>
      </dgm:t>
    </dgm:pt>
    <dgm:pt modelId="{525D6600-04EB-40EE-9D71-8565291E8BE3}">
      <dgm:prSet custT="1"/>
      <dgm:spPr/>
      <dgm:t>
        <a:bodyPr/>
        <a:lstStyle/>
        <a:p>
          <a:r>
            <a:rPr lang="en-US" sz="2200" b="0" i="0" baseline="0" dirty="0">
              <a:solidFill>
                <a:srgbClr val="00334C"/>
              </a:solidFill>
              <a:latin typeface="Tahoma" panose="020B0604030504040204" pitchFamily="34" charset="0"/>
              <a:ea typeface="Tahoma" panose="020B0604030504040204" pitchFamily="34" charset="0"/>
              <a:cs typeface="Tahoma" panose="020B0604030504040204" pitchFamily="34" charset="0"/>
            </a:rPr>
            <a:t>Risk management implementation (use more relevant local information)</a:t>
          </a:r>
          <a:endParaRPr lang="en-US" sz="2200" dirty="0">
            <a:solidFill>
              <a:srgbClr val="00334C"/>
            </a:solidFill>
            <a:latin typeface="Tahoma" panose="020B0604030504040204" pitchFamily="34" charset="0"/>
            <a:ea typeface="Tahoma" panose="020B0604030504040204" pitchFamily="34" charset="0"/>
            <a:cs typeface="Tahoma" panose="020B0604030504040204" pitchFamily="34" charset="0"/>
          </a:endParaRPr>
        </a:p>
      </dgm:t>
    </dgm:pt>
    <dgm:pt modelId="{B9017A6A-11D6-46A0-A19D-5916F1B86DCA}" type="parTrans" cxnId="{86ADA3D3-322F-4139-9F02-FB768FDF84D2}">
      <dgm:prSet/>
      <dgm:spPr/>
      <dgm:t>
        <a:bodyPr/>
        <a:lstStyle/>
        <a:p>
          <a:endParaRPr lang="en-US"/>
        </a:p>
      </dgm:t>
    </dgm:pt>
    <dgm:pt modelId="{B4A4A2AB-4F52-467C-8988-A4A9B30900CE}" type="sibTrans" cxnId="{86ADA3D3-322F-4139-9F02-FB768FDF84D2}">
      <dgm:prSet/>
      <dgm:spPr/>
      <dgm:t>
        <a:bodyPr/>
        <a:lstStyle/>
        <a:p>
          <a:endParaRPr lang="en-US"/>
        </a:p>
      </dgm:t>
    </dgm:pt>
    <dgm:pt modelId="{0E3F2DCC-8238-400D-94F8-96B8F245C53E}">
      <dgm:prSet custT="1"/>
      <dgm:spPr/>
      <dgm:t>
        <a:bodyPr/>
        <a:lstStyle/>
        <a:p>
          <a:r>
            <a:rPr lang="en-US" sz="2200" b="0" i="0" baseline="0" dirty="0">
              <a:solidFill>
                <a:srgbClr val="00334C"/>
              </a:solidFill>
              <a:latin typeface="Tahoma" panose="020B0604030504040204" pitchFamily="34" charset="0"/>
              <a:ea typeface="Tahoma" panose="020B0604030504040204" pitchFamily="34" charset="0"/>
              <a:cs typeface="Tahoma" panose="020B0604030504040204" pitchFamily="34" charset="0"/>
            </a:rPr>
            <a:t>Demonstrated value from SRR techniques</a:t>
          </a:r>
          <a:endParaRPr lang="en-US" sz="2200" dirty="0">
            <a:solidFill>
              <a:srgbClr val="00334C"/>
            </a:solidFill>
            <a:latin typeface="Tahoma" panose="020B0604030504040204" pitchFamily="34" charset="0"/>
            <a:ea typeface="Tahoma" panose="020B0604030504040204" pitchFamily="34" charset="0"/>
            <a:cs typeface="Tahoma" panose="020B0604030504040204" pitchFamily="34" charset="0"/>
          </a:endParaRPr>
        </a:p>
      </dgm:t>
    </dgm:pt>
    <dgm:pt modelId="{B19CB4B0-2848-4789-91A3-AB2F4603F86A}" type="parTrans" cxnId="{81F4B16B-F0E1-4F17-B6AC-AF9AA1393600}">
      <dgm:prSet/>
      <dgm:spPr/>
      <dgm:t>
        <a:bodyPr/>
        <a:lstStyle/>
        <a:p>
          <a:endParaRPr lang="en-US"/>
        </a:p>
      </dgm:t>
    </dgm:pt>
    <dgm:pt modelId="{109D94BC-FF5E-467F-B3C4-BF981130C3BD}" type="sibTrans" cxnId="{81F4B16B-F0E1-4F17-B6AC-AF9AA1393600}">
      <dgm:prSet/>
      <dgm:spPr/>
      <dgm:t>
        <a:bodyPr/>
        <a:lstStyle/>
        <a:p>
          <a:endParaRPr lang="en-US"/>
        </a:p>
      </dgm:t>
    </dgm:pt>
    <dgm:pt modelId="{934E4584-90DB-4C74-BA35-F735341DCE91}">
      <dgm:prSet custT="1"/>
      <dgm:spPr/>
      <dgm:t>
        <a:bodyPr/>
        <a:lstStyle/>
        <a:p>
          <a:r>
            <a:rPr lang="en-US" sz="2200" b="0" i="0" baseline="0" dirty="0">
              <a:solidFill>
                <a:srgbClr val="00334C"/>
              </a:solidFill>
              <a:latin typeface="Tahoma" panose="020B0604030504040204" pitchFamily="34" charset="0"/>
              <a:ea typeface="Tahoma" panose="020B0604030504040204" pitchFamily="34" charset="0"/>
              <a:cs typeface="Tahoma" panose="020B0604030504040204" pitchFamily="34" charset="0"/>
            </a:rPr>
            <a:t>Metrics development to track progress SRR actions &amp; goals </a:t>
          </a:r>
          <a:endParaRPr lang="en-US" sz="2200" dirty="0">
            <a:solidFill>
              <a:srgbClr val="00334C"/>
            </a:solidFill>
            <a:latin typeface="Tahoma" panose="020B0604030504040204" pitchFamily="34" charset="0"/>
            <a:ea typeface="Tahoma" panose="020B0604030504040204" pitchFamily="34" charset="0"/>
            <a:cs typeface="Tahoma" panose="020B0604030504040204" pitchFamily="34" charset="0"/>
          </a:endParaRPr>
        </a:p>
      </dgm:t>
    </dgm:pt>
    <dgm:pt modelId="{D3FB0C97-B10C-49DE-B877-C175B0AC37DB}" type="parTrans" cxnId="{D94552C7-739D-458B-8F4A-6D6C4759D39A}">
      <dgm:prSet/>
      <dgm:spPr/>
      <dgm:t>
        <a:bodyPr/>
        <a:lstStyle/>
        <a:p>
          <a:endParaRPr lang="en-US"/>
        </a:p>
      </dgm:t>
    </dgm:pt>
    <dgm:pt modelId="{D806A912-7991-49B4-959B-DCEB650F82F1}" type="sibTrans" cxnId="{D94552C7-739D-458B-8F4A-6D6C4759D39A}">
      <dgm:prSet/>
      <dgm:spPr/>
      <dgm:t>
        <a:bodyPr/>
        <a:lstStyle/>
        <a:p>
          <a:endParaRPr lang="en-US"/>
        </a:p>
      </dgm:t>
    </dgm:pt>
    <dgm:pt modelId="{DBDF21E3-5829-4FB9-BCFE-CAEE08BF485B}">
      <dgm:prSet custT="1"/>
      <dgm:spPr/>
      <dgm:t>
        <a:bodyPr/>
        <a:lstStyle/>
        <a:p>
          <a:r>
            <a:rPr lang="en-US" sz="2200" b="0" i="0" baseline="0" dirty="0">
              <a:solidFill>
                <a:srgbClr val="00334C"/>
              </a:solidFill>
              <a:latin typeface="Tahoma" panose="020B0604030504040204" pitchFamily="34" charset="0"/>
              <a:ea typeface="Tahoma" panose="020B0604030504040204" pitchFamily="34" charset="0"/>
              <a:cs typeface="Tahoma" panose="020B0604030504040204" pitchFamily="34" charset="0"/>
            </a:rPr>
            <a:t>Guidance/standardized methods for conducting vulnerability assessments</a:t>
          </a:r>
          <a:endParaRPr lang="en-US" sz="2200" dirty="0">
            <a:solidFill>
              <a:srgbClr val="00334C"/>
            </a:solidFill>
            <a:latin typeface="Tahoma" panose="020B0604030504040204" pitchFamily="34" charset="0"/>
            <a:ea typeface="Tahoma" panose="020B0604030504040204" pitchFamily="34" charset="0"/>
            <a:cs typeface="Tahoma" panose="020B0604030504040204" pitchFamily="34" charset="0"/>
          </a:endParaRPr>
        </a:p>
      </dgm:t>
    </dgm:pt>
    <dgm:pt modelId="{405BB52B-D743-464D-9803-C7122DA913BA}" type="parTrans" cxnId="{C19B2E57-CFCB-4C5D-9C7B-18A30F5E1EB2}">
      <dgm:prSet/>
      <dgm:spPr/>
      <dgm:t>
        <a:bodyPr/>
        <a:lstStyle/>
        <a:p>
          <a:endParaRPr lang="en-US"/>
        </a:p>
      </dgm:t>
    </dgm:pt>
    <dgm:pt modelId="{A6494C9F-C2E6-41F4-B75D-E7B1F00A03E5}" type="sibTrans" cxnId="{C19B2E57-CFCB-4C5D-9C7B-18A30F5E1EB2}">
      <dgm:prSet/>
      <dgm:spPr/>
      <dgm:t>
        <a:bodyPr/>
        <a:lstStyle/>
        <a:p>
          <a:endParaRPr lang="en-US"/>
        </a:p>
      </dgm:t>
    </dgm:pt>
    <dgm:pt modelId="{2C04A1F8-F483-48EB-9284-0B4E6A57AB95}">
      <dgm:prSet custT="1"/>
      <dgm:spPr/>
      <dgm:t>
        <a:bodyPr/>
        <a:lstStyle/>
        <a:p>
          <a:r>
            <a:rPr lang="en-US" sz="2200" b="0" i="0" baseline="0" dirty="0">
              <a:solidFill>
                <a:srgbClr val="00334C"/>
              </a:solidFill>
              <a:latin typeface="Tahoma" panose="020B0604030504040204" pitchFamily="34" charset="0"/>
              <a:ea typeface="Tahoma" panose="020B0604030504040204" pitchFamily="34" charset="0"/>
              <a:cs typeface="Tahoma" panose="020B0604030504040204" pitchFamily="34" charset="0"/>
            </a:rPr>
            <a:t>Case studies of intentional resiliency implementation</a:t>
          </a:r>
          <a:endParaRPr lang="en-US" sz="2200" dirty="0">
            <a:solidFill>
              <a:srgbClr val="00334C"/>
            </a:solidFill>
            <a:latin typeface="Tahoma" panose="020B0604030504040204" pitchFamily="34" charset="0"/>
            <a:ea typeface="Tahoma" panose="020B0604030504040204" pitchFamily="34" charset="0"/>
            <a:cs typeface="Tahoma" panose="020B0604030504040204" pitchFamily="34" charset="0"/>
          </a:endParaRPr>
        </a:p>
      </dgm:t>
    </dgm:pt>
    <dgm:pt modelId="{FCEC3D02-1E0F-4F40-B473-E0526A05C39F}" type="parTrans" cxnId="{97B2F7EB-796A-4171-834E-2AA45B4B2DA3}">
      <dgm:prSet/>
      <dgm:spPr/>
      <dgm:t>
        <a:bodyPr/>
        <a:lstStyle/>
        <a:p>
          <a:endParaRPr lang="en-US"/>
        </a:p>
      </dgm:t>
    </dgm:pt>
    <dgm:pt modelId="{8AD6B731-E688-4F1B-BC1C-2BC207419870}" type="sibTrans" cxnId="{97B2F7EB-796A-4171-834E-2AA45B4B2DA3}">
      <dgm:prSet/>
      <dgm:spPr/>
      <dgm:t>
        <a:bodyPr/>
        <a:lstStyle/>
        <a:p>
          <a:endParaRPr lang="en-US"/>
        </a:p>
      </dgm:t>
    </dgm:pt>
    <dgm:pt modelId="{3189B3B2-32AF-4A6A-A6B2-1327DF235070}">
      <dgm:prSet custT="1"/>
      <dgm:spPr/>
      <dgm:t>
        <a:bodyPr/>
        <a:lstStyle/>
        <a:p>
          <a:r>
            <a:rPr lang="en-US" sz="2200" b="0" i="0" baseline="0" dirty="0">
              <a:solidFill>
                <a:srgbClr val="00334C"/>
              </a:solidFill>
              <a:latin typeface="Tahoma" panose="020B0604030504040204" pitchFamily="34" charset="0"/>
              <a:ea typeface="Tahoma" panose="020B0604030504040204" pitchFamily="34" charset="0"/>
              <a:cs typeface="Tahoma" panose="020B0604030504040204" pitchFamily="34" charset="0"/>
            </a:rPr>
            <a:t>Periodic site reviews that include an evaluation of resiliency </a:t>
          </a:r>
          <a:endParaRPr lang="en-US" sz="2200" dirty="0">
            <a:solidFill>
              <a:srgbClr val="00334C"/>
            </a:solidFill>
            <a:latin typeface="Tahoma" panose="020B0604030504040204" pitchFamily="34" charset="0"/>
            <a:ea typeface="Tahoma" panose="020B0604030504040204" pitchFamily="34" charset="0"/>
            <a:cs typeface="Tahoma" panose="020B0604030504040204" pitchFamily="34" charset="0"/>
          </a:endParaRPr>
        </a:p>
      </dgm:t>
    </dgm:pt>
    <dgm:pt modelId="{DA682235-2C03-4130-AFC4-F97DF9138085}" type="parTrans" cxnId="{E22B2D7A-8FB8-4921-9270-31737FF3A9BA}">
      <dgm:prSet/>
      <dgm:spPr/>
      <dgm:t>
        <a:bodyPr/>
        <a:lstStyle/>
        <a:p>
          <a:endParaRPr lang="en-US"/>
        </a:p>
      </dgm:t>
    </dgm:pt>
    <dgm:pt modelId="{78B0E229-23BF-4663-8B29-B7574D306BBF}" type="sibTrans" cxnId="{E22B2D7A-8FB8-4921-9270-31737FF3A9BA}">
      <dgm:prSet/>
      <dgm:spPr/>
      <dgm:t>
        <a:bodyPr/>
        <a:lstStyle/>
        <a:p>
          <a:endParaRPr lang="en-US"/>
        </a:p>
      </dgm:t>
    </dgm:pt>
    <dgm:pt modelId="{5CEE2B7A-1C7E-403C-B7AA-404CB70180A7}">
      <dgm:prSet custT="1"/>
      <dgm:spPr/>
      <dgm:t>
        <a:bodyPr/>
        <a:lstStyle/>
        <a:p>
          <a:r>
            <a:rPr lang="en-US" sz="2200" b="0" i="0" baseline="0" dirty="0">
              <a:solidFill>
                <a:srgbClr val="00334C"/>
              </a:solidFill>
              <a:latin typeface="Tahoma" panose="020B0604030504040204" pitchFamily="34" charset="0"/>
              <a:ea typeface="Tahoma" panose="020B0604030504040204" pitchFamily="34" charset="0"/>
              <a:cs typeface="Tahoma" panose="020B0604030504040204" pitchFamily="34" charset="0"/>
            </a:rPr>
            <a:t>Greater focus on SRR in site design phase</a:t>
          </a:r>
          <a:endParaRPr lang="en-US" sz="2200" dirty="0">
            <a:solidFill>
              <a:srgbClr val="00334C"/>
            </a:solidFill>
            <a:latin typeface="Tahoma" panose="020B0604030504040204" pitchFamily="34" charset="0"/>
            <a:ea typeface="Tahoma" panose="020B0604030504040204" pitchFamily="34" charset="0"/>
            <a:cs typeface="Tahoma" panose="020B0604030504040204" pitchFamily="34" charset="0"/>
          </a:endParaRPr>
        </a:p>
      </dgm:t>
    </dgm:pt>
    <dgm:pt modelId="{CC6C8860-91DA-43C9-8E7A-C68A3688104F}" type="parTrans" cxnId="{41E58E1F-BF9D-468E-9824-562A11B25296}">
      <dgm:prSet/>
      <dgm:spPr/>
      <dgm:t>
        <a:bodyPr/>
        <a:lstStyle/>
        <a:p>
          <a:endParaRPr lang="en-US"/>
        </a:p>
      </dgm:t>
    </dgm:pt>
    <dgm:pt modelId="{3C079E75-02D9-4114-A21D-AE0170A0A466}" type="sibTrans" cxnId="{41E58E1F-BF9D-468E-9824-562A11B25296}">
      <dgm:prSet/>
      <dgm:spPr/>
      <dgm:t>
        <a:bodyPr/>
        <a:lstStyle/>
        <a:p>
          <a:endParaRPr lang="en-US"/>
        </a:p>
      </dgm:t>
    </dgm:pt>
    <dgm:pt modelId="{4CBD3644-BCA2-48C1-8D76-7523BB3102C9}">
      <dgm:prSet custT="1"/>
      <dgm:spPr/>
      <dgm:t>
        <a:bodyPr/>
        <a:lstStyle/>
        <a:p>
          <a:r>
            <a:rPr lang="en-US" sz="2200" b="0" i="0" baseline="0" dirty="0">
              <a:solidFill>
                <a:srgbClr val="00334C"/>
              </a:solidFill>
              <a:latin typeface="Tahoma" panose="020B0604030504040204" pitchFamily="34" charset="0"/>
              <a:ea typeface="Tahoma" panose="020B0604030504040204" pitchFamily="34" charset="0"/>
              <a:cs typeface="Tahoma" panose="020B0604030504040204" pitchFamily="34" charset="0"/>
            </a:rPr>
            <a:t>Research &amp; focus on adaptive capacity</a:t>
          </a:r>
          <a:endParaRPr lang="en-US" sz="2200" dirty="0">
            <a:solidFill>
              <a:srgbClr val="00334C"/>
            </a:solidFill>
            <a:latin typeface="Tahoma" panose="020B0604030504040204" pitchFamily="34" charset="0"/>
            <a:ea typeface="Tahoma" panose="020B0604030504040204" pitchFamily="34" charset="0"/>
            <a:cs typeface="Tahoma" panose="020B0604030504040204" pitchFamily="34" charset="0"/>
          </a:endParaRPr>
        </a:p>
      </dgm:t>
    </dgm:pt>
    <dgm:pt modelId="{75597FB3-A3C8-451A-81C0-4E2B3958FB30}" type="parTrans" cxnId="{AE2F875F-2CDD-468C-90AE-A6D68D39ABCA}">
      <dgm:prSet/>
      <dgm:spPr/>
      <dgm:t>
        <a:bodyPr/>
        <a:lstStyle/>
        <a:p>
          <a:endParaRPr lang="en-US"/>
        </a:p>
      </dgm:t>
    </dgm:pt>
    <dgm:pt modelId="{47607C98-FF89-427A-B21D-73256F069E56}" type="sibTrans" cxnId="{AE2F875F-2CDD-468C-90AE-A6D68D39ABCA}">
      <dgm:prSet/>
      <dgm:spPr/>
      <dgm:t>
        <a:bodyPr/>
        <a:lstStyle/>
        <a:p>
          <a:endParaRPr lang="en-US"/>
        </a:p>
      </dgm:t>
    </dgm:pt>
    <dgm:pt modelId="{9BBB49D0-0123-4C39-BA2D-91AD4A3F39AD}" type="pres">
      <dgm:prSet presAssocID="{F29475A3-C3D8-4829-ACED-9C5DFCC80A50}" presName="linearFlow" presStyleCnt="0">
        <dgm:presLayoutVars>
          <dgm:dir/>
          <dgm:animLvl val="lvl"/>
          <dgm:resizeHandles val="exact"/>
        </dgm:presLayoutVars>
      </dgm:prSet>
      <dgm:spPr/>
    </dgm:pt>
    <dgm:pt modelId="{EC24B20D-950A-4E23-B1A2-7E2B151F8B67}" type="pres">
      <dgm:prSet presAssocID="{FF7C508A-7B26-4635-9107-A2BCE89AD305}" presName="composite" presStyleCnt="0"/>
      <dgm:spPr/>
    </dgm:pt>
    <dgm:pt modelId="{67121BED-3F67-448D-88C9-B1553793E9AB}" type="pres">
      <dgm:prSet presAssocID="{FF7C508A-7B26-4635-9107-A2BCE89AD305}" presName="parentText" presStyleLbl="alignNode1" presStyleIdx="0" presStyleCnt="1">
        <dgm:presLayoutVars>
          <dgm:chMax val="1"/>
          <dgm:bulletEnabled val="1"/>
        </dgm:presLayoutVars>
      </dgm:prSet>
      <dgm:spPr/>
    </dgm:pt>
    <dgm:pt modelId="{71273BD6-C2F0-4A12-8304-05D432471E1B}" type="pres">
      <dgm:prSet presAssocID="{FF7C508A-7B26-4635-9107-A2BCE89AD305}" presName="descendantText" presStyleLbl="alignAcc1" presStyleIdx="0" presStyleCnt="1" custScaleY="197438" custLinFactNeighborX="0" custLinFactNeighborY="27280">
        <dgm:presLayoutVars>
          <dgm:bulletEnabled val="1"/>
        </dgm:presLayoutVars>
      </dgm:prSet>
      <dgm:spPr/>
    </dgm:pt>
  </dgm:ptLst>
  <dgm:cxnLst>
    <dgm:cxn modelId="{3287B408-94C7-4F4E-A233-41DEF48B9092}" type="presOf" srcId="{DBDF21E3-5829-4FB9-BCFE-CAEE08BF485B}" destId="{71273BD6-C2F0-4A12-8304-05D432471E1B}" srcOrd="0" destOrd="5" presId="urn:microsoft.com/office/officeart/2005/8/layout/chevron2"/>
    <dgm:cxn modelId="{27FC751A-DB4F-47D8-8F7F-B45415FCF3C8}" type="presOf" srcId="{525D6600-04EB-40EE-9D71-8565291E8BE3}" destId="{71273BD6-C2F0-4A12-8304-05D432471E1B}" srcOrd="0" destOrd="1" presId="urn:microsoft.com/office/officeart/2005/8/layout/chevron2"/>
    <dgm:cxn modelId="{3519731C-2B9A-46E3-B5F4-F0AF352610CC}" type="presOf" srcId="{0E3F2DCC-8238-400D-94F8-96B8F245C53E}" destId="{71273BD6-C2F0-4A12-8304-05D432471E1B}" srcOrd="0" destOrd="2" presId="urn:microsoft.com/office/officeart/2005/8/layout/chevron2"/>
    <dgm:cxn modelId="{76D96C1E-7583-41EC-AA5A-56063037EC71}" type="presOf" srcId="{5CEE2B7A-1C7E-403C-B7AA-404CB70180A7}" destId="{71273BD6-C2F0-4A12-8304-05D432471E1B}" srcOrd="0" destOrd="8" presId="urn:microsoft.com/office/officeart/2005/8/layout/chevron2"/>
    <dgm:cxn modelId="{41E58E1F-BF9D-468E-9824-562A11B25296}" srcId="{FF7C508A-7B26-4635-9107-A2BCE89AD305}" destId="{5CEE2B7A-1C7E-403C-B7AA-404CB70180A7}" srcOrd="8" destOrd="0" parTransId="{CC6C8860-91DA-43C9-8E7A-C68A3688104F}" sibTransId="{3C079E75-02D9-4114-A21D-AE0170A0A466}"/>
    <dgm:cxn modelId="{A7F92D22-C4DF-4F90-8D39-D9D87C82A00F}" type="presOf" srcId="{4CBD3644-BCA2-48C1-8D76-7523BB3102C9}" destId="{71273BD6-C2F0-4A12-8304-05D432471E1B}" srcOrd="0" destOrd="3" presId="urn:microsoft.com/office/officeart/2005/8/layout/chevron2"/>
    <dgm:cxn modelId="{7416C836-70C7-41B9-8C69-8D8D1942F11E}" type="presOf" srcId="{2C04A1F8-F483-48EB-9284-0B4E6A57AB95}" destId="{71273BD6-C2F0-4A12-8304-05D432471E1B}" srcOrd="0" destOrd="6" presId="urn:microsoft.com/office/officeart/2005/8/layout/chevron2"/>
    <dgm:cxn modelId="{AE2F875F-2CDD-468C-90AE-A6D68D39ABCA}" srcId="{FF7C508A-7B26-4635-9107-A2BCE89AD305}" destId="{4CBD3644-BCA2-48C1-8D76-7523BB3102C9}" srcOrd="3" destOrd="0" parTransId="{75597FB3-A3C8-451A-81C0-4E2B3958FB30}" sibTransId="{47607C98-FF89-427A-B21D-73256F069E56}"/>
    <dgm:cxn modelId="{81F4B16B-F0E1-4F17-B6AC-AF9AA1393600}" srcId="{FF7C508A-7B26-4635-9107-A2BCE89AD305}" destId="{0E3F2DCC-8238-400D-94F8-96B8F245C53E}" srcOrd="2" destOrd="0" parTransId="{B19CB4B0-2848-4789-91A3-AB2F4603F86A}" sibTransId="{109D94BC-FF5E-467F-B3C4-BF981130C3BD}"/>
    <dgm:cxn modelId="{96C22E6C-F047-4EE4-B881-8FD06E7E7169}" type="presOf" srcId="{3189B3B2-32AF-4A6A-A6B2-1327DF235070}" destId="{71273BD6-C2F0-4A12-8304-05D432471E1B}" srcOrd="0" destOrd="7" presId="urn:microsoft.com/office/officeart/2005/8/layout/chevron2"/>
    <dgm:cxn modelId="{CDB60974-F888-4FCF-A4EC-B2579A3779CC}" type="presOf" srcId="{F29475A3-C3D8-4829-ACED-9C5DFCC80A50}" destId="{9BBB49D0-0123-4C39-BA2D-91AD4A3F39AD}" srcOrd="0" destOrd="0" presId="urn:microsoft.com/office/officeart/2005/8/layout/chevron2"/>
    <dgm:cxn modelId="{C19B2E57-CFCB-4C5D-9C7B-18A30F5E1EB2}" srcId="{FF7C508A-7B26-4635-9107-A2BCE89AD305}" destId="{DBDF21E3-5829-4FB9-BCFE-CAEE08BF485B}" srcOrd="5" destOrd="0" parTransId="{405BB52B-D743-464D-9803-C7122DA913BA}" sibTransId="{A6494C9F-C2E6-41F4-B75D-E7B1F00A03E5}"/>
    <dgm:cxn modelId="{D2AB1E79-1259-443B-BD4B-EF8E4A1613A6}" srcId="{F29475A3-C3D8-4829-ACED-9C5DFCC80A50}" destId="{FF7C508A-7B26-4635-9107-A2BCE89AD305}" srcOrd="0" destOrd="0" parTransId="{7876F79C-2CD8-4230-9870-1D5EA469B876}" sibTransId="{F94C25FC-C940-4680-A542-3E2AB3D9EBAF}"/>
    <dgm:cxn modelId="{E22B2D7A-8FB8-4921-9270-31737FF3A9BA}" srcId="{FF7C508A-7B26-4635-9107-A2BCE89AD305}" destId="{3189B3B2-32AF-4A6A-A6B2-1327DF235070}" srcOrd="7" destOrd="0" parTransId="{DA682235-2C03-4130-AFC4-F97DF9138085}" sibTransId="{78B0E229-23BF-4663-8B29-B7574D306BBF}"/>
    <dgm:cxn modelId="{6D5E878B-A8D4-4C4E-9FE3-0DB8E77B6229}" type="presOf" srcId="{CE8193E6-60FC-4BA0-A660-5BC4459CEC83}" destId="{71273BD6-C2F0-4A12-8304-05D432471E1B}" srcOrd="0" destOrd="0" presId="urn:microsoft.com/office/officeart/2005/8/layout/chevron2"/>
    <dgm:cxn modelId="{DD16CD92-B6AF-4BBD-86ED-32C460AD1803}" type="presOf" srcId="{FF7C508A-7B26-4635-9107-A2BCE89AD305}" destId="{67121BED-3F67-448D-88C9-B1553793E9AB}" srcOrd="0" destOrd="0" presId="urn:microsoft.com/office/officeart/2005/8/layout/chevron2"/>
    <dgm:cxn modelId="{C5E60BB5-C281-4E1F-A354-A08994614DDC}" srcId="{FF7C508A-7B26-4635-9107-A2BCE89AD305}" destId="{CE8193E6-60FC-4BA0-A660-5BC4459CEC83}" srcOrd="0" destOrd="0" parTransId="{C2F9EEDC-6B10-4BD2-ADB8-F34DEF8B07E1}" sibTransId="{EBDECA69-AE71-46C2-8F06-67CF89D140FD}"/>
    <dgm:cxn modelId="{D94552C7-739D-458B-8F4A-6D6C4759D39A}" srcId="{FF7C508A-7B26-4635-9107-A2BCE89AD305}" destId="{934E4584-90DB-4C74-BA35-F735341DCE91}" srcOrd="4" destOrd="0" parTransId="{D3FB0C97-B10C-49DE-B877-C175B0AC37DB}" sibTransId="{D806A912-7991-49B4-959B-DCEB650F82F1}"/>
    <dgm:cxn modelId="{86ADA3D3-322F-4139-9F02-FB768FDF84D2}" srcId="{FF7C508A-7B26-4635-9107-A2BCE89AD305}" destId="{525D6600-04EB-40EE-9D71-8565291E8BE3}" srcOrd="1" destOrd="0" parTransId="{B9017A6A-11D6-46A0-A19D-5916F1B86DCA}" sibTransId="{B4A4A2AB-4F52-467C-8988-A4A9B30900CE}"/>
    <dgm:cxn modelId="{97B2F7EB-796A-4171-834E-2AA45B4B2DA3}" srcId="{FF7C508A-7B26-4635-9107-A2BCE89AD305}" destId="{2C04A1F8-F483-48EB-9284-0B4E6A57AB95}" srcOrd="6" destOrd="0" parTransId="{FCEC3D02-1E0F-4F40-B473-E0526A05C39F}" sibTransId="{8AD6B731-E688-4F1B-BC1C-2BC207419870}"/>
    <dgm:cxn modelId="{75CFB4FF-5C49-4E8D-89C7-B1FE22E1378D}" type="presOf" srcId="{934E4584-90DB-4C74-BA35-F735341DCE91}" destId="{71273BD6-C2F0-4A12-8304-05D432471E1B}" srcOrd="0" destOrd="4" presId="urn:microsoft.com/office/officeart/2005/8/layout/chevron2"/>
    <dgm:cxn modelId="{D62208AD-BBBA-42B2-86B1-0A0722F33F8E}" type="presParOf" srcId="{9BBB49D0-0123-4C39-BA2D-91AD4A3F39AD}" destId="{EC24B20D-950A-4E23-B1A2-7E2B151F8B67}" srcOrd="0" destOrd="0" presId="urn:microsoft.com/office/officeart/2005/8/layout/chevron2"/>
    <dgm:cxn modelId="{2623A2FD-F84C-48EA-92FD-98DFF24FEA2C}" type="presParOf" srcId="{EC24B20D-950A-4E23-B1A2-7E2B151F8B67}" destId="{67121BED-3F67-448D-88C9-B1553793E9AB}" srcOrd="0" destOrd="0" presId="urn:microsoft.com/office/officeart/2005/8/layout/chevron2"/>
    <dgm:cxn modelId="{94EA012C-09F9-4010-8054-7CB981E75343}" type="presParOf" srcId="{EC24B20D-950A-4E23-B1A2-7E2B151F8B67}" destId="{71273BD6-C2F0-4A12-8304-05D432471E1B}"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A8EE8D5-E78C-4A2C-80FF-265DF2E72B96}" type="doc">
      <dgm:prSet loTypeId="urn:microsoft.com/office/officeart/2005/8/layout/process1" loCatId="process" qsTypeId="urn:microsoft.com/office/officeart/2005/8/quickstyle/3d1" qsCatId="3D" csTypeId="urn:microsoft.com/office/officeart/2005/8/colors/accent2_5" csCatId="accent2" phldr="1"/>
      <dgm:spPr/>
      <dgm:t>
        <a:bodyPr/>
        <a:lstStyle/>
        <a:p>
          <a:endParaRPr lang="en-US"/>
        </a:p>
      </dgm:t>
    </dgm:pt>
    <dgm:pt modelId="{70270C29-FC20-4387-A77D-DB1271FA82EA}">
      <dgm:prSet/>
      <dgm:spPr/>
      <dgm:t>
        <a:bodyPr/>
        <a:lstStyle/>
        <a:p>
          <a:pPr marL="0" lvl="0" algn="l" defTabSz="1200150">
            <a:lnSpc>
              <a:spcPct val="90000"/>
            </a:lnSpc>
            <a:spcBef>
              <a:spcPct val="0"/>
            </a:spcBef>
            <a:spcAft>
              <a:spcPct val="35000"/>
            </a:spcAft>
            <a:buNone/>
          </a:pPr>
          <a:r>
            <a:rPr lang="en-US" b="1" i="0" baseline="0" dirty="0"/>
            <a:t>California:</a:t>
          </a:r>
          <a:r>
            <a:rPr lang="en-US" b="0" i="0" baseline="0" dirty="0"/>
            <a:t> </a:t>
          </a:r>
          <a:r>
            <a:rPr lang="en-US" b="0" i="0" baseline="0" dirty="0">
              <a:hlinkClick xmlns:r="http://schemas.openxmlformats.org/officeDocument/2006/relationships" r:id="rId1"/>
            </a:rPr>
            <a:t>CalEnviroScreen 3.0</a:t>
          </a:r>
          <a:r>
            <a:rPr lang="en-US" b="0" i="0" u="none" baseline="0" dirty="0"/>
            <a:t>, </a:t>
          </a:r>
          <a:r>
            <a:rPr lang="en-US" b="0" i="0" baseline="0" dirty="0">
              <a:hlinkClick xmlns:r="http://schemas.openxmlformats.org/officeDocument/2006/relationships" r:id="rId2"/>
            </a:rPr>
            <a:t>California Office of Environmental Health Hazard Assessment</a:t>
          </a:r>
          <a:endParaRPr lang="en-US" b="0" i="0" baseline="0" dirty="0"/>
        </a:p>
        <a:p>
          <a:pPr marL="0" lvl="0" algn="l" defTabSz="1200150">
            <a:lnSpc>
              <a:spcPct val="90000"/>
            </a:lnSpc>
            <a:spcBef>
              <a:spcPct val="0"/>
            </a:spcBef>
            <a:spcAft>
              <a:spcPct val="35000"/>
            </a:spcAft>
            <a:buNone/>
          </a:pPr>
          <a:r>
            <a:rPr lang="en-US" b="1" i="0" baseline="0" dirty="0"/>
            <a:t>Maryland:</a:t>
          </a:r>
          <a:r>
            <a:rPr lang="en-US" b="0" i="0" baseline="0" dirty="0"/>
            <a:t> </a:t>
          </a:r>
          <a:r>
            <a:rPr lang="en-US" b="0" i="0" baseline="0" dirty="0">
              <a:hlinkClick xmlns:r="http://schemas.openxmlformats.org/officeDocument/2006/relationships" r:id="rId3"/>
            </a:rPr>
            <a:t>MD </a:t>
          </a:r>
          <a:r>
            <a:rPr lang="en-US" b="0" i="0" baseline="0" dirty="0" err="1">
              <a:hlinkClick xmlns:r="http://schemas.openxmlformats.org/officeDocument/2006/relationships" r:id="rId3"/>
            </a:rPr>
            <a:t>EJScreen</a:t>
          </a:r>
          <a:r>
            <a:rPr lang="en-US" b="0" i="0" baseline="0" dirty="0"/>
            <a:t>, </a:t>
          </a:r>
          <a:r>
            <a:rPr lang="en-US" b="0" i="0" baseline="0" dirty="0">
              <a:hlinkClick xmlns:r="http://schemas.openxmlformats.org/officeDocument/2006/relationships" r:id="rId4"/>
            </a:rPr>
            <a:t>Community Engagement, Environmental Justice, &amp; Health</a:t>
          </a:r>
          <a:endParaRPr lang="en-US" b="0" i="0" baseline="0" dirty="0"/>
        </a:p>
        <a:p>
          <a:pPr marL="0" marR="0" lvl="0" indent="0" algn="l" defTabSz="914400" eaLnBrk="1" fontAlgn="auto" latinLnBrk="0" hangingPunct="1">
            <a:lnSpc>
              <a:spcPct val="100000"/>
            </a:lnSpc>
            <a:spcBef>
              <a:spcPts val="0"/>
            </a:spcBef>
            <a:spcAft>
              <a:spcPts val="0"/>
            </a:spcAft>
            <a:buClrTx/>
            <a:buSzTx/>
            <a:buFontTx/>
            <a:buNone/>
            <a:tabLst/>
            <a:defRPr/>
          </a:pPr>
          <a:r>
            <a:rPr lang="en-US" b="1" i="0" baseline="0" dirty="0"/>
            <a:t>Washington:</a:t>
          </a:r>
          <a:r>
            <a:rPr lang="en-US" b="0" i="0" baseline="0" dirty="0"/>
            <a:t> </a:t>
          </a:r>
          <a:r>
            <a:rPr lang="en-US" b="0" i="0" baseline="0" dirty="0">
              <a:hlinkClick xmlns:r="http://schemas.openxmlformats.org/officeDocument/2006/relationships" r:id="rId5"/>
            </a:rPr>
            <a:t>Washington Tracking Network</a:t>
          </a:r>
          <a:r>
            <a:rPr lang="en-US" b="0" i="0" baseline="0" dirty="0"/>
            <a:t>, </a:t>
          </a:r>
          <a:r>
            <a:rPr lang="en-US" b="0" i="0" baseline="0" dirty="0">
              <a:hlinkClick xmlns:r="http://schemas.openxmlformats.org/officeDocument/2006/relationships" r:id="rId6"/>
            </a:rPr>
            <a:t>Washington State Department of Health</a:t>
          </a:r>
          <a:endParaRPr lang="en-US" b="0" i="0" baseline="0" dirty="0"/>
        </a:p>
        <a:p>
          <a:pPr marL="0" marR="0" lvl="0" indent="0" algn="l" defTabSz="914400" eaLnBrk="1" fontAlgn="auto" latinLnBrk="0" hangingPunct="1">
            <a:lnSpc>
              <a:spcPct val="100000"/>
            </a:lnSpc>
            <a:spcBef>
              <a:spcPts val="0"/>
            </a:spcBef>
            <a:spcAft>
              <a:spcPts val="0"/>
            </a:spcAft>
            <a:buClrTx/>
            <a:buSzTx/>
            <a:buFontTx/>
            <a:buNone/>
            <a:tabLst/>
            <a:defRPr/>
          </a:pPr>
          <a:r>
            <a:rPr lang="en-US" b="1" i="0" baseline="0" dirty="0"/>
            <a:t>New Jersey:</a:t>
          </a:r>
          <a:r>
            <a:rPr lang="en-US" b="0" i="0" baseline="0" dirty="0"/>
            <a:t> </a:t>
          </a:r>
          <a:r>
            <a:rPr lang="en-US" b="0" i="0" baseline="0" dirty="0">
              <a:hlinkClick xmlns:r="http://schemas.openxmlformats.org/officeDocument/2006/relationships" r:id="rId7"/>
            </a:rPr>
            <a:t>https://www.nj.gov/dep/ej/</a:t>
          </a:r>
          <a:r>
            <a:rPr lang="en-US" b="0" i="0" baseline="0" dirty="0"/>
            <a:t> </a:t>
          </a:r>
        </a:p>
      </dgm:t>
    </dgm:pt>
    <dgm:pt modelId="{5B147B03-2134-4E82-A5F4-69579FEFB1E8}" type="parTrans" cxnId="{D096087E-5201-4081-97B5-16D4EF06D0CF}">
      <dgm:prSet/>
      <dgm:spPr/>
      <dgm:t>
        <a:bodyPr/>
        <a:lstStyle/>
        <a:p>
          <a:endParaRPr lang="en-US"/>
        </a:p>
      </dgm:t>
    </dgm:pt>
    <dgm:pt modelId="{E59185D9-E1A9-4A47-9FFC-F63A243D118C}" type="sibTrans" cxnId="{D096087E-5201-4081-97B5-16D4EF06D0CF}">
      <dgm:prSet/>
      <dgm:spPr/>
      <dgm:t>
        <a:bodyPr/>
        <a:lstStyle/>
        <a:p>
          <a:endParaRPr lang="en-US"/>
        </a:p>
      </dgm:t>
    </dgm:pt>
    <dgm:pt modelId="{03372242-FC4E-49C8-BD7F-B54ED0543A63}" type="pres">
      <dgm:prSet presAssocID="{4A8EE8D5-E78C-4A2C-80FF-265DF2E72B96}" presName="Name0" presStyleCnt="0">
        <dgm:presLayoutVars>
          <dgm:dir/>
          <dgm:resizeHandles val="exact"/>
        </dgm:presLayoutVars>
      </dgm:prSet>
      <dgm:spPr/>
    </dgm:pt>
    <dgm:pt modelId="{25C48AB9-0497-4755-A5ED-0E1C73FA830B}" type="pres">
      <dgm:prSet presAssocID="{70270C29-FC20-4387-A77D-DB1271FA82EA}" presName="node" presStyleLbl="node1" presStyleIdx="0" presStyleCnt="1" custLinFactNeighborX="49" custLinFactNeighborY="12321">
        <dgm:presLayoutVars>
          <dgm:bulletEnabled val="1"/>
        </dgm:presLayoutVars>
      </dgm:prSet>
      <dgm:spPr/>
    </dgm:pt>
  </dgm:ptLst>
  <dgm:cxnLst>
    <dgm:cxn modelId="{F09B4104-B917-4FD7-8EFF-E3D34C636721}" type="presOf" srcId="{70270C29-FC20-4387-A77D-DB1271FA82EA}" destId="{25C48AB9-0497-4755-A5ED-0E1C73FA830B}" srcOrd="0" destOrd="0" presId="urn:microsoft.com/office/officeart/2005/8/layout/process1"/>
    <dgm:cxn modelId="{992B4C35-D731-4C7B-A8F5-80FD54655777}" type="presOf" srcId="{4A8EE8D5-E78C-4A2C-80FF-265DF2E72B96}" destId="{03372242-FC4E-49C8-BD7F-B54ED0543A63}" srcOrd="0" destOrd="0" presId="urn:microsoft.com/office/officeart/2005/8/layout/process1"/>
    <dgm:cxn modelId="{D096087E-5201-4081-97B5-16D4EF06D0CF}" srcId="{4A8EE8D5-E78C-4A2C-80FF-265DF2E72B96}" destId="{70270C29-FC20-4387-A77D-DB1271FA82EA}" srcOrd="0" destOrd="0" parTransId="{5B147B03-2134-4E82-A5F4-69579FEFB1E8}" sibTransId="{E59185D9-E1A9-4A47-9FFC-F63A243D118C}"/>
    <dgm:cxn modelId="{B30983A1-F0D8-4B4A-BE0E-D6093904149C}" type="presParOf" srcId="{03372242-FC4E-49C8-BD7F-B54ED0543A63}" destId="{25C48AB9-0497-4755-A5ED-0E1C73FA830B}" srcOrd="0"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668CC3FA-9BBE-42F0-BDF0-25705B4C7AF6}" type="doc">
      <dgm:prSet loTypeId="urn:microsoft.com/office/officeart/2005/8/layout/target3" loCatId="relationship" qsTypeId="urn:microsoft.com/office/officeart/2005/8/quickstyle/simple1" qsCatId="simple" csTypeId="urn:microsoft.com/office/officeart/2005/8/colors/accent1_2" csCatId="accent1" phldr="1"/>
      <dgm:spPr/>
      <dgm:t>
        <a:bodyPr/>
        <a:lstStyle/>
        <a:p>
          <a:endParaRPr lang="en-US"/>
        </a:p>
      </dgm:t>
    </dgm:pt>
    <dgm:pt modelId="{D7C7B1E1-1EB3-475F-B35F-BFA694229BCE}">
      <dgm:prSet custT="1"/>
      <dgm:spPr/>
      <dgm:t>
        <a:bodyPr/>
        <a:lstStyle/>
        <a:p>
          <a:r>
            <a:rPr lang="en-US" sz="5400" b="0" i="0" baseline="0" dirty="0">
              <a:solidFill>
                <a:srgbClr val="00334C"/>
              </a:solidFill>
            </a:rPr>
            <a:t>Level 1 Evaluation</a:t>
          </a:r>
          <a:endParaRPr lang="en-US" sz="5400" dirty="0">
            <a:solidFill>
              <a:srgbClr val="00334C"/>
            </a:solidFill>
          </a:endParaRPr>
        </a:p>
      </dgm:t>
    </dgm:pt>
    <dgm:pt modelId="{01E1ED69-19C0-4D0E-AF50-090572B55605}" type="parTrans" cxnId="{C576665F-14C5-41AD-8E2E-220AE4BB54BC}">
      <dgm:prSet/>
      <dgm:spPr/>
      <dgm:t>
        <a:bodyPr/>
        <a:lstStyle/>
        <a:p>
          <a:endParaRPr lang="en-US"/>
        </a:p>
      </dgm:t>
    </dgm:pt>
    <dgm:pt modelId="{7268A011-6A8B-4DE1-9F5C-C903E7DF2229}" type="sibTrans" cxnId="{C576665F-14C5-41AD-8E2E-220AE4BB54BC}">
      <dgm:prSet/>
      <dgm:spPr/>
      <dgm:t>
        <a:bodyPr/>
        <a:lstStyle/>
        <a:p>
          <a:endParaRPr lang="en-US"/>
        </a:p>
      </dgm:t>
    </dgm:pt>
    <dgm:pt modelId="{7B79BA5D-F558-47D9-8ECC-A18F281D7C9C}">
      <dgm:prSet custT="1"/>
      <dgm:spPr/>
      <dgm:t>
        <a:bodyPr/>
        <a:lstStyle/>
        <a:p>
          <a:r>
            <a:rPr lang="en-US" sz="4800" b="0" i="0" baseline="0" dirty="0">
              <a:solidFill>
                <a:srgbClr val="00334C"/>
              </a:solidFill>
            </a:rPr>
            <a:t>Identify and Adopt Sustainable Best Practices </a:t>
          </a:r>
          <a:endParaRPr lang="en-US" sz="4800" dirty="0">
            <a:solidFill>
              <a:srgbClr val="00334C"/>
            </a:solidFill>
          </a:endParaRPr>
        </a:p>
      </dgm:t>
    </dgm:pt>
    <dgm:pt modelId="{9CAC8A2E-720C-465A-9D4B-6A6B806EB049}" type="parTrans" cxnId="{B74B1103-AEB6-41DD-95E1-488AAD021124}">
      <dgm:prSet/>
      <dgm:spPr/>
      <dgm:t>
        <a:bodyPr/>
        <a:lstStyle/>
        <a:p>
          <a:endParaRPr lang="en-US"/>
        </a:p>
      </dgm:t>
    </dgm:pt>
    <dgm:pt modelId="{9836151A-D627-493A-BD64-1FEBC2C0F044}" type="sibTrans" cxnId="{B74B1103-AEB6-41DD-95E1-488AAD021124}">
      <dgm:prSet/>
      <dgm:spPr/>
      <dgm:t>
        <a:bodyPr/>
        <a:lstStyle/>
        <a:p>
          <a:endParaRPr lang="en-US"/>
        </a:p>
      </dgm:t>
    </dgm:pt>
    <dgm:pt modelId="{E492C11F-03D3-4D17-863E-431BDA0BF027}" type="pres">
      <dgm:prSet presAssocID="{668CC3FA-9BBE-42F0-BDF0-25705B4C7AF6}" presName="Name0" presStyleCnt="0">
        <dgm:presLayoutVars>
          <dgm:chMax val="7"/>
          <dgm:dir/>
          <dgm:animLvl val="lvl"/>
          <dgm:resizeHandles val="exact"/>
        </dgm:presLayoutVars>
      </dgm:prSet>
      <dgm:spPr/>
    </dgm:pt>
    <dgm:pt modelId="{0E5CA1A7-AEBC-47FE-A09A-ACD141C17D60}" type="pres">
      <dgm:prSet presAssocID="{D7C7B1E1-1EB3-475F-B35F-BFA694229BCE}" presName="circle1" presStyleLbl="node1" presStyleIdx="0" presStyleCnt="2"/>
      <dgm:spPr/>
    </dgm:pt>
    <dgm:pt modelId="{74AE7A59-0CF8-4D2E-B7DA-ACCE4E668F05}" type="pres">
      <dgm:prSet presAssocID="{D7C7B1E1-1EB3-475F-B35F-BFA694229BCE}" presName="space" presStyleCnt="0"/>
      <dgm:spPr/>
    </dgm:pt>
    <dgm:pt modelId="{219EE825-7FD8-4EAA-BD4C-4AD28175B231}" type="pres">
      <dgm:prSet presAssocID="{D7C7B1E1-1EB3-475F-B35F-BFA694229BCE}" presName="rect1" presStyleLbl="alignAcc1" presStyleIdx="0" presStyleCnt="2"/>
      <dgm:spPr/>
    </dgm:pt>
    <dgm:pt modelId="{3FF59659-C668-45B5-A8D5-3F588F5F5730}" type="pres">
      <dgm:prSet presAssocID="{7B79BA5D-F558-47D9-8ECC-A18F281D7C9C}" presName="vertSpace2" presStyleLbl="node1" presStyleIdx="0" presStyleCnt="2"/>
      <dgm:spPr/>
    </dgm:pt>
    <dgm:pt modelId="{15ED3A6E-E68C-4065-8320-87013AF7ACC9}" type="pres">
      <dgm:prSet presAssocID="{7B79BA5D-F558-47D9-8ECC-A18F281D7C9C}" presName="circle2" presStyleLbl="node1" presStyleIdx="1" presStyleCnt="2"/>
      <dgm:spPr/>
    </dgm:pt>
    <dgm:pt modelId="{7FCEB6F5-5D84-441D-A5F4-9AD9398BFE59}" type="pres">
      <dgm:prSet presAssocID="{7B79BA5D-F558-47D9-8ECC-A18F281D7C9C}" presName="rect2" presStyleLbl="alignAcc1" presStyleIdx="1" presStyleCnt="2"/>
      <dgm:spPr/>
    </dgm:pt>
    <dgm:pt modelId="{5E4AF53E-E09D-4340-A6C7-8E80026C9360}" type="pres">
      <dgm:prSet presAssocID="{D7C7B1E1-1EB3-475F-B35F-BFA694229BCE}" presName="rect1ParTxNoCh" presStyleLbl="alignAcc1" presStyleIdx="1" presStyleCnt="2">
        <dgm:presLayoutVars>
          <dgm:chMax val="1"/>
          <dgm:bulletEnabled val="1"/>
        </dgm:presLayoutVars>
      </dgm:prSet>
      <dgm:spPr/>
    </dgm:pt>
    <dgm:pt modelId="{339DD364-0226-4BC2-9615-2EEDDEF3379C}" type="pres">
      <dgm:prSet presAssocID="{7B79BA5D-F558-47D9-8ECC-A18F281D7C9C}" presName="rect2ParTxNoCh" presStyleLbl="alignAcc1" presStyleIdx="1" presStyleCnt="2">
        <dgm:presLayoutVars>
          <dgm:chMax val="1"/>
          <dgm:bulletEnabled val="1"/>
        </dgm:presLayoutVars>
      </dgm:prSet>
      <dgm:spPr/>
    </dgm:pt>
  </dgm:ptLst>
  <dgm:cxnLst>
    <dgm:cxn modelId="{B74B1103-AEB6-41DD-95E1-488AAD021124}" srcId="{668CC3FA-9BBE-42F0-BDF0-25705B4C7AF6}" destId="{7B79BA5D-F558-47D9-8ECC-A18F281D7C9C}" srcOrd="1" destOrd="0" parTransId="{9CAC8A2E-720C-465A-9D4B-6A6B806EB049}" sibTransId="{9836151A-D627-493A-BD64-1FEBC2C0F044}"/>
    <dgm:cxn modelId="{23A93404-311B-4B3F-A9D1-A84A6231C97B}" type="presOf" srcId="{D7C7B1E1-1EB3-475F-B35F-BFA694229BCE}" destId="{5E4AF53E-E09D-4340-A6C7-8E80026C9360}" srcOrd="1" destOrd="0" presId="urn:microsoft.com/office/officeart/2005/8/layout/target3"/>
    <dgm:cxn modelId="{C576665F-14C5-41AD-8E2E-220AE4BB54BC}" srcId="{668CC3FA-9BBE-42F0-BDF0-25705B4C7AF6}" destId="{D7C7B1E1-1EB3-475F-B35F-BFA694229BCE}" srcOrd="0" destOrd="0" parTransId="{01E1ED69-19C0-4D0E-AF50-090572B55605}" sibTransId="{7268A011-6A8B-4DE1-9F5C-C903E7DF2229}"/>
    <dgm:cxn modelId="{1E497242-CB93-442C-8CA9-AB47EC246CA6}" type="presOf" srcId="{7B79BA5D-F558-47D9-8ECC-A18F281D7C9C}" destId="{7FCEB6F5-5D84-441D-A5F4-9AD9398BFE59}" srcOrd="0" destOrd="0" presId="urn:microsoft.com/office/officeart/2005/8/layout/target3"/>
    <dgm:cxn modelId="{716B6B97-C99D-445F-A107-0E709B1CCCD6}" type="presOf" srcId="{7B79BA5D-F558-47D9-8ECC-A18F281D7C9C}" destId="{339DD364-0226-4BC2-9615-2EEDDEF3379C}" srcOrd="1" destOrd="0" presId="urn:microsoft.com/office/officeart/2005/8/layout/target3"/>
    <dgm:cxn modelId="{D7AF8B9D-9E75-4C8F-8D52-32F82A8CD9E1}" type="presOf" srcId="{668CC3FA-9BBE-42F0-BDF0-25705B4C7AF6}" destId="{E492C11F-03D3-4D17-863E-431BDA0BF027}" srcOrd="0" destOrd="0" presId="urn:microsoft.com/office/officeart/2005/8/layout/target3"/>
    <dgm:cxn modelId="{56BB68B1-EE70-4C21-AC27-58C30F440A52}" type="presOf" srcId="{D7C7B1E1-1EB3-475F-B35F-BFA694229BCE}" destId="{219EE825-7FD8-4EAA-BD4C-4AD28175B231}" srcOrd="0" destOrd="0" presId="urn:microsoft.com/office/officeart/2005/8/layout/target3"/>
    <dgm:cxn modelId="{FF1C691B-E19A-413B-BE9E-92BE0D0EFA42}" type="presParOf" srcId="{E492C11F-03D3-4D17-863E-431BDA0BF027}" destId="{0E5CA1A7-AEBC-47FE-A09A-ACD141C17D60}" srcOrd="0" destOrd="0" presId="urn:microsoft.com/office/officeart/2005/8/layout/target3"/>
    <dgm:cxn modelId="{4A2F2320-B6FF-4F14-8D4F-6A7A9BD90A19}" type="presParOf" srcId="{E492C11F-03D3-4D17-863E-431BDA0BF027}" destId="{74AE7A59-0CF8-4D2E-B7DA-ACCE4E668F05}" srcOrd="1" destOrd="0" presId="urn:microsoft.com/office/officeart/2005/8/layout/target3"/>
    <dgm:cxn modelId="{F608E36E-C64D-4BAA-8C06-94012637A9AE}" type="presParOf" srcId="{E492C11F-03D3-4D17-863E-431BDA0BF027}" destId="{219EE825-7FD8-4EAA-BD4C-4AD28175B231}" srcOrd="2" destOrd="0" presId="urn:microsoft.com/office/officeart/2005/8/layout/target3"/>
    <dgm:cxn modelId="{DC2C5228-1A2F-4A0C-AE51-9F5F6D007579}" type="presParOf" srcId="{E492C11F-03D3-4D17-863E-431BDA0BF027}" destId="{3FF59659-C668-45B5-A8D5-3F588F5F5730}" srcOrd="3" destOrd="0" presId="urn:microsoft.com/office/officeart/2005/8/layout/target3"/>
    <dgm:cxn modelId="{9BE62DB1-E551-45C4-81E0-F4FFD939D806}" type="presParOf" srcId="{E492C11F-03D3-4D17-863E-431BDA0BF027}" destId="{15ED3A6E-E68C-4065-8320-87013AF7ACC9}" srcOrd="4" destOrd="0" presId="urn:microsoft.com/office/officeart/2005/8/layout/target3"/>
    <dgm:cxn modelId="{8EE46464-CFB4-4B18-AA5F-2E465147586D}" type="presParOf" srcId="{E492C11F-03D3-4D17-863E-431BDA0BF027}" destId="{7FCEB6F5-5D84-441D-A5F4-9AD9398BFE59}" srcOrd="5" destOrd="0" presId="urn:microsoft.com/office/officeart/2005/8/layout/target3"/>
    <dgm:cxn modelId="{F26F2728-3764-4CD1-ADB6-02516383192B}" type="presParOf" srcId="{E492C11F-03D3-4D17-863E-431BDA0BF027}" destId="{5E4AF53E-E09D-4340-A6C7-8E80026C9360}" srcOrd="6" destOrd="0" presId="urn:microsoft.com/office/officeart/2005/8/layout/target3"/>
    <dgm:cxn modelId="{7A529EFC-6FB7-4E9E-B5F9-91A6A7FE6EDA}" type="presParOf" srcId="{E492C11F-03D3-4D17-863E-431BDA0BF027}" destId="{339DD364-0226-4BC2-9615-2EEDDEF3379C}" srcOrd="7"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A961129-5F7D-4C5C-8783-888B31E09AFA}" type="doc">
      <dgm:prSet loTypeId="urn:microsoft.com/office/officeart/2005/8/layout/target3" loCatId="relationship" qsTypeId="urn:microsoft.com/office/officeart/2005/8/quickstyle/simple1" qsCatId="simple" csTypeId="urn:microsoft.com/office/officeart/2005/8/colors/accent1_2" csCatId="accent1" phldr="1"/>
      <dgm:spPr/>
      <dgm:t>
        <a:bodyPr/>
        <a:lstStyle/>
        <a:p>
          <a:endParaRPr lang="en-US"/>
        </a:p>
      </dgm:t>
    </dgm:pt>
    <dgm:pt modelId="{D72EC1A2-D3D2-46C2-855B-E475B5F0B91B}">
      <dgm:prSet custT="1"/>
      <dgm:spPr/>
      <dgm:t>
        <a:bodyPr/>
        <a:lstStyle/>
        <a:p>
          <a:r>
            <a:rPr lang="en-US" sz="5400" b="0" i="0" baseline="0" dirty="0">
              <a:solidFill>
                <a:srgbClr val="00334C"/>
              </a:solidFill>
            </a:rPr>
            <a:t>Level 2 Evaluation</a:t>
          </a:r>
          <a:endParaRPr lang="en-US" sz="5400" dirty="0">
            <a:solidFill>
              <a:srgbClr val="00334C"/>
            </a:solidFill>
          </a:endParaRPr>
        </a:p>
      </dgm:t>
    </dgm:pt>
    <dgm:pt modelId="{B02719A3-1672-4904-A84C-1FAF86CC6185}" type="parTrans" cxnId="{8E9CFA9D-8970-4ACC-9DD4-EDD8DFB59ED4}">
      <dgm:prSet/>
      <dgm:spPr/>
      <dgm:t>
        <a:bodyPr/>
        <a:lstStyle/>
        <a:p>
          <a:endParaRPr lang="en-US"/>
        </a:p>
      </dgm:t>
    </dgm:pt>
    <dgm:pt modelId="{0522178D-F44F-4295-9E46-2DA9135B312C}" type="sibTrans" cxnId="{8E9CFA9D-8970-4ACC-9DD4-EDD8DFB59ED4}">
      <dgm:prSet/>
      <dgm:spPr/>
      <dgm:t>
        <a:bodyPr/>
        <a:lstStyle/>
        <a:p>
          <a:endParaRPr lang="en-US"/>
        </a:p>
      </dgm:t>
    </dgm:pt>
    <dgm:pt modelId="{2231859F-9F67-4F4B-83A7-A0F066C013BA}">
      <dgm:prSet/>
      <dgm:spPr/>
      <dgm:t>
        <a:bodyPr/>
        <a:lstStyle/>
        <a:p>
          <a:r>
            <a:rPr lang="en-US" b="0" i="0" baseline="0" dirty="0">
              <a:solidFill>
                <a:srgbClr val="00334C"/>
              </a:solidFill>
            </a:rPr>
            <a:t>Combines selection &amp; implementation of SBMPs with some qualitative or semi-quantitative evaluation </a:t>
          </a:r>
          <a:endParaRPr lang="en-US" dirty="0">
            <a:solidFill>
              <a:srgbClr val="00334C"/>
            </a:solidFill>
          </a:endParaRPr>
        </a:p>
      </dgm:t>
    </dgm:pt>
    <dgm:pt modelId="{1BB533BF-FB60-4B35-B307-2DA62A6C361C}" type="parTrans" cxnId="{C96576DC-42A7-45A9-96F3-321D57CA208D}">
      <dgm:prSet/>
      <dgm:spPr/>
      <dgm:t>
        <a:bodyPr/>
        <a:lstStyle/>
        <a:p>
          <a:endParaRPr lang="en-US"/>
        </a:p>
      </dgm:t>
    </dgm:pt>
    <dgm:pt modelId="{D1EAB8BC-2B8D-49B7-84E2-07582BDE9393}" type="sibTrans" cxnId="{C96576DC-42A7-45A9-96F3-321D57CA208D}">
      <dgm:prSet/>
      <dgm:spPr/>
      <dgm:t>
        <a:bodyPr/>
        <a:lstStyle/>
        <a:p>
          <a:endParaRPr lang="en-US"/>
        </a:p>
      </dgm:t>
    </dgm:pt>
    <dgm:pt modelId="{8AD1BE86-27DF-48B3-8977-396D1F90174B}" type="pres">
      <dgm:prSet presAssocID="{2A961129-5F7D-4C5C-8783-888B31E09AFA}" presName="Name0" presStyleCnt="0">
        <dgm:presLayoutVars>
          <dgm:chMax val="7"/>
          <dgm:dir/>
          <dgm:animLvl val="lvl"/>
          <dgm:resizeHandles val="exact"/>
        </dgm:presLayoutVars>
      </dgm:prSet>
      <dgm:spPr/>
    </dgm:pt>
    <dgm:pt modelId="{AD52438B-E8FD-4F0C-B125-17A66ED376F4}" type="pres">
      <dgm:prSet presAssocID="{D72EC1A2-D3D2-46C2-855B-E475B5F0B91B}" presName="circle1" presStyleLbl="node1" presStyleIdx="0" presStyleCnt="2"/>
      <dgm:spPr/>
    </dgm:pt>
    <dgm:pt modelId="{0BF4A349-537D-4882-B4A2-17B711EEF21F}" type="pres">
      <dgm:prSet presAssocID="{D72EC1A2-D3D2-46C2-855B-E475B5F0B91B}" presName="space" presStyleCnt="0"/>
      <dgm:spPr/>
    </dgm:pt>
    <dgm:pt modelId="{0ABAEC27-3943-4657-BEF7-86C34E233330}" type="pres">
      <dgm:prSet presAssocID="{D72EC1A2-D3D2-46C2-855B-E475B5F0B91B}" presName="rect1" presStyleLbl="alignAcc1" presStyleIdx="0" presStyleCnt="2"/>
      <dgm:spPr/>
    </dgm:pt>
    <dgm:pt modelId="{164BCFDB-92D1-497A-B1BA-494E8D0E5225}" type="pres">
      <dgm:prSet presAssocID="{2231859F-9F67-4F4B-83A7-A0F066C013BA}" presName="vertSpace2" presStyleLbl="node1" presStyleIdx="0" presStyleCnt="2"/>
      <dgm:spPr/>
    </dgm:pt>
    <dgm:pt modelId="{351C0395-9A63-45A1-BF3F-882B9970C182}" type="pres">
      <dgm:prSet presAssocID="{2231859F-9F67-4F4B-83A7-A0F066C013BA}" presName="circle2" presStyleLbl="node1" presStyleIdx="1" presStyleCnt="2"/>
      <dgm:spPr/>
    </dgm:pt>
    <dgm:pt modelId="{76C1F5C2-A2A5-40E3-A688-F68BE750DBEA}" type="pres">
      <dgm:prSet presAssocID="{2231859F-9F67-4F4B-83A7-A0F066C013BA}" presName="rect2" presStyleLbl="alignAcc1" presStyleIdx="1" presStyleCnt="2"/>
      <dgm:spPr/>
    </dgm:pt>
    <dgm:pt modelId="{AB1208B9-6893-4208-867E-B920BCC2AF08}" type="pres">
      <dgm:prSet presAssocID="{D72EC1A2-D3D2-46C2-855B-E475B5F0B91B}" presName="rect1ParTxNoCh" presStyleLbl="alignAcc1" presStyleIdx="1" presStyleCnt="2">
        <dgm:presLayoutVars>
          <dgm:chMax val="1"/>
          <dgm:bulletEnabled val="1"/>
        </dgm:presLayoutVars>
      </dgm:prSet>
      <dgm:spPr/>
    </dgm:pt>
    <dgm:pt modelId="{0BA07CD5-4FE2-4997-AF62-8491D8804643}" type="pres">
      <dgm:prSet presAssocID="{2231859F-9F67-4F4B-83A7-A0F066C013BA}" presName="rect2ParTxNoCh" presStyleLbl="alignAcc1" presStyleIdx="1" presStyleCnt="2">
        <dgm:presLayoutVars>
          <dgm:chMax val="1"/>
          <dgm:bulletEnabled val="1"/>
        </dgm:presLayoutVars>
      </dgm:prSet>
      <dgm:spPr/>
    </dgm:pt>
  </dgm:ptLst>
  <dgm:cxnLst>
    <dgm:cxn modelId="{A7F8C10C-45AC-4BB1-9FC7-06E3596252C9}" type="presOf" srcId="{2231859F-9F67-4F4B-83A7-A0F066C013BA}" destId="{76C1F5C2-A2A5-40E3-A688-F68BE750DBEA}" srcOrd="0" destOrd="0" presId="urn:microsoft.com/office/officeart/2005/8/layout/target3"/>
    <dgm:cxn modelId="{8E9CFA9D-8970-4ACC-9DD4-EDD8DFB59ED4}" srcId="{2A961129-5F7D-4C5C-8783-888B31E09AFA}" destId="{D72EC1A2-D3D2-46C2-855B-E475B5F0B91B}" srcOrd="0" destOrd="0" parTransId="{B02719A3-1672-4904-A84C-1FAF86CC6185}" sibTransId="{0522178D-F44F-4295-9E46-2DA9135B312C}"/>
    <dgm:cxn modelId="{4FA34BC8-B3D8-4A70-98F9-6CBF940BD42F}" type="presOf" srcId="{2231859F-9F67-4F4B-83A7-A0F066C013BA}" destId="{0BA07CD5-4FE2-4997-AF62-8491D8804643}" srcOrd="1" destOrd="0" presId="urn:microsoft.com/office/officeart/2005/8/layout/target3"/>
    <dgm:cxn modelId="{B3EC67D6-1AC0-44EE-914A-82990E71D834}" type="presOf" srcId="{D72EC1A2-D3D2-46C2-855B-E475B5F0B91B}" destId="{AB1208B9-6893-4208-867E-B920BCC2AF08}" srcOrd="1" destOrd="0" presId="urn:microsoft.com/office/officeart/2005/8/layout/target3"/>
    <dgm:cxn modelId="{C96576DC-42A7-45A9-96F3-321D57CA208D}" srcId="{2A961129-5F7D-4C5C-8783-888B31E09AFA}" destId="{2231859F-9F67-4F4B-83A7-A0F066C013BA}" srcOrd="1" destOrd="0" parTransId="{1BB533BF-FB60-4B35-B307-2DA62A6C361C}" sibTransId="{D1EAB8BC-2B8D-49B7-84E2-07582BDE9393}"/>
    <dgm:cxn modelId="{3992BEEF-3C68-4919-A570-D0DD7653D549}" type="presOf" srcId="{D72EC1A2-D3D2-46C2-855B-E475B5F0B91B}" destId="{0ABAEC27-3943-4657-BEF7-86C34E233330}" srcOrd="0" destOrd="0" presId="urn:microsoft.com/office/officeart/2005/8/layout/target3"/>
    <dgm:cxn modelId="{F9681BF2-D2D6-484A-892B-C1396C8E0DF8}" type="presOf" srcId="{2A961129-5F7D-4C5C-8783-888B31E09AFA}" destId="{8AD1BE86-27DF-48B3-8977-396D1F90174B}" srcOrd="0" destOrd="0" presId="urn:microsoft.com/office/officeart/2005/8/layout/target3"/>
    <dgm:cxn modelId="{054C8864-F121-42B9-AC24-D9C47387BBE3}" type="presParOf" srcId="{8AD1BE86-27DF-48B3-8977-396D1F90174B}" destId="{AD52438B-E8FD-4F0C-B125-17A66ED376F4}" srcOrd="0" destOrd="0" presId="urn:microsoft.com/office/officeart/2005/8/layout/target3"/>
    <dgm:cxn modelId="{F881BB39-D3DE-4968-9AE2-EEE8DDCFB844}" type="presParOf" srcId="{8AD1BE86-27DF-48B3-8977-396D1F90174B}" destId="{0BF4A349-537D-4882-B4A2-17B711EEF21F}" srcOrd="1" destOrd="0" presId="urn:microsoft.com/office/officeart/2005/8/layout/target3"/>
    <dgm:cxn modelId="{D1629C29-62F4-4188-9E55-14400E80F550}" type="presParOf" srcId="{8AD1BE86-27DF-48B3-8977-396D1F90174B}" destId="{0ABAEC27-3943-4657-BEF7-86C34E233330}" srcOrd="2" destOrd="0" presId="urn:microsoft.com/office/officeart/2005/8/layout/target3"/>
    <dgm:cxn modelId="{520FF9A2-D928-423A-902B-EA1AEC6DED94}" type="presParOf" srcId="{8AD1BE86-27DF-48B3-8977-396D1F90174B}" destId="{164BCFDB-92D1-497A-B1BA-494E8D0E5225}" srcOrd="3" destOrd="0" presId="urn:microsoft.com/office/officeart/2005/8/layout/target3"/>
    <dgm:cxn modelId="{68BF5672-DA79-40E2-98D0-F5D7172389B4}" type="presParOf" srcId="{8AD1BE86-27DF-48B3-8977-396D1F90174B}" destId="{351C0395-9A63-45A1-BF3F-882B9970C182}" srcOrd="4" destOrd="0" presId="urn:microsoft.com/office/officeart/2005/8/layout/target3"/>
    <dgm:cxn modelId="{41D93F36-E798-4F2A-8C11-540A8CA40E6F}" type="presParOf" srcId="{8AD1BE86-27DF-48B3-8977-396D1F90174B}" destId="{76C1F5C2-A2A5-40E3-A688-F68BE750DBEA}" srcOrd="5" destOrd="0" presId="urn:microsoft.com/office/officeart/2005/8/layout/target3"/>
    <dgm:cxn modelId="{37C69B95-9E7A-4934-B4BE-162D75C3E90D}" type="presParOf" srcId="{8AD1BE86-27DF-48B3-8977-396D1F90174B}" destId="{AB1208B9-6893-4208-867E-B920BCC2AF08}" srcOrd="6" destOrd="0" presId="urn:microsoft.com/office/officeart/2005/8/layout/target3"/>
    <dgm:cxn modelId="{3CFF727E-7F8E-433C-82B3-6B87829C73E5}" type="presParOf" srcId="{8AD1BE86-27DF-48B3-8977-396D1F90174B}" destId="{0BA07CD5-4FE2-4997-AF62-8491D8804643}" srcOrd="7"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2543EA1-366D-4AB6-AEA8-95A3F447628E}" type="doc">
      <dgm:prSet loTypeId="urn:microsoft.com/office/officeart/2005/8/layout/target3" loCatId="relationship" qsTypeId="urn:microsoft.com/office/officeart/2005/8/quickstyle/simple1" qsCatId="simple" csTypeId="urn:microsoft.com/office/officeart/2005/8/colors/accent1_2" csCatId="accent1" phldr="1"/>
      <dgm:spPr/>
      <dgm:t>
        <a:bodyPr/>
        <a:lstStyle/>
        <a:p>
          <a:endParaRPr lang="en-US"/>
        </a:p>
      </dgm:t>
    </dgm:pt>
    <dgm:pt modelId="{6D797714-36E7-4F73-A77E-B907555DB369}">
      <dgm:prSet custT="1"/>
      <dgm:spPr/>
      <dgm:t>
        <a:bodyPr/>
        <a:lstStyle/>
        <a:p>
          <a:r>
            <a:rPr lang="en-US" sz="5400" b="0" i="0" baseline="0" dirty="0">
              <a:solidFill>
                <a:srgbClr val="00334C"/>
              </a:solidFill>
            </a:rPr>
            <a:t>Level 3 Evaluation</a:t>
          </a:r>
          <a:endParaRPr lang="en-US" sz="5400" dirty="0">
            <a:solidFill>
              <a:srgbClr val="00334C"/>
            </a:solidFill>
          </a:endParaRPr>
        </a:p>
      </dgm:t>
    </dgm:pt>
    <dgm:pt modelId="{D746B9BE-D4A4-4A3C-BF85-52AA3ED58558}" type="parTrans" cxnId="{07213E49-1C17-4FA1-9830-5303A55998BE}">
      <dgm:prSet/>
      <dgm:spPr/>
      <dgm:t>
        <a:bodyPr/>
        <a:lstStyle/>
        <a:p>
          <a:endParaRPr lang="en-US">
            <a:solidFill>
              <a:srgbClr val="00334C"/>
            </a:solidFill>
          </a:endParaRPr>
        </a:p>
      </dgm:t>
    </dgm:pt>
    <dgm:pt modelId="{4A710563-BB8B-4DF3-B387-194024F25068}" type="sibTrans" cxnId="{07213E49-1C17-4FA1-9830-5303A55998BE}">
      <dgm:prSet/>
      <dgm:spPr/>
      <dgm:t>
        <a:bodyPr/>
        <a:lstStyle/>
        <a:p>
          <a:endParaRPr lang="en-US">
            <a:solidFill>
              <a:srgbClr val="00334C"/>
            </a:solidFill>
          </a:endParaRPr>
        </a:p>
      </dgm:t>
    </dgm:pt>
    <dgm:pt modelId="{B46AB552-C0DB-484D-A7FB-6E38059D10D4}">
      <dgm:prSet/>
      <dgm:spPr/>
      <dgm:t>
        <a:bodyPr/>
        <a:lstStyle/>
        <a:p>
          <a:r>
            <a:rPr lang="en-US" b="0" i="0" baseline="0" dirty="0">
              <a:solidFill>
                <a:srgbClr val="00334C"/>
              </a:solidFill>
            </a:rPr>
            <a:t>Combines selection &amp; implementation of SBMPs with rigorous quantitative evaluation</a:t>
          </a:r>
          <a:endParaRPr lang="en-US" dirty="0">
            <a:solidFill>
              <a:srgbClr val="00334C"/>
            </a:solidFill>
          </a:endParaRPr>
        </a:p>
      </dgm:t>
    </dgm:pt>
    <dgm:pt modelId="{18D3376C-4014-4501-A72F-2022702DD0AB}" type="parTrans" cxnId="{7A5ADDDF-EB7F-45DD-B9EB-745FFF096B29}">
      <dgm:prSet/>
      <dgm:spPr/>
      <dgm:t>
        <a:bodyPr/>
        <a:lstStyle/>
        <a:p>
          <a:endParaRPr lang="en-US">
            <a:solidFill>
              <a:srgbClr val="00334C"/>
            </a:solidFill>
          </a:endParaRPr>
        </a:p>
      </dgm:t>
    </dgm:pt>
    <dgm:pt modelId="{E07E685C-0399-4823-972D-096C5033EDF4}" type="sibTrans" cxnId="{7A5ADDDF-EB7F-45DD-B9EB-745FFF096B29}">
      <dgm:prSet/>
      <dgm:spPr/>
      <dgm:t>
        <a:bodyPr/>
        <a:lstStyle/>
        <a:p>
          <a:endParaRPr lang="en-US">
            <a:solidFill>
              <a:srgbClr val="00334C"/>
            </a:solidFill>
          </a:endParaRPr>
        </a:p>
      </dgm:t>
    </dgm:pt>
    <dgm:pt modelId="{1B95BBAB-D325-4661-9A40-6009093D881D}" type="pres">
      <dgm:prSet presAssocID="{F2543EA1-366D-4AB6-AEA8-95A3F447628E}" presName="Name0" presStyleCnt="0">
        <dgm:presLayoutVars>
          <dgm:chMax val="7"/>
          <dgm:dir/>
          <dgm:animLvl val="lvl"/>
          <dgm:resizeHandles val="exact"/>
        </dgm:presLayoutVars>
      </dgm:prSet>
      <dgm:spPr/>
    </dgm:pt>
    <dgm:pt modelId="{191291B7-C5B2-41F5-AD2F-653EDBC3B4D3}" type="pres">
      <dgm:prSet presAssocID="{6D797714-36E7-4F73-A77E-B907555DB369}" presName="circle1" presStyleLbl="node1" presStyleIdx="0" presStyleCnt="2"/>
      <dgm:spPr/>
    </dgm:pt>
    <dgm:pt modelId="{F0913C5D-F8B2-47A7-A5E2-85962A357D94}" type="pres">
      <dgm:prSet presAssocID="{6D797714-36E7-4F73-A77E-B907555DB369}" presName="space" presStyleCnt="0"/>
      <dgm:spPr/>
    </dgm:pt>
    <dgm:pt modelId="{82F7F753-5040-468A-A250-4FB539BB772A}" type="pres">
      <dgm:prSet presAssocID="{6D797714-36E7-4F73-A77E-B907555DB369}" presName="rect1" presStyleLbl="alignAcc1" presStyleIdx="0" presStyleCnt="2"/>
      <dgm:spPr/>
    </dgm:pt>
    <dgm:pt modelId="{720D9A66-86C9-4887-857A-537537B2AF8D}" type="pres">
      <dgm:prSet presAssocID="{B46AB552-C0DB-484D-A7FB-6E38059D10D4}" presName="vertSpace2" presStyleLbl="node1" presStyleIdx="0" presStyleCnt="2"/>
      <dgm:spPr/>
    </dgm:pt>
    <dgm:pt modelId="{E36BC31A-79E1-40BB-9AD7-D3F1C31EF9BF}" type="pres">
      <dgm:prSet presAssocID="{B46AB552-C0DB-484D-A7FB-6E38059D10D4}" presName="circle2" presStyleLbl="node1" presStyleIdx="1" presStyleCnt="2"/>
      <dgm:spPr/>
    </dgm:pt>
    <dgm:pt modelId="{18A49363-8324-4591-AC52-C4BD60F2D5E8}" type="pres">
      <dgm:prSet presAssocID="{B46AB552-C0DB-484D-A7FB-6E38059D10D4}" presName="rect2" presStyleLbl="alignAcc1" presStyleIdx="1" presStyleCnt="2"/>
      <dgm:spPr/>
    </dgm:pt>
    <dgm:pt modelId="{FE49A8E7-5DD3-4CED-B61B-BE6FF9058651}" type="pres">
      <dgm:prSet presAssocID="{6D797714-36E7-4F73-A77E-B907555DB369}" presName="rect1ParTxNoCh" presStyleLbl="alignAcc1" presStyleIdx="1" presStyleCnt="2">
        <dgm:presLayoutVars>
          <dgm:chMax val="1"/>
          <dgm:bulletEnabled val="1"/>
        </dgm:presLayoutVars>
      </dgm:prSet>
      <dgm:spPr/>
    </dgm:pt>
    <dgm:pt modelId="{DBB7E855-A1A3-4A3D-9740-8ED957D7F4CC}" type="pres">
      <dgm:prSet presAssocID="{B46AB552-C0DB-484D-A7FB-6E38059D10D4}" presName="rect2ParTxNoCh" presStyleLbl="alignAcc1" presStyleIdx="1" presStyleCnt="2">
        <dgm:presLayoutVars>
          <dgm:chMax val="1"/>
          <dgm:bulletEnabled val="1"/>
        </dgm:presLayoutVars>
      </dgm:prSet>
      <dgm:spPr/>
    </dgm:pt>
  </dgm:ptLst>
  <dgm:cxnLst>
    <dgm:cxn modelId="{C2611309-9993-41B8-8272-B6647C1696B6}" type="presOf" srcId="{F2543EA1-366D-4AB6-AEA8-95A3F447628E}" destId="{1B95BBAB-D325-4661-9A40-6009093D881D}" srcOrd="0" destOrd="0" presId="urn:microsoft.com/office/officeart/2005/8/layout/target3"/>
    <dgm:cxn modelId="{07213E49-1C17-4FA1-9830-5303A55998BE}" srcId="{F2543EA1-366D-4AB6-AEA8-95A3F447628E}" destId="{6D797714-36E7-4F73-A77E-B907555DB369}" srcOrd="0" destOrd="0" parTransId="{D746B9BE-D4A4-4A3C-BF85-52AA3ED58558}" sibTransId="{4A710563-BB8B-4DF3-B387-194024F25068}"/>
    <dgm:cxn modelId="{5AF71C73-BC6F-4C40-BA32-39A13924348B}" type="presOf" srcId="{B46AB552-C0DB-484D-A7FB-6E38059D10D4}" destId="{DBB7E855-A1A3-4A3D-9740-8ED957D7F4CC}" srcOrd="1" destOrd="0" presId="urn:microsoft.com/office/officeart/2005/8/layout/target3"/>
    <dgm:cxn modelId="{7F11DA5A-562E-4A4A-A098-66A4BB583BFB}" type="presOf" srcId="{6D797714-36E7-4F73-A77E-B907555DB369}" destId="{FE49A8E7-5DD3-4CED-B61B-BE6FF9058651}" srcOrd="1" destOrd="0" presId="urn:microsoft.com/office/officeart/2005/8/layout/target3"/>
    <dgm:cxn modelId="{4A0F41C3-FC5E-4AEB-961F-9B2032DEC576}" type="presOf" srcId="{6D797714-36E7-4F73-A77E-B907555DB369}" destId="{82F7F753-5040-468A-A250-4FB539BB772A}" srcOrd="0" destOrd="0" presId="urn:microsoft.com/office/officeart/2005/8/layout/target3"/>
    <dgm:cxn modelId="{7A5ADDDF-EB7F-45DD-B9EB-745FFF096B29}" srcId="{F2543EA1-366D-4AB6-AEA8-95A3F447628E}" destId="{B46AB552-C0DB-484D-A7FB-6E38059D10D4}" srcOrd="1" destOrd="0" parTransId="{18D3376C-4014-4501-A72F-2022702DD0AB}" sibTransId="{E07E685C-0399-4823-972D-096C5033EDF4}"/>
    <dgm:cxn modelId="{E6BCB4EA-5075-4A4D-98B3-F3A383C0C186}" type="presOf" srcId="{B46AB552-C0DB-484D-A7FB-6E38059D10D4}" destId="{18A49363-8324-4591-AC52-C4BD60F2D5E8}" srcOrd="0" destOrd="0" presId="urn:microsoft.com/office/officeart/2005/8/layout/target3"/>
    <dgm:cxn modelId="{74805448-76E7-41D5-B781-062C641F8E0E}" type="presParOf" srcId="{1B95BBAB-D325-4661-9A40-6009093D881D}" destId="{191291B7-C5B2-41F5-AD2F-653EDBC3B4D3}" srcOrd="0" destOrd="0" presId="urn:microsoft.com/office/officeart/2005/8/layout/target3"/>
    <dgm:cxn modelId="{61A8E80D-7A63-467B-B543-4DC77F415E08}" type="presParOf" srcId="{1B95BBAB-D325-4661-9A40-6009093D881D}" destId="{F0913C5D-F8B2-47A7-A5E2-85962A357D94}" srcOrd="1" destOrd="0" presId="urn:microsoft.com/office/officeart/2005/8/layout/target3"/>
    <dgm:cxn modelId="{ACB0F2B7-1412-4694-B5EA-2266ECEE3577}" type="presParOf" srcId="{1B95BBAB-D325-4661-9A40-6009093D881D}" destId="{82F7F753-5040-468A-A250-4FB539BB772A}" srcOrd="2" destOrd="0" presId="urn:microsoft.com/office/officeart/2005/8/layout/target3"/>
    <dgm:cxn modelId="{0A34926A-E26A-4C16-A470-5DB8DA0154E5}" type="presParOf" srcId="{1B95BBAB-D325-4661-9A40-6009093D881D}" destId="{720D9A66-86C9-4887-857A-537537B2AF8D}" srcOrd="3" destOrd="0" presId="urn:microsoft.com/office/officeart/2005/8/layout/target3"/>
    <dgm:cxn modelId="{51913952-7B8C-426D-8A8A-0DE14E68321C}" type="presParOf" srcId="{1B95BBAB-D325-4661-9A40-6009093D881D}" destId="{E36BC31A-79E1-40BB-9AD7-D3F1C31EF9BF}" srcOrd="4" destOrd="0" presId="urn:microsoft.com/office/officeart/2005/8/layout/target3"/>
    <dgm:cxn modelId="{8C92DB05-5D90-487E-A331-D5DDF4913898}" type="presParOf" srcId="{1B95BBAB-D325-4661-9A40-6009093D881D}" destId="{18A49363-8324-4591-AC52-C4BD60F2D5E8}" srcOrd="5" destOrd="0" presId="urn:microsoft.com/office/officeart/2005/8/layout/target3"/>
    <dgm:cxn modelId="{E39B95F7-47DD-4671-9EC2-D4CE156DD264}" type="presParOf" srcId="{1B95BBAB-D325-4661-9A40-6009093D881D}" destId="{FE49A8E7-5DD3-4CED-B61B-BE6FF9058651}" srcOrd="6" destOrd="0" presId="urn:microsoft.com/office/officeart/2005/8/layout/target3"/>
    <dgm:cxn modelId="{B5C7858B-204F-4B52-A2DF-547EA24AA26A}" type="presParOf" srcId="{1B95BBAB-D325-4661-9A40-6009093D881D}" destId="{DBB7E855-A1A3-4A3D-9740-8ED957D7F4CC}" srcOrd="7"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5956F9D-4AD7-4340-8A09-80273ECDB0B6}" type="doc">
      <dgm:prSet loTypeId="urn:microsoft.com/office/officeart/2005/8/layout/bList2" loCatId="list" qsTypeId="urn:microsoft.com/office/officeart/2005/8/quickstyle/simple3" qsCatId="simple" csTypeId="urn:microsoft.com/office/officeart/2005/8/colors/colorful1" csCatId="colorful" phldr="1"/>
      <dgm:spPr/>
      <dgm:t>
        <a:bodyPr/>
        <a:lstStyle/>
        <a:p>
          <a:endParaRPr lang="en-US"/>
        </a:p>
      </dgm:t>
    </dgm:pt>
    <dgm:pt modelId="{287F7BB2-78DF-43A4-A296-7CEAC73FEA7A}">
      <dgm:prSet custT="1"/>
      <dgm:spPr/>
      <dgm:t>
        <a:bodyPr/>
        <a:lstStyle/>
        <a:p>
          <a:pPr algn="ctr"/>
          <a:r>
            <a:rPr lang="en-US" sz="1400" b="1" i="0" baseline="0" dirty="0">
              <a:latin typeface="Tahoma" panose="020B0604030504040204" pitchFamily="34" charset="0"/>
              <a:ea typeface="Tahoma" panose="020B0604030504040204" pitchFamily="34" charset="0"/>
              <a:cs typeface="Tahoma" panose="020B0604030504040204" pitchFamily="34" charset="0"/>
            </a:rPr>
            <a:t>Collect Data</a:t>
          </a:r>
          <a:endParaRPr lang="en-US" sz="1400" b="1" dirty="0">
            <a:latin typeface="Tahoma" panose="020B0604030504040204" pitchFamily="34" charset="0"/>
            <a:ea typeface="Tahoma" panose="020B0604030504040204" pitchFamily="34" charset="0"/>
            <a:cs typeface="Tahoma" panose="020B0604030504040204" pitchFamily="34" charset="0"/>
          </a:endParaRPr>
        </a:p>
      </dgm:t>
    </dgm:pt>
    <dgm:pt modelId="{AC88FF69-A60C-48AF-9009-CA87B2EC5F7E}" type="parTrans" cxnId="{C6498253-1562-48D3-925C-53EA8C0ACA7F}">
      <dgm:prSet/>
      <dgm:spPr/>
      <dgm:t>
        <a:bodyPr/>
        <a:lstStyle/>
        <a:p>
          <a:endParaRPr lang="en-US"/>
        </a:p>
      </dgm:t>
    </dgm:pt>
    <dgm:pt modelId="{690B6038-EFB8-4460-AF65-8FC2C6B5C52B}" type="sibTrans" cxnId="{C6498253-1562-48D3-925C-53EA8C0ACA7F}">
      <dgm:prSet/>
      <dgm:spPr/>
      <dgm:t>
        <a:bodyPr/>
        <a:lstStyle/>
        <a:p>
          <a:endParaRPr lang="en-US"/>
        </a:p>
      </dgm:t>
    </dgm:pt>
    <dgm:pt modelId="{E4A0AB8D-99F6-4F5A-BFAA-98021990E532}">
      <dgm:prSet custT="1"/>
      <dgm:spPr/>
      <dgm:t>
        <a:bodyPr/>
        <a:lstStyle/>
        <a:p>
          <a:pPr algn="ctr"/>
          <a:r>
            <a:rPr lang="en-US" sz="1400" b="1" i="0" baseline="0" dirty="0">
              <a:latin typeface="Tahoma" panose="020B0604030504040204" pitchFamily="34" charset="0"/>
              <a:ea typeface="Tahoma" panose="020B0604030504040204" pitchFamily="34" charset="0"/>
              <a:cs typeface="Tahoma" panose="020B0604030504040204" pitchFamily="34" charset="0"/>
            </a:rPr>
            <a:t>Engage Community</a:t>
          </a:r>
          <a:endParaRPr lang="en-US" sz="1400" b="1" dirty="0">
            <a:latin typeface="Tahoma" panose="020B0604030504040204" pitchFamily="34" charset="0"/>
            <a:ea typeface="Tahoma" panose="020B0604030504040204" pitchFamily="34" charset="0"/>
            <a:cs typeface="Tahoma" panose="020B0604030504040204" pitchFamily="34" charset="0"/>
          </a:endParaRPr>
        </a:p>
      </dgm:t>
    </dgm:pt>
    <dgm:pt modelId="{E14955DA-10AA-4E42-BCCC-A096271A20E8}" type="parTrans" cxnId="{5837A08F-5F32-4991-A3B7-28F55C98AF3F}">
      <dgm:prSet/>
      <dgm:spPr/>
      <dgm:t>
        <a:bodyPr/>
        <a:lstStyle/>
        <a:p>
          <a:endParaRPr lang="en-US"/>
        </a:p>
      </dgm:t>
    </dgm:pt>
    <dgm:pt modelId="{D949B007-9593-45C9-9387-E3930CEB0D2C}" type="sibTrans" cxnId="{5837A08F-5F32-4991-A3B7-28F55C98AF3F}">
      <dgm:prSet/>
      <dgm:spPr/>
      <dgm:t>
        <a:bodyPr/>
        <a:lstStyle/>
        <a:p>
          <a:endParaRPr lang="en-US"/>
        </a:p>
      </dgm:t>
    </dgm:pt>
    <dgm:pt modelId="{7969F1CA-9F53-4AA8-A13D-D2EA57AE82F3}">
      <dgm:prSet custT="1"/>
      <dgm:spPr/>
      <dgm:t>
        <a:bodyPr/>
        <a:lstStyle/>
        <a:p>
          <a:pPr algn="ctr"/>
          <a:r>
            <a:rPr lang="en-US" sz="1400" b="1" i="0" baseline="0" dirty="0">
              <a:latin typeface="Tahoma" panose="020B0604030504040204" pitchFamily="34" charset="0"/>
              <a:ea typeface="Tahoma" panose="020B0604030504040204" pitchFamily="34" charset="0"/>
              <a:cs typeface="Tahoma" panose="020B0604030504040204" pitchFamily="34" charset="0"/>
            </a:rPr>
            <a:t>Think About Future &amp; Resilience</a:t>
          </a:r>
          <a:endParaRPr lang="en-US" sz="1400" b="1" dirty="0">
            <a:latin typeface="Tahoma" panose="020B0604030504040204" pitchFamily="34" charset="0"/>
            <a:ea typeface="Tahoma" panose="020B0604030504040204" pitchFamily="34" charset="0"/>
            <a:cs typeface="Tahoma" panose="020B0604030504040204" pitchFamily="34" charset="0"/>
          </a:endParaRPr>
        </a:p>
      </dgm:t>
    </dgm:pt>
    <dgm:pt modelId="{263CB5D0-73BC-4609-8A24-DFBAEA0D07D4}" type="parTrans" cxnId="{3237AFD0-3ADA-49AE-AF70-CB801815CB91}">
      <dgm:prSet/>
      <dgm:spPr/>
      <dgm:t>
        <a:bodyPr/>
        <a:lstStyle/>
        <a:p>
          <a:endParaRPr lang="en-US"/>
        </a:p>
      </dgm:t>
    </dgm:pt>
    <dgm:pt modelId="{D0C8E7D0-5054-4B28-966C-A0A1C655D57A}" type="sibTrans" cxnId="{3237AFD0-3ADA-49AE-AF70-CB801815CB91}">
      <dgm:prSet/>
      <dgm:spPr/>
      <dgm:t>
        <a:bodyPr/>
        <a:lstStyle/>
        <a:p>
          <a:endParaRPr lang="en-US"/>
        </a:p>
      </dgm:t>
    </dgm:pt>
    <dgm:pt modelId="{9CF1BC38-F2BB-42D5-A7CA-870AF169E4ED}">
      <dgm:prSet custT="1"/>
      <dgm:spPr/>
      <dgm:t>
        <a:bodyPr/>
        <a:lstStyle/>
        <a:p>
          <a:pPr algn="ctr"/>
          <a:r>
            <a:rPr lang="en-US" sz="1400" b="1" i="0" baseline="0" dirty="0">
              <a:latin typeface="Tahoma" panose="020B0604030504040204" pitchFamily="34" charset="0"/>
              <a:ea typeface="Tahoma" panose="020B0604030504040204" pitchFamily="34" charset="0"/>
              <a:cs typeface="Tahoma" panose="020B0604030504040204" pitchFamily="34" charset="0"/>
            </a:rPr>
            <a:t>Don’t Forget Ecological Services </a:t>
          </a:r>
          <a:endParaRPr lang="en-US" sz="1400" b="1" dirty="0">
            <a:latin typeface="Tahoma" panose="020B0604030504040204" pitchFamily="34" charset="0"/>
            <a:ea typeface="Tahoma" panose="020B0604030504040204" pitchFamily="34" charset="0"/>
            <a:cs typeface="Tahoma" panose="020B0604030504040204" pitchFamily="34" charset="0"/>
          </a:endParaRPr>
        </a:p>
      </dgm:t>
    </dgm:pt>
    <dgm:pt modelId="{9D73623D-2067-4F00-9139-9A67C2D6B880}" type="parTrans" cxnId="{8DF911AB-5077-489B-A805-2B68DDA419D3}">
      <dgm:prSet/>
      <dgm:spPr/>
      <dgm:t>
        <a:bodyPr/>
        <a:lstStyle/>
        <a:p>
          <a:endParaRPr lang="en-US"/>
        </a:p>
      </dgm:t>
    </dgm:pt>
    <dgm:pt modelId="{B32702FF-84B5-4079-986B-2CF4F54700C2}" type="sibTrans" cxnId="{8DF911AB-5077-489B-A805-2B68DDA419D3}">
      <dgm:prSet/>
      <dgm:spPr/>
      <dgm:t>
        <a:bodyPr/>
        <a:lstStyle/>
        <a:p>
          <a:endParaRPr lang="en-US"/>
        </a:p>
      </dgm:t>
    </dgm:pt>
    <dgm:pt modelId="{233421DF-B841-49A4-9CED-DC5E4A4F3DC6}">
      <dgm:prSet custT="1"/>
      <dgm:spPr/>
      <dgm:t>
        <a:bodyPr/>
        <a:lstStyle/>
        <a:p>
          <a:pPr algn="ctr"/>
          <a:r>
            <a:rPr lang="en-US" sz="1400" b="1" i="0" baseline="0" dirty="0">
              <a:latin typeface="Tahoma" panose="020B0604030504040204" pitchFamily="34" charset="0"/>
              <a:ea typeface="Tahoma" panose="020B0604030504040204" pitchFamily="34" charset="0"/>
              <a:cs typeface="Tahoma" panose="020B0604030504040204" pitchFamily="34" charset="0"/>
            </a:rPr>
            <a:t>Make World Better Place</a:t>
          </a:r>
          <a:endParaRPr lang="en-US" sz="1400" b="1" dirty="0">
            <a:latin typeface="Tahoma" panose="020B0604030504040204" pitchFamily="34" charset="0"/>
            <a:ea typeface="Tahoma" panose="020B0604030504040204" pitchFamily="34" charset="0"/>
            <a:cs typeface="Tahoma" panose="020B0604030504040204" pitchFamily="34" charset="0"/>
          </a:endParaRPr>
        </a:p>
      </dgm:t>
    </dgm:pt>
    <dgm:pt modelId="{30E233FD-ADA6-4FC7-BFAB-36405B8CFE4B}" type="parTrans" cxnId="{0A392495-132C-4889-857B-FE6578ED6A16}">
      <dgm:prSet/>
      <dgm:spPr/>
      <dgm:t>
        <a:bodyPr/>
        <a:lstStyle/>
        <a:p>
          <a:endParaRPr lang="en-US"/>
        </a:p>
      </dgm:t>
    </dgm:pt>
    <dgm:pt modelId="{A1D37AA6-C2A3-46CF-A59B-AC1AB16B3070}" type="sibTrans" cxnId="{0A392495-132C-4889-857B-FE6578ED6A16}">
      <dgm:prSet/>
      <dgm:spPr/>
      <dgm:t>
        <a:bodyPr/>
        <a:lstStyle/>
        <a:p>
          <a:endParaRPr lang="en-US"/>
        </a:p>
      </dgm:t>
    </dgm:pt>
    <dgm:pt modelId="{EDAFEC06-49A4-4DEA-BEA3-2617D19A86D6}" type="pres">
      <dgm:prSet presAssocID="{35956F9D-4AD7-4340-8A09-80273ECDB0B6}" presName="diagram" presStyleCnt="0">
        <dgm:presLayoutVars>
          <dgm:dir/>
          <dgm:animLvl val="lvl"/>
          <dgm:resizeHandles val="exact"/>
        </dgm:presLayoutVars>
      </dgm:prSet>
      <dgm:spPr/>
    </dgm:pt>
    <dgm:pt modelId="{846226B8-C82E-406A-9B65-0D9C08083B1A}" type="pres">
      <dgm:prSet presAssocID="{287F7BB2-78DF-43A4-A296-7CEAC73FEA7A}" presName="compNode" presStyleCnt="0"/>
      <dgm:spPr/>
    </dgm:pt>
    <dgm:pt modelId="{4762E45B-2D6C-4932-A79E-23ACF1A1D5C7}" type="pres">
      <dgm:prSet presAssocID="{287F7BB2-78DF-43A4-A296-7CEAC73FEA7A}" presName="childRect" presStyleLbl="bgAcc1" presStyleIdx="0" presStyleCnt="5">
        <dgm:presLayoutVars>
          <dgm:bulletEnabled val="1"/>
        </dgm:presLayoutVars>
      </dgm:prSet>
      <dgm:spPr/>
    </dgm:pt>
    <dgm:pt modelId="{87C4C44C-7B1B-4477-AE88-3FE502B8559C}" type="pres">
      <dgm:prSet presAssocID="{287F7BB2-78DF-43A4-A296-7CEAC73FEA7A}" presName="parentText" presStyleLbl="node1" presStyleIdx="0" presStyleCnt="0">
        <dgm:presLayoutVars>
          <dgm:chMax val="0"/>
          <dgm:bulletEnabled val="1"/>
        </dgm:presLayoutVars>
      </dgm:prSet>
      <dgm:spPr/>
    </dgm:pt>
    <dgm:pt modelId="{3D541A88-3B7D-41B4-8CBB-690970ADFD5D}" type="pres">
      <dgm:prSet presAssocID="{287F7BB2-78DF-43A4-A296-7CEAC73FEA7A}" presName="parentRect" presStyleLbl="alignNode1" presStyleIdx="0" presStyleCnt="5"/>
      <dgm:spPr/>
    </dgm:pt>
    <dgm:pt modelId="{FA3E2D7C-F87A-4E13-B0F8-248697B4512A}" type="pres">
      <dgm:prSet presAssocID="{287F7BB2-78DF-43A4-A296-7CEAC73FEA7A}" presName="adorn" presStyleLbl="fgAccFollowNode1" presStyleIdx="0" presStyleCnt="5" custScaleX="184082" custScaleY="158884" custLinFactX="-20537" custLinFactY="-72659" custLinFactNeighborX="-100000" custLinFactNeighborY="-100000"/>
      <dgm:spPr>
        <a:blipFill>
          <a:blip xmlns:r="http://schemas.openxmlformats.org/officeDocument/2006/relationships" r:embed="rId1">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tatistics with solid fill"/>
        </a:ext>
      </dgm:extLst>
    </dgm:pt>
    <dgm:pt modelId="{DA1D4CF6-753C-4264-BC10-0AF0C53292F2}" type="pres">
      <dgm:prSet presAssocID="{690B6038-EFB8-4460-AF65-8FC2C6B5C52B}" presName="sibTrans" presStyleLbl="sibTrans2D1" presStyleIdx="0" presStyleCnt="0"/>
      <dgm:spPr/>
    </dgm:pt>
    <dgm:pt modelId="{4A66ABE1-75C3-41F2-8F98-8F9CC74AE812}" type="pres">
      <dgm:prSet presAssocID="{E4A0AB8D-99F6-4F5A-BFAA-98021990E532}" presName="compNode" presStyleCnt="0"/>
      <dgm:spPr/>
    </dgm:pt>
    <dgm:pt modelId="{8928C473-7CD4-47BC-AB7D-3BFDD283E26E}" type="pres">
      <dgm:prSet presAssocID="{E4A0AB8D-99F6-4F5A-BFAA-98021990E532}" presName="childRect" presStyleLbl="bgAcc1" presStyleIdx="1" presStyleCnt="5">
        <dgm:presLayoutVars>
          <dgm:bulletEnabled val="1"/>
        </dgm:presLayoutVars>
      </dgm:prSet>
      <dgm:spPr/>
    </dgm:pt>
    <dgm:pt modelId="{7A7E1C10-3AEA-45C8-A198-F97E381EC98C}" type="pres">
      <dgm:prSet presAssocID="{E4A0AB8D-99F6-4F5A-BFAA-98021990E532}" presName="parentText" presStyleLbl="node1" presStyleIdx="0" presStyleCnt="0">
        <dgm:presLayoutVars>
          <dgm:chMax val="0"/>
          <dgm:bulletEnabled val="1"/>
        </dgm:presLayoutVars>
      </dgm:prSet>
      <dgm:spPr/>
    </dgm:pt>
    <dgm:pt modelId="{C7B9FA1A-0F41-4B6E-A55B-48D56FBB856D}" type="pres">
      <dgm:prSet presAssocID="{E4A0AB8D-99F6-4F5A-BFAA-98021990E532}" presName="parentRect" presStyleLbl="alignNode1" presStyleIdx="1" presStyleCnt="5"/>
      <dgm:spPr/>
    </dgm:pt>
    <dgm:pt modelId="{17D70E38-62E0-441C-9F3E-D76525730F26}" type="pres">
      <dgm:prSet presAssocID="{E4A0AB8D-99F6-4F5A-BFAA-98021990E532}" presName="adorn" presStyleLbl="fgAccFollowNode1" presStyleIdx="1" presStyleCnt="5" custScaleX="207840" custScaleY="165267" custLinFactX="-1306" custLinFactY="-72634" custLinFactNeighborX="-100000" custLinFactNeighborY="-100000"/>
      <dgm:spPr>
        <a:blipFill>
          <a:blip xmlns:r="http://schemas.openxmlformats.org/officeDocument/2006/relationships"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Meeting with solid fill"/>
        </a:ext>
      </dgm:extLst>
    </dgm:pt>
    <dgm:pt modelId="{DD9890D4-E628-4950-B63A-513F654B5784}" type="pres">
      <dgm:prSet presAssocID="{D949B007-9593-45C9-9387-E3930CEB0D2C}" presName="sibTrans" presStyleLbl="sibTrans2D1" presStyleIdx="0" presStyleCnt="0"/>
      <dgm:spPr/>
    </dgm:pt>
    <dgm:pt modelId="{A42F0D27-A528-42C5-9E74-5B127A9F7295}" type="pres">
      <dgm:prSet presAssocID="{7969F1CA-9F53-4AA8-A13D-D2EA57AE82F3}" presName="compNode" presStyleCnt="0"/>
      <dgm:spPr/>
    </dgm:pt>
    <dgm:pt modelId="{C4F3EB36-78FE-4B74-9F50-349536D7B568}" type="pres">
      <dgm:prSet presAssocID="{7969F1CA-9F53-4AA8-A13D-D2EA57AE82F3}" presName="childRect" presStyleLbl="bgAcc1" presStyleIdx="2" presStyleCnt="5">
        <dgm:presLayoutVars>
          <dgm:bulletEnabled val="1"/>
        </dgm:presLayoutVars>
      </dgm:prSet>
      <dgm:spPr/>
    </dgm:pt>
    <dgm:pt modelId="{FDDE421F-CE5D-4BC4-BB47-5187097B2DA2}" type="pres">
      <dgm:prSet presAssocID="{7969F1CA-9F53-4AA8-A13D-D2EA57AE82F3}" presName="parentText" presStyleLbl="node1" presStyleIdx="0" presStyleCnt="0">
        <dgm:presLayoutVars>
          <dgm:chMax val="0"/>
          <dgm:bulletEnabled val="1"/>
        </dgm:presLayoutVars>
      </dgm:prSet>
      <dgm:spPr/>
    </dgm:pt>
    <dgm:pt modelId="{1E8A4568-BA1E-4BB8-9359-EB417424D287}" type="pres">
      <dgm:prSet presAssocID="{7969F1CA-9F53-4AA8-A13D-D2EA57AE82F3}" presName="parentRect" presStyleLbl="alignNode1" presStyleIdx="2" presStyleCnt="5"/>
      <dgm:spPr/>
    </dgm:pt>
    <dgm:pt modelId="{51399923-AEB3-4253-88DE-62BFC28CCE7C}" type="pres">
      <dgm:prSet presAssocID="{7969F1CA-9F53-4AA8-A13D-D2EA57AE82F3}" presName="adorn" presStyleLbl="fgAccFollowNode1" presStyleIdx="2" presStyleCnt="5" custScaleX="249780" custScaleY="175101" custLinFactX="-13847" custLinFactY="-70512" custLinFactNeighborX="-100000" custLinFactNeighborY="-100000"/>
      <dgm:spPr>
        <a:blipFill>
          <a:blip xmlns:r="http://schemas.openxmlformats.org/officeDocument/2006/relationships" r:embed="rId5">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Head with gears with solid fill"/>
        </a:ext>
      </dgm:extLst>
    </dgm:pt>
    <dgm:pt modelId="{920FAA6F-124F-4116-8D75-1E6EE6F4D3F2}" type="pres">
      <dgm:prSet presAssocID="{D0C8E7D0-5054-4B28-966C-A0A1C655D57A}" presName="sibTrans" presStyleLbl="sibTrans2D1" presStyleIdx="0" presStyleCnt="0"/>
      <dgm:spPr/>
    </dgm:pt>
    <dgm:pt modelId="{FE36C158-5424-46F1-8AFE-8ACF1A2AE71D}" type="pres">
      <dgm:prSet presAssocID="{9CF1BC38-F2BB-42D5-A7CA-870AF169E4ED}" presName="compNode" presStyleCnt="0"/>
      <dgm:spPr/>
    </dgm:pt>
    <dgm:pt modelId="{C85E7ACA-9E37-44AA-84C7-1402D72A961B}" type="pres">
      <dgm:prSet presAssocID="{9CF1BC38-F2BB-42D5-A7CA-870AF169E4ED}" presName="childRect" presStyleLbl="bgAcc1" presStyleIdx="3" presStyleCnt="5">
        <dgm:presLayoutVars>
          <dgm:bulletEnabled val="1"/>
        </dgm:presLayoutVars>
      </dgm:prSet>
      <dgm:spPr/>
    </dgm:pt>
    <dgm:pt modelId="{67964894-B3B0-4E69-B212-2506EC8EA23D}" type="pres">
      <dgm:prSet presAssocID="{9CF1BC38-F2BB-42D5-A7CA-870AF169E4ED}" presName="parentText" presStyleLbl="node1" presStyleIdx="0" presStyleCnt="0">
        <dgm:presLayoutVars>
          <dgm:chMax val="0"/>
          <dgm:bulletEnabled val="1"/>
        </dgm:presLayoutVars>
      </dgm:prSet>
      <dgm:spPr/>
    </dgm:pt>
    <dgm:pt modelId="{A884D682-31CE-445D-84DB-BAA97B21A9F2}" type="pres">
      <dgm:prSet presAssocID="{9CF1BC38-F2BB-42D5-A7CA-870AF169E4ED}" presName="parentRect" presStyleLbl="alignNode1" presStyleIdx="3" presStyleCnt="5"/>
      <dgm:spPr/>
    </dgm:pt>
    <dgm:pt modelId="{B59A0894-65FB-40A5-8F98-19E04849EEE4}" type="pres">
      <dgm:prSet presAssocID="{9CF1BC38-F2BB-42D5-A7CA-870AF169E4ED}" presName="adorn" presStyleLbl="fgAccFollowNode1" presStyleIdx="3" presStyleCnt="5" custScaleX="221676" custScaleY="161946" custLinFactX="-15757" custLinFactY="-53443" custLinFactNeighborX="-100000" custLinFactNeighborY="-100000"/>
      <dgm:spPr>
        <a:blipFill>
          <a:blip xmlns:r="http://schemas.openxmlformats.org/officeDocument/2006/relationships" r:embed="rId7">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Seaweed outline"/>
        </a:ext>
      </dgm:extLst>
    </dgm:pt>
    <dgm:pt modelId="{C4735580-851A-4AE4-A70D-AA9A4748E7A2}" type="pres">
      <dgm:prSet presAssocID="{B32702FF-84B5-4079-986B-2CF4F54700C2}" presName="sibTrans" presStyleLbl="sibTrans2D1" presStyleIdx="0" presStyleCnt="0"/>
      <dgm:spPr/>
    </dgm:pt>
    <dgm:pt modelId="{E6EDAA0E-8414-4973-A11C-3D62A7230242}" type="pres">
      <dgm:prSet presAssocID="{233421DF-B841-49A4-9CED-DC5E4A4F3DC6}" presName="compNode" presStyleCnt="0"/>
      <dgm:spPr/>
    </dgm:pt>
    <dgm:pt modelId="{65AE054E-DFEB-4EFA-B115-876C7813564B}" type="pres">
      <dgm:prSet presAssocID="{233421DF-B841-49A4-9CED-DC5E4A4F3DC6}" presName="childRect" presStyleLbl="bgAcc1" presStyleIdx="4" presStyleCnt="5">
        <dgm:presLayoutVars>
          <dgm:bulletEnabled val="1"/>
        </dgm:presLayoutVars>
      </dgm:prSet>
      <dgm:spPr/>
    </dgm:pt>
    <dgm:pt modelId="{B69CAF36-7664-4371-B6C5-F0AD363E2705}" type="pres">
      <dgm:prSet presAssocID="{233421DF-B841-49A4-9CED-DC5E4A4F3DC6}" presName="parentText" presStyleLbl="node1" presStyleIdx="0" presStyleCnt="0">
        <dgm:presLayoutVars>
          <dgm:chMax val="0"/>
          <dgm:bulletEnabled val="1"/>
        </dgm:presLayoutVars>
      </dgm:prSet>
      <dgm:spPr/>
    </dgm:pt>
    <dgm:pt modelId="{4847AE90-9A8C-4323-ABCF-1D348501272C}" type="pres">
      <dgm:prSet presAssocID="{233421DF-B841-49A4-9CED-DC5E4A4F3DC6}" presName="parentRect" presStyleLbl="alignNode1" presStyleIdx="4" presStyleCnt="5"/>
      <dgm:spPr/>
    </dgm:pt>
    <dgm:pt modelId="{9F52BC56-5C7E-4D9C-94C4-6D088C3810CA}" type="pres">
      <dgm:prSet presAssocID="{233421DF-B841-49A4-9CED-DC5E4A4F3DC6}" presName="adorn" presStyleLbl="fgAccFollowNode1" presStyleIdx="4" presStyleCnt="5" custScaleX="238429" custScaleY="176401" custLinFactX="-11628" custLinFactY="-63994" custLinFactNeighborX="-100000" custLinFactNeighborY="-100000"/>
      <dgm:spPr>
        <a:blipFill>
          <a:blip xmlns:r="http://schemas.openxmlformats.org/officeDocument/2006/relationships" r:embed="rId9">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a:fillRect/>
          </a:stretch>
        </a:blipFill>
      </dgm:spPr>
      <dgm:extLst>
        <a:ext uri="{E40237B7-FDA0-4F09-8148-C483321AD2D9}">
          <dgm14:cNvPr xmlns:dgm14="http://schemas.microsoft.com/office/drawing/2010/diagram" id="0" name="" descr="Earth globe: Americas with solid fill"/>
        </a:ext>
      </dgm:extLst>
    </dgm:pt>
  </dgm:ptLst>
  <dgm:cxnLst>
    <dgm:cxn modelId="{522FDD1E-AB30-47E4-8CAF-8A3DDAEC7C0B}" type="presOf" srcId="{B32702FF-84B5-4079-986B-2CF4F54700C2}" destId="{C4735580-851A-4AE4-A70D-AA9A4748E7A2}" srcOrd="0" destOrd="0" presId="urn:microsoft.com/office/officeart/2005/8/layout/bList2"/>
    <dgm:cxn modelId="{BDC47B23-0D2C-4A6F-8F56-883DDB3EA9CD}" type="presOf" srcId="{D949B007-9593-45C9-9387-E3930CEB0D2C}" destId="{DD9890D4-E628-4950-B63A-513F654B5784}" srcOrd="0" destOrd="0" presId="urn:microsoft.com/office/officeart/2005/8/layout/bList2"/>
    <dgm:cxn modelId="{7F20872E-3AD1-44B7-BDC2-426798FF1AA0}" type="presOf" srcId="{287F7BB2-78DF-43A4-A296-7CEAC73FEA7A}" destId="{87C4C44C-7B1B-4477-AE88-3FE502B8559C}" srcOrd="0" destOrd="0" presId="urn:microsoft.com/office/officeart/2005/8/layout/bList2"/>
    <dgm:cxn modelId="{6C913164-976F-46D0-A2B3-0677B83B0042}" type="presOf" srcId="{233421DF-B841-49A4-9CED-DC5E4A4F3DC6}" destId="{4847AE90-9A8C-4323-ABCF-1D348501272C}" srcOrd="1" destOrd="0" presId="urn:microsoft.com/office/officeart/2005/8/layout/bList2"/>
    <dgm:cxn modelId="{979AC66F-73E6-4B5C-9DEE-711D2F725FE8}" type="presOf" srcId="{690B6038-EFB8-4460-AF65-8FC2C6B5C52B}" destId="{DA1D4CF6-753C-4264-BC10-0AF0C53292F2}" srcOrd="0" destOrd="0" presId="urn:microsoft.com/office/officeart/2005/8/layout/bList2"/>
    <dgm:cxn modelId="{C6498253-1562-48D3-925C-53EA8C0ACA7F}" srcId="{35956F9D-4AD7-4340-8A09-80273ECDB0B6}" destId="{287F7BB2-78DF-43A4-A296-7CEAC73FEA7A}" srcOrd="0" destOrd="0" parTransId="{AC88FF69-A60C-48AF-9009-CA87B2EC5F7E}" sibTransId="{690B6038-EFB8-4460-AF65-8FC2C6B5C52B}"/>
    <dgm:cxn modelId="{C21DC87D-51DE-4179-B931-4F3013E94BAA}" type="presOf" srcId="{9CF1BC38-F2BB-42D5-A7CA-870AF169E4ED}" destId="{67964894-B3B0-4E69-B212-2506EC8EA23D}" srcOrd="0" destOrd="0" presId="urn:microsoft.com/office/officeart/2005/8/layout/bList2"/>
    <dgm:cxn modelId="{5837A08F-5F32-4991-A3B7-28F55C98AF3F}" srcId="{35956F9D-4AD7-4340-8A09-80273ECDB0B6}" destId="{E4A0AB8D-99F6-4F5A-BFAA-98021990E532}" srcOrd="1" destOrd="0" parTransId="{E14955DA-10AA-4E42-BCCC-A096271A20E8}" sibTransId="{D949B007-9593-45C9-9387-E3930CEB0D2C}"/>
    <dgm:cxn modelId="{0A392495-132C-4889-857B-FE6578ED6A16}" srcId="{35956F9D-4AD7-4340-8A09-80273ECDB0B6}" destId="{233421DF-B841-49A4-9CED-DC5E4A4F3DC6}" srcOrd="4" destOrd="0" parTransId="{30E233FD-ADA6-4FC7-BFAB-36405B8CFE4B}" sibTransId="{A1D37AA6-C2A3-46CF-A59B-AC1AB16B3070}"/>
    <dgm:cxn modelId="{1E201799-FE62-44AE-AE9D-F449FED0F2C5}" type="presOf" srcId="{E4A0AB8D-99F6-4F5A-BFAA-98021990E532}" destId="{7A7E1C10-3AEA-45C8-A198-F97E381EC98C}" srcOrd="0" destOrd="0" presId="urn:microsoft.com/office/officeart/2005/8/layout/bList2"/>
    <dgm:cxn modelId="{8DF911AB-5077-489B-A805-2B68DDA419D3}" srcId="{35956F9D-4AD7-4340-8A09-80273ECDB0B6}" destId="{9CF1BC38-F2BB-42D5-A7CA-870AF169E4ED}" srcOrd="3" destOrd="0" parTransId="{9D73623D-2067-4F00-9139-9A67C2D6B880}" sibTransId="{B32702FF-84B5-4079-986B-2CF4F54700C2}"/>
    <dgm:cxn modelId="{8E68F6AF-22AF-4793-8D66-31096523751A}" type="presOf" srcId="{9CF1BC38-F2BB-42D5-A7CA-870AF169E4ED}" destId="{A884D682-31CE-445D-84DB-BAA97B21A9F2}" srcOrd="1" destOrd="0" presId="urn:microsoft.com/office/officeart/2005/8/layout/bList2"/>
    <dgm:cxn modelId="{266D12BE-FB60-4F55-B97C-C13BFC1914F6}" type="presOf" srcId="{D0C8E7D0-5054-4B28-966C-A0A1C655D57A}" destId="{920FAA6F-124F-4116-8D75-1E6EE6F4D3F2}" srcOrd="0" destOrd="0" presId="urn:microsoft.com/office/officeart/2005/8/layout/bList2"/>
    <dgm:cxn modelId="{3237AFD0-3ADA-49AE-AF70-CB801815CB91}" srcId="{35956F9D-4AD7-4340-8A09-80273ECDB0B6}" destId="{7969F1CA-9F53-4AA8-A13D-D2EA57AE82F3}" srcOrd="2" destOrd="0" parTransId="{263CB5D0-73BC-4609-8A24-DFBAEA0D07D4}" sibTransId="{D0C8E7D0-5054-4B28-966C-A0A1C655D57A}"/>
    <dgm:cxn modelId="{20BD23D3-EC6C-4EB8-9629-F1C30E83B257}" type="presOf" srcId="{233421DF-B841-49A4-9CED-DC5E4A4F3DC6}" destId="{B69CAF36-7664-4371-B6C5-F0AD363E2705}" srcOrd="0" destOrd="0" presId="urn:microsoft.com/office/officeart/2005/8/layout/bList2"/>
    <dgm:cxn modelId="{CA895BE1-87AD-4E3A-93FD-B47255D60562}" type="presOf" srcId="{35956F9D-4AD7-4340-8A09-80273ECDB0B6}" destId="{EDAFEC06-49A4-4DEA-BEA3-2617D19A86D6}" srcOrd="0" destOrd="0" presId="urn:microsoft.com/office/officeart/2005/8/layout/bList2"/>
    <dgm:cxn modelId="{4ABD81E3-6ADA-4C99-A8CC-5E9AFD046462}" type="presOf" srcId="{287F7BB2-78DF-43A4-A296-7CEAC73FEA7A}" destId="{3D541A88-3B7D-41B4-8CBB-690970ADFD5D}" srcOrd="1" destOrd="0" presId="urn:microsoft.com/office/officeart/2005/8/layout/bList2"/>
    <dgm:cxn modelId="{3B25EBE6-4559-450F-A7BC-B310BFD7B4FB}" type="presOf" srcId="{7969F1CA-9F53-4AA8-A13D-D2EA57AE82F3}" destId="{1E8A4568-BA1E-4BB8-9359-EB417424D287}" srcOrd="1" destOrd="0" presId="urn:microsoft.com/office/officeart/2005/8/layout/bList2"/>
    <dgm:cxn modelId="{8907BDEA-48E1-4BF8-A7DC-A3BCA42DF459}" type="presOf" srcId="{7969F1CA-9F53-4AA8-A13D-D2EA57AE82F3}" destId="{FDDE421F-CE5D-4BC4-BB47-5187097B2DA2}" srcOrd="0" destOrd="0" presId="urn:microsoft.com/office/officeart/2005/8/layout/bList2"/>
    <dgm:cxn modelId="{89B636F2-8FF1-44CC-ADAE-BBECF678A864}" type="presOf" srcId="{E4A0AB8D-99F6-4F5A-BFAA-98021990E532}" destId="{C7B9FA1A-0F41-4B6E-A55B-48D56FBB856D}" srcOrd="1" destOrd="0" presId="urn:microsoft.com/office/officeart/2005/8/layout/bList2"/>
    <dgm:cxn modelId="{FF6C1386-F4C7-4D04-AA9D-BF6AE1E8A7E2}" type="presParOf" srcId="{EDAFEC06-49A4-4DEA-BEA3-2617D19A86D6}" destId="{846226B8-C82E-406A-9B65-0D9C08083B1A}" srcOrd="0" destOrd="0" presId="urn:microsoft.com/office/officeart/2005/8/layout/bList2"/>
    <dgm:cxn modelId="{09430A8E-F9E9-4A55-8CF3-41AA0BC248EB}" type="presParOf" srcId="{846226B8-C82E-406A-9B65-0D9C08083B1A}" destId="{4762E45B-2D6C-4932-A79E-23ACF1A1D5C7}" srcOrd="0" destOrd="0" presId="urn:microsoft.com/office/officeart/2005/8/layout/bList2"/>
    <dgm:cxn modelId="{12DB2B6B-C5FD-4B0C-9B50-3F29F63F06C5}" type="presParOf" srcId="{846226B8-C82E-406A-9B65-0D9C08083B1A}" destId="{87C4C44C-7B1B-4477-AE88-3FE502B8559C}" srcOrd="1" destOrd="0" presId="urn:microsoft.com/office/officeart/2005/8/layout/bList2"/>
    <dgm:cxn modelId="{1F574B72-10F3-436A-8A09-D4E18DD5E6CD}" type="presParOf" srcId="{846226B8-C82E-406A-9B65-0D9C08083B1A}" destId="{3D541A88-3B7D-41B4-8CBB-690970ADFD5D}" srcOrd="2" destOrd="0" presId="urn:microsoft.com/office/officeart/2005/8/layout/bList2"/>
    <dgm:cxn modelId="{30097020-E48A-4795-881A-216E9263FC9E}" type="presParOf" srcId="{846226B8-C82E-406A-9B65-0D9C08083B1A}" destId="{FA3E2D7C-F87A-4E13-B0F8-248697B4512A}" srcOrd="3" destOrd="0" presId="urn:microsoft.com/office/officeart/2005/8/layout/bList2"/>
    <dgm:cxn modelId="{8A6CE816-A109-4E17-8ECE-B244746191C2}" type="presParOf" srcId="{EDAFEC06-49A4-4DEA-BEA3-2617D19A86D6}" destId="{DA1D4CF6-753C-4264-BC10-0AF0C53292F2}" srcOrd="1" destOrd="0" presId="urn:microsoft.com/office/officeart/2005/8/layout/bList2"/>
    <dgm:cxn modelId="{F128E4A1-258C-41F0-BD60-0DDF83904DE4}" type="presParOf" srcId="{EDAFEC06-49A4-4DEA-BEA3-2617D19A86D6}" destId="{4A66ABE1-75C3-41F2-8F98-8F9CC74AE812}" srcOrd="2" destOrd="0" presId="urn:microsoft.com/office/officeart/2005/8/layout/bList2"/>
    <dgm:cxn modelId="{A9290D6A-5D3E-4105-BFC2-3B73B69267C0}" type="presParOf" srcId="{4A66ABE1-75C3-41F2-8F98-8F9CC74AE812}" destId="{8928C473-7CD4-47BC-AB7D-3BFDD283E26E}" srcOrd="0" destOrd="0" presId="urn:microsoft.com/office/officeart/2005/8/layout/bList2"/>
    <dgm:cxn modelId="{295C8898-F427-4E2F-8AF3-C3100168FC8E}" type="presParOf" srcId="{4A66ABE1-75C3-41F2-8F98-8F9CC74AE812}" destId="{7A7E1C10-3AEA-45C8-A198-F97E381EC98C}" srcOrd="1" destOrd="0" presId="urn:microsoft.com/office/officeart/2005/8/layout/bList2"/>
    <dgm:cxn modelId="{ED931035-A7C5-4698-B9EC-403D3D9F3E3D}" type="presParOf" srcId="{4A66ABE1-75C3-41F2-8F98-8F9CC74AE812}" destId="{C7B9FA1A-0F41-4B6E-A55B-48D56FBB856D}" srcOrd="2" destOrd="0" presId="urn:microsoft.com/office/officeart/2005/8/layout/bList2"/>
    <dgm:cxn modelId="{CD32503C-5AAE-40F4-B060-A40219794F1F}" type="presParOf" srcId="{4A66ABE1-75C3-41F2-8F98-8F9CC74AE812}" destId="{17D70E38-62E0-441C-9F3E-D76525730F26}" srcOrd="3" destOrd="0" presId="urn:microsoft.com/office/officeart/2005/8/layout/bList2"/>
    <dgm:cxn modelId="{A5E1D064-19A9-412A-9D2D-AEE8A0DC18E5}" type="presParOf" srcId="{EDAFEC06-49A4-4DEA-BEA3-2617D19A86D6}" destId="{DD9890D4-E628-4950-B63A-513F654B5784}" srcOrd="3" destOrd="0" presId="urn:microsoft.com/office/officeart/2005/8/layout/bList2"/>
    <dgm:cxn modelId="{F060C603-C7B9-4741-9EA5-04BC487329A6}" type="presParOf" srcId="{EDAFEC06-49A4-4DEA-BEA3-2617D19A86D6}" destId="{A42F0D27-A528-42C5-9E74-5B127A9F7295}" srcOrd="4" destOrd="0" presId="urn:microsoft.com/office/officeart/2005/8/layout/bList2"/>
    <dgm:cxn modelId="{51860396-FCA1-4564-81A2-786980D4B1F7}" type="presParOf" srcId="{A42F0D27-A528-42C5-9E74-5B127A9F7295}" destId="{C4F3EB36-78FE-4B74-9F50-349536D7B568}" srcOrd="0" destOrd="0" presId="urn:microsoft.com/office/officeart/2005/8/layout/bList2"/>
    <dgm:cxn modelId="{71FED695-977B-4188-B24F-9B969543F273}" type="presParOf" srcId="{A42F0D27-A528-42C5-9E74-5B127A9F7295}" destId="{FDDE421F-CE5D-4BC4-BB47-5187097B2DA2}" srcOrd="1" destOrd="0" presId="urn:microsoft.com/office/officeart/2005/8/layout/bList2"/>
    <dgm:cxn modelId="{965BDE00-30AD-4566-9A06-621DC7294F77}" type="presParOf" srcId="{A42F0D27-A528-42C5-9E74-5B127A9F7295}" destId="{1E8A4568-BA1E-4BB8-9359-EB417424D287}" srcOrd="2" destOrd="0" presId="urn:microsoft.com/office/officeart/2005/8/layout/bList2"/>
    <dgm:cxn modelId="{920F8A25-1E9D-4A68-9F8B-8E50E82BAE7A}" type="presParOf" srcId="{A42F0D27-A528-42C5-9E74-5B127A9F7295}" destId="{51399923-AEB3-4253-88DE-62BFC28CCE7C}" srcOrd="3" destOrd="0" presId="urn:microsoft.com/office/officeart/2005/8/layout/bList2"/>
    <dgm:cxn modelId="{EA49D23A-5A36-4224-9C88-29DB3814FBCE}" type="presParOf" srcId="{EDAFEC06-49A4-4DEA-BEA3-2617D19A86D6}" destId="{920FAA6F-124F-4116-8D75-1E6EE6F4D3F2}" srcOrd="5" destOrd="0" presId="urn:microsoft.com/office/officeart/2005/8/layout/bList2"/>
    <dgm:cxn modelId="{DEF67FA0-9AA1-4454-B833-A2BD09F9E7FD}" type="presParOf" srcId="{EDAFEC06-49A4-4DEA-BEA3-2617D19A86D6}" destId="{FE36C158-5424-46F1-8AFE-8ACF1A2AE71D}" srcOrd="6" destOrd="0" presId="urn:microsoft.com/office/officeart/2005/8/layout/bList2"/>
    <dgm:cxn modelId="{1AF3C014-EC79-433F-B585-EBB22ED3A2AD}" type="presParOf" srcId="{FE36C158-5424-46F1-8AFE-8ACF1A2AE71D}" destId="{C85E7ACA-9E37-44AA-84C7-1402D72A961B}" srcOrd="0" destOrd="0" presId="urn:microsoft.com/office/officeart/2005/8/layout/bList2"/>
    <dgm:cxn modelId="{B1FAD2FB-1AAC-4733-BDF6-94212A05208F}" type="presParOf" srcId="{FE36C158-5424-46F1-8AFE-8ACF1A2AE71D}" destId="{67964894-B3B0-4E69-B212-2506EC8EA23D}" srcOrd="1" destOrd="0" presId="urn:microsoft.com/office/officeart/2005/8/layout/bList2"/>
    <dgm:cxn modelId="{963DEA4A-D0E2-43FE-9761-33B18FEBB52F}" type="presParOf" srcId="{FE36C158-5424-46F1-8AFE-8ACF1A2AE71D}" destId="{A884D682-31CE-445D-84DB-BAA97B21A9F2}" srcOrd="2" destOrd="0" presId="urn:microsoft.com/office/officeart/2005/8/layout/bList2"/>
    <dgm:cxn modelId="{D848FEAE-8499-4718-809E-30ECBF86F2FD}" type="presParOf" srcId="{FE36C158-5424-46F1-8AFE-8ACF1A2AE71D}" destId="{B59A0894-65FB-40A5-8F98-19E04849EEE4}" srcOrd="3" destOrd="0" presId="urn:microsoft.com/office/officeart/2005/8/layout/bList2"/>
    <dgm:cxn modelId="{9EEB582D-A5F5-4558-BE7D-5B44E444C359}" type="presParOf" srcId="{EDAFEC06-49A4-4DEA-BEA3-2617D19A86D6}" destId="{C4735580-851A-4AE4-A70D-AA9A4748E7A2}" srcOrd="7" destOrd="0" presId="urn:microsoft.com/office/officeart/2005/8/layout/bList2"/>
    <dgm:cxn modelId="{E6492742-816B-4145-92A4-44973FE3C9ED}" type="presParOf" srcId="{EDAFEC06-49A4-4DEA-BEA3-2617D19A86D6}" destId="{E6EDAA0E-8414-4973-A11C-3D62A7230242}" srcOrd="8" destOrd="0" presId="urn:microsoft.com/office/officeart/2005/8/layout/bList2"/>
    <dgm:cxn modelId="{F0A8CB1C-4372-419C-ACDB-7FFC6D7169FC}" type="presParOf" srcId="{E6EDAA0E-8414-4973-A11C-3D62A7230242}" destId="{65AE054E-DFEB-4EFA-B115-876C7813564B}" srcOrd="0" destOrd="0" presId="urn:microsoft.com/office/officeart/2005/8/layout/bList2"/>
    <dgm:cxn modelId="{5A33DCB7-2A6D-4680-BEFA-0FC9382ED484}" type="presParOf" srcId="{E6EDAA0E-8414-4973-A11C-3D62A7230242}" destId="{B69CAF36-7664-4371-B6C5-F0AD363E2705}" srcOrd="1" destOrd="0" presId="urn:microsoft.com/office/officeart/2005/8/layout/bList2"/>
    <dgm:cxn modelId="{611A3822-CCD0-442D-8B30-DB9CB2AE4E6E}" type="presParOf" srcId="{E6EDAA0E-8414-4973-A11C-3D62A7230242}" destId="{4847AE90-9A8C-4323-ABCF-1D348501272C}" srcOrd="2" destOrd="0" presId="urn:microsoft.com/office/officeart/2005/8/layout/bList2"/>
    <dgm:cxn modelId="{523F5665-77D1-4278-B8B3-680484969F88}" type="presParOf" srcId="{E6EDAA0E-8414-4973-A11C-3D62A7230242}" destId="{9F52BC56-5C7E-4D9C-94C4-6D088C3810CA}" srcOrd="3" destOrd="0" presId="urn:microsoft.com/office/officeart/2005/8/layout/b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7DEE91B-FDE7-40B8-B48E-CDF2DC9003D2}" type="doc">
      <dgm:prSet loTypeId="urn:microsoft.com/office/officeart/2005/8/layout/vList2" loCatId="list" qsTypeId="urn:microsoft.com/office/officeart/2005/8/quickstyle/simple1" qsCatId="simple" csTypeId="urn:microsoft.com/office/officeart/2005/8/colors/accent3_3" csCatId="accent3"/>
      <dgm:spPr/>
      <dgm:t>
        <a:bodyPr/>
        <a:lstStyle/>
        <a:p>
          <a:endParaRPr lang="en-US"/>
        </a:p>
      </dgm:t>
    </dgm:pt>
    <dgm:pt modelId="{ED30A86E-617D-4EEB-9D94-C4BBD6C08078}">
      <dgm:prSet/>
      <dgm:spPr/>
      <dgm:t>
        <a:bodyPr/>
        <a:lstStyle/>
        <a:p>
          <a:r>
            <a:rPr lang="en-US" b="0" i="0" baseline="0" dirty="0"/>
            <a:t>Accounting for variability of climate and wildfire threats throughout every phase the Project Life Cycle can substantially reduce long-term site management risks</a:t>
          </a:r>
          <a:endParaRPr lang="en-US" dirty="0"/>
        </a:p>
      </dgm:t>
    </dgm:pt>
    <dgm:pt modelId="{7FA246CC-091E-4154-B949-E30D18040AA7}" type="parTrans" cxnId="{7BC0847F-B287-4F4D-8F63-3B3718683D2E}">
      <dgm:prSet/>
      <dgm:spPr/>
      <dgm:t>
        <a:bodyPr/>
        <a:lstStyle/>
        <a:p>
          <a:endParaRPr lang="en-US"/>
        </a:p>
      </dgm:t>
    </dgm:pt>
    <dgm:pt modelId="{0FE60A18-C9BB-42C3-96CB-58EE803F7B31}" type="sibTrans" cxnId="{7BC0847F-B287-4F4D-8F63-3B3718683D2E}">
      <dgm:prSet/>
      <dgm:spPr/>
      <dgm:t>
        <a:bodyPr/>
        <a:lstStyle/>
        <a:p>
          <a:endParaRPr lang="en-US"/>
        </a:p>
      </dgm:t>
    </dgm:pt>
    <dgm:pt modelId="{D60B3E78-B08A-4661-AE8A-D8D11F58EC68}">
      <dgm:prSet/>
      <dgm:spPr/>
      <dgm:t>
        <a:bodyPr/>
        <a:lstStyle/>
        <a:p>
          <a:r>
            <a:rPr lang="en-US" b="0" i="0" baseline="0"/>
            <a:t>Early stakeholder engagement can greatly help inform the social and economic aspects for a sustainable remedy</a:t>
          </a:r>
          <a:endParaRPr lang="en-US"/>
        </a:p>
      </dgm:t>
    </dgm:pt>
    <dgm:pt modelId="{530EAF0E-B9ED-4B2A-8D0A-A57AB0461F4D}" type="parTrans" cxnId="{5DC8AF5F-95D0-4D2F-9414-7FA536DE9816}">
      <dgm:prSet/>
      <dgm:spPr/>
      <dgm:t>
        <a:bodyPr/>
        <a:lstStyle/>
        <a:p>
          <a:endParaRPr lang="en-US"/>
        </a:p>
      </dgm:t>
    </dgm:pt>
    <dgm:pt modelId="{84238826-9846-4596-AED2-F59335ACCA59}" type="sibTrans" cxnId="{5DC8AF5F-95D0-4D2F-9414-7FA536DE9816}">
      <dgm:prSet/>
      <dgm:spPr/>
      <dgm:t>
        <a:bodyPr/>
        <a:lstStyle/>
        <a:p>
          <a:endParaRPr lang="en-US"/>
        </a:p>
      </dgm:t>
    </dgm:pt>
    <dgm:pt modelId="{03145B01-F7A0-40AD-BE46-5CABC47F1AAA}">
      <dgm:prSet/>
      <dgm:spPr/>
      <dgm:t>
        <a:bodyPr/>
        <a:lstStyle/>
        <a:p>
          <a:r>
            <a:rPr lang="en-US" b="0" i="0" baseline="0" dirty="0"/>
            <a:t>The SRR CSM integration of climate and wildfire data along with stakeholder perspectives provides for sustainable and resilient decision making throughout the project life cycle</a:t>
          </a:r>
          <a:endParaRPr lang="en-US" dirty="0"/>
        </a:p>
      </dgm:t>
    </dgm:pt>
    <dgm:pt modelId="{A72B2DA4-6DA3-4B67-BA39-98340EAB1335}" type="parTrans" cxnId="{E614ADAA-A439-41AD-8AAB-C31D2A76CBA0}">
      <dgm:prSet/>
      <dgm:spPr/>
      <dgm:t>
        <a:bodyPr/>
        <a:lstStyle/>
        <a:p>
          <a:endParaRPr lang="en-US"/>
        </a:p>
      </dgm:t>
    </dgm:pt>
    <dgm:pt modelId="{579ECE80-D1AA-4294-B18C-AFDBBA44F1B3}" type="sibTrans" cxnId="{E614ADAA-A439-41AD-8AAB-C31D2A76CBA0}">
      <dgm:prSet/>
      <dgm:spPr/>
      <dgm:t>
        <a:bodyPr/>
        <a:lstStyle/>
        <a:p>
          <a:endParaRPr lang="en-US"/>
        </a:p>
      </dgm:t>
    </dgm:pt>
    <dgm:pt modelId="{5C817A91-9670-4F91-AEF0-531248122098}" type="pres">
      <dgm:prSet presAssocID="{C7DEE91B-FDE7-40B8-B48E-CDF2DC9003D2}" presName="linear" presStyleCnt="0">
        <dgm:presLayoutVars>
          <dgm:animLvl val="lvl"/>
          <dgm:resizeHandles val="exact"/>
        </dgm:presLayoutVars>
      </dgm:prSet>
      <dgm:spPr/>
    </dgm:pt>
    <dgm:pt modelId="{67E4C08C-872F-4CE1-8EEA-97F7207121C6}" type="pres">
      <dgm:prSet presAssocID="{ED30A86E-617D-4EEB-9D94-C4BBD6C08078}" presName="parentText" presStyleLbl="node1" presStyleIdx="0" presStyleCnt="3">
        <dgm:presLayoutVars>
          <dgm:chMax val="0"/>
          <dgm:bulletEnabled val="1"/>
        </dgm:presLayoutVars>
      </dgm:prSet>
      <dgm:spPr/>
    </dgm:pt>
    <dgm:pt modelId="{35E1FF56-8333-4CA6-97EE-D000A770FDC0}" type="pres">
      <dgm:prSet presAssocID="{0FE60A18-C9BB-42C3-96CB-58EE803F7B31}" presName="spacer" presStyleCnt="0"/>
      <dgm:spPr/>
    </dgm:pt>
    <dgm:pt modelId="{788A696E-DFD9-4253-83EB-83BF345F0B15}" type="pres">
      <dgm:prSet presAssocID="{D60B3E78-B08A-4661-AE8A-D8D11F58EC68}" presName="parentText" presStyleLbl="node1" presStyleIdx="1" presStyleCnt="3">
        <dgm:presLayoutVars>
          <dgm:chMax val="0"/>
          <dgm:bulletEnabled val="1"/>
        </dgm:presLayoutVars>
      </dgm:prSet>
      <dgm:spPr/>
    </dgm:pt>
    <dgm:pt modelId="{8ECA5BE7-7FBE-44FC-82A3-56445809FBC7}" type="pres">
      <dgm:prSet presAssocID="{84238826-9846-4596-AED2-F59335ACCA59}" presName="spacer" presStyleCnt="0"/>
      <dgm:spPr/>
    </dgm:pt>
    <dgm:pt modelId="{9F755666-0B8F-4433-8FF4-E5F86B5D4EB0}" type="pres">
      <dgm:prSet presAssocID="{03145B01-F7A0-40AD-BE46-5CABC47F1AAA}" presName="parentText" presStyleLbl="node1" presStyleIdx="2" presStyleCnt="3">
        <dgm:presLayoutVars>
          <dgm:chMax val="0"/>
          <dgm:bulletEnabled val="1"/>
        </dgm:presLayoutVars>
      </dgm:prSet>
      <dgm:spPr/>
    </dgm:pt>
  </dgm:ptLst>
  <dgm:cxnLst>
    <dgm:cxn modelId="{5DC8AF5F-95D0-4D2F-9414-7FA536DE9816}" srcId="{C7DEE91B-FDE7-40B8-B48E-CDF2DC9003D2}" destId="{D60B3E78-B08A-4661-AE8A-D8D11F58EC68}" srcOrd="1" destOrd="0" parTransId="{530EAF0E-B9ED-4B2A-8D0A-A57AB0461F4D}" sibTransId="{84238826-9846-4596-AED2-F59335ACCA59}"/>
    <dgm:cxn modelId="{F5973F6F-95EB-48EC-B9F7-72005460C7E9}" type="presOf" srcId="{C7DEE91B-FDE7-40B8-B48E-CDF2DC9003D2}" destId="{5C817A91-9670-4F91-AEF0-531248122098}" srcOrd="0" destOrd="0" presId="urn:microsoft.com/office/officeart/2005/8/layout/vList2"/>
    <dgm:cxn modelId="{3FCCEF59-0529-49A4-8C03-75EC2EBAFD53}" type="presOf" srcId="{ED30A86E-617D-4EEB-9D94-C4BBD6C08078}" destId="{67E4C08C-872F-4CE1-8EEA-97F7207121C6}" srcOrd="0" destOrd="0" presId="urn:microsoft.com/office/officeart/2005/8/layout/vList2"/>
    <dgm:cxn modelId="{7BC0847F-B287-4F4D-8F63-3B3718683D2E}" srcId="{C7DEE91B-FDE7-40B8-B48E-CDF2DC9003D2}" destId="{ED30A86E-617D-4EEB-9D94-C4BBD6C08078}" srcOrd="0" destOrd="0" parTransId="{7FA246CC-091E-4154-B949-E30D18040AA7}" sibTransId="{0FE60A18-C9BB-42C3-96CB-58EE803F7B31}"/>
    <dgm:cxn modelId="{3AA3AA8F-ED08-4F38-AF5D-77515FE67920}" type="presOf" srcId="{D60B3E78-B08A-4661-AE8A-D8D11F58EC68}" destId="{788A696E-DFD9-4253-83EB-83BF345F0B15}" srcOrd="0" destOrd="0" presId="urn:microsoft.com/office/officeart/2005/8/layout/vList2"/>
    <dgm:cxn modelId="{C67CDF9F-E608-4935-8AD5-546242AD33A1}" type="presOf" srcId="{03145B01-F7A0-40AD-BE46-5CABC47F1AAA}" destId="{9F755666-0B8F-4433-8FF4-E5F86B5D4EB0}" srcOrd="0" destOrd="0" presId="urn:microsoft.com/office/officeart/2005/8/layout/vList2"/>
    <dgm:cxn modelId="{E614ADAA-A439-41AD-8AAB-C31D2A76CBA0}" srcId="{C7DEE91B-FDE7-40B8-B48E-CDF2DC9003D2}" destId="{03145B01-F7A0-40AD-BE46-5CABC47F1AAA}" srcOrd="2" destOrd="0" parTransId="{A72B2DA4-6DA3-4B67-BA39-98340EAB1335}" sibTransId="{579ECE80-D1AA-4294-B18C-AFDBBA44F1B3}"/>
    <dgm:cxn modelId="{B22FA439-E754-4318-A983-8209533DDEF8}" type="presParOf" srcId="{5C817A91-9670-4F91-AEF0-531248122098}" destId="{67E4C08C-872F-4CE1-8EEA-97F7207121C6}" srcOrd="0" destOrd="0" presId="urn:microsoft.com/office/officeart/2005/8/layout/vList2"/>
    <dgm:cxn modelId="{CE0B8734-F321-4F55-A650-3DAF687D47F0}" type="presParOf" srcId="{5C817A91-9670-4F91-AEF0-531248122098}" destId="{35E1FF56-8333-4CA6-97EE-D000A770FDC0}" srcOrd="1" destOrd="0" presId="urn:microsoft.com/office/officeart/2005/8/layout/vList2"/>
    <dgm:cxn modelId="{33B5663D-2C97-418B-90DF-5BBCF6CA022B}" type="presParOf" srcId="{5C817A91-9670-4F91-AEF0-531248122098}" destId="{788A696E-DFD9-4253-83EB-83BF345F0B15}" srcOrd="2" destOrd="0" presId="urn:microsoft.com/office/officeart/2005/8/layout/vList2"/>
    <dgm:cxn modelId="{770DB09B-01B9-459E-82F6-F23288E55DDB}" type="presParOf" srcId="{5C817A91-9670-4F91-AEF0-531248122098}" destId="{8ECA5BE7-7FBE-44FC-82A3-56445809FBC7}" srcOrd="3" destOrd="0" presId="urn:microsoft.com/office/officeart/2005/8/layout/vList2"/>
    <dgm:cxn modelId="{DEE168B9-E573-4891-A30E-4ACCA148A883}" type="presParOf" srcId="{5C817A91-9670-4F91-AEF0-531248122098}" destId="{9F755666-0B8F-4433-8FF4-E5F86B5D4EB0}"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121BED-3F67-448D-88C9-B1553793E9AB}">
      <dsp:nvSpPr>
        <dsp:cNvPr id="0" name=""/>
        <dsp:cNvSpPr/>
      </dsp:nvSpPr>
      <dsp:spPr>
        <a:xfrm rot="5400000">
          <a:off x="-498915" y="1556368"/>
          <a:ext cx="3326102" cy="2328271"/>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US" sz="2100" b="0" i="0" kern="1200" baseline="0" dirty="0"/>
            <a:t>Future Recommendations </a:t>
          </a:r>
          <a:endParaRPr lang="en-US" sz="2100" kern="1200" dirty="0"/>
        </a:p>
      </dsp:txBody>
      <dsp:txXfrm rot="-5400000">
        <a:off x="1" y="2221589"/>
        <a:ext cx="2328271" cy="997831"/>
      </dsp:txXfrm>
    </dsp:sp>
    <dsp:sp modelId="{71273BD6-C2F0-4A12-8304-05D432471E1B}">
      <dsp:nvSpPr>
        <dsp:cNvPr id="0" name=""/>
        <dsp:cNvSpPr/>
      </dsp:nvSpPr>
      <dsp:spPr>
        <a:xfrm rot="5400000">
          <a:off x="4957819" y="-2510370"/>
          <a:ext cx="4268543" cy="9527638"/>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6464" tIns="13970" rIns="13970" bIns="13970" numCol="1" spcCol="1270" anchor="ctr" anchorCtr="0">
          <a:noAutofit/>
        </a:bodyPr>
        <a:lstStyle/>
        <a:p>
          <a:pPr marL="228600" lvl="1" indent="-228600" algn="l" defTabSz="977900">
            <a:lnSpc>
              <a:spcPct val="90000"/>
            </a:lnSpc>
            <a:spcBef>
              <a:spcPct val="0"/>
            </a:spcBef>
            <a:spcAft>
              <a:spcPct val="15000"/>
            </a:spcAft>
            <a:buChar char="•"/>
          </a:pPr>
          <a:r>
            <a:rPr lang="en-US" sz="2200" b="0" i="0" kern="1200" baseline="0" dirty="0">
              <a:solidFill>
                <a:srgbClr val="00334C"/>
              </a:solidFill>
              <a:latin typeface="Tahoma" panose="020B0604030504040204" pitchFamily="34" charset="0"/>
              <a:ea typeface="Tahoma" panose="020B0604030504040204" pitchFamily="34" charset="0"/>
              <a:cs typeface="Tahoma" panose="020B0604030504040204" pitchFamily="34" charset="0"/>
            </a:rPr>
            <a:t>Economic/social/environmental balance at local level</a:t>
          </a:r>
          <a:endParaRPr lang="en-US" sz="2200" kern="1200" dirty="0">
            <a:solidFill>
              <a:srgbClr val="00334C"/>
            </a:solidFill>
            <a:latin typeface="Tahoma" panose="020B0604030504040204" pitchFamily="34" charset="0"/>
            <a:ea typeface="Tahoma" panose="020B0604030504040204" pitchFamily="34" charset="0"/>
            <a:cs typeface="Tahoma" panose="020B0604030504040204" pitchFamily="34" charset="0"/>
          </a:endParaRPr>
        </a:p>
        <a:p>
          <a:pPr marL="228600" lvl="1" indent="-228600" algn="l" defTabSz="977900">
            <a:lnSpc>
              <a:spcPct val="90000"/>
            </a:lnSpc>
            <a:spcBef>
              <a:spcPct val="0"/>
            </a:spcBef>
            <a:spcAft>
              <a:spcPct val="15000"/>
            </a:spcAft>
            <a:buChar char="•"/>
          </a:pPr>
          <a:r>
            <a:rPr lang="en-US" sz="2200" b="0" i="0" kern="1200" baseline="0" dirty="0">
              <a:solidFill>
                <a:srgbClr val="00334C"/>
              </a:solidFill>
              <a:latin typeface="Tahoma" panose="020B0604030504040204" pitchFamily="34" charset="0"/>
              <a:ea typeface="Tahoma" panose="020B0604030504040204" pitchFamily="34" charset="0"/>
              <a:cs typeface="Tahoma" panose="020B0604030504040204" pitchFamily="34" charset="0"/>
            </a:rPr>
            <a:t>Risk management implementation (use more relevant local information)</a:t>
          </a:r>
          <a:endParaRPr lang="en-US" sz="2200" kern="1200" dirty="0">
            <a:solidFill>
              <a:srgbClr val="00334C"/>
            </a:solidFill>
            <a:latin typeface="Tahoma" panose="020B0604030504040204" pitchFamily="34" charset="0"/>
            <a:ea typeface="Tahoma" panose="020B0604030504040204" pitchFamily="34" charset="0"/>
            <a:cs typeface="Tahoma" panose="020B0604030504040204" pitchFamily="34" charset="0"/>
          </a:endParaRPr>
        </a:p>
        <a:p>
          <a:pPr marL="228600" lvl="1" indent="-228600" algn="l" defTabSz="977900">
            <a:lnSpc>
              <a:spcPct val="90000"/>
            </a:lnSpc>
            <a:spcBef>
              <a:spcPct val="0"/>
            </a:spcBef>
            <a:spcAft>
              <a:spcPct val="15000"/>
            </a:spcAft>
            <a:buChar char="•"/>
          </a:pPr>
          <a:r>
            <a:rPr lang="en-US" sz="2200" b="0" i="0" kern="1200" baseline="0" dirty="0">
              <a:solidFill>
                <a:srgbClr val="00334C"/>
              </a:solidFill>
              <a:latin typeface="Tahoma" panose="020B0604030504040204" pitchFamily="34" charset="0"/>
              <a:ea typeface="Tahoma" panose="020B0604030504040204" pitchFamily="34" charset="0"/>
              <a:cs typeface="Tahoma" panose="020B0604030504040204" pitchFamily="34" charset="0"/>
            </a:rPr>
            <a:t>Demonstrated value from SRR techniques</a:t>
          </a:r>
          <a:endParaRPr lang="en-US" sz="2200" kern="1200" dirty="0">
            <a:solidFill>
              <a:srgbClr val="00334C"/>
            </a:solidFill>
            <a:latin typeface="Tahoma" panose="020B0604030504040204" pitchFamily="34" charset="0"/>
            <a:ea typeface="Tahoma" panose="020B0604030504040204" pitchFamily="34" charset="0"/>
            <a:cs typeface="Tahoma" panose="020B0604030504040204" pitchFamily="34" charset="0"/>
          </a:endParaRPr>
        </a:p>
        <a:p>
          <a:pPr marL="228600" lvl="1" indent="-228600" algn="l" defTabSz="977900">
            <a:lnSpc>
              <a:spcPct val="90000"/>
            </a:lnSpc>
            <a:spcBef>
              <a:spcPct val="0"/>
            </a:spcBef>
            <a:spcAft>
              <a:spcPct val="15000"/>
            </a:spcAft>
            <a:buChar char="•"/>
          </a:pPr>
          <a:r>
            <a:rPr lang="en-US" sz="2200" b="0" i="0" kern="1200" baseline="0" dirty="0">
              <a:solidFill>
                <a:srgbClr val="00334C"/>
              </a:solidFill>
              <a:latin typeface="Tahoma" panose="020B0604030504040204" pitchFamily="34" charset="0"/>
              <a:ea typeface="Tahoma" panose="020B0604030504040204" pitchFamily="34" charset="0"/>
              <a:cs typeface="Tahoma" panose="020B0604030504040204" pitchFamily="34" charset="0"/>
            </a:rPr>
            <a:t>Research &amp; focus on adaptive capacity</a:t>
          </a:r>
          <a:endParaRPr lang="en-US" sz="2200" kern="1200" dirty="0">
            <a:solidFill>
              <a:srgbClr val="00334C"/>
            </a:solidFill>
            <a:latin typeface="Tahoma" panose="020B0604030504040204" pitchFamily="34" charset="0"/>
            <a:ea typeface="Tahoma" panose="020B0604030504040204" pitchFamily="34" charset="0"/>
            <a:cs typeface="Tahoma" panose="020B0604030504040204" pitchFamily="34" charset="0"/>
          </a:endParaRPr>
        </a:p>
        <a:p>
          <a:pPr marL="228600" lvl="1" indent="-228600" algn="l" defTabSz="977900">
            <a:lnSpc>
              <a:spcPct val="90000"/>
            </a:lnSpc>
            <a:spcBef>
              <a:spcPct val="0"/>
            </a:spcBef>
            <a:spcAft>
              <a:spcPct val="15000"/>
            </a:spcAft>
            <a:buChar char="•"/>
          </a:pPr>
          <a:r>
            <a:rPr lang="en-US" sz="2200" b="0" i="0" kern="1200" baseline="0" dirty="0">
              <a:solidFill>
                <a:srgbClr val="00334C"/>
              </a:solidFill>
              <a:latin typeface="Tahoma" panose="020B0604030504040204" pitchFamily="34" charset="0"/>
              <a:ea typeface="Tahoma" panose="020B0604030504040204" pitchFamily="34" charset="0"/>
              <a:cs typeface="Tahoma" panose="020B0604030504040204" pitchFamily="34" charset="0"/>
            </a:rPr>
            <a:t>Metrics development to track progress SRR actions &amp; goals </a:t>
          </a:r>
          <a:endParaRPr lang="en-US" sz="2200" kern="1200" dirty="0">
            <a:solidFill>
              <a:srgbClr val="00334C"/>
            </a:solidFill>
            <a:latin typeface="Tahoma" panose="020B0604030504040204" pitchFamily="34" charset="0"/>
            <a:ea typeface="Tahoma" panose="020B0604030504040204" pitchFamily="34" charset="0"/>
            <a:cs typeface="Tahoma" panose="020B0604030504040204" pitchFamily="34" charset="0"/>
          </a:endParaRPr>
        </a:p>
        <a:p>
          <a:pPr marL="228600" lvl="1" indent="-228600" algn="l" defTabSz="977900">
            <a:lnSpc>
              <a:spcPct val="90000"/>
            </a:lnSpc>
            <a:spcBef>
              <a:spcPct val="0"/>
            </a:spcBef>
            <a:spcAft>
              <a:spcPct val="15000"/>
            </a:spcAft>
            <a:buChar char="•"/>
          </a:pPr>
          <a:r>
            <a:rPr lang="en-US" sz="2200" b="0" i="0" kern="1200" baseline="0" dirty="0">
              <a:solidFill>
                <a:srgbClr val="00334C"/>
              </a:solidFill>
              <a:latin typeface="Tahoma" panose="020B0604030504040204" pitchFamily="34" charset="0"/>
              <a:ea typeface="Tahoma" panose="020B0604030504040204" pitchFamily="34" charset="0"/>
              <a:cs typeface="Tahoma" panose="020B0604030504040204" pitchFamily="34" charset="0"/>
            </a:rPr>
            <a:t>Guidance/standardized methods for conducting vulnerability assessments</a:t>
          </a:r>
          <a:endParaRPr lang="en-US" sz="2200" kern="1200" dirty="0">
            <a:solidFill>
              <a:srgbClr val="00334C"/>
            </a:solidFill>
            <a:latin typeface="Tahoma" panose="020B0604030504040204" pitchFamily="34" charset="0"/>
            <a:ea typeface="Tahoma" panose="020B0604030504040204" pitchFamily="34" charset="0"/>
            <a:cs typeface="Tahoma" panose="020B0604030504040204" pitchFamily="34" charset="0"/>
          </a:endParaRPr>
        </a:p>
        <a:p>
          <a:pPr marL="228600" lvl="1" indent="-228600" algn="l" defTabSz="977900">
            <a:lnSpc>
              <a:spcPct val="90000"/>
            </a:lnSpc>
            <a:spcBef>
              <a:spcPct val="0"/>
            </a:spcBef>
            <a:spcAft>
              <a:spcPct val="15000"/>
            </a:spcAft>
            <a:buChar char="•"/>
          </a:pPr>
          <a:r>
            <a:rPr lang="en-US" sz="2200" b="0" i="0" kern="1200" baseline="0" dirty="0">
              <a:solidFill>
                <a:srgbClr val="00334C"/>
              </a:solidFill>
              <a:latin typeface="Tahoma" panose="020B0604030504040204" pitchFamily="34" charset="0"/>
              <a:ea typeface="Tahoma" panose="020B0604030504040204" pitchFamily="34" charset="0"/>
              <a:cs typeface="Tahoma" panose="020B0604030504040204" pitchFamily="34" charset="0"/>
            </a:rPr>
            <a:t>Case studies of intentional resiliency implementation</a:t>
          </a:r>
          <a:endParaRPr lang="en-US" sz="2200" kern="1200" dirty="0">
            <a:solidFill>
              <a:srgbClr val="00334C"/>
            </a:solidFill>
            <a:latin typeface="Tahoma" panose="020B0604030504040204" pitchFamily="34" charset="0"/>
            <a:ea typeface="Tahoma" panose="020B0604030504040204" pitchFamily="34" charset="0"/>
            <a:cs typeface="Tahoma" panose="020B0604030504040204" pitchFamily="34" charset="0"/>
          </a:endParaRPr>
        </a:p>
        <a:p>
          <a:pPr marL="228600" lvl="1" indent="-228600" algn="l" defTabSz="977900">
            <a:lnSpc>
              <a:spcPct val="90000"/>
            </a:lnSpc>
            <a:spcBef>
              <a:spcPct val="0"/>
            </a:spcBef>
            <a:spcAft>
              <a:spcPct val="15000"/>
            </a:spcAft>
            <a:buChar char="•"/>
          </a:pPr>
          <a:r>
            <a:rPr lang="en-US" sz="2200" b="0" i="0" kern="1200" baseline="0" dirty="0">
              <a:solidFill>
                <a:srgbClr val="00334C"/>
              </a:solidFill>
              <a:latin typeface="Tahoma" panose="020B0604030504040204" pitchFamily="34" charset="0"/>
              <a:ea typeface="Tahoma" panose="020B0604030504040204" pitchFamily="34" charset="0"/>
              <a:cs typeface="Tahoma" panose="020B0604030504040204" pitchFamily="34" charset="0"/>
            </a:rPr>
            <a:t>Periodic site reviews that include an evaluation of resiliency </a:t>
          </a:r>
          <a:endParaRPr lang="en-US" sz="2200" kern="1200" dirty="0">
            <a:solidFill>
              <a:srgbClr val="00334C"/>
            </a:solidFill>
            <a:latin typeface="Tahoma" panose="020B0604030504040204" pitchFamily="34" charset="0"/>
            <a:ea typeface="Tahoma" panose="020B0604030504040204" pitchFamily="34" charset="0"/>
            <a:cs typeface="Tahoma" panose="020B0604030504040204" pitchFamily="34" charset="0"/>
          </a:endParaRPr>
        </a:p>
        <a:p>
          <a:pPr marL="228600" lvl="1" indent="-228600" algn="l" defTabSz="977900">
            <a:lnSpc>
              <a:spcPct val="90000"/>
            </a:lnSpc>
            <a:spcBef>
              <a:spcPct val="0"/>
            </a:spcBef>
            <a:spcAft>
              <a:spcPct val="15000"/>
            </a:spcAft>
            <a:buChar char="•"/>
          </a:pPr>
          <a:r>
            <a:rPr lang="en-US" sz="2200" b="0" i="0" kern="1200" baseline="0" dirty="0">
              <a:solidFill>
                <a:srgbClr val="00334C"/>
              </a:solidFill>
              <a:latin typeface="Tahoma" panose="020B0604030504040204" pitchFamily="34" charset="0"/>
              <a:ea typeface="Tahoma" panose="020B0604030504040204" pitchFamily="34" charset="0"/>
              <a:cs typeface="Tahoma" panose="020B0604030504040204" pitchFamily="34" charset="0"/>
            </a:rPr>
            <a:t>Greater focus on SRR in site design phase</a:t>
          </a:r>
          <a:endParaRPr lang="en-US" sz="2200" kern="1200" dirty="0">
            <a:solidFill>
              <a:srgbClr val="00334C"/>
            </a:solidFill>
            <a:latin typeface="Tahoma" panose="020B0604030504040204" pitchFamily="34" charset="0"/>
            <a:ea typeface="Tahoma" panose="020B0604030504040204" pitchFamily="34" charset="0"/>
            <a:cs typeface="Tahoma" panose="020B0604030504040204" pitchFamily="34" charset="0"/>
          </a:endParaRPr>
        </a:p>
      </dsp:txBody>
      <dsp:txXfrm rot="-5400000">
        <a:off x="2328272" y="327550"/>
        <a:ext cx="9319265" cy="385179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C48AB9-0497-4755-A5ED-0E1C73FA830B}">
      <dsp:nvSpPr>
        <dsp:cNvPr id="0" name=""/>
        <dsp:cNvSpPr/>
      </dsp:nvSpPr>
      <dsp:spPr>
        <a:xfrm>
          <a:off x="11640" y="0"/>
          <a:ext cx="11907886" cy="3416302"/>
        </a:xfrm>
        <a:prstGeom prst="roundRect">
          <a:avLst>
            <a:gd name="adj" fmla="val 10000"/>
          </a:avLst>
        </a:prstGeom>
        <a:gradFill rotWithShape="0">
          <a:gsLst>
            <a:gs pos="0">
              <a:schemeClr val="accent2">
                <a:alpha val="90000"/>
                <a:hueOff val="0"/>
                <a:satOff val="0"/>
                <a:lumOff val="0"/>
                <a:alphaOff val="0"/>
                <a:tint val="100000"/>
                <a:shade val="100000"/>
                <a:satMod val="129999"/>
              </a:schemeClr>
            </a:gs>
            <a:gs pos="100000">
              <a:schemeClr val="accent2">
                <a:alpha val="90000"/>
                <a:hueOff val="0"/>
                <a:satOff val="0"/>
                <a:lumOff val="0"/>
                <a:alphaOff val="0"/>
                <a:tint val="50000"/>
                <a:shade val="100000"/>
                <a:satMod val="350000"/>
              </a:schemeClr>
            </a:gs>
          </a:gsLst>
          <a:lin ang="16200000" scaled="0"/>
        </a:gradFill>
        <a:ln>
          <a:noFill/>
        </a:ln>
        <a:effectLst>
          <a:outerShdw blurRad="38100" dist="254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algn="l" defTabSz="1200150">
            <a:lnSpc>
              <a:spcPct val="90000"/>
            </a:lnSpc>
            <a:spcBef>
              <a:spcPct val="0"/>
            </a:spcBef>
            <a:spcAft>
              <a:spcPct val="35000"/>
            </a:spcAft>
            <a:buNone/>
          </a:pPr>
          <a:r>
            <a:rPr lang="en-US" sz="2800" b="1" i="0" kern="1200" baseline="0" dirty="0"/>
            <a:t>California:</a:t>
          </a:r>
          <a:r>
            <a:rPr lang="en-US" sz="2800" b="0" i="0" kern="1200" baseline="0" dirty="0"/>
            <a:t> </a:t>
          </a:r>
          <a:r>
            <a:rPr lang="en-US" sz="2800" b="0" i="0" kern="1200" baseline="0" dirty="0">
              <a:hlinkClick xmlns:r="http://schemas.openxmlformats.org/officeDocument/2006/relationships" r:id="rId1"/>
            </a:rPr>
            <a:t>CalEnviroScreen 3.0</a:t>
          </a:r>
          <a:r>
            <a:rPr lang="en-US" sz="2800" b="0" i="0" u="none" kern="1200" baseline="0" dirty="0"/>
            <a:t>, </a:t>
          </a:r>
          <a:r>
            <a:rPr lang="en-US" sz="2800" b="0" i="0" kern="1200" baseline="0" dirty="0">
              <a:hlinkClick xmlns:r="http://schemas.openxmlformats.org/officeDocument/2006/relationships" r:id="rId2"/>
            </a:rPr>
            <a:t>California Office of Environmental Health Hazard Assessment</a:t>
          </a:r>
          <a:endParaRPr lang="en-US" sz="2800" b="0" i="0" kern="1200" baseline="0" dirty="0"/>
        </a:p>
        <a:p>
          <a:pPr marL="0" lvl="0" algn="l" defTabSz="1200150">
            <a:lnSpc>
              <a:spcPct val="90000"/>
            </a:lnSpc>
            <a:spcBef>
              <a:spcPct val="0"/>
            </a:spcBef>
            <a:spcAft>
              <a:spcPct val="35000"/>
            </a:spcAft>
            <a:buNone/>
          </a:pPr>
          <a:r>
            <a:rPr lang="en-US" sz="2800" b="1" i="0" kern="1200" baseline="0" dirty="0"/>
            <a:t>Maryland:</a:t>
          </a:r>
          <a:r>
            <a:rPr lang="en-US" sz="2800" b="0" i="0" kern="1200" baseline="0" dirty="0"/>
            <a:t> </a:t>
          </a:r>
          <a:r>
            <a:rPr lang="en-US" sz="2800" b="0" i="0" kern="1200" baseline="0" dirty="0">
              <a:hlinkClick xmlns:r="http://schemas.openxmlformats.org/officeDocument/2006/relationships" r:id="rId3"/>
            </a:rPr>
            <a:t>MD </a:t>
          </a:r>
          <a:r>
            <a:rPr lang="en-US" sz="2800" b="0" i="0" kern="1200" baseline="0" dirty="0" err="1">
              <a:hlinkClick xmlns:r="http://schemas.openxmlformats.org/officeDocument/2006/relationships" r:id="rId3"/>
            </a:rPr>
            <a:t>EJScreen</a:t>
          </a:r>
          <a:r>
            <a:rPr lang="en-US" sz="2800" b="0" i="0" kern="1200" baseline="0" dirty="0"/>
            <a:t>, </a:t>
          </a:r>
          <a:r>
            <a:rPr lang="en-US" sz="2800" b="0" i="0" kern="1200" baseline="0" dirty="0">
              <a:hlinkClick xmlns:r="http://schemas.openxmlformats.org/officeDocument/2006/relationships" r:id="rId4"/>
            </a:rPr>
            <a:t>Community Engagement, Environmental Justice, &amp; Health</a:t>
          </a:r>
          <a:endParaRPr lang="en-US" sz="2800" b="0" i="0" kern="1200" baseline="0" dirty="0"/>
        </a:p>
        <a:p>
          <a:pPr marL="0" marR="0" lvl="0" indent="0" algn="l" defTabSz="914400" eaLnBrk="1" fontAlgn="auto" latinLnBrk="0" hangingPunct="1">
            <a:lnSpc>
              <a:spcPct val="100000"/>
            </a:lnSpc>
            <a:spcBef>
              <a:spcPct val="0"/>
            </a:spcBef>
            <a:spcAft>
              <a:spcPts val="0"/>
            </a:spcAft>
            <a:buClrTx/>
            <a:buSzTx/>
            <a:buFontTx/>
            <a:buNone/>
            <a:tabLst/>
            <a:defRPr/>
          </a:pPr>
          <a:r>
            <a:rPr lang="en-US" sz="2800" b="1" i="0" kern="1200" baseline="0" dirty="0"/>
            <a:t>Washington:</a:t>
          </a:r>
          <a:r>
            <a:rPr lang="en-US" sz="2800" b="0" i="0" kern="1200" baseline="0" dirty="0"/>
            <a:t> </a:t>
          </a:r>
          <a:r>
            <a:rPr lang="en-US" sz="2800" b="0" i="0" kern="1200" baseline="0" dirty="0">
              <a:hlinkClick xmlns:r="http://schemas.openxmlformats.org/officeDocument/2006/relationships" r:id="rId5"/>
            </a:rPr>
            <a:t>Washington Tracking Network</a:t>
          </a:r>
          <a:r>
            <a:rPr lang="en-US" sz="2800" b="0" i="0" kern="1200" baseline="0" dirty="0"/>
            <a:t>, </a:t>
          </a:r>
          <a:r>
            <a:rPr lang="en-US" sz="2800" b="0" i="0" kern="1200" baseline="0" dirty="0">
              <a:hlinkClick xmlns:r="http://schemas.openxmlformats.org/officeDocument/2006/relationships" r:id="rId6"/>
            </a:rPr>
            <a:t>Washington State Department of Health</a:t>
          </a:r>
          <a:endParaRPr lang="en-US" sz="2800" b="0" i="0" kern="1200" baseline="0" dirty="0"/>
        </a:p>
        <a:p>
          <a:pPr marL="0" marR="0" lvl="0" indent="0" algn="l" defTabSz="914400" eaLnBrk="1" fontAlgn="auto" latinLnBrk="0" hangingPunct="1">
            <a:lnSpc>
              <a:spcPct val="100000"/>
            </a:lnSpc>
            <a:spcBef>
              <a:spcPct val="0"/>
            </a:spcBef>
            <a:spcAft>
              <a:spcPts val="0"/>
            </a:spcAft>
            <a:buClrTx/>
            <a:buSzTx/>
            <a:buFontTx/>
            <a:buNone/>
            <a:tabLst/>
            <a:defRPr/>
          </a:pPr>
          <a:r>
            <a:rPr lang="en-US" sz="2800" b="1" i="0" kern="1200" baseline="0" dirty="0"/>
            <a:t>New Jersey:</a:t>
          </a:r>
          <a:r>
            <a:rPr lang="en-US" sz="2800" b="0" i="0" kern="1200" baseline="0" dirty="0"/>
            <a:t> </a:t>
          </a:r>
          <a:r>
            <a:rPr lang="en-US" sz="2800" b="0" i="0" kern="1200" baseline="0" dirty="0">
              <a:hlinkClick xmlns:r="http://schemas.openxmlformats.org/officeDocument/2006/relationships" r:id="rId7"/>
            </a:rPr>
            <a:t>https://www.nj.gov/dep/ej/</a:t>
          </a:r>
          <a:r>
            <a:rPr lang="en-US" sz="2800" b="0" i="0" kern="1200" baseline="0" dirty="0"/>
            <a:t> </a:t>
          </a:r>
        </a:p>
      </dsp:txBody>
      <dsp:txXfrm>
        <a:off x="111700" y="100060"/>
        <a:ext cx="11707766" cy="321618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5CA1A7-AEBC-47FE-A09A-ACD141C17D60}">
      <dsp:nvSpPr>
        <dsp:cNvPr id="0" name=""/>
        <dsp:cNvSpPr/>
      </dsp:nvSpPr>
      <dsp:spPr>
        <a:xfrm>
          <a:off x="0" y="0"/>
          <a:ext cx="3098622" cy="3098622"/>
        </a:xfrm>
        <a:prstGeom prst="pie">
          <a:avLst>
            <a:gd name="adj1" fmla="val 54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19EE825-7FD8-4EAA-BD4C-4AD28175B231}">
      <dsp:nvSpPr>
        <dsp:cNvPr id="0" name=""/>
        <dsp:cNvSpPr/>
      </dsp:nvSpPr>
      <dsp:spPr>
        <a:xfrm>
          <a:off x="1549311" y="0"/>
          <a:ext cx="7661369" cy="3098622"/>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5740" tIns="205740" rIns="205740" bIns="205740" numCol="1" spcCol="1270" anchor="ctr" anchorCtr="0">
          <a:noAutofit/>
        </a:bodyPr>
        <a:lstStyle/>
        <a:p>
          <a:pPr marL="0" lvl="0" indent="0" algn="ctr" defTabSz="2400300">
            <a:lnSpc>
              <a:spcPct val="90000"/>
            </a:lnSpc>
            <a:spcBef>
              <a:spcPct val="0"/>
            </a:spcBef>
            <a:spcAft>
              <a:spcPct val="35000"/>
            </a:spcAft>
            <a:buNone/>
          </a:pPr>
          <a:r>
            <a:rPr lang="en-US" sz="5400" b="0" i="0" kern="1200" baseline="0" dirty="0">
              <a:solidFill>
                <a:srgbClr val="00334C"/>
              </a:solidFill>
            </a:rPr>
            <a:t>Level 1 Evaluation</a:t>
          </a:r>
          <a:endParaRPr lang="en-US" sz="5400" kern="1200" dirty="0">
            <a:solidFill>
              <a:srgbClr val="00334C"/>
            </a:solidFill>
          </a:endParaRPr>
        </a:p>
      </dsp:txBody>
      <dsp:txXfrm>
        <a:off x="1549311" y="0"/>
        <a:ext cx="7661369" cy="1471845"/>
      </dsp:txXfrm>
    </dsp:sp>
    <dsp:sp modelId="{15ED3A6E-E68C-4065-8320-87013AF7ACC9}">
      <dsp:nvSpPr>
        <dsp:cNvPr id="0" name=""/>
        <dsp:cNvSpPr/>
      </dsp:nvSpPr>
      <dsp:spPr>
        <a:xfrm>
          <a:off x="813388" y="1471845"/>
          <a:ext cx="1471845" cy="1471845"/>
        </a:xfrm>
        <a:prstGeom prst="pie">
          <a:avLst>
            <a:gd name="adj1" fmla="val 54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FCEB6F5-5D84-441D-A5F4-9AD9398BFE59}">
      <dsp:nvSpPr>
        <dsp:cNvPr id="0" name=""/>
        <dsp:cNvSpPr/>
      </dsp:nvSpPr>
      <dsp:spPr>
        <a:xfrm>
          <a:off x="1549311" y="1471845"/>
          <a:ext cx="7661369" cy="1471845"/>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2880" tIns="182880" rIns="182880" bIns="182880" numCol="1" spcCol="1270" anchor="ctr" anchorCtr="0">
          <a:noAutofit/>
        </a:bodyPr>
        <a:lstStyle/>
        <a:p>
          <a:pPr marL="0" lvl="0" indent="0" algn="ctr" defTabSz="2133600">
            <a:lnSpc>
              <a:spcPct val="90000"/>
            </a:lnSpc>
            <a:spcBef>
              <a:spcPct val="0"/>
            </a:spcBef>
            <a:spcAft>
              <a:spcPct val="35000"/>
            </a:spcAft>
            <a:buNone/>
          </a:pPr>
          <a:r>
            <a:rPr lang="en-US" sz="4800" b="0" i="0" kern="1200" baseline="0" dirty="0">
              <a:solidFill>
                <a:srgbClr val="00334C"/>
              </a:solidFill>
            </a:rPr>
            <a:t>Identify and Adopt Sustainable Best Practices </a:t>
          </a:r>
          <a:endParaRPr lang="en-US" sz="4800" kern="1200" dirty="0">
            <a:solidFill>
              <a:srgbClr val="00334C"/>
            </a:solidFill>
          </a:endParaRPr>
        </a:p>
      </dsp:txBody>
      <dsp:txXfrm>
        <a:off x="1549311" y="1471845"/>
        <a:ext cx="7661369" cy="147184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52438B-E8FD-4F0C-B125-17A66ED376F4}">
      <dsp:nvSpPr>
        <dsp:cNvPr id="0" name=""/>
        <dsp:cNvSpPr/>
      </dsp:nvSpPr>
      <dsp:spPr>
        <a:xfrm>
          <a:off x="0" y="0"/>
          <a:ext cx="2999504" cy="2999504"/>
        </a:xfrm>
        <a:prstGeom prst="pie">
          <a:avLst>
            <a:gd name="adj1" fmla="val 54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ABAEC27-3943-4657-BEF7-86C34E233330}">
      <dsp:nvSpPr>
        <dsp:cNvPr id="0" name=""/>
        <dsp:cNvSpPr/>
      </dsp:nvSpPr>
      <dsp:spPr>
        <a:xfrm>
          <a:off x="1499752" y="0"/>
          <a:ext cx="7917184" cy="2999504"/>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5740" tIns="205740" rIns="205740" bIns="205740" numCol="1" spcCol="1270" anchor="ctr" anchorCtr="0">
          <a:noAutofit/>
        </a:bodyPr>
        <a:lstStyle/>
        <a:p>
          <a:pPr marL="0" lvl="0" indent="0" algn="ctr" defTabSz="2400300">
            <a:lnSpc>
              <a:spcPct val="90000"/>
            </a:lnSpc>
            <a:spcBef>
              <a:spcPct val="0"/>
            </a:spcBef>
            <a:spcAft>
              <a:spcPct val="35000"/>
            </a:spcAft>
            <a:buNone/>
          </a:pPr>
          <a:r>
            <a:rPr lang="en-US" sz="5400" b="0" i="0" kern="1200" baseline="0" dirty="0">
              <a:solidFill>
                <a:srgbClr val="00334C"/>
              </a:solidFill>
            </a:rPr>
            <a:t>Level 2 Evaluation</a:t>
          </a:r>
          <a:endParaRPr lang="en-US" sz="5400" kern="1200" dirty="0">
            <a:solidFill>
              <a:srgbClr val="00334C"/>
            </a:solidFill>
          </a:endParaRPr>
        </a:p>
      </dsp:txBody>
      <dsp:txXfrm>
        <a:off x="1499752" y="0"/>
        <a:ext cx="7917184" cy="1424764"/>
      </dsp:txXfrm>
    </dsp:sp>
    <dsp:sp modelId="{351C0395-9A63-45A1-BF3F-882B9970C182}">
      <dsp:nvSpPr>
        <dsp:cNvPr id="0" name=""/>
        <dsp:cNvSpPr/>
      </dsp:nvSpPr>
      <dsp:spPr>
        <a:xfrm>
          <a:off x="787369" y="1424764"/>
          <a:ext cx="1424764" cy="1424764"/>
        </a:xfrm>
        <a:prstGeom prst="pie">
          <a:avLst>
            <a:gd name="adj1" fmla="val 54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6C1F5C2-A2A5-40E3-A688-F68BE750DBEA}">
      <dsp:nvSpPr>
        <dsp:cNvPr id="0" name=""/>
        <dsp:cNvSpPr/>
      </dsp:nvSpPr>
      <dsp:spPr>
        <a:xfrm>
          <a:off x="1499752" y="1424764"/>
          <a:ext cx="7917184" cy="1424764"/>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b="0" i="0" kern="1200" baseline="0" dirty="0">
              <a:solidFill>
                <a:srgbClr val="00334C"/>
              </a:solidFill>
            </a:rPr>
            <a:t>Combines selection &amp; implementation of SBMPs with some qualitative or semi-quantitative evaluation </a:t>
          </a:r>
          <a:endParaRPr lang="en-US" sz="3000" kern="1200" dirty="0">
            <a:solidFill>
              <a:srgbClr val="00334C"/>
            </a:solidFill>
          </a:endParaRPr>
        </a:p>
      </dsp:txBody>
      <dsp:txXfrm>
        <a:off x="1499752" y="1424764"/>
        <a:ext cx="7917184" cy="142476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1291B7-C5B2-41F5-AD2F-653EDBC3B4D3}">
      <dsp:nvSpPr>
        <dsp:cNvPr id="0" name=""/>
        <dsp:cNvSpPr/>
      </dsp:nvSpPr>
      <dsp:spPr>
        <a:xfrm>
          <a:off x="0" y="0"/>
          <a:ext cx="2726025" cy="2726025"/>
        </a:xfrm>
        <a:prstGeom prst="pie">
          <a:avLst>
            <a:gd name="adj1" fmla="val 54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2F7F753-5040-468A-A250-4FB539BB772A}">
      <dsp:nvSpPr>
        <dsp:cNvPr id="0" name=""/>
        <dsp:cNvSpPr/>
      </dsp:nvSpPr>
      <dsp:spPr>
        <a:xfrm>
          <a:off x="1363012" y="0"/>
          <a:ext cx="8134883" cy="2726025"/>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5740" tIns="205740" rIns="205740" bIns="205740" numCol="1" spcCol="1270" anchor="ctr" anchorCtr="0">
          <a:noAutofit/>
        </a:bodyPr>
        <a:lstStyle/>
        <a:p>
          <a:pPr marL="0" lvl="0" indent="0" algn="ctr" defTabSz="2400300">
            <a:lnSpc>
              <a:spcPct val="90000"/>
            </a:lnSpc>
            <a:spcBef>
              <a:spcPct val="0"/>
            </a:spcBef>
            <a:spcAft>
              <a:spcPct val="35000"/>
            </a:spcAft>
            <a:buNone/>
          </a:pPr>
          <a:r>
            <a:rPr lang="en-US" sz="5400" b="0" i="0" kern="1200" baseline="0" dirty="0">
              <a:solidFill>
                <a:srgbClr val="00334C"/>
              </a:solidFill>
            </a:rPr>
            <a:t>Level 3 Evaluation</a:t>
          </a:r>
          <a:endParaRPr lang="en-US" sz="5400" kern="1200" dirty="0">
            <a:solidFill>
              <a:srgbClr val="00334C"/>
            </a:solidFill>
          </a:endParaRPr>
        </a:p>
      </dsp:txBody>
      <dsp:txXfrm>
        <a:off x="1363012" y="0"/>
        <a:ext cx="8134883" cy="1294861"/>
      </dsp:txXfrm>
    </dsp:sp>
    <dsp:sp modelId="{E36BC31A-79E1-40BB-9AD7-D3F1C31EF9BF}">
      <dsp:nvSpPr>
        <dsp:cNvPr id="0" name=""/>
        <dsp:cNvSpPr/>
      </dsp:nvSpPr>
      <dsp:spPr>
        <a:xfrm>
          <a:off x="715581" y="1294861"/>
          <a:ext cx="1294861" cy="1294861"/>
        </a:xfrm>
        <a:prstGeom prst="pie">
          <a:avLst>
            <a:gd name="adj1" fmla="val 54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8A49363-8324-4591-AC52-C4BD60F2D5E8}">
      <dsp:nvSpPr>
        <dsp:cNvPr id="0" name=""/>
        <dsp:cNvSpPr/>
      </dsp:nvSpPr>
      <dsp:spPr>
        <a:xfrm>
          <a:off x="1363012" y="1294861"/>
          <a:ext cx="8134883" cy="1294861"/>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0" i="0" kern="1200" baseline="0" dirty="0">
              <a:solidFill>
                <a:srgbClr val="00334C"/>
              </a:solidFill>
            </a:rPr>
            <a:t>Combines selection &amp; implementation of SBMPs with rigorous quantitative evaluation</a:t>
          </a:r>
          <a:endParaRPr lang="en-US" sz="3100" kern="1200" dirty="0">
            <a:solidFill>
              <a:srgbClr val="00334C"/>
            </a:solidFill>
          </a:endParaRPr>
        </a:p>
      </dsp:txBody>
      <dsp:txXfrm>
        <a:off x="1363012" y="1294861"/>
        <a:ext cx="8134883" cy="129486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62E45B-2D6C-4932-A79E-23ACF1A1D5C7}">
      <dsp:nvSpPr>
        <dsp:cNvPr id="0" name=""/>
        <dsp:cNvSpPr/>
      </dsp:nvSpPr>
      <dsp:spPr>
        <a:xfrm>
          <a:off x="6250" y="1067002"/>
          <a:ext cx="1775498" cy="1325372"/>
        </a:xfrm>
        <a:prstGeom prst="round2SameRect">
          <a:avLst>
            <a:gd name="adj1" fmla="val 8000"/>
            <a:gd name="adj2" fmla="val 0"/>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3D541A88-3B7D-41B4-8CBB-690970ADFD5D}">
      <dsp:nvSpPr>
        <dsp:cNvPr id="0" name=""/>
        <dsp:cNvSpPr/>
      </dsp:nvSpPr>
      <dsp:spPr>
        <a:xfrm>
          <a:off x="6250" y="2392374"/>
          <a:ext cx="1775498" cy="569910"/>
        </a:xfrm>
        <a:prstGeom prst="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w="9525" cap="flat" cmpd="sng" algn="ctr">
          <a:solidFill>
            <a:schemeClr val="accent2">
              <a:hueOff val="0"/>
              <a:satOff val="0"/>
              <a:lumOff val="0"/>
              <a:alphaOff val="0"/>
            </a:schemeClr>
          </a:solidFill>
          <a:prstDash val="solid"/>
        </a:ln>
        <a:effectLst>
          <a:outerShdw blurRad="38100" dist="25400" dir="5400000" rotWithShape="0">
            <a:srgbClr val="000000">
              <a:alpha val="45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53340" tIns="0" rIns="17780" bIns="0" numCol="1" spcCol="1270" anchor="ctr" anchorCtr="0">
          <a:noAutofit/>
        </a:bodyPr>
        <a:lstStyle/>
        <a:p>
          <a:pPr marL="0" lvl="0" indent="0" algn="ctr" defTabSz="622300">
            <a:lnSpc>
              <a:spcPct val="90000"/>
            </a:lnSpc>
            <a:spcBef>
              <a:spcPct val="0"/>
            </a:spcBef>
            <a:spcAft>
              <a:spcPct val="35000"/>
            </a:spcAft>
            <a:buNone/>
          </a:pPr>
          <a:r>
            <a:rPr lang="en-US" sz="1400" b="1" i="0" kern="1200" baseline="0" dirty="0">
              <a:latin typeface="Tahoma" panose="020B0604030504040204" pitchFamily="34" charset="0"/>
              <a:ea typeface="Tahoma" panose="020B0604030504040204" pitchFamily="34" charset="0"/>
              <a:cs typeface="Tahoma" panose="020B0604030504040204" pitchFamily="34" charset="0"/>
            </a:rPr>
            <a:t>Collect Data</a:t>
          </a:r>
          <a:endParaRPr lang="en-US" sz="1400" b="1" kern="1200" dirty="0">
            <a:latin typeface="Tahoma" panose="020B0604030504040204" pitchFamily="34" charset="0"/>
            <a:ea typeface="Tahoma" panose="020B0604030504040204" pitchFamily="34" charset="0"/>
            <a:cs typeface="Tahoma" panose="020B0604030504040204" pitchFamily="34" charset="0"/>
          </a:endParaRPr>
        </a:p>
      </dsp:txBody>
      <dsp:txXfrm>
        <a:off x="6250" y="2392374"/>
        <a:ext cx="1250351" cy="569910"/>
      </dsp:txXfrm>
    </dsp:sp>
    <dsp:sp modelId="{FA3E2D7C-F87A-4E13-B0F8-248697B4512A}">
      <dsp:nvSpPr>
        <dsp:cNvPr id="0" name=""/>
        <dsp:cNvSpPr/>
      </dsp:nvSpPr>
      <dsp:spPr>
        <a:xfrm>
          <a:off x="296527" y="1226994"/>
          <a:ext cx="1143930" cy="987344"/>
        </a:xfrm>
        <a:prstGeom prst="ellipse">
          <a:avLst/>
        </a:prstGeom>
        <a:blipFill>
          <a:blip xmlns:r="http://schemas.openxmlformats.org/officeDocument/2006/relationships" r:embed="rId1">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a:fillRect/>
          </a:stretch>
        </a:blipFill>
        <a:ln w="9525" cap="flat" cmpd="sng" algn="ctr">
          <a:solidFill>
            <a:schemeClr val="accent2">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8928C473-7CD4-47BC-AB7D-3BFDD283E26E}">
      <dsp:nvSpPr>
        <dsp:cNvPr id="0" name=""/>
        <dsp:cNvSpPr/>
      </dsp:nvSpPr>
      <dsp:spPr>
        <a:xfrm>
          <a:off x="2343458" y="1057085"/>
          <a:ext cx="1775498" cy="1325372"/>
        </a:xfrm>
        <a:prstGeom prst="round2SameRect">
          <a:avLst>
            <a:gd name="adj1" fmla="val 8000"/>
            <a:gd name="adj2" fmla="val 0"/>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C7B9FA1A-0F41-4B6E-A55B-48D56FBB856D}">
      <dsp:nvSpPr>
        <dsp:cNvPr id="0" name=""/>
        <dsp:cNvSpPr/>
      </dsp:nvSpPr>
      <dsp:spPr>
        <a:xfrm>
          <a:off x="2343458" y="2382458"/>
          <a:ext cx="1775498" cy="569910"/>
        </a:xfrm>
        <a:prstGeom prst="rect">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w="9525" cap="flat" cmpd="sng" algn="ctr">
          <a:solidFill>
            <a:schemeClr val="accent3">
              <a:hueOff val="0"/>
              <a:satOff val="0"/>
              <a:lumOff val="0"/>
              <a:alphaOff val="0"/>
            </a:schemeClr>
          </a:solidFill>
          <a:prstDash val="solid"/>
        </a:ln>
        <a:effectLst>
          <a:outerShdw blurRad="38100" dist="25400" dir="5400000" rotWithShape="0">
            <a:srgbClr val="000000">
              <a:alpha val="45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53340" tIns="0" rIns="17780" bIns="0" numCol="1" spcCol="1270" anchor="ctr" anchorCtr="0">
          <a:noAutofit/>
        </a:bodyPr>
        <a:lstStyle/>
        <a:p>
          <a:pPr marL="0" lvl="0" indent="0" algn="ctr" defTabSz="622300">
            <a:lnSpc>
              <a:spcPct val="90000"/>
            </a:lnSpc>
            <a:spcBef>
              <a:spcPct val="0"/>
            </a:spcBef>
            <a:spcAft>
              <a:spcPct val="35000"/>
            </a:spcAft>
            <a:buNone/>
          </a:pPr>
          <a:r>
            <a:rPr lang="en-US" sz="1400" b="1" i="0" kern="1200" baseline="0" dirty="0">
              <a:latin typeface="Tahoma" panose="020B0604030504040204" pitchFamily="34" charset="0"/>
              <a:ea typeface="Tahoma" panose="020B0604030504040204" pitchFamily="34" charset="0"/>
              <a:cs typeface="Tahoma" panose="020B0604030504040204" pitchFamily="34" charset="0"/>
            </a:rPr>
            <a:t>Engage Community</a:t>
          </a:r>
          <a:endParaRPr lang="en-US" sz="1400" b="1" kern="1200" dirty="0">
            <a:latin typeface="Tahoma" panose="020B0604030504040204" pitchFamily="34" charset="0"/>
            <a:ea typeface="Tahoma" panose="020B0604030504040204" pitchFamily="34" charset="0"/>
            <a:cs typeface="Tahoma" panose="020B0604030504040204" pitchFamily="34" charset="0"/>
          </a:endParaRPr>
        </a:p>
      </dsp:txBody>
      <dsp:txXfrm>
        <a:off x="2343458" y="2382458"/>
        <a:ext cx="1250351" cy="569910"/>
      </dsp:txXfrm>
    </dsp:sp>
    <dsp:sp modelId="{17D70E38-62E0-441C-9F3E-D76525730F26}">
      <dsp:nvSpPr>
        <dsp:cNvPr id="0" name=""/>
        <dsp:cNvSpPr/>
      </dsp:nvSpPr>
      <dsp:spPr>
        <a:xfrm>
          <a:off x="2679423" y="1197400"/>
          <a:ext cx="1291568" cy="1027009"/>
        </a:xfrm>
        <a:prstGeom prst="ellipse">
          <a:avLst/>
        </a:prstGeom>
        <a:blipFill>
          <a:blip xmlns:r="http://schemas.openxmlformats.org/officeDocument/2006/relationships"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a:blipFill>
        <a:ln w="9525" cap="flat" cmpd="sng" algn="ctr">
          <a:solidFill>
            <a:schemeClr val="accent3">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C4F3EB36-78FE-4B74-9F50-349536D7B568}">
      <dsp:nvSpPr>
        <dsp:cNvPr id="0" name=""/>
        <dsp:cNvSpPr/>
      </dsp:nvSpPr>
      <dsp:spPr>
        <a:xfrm>
          <a:off x="4754486" y="1041808"/>
          <a:ext cx="1775498" cy="1325372"/>
        </a:xfrm>
        <a:prstGeom prst="round2SameRect">
          <a:avLst>
            <a:gd name="adj1" fmla="val 8000"/>
            <a:gd name="adj2" fmla="val 0"/>
          </a:avLst>
        </a:prstGeom>
        <a:solidFill>
          <a:schemeClr val="lt1">
            <a:alpha val="90000"/>
            <a:hueOff val="0"/>
            <a:satOff val="0"/>
            <a:lumOff val="0"/>
            <a:alphaOff val="0"/>
          </a:schemeClr>
        </a:solidFill>
        <a:ln w="9525"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1E8A4568-BA1E-4BB8-9359-EB417424D287}">
      <dsp:nvSpPr>
        <dsp:cNvPr id="0" name=""/>
        <dsp:cNvSpPr/>
      </dsp:nvSpPr>
      <dsp:spPr>
        <a:xfrm>
          <a:off x="4754486" y="2367180"/>
          <a:ext cx="1775498" cy="569910"/>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w="9525" cap="flat" cmpd="sng" algn="ctr">
          <a:solidFill>
            <a:schemeClr val="accent4">
              <a:hueOff val="0"/>
              <a:satOff val="0"/>
              <a:lumOff val="0"/>
              <a:alphaOff val="0"/>
            </a:schemeClr>
          </a:solidFill>
          <a:prstDash val="solid"/>
        </a:ln>
        <a:effectLst>
          <a:outerShdw blurRad="38100" dist="25400" dir="5400000" rotWithShape="0">
            <a:srgbClr val="000000">
              <a:alpha val="45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53340" tIns="0" rIns="17780" bIns="0" numCol="1" spcCol="1270" anchor="ctr" anchorCtr="0">
          <a:noAutofit/>
        </a:bodyPr>
        <a:lstStyle/>
        <a:p>
          <a:pPr marL="0" lvl="0" indent="0" algn="ctr" defTabSz="622300">
            <a:lnSpc>
              <a:spcPct val="90000"/>
            </a:lnSpc>
            <a:spcBef>
              <a:spcPct val="0"/>
            </a:spcBef>
            <a:spcAft>
              <a:spcPct val="35000"/>
            </a:spcAft>
            <a:buNone/>
          </a:pPr>
          <a:r>
            <a:rPr lang="en-US" sz="1400" b="1" i="0" kern="1200" baseline="0" dirty="0">
              <a:latin typeface="Tahoma" panose="020B0604030504040204" pitchFamily="34" charset="0"/>
              <a:ea typeface="Tahoma" panose="020B0604030504040204" pitchFamily="34" charset="0"/>
              <a:cs typeface="Tahoma" panose="020B0604030504040204" pitchFamily="34" charset="0"/>
            </a:rPr>
            <a:t>Think About Future &amp; Resilience</a:t>
          </a:r>
          <a:endParaRPr lang="en-US" sz="1400" b="1" kern="1200" dirty="0">
            <a:latin typeface="Tahoma" panose="020B0604030504040204" pitchFamily="34" charset="0"/>
            <a:ea typeface="Tahoma" panose="020B0604030504040204" pitchFamily="34" charset="0"/>
            <a:cs typeface="Tahoma" panose="020B0604030504040204" pitchFamily="34" charset="0"/>
          </a:endParaRPr>
        </a:p>
      </dsp:txBody>
      <dsp:txXfrm>
        <a:off x="4754486" y="2367180"/>
        <a:ext cx="1250351" cy="569910"/>
      </dsp:txXfrm>
    </dsp:sp>
    <dsp:sp modelId="{51399923-AEB3-4253-88DE-62BFC28CCE7C}">
      <dsp:nvSpPr>
        <dsp:cNvPr id="0" name=""/>
        <dsp:cNvSpPr/>
      </dsp:nvSpPr>
      <dsp:spPr>
        <a:xfrm>
          <a:off x="4882205" y="1164753"/>
          <a:ext cx="1552194" cy="1088120"/>
        </a:xfrm>
        <a:prstGeom prst="ellipse">
          <a:avLst/>
        </a:prstGeom>
        <a:blipFill>
          <a:blip xmlns:r="http://schemas.openxmlformats.org/officeDocument/2006/relationships" r:embed="rId5">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a:fillRect/>
          </a:stretch>
        </a:blipFill>
        <a:ln w="9525" cap="flat" cmpd="sng" algn="ctr">
          <a:solidFill>
            <a:schemeClr val="accent4">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C85E7ACA-9E37-44AA-84C7-1402D72A961B}">
      <dsp:nvSpPr>
        <dsp:cNvPr id="0" name=""/>
        <dsp:cNvSpPr/>
      </dsp:nvSpPr>
      <dsp:spPr>
        <a:xfrm>
          <a:off x="7295827" y="1062245"/>
          <a:ext cx="1775498" cy="1325372"/>
        </a:xfrm>
        <a:prstGeom prst="round2SameRect">
          <a:avLst>
            <a:gd name="adj1" fmla="val 8000"/>
            <a:gd name="adj2" fmla="val 0"/>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A884D682-31CE-445D-84DB-BAA97B21A9F2}">
      <dsp:nvSpPr>
        <dsp:cNvPr id="0" name=""/>
        <dsp:cNvSpPr/>
      </dsp:nvSpPr>
      <dsp:spPr>
        <a:xfrm>
          <a:off x="7295827" y="2387617"/>
          <a:ext cx="1775498" cy="569910"/>
        </a:xfrm>
        <a:prstGeom prst="rect">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w="9525" cap="flat" cmpd="sng" algn="ctr">
          <a:solidFill>
            <a:schemeClr val="accent5">
              <a:hueOff val="0"/>
              <a:satOff val="0"/>
              <a:lumOff val="0"/>
              <a:alphaOff val="0"/>
            </a:schemeClr>
          </a:solidFill>
          <a:prstDash val="solid"/>
        </a:ln>
        <a:effectLst>
          <a:outerShdw blurRad="38100" dist="25400" dir="5400000" rotWithShape="0">
            <a:srgbClr val="000000">
              <a:alpha val="45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53340" tIns="0" rIns="17780" bIns="0" numCol="1" spcCol="1270" anchor="ctr" anchorCtr="0">
          <a:noAutofit/>
        </a:bodyPr>
        <a:lstStyle/>
        <a:p>
          <a:pPr marL="0" lvl="0" indent="0" algn="ctr" defTabSz="622300">
            <a:lnSpc>
              <a:spcPct val="90000"/>
            </a:lnSpc>
            <a:spcBef>
              <a:spcPct val="0"/>
            </a:spcBef>
            <a:spcAft>
              <a:spcPct val="35000"/>
            </a:spcAft>
            <a:buNone/>
          </a:pPr>
          <a:r>
            <a:rPr lang="en-US" sz="1400" b="1" i="0" kern="1200" baseline="0" dirty="0">
              <a:latin typeface="Tahoma" panose="020B0604030504040204" pitchFamily="34" charset="0"/>
              <a:ea typeface="Tahoma" panose="020B0604030504040204" pitchFamily="34" charset="0"/>
              <a:cs typeface="Tahoma" panose="020B0604030504040204" pitchFamily="34" charset="0"/>
            </a:rPr>
            <a:t>Don’t Forget Ecological Services </a:t>
          </a:r>
          <a:endParaRPr lang="en-US" sz="1400" b="1" kern="1200" dirty="0">
            <a:latin typeface="Tahoma" panose="020B0604030504040204" pitchFamily="34" charset="0"/>
            <a:ea typeface="Tahoma" panose="020B0604030504040204" pitchFamily="34" charset="0"/>
            <a:cs typeface="Tahoma" panose="020B0604030504040204" pitchFamily="34" charset="0"/>
          </a:endParaRPr>
        </a:p>
      </dsp:txBody>
      <dsp:txXfrm>
        <a:off x="7295827" y="2387617"/>
        <a:ext cx="1250351" cy="569910"/>
      </dsp:txXfrm>
    </dsp:sp>
    <dsp:sp modelId="{B59A0894-65FB-40A5-8F98-19E04849EEE4}">
      <dsp:nvSpPr>
        <dsp:cNvPr id="0" name=""/>
        <dsp:cNvSpPr/>
      </dsp:nvSpPr>
      <dsp:spPr>
        <a:xfrm>
          <a:off x="7498999" y="1332136"/>
          <a:ext cx="1377549" cy="1006372"/>
        </a:xfrm>
        <a:prstGeom prst="ellipse">
          <a:avLst/>
        </a:prstGeom>
        <a:blipFill>
          <a:blip xmlns:r="http://schemas.openxmlformats.org/officeDocument/2006/relationships" r:embed="rId7">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a:fillRect/>
          </a:stretch>
        </a:blipFill>
        <a:ln w="9525" cap="flat" cmpd="sng" algn="ctr">
          <a:solidFill>
            <a:schemeClr val="accent5">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65AE054E-DFEB-4EFA-B115-876C7813564B}">
      <dsp:nvSpPr>
        <dsp:cNvPr id="0" name=""/>
        <dsp:cNvSpPr/>
      </dsp:nvSpPr>
      <dsp:spPr>
        <a:xfrm>
          <a:off x="9749845" y="1039788"/>
          <a:ext cx="1775498" cy="1325372"/>
        </a:xfrm>
        <a:prstGeom prst="round2SameRect">
          <a:avLst>
            <a:gd name="adj1" fmla="val 8000"/>
            <a:gd name="adj2" fmla="val 0"/>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4847AE90-9A8C-4323-ABCF-1D348501272C}">
      <dsp:nvSpPr>
        <dsp:cNvPr id="0" name=""/>
        <dsp:cNvSpPr/>
      </dsp:nvSpPr>
      <dsp:spPr>
        <a:xfrm>
          <a:off x="9749845" y="2365160"/>
          <a:ext cx="1775498" cy="569910"/>
        </a:xfrm>
        <a:prstGeom prst="rect">
          <a:avLst/>
        </a:prstGeom>
        <a:gradFill rotWithShape="0">
          <a:gsLst>
            <a:gs pos="0">
              <a:schemeClr val="accent6">
                <a:hueOff val="0"/>
                <a:satOff val="0"/>
                <a:lumOff val="0"/>
                <a:alphaOff val="0"/>
                <a:tint val="50000"/>
                <a:satMod val="300000"/>
              </a:schemeClr>
            </a:gs>
            <a:gs pos="35000">
              <a:schemeClr val="accent6">
                <a:hueOff val="0"/>
                <a:satOff val="0"/>
                <a:lumOff val="0"/>
                <a:alphaOff val="0"/>
                <a:tint val="37000"/>
                <a:satMod val="300000"/>
              </a:schemeClr>
            </a:gs>
            <a:gs pos="100000">
              <a:schemeClr val="accent6">
                <a:hueOff val="0"/>
                <a:satOff val="0"/>
                <a:lumOff val="0"/>
                <a:alphaOff val="0"/>
                <a:tint val="15000"/>
                <a:satMod val="350000"/>
              </a:schemeClr>
            </a:gs>
          </a:gsLst>
          <a:lin ang="16200000" scaled="1"/>
        </a:gradFill>
        <a:ln w="9525" cap="flat" cmpd="sng" algn="ctr">
          <a:solidFill>
            <a:schemeClr val="accent6">
              <a:hueOff val="0"/>
              <a:satOff val="0"/>
              <a:lumOff val="0"/>
              <a:alphaOff val="0"/>
            </a:schemeClr>
          </a:solidFill>
          <a:prstDash val="solid"/>
        </a:ln>
        <a:effectLst>
          <a:outerShdw blurRad="38100" dist="25400" dir="5400000" rotWithShape="0">
            <a:srgbClr val="000000">
              <a:alpha val="45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53340" tIns="0" rIns="17780" bIns="0" numCol="1" spcCol="1270" anchor="ctr" anchorCtr="0">
          <a:noAutofit/>
        </a:bodyPr>
        <a:lstStyle/>
        <a:p>
          <a:pPr marL="0" lvl="0" indent="0" algn="ctr" defTabSz="622300">
            <a:lnSpc>
              <a:spcPct val="90000"/>
            </a:lnSpc>
            <a:spcBef>
              <a:spcPct val="0"/>
            </a:spcBef>
            <a:spcAft>
              <a:spcPct val="35000"/>
            </a:spcAft>
            <a:buNone/>
          </a:pPr>
          <a:r>
            <a:rPr lang="en-US" sz="1400" b="1" i="0" kern="1200" baseline="0" dirty="0">
              <a:latin typeface="Tahoma" panose="020B0604030504040204" pitchFamily="34" charset="0"/>
              <a:ea typeface="Tahoma" panose="020B0604030504040204" pitchFamily="34" charset="0"/>
              <a:cs typeface="Tahoma" panose="020B0604030504040204" pitchFamily="34" charset="0"/>
            </a:rPr>
            <a:t>Make World Better Place</a:t>
          </a:r>
          <a:endParaRPr lang="en-US" sz="1400" b="1" kern="1200" dirty="0">
            <a:latin typeface="Tahoma" panose="020B0604030504040204" pitchFamily="34" charset="0"/>
            <a:ea typeface="Tahoma" panose="020B0604030504040204" pitchFamily="34" charset="0"/>
            <a:cs typeface="Tahoma" panose="020B0604030504040204" pitchFamily="34" charset="0"/>
          </a:endParaRPr>
        </a:p>
      </dsp:txBody>
      <dsp:txXfrm>
        <a:off x="9749845" y="2365160"/>
        <a:ext cx="1250351" cy="569910"/>
      </dsp:txXfrm>
    </dsp:sp>
    <dsp:sp modelId="{9F52BC56-5C7E-4D9C-94C4-6D088C3810CA}">
      <dsp:nvSpPr>
        <dsp:cNvPr id="0" name=""/>
        <dsp:cNvSpPr/>
      </dsp:nvSpPr>
      <dsp:spPr>
        <a:xfrm>
          <a:off x="9926622" y="1199199"/>
          <a:ext cx="1481656" cy="1096199"/>
        </a:xfrm>
        <a:prstGeom prst="ellipse">
          <a:avLst/>
        </a:prstGeom>
        <a:blipFill>
          <a:blip xmlns:r="http://schemas.openxmlformats.org/officeDocument/2006/relationships" r:embed="rId9">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a:fillRect/>
          </a:stretch>
        </a:blipFill>
        <a:ln w="9525" cap="flat" cmpd="sng" algn="ctr">
          <a:solidFill>
            <a:schemeClr val="accent6">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E4C08C-872F-4CE1-8EEA-97F7207121C6}">
      <dsp:nvSpPr>
        <dsp:cNvPr id="0" name=""/>
        <dsp:cNvSpPr/>
      </dsp:nvSpPr>
      <dsp:spPr>
        <a:xfrm>
          <a:off x="0" y="5946"/>
          <a:ext cx="11267889" cy="1368900"/>
        </a:xfrm>
        <a:prstGeom prst="roundRect">
          <a:avLst/>
        </a:prstGeom>
        <a:solidFill>
          <a:schemeClr val="accent3">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b="0" i="0" kern="1200" baseline="0" dirty="0"/>
            <a:t>Accounting for variability of climate and wildfire threats throughout every phase the Project Life Cycle can substantially reduce long-term site management risks</a:t>
          </a:r>
          <a:endParaRPr lang="en-US" sz="2600" kern="1200" dirty="0"/>
        </a:p>
      </dsp:txBody>
      <dsp:txXfrm>
        <a:off x="66824" y="72770"/>
        <a:ext cx="11134241" cy="1235252"/>
      </dsp:txXfrm>
    </dsp:sp>
    <dsp:sp modelId="{788A696E-DFD9-4253-83EB-83BF345F0B15}">
      <dsp:nvSpPr>
        <dsp:cNvPr id="0" name=""/>
        <dsp:cNvSpPr/>
      </dsp:nvSpPr>
      <dsp:spPr>
        <a:xfrm>
          <a:off x="0" y="1449727"/>
          <a:ext cx="11267889" cy="1368900"/>
        </a:xfrm>
        <a:prstGeom prst="roundRect">
          <a:avLst/>
        </a:prstGeom>
        <a:solidFill>
          <a:schemeClr val="accent3">
            <a:shade val="80000"/>
            <a:hueOff val="264109"/>
            <a:satOff val="-5842"/>
            <a:lumOff val="1471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b="0" i="0" kern="1200" baseline="0"/>
            <a:t>Early stakeholder engagement can greatly help inform the social and economic aspects for a sustainable remedy</a:t>
          </a:r>
          <a:endParaRPr lang="en-US" sz="2600" kern="1200"/>
        </a:p>
      </dsp:txBody>
      <dsp:txXfrm>
        <a:off x="66824" y="1516551"/>
        <a:ext cx="11134241" cy="1235252"/>
      </dsp:txXfrm>
    </dsp:sp>
    <dsp:sp modelId="{9F755666-0B8F-4433-8FF4-E5F86B5D4EB0}">
      <dsp:nvSpPr>
        <dsp:cNvPr id="0" name=""/>
        <dsp:cNvSpPr/>
      </dsp:nvSpPr>
      <dsp:spPr>
        <a:xfrm>
          <a:off x="0" y="2893507"/>
          <a:ext cx="11267889" cy="1368900"/>
        </a:xfrm>
        <a:prstGeom prst="roundRect">
          <a:avLst/>
        </a:prstGeom>
        <a:solidFill>
          <a:schemeClr val="accent3">
            <a:shade val="80000"/>
            <a:hueOff val="528218"/>
            <a:satOff val="-11684"/>
            <a:lumOff val="2942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b="0" i="0" kern="1200" baseline="0" dirty="0"/>
            <a:t>The SRR CSM integration of climate and wildfire data along with stakeholder perspectives provides for sustainable and resilient decision making throughout the project life cycle</a:t>
          </a:r>
          <a:endParaRPr lang="en-US" sz="2600" kern="1200" dirty="0"/>
        </a:p>
      </dsp:txBody>
      <dsp:txXfrm>
        <a:off x="66824" y="2960331"/>
        <a:ext cx="11134241" cy="1235252"/>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1" name="Shape 121"/>
          <p:cNvSpPr>
            <a:spLocks noGrp="1" noRot="1" noChangeAspect="1"/>
          </p:cNvSpPr>
          <p:nvPr>
            <p:ph type="sldImg"/>
          </p:nvPr>
        </p:nvSpPr>
        <p:spPr>
          <a:xfrm>
            <a:off x="457200" y="720725"/>
            <a:ext cx="6400800" cy="3600450"/>
          </a:xfrm>
          <a:prstGeom prst="rect">
            <a:avLst/>
          </a:prstGeom>
        </p:spPr>
        <p:txBody>
          <a:bodyPr lIns="96661" tIns="48331" rIns="96661" bIns="48331"/>
          <a:lstStyle/>
          <a:p>
            <a:endParaRPr dirty="0"/>
          </a:p>
        </p:txBody>
      </p:sp>
      <p:sp>
        <p:nvSpPr>
          <p:cNvPr id="122" name="Shape 122"/>
          <p:cNvSpPr>
            <a:spLocks noGrp="1"/>
          </p:cNvSpPr>
          <p:nvPr>
            <p:ph type="body" sz="quarter" idx="1"/>
          </p:nvPr>
        </p:nvSpPr>
        <p:spPr>
          <a:xfrm>
            <a:off x="975360" y="4560570"/>
            <a:ext cx="5364480" cy="4320540"/>
          </a:xfrm>
          <a:prstGeom prst="rect">
            <a:avLst/>
          </a:prstGeom>
        </p:spPr>
        <p:txBody>
          <a:bodyPr lIns="96661" tIns="48331" rIns="96661" bIns="48331"/>
          <a:lstStyle/>
          <a:p>
            <a:endParaRPr/>
          </a:p>
        </p:txBody>
      </p:sp>
    </p:spTree>
  </p:cSld>
  <p:clrMap bg1="lt1" tx1="dk1" bg2="lt2" tx2="dk2" accent1="accent1" accent2="accent2" accent3="accent3" accent4="accent4" accent5="accent5" accent6="accent6" hlink="hlink" folHlink="folHlink"/>
  <p:notesStyle>
    <a:lvl1pPr latinLnBrk="0">
      <a:defRPr sz="1200" b="0" i="0">
        <a:latin typeface="Tahoma" panose="020B0604030504040204" pitchFamily="34" charset="0"/>
        <a:ea typeface="Tahoma" panose="020B0604030504040204" pitchFamily="34" charset="0"/>
        <a:cs typeface="Tahoma" panose="020B0604030504040204" pitchFamily="34" charset="0"/>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3" Type="http://schemas.openxmlformats.org/officeDocument/2006/relationships/hyperlink" Target="mailto:training@itrcweb.org" TargetMode="External"/><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itrcweb.org/GuidanceDocuments/RPO-7.pdf" TargetMode="External"/><Relationship Id="rId2" Type="http://schemas.openxmlformats.org/officeDocument/2006/relationships/slide" Target="../slides/slide20.xml"/><Relationship Id="rId1" Type="http://schemas.openxmlformats.org/officeDocument/2006/relationships/notesMaster" Target="../notesMasters/notesMaster1.xml"/><Relationship Id="rId5" Type="http://schemas.openxmlformats.org/officeDocument/2006/relationships/hyperlink" Target="https://www.itrcweb.org/GuidanceDocuments/RRM-1.pdf" TargetMode="External"/><Relationship Id="rId4" Type="http://schemas.openxmlformats.org/officeDocument/2006/relationships/hyperlink" Target="https://www.itrcweb.org/GuidanceDocuments/RPO-1.pdf" TargetMode="Externa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s://www.itrcweb.org/GuidanceDocuments/RPO-7.pdf" TargetMode="External"/><Relationship Id="rId2" Type="http://schemas.openxmlformats.org/officeDocument/2006/relationships/slide" Target="../slides/slide37.xml"/><Relationship Id="rId1" Type="http://schemas.openxmlformats.org/officeDocument/2006/relationships/notesMaster" Target="../notesMasters/notesMaster1.xml"/><Relationship Id="rId5" Type="http://schemas.openxmlformats.org/officeDocument/2006/relationships/hyperlink" Target="https://www.itrcweb.org/GuidanceDocuments/RRM-1.pdf" TargetMode="External"/><Relationship Id="rId4" Type="http://schemas.openxmlformats.org/officeDocument/2006/relationships/hyperlink" Target="https://www.itrcweb.org/GuidanceDocuments/RPO-1.pdf" TargetMode="Externa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 name="Shape 136"/>
          <p:cNvSpPr>
            <a:spLocks noGrp="1" noRot="1" noChangeAspect="1"/>
          </p:cNvSpPr>
          <p:nvPr>
            <p:ph type="sldImg"/>
          </p:nvPr>
        </p:nvSpPr>
        <p:spPr>
          <a:xfrm>
            <a:off x="457200" y="720725"/>
            <a:ext cx="6400800" cy="3600450"/>
          </a:xfrm>
          <a:prstGeom prst="rect">
            <a:avLst/>
          </a:prstGeom>
        </p:spPr>
        <p:txBody>
          <a:bodyPr/>
          <a:lstStyle/>
          <a:p>
            <a:endParaRPr/>
          </a:p>
        </p:txBody>
      </p:sp>
      <p:sp>
        <p:nvSpPr>
          <p:cNvPr id="137" name="Shape 137"/>
          <p:cNvSpPr>
            <a:spLocks noGrp="1"/>
          </p:cNvSpPr>
          <p:nvPr>
            <p:ph type="body" sz="quarter" idx="1"/>
          </p:nvPr>
        </p:nvSpPr>
        <p:spPr>
          <a:prstGeom prst="rect">
            <a:avLst/>
          </a:prstGeom>
        </p:spPr>
        <p:txBody>
          <a:bodyPr/>
          <a:lstStyle/>
          <a:p>
            <a:pPr>
              <a:defRPr b="1"/>
            </a:pPr>
            <a:r>
              <a:rPr sz="800" dirty="0"/>
              <a:t>Training Course Overview:</a:t>
            </a:r>
          </a:p>
          <a:p>
            <a:r>
              <a:rPr sz="800" dirty="0"/>
              <a:t>The </a:t>
            </a:r>
            <a:r>
              <a:rPr sz="800" b="1" dirty="0"/>
              <a:t>Sustainable Resilient Remediation (SRR)</a:t>
            </a:r>
            <a:r>
              <a:rPr sz="800" dirty="0"/>
              <a:t> training will provide an overview of SRR and present five sections from the ITRC web based guidance document (</a:t>
            </a:r>
            <a:r>
              <a:rPr sz="800" u="sng" dirty="0">
                <a:solidFill>
                  <a:srgbClr val="0000FF"/>
                </a:solidFill>
                <a:uFill>
                  <a:solidFill>
                    <a:srgbClr val="0000FF"/>
                  </a:solidFill>
                </a:uFill>
                <a:hlinkClick r:id="rId3"/>
              </a:rPr>
              <a:t>GSRM-3, 2021</a:t>
            </a:r>
            <a:r>
              <a:rPr sz="800" dirty="0"/>
              <a:t>):</a:t>
            </a:r>
          </a:p>
          <a:p>
            <a:pPr marL="181240" indent="-181240">
              <a:buSzPct val="100000"/>
              <a:buFont typeface="Arial"/>
              <a:buChar char="•"/>
            </a:pPr>
            <a:r>
              <a:rPr sz="800" dirty="0"/>
              <a:t>Importance &amp; Value of SRR(Sect 2)</a:t>
            </a:r>
          </a:p>
          <a:p>
            <a:pPr marL="181240" indent="-181240">
              <a:buSzPct val="100000"/>
              <a:buFont typeface="Arial"/>
              <a:buChar char="•"/>
            </a:pPr>
            <a:r>
              <a:rPr sz="800" dirty="0"/>
              <a:t>Advancing the Practice: Social and Economic Dimensions of Sustainability and Resilience (Sect 5)</a:t>
            </a:r>
          </a:p>
          <a:p>
            <a:pPr marL="181240" indent="-181240">
              <a:buSzPct val="100000"/>
              <a:buFont typeface="Arial"/>
              <a:buChar char="•"/>
            </a:pPr>
            <a:r>
              <a:rPr sz="800" dirty="0"/>
              <a:t>Integrating Resilience &amp; Sustainability into the Remedial Project Life Cycle (Sect 6)</a:t>
            </a:r>
          </a:p>
          <a:p>
            <a:pPr marL="181240" indent="-181240">
              <a:buSzPct val="100000"/>
              <a:buFont typeface="Arial"/>
              <a:buChar char="•"/>
            </a:pPr>
            <a:r>
              <a:rPr sz="800" dirty="0"/>
              <a:t>Key Sustainable &amp; Resilient Best Management Practices (Sect 7)</a:t>
            </a:r>
          </a:p>
          <a:p>
            <a:pPr marL="181240" indent="-181240">
              <a:buSzPct val="100000"/>
              <a:buFont typeface="Arial"/>
              <a:buChar char="•"/>
            </a:pPr>
            <a:r>
              <a:rPr sz="800" dirty="0"/>
              <a:t>Resources including an Interactive Map, Case Study database, and a BMP checklist (Sect 4, Appendix ?, )</a:t>
            </a:r>
          </a:p>
          <a:p>
            <a:pPr marL="181240" indent="-181240">
              <a:buSzPct val="100000"/>
              <a:buFont typeface="Arial"/>
              <a:buChar char="•"/>
            </a:pPr>
            <a:endParaRPr sz="800" dirty="0"/>
          </a:p>
          <a:p>
            <a:endParaRPr sz="800" dirty="0"/>
          </a:p>
          <a:p>
            <a:r>
              <a:rPr sz="800" dirty="0"/>
              <a:t>After this webinar you should understand:</a:t>
            </a:r>
          </a:p>
          <a:p>
            <a:pPr marL="181240" indent="-181240">
              <a:buSzPct val="100000"/>
              <a:buFont typeface="Arial"/>
              <a:buChar char="•"/>
            </a:pPr>
            <a:r>
              <a:rPr sz="800" dirty="0"/>
              <a:t>How to use the interactive web document</a:t>
            </a:r>
          </a:p>
          <a:p>
            <a:pPr marL="181240" indent="-181240">
              <a:buSzPct val="100000"/>
              <a:buFont typeface="Arial"/>
              <a:buChar char="•"/>
            </a:pPr>
            <a:r>
              <a:rPr sz="800" dirty="0"/>
              <a:t>The importance of implementing sustainable and resilient practices during remediation at contaminated sites.</a:t>
            </a:r>
          </a:p>
          <a:p>
            <a:pPr marL="181240" indent="-181240">
              <a:buSzPct val="100000"/>
              <a:buFont typeface="Arial"/>
              <a:buChar char="•"/>
            </a:pPr>
            <a:r>
              <a:rPr sz="800" dirty="0"/>
              <a:t>The importance of integrating social and economic dimensions of sustainable and resilience into the remediation process.</a:t>
            </a:r>
          </a:p>
          <a:p>
            <a:pPr marL="181240" indent="-181240">
              <a:buSzPct val="100000"/>
              <a:buFont typeface="Arial"/>
              <a:buChar char="•"/>
            </a:pPr>
            <a:r>
              <a:rPr sz="800" dirty="0"/>
              <a:t>How to integrate sustainable and resilient practices into the remediation project life cycle</a:t>
            </a:r>
          </a:p>
          <a:p>
            <a:pPr marL="181240" indent="-181240">
              <a:buSzPct val="100000"/>
              <a:buFont typeface="Arial"/>
              <a:buChar char="•"/>
            </a:pPr>
            <a:r>
              <a:rPr sz="800" dirty="0"/>
              <a:t>How to use the interactive resources provided in the web based document</a:t>
            </a:r>
          </a:p>
          <a:p>
            <a:endParaRPr sz="800" dirty="0"/>
          </a:p>
          <a:p>
            <a:r>
              <a:rPr sz="800" dirty="0"/>
              <a:t>For regulators and other government agency staff, sustainable and resilient remediation practices can hopefully be incorporated into your own programs. With Climate Change and Environmental Justice becoming paramount issues at local, state and federal levels, SRR should be incorporated more and more during the remediation process at contaminated sites.  Proponents have found that the incorporation of SRR has provided for more trust between stakeholders and made the remediation process smoother and saved money in many cases.</a:t>
            </a:r>
          </a:p>
          <a:p>
            <a:endParaRPr sz="800" dirty="0"/>
          </a:p>
          <a:p>
            <a:r>
              <a:rPr sz="800" dirty="0"/>
              <a:t>Prior to attending the training class, participants are encouraged to view the associated ITRC guidance, </a:t>
            </a:r>
            <a:r>
              <a:rPr sz="800" u="sng" dirty="0">
                <a:solidFill>
                  <a:srgbClr val="0000FF"/>
                </a:solidFill>
                <a:uFill>
                  <a:solidFill>
                    <a:srgbClr val="0000FF"/>
                  </a:solidFill>
                </a:uFill>
                <a:hlinkClick r:id="rId3"/>
              </a:rPr>
              <a:t>Sustainable Resilient Remediation (GSR-3)</a:t>
            </a:r>
            <a:r>
              <a:rPr sz="800" dirty="0"/>
              <a:t>. Additionally, for participants interested in a more detailed information about Green &amp; Sustainable Remediation (GSR), please view the </a:t>
            </a:r>
            <a:r>
              <a:rPr sz="800" u="sng" dirty="0">
                <a:solidFill>
                  <a:srgbClr val="0000FF"/>
                </a:solidFill>
                <a:uFill>
                  <a:solidFill>
                    <a:srgbClr val="0000FF"/>
                  </a:solidFill>
                </a:uFill>
                <a:hlinkClick r:id="rId3"/>
              </a:rPr>
              <a:t>ITRC Green and Sustainable Remediation: State of the Science, (GSR-1) and Green and Sustainable Remediation: A Practical Framework (GSR-2)</a:t>
            </a:r>
            <a:r>
              <a:rPr sz="800" dirty="0"/>
              <a:t>. </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 name="Shape 225"/>
          <p:cNvSpPr>
            <a:spLocks noGrp="1" noRot="1" noChangeAspect="1"/>
          </p:cNvSpPr>
          <p:nvPr>
            <p:ph type="sldImg"/>
          </p:nvPr>
        </p:nvSpPr>
        <p:spPr>
          <a:xfrm>
            <a:off x="457200" y="720725"/>
            <a:ext cx="6400800" cy="3600450"/>
          </a:xfrm>
          <a:prstGeom prst="rect">
            <a:avLst/>
          </a:prstGeom>
        </p:spPr>
        <p:txBody>
          <a:bodyPr/>
          <a:lstStyle/>
          <a:p>
            <a:endParaRPr/>
          </a:p>
        </p:txBody>
      </p:sp>
      <p:sp>
        <p:nvSpPr>
          <p:cNvPr id="226" name="Shape 226"/>
          <p:cNvSpPr>
            <a:spLocks noGrp="1"/>
          </p:cNvSpPr>
          <p:nvPr>
            <p:ph type="body" sz="quarter" idx="1"/>
          </p:nvPr>
        </p:nvSpPr>
        <p:spPr>
          <a:prstGeom prst="rect">
            <a:avLst/>
          </a:prstGeom>
        </p:spPr>
        <p:txBody>
          <a:bodyPr/>
          <a:lstStyle/>
          <a:p>
            <a:pPr>
              <a:defRPr u="sng"/>
            </a:pPr>
            <a:r>
              <a:rPr lang="en-US" u="none" dirty="0"/>
              <a:t>In this document we address this through two basic actions. Sustainable actions that address the root cause (climate change). And Resiliency Actions that address the results of climate change identified through vulnerability assessments.</a:t>
            </a:r>
          </a:p>
          <a:p>
            <a:pPr>
              <a:defRPr u="sng"/>
            </a:pPr>
            <a:endParaRPr lang="en-US" u="none" dirty="0"/>
          </a:p>
          <a:p>
            <a:pPr>
              <a:defRPr u="sng"/>
            </a:pPr>
            <a:r>
              <a:rPr lang="en-US" dirty="0"/>
              <a:t>Sustainable Actions:</a:t>
            </a:r>
          </a:p>
          <a:p>
            <a:r>
              <a:rPr lang="en-US" dirty="0"/>
              <a:t>Reduce the carbon footprint</a:t>
            </a:r>
          </a:p>
          <a:p>
            <a:r>
              <a:rPr lang="en-US" dirty="0"/>
              <a:t>Utilize natural (green) resources throughout project</a:t>
            </a:r>
          </a:p>
          <a:p>
            <a:r>
              <a:rPr lang="en-US" dirty="0"/>
              <a:t>Use clean renewable energy in place of carbon fuels</a:t>
            </a:r>
          </a:p>
          <a:p>
            <a:r>
              <a:rPr lang="en-US" dirty="0"/>
              <a:t>Optimize remedial activities. </a:t>
            </a:r>
          </a:p>
          <a:p>
            <a:endParaRPr lang="en-US" dirty="0"/>
          </a:p>
          <a:p>
            <a:pPr>
              <a:defRPr u="sng"/>
            </a:pPr>
            <a:r>
              <a:rPr lang="en-US" dirty="0"/>
              <a:t>Resiliency Actions</a:t>
            </a:r>
          </a:p>
          <a:p>
            <a:r>
              <a:rPr lang="en-US" dirty="0"/>
              <a:t>Assess vulnerabilities to climate impacts</a:t>
            </a:r>
          </a:p>
          <a:p>
            <a:r>
              <a:rPr lang="en-US" dirty="0"/>
              <a:t>Address vulnerabilities in the remedial design</a:t>
            </a:r>
          </a:p>
          <a:p>
            <a:r>
              <a:rPr lang="en-US" dirty="0"/>
              <a:t>Incorporate Resiliency into the remedy</a:t>
            </a:r>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defTabSz="966612">
              <a:defRPr b="1"/>
            </a:pPr>
            <a:r>
              <a:rPr lang="en-US" b="0" dirty="0"/>
              <a:t>SBMPs for assessing vulnerability can include: </a:t>
            </a:r>
          </a:p>
          <a:p>
            <a:pPr defTabSz="966612">
              <a:defRPr b="1"/>
            </a:pPr>
            <a:r>
              <a:rPr lang="en-US" b="0" dirty="0"/>
              <a:t>1. Assuming the site is vulnerable to known vulnerabilities. I know this might sound obvious, but it’s really easy for us to overlook the obvious sometimes. If the site is in a 500-year floodplain, assume it is vulnerable to flooding. Don’t assume that a 500-year event isn’t applicable to your 30-year remedy. Instead, consider that the flooding is likely to increase in frequency, intensity, and duration. </a:t>
            </a:r>
          </a:p>
          <a:p>
            <a:pPr defTabSz="966612">
              <a:defRPr b="1"/>
            </a:pPr>
            <a:r>
              <a:rPr lang="en-US" b="0" dirty="0"/>
              <a:t>2. Second, Review the secondary or cascading events we identify for you in the Overview Section for each extreme event. </a:t>
            </a:r>
          </a:p>
          <a:p>
            <a:pPr defTabSz="966612">
              <a:defRPr b="1"/>
            </a:pPr>
            <a:r>
              <a:rPr lang="en-US" b="0" dirty="0"/>
              <a:t>3. Review local vulnerability information – CLICK These are identified in each extreme event section and in the resources map – which is a major hub of tools</a:t>
            </a:r>
            <a:endParaRPr lang="en-US" dirty="0"/>
          </a:p>
        </p:txBody>
      </p:sp>
    </p:spTree>
    <p:extLst>
      <p:ext uri="{BB962C8B-B14F-4D97-AF65-F5344CB8AC3E}">
        <p14:creationId xmlns:p14="http://schemas.microsoft.com/office/powerpoint/2010/main" val="2100129955"/>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 name="Shape 179"/>
          <p:cNvSpPr>
            <a:spLocks noGrp="1" noRot="1" noChangeAspect="1"/>
          </p:cNvSpPr>
          <p:nvPr>
            <p:ph type="sldImg"/>
          </p:nvPr>
        </p:nvSpPr>
        <p:spPr>
          <a:xfrm>
            <a:off x="457200" y="720725"/>
            <a:ext cx="6400800" cy="3600450"/>
          </a:xfrm>
          <a:prstGeom prst="rect">
            <a:avLst/>
          </a:prstGeom>
        </p:spPr>
        <p:txBody>
          <a:bodyPr/>
          <a:lstStyle/>
          <a:p>
            <a:endParaRPr dirty="0"/>
          </a:p>
        </p:txBody>
      </p:sp>
      <p:sp>
        <p:nvSpPr>
          <p:cNvPr id="180" name="Shape 180"/>
          <p:cNvSpPr>
            <a:spLocks noGrp="1"/>
          </p:cNvSpPr>
          <p:nvPr>
            <p:ph type="body" sz="quarter" idx="1"/>
          </p:nvPr>
        </p:nvSpPr>
        <p:spPr>
          <a:prstGeom prst="rect">
            <a:avLst/>
          </a:prstGeom>
        </p:spPr>
        <p:txBody>
          <a:bodyPr/>
          <a:lstStyle/>
          <a:p>
            <a:r>
              <a:rPr lang="en-US" dirty="0"/>
              <a:t>During planning and prioritizing, some SBMPs you can always implement are:</a:t>
            </a:r>
          </a:p>
          <a:p>
            <a:r>
              <a:rPr lang="en-US" dirty="0"/>
              <a:t>1. Seek and Review Traditional Ecological Knowledge or TEK.</a:t>
            </a:r>
            <a:r>
              <a:rPr lang="en-US" b="1" dirty="0"/>
              <a:t> TEK is uniquely defined by each tribe. The US Fish and Wildlife Service has generalized it as </a:t>
            </a:r>
            <a:r>
              <a:rPr lang="en-US" sz="1300" dirty="0">
                <a:latin typeface="+mn-lt"/>
                <a:ea typeface="+mn-ea"/>
                <a:cs typeface="+mn-cs"/>
              </a:rPr>
              <a:t>the evolving knowledge acquired by indigenous and local peoples over hundreds or thousands of years through direct contact with the environment. It is specific to a location and includes the relationships between the environment and people. It is not a static understanding of how the environment was; it continues to evolve and identify changes in the environment. It is an important part of the tribal consultation process and </a:t>
            </a:r>
            <a:r>
              <a:rPr dirty="0"/>
              <a:t>may be relevant even </a:t>
            </a:r>
            <a:r>
              <a:rPr lang="en-US" dirty="0"/>
              <a:t>where formal consultation is not required, and </a:t>
            </a:r>
            <a:r>
              <a:rPr dirty="0"/>
              <a:t>for sites not located on tribal reservations. </a:t>
            </a:r>
            <a:r>
              <a:rPr lang="en-US" dirty="0"/>
              <a:t>We explain this more in the guidance. </a:t>
            </a:r>
            <a:endParaRPr b="1" dirty="0"/>
          </a:p>
          <a:p>
            <a:r>
              <a:rPr lang="en-US" dirty="0"/>
              <a:t>2. </a:t>
            </a:r>
            <a:r>
              <a:rPr dirty="0"/>
              <a:t>Put</a:t>
            </a:r>
            <a:r>
              <a:rPr lang="en-US" dirty="0"/>
              <a:t>ting</a:t>
            </a:r>
            <a:r>
              <a:rPr dirty="0"/>
              <a:t> SRR into your Request for Proposals and Scopes of Work ensure</a:t>
            </a:r>
            <a:r>
              <a:rPr lang="en-US" dirty="0"/>
              <a:t>s</a:t>
            </a:r>
            <a:r>
              <a:rPr dirty="0"/>
              <a:t> that contracts will be set up with SRR in mind</a:t>
            </a:r>
            <a:endParaRPr b="1" dirty="0"/>
          </a:p>
          <a:p>
            <a:r>
              <a:rPr lang="en-US" dirty="0"/>
              <a:t>3. Extreme events can create financial risk, use the c</a:t>
            </a:r>
            <a:r>
              <a:rPr dirty="0"/>
              <a:t>ase studies in Appendix A </a:t>
            </a:r>
            <a:r>
              <a:rPr lang="en-US" dirty="0"/>
              <a:t>of the guidance to gain </a:t>
            </a:r>
            <a:r>
              <a:rPr dirty="0"/>
              <a:t>insight on predicting financial risks </a:t>
            </a:r>
            <a:r>
              <a:rPr lang="en-US" dirty="0"/>
              <a:t>from extreme events.</a:t>
            </a:r>
            <a:endParaRPr dirty="0"/>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 name="Shape 196"/>
          <p:cNvSpPr>
            <a:spLocks noGrp="1" noRot="1" noChangeAspect="1"/>
          </p:cNvSpPr>
          <p:nvPr>
            <p:ph type="sldImg"/>
          </p:nvPr>
        </p:nvSpPr>
        <p:spPr>
          <a:xfrm>
            <a:off x="457200" y="720725"/>
            <a:ext cx="6400800" cy="3600450"/>
          </a:xfrm>
          <a:prstGeom prst="rect">
            <a:avLst/>
          </a:prstGeom>
        </p:spPr>
        <p:txBody>
          <a:bodyPr/>
          <a:lstStyle/>
          <a:p>
            <a:endParaRPr dirty="0"/>
          </a:p>
        </p:txBody>
      </p:sp>
      <p:sp>
        <p:nvSpPr>
          <p:cNvPr id="197" name="Shape 197"/>
          <p:cNvSpPr>
            <a:spLocks noGrp="1"/>
          </p:cNvSpPr>
          <p:nvPr>
            <p:ph type="body" sz="quarter" idx="1"/>
          </p:nvPr>
        </p:nvSpPr>
        <p:spPr>
          <a:prstGeom prst="rect">
            <a:avLst/>
          </a:prstGeom>
        </p:spPr>
        <p:txBody>
          <a:bodyPr/>
          <a:lstStyle/>
          <a:p>
            <a:r>
              <a:rPr lang="en-US" dirty="0"/>
              <a:t>During remedy design and implementation</a:t>
            </a:r>
          </a:p>
          <a:p>
            <a:pPr marL="241653" indent="-241653">
              <a:buAutoNum type="arabicPeriod"/>
            </a:pPr>
            <a:r>
              <a:rPr dirty="0"/>
              <a:t>Use green infrastructure and natural solutions such as plants native to the existing climate with tolerances for the </a:t>
            </a:r>
            <a:r>
              <a:rPr lang="en-US" dirty="0"/>
              <a:t>likely future </a:t>
            </a:r>
            <a:r>
              <a:rPr dirty="0"/>
              <a:t>climate</a:t>
            </a:r>
            <a:endParaRPr lang="en-US" dirty="0"/>
          </a:p>
          <a:p>
            <a:pPr marL="241653" indent="-241653">
              <a:buAutoNum type="arabicPeriod"/>
            </a:pPr>
            <a:r>
              <a:rPr lang="en-US" dirty="0"/>
              <a:t>Stormproof infrastructure onsite and consider partnering with the community to stormproof critical access or operational infrastructure not on-site</a:t>
            </a:r>
          </a:p>
          <a:p>
            <a:pPr marL="241653" indent="-241653">
              <a:buAutoNum type="arabicPeriod"/>
            </a:pPr>
            <a:r>
              <a:rPr dirty="0"/>
              <a:t>Documenting </a:t>
            </a:r>
            <a:r>
              <a:rPr lang="en-US" dirty="0"/>
              <a:t>your SBMP selection and prioritization process, and whether they were implemented is key for reviewing effectiveness during periodic reviews or after crisis management</a:t>
            </a:r>
            <a:endParaRPr dirty="0"/>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3" name="Shape 213"/>
          <p:cNvSpPr>
            <a:spLocks noGrp="1" noRot="1" noChangeAspect="1"/>
          </p:cNvSpPr>
          <p:nvPr>
            <p:ph type="sldImg"/>
          </p:nvPr>
        </p:nvSpPr>
        <p:spPr>
          <a:xfrm>
            <a:off x="457200" y="720725"/>
            <a:ext cx="6400800" cy="3600450"/>
          </a:xfrm>
          <a:prstGeom prst="rect">
            <a:avLst/>
          </a:prstGeom>
        </p:spPr>
        <p:txBody>
          <a:bodyPr/>
          <a:lstStyle/>
          <a:p>
            <a:endParaRPr dirty="0"/>
          </a:p>
        </p:txBody>
      </p:sp>
      <p:sp>
        <p:nvSpPr>
          <p:cNvPr id="214" name="Shape 214"/>
          <p:cNvSpPr>
            <a:spLocks noGrp="1"/>
          </p:cNvSpPr>
          <p:nvPr>
            <p:ph type="body" sz="quarter" idx="1"/>
          </p:nvPr>
        </p:nvSpPr>
        <p:spPr>
          <a:prstGeom prst="rect">
            <a:avLst/>
          </a:prstGeom>
        </p:spPr>
        <p:txBody>
          <a:bodyPr/>
          <a:lstStyle/>
          <a:p>
            <a:r>
              <a:rPr lang="en-US" dirty="0"/>
              <a:t>Speaking of periodic review- one of the top SBMPs you can implement is:</a:t>
            </a:r>
          </a:p>
          <a:p>
            <a:r>
              <a:rPr lang="en-US" dirty="0"/>
              <a:t>1. U</a:t>
            </a:r>
            <a:r>
              <a:rPr dirty="0"/>
              <a:t>pdate the vulnerability assessment</a:t>
            </a:r>
            <a:r>
              <a:rPr lang="en-US" dirty="0"/>
              <a:t> on a defined and periodic basis</a:t>
            </a:r>
            <a:r>
              <a:rPr dirty="0"/>
              <a:t> and adapt SBMP implementation to match any changing site conditions</a:t>
            </a:r>
          </a:p>
          <a:p>
            <a:r>
              <a:rPr lang="en-US" dirty="0"/>
              <a:t>2. Also </a:t>
            </a:r>
            <a:r>
              <a:rPr dirty="0"/>
              <a:t>Review the CSM on a defined and </a:t>
            </a:r>
            <a:r>
              <a:rPr lang="en-US" dirty="0"/>
              <a:t>periodic </a:t>
            </a:r>
            <a:r>
              <a:rPr dirty="0"/>
              <a:t>basis to determine if adaptations to remedy design and construction need to be made</a:t>
            </a:r>
            <a:r>
              <a:rPr lang="en-US" dirty="0"/>
              <a:t>. This review can be on the same timeline as the vulnerability assessment review. You can streamline both by coupling them with any other OM&amp;M inspection, monitoring, maintenance, or reporting requirements. </a:t>
            </a:r>
            <a:endParaRPr dirty="0"/>
          </a:p>
          <a:p>
            <a:r>
              <a:rPr lang="en-US" dirty="0"/>
              <a:t>3. After any extreme event you will want to e</a:t>
            </a:r>
            <a:r>
              <a:rPr dirty="0"/>
              <a:t>valuate the performance of the SBMPs</a:t>
            </a:r>
            <a:r>
              <a:rPr lang="en-US" dirty="0"/>
              <a:t>. Did they work as expected? Do you need to make any engineering tweaks? </a:t>
            </a:r>
            <a:endParaRPr dirty="0"/>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 name="Shape 230"/>
          <p:cNvSpPr>
            <a:spLocks noGrp="1" noRot="1" noChangeAspect="1"/>
          </p:cNvSpPr>
          <p:nvPr>
            <p:ph type="sldImg"/>
          </p:nvPr>
        </p:nvSpPr>
        <p:spPr>
          <a:xfrm>
            <a:off x="457200" y="720725"/>
            <a:ext cx="6400800" cy="3600450"/>
          </a:xfrm>
          <a:prstGeom prst="rect">
            <a:avLst/>
          </a:prstGeom>
        </p:spPr>
        <p:txBody>
          <a:bodyPr/>
          <a:lstStyle/>
          <a:p>
            <a:endParaRPr dirty="0"/>
          </a:p>
        </p:txBody>
      </p:sp>
      <p:sp>
        <p:nvSpPr>
          <p:cNvPr id="231" name="Shape 231"/>
          <p:cNvSpPr>
            <a:spLocks noGrp="1"/>
          </p:cNvSpPr>
          <p:nvPr>
            <p:ph type="body" sz="quarter" idx="1"/>
          </p:nvPr>
        </p:nvSpPr>
        <p:spPr>
          <a:prstGeom prst="rect">
            <a:avLst/>
          </a:prstGeom>
        </p:spPr>
        <p:txBody>
          <a:bodyPr/>
          <a:lstStyle/>
          <a:p>
            <a:r>
              <a:rPr lang="en-US" dirty="0"/>
              <a:t>One phase of the project you may not yet be very familiar with, but which is predicted to increase as extreme events increase at cleanup sites is Crisis Management.</a:t>
            </a:r>
          </a:p>
          <a:p>
            <a:r>
              <a:rPr lang="en-US" dirty="0"/>
              <a:t>When responding to an extreme event it is important to:</a:t>
            </a:r>
          </a:p>
          <a:p>
            <a:r>
              <a:rPr lang="en-US" dirty="0"/>
              <a:t>1. </a:t>
            </a:r>
            <a:r>
              <a:rPr dirty="0"/>
              <a:t>Reevaluate site boundaries and potential pathways for contaminant migration</a:t>
            </a:r>
          </a:p>
          <a:p>
            <a:r>
              <a:rPr lang="en-US" dirty="0"/>
              <a:t>2. And second, to r</a:t>
            </a:r>
            <a:r>
              <a:rPr dirty="0"/>
              <a:t>eassess monitoring and sampling protocols</a:t>
            </a:r>
            <a:endParaRPr lang="en-US" dirty="0"/>
          </a:p>
          <a:p>
            <a:r>
              <a:rPr lang="en-US" dirty="0"/>
              <a:t>These are both important because the extreme event may have opened new pathways for migration and may even have changed the chemicals of concern. 3. You should also r</a:t>
            </a:r>
            <a:r>
              <a:rPr dirty="0"/>
              <a:t>evise safety procedures to reflect t</a:t>
            </a:r>
            <a:r>
              <a:rPr lang="en-US" dirty="0"/>
              <a:t>he increased likelihood, duration, or </a:t>
            </a:r>
            <a:r>
              <a:rPr dirty="0"/>
              <a:t>intensity of </a:t>
            </a:r>
            <a:r>
              <a:rPr lang="en-US" dirty="0"/>
              <a:t>the extreme event. </a:t>
            </a:r>
            <a:endParaRPr dirty="0"/>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 name="Shape 236"/>
          <p:cNvSpPr>
            <a:spLocks noGrp="1" noRot="1" noChangeAspect="1"/>
          </p:cNvSpPr>
          <p:nvPr>
            <p:ph type="sldImg"/>
          </p:nvPr>
        </p:nvSpPr>
        <p:spPr>
          <a:xfrm>
            <a:off x="457200" y="720725"/>
            <a:ext cx="6400800" cy="3600450"/>
          </a:xfrm>
          <a:prstGeom prst="rect">
            <a:avLst/>
          </a:prstGeom>
        </p:spPr>
        <p:txBody>
          <a:bodyPr/>
          <a:lstStyle/>
          <a:p>
            <a:endParaRPr dirty="0"/>
          </a:p>
        </p:txBody>
      </p:sp>
      <p:sp>
        <p:nvSpPr>
          <p:cNvPr id="237" name="Shape 237"/>
          <p:cNvSpPr>
            <a:spLocks noGrp="1"/>
          </p:cNvSpPr>
          <p:nvPr>
            <p:ph type="body" sz="quarter" idx="1"/>
          </p:nvPr>
        </p:nvSpPr>
        <p:spPr>
          <a:prstGeom prst="rect">
            <a:avLst/>
          </a:prstGeom>
        </p:spPr>
        <p:txBody>
          <a:bodyPr/>
          <a:lstStyle/>
          <a:p>
            <a:r>
              <a:rPr lang="en-US" dirty="0"/>
              <a:t>Now that we’ve gone over the process of implementing SBMPs in general, and we’ve reviewed some of the key SBMPs you can implement at any site during any phase of remediation, let’s step through a real-life example. </a:t>
            </a:r>
          </a:p>
          <a:p>
            <a:r>
              <a:rPr lang="en-US" dirty="0"/>
              <a:t>I pulled this case study from Appendix A of the guidance because it was a site that was already well into OM&amp;M when resilience was considered. </a:t>
            </a:r>
          </a:p>
          <a:p>
            <a:r>
              <a:rPr lang="en-US" dirty="0"/>
              <a:t>I know many of us believe that adaptation can only really be integrated during the planning and design phases. You’ve heard us say it can happen at any stage, and you’ve seen some general ideas, but you may still not really believe it. </a:t>
            </a:r>
          </a:p>
          <a:p>
            <a:r>
              <a:rPr lang="en-US" dirty="0"/>
              <a:t>I hope this case study shows you how possible it is to implement SBMPs for resilience even at one of your sites, which may already be beyond planning and design.  </a:t>
            </a:r>
          </a:p>
          <a:p>
            <a:r>
              <a:rPr lang="en-US" dirty="0"/>
              <a:t>The case study is for the Iron Mountain Mine superfund site, which is in it’s 6</a:t>
            </a:r>
            <a:r>
              <a:rPr lang="en-US" baseline="30000" dirty="0"/>
              <a:t>th</a:t>
            </a:r>
            <a:r>
              <a:rPr lang="en-US" dirty="0"/>
              <a:t> 5-year review. READ SLIDE</a:t>
            </a:r>
          </a:p>
          <a:p>
            <a:r>
              <a:rPr lang="en-US" dirty="0"/>
              <a:t>DON’T READ </a:t>
            </a:r>
          </a:p>
          <a:p>
            <a:r>
              <a:rPr dirty="0"/>
              <a:t>USEPA. Sixth Five-Year Review Report for Iron Mountain Mine Superfund Site, September 2018 https://semspub.epa.gov/work/09/100010569.pdf</a:t>
            </a:r>
            <a:endParaRPr b="1" dirty="0"/>
          </a:p>
          <a:p>
            <a:r>
              <a:rPr dirty="0"/>
              <a:t>Site Homepage: https://cumulis.epa.gov/supercpad/cursites/csitinfo.cfm?id=0901755</a:t>
            </a:r>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 name="Shape 245"/>
          <p:cNvSpPr>
            <a:spLocks noGrp="1" noRot="1" noChangeAspect="1"/>
          </p:cNvSpPr>
          <p:nvPr>
            <p:ph type="sldImg"/>
          </p:nvPr>
        </p:nvSpPr>
        <p:spPr>
          <a:xfrm>
            <a:off x="457200" y="720725"/>
            <a:ext cx="6400800" cy="3600450"/>
          </a:xfrm>
          <a:prstGeom prst="rect">
            <a:avLst/>
          </a:prstGeom>
        </p:spPr>
        <p:txBody>
          <a:bodyPr/>
          <a:lstStyle/>
          <a:p>
            <a:endParaRPr dirty="0"/>
          </a:p>
        </p:txBody>
      </p:sp>
      <p:sp>
        <p:nvSpPr>
          <p:cNvPr id="246" name="Shape 246"/>
          <p:cNvSpPr>
            <a:spLocks noGrp="1"/>
          </p:cNvSpPr>
          <p:nvPr>
            <p:ph type="body" sz="quarter" idx="1"/>
          </p:nvPr>
        </p:nvSpPr>
        <p:spPr>
          <a:prstGeom prst="rect">
            <a:avLst/>
          </a:prstGeom>
        </p:spPr>
        <p:txBody>
          <a:bodyPr/>
          <a:lstStyle/>
          <a:p>
            <a:r>
              <a:rPr lang="en-US" dirty="0"/>
              <a:t>So what brought this cleanup into the SBMP process?</a:t>
            </a:r>
          </a:p>
          <a:p>
            <a:r>
              <a:rPr lang="en-US" dirty="0"/>
              <a:t>CLICK</a:t>
            </a:r>
          </a:p>
          <a:p>
            <a:r>
              <a:rPr lang="en-US" dirty="0"/>
              <a:t>The trigger was that w</a:t>
            </a:r>
            <a:r>
              <a:rPr dirty="0"/>
              <a:t>ildfires and severe storms created significant challenges for site operators. </a:t>
            </a:r>
            <a:endParaRPr b="1" dirty="0"/>
          </a:p>
          <a:p>
            <a:r>
              <a:rPr lang="en-US" dirty="0"/>
              <a:t>Although the remedies </a:t>
            </a:r>
            <a:r>
              <a:rPr dirty="0"/>
              <a:t>are operating as intended</a:t>
            </a:r>
            <a:r>
              <a:rPr lang="en-US" dirty="0"/>
              <a:t>, c</a:t>
            </a:r>
            <a:r>
              <a:rPr dirty="0"/>
              <a:t>limate change </a:t>
            </a:r>
            <a:r>
              <a:rPr lang="en-US" dirty="0"/>
              <a:t>was </a:t>
            </a:r>
            <a:r>
              <a:rPr dirty="0"/>
              <a:t>not given the level of consideration this guidance recommends early on</a:t>
            </a:r>
            <a:r>
              <a:rPr lang="en-US" dirty="0"/>
              <a:t>.</a:t>
            </a:r>
          </a:p>
          <a:p>
            <a:r>
              <a:rPr lang="en-US" dirty="0"/>
              <a:t>The </a:t>
            </a:r>
            <a:r>
              <a:rPr dirty="0"/>
              <a:t>treatment was not built with resilience to wildfire</a:t>
            </a:r>
            <a:r>
              <a:rPr lang="en-US" dirty="0"/>
              <a:t> or severe storms</a:t>
            </a:r>
            <a:r>
              <a:rPr dirty="0"/>
              <a:t> in mind. </a:t>
            </a:r>
            <a:endParaRPr lang="en-US" dirty="0"/>
          </a:p>
          <a:p>
            <a:r>
              <a:rPr dirty="0"/>
              <a:t>The </a:t>
            </a:r>
            <a:r>
              <a:rPr b="1" dirty="0"/>
              <a:t>ongoing extreme events necessitate resiliency improvements</a:t>
            </a:r>
          </a:p>
        </p:txBody>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 name="Shape 254"/>
          <p:cNvSpPr>
            <a:spLocks noGrp="1" noRot="1" noChangeAspect="1"/>
          </p:cNvSpPr>
          <p:nvPr>
            <p:ph type="sldImg"/>
          </p:nvPr>
        </p:nvSpPr>
        <p:spPr>
          <a:xfrm>
            <a:off x="457200" y="720725"/>
            <a:ext cx="6400800" cy="3600450"/>
          </a:xfrm>
          <a:prstGeom prst="rect">
            <a:avLst/>
          </a:prstGeom>
        </p:spPr>
        <p:txBody>
          <a:bodyPr/>
          <a:lstStyle/>
          <a:p>
            <a:endParaRPr dirty="0"/>
          </a:p>
        </p:txBody>
      </p:sp>
      <p:sp>
        <p:nvSpPr>
          <p:cNvPr id="255" name="Shape 255"/>
          <p:cNvSpPr>
            <a:spLocks noGrp="1"/>
          </p:cNvSpPr>
          <p:nvPr>
            <p:ph type="body" sz="quarter" idx="1"/>
          </p:nvPr>
        </p:nvSpPr>
        <p:spPr>
          <a:prstGeom prst="rect">
            <a:avLst/>
          </a:prstGeom>
        </p:spPr>
        <p:txBody>
          <a:bodyPr/>
          <a:lstStyle/>
          <a:p>
            <a:r>
              <a:rPr lang="en-US" dirty="0"/>
              <a:t>The next step is to identify and prioritize the SBMPs</a:t>
            </a:r>
          </a:p>
          <a:p>
            <a:r>
              <a:rPr lang="en-US" dirty="0"/>
              <a:t>CLICK Start by reviewing the wind, pre and post wildfire, and universally applicable SBMP overview sections. This will help you identify the </a:t>
            </a:r>
          </a:p>
          <a:p>
            <a:r>
              <a:rPr lang="en-US" dirty="0"/>
              <a:t>CLICK possible secondary or cascading extreme events- </a:t>
            </a:r>
            <a:r>
              <a:rPr dirty="0"/>
              <a:t>Sites vulnerable to high winds may also be vulnerable to storm surge, bank and shoreline erosion, or evapotranspiration</a:t>
            </a:r>
            <a:endParaRPr b="1" dirty="0"/>
          </a:p>
          <a:p>
            <a:r>
              <a:rPr dirty="0"/>
              <a:t>Sites vulnerable to wildfire risk may also be vulnerable to flooding, fluctuating groundwater elevation levels, or permafrost thaw</a:t>
            </a:r>
            <a:endParaRPr b="1" dirty="0"/>
          </a:p>
          <a:p>
            <a:r>
              <a:rPr lang="en-US" b="1" dirty="0"/>
              <a:t>Now, I think you can tell, n</a:t>
            </a:r>
            <a:r>
              <a:rPr dirty="0"/>
              <a:t>ot all secondary vulnerabilities will be relevant to a site.</a:t>
            </a:r>
            <a:r>
              <a:rPr lang="en-US" dirty="0"/>
              <a:t> Knowledge about where the cleanup is located can </a:t>
            </a:r>
            <a:r>
              <a:rPr dirty="0"/>
              <a:t>narrow down </a:t>
            </a:r>
            <a:r>
              <a:rPr lang="en-US" dirty="0"/>
              <a:t>the</a:t>
            </a:r>
            <a:r>
              <a:rPr dirty="0"/>
              <a:t> additional </a:t>
            </a:r>
            <a:r>
              <a:rPr lang="en-US" dirty="0"/>
              <a:t>extreme </a:t>
            </a:r>
            <a:r>
              <a:rPr dirty="0"/>
              <a:t>events to review.</a:t>
            </a:r>
            <a:endParaRPr b="1" dirty="0"/>
          </a:p>
          <a:p>
            <a:r>
              <a:rPr dirty="0"/>
              <a:t>For example, </a:t>
            </a:r>
            <a:r>
              <a:rPr lang="en-US" dirty="0"/>
              <a:t>Iron Mountain Mine</a:t>
            </a:r>
            <a:r>
              <a:rPr dirty="0"/>
              <a:t> is not located on an ocean shoreline or in the arctic circle, so storm surge and permafrost thaw are not relevant. </a:t>
            </a:r>
          </a:p>
        </p:txBody>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 name="Shape 264"/>
          <p:cNvSpPr>
            <a:spLocks noGrp="1" noRot="1" noChangeAspect="1"/>
          </p:cNvSpPr>
          <p:nvPr>
            <p:ph type="sldImg"/>
          </p:nvPr>
        </p:nvSpPr>
        <p:spPr>
          <a:xfrm>
            <a:off x="457200" y="720725"/>
            <a:ext cx="6400800" cy="3600450"/>
          </a:xfrm>
          <a:prstGeom prst="rect">
            <a:avLst/>
          </a:prstGeom>
        </p:spPr>
        <p:txBody>
          <a:bodyPr/>
          <a:lstStyle/>
          <a:p>
            <a:endParaRPr dirty="0"/>
          </a:p>
        </p:txBody>
      </p:sp>
      <p:sp>
        <p:nvSpPr>
          <p:cNvPr id="265" name="Shape 265"/>
          <p:cNvSpPr>
            <a:spLocks noGrp="1"/>
          </p:cNvSpPr>
          <p:nvPr>
            <p:ph type="body" sz="quarter" idx="1"/>
          </p:nvPr>
        </p:nvSpPr>
        <p:spPr>
          <a:prstGeom prst="rect">
            <a:avLst/>
          </a:prstGeom>
        </p:spPr>
        <p:txBody>
          <a:bodyPr/>
          <a:lstStyle/>
          <a:p>
            <a:r>
              <a:rPr lang="en-US" dirty="0"/>
              <a:t>To identify only the SBMPs relevant to the extreme events of concern at your site, use Appendix D.  For Iron Mountain Mine, start by filtering </a:t>
            </a:r>
            <a:r>
              <a:rPr dirty="0"/>
              <a:t>the Extreme Event column</a:t>
            </a:r>
            <a:r>
              <a:rPr lang="en-US" dirty="0"/>
              <a:t> to only view </a:t>
            </a:r>
            <a:r>
              <a:rPr dirty="0"/>
              <a:t>SBMPs for </a:t>
            </a:r>
            <a:r>
              <a:rPr b="1" dirty="0"/>
              <a:t>Wind, Pre-Wildfire, Post-Wildfire, Flooding, fluctuating groundwater elevation levels, bank and shoreline erosion, </a:t>
            </a:r>
            <a:r>
              <a:rPr lang="en-US" b="1" dirty="0"/>
              <a:t>and </a:t>
            </a:r>
            <a:r>
              <a:rPr b="1" dirty="0"/>
              <a:t>evapotranspiration</a:t>
            </a:r>
            <a:r>
              <a:rPr lang="en-US" b="1" dirty="0"/>
              <a:t>.</a:t>
            </a:r>
          </a:p>
          <a:p>
            <a:r>
              <a:rPr lang="en-US" b="1" dirty="0"/>
              <a:t>You also always want to review the </a:t>
            </a:r>
            <a:r>
              <a:rPr b="1" dirty="0"/>
              <a:t>Universally Applicable SBMPs</a:t>
            </a:r>
          </a:p>
          <a:p>
            <a:r>
              <a:rPr dirty="0"/>
              <a:t>This </a:t>
            </a:r>
            <a:r>
              <a:rPr lang="en-US" dirty="0"/>
              <a:t>shortens the list from 313 to </a:t>
            </a:r>
            <a:r>
              <a:rPr dirty="0"/>
              <a:t>198 SBMPs</a:t>
            </a:r>
          </a:p>
        </p:txBody>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 name="Shape 274"/>
          <p:cNvSpPr>
            <a:spLocks noGrp="1" noRot="1" noChangeAspect="1"/>
          </p:cNvSpPr>
          <p:nvPr>
            <p:ph type="sldImg"/>
          </p:nvPr>
        </p:nvSpPr>
        <p:spPr>
          <a:xfrm>
            <a:off x="457200" y="720725"/>
            <a:ext cx="6400800" cy="3600450"/>
          </a:xfrm>
          <a:prstGeom prst="rect">
            <a:avLst/>
          </a:prstGeom>
        </p:spPr>
        <p:txBody>
          <a:bodyPr/>
          <a:lstStyle/>
          <a:p>
            <a:endParaRPr dirty="0"/>
          </a:p>
        </p:txBody>
      </p:sp>
      <p:sp>
        <p:nvSpPr>
          <p:cNvPr id="275" name="Shape 275"/>
          <p:cNvSpPr>
            <a:spLocks noGrp="1"/>
          </p:cNvSpPr>
          <p:nvPr>
            <p:ph type="body" sz="quarter" idx="1"/>
          </p:nvPr>
        </p:nvSpPr>
        <p:spPr>
          <a:prstGeom prst="rect">
            <a:avLst/>
          </a:prstGeom>
        </p:spPr>
        <p:txBody>
          <a:bodyPr/>
          <a:lstStyle/>
          <a:p>
            <a:r>
              <a:rPr lang="en-US" dirty="0"/>
              <a:t>You can further shorten the list by filtering based on the phase of remediation.</a:t>
            </a:r>
          </a:p>
          <a:p>
            <a:r>
              <a:rPr lang="en-US" dirty="0"/>
              <a:t>The Iron Mountain mine </a:t>
            </a:r>
            <a:r>
              <a:rPr dirty="0"/>
              <a:t>remedy is already in implementation and OM&amp;M, so </a:t>
            </a:r>
            <a:r>
              <a:rPr lang="en-US" dirty="0"/>
              <a:t>f</a:t>
            </a:r>
            <a:r>
              <a:rPr dirty="0"/>
              <a:t>ilter the “Description” column to view only the SBMPs for </a:t>
            </a:r>
            <a:r>
              <a:rPr b="1" dirty="0"/>
              <a:t>Remedy Design and Implementation, OM&amp;M,</a:t>
            </a:r>
            <a:r>
              <a:rPr lang="en-US" b="1" dirty="0"/>
              <a:t> and</a:t>
            </a:r>
            <a:r>
              <a:rPr b="1" dirty="0"/>
              <a:t> General.</a:t>
            </a:r>
          </a:p>
          <a:p>
            <a:r>
              <a:rPr dirty="0"/>
              <a:t>Because extreme events have already occurred, you also want to </a:t>
            </a:r>
            <a:r>
              <a:rPr lang="en-US" dirty="0"/>
              <a:t>include </a:t>
            </a:r>
            <a:r>
              <a:rPr b="1" dirty="0"/>
              <a:t>Crisis Management </a:t>
            </a:r>
            <a:r>
              <a:rPr dirty="0"/>
              <a:t>SBMPs</a:t>
            </a:r>
            <a:endParaRPr b="1" dirty="0"/>
          </a:p>
          <a:p>
            <a:r>
              <a:rPr lang="en-US" dirty="0"/>
              <a:t>Now you have cut the list of SBMPs by more than half. (</a:t>
            </a:r>
            <a:r>
              <a:rPr dirty="0"/>
              <a:t>128 SBMPs</a:t>
            </a:r>
            <a:r>
              <a:rPr lang="en-US" dirty="0"/>
              <a:t>)</a:t>
            </a: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 name="Shape 239"/>
          <p:cNvSpPr>
            <a:spLocks noGrp="1" noRot="1" noChangeAspect="1"/>
          </p:cNvSpPr>
          <p:nvPr>
            <p:ph type="sldImg"/>
          </p:nvPr>
        </p:nvSpPr>
        <p:spPr>
          <a:xfrm>
            <a:off x="457200" y="720725"/>
            <a:ext cx="6400800" cy="3600450"/>
          </a:xfrm>
          <a:prstGeom prst="rect">
            <a:avLst/>
          </a:prstGeom>
        </p:spPr>
        <p:txBody>
          <a:bodyPr/>
          <a:lstStyle/>
          <a:p>
            <a:endParaRPr/>
          </a:p>
        </p:txBody>
      </p:sp>
      <p:sp>
        <p:nvSpPr>
          <p:cNvPr id="240" name="Shape 240"/>
          <p:cNvSpPr>
            <a:spLocks noGrp="1"/>
          </p:cNvSpPr>
          <p:nvPr>
            <p:ph type="body" sz="quarter" idx="1"/>
          </p:nvPr>
        </p:nvSpPr>
        <p:spPr>
          <a:prstGeom prst="rect">
            <a:avLst/>
          </a:prstGeom>
        </p:spPr>
        <p:txBody>
          <a:bodyPr/>
          <a:lstStyle/>
          <a:p>
            <a:r>
              <a:rPr lang="en-US" dirty="0"/>
              <a:t>The Importance and Value section includes - </a:t>
            </a:r>
            <a:r>
              <a:rPr dirty="0"/>
              <a:t>Answers to FAQs about SRR</a:t>
            </a:r>
            <a:r>
              <a:rPr lang="en-US" dirty="0"/>
              <a:t>. Ties to case studies</a:t>
            </a:r>
            <a:endParaRPr dirty="0"/>
          </a:p>
        </p:txBody>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 name="Shape 293"/>
          <p:cNvSpPr>
            <a:spLocks noGrp="1" noRot="1" noChangeAspect="1"/>
          </p:cNvSpPr>
          <p:nvPr>
            <p:ph type="sldImg"/>
          </p:nvPr>
        </p:nvSpPr>
        <p:spPr>
          <a:xfrm>
            <a:off x="457200" y="720725"/>
            <a:ext cx="6400800" cy="3600450"/>
          </a:xfrm>
          <a:prstGeom prst="rect">
            <a:avLst/>
          </a:prstGeom>
        </p:spPr>
        <p:txBody>
          <a:bodyPr/>
          <a:lstStyle/>
          <a:p>
            <a:endParaRPr dirty="0"/>
          </a:p>
        </p:txBody>
      </p:sp>
      <p:sp>
        <p:nvSpPr>
          <p:cNvPr id="294" name="Shape 294"/>
          <p:cNvSpPr>
            <a:spLocks noGrp="1"/>
          </p:cNvSpPr>
          <p:nvPr>
            <p:ph type="body" sz="quarter" idx="1"/>
          </p:nvPr>
        </p:nvSpPr>
        <p:spPr>
          <a:prstGeom prst="rect">
            <a:avLst/>
          </a:prstGeom>
        </p:spPr>
        <p:txBody>
          <a:bodyPr/>
          <a:lstStyle/>
          <a:p>
            <a:r>
              <a:rPr lang="en-US" dirty="0"/>
              <a:t>This is where the tool gets really awesome.</a:t>
            </a:r>
          </a:p>
          <a:p>
            <a:r>
              <a:rPr dirty="0"/>
              <a:t>As you read through the SBMPs you </a:t>
            </a:r>
            <a:r>
              <a:rPr lang="en-US" dirty="0"/>
              <a:t>can use the tool to fill in </a:t>
            </a:r>
            <a:r>
              <a:rPr dirty="0"/>
              <a:t>which ones are applicable, and which ones are not applicabl</a:t>
            </a:r>
            <a:r>
              <a:rPr lang="en-US" dirty="0"/>
              <a:t>e. </a:t>
            </a:r>
            <a:endParaRPr b="1" dirty="0"/>
          </a:p>
          <a:p>
            <a:r>
              <a:rPr dirty="0"/>
              <a:t>You can then filter to only view the applicable SBMPs</a:t>
            </a:r>
            <a:r>
              <a:rPr lang="en-US" dirty="0"/>
              <a:t>!</a:t>
            </a:r>
            <a:r>
              <a:rPr dirty="0"/>
              <a:t> </a:t>
            </a:r>
            <a:endParaRPr b="1" dirty="0"/>
          </a:p>
          <a:p>
            <a:r>
              <a:rPr dirty="0"/>
              <a:t>Applicable SBMPs can then be sorted based on priority</a:t>
            </a:r>
            <a:r>
              <a:rPr lang="en-US" dirty="0"/>
              <a:t>- you can move them around, break them out into new worksheets, add columns to denote priority – do whatever works for you!</a:t>
            </a:r>
            <a:endParaRPr b="1" dirty="0"/>
          </a:p>
          <a:p>
            <a:r>
              <a:rPr lang="en-US" dirty="0"/>
              <a:t>Since it is fully customizable it can facilitate discussions </a:t>
            </a:r>
            <a:r>
              <a:rPr dirty="0"/>
              <a:t>with </a:t>
            </a:r>
            <a:r>
              <a:rPr lang="en-US" dirty="0"/>
              <a:t>a</a:t>
            </a:r>
            <a:r>
              <a:rPr dirty="0"/>
              <a:t> client, contractor, regulator, or community; </a:t>
            </a:r>
            <a:r>
              <a:rPr lang="en-US" dirty="0"/>
              <a:t>You can work on it together, </a:t>
            </a:r>
            <a:r>
              <a:rPr dirty="0"/>
              <a:t>or </a:t>
            </a:r>
            <a:r>
              <a:rPr lang="en-US" dirty="0"/>
              <a:t>provide it as a deliverable. </a:t>
            </a:r>
          </a:p>
          <a:p>
            <a:r>
              <a:rPr lang="en-US" dirty="0"/>
              <a:t>Another feature – it can be your documentation tool, where you note which SBMPs were implemented, any tweaks you had to make in the field, etc. </a:t>
            </a:r>
          </a:p>
          <a:p>
            <a:r>
              <a:rPr lang="en-US" dirty="0"/>
              <a:t>PLUS- You can come back to your completed tool later to assist with SBMP evaluation during periodic site reviews</a:t>
            </a:r>
            <a:endParaRPr dirty="0"/>
          </a:p>
        </p:txBody>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dirty="0"/>
              <a:t>To make Iron Mountain Mine more resilient to wildfire and storms the following SBMPs were implemented READ LIST ON SLIDE</a:t>
            </a:r>
          </a:p>
        </p:txBody>
      </p:sp>
    </p:spTree>
    <p:extLst>
      <p:ext uri="{BB962C8B-B14F-4D97-AF65-F5344CB8AC3E}">
        <p14:creationId xmlns:p14="http://schemas.microsoft.com/office/powerpoint/2010/main" val="3111808937"/>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 name="Shape 309"/>
          <p:cNvSpPr>
            <a:spLocks noGrp="1" noRot="1" noChangeAspect="1"/>
          </p:cNvSpPr>
          <p:nvPr>
            <p:ph type="sldImg"/>
          </p:nvPr>
        </p:nvSpPr>
        <p:spPr>
          <a:xfrm>
            <a:off x="457200" y="720725"/>
            <a:ext cx="6400800" cy="3600450"/>
          </a:xfrm>
          <a:prstGeom prst="rect">
            <a:avLst/>
          </a:prstGeom>
        </p:spPr>
        <p:txBody>
          <a:bodyPr/>
          <a:lstStyle/>
          <a:p>
            <a:endParaRPr dirty="0"/>
          </a:p>
        </p:txBody>
      </p:sp>
      <p:sp>
        <p:nvSpPr>
          <p:cNvPr id="310" name="Shape 310"/>
          <p:cNvSpPr>
            <a:spLocks noGrp="1"/>
          </p:cNvSpPr>
          <p:nvPr>
            <p:ph type="body" sz="quarter" idx="1"/>
          </p:nvPr>
        </p:nvSpPr>
        <p:spPr>
          <a:prstGeom prst="rect">
            <a:avLst/>
          </a:prstGeom>
        </p:spPr>
        <p:txBody>
          <a:bodyPr/>
          <a:lstStyle/>
          <a:p>
            <a:r>
              <a:rPr lang="en-US" dirty="0"/>
              <a:t>Effectiveness of SBMPs is reviewed on a periodic and defined basis.</a:t>
            </a:r>
          </a:p>
          <a:p>
            <a:r>
              <a:rPr lang="en-US" dirty="0"/>
              <a:t>This site is subject to 5-year reviews, and as part of that process, CLICK Cal Fire conducts on-site visits to advise on fire prevention measures.</a:t>
            </a:r>
          </a:p>
          <a:p>
            <a:r>
              <a:rPr dirty="0"/>
              <a:t>If your cleanup site is not subject to 5-year reviews, or any mandatory review of OM&amp;M, Long-Term Stewardship or Land Use Controls- </a:t>
            </a:r>
            <a:r>
              <a:rPr b="1" dirty="0"/>
              <a:t>implement </a:t>
            </a:r>
            <a:r>
              <a:rPr lang="en-US" b="1" dirty="0"/>
              <a:t>a</a:t>
            </a:r>
            <a:r>
              <a:rPr b="1" dirty="0"/>
              <a:t> review anyway! </a:t>
            </a:r>
            <a:endParaRPr lang="en-US" b="1" dirty="0"/>
          </a:p>
          <a:p>
            <a:r>
              <a:rPr dirty="0"/>
              <a:t>Climate change is evolving quickly. </a:t>
            </a:r>
            <a:r>
              <a:rPr lang="en-US" dirty="0"/>
              <a:t>Nathan showed us how e</a:t>
            </a:r>
            <a:r>
              <a:rPr dirty="0"/>
              <a:t>rrors increase with longer modeling timeframes</a:t>
            </a:r>
            <a:r>
              <a:rPr lang="en-US" dirty="0"/>
              <a:t>. One way to overcome this uncertainty is through regular review of site conditions and updated climate projections. </a:t>
            </a:r>
          </a:p>
          <a:p>
            <a:r>
              <a:rPr lang="en-US" dirty="0"/>
              <a:t>-</a:t>
            </a:r>
            <a:r>
              <a:rPr dirty="0"/>
              <a:t>Regulators can consider requiring periodic review to ensure </a:t>
            </a:r>
            <a:r>
              <a:rPr lang="en-US" dirty="0"/>
              <a:t>the long-term effectiveness of the remedy and </a:t>
            </a:r>
            <a:r>
              <a:rPr dirty="0"/>
              <a:t>protection of human health and the environment as site conditions change</a:t>
            </a:r>
            <a:endParaRPr b="1" dirty="0"/>
          </a:p>
          <a:p>
            <a:r>
              <a:rPr lang="en-US" dirty="0"/>
              <a:t>-responsible parties </a:t>
            </a:r>
            <a:r>
              <a:rPr dirty="0"/>
              <a:t>should </a:t>
            </a:r>
            <a:r>
              <a:rPr b="1" dirty="0"/>
              <a:t>volunteer</a:t>
            </a:r>
            <a:r>
              <a:rPr dirty="0"/>
              <a:t> periodic review to reduce liabilities as site conditions change</a:t>
            </a:r>
            <a:endParaRPr lang="en-US" b="0" dirty="0"/>
          </a:p>
          <a:p>
            <a:r>
              <a:rPr lang="en-US" b="0" dirty="0"/>
              <a:t>Should the review always be a 5-year review? If you’re not required to do 5-year reviews, consider defining the periodic review time period as one that </a:t>
            </a:r>
            <a:r>
              <a:rPr lang="en-US" dirty="0"/>
              <a:t>makes sense for the location, vulnerabilities, and community</a:t>
            </a:r>
            <a:endParaRPr b="1" dirty="0"/>
          </a:p>
          <a:p>
            <a:r>
              <a:rPr dirty="0"/>
              <a:t>We discuss how to do this more fully in the guidance</a:t>
            </a:r>
          </a:p>
        </p:txBody>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 name="Shape 318"/>
          <p:cNvSpPr>
            <a:spLocks noGrp="1" noRot="1" noChangeAspect="1"/>
          </p:cNvSpPr>
          <p:nvPr>
            <p:ph type="sldImg"/>
          </p:nvPr>
        </p:nvSpPr>
        <p:spPr>
          <a:xfrm>
            <a:off x="457200" y="720725"/>
            <a:ext cx="6400800" cy="3600450"/>
          </a:xfrm>
          <a:prstGeom prst="rect">
            <a:avLst/>
          </a:prstGeom>
        </p:spPr>
        <p:txBody>
          <a:bodyPr/>
          <a:lstStyle/>
          <a:p>
            <a:endParaRPr dirty="0"/>
          </a:p>
        </p:txBody>
      </p:sp>
      <p:sp>
        <p:nvSpPr>
          <p:cNvPr id="319" name="Shape 319"/>
          <p:cNvSpPr>
            <a:spLocks noGrp="1"/>
          </p:cNvSpPr>
          <p:nvPr>
            <p:ph type="body" sz="quarter" idx="1"/>
          </p:nvPr>
        </p:nvSpPr>
        <p:spPr>
          <a:prstGeom prst="rect">
            <a:avLst/>
          </a:prstGeom>
        </p:spPr>
        <p:txBody>
          <a:bodyPr/>
          <a:lstStyle/>
          <a:p>
            <a:r>
              <a:rPr lang="en-US" dirty="0"/>
              <a:t>Re-evaluating site vulnerabilities at Iron Mountain Mine occurs at the same time as evaluating SBMP effectiveness, it’s all part of the 5-year review. It can also be part of the periodic review for your site!</a:t>
            </a:r>
          </a:p>
          <a:p>
            <a:r>
              <a:rPr dirty="0"/>
              <a:t>The best way to </a:t>
            </a:r>
            <a:r>
              <a:rPr lang="en-US" dirty="0"/>
              <a:t>re-evaluate vulnerabilities </a:t>
            </a:r>
            <a:r>
              <a:rPr dirty="0"/>
              <a:t>is to perform a vulnerability assessment for the site</a:t>
            </a:r>
            <a:endParaRPr lang="en-US" dirty="0"/>
          </a:p>
          <a:p>
            <a:r>
              <a:rPr lang="en-US" dirty="0"/>
              <a:t>At Iron Mountain mine one way they assess vulnerability is to run climate change scenarios in their water quality model</a:t>
            </a:r>
            <a:endParaRPr dirty="0"/>
          </a:p>
          <a:p>
            <a:endParaRPr dirty="0"/>
          </a:p>
        </p:txBody>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sz="1100" dirty="0"/>
              <a:t>To conclude- The SBMP portion of the guidance is flexible -  in three ways:</a:t>
            </a:r>
          </a:p>
          <a:p>
            <a:pPr marL="241653" indent="-241653">
              <a:buAutoNum type="arabicPeriod"/>
            </a:pPr>
            <a:r>
              <a:rPr lang="en-US" sz="1100" dirty="0"/>
              <a:t>First – logistically you can read it or you can use the customizable tool</a:t>
            </a:r>
          </a:p>
          <a:p>
            <a:pPr marL="241653" indent="-241653">
              <a:buAutoNum type="arabicPeriod"/>
            </a:pPr>
            <a:r>
              <a:rPr lang="en-US" sz="1100" dirty="0"/>
              <a:t>Second- it is adaptable to any cleanup site, under any cleanup program, at any phase – not just for Superfund, and not just during planning and design. ALL PROGRAMS AND ALL PHASES. </a:t>
            </a:r>
          </a:p>
          <a:p>
            <a:pPr marL="241653" indent="-241653">
              <a:buAutoNum type="arabicPeriod"/>
            </a:pPr>
            <a:r>
              <a:rPr lang="en-US" sz="1100" dirty="0"/>
              <a:t>There are no required or mandatory SBMPs, instead you can find whatever relates to the extreme events your cleanup is vulnerable to. And you can easily find them based on the phase of the remediation</a:t>
            </a:r>
          </a:p>
          <a:p>
            <a:r>
              <a:rPr lang="en-US" sz="1100" dirty="0"/>
              <a:t>CLICK</a:t>
            </a:r>
          </a:p>
          <a:p>
            <a:r>
              <a:rPr lang="en-US" sz="1100" dirty="0"/>
              <a:t>The guidance is also COMPREHENSIVE</a:t>
            </a:r>
          </a:p>
          <a:p>
            <a:r>
              <a:rPr lang="en-US" sz="1100" dirty="0"/>
              <a:t> - with 313 SBMPs and TONS of information to help you understand the importance of each one and why it was included. We scoured hundreds of sources, and they are all linked throughout the guidance and in the resources map, making this a </a:t>
            </a:r>
            <a:r>
              <a:rPr lang="en-US" sz="1100" b="1" dirty="0"/>
              <a:t>one-stop-shop</a:t>
            </a:r>
            <a:r>
              <a:rPr lang="en-US" sz="1100" dirty="0"/>
              <a:t> for information on resilience.</a:t>
            </a:r>
          </a:p>
          <a:p>
            <a:r>
              <a:rPr lang="en-US" sz="1100" dirty="0"/>
              <a:t>-We also include SBMPs for responding to an extreme event because crisis management is becoming increasingly important as climate changes. </a:t>
            </a:r>
          </a:p>
          <a:p>
            <a:r>
              <a:rPr lang="en-US" sz="1100" dirty="0"/>
              <a:t>CLICK</a:t>
            </a:r>
          </a:p>
          <a:p>
            <a:r>
              <a:rPr lang="en-US" sz="1100" dirty="0"/>
              <a:t>The guidance is easy – we make it easy for you to identify secondary or cascading extreme events. We link to other parts of the guidance that go more in depth, such as the demographic analysis. We tell you which resources are likely to be most useful for that extreme event. We made you a tool that you can custom tailor to your individual cleanup and use for documentation, evaluation and information sharing.</a:t>
            </a:r>
          </a:p>
          <a:p>
            <a:endParaRPr lang="en-US" dirty="0"/>
          </a:p>
        </p:txBody>
      </p:sp>
    </p:spTree>
    <p:extLst>
      <p:ext uri="{BB962C8B-B14F-4D97-AF65-F5344CB8AC3E}">
        <p14:creationId xmlns:p14="http://schemas.microsoft.com/office/powerpoint/2010/main" val="2809808003"/>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dirty="0"/>
              <a:t>Now I’ve told you the “What” of SRR implementation. You are ready. </a:t>
            </a:r>
          </a:p>
          <a:p>
            <a:r>
              <a:rPr lang="en-US" dirty="0"/>
              <a:t>Ready to find the relevant SBMPs, based on the likely extreme events, for every phase of the remediation. You now know how to:</a:t>
            </a:r>
          </a:p>
          <a:p>
            <a:r>
              <a:rPr lang="en-US" dirty="0"/>
              <a:t>1. CLICK Understand your site vulnerabilities based on known information about the site location, or extreme events having occurred, or from conducting a full vulnerability assessment using the tools provided</a:t>
            </a:r>
          </a:p>
          <a:p>
            <a:r>
              <a:rPr lang="en-US" dirty="0"/>
              <a:t>2. CLICK You know how to identify the relevant SBMPs by reading section 7 of the guidance, navigating to the extreme events that the site is vulnerable to. And using the fully-customizable tool in Appendix D.</a:t>
            </a:r>
          </a:p>
          <a:p>
            <a:r>
              <a:rPr lang="en-US" dirty="0"/>
              <a:t>3. CLICK You also know how to Work with the project team and stakeholders to implement the SBMPs, this includes periodic review of the site vulnerabilities and evaluation of SBMP effectiveness. </a:t>
            </a:r>
          </a:p>
          <a:p>
            <a:r>
              <a:rPr lang="en-US" dirty="0"/>
              <a:t>CLICK You came to this portion of the training understanding the importance of an adaptive remedy, but not knowing exactly what to implement. Now you have all the tools you need to </a:t>
            </a:r>
            <a:r>
              <a:rPr lang="en-US" b="1" dirty="0"/>
              <a:t>easily</a:t>
            </a:r>
            <a:r>
              <a:rPr lang="en-US" dirty="0"/>
              <a:t> find the right adaptive measures for your cleanup site and CLICK ensure a resilient remedy that is protective of human health and the environment for the long-term. </a:t>
            </a:r>
          </a:p>
          <a:p>
            <a:r>
              <a:rPr lang="en-US" dirty="0"/>
              <a:t>I will now hand it back to the moderator for Q&amp;A NEXT SLIDE</a:t>
            </a:r>
          </a:p>
          <a:p>
            <a:endParaRPr lang="en-US" dirty="0"/>
          </a:p>
        </p:txBody>
      </p:sp>
    </p:spTree>
    <p:extLst>
      <p:ext uri="{BB962C8B-B14F-4D97-AF65-F5344CB8AC3E}">
        <p14:creationId xmlns:p14="http://schemas.microsoft.com/office/powerpoint/2010/main" val="2602530793"/>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sz="1300" kern="1200" dirty="0">
                <a:solidFill>
                  <a:schemeClr val="tx1"/>
                </a:solidFill>
                <a:latin typeface="+mn-lt"/>
                <a:ea typeface="+mn-ea"/>
                <a:cs typeface="+mn-cs"/>
              </a:rPr>
              <a:t>We would like to hear back from you today so please be sure to fill out the online feedback form that’s linked on this last slide. You can also access the feedback form by clicking Feedback in the related links section and then clicking browse to. Filling out the feedback form and certifying that you participated will allow you to receive a certificate of completion. </a:t>
            </a:r>
          </a:p>
          <a:p>
            <a:r>
              <a:rPr lang="en-US" sz="1300" kern="1200" dirty="0">
                <a:solidFill>
                  <a:schemeClr val="tx1"/>
                </a:solidFill>
                <a:latin typeface="+mn-lt"/>
                <a:ea typeface="+mn-ea"/>
                <a:cs typeface="+mn-cs"/>
              </a:rPr>
              <a:t> </a:t>
            </a:r>
          </a:p>
          <a:p>
            <a:r>
              <a:rPr lang="en-US" sz="1300" kern="1200" dirty="0">
                <a:solidFill>
                  <a:schemeClr val="tx1"/>
                </a:solidFill>
                <a:latin typeface="+mn-lt"/>
                <a:ea typeface="+mn-ea"/>
                <a:cs typeface="+mn-cs"/>
              </a:rPr>
              <a:t>If you need further clarification on the answers or would like to ask more questions, feel free to email us at </a:t>
            </a:r>
            <a:r>
              <a:rPr lang="en-US" sz="1300" kern="1200" dirty="0">
                <a:solidFill>
                  <a:schemeClr val="tx1"/>
                </a:solidFill>
                <a:latin typeface="+mn-lt"/>
                <a:ea typeface="+mn-ea"/>
                <a:cs typeface="+mn-cs"/>
                <a:hlinkClick r:id="rId3"/>
              </a:rPr>
              <a:t>training@itrcweb.org</a:t>
            </a:r>
            <a:r>
              <a:rPr lang="en-US" sz="1300" kern="1200" dirty="0">
                <a:solidFill>
                  <a:schemeClr val="tx1"/>
                </a:solidFill>
                <a:latin typeface="+mn-lt"/>
                <a:ea typeface="+mn-ea"/>
                <a:cs typeface="+mn-cs"/>
              </a:rPr>
              <a:t> and we will follow up with our trainers to get your questions answered. </a:t>
            </a:r>
          </a:p>
          <a:p>
            <a:r>
              <a:rPr lang="en-US" sz="1300" b="1" kern="1200" dirty="0">
                <a:solidFill>
                  <a:schemeClr val="tx1"/>
                </a:solidFill>
                <a:latin typeface="+mn-lt"/>
                <a:ea typeface="+mn-ea"/>
                <a:cs typeface="+mn-cs"/>
              </a:rPr>
              <a:t> </a:t>
            </a:r>
            <a:endParaRPr lang="en-US" sz="1300" kern="1200" dirty="0">
              <a:solidFill>
                <a:schemeClr val="tx1"/>
              </a:solidFill>
              <a:latin typeface="+mn-lt"/>
              <a:ea typeface="+mn-ea"/>
              <a:cs typeface="+mn-cs"/>
            </a:endParaRPr>
          </a:p>
          <a:p>
            <a:r>
              <a:rPr lang="en-US" sz="1300" kern="1200" dirty="0">
                <a:solidFill>
                  <a:schemeClr val="tx1"/>
                </a:solidFill>
                <a:latin typeface="+mn-lt"/>
                <a:ea typeface="+mn-ea"/>
                <a:cs typeface="+mn-cs"/>
              </a:rPr>
              <a:t>As a reminder, ITRC archives all its training classes, so if you find that you have additional time or looking for additional training opportunities, please visit Clu-In and the archived trainings to see if there are other courses that might interest you. </a:t>
            </a:r>
          </a:p>
          <a:p>
            <a:endParaRPr lang="en-US" dirty="0"/>
          </a:p>
        </p:txBody>
      </p:sp>
      <p:sp>
        <p:nvSpPr>
          <p:cNvPr id="4" name="Slide Number Placeholder 3"/>
          <p:cNvSpPr>
            <a:spLocks noGrp="1"/>
          </p:cNvSpPr>
          <p:nvPr>
            <p:ph type="sldNum" sz="quarter" idx="5"/>
          </p:nvPr>
        </p:nvSpPr>
        <p:spPr/>
        <p:txBody>
          <a:bodyPr lIns="96661" tIns="48331" rIns="96661" bIns="48331"/>
          <a:lstStyle/>
          <a:p>
            <a:pPr algn="r" defTabSz="966612" hangingPunct="1">
              <a:defRPr/>
            </a:pPr>
            <a:fld id="{5AC6F6EF-3B08-46AF-80E6-D8C953567F53}" type="slidenum">
              <a:rPr lang="en-US" sz="1300" kern="1200">
                <a:solidFill>
                  <a:prstClr val="black"/>
                </a:solidFill>
                <a:latin typeface="Calibri" panose="020F0502020204030204"/>
                <a:ea typeface="+mn-ea"/>
                <a:cs typeface="+mn-cs"/>
              </a:rPr>
              <a:pPr algn="r" defTabSz="966612" hangingPunct="1">
                <a:defRPr/>
              </a:pPr>
              <a:t>116</a:t>
            </a:fld>
            <a:endParaRPr lang="en-US" sz="1300" kern="1200" dirty="0">
              <a:solidFill>
                <a:prstClr val="black"/>
              </a:solidFill>
              <a:latin typeface="Calibri" panose="020F0502020204030204"/>
              <a:ea typeface="+mn-ea"/>
              <a:cs typeface="+mn-cs"/>
            </a:endParaRPr>
          </a:p>
        </p:txBody>
      </p:sp>
    </p:spTree>
    <p:extLst>
      <p:ext uri="{BB962C8B-B14F-4D97-AF65-F5344CB8AC3E}">
        <p14:creationId xmlns:p14="http://schemas.microsoft.com/office/powerpoint/2010/main" val="13830875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 name="Shape 250"/>
          <p:cNvSpPr>
            <a:spLocks noGrp="1" noRot="1" noChangeAspect="1"/>
          </p:cNvSpPr>
          <p:nvPr>
            <p:ph type="sldImg"/>
          </p:nvPr>
        </p:nvSpPr>
        <p:spPr>
          <a:xfrm>
            <a:off x="457200" y="720725"/>
            <a:ext cx="6400800" cy="3600450"/>
          </a:xfrm>
          <a:prstGeom prst="rect">
            <a:avLst/>
          </a:prstGeom>
        </p:spPr>
        <p:txBody>
          <a:bodyPr/>
          <a:lstStyle/>
          <a:p>
            <a:endParaRPr/>
          </a:p>
        </p:txBody>
      </p:sp>
      <p:sp>
        <p:nvSpPr>
          <p:cNvPr id="251" name="Shape 251"/>
          <p:cNvSpPr>
            <a:spLocks noGrp="1"/>
          </p:cNvSpPr>
          <p:nvPr>
            <p:ph type="body" sz="quarter" idx="1"/>
          </p:nvPr>
        </p:nvSpPr>
        <p:spPr>
          <a:prstGeom prst="rect">
            <a:avLst/>
          </a:prstGeom>
        </p:spPr>
        <p:txBody>
          <a:bodyPr/>
          <a:lstStyle/>
          <a:p>
            <a:r>
              <a:rPr lang="en-US" dirty="0"/>
              <a:t>Some of the information found in the report include:</a:t>
            </a:r>
          </a:p>
          <a:p>
            <a:pPr>
              <a:buSzPct val="100000"/>
            </a:pPr>
            <a:r>
              <a:rPr lang="en-US" dirty="0"/>
              <a:t>A summary of the State survey that was conducted in the Fall of 2019 which includes responses from all 50 states discussing the opportunities and barriers that they perceived with regard to SRR</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 name="Shape 256"/>
          <p:cNvSpPr>
            <a:spLocks noGrp="1" noRot="1" noChangeAspect="1"/>
          </p:cNvSpPr>
          <p:nvPr>
            <p:ph type="sldImg"/>
          </p:nvPr>
        </p:nvSpPr>
        <p:spPr>
          <a:xfrm>
            <a:off x="457200" y="720725"/>
            <a:ext cx="6400800" cy="3600450"/>
          </a:xfrm>
          <a:prstGeom prst="rect">
            <a:avLst/>
          </a:prstGeom>
        </p:spPr>
        <p:txBody>
          <a:bodyPr/>
          <a:lstStyle/>
          <a:p>
            <a:endParaRPr/>
          </a:p>
        </p:txBody>
      </p:sp>
      <p:sp>
        <p:nvSpPr>
          <p:cNvPr id="257" name="Shape 257"/>
          <p:cNvSpPr>
            <a:spLocks noGrp="1"/>
          </p:cNvSpPr>
          <p:nvPr>
            <p:ph type="body" sz="quarter" idx="1"/>
          </p:nvPr>
        </p:nvSpPr>
        <p:spPr>
          <a:prstGeom prst="rect">
            <a:avLst/>
          </a:prstGeom>
        </p:spPr>
        <p:txBody>
          <a:bodyPr/>
          <a:lstStyle/>
          <a:p>
            <a:r>
              <a:t>Some of the information found in the report include:</a:t>
            </a:r>
          </a:p>
          <a:p>
            <a:pPr marL="241653" indent="-241653">
              <a:buSzPct val="100000"/>
              <a:buAutoNum type="arabicPeriod"/>
            </a:pPr>
            <a:r>
              <a:t>An online-interactive map that provides links to state &amp; federal resources regarding SRR</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 name="Shape 270"/>
          <p:cNvSpPr>
            <a:spLocks noGrp="1" noRot="1" noChangeAspect="1"/>
          </p:cNvSpPr>
          <p:nvPr>
            <p:ph type="sldImg"/>
          </p:nvPr>
        </p:nvSpPr>
        <p:spPr>
          <a:xfrm>
            <a:off x="457200" y="720725"/>
            <a:ext cx="6400800" cy="3600450"/>
          </a:xfrm>
          <a:prstGeom prst="rect">
            <a:avLst/>
          </a:prstGeom>
        </p:spPr>
        <p:txBody>
          <a:bodyPr/>
          <a:lstStyle/>
          <a:p>
            <a:endParaRPr/>
          </a:p>
        </p:txBody>
      </p:sp>
      <p:sp>
        <p:nvSpPr>
          <p:cNvPr id="271" name="Shape 271"/>
          <p:cNvSpPr>
            <a:spLocks noGrp="1"/>
          </p:cNvSpPr>
          <p:nvPr>
            <p:ph type="body" sz="quarter" idx="1"/>
          </p:nvPr>
        </p:nvSpPr>
        <p:spPr>
          <a:prstGeom prst="rect">
            <a:avLst/>
          </a:prstGeom>
        </p:spPr>
        <p:txBody>
          <a:bodyPr/>
          <a:lstStyle/>
          <a:p>
            <a:r>
              <a:rPr dirty="0"/>
              <a:t>Some of the information found in the report include:</a:t>
            </a:r>
          </a:p>
          <a:p>
            <a:pPr>
              <a:buSzPct val="100000"/>
            </a:pPr>
            <a:r>
              <a:rPr dirty="0"/>
              <a:t>Information on resources regarding social and economic dimensions of sustainabilit</a:t>
            </a:r>
            <a:r>
              <a:rPr lang="en-US" dirty="0"/>
              <a:t>y such as:</a:t>
            </a:r>
          </a:p>
          <a:p>
            <a:pPr marL="241653" indent="-241653">
              <a:buSzPct val="100000"/>
              <a:buAutoNum type="arabicPeriod"/>
            </a:pPr>
            <a:r>
              <a:rPr lang="en-US" dirty="0"/>
              <a:t>USEPA EJ Screen</a:t>
            </a:r>
          </a:p>
          <a:p>
            <a:pPr marL="241653" indent="-241653">
              <a:buSzPct val="100000"/>
              <a:buAutoNum type="arabicPeriod"/>
            </a:pPr>
            <a:r>
              <a:rPr lang="en-US" dirty="0"/>
              <a:t>Stakeholder Assessments</a:t>
            </a:r>
          </a:p>
          <a:p>
            <a:pPr marL="241653" indent="-241653">
              <a:buSzPct val="100000"/>
              <a:buAutoNum type="arabicPeriod"/>
            </a:pPr>
            <a:r>
              <a:rPr lang="en-US" dirty="0"/>
              <a:t>Social &amp; Economic Benefit Analysis Tools</a:t>
            </a:r>
          </a:p>
          <a:p>
            <a:pPr marL="241653" indent="-241653">
              <a:buSzPct val="100000"/>
              <a:buAutoNum type="arabicPeriod"/>
            </a:pP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 name="Shape 276"/>
          <p:cNvSpPr>
            <a:spLocks noGrp="1" noRot="1" noChangeAspect="1"/>
          </p:cNvSpPr>
          <p:nvPr>
            <p:ph type="sldImg"/>
          </p:nvPr>
        </p:nvSpPr>
        <p:spPr>
          <a:xfrm>
            <a:off x="457200" y="720725"/>
            <a:ext cx="6400800" cy="3600450"/>
          </a:xfrm>
          <a:prstGeom prst="rect">
            <a:avLst/>
          </a:prstGeom>
        </p:spPr>
        <p:txBody>
          <a:bodyPr/>
          <a:lstStyle/>
          <a:p>
            <a:endParaRPr/>
          </a:p>
        </p:txBody>
      </p:sp>
      <p:sp>
        <p:nvSpPr>
          <p:cNvPr id="277" name="Shape 277"/>
          <p:cNvSpPr>
            <a:spLocks noGrp="1"/>
          </p:cNvSpPr>
          <p:nvPr>
            <p:ph type="body" sz="quarter" idx="1"/>
          </p:nvPr>
        </p:nvSpPr>
        <p:spPr>
          <a:prstGeom prst="rect">
            <a:avLst/>
          </a:prstGeom>
        </p:spPr>
        <p:txBody>
          <a:bodyPr/>
          <a:lstStyle/>
          <a:p>
            <a:r>
              <a:t>5. An updated framework illustrating the integration of sustainability &amp; resiliency into the remediation project lifecycle.</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 name="Shape 282"/>
          <p:cNvSpPr>
            <a:spLocks noGrp="1" noRot="1" noChangeAspect="1"/>
          </p:cNvSpPr>
          <p:nvPr>
            <p:ph type="sldImg"/>
          </p:nvPr>
        </p:nvSpPr>
        <p:spPr>
          <a:xfrm>
            <a:off x="457200" y="720725"/>
            <a:ext cx="6400800" cy="3600450"/>
          </a:xfrm>
          <a:prstGeom prst="rect">
            <a:avLst/>
          </a:prstGeom>
        </p:spPr>
        <p:txBody>
          <a:bodyPr/>
          <a:lstStyle/>
          <a:p>
            <a:endParaRPr/>
          </a:p>
        </p:txBody>
      </p:sp>
      <p:sp>
        <p:nvSpPr>
          <p:cNvPr id="283" name="Shape 283"/>
          <p:cNvSpPr>
            <a:spLocks noGrp="1"/>
          </p:cNvSpPr>
          <p:nvPr>
            <p:ph type="body" sz="quarter" idx="1"/>
          </p:nvPr>
        </p:nvSpPr>
        <p:spPr>
          <a:prstGeom prst="rect">
            <a:avLst/>
          </a:prstGeom>
        </p:spPr>
        <p:txBody>
          <a:bodyPr/>
          <a:lstStyle/>
          <a:p>
            <a:r>
              <a:rPr dirty="0"/>
              <a:t>Easy to use checklists of key sustainable BMPs</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 name="Shape 290"/>
          <p:cNvSpPr>
            <a:spLocks noGrp="1" noRot="1" noChangeAspect="1"/>
          </p:cNvSpPr>
          <p:nvPr>
            <p:ph type="sldImg"/>
          </p:nvPr>
        </p:nvSpPr>
        <p:spPr>
          <a:xfrm>
            <a:off x="457200" y="720725"/>
            <a:ext cx="6400800" cy="3600450"/>
          </a:xfrm>
          <a:prstGeom prst="rect">
            <a:avLst/>
          </a:prstGeom>
        </p:spPr>
        <p:txBody>
          <a:bodyPr/>
          <a:lstStyle/>
          <a:p>
            <a:endParaRPr/>
          </a:p>
        </p:txBody>
      </p:sp>
      <p:sp>
        <p:nvSpPr>
          <p:cNvPr id="291" name="Shape 291"/>
          <p:cNvSpPr>
            <a:spLocks noGrp="1"/>
          </p:cNvSpPr>
          <p:nvPr>
            <p:ph type="body" sz="quarter" idx="1"/>
          </p:nvPr>
        </p:nvSpPr>
        <p:spPr>
          <a:prstGeom prst="rect">
            <a:avLst/>
          </a:prstGeom>
        </p:spPr>
        <p:txBody>
          <a:bodyPr/>
          <a:lstStyle/>
          <a:p>
            <a:r>
              <a:t>Case Studies that illustrate how SRR is applied at sites</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dirty="0"/>
              <a:t>Recommendations for the future such as the development of metrics to track progress of Sustainable Resilient Remediation:</a:t>
            </a:r>
          </a:p>
          <a:p>
            <a:pPr marL="284183" lvl="1" indent="-121793" defTabSz="162391">
              <a:spcBef>
                <a:spcPts val="317"/>
              </a:spcBef>
              <a:defRPr sz="1344"/>
            </a:pPr>
            <a:r>
              <a:rPr lang="en-US" sz="1300" dirty="0"/>
              <a:t>Better understanding of economic/social/environmental balance at local level.</a:t>
            </a:r>
          </a:p>
          <a:p>
            <a:pPr marL="284183" lvl="1" indent="-121793" defTabSz="162391">
              <a:spcBef>
                <a:spcPts val="317"/>
              </a:spcBef>
              <a:defRPr sz="1344"/>
            </a:pPr>
            <a:r>
              <a:rPr lang="en-US" sz="1300" dirty="0"/>
              <a:t>Implement a more risk management approach - use more relevant local information when possible.</a:t>
            </a:r>
          </a:p>
          <a:p>
            <a:pPr marL="284183" lvl="1" indent="-121793" defTabSz="162391">
              <a:spcBef>
                <a:spcPts val="317"/>
              </a:spcBef>
              <a:defRPr sz="1344"/>
            </a:pPr>
            <a:r>
              <a:rPr lang="en-US" sz="1300" dirty="0"/>
              <a:t>Demonstrate value that SRR techniques can bring - additional case studies showing value/success.</a:t>
            </a:r>
          </a:p>
          <a:p>
            <a:pPr marL="284183" lvl="1" indent="-121793" defTabSz="162391">
              <a:spcBef>
                <a:spcPts val="317"/>
              </a:spcBef>
              <a:defRPr sz="1344"/>
            </a:pPr>
            <a:r>
              <a:rPr lang="en-US" sz="1300" dirty="0"/>
              <a:t>Additional research/examples and focus on adaptive capacity.</a:t>
            </a:r>
          </a:p>
          <a:p>
            <a:pPr marL="284183" lvl="1" indent="-121793" defTabSz="162391">
              <a:spcBef>
                <a:spcPts val="317"/>
              </a:spcBef>
              <a:defRPr sz="1344"/>
            </a:pPr>
            <a:r>
              <a:rPr lang="en-US" sz="1300" dirty="0"/>
              <a:t>Develop metrics to track progress on goals of SRR actions. </a:t>
            </a:r>
          </a:p>
          <a:p>
            <a:pPr marL="284183" lvl="1" indent="-121793" defTabSz="162391">
              <a:spcBef>
                <a:spcPts val="317"/>
              </a:spcBef>
              <a:defRPr sz="1344"/>
            </a:pPr>
            <a:r>
              <a:rPr lang="en-US" sz="1300" dirty="0"/>
              <a:t>Develop further guidance/standardized methods for conducting vulnerability assessments. </a:t>
            </a:r>
          </a:p>
          <a:p>
            <a:pPr marL="284183" lvl="1" indent="-121793" defTabSz="162391">
              <a:spcBef>
                <a:spcPts val="317"/>
              </a:spcBef>
              <a:defRPr sz="1344"/>
            </a:pPr>
            <a:r>
              <a:rPr lang="en-US" sz="1300" dirty="0"/>
              <a:t>Better examples of intentional resiliency implementation in case studies.</a:t>
            </a:r>
          </a:p>
          <a:p>
            <a:pPr marL="284183" lvl="1" indent="-121793" defTabSz="162391">
              <a:spcBef>
                <a:spcPts val="317"/>
              </a:spcBef>
              <a:defRPr sz="1344"/>
            </a:pPr>
            <a:r>
              <a:rPr lang="en-US" sz="1300" dirty="0"/>
              <a:t>Encourage periodic site reviews that include an evaluation of resiliency. </a:t>
            </a:r>
          </a:p>
          <a:p>
            <a:pPr marL="284183" lvl="1" indent="-121793" defTabSz="162391">
              <a:spcBef>
                <a:spcPts val="317"/>
              </a:spcBef>
              <a:defRPr sz="1344"/>
            </a:pPr>
            <a:r>
              <a:rPr lang="en-US" sz="1300" dirty="0"/>
              <a:t>Encourage greater focus on SRR in design phase of site work.</a:t>
            </a:r>
            <a:endParaRPr lang="en-US" dirty="0"/>
          </a:p>
        </p:txBody>
      </p:sp>
    </p:spTree>
    <p:extLst>
      <p:ext uri="{BB962C8B-B14F-4D97-AF65-F5344CB8AC3E}">
        <p14:creationId xmlns:p14="http://schemas.microsoft.com/office/powerpoint/2010/main" val="29146884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dirty="0"/>
              <a:t>Hello everyone and thank you for joining the ITRC Webinar on Sustainable Resilient Remediation </a:t>
            </a:r>
          </a:p>
          <a:p>
            <a:endParaRPr lang="en-US" dirty="0"/>
          </a:p>
        </p:txBody>
      </p:sp>
    </p:spTree>
    <p:extLst>
      <p:ext uri="{BB962C8B-B14F-4D97-AF65-F5344CB8AC3E}">
        <p14:creationId xmlns:p14="http://schemas.microsoft.com/office/powerpoint/2010/main" val="17110567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lIns="96661" tIns="48331" rIns="96661" bIns="48331"/>
          <a:lstStyle/>
          <a:p>
            <a:pPr algn="r" defTabSz="483306" hangingPunct="1">
              <a:defRPr/>
            </a:pPr>
            <a:fld id="{5AC6F6EF-3B08-46AF-80E6-D8C953567F53}" type="slidenum">
              <a:rPr lang="en-US" sz="1300" kern="1200">
                <a:solidFill>
                  <a:prstClr val="black"/>
                </a:solidFill>
                <a:latin typeface="Calibri" panose="020F0502020204030204"/>
                <a:ea typeface="+mn-ea"/>
                <a:cs typeface="+mn-cs"/>
              </a:rPr>
              <a:pPr algn="r" defTabSz="483306" hangingPunct="1">
                <a:defRPr/>
              </a:pPr>
              <a:t>2</a:t>
            </a:fld>
            <a:endParaRPr lang="en-US" sz="1300" kern="1200" dirty="0">
              <a:solidFill>
                <a:prstClr val="black"/>
              </a:solidFill>
              <a:latin typeface="Calibri" panose="020F0502020204030204"/>
              <a:ea typeface="+mn-ea"/>
              <a:cs typeface="+mn-cs"/>
            </a:endParaRPr>
          </a:p>
        </p:txBody>
      </p:sp>
    </p:spTree>
    <p:extLst>
      <p:ext uri="{BB962C8B-B14F-4D97-AF65-F5344CB8AC3E}">
        <p14:creationId xmlns:p14="http://schemas.microsoft.com/office/powerpoint/2010/main" val="3182452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 name="Shape 136"/>
          <p:cNvSpPr>
            <a:spLocks noGrp="1" noRot="1" noChangeAspect="1"/>
          </p:cNvSpPr>
          <p:nvPr>
            <p:ph type="sldImg"/>
          </p:nvPr>
        </p:nvSpPr>
        <p:spPr>
          <a:xfrm>
            <a:off x="457200" y="720725"/>
            <a:ext cx="6400800" cy="3600450"/>
          </a:xfrm>
          <a:prstGeom prst="rect">
            <a:avLst/>
          </a:prstGeom>
        </p:spPr>
        <p:txBody>
          <a:bodyPr/>
          <a:lstStyle/>
          <a:p>
            <a:endParaRPr/>
          </a:p>
        </p:txBody>
      </p:sp>
      <p:sp>
        <p:nvSpPr>
          <p:cNvPr id="137" name="Shape 137"/>
          <p:cNvSpPr>
            <a:spLocks noGrp="1"/>
          </p:cNvSpPr>
          <p:nvPr>
            <p:ph type="body" sz="quarter" idx="1"/>
          </p:nvPr>
        </p:nvSpPr>
        <p:spPr>
          <a:xfrm>
            <a:off x="457199" y="4560570"/>
            <a:ext cx="6582427" cy="4746268"/>
          </a:xfrm>
          <a:prstGeom prst="rect">
            <a:avLst/>
          </a:prstGeom>
        </p:spPr>
        <p:txBody>
          <a:bodyPr/>
          <a:lstStyle/>
          <a:p>
            <a:pPr>
              <a:defRPr b="1">
                <a:latin typeface="Noto Sans Symbols"/>
                <a:ea typeface="Noto Sans Symbols"/>
                <a:cs typeface="Noto Sans Symbols"/>
                <a:sym typeface="Noto Sans Symbols"/>
              </a:defRPr>
            </a:pPr>
            <a:r>
              <a:rPr lang="en-US" sz="1000" dirty="0"/>
              <a:t>Notes:</a:t>
            </a:r>
          </a:p>
          <a:p>
            <a:pPr>
              <a:defRPr b="1">
                <a:latin typeface="Noto Sans Symbols"/>
                <a:ea typeface="Noto Sans Symbols"/>
                <a:cs typeface="Noto Sans Symbols"/>
                <a:sym typeface="Noto Sans Symbols"/>
              </a:defRPr>
            </a:pPr>
            <a:endParaRPr lang="en-US" sz="1000" dirty="0"/>
          </a:p>
          <a:p>
            <a:pPr>
              <a:defRPr b="1">
                <a:latin typeface="Noto Sans Symbols"/>
                <a:ea typeface="Noto Sans Symbols"/>
                <a:cs typeface="Noto Sans Symbols"/>
                <a:sym typeface="Noto Sans Symbols"/>
              </a:defRPr>
            </a:pPr>
            <a:r>
              <a:rPr lang="en-US" sz="1000" b="1" i="1" dirty="0"/>
              <a:t>There are 313 SBMPS that Michelle will reference or the 311 case studies plus the 4 detailed case studies in Section 5.</a:t>
            </a:r>
            <a:endParaRPr lang="en-US" sz="1000" dirty="0"/>
          </a:p>
          <a:p>
            <a:pPr marL="362480" indent="-362480">
              <a:buClr>
                <a:srgbClr val="000000"/>
              </a:buClr>
              <a:buSzPts val="1200"/>
              <a:buFont typeface="Arial"/>
              <a:buChar char="●"/>
              <a:defRPr>
                <a:latin typeface="Noto Sans Symbols"/>
                <a:ea typeface="Noto Sans Symbols"/>
                <a:cs typeface="Noto Sans Symbols"/>
                <a:sym typeface="Noto Sans Symbols"/>
              </a:defRPr>
            </a:pPr>
            <a:endParaRPr lang="en-US" sz="1000" dirty="0"/>
          </a:p>
          <a:p>
            <a:pPr marL="241653" indent="-241653">
              <a:spcBef>
                <a:spcPts val="1269"/>
              </a:spcBef>
              <a:buSzPct val="100000"/>
              <a:buFont typeface="Arial"/>
              <a:buChar char="•"/>
              <a:defRPr b="1">
                <a:latin typeface="Noto Sans Symbols"/>
                <a:ea typeface="Noto Sans Symbols"/>
                <a:cs typeface="Noto Sans Symbols"/>
                <a:sym typeface="Noto Sans Symbols"/>
              </a:defRPr>
            </a:pPr>
            <a:r>
              <a:rPr lang="en-US" sz="1000" dirty="0"/>
              <a:t>The resources help you find information, navigate the document.</a:t>
            </a:r>
          </a:p>
          <a:p>
            <a:pPr marL="241653" indent="-241653">
              <a:spcBef>
                <a:spcPts val="1269"/>
              </a:spcBef>
              <a:buSzPct val="100000"/>
              <a:buFont typeface="Arial"/>
              <a:buChar char="•"/>
              <a:defRPr b="1">
                <a:latin typeface="Noto Sans Symbols"/>
                <a:ea typeface="Noto Sans Symbols"/>
                <a:cs typeface="Noto Sans Symbols"/>
                <a:sym typeface="Noto Sans Symbols"/>
              </a:defRPr>
            </a:pPr>
            <a:r>
              <a:rPr lang="en-US" sz="1000" dirty="0"/>
              <a:t>You can use many of these resources as project management tools and to help manage project risk.</a:t>
            </a:r>
          </a:p>
          <a:p>
            <a:pPr marL="241653" indent="-241653">
              <a:spcBef>
                <a:spcPts val="1269"/>
              </a:spcBef>
              <a:buSzPct val="100000"/>
              <a:buFont typeface="Arial"/>
              <a:buChar char="•"/>
              <a:defRPr b="1">
                <a:latin typeface="Noto Sans Symbols"/>
                <a:ea typeface="Noto Sans Symbols"/>
                <a:cs typeface="Noto Sans Symbols"/>
                <a:sym typeface="Noto Sans Symbols"/>
              </a:defRPr>
            </a:pPr>
            <a:r>
              <a:rPr lang="en-US" sz="1000" dirty="0"/>
              <a:t>The resources help you document your work,  allowing transparency and accountability to your internal and external stakeholders.</a:t>
            </a:r>
          </a:p>
          <a:p>
            <a:pPr marL="241653" indent="-241653">
              <a:spcBef>
                <a:spcPts val="1269"/>
              </a:spcBef>
              <a:buSzPct val="100000"/>
              <a:buFont typeface="Arial"/>
              <a:buChar char="•"/>
              <a:defRPr b="1">
                <a:latin typeface="Noto Sans Symbols"/>
                <a:ea typeface="Noto Sans Symbols"/>
                <a:cs typeface="Noto Sans Symbols"/>
                <a:sym typeface="Noto Sans Symbols"/>
              </a:defRPr>
            </a:pPr>
            <a:r>
              <a:rPr lang="en-US" sz="1000" dirty="0"/>
              <a:t>You will see that they can be used during any phase of the remediation process.  Although we recommend bring them in as early in the process as you can, anytime is better than not at all.  Even during OM&amp;M Five-year Reviews or Remediation Process Optimizations.</a:t>
            </a:r>
          </a:p>
          <a:p>
            <a:pPr marL="241653" indent="-241653">
              <a:spcBef>
                <a:spcPts val="1269"/>
              </a:spcBef>
              <a:buSzPct val="100000"/>
              <a:buFont typeface="Arial"/>
              <a:buChar char="•"/>
              <a:defRPr b="1">
                <a:latin typeface="Noto Sans Symbols"/>
                <a:ea typeface="Noto Sans Symbols"/>
                <a:cs typeface="Noto Sans Symbols"/>
                <a:sym typeface="Noto Sans Symbols"/>
              </a:defRPr>
            </a:pPr>
            <a:r>
              <a:rPr lang="en-US" sz="1000" dirty="0"/>
              <a:t>There are plenty of other resources available in the document,  figures, tables, pictures, these are the major ones that will help you learn our key messages and navigate the document.</a:t>
            </a:r>
          </a:p>
          <a:p>
            <a:pPr>
              <a:spcBef>
                <a:spcPts val="1269"/>
              </a:spcBef>
              <a:defRPr i="1">
                <a:latin typeface="Times New Roman"/>
                <a:ea typeface="Times New Roman"/>
                <a:cs typeface="Times New Roman"/>
                <a:sym typeface="Times New Roman"/>
              </a:defRPr>
            </a:pPr>
            <a:r>
              <a:rPr lang="en-US" sz="1000" dirty="0"/>
              <a:t>References:</a:t>
            </a:r>
            <a:endParaRPr lang="en-US" sz="1000" dirty="0">
              <a:latin typeface="Trebuchet MS"/>
              <a:ea typeface="Trebuchet MS"/>
              <a:cs typeface="Trebuchet MS"/>
              <a:sym typeface="Trebuchet MS"/>
            </a:endParaRPr>
          </a:p>
          <a:p>
            <a:pPr>
              <a:spcBef>
                <a:spcPts val="1269"/>
              </a:spcBef>
              <a:defRPr>
                <a:latin typeface="Noto Sans Symbols"/>
                <a:ea typeface="Noto Sans Symbols"/>
                <a:cs typeface="Noto Sans Symbols"/>
                <a:sym typeface="Noto Sans Symbols"/>
              </a:defRPr>
            </a:pPr>
            <a:r>
              <a:rPr lang="en-US" sz="1000" dirty="0"/>
              <a:t>ITRC </a:t>
            </a:r>
            <a:r>
              <a:rPr lang="en-US" sz="1000" u="sng" dirty="0">
                <a:solidFill>
                  <a:srgbClr val="0000FF"/>
                </a:solidFill>
                <a:uFill>
                  <a:solidFill>
                    <a:srgbClr val="0000FF"/>
                  </a:solidFill>
                </a:uFill>
                <a:latin typeface="Tahoma" panose="020B0604030504040204" pitchFamily="34" charset="0"/>
                <a:ea typeface="Tahoma" panose="020B0604030504040204" pitchFamily="34" charset="0"/>
                <a:cs typeface="Tahoma" panose="020B0604030504040204" pitchFamily="34" charset="0"/>
                <a:sym typeface="Calibri"/>
                <a:hlinkClick r:id="rId3"/>
              </a:rPr>
              <a:t>Improving Environmental Site Remediation Through Performance-Based Environmental Management</a:t>
            </a:r>
            <a:r>
              <a:rPr lang="en-US" sz="1000" dirty="0"/>
              <a:t> (RPO-7), https://www.itrcweb.org/GuidanceDocuments/RPO-7.pdf </a:t>
            </a:r>
          </a:p>
          <a:p>
            <a:pPr>
              <a:spcBef>
                <a:spcPts val="1269"/>
              </a:spcBef>
              <a:defRPr>
                <a:latin typeface="Noto Sans Symbols"/>
                <a:ea typeface="Noto Sans Symbols"/>
                <a:cs typeface="Noto Sans Symbols"/>
                <a:sym typeface="Noto Sans Symbols"/>
              </a:defRPr>
            </a:pPr>
            <a:r>
              <a:rPr lang="en-US" sz="1000" dirty="0"/>
              <a:t>ITRC </a:t>
            </a:r>
            <a:r>
              <a:rPr lang="en-US" sz="1000" u="sng" dirty="0">
                <a:solidFill>
                  <a:srgbClr val="0000FF"/>
                </a:solidFill>
                <a:uFill>
                  <a:solidFill>
                    <a:srgbClr val="0000FF"/>
                  </a:solidFill>
                </a:uFill>
                <a:latin typeface="Tahoma" panose="020B0604030504040204" pitchFamily="34" charset="0"/>
                <a:ea typeface="Tahoma" panose="020B0604030504040204" pitchFamily="34" charset="0"/>
                <a:cs typeface="Tahoma" panose="020B0604030504040204" pitchFamily="34" charset="0"/>
                <a:sym typeface="Calibri"/>
                <a:hlinkClick r:id="rId4"/>
              </a:rPr>
              <a:t>Remediation Process Optimization: Identifying Opportunities for Enhanced and More Efficient Site Remediation</a:t>
            </a:r>
            <a:r>
              <a:rPr lang="en-US" sz="1000" dirty="0"/>
              <a:t> (RPO-1), https://www.itrcweb.org/GuidanceDocuments/RPO-1.pdf</a:t>
            </a:r>
          </a:p>
          <a:p>
            <a:pPr>
              <a:spcBef>
                <a:spcPts val="1269"/>
              </a:spcBef>
              <a:defRPr>
                <a:latin typeface="Noto Sans Symbols"/>
                <a:ea typeface="Noto Sans Symbols"/>
                <a:cs typeface="Noto Sans Symbols"/>
                <a:sym typeface="Noto Sans Symbols"/>
              </a:defRPr>
            </a:pPr>
            <a:r>
              <a:rPr lang="en-US" sz="1000" dirty="0"/>
              <a:t>ITRC </a:t>
            </a:r>
            <a:r>
              <a:rPr lang="en-US" sz="1000" u="sng" dirty="0">
                <a:solidFill>
                  <a:srgbClr val="0000FF"/>
                </a:solidFill>
                <a:uFill>
                  <a:solidFill>
                    <a:srgbClr val="0000FF"/>
                  </a:solidFill>
                </a:uFill>
                <a:latin typeface="Tahoma" panose="020B0604030504040204" pitchFamily="34" charset="0"/>
                <a:ea typeface="Tahoma" panose="020B0604030504040204" pitchFamily="34" charset="0"/>
                <a:cs typeface="Tahoma" panose="020B0604030504040204" pitchFamily="34" charset="0"/>
                <a:sym typeface="Calibri"/>
                <a:hlinkClick r:id="rId5"/>
              </a:rPr>
              <a:t>Project Risk Management for Site Remediation</a:t>
            </a:r>
            <a:r>
              <a:rPr lang="en-US" sz="1000" dirty="0"/>
              <a:t> (RRM-1), https://www.itrcweb.org/GuidanceDocuments/RRM-1.pdf</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 name="Shape 143"/>
          <p:cNvSpPr>
            <a:spLocks noGrp="1" noRot="1" noChangeAspect="1"/>
          </p:cNvSpPr>
          <p:nvPr>
            <p:ph type="sldImg"/>
          </p:nvPr>
        </p:nvSpPr>
        <p:spPr>
          <a:xfrm>
            <a:off x="457200" y="720725"/>
            <a:ext cx="6400800" cy="3600450"/>
          </a:xfrm>
          <a:prstGeom prst="rect">
            <a:avLst/>
          </a:prstGeom>
        </p:spPr>
        <p:txBody>
          <a:bodyPr/>
          <a:lstStyle/>
          <a:p>
            <a:endParaRPr/>
          </a:p>
        </p:txBody>
      </p:sp>
      <p:sp>
        <p:nvSpPr>
          <p:cNvPr id="144" name="Shape 144"/>
          <p:cNvSpPr>
            <a:spLocks noGrp="1"/>
          </p:cNvSpPr>
          <p:nvPr>
            <p:ph type="body" sz="quarter" idx="1"/>
          </p:nvPr>
        </p:nvSpPr>
        <p:spPr>
          <a:prstGeom prst="rect">
            <a:avLst/>
          </a:prstGeom>
        </p:spPr>
        <p:txBody>
          <a:bodyPr/>
          <a:lstStyle/>
          <a:p>
            <a:pPr>
              <a:defRPr b="1"/>
            </a:pPr>
            <a:r>
              <a:rPr lang="en-US" sz="1100" dirty="0"/>
              <a:t>Notes:</a:t>
            </a:r>
          </a:p>
          <a:p>
            <a:pPr>
              <a:defRPr b="1"/>
            </a:pPr>
            <a:endParaRPr lang="en-US" sz="1100" dirty="0"/>
          </a:p>
          <a:p>
            <a:pPr marL="181240" indent="-181240">
              <a:buSzPct val="100000"/>
              <a:buFont typeface="Arial"/>
              <a:buChar char="•"/>
              <a:defRPr b="1"/>
            </a:pPr>
            <a:r>
              <a:rPr lang="en-US" sz="1100" dirty="0"/>
              <a:t>Sustainability is more than an environmental concept that asks us to be efficient with resources.  It is an integrated concept also involving economic progress and enhancing human equity</a:t>
            </a:r>
          </a:p>
          <a:p>
            <a:pPr marL="181240" indent="-181240">
              <a:buSzPct val="100000"/>
              <a:buFont typeface="Arial"/>
              <a:buChar char="•"/>
              <a:defRPr b="1"/>
            </a:pPr>
            <a:endParaRPr lang="en-US" sz="1100" dirty="0"/>
          </a:p>
          <a:p>
            <a:pPr marL="181240" indent="-181240">
              <a:buSzPct val="100000"/>
              <a:buFont typeface="Arial"/>
              <a:buChar char="•"/>
              <a:defRPr b="1"/>
            </a:pPr>
            <a:r>
              <a:rPr lang="en-US" sz="1100" dirty="0"/>
              <a:t>Project teams must also consider the impacts to communities a cleanup serves. Project teams must engage the community early in the process and ensure the engagement is continued throughout the process. </a:t>
            </a:r>
          </a:p>
          <a:p>
            <a:pPr>
              <a:defRPr b="1"/>
            </a:pPr>
            <a:endParaRPr lang="en-US" sz="1100" dirty="0"/>
          </a:p>
          <a:p>
            <a:pPr marL="181240" indent="-181240">
              <a:buSzPct val="100000"/>
              <a:buFont typeface="Arial"/>
              <a:buChar char="•"/>
              <a:defRPr b="1"/>
            </a:pPr>
            <a:r>
              <a:rPr lang="en-US" sz="1100" dirty="0"/>
              <a:t>Requires: </a:t>
            </a:r>
          </a:p>
          <a:p>
            <a:pPr marL="241653" lvl="1" indent="-241653">
              <a:buSzPct val="100000"/>
              <a:buAutoNum type="arabicPeriod"/>
              <a:defRPr b="1"/>
            </a:pPr>
            <a:r>
              <a:rPr lang="en-US" sz="1100" dirty="0">
                <a:latin typeface="Tahoma" panose="020B0604030504040204" pitchFamily="34" charset="0"/>
                <a:ea typeface="Tahoma" panose="020B0604030504040204" pitchFamily="34" charset="0"/>
                <a:cs typeface="Tahoma" panose="020B0604030504040204" pitchFamily="34" charset="0"/>
              </a:rPr>
              <a:t>Gathering community data – Need historical perspective of the site and community vision for the cleanup and redevelopment</a:t>
            </a:r>
          </a:p>
          <a:p>
            <a:pPr marL="241653" lvl="1" indent="-241653">
              <a:buSzPct val="100000"/>
              <a:buAutoNum type="arabicPeriod"/>
              <a:defRPr b="1"/>
            </a:pPr>
            <a:r>
              <a:rPr lang="en-US" sz="1100" dirty="0">
                <a:latin typeface="Tahoma" panose="020B0604030504040204" pitchFamily="34" charset="0"/>
                <a:ea typeface="Tahoma" panose="020B0604030504040204" pitchFamily="34" charset="0"/>
                <a:cs typeface="Tahoma" panose="020B0604030504040204" pitchFamily="34" charset="0"/>
              </a:rPr>
              <a:t>Considering how a site or its cleanup might differently affect different communities – Similar types of sites may be viewed by communities in different ways.  The community desires need to be met.</a:t>
            </a:r>
          </a:p>
          <a:p>
            <a:pPr marL="241653" lvl="1" indent="-241653">
              <a:buSzPct val="100000"/>
              <a:buAutoNum type="arabicPeriod"/>
              <a:defRPr b="1"/>
            </a:pPr>
            <a:r>
              <a:rPr lang="en-US" sz="1100" dirty="0">
                <a:latin typeface="Tahoma" panose="020B0604030504040204" pitchFamily="34" charset="0"/>
                <a:ea typeface="Tahoma" panose="020B0604030504040204" pitchFamily="34" charset="0"/>
                <a:cs typeface="Tahoma" panose="020B0604030504040204" pitchFamily="34" charset="0"/>
              </a:rPr>
              <a:t>Balance between the three pillars of sustainability (environmental, social, &amp; economic) </a:t>
            </a:r>
          </a:p>
          <a:p>
            <a:pPr marL="241653" lvl="1" indent="-241653">
              <a:buSzPct val="100000"/>
              <a:buAutoNum type="arabicPeriod"/>
              <a:defRPr b="1"/>
            </a:pPr>
            <a:r>
              <a:rPr lang="en-US" sz="1100" dirty="0">
                <a:latin typeface="Tahoma" panose="020B0604030504040204" pitchFamily="34" charset="0"/>
                <a:ea typeface="Tahoma" panose="020B0604030504040204" pitchFamily="34" charset="0"/>
                <a:cs typeface="Tahoma" panose="020B0604030504040204" pitchFamily="34" charset="0"/>
              </a:rPr>
              <a:t>Eliminate the perception that economic and social concerns are external to cleanup</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0195124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806450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43338216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algn="l"/>
            <a:r>
              <a:rPr lang="en-US" b="1" dirty="0"/>
              <a:t>Notes:</a:t>
            </a:r>
          </a:p>
          <a:p>
            <a:pPr algn="l"/>
            <a:endParaRPr lang="en-US" b="1" dirty="0"/>
          </a:p>
          <a:p>
            <a:pPr algn="l"/>
            <a:r>
              <a:rPr lang="en-US" b="1" dirty="0"/>
              <a:t>Key</a:t>
            </a:r>
          </a:p>
          <a:p>
            <a:pPr algn="l"/>
            <a:r>
              <a:rPr lang="en-US" b="1" dirty="0"/>
              <a:t>Laws and Regulations (Statutes, Regulations, Rules)  - Orange Circle</a:t>
            </a:r>
          </a:p>
          <a:p>
            <a:pPr algn="l"/>
            <a:r>
              <a:rPr lang="en-US" b="1" dirty="0"/>
              <a:t>Executive Order – Green Triangle</a:t>
            </a:r>
          </a:p>
          <a:p>
            <a:pPr algn="l"/>
            <a:r>
              <a:rPr lang="en-US" b="1" dirty="0"/>
              <a:t>Policy/Guidance – Gold  Sideways Diamond (polygon)</a:t>
            </a:r>
          </a:p>
          <a:p>
            <a:pPr algn="l"/>
            <a:r>
              <a:rPr lang="en-US" b="1" dirty="0"/>
              <a:t>Resources (Plans and Strategies, Reports, Websites) – Blue Square</a:t>
            </a:r>
          </a:p>
          <a:p>
            <a:pPr algn="l"/>
            <a:r>
              <a:rPr lang="en-US" b="1" dirty="0"/>
              <a:t>Case Study – Yellow pentagon</a:t>
            </a:r>
          </a:p>
          <a:p>
            <a:endParaRPr lang="en-US" dirty="0"/>
          </a:p>
        </p:txBody>
      </p:sp>
    </p:spTree>
    <p:extLst>
      <p:ext uri="{BB962C8B-B14F-4D97-AF65-F5344CB8AC3E}">
        <p14:creationId xmlns:p14="http://schemas.microsoft.com/office/powerpoint/2010/main" val="260337648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algn="l"/>
            <a:r>
              <a:rPr lang="en-US" b="1" dirty="0"/>
              <a:t>Notes:</a:t>
            </a:r>
          </a:p>
          <a:p>
            <a:pPr algn="l"/>
            <a:endParaRPr lang="en-US" b="1" dirty="0"/>
          </a:p>
          <a:p>
            <a:pPr algn="l"/>
            <a:r>
              <a:rPr lang="en-US" b="1" dirty="0"/>
              <a:t>Key</a:t>
            </a:r>
          </a:p>
          <a:p>
            <a:pPr algn="l"/>
            <a:r>
              <a:rPr lang="en-US" b="1" dirty="0"/>
              <a:t>Laws and Regulations (Statutes, Regulations, Rules)  - Orange Circle</a:t>
            </a:r>
          </a:p>
          <a:p>
            <a:pPr algn="l"/>
            <a:r>
              <a:rPr lang="en-US" b="1" dirty="0"/>
              <a:t>Executive Order – Green Triangle</a:t>
            </a:r>
          </a:p>
          <a:p>
            <a:pPr algn="l"/>
            <a:r>
              <a:rPr lang="en-US" b="1" dirty="0"/>
              <a:t>Policy/Guidance – Gold  Sideways Diamond (polygon)</a:t>
            </a:r>
          </a:p>
          <a:p>
            <a:pPr algn="l"/>
            <a:r>
              <a:rPr lang="en-US" b="1" dirty="0"/>
              <a:t>Resources (Plans and Strategies, Reports, Websites) – Blue Square</a:t>
            </a:r>
          </a:p>
          <a:p>
            <a:pPr algn="l"/>
            <a:r>
              <a:rPr lang="en-US" b="1" dirty="0"/>
              <a:t>Case Study – Yellow pentagon</a:t>
            </a:r>
          </a:p>
        </p:txBody>
      </p:sp>
    </p:spTree>
    <p:extLst>
      <p:ext uri="{BB962C8B-B14F-4D97-AF65-F5344CB8AC3E}">
        <p14:creationId xmlns:p14="http://schemas.microsoft.com/office/powerpoint/2010/main" val="393228706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9686472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algn="l"/>
            <a:r>
              <a:rPr lang="en-US" b="1" dirty="0"/>
              <a:t>Notes:</a:t>
            </a:r>
          </a:p>
          <a:p>
            <a:pPr algn="l"/>
            <a:endParaRPr lang="en-US" b="1" dirty="0"/>
          </a:p>
          <a:p>
            <a:pPr algn="l"/>
            <a:r>
              <a:rPr lang="en-US" b="1" dirty="0"/>
              <a:t>Key</a:t>
            </a:r>
          </a:p>
          <a:p>
            <a:pPr algn="l"/>
            <a:r>
              <a:rPr lang="en-US" b="1" dirty="0"/>
              <a:t>Laws and Regulations (Statutes, Regulations, Rules)  - Orange Circle</a:t>
            </a:r>
          </a:p>
          <a:p>
            <a:pPr algn="l"/>
            <a:r>
              <a:rPr lang="en-US" b="1" dirty="0"/>
              <a:t>Executive Order – Green Triangle</a:t>
            </a:r>
          </a:p>
          <a:p>
            <a:pPr algn="l"/>
            <a:r>
              <a:rPr lang="en-US" b="1" dirty="0"/>
              <a:t>Policy/Guidance – Gold  Sideways Diamond (polygon)</a:t>
            </a:r>
          </a:p>
          <a:p>
            <a:pPr algn="l"/>
            <a:r>
              <a:rPr lang="en-US" b="1" dirty="0"/>
              <a:t>Resources (Plans and Strategies, Reports, Websites) – Blue Square</a:t>
            </a:r>
          </a:p>
          <a:p>
            <a:pPr algn="l"/>
            <a:r>
              <a:rPr lang="en-US" b="1" dirty="0"/>
              <a:t>Case Study – Yellow pentagon</a:t>
            </a:r>
          </a:p>
        </p:txBody>
      </p:sp>
    </p:spTree>
    <p:extLst>
      <p:ext uri="{BB962C8B-B14F-4D97-AF65-F5344CB8AC3E}">
        <p14:creationId xmlns:p14="http://schemas.microsoft.com/office/powerpoint/2010/main" val="214648702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 name="Shape 157"/>
          <p:cNvSpPr>
            <a:spLocks noGrp="1" noRot="1" noChangeAspect="1"/>
          </p:cNvSpPr>
          <p:nvPr>
            <p:ph type="sldImg"/>
          </p:nvPr>
        </p:nvSpPr>
        <p:spPr>
          <a:xfrm>
            <a:off x="457200" y="720725"/>
            <a:ext cx="6400800" cy="3600450"/>
          </a:xfrm>
          <a:prstGeom prst="rect">
            <a:avLst/>
          </a:prstGeom>
        </p:spPr>
        <p:txBody>
          <a:bodyPr/>
          <a:lstStyle/>
          <a:p>
            <a:endParaRPr/>
          </a:p>
        </p:txBody>
      </p:sp>
      <p:sp>
        <p:nvSpPr>
          <p:cNvPr id="158" name="Shape 158"/>
          <p:cNvSpPr>
            <a:spLocks noGrp="1"/>
          </p:cNvSpPr>
          <p:nvPr>
            <p:ph type="body" sz="quarter" idx="1"/>
          </p:nvPr>
        </p:nvSpPr>
        <p:spPr>
          <a:prstGeom prst="rect">
            <a:avLst/>
          </a:prstGeom>
        </p:spPr>
        <p:txBody>
          <a:bodyPr/>
          <a:lstStyle/>
          <a:p>
            <a:pPr>
              <a:defRPr b="1"/>
            </a:pPr>
            <a:r>
              <a:rPr dirty="0"/>
              <a:t>Notes:</a:t>
            </a:r>
            <a:endParaRPr i="1" dirty="0"/>
          </a:p>
          <a:p>
            <a:pPr>
              <a:defRPr b="1"/>
            </a:pPr>
            <a:endParaRPr i="1" dirty="0"/>
          </a:p>
          <a:p>
            <a:pPr marL="181240" indent="-181240">
              <a:buSzPct val="100000"/>
              <a:buFont typeface="Arial"/>
              <a:buChar char="•"/>
              <a:defRPr b="1"/>
            </a:pPr>
            <a:r>
              <a:rPr dirty="0"/>
              <a:t>Navigation reference,  where to find this – Section 4.  Show how. (For all of the resources) Will tie into what the primary presenters do.</a:t>
            </a:r>
            <a:endParaRPr i="1" dirty="0"/>
          </a:p>
          <a:p>
            <a:pPr marL="181240" indent="-181240">
              <a:buSzPct val="100000"/>
              <a:buFont typeface="Arial"/>
              <a:buChar char="•"/>
              <a:defRPr b="1" i="1"/>
            </a:pPr>
            <a:endParaRPr i="1" dirty="0"/>
          </a:p>
          <a:p>
            <a:pPr marL="181240" indent="-181240">
              <a:buSzPct val="100000"/>
              <a:buFont typeface="Arial"/>
              <a:buChar char="•"/>
              <a:defRPr b="1"/>
            </a:pPr>
            <a:r>
              <a:rPr dirty="0"/>
              <a:t>Button:  Report errors and bad links,  feel free to make suggestions on resources</a:t>
            </a:r>
            <a:r>
              <a:rPr lang="en-US" dirty="0"/>
              <a:t>:</a:t>
            </a:r>
            <a:endParaRPr dirty="0"/>
          </a:p>
          <a:p>
            <a:pPr>
              <a:defRPr b="1"/>
            </a:pPr>
            <a:r>
              <a:rPr dirty="0"/>
              <a:t>	</a:t>
            </a:r>
          </a:p>
          <a:p>
            <a:pPr lvl="3" indent="0">
              <a:buSzPct val="100000"/>
              <a:defRPr b="1"/>
            </a:pPr>
            <a:r>
              <a:rPr lang="en-US" dirty="0">
                <a:latin typeface="Tahoma" panose="020B0604030504040204" pitchFamily="34" charset="0"/>
                <a:ea typeface="Tahoma" panose="020B0604030504040204" pitchFamily="34" charset="0"/>
                <a:cs typeface="Tahoma" panose="020B0604030504040204" pitchFamily="34" charset="0"/>
              </a:rPr>
              <a:t>                             </a:t>
            </a:r>
            <a:r>
              <a:rPr dirty="0">
                <a:latin typeface="Tahoma" panose="020B0604030504040204" pitchFamily="34" charset="0"/>
                <a:ea typeface="Tahoma" panose="020B0604030504040204" pitchFamily="34" charset="0"/>
                <a:cs typeface="Tahoma" panose="020B0604030504040204" pitchFamily="34" charset="0"/>
              </a:rPr>
              <a:t>Let us know when new information becomes available,  did you find the information useful,  feedback is good,  we will be available to answer questions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 name="Shape 164"/>
          <p:cNvSpPr>
            <a:spLocks noGrp="1" noRot="1" noChangeAspect="1"/>
          </p:cNvSpPr>
          <p:nvPr>
            <p:ph type="sldImg"/>
          </p:nvPr>
        </p:nvSpPr>
        <p:spPr>
          <a:xfrm>
            <a:off x="457200" y="720725"/>
            <a:ext cx="6400800" cy="3600450"/>
          </a:xfrm>
          <a:prstGeom prst="rect">
            <a:avLst/>
          </a:prstGeom>
        </p:spPr>
        <p:txBody>
          <a:bodyPr/>
          <a:lstStyle/>
          <a:p>
            <a:endParaRPr/>
          </a:p>
        </p:txBody>
      </p:sp>
      <p:sp>
        <p:nvSpPr>
          <p:cNvPr id="165" name="Shape 165"/>
          <p:cNvSpPr>
            <a:spLocks noGrp="1"/>
          </p:cNvSpPr>
          <p:nvPr>
            <p:ph type="body" sz="quarter" idx="1"/>
          </p:nvPr>
        </p:nvSpPr>
        <p:spPr>
          <a:xfrm>
            <a:off x="202672" y="4560570"/>
            <a:ext cx="6954190" cy="5040630"/>
          </a:xfrm>
          <a:prstGeom prst="rect">
            <a:avLst/>
          </a:prstGeom>
        </p:spPr>
        <p:txBody>
          <a:bodyPr/>
          <a:lstStyle/>
          <a:p>
            <a:pPr>
              <a:defRPr>
                <a:latin typeface="Arial"/>
                <a:ea typeface="Arial"/>
                <a:cs typeface="Arial"/>
                <a:sym typeface="Arial"/>
              </a:defRPr>
            </a:pPr>
            <a:r>
              <a:rPr sz="700" dirty="0"/>
              <a:t>The Interstate Technology and Regulatory Council (ITRC) is a state-led coalition of regulators, industry experts, citizen stakeholders, academia and federal partners that work to achieve regulatory acceptance of environmental technologies and innovative approaches. ITRC consists of all 50 states (and Puerto Rico and the District of Columbia) that work to break down barriers and reduce compliance costs, making it easier to use new technologies and helping states maximize resources. ITRC brings together a diverse mix of environmental experts and stakeholders from both the public and private sectors to broaden and deepen technical knowledge and advance the regulatory acceptance of environmental technologies. Together, we’re building the environmental community’s ability to expedite quality decision making while protecting human health and the environment. With our network of organizations and individuals throughout the environmental community, ITRC is a unique catalyst for dialogue between regulators and the regulated community.</a:t>
            </a:r>
          </a:p>
          <a:p>
            <a:pPr>
              <a:defRPr>
                <a:latin typeface="Arial"/>
                <a:ea typeface="Arial"/>
                <a:cs typeface="Arial"/>
                <a:sym typeface="Arial"/>
              </a:defRPr>
            </a:pPr>
            <a:endParaRPr sz="700" dirty="0"/>
          </a:p>
          <a:p>
            <a:pPr>
              <a:defRPr>
                <a:latin typeface="Arial"/>
                <a:ea typeface="Arial"/>
                <a:cs typeface="Arial"/>
                <a:sym typeface="Arial"/>
              </a:defRPr>
            </a:pPr>
            <a:r>
              <a:rPr sz="700" dirty="0"/>
              <a:t>For a state to be a member of ITRC their environmental agency must designate a State Point of Contact. To find out who your State POC is check out the “contacts” section at </a:t>
            </a:r>
            <a:r>
              <a:rPr sz="700" dirty="0" err="1"/>
              <a:t>www.itrcweb.org</a:t>
            </a:r>
            <a:r>
              <a:rPr sz="700" dirty="0"/>
              <a:t>. Also, click on “membership” to learn how you can become a member of an ITRC Technical Team.</a:t>
            </a:r>
          </a:p>
          <a:p>
            <a:pPr>
              <a:defRPr>
                <a:latin typeface="Arial"/>
                <a:ea typeface="Arial"/>
                <a:cs typeface="Arial"/>
                <a:sym typeface="Arial"/>
              </a:defRPr>
            </a:pPr>
            <a:endParaRPr sz="700" dirty="0"/>
          </a:p>
          <a:p>
            <a:pPr>
              <a:defRPr>
                <a:latin typeface="Arial"/>
                <a:ea typeface="Arial"/>
                <a:cs typeface="Arial"/>
                <a:sym typeface="Arial"/>
              </a:defRPr>
            </a:pPr>
            <a:r>
              <a:rPr sz="700" dirty="0"/>
              <a:t>Disclaimer: This material was prepared as an account of work sponsored by an agency of the United States Government. Neither the United States Government nor any agency thereof, nor any of their employees, makes any warranty, express or implied, or assumes any legal liability or responsibility for the accuracy, completeness, or usefulness of any information, apparatus, product, or process disclosed, or represents that its use would not infringe privately owned rights. Reference herein to any specific commercial product, process, or service by trade name, trademark, manufacturer, or otherwise does not necessarily constitute or imply its endorsement, recommendation, or favoring by the United States Government or any agency thereof. The views and opinions of authors expressed herein do not necessarily state or reflect those of the United States Government or any agency thereof and no official endorsement should be inferred.</a:t>
            </a:r>
          </a:p>
          <a:p>
            <a:pPr>
              <a:defRPr>
                <a:latin typeface="Arial"/>
                <a:ea typeface="Arial"/>
                <a:cs typeface="Arial"/>
                <a:sym typeface="Arial"/>
              </a:defRPr>
            </a:pPr>
            <a:endParaRPr sz="700" dirty="0"/>
          </a:p>
          <a:p>
            <a:pPr>
              <a:defRPr>
                <a:latin typeface="Arial"/>
                <a:ea typeface="Arial"/>
                <a:cs typeface="Arial"/>
                <a:sym typeface="Arial"/>
              </a:defRPr>
            </a:pPr>
            <a:r>
              <a:rPr sz="700" dirty="0"/>
              <a:t>The information provided in documents, training curricula, and other print or electronic materials created by the Interstate Technology and Regulatory Council (“ITRC” and such materials are referred to as “ITRC Materials”) is intended as a general reference to help regulators and others develop a consistent approach to their evaluation, regulatory approval, and deployment of environmental technologies. The information in ITRC Materials was formulated to be reliable and accurate. However, the information is provided "as is" and use of this information is at the users’ own risk. </a:t>
            </a:r>
          </a:p>
          <a:p>
            <a:pPr>
              <a:defRPr>
                <a:latin typeface="Arial"/>
                <a:ea typeface="Arial"/>
                <a:cs typeface="Arial"/>
                <a:sym typeface="Arial"/>
              </a:defRPr>
            </a:pPr>
            <a:endParaRPr sz="700" dirty="0"/>
          </a:p>
          <a:p>
            <a:pPr>
              <a:defRPr>
                <a:latin typeface="Arial"/>
                <a:ea typeface="Arial"/>
                <a:cs typeface="Arial"/>
                <a:sym typeface="Arial"/>
              </a:defRPr>
            </a:pPr>
            <a:r>
              <a:rPr sz="700" dirty="0"/>
              <a:t>ITRC Materials do not necessarily address all applicable health and safety risks and precautions with respect to particular materials, conditions, or procedures in specific applications of any technology. Consequently, ITRC recommends consulting applicable standards, laws, regulations, suppliers of materials, and material safety data sheets for information concerning safety and health risks and precautions and compliance with then-applicable laws and regulations. ITRC, ERIS and ECOS shall not be liable in the event of any conflict between information in ITRC Materials and such laws, regulations, and/or other ordinances. The content in ITRC Materials may be revised or withdrawn at any time without prior notice.</a:t>
            </a:r>
          </a:p>
          <a:p>
            <a:pPr>
              <a:defRPr>
                <a:latin typeface="Arial"/>
                <a:ea typeface="Arial"/>
                <a:cs typeface="Arial"/>
                <a:sym typeface="Arial"/>
              </a:defRPr>
            </a:pPr>
            <a:endParaRPr sz="700" dirty="0"/>
          </a:p>
          <a:p>
            <a:pPr>
              <a:defRPr>
                <a:latin typeface="Arial"/>
                <a:ea typeface="Arial"/>
                <a:cs typeface="Arial"/>
                <a:sym typeface="Arial"/>
              </a:defRPr>
            </a:pPr>
            <a:r>
              <a:rPr sz="700" dirty="0"/>
              <a:t>ITRC, ERIS, and ECOS make no representations or warranties, express or implied, with respect to information in ITRC Materials and specifically disclaim all warranties to the fullest extent permitted by law (including, but not limited to, merchantability or fitness for a particular purpose). ITRC, ERIS, and ECOS will not accept liability for damages of any kind that result from acting upon or using this information. </a:t>
            </a:r>
          </a:p>
          <a:p>
            <a:pPr>
              <a:defRPr>
                <a:latin typeface="Arial"/>
                <a:ea typeface="Arial"/>
                <a:cs typeface="Arial"/>
                <a:sym typeface="Arial"/>
              </a:defRPr>
            </a:pPr>
            <a:endParaRPr sz="700" dirty="0"/>
          </a:p>
          <a:p>
            <a:pPr>
              <a:defRPr>
                <a:latin typeface="Arial"/>
                <a:ea typeface="Arial"/>
                <a:cs typeface="Arial"/>
                <a:sym typeface="Arial"/>
              </a:defRPr>
            </a:pPr>
            <a:r>
              <a:rPr sz="700" dirty="0"/>
              <a:t>ITRC, ERIS, and ECOS do not endorse or recommend the use of specific technology or technology provider through ITRC Materials. Reference to technologies, products, or services offered by other parties does not constitute a guarantee by ITRC, ERIS, and ECOS of the quality or value of those technologies, products, or services. Information in ITRC Materials is for general reference only; it should not be construed as definitive guidance for any specific site and is not a substitute for consultation with qualified professional advisors.</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 name="Shape 165"/>
          <p:cNvSpPr>
            <a:spLocks noGrp="1" noRot="1" noChangeAspect="1"/>
          </p:cNvSpPr>
          <p:nvPr>
            <p:ph type="sldImg"/>
          </p:nvPr>
        </p:nvSpPr>
        <p:spPr>
          <a:xfrm>
            <a:off x="457200" y="720725"/>
            <a:ext cx="6400800" cy="3600450"/>
          </a:xfrm>
          <a:prstGeom prst="rect">
            <a:avLst/>
          </a:prstGeom>
        </p:spPr>
        <p:txBody>
          <a:bodyPr/>
          <a:lstStyle/>
          <a:p>
            <a:endParaRPr/>
          </a:p>
        </p:txBody>
      </p:sp>
      <p:sp>
        <p:nvSpPr>
          <p:cNvPr id="166" name="Shape 166"/>
          <p:cNvSpPr>
            <a:spLocks noGrp="1"/>
          </p:cNvSpPr>
          <p:nvPr>
            <p:ph type="body" sz="quarter" idx="1"/>
          </p:nvPr>
        </p:nvSpPr>
        <p:spPr>
          <a:prstGeom prst="rect">
            <a:avLst/>
          </a:prstGeom>
        </p:spPr>
        <p:txBody>
          <a:bodyPr/>
          <a:lstStyle/>
          <a:p>
            <a:pPr>
              <a:defRPr b="1"/>
            </a:pPr>
            <a:r>
              <a:rPr lang="en-US" dirty="0"/>
              <a:t>Notes:</a:t>
            </a:r>
            <a:endParaRPr lang="en-US" i="1" dirty="0"/>
          </a:p>
          <a:p>
            <a:pPr>
              <a:defRPr b="1" i="1"/>
            </a:pPr>
            <a:endParaRPr lang="en-US" i="1" dirty="0"/>
          </a:p>
          <a:p>
            <a:pPr>
              <a:defRPr b="1" i="1"/>
            </a:pPr>
            <a:r>
              <a:rPr lang="en-US" dirty="0"/>
              <a:t>These four case studies are presented in the document, no need to leave the document to view this information.  These case studies were developed or fleshed out by SRR Team members,  they provide a great level of detail on how they illustrate resiliency and sustainability.  They provide links for even further detail on the projects.</a:t>
            </a:r>
          </a:p>
          <a:p>
            <a:pPr>
              <a:defRPr b="1" i="1"/>
            </a:pPr>
            <a:endParaRPr lang="en-US" dirty="0"/>
          </a:p>
          <a:p>
            <a:pPr>
              <a:defRPr b="1" i="1"/>
            </a:pPr>
            <a:r>
              <a:rPr lang="en-US" dirty="0"/>
              <a:t>Four cases in Section 5.</a:t>
            </a:r>
          </a:p>
          <a:p>
            <a:pPr>
              <a:defRPr b="1" i="1"/>
            </a:pPr>
            <a:r>
              <a:rPr lang="en-US" dirty="0"/>
              <a:t>311 in Case Study Matrix referenced in Section 2 found in Appendix A</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 name="Shape 171"/>
          <p:cNvSpPr>
            <a:spLocks noGrp="1" noRot="1" noChangeAspect="1"/>
          </p:cNvSpPr>
          <p:nvPr>
            <p:ph type="sldImg"/>
          </p:nvPr>
        </p:nvSpPr>
        <p:spPr>
          <a:xfrm>
            <a:off x="457200" y="720725"/>
            <a:ext cx="6400800" cy="3600450"/>
          </a:xfrm>
          <a:prstGeom prst="rect">
            <a:avLst/>
          </a:prstGeom>
        </p:spPr>
        <p:txBody>
          <a:bodyPr/>
          <a:lstStyle/>
          <a:p>
            <a:endParaRPr/>
          </a:p>
        </p:txBody>
      </p:sp>
      <p:sp>
        <p:nvSpPr>
          <p:cNvPr id="172" name="Shape 172"/>
          <p:cNvSpPr>
            <a:spLocks noGrp="1"/>
          </p:cNvSpPr>
          <p:nvPr>
            <p:ph type="body" sz="quarter" idx="1"/>
          </p:nvPr>
        </p:nvSpPr>
        <p:spPr>
          <a:prstGeom prst="rect">
            <a:avLst/>
          </a:prstGeom>
        </p:spPr>
        <p:txBody>
          <a:bodyPr/>
          <a:lstStyle/>
          <a:p>
            <a:pPr>
              <a:defRPr b="1"/>
            </a:pPr>
            <a:r>
              <a:rPr dirty="0"/>
              <a:t>Notes:</a:t>
            </a:r>
            <a:endParaRPr i="1" dirty="0"/>
          </a:p>
          <a:p>
            <a:pPr>
              <a:defRPr b="1"/>
            </a:pPr>
            <a:endParaRPr i="1" dirty="0"/>
          </a:p>
          <a:p>
            <a:pPr>
              <a:defRPr b="1"/>
            </a:pPr>
            <a:r>
              <a:rPr dirty="0"/>
              <a:t>Document Resource, Navigation, Project Management Tool.</a:t>
            </a:r>
            <a:endParaRPr i="1" dirty="0"/>
          </a:p>
          <a:p>
            <a:pPr>
              <a:defRPr b="1"/>
            </a:pPr>
            <a:endParaRPr i="1" dirty="0"/>
          </a:p>
          <a:p>
            <a:pPr>
              <a:defRPr b="1"/>
            </a:pPr>
            <a:r>
              <a:rPr dirty="0"/>
              <a:t>No matter where you are in the project life cycle we have information for you.</a:t>
            </a:r>
            <a:endParaRPr i="1" dirty="0"/>
          </a:p>
          <a:p>
            <a:pPr>
              <a:defRPr b="1"/>
            </a:pPr>
            <a:endParaRPr i="1" dirty="0"/>
          </a:p>
          <a:p>
            <a:pPr>
              <a:defRPr b="1"/>
            </a:pPr>
            <a:r>
              <a:rPr dirty="0"/>
              <a:t>Coming up Roy/Nathan will mention tool, The Sustainable Resilient Remediation Framework is a visual reference for how sustainability and resilience are part of the remediation process.  In addition to a visual reference, it acts as a navigation tool to allow you jump to your area of interest quickly and efficiently.</a:t>
            </a:r>
            <a:endParaRPr i="1" dirty="0"/>
          </a:p>
          <a:p>
            <a:pPr>
              <a:defRPr b="1" i="1"/>
            </a:pPr>
            <a:endParaRPr i="1"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b="1" dirty="0"/>
              <a:t>Notes:</a:t>
            </a:r>
          </a:p>
          <a:p>
            <a:endParaRPr lang="en-US" b="1" dirty="0"/>
          </a:p>
          <a:p>
            <a:r>
              <a:rPr lang="en-US" b="1" dirty="0"/>
              <a:t>Note references</a:t>
            </a:r>
          </a:p>
          <a:p>
            <a:endParaRPr lang="en-US" b="1" dirty="0"/>
          </a:p>
          <a:p>
            <a:r>
              <a:rPr lang="en-US" b="1" dirty="0"/>
              <a:t>As with all of our tools we made them with project managers and regulators in mind,  so you can document and communicate how you came to your decisions,  build these into you project documentation</a:t>
            </a:r>
          </a:p>
          <a:p>
            <a:endParaRPr lang="en-US" b="1" dirty="0"/>
          </a:p>
          <a:p>
            <a:r>
              <a:rPr lang="en-US" b="1" dirty="0"/>
              <a:t>Note return to framework button</a:t>
            </a:r>
          </a:p>
        </p:txBody>
      </p:sp>
    </p:spTree>
    <p:extLst>
      <p:ext uri="{BB962C8B-B14F-4D97-AF65-F5344CB8AC3E}">
        <p14:creationId xmlns:p14="http://schemas.microsoft.com/office/powerpoint/2010/main" val="126019585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 name="Shape 181"/>
          <p:cNvSpPr>
            <a:spLocks noGrp="1" noRot="1" noChangeAspect="1"/>
          </p:cNvSpPr>
          <p:nvPr>
            <p:ph type="sldImg"/>
          </p:nvPr>
        </p:nvSpPr>
        <p:spPr>
          <a:xfrm>
            <a:off x="457200" y="720725"/>
            <a:ext cx="6400800" cy="3600450"/>
          </a:xfrm>
          <a:prstGeom prst="rect">
            <a:avLst/>
          </a:prstGeom>
        </p:spPr>
        <p:txBody>
          <a:bodyPr/>
          <a:lstStyle/>
          <a:p>
            <a:endParaRPr/>
          </a:p>
        </p:txBody>
      </p:sp>
      <p:sp>
        <p:nvSpPr>
          <p:cNvPr id="182" name="Shape 182"/>
          <p:cNvSpPr>
            <a:spLocks noGrp="1"/>
          </p:cNvSpPr>
          <p:nvPr>
            <p:ph type="body" sz="quarter" idx="1"/>
          </p:nvPr>
        </p:nvSpPr>
        <p:spPr>
          <a:prstGeom prst="rect">
            <a:avLst/>
          </a:prstGeom>
        </p:spPr>
        <p:txBody>
          <a:bodyPr/>
          <a:lstStyle/>
          <a:p>
            <a:pPr>
              <a:defRPr sz="1400" b="1"/>
            </a:pPr>
            <a:r>
              <a:rPr dirty="0"/>
              <a:t>Notes:</a:t>
            </a:r>
          </a:p>
          <a:p>
            <a:pPr>
              <a:defRPr sz="1400" b="1"/>
            </a:pPr>
            <a:endParaRPr dirty="0"/>
          </a:p>
          <a:p>
            <a:pPr marL="181240" indent="-181240">
              <a:buSzPct val="100000"/>
              <a:buFont typeface="Arial"/>
              <a:buChar char="•"/>
              <a:defRPr b="1"/>
            </a:pPr>
            <a:r>
              <a:rPr dirty="0"/>
              <a:t>More info in the section,  this is just a clip so you can read it.  Note the built-in references and citations.</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 name="Shape 181"/>
          <p:cNvSpPr>
            <a:spLocks noGrp="1" noRot="1" noChangeAspect="1"/>
          </p:cNvSpPr>
          <p:nvPr>
            <p:ph type="sldImg"/>
          </p:nvPr>
        </p:nvSpPr>
        <p:spPr>
          <a:xfrm>
            <a:off x="457200" y="720725"/>
            <a:ext cx="6400800" cy="3600450"/>
          </a:xfrm>
          <a:prstGeom prst="rect">
            <a:avLst/>
          </a:prstGeom>
        </p:spPr>
        <p:txBody>
          <a:bodyPr/>
          <a:lstStyle/>
          <a:p>
            <a:endParaRPr/>
          </a:p>
        </p:txBody>
      </p:sp>
      <p:sp>
        <p:nvSpPr>
          <p:cNvPr id="182" name="Shape 182"/>
          <p:cNvSpPr>
            <a:spLocks noGrp="1"/>
          </p:cNvSpPr>
          <p:nvPr>
            <p:ph type="body" sz="quarter" idx="1"/>
          </p:nvPr>
        </p:nvSpPr>
        <p:spPr>
          <a:prstGeom prst="rect">
            <a:avLst/>
          </a:prstGeom>
        </p:spPr>
        <p:txBody>
          <a:bodyPr/>
          <a:lstStyle/>
          <a:p>
            <a:pPr>
              <a:defRPr sz="1400" b="1"/>
            </a:pPr>
            <a:r>
              <a:rPr dirty="0"/>
              <a:t>Notes:</a:t>
            </a:r>
          </a:p>
          <a:p>
            <a:pPr>
              <a:defRPr sz="1400" b="1"/>
            </a:pPr>
            <a:endParaRPr dirty="0"/>
          </a:p>
          <a:p>
            <a:pPr marL="181240" indent="-181240">
              <a:buSzPct val="100000"/>
              <a:buFont typeface="Arial"/>
              <a:buChar char="•"/>
              <a:defRPr b="1"/>
            </a:pPr>
            <a:r>
              <a:rPr dirty="0"/>
              <a:t>More info in the section,  this is just a clip so you can read it.  Note the built-in references and citations.</a:t>
            </a:r>
          </a:p>
        </p:txBody>
      </p:sp>
    </p:spTree>
    <p:extLst>
      <p:ext uri="{BB962C8B-B14F-4D97-AF65-F5344CB8AC3E}">
        <p14:creationId xmlns:p14="http://schemas.microsoft.com/office/powerpoint/2010/main" val="127968291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 name="Shape 195"/>
          <p:cNvSpPr>
            <a:spLocks noGrp="1" noRot="1" noChangeAspect="1"/>
          </p:cNvSpPr>
          <p:nvPr>
            <p:ph type="sldImg"/>
          </p:nvPr>
        </p:nvSpPr>
        <p:spPr>
          <a:xfrm>
            <a:off x="457200" y="720725"/>
            <a:ext cx="6400800" cy="3600450"/>
          </a:xfrm>
          <a:prstGeom prst="rect">
            <a:avLst/>
          </a:prstGeom>
        </p:spPr>
        <p:txBody>
          <a:bodyPr/>
          <a:lstStyle/>
          <a:p>
            <a:endParaRPr/>
          </a:p>
        </p:txBody>
      </p:sp>
      <p:sp>
        <p:nvSpPr>
          <p:cNvPr id="196" name="Shape 196"/>
          <p:cNvSpPr>
            <a:spLocks noGrp="1"/>
          </p:cNvSpPr>
          <p:nvPr>
            <p:ph type="body" sz="quarter" idx="1"/>
          </p:nvPr>
        </p:nvSpPr>
        <p:spPr>
          <a:xfrm>
            <a:off x="406399" y="4560570"/>
            <a:ext cx="6623792" cy="4320540"/>
          </a:xfrm>
          <a:prstGeom prst="rect">
            <a:avLst/>
          </a:prstGeom>
        </p:spPr>
        <p:txBody>
          <a:bodyPr/>
          <a:lstStyle/>
          <a:p>
            <a:pPr>
              <a:defRPr b="1"/>
            </a:pPr>
            <a:r>
              <a:rPr lang="en-US" sz="800" dirty="0"/>
              <a:t>Notes:</a:t>
            </a:r>
            <a:endParaRPr lang="en-US" sz="800" i="1" dirty="0"/>
          </a:p>
          <a:p>
            <a:pPr>
              <a:defRPr b="1"/>
            </a:pPr>
            <a:endParaRPr lang="en-US" sz="800" i="1" dirty="0"/>
          </a:p>
          <a:p>
            <a:pPr marL="181240" indent="-181240">
              <a:buSzPct val="100000"/>
              <a:buFont typeface="Arial"/>
              <a:buChar char="•"/>
              <a:defRPr b="1"/>
            </a:pPr>
            <a:r>
              <a:rPr lang="en-US" sz="800" dirty="0"/>
              <a:t>A Case Study Matrix in standard spreadsheet form is available in Appendix A, for simplicity in use.</a:t>
            </a:r>
          </a:p>
          <a:p>
            <a:pPr marL="181240" indent="-181240">
              <a:buSzPct val="100000"/>
              <a:buFont typeface="Arial"/>
              <a:buChar char="•"/>
              <a:defRPr b="1"/>
            </a:pPr>
            <a:endParaRPr lang="en-US" sz="800" dirty="0"/>
          </a:p>
          <a:p>
            <a:pPr marL="181240" indent="-181240" algn="l" defTabSz="966612">
              <a:buSzPct val="100000"/>
              <a:buFont typeface="Arial"/>
              <a:buChar char="•"/>
              <a:defRPr b="1"/>
            </a:pPr>
            <a:r>
              <a:rPr lang="en-US" sz="800" dirty="0"/>
              <a:t>FAQs:  </a:t>
            </a:r>
            <a:r>
              <a:rPr lang="en-US" sz="800" b="1" dirty="0">
                <a:solidFill>
                  <a:srgbClr val="000000"/>
                </a:solidFill>
                <a:latin typeface="Roboto" panose="02000000000000000000" pitchFamily="2" charset="0"/>
              </a:rPr>
              <a:t>2.2.1 Why is SRR Valuable? 2.2.2 What Are Common Misperceptions about SRR?</a:t>
            </a:r>
          </a:p>
          <a:p>
            <a:pPr marL="181240" indent="-181240" algn="l" defTabSz="966612">
              <a:buSzPct val="100000"/>
              <a:buFont typeface="Arial"/>
              <a:buChar char="•"/>
              <a:defRPr b="1"/>
            </a:pPr>
            <a:endParaRPr lang="en-US" sz="800" dirty="0">
              <a:solidFill>
                <a:srgbClr val="000000"/>
              </a:solidFill>
              <a:latin typeface="Roboto" panose="02000000000000000000" pitchFamily="2" charset="0"/>
            </a:endParaRPr>
          </a:p>
          <a:p>
            <a:pPr marL="181240" indent="-181240">
              <a:buSzPct val="100000"/>
              <a:buFont typeface="Arial"/>
              <a:buChar char="•"/>
              <a:defRPr b="1"/>
            </a:pPr>
            <a:r>
              <a:rPr lang="en-US" sz="800" dirty="0"/>
              <a:t>Michelle will give you details on the 313 SBMPs,  excellent documentation tool,  great for communicating how decisions were made,  helps provide the transparency that stakeholders rightly demand.</a:t>
            </a:r>
          </a:p>
          <a:p>
            <a:pPr marL="181240" indent="-181240">
              <a:buSzPct val="100000"/>
              <a:buFont typeface="Arial"/>
              <a:buChar char="•"/>
              <a:defRPr b="1"/>
            </a:pPr>
            <a:endParaRPr lang="en-US" sz="800" dirty="0"/>
          </a:p>
          <a:p>
            <a:pPr marL="181240" indent="-181240">
              <a:buSzPct val="100000"/>
              <a:buFont typeface="Arial"/>
              <a:buChar char="•"/>
              <a:defRPr b="1"/>
            </a:pPr>
            <a:r>
              <a:rPr lang="en-US" sz="800" dirty="0"/>
              <a:t>Tech Sheets are found in Appendix C as a wealth of information.  </a:t>
            </a:r>
            <a:endParaRPr lang="en-US" sz="800" i="1" dirty="0"/>
          </a:p>
          <a:p>
            <a:r>
              <a:rPr lang="en-US" sz="800" dirty="0"/>
              <a:t>      </a:t>
            </a:r>
            <a:r>
              <a:rPr lang="en-US" sz="800" b="1" dirty="0"/>
              <a:t>Tech Sheets also include: </a:t>
            </a:r>
          </a:p>
          <a:p>
            <a:pPr>
              <a:defRPr b="1">
                <a:solidFill>
                  <a:srgbClr val="00334C"/>
                </a:solidFill>
                <a:latin typeface="Tahoma"/>
                <a:ea typeface="Tahoma"/>
                <a:cs typeface="Tahoma"/>
                <a:sym typeface="Tahoma"/>
              </a:defRPr>
            </a:pPr>
            <a:r>
              <a:rPr lang="en-US" sz="800" dirty="0"/>
              <a:t>	Guidance </a:t>
            </a:r>
            <a:endParaRPr lang="en-US" sz="800" dirty="0">
              <a:sym typeface="Helvetica Neue"/>
            </a:endParaRPr>
          </a:p>
          <a:p>
            <a:pPr marL="1304924" lvl="2" indent="-338312">
              <a:spcBef>
                <a:spcPts val="1057"/>
              </a:spcBef>
              <a:buClr>
                <a:srgbClr val="00334C"/>
              </a:buClr>
              <a:buSzPts val="1800"/>
              <a:buFont typeface="Courier New"/>
              <a:buChar char="o"/>
              <a:defRPr sz="1800" b="1">
                <a:solidFill>
                  <a:srgbClr val="00334C"/>
                </a:solidFill>
                <a:latin typeface="Tahoma"/>
                <a:ea typeface="Tahoma"/>
                <a:cs typeface="Tahoma"/>
                <a:sym typeface="Tahoma"/>
              </a:defRPr>
            </a:pPr>
            <a:r>
              <a:rPr lang="en-US" sz="800" dirty="0"/>
              <a:t>Executive Orders</a:t>
            </a:r>
            <a:endParaRPr lang="en-US" sz="800" dirty="0">
              <a:latin typeface="Tahoma" panose="020B0604030504040204" pitchFamily="34" charset="0"/>
              <a:ea typeface="Tahoma" panose="020B0604030504040204" pitchFamily="34" charset="0"/>
              <a:cs typeface="Tahoma" panose="020B0604030504040204" pitchFamily="34" charset="0"/>
              <a:sym typeface="Helvetica Neue"/>
            </a:endParaRPr>
          </a:p>
          <a:p>
            <a:pPr marL="1304924" lvl="2" indent="-338312">
              <a:spcBef>
                <a:spcPts val="1057"/>
              </a:spcBef>
              <a:buClr>
                <a:srgbClr val="00334C"/>
              </a:buClr>
              <a:buSzPts val="1800"/>
              <a:buFont typeface="Courier New"/>
              <a:buChar char="o"/>
              <a:defRPr sz="1800" b="1">
                <a:solidFill>
                  <a:srgbClr val="00334C"/>
                </a:solidFill>
                <a:latin typeface="Tahoma"/>
                <a:ea typeface="Tahoma"/>
                <a:cs typeface="Tahoma"/>
                <a:sym typeface="Tahoma"/>
              </a:defRPr>
            </a:pPr>
            <a:r>
              <a:rPr lang="en-US" sz="800" dirty="0"/>
              <a:t>Funding</a:t>
            </a:r>
            <a:endParaRPr lang="en-US" sz="800" dirty="0">
              <a:latin typeface="Tahoma" panose="020B0604030504040204" pitchFamily="34" charset="0"/>
              <a:ea typeface="Tahoma" panose="020B0604030504040204" pitchFamily="34" charset="0"/>
              <a:cs typeface="Tahoma" panose="020B0604030504040204" pitchFamily="34" charset="0"/>
              <a:sym typeface="Helvetica Neue"/>
            </a:endParaRPr>
          </a:p>
          <a:p>
            <a:pPr marL="1304924" lvl="2" indent="-338312">
              <a:spcBef>
                <a:spcPts val="1057"/>
              </a:spcBef>
              <a:buClr>
                <a:srgbClr val="00334C"/>
              </a:buClr>
              <a:buSzPts val="1800"/>
              <a:buFont typeface="Courier New"/>
              <a:buChar char="o"/>
              <a:defRPr sz="1800" b="1">
                <a:solidFill>
                  <a:srgbClr val="00334C"/>
                </a:solidFill>
                <a:latin typeface="Tahoma"/>
                <a:ea typeface="Tahoma"/>
                <a:cs typeface="Tahoma"/>
                <a:sym typeface="Tahoma"/>
              </a:defRPr>
            </a:pPr>
            <a:r>
              <a:rPr lang="en-US" sz="800" dirty="0"/>
              <a:t>Additional Case Studies</a:t>
            </a:r>
            <a:endParaRPr lang="en-US" sz="800" dirty="0">
              <a:latin typeface="Tahoma" panose="020B0604030504040204" pitchFamily="34" charset="0"/>
              <a:ea typeface="Tahoma" panose="020B0604030504040204" pitchFamily="34" charset="0"/>
              <a:cs typeface="Tahoma" panose="020B0604030504040204" pitchFamily="34" charset="0"/>
              <a:sym typeface="Helvetica Neue"/>
            </a:endParaRPr>
          </a:p>
          <a:p>
            <a:pPr marL="1304924" lvl="2" indent="-338312">
              <a:spcBef>
                <a:spcPts val="1057"/>
              </a:spcBef>
              <a:buClr>
                <a:srgbClr val="000000"/>
              </a:buClr>
              <a:buSzPts val="1800"/>
              <a:buFont typeface="Courier New"/>
              <a:buChar char="o"/>
              <a:defRPr sz="1800" b="1">
                <a:latin typeface="Helvetica Neue"/>
                <a:ea typeface="Helvetica Neue"/>
                <a:cs typeface="Helvetica Neue"/>
                <a:sym typeface="Helvetica Neue"/>
              </a:defRPr>
            </a:pPr>
            <a:r>
              <a:rPr lang="en-US" sz="800" dirty="0">
                <a:latin typeface="Tahoma" panose="020B0604030504040204" pitchFamily="34" charset="0"/>
                <a:ea typeface="Tahoma" panose="020B0604030504040204" pitchFamily="34" charset="0"/>
                <a:cs typeface="Tahoma" panose="020B0604030504040204" pitchFamily="34" charset="0"/>
              </a:rPr>
              <a:t>State Resource Matrix</a:t>
            </a:r>
          </a:p>
          <a:p>
            <a:pPr marL="1268679" lvl="2" indent="-302066">
              <a:spcBef>
                <a:spcPts val="1057"/>
              </a:spcBef>
              <a:buClr>
                <a:srgbClr val="000000"/>
              </a:buClr>
              <a:buSzPts val="1800"/>
              <a:buFont typeface="Courier New"/>
              <a:buChar char="o"/>
              <a:defRPr sz="1800">
                <a:latin typeface="Helvetica Neue"/>
                <a:ea typeface="Helvetica Neue"/>
                <a:cs typeface="Helvetica Neue"/>
                <a:sym typeface="Helvetica Neue"/>
              </a:defRPr>
            </a:pPr>
            <a:endParaRPr lang="en-US" sz="800" dirty="0">
              <a:latin typeface="Tahoma" panose="020B0604030504040204" pitchFamily="34" charset="0"/>
              <a:ea typeface="Tahoma" panose="020B0604030504040204" pitchFamily="34" charset="0"/>
              <a:cs typeface="Tahoma" panose="020B0604030504040204" pitchFamily="34" charset="0"/>
            </a:endParaRPr>
          </a:p>
          <a:p>
            <a:pPr marL="181240" indent="-181240">
              <a:buSzPct val="100000"/>
              <a:buFont typeface="Arial"/>
              <a:buChar char="•"/>
              <a:defRPr b="1"/>
            </a:pPr>
            <a:r>
              <a:rPr lang="en-US" sz="800" dirty="0"/>
              <a:t>Sustainable BMP Checklists are found in Section 7 and Appendix D for you to pluck out and use in a buffet of options for particular site, as no two are the same. </a:t>
            </a:r>
          </a:p>
          <a:p>
            <a:pPr marL="181240" indent="-181240">
              <a:buSzPct val="100000"/>
              <a:buFont typeface="Arial"/>
              <a:buChar char="•"/>
              <a:defRPr b="1"/>
            </a:pPr>
            <a:endParaRPr lang="en-US" sz="800" dirty="0"/>
          </a:p>
          <a:p>
            <a:pPr marL="181240" indent="-181240">
              <a:buSzPct val="100000"/>
              <a:buFont typeface="Arial"/>
              <a:buChar char="•"/>
              <a:defRPr b="1" i="1"/>
            </a:pPr>
            <a:r>
              <a:rPr lang="en-US" sz="800" dirty="0"/>
              <a:t>ITRC has a range of other documents on related topics that we’ve mention, CSM, RPO, RRM, and of course GSR.  All with related archived training at Clu-in.org</a:t>
            </a:r>
          </a:p>
          <a:p>
            <a:pPr>
              <a:defRPr b="1"/>
            </a:pPr>
            <a:endParaRPr lang="en-US" sz="800" dirty="0"/>
          </a:p>
          <a:p>
            <a:pPr>
              <a:defRPr b="1"/>
            </a:pPr>
            <a:r>
              <a:rPr lang="en-US" sz="800" dirty="0"/>
              <a:t>Remind users about feedback tool – on State Resources Map </a:t>
            </a:r>
            <a:r>
              <a:rPr lang="en-US" sz="800" i="1" dirty="0"/>
              <a:t>we want to know what is working, or not working, both as a document and how you find it useful, or not, for your implementation plan.  Let us know how you are doing implementing SRR/GSR in your work, success stories we’d appreciate knowing if our document helped. </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 name="Shape 200"/>
          <p:cNvSpPr>
            <a:spLocks noGrp="1" noRot="1" noChangeAspect="1"/>
          </p:cNvSpPr>
          <p:nvPr>
            <p:ph type="sldImg"/>
          </p:nvPr>
        </p:nvSpPr>
        <p:spPr>
          <a:xfrm>
            <a:off x="457200" y="720725"/>
            <a:ext cx="6400800" cy="3600450"/>
          </a:xfrm>
          <a:prstGeom prst="rect">
            <a:avLst/>
          </a:prstGeom>
        </p:spPr>
        <p:txBody>
          <a:bodyPr/>
          <a:lstStyle/>
          <a:p>
            <a:endParaRPr/>
          </a:p>
        </p:txBody>
      </p:sp>
      <p:sp>
        <p:nvSpPr>
          <p:cNvPr id="201" name="Shape 201"/>
          <p:cNvSpPr>
            <a:spLocks noGrp="1"/>
          </p:cNvSpPr>
          <p:nvPr>
            <p:ph type="body" sz="quarter" idx="1"/>
          </p:nvPr>
        </p:nvSpPr>
        <p:spPr>
          <a:prstGeom prst="rect">
            <a:avLst/>
          </a:prstGeom>
        </p:spPr>
        <p:txBody>
          <a:bodyPr/>
          <a:lstStyle/>
          <a:p>
            <a:pPr>
              <a:defRPr b="1"/>
            </a:pPr>
            <a:r>
              <a:rPr dirty="0"/>
              <a:t>Notes:</a:t>
            </a:r>
            <a:endParaRPr lang="en-US" dirty="0"/>
          </a:p>
          <a:p>
            <a:pPr>
              <a:defRPr b="1"/>
            </a:pPr>
            <a:endParaRPr lang="en-US" dirty="0"/>
          </a:p>
          <a:p>
            <a:pPr>
              <a:defRPr b="1"/>
            </a:pPr>
            <a:r>
              <a:rPr lang="en-US" i="1" dirty="0"/>
              <a:t>Take away:  Use the State Resources Map to find out what is going on locally and nationally,  Integration Framework to navigate and learn,  and Case Studies to see success stories and find situations like yours.</a:t>
            </a:r>
            <a:endParaRPr i="1" dirty="0"/>
          </a:p>
          <a:p>
            <a:pPr>
              <a:defRPr b="1"/>
            </a:pPr>
            <a:endParaRPr dirty="0"/>
          </a:p>
          <a:p>
            <a:pPr marL="181240" indent="-181240">
              <a:buSzPct val="100000"/>
              <a:buFont typeface="Arial"/>
              <a:buChar char="•"/>
              <a:defRPr b="1"/>
            </a:pPr>
            <a:r>
              <a:rPr dirty="0"/>
              <a:t>An updated, from GSR-2, framework illustrating the integration of sustainability &amp; resiliency into the remediation project lifecycle</a:t>
            </a:r>
          </a:p>
          <a:p>
            <a:pPr marL="181240" indent="-181240">
              <a:buSzPct val="100000"/>
              <a:buFont typeface="Arial"/>
              <a:buChar char="•"/>
              <a:defRPr b="1"/>
            </a:pPr>
            <a:r>
              <a:rPr dirty="0"/>
              <a:t>Easy to use checklists of key sustainable BMPs</a:t>
            </a:r>
          </a:p>
          <a:p>
            <a:pPr marL="181240" indent="-181240">
              <a:buSzPct val="100000"/>
              <a:buFont typeface="Arial"/>
              <a:buChar char="•"/>
              <a:defRPr b="1"/>
            </a:pPr>
            <a:r>
              <a:rPr dirty="0"/>
              <a:t>A range of Case Studies that illustrate how SRR is applied at site</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 name="Shape 208"/>
          <p:cNvSpPr>
            <a:spLocks noGrp="1" noRot="1" noChangeAspect="1"/>
          </p:cNvSpPr>
          <p:nvPr>
            <p:ph type="sldImg"/>
          </p:nvPr>
        </p:nvSpPr>
        <p:spPr>
          <a:xfrm>
            <a:off x="457200" y="720725"/>
            <a:ext cx="6400800" cy="3600450"/>
          </a:xfrm>
          <a:prstGeom prst="rect">
            <a:avLst/>
          </a:prstGeom>
        </p:spPr>
        <p:txBody>
          <a:bodyPr/>
          <a:lstStyle/>
          <a:p>
            <a:endParaRPr/>
          </a:p>
        </p:txBody>
      </p:sp>
      <p:sp>
        <p:nvSpPr>
          <p:cNvPr id="209" name="Shape 209"/>
          <p:cNvSpPr>
            <a:spLocks noGrp="1"/>
          </p:cNvSpPr>
          <p:nvPr>
            <p:ph type="body" sz="quarter" idx="1"/>
          </p:nvPr>
        </p:nvSpPr>
        <p:spPr>
          <a:xfrm>
            <a:off x="810690" y="4560570"/>
            <a:ext cx="5643154" cy="4928408"/>
          </a:xfrm>
          <a:prstGeom prst="rect">
            <a:avLst/>
          </a:prstGeom>
        </p:spPr>
        <p:txBody>
          <a:bodyPr/>
          <a:lstStyle/>
          <a:p>
            <a:pPr>
              <a:defRPr sz="1400" b="1">
                <a:latin typeface="Noto Sans Symbols"/>
                <a:ea typeface="Noto Sans Symbols"/>
                <a:cs typeface="Noto Sans Symbols"/>
                <a:sym typeface="Noto Sans Symbols"/>
              </a:defRPr>
            </a:pPr>
            <a:r>
              <a:rPr lang="en-US" sz="800" dirty="0"/>
              <a:t>Notes:</a:t>
            </a:r>
          </a:p>
          <a:p>
            <a:pPr>
              <a:defRPr b="1">
                <a:latin typeface="Noto Sans Symbols"/>
                <a:ea typeface="Noto Sans Symbols"/>
                <a:cs typeface="Noto Sans Symbols"/>
                <a:sym typeface="Noto Sans Symbols"/>
              </a:defRPr>
            </a:pPr>
            <a:endParaRPr lang="en-US" sz="800" dirty="0"/>
          </a:p>
          <a:p>
            <a:pPr>
              <a:defRPr b="1">
                <a:latin typeface="Noto Sans Symbols"/>
                <a:ea typeface="Noto Sans Symbols"/>
                <a:cs typeface="Noto Sans Symbols"/>
                <a:sym typeface="Noto Sans Symbols"/>
              </a:defRPr>
            </a:pPr>
            <a:r>
              <a:rPr lang="en-US" sz="800" dirty="0"/>
              <a:t>All this can be found in Section 2 of the Document.</a:t>
            </a:r>
          </a:p>
          <a:p>
            <a:pPr marL="362480" indent="-362480">
              <a:buClr>
                <a:srgbClr val="000000"/>
              </a:buClr>
              <a:buSzPts val="1200"/>
              <a:buFont typeface="Arial"/>
              <a:buChar char="●"/>
              <a:defRPr>
                <a:latin typeface="Noto Sans Symbols"/>
                <a:ea typeface="Noto Sans Symbols"/>
                <a:cs typeface="Noto Sans Symbols"/>
                <a:sym typeface="Noto Sans Symbols"/>
              </a:defRPr>
            </a:pPr>
            <a:endParaRPr lang="en-US" sz="800" dirty="0"/>
          </a:p>
          <a:p>
            <a:pPr marL="362480" indent="-362480">
              <a:buClr>
                <a:srgbClr val="000000"/>
              </a:buClr>
              <a:buSzPts val="1200"/>
              <a:buFont typeface="Arial"/>
              <a:buChar char="●"/>
              <a:defRPr b="1">
                <a:latin typeface="Noto Sans Symbols"/>
                <a:ea typeface="Noto Sans Symbols"/>
                <a:cs typeface="Noto Sans Symbols"/>
                <a:sym typeface="Noto Sans Symbols"/>
              </a:defRPr>
            </a:pPr>
            <a:r>
              <a:rPr lang="en-US" sz="800" dirty="0"/>
              <a:t>Background and context on evolution to and value of SRR Improves the remediation process</a:t>
            </a:r>
            <a:endParaRPr lang="en-US" sz="800" i="1" dirty="0"/>
          </a:p>
          <a:p>
            <a:pPr marL="362480" indent="-362480">
              <a:spcBef>
                <a:spcPts val="1269"/>
              </a:spcBef>
              <a:buClr>
                <a:srgbClr val="000000"/>
              </a:buClr>
              <a:buSzPts val="1200"/>
              <a:buFont typeface="Arial"/>
              <a:buChar char="●"/>
              <a:defRPr b="1">
                <a:latin typeface="Noto Sans Symbols"/>
                <a:ea typeface="Noto Sans Symbols"/>
                <a:cs typeface="Noto Sans Symbols"/>
                <a:sym typeface="Noto Sans Symbols"/>
              </a:defRPr>
            </a:pPr>
            <a:r>
              <a:rPr lang="en-US" sz="800" dirty="0"/>
              <a:t>Brief overview of the history of hazardous waste cleanup and the importance of GSR</a:t>
            </a:r>
          </a:p>
          <a:p>
            <a:pPr marL="362480" indent="-362480">
              <a:spcBef>
                <a:spcPts val="1269"/>
              </a:spcBef>
              <a:buClr>
                <a:srgbClr val="000000"/>
              </a:buClr>
              <a:buSzPts val="1200"/>
              <a:buFont typeface="Arial"/>
              <a:buChar char="●"/>
              <a:defRPr b="1">
                <a:latin typeface="Noto Sans Symbols"/>
                <a:ea typeface="Noto Sans Symbols"/>
                <a:cs typeface="Noto Sans Symbols"/>
                <a:sym typeface="Noto Sans Symbols"/>
              </a:defRPr>
            </a:pPr>
            <a:r>
              <a:rPr lang="en-US" sz="800" dirty="0"/>
              <a:t>Climate change impacts from extreme weather events, sea-level rise, and wildfires to the integrity of environmental remediation solutions and, in turn, the public health and environment of the surrounding communities</a:t>
            </a:r>
          </a:p>
          <a:p>
            <a:pPr marL="362480" indent="-362480">
              <a:spcBef>
                <a:spcPts val="1269"/>
              </a:spcBef>
              <a:buClr>
                <a:srgbClr val="000000"/>
              </a:buClr>
              <a:buSzPts val="1200"/>
              <a:buFont typeface="Arial"/>
              <a:buChar char="●"/>
              <a:defRPr b="1">
                <a:latin typeface="Noto Sans Symbols"/>
                <a:ea typeface="Noto Sans Symbols"/>
                <a:cs typeface="Noto Sans Symbols"/>
                <a:sym typeface="Noto Sans Symbols"/>
              </a:defRPr>
            </a:pPr>
            <a:r>
              <a:rPr lang="en-US" sz="800" dirty="0"/>
              <a:t>Case study matrix that summarizes projects where SRR has been implemented </a:t>
            </a:r>
          </a:p>
          <a:p>
            <a:pPr marL="362480" indent="-362480">
              <a:spcBef>
                <a:spcPts val="1269"/>
              </a:spcBef>
              <a:buClr>
                <a:srgbClr val="000000"/>
              </a:buClr>
              <a:buSzPts val="1200"/>
              <a:buFont typeface="Arial"/>
              <a:buChar char="●"/>
              <a:defRPr b="1">
                <a:latin typeface="Noto Sans Symbols"/>
                <a:ea typeface="Noto Sans Symbols"/>
                <a:cs typeface="Noto Sans Symbols"/>
                <a:sym typeface="Noto Sans Symbols"/>
              </a:defRPr>
            </a:pPr>
            <a:r>
              <a:rPr lang="en-US" sz="800" dirty="0"/>
              <a:t>Frequently asked questions (FAQs) about misperceptions and the value of SRR that prove the case for using SRR, along with references to case studies </a:t>
            </a:r>
          </a:p>
          <a:p>
            <a:pPr>
              <a:spcBef>
                <a:spcPts val="1269"/>
              </a:spcBef>
              <a:defRPr b="1">
                <a:latin typeface="Noto Sans Symbols"/>
                <a:ea typeface="Noto Sans Symbols"/>
                <a:cs typeface="Noto Sans Symbols"/>
                <a:sym typeface="Noto Sans Symbols"/>
              </a:defRPr>
            </a:pPr>
            <a:r>
              <a:rPr lang="en-US" sz="800" dirty="0"/>
              <a:t>Among the most common questions,  just what are resiliency and sustainability:</a:t>
            </a:r>
          </a:p>
          <a:p>
            <a:pPr>
              <a:spcBef>
                <a:spcPts val="1269"/>
              </a:spcBef>
              <a:defRPr sz="1800" b="1" i="1" u="sng">
                <a:latin typeface="Times New Roman"/>
                <a:ea typeface="Times New Roman"/>
                <a:cs typeface="Times New Roman"/>
                <a:sym typeface="Times New Roman"/>
              </a:defRPr>
            </a:pPr>
            <a:r>
              <a:rPr lang="en-US" sz="800" dirty="0"/>
              <a:t>Remember:  “…sustainability considers the remedy’s impact on the environment, resilience considers the environment’s impact on the remedy…”</a:t>
            </a:r>
            <a:endParaRPr lang="en-US" sz="800" dirty="0">
              <a:latin typeface="Trebuchet MS"/>
              <a:ea typeface="Trebuchet MS"/>
              <a:cs typeface="Trebuchet MS"/>
              <a:sym typeface="Trebuchet MS"/>
            </a:endParaRPr>
          </a:p>
          <a:p>
            <a:pPr>
              <a:spcBef>
                <a:spcPts val="1269"/>
              </a:spcBef>
              <a:defRPr i="1">
                <a:latin typeface="Times New Roman"/>
                <a:ea typeface="Times New Roman"/>
                <a:cs typeface="Times New Roman"/>
                <a:sym typeface="Times New Roman"/>
              </a:defRPr>
            </a:pPr>
            <a:r>
              <a:rPr lang="en-US" sz="800" dirty="0"/>
              <a:t>References:</a:t>
            </a:r>
            <a:endParaRPr lang="en-US" sz="800" dirty="0">
              <a:latin typeface="Trebuchet MS"/>
              <a:ea typeface="Trebuchet MS"/>
              <a:cs typeface="Trebuchet MS"/>
              <a:sym typeface="Trebuchet MS"/>
            </a:endParaRPr>
          </a:p>
          <a:p>
            <a:pPr>
              <a:spcBef>
                <a:spcPts val="1269"/>
              </a:spcBef>
              <a:defRPr>
                <a:latin typeface="Noto Sans Symbols"/>
                <a:ea typeface="Noto Sans Symbols"/>
                <a:cs typeface="Noto Sans Symbols"/>
                <a:sym typeface="Noto Sans Symbols"/>
              </a:defRPr>
            </a:pPr>
            <a:r>
              <a:rPr lang="en-US" sz="800" dirty="0"/>
              <a:t>ITRC </a:t>
            </a:r>
            <a:r>
              <a:rPr lang="en-US" sz="800" u="sng" dirty="0">
                <a:solidFill>
                  <a:srgbClr val="0000FF"/>
                </a:solidFill>
                <a:uFill>
                  <a:solidFill>
                    <a:srgbClr val="0000FF"/>
                  </a:solidFill>
                </a:uFill>
                <a:hlinkClick r:id="rId3"/>
              </a:rPr>
              <a:t>Improving Environmental Site Remediation Through Performance-Based Environmental Management</a:t>
            </a:r>
            <a:r>
              <a:rPr lang="en-US" sz="800" dirty="0"/>
              <a:t> (RPO-7), https://www.itrcweb.org/GuidanceDocuments/RPO-7.pdf </a:t>
            </a:r>
          </a:p>
          <a:p>
            <a:pPr>
              <a:spcBef>
                <a:spcPts val="1269"/>
              </a:spcBef>
              <a:defRPr>
                <a:latin typeface="Noto Sans Symbols"/>
                <a:ea typeface="Noto Sans Symbols"/>
                <a:cs typeface="Noto Sans Symbols"/>
                <a:sym typeface="Noto Sans Symbols"/>
              </a:defRPr>
            </a:pPr>
            <a:r>
              <a:rPr lang="en-US" sz="800" dirty="0"/>
              <a:t>ITRC </a:t>
            </a:r>
            <a:r>
              <a:rPr lang="en-US" sz="800" u="sng" dirty="0">
                <a:solidFill>
                  <a:srgbClr val="0000FF"/>
                </a:solidFill>
                <a:uFill>
                  <a:solidFill>
                    <a:srgbClr val="0000FF"/>
                  </a:solidFill>
                </a:uFill>
                <a:hlinkClick r:id="rId4"/>
              </a:rPr>
              <a:t>Remediation Process Optimization: Identifying Opportunities for Enhanced and More Efficient Site Remediation</a:t>
            </a:r>
            <a:r>
              <a:rPr lang="en-US" sz="800" dirty="0"/>
              <a:t> (RPO-1), https://www.itrcweb.org/GuidanceDocuments/RPO-1.pdf</a:t>
            </a:r>
          </a:p>
          <a:p>
            <a:pPr>
              <a:spcBef>
                <a:spcPts val="1269"/>
              </a:spcBef>
              <a:defRPr>
                <a:latin typeface="Noto Sans Symbols"/>
                <a:ea typeface="Noto Sans Symbols"/>
                <a:cs typeface="Noto Sans Symbols"/>
                <a:sym typeface="Noto Sans Symbols"/>
              </a:defRPr>
            </a:pPr>
            <a:r>
              <a:rPr lang="en-US" sz="800" dirty="0"/>
              <a:t>ITRC </a:t>
            </a:r>
            <a:r>
              <a:rPr lang="en-US" sz="800" u="sng" dirty="0">
                <a:solidFill>
                  <a:srgbClr val="0000FF"/>
                </a:solidFill>
                <a:uFill>
                  <a:solidFill>
                    <a:srgbClr val="0000FF"/>
                  </a:solidFill>
                </a:uFill>
                <a:hlinkClick r:id="rId5"/>
              </a:rPr>
              <a:t>Project Risk Management for Site Remediation</a:t>
            </a:r>
            <a:r>
              <a:rPr lang="en-US" sz="800" dirty="0"/>
              <a:t> (RRM-1), https://www.itrcweb.org/GuidanceDocuments/RRM-1.pdf</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 name="Shape 215"/>
          <p:cNvSpPr>
            <a:spLocks noGrp="1" noRot="1" noChangeAspect="1"/>
          </p:cNvSpPr>
          <p:nvPr>
            <p:ph type="sldImg"/>
          </p:nvPr>
        </p:nvSpPr>
        <p:spPr>
          <a:xfrm>
            <a:off x="457200" y="720725"/>
            <a:ext cx="6400800" cy="3600450"/>
          </a:xfrm>
          <a:prstGeom prst="rect">
            <a:avLst/>
          </a:prstGeom>
        </p:spPr>
        <p:txBody>
          <a:bodyPr/>
          <a:lstStyle/>
          <a:p>
            <a:endParaRPr/>
          </a:p>
        </p:txBody>
      </p:sp>
      <p:sp>
        <p:nvSpPr>
          <p:cNvPr id="216" name="Shape 216"/>
          <p:cNvSpPr>
            <a:spLocks noGrp="1"/>
          </p:cNvSpPr>
          <p:nvPr>
            <p:ph type="body" sz="quarter" idx="1"/>
          </p:nvPr>
        </p:nvSpPr>
        <p:spPr>
          <a:xfrm>
            <a:off x="406400" y="4560570"/>
            <a:ext cx="6737795" cy="5040630"/>
          </a:xfrm>
          <a:prstGeom prst="rect">
            <a:avLst/>
          </a:prstGeom>
        </p:spPr>
        <p:txBody>
          <a:bodyPr/>
          <a:lstStyle/>
          <a:p>
            <a:pPr>
              <a:spcBef>
                <a:spcPts val="1269"/>
              </a:spcBef>
              <a:defRPr b="1">
                <a:latin typeface="Trebuchet MS"/>
                <a:ea typeface="Trebuchet MS"/>
                <a:cs typeface="Trebuchet MS"/>
                <a:sym typeface="Trebuchet MS"/>
              </a:defRPr>
            </a:pPr>
            <a:r>
              <a:rPr lang="en-US" sz="800" dirty="0"/>
              <a:t>Notes:</a:t>
            </a:r>
          </a:p>
          <a:p>
            <a:pPr marL="302066" indent="-302066">
              <a:spcBef>
                <a:spcPts val="1269"/>
              </a:spcBef>
              <a:buSzPct val="100000"/>
              <a:buFont typeface="Arial"/>
              <a:buChar char="•"/>
              <a:defRPr sz="1800" b="1">
                <a:latin typeface="Times New Roman"/>
                <a:ea typeface="Times New Roman"/>
                <a:cs typeface="Times New Roman"/>
                <a:sym typeface="Times New Roman"/>
              </a:defRPr>
            </a:pPr>
            <a:r>
              <a:rPr lang="en-US" sz="800" dirty="0"/>
              <a:t>Approaches to cleaning up contaminated sites became more standardized in the United States following the establishment of transformative </a:t>
            </a:r>
            <a:r>
              <a:rPr lang="en-US" sz="800" u="sng" dirty="0"/>
              <a:t>federal regulations (and subsequent state regulations) governing their remediation</a:t>
            </a:r>
            <a:r>
              <a:rPr lang="en-US" sz="800" dirty="0"/>
              <a:t>. Since the early days of site cleanup activities, the remediation industry </a:t>
            </a:r>
            <a:r>
              <a:rPr lang="en-US" sz="800" u="sng" dirty="0"/>
              <a:t>has progressed through several cycles representing different approaches for achieving cleanup objectives</a:t>
            </a:r>
            <a:r>
              <a:rPr lang="en-US" sz="800" i="1" dirty="0"/>
              <a:t> </a:t>
            </a:r>
            <a:r>
              <a:rPr lang="en-US" sz="800" dirty="0"/>
              <a:t>(Figure 2-1). </a:t>
            </a:r>
            <a:r>
              <a:rPr lang="en-US" sz="800" u="sng" dirty="0"/>
              <a:t>Until recently</a:t>
            </a:r>
            <a:r>
              <a:rPr lang="en-US" sz="800" dirty="0"/>
              <a:t>, the development of remedial approaches relied mostly on a static site characterization (for example, current and historical groundwater elevations, flow directions, precipitation rates) that reflected conditions at a single point in time. </a:t>
            </a:r>
            <a:r>
              <a:rPr lang="en-US" sz="800" u="sng" dirty="0"/>
              <a:t>Conceptual site models (CSMs) </a:t>
            </a:r>
            <a:r>
              <a:rPr lang="en-US" sz="800" dirty="0"/>
              <a:t>have generally placed more emphasis on how past site activities created current site conditions, </a:t>
            </a:r>
            <a:r>
              <a:rPr lang="en-US" sz="800" u="sng" dirty="0"/>
              <a:t>a snap shot</a:t>
            </a:r>
            <a:r>
              <a:rPr lang="en-US" sz="800" dirty="0"/>
              <a:t>, and </a:t>
            </a:r>
            <a:r>
              <a:rPr lang="en-US" sz="800" u="sng" dirty="0"/>
              <a:t>little attention on what could happen at a site in the future</a:t>
            </a:r>
            <a:r>
              <a:rPr lang="en-US" sz="800" dirty="0"/>
              <a:t>. </a:t>
            </a:r>
          </a:p>
          <a:p>
            <a:pPr marL="302066" indent="-302066">
              <a:spcBef>
                <a:spcPts val="1269"/>
              </a:spcBef>
              <a:buSzPct val="100000"/>
              <a:buFont typeface="Arial"/>
              <a:buChar char="•"/>
              <a:defRPr sz="1800" b="1">
                <a:latin typeface="Times New Roman"/>
                <a:ea typeface="Times New Roman"/>
                <a:cs typeface="Times New Roman"/>
                <a:sym typeface="Times New Roman"/>
              </a:defRPr>
            </a:pPr>
            <a:r>
              <a:rPr lang="en-US" sz="800" dirty="0"/>
              <a:t>1960’s -  Dump where you could,  on site,  off site – back 40, in lakes, rivers, ocean.</a:t>
            </a:r>
            <a:endParaRPr lang="en-US" sz="800" dirty="0">
              <a:latin typeface="Trebuchet MS"/>
              <a:ea typeface="Trebuchet MS"/>
              <a:cs typeface="Trebuchet MS"/>
              <a:sym typeface="Trebuchet MS"/>
            </a:endParaRPr>
          </a:p>
          <a:p>
            <a:pPr marL="302066" indent="-302066">
              <a:spcBef>
                <a:spcPts val="1269"/>
              </a:spcBef>
              <a:buSzPct val="100000"/>
              <a:buFont typeface="Arial"/>
              <a:buChar char="•"/>
              <a:defRPr sz="1800" b="1">
                <a:latin typeface="Times New Roman"/>
                <a:ea typeface="Times New Roman"/>
                <a:cs typeface="Times New Roman"/>
                <a:sym typeface="Times New Roman"/>
              </a:defRPr>
            </a:pPr>
            <a:r>
              <a:rPr lang="en-US" sz="800" dirty="0"/>
              <a:t>Regulations</a:t>
            </a:r>
            <a:endParaRPr lang="en-US" sz="800" dirty="0">
              <a:latin typeface="Trebuchet MS"/>
              <a:ea typeface="Trebuchet MS"/>
              <a:cs typeface="Trebuchet MS"/>
              <a:sym typeface="Trebuchet MS"/>
            </a:endParaRPr>
          </a:p>
          <a:p>
            <a:pPr marL="302066" indent="-302066">
              <a:spcBef>
                <a:spcPts val="1269"/>
              </a:spcBef>
              <a:buSzPct val="100000"/>
              <a:buFont typeface="Arial"/>
              <a:buChar char="•"/>
              <a:defRPr sz="1800" b="1">
                <a:latin typeface="Times New Roman"/>
                <a:ea typeface="Times New Roman"/>
                <a:cs typeface="Times New Roman"/>
                <a:sym typeface="Times New Roman"/>
              </a:defRPr>
            </a:pPr>
            <a:r>
              <a:rPr lang="en-US" sz="800" dirty="0"/>
              <a:t>1990 – Intensive site remediation,  dig and dump/haul,  in-situ/ex-situ,  SVE, etc. Focused on attacking the source area’s and later on the dissolved plumes</a:t>
            </a:r>
            <a:endParaRPr lang="en-US" sz="800" dirty="0">
              <a:latin typeface="Trebuchet MS"/>
              <a:ea typeface="Trebuchet MS"/>
              <a:cs typeface="Trebuchet MS"/>
              <a:sym typeface="Trebuchet MS"/>
            </a:endParaRPr>
          </a:p>
          <a:p>
            <a:pPr marL="302066" indent="-302066">
              <a:spcBef>
                <a:spcPts val="1269"/>
              </a:spcBef>
              <a:buSzPct val="100000"/>
              <a:buFont typeface="Arial"/>
              <a:buChar char="•"/>
              <a:defRPr sz="1800" b="1">
                <a:latin typeface="Times New Roman"/>
                <a:ea typeface="Times New Roman"/>
                <a:cs typeface="Times New Roman"/>
                <a:sym typeface="Times New Roman"/>
              </a:defRPr>
            </a:pPr>
            <a:r>
              <a:rPr lang="en-US" sz="800" dirty="0"/>
              <a:t>Clean and Green Initiatives</a:t>
            </a:r>
            <a:endParaRPr lang="en-US" sz="800" dirty="0">
              <a:latin typeface="Trebuchet MS"/>
              <a:ea typeface="Trebuchet MS"/>
              <a:cs typeface="Trebuchet MS"/>
              <a:sym typeface="Trebuchet MS"/>
            </a:endParaRPr>
          </a:p>
          <a:p>
            <a:pPr marL="302066" indent="-302066">
              <a:spcBef>
                <a:spcPts val="1269"/>
              </a:spcBef>
              <a:buSzPct val="100000"/>
              <a:buFont typeface="Arial"/>
              <a:buChar char="•"/>
              <a:defRPr sz="1800" b="1">
                <a:latin typeface="Times New Roman"/>
                <a:ea typeface="Times New Roman"/>
                <a:cs typeface="Times New Roman"/>
                <a:sym typeface="Times New Roman"/>
              </a:defRPr>
            </a:pPr>
            <a:r>
              <a:rPr lang="en-US" sz="800" dirty="0"/>
              <a:t>2010 – Selecting products and chemicals needed for remediation with green in mind,  e.g. biodiesel for yellow iron/machines,  how to power the sites</a:t>
            </a:r>
            <a:endParaRPr lang="en-US" sz="800" dirty="0">
              <a:latin typeface="Trebuchet MS"/>
              <a:ea typeface="Trebuchet MS"/>
              <a:cs typeface="Trebuchet MS"/>
              <a:sym typeface="Trebuchet MS"/>
            </a:endParaRPr>
          </a:p>
          <a:p>
            <a:pPr marL="302066" indent="-302066">
              <a:spcBef>
                <a:spcPts val="1269"/>
              </a:spcBef>
              <a:buSzPct val="100000"/>
              <a:buFont typeface="Arial"/>
              <a:buChar char="•"/>
              <a:defRPr sz="1800" b="1">
                <a:latin typeface="Times New Roman"/>
                <a:ea typeface="Times New Roman"/>
                <a:cs typeface="Times New Roman"/>
                <a:sym typeface="Times New Roman"/>
              </a:defRPr>
            </a:pPr>
            <a:r>
              <a:rPr lang="en-US" sz="800" dirty="0"/>
              <a:t>Now we and others are advocating SRR – broad view of the site,  yes, green but also what will the site look like when complete, or no further active action,  be that 5, 10, 20, or 30 years from now can it be resilient over that period, can it be sustainable, an effective remediation with minimal or even positive social and economic impact on the community it is located in.</a:t>
            </a:r>
            <a:endParaRPr lang="en-US" sz="800" dirty="0">
              <a:latin typeface="Trebuchet MS"/>
              <a:ea typeface="Trebuchet MS"/>
              <a:cs typeface="Trebuchet MS"/>
              <a:sym typeface="Trebuchet MS"/>
            </a:endParaRPr>
          </a:p>
          <a:p>
            <a:pPr marL="302066" indent="-302066">
              <a:spcBef>
                <a:spcPts val="1269"/>
              </a:spcBef>
              <a:buSzPct val="100000"/>
              <a:buFont typeface="Arial"/>
              <a:buChar char="•"/>
              <a:defRPr sz="1800" b="1" i="1" u="sng">
                <a:latin typeface="Times New Roman"/>
                <a:ea typeface="Times New Roman"/>
                <a:cs typeface="Times New Roman"/>
                <a:sym typeface="Times New Roman"/>
              </a:defRPr>
            </a:pPr>
            <a:r>
              <a:rPr lang="en-US" sz="800" dirty="0"/>
              <a:t>Since 2000, cleaning up contaminated sites has generally consisted of a risk-based approach while maintaining the primary objective of protecting human health and the environment. As a result, many contaminated sites are being addressed through long-term management (for example, institutional and engineering controls, land-use restrictions, hydraulic control, source containment, passive treatment, monitoring, and natural attenuation, or some combination) rather than resource-intensive, active source removal. In long-term management, protecting human health and the environment is not a static objective to be achieved, but </a:t>
            </a:r>
            <a:r>
              <a:rPr lang="en-US" sz="800" dirty="0">
                <a:solidFill>
                  <a:srgbClr val="FF0000"/>
                </a:solidFill>
              </a:rPr>
              <a:t>a condition that must be maintained throughout the lifespan of the remedy. Requires continuous or periodic review of the remediation,  see ITRC’s RPO, RRM documents.</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 name="Shape 239"/>
          <p:cNvSpPr>
            <a:spLocks noGrp="1" noRot="1" noChangeAspect="1"/>
          </p:cNvSpPr>
          <p:nvPr>
            <p:ph type="sldImg"/>
          </p:nvPr>
        </p:nvSpPr>
        <p:spPr>
          <a:xfrm>
            <a:off x="457200" y="720725"/>
            <a:ext cx="6400800" cy="3600450"/>
          </a:xfrm>
          <a:prstGeom prst="rect">
            <a:avLst/>
          </a:prstGeom>
        </p:spPr>
        <p:txBody>
          <a:bodyPr/>
          <a:lstStyle/>
          <a:p>
            <a:endParaRPr/>
          </a:p>
        </p:txBody>
      </p:sp>
      <p:sp>
        <p:nvSpPr>
          <p:cNvPr id="240" name="Shape 240"/>
          <p:cNvSpPr>
            <a:spLocks noGrp="1"/>
          </p:cNvSpPr>
          <p:nvPr>
            <p:ph type="body" sz="quarter" idx="1"/>
          </p:nvPr>
        </p:nvSpPr>
        <p:spPr>
          <a:xfrm>
            <a:off x="975360" y="4560570"/>
            <a:ext cx="5364480" cy="4716434"/>
          </a:xfrm>
          <a:prstGeom prst="rect">
            <a:avLst/>
          </a:prstGeom>
        </p:spPr>
        <p:txBody>
          <a:bodyPr/>
          <a:lstStyle/>
          <a:p>
            <a:pPr indent="241653">
              <a:defRPr b="1"/>
            </a:pPr>
            <a:r>
              <a:rPr lang="en-US" sz="800" dirty="0"/>
              <a:t>Notes:</a:t>
            </a:r>
          </a:p>
          <a:p>
            <a:pPr indent="241653">
              <a:defRPr b="1"/>
            </a:pPr>
            <a:endParaRPr lang="en-US" sz="800" dirty="0"/>
          </a:p>
          <a:p>
            <a:pPr marL="302066" indent="-302066">
              <a:buSzPct val="100000"/>
              <a:buFont typeface="Arial"/>
              <a:buChar char="•"/>
              <a:defRPr sz="1800" b="1" i="1"/>
            </a:pPr>
            <a:r>
              <a:rPr lang="en-US" sz="800" dirty="0"/>
              <a:t>If you are not familiar with documents, we recommend that your read them…</a:t>
            </a:r>
          </a:p>
          <a:p>
            <a:pPr>
              <a:buSzPct val="100000"/>
              <a:defRPr b="1"/>
            </a:pPr>
            <a:endParaRPr lang="en-US" sz="800" dirty="0"/>
          </a:p>
          <a:p>
            <a:pPr marL="302066" indent="-302066">
              <a:buSzPct val="100000"/>
              <a:buFont typeface="Arial"/>
              <a:buChar char="•"/>
              <a:defRPr sz="1800" b="1">
                <a:latin typeface="Times New Roman"/>
                <a:ea typeface="Times New Roman"/>
                <a:cs typeface="Times New Roman"/>
                <a:sym typeface="Times New Roman"/>
              </a:defRPr>
            </a:pPr>
            <a:r>
              <a:rPr lang="en-US" sz="800" dirty="0"/>
              <a:t>The above documents </a:t>
            </a:r>
            <a:r>
              <a:rPr lang="en-US" sz="800" u="sng" dirty="0"/>
              <a:t>not only provided guideposts on what was considered practical for implementation based on general industry stakeholder acceptance</a:t>
            </a:r>
            <a:r>
              <a:rPr lang="en-US" sz="800" dirty="0"/>
              <a:t>, they provided industry with tools and practices that could be applied. These tools and practices place as much </a:t>
            </a:r>
            <a:r>
              <a:rPr lang="en-US" sz="800" u="sng" dirty="0"/>
              <a:t>emphasis on ensuring sustainability in the </a:t>
            </a:r>
            <a:r>
              <a:rPr lang="en-US" sz="800" i="1" u="sng" dirty="0"/>
              <a:t>process</a:t>
            </a:r>
            <a:r>
              <a:rPr lang="en-US" sz="800" u="sng" dirty="0"/>
              <a:t> of cleanup as they do in the long-term impacts of the remedy. GSR is not a means of justifying a less effective remedial action, but instead a case for weighing the additional measures of environmental, social, and economic effectiveness alongside remediation potential at all stages. The </a:t>
            </a:r>
            <a:r>
              <a:rPr lang="en-US" sz="800" i="1" u="sng" dirty="0"/>
              <a:t>intentionality </a:t>
            </a:r>
            <a:r>
              <a:rPr lang="en-US" sz="800" u="sng" dirty="0"/>
              <a:t>of considering these GSR elements is its key distinguishing feature.</a:t>
            </a:r>
          </a:p>
          <a:p>
            <a:pPr marL="181240" indent="-181240">
              <a:buSzPct val="100000"/>
              <a:buFont typeface="Arial"/>
              <a:buChar char="•"/>
              <a:defRPr b="1" u="sng"/>
            </a:pPr>
            <a:endParaRPr lang="en-US" sz="800" u="sng" dirty="0"/>
          </a:p>
          <a:p>
            <a:pPr marL="302066" indent="-302066">
              <a:spcBef>
                <a:spcPts val="1269"/>
              </a:spcBef>
              <a:buSzPct val="100000"/>
              <a:buFont typeface="Arial"/>
              <a:buChar char="•"/>
              <a:defRPr sz="1800" b="1">
                <a:latin typeface="Times New Roman"/>
                <a:ea typeface="Times New Roman"/>
                <a:cs typeface="Times New Roman"/>
                <a:sym typeface="Times New Roman"/>
              </a:defRPr>
            </a:pPr>
            <a:r>
              <a:rPr lang="en-US" sz="800" dirty="0"/>
              <a:t>Many lessons have been learned about GSR (for example, the importance of stakeholder engagement), the science has advanced (social and economic impact evaluations), and new tools have emerged since the ITRC published its guidance documents in 2011. Many of these attributes are summarized in a review (</a:t>
            </a:r>
            <a:r>
              <a:rPr lang="en-US" sz="800" dirty="0" err="1"/>
              <a:t>Favara</a:t>
            </a:r>
            <a:r>
              <a:rPr lang="en-US" sz="800" dirty="0"/>
              <a:t> et al. 2019). This new ITRC guidance, Sustainable Resilient Remediation (GSR-3), presents these lessons learned as resources for state agencies and other decision makers, remediation and resilience practitioners, and affected communities.  </a:t>
            </a:r>
            <a:r>
              <a:rPr lang="en-US" sz="800" i="1" u="sng" dirty="0"/>
              <a:t>These documents are still valid can by used by remediation practitioners, government officials, stakeholders, and site owners;  but they should now be read in light of a clear understanding of SRR.  Failure to do so may result in lost opportunities to improve the remediation’s ultimate outcome be it the physical remediation or it’s impact to the community around the site.  SRR helps broaden the thought process needed for sound remediation.  So, please take time to go read these documents.</a:t>
            </a:r>
          </a:p>
          <a:p>
            <a:pPr marL="1691571" indent="-1933224">
              <a:spcBef>
                <a:spcPts val="1269"/>
              </a:spcBef>
              <a:buSzPct val="100000"/>
              <a:buFont typeface="Arial"/>
              <a:buChar char="•"/>
              <a:defRPr sz="1800" b="1" i="1" u="sng">
                <a:latin typeface="Times New Roman"/>
                <a:ea typeface="Times New Roman"/>
                <a:cs typeface="Times New Roman"/>
                <a:sym typeface="Times New Roman"/>
              </a:defRPr>
            </a:pPr>
            <a:endParaRPr lang="en-US" sz="800" i="1" u="sng" dirty="0"/>
          </a:p>
          <a:p>
            <a:pPr marL="302066" indent="-302066">
              <a:spcBef>
                <a:spcPts val="1269"/>
              </a:spcBef>
              <a:buSzPct val="100000"/>
              <a:buFont typeface="Arial"/>
              <a:buChar char="•"/>
              <a:defRPr sz="1800" b="1" u="sng">
                <a:latin typeface="Times New Roman"/>
                <a:ea typeface="Times New Roman"/>
                <a:cs typeface="Times New Roman"/>
                <a:sym typeface="Times New Roman"/>
              </a:defRPr>
            </a:pPr>
            <a:r>
              <a:rPr lang="en-US" sz="800" dirty="0"/>
              <a:t>The evolution described above has provided a mechanism with which to address resilience in remediation. There is growing evidence that shifting short- and long-term climatic conditions will critically influence the performance of many types of infrastructure, including contaminant management and remediation measures intended to protect human health and the environment (</a:t>
            </a:r>
            <a:r>
              <a:rPr lang="en-US" sz="800" dirty="0" err="1"/>
              <a:t>Maco</a:t>
            </a:r>
            <a:r>
              <a:rPr lang="en-US" sz="800" dirty="0"/>
              <a:t> et al. 2018, O'Connell and Hou 2015, Reddy, Kumar, and Du 2019). In 2019, the Government Accountability Office (GAO) published a report entitled Superfund, U.S. EPA Should Take Additional Actions to Manage Risks from Climate Change, which highlights several National Priorities List (NPL) sites’ vulnerability to extreme weather.</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4591535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 name="Shape 248"/>
          <p:cNvSpPr>
            <a:spLocks noGrp="1" noRot="1" noChangeAspect="1"/>
          </p:cNvSpPr>
          <p:nvPr>
            <p:ph type="sldImg"/>
          </p:nvPr>
        </p:nvSpPr>
        <p:spPr>
          <a:xfrm>
            <a:off x="457200" y="720725"/>
            <a:ext cx="6400800" cy="3600450"/>
          </a:xfrm>
          <a:prstGeom prst="rect">
            <a:avLst/>
          </a:prstGeom>
        </p:spPr>
        <p:txBody>
          <a:bodyPr/>
          <a:lstStyle/>
          <a:p>
            <a:endParaRPr/>
          </a:p>
        </p:txBody>
      </p:sp>
      <p:sp>
        <p:nvSpPr>
          <p:cNvPr id="249" name="Shape 249"/>
          <p:cNvSpPr>
            <a:spLocks noGrp="1"/>
          </p:cNvSpPr>
          <p:nvPr>
            <p:ph type="body" sz="quarter" idx="1"/>
          </p:nvPr>
        </p:nvSpPr>
        <p:spPr>
          <a:prstGeom prst="rect">
            <a:avLst/>
          </a:prstGeom>
        </p:spPr>
        <p:txBody>
          <a:bodyPr/>
          <a:lstStyle/>
          <a:p>
            <a:pPr>
              <a:defRPr b="1">
                <a:latin typeface="Times New Roman"/>
                <a:ea typeface="Times New Roman"/>
                <a:cs typeface="Times New Roman"/>
                <a:sym typeface="Times New Roman"/>
              </a:defRPr>
            </a:pPr>
            <a:r>
              <a:rPr lang="en-US" sz="800" dirty="0"/>
              <a:t>Notes:</a:t>
            </a:r>
          </a:p>
          <a:p>
            <a:pPr>
              <a:defRPr b="1">
                <a:latin typeface="Times New Roman"/>
                <a:ea typeface="Times New Roman"/>
                <a:cs typeface="Times New Roman"/>
                <a:sym typeface="Times New Roman"/>
              </a:defRPr>
            </a:pPr>
            <a:r>
              <a:rPr lang="en-US" sz="800" dirty="0"/>
              <a:t> </a:t>
            </a:r>
          </a:p>
          <a:p>
            <a:pPr marL="302066" indent="-302066">
              <a:buSzPct val="100000"/>
              <a:buFont typeface="Arial"/>
              <a:buChar char="•"/>
              <a:defRPr sz="1800" b="1">
                <a:latin typeface="Times New Roman"/>
                <a:ea typeface="Times New Roman"/>
                <a:cs typeface="Times New Roman"/>
                <a:sym typeface="Times New Roman"/>
              </a:defRPr>
            </a:pPr>
            <a:r>
              <a:rPr lang="en-US" sz="800" dirty="0"/>
              <a:t>This document  identified tools and practices place as much </a:t>
            </a:r>
            <a:r>
              <a:rPr lang="en-US" sz="800" u="sng" dirty="0"/>
              <a:t>emphasis on ensuring sustainability in the process of cleanup as they do in the long-term impacts of the remedy. GSR is not a means of justifying a less effective remedial action, but instead a case for weighing the additional measures of environmental, social, and economic effectiveness alongside remediation potential at all stages</a:t>
            </a:r>
            <a:r>
              <a:rPr lang="en-US" sz="800" dirty="0"/>
              <a:t>. The EPA got the ball rolling on building in  intentionality of considering these GSR elements is its key distinguishing feature.</a:t>
            </a:r>
          </a:p>
          <a:p>
            <a:pPr marL="181240" indent="-181240">
              <a:buSzPct val="100000"/>
              <a:buFont typeface="Arial"/>
              <a:buChar char="•"/>
              <a:defRPr b="1" u="sng"/>
            </a:pPr>
            <a:endParaRPr lang="en-US" sz="800" dirty="0"/>
          </a:p>
          <a:p>
            <a:pPr marL="302066" indent="-302066">
              <a:buSzPct val="100000"/>
              <a:buFont typeface="Arial"/>
              <a:buChar char="•"/>
              <a:defRPr sz="1800" b="1" u="sng">
                <a:latin typeface="Times New Roman"/>
                <a:ea typeface="Times New Roman"/>
                <a:cs typeface="Times New Roman"/>
                <a:sym typeface="Times New Roman"/>
              </a:defRPr>
            </a:pPr>
            <a:r>
              <a:rPr lang="en-US" sz="800" dirty="0"/>
              <a:t>Net environmental benefit   “Green Remediation: The practice of considering all environmental effects of remedy implementation and incorporating options to maximize net environmental benefit of cleanup actions.” </a:t>
            </a:r>
          </a:p>
          <a:p>
            <a:pPr marL="181240" indent="-181240">
              <a:buSzPct val="100000"/>
              <a:buFont typeface="Arial"/>
              <a:buChar char="•"/>
              <a:defRPr b="1" u="sng">
                <a:latin typeface="Times New Roman"/>
                <a:ea typeface="Times New Roman"/>
                <a:cs typeface="Times New Roman"/>
                <a:sym typeface="Times New Roman"/>
              </a:defRPr>
            </a:pPr>
            <a:endParaRPr lang="en-US" sz="800" dirty="0"/>
          </a:p>
          <a:p>
            <a:pPr marL="302066" indent="-302066">
              <a:buSzPct val="100000"/>
              <a:buFont typeface="Arial"/>
              <a:buChar char="•"/>
              <a:defRPr sz="1800" b="1">
                <a:latin typeface="Poppins"/>
                <a:ea typeface="Poppins"/>
                <a:cs typeface="Poppins"/>
                <a:sym typeface="Poppins"/>
              </a:defRPr>
            </a:pPr>
            <a:r>
              <a:rPr lang="en-US" sz="800" dirty="0"/>
              <a:t>“This primer outlines the principles of green remediation and describes opportunities to reduce the footprint of cleanup activities throughout the life of a project. Best management practices (BMPs) outlined in this document help decision-makers, communities, and other stakeholders (such as project managers, field staff, and engineering contractors) identify new strategies in terms of sustainability. These strategies complement rather than replace the process used to select primary remedies that best meet site-specific cleanup goals.”</a:t>
            </a: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 name="Shape 257"/>
          <p:cNvSpPr>
            <a:spLocks noGrp="1" noRot="1" noChangeAspect="1"/>
          </p:cNvSpPr>
          <p:nvPr>
            <p:ph type="sldImg"/>
          </p:nvPr>
        </p:nvSpPr>
        <p:spPr>
          <a:xfrm>
            <a:off x="457200" y="720725"/>
            <a:ext cx="6400800" cy="3600450"/>
          </a:xfrm>
          <a:prstGeom prst="rect">
            <a:avLst/>
          </a:prstGeom>
        </p:spPr>
        <p:txBody>
          <a:bodyPr/>
          <a:lstStyle/>
          <a:p>
            <a:endParaRPr/>
          </a:p>
        </p:txBody>
      </p:sp>
      <p:sp>
        <p:nvSpPr>
          <p:cNvPr id="258" name="Shape 258"/>
          <p:cNvSpPr>
            <a:spLocks noGrp="1"/>
          </p:cNvSpPr>
          <p:nvPr>
            <p:ph type="body" sz="quarter" idx="1"/>
          </p:nvPr>
        </p:nvSpPr>
        <p:spPr>
          <a:prstGeom prst="rect">
            <a:avLst/>
          </a:prstGeom>
        </p:spPr>
        <p:txBody>
          <a:bodyPr/>
          <a:lstStyle/>
          <a:p>
            <a:pPr>
              <a:defRPr b="1">
                <a:latin typeface="Times New Roman"/>
                <a:ea typeface="Times New Roman"/>
                <a:cs typeface="Times New Roman"/>
                <a:sym typeface="Times New Roman"/>
              </a:defRPr>
            </a:pPr>
            <a:r>
              <a:rPr lang="en-US" dirty="0"/>
              <a:t>Notes:</a:t>
            </a:r>
          </a:p>
          <a:p>
            <a:pPr>
              <a:defRPr>
                <a:latin typeface="Times New Roman"/>
                <a:ea typeface="Times New Roman"/>
                <a:cs typeface="Times New Roman"/>
                <a:sym typeface="Times New Roman"/>
              </a:defRPr>
            </a:pPr>
            <a:endParaRPr lang="en-US" dirty="0"/>
          </a:p>
          <a:p>
            <a:pPr marL="181240" indent="-181240">
              <a:buSzPct val="100000"/>
              <a:buFont typeface="Arial"/>
              <a:buChar char="•"/>
              <a:defRPr b="1">
                <a:latin typeface="Times New Roman"/>
                <a:ea typeface="Times New Roman"/>
                <a:cs typeface="Times New Roman"/>
                <a:sym typeface="Times New Roman"/>
              </a:defRPr>
            </a:pPr>
            <a:r>
              <a:rPr lang="en-US" dirty="0"/>
              <a:t>Many lessons have been learned about GSR (for example, the importance of stakeholder engagement), the science has advanced (social and economic impact evaluations), and new tools have emerged since the ITRC published its guidance documents in 2011. Many of these attributes are summarized in a review (</a:t>
            </a:r>
            <a:r>
              <a:rPr lang="en-US" dirty="0" err="1"/>
              <a:t>Favara</a:t>
            </a:r>
            <a:r>
              <a:rPr lang="en-US" dirty="0"/>
              <a:t> et al. 2019). This new ITRC guidance, Sustainable Resilient Remediation (GSR-3), presents these lessons learned as resources for state agencies and other decision makers, remediation and resilience practitioners, and affected communities.  </a:t>
            </a:r>
          </a:p>
          <a:p>
            <a:pPr marL="181240" indent="-181240">
              <a:buSzPct val="100000"/>
              <a:buFont typeface="Arial"/>
              <a:buChar char="•"/>
              <a:defRPr>
                <a:latin typeface="Times New Roman"/>
                <a:ea typeface="Times New Roman"/>
                <a:cs typeface="Times New Roman"/>
                <a:sym typeface="Times New Roman"/>
              </a:defRPr>
            </a:pPr>
            <a:endParaRPr lang="en-US" dirty="0"/>
          </a:p>
          <a:p>
            <a:pPr marL="181240" indent="-181240">
              <a:buSzPct val="100000"/>
              <a:buFont typeface="Arial"/>
              <a:buChar char="•"/>
              <a:defRPr b="1">
                <a:latin typeface="Times New Roman"/>
                <a:ea typeface="Times New Roman"/>
                <a:cs typeface="Times New Roman"/>
                <a:sym typeface="Times New Roman"/>
              </a:defRPr>
            </a:pPr>
            <a:r>
              <a:rPr lang="en-US" dirty="0"/>
              <a:t>Introduced the now famous Triple Bottom Line Venn diagram to a broader audience,  with Environmental, Social and Economic circles with sustainability in the middle.</a:t>
            </a: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 name="Shape 265"/>
          <p:cNvSpPr>
            <a:spLocks noGrp="1" noRot="1" noChangeAspect="1"/>
          </p:cNvSpPr>
          <p:nvPr>
            <p:ph type="sldImg"/>
          </p:nvPr>
        </p:nvSpPr>
        <p:spPr>
          <a:xfrm>
            <a:off x="457200" y="720725"/>
            <a:ext cx="6400800" cy="3600450"/>
          </a:xfrm>
          <a:prstGeom prst="rect">
            <a:avLst/>
          </a:prstGeom>
        </p:spPr>
        <p:txBody>
          <a:bodyPr/>
          <a:lstStyle/>
          <a:p>
            <a:endParaRPr/>
          </a:p>
        </p:txBody>
      </p:sp>
      <p:sp>
        <p:nvSpPr>
          <p:cNvPr id="266" name="Shape 266"/>
          <p:cNvSpPr>
            <a:spLocks noGrp="1"/>
          </p:cNvSpPr>
          <p:nvPr>
            <p:ph type="body" sz="quarter" idx="1"/>
          </p:nvPr>
        </p:nvSpPr>
        <p:spPr>
          <a:xfrm>
            <a:off x="253340" y="4560570"/>
            <a:ext cx="6878189" cy="4816186"/>
          </a:xfrm>
          <a:prstGeom prst="rect">
            <a:avLst/>
          </a:prstGeom>
        </p:spPr>
        <p:txBody>
          <a:bodyPr/>
          <a:lstStyle/>
          <a:p>
            <a:pPr>
              <a:defRPr b="1">
                <a:latin typeface="Times New Roman"/>
                <a:ea typeface="Times New Roman"/>
                <a:cs typeface="Times New Roman"/>
                <a:sym typeface="Times New Roman"/>
              </a:defRPr>
            </a:pPr>
            <a:r>
              <a:rPr lang="en-US" sz="700" dirty="0"/>
              <a:t>Notes:</a:t>
            </a:r>
            <a:endParaRPr lang="en-US" sz="700" u="sng" dirty="0"/>
          </a:p>
          <a:p>
            <a:pPr>
              <a:defRPr b="1">
                <a:latin typeface="Times New Roman"/>
                <a:ea typeface="Times New Roman"/>
                <a:cs typeface="Times New Roman"/>
                <a:sym typeface="Times New Roman"/>
              </a:defRPr>
            </a:pPr>
            <a:endParaRPr lang="en-US" sz="700" u="sng" dirty="0"/>
          </a:p>
          <a:p>
            <a:pPr marL="181240" indent="-181240">
              <a:buSzPct val="100000"/>
              <a:buFont typeface="Arial"/>
              <a:buChar char="•"/>
              <a:defRPr b="1" i="1" u="sng">
                <a:latin typeface="Times New Roman"/>
                <a:ea typeface="Times New Roman"/>
                <a:cs typeface="Times New Roman"/>
                <a:sym typeface="Times New Roman"/>
              </a:defRPr>
            </a:pPr>
            <a:r>
              <a:rPr lang="en-US" sz="700" dirty="0"/>
              <a:t>Authors and contributors to prior doc were either team members, contributors, or reviewers to the ITRC work.</a:t>
            </a:r>
          </a:p>
          <a:p>
            <a:pPr>
              <a:defRPr b="1">
                <a:latin typeface="Times New Roman"/>
                <a:ea typeface="Times New Roman"/>
                <a:cs typeface="Times New Roman"/>
                <a:sym typeface="Times New Roman"/>
              </a:defRPr>
            </a:pPr>
            <a:endParaRPr lang="en-US" sz="700" dirty="0"/>
          </a:p>
          <a:p>
            <a:pPr marL="181240" indent="-181240">
              <a:buSzPct val="100000"/>
              <a:buFont typeface="Arial"/>
              <a:buChar char="•"/>
              <a:defRPr b="1" u="sng">
                <a:latin typeface="Times New Roman"/>
                <a:ea typeface="Times New Roman"/>
                <a:cs typeface="Times New Roman"/>
                <a:sym typeface="Times New Roman"/>
              </a:defRPr>
            </a:pPr>
            <a:r>
              <a:rPr lang="en-US" sz="700" dirty="0"/>
              <a:t>The evolution described above has provided a mechanism with which to address resilience in remediation. There is growing evidence that shifting short- and long-term climatic conditions will critically influence the performance of many types of infrastructure, including contaminant management and remediation measures intended to protect human health and the environment (</a:t>
            </a:r>
            <a:r>
              <a:rPr lang="en-US" sz="700" dirty="0" err="1"/>
              <a:t>Maco</a:t>
            </a:r>
            <a:r>
              <a:rPr lang="en-US" sz="700" dirty="0"/>
              <a:t> et al. 2018, O'Connell and Hou 2015, Reddy, Kumar, and Du 2019). In 2019, the Government Accountability Office (GAO) published a report entitled Superfund, U.S. EPA Should Take Additional Actions to Manage Risks from Climate Change, which highlights several National Priorities List (NPL) sites’ vulnerability to extreme weather.</a:t>
            </a:r>
            <a:endParaRPr lang="en-US" sz="700" dirty="0">
              <a:latin typeface="Trebuchet MS"/>
              <a:ea typeface="Trebuchet MS"/>
              <a:cs typeface="Trebuchet MS"/>
              <a:sym typeface="Trebuchet MS"/>
            </a:endParaRPr>
          </a:p>
          <a:p>
            <a:pPr marL="181240" indent="-181240">
              <a:spcBef>
                <a:spcPts val="1269"/>
              </a:spcBef>
              <a:buSzPct val="100000"/>
              <a:buFont typeface="Arial"/>
              <a:buChar char="•"/>
              <a:defRPr b="1" u="sng">
                <a:latin typeface="Trebuchet MS"/>
                <a:ea typeface="Trebuchet MS"/>
                <a:cs typeface="Trebuchet MS"/>
                <a:sym typeface="Trebuchet MS"/>
              </a:defRPr>
            </a:pPr>
            <a:endParaRPr lang="en-US" sz="700" dirty="0">
              <a:latin typeface="Trebuchet MS"/>
              <a:ea typeface="Trebuchet MS"/>
              <a:cs typeface="Trebuchet MS"/>
              <a:sym typeface="Trebuchet MS"/>
            </a:endParaRPr>
          </a:p>
          <a:p>
            <a:pPr marL="181240" indent="-181240">
              <a:buSzPct val="100000"/>
              <a:buFont typeface="Arial"/>
              <a:buChar char="•"/>
              <a:defRPr b="1" i="1" u="sng">
                <a:latin typeface="Times New Roman"/>
                <a:ea typeface="Times New Roman"/>
                <a:cs typeface="Times New Roman"/>
                <a:sym typeface="Times New Roman"/>
              </a:defRPr>
            </a:pPr>
            <a:r>
              <a:rPr lang="en-US" sz="700" dirty="0"/>
              <a:t>These documents are still valid can by used by remediation practitioners, government officials, stakeholders, and site owners;  but they should now be read in light of a clear understanding of SRR.  Failure to do so may result in lost opportunities to improve the remediation’s ultimate outcome be it the physical remediation or it’s impact to the community around the site.  SRR helps broaden the thought process needed for sound remediation.  So, please take time to go read these documents.</a:t>
            </a:r>
          </a:p>
          <a:p>
            <a:pPr>
              <a:defRPr b="1" u="sng"/>
            </a:pPr>
            <a:endParaRPr lang="en-US" sz="700" dirty="0"/>
          </a:p>
          <a:p>
            <a:pPr marL="302066" indent="-302066">
              <a:spcBef>
                <a:spcPts val="1269"/>
              </a:spcBef>
              <a:buSzPct val="100000"/>
              <a:buFont typeface="Arial"/>
              <a:buChar char="•"/>
              <a:defRPr sz="1800" b="1">
                <a:latin typeface="Times New Roman"/>
                <a:ea typeface="Times New Roman"/>
                <a:cs typeface="Times New Roman"/>
                <a:sym typeface="Times New Roman"/>
              </a:defRPr>
            </a:pPr>
            <a:r>
              <a:rPr lang="en-US" sz="700" dirty="0"/>
              <a:t>This evolution has brought us here:  Many lessons have been learned about GSR (for example, the importance of stakeholder engagement), the science has advanced (social and economic impact evaluations), and new tools have emerged since the ITRC published its guidance documents in 2011. Many of these attributes are summarized in a review (</a:t>
            </a:r>
            <a:r>
              <a:rPr lang="en-US" sz="700" dirty="0" err="1"/>
              <a:t>Favara</a:t>
            </a:r>
            <a:r>
              <a:rPr lang="en-US" sz="700" dirty="0"/>
              <a:t> et al. 2019). This new ITRC guidance, Sustainable Resilient Remediation (SRRR-1), presents these lessons learned as resources for state agencies and other decision makers, remediation and resilience practitioners, and affected communities.  </a:t>
            </a:r>
            <a:r>
              <a:rPr lang="en-US" sz="700" u="sng" dirty="0"/>
              <a:t>These documents are still valid can by used by remediation practitioners, government officials, stakeholders, and site owners;  but they should now be read in light of a clear understanding of SRR.  Failure to do so may result in lost opportunities to improve the remediation’s ultimate outcome be it the physical remediation or it’s impact to the community around the site.  SRR helps broaden the thought process needed for sound remediation.  So, please take time to go read these documents.</a:t>
            </a:r>
            <a:endParaRPr lang="en-US" sz="700" i="1" u="sng" dirty="0">
              <a:latin typeface="Trebuchet MS"/>
              <a:ea typeface="Trebuchet MS"/>
              <a:cs typeface="Trebuchet MS"/>
              <a:sym typeface="Trebuchet MS"/>
            </a:endParaRPr>
          </a:p>
          <a:p>
            <a:pPr>
              <a:spcBef>
                <a:spcPts val="1269"/>
              </a:spcBef>
              <a:defRPr sz="1800" b="1" i="1" u="sng">
                <a:latin typeface="Trebuchet MS"/>
                <a:ea typeface="Trebuchet MS"/>
                <a:cs typeface="Trebuchet MS"/>
                <a:sym typeface="Trebuchet MS"/>
              </a:defRPr>
            </a:pPr>
            <a:endParaRPr lang="en-US" sz="700" i="1" u="sng" dirty="0">
              <a:latin typeface="Trebuchet MS"/>
              <a:ea typeface="Trebuchet MS"/>
              <a:cs typeface="Trebuchet MS"/>
              <a:sym typeface="Trebuchet MS"/>
            </a:endParaRPr>
          </a:p>
          <a:p>
            <a:pPr marL="181240" indent="-181240">
              <a:spcBef>
                <a:spcPts val="1269"/>
              </a:spcBef>
              <a:buSzPct val="100000"/>
              <a:buFont typeface="Arial"/>
              <a:buChar char="•"/>
              <a:defRPr b="1" i="1" u="sng"/>
            </a:pPr>
            <a:r>
              <a:rPr lang="en-US" sz="700" dirty="0"/>
              <a:t>The evolution described above has provided a mechanism with which to address resilience in remediation. </a:t>
            </a:r>
            <a:endParaRPr lang="en-US" sz="700" dirty="0">
              <a:latin typeface="Trebuchet MS"/>
              <a:ea typeface="Trebuchet MS"/>
              <a:cs typeface="Trebuchet MS"/>
              <a:sym typeface="Trebuchet MS"/>
            </a:endParaRPr>
          </a:p>
          <a:p>
            <a:pPr>
              <a:spcBef>
                <a:spcPts val="1269"/>
              </a:spcBef>
              <a:defRPr sz="1800" u="sng">
                <a:latin typeface="Times New Roman"/>
                <a:ea typeface="Times New Roman"/>
                <a:cs typeface="Times New Roman"/>
                <a:sym typeface="Times New Roman"/>
              </a:defRPr>
            </a:pPr>
            <a:r>
              <a:rPr lang="en-US" sz="700" dirty="0"/>
              <a:t>References:</a:t>
            </a:r>
            <a:endParaRPr lang="en-US" sz="700" b="1" dirty="0"/>
          </a:p>
          <a:p>
            <a:pPr>
              <a:spcBef>
                <a:spcPts val="1269"/>
              </a:spcBef>
            </a:pPr>
            <a:r>
              <a:rPr lang="en-US" sz="700" dirty="0"/>
              <a:t>There is growing evidence that shifting short- and long-term climatic conditions will critically influence the performance of many types of infrastructure, including contaminant management and remediation measures intended to protect human health and the environment (</a:t>
            </a:r>
            <a:r>
              <a:rPr lang="en-US" sz="700" dirty="0" err="1"/>
              <a:t>Maco</a:t>
            </a:r>
            <a:r>
              <a:rPr lang="en-US" sz="700" dirty="0"/>
              <a:t> et al. 2018, O'Connell and Hou 2015, Reddy, Kumar, and Du 2019). In 2019, the Government Accountability Office (GAO) published a report entitled Superfund, U.S. EPA Should Take Additional Actions to Manage Risks from Climate Change, which highlights several National Priorities List (NPL) sites’ vulnerability to extreme weather.</a:t>
            </a: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 name="Shape 272"/>
          <p:cNvSpPr>
            <a:spLocks noGrp="1" noRot="1" noChangeAspect="1"/>
          </p:cNvSpPr>
          <p:nvPr>
            <p:ph type="sldImg"/>
          </p:nvPr>
        </p:nvSpPr>
        <p:spPr>
          <a:xfrm>
            <a:off x="457200" y="720725"/>
            <a:ext cx="6400800" cy="3600450"/>
          </a:xfrm>
          <a:prstGeom prst="rect">
            <a:avLst/>
          </a:prstGeom>
        </p:spPr>
        <p:txBody>
          <a:bodyPr/>
          <a:lstStyle/>
          <a:p>
            <a:endParaRPr/>
          </a:p>
        </p:txBody>
      </p:sp>
      <p:sp>
        <p:nvSpPr>
          <p:cNvPr id="273" name="Shape 273"/>
          <p:cNvSpPr>
            <a:spLocks noGrp="1"/>
          </p:cNvSpPr>
          <p:nvPr>
            <p:ph type="body" sz="quarter" idx="1"/>
          </p:nvPr>
        </p:nvSpPr>
        <p:spPr>
          <a:prstGeom prst="rect">
            <a:avLst/>
          </a:prstGeom>
        </p:spPr>
        <p:txBody>
          <a:bodyPr/>
          <a:lstStyle/>
          <a:p>
            <a:pPr>
              <a:defRPr b="1">
                <a:latin typeface="Trebuchet MS"/>
                <a:ea typeface="Trebuchet MS"/>
                <a:cs typeface="Trebuchet MS"/>
                <a:sym typeface="Trebuchet MS"/>
              </a:defRPr>
            </a:pPr>
            <a:r>
              <a:rPr lang="en-US" sz="800" dirty="0"/>
              <a:t>Notes:</a:t>
            </a:r>
          </a:p>
          <a:p>
            <a:pPr>
              <a:defRPr sz="1800" b="1" i="1">
                <a:latin typeface="Trebuchet MS"/>
                <a:ea typeface="Trebuchet MS"/>
                <a:cs typeface="Trebuchet MS"/>
                <a:sym typeface="Trebuchet MS"/>
              </a:defRPr>
            </a:pPr>
            <a:endParaRPr lang="en-US" sz="800" dirty="0"/>
          </a:p>
          <a:p>
            <a:pPr marL="302066" indent="-302066">
              <a:buClr>
                <a:srgbClr val="000000"/>
              </a:buClr>
              <a:buSzPts val="1800"/>
              <a:buFont typeface="Arial"/>
              <a:buChar char="•"/>
              <a:defRPr sz="1800" b="1">
                <a:latin typeface="Times New Roman"/>
                <a:ea typeface="Times New Roman"/>
                <a:cs typeface="Times New Roman"/>
                <a:sym typeface="Times New Roman"/>
              </a:defRPr>
            </a:pPr>
            <a:r>
              <a:rPr lang="en-US" sz="800" dirty="0"/>
              <a:t>What you put into resiliency and sustainability will be returned, maybe many times over</a:t>
            </a:r>
          </a:p>
          <a:p>
            <a:pPr>
              <a:defRPr sz="1800" b="1">
                <a:latin typeface="Trebuchet MS"/>
                <a:ea typeface="Trebuchet MS"/>
                <a:cs typeface="Trebuchet MS"/>
                <a:sym typeface="Trebuchet MS"/>
              </a:defRPr>
            </a:pPr>
            <a:endParaRPr lang="en-US" sz="800" dirty="0"/>
          </a:p>
          <a:p>
            <a:pPr marL="302066" indent="-302066">
              <a:buClr>
                <a:srgbClr val="000000"/>
              </a:buClr>
              <a:buSzPts val="1800"/>
              <a:buFont typeface="Arial"/>
              <a:buChar char="•"/>
              <a:defRPr sz="1800" b="1">
                <a:latin typeface="Times New Roman"/>
                <a:ea typeface="Times New Roman"/>
                <a:cs typeface="Times New Roman"/>
                <a:sym typeface="Times New Roman"/>
              </a:defRPr>
            </a:pPr>
            <a:r>
              <a:rPr lang="en-US" sz="800" dirty="0"/>
              <a:t>Just look to my example,  that is not so bad,  my dedicated PM and her contractors mitigated the cost and time damage</a:t>
            </a:r>
          </a:p>
          <a:p>
            <a:pPr>
              <a:defRPr sz="1800" b="1">
                <a:latin typeface="Trebuchet MS"/>
                <a:ea typeface="Trebuchet MS"/>
                <a:cs typeface="Trebuchet MS"/>
                <a:sym typeface="Trebuchet MS"/>
              </a:defRPr>
            </a:pPr>
            <a:endParaRPr lang="en-US" sz="800" dirty="0"/>
          </a:p>
          <a:p>
            <a:pPr marL="302066" indent="-302066">
              <a:buClr>
                <a:srgbClr val="000000"/>
              </a:buClr>
              <a:buSzPts val="1800"/>
              <a:buFont typeface="Arial"/>
              <a:buChar char="•"/>
              <a:defRPr sz="1800" b="1">
                <a:latin typeface="Times New Roman"/>
                <a:ea typeface="Times New Roman"/>
                <a:cs typeface="Times New Roman"/>
                <a:sym typeface="Times New Roman"/>
              </a:defRPr>
            </a:pPr>
            <a:r>
              <a:rPr lang="en-US" sz="800" dirty="0"/>
              <a:t>Why waste precious resources, time and money, on an existing project when there are other projects to deal with</a:t>
            </a:r>
          </a:p>
          <a:p>
            <a:pPr>
              <a:defRPr sz="1800" b="1" i="1">
                <a:latin typeface="Times New Roman"/>
                <a:ea typeface="Times New Roman"/>
                <a:cs typeface="Times New Roman"/>
                <a:sym typeface="Times New Roman"/>
              </a:defRPr>
            </a:pPr>
            <a:endParaRPr lang="en-US" sz="800" dirty="0"/>
          </a:p>
          <a:p>
            <a:pPr marL="302066" indent="-302066">
              <a:buSzPct val="100000"/>
              <a:buFont typeface="Arial"/>
              <a:buChar char="•"/>
              <a:defRPr sz="1800" b="1">
                <a:latin typeface="Times New Roman"/>
                <a:ea typeface="Times New Roman"/>
                <a:cs typeface="Times New Roman"/>
                <a:sym typeface="Times New Roman"/>
              </a:defRPr>
            </a:pPr>
            <a:r>
              <a:rPr lang="en-US" sz="800" dirty="0"/>
              <a:t>While </a:t>
            </a:r>
            <a:r>
              <a:rPr lang="en-US" sz="800" u="sng" dirty="0"/>
              <a:t>sustainability considers the remedy’s impact on the environment, resilience considers the environment’s impact on the remedy</a:t>
            </a:r>
            <a:r>
              <a:rPr lang="en-US" sz="800" i="1" dirty="0"/>
              <a:t>.</a:t>
            </a:r>
            <a:r>
              <a:rPr lang="en-US" sz="800" dirty="0"/>
              <a:t> </a:t>
            </a:r>
            <a:r>
              <a:rPr lang="en-US" sz="800" u="sng" dirty="0"/>
              <a:t>However, this distinction is not so simple</a:t>
            </a:r>
            <a:r>
              <a:rPr lang="en-US" sz="800" dirty="0"/>
              <a:t>. For example, a remedy that is vulnerable to extreme weather—that is, not resilient when exposed to an extreme weather event—</a:t>
            </a:r>
            <a:r>
              <a:rPr lang="en-US" sz="800" u="sng" dirty="0"/>
              <a:t>may fail to reach its design life, thereby causing significant adverse impacts to the surrounding environment. These environmental impacts, in turn, may have associated economic </a:t>
            </a:r>
            <a:r>
              <a:rPr lang="en-US" sz="800" i="1" dirty="0"/>
              <a:t>(for example, the cost to clean up a release caused by extreme weather and reestablish the remedy) </a:t>
            </a:r>
            <a:r>
              <a:rPr lang="en-US" sz="800" u="sng" dirty="0"/>
              <a:t>and social impacts </a:t>
            </a:r>
            <a:r>
              <a:rPr lang="en-US" sz="800" dirty="0"/>
              <a:t>(for example, the impacts to the community from the release caused by the extreme weather or the additional costs to reestablish the remedy at the expense of using those funds for another cleanup action). </a:t>
            </a:r>
            <a:r>
              <a:rPr lang="en-US" sz="800" u="sng" dirty="0"/>
              <a:t>To be truly sustainable, a remedy must maintain functionality for the duration of its design life and do so by being resilient to extreme events and changing conditions.</a:t>
            </a:r>
            <a:r>
              <a:rPr lang="en-US" sz="800" dirty="0"/>
              <a:t> </a:t>
            </a:r>
            <a:r>
              <a:rPr lang="en-US" sz="800" u="sng" dirty="0"/>
              <a:t>The interconnectedness of sustainability and resilience, particularly as they relate to the cleanup of contaminated sites, reemphasizes the importance of, what we are advocating, an integrated approach. </a:t>
            </a:r>
          </a:p>
          <a:p>
            <a:pPr>
              <a:defRPr b="1" u="sng"/>
            </a:pPr>
            <a:endParaRPr lang="en-US" sz="800" u="sng" dirty="0"/>
          </a:p>
          <a:p>
            <a:r>
              <a:rPr lang="en-US" sz="800" dirty="0"/>
              <a:t>References:</a:t>
            </a:r>
          </a:p>
          <a:p>
            <a:pPr>
              <a:defRPr sz="1800">
                <a:latin typeface="Times New Roman"/>
                <a:ea typeface="Times New Roman"/>
                <a:cs typeface="Times New Roman"/>
                <a:sym typeface="Times New Roman"/>
              </a:defRPr>
            </a:pPr>
            <a:r>
              <a:rPr lang="en-US" sz="800" dirty="0"/>
              <a:t>National Institute of Building Sciences (NIBS 2018)</a:t>
            </a:r>
          </a:p>
          <a:p>
            <a:pPr>
              <a:defRPr sz="1800">
                <a:latin typeface="Times New Roman"/>
                <a:ea typeface="Times New Roman"/>
                <a:cs typeface="Times New Roman"/>
                <a:sym typeface="Times New Roman"/>
              </a:defRPr>
            </a:pPr>
            <a:r>
              <a:rPr lang="en-US" sz="800" dirty="0"/>
              <a:t>Superfund, U.S. EPA Should Take Additional Actions to Manage Risks from Climate Change (GAO, GAO-20-73, 2019)</a:t>
            </a:r>
          </a:p>
          <a:p>
            <a:pPr>
              <a:defRPr sz="1800">
                <a:latin typeface="Times New Roman"/>
                <a:ea typeface="Times New Roman"/>
                <a:cs typeface="Times New Roman"/>
                <a:sym typeface="Times New Roman"/>
              </a:defRPr>
            </a:pPr>
            <a:r>
              <a:rPr lang="en-US" sz="800" dirty="0"/>
              <a:t>Notes from the GAO report of the 1,336 sites evaluated, 421 were described as needing no further action, 90% non-federal,  federal make up almost 10%.</a:t>
            </a: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 name="Shape 280"/>
          <p:cNvSpPr>
            <a:spLocks noGrp="1" noRot="1" noChangeAspect="1"/>
          </p:cNvSpPr>
          <p:nvPr>
            <p:ph type="sldImg"/>
          </p:nvPr>
        </p:nvSpPr>
        <p:spPr>
          <a:xfrm>
            <a:off x="457200" y="720725"/>
            <a:ext cx="6400800" cy="3600450"/>
          </a:xfrm>
          <a:prstGeom prst="rect">
            <a:avLst/>
          </a:prstGeom>
        </p:spPr>
        <p:txBody>
          <a:bodyPr/>
          <a:lstStyle/>
          <a:p>
            <a:endParaRPr/>
          </a:p>
        </p:txBody>
      </p:sp>
      <p:sp>
        <p:nvSpPr>
          <p:cNvPr id="281" name="Shape 281"/>
          <p:cNvSpPr>
            <a:spLocks noGrp="1"/>
          </p:cNvSpPr>
          <p:nvPr>
            <p:ph type="body" sz="quarter" idx="1"/>
          </p:nvPr>
        </p:nvSpPr>
        <p:spPr>
          <a:xfrm>
            <a:off x="457200" y="4560570"/>
            <a:ext cx="5882640" cy="4320540"/>
          </a:xfrm>
          <a:prstGeom prst="rect">
            <a:avLst/>
          </a:prstGeom>
        </p:spPr>
        <p:txBody>
          <a:bodyPr/>
          <a:lstStyle/>
          <a:p>
            <a:pPr>
              <a:defRPr b="1">
                <a:latin typeface="Times New Roman"/>
                <a:ea typeface="Times New Roman"/>
                <a:cs typeface="Times New Roman"/>
                <a:sym typeface="Times New Roman"/>
              </a:defRPr>
            </a:pPr>
            <a:r>
              <a:rPr lang="en-US" sz="1100" dirty="0"/>
              <a:t>Notes:</a:t>
            </a:r>
          </a:p>
          <a:p>
            <a:pPr>
              <a:defRPr b="1">
                <a:latin typeface="Times New Roman"/>
                <a:ea typeface="Times New Roman"/>
                <a:cs typeface="Times New Roman"/>
                <a:sym typeface="Times New Roman"/>
              </a:defRPr>
            </a:pPr>
            <a:endParaRPr lang="en-US" sz="1100" i="1" dirty="0"/>
          </a:p>
          <a:p>
            <a:pPr>
              <a:defRPr b="1">
                <a:latin typeface="Times New Roman"/>
                <a:ea typeface="Times New Roman"/>
                <a:cs typeface="Times New Roman"/>
                <a:sym typeface="Times New Roman"/>
              </a:defRPr>
            </a:pPr>
            <a:r>
              <a:rPr lang="en-US" sz="1100" i="1" dirty="0"/>
              <a:t>Note that it is a downloadable Excel Spreadsheet.</a:t>
            </a:r>
          </a:p>
          <a:p>
            <a:pPr>
              <a:defRPr b="1" i="1">
                <a:latin typeface="Times New Roman"/>
                <a:ea typeface="Times New Roman"/>
                <a:cs typeface="Times New Roman"/>
                <a:sym typeface="Times New Roman"/>
              </a:defRPr>
            </a:pPr>
            <a:endParaRPr lang="en-US" sz="1100" i="1" dirty="0"/>
          </a:p>
          <a:p>
            <a:pPr marL="181240" indent="-181240">
              <a:buSzPct val="100000"/>
              <a:buFont typeface="Arial"/>
              <a:buChar char="•"/>
              <a:defRPr b="1">
                <a:latin typeface="Times New Roman"/>
                <a:ea typeface="Times New Roman"/>
                <a:cs typeface="Times New Roman"/>
                <a:sym typeface="Times New Roman"/>
              </a:defRPr>
            </a:pPr>
            <a:r>
              <a:rPr lang="en-US" sz="1100" dirty="0"/>
              <a:t>311 Case Studies Summarized in the Matrix</a:t>
            </a:r>
            <a:endParaRPr lang="en-US" sz="1100" dirty="0">
              <a:latin typeface="Trebuchet MS"/>
              <a:ea typeface="Trebuchet MS"/>
              <a:cs typeface="Trebuchet MS"/>
              <a:sym typeface="Trebuchet MS"/>
            </a:endParaRPr>
          </a:p>
          <a:p>
            <a:pPr marL="181240" indent="-181240">
              <a:buSzPct val="100000"/>
              <a:buFont typeface="Arial"/>
              <a:buChar char="•"/>
              <a:defRPr b="1">
                <a:latin typeface="Trebuchet MS"/>
                <a:ea typeface="Trebuchet MS"/>
                <a:cs typeface="Trebuchet MS"/>
                <a:sym typeface="Trebuchet MS"/>
              </a:defRPr>
            </a:pPr>
            <a:endParaRPr lang="en-US" sz="1100" dirty="0">
              <a:latin typeface="Trebuchet MS"/>
              <a:ea typeface="Trebuchet MS"/>
              <a:cs typeface="Trebuchet MS"/>
              <a:sym typeface="Trebuchet MS"/>
            </a:endParaRPr>
          </a:p>
          <a:p>
            <a:pPr marL="181240" indent="-181240">
              <a:buSzPct val="100000"/>
              <a:buFont typeface="Arial"/>
              <a:buChar char="•"/>
              <a:defRPr b="1">
                <a:latin typeface="Times New Roman"/>
                <a:ea typeface="Times New Roman"/>
                <a:cs typeface="Times New Roman"/>
                <a:sym typeface="Times New Roman"/>
              </a:defRPr>
            </a:pPr>
            <a:r>
              <a:rPr lang="en-US" sz="1100" dirty="0"/>
              <a:t>I’ve shortened up the headers to squeeze them into the bullets on this slide; and, no, I don’t expect you to be able to read the example.  I just wanted to show you format for the case studies,  it’s spreadsheet.  Because it’s a spreadsheet we’ve organized the columns and data for speedy and efficient searches – so you can find what you need.</a:t>
            </a:r>
            <a:endParaRPr lang="en-US" sz="1100" dirty="0">
              <a:latin typeface="Trebuchet MS"/>
              <a:ea typeface="Trebuchet MS"/>
              <a:cs typeface="Trebuchet MS"/>
              <a:sym typeface="Trebuchet MS"/>
            </a:endParaRPr>
          </a:p>
          <a:p>
            <a:pPr marL="181240" indent="-181240">
              <a:buSzPct val="100000"/>
              <a:buFont typeface="Arial"/>
              <a:buChar char="•"/>
              <a:defRPr b="1">
                <a:latin typeface="Trebuchet MS"/>
                <a:ea typeface="Trebuchet MS"/>
                <a:cs typeface="Trebuchet MS"/>
                <a:sym typeface="Trebuchet MS"/>
              </a:defRPr>
            </a:pPr>
            <a:endParaRPr lang="en-US" sz="1100" dirty="0">
              <a:latin typeface="Trebuchet MS"/>
              <a:ea typeface="Trebuchet MS"/>
              <a:cs typeface="Trebuchet MS"/>
              <a:sym typeface="Trebuchet MS"/>
            </a:endParaRPr>
          </a:p>
          <a:p>
            <a:pPr marL="181240" indent="-181240">
              <a:buSzPct val="100000"/>
              <a:buFont typeface="Arial"/>
              <a:buChar char="•"/>
              <a:defRPr b="1">
                <a:latin typeface="Times New Roman"/>
                <a:ea typeface="Times New Roman"/>
                <a:cs typeface="Times New Roman"/>
                <a:sym typeface="Times New Roman"/>
              </a:defRPr>
            </a:pPr>
            <a:r>
              <a:rPr lang="en-US" sz="1100" dirty="0"/>
              <a:t>Reserved for pop out demo to show detail tease of sample drop down menu(s)</a:t>
            </a:r>
            <a:endParaRPr lang="en-US" sz="1100" dirty="0">
              <a:latin typeface="Trebuchet MS"/>
              <a:ea typeface="Trebuchet MS"/>
              <a:cs typeface="Trebuchet MS"/>
              <a:sym typeface="Trebuchet MS"/>
            </a:endParaRPr>
          </a:p>
          <a:p>
            <a:pPr>
              <a:defRPr b="1" i="1">
                <a:latin typeface="Trebuchet MS"/>
                <a:ea typeface="Trebuchet MS"/>
                <a:cs typeface="Trebuchet MS"/>
                <a:sym typeface="Trebuchet MS"/>
              </a:defRPr>
            </a:pPr>
            <a:endParaRPr lang="en-US" sz="1100" dirty="0">
              <a:latin typeface="Trebuchet MS"/>
              <a:ea typeface="Trebuchet MS"/>
              <a:cs typeface="Trebuchet MS"/>
              <a:sym typeface="Trebuchet MS"/>
            </a:endParaRPr>
          </a:p>
          <a:p>
            <a:pPr marL="181240" indent="-181240">
              <a:buSzPct val="100000"/>
              <a:buFont typeface="Arial"/>
              <a:buChar char="•"/>
              <a:defRPr b="1">
                <a:latin typeface="Times New Roman"/>
                <a:ea typeface="Times New Roman"/>
                <a:cs typeface="Times New Roman"/>
                <a:sym typeface="Times New Roman"/>
              </a:defRPr>
            </a:pPr>
            <a:r>
              <a:rPr lang="en-US" sz="1100" dirty="0"/>
              <a:t>Actual Headers from Appendix A as described in Section 2,  note they can sort using the dropdown menus to speed them to the info they want</a:t>
            </a:r>
          </a:p>
          <a:p>
            <a:pPr marL="362480" lvl="2" indent="-362480">
              <a:buClr>
                <a:srgbClr val="000000"/>
              </a:buClr>
              <a:buSzPts val="1200"/>
              <a:buFont typeface="Courier New"/>
              <a:buChar char="o"/>
              <a:defRPr b="1">
                <a:latin typeface="Times New Roman"/>
                <a:ea typeface="Times New Roman"/>
                <a:cs typeface="Times New Roman"/>
                <a:sym typeface="Times New Roman"/>
              </a:defRPr>
            </a:pPr>
            <a:r>
              <a:rPr lang="en-US" sz="1100" dirty="0"/>
              <a:t>Case study name (which may be referenced in other parts of this document)</a:t>
            </a:r>
          </a:p>
          <a:p>
            <a:pPr marL="362480" indent="-362480">
              <a:buClr>
                <a:srgbClr val="000000"/>
              </a:buClr>
              <a:buSzPts val="1200"/>
              <a:buFont typeface="Courier New"/>
              <a:buChar char="o"/>
              <a:defRPr b="1">
                <a:latin typeface="Times New Roman"/>
                <a:ea typeface="Times New Roman"/>
                <a:cs typeface="Times New Roman"/>
                <a:sym typeface="Times New Roman"/>
              </a:defRPr>
            </a:pPr>
            <a:r>
              <a:rPr lang="en-US" sz="1100" dirty="0"/>
              <a:t>Location of case study</a:t>
            </a:r>
          </a:p>
          <a:p>
            <a:pPr marL="362480" indent="-362480">
              <a:buClr>
                <a:srgbClr val="000000"/>
              </a:buClr>
              <a:buSzPts val="1200"/>
              <a:buFont typeface="Courier New"/>
              <a:buChar char="o"/>
              <a:defRPr b="1">
                <a:latin typeface="Times New Roman"/>
                <a:ea typeface="Times New Roman"/>
                <a:cs typeface="Times New Roman"/>
                <a:sym typeface="Times New Roman"/>
              </a:defRPr>
            </a:pPr>
            <a:r>
              <a:rPr lang="en-US" sz="1100" dirty="0"/>
              <a:t>Overview of remediation activities conducted</a:t>
            </a:r>
          </a:p>
          <a:p>
            <a:pPr marL="362480" indent="-362480">
              <a:buClr>
                <a:srgbClr val="000000"/>
              </a:buClr>
              <a:buSzPts val="1200"/>
              <a:buFont typeface="Courier New"/>
              <a:buChar char="o"/>
              <a:defRPr b="1">
                <a:latin typeface="Times New Roman"/>
                <a:ea typeface="Times New Roman"/>
                <a:cs typeface="Times New Roman"/>
                <a:sym typeface="Times New Roman"/>
              </a:defRPr>
            </a:pPr>
            <a:r>
              <a:rPr lang="en-US" sz="1100" dirty="0"/>
              <a:t>Elements of SRR activities performed at site</a:t>
            </a:r>
          </a:p>
          <a:p>
            <a:pPr marL="362480" indent="-362480">
              <a:buClr>
                <a:srgbClr val="000000"/>
              </a:buClr>
              <a:buSzPts val="1200"/>
              <a:buFont typeface="Courier New"/>
              <a:buChar char="o"/>
              <a:defRPr b="1">
                <a:latin typeface="Times New Roman"/>
                <a:ea typeface="Times New Roman"/>
                <a:cs typeface="Times New Roman"/>
                <a:sym typeface="Times New Roman"/>
              </a:defRPr>
            </a:pPr>
            <a:r>
              <a:rPr lang="en-US" sz="1100" dirty="0"/>
              <a:t>Examples of environmental, economic, social, and resilience benefit(s) derived from the work</a:t>
            </a:r>
          </a:p>
          <a:p>
            <a:pPr marL="362480" indent="-362480">
              <a:buClr>
                <a:srgbClr val="000000"/>
              </a:buClr>
              <a:buSzPts val="1200"/>
              <a:buFont typeface="Courier New"/>
              <a:buChar char="o"/>
              <a:defRPr b="1">
                <a:latin typeface="Times New Roman"/>
                <a:ea typeface="Times New Roman"/>
                <a:cs typeface="Times New Roman"/>
                <a:sym typeface="Times New Roman"/>
              </a:defRPr>
            </a:pPr>
            <a:r>
              <a:rPr lang="en-US" sz="1100" dirty="0"/>
              <a:t>Offset/avoidance achieved</a:t>
            </a:r>
          </a:p>
          <a:p>
            <a:pPr marL="362480" indent="-362480">
              <a:buClr>
                <a:srgbClr val="000000"/>
              </a:buClr>
              <a:buSzPts val="1200"/>
              <a:buFont typeface="Courier New"/>
              <a:buChar char="o"/>
              <a:defRPr b="1">
                <a:latin typeface="Times New Roman"/>
                <a:ea typeface="Times New Roman"/>
                <a:cs typeface="Times New Roman"/>
                <a:sym typeface="Times New Roman"/>
              </a:defRPr>
            </a:pPr>
            <a:r>
              <a:rPr lang="en-US" sz="1100" dirty="0"/>
              <a:t>Tools used to support SRR work</a:t>
            </a:r>
          </a:p>
          <a:p>
            <a:pPr marL="362480" indent="-362480">
              <a:buClr>
                <a:srgbClr val="000000"/>
              </a:buClr>
              <a:buSzPts val="1200"/>
              <a:buFont typeface="Courier New"/>
              <a:buChar char="o"/>
              <a:defRPr b="1">
                <a:latin typeface="Times New Roman"/>
                <a:ea typeface="Times New Roman"/>
                <a:cs typeface="Times New Roman"/>
                <a:sym typeface="Times New Roman"/>
              </a:defRPr>
            </a:pPr>
            <a:r>
              <a:rPr lang="en-US" sz="1100" dirty="0"/>
              <a:t>Literature references or links to full case study</a:t>
            </a:r>
          </a:p>
          <a:p>
            <a:pPr marL="362480" indent="-362480">
              <a:buClr>
                <a:srgbClr val="000000"/>
              </a:buClr>
              <a:buSzPts val="1200"/>
              <a:buFont typeface="Courier New"/>
              <a:buChar char="o"/>
              <a:defRPr b="1">
                <a:latin typeface="Times New Roman"/>
                <a:ea typeface="Times New Roman"/>
                <a:cs typeface="Times New Roman"/>
                <a:sym typeface="Times New Roman"/>
              </a:defRPr>
            </a:pPr>
            <a:r>
              <a:rPr lang="en-US" sz="1100" dirty="0"/>
              <a:t>Regulatory program work was completed under</a:t>
            </a: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 name="Shape 289"/>
          <p:cNvSpPr>
            <a:spLocks noGrp="1" noRot="1" noChangeAspect="1"/>
          </p:cNvSpPr>
          <p:nvPr>
            <p:ph type="sldImg"/>
          </p:nvPr>
        </p:nvSpPr>
        <p:spPr>
          <a:xfrm>
            <a:off x="457200" y="720725"/>
            <a:ext cx="6400800" cy="3600450"/>
          </a:xfrm>
          <a:prstGeom prst="rect">
            <a:avLst/>
          </a:prstGeom>
        </p:spPr>
        <p:txBody>
          <a:bodyPr/>
          <a:lstStyle/>
          <a:p>
            <a:endParaRPr/>
          </a:p>
        </p:txBody>
      </p:sp>
      <p:sp>
        <p:nvSpPr>
          <p:cNvPr id="290" name="Shape 290"/>
          <p:cNvSpPr>
            <a:spLocks noGrp="1"/>
          </p:cNvSpPr>
          <p:nvPr>
            <p:ph type="body" sz="quarter" idx="1"/>
          </p:nvPr>
        </p:nvSpPr>
        <p:spPr>
          <a:xfrm>
            <a:off x="975360" y="4560570"/>
            <a:ext cx="5364480" cy="4803717"/>
          </a:xfrm>
          <a:prstGeom prst="rect">
            <a:avLst/>
          </a:prstGeom>
        </p:spPr>
        <p:txBody>
          <a:bodyPr/>
          <a:lstStyle/>
          <a:p>
            <a:pPr>
              <a:defRPr sz="1800" b="1"/>
            </a:pPr>
            <a:r>
              <a:rPr lang="en-US" sz="800" dirty="0"/>
              <a:t>Notes:</a:t>
            </a:r>
          </a:p>
          <a:p>
            <a:pPr>
              <a:defRPr sz="1800" b="1"/>
            </a:pPr>
            <a:endParaRPr lang="en-US" sz="800" dirty="0"/>
          </a:p>
          <a:p>
            <a:pPr>
              <a:defRPr sz="1800" b="1"/>
            </a:pPr>
            <a:r>
              <a:rPr lang="en-US" sz="800" dirty="0"/>
              <a:t>Take away:  SRR will help improve site remediation by providing tools to address sustainability and resiliency,  </a:t>
            </a:r>
            <a:r>
              <a:rPr lang="en-US" sz="800" dirty="0">
                <a:cs typeface="Adobe Devanagari" panose="02040503050201020203" pitchFamily="18" charset="0"/>
              </a:rPr>
              <a:t>“…sustainability considers the remedy’s impact on the environment, resilience considers the environment’s impact on the remedy…”</a:t>
            </a:r>
            <a:r>
              <a:rPr lang="en-US" sz="800" dirty="0">
                <a:solidFill>
                  <a:srgbClr val="000000"/>
                </a:solidFill>
                <a:sym typeface="Helvetica"/>
              </a:rPr>
              <a:t> </a:t>
            </a:r>
            <a:endParaRPr lang="en-US" sz="800" dirty="0"/>
          </a:p>
          <a:p>
            <a:pPr>
              <a:defRPr sz="1800" b="1"/>
            </a:pPr>
            <a:endParaRPr lang="en-US" sz="800" dirty="0"/>
          </a:p>
          <a:p>
            <a:pPr>
              <a:defRPr sz="1800" b="1"/>
            </a:pPr>
            <a:r>
              <a:rPr lang="en-US" sz="800" dirty="0"/>
              <a:t>SRR is Important and Has Value:</a:t>
            </a:r>
          </a:p>
          <a:p>
            <a:pPr>
              <a:defRPr sz="1800" b="1"/>
            </a:pPr>
            <a:endParaRPr lang="en-US" sz="800" dirty="0"/>
          </a:p>
          <a:p>
            <a:pPr marL="302066" indent="-302066">
              <a:buSzPct val="100000"/>
              <a:buFont typeface="Arial" panose="020B0604020202020204" pitchFamily="34" charset="0"/>
              <a:buChar char="•"/>
              <a:defRPr sz="1800" b="1"/>
            </a:pPr>
            <a:r>
              <a:rPr lang="en-US" sz="800" dirty="0"/>
              <a:t>Remember what SRR is:  “…sustainability considers the remedy’s impact on the environment, resilience considers the environment’s impact on the remedy…”</a:t>
            </a:r>
          </a:p>
          <a:p>
            <a:pPr marL="241653" lvl="1" indent="-241653">
              <a:buClr>
                <a:srgbClr val="000000"/>
              </a:buClr>
              <a:buSzPts val="1800"/>
              <a:buFont typeface="Arial"/>
              <a:buChar char="•"/>
              <a:defRPr sz="1800" b="1"/>
            </a:pPr>
            <a:r>
              <a:rPr lang="en-US" sz="800" dirty="0">
                <a:latin typeface="Tahoma" panose="020B0604030504040204" pitchFamily="34" charset="0"/>
                <a:ea typeface="Tahoma" panose="020B0604030504040204" pitchFamily="34" charset="0"/>
                <a:cs typeface="Tahoma" panose="020B0604030504040204" pitchFamily="34" charset="0"/>
              </a:rPr>
              <a:t> Making sure that remediation is successful while human health, and the environment are continuously protected.  Sustainable – achieve remediation with min impact to environment/social/economic</a:t>
            </a:r>
          </a:p>
          <a:p>
            <a:pPr marL="241653" lvl="1" indent="-241653">
              <a:buClr>
                <a:srgbClr val="000000"/>
              </a:buClr>
              <a:buSzPts val="1500"/>
              <a:buFont typeface="Arial"/>
              <a:buChar char="•"/>
              <a:defRPr sz="1500" b="1"/>
            </a:pPr>
            <a:r>
              <a:rPr lang="en-US" sz="800" dirty="0">
                <a:latin typeface="Tahoma" panose="020B0604030504040204" pitchFamily="34" charset="0"/>
                <a:ea typeface="Tahoma" panose="020B0604030504040204" pitchFamily="34" charset="0"/>
                <a:cs typeface="Tahoma" panose="020B0604030504040204" pitchFamily="34" charset="0"/>
              </a:rPr>
              <a:t> Use sustainable and resilience risk management so as not waste time and money redoing what has already been done – not spending these when they are desperately needed elsewhere</a:t>
            </a:r>
          </a:p>
          <a:p>
            <a:pPr marL="241653" lvl="1" indent="-241653">
              <a:buClr>
                <a:srgbClr val="000000"/>
              </a:buClr>
              <a:buSzPts val="1800"/>
              <a:buFont typeface="Arial"/>
              <a:buChar char="•"/>
              <a:defRPr sz="1800" b="1"/>
            </a:pPr>
            <a:r>
              <a:rPr lang="en-US" sz="800" dirty="0">
                <a:latin typeface="Tahoma" panose="020B0604030504040204" pitchFamily="34" charset="0"/>
                <a:ea typeface="Tahoma" panose="020B0604030504040204" pitchFamily="34" charset="0"/>
                <a:cs typeface="Tahoma" panose="020B0604030504040204" pitchFamily="34" charset="0"/>
              </a:rPr>
              <a:t> Promoting social and economic benefits  Remediation sites while hazardous should not remain a continuing burden to the community – they can represent opportunities for the future</a:t>
            </a:r>
          </a:p>
          <a:p>
            <a:pPr lvl="1" indent="80551">
              <a:defRPr b="1"/>
            </a:pPr>
            <a:endParaRPr lang="en-US" sz="800" dirty="0">
              <a:latin typeface="Tahoma" panose="020B0604030504040204" pitchFamily="34" charset="0"/>
              <a:ea typeface="Tahoma" panose="020B0604030504040204" pitchFamily="34" charset="0"/>
              <a:cs typeface="Tahoma" panose="020B0604030504040204" pitchFamily="34" charset="0"/>
            </a:endParaRPr>
          </a:p>
          <a:p>
            <a:pPr lvl="1" indent="0">
              <a:defRPr sz="1800" b="1"/>
            </a:pPr>
            <a:r>
              <a:rPr lang="en-US" sz="800" dirty="0">
                <a:latin typeface="Tahoma" panose="020B0604030504040204" pitchFamily="34" charset="0"/>
                <a:ea typeface="Tahoma" panose="020B0604030504040204" pitchFamily="34" charset="0"/>
                <a:cs typeface="Tahoma" panose="020B0604030504040204" pitchFamily="34" charset="0"/>
              </a:rPr>
              <a:t>The document provides you with information,  tools, and examples</a:t>
            </a:r>
          </a:p>
          <a:p>
            <a:pPr>
              <a:defRPr sz="600" b="1"/>
            </a:pPr>
            <a:endParaRPr lang="en-US" sz="800" dirty="0"/>
          </a:p>
          <a:p>
            <a:pPr>
              <a:defRPr b="1"/>
            </a:pPr>
            <a:r>
              <a:rPr lang="en-US" sz="800" dirty="0"/>
              <a:t>Please listen to our main message today which is – </a:t>
            </a:r>
            <a:r>
              <a:rPr lang="en-US" sz="800" u="sng" dirty="0"/>
              <a:t>bring resiliency and sustainability to your projects</a:t>
            </a:r>
            <a:r>
              <a:rPr lang="en-US" sz="800" dirty="0"/>
              <a:t>, you won’t regret it.  You don’t have to use everything that we have presented  feel free to </a:t>
            </a:r>
            <a:r>
              <a:rPr lang="en-US" sz="800" u="sng" dirty="0"/>
              <a:t>customized what you use to the particular facts of your project</a:t>
            </a:r>
            <a:r>
              <a:rPr lang="en-US" sz="800" dirty="0"/>
              <a:t>. The earlier you do it in the process the bigger the impact on building in adaptation to promote both resiliency and sustainability.  If you can’t do it now,  please consider these thoughts and recommendations during periodic review, such as Five-year reviews.  Site remediation project impacts are so much more than their physical footprint foot print they exist as part of a larger environment, community, and region!</a:t>
            </a:r>
            <a:endParaRPr lang="en-US" sz="800" i="1" dirty="0"/>
          </a:p>
          <a:p>
            <a:pPr>
              <a:defRPr b="1"/>
            </a:pPr>
            <a:endParaRPr lang="en-US" sz="800" i="1" dirty="0"/>
          </a:p>
          <a:p>
            <a:pPr>
              <a:defRPr b="1"/>
            </a:pPr>
            <a:r>
              <a:rPr lang="en-US" sz="800" dirty="0"/>
              <a:t>We are providing you have the tools, resources, and references, ……</a:t>
            </a:r>
            <a:r>
              <a:rPr lang="en-US" sz="800" i="1" u="sng" dirty="0"/>
              <a:t>just do it </a:t>
            </a:r>
            <a:r>
              <a:rPr lang="en-US" sz="800" dirty="0"/>
              <a:t>!</a:t>
            </a:r>
            <a:endParaRPr lang="en-US" sz="800" i="1" dirty="0"/>
          </a:p>
          <a:p>
            <a:pPr>
              <a:defRPr b="1"/>
            </a:pPr>
            <a:endParaRPr lang="en-US" sz="800" i="1" dirty="0"/>
          </a:p>
          <a:p>
            <a:pPr>
              <a:defRPr b="1"/>
            </a:pPr>
            <a:r>
              <a:rPr lang="en-US" sz="800" dirty="0"/>
              <a:t>Click to next slide…hand off presentation to….provide name</a:t>
            </a: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26388599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32578302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5" name="Shape 385"/>
          <p:cNvSpPr>
            <a:spLocks noGrp="1" noRot="1" noChangeAspect="1"/>
          </p:cNvSpPr>
          <p:nvPr>
            <p:ph type="sldImg"/>
          </p:nvPr>
        </p:nvSpPr>
        <p:spPr>
          <a:xfrm>
            <a:off x="457200" y="720725"/>
            <a:ext cx="6400800" cy="3600450"/>
          </a:xfrm>
          <a:prstGeom prst="rect">
            <a:avLst/>
          </a:prstGeom>
        </p:spPr>
        <p:txBody>
          <a:bodyPr/>
          <a:lstStyle/>
          <a:p>
            <a:endParaRPr/>
          </a:p>
        </p:txBody>
      </p:sp>
      <p:sp>
        <p:nvSpPr>
          <p:cNvPr id="386" name="Shape 386"/>
          <p:cNvSpPr>
            <a:spLocks noGrp="1"/>
          </p:cNvSpPr>
          <p:nvPr>
            <p:ph type="body" sz="quarter" idx="1"/>
          </p:nvPr>
        </p:nvSpPr>
        <p:spPr>
          <a:prstGeom prst="rect">
            <a:avLst/>
          </a:prstGeom>
        </p:spPr>
        <p:txBody>
          <a:bodyPr/>
          <a:lstStyle/>
          <a:p>
            <a:r>
              <a:rPr sz="1100" dirty="0"/>
              <a:t>This figure came out of the USEPA Document EPA/600/R/12/687 | October 2012 | www.epa.ord titled </a:t>
            </a:r>
            <a:r>
              <a:rPr sz="1100" u="sng" dirty="0"/>
              <a:t>A Framework of Sustainability Indicators at EPA</a:t>
            </a:r>
          </a:p>
          <a:p>
            <a:pPr>
              <a:defRPr u="sng"/>
            </a:pPr>
            <a:endParaRPr sz="1100" u="sng" dirty="0"/>
          </a:p>
          <a:p>
            <a:r>
              <a:rPr sz="1100" dirty="0"/>
              <a:t>The Venn diagram represents the three pillars of Sustainability and illustrates the interconnectedness of the Environmental, Social and Economic aspects of sustainability. The Social issues such as the standard of living, education, community, and equal opportunity mesh with the Environmental issues such as the use of Natural Resources, Environmental Management, and Pollution Prevention which in turn mesh with the Economic aspects like profit, cost savings, economic growth, and research &amp; development. Without considering all three together, sustainability may not be achieved. </a:t>
            </a:r>
          </a:p>
          <a:p>
            <a:endParaRPr sz="1100" dirty="0"/>
          </a:p>
          <a:p>
            <a:pPr>
              <a:defRPr u="sng"/>
            </a:pPr>
            <a:r>
              <a:rPr sz="1100" dirty="0"/>
              <a:t>Economic impact: Economic vitality, jobs, infrastructure, cost-effectiveness. The effect that an event or scenario has on the economy in the surrounding community, such as impacts on business revenue, employment, and salaries.</a:t>
            </a:r>
          </a:p>
          <a:p>
            <a:pPr>
              <a:defRPr u="sng"/>
            </a:pPr>
            <a:endParaRPr sz="1100" dirty="0"/>
          </a:p>
          <a:p>
            <a:pPr>
              <a:defRPr u="sng"/>
            </a:pPr>
            <a:r>
              <a:rPr sz="1100" dirty="0"/>
              <a:t>Social justice: Fair treatment of all people in a society, including respect for the rights of minorities and equitable distribution of resources among members of a society.</a:t>
            </a:r>
          </a:p>
          <a:p>
            <a:pPr>
              <a:defRPr u="sng"/>
            </a:pPr>
            <a:endParaRPr sz="1100" dirty="0"/>
          </a:p>
          <a:p>
            <a:pPr>
              <a:defRPr u="sng"/>
            </a:pPr>
            <a:r>
              <a:rPr sz="1100" dirty="0"/>
              <a:t>Socioeconomic: Refers to society-related economic factors. The socioeconomic factors that determine health include employment, education, and income.</a:t>
            </a: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1" name="Shape 391"/>
          <p:cNvSpPr>
            <a:spLocks noGrp="1" noRot="1" noChangeAspect="1"/>
          </p:cNvSpPr>
          <p:nvPr>
            <p:ph type="sldImg"/>
          </p:nvPr>
        </p:nvSpPr>
        <p:spPr>
          <a:xfrm>
            <a:off x="457200" y="720725"/>
            <a:ext cx="6400800" cy="3600450"/>
          </a:xfrm>
          <a:prstGeom prst="rect">
            <a:avLst/>
          </a:prstGeom>
        </p:spPr>
        <p:txBody>
          <a:bodyPr/>
          <a:lstStyle/>
          <a:p>
            <a:endParaRPr/>
          </a:p>
        </p:txBody>
      </p:sp>
      <p:sp>
        <p:nvSpPr>
          <p:cNvPr id="392" name="Shape 392"/>
          <p:cNvSpPr>
            <a:spLocks noGrp="1"/>
          </p:cNvSpPr>
          <p:nvPr>
            <p:ph type="body" sz="quarter" idx="1"/>
          </p:nvPr>
        </p:nvSpPr>
        <p:spPr>
          <a:prstGeom prst="rect">
            <a:avLst/>
          </a:prstGeom>
        </p:spPr>
        <p:txBody>
          <a:bodyPr/>
          <a:lstStyle/>
          <a:p>
            <a:r>
              <a:rPr dirty="0"/>
              <a:t>Sustainability is more than an environmental concept that asks us to be efficient with resources.  It is an integrated concept also involving economic progress and enhancing human equity</a:t>
            </a:r>
          </a:p>
          <a:p>
            <a:endParaRPr dirty="0"/>
          </a:p>
          <a:p>
            <a:r>
              <a:rPr dirty="0"/>
              <a:t>Project teams must also consider the impacts to communities a cleanup serves. Project teams must engage the community early in the process and ensure the engagement is continued throughout the process. </a:t>
            </a:r>
          </a:p>
          <a:p>
            <a:endParaRPr dirty="0"/>
          </a:p>
          <a:p>
            <a:r>
              <a:rPr dirty="0"/>
              <a:t>Requires: </a:t>
            </a:r>
          </a:p>
          <a:p>
            <a:r>
              <a:rPr dirty="0"/>
              <a:t>Gathering community data – Need historical perspective of the site and community vision for the cleanup and redevelopment</a:t>
            </a:r>
          </a:p>
          <a:p>
            <a:r>
              <a:rPr dirty="0"/>
              <a:t>Considering how a site or its cleanup might differently affect different communities – Similar types of sites may be viewed by communities in different ways.  The community desires need to be met.</a:t>
            </a:r>
          </a:p>
          <a:p>
            <a:r>
              <a:rPr dirty="0"/>
              <a:t>Balance between the three pillars of sustainability (environmental, social, &amp; economic</a:t>
            </a:r>
          </a:p>
          <a:p>
            <a:endParaRPr dirty="0"/>
          </a:p>
          <a:p>
            <a:endParaRPr dirty="0"/>
          </a:p>
          <a:p>
            <a:r>
              <a:rPr dirty="0"/>
              <a:t>perception that economic and social concerns are external to cleanup</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dirty="0"/>
              <a:t>Hello everyone and thank you for joining the ITRC Webinar on Sustainable Resilient Remediation </a:t>
            </a:r>
          </a:p>
          <a:p>
            <a:endParaRPr lang="en-US" dirty="0"/>
          </a:p>
        </p:txBody>
      </p:sp>
    </p:spTree>
    <p:extLst>
      <p:ext uri="{BB962C8B-B14F-4D97-AF65-F5344CB8AC3E}">
        <p14:creationId xmlns:p14="http://schemas.microsoft.com/office/powerpoint/2010/main" val="183434835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8" name="Shape 398"/>
          <p:cNvSpPr>
            <a:spLocks noGrp="1" noRot="1" noChangeAspect="1"/>
          </p:cNvSpPr>
          <p:nvPr>
            <p:ph type="sldImg"/>
          </p:nvPr>
        </p:nvSpPr>
        <p:spPr>
          <a:xfrm>
            <a:off x="457200" y="720725"/>
            <a:ext cx="6400800" cy="3600450"/>
          </a:xfrm>
          <a:prstGeom prst="rect">
            <a:avLst/>
          </a:prstGeom>
        </p:spPr>
        <p:txBody>
          <a:bodyPr/>
          <a:lstStyle/>
          <a:p>
            <a:endParaRPr/>
          </a:p>
        </p:txBody>
      </p:sp>
      <p:sp>
        <p:nvSpPr>
          <p:cNvPr id="399" name="Shape 399"/>
          <p:cNvSpPr>
            <a:spLocks noGrp="1"/>
          </p:cNvSpPr>
          <p:nvPr>
            <p:ph type="body" sz="quarter" idx="1"/>
          </p:nvPr>
        </p:nvSpPr>
        <p:spPr>
          <a:xfrm>
            <a:off x="975360" y="4560570"/>
            <a:ext cx="5364480" cy="4803717"/>
          </a:xfrm>
          <a:prstGeom prst="rect">
            <a:avLst/>
          </a:prstGeom>
        </p:spPr>
        <p:txBody>
          <a:bodyPr/>
          <a:lstStyle/>
          <a:p>
            <a:pPr marL="358854" indent="-358854" defTabSz="478472">
              <a:spcBef>
                <a:spcPts val="951"/>
              </a:spcBef>
              <a:buClr>
                <a:srgbClr val="002060"/>
              </a:buClr>
              <a:buSzPct val="80000"/>
              <a:buFont typeface="Wingdings 3"/>
              <a:buChar char=""/>
              <a:defRPr>
                <a:solidFill>
                  <a:srgbClr val="00334C"/>
                </a:solidFill>
                <a:latin typeface="Tahoma"/>
                <a:ea typeface="Tahoma"/>
                <a:cs typeface="Tahoma"/>
                <a:sym typeface="Tahoma"/>
              </a:defRPr>
            </a:pPr>
            <a:r>
              <a:rPr lang="en-US" sz="900" dirty="0"/>
              <a:t>Define site-specific sustainability &amp; resiliency objectives</a:t>
            </a:r>
          </a:p>
          <a:p>
            <a:pPr marL="358854" indent="-358854" defTabSz="478472">
              <a:spcBef>
                <a:spcPts val="951"/>
              </a:spcBef>
              <a:buClr>
                <a:srgbClr val="002060"/>
              </a:buClr>
              <a:buSzPct val="80000"/>
              <a:buFont typeface="Wingdings 3"/>
              <a:buChar char=""/>
              <a:defRPr>
                <a:solidFill>
                  <a:srgbClr val="00334C"/>
                </a:solidFill>
                <a:latin typeface="Tahoma"/>
                <a:ea typeface="Tahoma"/>
                <a:cs typeface="Tahoma"/>
                <a:sym typeface="Tahoma"/>
              </a:defRPr>
            </a:pPr>
            <a:r>
              <a:rPr lang="en-US" sz="900" dirty="0"/>
              <a:t>Identify indicators &amp; metrics, and obtain data</a:t>
            </a:r>
          </a:p>
          <a:p>
            <a:pPr marL="358854" indent="-358854" defTabSz="478472">
              <a:spcBef>
                <a:spcPts val="951"/>
              </a:spcBef>
              <a:buClr>
                <a:srgbClr val="002060"/>
              </a:buClr>
              <a:buSzPct val="80000"/>
              <a:buFont typeface="Wingdings 3"/>
              <a:buChar char=""/>
              <a:defRPr>
                <a:solidFill>
                  <a:srgbClr val="00334C"/>
                </a:solidFill>
                <a:latin typeface="Tahoma"/>
                <a:ea typeface="Tahoma"/>
                <a:cs typeface="Tahoma"/>
                <a:sym typeface="Tahoma"/>
              </a:defRPr>
            </a:pPr>
            <a:r>
              <a:rPr lang="en-US" sz="900" dirty="0"/>
              <a:t>Evaluate Environmental, Social, and Economic Impacts</a:t>
            </a:r>
          </a:p>
          <a:p>
            <a:pPr marL="358854" indent="-358854" defTabSz="478472">
              <a:spcBef>
                <a:spcPts val="951"/>
              </a:spcBef>
              <a:buClr>
                <a:srgbClr val="002060"/>
              </a:buClr>
              <a:buSzPct val="80000"/>
              <a:buFont typeface="Wingdings 3"/>
              <a:buChar char=""/>
              <a:defRPr>
                <a:solidFill>
                  <a:srgbClr val="00334C"/>
                </a:solidFill>
                <a:latin typeface="Tahoma"/>
                <a:ea typeface="Tahoma"/>
                <a:cs typeface="Tahoma"/>
                <a:sym typeface="Tahoma"/>
              </a:defRPr>
            </a:pPr>
            <a:r>
              <a:rPr lang="en-US" sz="900" dirty="0"/>
              <a:t>Stakeholder engagement evolves throughout projects lifecycle</a:t>
            </a:r>
          </a:p>
          <a:p>
            <a:pPr marL="358854" indent="-358854" defTabSz="478472">
              <a:spcBef>
                <a:spcPts val="951"/>
              </a:spcBef>
              <a:buClr>
                <a:srgbClr val="002060"/>
              </a:buClr>
              <a:buSzPct val="80000"/>
              <a:buFont typeface="Wingdings 3"/>
              <a:buChar char=""/>
              <a:defRPr>
                <a:solidFill>
                  <a:srgbClr val="00334C"/>
                </a:solidFill>
                <a:latin typeface="Tahoma"/>
                <a:ea typeface="Tahoma"/>
                <a:cs typeface="Tahoma"/>
                <a:sym typeface="Tahoma"/>
              </a:defRPr>
            </a:pPr>
            <a:r>
              <a:rPr lang="en-US" sz="900" dirty="0"/>
              <a:t>Define purpose &amp; process of engagement</a:t>
            </a:r>
          </a:p>
          <a:p>
            <a:pPr marL="358854" indent="-358854" defTabSz="478472">
              <a:spcBef>
                <a:spcPts val="951"/>
              </a:spcBef>
              <a:buClr>
                <a:srgbClr val="002060"/>
              </a:buClr>
              <a:buSzPct val="80000"/>
              <a:buFont typeface="Wingdings 3"/>
              <a:buChar char=""/>
              <a:defRPr>
                <a:solidFill>
                  <a:srgbClr val="00334C"/>
                </a:solidFill>
                <a:latin typeface="Tahoma"/>
                <a:ea typeface="Tahoma"/>
                <a:cs typeface="Tahoma"/>
                <a:sym typeface="Tahoma"/>
              </a:defRPr>
            </a:pPr>
            <a:r>
              <a:rPr lang="en-US" sz="900" dirty="0"/>
              <a:t>Stakeholder engagement is a continuous process</a:t>
            </a:r>
          </a:p>
          <a:p>
            <a:pPr marL="358854" indent="-358854" defTabSz="478472">
              <a:spcBef>
                <a:spcPts val="951"/>
              </a:spcBef>
              <a:buClr>
                <a:srgbClr val="002060"/>
              </a:buClr>
              <a:buSzPct val="80000"/>
              <a:buFont typeface="Wingdings 3"/>
              <a:buChar char=""/>
              <a:defRPr>
                <a:solidFill>
                  <a:srgbClr val="00334C"/>
                </a:solidFill>
                <a:latin typeface="Tahoma"/>
                <a:ea typeface="Tahoma"/>
                <a:cs typeface="Tahoma"/>
                <a:sym typeface="Tahoma"/>
              </a:defRPr>
            </a:pPr>
            <a:r>
              <a:rPr lang="en-US" sz="900" dirty="0"/>
              <a:t>A means of partnership and information exchange</a:t>
            </a:r>
          </a:p>
          <a:p>
            <a:r>
              <a:rPr sz="900" dirty="0"/>
              <a:t>Before undertaking any communication or planning with stakeholders, the core project team should have a discussion on what the known or anticipated SRR stakeholder values are for the project, in the context of the remediation site and the affected community. A desktop review of community demographic data and applicable news and social media can help a project team initially assess stakeholder needs and concerns. This is considered “Pre-Stage”. Not all projects require the same level of engagement. Determination on the level of engagement and who should be engaged should be made during project planning and revisited as new stakeholder concerns and needs arise. Furthermore, individual stakeholders’ interest in and influence on a project may change over time, prompting a revised or more comprehensive engagement strategy. </a:t>
            </a:r>
          </a:p>
          <a:p>
            <a:r>
              <a:rPr sz="900" dirty="0"/>
              <a:t>Stage 1 is identified as the first official stage of the engagement process and involves engaging stakeholders to define early SRR objectives and values. </a:t>
            </a:r>
          </a:p>
          <a:p>
            <a:r>
              <a:rPr sz="900" dirty="0"/>
              <a:t>Stage 2 involves evaluating if remedial actions are in line with the stakeholders’ needs and concerns, and if any conflicts arise, developing a plan to address them. This “conflict check in” is suggested to avoid a prolonged conflict, which may lead to project delays, uncertainties in public acceptance, or unwanted negative press. </a:t>
            </a:r>
          </a:p>
          <a:p>
            <a:r>
              <a:rPr sz="900" dirty="0"/>
              <a:t>Stage 3 of the road map takes place during the remediation activities and involves continued communication with the stakeholders on progress, updates, and early identification of conflicts that may arise.</a:t>
            </a: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6" name="Shape 406"/>
          <p:cNvSpPr>
            <a:spLocks noGrp="1" noRot="1" noChangeAspect="1"/>
          </p:cNvSpPr>
          <p:nvPr>
            <p:ph type="sldImg"/>
          </p:nvPr>
        </p:nvSpPr>
        <p:spPr>
          <a:xfrm>
            <a:off x="457200" y="720725"/>
            <a:ext cx="6400800" cy="3600450"/>
          </a:xfrm>
          <a:prstGeom prst="rect">
            <a:avLst/>
          </a:prstGeom>
        </p:spPr>
        <p:txBody>
          <a:bodyPr/>
          <a:lstStyle/>
          <a:p>
            <a:endParaRPr/>
          </a:p>
        </p:txBody>
      </p:sp>
      <p:sp>
        <p:nvSpPr>
          <p:cNvPr id="407" name="Shape 407"/>
          <p:cNvSpPr>
            <a:spLocks noGrp="1"/>
          </p:cNvSpPr>
          <p:nvPr>
            <p:ph type="body" sz="quarter" idx="1"/>
          </p:nvPr>
        </p:nvSpPr>
        <p:spPr>
          <a:xfrm>
            <a:off x="975360" y="4560570"/>
            <a:ext cx="5364480" cy="4703964"/>
          </a:xfrm>
          <a:prstGeom prst="rect">
            <a:avLst/>
          </a:prstGeom>
        </p:spPr>
        <p:txBody>
          <a:bodyPr/>
          <a:lstStyle/>
          <a:p>
            <a:r>
              <a:rPr sz="1100" dirty="0"/>
              <a:t>Fair treatment - No group should bear a disproportionate burden of environmental harms and risks, including those resulting from the negative environmental consequences of industrial, governmental and commercial operations or programs and policies. </a:t>
            </a:r>
          </a:p>
          <a:p>
            <a:endParaRPr sz="1100" dirty="0"/>
          </a:p>
          <a:p>
            <a:r>
              <a:rPr sz="1100" dirty="0"/>
              <a:t>Meaningful involvement - Potentially affected populations have an appropriate opportunity to participate in decisions about a proposed activity that will affect their environment and/or health; the public’s contribution can influence the regulatory agency’s decision; the concerns of all participants involved will be considered in the decision-making process; and the rule-writers and decision-makers seek out and facilitate the involvement of those potentially affected. </a:t>
            </a:r>
          </a:p>
          <a:p>
            <a:endParaRPr sz="1100" dirty="0"/>
          </a:p>
          <a:p>
            <a:endParaRPr sz="1100" dirty="0"/>
          </a:p>
          <a:p>
            <a:r>
              <a:rPr sz="1100" dirty="0"/>
              <a:t>Even the most well-intentioned cleanup projects can perpetuate these systemic disparities if they fail to address them in project planning, execution, or operation. </a:t>
            </a:r>
          </a:p>
          <a:p>
            <a:r>
              <a:rPr sz="1100" dirty="0"/>
              <a:t>Robust stakeholder engagement is crucial for achieving meaningful outcomes environmental justice communities. </a:t>
            </a:r>
          </a:p>
          <a:p>
            <a:endParaRPr sz="1100" dirty="0"/>
          </a:p>
          <a:p>
            <a:r>
              <a:rPr sz="1100" dirty="0"/>
              <a:t>Minority, low income, and indigenous communities are often the most vulnerable and overburdened by environmental and public health stressors, and therefore deserve special consideration.</a:t>
            </a:r>
          </a:p>
          <a:p>
            <a:r>
              <a:rPr sz="1100" dirty="0"/>
              <a:t>Pursuit of environmental justice should be considered as an overarching goal for a cleanup project.</a:t>
            </a:r>
          </a:p>
          <a:p>
            <a:r>
              <a:rPr sz="1100" dirty="0"/>
              <a:t>There should be multiple opportunities for two-way dialogue and collaboration with all stakeholders throughout the project lifecycle and beyond. </a:t>
            </a:r>
          </a:p>
          <a:p>
            <a:r>
              <a:rPr sz="1100" dirty="0"/>
              <a:t>Different levels of engagement are needed for various stakeholder groups (e.g., those directly affected vs indirectly affected).</a:t>
            </a: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2" name="Shape 422"/>
          <p:cNvSpPr>
            <a:spLocks noGrp="1" noRot="1" noChangeAspect="1"/>
          </p:cNvSpPr>
          <p:nvPr>
            <p:ph type="sldImg"/>
          </p:nvPr>
        </p:nvSpPr>
        <p:spPr>
          <a:xfrm>
            <a:off x="457200" y="720725"/>
            <a:ext cx="6400800" cy="3600450"/>
          </a:xfrm>
          <a:prstGeom prst="rect">
            <a:avLst/>
          </a:prstGeom>
        </p:spPr>
        <p:txBody>
          <a:bodyPr/>
          <a:lstStyle/>
          <a:p>
            <a:endParaRPr/>
          </a:p>
        </p:txBody>
      </p:sp>
      <p:sp>
        <p:nvSpPr>
          <p:cNvPr id="423" name="Shape 423"/>
          <p:cNvSpPr>
            <a:spLocks noGrp="1"/>
          </p:cNvSpPr>
          <p:nvPr>
            <p:ph type="body" sz="quarter" idx="1"/>
          </p:nvPr>
        </p:nvSpPr>
        <p:spPr>
          <a:prstGeom prst="rect">
            <a:avLst/>
          </a:prstGeom>
        </p:spPr>
        <p:txBody>
          <a:bodyPr/>
          <a:lstStyle/>
          <a:p>
            <a:r>
              <a:t>Even the most well-intentioned cleanup projects can perpetuate these systemic disparities if they fail to address them in project planning, execution, or operation. </a:t>
            </a:r>
          </a:p>
          <a:p>
            <a:r>
              <a:t>Robust stakeholder engagement is crucial for achieving meaningful outcomes environmental justice communities. </a:t>
            </a:r>
          </a:p>
          <a:p>
            <a:endParaRPr/>
          </a:p>
          <a:p>
            <a:r>
              <a:t>Don’t assume that the lead organization and other decision makers understand the concerns of the people in the surrounding community. </a:t>
            </a:r>
          </a:p>
          <a:p>
            <a:r>
              <a:t>Recognize that people may be skeptical that the lead organization is telling the truth, cares about them, and is willing to work with them. </a:t>
            </a:r>
          </a:p>
          <a:p>
            <a:r>
              <a:t>Research the full range of opinions and concerns including general attitude, knowledge and perceptions about the cleanup activities. </a:t>
            </a:r>
          </a:p>
          <a:p>
            <a:r>
              <a:t>Regularly ask community leaders and the stakeholders if there are other groups or individuals who are missing from the outreach and who should be involved. </a:t>
            </a: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55352471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8" name="Shape 448"/>
          <p:cNvSpPr>
            <a:spLocks noGrp="1" noRot="1" noChangeAspect="1"/>
          </p:cNvSpPr>
          <p:nvPr>
            <p:ph type="sldImg"/>
          </p:nvPr>
        </p:nvSpPr>
        <p:spPr>
          <a:xfrm>
            <a:off x="457200" y="720725"/>
            <a:ext cx="6400800" cy="3600450"/>
          </a:xfrm>
          <a:prstGeom prst="rect">
            <a:avLst/>
          </a:prstGeom>
        </p:spPr>
        <p:txBody>
          <a:bodyPr/>
          <a:lstStyle/>
          <a:p>
            <a:endParaRPr/>
          </a:p>
        </p:txBody>
      </p:sp>
      <p:sp>
        <p:nvSpPr>
          <p:cNvPr id="449" name="Shape 449"/>
          <p:cNvSpPr>
            <a:spLocks noGrp="1"/>
          </p:cNvSpPr>
          <p:nvPr>
            <p:ph type="body" sz="quarter" idx="1"/>
          </p:nvPr>
        </p:nvSpPr>
        <p:spPr>
          <a:prstGeom prst="rect">
            <a:avLst/>
          </a:prstGeom>
        </p:spPr>
        <p:txBody>
          <a:bodyPr/>
          <a:lstStyle/>
          <a:p>
            <a:pPr marL="362479" indent="-362479">
              <a:lnSpc>
                <a:spcPct val="80000"/>
              </a:lnSpc>
              <a:defRPr sz="1900"/>
            </a:pPr>
            <a:r>
              <a:rPr sz="1100" dirty="0"/>
              <a:t>Level 1 Evaluation – Sustainable Best Practices – adopt and incorporate those social and economic BMPs that promote quality-of-life improvements and mitigate unintended impacts that directly affect the community and indirectly affect broader society. Examples include: Standard Guide for Integrating Sustainable Objectives into Cleanup  that offers a comprehensive sustainable remediation BMPs list or Institute for Sustainable Infrastructure </a:t>
            </a:r>
            <a:r>
              <a:rPr sz="1100" dirty="0" err="1"/>
              <a:t>Envision</a:t>
            </a:r>
            <a:r>
              <a:rPr sz="1100" baseline="30000" dirty="0" err="1"/>
              <a:t>TM</a:t>
            </a:r>
            <a:r>
              <a:rPr sz="1100" dirty="0"/>
              <a:t> </a:t>
            </a:r>
            <a:r>
              <a:rPr sz="1100" dirty="0" err="1"/>
              <a:t>PreAssessment</a:t>
            </a:r>
            <a:r>
              <a:rPr sz="1100" dirty="0"/>
              <a:t> Checklist that provides a simple preplanning checklist for assessing project sustainability in increasing awareness of issues, including quality of life, leadership, resource allocation, natural world, and climate and risk.  </a:t>
            </a:r>
          </a:p>
          <a:p>
            <a:pPr marL="362479" indent="-362479">
              <a:lnSpc>
                <a:spcPct val="80000"/>
              </a:lnSpc>
              <a:defRPr sz="1900"/>
            </a:pPr>
            <a:r>
              <a:rPr sz="1100" dirty="0"/>
              <a:t>Level 2 evaluation: combines the selection and implementation of SBMPs with some degree of qualitative or semi-quantitative evaluation. This level of evaluation assesses how site cleanup and restoration activities may result in beneficial or unintended social, economic, and environmental impacts. For example, stakeholders present their level of preference on criteria used to select a proposed project, remediation alternative, or preferred land use scenario.  </a:t>
            </a:r>
          </a:p>
          <a:p>
            <a:pPr marL="362479" indent="-362479">
              <a:lnSpc>
                <a:spcPct val="80000"/>
              </a:lnSpc>
              <a:defRPr sz="1900"/>
            </a:pPr>
            <a:r>
              <a:rPr sz="1100" dirty="0"/>
              <a:t>Level 3 evaluation: combines the selection and implementation of SBMPs with a rigorous quantitative evaluation. This level of evaluation assesses how site cleanup and restoration activities may result in beneficial or unintended social, economic, and environmental impacts.</a:t>
            </a:r>
          </a:p>
          <a:p>
            <a:endParaRPr sz="1100" dirty="0"/>
          </a:p>
          <a:p>
            <a:endParaRPr sz="1100" dirty="0"/>
          </a:p>
          <a:p>
            <a:r>
              <a:rPr sz="1100" dirty="0"/>
              <a:t>Example: There is a difference between conducting stakeholder engagement sessions with a community and only considering &amp; assessing the impacts on social, economic, and environmental factors of a project.  -- Not sure what you are trying to say here. What else should the stakeholder engagement should consider?</a:t>
            </a: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8" name="Shape 448"/>
          <p:cNvSpPr>
            <a:spLocks noGrp="1" noRot="1" noChangeAspect="1"/>
          </p:cNvSpPr>
          <p:nvPr>
            <p:ph type="sldImg"/>
          </p:nvPr>
        </p:nvSpPr>
        <p:spPr>
          <a:xfrm>
            <a:off x="457200" y="720725"/>
            <a:ext cx="6400800" cy="3600450"/>
          </a:xfrm>
          <a:prstGeom prst="rect">
            <a:avLst/>
          </a:prstGeom>
        </p:spPr>
        <p:txBody>
          <a:bodyPr/>
          <a:lstStyle/>
          <a:p>
            <a:endParaRPr/>
          </a:p>
        </p:txBody>
      </p:sp>
      <p:sp>
        <p:nvSpPr>
          <p:cNvPr id="449" name="Shape 449"/>
          <p:cNvSpPr>
            <a:spLocks noGrp="1"/>
          </p:cNvSpPr>
          <p:nvPr>
            <p:ph type="body" sz="quarter" idx="1"/>
          </p:nvPr>
        </p:nvSpPr>
        <p:spPr>
          <a:xfrm>
            <a:off x="975360" y="4560570"/>
            <a:ext cx="5364480" cy="4766310"/>
          </a:xfrm>
          <a:prstGeom prst="rect">
            <a:avLst/>
          </a:prstGeom>
        </p:spPr>
        <p:txBody>
          <a:bodyPr/>
          <a:lstStyle/>
          <a:p>
            <a:pPr marL="362479" indent="-362479">
              <a:lnSpc>
                <a:spcPct val="80000"/>
              </a:lnSpc>
              <a:defRPr sz="1900"/>
            </a:pPr>
            <a:r>
              <a:rPr dirty="0"/>
              <a:t>Level 1 Evaluation – Sustainable Best Practices – adopt and incorporate those social and economic BMPs that promote quality-of-life improvements and mitigate unintended impacts that directly affect the community and indirectly affect broader society. Examples include: Standard Guide for Integrating Sustainable Objectives into Cleanup  that offers a comprehensive sustainable remediation BMPs list or Institute for Sustainable Infrastructure </a:t>
            </a:r>
            <a:r>
              <a:rPr dirty="0" err="1"/>
              <a:t>Envision</a:t>
            </a:r>
            <a:r>
              <a:rPr baseline="30000" dirty="0" err="1"/>
              <a:t>TM</a:t>
            </a:r>
            <a:r>
              <a:rPr dirty="0"/>
              <a:t> </a:t>
            </a:r>
            <a:r>
              <a:rPr dirty="0" err="1"/>
              <a:t>PreAssessment</a:t>
            </a:r>
            <a:r>
              <a:rPr dirty="0"/>
              <a:t> Checklist that provides a simple preplanning checklist for assessing project sustainability in increasing awareness of issues, including quality of life, leadership, resource allocation, natural world, and climate and risk.  </a:t>
            </a:r>
          </a:p>
        </p:txBody>
      </p:sp>
    </p:spTree>
    <p:extLst>
      <p:ext uri="{BB962C8B-B14F-4D97-AF65-F5344CB8AC3E}">
        <p14:creationId xmlns:p14="http://schemas.microsoft.com/office/powerpoint/2010/main" val="326778688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8" name="Shape 448"/>
          <p:cNvSpPr>
            <a:spLocks noGrp="1" noRot="1" noChangeAspect="1"/>
          </p:cNvSpPr>
          <p:nvPr>
            <p:ph type="sldImg"/>
          </p:nvPr>
        </p:nvSpPr>
        <p:spPr>
          <a:xfrm>
            <a:off x="457200" y="720725"/>
            <a:ext cx="6400800" cy="3600450"/>
          </a:xfrm>
          <a:prstGeom prst="rect">
            <a:avLst/>
          </a:prstGeom>
        </p:spPr>
        <p:txBody>
          <a:bodyPr/>
          <a:lstStyle/>
          <a:p>
            <a:endParaRPr/>
          </a:p>
        </p:txBody>
      </p:sp>
      <p:sp>
        <p:nvSpPr>
          <p:cNvPr id="449" name="Shape 449"/>
          <p:cNvSpPr>
            <a:spLocks noGrp="1"/>
          </p:cNvSpPr>
          <p:nvPr>
            <p:ph type="body" sz="quarter" idx="1"/>
          </p:nvPr>
        </p:nvSpPr>
        <p:spPr>
          <a:prstGeom prst="rect">
            <a:avLst/>
          </a:prstGeom>
        </p:spPr>
        <p:txBody>
          <a:bodyPr/>
          <a:lstStyle/>
          <a:p>
            <a:pPr marL="362479" indent="-362479">
              <a:lnSpc>
                <a:spcPct val="80000"/>
              </a:lnSpc>
              <a:defRPr sz="1900"/>
            </a:pPr>
            <a:r>
              <a:rPr sz="1500" dirty="0"/>
              <a:t>Level 2 evaluation: combines the selection and implementation of SBMPs with some degree of qualitative or semi-quantitative evaluation. This level of evaluation assesses how site cleanup and restoration activities may result in beneficial or unintended social, economic, and environmental impacts. For example, stakeholders present their level of preference on criteria used to select a proposed project, remediation alternative, or preferred land use scenario.  </a:t>
            </a:r>
          </a:p>
          <a:p>
            <a:endParaRPr sz="1500" dirty="0"/>
          </a:p>
          <a:p>
            <a:r>
              <a:rPr sz="1500" dirty="0"/>
              <a:t>Example: There is a difference between conducting stakeholder engagement sessions with a community and only considering &amp; assessing the impacts on social, economic, and environmental factors of a project.  -- Not sure what you are trying to say here. What else should the stakeholder engagement should consider?</a:t>
            </a:r>
          </a:p>
        </p:txBody>
      </p:sp>
    </p:spTree>
    <p:extLst>
      <p:ext uri="{BB962C8B-B14F-4D97-AF65-F5344CB8AC3E}">
        <p14:creationId xmlns:p14="http://schemas.microsoft.com/office/powerpoint/2010/main" val="37818460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8" name="Shape 448"/>
          <p:cNvSpPr>
            <a:spLocks noGrp="1" noRot="1" noChangeAspect="1"/>
          </p:cNvSpPr>
          <p:nvPr>
            <p:ph type="sldImg"/>
          </p:nvPr>
        </p:nvSpPr>
        <p:spPr>
          <a:xfrm>
            <a:off x="457200" y="720725"/>
            <a:ext cx="6400800" cy="3600450"/>
          </a:xfrm>
          <a:prstGeom prst="rect">
            <a:avLst/>
          </a:prstGeom>
        </p:spPr>
        <p:txBody>
          <a:bodyPr/>
          <a:lstStyle/>
          <a:p>
            <a:endParaRPr/>
          </a:p>
        </p:txBody>
      </p:sp>
      <p:sp>
        <p:nvSpPr>
          <p:cNvPr id="449" name="Shape 449"/>
          <p:cNvSpPr>
            <a:spLocks noGrp="1"/>
          </p:cNvSpPr>
          <p:nvPr>
            <p:ph type="body" sz="quarter" idx="1"/>
          </p:nvPr>
        </p:nvSpPr>
        <p:spPr>
          <a:prstGeom prst="rect">
            <a:avLst/>
          </a:prstGeom>
        </p:spPr>
        <p:txBody>
          <a:bodyPr/>
          <a:lstStyle/>
          <a:p>
            <a:pPr marL="362479" indent="-362479">
              <a:lnSpc>
                <a:spcPct val="80000"/>
              </a:lnSpc>
              <a:defRPr sz="1900"/>
            </a:pPr>
            <a:r>
              <a:rPr dirty="0"/>
              <a:t>Level 3 evaluation: combines the selection and implementation of SBMPs with a rigorous quantitative evaluation. This level of evaluation assesses how site cleanup and restoration activities may result in beneficial or unintended social, economic, and environmental impacts.</a:t>
            </a:r>
          </a:p>
          <a:p>
            <a:endParaRPr sz="2000" dirty="0"/>
          </a:p>
          <a:p>
            <a:endParaRPr sz="2000" dirty="0"/>
          </a:p>
          <a:p>
            <a:r>
              <a:rPr dirty="0"/>
              <a:t>Example: There is a difference between conducting stakeholder engagement sessions with a community and only considering &amp; assessing the impacts on social, economic, and environmental factors of a project.  -- Not sure what you are trying to say here. What else should the stakeholder engagement should consider?</a:t>
            </a:r>
          </a:p>
        </p:txBody>
      </p:sp>
    </p:spTree>
    <p:extLst>
      <p:ext uri="{BB962C8B-B14F-4D97-AF65-F5344CB8AC3E}">
        <p14:creationId xmlns:p14="http://schemas.microsoft.com/office/powerpoint/2010/main" val="137139540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41890983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416911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 name="Shape 232"/>
          <p:cNvSpPr>
            <a:spLocks noGrp="1" noRot="1" noChangeAspect="1"/>
          </p:cNvSpPr>
          <p:nvPr>
            <p:ph type="sldImg"/>
          </p:nvPr>
        </p:nvSpPr>
        <p:spPr>
          <a:xfrm>
            <a:off x="457200" y="720725"/>
            <a:ext cx="6400800" cy="3600450"/>
          </a:xfrm>
          <a:prstGeom prst="rect">
            <a:avLst/>
          </a:prstGeom>
        </p:spPr>
        <p:txBody>
          <a:bodyPr/>
          <a:lstStyle/>
          <a:p>
            <a:endParaRPr/>
          </a:p>
        </p:txBody>
      </p:sp>
      <p:sp>
        <p:nvSpPr>
          <p:cNvPr id="233" name="Shape 233"/>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92334022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5" name="Shape 475"/>
          <p:cNvSpPr>
            <a:spLocks noGrp="1" noRot="1" noChangeAspect="1"/>
          </p:cNvSpPr>
          <p:nvPr>
            <p:ph type="sldImg"/>
          </p:nvPr>
        </p:nvSpPr>
        <p:spPr>
          <a:xfrm>
            <a:off x="457200" y="720725"/>
            <a:ext cx="6400800" cy="3600450"/>
          </a:xfrm>
          <a:prstGeom prst="rect">
            <a:avLst/>
          </a:prstGeom>
        </p:spPr>
        <p:txBody>
          <a:bodyPr/>
          <a:lstStyle/>
          <a:p>
            <a:endParaRPr/>
          </a:p>
        </p:txBody>
      </p:sp>
      <p:sp>
        <p:nvSpPr>
          <p:cNvPr id="476" name="Shape 476"/>
          <p:cNvSpPr>
            <a:spLocks noGrp="1"/>
          </p:cNvSpPr>
          <p:nvPr>
            <p:ph type="body" sz="quarter" idx="1"/>
          </p:nvPr>
        </p:nvSpPr>
        <p:spPr>
          <a:xfrm>
            <a:off x="350729" y="4560569"/>
            <a:ext cx="6507271" cy="4821425"/>
          </a:xfrm>
          <a:prstGeom prst="rect">
            <a:avLst/>
          </a:prstGeom>
        </p:spPr>
        <p:txBody>
          <a:bodyPr/>
          <a:lstStyle/>
          <a:p>
            <a:pPr>
              <a:defRPr b="1"/>
            </a:pPr>
            <a:r>
              <a:rPr sz="1100" dirty="0"/>
              <a:t>Supporting services are those ecosystem services not used directly by people, but which are necessary for all other ecosystem services. They include soil formation, photosynthesis, and nutrient and water cycling. </a:t>
            </a:r>
          </a:p>
          <a:p>
            <a:pPr>
              <a:defRPr b="1"/>
            </a:pPr>
            <a:r>
              <a:rPr sz="1100" dirty="0"/>
              <a:t>Provisioning services refer to products produced by ecosystems that are used by or directly impact human populations, including food, fuel, and fresh water. </a:t>
            </a:r>
          </a:p>
          <a:p>
            <a:pPr>
              <a:defRPr b="1"/>
            </a:pPr>
            <a:r>
              <a:rPr sz="1100" dirty="0"/>
              <a:t>Regulating services relate to ecosystem process regulation and include air quality, climate, water, and pollination. </a:t>
            </a:r>
          </a:p>
          <a:p>
            <a:pPr>
              <a:defRPr b="1"/>
            </a:pPr>
            <a:r>
              <a:rPr sz="1100" dirty="0"/>
              <a:t>Cultural services are the human benefits obtained through ecosystem services, such as cultural diversity, recreational opportunities, or aesthetic amenities. </a:t>
            </a:r>
          </a:p>
          <a:p>
            <a:pPr>
              <a:defRPr b="1"/>
            </a:pPr>
            <a:endParaRPr sz="1100" dirty="0"/>
          </a:p>
          <a:p>
            <a:r>
              <a:rPr sz="1100" dirty="0"/>
              <a:t>Ecosystem management and conservation activities are common methods to protect ecosystems and maintain the services they provide, avoiding the need for costly alternative providers of service. </a:t>
            </a:r>
          </a:p>
          <a:p>
            <a:endParaRPr sz="1100" dirty="0"/>
          </a:p>
          <a:p>
            <a:endParaRPr sz="1100" dirty="0"/>
          </a:p>
          <a:p>
            <a:pPr>
              <a:defRPr b="1"/>
            </a:pPr>
            <a:r>
              <a:rPr sz="1100" dirty="0"/>
              <a:t>Avoided costs refer to costs that are not incurred because ecosystem services are protected or preserved (see Hu 2018) </a:t>
            </a:r>
          </a:p>
          <a:p>
            <a:pPr>
              <a:defRPr b="1"/>
            </a:pPr>
            <a:r>
              <a:rPr sz="1100" dirty="0"/>
              <a:t>Replacement costs refer to the costs of engineered systems to replace ecosystem services (for example, engineered storm water systems to replace natural functions; see ITRC’s Stormwater Best Management Practices Performance Evaluation guidance (ITRC 2018b).</a:t>
            </a:r>
          </a:p>
          <a:p>
            <a:pPr>
              <a:defRPr b="1"/>
            </a:pPr>
            <a:endParaRPr sz="1100" dirty="0"/>
          </a:p>
          <a:p>
            <a:r>
              <a:rPr sz="1100" dirty="0"/>
              <a:t>Two main ways to assign value to ecosystem services:   Is this accurate? What about cultural benefits/costs? What about provisioning benefits (harvesting corn?)</a:t>
            </a:r>
          </a:p>
          <a:p>
            <a:r>
              <a:rPr sz="1100" dirty="0"/>
              <a:t>Avoided costs </a:t>
            </a:r>
          </a:p>
          <a:p>
            <a:r>
              <a:rPr sz="1100" dirty="0"/>
              <a:t>Replacement costs</a:t>
            </a: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8" name="Shape 488"/>
          <p:cNvSpPr>
            <a:spLocks noGrp="1" noRot="1" noChangeAspect="1"/>
          </p:cNvSpPr>
          <p:nvPr>
            <p:ph type="sldImg"/>
          </p:nvPr>
        </p:nvSpPr>
        <p:spPr>
          <a:xfrm>
            <a:off x="457200" y="720725"/>
            <a:ext cx="6400800" cy="3600450"/>
          </a:xfrm>
          <a:prstGeom prst="rect">
            <a:avLst/>
          </a:prstGeom>
        </p:spPr>
        <p:txBody>
          <a:bodyPr/>
          <a:lstStyle/>
          <a:p>
            <a:endParaRPr/>
          </a:p>
        </p:txBody>
      </p:sp>
      <p:sp>
        <p:nvSpPr>
          <p:cNvPr id="489" name="Shape 489"/>
          <p:cNvSpPr>
            <a:spLocks noGrp="1"/>
          </p:cNvSpPr>
          <p:nvPr>
            <p:ph type="body" sz="quarter" idx="1"/>
          </p:nvPr>
        </p:nvSpPr>
        <p:spPr>
          <a:prstGeom prst="rect">
            <a:avLst/>
          </a:prstGeom>
        </p:spPr>
        <p:txBody>
          <a:bodyPr/>
          <a:lstStyle/>
          <a:p>
            <a:r>
              <a:t>Officials opened Phoenix Park in Camden, On Tuesday, June 2, 2015. </a:t>
            </a:r>
          </a:p>
          <a:p>
            <a:r>
              <a:t>Phoenix Park represents an example of how cleanup can support redevelopment, provide important local services, and build bridges with communities</a:t>
            </a:r>
          </a:p>
          <a:p>
            <a:r>
              <a:t>The park, a former brownfield property, was created on what was once a factory along the Delaware River.</a:t>
            </a:r>
          </a:p>
          <a:p>
            <a:r>
              <a:t>The park was once home to a factory that processed natural materials to make chalk and other products for about 100 years.</a:t>
            </a:r>
          </a:p>
          <a:p>
            <a:r>
              <a:t>Camden County’s Municipal Utility Authority (MUA), New Jersey Department of Environmental Protection (NJDEP), and the Camden Redevelopment Authority worked together with local community groups to turn a vacant riverside plot into much needed open space that also improved functioning of the city’s water treatment system </a:t>
            </a:r>
          </a:p>
          <a:p>
            <a:r>
              <a:t>This collaboration helped rebuild trust between the community and government agencies, something that cannot be taken for granted when working with historically disadvantaged communities. </a:t>
            </a: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4947312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2" name="Shape 502"/>
          <p:cNvSpPr>
            <a:spLocks noGrp="1" noRot="1" noChangeAspect="1"/>
          </p:cNvSpPr>
          <p:nvPr>
            <p:ph type="sldImg"/>
          </p:nvPr>
        </p:nvSpPr>
        <p:spPr>
          <a:xfrm>
            <a:off x="457200" y="720725"/>
            <a:ext cx="6400800" cy="3600450"/>
          </a:xfrm>
          <a:prstGeom prst="rect">
            <a:avLst/>
          </a:prstGeom>
        </p:spPr>
        <p:txBody>
          <a:bodyPr/>
          <a:lstStyle/>
          <a:p>
            <a:endParaRPr/>
          </a:p>
        </p:txBody>
      </p:sp>
      <p:sp>
        <p:nvSpPr>
          <p:cNvPr id="503" name="Shape 503"/>
          <p:cNvSpPr>
            <a:spLocks noGrp="1"/>
          </p:cNvSpPr>
          <p:nvPr>
            <p:ph type="body" sz="quarter" idx="1"/>
          </p:nvPr>
        </p:nvSpPr>
        <p:spPr>
          <a:prstGeom prst="rect">
            <a:avLst/>
          </a:prstGeom>
        </p:spPr>
        <p:txBody>
          <a:bodyPr/>
          <a:lstStyle/>
          <a:p>
            <a:pPr marL="181240" indent="-181240">
              <a:buSzPct val="100000"/>
              <a:buFont typeface="Arial"/>
              <a:buChar char="•"/>
            </a:pPr>
            <a:r>
              <a:rPr sz="1100" dirty="0"/>
              <a:t>This initiative brings together 14 government and industry organizations along with residents and businesses with an interest in improving the health of the Bay.</a:t>
            </a:r>
          </a:p>
          <a:p>
            <a:pPr marL="181240" indent="-181240">
              <a:buSzPct val="100000"/>
              <a:buFont typeface="Arial"/>
              <a:buChar char="•"/>
            </a:pPr>
            <a:endParaRPr sz="1100" dirty="0"/>
          </a:p>
          <a:p>
            <a:pPr marL="181240" indent="-181240">
              <a:buSzPct val="100000"/>
              <a:buFont typeface="Arial"/>
              <a:buChar char="•"/>
            </a:pPr>
            <a:r>
              <a:rPr sz="1100" dirty="0"/>
              <a:t>An example of what can be accomplished when multiple agencies and organizations work together to plan cleanups that meet the needs of local communities using principles of </a:t>
            </a:r>
            <a:r>
              <a:rPr sz="1100" u="sng" dirty="0">
                <a:solidFill>
                  <a:srgbClr val="0000FF"/>
                </a:solidFill>
                <a:uFill>
                  <a:solidFill>
                    <a:srgbClr val="0000FF"/>
                  </a:solidFill>
                </a:uFill>
                <a:hlinkClick r:id="rId3"/>
              </a:rPr>
              <a:t>integrated project planning</a:t>
            </a:r>
            <a:r>
              <a:rPr sz="1100" dirty="0"/>
              <a:t> and </a:t>
            </a:r>
            <a:r>
              <a:rPr sz="1100" u="sng" dirty="0">
                <a:solidFill>
                  <a:srgbClr val="0000FF"/>
                </a:solidFill>
                <a:uFill>
                  <a:solidFill>
                    <a:srgbClr val="0000FF"/>
                  </a:solidFill>
                </a:uFill>
                <a:hlinkClick r:id="rId3"/>
              </a:rPr>
              <a:t>public participation</a:t>
            </a:r>
            <a:r>
              <a:rPr sz="1100" dirty="0"/>
              <a:t> in decision making</a:t>
            </a:r>
          </a:p>
          <a:p>
            <a:pPr marL="181240" indent="-181240">
              <a:buSzPct val="100000"/>
              <a:buFont typeface="Arial"/>
              <a:buChar char="•"/>
            </a:pPr>
            <a:endParaRPr sz="1100" dirty="0"/>
          </a:p>
          <a:p>
            <a:pPr marL="181240" indent="-181240">
              <a:buSzPct val="100000"/>
              <a:buFont typeface="Arial"/>
              <a:buChar char="•"/>
            </a:pPr>
            <a:r>
              <a:rPr sz="1100" dirty="0"/>
              <a:t>Bellingham Bay has an industrial history as a key port for lumber processing, creation of paper goods, and other maritime trades. </a:t>
            </a:r>
          </a:p>
          <a:p>
            <a:pPr marL="181240" indent="-181240">
              <a:buSzPct val="100000"/>
              <a:buFont typeface="Arial"/>
              <a:buChar char="•"/>
            </a:pPr>
            <a:endParaRPr sz="1100" dirty="0"/>
          </a:p>
          <a:p>
            <a:pPr marL="181240" indent="-181240">
              <a:buSzPct val="100000"/>
              <a:buFont typeface="Arial"/>
              <a:buChar char="•"/>
            </a:pPr>
            <a:r>
              <a:rPr sz="1100" dirty="0"/>
              <a:t>As with many industries, advances in technology and a changing local economy has led to some of those businesses closing doors or leaving town for other locations. </a:t>
            </a:r>
          </a:p>
          <a:p>
            <a:pPr marL="181240" indent="-181240">
              <a:buSzPct val="100000"/>
              <a:buFont typeface="Arial"/>
              <a:buChar char="•"/>
            </a:pPr>
            <a:endParaRPr sz="1100" dirty="0"/>
          </a:p>
          <a:p>
            <a:pPr marL="181240" indent="-181240">
              <a:buSzPct val="100000"/>
              <a:buFont typeface="Arial"/>
              <a:buChar char="•"/>
            </a:pPr>
            <a:r>
              <a:rPr sz="1100" dirty="0"/>
              <a:t>When businesses leave, however, they do not always take all their hazardous waste with them. </a:t>
            </a:r>
          </a:p>
          <a:p>
            <a:pPr marL="181240" indent="-181240">
              <a:buSzPct val="100000"/>
              <a:buFont typeface="Arial"/>
              <a:buChar char="•"/>
            </a:pPr>
            <a:endParaRPr sz="1100" dirty="0"/>
          </a:p>
          <a:p>
            <a:pPr marL="181240" indent="-181240">
              <a:buSzPct val="100000"/>
              <a:buFont typeface="Arial"/>
              <a:buChar char="•"/>
            </a:pPr>
            <a:r>
              <a:rPr sz="1100" dirty="0"/>
              <a:t>The Bellingham Bay Demonstration Project has resulted in the development of a comprehensive strategic environmental planning document; helped revitalize the community’s waterfront through construction of a dock, construction of a beach and general waterfront rehabilitation; served as a national model for comprehensive environmental management; identified 19 high priority habitat restoration projects; and controlled pollution sources.</a:t>
            </a: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6487625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67826231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lIns="96661" tIns="48331" rIns="96661" bIns="48331"/>
          <a:lstStyle/>
          <a:p>
            <a:pPr algn="r" defTabSz="483306" hangingPunct="1">
              <a:defRPr/>
            </a:pPr>
            <a:fld id="{5AC6F6EF-3B08-46AF-80E6-D8C953567F53}" type="slidenum">
              <a:rPr lang="en-US" sz="1300" kern="1200">
                <a:solidFill>
                  <a:prstClr val="black"/>
                </a:solidFill>
                <a:latin typeface="Calibri" panose="020F0502020204030204"/>
                <a:ea typeface="+mn-ea"/>
                <a:cs typeface="+mn-cs"/>
              </a:rPr>
              <a:pPr algn="r" defTabSz="483306" hangingPunct="1">
                <a:defRPr/>
              </a:pPr>
              <a:t>67</a:t>
            </a:fld>
            <a:endParaRPr lang="en-US" sz="1300" kern="1200" dirty="0">
              <a:solidFill>
                <a:prstClr val="black"/>
              </a:solidFill>
              <a:latin typeface="Calibri" panose="020F0502020204030204"/>
              <a:ea typeface="+mn-ea"/>
              <a:cs typeface="+mn-cs"/>
            </a:endParaRPr>
          </a:p>
        </p:txBody>
      </p:sp>
    </p:spTree>
    <p:extLst>
      <p:ext uri="{BB962C8B-B14F-4D97-AF65-F5344CB8AC3E}">
        <p14:creationId xmlns:p14="http://schemas.microsoft.com/office/powerpoint/2010/main" val="701899990"/>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719715442"/>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 name="Shape 146"/>
          <p:cNvSpPr>
            <a:spLocks noGrp="1" noRot="1" noChangeAspect="1"/>
          </p:cNvSpPr>
          <p:nvPr>
            <p:ph type="sldImg"/>
          </p:nvPr>
        </p:nvSpPr>
        <p:spPr>
          <a:xfrm>
            <a:off x="457200" y="720725"/>
            <a:ext cx="6400800" cy="3600450"/>
          </a:xfrm>
          <a:prstGeom prst="rect">
            <a:avLst/>
          </a:prstGeom>
        </p:spPr>
        <p:txBody>
          <a:bodyPr/>
          <a:lstStyle/>
          <a:p>
            <a:endParaRPr/>
          </a:p>
        </p:txBody>
      </p:sp>
      <p:sp>
        <p:nvSpPr>
          <p:cNvPr id="147" name="Shape 147"/>
          <p:cNvSpPr>
            <a:spLocks noGrp="1"/>
          </p:cNvSpPr>
          <p:nvPr>
            <p:ph type="body" sz="quarter" idx="1"/>
          </p:nvPr>
        </p:nvSpPr>
        <p:spPr>
          <a:prstGeom prst="rect">
            <a:avLst/>
          </a:prstGeom>
        </p:spPr>
        <p:txBody>
          <a:bodyPr/>
          <a:lstStyle/>
          <a:p>
            <a:pPr>
              <a:defRPr sz="1400"/>
            </a:pPr>
            <a:r>
              <a:rPr dirty="0"/>
              <a:t>I’m going to walk you through the process of integrating SRR throughout the project lifecycle.  </a:t>
            </a:r>
          </a:p>
          <a:p>
            <a:pPr>
              <a:defRPr sz="1400"/>
            </a:pPr>
            <a:r>
              <a:rPr dirty="0"/>
              <a:t>You will learn:</a:t>
            </a:r>
          </a:p>
          <a:p>
            <a:pPr>
              <a:defRPr sz="1400"/>
            </a:pPr>
            <a:r>
              <a:rPr dirty="0"/>
              <a:t>(toggle after each bullet)</a:t>
            </a:r>
          </a:p>
          <a:p>
            <a:pPr marL="191587" indent="-191587">
              <a:buSzPct val="100000"/>
              <a:buFont typeface="Arial"/>
              <a:buChar char="•"/>
              <a:defRPr sz="1400"/>
            </a:pPr>
            <a:r>
              <a:rPr lang="en-US" dirty="0"/>
              <a:t> - </a:t>
            </a:r>
            <a:r>
              <a:rPr dirty="0"/>
              <a:t>How to integrate social considerations through stakeholder engagement</a:t>
            </a:r>
          </a:p>
          <a:p>
            <a:pPr marL="191587" indent="-191587">
              <a:buSzPct val="100000"/>
              <a:buFont typeface="Arial"/>
              <a:buChar char="•"/>
              <a:defRPr sz="1400"/>
            </a:pPr>
            <a:r>
              <a:rPr lang="en-US" dirty="0"/>
              <a:t> - </a:t>
            </a:r>
            <a:r>
              <a:rPr dirty="0"/>
              <a:t>Consider natural resource use, or conservation throughout the project lifecycle</a:t>
            </a:r>
          </a:p>
          <a:p>
            <a:pPr marL="191587" indent="-191587">
              <a:buSzPct val="100000"/>
              <a:buFont typeface="Arial"/>
              <a:buChar char="•"/>
              <a:defRPr sz="1400"/>
            </a:pPr>
            <a:r>
              <a:rPr lang="en-US" dirty="0"/>
              <a:t> - </a:t>
            </a:r>
            <a:r>
              <a:rPr dirty="0"/>
              <a:t>Seek ways to minimize a projects carbon footprint, and</a:t>
            </a:r>
          </a:p>
          <a:p>
            <a:pPr marL="191587" indent="-191587">
              <a:buSzPct val="100000"/>
              <a:buFont typeface="Arial"/>
              <a:buChar char="•"/>
              <a:defRPr sz="1400"/>
            </a:pPr>
            <a:r>
              <a:rPr lang="en-US" dirty="0"/>
              <a:t> - </a:t>
            </a:r>
            <a:r>
              <a:rPr dirty="0"/>
              <a:t>Address vulnerability to changing climate, weather and fire hazards</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 name="Shape 232"/>
          <p:cNvSpPr>
            <a:spLocks noGrp="1" noRot="1" noChangeAspect="1"/>
          </p:cNvSpPr>
          <p:nvPr>
            <p:ph type="sldImg"/>
          </p:nvPr>
        </p:nvSpPr>
        <p:spPr>
          <a:xfrm>
            <a:off x="457200" y="720725"/>
            <a:ext cx="6400800" cy="3600450"/>
          </a:xfrm>
          <a:prstGeom prst="rect">
            <a:avLst/>
          </a:prstGeom>
        </p:spPr>
        <p:txBody>
          <a:bodyPr/>
          <a:lstStyle/>
          <a:p>
            <a:endParaRPr/>
          </a:p>
        </p:txBody>
      </p:sp>
      <p:sp>
        <p:nvSpPr>
          <p:cNvPr id="233" name="Shape 233"/>
          <p:cNvSpPr>
            <a:spLocks noGrp="1"/>
          </p:cNvSpPr>
          <p:nvPr>
            <p:ph type="body" sz="quarter" idx="1"/>
          </p:nvPr>
        </p:nvSpPr>
        <p:spPr>
          <a:prstGeom prst="rect">
            <a:avLst/>
          </a:prstGeom>
        </p:spPr>
        <p:txBody>
          <a:bodyPr/>
          <a:lstStyle/>
          <a:p>
            <a:r>
              <a:rPr dirty="0"/>
              <a:t>Sustainable Resilient Remediation evolved from the prior ITRC Guidance documents published in 2011 that discuss Green and Sustainable Remediation. </a:t>
            </a:r>
            <a:endParaRPr lang="en-US" dirty="0"/>
          </a:p>
          <a:p>
            <a:endParaRPr lang="en-US" dirty="0"/>
          </a:p>
          <a:p>
            <a:r>
              <a:rPr lang="en-US" dirty="0"/>
              <a:t>A strong resiliency component is incorporated.</a:t>
            </a:r>
            <a:endParaRPr dirty="0"/>
          </a:p>
          <a:p>
            <a:endParaRPr dirty="0"/>
          </a:p>
          <a:p>
            <a:r>
              <a:rPr dirty="0"/>
              <a:t>This new web based SRR document recommends careful and continuous consideration of social and economic costs and benefits of a remediation along side of environmental costs and benefits</a:t>
            </a:r>
          </a:p>
        </p:txBody>
      </p:sp>
    </p:spTree>
    <p:extLst>
      <p:ext uri="{BB962C8B-B14F-4D97-AF65-F5344CB8AC3E}">
        <p14:creationId xmlns:p14="http://schemas.microsoft.com/office/powerpoint/2010/main" val="2869852505"/>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 name="Shape 152"/>
          <p:cNvSpPr>
            <a:spLocks noGrp="1" noRot="1" noChangeAspect="1"/>
          </p:cNvSpPr>
          <p:nvPr>
            <p:ph type="sldImg"/>
          </p:nvPr>
        </p:nvSpPr>
        <p:spPr>
          <a:xfrm>
            <a:off x="457200" y="720725"/>
            <a:ext cx="6400800" cy="3600450"/>
          </a:xfrm>
          <a:prstGeom prst="rect">
            <a:avLst/>
          </a:prstGeom>
        </p:spPr>
        <p:txBody>
          <a:bodyPr/>
          <a:lstStyle/>
          <a:p>
            <a:endParaRPr/>
          </a:p>
        </p:txBody>
      </p:sp>
      <p:sp>
        <p:nvSpPr>
          <p:cNvPr id="153" name="Shape 153"/>
          <p:cNvSpPr>
            <a:spLocks noGrp="1"/>
          </p:cNvSpPr>
          <p:nvPr>
            <p:ph type="body" sz="quarter" idx="1"/>
          </p:nvPr>
        </p:nvSpPr>
        <p:spPr>
          <a:prstGeom prst="rect">
            <a:avLst/>
          </a:prstGeom>
        </p:spPr>
        <p:txBody>
          <a:bodyPr/>
          <a:lstStyle/>
          <a:p>
            <a:pPr marL="191587" indent="-191587">
              <a:buSzPct val="100000"/>
              <a:buFont typeface="Arial"/>
              <a:buChar char="•"/>
              <a:defRPr sz="1400"/>
            </a:pPr>
            <a:r>
              <a:rPr lang="en-US" dirty="0"/>
              <a:t>- </a:t>
            </a:r>
            <a:r>
              <a:rPr dirty="0"/>
              <a:t>As a project progresses through the various phases of the project life cycle, shown along the top this SRR integration tool</a:t>
            </a:r>
            <a:r>
              <a:rPr lang="en-US" dirty="0"/>
              <a:t> </a:t>
            </a:r>
          </a:p>
          <a:p>
            <a:pPr marL="191587" indent="-191587">
              <a:buSzPct val="100000"/>
              <a:buFont typeface="Arial"/>
              <a:buChar char="•"/>
              <a:defRPr sz="1400"/>
            </a:pPr>
            <a:r>
              <a:rPr lang="en-US" dirty="0"/>
              <a:t>(toggle toggle)</a:t>
            </a:r>
          </a:p>
          <a:p>
            <a:pPr marL="191587" indent="-191587">
              <a:buSzPct val="100000"/>
              <a:buFont typeface="Arial"/>
              <a:buChar char="•"/>
              <a:defRPr sz="1400"/>
            </a:pPr>
            <a:r>
              <a:rPr lang="en-US" dirty="0"/>
              <a:t>- </a:t>
            </a:r>
            <a:r>
              <a:rPr dirty="0"/>
              <a:t>the </a:t>
            </a:r>
            <a:r>
              <a:rPr lang="en-US" dirty="0"/>
              <a:t>SRR Integration </a:t>
            </a:r>
            <a:r>
              <a:rPr dirty="0"/>
              <a:t>components below them are considered and integrated</a:t>
            </a:r>
            <a:endParaRPr lang="en-US" dirty="0"/>
          </a:p>
          <a:p>
            <a:pPr marL="191587" indent="-191587">
              <a:buSzPct val="100000"/>
              <a:buFont typeface="Arial"/>
              <a:buChar char="•"/>
              <a:defRPr sz="1400"/>
            </a:pPr>
            <a:r>
              <a:rPr lang="en-US" dirty="0"/>
              <a:t>(toggle toggle)</a:t>
            </a:r>
            <a:r>
              <a:rPr dirty="0"/>
              <a:t>  </a:t>
            </a:r>
          </a:p>
          <a:p>
            <a:pPr marL="191587" indent="-191587">
              <a:buSzPct val="100000"/>
              <a:buFont typeface="Arial"/>
              <a:buChar char="•"/>
              <a:defRPr sz="1400"/>
            </a:pPr>
            <a:r>
              <a:rPr lang="en-US" dirty="0"/>
              <a:t>- The</a:t>
            </a:r>
            <a:r>
              <a:rPr dirty="0"/>
              <a:t> interactive SRR integration tool</a:t>
            </a:r>
            <a:r>
              <a:rPr lang="en-US" dirty="0"/>
              <a:t> shown here </a:t>
            </a:r>
            <a:r>
              <a:rPr dirty="0"/>
              <a:t>was designed to help users visualize relationships between the typical remediation project life cycle and SRR components.</a:t>
            </a:r>
          </a:p>
          <a:p>
            <a:pPr marL="191587" indent="-191587">
              <a:buSzPct val="100000"/>
              <a:buFont typeface="Arial"/>
              <a:buChar char="•"/>
              <a:defRPr sz="1400"/>
            </a:pPr>
            <a:r>
              <a:rPr lang="en-US" dirty="0"/>
              <a:t>- </a:t>
            </a:r>
            <a:r>
              <a:rPr dirty="0"/>
              <a:t>Please note, in this section of the training, we have provided a marker in the upper right-hand corner of the training slides indicating where we are in the SRR integration process.</a:t>
            </a:r>
          </a:p>
          <a:p>
            <a:pPr>
              <a:defRPr sz="1400"/>
            </a:pPr>
            <a:r>
              <a:rPr dirty="0"/>
              <a:t> </a:t>
            </a: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 name="Shape 161"/>
          <p:cNvSpPr>
            <a:spLocks noGrp="1" noRot="1" noChangeAspect="1"/>
          </p:cNvSpPr>
          <p:nvPr>
            <p:ph type="sldImg"/>
          </p:nvPr>
        </p:nvSpPr>
        <p:spPr>
          <a:xfrm>
            <a:off x="457200" y="720725"/>
            <a:ext cx="6400800" cy="3600450"/>
          </a:xfrm>
          <a:prstGeom prst="rect">
            <a:avLst/>
          </a:prstGeom>
        </p:spPr>
        <p:txBody>
          <a:bodyPr/>
          <a:lstStyle/>
          <a:p>
            <a:endParaRPr/>
          </a:p>
        </p:txBody>
      </p:sp>
      <p:sp>
        <p:nvSpPr>
          <p:cNvPr id="162" name="Shape 162"/>
          <p:cNvSpPr>
            <a:spLocks noGrp="1"/>
          </p:cNvSpPr>
          <p:nvPr>
            <p:ph type="body" sz="quarter" idx="1"/>
          </p:nvPr>
        </p:nvSpPr>
        <p:spPr>
          <a:xfrm>
            <a:off x="457200" y="4560570"/>
            <a:ext cx="6682636" cy="4320540"/>
          </a:xfrm>
          <a:prstGeom prst="rect">
            <a:avLst/>
          </a:prstGeom>
        </p:spPr>
        <p:txBody>
          <a:bodyPr/>
          <a:lstStyle/>
          <a:p>
            <a:pPr marL="319314" indent="-319314" defTabSz="510903">
              <a:buSzPct val="100000"/>
              <a:buFont typeface="Arial"/>
              <a:buChar char="•"/>
              <a:defRPr sz="1400"/>
            </a:pPr>
            <a:r>
              <a:rPr lang="en-US" dirty="0"/>
              <a:t>- </a:t>
            </a:r>
            <a:r>
              <a:rPr dirty="0"/>
              <a:t>Every successful remediation project has a fully-vetted CSM at its core.  </a:t>
            </a:r>
          </a:p>
          <a:p>
            <a:pPr marL="319314" indent="-319314" defTabSz="510903">
              <a:buSzPct val="100000"/>
              <a:buFont typeface="Arial"/>
              <a:buChar char="•"/>
              <a:defRPr sz="1400"/>
            </a:pPr>
            <a:r>
              <a:rPr lang="en-US" dirty="0"/>
              <a:t>- </a:t>
            </a:r>
            <a:r>
              <a:rPr dirty="0"/>
              <a:t>The diagram on this slide puts the SRR CSM at the heart of the project.  </a:t>
            </a:r>
          </a:p>
          <a:p>
            <a:pPr marL="319314" indent="-319314" defTabSz="510903">
              <a:buSzPct val="100000"/>
              <a:buFont typeface="Arial"/>
              <a:buChar char="•"/>
              <a:defRPr sz="1400"/>
            </a:pPr>
            <a:r>
              <a:rPr lang="en-US" dirty="0"/>
              <a:t>- </a:t>
            </a:r>
            <a:r>
              <a:rPr dirty="0"/>
              <a:t>Surrounding all aspects of the project is the threat of climate and wildfires.  </a:t>
            </a:r>
          </a:p>
          <a:p>
            <a:pPr marL="319314" indent="-319314" defTabSz="510903">
              <a:buSzPct val="100000"/>
              <a:buFont typeface="Arial"/>
              <a:buChar char="•"/>
              <a:defRPr sz="1400"/>
            </a:pPr>
            <a:r>
              <a:rPr lang="en-US" dirty="0"/>
              <a:t>- </a:t>
            </a:r>
            <a:r>
              <a:rPr dirty="0"/>
              <a:t>Threat mitigation is integral to the process and relies on: </a:t>
            </a:r>
          </a:p>
          <a:p>
            <a:pPr marL="383174" lvl="5" indent="-383174" defTabSz="510903">
              <a:buSzPct val="100000"/>
              <a:buAutoNum type="alphaLcParenR"/>
              <a:defRPr sz="1400"/>
            </a:pPr>
            <a:r>
              <a:rPr lang="en-US" dirty="0"/>
              <a:t>- </a:t>
            </a:r>
            <a:r>
              <a:rPr dirty="0"/>
              <a:t>stakeholder engagement including the incorporation of social and economic BMPs;</a:t>
            </a:r>
          </a:p>
          <a:p>
            <a:pPr marL="383174" lvl="5" indent="-383174" defTabSz="510903">
              <a:buSzPct val="100000"/>
              <a:buAutoNum type="alphaLcParenR"/>
              <a:defRPr sz="1400"/>
            </a:pPr>
            <a:r>
              <a:rPr lang="en-US" dirty="0"/>
              <a:t>- </a:t>
            </a:r>
            <a:r>
              <a:rPr dirty="0"/>
              <a:t>the consideration of green and sustainable elements in remedy selection and design; </a:t>
            </a:r>
            <a:r>
              <a:rPr lang="en-US" dirty="0"/>
              <a:t>and</a:t>
            </a:r>
            <a:endParaRPr dirty="0"/>
          </a:p>
          <a:p>
            <a:pPr marL="383174" lvl="5" indent="-383174" defTabSz="510903">
              <a:buSzPct val="100000"/>
              <a:buAutoNum type="alphaLcParenR"/>
              <a:defRPr sz="1400"/>
            </a:pPr>
            <a:r>
              <a:rPr lang="en-US" dirty="0"/>
              <a:t>- </a:t>
            </a:r>
            <a:r>
              <a:rPr dirty="0"/>
              <a:t>the incorporation of sustainable best management practices in the implementation, operation, maintenance and optimization of the remedy. </a:t>
            </a:r>
          </a:p>
          <a:p>
            <a:pPr marL="319314" indent="-319314" defTabSz="510903">
              <a:buSzPct val="100000"/>
              <a:buFont typeface="Arial"/>
              <a:buChar char="•"/>
              <a:defRPr sz="1400"/>
            </a:pPr>
            <a:r>
              <a:rPr lang="en-US" dirty="0"/>
              <a:t>- </a:t>
            </a:r>
            <a:r>
              <a:rPr dirty="0"/>
              <a:t>A SRR CSM incorporates </a:t>
            </a:r>
            <a:r>
              <a:rPr u="sng" dirty="0"/>
              <a:t>additional elements</a:t>
            </a:r>
            <a:r>
              <a:rPr dirty="0"/>
              <a:t> that consider the short- and long-term effects of climate change and wildfires on the resiliency of the remedial solution, including:  </a:t>
            </a:r>
          </a:p>
          <a:p>
            <a:pPr marL="383174" lvl="3" indent="-383174" defTabSz="510903">
              <a:buSzPct val="100000"/>
              <a:buAutoNum type="alphaLcParenR"/>
              <a:defRPr sz="1400"/>
            </a:pPr>
            <a:r>
              <a:rPr lang="en-US" dirty="0"/>
              <a:t>- </a:t>
            </a:r>
            <a:r>
              <a:rPr dirty="0"/>
              <a:t>The future variability of climate &amp; wildfire threats</a:t>
            </a:r>
          </a:p>
          <a:p>
            <a:pPr marL="383174" lvl="3" indent="-383174" defTabSz="510903">
              <a:buSzPct val="100000"/>
              <a:buAutoNum type="alphaLcParenR"/>
              <a:defRPr sz="1400"/>
            </a:pPr>
            <a:r>
              <a:rPr lang="en-US" dirty="0"/>
              <a:t>- </a:t>
            </a:r>
            <a:r>
              <a:rPr dirty="0"/>
              <a:t>Stakeholder engagement in remedy selection and site reuse</a:t>
            </a:r>
          </a:p>
          <a:p>
            <a:pPr marL="383174" lvl="3" indent="-383174" defTabSz="510903">
              <a:buSzPct val="100000"/>
              <a:buAutoNum type="alphaLcParenR"/>
              <a:defRPr sz="1400"/>
            </a:pPr>
            <a:r>
              <a:rPr lang="en-US" dirty="0"/>
              <a:t>- </a:t>
            </a:r>
            <a:r>
              <a:rPr dirty="0"/>
              <a:t>Integration of climate/wildfire threats and stakeholder concerns into remedy</a:t>
            </a:r>
          </a:p>
          <a:p>
            <a:pPr marL="319314" indent="-319314" defTabSz="510903">
              <a:buSzPct val="100000"/>
              <a:buFont typeface="Arial"/>
              <a:buChar char="•"/>
              <a:defRPr sz="1400"/>
            </a:pPr>
            <a:r>
              <a:rPr lang="en-US" dirty="0"/>
              <a:t>- </a:t>
            </a:r>
            <a:r>
              <a:rPr dirty="0"/>
              <a:t>The CSM is updated throughout the project life cycle to account for changed conditions and threat changes</a:t>
            </a: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 name="Shape 180"/>
          <p:cNvSpPr>
            <a:spLocks noGrp="1" noRot="1" noChangeAspect="1"/>
          </p:cNvSpPr>
          <p:nvPr>
            <p:ph type="sldImg"/>
          </p:nvPr>
        </p:nvSpPr>
        <p:spPr>
          <a:xfrm>
            <a:off x="457200" y="720725"/>
            <a:ext cx="6400800" cy="3600450"/>
          </a:xfrm>
          <a:prstGeom prst="rect">
            <a:avLst/>
          </a:prstGeom>
        </p:spPr>
        <p:txBody>
          <a:bodyPr/>
          <a:lstStyle/>
          <a:p>
            <a:endParaRPr/>
          </a:p>
        </p:txBody>
      </p:sp>
      <p:sp>
        <p:nvSpPr>
          <p:cNvPr id="181" name="Shape 181"/>
          <p:cNvSpPr>
            <a:spLocks noGrp="1"/>
          </p:cNvSpPr>
          <p:nvPr>
            <p:ph type="body" sz="quarter" idx="1"/>
          </p:nvPr>
        </p:nvSpPr>
        <p:spPr>
          <a:xfrm>
            <a:off x="457200" y="4560570"/>
            <a:ext cx="5882640" cy="4595956"/>
          </a:xfrm>
          <a:prstGeom prst="rect">
            <a:avLst/>
          </a:prstGeom>
        </p:spPr>
        <p:txBody>
          <a:bodyPr/>
          <a:lstStyle/>
          <a:p>
            <a:pPr marL="319314" indent="-319314">
              <a:buSzPct val="100000"/>
              <a:buFont typeface="Arial"/>
              <a:buChar char="•"/>
              <a:defRPr sz="1400"/>
            </a:pPr>
            <a:r>
              <a:rPr lang="en-US" dirty="0"/>
              <a:t>- </a:t>
            </a:r>
            <a:r>
              <a:rPr dirty="0"/>
              <a:t>For the SRR guidance document, we updated </a:t>
            </a:r>
            <a:r>
              <a:rPr lang="en-US" dirty="0"/>
              <a:t>the </a:t>
            </a:r>
            <a:r>
              <a:rPr dirty="0"/>
              <a:t>ITRC</a:t>
            </a:r>
            <a:r>
              <a:rPr lang="en-US" dirty="0"/>
              <a:t> Guidance Document, Remediation Management of Complex Sites published in 2017</a:t>
            </a:r>
            <a:r>
              <a:rPr dirty="0"/>
              <a:t> with sustainability and remedy resiliency. </a:t>
            </a:r>
          </a:p>
          <a:p>
            <a:pPr marL="319314" indent="-319314">
              <a:buSzPct val="100000"/>
              <a:buFont typeface="Arial"/>
              <a:buChar char="•"/>
              <a:defRPr sz="1400"/>
            </a:pPr>
            <a:r>
              <a:rPr lang="en-US" dirty="0"/>
              <a:t>- </a:t>
            </a:r>
            <a:r>
              <a:rPr dirty="0"/>
              <a:t>Ultimately the SRR CSM seeks to provide the information necessary to consider remedies that are protective to human health and the environment, in anticipation of more frequent and severe weather events, wildfires and other climate change hazards, while also accounting for important social and economic influences to the site and community.</a:t>
            </a:r>
          </a:p>
          <a:p>
            <a:pPr marL="319314" indent="-319314">
              <a:buSzPct val="100000"/>
              <a:buFont typeface="Arial"/>
              <a:buChar char="•"/>
              <a:defRPr sz="1400"/>
            </a:pPr>
            <a:r>
              <a:rPr lang="en-US" dirty="0"/>
              <a:t>- </a:t>
            </a:r>
            <a:r>
              <a:rPr dirty="0"/>
              <a:t>The SRR CSM uses forecasted changes in the frequency and severity of extreme weather events and wildfires and longer-term changes as a means to consider future direct and indirect impacts to the remedy. </a:t>
            </a:r>
          </a:p>
          <a:p>
            <a:pPr marL="319314" indent="-319314">
              <a:buSzPct val="100000"/>
              <a:buFont typeface="Arial"/>
              <a:buChar char="•"/>
              <a:defRPr sz="1400"/>
            </a:pPr>
            <a:r>
              <a:rPr lang="en-US" dirty="0"/>
              <a:t>- </a:t>
            </a:r>
            <a:r>
              <a:rPr dirty="0"/>
              <a:t>These impacts might result in reduced remedy effectiveness, decline in natural resources, acceleration of geomorphic processes, and prolonged environmental stressors such as sea-level rise and drought. </a:t>
            </a:r>
          </a:p>
          <a:p>
            <a:pPr marL="319314" indent="-319314">
              <a:buSzPct val="100000"/>
              <a:buFont typeface="Arial"/>
              <a:buChar char="•"/>
              <a:defRPr sz="1400"/>
            </a:pPr>
            <a:r>
              <a:rPr lang="en-US" dirty="0"/>
              <a:t>- </a:t>
            </a:r>
            <a:r>
              <a:rPr dirty="0"/>
              <a:t>As noted earlier, an SRR CSM also incorporates periodic updates to consider condition changes, like new climate change information and forecasting.</a:t>
            </a:r>
          </a:p>
          <a:p>
            <a:pPr>
              <a:defRPr sz="1400"/>
            </a:pPr>
            <a:r>
              <a:rPr dirty="0"/>
              <a:t> </a:t>
            </a: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 name="Shape 187"/>
          <p:cNvSpPr>
            <a:spLocks noGrp="1" noRot="1" noChangeAspect="1"/>
          </p:cNvSpPr>
          <p:nvPr>
            <p:ph type="sldImg"/>
          </p:nvPr>
        </p:nvSpPr>
        <p:spPr>
          <a:xfrm>
            <a:off x="457200" y="720725"/>
            <a:ext cx="6400800" cy="3600450"/>
          </a:xfrm>
          <a:prstGeom prst="rect">
            <a:avLst/>
          </a:prstGeom>
        </p:spPr>
        <p:txBody>
          <a:bodyPr/>
          <a:lstStyle/>
          <a:p>
            <a:endParaRPr/>
          </a:p>
        </p:txBody>
      </p:sp>
      <p:sp>
        <p:nvSpPr>
          <p:cNvPr id="188" name="Shape 188"/>
          <p:cNvSpPr>
            <a:spLocks noGrp="1"/>
          </p:cNvSpPr>
          <p:nvPr>
            <p:ph type="body" sz="quarter" idx="1"/>
          </p:nvPr>
        </p:nvSpPr>
        <p:spPr>
          <a:prstGeom prst="rect">
            <a:avLst/>
          </a:prstGeom>
        </p:spPr>
        <p:txBody>
          <a:bodyPr/>
          <a:lstStyle/>
          <a:p>
            <a:pPr>
              <a:defRPr sz="1400" b="1"/>
            </a:pPr>
            <a:r>
              <a:rPr dirty="0"/>
              <a:t>SRR CSMs</a:t>
            </a:r>
          </a:p>
          <a:p>
            <a:pPr marL="319314" indent="-319314">
              <a:buSzPct val="100000"/>
              <a:buFont typeface="Arial"/>
              <a:buChar char="•"/>
              <a:defRPr sz="1400"/>
            </a:pPr>
            <a:r>
              <a:rPr lang="en-US" dirty="0"/>
              <a:t>- </a:t>
            </a:r>
            <a:r>
              <a:rPr dirty="0"/>
              <a:t>This table, from Section 7 of the guidance document, provides an example of climate change factors for the SRR CSM</a:t>
            </a:r>
          </a:p>
          <a:p>
            <a:pPr marL="319314" indent="-319314">
              <a:buSzPct val="100000"/>
              <a:buFont typeface="Arial"/>
              <a:buChar char="•"/>
              <a:defRPr sz="1400"/>
            </a:pPr>
            <a:r>
              <a:rPr lang="en-US" dirty="0"/>
              <a:t>- </a:t>
            </a:r>
            <a:r>
              <a:rPr dirty="0"/>
              <a:t>Traditional CSMs typically do not incorporate sustainability considerations or resilience to local climate change impacts. </a:t>
            </a:r>
          </a:p>
          <a:p>
            <a:pPr marL="319314" indent="-319314">
              <a:buSzPct val="100000"/>
              <a:buFont typeface="Arial"/>
              <a:buChar char="•"/>
              <a:defRPr sz="1400"/>
            </a:pPr>
            <a:r>
              <a:rPr lang="en-US" dirty="0"/>
              <a:t>- </a:t>
            </a:r>
            <a:r>
              <a:rPr dirty="0"/>
              <a:t>The lack of sustainability considerations can result in a remedy that creates an unnecessary depletion of natural resources and unanticipated increases in GHG emissions. </a:t>
            </a:r>
          </a:p>
          <a:p>
            <a:pPr marL="319314" indent="-319314">
              <a:buSzPct val="100000"/>
              <a:buFont typeface="Arial"/>
              <a:buChar char="•"/>
              <a:defRPr sz="1400"/>
            </a:pPr>
            <a:r>
              <a:rPr lang="en-US" dirty="0"/>
              <a:t>- </a:t>
            </a:r>
            <a:r>
              <a:rPr dirty="0"/>
              <a:t>In the absence of local climate change data in the CSM, remedial designs often incorporate default or regional climate information. </a:t>
            </a:r>
          </a:p>
          <a:p>
            <a:pPr marL="319314" indent="-319314">
              <a:buSzPct val="100000"/>
              <a:buFont typeface="Arial"/>
              <a:buChar char="•"/>
              <a:defRPr sz="1400"/>
            </a:pPr>
            <a:r>
              <a:rPr lang="en-US" dirty="0"/>
              <a:t>- </a:t>
            </a:r>
            <a:r>
              <a:rPr dirty="0"/>
              <a:t>This remedial design approach may not necessarily generate the appropriate level of engineered resilience for the anticipated life of the remedy (Thun 2019). </a:t>
            </a:r>
          </a:p>
          <a:p>
            <a:pPr marL="319314" indent="-319314">
              <a:buSzPct val="100000"/>
              <a:buFont typeface="Arial"/>
              <a:buChar char="•"/>
              <a:defRPr sz="1400"/>
            </a:pPr>
            <a:r>
              <a:rPr lang="en-US" dirty="0"/>
              <a:t>- </a:t>
            </a:r>
            <a:r>
              <a:rPr dirty="0"/>
              <a:t>Emerging CSM frameworks have begun to recognize inadequacies in the traditional CSM approach (Kumar and Reddy 2020).</a:t>
            </a: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 name="Shape 202"/>
          <p:cNvSpPr>
            <a:spLocks noGrp="1" noRot="1" noChangeAspect="1"/>
          </p:cNvSpPr>
          <p:nvPr>
            <p:ph type="sldImg"/>
          </p:nvPr>
        </p:nvSpPr>
        <p:spPr>
          <a:xfrm>
            <a:off x="457200" y="720725"/>
            <a:ext cx="6400800" cy="3600450"/>
          </a:xfrm>
          <a:prstGeom prst="rect">
            <a:avLst/>
          </a:prstGeom>
        </p:spPr>
        <p:txBody>
          <a:bodyPr/>
          <a:lstStyle/>
          <a:p>
            <a:endParaRPr/>
          </a:p>
        </p:txBody>
      </p:sp>
      <p:sp>
        <p:nvSpPr>
          <p:cNvPr id="203" name="Shape 203"/>
          <p:cNvSpPr>
            <a:spLocks noGrp="1"/>
          </p:cNvSpPr>
          <p:nvPr>
            <p:ph type="body" sz="quarter" idx="1"/>
          </p:nvPr>
        </p:nvSpPr>
        <p:spPr>
          <a:prstGeom prst="rect">
            <a:avLst/>
          </a:prstGeom>
        </p:spPr>
        <p:txBody>
          <a:bodyPr/>
          <a:lstStyle/>
          <a:p>
            <a:pPr>
              <a:defRPr sz="1400" b="1"/>
            </a:pPr>
            <a:r>
              <a:rPr dirty="0"/>
              <a:t>Stakeholder Engagement – IMPORTANT throughout all project components</a:t>
            </a:r>
            <a:endParaRPr u="sng" dirty="0"/>
          </a:p>
          <a:p>
            <a:pPr marL="319314" indent="-319314">
              <a:buSzPct val="100000"/>
              <a:buFont typeface="Arial"/>
              <a:buChar char="•"/>
              <a:defRPr sz="1400"/>
            </a:pPr>
            <a:r>
              <a:rPr lang="en-US" dirty="0"/>
              <a:t>- </a:t>
            </a:r>
            <a:r>
              <a:rPr dirty="0"/>
              <a:t>The social dimension of SRR include consideration of stakeholders needs and concerns (often called stakeholder values). </a:t>
            </a:r>
          </a:p>
          <a:p>
            <a:pPr marL="319314" indent="-319314">
              <a:buSzPct val="100000"/>
              <a:buFont typeface="Arial"/>
              <a:buChar char="•"/>
              <a:defRPr sz="1400"/>
            </a:pPr>
            <a:r>
              <a:rPr lang="en-US" dirty="0"/>
              <a:t>- </a:t>
            </a:r>
            <a:r>
              <a:rPr dirty="0"/>
              <a:t>In this context, site-specific objectives, goals, and processes for an SRR assessment are informed by multiple stakeholder values. </a:t>
            </a:r>
          </a:p>
          <a:p>
            <a:pPr marL="319314" indent="-319314">
              <a:buSzPct val="100000"/>
              <a:buFont typeface="Arial"/>
              <a:buChar char="•"/>
              <a:defRPr sz="1400"/>
            </a:pPr>
            <a:r>
              <a:rPr lang="en-US" dirty="0"/>
              <a:t>- </a:t>
            </a:r>
            <a:r>
              <a:rPr dirty="0"/>
              <a:t>Transforming sustainable, resilient benefits and mitigating unintended impacts to environmental justice (</a:t>
            </a:r>
            <a:r>
              <a:rPr u="sng" dirty="0"/>
              <a:t>Section 5.2</a:t>
            </a:r>
            <a:r>
              <a:rPr dirty="0"/>
              <a:t>) and other underserved communities are core components of SRR (</a:t>
            </a:r>
            <a:r>
              <a:rPr u="sng" dirty="0"/>
              <a:t>Section 6.1.6</a:t>
            </a:r>
            <a:r>
              <a:rPr dirty="0"/>
              <a:t>).</a:t>
            </a:r>
          </a:p>
          <a:p>
            <a:pPr marL="319314" indent="-319314">
              <a:buSzPct val="100000"/>
              <a:buFont typeface="Arial"/>
              <a:buChar char="•"/>
              <a:defRPr sz="1400"/>
            </a:pPr>
            <a:r>
              <a:rPr lang="en-US" dirty="0"/>
              <a:t>- </a:t>
            </a:r>
            <a:r>
              <a:rPr dirty="0"/>
              <a:t>Like the CSM, stakeholder engagement evolves throughout the project life cycle, demonstrating the importance of developing and implementing a continuous, phased engagement process. </a:t>
            </a: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 name="Shape 214"/>
          <p:cNvSpPr>
            <a:spLocks noGrp="1" noRot="1" noChangeAspect="1"/>
          </p:cNvSpPr>
          <p:nvPr>
            <p:ph type="sldImg"/>
          </p:nvPr>
        </p:nvSpPr>
        <p:spPr>
          <a:xfrm>
            <a:off x="457200" y="720725"/>
            <a:ext cx="6400800" cy="3600450"/>
          </a:xfrm>
          <a:prstGeom prst="rect">
            <a:avLst/>
          </a:prstGeom>
        </p:spPr>
        <p:txBody>
          <a:bodyPr/>
          <a:lstStyle/>
          <a:p>
            <a:endParaRPr/>
          </a:p>
        </p:txBody>
      </p:sp>
      <p:sp>
        <p:nvSpPr>
          <p:cNvPr id="215" name="Shape 215"/>
          <p:cNvSpPr>
            <a:spLocks noGrp="1"/>
          </p:cNvSpPr>
          <p:nvPr>
            <p:ph type="body" sz="quarter" idx="1"/>
          </p:nvPr>
        </p:nvSpPr>
        <p:spPr>
          <a:prstGeom prst="rect">
            <a:avLst/>
          </a:prstGeom>
        </p:spPr>
        <p:txBody>
          <a:bodyPr/>
          <a:lstStyle/>
          <a:p>
            <a:pPr marL="319314" indent="-319314">
              <a:buSzPct val="100000"/>
              <a:buFont typeface="Arial"/>
              <a:buChar char="•"/>
              <a:defRPr sz="1400"/>
            </a:pPr>
            <a:r>
              <a:rPr lang="en-US" sz="1100" dirty="0"/>
              <a:t>- </a:t>
            </a:r>
            <a:r>
              <a:rPr sz="1100" dirty="0"/>
              <a:t>In this SRR guidance, as mentioned earlier in this training, we have established three levels of SRR evaluation based on the complexity and profile of the site.  </a:t>
            </a:r>
          </a:p>
          <a:p>
            <a:pPr marL="319314" indent="-319314">
              <a:buSzPct val="100000"/>
              <a:buFont typeface="Arial"/>
              <a:buChar char="•"/>
              <a:defRPr sz="1400"/>
            </a:pPr>
            <a:r>
              <a:rPr lang="en-US" sz="1100" dirty="0"/>
              <a:t>- </a:t>
            </a:r>
            <a:r>
              <a:rPr sz="1100" dirty="0"/>
              <a:t>This allows SRR integration to be flexible and adaptable to scope, scale and budget.</a:t>
            </a:r>
          </a:p>
          <a:p>
            <a:pPr marL="319314" indent="-319314">
              <a:buSzPct val="100000"/>
              <a:buFont typeface="Arial"/>
              <a:buChar char="•"/>
              <a:defRPr sz="1400"/>
            </a:pPr>
            <a:r>
              <a:rPr lang="en-US" sz="1100" dirty="0"/>
              <a:t>- </a:t>
            </a:r>
            <a:r>
              <a:rPr sz="1100" dirty="0"/>
              <a:t>Identifying extreme weather and wildfire potential are important as they may influence the selection of the most appropriate level of evaluation.  </a:t>
            </a:r>
          </a:p>
          <a:p>
            <a:pPr marL="319314" indent="-319314">
              <a:buSzPct val="100000"/>
              <a:buFont typeface="Arial"/>
              <a:buChar char="•"/>
              <a:defRPr sz="1400"/>
            </a:pPr>
            <a:r>
              <a:rPr lang="en-US" sz="1100" dirty="0"/>
              <a:t>- </a:t>
            </a:r>
            <a:r>
              <a:rPr sz="1100" dirty="0"/>
              <a:t>Sites that are particularly vulnerable to extreme events may require a higher level of evaluation.  </a:t>
            </a:r>
          </a:p>
          <a:p>
            <a:pPr marL="319314" indent="-319314">
              <a:buSzPct val="100000"/>
              <a:buFont typeface="Arial"/>
              <a:buChar char="•"/>
              <a:defRPr sz="1400"/>
            </a:pPr>
            <a:r>
              <a:rPr lang="en-US" sz="1100" dirty="0"/>
              <a:t>(toggle)</a:t>
            </a:r>
          </a:p>
          <a:p>
            <a:pPr marL="319314" indent="-319314">
              <a:buSzPct val="100000"/>
              <a:buFont typeface="Arial"/>
              <a:buChar char="•"/>
              <a:defRPr sz="1400"/>
            </a:pPr>
            <a:r>
              <a:rPr lang="en-US" sz="1100" dirty="0"/>
              <a:t>- </a:t>
            </a:r>
            <a:r>
              <a:rPr sz="1100" dirty="0"/>
              <a:t>Level 1 – Evaluate exposure scenarios, determine which extreme weather events and wildfire scenarios could occur, then adopt SBMPs.  SBMPs are discussed in detail in the next section of this training and in Section 7 of the guidance document.</a:t>
            </a:r>
          </a:p>
          <a:p>
            <a:pPr marL="319314" indent="-319314">
              <a:buSzPct val="100000"/>
              <a:buFont typeface="Arial"/>
              <a:buChar char="•"/>
              <a:defRPr sz="1400"/>
            </a:pPr>
            <a:r>
              <a:rPr lang="en-US" sz="1100" dirty="0"/>
              <a:t>- </a:t>
            </a:r>
            <a:r>
              <a:rPr sz="1100" dirty="0"/>
              <a:t>Level 2 – In addition to the Level 1 SBMPs, Level 2 evaluations incorporate some degree of qualitative or semi-quantitative evaluation.  For example, simple mathematical calculations and tools, weight and rack approaches, stakeholder input.  Example tools:  Spreadsheets for Environmental Footprint Analysis (SEFA), SiteWise, and Social Sustainability Evaluation Matrix (SSEM)</a:t>
            </a:r>
          </a:p>
          <a:p>
            <a:pPr marL="319314" indent="-319314">
              <a:buSzPct val="100000"/>
              <a:buFont typeface="Arial"/>
              <a:buChar char="•"/>
              <a:defRPr sz="1400"/>
            </a:pPr>
            <a:r>
              <a:rPr lang="en-US" sz="1100" dirty="0"/>
              <a:t>- </a:t>
            </a:r>
            <a:r>
              <a:rPr sz="1100" dirty="0"/>
              <a:t>Level 3 – incorporates a full vulnerability assessment with rigorous quantitative evaluation, such as climate models downscaled to the site, and lifecycle assessment for environmental sustainability</a:t>
            </a:r>
          </a:p>
          <a:p>
            <a:pPr marL="319314" indent="-319314">
              <a:buSzPct val="100000"/>
              <a:buFont typeface="Arial"/>
              <a:buChar char="•"/>
              <a:defRPr sz="1400"/>
            </a:pPr>
            <a:r>
              <a:rPr lang="en-US" sz="1100" dirty="0"/>
              <a:t>- </a:t>
            </a:r>
            <a:r>
              <a:rPr sz="1100" dirty="0"/>
              <a:t>Next we look at site characterization </a:t>
            </a: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 name="Shape 233"/>
          <p:cNvSpPr>
            <a:spLocks noGrp="1" noRot="1" noChangeAspect="1"/>
          </p:cNvSpPr>
          <p:nvPr>
            <p:ph type="sldImg"/>
          </p:nvPr>
        </p:nvSpPr>
        <p:spPr>
          <a:xfrm>
            <a:off x="457200" y="720725"/>
            <a:ext cx="6400800" cy="3600450"/>
          </a:xfrm>
          <a:prstGeom prst="rect">
            <a:avLst/>
          </a:prstGeom>
        </p:spPr>
        <p:txBody>
          <a:bodyPr/>
          <a:lstStyle/>
          <a:p>
            <a:endParaRPr/>
          </a:p>
        </p:txBody>
      </p:sp>
      <p:sp>
        <p:nvSpPr>
          <p:cNvPr id="234" name="Shape 234"/>
          <p:cNvSpPr>
            <a:spLocks noGrp="1"/>
          </p:cNvSpPr>
          <p:nvPr>
            <p:ph type="body" sz="quarter" idx="1"/>
          </p:nvPr>
        </p:nvSpPr>
        <p:spPr>
          <a:prstGeom prst="rect">
            <a:avLst/>
          </a:prstGeom>
        </p:spPr>
        <p:txBody>
          <a:bodyPr/>
          <a:lstStyle/>
          <a:p>
            <a:pPr>
              <a:defRPr sz="1400"/>
            </a:pPr>
            <a:r>
              <a:rPr dirty="0"/>
              <a:t>There are three major categories of SRR integration to be considered during the site characterization stage that are different or perhaps supplemental to traditional approaches</a:t>
            </a:r>
          </a:p>
          <a:p>
            <a:pPr>
              <a:defRPr sz="1400"/>
            </a:pPr>
            <a:r>
              <a:rPr dirty="0"/>
              <a:t>(toggle after each bullet)</a:t>
            </a:r>
          </a:p>
          <a:p>
            <a:pPr marL="383174" indent="-383174">
              <a:buSzPct val="100000"/>
              <a:buFont typeface="Arial"/>
              <a:buChar char="•"/>
              <a:defRPr sz="1400"/>
            </a:pPr>
            <a:r>
              <a:rPr lang="en-US" dirty="0"/>
              <a:t>- </a:t>
            </a:r>
            <a:r>
              <a:rPr dirty="0"/>
              <a:t>In addition to defining nature and extent of contamination, collect data on extreme weather, wildfires, and other site-specific risks such as sea level rise</a:t>
            </a:r>
            <a:endParaRPr sz="2700" dirty="0"/>
          </a:p>
          <a:p>
            <a:pPr marL="383174" indent="-383174">
              <a:buSzPct val="100000"/>
              <a:buFont typeface="Arial"/>
              <a:buChar char="•"/>
              <a:defRPr sz="1400"/>
            </a:pPr>
            <a:r>
              <a:rPr lang="en-US" dirty="0"/>
              <a:t>- </a:t>
            </a:r>
            <a:r>
              <a:rPr dirty="0"/>
              <a:t>Collect data for resilient remedy design – wind, temperature extremes, erosion, </a:t>
            </a:r>
            <a:r>
              <a:rPr dirty="0" err="1"/>
              <a:t>etc</a:t>
            </a:r>
            <a:endParaRPr dirty="0"/>
          </a:p>
          <a:p>
            <a:pPr marL="383174" indent="-383174">
              <a:buSzPct val="100000"/>
              <a:buFont typeface="Arial"/>
              <a:buChar char="•"/>
              <a:defRPr sz="1400"/>
            </a:pPr>
            <a:r>
              <a:rPr lang="en-US" dirty="0"/>
              <a:t>- </a:t>
            </a:r>
            <a:r>
              <a:rPr dirty="0"/>
              <a:t>Incorporate site vulnerability and climate and fire-related risk assessments</a:t>
            </a:r>
            <a:endParaRPr sz="2700" dirty="0"/>
          </a:p>
          <a:p>
            <a:pPr>
              <a:defRPr sz="1400"/>
            </a:pPr>
            <a:r>
              <a:rPr dirty="0"/>
              <a:t>Getting SRR integrated into your data early will arm you with the information required for informed stakeholder engagement and for set you up for successful and sustainable site reuse outcomes</a:t>
            </a: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 name="Shape 257"/>
          <p:cNvSpPr>
            <a:spLocks noGrp="1" noRot="1" noChangeAspect="1"/>
          </p:cNvSpPr>
          <p:nvPr>
            <p:ph type="sldImg"/>
          </p:nvPr>
        </p:nvSpPr>
        <p:spPr>
          <a:xfrm>
            <a:off x="457200" y="720725"/>
            <a:ext cx="6400800" cy="3600450"/>
          </a:xfrm>
          <a:prstGeom prst="rect">
            <a:avLst/>
          </a:prstGeom>
        </p:spPr>
        <p:txBody>
          <a:bodyPr/>
          <a:lstStyle/>
          <a:p>
            <a:endParaRPr/>
          </a:p>
        </p:txBody>
      </p:sp>
      <p:sp>
        <p:nvSpPr>
          <p:cNvPr id="258" name="Shape 258"/>
          <p:cNvSpPr>
            <a:spLocks noGrp="1"/>
          </p:cNvSpPr>
          <p:nvPr>
            <p:ph type="body" sz="quarter" idx="1"/>
          </p:nvPr>
        </p:nvSpPr>
        <p:spPr>
          <a:prstGeom prst="rect">
            <a:avLst/>
          </a:prstGeom>
        </p:spPr>
        <p:txBody>
          <a:bodyPr/>
          <a:lstStyle/>
          <a:p>
            <a:pPr>
              <a:defRPr sz="1400"/>
            </a:pPr>
            <a:r>
              <a:rPr dirty="0"/>
              <a:t>What is required for an accurate and meaningful vulnerability assessment?</a:t>
            </a:r>
          </a:p>
          <a:p>
            <a:pPr marL="319314" indent="-319314">
              <a:buSzPct val="100000"/>
              <a:buFont typeface="Arial"/>
              <a:buChar char="•"/>
              <a:defRPr sz="1400"/>
            </a:pPr>
            <a:r>
              <a:rPr lang="en-US" dirty="0"/>
              <a:t>- </a:t>
            </a:r>
            <a:r>
              <a:rPr dirty="0"/>
              <a:t>Build regional and local climate data into CSM, site-specific data may be required</a:t>
            </a:r>
          </a:p>
          <a:p>
            <a:pPr marL="319314" indent="-319314">
              <a:buSzPct val="100000"/>
              <a:buFont typeface="Arial"/>
              <a:buChar char="•"/>
              <a:defRPr sz="1400"/>
            </a:pPr>
            <a:r>
              <a:rPr lang="en-US" dirty="0"/>
              <a:t>- </a:t>
            </a:r>
            <a:r>
              <a:rPr dirty="0"/>
              <a:t>Collect data to evaluate vulnerability to climate change and extreme weather during the remedial action and long-term site management</a:t>
            </a:r>
          </a:p>
          <a:p>
            <a:pPr marL="319314" indent="-319314">
              <a:buSzPct val="100000"/>
              <a:buFont typeface="Arial"/>
              <a:buChar char="•"/>
              <a:defRPr sz="1400"/>
            </a:pPr>
            <a:r>
              <a:rPr lang="en-US" dirty="0"/>
              <a:t>- </a:t>
            </a:r>
            <a:r>
              <a:rPr dirty="0"/>
              <a:t>Assess vulnerability and identify data gaps to achieve robust vulnerability assessment</a:t>
            </a:r>
          </a:p>
          <a:p>
            <a:pPr marL="319314" indent="-319314">
              <a:buSzPct val="100000"/>
              <a:buFont typeface="Arial"/>
              <a:buChar char="•"/>
              <a:defRPr sz="1400"/>
            </a:pPr>
            <a:r>
              <a:rPr lang="en-US" dirty="0"/>
              <a:t>- </a:t>
            </a:r>
            <a:r>
              <a:rPr dirty="0"/>
              <a:t>Reevaluate vulnerabilities/data gaps as the remedy becomes more clear</a:t>
            </a: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 name="Shape 272"/>
          <p:cNvSpPr>
            <a:spLocks noGrp="1" noRot="1" noChangeAspect="1"/>
          </p:cNvSpPr>
          <p:nvPr>
            <p:ph type="sldImg"/>
          </p:nvPr>
        </p:nvSpPr>
        <p:spPr>
          <a:xfrm>
            <a:off x="457200" y="720725"/>
            <a:ext cx="6400800" cy="3600450"/>
          </a:xfrm>
          <a:prstGeom prst="rect">
            <a:avLst/>
          </a:prstGeom>
        </p:spPr>
        <p:txBody>
          <a:bodyPr/>
          <a:lstStyle/>
          <a:p>
            <a:endParaRPr/>
          </a:p>
        </p:txBody>
      </p:sp>
      <p:sp>
        <p:nvSpPr>
          <p:cNvPr id="273" name="Shape 273"/>
          <p:cNvSpPr>
            <a:spLocks noGrp="1"/>
          </p:cNvSpPr>
          <p:nvPr>
            <p:ph type="body" sz="quarter" idx="1"/>
          </p:nvPr>
        </p:nvSpPr>
        <p:spPr>
          <a:prstGeom prst="rect">
            <a:avLst/>
          </a:prstGeom>
        </p:spPr>
        <p:txBody>
          <a:bodyPr/>
          <a:lstStyle/>
          <a:p>
            <a:pPr>
              <a:defRPr sz="1400"/>
            </a:pPr>
            <a:r>
              <a:rPr dirty="0"/>
              <a:t>As you transition from site characterization to the remedy planning phase, you need to be thinking not just about the most technically and cost-effective approaches, but also about the </a:t>
            </a:r>
            <a:r>
              <a:rPr dirty="0" err="1"/>
              <a:t>the</a:t>
            </a:r>
            <a:r>
              <a:rPr dirty="0"/>
              <a:t> most sustainable and resilient approaches to meet your ROAs</a:t>
            </a:r>
          </a:p>
          <a:p>
            <a:pPr marL="319314" indent="-319314">
              <a:buSzPct val="100000"/>
              <a:buFont typeface="Arial"/>
              <a:buChar char="•"/>
              <a:defRPr sz="1400"/>
            </a:pPr>
            <a:r>
              <a:rPr lang="en-US" dirty="0"/>
              <a:t>- </a:t>
            </a:r>
            <a:r>
              <a:rPr dirty="0"/>
              <a:t>Always - identify, screen, select, and design the best remedy to meet Remedial Action Objectives (RAOs)</a:t>
            </a:r>
            <a:endParaRPr sz="2700" dirty="0"/>
          </a:p>
          <a:p>
            <a:pPr marL="302066" indent="-302066">
              <a:buSzPct val="100000"/>
              <a:buFont typeface="Arial"/>
              <a:buChar char="•"/>
              <a:defRPr sz="1400"/>
            </a:pPr>
            <a:r>
              <a:rPr lang="en-US" dirty="0"/>
              <a:t>- </a:t>
            </a:r>
            <a:r>
              <a:rPr dirty="0"/>
              <a:t>Also - select remedies with low impact that attain RAOs and align with stakeholder, community and economic developments needs</a:t>
            </a:r>
            <a:endParaRPr sz="2700" dirty="0"/>
          </a:p>
          <a:p>
            <a:pPr marL="302066" indent="-302066">
              <a:buSzPct val="100000"/>
              <a:buFont typeface="Arial"/>
              <a:buChar char="•"/>
              <a:defRPr sz="1400"/>
            </a:pPr>
            <a:r>
              <a:rPr lang="en-US" dirty="0"/>
              <a:t>- </a:t>
            </a:r>
            <a:r>
              <a:rPr dirty="0"/>
              <a:t>Ongoing - remedies should be effective and resilient , both short- and long-term</a:t>
            </a:r>
            <a:endParaRPr sz="2700" dirty="0"/>
          </a:p>
          <a:p>
            <a:pPr>
              <a:defRPr sz="1400"/>
            </a:pPr>
            <a:r>
              <a:rPr dirty="0"/>
              <a:t>This is the best opportunity to create lasting SRR influence on the project overall.</a:t>
            </a: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 name="Shape 283"/>
          <p:cNvSpPr>
            <a:spLocks noGrp="1" noRot="1" noChangeAspect="1"/>
          </p:cNvSpPr>
          <p:nvPr>
            <p:ph type="sldImg"/>
          </p:nvPr>
        </p:nvSpPr>
        <p:spPr>
          <a:xfrm>
            <a:off x="457200" y="720725"/>
            <a:ext cx="6400800" cy="3600450"/>
          </a:xfrm>
          <a:prstGeom prst="rect">
            <a:avLst/>
          </a:prstGeom>
        </p:spPr>
        <p:txBody>
          <a:bodyPr/>
          <a:lstStyle/>
          <a:p>
            <a:endParaRPr/>
          </a:p>
        </p:txBody>
      </p:sp>
      <p:sp>
        <p:nvSpPr>
          <p:cNvPr id="284" name="Shape 284"/>
          <p:cNvSpPr>
            <a:spLocks noGrp="1"/>
          </p:cNvSpPr>
          <p:nvPr>
            <p:ph type="body" sz="quarter" idx="1"/>
          </p:nvPr>
        </p:nvSpPr>
        <p:spPr>
          <a:prstGeom prst="rect">
            <a:avLst/>
          </a:prstGeom>
        </p:spPr>
        <p:txBody>
          <a:bodyPr/>
          <a:lstStyle/>
          <a:p>
            <a:pPr>
              <a:defRPr sz="1400"/>
            </a:pPr>
            <a:r>
              <a:rPr dirty="0"/>
              <a:t>There are specific actions you can take during the remedy planning stage that will influence remedy selection and project outcomes:</a:t>
            </a:r>
          </a:p>
          <a:p>
            <a:pPr marL="383174" indent="-383174">
              <a:buSzPct val="100000"/>
              <a:buFont typeface="Arial"/>
              <a:buChar char="•"/>
              <a:defRPr sz="1400"/>
            </a:pPr>
            <a:r>
              <a:rPr lang="en-US" dirty="0"/>
              <a:t>- </a:t>
            </a:r>
            <a:r>
              <a:rPr dirty="0"/>
              <a:t>establish resilience metrics – </a:t>
            </a:r>
            <a:r>
              <a:rPr lang="en-US" dirty="0"/>
              <a:t>how will you measure resilience and what will be your design constraints. F</a:t>
            </a:r>
            <a:r>
              <a:rPr dirty="0"/>
              <a:t>or </a:t>
            </a:r>
            <a:r>
              <a:rPr lang="en-US" dirty="0"/>
              <a:t>example, how much sea level rise, how intense and frequent the wildfires, how intense the storms</a:t>
            </a:r>
            <a:endParaRPr sz="2700" dirty="0"/>
          </a:p>
          <a:p>
            <a:pPr marL="383174" indent="-383174">
              <a:buSzPct val="100000"/>
              <a:buFont typeface="Arial"/>
              <a:buChar char="•"/>
              <a:defRPr sz="1400"/>
            </a:pPr>
            <a:r>
              <a:rPr lang="en-US" dirty="0"/>
              <a:t>- </a:t>
            </a:r>
            <a:r>
              <a:rPr dirty="0"/>
              <a:t>Conduct a vulnerability assessment of technologies </a:t>
            </a:r>
            <a:r>
              <a:rPr lang="en-US" dirty="0"/>
              <a:t>against these metrics</a:t>
            </a:r>
            <a:endParaRPr sz="2700" dirty="0"/>
          </a:p>
          <a:p>
            <a:pPr marL="383174" indent="-383174">
              <a:buSzPct val="100000"/>
              <a:buFont typeface="Arial"/>
              <a:buChar char="•"/>
              <a:defRPr sz="1400"/>
            </a:pPr>
            <a:r>
              <a:rPr lang="en-US" dirty="0"/>
              <a:t>- </a:t>
            </a:r>
            <a:r>
              <a:rPr dirty="0"/>
              <a:t>Can the vulnerabilities be mitigated through adaptation or SBMPs? </a:t>
            </a:r>
            <a:endParaRPr sz="2700" dirty="0"/>
          </a:p>
          <a:p>
            <a:pPr marL="383174" indent="-383174">
              <a:buSzPct val="100000"/>
              <a:buFont typeface="Arial"/>
              <a:buChar char="•"/>
              <a:defRPr sz="1400"/>
            </a:pPr>
            <a:r>
              <a:rPr lang="en-US" dirty="0"/>
              <a:t>- </a:t>
            </a:r>
            <a:r>
              <a:rPr dirty="0"/>
              <a:t>For each alternative, identify adaptation strategy, SBMPs</a:t>
            </a:r>
            <a:endParaRPr sz="2700" dirty="0"/>
          </a:p>
          <a:p>
            <a:pPr marL="383174" indent="-383174">
              <a:buSzPct val="100000"/>
              <a:buFont typeface="Arial"/>
              <a:buChar char="•"/>
              <a:defRPr sz="1400"/>
            </a:pPr>
            <a:r>
              <a:rPr lang="en-US" dirty="0"/>
              <a:t>- </a:t>
            </a:r>
            <a:r>
              <a:rPr dirty="0"/>
              <a:t>Calculate the level of effort and cost of adaptation – there is a cost-benefit for every adaption</a:t>
            </a:r>
            <a:endParaRPr sz="2700" dirty="0"/>
          </a:p>
          <a:p>
            <a:pPr marL="383174" indent="-383174">
              <a:buSzPct val="100000"/>
              <a:buFont typeface="Arial"/>
              <a:buChar char="•"/>
              <a:defRPr sz="1400"/>
            </a:pPr>
            <a:r>
              <a:rPr lang="en-US" dirty="0"/>
              <a:t>- </a:t>
            </a:r>
            <a:r>
              <a:rPr dirty="0"/>
              <a:t>Document and include in the remedy evaluation, include S&amp;R in the evaluation criteria, dedicate a section of the remedial action plan to S&amp;R, write up your vulnerability assessment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 name="Shape 197"/>
          <p:cNvSpPr>
            <a:spLocks noGrp="1" noRot="1" noChangeAspect="1"/>
          </p:cNvSpPr>
          <p:nvPr>
            <p:ph type="sldImg"/>
          </p:nvPr>
        </p:nvSpPr>
        <p:spPr>
          <a:xfrm>
            <a:off x="457200" y="720725"/>
            <a:ext cx="6400800" cy="3600450"/>
          </a:xfrm>
          <a:prstGeom prst="rect">
            <a:avLst/>
          </a:prstGeom>
        </p:spPr>
        <p:txBody>
          <a:bodyPr/>
          <a:lstStyle/>
          <a:p>
            <a:endParaRPr/>
          </a:p>
        </p:txBody>
      </p:sp>
      <p:sp>
        <p:nvSpPr>
          <p:cNvPr id="198" name="Shape 198"/>
          <p:cNvSpPr>
            <a:spLocks noGrp="1"/>
          </p:cNvSpPr>
          <p:nvPr>
            <p:ph type="body" sz="quarter" idx="1"/>
          </p:nvPr>
        </p:nvSpPr>
        <p:spPr>
          <a:prstGeom prst="rect">
            <a:avLst/>
          </a:prstGeom>
        </p:spPr>
        <p:txBody>
          <a:bodyPr/>
          <a:lstStyle/>
          <a:p>
            <a:r>
              <a:rPr lang="en-US" dirty="0"/>
              <a:t>Why Sustainable Resilient Remediation?</a:t>
            </a:r>
          </a:p>
          <a:p>
            <a:r>
              <a:rPr lang="en-US" dirty="0"/>
              <a:t>We have seen an increase in the frequency and magnitude of extreme weather events. Increased flooding, the number and strength of hurricanes, we are seeing increased tornado clustering, climate patterns are shifting increasing flooding in north Atlantic and Midwest while increasing drought conditions in the southwest resulting in wildfires. </a:t>
            </a:r>
          </a:p>
          <a:p>
            <a:r>
              <a:rPr lang="en-US" dirty="0"/>
              <a:t>We also see increasing sea levels along coastal communities resulting in Inundation and Erosion. </a:t>
            </a:r>
          </a:p>
          <a:p>
            <a:endParaRPr lang="en-US" dirty="0"/>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 name="Shape 312"/>
          <p:cNvSpPr>
            <a:spLocks noGrp="1" noRot="1" noChangeAspect="1"/>
          </p:cNvSpPr>
          <p:nvPr>
            <p:ph type="sldImg"/>
          </p:nvPr>
        </p:nvSpPr>
        <p:spPr>
          <a:xfrm>
            <a:off x="457200" y="720725"/>
            <a:ext cx="6400800" cy="3600450"/>
          </a:xfrm>
          <a:prstGeom prst="rect">
            <a:avLst/>
          </a:prstGeom>
        </p:spPr>
        <p:txBody>
          <a:bodyPr/>
          <a:lstStyle/>
          <a:p>
            <a:endParaRPr/>
          </a:p>
        </p:txBody>
      </p:sp>
      <p:sp>
        <p:nvSpPr>
          <p:cNvPr id="313" name="Shape 313"/>
          <p:cNvSpPr>
            <a:spLocks noGrp="1"/>
          </p:cNvSpPr>
          <p:nvPr>
            <p:ph type="body" sz="quarter" idx="1"/>
          </p:nvPr>
        </p:nvSpPr>
        <p:spPr>
          <a:prstGeom prst="rect">
            <a:avLst/>
          </a:prstGeom>
        </p:spPr>
        <p:txBody>
          <a:bodyPr/>
          <a:lstStyle/>
          <a:p>
            <a:pPr>
              <a:defRPr sz="1400"/>
            </a:pPr>
            <a:r>
              <a:rPr dirty="0"/>
              <a:t>Next we look at how to integrate SRR in the remedy design phase, which is primarily about Preventing remedy failure and optimizing sustainability.  Follow a deliberate and stepwise process.</a:t>
            </a:r>
          </a:p>
          <a:p>
            <a:pPr>
              <a:defRPr sz="2600"/>
            </a:pPr>
            <a:r>
              <a:rPr dirty="0"/>
              <a:t>(toggle after each bullet)</a:t>
            </a:r>
          </a:p>
          <a:p>
            <a:pPr marL="319314" indent="-319314">
              <a:buSzPct val="100000"/>
              <a:buFont typeface="Arial"/>
              <a:buChar char="•"/>
              <a:defRPr sz="1400"/>
            </a:pPr>
            <a:r>
              <a:rPr lang="en-US" dirty="0"/>
              <a:t>- </a:t>
            </a:r>
            <a:r>
              <a:rPr dirty="0"/>
              <a:t>Update vulnerability assessment</a:t>
            </a:r>
            <a:r>
              <a:rPr lang="en-US" dirty="0"/>
              <a:t>, d</a:t>
            </a:r>
            <a:r>
              <a:rPr dirty="0"/>
              <a:t>etermine whether the risk acceptable, to the engineer, the regulator, and stakeholders in the community</a:t>
            </a:r>
            <a:endParaRPr sz="2700" dirty="0"/>
          </a:p>
          <a:p>
            <a:pPr marL="319314" indent="-319314">
              <a:buSzPct val="100000"/>
              <a:buFont typeface="Arial"/>
              <a:buChar char="•"/>
              <a:defRPr sz="1400"/>
            </a:pPr>
            <a:r>
              <a:rPr lang="en-US" dirty="0"/>
              <a:t>- </a:t>
            </a:r>
            <a:r>
              <a:rPr dirty="0"/>
              <a:t>Select the most sustainable and resilient approach to manage risk, in consideration of the cost-benefit of that approach</a:t>
            </a:r>
            <a:endParaRPr sz="2700" dirty="0"/>
          </a:p>
          <a:p>
            <a:pPr marL="319314" indent="-319314">
              <a:buSzPct val="100000"/>
              <a:buFont typeface="Arial"/>
              <a:buChar char="•"/>
              <a:defRPr sz="1400"/>
            </a:pPr>
            <a:r>
              <a:rPr lang="en-US" dirty="0"/>
              <a:t>- </a:t>
            </a:r>
            <a:r>
              <a:rPr dirty="0"/>
              <a:t>Incorporate SBMPs in design</a:t>
            </a:r>
            <a:endParaRPr sz="2700" dirty="0"/>
          </a:p>
          <a:p>
            <a:pPr marL="319314" indent="-319314">
              <a:buSzPct val="100000"/>
              <a:buFont typeface="Arial"/>
              <a:buChar char="•"/>
              <a:defRPr sz="1400"/>
            </a:pPr>
            <a:r>
              <a:rPr lang="en-US" dirty="0"/>
              <a:t>- </a:t>
            </a:r>
            <a:r>
              <a:rPr dirty="0"/>
              <a:t>Document the remaining risk that was accepted – you may need to refer to the agreements made with stakeholders in the event of a remedy failure that was within the accepted risk tolerance.</a:t>
            </a:r>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 name="Shape 327"/>
          <p:cNvSpPr>
            <a:spLocks noGrp="1" noRot="1" noChangeAspect="1"/>
          </p:cNvSpPr>
          <p:nvPr>
            <p:ph type="sldImg"/>
          </p:nvPr>
        </p:nvSpPr>
        <p:spPr>
          <a:xfrm>
            <a:off x="457200" y="720725"/>
            <a:ext cx="6400800" cy="3600450"/>
          </a:xfrm>
          <a:prstGeom prst="rect">
            <a:avLst/>
          </a:prstGeom>
        </p:spPr>
        <p:txBody>
          <a:bodyPr/>
          <a:lstStyle/>
          <a:p>
            <a:endParaRPr/>
          </a:p>
        </p:txBody>
      </p:sp>
      <p:sp>
        <p:nvSpPr>
          <p:cNvPr id="328" name="Shape 328"/>
          <p:cNvSpPr>
            <a:spLocks noGrp="1"/>
          </p:cNvSpPr>
          <p:nvPr>
            <p:ph type="body" sz="quarter" idx="1"/>
          </p:nvPr>
        </p:nvSpPr>
        <p:spPr>
          <a:prstGeom prst="rect">
            <a:avLst/>
          </a:prstGeom>
        </p:spPr>
        <p:txBody>
          <a:bodyPr/>
          <a:lstStyle/>
          <a:p>
            <a:pPr marL="319314" indent="-319314">
              <a:buSzPct val="100000"/>
              <a:buFont typeface="Arial"/>
              <a:buChar char="•"/>
              <a:defRPr sz="1400"/>
            </a:pPr>
            <a:r>
              <a:rPr lang="en-US" sz="1100" dirty="0"/>
              <a:t>- </a:t>
            </a:r>
            <a:r>
              <a:rPr sz="1100" dirty="0"/>
              <a:t>For every remediation project, there is a balance between risk and reward.  </a:t>
            </a:r>
          </a:p>
          <a:p>
            <a:pPr marL="319314" indent="-319314">
              <a:buSzPct val="100000"/>
              <a:buFont typeface="Arial"/>
              <a:buChar char="•"/>
              <a:defRPr sz="1400"/>
            </a:pPr>
            <a:r>
              <a:rPr lang="en-US" sz="1100" dirty="0"/>
              <a:t>- </a:t>
            </a:r>
            <a:r>
              <a:rPr sz="1100" dirty="0"/>
              <a:t>We cannot plan or design for every inevitability or eventuality</a:t>
            </a:r>
            <a:r>
              <a:rPr lang="en-US" sz="1100" dirty="0"/>
              <a:t>, SRR is not a perfect science, but an informed process to assure a better outcome, no matter the scale or complexity,</a:t>
            </a:r>
            <a:endParaRPr sz="1100" dirty="0"/>
          </a:p>
          <a:p>
            <a:pPr marL="319314" indent="-319314">
              <a:buSzPct val="100000"/>
              <a:buFont typeface="Arial"/>
              <a:buChar char="•"/>
              <a:defRPr sz="1400"/>
            </a:pPr>
            <a:r>
              <a:rPr lang="en-US" sz="1100" dirty="0"/>
              <a:t>- </a:t>
            </a:r>
            <a:r>
              <a:rPr sz="1100" dirty="0"/>
              <a:t>This is extremely important in the context of SRR.  </a:t>
            </a:r>
          </a:p>
          <a:p>
            <a:pPr marL="319314" indent="-319314">
              <a:buSzPct val="100000"/>
              <a:buFont typeface="Arial"/>
              <a:buChar char="•"/>
              <a:defRPr sz="1400"/>
            </a:pPr>
            <a:r>
              <a:rPr lang="en-US" sz="1100" dirty="0"/>
              <a:t>- </a:t>
            </a:r>
            <a:r>
              <a:rPr sz="1100" dirty="0"/>
              <a:t>Although climate models and our overall understanding of climate change is improving with time, there remains uncertainty, and uncertainty is magnified when it is projected at the scale of an individual remediation site.  </a:t>
            </a:r>
          </a:p>
          <a:p>
            <a:pPr marL="319314" indent="-319314">
              <a:buSzPct val="100000"/>
              <a:buFont typeface="Arial"/>
              <a:buChar char="•"/>
              <a:defRPr sz="1400"/>
            </a:pPr>
            <a:r>
              <a:rPr lang="en-US" sz="1100" dirty="0"/>
              <a:t>- </a:t>
            </a:r>
            <a:r>
              <a:rPr sz="1100" dirty="0"/>
              <a:t>While it is safe to assume sea level will continue to rise for the foreseeable future, we cannot predict acutely the rate and magnitude of sea level rise at an individual point in space; therefore, the principal tenants of SRR suggest we plan conservatively so that our remedies will endure throughout the project lifecycle.  </a:t>
            </a:r>
          </a:p>
          <a:p>
            <a:pPr marL="319314" indent="-319314">
              <a:buSzPct val="100000"/>
              <a:buFont typeface="Arial"/>
              <a:buChar char="•"/>
              <a:defRPr sz="1400"/>
            </a:pPr>
            <a:r>
              <a:rPr lang="en-US" sz="1100" dirty="0"/>
              <a:t>- </a:t>
            </a:r>
            <a:r>
              <a:rPr sz="1100" dirty="0"/>
              <a:t>However, when conservative approaches greatly increase cost, it may not be practical or even possible to implement them; therefore, we introduce and accept risk in remedy planning, and we negotiate that risk with stakeholders to achieve reasonable expectations for project outcomes.  </a:t>
            </a:r>
          </a:p>
          <a:p>
            <a:pPr marL="319314" indent="-319314">
              <a:buSzPct val="100000"/>
              <a:buFont typeface="Arial"/>
              <a:buChar char="•"/>
              <a:defRPr sz="1400"/>
            </a:pPr>
            <a:r>
              <a:rPr lang="en-US" sz="1100" dirty="0"/>
              <a:t>- </a:t>
            </a:r>
            <a:r>
              <a:rPr sz="1100" dirty="0"/>
              <a:t>We categorize that risk management into remediation (is the remedy vulnerable), resilience (is the remedy resilient to the identified vulnerabilities) and sustainability (are there unintended impacts that require mitigation).</a:t>
            </a:r>
          </a:p>
          <a:p>
            <a:pPr marL="319314" indent="-319314">
              <a:buSzPct val="100000"/>
              <a:buFont typeface="Arial"/>
              <a:buChar char="•"/>
              <a:defRPr sz="1400"/>
            </a:pPr>
            <a:r>
              <a:rPr lang="en-US" sz="1100" dirty="0"/>
              <a:t>- </a:t>
            </a:r>
            <a:r>
              <a:rPr sz="1100" dirty="0"/>
              <a:t>You may refer to ITRC’s guidance document, Project Risk Management for Site Remediation (2011) for more on this topic</a:t>
            </a: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6" name="Shape 356"/>
          <p:cNvSpPr>
            <a:spLocks noGrp="1" noRot="1" noChangeAspect="1"/>
          </p:cNvSpPr>
          <p:nvPr>
            <p:ph type="sldImg"/>
          </p:nvPr>
        </p:nvSpPr>
        <p:spPr>
          <a:xfrm>
            <a:off x="457200" y="720725"/>
            <a:ext cx="6400800" cy="3600450"/>
          </a:xfrm>
          <a:prstGeom prst="rect">
            <a:avLst/>
          </a:prstGeom>
        </p:spPr>
        <p:txBody>
          <a:bodyPr/>
          <a:lstStyle/>
          <a:p>
            <a:endParaRPr/>
          </a:p>
        </p:txBody>
      </p:sp>
      <p:sp>
        <p:nvSpPr>
          <p:cNvPr id="357" name="Shape 357"/>
          <p:cNvSpPr>
            <a:spLocks noGrp="1"/>
          </p:cNvSpPr>
          <p:nvPr>
            <p:ph type="body" sz="quarter" idx="1"/>
          </p:nvPr>
        </p:nvSpPr>
        <p:spPr>
          <a:xfrm>
            <a:off x="975360" y="4560570"/>
            <a:ext cx="5364480" cy="4853594"/>
          </a:xfrm>
          <a:prstGeom prst="rect">
            <a:avLst/>
          </a:prstGeom>
        </p:spPr>
        <p:txBody>
          <a:bodyPr/>
          <a:lstStyle/>
          <a:p>
            <a:pPr marL="319314" indent="-319314">
              <a:buSzPct val="100000"/>
              <a:buFont typeface="Arial"/>
              <a:buChar char="•"/>
              <a:defRPr sz="1400"/>
            </a:pPr>
            <a:r>
              <a:rPr lang="en-US" dirty="0"/>
              <a:t>- </a:t>
            </a:r>
            <a:r>
              <a:rPr dirty="0"/>
              <a:t>The OM&amp;M stage for active remedial solutions is often the longest stage in the project lifecycle, and therefore it can have a large footprint.  </a:t>
            </a:r>
          </a:p>
          <a:p>
            <a:pPr marL="319314" indent="-319314">
              <a:buSzPct val="100000"/>
              <a:buFont typeface="Arial"/>
              <a:buChar char="•"/>
              <a:defRPr sz="1400"/>
            </a:pPr>
            <a:r>
              <a:rPr lang="en-US" dirty="0"/>
              <a:t>- </a:t>
            </a:r>
            <a:r>
              <a:rPr dirty="0"/>
              <a:t>Given OM&amp;M can continue for decades, the vulnerability risk is high, and it increases with time due to climate change, extreme weather events and wildfires.  </a:t>
            </a:r>
          </a:p>
          <a:p>
            <a:pPr marL="319314" indent="-319314">
              <a:buSzPct val="100000"/>
              <a:buFont typeface="Arial"/>
              <a:buChar char="•"/>
              <a:defRPr sz="1400"/>
            </a:pPr>
            <a:r>
              <a:rPr lang="en-US" dirty="0"/>
              <a:t>- </a:t>
            </a:r>
            <a:r>
              <a:rPr dirty="0"/>
              <a:t>Therefore, resiliency is a key factor during O&amp;M.  </a:t>
            </a:r>
          </a:p>
          <a:p>
            <a:pPr marL="319314" indent="-319314">
              <a:buSzPct val="100000"/>
              <a:buFont typeface="Arial"/>
              <a:buChar char="•"/>
              <a:defRPr sz="1400"/>
            </a:pPr>
            <a:r>
              <a:rPr lang="en-US" dirty="0"/>
              <a:t>- </a:t>
            </a:r>
            <a:r>
              <a:rPr dirty="0"/>
              <a:t>For example, a capping system designed to reduce infiltration must be resilient to extreme weather and climate-related degradation permanently, or at least until the waste beneath it is environmentally degraded.  </a:t>
            </a:r>
          </a:p>
          <a:p>
            <a:pPr marL="319314" indent="-319314">
              <a:buSzPct val="100000"/>
              <a:buFont typeface="Arial"/>
              <a:buChar char="•"/>
              <a:defRPr sz="1400"/>
            </a:pPr>
            <a:r>
              <a:rPr lang="en-US" dirty="0"/>
              <a:t>- </a:t>
            </a:r>
            <a:r>
              <a:rPr dirty="0"/>
              <a:t>The cost-benefit of resilience during O&amp;M is a key business factor affecting responsible parties.  </a:t>
            </a:r>
          </a:p>
          <a:p>
            <a:pPr marL="319314" indent="-319314">
              <a:buSzPct val="100000"/>
              <a:buFont typeface="Arial"/>
              <a:buChar char="•"/>
              <a:defRPr sz="1400"/>
            </a:pPr>
            <a:r>
              <a:rPr lang="en-US" dirty="0"/>
              <a:t>- </a:t>
            </a:r>
            <a:r>
              <a:rPr dirty="0"/>
              <a:t>An inexpensive pre-fabricated treatment shed may represent low capital cost during construction, but the cost of replacement must be considered in the context of the treatments shed’s resiliency to extreme weather and wildfires – it may not be the lowest lifecycle cost, and it may not receive stakeholder acceptance/endorsement, i.e., reputational risk. </a:t>
            </a:r>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9" name="Shape 369"/>
          <p:cNvSpPr>
            <a:spLocks noGrp="1" noRot="1" noChangeAspect="1"/>
          </p:cNvSpPr>
          <p:nvPr>
            <p:ph type="sldImg"/>
          </p:nvPr>
        </p:nvSpPr>
        <p:spPr>
          <a:xfrm>
            <a:off x="457200" y="720725"/>
            <a:ext cx="6400800" cy="3600450"/>
          </a:xfrm>
          <a:prstGeom prst="rect">
            <a:avLst/>
          </a:prstGeom>
        </p:spPr>
        <p:txBody>
          <a:bodyPr/>
          <a:lstStyle/>
          <a:p>
            <a:endParaRPr/>
          </a:p>
        </p:txBody>
      </p:sp>
      <p:sp>
        <p:nvSpPr>
          <p:cNvPr id="370" name="Shape 370"/>
          <p:cNvSpPr>
            <a:spLocks noGrp="1"/>
          </p:cNvSpPr>
          <p:nvPr>
            <p:ph type="body" sz="quarter" idx="1"/>
          </p:nvPr>
        </p:nvSpPr>
        <p:spPr>
          <a:prstGeom prst="rect">
            <a:avLst/>
          </a:prstGeom>
        </p:spPr>
        <p:txBody>
          <a:bodyPr/>
          <a:lstStyle/>
          <a:p>
            <a:pPr marL="319314" indent="-319314">
              <a:buSzPct val="100000"/>
              <a:buFont typeface="Arial"/>
              <a:buChar char="•"/>
              <a:defRPr sz="1400"/>
            </a:pPr>
            <a:r>
              <a:rPr lang="en-US" dirty="0"/>
              <a:t>- </a:t>
            </a:r>
            <a:r>
              <a:rPr dirty="0"/>
              <a:t>Optimization by its very nature is an SRR activity.  </a:t>
            </a:r>
          </a:p>
          <a:p>
            <a:pPr marL="319314" indent="-319314">
              <a:buSzPct val="100000"/>
              <a:buFont typeface="Arial"/>
              <a:buChar char="•"/>
              <a:defRPr sz="1400"/>
            </a:pPr>
            <a:r>
              <a:rPr lang="en-US" dirty="0"/>
              <a:t>- </a:t>
            </a:r>
            <a:r>
              <a:rPr dirty="0"/>
              <a:t>Optimization often presents a unique opportunity to reduce the environmental footprint of the remedy.  </a:t>
            </a:r>
          </a:p>
          <a:p>
            <a:pPr marL="319314" indent="-319314">
              <a:buSzPct val="100000"/>
              <a:buFont typeface="Arial"/>
              <a:buChar char="•"/>
              <a:defRPr sz="1400"/>
            </a:pPr>
            <a:r>
              <a:rPr lang="en-US" dirty="0"/>
              <a:t>- </a:t>
            </a:r>
            <a:r>
              <a:rPr dirty="0"/>
              <a:t>There are many types of optimization activities, including reducing redundancy and incorporating more efficient procedures in the performance monitoring program; switching to or incorporating more local labor, laboratories, suppliers; transitioning from an active to a passive remedy, such as monitored natural attenuation; and adapting to remediation progress by adjusting stakeholder expectation and the site reuse plan in circumstances where the remedial action objectives are determined to ne unrealistic or unattainable.</a:t>
            </a:r>
          </a:p>
          <a:p>
            <a:pPr marL="319314" indent="-319314">
              <a:buSzPct val="100000"/>
              <a:buFont typeface="Arial"/>
              <a:buChar char="•"/>
              <a:defRPr sz="1400"/>
            </a:pPr>
            <a:r>
              <a:rPr lang="en-US" dirty="0"/>
              <a:t>- </a:t>
            </a:r>
            <a:r>
              <a:rPr dirty="0"/>
              <a:t>Unfortunately, it is the poor overall track record of site closure that presents this opportunity for optimization to add benefit.</a:t>
            </a:r>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7" name="Shape 377"/>
          <p:cNvSpPr>
            <a:spLocks noGrp="1" noRot="1" noChangeAspect="1"/>
          </p:cNvSpPr>
          <p:nvPr>
            <p:ph type="sldImg"/>
          </p:nvPr>
        </p:nvSpPr>
        <p:spPr>
          <a:xfrm>
            <a:off x="457200" y="720725"/>
            <a:ext cx="6400800" cy="3600450"/>
          </a:xfrm>
          <a:prstGeom prst="rect">
            <a:avLst/>
          </a:prstGeom>
        </p:spPr>
        <p:txBody>
          <a:bodyPr/>
          <a:lstStyle/>
          <a:p>
            <a:endParaRPr/>
          </a:p>
        </p:txBody>
      </p:sp>
      <p:sp>
        <p:nvSpPr>
          <p:cNvPr id="378" name="Shape 378"/>
          <p:cNvSpPr>
            <a:spLocks noGrp="1"/>
          </p:cNvSpPr>
          <p:nvPr>
            <p:ph type="body" sz="quarter" idx="1"/>
          </p:nvPr>
        </p:nvSpPr>
        <p:spPr>
          <a:prstGeom prst="rect">
            <a:avLst/>
          </a:prstGeom>
        </p:spPr>
        <p:txBody>
          <a:bodyPr/>
          <a:lstStyle/>
          <a:p>
            <a:pPr>
              <a:defRPr sz="1400"/>
            </a:pPr>
            <a:r>
              <a:rPr sz="1100" dirty="0"/>
              <a:t>The reuse and redevelopment phase provides an opportunity to positively impact the community.  Ideally, the reuse plan has been baked into the project from the onset, but there are still opportunities to influence the sustainability of the site going forward</a:t>
            </a:r>
          </a:p>
          <a:p>
            <a:pPr marL="319314" indent="-319314">
              <a:buSzPct val="100000"/>
              <a:buFont typeface="Arial"/>
              <a:buChar char="•"/>
              <a:defRPr sz="1400"/>
            </a:pPr>
            <a:r>
              <a:rPr lang="en-US" sz="1100" dirty="0"/>
              <a:t>- </a:t>
            </a:r>
            <a:r>
              <a:rPr sz="1100" dirty="0"/>
              <a:t>Continue your engagement with the stakeholders in the community:</a:t>
            </a:r>
          </a:p>
          <a:p>
            <a:pPr marL="383174" indent="-383174">
              <a:buSzPct val="100000"/>
              <a:buAutoNum type="alphaLcParenR"/>
              <a:defRPr sz="1400"/>
            </a:pPr>
            <a:r>
              <a:rPr lang="en-US" sz="1100" dirty="0"/>
              <a:t>- </a:t>
            </a:r>
            <a:r>
              <a:rPr sz="1100" dirty="0"/>
              <a:t>Develop reuse plan around the real and tangible needs of the community</a:t>
            </a:r>
          </a:p>
          <a:p>
            <a:pPr marL="383174" indent="-383174">
              <a:buSzPct val="100000"/>
              <a:buAutoNum type="alphaLcParenR"/>
              <a:defRPr sz="1400"/>
            </a:pPr>
            <a:r>
              <a:rPr lang="en-US" sz="1100" dirty="0"/>
              <a:t>- </a:t>
            </a:r>
            <a:r>
              <a:rPr sz="1100" dirty="0"/>
              <a:t>Address environmental justice concerns – can you make an improvement to an area that has been historically oppressed by inequitable environmental degradation?</a:t>
            </a:r>
          </a:p>
          <a:p>
            <a:pPr marL="383174" indent="-383174">
              <a:buSzPct val="100000"/>
              <a:buAutoNum type="alphaLcParenR"/>
              <a:defRPr sz="1400"/>
            </a:pPr>
            <a:r>
              <a:rPr lang="en-US" sz="1100" dirty="0"/>
              <a:t>- </a:t>
            </a:r>
            <a:r>
              <a:rPr sz="1100" dirty="0"/>
              <a:t>Do environmental land use restrictions impinge on reuse value to the community? – for example, does a no-build restriction due to vapor intrusion unfairly impinge in reuse and can it be released through appropriate engineering controls?</a:t>
            </a:r>
          </a:p>
          <a:p>
            <a:pPr marL="319314" indent="-319314">
              <a:buSzPct val="100000"/>
              <a:buFont typeface="Arial"/>
              <a:buChar char="•"/>
              <a:defRPr sz="1400"/>
            </a:pPr>
            <a:r>
              <a:rPr lang="en-US" sz="1100" dirty="0"/>
              <a:t>- </a:t>
            </a:r>
            <a:r>
              <a:rPr sz="1100" dirty="0"/>
              <a:t>Future climate change needs to be addressed to ensure long-term protectiveness – is the reuse plan resilient to extreme weather events and wildfire?</a:t>
            </a:r>
          </a:p>
          <a:p>
            <a:pPr marL="319314" indent="-319314">
              <a:buSzPct val="100000"/>
              <a:buFont typeface="Arial"/>
              <a:buChar char="•"/>
              <a:defRPr sz="1400"/>
            </a:pPr>
            <a:r>
              <a:rPr lang="en-US" sz="1100" dirty="0"/>
              <a:t>- </a:t>
            </a:r>
            <a:r>
              <a:rPr sz="1100" dirty="0"/>
              <a:t>Perform or revisit the vulnerability assessment – can the remedy accommodate identified climate change risk factors considering long-term reuse plan?  Have those risk factors changed since the remedy was planned?</a:t>
            </a:r>
          </a:p>
          <a:p>
            <a:pPr marL="319314" indent="-319314">
              <a:buSzPct val="100000"/>
              <a:buFont typeface="Arial"/>
              <a:buChar char="•"/>
              <a:defRPr sz="1400"/>
            </a:pPr>
            <a:r>
              <a:rPr lang="en-US" sz="1100" dirty="0"/>
              <a:t>- </a:t>
            </a:r>
            <a:r>
              <a:rPr sz="1100" dirty="0"/>
              <a:t>Cost-benefit analysis – is it an efficient use of resources to design and construct for resilience, as opposed to reserving for the potential, uncertain cost of repairs?</a:t>
            </a:r>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4" name="Shape 384"/>
          <p:cNvSpPr>
            <a:spLocks noGrp="1" noRot="1" noChangeAspect="1"/>
          </p:cNvSpPr>
          <p:nvPr>
            <p:ph type="sldImg"/>
          </p:nvPr>
        </p:nvSpPr>
        <p:spPr>
          <a:xfrm>
            <a:off x="457200" y="720725"/>
            <a:ext cx="6400800" cy="3600450"/>
          </a:xfrm>
          <a:prstGeom prst="rect">
            <a:avLst/>
          </a:prstGeom>
        </p:spPr>
        <p:txBody>
          <a:bodyPr/>
          <a:lstStyle/>
          <a:p>
            <a:endParaRPr/>
          </a:p>
        </p:txBody>
      </p:sp>
      <p:sp>
        <p:nvSpPr>
          <p:cNvPr id="385" name="Shape 385"/>
          <p:cNvSpPr>
            <a:spLocks noGrp="1"/>
          </p:cNvSpPr>
          <p:nvPr>
            <p:ph type="body" sz="quarter" idx="1"/>
          </p:nvPr>
        </p:nvSpPr>
        <p:spPr>
          <a:xfrm>
            <a:off x="975360" y="4560569"/>
            <a:ext cx="5364480" cy="4728903"/>
          </a:xfrm>
          <a:prstGeom prst="rect">
            <a:avLst/>
          </a:prstGeom>
        </p:spPr>
        <p:txBody>
          <a:bodyPr/>
          <a:lstStyle/>
          <a:p>
            <a:pPr marL="319314" indent="-319314">
              <a:buSzPct val="100000"/>
              <a:buFont typeface="Arial"/>
              <a:buChar char="•"/>
              <a:defRPr sz="1400"/>
            </a:pPr>
            <a:r>
              <a:rPr lang="en-US" dirty="0"/>
              <a:t>- </a:t>
            </a:r>
            <a:r>
              <a:rPr dirty="0"/>
              <a:t>For illustrative purposes during this section of the training, we refer to the Pharmacia-Upjohn case study presented in the SRR guidance. </a:t>
            </a:r>
          </a:p>
          <a:p>
            <a:pPr marL="319314" indent="-319314">
              <a:buSzPct val="100000"/>
              <a:buFont typeface="Arial"/>
              <a:buChar char="•"/>
              <a:defRPr sz="1400"/>
            </a:pPr>
            <a:r>
              <a:rPr lang="en-US" dirty="0"/>
              <a:t>- </a:t>
            </a:r>
            <a:r>
              <a:rPr dirty="0"/>
              <a:t>The Pharmacia site, located in North Haven, CT along the Quinnipiac River, was formerly mined for clay in brick production and then used for chemical and electronics manufacturing.  </a:t>
            </a:r>
          </a:p>
          <a:p>
            <a:pPr marL="319314" indent="-319314">
              <a:buSzPct val="100000"/>
              <a:buFont typeface="Arial"/>
              <a:buChar char="•"/>
              <a:defRPr sz="1400"/>
            </a:pPr>
            <a:r>
              <a:rPr lang="en-US" dirty="0"/>
              <a:t>- </a:t>
            </a:r>
            <a:r>
              <a:rPr dirty="0"/>
              <a:t>This case study pre-dates this new SRR guidance document, but is an excellent example of the incorporation of SBMPs and a sustainable, community-driven outcome</a:t>
            </a:r>
          </a:p>
          <a:p>
            <a:pPr marL="319314" indent="-319314">
              <a:buSzPct val="100000"/>
              <a:buFont typeface="Arial"/>
              <a:buChar char="•"/>
              <a:defRPr sz="1400"/>
            </a:pPr>
            <a:r>
              <a:rPr lang="en-US" dirty="0"/>
              <a:t>- </a:t>
            </a:r>
            <a:r>
              <a:rPr dirty="0"/>
              <a:t>During the site characterization stage, Pharmacia implemented and documented many practical SRR components listed on the slide.  </a:t>
            </a:r>
          </a:p>
          <a:p>
            <a:pPr marL="319314" indent="-319314">
              <a:buSzPct val="100000"/>
              <a:buFont typeface="Arial"/>
              <a:buChar char="•"/>
              <a:defRPr sz="1400"/>
            </a:pPr>
            <a:r>
              <a:rPr lang="en-US" dirty="0"/>
              <a:t>- </a:t>
            </a:r>
            <a:r>
              <a:rPr dirty="0"/>
              <a:t>What is noteworthy about these priorities is that many serve the dual purpose of carbon footprint and cost reduction.</a:t>
            </a:r>
            <a:endParaRPr lang="en-US" dirty="0"/>
          </a:p>
          <a:p>
            <a:pPr marL="319314" indent="-319314">
              <a:buSzPct val="100000"/>
              <a:buFont typeface="Arial"/>
              <a:buChar char="•"/>
              <a:defRPr sz="1400"/>
            </a:pPr>
            <a:r>
              <a:rPr lang="en-US" dirty="0"/>
              <a:t>- Also noteworthy – the process from project planning through site reuse requires perseverance and dedication – it can take a long time and is often not linear</a:t>
            </a:r>
            <a:endParaRPr dirty="0"/>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1" name="Shape 391"/>
          <p:cNvSpPr>
            <a:spLocks noGrp="1" noRot="1" noChangeAspect="1"/>
          </p:cNvSpPr>
          <p:nvPr>
            <p:ph type="sldImg"/>
          </p:nvPr>
        </p:nvSpPr>
        <p:spPr>
          <a:xfrm>
            <a:off x="457200" y="720725"/>
            <a:ext cx="6400800" cy="3600450"/>
          </a:xfrm>
          <a:prstGeom prst="rect">
            <a:avLst/>
          </a:prstGeom>
        </p:spPr>
        <p:txBody>
          <a:bodyPr/>
          <a:lstStyle/>
          <a:p>
            <a:endParaRPr/>
          </a:p>
        </p:txBody>
      </p:sp>
      <p:sp>
        <p:nvSpPr>
          <p:cNvPr id="392" name="Shape 392"/>
          <p:cNvSpPr>
            <a:spLocks noGrp="1"/>
          </p:cNvSpPr>
          <p:nvPr>
            <p:ph type="body" sz="quarter" idx="1"/>
          </p:nvPr>
        </p:nvSpPr>
        <p:spPr>
          <a:prstGeom prst="rect">
            <a:avLst/>
          </a:prstGeom>
        </p:spPr>
        <p:txBody>
          <a:bodyPr/>
          <a:lstStyle/>
          <a:p>
            <a:pPr marL="319314" indent="-319314">
              <a:buSzPct val="100000"/>
              <a:buFont typeface="Arial"/>
              <a:buChar char="•"/>
              <a:defRPr sz="1400"/>
            </a:pPr>
            <a:r>
              <a:rPr lang="en-US" dirty="0"/>
              <a:t>- </a:t>
            </a:r>
            <a:r>
              <a:rPr dirty="0"/>
              <a:t>Let’s look again at the Pharmacia Upjohn case study.</a:t>
            </a:r>
          </a:p>
          <a:p>
            <a:pPr marL="319314" indent="-319314">
              <a:buSzPct val="100000"/>
              <a:buFont typeface="Arial"/>
              <a:buChar char="•"/>
              <a:defRPr sz="1400"/>
            </a:pPr>
            <a:r>
              <a:rPr lang="en-US" dirty="0"/>
              <a:t>- </a:t>
            </a:r>
            <a:r>
              <a:rPr dirty="0"/>
              <a:t>This time as an example of how SRR best management practices were incorporated into the remedy design and execution stages of the project.  </a:t>
            </a:r>
          </a:p>
          <a:p>
            <a:pPr marL="319314" indent="-319314">
              <a:buSzPct val="100000"/>
              <a:buFont typeface="Arial"/>
              <a:buChar char="•"/>
              <a:defRPr sz="1400"/>
            </a:pPr>
            <a:r>
              <a:rPr lang="en-US" dirty="0"/>
              <a:t>- </a:t>
            </a:r>
            <a:r>
              <a:rPr dirty="0"/>
              <a:t>Here were the highest priority SRR considerations for each remedial component of the projects.  </a:t>
            </a:r>
          </a:p>
          <a:p>
            <a:pPr marL="319314" indent="-319314">
              <a:buSzPct val="100000"/>
              <a:buFont typeface="Arial"/>
              <a:buChar char="•"/>
              <a:defRPr sz="1400"/>
            </a:pPr>
            <a:r>
              <a:rPr lang="en-US" dirty="0"/>
              <a:t>- </a:t>
            </a:r>
            <a:r>
              <a:rPr dirty="0"/>
              <a:t>The capping systems and hydraulic barrier at Pharmacia were used to control groundwater migration, prevent impacts to sensitive ecosystems, reduce infiltration and accommodate the on-site consolidation of contaminated soils.  </a:t>
            </a:r>
          </a:p>
          <a:p>
            <a:pPr marL="319314" indent="-319314">
              <a:buSzPct val="100000"/>
              <a:buFont typeface="Arial"/>
              <a:buChar char="•"/>
              <a:defRPr sz="1400"/>
            </a:pPr>
            <a:r>
              <a:rPr lang="en-US" dirty="0"/>
              <a:t>- </a:t>
            </a:r>
            <a:r>
              <a:rPr dirty="0"/>
              <a:t>The SRR considerations include excellent examples of the use of on-site, local, and recycled materials, the incorporation of vegetation, and the enhancement of habitat to support biodiversity.  </a:t>
            </a:r>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1" name="Shape 401"/>
          <p:cNvSpPr>
            <a:spLocks noGrp="1" noRot="1" noChangeAspect="1"/>
          </p:cNvSpPr>
          <p:nvPr>
            <p:ph type="sldImg"/>
          </p:nvPr>
        </p:nvSpPr>
        <p:spPr>
          <a:xfrm>
            <a:off x="457200" y="720725"/>
            <a:ext cx="6400800" cy="3600450"/>
          </a:xfrm>
          <a:prstGeom prst="rect">
            <a:avLst/>
          </a:prstGeom>
        </p:spPr>
        <p:txBody>
          <a:bodyPr/>
          <a:lstStyle/>
          <a:p>
            <a:endParaRPr/>
          </a:p>
        </p:txBody>
      </p:sp>
      <p:sp>
        <p:nvSpPr>
          <p:cNvPr id="402" name="Shape 402"/>
          <p:cNvSpPr>
            <a:spLocks noGrp="1"/>
          </p:cNvSpPr>
          <p:nvPr>
            <p:ph type="body" sz="quarter" idx="1"/>
          </p:nvPr>
        </p:nvSpPr>
        <p:spPr>
          <a:prstGeom prst="rect">
            <a:avLst/>
          </a:prstGeom>
        </p:spPr>
        <p:txBody>
          <a:bodyPr/>
          <a:lstStyle/>
          <a:p>
            <a:pPr marL="319314" indent="-319314">
              <a:buSzPct val="100000"/>
              <a:buFont typeface="Arial"/>
              <a:buChar char="•"/>
              <a:defRPr sz="1400"/>
            </a:pPr>
            <a:r>
              <a:rPr lang="en-US" dirty="0"/>
              <a:t>- </a:t>
            </a:r>
            <a:r>
              <a:rPr dirty="0"/>
              <a:t>Incorporating SRR throughout the remedial project lifecycle, beginning at the project planning phase and including a robust stakeholder engagement process, has driven the Pharmacia Upjohn project forward with a vision for the site re-use in mind.  </a:t>
            </a:r>
          </a:p>
          <a:p>
            <a:pPr marL="319314" indent="-319314">
              <a:buSzPct val="100000"/>
              <a:buFont typeface="Arial"/>
              <a:buChar char="•"/>
              <a:defRPr sz="1400"/>
            </a:pPr>
            <a:r>
              <a:rPr lang="en-US" dirty="0"/>
              <a:t>- </a:t>
            </a:r>
            <a:r>
              <a:rPr dirty="0"/>
              <a:t>At Pharmacia, a sustainable outcome to remediation is being realized, one that takes into account the environmental, social and economic aspects of sustainability, built around a resilient remediation and enduring reuse plan.</a:t>
            </a:r>
          </a:p>
          <a:p>
            <a:pPr marL="319314" indent="-319314">
              <a:buSzPct val="100000"/>
              <a:buFont typeface="Arial"/>
              <a:buChar char="•"/>
              <a:defRPr sz="1400"/>
            </a:pPr>
            <a:r>
              <a:rPr lang="en-US" dirty="0"/>
              <a:t>- </a:t>
            </a:r>
            <a:r>
              <a:rPr dirty="0"/>
              <a:t>By creating habitat, opening the site to the community as an ecological preserve, and retaining a portion of the property for commercial development, the end-state of this project addresses the social, environmental and economic needs of the community</a:t>
            </a:r>
          </a:p>
          <a:p>
            <a:pPr>
              <a:defRPr sz="1400"/>
            </a:pPr>
            <a:endParaRPr dirty="0"/>
          </a:p>
          <a:p>
            <a:pPr>
              <a:defRPr sz="1400"/>
            </a:pPr>
            <a:endParaRPr dirty="0"/>
          </a:p>
          <a:p>
            <a:pPr>
              <a:defRPr sz="1400"/>
            </a:pPr>
            <a:endParaRPr dirty="0"/>
          </a:p>
          <a:p>
            <a:r>
              <a:rPr dirty="0"/>
              <a:t> </a:t>
            </a:r>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7" name="Shape 407"/>
          <p:cNvSpPr>
            <a:spLocks noGrp="1" noRot="1" noChangeAspect="1"/>
          </p:cNvSpPr>
          <p:nvPr>
            <p:ph type="sldImg"/>
          </p:nvPr>
        </p:nvSpPr>
        <p:spPr>
          <a:xfrm>
            <a:off x="457200" y="720725"/>
            <a:ext cx="6400800" cy="3600450"/>
          </a:xfrm>
          <a:prstGeom prst="rect">
            <a:avLst/>
          </a:prstGeom>
        </p:spPr>
        <p:txBody>
          <a:bodyPr/>
          <a:lstStyle/>
          <a:p>
            <a:endParaRPr/>
          </a:p>
        </p:txBody>
      </p:sp>
      <p:sp>
        <p:nvSpPr>
          <p:cNvPr id="408" name="Shape 408"/>
          <p:cNvSpPr>
            <a:spLocks noGrp="1"/>
          </p:cNvSpPr>
          <p:nvPr>
            <p:ph type="body" sz="quarter" idx="1"/>
          </p:nvPr>
        </p:nvSpPr>
        <p:spPr>
          <a:prstGeom prst="rect">
            <a:avLst/>
          </a:prstGeom>
        </p:spPr>
        <p:txBody>
          <a:bodyPr/>
          <a:lstStyle/>
          <a:p>
            <a:pPr>
              <a:lnSpc>
                <a:spcPct val="120000"/>
              </a:lnSpc>
              <a:defRPr sz="1400"/>
            </a:pPr>
            <a:r>
              <a:rPr sz="1100" dirty="0"/>
              <a:t>There are three main takeaways from this Integrating SRR section of the training that I would like to review:</a:t>
            </a:r>
          </a:p>
          <a:p>
            <a:pPr marL="319314" indent="-319314">
              <a:lnSpc>
                <a:spcPct val="120000"/>
              </a:lnSpc>
              <a:buSzPct val="100000"/>
              <a:buFont typeface="Arial"/>
              <a:buChar char="•"/>
              <a:defRPr sz="1400"/>
            </a:pPr>
            <a:r>
              <a:rPr lang="en-US" sz="1100" dirty="0"/>
              <a:t>- </a:t>
            </a:r>
            <a:r>
              <a:rPr sz="1100" dirty="0"/>
              <a:t>Accounting for variability of climate and wildfire threats throughout the Project Life Cycle can substantially reduce long-term site management risks</a:t>
            </a:r>
          </a:p>
          <a:p>
            <a:pPr marL="319314" indent="-319314">
              <a:lnSpc>
                <a:spcPct val="120000"/>
              </a:lnSpc>
              <a:buSzPct val="100000"/>
              <a:buFont typeface="Arial"/>
              <a:buChar char="•"/>
              <a:defRPr sz="1400"/>
            </a:pPr>
            <a:r>
              <a:rPr lang="en-US" sz="1100" dirty="0"/>
              <a:t>- </a:t>
            </a:r>
            <a:r>
              <a:rPr sz="1100" dirty="0"/>
              <a:t>Early stakeholder engagement can greatly help inform the social and economic aspects for a sustainable remedy</a:t>
            </a:r>
          </a:p>
          <a:p>
            <a:pPr marL="319314" indent="-319314">
              <a:lnSpc>
                <a:spcPct val="120000"/>
              </a:lnSpc>
              <a:buSzPct val="100000"/>
              <a:buFont typeface="Arial"/>
              <a:buChar char="•"/>
              <a:defRPr sz="3200"/>
            </a:pPr>
            <a:r>
              <a:rPr lang="en-US" sz="1100" dirty="0"/>
              <a:t>- </a:t>
            </a:r>
            <a:r>
              <a:rPr sz="1100" dirty="0"/>
              <a:t>The SRR CSM integration of climate and wildfire data along with stakeholder perspectives provides for sustainable and resilient decision making throughout the project life cycle.</a:t>
            </a:r>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dirty="0"/>
              <a:t>Thank you, Nathan. NEXT SLIDE</a:t>
            </a:r>
          </a:p>
        </p:txBody>
      </p:sp>
    </p:spTree>
    <p:extLst>
      <p:ext uri="{BB962C8B-B14F-4D97-AF65-F5344CB8AC3E}">
        <p14:creationId xmlns:p14="http://schemas.microsoft.com/office/powerpoint/2010/main" val="9497499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 name="Shape 205"/>
          <p:cNvSpPr>
            <a:spLocks noGrp="1" noRot="1" noChangeAspect="1"/>
          </p:cNvSpPr>
          <p:nvPr>
            <p:ph type="sldImg"/>
          </p:nvPr>
        </p:nvSpPr>
        <p:spPr>
          <a:xfrm>
            <a:off x="457200" y="720725"/>
            <a:ext cx="6400800" cy="3600450"/>
          </a:xfrm>
          <a:prstGeom prst="rect">
            <a:avLst/>
          </a:prstGeom>
        </p:spPr>
        <p:txBody>
          <a:bodyPr/>
          <a:lstStyle/>
          <a:p>
            <a:endParaRPr/>
          </a:p>
        </p:txBody>
      </p:sp>
      <p:sp>
        <p:nvSpPr>
          <p:cNvPr id="206" name="Shape 206"/>
          <p:cNvSpPr>
            <a:spLocks noGrp="1"/>
          </p:cNvSpPr>
          <p:nvPr>
            <p:ph type="body" sz="quarter" idx="1"/>
          </p:nvPr>
        </p:nvSpPr>
        <p:spPr>
          <a:prstGeom prst="rect">
            <a:avLst/>
          </a:prstGeom>
        </p:spPr>
        <p:txBody>
          <a:bodyPr/>
          <a:lstStyle/>
          <a:p>
            <a:r>
              <a:rPr lang="en-US" dirty="0"/>
              <a:t>These events have a direct impact on our lives, but also impact contaminated sites undermining the goal of what we are attempting to accomplish through the remediation of these sites –protect human health and the environment. Because of extreme weather events, contaminated sites become vulnerable to flooding, fires, wind damage, and power outages.</a:t>
            </a:r>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 name="Shape 105"/>
          <p:cNvSpPr>
            <a:spLocks noGrp="1" noRot="1" noChangeAspect="1"/>
          </p:cNvSpPr>
          <p:nvPr>
            <p:ph type="sldImg"/>
          </p:nvPr>
        </p:nvSpPr>
        <p:spPr>
          <a:xfrm>
            <a:off x="457200" y="720725"/>
            <a:ext cx="6400800" cy="3600450"/>
          </a:xfrm>
          <a:prstGeom prst="rect">
            <a:avLst/>
          </a:prstGeom>
        </p:spPr>
        <p:txBody>
          <a:bodyPr/>
          <a:lstStyle/>
          <a:p>
            <a:endParaRPr dirty="0"/>
          </a:p>
        </p:txBody>
      </p:sp>
      <p:sp>
        <p:nvSpPr>
          <p:cNvPr id="106" name="Shape 106"/>
          <p:cNvSpPr>
            <a:spLocks noGrp="1"/>
          </p:cNvSpPr>
          <p:nvPr>
            <p:ph type="body" sz="quarter" idx="1"/>
          </p:nvPr>
        </p:nvSpPr>
        <p:spPr>
          <a:prstGeom prst="rect">
            <a:avLst/>
          </a:prstGeom>
        </p:spPr>
        <p:txBody>
          <a:bodyPr/>
          <a:lstStyle/>
          <a:p>
            <a:r>
              <a:rPr lang="en-US" dirty="0"/>
              <a:t>Before we get too deep on this topic you may be wondering, “</a:t>
            </a:r>
            <a:r>
              <a:rPr dirty="0"/>
              <a:t>Why do we call these </a:t>
            </a:r>
            <a:r>
              <a:rPr lang="en-US" dirty="0"/>
              <a:t>Sustainable BMPs, or S</a:t>
            </a:r>
            <a:r>
              <a:rPr dirty="0"/>
              <a:t>BMPs</a:t>
            </a:r>
            <a:r>
              <a:rPr lang="en-US" dirty="0"/>
              <a:t>? Usually they are just called “BMPs”</a:t>
            </a:r>
          </a:p>
          <a:p>
            <a:r>
              <a:rPr lang="en-US" dirty="0"/>
              <a:t>The BMPs we included in the guidance are not JUST effective and practical methods to build or adapt a cleanup site to climate change-</a:t>
            </a:r>
          </a:p>
          <a:p>
            <a:r>
              <a:rPr lang="en-US" dirty="0"/>
              <a:t>They ALSO minimize impact or damage to the environment and community</a:t>
            </a:r>
          </a:p>
          <a:p>
            <a:r>
              <a:rPr lang="en-US" dirty="0"/>
              <a:t>Remember, the resilient cleanups guidance builds on its GSR predecessors.</a:t>
            </a:r>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 name="Shape 111"/>
          <p:cNvSpPr>
            <a:spLocks noGrp="1" noRot="1" noChangeAspect="1"/>
          </p:cNvSpPr>
          <p:nvPr>
            <p:ph type="sldImg"/>
          </p:nvPr>
        </p:nvSpPr>
        <p:spPr>
          <a:xfrm>
            <a:off x="457200" y="720725"/>
            <a:ext cx="6400800" cy="3600450"/>
          </a:xfrm>
          <a:prstGeom prst="rect">
            <a:avLst/>
          </a:prstGeom>
        </p:spPr>
        <p:txBody>
          <a:bodyPr/>
          <a:lstStyle/>
          <a:p>
            <a:endParaRPr dirty="0"/>
          </a:p>
        </p:txBody>
      </p:sp>
      <p:sp>
        <p:nvSpPr>
          <p:cNvPr id="112" name="Shape 112"/>
          <p:cNvSpPr>
            <a:spLocks noGrp="1"/>
          </p:cNvSpPr>
          <p:nvPr>
            <p:ph type="body" sz="quarter" idx="1"/>
          </p:nvPr>
        </p:nvSpPr>
        <p:spPr>
          <a:prstGeom prst="rect">
            <a:avLst/>
          </a:prstGeom>
        </p:spPr>
        <p:txBody>
          <a:bodyPr/>
          <a:lstStyle/>
          <a:p>
            <a:r>
              <a:rPr lang="en-US" dirty="0"/>
              <a:t>Where can you get all the gems I’m about to share with you?</a:t>
            </a:r>
          </a:p>
          <a:p>
            <a:r>
              <a:rPr lang="en-US" dirty="0"/>
              <a:t>From the main guidance webpage, use the navigation pane on the left CLICK and go to </a:t>
            </a:r>
            <a:r>
              <a:rPr dirty="0"/>
              <a:t>section 7</a:t>
            </a:r>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 name="Shape 128"/>
          <p:cNvSpPr>
            <a:spLocks noGrp="1" noRot="1" noChangeAspect="1"/>
          </p:cNvSpPr>
          <p:nvPr>
            <p:ph type="sldImg"/>
          </p:nvPr>
        </p:nvSpPr>
        <p:spPr>
          <a:xfrm>
            <a:off x="457200" y="720725"/>
            <a:ext cx="6400800" cy="3600450"/>
          </a:xfrm>
          <a:prstGeom prst="rect">
            <a:avLst/>
          </a:prstGeom>
        </p:spPr>
        <p:txBody>
          <a:bodyPr/>
          <a:lstStyle/>
          <a:p>
            <a:endParaRPr dirty="0"/>
          </a:p>
        </p:txBody>
      </p:sp>
      <p:sp>
        <p:nvSpPr>
          <p:cNvPr id="129" name="Shape 129"/>
          <p:cNvSpPr>
            <a:spLocks noGrp="1"/>
          </p:cNvSpPr>
          <p:nvPr>
            <p:ph type="body" sz="quarter" idx="1"/>
          </p:nvPr>
        </p:nvSpPr>
        <p:spPr>
          <a:prstGeom prst="rect">
            <a:avLst/>
          </a:prstGeom>
        </p:spPr>
        <p:txBody>
          <a:bodyPr/>
          <a:lstStyle>
            <a:lvl1pPr>
              <a:defRPr sz="2400"/>
            </a:lvl1pPr>
          </a:lstStyle>
          <a:p>
            <a:pPr>
              <a:defRPr sz="2400"/>
            </a:pPr>
            <a:r>
              <a:rPr lang="en-US" sz="1300" dirty="0"/>
              <a:t>You’ve heard the importance, the “why” and the “how” of SRR, but you are probably still asking “WHAT do I actually do to make the cleanup resilient?”</a:t>
            </a:r>
          </a:p>
          <a:p>
            <a:pPr>
              <a:defRPr sz="2400"/>
            </a:pPr>
            <a:r>
              <a:rPr lang="en-US" sz="1300" dirty="0"/>
              <a:t>That’s where the SBMP section comes in!</a:t>
            </a:r>
          </a:p>
          <a:p>
            <a:pPr>
              <a:defRPr sz="2400"/>
            </a:pPr>
            <a:r>
              <a:rPr lang="en-US" sz="1300" dirty="0"/>
              <a:t>In this section we give you the SBMPs, yes, but we pair those with key resources, background information, and additional things to consider. These things added together equal a resilient cleanup approach.</a:t>
            </a:r>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 name="Shape 140"/>
          <p:cNvSpPr>
            <a:spLocks noGrp="1" noRot="1" noChangeAspect="1"/>
          </p:cNvSpPr>
          <p:nvPr>
            <p:ph type="sldImg"/>
          </p:nvPr>
        </p:nvSpPr>
        <p:spPr>
          <a:xfrm>
            <a:off x="457200" y="720725"/>
            <a:ext cx="6400800" cy="3600450"/>
          </a:xfrm>
          <a:prstGeom prst="rect">
            <a:avLst/>
          </a:prstGeom>
        </p:spPr>
        <p:txBody>
          <a:bodyPr/>
          <a:lstStyle/>
          <a:p>
            <a:endParaRPr dirty="0"/>
          </a:p>
        </p:txBody>
      </p:sp>
      <p:sp>
        <p:nvSpPr>
          <p:cNvPr id="141" name="Shape 141"/>
          <p:cNvSpPr>
            <a:spLocks noGrp="1"/>
          </p:cNvSpPr>
          <p:nvPr>
            <p:ph type="body" sz="quarter" idx="1"/>
          </p:nvPr>
        </p:nvSpPr>
        <p:spPr>
          <a:xfrm>
            <a:off x="406400" y="4560570"/>
            <a:ext cx="6687127" cy="4320540"/>
          </a:xfrm>
          <a:prstGeom prst="rect">
            <a:avLst/>
          </a:prstGeom>
        </p:spPr>
        <p:txBody>
          <a:bodyPr/>
          <a:lstStyle/>
          <a:p>
            <a:r>
              <a:rPr lang="en-US" dirty="0"/>
              <a:t>Looking back at the navigation pane on the left side of the webpage – you can see the SBMPs are organized by weather or climate events that may become extreme in duration, intensity, frequency, or location. Throughout this module I will simply refer to them as extreme events. There is also a category for SBMPs that are universally relevant regardless of which extreme event may impact the cleanup.</a:t>
            </a:r>
          </a:p>
          <a:p>
            <a:r>
              <a:rPr lang="en-US" dirty="0"/>
              <a:t>The extreme events included in the guidance are [USE POINTER TO POINT GENERALLY TO THE EVENTS IN THE LIST] wind, snow and hail, fluctuating groundwater elevation levels, flooding, bank and shoreline erosion, wildfire, sea-level rise, evapotranspiration, storm surge and permafrost thaw. You can see that the guidance is very comprehensive.</a:t>
            </a:r>
          </a:p>
          <a:p>
            <a:r>
              <a:rPr lang="en-US" dirty="0"/>
              <a:t>Due to depth of information on wildfires, we included two sections on wildfires – one for adapting ahead of a wildfire, and one for adapting after a wildfire has occurred at the remediation.</a:t>
            </a:r>
          </a:p>
          <a:p>
            <a:r>
              <a:rPr lang="en-US" dirty="0"/>
              <a:t>Each section includes an overview of how the extreme events generally impact remediations. This allows you to gain a better understanding of the importance of the SBMPs included in the guidance. </a:t>
            </a:r>
          </a:p>
          <a:p>
            <a:r>
              <a:rPr lang="en-US" dirty="0"/>
              <a:t>We also point out which extreme events are related to the one you are reading about. We call these secondary or cascading extreme events, because they may happen at the site for the same reason the primary event happens (for example- evapotranspiration and fluctuating groundwater levels happen under similar environmental conditions), or they may happen as a result of the primary event (such as flash flooding after a wildfire).</a:t>
            </a:r>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 name="Shape 147"/>
          <p:cNvSpPr>
            <a:spLocks noGrp="1" noRot="1" noChangeAspect="1"/>
          </p:cNvSpPr>
          <p:nvPr>
            <p:ph type="sldImg"/>
          </p:nvPr>
        </p:nvSpPr>
        <p:spPr>
          <a:xfrm>
            <a:off x="457200" y="720725"/>
            <a:ext cx="6400800" cy="3600450"/>
          </a:xfrm>
          <a:prstGeom prst="rect">
            <a:avLst/>
          </a:prstGeom>
        </p:spPr>
        <p:txBody>
          <a:bodyPr/>
          <a:lstStyle/>
          <a:p>
            <a:endParaRPr dirty="0"/>
          </a:p>
        </p:txBody>
      </p:sp>
      <p:sp>
        <p:nvSpPr>
          <p:cNvPr id="148" name="Shape 148"/>
          <p:cNvSpPr>
            <a:spLocks noGrp="1"/>
          </p:cNvSpPr>
          <p:nvPr>
            <p:ph type="body" sz="quarter" idx="1"/>
          </p:nvPr>
        </p:nvSpPr>
        <p:spPr>
          <a:prstGeom prst="rect">
            <a:avLst/>
          </a:prstGeom>
        </p:spPr>
        <p:txBody>
          <a:bodyPr/>
          <a:lstStyle/>
          <a:p>
            <a:r>
              <a:rPr dirty="0"/>
              <a:t>As Nathan described, </a:t>
            </a:r>
            <a:r>
              <a:rPr lang="en-US" dirty="0"/>
              <a:t>[USE POINTER TO CIRCLE THE OUTER RING] </a:t>
            </a:r>
            <a:r>
              <a:rPr dirty="0"/>
              <a:t>climate and wildfire threats surround all aspects of the remediation project. </a:t>
            </a:r>
          </a:p>
          <a:p>
            <a:r>
              <a:rPr dirty="0"/>
              <a:t>NEXT SLIDE</a:t>
            </a:r>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 name="Shape 163"/>
          <p:cNvSpPr>
            <a:spLocks noGrp="1" noRot="1" noChangeAspect="1"/>
          </p:cNvSpPr>
          <p:nvPr>
            <p:ph type="sldImg"/>
          </p:nvPr>
        </p:nvSpPr>
        <p:spPr>
          <a:xfrm>
            <a:off x="457200" y="720725"/>
            <a:ext cx="6400800" cy="3600450"/>
          </a:xfrm>
          <a:prstGeom prst="rect">
            <a:avLst/>
          </a:prstGeom>
        </p:spPr>
        <p:txBody>
          <a:bodyPr/>
          <a:lstStyle/>
          <a:p>
            <a:endParaRPr dirty="0"/>
          </a:p>
        </p:txBody>
      </p:sp>
      <p:sp>
        <p:nvSpPr>
          <p:cNvPr id="164" name="Shape 164"/>
          <p:cNvSpPr>
            <a:spLocks noGrp="1"/>
          </p:cNvSpPr>
          <p:nvPr>
            <p:ph type="body" sz="quarter" idx="1"/>
          </p:nvPr>
        </p:nvSpPr>
        <p:spPr>
          <a:prstGeom prst="rect">
            <a:avLst/>
          </a:prstGeom>
        </p:spPr>
        <p:txBody>
          <a:bodyPr/>
          <a:lstStyle/>
          <a:p>
            <a:r>
              <a:rPr lang="en-US" dirty="0"/>
              <a:t>So we organized the SBMPs within each extreme event by remediation project phase to make it very easy for you to find the SBMPs you need. </a:t>
            </a:r>
            <a:endParaRPr dirty="0"/>
          </a:p>
          <a:p>
            <a:r>
              <a:rPr lang="en-US" dirty="0"/>
              <a:t>We also included vulnerability assessment and crisis management SBMPs relevant to the specific extreme event you are exploring. </a:t>
            </a:r>
            <a:endParaRPr dirty="0"/>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Shape 67"/>
          <p:cNvSpPr>
            <a:spLocks noGrp="1" noRot="1" noChangeAspect="1"/>
          </p:cNvSpPr>
          <p:nvPr>
            <p:ph type="sldImg"/>
          </p:nvPr>
        </p:nvSpPr>
        <p:spPr>
          <a:xfrm>
            <a:off x="457200" y="720725"/>
            <a:ext cx="6400800" cy="3600450"/>
          </a:xfrm>
          <a:prstGeom prst="rect">
            <a:avLst/>
          </a:prstGeom>
        </p:spPr>
        <p:txBody>
          <a:bodyPr/>
          <a:lstStyle/>
          <a:p>
            <a:endParaRPr dirty="0"/>
          </a:p>
        </p:txBody>
      </p:sp>
      <p:sp>
        <p:nvSpPr>
          <p:cNvPr id="68" name="Shape 68"/>
          <p:cNvSpPr>
            <a:spLocks noGrp="1"/>
          </p:cNvSpPr>
          <p:nvPr>
            <p:ph type="body" sz="quarter" idx="1"/>
          </p:nvPr>
        </p:nvSpPr>
        <p:spPr>
          <a:prstGeom prst="rect">
            <a:avLst/>
          </a:prstGeom>
        </p:spPr>
        <p:txBody>
          <a:bodyPr/>
          <a:lstStyle/>
          <a:p>
            <a:r>
              <a:rPr lang="en-US" b="0" dirty="0"/>
              <a:t>I’m now going to show you how flexible and practical the SBMP guidance is.</a:t>
            </a:r>
          </a:p>
          <a:p>
            <a:pPr defTabSz="966612">
              <a:defRPr/>
            </a:pPr>
            <a:r>
              <a:rPr lang="en-US" b="0" dirty="0"/>
              <a:t>I’ll show you how to step through the SBMP process using </a:t>
            </a:r>
            <a:r>
              <a:rPr lang="en-US" dirty="0"/>
              <a:t>Figure 7-1 in the guidance</a:t>
            </a:r>
          </a:p>
          <a:p>
            <a:r>
              <a:rPr lang="en-US" b="0" dirty="0"/>
              <a:t>Then I will discuss a few of the universally relevant SBMPs, </a:t>
            </a:r>
          </a:p>
          <a:p>
            <a:r>
              <a:rPr lang="en-US" b="0" dirty="0"/>
              <a:t>And use a case study from the guidance to demonstrate specifics. </a:t>
            </a:r>
          </a:p>
          <a:p>
            <a:r>
              <a:rPr lang="en-US" dirty="0"/>
              <a:t>So- how do you get started? Well, you enter the SBMP cycle based on a trigger. </a:t>
            </a:r>
          </a:p>
          <a:p>
            <a:r>
              <a:rPr lang="en-US" dirty="0"/>
              <a:t>CLICK</a:t>
            </a:r>
          </a:p>
          <a:p>
            <a:r>
              <a:rPr lang="en-US" dirty="0"/>
              <a:t>There are three possible triggers- #1 You may know that the site is in a region with a general vulnerability such as having less precipitation. #2 an extreme event may have occurred, such as flooding, or #3 you’ve done a comprehensive vulnerability assessment.</a:t>
            </a:r>
          </a:p>
          <a:p>
            <a:r>
              <a:rPr lang="en-US" dirty="0"/>
              <a:t>If trigger #2 or #3 is how you entered, then you can go right to the extreme event sections of the guidance to find the appropriate SBMPs. </a:t>
            </a:r>
          </a:p>
          <a:p>
            <a:r>
              <a:rPr lang="en-US" dirty="0"/>
              <a:t>NEXT SLIDE</a:t>
            </a:r>
            <a:endParaRPr dirty="0"/>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 name="Shape 74"/>
          <p:cNvSpPr>
            <a:spLocks noGrp="1" noRot="1" noChangeAspect="1"/>
          </p:cNvSpPr>
          <p:nvPr>
            <p:ph type="sldImg"/>
          </p:nvPr>
        </p:nvSpPr>
        <p:spPr>
          <a:xfrm>
            <a:off x="457200" y="720725"/>
            <a:ext cx="6400800" cy="3600450"/>
          </a:xfrm>
          <a:prstGeom prst="rect">
            <a:avLst/>
          </a:prstGeom>
        </p:spPr>
        <p:txBody>
          <a:bodyPr/>
          <a:lstStyle/>
          <a:p>
            <a:endParaRPr dirty="0"/>
          </a:p>
        </p:txBody>
      </p:sp>
      <p:sp>
        <p:nvSpPr>
          <p:cNvPr id="75" name="Shape 75"/>
          <p:cNvSpPr>
            <a:spLocks noGrp="1"/>
          </p:cNvSpPr>
          <p:nvPr>
            <p:ph type="body" sz="quarter" idx="1"/>
          </p:nvPr>
        </p:nvSpPr>
        <p:spPr>
          <a:prstGeom prst="rect">
            <a:avLst/>
          </a:prstGeom>
        </p:spPr>
        <p:txBody>
          <a:bodyPr/>
          <a:lstStyle/>
          <a:p>
            <a:r>
              <a:rPr lang="en-US" dirty="0"/>
              <a:t>However, If trigger #1 brought you here (a general knowledge of climate conditions in the region), you may need help identifying applicable extreme events. For example, you know your region generally is experiencing decreasing precipitation.</a:t>
            </a:r>
          </a:p>
          <a:p>
            <a:r>
              <a:rPr lang="en-US" dirty="0"/>
              <a:t>You can use Table 7-1</a:t>
            </a:r>
            <a:r>
              <a:rPr dirty="0"/>
              <a:t> to navigate to the relevant extreme events </a:t>
            </a:r>
            <a:r>
              <a:rPr lang="en-US" dirty="0"/>
              <a:t>by USE POINTER simply following the row for precipitation decrease, and wherever an “x” is in the column, navigate to that extreme event. The table is hyperlinked to the sections, to make navigation really easy. </a:t>
            </a:r>
            <a:endParaRPr dirty="0"/>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Shape 67"/>
          <p:cNvSpPr>
            <a:spLocks noGrp="1" noRot="1" noChangeAspect="1"/>
          </p:cNvSpPr>
          <p:nvPr>
            <p:ph type="sldImg"/>
          </p:nvPr>
        </p:nvSpPr>
        <p:spPr>
          <a:xfrm>
            <a:off x="457200" y="720725"/>
            <a:ext cx="6400800" cy="3600450"/>
          </a:xfrm>
          <a:prstGeom prst="rect">
            <a:avLst/>
          </a:prstGeom>
        </p:spPr>
        <p:txBody>
          <a:bodyPr/>
          <a:lstStyle/>
          <a:p>
            <a:endParaRPr dirty="0"/>
          </a:p>
        </p:txBody>
      </p:sp>
      <p:sp>
        <p:nvSpPr>
          <p:cNvPr id="68" name="Shape 68"/>
          <p:cNvSpPr>
            <a:spLocks noGrp="1"/>
          </p:cNvSpPr>
          <p:nvPr>
            <p:ph type="body" sz="quarter" idx="1"/>
          </p:nvPr>
        </p:nvSpPr>
        <p:spPr>
          <a:prstGeom prst="rect">
            <a:avLst/>
          </a:prstGeom>
        </p:spPr>
        <p:txBody>
          <a:bodyPr/>
          <a:lstStyle/>
          <a:p>
            <a:pPr>
              <a:defRPr b="1"/>
            </a:pPr>
            <a:r>
              <a:rPr lang="en-US" b="0" dirty="0"/>
              <a:t>Once you know the primary vulnerabilities, read the overview sections for each extreme event to identify associated secondary or cascading extreme events to also review.</a:t>
            </a:r>
          </a:p>
          <a:p>
            <a:pPr>
              <a:defRPr b="1"/>
            </a:pPr>
            <a:r>
              <a:rPr lang="en-US" b="0" dirty="0"/>
              <a:t>After identifying all applicable primary and secondary extreme events, you can either read the SBMPs in the text of the guidance, or you can use the fully customizable tool we provide you as Appendix D. </a:t>
            </a:r>
          </a:p>
          <a:p>
            <a:pPr>
              <a:defRPr b="1"/>
            </a:pPr>
            <a:r>
              <a:rPr lang="en-US" b="0" dirty="0"/>
              <a:t>NEXT SLIDE </a:t>
            </a:r>
            <a:endParaRPr b="0" dirty="0"/>
          </a:p>
        </p:txBody>
      </p:sp>
    </p:spTree>
    <p:extLst>
      <p:ext uri="{BB962C8B-B14F-4D97-AF65-F5344CB8AC3E}">
        <p14:creationId xmlns:p14="http://schemas.microsoft.com/office/powerpoint/2010/main" val="3567755938"/>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 name="Shape 122"/>
          <p:cNvSpPr>
            <a:spLocks noGrp="1" noRot="1" noChangeAspect="1"/>
          </p:cNvSpPr>
          <p:nvPr>
            <p:ph type="sldImg"/>
          </p:nvPr>
        </p:nvSpPr>
        <p:spPr>
          <a:xfrm>
            <a:off x="457200" y="720725"/>
            <a:ext cx="6400800" cy="3600450"/>
          </a:xfrm>
          <a:prstGeom prst="rect">
            <a:avLst/>
          </a:prstGeom>
        </p:spPr>
        <p:txBody>
          <a:bodyPr/>
          <a:lstStyle/>
          <a:p>
            <a:endParaRPr dirty="0"/>
          </a:p>
        </p:txBody>
      </p:sp>
      <p:sp>
        <p:nvSpPr>
          <p:cNvPr id="123" name="Shape 123"/>
          <p:cNvSpPr>
            <a:spLocks noGrp="1"/>
          </p:cNvSpPr>
          <p:nvPr>
            <p:ph type="body" sz="quarter" idx="1"/>
          </p:nvPr>
        </p:nvSpPr>
        <p:spPr>
          <a:prstGeom prst="rect">
            <a:avLst/>
          </a:prstGeom>
        </p:spPr>
        <p:txBody>
          <a:bodyPr/>
          <a:lstStyle/>
          <a:p>
            <a:r>
              <a:rPr lang="en-US" dirty="0"/>
              <a:t>When we developed this guidance, one of the most important priorities for us was to make sure it was thorough and comprehensive. Something you could really use to get beyond “concept” and into implementation. We researched every source we could find to consolidate 313 SBMPs into this one-stop-shop guidance.</a:t>
            </a:r>
          </a:p>
          <a:p>
            <a:r>
              <a:rPr lang="en-US" b="1" dirty="0"/>
              <a:t>Another top priority was making the guidance EASY to use. This tool was included to allow you to completely customize it to the cleanup site specifications. </a:t>
            </a:r>
            <a:endParaRPr b="1" dirty="0"/>
          </a:p>
          <a:p>
            <a:r>
              <a:rPr dirty="0"/>
              <a:t>The tool is filterable by extreme event and phase of the project</a:t>
            </a:r>
            <a:endParaRPr b="1" dirty="0"/>
          </a:p>
          <a:p>
            <a:r>
              <a:rPr dirty="0"/>
              <a:t>The tool is fillable, for documenting which SBMPs are applicable and which were implemented</a:t>
            </a:r>
            <a:r>
              <a:rPr lang="en-US" b="0" dirty="0"/>
              <a:t>.</a:t>
            </a:r>
          </a:p>
          <a:p>
            <a:r>
              <a:rPr lang="en-US" b="0" dirty="0"/>
              <a:t>So now I will give you a taste of some of the SBMPS that are universally applicable regardless of the extreme events the cleanup is vulnerable to. </a:t>
            </a:r>
            <a:endParaRPr dirty="0"/>
          </a:p>
        </p:txBody>
      </p:sp>
    </p:spTree>
    <p:extLst>
      <p:ext uri="{BB962C8B-B14F-4D97-AF65-F5344CB8AC3E}">
        <p14:creationId xmlns:p14="http://schemas.microsoft.com/office/powerpoint/2010/main" val="36026401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 Id="rId4" Type="http://schemas.openxmlformats.org/officeDocument/2006/relationships/image" Target="../media/image6.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3.xml"/><Relationship Id="rId4" Type="http://schemas.openxmlformats.org/officeDocument/2006/relationships/image" Target="../media/image6.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 Id="rId4" Type="http://schemas.openxmlformats.org/officeDocument/2006/relationships/image" Target="../media/image6.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3.xml"/><Relationship Id="rId4" Type="http://schemas.openxmlformats.org/officeDocument/2006/relationships/image" Target="../media/image10.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 Id="rId4" Type="http://schemas.openxmlformats.org/officeDocument/2006/relationships/image" Target="../media/image6.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2.png"/><Relationship Id="rId7" Type="http://schemas.openxmlformats.org/officeDocument/2006/relationships/image" Target="../media/image14.jpe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13.png"/><Relationship Id="rId5" Type="http://schemas.openxmlformats.org/officeDocument/2006/relationships/image" Target="../media/image12.jpeg"/><Relationship Id="rId4" Type="http://schemas.openxmlformats.org/officeDocument/2006/relationships/image" Target="../media/image3.png"/><Relationship Id="rId9" Type="http://schemas.openxmlformats.org/officeDocument/2006/relationships/image" Target="../media/image16.jpe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16" name="Shape 16"/>
          <p:cNvSpPr>
            <a:spLocks noGrp="1"/>
          </p:cNvSpPr>
          <p:nvPr>
            <p:ph type="title"/>
          </p:nvPr>
        </p:nvSpPr>
        <p:spPr>
          <a:prstGeom prst="rect">
            <a:avLst/>
          </a:prstGeom>
        </p:spPr>
        <p:txBody>
          <a:bodyPr/>
          <a:lstStyle/>
          <a:p>
            <a:r>
              <a:t>Title Text</a:t>
            </a:r>
          </a:p>
        </p:txBody>
      </p:sp>
      <p:sp>
        <p:nvSpPr>
          <p:cNvPr id="17" name="Shape 17"/>
          <p:cNvSpPr>
            <a:spLocks noGrp="1"/>
          </p:cNvSpPr>
          <p:nvPr>
            <p:ph type="body" sz="quarter"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8" name="Shape 18"/>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x">
  <p:cSld name="Title and Content">
    <p:spTree>
      <p:nvGrpSpPr>
        <p:cNvPr id="1" name=""/>
        <p:cNvGrpSpPr/>
        <p:nvPr/>
      </p:nvGrpSpPr>
      <p:grpSpPr>
        <a:xfrm>
          <a:off x="0" y="0"/>
          <a:ext cx="0" cy="0"/>
          <a:chOff x="0" y="0"/>
          <a:chExt cx="0" cy="0"/>
        </a:xfrm>
      </p:grpSpPr>
      <p:sp>
        <p:nvSpPr>
          <p:cNvPr id="25" name="Shape 25"/>
          <p:cNvSpPr/>
          <p:nvPr/>
        </p:nvSpPr>
        <p:spPr>
          <a:xfrm>
            <a:off x="0" y="-20"/>
            <a:ext cx="12192001" cy="1348767"/>
          </a:xfrm>
          <a:custGeom>
            <a:avLst/>
            <a:gdLst/>
            <a:ahLst/>
            <a:cxnLst>
              <a:cxn ang="0">
                <a:pos x="wd2" y="hd2"/>
              </a:cxn>
              <a:cxn ang="5400000">
                <a:pos x="wd2" y="hd2"/>
              </a:cxn>
              <a:cxn ang="10800000">
                <a:pos x="wd2" y="hd2"/>
              </a:cxn>
              <a:cxn ang="16200000">
                <a:pos x="wd2" y="hd2"/>
              </a:cxn>
            </a:cxnLst>
            <a:rect l="0" t="0" r="r" b="b"/>
            <a:pathLst>
              <a:path w="21600" h="19255" extrusionOk="0">
                <a:moveTo>
                  <a:pt x="0" y="0"/>
                </a:moveTo>
                <a:lnTo>
                  <a:pt x="21600" y="0"/>
                </a:lnTo>
                <a:lnTo>
                  <a:pt x="21600" y="15641"/>
                </a:lnTo>
                <a:cubicBezTo>
                  <a:pt x="10800" y="15641"/>
                  <a:pt x="10800" y="21600"/>
                  <a:pt x="0" y="18214"/>
                </a:cubicBezTo>
                <a:close/>
              </a:path>
            </a:pathLst>
          </a:custGeom>
          <a:gradFill>
            <a:gsLst>
              <a:gs pos="0">
                <a:srgbClr val="00334C"/>
              </a:gs>
              <a:gs pos="71000">
                <a:srgbClr val="006595"/>
              </a:gs>
            </a:gsLst>
            <a:lin ang="2700000"/>
          </a:gradFill>
          <a:ln w="12700">
            <a:miter lim="400000"/>
          </a:ln>
        </p:spPr>
        <p:txBody>
          <a:bodyPr lIns="45718" tIns="45718" rIns="45718" bIns="45718" anchor="ctr"/>
          <a:lstStyle/>
          <a:p>
            <a:pPr algn="ctr">
              <a:defRPr>
                <a:solidFill>
                  <a:srgbClr val="FFFFFF"/>
                </a:solidFill>
                <a:latin typeface="Century Gothic"/>
                <a:ea typeface="Century Gothic"/>
                <a:cs typeface="Century Gothic"/>
                <a:sym typeface="Century Gothic"/>
              </a:defRPr>
            </a:pPr>
            <a:endParaRPr/>
          </a:p>
        </p:txBody>
      </p:sp>
      <p:sp>
        <p:nvSpPr>
          <p:cNvPr id="26" name="Shape 26"/>
          <p:cNvSpPr>
            <a:spLocks noGrp="1"/>
          </p:cNvSpPr>
          <p:nvPr>
            <p:ph type="title"/>
          </p:nvPr>
        </p:nvSpPr>
        <p:spPr>
          <a:xfrm>
            <a:off x="272473" y="316621"/>
            <a:ext cx="8761415" cy="706965"/>
          </a:xfrm>
          <a:prstGeom prst="rect">
            <a:avLst/>
          </a:prstGeom>
        </p:spPr>
        <p:txBody>
          <a:bodyPr anchor="ctr"/>
          <a:lstStyle>
            <a:lvl1pPr algn="ctr" defTabSz="288036">
              <a:defRPr sz="3600">
                <a:solidFill>
                  <a:srgbClr val="EBEBEB"/>
                </a:solidFill>
                <a:latin typeface="Tahoma"/>
                <a:ea typeface="Tahoma"/>
                <a:cs typeface="Tahoma"/>
                <a:sym typeface="Tahoma"/>
              </a:defRPr>
            </a:lvl1pPr>
          </a:lstStyle>
          <a:p>
            <a:r>
              <a:t>Title Text</a:t>
            </a:r>
          </a:p>
        </p:txBody>
      </p:sp>
      <p:sp>
        <p:nvSpPr>
          <p:cNvPr id="27" name="Shape 27"/>
          <p:cNvSpPr>
            <a:spLocks noGrp="1"/>
          </p:cNvSpPr>
          <p:nvPr>
            <p:ph type="body" sz="half" idx="1"/>
          </p:nvPr>
        </p:nvSpPr>
        <p:spPr>
          <a:xfrm>
            <a:off x="272473" y="1599046"/>
            <a:ext cx="8825660" cy="3416302"/>
          </a:xfrm>
          <a:prstGeom prst="rect">
            <a:avLst/>
          </a:prstGeom>
        </p:spPr>
        <p:txBody>
          <a:bodyPr/>
          <a:lstStyle>
            <a:lvl1pPr marL="342900" indent="-342900">
              <a:buClr>
                <a:srgbClr val="002060"/>
              </a:buClr>
              <a:buSzPct val="80000"/>
              <a:buFont typeface="Wingdings 3"/>
              <a:buChar char=""/>
              <a:defRPr sz="2800" cap="none">
                <a:latin typeface="Tahoma"/>
                <a:ea typeface="Tahoma"/>
                <a:cs typeface="Tahoma"/>
                <a:sym typeface="Tahoma"/>
              </a:defRPr>
            </a:lvl1pPr>
            <a:lvl2pPr marL="790575" indent="-333375">
              <a:buClr>
                <a:srgbClr val="002060"/>
              </a:buClr>
              <a:buSzPct val="80000"/>
              <a:buFont typeface="Wingdings 3"/>
              <a:buChar char=""/>
              <a:defRPr sz="2800" cap="none">
                <a:latin typeface="Tahoma"/>
                <a:ea typeface="Tahoma"/>
                <a:cs typeface="Tahoma"/>
                <a:sym typeface="Tahoma"/>
              </a:defRPr>
            </a:lvl2pPr>
            <a:lvl3pPr marL="1234438" indent="-320038">
              <a:buClr>
                <a:srgbClr val="002060"/>
              </a:buClr>
              <a:buSzPct val="80000"/>
              <a:buFont typeface="Wingdings 3"/>
              <a:buChar char=""/>
              <a:defRPr sz="2800" cap="none">
                <a:latin typeface="Tahoma"/>
                <a:ea typeface="Tahoma"/>
                <a:cs typeface="Tahoma"/>
                <a:sym typeface="Tahoma"/>
              </a:defRPr>
            </a:lvl3pPr>
            <a:lvl4pPr marL="1727200" indent="-355600">
              <a:buClr>
                <a:srgbClr val="002060"/>
              </a:buClr>
              <a:buSzPct val="80000"/>
              <a:buFont typeface="Wingdings 3"/>
              <a:buChar char=""/>
              <a:defRPr sz="2800" cap="none">
                <a:latin typeface="Tahoma"/>
                <a:ea typeface="Tahoma"/>
                <a:cs typeface="Tahoma"/>
                <a:sym typeface="Tahoma"/>
              </a:defRPr>
            </a:lvl4pPr>
            <a:lvl5pPr marL="2184400" indent="-355600">
              <a:buClr>
                <a:srgbClr val="002060"/>
              </a:buClr>
              <a:buSzPct val="80000"/>
              <a:buFont typeface="Wingdings 3"/>
              <a:buChar char=""/>
              <a:defRPr sz="2800" cap="none">
                <a:latin typeface="Tahoma"/>
                <a:ea typeface="Tahoma"/>
                <a:cs typeface="Tahoma"/>
                <a:sym typeface="Tahoma"/>
              </a:defRPr>
            </a:lvl5pPr>
          </a:lstStyle>
          <a:p>
            <a:r>
              <a:t>Body Level One</a:t>
            </a:r>
          </a:p>
          <a:p>
            <a:pPr lvl="1"/>
            <a:r>
              <a:t>Body Level Two</a:t>
            </a:r>
          </a:p>
          <a:p>
            <a:pPr lvl="2"/>
            <a:r>
              <a:t>Body Level Three</a:t>
            </a:r>
          </a:p>
          <a:p>
            <a:pPr lvl="3"/>
            <a:r>
              <a:t>Body Level Four</a:t>
            </a:r>
          </a:p>
          <a:p>
            <a:pPr lvl="4"/>
            <a:r>
              <a:t>Body Level Five</a:t>
            </a:r>
          </a:p>
        </p:txBody>
      </p:sp>
      <p:sp>
        <p:nvSpPr>
          <p:cNvPr id="28" name="Shape 28"/>
          <p:cNvSpPr/>
          <p:nvPr/>
        </p:nvSpPr>
        <p:spPr>
          <a:xfrm>
            <a:off x="0" y="6010835"/>
            <a:ext cx="12192000" cy="847165"/>
          </a:xfrm>
          <a:prstGeom prst="rect">
            <a:avLst/>
          </a:prstGeom>
          <a:solidFill>
            <a:srgbClr val="006595"/>
          </a:solidFill>
          <a:ln w="12700">
            <a:miter lim="400000"/>
          </a:ln>
        </p:spPr>
        <p:txBody>
          <a:bodyPr lIns="45718" tIns="45718" rIns="45718" bIns="45718" anchor="ctr"/>
          <a:lstStyle/>
          <a:p>
            <a:pPr algn="ctr">
              <a:defRPr>
                <a:solidFill>
                  <a:srgbClr val="FFFFFF"/>
                </a:solidFill>
                <a:latin typeface="Century Gothic"/>
                <a:ea typeface="Century Gothic"/>
                <a:cs typeface="Century Gothic"/>
                <a:sym typeface="Century Gothic"/>
              </a:defRPr>
            </a:pPr>
            <a:endParaRPr/>
          </a:p>
        </p:txBody>
      </p:sp>
      <p:pic>
        <p:nvPicPr>
          <p:cNvPr id="29" name="image4.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71684" y="6217029"/>
            <a:ext cx="1176335" cy="434807"/>
          </a:xfrm>
          <a:prstGeom prst="rect">
            <a:avLst/>
          </a:prstGeom>
          <a:ln w="12700">
            <a:miter lim="400000"/>
          </a:ln>
        </p:spPr>
      </p:pic>
      <p:pic>
        <p:nvPicPr>
          <p:cNvPr id="30" name="image5.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15512" y="6088919"/>
            <a:ext cx="544853" cy="691025"/>
          </a:xfrm>
          <a:prstGeom prst="rect">
            <a:avLst/>
          </a:prstGeom>
          <a:ln w="12700">
            <a:miter lim="400000"/>
          </a:ln>
        </p:spPr>
      </p:pic>
      <p:pic>
        <p:nvPicPr>
          <p:cNvPr id="31" name="image6.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1349" y="6088919"/>
            <a:ext cx="692815" cy="691025"/>
          </a:xfrm>
          <a:prstGeom prst="rect">
            <a:avLst/>
          </a:prstGeom>
          <a:ln w="12700">
            <a:miter lim="400000"/>
          </a:ln>
        </p:spPr>
      </p:pic>
      <p:sp>
        <p:nvSpPr>
          <p:cNvPr id="32" name="Shape 32"/>
          <p:cNvSpPr>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4129358727"/>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x">
  <p:cSld name="2_Title and Content">
    <p:spTree>
      <p:nvGrpSpPr>
        <p:cNvPr id="1" name=""/>
        <p:cNvGrpSpPr/>
        <p:nvPr/>
      </p:nvGrpSpPr>
      <p:grpSpPr>
        <a:xfrm>
          <a:off x="0" y="0"/>
          <a:ext cx="0" cy="0"/>
          <a:chOff x="0" y="0"/>
          <a:chExt cx="0" cy="0"/>
        </a:xfrm>
      </p:grpSpPr>
      <p:sp>
        <p:nvSpPr>
          <p:cNvPr id="53" name="Shape 53"/>
          <p:cNvSpPr/>
          <p:nvPr/>
        </p:nvSpPr>
        <p:spPr>
          <a:xfrm>
            <a:off x="0" y="-19"/>
            <a:ext cx="12192001" cy="1348776"/>
          </a:xfrm>
          <a:custGeom>
            <a:avLst/>
            <a:gdLst/>
            <a:ahLst/>
            <a:cxnLst>
              <a:cxn ang="0">
                <a:pos x="wd2" y="hd2"/>
              </a:cxn>
              <a:cxn ang="5400000">
                <a:pos x="wd2" y="hd2"/>
              </a:cxn>
              <a:cxn ang="10800000">
                <a:pos x="wd2" y="hd2"/>
              </a:cxn>
              <a:cxn ang="16200000">
                <a:pos x="wd2" y="hd2"/>
              </a:cxn>
            </a:cxnLst>
            <a:rect l="0" t="0" r="r" b="b"/>
            <a:pathLst>
              <a:path w="21600" h="19255" extrusionOk="0">
                <a:moveTo>
                  <a:pt x="0" y="0"/>
                </a:moveTo>
                <a:lnTo>
                  <a:pt x="21600" y="0"/>
                </a:lnTo>
                <a:lnTo>
                  <a:pt x="21600" y="15641"/>
                </a:lnTo>
                <a:cubicBezTo>
                  <a:pt x="10800" y="15641"/>
                  <a:pt x="10800" y="21600"/>
                  <a:pt x="0" y="18214"/>
                </a:cubicBezTo>
                <a:close/>
              </a:path>
            </a:pathLst>
          </a:custGeom>
          <a:gradFill>
            <a:gsLst>
              <a:gs pos="0">
                <a:srgbClr val="00334C"/>
              </a:gs>
              <a:gs pos="71000">
                <a:srgbClr val="006595"/>
              </a:gs>
            </a:gsLst>
            <a:lin ang="2700000"/>
          </a:gradFill>
          <a:ln w="12700">
            <a:miter lim="400000"/>
          </a:ln>
        </p:spPr>
        <p:txBody>
          <a:bodyPr lIns="45718" tIns="45718" rIns="45718" bIns="45718" anchor="ctr"/>
          <a:lstStyle/>
          <a:p>
            <a:pPr algn="ctr" defTabSz="914400">
              <a:defRPr>
                <a:solidFill>
                  <a:srgbClr val="FFFFFF"/>
                </a:solidFill>
                <a:latin typeface="Tahoma"/>
                <a:ea typeface="Tahoma"/>
                <a:cs typeface="Tahoma"/>
                <a:sym typeface="Tahoma"/>
              </a:defRPr>
            </a:pPr>
            <a:endParaRPr/>
          </a:p>
        </p:txBody>
      </p:sp>
      <p:sp>
        <p:nvSpPr>
          <p:cNvPr id="54" name="Shape 54"/>
          <p:cNvSpPr>
            <a:spLocks noGrp="1"/>
          </p:cNvSpPr>
          <p:nvPr>
            <p:ph type="title"/>
          </p:nvPr>
        </p:nvSpPr>
        <p:spPr>
          <a:xfrm>
            <a:off x="272473" y="316621"/>
            <a:ext cx="8761415" cy="706965"/>
          </a:xfrm>
          <a:prstGeom prst="rect">
            <a:avLst/>
          </a:prstGeom>
        </p:spPr>
        <p:txBody>
          <a:bodyPr anchor="ctr"/>
          <a:lstStyle>
            <a:lvl1pPr>
              <a:defRPr sz="3600">
                <a:solidFill>
                  <a:srgbClr val="EBEBEB"/>
                </a:solidFill>
                <a:latin typeface="Tahoma"/>
                <a:ea typeface="Tahoma"/>
                <a:cs typeface="Tahoma"/>
                <a:sym typeface="Tahoma"/>
              </a:defRPr>
            </a:lvl1pPr>
          </a:lstStyle>
          <a:p>
            <a:r>
              <a:t>Title Text</a:t>
            </a:r>
          </a:p>
        </p:txBody>
      </p:sp>
      <p:sp>
        <p:nvSpPr>
          <p:cNvPr id="55" name="Shape 55"/>
          <p:cNvSpPr>
            <a:spLocks noGrp="1"/>
          </p:cNvSpPr>
          <p:nvPr>
            <p:ph type="body" sz="half" idx="1"/>
          </p:nvPr>
        </p:nvSpPr>
        <p:spPr>
          <a:xfrm>
            <a:off x="272473" y="1599046"/>
            <a:ext cx="8825660" cy="3416302"/>
          </a:xfrm>
          <a:prstGeom prst="rect">
            <a:avLst/>
          </a:prstGeom>
        </p:spPr>
        <p:txBody>
          <a:bodyPr/>
          <a:lstStyle>
            <a:lvl1pPr marL="342900" indent="-342900">
              <a:buClr>
                <a:srgbClr val="002060"/>
              </a:buClr>
              <a:buSzPct val="80000"/>
              <a:buFont typeface="Wingdings 3"/>
              <a:buChar char=""/>
              <a:defRPr sz="2800" cap="none">
                <a:latin typeface="Tahoma"/>
                <a:ea typeface="Tahoma"/>
                <a:cs typeface="Tahoma"/>
                <a:sym typeface="Tahoma"/>
              </a:defRPr>
            </a:lvl1pPr>
            <a:lvl2pPr marL="790575" indent="-333375">
              <a:buClr>
                <a:srgbClr val="002060"/>
              </a:buClr>
              <a:buSzPct val="80000"/>
              <a:buFont typeface="Wingdings 3"/>
              <a:buChar char=""/>
              <a:defRPr sz="2800" cap="none">
                <a:latin typeface="Tahoma"/>
                <a:ea typeface="Tahoma"/>
                <a:cs typeface="Tahoma"/>
                <a:sym typeface="Tahoma"/>
              </a:defRPr>
            </a:lvl2pPr>
            <a:lvl3pPr marL="1234438" indent="-320038">
              <a:buClr>
                <a:srgbClr val="002060"/>
              </a:buClr>
              <a:buSzPct val="80000"/>
              <a:buFont typeface="Wingdings 3"/>
              <a:buChar char=""/>
              <a:defRPr sz="2800" cap="none">
                <a:latin typeface="Tahoma"/>
                <a:ea typeface="Tahoma"/>
                <a:cs typeface="Tahoma"/>
                <a:sym typeface="Tahoma"/>
              </a:defRPr>
            </a:lvl3pPr>
            <a:lvl4pPr marL="1727200" indent="-355600">
              <a:buClr>
                <a:srgbClr val="002060"/>
              </a:buClr>
              <a:buSzPct val="80000"/>
              <a:buFont typeface="Wingdings 3"/>
              <a:buChar char=""/>
              <a:defRPr sz="2800" cap="none">
                <a:latin typeface="Tahoma"/>
                <a:ea typeface="Tahoma"/>
                <a:cs typeface="Tahoma"/>
                <a:sym typeface="Tahoma"/>
              </a:defRPr>
            </a:lvl4pPr>
            <a:lvl5pPr marL="2184400" indent="-355600">
              <a:buClr>
                <a:srgbClr val="002060"/>
              </a:buClr>
              <a:buSzPct val="80000"/>
              <a:buFont typeface="Wingdings 3"/>
              <a:buChar char=""/>
              <a:defRPr sz="2800" cap="none">
                <a:latin typeface="Tahoma"/>
                <a:ea typeface="Tahoma"/>
                <a:cs typeface="Tahoma"/>
                <a:sym typeface="Tahoma"/>
              </a:defRPr>
            </a:lvl5pPr>
          </a:lstStyle>
          <a:p>
            <a:r>
              <a:t>Body Level One</a:t>
            </a:r>
          </a:p>
          <a:p>
            <a:pPr lvl="1"/>
            <a:r>
              <a:t>Body Level Two</a:t>
            </a:r>
          </a:p>
          <a:p>
            <a:pPr lvl="2"/>
            <a:r>
              <a:t>Body Level Three</a:t>
            </a:r>
          </a:p>
          <a:p>
            <a:pPr lvl="3"/>
            <a:r>
              <a:t>Body Level Four</a:t>
            </a:r>
          </a:p>
          <a:p>
            <a:pPr lvl="4"/>
            <a:r>
              <a:t>Body Level Five</a:t>
            </a:r>
          </a:p>
        </p:txBody>
      </p:sp>
      <p:sp>
        <p:nvSpPr>
          <p:cNvPr id="56" name="Shape 56"/>
          <p:cNvSpPr/>
          <p:nvPr/>
        </p:nvSpPr>
        <p:spPr>
          <a:xfrm>
            <a:off x="0" y="6010835"/>
            <a:ext cx="12192000" cy="847165"/>
          </a:xfrm>
          <a:prstGeom prst="rect">
            <a:avLst/>
          </a:prstGeom>
          <a:solidFill>
            <a:srgbClr val="006595"/>
          </a:solidFill>
          <a:ln w="12700">
            <a:miter lim="400000"/>
          </a:ln>
        </p:spPr>
        <p:txBody>
          <a:bodyPr lIns="45718" tIns="45718" rIns="45718" bIns="45718" anchor="ctr"/>
          <a:lstStyle/>
          <a:p>
            <a:pPr algn="ctr" defTabSz="914400">
              <a:defRPr>
                <a:solidFill>
                  <a:srgbClr val="FFFFFF"/>
                </a:solidFill>
                <a:latin typeface="Tahoma"/>
                <a:ea typeface="Tahoma"/>
                <a:cs typeface="Tahoma"/>
                <a:sym typeface="Tahoma"/>
              </a:defRPr>
            </a:pPr>
            <a:endParaRPr/>
          </a:p>
        </p:txBody>
      </p:sp>
      <p:pic>
        <p:nvPicPr>
          <p:cNvPr id="57" name="image4.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71684" y="6217029"/>
            <a:ext cx="1176335" cy="434806"/>
          </a:xfrm>
          <a:prstGeom prst="rect">
            <a:avLst/>
          </a:prstGeom>
          <a:ln w="12700">
            <a:miter lim="400000"/>
          </a:ln>
        </p:spPr>
      </p:pic>
      <p:pic>
        <p:nvPicPr>
          <p:cNvPr id="58" name="image7.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15512" y="6088919"/>
            <a:ext cx="544852" cy="691024"/>
          </a:xfrm>
          <a:prstGeom prst="rect">
            <a:avLst/>
          </a:prstGeom>
          <a:ln w="12700">
            <a:miter lim="400000"/>
          </a:ln>
        </p:spPr>
      </p:pic>
      <p:pic>
        <p:nvPicPr>
          <p:cNvPr id="59" name="image6.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1349" y="6088919"/>
            <a:ext cx="692815" cy="691024"/>
          </a:xfrm>
          <a:prstGeom prst="rect">
            <a:avLst/>
          </a:prstGeom>
          <a:ln w="12700">
            <a:miter lim="400000"/>
          </a:ln>
        </p:spPr>
      </p:pic>
      <p:sp>
        <p:nvSpPr>
          <p:cNvPr id="60" name="Shape 60"/>
          <p:cNvSpPr>
            <a:spLocks noGrp="1"/>
          </p:cNvSpPr>
          <p:nvPr>
            <p:ph type="sldNum" sz="quarter" idx="2"/>
          </p:nvPr>
        </p:nvSpPr>
        <p:spPr>
          <a:xfrm>
            <a:off x="11583144" y="6273022"/>
            <a:ext cx="270527" cy="269237"/>
          </a:xfrm>
          <a:prstGeom prst="rect">
            <a:avLst/>
          </a:prstGeom>
        </p:spPr>
        <p:txBody>
          <a:bodyPr/>
          <a:lstStyle>
            <a:lvl1pPr defTabSz="914400">
              <a:defRPr>
                <a:latin typeface="Tahoma"/>
                <a:ea typeface="Tahoma"/>
                <a:cs typeface="Tahoma"/>
                <a:sym typeface="Tahoma"/>
              </a:defRPr>
            </a:lvl1pPr>
          </a:lstStyle>
          <a:p>
            <a:fld id="{86CB4B4D-7CA3-9044-876B-883B54F8677D}" type="slidenum">
              <a:t>‹#›</a:t>
            </a:fld>
            <a:endParaRPr/>
          </a:p>
        </p:txBody>
      </p:sp>
    </p:spTree>
    <p:extLst>
      <p:ext uri="{BB962C8B-B14F-4D97-AF65-F5344CB8AC3E}">
        <p14:creationId xmlns:p14="http://schemas.microsoft.com/office/powerpoint/2010/main" val="3595605398"/>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
  <p:cSld name="3_Title and Content">
    <p:spTree>
      <p:nvGrpSpPr>
        <p:cNvPr id="1" name=""/>
        <p:cNvGrpSpPr/>
        <p:nvPr/>
      </p:nvGrpSpPr>
      <p:grpSpPr>
        <a:xfrm>
          <a:off x="0" y="0"/>
          <a:ext cx="0" cy="0"/>
          <a:chOff x="0" y="0"/>
          <a:chExt cx="0" cy="0"/>
        </a:xfrm>
      </p:grpSpPr>
      <p:sp>
        <p:nvSpPr>
          <p:cNvPr id="67" name="Shape 67"/>
          <p:cNvSpPr/>
          <p:nvPr/>
        </p:nvSpPr>
        <p:spPr>
          <a:xfrm>
            <a:off x="0" y="-14"/>
            <a:ext cx="12192001" cy="1348841"/>
          </a:xfrm>
          <a:custGeom>
            <a:avLst/>
            <a:gdLst/>
            <a:ahLst/>
            <a:cxnLst>
              <a:cxn ang="0">
                <a:pos x="wd2" y="hd2"/>
              </a:cxn>
              <a:cxn ang="5400000">
                <a:pos x="wd2" y="hd2"/>
              </a:cxn>
              <a:cxn ang="10800000">
                <a:pos x="wd2" y="hd2"/>
              </a:cxn>
              <a:cxn ang="16200000">
                <a:pos x="wd2" y="hd2"/>
              </a:cxn>
            </a:cxnLst>
            <a:rect l="0" t="0" r="r" b="b"/>
            <a:pathLst>
              <a:path w="21600" h="19255" extrusionOk="0">
                <a:moveTo>
                  <a:pt x="0" y="0"/>
                </a:moveTo>
                <a:lnTo>
                  <a:pt x="21600" y="0"/>
                </a:lnTo>
                <a:lnTo>
                  <a:pt x="21600" y="15641"/>
                </a:lnTo>
                <a:cubicBezTo>
                  <a:pt x="10800" y="15641"/>
                  <a:pt x="10800" y="21600"/>
                  <a:pt x="0" y="18214"/>
                </a:cubicBezTo>
                <a:close/>
              </a:path>
            </a:pathLst>
          </a:custGeom>
          <a:gradFill>
            <a:gsLst>
              <a:gs pos="0">
                <a:srgbClr val="00334C"/>
              </a:gs>
              <a:gs pos="71000">
                <a:srgbClr val="006595"/>
              </a:gs>
            </a:gsLst>
            <a:lin ang="2700000"/>
          </a:gradFill>
          <a:ln w="12700">
            <a:miter lim="400000"/>
          </a:ln>
        </p:spPr>
        <p:txBody>
          <a:bodyPr lIns="45718" tIns="45718" rIns="45718" bIns="45718" anchor="ctr"/>
          <a:lstStyle/>
          <a:p>
            <a:pPr algn="ctr" defTabSz="914400">
              <a:defRPr>
                <a:solidFill>
                  <a:srgbClr val="FFFFFF"/>
                </a:solidFill>
                <a:latin typeface="Century Gothic"/>
                <a:ea typeface="Century Gothic"/>
                <a:cs typeface="Century Gothic"/>
                <a:sym typeface="Century Gothic"/>
              </a:defRPr>
            </a:pPr>
            <a:endParaRPr/>
          </a:p>
        </p:txBody>
      </p:sp>
      <p:sp>
        <p:nvSpPr>
          <p:cNvPr id="68" name="Shape 68"/>
          <p:cNvSpPr>
            <a:spLocks noGrp="1"/>
          </p:cNvSpPr>
          <p:nvPr>
            <p:ph type="title"/>
          </p:nvPr>
        </p:nvSpPr>
        <p:spPr>
          <a:xfrm>
            <a:off x="272473" y="316621"/>
            <a:ext cx="8761415" cy="706965"/>
          </a:xfrm>
          <a:prstGeom prst="rect">
            <a:avLst/>
          </a:prstGeom>
        </p:spPr>
        <p:txBody>
          <a:bodyPr anchor="ctr"/>
          <a:lstStyle>
            <a:lvl1pPr>
              <a:defRPr sz="3600">
                <a:solidFill>
                  <a:srgbClr val="EBEBEB"/>
                </a:solidFill>
              </a:defRPr>
            </a:lvl1pPr>
          </a:lstStyle>
          <a:p>
            <a:r>
              <a:t>Title Text</a:t>
            </a:r>
          </a:p>
        </p:txBody>
      </p:sp>
      <p:sp>
        <p:nvSpPr>
          <p:cNvPr id="69" name="Shape 69"/>
          <p:cNvSpPr>
            <a:spLocks noGrp="1"/>
          </p:cNvSpPr>
          <p:nvPr>
            <p:ph type="body" sz="half" idx="1"/>
          </p:nvPr>
        </p:nvSpPr>
        <p:spPr>
          <a:xfrm>
            <a:off x="272473" y="1599046"/>
            <a:ext cx="8825660" cy="3416302"/>
          </a:xfrm>
          <a:prstGeom prst="rect">
            <a:avLst/>
          </a:prstGeom>
        </p:spPr>
        <p:txBody>
          <a:bodyPr/>
          <a:lstStyle>
            <a:lvl1pPr marL="342900" indent="-342900">
              <a:buClr>
                <a:srgbClr val="002060"/>
              </a:buClr>
              <a:buSzPct val="80000"/>
              <a:buFont typeface="Wingdings 3"/>
              <a:buChar char=""/>
              <a:defRPr sz="2800" cap="none">
                <a:latin typeface="Tahoma"/>
                <a:ea typeface="Tahoma"/>
                <a:cs typeface="Tahoma"/>
                <a:sym typeface="Tahoma"/>
              </a:defRPr>
            </a:lvl1pPr>
            <a:lvl2pPr marL="790575" indent="-333375">
              <a:buClr>
                <a:srgbClr val="002060"/>
              </a:buClr>
              <a:buSzPct val="80000"/>
              <a:buFont typeface="Wingdings 3"/>
              <a:buChar char=""/>
              <a:defRPr sz="2800" cap="none">
                <a:latin typeface="Tahoma"/>
                <a:ea typeface="Tahoma"/>
                <a:cs typeface="Tahoma"/>
                <a:sym typeface="Tahoma"/>
              </a:defRPr>
            </a:lvl2pPr>
            <a:lvl3pPr marL="1234438" indent="-320038">
              <a:buClr>
                <a:srgbClr val="002060"/>
              </a:buClr>
              <a:buSzPct val="80000"/>
              <a:buFont typeface="Wingdings 3"/>
              <a:buChar char=""/>
              <a:defRPr sz="2800" cap="none">
                <a:latin typeface="Tahoma"/>
                <a:ea typeface="Tahoma"/>
                <a:cs typeface="Tahoma"/>
                <a:sym typeface="Tahoma"/>
              </a:defRPr>
            </a:lvl3pPr>
            <a:lvl4pPr marL="1727200" indent="-355600">
              <a:buClr>
                <a:srgbClr val="002060"/>
              </a:buClr>
              <a:buSzPct val="80000"/>
              <a:buFont typeface="Wingdings 3"/>
              <a:buChar char=""/>
              <a:defRPr sz="2800" cap="none">
                <a:latin typeface="Tahoma"/>
                <a:ea typeface="Tahoma"/>
                <a:cs typeface="Tahoma"/>
                <a:sym typeface="Tahoma"/>
              </a:defRPr>
            </a:lvl4pPr>
            <a:lvl5pPr marL="2184400" indent="-355600">
              <a:buClr>
                <a:srgbClr val="002060"/>
              </a:buClr>
              <a:buSzPct val="80000"/>
              <a:buFont typeface="Wingdings 3"/>
              <a:buChar char=""/>
              <a:defRPr sz="2800" cap="none">
                <a:latin typeface="Tahoma"/>
                <a:ea typeface="Tahoma"/>
                <a:cs typeface="Tahoma"/>
                <a:sym typeface="Tahoma"/>
              </a:defRPr>
            </a:lvl5pPr>
          </a:lstStyle>
          <a:p>
            <a:r>
              <a:t>Body Level One</a:t>
            </a:r>
          </a:p>
          <a:p>
            <a:pPr lvl="1"/>
            <a:r>
              <a:t>Body Level Two</a:t>
            </a:r>
          </a:p>
          <a:p>
            <a:pPr lvl="2"/>
            <a:r>
              <a:t>Body Level Three</a:t>
            </a:r>
          </a:p>
          <a:p>
            <a:pPr lvl="3"/>
            <a:r>
              <a:t>Body Level Four</a:t>
            </a:r>
          </a:p>
          <a:p>
            <a:pPr lvl="4"/>
            <a:r>
              <a:t>Body Level Five</a:t>
            </a:r>
          </a:p>
        </p:txBody>
      </p:sp>
      <p:sp>
        <p:nvSpPr>
          <p:cNvPr id="70" name="Shape 70"/>
          <p:cNvSpPr/>
          <p:nvPr/>
        </p:nvSpPr>
        <p:spPr>
          <a:xfrm>
            <a:off x="0" y="6010835"/>
            <a:ext cx="12192000" cy="847165"/>
          </a:xfrm>
          <a:prstGeom prst="rect">
            <a:avLst/>
          </a:prstGeom>
          <a:solidFill>
            <a:srgbClr val="006595"/>
          </a:solidFill>
          <a:ln w="12700">
            <a:miter lim="400000"/>
          </a:ln>
        </p:spPr>
        <p:txBody>
          <a:bodyPr lIns="45718" tIns="45718" rIns="45718" bIns="45718" anchor="ctr"/>
          <a:lstStyle/>
          <a:p>
            <a:pPr algn="ctr" defTabSz="914400">
              <a:defRPr>
                <a:solidFill>
                  <a:srgbClr val="FFFFFF"/>
                </a:solidFill>
                <a:latin typeface="Century Gothic"/>
                <a:ea typeface="Century Gothic"/>
                <a:cs typeface="Century Gothic"/>
                <a:sym typeface="Century Gothic"/>
              </a:defRPr>
            </a:pPr>
            <a:endParaRPr/>
          </a:p>
        </p:txBody>
      </p:sp>
      <p:pic>
        <p:nvPicPr>
          <p:cNvPr id="71" name="image4.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71684" y="6217029"/>
            <a:ext cx="1176335" cy="434799"/>
          </a:xfrm>
          <a:prstGeom prst="rect">
            <a:avLst/>
          </a:prstGeom>
          <a:ln w="12700">
            <a:miter lim="400000"/>
          </a:ln>
        </p:spPr>
      </p:pic>
      <p:pic>
        <p:nvPicPr>
          <p:cNvPr id="72" name="image5.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15512" y="6088919"/>
            <a:ext cx="544845" cy="691017"/>
          </a:xfrm>
          <a:prstGeom prst="rect">
            <a:avLst/>
          </a:prstGeom>
          <a:ln w="12700">
            <a:miter lim="400000"/>
          </a:ln>
        </p:spPr>
      </p:pic>
      <p:pic>
        <p:nvPicPr>
          <p:cNvPr id="73" name="image6.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1349" y="6088919"/>
            <a:ext cx="692815" cy="691017"/>
          </a:xfrm>
          <a:prstGeom prst="rect">
            <a:avLst/>
          </a:prstGeom>
          <a:ln w="12700">
            <a:miter lim="400000"/>
          </a:ln>
        </p:spPr>
      </p:pic>
      <p:sp>
        <p:nvSpPr>
          <p:cNvPr id="74" name="Shape 74"/>
          <p:cNvSpPr>
            <a:spLocks noGrp="1"/>
          </p:cNvSpPr>
          <p:nvPr>
            <p:ph type="sldNum" sz="quarter" idx="2"/>
          </p:nvPr>
        </p:nvSpPr>
        <p:spPr>
          <a:prstGeom prst="rect">
            <a:avLst/>
          </a:prstGeom>
        </p:spPr>
        <p:txBody>
          <a:bodyPr/>
          <a:lstStyle>
            <a:lvl1pPr defTabSz="914400"/>
          </a:lstStyle>
          <a:p>
            <a:fld id="{86CB4B4D-7CA3-9044-876B-883B54F8677D}" type="slidenum">
              <a:t>‹#›</a:t>
            </a:fld>
            <a:endParaRPr/>
          </a:p>
        </p:txBody>
      </p:sp>
    </p:spTree>
    <p:extLst>
      <p:ext uri="{BB962C8B-B14F-4D97-AF65-F5344CB8AC3E}">
        <p14:creationId xmlns:p14="http://schemas.microsoft.com/office/powerpoint/2010/main" val="1408237570"/>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x">
  <p:cSld name="1_Title Slide">
    <p:spTree>
      <p:nvGrpSpPr>
        <p:cNvPr id="1" name=""/>
        <p:cNvGrpSpPr/>
        <p:nvPr/>
      </p:nvGrpSpPr>
      <p:grpSpPr>
        <a:xfrm>
          <a:off x="0" y="0"/>
          <a:ext cx="0" cy="0"/>
          <a:chOff x="0" y="0"/>
          <a:chExt cx="0" cy="0"/>
        </a:xfrm>
      </p:grpSpPr>
      <p:sp>
        <p:nvSpPr>
          <p:cNvPr id="81" name="Shape 81"/>
          <p:cNvSpPr/>
          <p:nvPr/>
        </p:nvSpPr>
        <p:spPr>
          <a:xfrm>
            <a:off x="0" y="5830644"/>
            <a:ext cx="12192000" cy="1027357"/>
          </a:xfrm>
          <a:prstGeom prst="rect">
            <a:avLst/>
          </a:prstGeom>
          <a:solidFill>
            <a:srgbClr val="006595"/>
          </a:solidFill>
          <a:ln w="12700">
            <a:miter lim="400000"/>
          </a:ln>
        </p:spPr>
        <p:txBody>
          <a:bodyPr lIns="45718" tIns="45718" rIns="45718" bIns="45718" anchor="ctr"/>
          <a:lstStyle/>
          <a:p>
            <a:pPr algn="ctr" defTabSz="914400">
              <a:defRPr sz="1200">
                <a:solidFill>
                  <a:srgbClr val="FFFFFF"/>
                </a:solidFill>
                <a:latin typeface="Tahoma"/>
                <a:ea typeface="Tahoma"/>
                <a:cs typeface="Tahoma"/>
                <a:sym typeface="Tahoma"/>
              </a:defRPr>
            </a:pPr>
            <a:endParaRPr/>
          </a:p>
        </p:txBody>
      </p:sp>
      <p:sp>
        <p:nvSpPr>
          <p:cNvPr id="82" name="Shape 82"/>
          <p:cNvSpPr/>
          <p:nvPr/>
        </p:nvSpPr>
        <p:spPr>
          <a:xfrm>
            <a:off x="1731772" y="357218"/>
            <a:ext cx="3205541" cy="1386837"/>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chor="ctr">
            <a:spAutoFit/>
          </a:bodyPr>
          <a:lstStyle/>
          <a:p>
            <a:pPr defTabSz="914400">
              <a:defRPr sz="2800">
                <a:solidFill>
                  <a:srgbClr val="00334C"/>
                </a:solidFill>
                <a:latin typeface="Tahoma"/>
                <a:ea typeface="Tahoma"/>
                <a:cs typeface="Tahoma"/>
                <a:sym typeface="Tahoma"/>
              </a:defRPr>
            </a:pPr>
            <a:r>
              <a:t>Advancing </a:t>
            </a:r>
            <a:br/>
            <a:r>
              <a:t>Environmental </a:t>
            </a:r>
            <a:br/>
            <a:r>
              <a:t>Solutions</a:t>
            </a:r>
          </a:p>
        </p:txBody>
      </p:sp>
      <p:pic>
        <p:nvPicPr>
          <p:cNvPr id="83" name="image8.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49496" y="6048035"/>
            <a:ext cx="1564559" cy="578288"/>
          </a:xfrm>
          <a:prstGeom prst="rect">
            <a:avLst/>
          </a:prstGeom>
          <a:ln w="12700">
            <a:miter lim="400000"/>
          </a:ln>
        </p:spPr>
      </p:pic>
      <p:pic>
        <p:nvPicPr>
          <p:cNvPr id="84" name="image9.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7643" y="5934988"/>
            <a:ext cx="634210" cy="804384"/>
          </a:xfrm>
          <a:prstGeom prst="rect">
            <a:avLst/>
          </a:prstGeom>
          <a:ln w="12700">
            <a:miter lim="400000"/>
          </a:ln>
        </p:spPr>
      </p:pic>
      <p:pic>
        <p:nvPicPr>
          <p:cNvPr id="85" name="image10.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74748" y="445532"/>
            <a:ext cx="1212779" cy="1210253"/>
          </a:xfrm>
          <a:prstGeom prst="rect">
            <a:avLst/>
          </a:prstGeom>
          <a:ln w="12700">
            <a:miter lim="400000"/>
          </a:ln>
        </p:spPr>
      </p:pic>
      <p:sp>
        <p:nvSpPr>
          <p:cNvPr id="86" name="Shape 86"/>
          <p:cNvSpPr>
            <a:spLocks noGrp="1"/>
          </p:cNvSpPr>
          <p:nvPr>
            <p:ph type="title"/>
          </p:nvPr>
        </p:nvSpPr>
        <p:spPr>
          <a:prstGeom prst="rect">
            <a:avLst/>
          </a:prstGeom>
        </p:spPr>
        <p:txBody>
          <a:bodyPr/>
          <a:lstStyle>
            <a:lvl1pPr>
              <a:defRPr>
                <a:latin typeface="Tahoma"/>
                <a:ea typeface="Tahoma"/>
                <a:cs typeface="Tahoma"/>
                <a:sym typeface="Tahoma"/>
              </a:defRPr>
            </a:lvl1pPr>
          </a:lstStyle>
          <a:p>
            <a:r>
              <a:t>Title Text</a:t>
            </a:r>
          </a:p>
        </p:txBody>
      </p:sp>
      <p:sp>
        <p:nvSpPr>
          <p:cNvPr id="87" name="Shape 87"/>
          <p:cNvSpPr>
            <a:spLocks noGrp="1"/>
          </p:cNvSpPr>
          <p:nvPr>
            <p:ph type="body" sz="quarter" idx="1"/>
          </p:nvPr>
        </p:nvSpPr>
        <p:spPr>
          <a:xfrm>
            <a:off x="608193" y="4667653"/>
            <a:ext cx="5283554" cy="460130"/>
          </a:xfrm>
          <a:prstGeom prst="rect">
            <a:avLst/>
          </a:prstGeom>
        </p:spPr>
        <p:txBody>
          <a:bodyPr/>
          <a:lstStyle>
            <a:lvl1pPr>
              <a:defRPr>
                <a:latin typeface="Tahoma"/>
                <a:ea typeface="Tahoma"/>
                <a:cs typeface="Tahoma"/>
                <a:sym typeface="Tahoma"/>
              </a:defRPr>
            </a:lvl1pPr>
            <a:lvl2pPr>
              <a:defRPr>
                <a:latin typeface="Tahoma"/>
                <a:ea typeface="Tahoma"/>
                <a:cs typeface="Tahoma"/>
                <a:sym typeface="Tahoma"/>
              </a:defRPr>
            </a:lvl2pPr>
            <a:lvl3pPr>
              <a:defRPr>
                <a:latin typeface="Tahoma"/>
                <a:ea typeface="Tahoma"/>
                <a:cs typeface="Tahoma"/>
                <a:sym typeface="Tahoma"/>
              </a:defRPr>
            </a:lvl3pPr>
            <a:lvl4pPr>
              <a:defRPr>
                <a:latin typeface="Tahoma"/>
                <a:ea typeface="Tahoma"/>
                <a:cs typeface="Tahoma"/>
                <a:sym typeface="Tahoma"/>
              </a:defRPr>
            </a:lvl4pPr>
            <a:lvl5pPr>
              <a:defRPr>
                <a:latin typeface="Tahoma"/>
                <a:ea typeface="Tahoma"/>
                <a:cs typeface="Tahoma"/>
                <a:sym typeface="Tahoma"/>
              </a:defRPr>
            </a:lvl5pPr>
          </a:lstStyle>
          <a:p>
            <a:r>
              <a:t>Body Level One</a:t>
            </a:r>
          </a:p>
          <a:p>
            <a:pPr lvl="1"/>
            <a:r>
              <a:t>Body Level Two</a:t>
            </a:r>
          </a:p>
          <a:p>
            <a:pPr lvl="2"/>
            <a:r>
              <a:t>Body Level Three</a:t>
            </a:r>
          </a:p>
          <a:p>
            <a:pPr lvl="3"/>
            <a:r>
              <a:t>Body Level Four</a:t>
            </a:r>
          </a:p>
          <a:p>
            <a:pPr lvl="4"/>
            <a:r>
              <a:t>Body Level Five</a:t>
            </a:r>
          </a:p>
        </p:txBody>
      </p:sp>
      <p:sp>
        <p:nvSpPr>
          <p:cNvPr id="88" name="Shape 88"/>
          <p:cNvSpPr>
            <a:spLocks noGrp="1"/>
          </p:cNvSpPr>
          <p:nvPr>
            <p:ph type="sldNum" sz="quarter" idx="2"/>
          </p:nvPr>
        </p:nvSpPr>
        <p:spPr>
          <a:xfrm>
            <a:off x="11583144" y="6273022"/>
            <a:ext cx="270527" cy="269237"/>
          </a:xfrm>
          <a:prstGeom prst="rect">
            <a:avLst/>
          </a:prstGeom>
        </p:spPr>
        <p:txBody>
          <a:bodyPr/>
          <a:lstStyle>
            <a:lvl1pPr defTabSz="914400">
              <a:defRPr>
                <a:latin typeface="Tahoma"/>
                <a:ea typeface="Tahoma"/>
                <a:cs typeface="Tahoma"/>
                <a:sym typeface="Tahoma"/>
              </a:defRPr>
            </a:lvl1pPr>
          </a:lstStyle>
          <a:p>
            <a:fld id="{86CB4B4D-7CA3-9044-876B-883B54F8677D}" type="slidenum">
              <a:t>‹#›</a:t>
            </a:fld>
            <a:endParaRPr/>
          </a:p>
        </p:txBody>
      </p:sp>
    </p:spTree>
    <p:extLst>
      <p:ext uri="{BB962C8B-B14F-4D97-AF65-F5344CB8AC3E}">
        <p14:creationId xmlns:p14="http://schemas.microsoft.com/office/powerpoint/2010/main" val="896063524"/>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x">
  <p:cSld name="2_Title Slide">
    <p:spTree>
      <p:nvGrpSpPr>
        <p:cNvPr id="1" name=""/>
        <p:cNvGrpSpPr/>
        <p:nvPr/>
      </p:nvGrpSpPr>
      <p:grpSpPr>
        <a:xfrm>
          <a:off x="0" y="0"/>
          <a:ext cx="0" cy="0"/>
          <a:chOff x="0" y="0"/>
          <a:chExt cx="0" cy="0"/>
        </a:xfrm>
      </p:grpSpPr>
      <p:sp>
        <p:nvSpPr>
          <p:cNvPr id="95" name="Shape 95"/>
          <p:cNvSpPr/>
          <p:nvPr/>
        </p:nvSpPr>
        <p:spPr>
          <a:xfrm>
            <a:off x="0" y="5830644"/>
            <a:ext cx="12192000" cy="1027357"/>
          </a:xfrm>
          <a:prstGeom prst="rect">
            <a:avLst/>
          </a:prstGeom>
          <a:solidFill>
            <a:srgbClr val="006595"/>
          </a:solidFill>
          <a:ln w="12700">
            <a:miter lim="400000"/>
          </a:ln>
        </p:spPr>
        <p:txBody>
          <a:bodyPr lIns="45718" tIns="45718" rIns="45718" bIns="45718" anchor="ctr"/>
          <a:lstStyle/>
          <a:p>
            <a:pPr algn="ctr" defTabSz="914400">
              <a:defRPr>
                <a:solidFill>
                  <a:srgbClr val="FFFFFF"/>
                </a:solidFill>
                <a:latin typeface="Century Gothic"/>
                <a:ea typeface="Century Gothic"/>
                <a:cs typeface="Century Gothic"/>
                <a:sym typeface="Century Gothic"/>
              </a:defRPr>
            </a:pPr>
            <a:endParaRPr/>
          </a:p>
        </p:txBody>
      </p:sp>
      <p:sp>
        <p:nvSpPr>
          <p:cNvPr id="96" name="Shape 96"/>
          <p:cNvSpPr/>
          <p:nvPr/>
        </p:nvSpPr>
        <p:spPr>
          <a:xfrm>
            <a:off x="1731772" y="357211"/>
            <a:ext cx="3205541" cy="1386837"/>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chor="ctr">
            <a:spAutoFit/>
          </a:bodyPr>
          <a:lstStyle/>
          <a:p>
            <a:pPr defTabSz="914400">
              <a:defRPr sz="2800">
                <a:solidFill>
                  <a:srgbClr val="00334C"/>
                </a:solidFill>
                <a:latin typeface="Century Gothic"/>
                <a:ea typeface="Century Gothic"/>
                <a:cs typeface="Century Gothic"/>
                <a:sym typeface="Century Gothic"/>
              </a:defRPr>
            </a:pPr>
            <a:r>
              <a:t>Advancing </a:t>
            </a:r>
            <a:br/>
            <a:r>
              <a:t>Environmental </a:t>
            </a:r>
            <a:br/>
            <a:r>
              <a:t>Solutions</a:t>
            </a:r>
          </a:p>
        </p:txBody>
      </p:sp>
      <p:pic>
        <p:nvPicPr>
          <p:cNvPr id="97" name="image1.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49496" y="6048035"/>
            <a:ext cx="1564559" cy="578295"/>
          </a:xfrm>
          <a:prstGeom prst="rect">
            <a:avLst/>
          </a:prstGeom>
          <a:ln w="12700">
            <a:miter lim="400000"/>
          </a:ln>
        </p:spPr>
      </p:pic>
      <p:pic>
        <p:nvPicPr>
          <p:cNvPr id="98" name="image2.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7643" y="5934988"/>
            <a:ext cx="634210" cy="804391"/>
          </a:xfrm>
          <a:prstGeom prst="rect">
            <a:avLst/>
          </a:prstGeom>
          <a:ln w="12700">
            <a:miter lim="400000"/>
          </a:ln>
        </p:spPr>
      </p:pic>
      <p:pic>
        <p:nvPicPr>
          <p:cNvPr id="99" name="image3.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74748" y="445532"/>
            <a:ext cx="1212779" cy="1210253"/>
          </a:xfrm>
          <a:prstGeom prst="rect">
            <a:avLst/>
          </a:prstGeom>
          <a:ln w="12700">
            <a:miter lim="400000"/>
          </a:ln>
        </p:spPr>
      </p:pic>
      <p:sp>
        <p:nvSpPr>
          <p:cNvPr id="100" name="Shape 100"/>
          <p:cNvSpPr>
            <a:spLocks noGrp="1"/>
          </p:cNvSpPr>
          <p:nvPr>
            <p:ph type="title"/>
          </p:nvPr>
        </p:nvSpPr>
        <p:spPr>
          <a:prstGeom prst="rect">
            <a:avLst/>
          </a:prstGeom>
        </p:spPr>
        <p:txBody>
          <a:bodyPr/>
          <a:lstStyle/>
          <a:p>
            <a:r>
              <a:t>Title Text</a:t>
            </a:r>
          </a:p>
        </p:txBody>
      </p:sp>
      <p:sp>
        <p:nvSpPr>
          <p:cNvPr id="101" name="Shape 101"/>
          <p:cNvSpPr>
            <a:spLocks noGrp="1"/>
          </p:cNvSpPr>
          <p:nvPr>
            <p:ph type="body" sz="quarter" idx="1"/>
          </p:nvPr>
        </p:nvSpPr>
        <p:spPr>
          <a:xfrm>
            <a:off x="608193" y="4667653"/>
            <a:ext cx="5283554" cy="460137"/>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02" name="Shape 102"/>
          <p:cNvSpPr>
            <a:spLocks noGrp="1"/>
          </p:cNvSpPr>
          <p:nvPr>
            <p:ph type="sldNum" sz="quarter" idx="2"/>
          </p:nvPr>
        </p:nvSpPr>
        <p:spPr>
          <a:prstGeom prst="rect">
            <a:avLst/>
          </a:prstGeom>
        </p:spPr>
        <p:txBody>
          <a:bodyPr/>
          <a:lstStyle>
            <a:lvl1pPr defTabSz="914400"/>
          </a:lstStyle>
          <a:p>
            <a:fld id="{86CB4B4D-7CA3-9044-876B-883B54F8677D}" type="slidenum">
              <a:t>‹#›</a:t>
            </a:fld>
            <a:endParaRPr/>
          </a:p>
        </p:txBody>
      </p:sp>
    </p:spTree>
    <p:extLst>
      <p:ext uri="{BB962C8B-B14F-4D97-AF65-F5344CB8AC3E}">
        <p14:creationId xmlns:p14="http://schemas.microsoft.com/office/powerpoint/2010/main" val="2678568633"/>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x">
  <p:cSld name="4_Title and Content">
    <p:spTree>
      <p:nvGrpSpPr>
        <p:cNvPr id="1" name=""/>
        <p:cNvGrpSpPr/>
        <p:nvPr/>
      </p:nvGrpSpPr>
      <p:grpSpPr>
        <a:xfrm>
          <a:off x="0" y="0"/>
          <a:ext cx="0" cy="0"/>
          <a:chOff x="0" y="0"/>
          <a:chExt cx="0" cy="0"/>
        </a:xfrm>
      </p:grpSpPr>
      <p:sp>
        <p:nvSpPr>
          <p:cNvPr id="109" name="Shape 109"/>
          <p:cNvSpPr/>
          <p:nvPr/>
        </p:nvSpPr>
        <p:spPr>
          <a:xfrm>
            <a:off x="0" y="-4"/>
            <a:ext cx="12192001" cy="1348991"/>
          </a:xfrm>
          <a:custGeom>
            <a:avLst/>
            <a:gdLst/>
            <a:ahLst/>
            <a:cxnLst>
              <a:cxn ang="0">
                <a:pos x="wd2" y="hd2"/>
              </a:cxn>
              <a:cxn ang="5400000">
                <a:pos x="wd2" y="hd2"/>
              </a:cxn>
              <a:cxn ang="10800000">
                <a:pos x="wd2" y="hd2"/>
              </a:cxn>
              <a:cxn ang="16200000">
                <a:pos x="wd2" y="hd2"/>
              </a:cxn>
            </a:cxnLst>
            <a:rect l="0" t="0" r="r" b="b"/>
            <a:pathLst>
              <a:path w="21600" h="19255" extrusionOk="0">
                <a:moveTo>
                  <a:pt x="0" y="0"/>
                </a:moveTo>
                <a:lnTo>
                  <a:pt x="21600" y="0"/>
                </a:lnTo>
                <a:lnTo>
                  <a:pt x="21600" y="15641"/>
                </a:lnTo>
                <a:cubicBezTo>
                  <a:pt x="10800" y="15641"/>
                  <a:pt x="10800" y="21600"/>
                  <a:pt x="0" y="18214"/>
                </a:cubicBezTo>
                <a:close/>
              </a:path>
            </a:pathLst>
          </a:custGeom>
          <a:gradFill>
            <a:gsLst>
              <a:gs pos="0">
                <a:srgbClr val="00334C"/>
              </a:gs>
              <a:gs pos="71000">
                <a:srgbClr val="006595"/>
              </a:gs>
            </a:gsLst>
            <a:lin ang="2700000"/>
          </a:gradFill>
          <a:ln w="12700">
            <a:miter lim="400000"/>
          </a:ln>
        </p:spPr>
        <p:txBody>
          <a:bodyPr lIns="45718" tIns="45718" rIns="45718" bIns="45718" anchor="ctr"/>
          <a:lstStyle/>
          <a:p>
            <a:pPr algn="ctr">
              <a:defRPr>
                <a:solidFill>
                  <a:srgbClr val="FFFFFF"/>
                </a:solidFill>
                <a:latin typeface="Century Gothic"/>
                <a:ea typeface="Century Gothic"/>
                <a:cs typeface="Century Gothic"/>
                <a:sym typeface="Century Gothic"/>
              </a:defRPr>
            </a:pPr>
            <a:endParaRPr/>
          </a:p>
        </p:txBody>
      </p:sp>
      <p:sp>
        <p:nvSpPr>
          <p:cNvPr id="110" name="Shape 110"/>
          <p:cNvSpPr>
            <a:spLocks noGrp="1"/>
          </p:cNvSpPr>
          <p:nvPr>
            <p:ph type="title"/>
          </p:nvPr>
        </p:nvSpPr>
        <p:spPr>
          <a:xfrm>
            <a:off x="272473" y="316621"/>
            <a:ext cx="8761415" cy="706965"/>
          </a:xfrm>
          <a:prstGeom prst="rect">
            <a:avLst/>
          </a:prstGeom>
        </p:spPr>
        <p:txBody>
          <a:bodyPr anchor="ctr"/>
          <a:lstStyle>
            <a:lvl1pPr>
              <a:defRPr sz="3600">
                <a:solidFill>
                  <a:srgbClr val="EBEBEB"/>
                </a:solidFill>
              </a:defRPr>
            </a:lvl1pPr>
          </a:lstStyle>
          <a:p>
            <a:r>
              <a:t>Title Text</a:t>
            </a:r>
          </a:p>
        </p:txBody>
      </p:sp>
      <p:sp>
        <p:nvSpPr>
          <p:cNvPr id="111" name="Shape 111"/>
          <p:cNvSpPr>
            <a:spLocks noGrp="1"/>
          </p:cNvSpPr>
          <p:nvPr>
            <p:ph type="body" sz="half" idx="1"/>
          </p:nvPr>
        </p:nvSpPr>
        <p:spPr>
          <a:xfrm>
            <a:off x="272473" y="1599046"/>
            <a:ext cx="8825660" cy="3416302"/>
          </a:xfrm>
          <a:prstGeom prst="rect">
            <a:avLst/>
          </a:prstGeom>
        </p:spPr>
        <p:txBody>
          <a:bodyPr/>
          <a:lstStyle>
            <a:lvl1pPr marL="342900" indent="-342900">
              <a:buClr>
                <a:srgbClr val="002060"/>
              </a:buClr>
              <a:buSzPct val="80000"/>
              <a:buFont typeface="Wingdings 3"/>
              <a:buChar char=""/>
              <a:defRPr sz="2800" cap="none">
                <a:latin typeface="Tahoma"/>
                <a:ea typeface="Tahoma"/>
                <a:cs typeface="Tahoma"/>
                <a:sym typeface="Tahoma"/>
              </a:defRPr>
            </a:lvl1pPr>
            <a:lvl2pPr marL="790575" indent="-333375">
              <a:buClr>
                <a:srgbClr val="002060"/>
              </a:buClr>
              <a:buSzPct val="80000"/>
              <a:buFont typeface="Wingdings 3"/>
              <a:buChar char=""/>
              <a:defRPr sz="2800" cap="none">
                <a:latin typeface="Tahoma"/>
                <a:ea typeface="Tahoma"/>
                <a:cs typeface="Tahoma"/>
                <a:sym typeface="Tahoma"/>
              </a:defRPr>
            </a:lvl2pPr>
            <a:lvl3pPr marL="1234438" indent="-320038">
              <a:buClr>
                <a:srgbClr val="002060"/>
              </a:buClr>
              <a:buSzPct val="80000"/>
              <a:buFont typeface="Wingdings 3"/>
              <a:buChar char=""/>
              <a:defRPr sz="2800" cap="none">
                <a:latin typeface="Tahoma"/>
                <a:ea typeface="Tahoma"/>
                <a:cs typeface="Tahoma"/>
                <a:sym typeface="Tahoma"/>
              </a:defRPr>
            </a:lvl3pPr>
            <a:lvl4pPr marL="1727200" indent="-355600">
              <a:buClr>
                <a:srgbClr val="002060"/>
              </a:buClr>
              <a:buSzPct val="80000"/>
              <a:buFont typeface="Wingdings 3"/>
              <a:buChar char=""/>
              <a:defRPr sz="2800" cap="none">
                <a:latin typeface="Tahoma"/>
                <a:ea typeface="Tahoma"/>
                <a:cs typeface="Tahoma"/>
                <a:sym typeface="Tahoma"/>
              </a:defRPr>
            </a:lvl4pPr>
            <a:lvl5pPr marL="2184400" indent="-355600">
              <a:buClr>
                <a:srgbClr val="002060"/>
              </a:buClr>
              <a:buSzPct val="80000"/>
              <a:buFont typeface="Wingdings 3"/>
              <a:buChar char=""/>
              <a:defRPr sz="2800" cap="none">
                <a:latin typeface="Tahoma"/>
                <a:ea typeface="Tahoma"/>
                <a:cs typeface="Tahoma"/>
                <a:sym typeface="Tahoma"/>
              </a:defRPr>
            </a:lvl5pPr>
          </a:lstStyle>
          <a:p>
            <a:r>
              <a:t>Body Level One</a:t>
            </a:r>
          </a:p>
          <a:p>
            <a:pPr lvl="1"/>
            <a:r>
              <a:t>Body Level Two</a:t>
            </a:r>
          </a:p>
          <a:p>
            <a:pPr lvl="2"/>
            <a:r>
              <a:t>Body Level Three</a:t>
            </a:r>
          </a:p>
          <a:p>
            <a:pPr lvl="3"/>
            <a:r>
              <a:t>Body Level Four</a:t>
            </a:r>
          </a:p>
          <a:p>
            <a:pPr lvl="4"/>
            <a:r>
              <a:t>Body Level Five</a:t>
            </a:r>
          </a:p>
        </p:txBody>
      </p:sp>
      <p:sp>
        <p:nvSpPr>
          <p:cNvPr id="112" name="Shape 112"/>
          <p:cNvSpPr/>
          <p:nvPr/>
        </p:nvSpPr>
        <p:spPr>
          <a:xfrm>
            <a:off x="0" y="6010835"/>
            <a:ext cx="12192000" cy="847165"/>
          </a:xfrm>
          <a:prstGeom prst="rect">
            <a:avLst/>
          </a:prstGeom>
          <a:solidFill>
            <a:srgbClr val="006595"/>
          </a:solidFill>
          <a:ln w="12700">
            <a:miter lim="400000"/>
          </a:ln>
        </p:spPr>
        <p:txBody>
          <a:bodyPr lIns="45718" tIns="45718" rIns="45718" bIns="45718" anchor="ctr"/>
          <a:lstStyle/>
          <a:p>
            <a:pPr algn="ctr">
              <a:defRPr>
                <a:solidFill>
                  <a:srgbClr val="FFFFFF"/>
                </a:solidFill>
                <a:latin typeface="Century Gothic"/>
                <a:ea typeface="Century Gothic"/>
                <a:cs typeface="Century Gothic"/>
                <a:sym typeface="Century Gothic"/>
              </a:defRPr>
            </a:pPr>
            <a:endParaRPr/>
          </a:p>
        </p:txBody>
      </p:sp>
      <p:pic>
        <p:nvPicPr>
          <p:cNvPr id="113" name="image4.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71684" y="6217029"/>
            <a:ext cx="1176335" cy="434783"/>
          </a:xfrm>
          <a:prstGeom prst="rect">
            <a:avLst/>
          </a:prstGeom>
          <a:ln w="12700">
            <a:miter lim="400000"/>
          </a:ln>
        </p:spPr>
      </p:pic>
      <p:pic>
        <p:nvPicPr>
          <p:cNvPr id="114" name="image5.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15512" y="6088919"/>
            <a:ext cx="544829" cy="691001"/>
          </a:xfrm>
          <a:prstGeom prst="rect">
            <a:avLst/>
          </a:prstGeom>
          <a:ln w="12700">
            <a:miter lim="400000"/>
          </a:ln>
        </p:spPr>
      </p:pic>
      <p:pic>
        <p:nvPicPr>
          <p:cNvPr id="115" name="image6.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1349" y="6088919"/>
            <a:ext cx="692815" cy="691001"/>
          </a:xfrm>
          <a:prstGeom prst="rect">
            <a:avLst/>
          </a:prstGeom>
          <a:ln w="12700">
            <a:miter lim="400000"/>
          </a:ln>
        </p:spPr>
      </p:pic>
      <p:sp>
        <p:nvSpPr>
          <p:cNvPr id="116" name="Shape 116"/>
          <p:cNvSpPr>
            <a:spLocks noGrp="1"/>
          </p:cNvSpPr>
          <p:nvPr>
            <p:ph type="sldNum" sz="quarter" idx="2"/>
          </p:nvPr>
        </p:nvSpPr>
        <p:spPr>
          <a:xfrm>
            <a:off x="11581878" y="6273022"/>
            <a:ext cx="273057" cy="281937"/>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682511327"/>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Title and Content">
    <p:spTree>
      <p:nvGrpSpPr>
        <p:cNvPr id="1" name=""/>
        <p:cNvGrpSpPr/>
        <p:nvPr/>
      </p:nvGrpSpPr>
      <p:grpSpPr>
        <a:xfrm>
          <a:off x="0" y="0"/>
          <a:ext cx="0" cy="0"/>
          <a:chOff x="0" y="0"/>
          <a:chExt cx="0" cy="0"/>
        </a:xfrm>
      </p:grpSpPr>
      <p:sp>
        <p:nvSpPr>
          <p:cNvPr id="38" name="Shape 38"/>
          <p:cNvSpPr/>
          <p:nvPr/>
        </p:nvSpPr>
        <p:spPr>
          <a:xfrm>
            <a:off x="0" y="-17"/>
            <a:ext cx="12192001" cy="1348814"/>
          </a:xfrm>
          <a:custGeom>
            <a:avLst/>
            <a:gdLst/>
            <a:ahLst/>
            <a:cxnLst>
              <a:cxn ang="0">
                <a:pos x="wd2" y="hd2"/>
              </a:cxn>
              <a:cxn ang="5400000">
                <a:pos x="wd2" y="hd2"/>
              </a:cxn>
              <a:cxn ang="10800000">
                <a:pos x="wd2" y="hd2"/>
              </a:cxn>
              <a:cxn ang="16200000">
                <a:pos x="wd2" y="hd2"/>
              </a:cxn>
            </a:cxnLst>
            <a:rect l="0" t="0" r="r" b="b"/>
            <a:pathLst>
              <a:path w="21600" h="19255" extrusionOk="0">
                <a:moveTo>
                  <a:pt x="0" y="0"/>
                </a:moveTo>
                <a:lnTo>
                  <a:pt x="21600" y="0"/>
                </a:lnTo>
                <a:lnTo>
                  <a:pt x="21600" y="15641"/>
                </a:lnTo>
                <a:cubicBezTo>
                  <a:pt x="10800" y="15641"/>
                  <a:pt x="10800" y="21600"/>
                  <a:pt x="0" y="18214"/>
                </a:cubicBezTo>
                <a:close/>
              </a:path>
            </a:pathLst>
          </a:custGeom>
          <a:gradFill>
            <a:gsLst>
              <a:gs pos="0">
                <a:srgbClr val="00334C"/>
              </a:gs>
              <a:gs pos="71000">
                <a:srgbClr val="006595"/>
              </a:gs>
            </a:gsLst>
            <a:lin ang="2700000"/>
          </a:gradFill>
          <a:ln w="12700">
            <a:miter lim="400000"/>
          </a:ln>
        </p:spPr>
        <p:txBody>
          <a:bodyPr lIns="45718" tIns="45718" rIns="45718" bIns="45718" anchor="ctr"/>
          <a:lstStyle/>
          <a:p>
            <a:pPr algn="ctr">
              <a:defRPr>
                <a:solidFill>
                  <a:srgbClr val="FFFFFF"/>
                </a:solidFill>
                <a:latin typeface="Century Gothic"/>
                <a:ea typeface="Century Gothic"/>
                <a:cs typeface="Century Gothic"/>
                <a:sym typeface="Century Gothic"/>
              </a:defRPr>
            </a:pPr>
            <a:endParaRPr/>
          </a:p>
        </p:txBody>
      </p:sp>
      <p:sp>
        <p:nvSpPr>
          <p:cNvPr id="39" name="Shape 39"/>
          <p:cNvSpPr>
            <a:spLocks noGrp="1"/>
          </p:cNvSpPr>
          <p:nvPr>
            <p:ph type="title"/>
          </p:nvPr>
        </p:nvSpPr>
        <p:spPr>
          <a:xfrm>
            <a:off x="272473" y="316621"/>
            <a:ext cx="8761415" cy="706965"/>
          </a:xfrm>
          <a:prstGeom prst="rect">
            <a:avLst/>
          </a:prstGeom>
        </p:spPr>
        <p:txBody>
          <a:bodyPr anchor="ctr"/>
          <a:lstStyle>
            <a:lvl1pPr algn="ctr" defTabSz="288036">
              <a:defRPr sz="3600">
                <a:solidFill>
                  <a:srgbClr val="EBEBEB"/>
                </a:solidFill>
                <a:latin typeface="Tahoma"/>
                <a:ea typeface="Tahoma"/>
                <a:cs typeface="Tahoma"/>
                <a:sym typeface="Tahoma"/>
              </a:defRPr>
            </a:lvl1pPr>
          </a:lstStyle>
          <a:p>
            <a:r>
              <a:t>Title Text</a:t>
            </a:r>
          </a:p>
        </p:txBody>
      </p:sp>
      <p:sp>
        <p:nvSpPr>
          <p:cNvPr id="40" name="Shape 40"/>
          <p:cNvSpPr>
            <a:spLocks noGrp="1"/>
          </p:cNvSpPr>
          <p:nvPr>
            <p:ph type="body" sz="half" idx="1"/>
          </p:nvPr>
        </p:nvSpPr>
        <p:spPr>
          <a:xfrm>
            <a:off x="272473" y="1599046"/>
            <a:ext cx="8825660" cy="3416302"/>
          </a:xfrm>
          <a:prstGeom prst="rect">
            <a:avLst/>
          </a:prstGeom>
        </p:spPr>
        <p:txBody>
          <a:bodyPr/>
          <a:lstStyle>
            <a:lvl1pPr marL="342900" indent="-342900">
              <a:buClr>
                <a:srgbClr val="002060"/>
              </a:buClr>
              <a:buSzPct val="80000"/>
              <a:buFont typeface="Wingdings 3"/>
              <a:buChar char=""/>
              <a:defRPr sz="2800" cap="none">
                <a:latin typeface="Tahoma"/>
                <a:ea typeface="Tahoma"/>
                <a:cs typeface="Tahoma"/>
                <a:sym typeface="Tahoma"/>
              </a:defRPr>
            </a:lvl1pPr>
            <a:lvl2pPr marL="790575" indent="-333375">
              <a:buClr>
                <a:srgbClr val="002060"/>
              </a:buClr>
              <a:buSzPct val="80000"/>
              <a:buFont typeface="Wingdings 3"/>
              <a:buChar char=""/>
              <a:defRPr sz="2800" cap="none">
                <a:latin typeface="Tahoma"/>
                <a:ea typeface="Tahoma"/>
                <a:cs typeface="Tahoma"/>
                <a:sym typeface="Tahoma"/>
              </a:defRPr>
            </a:lvl2pPr>
            <a:lvl3pPr marL="1234438" indent="-320038">
              <a:buClr>
                <a:srgbClr val="002060"/>
              </a:buClr>
              <a:buSzPct val="80000"/>
              <a:buFont typeface="Wingdings 3"/>
              <a:buChar char=""/>
              <a:defRPr sz="2800" cap="none">
                <a:latin typeface="Tahoma"/>
                <a:ea typeface="Tahoma"/>
                <a:cs typeface="Tahoma"/>
                <a:sym typeface="Tahoma"/>
              </a:defRPr>
            </a:lvl3pPr>
            <a:lvl4pPr marL="1727200" indent="-355600">
              <a:buClr>
                <a:srgbClr val="002060"/>
              </a:buClr>
              <a:buSzPct val="80000"/>
              <a:buFont typeface="Wingdings 3"/>
              <a:buChar char=""/>
              <a:defRPr sz="2800" cap="none">
                <a:latin typeface="Tahoma"/>
                <a:ea typeface="Tahoma"/>
                <a:cs typeface="Tahoma"/>
                <a:sym typeface="Tahoma"/>
              </a:defRPr>
            </a:lvl4pPr>
            <a:lvl5pPr marL="2184400" indent="-355600">
              <a:buClr>
                <a:srgbClr val="002060"/>
              </a:buClr>
              <a:buSzPct val="80000"/>
              <a:buFont typeface="Wingdings 3"/>
              <a:buChar char=""/>
              <a:defRPr sz="2800" cap="none">
                <a:latin typeface="Tahoma"/>
                <a:ea typeface="Tahoma"/>
                <a:cs typeface="Tahoma"/>
                <a:sym typeface="Tahoma"/>
              </a:defRPr>
            </a:lvl5pPr>
          </a:lstStyle>
          <a:p>
            <a:r>
              <a:t>Body Level One</a:t>
            </a:r>
          </a:p>
          <a:p>
            <a:pPr lvl="1"/>
            <a:r>
              <a:t>Body Level Two</a:t>
            </a:r>
          </a:p>
          <a:p>
            <a:pPr lvl="2"/>
            <a:r>
              <a:t>Body Level Three</a:t>
            </a:r>
          </a:p>
          <a:p>
            <a:pPr lvl="3"/>
            <a:r>
              <a:t>Body Level Four</a:t>
            </a:r>
          </a:p>
          <a:p>
            <a:pPr lvl="4"/>
            <a:r>
              <a:t>Body Level Five</a:t>
            </a:r>
          </a:p>
        </p:txBody>
      </p:sp>
      <p:sp>
        <p:nvSpPr>
          <p:cNvPr id="41" name="Shape 41"/>
          <p:cNvSpPr/>
          <p:nvPr/>
        </p:nvSpPr>
        <p:spPr>
          <a:xfrm>
            <a:off x="0" y="6010835"/>
            <a:ext cx="12192000" cy="847165"/>
          </a:xfrm>
          <a:prstGeom prst="rect">
            <a:avLst/>
          </a:prstGeom>
          <a:solidFill>
            <a:srgbClr val="006595"/>
          </a:solidFill>
          <a:ln w="12700">
            <a:miter lim="400000"/>
          </a:ln>
        </p:spPr>
        <p:txBody>
          <a:bodyPr lIns="45718" tIns="45718" rIns="45718" bIns="45718" anchor="ctr"/>
          <a:lstStyle/>
          <a:p>
            <a:pPr algn="ctr">
              <a:defRPr>
                <a:solidFill>
                  <a:srgbClr val="FFFFFF"/>
                </a:solidFill>
                <a:latin typeface="Century Gothic"/>
                <a:ea typeface="Century Gothic"/>
                <a:cs typeface="Century Gothic"/>
                <a:sym typeface="Century Gothic"/>
              </a:defRPr>
            </a:pPr>
            <a:endParaRPr/>
          </a:p>
        </p:txBody>
      </p:sp>
      <p:pic>
        <p:nvPicPr>
          <p:cNvPr id="42" name="image4.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71684" y="6217029"/>
            <a:ext cx="1176335" cy="434802"/>
          </a:xfrm>
          <a:prstGeom prst="rect">
            <a:avLst/>
          </a:prstGeom>
          <a:ln w="12700">
            <a:miter lim="400000"/>
          </a:ln>
        </p:spPr>
      </p:pic>
      <p:pic>
        <p:nvPicPr>
          <p:cNvPr id="43" name="image5.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15512" y="6088919"/>
            <a:ext cx="544848" cy="691020"/>
          </a:xfrm>
          <a:prstGeom prst="rect">
            <a:avLst/>
          </a:prstGeom>
          <a:ln w="12700">
            <a:miter lim="400000"/>
          </a:ln>
        </p:spPr>
      </p:pic>
      <p:pic>
        <p:nvPicPr>
          <p:cNvPr id="44" name="image6.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1349" y="6088919"/>
            <a:ext cx="692815" cy="691020"/>
          </a:xfrm>
          <a:prstGeom prst="rect">
            <a:avLst/>
          </a:prstGeom>
          <a:ln w="12700">
            <a:miter lim="400000"/>
          </a:ln>
        </p:spPr>
      </p:pic>
      <p:sp>
        <p:nvSpPr>
          <p:cNvPr id="45" name="Shape 45"/>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Title and Content">
    <p:spTree>
      <p:nvGrpSpPr>
        <p:cNvPr id="1" name=""/>
        <p:cNvGrpSpPr/>
        <p:nvPr/>
      </p:nvGrpSpPr>
      <p:grpSpPr>
        <a:xfrm>
          <a:off x="0" y="0"/>
          <a:ext cx="0" cy="0"/>
          <a:chOff x="0" y="0"/>
          <a:chExt cx="0" cy="0"/>
        </a:xfrm>
      </p:grpSpPr>
      <p:sp>
        <p:nvSpPr>
          <p:cNvPr id="66" name="Shape 66"/>
          <p:cNvSpPr/>
          <p:nvPr/>
        </p:nvSpPr>
        <p:spPr>
          <a:xfrm>
            <a:off x="0" y="-16"/>
            <a:ext cx="12192001" cy="1348823"/>
          </a:xfrm>
          <a:custGeom>
            <a:avLst/>
            <a:gdLst/>
            <a:ahLst/>
            <a:cxnLst>
              <a:cxn ang="0">
                <a:pos x="wd2" y="hd2"/>
              </a:cxn>
              <a:cxn ang="5400000">
                <a:pos x="wd2" y="hd2"/>
              </a:cxn>
              <a:cxn ang="10800000">
                <a:pos x="wd2" y="hd2"/>
              </a:cxn>
              <a:cxn ang="16200000">
                <a:pos x="wd2" y="hd2"/>
              </a:cxn>
            </a:cxnLst>
            <a:rect l="0" t="0" r="r" b="b"/>
            <a:pathLst>
              <a:path w="21600" h="19255" extrusionOk="0">
                <a:moveTo>
                  <a:pt x="0" y="0"/>
                </a:moveTo>
                <a:lnTo>
                  <a:pt x="21600" y="0"/>
                </a:lnTo>
                <a:lnTo>
                  <a:pt x="21600" y="15641"/>
                </a:lnTo>
                <a:cubicBezTo>
                  <a:pt x="10800" y="15641"/>
                  <a:pt x="10800" y="21600"/>
                  <a:pt x="0" y="18214"/>
                </a:cubicBezTo>
                <a:close/>
              </a:path>
            </a:pathLst>
          </a:custGeom>
          <a:gradFill>
            <a:gsLst>
              <a:gs pos="0">
                <a:srgbClr val="00334C"/>
              </a:gs>
              <a:gs pos="71000">
                <a:srgbClr val="006595"/>
              </a:gs>
            </a:gsLst>
            <a:lin ang="2700000"/>
          </a:gradFill>
          <a:ln w="12700">
            <a:miter lim="400000"/>
          </a:ln>
        </p:spPr>
        <p:txBody>
          <a:bodyPr lIns="45718" tIns="45718" rIns="45718" bIns="45718" anchor="ctr"/>
          <a:lstStyle/>
          <a:p>
            <a:pPr algn="ctr" defTabSz="914400">
              <a:defRPr>
                <a:solidFill>
                  <a:srgbClr val="FFFFFF"/>
                </a:solidFill>
                <a:latin typeface="Tahoma"/>
                <a:ea typeface="Tahoma"/>
                <a:cs typeface="Tahoma"/>
                <a:sym typeface="Tahoma"/>
              </a:defRPr>
            </a:pPr>
            <a:endParaRPr/>
          </a:p>
        </p:txBody>
      </p:sp>
      <p:sp>
        <p:nvSpPr>
          <p:cNvPr id="67" name="Shape 67"/>
          <p:cNvSpPr>
            <a:spLocks noGrp="1"/>
          </p:cNvSpPr>
          <p:nvPr>
            <p:ph type="title"/>
          </p:nvPr>
        </p:nvSpPr>
        <p:spPr>
          <a:xfrm>
            <a:off x="272473" y="316621"/>
            <a:ext cx="8761415" cy="706965"/>
          </a:xfrm>
          <a:prstGeom prst="rect">
            <a:avLst/>
          </a:prstGeom>
        </p:spPr>
        <p:txBody>
          <a:bodyPr anchor="ctr"/>
          <a:lstStyle>
            <a:lvl1pPr>
              <a:defRPr sz="3600">
                <a:solidFill>
                  <a:srgbClr val="EBEBEB"/>
                </a:solidFill>
                <a:latin typeface="Tahoma"/>
                <a:ea typeface="Tahoma"/>
                <a:cs typeface="Tahoma"/>
                <a:sym typeface="Tahoma"/>
              </a:defRPr>
            </a:lvl1pPr>
          </a:lstStyle>
          <a:p>
            <a:r>
              <a:t>Title Text</a:t>
            </a:r>
          </a:p>
        </p:txBody>
      </p:sp>
      <p:sp>
        <p:nvSpPr>
          <p:cNvPr id="68" name="Shape 68"/>
          <p:cNvSpPr>
            <a:spLocks noGrp="1"/>
          </p:cNvSpPr>
          <p:nvPr>
            <p:ph type="body" sz="half" idx="1"/>
          </p:nvPr>
        </p:nvSpPr>
        <p:spPr>
          <a:xfrm>
            <a:off x="272473" y="1599046"/>
            <a:ext cx="8825660" cy="3416302"/>
          </a:xfrm>
          <a:prstGeom prst="rect">
            <a:avLst/>
          </a:prstGeom>
        </p:spPr>
        <p:txBody>
          <a:bodyPr/>
          <a:lstStyle>
            <a:lvl1pPr marL="342900" indent="-342900">
              <a:buClr>
                <a:srgbClr val="002060"/>
              </a:buClr>
              <a:buSzPct val="80000"/>
              <a:buFont typeface="Wingdings 3"/>
              <a:buChar char=""/>
              <a:defRPr sz="2800" cap="none">
                <a:latin typeface="Tahoma"/>
                <a:ea typeface="Tahoma"/>
                <a:cs typeface="Tahoma"/>
                <a:sym typeface="Tahoma"/>
              </a:defRPr>
            </a:lvl1pPr>
            <a:lvl2pPr marL="790575" indent="-333375">
              <a:buClr>
                <a:srgbClr val="002060"/>
              </a:buClr>
              <a:buSzPct val="80000"/>
              <a:buFont typeface="Wingdings 3"/>
              <a:buChar char=""/>
              <a:defRPr sz="2800" cap="none">
                <a:latin typeface="Tahoma"/>
                <a:ea typeface="Tahoma"/>
                <a:cs typeface="Tahoma"/>
                <a:sym typeface="Tahoma"/>
              </a:defRPr>
            </a:lvl2pPr>
            <a:lvl3pPr marL="1234438" indent="-320038">
              <a:buClr>
                <a:srgbClr val="002060"/>
              </a:buClr>
              <a:buSzPct val="80000"/>
              <a:buFont typeface="Wingdings 3"/>
              <a:buChar char=""/>
              <a:defRPr sz="2800" cap="none">
                <a:latin typeface="Tahoma"/>
                <a:ea typeface="Tahoma"/>
                <a:cs typeface="Tahoma"/>
                <a:sym typeface="Tahoma"/>
              </a:defRPr>
            </a:lvl3pPr>
            <a:lvl4pPr marL="1727200" indent="-355600">
              <a:buClr>
                <a:srgbClr val="002060"/>
              </a:buClr>
              <a:buSzPct val="80000"/>
              <a:buFont typeface="Wingdings 3"/>
              <a:buChar char=""/>
              <a:defRPr sz="2800" cap="none">
                <a:latin typeface="Tahoma"/>
                <a:ea typeface="Tahoma"/>
                <a:cs typeface="Tahoma"/>
                <a:sym typeface="Tahoma"/>
              </a:defRPr>
            </a:lvl4pPr>
            <a:lvl5pPr marL="2184400" indent="-355600">
              <a:buClr>
                <a:srgbClr val="002060"/>
              </a:buClr>
              <a:buSzPct val="80000"/>
              <a:buFont typeface="Wingdings 3"/>
              <a:buChar char=""/>
              <a:defRPr sz="2800" cap="none">
                <a:latin typeface="Tahoma"/>
                <a:ea typeface="Tahoma"/>
                <a:cs typeface="Tahoma"/>
                <a:sym typeface="Tahoma"/>
              </a:defRPr>
            </a:lvl5pPr>
          </a:lstStyle>
          <a:p>
            <a:r>
              <a:t>Body Level One</a:t>
            </a:r>
          </a:p>
          <a:p>
            <a:pPr lvl="1"/>
            <a:r>
              <a:t>Body Level Two</a:t>
            </a:r>
          </a:p>
          <a:p>
            <a:pPr lvl="2"/>
            <a:r>
              <a:t>Body Level Three</a:t>
            </a:r>
          </a:p>
          <a:p>
            <a:pPr lvl="3"/>
            <a:r>
              <a:t>Body Level Four</a:t>
            </a:r>
          </a:p>
          <a:p>
            <a:pPr lvl="4"/>
            <a:r>
              <a:t>Body Level Five</a:t>
            </a:r>
          </a:p>
        </p:txBody>
      </p:sp>
      <p:sp>
        <p:nvSpPr>
          <p:cNvPr id="69" name="Shape 69"/>
          <p:cNvSpPr/>
          <p:nvPr/>
        </p:nvSpPr>
        <p:spPr>
          <a:xfrm>
            <a:off x="0" y="6010835"/>
            <a:ext cx="12192000" cy="847165"/>
          </a:xfrm>
          <a:prstGeom prst="rect">
            <a:avLst/>
          </a:prstGeom>
          <a:solidFill>
            <a:srgbClr val="006595"/>
          </a:solidFill>
          <a:ln w="12700">
            <a:miter lim="400000"/>
          </a:ln>
        </p:spPr>
        <p:txBody>
          <a:bodyPr lIns="45718" tIns="45718" rIns="45718" bIns="45718" anchor="ctr"/>
          <a:lstStyle/>
          <a:p>
            <a:pPr algn="ctr" defTabSz="914400">
              <a:defRPr>
                <a:solidFill>
                  <a:srgbClr val="FFFFFF"/>
                </a:solidFill>
                <a:latin typeface="Tahoma"/>
                <a:ea typeface="Tahoma"/>
                <a:cs typeface="Tahoma"/>
                <a:sym typeface="Tahoma"/>
              </a:defRPr>
            </a:pPr>
            <a:endParaRPr/>
          </a:p>
        </p:txBody>
      </p:sp>
      <p:pic>
        <p:nvPicPr>
          <p:cNvPr id="70" name="image4.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71684" y="6217029"/>
            <a:ext cx="1176335" cy="434801"/>
          </a:xfrm>
          <a:prstGeom prst="rect">
            <a:avLst/>
          </a:prstGeom>
          <a:ln w="12700">
            <a:miter lim="400000"/>
          </a:ln>
        </p:spPr>
      </p:pic>
      <p:pic>
        <p:nvPicPr>
          <p:cNvPr id="71" name="image7.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15512" y="6088919"/>
            <a:ext cx="544847" cy="691019"/>
          </a:xfrm>
          <a:prstGeom prst="rect">
            <a:avLst/>
          </a:prstGeom>
          <a:ln w="12700">
            <a:miter lim="400000"/>
          </a:ln>
        </p:spPr>
      </p:pic>
      <p:pic>
        <p:nvPicPr>
          <p:cNvPr id="72" name="image6.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1349" y="6088919"/>
            <a:ext cx="692815" cy="691019"/>
          </a:xfrm>
          <a:prstGeom prst="rect">
            <a:avLst/>
          </a:prstGeom>
          <a:ln w="12700">
            <a:miter lim="400000"/>
          </a:ln>
        </p:spPr>
      </p:pic>
      <p:sp>
        <p:nvSpPr>
          <p:cNvPr id="73" name="Shape 73"/>
          <p:cNvSpPr>
            <a:spLocks noGrp="1"/>
          </p:cNvSpPr>
          <p:nvPr>
            <p:ph type="sldNum" sz="quarter" idx="2"/>
          </p:nvPr>
        </p:nvSpPr>
        <p:spPr>
          <a:xfrm>
            <a:off x="11583144" y="6273022"/>
            <a:ext cx="270527" cy="269237"/>
          </a:xfrm>
          <a:prstGeom prst="rect">
            <a:avLst/>
          </a:prstGeom>
        </p:spPr>
        <p:txBody>
          <a:bodyPr/>
          <a:lstStyle>
            <a:lvl1pPr defTabSz="914400">
              <a:defRPr>
                <a:latin typeface="Tahoma"/>
                <a:ea typeface="Tahoma"/>
                <a:cs typeface="Tahoma"/>
                <a:sym typeface="Tahoma"/>
              </a:defRPr>
            </a:lvl1p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Title Slide">
    <p:spTree>
      <p:nvGrpSpPr>
        <p:cNvPr id="1" name=""/>
        <p:cNvGrpSpPr/>
        <p:nvPr/>
      </p:nvGrpSpPr>
      <p:grpSpPr>
        <a:xfrm>
          <a:off x="0" y="0"/>
          <a:ext cx="0" cy="0"/>
          <a:chOff x="0" y="0"/>
          <a:chExt cx="0" cy="0"/>
        </a:xfrm>
      </p:grpSpPr>
      <p:sp>
        <p:nvSpPr>
          <p:cNvPr id="94" name="Shape 94"/>
          <p:cNvSpPr/>
          <p:nvPr/>
        </p:nvSpPr>
        <p:spPr>
          <a:xfrm>
            <a:off x="0" y="5830644"/>
            <a:ext cx="12192000" cy="1027357"/>
          </a:xfrm>
          <a:prstGeom prst="rect">
            <a:avLst/>
          </a:prstGeom>
          <a:solidFill>
            <a:srgbClr val="006595"/>
          </a:solidFill>
          <a:ln w="12700">
            <a:miter lim="400000"/>
          </a:ln>
        </p:spPr>
        <p:txBody>
          <a:bodyPr lIns="45718" tIns="45718" rIns="45718" bIns="45718" anchor="ctr"/>
          <a:lstStyle/>
          <a:p>
            <a:pPr algn="ctr" defTabSz="914400">
              <a:defRPr sz="1200">
                <a:solidFill>
                  <a:srgbClr val="FFFFFF"/>
                </a:solidFill>
                <a:latin typeface="Tahoma"/>
                <a:ea typeface="Tahoma"/>
                <a:cs typeface="Tahoma"/>
                <a:sym typeface="Tahoma"/>
              </a:defRPr>
            </a:pPr>
            <a:endParaRPr/>
          </a:p>
        </p:txBody>
      </p:sp>
      <p:sp>
        <p:nvSpPr>
          <p:cNvPr id="95" name="Shape 95"/>
          <p:cNvSpPr/>
          <p:nvPr/>
        </p:nvSpPr>
        <p:spPr>
          <a:xfrm>
            <a:off x="1731772" y="357223"/>
            <a:ext cx="3205541" cy="1386837"/>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chor="ctr">
            <a:spAutoFit/>
          </a:bodyPr>
          <a:lstStyle/>
          <a:p>
            <a:pPr defTabSz="914400">
              <a:defRPr sz="2800">
                <a:solidFill>
                  <a:srgbClr val="00334C"/>
                </a:solidFill>
                <a:latin typeface="Tahoma"/>
                <a:ea typeface="Tahoma"/>
                <a:cs typeface="Tahoma"/>
                <a:sym typeface="Tahoma"/>
              </a:defRPr>
            </a:pPr>
            <a:r>
              <a:t>Advancing </a:t>
            </a:r>
            <a:br/>
            <a:r>
              <a:t>Environmental </a:t>
            </a:r>
            <a:br/>
            <a:r>
              <a:t>Solutions</a:t>
            </a:r>
          </a:p>
        </p:txBody>
      </p:sp>
      <p:pic>
        <p:nvPicPr>
          <p:cNvPr id="96" name="image8.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49496" y="6048035"/>
            <a:ext cx="1564559" cy="578283"/>
          </a:xfrm>
          <a:prstGeom prst="rect">
            <a:avLst/>
          </a:prstGeom>
          <a:ln w="12700">
            <a:miter lim="400000"/>
          </a:ln>
        </p:spPr>
      </p:pic>
      <p:pic>
        <p:nvPicPr>
          <p:cNvPr id="97" name="image9.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7643" y="5934988"/>
            <a:ext cx="634210" cy="804379"/>
          </a:xfrm>
          <a:prstGeom prst="rect">
            <a:avLst/>
          </a:prstGeom>
          <a:ln w="12700">
            <a:miter lim="400000"/>
          </a:ln>
        </p:spPr>
      </p:pic>
      <p:pic>
        <p:nvPicPr>
          <p:cNvPr id="98" name="image10.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74748" y="445532"/>
            <a:ext cx="1212779" cy="1210253"/>
          </a:xfrm>
          <a:prstGeom prst="rect">
            <a:avLst/>
          </a:prstGeom>
          <a:ln w="12700">
            <a:miter lim="400000"/>
          </a:ln>
        </p:spPr>
      </p:pic>
      <p:sp>
        <p:nvSpPr>
          <p:cNvPr id="99" name="Shape 99"/>
          <p:cNvSpPr>
            <a:spLocks noGrp="1"/>
          </p:cNvSpPr>
          <p:nvPr>
            <p:ph type="title"/>
          </p:nvPr>
        </p:nvSpPr>
        <p:spPr>
          <a:prstGeom prst="rect">
            <a:avLst/>
          </a:prstGeom>
        </p:spPr>
        <p:txBody>
          <a:bodyPr/>
          <a:lstStyle>
            <a:lvl1pPr>
              <a:defRPr>
                <a:latin typeface="Tahoma"/>
                <a:ea typeface="Tahoma"/>
                <a:cs typeface="Tahoma"/>
                <a:sym typeface="Tahoma"/>
              </a:defRPr>
            </a:lvl1pPr>
          </a:lstStyle>
          <a:p>
            <a:r>
              <a:t>Title Text</a:t>
            </a:r>
          </a:p>
        </p:txBody>
      </p:sp>
      <p:sp>
        <p:nvSpPr>
          <p:cNvPr id="100" name="Shape 100"/>
          <p:cNvSpPr>
            <a:spLocks noGrp="1"/>
          </p:cNvSpPr>
          <p:nvPr>
            <p:ph type="body" sz="quarter" idx="1"/>
          </p:nvPr>
        </p:nvSpPr>
        <p:spPr>
          <a:xfrm>
            <a:off x="608193" y="4667653"/>
            <a:ext cx="5283554" cy="460125"/>
          </a:xfrm>
          <a:prstGeom prst="rect">
            <a:avLst/>
          </a:prstGeom>
        </p:spPr>
        <p:txBody>
          <a:bodyPr/>
          <a:lstStyle>
            <a:lvl1pPr>
              <a:defRPr>
                <a:latin typeface="Tahoma"/>
                <a:ea typeface="Tahoma"/>
                <a:cs typeface="Tahoma"/>
                <a:sym typeface="Tahoma"/>
              </a:defRPr>
            </a:lvl1pPr>
            <a:lvl2pPr>
              <a:defRPr>
                <a:latin typeface="Tahoma"/>
                <a:ea typeface="Tahoma"/>
                <a:cs typeface="Tahoma"/>
                <a:sym typeface="Tahoma"/>
              </a:defRPr>
            </a:lvl2pPr>
            <a:lvl3pPr>
              <a:defRPr>
                <a:latin typeface="Tahoma"/>
                <a:ea typeface="Tahoma"/>
                <a:cs typeface="Tahoma"/>
                <a:sym typeface="Tahoma"/>
              </a:defRPr>
            </a:lvl3pPr>
            <a:lvl4pPr>
              <a:defRPr>
                <a:latin typeface="Tahoma"/>
                <a:ea typeface="Tahoma"/>
                <a:cs typeface="Tahoma"/>
                <a:sym typeface="Tahoma"/>
              </a:defRPr>
            </a:lvl4pPr>
            <a:lvl5pPr>
              <a:defRPr>
                <a:latin typeface="Tahoma"/>
                <a:ea typeface="Tahoma"/>
                <a:cs typeface="Tahoma"/>
                <a:sym typeface="Tahoma"/>
              </a:defRPr>
            </a:lvl5pPr>
          </a:lstStyle>
          <a:p>
            <a:r>
              <a:t>Body Level One</a:t>
            </a:r>
          </a:p>
          <a:p>
            <a:pPr lvl="1"/>
            <a:r>
              <a:t>Body Level Two</a:t>
            </a:r>
          </a:p>
          <a:p>
            <a:pPr lvl="2"/>
            <a:r>
              <a:t>Body Level Three</a:t>
            </a:r>
          </a:p>
          <a:p>
            <a:pPr lvl="3"/>
            <a:r>
              <a:t>Body Level Four</a:t>
            </a:r>
          </a:p>
          <a:p>
            <a:pPr lvl="4"/>
            <a:r>
              <a:t>Body Level Five</a:t>
            </a:r>
          </a:p>
        </p:txBody>
      </p:sp>
      <p:sp>
        <p:nvSpPr>
          <p:cNvPr id="101" name="Shape 101"/>
          <p:cNvSpPr>
            <a:spLocks noGrp="1"/>
          </p:cNvSpPr>
          <p:nvPr>
            <p:ph type="sldNum" sz="quarter" idx="2"/>
          </p:nvPr>
        </p:nvSpPr>
        <p:spPr>
          <a:xfrm>
            <a:off x="11583144" y="6273022"/>
            <a:ext cx="270527" cy="269237"/>
          </a:xfrm>
          <a:prstGeom prst="rect">
            <a:avLst/>
          </a:prstGeom>
        </p:spPr>
        <p:txBody>
          <a:bodyPr/>
          <a:lstStyle>
            <a:lvl1pPr defTabSz="914400">
              <a:defRPr>
                <a:latin typeface="Tahoma"/>
                <a:ea typeface="Tahoma"/>
                <a:cs typeface="Tahoma"/>
                <a:sym typeface="Tahoma"/>
              </a:defRPr>
            </a:lvl1p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Title Slide">
    <p:spTree>
      <p:nvGrpSpPr>
        <p:cNvPr id="1" name=""/>
        <p:cNvGrpSpPr/>
        <p:nvPr/>
      </p:nvGrpSpPr>
      <p:grpSpPr>
        <a:xfrm>
          <a:off x="0" y="0"/>
          <a:ext cx="0" cy="0"/>
          <a:chOff x="0" y="0"/>
          <a:chExt cx="0" cy="0"/>
        </a:xfrm>
      </p:grpSpPr>
      <p:sp>
        <p:nvSpPr>
          <p:cNvPr id="108" name="Shape 108"/>
          <p:cNvSpPr/>
          <p:nvPr/>
        </p:nvSpPr>
        <p:spPr>
          <a:xfrm>
            <a:off x="0" y="5830644"/>
            <a:ext cx="12192000" cy="1027357"/>
          </a:xfrm>
          <a:prstGeom prst="rect">
            <a:avLst/>
          </a:prstGeom>
          <a:solidFill>
            <a:srgbClr val="006595"/>
          </a:solidFill>
          <a:ln w="12700">
            <a:miter lim="400000"/>
          </a:ln>
        </p:spPr>
        <p:txBody>
          <a:bodyPr lIns="45718" tIns="45718" rIns="45718" bIns="45718" anchor="ctr"/>
          <a:lstStyle/>
          <a:p>
            <a:pPr algn="ctr" defTabSz="914400">
              <a:defRPr>
                <a:solidFill>
                  <a:srgbClr val="FFFFFF"/>
                </a:solidFill>
                <a:latin typeface="Century Gothic"/>
                <a:ea typeface="Century Gothic"/>
                <a:cs typeface="Century Gothic"/>
                <a:sym typeface="Century Gothic"/>
              </a:defRPr>
            </a:pPr>
            <a:endParaRPr/>
          </a:p>
        </p:txBody>
      </p:sp>
      <p:sp>
        <p:nvSpPr>
          <p:cNvPr id="109" name="Shape 109"/>
          <p:cNvSpPr/>
          <p:nvPr/>
        </p:nvSpPr>
        <p:spPr>
          <a:xfrm>
            <a:off x="1731772" y="357216"/>
            <a:ext cx="3205541" cy="1386837"/>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chor="ctr">
            <a:spAutoFit/>
          </a:bodyPr>
          <a:lstStyle/>
          <a:p>
            <a:pPr defTabSz="914400">
              <a:defRPr sz="2800">
                <a:solidFill>
                  <a:srgbClr val="00334C"/>
                </a:solidFill>
                <a:latin typeface="Century Gothic"/>
                <a:ea typeface="Century Gothic"/>
                <a:cs typeface="Century Gothic"/>
                <a:sym typeface="Century Gothic"/>
              </a:defRPr>
            </a:pPr>
            <a:r>
              <a:t>Advancing </a:t>
            </a:r>
            <a:br/>
            <a:r>
              <a:t>Environmental </a:t>
            </a:r>
            <a:br/>
            <a:r>
              <a:t>Solutions</a:t>
            </a:r>
          </a:p>
        </p:txBody>
      </p:sp>
      <p:pic>
        <p:nvPicPr>
          <p:cNvPr id="110" name="image1.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49496" y="6048035"/>
            <a:ext cx="1564559" cy="578290"/>
          </a:xfrm>
          <a:prstGeom prst="rect">
            <a:avLst/>
          </a:prstGeom>
          <a:ln w="12700">
            <a:miter lim="400000"/>
          </a:ln>
        </p:spPr>
      </p:pic>
      <p:pic>
        <p:nvPicPr>
          <p:cNvPr id="111" name="image2.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7643" y="5934988"/>
            <a:ext cx="634210" cy="804386"/>
          </a:xfrm>
          <a:prstGeom prst="rect">
            <a:avLst/>
          </a:prstGeom>
          <a:ln w="12700">
            <a:miter lim="400000"/>
          </a:ln>
        </p:spPr>
      </p:pic>
      <p:pic>
        <p:nvPicPr>
          <p:cNvPr id="112" name="image3.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74748" y="445532"/>
            <a:ext cx="1212779" cy="1210253"/>
          </a:xfrm>
          <a:prstGeom prst="rect">
            <a:avLst/>
          </a:prstGeom>
          <a:ln w="12700">
            <a:miter lim="400000"/>
          </a:ln>
        </p:spPr>
      </p:pic>
      <p:sp>
        <p:nvSpPr>
          <p:cNvPr id="113" name="Shape 113"/>
          <p:cNvSpPr>
            <a:spLocks noGrp="1"/>
          </p:cNvSpPr>
          <p:nvPr>
            <p:ph type="title"/>
          </p:nvPr>
        </p:nvSpPr>
        <p:spPr>
          <a:prstGeom prst="rect">
            <a:avLst/>
          </a:prstGeom>
        </p:spPr>
        <p:txBody>
          <a:bodyPr/>
          <a:lstStyle/>
          <a:p>
            <a:r>
              <a:t>Title Text</a:t>
            </a:r>
          </a:p>
        </p:txBody>
      </p:sp>
      <p:sp>
        <p:nvSpPr>
          <p:cNvPr id="114" name="Shape 114"/>
          <p:cNvSpPr>
            <a:spLocks noGrp="1"/>
          </p:cNvSpPr>
          <p:nvPr>
            <p:ph type="body" sz="quarter" idx="1"/>
          </p:nvPr>
        </p:nvSpPr>
        <p:spPr>
          <a:xfrm>
            <a:off x="608193" y="4667653"/>
            <a:ext cx="5283554" cy="460132"/>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15" name="Shape 115"/>
          <p:cNvSpPr>
            <a:spLocks noGrp="1"/>
          </p:cNvSpPr>
          <p:nvPr>
            <p:ph type="sldNum" sz="quarter" idx="2"/>
          </p:nvPr>
        </p:nvSpPr>
        <p:spPr>
          <a:prstGeom prst="rect">
            <a:avLst/>
          </a:prstGeom>
        </p:spPr>
        <p:txBody>
          <a:bodyPr/>
          <a:lstStyle>
            <a:lvl1pPr defTabSz="914400"/>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395D1C5C-78E5-43FA-A51E-5436C5FE01E6}"/>
              </a:ext>
            </a:extLst>
          </p:cNvPr>
          <p:cNvSpPr/>
          <p:nvPr userDrawn="1"/>
        </p:nvSpPr>
        <p:spPr>
          <a:xfrm>
            <a:off x="0" y="5830645"/>
            <a:ext cx="12192000" cy="1027355"/>
          </a:xfrm>
          <a:prstGeom prst="rect">
            <a:avLst/>
          </a:prstGeom>
          <a:solidFill>
            <a:srgbClr val="0065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1"/>
          <p:cNvSpPr>
            <a:spLocks noGrp="1"/>
          </p:cNvSpPr>
          <p:nvPr>
            <p:ph type="ctrTitle"/>
          </p:nvPr>
        </p:nvSpPr>
        <p:spPr>
          <a:xfrm>
            <a:off x="611479" y="1989214"/>
            <a:ext cx="5283552" cy="2483527"/>
          </a:xfrm>
        </p:spPr>
        <p:txBody>
          <a:bodyPr anchor="b"/>
          <a:lstStyle>
            <a:lvl1pPr>
              <a:defRPr sz="5400">
                <a:solidFill>
                  <a:srgbClr val="00334C"/>
                </a:solidFill>
              </a:defRPr>
            </a:lvl1pPr>
          </a:lstStyle>
          <a:p>
            <a:r>
              <a:rPr lang="en-US"/>
              <a:t>Click to edit Master title style</a:t>
            </a:r>
          </a:p>
        </p:txBody>
      </p:sp>
      <p:sp>
        <p:nvSpPr>
          <p:cNvPr id="3" name="Subtitle 2"/>
          <p:cNvSpPr>
            <a:spLocks noGrp="1"/>
          </p:cNvSpPr>
          <p:nvPr>
            <p:ph type="subTitle" idx="1"/>
          </p:nvPr>
        </p:nvSpPr>
        <p:spPr bwMode="gray">
          <a:xfrm>
            <a:off x="608194" y="4667654"/>
            <a:ext cx="5283552" cy="460107"/>
          </a:xfrm>
        </p:spPr>
        <p:txBody>
          <a:bodyPr anchor="t"/>
          <a:lstStyle>
            <a:lvl1pPr marL="0" indent="0" algn="l">
              <a:buNone/>
              <a:defRPr cap="all">
                <a:solidFill>
                  <a:srgbClr val="00334C"/>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13" name="Title 1">
            <a:extLst>
              <a:ext uri="{FF2B5EF4-FFF2-40B4-BE49-F238E27FC236}">
                <a16:creationId xmlns:a16="http://schemas.microsoft.com/office/drawing/2014/main" id="{3A810950-61AC-4C03-892A-9844D9AC72C4}"/>
              </a:ext>
            </a:extLst>
          </p:cNvPr>
          <p:cNvSpPr txBox="1">
            <a:spLocks/>
          </p:cNvSpPr>
          <p:nvPr userDrawn="1"/>
        </p:nvSpPr>
        <p:spPr bwMode="gray">
          <a:xfrm>
            <a:off x="1731774" y="445533"/>
            <a:ext cx="3205537" cy="1210251"/>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800" dirty="0">
                <a:solidFill>
                  <a:srgbClr val="00334C"/>
                </a:solidFill>
              </a:rPr>
              <a:t>Advancing </a:t>
            </a:r>
            <a:br>
              <a:rPr lang="en-US" sz="2800" dirty="0">
                <a:solidFill>
                  <a:srgbClr val="00334C"/>
                </a:solidFill>
              </a:rPr>
            </a:br>
            <a:r>
              <a:rPr lang="en-US" sz="2800" dirty="0">
                <a:solidFill>
                  <a:srgbClr val="00334C"/>
                </a:solidFill>
              </a:rPr>
              <a:t>Environmental </a:t>
            </a:r>
            <a:br>
              <a:rPr lang="en-US" sz="2800" dirty="0">
                <a:solidFill>
                  <a:srgbClr val="00334C"/>
                </a:solidFill>
              </a:rPr>
            </a:br>
            <a:r>
              <a:rPr lang="en-US" sz="2800" dirty="0">
                <a:solidFill>
                  <a:srgbClr val="00334C"/>
                </a:solidFill>
              </a:rPr>
              <a:t>Solutions</a:t>
            </a:r>
          </a:p>
        </p:txBody>
      </p:sp>
      <p:pic>
        <p:nvPicPr>
          <p:cNvPr id="20" name="Picture 19">
            <a:extLst>
              <a:ext uri="{FF2B5EF4-FFF2-40B4-BE49-F238E27FC236}">
                <a16:creationId xmlns:a16="http://schemas.microsoft.com/office/drawing/2014/main" id="{F19AC7A6-AE5D-477F-B720-E4A84CBD892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49496" y="6048035"/>
            <a:ext cx="1564557" cy="578265"/>
          </a:xfrm>
          <a:prstGeom prst="rect">
            <a:avLst/>
          </a:prstGeom>
        </p:spPr>
      </p:pic>
      <p:pic>
        <p:nvPicPr>
          <p:cNvPr id="22" name="Picture 21">
            <a:extLst>
              <a:ext uri="{FF2B5EF4-FFF2-40B4-BE49-F238E27FC236}">
                <a16:creationId xmlns:a16="http://schemas.microsoft.com/office/drawing/2014/main" id="{7DF8175C-E8C0-4156-802B-DC459BCC66F9}"/>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57644" y="5934988"/>
            <a:ext cx="634208" cy="804361"/>
          </a:xfrm>
          <a:prstGeom prst="rect">
            <a:avLst/>
          </a:prstGeom>
        </p:spPr>
      </p:pic>
      <p:pic>
        <p:nvPicPr>
          <p:cNvPr id="24" name="Picture 23">
            <a:extLst>
              <a:ext uri="{FF2B5EF4-FFF2-40B4-BE49-F238E27FC236}">
                <a16:creationId xmlns:a16="http://schemas.microsoft.com/office/drawing/2014/main" id="{995B6363-6EFC-4455-A184-8052C1BAF38F}"/>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74748" y="445533"/>
            <a:ext cx="1212778" cy="1210251"/>
          </a:xfrm>
          <a:prstGeom prst="rect">
            <a:avLst/>
          </a:prstGeom>
        </p:spPr>
      </p:pic>
      <p:pic>
        <p:nvPicPr>
          <p:cNvPr id="7" name="Picture 6">
            <a:extLst>
              <a:ext uri="{FF2B5EF4-FFF2-40B4-BE49-F238E27FC236}">
                <a16:creationId xmlns:a16="http://schemas.microsoft.com/office/drawing/2014/main" id="{39AA6C2D-5F80-4290-A70F-700E5EA42AD7}"/>
              </a:ext>
            </a:extLst>
          </p:cNvPr>
          <p:cNvPicPr>
            <a:picLocks noChangeAspect="1"/>
          </p:cNvPicPr>
          <p:nvPr userDrawn="1"/>
        </p:nvPicPr>
        <p:blipFill rotWithShape="1">
          <a:blip r:embed="rId5" cstate="email">
            <a:extLst>
              <a:ext uri="{28A0092B-C50C-407E-A947-70E740481C1C}">
                <a14:useLocalDpi xmlns:a14="http://schemas.microsoft.com/office/drawing/2010/main"/>
              </a:ext>
            </a:extLst>
          </a:blip>
          <a:srcRect/>
          <a:stretch/>
        </p:blipFill>
        <p:spPr>
          <a:xfrm>
            <a:off x="6096000" y="445533"/>
            <a:ext cx="5413226" cy="1862407"/>
          </a:xfrm>
          <a:prstGeom prst="rect">
            <a:avLst/>
          </a:prstGeom>
          <a:noFill/>
          <a:ln>
            <a:solidFill>
              <a:srgbClr val="006595"/>
            </a:solidFill>
          </a:ln>
        </p:spPr>
      </p:pic>
      <p:pic>
        <p:nvPicPr>
          <p:cNvPr id="17" name="Picture 16">
            <a:extLst>
              <a:ext uri="{FF2B5EF4-FFF2-40B4-BE49-F238E27FC236}">
                <a16:creationId xmlns:a16="http://schemas.microsoft.com/office/drawing/2014/main" id="{61E6A48B-3029-471C-AA3D-51025E4A22B6}"/>
              </a:ext>
            </a:extLst>
          </p:cNvPr>
          <p:cNvPicPr>
            <a:picLocks noChangeAspect="1" noChangeArrowheads="1"/>
          </p:cNvPicPr>
          <p:nvPr userDrawn="1"/>
        </p:nvPicPr>
        <p:blipFill rotWithShape="1">
          <a:blip r:embed="rId6" cstate="email">
            <a:extLst>
              <a:ext uri="{28A0092B-C50C-407E-A947-70E740481C1C}">
                <a14:useLocalDpi xmlns:a14="http://schemas.microsoft.com/office/drawing/2010/main"/>
              </a:ext>
            </a:extLst>
          </a:blip>
          <a:srcRect/>
          <a:stretch/>
        </p:blipFill>
        <p:spPr bwMode="auto">
          <a:xfrm>
            <a:off x="6096000" y="2412943"/>
            <a:ext cx="1962150" cy="1929762"/>
          </a:xfrm>
          <a:prstGeom prst="rect">
            <a:avLst/>
          </a:prstGeom>
          <a:noFill/>
          <a:ln>
            <a:solidFill>
              <a:srgbClr val="006595"/>
            </a:solidFill>
          </a:ln>
          <a:extLst>
            <a:ext uri="{909E8E84-426E-40DD-AFC4-6F175D3DCCD1}">
              <a14:hiddenFill xmlns:a14="http://schemas.microsoft.com/office/drawing/2010/main">
                <a:solidFill>
                  <a:srgbClr val="FFFFFF"/>
                </a:solidFill>
              </a14:hiddenFill>
            </a:ext>
          </a:extLst>
        </p:spPr>
      </p:pic>
      <p:pic>
        <p:nvPicPr>
          <p:cNvPr id="6" name="Picture 5" descr="A group of people in a room&#10;&#10;Description automatically generated">
            <a:extLst>
              <a:ext uri="{FF2B5EF4-FFF2-40B4-BE49-F238E27FC236}">
                <a16:creationId xmlns:a16="http://schemas.microsoft.com/office/drawing/2014/main" id="{43B465A5-C565-40DC-8584-75B4A8899C3F}"/>
              </a:ext>
            </a:extLst>
          </p:cNvPr>
          <p:cNvPicPr>
            <a:picLocks noChangeAspect="1"/>
          </p:cNvPicPr>
          <p:nvPr userDrawn="1"/>
        </p:nvPicPr>
        <p:blipFill rotWithShape="1">
          <a:blip r:embed="rId7" cstate="email">
            <a:extLst>
              <a:ext uri="{28A0092B-C50C-407E-A947-70E740481C1C}">
                <a14:useLocalDpi xmlns:a14="http://schemas.microsoft.com/office/drawing/2010/main"/>
              </a:ext>
            </a:extLst>
          </a:blip>
          <a:srcRect/>
          <a:stretch/>
        </p:blipFill>
        <p:spPr>
          <a:xfrm>
            <a:off x="8174021" y="2418307"/>
            <a:ext cx="3335205" cy="1929762"/>
          </a:xfrm>
          <a:prstGeom prst="rect">
            <a:avLst/>
          </a:prstGeom>
          <a:noFill/>
          <a:ln>
            <a:solidFill>
              <a:srgbClr val="006595"/>
            </a:solidFill>
          </a:ln>
        </p:spPr>
      </p:pic>
      <p:pic>
        <p:nvPicPr>
          <p:cNvPr id="5" name="Picture 4" descr="A group of people sitting at a table&#10;&#10;Description automatically generated">
            <a:extLst>
              <a:ext uri="{FF2B5EF4-FFF2-40B4-BE49-F238E27FC236}">
                <a16:creationId xmlns:a16="http://schemas.microsoft.com/office/drawing/2014/main" id="{4141C830-D1F3-4EAB-BA78-32FE0D86BDB3}"/>
              </a:ext>
            </a:extLst>
          </p:cNvPr>
          <p:cNvPicPr>
            <a:picLocks noChangeAspect="1"/>
          </p:cNvPicPr>
          <p:nvPr userDrawn="1"/>
        </p:nvPicPr>
        <p:blipFill rotWithShape="1">
          <a:blip r:embed="rId8" cstate="email">
            <a:extLst>
              <a:ext uri="{28A0092B-C50C-407E-A947-70E740481C1C}">
                <a14:useLocalDpi xmlns:a14="http://schemas.microsoft.com/office/drawing/2010/main"/>
              </a:ext>
            </a:extLst>
          </a:blip>
          <a:srcRect/>
          <a:stretch/>
        </p:blipFill>
        <p:spPr>
          <a:xfrm>
            <a:off x="6119814" y="4427041"/>
            <a:ext cx="3483580" cy="1828800"/>
          </a:xfrm>
          <a:prstGeom prst="rect">
            <a:avLst/>
          </a:prstGeom>
          <a:noFill/>
          <a:ln>
            <a:solidFill>
              <a:srgbClr val="006595"/>
            </a:solidFill>
          </a:ln>
        </p:spPr>
      </p:pic>
      <p:pic>
        <p:nvPicPr>
          <p:cNvPr id="10" name="Picture 9" descr="A view of the television&#10;&#10;Description automatically generated">
            <a:extLst>
              <a:ext uri="{FF2B5EF4-FFF2-40B4-BE49-F238E27FC236}">
                <a16:creationId xmlns:a16="http://schemas.microsoft.com/office/drawing/2014/main" id="{DFFDB239-CDA4-4C6B-9FCA-04D056AF2EC6}"/>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662424" y="4427041"/>
            <a:ext cx="1856177" cy="1828800"/>
          </a:xfrm>
          <a:prstGeom prst="rect">
            <a:avLst/>
          </a:prstGeom>
          <a:noFill/>
          <a:ln>
            <a:solidFill>
              <a:srgbClr val="006595"/>
            </a:solidFill>
          </a:ln>
        </p:spPr>
      </p:pic>
    </p:spTree>
    <p:extLst>
      <p:ext uri="{BB962C8B-B14F-4D97-AF65-F5344CB8AC3E}">
        <p14:creationId xmlns:p14="http://schemas.microsoft.com/office/powerpoint/2010/main" val="33615659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 preserve="1">
  <p:cSld name="Mid-Presentation Title Slide">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395D1C5C-78E5-43FA-A51E-5436C5FE01E6}"/>
              </a:ext>
            </a:extLst>
          </p:cNvPr>
          <p:cNvSpPr/>
          <p:nvPr userDrawn="1"/>
        </p:nvSpPr>
        <p:spPr>
          <a:xfrm>
            <a:off x="0" y="5830645"/>
            <a:ext cx="12192000" cy="1027355"/>
          </a:xfrm>
          <a:prstGeom prst="rect">
            <a:avLst/>
          </a:prstGeom>
          <a:solidFill>
            <a:srgbClr val="0065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1"/>
          <p:cNvSpPr>
            <a:spLocks noGrp="1"/>
          </p:cNvSpPr>
          <p:nvPr>
            <p:ph type="ctrTitle"/>
          </p:nvPr>
        </p:nvSpPr>
        <p:spPr>
          <a:xfrm>
            <a:off x="3454224" y="2003210"/>
            <a:ext cx="5283552" cy="2483527"/>
          </a:xfrm>
        </p:spPr>
        <p:txBody>
          <a:bodyPr anchor="b"/>
          <a:lstStyle>
            <a:lvl1pPr algn="ctr">
              <a:defRPr sz="5400">
                <a:solidFill>
                  <a:srgbClr val="00334C"/>
                </a:solidFill>
              </a:defRPr>
            </a:lvl1pPr>
          </a:lstStyle>
          <a:p>
            <a:r>
              <a:rPr lang="en-US"/>
              <a:t>Click to edit Master title style</a:t>
            </a:r>
          </a:p>
        </p:txBody>
      </p:sp>
      <p:sp>
        <p:nvSpPr>
          <p:cNvPr id="3" name="Subtitle 2"/>
          <p:cNvSpPr>
            <a:spLocks noGrp="1"/>
          </p:cNvSpPr>
          <p:nvPr>
            <p:ph type="subTitle" idx="1"/>
          </p:nvPr>
        </p:nvSpPr>
        <p:spPr bwMode="gray">
          <a:xfrm>
            <a:off x="3454224" y="4698583"/>
            <a:ext cx="5283552" cy="460107"/>
          </a:xfrm>
        </p:spPr>
        <p:txBody>
          <a:bodyPr anchor="t"/>
          <a:lstStyle>
            <a:lvl1pPr marL="0" indent="0" algn="ctr">
              <a:buNone/>
              <a:defRPr cap="all">
                <a:solidFill>
                  <a:srgbClr val="00334C"/>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20" name="Picture 19">
            <a:extLst>
              <a:ext uri="{FF2B5EF4-FFF2-40B4-BE49-F238E27FC236}">
                <a16:creationId xmlns:a16="http://schemas.microsoft.com/office/drawing/2014/main" id="{F19AC7A6-AE5D-477F-B720-E4A84CBD892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49496" y="6048035"/>
            <a:ext cx="1564557" cy="578265"/>
          </a:xfrm>
          <a:prstGeom prst="rect">
            <a:avLst/>
          </a:prstGeom>
        </p:spPr>
      </p:pic>
      <p:pic>
        <p:nvPicPr>
          <p:cNvPr id="22" name="Picture 21">
            <a:extLst>
              <a:ext uri="{FF2B5EF4-FFF2-40B4-BE49-F238E27FC236}">
                <a16:creationId xmlns:a16="http://schemas.microsoft.com/office/drawing/2014/main" id="{7DF8175C-E8C0-4156-802B-DC459BCC66F9}"/>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57644" y="5934988"/>
            <a:ext cx="634208" cy="804361"/>
          </a:xfrm>
          <a:prstGeom prst="rect">
            <a:avLst/>
          </a:prstGeom>
        </p:spPr>
      </p:pic>
      <p:pic>
        <p:nvPicPr>
          <p:cNvPr id="24" name="Picture 23">
            <a:extLst>
              <a:ext uri="{FF2B5EF4-FFF2-40B4-BE49-F238E27FC236}">
                <a16:creationId xmlns:a16="http://schemas.microsoft.com/office/drawing/2014/main" id="{995B6363-6EFC-4455-A184-8052C1BAF38F}"/>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74748" y="445533"/>
            <a:ext cx="1212778" cy="1210251"/>
          </a:xfrm>
          <a:prstGeom prst="rect">
            <a:avLst/>
          </a:prstGeom>
        </p:spPr>
      </p:pic>
    </p:spTree>
    <p:extLst>
      <p:ext uri="{BB962C8B-B14F-4D97-AF65-F5344CB8AC3E}">
        <p14:creationId xmlns:p14="http://schemas.microsoft.com/office/powerpoint/2010/main" val="15557634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shadeToTitle="1">
        <a:solidFill>
          <a:schemeClr val="bg1"/>
        </a:solidFill>
        <a:effectLst/>
      </p:bgPr>
    </p:bg>
    <p:spTree>
      <p:nvGrpSpPr>
        <p:cNvPr id="1" name=""/>
        <p:cNvGrpSpPr/>
        <p:nvPr/>
      </p:nvGrpSpPr>
      <p:grpSpPr>
        <a:xfrm>
          <a:off x="0" y="0"/>
          <a:ext cx="0" cy="0"/>
          <a:chOff x="0" y="0"/>
          <a:chExt cx="0" cy="0"/>
        </a:xfrm>
      </p:grpSpPr>
      <p:sp>
        <p:nvSpPr>
          <p:cNvPr id="12" name="Flowchart: Document 11">
            <a:extLst>
              <a:ext uri="{FF2B5EF4-FFF2-40B4-BE49-F238E27FC236}">
                <a16:creationId xmlns:a16="http://schemas.microsoft.com/office/drawing/2014/main" id="{8BF32BAC-8CD4-43D9-9F59-C9B3DDA2BFEF}"/>
              </a:ext>
            </a:extLst>
          </p:cNvPr>
          <p:cNvSpPr/>
          <p:nvPr userDrawn="1"/>
        </p:nvSpPr>
        <p:spPr>
          <a:xfrm>
            <a:off x="0" y="0"/>
            <a:ext cx="12192000" cy="1366463"/>
          </a:xfrm>
          <a:prstGeom prst="flowChartDocument">
            <a:avLst/>
          </a:prstGeom>
          <a:gradFill flip="none" rotWithShape="1">
            <a:gsLst>
              <a:gs pos="0">
                <a:srgbClr val="00334C"/>
              </a:gs>
              <a:gs pos="71000">
                <a:srgbClr val="006595"/>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272474" y="316621"/>
            <a:ext cx="8761413" cy="706964"/>
          </a:xfrm>
        </p:spPr>
        <p:txBody>
          <a:bodyPr/>
          <a:lstStyle/>
          <a:p>
            <a:r>
              <a:rPr lang="en-US"/>
              <a:t>Click to edit Master title style</a:t>
            </a:r>
          </a:p>
        </p:txBody>
      </p:sp>
      <p:sp>
        <p:nvSpPr>
          <p:cNvPr id="3" name="Content Placeholder 2"/>
          <p:cNvSpPr>
            <a:spLocks noGrp="1"/>
          </p:cNvSpPr>
          <p:nvPr>
            <p:ph idx="1"/>
          </p:nvPr>
        </p:nvSpPr>
        <p:spPr>
          <a:xfrm>
            <a:off x="272474" y="1599047"/>
            <a:ext cx="8825659" cy="3416300"/>
          </a:xfrm>
        </p:spPr>
        <p:txBody>
          <a:bodyPr>
            <a:normAutofit/>
          </a:bodyPr>
          <a:lstStyle>
            <a:lvl1pPr>
              <a:buClr>
                <a:srgbClr val="002060"/>
              </a:buClr>
              <a:defRPr sz="2800">
                <a:solidFill>
                  <a:srgbClr val="00334C"/>
                </a:solidFill>
                <a:latin typeface="Tahoma" panose="020B0604030504040204" pitchFamily="34" charset="0"/>
                <a:ea typeface="Tahoma" panose="020B0604030504040204" pitchFamily="34" charset="0"/>
                <a:cs typeface="Tahoma" panose="020B0604030504040204" pitchFamily="34" charset="0"/>
              </a:defRPr>
            </a:lvl1pPr>
            <a:lvl2pPr>
              <a:buClr>
                <a:srgbClr val="002060"/>
              </a:buClr>
              <a:defRPr sz="2400">
                <a:solidFill>
                  <a:srgbClr val="00334C"/>
                </a:solidFill>
                <a:latin typeface="Tahoma" panose="020B0604030504040204" pitchFamily="34" charset="0"/>
                <a:ea typeface="Tahoma" panose="020B0604030504040204" pitchFamily="34" charset="0"/>
                <a:cs typeface="Tahoma" panose="020B0604030504040204" pitchFamily="34" charset="0"/>
              </a:defRPr>
            </a:lvl2pPr>
            <a:lvl3pPr>
              <a:buClr>
                <a:srgbClr val="002060"/>
              </a:buClr>
              <a:defRPr sz="2000">
                <a:solidFill>
                  <a:srgbClr val="00334C"/>
                </a:solidFill>
                <a:latin typeface="Tahoma" panose="020B0604030504040204" pitchFamily="34" charset="0"/>
                <a:ea typeface="Tahoma" panose="020B0604030504040204" pitchFamily="34" charset="0"/>
                <a:cs typeface="Tahoma" panose="020B0604030504040204" pitchFamily="34" charset="0"/>
              </a:defRPr>
            </a:lvl3pPr>
            <a:lvl4pPr>
              <a:buClr>
                <a:srgbClr val="002060"/>
              </a:buClr>
              <a:defRPr sz="1800">
                <a:solidFill>
                  <a:srgbClr val="00334C"/>
                </a:solidFill>
                <a:latin typeface="Tahoma" panose="020B0604030504040204" pitchFamily="34" charset="0"/>
                <a:ea typeface="Tahoma" panose="020B0604030504040204" pitchFamily="34" charset="0"/>
                <a:cs typeface="Tahoma" panose="020B0604030504040204" pitchFamily="34" charset="0"/>
              </a:defRPr>
            </a:lvl4pPr>
            <a:lvl5pPr>
              <a:buClr>
                <a:srgbClr val="002060"/>
              </a:buClr>
              <a:defRPr sz="1800">
                <a:solidFill>
                  <a:srgbClr val="00334C"/>
                </a:solidFill>
                <a:latin typeface="Tahoma" panose="020B0604030504040204" pitchFamily="34" charset="0"/>
                <a:ea typeface="Tahoma" panose="020B0604030504040204" pitchFamily="34" charset="0"/>
                <a:cs typeface="Tahoma" panose="020B060403050404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CEA6B512-526D-4204-88BC-198F1919EF51}"/>
              </a:ext>
            </a:extLst>
          </p:cNvPr>
          <p:cNvSpPr/>
          <p:nvPr userDrawn="1"/>
        </p:nvSpPr>
        <p:spPr>
          <a:xfrm>
            <a:off x="0" y="6010836"/>
            <a:ext cx="12192000" cy="847164"/>
          </a:xfrm>
          <a:prstGeom prst="rect">
            <a:avLst/>
          </a:prstGeom>
          <a:solidFill>
            <a:srgbClr val="0065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5"/>
          <p:cNvSpPr>
            <a:spLocks noGrp="1"/>
          </p:cNvSpPr>
          <p:nvPr>
            <p:ph type="sldNum" sz="quarter" idx="12"/>
          </p:nvPr>
        </p:nvSpPr>
        <p:spPr>
          <a:xfrm>
            <a:off x="11482101" y="6273022"/>
            <a:ext cx="472611" cy="402266"/>
          </a:xfrm>
          <a:prstGeom prst="rect">
            <a:avLst/>
          </a:prstGeom>
        </p:spPr>
        <p:txBody>
          <a:bodyPr/>
          <a:lstStyle>
            <a:lvl1pPr algn="ctr">
              <a:defRPr sz="1200">
                <a:solidFill>
                  <a:schemeClr val="bg1"/>
                </a:solidFill>
              </a:defRPr>
            </a:lvl1pPr>
          </a:lstStyle>
          <a:p>
            <a:fld id="{FF3F51B9-B4A8-47D8-818E-EF9CB482397C}" type="slidenum">
              <a:rPr lang="en-US" smtClean="0"/>
              <a:pPr/>
              <a:t>‹#›</a:t>
            </a:fld>
            <a:endParaRPr lang="en-US" dirty="0"/>
          </a:p>
        </p:txBody>
      </p:sp>
      <p:pic>
        <p:nvPicPr>
          <p:cNvPr id="8" name="Picture 7">
            <a:extLst>
              <a:ext uri="{FF2B5EF4-FFF2-40B4-BE49-F238E27FC236}">
                <a16:creationId xmlns:a16="http://schemas.microsoft.com/office/drawing/2014/main" id="{7BE7C766-4B73-4D40-A24D-E2B1D296217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571684" y="6217030"/>
            <a:ext cx="1176334" cy="434776"/>
          </a:xfrm>
          <a:prstGeom prst="rect">
            <a:avLst/>
          </a:prstGeom>
        </p:spPr>
      </p:pic>
      <p:pic>
        <p:nvPicPr>
          <p:cNvPr id="9" name="Picture 8">
            <a:extLst>
              <a:ext uri="{FF2B5EF4-FFF2-40B4-BE49-F238E27FC236}">
                <a16:creationId xmlns:a16="http://schemas.microsoft.com/office/drawing/2014/main" id="{C53EC630-4CB6-4E22-AEFA-0E24E816DE2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915512" y="6088921"/>
            <a:ext cx="544822" cy="690994"/>
          </a:xfrm>
          <a:prstGeom prst="rect">
            <a:avLst/>
          </a:prstGeom>
        </p:spPr>
      </p:pic>
      <p:pic>
        <p:nvPicPr>
          <p:cNvPr id="14" name="Picture 13">
            <a:extLst>
              <a:ext uri="{FF2B5EF4-FFF2-40B4-BE49-F238E27FC236}">
                <a16:creationId xmlns:a16="http://schemas.microsoft.com/office/drawing/2014/main" id="{CFFCC14E-00BA-461E-9AD6-CA3133C14509}"/>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1350" y="6088921"/>
            <a:ext cx="692812" cy="690994"/>
          </a:xfrm>
          <a:prstGeom prst="rect">
            <a:avLst/>
          </a:prstGeom>
        </p:spPr>
      </p:pic>
    </p:spTree>
    <p:extLst>
      <p:ext uri="{BB962C8B-B14F-4D97-AF65-F5344CB8AC3E}">
        <p14:creationId xmlns:p14="http://schemas.microsoft.com/office/powerpoint/2010/main" val="4020637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16" name="Shape 16"/>
          <p:cNvSpPr>
            <a:spLocks noGrp="1"/>
          </p:cNvSpPr>
          <p:nvPr>
            <p:ph type="title"/>
          </p:nvPr>
        </p:nvSpPr>
        <p:spPr>
          <a:prstGeom prst="rect">
            <a:avLst/>
          </a:prstGeom>
        </p:spPr>
        <p:txBody>
          <a:bodyPr/>
          <a:lstStyle/>
          <a:p>
            <a:r>
              <a:t>Title Text</a:t>
            </a:r>
          </a:p>
        </p:txBody>
      </p:sp>
      <p:sp>
        <p:nvSpPr>
          <p:cNvPr id="17" name="Shape 17"/>
          <p:cNvSpPr>
            <a:spLocks noGrp="1"/>
          </p:cNvSpPr>
          <p:nvPr>
            <p:ph type="body" sz="quarter"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8" name="Shape 18"/>
          <p:cNvSpPr>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967643889"/>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3.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image" Target="../media/image3.png"/><Relationship Id="rId5" Type="http://schemas.openxmlformats.org/officeDocument/2006/relationships/slideLayout" Target="../slideLayouts/slideLayout13.xml"/><Relationship Id="rId10" Type="http://schemas.openxmlformats.org/officeDocument/2006/relationships/image" Target="../media/image2.png"/><Relationship Id="rId4" Type="http://schemas.openxmlformats.org/officeDocument/2006/relationships/slideLayout" Target="../slideLayouts/slideLayout12.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2"/>
          <p:cNvSpPr/>
          <p:nvPr/>
        </p:nvSpPr>
        <p:spPr>
          <a:xfrm>
            <a:off x="0" y="5830644"/>
            <a:ext cx="12192000" cy="1027357"/>
          </a:xfrm>
          <a:prstGeom prst="rect">
            <a:avLst/>
          </a:prstGeom>
          <a:solidFill>
            <a:srgbClr val="006595"/>
          </a:solidFill>
          <a:ln w="12700">
            <a:miter lim="400000"/>
          </a:ln>
        </p:spPr>
        <p:txBody>
          <a:bodyPr lIns="45718" tIns="45718" rIns="45718" bIns="45718" anchor="ctr"/>
          <a:lstStyle/>
          <a:p>
            <a:pPr algn="ctr">
              <a:defRPr>
                <a:solidFill>
                  <a:srgbClr val="FFFFFF"/>
                </a:solidFill>
                <a:latin typeface="Century Gothic"/>
                <a:ea typeface="Century Gothic"/>
                <a:cs typeface="Century Gothic"/>
                <a:sym typeface="Century Gothic"/>
              </a:defRPr>
            </a:pPr>
            <a:endParaRPr/>
          </a:p>
        </p:txBody>
      </p:sp>
      <p:sp>
        <p:nvSpPr>
          <p:cNvPr id="3" name="Shape 3"/>
          <p:cNvSpPr/>
          <p:nvPr/>
        </p:nvSpPr>
        <p:spPr>
          <a:xfrm>
            <a:off x="1731772" y="357215"/>
            <a:ext cx="3205541" cy="1386837"/>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chor="ctr">
            <a:spAutoFit/>
          </a:bodyPr>
          <a:lstStyle/>
          <a:p>
            <a:pPr>
              <a:defRPr sz="2800">
                <a:solidFill>
                  <a:srgbClr val="00334C"/>
                </a:solidFill>
                <a:latin typeface="Century Gothic"/>
                <a:ea typeface="Century Gothic"/>
                <a:cs typeface="Century Gothic"/>
                <a:sym typeface="Century Gothic"/>
              </a:defRPr>
            </a:pPr>
            <a:r>
              <a:t>Advancing </a:t>
            </a:r>
            <a:br/>
            <a:r>
              <a:t>Environmental </a:t>
            </a:r>
            <a:br/>
            <a:r>
              <a:t>Solutions</a:t>
            </a:r>
          </a:p>
        </p:txBody>
      </p:sp>
      <p:pic>
        <p:nvPicPr>
          <p:cNvPr id="4" name="image1.png"/>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949496" y="6048035"/>
            <a:ext cx="1564559" cy="578291"/>
          </a:xfrm>
          <a:prstGeom prst="rect">
            <a:avLst/>
          </a:prstGeom>
          <a:ln w="12700">
            <a:miter lim="400000"/>
          </a:ln>
        </p:spPr>
      </p:pic>
      <p:pic>
        <p:nvPicPr>
          <p:cNvPr id="5" name="image2.png"/>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57643" y="5934988"/>
            <a:ext cx="634210" cy="804387"/>
          </a:xfrm>
          <a:prstGeom prst="rect">
            <a:avLst/>
          </a:prstGeom>
          <a:ln w="12700">
            <a:miter lim="400000"/>
          </a:ln>
        </p:spPr>
      </p:pic>
      <p:pic>
        <p:nvPicPr>
          <p:cNvPr id="6" name="image3.png"/>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474748" y="445532"/>
            <a:ext cx="1212779" cy="1210253"/>
          </a:xfrm>
          <a:prstGeom prst="rect">
            <a:avLst/>
          </a:prstGeom>
          <a:ln w="12700">
            <a:miter lim="400000"/>
          </a:ln>
        </p:spPr>
      </p:pic>
      <p:sp>
        <p:nvSpPr>
          <p:cNvPr id="7" name="Shape 7"/>
          <p:cNvSpPr>
            <a:spLocks noGrp="1"/>
          </p:cNvSpPr>
          <p:nvPr>
            <p:ph type="title"/>
          </p:nvPr>
        </p:nvSpPr>
        <p:spPr>
          <a:xfrm>
            <a:off x="611479" y="1989214"/>
            <a:ext cx="5283552" cy="2483532"/>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chor="b">
            <a:normAutofit/>
          </a:bodyPr>
          <a:lstStyle/>
          <a:p>
            <a:r>
              <a:t>Title Text</a:t>
            </a:r>
          </a:p>
        </p:txBody>
      </p:sp>
      <p:sp>
        <p:nvSpPr>
          <p:cNvPr id="8" name="Shape 8"/>
          <p:cNvSpPr>
            <a:spLocks noGrp="1"/>
          </p:cNvSpPr>
          <p:nvPr>
            <p:ph type="body" idx="1"/>
          </p:nvPr>
        </p:nvSpPr>
        <p:spPr>
          <a:xfrm>
            <a:off x="608193" y="4667653"/>
            <a:ext cx="5283554" cy="460133"/>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ormAutofit/>
          </a:bodyPr>
          <a:lstStyle/>
          <a:p>
            <a:r>
              <a:t>Body Level One</a:t>
            </a:r>
          </a:p>
          <a:p>
            <a:pPr lvl="1"/>
            <a:r>
              <a:t>Body Level Two</a:t>
            </a:r>
          </a:p>
          <a:p>
            <a:pPr lvl="2"/>
            <a:r>
              <a:t>Body Level Three</a:t>
            </a:r>
          </a:p>
          <a:p>
            <a:pPr lvl="3"/>
            <a:r>
              <a:t>Body Level Four</a:t>
            </a:r>
          </a:p>
          <a:p>
            <a:pPr lvl="4"/>
            <a:r>
              <a:t>Body Level Five</a:t>
            </a:r>
          </a:p>
        </p:txBody>
      </p:sp>
      <p:sp>
        <p:nvSpPr>
          <p:cNvPr id="9" name="Shape 9"/>
          <p:cNvSpPr>
            <a:spLocks noGrp="1"/>
          </p:cNvSpPr>
          <p:nvPr>
            <p:ph type="sldNum" sz="quarter" idx="2"/>
          </p:nvPr>
        </p:nvSpPr>
        <p:spPr>
          <a:xfrm>
            <a:off x="11581879" y="6273022"/>
            <a:ext cx="273057" cy="281937"/>
          </a:xfrm>
          <a:prstGeom prst="rect">
            <a:avLst/>
          </a:prstGeom>
          <a:ln w="12700">
            <a:miter lim="400000"/>
          </a:ln>
        </p:spPr>
        <p:txBody>
          <a:bodyPr wrap="none" lIns="45718" tIns="45718" rIns="45718" bIns="45718">
            <a:spAutoFit/>
          </a:bodyPr>
          <a:lstStyle>
            <a:lvl1pPr algn="ctr">
              <a:defRPr sz="1200">
                <a:solidFill>
                  <a:srgbClr val="FFFFFF"/>
                </a:solidFill>
                <a:latin typeface="Century Gothic"/>
                <a:ea typeface="Century Gothic"/>
                <a:cs typeface="Century Gothic"/>
                <a:sym typeface="Century Gothic"/>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1" r:id="rId2"/>
    <p:sldLayoutId id="2147483653" r:id="rId3"/>
    <p:sldLayoutId id="2147483655" r:id="rId4"/>
    <p:sldLayoutId id="2147483656" r:id="rId5"/>
  </p:sldLayoutIdLst>
  <p:transition spd="med"/>
  <p:hf hdr="0" ftr="0" dt="0"/>
  <p:txStyles>
    <p:titleStyle>
      <a:lvl1pPr marL="0" marR="0" indent="0" algn="l" defTabSz="457200" rtl="0" latinLnBrk="0">
        <a:lnSpc>
          <a:spcPct val="100000"/>
        </a:lnSpc>
        <a:spcBef>
          <a:spcPts val="0"/>
        </a:spcBef>
        <a:spcAft>
          <a:spcPts val="0"/>
        </a:spcAft>
        <a:buClrTx/>
        <a:buSzTx/>
        <a:buFontTx/>
        <a:buNone/>
        <a:tabLst/>
        <a:defRPr sz="5400" b="0" i="0" u="none" strike="noStrike" cap="none" spc="0" baseline="0">
          <a:ln>
            <a:noFill/>
          </a:ln>
          <a:solidFill>
            <a:srgbClr val="00334C"/>
          </a:solidFill>
          <a:uFillTx/>
          <a:latin typeface="Century Gothic"/>
          <a:ea typeface="Century Gothic"/>
          <a:cs typeface="Century Gothic"/>
          <a:sym typeface="Century Gothic"/>
        </a:defRPr>
      </a:lvl1pPr>
      <a:lvl2pPr marL="0" marR="0" indent="0" algn="l" defTabSz="457200" rtl="0" latinLnBrk="0">
        <a:lnSpc>
          <a:spcPct val="100000"/>
        </a:lnSpc>
        <a:spcBef>
          <a:spcPts val="0"/>
        </a:spcBef>
        <a:spcAft>
          <a:spcPts val="0"/>
        </a:spcAft>
        <a:buClrTx/>
        <a:buSzTx/>
        <a:buFontTx/>
        <a:buNone/>
        <a:tabLst/>
        <a:defRPr sz="5400" b="0" i="0" u="none" strike="noStrike" cap="none" spc="0" baseline="0">
          <a:ln>
            <a:noFill/>
          </a:ln>
          <a:solidFill>
            <a:srgbClr val="00334C"/>
          </a:solidFill>
          <a:uFillTx/>
          <a:latin typeface="Century Gothic"/>
          <a:ea typeface="Century Gothic"/>
          <a:cs typeface="Century Gothic"/>
          <a:sym typeface="Century Gothic"/>
        </a:defRPr>
      </a:lvl2pPr>
      <a:lvl3pPr marL="0" marR="0" indent="0" algn="l" defTabSz="457200" rtl="0" latinLnBrk="0">
        <a:lnSpc>
          <a:spcPct val="100000"/>
        </a:lnSpc>
        <a:spcBef>
          <a:spcPts val="0"/>
        </a:spcBef>
        <a:spcAft>
          <a:spcPts val="0"/>
        </a:spcAft>
        <a:buClrTx/>
        <a:buSzTx/>
        <a:buFontTx/>
        <a:buNone/>
        <a:tabLst/>
        <a:defRPr sz="5400" b="0" i="0" u="none" strike="noStrike" cap="none" spc="0" baseline="0">
          <a:ln>
            <a:noFill/>
          </a:ln>
          <a:solidFill>
            <a:srgbClr val="00334C"/>
          </a:solidFill>
          <a:uFillTx/>
          <a:latin typeface="Century Gothic"/>
          <a:ea typeface="Century Gothic"/>
          <a:cs typeface="Century Gothic"/>
          <a:sym typeface="Century Gothic"/>
        </a:defRPr>
      </a:lvl3pPr>
      <a:lvl4pPr marL="0" marR="0" indent="0" algn="l" defTabSz="457200" rtl="0" latinLnBrk="0">
        <a:lnSpc>
          <a:spcPct val="100000"/>
        </a:lnSpc>
        <a:spcBef>
          <a:spcPts val="0"/>
        </a:spcBef>
        <a:spcAft>
          <a:spcPts val="0"/>
        </a:spcAft>
        <a:buClrTx/>
        <a:buSzTx/>
        <a:buFontTx/>
        <a:buNone/>
        <a:tabLst/>
        <a:defRPr sz="5400" b="0" i="0" u="none" strike="noStrike" cap="none" spc="0" baseline="0">
          <a:ln>
            <a:noFill/>
          </a:ln>
          <a:solidFill>
            <a:srgbClr val="00334C"/>
          </a:solidFill>
          <a:uFillTx/>
          <a:latin typeface="Century Gothic"/>
          <a:ea typeface="Century Gothic"/>
          <a:cs typeface="Century Gothic"/>
          <a:sym typeface="Century Gothic"/>
        </a:defRPr>
      </a:lvl4pPr>
      <a:lvl5pPr marL="0" marR="0" indent="0" algn="l" defTabSz="457200" rtl="0" latinLnBrk="0">
        <a:lnSpc>
          <a:spcPct val="100000"/>
        </a:lnSpc>
        <a:spcBef>
          <a:spcPts val="0"/>
        </a:spcBef>
        <a:spcAft>
          <a:spcPts val="0"/>
        </a:spcAft>
        <a:buClrTx/>
        <a:buSzTx/>
        <a:buFontTx/>
        <a:buNone/>
        <a:tabLst/>
        <a:defRPr sz="5400" b="0" i="0" u="none" strike="noStrike" cap="none" spc="0" baseline="0">
          <a:ln>
            <a:noFill/>
          </a:ln>
          <a:solidFill>
            <a:srgbClr val="00334C"/>
          </a:solidFill>
          <a:uFillTx/>
          <a:latin typeface="Century Gothic"/>
          <a:ea typeface="Century Gothic"/>
          <a:cs typeface="Century Gothic"/>
          <a:sym typeface="Century Gothic"/>
        </a:defRPr>
      </a:lvl5pPr>
      <a:lvl6pPr marL="0" marR="0" indent="0" algn="l" defTabSz="457200" rtl="0" latinLnBrk="0">
        <a:lnSpc>
          <a:spcPct val="100000"/>
        </a:lnSpc>
        <a:spcBef>
          <a:spcPts val="0"/>
        </a:spcBef>
        <a:spcAft>
          <a:spcPts val="0"/>
        </a:spcAft>
        <a:buClrTx/>
        <a:buSzTx/>
        <a:buFontTx/>
        <a:buNone/>
        <a:tabLst/>
        <a:defRPr sz="5400" b="0" i="0" u="none" strike="noStrike" cap="none" spc="0" baseline="0">
          <a:ln>
            <a:noFill/>
          </a:ln>
          <a:solidFill>
            <a:srgbClr val="00334C"/>
          </a:solidFill>
          <a:uFillTx/>
          <a:latin typeface="Century Gothic"/>
          <a:ea typeface="Century Gothic"/>
          <a:cs typeface="Century Gothic"/>
          <a:sym typeface="Century Gothic"/>
        </a:defRPr>
      </a:lvl6pPr>
      <a:lvl7pPr marL="0" marR="0" indent="0" algn="l" defTabSz="457200" rtl="0" latinLnBrk="0">
        <a:lnSpc>
          <a:spcPct val="100000"/>
        </a:lnSpc>
        <a:spcBef>
          <a:spcPts val="0"/>
        </a:spcBef>
        <a:spcAft>
          <a:spcPts val="0"/>
        </a:spcAft>
        <a:buClrTx/>
        <a:buSzTx/>
        <a:buFontTx/>
        <a:buNone/>
        <a:tabLst/>
        <a:defRPr sz="5400" b="0" i="0" u="none" strike="noStrike" cap="none" spc="0" baseline="0">
          <a:ln>
            <a:noFill/>
          </a:ln>
          <a:solidFill>
            <a:srgbClr val="00334C"/>
          </a:solidFill>
          <a:uFillTx/>
          <a:latin typeface="Century Gothic"/>
          <a:ea typeface="Century Gothic"/>
          <a:cs typeface="Century Gothic"/>
          <a:sym typeface="Century Gothic"/>
        </a:defRPr>
      </a:lvl7pPr>
      <a:lvl8pPr marL="0" marR="0" indent="0" algn="l" defTabSz="457200" rtl="0" latinLnBrk="0">
        <a:lnSpc>
          <a:spcPct val="100000"/>
        </a:lnSpc>
        <a:spcBef>
          <a:spcPts val="0"/>
        </a:spcBef>
        <a:spcAft>
          <a:spcPts val="0"/>
        </a:spcAft>
        <a:buClrTx/>
        <a:buSzTx/>
        <a:buFontTx/>
        <a:buNone/>
        <a:tabLst/>
        <a:defRPr sz="5400" b="0" i="0" u="none" strike="noStrike" cap="none" spc="0" baseline="0">
          <a:ln>
            <a:noFill/>
          </a:ln>
          <a:solidFill>
            <a:srgbClr val="00334C"/>
          </a:solidFill>
          <a:uFillTx/>
          <a:latin typeface="Century Gothic"/>
          <a:ea typeface="Century Gothic"/>
          <a:cs typeface="Century Gothic"/>
          <a:sym typeface="Century Gothic"/>
        </a:defRPr>
      </a:lvl8pPr>
      <a:lvl9pPr marL="0" marR="0" indent="0" algn="l" defTabSz="457200" rtl="0" latinLnBrk="0">
        <a:lnSpc>
          <a:spcPct val="100000"/>
        </a:lnSpc>
        <a:spcBef>
          <a:spcPts val="0"/>
        </a:spcBef>
        <a:spcAft>
          <a:spcPts val="0"/>
        </a:spcAft>
        <a:buClrTx/>
        <a:buSzTx/>
        <a:buFontTx/>
        <a:buNone/>
        <a:tabLst/>
        <a:defRPr sz="5400" b="0" i="0" u="none" strike="noStrike" cap="none" spc="0" baseline="0">
          <a:ln>
            <a:noFill/>
          </a:ln>
          <a:solidFill>
            <a:srgbClr val="00334C"/>
          </a:solidFill>
          <a:uFillTx/>
          <a:latin typeface="Century Gothic"/>
          <a:ea typeface="Century Gothic"/>
          <a:cs typeface="Century Gothic"/>
          <a:sym typeface="Century Gothic"/>
        </a:defRPr>
      </a:lvl9pPr>
    </p:titleStyle>
    <p:bodyStyle>
      <a:lvl1pPr marL="0" marR="0" indent="0" algn="l" defTabSz="457200" rtl="0" latinLnBrk="0">
        <a:lnSpc>
          <a:spcPct val="100000"/>
        </a:lnSpc>
        <a:spcBef>
          <a:spcPts val="1000"/>
        </a:spcBef>
        <a:spcAft>
          <a:spcPts val="0"/>
        </a:spcAft>
        <a:buClrTx/>
        <a:buSzTx/>
        <a:buFontTx/>
        <a:buNone/>
        <a:tabLst/>
        <a:defRPr sz="1800" b="0" i="0" u="none" strike="noStrike" cap="all" spc="0" baseline="0">
          <a:ln>
            <a:noFill/>
          </a:ln>
          <a:solidFill>
            <a:srgbClr val="00334C"/>
          </a:solidFill>
          <a:uFillTx/>
          <a:latin typeface="Century Gothic"/>
          <a:ea typeface="Century Gothic"/>
          <a:cs typeface="Century Gothic"/>
          <a:sym typeface="Century Gothic"/>
        </a:defRPr>
      </a:lvl1pPr>
      <a:lvl2pPr marL="0" marR="0" indent="0" algn="l" defTabSz="457200" rtl="0" latinLnBrk="0">
        <a:lnSpc>
          <a:spcPct val="100000"/>
        </a:lnSpc>
        <a:spcBef>
          <a:spcPts val="1000"/>
        </a:spcBef>
        <a:spcAft>
          <a:spcPts val="0"/>
        </a:spcAft>
        <a:buClrTx/>
        <a:buSzTx/>
        <a:buFontTx/>
        <a:buNone/>
        <a:tabLst/>
        <a:defRPr sz="1800" b="0" i="0" u="none" strike="noStrike" cap="all" spc="0" baseline="0">
          <a:ln>
            <a:noFill/>
          </a:ln>
          <a:solidFill>
            <a:srgbClr val="00334C"/>
          </a:solidFill>
          <a:uFillTx/>
          <a:latin typeface="Century Gothic"/>
          <a:ea typeface="Century Gothic"/>
          <a:cs typeface="Century Gothic"/>
          <a:sym typeface="Century Gothic"/>
        </a:defRPr>
      </a:lvl2pPr>
      <a:lvl3pPr marL="0" marR="0" indent="0" algn="l" defTabSz="457200" rtl="0" latinLnBrk="0">
        <a:lnSpc>
          <a:spcPct val="100000"/>
        </a:lnSpc>
        <a:spcBef>
          <a:spcPts val="1000"/>
        </a:spcBef>
        <a:spcAft>
          <a:spcPts val="0"/>
        </a:spcAft>
        <a:buClrTx/>
        <a:buSzTx/>
        <a:buFontTx/>
        <a:buNone/>
        <a:tabLst/>
        <a:defRPr sz="1800" b="0" i="0" u="none" strike="noStrike" cap="all" spc="0" baseline="0">
          <a:ln>
            <a:noFill/>
          </a:ln>
          <a:solidFill>
            <a:srgbClr val="00334C"/>
          </a:solidFill>
          <a:uFillTx/>
          <a:latin typeface="Century Gothic"/>
          <a:ea typeface="Century Gothic"/>
          <a:cs typeface="Century Gothic"/>
          <a:sym typeface="Century Gothic"/>
        </a:defRPr>
      </a:lvl3pPr>
      <a:lvl4pPr marL="0" marR="0" indent="0" algn="l" defTabSz="457200" rtl="0" latinLnBrk="0">
        <a:lnSpc>
          <a:spcPct val="100000"/>
        </a:lnSpc>
        <a:spcBef>
          <a:spcPts val="1000"/>
        </a:spcBef>
        <a:spcAft>
          <a:spcPts val="0"/>
        </a:spcAft>
        <a:buClrTx/>
        <a:buSzTx/>
        <a:buFontTx/>
        <a:buNone/>
        <a:tabLst/>
        <a:defRPr sz="1800" b="0" i="0" u="none" strike="noStrike" cap="all" spc="0" baseline="0">
          <a:ln>
            <a:noFill/>
          </a:ln>
          <a:solidFill>
            <a:srgbClr val="00334C"/>
          </a:solidFill>
          <a:uFillTx/>
          <a:latin typeface="Century Gothic"/>
          <a:ea typeface="Century Gothic"/>
          <a:cs typeface="Century Gothic"/>
          <a:sym typeface="Century Gothic"/>
        </a:defRPr>
      </a:lvl4pPr>
      <a:lvl5pPr marL="0" marR="0" indent="0" algn="l" defTabSz="457200" rtl="0" latinLnBrk="0">
        <a:lnSpc>
          <a:spcPct val="100000"/>
        </a:lnSpc>
        <a:spcBef>
          <a:spcPts val="1000"/>
        </a:spcBef>
        <a:spcAft>
          <a:spcPts val="0"/>
        </a:spcAft>
        <a:buClrTx/>
        <a:buSzTx/>
        <a:buFontTx/>
        <a:buNone/>
        <a:tabLst/>
        <a:defRPr sz="1800" b="0" i="0" u="none" strike="noStrike" cap="all" spc="0" baseline="0">
          <a:ln>
            <a:noFill/>
          </a:ln>
          <a:solidFill>
            <a:srgbClr val="00334C"/>
          </a:solidFill>
          <a:uFillTx/>
          <a:latin typeface="Century Gothic"/>
          <a:ea typeface="Century Gothic"/>
          <a:cs typeface="Century Gothic"/>
          <a:sym typeface="Century Gothic"/>
        </a:defRPr>
      </a:lvl5pPr>
      <a:lvl6pPr marL="0" marR="0" indent="0" algn="l" defTabSz="457200" rtl="0" latinLnBrk="0">
        <a:lnSpc>
          <a:spcPct val="100000"/>
        </a:lnSpc>
        <a:spcBef>
          <a:spcPts val="1000"/>
        </a:spcBef>
        <a:spcAft>
          <a:spcPts val="0"/>
        </a:spcAft>
        <a:buClrTx/>
        <a:buSzTx/>
        <a:buFontTx/>
        <a:buNone/>
        <a:tabLst/>
        <a:defRPr sz="1800" b="0" i="0" u="none" strike="noStrike" cap="all" spc="0" baseline="0">
          <a:ln>
            <a:noFill/>
          </a:ln>
          <a:solidFill>
            <a:srgbClr val="00334C"/>
          </a:solidFill>
          <a:uFillTx/>
          <a:latin typeface="Century Gothic"/>
          <a:ea typeface="Century Gothic"/>
          <a:cs typeface="Century Gothic"/>
          <a:sym typeface="Century Gothic"/>
        </a:defRPr>
      </a:lvl6pPr>
      <a:lvl7pPr marL="0" marR="0" indent="0" algn="l" defTabSz="457200" rtl="0" latinLnBrk="0">
        <a:lnSpc>
          <a:spcPct val="100000"/>
        </a:lnSpc>
        <a:spcBef>
          <a:spcPts val="1000"/>
        </a:spcBef>
        <a:spcAft>
          <a:spcPts val="0"/>
        </a:spcAft>
        <a:buClrTx/>
        <a:buSzTx/>
        <a:buFontTx/>
        <a:buNone/>
        <a:tabLst/>
        <a:defRPr sz="1800" b="0" i="0" u="none" strike="noStrike" cap="all" spc="0" baseline="0">
          <a:ln>
            <a:noFill/>
          </a:ln>
          <a:solidFill>
            <a:srgbClr val="00334C"/>
          </a:solidFill>
          <a:uFillTx/>
          <a:latin typeface="Century Gothic"/>
          <a:ea typeface="Century Gothic"/>
          <a:cs typeface="Century Gothic"/>
          <a:sym typeface="Century Gothic"/>
        </a:defRPr>
      </a:lvl7pPr>
      <a:lvl8pPr marL="0" marR="0" indent="0" algn="l" defTabSz="457200" rtl="0" latinLnBrk="0">
        <a:lnSpc>
          <a:spcPct val="100000"/>
        </a:lnSpc>
        <a:spcBef>
          <a:spcPts val="1000"/>
        </a:spcBef>
        <a:spcAft>
          <a:spcPts val="0"/>
        </a:spcAft>
        <a:buClrTx/>
        <a:buSzTx/>
        <a:buFontTx/>
        <a:buNone/>
        <a:tabLst/>
        <a:defRPr sz="1800" b="0" i="0" u="none" strike="noStrike" cap="all" spc="0" baseline="0">
          <a:ln>
            <a:noFill/>
          </a:ln>
          <a:solidFill>
            <a:srgbClr val="00334C"/>
          </a:solidFill>
          <a:uFillTx/>
          <a:latin typeface="Century Gothic"/>
          <a:ea typeface="Century Gothic"/>
          <a:cs typeface="Century Gothic"/>
          <a:sym typeface="Century Gothic"/>
        </a:defRPr>
      </a:lvl8pPr>
      <a:lvl9pPr marL="0" marR="0" indent="0" algn="l" defTabSz="457200" rtl="0" latinLnBrk="0">
        <a:lnSpc>
          <a:spcPct val="100000"/>
        </a:lnSpc>
        <a:spcBef>
          <a:spcPts val="1000"/>
        </a:spcBef>
        <a:spcAft>
          <a:spcPts val="0"/>
        </a:spcAft>
        <a:buClrTx/>
        <a:buSzTx/>
        <a:buFontTx/>
        <a:buNone/>
        <a:tabLst/>
        <a:defRPr sz="1800" b="0" i="0" u="none" strike="noStrike" cap="all" spc="0" baseline="0">
          <a:ln>
            <a:noFill/>
          </a:ln>
          <a:solidFill>
            <a:srgbClr val="00334C"/>
          </a:solidFill>
          <a:uFillTx/>
          <a:latin typeface="Century Gothic"/>
          <a:ea typeface="Century Gothic"/>
          <a:cs typeface="Century Gothic"/>
          <a:sym typeface="Century Gothic"/>
        </a:defRPr>
      </a:lvl9pPr>
    </p:bodyStyle>
    <p:otherStyle>
      <a:lvl1pPr marL="0" marR="0" indent="0" algn="ct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entury Gothic"/>
        </a:defRPr>
      </a:lvl1pPr>
      <a:lvl2pPr marL="0" marR="0" indent="0" algn="ct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entury Gothic"/>
        </a:defRPr>
      </a:lvl2pPr>
      <a:lvl3pPr marL="0" marR="0" indent="0" algn="ct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entury Gothic"/>
        </a:defRPr>
      </a:lvl3pPr>
      <a:lvl4pPr marL="0" marR="0" indent="0" algn="ct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entury Gothic"/>
        </a:defRPr>
      </a:lvl4pPr>
      <a:lvl5pPr marL="0" marR="0" indent="0" algn="ct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entury Gothic"/>
        </a:defRPr>
      </a:lvl5pPr>
      <a:lvl6pPr marL="0" marR="0" indent="0" algn="ct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entury Gothic"/>
        </a:defRPr>
      </a:lvl6pPr>
      <a:lvl7pPr marL="0" marR="0" indent="0" algn="ct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entury Gothic"/>
        </a:defRPr>
      </a:lvl7pPr>
      <a:lvl8pPr marL="0" marR="0" indent="0" algn="ct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entury Gothic"/>
        </a:defRPr>
      </a:lvl8pPr>
      <a:lvl9pPr marL="0" marR="0" indent="0" algn="ct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entury Gothic"/>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Flowchart: Document 21">
            <a:extLst>
              <a:ext uri="{FF2B5EF4-FFF2-40B4-BE49-F238E27FC236}">
                <a16:creationId xmlns:a16="http://schemas.microsoft.com/office/drawing/2014/main" id="{9F0766F2-3B0F-4FEB-8979-128E8F182E58}"/>
              </a:ext>
            </a:extLst>
          </p:cNvPr>
          <p:cNvSpPr/>
          <p:nvPr userDrawn="1"/>
        </p:nvSpPr>
        <p:spPr>
          <a:xfrm>
            <a:off x="0" y="0"/>
            <a:ext cx="12192000" cy="1660936"/>
          </a:xfrm>
          <a:prstGeom prst="flowChartDocument">
            <a:avLst/>
          </a:prstGeom>
          <a:gradFill flip="none" rotWithShape="1">
            <a:gsLst>
              <a:gs pos="0">
                <a:srgbClr val="00334C"/>
              </a:gs>
              <a:gs pos="100000">
                <a:srgbClr val="006595"/>
              </a:gs>
            </a:gsLst>
            <a:lin ang="2700000" scaled="1"/>
            <a:tileRect/>
          </a:gradFill>
          <a:ln>
            <a:solidFill>
              <a:srgbClr val="00334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 Placeholder 2"/>
          <p:cNvSpPr>
            <a:spLocks noGrp="1"/>
          </p:cNvSpPr>
          <p:nvPr>
            <p:ph type="body" idx="1"/>
          </p:nvPr>
        </p:nvSpPr>
        <p:spPr>
          <a:xfrm>
            <a:off x="250828" y="1956665"/>
            <a:ext cx="8761413" cy="34163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bwMode="gray">
          <a:xfrm>
            <a:off x="250828" y="295729"/>
            <a:ext cx="8761413" cy="706964"/>
          </a:xfrm>
          <a:prstGeom prst="rect">
            <a:avLst/>
          </a:prstGeom>
        </p:spPr>
        <p:txBody>
          <a:bodyPr vert="horz" lIns="91440" tIns="45720" rIns="91440" bIns="45720" rtlCol="0" anchor="ctr">
            <a:noAutofit/>
          </a:bodyPr>
          <a:lstStyle/>
          <a:p>
            <a:r>
              <a:rPr lang="en-US"/>
              <a:t>Click to edit Master title style</a:t>
            </a:r>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US" dirty="0"/>
          </a:p>
        </p:txBody>
      </p:sp>
    </p:spTree>
    <p:extLst>
      <p:ext uri="{BB962C8B-B14F-4D97-AF65-F5344CB8AC3E}">
        <p14:creationId xmlns:p14="http://schemas.microsoft.com/office/powerpoint/2010/main" val="1262645945"/>
      </p:ext>
    </p:extLst>
  </p:cSld>
  <p:clrMap bg1="lt1" tx1="dk1" bg2="lt2" tx2="dk2" accent1="accent1" accent2="accent2" accent3="accent3" accent4="accent4" accent5="accent5" accent6="accent6" hlink="hlink" folHlink="folHlink"/>
  <p:sldLayoutIdLst>
    <p:sldLayoutId id="2147483658" r:id="rId1"/>
    <p:sldLayoutId id="2147483659" r:id="rId2"/>
    <p:sldLayoutId id="2147483660" r:id="rId3"/>
  </p:sldLayoutIdLst>
  <p:hf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2"/>
          <p:cNvSpPr/>
          <p:nvPr/>
        </p:nvSpPr>
        <p:spPr>
          <a:xfrm>
            <a:off x="0" y="5830644"/>
            <a:ext cx="12192000" cy="1027357"/>
          </a:xfrm>
          <a:prstGeom prst="rect">
            <a:avLst/>
          </a:prstGeom>
          <a:solidFill>
            <a:srgbClr val="006595"/>
          </a:solidFill>
          <a:ln w="12700">
            <a:miter lim="400000"/>
          </a:ln>
        </p:spPr>
        <p:txBody>
          <a:bodyPr lIns="45718" tIns="45718" rIns="45718" bIns="45718" anchor="ctr"/>
          <a:lstStyle/>
          <a:p>
            <a:pPr algn="ctr">
              <a:defRPr>
                <a:solidFill>
                  <a:srgbClr val="FFFFFF"/>
                </a:solidFill>
                <a:latin typeface="Century Gothic"/>
                <a:ea typeface="Century Gothic"/>
                <a:cs typeface="Century Gothic"/>
                <a:sym typeface="Century Gothic"/>
              </a:defRPr>
            </a:pPr>
            <a:endParaRPr/>
          </a:p>
        </p:txBody>
      </p:sp>
      <p:sp>
        <p:nvSpPr>
          <p:cNvPr id="3" name="Shape 3"/>
          <p:cNvSpPr/>
          <p:nvPr/>
        </p:nvSpPr>
        <p:spPr>
          <a:xfrm>
            <a:off x="1731772" y="357210"/>
            <a:ext cx="3205541" cy="1386837"/>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chor="ctr">
            <a:spAutoFit/>
          </a:bodyPr>
          <a:lstStyle/>
          <a:p>
            <a:pPr>
              <a:defRPr sz="2800">
                <a:solidFill>
                  <a:srgbClr val="00334C"/>
                </a:solidFill>
                <a:latin typeface="Century Gothic"/>
                <a:ea typeface="Century Gothic"/>
                <a:cs typeface="Century Gothic"/>
                <a:sym typeface="Century Gothic"/>
              </a:defRPr>
            </a:pPr>
            <a:r>
              <a:t>Advancing </a:t>
            </a:r>
            <a:br/>
            <a:r>
              <a:t>Environmental </a:t>
            </a:r>
            <a:br/>
            <a:r>
              <a:t>Solutions</a:t>
            </a:r>
          </a:p>
        </p:txBody>
      </p:sp>
      <p:pic>
        <p:nvPicPr>
          <p:cNvPr id="4" name="image1.png"/>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949496" y="6048035"/>
            <a:ext cx="1564559" cy="578296"/>
          </a:xfrm>
          <a:prstGeom prst="rect">
            <a:avLst/>
          </a:prstGeom>
          <a:ln w="12700">
            <a:miter lim="400000"/>
          </a:ln>
        </p:spPr>
      </p:pic>
      <p:pic>
        <p:nvPicPr>
          <p:cNvPr id="5" name="image2.png"/>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157643" y="5934988"/>
            <a:ext cx="634210" cy="804392"/>
          </a:xfrm>
          <a:prstGeom prst="rect">
            <a:avLst/>
          </a:prstGeom>
          <a:ln w="12700">
            <a:miter lim="400000"/>
          </a:ln>
        </p:spPr>
      </p:pic>
      <p:pic>
        <p:nvPicPr>
          <p:cNvPr id="6" name="image3.png"/>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474748" y="445532"/>
            <a:ext cx="1212779" cy="1210253"/>
          </a:xfrm>
          <a:prstGeom prst="rect">
            <a:avLst/>
          </a:prstGeom>
          <a:ln w="12700">
            <a:miter lim="400000"/>
          </a:ln>
        </p:spPr>
      </p:pic>
      <p:sp>
        <p:nvSpPr>
          <p:cNvPr id="7" name="Shape 7"/>
          <p:cNvSpPr>
            <a:spLocks noGrp="1"/>
          </p:cNvSpPr>
          <p:nvPr>
            <p:ph type="title"/>
          </p:nvPr>
        </p:nvSpPr>
        <p:spPr>
          <a:xfrm>
            <a:off x="611479" y="1989214"/>
            <a:ext cx="5283552" cy="2483532"/>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chor="b">
            <a:normAutofit/>
          </a:bodyPr>
          <a:lstStyle/>
          <a:p>
            <a:r>
              <a:t>Title Text</a:t>
            </a:r>
          </a:p>
        </p:txBody>
      </p:sp>
      <p:sp>
        <p:nvSpPr>
          <p:cNvPr id="8" name="Shape 8"/>
          <p:cNvSpPr>
            <a:spLocks noGrp="1"/>
          </p:cNvSpPr>
          <p:nvPr>
            <p:ph type="body" idx="1"/>
          </p:nvPr>
        </p:nvSpPr>
        <p:spPr>
          <a:xfrm>
            <a:off x="608193" y="4667653"/>
            <a:ext cx="5283554" cy="460138"/>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ormAutofit/>
          </a:bodyPr>
          <a:lstStyle/>
          <a:p>
            <a:r>
              <a:t>Body Level One</a:t>
            </a:r>
          </a:p>
          <a:p>
            <a:pPr lvl="1"/>
            <a:r>
              <a:t>Body Level Two</a:t>
            </a:r>
          </a:p>
          <a:p>
            <a:pPr lvl="2"/>
            <a:r>
              <a:t>Body Level Three</a:t>
            </a:r>
          </a:p>
          <a:p>
            <a:pPr lvl="3"/>
            <a:r>
              <a:t>Body Level Four</a:t>
            </a:r>
          </a:p>
          <a:p>
            <a:pPr lvl="4"/>
            <a:r>
              <a:t>Body Level Five</a:t>
            </a:r>
          </a:p>
        </p:txBody>
      </p:sp>
      <p:sp>
        <p:nvSpPr>
          <p:cNvPr id="9" name="Shape 9"/>
          <p:cNvSpPr>
            <a:spLocks noGrp="1"/>
          </p:cNvSpPr>
          <p:nvPr>
            <p:ph type="sldNum" sz="quarter" idx="2"/>
          </p:nvPr>
        </p:nvSpPr>
        <p:spPr>
          <a:xfrm>
            <a:off x="11581879" y="6273022"/>
            <a:ext cx="273057" cy="281937"/>
          </a:xfrm>
          <a:prstGeom prst="rect">
            <a:avLst/>
          </a:prstGeom>
          <a:ln w="12700">
            <a:miter lim="400000"/>
          </a:ln>
        </p:spPr>
        <p:txBody>
          <a:bodyPr wrap="none" lIns="45718" tIns="45718" rIns="45718" bIns="45718">
            <a:spAutoFit/>
          </a:bodyPr>
          <a:lstStyle>
            <a:lvl1pPr algn="ctr">
              <a:defRPr sz="1200">
                <a:solidFill>
                  <a:srgbClr val="FFFFFF"/>
                </a:solidFill>
                <a:latin typeface="Century Gothic"/>
                <a:ea typeface="Century Gothic"/>
                <a:cs typeface="Century Gothic"/>
                <a:sym typeface="Century Gothic"/>
              </a:defRPr>
            </a:lvl1pPr>
          </a:lstStyle>
          <a:p>
            <a:fld id="{86CB4B4D-7CA3-9044-876B-883B54F8677D}" type="slidenum">
              <a:t>‹#›</a:t>
            </a:fld>
            <a:endParaRPr/>
          </a:p>
        </p:txBody>
      </p:sp>
    </p:spTree>
    <p:extLst>
      <p:ext uri="{BB962C8B-B14F-4D97-AF65-F5344CB8AC3E}">
        <p14:creationId xmlns:p14="http://schemas.microsoft.com/office/powerpoint/2010/main" val="3186894277"/>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5" r:id="rId3"/>
    <p:sldLayoutId id="2147483666" r:id="rId4"/>
    <p:sldLayoutId id="2147483667" r:id="rId5"/>
    <p:sldLayoutId id="2147483668" r:id="rId6"/>
    <p:sldLayoutId id="2147483669" r:id="rId7"/>
  </p:sldLayoutIdLst>
  <p:transition spd="med"/>
  <p:hf hdr="0" ftr="0" dt="0"/>
  <p:txStyles>
    <p:titleStyle>
      <a:lvl1pPr marL="0" marR="0" indent="0" algn="l" defTabSz="457200" rtl="0" latinLnBrk="0">
        <a:lnSpc>
          <a:spcPct val="100000"/>
        </a:lnSpc>
        <a:spcBef>
          <a:spcPts val="0"/>
        </a:spcBef>
        <a:spcAft>
          <a:spcPts val="0"/>
        </a:spcAft>
        <a:buClrTx/>
        <a:buSzTx/>
        <a:buFontTx/>
        <a:buNone/>
        <a:tabLst/>
        <a:defRPr sz="5400" b="0" i="0" u="none" strike="noStrike" cap="none" spc="0" baseline="0">
          <a:ln>
            <a:noFill/>
          </a:ln>
          <a:solidFill>
            <a:srgbClr val="00334C"/>
          </a:solidFill>
          <a:uFillTx/>
          <a:latin typeface="Century Gothic"/>
          <a:ea typeface="Century Gothic"/>
          <a:cs typeface="Century Gothic"/>
          <a:sym typeface="Century Gothic"/>
        </a:defRPr>
      </a:lvl1pPr>
      <a:lvl2pPr marL="0" marR="0" indent="0" algn="l" defTabSz="457200" rtl="0" latinLnBrk="0">
        <a:lnSpc>
          <a:spcPct val="100000"/>
        </a:lnSpc>
        <a:spcBef>
          <a:spcPts val="0"/>
        </a:spcBef>
        <a:spcAft>
          <a:spcPts val="0"/>
        </a:spcAft>
        <a:buClrTx/>
        <a:buSzTx/>
        <a:buFontTx/>
        <a:buNone/>
        <a:tabLst/>
        <a:defRPr sz="5400" b="0" i="0" u="none" strike="noStrike" cap="none" spc="0" baseline="0">
          <a:ln>
            <a:noFill/>
          </a:ln>
          <a:solidFill>
            <a:srgbClr val="00334C"/>
          </a:solidFill>
          <a:uFillTx/>
          <a:latin typeface="Century Gothic"/>
          <a:ea typeface="Century Gothic"/>
          <a:cs typeface="Century Gothic"/>
          <a:sym typeface="Century Gothic"/>
        </a:defRPr>
      </a:lvl2pPr>
      <a:lvl3pPr marL="0" marR="0" indent="0" algn="l" defTabSz="457200" rtl="0" latinLnBrk="0">
        <a:lnSpc>
          <a:spcPct val="100000"/>
        </a:lnSpc>
        <a:spcBef>
          <a:spcPts val="0"/>
        </a:spcBef>
        <a:spcAft>
          <a:spcPts val="0"/>
        </a:spcAft>
        <a:buClrTx/>
        <a:buSzTx/>
        <a:buFontTx/>
        <a:buNone/>
        <a:tabLst/>
        <a:defRPr sz="5400" b="0" i="0" u="none" strike="noStrike" cap="none" spc="0" baseline="0">
          <a:ln>
            <a:noFill/>
          </a:ln>
          <a:solidFill>
            <a:srgbClr val="00334C"/>
          </a:solidFill>
          <a:uFillTx/>
          <a:latin typeface="Century Gothic"/>
          <a:ea typeface="Century Gothic"/>
          <a:cs typeface="Century Gothic"/>
          <a:sym typeface="Century Gothic"/>
        </a:defRPr>
      </a:lvl3pPr>
      <a:lvl4pPr marL="0" marR="0" indent="0" algn="l" defTabSz="457200" rtl="0" latinLnBrk="0">
        <a:lnSpc>
          <a:spcPct val="100000"/>
        </a:lnSpc>
        <a:spcBef>
          <a:spcPts val="0"/>
        </a:spcBef>
        <a:spcAft>
          <a:spcPts val="0"/>
        </a:spcAft>
        <a:buClrTx/>
        <a:buSzTx/>
        <a:buFontTx/>
        <a:buNone/>
        <a:tabLst/>
        <a:defRPr sz="5400" b="0" i="0" u="none" strike="noStrike" cap="none" spc="0" baseline="0">
          <a:ln>
            <a:noFill/>
          </a:ln>
          <a:solidFill>
            <a:srgbClr val="00334C"/>
          </a:solidFill>
          <a:uFillTx/>
          <a:latin typeface="Century Gothic"/>
          <a:ea typeface="Century Gothic"/>
          <a:cs typeface="Century Gothic"/>
          <a:sym typeface="Century Gothic"/>
        </a:defRPr>
      </a:lvl4pPr>
      <a:lvl5pPr marL="0" marR="0" indent="0" algn="l" defTabSz="457200" rtl="0" latinLnBrk="0">
        <a:lnSpc>
          <a:spcPct val="100000"/>
        </a:lnSpc>
        <a:spcBef>
          <a:spcPts val="0"/>
        </a:spcBef>
        <a:spcAft>
          <a:spcPts val="0"/>
        </a:spcAft>
        <a:buClrTx/>
        <a:buSzTx/>
        <a:buFontTx/>
        <a:buNone/>
        <a:tabLst/>
        <a:defRPr sz="5400" b="0" i="0" u="none" strike="noStrike" cap="none" spc="0" baseline="0">
          <a:ln>
            <a:noFill/>
          </a:ln>
          <a:solidFill>
            <a:srgbClr val="00334C"/>
          </a:solidFill>
          <a:uFillTx/>
          <a:latin typeface="Century Gothic"/>
          <a:ea typeface="Century Gothic"/>
          <a:cs typeface="Century Gothic"/>
          <a:sym typeface="Century Gothic"/>
        </a:defRPr>
      </a:lvl5pPr>
      <a:lvl6pPr marL="0" marR="0" indent="0" algn="l" defTabSz="457200" rtl="0" latinLnBrk="0">
        <a:lnSpc>
          <a:spcPct val="100000"/>
        </a:lnSpc>
        <a:spcBef>
          <a:spcPts val="0"/>
        </a:spcBef>
        <a:spcAft>
          <a:spcPts val="0"/>
        </a:spcAft>
        <a:buClrTx/>
        <a:buSzTx/>
        <a:buFontTx/>
        <a:buNone/>
        <a:tabLst/>
        <a:defRPr sz="5400" b="0" i="0" u="none" strike="noStrike" cap="none" spc="0" baseline="0">
          <a:ln>
            <a:noFill/>
          </a:ln>
          <a:solidFill>
            <a:srgbClr val="00334C"/>
          </a:solidFill>
          <a:uFillTx/>
          <a:latin typeface="Century Gothic"/>
          <a:ea typeface="Century Gothic"/>
          <a:cs typeface="Century Gothic"/>
          <a:sym typeface="Century Gothic"/>
        </a:defRPr>
      </a:lvl6pPr>
      <a:lvl7pPr marL="0" marR="0" indent="0" algn="l" defTabSz="457200" rtl="0" latinLnBrk="0">
        <a:lnSpc>
          <a:spcPct val="100000"/>
        </a:lnSpc>
        <a:spcBef>
          <a:spcPts val="0"/>
        </a:spcBef>
        <a:spcAft>
          <a:spcPts val="0"/>
        </a:spcAft>
        <a:buClrTx/>
        <a:buSzTx/>
        <a:buFontTx/>
        <a:buNone/>
        <a:tabLst/>
        <a:defRPr sz="5400" b="0" i="0" u="none" strike="noStrike" cap="none" spc="0" baseline="0">
          <a:ln>
            <a:noFill/>
          </a:ln>
          <a:solidFill>
            <a:srgbClr val="00334C"/>
          </a:solidFill>
          <a:uFillTx/>
          <a:latin typeface="Century Gothic"/>
          <a:ea typeface="Century Gothic"/>
          <a:cs typeface="Century Gothic"/>
          <a:sym typeface="Century Gothic"/>
        </a:defRPr>
      </a:lvl7pPr>
      <a:lvl8pPr marL="0" marR="0" indent="0" algn="l" defTabSz="457200" rtl="0" latinLnBrk="0">
        <a:lnSpc>
          <a:spcPct val="100000"/>
        </a:lnSpc>
        <a:spcBef>
          <a:spcPts val="0"/>
        </a:spcBef>
        <a:spcAft>
          <a:spcPts val="0"/>
        </a:spcAft>
        <a:buClrTx/>
        <a:buSzTx/>
        <a:buFontTx/>
        <a:buNone/>
        <a:tabLst/>
        <a:defRPr sz="5400" b="0" i="0" u="none" strike="noStrike" cap="none" spc="0" baseline="0">
          <a:ln>
            <a:noFill/>
          </a:ln>
          <a:solidFill>
            <a:srgbClr val="00334C"/>
          </a:solidFill>
          <a:uFillTx/>
          <a:latin typeface="Century Gothic"/>
          <a:ea typeface="Century Gothic"/>
          <a:cs typeface="Century Gothic"/>
          <a:sym typeface="Century Gothic"/>
        </a:defRPr>
      </a:lvl8pPr>
      <a:lvl9pPr marL="0" marR="0" indent="0" algn="l" defTabSz="457200" rtl="0" latinLnBrk="0">
        <a:lnSpc>
          <a:spcPct val="100000"/>
        </a:lnSpc>
        <a:spcBef>
          <a:spcPts val="0"/>
        </a:spcBef>
        <a:spcAft>
          <a:spcPts val="0"/>
        </a:spcAft>
        <a:buClrTx/>
        <a:buSzTx/>
        <a:buFontTx/>
        <a:buNone/>
        <a:tabLst/>
        <a:defRPr sz="5400" b="0" i="0" u="none" strike="noStrike" cap="none" spc="0" baseline="0">
          <a:ln>
            <a:noFill/>
          </a:ln>
          <a:solidFill>
            <a:srgbClr val="00334C"/>
          </a:solidFill>
          <a:uFillTx/>
          <a:latin typeface="Century Gothic"/>
          <a:ea typeface="Century Gothic"/>
          <a:cs typeface="Century Gothic"/>
          <a:sym typeface="Century Gothic"/>
        </a:defRPr>
      </a:lvl9pPr>
    </p:titleStyle>
    <p:bodyStyle>
      <a:lvl1pPr marL="0" marR="0" indent="0" algn="l" defTabSz="457200" rtl="0" latinLnBrk="0">
        <a:lnSpc>
          <a:spcPct val="100000"/>
        </a:lnSpc>
        <a:spcBef>
          <a:spcPts val="1000"/>
        </a:spcBef>
        <a:spcAft>
          <a:spcPts val="0"/>
        </a:spcAft>
        <a:buClrTx/>
        <a:buSzTx/>
        <a:buFontTx/>
        <a:buNone/>
        <a:tabLst/>
        <a:defRPr sz="1800" b="0" i="0" u="none" strike="noStrike" cap="all" spc="0" baseline="0">
          <a:ln>
            <a:noFill/>
          </a:ln>
          <a:solidFill>
            <a:srgbClr val="00334C"/>
          </a:solidFill>
          <a:uFillTx/>
          <a:latin typeface="Century Gothic"/>
          <a:ea typeface="Century Gothic"/>
          <a:cs typeface="Century Gothic"/>
          <a:sym typeface="Century Gothic"/>
        </a:defRPr>
      </a:lvl1pPr>
      <a:lvl2pPr marL="0" marR="0" indent="0" algn="l" defTabSz="457200" rtl="0" latinLnBrk="0">
        <a:lnSpc>
          <a:spcPct val="100000"/>
        </a:lnSpc>
        <a:spcBef>
          <a:spcPts val="1000"/>
        </a:spcBef>
        <a:spcAft>
          <a:spcPts val="0"/>
        </a:spcAft>
        <a:buClrTx/>
        <a:buSzTx/>
        <a:buFontTx/>
        <a:buNone/>
        <a:tabLst/>
        <a:defRPr sz="1800" b="0" i="0" u="none" strike="noStrike" cap="all" spc="0" baseline="0">
          <a:ln>
            <a:noFill/>
          </a:ln>
          <a:solidFill>
            <a:srgbClr val="00334C"/>
          </a:solidFill>
          <a:uFillTx/>
          <a:latin typeface="Century Gothic"/>
          <a:ea typeface="Century Gothic"/>
          <a:cs typeface="Century Gothic"/>
          <a:sym typeface="Century Gothic"/>
        </a:defRPr>
      </a:lvl2pPr>
      <a:lvl3pPr marL="0" marR="0" indent="0" algn="l" defTabSz="457200" rtl="0" latinLnBrk="0">
        <a:lnSpc>
          <a:spcPct val="100000"/>
        </a:lnSpc>
        <a:spcBef>
          <a:spcPts val="1000"/>
        </a:spcBef>
        <a:spcAft>
          <a:spcPts val="0"/>
        </a:spcAft>
        <a:buClrTx/>
        <a:buSzTx/>
        <a:buFontTx/>
        <a:buNone/>
        <a:tabLst/>
        <a:defRPr sz="1800" b="0" i="0" u="none" strike="noStrike" cap="all" spc="0" baseline="0">
          <a:ln>
            <a:noFill/>
          </a:ln>
          <a:solidFill>
            <a:srgbClr val="00334C"/>
          </a:solidFill>
          <a:uFillTx/>
          <a:latin typeface="Century Gothic"/>
          <a:ea typeface="Century Gothic"/>
          <a:cs typeface="Century Gothic"/>
          <a:sym typeface="Century Gothic"/>
        </a:defRPr>
      </a:lvl3pPr>
      <a:lvl4pPr marL="0" marR="0" indent="0" algn="l" defTabSz="457200" rtl="0" latinLnBrk="0">
        <a:lnSpc>
          <a:spcPct val="100000"/>
        </a:lnSpc>
        <a:spcBef>
          <a:spcPts val="1000"/>
        </a:spcBef>
        <a:spcAft>
          <a:spcPts val="0"/>
        </a:spcAft>
        <a:buClrTx/>
        <a:buSzTx/>
        <a:buFontTx/>
        <a:buNone/>
        <a:tabLst/>
        <a:defRPr sz="1800" b="0" i="0" u="none" strike="noStrike" cap="all" spc="0" baseline="0">
          <a:ln>
            <a:noFill/>
          </a:ln>
          <a:solidFill>
            <a:srgbClr val="00334C"/>
          </a:solidFill>
          <a:uFillTx/>
          <a:latin typeface="Century Gothic"/>
          <a:ea typeface="Century Gothic"/>
          <a:cs typeface="Century Gothic"/>
          <a:sym typeface="Century Gothic"/>
        </a:defRPr>
      </a:lvl4pPr>
      <a:lvl5pPr marL="0" marR="0" indent="0" algn="l" defTabSz="457200" rtl="0" latinLnBrk="0">
        <a:lnSpc>
          <a:spcPct val="100000"/>
        </a:lnSpc>
        <a:spcBef>
          <a:spcPts val="1000"/>
        </a:spcBef>
        <a:spcAft>
          <a:spcPts val="0"/>
        </a:spcAft>
        <a:buClrTx/>
        <a:buSzTx/>
        <a:buFontTx/>
        <a:buNone/>
        <a:tabLst/>
        <a:defRPr sz="1800" b="0" i="0" u="none" strike="noStrike" cap="all" spc="0" baseline="0">
          <a:ln>
            <a:noFill/>
          </a:ln>
          <a:solidFill>
            <a:srgbClr val="00334C"/>
          </a:solidFill>
          <a:uFillTx/>
          <a:latin typeface="Century Gothic"/>
          <a:ea typeface="Century Gothic"/>
          <a:cs typeface="Century Gothic"/>
          <a:sym typeface="Century Gothic"/>
        </a:defRPr>
      </a:lvl5pPr>
      <a:lvl6pPr marL="0" marR="0" indent="0" algn="l" defTabSz="457200" rtl="0" latinLnBrk="0">
        <a:lnSpc>
          <a:spcPct val="100000"/>
        </a:lnSpc>
        <a:spcBef>
          <a:spcPts val="1000"/>
        </a:spcBef>
        <a:spcAft>
          <a:spcPts val="0"/>
        </a:spcAft>
        <a:buClrTx/>
        <a:buSzTx/>
        <a:buFontTx/>
        <a:buNone/>
        <a:tabLst/>
        <a:defRPr sz="1800" b="0" i="0" u="none" strike="noStrike" cap="all" spc="0" baseline="0">
          <a:ln>
            <a:noFill/>
          </a:ln>
          <a:solidFill>
            <a:srgbClr val="00334C"/>
          </a:solidFill>
          <a:uFillTx/>
          <a:latin typeface="Century Gothic"/>
          <a:ea typeface="Century Gothic"/>
          <a:cs typeface="Century Gothic"/>
          <a:sym typeface="Century Gothic"/>
        </a:defRPr>
      </a:lvl6pPr>
      <a:lvl7pPr marL="0" marR="0" indent="0" algn="l" defTabSz="457200" rtl="0" latinLnBrk="0">
        <a:lnSpc>
          <a:spcPct val="100000"/>
        </a:lnSpc>
        <a:spcBef>
          <a:spcPts val="1000"/>
        </a:spcBef>
        <a:spcAft>
          <a:spcPts val="0"/>
        </a:spcAft>
        <a:buClrTx/>
        <a:buSzTx/>
        <a:buFontTx/>
        <a:buNone/>
        <a:tabLst/>
        <a:defRPr sz="1800" b="0" i="0" u="none" strike="noStrike" cap="all" spc="0" baseline="0">
          <a:ln>
            <a:noFill/>
          </a:ln>
          <a:solidFill>
            <a:srgbClr val="00334C"/>
          </a:solidFill>
          <a:uFillTx/>
          <a:latin typeface="Century Gothic"/>
          <a:ea typeface="Century Gothic"/>
          <a:cs typeface="Century Gothic"/>
          <a:sym typeface="Century Gothic"/>
        </a:defRPr>
      </a:lvl7pPr>
      <a:lvl8pPr marL="0" marR="0" indent="0" algn="l" defTabSz="457200" rtl="0" latinLnBrk="0">
        <a:lnSpc>
          <a:spcPct val="100000"/>
        </a:lnSpc>
        <a:spcBef>
          <a:spcPts val="1000"/>
        </a:spcBef>
        <a:spcAft>
          <a:spcPts val="0"/>
        </a:spcAft>
        <a:buClrTx/>
        <a:buSzTx/>
        <a:buFontTx/>
        <a:buNone/>
        <a:tabLst/>
        <a:defRPr sz="1800" b="0" i="0" u="none" strike="noStrike" cap="all" spc="0" baseline="0">
          <a:ln>
            <a:noFill/>
          </a:ln>
          <a:solidFill>
            <a:srgbClr val="00334C"/>
          </a:solidFill>
          <a:uFillTx/>
          <a:latin typeface="Century Gothic"/>
          <a:ea typeface="Century Gothic"/>
          <a:cs typeface="Century Gothic"/>
          <a:sym typeface="Century Gothic"/>
        </a:defRPr>
      </a:lvl8pPr>
      <a:lvl9pPr marL="0" marR="0" indent="0" algn="l" defTabSz="457200" rtl="0" latinLnBrk="0">
        <a:lnSpc>
          <a:spcPct val="100000"/>
        </a:lnSpc>
        <a:spcBef>
          <a:spcPts val="1000"/>
        </a:spcBef>
        <a:spcAft>
          <a:spcPts val="0"/>
        </a:spcAft>
        <a:buClrTx/>
        <a:buSzTx/>
        <a:buFontTx/>
        <a:buNone/>
        <a:tabLst/>
        <a:defRPr sz="1800" b="0" i="0" u="none" strike="noStrike" cap="all" spc="0" baseline="0">
          <a:ln>
            <a:noFill/>
          </a:ln>
          <a:solidFill>
            <a:srgbClr val="00334C"/>
          </a:solidFill>
          <a:uFillTx/>
          <a:latin typeface="Century Gothic"/>
          <a:ea typeface="Century Gothic"/>
          <a:cs typeface="Century Gothic"/>
          <a:sym typeface="Century Gothic"/>
        </a:defRPr>
      </a:lvl9pPr>
    </p:bodyStyle>
    <p:otherStyle>
      <a:lvl1pPr marL="0" marR="0" indent="0" algn="ct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entury Gothic"/>
        </a:defRPr>
      </a:lvl1pPr>
      <a:lvl2pPr marL="0" marR="0" indent="0" algn="ct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entury Gothic"/>
        </a:defRPr>
      </a:lvl2pPr>
      <a:lvl3pPr marL="0" marR="0" indent="0" algn="ct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entury Gothic"/>
        </a:defRPr>
      </a:lvl3pPr>
      <a:lvl4pPr marL="0" marR="0" indent="0" algn="ct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entury Gothic"/>
        </a:defRPr>
      </a:lvl4pPr>
      <a:lvl5pPr marL="0" marR="0" indent="0" algn="ct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entury Gothic"/>
        </a:defRPr>
      </a:lvl5pPr>
      <a:lvl6pPr marL="0" marR="0" indent="0" algn="ct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entury Gothic"/>
        </a:defRPr>
      </a:lvl6pPr>
      <a:lvl7pPr marL="0" marR="0" indent="0" algn="ct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entury Gothic"/>
        </a:defRPr>
      </a:lvl7pPr>
      <a:lvl8pPr marL="0" marR="0" indent="0" algn="ct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entury Gothic"/>
        </a:defRPr>
      </a:lvl8pPr>
      <a:lvl9pPr marL="0" marR="0" indent="0" algn="ct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entury Gothic"/>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hyperlink" Target="https://srr-1.itrcweb.org/" TargetMode="External"/><Relationship Id="rId7" Type="http://schemas.openxmlformats.org/officeDocument/2006/relationships/hyperlink" Target="about:blank"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7.jpeg"/><Relationship Id="rId5" Type="http://schemas.openxmlformats.org/officeDocument/2006/relationships/hyperlink" Target="http://www.clu-in.org/" TargetMode="External"/><Relationship Id="rId4" Type="http://schemas.openxmlformats.org/officeDocument/2006/relationships/hyperlink" Target="http://www.itrcweb.org/" TargetMode="External"/><Relationship Id="rId9" Type="http://schemas.openxmlformats.org/officeDocument/2006/relationships/image" Target="../media/image19.jpeg"/></Relationships>
</file>

<file path=ppt/slides/_rels/slide10.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 Id="rId9" Type="http://schemas.openxmlformats.org/officeDocument/2006/relationships/image" Target="../media/image51.png"/></Relationships>
</file>

<file path=ppt/slides/_rels/slide100.xml.rels><?xml version="1.0" encoding="UTF-8" standalone="yes"?>
<Relationships xmlns="http://schemas.openxmlformats.org/package/2006/relationships"><Relationship Id="rId8" Type="http://schemas.openxmlformats.org/officeDocument/2006/relationships/image" Target="../media/image165.svg"/><Relationship Id="rId3" Type="http://schemas.openxmlformats.org/officeDocument/2006/relationships/image" Target="../media/image124.png"/><Relationship Id="rId7" Type="http://schemas.openxmlformats.org/officeDocument/2006/relationships/image" Target="../media/image164.png"/><Relationship Id="rId2" Type="http://schemas.openxmlformats.org/officeDocument/2006/relationships/notesSlide" Target="../notesSlides/notesSlide100.xml"/><Relationship Id="rId1" Type="http://schemas.openxmlformats.org/officeDocument/2006/relationships/slideLayout" Target="../slideLayouts/slideLayout10.xml"/><Relationship Id="rId6" Type="http://schemas.openxmlformats.org/officeDocument/2006/relationships/image" Target="../media/image163.svg"/><Relationship Id="rId11" Type="http://schemas.openxmlformats.org/officeDocument/2006/relationships/image" Target="../media/image168.png"/><Relationship Id="rId5" Type="http://schemas.openxmlformats.org/officeDocument/2006/relationships/image" Target="../media/image162.png"/><Relationship Id="rId10" Type="http://schemas.openxmlformats.org/officeDocument/2006/relationships/image" Target="../media/image167.svg"/><Relationship Id="rId4" Type="http://schemas.openxmlformats.org/officeDocument/2006/relationships/image" Target="../media/image125.png"/><Relationship Id="rId9" Type="http://schemas.openxmlformats.org/officeDocument/2006/relationships/image" Target="../media/image166.png"/></Relationships>
</file>

<file path=ppt/slides/_rels/slide101.xml.rels><?xml version="1.0" encoding="UTF-8" standalone="yes"?>
<Relationships xmlns="http://schemas.openxmlformats.org/package/2006/relationships"><Relationship Id="rId3" Type="http://schemas.openxmlformats.org/officeDocument/2006/relationships/image" Target="../media/image124.png"/><Relationship Id="rId7" Type="http://schemas.openxmlformats.org/officeDocument/2006/relationships/image" Target="../media/image170.png"/><Relationship Id="rId2" Type="http://schemas.openxmlformats.org/officeDocument/2006/relationships/notesSlide" Target="../notesSlides/notesSlide101.xml"/><Relationship Id="rId1" Type="http://schemas.openxmlformats.org/officeDocument/2006/relationships/slideLayout" Target="../slideLayouts/slideLayout10.xml"/><Relationship Id="rId6" Type="http://schemas.openxmlformats.org/officeDocument/2006/relationships/image" Target="../media/image169.png"/><Relationship Id="rId5" Type="http://schemas.openxmlformats.org/officeDocument/2006/relationships/image" Target="../media/image127.png"/><Relationship Id="rId4" Type="http://schemas.openxmlformats.org/officeDocument/2006/relationships/image" Target="../media/image125.png"/></Relationships>
</file>

<file path=ppt/slides/_rels/slide102.xml.rels><?xml version="1.0" encoding="UTF-8" standalone="yes"?>
<Relationships xmlns="http://schemas.openxmlformats.org/package/2006/relationships"><Relationship Id="rId8" Type="http://schemas.openxmlformats.org/officeDocument/2006/relationships/image" Target="../media/image174.svg"/><Relationship Id="rId3" Type="http://schemas.openxmlformats.org/officeDocument/2006/relationships/image" Target="../media/image124.png"/><Relationship Id="rId7" Type="http://schemas.openxmlformats.org/officeDocument/2006/relationships/image" Target="../media/image173.png"/><Relationship Id="rId2" Type="http://schemas.openxmlformats.org/officeDocument/2006/relationships/notesSlide" Target="../notesSlides/notesSlide102.xml"/><Relationship Id="rId1" Type="http://schemas.openxmlformats.org/officeDocument/2006/relationships/slideLayout" Target="../slideLayouts/slideLayout10.xml"/><Relationship Id="rId6" Type="http://schemas.openxmlformats.org/officeDocument/2006/relationships/image" Target="../media/image172.png"/><Relationship Id="rId5" Type="http://schemas.openxmlformats.org/officeDocument/2006/relationships/image" Target="../media/image171.png"/><Relationship Id="rId4" Type="http://schemas.openxmlformats.org/officeDocument/2006/relationships/image" Target="../media/image125.png"/></Relationships>
</file>

<file path=ppt/slides/_rels/slide103.xml.rels><?xml version="1.0" encoding="UTF-8" standalone="yes"?>
<Relationships xmlns="http://schemas.openxmlformats.org/package/2006/relationships"><Relationship Id="rId3" Type="http://schemas.openxmlformats.org/officeDocument/2006/relationships/image" Target="../media/image124.png"/><Relationship Id="rId7" Type="http://schemas.openxmlformats.org/officeDocument/2006/relationships/image" Target="../media/image177.png"/><Relationship Id="rId2" Type="http://schemas.openxmlformats.org/officeDocument/2006/relationships/notesSlide" Target="../notesSlides/notesSlide103.xml"/><Relationship Id="rId1" Type="http://schemas.openxmlformats.org/officeDocument/2006/relationships/slideLayout" Target="../slideLayouts/slideLayout10.xml"/><Relationship Id="rId6" Type="http://schemas.openxmlformats.org/officeDocument/2006/relationships/image" Target="../media/image176.png"/><Relationship Id="rId5" Type="http://schemas.openxmlformats.org/officeDocument/2006/relationships/image" Target="../media/image175.png"/><Relationship Id="rId4" Type="http://schemas.openxmlformats.org/officeDocument/2006/relationships/image" Target="../media/image125.png"/></Relationships>
</file>

<file path=ppt/slides/_rels/slide104.xml.rels><?xml version="1.0" encoding="UTF-8" standalone="yes"?>
<Relationships xmlns="http://schemas.openxmlformats.org/package/2006/relationships"><Relationship Id="rId3" Type="http://schemas.openxmlformats.org/officeDocument/2006/relationships/image" Target="../media/image178.png"/><Relationship Id="rId7" Type="http://schemas.openxmlformats.org/officeDocument/2006/relationships/image" Target="../media/image125.png"/><Relationship Id="rId2" Type="http://schemas.openxmlformats.org/officeDocument/2006/relationships/notesSlide" Target="../notesSlides/notesSlide104.xml"/><Relationship Id="rId1" Type="http://schemas.openxmlformats.org/officeDocument/2006/relationships/slideLayout" Target="../slideLayouts/slideLayout10.xml"/><Relationship Id="rId6" Type="http://schemas.openxmlformats.org/officeDocument/2006/relationships/image" Target="../media/image124.png"/><Relationship Id="rId5" Type="http://schemas.openxmlformats.org/officeDocument/2006/relationships/image" Target="../media/image180.png"/><Relationship Id="rId4" Type="http://schemas.openxmlformats.org/officeDocument/2006/relationships/image" Target="../media/image179.png"/></Relationships>
</file>

<file path=ppt/slides/_rels/slide105.xml.rels><?xml version="1.0" encoding="UTF-8" standalone="yes"?>
<Relationships xmlns="http://schemas.openxmlformats.org/package/2006/relationships"><Relationship Id="rId3" Type="http://schemas.openxmlformats.org/officeDocument/2006/relationships/image" Target="../media/image181.png"/><Relationship Id="rId2" Type="http://schemas.openxmlformats.org/officeDocument/2006/relationships/notesSlide" Target="../notesSlides/notesSlide105.xml"/><Relationship Id="rId1" Type="http://schemas.openxmlformats.org/officeDocument/2006/relationships/slideLayout" Target="../slideLayouts/slideLayout10.xml"/></Relationships>
</file>

<file path=ppt/slides/_rels/slide106.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notesSlide" Target="../notesSlides/notesSlide106.xml"/><Relationship Id="rId1" Type="http://schemas.openxmlformats.org/officeDocument/2006/relationships/slideLayout" Target="../slideLayouts/slideLayout10.xml"/><Relationship Id="rId5" Type="http://schemas.openxmlformats.org/officeDocument/2006/relationships/image" Target="../media/image183.svg"/><Relationship Id="rId4" Type="http://schemas.openxmlformats.org/officeDocument/2006/relationships/image" Target="../media/image182.png"/></Relationships>
</file>

<file path=ppt/slides/_rels/slide107.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notesSlide" Target="../notesSlides/notesSlide107.xml"/><Relationship Id="rId1" Type="http://schemas.openxmlformats.org/officeDocument/2006/relationships/slideLayout" Target="../slideLayouts/slideLayout10.xml"/><Relationship Id="rId5" Type="http://schemas.openxmlformats.org/officeDocument/2006/relationships/image" Target="../media/image184.svg"/><Relationship Id="rId4" Type="http://schemas.openxmlformats.org/officeDocument/2006/relationships/image" Target="../media/image182.png"/></Relationships>
</file>

<file path=ppt/slides/_rels/slide108.xml.rels><?xml version="1.0" encoding="UTF-8" standalone="yes"?>
<Relationships xmlns="http://schemas.openxmlformats.org/package/2006/relationships"><Relationship Id="rId3" Type="http://schemas.openxmlformats.org/officeDocument/2006/relationships/image" Target="../media/image161.png"/><Relationship Id="rId2" Type="http://schemas.openxmlformats.org/officeDocument/2006/relationships/notesSlide" Target="../notesSlides/notesSlide108.xml"/><Relationship Id="rId1" Type="http://schemas.openxmlformats.org/officeDocument/2006/relationships/slideLayout" Target="../slideLayouts/slideLayout10.xml"/><Relationship Id="rId4" Type="http://schemas.openxmlformats.org/officeDocument/2006/relationships/image" Target="../media/image185.png"/></Relationships>
</file>

<file path=ppt/slides/_rels/slide109.xml.rels><?xml version="1.0" encoding="UTF-8" standalone="yes"?>
<Relationships xmlns="http://schemas.openxmlformats.org/package/2006/relationships"><Relationship Id="rId3" Type="http://schemas.openxmlformats.org/officeDocument/2006/relationships/image" Target="../media/image161.png"/><Relationship Id="rId2" Type="http://schemas.openxmlformats.org/officeDocument/2006/relationships/notesSlide" Target="../notesSlides/notesSlide109.xml"/><Relationship Id="rId1" Type="http://schemas.openxmlformats.org/officeDocument/2006/relationships/slideLayout" Target="../slideLayouts/slideLayout10.xml"/><Relationship Id="rId4" Type="http://schemas.openxmlformats.org/officeDocument/2006/relationships/image" Target="../media/image186.png"/></Relationships>
</file>

<file path=ppt/slides/_rels/slide11.xml.rels><?xml version="1.0" encoding="UTF-8" standalone="yes"?>
<Relationships xmlns="http://schemas.openxmlformats.org/package/2006/relationships"><Relationship Id="rId3" Type="http://schemas.openxmlformats.org/officeDocument/2006/relationships/hyperlink" Target="https://srr-1.itrcweb.org/importance-and-value-of-sustainable-resilient-remediation/#2_1"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187.png"/><Relationship Id="rId2" Type="http://schemas.openxmlformats.org/officeDocument/2006/relationships/notesSlide" Target="../notesSlides/notesSlide110.xml"/><Relationship Id="rId1" Type="http://schemas.openxmlformats.org/officeDocument/2006/relationships/slideLayout" Target="../slideLayouts/slideLayout10.xml"/></Relationships>
</file>

<file path=ppt/slides/_rels/slide111.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notesSlide" Target="../notesSlides/notesSlide111.xml"/><Relationship Id="rId1" Type="http://schemas.openxmlformats.org/officeDocument/2006/relationships/slideLayout" Target="../slideLayouts/slideLayout10.xml"/><Relationship Id="rId5" Type="http://schemas.openxmlformats.org/officeDocument/2006/relationships/image" Target="../media/image184.svg"/><Relationship Id="rId4" Type="http://schemas.openxmlformats.org/officeDocument/2006/relationships/image" Target="../media/image182.png"/></Relationships>
</file>

<file path=ppt/slides/_rels/slide112.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notesSlide" Target="../notesSlides/notesSlide112.xml"/><Relationship Id="rId1" Type="http://schemas.openxmlformats.org/officeDocument/2006/relationships/slideLayout" Target="../slideLayouts/slideLayout10.xml"/><Relationship Id="rId5" Type="http://schemas.openxmlformats.org/officeDocument/2006/relationships/image" Target="../media/image184.svg"/><Relationship Id="rId4" Type="http://schemas.openxmlformats.org/officeDocument/2006/relationships/image" Target="../media/image182.png"/></Relationships>
</file>

<file path=ppt/slides/_rels/slide113.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notesSlide" Target="../notesSlides/notesSlide113.xml"/><Relationship Id="rId1" Type="http://schemas.openxmlformats.org/officeDocument/2006/relationships/slideLayout" Target="../slideLayouts/slideLayout10.xml"/></Relationships>
</file>

<file path=ppt/slides/_rels/slide114.xml.rels><?xml version="1.0" encoding="UTF-8" standalone="yes"?>
<Relationships xmlns="http://schemas.openxmlformats.org/package/2006/relationships"><Relationship Id="rId3" Type="http://schemas.openxmlformats.org/officeDocument/2006/relationships/image" Target="../media/image188.png"/><Relationship Id="rId2" Type="http://schemas.openxmlformats.org/officeDocument/2006/relationships/notesSlide" Target="../notesSlides/notesSlide114.xml"/><Relationship Id="rId1" Type="http://schemas.openxmlformats.org/officeDocument/2006/relationships/slideLayout" Target="../slideLayouts/slideLayout10.xml"/><Relationship Id="rId6" Type="http://schemas.openxmlformats.org/officeDocument/2006/relationships/image" Target="../media/image125.png"/><Relationship Id="rId5" Type="http://schemas.openxmlformats.org/officeDocument/2006/relationships/image" Target="../media/image124.png"/><Relationship Id="rId4" Type="http://schemas.openxmlformats.org/officeDocument/2006/relationships/image" Target="../media/image189.svg"/></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10.xml"/></Relationships>
</file>

<file path=ppt/slides/_rels/slide116.xml.rels><?xml version="1.0" encoding="UTF-8" standalone="yes"?>
<Relationships xmlns="http://schemas.openxmlformats.org/package/2006/relationships"><Relationship Id="rId3" Type="http://schemas.openxmlformats.org/officeDocument/2006/relationships/hyperlink" Target="mailto:training@itrcweb.org" TargetMode="External"/><Relationship Id="rId2" Type="http://schemas.openxmlformats.org/officeDocument/2006/relationships/notesSlide" Target="../notesSlides/notesSlide116.xml"/><Relationship Id="rId1" Type="http://schemas.openxmlformats.org/officeDocument/2006/relationships/slideLayout" Target="../slideLayouts/slideLayout10.xml"/><Relationship Id="rId5" Type="http://schemas.openxmlformats.org/officeDocument/2006/relationships/image" Target="../media/image190.jpeg"/><Relationship Id="rId4" Type="http://schemas.openxmlformats.org/officeDocument/2006/relationships/hyperlink" Target="https://clu-in.org/conf/itrc/srr"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13.xml.rels><?xml version="1.0" encoding="UTF-8" standalone="yes"?>
<Relationships xmlns="http://schemas.openxmlformats.org/package/2006/relationships"><Relationship Id="rId3" Type="http://schemas.openxmlformats.org/officeDocument/2006/relationships/hyperlink" Target="https://srr-1.itrcweb.org/state-resource-maps/"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14.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1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61.jpeg"/><Relationship Id="rId4" Type="http://schemas.openxmlformats.org/officeDocument/2006/relationships/image" Target="../media/image60.jpeg"/></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9.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hyperlink" Target="https://clu-in.org/conf/itrc/srr" TargetMode="External"/><Relationship Id="rId7" Type="http://schemas.openxmlformats.org/officeDocument/2006/relationships/image" Target="../media/image23.svg"/><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image" Target="../media/image22.png"/><Relationship Id="rId11" Type="http://schemas.openxmlformats.org/officeDocument/2006/relationships/image" Target="../media/image27.svg"/><Relationship Id="rId5" Type="http://schemas.openxmlformats.org/officeDocument/2006/relationships/image" Target="../media/image21.sv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svg"/></Relationships>
</file>

<file path=ppt/slides/_rels/slide2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hyperlink" Target="http://www.itrcweb.org/" TargetMode="External"/><Relationship Id="rId7" Type="http://schemas.openxmlformats.org/officeDocument/2006/relationships/image" Target="../media/image31.png"/><Relationship Id="rId12" Type="http://schemas.openxmlformats.org/officeDocument/2006/relationships/hyperlink" Target="about:blank"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30.png"/><Relationship Id="rId11" Type="http://schemas.openxmlformats.org/officeDocument/2006/relationships/hyperlink" Target="https://higherlogicdownload.s3-external-1.amazonaws.com/ITRC/036a902d-9a3c-4a8f-a7b9-dc7d75234e9d_file.pdf?AWSAccessKeyId=AKIAVRDO7IEREB57R7MT&amp;Expires=1622665803&amp;Signature=%2FzzW3s5oBBPTI%2Fw2Faq6gRs1VT0%3D" TargetMode="External"/><Relationship Id="rId5" Type="http://schemas.openxmlformats.org/officeDocument/2006/relationships/image" Target="../media/image29.jpeg"/><Relationship Id="rId10" Type="http://schemas.openxmlformats.org/officeDocument/2006/relationships/hyperlink" Target="https://srr-1.itrcweb.org/about-itrc/#disclaimer" TargetMode="External"/><Relationship Id="rId4" Type="http://schemas.openxmlformats.org/officeDocument/2006/relationships/image" Target="../media/image28.png"/><Relationship Id="rId9" Type="http://schemas.openxmlformats.org/officeDocument/2006/relationships/image" Target="../media/image33.png"/></Relationships>
</file>

<file path=ppt/slides/_rels/slide30.xml.rels><?xml version="1.0" encoding="UTF-8" standalone="yes"?>
<Relationships xmlns="http://schemas.openxmlformats.org/package/2006/relationships"><Relationship Id="rId3" Type="http://schemas.openxmlformats.org/officeDocument/2006/relationships/hyperlink" Target="https://srr-1.itrcweb.org/advancing-the-practice-social-and-economic-dimensions-of-sustainability-and-resilience/"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hyperlink" Target="http://www.nj.gov/dep/nrr/cramer-hill.htm" TargetMode="External"/><Relationship Id="rId4" Type="http://schemas.openxmlformats.org/officeDocument/2006/relationships/image" Target="../media/image71.png"/></Relationships>
</file>

<file path=ppt/slides/_rels/slide31.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srr-1.itrcweb.org/references/#_ENREF_67" TargetMode="External"/><Relationship Id="rId7" Type="http://schemas.openxmlformats.org/officeDocument/2006/relationships/image" Target="../media/image74.png"/><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hyperlink" Target="https://srr-1.itrcweb.org/integrating-resilience-and-sustainability-into-the-remedial-project-life-cycle/#6_1_6" TargetMode="External"/><Relationship Id="rId5" Type="http://schemas.openxmlformats.org/officeDocument/2006/relationships/hyperlink" Target="https://srr-1.itrcweb.org/advancing-the-practice-social-and-economic-dimensions-of-sustainability-and-resilience/#5_2" TargetMode="External"/><Relationship Id="rId4" Type="http://schemas.openxmlformats.org/officeDocument/2006/relationships/hyperlink" Target="https://srr-1.itrcweb.org/references/#_ENREF_105" TargetMode="External"/></Relationships>
</file>

<file path=ppt/slides/_rels/slide34.xml.rels><?xml version="1.0" encoding="UTF-8" standalone="yes"?>
<Relationships xmlns="http://schemas.openxmlformats.org/package/2006/relationships"><Relationship Id="rId3" Type="http://schemas.openxmlformats.org/officeDocument/2006/relationships/hyperlink" Target="https://srr-1.itrcweb.org/references/#_ENREF_67" TargetMode="External"/><Relationship Id="rId7" Type="http://schemas.openxmlformats.org/officeDocument/2006/relationships/image" Target="../media/image74.pn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hyperlink" Target="https://srr-1.itrcweb.org/integrating-resilience-and-sustainability-into-the-remedial-project-life-cycle/#6_1_6" TargetMode="External"/><Relationship Id="rId5" Type="http://schemas.openxmlformats.org/officeDocument/2006/relationships/hyperlink" Target="https://srr-1.itrcweb.org/advancing-the-practice-social-and-economic-dimensions-of-sustainability-and-resilience/#5_2" TargetMode="External"/><Relationship Id="rId4" Type="http://schemas.openxmlformats.org/officeDocument/2006/relationships/hyperlink" Target="https://srr-1.itrcweb.org/references/#_ENREF_105" TargetMode="External"/></Relationships>
</file>

<file path=ppt/slides/_rels/slide35.xml.rels><?xml version="1.0" encoding="UTF-8" standalone="yes"?>
<Relationships xmlns="http://schemas.openxmlformats.org/package/2006/relationships"><Relationship Id="rId3" Type="http://schemas.openxmlformats.org/officeDocument/2006/relationships/hyperlink" Target="https://srr-1.itrcweb.org/importance-and-value-of-sustainable-resilient-remediation/" TargetMode="External"/><Relationship Id="rId7" Type="http://schemas.openxmlformats.org/officeDocument/2006/relationships/hyperlink" Target="https://srr-1.itrcweb.org/appendix-c/" TargetMode="Externa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hyperlink" Target="https://srr-1.itrcweb.org/appendix-d/" TargetMode="External"/><Relationship Id="rId5" Type="http://schemas.openxmlformats.org/officeDocument/2006/relationships/hyperlink" Target="https://srr-1.itrcweb.org/key-sustainable-best-management-practices-for-sustainable-resilience-to-extreme-weather-events-and-wildfires/" TargetMode="External"/><Relationship Id="rId4" Type="http://schemas.openxmlformats.org/officeDocument/2006/relationships/hyperlink" Target="https://srr-1.itrcweb.org/appendix-a/"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hyperlink" Target="https://srr-1.itrcweb.org/" TargetMode="External"/><Relationship Id="rId5" Type="http://schemas.openxmlformats.org/officeDocument/2006/relationships/image" Target="../media/image77.png"/><Relationship Id="rId4" Type="http://schemas.openxmlformats.org/officeDocument/2006/relationships/image" Target="../media/image76.png"/></Relationships>
</file>

<file path=ppt/slides/_rels/slide3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8" Type="http://schemas.openxmlformats.org/officeDocument/2006/relationships/image" Target="../media/image79.gif"/><Relationship Id="rId3" Type="http://schemas.openxmlformats.org/officeDocument/2006/relationships/hyperlink" Target="https://www.epa.gov/sites/production/files/2015-04/documents/green-remediation-primer.pdf" TargetMode="External"/><Relationship Id="rId7" Type="http://schemas.openxmlformats.org/officeDocument/2006/relationships/hyperlink" Target="https://www.itrcweb.org/GuidanceDocuments/GSR-2.pdf" TargetMode="Externa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hyperlink" Target="https://higherlogicdownload.s3-external-1.amazonaws.com/ITRC/8e842294-64ce-4e56-a80b-cd3dc1aa4af3_file.pdf?AWSAccessKeyId=AKIAVRDO7IEREB57R7MT&amp;Expires=1622660475&amp;Signature=jdKubWas65RtPlKQZXXj1GDx4zo%3D" TargetMode="External"/><Relationship Id="rId11" Type="http://schemas.openxmlformats.org/officeDocument/2006/relationships/hyperlink" Target="https://static1.squarespace.com/static/5a4eb702cd39c3e7d62cb562/t/5a501ffbf9619a83b941ea97/1515200508926/SURF+White+Paper.pdf" TargetMode="External"/><Relationship Id="rId5" Type="http://schemas.openxmlformats.org/officeDocument/2006/relationships/hyperlink" Target="https://higherlogicdownload.s3-external-1.amazonaws.com/ITRC/2c862581-b546-4afc-8bee-ae01f057f5b0_file.pdf?AWSAccessKeyId=AKIAVRDO7IEREB57R7MT&amp;Expires=1622660451&amp;Signature=lavUUQ3Zs%2BzTV2ZJMQlghfG4SSQ%3D" TargetMode="External"/><Relationship Id="rId10" Type="http://schemas.openxmlformats.org/officeDocument/2006/relationships/image" Target="../media/image81.png"/><Relationship Id="rId4" Type="http://schemas.openxmlformats.org/officeDocument/2006/relationships/hyperlink" Target="https://clu-in.org/download/remed/green-remediation-primer.pdf" TargetMode="External"/><Relationship Id="rId9" Type="http://schemas.openxmlformats.org/officeDocument/2006/relationships/image" Target="../media/image80.png"/></Relationships>
</file>

<file path=ppt/slides/_rels/slide4.xml.rels><?xml version="1.0" encoding="UTF-8" standalone="yes"?>
<Relationships xmlns="http://schemas.openxmlformats.org/package/2006/relationships"><Relationship Id="rId8" Type="http://schemas.openxmlformats.org/officeDocument/2006/relationships/image" Target="../media/image36.jpeg"/><Relationship Id="rId13" Type="http://schemas.openxmlformats.org/officeDocument/2006/relationships/hyperlink" Target="mailto:mullin.michelle@epa.gov" TargetMode="External"/><Relationship Id="rId3" Type="http://schemas.openxmlformats.org/officeDocument/2006/relationships/hyperlink" Target="https://clu-in.org/conf/itrc/SRR" TargetMode="External"/><Relationship Id="rId7" Type="http://schemas.openxmlformats.org/officeDocument/2006/relationships/image" Target="../media/image35.jpeg"/><Relationship Id="rId12" Type="http://schemas.openxmlformats.org/officeDocument/2006/relationships/hyperlink" Target="mailto:nathan.hagelin@woodplc.com"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34.jpeg"/><Relationship Id="rId11" Type="http://schemas.openxmlformats.org/officeDocument/2006/relationships/hyperlink" Target="mailto:tkoneillnj@gmail.com" TargetMode="External"/><Relationship Id="rId5" Type="http://schemas.openxmlformats.org/officeDocument/2006/relationships/hyperlink" Target="mailto:john.doyon@dep.nj.gov" TargetMode="External"/><Relationship Id="rId10" Type="http://schemas.openxmlformats.org/officeDocument/2006/relationships/hyperlink" Target="mailto:freed.elisabeth@epa.gov" TargetMode="External"/><Relationship Id="rId4" Type="http://schemas.openxmlformats.org/officeDocument/2006/relationships/hyperlink" Target="about:blank" TargetMode="External"/><Relationship Id="rId9" Type="http://schemas.openxmlformats.org/officeDocument/2006/relationships/image" Target="../media/image37.jpeg"/><Relationship Id="rId14" Type="http://schemas.openxmlformats.org/officeDocument/2006/relationships/image" Target="../media/image38.jpeg"/></Relationships>
</file>

<file path=ppt/slides/_rels/slide40.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hyperlink" Target="https://clu-in.org/download/remed/green-remediation-primer.pdf" TargetMode="External"/><Relationship Id="rId5" Type="http://schemas.openxmlformats.org/officeDocument/2006/relationships/image" Target="../media/image83.png"/><Relationship Id="rId4" Type="http://schemas.openxmlformats.org/officeDocument/2006/relationships/image" Target="../media/image79.gif"/></Relationships>
</file>

<file path=ppt/slides/_rels/slide41.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image" Target="../media/image86.png"/><Relationship Id="rId5" Type="http://schemas.openxmlformats.org/officeDocument/2006/relationships/image" Target="../media/image85.jpeg"/><Relationship Id="rId4" Type="http://schemas.openxmlformats.org/officeDocument/2006/relationships/hyperlink" Target="https://static1.squarespace.com/static/5a4eb702cd39c3e7d62cb562/t/5a501ffbf9619a83b941ea97/1515200508926/SURF+White+Paper.pdf" TargetMode="External"/></Relationships>
</file>

<file path=ppt/slides/_rels/slide42.xml.rels><?xml version="1.0" encoding="UTF-8" standalone="yes"?>
<Relationships xmlns="http://schemas.openxmlformats.org/package/2006/relationships"><Relationship Id="rId3" Type="http://schemas.openxmlformats.org/officeDocument/2006/relationships/hyperlink" Target="https://higherlogicdownload.s3-external-1.amazonaws.com/ITRC/2c862581-b546-4afc-8bee-ae01f057f5b0_file.pdf?AWSAccessKeyId=AKIAVRDO7IEREB57R7MT&amp;Expires=1622660451&amp;Signature=lavUUQ3Zs%2BzTV2ZJMQlghfG4SSQ%3D" TargetMode="External"/><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image" Target="../media/image88.jpeg"/><Relationship Id="rId5" Type="http://schemas.openxmlformats.org/officeDocument/2006/relationships/image" Target="../media/image87.jpeg"/><Relationship Id="rId4" Type="http://schemas.openxmlformats.org/officeDocument/2006/relationships/hyperlink" Target="https://www.itrcweb.org/GuidanceDocuments/GSR-2.pdf" TargetMode="Externa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hyperlink" Target="https://srr-1.itrcweb.org/appendix-a/" TargetMode="External"/><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89.png"/></Relationships>
</file>

<file path=ppt/slides/_rels/slide45.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91.jpe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hyperlink" Target="https://srr-1.itrcweb.org/advancing-the-practice-social-and-economic-dimensions-of-sustainability-and-resilience/" TargetMode="External"/></Relationships>
</file>

<file path=ppt/slides/_rels/slide48.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openxmlformats.org/officeDocument/2006/relationships/hyperlink" Target="https://srr-1.itrcweb.org/references/#_ENREF_134" TargetMode="Externa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hyperlink" Target="https://www.epa.gov/ejscreen" TargetMode="External"/><Relationship Id="rId7" Type="http://schemas.openxmlformats.org/officeDocument/2006/relationships/image" Target="../media/image56.png"/><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image" Target="../media/image95.jpeg"/><Relationship Id="rId5" Type="http://schemas.openxmlformats.org/officeDocument/2006/relationships/hyperlink" Target="https://srr-1.itrcweb.org/advancing-the-practice-social-and-economic-dimensions-of-sustainability-and-resilience/#5_2" TargetMode="External"/><Relationship Id="rId4" Type="http://schemas.openxmlformats.org/officeDocument/2006/relationships/hyperlink" Target="about:blank" TargetMode="External"/></Relationships>
</file>

<file path=ppt/slides/_rels/slide5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56.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57.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58.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58.xml"/><Relationship Id="rId1" Type="http://schemas.openxmlformats.org/officeDocument/2006/relationships/slideLayout" Target="../slideLayouts/slideLayout2.xml"/><Relationship Id="rId4" Type="http://schemas.openxmlformats.org/officeDocument/2006/relationships/image" Target="../media/image97.svg"/></Relationships>
</file>

<file path=ppt/slides/_rels/slide59.xml.rels><?xml version="1.0" encoding="UTF-8" standalone="yes"?>
<Relationships xmlns="http://schemas.openxmlformats.org/package/2006/relationships"><Relationship Id="rId3" Type="http://schemas.openxmlformats.org/officeDocument/2006/relationships/hyperlink" Target="https://www.epa.gov/land-revitalization/climate-smart-brownfields-manual" TargetMode="External"/><Relationship Id="rId2" Type="http://schemas.openxmlformats.org/officeDocument/2006/relationships/notesSlide" Target="../notesSlides/notesSlide59.xml"/><Relationship Id="rId1" Type="http://schemas.openxmlformats.org/officeDocument/2006/relationships/slideLayout" Target="../slideLayouts/slideLayout2.xml"/><Relationship Id="rId4" Type="http://schemas.openxmlformats.org/officeDocument/2006/relationships/hyperlink" Target="https://srr-1.itrcweb.org/advancing-the-practice-social-and-economic-dimensions-of-sustainability-and-resilience/#5_5"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8" Type="http://schemas.openxmlformats.org/officeDocument/2006/relationships/image" Target="../media/image103.jpeg"/><Relationship Id="rId3" Type="http://schemas.openxmlformats.org/officeDocument/2006/relationships/image" Target="../media/image98.jpeg"/><Relationship Id="rId7" Type="http://schemas.openxmlformats.org/officeDocument/2006/relationships/image" Target="../media/image102.jpeg"/><Relationship Id="rId2" Type="http://schemas.openxmlformats.org/officeDocument/2006/relationships/notesSlide" Target="../notesSlides/notesSlide60.xml"/><Relationship Id="rId1" Type="http://schemas.openxmlformats.org/officeDocument/2006/relationships/slideLayout" Target="../slideLayouts/slideLayout2.xml"/><Relationship Id="rId6" Type="http://schemas.openxmlformats.org/officeDocument/2006/relationships/image" Target="../media/image101.jpeg"/><Relationship Id="rId5" Type="http://schemas.openxmlformats.org/officeDocument/2006/relationships/image" Target="../media/image100.jpeg"/><Relationship Id="rId10" Type="http://schemas.openxmlformats.org/officeDocument/2006/relationships/hyperlink" Target="https://srr-1.itrcweb.org/advancing-the-practice-social-and-economic-dimensions-of-sustainability-and-resilience/#5_6" TargetMode="External"/><Relationship Id="rId4" Type="http://schemas.openxmlformats.org/officeDocument/2006/relationships/image" Target="../media/image99.jpeg"/><Relationship Id="rId9" Type="http://schemas.openxmlformats.org/officeDocument/2006/relationships/image" Target="../media/image104.jpeg"/></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notesSlide" Target="../notesSlides/notesSlide62.xml"/><Relationship Id="rId1" Type="http://schemas.openxmlformats.org/officeDocument/2006/relationships/slideLayout" Target="../slideLayouts/slideLayout2.xml"/><Relationship Id="rId5" Type="http://schemas.openxmlformats.org/officeDocument/2006/relationships/hyperlink" Target="https://srr-1.itrcweb.org/advancing-the-practice-social-and-economic-dimensions-of-sustainability-and-resilience/#5_10" TargetMode="External"/><Relationship Id="rId4" Type="http://schemas.openxmlformats.org/officeDocument/2006/relationships/image" Target="../media/image106.jpeg"/></Relationships>
</file>

<file path=ppt/slides/_rels/slide63.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notesSlide" Target="../notesSlides/notesSlide64.xml"/><Relationship Id="rId1" Type="http://schemas.openxmlformats.org/officeDocument/2006/relationships/slideLayout" Target="../slideLayouts/slideLayout2.xml"/><Relationship Id="rId6" Type="http://schemas.openxmlformats.org/officeDocument/2006/relationships/hyperlink" Target="https://srr-1.itrcweb.org/advancing-the-practice-social-and-economic-dimensions-of-sustainability-and-resilience/#5_10" TargetMode="External"/><Relationship Id="rId5" Type="http://schemas.openxmlformats.org/officeDocument/2006/relationships/image" Target="../media/image110.jpeg"/><Relationship Id="rId4" Type="http://schemas.openxmlformats.org/officeDocument/2006/relationships/image" Target="../media/image109.jpeg"/></Relationships>
</file>

<file path=ppt/slides/_rels/slide65.xml.rels><?xml version="1.0" encoding="UTF-8" standalone="yes"?>
<Relationships xmlns="http://schemas.openxmlformats.org/package/2006/relationships"><Relationship Id="rId3" Type="http://schemas.openxmlformats.org/officeDocument/2006/relationships/image" Target="../media/image111.jpeg"/><Relationship Id="rId2" Type="http://schemas.openxmlformats.org/officeDocument/2006/relationships/notesSlide" Target="../notesSlides/notesSlide65.xml"/><Relationship Id="rId1" Type="http://schemas.openxmlformats.org/officeDocument/2006/relationships/slideLayout" Target="../slideLayouts/slideLayout2.xml"/><Relationship Id="rId4" Type="http://schemas.openxmlformats.org/officeDocument/2006/relationships/image" Target="../media/image112.jpeg"/></Relationships>
</file>

<file path=ppt/slides/_rels/slide66.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66.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67.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9.xml"/></Relationships>
</file>

<file path=ppt/slides/_rels/slide69.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124.png"/><Relationship Id="rId7" Type="http://schemas.openxmlformats.org/officeDocument/2006/relationships/image" Target="../media/image127.png"/><Relationship Id="rId2" Type="http://schemas.openxmlformats.org/officeDocument/2006/relationships/notesSlide" Target="../notesSlides/notesSlide69.xml"/><Relationship Id="rId1" Type="http://schemas.openxmlformats.org/officeDocument/2006/relationships/slideLayout" Target="../slideLayouts/slideLayout10.xml"/><Relationship Id="rId6" Type="http://schemas.openxmlformats.org/officeDocument/2006/relationships/image" Target="../media/image47.png"/><Relationship Id="rId5" Type="http://schemas.openxmlformats.org/officeDocument/2006/relationships/image" Target="../media/image126.png"/><Relationship Id="rId4" Type="http://schemas.openxmlformats.org/officeDocument/2006/relationships/image" Target="../media/image125.png"/><Relationship Id="rId9" Type="http://schemas.openxmlformats.org/officeDocument/2006/relationships/image" Target="../media/image45.png"/></Relationships>
</file>

<file path=ppt/slides/_rels/slide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notesSlide" Target="../notesSlides/notesSlide70.xml"/><Relationship Id="rId1" Type="http://schemas.openxmlformats.org/officeDocument/2006/relationships/slideLayout" Target="../slideLayouts/slideLayout10.xml"/></Relationships>
</file>

<file path=ppt/slides/_rels/slide71.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notesSlide" Target="../notesSlides/notesSlide71.xml"/><Relationship Id="rId1" Type="http://schemas.openxmlformats.org/officeDocument/2006/relationships/slideLayout" Target="../slideLayouts/slideLayout10.xml"/></Relationships>
</file>

<file path=ppt/slides/_rels/slide72.xml.rels><?xml version="1.0" encoding="UTF-8" standalone="yes"?>
<Relationships xmlns="http://schemas.openxmlformats.org/package/2006/relationships"><Relationship Id="rId3" Type="http://schemas.openxmlformats.org/officeDocument/2006/relationships/image" Target="../media/image130.png"/><Relationship Id="rId7" Type="http://schemas.openxmlformats.org/officeDocument/2006/relationships/hyperlink" Target="https://www.sitewisellc.com/" TargetMode="External"/><Relationship Id="rId2" Type="http://schemas.openxmlformats.org/officeDocument/2006/relationships/notesSlide" Target="../notesSlides/notesSlide72.xml"/><Relationship Id="rId1" Type="http://schemas.openxmlformats.org/officeDocument/2006/relationships/slideLayout" Target="../slideLayouts/slideLayout10.xml"/><Relationship Id="rId6" Type="http://schemas.openxmlformats.org/officeDocument/2006/relationships/hyperlink" Target="https://clu-in.org/greenremediation/SEFA/" TargetMode="External"/><Relationship Id="rId5" Type="http://schemas.openxmlformats.org/officeDocument/2006/relationships/hyperlink" Target="https://toolkit.climate.gov/" TargetMode="External"/><Relationship Id="rId4" Type="http://schemas.openxmlformats.org/officeDocument/2006/relationships/hyperlink" Target="https://srr-1.itrcweb.org/state-resource-maps/" TargetMode="External"/></Relationships>
</file>

<file path=ppt/slides/_rels/slide73.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notesSlide" Target="../notesSlides/notesSlide73.xml"/><Relationship Id="rId1" Type="http://schemas.openxmlformats.org/officeDocument/2006/relationships/slideLayout" Target="../slideLayouts/slideLayout10.xml"/><Relationship Id="rId4" Type="http://schemas.openxmlformats.org/officeDocument/2006/relationships/hyperlink" Target="https://srr-1.itrcweb.org/key-sustainable-best-management-practices-for-sustainable-resilience-to-extreme-weather-events-and-wildfires/#7_1" TargetMode="External"/></Relationships>
</file>

<file path=ppt/slides/_rels/slide74.xml.rels><?xml version="1.0" encoding="UTF-8" standalone="yes"?>
<Relationships xmlns="http://schemas.openxmlformats.org/package/2006/relationships"><Relationship Id="rId3" Type="http://schemas.openxmlformats.org/officeDocument/2006/relationships/hyperlink" Target="https://rct-1.itrcweb.org/" TargetMode="External"/><Relationship Id="rId2" Type="http://schemas.openxmlformats.org/officeDocument/2006/relationships/notesSlide" Target="../notesSlides/notesSlide74.xml"/><Relationship Id="rId1" Type="http://schemas.openxmlformats.org/officeDocument/2006/relationships/slideLayout" Target="../slideLayouts/slideLayout10.xml"/><Relationship Id="rId4" Type="http://schemas.openxmlformats.org/officeDocument/2006/relationships/image" Target="../media/image132.jpeg"/></Relationships>
</file>

<file path=ppt/slides/_rels/slide75.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notesSlide" Target="../notesSlides/notesSlide75.xml"/><Relationship Id="rId1" Type="http://schemas.openxmlformats.org/officeDocument/2006/relationships/slideLayout" Target="../slideLayouts/slideLayout10.xml"/></Relationships>
</file>

<file path=ppt/slides/_rels/slide76.xml.rels><?xml version="1.0" encoding="UTF-8" standalone="yes"?>
<Relationships xmlns="http://schemas.openxmlformats.org/package/2006/relationships"><Relationship Id="rId3" Type="http://schemas.openxmlformats.org/officeDocument/2006/relationships/image" Target="../media/image124.png"/><Relationship Id="rId7" Type="http://schemas.openxmlformats.org/officeDocument/2006/relationships/image" Target="../media/image134.png"/><Relationship Id="rId2" Type="http://schemas.openxmlformats.org/officeDocument/2006/relationships/notesSlide" Target="../notesSlides/notesSlide76.xml"/><Relationship Id="rId1" Type="http://schemas.openxmlformats.org/officeDocument/2006/relationships/slideLayout" Target="../slideLayouts/slideLayout10.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125.png"/></Relationships>
</file>

<file path=ppt/slides/_rels/slide77.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notesSlide" Target="../notesSlides/notesSlide77.xml"/><Relationship Id="rId1" Type="http://schemas.openxmlformats.org/officeDocument/2006/relationships/slideLayout" Target="../slideLayouts/slideLayout10.xml"/><Relationship Id="rId6" Type="http://schemas.openxmlformats.org/officeDocument/2006/relationships/image" Target="../media/image138.png"/><Relationship Id="rId5" Type="http://schemas.openxmlformats.org/officeDocument/2006/relationships/image" Target="../media/image137.png"/><Relationship Id="rId4" Type="http://schemas.openxmlformats.org/officeDocument/2006/relationships/image" Target="../media/image136.png"/></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10.xml"/></Relationships>
</file>

<file path=ppt/slides/_rels/slide79.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notesSlide" Target="../notesSlides/notesSlide79.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hyperlink" Target="https://srr-1.itrcweb.org/introduction/"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hyperlink" Target="about:blank" TargetMode="External"/><Relationship Id="rId5" Type="http://schemas.openxmlformats.org/officeDocument/2006/relationships/image" Target="../media/image41.jpeg"/><Relationship Id="rId4" Type="http://schemas.openxmlformats.org/officeDocument/2006/relationships/image" Target="../media/image40.jpeg"/></Relationships>
</file>

<file path=ppt/slides/_rels/slide80.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124.png"/><Relationship Id="rId7" Type="http://schemas.openxmlformats.org/officeDocument/2006/relationships/image" Target="../media/image50.png"/><Relationship Id="rId2" Type="http://schemas.openxmlformats.org/officeDocument/2006/relationships/notesSlide" Target="../notesSlides/notesSlide80.xml"/><Relationship Id="rId1" Type="http://schemas.openxmlformats.org/officeDocument/2006/relationships/slideLayout" Target="../slideLayouts/slideLayout10.xml"/><Relationship Id="rId6" Type="http://schemas.openxmlformats.org/officeDocument/2006/relationships/image" Target="../media/image140.png"/><Relationship Id="rId5" Type="http://schemas.openxmlformats.org/officeDocument/2006/relationships/image" Target="../media/image126.png"/><Relationship Id="rId4" Type="http://schemas.openxmlformats.org/officeDocument/2006/relationships/image" Target="../media/image125.png"/><Relationship Id="rId9" Type="http://schemas.openxmlformats.org/officeDocument/2006/relationships/image" Target="../media/image45.png"/></Relationships>
</file>

<file path=ppt/slides/_rels/slide81.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notesSlide" Target="../notesSlides/notesSlide81.xml"/><Relationship Id="rId1" Type="http://schemas.openxmlformats.org/officeDocument/2006/relationships/slideLayout" Target="../slideLayouts/slideLayout10.xml"/></Relationships>
</file>

<file path=ppt/slides/_rels/slide82.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notesSlide" Target="../notesSlides/notesSlide82.xml"/><Relationship Id="rId1" Type="http://schemas.openxmlformats.org/officeDocument/2006/relationships/slideLayout" Target="../slideLayouts/slideLayout10.xml"/><Relationship Id="rId5" Type="http://schemas.openxmlformats.org/officeDocument/2006/relationships/image" Target="../media/image143.png"/><Relationship Id="rId4" Type="http://schemas.openxmlformats.org/officeDocument/2006/relationships/image" Target="../media/image142.png"/></Relationships>
</file>

<file path=ppt/slides/_rels/slide83.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notesSlide" Target="../notesSlides/notesSlide83.xml"/><Relationship Id="rId1" Type="http://schemas.openxmlformats.org/officeDocument/2006/relationships/slideLayout" Target="../slideLayouts/slideLayout10.xml"/></Relationships>
</file>

<file path=ppt/slides/_rels/slide84.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notesSlide" Target="../notesSlides/notesSlide84.xml"/><Relationship Id="rId1" Type="http://schemas.openxmlformats.org/officeDocument/2006/relationships/slideLayout" Target="../slideLayouts/slideLayout10.xml"/><Relationship Id="rId4" Type="http://schemas.openxmlformats.org/officeDocument/2006/relationships/hyperlink" Target="http://www.epa.gov/land-revitalization" TargetMode="External"/></Relationships>
</file>

<file path=ppt/slides/_rels/slide85.xml.rels><?xml version="1.0" encoding="UTF-8" standalone="yes"?>
<Relationships xmlns="http://schemas.openxmlformats.org/package/2006/relationships"><Relationship Id="rId3" Type="http://schemas.openxmlformats.org/officeDocument/2006/relationships/image" Target="../media/image146.jpeg"/><Relationship Id="rId2" Type="http://schemas.openxmlformats.org/officeDocument/2006/relationships/notesSlide" Target="../notesSlides/notesSlide85.xml"/><Relationship Id="rId1" Type="http://schemas.openxmlformats.org/officeDocument/2006/relationships/slideLayout" Target="../slideLayouts/slideLayout10.xml"/><Relationship Id="rId4" Type="http://schemas.openxmlformats.org/officeDocument/2006/relationships/hyperlink" Target="https://clu-in.org/greenremediation/profiles/pharmaciaupjohn.pdf" TargetMode="External"/></Relationships>
</file>

<file path=ppt/slides/_rels/slide86.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notesSlide" Target="../notesSlides/notesSlide86.xml"/><Relationship Id="rId1" Type="http://schemas.openxmlformats.org/officeDocument/2006/relationships/slideLayout" Target="../slideLayouts/slideLayout10.xml"/><Relationship Id="rId4" Type="http://schemas.openxmlformats.org/officeDocument/2006/relationships/hyperlink" Target="https://clu-in.org/greenremediation/profiles/pharmaciaupjohn.pdf" TargetMode="External"/></Relationships>
</file>

<file path=ppt/slides/_rels/slide87.xml.rels><?xml version="1.0" encoding="UTF-8" standalone="yes"?>
<Relationships xmlns="http://schemas.openxmlformats.org/package/2006/relationships"><Relationship Id="rId3" Type="http://schemas.openxmlformats.org/officeDocument/2006/relationships/image" Target="../media/image148.jpeg"/><Relationship Id="rId2" Type="http://schemas.openxmlformats.org/officeDocument/2006/relationships/notesSlide" Target="../notesSlides/notesSlide87.xml"/><Relationship Id="rId1" Type="http://schemas.openxmlformats.org/officeDocument/2006/relationships/slideLayout" Target="../slideLayouts/slideLayout10.xml"/><Relationship Id="rId6" Type="http://schemas.openxmlformats.org/officeDocument/2006/relationships/hyperlink" Target="https://clu-in.org/greenremediation/profiles/pharmaciaupjohn.pdf" TargetMode="External"/><Relationship Id="rId5" Type="http://schemas.openxmlformats.org/officeDocument/2006/relationships/image" Target="../media/image150.jpeg"/><Relationship Id="rId4" Type="http://schemas.openxmlformats.org/officeDocument/2006/relationships/image" Target="../media/image149.jpeg"/></Relationships>
</file>

<file path=ppt/slides/_rels/slide88.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88.xml"/><Relationship Id="rId1" Type="http://schemas.openxmlformats.org/officeDocument/2006/relationships/slideLayout" Target="../slideLayouts/slideLayout10.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44.jpeg"/><Relationship Id="rId4" Type="http://schemas.openxmlformats.org/officeDocument/2006/relationships/image" Target="../media/image43.jpeg"/></Relationships>
</file>

<file path=ppt/slides/_rels/slide9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90.xml"/><Relationship Id="rId1" Type="http://schemas.openxmlformats.org/officeDocument/2006/relationships/slideLayout" Target="../slideLayouts/slideLayout10.xml"/></Relationships>
</file>

<file path=ppt/slides/_rels/slide91.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notesSlide" Target="../notesSlides/notesSlide91.xml"/><Relationship Id="rId1" Type="http://schemas.openxmlformats.org/officeDocument/2006/relationships/slideLayout" Target="../slideLayouts/slideLayout10.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10.xml"/></Relationships>
</file>

<file path=ppt/slides/_rels/slide93.xml.rels><?xml version="1.0" encoding="UTF-8" standalone="yes"?>
<Relationships xmlns="http://schemas.openxmlformats.org/package/2006/relationships"><Relationship Id="rId3" Type="http://schemas.openxmlformats.org/officeDocument/2006/relationships/image" Target="../media/image152.png"/><Relationship Id="rId2" Type="http://schemas.openxmlformats.org/officeDocument/2006/relationships/notesSlide" Target="../notesSlides/notesSlide93.xml"/><Relationship Id="rId1" Type="http://schemas.openxmlformats.org/officeDocument/2006/relationships/slideLayout" Target="../slideLayouts/slideLayout10.xml"/><Relationship Id="rId4" Type="http://schemas.openxmlformats.org/officeDocument/2006/relationships/image" Target="../media/image153.png"/></Relationships>
</file>

<file path=ppt/slides/_rels/slide94.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notesSlide" Target="../notesSlides/notesSlide94.xml"/><Relationship Id="rId1" Type="http://schemas.openxmlformats.org/officeDocument/2006/relationships/slideLayout" Target="../slideLayouts/slideLayout10.xml"/></Relationships>
</file>

<file path=ppt/slides/_rels/slide95.xml.rels><?xml version="1.0" encoding="UTF-8" standalone="yes"?>
<Relationships xmlns="http://schemas.openxmlformats.org/package/2006/relationships"><Relationship Id="rId3" Type="http://schemas.openxmlformats.org/officeDocument/2006/relationships/image" Target="../media/image154.png"/><Relationship Id="rId7" Type="http://schemas.openxmlformats.org/officeDocument/2006/relationships/image" Target="../media/image158.png"/><Relationship Id="rId2" Type="http://schemas.openxmlformats.org/officeDocument/2006/relationships/notesSlide" Target="../notesSlides/notesSlide95.xml"/><Relationship Id="rId1" Type="http://schemas.openxmlformats.org/officeDocument/2006/relationships/slideLayout" Target="../slideLayouts/slideLayout10.xml"/><Relationship Id="rId6" Type="http://schemas.openxmlformats.org/officeDocument/2006/relationships/image" Target="../media/image157.png"/><Relationship Id="rId5" Type="http://schemas.openxmlformats.org/officeDocument/2006/relationships/image" Target="../media/image156.png"/><Relationship Id="rId4" Type="http://schemas.openxmlformats.org/officeDocument/2006/relationships/image" Target="../media/image155.png"/></Relationships>
</file>

<file path=ppt/slides/_rels/slide96.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notesSlide" Target="../notesSlides/notesSlide96.xml"/><Relationship Id="rId1" Type="http://schemas.openxmlformats.org/officeDocument/2006/relationships/slideLayout" Target="../slideLayouts/slideLayout10.xml"/></Relationships>
</file>

<file path=ppt/slides/_rels/slide97.xml.rels><?xml version="1.0" encoding="UTF-8" standalone="yes"?>
<Relationships xmlns="http://schemas.openxmlformats.org/package/2006/relationships"><Relationship Id="rId3" Type="http://schemas.openxmlformats.org/officeDocument/2006/relationships/image" Target="../media/image160.png"/><Relationship Id="rId2" Type="http://schemas.openxmlformats.org/officeDocument/2006/relationships/notesSlide" Target="../notesSlides/notesSlide97.xml"/><Relationship Id="rId1" Type="http://schemas.openxmlformats.org/officeDocument/2006/relationships/slideLayout" Target="../slideLayouts/slideLayout10.xml"/></Relationships>
</file>

<file path=ppt/slides/_rels/slide98.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notesSlide" Target="../notesSlides/notesSlide98.xml"/><Relationship Id="rId1" Type="http://schemas.openxmlformats.org/officeDocument/2006/relationships/slideLayout" Target="../slideLayouts/slideLayout10.xml"/></Relationships>
</file>

<file path=ppt/slides/_rels/slide99.xml.rels><?xml version="1.0" encoding="UTF-8" standalone="yes"?>
<Relationships xmlns="http://schemas.openxmlformats.org/package/2006/relationships"><Relationship Id="rId3" Type="http://schemas.openxmlformats.org/officeDocument/2006/relationships/image" Target="../media/image161.png"/><Relationship Id="rId2" Type="http://schemas.openxmlformats.org/officeDocument/2006/relationships/notesSlide" Target="../notesSlides/notesSlide9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 name="Shape 129"/>
          <p:cNvSpPr>
            <a:spLocks noGrp="1"/>
          </p:cNvSpPr>
          <p:nvPr>
            <p:ph type="ctrTitle"/>
          </p:nvPr>
        </p:nvSpPr>
        <p:spPr>
          <a:xfrm>
            <a:off x="378168" y="1769422"/>
            <a:ext cx="5009764" cy="2183604"/>
          </a:xfrm>
          <a:prstGeom prst="rect">
            <a:avLst/>
          </a:prstGeom>
        </p:spPr>
        <p:txBody>
          <a:bodyPr/>
          <a:lstStyle>
            <a:lvl1pPr defTabSz="352042">
              <a:defRPr sz="3600">
                <a:solidFill>
                  <a:srgbClr val="000000"/>
                </a:solidFill>
                <a:latin typeface="Tahoma"/>
                <a:ea typeface="Tahoma"/>
                <a:cs typeface="Tahoma"/>
                <a:sym typeface="Tahoma"/>
              </a:defRPr>
            </a:lvl1pPr>
          </a:lstStyle>
          <a:p>
            <a:r>
              <a:rPr dirty="0">
                <a:solidFill>
                  <a:srgbClr val="00334C"/>
                </a:solidFill>
              </a:rPr>
              <a:t>Sustainable Resilient Remediation Training</a:t>
            </a:r>
            <a:br>
              <a:rPr lang="en-US" dirty="0">
                <a:solidFill>
                  <a:srgbClr val="00334C"/>
                </a:solidFill>
              </a:rPr>
            </a:br>
            <a:r>
              <a:rPr lang="en-US" dirty="0">
                <a:solidFill>
                  <a:srgbClr val="00334C"/>
                </a:solidFill>
              </a:rPr>
              <a:t>(</a:t>
            </a:r>
            <a:r>
              <a:rPr lang="en-US" dirty="0">
                <a:solidFill>
                  <a:schemeClr val="bg1">
                    <a:lumMod val="50000"/>
                  </a:schemeClr>
                </a:solidFill>
                <a:hlinkClick r:id="rId3">
                  <a:extLst>
                    <a:ext uri="{A12FA001-AC4F-418D-AE19-62706E023703}">
                      <ahyp:hlinkClr xmlns:ahyp="http://schemas.microsoft.com/office/drawing/2018/hyperlinkcolor" val="tx"/>
                    </a:ext>
                  </a:extLst>
                </a:hlinkClick>
              </a:rPr>
              <a:t>SRR-1</a:t>
            </a:r>
            <a:r>
              <a:rPr lang="en-US" dirty="0">
                <a:solidFill>
                  <a:srgbClr val="00334C"/>
                </a:solidFill>
              </a:rPr>
              <a:t>)</a:t>
            </a:r>
            <a:endParaRPr dirty="0">
              <a:solidFill>
                <a:srgbClr val="00334C"/>
              </a:solidFill>
            </a:endParaRPr>
          </a:p>
        </p:txBody>
      </p:sp>
      <p:sp>
        <p:nvSpPr>
          <p:cNvPr id="130" name="Shape 130"/>
          <p:cNvSpPr/>
          <p:nvPr/>
        </p:nvSpPr>
        <p:spPr>
          <a:xfrm>
            <a:off x="247010" y="4951181"/>
            <a:ext cx="10123235" cy="650237"/>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defTabSz="914400">
              <a:defRPr>
                <a:solidFill>
                  <a:srgbClr val="006595"/>
                </a:solidFill>
                <a:latin typeface="Century Gothic"/>
                <a:ea typeface="Century Gothic"/>
                <a:cs typeface="Century Gothic"/>
                <a:sym typeface="Century Gothic"/>
              </a:defRPr>
            </a:pPr>
            <a:r>
              <a:rPr b="1" dirty="0">
                <a:solidFill>
                  <a:schemeClr val="tx1"/>
                </a:solidFill>
              </a:rPr>
              <a:t>Sponsored by</a:t>
            </a:r>
            <a:r>
              <a:rPr dirty="0">
                <a:solidFill>
                  <a:schemeClr val="tx1"/>
                </a:solidFill>
              </a:rPr>
              <a:t>: Interstate Technology and Regulatory Council (</a:t>
            </a:r>
            <a:r>
              <a:rPr lang="en-US" dirty="0">
                <a:solidFill>
                  <a:schemeClr val="tx1"/>
                </a:solidFill>
                <a:hlinkClick r:id="rId4"/>
              </a:rPr>
              <a:t>www.itrcweb.org</a:t>
            </a:r>
            <a:r>
              <a:rPr dirty="0">
                <a:solidFill>
                  <a:schemeClr val="tx1"/>
                </a:solidFill>
              </a:rPr>
              <a:t>)</a:t>
            </a:r>
            <a:r>
              <a:rPr dirty="0"/>
              <a:t> </a:t>
            </a:r>
          </a:p>
          <a:p>
            <a:pPr defTabSz="914400">
              <a:defRPr>
                <a:solidFill>
                  <a:srgbClr val="006595"/>
                </a:solidFill>
                <a:latin typeface="Century Gothic"/>
                <a:ea typeface="Century Gothic"/>
                <a:cs typeface="Century Gothic"/>
                <a:sym typeface="Century Gothic"/>
              </a:defRPr>
            </a:pPr>
            <a:r>
              <a:rPr b="1" dirty="0">
                <a:solidFill>
                  <a:schemeClr val="tx1"/>
                </a:solidFill>
              </a:rPr>
              <a:t>Hosted by</a:t>
            </a:r>
            <a:r>
              <a:rPr dirty="0">
                <a:solidFill>
                  <a:schemeClr val="tx1"/>
                </a:solidFill>
              </a:rPr>
              <a:t>:  US EPA Clean Up Information Network</a:t>
            </a:r>
            <a:r>
              <a:rPr dirty="0"/>
              <a:t> </a:t>
            </a:r>
            <a:r>
              <a:rPr dirty="0">
                <a:solidFill>
                  <a:schemeClr val="tx1"/>
                </a:solidFill>
              </a:rPr>
              <a:t>(</a:t>
            </a:r>
            <a:r>
              <a:rPr lang="en-US" dirty="0">
                <a:solidFill>
                  <a:schemeClr val="tx1"/>
                </a:solidFill>
                <a:hlinkClick r:id="rId5"/>
              </a:rPr>
              <a:t>www.clu-in.org</a:t>
            </a:r>
            <a:r>
              <a:rPr dirty="0">
                <a:solidFill>
                  <a:schemeClr val="tx1"/>
                </a:solidFill>
              </a:rPr>
              <a:t>) </a:t>
            </a:r>
          </a:p>
        </p:txBody>
      </p:sp>
      <p:sp>
        <p:nvSpPr>
          <p:cNvPr id="131" name="Shape 131"/>
          <p:cNvSpPr>
            <a:spLocks noGrp="1"/>
          </p:cNvSpPr>
          <p:nvPr>
            <p:ph type="sldNum" sz="quarter" idx="4294967295"/>
          </p:nvPr>
        </p:nvSpPr>
        <p:spPr>
          <a:xfrm>
            <a:off x="11624101" y="6273022"/>
            <a:ext cx="188597" cy="281937"/>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rPr/>
              <a:t>1</a:t>
            </a:fld>
            <a:endParaRPr/>
          </a:p>
        </p:txBody>
      </p:sp>
      <p:pic>
        <p:nvPicPr>
          <p:cNvPr id="132" name="image2.jpeg"/>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791450" y="0"/>
            <a:ext cx="4400550" cy="2475914"/>
          </a:xfrm>
          <a:prstGeom prst="rect">
            <a:avLst/>
          </a:prstGeom>
          <a:ln w="12700">
            <a:miter lim="400000"/>
          </a:ln>
        </p:spPr>
      </p:pic>
      <p:sp>
        <p:nvSpPr>
          <p:cNvPr id="133" name="Shape 133"/>
          <p:cNvSpPr/>
          <p:nvPr/>
        </p:nvSpPr>
        <p:spPr>
          <a:xfrm>
            <a:off x="10290428" y="4782372"/>
            <a:ext cx="1821755" cy="646327"/>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p>
            <a:pPr>
              <a:defRPr sz="900" u="sng">
                <a:solidFill>
                  <a:srgbClr val="0000FF"/>
                </a:solidFill>
                <a:uFill>
                  <a:solidFill>
                    <a:srgbClr val="0000FF"/>
                  </a:solidFill>
                </a:uFill>
                <a:latin typeface="+mn-lt"/>
                <a:ea typeface="+mn-ea"/>
                <a:cs typeface="+mn-cs"/>
                <a:sym typeface="Helvetica"/>
              </a:defRPr>
            </a:pPr>
            <a:r>
              <a:rPr sz="1200"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hlinkClick r:id="rId7">
                  <a:extLst>
                    <a:ext uri="{A12FA001-AC4F-418D-AE19-62706E023703}">
                      <ahyp:hlinkClr xmlns:ahyp="http://schemas.microsoft.com/office/drawing/2018/hyperlinkcolor" val="tx"/>
                    </a:ext>
                  </a:extLst>
                </a:hlinkClick>
              </a:rPr>
              <a:t>This Photo</a:t>
            </a:r>
            <a:r>
              <a:rPr sz="1200" u="none" dirty="0">
                <a:solidFill>
                  <a:schemeClr val="bg1">
                    <a:lumMod val="50000"/>
                  </a:schemeClr>
                </a:solidFill>
                <a:uFillTx/>
                <a:latin typeface="Tahoma" panose="020B0604030504040204" pitchFamily="34" charset="0"/>
                <a:ea typeface="Tahoma" panose="020B0604030504040204" pitchFamily="34" charset="0"/>
                <a:cs typeface="Tahoma" panose="020B0604030504040204" pitchFamily="34" charset="0"/>
              </a:rPr>
              <a:t> </a:t>
            </a:r>
            <a:r>
              <a:rPr sz="1200" u="none" dirty="0">
                <a:solidFill>
                  <a:srgbClr val="00334C"/>
                </a:solidFill>
                <a:uFillTx/>
                <a:latin typeface="Tahoma" panose="020B0604030504040204" pitchFamily="34" charset="0"/>
                <a:ea typeface="Tahoma" panose="020B0604030504040204" pitchFamily="34" charset="0"/>
                <a:cs typeface="Tahoma" panose="020B0604030504040204" pitchFamily="34" charset="0"/>
              </a:rPr>
              <a:t>by Unknown Author is licensed under </a:t>
            </a:r>
            <a:r>
              <a:rPr sz="1200"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hlinkClick r:id="rId7">
                  <a:extLst>
                    <a:ext uri="{A12FA001-AC4F-418D-AE19-62706E023703}">
                      <ahyp:hlinkClr xmlns:ahyp="http://schemas.microsoft.com/office/drawing/2018/hyperlinkcolor" val="tx"/>
                    </a:ext>
                  </a:extLst>
                </a:hlinkClick>
              </a:rPr>
              <a:t>CC BY-SA-NC</a:t>
            </a:r>
          </a:p>
        </p:txBody>
      </p:sp>
      <p:pic>
        <p:nvPicPr>
          <p:cNvPr id="134" name="image3.jpeg"/>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4979963" y="1695450"/>
            <a:ext cx="4192612" cy="2362401"/>
          </a:xfrm>
          <a:prstGeom prst="rect">
            <a:avLst/>
          </a:prstGeom>
          <a:ln w="12700">
            <a:miter lim="400000"/>
          </a:ln>
        </p:spPr>
      </p:pic>
      <p:pic>
        <p:nvPicPr>
          <p:cNvPr id="135" name="image4.jpeg"/>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8549498" y="2366352"/>
            <a:ext cx="3540924" cy="2355616"/>
          </a:xfrm>
          <a:prstGeom prst="rect">
            <a:avLst/>
          </a:prstGeom>
          <a:ln w="12700">
            <a:miter lim="400000"/>
          </a:ln>
        </p:spPr>
      </p:pic>
    </p:spTree>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 name="Shape 208"/>
          <p:cNvSpPr>
            <a:spLocks noGrp="1"/>
          </p:cNvSpPr>
          <p:nvPr>
            <p:ph type="title"/>
          </p:nvPr>
        </p:nvSpPr>
        <p:spPr>
          <a:xfrm>
            <a:off x="163168" y="307720"/>
            <a:ext cx="10984933" cy="706967"/>
          </a:xfrm>
          <a:prstGeom prst="rect">
            <a:avLst/>
          </a:prstGeom>
        </p:spPr>
        <p:txBody>
          <a:bodyPr>
            <a:noAutofit/>
          </a:bodyPr>
          <a:lstStyle>
            <a:lvl1pPr algn="l">
              <a:defRPr sz="3200"/>
            </a:lvl1pPr>
          </a:lstStyle>
          <a:p>
            <a:r>
              <a:rPr sz="3600" dirty="0"/>
              <a:t>Solutions</a:t>
            </a:r>
            <a:r>
              <a:rPr lang="en-US" sz="3600" dirty="0"/>
              <a:t> – S</a:t>
            </a:r>
            <a:r>
              <a:rPr sz="3600" dirty="0"/>
              <a:t>ustainable Resilient Remediation</a:t>
            </a:r>
          </a:p>
        </p:txBody>
      </p:sp>
      <p:sp>
        <p:nvSpPr>
          <p:cNvPr id="209" name="Shape 209"/>
          <p:cNvSpPr>
            <a:spLocks noGrp="1"/>
          </p:cNvSpPr>
          <p:nvPr>
            <p:ph type="body" idx="1"/>
          </p:nvPr>
        </p:nvSpPr>
        <p:spPr>
          <a:xfrm>
            <a:off x="272472" y="1454044"/>
            <a:ext cx="11539778" cy="4527032"/>
          </a:xfrm>
          <a:prstGeom prst="rect">
            <a:avLst/>
          </a:prstGeom>
        </p:spPr>
        <p:txBody>
          <a:bodyPr/>
          <a:lstStyle/>
          <a:p>
            <a:r>
              <a:rPr sz="2400" dirty="0"/>
              <a:t>Address Cause – Sustainability</a:t>
            </a:r>
          </a:p>
          <a:p>
            <a:endParaRPr dirty="0"/>
          </a:p>
          <a:p>
            <a:endParaRPr dirty="0"/>
          </a:p>
          <a:p>
            <a:endParaRPr dirty="0"/>
          </a:p>
          <a:p>
            <a:r>
              <a:rPr sz="2400" dirty="0"/>
              <a:t>Address Result - Resilience</a:t>
            </a:r>
          </a:p>
        </p:txBody>
      </p:sp>
      <p:sp>
        <p:nvSpPr>
          <p:cNvPr id="210" name="Shape 210"/>
          <p:cNvSpPr/>
          <p:nvPr/>
        </p:nvSpPr>
        <p:spPr>
          <a:xfrm>
            <a:off x="379753" y="1945958"/>
            <a:ext cx="1691410" cy="1691410"/>
          </a:xfrm>
          <a:prstGeom prst="ellipse">
            <a:avLst/>
          </a:prstGeom>
          <a:solidFill>
            <a:srgbClr val="2755A1"/>
          </a:solidFill>
          <a:ln w="12700">
            <a:miter lim="400000"/>
          </a:ln>
          <a:effectLst>
            <a:outerShdw blurRad="38100" dist="25400" dir="5400000" rotWithShape="0">
              <a:srgbClr val="000000">
                <a:alpha val="45000"/>
              </a:srgbClr>
            </a:outerShdw>
          </a:effectLst>
        </p:spPr>
        <p:txBody>
          <a:bodyPr lIns="45718" tIns="45718" rIns="45718" bIns="45718" anchor="ctr"/>
          <a:lstStyle/>
          <a:p>
            <a:pPr algn="ctr">
              <a:defRPr>
                <a:solidFill>
                  <a:srgbClr val="FFFFFF"/>
                </a:solidFill>
                <a:latin typeface="+mn-lt"/>
                <a:ea typeface="+mn-ea"/>
                <a:cs typeface="+mn-cs"/>
                <a:sym typeface="Helvetica"/>
              </a:defRPr>
            </a:pPr>
            <a:endParaRPr dirty="0">
              <a:latin typeface="Tahoma" panose="020B0604030504040204" pitchFamily="34" charset="0"/>
              <a:ea typeface="Tahoma" panose="020B0604030504040204" pitchFamily="34" charset="0"/>
              <a:cs typeface="Tahoma" panose="020B0604030504040204" pitchFamily="34" charset="0"/>
            </a:endParaRPr>
          </a:p>
        </p:txBody>
      </p:sp>
      <p:pic>
        <p:nvPicPr>
          <p:cNvPr id="211" name="image21.png" descr="Shoe footprints outline"/>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09901" y="2117706"/>
            <a:ext cx="1231113" cy="1231103"/>
          </a:xfrm>
          <a:prstGeom prst="rect">
            <a:avLst/>
          </a:prstGeom>
          <a:ln w="12700">
            <a:miter lim="400000"/>
          </a:ln>
        </p:spPr>
      </p:pic>
      <p:sp>
        <p:nvSpPr>
          <p:cNvPr id="212" name="Shape 212"/>
          <p:cNvSpPr/>
          <p:nvPr/>
        </p:nvSpPr>
        <p:spPr>
          <a:xfrm>
            <a:off x="2239728" y="1945958"/>
            <a:ext cx="1691411" cy="1691410"/>
          </a:xfrm>
          <a:prstGeom prst="ellipse">
            <a:avLst/>
          </a:prstGeom>
          <a:solidFill>
            <a:srgbClr val="40753C"/>
          </a:solidFill>
          <a:ln w="12700">
            <a:miter lim="400000"/>
          </a:ln>
          <a:effectLst>
            <a:outerShdw blurRad="38100" dist="25400" dir="5400000" rotWithShape="0">
              <a:srgbClr val="000000">
                <a:alpha val="45000"/>
              </a:srgbClr>
            </a:outerShdw>
          </a:effectLst>
        </p:spPr>
        <p:txBody>
          <a:bodyPr lIns="45718" tIns="45718" rIns="45718" bIns="45718" anchor="ctr"/>
          <a:lstStyle/>
          <a:p>
            <a:pPr algn="ctr">
              <a:defRPr>
                <a:solidFill>
                  <a:srgbClr val="FFFFFF"/>
                </a:solidFill>
                <a:latin typeface="+mn-lt"/>
                <a:ea typeface="+mn-ea"/>
                <a:cs typeface="+mn-cs"/>
                <a:sym typeface="Helvetica"/>
              </a:defRPr>
            </a:pPr>
            <a:endParaRPr dirty="0">
              <a:latin typeface="Tahoma" panose="020B0604030504040204" pitchFamily="34" charset="0"/>
              <a:ea typeface="Tahoma" panose="020B0604030504040204" pitchFamily="34" charset="0"/>
              <a:cs typeface="Tahoma" panose="020B0604030504040204" pitchFamily="34" charset="0"/>
            </a:endParaRPr>
          </a:p>
        </p:txBody>
      </p:sp>
      <p:pic>
        <p:nvPicPr>
          <p:cNvPr id="213" name="image22.png" descr="Open hand with plant outline"/>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496863" y="2171681"/>
            <a:ext cx="1177137" cy="1177128"/>
          </a:xfrm>
          <a:prstGeom prst="rect">
            <a:avLst/>
          </a:prstGeom>
          <a:ln w="12700">
            <a:miter lim="400000"/>
          </a:ln>
        </p:spPr>
      </p:pic>
      <p:sp>
        <p:nvSpPr>
          <p:cNvPr id="214" name="Shape 214"/>
          <p:cNvSpPr/>
          <p:nvPr/>
        </p:nvSpPr>
        <p:spPr>
          <a:xfrm>
            <a:off x="379753" y="4148020"/>
            <a:ext cx="1691410" cy="1691411"/>
          </a:xfrm>
          <a:prstGeom prst="ellipse">
            <a:avLst/>
          </a:prstGeom>
          <a:solidFill>
            <a:srgbClr val="A3BEF0"/>
          </a:solidFill>
          <a:ln w="12700">
            <a:miter lim="400000"/>
          </a:ln>
          <a:effectLst>
            <a:outerShdw blurRad="38100" dist="25400" dir="5400000" rotWithShape="0">
              <a:srgbClr val="000000">
                <a:alpha val="45000"/>
              </a:srgbClr>
            </a:outerShdw>
          </a:effectLst>
        </p:spPr>
        <p:txBody>
          <a:bodyPr lIns="45718" tIns="45718" rIns="45718" bIns="45718" anchor="ctr"/>
          <a:lstStyle/>
          <a:p>
            <a:pPr algn="ctr">
              <a:defRPr>
                <a:solidFill>
                  <a:srgbClr val="FFFFFF"/>
                </a:solidFill>
                <a:latin typeface="+mn-lt"/>
                <a:ea typeface="+mn-ea"/>
                <a:cs typeface="+mn-cs"/>
                <a:sym typeface="Helvetica"/>
              </a:defRPr>
            </a:pPr>
            <a:endParaRPr dirty="0">
              <a:latin typeface="Tahoma" panose="020B0604030504040204" pitchFamily="34" charset="0"/>
              <a:ea typeface="Tahoma" panose="020B0604030504040204" pitchFamily="34" charset="0"/>
              <a:cs typeface="Tahoma" panose="020B0604030504040204" pitchFamily="34" charset="0"/>
            </a:endParaRPr>
          </a:p>
        </p:txBody>
      </p:sp>
      <p:pic>
        <p:nvPicPr>
          <p:cNvPr id="215" name="image23.png" descr="Snow outline"/>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62207" y="4354321"/>
            <a:ext cx="1278805" cy="1278806"/>
          </a:xfrm>
          <a:prstGeom prst="rect">
            <a:avLst/>
          </a:prstGeom>
          <a:ln w="12700">
            <a:miter lim="400000"/>
          </a:ln>
        </p:spPr>
      </p:pic>
      <p:sp>
        <p:nvSpPr>
          <p:cNvPr id="216" name="Shape 216"/>
          <p:cNvSpPr/>
          <p:nvPr/>
        </p:nvSpPr>
        <p:spPr>
          <a:xfrm>
            <a:off x="2253615" y="4148018"/>
            <a:ext cx="1691392" cy="1691411"/>
          </a:xfrm>
          <a:prstGeom prst="ellipse">
            <a:avLst/>
          </a:prstGeom>
          <a:solidFill>
            <a:srgbClr val="7EBB7A"/>
          </a:solidFill>
          <a:ln w="12700">
            <a:miter lim="400000"/>
          </a:ln>
          <a:effectLst>
            <a:outerShdw blurRad="38100" dist="25400" dir="5400000" rotWithShape="0">
              <a:srgbClr val="000000">
                <a:alpha val="45000"/>
              </a:srgbClr>
            </a:outerShdw>
          </a:effectLst>
        </p:spPr>
        <p:txBody>
          <a:bodyPr lIns="45718" tIns="45718" rIns="45718" bIns="45718" anchor="ctr"/>
          <a:lstStyle/>
          <a:p>
            <a:pPr algn="ctr">
              <a:defRPr>
                <a:solidFill>
                  <a:schemeClr val="accent1"/>
                </a:solidFill>
                <a:latin typeface="+mn-lt"/>
                <a:ea typeface="+mn-ea"/>
                <a:cs typeface="+mn-cs"/>
                <a:sym typeface="Helvetica"/>
              </a:defRPr>
            </a:pPr>
            <a:endParaRPr dirty="0">
              <a:latin typeface="Tahoma" panose="020B0604030504040204" pitchFamily="34" charset="0"/>
              <a:ea typeface="Tahoma" panose="020B0604030504040204" pitchFamily="34" charset="0"/>
              <a:cs typeface="Tahoma" panose="020B0604030504040204" pitchFamily="34" charset="0"/>
            </a:endParaRPr>
          </a:p>
        </p:txBody>
      </p:sp>
      <p:pic>
        <p:nvPicPr>
          <p:cNvPr id="217" name="image24.png" descr="Thermometer outline"/>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479824" y="4421920"/>
            <a:ext cx="1211211" cy="1211207"/>
          </a:xfrm>
          <a:prstGeom prst="rect">
            <a:avLst/>
          </a:prstGeom>
          <a:ln w="12700">
            <a:miter lim="400000"/>
          </a:ln>
        </p:spPr>
      </p:pic>
      <p:sp>
        <p:nvSpPr>
          <p:cNvPr id="218" name="Shape 218"/>
          <p:cNvSpPr/>
          <p:nvPr/>
        </p:nvSpPr>
        <p:spPr>
          <a:xfrm>
            <a:off x="4127460" y="4181816"/>
            <a:ext cx="1691411" cy="1691411"/>
          </a:xfrm>
          <a:prstGeom prst="ellipse">
            <a:avLst/>
          </a:prstGeom>
          <a:solidFill>
            <a:srgbClr val="40753C"/>
          </a:solidFill>
          <a:ln w="12700">
            <a:miter lim="400000"/>
          </a:ln>
          <a:effectLst>
            <a:outerShdw blurRad="38100" dist="25400" dir="5400000" rotWithShape="0">
              <a:srgbClr val="000000">
                <a:alpha val="45000"/>
              </a:srgbClr>
            </a:outerShdw>
          </a:effectLst>
        </p:spPr>
        <p:txBody>
          <a:bodyPr lIns="45718" tIns="45718" rIns="45718" bIns="45718" anchor="ctr"/>
          <a:lstStyle/>
          <a:p>
            <a:pPr algn="ctr">
              <a:defRPr>
                <a:solidFill>
                  <a:srgbClr val="FFFFFF"/>
                </a:solidFill>
                <a:latin typeface="+mn-lt"/>
                <a:ea typeface="+mn-ea"/>
                <a:cs typeface="+mn-cs"/>
                <a:sym typeface="Helvetica"/>
              </a:defRPr>
            </a:pPr>
            <a:endParaRPr dirty="0">
              <a:latin typeface="Tahoma" panose="020B0604030504040204" pitchFamily="34" charset="0"/>
              <a:ea typeface="Tahoma" panose="020B0604030504040204" pitchFamily="34" charset="0"/>
              <a:cs typeface="Tahoma" panose="020B0604030504040204" pitchFamily="34" charset="0"/>
            </a:endParaRPr>
          </a:p>
        </p:txBody>
      </p:sp>
      <p:pic>
        <p:nvPicPr>
          <p:cNvPr id="219" name="image25.png" descr="Tornado outline"/>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4384602" y="4456002"/>
            <a:ext cx="1177127" cy="1177125"/>
          </a:xfrm>
          <a:prstGeom prst="rect">
            <a:avLst/>
          </a:prstGeom>
          <a:ln w="12700">
            <a:miter lim="400000"/>
          </a:ln>
        </p:spPr>
      </p:pic>
      <p:sp>
        <p:nvSpPr>
          <p:cNvPr id="220" name="Shape 220"/>
          <p:cNvSpPr/>
          <p:nvPr/>
        </p:nvSpPr>
        <p:spPr>
          <a:xfrm>
            <a:off x="4163118" y="1887549"/>
            <a:ext cx="1691407" cy="1691411"/>
          </a:xfrm>
          <a:prstGeom prst="ellipse">
            <a:avLst/>
          </a:prstGeom>
          <a:solidFill>
            <a:srgbClr val="7EBB7A"/>
          </a:solidFill>
          <a:ln w="12700">
            <a:miter lim="400000"/>
          </a:ln>
          <a:effectLst>
            <a:outerShdw blurRad="38100" dist="25400" dir="5400000" rotWithShape="0">
              <a:srgbClr val="000000">
                <a:alpha val="45000"/>
              </a:srgbClr>
            </a:outerShdw>
          </a:effectLst>
        </p:spPr>
        <p:txBody>
          <a:bodyPr lIns="45718" tIns="45718" rIns="45718" bIns="45718" anchor="ctr"/>
          <a:lstStyle/>
          <a:p>
            <a:pPr algn="ctr">
              <a:defRPr>
                <a:solidFill>
                  <a:schemeClr val="accent1"/>
                </a:solidFill>
                <a:latin typeface="+mn-lt"/>
                <a:ea typeface="+mn-ea"/>
                <a:cs typeface="+mn-cs"/>
                <a:sym typeface="Helvetica"/>
              </a:defRPr>
            </a:pPr>
            <a:endParaRPr dirty="0">
              <a:latin typeface="Tahoma" panose="020B0604030504040204" pitchFamily="34" charset="0"/>
              <a:ea typeface="Tahoma" panose="020B0604030504040204" pitchFamily="34" charset="0"/>
              <a:cs typeface="Tahoma" panose="020B0604030504040204" pitchFamily="34" charset="0"/>
            </a:endParaRPr>
          </a:p>
        </p:txBody>
      </p:sp>
      <p:pic>
        <p:nvPicPr>
          <p:cNvPr id="221" name="image26.png" descr="Lightning bolt outline"/>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4444422" y="2117706"/>
            <a:ext cx="1211213" cy="1211211"/>
          </a:xfrm>
          <a:prstGeom prst="rect">
            <a:avLst/>
          </a:prstGeom>
          <a:ln w="12700">
            <a:miter lim="400000"/>
          </a:ln>
        </p:spPr>
      </p:pic>
      <p:sp>
        <p:nvSpPr>
          <p:cNvPr id="222" name="Shape 222"/>
          <p:cNvSpPr/>
          <p:nvPr/>
        </p:nvSpPr>
        <p:spPr>
          <a:xfrm>
            <a:off x="6023092" y="1887549"/>
            <a:ext cx="1798693" cy="1749821"/>
          </a:xfrm>
          <a:prstGeom prst="ellipse">
            <a:avLst/>
          </a:prstGeom>
          <a:solidFill>
            <a:srgbClr val="4E934A"/>
          </a:solidFill>
          <a:ln w="12700">
            <a:miter lim="400000"/>
          </a:ln>
          <a:effectLst>
            <a:outerShdw blurRad="88900" dist="38100" dir="8100000" rotWithShape="0">
              <a:srgbClr val="000000">
                <a:alpha val="40000"/>
              </a:srgbClr>
            </a:outerShdw>
          </a:effectLst>
        </p:spPr>
        <p:txBody>
          <a:bodyPr lIns="45718" tIns="45718" rIns="45718" bIns="45718" anchor="ctr"/>
          <a:lstStyle/>
          <a:p>
            <a:pPr algn="ctr">
              <a:defRPr>
                <a:solidFill>
                  <a:srgbClr val="4E934A"/>
                </a:solidFill>
                <a:latin typeface="+mn-lt"/>
                <a:ea typeface="+mn-ea"/>
                <a:cs typeface="+mn-cs"/>
                <a:sym typeface="Helvetica"/>
              </a:defRPr>
            </a:pPr>
            <a:endParaRPr dirty="0">
              <a:latin typeface="Tahoma" panose="020B0604030504040204" pitchFamily="34" charset="0"/>
              <a:ea typeface="Tahoma" panose="020B0604030504040204" pitchFamily="34" charset="0"/>
              <a:cs typeface="Tahoma" panose="020B0604030504040204" pitchFamily="34" charset="0"/>
            </a:endParaRPr>
          </a:p>
        </p:txBody>
      </p:sp>
      <p:sp>
        <p:nvSpPr>
          <p:cNvPr id="223" name="Shape 223"/>
          <p:cNvSpPr/>
          <p:nvPr/>
        </p:nvSpPr>
        <p:spPr>
          <a:xfrm>
            <a:off x="6116556" y="1992573"/>
            <a:ext cx="1611763" cy="1569847"/>
          </a:xfrm>
          <a:prstGeom prst="ellipse">
            <a:avLst/>
          </a:prstGeom>
          <a:solidFill>
            <a:srgbClr val="FFFFFF"/>
          </a:solidFill>
          <a:ln w="12700">
            <a:miter lim="400000"/>
          </a:ln>
        </p:spPr>
        <p:txBody>
          <a:bodyPr lIns="45718" tIns="45718" rIns="45718" bIns="45718" anchor="ctr"/>
          <a:lstStyle/>
          <a:p>
            <a:pPr algn="ctr">
              <a:defRPr>
                <a:solidFill>
                  <a:srgbClr val="FFFFFF"/>
                </a:solidFill>
                <a:latin typeface="+mn-lt"/>
                <a:ea typeface="+mn-ea"/>
                <a:cs typeface="+mn-cs"/>
                <a:sym typeface="Helvetica"/>
              </a:defRPr>
            </a:pPr>
            <a:endParaRPr dirty="0">
              <a:latin typeface="Tahoma" panose="020B0604030504040204" pitchFamily="34" charset="0"/>
              <a:ea typeface="Tahoma" panose="020B0604030504040204" pitchFamily="34" charset="0"/>
              <a:cs typeface="Tahoma" panose="020B0604030504040204" pitchFamily="34" charset="0"/>
            </a:endParaRPr>
          </a:p>
        </p:txBody>
      </p:sp>
      <p:pic>
        <p:nvPicPr>
          <p:cNvPr id="224" name="image27.png" descr="A close up of a logo&#10;&#10;Description automatically generated"/>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6096000" y="1992573"/>
            <a:ext cx="1611761" cy="1436427"/>
          </a:xfrm>
          <a:prstGeom prst="rect">
            <a:avLst/>
          </a:prstGeom>
          <a:ln w="12700">
            <a:miter lim="400000"/>
          </a:ln>
        </p:spPr>
      </p:pic>
      <p:sp>
        <p:nvSpPr>
          <p:cNvPr id="19" name="Shape 187">
            <a:extLst>
              <a:ext uri="{FF2B5EF4-FFF2-40B4-BE49-F238E27FC236}">
                <a16:creationId xmlns:a16="http://schemas.microsoft.com/office/drawing/2014/main" id="{97E79B12-3C8D-4BC7-8623-DFFE895E9E53}"/>
              </a:ext>
            </a:extLst>
          </p:cNvPr>
          <p:cNvSpPr txBox="1">
            <a:spLocks/>
          </p:cNvSpPr>
          <p:nvPr/>
        </p:nvSpPr>
        <p:spPr>
          <a:xfrm>
            <a:off x="11624736" y="6273022"/>
            <a:ext cx="187332" cy="269237"/>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457200" rtl="0" fontAlgn="auto" latinLnBrk="0" hangingPunct="0">
              <a:lnSpc>
                <a:spcPct val="100000"/>
              </a:lnSpc>
              <a:spcBef>
                <a:spcPts val="0"/>
              </a:spcBef>
              <a:spcAft>
                <a:spcPts val="0"/>
              </a:spcAft>
              <a:buClrTx/>
              <a:buSzTx/>
              <a:buFontTx/>
              <a:buNone/>
              <a:tabLst/>
              <a:defRPr kumimoji="0" sz="1200" b="0" i="0" u="none" strike="noStrike" cap="none" spc="0" normalizeH="0" baseline="0">
                <a:ln>
                  <a:noFill/>
                </a:ln>
                <a:solidFill>
                  <a:srgbClr val="FFFFFF"/>
                </a:solidFill>
                <a:effectLst/>
                <a:uFillTx/>
                <a:latin typeface="Tahoma"/>
                <a:ea typeface="Tahoma"/>
                <a:cs typeface="Tahoma"/>
                <a:sym typeface="Tahoma"/>
              </a:defRPr>
            </a:lvl1pPr>
            <a:lvl2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2pPr>
            <a:lvl3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3pPr>
            <a:lvl4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4pPr>
            <a:lvl5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5pPr>
            <a:lvl6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6pPr>
            <a:lvl7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7pPr>
            <a:lvl8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8pPr>
            <a:lvl9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9pPr>
          </a:lstStyle>
          <a:p>
            <a:fld id="{86CB4B4D-7CA3-9044-876B-883B54F8677D}" type="slidenum">
              <a:rPr lang="en-US" smtClean="0"/>
              <a:pPr/>
              <a:t>10</a:t>
            </a:fld>
            <a:endParaRPr lang="en-US" dirty="0"/>
          </a:p>
        </p:txBody>
      </p:sp>
      <p:sp>
        <p:nvSpPr>
          <p:cNvPr id="2" name="Slide Number Placeholder 1">
            <a:extLst>
              <a:ext uri="{FF2B5EF4-FFF2-40B4-BE49-F238E27FC236}">
                <a16:creationId xmlns:a16="http://schemas.microsoft.com/office/drawing/2014/main" id="{18704FDB-9B52-4DC4-91CD-A770874C871F}"/>
              </a:ext>
            </a:extLst>
          </p:cNvPr>
          <p:cNvSpPr>
            <a:spLocks noGrp="1"/>
          </p:cNvSpPr>
          <p:nvPr>
            <p:ph type="sldNum" sz="quarter" idx="2"/>
          </p:nvPr>
        </p:nvSpPr>
        <p:spPr/>
        <p:txBody>
          <a:bodyPr/>
          <a:lstStyle/>
          <a:p>
            <a:fld id="{86CB4B4D-7CA3-9044-876B-883B54F8677D}" type="slidenum">
              <a:rPr lang="en-US" smtClean="0"/>
              <a:t>10</a:t>
            </a:fld>
            <a:endParaRPr lang="en-US"/>
          </a:p>
        </p:txBody>
      </p:sp>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p:tmAbs val="0"/>
                                  </p:iterate>
                                  <p:childTnLst>
                                    <p:set>
                                      <p:cBhvr>
                                        <p:cTn id="6" fill="hold"/>
                                        <p:tgtEl>
                                          <p:spTgt spid="210"/>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iterate>
                                    <p:tmAbs val="0"/>
                                  </p:iterate>
                                  <p:childTnLst>
                                    <p:set>
                                      <p:cBhvr>
                                        <p:cTn id="9" fill="hold"/>
                                        <p:tgtEl>
                                          <p:spTgt spid="211"/>
                                        </p:tgtEl>
                                        <p:attrNameLst>
                                          <p:attrName>style.visibility</p:attrName>
                                        </p:attrNameLst>
                                      </p:cBhvr>
                                      <p:to>
                                        <p:strVal val="visible"/>
                                      </p:to>
                                    </p:set>
                                  </p:childTnLst>
                                </p:cTn>
                              </p:par>
                            </p:childTnLst>
                          </p:cTn>
                        </p:par>
                        <p:par>
                          <p:cTn id="10" fill="hold">
                            <p:stCondLst>
                              <p:cond delay="0"/>
                            </p:stCondLst>
                            <p:childTnLst>
                              <p:par>
                                <p:cTn id="11" presetID="1" presetClass="entr" presetSubtype="0" fill="hold" grpId="0" nodeType="afterEffect">
                                  <p:stCondLst>
                                    <p:cond delay="0"/>
                                  </p:stCondLst>
                                  <p:iterate>
                                    <p:tmAbs val="0"/>
                                  </p:iterate>
                                  <p:childTnLst>
                                    <p:set>
                                      <p:cBhvr>
                                        <p:cTn id="12" fill="hold"/>
                                        <p:tgtEl>
                                          <p:spTgt spid="212"/>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grpId="0" nodeType="afterEffect">
                                  <p:stCondLst>
                                    <p:cond delay="0"/>
                                  </p:stCondLst>
                                  <p:iterate>
                                    <p:tmAbs val="0"/>
                                  </p:iterate>
                                  <p:childTnLst>
                                    <p:set>
                                      <p:cBhvr>
                                        <p:cTn id="15" fill="hold"/>
                                        <p:tgtEl>
                                          <p:spTgt spid="213"/>
                                        </p:tgtEl>
                                        <p:attrNameLst>
                                          <p:attrName>style.visibility</p:attrName>
                                        </p:attrNameLst>
                                      </p:cBhvr>
                                      <p:to>
                                        <p:strVal val="visible"/>
                                      </p:to>
                                    </p:set>
                                  </p:childTnLst>
                                </p:cTn>
                              </p:par>
                            </p:childTnLst>
                          </p:cTn>
                        </p:par>
                        <p:par>
                          <p:cTn id="16" fill="hold">
                            <p:stCondLst>
                              <p:cond delay="0"/>
                            </p:stCondLst>
                            <p:childTnLst>
                              <p:par>
                                <p:cTn id="17" presetID="1" presetClass="entr" presetSubtype="0" fill="hold" grpId="0" nodeType="afterEffect">
                                  <p:stCondLst>
                                    <p:cond delay="0"/>
                                  </p:stCondLst>
                                  <p:iterate>
                                    <p:tmAbs val="0"/>
                                  </p:iterate>
                                  <p:childTnLst>
                                    <p:set>
                                      <p:cBhvr>
                                        <p:cTn id="18" fill="hold"/>
                                        <p:tgtEl>
                                          <p:spTgt spid="214"/>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grpId="0" nodeType="afterEffect">
                                  <p:stCondLst>
                                    <p:cond delay="0"/>
                                  </p:stCondLst>
                                  <p:iterate>
                                    <p:tmAbs val="0"/>
                                  </p:iterate>
                                  <p:childTnLst>
                                    <p:set>
                                      <p:cBhvr>
                                        <p:cTn id="21" fill="hold"/>
                                        <p:tgtEl>
                                          <p:spTgt spid="215"/>
                                        </p:tgtEl>
                                        <p:attrNameLst>
                                          <p:attrName>style.visibility</p:attrName>
                                        </p:attrNameLst>
                                      </p:cBhvr>
                                      <p:to>
                                        <p:strVal val="visible"/>
                                      </p:to>
                                    </p:set>
                                  </p:childTnLst>
                                </p:cTn>
                              </p:par>
                            </p:childTnLst>
                          </p:cTn>
                        </p:par>
                        <p:par>
                          <p:cTn id="22" fill="hold">
                            <p:stCondLst>
                              <p:cond delay="0"/>
                            </p:stCondLst>
                            <p:childTnLst>
                              <p:par>
                                <p:cTn id="23" presetID="1" presetClass="entr" presetSubtype="0" fill="hold" grpId="0" nodeType="afterEffect">
                                  <p:stCondLst>
                                    <p:cond delay="0"/>
                                  </p:stCondLst>
                                  <p:iterate>
                                    <p:tmAbs val="0"/>
                                  </p:iterate>
                                  <p:childTnLst>
                                    <p:set>
                                      <p:cBhvr>
                                        <p:cTn id="24" fill="hold"/>
                                        <p:tgtEl>
                                          <p:spTgt spid="218"/>
                                        </p:tgtEl>
                                        <p:attrNameLst>
                                          <p:attrName>style.visibility</p:attrName>
                                        </p:attrNameLst>
                                      </p:cBhvr>
                                      <p:to>
                                        <p:strVal val="visible"/>
                                      </p:to>
                                    </p:set>
                                  </p:childTnLst>
                                </p:cTn>
                              </p:par>
                            </p:childTnLst>
                          </p:cTn>
                        </p:par>
                        <p:par>
                          <p:cTn id="25" fill="hold">
                            <p:stCondLst>
                              <p:cond delay="0"/>
                            </p:stCondLst>
                            <p:childTnLst>
                              <p:par>
                                <p:cTn id="26" presetID="1" presetClass="entr" presetSubtype="0" fill="hold" grpId="0" nodeType="afterEffect">
                                  <p:stCondLst>
                                    <p:cond delay="0"/>
                                  </p:stCondLst>
                                  <p:iterate>
                                    <p:tmAbs val="0"/>
                                  </p:iterate>
                                  <p:childTnLst>
                                    <p:set>
                                      <p:cBhvr>
                                        <p:cTn id="27" fill="hold"/>
                                        <p:tgtEl>
                                          <p:spTgt spid="2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0" grpId="0" animBg="1" advAuto="0"/>
      <p:bldP spid="211" grpId="0" animBg="1" advAuto="0"/>
      <p:bldP spid="212" grpId="0" animBg="1" advAuto="0"/>
      <p:bldP spid="213" grpId="0" animBg="1" advAuto="0"/>
      <p:bldP spid="214" grpId="0" animBg="1" advAuto="0"/>
      <p:bldP spid="215" grpId="0" animBg="1" advAuto="0"/>
      <p:bldP spid="218" grpId="0" animBg="1" advAuto="0"/>
      <p:bldP spid="219" grpId="0" animBg="1" advAuto="0"/>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image8.png">
            <a:extLst>
              <a:ext uri="{FF2B5EF4-FFF2-40B4-BE49-F238E27FC236}">
                <a16:creationId xmlns:a16="http://schemas.microsoft.com/office/drawing/2014/main" id="{67AB4CEA-9FC4-4860-83B9-1374547C895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571457" y="1800093"/>
            <a:ext cx="291369" cy="4154833"/>
          </a:xfrm>
          <a:prstGeom prst="rect">
            <a:avLst/>
          </a:prstGeom>
          <a:ln w="12700">
            <a:miter lim="400000"/>
          </a:ln>
        </p:spPr>
      </p:pic>
      <p:pic>
        <p:nvPicPr>
          <p:cNvPr id="21" name="image8.png">
            <a:extLst>
              <a:ext uri="{FF2B5EF4-FFF2-40B4-BE49-F238E27FC236}">
                <a16:creationId xmlns:a16="http://schemas.microsoft.com/office/drawing/2014/main" id="{DC84C6F0-DC0F-4118-AC16-3A659AC5716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403424" y="1802512"/>
            <a:ext cx="291372" cy="4191709"/>
          </a:xfrm>
          <a:prstGeom prst="rect">
            <a:avLst/>
          </a:prstGeom>
          <a:ln w="12700">
            <a:miter lim="400000"/>
          </a:ln>
        </p:spPr>
      </p:pic>
      <p:sp>
        <p:nvSpPr>
          <p:cNvPr id="77" name="Shape 77"/>
          <p:cNvSpPr>
            <a:spLocks noGrp="1"/>
          </p:cNvSpPr>
          <p:nvPr>
            <p:ph type="title"/>
          </p:nvPr>
        </p:nvSpPr>
        <p:spPr>
          <a:xfrm>
            <a:off x="272473" y="316621"/>
            <a:ext cx="8761415" cy="706966"/>
          </a:xfrm>
          <a:prstGeom prst="rect">
            <a:avLst/>
          </a:prstGeom>
        </p:spPr>
        <p:txBody>
          <a:bodyPr/>
          <a:lstStyle>
            <a:lvl1pPr>
              <a:defRPr>
                <a:latin typeface="Tahoma"/>
                <a:ea typeface="Tahoma"/>
                <a:cs typeface="Tahoma"/>
                <a:sym typeface="Tahoma"/>
              </a:defRPr>
            </a:lvl1pPr>
          </a:lstStyle>
          <a:p>
            <a:pPr algn="l"/>
            <a:r>
              <a:rPr dirty="0"/>
              <a:t>Universally Applicable SBMPs for SRR</a:t>
            </a:r>
          </a:p>
        </p:txBody>
      </p:sp>
      <p:sp>
        <p:nvSpPr>
          <p:cNvPr id="6" name="Shape 169">
            <a:extLst>
              <a:ext uri="{FF2B5EF4-FFF2-40B4-BE49-F238E27FC236}">
                <a16:creationId xmlns:a16="http://schemas.microsoft.com/office/drawing/2014/main" id="{E6D15C91-D9B9-4570-8431-6F7F3554F345}"/>
              </a:ext>
            </a:extLst>
          </p:cNvPr>
          <p:cNvSpPr/>
          <p:nvPr/>
        </p:nvSpPr>
        <p:spPr>
          <a:xfrm>
            <a:off x="5357464" y="1930817"/>
            <a:ext cx="1691411" cy="1691404"/>
          </a:xfrm>
          <a:prstGeom prst="ellipse">
            <a:avLst/>
          </a:prstGeom>
          <a:solidFill>
            <a:srgbClr val="40753C"/>
          </a:solidFill>
          <a:ln w="12700">
            <a:miter lim="400000"/>
          </a:ln>
          <a:effectLst>
            <a:outerShdw blurRad="38100" dist="25400" dir="5400000" rotWithShape="0">
              <a:srgbClr val="000000">
                <a:alpha val="45000"/>
              </a:srgbClr>
            </a:outerShdw>
          </a:effectLst>
        </p:spPr>
        <p:txBody>
          <a:bodyPr lIns="45718" tIns="45718" rIns="45718" bIns="45718" anchor="ctr"/>
          <a:lstStyle/>
          <a:p>
            <a:pPr algn="ctr">
              <a:defRPr>
                <a:solidFill>
                  <a:srgbClr val="FFFFFF"/>
                </a:solidFill>
                <a:latin typeface="+mn-lt"/>
                <a:ea typeface="+mn-ea"/>
                <a:cs typeface="+mn-cs"/>
                <a:sym typeface="Calibri"/>
              </a:defRPr>
            </a:pPr>
            <a:endParaRPr dirty="0"/>
          </a:p>
        </p:txBody>
      </p:sp>
      <p:sp>
        <p:nvSpPr>
          <p:cNvPr id="7" name="Shape 170">
            <a:extLst>
              <a:ext uri="{FF2B5EF4-FFF2-40B4-BE49-F238E27FC236}">
                <a16:creationId xmlns:a16="http://schemas.microsoft.com/office/drawing/2014/main" id="{A3FECD9E-5FD2-4A90-91D8-3FB4E0E39A1E}"/>
              </a:ext>
            </a:extLst>
          </p:cNvPr>
          <p:cNvSpPr/>
          <p:nvPr/>
        </p:nvSpPr>
        <p:spPr>
          <a:xfrm>
            <a:off x="2369265" y="1930817"/>
            <a:ext cx="1691409" cy="1691404"/>
          </a:xfrm>
          <a:prstGeom prst="ellipse">
            <a:avLst/>
          </a:prstGeom>
          <a:solidFill>
            <a:srgbClr val="7EBB7A"/>
          </a:solidFill>
          <a:ln w="12700">
            <a:miter lim="400000"/>
          </a:ln>
          <a:effectLst>
            <a:outerShdw blurRad="38100" dist="25400" dir="5400000" rotWithShape="0">
              <a:srgbClr val="000000">
                <a:alpha val="45000"/>
              </a:srgbClr>
            </a:outerShdw>
          </a:effectLst>
        </p:spPr>
        <p:txBody>
          <a:bodyPr lIns="45718" tIns="45718" rIns="45718" bIns="45718" anchor="ctr"/>
          <a:lstStyle/>
          <a:p>
            <a:pPr algn="ctr">
              <a:defRPr>
                <a:solidFill>
                  <a:srgbClr val="4A66AC"/>
                </a:solidFill>
                <a:latin typeface="+mn-lt"/>
                <a:ea typeface="+mn-ea"/>
                <a:cs typeface="+mn-cs"/>
                <a:sym typeface="Calibri"/>
              </a:defRPr>
            </a:pPr>
            <a:endParaRPr dirty="0"/>
          </a:p>
        </p:txBody>
      </p:sp>
      <p:sp>
        <p:nvSpPr>
          <p:cNvPr id="8" name="Shape 171">
            <a:extLst>
              <a:ext uri="{FF2B5EF4-FFF2-40B4-BE49-F238E27FC236}">
                <a16:creationId xmlns:a16="http://schemas.microsoft.com/office/drawing/2014/main" id="{B21A373B-D81B-4496-87F6-435C93EA921E}"/>
              </a:ext>
            </a:extLst>
          </p:cNvPr>
          <p:cNvSpPr/>
          <p:nvPr/>
        </p:nvSpPr>
        <p:spPr>
          <a:xfrm>
            <a:off x="8241786" y="1930817"/>
            <a:ext cx="1691411" cy="1691404"/>
          </a:xfrm>
          <a:prstGeom prst="ellipse">
            <a:avLst/>
          </a:prstGeom>
          <a:solidFill>
            <a:srgbClr val="2755A1"/>
          </a:solidFill>
          <a:ln w="12700">
            <a:miter lim="400000"/>
          </a:ln>
          <a:effectLst>
            <a:outerShdw blurRad="38100" dist="25400" dir="5400000" rotWithShape="0">
              <a:srgbClr val="000000">
                <a:alpha val="45000"/>
              </a:srgbClr>
            </a:outerShdw>
          </a:effectLst>
        </p:spPr>
        <p:txBody>
          <a:bodyPr lIns="45718" tIns="45718" rIns="45718" bIns="45718" anchor="ctr"/>
          <a:lstStyle/>
          <a:p>
            <a:pPr algn="ctr">
              <a:defRPr>
                <a:solidFill>
                  <a:srgbClr val="FFFFFF"/>
                </a:solidFill>
                <a:latin typeface="+mn-lt"/>
                <a:ea typeface="+mn-ea"/>
                <a:cs typeface="+mn-cs"/>
                <a:sym typeface="Calibri"/>
              </a:defRPr>
            </a:pPr>
            <a:endParaRPr dirty="0"/>
          </a:p>
        </p:txBody>
      </p:sp>
      <p:sp>
        <p:nvSpPr>
          <p:cNvPr id="9" name="Shape 172">
            <a:extLst>
              <a:ext uri="{FF2B5EF4-FFF2-40B4-BE49-F238E27FC236}">
                <a16:creationId xmlns:a16="http://schemas.microsoft.com/office/drawing/2014/main" id="{90FF731A-A09E-4224-B4DE-98FD00047A4F}"/>
              </a:ext>
            </a:extLst>
          </p:cNvPr>
          <p:cNvSpPr/>
          <p:nvPr/>
        </p:nvSpPr>
        <p:spPr>
          <a:xfrm>
            <a:off x="4985770" y="3738934"/>
            <a:ext cx="2312750" cy="1569656"/>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lvl1pPr algn="ctr">
              <a:defRPr sz="2400" b="1">
                <a:solidFill>
                  <a:srgbClr val="4E934A"/>
                </a:solidFill>
                <a:latin typeface="Tahoma"/>
                <a:ea typeface="Tahoma"/>
                <a:cs typeface="Tahoma"/>
                <a:sym typeface="Tahoma"/>
              </a:defRPr>
            </a:lvl1pPr>
          </a:lstStyle>
          <a:p>
            <a:r>
              <a:rPr lang="en-US" dirty="0"/>
              <a:t>Identify secondary extreme events</a:t>
            </a:r>
            <a:endParaRPr dirty="0"/>
          </a:p>
        </p:txBody>
      </p:sp>
      <p:sp>
        <p:nvSpPr>
          <p:cNvPr id="10" name="Shape 173">
            <a:extLst>
              <a:ext uri="{FF2B5EF4-FFF2-40B4-BE49-F238E27FC236}">
                <a16:creationId xmlns:a16="http://schemas.microsoft.com/office/drawing/2014/main" id="{7180E599-7934-4D66-B3B2-F74DD7C4C255}"/>
              </a:ext>
            </a:extLst>
          </p:cNvPr>
          <p:cNvSpPr/>
          <p:nvPr/>
        </p:nvSpPr>
        <p:spPr>
          <a:xfrm>
            <a:off x="7840463" y="3738934"/>
            <a:ext cx="2424817" cy="1200325"/>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lvl1pPr algn="ctr">
              <a:defRPr sz="2400" b="1">
                <a:solidFill>
                  <a:srgbClr val="326AC4"/>
                </a:solidFill>
                <a:latin typeface="Tahoma"/>
                <a:ea typeface="Tahoma"/>
                <a:cs typeface="Tahoma"/>
                <a:sym typeface="Tahoma"/>
              </a:defRPr>
            </a:lvl1pPr>
          </a:lstStyle>
          <a:p>
            <a:r>
              <a:rPr lang="en-US" dirty="0"/>
              <a:t>Review local vulnerability information</a:t>
            </a:r>
          </a:p>
        </p:txBody>
      </p:sp>
      <p:pic>
        <p:nvPicPr>
          <p:cNvPr id="11" name="image10.png" descr="Lightbulb and gear">
            <a:extLst>
              <a:ext uri="{FF2B5EF4-FFF2-40B4-BE49-F238E27FC236}">
                <a16:creationId xmlns:a16="http://schemas.microsoft.com/office/drawing/2014/main" id="{84F2F5D3-5931-4D92-97F7-0C899A2FA0BB}"/>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2609357" y="2181164"/>
            <a:ext cx="1211210" cy="1211210"/>
          </a:xfrm>
          <a:prstGeom prst="rect">
            <a:avLst/>
          </a:prstGeom>
          <a:ln w="12700">
            <a:miter lim="400000"/>
          </a:ln>
        </p:spPr>
      </p:pic>
      <p:pic>
        <p:nvPicPr>
          <p:cNvPr id="12" name="image79.png" descr="Fire">
            <a:extLst>
              <a:ext uri="{FF2B5EF4-FFF2-40B4-BE49-F238E27FC236}">
                <a16:creationId xmlns:a16="http://schemas.microsoft.com/office/drawing/2014/main" id="{8DD00E58-75E4-4106-98A1-0E405648ACE6}"/>
              </a:ext>
            </a:extLst>
          </p:cNvPr>
          <p:cNvPicPr>
            <a:picLocks noChangeAspect="1"/>
          </p:cNvPicPr>
          <p:nvPr/>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5609750" y="2181162"/>
            <a:ext cx="1177131" cy="1177131"/>
          </a:xfrm>
          <a:prstGeom prst="rect">
            <a:avLst/>
          </a:prstGeom>
          <a:ln w="12700">
            <a:miter lim="400000"/>
          </a:ln>
        </p:spPr>
      </p:pic>
      <p:pic>
        <p:nvPicPr>
          <p:cNvPr id="13" name="image80.png" descr="Map with pin">
            <a:extLst>
              <a:ext uri="{FF2B5EF4-FFF2-40B4-BE49-F238E27FC236}">
                <a16:creationId xmlns:a16="http://schemas.microsoft.com/office/drawing/2014/main" id="{756FA16D-E549-4BFA-AC93-0B5871599626}"/>
              </a:ext>
            </a:extLst>
          </p:cNvPr>
          <p:cNvPicPr>
            <a:picLocks noChangeAspect="1"/>
          </p:cNvPicPr>
          <p:nvPr/>
        </p:nvPicPr>
        <p:blipFill>
          <a:blip r:embed="rId9">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p:blipFill>
        <p:spPr>
          <a:xfrm>
            <a:off x="8481808" y="2181162"/>
            <a:ext cx="1231106" cy="1231106"/>
          </a:xfrm>
          <a:prstGeom prst="rect">
            <a:avLst/>
          </a:prstGeom>
          <a:ln w="12700">
            <a:miter lim="400000"/>
          </a:ln>
        </p:spPr>
      </p:pic>
      <p:sp>
        <p:nvSpPr>
          <p:cNvPr id="14" name="Shape 177">
            <a:extLst>
              <a:ext uri="{FF2B5EF4-FFF2-40B4-BE49-F238E27FC236}">
                <a16:creationId xmlns:a16="http://schemas.microsoft.com/office/drawing/2014/main" id="{4E0AF993-6001-4302-9D2E-1801B8295B07}"/>
              </a:ext>
            </a:extLst>
          </p:cNvPr>
          <p:cNvSpPr/>
          <p:nvPr/>
        </p:nvSpPr>
        <p:spPr>
          <a:xfrm>
            <a:off x="1593809" y="3738934"/>
            <a:ext cx="3044683" cy="1200325"/>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lvl1pPr algn="ctr">
              <a:defRPr sz="2400" b="1">
                <a:solidFill>
                  <a:srgbClr val="7EBB7A"/>
                </a:solidFill>
                <a:latin typeface="Tahoma"/>
                <a:ea typeface="Tahoma"/>
                <a:cs typeface="Tahoma"/>
                <a:sym typeface="Tahoma"/>
              </a:defRPr>
            </a:lvl1pPr>
          </a:lstStyle>
          <a:p>
            <a:r>
              <a:rPr lang="en-US" dirty="0"/>
              <a:t>Assume extreme events will continue</a:t>
            </a:r>
            <a:endParaRPr dirty="0"/>
          </a:p>
        </p:txBody>
      </p:sp>
      <p:sp>
        <p:nvSpPr>
          <p:cNvPr id="17" name="Shape 178">
            <a:extLst>
              <a:ext uri="{FF2B5EF4-FFF2-40B4-BE49-F238E27FC236}">
                <a16:creationId xmlns:a16="http://schemas.microsoft.com/office/drawing/2014/main" id="{A7FD46DC-6B2C-4A16-AF79-116A62F54E9C}"/>
              </a:ext>
            </a:extLst>
          </p:cNvPr>
          <p:cNvSpPr/>
          <p:nvPr/>
        </p:nvSpPr>
        <p:spPr>
          <a:xfrm>
            <a:off x="215600" y="1407597"/>
            <a:ext cx="4261740" cy="523216"/>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a:defRPr sz="2800" b="1">
                <a:latin typeface="Tahoma"/>
                <a:ea typeface="Tahoma"/>
                <a:cs typeface="Tahoma"/>
                <a:sym typeface="Tahoma"/>
              </a:defRPr>
            </a:lvl1pPr>
          </a:lstStyle>
          <a:p>
            <a:r>
              <a:rPr lang="en-US" dirty="0"/>
              <a:t>Assessing Vulnerability</a:t>
            </a:r>
            <a:endParaRPr dirty="0"/>
          </a:p>
        </p:txBody>
      </p:sp>
      <p:grpSp>
        <p:nvGrpSpPr>
          <p:cNvPr id="15" name="Group 14">
            <a:extLst>
              <a:ext uri="{FF2B5EF4-FFF2-40B4-BE49-F238E27FC236}">
                <a16:creationId xmlns:a16="http://schemas.microsoft.com/office/drawing/2014/main" id="{C6CD3AE5-8B84-4A23-BD8B-826C83B109CF}"/>
              </a:ext>
            </a:extLst>
          </p:cNvPr>
          <p:cNvGrpSpPr/>
          <p:nvPr/>
        </p:nvGrpSpPr>
        <p:grpSpPr>
          <a:xfrm>
            <a:off x="1887025" y="1974818"/>
            <a:ext cx="5648602" cy="3951485"/>
            <a:chOff x="1739027" y="1760616"/>
            <a:chExt cx="5362593" cy="4364215"/>
          </a:xfrm>
        </p:grpSpPr>
        <p:pic>
          <p:nvPicPr>
            <p:cNvPr id="2" name="Picture 1">
              <a:extLst>
                <a:ext uri="{FF2B5EF4-FFF2-40B4-BE49-F238E27FC236}">
                  <a16:creationId xmlns:a16="http://schemas.microsoft.com/office/drawing/2014/main" id="{312CE7AA-9E4E-4D2D-A078-3B9257BC8FD3}"/>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1739027" y="1760616"/>
              <a:ext cx="5362593" cy="4215202"/>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18" name="Rectangle 17">
              <a:extLst>
                <a:ext uri="{FF2B5EF4-FFF2-40B4-BE49-F238E27FC236}">
                  <a16:creationId xmlns:a16="http://schemas.microsoft.com/office/drawing/2014/main" id="{EBEC9D9E-B028-443C-9412-ACF625E07A89}"/>
                </a:ext>
              </a:extLst>
            </p:cNvPr>
            <p:cNvSpPr/>
            <p:nvPr/>
          </p:nvSpPr>
          <p:spPr>
            <a:xfrm>
              <a:off x="1826489" y="5546961"/>
              <a:ext cx="2268815" cy="577870"/>
            </a:xfrm>
            <a:prstGeom prst="rect">
              <a:avLst/>
            </a:prstGeom>
          </p:spPr>
          <p:txBody>
            <a:bodyPr wrap="square">
              <a:spAutoFit/>
            </a:bodyPr>
            <a:lstStyle/>
            <a:p>
              <a:r>
                <a:rPr lang="en-US" sz="1400" dirty="0">
                  <a:solidFill>
                    <a:srgbClr val="00334C"/>
                  </a:solidFill>
                  <a:latin typeface="Roboto"/>
                </a:rPr>
                <a:t>Figure 4-1. Interactive State Resource Map</a:t>
              </a:r>
              <a:endParaRPr lang="en-US" sz="1400" dirty="0">
                <a:solidFill>
                  <a:srgbClr val="00334C"/>
                </a:solidFill>
              </a:endParaRPr>
            </a:p>
          </p:txBody>
        </p:sp>
      </p:grpSp>
      <p:sp>
        <p:nvSpPr>
          <p:cNvPr id="3" name="Slide Number Placeholder 2">
            <a:extLst>
              <a:ext uri="{FF2B5EF4-FFF2-40B4-BE49-F238E27FC236}">
                <a16:creationId xmlns:a16="http://schemas.microsoft.com/office/drawing/2014/main" id="{26C1C3E3-1832-452E-9052-F479D31C1265}"/>
              </a:ext>
            </a:extLst>
          </p:cNvPr>
          <p:cNvSpPr>
            <a:spLocks noGrp="1"/>
          </p:cNvSpPr>
          <p:nvPr>
            <p:ph type="sldNum" sz="quarter" idx="2"/>
          </p:nvPr>
        </p:nvSpPr>
        <p:spPr/>
        <p:txBody>
          <a:bodyPr/>
          <a:lstStyle/>
          <a:p>
            <a:fld id="{86CB4B4D-7CA3-9044-876B-883B54F8677D}" type="slidenum">
              <a:rPr lang="en-US" smtClean="0"/>
              <a:t>100</a:t>
            </a:fld>
            <a:endParaRPr lang="en-US"/>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 name="Shape 166"/>
          <p:cNvSpPr>
            <a:spLocks noGrp="1"/>
          </p:cNvSpPr>
          <p:nvPr>
            <p:ph type="title"/>
          </p:nvPr>
        </p:nvSpPr>
        <p:spPr>
          <a:xfrm>
            <a:off x="257783" y="319798"/>
            <a:ext cx="8761418" cy="706970"/>
          </a:xfrm>
          <a:prstGeom prst="rect">
            <a:avLst/>
          </a:prstGeom>
        </p:spPr>
        <p:txBody>
          <a:bodyPr/>
          <a:lstStyle/>
          <a:p>
            <a:pPr algn="l"/>
            <a:r>
              <a:rPr dirty="0"/>
              <a:t>Universally Applicable SBMPs for SRR</a:t>
            </a:r>
          </a:p>
        </p:txBody>
      </p:sp>
      <p:pic>
        <p:nvPicPr>
          <p:cNvPr id="167" name="image8.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571457" y="1800093"/>
            <a:ext cx="291369" cy="4154833"/>
          </a:xfrm>
          <a:prstGeom prst="rect">
            <a:avLst/>
          </a:prstGeom>
          <a:ln w="12700">
            <a:miter lim="400000"/>
          </a:ln>
        </p:spPr>
      </p:pic>
      <p:pic>
        <p:nvPicPr>
          <p:cNvPr id="168" name="image8.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403424" y="1802512"/>
            <a:ext cx="291372" cy="4191709"/>
          </a:xfrm>
          <a:prstGeom prst="rect">
            <a:avLst/>
          </a:prstGeom>
          <a:ln w="12700">
            <a:miter lim="400000"/>
          </a:ln>
        </p:spPr>
      </p:pic>
      <p:sp>
        <p:nvSpPr>
          <p:cNvPr id="169" name="Shape 169"/>
          <p:cNvSpPr/>
          <p:nvPr/>
        </p:nvSpPr>
        <p:spPr>
          <a:xfrm>
            <a:off x="5357464" y="1930817"/>
            <a:ext cx="1691411" cy="1691404"/>
          </a:xfrm>
          <a:prstGeom prst="ellipse">
            <a:avLst/>
          </a:prstGeom>
          <a:solidFill>
            <a:srgbClr val="40753C"/>
          </a:solidFill>
          <a:ln w="12700">
            <a:miter lim="400000"/>
          </a:ln>
          <a:effectLst>
            <a:outerShdw blurRad="38100" dist="25400" dir="5400000" rotWithShape="0">
              <a:srgbClr val="000000">
                <a:alpha val="45000"/>
              </a:srgbClr>
            </a:outerShdw>
          </a:effectLst>
        </p:spPr>
        <p:txBody>
          <a:bodyPr lIns="45718" tIns="45718" rIns="45718" bIns="45718" anchor="ctr"/>
          <a:lstStyle/>
          <a:p>
            <a:pPr algn="ctr">
              <a:defRPr>
                <a:solidFill>
                  <a:srgbClr val="FFFFFF"/>
                </a:solidFill>
                <a:latin typeface="+mn-lt"/>
                <a:ea typeface="+mn-ea"/>
                <a:cs typeface="+mn-cs"/>
                <a:sym typeface="Calibri"/>
              </a:defRPr>
            </a:pPr>
            <a:endParaRPr dirty="0"/>
          </a:p>
        </p:txBody>
      </p:sp>
      <p:sp>
        <p:nvSpPr>
          <p:cNvPr id="170" name="Shape 170"/>
          <p:cNvSpPr/>
          <p:nvPr/>
        </p:nvSpPr>
        <p:spPr>
          <a:xfrm>
            <a:off x="2369265" y="1930817"/>
            <a:ext cx="1691409" cy="1691404"/>
          </a:xfrm>
          <a:prstGeom prst="ellipse">
            <a:avLst/>
          </a:prstGeom>
          <a:solidFill>
            <a:srgbClr val="7EBB7A"/>
          </a:solidFill>
          <a:ln w="12700">
            <a:miter lim="400000"/>
          </a:ln>
          <a:effectLst>
            <a:outerShdw blurRad="38100" dist="25400" dir="5400000" rotWithShape="0">
              <a:srgbClr val="000000">
                <a:alpha val="45000"/>
              </a:srgbClr>
            </a:outerShdw>
          </a:effectLst>
        </p:spPr>
        <p:txBody>
          <a:bodyPr lIns="45718" tIns="45718" rIns="45718" bIns="45718" anchor="ctr"/>
          <a:lstStyle/>
          <a:p>
            <a:pPr algn="ctr">
              <a:defRPr>
                <a:solidFill>
                  <a:srgbClr val="4A66AC"/>
                </a:solidFill>
                <a:latin typeface="+mn-lt"/>
                <a:ea typeface="+mn-ea"/>
                <a:cs typeface="+mn-cs"/>
                <a:sym typeface="Calibri"/>
              </a:defRPr>
            </a:pPr>
            <a:endParaRPr dirty="0"/>
          </a:p>
        </p:txBody>
      </p:sp>
      <p:sp>
        <p:nvSpPr>
          <p:cNvPr id="171" name="Shape 171"/>
          <p:cNvSpPr/>
          <p:nvPr/>
        </p:nvSpPr>
        <p:spPr>
          <a:xfrm>
            <a:off x="8241786" y="1930817"/>
            <a:ext cx="1691411" cy="1691404"/>
          </a:xfrm>
          <a:prstGeom prst="ellipse">
            <a:avLst/>
          </a:prstGeom>
          <a:solidFill>
            <a:srgbClr val="2755A1"/>
          </a:solidFill>
          <a:ln w="12700">
            <a:miter lim="400000"/>
          </a:ln>
          <a:effectLst>
            <a:outerShdw blurRad="38100" dist="25400" dir="5400000" rotWithShape="0">
              <a:srgbClr val="000000">
                <a:alpha val="45000"/>
              </a:srgbClr>
            </a:outerShdw>
          </a:effectLst>
        </p:spPr>
        <p:txBody>
          <a:bodyPr lIns="45718" tIns="45718" rIns="45718" bIns="45718" anchor="ctr"/>
          <a:lstStyle/>
          <a:p>
            <a:pPr algn="ctr">
              <a:defRPr>
                <a:solidFill>
                  <a:srgbClr val="FFFFFF"/>
                </a:solidFill>
                <a:latin typeface="+mn-lt"/>
                <a:ea typeface="+mn-ea"/>
                <a:cs typeface="+mn-cs"/>
                <a:sym typeface="Calibri"/>
              </a:defRPr>
            </a:pPr>
            <a:endParaRPr dirty="0"/>
          </a:p>
        </p:txBody>
      </p:sp>
      <p:sp>
        <p:nvSpPr>
          <p:cNvPr id="172" name="Shape 172"/>
          <p:cNvSpPr/>
          <p:nvPr/>
        </p:nvSpPr>
        <p:spPr>
          <a:xfrm>
            <a:off x="4985770" y="3738934"/>
            <a:ext cx="2312750" cy="828039"/>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lvl1pPr algn="ctr">
              <a:defRPr sz="2400" b="1">
                <a:solidFill>
                  <a:srgbClr val="4E934A"/>
                </a:solidFill>
                <a:latin typeface="Tahoma"/>
                <a:ea typeface="Tahoma"/>
                <a:cs typeface="Tahoma"/>
                <a:sym typeface="Tahoma"/>
              </a:defRPr>
            </a:lvl1pPr>
          </a:lstStyle>
          <a:p>
            <a:r>
              <a:rPr dirty="0"/>
              <a:t>Integrate into contracts</a:t>
            </a:r>
          </a:p>
        </p:txBody>
      </p:sp>
      <p:sp>
        <p:nvSpPr>
          <p:cNvPr id="173" name="Shape 173"/>
          <p:cNvSpPr/>
          <p:nvPr/>
        </p:nvSpPr>
        <p:spPr>
          <a:xfrm>
            <a:off x="7840463" y="3738934"/>
            <a:ext cx="2424817" cy="828039"/>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lvl1pPr algn="ctr">
              <a:defRPr sz="2400" b="1">
                <a:solidFill>
                  <a:srgbClr val="326AC4"/>
                </a:solidFill>
                <a:latin typeface="Tahoma"/>
                <a:ea typeface="Tahoma"/>
                <a:cs typeface="Tahoma"/>
                <a:sym typeface="Tahoma"/>
              </a:defRPr>
            </a:lvl1pPr>
          </a:lstStyle>
          <a:p>
            <a:r>
              <a:rPr dirty="0"/>
              <a:t>Predict Financial Risks</a:t>
            </a:r>
          </a:p>
        </p:txBody>
      </p:sp>
      <p:pic>
        <p:nvPicPr>
          <p:cNvPr id="174" name="image10.png" descr="Children outline"/>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609357" y="2181162"/>
            <a:ext cx="1211210" cy="1211214"/>
          </a:xfrm>
          <a:prstGeom prst="rect">
            <a:avLst/>
          </a:prstGeom>
          <a:ln w="12700">
            <a:miter lim="400000"/>
          </a:ln>
        </p:spPr>
      </p:pic>
      <p:pic>
        <p:nvPicPr>
          <p:cNvPr id="175" name="image79.png" descr="Contract RTL"/>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609749" y="2181162"/>
            <a:ext cx="1177133" cy="1177131"/>
          </a:xfrm>
          <a:prstGeom prst="rect">
            <a:avLst/>
          </a:prstGeom>
          <a:ln w="12700">
            <a:miter lim="400000"/>
          </a:ln>
        </p:spPr>
      </p:pic>
      <p:pic>
        <p:nvPicPr>
          <p:cNvPr id="176" name="image80.png" descr="Dolla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8481807" y="2181162"/>
            <a:ext cx="1231108" cy="1231106"/>
          </a:xfrm>
          <a:prstGeom prst="rect">
            <a:avLst/>
          </a:prstGeom>
          <a:ln w="12700">
            <a:miter lim="400000"/>
          </a:ln>
        </p:spPr>
      </p:pic>
      <p:sp>
        <p:nvSpPr>
          <p:cNvPr id="177" name="Shape 177"/>
          <p:cNvSpPr/>
          <p:nvPr/>
        </p:nvSpPr>
        <p:spPr>
          <a:xfrm>
            <a:off x="1593809" y="3738934"/>
            <a:ext cx="3044683" cy="1564639"/>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lvl1pPr algn="ctr">
              <a:defRPr sz="2400" b="1">
                <a:solidFill>
                  <a:srgbClr val="7EBB7A"/>
                </a:solidFill>
                <a:latin typeface="Tahoma"/>
                <a:ea typeface="Tahoma"/>
                <a:cs typeface="Tahoma"/>
                <a:sym typeface="Tahoma"/>
              </a:defRPr>
            </a:lvl1pPr>
          </a:lstStyle>
          <a:p>
            <a:r>
              <a:rPr dirty="0"/>
              <a:t>Seek and Review Traditional Ecological Knowledge (TEK)</a:t>
            </a:r>
          </a:p>
        </p:txBody>
      </p:sp>
      <p:sp>
        <p:nvSpPr>
          <p:cNvPr id="178" name="Shape 178"/>
          <p:cNvSpPr/>
          <p:nvPr/>
        </p:nvSpPr>
        <p:spPr>
          <a:xfrm>
            <a:off x="215600" y="1407597"/>
            <a:ext cx="4521705" cy="523239"/>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a:defRPr sz="2800" b="1">
                <a:latin typeface="Tahoma"/>
                <a:ea typeface="Tahoma"/>
                <a:cs typeface="Tahoma"/>
                <a:sym typeface="Tahoma"/>
              </a:defRPr>
            </a:lvl1pPr>
          </a:lstStyle>
          <a:p>
            <a:r>
              <a:rPr dirty="0"/>
              <a:t>Planning and Prioritizing</a:t>
            </a:r>
          </a:p>
        </p:txBody>
      </p:sp>
      <p:sp>
        <p:nvSpPr>
          <p:cNvPr id="2" name="Slide Number Placeholder 1">
            <a:extLst>
              <a:ext uri="{FF2B5EF4-FFF2-40B4-BE49-F238E27FC236}">
                <a16:creationId xmlns:a16="http://schemas.microsoft.com/office/drawing/2014/main" id="{26CD2124-4779-46D5-B28D-845E1017F422}"/>
              </a:ext>
            </a:extLst>
          </p:cNvPr>
          <p:cNvSpPr>
            <a:spLocks noGrp="1"/>
          </p:cNvSpPr>
          <p:nvPr>
            <p:ph type="sldNum" sz="quarter" idx="2"/>
          </p:nvPr>
        </p:nvSpPr>
        <p:spPr/>
        <p:txBody>
          <a:bodyPr/>
          <a:lstStyle/>
          <a:p>
            <a:fld id="{86CB4B4D-7CA3-9044-876B-883B54F8677D}" type="slidenum">
              <a:rPr lang="en-US" smtClean="0"/>
              <a:t>101</a:t>
            </a:fld>
            <a:endParaRPr lang="en-US"/>
          </a:p>
        </p:txBody>
      </p:sp>
    </p:spTree>
  </p:cSld>
  <p:clrMapOvr>
    <a:masterClrMapping/>
  </p:clrMapOvr>
  <p:transition spd="slow"/>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 name="Shape 183"/>
          <p:cNvSpPr>
            <a:spLocks noGrp="1"/>
          </p:cNvSpPr>
          <p:nvPr>
            <p:ph type="body" idx="1"/>
          </p:nvPr>
        </p:nvSpPr>
        <p:spPr>
          <a:xfrm>
            <a:off x="272470" y="1397721"/>
            <a:ext cx="11540236" cy="4767951"/>
          </a:xfrm>
          <a:prstGeom prst="rect">
            <a:avLst/>
          </a:prstGeom>
        </p:spPr>
        <p:txBody>
          <a:bodyPr/>
          <a:lstStyle>
            <a:lvl1pPr marL="0" indent="0">
              <a:buSzTx/>
              <a:buNone/>
              <a:defRPr b="1"/>
            </a:lvl1pPr>
          </a:lstStyle>
          <a:p>
            <a:r>
              <a:rPr dirty="0"/>
              <a:t>Remedy Design and Implementation</a:t>
            </a:r>
          </a:p>
        </p:txBody>
      </p:sp>
      <p:sp>
        <p:nvSpPr>
          <p:cNvPr id="184" name="Shape 184"/>
          <p:cNvSpPr>
            <a:spLocks noGrp="1"/>
          </p:cNvSpPr>
          <p:nvPr>
            <p:ph type="sldNum" sz="quarter" idx="4294967295"/>
          </p:nvPr>
        </p:nvSpPr>
        <p:spPr>
          <a:xfrm>
            <a:off x="11624108" y="6273022"/>
            <a:ext cx="188599" cy="281939"/>
          </a:xfrm>
          <a:prstGeom prst="rect">
            <a:avLst/>
          </a:prstGeom>
          <a:extLst>
            <a:ext uri="{C572A759-6A51-4108-AA02-DFA0A04FC94B}">
              <ma14:wrappingTextBoxFlag xmlns="" xmlns:ma14="http://schemas.microsoft.com/office/mac/drawingml/2011/main" val="1"/>
            </a:ext>
          </a:extLst>
        </p:spPr>
        <p:txBody>
          <a:bodyPr anchor="t"/>
          <a:lstStyle>
            <a:lvl1pPr algn="ctr">
              <a:defRPr>
                <a:solidFill>
                  <a:srgbClr val="FFFFFF"/>
                </a:solidFill>
              </a:defRPr>
            </a:lvl1pPr>
          </a:lstStyle>
          <a:p>
            <a:fld id="{86CB4B4D-7CA3-9044-876B-883B54F8677D}" type="slidenum">
              <a:rPr/>
              <a:t>102</a:t>
            </a:fld>
            <a:endParaRPr dirty="0"/>
          </a:p>
        </p:txBody>
      </p:sp>
      <p:pic>
        <p:nvPicPr>
          <p:cNvPr id="185" name="image8.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571457" y="1800093"/>
            <a:ext cx="291369" cy="4154833"/>
          </a:xfrm>
          <a:prstGeom prst="rect">
            <a:avLst/>
          </a:prstGeom>
          <a:ln w="12700">
            <a:miter lim="400000"/>
          </a:ln>
        </p:spPr>
      </p:pic>
      <p:pic>
        <p:nvPicPr>
          <p:cNvPr id="186" name="image8.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403424" y="1802512"/>
            <a:ext cx="291372" cy="4191709"/>
          </a:xfrm>
          <a:prstGeom prst="rect">
            <a:avLst/>
          </a:prstGeom>
          <a:ln w="12700">
            <a:miter lim="400000"/>
          </a:ln>
        </p:spPr>
      </p:pic>
      <p:sp>
        <p:nvSpPr>
          <p:cNvPr id="187" name="Shape 187"/>
          <p:cNvSpPr/>
          <p:nvPr/>
        </p:nvSpPr>
        <p:spPr>
          <a:xfrm>
            <a:off x="5357464" y="2134017"/>
            <a:ext cx="1691411" cy="1691404"/>
          </a:xfrm>
          <a:prstGeom prst="ellipse">
            <a:avLst/>
          </a:prstGeom>
          <a:solidFill>
            <a:srgbClr val="40753C"/>
          </a:solidFill>
          <a:ln w="12700">
            <a:miter lim="400000"/>
          </a:ln>
          <a:effectLst>
            <a:outerShdw blurRad="38100" dist="25400" dir="5400000" rotWithShape="0">
              <a:srgbClr val="000000">
                <a:alpha val="45000"/>
              </a:srgbClr>
            </a:outerShdw>
          </a:effectLst>
        </p:spPr>
        <p:txBody>
          <a:bodyPr lIns="45718" tIns="45718" rIns="45718" bIns="45718" anchor="ctr"/>
          <a:lstStyle/>
          <a:p>
            <a:pPr algn="ctr">
              <a:defRPr>
                <a:solidFill>
                  <a:srgbClr val="FFFFFF"/>
                </a:solidFill>
                <a:latin typeface="+mn-lt"/>
                <a:ea typeface="+mn-ea"/>
                <a:cs typeface="+mn-cs"/>
                <a:sym typeface="Calibri"/>
              </a:defRPr>
            </a:pPr>
            <a:endParaRPr dirty="0"/>
          </a:p>
        </p:txBody>
      </p:sp>
      <p:sp>
        <p:nvSpPr>
          <p:cNvPr id="188" name="Shape 188"/>
          <p:cNvSpPr/>
          <p:nvPr/>
        </p:nvSpPr>
        <p:spPr>
          <a:xfrm>
            <a:off x="2369265" y="2134017"/>
            <a:ext cx="1691409" cy="1691404"/>
          </a:xfrm>
          <a:prstGeom prst="ellipse">
            <a:avLst/>
          </a:prstGeom>
          <a:solidFill>
            <a:srgbClr val="7EBB7A"/>
          </a:solidFill>
          <a:ln w="12700">
            <a:miter lim="400000"/>
          </a:ln>
          <a:effectLst>
            <a:outerShdw blurRad="38100" dist="25400" dir="5400000" rotWithShape="0">
              <a:srgbClr val="000000">
                <a:alpha val="45000"/>
              </a:srgbClr>
            </a:outerShdw>
          </a:effectLst>
        </p:spPr>
        <p:txBody>
          <a:bodyPr lIns="45718" tIns="45718" rIns="45718" bIns="45718" anchor="ctr"/>
          <a:lstStyle/>
          <a:p>
            <a:pPr algn="ctr">
              <a:defRPr>
                <a:solidFill>
                  <a:srgbClr val="4A66AC"/>
                </a:solidFill>
                <a:latin typeface="+mn-lt"/>
                <a:ea typeface="+mn-ea"/>
                <a:cs typeface="+mn-cs"/>
                <a:sym typeface="Calibri"/>
              </a:defRPr>
            </a:pPr>
            <a:endParaRPr dirty="0"/>
          </a:p>
        </p:txBody>
      </p:sp>
      <p:sp>
        <p:nvSpPr>
          <p:cNvPr id="189" name="Shape 189"/>
          <p:cNvSpPr/>
          <p:nvPr/>
        </p:nvSpPr>
        <p:spPr>
          <a:xfrm>
            <a:off x="8241786" y="2134017"/>
            <a:ext cx="1691411" cy="1691404"/>
          </a:xfrm>
          <a:prstGeom prst="ellipse">
            <a:avLst/>
          </a:prstGeom>
          <a:solidFill>
            <a:srgbClr val="2755A1"/>
          </a:solidFill>
          <a:ln w="12700">
            <a:miter lim="400000"/>
          </a:ln>
          <a:effectLst>
            <a:outerShdw blurRad="38100" dist="25400" dir="5400000" rotWithShape="0">
              <a:srgbClr val="000000">
                <a:alpha val="45000"/>
              </a:srgbClr>
            </a:outerShdw>
          </a:effectLst>
        </p:spPr>
        <p:txBody>
          <a:bodyPr lIns="45718" tIns="45718" rIns="45718" bIns="45718" anchor="ctr"/>
          <a:lstStyle/>
          <a:p>
            <a:pPr algn="ctr">
              <a:defRPr>
                <a:solidFill>
                  <a:srgbClr val="FFFFFF"/>
                </a:solidFill>
                <a:latin typeface="+mn-lt"/>
                <a:ea typeface="+mn-ea"/>
                <a:cs typeface="+mn-cs"/>
                <a:sym typeface="Calibri"/>
              </a:defRPr>
            </a:pPr>
            <a:endParaRPr dirty="0"/>
          </a:p>
        </p:txBody>
      </p:sp>
      <p:sp>
        <p:nvSpPr>
          <p:cNvPr id="190" name="Shape 190"/>
          <p:cNvSpPr/>
          <p:nvPr/>
        </p:nvSpPr>
        <p:spPr>
          <a:xfrm>
            <a:off x="4985770" y="3942134"/>
            <a:ext cx="2312750" cy="828039"/>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lvl1pPr algn="ctr">
              <a:defRPr sz="2400" b="1">
                <a:solidFill>
                  <a:srgbClr val="4E934A"/>
                </a:solidFill>
                <a:latin typeface="Tahoma"/>
                <a:ea typeface="Tahoma"/>
                <a:cs typeface="Tahoma"/>
                <a:sym typeface="Tahoma"/>
              </a:defRPr>
            </a:lvl1pPr>
          </a:lstStyle>
          <a:p>
            <a:r>
              <a:rPr dirty="0"/>
              <a:t>Stormproof Infrastructure</a:t>
            </a:r>
          </a:p>
        </p:txBody>
      </p:sp>
      <p:sp>
        <p:nvSpPr>
          <p:cNvPr id="191" name="Shape 191"/>
          <p:cNvSpPr/>
          <p:nvPr/>
        </p:nvSpPr>
        <p:spPr>
          <a:xfrm>
            <a:off x="7840463" y="3942134"/>
            <a:ext cx="2424817" cy="459739"/>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lvl1pPr algn="ctr">
              <a:defRPr sz="2400" b="1">
                <a:solidFill>
                  <a:srgbClr val="326AC4"/>
                </a:solidFill>
                <a:latin typeface="Tahoma"/>
                <a:ea typeface="Tahoma"/>
                <a:cs typeface="Tahoma"/>
                <a:sym typeface="Tahoma"/>
              </a:defRPr>
            </a:lvl1pPr>
          </a:lstStyle>
          <a:p>
            <a:r>
              <a:rPr dirty="0"/>
              <a:t>Document</a:t>
            </a:r>
          </a:p>
        </p:txBody>
      </p:sp>
      <p:pic>
        <p:nvPicPr>
          <p:cNvPr id="192" name="image81.png" descr="Fir tree"/>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609357" y="2384366"/>
            <a:ext cx="1211210" cy="1211212"/>
          </a:xfrm>
          <a:prstGeom prst="rect">
            <a:avLst/>
          </a:prstGeom>
          <a:ln w="12700">
            <a:miter lim="400000"/>
          </a:ln>
        </p:spPr>
      </p:pic>
      <p:pic>
        <p:nvPicPr>
          <p:cNvPr id="193" name="image82.png" descr="Hamme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609749" y="2384366"/>
            <a:ext cx="1177133" cy="1177131"/>
          </a:xfrm>
          <a:prstGeom prst="rect">
            <a:avLst/>
          </a:prstGeom>
          <a:ln w="12700">
            <a:miter lim="400000"/>
          </a:ln>
        </p:spPr>
      </p:pic>
      <p:pic>
        <p:nvPicPr>
          <p:cNvPr id="194" name="image83.png" descr="Pencil"/>
          <p:cNvPicPr>
            <a:picLocks noChangeAspect="1"/>
          </p:cNvPicPr>
          <p:nvPr/>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8481808" y="2384366"/>
            <a:ext cx="1231106" cy="1231106"/>
          </a:xfrm>
          <a:prstGeom prst="rect">
            <a:avLst/>
          </a:prstGeom>
          <a:ln w="12700">
            <a:miter lim="400000"/>
          </a:ln>
        </p:spPr>
      </p:pic>
      <p:sp>
        <p:nvSpPr>
          <p:cNvPr id="195" name="Shape 195"/>
          <p:cNvSpPr/>
          <p:nvPr/>
        </p:nvSpPr>
        <p:spPr>
          <a:xfrm>
            <a:off x="1593809" y="3942134"/>
            <a:ext cx="3044683" cy="828039"/>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lvl1pPr algn="ctr">
              <a:defRPr sz="2400" b="1">
                <a:solidFill>
                  <a:srgbClr val="7EBB7A"/>
                </a:solidFill>
                <a:latin typeface="Tahoma"/>
                <a:ea typeface="Tahoma"/>
                <a:cs typeface="Tahoma"/>
                <a:sym typeface="Tahoma"/>
              </a:defRPr>
            </a:lvl1pPr>
          </a:lstStyle>
          <a:p>
            <a:r>
              <a:rPr dirty="0"/>
              <a:t>Use Green Infrastructure</a:t>
            </a:r>
          </a:p>
        </p:txBody>
      </p:sp>
      <p:sp>
        <p:nvSpPr>
          <p:cNvPr id="18" name="Shape 77">
            <a:extLst>
              <a:ext uri="{FF2B5EF4-FFF2-40B4-BE49-F238E27FC236}">
                <a16:creationId xmlns:a16="http://schemas.microsoft.com/office/drawing/2014/main" id="{CB64AE00-47B3-4680-80FF-FDFB1E7119B9}"/>
              </a:ext>
            </a:extLst>
          </p:cNvPr>
          <p:cNvSpPr>
            <a:spLocks noGrp="1"/>
          </p:cNvSpPr>
          <p:nvPr>
            <p:ph type="title"/>
          </p:nvPr>
        </p:nvSpPr>
        <p:spPr>
          <a:xfrm>
            <a:off x="272473" y="316621"/>
            <a:ext cx="8761415" cy="706966"/>
          </a:xfrm>
          <a:prstGeom prst="rect">
            <a:avLst/>
          </a:prstGeom>
        </p:spPr>
        <p:txBody>
          <a:bodyPr/>
          <a:lstStyle>
            <a:lvl1pPr>
              <a:defRPr>
                <a:latin typeface="Tahoma"/>
                <a:ea typeface="Tahoma"/>
                <a:cs typeface="Tahoma"/>
                <a:sym typeface="Tahoma"/>
              </a:defRPr>
            </a:lvl1pPr>
          </a:lstStyle>
          <a:p>
            <a:pPr algn="l"/>
            <a:r>
              <a:rPr dirty="0"/>
              <a:t>Universally Applicable SBMPs for SRR</a:t>
            </a:r>
          </a:p>
        </p:txBody>
      </p:sp>
    </p:spTree>
  </p:cSld>
  <p:clrMapOvr>
    <a:masterClrMapping/>
  </p:clrMapOvr>
  <p:transition spd="slow"/>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 name="Shape 200"/>
          <p:cNvSpPr>
            <a:spLocks noGrp="1"/>
          </p:cNvSpPr>
          <p:nvPr>
            <p:ph type="body" idx="1"/>
          </p:nvPr>
        </p:nvSpPr>
        <p:spPr>
          <a:xfrm>
            <a:off x="272470" y="1397721"/>
            <a:ext cx="11540236" cy="4767951"/>
          </a:xfrm>
          <a:prstGeom prst="rect">
            <a:avLst/>
          </a:prstGeom>
        </p:spPr>
        <p:txBody>
          <a:bodyPr/>
          <a:lstStyle>
            <a:lvl1pPr marL="0" indent="0">
              <a:buSzTx/>
              <a:buNone/>
              <a:defRPr b="1"/>
            </a:lvl1pPr>
          </a:lstStyle>
          <a:p>
            <a:r>
              <a:rPr dirty="0"/>
              <a:t>Operation, Maintenance, and Monitoring (OM&amp;M)</a:t>
            </a:r>
          </a:p>
        </p:txBody>
      </p:sp>
      <p:sp>
        <p:nvSpPr>
          <p:cNvPr id="201" name="Shape 201"/>
          <p:cNvSpPr>
            <a:spLocks noGrp="1"/>
          </p:cNvSpPr>
          <p:nvPr>
            <p:ph type="sldNum" sz="quarter" idx="4294967295"/>
          </p:nvPr>
        </p:nvSpPr>
        <p:spPr>
          <a:xfrm>
            <a:off x="11581878" y="6273022"/>
            <a:ext cx="273059" cy="281939"/>
          </a:xfrm>
          <a:prstGeom prst="rect">
            <a:avLst/>
          </a:prstGeom>
          <a:extLst>
            <a:ext uri="{C572A759-6A51-4108-AA02-DFA0A04FC94B}">
              <ma14:wrappingTextBoxFlag xmlns="" xmlns:ma14="http://schemas.microsoft.com/office/mac/drawingml/2011/main" val="1"/>
            </a:ext>
          </a:extLst>
        </p:spPr>
        <p:txBody>
          <a:bodyPr anchor="t"/>
          <a:lstStyle>
            <a:lvl1pPr algn="ctr">
              <a:defRPr>
                <a:solidFill>
                  <a:srgbClr val="FFFFFF"/>
                </a:solidFill>
              </a:defRPr>
            </a:lvl1pPr>
          </a:lstStyle>
          <a:p>
            <a:fld id="{86CB4B4D-7CA3-9044-876B-883B54F8677D}" type="slidenum">
              <a:rPr/>
              <a:t>103</a:t>
            </a:fld>
            <a:endParaRPr dirty="0"/>
          </a:p>
        </p:txBody>
      </p:sp>
      <p:pic>
        <p:nvPicPr>
          <p:cNvPr id="202" name="image8.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571457" y="1800093"/>
            <a:ext cx="291369" cy="4154833"/>
          </a:xfrm>
          <a:prstGeom prst="rect">
            <a:avLst/>
          </a:prstGeom>
          <a:ln w="12700">
            <a:miter lim="400000"/>
          </a:ln>
        </p:spPr>
      </p:pic>
      <p:pic>
        <p:nvPicPr>
          <p:cNvPr id="203" name="image8.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403424" y="1802512"/>
            <a:ext cx="291372" cy="4191709"/>
          </a:xfrm>
          <a:prstGeom prst="rect">
            <a:avLst/>
          </a:prstGeom>
          <a:ln w="12700">
            <a:miter lim="400000"/>
          </a:ln>
        </p:spPr>
      </p:pic>
      <p:sp>
        <p:nvSpPr>
          <p:cNvPr id="204" name="Shape 204"/>
          <p:cNvSpPr/>
          <p:nvPr/>
        </p:nvSpPr>
        <p:spPr>
          <a:xfrm>
            <a:off x="5357464" y="2134017"/>
            <a:ext cx="1691411" cy="1691404"/>
          </a:xfrm>
          <a:prstGeom prst="ellipse">
            <a:avLst/>
          </a:prstGeom>
          <a:solidFill>
            <a:srgbClr val="40753C"/>
          </a:solidFill>
          <a:ln w="12700">
            <a:miter lim="400000"/>
          </a:ln>
          <a:effectLst>
            <a:outerShdw blurRad="38100" dist="25400" dir="5400000" rotWithShape="0">
              <a:srgbClr val="000000">
                <a:alpha val="45000"/>
              </a:srgbClr>
            </a:outerShdw>
          </a:effectLst>
        </p:spPr>
        <p:txBody>
          <a:bodyPr lIns="45718" tIns="45718" rIns="45718" bIns="45718" anchor="ctr"/>
          <a:lstStyle/>
          <a:p>
            <a:pPr algn="ctr">
              <a:defRPr>
                <a:solidFill>
                  <a:srgbClr val="FFFFFF"/>
                </a:solidFill>
                <a:latin typeface="+mn-lt"/>
                <a:ea typeface="+mn-ea"/>
                <a:cs typeface="+mn-cs"/>
                <a:sym typeface="Calibri"/>
              </a:defRPr>
            </a:pPr>
            <a:endParaRPr dirty="0"/>
          </a:p>
        </p:txBody>
      </p:sp>
      <p:sp>
        <p:nvSpPr>
          <p:cNvPr id="205" name="Shape 205"/>
          <p:cNvSpPr/>
          <p:nvPr/>
        </p:nvSpPr>
        <p:spPr>
          <a:xfrm>
            <a:off x="2369265" y="2134017"/>
            <a:ext cx="1691409" cy="1691404"/>
          </a:xfrm>
          <a:prstGeom prst="ellipse">
            <a:avLst/>
          </a:prstGeom>
          <a:solidFill>
            <a:srgbClr val="7EBB7A"/>
          </a:solidFill>
          <a:ln w="12700">
            <a:miter lim="400000"/>
          </a:ln>
          <a:effectLst>
            <a:outerShdw blurRad="38100" dist="25400" dir="5400000" rotWithShape="0">
              <a:srgbClr val="000000">
                <a:alpha val="45000"/>
              </a:srgbClr>
            </a:outerShdw>
          </a:effectLst>
        </p:spPr>
        <p:txBody>
          <a:bodyPr lIns="45718" tIns="45718" rIns="45718" bIns="45718" anchor="ctr"/>
          <a:lstStyle/>
          <a:p>
            <a:pPr algn="ctr">
              <a:defRPr>
                <a:solidFill>
                  <a:srgbClr val="4A66AC"/>
                </a:solidFill>
                <a:latin typeface="+mn-lt"/>
                <a:ea typeface="+mn-ea"/>
                <a:cs typeface="+mn-cs"/>
                <a:sym typeface="Calibri"/>
              </a:defRPr>
            </a:pPr>
            <a:endParaRPr dirty="0"/>
          </a:p>
        </p:txBody>
      </p:sp>
      <p:sp>
        <p:nvSpPr>
          <p:cNvPr id="206" name="Shape 206"/>
          <p:cNvSpPr/>
          <p:nvPr/>
        </p:nvSpPr>
        <p:spPr>
          <a:xfrm>
            <a:off x="8241786" y="2134017"/>
            <a:ext cx="1691411" cy="1691404"/>
          </a:xfrm>
          <a:prstGeom prst="ellipse">
            <a:avLst/>
          </a:prstGeom>
          <a:solidFill>
            <a:srgbClr val="2755A1"/>
          </a:solidFill>
          <a:ln w="12700">
            <a:miter lim="400000"/>
          </a:ln>
          <a:effectLst>
            <a:outerShdw blurRad="38100" dist="25400" dir="5400000" rotWithShape="0">
              <a:srgbClr val="000000">
                <a:alpha val="45000"/>
              </a:srgbClr>
            </a:outerShdw>
          </a:effectLst>
        </p:spPr>
        <p:txBody>
          <a:bodyPr lIns="45718" tIns="45718" rIns="45718" bIns="45718" anchor="ctr"/>
          <a:lstStyle/>
          <a:p>
            <a:pPr algn="ctr">
              <a:defRPr>
                <a:solidFill>
                  <a:srgbClr val="FFFFFF"/>
                </a:solidFill>
                <a:latin typeface="+mn-lt"/>
                <a:ea typeface="+mn-ea"/>
                <a:cs typeface="+mn-cs"/>
                <a:sym typeface="Calibri"/>
              </a:defRPr>
            </a:pPr>
            <a:endParaRPr dirty="0"/>
          </a:p>
        </p:txBody>
      </p:sp>
      <p:sp>
        <p:nvSpPr>
          <p:cNvPr id="207" name="Shape 207"/>
          <p:cNvSpPr/>
          <p:nvPr/>
        </p:nvSpPr>
        <p:spPr>
          <a:xfrm>
            <a:off x="4985770" y="3942134"/>
            <a:ext cx="2312750" cy="1077214"/>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lvl1pPr algn="ctr">
              <a:defRPr sz="2400" b="1">
                <a:solidFill>
                  <a:srgbClr val="4E934A"/>
                </a:solidFill>
                <a:latin typeface="Tahoma"/>
                <a:ea typeface="Tahoma"/>
                <a:cs typeface="Tahoma"/>
                <a:sym typeface="Tahoma"/>
              </a:defRPr>
            </a:lvl1pPr>
          </a:lstStyle>
          <a:p>
            <a:r>
              <a:rPr dirty="0"/>
              <a:t>Review CSM </a:t>
            </a:r>
            <a:endParaRPr lang="en-US" dirty="0"/>
          </a:p>
          <a:p>
            <a:r>
              <a:rPr lang="en-US" sz="2000" dirty="0"/>
              <a:t>(</a:t>
            </a:r>
            <a:r>
              <a:rPr sz="2000" dirty="0"/>
              <a:t>on defined and regular basis</a:t>
            </a:r>
            <a:r>
              <a:rPr lang="en-US" sz="2000" dirty="0"/>
              <a:t>)</a:t>
            </a:r>
            <a:endParaRPr dirty="0"/>
          </a:p>
        </p:txBody>
      </p:sp>
      <p:sp>
        <p:nvSpPr>
          <p:cNvPr id="208" name="Shape 208"/>
          <p:cNvSpPr/>
          <p:nvPr/>
        </p:nvSpPr>
        <p:spPr>
          <a:xfrm>
            <a:off x="7840463" y="3942134"/>
            <a:ext cx="2424817" cy="828039"/>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lvl1pPr algn="ctr">
              <a:defRPr sz="2400" b="1">
                <a:solidFill>
                  <a:srgbClr val="326AC4"/>
                </a:solidFill>
                <a:latin typeface="Tahoma"/>
                <a:ea typeface="Tahoma"/>
                <a:cs typeface="Tahoma"/>
                <a:sym typeface="Tahoma"/>
              </a:defRPr>
            </a:lvl1pPr>
          </a:lstStyle>
          <a:p>
            <a:r>
              <a:rPr dirty="0"/>
              <a:t>Evaluate Performance</a:t>
            </a:r>
          </a:p>
        </p:txBody>
      </p:sp>
      <p:pic>
        <p:nvPicPr>
          <p:cNvPr id="209" name="image84.png" descr="Research"/>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609357" y="2384366"/>
            <a:ext cx="1211210" cy="1211212"/>
          </a:xfrm>
          <a:prstGeom prst="rect">
            <a:avLst/>
          </a:prstGeom>
          <a:ln w="12700">
            <a:miter lim="400000"/>
          </a:ln>
        </p:spPr>
      </p:pic>
      <p:pic>
        <p:nvPicPr>
          <p:cNvPr id="210" name="image85.png" descr="Repeat"/>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609749" y="2384366"/>
            <a:ext cx="1177133" cy="1177131"/>
          </a:xfrm>
          <a:prstGeom prst="rect">
            <a:avLst/>
          </a:prstGeom>
          <a:ln w="12700">
            <a:miter lim="400000"/>
          </a:ln>
        </p:spPr>
      </p:pic>
      <p:pic>
        <p:nvPicPr>
          <p:cNvPr id="211" name="image86.png" descr="Bullseye"/>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8481807" y="2384366"/>
            <a:ext cx="1231108" cy="1231106"/>
          </a:xfrm>
          <a:prstGeom prst="rect">
            <a:avLst/>
          </a:prstGeom>
          <a:ln w="12700">
            <a:miter lim="400000"/>
          </a:ln>
        </p:spPr>
      </p:pic>
      <p:sp>
        <p:nvSpPr>
          <p:cNvPr id="212" name="Shape 212"/>
          <p:cNvSpPr/>
          <p:nvPr/>
        </p:nvSpPr>
        <p:spPr>
          <a:xfrm>
            <a:off x="1593809" y="3942134"/>
            <a:ext cx="3044683" cy="1196339"/>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lvl1pPr algn="ctr">
              <a:defRPr sz="2400" b="1">
                <a:solidFill>
                  <a:srgbClr val="7EBB7A"/>
                </a:solidFill>
                <a:latin typeface="Tahoma"/>
                <a:ea typeface="Tahoma"/>
                <a:cs typeface="Tahoma"/>
                <a:sym typeface="Tahoma"/>
              </a:defRPr>
            </a:lvl1pPr>
          </a:lstStyle>
          <a:p>
            <a:r>
              <a:rPr dirty="0"/>
              <a:t>Update Vulnerability Assessment</a:t>
            </a:r>
          </a:p>
        </p:txBody>
      </p:sp>
      <p:sp>
        <p:nvSpPr>
          <p:cNvPr id="18" name="Shape 77">
            <a:extLst>
              <a:ext uri="{FF2B5EF4-FFF2-40B4-BE49-F238E27FC236}">
                <a16:creationId xmlns:a16="http://schemas.microsoft.com/office/drawing/2014/main" id="{47D50A61-D562-41FE-88A9-5280D43154A1}"/>
              </a:ext>
            </a:extLst>
          </p:cNvPr>
          <p:cNvSpPr>
            <a:spLocks noGrp="1"/>
          </p:cNvSpPr>
          <p:nvPr>
            <p:ph type="title"/>
          </p:nvPr>
        </p:nvSpPr>
        <p:spPr>
          <a:xfrm>
            <a:off x="272473" y="316621"/>
            <a:ext cx="8761415" cy="706966"/>
          </a:xfrm>
          <a:prstGeom prst="rect">
            <a:avLst/>
          </a:prstGeom>
        </p:spPr>
        <p:txBody>
          <a:bodyPr/>
          <a:lstStyle>
            <a:lvl1pPr>
              <a:defRPr>
                <a:latin typeface="Tahoma"/>
                <a:ea typeface="Tahoma"/>
                <a:cs typeface="Tahoma"/>
                <a:sym typeface="Tahoma"/>
              </a:defRPr>
            </a:lvl1pPr>
          </a:lstStyle>
          <a:p>
            <a:pPr algn="l"/>
            <a:r>
              <a:rPr dirty="0"/>
              <a:t>Universally Applicable SBMPs for SRR</a:t>
            </a:r>
          </a:p>
        </p:txBody>
      </p:sp>
    </p:spTree>
  </p:cSld>
  <p:clrMapOvr>
    <a:masterClrMapping/>
  </p:clrMapOvr>
  <p:transition spd="slow"/>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 name="Shape 217"/>
          <p:cNvSpPr>
            <a:spLocks noGrp="1"/>
          </p:cNvSpPr>
          <p:nvPr>
            <p:ph type="body" idx="1"/>
          </p:nvPr>
        </p:nvSpPr>
        <p:spPr>
          <a:xfrm>
            <a:off x="272470" y="1397721"/>
            <a:ext cx="11540236" cy="4767951"/>
          </a:xfrm>
          <a:prstGeom prst="rect">
            <a:avLst/>
          </a:prstGeom>
        </p:spPr>
        <p:txBody>
          <a:bodyPr/>
          <a:lstStyle>
            <a:lvl1pPr marL="0" indent="0">
              <a:buSzTx/>
              <a:buNone/>
              <a:defRPr b="1"/>
            </a:lvl1pPr>
          </a:lstStyle>
          <a:p>
            <a:r>
              <a:rPr dirty="0"/>
              <a:t>Crisis Management</a:t>
            </a:r>
          </a:p>
        </p:txBody>
      </p:sp>
      <p:sp>
        <p:nvSpPr>
          <p:cNvPr id="218" name="Shape 218"/>
          <p:cNvSpPr>
            <a:spLocks noGrp="1"/>
          </p:cNvSpPr>
          <p:nvPr>
            <p:ph type="sldNum" sz="quarter" idx="4294967295"/>
          </p:nvPr>
        </p:nvSpPr>
        <p:spPr>
          <a:xfrm>
            <a:off x="11581878" y="6273022"/>
            <a:ext cx="273059" cy="281939"/>
          </a:xfrm>
          <a:prstGeom prst="rect">
            <a:avLst/>
          </a:prstGeom>
          <a:extLst>
            <a:ext uri="{C572A759-6A51-4108-AA02-DFA0A04FC94B}">
              <ma14:wrappingTextBoxFlag xmlns="" xmlns:ma14="http://schemas.microsoft.com/office/mac/drawingml/2011/main" val="1"/>
            </a:ext>
          </a:extLst>
        </p:spPr>
        <p:txBody>
          <a:bodyPr anchor="t"/>
          <a:lstStyle>
            <a:lvl1pPr algn="ctr">
              <a:defRPr>
                <a:solidFill>
                  <a:srgbClr val="FFFFFF"/>
                </a:solidFill>
              </a:defRPr>
            </a:lvl1pPr>
          </a:lstStyle>
          <a:p>
            <a:fld id="{86CB4B4D-7CA3-9044-876B-883B54F8677D}" type="slidenum">
              <a:rPr/>
              <a:t>104</a:t>
            </a:fld>
            <a:endParaRPr dirty="0"/>
          </a:p>
        </p:txBody>
      </p:sp>
      <p:sp>
        <p:nvSpPr>
          <p:cNvPr id="219" name="Shape 219"/>
          <p:cNvSpPr/>
          <p:nvPr/>
        </p:nvSpPr>
        <p:spPr>
          <a:xfrm>
            <a:off x="5357464" y="2134017"/>
            <a:ext cx="1691411" cy="1691404"/>
          </a:xfrm>
          <a:prstGeom prst="ellipse">
            <a:avLst/>
          </a:prstGeom>
          <a:solidFill>
            <a:srgbClr val="40753C"/>
          </a:solidFill>
          <a:ln w="12700">
            <a:miter lim="400000"/>
          </a:ln>
          <a:effectLst>
            <a:outerShdw blurRad="38100" dist="25400" dir="5400000" rotWithShape="0">
              <a:srgbClr val="000000">
                <a:alpha val="45000"/>
              </a:srgbClr>
            </a:outerShdw>
          </a:effectLst>
        </p:spPr>
        <p:txBody>
          <a:bodyPr lIns="45718" tIns="45718" rIns="45718" bIns="45718" anchor="ctr"/>
          <a:lstStyle/>
          <a:p>
            <a:pPr algn="ctr">
              <a:defRPr>
                <a:solidFill>
                  <a:srgbClr val="FFFFFF"/>
                </a:solidFill>
                <a:latin typeface="+mn-lt"/>
                <a:ea typeface="+mn-ea"/>
                <a:cs typeface="+mn-cs"/>
                <a:sym typeface="Calibri"/>
              </a:defRPr>
            </a:pPr>
            <a:endParaRPr dirty="0"/>
          </a:p>
        </p:txBody>
      </p:sp>
      <p:sp>
        <p:nvSpPr>
          <p:cNvPr id="220" name="Shape 220"/>
          <p:cNvSpPr/>
          <p:nvPr/>
        </p:nvSpPr>
        <p:spPr>
          <a:xfrm>
            <a:off x="2369265" y="2134017"/>
            <a:ext cx="1691409" cy="1691404"/>
          </a:xfrm>
          <a:prstGeom prst="ellipse">
            <a:avLst/>
          </a:prstGeom>
          <a:solidFill>
            <a:srgbClr val="7EBB7A"/>
          </a:solidFill>
          <a:ln w="12700">
            <a:miter lim="400000"/>
          </a:ln>
          <a:effectLst>
            <a:outerShdw blurRad="38100" dist="25400" dir="5400000" rotWithShape="0">
              <a:srgbClr val="000000">
                <a:alpha val="45000"/>
              </a:srgbClr>
            </a:outerShdw>
          </a:effectLst>
        </p:spPr>
        <p:txBody>
          <a:bodyPr lIns="45718" tIns="45718" rIns="45718" bIns="45718" anchor="ctr"/>
          <a:lstStyle/>
          <a:p>
            <a:pPr algn="ctr">
              <a:defRPr>
                <a:solidFill>
                  <a:srgbClr val="4A66AC"/>
                </a:solidFill>
                <a:latin typeface="+mn-lt"/>
                <a:ea typeface="+mn-ea"/>
                <a:cs typeface="+mn-cs"/>
                <a:sym typeface="Calibri"/>
              </a:defRPr>
            </a:pPr>
            <a:endParaRPr dirty="0"/>
          </a:p>
        </p:txBody>
      </p:sp>
      <p:sp>
        <p:nvSpPr>
          <p:cNvPr id="221" name="Shape 221"/>
          <p:cNvSpPr/>
          <p:nvPr/>
        </p:nvSpPr>
        <p:spPr>
          <a:xfrm>
            <a:off x="8241786" y="2134017"/>
            <a:ext cx="1691411" cy="1691404"/>
          </a:xfrm>
          <a:prstGeom prst="ellipse">
            <a:avLst/>
          </a:prstGeom>
          <a:solidFill>
            <a:srgbClr val="2755A1"/>
          </a:solidFill>
          <a:ln w="12700">
            <a:miter lim="400000"/>
          </a:ln>
          <a:effectLst>
            <a:outerShdw blurRad="38100" dist="25400" dir="5400000" rotWithShape="0">
              <a:srgbClr val="000000">
                <a:alpha val="45000"/>
              </a:srgbClr>
            </a:outerShdw>
          </a:effectLst>
        </p:spPr>
        <p:txBody>
          <a:bodyPr lIns="45718" tIns="45718" rIns="45718" bIns="45718" anchor="ctr"/>
          <a:lstStyle/>
          <a:p>
            <a:pPr algn="ctr">
              <a:defRPr>
                <a:solidFill>
                  <a:srgbClr val="FFFFFF"/>
                </a:solidFill>
                <a:latin typeface="+mn-lt"/>
                <a:ea typeface="+mn-ea"/>
                <a:cs typeface="+mn-cs"/>
                <a:sym typeface="Calibri"/>
              </a:defRPr>
            </a:pPr>
            <a:endParaRPr dirty="0"/>
          </a:p>
        </p:txBody>
      </p:sp>
      <p:sp>
        <p:nvSpPr>
          <p:cNvPr id="222" name="Shape 222"/>
          <p:cNvSpPr/>
          <p:nvPr/>
        </p:nvSpPr>
        <p:spPr>
          <a:xfrm>
            <a:off x="4985770" y="3942134"/>
            <a:ext cx="2312750" cy="1196339"/>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lvl1pPr algn="ctr">
              <a:defRPr sz="2400" b="1">
                <a:solidFill>
                  <a:srgbClr val="4E934A"/>
                </a:solidFill>
                <a:latin typeface="Tahoma"/>
                <a:ea typeface="Tahoma"/>
                <a:cs typeface="Tahoma"/>
                <a:sym typeface="Tahoma"/>
              </a:defRPr>
            </a:lvl1pPr>
          </a:lstStyle>
          <a:p>
            <a:r>
              <a:rPr dirty="0"/>
              <a:t>Reassess monitoring and sampling</a:t>
            </a:r>
          </a:p>
        </p:txBody>
      </p:sp>
      <p:sp>
        <p:nvSpPr>
          <p:cNvPr id="223" name="Shape 223"/>
          <p:cNvSpPr/>
          <p:nvPr/>
        </p:nvSpPr>
        <p:spPr>
          <a:xfrm>
            <a:off x="7840463" y="3942134"/>
            <a:ext cx="2424817" cy="828039"/>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lvl1pPr algn="ctr">
              <a:defRPr sz="2400" b="1">
                <a:solidFill>
                  <a:srgbClr val="326AC4"/>
                </a:solidFill>
                <a:latin typeface="Tahoma"/>
                <a:ea typeface="Tahoma"/>
                <a:cs typeface="Tahoma"/>
                <a:sym typeface="Tahoma"/>
              </a:defRPr>
            </a:lvl1pPr>
          </a:lstStyle>
          <a:p>
            <a:r>
              <a:rPr dirty="0"/>
              <a:t>Revise safety procedures</a:t>
            </a:r>
          </a:p>
        </p:txBody>
      </p:sp>
      <p:pic>
        <p:nvPicPr>
          <p:cNvPr id="224" name="image87.png" descr="Playbook"/>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58557" y="2362025"/>
            <a:ext cx="1211210" cy="1211212"/>
          </a:xfrm>
          <a:prstGeom prst="rect">
            <a:avLst/>
          </a:prstGeom>
          <a:ln w="12700">
            <a:miter lim="400000"/>
          </a:ln>
        </p:spPr>
      </p:pic>
      <p:pic>
        <p:nvPicPr>
          <p:cNvPr id="225" name="image88.png" descr="Flask"/>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609749" y="2362025"/>
            <a:ext cx="1177133" cy="1177131"/>
          </a:xfrm>
          <a:prstGeom prst="rect">
            <a:avLst/>
          </a:prstGeom>
          <a:ln w="12700">
            <a:miter lim="400000"/>
          </a:ln>
        </p:spPr>
      </p:pic>
      <p:pic>
        <p:nvPicPr>
          <p:cNvPr id="226" name="image89.png" descr="Life jacket"/>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481807" y="2362025"/>
            <a:ext cx="1231108" cy="1231106"/>
          </a:xfrm>
          <a:prstGeom prst="rect">
            <a:avLst/>
          </a:prstGeom>
          <a:ln w="12700">
            <a:miter lim="400000"/>
          </a:ln>
        </p:spPr>
      </p:pic>
      <p:sp>
        <p:nvSpPr>
          <p:cNvPr id="227" name="Shape 227"/>
          <p:cNvSpPr/>
          <p:nvPr/>
        </p:nvSpPr>
        <p:spPr>
          <a:xfrm>
            <a:off x="1593809" y="3942134"/>
            <a:ext cx="3044683" cy="1196339"/>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lvl1pPr algn="ctr">
              <a:defRPr sz="2400" b="1">
                <a:solidFill>
                  <a:srgbClr val="7EBB7A"/>
                </a:solidFill>
                <a:latin typeface="Tahoma"/>
                <a:ea typeface="Tahoma"/>
                <a:cs typeface="Tahoma"/>
                <a:sym typeface="Tahoma"/>
              </a:defRPr>
            </a:lvl1pPr>
          </a:lstStyle>
          <a:p>
            <a:r>
              <a:rPr dirty="0"/>
              <a:t>Reevaluate site boundaries and pathways</a:t>
            </a:r>
          </a:p>
        </p:txBody>
      </p:sp>
      <p:pic>
        <p:nvPicPr>
          <p:cNvPr id="228" name="image8.png"/>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571457" y="1800093"/>
            <a:ext cx="291369" cy="4154833"/>
          </a:xfrm>
          <a:prstGeom prst="rect">
            <a:avLst/>
          </a:prstGeom>
          <a:ln w="12700">
            <a:miter lim="400000"/>
          </a:ln>
        </p:spPr>
      </p:pic>
      <p:pic>
        <p:nvPicPr>
          <p:cNvPr id="229" name="image8.png"/>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403424" y="1802512"/>
            <a:ext cx="291372" cy="4191709"/>
          </a:xfrm>
          <a:prstGeom prst="rect">
            <a:avLst/>
          </a:prstGeom>
          <a:ln w="12700">
            <a:miter lim="400000"/>
          </a:ln>
        </p:spPr>
      </p:pic>
      <p:sp>
        <p:nvSpPr>
          <p:cNvPr id="18" name="Shape 77">
            <a:extLst>
              <a:ext uri="{FF2B5EF4-FFF2-40B4-BE49-F238E27FC236}">
                <a16:creationId xmlns:a16="http://schemas.microsoft.com/office/drawing/2014/main" id="{052DB5C5-75A1-47AA-99F2-77D34A7E5B49}"/>
              </a:ext>
            </a:extLst>
          </p:cNvPr>
          <p:cNvSpPr>
            <a:spLocks noGrp="1"/>
          </p:cNvSpPr>
          <p:nvPr>
            <p:ph type="title"/>
          </p:nvPr>
        </p:nvSpPr>
        <p:spPr>
          <a:xfrm>
            <a:off x="272473" y="316621"/>
            <a:ext cx="8761415" cy="706966"/>
          </a:xfrm>
          <a:prstGeom prst="rect">
            <a:avLst/>
          </a:prstGeom>
        </p:spPr>
        <p:txBody>
          <a:bodyPr/>
          <a:lstStyle>
            <a:lvl1pPr>
              <a:defRPr>
                <a:latin typeface="Tahoma"/>
                <a:ea typeface="Tahoma"/>
                <a:cs typeface="Tahoma"/>
                <a:sym typeface="Tahoma"/>
              </a:defRPr>
            </a:lvl1pPr>
          </a:lstStyle>
          <a:p>
            <a:pPr algn="l"/>
            <a:r>
              <a:rPr dirty="0"/>
              <a:t>Universally Applicable SBMPs for SRR</a:t>
            </a:r>
          </a:p>
        </p:txBody>
      </p:sp>
    </p:spTree>
  </p:cSld>
  <p:clrMapOvr>
    <a:masterClrMapping/>
  </p:clrMapOvr>
  <p:transition spd="slow"/>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 name="Shape 233"/>
          <p:cNvSpPr>
            <a:spLocks noGrp="1"/>
          </p:cNvSpPr>
          <p:nvPr>
            <p:ph type="body" idx="1"/>
          </p:nvPr>
        </p:nvSpPr>
        <p:spPr>
          <a:xfrm>
            <a:off x="272470" y="1397721"/>
            <a:ext cx="7042730" cy="4767951"/>
          </a:xfrm>
          <a:prstGeom prst="rect">
            <a:avLst/>
          </a:prstGeom>
        </p:spPr>
        <p:txBody>
          <a:bodyPr/>
          <a:lstStyle/>
          <a:p>
            <a:pPr>
              <a:lnSpc>
                <a:spcPct val="90000"/>
              </a:lnSpc>
              <a:defRPr sz="2400"/>
            </a:pPr>
            <a:r>
              <a:rPr lang="en-US" b="1" dirty="0"/>
              <a:t>Site Description: </a:t>
            </a:r>
            <a:r>
              <a:rPr dirty="0"/>
              <a:t>4,400-acre site with historic acid mine drainage discharges to multiple waterways, including a source of drinking water</a:t>
            </a:r>
            <a:r>
              <a:rPr lang="en-US" dirty="0"/>
              <a:t>. </a:t>
            </a:r>
            <a:endParaRPr dirty="0"/>
          </a:p>
          <a:p>
            <a:pPr>
              <a:lnSpc>
                <a:spcPct val="90000"/>
              </a:lnSpc>
              <a:defRPr sz="2400" b="1"/>
            </a:pPr>
            <a:r>
              <a:rPr dirty="0"/>
              <a:t>Remedial action objective: </a:t>
            </a:r>
            <a:r>
              <a:rPr b="0" dirty="0"/>
              <a:t>eliminate the </a:t>
            </a:r>
            <a:r>
              <a:rPr lang="en-US" b="0" dirty="0"/>
              <a:t>m</a:t>
            </a:r>
            <a:r>
              <a:rPr b="0" dirty="0"/>
              <a:t>ine discharges that are harmful to the environment.</a:t>
            </a:r>
          </a:p>
          <a:p>
            <a:pPr>
              <a:lnSpc>
                <a:spcPct val="90000"/>
              </a:lnSpc>
              <a:defRPr sz="2400" b="1"/>
            </a:pPr>
            <a:r>
              <a:rPr dirty="0"/>
              <a:t>Interim Remedies</a:t>
            </a:r>
            <a:r>
              <a:rPr b="0" dirty="0"/>
              <a:t>:</a:t>
            </a:r>
          </a:p>
          <a:p>
            <a:pPr lvl="1">
              <a:lnSpc>
                <a:spcPct val="90000"/>
              </a:lnSpc>
              <a:buSzPct val="100000"/>
              <a:buFont typeface="Arial" panose="020B0604020202020204" pitchFamily="34" charset="0"/>
              <a:buChar char="•"/>
              <a:defRPr sz="2400"/>
            </a:pPr>
            <a:r>
              <a:rPr dirty="0"/>
              <a:t>Source Control</a:t>
            </a:r>
          </a:p>
          <a:p>
            <a:pPr lvl="2">
              <a:lnSpc>
                <a:spcPct val="90000"/>
              </a:lnSpc>
              <a:buSzPct val="100000"/>
              <a:buFont typeface="Arial" panose="020B0604020202020204" pitchFamily="34" charset="0"/>
              <a:buChar char="•"/>
              <a:defRPr sz="2000"/>
            </a:pPr>
            <a:r>
              <a:rPr dirty="0"/>
              <a:t>AMD collection and treatment</a:t>
            </a:r>
          </a:p>
          <a:p>
            <a:pPr lvl="2">
              <a:lnSpc>
                <a:spcPct val="90000"/>
              </a:lnSpc>
              <a:buSzPct val="100000"/>
              <a:buFont typeface="Arial" panose="020B0604020202020204" pitchFamily="34" charset="0"/>
              <a:buChar char="•"/>
              <a:defRPr sz="2000"/>
            </a:pPr>
            <a:r>
              <a:rPr dirty="0"/>
              <a:t>Water management</a:t>
            </a:r>
          </a:p>
        </p:txBody>
      </p:sp>
      <p:sp>
        <p:nvSpPr>
          <p:cNvPr id="234" name="Shape 234"/>
          <p:cNvSpPr>
            <a:spLocks noGrp="1"/>
          </p:cNvSpPr>
          <p:nvPr>
            <p:ph type="sldNum" sz="quarter" idx="4294967295"/>
          </p:nvPr>
        </p:nvSpPr>
        <p:spPr>
          <a:xfrm>
            <a:off x="11581878" y="6273022"/>
            <a:ext cx="273059" cy="281939"/>
          </a:xfrm>
          <a:prstGeom prst="rect">
            <a:avLst/>
          </a:prstGeom>
          <a:extLst>
            <a:ext uri="{C572A759-6A51-4108-AA02-DFA0A04FC94B}">
              <ma14:wrappingTextBoxFlag xmlns="" xmlns:ma14="http://schemas.microsoft.com/office/mac/drawingml/2011/main" val="1"/>
            </a:ext>
          </a:extLst>
        </p:spPr>
        <p:txBody>
          <a:bodyPr anchor="t"/>
          <a:lstStyle>
            <a:lvl1pPr algn="ctr">
              <a:defRPr>
                <a:solidFill>
                  <a:srgbClr val="FFFFFF"/>
                </a:solidFill>
              </a:defRPr>
            </a:lvl1pPr>
          </a:lstStyle>
          <a:p>
            <a:fld id="{86CB4B4D-7CA3-9044-876B-883B54F8677D}" type="slidenum">
              <a:rPr/>
              <a:t>105</a:t>
            </a:fld>
            <a:endParaRPr dirty="0"/>
          </a:p>
        </p:txBody>
      </p:sp>
      <p:sp>
        <p:nvSpPr>
          <p:cNvPr id="235" name="Shape 235"/>
          <p:cNvSpPr/>
          <p:nvPr/>
        </p:nvSpPr>
        <p:spPr>
          <a:xfrm>
            <a:off x="366767" y="109971"/>
            <a:ext cx="11351642" cy="1129028"/>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chor="ctr">
            <a:normAutofit/>
          </a:bodyPr>
          <a:lstStyle/>
          <a:p>
            <a:pPr>
              <a:lnSpc>
                <a:spcPct val="90000"/>
              </a:lnSpc>
              <a:defRPr sz="3600">
                <a:solidFill>
                  <a:srgbClr val="EBEBEB"/>
                </a:solidFill>
                <a:latin typeface="Tahoma"/>
                <a:ea typeface="Tahoma"/>
                <a:cs typeface="Tahoma"/>
                <a:sym typeface="Tahoma"/>
              </a:defRPr>
            </a:pPr>
            <a:r>
              <a:rPr dirty="0"/>
              <a:t>SBMP Integration: Case Study</a:t>
            </a:r>
          </a:p>
          <a:p>
            <a:pPr>
              <a:lnSpc>
                <a:spcPct val="90000"/>
              </a:lnSpc>
              <a:defRPr sz="3600">
                <a:solidFill>
                  <a:srgbClr val="EBEBEB"/>
                </a:solidFill>
                <a:latin typeface="Tahoma"/>
                <a:ea typeface="Tahoma"/>
                <a:cs typeface="Tahoma"/>
                <a:sym typeface="Tahoma"/>
              </a:defRPr>
            </a:pPr>
            <a:r>
              <a:rPr dirty="0"/>
              <a:t>Iron Mountain Mine, Shasta County, CA</a:t>
            </a:r>
          </a:p>
        </p:txBody>
      </p:sp>
      <p:pic>
        <p:nvPicPr>
          <p:cNvPr id="2" name="Picture 1">
            <a:extLst>
              <a:ext uri="{FF2B5EF4-FFF2-40B4-BE49-F238E27FC236}">
                <a16:creationId xmlns:a16="http://schemas.microsoft.com/office/drawing/2014/main" id="{2AFD53A8-56E5-4692-9564-86B04D59CF2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315200" y="1813707"/>
            <a:ext cx="4403557" cy="3728047"/>
          </a:xfrm>
          <a:prstGeom prst="rect">
            <a:avLst/>
          </a:prstGeom>
        </p:spPr>
      </p:pic>
      <p:sp>
        <p:nvSpPr>
          <p:cNvPr id="3" name="TextBox 2">
            <a:extLst>
              <a:ext uri="{FF2B5EF4-FFF2-40B4-BE49-F238E27FC236}">
                <a16:creationId xmlns:a16="http://schemas.microsoft.com/office/drawing/2014/main" id="{8DF5369A-FF17-4B90-B37B-5407D431B85B}"/>
              </a:ext>
            </a:extLst>
          </p:cNvPr>
          <p:cNvSpPr txBox="1"/>
          <p:nvPr/>
        </p:nvSpPr>
        <p:spPr>
          <a:xfrm>
            <a:off x="7830167" y="5578488"/>
            <a:ext cx="3457033" cy="3693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8" tIns="45718" rIns="45718" bIns="45718"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1800" b="0" i="0" u="none" strike="noStrike" cap="none" spc="0" normalizeH="0" baseline="0" dirty="0">
                <a:ln>
                  <a:noFill/>
                </a:ln>
                <a:solidFill>
                  <a:srgbClr val="00334C"/>
                </a:solidFill>
                <a:effectLst/>
                <a:uFillTx/>
                <a:latin typeface="+mj-lt"/>
                <a:ea typeface="+mj-ea"/>
                <a:cs typeface="+mj-cs"/>
                <a:sym typeface="Helvetica"/>
              </a:rPr>
              <a:t>US EPA, Cleanups in My Community</a:t>
            </a:r>
          </a:p>
        </p:txBody>
      </p:sp>
    </p:spTree>
  </p:cSld>
  <p:clrMapOvr>
    <a:masterClrMapping/>
  </p:clrMapOvr>
  <p:transition spd="slow"/>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9" name="image36.pn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5369973" y="1023586"/>
            <a:ext cx="6172733" cy="5775037"/>
          </a:xfrm>
          <a:prstGeom prst="rect">
            <a:avLst/>
          </a:prstGeom>
          <a:ln>
            <a:solidFill>
              <a:srgbClr val="000000"/>
            </a:solidFill>
          </a:ln>
        </p:spPr>
      </p:pic>
      <p:sp>
        <p:nvSpPr>
          <p:cNvPr id="240" name="Shape 240"/>
          <p:cNvSpPr>
            <a:spLocks noGrp="1"/>
          </p:cNvSpPr>
          <p:nvPr>
            <p:ph type="body" sz="half" idx="1"/>
          </p:nvPr>
        </p:nvSpPr>
        <p:spPr>
          <a:xfrm>
            <a:off x="272465" y="1599042"/>
            <a:ext cx="5187810" cy="3469354"/>
          </a:xfrm>
          <a:prstGeom prst="rect">
            <a:avLst/>
          </a:prstGeom>
        </p:spPr>
        <p:txBody>
          <a:bodyPr/>
          <a:lstStyle/>
          <a:p>
            <a:pPr marL="0" indent="0" defTabSz="448055">
              <a:spcBef>
                <a:spcPts val="500"/>
              </a:spcBef>
              <a:buNone/>
              <a:defRPr sz="2400"/>
            </a:pPr>
            <a:r>
              <a:rPr dirty="0"/>
              <a:t>Step 1: What trigger brought the </a:t>
            </a:r>
            <a:r>
              <a:rPr lang="en-US" dirty="0"/>
              <a:t>cleanup </a:t>
            </a:r>
            <a:r>
              <a:rPr dirty="0"/>
              <a:t>into the climate resilient SBMP process</a:t>
            </a:r>
          </a:p>
          <a:p>
            <a:pPr defTabSz="448055">
              <a:spcBef>
                <a:spcPts val="500"/>
              </a:spcBef>
              <a:buFont typeface="Wingdings" panose="05000000000000000000" pitchFamily="2" charset="2"/>
              <a:buChar char="q"/>
              <a:defRPr sz="2400"/>
            </a:pPr>
            <a:r>
              <a:rPr dirty="0"/>
              <a:t>Extreme events have occurred</a:t>
            </a:r>
          </a:p>
          <a:p>
            <a:pPr lvl="1" defTabSz="448055">
              <a:spcBef>
                <a:spcPts val="500"/>
              </a:spcBef>
              <a:buSzPct val="100000"/>
              <a:buFont typeface="Arial" panose="020B0604020202020204" pitchFamily="34" charset="0"/>
              <a:buChar char="•"/>
              <a:defRPr sz="2400"/>
            </a:pPr>
            <a:r>
              <a:rPr dirty="0"/>
              <a:t>Wildfires</a:t>
            </a:r>
          </a:p>
          <a:p>
            <a:pPr lvl="1" defTabSz="448055">
              <a:spcBef>
                <a:spcPts val="500"/>
              </a:spcBef>
              <a:buSzPct val="100000"/>
              <a:buFont typeface="Arial" panose="020B0604020202020204" pitchFamily="34" charset="0"/>
              <a:buChar char="•"/>
              <a:defRPr sz="2400"/>
            </a:pPr>
            <a:r>
              <a:rPr dirty="0"/>
              <a:t>Severe Storms</a:t>
            </a:r>
          </a:p>
        </p:txBody>
      </p:sp>
      <p:sp>
        <p:nvSpPr>
          <p:cNvPr id="241" name="Shape 241"/>
          <p:cNvSpPr>
            <a:spLocks noGrp="1"/>
          </p:cNvSpPr>
          <p:nvPr>
            <p:ph type="sldNum" sz="quarter" idx="4294967295"/>
          </p:nvPr>
        </p:nvSpPr>
        <p:spPr>
          <a:xfrm>
            <a:off x="11581878" y="6273022"/>
            <a:ext cx="273059" cy="281939"/>
          </a:xfrm>
          <a:prstGeom prst="rect">
            <a:avLst/>
          </a:prstGeom>
          <a:extLst>
            <a:ext uri="{C572A759-6A51-4108-AA02-DFA0A04FC94B}">
              <ma14:wrappingTextBoxFlag xmlns="" xmlns:ma14="http://schemas.microsoft.com/office/mac/drawingml/2011/main" val="1"/>
            </a:ext>
          </a:extLst>
        </p:spPr>
        <p:txBody>
          <a:bodyPr anchor="t"/>
          <a:lstStyle>
            <a:lvl1pPr algn="ctr">
              <a:defRPr>
                <a:solidFill>
                  <a:srgbClr val="FFFFFF"/>
                </a:solidFill>
              </a:defRPr>
            </a:lvl1pPr>
          </a:lstStyle>
          <a:p>
            <a:fld id="{86CB4B4D-7CA3-9044-876B-883B54F8677D}" type="slidenum">
              <a:rPr/>
              <a:t>106</a:t>
            </a:fld>
            <a:endParaRPr dirty="0"/>
          </a:p>
        </p:txBody>
      </p:sp>
      <p:sp>
        <p:nvSpPr>
          <p:cNvPr id="242" name="Shape 242"/>
          <p:cNvSpPr/>
          <p:nvPr/>
        </p:nvSpPr>
        <p:spPr>
          <a:xfrm>
            <a:off x="5243665" y="1023587"/>
            <a:ext cx="6550608" cy="1248945"/>
          </a:xfrm>
          <a:prstGeom prst="ellipse">
            <a:avLst/>
          </a:prstGeom>
          <a:ln w="76200">
            <a:solidFill>
              <a:srgbClr val="00B050"/>
            </a:solidFill>
          </a:ln>
          <a:effectLst>
            <a:outerShdw blurRad="38100" dist="25400" dir="5400000" rotWithShape="0">
              <a:srgbClr val="000000">
                <a:alpha val="45000"/>
              </a:srgbClr>
            </a:outerShdw>
          </a:effectLst>
        </p:spPr>
        <p:txBody>
          <a:bodyPr lIns="45718" tIns="45718" rIns="45718" bIns="45718" anchor="ctr"/>
          <a:lstStyle/>
          <a:p>
            <a:pPr>
              <a:defRPr>
                <a:latin typeface="+mn-lt"/>
                <a:ea typeface="+mn-ea"/>
                <a:cs typeface="+mn-cs"/>
                <a:sym typeface="Calibri"/>
              </a:defRPr>
            </a:pPr>
            <a:endParaRPr dirty="0"/>
          </a:p>
        </p:txBody>
      </p:sp>
      <p:sp>
        <p:nvSpPr>
          <p:cNvPr id="243" name="Shape 243"/>
          <p:cNvSpPr/>
          <p:nvPr/>
        </p:nvSpPr>
        <p:spPr>
          <a:xfrm>
            <a:off x="272471" y="208372"/>
            <a:ext cx="11351639" cy="637539"/>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chor="ctr">
            <a:normAutofit/>
          </a:bodyPr>
          <a:lstStyle>
            <a:lvl1pPr>
              <a:lnSpc>
                <a:spcPct val="90000"/>
              </a:lnSpc>
              <a:defRPr sz="3600">
                <a:solidFill>
                  <a:srgbClr val="EBEBEB"/>
                </a:solidFill>
                <a:latin typeface="Tahoma"/>
                <a:ea typeface="Tahoma"/>
                <a:cs typeface="Tahoma"/>
                <a:sym typeface="Tahoma"/>
              </a:defRPr>
            </a:lvl1pPr>
          </a:lstStyle>
          <a:p>
            <a:r>
              <a:rPr dirty="0"/>
              <a:t>SBMP Integration: Iron Mountain Mine Case Study</a:t>
            </a:r>
          </a:p>
        </p:txBody>
      </p:sp>
      <p:sp>
        <p:nvSpPr>
          <p:cNvPr id="244" name="Shape 244"/>
          <p:cNvSpPr/>
          <p:nvPr/>
        </p:nvSpPr>
        <p:spPr>
          <a:xfrm>
            <a:off x="9357001" y="6495734"/>
            <a:ext cx="2494364" cy="307339"/>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lvl1pPr>
              <a:defRPr sz="1400">
                <a:latin typeface="Roboto"/>
                <a:ea typeface="Roboto"/>
                <a:cs typeface="Roboto"/>
                <a:sym typeface="Roboto"/>
              </a:defRPr>
            </a:lvl1pPr>
          </a:lstStyle>
          <a:p>
            <a:r>
              <a:rPr dirty="0">
                <a:solidFill>
                  <a:srgbClr val="00334C"/>
                </a:solidFill>
              </a:rPr>
              <a:t>Figure 7‑1. SBMP process.</a:t>
            </a:r>
          </a:p>
        </p:txBody>
      </p:sp>
      <p:pic>
        <p:nvPicPr>
          <p:cNvPr id="3" name="Graphic 2" descr="Checkmark">
            <a:extLst>
              <a:ext uri="{FF2B5EF4-FFF2-40B4-BE49-F238E27FC236}">
                <a16:creationId xmlns:a16="http://schemas.microsoft.com/office/drawing/2014/main" id="{F8EAB594-6CAB-41D3-8D3D-346B059AFC3D}"/>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327220" y="2780778"/>
            <a:ext cx="338203" cy="338203"/>
          </a:xfrm>
          <a:prstGeom prst="rect">
            <a:avLst/>
          </a:prstGeom>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0">
                                            <p:txEl>
                                              <p:pRg st="1" end="1"/>
                                            </p:txEl>
                                          </p:spTgt>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500"/>
                                  </p:stCondLst>
                                  <p:childTnLst>
                                    <p:set>
                                      <p:cBhvr>
                                        <p:cTn id="9" dur="1" fill="hold">
                                          <p:stCondLst>
                                            <p:cond delay="0"/>
                                          </p:stCondLst>
                                        </p:cTn>
                                        <p:tgtEl>
                                          <p:spTgt spid="3"/>
                                        </p:tgtEl>
                                        <p:attrNameLst>
                                          <p:attrName>style.visibility</p:attrName>
                                        </p:attrNameLst>
                                      </p:cBhvr>
                                      <p:to>
                                        <p:strVal val="visible"/>
                                      </p:to>
                                    </p:set>
                                  </p:childTnLst>
                                </p:cTn>
                              </p:par>
                            </p:childTnLst>
                          </p:cTn>
                        </p:par>
                        <p:par>
                          <p:cTn id="10" fill="hold">
                            <p:stCondLst>
                              <p:cond delay="500"/>
                            </p:stCondLst>
                            <p:childTnLst>
                              <p:par>
                                <p:cTn id="11" presetID="1" presetClass="entr" presetSubtype="0" fill="hold" nodeType="afterEffect">
                                  <p:stCondLst>
                                    <p:cond delay="500"/>
                                  </p:stCondLst>
                                  <p:childTnLst>
                                    <p:set>
                                      <p:cBhvr>
                                        <p:cTn id="12" dur="1" fill="hold">
                                          <p:stCondLst>
                                            <p:cond delay="0"/>
                                          </p:stCondLst>
                                        </p:cTn>
                                        <p:tgtEl>
                                          <p:spTgt spid="240">
                                            <p:txEl>
                                              <p:pRg st="2" end="2"/>
                                            </p:txEl>
                                          </p:spTgt>
                                        </p:tgtEl>
                                        <p:attrNameLst>
                                          <p:attrName>style.visibility</p:attrName>
                                        </p:attrNameLst>
                                      </p:cBhvr>
                                      <p:to>
                                        <p:strVal val="visible"/>
                                      </p:to>
                                    </p:set>
                                  </p:childTnLst>
                                </p:cTn>
                              </p:par>
                              <p:par>
                                <p:cTn id="13" presetID="1" presetClass="entr" presetSubtype="0" fill="hold" nodeType="withEffect">
                                  <p:stCondLst>
                                    <p:cond delay="500"/>
                                  </p:stCondLst>
                                  <p:childTnLst>
                                    <p:set>
                                      <p:cBhvr>
                                        <p:cTn id="14" dur="1" fill="hold">
                                          <p:stCondLst>
                                            <p:cond delay="0"/>
                                          </p:stCondLst>
                                        </p:cTn>
                                        <p:tgtEl>
                                          <p:spTgt spid="240">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8" name="image36.pn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5395025" y="1023586"/>
            <a:ext cx="6172733" cy="5775037"/>
          </a:xfrm>
          <a:prstGeom prst="rect">
            <a:avLst/>
          </a:prstGeom>
          <a:ln>
            <a:solidFill>
              <a:srgbClr val="000000"/>
            </a:solidFill>
          </a:ln>
        </p:spPr>
      </p:pic>
      <p:sp>
        <p:nvSpPr>
          <p:cNvPr id="250" name="Shape 250"/>
          <p:cNvSpPr>
            <a:spLocks noGrp="1"/>
          </p:cNvSpPr>
          <p:nvPr>
            <p:ph type="sldNum" sz="quarter" idx="4294967295"/>
          </p:nvPr>
        </p:nvSpPr>
        <p:spPr>
          <a:xfrm>
            <a:off x="11581878" y="6273022"/>
            <a:ext cx="273059" cy="281939"/>
          </a:xfrm>
          <a:prstGeom prst="rect">
            <a:avLst/>
          </a:prstGeom>
          <a:extLst>
            <a:ext uri="{C572A759-6A51-4108-AA02-DFA0A04FC94B}">
              <ma14:wrappingTextBoxFlag xmlns="" xmlns:ma14="http://schemas.microsoft.com/office/mac/drawingml/2011/main" val="1"/>
            </a:ext>
          </a:extLst>
        </p:spPr>
        <p:txBody>
          <a:bodyPr anchor="t"/>
          <a:lstStyle>
            <a:lvl1pPr algn="ctr">
              <a:defRPr>
                <a:solidFill>
                  <a:srgbClr val="FFFFFF"/>
                </a:solidFill>
              </a:defRPr>
            </a:lvl1pPr>
          </a:lstStyle>
          <a:p>
            <a:fld id="{86CB4B4D-7CA3-9044-876B-883B54F8677D}" type="slidenum">
              <a:rPr/>
              <a:t>107</a:t>
            </a:fld>
            <a:endParaRPr dirty="0"/>
          </a:p>
        </p:txBody>
      </p:sp>
      <p:sp>
        <p:nvSpPr>
          <p:cNvPr id="251" name="Shape 251"/>
          <p:cNvSpPr/>
          <p:nvPr/>
        </p:nvSpPr>
        <p:spPr>
          <a:xfrm>
            <a:off x="6473090" y="2356416"/>
            <a:ext cx="3840489" cy="1248945"/>
          </a:xfrm>
          <a:prstGeom prst="ellipse">
            <a:avLst/>
          </a:prstGeom>
          <a:ln w="76200">
            <a:solidFill>
              <a:srgbClr val="00B050"/>
            </a:solidFill>
          </a:ln>
          <a:effectLst>
            <a:outerShdw blurRad="38100" dist="25400" dir="5400000" rotWithShape="0">
              <a:srgbClr val="000000">
                <a:alpha val="45000"/>
              </a:srgbClr>
            </a:outerShdw>
          </a:effectLst>
        </p:spPr>
        <p:txBody>
          <a:bodyPr lIns="45718" tIns="45718" rIns="45718" bIns="45718" anchor="ctr"/>
          <a:lstStyle/>
          <a:p>
            <a:pPr>
              <a:defRPr>
                <a:latin typeface="+mn-lt"/>
                <a:ea typeface="+mn-ea"/>
                <a:cs typeface="+mn-cs"/>
                <a:sym typeface="Calibri"/>
              </a:defRPr>
            </a:pPr>
            <a:endParaRPr dirty="0"/>
          </a:p>
        </p:txBody>
      </p:sp>
      <p:sp>
        <p:nvSpPr>
          <p:cNvPr id="252" name="Shape 252"/>
          <p:cNvSpPr/>
          <p:nvPr/>
        </p:nvSpPr>
        <p:spPr>
          <a:xfrm>
            <a:off x="272473" y="1353927"/>
            <a:ext cx="4610040" cy="3570204"/>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a:spcBef>
                <a:spcPts val="600"/>
              </a:spcBef>
              <a:buClr>
                <a:srgbClr val="002060"/>
              </a:buClr>
              <a:buSzPct val="80000"/>
              <a:defRPr sz="2400">
                <a:solidFill>
                  <a:srgbClr val="00334C"/>
                </a:solidFill>
                <a:latin typeface="Tahoma"/>
                <a:ea typeface="Tahoma"/>
                <a:cs typeface="Tahoma"/>
                <a:sym typeface="Tahoma"/>
              </a:defRPr>
            </a:pPr>
            <a:r>
              <a:rPr dirty="0"/>
              <a:t>Step 2: Identify and prioritize the SBMPs</a:t>
            </a:r>
            <a:endParaRPr lang="en-US" dirty="0"/>
          </a:p>
          <a:p>
            <a:pPr marL="342900" indent="-342900">
              <a:spcBef>
                <a:spcPts val="600"/>
              </a:spcBef>
              <a:buClr>
                <a:srgbClr val="002060"/>
              </a:buClr>
              <a:buSzPct val="80000"/>
              <a:buFont typeface="Wingdings" panose="05000000000000000000" pitchFamily="2" charset="2"/>
              <a:buChar char="q"/>
              <a:defRPr sz="2400">
                <a:solidFill>
                  <a:srgbClr val="00334C"/>
                </a:solidFill>
                <a:latin typeface="Tahoma"/>
                <a:ea typeface="Tahoma"/>
                <a:cs typeface="Tahoma"/>
                <a:sym typeface="Tahoma"/>
              </a:defRPr>
            </a:pPr>
            <a:r>
              <a:rPr lang="en-US" dirty="0"/>
              <a:t>Review Wind, Pre-Wildfire, Post-Wildfire and Universally Applicable SBMPs</a:t>
            </a:r>
          </a:p>
          <a:p>
            <a:pPr marL="342900" indent="-342900">
              <a:spcBef>
                <a:spcPts val="600"/>
              </a:spcBef>
              <a:buClr>
                <a:srgbClr val="002060"/>
              </a:buClr>
              <a:buSzPct val="80000"/>
              <a:buFont typeface="Wingdings" panose="05000000000000000000" pitchFamily="2" charset="2"/>
              <a:buChar char="q"/>
              <a:defRPr sz="2400">
                <a:solidFill>
                  <a:srgbClr val="00334C"/>
                </a:solidFill>
                <a:latin typeface="Tahoma"/>
                <a:ea typeface="Tahoma"/>
                <a:cs typeface="Tahoma"/>
                <a:sym typeface="Tahoma"/>
              </a:defRPr>
            </a:pPr>
            <a:r>
              <a:rPr lang="en-US" dirty="0"/>
              <a:t>Review the secondary and cascading extreme event SBMPs identified in the primary extreme event SBMPs</a:t>
            </a:r>
          </a:p>
        </p:txBody>
      </p:sp>
      <p:sp>
        <p:nvSpPr>
          <p:cNvPr id="253" name="Shape 253"/>
          <p:cNvSpPr/>
          <p:nvPr/>
        </p:nvSpPr>
        <p:spPr>
          <a:xfrm>
            <a:off x="9357001" y="6495734"/>
            <a:ext cx="2494364" cy="307339"/>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lvl1pPr>
              <a:defRPr sz="1400">
                <a:latin typeface="Roboto"/>
                <a:ea typeface="Roboto"/>
                <a:cs typeface="Roboto"/>
                <a:sym typeface="Roboto"/>
              </a:defRPr>
            </a:lvl1pPr>
          </a:lstStyle>
          <a:p>
            <a:r>
              <a:rPr dirty="0">
                <a:solidFill>
                  <a:srgbClr val="00334C"/>
                </a:solidFill>
              </a:rPr>
              <a:t>Figure 7‑1. SBMP process.</a:t>
            </a:r>
          </a:p>
        </p:txBody>
      </p:sp>
      <p:pic>
        <p:nvPicPr>
          <p:cNvPr id="8" name="Graphic 7" descr="Checkmark">
            <a:extLst>
              <a:ext uri="{FF2B5EF4-FFF2-40B4-BE49-F238E27FC236}">
                <a16:creationId xmlns:a16="http://schemas.microsoft.com/office/drawing/2014/main" id="{76CF8CB7-FFDF-4445-9D0C-0F84FFD395A4}"/>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317354" y="2174788"/>
            <a:ext cx="338203" cy="338203"/>
          </a:xfrm>
          <a:prstGeom prst="rect">
            <a:avLst/>
          </a:prstGeom>
        </p:spPr>
      </p:pic>
      <p:pic>
        <p:nvPicPr>
          <p:cNvPr id="9" name="Graphic 8" descr="Checkmark">
            <a:extLst>
              <a:ext uri="{FF2B5EF4-FFF2-40B4-BE49-F238E27FC236}">
                <a16:creationId xmlns:a16="http://schemas.microsoft.com/office/drawing/2014/main" id="{D291E097-2345-4429-9B14-E3A7B75508EE}"/>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304828" y="3358904"/>
            <a:ext cx="338203" cy="338203"/>
          </a:xfrm>
          <a:prstGeom prst="rect">
            <a:avLst/>
          </a:prstGeom>
        </p:spPr>
      </p:pic>
      <p:sp>
        <p:nvSpPr>
          <p:cNvPr id="12" name="Shape 243">
            <a:extLst>
              <a:ext uri="{FF2B5EF4-FFF2-40B4-BE49-F238E27FC236}">
                <a16:creationId xmlns:a16="http://schemas.microsoft.com/office/drawing/2014/main" id="{D04D9027-9A00-4D87-A1EC-7763CAD309FF}"/>
              </a:ext>
            </a:extLst>
          </p:cNvPr>
          <p:cNvSpPr/>
          <p:nvPr/>
        </p:nvSpPr>
        <p:spPr>
          <a:xfrm>
            <a:off x="272471" y="208372"/>
            <a:ext cx="11351639" cy="637539"/>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chor="ctr">
            <a:normAutofit/>
          </a:bodyPr>
          <a:lstStyle>
            <a:lvl1pPr>
              <a:lnSpc>
                <a:spcPct val="90000"/>
              </a:lnSpc>
              <a:defRPr sz="3600">
                <a:solidFill>
                  <a:srgbClr val="EBEBEB"/>
                </a:solidFill>
                <a:latin typeface="Tahoma"/>
                <a:ea typeface="Tahoma"/>
                <a:cs typeface="Tahoma"/>
                <a:sym typeface="Tahoma"/>
              </a:defRPr>
            </a:lvl1pPr>
          </a:lstStyle>
          <a:p>
            <a:r>
              <a:rPr dirty="0"/>
              <a:t>SBMP Integration: Iron Mountain Mine Case Study</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 name="Shape 257"/>
          <p:cNvSpPr>
            <a:spLocks noGrp="1"/>
          </p:cNvSpPr>
          <p:nvPr>
            <p:ph type="title"/>
          </p:nvPr>
        </p:nvSpPr>
        <p:spPr>
          <a:xfrm>
            <a:off x="272473" y="316619"/>
            <a:ext cx="8761415" cy="706970"/>
          </a:xfrm>
          <a:prstGeom prst="rect">
            <a:avLst/>
          </a:prstGeom>
        </p:spPr>
        <p:txBody>
          <a:bodyPr/>
          <a:lstStyle>
            <a:lvl1pPr algn="l"/>
          </a:lstStyle>
          <a:p>
            <a:r>
              <a:rPr dirty="0"/>
              <a:t>SBMPs by Extreme Event – Appendix D</a:t>
            </a:r>
          </a:p>
        </p:txBody>
      </p:sp>
      <p:sp>
        <p:nvSpPr>
          <p:cNvPr id="258" name="Shape 258"/>
          <p:cNvSpPr>
            <a:spLocks noGrp="1"/>
          </p:cNvSpPr>
          <p:nvPr>
            <p:ph type="sldNum" sz="quarter" idx="4294967295"/>
          </p:nvPr>
        </p:nvSpPr>
        <p:spPr>
          <a:xfrm>
            <a:off x="11581878" y="6273022"/>
            <a:ext cx="273059" cy="281939"/>
          </a:xfrm>
          <a:prstGeom prst="rect">
            <a:avLst/>
          </a:prstGeom>
          <a:extLst>
            <a:ext uri="{C572A759-6A51-4108-AA02-DFA0A04FC94B}">
              <ma14:wrappingTextBoxFlag xmlns="" xmlns:ma14="http://schemas.microsoft.com/office/mac/drawingml/2011/main" val="1"/>
            </a:ext>
          </a:extLst>
        </p:spPr>
        <p:txBody>
          <a:bodyPr anchor="t"/>
          <a:lstStyle>
            <a:lvl1pPr algn="ctr">
              <a:defRPr>
                <a:solidFill>
                  <a:srgbClr val="FFFFFF"/>
                </a:solidFill>
              </a:defRPr>
            </a:lvl1pPr>
          </a:lstStyle>
          <a:p>
            <a:fld id="{86CB4B4D-7CA3-9044-876B-883B54F8677D}" type="slidenum">
              <a:t>108</a:t>
            </a:fld>
            <a:endParaRPr dirty="0"/>
          </a:p>
        </p:txBody>
      </p:sp>
      <p:pic>
        <p:nvPicPr>
          <p:cNvPr id="259" name="image90.pn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137792" y="1828797"/>
            <a:ext cx="12000181" cy="3435537"/>
          </a:xfrm>
          <a:prstGeom prst="rect">
            <a:avLst/>
          </a:prstGeom>
          <a:ln w="15875">
            <a:solidFill>
              <a:srgbClr val="0070C0"/>
            </a:solidFill>
          </a:ln>
        </p:spPr>
      </p:pic>
      <p:pic>
        <p:nvPicPr>
          <p:cNvPr id="260" name="image91.png"/>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2390502" y="2109532"/>
            <a:ext cx="2873832" cy="2638944"/>
          </a:xfrm>
          <a:prstGeom prst="rect">
            <a:avLst/>
          </a:prstGeom>
          <a:ln w="28575">
            <a:solidFill>
              <a:srgbClr val="000000"/>
            </a:solidFill>
          </a:ln>
        </p:spPr>
      </p:pic>
      <p:sp>
        <p:nvSpPr>
          <p:cNvPr id="261" name="Shape 261"/>
          <p:cNvSpPr/>
          <p:nvPr/>
        </p:nvSpPr>
        <p:spPr>
          <a:xfrm>
            <a:off x="2168426" y="1023587"/>
            <a:ext cx="3278795" cy="4363002"/>
          </a:xfrm>
          <a:prstGeom prst="ellipse">
            <a:avLst/>
          </a:prstGeom>
          <a:ln w="25400">
            <a:solidFill>
              <a:srgbClr val="00B050"/>
            </a:solidFill>
          </a:ln>
          <a:effectLst>
            <a:outerShdw blurRad="38100" dist="25400" dir="5400000" rotWithShape="0">
              <a:srgbClr val="000000">
                <a:alpha val="45000"/>
              </a:srgbClr>
            </a:outerShdw>
          </a:effectLst>
        </p:spPr>
        <p:txBody>
          <a:bodyPr lIns="45718" tIns="45718" rIns="45718" bIns="45718" anchor="ctr"/>
          <a:lstStyle/>
          <a:p>
            <a:pPr>
              <a:defRPr>
                <a:latin typeface="+mn-lt"/>
                <a:ea typeface="+mn-ea"/>
                <a:cs typeface="+mn-cs"/>
                <a:sym typeface="Calibri"/>
              </a:defRPr>
            </a:pPr>
            <a:endParaRPr dirty="0"/>
          </a:p>
        </p:txBody>
      </p:sp>
      <p:sp>
        <p:nvSpPr>
          <p:cNvPr id="262" name="Shape 262"/>
          <p:cNvSpPr/>
          <p:nvPr/>
        </p:nvSpPr>
        <p:spPr>
          <a:xfrm rot="5400000">
            <a:off x="4300480" y="1831910"/>
            <a:ext cx="287392" cy="418017"/>
          </a:xfrm>
          <a:custGeom>
            <a:avLst/>
            <a:gdLst/>
            <a:ahLst/>
            <a:cxnLst>
              <a:cxn ang="0">
                <a:pos x="wd2" y="hd2"/>
              </a:cxn>
              <a:cxn ang="5400000">
                <a:pos x="wd2" y="hd2"/>
              </a:cxn>
              <a:cxn ang="10800000">
                <a:pos x="wd2" y="hd2"/>
              </a:cxn>
              <a:cxn ang="16200000">
                <a:pos x="wd2" y="hd2"/>
              </a:cxn>
            </a:cxnLst>
            <a:rect l="0" t="0" r="r" b="b"/>
            <a:pathLst>
              <a:path w="21600" h="21600" extrusionOk="0">
                <a:moveTo>
                  <a:pt x="0" y="14175"/>
                </a:moveTo>
                <a:lnTo>
                  <a:pt x="5400" y="14175"/>
                </a:lnTo>
                <a:lnTo>
                  <a:pt x="5400" y="0"/>
                </a:lnTo>
                <a:lnTo>
                  <a:pt x="16200" y="0"/>
                </a:lnTo>
                <a:lnTo>
                  <a:pt x="16200" y="14175"/>
                </a:lnTo>
                <a:lnTo>
                  <a:pt x="21600" y="14175"/>
                </a:lnTo>
                <a:lnTo>
                  <a:pt x="10800" y="21600"/>
                </a:lnTo>
                <a:close/>
              </a:path>
            </a:pathLst>
          </a:custGeom>
          <a:solidFill>
            <a:srgbClr val="FFFFFF"/>
          </a:solidFill>
          <a:ln w="25400">
            <a:solidFill>
              <a:srgbClr val="00B050"/>
            </a:solidFill>
          </a:ln>
          <a:effectLst>
            <a:outerShdw blurRad="38100" dist="25400" dir="5400000" rotWithShape="0">
              <a:srgbClr val="000000">
                <a:alpha val="45000"/>
              </a:srgbClr>
            </a:outerShdw>
          </a:effectLst>
        </p:spPr>
        <p:txBody>
          <a:bodyPr lIns="45718" tIns="45718" rIns="45718" bIns="45718" anchor="ctr"/>
          <a:lstStyle/>
          <a:p>
            <a:pPr>
              <a:defRPr>
                <a:latin typeface="+mn-lt"/>
                <a:ea typeface="+mn-ea"/>
                <a:cs typeface="+mn-cs"/>
                <a:sym typeface="Calibri"/>
              </a:defRPr>
            </a:pPr>
            <a:endParaRPr dirty="0"/>
          </a:p>
        </p:txBody>
      </p:sp>
      <p:sp>
        <p:nvSpPr>
          <p:cNvPr id="263" name="Shape 263"/>
          <p:cNvSpPr/>
          <p:nvPr/>
        </p:nvSpPr>
        <p:spPr>
          <a:xfrm>
            <a:off x="54029" y="1471409"/>
            <a:ext cx="7277166" cy="370839"/>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lvl1pPr>
              <a:defRPr>
                <a:solidFill>
                  <a:srgbClr val="005C84"/>
                </a:solidFill>
                <a:latin typeface="Roboto"/>
                <a:ea typeface="Roboto"/>
                <a:cs typeface="Roboto"/>
                <a:sym typeface="Roboto"/>
              </a:defRPr>
            </a:lvl1pPr>
          </a:lstStyle>
          <a:p>
            <a:r>
              <a:rPr dirty="0"/>
              <a:t>Appendix D. Sustainable Best Management Practice Checklists</a:t>
            </a:r>
          </a:p>
        </p:txBody>
      </p:sp>
    </p:spTree>
  </p:cSld>
  <p:clrMapOvr>
    <a:masterClrMapping/>
  </p:clrMapOvr>
  <p:transition spd="slow"/>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 name="Shape 268"/>
          <p:cNvSpPr>
            <a:spLocks noGrp="1"/>
          </p:cNvSpPr>
          <p:nvPr>
            <p:ph type="sldNum" sz="quarter" idx="4294967295"/>
          </p:nvPr>
        </p:nvSpPr>
        <p:spPr>
          <a:xfrm>
            <a:off x="11581878" y="6273022"/>
            <a:ext cx="273059" cy="281939"/>
          </a:xfrm>
          <a:prstGeom prst="rect">
            <a:avLst/>
          </a:prstGeom>
          <a:extLst>
            <a:ext uri="{C572A759-6A51-4108-AA02-DFA0A04FC94B}">
              <ma14:wrappingTextBoxFlag xmlns="" xmlns:ma14="http://schemas.microsoft.com/office/mac/drawingml/2011/main" val="1"/>
            </a:ext>
          </a:extLst>
        </p:spPr>
        <p:txBody>
          <a:bodyPr anchor="t"/>
          <a:lstStyle>
            <a:lvl1pPr algn="ctr">
              <a:defRPr>
                <a:solidFill>
                  <a:srgbClr val="FFFFFF"/>
                </a:solidFill>
              </a:defRPr>
            </a:lvl1pPr>
          </a:lstStyle>
          <a:p>
            <a:fld id="{86CB4B4D-7CA3-9044-876B-883B54F8677D}" type="slidenum">
              <a:rPr/>
              <a:t>109</a:t>
            </a:fld>
            <a:endParaRPr dirty="0"/>
          </a:p>
        </p:txBody>
      </p:sp>
      <p:pic>
        <p:nvPicPr>
          <p:cNvPr id="269" name="image90.pn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137792" y="1828797"/>
            <a:ext cx="12000181" cy="3435537"/>
          </a:xfrm>
          <a:prstGeom prst="rect">
            <a:avLst/>
          </a:prstGeom>
          <a:ln w="15875">
            <a:solidFill>
              <a:srgbClr val="0070C0"/>
            </a:solidFill>
          </a:ln>
        </p:spPr>
      </p:pic>
      <p:pic>
        <p:nvPicPr>
          <p:cNvPr id="270" name="image92.png"/>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9466152" y="2207621"/>
            <a:ext cx="2477662" cy="2442763"/>
          </a:xfrm>
          <a:prstGeom prst="rect">
            <a:avLst/>
          </a:prstGeom>
          <a:ln w="38100">
            <a:solidFill>
              <a:srgbClr val="000000"/>
            </a:solidFill>
          </a:ln>
        </p:spPr>
      </p:pic>
      <p:sp>
        <p:nvSpPr>
          <p:cNvPr id="271" name="Shape 271"/>
          <p:cNvSpPr/>
          <p:nvPr/>
        </p:nvSpPr>
        <p:spPr>
          <a:xfrm>
            <a:off x="9235440" y="1365065"/>
            <a:ext cx="2902545" cy="4363002"/>
          </a:xfrm>
          <a:prstGeom prst="ellipse">
            <a:avLst/>
          </a:prstGeom>
          <a:ln w="25400">
            <a:solidFill>
              <a:srgbClr val="00B050"/>
            </a:solidFill>
          </a:ln>
          <a:effectLst>
            <a:outerShdw blurRad="38100" dist="25400" dir="5400000" rotWithShape="0">
              <a:srgbClr val="000000">
                <a:alpha val="45000"/>
              </a:srgbClr>
            </a:outerShdw>
          </a:effectLst>
        </p:spPr>
        <p:txBody>
          <a:bodyPr lIns="45718" tIns="45718" rIns="45718" bIns="45718" anchor="ctr"/>
          <a:lstStyle/>
          <a:p>
            <a:pPr>
              <a:defRPr>
                <a:latin typeface="+mn-lt"/>
                <a:ea typeface="+mn-ea"/>
                <a:cs typeface="+mn-cs"/>
                <a:sym typeface="Calibri"/>
              </a:defRPr>
            </a:pPr>
            <a:endParaRPr dirty="0"/>
          </a:p>
        </p:txBody>
      </p:sp>
      <p:sp>
        <p:nvSpPr>
          <p:cNvPr id="272" name="Shape 272"/>
          <p:cNvSpPr/>
          <p:nvPr/>
        </p:nvSpPr>
        <p:spPr>
          <a:xfrm>
            <a:off x="11904615" y="1453657"/>
            <a:ext cx="287393" cy="418012"/>
          </a:xfrm>
          <a:custGeom>
            <a:avLst/>
            <a:gdLst/>
            <a:ahLst/>
            <a:cxnLst>
              <a:cxn ang="0">
                <a:pos x="wd2" y="hd2"/>
              </a:cxn>
              <a:cxn ang="5400000">
                <a:pos x="wd2" y="hd2"/>
              </a:cxn>
              <a:cxn ang="10800000">
                <a:pos x="wd2" y="hd2"/>
              </a:cxn>
              <a:cxn ang="16200000">
                <a:pos x="wd2" y="hd2"/>
              </a:cxn>
            </a:cxnLst>
            <a:rect l="0" t="0" r="r" b="b"/>
            <a:pathLst>
              <a:path w="21600" h="21600" extrusionOk="0">
                <a:moveTo>
                  <a:pt x="0" y="14175"/>
                </a:moveTo>
                <a:lnTo>
                  <a:pt x="5400" y="14175"/>
                </a:lnTo>
                <a:lnTo>
                  <a:pt x="5400" y="0"/>
                </a:lnTo>
                <a:lnTo>
                  <a:pt x="16200" y="0"/>
                </a:lnTo>
                <a:lnTo>
                  <a:pt x="16200" y="14175"/>
                </a:lnTo>
                <a:lnTo>
                  <a:pt x="21600" y="14175"/>
                </a:lnTo>
                <a:lnTo>
                  <a:pt x="10800" y="21600"/>
                </a:lnTo>
                <a:close/>
              </a:path>
            </a:pathLst>
          </a:custGeom>
          <a:solidFill>
            <a:srgbClr val="FFFFFF"/>
          </a:solidFill>
          <a:ln w="25400">
            <a:solidFill>
              <a:srgbClr val="00B050"/>
            </a:solidFill>
          </a:ln>
          <a:effectLst>
            <a:outerShdw blurRad="38100" dist="25400" dir="5400000" rotWithShape="0">
              <a:srgbClr val="000000">
                <a:alpha val="45000"/>
              </a:srgbClr>
            </a:outerShdw>
          </a:effectLst>
        </p:spPr>
        <p:txBody>
          <a:bodyPr lIns="45718" tIns="45718" rIns="45718" bIns="45718" anchor="ctr"/>
          <a:lstStyle/>
          <a:p>
            <a:pPr>
              <a:defRPr>
                <a:latin typeface="+mn-lt"/>
                <a:ea typeface="+mn-ea"/>
                <a:cs typeface="+mn-cs"/>
                <a:sym typeface="Calibri"/>
              </a:defRPr>
            </a:pPr>
            <a:endParaRPr dirty="0"/>
          </a:p>
        </p:txBody>
      </p:sp>
      <p:sp>
        <p:nvSpPr>
          <p:cNvPr id="273" name="Shape 273"/>
          <p:cNvSpPr/>
          <p:nvPr/>
        </p:nvSpPr>
        <p:spPr>
          <a:xfrm>
            <a:off x="54024" y="1453657"/>
            <a:ext cx="7277166" cy="370839"/>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lvl1pPr>
              <a:defRPr>
                <a:solidFill>
                  <a:srgbClr val="005C84"/>
                </a:solidFill>
                <a:latin typeface="Roboto"/>
                <a:ea typeface="Roboto"/>
                <a:cs typeface="Roboto"/>
                <a:sym typeface="Roboto"/>
              </a:defRPr>
            </a:lvl1pPr>
          </a:lstStyle>
          <a:p>
            <a:r>
              <a:rPr dirty="0"/>
              <a:t>Appendix D. Sustainable Best Management Practice Checklists</a:t>
            </a:r>
          </a:p>
        </p:txBody>
      </p:sp>
      <p:sp>
        <p:nvSpPr>
          <p:cNvPr id="11" name="Shape 257">
            <a:extLst>
              <a:ext uri="{FF2B5EF4-FFF2-40B4-BE49-F238E27FC236}">
                <a16:creationId xmlns:a16="http://schemas.microsoft.com/office/drawing/2014/main" id="{2E709481-3A43-4C86-B163-4983AA3D9DDF}"/>
              </a:ext>
            </a:extLst>
          </p:cNvPr>
          <p:cNvSpPr>
            <a:spLocks noGrp="1"/>
          </p:cNvSpPr>
          <p:nvPr>
            <p:ph type="title"/>
          </p:nvPr>
        </p:nvSpPr>
        <p:spPr>
          <a:xfrm>
            <a:off x="272473" y="316619"/>
            <a:ext cx="8761415" cy="706970"/>
          </a:xfrm>
          <a:prstGeom prst="rect">
            <a:avLst/>
          </a:prstGeom>
        </p:spPr>
        <p:txBody>
          <a:bodyPr/>
          <a:lstStyle>
            <a:lvl1pPr algn="l"/>
          </a:lstStyle>
          <a:p>
            <a:r>
              <a:rPr dirty="0"/>
              <a:t>SBMPs by Extreme Event – Appendix D</a:t>
            </a:r>
          </a:p>
        </p:txBody>
      </p:sp>
    </p:spTree>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 name="Shape 235"/>
          <p:cNvSpPr>
            <a:spLocks noGrp="1"/>
          </p:cNvSpPr>
          <p:nvPr>
            <p:ph type="title"/>
          </p:nvPr>
        </p:nvSpPr>
        <p:spPr>
          <a:xfrm>
            <a:off x="137005" y="284641"/>
            <a:ext cx="8761418" cy="706991"/>
          </a:xfrm>
          <a:prstGeom prst="rect">
            <a:avLst/>
          </a:prstGeom>
        </p:spPr>
        <p:txBody>
          <a:bodyPr/>
          <a:lstStyle/>
          <a:p>
            <a:pPr algn="l"/>
            <a:r>
              <a:rPr dirty="0"/>
              <a:t>What the Report Contains</a:t>
            </a:r>
          </a:p>
        </p:txBody>
      </p:sp>
      <p:sp>
        <p:nvSpPr>
          <p:cNvPr id="236" name="Shape 236"/>
          <p:cNvSpPr>
            <a:spLocks noGrp="1"/>
          </p:cNvSpPr>
          <p:nvPr>
            <p:ph type="body" sz="quarter" idx="1"/>
          </p:nvPr>
        </p:nvSpPr>
        <p:spPr>
          <a:xfrm>
            <a:off x="272470" y="1599046"/>
            <a:ext cx="10019395" cy="844351"/>
          </a:xfrm>
          <a:prstGeom prst="rect">
            <a:avLst/>
          </a:prstGeom>
        </p:spPr>
        <p:txBody>
          <a:bodyPr/>
          <a:lstStyle>
            <a:lvl1pPr marL="336040" indent="-336040" defTabSz="448055">
              <a:spcBef>
                <a:spcPts val="900"/>
              </a:spcBef>
              <a:defRPr sz="2400"/>
            </a:lvl1pPr>
          </a:lstStyle>
          <a:p>
            <a:r>
              <a:rPr dirty="0"/>
              <a:t>Answers to frequently asked questions</a:t>
            </a:r>
            <a:r>
              <a:rPr lang="en-US" dirty="0"/>
              <a:t> (FAQs)</a:t>
            </a:r>
            <a:r>
              <a:rPr dirty="0"/>
              <a:t> about SRR</a:t>
            </a:r>
          </a:p>
        </p:txBody>
      </p:sp>
      <p:graphicFrame>
        <p:nvGraphicFramePr>
          <p:cNvPr id="237" name="Table 237"/>
          <p:cNvGraphicFramePr/>
          <p:nvPr>
            <p:extLst>
              <p:ext uri="{D42A27DB-BD31-4B8C-83A1-F6EECF244321}">
                <p14:modId xmlns:p14="http://schemas.microsoft.com/office/powerpoint/2010/main" val="2437840330"/>
              </p:ext>
            </p:extLst>
          </p:nvPr>
        </p:nvGraphicFramePr>
        <p:xfrm>
          <a:off x="788510" y="2605252"/>
          <a:ext cx="10019395" cy="3123954"/>
        </p:xfrm>
        <a:graphic>
          <a:graphicData uri="http://schemas.openxmlformats.org/drawingml/2006/table">
            <a:tbl>
              <a:tblPr>
                <a:tableStyleId>{4C3C2611-4C71-4FC5-86AE-919BDF0F9419}</a:tableStyleId>
              </a:tblPr>
              <a:tblGrid>
                <a:gridCol w="3277319">
                  <a:extLst>
                    <a:ext uri="{9D8B030D-6E8A-4147-A177-3AD203B41FA5}">
                      <a16:colId xmlns:a16="http://schemas.microsoft.com/office/drawing/2014/main" val="20000"/>
                    </a:ext>
                  </a:extLst>
                </a:gridCol>
                <a:gridCol w="3079188">
                  <a:extLst>
                    <a:ext uri="{9D8B030D-6E8A-4147-A177-3AD203B41FA5}">
                      <a16:colId xmlns:a16="http://schemas.microsoft.com/office/drawing/2014/main" val="20001"/>
                    </a:ext>
                  </a:extLst>
                </a:gridCol>
                <a:gridCol w="3662888">
                  <a:extLst>
                    <a:ext uri="{9D8B030D-6E8A-4147-A177-3AD203B41FA5}">
                      <a16:colId xmlns:a16="http://schemas.microsoft.com/office/drawing/2014/main" val="20002"/>
                    </a:ext>
                  </a:extLst>
                </a:gridCol>
              </a:tblGrid>
              <a:tr h="380754">
                <a:tc>
                  <a:txBody>
                    <a:bodyPr/>
                    <a:lstStyle/>
                    <a:p>
                      <a:pPr>
                        <a:spcBef>
                          <a:spcPts val="1200"/>
                        </a:spcBef>
                        <a:defRPr sz="1800"/>
                      </a:pPr>
                      <a:r>
                        <a:rPr b="1" i="0" dirty="0">
                          <a:latin typeface="Tahoma" panose="020B0604030504040204" pitchFamily="34" charset="0"/>
                          <a:ea typeface="Tahoma" panose="020B0604030504040204" pitchFamily="34" charset="0"/>
                          <a:cs typeface="Tahoma" panose="020B0604030504040204" pitchFamily="34" charset="0"/>
                          <a:sym typeface="Helvetica"/>
                        </a:rPr>
                        <a:t>FAQ</a:t>
                      </a:r>
                    </a:p>
                  </a:txBody>
                  <a:tcPr marL="0" marR="0" marT="0" marB="0" anchor="b" horzOverflow="overflow"/>
                </a:tc>
                <a:tc>
                  <a:txBody>
                    <a:bodyPr/>
                    <a:lstStyle/>
                    <a:p>
                      <a:pPr>
                        <a:spcBef>
                          <a:spcPts val="1200"/>
                        </a:spcBef>
                        <a:defRPr sz="1800"/>
                      </a:pPr>
                      <a:r>
                        <a:rPr b="1" i="0" dirty="0">
                          <a:latin typeface="Tahoma" panose="020B0604030504040204" pitchFamily="34" charset="0"/>
                          <a:ea typeface="Tahoma" panose="020B0604030504040204" pitchFamily="34" charset="0"/>
                          <a:cs typeface="Tahoma" panose="020B0604030504040204" pitchFamily="34" charset="0"/>
                          <a:sym typeface="Helvetica"/>
                        </a:rPr>
                        <a:t>Answer</a:t>
                      </a:r>
                    </a:p>
                  </a:txBody>
                  <a:tcPr marL="0" marR="0" marT="0" marB="0" anchor="b" horzOverflow="overflow"/>
                </a:tc>
                <a:tc>
                  <a:txBody>
                    <a:bodyPr/>
                    <a:lstStyle/>
                    <a:p>
                      <a:pPr>
                        <a:spcBef>
                          <a:spcPts val="1200"/>
                        </a:spcBef>
                        <a:defRPr sz="1800"/>
                      </a:pPr>
                      <a:r>
                        <a:rPr b="1" i="0" dirty="0">
                          <a:latin typeface="Tahoma" panose="020B0604030504040204" pitchFamily="34" charset="0"/>
                          <a:ea typeface="Tahoma" panose="020B0604030504040204" pitchFamily="34" charset="0"/>
                          <a:cs typeface="Tahoma" panose="020B0604030504040204" pitchFamily="34" charset="0"/>
                          <a:sym typeface="Helvetica"/>
                        </a:rPr>
                        <a:t>Case Study Match(es)*</a:t>
                      </a:r>
                    </a:p>
                  </a:txBody>
                  <a:tcPr marL="0" marR="0" marT="0" marB="0" anchor="b" horzOverflow="overflow"/>
                </a:tc>
                <a:extLst>
                  <a:ext uri="{0D108BD9-81ED-4DB2-BD59-A6C34878D82A}">
                    <a16:rowId xmlns:a16="http://schemas.microsoft.com/office/drawing/2014/main" val="10000"/>
                  </a:ext>
                </a:extLst>
              </a:tr>
              <a:tr h="2665284">
                <a:tc>
                  <a:txBody>
                    <a:bodyPr/>
                    <a:lstStyle/>
                    <a:p>
                      <a:pPr>
                        <a:spcBef>
                          <a:spcPts val="1200"/>
                        </a:spcBef>
                        <a:defRPr sz="1800">
                          <a:sym typeface="Helvetica"/>
                        </a:defRPr>
                      </a:pPr>
                      <a:endParaRPr b="0" i="0" dirty="0">
                        <a:latin typeface="Tahoma" panose="020B0604030504040204" pitchFamily="34" charset="0"/>
                        <a:ea typeface="Tahoma" panose="020B0604030504040204" pitchFamily="34" charset="0"/>
                        <a:cs typeface="Tahoma" panose="020B0604030504040204" pitchFamily="34" charset="0"/>
                      </a:endParaRPr>
                    </a:p>
                    <a:p>
                      <a:pPr>
                        <a:spcBef>
                          <a:spcPts val="1200"/>
                        </a:spcBef>
                        <a:defRPr sz="1800">
                          <a:sym typeface="Helvetica"/>
                        </a:defRPr>
                      </a:pPr>
                      <a:endParaRPr dirty="0">
                        <a:latin typeface="Tahoma" panose="020B0604030504040204" pitchFamily="34" charset="0"/>
                        <a:ea typeface="Tahoma" panose="020B0604030504040204" pitchFamily="34" charset="0"/>
                        <a:cs typeface="Tahoma" panose="020B0604030504040204" pitchFamily="34" charset="0"/>
                      </a:endParaRPr>
                    </a:p>
                    <a:p>
                      <a:pPr>
                        <a:spcBef>
                          <a:spcPts val="1200"/>
                        </a:spcBef>
                        <a:defRPr sz="1800">
                          <a:sym typeface="Helvetica"/>
                        </a:defRPr>
                      </a:pPr>
                      <a:r>
                        <a:rPr dirty="0">
                          <a:latin typeface="Tahoma" panose="020B0604030504040204" pitchFamily="34" charset="0"/>
                          <a:ea typeface="Tahoma" panose="020B0604030504040204" pitchFamily="34" charset="0"/>
                          <a:cs typeface="Tahoma" panose="020B0604030504040204" pitchFamily="34" charset="0"/>
                        </a:rPr>
                        <a:t>Do sustainable and resilient remedies improve long-term risk management?</a:t>
                      </a:r>
                    </a:p>
                  </a:txBody>
                  <a:tcPr marL="0" marR="0" marT="0" marB="0" horzOverflow="overflow"/>
                </a:tc>
                <a:tc>
                  <a:txBody>
                    <a:bodyPr/>
                    <a:lstStyle/>
                    <a:p>
                      <a:pPr>
                        <a:spcBef>
                          <a:spcPts val="1200"/>
                        </a:spcBef>
                        <a:defRPr sz="1800"/>
                      </a:pPr>
                      <a:r>
                        <a:rPr b="0" i="0" dirty="0">
                          <a:latin typeface="Tahoma" panose="020B0604030504040204" pitchFamily="34" charset="0"/>
                          <a:ea typeface="Tahoma" panose="020B0604030504040204" pitchFamily="34" charset="0"/>
                          <a:cs typeface="Tahoma" panose="020B0604030504040204" pitchFamily="34" charset="0"/>
                          <a:sym typeface="Helvetica"/>
                        </a:rPr>
                        <a:t>Yes. Practitioners identify project risks not normally considered. Sustainable risk management includes emissions mitigation and community revitalization. Resilient risk management maximizes adaptive capacity to changing climatic conditions.</a:t>
                      </a:r>
                    </a:p>
                  </a:txBody>
                  <a:tcPr marL="0" marR="0" marT="0" marB="0" horzOverflow="overflow"/>
                </a:tc>
                <a:tc>
                  <a:txBody>
                    <a:bodyPr/>
                    <a:lstStyle/>
                    <a:p>
                      <a:pPr>
                        <a:spcBef>
                          <a:spcPts val="1200"/>
                        </a:spcBef>
                        <a:defRPr sz="1800">
                          <a:sym typeface="Helvetica"/>
                        </a:defRPr>
                      </a:pPr>
                      <a:r>
                        <a:rPr b="0" i="0" dirty="0">
                          <a:latin typeface="Tahoma" panose="020B0604030504040204" pitchFamily="34" charset="0"/>
                          <a:ea typeface="Tahoma" panose="020B0604030504040204" pitchFamily="34" charset="0"/>
                          <a:cs typeface="Tahoma" panose="020B0604030504040204" pitchFamily="34" charset="0"/>
                        </a:rPr>
                        <a:t>Santa Susana Field Laboratory, Area IV—used cost/risk reduction tools. </a:t>
                      </a:r>
                    </a:p>
                    <a:p>
                      <a:pPr>
                        <a:spcBef>
                          <a:spcPts val="1200"/>
                        </a:spcBef>
                        <a:defRPr sz="1800">
                          <a:sym typeface="Helvetica"/>
                        </a:defRPr>
                      </a:pPr>
                      <a:r>
                        <a:rPr dirty="0">
                          <a:latin typeface="Tahoma" panose="020B0604030504040204" pitchFamily="34" charset="0"/>
                          <a:ea typeface="Tahoma" panose="020B0604030504040204" pitchFamily="34" charset="0"/>
                          <a:cs typeface="Tahoma" panose="020B0604030504040204" pitchFamily="34" charset="0"/>
                        </a:rPr>
                        <a:t>Senator Joseph Finnegan Park used risk management in determining remedy scope that limits long-term risk.</a:t>
                      </a:r>
                    </a:p>
                  </a:txBody>
                  <a:tcPr marL="0" marR="0" marT="0" marB="0" horzOverflow="overflow"/>
                </a:tc>
                <a:extLst>
                  <a:ext uri="{0D108BD9-81ED-4DB2-BD59-A6C34878D82A}">
                    <a16:rowId xmlns:a16="http://schemas.microsoft.com/office/drawing/2014/main" val="10001"/>
                  </a:ext>
                </a:extLst>
              </a:tr>
            </a:tbl>
          </a:graphicData>
        </a:graphic>
      </p:graphicFrame>
      <p:sp>
        <p:nvSpPr>
          <p:cNvPr id="238" name="Shape 238"/>
          <p:cNvSpPr/>
          <p:nvPr/>
        </p:nvSpPr>
        <p:spPr>
          <a:xfrm>
            <a:off x="1014005" y="2235925"/>
            <a:ext cx="9449128" cy="369328"/>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chor="ctr">
            <a:spAutoFit/>
          </a:bodyPr>
          <a:lstStyle/>
          <a:p>
            <a:pPr algn="ctr" defTabSz="914400">
              <a:defRPr b="1">
                <a:latin typeface="Arial"/>
                <a:ea typeface="Arial"/>
                <a:cs typeface="Arial"/>
                <a:sym typeface="Arial"/>
              </a:defRPr>
            </a:pPr>
            <a:r>
              <a:rPr dirty="0">
                <a:latin typeface="Tahoma" panose="020B0604030504040204" pitchFamily="34" charset="0"/>
                <a:ea typeface="Tahoma" panose="020B0604030504040204" pitchFamily="34" charset="0"/>
                <a:cs typeface="Tahoma" panose="020B0604030504040204" pitchFamily="34" charset="0"/>
                <a:hlinkClick r:id="rId3"/>
              </a:rPr>
              <a:t>Table 2‑1</a:t>
            </a:r>
            <a:r>
              <a:rPr dirty="0">
                <a:latin typeface="Tahoma" panose="020B0604030504040204" pitchFamily="34" charset="0"/>
                <a:ea typeface="Tahoma" panose="020B0604030504040204" pitchFamily="34" charset="0"/>
                <a:cs typeface="Tahoma" panose="020B0604030504040204" pitchFamily="34" charset="0"/>
              </a:rPr>
              <a:t>. </a:t>
            </a:r>
            <a:r>
              <a:rPr dirty="0">
                <a:solidFill>
                  <a:srgbClr val="00334C"/>
                </a:solidFill>
                <a:latin typeface="Tahoma" panose="020B0604030504040204" pitchFamily="34" charset="0"/>
                <a:ea typeface="Tahoma" panose="020B0604030504040204" pitchFamily="34" charset="0"/>
                <a:cs typeface="Tahoma" panose="020B0604030504040204" pitchFamily="34" charset="0"/>
              </a:rPr>
              <a:t>The value of SRR and references to case studies reflective of answers</a:t>
            </a:r>
            <a:r>
              <a:rPr sz="1200" dirty="0">
                <a:solidFill>
                  <a:srgbClr val="00334C"/>
                </a:solidFill>
                <a:latin typeface="Tahoma" panose="020B0604030504040204" pitchFamily="34" charset="0"/>
                <a:ea typeface="Tahoma" panose="020B0604030504040204" pitchFamily="34" charset="0"/>
                <a:cs typeface="Tahoma" panose="020B0604030504040204" pitchFamily="34" charset="0"/>
              </a:rPr>
              <a:t>.</a:t>
            </a:r>
          </a:p>
        </p:txBody>
      </p:sp>
      <p:sp>
        <p:nvSpPr>
          <p:cNvPr id="6" name="Shape 187">
            <a:extLst>
              <a:ext uri="{FF2B5EF4-FFF2-40B4-BE49-F238E27FC236}">
                <a16:creationId xmlns:a16="http://schemas.microsoft.com/office/drawing/2014/main" id="{F162BC23-470F-4804-BACF-73A2CC004CE3}"/>
              </a:ext>
            </a:extLst>
          </p:cNvPr>
          <p:cNvSpPr txBox="1">
            <a:spLocks/>
          </p:cNvSpPr>
          <p:nvPr/>
        </p:nvSpPr>
        <p:spPr>
          <a:xfrm>
            <a:off x="11624736" y="6273022"/>
            <a:ext cx="187332" cy="269237"/>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457200" rtl="0" fontAlgn="auto" latinLnBrk="0" hangingPunct="0">
              <a:lnSpc>
                <a:spcPct val="100000"/>
              </a:lnSpc>
              <a:spcBef>
                <a:spcPts val="0"/>
              </a:spcBef>
              <a:spcAft>
                <a:spcPts val="0"/>
              </a:spcAft>
              <a:buClrTx/>
              <a:buSzTx/>
              <a:buFontTx/>
              <a:buNone/>
              <a:tabLst/>
              <a:defRPr kumimoji="0" sz="1200" b="0" i="0" u="none" strike="noStrike" cap="none" spc="0" normalizeH="0" baseline="0">
                <a:ln>
                  <a:noFill/>
                </a:ln>
                <a:solidFill>
                  <a:srgbClr val="FFFFFF"/>
                </a:solidFill>
                <a:effectLst/>
                <a:uFillTx/>
                <a:latin typeface="Tahoma"/>
                <a:ea typeface="Tahoma"/>
                <a:cs typeface="Tahoma"/>
                <a:sym typeface="Tahoma"/>
              </a:defRPr>
            </a:lvl1pPr>
            <a:lvl2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2pPr>
            <a:lvl3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3pPr>
            <a:lvl4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4pPr>
            <a:lvl5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5pPr>
            <a:lvl6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6pPr>
            <a:lvl7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7pPr>
            <a:lvl8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8pPr>
            <a:lvl9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9pPr>
          </a:lstStyle>
          <a:p>
            <a:fld id="{86CB4B4D-7CA3-9044-876B-883B54F8677D}" type="slidenum">
              <a:rPr lang="en-US" smtClean="0"/>
              <a:pPr/>
              <a:t>11</a:t>
            </a:fld>
            <a:endParaRPr lang="en-US" dirty="0"/>
          </a:p>
        </p:txBody>
      </p:sp>
      <p:sp>
        <p:nvSpPr>
          <p:cNvPr id="2" name="Slide Number Placeholder 1">
            <a:extLst>
              <a:ext uri="{FF2B5EF4-FFF2-40B4-BE49-F238E27FC236}">
                <a16:creationId xmlns:a16="http://schemas.microsoft.com/office/drawing/2014/main" id="{078F272D-AF40-48DE-B70E-4FC6FE25714D}"/>
              </a:ext>
            </a:extLst>
          </p:cNvPr>
          <p:cNvSpPr>
            <a:spLocks noGrp="1"/>
          </p:cNvSpPr>
          <p:nvPr>
            <p:ph type="sldNum" sz="quarter" idx="2"/>
          </p:nvPr>
        </p:nvSpPr>
        <p:spPr/>
        <p:txBody>
          <a:bodyPr/>
          <a:lstStyle/>
          <a:p>
            <a:fld id="{86CB4B4D-7CA3-9044-876B-883B54F8677D}" type="slidenum">
              <a:rPr lang="en-US" smtClean="0"/>
              <a:t>11</a:t>
            </a:fld>
            <a:endParaRPr lang="en-US"/>
          </a:p>
        </p:txBody>
      </p:sp>
    </p:spTree>
  </p:cSld>
  <p:clrMapOvr>
    <a:masterClrMapping/>
  </p:clrMapOvr>
  <p:transition spd="slow"/>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7" name="image93.pn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145944" y="1639389"/>
            <a:ext cx="11936924" cy="3977641"/>
          </a:xfrm>
          <a:prstGeom prst="rect">
            <a:avLst/>
          </a:prstGeom>
          <a:ln>
            <a:solidFill>
              <a:srgbClr val="0070C0"/>
            </a:solidFill>
          </a:ln>
        </p:spPr>
      </p:pic>
      <p:sp>
        <p:nvSpPr>
          <p:cNvPr id="278" name="Shape 278"/>
          <p:cNvSpPr>
            <a:spLocks noGrp="1"/>
          </p:cNvSpPr>
          <p:nvPr>
            <p:ph type="title"/>
          </p:nvPr>
        </p:nvSpPr>
        <p:spPr>
          <a:xfrm>
            <a:off x="269966" y="281198"/>
            <a:ext cx="8761419" cy="706973"/>
          </a:xfrm>
          <a:prstGeom prst="rect">
            <a:avLst/>
          </a:prstGeom>
        </p:spPr>
        <p:txBody>
          <a:bodyPr/>
          <a:lstStyle/>
          <a:p>
            <a:pPr algn="l"/>
            <a:r>
              <a:rPr dirty="0"/>
              <a:t>SBMPs by Extreme Event</a:t>
            </a:r>
          </a:p>
        </p:txBody>
      </p:sp>
      <p:sp>
        <p:nvSpPr>
          <p:cNvPr id="279" name="Shape 279"/>
          <p:cNvSpPr>
            <a:spLocks noGrp="1"/>
          </p:cNvSpPr>
          <p:nvPr>
            <p:ph type="sldNum" sz="quarter" idx="4294967295"/>
          </p:nvPr>
        </p:nvSpPr>
        <p:spPr>
          <a:xfrm>
            <a:off x="11581878" y="6273022"/>
            <a:ext cx="273059" cy="281939"/>
          </a:xfrm>
          <a:prstGeom prst="rect">
            <a:avLst/>
          </a:prstGeom>
          <a:extLst>
            <a:ext uri="{C572A759-6A51-4108-AA02-DFA0A04FC94B}">
              <ma14:wrappingTextBoxFlag xmlns="" xmlns:ma14="http://schemas.microsoft.com/office/mac/drawingml/2011/main" val="1"/>
            </a:ext>
          </a:extLst>
        </p:spPr>
        <p:txBody>
          <a:bodyPr anchor="t"/>
          <a:lstStyle>
            <a:lvl1pPr algn="ctr">
              <a:defRPr>
                <a:solidFill>
                  <a:srgbClr val="FFFFFF"/>
                </a:solidFill>
              </a:defRPr>
            </a:lvl1pPr>
          </a:lstStyle>
          <a:p>
            <a:fld id="{86CB4B4D-7CA3-9044-876B-883B54F8677D}" type="slidenum">
              <a:rPr/>
              <a:t>110</a:t>
            </a:fld>
            <a:endParaRPr dirty="0"/>
          </a:p>
        </p:txBody>
      </p:sp>
      <p:sp>
        <p:nvSpPr>
          <p:cNvPr id="280" name="Shape 280"/>
          <p:cNvSpPr/>
          <p:nvPr/>
        </p:nvSpPr>
        <p:spPr>
          <a:xfrm>
            <a:off x="109129" y="1453656"/>
            <a:ext cx="1275540" cy="4363002"/>
          </a:xfrm>
          <a:prstGeom prst="ellipse">
            <a:avLst/>
          </a:prstGeom>
          <a:ln w="25400">
            <a:solidFill>
              <a:srgbClr val="00B050"/>
            </a:solidFill>
          </a:ln>
          <a:effectLst>
            <a:outerShdw blurRad="38100" dist="25400" dir="5400000" rotWithShape="0">
              <a:srgbClr val="000000">
                <a:alpha val="45000"/>
              </a:srgbClr>
            </a:outerShdw>
          </a:effectLst>
        </p:spPr>
        <p:txBody>
          <a:bodyPr lIns="45718" tIns="45718" rIns="45718" bIns="45718" anchor="ctr"/>
          <a:lstStyle/>
          <a:p>
            <a:pPr>
              <a:defRPr>
                <a:latin typeface="+mn-lt"/>
                <a:ea typeface="+mn-ea"/>
                <a:cs typeface="+mn-cs"/>
                <a:sym typeface="Calibri"/>
              </a:defRPr>
            </a:pPr>
            <a:endParaRPr dirty="0"/>
          </a:p>
        </p:txBody>
      </p:sp>
      <p:sp>
        <p:nvSpPr>
          <p:cNvPr id="281" name="Shape 281"/>
          <p:cNvSpPr/>
          <p:nvPr/>
        </p:nvSpPr>
        <p:spPr>
          <a:xfrm>
            <a:off x="272472" y="2416629"/>
            <a:ext cx="234512" cy="358139"/>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a:defRPr>
                <a:solidFill>
                  <a:srgbClr val="00B050"/>
                </a:solidFill>
                <a:latin typeface="+mn-lt"/>
                <a:ea typeface="+mn-ea"/>
                <a:cs typeface="+mn-cs"/>
                <a:sym typeface="Calibri"/>
              </a:defRPr>
            </a:lvl1pPr>
          </a:lstStyle>
          <a:p>
            <a:r>
              <a:rPr dirty="0"/>
              <a:t>Y</a:t>
            </a:r>
          </a:p>
        </p:txBody>
      </p:sp>
      <p:sp>
        <p:nvSpPr>
          <p:cNvPr id="282" name="Shape 282"/>
          <p:cNvSpPr/>
          <p:nvPr/>
        </p:nvSpPr>
        <p:spPr>
          <a:xfrm>
            <a:off x="279335" y="2945557"/>
            <a:ext cx="234512" cy="358139"/>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a:defRPr>
                <a:solidFill>
                  <a:srgbClr val="00B050"/>
                </a:solidFill>
                <a:latin typeface="+mn-lt"/>
                <a:ea typeface="+mn-ea"/>
                <a:cs typeface="+mn-cs"/>
                <a:sym typeface="Calibri"/>
              </a:defRPr>
            </a:lvl1pPr>
          </a:lstStyle>
          <a:p>
            <a:r>
              <a:rPr dirty="0"/>
              <a:t>Y</a:t>
            </a:r>
          </a:p>
        </p:txBody>
      </p:sp>
      <p:sp>
        <p:nvSpPr>
          <p:cNvPr id="283" name="Shape 283"/>
          <p:cNvSpPr/>
          <p:nvPr/>
        </p:nvSpPr>
        <p:spPr>
          <a:xfrm>
            <a:off x="269966" y="4092128"/>
            <a:ext cx="234512" cy="358139"/>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a:defRPr>
                <a:solidFill>
                  <a:srgbClr val="00B050"/>
                </a:solidFill>
                <a:latin typeface="+mn-lt"/>
                <a:ea typeface="+mn-ea"/>
                <a:cs typeface="+mn-cs"/>
                <a:sym typeface="Calibri"/>
              </a:defRPr>
            </a:lvl1pPr>
          </a:lstStyle>
          <a:p>
            <a:r>
              <a:rPr dirty="0"/>
              <a:t>Y</a:t>
            </a:r>
          </a:p>
        </p:txBody>
      </p:sp>
      <p:sp>
        <p:nvSpPr>
          <p:cNvPr id="284" name="Shape 284"/>
          <p:cNvSpPr/>
          <p:nvPr/>
        </p:nvSpPr>
        <p:spPr>
          <a:xfrm>
            <a:off x="393989" y="4359623"/>
            <a:ext cx="234512" cy="358139"/>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a:defRPr>
                <a:solidFill>
                  <a:srgbClr val="00B050"/>
                </a:solidFill>
                <a:latin typeface="+mn-lt"/>
                <a:ea typeface="+mn-ea"/>
                <a:cs typeface="+mn-cs"/>
                <a:sym typeface="Calibri"/>
              </a:defRPr>
            </a:lvl1pPr>
          </a:lstStyle>
          <a:p>
            <a:r>
              <a:rPr dirty="0"/>
              <a:t>Y</a:t>
            </a:r>
          </a:p>
        </p:txBody>
      </p:sp>
      <p:sp>
        <p:nvSpPr>
          <p:cNvPr id="285" name="Shape 285"/>
          <p:cNvSpPr/>
          <p:nvPr/>
        </p:nvSpPr>
        <p:spPr>
          <a:xfrm>
            <a:off x="279335" y="4531423"/>
            <a:ext cx="234512" cy="358139"/>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a:defRPr>
                <a:solidFill>
                  <a:srgbClr val="00B050"/>
                </a:solidFill>
                <a:latin typeface="+mn-lt"/>
                <a:ea typeface="+mn-ea"/>
                <a:cs typeface="+mn-cs"/>
                <a:sym typeface="Calibri"/>
              </a:defRPr>
            </a:lvl1pPr>
          </a:lstStyle>
          <a:p>
            <a:r>
              <a:rPr dirty="0"/>
              <a:t>Y</a:t>
            </a:r>
          </a:p>
        </p:txBody>
      </p:sp>
      <p:sp>
        <p:nvSpPr>
          <p:cNvPr id="286" name="Shape 286"/>
          <p:cNvSpPr/>
          <p:nvPr/>
        </p:nvSpPr>
        <p:spPr>
          <a:xfrm>
            <a:off x="430800" y="4786052"/>
            <a:ext cx="234512" cy="358139"/>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a:defRPr>
                <a:solidFill>
                  <a:srgbClr val="00B050"/>
                </a:solidFill>
                <a:latin typeface="+mn-lt"/>
                <a:ea typeface="+mn-ea"/>
                <a:cs typeface="+mn-cs"/>
                <a:sym typeface="Calibri"/>
              </a:defRPr>
            </a:lvl1pPr>
          </a:lstStyle>
          <a:p>
            <a:r>
              <a:rPr dirty="0"/>
              <a:t>Y</a:t>
            </a:r>
          </a:p>
        </p:txBody>
      </p:sp>
      <p:sp>
        <p:nvSpPr>
          <p:cNvPr id="287" name="Shape 287"/>
          <p:cNvSpPr/>
          <p:nvPr/>
        </p:nvSpPr>
        <p:spPr>
          <a:xfrm>
            <a:off x="402442" y="5079143"/>
            <a:ext cx="234512" cy="358139"/>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a:defRPr>
                <a:solidFill>
                  <a:srgbClr val="00B050"/>
                </a:solidFill>
                <a:latin typeface="+mn-lt"/>
                <a:ea typeface="+mn-ea"/>
                <a:cs typeface="+mn-cs"/>
                <a:sym typeface="Calibri"/>
              </a:defRPr>
            </a:lvl1pPr>
          </a:lstStyle>
          <a:p>
            <a:r>
              <a:rPr dirty="0"/>
              <a:t>Y</a:t>
            </a:r>
          </a:p>
        </p:txBody>
      </p:sp>
      <p:sp>
        <p:nvSpPr>
          <p:cNvPr id="288" name="Shape 288"/>
          <p:cNvSpPr/>
          <p:nvPr/>
        </p:nvSpPr>
        <p:spPr>
          <a:xfrm>
            <a:off x="423009" y="5362471"/>
            <a:ext cx="234512" cy="358139"/>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a:defRPr>
                <a:solidFill>
                  <a:srgbClr val="00B050"/>
                </a:solidFill>
                <a:latin typeface="+mn-lt"/>
                <a:ea typeface="+mn-ea"/>
                <a:cs typeface="+mn-cs"/>
                <a:sym typeface="Calibri"/>
              </a:defRPr>
            </a:lvl1pPr>
          </a:lstStyle>
          <a:p>
            <a:r>
              <a:rPr dirty="0"/>
              <a:t>Y</a:t>
            </a:r>
          </a:p>
        </p:txBody>
      </p:sp>
      <p:sp>
        <p:nvSpPr>
          <p:cNvPr id="289" name="Shape 289"/>
          <p:cNvSpPr/>
          <p:nvPr/>
        </p:nvSpPr>
        <p:spPr>
          <a:xfrm>
            <a:off x="825587" y="3318240"/>
            <a:ext cx="250027" cy="358139"/>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a:defRPr>
                <a:solidFill>
                  <a:srgbClr val="00B050"/>
                </a:solidFill>
                <a:latin typeface="+mn-lt"/>
                <a:ea typeface="+mn-ea"/>
                <a:cs typeface="+mn-cs"/>
                <a:sym typeface="Calibri"/>
              </a:defRPr>
            </a:lvl1pPr>
          </a:lstStyle>
          <a:p>
            <a:r>
              <a:rPr dirty="0"/>
              <a:t>N</a:t>
            </a:r>
          </a:p>
        </p:txBody>
      </p:sp>
      <p:sp>
        <p:nvSpPr>
          <p:cNvPr id="290" name="Shape 290"/>
          <p:cNvSpPr/>
          <p:nvPr/>
        </p:nvSpPr>
        <p:spPr>
          <a:xfrm>
            <a:off x="846084" y="3618988"/>
            <a:ext cx="250027" cy="358139"/>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a:defRPr>
                <a:solidFill>
                  <a:srgbClr val="00B050"/>
                </a:solidFill>
                <a:latin typeface="+mn-lt"/>
                <a:ea typeface="+mn-ea"/>
                <a:cs typeface="+mn-cs"/>
                <a:sym typeface="Calibri"/>
              </a:defRPr>
            </a:lvl1pPr>
          </a:lstStyle>
          <a:p>
            <a:r>
              <a:rPr dirty="0"/>
              <a:t>N</a:t>
            </a:r>
          </a:p>
        </p:txBody>
      </p:sp>
      <p:sp>
        <p:nvSpPr>
          <p:cNvPr id="291" name="Shape 291"/>
          <p:cNvSpPr/>
          <p:nvPr/>
        </p:nvSpPr>
        <p:spPr>
          <a:xfrm>
            <a:off x="828911" y="3835043"/>
            <a:ext cx="250027" cy="358139"/>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a:defRPr>
                <a:solidFill>
                  <a:srgbClr val="00B050"/>
                </a:solidFill>
                <a:latin typeface="+mn-lt"/>
                <a:ea typeface="+mn-ea"/>
                <a:cs typeface="+mn-cs"/>
                <a:sym typeface="Calibri"/>
              </a:defRPr>
            </a:lvl1pPr>
          </a:lstStyle>
          <a:p>
            <a:r>
              <a:rPr dirty="0"/>
              <a:t>N</a:t>
            </a:r>
          </a:p>
        </p:txBody>
      </p:sp>
      <p:sp>
        <p:nvSpPr>
          <p:cNvPr id="292" name="Shape 292"/>
          <p:cNvSpPr/>
          <p:nvPr/>
        </p:nvSpPr>
        <p:spPr>
          <a:xfrm>
            <a:off x="88899" y="1286813"/>
            <a:ext cx="7277166" cy="370839"/>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lvl1pPr>
              <a:defRPr>
                <a:solidFill>
                  <a:srgbClr val="005C84"/>
                </a:solidFill>
                <a:latin typeface="Roboto"/>
                <a:ea typeface="Roboto"/>
                <a:cs typeface="Roboto"/>
                <a:sym typeface="Roboto"/>
              </a:defRPr>
            </a:lvl1pPr>
          </a:lstStyle>
          <a:p>
            <a:r>
              <a:rPr dirty="0"/>
              <a:t>Appendix D. Sustainable Best Management Practice Checklists</a:t>
            </a:r>
          </a:p>
        </p:txBody>
      </p:sp>
    </p:spTree>
  </p:cSld>
  <p:clrMapOvr>
    <a:masterClrMapping/>
  </p:clrMapOvr>
  <p:transition spd="slow"/>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 name="image36.pn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5432603" y="1023586"/>
            <a:ext cx="6172733" cy="5775037"/>
          </a:xfrm>
          <a:prstGeom prst="rect">
            <a:avLst/>
          </a:prstGeom>
          <a:ln>
            <a:solidFill>
              <a:srgbClr val="000000"/>
            </a:solidFill>
          </a:ln>
        </p:spPr>
      </p:pic>
      <p:sp>
        <p:nvSpPr>
          <p:cNvPr id="297" name="Shape 297"/>
          <p:cNvSpPr>
            <a:spLocks noGrp="1"/>
          </p:cNvSpPr>
          <p:nvPr>
            <p:ph type="title"/>
          </p:nvPr>
        </p:nvSpPr>
        <p:spPr>
          <a:xfrm>
            <a:off x="265004" y="161082"/>
            <a:ext cx="11761035" cy="691017"/>
          </a:xfrm>
          <a:prstGeom prst="rect">
            <a:avLst/>
          </a:prstGeom>
        </p:spPr>
        <p:txBody>
          <a:bodyPr/>
          <a:lstStyle>
            <a:lvl1pPr defTabSz="443483"/>
          </a:lstStyle>
          <a:p>
            <a:pPr algn="l"/>
            <a:r>
              <a:rPr dirty="0"/>
              <a:t>SBMP Integration: Iron Mountain Mine Case Study</a:t>
            </a:r>
          </a:p>
        </p:txBody>
      </p:sp>
      <p:sp>
        <p:nvSpPr>
          <p:cNvPr id="298" name="Shape 298"/>
          <p:cNvSpPr>
            <a:spLocks noGrp="1"/>
          </p:cNvSpPr>
          <p:nvPr>
            <p:ph type="body" sz="half" idx="1"/>
          </p:nvPr>
        </p:nvSpPr>
        <p:spPr>
          <a:xfrm>
            <a:off x="272465" y="1599041"/>
            <a:ext cx="5187810" cy="4225561"/>
          </a:xfrm>
          <a:prstGeom prst="rect">
            <a:avLst/>
          </a:prstGeom>
        </p:spPr>
        <p:txBody>
          <a:bodyPr/>
          <a:lstStyle/>
          <a:p>
            <a:pPr marL="0" indent="0" defTabSz="325767">
              <a:spcBef>
                <a:spcPts val="300"/>
              </a:spcBef>
              <a:buNone/>
              <a:defRPr sz="1800"/>
            </a:pPr>
            <a:r>
              <a:rPr dirty="0"/>
              <a:t>Step 3: Implement the applicable and prioritized SBMPs</a:t>
            </a:r>
          </a:p>
          <a:p>
            <a:pPr marL="249555" indent="-285750" defTabSz="325767">
              <a:spcBef>
                <a:spcPts val="300"/>
              </a:spcBef>
              <a:buFont typeface="Wingdings" panose="05000000000000000000" pitchFamily="2" charset="2"/>
              <a:buChar char="q"/>
              <a:defRPr sz="1800"/>
            </a:pPr>
            <a:r>
              <a:rPr sz="2000" dirty="0"/>
              <a:t>Replace portions of the treatment system with nonflammable stainless steel</a:t>
            </a:r>
          </a:p>
          <a:p>
            <a:pPr marL="249555" indent="-285750" defTabSz="325767">
              <a:spcBef>
                <a:spcPts val="300"/>
              </a:spcBef>
              <a:buFont typeface="Wingdings" panose="05000000000000000000" pitchFamily="2" charset="2"/>
              <a:buChar char="q"/>
              <a:defRPr sz="1800"/>
            </a:pPr>
            <a:r>
              <a:rPr sz="2000" dirty="0"/>
              <a:t>Add redundancies in the treatment system</a:t>
            </a:r>
          </a:p>
          <a:p>
            <a:pPr marL="249555" indent="-285750" defTabSz="325767">
              <a:spcBef>
                <a:spcPts val="300"/>
              </a:spcBef>
              <a:buFont typeface="Wingdings" panose="05000000000000000000" pitchFamily="2" charset="2"/>
              <a:buChar char="q"/>
              <a:defRPr sz="1800"/>
            </a:pPr>
            <a:r>
              <a:rPr sz="2000" dirty="0"/>
              <a:t>Develop vegetation management especially with plants that effectively spread fires</a:t>
            </a:r>
          </a:p>
          <a:p>
            <a:pPr marL="249555" indent="-285750" defTabSz="325767">
              <a:spcBef>
                <a:spcPts val="300"/>
              </a:spcBef>
              <a:buFont typeface="Wingdings" panose="05000000000000000000" pitchFamily="2" charset="2"/>
              <a:buChar char="q"/>
              <a:defRPr sz="1800"/>
            </a:pPr>
            <a:r>
              <a:rPr sz="2000" dirty="0"/>
              <a:t>Continue and increase coordination with local emergency responders</a:t>
            </a:r>
          </a:p>
          <a:p>
            <a:pPr marL="249555" indent="-285750" defTabSz="325767">
              <a:spcBef>
                <a:spcPts val="300"/>
              </a:spcBef>
              <a:buFont typeface="Wingdings" panose="05000000000000000000" pitchFamily="2" charset="2"/>
              <a:buChar char="q"/>
              <a:defRPr sz="1800"/>
            </a:pPr>
            <a:r>
              <a:rPr sz="2000" dirty="0"/>
              <a:t>Update the Emergency Preparedness Plan</a:t>
            </a:r>
          </a:p>
          <a:p>
            <a:pPr marL="249555" indent="-285750" defTabSz="325767">
              <a:spcBef>
                <a:spcPts val="300"/>
              </a:spcBef>
              <a:buFont typeface="Wingdings" panose="05000000000000000000" pitchFamily="2" charset="2"/>
              <a:buChar char="q"/>
              <a:defRPr sz="1800"/>
            </a:pPr>
            <a:r>
              <a:rPr sz="2000" dirty="0"/>
              <a:t>Update the Asset Management Plan</a:t>
            </a:r>
          </a:p>
        </p:txBody>
      </p:sp>
      <p:sp>
        <p:nvSpPr>
          <p:cNvPr id="299" name="Shape 299"/>
          <p:cNvSpPr>
            <a:spLocks noGrp="1"/>
          </p:cNvSpPr>
          <p:nvPr>
            <p:ph type="sldNum" sz="quarter" idx="4294967295"/>
          </p:nvPr>
        </p:nvSpPr>
        <p:spPr>
          <a:xfrm>
            <a:off x="11581878" y="6273022"/>
            <a:ext cx="273059" cy="281939"/>
          </a:xfrm>
          <a:prstGeom prst="rect">
            <a:avLst/>
          </a:prstGeom>
          <a:extLst>
            <a:ext uri="{C572A759-6A51-4108-AA02-DFA0A04FC94B}">
              <ma14:wrappingTextBoxFlag xmlns="" xmlns:ma14="http://schemas.microsoft.com/office/mac/drawingml/2011/main" val="1"/>
            </a:ext>
          </a:extLst>
        </p:spPr>
        <p:txBody>
          <a:bodyPr anchor="t"/>
          <a:lstStyle>
            <a:lvl1pPr algn="ctr">
              <a:defRPr>
                <a:solidFill>
                  <a:srgbClr val="FFFFFF"/>
                </a:solidFill>
              </a:defRPr>
            </a:lvl1pPr>
          </a:lstStyle>
          <a:p>
            <a:fld id="{86CB4B4D-7CA3-9044-876B-883B54F8677D}" type="slidenum">
              <a:rPr/>
              <a:t>111</a:t>
            </a:fld>
            <a:endParaRPr dirty="0"/>
          </a:p>
        </p:txBody>
      </p:sp>
      <p:sp>
        <p:nvSpPr>
          <p:cNvPr id="300" name="Shape 300"/>
          <p:cNvSpPr/>
          <p:nvPr/>
        </p:nvSpPr>
        <p:spPr>
          <a:xfrm>
            <a:off x="6507449" y="3629414"/>
            <a:ext cx="3840489" cy="1248945"/>
          </a:xfrm>
          <a:prstGeom prst="ellipse">
            <a:avLst/>
          </a:prstGeom>
          <a:ln w="76200">
            <a:solidFill>
              <a:srgbClr val="00B050"/>
            </a:solidFill>
          </a:ln>
          <a:effectLst>
            <a:outerShdw blurRad="38100" dist="25400" dir="5400000" rotWithShape="0">
              <a:srgbClr val="000000">
                <a:alpha val="45000"/>
              </a:srgbClr>
            </a:outerShdw>
          </a:effectLst>
        </p:spPr>
        <p:txBody>
          <a:bodyPr lIns="45718" tIns="45718" rIns="45718" bIns="45718" anchor="ctr"/>
          <a:lstStyle/>
          <a:p>
            <a:pPr>
              <a:defRPr>
                <a:latin typeface="+mn-lt"/>
                <a:ea typeface="+mn-ea"/>
                <a:cs typeface="+mn-cs"/>
                <a:sym typeface="Calibri"/>
              </a:defRPr>
            </a:pPr>
            <a:endParaRPr dirty="0"/>
          </a:p>
        </p:txBody>
      </p:sp>
      <p:sp>
        <p:nvSpPr>
          <p:cNvPr id="301" name="Shape 301"/>
          <p:cNvSpPr/>
          <p:nvPr/>
        </p:nvSpPr>
        <p:spPr>
          <a:xfrm>
            <a:off x="9394579" y="6495734"/>
            <a:ext cx="2494364" cy="307339"/>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lvl1pPr>
              <a:defRPr sz="1400">
                <a:latin typeface="Roboto"/>
                <a:ea typeface="Roboto"/>
                <a:cs typeface="Roboto"/>
                <a:sym typeface="Roboto"/>
              </a:defRPr>
            </a:lvl1pPr>
          </a:lstStyle>
          <a:p>
            <a:r>
              <a:rPr dirty="0">
                <a:solidFill>
                  <a:srgbClr val="00334C"/>
                </a:solidFill>
              </a:rPr>
              <a:t>Figure 7‑1. SBMP process.</a:t>
            </a:r>
          </a:p>
        </p:txBody>
      </p:sp>
      <p:pic>
        <p:nvPicPr>
          <p:cNvPr id="8" name="Graphic 7" descr="Checkmark">
            <a:extLst>
              <a:ext uri="{FF2B5EF4-FFF2-40B4-BE49-F238E27FC236}">
                <a16:creationId xmlns:a16="http://schemas.microsoft.com/office/drawing/2014/main" id="{FD86EFBC-A4A6-4238-AF8F-D728D093AF2F}"/>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272465" y="2167003"/>
            <a:ext cx="338203" cy="338203"/>
          </a:xfrm>
          <a:prstGeom prst="rect">
            <a:avLst/>
          </a:prstGeom>
        </p:spPr>
      </p:pic>
      <p:pic>
        <p:nvPicPr>
          <p:cNvPr id="9" name="Graphic 8" descr="Checkmark">
            <a:extLst>
              <a:ext uri="{FF2B5EF4-FFF2-40B4-BE49-F238E27FC236}">
                <a16:creationId xmlns:a16="http://schemas.microsoft.com/office/drawing/2014/main" id="{B87E8B5A-9502-4F56-B242-09D8A644FAD0}"/>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292302" y="2848179"/>
            <a:ext cx="338203" cy="338203"/>
          </a:xfrm>
          <a:prstGeom prst="rect">
            <a:avLst/>
          </a:prstGeom>
        </p:spPr>
      </p:pic>
      <p:pic>
        <p:nvPicPr>
          <p:cNvPr id="10" name="Graphic 9" descr="Checkmark">
            <a:extLst>
              <a:ext uri="{FF2B5EF4-FFF2-40B4-BE49-F238E27FC236}">
                <a16:creationId xmlns:a16="http://schemas.microsoft.com/office/drawing/2014/main" id="{C73726D1-21B0-4E3A-9E4D-10F4AD3101F4}"/>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265004" y="3186382"/>
            <a:ext cx="338203" cy="338203"/>
          </a:xfrm>
          <a:prstGeom prst="rect">
            <a:avLst/>
          </a:prstGeom>
        </p:spPr>
      </p:pic>
      <p:pic>
        <p:nvPicPr>
          <p:cNvPr id="11" name="Graphic 10" descr="Checkmark">
            <a:extLst>
              <a:ext uri="{FF2B5EF4-FFF2-40B4-BE49-F238E27FC236}">
                <a16:creationId xmlns:a16="http://schemas.microsoft.com/office/drawing/2014/main" id="{231F522C-48FB-4DFB-BE93-210C14178D2B}"/>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292302" y="4099289"/>
            <a:ext cx="338203" cy="338203"/>
          </a:xfrm>
          <a:prstGeom prst="rect">
            <a:avLst/>
          </a:prstGeom>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3" name="image36.pn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5420077" y="1023586"/>
            <a:ext cx="6172733" cy="5775037"/>
          </a:xfrm>
          <a:prstGeom prst="rect">
            <a:avLst/>
          </a:prstGeom>
          <a:ln>
            <a:solidFill>
              <a:srgbClr val="000000"/>
            </a:solidFill>
          </a:ln>
        </p:spPr>
      </p:pic>
      <p:sp>
        <p:nvSpPr>
          <p:cNvPr id="305" name="Shape 305"/>
          <p:cNvSpPr>
            <a:spLocks noGrp="1"/>
          </p:cNvSpPr>
          <p:nvPr>
            <p:ph type="body" sz="half" idx="1"/>
          </p:nvPr>
        </p:nvSpPr>
        <p:spPr>
          <a:xfrm>
            <a:off x="272465" y="1599042"/>
            <a:ext cx="5187810" cy="3469354"/>
          </a:xfrm>
          <a:prstGeom prst="rect">
            <a:avLst/>
          </a:prstGeom>
        </p:spPr>
        <p:txBody>
          <a:bodyPr/>
          <a:lstStyle/>
          <a:p>
            <a:pPr marL="0" indent="0">
              <a:spcBef>
                <a:spcPts val="600"/>
              </a:spcBef>
              <a:buNone/>
              <a:defRPr sz="2400"/>
            </a:pPr>
            <a:r>
              <a:rPr dirty="0"/>
              <a:t>Step 4: Evaluate the effectiveness of the SBMPs</a:t>
            </a:r>
          </a:p>
          <a:p>
            <a:pPr lvl="1">
              <a:spcBef>
                <a:spcPts val="600"/>
              </a:spcBef>
              <a:buFont typeface="Wingdings" panose="05000000000000000000" pitchFamily="2" charset="2"/>
              <a:buChar char="q"/>
              <a:defRPr sz="2400"/>
            </a:pPr>
            <a:r>
              <a:rPr dirty="0"/>
              <a:t>Cal Fire on-site visits to advise on fire prevention measures</a:t>
            </a:r>
          </a:p>
          <a:p>
            <a:pPr lvl="1">
              <a:spcBef>
                <a:spcPts val="600"/>
              </a:spcBef>
              <a:buFont typeface="Wingdings" panose="05000000000000000000" pitchFamily="2" charset="2"/>
              <a:buChar char="q"/>
              <a:defRPr sz="2400"/>
            </a:pPr>
            <a:r>
              <a:rPr dirty="0"/>
              <a:t>5-year review assessments</a:t>
            </a:r>
          </a:p>
        </p:txBody>
      </p:sp>
      <p:sp>
        <p:nvSpPr>
          <p:cNvPr id="306" name="Shape 306"/>
          <p:cNvSpPr>
            <a:spLocks noGrp="1"/>
          </p:cNvSpPr>
          <p:nvPr>
            <p:ph type="sldNum" sz="quarter" idx="4294967295"/>
          </p:nvPr>
        </p:nvSpPr>
        <p:spPr>
          <a:xfrm>
            <a:off x="11581878" y="6273022"/>
            <a:ext cx="273059" cy="281939"/>
          </a:xfrm>
          <a:prstGeom prst="rect">
            <a:avLst/>
          </a:prstGeom>
          <a:extLst>
            <a:ext uri="{C572A759-6A51-4108-AA02-DFA0A04FC94B}">
              <ma14:wrappingTextBoxFlag xmlns="" xmlns:ma14="http://schemas.microsoft.com/office/mac/drawingml/2011/main" val="1"/>
            </a:ext>
          </a:extLst>
        </p:spPr>
        <p:txBody>
          <a:bodyPr anchor="t"/>
          <a:lstStyle>
            <a:lvl1pPr algn="ctr">
              <a:defRPr>
                <a:solidFill>
                  <a:srgbClr val="FFFFFF"/>
                </a:solidFill>
              </a:defRPr>
            </a:lvl1pPr>
          </a:lstStyle>
          <a:p>
            <a:fld id="{86CB4B4D-7CA3-9044-876B-883B54F8677D}" type="slidenum">
              <a:rPr/>
              <a:t>112</a:t>
            </a:fld>
            <a:endParaRPr dirty="0"/>
          </a:p>
        </p:txBody>
      </p:sp>
      <p:sp>
        <p:nvSpPr>
          <p:cNvPr id="307" name="Shape 307"/>
          <p:cNvSpPr/>
          <p:nvPr/>
        </p:nvSpPr>
        <p:spPr>
          <a:xfrm>
            <a:off x="6472018" y="4626836"/>
            <a:ext cx="3840489" cy="1248947"/>
          </a:xfrm>
          <a:prstGeom prst="ellipse">
            <a:avLst/>
          </a:prstGeom>
          <a:ln w="76200">
            <a:solidFill>
              <a:srgbClr val="00B050"/>
            </a:solidFill>
          </a:ln>
          <a:effectLst>
            <a:outerShdw blurRad="38100" dist="25400" dir="5400000" rotWithShape="0">
              <a:srgbClr val="000000">
                <a:alpha val="45000"/>
              </a:srgbClr>
            </a:outerShdw>
          </a:effectLst>
        </p:spPr>
        <p:txBody>
          <a:bodyPr lIns="45718" tIns="45718" rIns="45718" bIns="45718" anchor="ctr"/>
          <a:lstStyle/>
          <a:p>
            <a:pPr>
              <a:defRPr>
                <a:latin typeface="+mn-lt"/>
                <a:ea typeface="+mn-ea"/>
                <a:cs typeface="+mn-cs"/>
                <a:sym typeface="Calibri"/>
              </a:defRPr>
            </a:pPr>
            <a:endParaRPr dirty="0"/>
          </a:p>
        </p:txBody>
      </p:sp>
      <p:sp>
        <p:nvSpPr>
          <p:cNvPr id="308" name="Shape 308"/>
          <p:cNvSpPr/>
          <p:nvPr/>
        </p:nvSpPr>
        <p:spPr>
          <a:xfrm>
            <a:off x="9382053" y="6495734"/>
            <a:ext cx="2494364" cy="307339"/>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lvl1pPr>
              <a:defRPr sz="1400">
                <a:latin typeface="Roboto"/>
                <a:ea typeface="Roboto"/>
                <a:cs typeface="Roboto"/>
                <a:sym typeface="Roboto"/>
              </a:defRPr>
            </a:lvl1pPr>
          </a:lstStyle>
          <a:p>
            <a:r>
              <a:rPr dirty="0">
                <a:solidFill>
                  <a:srgbClr val="00334C"/>
                </a:solidFill>
              </a:rPr>
              <a:t>Figure 7‑1. SBMP process.</a:t>
            </a:r>
          </a:p>
        </p:txBody>
      </p:sp>
      <p:pic>
        <p:nvPicPr>
          <p:cNvPr id="8" name="Graphic 7" descr="Checkmark">
            <a:extLst>
              <a:ext uri="{FF2B5EF4-FFF2-40B4-BE49-F238E27FC236}">
                <a16:creationId xmlns:a16="http://schemas.microsoft.com/office/drawing/2014/main" id="{8DD72DFF-CC8A-4377-A242-C04D211B1E67}"/>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760980" y="2430050"/>
            <a:ext cx="338203" cy="338203"/>
          </a:xfrm>
          <a:prstGeom prst="rect">
            <a:avLst/>
          </a:prstGeom>
        </p:spPr>
      </p:pic>
      <p:sp>
        <p:nvSpPr>
          <p:cNvPr id="11" name="Shape 297">
            <a:extLst>
              <a:ext uri="{FF2B5EF4-FFF2-40B4-BE49-F238E27FC236}">
                <a16:creationId xmlns:a16="http://schemas.microsoft.com/office/drawing/2014/main" id="{8C035816-BEFE-40D3-904B-A27FB7FC6F55}"/>
              </a:ext>
            </a:extLst>
          </p:cNvPr>
          <p:cNvSpPr>
            <a:spLocks noGrp="1"/>
          </p:cNvSpPr>
          <p:nvPr>
            <p:ph type="title"/>
          </p:nvPr>
        </p:nvSpPr>
        <p:spPr>
          <a:xfrm>
            <a:off x="265004" y="161082"/>
            <a:ext cx="11761035" cy="691017"/>
          </a:xfrm>
          <a:prstGeom prst="rect">
            <a:avLst/>
          </a:prstGeom>
        </p:spPr>
        <p:txBody>
          <a:bodyPr/>
          <a:lstStyle>
            <a:lvl1pPr defTabSz="443483"/>
          </a:lstStyle>
          <a:p>
            <a:pPr algn="l"/>
            <a:r>
              <a:rPr dirty="0"/>
              <a:t>SBMP Integration: Iron Mountain Mine Case Study</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2" name="image36.pn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5420077" y="1023586"/>
            <a:ext cx="6172733" cy="5775037"/>
          </a:xfrm>
          <a:prstGeom prst="rect">
            <a:avLst/>
          </a:prstGeom>
          <a:ln>
            <a:solidFill>
              <a:srgbClr val="000000"/>
            </a:solidFill>
          </a:ln>
        </p:spPr>
      </p:pic>
      <p:sp>
        <p:nvSpPr>
          <p:cNvPr id="314" name="Shape 314"/>
          <p:cNvSpPr>
            <a:spLocks noGrp="1"/>
          </p:cNvSpPr>
          <p:nvPr>
            <p:ph type="body" sz="half" idx="1"/>
          </p:nvPr>
        </p:nvSpPr>
        <p:spPr>
          <a:xfrm>
            <a:off x="272465" y="1599042"/>
            <a:ext cx="4975940" cy="3469354"/>
          </a:xfrm>
          <a:prstGeom prst="rect">
            <a:avLst/>
          </a:prstGeom>
        </p:spPr>
        <p:txBody>
          <a:bodyPr/>
          <a:lstStyle/>
          <a:p>
            <a:pPr marL="0" indent="0" defTabSz="406908">
              <a:spcBef>
                <a:spcPts val="500"/>
              </a:spcBef>
              <a:buNone/>
              <a:defRPr sz="2400"/>
            </a:pPr>
            <a:r>
              <a:rPr dirty="0"/>
              <a:t>Step 5: Re-evaluate vulnerabilities</a:t>
            </a:r>
          </a:p>
          <a:p>
            <a:pPr lvl="1" defTabSz="406908">
              <a:spcBef>
                <a:spcPts val="500"/>
              </a:spcBef>
              <a:buFont typeface="Wingdings" panose="05000000000000000000" pitchFamily="2" charset="2"/>
              <a:buChar char="q"/>
              <a:defRPr sz="2400"/>
            </a:pPr>
            <a:r>
              <a:rPr dirty="0"/>
              <a:t>Consideration of climate change in the final sitewide RI/FS is being assisted by running climate change scenarios in the Water Quality Model.</a:t>
            </a:r>
          </a:p>
          <a:p>
            <a:pPr lvl="1" defTabSz="406908">
              <a:spcBef>
                <a:spcPts val="500"/>
              </a:spcBef>
              <a:buFont typeface="Wingdings" panose="05000000000000000000" pitchFamily="2" charset="2"/>
              <a:buChar char="q"/>
              <a:defRPr sz="2400"/>
            </a:pPr>
            <a:r>
              <a:rPr dirty="0"/>
              <a:t>5-year review</a:t>
            </a:r>
          </a:p>
        </p:txBody>
      </p:sp>
      <p:sp>
        <p:nvSpPr>
          <p:cNvPr id="315" name="Shape 315"/>
          <p:cNvSpPr>
            <a:spLocks noGrp="1"/>
          </p:cNvSpPr>
          <p:nvPr>
            <p:ph type="sldNum" sz="quarter" idx="4294967295"/>
          </p:nvPr>
        </p:nvSpPr>
        <p:spPr>
          <a:xfrm>
            <a:off x="11581878" y="6273022"/>
            <a:ext cx="273059" cy="281939"/>
          </a:xfrm>
          <a:prstGeom prst="rect">
            <a:avLst/>
          </a:prstGeom>
          <a:extLst>
            <a:ext uri="{C572A759-6A51-4108-AA02-DFA0A04FC94B}">
              <ma14:wrappingTextBoxFlag xmlns="" xmlns:ma14="http://schemas.microsoft.com/office/mac/drawingml/2011/main" val="1"/>
            </a:ext>
          </a:extLst>
        </p:spPr>
        <p:txBody>
          <a:bodyPr anchor="t"/>
          <a:lstStyle>
            <a:lvl1pPr algn="ctr">
              <a:defRPr>
                <a:solidFill>
                  <a:srgbClr val="FFFFFF"/>
                </a:solidFill>
              </a:defRPr>
            </a:lvl1pPr>
          </a:lstStyle>
          <a:p>
            <a:fld id="{86CB4B4D-7CA3-9044-876B-883B54F8677D}" type="slidenum">
              <a:rPr/>
              <a:t>113</a:t>
            </a:fld>
            <a:endParaRPr dirty="0"/>
          </a:p>
        </p:txBody>
      </p:sp>
      <p:sp>
        <p:nvSpPr>
          <p:cNvPr id="316" name="Shape 316"/>
          <p:cNvSpPr/>
          <p:nvPr/>
        </p:nvSpPr>
        <p:spPr>
          <a:xfrm>
            <a:off x="6511839" y="5834412"/>
            <a:ext cx="3840489" cy="964217"/>
          </a:xfrm>
          <a:prstGeom prst="ellipse">
            <a:avLst/>
          </a:prstGeom>
          <a:ln w="76200">
            <a:solidFill>
              <a:srgbClr val="00B050"/>
            </a:solidFill>
          </a:ln>
          <a:effectLst>
            <a:outerShdw blurRad="38100" dist="25400" dir="5400000" rotWithShape="0">
              <a:srgbClr val="000000">
                <a:alpha val="45000"/>
              </a:srgbClr>
            </a:outerShdw>
          </a:effectLst>
        </p:spPr>
        <p:txBody>
          <a:bodyPr lIns="45718" tIns="45718" rIns="45718" bIns="45718" anchor="ctr"/>
          <a:lstStyle/>
          <a:p>
            <a:pPr>
              <a:defRPr>
                <a:latin typeface="+mn-lt"/>
                <a:ea typeface="+mn-ea"/>
                <a:cs typeface="+mn-cs"/>
                <a:sym typeface="Calibri"/>
              </a:defRPr>
            </a:pPr>
            <a:endParaRPr dirty="0"/>
          </a:p>
        </p:txBody>
      </p:sp>
      <p:sp>
        <p:nvSpPr>
          <p:cNvPr id="317" name="Shape 317"/>
          <p:cNvSpPr/>
          <p:nvPr/>
        </p:nvSpPr>
        <p:spPr>
          <a:xfrm>
            <a:off x="9382053" y="6495734"/>
            <a:ext cx="2494364" cy="307339"/>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lvl1pPr>
              <a:defRPr sz="1400">
                <a:latin typeface="Roboto"/>
                <a:ea typeface="Roboto"/>
                <a:cs typeface="Roboto"/>
                <a:sym typeface="Roboto"/>
              </a:defRPr>
            </a:lvl1pPr>
          </a:lstStyle>
          <a:p>
            <a:r>
              <a:rPr dirty="0">
                <a:solidFill>
                  <a:srgbClr val="00334C"/>
                </a:solidFill>
              </a:rPr>
              <a:t>Figure 7‑1. SBMP process.</a:t>
            </a:r>
          </a:p>
        </p:txBody>
      </p:sp>
      <p:sp>
        <p:nvSpPr>
          <p:cNvPr id="10" name="Shape 297">
            <a:extLst>
              <a:ext uri="{FF2B5EF4-FFF2-40B4-BE49-F238E27FC236}">
                <a16:creationId xmlns:a16="http://schemas.microsoft.com/office/drawing/2014/main" id="{5CA5CAAF-9ACF-4ADB-8D0C-2C2E01E79232}"/>
              </a:ext>
            </a:extLst>
          </p:cNvPr>
          <p:cNvSpPr>
            <a:spLocks noGrp="1"/>
          </p:cNvSpPr>
          <p:nvPr>
            <p:ph type="title"/>
          </p:nvPr>
        </p:nvSpPr>
        <p:spPr>
          <a:xfrm>
            <a:off x="265004" y="161082"/>
            <a:ext cx="11761035" cy="691017"/>
          </a:xfrm>
          <a:prstGeom prst="rect">
            <a:avLst/>
          </a:prstGeom>
        </p:spPr>
        <p:txBody>
          <a:bodyPr/>
          <a:lstStyle>
            <a:lvl1pPr defTabSz="443483"/>
          </a:lstStyle>
          <a:p>
            <a:pPr algn="l"/>
            <a:r>
              <a:rPr dirty="0"/>
              <a:t>SBMP Integration: Iron Mountain Mine Case Study</a:t>
            </a:r>
          </a:p>
        </p:txBody>
      </p:sp>
    </p:spTree>
  </p:cSld>
  <p:clrMapOvr>
    <a:masterClrMapping/>
  </p:clrMapOvr>
  <p:transition spd="slow"/>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EFCAD-54AA-45F4-A92E-291B1FF23628}"/>
              </a:ext>
            </a:extLst>
          </p:cNvPr>
          <p:cNvSpPr>
            <a:spLocks noGrp="1"/>
          </p:cNvSpPr>
          <p:nvPr>
            <p:ph type="title"/>
          </p:nvPr>
        </p:nvSpPr>
        <p:spPr/>
        <p:txBody>
          <a:bodyPr/>
          <a:lstStyle/>
          <a:p>
            <a:r>
              <a:rPr lang="en-US" dirty="0">
                <a:latin typeface="Tahoma" panose="020B0604030504040204" pitchFamily="34" charset="0"/>
                <a:ea typeface="Tahoma" panose="020B0604030504040204" pitchFamily="34" charset="0"/>
                <a:cs typeface="Tahoma" panose="020B0604030504040204" pitchFamily="34" charset="0"/>
              </a:rPr>
              <a:t>SBMP Conclusion</a:t>
            </a:r>
          </a:p>
        </p:txBody>
      </p:sp>
      <p:sp>
        <p:nvSpPr>
          <p:cNvPr id="4" name="Shape 219">
            <a:extLst>
              <a:ext uri="{FF2B5EF4-FFF2-40B4-BE49-F238E27FC236}">
                <a16:creationId xmlns:a16="http://schemas.microsoft.com/office/drawing/2014/main" id="{2ABA2D8B-C540-4271-8FC0-E23E86637934}"/>
              </a:ext>
            </a:extLst>
          </p:cNvPr>
          <p:cNvSpPr/>
          <p:nvPr/>
        </p:nvSpPr>
        <p:spPr>
          <a:xfrm>
            <a:off x="5357464" y="2134017"/>
            <a:ext cx="1691411" cy="1691404"/>
          </a:xfrm>
          <a:prstGeom prst="ellipse">
            <a:avLst/>
          </a:prstGeom>
          <a:solidFill>
            <a:srgbClr val="40753C"/>
          </a:solidFill>
          <a:ln w="12700">
            <a:miter lim="400000"/>
          </a:ln>
          <a:effectLst>
            <a:outerShdw blurRad="38100" dist="25400" dir="5400000" rotWithShape="0">
              <a:srgbClr val="000000">
                <a:alpha val="45000"/>
              </a:srgbClr>
            </a:outerShdw>
          </a:effectLst>
        </p:spPr>
        <p:txBody>
          <a:bodyPr lIns="45718" tIns="45718" rIns="45718" bIns="45718" anchor="ctr"/>
          <a:lstStyle/>
          <a:p>
            <a:pPr algn="ctr">
              <a:defRPr>
                <a:solidFill>
                  <a:srgbClr val="FFFFFF"/>
                </a:solidFill>
                <a:latin typeface="+mn-lt"/>
                <a:ea typeface="+mn-ea"/>
                <a:cs typeface="+mn-cs"/>
                <a:sym typeface="Calibri"/>
              </a:defRPr>
            </a:pPr>
            <a:endParaRPr dirty="0"/>
          </a:p>
        </p:txBody>
      </p:sp>
      <p:sp>
        <p:nvSpPr>
          <p:cNvPr id="5" name="Shape 220">
            <a:extLst>
              <a:ext uri="{FF2B5EF4-FFF2-40B4-BE49-F238E27FC236}">
                <a16:creationId xmlns:a16="http://schemas.microsoft.com/office/drawing/2014/main" id="{7B2624D2-52DF-4FB3-9627-E8D063B00F83}"/>
              </a:ext>
            </a:extLst>
          </p:cNvPr>
          <p:cNvSpPr/>
          <p:nvPr/>
        </p:nvSpPr>
        <p:spPr>
          <a:xfrm>
            <a:off x="2369265" y="2134017"/>
            <a:ext cx="1691409" cy="1691404"/>
          </a:xfrm>
          <a:prstGeom prst="ellipse">
            <a:avLst/>
          </a:prstGeom>
          <a:solidFill>
            <a:srgbClr val="7EBB7A"/>
          </a:solidFill>
          <a:ln w="12700">
            <a:miter lim="400000"/>
          </a:ln>
          <a:effectLst>
            <a:outerShdw blurRad="38100" dist="25400" dir="5400000" rotWithShape="0">
              <a:srgbClr val="000000">
                <a:alpha val="45000"/>
              </a:srgbClr>
            </a:outerShdw>
          </a:effectLst>
        </p:spPr>
        <p:txBody>
          <a:bodyPr lIns="45718" tIns="45718" rIns="45718" bIns="45718" anchor="ctr"/>
          <a:lstStyle/>
          <a:p>
            <a:pPr algn="ctr">
              <a:defRPr>
                <a:solidFill>
                  <a:srgbClr val="4A66AC"/>
                </a:solidFill>
                <a:latin typeface="+mn-lt"/>
                <a:ea typeface="+mn-ea"/>
                <a:cs typeface="+mn-cs"/>
                <a:sym typeface="Calibri"/>
              </a:defRPr>
            </a:pPr>
            <a:endParaRPr dirty="0"/>
          </a:p>
        </p:txBody>
      </p:sp>
      <p:sp>
        <p:nvSpPr>
          <p:cNvPr id="6" name="Shape 221">
            <a:extLst>
              <a:ext uri="{FF2B5EF4-FFF2-40B4-BE49-F238E27FC236}">
                <a16:creationId xmlns:a16="http://schemas.microsoft.com/office/drawing/2014/main" id="{F0AD4CF1-E5F1-4169-9655-DB4D74FC5227}"/>
              </a:ext>
            </a:extLst>
          </p:cNvPr>
          <p:cNvSpPr/>
          <p:nvPr/>
        </p:nvSpPr>
        <p:spPr>
          <a:xfrm>
            <a:off x="8241786" y="2134017"/>
            <a:ext cx="1691411" cy="1691404"/>
          </a:xfrm>
          <a:prstGeom prst="ellipse">
            <a:avLst/>
          </a:prstGeom>
          <a:solidFill>
            <a:srgbClr val="2755A1"/>
          </a:solidFill>
          <a:ln w="12700">
            <a:miter lim="400000"/>
          </a:ln>
          <a:effectLst>
            <a:outerShdw blurRad="38100" dist="25400" dir="5400000" rotWithShape="0">
              <a:srgbClr val="000000">
                <a:alpha val="45000"/>
              </a:srgbClr>
            </a:outerShdw>
          </a:effectLst>
        </p:spPr>
        <p:txBody>
          <a:bodyPr lIns="45718" tIns="45718" rIns="45718" bIns="45718" anchor="ctr"/>
          <a:lstStyle/>
          <a:p>
            <a:pPr algn="ctr">
              <a:defRPr>
                <a:solidFill>
                  <a:srgbClr val="FFFFFF"/>
                </a:solidFill>
                <a:latin typeface="+mn-lt"/>
                <a:ea typeface="+mn-ea"/>
                <a:cs typeface="+mn-cs"/>
                <a:sym typeface="Calibri"/>
              </a:defRPr>
            </a:pPr>
            <a:endParaRPr dirty="0"/>
          </a:p>
        </p:txBody>
      </p:sp>
      <p:sp>
        <p:nvSpPr>
          <p:cNvPr id="7" name="Shape 222">
            <a:extLst>
              <a:ext uri="{FF2B5EF4-FFF2-40B4-BE49-F238E27FC236}">
                <a16:creationId xmlns:a16="http://schemas.microsoft.com/office/drawing/2014/main" id="{82A00581-7352-4B4A-88A6-2D0D20238A8D}"/>
              </a:ext>
            </a:extLst>
          </p:cNvPr>
          <p:cNvSpPr/>
          <p:nvPr/>
        </p:nvSpPr>
        <p:spPr>
          <a:xfrm>
            <a:off x="4985770" y="3942134"/>
            <a:ext cx="2630370" cy="461661"/>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lvl1pPr algn="ctr">
              <a:defRPr sz="2400" b="1">
                <a:solidFill>
                  <a:srgbClr val="4E934A"/>
                </a:solidFill>
                <a:latin typeface="Tahoma"/>
                <a:ea typeface="Tahoma"/>
                <a:cs typeface="Tahoma"/>
                <a:sym typeface="Tahoma"/>
              </a:defRPr>
            </a:lvl1pPr>
          </a:lstStyle>
          <a:p>
            <a:r>
              <a:rPr lang="en-US" dirty="0"/>
              <a:t>Comprehensive</a:t>
            </a:r>
            <a:endParaRPr dirty="0"/>
          </a:p>
        </p:txBody>
      </p:sp>
      <p:sp>
        <p:nvSpPr>
          <p:cNvPr id="8" name="Shape 223">
            <a:extLst>
              <a:ext uri="{FF2B5EF4-FFF2-40B4-BE49-F238E27FC236}">
                <a16:creationId xmlns:a16="http://schemas.microsoft.com/office/drawing/2014/main" id="{F6805BEF-5FD5-4503-83FF-E38277997A75}"/>
              </a:ext>
            </a:extLst>
          </p:cNvPr>
          <p:cNvSpPr/>
          <p:nvPr/>
        </p:nvSpPr>
        <p:spPr>
          <a:xfrm>
            <a:off x="7840463" y="3942134"/>
            <a:ext cx="2424817" cy="461661"/>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lvl1pPr algn="ctr">
              <a:defRPr sz="2400" b="1">
                <a:solidFill>
                  <a:srgbClr val="326AC4"/>
                </a:solidFill>
                <a:latin typeface="Tahoma"/>
                <a:ea typeface="Tahoma"/>
                <a:cs typeface="Tahoma"/>
                <a:sym typeface="Tahoma"/>
              </a:defRPr>
            </a:lvl1pPr>
          </a:lstStyle>
          <a:p>
            <a:r>
              <a:rPr lang="en-US" dirty="0"/>
              <a:t>Easy</a:t>
            </a:r>
            <a:endParaRPr dirty="0"/>
          </a:p>
        </p:txBody>
      </p:sp>
      <p:pic>
        <p:nvPicPr>
          <p:cNvPr id="9" name="image87.png" descr="Checkmark">
            <a:extLst>
              <a:ext uri="{FF2B5EF4-FFF2-40B4-BE49-F238E27FC236}">
                <a16:creationId xmlns:a16="http://schemas.microsoft.com/office/drawing/2014/main" id="{F8BEC3FB-D2CC-4280-9AD4-616535F3132C}"/>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a:xfrm>
            <a:off x="2558557" y="2362026"/>
            <a:ext cx="1211210" cy="1211210"/>
          </a:xfrm>
          <a:prstGeom prst="rect">
            <a:avLst/>
          </a:prstGeom>
          <a:ln w="12700">
            <a:miter lim="400000"/>
          </a:ln>
        </p:spPr>
      </p:pic>
      <p:sp>
        <p:nvSpPr>
          <p:cNvPr id="10" name="Shape 227">
            <a:extLst>
              <a:ext uri="{FF2B5EF4-FFF2-40B4-BE49-F238E27FC236}">
                <a16:creationId xmlns:a16="http://schemas.microsoft.com/office/drawing/2014/main" id="{72298C72-4FF8-4165-9F09-EB41C03B6DD0}"/>
              </a:ext>
            </a:extLst>
          </p:cNvPr>
          <p:cNvSpPr/>
          <p:nvPr/>
        </p:nvSpPr>
        <p:spPr>
          <a:xfrm>
            <a:off x="1593809" y="3942134"/>
            <a:ext cx="3044683" cy="461661"/>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lvl1pPr algn="ctr">
              <a:defRPr sz="2400" b="1">
                <a:solidFill>
                  <a:srgbClr val="7EBB7A"/>
                </a:solidFill>
                <a:latin typeface="Tahoma"/>
                <a:ea typeface="Tahoma"/>
                <a:cs typeface="Tahoma"/>
                <a:sym typeface="Tahoma"/>
              </a:defRPr>
            </a:lvl1pPr>
          </a:lstStyle>
          <a:p>
            <a:r>
              <a:rPr lang="en-US" dirty="0"/>
              <a:t>Flexible</a:t>
            </a:r>
            <a:endParaRPr dirty="0"/>
          </a:p>
        </p:txBody>
      </p:sp>
      <p:pic>
        <p:nvPicPr>
          <p:cNvPr id="11" name="image8.png">
            <a:extLst>
              <a:ext uri="{FF2B5EF4-FFF2-40B4-BE49-F238E27FC236}">
                <a16:creationId xmlns:a16="http://schemas.microsoft.com/office/drawing/2014/main" id="{E0475A49-CFD4-4869-93D1-D5E91BB4F555}"/>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571457" y="1800093"/>
            <a:ext cx="291369" cy="4154833"/>
          </a:xfrm>
          <a:prstGeom prst="rect">
            <a:avLst/>
          </a:prstGeom>
          <a:ln w="12700">
            <a:miter lim="400000"/>
          </a:ln>
        </p:spPr>
      </p:pic>
      <p:pic>
        <p:nvPicPr>
          <p:cNvPr id="12" name="image8.png">
            <a:extLst>
              <a:ext uri="{FF2B5EF4-FFF2-40B4-BE49-F238E27FC236}">
                <a16:creationId xmlns:a16="http://schemas.microsoft.com/office/drawing/2014/main" id="{D4BBB4DD-75F4-4558-B0C8-ABE9B9D767BF}"/>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563844" y="1802512"/>
            <a:ext cx="291372" cy="4191709"/>
          </a:xfrm>
          <a:prstGeom prst="rect">
            <a:avLst/>
          </a:prstGeom>
          <a:ln w="12700">
            <a:miter lim="400000"/>
          </a:ln>
        </p:spPr>
      </p:pic>
      <p:pic>
        <p:nvPicPr>
          <p:cNvPr id="13" name="image87.png" descr="Checkmark">
            <a:extLst>
              <a:ext uri="{FF2B5EF4-FFF2-40B4-BE49-F238E27FC236}">
                <a16:creationId xmlns:a16="http://schemas.microsoft.com/office/drawing/2014/main" id="{1401213B-2E02-4096-B3BA-FA6B43128C6B}"/>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a:xfrm>
            <a:off x="5597564" y="2362026"/>
            <a:ext cx="1211210" cy="1211210"/>
          </a:xfrm>
          <a:prstGeom prst="rect">
            <a:avLst/>
          </a:prstGeom>
          <a:ln w="12700">
            <a:miter lim="400000"/>
          </a:ln>
        </p:spPr>
      </p:pic>
      <p:pic>
        <p:nvPicPr>
          <p:cNvPr id="14" name="image87.png" descr="Checkmark">
            <a:extLst>
              <a:ext uri="{FF2B5EF4-FFF2-40B4-BE49-F238E27FC236}">
                <a16:creationId xmlns:a16="http://schemas.microsoft.com/office/drawing/2014/main" id="{A7233B37-251C-4F65-B7C0-1B2B4AFF3B6C}"/>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a:xfrm>
            <a:off x="8481886" y="2374114"/>
            <a:ext cx="1211210" cy="1211210"/>
          </a:xfrm>
          <a:prstGeom prst="rect">
            <a:avLst/>
          </a:prstGeom>
          <a:ln w="12700">
            <a:miter lim="400000"/>
          </a:ln>
        </p:spPr>
      </p:pic>
      <p:sp>
        <p:nvSpPr>
          <p:cNvPr id="3" name="Slide Number Placeholder 2">
            <a:extLst>
              <a:ext uri="{FF2B5EF4-FFF2-40B4-BE49-F238E27FC236}">
                <a16:creationId xmlns:a16="http://schemas.microsoft.com/office/drawing/2014/main" id="{7C203DC8-8272-4B0B-8B96-EBA7520E333C}"/>
              </a:ext>
            </a:extLst>
          </p:cNvPr>
          <p:cNvSpPr>
            <a:spLocks noGrp="1"/>
          </p:cNvSpPr>
          <p:nvPr>
            <p:ph type="sldNum" sz="quarter" idx="2"/>
          </p:nvPr>
        </p:nvSpPr>
        <p:spPr/>
        <p:txBody>
          <a:bodyPr/>
          <a:lstStyle/>
          <a:p>
            <a:fld id="{86CB4B4D-7CA3-9044-876B-883B54F8677D}" type="slidenum">
              <a:rPr lang="en-US" smtClean="0"/>
              <a:t>114</a:t>
            </a:fld>
            <a:endParaRPr lang="en-US"/>
          </a:p>
        </p:txBody>
      </p:sp>
    </p:spTree>
    <p:extLst>
      <p:ext uri="{BB962C8B-B14F-4D97-AF65-F5344CB8AC3E}">
        <p14:creationId xmlns:p14="http://schemas.microsoft.com/office/powerpoint/2010/main" val="3647785299"/>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8" grpId="0" animBg="1"/>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1" name="Shape 321"/>
          <p:cNvSpPr>
            <a:spLocks noGrp="1"/>
          </p:cNvSpPr>
          <p:nvPr>
            <p:ph type="title"/>
          </p:nvPr>
        </p:nvSpPr>
        <p:spPr>
          <a:xfrm>
            <a:off x="272473" y="316621"/>
            <a:ext cx="8761415" cy="706965"/>
          </a:xfrm>
          <a:prstGeom prst="rect">
            <a:avLst/>
          </a:prstGeom>
        </p:spPr>
        <p:txBody>
          <a:bodyPr/>
          <a:lstStyle/>
          <a:p>
            <a:pPr algn="l"/>
            <a:r>
              <a:rPr lang="en-US" dirty="0"/>
              <a:t>SBMP Summary</a:t>
            </a:r>
            <a:endParaRPr dirty="0"/>
          </a:p>
        </p:txBody>
      </p:sp>
      <p:sp>
        <p:nvSpPr>
          <p:cNvPr id="5" name="Arrow: Right 4">
            <a:extLst>
              <a:ext uri="{FF2B5EF4-FFF2-40B4-BE49-F238E27FC236}">
                <a16:creationId xmlns:a16="http://schemas.microsoft.com/office/drawing/2014/main" id="{DF9E40E9-6B1E-4824-84BB-89A8C7189AEB}"/>
              </a:ext>
            </a:extLst>
          </p:cNvPr>
          <p:cNvSpPr/>
          <p:nvPr/>
        </p:nvSpPr>
        <p:spPr>
          <a:xfrm>
            <a:off x="3218354" y="1377863"/>
            <a:ext cx="4146950" cy="1432845"/>
          </a:xfrm>
          <a:prstGeom prst="rightArrow">
            <a:avLst>
              <a:gd name="adj1" fmla="val 75000"/>
              <a:gd name="adj2" fmla="val 50000"/>
            </a:avLst>
          </a:prstGeom>
          <a:solidFill>
            <a:srgbClr val="7EBB7A">
              <a:alpha val="50000"/>
            </a:srgbClr>
          </a:solidFill>
          <a:ln>
            <a:solidFill>
              <a:srgbClr val="7EBB7A">
                <a:alpha val="90000"/>
              </a:srgbClr>
            </a:solidFill>
          </a:ln>
        </p:spPr>
        <p:style>
          <a:lnRef idx="2">
            <a:scrgbClr r="0" g="0" b="0"/>
          </a:lnRef>
          <a:fillRef idx="1">
            <a:scrgbClr r="0" g="0" b="0"/>
          </a:fillRef>
          <a:effectRef idx="0">
            <a:schemeClr val="accent2">
              <a:tint val="40000"/>
              <a:alpha val="90000"/>
              <a:hueOff val="0"/>
              <a:satOff val="0"/>
              <a:lumOff val="0"/>
              <a:alphaOff val="0"/>
            </a:schemeClr>
          </a:effectRef>
          <a:fontRef idx="minor">
            <a:schemeClr val="dk1">
              <a:hueOff val="0"/>
              <a:satOff val="0"/>
              <a:lumOff val="0"/>
              <a:alphaOff val="0"/>
            </a:schemeClr>
          </a:fontRef>
        </p:style>
      </p:sp>
      <p:sp>
        <p:nvSpPr>
          <p:cNvPr id="6" name="Freeform: Shape 5">
            <a:extLst>
              <a:ext uri="{FF2B5EF4-FFF2-40B4-BE49-F238E27FC236}">
                <a16:creationId xmlns:a16="http://schemas.microsoft.com/office/drawing/2014/main" id="{07578383-2DCD-4155-BDD7-8E6E19A21B21}"/>
              </a:ext>
            </a:extLst>
          </p:cNvPr>
          <p:cNvSpPr/>
          <p:nvPr/>
        </p:nvSpPr>
        <p:spPr>
          <a:xfrm>
            <a:off x="453721" y="1377863"/>
            <a:ext cx="2764633" cy="1432845"/>
          </a:xfrm>
          <a:custGeom>
            <a:avLst/>
            <a:gdLst>
              <a:gd name="connsiteX0" fmla="*/ 0 w 2764633"/>
              <a:gd name="connsiteY0" fmla="*/ 238812 h 1432845"/>
              <a:gd name="connsiteX1" fmla="*/ 238812 w 2764633"/>
              <a:gd name="connsiteY1" fmla="*/ 0 h 1432845"/>
              <a:gd name="connsiteX2" fmla="*/ 2525821 w 2764633"/>
              <a:gd name="connsiteY2" fmla="*/ 0 h 1432845"/>
              <a:gd name="connsiteX3" fmla="*/ 2764633 w 2764633"/>
              <a:gd name="connsiteY3" fmla="*/ 238812 h 1432845"/>
              <a:gd name="connsiteX4" fmla="*/ 2764633 w 2764633"/>
              <a:gd name="connsiteY4" fmla="*/ 1194033 h 1432845"/>
              <a:gd name="connsiteX5" fmla="*/ 2525821 w 2764633"/>
              <a:gd name="connsiteY5" fmla="*/ 1432845 h 1432845"/>
              <a:gd name="connsiteX6" fmla="*/ 238812 w 2764633"/>
              <a:gd name="connsiteY6" fmla="*/ 1432845 h 1432845"/>
              <a:gd name="connsiteX7" fmla="*/ 0 w 2764633"/>
              <a:gd name="connsiteY7" fmla="*/ 1194033 h 1432845"/>
              <a:gd name="connsiteX8" fmla="*/ 0 w 2764633"/>
              <a:gd name="connsiteY8" fmla="*/ 238812 h 1432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64633" h="1432845">
                <a:moveTo>
                  <a:pt x="0" y="238812"/>
                </a:moveTo>
                <a:cubicBezTo>
                  <a:pt x="0" y="106920"/>
                  <a:pt x="106920" y="0"/>
                  <a:pt x="238812" y="0"/>
                </a:cubicBezTo>
                <a:lnTo>
                  <a:pt x="2525821" y="0"/>
                </a:lnTo>
                <a:cubicBezTo>
                  <a:pt x="2657713" y="0"/>
                  <a:pt x="2764633" y="106920"/>
                  <a:pt x="2764633" y="238812"/>
                </a:cubicBezTo>
                <a:lnTo>
                  <a:pt x="2764633" y="1194033"/>
                </a:lnTo>
                <a:cubicBezTo>
                  <a:pt x="2764633" y="1325925"/>
                  <a:pt x="2657713" y="1432845"/>
                  <a:pt x="2525821" y="1432845"/>
                </a:cubicBezTo>
                <a:lnTo>
                  <a:pt x="238812" y="1432845"/>
                </a:lnTo>
                <a:cubicBezTo>
                  <a:pt x="106920" y="1432845"/>
                  <a:pt x="0" y="1325925"/>
                  <a:pt x="0" y="1194033"/>
                </a:cubicBezTo>
                <a:lnTo>
                  <a:pt x="0" y="238812"/>
                </a:lnTo>
                <a:close/>
              </a:path>
            </a:pathLst>
          </a:custGeom>
          <a:solidFill>
            <a:srgbClr val="7EBB7A"/>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spcFirstLastPara="0" vert="horz" wrap="square" lIns="188056" tIns="129001" rIns="188056" bIns="129001" numCol="1" spcCol="1270" anchor="ctr" anchorCtr="0">
            <a:noAutofit/>
          </a:bodyPr>
          <a:lstStyle/>
          <a:p>
            <a:pPr marL="0" lvl="0" indent="0" algn="ctr" defTabSz="1377950">
              <a:lnSpc>
                <a:spcPct val="90000"/>
              </a:lnSpc>
              <a:spcBef>
                <a:spcPct val="0"/>
              </a:spcBef>
              <a:spcAft>
                <a:spcPct val="35000"/>
              </a:spcAft>
              <a:buNone/>
            </a:pPr>
            <a:r>
              <a:rPr lang="en-US" sz="3100" kern="1200" dirty="0"/>
              <a:t>Know the site vulnerabilities</a:t>
            </a:r>
          </a:p>
        </p:txBody>
      </p:sp>
      <p:sp>
        <p:nvSpPr>
          <p:cNvPr id="7" name="Arrow: Right 6">
            <a:extLst>
              <a:ext uri="{FF2B5EF4-FFF2-40B4-BE49-F238E27FC236}">
                <a16:creationId xmlns:a16="http://schemas.microsoft.com/office/drawing/2014/main" id="{72AB4852-8C9D-458C-A7EB-BF2A403D70D6}"/>
              </a:ext>
            </a:extLst>
          </p:cNvPr>
          <p:cNvSpPr/>
          <p:nvPr/>
        </p:nvSpPr>
        <p:spPr>
          <a:xfrm>
            <a:off x="3218354" y="2953993"/>
            <a:ext cx="4146950" cy="1432845"/>
          </a:xfrm>
          <a:prstGeom prst="rightArrow">
            <a:avLst>
              <a:gd name="adj1" fmla="val 75000"/>
              <a:gd name="adj2" fmla="val 50000"/>
            </a:avLst>
          </a:prstGeom>
          <a:solidFill>
            <a:srgbClr val="40753C">
              <a:alpha val="50000"/>
            </a:srgbClr>
          </a:solidFill>
          <a:ln>
            <a:solidFill>
              <a:srgbClr val="40753C">
                <a:alpha val="90000"/>
              </a:srgbClr>
            </a:solidFill>
          </a:ln>
        </p:spPr>
        <p:style>
          <a:lnRef idx="2">
            <a:scrgbClr r="0" g="0" b="0"/>
          </a:lnRef>
          <a:fillRef idx="1">
            <a:scrgbClr r="0" g="0" b="0"/>
          </a:fillRef>
          <a:effectRef idx="0">
            <a:schemeClr val="accent3">
              <a:tint val="40000"/>
              <a:alpha val="90000"/>
              <a:hueOff val="0"/>
              <a:satOff val="0"/>
              <a:lumOff val="0"/>
              <a:alphaOff val="0"/>
            </a:schemeClr>
          </a:effectRef>
          <a:fontRef idx="minor">
            <a:schemeClr val="dk1">
              <a:hueOff val="0"/>
              <a:satOff val="0"/>
              <a:lumOff val="0"/>
              <a:alphaOff val="0"/>
            </a:schemeClr>
          </a:fontRef>
        </p:style>
      </p:sp>
      <p:sp>
        <p:nvSpPr>
          <p:cNvPr id="8" name="Freeform: Shape 7">
            <a:extLst>
              <a:ext uri="{FF2B5EF4-FFF2-40B4-BE49-F238E27FC236}">
                <a16:creationId xmlns:a16="http://schemas.microsoft.com/office/drawing/2014/main" id="{DEB141CA-B61B-4DA4-BFC4-1F9E514D9944}"/>
              </a:ext>
            </a:extLst>
          </p:cNvPr>
          <p:cNvSpPr/>
          <p:nvPr/>
        </p:nvSpPr>
        <p:spPr>
          <a:xfrm>
            <a:off x="453721" y="2953993"/>
            <a:ext cx="2764633" cy="1432845"/>
          </a:xfrm>
          <a:custGeom>
            <a:avLst/>
            <a:gdLst>
              <a:gd name="connsiteX0" fmla="*/ 0 w 2764633"/>
              <a:gd name="connsiteY0" fmla="*/ 238812 h 1432845"/>
              <a:gd name="connsiteX1" fmla="*/ 238812 w 2764633"/>
              <a:gd name="connsiteY1" fmla="*/ 0 h 1432845"/>
              <a:gd name="connsiteX2" fmla="*/ 2525821 w 2764633"/>
              <a:gd name="connsiteY2" fmla="*/ 0 h 1432845"/>
              <a:gd name="connsiteX3" fmla="*/ 2764633 w 2764633"/>
              <a:gd name="connsiteY3" fmla="*/ 238812 h 1432845"/>
              <a:gd name="connsiteX4" fmla="*/ 2764633 w 2764633"/>
              <a:gd name="connsiteY4" fmla="*/ 1194033 h 1432845"/>
              <a:gd name="connsiteX5" fmla="*/ 2525821 w 2764633"/>
              <a:gd name="connsiteY5" fmla="*/ 1432845 h 1432845"/>
              <a:gd name="connsiteX6" fmla="*/ 238812 w 2764633"/>
              <a:gd name="connsiteY6" fmla="*/ 1432845 h 1432845"/>
              <a:gd name="connsiteX7" fmla="*/ 0 w 2764633"/>
              <a:gd name="connsiteY7" fmla="*/ 1194033 h 1432845"/>
              <a:gd name="connsiteX8" fmla="*/ 0 w 2764633"/>
              <a:gd name="connsiteY8" fmla="*/ 238812 h 1432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64633" h="1432845">
                <a:moveTo>
                  <a:pt x="0" y="238812"/>
                </a:moveTo>
                <a:cubicBezTo>
                  <a:pt x="0" y="106920"/>
                  <a:pt x="106920" y="0"/>
                  <a:pt x="238812" y="0"/>
                </a:cubicBezTo>
                <a:lnTo>
                  <a:pt x="2525821" y="0"/>
                </a:lnTo>
                <a:cubicBezTo>
                  <a:pt x="2657713" y="0"/>
                  <a:pt x="2764633" y="106920"/>
                  <a:pt x="2764633" y="238812"/>
                </a:cubicBezTo>
                <a:lnTo>
                  <a:pt x="2764633" y="1194033"/>
                </a:lnTo>
                <a:cubicBezTo>
                  <a:pt x="2764633" y="1325925"/>
                  <a:pt x="2657713" y="1432845"/>
                  <a:pt x="2525821" y="1432845"/>
                </a:cubicBezTo>
                <a:lnTo>
                  <a:pt x="238812" y="1432845"/>
                </a:lnTo>
                <a:cubicBezTo>
                  <a:pt x="106920" y="1432845"/>
                  <a:pt x="0" y="1325925"/>
                  <a:pt x="0" y="1194033"/>
                </a:cubicBezTo>
                <a:lnTo>
                  <a:pt x="0" y="238812"/>
                </a:lnTo>
                <a:close/>
              </a:path>
            </a:pathLst>
          </a:custGeom>
          <a:solidFill>
            <a:srgbClr val="40753C"/>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txBody>
          <a:bodyPr spcFirstLastPara="0" vert="horz" wrap="square" lIns="188056" tIns="129001" rIns="188056" bIns="129001" numCol="1" spcCol="1270" anchor="ctr" anchorCtr="0">
            <a:noAutofit/>
          </a:bodyPr>
          <a:lstStyle/>
          <a:p>
            <a:pPr marL="0" lvl="0" indent="0" algn="ctr" defTabSz="1377950">
              <a:lnSpc>
                <a:spcPct val="90000"/>
              </a:lnSpc>
              <a:spcBef>
                <a:spcPct val="0"/>
              </a:spcBef>
              <a:spcAft>
                <a:spcPct val="35000"/>
              </a:spcAft>
              <a:buNone/>
            </a:pPr>
            <a:r>
              <a:rPr lang="en-US" sz="3100" kern="1200" dirty="0"/>
              <a:t>Identify SBMPS</a:t>
            </a:r>
          </a:p>
        </p:txBody>
      </p:sp>
      <p:sp>
        <p:nvSpPr>
          <p:cNvPr id="9" name="Arrow: Right 8">
            <a:extLst>
              <a:ext uri="{FF2B5EF4-FFF2-40B4-BE49-F238E27FC236}">
                <a16:creationId xmlns:a16="http://schemas.microsoft.com/office/drawing/2014/main" id="{9DED667A-3267-48F8-9743-15F7A553FF32}"/>
              </a:ext>
            </a:extLst>
          </p:cNvPr>
          <p:cNvSpPr/>
          <p:nvPr/>
        </p:nvSpPr>
        <p:spPr>
          <a:xfrm>
            <a:off x="3218354" y="4530123"/>
            <a:ext cx="4146950" cy="1432845"/>
          </a:xfrm>
          <a:prstGeom prst="rightArrow">
            <a:avLst>
              <a:gd name="adj1" fmla="val 75000"/>
              <a:gd name="adj2" fmla="val 50000"/>
            </a:avLst>
          </a:prstGeom>
          <a:solidFill>
            <a:srgbClr val="2755A1">
              <a:alpha val="50000"/>
            </a:srgbClr>
          </a:solidFill>
          <a:ln>
            <a:solidFill>
              <a:srgbClr val="2755A1">
                <a:alpha val="90000"/>
              </a:srgbClr>
            </a:solidFill>
          </a:ln>
        </p:spPr>
        <p:style>
          <a:lnRef idx="2">
            <a:scrgbClr r="0" g="0" b="0"/>
          </a:lnRef>
          <a:fillRef idx="1">
            <a:scrgbClr r="0" g="0" b="0"/>
          </a:fillRef>
          <a:effectRef idx="0">
            <a:schemeClr val="accent4">
              <a:tint val="40000"/>
              <a:alpha val="90000"/>
              <a:hueOff val="0"/>
              <a:satOff val="0"/>
              <a:lumOff val="0"/>
              <a:alphaOff val="0"/>
            </a:schemeClr>
          </a:effectRef>
          <a:fontRef idx="minor">
            <a:schemeClr val="dk1">
              <a:hueOff val="0"/>
              <a:satOff val="0"/>
              <a:lumOff val="0"/>
              <a:alphaOff val="0"/>
            </a:schemeClr>
          </a:fontRef>
        </p:style>
      </p:sp>
      <p:sp>
        <p:nvSpPr>
          <p:cNvPr id="10" name="Freeform: Shape 9">
            <a:extLst>
              <a:ext uri="{FF2B5EF4-FFF2-40B4-BE49-F238E27FC236}">
                <a16:creationId xmlns:a16="http://schemas.microsoft.com/office/drawing/2014/main" id="{8CDA12EF-3EC7-45D7-8A56-11AC99A5F344}"/>
              </a:ext>
            </a:extLst>
          </p:cNvPr>
          <p:cNvSpPr/>
          <p:nvPr/>
        </p:nvSpPr>
        <p:spPr>
          <a:xfrm>
            <a:off x="453721" y="4530123"/>
            <a:ext cx="2764633" cy="1432845"/>
          </a:xfrm>
          <a:custGeom>
            <a:avLst/>
            <a:gdLst>
              <a:gd name="connsiteX0" fmla="*/ 0 w 2764633"/>
              <a:gd name="connsiteY0" fmla="*/ 238812 h 1432845"/>
              <a:gd name="connsiteX1" fmla="*/ 238812 w 2764633"/>
              <a:gd name="connsiteY1" fmla="*/ 0 h 1432845"/>
              <a:gd name="connsiteX2" fmla="*/ 2525821 w 2764633"/>
              <a:gd name="connsiteY2" fmla="*/ 0 h 1432845"/>
              <a:gd name="connsiteX3" fmla="*/ 2764633 w 2764633"/>
              <a:gd name="connsiteY3" fmla="*/ 238812 h 1432845"/>
              <a:gd name="connsiteX4" fmla="*/ 2764633 w 2764633"/>
              <a:gd name="connsiteY4" fmla="*/ 1194033 h 1432845"/>
              <a:gd name="connsiteX5" fmla="*/ 2525821 w 2764633"/>
              <a:gd name="connsiteY5" fmla="*/ 1432845 h 1432845"/>
              <a:gd name="connsiteX6" fmla="*/ 238812 w 2764633"/>
              <a:gd name="connsiteY6" fmla="*/ 1432845 h 1432845"/>
              <a:gd name="connsiteX7" fmla="*/ 0 w 2764633"/>
              <a:gd name="connsiteY7" fmla="*/ 1194033 h 1432845"/>
              <a:gd name="connsiteX8" fmla="*/ 0 w 2764633"/>
              <a:gd name="connsiteY8" fmla="*/ 238812 h 1432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64633" h="1432845">
                <a:moveTo>
                  <a:pt x="0" y="238812"/>
                </a:moveTo>
                <a:cubicBezTo>
                  <a:pt x="0" y="106920"/>
                  <a:pt x="106920" y="0"/>
                  <a:pt x="238812" y="0"/>
                </a:cubicBezTo>
                <a:lnTo>
                  <a:pt x="2525821" y="0"/>
                </a:lnTo>
                <a:cubicBezTo>
                  <a:pt x="2657713" y="0"/>
                  <a:pt x="2764633" y="106920"/>
                  <a:pt x="2764633" y="238812"/>
                </a:cubicBezTo>
                <a:lnTo>
                  <a:pt x="2764633" y="1194033"/>
                </a:lnTo>
                <a:cubicBezTo>
                  <a:pt x="2764633" y="1325925"/>
                  <a:pt x="2657713" y="1432845"/>
                  <a:pt x="2525821" y="1432845"/>
                </a:cubicBezTo>
                <a:lnTo>
                  <a:pt x="238812" y="1432845"/>
                </a:lnTo>
                <a:cubicBezTo>
                  <a:pt x="106920" y="1432845"/>
                  <a:pt x="0" y="1325925"/>
                  <a:pt x="0" y="1194033"/>
                </a:cubicBezTo>
                <a:lnTo>
                  <a:pt x="0" y="238812"/>
                </a:lnTo>
                <a:close/>
              </a:path>
            </a:pathLst>
          </a:custGeom>
          <a:solidFill>
            <a:srgbClr val="2755A1"/>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188056" tIns="129001" rIns="188056" bIns="129001" numCol="1" spcCol="1270" anchor="ctr" anchorCtr="0">
            <a:noAutofit/>
          </a:bodyPr>
          <a:lstStyle/>
          <a:p>
            <a:pPr marL="0" lvl="0" indent="0" algn="ctr" defTabSz="1377950">
              <a:lnSpc>
                <a:spcPct val="90000"/>
              </a:lnSpc>
              <a:spcBef>
                <a:spcPct val="0"/>
              </a:spcBef>
              <a:spcAft>
                <a:spcPct val="35000"/>
              </a:spcAft>
              <a:buNone/>
            </a:pPr>
            <a:r>
              <a:rPr lang="en-US" sz="3100" kern="1200" dirty="0"/>
              <a:t>Implement SBMP</a:t>
            </a:r>
          </a:p>
        </p:txBody>
      </p:sp>
      <p:sp>
        <p:nvSpPr>
          <p:cNvPr id="3" name="Rectangle: Rounded Corners 2">
            <a:extLst>
              <a:ext uri="{FF2B5EF4-FFF2-40B4-BE49-F238E27FC236}">
                <a16:creationId xmlns:a16="http://schemas.microsoft.com/office/drawing/2014/main" id="{D698B4B9-D859-4A87-B7CD-F5AD363AEAC3}"/>
              </a:ext>
            </a:extLst>
          </p:cNvPr>
          <p:cNvSpPr/>
          <p:nvPr/>
        </p:nvSpPr>
        <p:spPr>
          <a:xfrm>
            <a:off x="7700722" y="1793448"/>
            <a:ext cx="4148899" cy="3677598"/>
          </a:xfrm>
          <a:prstGeom prst="roundRect">
            <a:avLst/>
          </a:prstGeom>
          <a:solidFill>
            <a:srgbClr val="6600CC"/>
          </a:solidFill>
          <a:ln w="25400" cap="flat">
            <a:solidFill>
              <a:srgbClr val="6600CC"/>
            </a:solidFill>
            <a:prstDash val="solid"/>
            <a:round/>
          </a:ln>
          <a:effectLst>
            <a:outerShdw blurRad="38100" dist="25400" dir="5400000" rotWithShape="0">
              <a:srgbClr val="000000">
                <a:alpha val="4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algn="ctr"/>
            <a:r>
              <a:rPr lang="en-US" sz="4800" b="1" dirty="0">
                <a:solidFill>
                  <a:schemeClr val="bg1"/>
                </a:solidFill>
                <a:latin typeface="+mn-lt"/>
              </a:rPr>
              <a:t>Adapt the remediation to climate change!</a:t>
            </a:r>
          </a:p>
          <a:p>
            <a:pPr marL="0" marR="0" indent="0" algn="ctr" defTabSz="4572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dirty="0">
              <a:ln>
                <a:noFill/>
              </a:ln>
              <a:solidFill>
                <a:srgbClr val="000000"/>
              </a:solidFill>
              <a:effectLst/>
              <a:uFillTx/>
              <a:latin typeface="+mj-lt"/>
              <a:ea typeface="+mj-ea"/>
              <a:cs typeface="+mj-cs"/>
              <a:sym typeface="Helvetica"/>
            </a:endParaRPr>
          </a:p>
        </p:txBody>
      </p:sp>
      <p:sp>
        <p:nvSpPr>
          <p:cNvPr id="2" name="Slide Number Placeholder 1">
            <a:extLst>
              <a:ext uri="{FF2B5EF4-FFF2-40B4-BE49-F238E27FC236}">
                <a16:creationId xmlns:a16="http://schemas.microsoft.com/office/drawing/2014/main" id="{41D390A5-7EC9-45DB-90B6-CB6163A01E46}"/>
              </a:ext>
            </a:extLst>
          </p:cNvPr>
          <p:cNvSpPr>
            <a:spLocks noGrp="1"/>
          </p:cNvSpPr>
          <p:nvPr>
            <p:ph type="sldNum" sz="quarter" idx="2"/>
          </p:nvPr>
        </p:nvSpPr>
        <p:spPr/>
        <p:txBody>
          <a:bodyPr/>
          <a:lstStyle/>
          <a:p>
            <a:fld id="{86CB4B4D-7CA3-9044-876B-883B54F8677D}" type="slidenum">
              <a:rPr lang="en-US" smtClean="0"/>
              <a:t>115</a:t>
            </a:fld>
            <a:endParaRPr lang="en-US"/>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1" nodeType="clickEffect">
                                  <p:stCondLst>
                                    <p:cond delay="0"/>
                                  </p:stCondLst>
                                  <p:childTnLst>
                                    <p:set>
                                      <p:cBhvr>
                                        <p:cTn id="24" dur="1" fill="hold">
                                          <p:stCondLst>
                                            <p:cond delay="0"/>
                                          </p:stCondLst>
                                        </p:cTn>
                                        <p:tgtEl>
                                          <p:spTgt spid="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26" presetClass="emph" presetSubtype="0" fill="hold" grpId="0" nodeType="clickEffect">
                                  <p:stCondLst>
                                    <p:cond delay="0"/>
                                  </p:stCondLst>
                                  <p:childTnLst>
                                    <p:animEffect transition="out" filter="fade">
                                      <p:cBhvr>
                                        <p:cTn id="28" dur="500" tmFilter="0, 0; .2, .5; .8, .5; 1, 0"/>
                                        <p:tgtEl>
                                          <p:spTgt spid="3"/>
                                        </p:tgtEl>
                                      </p:cBhvr>
                                    </p:animEffect>
                                    <p:animScale>
                                      <p:cBhvr>
                                        <p:cTn id="29" dur="250" autoRev="1" fill="hold"/>
                                        <p:tgtEl>
                                          <p:spTgt spid="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10" grpId="0" animBg="1"/>
      <p:bldP spid="3" grpId="0" animBg="1"/>
      <p:bldP spid="3" grpId="1" animBg="1"/>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BE538A-3F74-D345-BA76-A1E00CC33E62}"/>
              </a:ext>
            </a:extLst>
          </p:cNvPr>
          <p:cNvSpPr>
            <a:spLocks noGrp="1"/>
          </p:cNvSpPr>
          <p:nvPr>
            <p:ph type="title"/>
          </p:nvPr>
        </p:nvSpPr>
        <p:spPr>
          <a:xfrm>
            <a:off x="0" y="316621"/>
            <a:ext cx="12192000" cy="706964"/>
          </a:xfrm>
        </p:spPr>
        <p:txBody>
          <a:bodyPr/>
          <a:lstStyle/>
          <a:p>
            <a:r>
              <a:rPr lang="en-US" dirty="0"/>
              <a:t>Thank you for attending! </a:t>
            </a:r>
          </a:p>
        </p:txBody>
      </p:sp>
      <p:sp>
        <p:nvSpPr>
          <p:cNvPr id="4" name="Slide Number Placeholder 3">
            <a:extLst>
              <a:ext uri="{FF2B5EF4-FFF2-40B4-BE49-F238E27FC236}">
                <a16:creationId xmlns:a16="http://schemas.microsoft.com/office/drawing/2014/main" id="{828BB2BE-536A-D146-BD5B-3B8D2B301A51}"/>
              </a:ext>
            </a:extLst>
          </p:cNvPr>
          <p:cNvSpPr>
            <a:spLocks noGrp="1"/>
          </p:cNvSpPr>
          <p:nvPr>
            <p:ph type="sldNum" sz="quarter" idx="12"/>
          </p:nvPr>
        </p:nvSpPr>
        <p:spPr>
          <a:xfrm>
            <a:off x="11482101" y="6273022"/>
            <a:ext cx="472611" cy="402266"/>
          </a:xfrm>
          <a:prstGeom prst="rect">
            <a:avLst/>
          </a:prstGeom>
        </p:spPr>
        <p:txBody>
          <a:bodyPr/>
          <a:lstStyle>
            <a:defPPr>
              <a:defRPr lang="en-US"/>
            </a:defPPr>
            <a:lvl1pPr marL="0" algn="ctr" defTabSz="457200" rtl="0" eaLnBrk="1" latinLnBrk="0" hangingPunct="1">
              <a:defRPr sz="12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FF3F51B9-B4A8-47D8-818E-EF9CB482397C}" type="slidenum">
              <a:rPr lang="en-US" smtClean="0"/>
              <a:pPr marL="0" marR="0" lvl="0" indent="0" algn="ctr" defTabSz="914400" rtl="0" eaLnBrk="1" fontAlgn="auto" latinLnBrk="0" hangingPunct="1">
                <a:lnSpc>
                  <a:spcPct val="100000"/>
                </a:lnSpc>
                <a:spcBef>
                  <a:spcPts val="0"/>
                </a:spcBef>
                <a:spcAft>
                  <a:spcPts val="0"/>
                </a:spcAft>
                <a:buClrTx/>
                <a:buSzTx/>
                <a:buFontTx/>
                <a:buNone/>
                <a:tabLst/>
                <a:defRPr/>
              </a:pPr>
              <a:t>116</a:t>
            </a:fld>
            <a:endParaRPr kumimoji="0" lang="en-US" sz="12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13" name="Content Placeholder 2">
            <a:extLst>
              <a:ext uri="{FF2B5EF4-FFF2-40B4-BE49-F238E27FC236}">
                <a16:creationId xmlns:a16="http://schemas.microsoft.com/office/drawing/2014/main" id="{059775DA-43CE-4E97-9837-2A9FCCD59172}"/>
              </a:ext>
            </a:extLst>
          </p:cNvPr>
          <p:cNvSpPr>
            <a:spLocks noGrp="1"/>
          </p:cNvSpPr>
          <p:nvPr>
            <p:ph idx="1"/>
          </p:nvPr>
        </p:nvSpPr>
        <p:spPr>
          <a:xfrm>
            <a:off x="134052" y="2670629"/>
            <a:ext cx="7221246" cy="3207352"/>
          </a:xfrm>
        </p:spPr>
        <p:txBody>
          <a:bodyPr rtlCol="0">
            <a:normAutofit/>
          </a:bodyPr>
          <a:lstStyle/>
          <a:p>
            <a:pPr fontAlgn="auto">
              <a:spcAft>
                <a:spcPts val="600"/>
              </a:spcAft>
              <a:buFont typeface="Wingdings 3" charset="2"/>
              <a:buChar char=""/>
              <a:defRPr/>
            </a:pPr>
            <a:r>
              <a:rPr lang="en-US" sz="2600" dirty="0"/>
              <a:t>Email further questions on today’s session to: </a:t>
            </a:r>
            <a:r>
              <a:rPr lang="en-US" sz="2400" u="sng" dirty="0">
                <a:hlinkClick r:id="rId3"/>
              </a:rPr>
              <a:t>training@itrcweb.org</a:t>
            </a:r>
            <a:r>
              <a:rPr lang="en-US" sz="2600" u="sng" dirty="0"/>
              <a:t> </a:t>
            </a:r>
          </a:p>
          <a:p>
            <a:pPr fontAlgn="auto">
              <a:spcAft>
                <a:spcPts val="0"/>
              </a:spcAft>
              <a:buFont typeface="Wingdings 3" charset="2"/>
              <a:buChar char=""/>
              <a:defRPr/>
            </a:pPr>
            <a:r>
              <a:rPr lang="en-US" sz="2600" dirty="0"/>
              <a:t>Sustainable Resilient Remediation Training &amp; Feedback Form &amp; Certificate of Completion:</a:t>
            </a:r>
          </a:p>
          <a:p>
            <a:pPr marL="400050" indent="0" fontAlgn="auto">
              <a:spcAft>
                <a:spcPts val="0"/>
              </a:spcAft>
              <a:buNone/>
              <a:defRPr/>
            </a:pPr>
            <a:r>
              <a:rPr lang="en-US" sz="2400" dirty="0">
                <a:hlinkClick r:id="rId4"/>
              </a:rPr>
              <a:t>https://clu-in.org/conf/itrc/srr</a:t>
            </a:r>
            <a:r>
              <a:rPr lang="en-US" sz="2400" dirty="0"/>
              <a:t> </a:t>
            </a:r>
          </a:p>
        </p:txBody>
      </p:sp>
      <p:sp>
        <p:nvSpPr>
          <p:cNvPr id="7" name="Title 1">
            <a:extLst>
              <a:ext uri="{FF2B5EF4-FFF2-40B4-BE49-F238E27FC236}">
                <a16:creationId xmlns:a16="http://schemas.microsoft.com/office/drawing/2014/main" id="{C4574828-173C-48B4-9E37-35B7F2F6FB4C}"/>
              </a:ext>
            </a:extLst>
          </p:cNvPr>
          <p:cNvSpPr txBox="1">
            <a:spLocks/>
          </p:cNvSpPr>
          <p:nvPr/>
        </p:nvSpPr>
        <p:spPr bwMode="gray">
          <a:xfrm>
            <a:off x="7399045" y="1467207"/>
            <a:ext cx="4658902"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5400" dirty="0">
                <a:solidFill>
                  <a:srgbClr val="00334C"/>
                </a:solidFill>
              </a:rPr>
              <a:t>Questions</a:t>
            </a:r>
          </a:p>
        </p:txBody>
      </p:sp>
      <p:pic>
        <p:nvPicPr>
          <p:cNvPr id="8" name="Picture 7" descr="Person with idea concept">
            <a:extLst>
              <a:ext uri="{FF2B5EF4-FFF2-40B4-BE49-F238E27FC236}">
                <a16:creationId xmlns:a16="http://schemas.microsoft.com/office/drawing/2014/main" id="{FF4746F1-D88C-4F1D-9F26-E9A1B29F8C25}"/>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399045" y="2284858"/>
            <a:ext cx="4658902" cy="3105935"/>
          </a:xfrm>
          <a:prstGeom prst="rect">
            <a:avLst/>
          </a:prstGeom>
        </p:spPr>
      </p:pic>
    </p:spTree>
    <p:extLst>
      <p:ext uri="{BB962C8B-B14F-4D97-AF65-F5344CB8AC3E}">
        <p14:creationId xmlns:p14="http://schemas.microsoft.com/office/powerpoint/2010/main" val="3347462315"/>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 name="Shape 243"/>
          <p:cNvSpPr>
            <a:spLocks noGrp="1"/>
          </p:cNvSpPr>
          <p:nvPr>
            <p:ph type="body" sz="quarter" idx="1"/>
          </p:nvPr>
        </p:nvSpPr>
        <p:spPr>
          <a:xfrm>
            <a:off x="156926" y="1419162"/>
            <a:ext cx="10985145" cy="874333"/>
          </a:xfrm>
          <a:prstGeom prst="rect">
            <a:avLst/>
          </a:prstGeom>
        </p:spPr>
        <p:txBody>
          <a:bodyPr/>
          <a:lstStyle>
            <a:lvl1pPr marL="336040" indent="-336040" defTabSz="448055">
              <a:spcBef>
                <a:spcPts val="900"/>
              </a:spcBef>
              <a:defRPr sz="2400"/>
            </a:lvl1pPr>
          </a:lstStyle>
          <a:p>
            <a:r>
              <a:rPr lang="en-US" dirty="0"/>
              <a:t>S</a:t>
            </a:r>
            <a:r>
              <a:rPr dirty="0"/>
              <a:t>tate </a:t>
            </a:r>
            <a:r>
              <a:rPr lang="en-US" dirty="0"/>
              <a:t>S</a:t>
            </a:r>
            <a:r>
              <a:rPr dirty="0"/>
              <a:t>urvey </a:t>
            </a:r>
            <a:r>
              <a:rPr lang="en-US" dirty="0"/>
              <a:t>Summary: Conducted Fall 2019</a:t>
            </a:r>
            <a:endParaRPr dirty="0"/>
          </a:p>
        </p:txBody>
      </p:sp>
      <p:grpSp>
        <p:nvGrpSpPr>
          <p:cNvPr id="246" name="Group 246"/>
          <p:cNvGrpSpPr/>
          <p:nvPr/>
        </p:nvGrpSpPr>
        <p:grpSpPr>
          <a:xfrm>
            <a:off x="156926" y="2293494"/>
            <a:ext cx="5939077" cy="3384812"/>
            <a:chOff x="0" y="0"/>
            <a:chExt cx="5939075" cy="3384810"/>
          </a:xfrm>
        </p:grpSpPr>
        <p:sp>
          <p:nvSpPr>
            <p:cNvPr id="244" name="Shape 244"/>
            <p:cNvSpPr/>
            <p:nvPr/>
          </p:nvSpPr>
          <p:spPr>
            <a:xfrm>
              <a:off x="-1" y="-1"/>
              <a:ext cx="5939076" cy="3384811"/>
            </a:xfrm>
            <a:prstGeom prst="rect">
              <a:avLst/>
            </a:prstGeom>
            <a:solidFill>
              <a:srgbClr val="EDEDED"/>
            </a:solidFill>
            <a:ln w="12700" cap="flat">
              <a:noFill/>
              <a:miter lim="400000"/>
            </a:ln>
            <a:effectLst/>
          </p:spPr>
          <p:txBody>
            <a:bodyPr wrap="square" lIns="45718" tIns="45718" rIns="45718" bIns="45718" numCol="1" anchor="ctr">
              <a:noAutofit/>
            </a:bodyPr>
            <a:lstStyle/>
            <a:p>
              <a:pPr>
                <a:defRPr>
                  <a:latin typeface="+mn-lt"/>
                  <a:ea typeface="+mn-ea"/>
                  <a:cs typeface="+mn-cs"/>
                  <a:sym typeface="Helvetica"/>
                </a:defRPr>
              </a:pPr>
              <a:endParaRPr dirty="0">
                <a:latin typeface="Tahoma" panose="020B0604030504040204" pitchFamily="34" charset="0"/>
                <a:ea typeface="Tahoma" panose="020B0604030504040204" pitchFamily="34" charset="0"/>
                <a:cs typeface="Tahoma" panose="020B0604030504040204" pitchFamily="34" charset="0"/>
              </a:endParaRPr>
            </a:p>
          </p:txBody>
        </p:sp>
        <p:pic>
          <p:nvPicPr>
            <p:cNvPr id="245" name="image28.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 y="-1"/>
              <a:ext cx="5939077" cy="3384811"/>
            </a:xfrm>
            <a:prstGeom prst="rect">
              <a:avLst/>
            </a:prstGeom>
            <a:ln w="88900" cap="sq">
              <a:solidFill>
                <a:srgbClr val="FFFFFF"/>
              </a:solidFill>
              <a:prstDash val="solid"/>
              <a:miter lim="800000"/>
            </a:ln>
            <a:effectLst>
              <a:outerShdw blurRad="50800" dist="18000" dir="5400000" rotWithShape="0">
                <a:srgbClr val="000000">
                  <a:alpha val="40000"/>
                </a:srgbClr>
              </a:outerShdw>
            </a:effectLst>
          </p:spPr>
        </p:pic>
      </p:grpSp>
      <p:grpSp>
        <p:nvGrpSpPr>
          <p:cNvPr id="249" name="Group 249"/>
          <p:cNvGrpSpPr/>
          <p:nvPr/>
        </p:nvGrpSpPr>
        <p:grpSpPr>
          <a:xfrm>
            <a:off x="6355829" y="2293494"/>
            <a:ext cx="5715817" cy="3384812"/>
            <a:chOff x="0" y="0"/>
            <a:chExt cx="5715816" cy="3384810"/>
          </a:xfrm>
        </p:grpSpPr>
        <p:sp>
          <p:nvSpPr>
            <p:cNvPr id="247" name="Shape 247"/>
            <p:cNvSpPr/>
            <p:nvPr/>
          </p:nvSpPr>
          <p:spPr>
            <a:xfrm>
              <a:off x="-1" y="-1"/>
              <a:ext cx="5715818" cy="3384811"/>
            </a:xfrm>
            <a:prstGeom prst="rect">
              <a:avLst/>
            </a:prstGeom>
            <a:solidFill>
              <a:srgbClr val="EDEDED"/>
            </a:solidFill>
            <a:ln w="12700" cap="flat">
              <a:noFill/>
              <a:miter lim="400000"/>
            </a:ln>
            <a:effectLst/>
          </p:spPr>
          <p:txBody>
            <a:bodyPr wrap="square" lIns="45718" tIns="45718" rIns="45718" bIns="45718" numCol="1" anchor="ctr">
              <a:noAutofit/>
            </a:bodyPr>
            <a:lstStyle/>
            <a:p>
              <a:pPr>
                <a:defRPr>
                  <a:latin typeface="+mn-lt"/>
                  <a:ea typeface="+mn-ea"/>
                  <a:cs typeface="+mn-cs"/>
                  <a:sym typeface="Helvetica"/>
                </a:defRPr>
              </a:pPr>
              <a:endParaRPr dirty="0">
                <a:latin typeface="Tahoma" panose="020B0604030504040204" pitchFamily="34" charset="0"/>
                <a:ea typeface="Tahoma" panose="020B0604030504040204" pitchFamily="34" charset="0"/>
                <a:cs typeface="Tahoma" panose="020B0604030504040204" pitchFamily="34" charset="0"/>
              </a:endParaRPr>
            </a:p>
          </p:txBody>
        </p:sp>
        <p:pic>
          <p:nvPicPr>
            <p:cNvPr id="248" name="image29.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1"/>
              <a:ext cx="5715817" cy="3384811"/>
            </a:xfrm>
            <a:prstGeom prst="rect">
              <a:avLst/>
            </a:prstGeom>
            <a:ln w="88900" cap="sq">
              <a:solidFill>
                <a:srgbClr val="FFFFFF"/>
              </a:solidFill>
              <a:prstDash val="solid"/>
              <a:miter lim="800000"/>
            </a:ln>
            <a:effectLst>
              <a:outerShdw blurRad="50800" dist="18000" dir="5400000" rotWithShape="0">
                <a:srgbClr val="000000">
                  <a:alpha val="40000"/>
                </a:srgbClr>
              </a:outerShdw>
            </a:effectLst>
          </p:spPr>
        </p:pic>
      </p:grpSp>
      <p:sp>
        <p:nvSpPr>
          <p:cNvPr id="10" name="Shape 187">
            <a:extLst>
              <a:ext uri="{FF2B5EF4-FFF2-40B4-BE49-F238E27FC236}">
                <a16:creationId xmlns:a16="http://schemas.microsoft.com/office/drawing/2014/main" id="{8C09905C-B875-420C-90AF-CA0401330CBB}"/>
              </a:ext>
            </a:extLst>
          </p:cNvPr>
          <p:cNvSpPr txBox="1">
            <a:spLocks/>
          </p:cNvSpPr>
          <p:nvPr/>
        </p:nvSpPr>
        <p:spPr>
          <a:xfrm>
            <a:off x="11624736" y="6273022"/>
            <a:ext cx="187332" cy="269237"/>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457200" rtl="0" fontAlgn="auto" latinLnBrk="0" hangingPunct="0">
              <a:lnSpc>
                <a:spcPct val="100000"/>
              </a:lnSpc>
              <a:spcBef>
                <a:spcPts val="0"/>
              </a:spcBef>
              <a:spcAft>
                <a:spcPts val="0"/>
              </a:spcAft>
              <a:buClrTx/>
              <a:buSzTx/>
              <a:buFontTx/>
              <a:buNone/>
              <a:tabLst/>
              <a:defRPr kumimoji="0" sz="1200" b="0" i="0" u="none" strike="noStrike" cap="none" spc="0" normalizeH="0" baseline="0">
                <a:ln>
                  <a:noFill/>
                </a:ln>
                <a:solidFill>
                  <a:srgbClr val="FFFFFF"/>
                </a:solidFill>
                <a:effectLst/>
                <a:uFillTx/>
                <a:latin typeface="Tahoma"/>
                <a:ea typeface="Tahoma"/>
                <a:cs typeface="Tahoma"/>
                <a:sym typeface="Tahoma"/>
              </a:defRPr>
            </a:lvl1pPr>
            <a:lvl2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2pPr>
            <a:lvl3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3pPr>
            <a:lvl4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4pPr>
            <a:lvl5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5pPr>
            <a:lvl6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6pPr>
            <a:lvl7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7pPr>
            <a:lvl8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8pPr>
            <a:lvl9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9pPr>
          </a:lstStyle>
          <a:p>
            <a:fld id="{86CB4B4D-7CA3-9044-876B-883B54F8677D}" type="slidenum">
              <a:rPr lang="en-US" smtClean="0"/>
              <a:pPr/>
              <a:t>12</a:t>
            </a:fld>
            <a:endParaRPr lang="en-US" dirty="0"/>
          </a:p>
        </p:txBody>
      </p:sp>
      <p:sp>
        <p:nvSpPr>
          <p:cNvPr id="2" name="Slide Number Placeholder 1">
            <a:extLst>
              <a:ext uri="{FF2B5EF4-FFF2-40B4-BE49-F238E27FC236}">
                <a16:creationId xmlns:a16="http://schemas.microsoft.com/office/drawing/2014/main" id="{41E4C4F6-C472-48DF-8471-2FE5F84B083F}"/>
              </a:ext>
            </a:extLst>
          </p:cNvPr>
          <p:cNvSpPr>
            <a:spLocks noGrp="1"/>
          </p:cNvSpPr>
          <p:nvPr>
            <p:ph type="sldNum" sz="quarter" idx="2"/>
          </p:nvPr>
        </p:nvSpPr>
        <p:spPr/>
        <p:txBody>
          <a:bodyPr/>
          <a:lstStyle/>
          <a:p>
            <a:fld id="{86CB4B4D-7CA3-9044-876B-883B54F8677D}" type="slidenum">
              <a:rPr lang="en-US" smtClean="0"/>
              <a:t>12</a:t>
            </a:fld>
            <a:endParaRPr lang="en-US"/>
          </a:p>
        </p:txBody>
      </p:sp>
      <p:sp>
        <p:nvSpPr>
          <p:cNvPr id="14" name="Shape 235">
            <a:extLst>
              <a:ext uri="{FF2B5EF4-FFF2-40B4-BE49-F238E27FC236}">
                <a16:creationId xmlns:a16="http://schemas.microsoft.com/office/drawing/2014/main" id="{2907032D-BCFF-40E1-A830-84E662B91AC8}"/>
              </a:ext>
            </a:extLst>
          </p:cNvPr>
          <p:cNvSpPr>
            <a:spLocks noGrp="1"/>
          </p:cNvSpPr>
          <p:nvPr>
            <p:ph type="title"/>
          </p:nvPr>
        </p:nvSpPr>
        <p:spPr>
          <a:xfrm>
            <a:off x="137005" y="284641"/>
            <a:ext cx="8761418" cy="706991"/>
          </a:xfrm>
          <a:prstGeom prst="rect">
            <a:avLst/>
          </a:prstGeom>
        </p:spPr>
        <p:txBody>
          <a:bodyPr/>
          <a:lstStyle/>
          <a:p>
            <a:pPr algn="l"/>
            <a:r>
              <a:rPr dirty="0"/>
              <a:t>What the Report Contains</a:t>
            </a:r>
          </a:p>
        </p:txBody>
      </p:sp>
    </p:spTree>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 name="Shape 254"/>
          <p:cNvSpPr>
            <a:spLocks noGrp="1"/>
          </p:cNvSpPr>
          <p:nvPr>
            <p:ph type="body" sz="quarter" idx="1"/>
          </p:nvPr>
        </p:nvSpPr>
        <p:spPr>
          <a:xfrm>
            <a:off x="257995" y="1519122"/>
            <a:ext cx="3999731" cy="2197199"/>
          </a:xfrm>
          <a:prstGeom prst="rect">
            <a:avLst/>
          </a:prstGeom>
        </p:spPr>
        <p:txBody>
          <a:bodyPr/>
          <a:lstStyle>
            <a:lvl1pPr marL="336040" indent="-336040" defTabSz="448055">
              <a:spcBef>
                <a:spcPts val="900"/>
              </a:spcBef>
              <a:defRPr sz="2400"/>
            </a:lvl1pPr>
          </a:lstStyle>
          <a:p>
            <a:r>
              <a:rPr dirty="0">
                <a:hlinkClick r:id="rId3"/>
              </a:rPr>
              <a:t>Online map </a:t>
            </a:r>
            <a:r>
              <a:rPr dirty="0"/>
              <a:t>with links to available state &amp; federal resources to quickly find examples &amp; best practices</a:t>
            </a:r>
          </a:p>
        </p:txBody>
      </p:sp>
      <p:pic>
        <p:nvPicPr>
          <p:cNvPr id="255" name="image30.png"/>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4394614" y="1367365"/>
            <a:ext cx="7050377" cy="4905657"/>
          </a:xfrm>
          <a:prstGeom prst="rect">
            <a:avLst/>
          </a:prstGeom>
          <a:ln w="12700">
            <a:miter lim="400000"/>
          </a:ln>
        </p:spPr>
      </p:pic>
      <p:sp>
        <p:nvSpPr>
          <p:cNvPr id="5" name="Shape 187">
            <a:extLst>
              <a:ext uri="{FF2B5EF4-FFF2-40B4-BE49-F238E27FC236}">
                <a16:creationId xmlns:a16="http://schemas.microsoft.com/office/drawing/2014/main" id="{D8B244F2-1D30-4169-BA6E-C9BE4B85033F}"/>
              </a:ext>
            </a:extLst>
          </p:cNvPr>
          <p:cNvSpPr txBox="1">
            <a:spLocks/>
          </p:cNvSpPr>
          <p:nvPr/>
        </p:nvSpPr>
        <p:spPr>
          <a:xfrm>
            <a:off x="11624736" y="6273022"/>
            <a:ext cx="187332" cy="269237"/>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457200" rtl="0" fontAlgn="auto" latinLnBrk="0" hangingPunct="0">
              <a:lnSpc>
                <a:spcPct val="100000"/>
              </a:lnSpc>
              <a:spcBef>
                <a:spcPts val="0"/>
              </a:spcBef>
              <a:spcAft>
                <a:spcPts val="0"/>
              </a:spcAft>
              <a:buClrTx/>
              <a:buSzTx/>
              <a:buFontTx/>
              <a:buNone/>
              <a:tabLst/>
              <a:defRPr kumimoji="0" sz="1200" b="0" i="0" u="none" strike="noStrike" cap="none" spc="0" normalizeH="0" baseline="0">
                <a:ln>
                  <a:noFill/>
                </a:ln>
                <a:solidFill>
                  <a:srgbClr val="FFFFFF"/>
                </a:solidFill>
                <a:effectLst/>
                <a:uFillTx/>
                <a:latin typeface="Tahoma"/>
                <a:ea typeface="Tahoma"/>
                <a:cs typeface="Tahoma"/>
                <a:sym typeface="Tahoma"/>
              </a:defRPr>
            </a:lvl1pPr>
            <a:lvl2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2pPr>
            <a:lvl3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3pPr>
            <a:lvl4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4pPr>
            <a:lvl5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5pPr>
            <a:lvl6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6pPr>
            <a:lvl7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7pPr>
            <a:lvl8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8pPr>
            <a:lvl9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9pPr>
          </a:lstStyle>
          <a:p>
            <a:fld id="{86CB4B4D-7CA3-9044-876B-883B54F8677D}" type="slidenum">
              <a:rPr lang="en-US" smtClean="0"/>
              <a:pPr/>
              <a:t>13</a:t>
            </a:fld>
            <a:endParaRPr lang="en-US" dirty="0"/>
          </a:p>
        </p:txBody>
      </p:sp>
      <p:sp>
        <p:nvSpPr>
          <p:cNvPr id="2" name="Slide Number Placeholder 1">
            <a:extLst>
              <a:ext uri="{FF2B5EF4-FFF2-40B4-BE49-F238E27FC236}">
                <a16:creationId xmlns:a16="http://schemas.microsoft.com/office/drawing/2014/main" id="{2F4903D4-42B3-441A-8010-9E82EB172DAA}"/>
              </a:ext>
            </a:extLst>
          </p:cNvPr>
          <p:cNvSpPr>
            <a:spLocks noGrp="1"/>
          </p:cNvSpPr>
          <p:nvPr>
            <p:ph type="sldNum" sz="quarter" idx="2"/>
          </p:nvPr>
        </p:nvSpPr>
        <p:spPr/>
        <p:txBody>
          <a:bodyPr/>
          <a:lstStyle/>
          <a:p>
            <a:fld id="{86CB4B4D-7CA3-9044-876B-883B54F8677D}" type="slidenum">
              <a:rPr lang="en-US" smtClean="0"/>
              <a:t>13</a:t>
            </a:fld>
            <a:endParaRPr lang="en-US"/>
          </a:p>
        </p:txBody>
      </p:sp>
      <p:sp>
        <p:nvSpPr>
          <p:cNvPr id="9" name="Shape 235">
            <a:extLst>
              <a:ext uri="{FF2B5EF4-FFF2-40B4-BE49-F238E27FC236}">
                <a16:creationId xmlns:a16="http://schemas.microsoft.com/office/drawing/2014/main" id="{44BC291D-EE2C-4974-BAB9-3F4C61C89EA4}"/>
              </a:ext>
            </a:extLst>
          </p:cNvPr>
          <p:cNvSpPr>
            <a:spLocks noGrp="1"/>
          </p:cNvSpPr>
          <p:nvPr>
            <p:ph type="title"/>
          </p:nvPr>
        </p:nvSpPr>
        <p:spPr>
          <a:xfrm>
            <a:off x="137005" y="284641"/>
            <a:ext cx="8761418" cy="706991"/>
          </a:xfrm>
          <a:prstGeom prst="rect">
            <a:avLst/>
          </a:prstGeom>
        </p:spPr>
        <p:txBody>
          <a:bodyPr/>
          <a:lstStyle/>
          <a:p>
            <a:pPr algn="l"/>
            <a:r>
              <a:rPr dirty="0"/>
              <a:t>What the Report Contains</a:t>
            </a:r>
          </a:p>
        </p:txBody>
      </p:sp>
    </p:spTree>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 name="Shape 260"/>
          <p:cNvSpPr>
            <a:spLocks noGrp="1"/>
          </p:cNvSpPr>
          <p:nvPr>
            <p:ph type="body" sz="quarter" idx="1"/>
          </p:nvPr>
        </p:nvSpPr>
        <p:spPr>
          <a:xfrm>
            <a:off x="235438" y="1436582"/>
            <a:ext cx="11576630" cy="979264"/>
          </a:xfrm>
          <a:prstGeom prst="rect">
            <a:avLst/>
          </a:prstGeom>
        </p:spPr>
        <p:txBody>
          <a:bodyPr/>
          <a:lstStyle>
            <a:lvl1pPr marL="0" indent="0" defTabSz="448055">
              <a:spcBef>
                <a:spcPts val="900"/>
              </a:spcBef>
              <a:buSzTx/>
              <a:buNone/>
              <a:defRPr sz="2400"/>
            </a:lvl1pPr>
          </a:lstStyle>
          <a:p>
            <a:pPr marL="336040" indent="-336040">
              <a:buSzPct val="80000"/>
              <a:buFont typeface="Wingdings 3"/>
              <a:buChar char=""/>
            </a:pPr>
            <a:r>
              <a:rPr dirty="0"/>
              <a:t>Expanded information </a:t>
            </a:r>
            <a:r>
              <a:rPr lang="en-US" dirty="0"/>
              <a:t>on </a:t>
            </a:r>
            <a:r>
              <a:rPr dirty="0"/>
              <a:t>resources for social </a:t>
            </a:r>
            <a:r>
              <a:rPr lang="en-US" dirty="0"/>
              <a:t>&amp; </a:t>
            </a:r>
            <a:r>
              <a:rPr dirty="0"/>
              <a:t>economic dimensions of sustainability</a:t>
            </a:r>
          </a:p>
        </p:txBody>
      </p:sp>
      <p:pic>
        <p:nvPicPr>
          <p:cNvPr id="261" name="image15.jpeg" descr="Diagram&#10;&#10;Description automatically generated"/>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861153" y="2160696"/>
            <a:ext cx="5987947" cy="3763854"/>
          </a:xfrm>
          <a:prstGeom prst="rect">
            <a:avLst/>
          </a:prstGeom>
          <a:ln w="12700">
            <a:miter lim="400000"/>
          </a:ln>
        </p:spPr>
      </p:pic>
      <p:grpSp>
        <p:nvGrpSpPr>
          <p:cNvPr id="269" name="Group 269"/>
          <p:cNvGrpSpPr/>
          <p:nvPr/>
        </p:nvGrpSpPr>
        <p:grpSpPr>
          <a:xfrm>
            <a:off x="720297" y="2415846"/>
            <a:ext cx="4750034" cy="3301840"/>
            <a:chOff x="-1" y="-1"/>
            <a:chExt cx="4750033" cy="3301839"/>
          </a:xfrm>
        </p:grpSpPr>
        <p:pic>
          <p:nvPicPr>
            <p:cNvPr id="262" name="image31.png" descr="GIS-EJ.gif"/>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 y="-1"/>
              <a:ext cx="4423324" cy="3301839"/>
            </a:xfrm>
            <a:prstGeom prst="rect">
              <a:avLst/>
            </a:prstGeom>
            <a:ln w="12700" cap="flat">
              <a:noFill/>
              <a:miter lim="400000"/>
            </a:ln>
            <a:effectLst/>
          </p:spPr>
        </p:pic>
        <p:sp>
          <p:nvSpPr>
            <p:cNvPr id="263" name="Shape 263"/>
            <p:cNvSpPr/>
            <p:nvPr/>
          </p:nvSpPr>
          <p:spPr>
            <a:xfrm>
              <a:off x="3107989" y="279053"/>
              <a:ext cx="1360103" cy="276995"/>
            </a:xfrm>
            <a:prstGeom prst="rect">
              <a:avLst/>
            </a:prstGeom>
            <a:solidFill>
              <a:srgbClr val="FFFFFF"/>
            </a:solidFill>
            <a:ln w="12700" cap="flat">
              <a:noFill/>
              <a:miter lim="400000"/>
            </a:ln>
            <a:effectLst>
              <a:outerShdw blurRad="50800" dist="50800" dir="5400000" rotWithShape="0">
                <a:srgbClr val="000000"/>
              </a:outerShdw>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defTabSz="685800">
                <a:defRPr sz="1200" b="1">
                  <a:latin typeface="+mn-lt"/>
                  <a:ea typeface="+mn-ea"/>
                  <a:cs typeface="+mn-cs"/>
                  <a:sym typeface="Helvetica"/>
                </a:defRPr>
              </a:lvl1pPr>
            </a:lstStyle>
            <a:p>
              <a:r>
                <a:rPr b="0" dirty="0">
                  <a:latin typeface="Tahoma" panose="020B0604030504040204" pitchFamily="34" charset="0"/>
                  <a:ea typeface="Tahoma" panose="020B0604030504040204" pitchFamily="34" charset="0"/>
                  <a:cs typeface="Tahoma" panose="020B0604030504040204" pitchFamily="34" charset="0"/>
                </a:rPr>
                <a:t>Sites and Places</a:t>
              </a:r>
            </a:p>
          </p:txBody>
        </p:sp>
        <p:sp>
          <p:nvSpPr>
            <p:cNvPr id="264" name="Shape 264"/>
            <p:cNvSpPr/>
            <p:nvPr/>
          </p:nvSpPr>
          <p:spPr>
            <a:xfrm>
              <a:off x="3113036" y="653966"/>
              <a:ext cx="1636993" cy="276995"/>
            </a:xfrm>
            <a:prstGeom prst="rect">
              <a:avLst/>
            </a:prstGeom>
            <a:solidFill>
              <a:srgbClr val="FFFFFF"/>
            </a:solid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defTabSz="685800">
                <a:defRPr sz="1200" b="1">
                  <a:latin typeface="+mn-lt"/>
                  <a:ea typeface="+mn-ea"/>
                  <a:cs typeface="+mn-cs"/>
                  <a:sym typeface="Helvetica"/>
                </a:defRPr>
              </a:lvl1pPr>
            </a:lstStyle>
            <a:p>
              <a:r>
                <a:rPr b="0" dirty="0">
                  <a:latin typeface="Tahoma" panose="020B0604030504040204" pitchFamily="34" charset="0"/>
                  <a:ea typeface="Tahoma" panose="020B0604030504040204" pitchFamily="34" charset="0"/>
                  <a:cs typeface="Tahoma" panose="020B0604030504040204" pitchFamily="34" charset="0"/>
                </a:rPr>
                <a:t>Boundaries</a:t>
              </a:r>
            </a:p>
          </p:txBody>
        </p:sp>
        <p:sp>
          <p:nvSpPr>
            <p:cNvPr id="265" name="Shape 265"/>
            <p:cNvSpPr/>
            <p:nvPr/>
          </p:nvSpPr>
          <p:spPr>
            <a:xfrm>
              <a:off x="3136275" y="1098692"/>
              <a:ext cx="1543694" cy="276995"/>
            </a:xfrm>
            <a:prstGeom prst="rect">
              <a:avLst/>
            </a:prstGeom>
            <a:solidFill>
              <a:srgbClr val="FFFFFF"/>
            </a:solid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defTabSz="685800">
                <a:defRPr sz="1200" b="1">
                  <a:latin typeface="+mn-lt"/>
                  <a:ea typeface="+mn-ea"/>
                  <a:cs typeface="+mn-cs"/>
                  <a:sym typeface="Helvetica"/>
                </a:defRPr>
              </a:lvl1pPr>
            </a:lstStyle>
            <a:p>
              <a:r>
                <a:rPr b="0" dirty="0">
                  <a:latin typeface="Tahoma" panose="020B0604030504040204" pitchFamily="34" charset="0"/>
                  <a:ea typeface="Tahoma" panose="020B0604030504040204" pitchFamily="34" charset="0"/>
                  <a:cs typeface="Tahoma" panose="020B0604030504040204" pitchFamily="34" charset="0"/>
                </a:rPr>
                <a:t>Tribal Land</a:t>
              </a:r>
            </a:p>
          </p:txBody>
        </p:sp>
        <p:sp>
          <p:nvSpPr>
            <p:cNvPr id="266" name="Shape 266"/>
            <p:cNvSpPr/>
            <p:nvPr/>
          </p:nvSpPr>
          <p:spPr>
            <a:xfrm>
              <a:off x="3137562" y="1610214"/>
              <a:ext cx="1542406" cy="276995"/>
            </a:xfrm>
            <a:prstGeom prst="rect">
              <a:avLst/>
            </a:prstGeom>
            <a:solidFill>
              <a:srgbClr val="FFFFFF"/>
            </a:solid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defTabSz="685800">
                <a:defRPr sz="1200" b="1">
                  <a:latin typeface="+mn-lt"/>
                  <a:ea typeface="+mn-ea"/>
                  <a:cs typeface="+mn-cs"/>
                  <a:sym typeface="Helvetica"/>
                </a:defRPr>
              </a:lvl1pPr>
            </a:lstStyle>
            <a:p>
              <a:r>
                <a:rPr b="0" dirty="0">
                  <a:latin typeface="Tahoma" panose="020B0604030504040204" pitchFamily="34" charset="0"/>
                  <a:ea typeface="Tahoma" panose="020B0604030504040204" pitchFamily="34" charset="0"/>
                  <a:cs typeface="Tahoma" panose="020B0604030504040204" pitchFamily="34" charset="0"/>
                </a:rPr>
                <a:t>Nonattainment Areas</a:t>
              </a:r>
            </a:p>
          </p:txBody>
        </p:sp>
        <p:sp>
          <p:nvSpPr>
            <p:cNvPr id="267" name="Shape 267"/>
            <p:cNvSpPr/>
            <p:nvPr/>
          </p:nvSpPr>
          <p:spPr>
            <a:xfrm>
              <a:off x="3163476" y="2130465"/>
              <a:ext cx="1575137" cy="276995"/>
            </a:xfrm>
            <a:prstGeom prst="rect">
              <a:avLst/>
            </a:prstGeom>
            <a:solidFill>
              <a:srgbClr val="FFFFFF"/>
            </a:solid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defTabSz="685800">
                <a:defRPr sz="1200" b="1">
                  <a:latin typeface="+mn-lt"/>
                  <a:ea typeface="+mn-ea"/>
                  <a:cs typeface="+mn-cs"/>
                  <a:sym typeface="Helvetica"/>
                </a:defRPr>
              </a:lvl1pPr>
            </a:lstStyle>
            <a:p>
              <a:r>
                <a:rPr b="0" dirty="0">
                  <a:latin typeface="Tahoma" panose="020B0604030504040204" pitchFamily="34" charset="0"/>
                  <a:ea typeface="Tahoma" panose="020B0604030504040204" pitchFamily="34" charset="0"/>
                  <a:cs typeface="Tahoma" panose="020B0604030504040204" pitchFamily="34" charset="0"/>
                </a:rPr>
                <a:t>Layer from the Web</a:t>
              </a:r>
            </a:p>
          </p:txBody>
        </p:sp>
        <p:sp>
          <p:nvSpPr>
            <p:cNvPr id="268" name="Shape 268"/>
            <p:cNvSpPr/>
            <p:nvPr/>
          </p:nvSpPr>
          <p:spPr>
            <a:xfrm>
              <a:off x="2802565" y="2864504"/>
              <a:ext cx="1947467" cy="276995"/>
            </a:xfrm>
            <a:prstGeom prst="rect">
              <a:avLst/>
            </a:prstGeom>
            <a:solidFill>
              <a:srgbClr val="FFFFFF"/>
            </a:solid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defTabSz="685800">
                <a:defRPr sz="1200" b="1">
                  <a:latin typeface="+mn-lt"/>
                  <a:ea typeface="+mn-ea"/>
                  <a:cs typeface="+mn-cs"/>
                  <a:sym typeface="Helvetica"/>
                </a:defRPr>
              </a:lvl1pPr>
            </a:lstStyle>
            <a:p>
              <a:r>
                <a:rPr b="0" dirty="0">
                  <a:latin typeface="Tahoma" panose="020B0604030504040204" pitchFamily="34" charset="0"/>
                  <a:ea typeface="Tahoma" panose="020B0604030504040204" pitchFamily="34" charset="0"/>
                  <a:cs typeface="Tahoma" panose="020B0604030504040204" pitchFamily="34" charset="0"/>
                </a:rPr>
                <a:t>Other Information</a:t>
              </a:r>
            </a:p>
          </p:txBody>
        </p:sp>
      </p:grpSp>
      <p:sp>
        <p:nvSpPr>
          <p:cNvPr id="13" name="Shape 187">
            <a:extLst>
              <a:ext uri="{FF2B5EF4-FFF2-40B4-BE49-F238E27FC236}">
                <a16:creationId xmlns:a16="http://schemas.microsoft.com/office/drawing/2014/main" id="{F716B471-A07C-488C-9E3A-A3B7E9A1EB07}"/>
              </a:ext>
            </a:extLst>
          </p:cNvPr>
          <p:cNvSpPr txBox="1">
            <a:spLocks/>
          </p:cNvSpPr>
          <p:nvPr/>
        </p:nvSpPr>
        <p:spPr>
          <a:xfrm>
            <a:off x="11624736" y="6273022"/>
            <a:ext cx="187332" cy="269237"/>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457200" rtl="0" fontAlgn="auto" latinLnBrk="0" hangingPunct="0">
              <a:lnSpc>
                <a:spcPct val="100000"/>
              </a:lnSpc>
              <a:spcBef>
                <a:spcPts val="0"/>
              </a:spcBef>
              <a:spcAft>
                <a:spcPts val="0"/>
              </a:spcAft>
              <a:buClrTx/>
              <a:buSzTx/>
              <a:buFontTx/>
              <a:buNone/>
              <a:tabLst/>
              <a:defRPr kumimoji="0" sz="1200" b="0" i="0" u="none" strike="noStrike" cap="none" spc="0" normalizeH="0" baseline="0">
                <a:ln>
                  <a:noFill/>
                </a:ln>
                <a:solidFill>
                  <a:srgbClr val="FFFFFF"/>
                </a:solidFill>
                <a:effectLst/>
                <a:uFillTx/>
                <a:latin typeface="Tahoma"/>
                <a:ea typeface="Tahoma"/>
                <a:cs typeface="Tahoma"/>
                <a:sym typeface="Tahoma"/>
              </a:defRPr>
            </a:lvl1pPr>
            <a:lvl2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2pPr>
            <a:lvl3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3pPr>
            <a:lvl4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4pPr>
            <a:lvl5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5pPr>
            <a:lvl6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6pPr>
            <a:lvl7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7pPr>
            <a:lvl8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8pPr>
            <a:lvl9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9pPr>
          </a:lstStyle>
          <a:p>
            <a:fld id="{86CB4B4D-7CA3-9044-876B-883B54F8677D}" type="slidenum">
              <a:rPr lang="en-US" smtClean="0"/>
              <a:pPr/>
              <a:t>14</a:t>
            </a:fld>
            <a:endParaRPr lang="en-US" dirty="0"/>
          </a:p>
        </p:txBody>
      </p:sp>
      <p:sp>
        <p:nvSpPr>
          <p:cNvPr id="2" name="TextBox 1">
            <a:extLst>
              <a:ext uri="{FF2B5EF4-FFF2-40B4-BE49-F238E27FC236}">
                <a16:creationId xmlns:a16="http://schemas.microsoft.com/office/drawing/2014/main" id="{22BE2258-A465-49C3-A3C3-EDA2FF9FEB21}"/>
              </a:ext>
            </a:extLst>
          </p:cNvPr>
          <p:cNvSpPr txBox="1"/>
          <p:nvPr/>
        </p:nvSpPr>
        <p:spPr>
          <a:xfrm>
            <a:off x="675528" y="5687033"/>
            <a:ext cx="1630837" cy="3077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1400" u="none" strike="noStrike" cap="none" spc="0" normalizeH="0" baseline="0" dirty="0">
                <a:ln>
                  <a:noFill/>
                </a:ln>
                <a:solidFill>
                  <a:srgbClr val="00334C"/>
                </a:solidFill>
                <a:effectLst/>
                <a:uFillTx/>
                <a:latin typeface="Tahoma" panose="020B0604030504040204" pitchFamily="34" charset="0"/>
                <a:ea typeface="Tahoma" panose="020B0604030504040204" pitchFamily="34" charset="0"/>
                <a:cs typeface="Tahoma" panose="020B0604030504040204" pitchFamily="34" charset="0"/>
                <a:sym typeface="Calibri"/>
              </a:rPr>
              <a:t>USEPA EJ Screen</a:t>
            </a:r>
          </a:p>
        </p:txBody>
      </p:sp>
      <p:sp>
        <p:nvSpPr>
          <p:cNvPr id="3" name="Slide Number Placeholder 2">
            <a:extLst>
              <a:ext uri="{FF2B5EF4-FFF2-40B4-BE49-F238E27FC236}">
                <a16:creationId xmlns:a16="http://schemas.microsoft.com/office/drawing/2014/main" id="{97D7CCBE-E265-41EF-8C8A-BF835DFD7966}"/>
              </a:ext>
            </a:extLst>
          </p:cNvPr>
          <p:cNvSpPr>
            <a:spLocks noGrp="1"/>
          </p:cNvSpPr>
          <p:nvPr>
            <p:ph type="sldNum" sz="quarter" idx="2"/>
          </p:nvPr>
        </p:nvSpPr>
        <p:spPr/>
        <p:txBody>
          <a:bodyPr/>
          <a:lstStyle/>
          <a:p>
            <a:fld id="{86CB4B4D-7CA3-9044-876B-883B54F8677D}" type="slidenum">
              <a:rPr lang="en-US" smtClean="0"/>
              <a:t>14</a:t>
            </a:fld>
            <a:endParaRPr lang="en-US"/>
          </a:p>
        </p:txBody>
      </p:sp>
      <p:sp>
        <p:nvSpPr>
          <p:cNvPr id="18" name="Shape 235">
            <a:extLst>
              <a:ext uri="{FF2B5EF4-FFF2-40B4-BE49-F238E27FC236}">
                <a16:creationId xmlns:a16="http://schemas.microsoft.com/office/drawing/2014/main" id="{0CFEA944-4E06-44EA-9CE2-7F85914330E3}"/>
              </a:ext>
            </a:extLst>
          </p:cNvPr>
          <p:cNvSpPr>
            <a:spLocks noGrp="1"/>
          </p:cNvSpPr>
          <p:nvPr>
            <p:ph type="title"/>
          </p:nvPr>
        </p:nvSpPr>
        <p:spPr>
          <a:xfrm>
            <a:off x="137005" y="284641"/>
            <a:ext cx="8761418" cy="706991"/>
          </a:xfrm>
          <a:prstGeom prst="rect">
            <a:avLst/>
          </a:prstGeom>
        </p:spPr>
        <p:txBody>
          <a:bodyPr/>
          <a:lstStyle/>
          <a:p>
            <a:pPr algn="l"/>
            <a:r>
              <a:rPr dirty="0"/>
              <a:t>What the Report Contains</a:t>
            </a:r>
          </a:p>
        </p:txBody>
      </p:sp>
    </p:spTree>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 name="Shape 274"/>
          <p:cNvSpPr>
            <a:spLocks noGrp="1"/>
          </p:cNvSpPr>
          <p:nvPr>
            <p:ph type="body" sz="quarter" idx="1"/>
          </p:nvPr>
        </p:nvSpPr>
        <p:spPr>
          <a:xfrm>
            <a:off x="318615" y="1329215"/>
            <a:ext cx="11554767" cy="1189132"/>
          </a:xfrm>
          <a:prstGeom prst="rect">
            <a:avLst/>
          </a:prstGeom>
        </p:spPr>
        <p:txBody>
          <a:bodyPr/>
          <a:lstStyle>
            <a:lvl1pPr marL="298322" indent="-298322" defTabSz="397763">
              <a:spcBef>
                <a:spcPts val="800"/>
              </a:spcBef>
              <a:defRPr sz="2400"/>
            </a:lvl1pPr>
          </a:lstStyle>
          <a:p>
            <a:r>
              <a:rPr lang="en-US" dirty="0"/>
              <a:t>An updated framework that illustrates how and why sustainability and resilience should be integrated throughout the remedial project life cycle</a:t>
            </a:r>
          </a:p>
        </p:txBody>
      </p:sp>
      <p:pic>
        <p:nvPicPr>
          <p:cNvPr id="275" name="image32.png" descr="Timeline&#10;&#10;Description automatically generated with low confidence"/>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1431556" y="2159649"/>
            <a:ext cx="9328885" cy="3848180"/>
          </a:xfrm>
          <a:prstGeom prst="rect">
            <a:avLst/>
          </a:prstGeom>
          <a:ln w="12700">
            <a:miter lim="400000"/>
          </a:ln>
          <a:effectLst>
            <a:outerShdw blurRad="50800" dist="38100" dir="2700000" rotWithShape="0">
              <a:srgbClr val="000000">
                <a:alpha val="40000"/>
              </a:srgbClr>
            </a:outerShdw>
          </a:effectLst>
        </p:spPr>
      </p:pic>
      <p:sp>
        <p:nvSpPr>
          <p:cNvPr id="5" name="Shape 187">
            <a:extLst>
              <a:ext uri="{FF2B5EF4-FFF2-40B4-BE49-F238E27FC236}">
                <a16:creationId xmlns:a16="http://schemas.microsoft.com/office/drawing/2014/main" id="{E82181AE-3AB3-48FF-B9E5-E7A9D10C9039}"/>
              </a:ext>
            </a:extLst>
          </p:cNvPr>
          <p:cNvSpPr txBox="1">
            <a:spLocks/>
          </p:cNvSpPr>
          <p:nvPr/>
        </p:nvSpPr>
        <p:spPr>
          <a:xfrm>
            <a:off x="11624736" y="6273022"/>
            <a:ext cx="187332" cy="269237"/>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457200" rtl="0" fontAlgn="auto" latinLnBrk="0" hangingPunct="0">
              <a:lnSpc>
                <a:spcPct val="100000"/>
              </a:lnSpc>
              <a:spcBef>
                <a:spcPts val="0"/>
              </a:spcBef>
              <a:spcAft>
                <a:spcPts val="0"/>
              </a:spcAft>
              <a:buClrTx/>
              <a:buSzTx/>
              <a:buFontTx/>
              <a:buNone/>
              <a:tabLst/>
              <a:defRPr kumimoji="0" sz="1200" b="0" i="0" u="none" strike="noStrike" cap="none" spc="0" normalizeH="0" baseline="0">
                <a:ln>
                  <a:noFill/>
                </a:ln>
                <a:solidFill>
                  <a:srgbClr val="FFFFFF"/>
                </a:solidFill>
                <a:effectLst/>
                <a:uFillTx/>
                <a:latin typeface="Tahoma"/>
                <a:ea typeface="Tahoma"/>
                <a:cs typeface="Tahoma"/>
                <a:sym typeface="Tahoma"/>
              </a:defRPr>
            </a:lvl1pPr>
            <a:lvl2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2pPr>
            <a:lvl3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3pPr>
            <a:lvl4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4pPr>
            <a:lvl5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5pPr>
            <a:lvl6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6pPr>
            <a:lvl7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7pPr>
            <a:lvl8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8pPr>
            <a:lvl9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9pPr>
          </a:lstStyle>
          <a:p>
            <a:fld id="{86CB4B4D-7CA3-9044-876B-883B54F8677D}" type="slidenum">
              <a:rPr lang="en-US" smtClean="0"/>
              <a:pPr/>
              <a:t>15</a:t>
            </a:fld>
            <a:endParaRPr lang="en-US" dirty="0"/>
          </a:p>
        </p:txBody>
      </p:sp>
      <p:sp>
        <p:nvSpPr>
          <p:cNvPr id="2" name="Slide Number Placeholder 1">
            <a:extLst>
              <a:ext uri="{FF2B5EF4-FFF2-40B4-BE49-F238E27FC236}">
                <a16:creationId xmlns:a16="http://schemas.microsoft.com/office/drawing/2014/main" id="{9EF8A219-F309-4ED4-8732-D75460321FAB}"/>
              </a:ext>
            </a:extLst>
          </p:cNvPr>
          <p:cNvSpPr>
            <a:spLocks noGrp="1"/>
          </p:cNvSpPr>
          <p:nvPr>
            <p:ph type="sldNum" sz="quarter" idx="2"/>
          </p:nvPr>
        </p:nvSpPr>
        <p:spPr/>
        <p:txBody>
          <a:bodyPr/>
          <a:lstStyle/>
          <a:p>
            <a:fld id="{86CB4B4D-7CA3-9044-876B-883B54F8677D}" type="slidenum">
              <a:rPr lang="en-US" smtClean="0"/>
              <a:t>15</a:t>
            </a:fld>
            <a:endParaRPr lang="en-US"/>
          </a:p>
        </p:txBody>
      </p:sp>
      <p:sp>
        <p:nvSpPr>
          <p:cNvPr id="9" name="Shape 235">
            <a:extLst>
              <a:ext uri="{FF2B5EF4-FFF2-40B4-BE49-F238E27FC236}">
                <a16:creationId xmlns:a16="http://schemas.microsoft.com/office/drawing/2014/main" id="{FFE6BA1B-E9D3-4743-B02D-B6A5C6B76AC9}"/>
              </a:ext>
            </a:extLst>
          </p:cNvPr>
          <p:cNvSpPr>
            <a:spLocks noGrp="1"/>
          </p:cNvSpPr>
          <p:nvPr>
            <p:ph type="title"/>
          </p:nvPr>
        </p:nvSpPr>
        <p:spPr>
          <a:xfrm>
            <a:off x="273050" y="315913"/>
            <a:ext cx="8761413" cy="708025"/>
          </a:xfrm>
          <a:prstGeom prst="rect">
            <a:avLst/>
          </a:prstGeom>
        </p:spPr>
        <p:txBody>
          <a:bodyPr/>
          <a:lstStyle/>
          <a:p>
            <a:pPr algn="l"/>
            <a:r>
              <a:rPr dirty="0"/>
              <a:t>What the Report Contains</a:t>
            </a:r>
          </a:p>
        </p:txBody>
      </p:sp>
    </p:spTree>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87">
            <a:extLst>
              <a:ext uri="{FF2B5EF4-FFF2-40B4-BE49-F238E27FC236}">
                <a16:creationId xmlns:a16="http://schemas.microsoft.com/office/drawing/2014/main" id="{9F70206B-22C6-4CFB-8394-33B24BF09B4E}"/>
              </a:ext>
            </a:extLst>
          </p:cNvPr>
          <p:cNvSpPr txBox="1">
            <a:spLocks/>
          </p:cNvSpPr>
          <p:nvPr/>
        </p:nvSpPr>
        <p:spPr>
          <a:xfrm>
            <a:off x="11624736" y="6273022"/>
            <a:ext cx="187332" cy="269237"/>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457200" rtl="0" fontAlgn="auto" latinLnBrk="0" hangingPunct="0">
              <a:lnSpc>
                <a:spcPct val="100000"/>
              </a:lnSpc>
              <a:spcBef>
                <a:spcPts val="0"/>
              </a:spcBef>
              <a:spcAft>
                <a:spcPts val="0"/>
              </a:spcAft>
              <a:buClrTx/>
              <a:buSzTx/>
              <a:buFontTx/>
              <a:buNone/>
              <a:tabLst/>
              <a:defRPr kumimoji="0" sz="1200" b="0" i="0" u="none" strike="noStrike" cap="none" spc="0" normalizeH="0" baseline="0">
                <a:ln>
                  <a:noFill/>
                </a:ln>
                <a:solidFill>
                  <a:srgbClr val="FFFFFF"/>
                </a:solidFill>
                <a:effectLst/>
                <a:uFillTx/>
                <a:latin typeface="Tahoma"/>
                <a:ea typeface="Tahoma"/>
                <a:cs typeface="Tahoma"/>
                <a:sym typeface="Tahoma"/>
              </a:defRPr>
            </a:lvl1pPr>
            <a:lvl2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2pPr>
            <a:lvl3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3pPr>
            <a:lvl4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4pPr>
            <a:lvl5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5pPr>
            <a:lvl6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6pPr>
            <a:lvl7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7pPr>
            <a:lvl8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8pPr>
            <a:lvl9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9pPr>
          </a:lstStyle>
          <a:p>
            <a:fld id="{86CB4B4D-7CA3-9044-876B-883B54F8677D}" type="slidenum">
              <a:rPr lang="en-US" smtClean="0"/>
              <a:pPr/>
              <a:t>16</a:t>
            </a:fld>
            <a:endParaRPr lang="en-US" dirty="0"/>
          </a:p>
        </p:txBody>
      </p:sp>
      <p:sp>
        <p:nvSpPr>
          <p:cNvPr id="6" name="Shape 314">
            <a:extLst>
              <a:ext uri="{FF2B5EF4-FFF2-40B4-BE49-F238E27FC236}">
                <a16:creationId xmlns:a16="http://schemas.microsoft.com/office/drawing/2014/main" id="{BB836077-7096-49CA-B66A-4B2844B64398}"/>
              </a:ext>
            </a:extLst>
          </p:cNvPr>
          <p:cNvSpPr/>
          <p:nvPr/>
        </p:nvSpPr>
        <p:spPr>
          <a:xfrm>
            <a:off x="393162" y="1327378"/>
            <a:ext cx="12016551" cy="461661"/>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lvl1pPr>
              <a:defRPr>
                <a:solidFill>
                  <a:srgbClr val="005C84"/>
                </a:solidFill>
                <a:latin typeface="Roboto"/>
                <a:ea typeface="Roboto"/>
                <a:cs typeface="Roboto"/>
                <a:sym typeface="Roboto"/>
              </a:defRPr>
            </a:lvl1pPr>
          </a:lstStyle>
          <a:p>
            <a:pPr marL="298322" indent="-298322" defTabSz="397763">
              <a:spcBef>
                <a:spcPts val="800"/>
              </a:spcBef>
              <a:buClr>
                <a:srgbClr val="002060"/>
              </a:buClr>
              <a:buSzPct val="80000"/>
              <a:buFont typeface="Wingdings 3"/>
              <a:buChar char=""/>
            </a:pPr>
            <a:r>
              <a:rPr sz="2400" dirty="0">
                <a:solidFill>
                  <a:srgbClr val="00334C"/>
                </a:solidFill>
                <a:latin typeface="Tahoma"/>
                <a:ea typeface="Tahoma"/>
                <a:cs typeface="Tahoma"/>
                <a:sym typeface="Tahoma"/>
              </a:rPr>
              <a:t>Appendix D. Sustainable Best Management Practice Checklists</a:t>
            </a:r>
          </a:p>
        </p:txBody>
      </p:sp>
      <p:pic>
        <p:nvPicPr>
          <p:cNvPr id="7" name="image93.png">
            <a:extLst>
              <a:ext uri="{FF2B5EF4-FFF2-40B4-BE49-F238E27FC236}">
                <a16:creationId xmlns:a16="http://schemas.microsoft.com/office/drawing/2014/main" id="{2B5B1A33-5D6C-4A29-9974-96A944222BE5}"/>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166638" y="2101936"/>
            <a:ext cx="11858724" cy="3758188"/>
          </a:xfrm>
          <a:prstGeom prst="rect">
            <a:avLst/>
          </a:prstGeom>
          <a:ln>
            <a:solidFill>
              <a:srgbClr val="0070C0"/>
            </a:solidFill>
          </a:ln>
        </p:spPr>
      </p:pic>
      <p:sp>
        <p:nvSpPr>
          <p:cNvPr id="10" name="Shape 282">
            <a:extLst>
              <a:ext uri="{FF2B5EF4-FFF2-40B4-BE49-F238E27FC236}">
                <a16:creationId xmlns:a16="http://schemas.microsoft.com/office/drawing/2014/main" id="{409E1930-D4E3-4B9A-9E50-D2FE057BBAA5}"/>
              </a:ext>
            </a:extLst>
          </p:cNvPr>
          <p:cNvSpPr/>
          <p:nvPr/>
        </p:nvSpPr>
        <p:spPr>
          <a:xfrm>
            <a:off x="279335" y="3151163"/>
            <a:ext cx="203265" cy="369328"/>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lvl1pPr>
              <a:defRPr>
                <a:solidFill>
                  <a:srgbClr val="00B050"/>
                </a:solidFill>
                <a:latin typeface="+mn-lt"/>
                <a:ea typeface="+mn-ea"/>
                <a:cs typeface="+mn-cs"/>
                <a:sym typeface="Calibri"/>
              </a:defRPr>
            </a:lvl1pPr>
          </a:lstStyle>
          <a:p>
            <a:r>
              <a:rPr dirty="0">
                <a:latin typeface="Tahoma" panose="020B0604030504040204" pitchFamily="34" charset="0"/>
                <a:ea typeface="Tahoma" panose="020B0604030504040204" pitchFamily="34" charset="0"/>
                <a:cs typeface="Tahoma" panose="020B0604030504040204" pitchFamily="34" charset="0"/>
              </a:rPr>
              <a:t>Y</a:t>
            </a:r>
          </a:p>
        </p:txBody>
      </p:sp>
      <p:sp>
        <p:nvSpPr>
          <p:cNvPr id="11" name="Shape 282">
            <a:extLst>
              <a:ext uri="{FF2B5EF4-FFF2-40B4-BE49-F238E27FC236}">
                <a16:creationId xmlns:a16="http://schemas.microsoft.com/office/drawing/2014/main" id="{5E88374B-A0B0-4949-83D0-A972F3C2138A}"/>
              </a:ext>
            </a:extLst>
          </p:cNvPr>
          <p:cNvSpPr/>
          <p:nvPr/>
        </p:nvSpPr>
        <p:spPr>
          <a:xfrm>
            <a:off x="279335" y="2630659"/>
            <a:ext cx="203265" cy="369328"/>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lvl1pPr>
              <a:defRPr>
                <a:solidFill>
                  <a:srgbClr val="00B050"/>
                </a:solidFill>
                <a:latin typeface="+mn-lt"/>
                <a:ea typeface="+mn-ea"/>
                <a:cs typeface="+mn-cs"/>
                <a:sym typeface="Calibri"/>
              </a:defRPr>
            </a:lvl1pPr>
          </a:lstStyle>
          <a:p>
            <a:r>
              <a:rPr dirty="0">
                <a:latin typeface="Tahoma" panose="020B0604030504040204" pitchFamily="34" charset="0"/>
                <a:ea typeface="Tahoma" panose="020B0604030504040204" pitchFamily="34" charset="0"/>
                <a:cs typeface="Tahoma" panose="020B0604030504040204" pitchFamily="34" charset="0"/>
              </a:rPr>
              <a:t>Y</a:t>
            </a:r>
          </a:p>
        </p:txBody>
      </p:sp>
      <p:sp>
        <p:nvSpPr>
          <p:cNvPr id="12" name="Shape 282">
            <a:extLst>
              <a:ext uri="{FF2B5EF4-FFF2-40B4-BE49-F238E27FC236}">
                <a16:creationId xmlns:a16="http://schemas.microsoft.com/office/drawing/2014/main" id="{9F18D705-3B06-4E83-9A34-190B6DBF56CC}"/>
              </a:ext>
            </a:extLst>
          </p:cNvPr>
          <p:cNvSpPr/>
          <p:nvPr/>
        </p:nvSpPr>
        <p:spPr>
          <a:xfrm>
            <a:off x="280474" y="4101558"/>
            <a:ext cx="225379" cy="369328"/>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a:defRPr>
                <a:solidFill>
                  <a:srgbClr val="00B050"/>
                </a:solidFill>
                <a:latin typeface="+mn-lt"/>
                <a:ea typeface="+mn-ea"/>
                <a:cs typeface="+mn-cs"/>
                <a:sym typeface="Calibri"/>
              </a:defRPr>
            </a:lvl1pPr>
          </a:lstStyle>
          <a:p>
            <a:r>
              <a:rPr dirty="0">
                <a:latin typeface="Tahoma" panose="020B0604030504040204" pitchFamily="34" charset="0"/>
                <a:ea typeface="Tahoma" panose="020B0604030504040204" pitchFamily="34" charset="0"/>
                <a:cs typeface="Tahoma" panose="020B0604030504040204" pitchFamily="34" charset="0"/>
              </a:rPr>
              <a:t>Y</a:t>
            </a:r>
          </a:p>
        </p:txBody>
      </p:sp>
      <p:sp>
        <p:nvSpPr>
          <p:cNvPr id="13" name="Shape 282">
            <a:extLst>
              <a:ext uri="{FF2B5EF4-FFF2-40B4-BE49-F238E27FC236}">
                <a16:creationId xmlns:a16="http://schemas.microsoft.com/office/drawing/2014/main" id="{F2FE63FA-54EC-44A3-B2A7-546292C2336E}"/>
              </a:ext>
            </a:extLst>
          </p:cNvPr>
          <p:cNvSpPr/>
          <p:nvPr/>
        </p:nvSpPr>
        <p:spPr>
          <a:xfrm>
            <a:off x="263711" y="4389691"/>
            <a:ext cx="225379" cy="369328"/>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a:defRPr>
                <a:solidFill>
                  <a:srgbClr val="00B050"/>
                </a:solidFill>
                <a:latin typeface="+mn-lt"/>
                <a:ea typeface="+mn-ea"/>
                <a:cs typeface="+mn-cs"/>
                <a:sym typeface="Calibri"/>
              </a:defRPr>
            </a:lvl1pPr>
          </a:lstStyle>
          <a:p>
            <a:r>
              <a:rPr dirty="0">
                <a:latin typeface="Tahoma" panose="020B0604030504040204" pitchFamily="34" charset="0"/>
                <a:ea typeface="Tahoma" panose="020B0604030504040204" pitchFamily="34" charset="0"/>
                <a:cs typeface="Tahoma" panose="020B0604030504040204" pitchFamily="34" charset="0"/>
              </a:rPr>
              <a:t>Y</a:t>
            </a:r>
          </a:p>
        </p:txBody>
      </p:sp>
      <p:sp>
        <p:nvSpPr>
          <p:cNvPr id="14" name="Shape 282">
            <a:extLst>
              <a:ext uri="{FF2B5EF4-FFF2-40B4-BE49-F238E27FC236}">
                <a16:creationId xmlns:a16="http://schemas.microsoft.com/office/drawing/2014/main" id="{CAA840E6-CC99-4D20-8D69-A4220D9ECFFE}"/>
              </a:ext>
            </a:extLst>
          </p:cNvPr>
          <p:cNvSpPr/>
          <p:nvPr/>
        </p:nvSpPr>
        <p:spPr>
          <a:xfrm>
            <a:off x="281613" y="4550972"/>
            <a:ext cx="225379" cy="369328"/>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a:defRPr>
                <a:solidFill>
                  <a:srgbClr val="00B050"/>
                </a:solidFill>
                <a:latin typeface="+mn-lt"/>
                <a:ea typeface="+mn-ea"/>
                <a:cs typeface="+mn-cs"/>
                <a:sym typeface="Calibri"/>
              </a:defRPr>
            </a:lvl1pPr>
          </a:lstStyle>
          <a:p>
            <a:r>
              <a:rPr dirty="0">
                <a:latin typeface="Tahoma" panose="020B0604030504040204" pitchFamily="34" charset="0"/>
                <a:ea typeface="Tahoma" panose="020B0604030504040204" pitchFamily="34" charset="0"/>
                <a:cs typeface="Tahoma" panose="020B0604030504040204" pitchFamily="34" charset="0"/>
              </a:rPr>
              <a:t>Y</a:t>
            </a:r>
          </a:p>
        </p:txBody>
      </p:sp>
      <p:sp>
        <p:nvSpPr>
          <p:cNvPr id="15" name="Shape 282">
            <a:extLst>
              <a:ext uri="{FF2B5EF4-FFF2-40B4-BE49-F238E27FC236}">
                <a16:creationId xmlns:a16="http://schemas.microsoft.com/office/drawing/2014/main" id="{26FE30FE-3AC7-40F5-A401-7218718DF416}"/>
              </a:ext>
            </a:extLst>
          </p:cNvPr>
          <p:cNvSpPr/>
          <p:nvPr/>
        </p:nvSpPr>
        <p:spPr>
          <a:xfrm>
            <a:off x="299515" y="4760528"/>
            <a:ext cx="225379" cy="369328"/>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a:defRPr>
                <a:solidFill>
                  <a:srgbClr val="00B050"/>
                </a:solidFill>
                <a:latin typeface="+mn-lt"/>
                <a:ea typeface="+mn-ea"/>
                <a:cs typeface="+mn-cs"/>
                <a:sym typeface="Calibri"/>
              </a:defRPr>
            </a:lvl1pPr>
          </a:lstStyle>
          <a:p>
            <a:r>
              <a:rPr dirty="0">
                <a:latin typeface="Tahoma" panose="020B0604030504040204" pitchFamily="34" charset="0"/>
                <a:ea typeface="Tahoma" panose="020B0604030504040204" pitchFamily="34" charset="0"/>
                <a:cs typeface="Tahoma" panose="020B0604030504040204" pitchFamily="34" charset="0"/>
              </a:rPr>
              <a:t>Y</a:t>
            </a:r>
          </a:p>
        </p:txBody>
      </p:sp>
      <p:sp>
        <p:nvSpPr>
          <p:cNvPr id="16" name="Shape 282">
            <a:extLst>
              <a:ext uri="{FF2B5EF4-FFF2-40B4-BE49-F238E27FC236}">
                <a16:creationId xmlns:a16="http://schemas.microsoft.com/office/drawing/2014/main" id="{3932F4C2-701F-4F2A-BD57-9CF5E9AF6457}"/>
              </a:ext>
            </a:extLst>
          </p:cNvPr>
          <p:cNvSpPr/>
          <p:nvPr/>
        </p:nvSpPr>
        <p:spPr>
          <a:xfrm>
            <a:off x="299515" y="5073889"/>
            <a:ext cx="225379" cy="369328"/>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a:defRPr>
                <a:solidFill>
                  <a:srgbClr val="00B050"/>
                </a:solidFill>
                <a:latin typeface="+mn-lt"/>
                <a:ea typeface="+mn-ea"/>
                <a:cs typeface="+mn-cs"/>
                <a:sym typeface="Calibri"/>
              </a:defRPr>
            </a:lvl1pPr>
          </a:lstStyle>
          <a:p>
            <a:r>
              <a:rPr dirty="0">
                <a:latin typeface="Tahoma" panose="020B0604030504040204" pitchFamily="34" charset="0"/>
                <a:ea typeface="Tahoma" panose="020B0604030504040204" pitchFamily="34" charset="0"/>
                <a:cs typeface="Tahoma" panose="020B0604030504040204" pitchFamily="34" charset="0"/>
              </a:rPr>
              <a:t>Y</a:t>
            </a:r>
          </a:p>
        </p:txBody>
      </p:sp>
      <p:sp>
        <p:nvSpPr>
          <p:cNvPr id="17" name="Shape 282">
            <a:extLst>
              <a:ext uri="{FF2B5EF4-FFF2-40B4-BE49-F238E27FC236}">
                <a16:creationId xmlns:a16="http://schemas.microsoft.com/office/drawing/2014/main" id="{A1FDB55E-BDEF-4D0B-88AF-2AEA7031E0CF}"/>
              </a:ext>
            </a:extLst>
          </p:cNvPr>
          <p:cNvSpPr/>
          <p:nvPr/>
        </p:nvSpPr>
        <p:spPr>
          <a:xfrm>
            <a:off x="299515" y="5363669"/>
            <a:ext cx="225379" cy="369328"/>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a:defRPr>
                <a:solidFill>
                  <a:srgbClr val="00B050"/>
                </a:solidFill>
                <a:latin typeface="+mn-lt"/>
                <a:ea typeface="+mn-ea"/>
                <a:cs typeface="+mn-cs"/>
                <a:sym typeface="Calibri"/>
              </a:defRPr>
            </a:lvl1pPr>
          </a:lstStyle>
          <a:p>
            <a:r>
              <a:rPr dirty="0">
                <a:latin typeface="Tahoma" panose="020B0604030504040204" pitchFamily="34" charset="0"/>
                <a:ea typeface="Tahoma" panose="020B0604030504040204" pitchFamily="34" charset="0"/>
                <a:cs typeface="Tahoma" panose="020B0604030504040204" pitchFamily="34" charset="0"/>
              </a:rPr>
              <a:t>Y</a:t>
            </a:r>
          </a:p>
        </p:txBody>
      </p:sp>
      <p:sp>
        <p:nvSpPr>
          <p:cNvPr id="18" name="Shape 289">
            <a:extLst>
              <a:ext uri="{FF2B5EF4-FFF2-40B4-BE49-F238E27FC236}">
                <a16:creationId xmlns:a16="http://schemas.microsoft.com/office/drawing/2014/main" id="{A8045BF0-EEDD-40B0-8413-1C399DAB72BC}"/>
              </a:ext>
            </a:extLst>
          </p:cNvPr>
          <p:cNvSpPr/>
          <p:nvPr/>
        </p:nvSpPr>
        <p:spPr>
          <a:xfrm>
            <a:off x="867790" y="3446065"/>
            <a:ext cx="246217" cy="369328"/>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a:defRPr>
                <a:solidFill>
                  <a:srgbClr val="00B050"/>
                </a:solidFill>
                <a:latin typeface="+mn-lt"/>
                <a:ea typeface="+mn-ea"/>
                <a:cs typeface="+mn-cs"/>
                <a:sym typeface="Calibri"/>
              </a:defRPr>
            </a:lvl1pPr>
          </a:lstStyle>
          <a:p>
            <a:r>
              <a:rPr dirty="0">
                <a:latin typeface="Tahoma" panose="020B0604030504040204" pitchFamily="34" charset="0"/>
                <a:ea typeface="Tahoma" panose="020B0604030504040204" pitchFamily="34" charset="0"/>
                <a:cs typeface="Tahoma" panose="020B0604030504040204" pitchFamily="34" charset="0"/>
              </a:rPr>
              <a:t>N</a:t>
            </a:r>
          </a:p>
        </p:txBody>
      </p:sp>
      <p:sp>
        <p:nvSpPr>
          <p:cNvPr id="19" name="Shape 289">
            <a:extLst>
              <a:ext uri="{FF2B5EF4-FFF2-40B4-BE49-F238E27FC236}">
                <a16:creationId xmlns:a16="http://schemas.microsoft.com/office/drawing/2014/main" id="{F7713597-A45E-4F6C-A017-C388E9BC71F9}"/>
              </a:ext>
            </a:extLst>
          </p:cNvPr>
          <p:cNvSpPr/>
          <p:nvPr/>
        </p:nvSpPr>
        <p:spPr>
          <a:xfrm>
            <a:off x="867789" y="3672980"/>
            <a:ext cx="246217" cy="369328"/>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a:defRPr>
                <a:solidFill>
                  <a:srgbClr val="00B050"/>
                </a:solidFill>
                <a:latin typeface="+mn-lt"/>
                <a:ea typeface="+mn-ea"/>
                <a:cs typeface="+mn-cs"/>
                <a:sym typeface="Calibri"/>
              </a:defRPr>
            </a:lvl1pPr>
          </a:lstStyle>
          <a:p>
            <a:r>
              <a:rPr dirty="0">
                <a:latin typeface="Tahoma" panose="020B0604030504040204" pitchFamily="34" charset="0"/>
                <a:ea typeface="Tahoma" panose="020B0604030504040204" pitchFamily="34" charset="0"/>
                <a:cs typeface="Tahoma" panose="020B0604030504040204" pitchFamily="34" charset="0"/>
              </a:rPr>
              <a:t>N</a:t>
            </a:r>
          </a:p>
        </p:txBody>
      </p:sp>
      <p:sp>
        <p:nvSpPr>
          <p:cNvPr id="20" name="Shape 289">
            <a:extLst>
              <a:ext uri="{FF2B5EF4-FFF2-40B4-BE49-F238E27FC236}">
                <a16:creationId xmlns:a16="http://schemas.microsoft.com/office/drawing/2014/main" id="{49F8406A-1DC2-4814-B5F9-90284409A3A5}"/>
              </a:ext>
            </a:extLst>
          </p:cNvPr>
          <p:cNvSpPr/>
          <p:nvPr/>
        </p:nvSpPr>
        <p:spPr>
          <a:xfrm>
            <a:off x="867789" y="3891289"/>
            <a:ext cx="246217" cy="369328"/>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a:defRPr>
                <a:solidFill>
                  <a:srgbClr val="00B050"/>
                </a:solidFill>
                <a:latin typeface="+mn-lt"/>
                <a:ea typeface="+mn-ea"/>
                <a:cs typeface="+mn-cs"/>
                <a:sym typeface="Calibri"/>
              </a:defRPr>
            </a:lvl1pPr>
          </a:lstStyle>
          <a:p>
            <a:r>
              <a:rPr dirty="0">
                <a:latin typeface="Tahoma" panose="020B0604030504040204" pitchFamily="34" charset="0"/>
                <a:ea typeface="Tahoma" panose="020B0604030504040204" pitchFamily="34" charset="0"/>
                <a:cs typeface="Tahoma" panose="020B0604030504040204" pitchFamily="34" charset="0"/>
              </a:rPr>
              <a:t>N</a:t>
            </a:r>
          </a:p>
        </p:txBody>
      </p:sp>
      <p:sp>
        <p:nvSpPr>
          <p:cNvPr id="2" name="Slide Number Placeholder 1">
            <a:extLst>
              <a:ext uri="{FF2B5EF4-FFF2-40B4-BE49-F238E27FC236}">
                <a16:creationId xmlns:a16="http://schemas.microsoft.com/office/drawing/2014/main" id="{21269670-18ED-48F2-8094-CC247668DF57}"/>
              </a:ext>
            </a:extLst>
          </p:cNvPr>
          <p:cNvSpPr>
            <a:spLocks noGrp="1"/>
          </p:cNvSpPr>
          <p:nvPr>
            <p:ph type="sldNum" sz="quarter" idx="2"/>
          </p:nvPr>
        </p:nvSpPr>
        <p:spPr/>
        <p:txBody>
          <a:bodyPr/>
          <a:lstStyle/>
          <a:p>
            <a:fld id="{86CB4B4D-7CA3-9044-876B-883B54F8677D}" type="slidenum">
              <a:rPr lang="en-US" smtClean="0"/>
              <a:t>16</a:t>
            </a:fld>
            <a:endParaRPr lang="en-US"/>
          </a:p>
        </p:txBody>
      </p:sp>
      <p:sp>
        <p:nvSpPr>
          <p:cNvPr id="21" name="Shape 235">
            <a:extLst>
              <a:ext uri="{FF2B5EF4-FFF2-40B4-BE49-F238E27FC236}">
                <a16:creationId xmlns:a16="http://schemas.microsoft.com/office/drawing/2014/main" id="{08CAD6DF-69FA-42E3-A092-1DC1CB7B24FE}"/>
              </a:ext>
            </a:extLst>
          </p:cNvPr>
          <p:cNvSpPr>
            <a:spLocks noGrp="1"/>
          </p:cNvSpPr>
          <p:nvPr>
            <p:ph type="title"/>
          </p:nvPr>
        </p:nvSpPr>
        <p:spPr>
          <a:xfrm>
            <a:off x="137005" y="284641"/>
            <a:ext cx="8761418" cy="706991"/>
          </a:xfrm>
          <a:prstGeom prst="rect">
            <a:avLst/>
          </a:prstGeom>
        </p:spPr>
        <p:txBody>
          <a:bodyPr/>
          <a:lstStyle/>
          <a:p>
            <a:pPr algn="l"/>
            <a:r>
              <a:rPr dirty="0"/>
              <a:t>What the Report Contains</a:t>
            </a:r>
          </a:p>
        </p:txBody>
      </p:sp>
    </p:spTree>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 name="Shape 286"/>
          <p:cNvSpPr>
            <a:spLocks noGrp="1"/>
          </p:cNvSpPr>
          <p:nvPr>
            <p:ph type="body" idx="1"/>
          </p:nvPr>
        </p:nvSpPr>
        <p:spPr>
          <a:xfrm>
            <a:off x="272472" y="1418959"/>
            <a:ext cx="11309407" cy="468912"/>
          </a:xfrm>
          <a:prstGeom prst="rect">
            <a:avLst/>
          </a:prstGeom>
        </p:spPr>
        <p:txBody>
          <a:bodyPr>
            <a:noAutofit/>
          </a:bodyPr>
          <a:lstStyle>
            <a:lvl1pPr marL="298322" indent="-298322" defTabSz="397763">
              <a:spcBef>
                <a:spcPts val="800"/>
              </a:spcBef>
              <a:defRPr sz="2400"/>
            </a:lvl1pPr>
          </a:lstStyle>
          <a:p>
            <a:pPr hangingPunct="0"/>
            <a:r>
              <a:rPr dirty="0">
                <a:sym typeface="Roboto"/>
              </a:rPr>
              <a:t>Case studies illustrating the application of SRR considerations</a:t>
            </a:r>
          </a:p>
        </p:txBody>
      </p:sp>
      <p:pic>
        <p:nvPicPr>
          <p:cNvPr id="287" name="image34.png" descr="Aerial of park&#10;&#10;Aerial photo of restored Senator Joseph Finnegan Park."/>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72472" y="2300470"/>
            <a:ext cx="5983605" cy="2402841"/>
          </a:xfrm>
          <a:prstGeom prst="rect">
            <a:avLst/>
          </a:prstGeom>
          <a:ln>
            <a:solidFill>
              <a:srgbClr val="000000"/>
            </a:solidFill>
          </a:ln>
        </p:spPr>
      </p:pic>
      <p:pic>
        <p:nvPicPr>
          <p:cNvPr id="288" name="image16.jpe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461701" y="2280680"/>
            <a:ext cx="5457827" cy="3065783"/>
          </a:xfrm>
          <a:prstGeom prst="rect">
            <a:avLst/>
          </a:prstGeom>
          <a:ln>
            <a:solidFill>
              <a:srgbClr val="000000"/>
            </a:solidFill>
          </a:ln>
        </p:spPr>
      </p:pic>
      <p:pic>
        <p:nvPicPr>
          <p:cNvPr id="289" name="image17.jpeg"/>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505312" y="3635900"/>
            <a:ext cx="5934078" cy="2286002"/>
          </a:xfrm>
          <a:prstGeom prst="rect">
            <a:avLst/>
          </a:prstGeom>
          <a:ln w="12700">
            <a:miter lim="400000"/>
          </a:ln>
        </p:spPr>
      </p:pic>
      <p:sp>
        <p:nvSpPr>
          <p:cNvPr id="7" name="Shape 187">
            <a:extLst>
              <a:ext uri="{FF2B5EF4-FFF2-40B4-BE49-F238E27FC236}">
                <a16:creationId xmlns:a16="http://schemas.microsoft.com/office/drawing/2014/main" id="{B53D2BF4-ECEF-44A1-B563-F81EE0AEDBC5}"/>
              </a:ext>
            </a:extLst>
          </p:cNvPr>
          <p:cNvSpPr txBox="1">
            <a:spLocks/>
          </p:cNvSpPr>
          <p:nvPr/>
        </p:nvSpPr>
        <p:spPr>
          <a:xfrm>
            <a:off x="11624736" y="6273022"/>
            <a:ext cx="187332" cy="269237"/>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457200" rtl="0" fontAlgn="auto" latinLnBrk="0" hangingPunct="0">
              <a:lnSpc>
                <a:spcPct val="100000"/>
              </a:lnSpc>
              <a:spcBef>
                <a:spcPts val="0"/>
              </a:spcBef>
              <a:spcAft>
                <a:spcPts val="0"/>
              </a:spcAft>
              <a:buClrTx/>
              <a:buSzTx/>
              <a:buFontTx/>
              <a:buNone/>
              <a:tabLst/>
              <a:defRPr kumimoji="0" sz="1200" b="0" i="0" u="none" strike="noStrike" cap="none" spc="0" normalizeH="0" baseline="0">
                <a:ln>
                  <a:noFill/>
                </a:ln>
                <a:solidFill>
                  <a:srgbClr val="FFFFFF"/>
                </a:solidFill>
                <a:effectLst/>
                <a:uFillTx/>
                <a:latin typeface="Tahoma"/>
                <a:ea typeface="Tahoma"/>
                <a:cs typeface="Tahoma"/>
                <a:sym typeface="Tahoma"/>
              </a:defRPr>
            </a:lvl1pPr>
            <a:lvl2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2pPr>
            <a:lvl3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3pPr>
            <a:lvl4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4pPr>
            <a:lvl5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5pPr>
            <a:lvl6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6pPr>
            <a:lvl7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7pPr>
            <a:lvl8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8pPr>
            <a:lvl9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9pPr>
          </a:lstStyle>
          <a:p>
            <a:fld id="{86CB4B4D-7CA3-9044-876B-883B54F8677D}" type="slidenum">
              <a:rPr lang="en-US" smtClean="0"/>
              <a:pPr/>
              <a:t>17</a:t>
            </a:fld>
            <a:endParaRPr lang="en-US" dirty="0"/>
          </a:p>
        </p:txBody>
      </p:sp>
      <p:sp>
        <p:nvSpPr>
          <p:cNvPr id="9" name="TextBox 8">
            <a:extLst>
              <a:ext uri="{FF2B5EF4-FFF2-40B4-BE49-F238E27FC236}">
                <a16:creationId xmlns:a16="http://schemas.microsoft.com/office/drawing/2014/main" id="{E8DF8B67-C95A-454E-B77D-7DF09DAAE41D}"/>
              </a:ext>
            </a:extLst>
          </p:cNvPr>
          <p:cNvSpPr txBox="1"/>
          <p:nvPr/>
        </p:nvSpPr>
        <p:spPr>
          <a:xfrm>
            <a:off x="2904011" y="3051125"/>
            <a:ext cx="3454878" cy="584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n-US"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1400" dirty="0">
                <a:solidFill>
                  <a:schemeClr val="bg1"/>
                </a:solidFill>
                <a:effectLst/>
                <a:latin typeface="Tahoma" panose="020B0604030504040204" pitchFamily="34" charset="0"/>
                <a:ea typeface="Tahoma" panose="020B0604030504040204" pitchFamily="34" charset="0"/>
                <a:cs typeface="Tahoma" panose="020B0604030504040204" pitchFamily="34" charset="0"/>
              </a:rPr>
              <a:t>Senator Joseph Finnegan Park </a:t>
            </a:r>
          </a:p>
          <a:p>
            <a:pPr algn="ctr"/>
            <a:r>
              <a:rPr lang="en-US" sz="1400" dirty="0">
                <a:solidFill>
                  <a:schemeClr val="bg1"/>
                </a:solidFill>
                <a:effectLst/>
                <a:latin typeface="Tahoma" panose="020B0604030504040204" pitchFamily="34" charset="0"/>
                <a:ea typeface="Tahoma" panose="020B0604030504040204" pitchFamily="34" charset="0"/>
                <a:cs typeface="Tahoma" panose="020B0604030504040204" pitchFamily="34" charset="0"/>
              </a:rPr>
              <a:t>Port Norfolk, Boston, Massachusetts</a:t>
            </a:r>
          </a:p>
        </p:txBody>
      </p:sp>
      <p:sp>
        <p:nvSpPr>
          <p:cNvPr id="11" name="TextBox 10">
            <a:extLst>
              <a:ext uri="{FF2B5EF4-FFF2-40B4-BE49-F238E27FC236}">
                <a16:creationId xmlns:a16="http://schemas.microsoft.com/office/drawing/2014/main" id="{AE5AE200-B71D-40DA-910D-8DFC0CDB9B63}"/>
              </a:ext>
            </a:extLst>
          </p:cNvPr>
          <p:cNvSpPr txBox="1"/>
          <p:nvPr/>
        </p:nvSpPr>
        <p:spPr>
          <a:xfrm>
            <a:off x="6718380" y="2327062"/>
            <a:ext cx="5136556" cy="5232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r>
              <a:rPr lang="en-US" sz="1400" dirty="0">
                <a:solidFill>
                  <a:schemeClr val="bg1"/>
                </a:solidFill>
                <a:effectLst/>
                <a:latin typeface="Tahoma" panose="020B0604030504040204" pitchFamily="34" charset="0"/>
                <a:ea typeface="Tahoma" panose="020B0604030504040204" pitchFamily="34" charset="0"/>
                <a:cs typeface="Tahoma" panose="020B0604030504040204" pitchFamily="34" charset="0"/>
              </a:rPr>
              <a:t>Harrison Avenue Landfill/Cramer Hill Waterfront Park Project</a:t>
            </a:r>
          </a:p>
          <a:p>
            <a:pPr algn="ctr"/>
            <a:r>
              <a:rPr lang="en-US" sz="1400" dirty="0">
                <a:solidFill>
                  <a:schemeClr val="bg1"/>
                </a:solidFill>
                <a:latin typeface="Tahoma" panose="020B0604030504040204" pitchFamily="34" charset="0"/>
                <a:ea typeface="Tahoma" panose="020B0604030504040204" pitchFamily="34" charset="0"/>
                <a:cs typeface="Tahoma" panose="020B0604030504040204" pitchFamily="34" charset="0"/>
              </a:rPr>
              <a:t>Camden, New Jersey</a:t>
            </a:r>
            <a:endParaRPr lang="en-US" sz="14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13" name="TextBox 12">
            <a:extLst>
              <a:ext uri="{FF2B5EF4-FFF2-40B4-BE49-F238E27FC236}">
                <a16:creationId xmlns:a16="http://schemas.microsoft.com/office/drawing/2014/main" id="{6C346EF6-B912-437B-9998-852EDE2E5B98}"/>
              </a:ext>
            </a:extLst>
          </p:cNvPr>
          <p:cNvSpPr txBox="1"/>
          <p:nvPr/>
        </p:nvSpPr>
        <p:spPr>
          <a:xfrm>
            <a:off x="4240085" y="5623532"/>
            <a:ext cx="4209757" cy="3077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r>
              <a:rPr lang="en-US" sz="1400" dirty="0">
                <a:solidFill>
                  <a:schemeClr val="bg1"/>
                </a:solidFill>
                <a:effectLst/>
                <a:latin typeface="Tahoma" panose="020B0604030504040204" pitchFamily="34" charset="0"/>
                <a:ea typeface="Tahoma" panose="020B0604030504040204" pitchFamily="34" charset="0"/>
                <a:cs typeface="Tahoma" panose="020B0604030504040204" pitchFamily="34" charset="0"/>
              </a:rPr>
              <a:t>Bellingham Waterfront, Bellingham, Washington</a:t>
            </a:r>
          </a:p>
        </p:txBody>
      </p:sp>
      <p:sp>
        <p:nvSpPr>
          <p:cNvPr id="2" name="Slide Number Placeholder 1">
            <a:extLst>
              <a:ext uri="{FF2B5EF4-FFF2-40B4-BE49-F238E27FC236}">
                <a16:creationId xmlns:a16="http://schemas.microsoft.com/office/drawing/2014/main" id="{DABCEE99-5A5F-43EE-9C98-7E4919AC6C46}"/>
              </a:ext>
            </a:extLst>
          </p:cNvPr>
          <p:cNvSpPr>
            <a:spLocks noGrp="1"/>
          </p:cNvSpPr>
          <p:nvPr>
            <p:ph type="sldNum" sz="quarter" idx="2"/>
          </p:nvPr>
        </p:nvSpPr>
        <p:spPr/>
        <p:txBody>
          <a:bodyPr/>
          <a:lstStyle/>
          <a:p>
            <a:fld id="{86CB4B4D-7CA3-9044-876B-883B54F8677D}" type="slidenum">
              <a:rPr lang="en-US" smtClean="0"/>
              <a:t>17</a:t>
            </a:fld>
            <a:endParaRPr lang="en-US"/>
          </a:p>
        </p:txBody>
      </p:sp>
      <p:sp>
        <p:nvSpPr>
          <p:cNvPr id="14" name="Shape 235">
            <a:extLst>
              <a:ext uri="{FF2B5EF4-FFF2-40B4-BE49-F238E27FC236}">
                <a16:creationId xmlns:a16="http://schemas.microsoft.com/office/drawing/2014/main" id="{0417E240-2500-43F1-9590-084A74001A22}"/>
              </a:ext>
            </a:extLst>
          </p:cNvPr>
          <p:cNvSpPr>
            <a:spLocks noGrp="1"/>
          </p:cNvSpPr>
          <p:nvPr>
            <p:ph type="title"/>
          </p:nvPr>
        </p:nvSpPr>
        <p:spPr>
          <a:xfrm>
            <a:off x="137005" y="284641"/>
            <a:ext cx="8761418" cy="706991"/>
          </a:xfrm>
          <a:prstGeom prst="rect">
            <a:avLst/>
          </a:prstGeom>
        </p:spPr>
        <p:txBody>
          <a:bodyPr/>
          <a:lstStyle/>
          <a:p>
            <a:pPr algn="l"/>
            <a:r>
              <a:rPr dirty="0"/>
              <a:t>What the Report Contains</a:t>
            </a:r>
          </a:p>
        </p:txBody>
      </p:sp>
    </p:spTree>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630C27FB-4073-44DF-B4AB-834F585B32FB}"/>
              </a:ext>
            </a:extLst>
          </p:cNvPr>
          <p:cNvGraphicFramePr/>
          <p:nvPr>
            <p:extLst>
              <p:ext uri="{D42A27DB-BD31-4B8C-83A1-F6EECF244321}">
                <p14:modId xmlns:p14="http://schemas.microsoft.com/office/powerpoint/2010/main" val="4131166669"/>
              </p:ext>
            </p:extLst>
          </p:nvPr>
        </p:nvGraphicFramePr>
        <p:xfrm>
          <a:off x="190947" y="1494606"/>
          <a:ext cx="11855910" cy="43877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95" name="Shape 295"/>
          <p:cNvSpPr>
            <a:spLocks noGrp="1"/>
          </p:cNvSpPr>
          <p:nvPr>
            <p:ph type="sldNum" sz="quarter" idx="4294967295"/>
          </p:nvPr>
        </p:nvSpPr>
        <p:spPr>
          <a:xfrm>
            <a:off x="11581879" y="6273022"/>
            <a:ext cx="273057" cy="281937"/>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rPr/>
              <a:t>18</a:t>
            </a:fld>
            <a:endParaRPr/>
          </a:p>
        </p:txBody>
      </p:sp>
      <p:sp>
        <p:nvSpPr>
          <p:cNvPr id="7" name="Shape 235">
            <a:extLst>
              <a:ext uri="{FF2B5EF4-FFF2-40B4-BE49-F238E27FC236}">
                <a16:creationId xmlns:a16="http://schemas.microsoft.com/office/drawing/2014/main" id="{6B586161-329E-4B32-8033-6C7245296315}"/>
              </a:ext>
            </a:extLst>
          </p:cNvPr>
          <p:cNvSpPr>
            <a:spLocks noGrp="1"/>
          </p:cNvSpPr>
          <p:nvPr>
            <p:ph type="title"/>
          </p:nvPr>
        </p:nvSpPr>
        <p:spPr>
          <a:xfrm>
            <a:off x="137005" y="284641"/>
            <a:ext cx="8761418" cy="706991"/>
          </a:xfrm>
          <a:prstGeom prst="rect">
            <a:avLst/>
          </a:prstGeom>
        </p:spPr>
        <p:txBody>
          <a:bodyPr/>
          <a:lstStyle/>
          <a:p>
            <a:pPr algn="l"/>
            <a:r>
              <a:rPr dirty="0"/>
              <a:t>What the Report Contains</a:t>
            </a:r>
          </a:p>
        </p:txBody>
      </p:sp>
    </p:spTree>
  </p:cSld>
  <p:clrMapOvr>
    <a:masterClrMapping/>
  </p:clrMapOvr>
  <p:transition spd="slow"/>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 name="Shape 187"/>
          <p:cNvSpPr>
            <a:spLocks noGrp="1"/>
          </p:cNvSpPr>
          <p:nvPr>
            <p:ph type="sldNum" sz="quarter" idx="4294967295"/>
          </p:nvPr>
        </p:nvSpPr>
        <p:spPr>
          <a:xfrm>
            <a:off x="11624736" y="6273022"/>
            <a:ext cx="187332" cy="269237"/>
          </a:xfrm>
          <a:prstGeom prst="rect">
            <a:avLst/>
          </a:prstGeom>
          <a:extLst>
            <a:ext uri="{C572A759-6A51-4108-AA02-DFA0A04FC94B}">
              <ma14:wrappingTextBoxFlag xmlns="" xmlns:ma14="http://schemas.microsoft.com/office/mac/drawingml/2011/main" val="1"/>
            </a:ext>
          </a:extLst>
        </p:spPr>
        <p:txBody>
          <a:bodyPr/>
          <a:lstStyle>
            <a:lvl1pPr>
              <a:defRPr>
                <a:latin typeface="Tahoma"/>
                <a:ea typeface="Tahoma"/>
                <a:cs typeface="Tahoma"/>
                <a:sym typeface="Tahoma"/>
              </a:defRPr>
            </a:lvl1pPr>
          </a:lstStyle>
          <a:p>
            <a:fld id="{86CB4B4D-7CA3-9044-876B-883B54F8677D}" type="slidenum">
              <a:rPr/>
              <a:t>19</a:t>
            </a:fld>
            <a:endParaRPr dirty="0"/>
          </a:p>
        </p:txBody>
      </p:sp>
      <p:sp>
        <p:nvSpPr>
          <p:cNvPr id="188" name="Shape 188">
            <a:hlinkClick r:id="rId3"/>
          </p:cNvPr>
          <p:cNvSpPr/>
          <p:nvPr/>
        </p:nvSpPr>
        <p:spPr>
          <a:xfrm>
            <a:off x="3323949" y="6171422"/>
            <a:ext cx="7219954" cy="370837"/>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lvl1pPr>
              <a:defRPr>
                <a:solidFill>
                  <a:srgbClr val="FFFFFF"/>
                </a:solidFill>
                <a:latin typeface="Tahoma"/>
                <a:ea typeface="Tahoma"/>
                <a:cs typeface="Tahoma"/>
                <a:sym typeface="Tahoma"/>
              </a:defRPr>
            </a:lvl1pPr>
          </a:lstStyle>
          <a:p>
            <a:r>
              <a:rPr dirty="0"/>
              <a:t>See Section 1 Introduction of the SRR Webpage Document</a:t>
            </a:r>
          </a:p>
        </p:txBody>
      </p:sp>
      <p:sp>
        <p:nvSpPr>
          <p:cNvPr id="189" name="Shape 189"/>
          <p:cNvSpPr>
            <a:spLocks noGrp="1"/>
          </p:cNvSpPr>
          <p:nvPr>
            <p:ph type="title"/>
          </p:nvPr>
        </p:nvSpPr>
        <p:spPr>
          <a:xfrm>
            <a:off x="2667001" y="1905029"/>
            <a:ext cx="8957736" cy="3582928"/>
          </a:xfrm>
          <a:prstGeom prst="rect">
            <a:avLst/>
          </a:prstGeom>
        </p:spPr>
        <p:txBody>
          <a:bodyPr>
            <a:normAutofit fontScale="90000"/>
          </a:bodyPr>
          <a:lstStyle/>
          <a:p>
            <a:pPr>
              <a:defRPr sz="3700" b="1" u="sng"/>
            </a:pPr>
            <a:br>
              <a:rPr dirty="0"/>
            </a:br>
            <a:r>
              <a:rPr u="none" dirty="0">
                <a:solidFill>
                  <a:srgbClr val="DCDCDC"/>
                </a:solidFill>
              </a:rPr>
              <a:t>Introduction</a:t>
            </a:r>
            <a:br>
              <a:rPr u="none" dirty="0"/>
            </a:br>
            <a:r>
              <a:rPr sz="4100" u="none" dirty="0"/>
              <a:t>Resources, Background &amp; Value of SRR</a:t>
            </a:r>
            <a:br>
              <a:rPr sz="3200" u="none" dirty="0">
                <a:solidFill>
                  <a:srgbClr val="DCDCDC"/>
                </a:solidFill>
              </a:rPr>
            </a:br>
            <a:r>
              <a:rPr sz="3700" u="none" dirty="0">
                <a:solidFill>
                  <a:srgbClr val="DCDCDC"/>
                </a:solidFill>
              </a:rPr>
              <a:t>Economic &amp; Social Benefits</a:t>
            </a:r>
          </a:p>
          <a:p>
            <a:pPr>
              <a:defRPr sz="3200" b="1">
                <a:solidFill>
                  <a:srgbClr val="DCDCDC"/>
                </a:solidFill>
              </a:defRPr>
            </a:pPr>
            <a:r>
              <a:rPr sz="3700" dirty="0"/>
              <a:t>Integrating SRR</a:t>
            </a:r>
            <a:br>
              <a:rPr sz="3700" dirty="0"/>
            </a:br>
            <a:r>
              <a:rPr sz="3700" dirty="0"/>
              <a:t>Sustainable Best Management Practices</a:t>
            </a:r>
          </a:p>
        </p:txBody>
      </p:sp>
      <p:sp>
        <p:nvSpPr>
          <p:cNvPr id="190" name="Shape 190"/>
          <p:cNvSpPr/>
          <p:nvPr/>
        </p:nvSpPr>
        <p:spPr>
          <a:xfrm>
            <a:off x="2137596" y="3523497"/>
            <a:ext cx="371490" cy="345992"/>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lnTo>
                  <a:pt x="13349" y="13349"/>
                </a:lnTo>
                <a:lnTo>
                  <a:pt x="21600" y="13350"/>
                </a:lnTo>
                <a:lnTo>
                  <a:pt x="14925" y="8250"/>
                </a:lnTo>
                <a:lnTo>
                  <a:pt x="17475" y="0"/>
                </a:lnTo>
                <a:lnTo>
                  <a:pt x="10800" y="5099"/>
                </a:lnTo>
                <a:lnTo>
                  <a:pt x="4125" y="0"/>
                </a:lnTo>
                <a:lnTo>
                  <a:pt x="6675" y="8250"/>
                </a:lnTo>
                <a:lnTo>
                  <a:pt x="0" y="13350"/>
                </a:lnTo>
                <a:lnTo>
                  <a:pt x="8251" y="13349"/>
                </a:lnTo>
                <a:close/>
              </a:path>
            </a:pathLst>
          </a:custGeom>
          <a:solidFill>
            <a:srgbClr val="00334C"/>
          </a:solidFill>
          <a:ln w="25400">
            <a:solidFill>
              <a:srgbClr val="00334C"/>
            </a:solidFill>
          </a:ln>
          <a:effectLst>
            <a:outerShdw blurRad="38100" dist="25400" dir="5400000" rotWithShape="0">
              <a:srgbClr val="000000">
                <a:alpha val="45000"/>
              </a:srgbClr>
            </a:outerShdw>
          </a:effectLst>
        </p:spPr>
        <p:txBody>
          <a:bodyPr lIns="45718" tIns="45718" rIns="45718" bIns="45718" anchor="ctr"/>
          <a:lstStyle/>
          <a:p>
            <a:pPr>
              <a:defRPr>
                <a:latin typeface="+mn-lt"/>
                <a:ea typeface="+mn-ea"/>
                <a:cs typeface="+mn-cs"/>
                <a:sym typeface="Helvetica"/>
              </a:defRPr>
            </a:pPr>
            <a:endParaRPr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180008226"/>
      </p:ext>
    </p:extLst>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A52F04-5B4A-40B0-8C63-01DC47581D1F}"/>
              </a:ext>
            </a:extLst>
          </p:cNvPr>
          <p:cNvSpPr>
            <a:spLocks noGrp="1"/>
          </p:cNvSpPr>
          <p:nvPr>
            <p:ph type="title"/>
          </p:nvPr>
        </p:nvSpPr>
        <p:spPr/>
        <p:txBody>
          <a:bodyPr/>
          <a:lstStyle/>
          <a:p>
            <a:r>
              <a:rPr lang="en-US" dirty="0"/>
              <a:t>Housekeeping</a:t>
            </a:r>
          </a:p>
        </p:txBody>
      </p:sp>
      <p:sp>
        <p:nvSpPr>
          <p:cNvPr id="3" name="Content Placeholder 2">
            <a:extLst>
              <a:ext uri="{FF2B5EF4-FFF2-40B4-BE49-F238E27FC236}">
                <a16:creationId xmlns:a16="http://schemas.microsoft.com/office/drawing/2014/main" id="{76FDBD73-68B1-4560-9827-0F3A3562BA29}"/>
              </a:ext>
            </a:extLst>
          </p:cNvPr>
          <p:cNvSpPr>
            <a:spLocks noGrp="1"/>
          </p:cNvSpPr>
          <p:nvPr>
            <p:ph idx="1"/>
          </p:nvPr>
        </p:nvSpPr>
        <p:spPr>
          <a:xfrm>
            <a:off x="272474" y="1599046"/>
            <a:ext cx="6192121" cy="4424682"/>
          </a:xfrm>
        </p:spPr>
        <p:txBody>
          <a:bodyPr>
            <a:normAutofit/>
          </a:bodyPr>
          <a:lstStyle/>
          <a:p>
            <a:r>
              <a:rPr lang="en-US" dirty="0"/>
              <a:t>Recording for On Demand Viewing</a:t>
            </a:r>
          </a:p>
          <a:p>
            <a:endParaRPr lang="en-US" dirty="0"/>
          </a:p>
          <a:p>
            <a:r>
              <a:rPr lang="en-US" dirty="0"/>
              <a:t>Course Information and Materials: </a:t>
            </a:r>
            <a:r>
              <a:rPr lang="en-US" sz="2400" dirty="0">
                <a:solidFill>
                  <a:schemeClr val="bg1">
                    <a:lumMod val="50000"/>
                  </a:schemeClr>
                </a:solidFill>
                <a:hlinkClick r:id="rId3">
                  <a:extLst>
                    <a:ext uri="{A12FA001-AC4F-418D-AE19-62706E023703}">
                      <ahyp:hlinkClr xmlns:ahyp="http://schemas.microsoft.com/office/drawing/2018/hyperlinkcolor" val="tx"/>
                    </a:ext>
                  </a:extLst>
                </a:hlinkClick>
              </a:rPr>
              <a:t>https://clu-in.org/conf/itrc/srr</a:t>
            </a:r>
            <a:r>
              <a:rPr lang="en-US" sz="2400" dirty="0">
                <a:solidFill>
                  <a:schemeClr val="bg1">
                    <a:lumMod val="50000"/>
                  </a:schemeClr>
                </a:solidFill>
              </a:rPr>
              <a:t> </a:t>
            </a:r>
          </a:p>
          <a:p>
            <a:endParaRPr lang="en-US" dirty="0"/>
          </a:p>
          <a:p>
            <a:r>
              <a:rPr lang="en-US" dirty="0"/>
              <a:t>Technical difficulties? Use Q&amp;A Pod</a:t>
            </a:r>
          </a:p>
          <a:p>
            <a:endParaRPr lang="en-US" dirty="0"/>
          </a:p>
          <a:p>
            <a:r>
              <a:rPr lang="en-US" dirty="0"/>
              <a:t>Certificate of Course Completion</a:t>
            </a:r>
          </a:p>
        </p:txBody>
      </p:sp>
      <p:sp>
        <p:nvSpPr>
          <p:cNvPr id="5" name="Rectangle 4">
            <a:extLst>
              <a:ext uri="{FF2B5EF4-FFF2-40B4-BE49-F238E27FC236}">
                <a16:creationId xmlns:a16="http://schemas.microsoft.com/office/drawing/2014/main" id="{BE83340B-C5D4-420F-9C44-CB0FFDE1DE92}"/>
              </a:ext>
            </a:extLst>
          </p:cNvPr>
          <p:cNvSpPr>
            <a:spLocks noChangeArrowheads="1"/>
          </p:cNvSpPr>
          <p:nvPr/>
        </p:nvSpPr>
        <p:spPr bwMode="auto">
          <a:xfrm>
            <a:off x="3295650" y="6091414"/>
            <a:ext cx="7162800" cy="584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lr>
                <a:srgbClr val="008000"/>
              </a:buClr>
              <a:buSzPct val="75000"/>
              <a:buFont typeface="Wingdings 3" panose="05040102010807070707" pitchFamily="18" charset="2"/>
              <a:buChar char="u"/>
              <a:defRPr sz="2600">
                <a:solidFill>
                  <a:srgbClr val="333399"/>
                </a:solidFill>
                <a:latin typeface="Arial" panose="020B0604020202020204" pitchFamily="34" charset="0"/>
              </a:defRPr>
            </a:lvl1pPr>
            <a:lvl2pPr marL="742950" indent="-285750">
              <a:spcBef>
                <a:spcPct val="20000"/>
              </a:spcBef>
              <a:buClr>
                <a:srgbClr val="333399"/>
              </a:buClr>
              <a:buSzPct val="115000"/>
              <a:buChar char="•"/>
              <a:defRPr sz="2400">
                <a:solidFill>
                  <a:srgbClr val="008000"/>
                </a:solidFill>
                <a:latin typeface="Arial" panose="020B0604020202020204" pitchFamily="34" charset="0"/>
              </a:defRPr>
            </a:lvl2pPr>
            <a:lvl3pPr marL="1143000" indent="-228600">
              <a:spcBef>
                <a:spcPct val="20000"/>
              </a:spcBef>
              <a:buClr>
                <a:srgbClr val="333399"/>
              </a:buClr>
              <a:buSzPct val="90000"/>
              <a:buFont typeface="Wingdings" panose="05000000000000000000" pitchFamily="2" charset="2"/>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rgbClr val="008000"/>
              </a:buClr>
              <a:buSzPct val="75000"/>
              <a:buFont typeface="Wingdings 3" panose="05040102010807070707" pitchFamily="18" charset="2"/>
              <a:buNone/>
              <a:tabLst/>
              <a:defRPr/>
            </a:pPr>
            <a:r>
              <a:rPr kumimoji="0" lang="en-US" altLang="en-US" sz="1600" b="0"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rPr>
              <a:t>Copyright 2020 Interstate Technology &amp; Regulatory Council, </a:t>
            </a:r>
            <a:br>
              <a:rPr kumimoji="0" lang="en-US" altLang="en-US" sz="1600" b="0"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rPr>
            </a:br>
            <a:r>
              <a:rPr kumimoji="0" lang="en-US" altLang="en-US" sz="1600" b="0"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rPr>
              <a:t>1250 H Street, NW Suite 850 | Washington, DC 20005</a:t>
            </a:r>
          </a:p>
        </p:txBody>
      </p:sp>
      <p:sp>
        <p:nvSpPr>
          <p:cNvPr id="6" name="Slide Number Placeholder 5">
            <a:extLst>
              <a:ext uri="{FF2B5EF4-FFF2-40B4-BE49-F238E27FC236}">
                <a16:creationId xmlns:a16="http://schemas.microsoft.com/office/drawing/2014/main" id="{377E2F8E-0F7B-4FBD-8882-33D4ED482DF0}"/>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FF3F51B9-B4A8-47D8-818E-EF9CB482397C}" type="slidenum">
              <a:rPr kumimoji="0" lang="en-US" sz="1200" b="0" i="0" u="none" strike="noStrike" kern="1200" cap="none" spc="0" normalizeH="0" baseline="0" noProof="0" smtClean="0">
                <a:ln>
                  <a:noFill/>
                </a:ln>
                <a:solidFill>
                  <a:prstClr val="white"/>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pic>
        <p:nvPicPr>
          <p:cNvPr id="7" name="Graphic 6" descr="Radio microphone with solid fill">
            <a:extLst>
              <a:ext uri="{FF2B5EF4-FFF2-40B4-BE49-F238E27FC236}">
                <a16:creationId xmlns:a16="http://schemas.microsoft.com/office/drawing/2014/main" id="{EB1A2615-78BE-4CAC-A1AD-3336D526BB24}"/>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7169888" y="1483241"/>
            <a:ext cx="914400" cy="914400"/>
          </a:xfrm>
          <a:prstGeom prst="rect">
            <a:avLst/>
          </a:prstGeom>
        </p:spPr>
      </p:pic>
      <p:pic>
        <p:nvPicPr>
          <p:cNvPr id="9" name="Graphic 8" descr="Questions outline">
            <a:extLst>
              <a:ext uri="{FF2B5EF4-FFF2-40B4-BE49-F238E27FC236}">
                <a16:creationId xmlns:a16="http://schemas.microsoft.com/office/drawing/2014/main" id="{1AE8ED77-89C4-4AC4-B7D2-04B7C3B06421}"/>
              </a:ext>
            </a:extLst>
          </p:cNvPr>
          <p:cNvPicPr>
            <a:picLocks noChangeAspect="1"/>
          </p:cNvPicPr>
          <p:nvPr/>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7169888" y="4003160"/>
            <a:ext cx="914400" cy="914400"/>
          </a:xfrm>
          <a:prstGeom prst="rect">
            <a:avLst/>
          </a:prstGeom>
        </p:spPr>
      </p:pic>
      <p:pic>
        <p:nvPicPr>
          <p:cNvPr id="11" name="Graphic 10" descr="Clipboard Checked with solid fill">
            <a:extLst>
              <a:ext uri="{FF2B5EF4-FFF2-40B4-BE49-F238E27FC236}">
                <a16:creationId xmlns:a16="http://schemas.microsoft.com/office/drawing/2014/main" id="{1E3B4253-348A-4393-B6C6-C5BF39E83FA0}"/>
              </a:ext>
            </a:extLst>
          </p:cNvPr>
          <p:cNvPicPr>
            <a:picLocks noChangeAspect="1"/>
          </p:cNvPicPr>
          <p:nvPr/>
        </p:nvPicPr>
        <p:blipFill>
          <a:blip r:embed="rId8">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7169888" y="2844205"/>
            <a:ext cx="914400" cy="914400"/>
          </a:xfrm>
          <a:prstGeom prst="rect">
            <a:avLst/>
          </a:prstGeom>
        </p:spPr>
      </p:pic>
      <p:pic>
        <p:nvPicPr>
          <p:cNvPr id="13" name="Graphic 12" descr="Clipboard Badge outline">
            <a:extLst>
              <a:ext uri="{FF2B5EF4-FFF2-40B4-BE49-F238E27FC236}">
                <a16:creationId xmlns:a16="http://schemas.microsoft.com/office/drawing/2014/main" id="{4A7AF882-E8C6-4B24-8FB9-15BDDBCBDC04}"/>
              </a:ext>
            </a:extLst>
          </p:cNvPr>
          <p:cNvPicPr>
            <a:picLocks noChangeAspect="1"/>
          </p:cNvPicPr>
          <p:nvPr/>
        </p:nvPicPr>
        <p:blipFill>
          <a:blip r:embed="rId10">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7169888" y="4953623"/>
            <a:ext cx="914400" cy="914400"/>
          </a:xfrm>
          <a:prstGeom prst="rect">
            <a:avLst/>
          </a:prstGeom>
        </p:spPr>
      </p:pic>
    </p:spTree>
    <p:extLst>
      <p:ext uri="{BB962C8B-B14F-4D97-AF65-F5344CB8AC3E}">
        <p14:creationId xmlns:p14="http://schemas.microsoft.com/office/powerpoint/2010/main" val="1508982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1" name="image21.png" descr="A close up of a logo&#10;&#10;Description automatically generated"/>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723075" y="341123"/>
            <a:ext cx="6814144" cy="6072867"/>
          </a:xfrm>
          <a:prstGeom prst="rect">
            <a:avLst/>
          </a:prstGeom>
          <a:ln w="12700">
            <a:miter lim="400000"/>
          </a:ln>
        </p:spPr>
      </p:pic>
      <p:sp>
        <p:nvSpPr>
          <p:cNvPr id="132" name="Shape 132"/>
          <p:cNvSpPr>
            <a:spLocks noGrp="1"/>
          </p:cNvSpPr>
          <p:nvPr>
            <p:ph type="title"/>
          </p:nvPr>
        </p:nvSpPr>
        <p:spPr>
          <a:xfrm>
            <a:off x="272473" y="316621"/>
            <a:ext cx="8761415" cy="706970"/>
          </a:xfrm>
          <a:prstGeom prst="rect">
            <a:avLst/>
          </a:prstGeom>
        </p:spPr>
        <p:txBody>
          <a:bodyPr/>
          <a:lstStyle>
            <a:lvl1pPr algn="l"/>
          </a:lstStyle>
          <a:p>
            <a:r>
              <a:rPr dirty="0"/>
              <a:t>SRR Resources</a:t>
            </a:r>
          </a:p>
        </p:txBody>
      </p:sp>
      <p:sp>
        <p:nvSpPr>
          <p:cNvPr id="133" name="Shape 133"/>
          <p:cNvSpPr>
            <a:spLocks noGrp="1"/>
          </p:cNvSpPr>
          <p:nvPr>
            <p:ph type="body" idx="1"/>
          </p:nvPr>
        </p:nvSpPr>
        <p:spPr>
          <a:xfrm>
            <a:off x="272470" y="1599045"/>
            <a:ext cx="11351639" cy="3799219"/>
          </a:xfrm>
          <a:prstGeom prst="rect">
            <a:avLst/>
          </a:prstGeom>
        </p:spPr>
        <p:txBody>
          <a:bodyPr>
            <a:normAutofit/>
          </a:bodyPr>
          <a:lstStyle/>
          <a:p>
            <a:pPr marL="224408" indent="-288035" defTabSz="384047">
              <a:lnSpc>
                <a:spcPct val="90000"/>
              </a:lnSpc>
              <a:defRPr sz="1600"/>
            </a:pPr>
            <a:r>
              <a:rPr sz="2200" dirty="0">
                <a:latin typeface="Tahoma" panose="020B0604030504040204" pitchFamily="34" charset="0"/>
                <a:ea typeface="Tahoma" panose="020B0604030504040204" pitchFamily="34" charset="0"/>
                <a:cs typeface="Tahoma" panose="020B0604030504040204" pitchFamily="34" charset="0"/>
              </a:rPr>
              <a:t>Frequently Asked Questions</a:t>
            </a:r>
            <a:r>
              <a:rPr lang="en-US" sz="2200" dirty="0">
                <a:latin typeface="Tahoma" panose="020B0604030504040204" pitchFamily="34" charset="0"/>
                <a:ea typeface="Tahoma" panose="020B0604030504040204" pitchFamily="34" charset="0"/>
                <a:cs typeface="Tahoma" panose="020B0604030504040204" pitchFamily="34" charset="0"/>
              </a:rPr>
              <a:t> (FAQs)</a:t>
            </a:r>
            <a:r>
              <a:rPr sz="2200" dirty="0">
                <a:latin typeface="Tahoma" panose="020B0604030504040204" pitchFamily="34" charset="0"/>
                <a:ea typeface="Tahoma" panose="020B0604030504040204" pitchFamily="34" charset="0"/>
                <a:cs typeface="Tahoma" panose="020B0604030504040204" pitchFamily="34" charset="0"/>
              </a:rPr>
              <a:t> </a:t>
            </a:r>
            <a:r>
              <a:rPr lang="en-US" sz="2200" dirty="0">
                <a:latin typeface="Tahoma" panose="020B0604030504040204" pitchFamily="34" charset="0"/>
                <a:ea typeface="Tahoma" panose="020B0604030504040204" pitchFamily="34" charset="0"/>
                <a:cs typeface="Tahoma" panose="020B0604030504040204" pitchFamily="34" charset="0"/>
              </a:rPr>
              <a:t>–</a:t>
            </a:r>
            <a:r>
              <a:rPr sz="2200" dirty="0">
                <a:latin typeface="Tahoma" panose="020B0604030504040204" pitchFamily="34" charset="0"/>
                <a:ea typeface="Tahoma" panose="020B0604030504040204" pitchFamily="34" charset="0"/>
                <a:cs typeface="Tahoma" panose="020B0604030504040204" pitchFamily="34" charset="0"/>
              </a:rPr>
              <a:t> Section 2</a:t>
            </a:r>
          </a:p>
          <a:p>
            <a:pPr marL="224408" indent="-288035" defTabSz="384047">
              <a:lnSpc>
                <a:spcPct val="90000"/>
              </a:lnSpc>
              <a:defRPr sz="1600"/>
            </a:pPr>
            <a:r>
              <a:rPr sz="2200" dirty="0">
                <a:latin typeface="Tahoma" panose="020B0604030504040204" pitchFamily="34" charset="0"/>
                <a:ea typeface="Tahoma" panose="020B0604030504040204" pitchFamily="34" charset="0"/>
                <a:cs typeface="Tahoma" panose="020B0604030504040204" pitchFamily="34" charset="0"/>
              </a:rPr>
              <a:t>Case Studies</a:t>
            </a:r>
          </a:p>
          <a:p>
            <a:pPr marL="1110995" lvl="2" indent="-342900" defTabSz="384047">
              <a:lnSpc>
                <a:spcPct val="90000"/>
              </a:lnSpc>
              <a:buSzPct val="100000"/>
              <a:buFont typeface="Arial" panose="020B0604020202020204" pitchFamily="34" charset="0"/>
              <a:buChar char="•"/>
              <a:defRPr sz="1600"/>
            </a:pPr>
            <a:r>
              <a:rPr sz="2000" dirty="0">
                <a:latin typeface="Tahoma" panose="020B0604030504040204" pitchFamily="34" charset="0"/>
                <a:ea typeface="Tahoma" panose="020B0604030504040204" pitchFamily="34" charset="0"/>
                <a:cs typeface="Tahoma" panose="020B0604030504040204" pitchFamily="34" charset="0"/>
              </a:rPr>
              <a:t>Case Study Matrix</a:t>
            </a:r>
            <a:r>
              <a:rPr lang="en-US" sz="2000" dirty="0">
                <a:latin typeface="Tahoma" panose="020B0604030504040204" pitchFamily="34" charset="0"/>
                <a:ea typeface="Tahoma" panose="020B0604030504040204" pitchFamily="34" charset="0"/>
                <a:cs typeface="Tahoma" panose="020B0604030504040204" pitchFamily="34" charset="0"/>
              </a:rPr>
              <a:t> – Section 2 and Appendix A</a:t>
            </a:r>
            <a:endParaRPr sz="2000" dirty="0">
              <a:latin typeface="Tahoma" panose="020B0604030504040204" pitchFamily="34" charset="0"/>
              <a:ea typeface="Tahoma" panose="020B0604030504040204" pitchFamily="34" charset="0"/>
              <a:cs typeface="Tahoma" panose="020B0604030504040204" pitchFamily="34" charset="0"/>
            </a:endParaRPr>
          </a:p>
          <a:p>
            <a:pPr marL="1110995" lvl="2" indent="-342900" defTabSz="384047">
              <a:lnSpc>
                <a:spcPct val="90000"/>
              </a:lnSpc>
              <a:buSzPct val="100000"/>
              <a:buFont typeface="Arial" panose="020B0604020202020204" pitchFamily="34" charset="0"/>
              <a:buChar char="•"/>
              <a:defRPr sz="1600"/>
            </a:pPr>
            <a:r>
              <a:rPr sz="2000" dirty="0">
                <a:latin typeface="Tahoma" panose="020B0604030504040204" pitchFamily="34" charset="0"/>
                <a:ea typeface="Tahoma" panose="020B0604030504040204" pitchFamily="34" charset="0"/>
                <a:cs typeface="Tahoma" panose="020B0604030504040204" pitchFamily="34" charset="0"/>
              </a:rPr>
              <a:t>Advancing the Practice: Social and Economic Dimensions of Sustainability and Resilience</a:t>
            </a:r>
            <a:r>
              <a:rPr lang="en-US" sz="2000" dirty="0">
                <a:latin typeface="Tahoma" panose="020B0604030504040204" pitchFamily="34" charset="0"/>
                <a:ea typeface="Tahoma" panose="020B0604030504040204" pitchFamily="34" charset="0"/>
                <a:cs typeface="Tahoma" panose="020B0604030504040204" pitchFamily="34" charset="0"/>
              </a:rPr>
              <a:t> – Section 5</a:t>
            </a:r>
          </a:p>
          <a:p>
            <a:pPr marL="164592" indent="-288035" defTabSz="384047">
              <a:lnSpc>
                <a:spcPct val="90000"/>
              </a:lnSpc>
              <a:defRPr sz="1600"/>
            </a:pPr>
            <a:r>
              <a:rPr lang="en-US" sz="2200" dirty="0">
                <a:latin typeface="Tahoma" panose="020B0604030504040204" pitchFamily="34" charset="0"/>
                <a:ea typeface="Tahoma" panose="020B0604030504040204" pitchFamily="34" charset="0"/>
                <a:cs typeface="Tahoma" panose="020B0604030504040204" pitchFamily="34" charset="0"/>
              </a:rPr>
              <a:t>Tech Sheets for Selected State Resources – Section 3 and Appendix C</a:t>
            </a:r>
          </a:p>
          <a:p>
            <a:pPr marL="224408" indent="-288035" defTabSz="384047">
              <a:lnSpc>
                <a:spcPct val="90000"/>
              </a:lnSpc>
              <a:defRPr sz="1600"/>
            </a:pPr>
            <a:r>
              <a:rPr sz="2200" dirty="0">
                <a:latin typeface="Tahoma" panose="020B0604030504040204" pitchFamily="34" charset="0"/>
                <a:ea typeface="Tahoma" panose="020B0604030504040204" pitchFamily="34" charset="0"/>
                <a:cs typeface="Tahoma" panose="020B0604030504040204" pitchFamily="34" charset="0"/>
              </a:rPr>
              <a:t>State Resources Map </a:t>
            </a:r>
            <a:r>
              <a:rPr lang="en-US" sz="2200" dirty="0">
                <a:latin typeface="Tahoma" panose="020B0604030504040204" pitchFamily="34" charset="0"/>
                <a:ea typeface="Tahoma" panose="020B0604030504040204" pitchFamily="34" charset="0"/>
                <a:cs typeface="Tahoma" panose="020B0604030504040204" pitchFamily="34" charset="0"/>
              </a:rPr>
              <a:t>–</a:t>
            </a:r>
            <a:r>
              <a:rPr sz="2200" dirty="0">
                <a:latin typeface="Tahoma" panose="020B0604030504040204" pitchFamily="34" charset="0"/>
                <a:ea typeface="Tahoma" panose="020B0604030504040204" pitchFamily="34" charset="0"/>
                <a:cs typeface="Tahoma" panose="020B0604030504040204" pitchFamily="34" charset="0"/>
              </a:rPr>
              <a:t> Section 4</a:t>
            </a:r>
          </a:p>
          <a:p>
            <a:pPr marL="224408" indent="-288035" defTabSz="384047">
              <a:lnSpc>
                <a:spcPct val="90000"/>
              </a:lnSpc>
              <a:defRPr sz="1600"/>
            </a:pPr>
            <a:r>
              <a:rPr sz="2200" dirty="0">
                <a:latin typeface="Tahoma" panose="020B0604030504040204" pitchFamily="34" charset="0"/>
                <a:ea typeface="Tahoma" panose="020B0604030504040204" pitchFamily="34" charset="0"/>
                <a:cs typeface="Tahoma" panose="020B0604030504040204" pitchFamily="34" charset="0"/>
              </a:rPr>
              <a:t>Sustainable Resilience Remediation Framework </a:t>
            </a:r>
            <a:r>
              <a:rPr lang="en-US" sz="2200" dirty="0">
                <a:latin typeface="Tahoma" panose="020B0604030504040204" pitchFamily="34" charset="0"/>
                <a:ea typeface="Tahoma" panose="020B0604030504040204" pitchFamily="34" charset="0"/>
                <a:cs typeface="Tahoma" panose="020B0604030504040204" pitchFamily="34" charset="0"/>
              </a:rPr>
              <a:t>–</a:t>
            </a:r>
            <a:r>
              <a:rPr sz="2200" dirty="0">
                <a:latin typeface="Tahoma" panose="020B0604030504040204" pitchFamily="34" charset="0"/>
                <a:ea typeface="Tahoma" panose="020B0604030504040204" pitchFamily="34" charset="0"/>
                <a:cs typeface="Tahoma" panose="020B0604030504040204" pitchFamily="34" charset="0"/>
              </a:rPr>
              <a:t> Section 6</a:t>
            </a:r>
          </a:p>
          <a:p>
            <a:pPr marL="224408" indent="-288035" defTabSz="384047">
              <a:lnSpc>
                <a:spcPct val="90000"/>
              </a:lnSpc>
              <a:defRPr sz="1600"/>
            </a:pPr>
            <a:r>
              <a:rPr sz="2200" dirty="0">
                <a:latin typeface="Tahoma" panose="020B0604030504040204" pitchFamily="34" charset="0"/>
                <a:ea typeface="Tahoma" panose="020B0604030504040204" pitchFamily="34" charset="0"/>
                <a:cs typeface="Tahoma" panose="020B0604030504040204" pitchFamily="34" charset="0"/>
              </a:rPr>
              <a:t>Sustainable Best Management Practice Checklist </a:t>
            </a:r>
            <a:r>
              <a:rPr lang="en-US" sz="2200" dirty="0">
                <a:latin typeface="Tahoma" panose="020B0604030504040204" pitchFamily="34" charset="0"/>
                <a:ea typeface="Tahoma" panose="020B0604030504040204" pitchFamily="34" charset="0"/>
                <a:cs typeface="Tahoma" panose="020B0604030504040204" pitchFamily="34" charset="0"/>
              </a:rPr>
              <a:t>–</a:t>
            </a:r>
            <a:r>
              <a:rPr sz="2200" dirty="0">
                <a:latin typeface="Tahoma" panose="020B0604030504040204" pitchFamily="34" charset="0"/>
                <a:ea typeface="Tahoma" panose="020B0604030504040204" pitchFamily="34" charset="0"/>
                <a:cs typeface="Tahoma" panose="020B0604030504040204" pitchFamily="34" charset="0"/>
              </a:rPr>
              <a:t> Section 7 and Appendix D</a:t>
            </a:r>
          </a:p>
        </p:txBody>
      </p:sp>
      <p:sp>
        <p:nvSpPr>
          <p:cNvPr id="134" name="Shape 134"/>
          <p:cNvSpPr>
            <a:spLocks noGrp="1"/>
          </p:cNvSpPr>
          <p:nvPr>
            <p:ph type="sldNum" sz="quarter" idx="4294967295"/>
          </p:nvPr>
        </p:nvSpPr>
        <p:spPr>
          <a:xfrm>
            <a:off x="11624109" y="6273022"/>
            <a:ext cx="188597" cy="281937"/>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t>20</a:t>
            </a:fld>
            <a:endParaRPr/>
          </a:p>
        </p:txBody>
      </p:sp>
      <p:sp>
        <p:nvSpPr>
          <p:cNvPr id="135" name="Shape 135"/>
          <p:cNvSpPr/>
          <p:nvPr/>
        </p:nvSpPr>
        <p:spPr>
          <a:xfrm>
            <a:off x="4002294" y="5398264"/>
            <a:ext cx="8078370" cy="461661"/>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p>
            <a:pPr algn="r">
              <a:defRPr sz="2800">
                <a:solidFill>
                  <a:srgbClr val="00B050"/>
                </a:solidFill>
                <a:latin typeface="Helvetica Neue"/>
                <a:ea typeface="Helvetica Neue"/>
                <a:cs typeface="Helvetica Neue"/>
                <a:sym typeface="Helvetica Neue"/>
              </a:defRPr>
            </a:pPr>
            <a:r>
              <a:rPr sz="2000" dirty="0">
                <a:solidFill>
                  <a:srgbClr val="0070C0"/>
                </a:solidFill>
                <a:latin typeface="Tahoma" panose="020B0604030504040204" pitchFamily="34" charset="0"/>
                <a:ea typeface="Tahoma" panose="020B0604030504040204" pitchFamily="34" charset="0"/>
                <a:cs typeface="Tahoma" panose="020B0604030504040204" pitchFamily="34" charset="0"/>
              </a:rPr>
              <a:t>Use </a:t>
            </a:r>
            <a:r>
              <a:rPr sz="2400" dirty="0">
                <a:solidFill>
                  <a:srgbClr val="0070C0"/>
                </a:solidFill>
                <a:latin typeface="Tahoma" panose="020B0604030504040204" pitchFamily="34" charset="0"/>
                <a:ea typeface="Tahoma" panose="020B0604030504040204" pitchFamily="34" charset="0"/>
                <a:cs typeface="Tahoma" panose="020B0604030504040204" pitchFamily="34" charset="0"/>
              </a:rPr>
              <a:t>Resources to Learn and Navigate</a:t>
            </a:r>
          </a:p>
        </p:txBody>
      </p:sp>
    </p:spTree>
  </p:cSld>
  <p:clrMapOvr>
    <a:masterClrMapping/>
  </p:clrMapOvr>
  <p:transition spd="slow"/>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 name="Shape 139"/>
          <p:cNvSpPr>
            <a:spLocks noGrp="1"/>
          </p:cNvSpPr>
          <p:nvPr>
            <p:ph type="body" idx="1"/>
          </p:nvPr>
        </p:nvSpPr>
        <p:spPr>
          <a:xfrm>
            <a:off x="348793" y="1618862"/>
            <a:ext cx="11494414" cy="4200181"/>
          </a:xfrm>
          <a:prstGeom prst="rect">
            <a:avLst/>
          </a:prstGeom>
        </p:spPr>
        <p:txBody>
          <a:bodyPr>
            <a:normAutofit lnSpcReduction="10000"/>
          </a:bodyPr>
          <a:lstStyle/>
          <a:p>
            <a:pPr marL="348994" indent="-339469" defTabSz="452627">
              <a:spcBef>
                <a:spcPts val="900"/>
              </a:spcBef>
              <a:defRPr sz="2000"/>
            </a:pPr>
            <a:r>
              <a:rPr sz="2200" dirty="0"/>
              <a:t>Climate Resilience</a:t>
            </a:r>
          </a:p>
          <a:p>
            <a:pPr marL="348994" indent="-339469" defTabSz="452627">
              <a:spcBef>
                <a:spcPts val="900"/>
              </a:spcBef>
              <a:defRPr sz="2000"/>
            </a:pPr>
            <a:r>
              <a:rPr sz="2200" dirty="0"/>
              <a:t>Green and Sustainable Remediation</a:t>
            </a:r>
            <a:r>
              <a:rPr lang="en-US" sz="2200" dirty="0"/>
              <a:t> (GSR)</a:t>
            </a:r>
            <a:endParaRPr sz="2200" dirty="0"/>
          </a:p>
          <a:p>
            <a:pPr marL="348994" indent="-339469" defTabSz="452627">
              <a:spcBef>
                <a:spcPts val="900"/>
              </a:spcBef>
              <a:defRPr sz="2000"/>
            </a:pPr>
            <a:r>
              <a:rPr sz="2200" dirty="0"/>
              <a:t>Wildfire</a:t>
            </a:r>
            <a:r>
              <a:rPr lang="en-US" sz="2200" dirty="0"/>
              <a:t> Resilience </a:t>
            </a:r>
            <a:endParaRPr sz="2200" dirty="0"/>
          </a:p>
          <a:p>
            <a:pPr marL="348994" indent="-339469" defTabSz="452627">
              <a:spcBef>
                <a:spcPts val="900"/>
              </a:spcBef>
              <a:defRPr sz="2000"/>
            </a:pPr>
            <a:r>
              <a:rPr sz="2200" dirty="0"/>
              <a:t>Examples of the information you will find:</a:t>
            </a:r>
          </a:p>
          <a:p>
            <a:pPr lvl="1" defTabSz="452627">
              <a:spcBef>
                <a:spcPts val="900"/>
              </a:spcBef>
              <a:buSzPct val="100000"/>
              <a:buFont typeface="Arial" panose="020B0604020202020204" pitchFamily="34" charset="0"/>
              <a:buChar char="•"/>
              <a:defRPr sz="2000"/>
            </a:pPr>
            <a:r>
              <a:rPr dirty="0"/>
              <a:t>Laws and regulations</a:t>
            </a:r>
          </a:p>
          <a:p>
            <a:pPr lvl="1" defTabSz="452627">
              <a:spcBef>
                <a:spcPts val="900"/>
              </a:spcBef>
              <a:buSzPct val="100000"/>
              <a:buFont typeface="Arial" panose="020B0604020202020204" pitchFamily="34" charset="0"/>
              <a:buChar char="•"/>
              <a:defRPr sz="2000"/>
            </a:pPr>
            <a:r>
              <a:rPr dirty="0"/>
              <a:t>Executive orders (EOs) state and federal</a:t>
            </a:r>
          </a:p>
          <a:p>
            <a:pPr lvl="1" defTabSz="452627">
              <a:spcBef>
                <a:spcPts val="900"/>
              </a:spcBef>
              <a:buSzPct val="100000"/>
              <a:buFont typeface="Arial" panose="020B0604020202020204" pitchFamily="34" charset="0"/>
              <a:buChar char="•"/>
              <a:defRPr sz="2000"/>
            </a:pPr>
            <a:r>
              <a:rPr dirty="0"/>
              <a:t>Policy and guidance</a:t>
            </a:r>
          </a:p>
          <a:p>
            <a:pPr lvl="1" defTabSz="452627">
              <a:spcBef>
                <a:spcPts val="900"/>
              </a:spcBef>
              <a:buSzPct val="100000"/>
              <a:buFont typeface="Arial" panose="020B0604020202020204" pitchFamily="34" charset="0"/>
              <a:buChar char="•"/>
              <a:defRPr sz="2000"/>
            </a:pPr>
            <a:r>
              <a:rPr dirty="0"/>
              <a:t>Other resources</a:t>
            </a:r>
          </a:p>
          <a:p>
            <a:pPr lvl="1" defTabSz="452627">
              <a:spcBef>
                <a:spcPts val="900"/>
              </a:spcBef>
              <a:buSzPct val="100000"/>
              <a:buFont typeface="Arial" panose="020B0604020202020204" pitchFamily="34" charset="0"/>
              <a:buChar char="•"/>
              <a:defRPr sz="2000"/>
            </a:pPr>
            <a:r>
              <a:rPr dirty="0"/>
              <a:t>State case studies</a:t>
            </a:r>
            <a:endParaRPr lang="en-US" dirty="0"/>
          </a:p>
          <a:p>
            <a:pPr lvl="1" defTabSz="452627">
              <a:spcBef>
                <a:spcPts val="900"/>
              </a:spcBef>
              <a:buSzPct val="100000"/>
              <a:buFont typeface="Arial" panose="020B0604020202020204" pitchFamily="34" charset="0"/>
              <a:buChar char="•"/>
              <a:defRPr sz="2000"/>
            </a:pPr>
            <a:r>
              <a:rPr lang="en-US" dirty="0"/>
              <a:t>Federal resources</a:t>
            </a:r>
            <a:endParaRPr dirty="0"/>
          </a:p>
        </p:txBody>
      </p:sp>
      <p:sp>
        <p:nvSpPr>
          <p:cNvPr id="140" name="Shape 140"/>
          <p:cNvSpPr>
            <a:spLocks noGrp="1"/>
          </p:cNvSpPr>
          <p:nvPr>
            <p:ph type="sldNum" sz="quarter" idx="4294967295"/>
          </p:nvPr>
        </p:nvSpPr>
        <p:spPr>
          <a:xfrm>
            <a:off x="11624108" y="6273022"/>
            <a:ext cx="188597" cy="281937"/>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t>21</a:t>
            </a:fld>
            <a:endParaRPr/>
          </a:p>
        </p:txBody>
      </p:sp>
      <p:pic>
        <p:nvPicPr>
          <p:cNvPr id="142" name="image22.png"/>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335486" y="1384566"/>
            <a:ext cx="5725885" cy="4034367"/>
          </a:xfrm>
          <a:prstGeom prst="rect">
            <a:avLst/>
          </a:prstGeom>
          <a:ln w="12700">
            <a:miter lim="400000"/>
          </a:ln>
        </p:spPr>
      </p:pic>
      <p:sp>
        <p:nvSpPr>
          <p:cNvPr id="7" name="TextBox 6">
            <a:extLst>
              <a:ext uri="{FF2B5EF4-FFF2-40B4-BE49-F238E27FC236}">
                <a16:creationId xmlns:a16="http://schemas.microsoft.com/office/drawing/2014/main" id="{D67B5AFD-4E73-4FAD-AF81-C95A73147AAD}"/>
              </a:ext>
            </a:extLst>
          </p:cNvPr>
          <p:cNvSpPr txBox="1"/>
          <p:nvPr/>
        </p:nvSpPr>
        <p:spPr>
          <a:xfrm>
            <a:off x="8257842" y="5583578"/>
            <a:ext cx="3803529" cy="3077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400" dirty="0">
                <a:solidFill>
                  <a:srgbClr val="00334C"/>
                </a:solidFill>
                <a:effectLst/>
                <a:latin typeface="Tahoma" panose="020B0604030504040204" pitchFamily="34" charset="0"/>
                <a:ea typeface="Tahoma" panose="020B0604030504040204" pitchFamily="34" charset="0"/>
                <a:cs typeface="Tahoma" panose="020B0604030504040204" pitchFamily="34" charset="0"/>
              </a:rPr>
              <a:t>Figure 4-1. Interactive State Resource Map</a:t>
            </a:r>
            <a:endParaRPr lang="en-US" sz="1400" dirty="0">
              <a:solidFill>
                <a:srgbClr val="00334C"/>
              </a:solidFill>
              <a:latin typeface="Tahoma" panose="020B0604030504040204" pitchFamily="34" charset="0"/>
              <a:ea typeface="Tahoma" panose="020B0604030504040204" pitchFamily="34" charset="0"/>
              <a:cs typeface="Tahoma" panose="020B0604030504040204" pitchFamily="34" charset="0"/>
            </a:endParaRPr>
          </a:p>
        </p:txBody>
      </p:sp>
      <p:sp>
        <p:nvSpPr>
          <p:cNvPr id="8" name="Shape 132">
            <a:extLst>
              <a:ext uri="{FF2B5EF4-FFF2-40B4-BE49-F238E27FC236}">
                <a16:creationId xmlns:a16="http://schemas.microsoft.com/office/drawing/2014/main" id="{05FF915E-3F21-467A-8C5B-0D008479E1EF}"/>
              </a:ext>
            </a:extLst>
          </p:cNvPr>
          <p:cNvSpPr>
            <a:spLocks noGrp="1"/>
          </p:cNvSpPr>
          <p:nvPr>
            <p:ph type="title"/>
          </p:nvPr>
        </p:nvSpPr>
        <p:spPr>
          <a:xfrm>
            <a:off x="272473" y="316621"/>
            <a:ext cx="11713050" cy="706970"/>
          </a:xfrm>
          <a:prstGeom prst="rect">
            <a:avLst/>
          </a:prstGeom>
        </p:spPr>
        <p:txBody>
          <a:bodyPr/>
          <a:lstStyle>
            <a:lvl1pPr algn="l"/>
          </a:lstStyle>
          <a:p>
            <a:r>
              <a:rPr dirty="0"/>
              <a:t>SRR Resources</a:t>
            </a:r>
            <a:r>
              <a:rPr lang="en-US" dirty="0"/>
              <a:t> – State Resources Map (Section 4)</a:t>
            </a:r>
            <a:endParaRPr dirty="0"/>
          </a:p>
        </p:txBody>
      </p:sp>
    </p:spTree>
  </p:cSld>
  <p:clrMapOvr>
    <a:masterClrMapping/>
  </p:clrMapOvr>
  <p:transition spd="slow"/>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9C565AF-8607-4E6F-8482-25898C8DD2FA}"/>
              </a:ext>
            </a:extLst>
          </p:cNvPr>
          <p:cNvSpPr>
            <a:spLocks noGrp="1"/>
          </p:cNvSpPr>
          <p:nvPr>
            <p:ph type="sldNum" sz="quarter" idx="2"/>
          </p:nvPr>
        </p:nvSpPr>
        <p:spPr/>
        <p:txBody>
          <a:bodyPr/>
          <a:lstStyle/>
          <a:p>
            <a:fld id="{86CB4B4D-7CA3-9044-876B-883B54F8677D}" type="slidenum">
              <a:rPr lang="en-US" smtClean="0"/>
              <a:t>22</a:t>
            </a:fld>
            <a:endParaRPr lang="en-US"/>
          </a:p>
        </p:txBody>
      </p:sp>
      <p:pic>
        <p:nvPicPr>
          <p:cNvPr id="6" name="Picture 5">
            <a:extLst>
              <a:ext uri="{FF2B5EF4-FFF2-40B4-BE49-F238E27FC236}">
                <a16:creationId xmlns:a16="http://schemas.microsoft.com/office/drawing/2014/main" id="{6282C235-6B99-4D47-9259-07BE11DAAA6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062681" y="1299712"/>
            <a:ext cx="9638270" cy="4742742"/>
          </a:xfrm>
          <a:prstGeom prst="rect">
            <a:avLst/>
          </a:prstGeom>
        </p:spPr>
      </p:pic>
      <p:sp>
        <p:nvSpPr>
          <p:cNvPr id="7" name="Shape 132">
            <a:extLst>
              <a:ext uri="{FF2B5EF4-FFF2-40B4-BE49-F238E27FC236}">
                <a16:creationId xmlns:a16="http://schemas.microsoft.com/office/drawing/2014/main" id="{57CC5B31-6B7D-4FF0-AA67-757FDB78E08E}"/>
              </a:ext>
            </a:extLst>
          </p:cNvPr>
          <p:cNvSpPr>
            <a:spLocks noGrp="1"/>
          </p:cNvSpPr>
          <p:nvPr>
            <p:ph type="title"/>
          </p:nvPr>
        </p:nvSpPr>
        <p:spPr>
          <a:xfrm>
            <a:off x="273050" y="315913"/>
            <a:ext cx="8761413" cy="708025"/>
          </a:xfrm>
          <a:prstGeom prst="rect">
            <a:avLst/>
          </a:prstGeom>
        </p:spPr>
        <p:txBody>
          <a:bodyPr/>
          <a:lstStyle>
            <a:lvl1pPr algn="l"/>
          </a:lstStyle>
          <a:p>
            <a:r>
              <a:rPr dirty="0"/>
              <a:t>SRR Resources</a:t>
            </a:r>
            <a:r>
              <a:rPr lang="en-US" dirty="0"/>
              <a:t> – State Resources Map</a:t>
            </a:r>
            <a:endParaRPr dirty="0"/>
          </a:p>
        </p:txBody>
      </p:sp>
    </p:spTree>
    <p:extLst>
      <p:ext uri="{BB962C8B-B14F-4D97-AF65-F5344CB8AC3E}">
        <p14:creationId xmlns:p14="http://schemas.microsoft.com/office/powerpoint/2010/main" val="4172291446"/>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05F182F-D2F6-40C0-882D-1C676815533B}"/>
              </a:ext>
            </a:extLst>
          </p:cNvPr>
          <p:cNvSpPr>
            <a:spLocks noGrp="1"/>
          </p:cNvSpPr>
          <p:nvPr>
            <p:ph type="sldNum" sz="quarter" idx="2"/>
          </p:nvPr>
        </p:nvSpPr>
        <p:spPr/>
        <p:txBody>
          <a:bodyPr/>
          <a:lstStyle/>
          <a:p>
            <a:fld id="{86CB4B4D-7CA3-9044-876B-883B54F8677D}" type="slidenum">
              <a:rPr lang="en-US" smtClean="0"/>
              <a:t>23</a:t>
            </a:fld>
            <a:endParaRPr lang="en-US"/>
          </a:p>
        </p:txBody>
      </p:sp>
      <p:pic>
        <p:nvPicPr>
          <p:cNvPr id="6" name="Picture 5">
            <a:extLst>
              <a:ext uri="{FF2B5EF4-FFF2-40B4-BE49-F238E27FC236}">
                <a16:creationId xmlns:a16="http://schemas.microsoft.com/office/drawing/2014/main" id="{B46EAE9B-E29E-4A9D-A866-2B237BEEA37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520981" y="1532237"/>
            <a:ext cx="7512907" cy="3793525"/>
          </a:xfrm>
          <a:prstGeom prst="rect">
            <a:avLst/>
          </a:prstGeom>
        </p:spPr>
      </p:pic>
      <p:sp>
        <p:nvSpPr>
          <p:cNvPr id="7" name="Shape 152">
            <a:extLst>
              <a:ext uri="{FF2B5EF4-FFF2-40B4-BE49-F238E27FC236}">
                <a16:creationId xmlns:a16="http://schemas.microsoft.com/office/drawing/2014/main" id="{8502BB54-E26A-405B-960C-955EEAD38A30}"/>
              </a:ext>
            </a:extLst>
          </p:cNvPr>
          <p:cNvSpPr/>
          <p:nvPr/>
        </p:nvSpPr>
        <p:spPr>
          <a:xfrm rot="9621140">
            <a:off x="8926264" y="2013007"/>
            <a:ext cx="978327" cy="484734"/>
          </a:xfrm>
          <a:prstGeom prst="rightArrow">
            <a:avLst>
              <a:gd name="adj1" fmla="val 50000"/>
              <a:gd name="adj2" fmla="val 50000"/>
            </a:avLst>
          </a:prstGeom>
          <a:solidFill>
            <a:srgbClr val="FF0000"/>
          </a:solidFill>
          <a:ln w="25400">
            <a:solidFill>
              <a:schemeClr val="accent1"/>
            </a:solidFill>
          </a:ln>
          <a:effectLst>
            <a:outerShdw blurRad="38100" dist="25400" dir="5400000" rotWithShape="0">
              <a:srgbClr val="000000">
                <a:alpha val="44705"/>
              </a:srgbClr>
            </a:outerShdw>
          </a:effectLst>
        </p:spPr>
        <p:txBody>
          <a:bodyPr lIns="45718" tIns="45718" rIns="45718" bIns="45718" anchor="ctr"/>
          <a:lstStyle/>
          <a:p>
            <a:pPr>
              <a:defRPr>
                <a:latin typeface="Helvetica Neue"/>
                <a:ea typeface="Helvetica Neue"/>
                <a:cs typeface="Helvetica Neue"/>
                <a:sym typeface="Helvetica Neue"/>
              </a:defRPr>
            </a:pPr>
            <a:endParaRPr dirty="0">
              <a:latin typeface="Tahoma" panose="020B0604030504040204" pitchFamily="34" charset="0"/>
              <a:ea typeface="Tahoma" panose="020B0604030504040204" pitchFamily="34" charset="0"/>
              <a:cs typeface="Tahoma" panose="020B0604030504040204" pitchFamily="34" charset="0"/>
            </a:endParaRPr>
          </a:p>
        </p:txBody>
      </p:sp>
      <p:sp>
        <p:nvSpPr>
          <p:cNvPr id="9" name="Shape 132">
            <a:extLst>
              <a:ext uri="{FF2B5EF4-FFF2-40B4-BE49-F238E27FC236}">
                <a16:creationId xmlns:a16="http://schemas.microsoft.com/office/drawing/2014/main" id="{5CC6C4D4-38E1-4DD5-9B75-BA936B5D8060}"/>
              </a:ext>
            </a:extLst>
          </p:cNvPr>
          <p:cNvSpPr>
            <a:spLocks noGrp="1"/>
          </p:cNvSpPr>
          <p:nvPr>
            <p:ph type="title"/>
          </p:nvPr>
        </p:nvSpPr>
        <p:spPr>
          <a:xfrm>
            <a:off x="273050" y="315913"/>
            <a:ext cx="8761413" cy="708025"/>
          </a:xfrm>
          <a:prstGeom prst="rect">
            <a:avLst/>
          </a:prstGeom>
        </p:spPr>
        <p:txBody>
          <a:bodyPr/>
          <a:lstStyle>
            <a:lvl1pPr algn="l"/>
          </a:lstStyle>
          <a:p>
            <a:r>
              <a:rPr dirty="0"/>
              <a:t>SRR Resources</a:t>
            </a:r>
            <a:r>
              <a:rPr lang="en-US" dirty="0"/>
              <a:t> – State Resources Map</a:t>
            </a:r>
            <a:endParaRPr dirty="0"/>
          </a:p>
        </p:txBody>
      </p:sp>
    </p:spTree>
    <p:extLst>
      <p:ext uri="{BB962C8B-B14F-4D97-AF65-F5344CB8AC3E}">
        <p14:creationId xmlns:p14="http://schemas.microsoft.com/office/powerpoint/2010/main" val="3951744485"/>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3429274-373D-4F08-9E69-42ADB3FF245C}"/>
              </a:ext>
            </a:extLst>
          </p:cNvPr>
          <p:cNvSpPr>
            <a:spLocks noGrp="1"/>
          </p:cNvSpPr>
          <p:nvPr>
            <p:ph type="sldNum" sz="quarter" idx="2"/>
          </p:nvPr>
        </p:nvSpPr>
        <p:spPr/>
        <p:txBody>
          <a:bodyPr/>
          <a:lstStyle/>
          <a:p>
            <a:fld id="{86CB4B4D-7CA3-9044-876B-883B54F8677D}" type="slidenum">
              <a:rPr lang="en-US" smtClean="0"/>
              <a:t>24</a:t>
            </a:fld>
            <a:endParaRPr lang="en-US"/>
          </a:p>
        </p:txBody>
      </p:sp>
      <p:pic>
        <p:nvPicPr>
          <p:cNvPr id="7" name="Picture 6">
            <a:extLst>
              <a:ext uri="{FF2B5EF4-FFF2-40B4-BE49-F238E27FC236}">
                <a16:creationId xmlns:a16="http://schemas.microsoft.com/office/drawing/2014/main" id="{AAC607B4-B493-4B05-9E6D-7448819C017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286000" y="1532237"/>
            <a:ext cx="6499880" cy="3015049"/>
          </a:xfrm>
          <a:prstGeom prst="rect">
            <a:avLst/>
          </a:prstGeom>
        </p:spPr>
      </p:pic>
      <p:sp>
        <p:nvSpPr>
          <p:cNvPr id="8" name="Shape 152">
            <a:extLst>
              <a:ext uri="{FF2B5EF4-FFF2-40B4-BE49-F238E27FC236}">
                <a16:creationId xmlns:a16="http://schemas.microsoft.com/office/drawing/2014/main" id="{DCDD8983-B698-48D0-B33F-09512F039BCC}"/>
              </a:ext>
            </a:extLst>
          </p:cNvPr>
          <p:cNvSpPr/>
          <p:nvPr/>
        </p:nvSpPr>
        <p:spPr>
          <a:xfrm rot="1975157">
            <a:off x="3621679" y="2717343"/>
            <a:ext cx="978327" cy="484734"/>
          </a:xfrm>
          <a:prstGeom prst="rightArrow">
            <a:avLst>
              <a:gd name="adj1" fmla="val 50000"/>
              <a:gd name="adj2" fmla="val 50000"/>
            </a:avLst>
          </a:prstGeom>
          <a:solidFill>
            <a:srgbClr val="FF0000"/>
          </a:solidFill>
          <a:ln w="25400">
            <a:solidFill>
              <a:schemeClr val="accent1"/>
            </a:solidFill>
          </a:ln>
          <a:effectLst>
            <a:outerShdw blurRad="38100" dist="25400" dir="5400000" rotWithShape="0">
              <a:srgbClr val="000000">
                <a:alpha val="44705"/>
              </a:srgbClr>
            </a:outerShdw>
          </a:effectLst>
        </p:spPr>
        <p:txBody>
          <a:bodyPr lIns="45718" tIns="45718" rIns="45718" bIns="45718" anchor="ctr"/>
          <a:lstStyle/>
          <a:p>
            <a:pPr>
              <a:defRPr>
                <a:latin typeface="Helvetica Neue"/>
                <a:ea typeface="Helvetica Neue"/>
                <a:cs typeface="Helvetica Neue"/>
                <a:sym typeface="Helvetica Neue"/>
              </a:defRPr>
            </a:pPr>
            <a:endParaRPr dirty="0">
              <a:latin typeface="Tahoma" panose="020B0604030504040204" pitchFamily="34" charset="0"/>
              <a:ea typeface="Tahoma" panose="020B0604030504040204" pitchFamily="34" charset="0"/>
              <a:cs typeface="Tahoma" panose="020B0604030504040204" pitchFamily="34" charset="0"/>
            </a:endParaRPr>
          </a:p>
        </p:txBody>
      </p:sp>
      <p:sp>
        <p:nvSpPr>
          <p:cNvPr id="9" name="TextBox 8">
            <a:extLst>
              <a:ext uri="{FF2B5EF4-FFF2-40B4-BE49-F238E27FC236}">
                <a16:creationId xmlns:a16="http://schemas.microsoft.com/office/drawing/2014/main" id="{36B7BFE0-DCD9-4AFB-B238-9B129C71ACBA}"/>
              </a:ext>
            </a:extLst>
          </p:cNvPr>
          <p:cNvSpPr txBox="1"/>
          <p:nvPr/>
        </p:nvSpPr>
        <p:spPr>
          <a:xfrm>
            <a:off x="8681292" y="5353024"/>
            <a:ext cx="3260992" cy="46166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200" dirty="0">
                <a:solidFill>
                  <a:srgbClr val="000000"/>
                </a:solidFill>
                <a:effectLst/>
                <a:latin typeface="Roboto" panose="02000000000000000000" pitchFamily="2" charset="0"/>
                <a:ea typeface="Tahoma" panose="020B0604030504040204" pitchFamily="34" charset="0"/>
                <a:cs typeface="Tahoma" panose="020B0604030504040204" pitchFamily="34" charset="0"/>
              </a:rPr>
              <a:t>Figure 4-1. Interactive State Resource Map</a:t>
            </a:r>
            <a:br>
              <a:rPr lang="en-US" sz="1200" dirty="0">
                <a:latin typeface="Tahoma" panose="020B0604030504040204" pitchFamily="34" charset="0"/>
                <a:ea typeface="Tahoma" panose="020B0604030504040204" pitchFamily="34" charset="0"/>
                <a:cs typeface="Tahoma" panose="020B0604030504040204" pitchFamily="34" charset="0"/>
              </a:rPr>
            </a:br>
            <a:r>
              <a:rPr lang="en-US" sz="1200" dirty="0">
                <a:solidFill>
                  <a:srgbClr val="000000"/>
                </a:solidFill>
                <a:effectLst/>
                <a:latin typeface="Roboto" panose="02000000000000000000" pitchFamily="2" charset="0"/>
                <a:ea typeface="Tahoma" panose="020B0604030504040204" pitchFamily="34" charset="0"/>
                <a:cs typeface="Tahoma" panose="020B0604030504040204" pitchFamily="34" charset="0"/>
              </a:rPr>
              <a:t>Source: ITRC SRR Team</a:t>
            </a:r>
            <a:endParaRPr lang="en-US" sz="1200" dirty="0">
              <a:latin typeface="Tahoma" panose="020B0604030504040204" pitchFamily="34" charset="0"/>
              <a:ea typeface="Tahoma" panose="020B0604030504040204" pitchFamily="34" charset="0"/>
              <a:cs typeface="Tahoma" panose="020B0604030504040204" pitchFamily="34" charset="0"/>
            </a:endParaRPr>
          </a:p>
        </p:txBody>
      </p:sp>
      <p:sp>
        <p:nvSpPr>
          <p:cNvPr id="10" name="Shape 132">
            <a:extLst>
              <a:ext uri="{FF2B5EF4-FFF2-40B4-BE49-F238E27FC236}">
                <a16:creationId xmlns:a16="http://schemas.microsoft.com/office/drawing/2014/main" id="{E00A2E15-7448-48EE-A8F4-E8A462EA6118}"/>
              </a:ext>
            </a:extLst>
          </p:cNvPr>
          <p:cNvSpPr>
            <a:spLocks noGrp="1"/>
          </p:cNvSpPr>
          <p:nvPr>
            <p:ph type="title"/>
          </p:nvPr>
        </p:nvSpPr>
        <p:spPr>
          <a:xfrm>
            <a:off x="272473" y="316621"/>
            <a:ext cx="8761415" cy="706970"/>
          </a:xfrm>
          <a:prstGeom prst="rect">
            <a:avLst/>
          </a:prstGeom>
        </p:spPr>
        <p:txBody>
          <a:bodyPr/>
          <a:lstStyle>
            <a:lvl1pPr algn="l"/>
          </a:lstStyle>
          <a:p>
            <a:r>
              <a:rPr dirty="0"/>
              <a:t>SRR Resources</a:t>
            </a:r>
            <a:r>
              <a:rPr lang="en-US" dirty="0"/>
              <a:t> – State Resources Map</a:t>
            </a:r>
            <a:endParaRPr dirty="0"/>
          </a:p>
        </p:txBody>
      </p:sp>
    </p:spTree>
    <p:extLst>
      <p:ext uri="{BB962C8B-B14F-4D97-AF65-F5344CB8AC3E}">
        <p14:creationId xmlns:p14="http://schemas.microsoft.com/office/powerpoint/2010/main" val="4115892873"/>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7" name="image22.png"/>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1242726" y="1409484"/>
            <a:ext cx="8499626" cy="4632925"/>
          </a:xfrm>
          <a:prstGeom prst="rect">
            <a:avLst/>
          </a:prstGeom>
          <a:ln w="12700">
            <a:miter lim="400000"/>
          </a:ln>
        </p:spPr>
      </p:pic>
      <p:sp>
        <p:nvSpPr>
          <p:cNvPr id="148" name="Shape 148"/>
          <p:cNvSpPr/>
          <p:nvPr/>
        </p:nvSpPr>
        <p:spPr>
          <a:xfrm rot="10800000">
            <a:off x="9143449" y="2868063"/>
            <a:ext cx="978327" cy="484738"/>
          </a:xfrm>
          <a:prstGeom prst="rightArrow">
            <a:avLst>
              <a:gd name="adj1" fmla="val 50000"/>
              <a:gd name="adj2" fmla="val 50000"/>
            </a:avLst>
          </a:prstGeom>
          <a:solidFill>
            <a:srgbClr val="FF0000"/>
          </a:solidFill>
          <a:ln w="25400">
            <a:solidFill>
              <a:schemeClr val="accent1"/>
            </a:solidFill>
          </a:ln>
          <a:effectLst>
            <a:outerShdw blurRad="38100" dist="25400" dir="5400000" rotWithShape="0">
              <a:srgbClr val="000000">
                <a:alpha val="44705"/>
              </a:srgbClr>
            </a:outerShdw>
          </a:effectLst>
        </p:spPr>
        <p:txBody>
          <a:bodyPr lIns="45718" tIns="45718" rIns="45718" bIns="45718" anchor="ctr"/>
          <a:lstStyle/>
          <a:p>
            <a:pPr>
              <a:defRPr>
                <a:latin typeface="Helvetica Neue"/>
                <a:ea typeface="Helvetica Neue"/>
                <a:cs typeface="Helvetica Neue"/>
                <a:sym typeface="Helvetica Neue"/>
              </a:defRPr>
            </a:pPr>
            <a:endParaRPr dirty="0">
              <a:latin typeface="Tahoma" panose="020B0604030504040204" pitchFamily="34" charset="0"/>
              <a:ea typeface="Tahoma" panose="020B0604030504040204" pitchFamily="34" charset="0"/>
              <a:cs typeface="Tahoma" panose="020B0604030504040204" pitchFamily="34" charset="0"/>
            </a:endParaRPr>
          </a:p>
        </p:txBody>
      </p:sp>
      <p:sp>
        <p:nvSpPr>
          <p:cNvPr id="2" name="TextBox 1">
            <a:extLst>
              <a:ext uri="{FF2B5EF4-FFF2-40B4-BE49-F238E27FC236}">
                <a16:creationId xmlns:a16="http://schemas.microsoft.com/office/drawing/2014/main" id="{008CE78C-35AB-4914-9EE3-4701E6204D07}"/>
              </a:ext>
            </a:extLst>
          </p:cNvPr>
          <p:cNvSpPr txBox="1"/>
          <p:nvPr/>
        </p:nvSpPr>
        <p:spPr>
          <a:xfrm>
            <a:off x="9143449" y="5427946"/>
            <a:ext cx="3048551" cy="461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lang="en-US" sz="1200" dirty="0">
                <a:solidFill>
                  <a:srgbClr val="000000"/>
                </a:solidFill>
                <a:effectLst/>
                <a:latin typeface="Roboto" panose="02000000000000000000" pitchFamily="2" charset="0"/>
                <a:ea typeface="Tahoma" panose="020B0604030504040204" pitchFamily="34" charset="0"/>
                <a:cs typeface="Tahoma" panose="020B0604030504040204" pitchFamily="34" charset="0"/>
              </a:rPr>
              <a:t>Figure 4-1. Interactive State Resource Map</a:t>
            </a:r>
            <a:br>
              <a:rPr lang="en-US" sz="1200" dirty="0">
                <a:latin typeface="Tahoma" panose="020B0604030504040204" pitchFamily="34" charset="0"/>
                <a:ea typeface="Tahoma" panose="020B0604030504040204" pitchFamily="34" charset="0"/>
                <a:cs typeface="Tahoma" panose="020B0604030504040204" pitchFamily="34" charset="0"/>
              </a:rPr>
            </a:br>
            <a:r>
              <a:rPr lang="en-US" sz="1200" dirty="0">
                <a:solidFill>
                  <a:srgbClr val="000000"/>
                </a:solidFill>
                <a:effectLst/>
                <a:latin typeface="Roboto" panose="02000000000000000000" pitchFamily="2" charset="0"/>
                <a:ea typeface="Tahoma" panose="020B0604030504040204" pitchFamily="34" charset="0"/>
                <a:cs typeface="Tahoma" panose="020B0604030504040204" pitchFamily="34" charset="0"/>
              </a:rPr>
              <a:t>Source: ITRC SRR Team</a:t>
            </a:r>
            <a:endParaRPr kumimoji="0" lang="en-US" sz="1200" u="none" strike="noStrike" cap="none" spc="0" normalizeH="0" baseline="0" dirty="0">
              <a:ln>
                <a:noFill/>
              </a:ln>
              <a:solidFill>
                <a:srgbClr val="000000"/>
              </a:solidFill>
              <a:effectLst/>
              <a:uFillTx/>
              <a:latin typeface="Tahoma" panose="020B0604030504040204" pitchFamily="34" charset="0"/>
              <a:ea typeface="Tahoma" panose="020B0604030504040204" pitchFamily="34" charset="0"/>
              <a:cs typeface="Tahoma" panose="020B0604030504040204" pitchFamily="34" charset="0"/>
              <a:sym typeface="Helvetica"/>
            </a:endParaRPr>
          </a:p>
        </p:txBody>
      </p:sp>
      <p:sp>
        <p:nvSpPr>
          <p:cNvPr id="3" name="Slide Number Placeholder 2">
            <a:extLst>
              <a:ext uri="{FF2B5EF4-FFF2-40B4-BE49-F238E27FC236}">
                <a16:creationId xmlns:a16="http://schemas.microsoft.com/office/drawing/2014/main" id="{F28391E8-F752-46D6-89DF-DD94AF288CAE}"/>
              </a:ext>
            </a:extLst>
          </p:cNvPr>
          <p:cNvSpPr>
            <a:spLocks noGrp="1"/>
          </p:cNvSpPr>
          <p:nvPr>
            <p:ph type="sldNum" sz="quarter" idx="2"/>
          </p:nvPr>
        </p:nvSpPr>
        <p:spPr/>
        <p:txBody>
          <a:bodyPr/>
          <a:lstStyle/>
          <a:p>
            <a:fld id="{86CB4B4D-7CA3-9044-876B-883B54F8677D}" type="slidenum">
              <a:rPr lang="en-US" smtClean="0"/>
              <a:t>25</a:t>
            </a:fld>
            <a:endParaRPr lang="en-US"/>
          </a:p>
        </p:txBody>
      </p:sp>
      <p:sp>
        <p:nvSpPr>
          <p:cNvPr id="9" name="Shape 132">
            <a:extLst>
              <a:ext uri="{FF2B5EF4-FFF2-40B4-BE49-F238E27FC236}">
                <a16:creationId xmlns:a16="http://schemas.microsoft.com/office/drawing/2014/main" id="{91F68A01-4DDA-4F2A-90FE-BBF6A9BCCF87}"/>
              </a:ext>
            </a:extLst>
          </p:cNvPr>
          <p:cNvSpPr>
            <a:spLocks noGrp="1"/>
          </p:cNvSpPr>
          <p:nvPr>
            <p:ph type="title"/>
          </p:nvPr>
        </p:nvSpPr>
        <p:spPr>
          <a:xfrm>
            <a:off x="273050" y="315913"/>
            <a:ext cx="8761413" cy="708025"/>
          </a:xfrm>
          <a:prstGeom prst="rect">
            <a:avLst/>
          </a:prstGeom>
        </p:spPr>
        <p:txBody>
          <a:bodyPr/>
          <a:lstStyle>
            <a:lvl1pPr algn="l"/>
          </a:lstStyle>
          <a:p>
            <a:r>
              <a:rPr dirty="0"/>
              <a:t>SRR Resources</a:t>
            </a:r>
            <a:r>
              <a:rPr lang="en-US" dirty="0"/>
              <a:t> – State Resources Map</a:t>
            </a:r>
            <a:endParaRPr dirty="0"/>
          </a:p>
        </p:txBody>
      </p:sp>
    </p:spTree>
  </p:cSld>
  <p:clrMapOvr>
    <a:masterClrMapping/>
  </p:clrMapOvr>
  <p:transition spd="slow"/>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33DD7FE-1991-4AD8-A1B7-73423EC2DCF7}"/>
              </a:ext>
            </a:extLst>
          </p:cNvPr>
          <p:cNvSpPr txBox="1"/>
          <p:nvPr/>
        </p:nvSpPr>
        <p:spPr>
          <a:xfrm>
            <a:off x="8681292" y="5353024"/>
            <a:ext cx="3260992" cy="46166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200" dirty="0">
                <a:solidFill>
                  <a:srgbClr val="000000"/>
                </a:solidFill>
                <a:effectLst/>
                <a:latin typeface="Roboto" panose="02000000000000000000" pitchFamily="2" charset="0"/>
                <a:ea typeface="Tahoma" panose="020B0604030504040204" pitchFamily="34" charset="0"/>
                <a:cs typeface="Tahoma" panose="020B0604030504040204" pitchFamily="34" charset="0"/>
              </a:rPr>
              <a:t>Figure 4-1. Interactive State Resource Map</a:t>
            </a:r>
            <a:br>
              <a:rPr lang="en-US" sz="1200" dirty="0">
                <a:latin typeface="Tahoma" panose="020B0604030504040204" pitchFamily="34" charset="0"/>
                <a:ea typeface="Tahoma" panose="020B0604030504040204" pitchFamily="34" charset="0"/>
                <a:cs typeface="Tahoma" panose="020B0604030504040204" pitchFamily="34" charset="0"/>
              </a:rPr>
            </a:br>
            <a:r>
              <a:rPr lang="en-US" sz="1200" dirty="0">
                <a:solidFill>
                  <a:srgbClr val="000000"/>
                </a:solidFill>
                <a:effectLst/>
                <a:latin typeface="Roboto" panose="02000000000000000000" pitchFamily="2" charset="0"/>
                <a:ea typeface="Tahoma" panose="020B0604030504040204" pitchFamily="34" charset="0"/>
                <a:cs typeface="Tahoma" panose="020B0604030504040204" pitchFamily="34" charset="0"/>
              </a:rPr>
              <a:t>Source: ITRC SRR Team</a:t>
            </a:r>
            <a:endParaRPr lang="en-US" sz="1200" dirty="0">
              <a:latin typeface="Tahoma" panose="020B0604030504040204" pitchFamily="34" charset="0"/>
              <a:ea typeface="Tahoma" panose="020B0604030504040204" pitchFamily="34" charset="0"/>
              <a:cs typeface="Tahoma" panose="020B0604030504040204" pitchFamily="34" charset="0"/>
            </a:endParaRPr>
          </a:p>
        </p:txBody>
      </p:sp>
      <p:sp>
        <p:nvSpPr>
          <p:cNvPr id="2" name="Slide Number Placeholder 1">
            <a:extLst>
              <a:ext uri="{FF2B5EF4-FFF2-40B4-BE49-F238E27FC236}">
                <a16:creationId xmlns:a16="http://schemas.microsoft.com/office/drawing/2014/main" id="{96580034-CBFB-483B-A01E-3FF9CBAAC883}"/>
              </a:ext>
            </a:extLst>
          </p:cNvPr>
          <p:cNvSpPr>
            <a:spLocks noGrp="1"/>
          </p:cNvSpPr>
          <p:nvPr>
            <p:ph type="sldNum" sz="quarter" idx="2"/>
          </p:nvPr>
        </p:nvSpPr>
        <p:spPr/>
        <p:txBody>
          <a:bodyPr/>
          <a:lstStyle/>
          <a:p>
            <a:fld id="{86CB4B4D-7CA3-9044-876B-883B54F8677D}" type="slidenum">
              <a:rPr lang="en-US" smtClean="0"/>
              <a:t>26</a:t>
            </a:fld>
            <a:endParaRPr lang="en-US"/>
          </a:p>
        </p:txBody>
      </p:sp>
      <p:pic>
        <p:nvPicPr>
          <p:cNvPr id="4" name="Picture 3">
            <a:extLst>
              <a:ext uri="{FF2B5EF4-FFF2-40B4-BE49-F238E27FC236}">
                <a16:creationId xmlns:a16="http://schemas.microsoft.com/office/drawing/2014/main" id="{964D9EC3-3307-4C0D-BBA7-4CB10DBAC8F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032488" y="1091435"/>
            <a:ext cx="4127024" cy="5078628"/>
          </a:xfrm>
          <a:prstGeom prst="rect">
            <a:avLst/>
          </a:prstGeom>
        </p:spPr>
      </p:pic>
      <p:sp>
        <p:nvSpPr>
          <p:cNvPr id="8" name="Shape 132">
            <a:extLst>
              <a:ext uri="{FF2B5EF4-FFF2-40B4-BE49-F238E27FC236}">
                <a16:creationId xmlns:a16="http://schemas.microsoft.com/office/drawing/2014/main" id="{325A3EBA-6F8A-4C66-BBFF-C55CC4DA44C4}"/>
              </a:ext>
            </a:extLst>
          </p:cNvPr>
          <p:cNvSpPr>
            <a:spLocks noGrp="1"/>
          </p:cNvSpPr>
          <p:nvPr>
            <p:ph type="title"/>
          </p:nvPr>
        </p:nvSpPr>
        <p:spPr>
          <a:xfrm>
            <a:off x="273050" y="315913"/>
            <a:ext cx="8761413" cy="708025"/>
          </a:xfrm>
          <a:prstGeom prst="rect">
            <a:avLst/>
          </a:prstGeom>
        </p:spPr>
        <p:txBody>
          <a:bodyPr/>
          <a:lstStyle>
            <a:lvl1pPr algn="l"/>
          </a:lstStyle>
          <a:p>
            <a:r>
              <a:rPr dirty="0"/>
              <a:t>SRR Resources</a:t>
            </a:r>
            <a:r>
              <a:rPr lang="en-US" dirty="0"/>
              <a:t> – State Resources Map</a:t>
            </a:r>
            <a:endParaRPr dirty="0"/>
          </a:p>
        </p:txBody>
      </p:sp>
    </p:spTree>
  </p:cSld>
  <p:clrMapOvr>
    <a:masterClrMapping/>
  </p:clrMapOvr>
  <p:transition spd="slow"/>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0F9C748-1BE8-4238-9710-D5E73DD87215}"/>
              </a:ext>
            </a:extLst>
          </p:cNvPr>
          <p:cNvSpPr>
            <a:spLocks noGrp="1"/>
          </p:cNvSpPr>
          <p:nvPr>
            <p:ph type="sldNum" sz="quarter" idx="2"/>
          </p:nvPr>
        </p:nvSpPr>
        <p:spPr/>
        <p:txBody>
          <a:bodyPr/>
          <a:lstStyle/>
          <a:p>
            <a:fld id="{86CB4B4D-7CA3-9044-876B-883B54F8677D}" type="slidenum">
              <a:rPr lang="en-US" smtClean="0"/>
              <a:t>27</a:t>
            </a:fld>
            <a:endParaRPr lang="en-US"/>
          </a:p>
        </p:txBody>
      </p:sp>
      <p:pic>
        <p:nvPicPr>
          <p:cNvPr id="5" name="image23.png">
            <a:extLst>
              <a:ext uri="{FF2B5EF4-FFF2-40B4-BE49-F238E27FC236}">
                <a16:creationId xmlns:a16="http://schemas.microsoft.com/office/drawing/2014/main" id="{24F021C2-1D48-4605-980A-71266EA44A5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744785" y="1488513"/>
            <a:ext cx="5583669" cy="3864511"/>
          </a:xfrm>
          <a:prstGeom prst="rect">
            <a:avLst/>
          </a:prstGeom>
          <a:ln w="12700">
            <a:miter lim="400000"/>
          </a:ln>
        </p:spPr>
      </p:pic>
      <p:sp>
        <p:nvSpPr>
          <p:cNvPr id="6" name="Shape 148">
            <a:extLst>
              <a:ext uri="{FF2B5EF4-FFF2-40B4-BE49-F238E27FC236}">
                <a16:creationId xmlns:a16="http://schemas.microsoft.com/office/drawing/2014/main" id="{44A8282E-BAA9-434F-9C3B-81CE4DD649DD}"/>
              </a:ext>
            </a:extLst>
          </p:cNvPr>
          <p:cNvSpPr/>
          <p:nvPr/>
        </p:nvSpPr>
        <p:spPr>
          <a:xfrm rot="10800000">
            <a:off x="7152418" y="3742864"/>
            <a:ext cx="978327" cy="484738"/>
          </a:xfrm>
          <a:prstGeom prst="rightArrow">
            <a:avLst>
              <a:gd name="adj1" fmla="val 50000"/>
              <a:gd name="adj2" fmla="val 50000"/>
            </a:avLst>
          </a:prstGeom>
          <a:solidFill>
            <a:srgbClr val="FF0000"/>
          </a:solidFill>
          <a:ln w="25400">
            <a:solidFill>
              <a:schemeClr val="accent1"/>
            </a:solidFill>
          </a:ln>
          <a:effectLst>
            <a:outerShdw blurRad="38100" dist="25400" dir="5400000" rotWithShape="0">
              <a:srgbClr val="000000">
                <a:alpha val="44705"/>
              </a:srgbClr>
            </a:outerShdw>
          </a:effectLst>
        </p:spPr>
        <p:txBody>
          <a:bodyPr lIns="45718" tIns="45718" rIns="45718" bIns="45718" anchor="ctr"/>
          <a:lstStyle/>
          <a:p>
            <a:pPr>
              <a:defRPr>
                <a:latin typeface="Helvetica Neue"/>
                <a:ea typeface="Helvetica Neue"/>
                <a:cs typeface="Helvetica Neue"/>
                <a:sym typeface="Helvetica Neue"/>
              </a:defRPr>
            </a:pPr>
            <a:endParaRPr dirty="0">
              <a:latin typeface="Tahoma" panose="020B0604030504040204" pitchFamily="34" charset="0"/>
              <a:ea typeface="Tahoma" panose="020B0604030504040204" pitchFamily="34" charset="0"/>
              <a:cs typeface="Tahoma" panose="020B0604030504040204" pitchFamily="34" charset="0"/>
            </a:endParaRPr>
          </a:p>
        </p:txBody>
      </p:sp>
      <p:sp>
        <p:nvSpPr>
          <p:cNvPr id="7" name="TextBox 6">
            <a:extLst>
              <a:ext uri="{FF2B5EF4-FFF2-40B4-BE49-F238E27FC236}">
                <a16:creationId xmlns:a16="http://schemas.microsoft.com/office/drawing/2014/main" id="{C481C692-FDA8-47A7-8611-73F2E29FA063}"/>
              </a:ext>
            </a:extLst>
          </p:cNvPr>
          <p:cNvSpPr txBox="1"/>
          <p:nvPr/>
        </p:nvSpPr>
        <p:spPr>
          <a:xfrm>
            <a:off x="8681292" y="5353024"/>
            <a:ext cx="3260992" cy="46166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200" dirty="0">
                <a:solidFill>
                  <a:srgbClr val="000000"/>
                </a:solidFill>
                <a:effectLst/>
                <a:latin typeface="Roboto" panose="02000000000000000000" pitchFamily="2" charset="0"/>
                <a:ea typeface="Tahoma" panose="020B0604030504040204" pitchFamily="34" charset="0"/>
                <a:cs typeface="Tahoma" panose="020B0604030504040204" pitchFamily="34" charset="0"/>
              </a:rPr>
              <a:t>Figure 4-1. Interactive State Resource Map</a:t>
            </a:r>
            <a:br>
              <a:rPr lang="en-US" sz="1200" dirty="0">
                <a:latin typeface="Tahoma" panose="020B0604030504040204" pitchFamily="34" charset="0"/>
                <a:ea typeface="Tahoma" panose="020B0604030504040204" pitchFamily="34" charset="0"/>
                <a:cs typeface="Tahoma" panose="020B0604030504040204" pitchFamily="34" charset="0"/>
              </a:rPr>
            </a:br>
            <a:r>
              <a:rPr lang="en-US" sz="1200" dirty="0">
                <a:solidFill>
                  <a:srgbClr val="000000"/>
                </a:solidFill>
                <a:effectLst/>
                <a:latin typeface="Roboto" panose="02000000000000000000" pitchFamily="2" charset="0"/>
                <a:ea typeface="Tahoma" panose="020B0604030504040204" pitchFamily="34" charset="0"/>
                <a:cs typeface="Tahoma" panose="020B0604030504040204" pitchFamily="34" charset="0"/>
              </a:rPr>
              <a:t>Source: ITRC SRR Team</a:t>
            </a:r>
            <a:endParaRPr lang="en-US" sz="1200" dirty="0">
              <a:latin typeface="Tahoma" panose="020B0604030504040204" pitchFamily="34" charset="0"/>
              <a:ea typeface="Tahoma" panose="020B0604030504040204" pitchFamily="34" charset="0"/>
              <a:cs typeface="Tahoma" panose="020B0604030504040204" pitchFamily="34" charset="0"/>
            </a:endParaRPr>
          </a:p>
        </p:txBody>
      </p:sp>
      <p:sp>
        <p:nvSpPr>
          <p:cNvPr id="9" name="Shape 132">
            <a:extLst>
              <a:ext uri="{FF2B5EF4-FFF2-40B4-BE49-F238E27FC236}">
                <a16:creationId xmlns:a16="http://schemas.microsoft.com/office/drawing/2014/main" id="{A396C2BF-E78C-437D-876E-070521202D0E}"/>
              </a:ext>
            </a:extLst>
          </p:cNvPr>
          <p:cNvSpPr>
            <a:spLocks noGrp="1"/>
          </p:cNvSpPr>
          <p:nvPr>
            <p:ph type="title"/>
          </p:nvPr>
        </p:nvSpPr>
        <p:spPr>
          <a:xfrm>
            <a:off x="273050" y="315913"/>
            <a:ext cx="8761413" cy="708025"/>
          </a:xfrm>
          <a:prstGeom prst="rect">
            <a:avLst/>
          </a:prstGeom>
        </p:spPr>
        <p:txBody>
          <a:bodyPr/>
          <a:lstStyle>
            <a:lvl1pPr algn="l"/>
          </a:lstStyle>
          <a:p>
            <a:r>
              <a:rPr dirty="0"/>
              <a:t>SRR Resources</a:t>
            </a:r>
            <a:r>
              <a:rPr lang="en-US" dirty="0"/>
              <a:t> – State Resources Map</a:t>
            </a:r>
            <a:endParaRPr dirty="0"/>
          </a:p>
        </p:txBody>
      </p:sp>
    </p:spTree>
    <p:extLst>
      <p:ext uri="{BB962C8B-B14F-4D97-AF65-F5344CB8AC3E}">
        <p14:creationId xmlns:p14="http://schemas.microsoft.com/office/powerpoint/2010/main" val="2588470593"/>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33DD7FE-1991-4AD8-A1B7-73423EC2DCF7}"/>
              </a:ext>
            </a:extLst>
          </p:cNvPr>
          <p:cNvSpPr txBox="1"/>
          <p:nvPr/>
        </p:nvSpPr>
        <p:spPr>
          <a:xfrm>
            <a:off x="8681292" y="5353024"/>
            <a:ext cx="3260992" cy="46166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200" dirty="0">
                <a:solidFill>
                  <a:srgbClr val="000000"/>
                </a:solidFill>
                <a:effectLst/>
                <a:latin typeface="Roboto" panose="02000000000000000000" pitchFamily="2" charset="0"/>
                <a:ea typeface="Tahoma" panose="020B0604030504040204" pitchFamily="34" charset="0"/>
                <a:cs typeface="Tahoma" panose="020B0604030504040204" pitchFamily="34" charset="0"/>
              </a:rPr>
              <a:t>Figure 4-1. Interactive State Resource Map</a:t>
            </a:r>
            <a:br>
              <a:rPr lang="en-US" sz="1200" dirty="0">
                <a:latin typeface="Tahoma" panose="020B0604030504040204" pitchFamily="34" charset="0"/>
                <a:ea typeface="Tahoma" panose="020B0604030504040204" pitchFamily="34" charset="0"/>
                <a:cs typeface="Tahoma" panose="020B0604030504040204" pitchFamily="34" charset="0"/>
              </a:rPr>
            </a:br>
            <a:r>
              <a:rPr lang="en-US" sz="1200" dirty="0">
                <a:solidFill>
                  <a:srgbClr val="000000"/>
                </a:solidFill>
                <a:effectLst/>
                <a:latin typeface="Roboto" panose="02000000000000000000" pitchFamily="2" charset="0"/>
                <a:ea typeface="Tahoma" panose="020B0604030504040204" pitchFamily="34" charset="0"/>
                <a:cs typeface="Tahoma" panose="020B0604030504040204" pitchFamily="34" charset="0"/>
              </a:rPr>
              <a:t>Source: ITRC SRR Team</a:t>
            </a:r>
            <a:endParaRPr lang="en-US" sz="1200" dirty="0">
              <a:latin typeface="Tahoma" panose="020B0604030504040204" pitchFamily="34" charset="0"/>
              <a:ea typeface="Tahoma" panose="020B0604030504040204" pitchFamily="34" charset="0"/>
              <a:cs typeface="Tahoma" panose="020B0604030504040204" pitchFamily="34" charset="0"/>
            </a:endParaRPr>
          </a:p>
        </p:txBody>
      </p:sp>
      <p:sp>
        <p:nvSpPr>
          <p:cNvPr id="2" name="Slide Number Placeholder 1">
            <a:extLst>
              <a:ext uri="{FF2B5EF4-FFF2-40B4-BE49-F238E27FC236}">
                <a16:creationId xmlns:a16="http://schemas.microsoft.com/office/drawing/2014/main" id="{96580034-CBFB-483B-A01E-3FF9CBAAC883}"/>
              </a:ext>
            </a:extLst>
          </p:cNvPr>
          <p:cNvSpPr>
            <a:spLocks noGrp="1"/>
          </p:cNvSpPr>
          <p:nvPr>
            <p:ph type="sldNum" sz="quarter" idx="2"/>
          </p:nvPr>
        </p:nvSpPr>
        <p:spPr/>
        <p:txBody>
          <a:bodyPr/>
          <a:lstStyle/>
          <a:p>
            <a:fld id="{86CB4B4D-7CA3-9044-876B-883B54F8677D}" type="slidenum">
              <a:rPr lang="en-US" smtClean="0"/>
              <a:t>28</a:t>
            </a:fld>
            <a:endParaRPr lang="en-US"/>
          </a:p>
        </p:txBody>
      </p:sp>
      <p:pic>
        <p:nvPicPr>
          <p:cNvPr id="4" name="Picture 3">
            <a:extLst>
              <a:ext uri="{FF2B5EF4-FFF2-40B4-BE49-F238E27FC236}">
                <a16:creationId xmlns:a16="http://schemas.microsoft.com/office/drawing/2014/main" id="{964D9EC3-3307-4C0D-BBA7-4CB10DBAC8F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032488" y="1091435"/>
            <a:ext cx="4127024" cy="5078628"/>
          </a:xfrm>
          <a:prstGeom prst="rect">
            <a:avLst/>
          </a:prstGeom>
        </p:spPr>
      </p:pic>
      <p:sp>
        <p:nvSpPr>
          <p:cNvPr id="152" name="Shape 152"/>
          <p:cNvSpPr/>
          <p:nvPr/>
        </p:nvSpPr>
        <p:spPr>
          <a:xfrm rot="9914309">
            <a:off x="6732283" y="1320643"/>
            <a:ext cx="978327" cy="484734"/>
          </a:xfrm>
          <a:prstGeom prst="rightArrow">
            <a:avLst>
              <a:gd name="adj1" fmla="val 50000"/>
              <a:gd name="adj2" fmla="val 50000"/>
            </a:avLst>
          </a:prstGeom>
          <a:solidFill>
            <a:srgbClr val="FF0000"/>
          </a:solidFill>
          <a:ln w="25400">
            <a:solidFill>
              <a:schemeClr val="accent1"/>
            </a:solidFill>
          </a:ln>
          <a:effectLst>
            <a:outerShdw blurRad="38100" dist="25400" dir="5400000" rotWithShape="0">
              <a:srgbClr val="000000">
                <a:alpha val="44705"/>
              </a:srgbClr>
            </a:outerShdw>
          </a:effectLst>
        </p:spPr>
        <p:txBody>
          <a:bodyPr lIns="45718" tIns="45718" rIns="45718" bIns="45718" anchor="ctr"/>
          <a:lstStyle/>
          <a:p>
            <a:pPr>
              <a:defRPr>
                <a:latin typeface="Helvetica Neue"/>
                <a:ea typeface="Helvetica Neue"/>
                <a:cs typeface="Helvetica Neue"/>
                <a:sym typeface="Helvetica Neue"/>
              </a:defRPr>
            </a:pPr>
            <a:endParaRPr dirty="0">
              <a:latin typeface="Tahoma" panose="020B0604030504040204" pitchFamily="34" charset="0"/>
              <a:ea typeface="Tahoma" panose="020B0604030504040204" pitchFamily="34" charset="0"/>
              <a:cs typeface="Tahoma" panose="020B0604030504040204" pitchFamily="34" charset="0"/>
            </a:endParaRPr>
          </a:p>
        </p:txBody>
      </p:sp>
      <p:sp>
        <p:nvSpPr>
          <p:cNvPr id="9" name="Shape 132">
            <a:extLst>
              <a:ext uri="{FF2B5EF4-FFF2-40B4-BE49-F238E27FC236}">
                <a16:creationId xmlns:a16="http://schemas.microsoft.com/office/drawing/2014/main" id="{D0CA135B-5ECA-4211-B963-E63A0DE2A0C7}"/>
              </a:ext>
            </a:extLst>
          </p:cNvPr>
          <p:cNvSpPr>
            <a:spLocks noGrp="1"/>
          </p:cNvSpPr>
          <p:nvPr>
            <p:ph type="title"/>
          </p:nvPr>
        </p:nvSpPr>
        <p:spPr>
          <a:xfrm>
            <a:off x="272473" y="316621"/>
            <a:ext cx="8761415" cy="706970"/>
          </a:xfrm>
          <a:prstGeom prst="rect">
            <a:avLst/>
          </a:prstGeom>
        </p:spPr>
        <p:txBody>
          <a:bodyPr/>
          <a:lstStyle>
            <a:lvl1pPr algn="l"/>
          </a:lstStyle>
          <a:p>
            <a:r>
              <a:rPr dirty="0"/>
              <a:t>SRR Resources</a:t>
            </a:r>
            <a:r>
              <a:rPr lang="en-US" dirty="0"/>
              <a:t> – State Resources Map</a:t>
            </a:r>
            <a:endParaRPr dirty="0"/>
          </a:p>
        </p:txBody>
      </p:sp>
    </p:spTree>
    <p:extLst>
      <p:ext uri="{BB962C8B-B14F-4D97-AF65-F5344CB8AC3E}">
        <p14:creationId xmlns:p14="http://schemas.microsoft.com/office/powerpoint/2010/main" val="2192459524"/>
      </p:ext>
    </p:extLst>
  </p:cSld>
  <p:clrMapOvr>
    <a:masterClrMapping/>
  </p:clrMapOvr>
  <p:transition spd="slow"/>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Shape 155"/>
          <p:cNvSpPr>
            <a:spLocks noGrp="1"/>
          </p:cNvSpPr>
          <p:nvPr>
            <p:ph type="sldNum" sz="quarter" idx="4294967295"/>
          </p:nvPr>
        </p:nvSpPr>
        <p:spPr>
          <a:xfrm>
            <a:off x="11624109" y="6273022"/>
            <a:ext cx="188597" cy="281937"/>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t>29</a:t>
            </a:fld>
            <a:endParaRPr/>
          </a:p>
        </p:txBody>
      </p:sp>
      <p:pic>
        <p:nvPicPr>
          <p:cNvPr id="156" name="image24.png"/>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985760" y="1529859"/>
            <a:ext cx="10220480" cy="4094327"/>
          </a:xfrm>
          <a:prstGeom prst="rect">
            <a:avLst/>
          </a:prstGeom>
          <a:ln w="12700">
            <a:miter lim="400000"/>
          </a:ln>
        </p:spPr>
      </p:pic>
      <p:sp>
        <p:nvSpPr>
          <p:cNvPr id="7" name="Shape 132">
            <a:extLst>
              <a:ext uri="{FF2B5EF4-FFF2-40B4-BE49-F238E27FC236}">
                <a16:creationId xmlns:a16="http://schemas.microsoft.com/office/drawing/2014/main" id="{61F856D7-5481-4033-9BC4-ED857DCAA66B}"/>
              </a:ext>
            </a:extLst>
          </p:cNvPr>
          <p:cNvSpPr>
            <a:spLocks noGrp="1"/>
          </p:cNvSpPr>
          <p:nvPr>
            <p:ph type="title"/>
          </p:nvPr>
        </p:nvSpPr>
        <p:spPr>
          <a:xfrm>
            <a:off x="272473" y="316621"/>
            <a:ext cx="8761415" cy="706970"/>
          </a:xfrm>
          <a:prstGeom prst="rect">
            <a:avLst/>
          </a:prstGeom>
        </p:spPr>
        <p:txBody>
          <a:bodyPr/>
          <a:lstStyle>
            <a:lvl1pPr algn="l"/>
          </a:lstStyle>
          <a:p>
            <a:r>
              <a:rPr dirty="0"/>
              <a:t>SRR Resources</a:t>
            </a:r>
            <a:r>
              <a:rPr lang="en-US" dirty="0"/>
              <a:t> – State Resources Map</a:t>
            </a:r>
            <a:endParaRPr dirty="0"/>
          </a:p>
        </p:txBody>
      </p:sp>
    </p:spTree>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 name="Shape 146"/>
          <p:cNvSpPr>
            <a:spLocks noGrp="1"/>
          </p:cNvSpPr>
          <p:nvPr>
            <p:ph type="title"/>
          </p:nvPr>
        </p:nvSpPr>
        <p:spPr>
          <a:xfrm>
            <a:off x="-280018" y="332610"/>
            <a:ext cx="12092717" cy="706979"/>
          </a:xfrm>
          <a:prstGeom prst="rect">
            <a:avLst/>
          </a:prstGeom>
        </p:spPr>
        <p:txBody>
          <a:bodyPr/>
          <a:lstStyle/>
          <a:p>
            <a:r>
              <a:rPr dirty="0"/>
              <a:t>ITRC – Shaping the Future of Regulatory Acceptance</a:t>
            </a:r>
          </a:p>
        </p:txBody>
      </p:sp>
      <p:sp>
        <p:nvSpPr>
          <p:cNvPr id="147" name="Shape 147"/>
          <p:cNvSpPr>
            <a:spLocks noGrp="1"/>
          </p:cNvSpPr>
          <p:nvPr>
            <p:ph type="sldNum" sz="quarter" idx="4294967295"/>
          </p:nvPr>
        </p:nvSpPr>
        <p:spPr>
          <a:xfrm>
            <a:off x="11624102" y="6273022"/>
            <a:ext cx="188597" cy="281937"/>
          </a:xfrm>
          <a:prstGeom prst="rect">
            <a:avLst/>
          </a:prstGeom>
          <a:extLst>
            <a:ext uri="{C572A759-6A51-4108-AA02-DFA0A04FC94B}">
              <ma14:wrappingTextBoxFlag xmlns="" xmlns:ma14="http://schemas.microsoft.com/office/mac/drawingml/2011/main" val="1"/>
            </a:ext>
          </a:extLst>
        </p:spPr>
        <p:txBody>
          <a:bodyPr/>
          <a:lstStyle>
            <a:lvl1pPr defTabSz="914400"/>
          </a:lstStyle>
          <a:p>
            <a:fld id="{86CB4B4D-7CA3-9044-876B-883B54F8677D}" type="slidenum">
              <a:rPr/>
              <a:t>3</a:t>
            </a:fld>
            <a:endParaRPr/>
          </a:p>
        </p:txBody>
      </p:sp>
      <p:sp>
        <p:nvSpPr>
          <p:cNvPr id="148" name="Shape 148"/>
          <p:cNvSpPr/>
          <p:nvPr/>
        </p:nvSpPr>
        <p:spPr>
          <a:xfrm>
            <a:off x="4333486" y="6228846"/>
            <a:ext cx="2249971" cy="369328"/>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defTabSz="914400">
              <a:defRPr sz="2400" b="1">
                <a:solidFill>
                  <a:srgbClr val="FFFFFF"/>
                </a:solidFill>
                <a:latin typeface="Century Gothic"/>
                <a:ea typeface="Century Gothic"/>
                <a:cs typeface="Century Gothic"/>
                <a:sym typeface="Century Gothic"/>
              </a:defRPr>
            </a:lvl1pPr>
          </a:lstStyle>
          <a:p>
            <a:r>
              <a:rPr sz="1800" dirty="0">
                <a:solidFill>
                  <a:schemeClr val="bg1"/>
                </a:solidFill>
                <a:latin typeface="Tahoma" panose="020B0604030504040204" pitchFamily="34" charset="0"/>
                <a:ea typeface="Tahoma" panose="020B0604030504040204" pitchFamily="34" charset="0"/>
                <a:cs typeface="Tahoma" panose="020B0604030504040204" pitchFamily="34" charset="0"/>
                <a:hlinkClick r:id="rId3"/>
              </a:rPr>
              <a:t>www.itrcweb.org</a:t>
            </a:r>
            <a:r>
              <a:rPr lang="en-US" sz="1800" dirty="0">
                <a:solidFill>
                  <a:schemeClr val="bg1"/>
                </a:solidFill>
                <a:latin typeface="Tahoma" panose="020B0604030504040204" pitchFamily="34" charset="0"/>
                <a:ea typeface="Tahoma" panose="020B0604030504040204" pitchFamily="34" charset="0"/>
                <a:cs typeface="Tahoma" panose="020B0604030504040204" pitchFamily="34" charset="0"/>
              </a:rPr>
              <a:t>  </a:t>
            </a:r>
            <a:endParaRPr sz="1800"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149" name="Shape 149"/>
          <p:cNvSpPr>
            <a:spLocks noGrp="1"/>
          </p:cNvSpPr>
          <p:nvPr>
            <p:ph type="body" idx="1"/>
          </p:nvPr>
        </p:nvSpPr>
        <p:spPr>
          <a:xfrm>
            <a:off x="277290" y="1443897"/>
            <a:ext cx="6521109" cy="5395098"/>
          </a:xfrm>
          <a:prstGeom prst="rect">
            <a:avLst/>
          </a:prstGeom>
        </p:spPr>
        <p:txBody>
          <a:bodyPr>
            <a:normAutofit/>
          </a:bodyPr>
          <a:lstStyle/>
          <a:p>
            <a:pPr>
              <a:spcBef>
                <a:spcPts val="2400"/>
              </a:spcBef>
              <a:defRPr sz="2400"/>
            </a:pPr>
            <a:r>
              <a:rPr sz="2400" dirty="0"/>
              <a:t>Host Organization</a:t>
            </a:r>
          </a:p>
          <a:p>
            <a:pPr>
              <a:spcBef>
                <a:spcPts val="2400"/>
              </a:spcBef>
              <a:defRPr sz="2400"/>
            </a:pPr>
            <a:r>
              <a:rPr sz="2400" dirty="0"/>
              <a:t>Network - All 50 states, PR, DC</a:t>
            </a:r>
          </a:p>
          <a:p>
            <a:pPr>
              <a:spcBef>
                <a:spcPts val="2400"/>
              </a:spcBef>
              <a:defRPr sz="2400"/>
            </a:pPr>
            <a:r>
              <a:rPr sz="2400" dirty="0"/>
              <a:t>Federal Partners</a:t>
            </a:r>
          </a:p>
          <a:p>
            <a:pPr>
              <a:spcBef>
                <a:spcPts val="2400"/>
              </a:spcBef>
              <a:defRPr sz="2400"/>
            </a:pPr>
            <a:r>
              <a:rPr sz="2400" dirty="0"/>
              <a:t>ITRC Industry Affiliates Program</a:t>
            </a:r>
          </a:p>
          <a:p>
            <a:pPr>
              <a:spcBef>
                <a:spcPts val="2400"/>
              </a:spcBef>
              <a:defRPr sz="2400"/>
            </a:pPr>
            <a:r>
              <a:rPr sz="2400" dirty="0"/>
              <a:t>Academia</a:t>
            </a:r>
          </a:p>
          <a:p>
            <a:pPr>
              <a:spcBef>
                <a:spcPts val="2400"/>
              </a:spcBef>
              <a:defRPr sz="2400"/>
            </a:pPr>
            <a:r>
              <a:rPr sz="2400" dirty="0"/>
              <a:t>Community Stakeholders</a:t>
            </a:r>
          </a:p>
        </p:txBody>
      </p:sp>
      <p:pic>
        <p:nvPicPr>
          <p:cNvPr id="150" name="image11.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094970" y="4636271"/>
            <a:ext cx="5097056" cy="1178627"/>
          </a:xfrm>
          <a:prstGeom prst="rect">
            <a:avLst/>
          </a:prstGeom>
          <a:ln w="12700">
            <a:miter lim="400000"/>
          </a:ln>
        </p:spPr>
      </p:pic>
      <p:pic>
        <p:nvPicPr>
          <p:cNvPr id="151" name="image5.jpeg"/>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5244472" y="1441692"/>
            <a:ext cx="764074" cy="967889"/>
          </a:xfrm>
          <a:prstGeom prst="rect">
            <a:avLst/>
          </a:prstGeom>
          <a:ln w="12700">
            <a:miter lim="400000"/>
          </a:ln>
        </p:spPr>
      </p:pic>
      <p:grpSp>
        <p:nvGrpSpPr>
          <p:cNvPr id="161" name="Group 161"/>
          <p:cNvGrpSpPr/>
          <p:nvPr/>
        </p:nvGrpSpPr>
        <p:grpSpPr>
          <a:xfrm>
            <a:off x="4417884" y="2578464"/>
            <a:ext cx="2362103" cy="1053147"/>
            <a:chOff x="-4" y="-4"/>
            <a:chExt cx="2362101" cy="1053145"/>
          </a:xfrm>
        </p:grpSpPr>
        <p:grpSp>
          <p:nvGrpSpPr>
            <p:cNvPr id="154" name="Group 154"/>
            <p:cNvGrpSpPr/>
            <p:nvPr/>
          </p:nvGrpSpPr>
          <p:grpSpPr>
            <a:xfrm>
              <a:off x="-4" y="41534"/>
              <a:ext cx="685876" cy="1011607"/>
              <a:chOff x="-2" y="-1"/>
              <a:chExt cx="685874" cy="1011606"/>
            </a:xfrm>
          </p:grpSpPr>
          <p:pic>
            <p:nvPicPr>
              <p:cNvPr id="152" name="image12.png"/>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 y="-1"/>
                <a:ext cx="685874" cy="609661"/>
              </a:xfrm>
              <a:prstGeom prst="rect">
                <a:avLst/>
              </a:prstGeom>
              <a:ln w="12700" cap="flat">
                <a:noFill/>
                <a:miter lim="400000"/>
              </a:ln>
              <a:effectLst/>
            </p:spPr>
          </p:pic>
          <p:sp>
            <p:nvSpPr>
              <p:cNvPr id="153" name="Shape 153"/>
              <p:cNvSpPr/>
              <p:nvPr/>
            </p:nvSpPr>
            <p:spPr>
              <a:xfrm>
                <a:off x="10792" y="642278"/>
                <a:ext cx="542771" cy="369327"/>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none" lIns="45718" tIns="45718" rIns="45718" bIns="45718" numCol="1" anchor="t">
                <a:spAutoFit/>
              </a:bodyPr>
              <a:lstStyle>
                <a:lvl1pPr defTabSz="914400">
                  <a:defRPr b="1">
                    <a:solidFill>
                      <a:srgbClr val="008000"/>
                    </a:solidFill>
                    <a:latin typeface="Arial"/>
                    <a:ea typeface="Arial"/>
                    <a:cs typeface="Arial"/>
                    <a:sym typeface="Arial"/>
                  </a:defRPr>
                </a:lvl1pPr>
              </a:lstStyle>
              <a:p>
                <a:r>
                  <a:rPr b="0" dirty="0">
                    <a:latin typeface="Tahoma" panose="020B0604030504040204" pitchFamily="34" charset="0"/>
                    <a:ea typeface="Tahoma" panose="020B0604030504040204" pitchFamily="34" charset="0"/>
                    <a:cs typeface="Tahoma" panose="020B0604030504040204" pitchFamily="34" charset="0"/>
                  </a:rPr>
                  <a:t>DOE</a:t>
                </a:r>
              </a:p>
            </p:txBody>
          </p:sp>
        </p:grpSp>
        <p:grpSp>
          <p:nvGrpSpPr>
            <p:cNvPr id="157" name="Group 157"/>
            <p:cNvGrpSpPr/>
            <p:nvPr/>
          </p:nvGrpSpPr>
          <p:grpSpPr>
            <a:xfrm>
              <a:off x="835103" y="16602"/>
              <a:ext cx="696988" cy="1022940"/>
              <a:chOff x="-2" y="-1"/>
              <a:chExt cx="696987" cy="1022939"/>
            </a:xfrm>
          </p:grpSpPr>
          <p:pic>
            <p:nvPicPr>
              <p:cNvPr id="155" name="image13.png"/>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23201" y="-1"/>
                <a:ext cx="673784" cy="654109"/>
              </a:xfrm>
              <a:prstGeom prst="rect">
                <a:avLst/>
              </a:prstGeom>
              <a:ln w="12700" cap="flat">
                <a:noFill/>
                <a:miter lim="400000"/>
              </a:ln>
              <a:effectLst/>
            </p:spPr>
          </p:pic>
          <p:sp>
            <p:nvSpPr>
              <p:cNvPr id="156" name="Shape 156"/>
              <p:cNvSpPr/>
              <p:nvPr/>
            </p:nvSpPr>
            <p:spPr>
              <a:xfrm>
                <a:off x="-2" y="653611"/>
                <a:ext cx="570022" cy="369327"/>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none" lIns="45718" tIns="45718" rIns="45718" bIns="45718" numCol="1" anchor="t">
                <a:spAutoFit/>
              </a:bodyPr>
              <a:lstStyle>
                <a:lvl1pPr defTabSz="914400">
                  <a:defRPr b="1">
                    <a:solidFill>
                      <a:srgbClr val="008000"/>
                    </a:solidFill>
                    <a:latin typeface="Arial"/>
                    <a:ea typeface="Arial"/>
                    <a:cs typeface="Arial"/>
                    <a:sym typeface="Arial"/>
                  </a:defRPr>
                </a:lvl1pPr>
              </a:lstStyle>
              <a:p>
                <a:r>
                  <a:rPr b="0" dirty="0">
                    <a:latin typeface="Tahoma" panose="020B0604030504040204" pitchFamily="34" charset="0"/>
                    <a:ea typeface="Tahoma" panose="020B0604030504040204" pitchFamily="34" charset="0"/>
                    <a:cs typeface="Tahoma" panose="020B0604030504040204" pitchFamily="34" charset="0"/>
                  </a:rPr>
                  <a:t>DOD</a:t>
                </a:r>
              </a:p>
            </p:txBody>
          </p:sp>
        </p:grpSp>
        <p:grpSp>
          <p:nvGrpSpPr>
            <p:cNvPr id="160" name="Group 160"/>
            <p:cNvGrpSpPr/>
            <p:nvPr/>
          </p:nvGrpSpPr>
          <p:grpSpPr>
            <a:xfrm>
              <a:off x="1676221" y="-4"/>
              <a:ext cx="685876" cy="1039549"/>
              <a:chOff x="-1" y="-2"/>
              <a:chExt cx="685875" cy="1039547"/>
            </a:xfrm>
          </p:grpSpPr>
          <p:pic>
            <p:nvPicPr>
              <p:cNvPr id="158" name="image14.png"/>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 y="-2"/>
                <a:ext cx="685875" cy="671582"/>
              </a:xfrm>
              <a:prstGeom prst="rect">
                <a:avLst/>
              </a:prstGeom>
              <a:ln w="12700" cap="flat">
                <a:noFill/>
                <a:miter lim="400000"/>
              </a:ln>
              <a:effectLst/>
            </p:spPr>
          </p:pic>
          <p:sp>
            <p:nvSpPr>
              <p:cNvPr id="159" name="Shape 159"/>
              <p:cNvSpPr/>
              <p:nvPr/>
            </p:nvSpPr>
            <p:spPr>
              <a:xfrm>
                <a:off x="29014" y="670218"/>
                <a:ext cx="486667" cy="369327"/>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none" lIns="45718" tIns="45718" rIns="45718" bIns="45718" numCol="1" anchor="t">
                <a:spAutoFit/>
              </a:bodyPr>
              <a:lstStyle>
                <a:lvl1pPr defTabSz="914400">
                  <a:defRPr b="1">
                    <a:solidFill>
                      <a:srgbClr val="008000"/>
                    </a:solidFill>
                    <a:latin typeface="Arial"/>
                    <a:ea typeface="Arial"/>
                    <a:cs typeface="Arial"/>
                    <a:sym typeface="Arial"/>
                  </a:defRPr>
                </a:lvl1pPr>
              </a:lstStyle>
              <a:p>
                <a:r>
                  <a:rPr b="0" dirty="0">
                    <a:latin typeface="Tahoma" panose="020B0604030504040204" pitchFamily="34" charset="0"/>
                    <a:ea typeface="Tahoma" panose="020B0604030504040204" pitchFamily="34" charset="0"/>
                    <a:cs typeface="Tahoma" panose="020B0604030504040204" pitchFamily="34" charset="0"/>
                  </a:rPr>
                  <a:t>EPA</a:t>
                </a:r>
              </a:p>
            </p:txBody>
          </p:sp>
        </p:grpSp>
      </p:grpSp>
      <p:pic>
        <p:nvPicPr>
          <p:cNvPr id="162" name="image15.png" descr="iaplft"/>
          <p:cNvPicPr>
            <a:picLocks noChangeAspect="1"/>
          </p:cNvPicPr>
          <p:nvPr/>
        </p:nvPicPr>
        <p:blipFill>
          <a:blip r:embed="rId9" cstate="email">
            <a:extLst>
              <a:ext uri="{28A0092B-C50C-407E-A947-70E740481C1C}">
                <a14:useLocalDpi xmlns:a14="http://schemas.microsoft.com/office/drawing/2010/main"/>
              </a:ext>
            </a:extLst>
          </a:blip>
          <a:srcRect b="23366"/>
          <a:stretch>
            <a:fillRect/>
          </a:stretch>
        </p:blipFill>
        <p:spPr>
          <a:xfrm>
            <a:off x="4982133" y="4038281"/>
            <a:ext cx="1288752" cy="912364"/>
          </a:xfrm>
          <a:prstGeom prst="rect">
            <a:avLst/>
          </a:prstGeom>
          <a:ln w="12700">
            <a:miter lim="400000"/>
          </a:ln>
        </p:spPr>
      </p:pic>
      <p:sp>
        <p:nvSpPr>
          <p:cNvPr id="163" name="Shape 163"/>
          <p:cNvSpPr/>
          <p:nvPr/>
        </p:nvSpPr>
        <p:spPr>
          <a:xfrm>
            <a:off x="6779987" y="1450600"/>
            <a:ext cx="5330610" cy="3230009"/>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ormAutofit/>
          </a:bodyPr>
          <a:lstStyle/>
          <a:p>
            <a:pPr marL="342900" indent="-342900">
              <a:lnSpc>
                <a:spcPct val="80000"/>
              </a:lnSpc>
              <a:spcBef>
                <a:spcPts val="1000"/>
              </a:spcBef>
              <a:buClr>
                <a:srgbClr val="002060"/>
              </a:buClr>
              <a:buSzPct val="80000"/>
              <a:buFont typeface="Wingdings 3"/>
              <a:buChar char=""/>
              <a:defRPr sz="2400">
                <a:solidFill>
                  <a:srgbClr val="00334C"/>
                </a:solidFill>
                <a:latin typeface="Tahoma"/>
                <a:ea typeface="Tahoma"/>
                <a:cs typeface="Tahoma"/>
                <a:sym typeface="Tahoma"/>
              </a:defRPr>
            </a:pPr>
            <a:r>
              <a:rPr sz="2400" dirty="0"/>
              <a:t>Disclaimer</a:t>
            </a:r>
            <a:endParaRPr lang="en-US" sz="2400" dirty="0"/>
          </a:p>
          <a:p>
            <a:pPr marL="682625" lvl="1" indent="-342900">
              <a:lnSpc>
                <a:spcPct val="80000"/>
              </a:lnSpc>
              <a:spcBef>
                <a:spcPts val="1000"/>
              </a:spcBef>
              <a:buClr>
                <a:srgbClr val="002060"/>
              </a:buClr>
              <a:buSzPct val="100000"/>
              <a:buFont typeface="Arial" panose="020B0604020202020204" pitchFamily="34" charset="0"/>
              <a:buChar char="•"/>
              <a:defRPr sz="2400">
                <a:solidFill>
                  <a:srgbClr val="00334C"/>
                </a:solidFill>
                <a:latin typeface="Tahoma"/>
                <a:ea typeface="Tahoma"/>
                <a:cs typeface="Tahoma"/>
                <a:sym typeface="Tahoma"/>
              </a:defRPr>
            </a:pPr>
            <a:r>
              <a:rPr lang="en-US" sz="2000" dirty="0">
                <a:hlinkClick r:id="rId10"/>
              </a:rPr>
              <a:t>https://srr-1.itrcweb.org/about-itrc/#disclaimer</a:t>
            </a:r>
            <a:r>
              <a:rPr lang="en-US" sz="2000" dirty="0"/>
              <a:t>   </a:t>
            </a:r>
            <a:endParaRPr sz="2000" dirty="0"/>
          </a:p>
          <a:p>
            <a:pPr marL="342900" indent="-342900">
              <a:lnSpc>
                <a:spcPct val="80000"/>
              </a:lnSpc>
              <a:spcBef>
                <a:spcPts val="1000"/>
              </a:spcBef>
              <a:buClr>
                <a:srgbClr val="002060"/>
              </a:buClr>
              <a:buSzPct val="80000"/>
              <a:buFont typeface="Wingdings 3"/>
              <a:buChar char=""/>
              <a:defRPr sz="2200">
                <a:solidFill>
                  <a:srgbClr val="00334C"/>
                </a:solidFill>
                <a:latin typeface="Tahoma"/>
                <a:ea typeface="Tahoma"/>
                <a:cs typeface="Tahoma"/>
                <a:sym typeface="Tahoma"/>
              </a:defRPr>
            </a:pPr>
            <a:r>
              <a:rPr lang="en-US" sz="2400" dirty="0"/>
              <a:t>Partially funded by the US government</a:t>
            </a:r>
            <a:endParaRPr lang="en-US" sz="2800" dirty="0"/>
          </a:p>
          <a:p>
            <a:pPr marL="1200150" lvl="2" indent="-285750">
              <a:lnSpc>
                <a:spcPct val="80000"/>
              </a:lnSpc>
              <a:spcBef>
                <a:spcPts val="1000"/>
              </a:spcBef>
              <a:buClr>
                <a:srgbClr val="002060"/>
              </a:buClr>
              <a:buSzPct val="100000"/>
              <a:buFont typeface="Arial" panose="020B0604020202020204" pitchFamily="34" charset="0"/>
              <a:buChar char="•"/>
              <a:defRPr sz="1700">
                <a:solidFill>
                  <a:srgbClr val="00334C"/>
                </a:solidFill>
                <a:latin typeface="Tahoma"/>
                <a:ea typeface="Tahoma"/>
                <a:cs typeface="Tahoma"/>
                <a:sym typeface="Tahoma"/>
              </a:defRPr>
            </a:pPr>
            <a:r>
              <a:rPr sz="1400" dirty="0"/>
              <a:t>ITRC nor US government warranty material</a:t>
            </a:r>
          </a:p>
          <a:p>
            <a:pPr marL="1200150" lvl="2" indent="-285750">
              <a:lnSpc>
                <a:spcPct val="80000"/>
              </a:lnSpc>
              <a:spcBef>
                <a:spcPts val="1000"/>
              </a:spcBef>
              <a:buClr>
                <a:srgbClr val="002060"/>
              </a:buClr>
              <a:buSzPct val="100000"/>
              <a:buFont typeface="Arial" panose="020B0604020202020204" pitchFamily="34" charset="0"/>
              <a:buChar char="•"/>
              <a:defRPr sz="1700">
                <a:solidFill>
                  <a:srgbClr val="00334C"/>
                </a:solidFill>
                <a:latin typeface="Tahoma"/>
                <a:ea typeface="Tahoma"/>
                <a:cs typeface="Tahoma"/>
                <a:sym typeface="Tahoma"/>
              </a:defRPr>
            </a:pPr>
            <a:r>
              <a:rPr sz="1400" dirty="0"/>
              <a:t>ITRC nor US government endorse specific products</a:t>
            </a:r>
          </a:p>
          <a:p>
            <a:pPr marL="347663" indent="-285750">
              <a:lnSpc>
                <a:spcPct val="80000"/>
              </a:lnSpc>
              <a:spcBef>
                <a:spcPts val="1000"/>
              </a:spcBef>
              <a:buClr>
                <a:srgbClr val="002060"/>
              </a:buClr>
              <a:buSzPct val="80000"/>
              <a:buFont typeface="Wingdings 3"/>
              <a:buChar char=""/>
              <a:defRPr sz="2200">
                <a:solidFill>
                  <a:srgbClr val="00334C"/>
                </a:solidFill>
                <a:latin typeface="Tahoma"/>
                <a:ea typeface="Tahoma"/>
                <a:cs typeface="Tahoma"/>
                <a:sym typeface="Tahoma"/>
              </a:defRPr>
            </a:pPr>
            <a:r>
              <a:rPr sz="2400" dirty="0"/>
              <a:t>ITRC materials available for your use – see</a:t>
            </a:r>
            <a:r>
              <a:rPr lang="en-US" sz="2400" dirty="0"/>
              <a:t> </a:t>
            </a:r>
            <a:r>
              <a:rPr lang="en-US" sz="2400" dirty="0">
                <a:hlinkClick r:id="rId11"/>
              </a:rPr>
              <a:t>usage policy</a:t>
            </a:r>
            <a:endParaRPr sz="2400" u="sng" dirty="0">
              <a:solidFill>
                <a:srgbClr val="0070C0"/>
              </a:solidFill>
              <a:uFill>
                <a:solidFill>
                  <a:srgbClr val="0000FF"/>
                </a:solidFill>
              </a:uFill>
              <a:hlinkClick r:id="rId12">
                <a:extLst>
                  <a:ext uri="{A12FA001-AC4F-418D-AE19-62706E023703}">
                    <ahyp:hlinkClr xmlns:ahyp="http://schemas.microsoft.com/office/drawing/2018/hyperlinkcolor" val="tx"/>
                  </a:ext>
                </a:extLst>
              </a:hlinkClick>
            </a:endParaRPr>
          </a:p>
        </p:txBody>
      </p:sp>
    </p:spTree>
  </p:cSld>
  <p:clrMapOvr>
    <a:masterClrMapping/>
  </p:clrMapOvr>
  <p:transition spd="slow"/>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 name="Shape 161"/>
          <p:cNvSpPr>
            <a:spLocks noGrp="1"/>
          </p:cNvSpPr>
          <p:nvPr>
            <p:ph type="body" sz="quarter" idx="1"/>
          </p:nvPr>
        </p:nvSpPr>
        <p:spPr>
          <a:xfrm>
            <a:off x="370112" y="1511960"/>
            <a:ext cx="11205976" cy="969983"/>
          </a:xfrm>
          <a:prstGeom prst="rect">
            <a:avLst/>
          </a:prstGeom>
        </p:spPr>
        <p:txBody>
          <a:bodyPr/>
          <a:lstStyle>
            <a:lvl1pPr marL="332613" indent="-332613" defTabSz="443483">
              <a:lnSpc>
                <a:spcPct val="90000"/>
              </a:lnSpc>
              <a:spcBef>
                <a:spcPts val="0"/>
              </a:spcBef>
              <a:buClr>
                <a:srgbClr val="00334C"/>
              </a:buClr>
              <a:buSzPts val="2300"/>
              <a:buFont typeface="Helvetica"/>
              <a:buChar char="►"/>
              <a:defRPr sz="2300"/>
            </a:lvl1pPr>
          </a:lstStyle>
          <a:p>
            <a:r>
              <a:rPr dirty="0"/>
              <a:t>Case Studies in </a:t>
            </a:r>
            <a:r>
              <a:rPr dirty="0">
                <a:hlinkClick r:id="rId3"/>
              </a:rPr>
              <a:t>Section 5</a:t>
            </a:r>
            <a:r>
              <a:rPr lang="en-US" dirty="0"/>
              <a:t>:</a:t>
            </a:r>
            <a:r>
              <a:rPr dirty="0"/>
              <a:t> Advancing the Practice: Social and Economic Dimensions of Sustainability and Resilience</a:t>
            </a:r>
          </a:p>
        </p:txBody>
      </p:sp>
      <p:sp>
        <p:nvSpPr>
          <p:cNvPr id="162" name="Shape 162"/>
          <p:cNvSpPr>
            <a:spLocks noGrp="1"/>
          </p:cNvSpPr>
          <p:nvPr>
            <p:ph type="sldNum" sz="quarter" idx="4294967295"/>
          </p:nvPr>
        </p:nvSpPr>
        <p:spPr>
          <a:xfrm>
            <a:off x="11624109" y="6273022"/>
            <a:ext cx="188597" cy="281937"/>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t>30</a:t>
            </a:fld>
            <a:endParaRPr/>
          </a:p>
        </p:txBody>
      </p:sp>
      <p:pic>
        <p:nvPicPr>
          <p:cNvPr id="163" name="image25.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208714" y="2346429"/>
            <a:ext cx="7389679" cy="4417956"/>
          </a:xfrm>
          <a:prstGeom prst="rect">
            <a:avLst/>
          </a:prstGeom>
          <a:ln w="12700">
            <a:miter lim="400000"/>
          </a:ln>
        </p:spPr>
      </p:pic>
      <p:sp>
        <p:nvSpPr>
          <p:cNvPr id="164" name="Shape 164"/>
          <p:cNvSpPr/>
          <p:nvPr/>
        </p:nvSpPr>
        <p:spPr>
          <a:xfrm>
            <a:off x="4208714" y="2346429"/>
            <a:ext cx="7402537" cy="707882"/>
          </a:xfrm>
          <a:prstGeom prst="rect">
            <a:avLst/>
          </a:prstGeom>
          <a:solidFill>
            <a:schemeClr val="bg1"/>
          </a:solidFill>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algn="ctr">
              <a:defRPr b="1">
                <a:latin typeface="Tahoma"/>
                <a:ea typeface="Tahoma"/>
                <a:cs typeface="Tahoma"/>
                <a:sym typeface="Tahoma"/>
              </a:defRPr>
            </a:pPr>
            <a:r>
              <a:rPr sz="2000" dirty="0">
                <a:solidFill>
                  <a:srgbClr val="00334C"/>
                </a:solidFill>
              </a:rPr>
              <a:t>Harrison Avenue Landfill/Cramer Hill Waterfront Park Project</a:t>
            </a:r>
            <a:r>
              <a:rPr sz="2000" dirty="0">
                <a:solidFill>
                  <a:srgbClr val="00334C"/>
                </a:solidFill>
                <a:latin typeface="Tahoma" panose="020B0604030504040204" pitchFamily="34" charset="0"/>
                <a:ea typeface="Tahoma" panose="020B0604030504040204" pitchFamily="34" charset="0"/>
                <a:cs typeface="Tahoma" panose="020B0604030504040204" pitchFamily="34" charset="0"/>
                <a:sym typeface="Helvetica"/>
              </a:rPr>
              <a:t> </a:t>
            </a:r>
            <a:r>
              <a:rPr sz="2000" dirty="0">
                <a:solidFill>
                  <a:srgbClr val="00334C"/>
                </a:solidFill>
              </a:rPr>
              <a:t>Camden, New Jersey</a:t>
            </a:r>
          </a:p>
        </p:txBody>
      </p:sp>
      <p:sp>
        <p:nvSpPr>
          <p:cNvPr id="8" name="TextBox 7">
            <a:extLst>
              <a:ext uri="{FF2B5EF4-FFF2-40B4-BE49-F238E27FC236}">
                <a16:creationId xmlns:a16="http://schemas.microsoft.com/office/drawing/2014/main" id="{79AD4120-12AC-465F-8AA7-12447EF8A1BD}"/>
              </a:ext>
            </a:extLst>
          </p:cNvPr>
          <p:cNvSpPr txBox="1"/>
          <p:nvPr/>
        </p:nvSpPr>
        <p:spPr>
          <a:xfrm>
            <a:off x="107152" y="4976708"/>
            <a:ext cx="4001877" cy="73866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400" dirty="0">
                <a:solidFill>
                  <a:srgbClr val="00334C"/>
                </a:solidFill>
                <a:effectLst/>
                <a:latin typeface="Tahoma" panose="020B0604030504040204" pitchFamily="34" charset="0"/>
                <a:ea typeface="Tahoma" panose="020B0604030504040204" pitchFamily="34" charset="0"/>
                <a:cs typeface="Tahoma" panose="020B0604030504040204" pitchFamily="34" charset="0"/>
              </a:rPr>
              <a:t>Figure 5‑9. Conceptual graphic of the waterfront park </a:t>
            </a:r>
            <a:endParaRPr lang="en-US" sz="1400" dirty="0">
              <a:solidFill>
                <a:srgbClr val="00334C"/>
              </a:solidFill>
              <a:latin typeface="Tahoma" panose="020B0604030504040204" pitchFamily="34" charset="0"/>
              <a:ea typeface="Tahoma" panose="020B0604030504040204" pitchFamily="34" charset="0"/>
              <a:cs typeface="Tahoma" panose="020B0604030504040204" pitchFamily="34" charset="0"/>
            </a:endParaRPr>
          </a:p>
          <a:p>
            <a:r>
              <a:rPr lang="en-US" sz="1400" dirty="0">
                <a:solidFill>
                  <a:srgbClr val="00334C"/>
                </a:solidFill>
                <a:effectLst/>
                <a:latin typeface="Tahoma" panose="020B0604030504040204" pitchFamily="34" charset="0"/>
                <a:ea typeface="Tahoma" panose="020B0604030504040204" pitchFamily="34" charset="0"/>
                <a:cs typeface="Tahoma" panose="020B0604030504040204" pitchFamily="34" charset="0"/>
              </a:rPr>
              <a:t>Source: </a:t>
            </a:r>
            <a:r>
              <a:rPr lang="en-US" sz="1400" dirty="0">
                <a:solidFill>
                  <a:srgbClr val="0070C0"/>
                </a:solidFill>
                <a:effectLst/>
                <a:latin typeface="Tahoma" panose="020B0604030504040204" pitchFamily="34" charset="0"/>
                <a:ea typeface="Tahoma" panose="020B0604030504040204" pitchFamily="34" charset="0"/>
                <a:cs typeface="Tahoma" panose="020B0604030504040204" pitchFamily="34" charset="0"/>
                <a:hlinkClick r:id="rId5">
                  <a:extLst>
                    <a:ext uri="{A12FA001-AC4F-418D-AE19-62706E023703}">
                      <ahyp:hlinkClr xmlns:ahyp="http://schemas.microsoft.com/office/drawing/2018/hyperlinkcolor" val="tx"/>
                    </a:ext>
                  </a:extLst>
                </a:hlinkClick>
              </a:rPr>
              <a:t>www.nj.gov/dep/nrr/cramer-hill.htm</a:t>
            </a:r>
            <a:r>
              <a:rPr lang="en-US" sz="1400" dirty="0">
                <a:solidFill>
                  <a:srgbClr val="0070C0"/>
                </a:solidFill>
                <a:effectLst/>
                <a:latin typeface="Tahoma" panose="020B0604030504040204" pitchFamily="34" charset="0"/>
                <a:ea typeface="Tahoma" panose="020B0604030504040204" pitchFamily="34" charset="0"/>
                <a:cs typeface="Tahoma" panose="020B0604030504040204" pitchFamily="34" charset="0"/>
              </a:rPr>
              <a:t> </a:t>
            </a:r>
            <a:endParaRPr lang="en-US" sz="1400" dirty="0">
              <a:solidFill>
                <a:srgbClr val="0070C0"/>
              </a:solidFill>
              <a:latin typeface="Tahoma" panose="020B0604030504040204" pitchFamily="34" charset="0"/>
              <a:ea typeface="Tahoma" panose="020B0604030504040204" pitchFamily="34" charset="0"/>
              <a:cs typeface="Tahoma" panose="020B0604030504040204" pitchFamily="34" charset="0"/>
            </a:endParaRPr>
          </a:p>
        </p:txBody>
      </p:sp>
      <p:sp>
        <p:nvSpPr>
          <p:cNvPr id="10" name="Shape 132">
            <a:extLst>
              <a:ext uri="{FF2B5EF4-FFF2-40B4-BE49-F238E27FC236}">
                <a16:creationId xmlns:a16="http://schemas.microsoft.com/office/drawing/2014/main" id="{FC79B313-73B8-4DDE-92EC-625C3C0D4575}"/>
              </a:ext>
            </a:extLst>
          </p:cNvPr>
          <p:cNvSpPr>
            <a:spLocks noGrp="1"/>
          </p:cNvSpPr>
          <p:nvPr>
            <p:ph type="title"/>
          </p:nvPr>
        </p:nvSpPr>
        <p:spPr>
          <a:xfrm>
            <a:off x="272473" y="316621"/>
            <a:ext cx="8761415" cy="706970"/>
          </a:xfrm>
          <a:prstGeom prst="rect">
            <a:avLst/>
          </a:prstGeom>
        </p:spPr>
        <p:txBody>
          <a:bodyPr/>
          <a:lstStyle>
            <a:lvl1pPr algn="l"/>
          </a:lstStyle>
          <a:p>
            <a:r>
              <a:rPr dirty="0"/>
              <a:t>SRR Resources</a:t>
            </a:r>
            <a:r>
              <a:rPr lang="en-US" dirty="0"/>
              <a:t> – Case Studies</a:t>
            </a:r>
            <a:endParaRPr dirty="0"/>
          </a:p>
        </p:txBody>
      </p:sp>
    </p:spTree>
  </p:cSld>
  <p:clrMapOvr>
    <a:masterClrMapping/>
  </p:clrMapOvr>
  <p:transition spd="slow"/>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 name="Shape 168"/>
          <p:cNvSpPr>
            <a:spLocks noGrp="1"/>
          </p:cNvSpPr>
          <p:nvPr>
            <p:ph type="title"/>
          </p:nvPr>
        </p:nvSpPr>
        <p:spPr>
          <a:xfrm>
            <a:off x="272473" y="316619"/>
            <a:ext cx="11582463" cy="706970"/>
          </a:xfrm>
          <a:prstGeom prst="rect">
            <a:avLst/>
          </a:prstGeom>
        </p:spPr>
        <p:txBody>
          <a:bodyPr>
            <a:normAutofit/>
          </a:bodyPr>
          <a:lstStyle>
            <a:lvl1pPr algn="l">
              <a:defRPr sz="3200"/>
            </a:lvl1pPr>
          </a:lstStyle>
          <a:p>
            <a:r>
              <a:rPr sz="3600" dirty="0"/>
              <a:t>SRR Resources </a:t>
            </a:r>
            <a:r>
              <a:rPr lang="en-US" sz="3600" dirty="0"/>
              <a:t>–</a:t>
            </a:r>
            <a:r>
              <a:rPr sz="3600" dirty="0"/>
              <a:t> Life Cycle &amp; Framework Integration</a:t>
            </a:r>
          </a:p>
        </p:txBody>
      </p:sp>
      <p:sp>
        <p:nvSpPr>
          <p:cNvPr id="169" name="Shape 169"/>
          <p:cNvSpPr>
            <a:spLocks noGrp="1"/>
          </p:cNvSpPr>
          <p:nvPr>
            <p:ph type="sldNum" sz="quarter" idx="4294967295"/>
          </p:nvPr>
        </p:nvSpPr>
        <p:spPr>
          <a:xfrm>
            <a:off x="11624109" y="6273022"/>
            <a:ext cx="188597" cy="281937"/>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t>31</a:t>
            </a:fld>
            <a:endParaRPr/>
          </a:p>
        </p:txBody>
      </p:sp>
      <p:pic>
        <p:nvPicPr>
          <p:cNvPr id="170" name="image26.png" descr="A screen shot of a computer&#10;&#10;Description automatically generated"/>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86478" y="1297784"/>
            <a:ext cx="10819044" cy="4262432"/>
          </a:xfrm>
          <a:prstGeom prst="rect">
            <a:avLst/>
          </a:prstGeom>
          <a:ln>
            <a:solidFill>
              <a:srgbClr val="000000"/>
            </a:solidFill>
          </a:ln>
        </p:spPr>
      </p:pic>
      <p:sp>
        <p:nvSpPr>
          <p:cNvPr id="5" name="TextBox 4">
            <a:extLst>
              <a:ext uri="{FF2B5EF4-FFF2-40B4-BE49-F238E27FC236}">
                <a16:creationId xmlns:a16="http://schemas.microsoft.com/office/drawing/2014/main" id="{6B1867FD-1278-4727-9510-8F95B83A64CD}"/>
              </a:ext>
            </a:extLst>
          </p:cNvPr>
          <p:cNvSpPr txBox="1"/>
          <p:nvPr/>
        </p:nvSpPr>
        <p:spPr>
          <a:xfrm>
            <a:off x="5971556" y="5577433"/>
            <a:ext cx="5533966" cy="3077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400" dirty="0">
                <a:solidFill>
                  <a:srgbClr val="00334C"/>
                </a:solidFill>
                <a:effectLst/>
                <a:latin typeface="Tahoma" panose="020B0604030504040204" pitchFamily="34" charset="0"/>
                <a:ea typeface="Tahoma" panose="020B0604030504040204" pitchFamily="34" charset="0"/>
                <a:cs typeface="Tahoma" panose="020B0604030504040204" pitchFamily="34" charset="0"/>
              </a:rPr>
              <a:t>Figure 6‑1. SRR framework. Source: ITRC SRR Team</a:t>
            </a:r>
            <a:endParaRPr lang="en-US" sz="1400" dirty="0">
              <a:solidFill>
                <a:srgbClr val="00334C"/>
              </a:solidFill>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p:transition spd="slow"/>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5" name="image27.png"/>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668046" y="1390450"/>
            <a:ext cx="8555245" cy="4216506"/>
          </a:xfrm>
          <a:prstGeom prst="rect">
            <a:avLst/>
          </a:prstGeom>
          <a:ln w="12700">
            <a:miter lim="400000"/>
          </a:ln>
        </p:spPr>
      </p:pic>
      <p:sp>
        <p:nvSpPr>
          <p:cNvPr id="176" name="Shape 176"/>
          <p:cNvSpPr/>
          <p:nvPr/>
        </p:nvSpPr>
        <p:spPr>
          <a:xfrm rot="7074055">
            <a:off x="7421908" y="2594230"/>
            <a:ext cx="978327" cy="484737"/>
          </a:xfrm>
          <a:prstGeom prst="rightArrow">
            <a:avLst>
              <a:gd name="adj1" fmla="val 50000"/>
              <a:gd name="adj2" fmla="val 50000"/>
            </a:avLst>
          </a:prstGeom>
          <a:solidFill>
            <a:srgbClr val="FF0000"/>
          </a:solidFill>
          <a:ln w="25400">
            <a:solidFill>
              <a:schemeClr val="accent1"/>
            </a:solidFill>
          </a:ln>
          <a:effectLst>
            <a:outerShdw blurRad="38100" dist="25400" dir="5400000" rotWithShape="0">
              <a:srgbClr val="000000">
                <a:alpha val="44710"/>
              </a:srgbClr>
            </a:outerShdw>
          </a:effectLst>
        </p:spPr>
        <p:txBody>
          <a:bodyPr lIns="45718" tIns="45718" rIns="45718" bIns="45718" anchor="ctr"/>
          <a:lstStyle/>
          <a:p>
            <a:pPr>
              <a:defRPr>
                <a:latin typeface="Helvetica Neue"/>
                <a:ea typeface="Helvetica Neue"/>
                <a:cs typeface="Helvetica Neue"/>
                <a:sym typeface="Helvetica Neue"/>
              </a:defRPr>
            </a:pPr>
            <a:endParaRPr dirty="0">
              <a:latin typeface="Tahoma" panose="020B0604030504040204" pitchFamily="34" charset="0"/>
              <a:ea typeface="Tahoma" panose="020B0604030504040204" pitchFamily="34" charset="0"/>
              <a:cs typeface="Tahoma" panose="020B0604030504040204" pitchFamily="34" charset="0"/>
            </a:endParaRPr>
          </a:p>
        </p:txBody>
      </p:sp>
      <p:sp>
        <p:nvSpPr>
          <p:cNvPr id="6" name="TextBox 5">
            <a:extLst>
              <a:ext uri="{FF2B5EF4-FFF2-40B4-BE49-F238E27FC236}">
                <a16:creationId xmlns:a16="http://schemas.microsoft.com/office/drawing/2014/main" id="{16E491FA-F42C-44FB-8DC2-89758267C939}"/>
              </a:ext>
            </a:extLst>
          </p:cNvPr>
          <p:cNvSpPr txBox="1"/>
          <p:nvPr/>
        </p:nvSpPr>
        <p:spPr>
          <a:xfrm>
            <a:off x="5877233" y="5606956"/>
            <a:ext cx="4346058" cy="3077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400" dirty="0">
                <a:solidFill>
                  <a:srgbClr val="00334C"/>
                </a:solidFill>
                <a:effectLst/>
                <a:latin typeface="Tahoma" panose="020B0604030504040204" pitchFamily="34" charset="0"/>
                <a:ea typeface="Tahoma" panose="020B0604030504040204" pitchFamily="34" charset="0"/>
                <a:cs typeface="Tahoma" panose="020B0604030504040204" pitchFamily="34" charset="0"/>
              </a:rPr>
              <a:t>Figure 6‑1. SRR framework. Source: ITRC SRR Team</a:t>
            </a:r>
            <a:endParaRPr lang="en-US" sz="1400" dirty="0">
              <a:solidFill>
                <a:srgbClr val="00334C"/>
              </a:solidFill>
              <a:latin typeface="Tahoma" panose="020B0604030504040204" pitchFamily="34" charset="0"/>
              <a:ea typeface="Tahoma" panose="020B0604030504040204" pitchFamily="34" charset="0"/>
              <a:cs typeface="Tahoma" panose="020B0604030504040204" pitchFamily="34" charset="0"/>
            </a:endParaRPr>
          </a:p>
        </p:txBody>
      </p:sp>
      <p:sp>
        <p:nvSpPr>
          <p:cNvPr id="2" name="Slide Number Placeholder 1">
            <a:extLst>
              <a:ext uri="{FF2B5EF4-FFF2-40B4-BE49-F238E27FC236}">
                <a16:creationId xmlns:a16="http://schemas.microsoft.com/office/drawing/2014/main" id="{73727660-391C-4FE6-8062-B654CE7C5222}"/>
              </a:ext>
            </a:extLst>
          </p:cNvPr>
          <p:cNvSpPr>
            <a:spLocks noGrp="1"/>
          </p:cNvSpPr>
          <p:nvPr>
            <p:ph type="sldNum" sz="quarter" idx="2"/>
          </p:nvPr>
        </p:nvSpPr>
        <p:spPr/>
        <p:txBody>
          <a:bodyPr/>
          <a:lstStyle/>
          <a:p>
            <a:fld id="{86CB4B4D-7CA3-9044-876B-883B54F8677D}" type="slidenum">
              <a:rPr lang="en-US" smtClean="0"/>
              <a:t>32</a:t>
            </a:fld>
            <a:endParaRPr lang="en-US"/>
          </a:p>
        </p:txBody>
      </p:sp>
      <p:sp>
        <p:nvSpPr>
          <p:cNvPr id="9" name="Shape 168">
            <a:extLst>
              <a:ext uri="{FF2B5EF4-FFF2-40B4-BE49-F238E27FC236}">
                <a16:creationId xmlns:a16="http://schemas.microsoft.com/office/drawing/2014/main" id="{9F1A08B2-3CD6-479D-AF61-61297B2F67FB}"/>
              </a:ext>
            </a:extLst>
          </p:cNvPr>
          <p:cNvSpPr>
            <a:spLocks noGrp="1"/>
          </p:cNvSpPr>
          <p:nvPr>
            <p:ph type="title"/>
          </p:nvPr>
        </p:nvSpPr>
        <p:spPr>
          <a:xfrm>
            <a:off x="272473" y="316619"/>
            <a:ext cx="11582463" cy="706970"/>
          </a:xfrm>
          <a:prstGeom prst="rect">
            <a:avLst/>
          </a:prstGeom>
        </p:spPr>
        <p:txBody>
          <a:bodyPr>
            <a:normAutofit/>
          </a:bodyPr>
          <a:lstStyle>
            <a:lvl1pPr algn="l">
              <a:defRPr sz="3200"/>
            </a:lvl1pPr>
          </a:lstStyle>
          <a:p>
            <a:r>
              <a:rPr sz="3600" dirty="0"/>
              <a:t>SRR Resources </a:t>
            </a:r>
            <a:r>
              <a:rPr lang="en-US" sz="3600" dirty="0"/>
              <a:t>–</a:t>
            </a:r>
            <a:r>
              <a:rPr sz="3600" dirty="0"/>
              <a:t> Life Cycle &amp; Framework Integration</a:t>
            </a:r>
          </a:p>
        </p:txBody>
      </p:sp>
    </p:spTree>
  </p:cSld>
  <p:clrMapOvr>
    <a:masterClrMapping/>
  </p:clrMapOvr>
  <p:transition spd="slow"/>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9768239-9DF3-4F29-B63E-562547873D32}"/>
              </a:ext>
            </a:extLst>
          </p:cNvPr>
          <p:cNvSpPr txBox="1"/>
          <p:nvPr/>
        </p:nvSpPr>
        <p:spPr>
          <a:xfrm>
            <a:off x="335331" y="3195241"/>
            <a:ext cx="11521337" cy="175432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r>
              <a:rPr lang="en-US" dirty="0">
                <a:solidFill>
                  <a:srgbClr val="000000"/>
                </a:solidFill>
                <a:effectLst/>
                <a:latin typeface="Tahoma" panose="020B0604030504040204" pitchFamily="34" charset="0"/>
                <a:ea typeface="Tahoma" panose="020B0604030504040204" pitchFamily="34" charset="0"/>
                <a:cs typeface="Tahoma" panose="020B0604030504040204" pitchFamily="34" charset="0"/>
              </a:rPr>
              <a:t>The social dimension of SRR includes consideration of critical stakeholder needs and concerns (often called stakeholder values). In this context, site-specific objectives, goals, and processes for an SRR assessment are informed by multiple stakeholder values </a:t>
            </a:r>
            <a:r>
              <a:rPr lang="en-US" u="sng" dirty="0">
                <a:solidFill>
                  <a:srgbClr val="0070C0"/>
                </a:solidFill>
                <a:effectLst/>
                <a:latin typeface="Tahoma" panose="020B0604030504040204" pitchFamily="34" charset="0"/>
                <a:ea typeface="Tahoma" panose="020B0604030504040204" pitchFamily="34" charset="0"/>
                <a:cs typeface="Tahoma" panose="020B0604030504040204" pitchFamily="34" charset="0"/>
                <a:hlinkClick r:id="rId3">
                  <a:extLst>
                    <a:ext uri="{A12FA001-AC4F-418D-AE19-62706E023703}">
                      <ahyp:hlinkClr xmlns:ahyp="http://schemas.microsoft.com/office/drawing/2018/hyperlinkcolor" val="tx"/>
                    </a:ext>
                  </a:extLst>
                </a:hlinkClick>
              </a:rPr>
              <a:t>(Cundy et al. 2013)</a:t>
            </a:r>
            <a:r>
              <a:rPr lang="en-US" dirty="0">
                <a:solidFill>
                  <a:srgbClr val="0070C0"/>
                </a:solidFill>
                <a:effectLst/>
                <a:latin typeface="Tahoma" panose="020B0604030504040204" pitchFamily="34" charset="0"/>
                <a:ea typeface="Tahoma" panose="020B0604030504040204" pitchFamily="34" charset="0"/>
                <a:cs typeface="Tahoma" panose="020B0604030504040204" pitchFamily="34" charset="0"/>
              </a:rPr>
              <a:t>. </a:t>
            </a:r>
            <a:r>
              <a:rPr lang="en-US" dirty="0">
                <a:solidFill>
                  <a:srgbClr val="000000"/>
                </a:solidFill>
                <a:effectLst/>
                <a:latin typeface="Tahoma" panose="020B0604030504040204" pitchFamily="34" charset="0"/>
                <a:ea typeface="Tahoma" panose="020B0604030504040204" pitchFamily="34" charset="0"/>
                <a:cs typeface="Tahoma" panose="020B0604030504040204" pitchFamily="34" charset="0"/>
              </a:rPr>
              <a:t>Project stakeholders can include emergency personnel, utility providers, and hazardous waste management specialists </a:t>
            </a:r>
            <a:r>
              <a:rPr lang="en-US" u="sng" dirty="0">
                <a:solidFill>
                  <a:srgbClr val="0070C0"/>
                </a:solidFill>
                <a:effectLst/>
                <a:latin typeface="Tahoma" panose="020B0604030504040204" pitchFamily="34" charset="0"/>
                <a:ea typeface="Tahoma" panose="020B0604030504040204" pitchFamily="34" charset="0"/>
                <a:cs typeface="Tahoma" panose="020B0604030504040204" pitchFamily="34" charset="0"/>
                <a:hlinkClick r:id="rId4">
                  <a:extLst>
                    <a:ext uri="{A12FA001-AC4F-418D-AE19-62706E023703}">
                      <ahyp:hlinkClr xmlns:ahyp="http://schemas.microsoft.com/office/drawing/2018/hyperlinkcolor" val="tx"/>
                    </a:ext>
                  </a:extLst>
                </a:hlinkClick>
              </a:rPr>
              <a:t>(Kumar and Reddy 2020)</a:t>
            </a:r>
            <a:r>
              <a:rPr lang="en-US" dirty="0">
                <a:solidFill>
                  <a:srgbClr val="0070C0"/>
                </a:solidFill>
                <a:effectLst/>
                <a:latin typeface="Tahoma" panose="020B0604030504040204" pitchFamily="34" charset="0"/>
                <a:ea typeface="Tahoma" panose="020B0604030504040204" pitchFamily="34" charset="0"/>
                <a:cs typeface="Tahoma" panose="020B0604030504040204" pitchFamily="34" charset="0"/>
              </a:rPr>
              <a:t>. </a:t>
            </a:r>
            <a:r>
              <a:rPr lang="en-US" dirty="0">
                <a:solidFill>
                  <a:srgbClr val="000000"/>
                </a:solidFill>
                <a:effectLst/>
                <a:latin typeface="Tahoma" panose="020B0604030504040204" pitchFamily="34" charset="0"/>
                <a:ea typeface="Tahoma" panose="020B0604030504040204" pitchFamily="34" charset="0"/>
                <a:cs typeface="Tahoma" panose="020B0604030504040204" pitchFamily="34" charset="0"/>
              </a:rPr>
              <a:t>Transforming sustainable, resilient benefits and mitigating unintended impacts to </a:t>
            </a:r>
            <a:r>
              <a:rPr lang="en-US" u="none" strike="noStrike" dirty="0">
                <a:solidFill>
                  <a:srgbClr val="DF7A1C"/>
                </a:solidFill>
                <a:effectLst/>
                <a:latin typeface="Tahoma" panose="020B0604030504040204" pitchFamily="34" charset="0"/>
                <a:ea typeface="Tahoma" panose="020B0604030504040204" pitchFamily="34" charset="0"/>
                <a:cs typeface="Tahoma" panose="020B0604030504040204" pitchFamily="34" charset="0"/>
              </a:rPr>
              <a:t>environmental justice</a:t>
            </a:r>
            <a:r>
              <a:rPr lang="en-US" dirty="0">
                <a:solidFill>
                  <a:srgbClr val="000000"/>
                </a:solidFill>
                <a:effectLst/>
                <a:latin typeface="Tahoma" panose="020B0604030504040204" pitchFamily="34" charset="0"/>
                <a:ea typeface="Tahoma" panose="020B0604030504040204" pitchFamily="34" charset="0"/>
                <a:cs typeface="Tahoma" panose="020B0604030504040204" pitchFamily="34" charset="0"/>
              </a:rPr>
              <a:t> </a:t>
            </a:r>
            <a:r>
              <a:rPr lang="en-US" dirty="0">
                <a:solidFill>
                  <a:srgbClr val="0070C0"/>
                </a:solidFill>
                <a:effectLst/>
                <a:latin typeface="Tahoma" panose="020B0604030504040204" pitchFamily="34" charset="0"/>
                <a:ea typeface="Tahoma" panose="020B0604030504040204" pitchFamily="34" charset="0"/>
                <a:cs typeface="Tahoma" panose="020B0604030504040204" pitchFamily="34" charset="0"/>
              </a:rPr>
              <a:t>(</a:t>
            </a:r>
            <a:r>
              <a:rPr lang="en-US" u="sng" dirty="0">
                <a:solidFill>
                  <a:srgbClr val="0070C0"/>
                </a:solidFill>
                <a:effectLst/>
                <a:latin typeface="Tahoma" panose="020B0604030504040204" pitchFamily="34" charset="0"/>
                <a:ea typeface="Tahoma" panose="020B0604030504040204" pitchFamily="34" charset="0"/>
                <a:cs typeface="Tahoma" panose="020B0604030504040204" pitchFamily="34" charset="0"/>
                <a:hlinkClick r:id="rId5">
                  <a:extLst>
                    <a:ext uri="{A12FA001-AC4F-418D-AE19-62706E023703}">
                      <ahyp:hlinkClr xmlns:ahyp="http://schemas.microsoft.com/office/drawing/2018/hyperlinkcolor" val="tx"/>
                    </a:ext>
                  </a:extLst>
                </a:hlinkClick>
              </a:rPr>
              <a:t>Section 5.2</a:t>
            </a:r>
            <a:r>
              <a:rPr lang="en-US" dirty="0">
                <a:solidFill>
                  <a:srgbClr val="0070C0"/>
                </a:solidFill>
                <a:effectLst/>
                <a:latin typeface="Tahoma" panose="020B0604030504040204" pitchFamily="34" charset="0"/>
                <a:ea typeface="Tahoma" panose="020B0604030504040204" pitchFamily="34" charset="0"/>
                <a:cs typeface="Tahoma" panose="020B0604030504040204" pitchFamily="34" charset="0"/>
              </a:rPr>
              <a:t>) </a:t>
            </a:r>
            <a:r>
              <a:rPr lang="en-US" dirty="0">
                <a:solidFill>
                  <a:srgbClr val="000000"/>
                </a:solidFill>
                <a:effectLst/>
                <a:latin typeface="Tahoma" panose="020B0604030504040204" pitchFamily="34" charset="0"/>
                <a:ea typeface="Tahoma" panose="020B0604030504040204" pitchFamily="34" charset="0"/>
                <a:cs typeface="Tahoma" panose="020B0604030504040204" pitchFamily="34" charset="0"/>
              </a:rPr>
              <a:t>and other underserved communities are core components of SRR </a:t>
            </a:r>
            <a:r>
              <a:rPr lang="en-US" u="none" strike="noStrike" dirty="0">
                <a:solidFill>
                  <a:srgbClr val="DF7A1C"/>
                </a:solidFill>
                <a:effectLst/>
                <a:latin typeface="Tahoma" panose="020B0604030504040204" pitchFamily="34" charset="0"/>
                <a:ea typeface="Tahoma" panose="020B0604030504040204" pitchFamily="34" charset="0"/>
                <a:cs typeface="Tahoma" panose="020B0604030504040204" pitchFamily="34" charset="0"/>
              </a:rPr>
              <a:t>risk management</a:t>
            </a:r>
            <a:r>
              <a:rPr lang="en-US" dirty="0">
                <a:solidFill>
                  <a:srgbClr val="000000"/>
                </a:solidFill>
                <a:effectLst/>
                <a:latin typeface="Tahoma" panose="020B0604030504040204" pitchFamily="34" charset="0"/>
                <a:ea typeface="Tahoma" panose="020B0604030504040204" pitchFamily="34" charset="0"/>
                <a:cs typeface="Tahoma" panose="020B0604030504040204" pitchFamily="34" charset="0"/>
              </a:rPr>
              <a:t> </a:t>
            </a:r>
            <a:r>
              <a:rPr lang="en-US" dirty="0">
                <a:solidFill>
                  <a:srgbClr val="0070C0"/>
                </a:solidFill>
                <a:effectLst/>
                <a:latin typeface="Tahoma" panose="020B0604030504040204" pitchFamily="34" charset="0"/>
                <a:ea typeface="Tahoma" panose="020B0604030504040204" pitchFamily="34" charset="0"/>
                <a:cs typeface="Tahoma" panose="020B0604030504040204" pitchFamily="34" charset="0"/>
              </a:rPr>
              <a:t>(</a:t>
            </a:r>
            <a:r>
              <a:rPr lang="en-US" u="sng" dirty="0">
                <a:solidFill>
                  <a:srgbClr val="0070C0"/>
                </a:solidFill>
                <a:effectLst/>
                <a:latin typeface="Tahoma" panose="020B0604030504040204" pitchFamily="34" charset="0"/>
                <a:ea typeface="Tahoma" panose="020B0604030504040204" pitchFamily="34" charset="0"/>
                <a:cs typeface="Tahoma" panose="020B0604030504040204" pitchFamily="34" charset="0"/>
                <a:hlinkClick r:id="rId6">
                  <a:extLst>
                    <a:ext uri="{A12FA001-AC4F-418D-AE19-62706E023703}">
                      <ahyp:hlinkClr xmlns:ahyp="http://schemas.microsoft.com/office/drawing/2018/hyperlinkcolor" val="tx"/>
                    </a:ext>
                  </a:extLst>
                </a:hlinkClick>
              </a:rPr>
              <a:t>Section 6.1.6</a:t>
            </a:r>
            <a:r>
              <a:rPr lang="en-US" dirty="0">
                <a:solidFill>
                  <a:srgbClr val="0070C0"/>
                </a:solidFill>
                <a:effectLst/>
                <a:latin typeface="Tahoma" panose="020B0604030504040204" pitchFamily="34" charset="0"/>
                <a:ea typeface="Tahoma" panose="020B0604030504040204" pitchFamily="34" charset="0"/>
                <a:cs typeface="Tahoma" panose="020B0604030504040204" pitchFamily="34" charset="0"/>
              </a:rPr>
              <a:t>).</a:t>
            </a:r>
          </a:p>
        </p:txBody>
      </p:sp>
      <p:pic>
        <p:nvPicPr>
          <p:cNvPr id="4" name="Picture 3">
            <a:extLst>
              <a:ext uri="{FF2B5EF4-FFF2-40B4-BE49-F238E27FC236}">
                <a16:creationId xmlns:a16="http://schemas.microsoft.com/office/drawing/2014/main" id="{116826BF-8B70-411E-9C05-29C400008F33}"/>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196267" y="1564220"/>
            <a:ext cx="9248037" cy="825500"/>
          </a:xfrm>
          <a:prstGeom prst="rect">
            <a:avLst/>
          </a:prstGeom>
        </p:spPr>
      </p:pic>
      <p:sp>
        <p:nvSpPr>
          <p:cNvPr id="2" name="Slide Number Placeholder 1">
            <a:extLst>
              <a:ext uri="{FF2B5EF4-FFF2-40B4-BE49-F238E27FC236}">
                <a16:creationId xmlns:a16="http://schemas.microsoft.com/office/drawing/2014/main" id="{CC7C2F26-5747-4A56-AABF-0A3749499C82}"/>
              </a:ext>
            </a:extLst>
          </p:cNvPr>
          <p:cNvSpPr>
            <a:spLocks noGrp="1"/>
          </p:cNvSpPr>
          <p:nvPr>
            <p:ph type="sldNum" sz="quarter" idx="2"/>
          </p:nvPr>
        </p:nvSpPr>
        <p:spPr/>
        <p:txBody>
          <a:bodyPr/>
          <a:lstStyle/>
          <a:p>
            <a:fld id="{86CB4B4D-7CA3-9044-876B-883B54F8677D}" type="slidenum">
              <a:rPr lang="en-US" smtClean="0"/>
              <a:t>33</a:t>
            </a:fld>
            <a:endParaRPr lang="en-US"/>
          </a:p>
        </p:txBody>
      </p:sp>
      <p:sp>
        <p:nvSpPr>
          <p:cNvPr id="8" name="Shape 168">
            <a:extLst>
              <a:ext uri="{FF2B5EF4-FFF2-40B4-BE49-F238E27FC236}">
                <a16:creationId xmlns:a16="http://schemas.microsoft.com/office/drawing/2014/main" id="{1B5F541A-17E3-4A9E-BB87-AC153F297BCB}"/>
              </a:ext>
            </a:extLst>
          </p:cNvPr>
          <p:cNvSpPr>
            <a:spLocks noGrp="1"/>
          </p:cNvSpPr>
          <p:nvPr>
            <p:ph type="title"/>
          </p:nvPr>
        </p:nvSpPr>
        <p:spPr>
          <a:xfrm>
            <a:off x="272473" y="316619"/>
            <a:ext cx="11582463" cy="706970"/>
          </a:xfrm>
          <a:prstGeom prst="rect">
            <a:avLst/>
          </a:prstGeom>
        </p:spPr>
        <p:txBody>
          <a:bodyPr>
            <a:normAutofit/>
          </a:bodyPr>
          <a:lstStyle>
            <a:lvl1pPr algn="l">
              <a:defRPr sz="3200"/>
            </a:lvl1pPr>
          </a:lstStyle>
          <a:p>
            <a:r>
              <a:rPr sz="3600" dirty="0"/>
              <a:t>SRR Resources </a:t>
            </a:r>
            <a:r>
              <a:rPr lang="en-US" sz="3600" dirty="0"/>
              <a:t>–</a:t>
            </a:r>
            <a:r>
              <a:rPr sz="3600" dirty="0"/>
              <a:t> Life Cycle &amp; Framework Integration</a:t>
            </a:r>
          </a:p>
        </p:txBody>
      </p:sp>
    </p:spTree>
  </p:cSld>
  <p:clrMapOvr>
    <a:masterClrMapping/>
  </p:clrMapOvr>
  <p:transition spd="slow"/>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9768239-9DF3-4F29-B63E-562547873D32}"/>
              </a:ext>
            </a:extLst>
          </p:cNvPr>
          <p:cNvSpPr txBox="1"/>
          <p:nvPr/>
        </p:nvSpPr>
        <p:spPr>
          <a:xfrm>
            <a:off x="335331" y="3195241"/>
            <a:ext cx="11521337" cy="175432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r>
              <a:rPr lang="en-US" dirty="0">
                <a:solidFill>
                  <a:srgbClr val="000000"/>
                </a:solidFill>
                <a:effectLst/>
                <a:latin typeface="Tahoma" panose="020B0604030504040204" pitchFamily="34" charset="0"/>
                <a:ea typeface="Tahoma" panose="020B0604030504040204" pitchFamily="34" charset="0"/>
                <a:cs typeface="Tahoma" panose="020B0604030504040204" pitchFamily="34" charset="0"/>
              </a:rPr>
              <a:t>The social dimension of SRR includes consideration of critical stakeholder needs and concerns (often called stakeholder values). In this context, site-specific objectives, goals, and processes for an SRR assessment are informed by multiple stakeholder values </a:t>
            </a:r>
            <a:r>
              <a:rPr lang="en-US" u="sng" dirty="0">
                <a:solidFill>
                  <a:srgbClr val="0070C0"/>
                </a:solidFill>
                <a:effectLst/>
                <a:latin typeface="Tahoma" panose="020B0604030504040204" pitchFamily="34" charset="0"/>
                <a:ea typeface="Tahoma" panose="020B0604030504040204" pitchFamily="34" charset="0"/>
                <a:cs typeface="Tahoma" panose="020B0604030504040204" pitchFamily="34" charset="0"/>
                <a:hlinkClick r:id="rId3">
                  <a:extLst>
                    <a:ext uri="{A12FA001-AC4F-418D-AE19-62706E023703}">
                      <ahyp:hlinkClr xmlns:ahyp="http://schemas.microsoft.com/office/drawing/2018/hyperlinkcolor" val="tx"/>
                    </a:ext>
                  </a:extLst>
                </a:hlinkClick>
              </a:rPr>
              <a:t>(Cundy et al. 2013)</a:t>
            </a:r>
            <a:r>
              <a:rPr lang="en-US" dirty="0">
                <a:solidFill>
                  <a:srgbClr val="0070C0"/>
                </a:solidFill>
                <a:effectLst/>
                <a:latin typeface="Tahoma" panose="020B0604030504040204" pitchFamily="34" charset="0"/>
                <a:ea typeface="Tahoma" panose="020B0604030504040204" pitchFamily="34" charset="0"/>
                <a:cs typeface="Tahoma" panose="020B0604030504040204" pitchFamily="34" charset="0"/>
              </a:rPr>
              <a:t>. </a:t>
            </a:r>
            <a:r>
              <a:rPr lang="en-US" dirty="0">
                <a:solidFill>
                  <a:srgbClr val="000000"/>
                </a:solidFill>
                <a:effectLst/>
                <a:latin typeface="Tahoma" panose="020B0604030504040204" pitchFamily="34" charset="0"/>
                <a:ea typeface="Tahoma" panose="020B0604030504040204" pitchFamily="34" charset="0"/>
                <a:cs typeface="Tahoma" panose="020B0604030504040204" pitchFamily="34" charset="0"/>
              </a:rPr>
              <a:t>Project stakeholders can include emergency personnel, utility providers, and hazardous waste management specialists </a:t>
            </a:r>
            <a:r>
              <a:rPr lang="en-US" u="sng" dirty="0">
                <a:solidFill>
                  <a:srgbClr val="0070C0"/>
                </a:solidFill>
                <a:effectLst/>
                <a:latin typeface="Tahoma" panose="020B0604030504040204" pitchFamily="34" charset="0"/>
                <a:ea typeface="Tahoma" panose="020B0604030504040204" pitchFamily="34" charset="0"/>
                <a:cs typeface="Tahoma" panose="020B0604030504040204" pitchFamily="34" charset="0"/>
                <a:hlinkClick r:id="rId4">
                  <a:extLst>
                    <a:ext uri="{A12FA001-AC4F-418D-AE19-62706E023703}">
                      <ahyp:hlinkClr xmlns:ahyp="http://schemas.microsoft.com/office/drawing/2018/hyperlinkcolor" val="tx"/>
                    </a:ext>
                  </a:extLst>
                </a:hlinkClick>
              </a:rPr>
              <a:t>(Kumar and Reddy 2020)</a:t>
            </a:r>
            <a:r>
              <a:rPr lang="en-US" dirty="0">
                <a:solidFill>
                  <a:srgbClr val="0070C0"/>
                </a:solidFill>
                <a:effectLst/>
                <a:latin typeface="Tahoma" panose="020B0604030504040204" pitchFamily="34" charset="0"/>
                <a:ea typeface="Tahoma" panose="020B0604030504040204" pitchFamily="34" charset="0"/>
                <a:cs typeface="Tahoma" panose="020B0604030504040204" pitchFamily="34" charset="0"/>
              </a:rPr>
              <a:t>. </a:t>
            </a:r>
            <a:r>
              <a:rPr lang="en-US" dirty="0">
                <a:solidFill>
                  <a:srgbClr val="000000"/>
                </a:solidFill>
                <a:effectLst/>
                <a:latin typeface="Tahoma" panose="020B0604030504040204" pitchFamily="34" charset="0"/>
                <a:ea typeface="Tahoma" panose="020B0604030504040204" pitchFamily="34" charset="0"/>
                <a:cs typeface="Tahoma" panose="020B0604030504040204" pitchFamily="34" charset="0"/>
              </a:rPr>
              <a:t>Transforming sustainable, resilient benefits and mitigating unintended impacts to </a:t>
            </a:r>
            <a:r>
              <a:rPr lang="en-US" u="none" strike="noStrike" dirty="0">
                <a:solidFill>
                  <a:srgbClr val="DF7A1C"/>
                </a:solidFill>
                <a:effectLst/>
                <a:latin typeface="Tahoma" panose="020B0604030504040204" pitchFamily="34" charset="0"/>
                <a:ea typeface="Tahoma" panose="020B0604030504040204" pitchFamily="34" charset="0"/>
                <a:cs typeface="Tahoma" panose="020B0604030504040204" pitchFamily="34" charset="0"/>
              </a:rPr>
              <a:t>environmental justice</a:t>
            </a:r>
            <a:r>
              <a:rPr lang="en-US" dirty="0">
                <a:solidFill>
                  <a:srgbClr val="000000"/>
                </a:solidFill>
                <a:effectLst/>
                <a:latin typeface="Tahoma" panose="020B0604030504040204" pitchFamily="34" charset="0"/>
                <a:ea typeface="Tahoma" panose="020B0604030504040204" pitchFamily="34" charset="0"/>
                <a:cs typeface="Tahoma" panose="020B0604030504040204" pitchFamily="34" charset="0"/>
              </a:rPr>
              <a:t> </a:t>
            </a:r>
            <a:r>
              <a:rPr lang="en-US" dirty="0">
                <a:solidFill>
                  <a:srgbClr val="0070C0"/>
                </a:solidFill>
                <a:effectLst/>
                <a:latin typeface="Tahoma" panose="020B0604030504040204" pitchFamily="34" charset="0"/>
                <a:ea typeface="Tahoma" panose="020B0604030504040204" pitchFamily="34" charset="0"/>
                <a:cs typeface="Tahoma" panose="020B0604030504040204" pitchFamily="34" charset="0"/>
              </a:rPr>
              <a:t>(</a:t>
            </a:r>
            <a:r>
              <a:rPr lang="en-US" u="sng" dirty="0">
                <a:solidFill>
                  <a:srgbClr val="0070C0"/>
                </a:solidFill>
                <a:effectLst/>
                <a:latin typeface="Tahoma" panose="020B0604030504040204" pitchFamily="34" charset="0"/>
                <a:ea typeface="Tahoma" panose="020B0604030504040204" pitchFamily="34" charset="0"/>
                <a:cs typeface="Tahoma" panose="020B0604030504040204" pitchFamily="34" charset="0"/>
                <a:hlinkClick r:id="rId5">
                  <a:extLst>
                    <a:ext uri="{A12FA001-AC4F-418D-AE19-62706E023703}">
                      <ahyp:hlinkClr xmlns:ahyp="http://schemas.microsoft.com/office/drawing/2018/hyperlinkcolor" val="tx"/>
                    </a:ext>
                  </a:extLst>
                </a:hlinkClick>
              </a:rPr>
              <a:t>Section 5.2</a:t>
            </a:r>
            <a:r>
              <a:rPr lang="en-US" dirty="0">
                <a:solidFill>
                  <a:srgbClr val="0070C0"/>
                </a:solidFill>
                <a:effectLst/>
                <a:latin typeface="Tahoma" panose="020B0604030504040204" pitchFamily="34" charset="0"/>
                <a:ea typeface="Tahoma" panose="020B0604030504040204" pitchFamily="34" charset="0"/>
                <a:cs typeface="Tahoma" panose="020B0604030504040204" pitchFamily="34" charset="0"/>
              </a:rPr>
              <a:t>) </a:t>
            </a:r>
            <a:r>
              <a:rPr lang="en-US" dirty="0">
                <a:solidFill>
                  <a:srgbClr val="000000"/>
                </a:solidFill>
                <a:effectLst/>
                <a:latin typeface="Tahoma" panose="020B0604030504040204" pitchFamily="34" charset="0"/>
                <a:ea typeface="Tahoma" panose="020B0604030504040204" pitchFamily="34" charset="0"/>
                <a:cs typeface="Tahoma" panose="020B0604030504040204" pitchFamily="34" charset="0"/>
              </a:rPr>
              <a:t>and other underserved communities are core components of SRR </a:t>
            </a:r>
            <a:r>
              <a:rPr lang="en-US" u="none" strike="noStrike" dirty="0">
                <a:solidFill>
                  <a:srgbClr val="DF7A1C"/>
                </a:solidFill>
                <a:effectLst/>
                <a:latin typeface="Tahoma" panose="020B0604030504040204" pitchFamily="34" charset="0"/>
                <a:ea typeface="Tahoma" panose="020B0604030504040204" pitchFamily="34" charset="0"/>
                <a:cs typeface="Tahoma" panose="020B0604030504040204" pitchFamily="34" charset="0"/>
              </a:rPr>
              <a:t>risk management</a:t>
            </a:r>
            <a:r>
              <a:rPr lang="en-US" dirty="0">
                <a:solidFill>
                  <a:srgbClr val="000000"/>
                </a:solidFill>
                <a:effectLst/>
                <a:latin typeface="Tahoma" panose="020B0604030504040204" pitchFamily="34" charset="0"/>
                <a:ea typeface="Tahoma" panose="020B0604030504040204" pitchFamily="34" charset="0"/>
                <a:cs typeface="Tahoma" panose="020B0604030504040204" pitchFamily="34" charset="0"/>
              </a:rPr>
              <a:t> </a:t>
            </a:r>
            <a:r>
              <a:rPr lang="en-US" dirty="0">
                <a:solidFill>
                  <a:srgbClr val="0070C0"/>
                </a:solidFill>
                <a:effectLst/>
                <a:latin typeface="Tahoma" panose="020B0604030504040204" pitchFamily="34" charset="0"/>
                <a:ea typeface="Tahoma" panose="020B0604030504040204" pitchFamily="34" charset="0"/>
                <a:cs typeface="Tahoma" panose="020B0604030504040204" pitchFamily="34" charset="0"/>
              </a:rPr>
              <a:t>(</a:t>
            </a:r>
            <a:r>
              <a:rPr lang="en-US" u="sng" dirty="0">
                <a:solidFill>
                  <a:srgbClr val="0070C0"/>
                </a:solidFill>
                <a:effectLst/>
                <a:latin typeface="Tahoma" panose="020B0604030504040204" pitchFamily="34" charset="0"/>
                <a:ea typeface="Tahoma" panose="020B0604030504040204" pitchFamily="34" charset="0"/>
                <a:cs typeface="Tahoma" panose="020B0604030504040204" pitchFamily="34" charset="0"/>
                <a:hlinkClick r:id="rId6">
                  <a:extLst>
                    <a:ext uri="{A12FA001-AC4F-418D-AE19-62706E023703}">
                      <ahyp:hlinkClr xmlns:ahyp="http://schemas.microsoft.com/office/drawing/2018/hyperlinkcolor" val="tx"/>
                    </a:ext>
                  </a:extLst>
                </a:hlinkClick>
              </a:rPr>
              <a:t>Section 6.1.6</a:t>
            </a:r>
            <a:r>
              <a:rPr lang="en-US" dirty="0">
                <a:solidFill>
                  <a:srgbClr val="0070C0"/>
                </a:solidFill>
                <a:effectLst/>
                <a:latin typeface="Tahoma" panose="020B0604030504040204" pitchFamily="34" charset="0"/>
                <a:ea typeface="Tahoma" panose="020B0604030504040204" pitchFamily="34" charset="0"/>
                <a:cs typeface="Tahoma" panose="020B0604030504040204" pitchFamily="34" charset="0"/>
              </a:rPr>
              <a:t>).</a:t>
            </a:r>
          </a:p>
        </p:txBody>
      </p:sp>
      <p:pic>
        <p:nvPicPr>
          <p:cNvPr id="7" name="Picture 6">
            <a:extLst>
              <a:ext uri="{FF2B5EF4-FFF2-40B4-BE49-F238E27FC236}">
                <a16:creationId xmlns:a16="http://schemas.microsoft.com/office/drawing/2014/main" id="{7519730E-F641-499C-9EA3-721F57E712A5}"/>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196267" y="1564220"/>
            <a:ext cx="9248037" cy="825500"/>
          </a:xfrm>
          <a:prstGeom prst="rect">
            <a:avLst/>
          </a:prstGeom>
        </p:spPr>
      </p:pic>
      <p:sp>
        <p:nvSpPr>
          <p:cNvPr id="6" name="Shape 180">
            <a:extLst>
              <a:ext uri="{FF2B5EF4-FFF2-40B4-BE49-F238E27FC236}">
                <a16:creationId xmlns:a16="http://schemas.microsoft.com/office/drawing/2014/main" id="{1D31155D-E4E4-4CE8-891E-B6DC02F87484}"/>
              </a:ext>
            </a:extLst>
          </p:cNvPr>
          <p:cNvSpPr/>
          <p:nvPr/>
        </p:nvSpPr>
        <p:spPr>
          <a:xfrm rot="13955132">
            <a:off x="8220466" y="2292703"/>
            <a:ext cx="921240" cy="449619"/>
          </a:xfrm>
          <a:prstGeom prst="rightArrow">
            <a:avLst>
              <a:gd name="adj1" fmla="val 50000"/>
              <a:gd name="adj2" fmla="val 50000"/>
            </a:avLst>
          </a:prstGeom>
          <a:solidFill>
            <a:srgbClr val="FF0000"/>
          </a:solidFill>
          <a:ln w="25400">
            <a:solidFill>
              <a:schemeClr val="accent1"/>
            </a:solidFill>
          </a:ln>
          <a:effectLst>
            <a:outerShdw blurRad="38100" dist="25400" dir="5400000" rotWithShape="0">
              <a:srgbClr val="000000">
                <a:alpha val="44710"/>
              </a:srgbClr>
            </a:outerShdw>
          </a:effectLst>
        </p:spPr>
        <p:txBody>
          <a:bodyPr lIns="45718" tIns="45718" rIns="45718" bIns="45718" anchor="ctr"/>
          <a:lstStyle/>
          <a:p>
            <a:pPr>
              <a:defRPr>
                <a:latin typeface="Helvetica Neue"/>
                <a:ea typeface="Helvetica Neue"/>
                <a:cs typeface="Helvetica Neue"/>
                <a:sym typeface="Helvetica Neue"/>
              </a:defRPr>
            </a:pPr>
            <a:endParaRPr dirty="0">
              <a:latin typeface="Tahoma" panose="020B0604030504040204" pitchFamily="34" charset="0"/>
              <a:ea typeface="Tahoma" panose="020B0604030504040204" pitchFamily="34" charset="0"/>
              <a:cs typeface="Tahoma" panose="020B0604030504040204" pitchFamily="34" charset="0"/>
            </a:endParaRPr>
          </a:p>
        </p:txBody>
      </p:sp>
      <p:sp>
        <p:nvSpPr>
          <p:cNvPr id="2" name="Slide Number Placeholder 1">
            <a:extLst>
              <a:ext uri="{FF2B5EF4-FFF2-40B4-BE49-F238E27FC236}">
                <a16:creationId xmlns:a16="http://schemas.microsoft.com/office/drawing/2014/main" id="{40440A6B-1A94-499A-97CB-6838F545756B}"/>
              </a:ext>
            </a:extLst>
          </p:cNvPr>
          <p:cNvSpPr>
            <a:spLocks noGrp="1"/>
          </p:cNvSpPr>
          <p:nvPr>
            <p:ph type="sldNum" sz="quarter" idx="2"/>
          </p:nvPr>
        </p:nvSpPr>
        <p:spPr/>
        <p:txBody>
          <a:bodyPr/>
          <a:lstStyle/>
          <a:p>
            <a:fld id="{86CB4B4D-7CA3-9044-876B-883B54F8677D}" type="slidenum">
              <a:rPr lang="en-US" smtClean="0"/>
              <a:t>34</a:t>
            </a:fld>
            <a:endParaRPr lang="en-US"/>
          </a:p>
        </p:txBody>
      </p:sp>
      <p:sp>
        <p:nvSpPr>
          <p:cNvPr id="9" name="Shape 168">
            <a:extLst>
              <a:ext uri="{FF2B5EF4-FFF2-40B4-BE49-F238E27FC236}">
                <a16:creationId xmlns:a16="http://schemas.microsoft.com/office/drawing/2014/main" id="{FABBE9A5-55B9-451F-8A72-39D7B6DF7074}"/>
              </a:ext>
            </a:extLst>
          </p:cNvPr>
          <p:cNvSpPr>
            <a:spLocks noGrp="1"/>
          </p:cNvSpPr>
          <p:nvPr>
            <p:ph type="title"/>
          </p:nvPr>
        </p:nvSpPr>
        <p:spPr>
          <a:xfrm>
            <a:off x="272473" y="316619"/>
            <a:ext cx="11582463" cy="706970"/>
          </a:xfrm>
          <a:prstGeom prst="rect">
            <a:avLst/>
          </a:prstGeom>
        </p:spPr>
        <p:txBody>
          <a:bodyPr>
            <a:normAutofit/>
          </a:bodyPr>
          <a:lstStyle>
            <a:lvl1pPr algn="l">
              <a:defRPr sz="3200"/>
            </a:lvl1pPr>
          </a:lstStyle>
          <a:p>
            <a:r>
              <a:rPr sz="3600" dirty="0"/>
              <a:t>SRR Resources </a:t>
            </a:r>
            <a:r>
              <a:rPr lang="en-US" sz="3600" dirty="0"/>
              <a:t>–</a:t>
            </a:r>
            <a:r>
              <a:rPr sz="3600" dirty="0"/>
              <a:t> Life Cycle &amp; Framework Integration</a:t>
            </a:r>
          </a:p>
        </p:txBody>
      </p:sp>
    </p:spTree>
    <p:extLst>
      <p:ext uri="{BB962C8B-B14F-4D97-AF65-F5344CB8AC3E}">
        <p14:creationId xmlns:p14="http://schemas.microsoft.com/office/powerpoint/2010/main" val="3461654367"/>
      </p:ext>
    </p:extLst>
  </p:cSld>
  <p:clrMapOvr>
    <a:masterClrMapping/>
  </p:clrMapOvr>
  <p:transition spd="slow"/>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 name="Shape 184"/>
          <p:cNvSpPr>
            <a:spLocks noGrp="1"/>
          </p:cNvSpPr>
          <p:nvPr>
            <p:ph type="sldNum" sz="quarter" idx="4294967295"/>
          </p:nvPr>
        </p:nvSpPr>
        <p:spPr>
          <a:xfrm>
            <a:off x="11581879" y="6273022"/>
            <a:ext cx="273057" cy="281937"/>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t>35</a:t>
            </a:fld>
            <a:endParaRPr/>
          </a:p>
        </p:txBody>
      </p:sp>
      <p:grpSp>
        <p:nvGrpSpPr>
          <p:cNvPr id="192" name="Group 192"/>
          <p:cNvGrpSpPr/>
          <p:nvPr/>
        </p:nvGrpSpPr>
        <p:grpSpPr>
          <a:xfrm>
            <a:off x="165100" y="1346579"/>
            <a:ext cx="11854936" cy="4564498"/>
            <a:chOff x="-168692" y="-52486"/>
            <a:chExt cx="11863677" cy="4521282"/>
          </a:xfrm>
          <a:solidFill>
            <a:schemeClr val="accent2">
              <a:lumMod val="20000"/>
              <a:lumOff val="80000"/>
            </a:schemeClr>
          </a:solidFill>
        </p:grpSpPr>
        <p:grpSp>
          <p:nvGrpSpPr>
            <p:cNvPr id="187" name="Group 187"/>
            <p:cNvGrpSpPr/>
            <p:nvPr/>
          </p:nvGrpSpPr>
          <p:grpSpPr>
            <a:xfrm>
              <a:off x="83701" y="-52486"/>
              <a:ext cx="5376620" cy="936585"/>
              <a:chOff x="11025" y="-52483"/>
              <a:chExt cx="5376619" cy="936583"/>
            </a:xfrm>
            <a:grpFill/>
          </p:grpSpPr>
          <p:sp>
            <p:nvSpPr>
              <p:cNvPr id="185" name="Shape 185"/>
              <p:cNvSpPr/>
              <p:nvPr/>
            </p:nvSpPr>
            <p:spPr>
              <a:xfrm>
                <a:off x="11025" y="0"/>
                <a:ext cx="5376619" cy="884100"/>
              </a:xfrm>
              <a:prstGeom prst="roundRect">
                <a:avLst>
                  <a:gd name="adj" fmla="val 7500"/>
                </a:avLst>
              </a:prstGeom>
              <a:grpFill/>
              <a:ln w="12700" cap="flat">
                <a:noFill/>
                <a:miter lim="400000"/>
              </a:ln>
              <a:effectLst>
                <a:outerShdw blurRad="38100" dist="25400" dir="5400000" rotWithShape="0">
                  <a:srgbClr val="000000">
                    <a:alpha val="45000"/>
                  </a:srgbClr>
                </a:outerShdw>
              </a:effectLst>
            </p:spPr>
            <p:txBody>
              <a:bodyPr wrap="square" lIns="45718" tIns="45718" rIns="45718" bIns="45718" numCol="1" anchor="t">
                <a:noAutofit/>
              </a:bodyPr>
              <a:lstStyle/>
              <a:p>
                <a:pPr defTabSz="914400">
                  <a:defRPr sz="2600">
                    <a:solidFill>
                      <a:srgbClr val="002060"/>
                    </a:solidFill>
                  </a:defRPr>
                </a:pPr>
                <a:endParaRPr dirty="0">
                  <a:latin typeface="Tahoma" panose="020B0604030504040204" pitchFamily="34" charset="0"/>
                  <a:ea typeface="Tahoma" panose="020B0604030504040204" pitchFamily="34" charset="0"/>
                  <a:cs typeface="Tahoma" panose="020B0604030504040204" pitchFamily="34" charset="0"/>
                </a:endParaRPr>
              </a:p>
            </p:txBody>
          </p:sp>
          <p:sp>
            <p:nvSpPr>
              <p:cNvPr id="186" name="Shape 186"/>
              <p:cNvSpPr/>
              <p:nvPr/>
            </p:nvSpPr>
            <p:spPr>
              <a:xfrm>
                <a:off x="146984" y="-52483"/>
                <a:ext cx="4656073" cy="892547"/>
              </a:xfrm>
              <a:prstGeom prst="rect">
                <a:avLst/>
              </a:prstGeom>
              <a:grpFill/>
              <a:ln w="12700" cap="flat">
                <a:noFill/>
                <a:miter lim="400000"/>
              </a:ln>
              <a:effectLst/>
              <a:extLst>
                <a:ext uri="{C572A759-6A51-4108-AA02-DFA0A04FC94B}">
                  <ma14:wrappingTextBoxFlag xmlns:ma14="http://schemas.microsoft.com/office/mac/drawingml/2011/main" xmlns="" val="1"/>
                </a:ext>
              </a:extLst>
            </p:spPr>
            <p:txBody>
              <a:bodyPr wrap="square" lIns="45718" tIns="45718" rIns="45718" bIns="45718" numCol="1" anchor="t">
                <a:spAutoFit/>
              </a:bodyPr>
              <a:lstStyle/>
              <a:p>
                <a:pPr defTabSz="914400">
                  <a:defRPr sz="2600">
                    <a:solidFill>
                      <a:srgbClr val="002060"/>
                    </a:solidFill>
                  </a:defRPr>
                </a:pPr>
                <a:r>
                  <a:rPr b="1" dirty="0">
                    <a:latin typeface="Tahoma" panose="020B0604030504040204" pitchFamily="34" charset="0"/>
                    <a:ea typeface="Tahoma" panose="020B0604030504040204" pitchFamily="34" charset="0"/>
                    <a:cs typeface="Tahoma" panose="020B0604030504040204" pitchFamily="34" charset="0"/>
                  </a:rPr>
                  <a:t>Case Study Matrix</a:t>
                </a:r>
              </a:p>
              <a:p>
                <a:pPr defTabSz="914400">
                  <a:buSzPct val="100000"/>
                  <a:defRPr sz="2600">
                    <a:solidFill>
                      <a:srgbClr val="002060"/>
                    </a:solidFill>
                  </a:defRPr>
                </a:pPr>
                <a:r>
                  <a:rPr lang="en-US" dirty="0">
                    <a:latin typeface="Tahoma" panose="020B0604030504040204" pitchFamily="34" charset="0"/>
                    <a:ea typeface="Tahoma" panose="020B0604030504040204" pitchFamily="34" charset="0"/>
                    <a:cs typeface="Tahoma" panose="020B0604030504040204" pitchFamily="34" charset="0"/>
                    <a:hlinkClick r:id="rId3"/>
                  </a:rPr>
                  <a:t>Section 2</a:t>
                </a:r>
                <a:r>
                  <a:rPr lang="en-US" dirty="0">
                    <a:latin typeface="Tahoma" panose="020B0604030504040204" pitchFamily="34" charset="0"/>
                    <a:ea typeface="Tahoma" panose="020B0604030504040204" pitchFamily="34" charset="0"/>
                    <a:cs typeface="Tahoma" panose="020B0604030504040204" pitchFamily="34" charset="0"/>
                  </a:rPr>
                  <a:t>; </a:t>
                </a:r>
                <a:r>
                  <a:rPr dirty="0">
                    <a:latin typeface="Tahoma" panose="020B0604030504040204" pitchFamily="34" charset="0"/>
                    <a:ea typeface="Tahoma" panose="020B0604030504040204" pitchFamily="34" charset="0"/>
                    <a:cs typeface="Tahoma" panose="020B0604030504040204" pitchFamily="34" charset="0"/>
                    <a:hlinkClick r:id="rId4"/>
                  </a:rPr>
                  <a:t>Appendix A</a:t>
                </a:r>
                <a:endParaRPr dirty="0">
                  <a:latin typeface="Tahoma" panose="020B0604030504040204" pitchFamily="34" charset="0"/>
                  <a:ea typeface="Tahoma" panose="020B0604030504040204" pitchFamily="34" charset="0"/>
                  <a:cs typeface="Tahoma" panose="020B0604030504040204" pitchFamily="34" charset="0"/>
                </a:endParaRPr>
              </a:p>
            </p:txBody>
          </p:sp>
        </p:grpSp>
        <p:sp>
          <p:nvSpPr>
            <p:cNvPr id="188" name="Shape 188"/>
            <p:cNvSpPr/>
            <p:nvPr/>
          </p:nvSpPr>
          <p:spPr>
            <a:xfrm>
              <a:off x="5297779" y="3572085"/>
              <a:ext cx="6397206" cy="896711"/>
            </a:xfrm>
            <a:prstGeom prst="roundRect">
              <a:avLst>
                <a:gd name="adj" fmla="val 7500"/>
              </a:avLst>
            </a:prstGeom>
            <a:grpFill/>
            <a:ln w="12700" cap="flat">
              <a:noFill/>
              <a:miter lim="400000"/>
            </a:ln>
            <a:effectLst>
              <a:outerShdw blurRad="38100" dist="25400" dir="5400000" rotWithShape="0">
                <a:srgbClr val="000000">
                  <a:alpha val="45000"/>
                </a:srgbClr>
              </a:outerShdw>
            </a:effectLst>
          </p:spPr>
          <p:txBody>
            <a:bodyPr wrap="square" lIns="45718" tIns="45718" rIns="45718" bIns="45718" numCol="1" anchor="t">
              <a:noAutofit/>
            </a:bodyPr>
            <a:lstStyle/>
            <a:p>
              <a:pPr defTabSz="914400">
                <a:defRPr sz="2600">
                  <a:solidFill>
                    <a:srgbClr val="002060"/>
                  </a:solidFill>
                </a:defRPr>
              </a:pPr>
              <a:endParaRPr dirty="0">
                <a:latin typeface="Tahoma" panose="020B0604030504040204" pitchFamily="34" charset="0"/>
                <a:ea typeface="Tahoma" panose="020B0604030504040204" pitchFamily="34" charset="0"/>
                <a:cs typeface="Tahoma" panose="020B0604030504040204" pitchFamily="34" charset="0"/>
              </a:endParaRPr>
            </a:p>
          </p:txBody>
        </p:sp>
        <p:grpSp>
          <p:nvGrpSpPr>
            <p:cNvPr id="191" name="Group 191"/>
            <p:cNvGrpSpPr/>
            <p:nvPr/>
          </p:nvGrpSpPr>
          <p:grpSpPr>
            <a:xfrm>
              <a:off x="-168692" y="2355306"/>
              <a:ext cx="11727048" cy="2109327"/>
              <a:chOff x="-168690" y="-711540"/>
              <a:chExt cx="11727046" cy="2109325"/>
            </a:xfrm>
            <a:grpFill/>
          </p:grpSpPr>
          <p:sp>
            <p:nvSpPr>
              <p:cNvPr id="189" name="Shape 189"/>
              <p:cNvSpPr/>
              <p:nvPr/>
            </p:nvSpPr>
            <p:spPr>
              <a:xfrm>
                <a:off x="-168690" y="-711540"/>
                <a:ext cx="5629013" cy="942766"/>
              </a:xfrm>
              <a:prstGeom prst="roundRect">
                <a:avLst>
                  <a:gd name="adj" fmla="val 7500"/>
                </a:avLst>
              </a:prstGeom>
              <a:grpFill/>
              <a:ln w="12700" cap="flat">
                <a:noFill/>
                <a:miter lim="400000"/>
              </a:ln>
              <a:effectLst>
                <a:outerShdw blurRad="38100" dist="25400" dir="5400000" rotWithShape="0">
                  <a:srgbClr val="000000">
                    <a:alpha val="45000"/>
                  </a:srgbClr>
                </a:outerShdw>
              </a:effectLst>
            </p:spPr>
            <p:txBody>
              <a:bodyPr wrap="square" lIns="45718" tIns="45718" rIns="45718" bIns="45718" numCol="1" anchor="t">
                <a:noAutofit/>
              </a:bodyPr>
              <a:lstStyle/>
              <a:p>
                <a:pPr defTabSz="914400">
                  <a:defRPr sz="2600">
                    <a:solidFill>
                      <a:srgbClr val="002060"/>
                    </a:solidFill>
                  </a:defRPr>
                </a:pPr>
                <a:endParaRPr dirty="0">
                  <a:latin typeface="Tahoma" panose="020B0604030504040204" pitchFamily="34" charset="0"/>
                  <a:ea typeface="Tahoma" panose="020B0604030504040204" pitchFamily="34" charset="0"/>
                  <a:cs typeface="Tahoma" panose="020B0604030504040204" pitchFamily="34" charset="0"/>
                </a:endParaRPr>
              </a:p>
            </p:txBody>
          </p:sp>
          <p:sp>
            <p:nvSpPr>
              <p:cNvPr id="190" name="Shape 190"/>
              <p:cNvSpPr/>
              <p:nvPr/>
            </p:nvSpPr>
            <p:spPr>
              <a:xfrm>
                <a:off x="5381669" y="505238"/>
                <a:ext cx="6176687" cy="892547"/>
              </a:xfrm>
              <a:prstGeom prst="rect">
                <a:avLst/>
              </a:prstGeom>
              <a:grpFill/>
              <a:ln w="12700" cap="flat">
                <a:noFill/>
                <a:miter lim="400000"/>
              </a:ln>
              <a:effectLst/>
              <a:extLst>
                <a:ext uri="{C572A759-6A51-4108-AA02-DFA0A04FC94B}">
                  <ma14:wrappingTextBoxFlag xmlns:ma14="http://schemas.microsoft.com/office/mac/drawingml/2011/main" xmlns="" val="1"/>
                </a:ext>
              </a:extLst>
            </p:spPr>
            <p:txBody>
              <a:bodyPr wrap="square" lIns="45718" tIns="45718" rIns="45718" bIns="45718" numCol="1" anchor="t">
                <a:spAutoFit/>
              </a:bodyPr>
              <a:lstStyle/>
              <a:p>
                <a:pPr algn="r" defTabSz="914400">
                  <a:defRPr sz="2600">
                    <a:solidFill>
                      <a:srgbClr val="002060"/>
                    </a:solidFill>
                  </a:defRPr>
                </a:pPr>
                <a:r>
                  <a:rPr sz="2600" b="1" dirty="0">
                    <a:solidFill>
                      <a:srgbClr val="002060"/>
                    </a:solidFill>
                    <a:latin typeface="Tahoma" panose="020B0604030504040204" pitchFamily="34" charset="0"/>
                    <a:ea typeface="Tahoma" panose="020B0604030504040204" pitchFamily="34" charset="0"/>
                    <a:cs typeface="Tahoma" panose="020B0604030504040204" pitchFamily="34" charset="0"/>
                  </a:rPr>
                  <a:t>Sustainable BMP Checklists </a:t>
                </a:r>
              </a:p>
              <a:p>
                <a:pPr algn="r" defTabSz="914400">
                  <a:buSzPct val="100000"/>
                  <a:defRPr sz="2600">
                    <a:solidFill>
                      <a:srgbClr val="002060"/>
                    </a:solidFill>
                  </a:defRPr>
                </a:pPr>
                <a:r>
                  <a:rPr dirty="0">
                    <a:latin typeface="Tahoma" panose="020B0604030504040204" pitchFamily="34" charset="0"/>
                    <a:ea typeface="Tahoma" panose="020B0604030504040204" pitchFamily="34" charset="0"/>
                    <a:cs typeface="Tahoma" panose="020B0604030504040204" pitchFamily="34" charset="0"/>
                    <a:hlinkClick r:id="rId5"/>
                  </a:rPr>
                  <a:t>Section 7</a:t>
                </a:r>
                <a:r>
                  <a:rPr lang="en-US" dirty="0">
                    <a:latin typeface="Tahoma" panose="020B0604030504040204" pitchFamily="34" charset="0"/>
                    <a:ea typeface="Tahoma" panose="020B0604030504040204" pitchFamily="34" charset="0"/>
                    <a:cs typeface="Tahoma" panose="020B0604030504040204" pitchFamily="34" charset="0"/>
                  </a:rPr>
                  <a:t>;</a:t>
                </a:r>
                <a:r>
                  <a:rPr dirty="0">
                    <a:latin typeface="Tahoma" panose="020B0604030504040204" pitchFamily="34" charset="0"/>
                    <a:ea typeface="Tahoma" panose="020B0604030504040204" pitchFamily="34" charset="0"/>
                    <a:cs typeface="Tahoma" panose="020B0604030504040204" pitchFamily="34" charset="0"/>
                  </a:rPr>
                  <a:t> </a:t>
                </a:r>
                <a:r>
                  <a:rPr dirty="0">
                    <a:latin typeface="Tahoma" panose="020B0604030504040204" pitchFamily="34" charset="0"/>
                    <a:ea typeface="Tahoma" panose="020B0604030504040204" pitchFamily="34" charset="0"/>
                    <a:cs typeface="Tahoma" panose="020B0604030504040204" pitchFamily="34" charset="0"/>
                    <a:hlinkClick r:id="rId6"/>
                  </a:rPr>
                  <a:t>Appendix D</a:t>
                </a:r>
                <a:endParaRPr dirty="0">
                  <a:latin typeface="Tahoma" panose="020B0604030504040204" pitchFamily="34" charset="0"/>
                  <a:ea typeface="Tahoma" panose="020B0604030504040204" pitchFamily="34" charset="0"/>
                  <a:cs typeface="Tahoma" panose="020B0604030504040204" pitchFamily="34" charset="0"/>
                </a:endParaRPr>
              </a:p>
            </p:txBody>
          </p:sp>
        </p:grpSp>
      </p:grpSp>
      <p:sp>
        <p:nvSpPr>
          <p:cNvPr id="194" name="Shape 194"/>
          <p:cNvSpPr/>
          <p:nvPr/>
        </p:nvSpPr>
        <p:spPr>
          <a:xfrm>
            <a:off x="271070" y="3813816"/>
            <a:ext cx="6392492" cy="892548"/>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p>
            <a:pPr defTabSz="914400">
              <a:defRPr sz="2600">
                <a:solidFill>
                  <a:srgbClr val="002060"/>
                </a:solidFill>
              </a:defRPr>
            </a:pPr>
            <a:r>
              <a:rPr b="1" dirty="0">
                <a:latin typeface="Tahoma" panose="020B0604030504040204" pitchFamily="34" charset="0"/>
                <a:ea typeface="Tahoma" panose="020B0604030504040204" pitchFamily="34" charset="0"/>
                <a:cs typeface="Tahoma" panose="020B0604030504040204" pitchFamily="34" charset="0"/>
              </a:rPr>
              <a:t>Tech Sheets</a:t>
            </a:r>
          </a:p>
          <a:p>
            <a:pPr defTabSz="914400">
              <a:buSzPct val="100000"/>
              <a:defRPr sz="2600">
                <a:solidFill>
                  <a:srgbClr val="002060"/>
                </a:solidFill>
              </a:defRPr>
            </a:pPr>
            <a:r>
              <a:rPr dirty="0">
                <a:latin typeface="Tahoma" panose="020B0604030504040204" pitchFamily="34" charset="0"/>
                <a:ea typeface="Tahoma" panose="020B0604030504040204" pitchFamily="34" charset="0"/>
                <a:cs typeface="Tahoma" panose="020B0604030504040204" pitchFamily="34" charset="0"/>
                <a:hlinkClick r:id="rId7"/>
              </a:rPr>
              <a:t>Appendix C</a:t>
            </a:r>
            <a:endParaRPr dirty="0">
              <a:latin typeface="Tahoma" panose="020B0604030504040204" pitchFamily="34" charset="0"/>
              <a:ea typeface="Tahoma" panose="020B0604030504040204" pitchFamily="34" charset="0"/>
              <a:cs typeface="Tahoma" panose="020B0604030504040204" pitchFamily="34" charset="0"/>
            </a:endParaRPr>
          </a:p>
        </p:txBody>
      </p:sp>
      <p:sp>
        <p:nvSpPr>
          <p:cNvPr id="13" name="Shape 188">
            <a:extLst>
              <a:ext uri="{FF2B5EF4-FFF2-40B4-BE49-F238E27FC236}">
                <a16:creationId xmlns:a16="http://schemas.microsoft.com/office/drawing/2014/main" id="{D7EC0096-0847-4706-8BF1-B5859179AE7D}"/>
              </a:ext>
            </a:extLst>
          </p:cNvPr>
          <p:cNvSpPr/>
          <p:nvPr/>
        </p:nvSpPr>
        <p:spPr>
          <a:xfrm>
            <a:off x="5541484" y="2545638"/>
            <a:ext cx="6176923" cy="1028055"/>
          </a:xfrm>
          <a:prstGeom prst="roundRect">
            <a:avLst>
              <a:gd name="adj" fmla="val 7500"/>
            </a:avLst>
          </a:prstGeom>
          <a:solidFill>
            <a:schemeClr val="accent2">
              <a:lumMod val="20000"/>
              <a:lumOff val="80000"/>
            </a:schemeClr>
          </a:solidFill>
          <a:ln w="12700" cap="flat">
            <a:noFill/>
            <a:miter lim="400000"/>
          </a:ln>
          <a:effectLst>
            <a:outerShdw blurRad="38100" dist="25400" dir="5400000" rotWithShape="0">
              <a:srgbClr val="000000">
                <a:alpha val="45000"/>
              </a:srgbClr>
            </a:outerShdw>
          </a:effectLst>
        </p:spPr>
        <p:txBody>
          <a:bodyPr wrap="square" lIns="45718" tIns="45718" rIns="45718" bIns="45718" numCol="1" anchor="t">
            <a:noAutofit/>
          </a:bodyPr>
          <a:lstStyle/>
          <a:p>
            <a:pPr defTabSz="914400">
              <a:defRPr sz="2600">
                <a:solidFill>
                  <a:srgbClr val="002060"/>
                </a:solidFill>
              </a:defRPr>
            </a:pPr>
            <a:endParaRPr dirty="0">
              <a:latin typeface="Tahoma" panose="020B0604030504040204" pitchFamily="34" charset="0"/>
              <a:ea typeface="Tahoma" panose="020B0604030504040204" pitchFamily="34" charset="0"/>
              <a:cs typeface="Tahoma" panose="020B0604030504040204" pitchFamily="34" charset="0"/>
            </a:endParaRPr>
          </a:p>
        </p:txBody>
      </p:sp>
      <p:sp>
        <p:nvSpPr>
          <p:cNvPr id="2" name="TextBox 1">
            <a:extLst>
              <a:ext uri="{FF2B5EF4-FFF2-40B4-BE49-F238E27FC236}">
                <a16:creationId xmlns:a16="http://schemas.microsoft.com/office/drawing/2014/main" id="{E3C78DA4-975C-4004-A996-B925AEAB5E8D}"/>
              </a:ext>
            </a:extLst>
          </p:cNvPr>
          <p:cNvSpPr txBox="1"/>
          <p:nvPr/>
        </p:nvSpPr>
        <p:spPr>
          <a:xfrm>
            <a:off x="5789966" y="2613391"/>
            <a:ext cx="5791913" cy="89254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r" defTabSz="914400">
              <a:defRPr sz="2600">
                <a:solidFill>
                  <a:srgbClr val="002060"/>
                </a:solidFill>
              </a:defRPr>
            </a:pPr>
            <a:r>
              <a:rPr lang="en-US" sz="2600" b="1" dirty="0">
                <a:solidFill>
                  <a:srgbClr val="002060"/>
                </a:solidFill>
                <a:latin typeface="Tahoma" panose="020B0604030504040204" pitchFamily="34" charset="0"/>
                <a:ea typeface="Tahoma" panose="020B0604030504040204" pitchFamily="34" charset="0"/>
                <a:cs typeface="Tahoma" panose="020B0604030504040204" pitchFamily="34" charset="0"/>
                <a:sym typeface="Helvetica"/>
              </a:rPr>
              <a:t>Frequently Asked Questions</a:t>
            </a:r>
          </a:p>
          <a:p>
            <a:pPr marR="0" algn="r" defTabSz="457200" rtl="0" fontAlgn="auto" latinLnBrk="0" hangingPunct="0">
              <a:lnSpc>
                <a:spcPct val="100000"/>
              </a:lnSpc>
              <a:spcBef>
                <a:spcPts val="0"/>
              </a:spcBef>
              <a:spcAft>
                <a:spcPts val="0"/>
              </a:spcAft>
              <a:buClrTx/>
              <a:buSzTx/>
              <a:tabLst/>
            </a:pPr>
            <a:r>
              <a:rPr lang="en-US" sz="2600" dirty="0">
                <a:latin typeface="Tahoma" panose="020B0604030504040204" pitchFamily="34" charset="0"/>
                <a:ea typeface="Tahoma" panose="020B0604030504040204" pitchFamily="34" charset="0"/>
                <a:cs typeface="Tahoma" panose="020B0604030504040204" pitchFamily="34" charset="0"/>
                <a:hlinkClick r:id="rId3"/>
              </a:rPr>
              <a:t>Section 2.2</a:t>
            </a:r>
            <a:endParaRPr kumimoji="0" lang="en-US" sz="2600" u="none" strike="noStrike" cap="none" spc="0" normalizeH="0" baseline="0" dirty="0">
              <a:ln>
                <a:noFill/>
              </a:ln>
              <a:solidFill>
                <a:srgbClr val="000000"/>
              </a:solidFill>
              <a:effectLst/>
              <a:uFillTx/>
              <a:latin typeface="Tahoma" panose="020B0604030504040204" pitchFamily="34" charset="0"/>
              <a:ea typeface="Tahoma" panose="020B0604030504040204" pitchFamily="34" charset="0"/>
              <a:cs typeface="Tahoma" panose="020B0604030504040204" pitchFamily="34" charset="0"/>
              <a:sym typeface="Helvetica"/>
            </a:endParaRPr>
          </a:p>
        </p:txBody>
      </p:sp>
      <p:sp>
        <p:nvSpPr>
          <p:cNvPr id="18" name="Shape 168">
            <a:extLst>
              <a:ext uri="{FF2B5EF4-FFF2-40B4-BE49-F238E27FC236}">
                <a16:creationId xmlns:a16="http://schemas.microsoft.com/office/drawing/2014/main" id="{D15828B5-33C9-4E97-A39F-36ED10A93453}"/>
              </a:ext>
            </a:extLst>
          </p:cNvPr>
          <p:cNvSpPr>
            <a:spLocks noGrp="1"/>
          </p:cNvSpPr>
          <p:nvPr>
            <p:ph type="title"/>
          </p:nvPr>
        </p:nvSpPr>
        <p:spPr>
          <a:xfrm>
            <a:off x="273050" y="315913"/>
            <a:ext cx="11610458" cy="708025"/>
          </a:xfrm>
          <a:prstGeom prst="rect">
            <a:avLst/>
          </a:prstGeom>
        </p:spPr>
        <p:txBody>
          <a:bodyPr>
            <a:normAutofit/>
          </a:bodyPr>
          <a:lstStyle>
            <a:lvl1pPr algn="l">
              <a:defRPr sz="3200"/>
            </a:lvl1pPr>
          </a:lstStyle>
          <a:p>
            <a:r>
              <a:rPr sz="3600" dirty="0"/>
              <a:t>SRR Resources</a:t>
            </a:r>
          </a:p>
        </p:txBody>
      </p:sp>
    </p:spTree>
  </p:cSld>
  <p:clrMapOvr>
    <a:masterClrMapping/>
  </p:clrMapOvr>
  <p:transition spd="slow"/>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 name="Shape 198"/>
          <p:cNvSpPr>
            <a:spLocks noGrp="1"/>
          </p:cNvSpPr>
          <p:nvPr>
            <p:ph type="title"/>
          </p:nvPr>
        </p:nvSpPr>
        <p:spPr>
          <a:xfrm>
            <a:off x="287728" y="291030"/>
            <a:ext cx="7514970" cy="706986"/>
          </a:xfrm>
          <a:prstGeom prst="rect">
            <a:avLst/>
          </a:prstGeom>
        </p:spPr>
        <p:txBody>
          <a:bodyPr/>
          <a:lstStyle>
            <a:lvl1pPr algn="l"/>
          </a:lstStyle>
          <a:p>
            <a:r>
              <a:rPr dirty="0"/>
              <a:t>SRR Resources</a:t>
            </a:r>
            <a:r>
              <a:rPr lang="en-US" dirty="0"/>
              <a:t> Summary</a:t>
            </a:r>
            <a:endParaRPr dirty="0"/>
          </a:p>
        </p:txBody>
      </p:sp>
      <p:sp>
        <p:nvSpPr>
          <p:cNvPr id="199" name="Shape 199"/>
          <p:cNvSpPr>
            <a:spLocks noGrp="1"/>
          </p:cNvSpPr>
          <p:nvPr>
            <p:ph type="body" idx="1"/>
          </p:nvPr>
        </p:nvSpPr>
        <p:spPr>
          <a:xfrm>
            <a:off x="287728" y="1367997"/>
            <a:ext cx="11751872" cy="3945735"/>
          </a:xfrm>
          <a:prstGeom prst="rect">
            <a:avLst/>
          </a:prstGeom>
        </p:spPr>
        <p:txBody>
          <a:bodyPr>
            <a:normAutofit/>
          </a:bodyPr>
          <a:lstStyle/>
          <a:p>
            <a:pPr marL="307847" indent="-298322" defTabSz="397763">
              <a:spcBef>
                <a:spcPts val="800"/>
              </a:spcBef>
              <a:defRPr sz="2200"/>
            </a:pPr>
            <a:r>
              <a:rPr sz="2400" dirty="0"/>
              <a:t>Frequently Asked Questions </a:t>
            </a:r>
            <a:r>
              <a:rPr lang="en-US" sz="2400" dirty="0"/>
              <a:t>								</a:t>
            </a:r>
            <a:r>
              <a:rPr lang="en-US" sz="1800" dirty="0"/>
              <a:t>(</a:t>
            </a:r>
            <a:r>
              <a:rPr sz="1800" dirty="0"/>
              <a:t>Section 2</a:t>
            </a:r>
            <a:r>
              <a:rPr lang="en-US" sz="1800" dirty="0"/>
              <a:t>)</a:t>
            </a:r>
            <a:endParaRPr sz="2000" dirty="0"/>
          </a:p>
          <a:p>
            <a:pPr marL="307847" indent="-298322" defTabSz="397763">
              <a:spcBef>
                <a:spcPts val="800"/>
              </a:spcBef>
              <a:defRPr sz="2200"/>
            </a:pPr>
            <a:r>
              <a:rPr sz="2400" dirty="0"/>
              <a:t>Case Studies </a:t>
            </a:r>
            <a:r>
              <a:rPr lang="en-US" sz="2400" dirty="0"/>
              <a:t>													</a:t>
            </a:r>
            <a:r>
              <a:rPr lang="en-US" sz="1800" dirty="0"/>
              <a:t>(</a:t>
            </a:r>
            <a:r>
              <a:rPr sz="1800" dirty="0"/>
              <a:t>Section 2</a:t>
            </a:r>
            <a:r>
              <a:rPr lang="en-US" sz="1800" dirty="0"/>
              <a:t>; Appendix A, </a:t>
            </a:r>
            <a:r>
              <a:rPr sz="1800" dirty="0"/>
              <a:t>and Section 5.10</a:t>
            </a:r>
            <a:r>
              <a:rPr lang="en-US" sz="1800" dirty="0"/>
              <a:t>)</a:t>
            </a:r>
          </a:p>
          <a:p>
            <a:pPr marL="307847" indent="-298322" defTabSz="397763">
              <a:spcBef>
                <a:spcPts val="800"/>
              </a:spcBef>
              <a:defRPr sz="2200"/>
            </a:pPr>
            <a:r>
              <a:rPr lang="en-US" sz="2400" dirty="0"/>
              <a:t>Tech Sheets for Selected State Resources 			</a:t>
            </a:r>
            <a:r>
              <a:rPr lang="en-US" sz="1800" dirty="0"/>
              <a:t>(Section 3 and Appendix C)</a:t>
            </a:r>
            <a:endParaRPr sz="1800" dirty="0"/>
          </a:p>
          <a:p>
            <a:pPr marL="307847" indent="-298322" defTabSz="397763">
              <a:spcBef>
                <a:spcPts val="800"/>
              </a:spcBef>
              <a:defRPr sz="2200"/>
            </a:pPr>
            <a:r>
              <a:rPr sz="2400" dirty="0"/>
              <a:t>State Resources Map</a:t>
            </a:r>
            <a:r>
              <a:rPr lang="en-US" sz="2400" dirty="0"/>
              <a:t>		</a:t>
            </a:r>
            <a:r>
              <a:rPr sz="2400" dirty="0"/>
              <a:t> </a:t>
            </a:r>
            <a:r>
              <a:rPr lang="en-US" sz="2400" dirty="0"/>
              <a:t>									</a:t>
            </a:r>
            <a:r>
              <a:rPr lang="en-US" sz="1800" dirty="0"/>
              <a:t>(</a:t>
            </a:r>
            <a:r>
              <a:rPr sz="1800" dirty="0"/>
              <a:t>Section 4</a:t>
            </a:r>
            <a:r>
              <a:rPr lang="en-US" sz="1800" dirty="0"/>
              <a:t>)</a:t>
            </a:r>
            <a:endParaRPr sz="1800" dirty="0"/>
          </a:p>
          <a:p>
            <a:pPr marL="307847" indent="-298322" defTabSz="397763">
              <a:spcBef>
                <a:spcPts val="800"/>
              </a:spcBef>
              <a:defRPr sz="2200"/>
            </a:pPr>
            <a:r>
              <a:rPr sz="2400" dirty="0"/>
              <a:t>Sustainable Resilience Remediation Framework </a:t>
            </a:r>
            <a:r>
              <a:rPr lang="en-US" sz="2400" dirty="0"/>
              <a:t>		</a:t>
            </a:r>
            <a:r>
              <a:rPr lang="en-US" sz="1800" dirty="0"/>
              <a:t>(</a:t>
            </a:r>
            <a:r>
              <a:rPr sz="1800" dirty="0"/>
              <a:t>Section 6</a:t>
            </a:r>
            <a:r>
              <a:rPr lang="en-US" sz="1800" dirty="0"/>
              <a:t>)</a:t>
            </a:r>
            <a:endParaRPr sz="1800" dirty="0"/>
          </a:p>
          <a:p>
            <a:pPr marL="307847" indent="-298322" defTabSz="397763">
              <a:spcBef>
                <a:spcPts val="800"/>
              </a:spcBef>
              <a:defRPr sz="2200"/>
            </a:pPr>
            <a:r>
              <a:rPr sz="2400" dirty="0"/>
              <a:t>Sustainable Best Management Practice Checklists </a:t>
            </a:r>
            <a:r>
              <a:rPr lang="en-US" sz="2400" dirty="0"/>
              <a:t>	</a:t>
            </a:r>
            <a:r>
              <a:rPr lang="en-US" sz="1800" dirty="0"/>
              <a:t>(Section 7 and</a:t>
            </a:r>
            <a:r>
              <a:rPr sz="1800" dirty="0"/>
              <a:t> Appendix D</a:t>
            </a:r>
            <a:r>
              <a:rPr lang="en-US" sz="1800" dirty="0"/>
              <a:t>)</a:t>
            </a:r>
            <a:endParaRPr sz="1800" dirty="0"/>
          </a:p>
        </p:txBody>
      </p:sp>
      <p:pic>
        <p:nvPicPr>
          <p:cNvPr id="5" name="image27.png">
            <a:extLst>
              <a:ext uri="{FF2B5EF4-FFF2-40B4-BE49-F238E27FC236}">
                <a16:creationId xmlns:a16="http://schemas.microsoft.com/office/drawing/2014/main" id="{28E7B896-5D14-413C-97C9-5928C8B072B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223478" y="4404561"/>
            <a:ext cx="2266093" cy="1274678"/>
          </a:xfrm>
          <a:prstGeom prst="rect">
            <a:avLst/>
          </a:prstGeom>
          <a:ln w="12700">
            <a:miter lim="400000"/>
          </a:ln>
        </p:spPr>
      </p:pic>
      <p:pic>
        <p:nvPicPr>
          <p:cNvPr id="6" name="image25.png">
            <a:extLst>
              <a:ext uri="{FF2B5EF4-FFF2-40B4-BE49-F238E27FC236}">
                <a16:creationId xmlns:a16="http://schemas.microsoft.com/office/drawing/2014/main" id="{F567A2A9-D172-49F1-B6D5-8B5E1A224DE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028397" y="4429537"/>
            <a:ext cx="2090309" cy="1249701"/>
          </a:xfrm>
          <a:prstGeom prst="rect">
            <a:avLst/>
          </a:prstGeom>
          <a:ln w="12700">
            <a:miter lim="400000"/>
          </a:ln>
        </p:spPr>
      </p:pic>
      <p:pic>
        <p:nvPicPr>
          <p:cNvPr id="4" name="image22.png">
            <a:extLst>
              <a:ext uri="{FF2B5EF4-FFF2-40B4-BE49-F238E27FC236}">
                <a16:creationId xmlns:a16="http://schemas.microsoft.com/office/drawing/2014/main" id="{F64EDEC6-6AA6-4452-AB06-8DE10F63EDA9}"/>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1070309" y="4325755"/>
            <a:ext cx="2717938" cy="1481477"/>
          </a:xfrm>
          <a:prstGeom prst="rect">
            <a:avLst/>
          </a:prstGeom>
          <a:ln w="12700">
            <a:miter lim="400000"/>
          </a:ln>
        </p:spPr>
      </p:pic>
      <p:sp>
        <p:nvSpPr>
          <p:cNvPr id="8" name="TextBox 7">
            <a:extLst>
              <a:ext uri="{FF2B5EF4-FFF2-40B4-BE49-F238E27FC236}">
                <a16:creationId xmlns:a16="http://schemas.microsoft.com/office/drawing/2014/main" id="{6467CEEF-2CB8-4517-88B7-7C64333EF35B}"/>
              </a:ext>
            </a:extLst>
          </p:cNvPr>
          <p:cNvSpPr txBox="1"/>
          <p:nvPr/>
        </p:nvSpPr>
        <p:spPr>
          <a:xfrm>
            <a:off x="5223477" y="5746980"/>
            <a:ext cx="2266093" cy="3077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ctr" defTabSz="457200" rtl="0" fontAlgn="auto" latinLnBrk="0" hangingPunct="0">
              <a:lnSpc>
                <a:spcPct val="100000"/>
              </a:lnSpc>
              <a:spcBef>
                <a:spcPts val="0"/>
              </a:spcBef>
              <a:spcAft>
                <a:spcPts val="0"/>
              </a:spcAft>
              <a:buClrTx/>
              <a:buSzTx/>
              <a:buFontTx/>
              <a:buNone/>
              <a:tabLst/>
            </a:pPr>
            <a:r>
              <a:rPr kumimoji="0" lang="en-US" sz="1400" u="none" strike="noStrike" cap="none" spc="0" normalizeH="0" baseline="0" dirty="0">
                <a:ln>
                  <a:noFill/>
                </a:ln>
                <a:solidFill>
                  <a:srgbClr val="000000"/>
                </a:solidFill>
                <a:effectLst/>
                <a:uFillTx/>
                <a:latin typeface="Tahoma" panose="020B0604030504040204" pitchFamily="34" charset="0"/>
                <a:ea typeface="Tahoma" panose="020B0604030504040204" pitchFamily="34" charset="0"/>
                <a:cs typeface="Tahoma" panose="020B0604030504040204" pitchFamily="34" charset="0"/>
                <a:sym typeface="Helvetica"/>
              </a:rPr>
              <a:t>SRR Framework</a:t>
            </a:r>
          </a:p>
        </p:txBody>
      </p:sp>
      <p:sp>
        <p:nvSpPr>
          <p:cNvPr id="9" name="TextBox 8">
            <a:extLst>
              <a:ext uri="{FF2B5EF4-FFF2-40B4-BE49-F238E27FC236}">
                <a16:creationId xmlns:a16="http://schemas.microsoft.com/office/drawing/2014/main" id="{A52F7C1A-1A7F-4BB9-A865-1C32A967DBDF}"/>
              </a:ext>
            </a:extLst>
          </p:cNvPr>
          <p:cNvSpPr txBox="1"/>
          <p:nvPr/>
        </p:nvSpPr>
        <p:spPr>
          <a:xfrm>
            <a:off x="9068882" y="5700284"/>
            <a:ext cx="2049824" cy="3077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ctr" defTabSz="457200" rtl="0" fontAlgn="auto" latinLnBrk="0" hangingPunct="0">
              <a:lnSpc>
                <a:spcPct val="100000"/>
              </a:lnSpc>
              <a:spcBef>
                <a:spcPts val="0"/>
              </a:spcBef>
              <a:spcAft>
                <a:spcPts val="0"/>
              </a:spcAft>
              <a:buClrTx/>
              <a:buSzTx/>
              <a:buFontTx/>
              <a:buNone/>
              <a:tabLst/>
            </a:pPr>
            <a:r>
              <a:rPr kumimoji="0" lang="en-US" sz="1400" u="none" strike="noStrike" cap="none" spc="0" normalizeH="0" baseline="0" dirty="0">
                <a:ln>
                  <a:noFill/>
                </a:ln>
                <a:solidFill>
                  <a:srgbClr val="000000"/>
                </a:solidFill>
                <a:effectLst/>
                <a:uFillTx/>
                <a:latin typeface="Tahoma" panose="020B0604030504040204" pitchFamily="34" charset="0"/>
                <a:ea typeface="Tahoma" panose="020B0604030504040204" pitchFamily="34" charset="0"/>
                <a:cs typeface="Tahoma" panose="020B0604030504040204" pitchFamily="34" charset="0"/>
                <a:sym typeface="Helvetica"/>
              </a:rPr>
              <a:t>Case Studies</a:t>
            </a:r>
          </a:p>
        </p:txBody>
      </p:sp>
      <p:sp>
        <p:nvSpPr>
          <p:cNvPr id="10" name="TextBox 9">
            <a:extLst>
              <a:ext uri="{FF2B5EF4-FFF2-40B4-BE49-F238E27FC236}">
                <a16:creationId xmlns:a16="http://schemas.microsoft.com/office/drawing/2014/main" id="{BABA6C86-A0CB-4F0A-8FFC-D20ADC8AA030}"/>
              </a:ext>
            </a:extLst>
          </p:cNvPr>
          <p:cNvSpPr txBox="1"/>
          <p:nvPr/>
        </p:nvSpPr>
        <p:spPr>
          <a:xfrm>
            <a:off x="1378074" y="5742506"/>
            <a:ext cx="2266093" cy="3077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ctr" defTabSz="457200" rtl="0" fontAlgn="auto" latinLnBrk="0" hangingPunct="0">
              <a:lnSpc>
                <a:spcPct val="100000"/>
              </a:lnSpc>
              <a:spcBef>
                <a:spcPts val="0"/>
              </a:spcBef>
              <a:spcAft>
                <a:spcPts val="0"/>
              </a:spcAft>
              <a:buClrTx/>
              <a:buSzTx/>
              <a:buFontTx/>
              <a:buNone/>
              <a:tabLst/>
            </a:pPr>
            <a:r>
              <a:rPr kumimoji="0" lang="en-US" sz="1400" u="none" strike="noStrike" cap="none" spc="0" normalizeH="0" baseline="0" dirty="0">
                <a:ln>
                  <a:noFill/>
                </a:ln>
                <a:solidFill>
                  <a:srgbClr val="000000"/>
                </a:solidFill>
                <a:effectLst/>
                <a:uFillTx/>
                <a:latin typeface="Tahoma" panose="020B0604030504040204" pitchFamily="34" charset="0"/>
                <a:ea typeface="Tahoma" panose="020B0604030504040204" pitchFamily="34" charset="0"/>
                <a:cs typeface="Tahoma" panose="020B0604030504040204" pitchFamily="34" charset="0"/>
                <a:sym typeface="Helvetica"/>
              </a:rPr>
              <a:t>State Resource Map</a:t>
            </a:r>
          </a:p>
        </p:txBody>
      </p:sp>
      <p:sp>
        <p:nvSpPr>
          <p:cNvPr id="12" name="TextBox 11">
            <a:extLst>
              <a:ext uri="{FF2B5EF4-FFF2-40B4-BE49-F238E27FC236}">
                <a16:creationId xmlns:a16="http://schemas.microsoft.com/office/drawing/2014/main" id="{4646B0F6-056C-4CF6-B883-A3BEE6E591BA}"/>
              </a:ext>
            </a:extLst>
          </p:cNvPr>
          <p:cNvSpPr txBox="1"/>
          <p:nvPr/>
        </p:nvSpPr>
        <p:spPr>
          <a:xfrm>
            <a:off x="3788247" y="6268615"/>
            <a:ext cx="6096000" cy="4001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2000" dirty="0">
                <a:latin typeface="Tahoma" panose="020B0604030504040204" pitchFamily="34" charset="0"/>
                <a:ea typeface="Tahoma" panose="020B0604030504040204" pitchFamily="34" charset="0"/>
                <a:cs typeface="Tahoma" panose="020B0604030504040204" pitchFamily="34" charset="0"/>
                <a:hlinkClick r:id="rId6"/>
              </a:rPr>
              <a:t>SRR Guidance Document</a:t>
            </a:r>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2" name="Slide Number Placeholder 1">
            <a:extLst>
              <a:ext uri="{FF2B5EF4-FFF2-40B4-BE49-F238E27FC236}">
                <a16:creationId xmlns:a16="http://schemas.microsoft.com/office/drawing/2014/main" id="{CF504F02-E52C-464E-A05D-418FB8E64557}"/>
              </a:ext>
            </a:extLst>
          </p:cNvPr>
          <p:cNvSpPr>
            <a:spLocks noGrp="1"/>
          </p:cNvSpPr>
          <p:nvPr>
            <p:ph type="sldNum" sz="quarter" idx="2"/>
          </p:nvPr>
        </p:nvSpPr>
        <p:spPr/>
        <p:txBody>
          <a:bodyPr/>
          <a:lstStyle/>
          <a:p>
            <a:fld id="{86CB4B4D-7CA3-9044-876B-883B54F8677D}" type="slidenum">
              <a:rPr lang="en-US" smtClean="0"/>
              <a:t>36</a:t>
            </a:fld>
            <a:endParaRPr lang="en-US"/>
          </a:p>
        </p:txBody>
      </p:sp>
    </p:spTree>
  </p:cSld>
  <p:clrMapOvr>
    <a:masterClrMapping/>
  </p:clrMapOvr>
  <p:transition spd="slow"/>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3" name="image21.png" descr="A close up of a logo&#10;&#10;Description automatically generated"/>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626816" y="468514"/>
            <a:ext cx="6814144" cy="6072867"/>
          </a:xfrm>
          <a:prstGeom prst="rect">
            <a:avLst/>
          </a:prstGeom>
          <a:ln w="12700">
            <a:miter lim="400000"/>
          </a:ln>
        </p:spPr>
      </p:pic>
      <p:sp>
        <p:nvSpPr>
          <p:cNvPr id="204" name="Shape 204"/>
          <p:cNvSpPr>
            <a:spLocks noGrp="1"/>
          </p:cNvSpPr>
          <p:nvPr>
            <p:ph type="title"/>
          </p:nvPr>
        </p:nvSpPr>
        <p:spPr>
          <a:xfrm>
            <a:off x="272473" y="316619"/>
            <a:ext cx="8761415" cy="706970"/>
          </a:xfrm>
          <a:prstGeom prst="rect">
            <a:avLst/>
          </a:prstGeom>
        </p:spPr>
        <p:txBody>
          <a:bodyPr/>
          <a:lstStyle>
            <a:lvl1pPr algn="l"/>
          </a:lstStyle>
          <a:p>
            <a:r>
              <a:t>SRR – History, Importance and Value</a:t>
            </a:r>
          </a:p>
        </p:txBody>
      </p:sp>
      <p:sp>
        <p:nvSpPr>
          <p:cNvPr id="205" name="Shape 205"/>
          <p:cNvSpPr>
            <a:spLocks noGrp="1"/>
          </p:cNvSpPr>
          <p:nvPr>
            <p:ph type="body" sz="half" idx="1"/>
          </p:nvPr>
        </p:nvSpPr>
        <p:spPr>
          <a:xfrm>
            <a:off x="272471" y="1599045"/>
            <a:ext cx="7811986" cy="4097811"/>
          </a:xfrm>
          <a:prstGeom prst="rect">
            <a:avLst/>
          </a:prstGeom>
        </p:spPr>
        <p:txBody>
          <a:bodyPr>
            <a:normAutofit/>
          </a:bodyPr>
          <a:lstStyle/>
          <a:p>
            <a:pPr marL="352425">
              <a:lnSpc>
                <a:spcPct val="90000"/>
              </a:lnSpc>
              <a:spcBef>
                <a:spcPts val="1200"/>
              </a:spcBef>
              <a:defRPr sz="2000"/>
            </a:pPr>
            <a:r>
              <a:rPr sz="2400" dirty="0"/>
              <a:t>Background</a:t>
            </a:r>
            <a:r>
              <a:rPr lang="en-US" sz="2400" dirty="0"/>
              <a:t>, C</a:t>
            </a:r>
            <a:r>
              <a:rPr sz="2400" dirty="0"/>
              <a:t>ontext</a:t>
            </a:r>
            <a:r>
              <a:rPr lang="en-US" sz="2400" dirty="0"/>
              <a:t>, History</a:t>
            </a:r>
            <a:endParaRPr sz="2400" dirty="0"/>
          </a:p>
          <a:p>
            <a:pPr marL="352425">
              <a:lnSpc>
                <a:spcPct val="90000"/>
              </a:lnSpc>
              <a:spcBef>
                <a:spcPts val="1200"/>
              </a:spcBef>
              <a:defRPr sz="2000"/>
            </a:pPr>
            <a:r>
              <a:rPr lang="en-US" sz="2400" dirty="0"/>
              <a:t>Extreme Weather Events, Sea-Level Rise, &amp; Wildfires</a:t>
            </a:r>
          </a:p>
          <a:p>
            <a:pPr marL="809625" lvl="1" indent="-342900">
              <a:lnSpc>
                <a:spcPct val="90000"/>
              </a:lnSpc>
              <a:spcBef>
                <a:spcPts val="1200"/>
              </a:spcBef>
              <a:buSzPct val="100000"/>
              <a:buFont typeface="Arial" panose="020B0604020202020204" pitchFamily="34" charset="0"/>
              <a:buChar char="•"/>
              <a:defRPr sz="2000"/>
            </a:pPr>
            <a:r>
              <a:rPr lang="en-US" sz="2400" dirty="0"/>
              <a:t>Impacts </a:t>
            </a:r>
            <a:r>
              <a:rPr sz="2400" dirty="0"/>
              <a:t>to integrity of environmental remediation solutions and, in turn, the public health and environment of the surrounding communities</a:t>
            </a:r>
          </a:p>
          <a:p>
            <a:pPr marL="352425">
              <a:lnSpc>
                <a:spcPct val="90000"/>
              </a:lnSpc>
              <a:spcBef>
                <a:spcPts val="1200"/>
              </a:spcBef>
              <a:defRPr sz="2000"/>
            </a:pPr>
            <a:r>
              <a:rPr lang="en-US" sz="2400" dirty="0"/>
              <a:t>C</a:t>
            </a:r>
            <a:r>
              <a:rPr sz="2400" dirty="0"/>
              <a:t>ase </a:t>
            </a:r>
            <a:r>
              <a:rPr lang="en-US" sz="2400" dirty="0"/>
              <a:t>S</a:t>
            </a:r>
            <a:r>
              <a:rPr sz="2400" dirty="0"/>
              <a:t>tudy </a:t>
            </a:r>
            <a:r>
              <a:rPr lang="en-US" sz="2400" dirty="0"/>
              <a:t>M</a:t>
            </a:r>
            <a:r>
              <a:rPr sz="2400" dirty="0"/>
              <a:t>atrix</a:t>
            </a:r>
          </a:p>
          <a:p>
            <a:pPr marL="352425">
              <a:lnSpc>
                <a:spcPct val="90000"/>
              </a:lnSpc>
              <a:spcBef>
                <a:spcPts val="1200"/>
              </a:spcBef>
              <a:defRPr sz="2000"/>
            </a:pPr>
            <a:r>
              <a:rPr lang="en-US" sz="2400" dirty="0"/>
              <a:t>F</a:t>
            </a:r>
            <a:r>
              <a:rPr sz="2400" dirty="0"/>
              <a:t>requently </a:t>
            </a:r>
            <a:r>
              <a:rPr lang="en-US" sz="2400" dirty="0"/>
              <a:t>A</a:t>
            </a:r>
            <a:r>
              <a:rPr sz="2400" dirty="0"/>
              <a:t>sked </a:t>
            </a:r>
            <a:r>
              <a:rPr lang="en-US" sz="2400" dirty="0"/>
              <a:t>Q</a:t>
            </a:r>
            <a:r>
              <a:rPr sz="2400" dirty="0"/>
              <a:t>uestion</a:t>
            </a:r>
            <a:r>
              <a:rPr lang="en-US" sz="2400" dirty="0"/>
              <a:t> </a:t>
            </a:r>
            <a:r>
              <a:rPr sz="2400" dirty="0"/>
              <a:t>(FAQs)</a:t>
            </a:r>
            <a:r>
              <a:rPr lang="en-US" sz="2400" dirty="0"/>
              <a:t> Answers</a:t>
            </a:r>
            <a:endParaRPr sz="2400" dirty="0"/>
          </a:p>
        </p:txBody>
      </p:sp>
      <p:sp>
        <p:nvSpPr>
          <p:cNvPr id="206" name="Shape 206"/>
          <p:cNvSpPr>
            <a:spLocks noGrp="1"/>
          </p:cNvSpPr>
          <p:nvPr>
            <p:ph type="sldNum" sz="quarter" idx="4294967295"/>
          </p:nvPr>
        </p:nvSpPr>
        <p:spPr>
          <a:xfrm>
            <a:off x="11581879" y="6273022"/>
            <a:ext cx="273057" cy="281937"/>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t>37</a:t>
            </a:fld>
            <a:endParaRPr/>
          </a:p>
        </p:txBody>
      </p:sp>
      <p:sp>
        <p:nvSpPr>
          <p:cNvPr id="207" name="Shape 207"/>
          <p:cNvSpPr/>
          <p:nvPr/>
        </p:nvSpPr>
        <p:spPr>
          <a:xfrm>
            <a:off x="5171768" y="5313183"/>
            <a:ext cx="7020233" cy="461661"/>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p>
            <a:pPr algn="ctr">
              <a:defRPr sz="2800">
                <a:solidFill>
                  <a:srgbClr val="00B050"/>
                </a:solidFill>
                <a:latin typeface="Helvetica Neue"/>
                <a:ea typeface="Helvetica Neue"/>
                <a:cs typeface="Helvetica Neue"/>
                <a:sym typeface="Helvetica Neue"/>
              </a:defRPr>
            </a:pPr>
            <a:r>
              <a:rPr sz="2000" dirty="0">
                <a:solidFill>
                  <a:srgbClr val="0070C0"/>
                </a:solidFill>
                <a:latin typeface="Tahoma" panose="020B0604030504040204" pitchFamily="34" charset="0"/>
                <a:ea typeface="Tahoma" panose="020B0604030504040204" pitchFamily="34" charset="0"/>
                <a:cs typeface="Tahoma" panose="020B0604030504040204" pitchFamily="34" charset="0"/>
              </a:rPr>
              <a:t>Use </a:t>
            </a:r>
            <a:r>
              <a:rPr sz="2400" dirty="0">
                <a:solidFill>
                  <a:srgbClr val="0070C0"/>
                </a:solidFill>
                <a:latin typeface="Tahoma" panose="020B0604030504040204" pitchFamily="34" charset="0"/>
                <a:ea typeface="Tahoma" panose="020B0604030504040204" pitchFamily="34" charset="0"/>
                <a:cs typeface="Tahoma" panose="020B0604030504040204" pitchFamily="34" charset="0"/>
              </a:rPr>
              <a:t>SRR Value </a:t>
            </a:r>
            <a:r>
              <a:rPr sz="2000" dirty="0">
                <a:solidFill>
                  <a:srgbClr val="0070C0"/>
                </a:solidFill>
                <a:latin typeface="Tahoma" panose="020B0604030504040204" pitchFamily="34" charset="0"/>
                <a:ea typeface="Tahoma" panose="020B0604030504040204" pitchFamily="34" charset="0"/>
                <a:cs typeface="Tahoma" panose="020B0604030504040204" pitchFamily="34" charset="0"/>
              </a:rPr>
              <a:t>to Educate Others</a:t>
            </a:r>
          </a:p>
        </p:txBody>
      </p:sp>
    </p:spTree>
  </p:cSld>
  <p:clrMapOvr>
    <a:masterClrMapping/>
  </p:clrMapOvr>
  <p:transition spd="slow"/>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 name="Shape 211"/>
          <p:cNvSpPr>
            <a:spLocks noGrp="1"/>
          </p:cNvSpPr>
          <p:nvPr>
            <p:ph type="title"/>
          </p:nvPr>
        </p:nvSpPr>
        <p:spPr>
          <a:xfrm>
            <a:off x="-194871" y="287000"/>
            <a:ext cx="10687987" cy="706970"/>
          </a:xfrm>
          <a:prstGeom prst="rect">
            <a:avLst/>
          </a:prstGeom>
        </p:spPr>
        <p:txBody>
          <a:bodyPr>
            <a:normAutofit/>
          </a:bodyPr>
          <a:lstStyle>
            <a:lvl1pPr>
              <a:defRPr sz="3000"/>
            </a:lvl1pPr>
          </a:lstStyle>
          <a:p>
            <a:r>
              <a:rPr sz="3600" dirty="0"/>
              <a:t>Evolution of Environmental Remediation to SRR</a:t>
            </a:r>
          </a:p>
        </p:txBody>
      </p:sp>
      <p:sp>
        <p:nvSpPr>
          <p:cNvPr id="212" name="Shape 212"/>
          <p:cNvSpPr>
            <a:spLocks noGrp="1"/>
          </p:cNvSpPr>
          <p:nvPr>
            <p:ph type="sldNum" sz="quarter" idx="4294967295"/>
          </p:nvPr>
        </p:nvSpPr>
        <p:spPr>
          <a:xfrm>
            <a:off x="11581879" y="6273022"/>
            <a:ext cx="273057" cy="281937"/>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t>38</a:t>
            </a:fld>
            <a:endParaRPr/>
          </a:p>
        </p:txBody>
      </p:sp>
      <p:pic>
        <p:nvPicPr>
          <p:cNvPr id="213" name="image29.png" descr="A close up of a logo&#10;&#10;Description automatically generated"/>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242459" y="1415575"/>
            <a:ext cx="7334361" cy="4602689"/>
          </a:xfrm>
          <a:prstGeom prst="rect">
            <a:avLst/>
          </a:prstGeom>
          <a:ln>
            <a:solidFill>
              <a:srgbClr val="000000"/>
            </a:solidFill>
          </a:ln>
        </p:spPr>
      </p:pic>
      <p:sp>
        <p:nvSpPr>
          <p:cNvPr id="214" name="Shape 214"/>
          <p:cNvSpPr/>
          <p:nvPr/>
        </p:nvSpPr>
        <p:spPr>
          <a:xfrm>
            <a:off x="3439881" y="6154504"/>
            <a:ext cx="5812984" cy="523216"/>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p>
            <a:pPr algn="ctr">
              <a:defRPr sz="1400" b="1">
                <a:latin typeface="Times New Roman"/>
                <a:ea typeface="Times New Roman"/>
                <a:cs typeface="Times New Roman"/>
                <a:sym typeface="Times New Roman"/>
              </a:defRPr>
            </a:pPr>
            <a:r>
              <a:rPr dirty="0">
                <a:solidFill>
                  <a:schemeClr val="bg1"/>
                </a:solidFill>
                <a:latin typeface="Tahoma" panose="020B0604030504040204" pitchFamily="34" charset="0"/>
                <a:ea typeface="Tahoma" panose="020B0604030504040204" pitchFamily="34" charset="0"/>
                <a:cs typeface="Tahoma" panose="020B0604030504040204" pitchFamily="34" charset="0"/>
              </a:rPr>
              <a:t>Document Figure 2‑1. Evolution of environmental remediation to SRR.</a:t>
            </a:r>
            <a:r>
              <a:rPr b="0" i="1" dirty="0">
                <a:solidFill>
                  <a:schemeClr val="bg1"/>
                </a:solidFill>
                <a:latin typeface="Tahoma" panose="020B0604030504040204" pitchFamily="34" charset="0"/>
                <a:ea typeface="Tahoma" panose="020B0604030504040204" pitchFamily="34" charset="0"/>
                <a:cs typeface="Tahoma" panose="020B0604030504040204" pitchFamily="34" charset="0"/>
              </a:rPr>
              <a:t> Source: Adapted from Ellis and Hadley (2009).</a:t>
            </a:r>
          </a:p>
        </p:txBody>
      </p:sp>
    </p:spTree>
  </p:cSld>
  <p:clrMapOvr>
    <a:masterClrMapping/>
  </p:clrMapOvr>
  <p:transition spd="slow"/>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 name="Shape 218"/>
          <p:cNvSpPr>
            <a:spLocks noGrp="1"/>
          </p:cNvSpPr>
          <p:nvPr>
            <p:ph type="sldNum" sz="quarter" idx="4294967295"/>
          </p:nvPr>
        </p:nvSpPr>
        <p:spPr>
          <a:xfrm>
            <a:off x="11581879" y="6273022"/>
            <a:ext cx="273057" cy="281937"/>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lang="en-US" smtClean="0"/>
              <a:t>39</a:t>
            </a:fld>
            <a:endParaRPr lang="en-US"/>
          </a:p>
        </p:txBody>
      </p:sp>
      <p:sp>
        <p:nvSpPr>
          <p:cNvPr id="219" name="Shape 219"/>
          <p:cNvSpPr/>
          <p:nvPr/>
        </p:nvSpPr>
        <p:spPr>
          <a:xfrm>
            <a:off x="272473" y="370384"/>
            <a:ext cx="8761415" cy="599437"/>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nchor="ctr">
            <a:normAutofit/>
          </a:bodyPr>
          <a:lstStyle>
            <a:lvl1pPr defTabSz="288036">
              <a:defRPr sz="3300">
                <a:solidFill>
                  <a:srgbClr val="EBEBEB"/>
                </a:solidFill>
                <a:latin typeface="Tahoma"/>
                <a:ea typeface="Tahoma"/>
                <a:cs typeface="Tahoma"/>
                <a:sym typeface="Tahoma"/>
              </a:defRPr>
            </a:lvl1pPr>
          </a:lstStyle>
          <a:p>
            <a:r>
              <a:t>SRR Sustainability Principles and Practices</a:t>
            </a:r>
          </a:p>
        </p:txBody>
      </p:sp>
      <p:grpSp>
        <p:nvGrpSpPr>
          <p:cNvPr id="231" name="Group 231"/>
          <p:cNvGrpSpPr/>
          <p:nvPr/>
        </p:nvGrpSpPr>
        <p:grpSpPr>
          <a:xfrm>
            <a:off x="399494" y="3035211"/>
            <a:ext cx="11455442" cy="2308320"/>
            <a:chOff x="-2" y="-46994"/>
            <a:chExt cx="11455440" cy="2308318"/>
          </a:xfrm>
        </p:grpSpPr>
        <p:grpSp>
          <p:nvGrpSpPr>
            <p:cNvPr id="222" name="Group 222"/>
            <p:cNvGrpSpPr/>
            <p:nvPr/>
          </p:nvGrpSpPr>
          <p:grpSpPr>
            <a:xfrm>
              <a:off x="-2" y="-1"/>
              <a:ext cx="2952451" cy="2214357"/>
              <a:chOff x="0" y="0"/>
              <a:chExt cx="2952449" cy="2214355"/>
            </a:xfrm>
          </p:grpSpPr>
          <p:sp>
            <p:nvSpPr>
              <p:cNvPr id="220" name="Shape 220"/>
              <p:cNvSpPr/>
              <p:nvPr/>
            </p:nvSpPr>
            <p:spPr>
              <a:xfrm>
                <a:off x="0" y="0"/>
                <a:ext cx="2952449" cy="2214355"/>
              </a:xfrm>
              <a:prstGeom prst="roundRect">
                <a:avLst>
                  <a:gd name="adj" fmla="val 7500"/>
                </a:avLst>
              </a:prstGeom>
              <a:solidFill>
                <a:srgbClr val="FFFFFF">
                  <a:alpha val="90000"/>
                </a:srgbClr>
              </a:solidFill>
              <a:ln w="9525" cap="flat">
                <a:solidFill>
                  <a:srgbClr val="5D9ACF"/>
                </a:solidFill>
                <a:prstDash val="solid"/>
                <a:round/>
              </a:ln>
              <a:effectLst/>
            </p:spPr>
            <p:txBody>
              <a:bodyPr wrap="square" lIns="45718" tIns="45718" rIns="45718" bIns="45718" numCol="1" anchor="ctr">
                <a:noAutofit/>
              </a:bodyPr>
              <a:lstStyle/>
              <a:p>
                <a:pPr algn="ctr" defTabSz="914400">
                  <a:defRPr sz="1400">
                    <a:latin typeface="Tahoma"/>
                    <a:ea typeface="Tahoma"/>
                    <a:cs typeface="Tahoma"/>
                    <a:sym typeface="Tahoma"/>
                  </a:defRPr>
                </a:pPr>
                <a:endParaRPr/>
              </a:p>
            </p:txBody>
          </p:sp>
          <p:sp>
            <p:nvSpPr>
              <p:cNvPr id="221" name="Shape 221"/>
              <p:cNvSpPr/>
              <p:nvPr/>
            </p:nvSpPr>
            <p:spPr>
              <a:xfrm>
                <a:off x="48591" y="463658"/>
                <a:ext cx="2855267" cy="1077212"/>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8" tIns="45718" rIns="45718" bIns="45718" numCol="1" anchor="ctr">
                <a:spAutoFit/>
              </a:bodyPr>
              <a:lstStyle>
                <a:lvl1pPr algn="ctr" defTabSz="914400">
                  <a:defRPr sz="2000" u="sng">
                    <a:solidFill>
                      <a:srgbClr val="0000FF"/>
                    </a:solidFill>
                    <a:uFill>
                      <a:solidFill>
                        <a:srgbClr val="0000FF"/>
                      </a:solidFill>
                    </a:uFill>
                    <a:latin typeface="Tahoma"/>
                    <a:ea typeface="Tahoma"/>
                    <a:cs typeface="Tahoma"/>
                    <a:sym typeface="Tahoma"/>
                    <a:hlinkClick r:id="" action="ppaction://noaction"/>
                  </a:defRPr>
                </a:lvl1pPr>
              </a:lstStyle>
              <a:p>
                <a:pPr algn="l" defTabSz="457200">
                  <a:defRPr>
                    <a:latin typeface="Tahoma"/>
                    <a:ea typeface="Tahoma"/>
                    <a:cs typeface="Tahoma"/>
                    <a:sym typeface="Tahoma"/>
                  </a:defRPr>
                </a:pPr>
                <a:r>
                  <a:rPr sz="1600" u="none" dirty="0">
                    <a:solidFill>
                      <a:schemeClr val="bg1">
                        <a:lumMod val="50000"/>
                      </a:schemeClr>
                    </a:solidFill>
                    <a:uFillTx/>
                    <a:sym typeface="Calibri"/>
                    <a:hlinkClick r:id="rId3">
                      <a:extLst>
                        <a:ext uri="{A12FA001-AC4F-418D-AE19-62706E023703}">
                          <ahyp:hlinkClr xmlns:ahyp="http://schemas.microsoft.com/office/drawing/2018/hyperlinkcolor" val="tx"/>
                        </a:ext>
                      </a:extLst>
                    </a:hlinkClick>
                  </a:rPr>
                  <a:t>Green Remediation: Incorporating Sustainable Practices into Remediation of Contaminated Sites</a:t>
                </a:r>
                <a:endParaRPr sz="1600" u="none" dirty="0">
                  <a:solidFill>
                    <a:schemeClr val="bg1">
                      <a:lumMod val="50000"/>
                    </a:schemeClr>
                  </a:solidFill>
                  <a:uFillTx/>
                  <a:sym typeface="Calibri"/>
                  <a:hlinkClick r:id="rId4">
                    <a:extLst>
                      <a:ext uri="{A12FA001-AC4F-418D-AE19-62706E023703}">
                        <ahyp:hlinkClr xmlns:ahyp="http://schemas.microsoft.com/office/drawing/2018/hyperlinkcolor" val="tx"/>
                      </a:ext>
                    </a:extLst>
                  </a:hlinkClick>
                </a:endParaRPr>
              </a:p>
            </p:txBody>
          </p:sp>
        </p:grpSp>
        <p:sp>
          <p:nvSpPr>
            <p:cNvPr id="223" name="Shape 223"/>
            <p:cNvSpPr/>
            <p:nvPr/>
          </p:nvSpPr>
          <p:spPr>
            <a:xfrm>
              <a:off x="3277194" y="782398"/>
              <a:ext cx="649544" cy="649552"/>
            </a:xfrm>
            <a:prstGeom prst="rightArrow">
              <a:avLst>
                <a:gd name="adj1" fmla="val 64000"/>
                <a:gd name="adj2" fmla="val 50000"/>
              </a:avLst>
            </a:prstGeom>
            <a:gradFill flip="none" rotWithShape="1">
              <a:gsLst>
                <a:gs pos="0">
                  <a:srgbClr val="519EE2"/>
                </a:gs>
                <a:gs pos="100000">
                  <a:schemeClr val="accent2">
                    <a:hueOff val="294061"/>
                    <a:satOff val="45320"/>
                    <a:lumOff val="24008"/>
                  </a:schemeClr>
                </a:gs>
              </a:gsLst>
              <a:lin ang="16200000" scaled="0"/>
            </a:gradFill>
            <a:ln w="12700" cap="flat">
              <a:noFill/>
              <a:miter lim="400000"/>
            </a:ln>
            <a:effectLst>
              <a:outerShdw blurRad="38100" dist="25400" dir="5400000" rotWithShape="0">
                <a:srgbClr val="000000">
                  <a:alpha val="45000"/>
                </a:srgbClr>
              </a:outerShdw>
            </a:effectLst>
          </p:spPr>
          <p:txBody>
            <a:bodyPr wrap="square" lIns="45718" tIns="45718" rIns="45718" bIns="45718" numCol="1" anchor="ctr">
              <a:noAutofit/>
            </a:bodyPr>
            <a:lstStyle/>
            <a:p>
              <a:endParaRPr dirty="0">
                <a:latin typeface="Tahoma" panose="020B0604030504040204" pitchFamily="34" charset="0"/>
                <a:ea typeface="Tahoma" panose="020B0604030504040204" pitchFamily="34" charset="0"/>
                <a:cs typeface="Tahoma" panose="020B0604030504040204" pitchFamily="34" charset="0"/>
              </a:endParaRPr>
            </a:p>
          </p:txBody>
        </p:sp>
        <p:sp>
          <p:nvSpPr>
            <p:cNvPr id="224" name="Shape 224"/>
            <p:cNvSpPr/>
            <p:nvPr/>
          </p:nvSpPr>
          <p:spPr>
            <a:xfrm>
              <a:off x="4251492" y="-1"/>
              <a:ext cx="2952450" cy="2214357"/>
            </a:xfrm>
            <a:prstGeom prst="roundRect">
              <a:avLst>
                <a:gd name="adj" fmla="val 7500"/>
              </a:avLst>
            </a:prstGeom>
            <a:solidFill>
              <a:srgbClr val="FFFFFF">
                <a:alpha val="90000"/>
              </a:srgbClr>
            </a:solidFill>
            <a:ln w="9525" cap="flat">
              <a:solidFill>
                <a:srgbClr val="33608B"/>
              </a:solidFill>
              <a:prstDash val="solid"/>
              <a:round/>
            </a:ln>
            <a:effectLst/>
          </p:spPr>
          <p:txBody>
            <a:bodyPr wrap="square" lIns="45718" tIns="45718" rIns="45718" bIns="45718" numCol="1" anchor="ctr">
              <a:noAutofit/>
            </a:bodyPr>
            <a:lstStyle/>
            <a:p>
              <a:pPr algn="ctr" defTabSz="914400">
                <a:defRPr sz="1400">
                  <a:latin typeface="Tahoma"/>
                  <a:ea typeface="Tahoma"/>
                  <a:cs typeface="Tahoma"/>
                  <a:sym typeface="Tahoma"/>
                </a:defRPr>
              </a:pPr>
              <a:endParaRPr dirty="0"/>
            </a:p>
          </p:txBody>
        </p:sp>
        <p:sp>
          <p:nvSpPr>
            <p:cNvPr id="227" name="Shape 227"/>
            <p:cNvSpPr/>
            <p:nvPr/>
          </p:nvSpPr>
          <p:spPr>
            <a:xfrm>
              <a:off x="7528687" y="782398"/>
              <a:ext cx="649543" cy="649552"/>
            </a:xfrm>
            <a:prstGeom prst="rightArrow">
              <a:avLst>
                <a:gd name="adj1" fmla="val 64000"/>
                <a:gd name="adj2" fmla="val 50000"/>
              </a:avLst>
            </a:prstGeom>
            <a:gradFill flip="none" rotWithShape="1">
              <a:gsLst>
                <a:gs pos="0">
                  <a:srgbClr val="2A6399"/>
                </a:gs>
                <a:gs pos="100000">
                  <a:srgbClr val="A6C0E6"/>
                </a:gs>
              </a:gsLst>
              <a:lin ang="16200000" scaled="0"/>
            </a:gradFill>
            <a:ln w="12700" cap="flat">
              <a:noFill/>
              <a:miter lim="400000"/>
            </a:ln>
            <a:effectLst>
              <a:outerShdw blurRad="38100" dist="25400" dir="5400000" rotWithShape="0">
                <a:srgbClr val="000000">
                  <a:alpha val="45000"/>
                </a:srgbClr>
              </a:outerShdw>
            </a:effectLst>
          </p:spPr>
          <p:txBody>
            <a:bodyPr wrap="square" lIns="45718" tIns="45718" rIns="45718" bIns="45718" numCol="1" anchor="ctr">
              <a:noAutofit/>
            </a:bodyPr>
            <a:lstStyle/>
            <a:p>
              <a:endParaRPr dirty="0">
                <a:latin typeface="Tahoma" panose="020B0604030504040204" pitchFamily="34" charset="0"/>
                <a:ea typeface="Tahoma" panose="020B0604030504040204" pitchFamily="34" charset="0"/>
                <a:cs typeface="Tahoma" panose="020B0604030504040204" pitchFamily="34" charset="0"/>
              </a:endParaRPr>
            </a:p>
          </p:txBody>
        </p:sp>
        <p:grpSp>
          <p:nvGrpSpPr>
            <p:cNvPr id="230" name="Group 230"/>
            <p:cNvGrpSpPr/>
            <p:nvPr/>
          </p:nvGrpSpPr>
          <p:grpSpPr>
            <a:xfrm>
              <a:off x="8502984" y="-46994"/>
              <a:ext cx="2952454" cy="2308318"/>
              <a:chOff x="-2" y="-46993"/>
              <a:chExt cx="2952452" cy="2308316"/>
            </a:xfrm>
          </p:grpSpPr>
          <p:sp>
            <p:nvSpPr>
              <p:cNvPr id="228" name="Shape 228"/>
              <p:cNvSpPr/>
              <p:nvPr/>
            </p:nvSpPr>
            <p:spPr>
              <a:xfrm>
                <a:off x="-2" y="0"/>
                <a:ext cx="2952452" cy="2214355"/>
              </a:xfrm>
              <a:prstGeom prst="roundRect">
                <a:avLst>
                  <a:gd name="adj" fmla="val 7500"/>
                </a:avLst>
              </a:prstGeom>
              <a:solidFill>
                <a:srgbClr val="FFFFFF">
                  <a:alpha val="90000"/>
                </a:srgbClr>
              </a:solidFill>
              <a:ln w="9525" cap="flat">
                <a:solidFill>
                  <a:srgbClr val="247CD4"/>
                </a:solidFill>
                <a:prstDash val="solid"/>
                <a:round/>
              </a:ln>
              <a:effectLst/>
            </p:spPr>
            <p:txBody>
              <a:bodyPr wrap="square" lIns="45718" tIns="45718" rIns="45718" bIns="45718" numCol="1" anchor="ctr">
                <a:noAutofit/>
              </a:bodyPr>
              <a:lstStyle/>
              <a:p>
                <a:pPr algn="ctr" defTabSz="914400">
                  <a:defRPr sz="1400">
                    <a:latin typeface="Tahoma"/>
                    <a:ea typeface="Tahoma"/>
                    <a:cs typeface="Tahoma"/>
                    <a:sym typeface="Tahoma"/>
                  </a:defRPr>
                </a:pPr>
                <a:endParaRPr/>
              </a:p>
            </p:txBody>
          </p:sp>
          <p:sp>
            <p:nvSpPr>
              <p:cNvPr id="229" name="Shape 229"/>
              <p:cNvSpPr/>
              <p:nvPr/>
            </p:nvSpPr>
            <p:spPr>
              <a:xfrm>
                <a:off x="48588" y="-46993"/>
                <a:ext cx="2855268" cy="2308316"/>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8" tIns="45718" rIns="45718" bIns="45718" numCol="1" anchor="ctr">
                <a:spAutoFit/>
              </a:bodyPr>
              <a:lstStyle/>
              <a:p>
                <a:pPr>
                  <a:defRPr>
                    <a:latin typeface="Tahoma"/>
                    <a:ea typeface="Tahoma"/>
                    <a:cs typeface="Tahoma"/>
                    <a:sym typeface="Tahoma"/>
                  </a:defRPr>
                </a:pPr>
                <a:r>
                  <a:rPr sz="1600" dirty="0">
                    <a:solidFill>
                      <a:schemeClr val="bg1">
                        <a:lumMod val="50000"/>
                      </a:schemeClr>
                    </a:solidFill>
                    <a:latin typeface="Tahoma"/>
                    <a:ea typeface="Tahoma"/>
                    <a:cs typeface="Tahoma"/>
                    <a:hlinkClick r:id="rId5">
                      <a:extLst>
                        <a:ext uri="{A12FA001-AC4F-418D-AE19-62706E023703}">
                          <ahyp:hlinkClr xmlns:ahyp="http://schemas.microsoft.com/office/drawing/2018/hyperlinkcolor" val="tx"/>
                        </a:ext>
                      </a:extLst>
                    </a:hlinkClick>
                  </a:rPr>
                  <a:t>Overview Document: Green and Sustainable Remediation: State of the Science and Practice </a:t>
                </a:r>
                <a:endParaRPr sz="1600" dirty="0">
                  <a:solidFill>
                    <a:schemeClr val="bg1">
                      <a:lumMod val="50000"/>
                    </a:schemeClr>
                  </a:solidFill>
                  <a:latin typeface="Tahoma"/>
                  <a:ea typeface="Tahoma"/>
                  <a:cs typeface="Tahoma"/>
                </a:endParaRPr>
              </a:p>
              <a:p>
                <a:pPr algn="ctr" defTabSz="914400">
                  <a:defRPr sz="1400">
                    <a:latin typeface="Tahoma"/>
                    <a:ea typeface="Tahoma"/>
                    <a:cs typeface="Tahoma"/>
                    <a:sym typeface="Tahoma"/>
                  </a:defRPr>
                </a:pPr>
                <a:endParaRPr lang="en-US" sz="1600" u="sng" dirty="0">
                  <a:solidFill>
                    <a:schemeClr val="bg1">
                      <a:lumMod val="50000"/>
                    </a:schemeClr>
                  </a:solidFill>
                  <a:uFill>
                    <a:solidFill>
                      <a:srgbClr val="0000FF"/>
                    </a:solidFill>
                  </a:uFill>
                </a:endParaRPr>
              </a:p>
              <a:p>
                <a:pPr>
                  <a:defRPr>
                    <a:latin typeface="Tahoma"/>
                    <a:ea typeface="Tahoma"/>
                    <a:cs typeface="Tahoma"/>
                    <a:sym typeface="Tahoma"/>
                  </a:defRPr>
                </a:pPr>
                <a:r>
                  <a:rPr sz="1600" dirty="0">
                    <a:solidFill>
                      <a:srgbClr val="7D7D7D"/>
                    </a:solidFill>
                    <a:latin typeface="Tahoma"/>
                    <a:ea typeface="Tahoma"/>
                    <a:cs typeface="Tahoma"/>
                    <a:hlinkClick r:id="rId6">
                      <a:extLst>
                        <a:ext uri="{A12FA001-AC4F-418D-AE19-62706E023703}">
                          <ahyp:hlinkClr xmlns:ahyp="http://schemas.microsoft.com/office/drawing/2018/hyperlinkcolor" val="tx"/>
                        </a:ext>
                      </a:extLst>
                    </a:hlinkClick>
                  </a:rPr>
                  <a:t>Technical </a:t>
                </a:r>
                <a:r>
                  <a:rPr lang="en-US" sz="1600" dirty="0">
                    <a:solidFill>
                      <a:srgbClr val="7D7D7D"/>
                    </a:solidFill>
                    <a:latin typeface="Tahoma"/>
                    <a:ea typeface="Tahoma"/>
                    <a:cs typeface="Tahoma"/>
                    <a:hlinkClick r:id="rId6">
                      <a:extLst>
                        <a:ext uri="{A12FA001-AC4F-418D-AE19-62706E023703}">
                          <ahyp:hlinkClr xmlns:ahyp="http://schemas.microsoft.com/office/drawing/2018/hyperlinkcolor" val="tx"/>
                        </a:ext>
                      </a:extLst>
                    </a:hlinkClick>
                  </a:rPr>
                  <a:t>&amp;</a:t>
                </a:r>
                <a:r>
                  <a:rPr sz="1600" dirty="0">
                    <a:solidFill>
                      <a:srgbClr val="7D7D7D"/>
                    </a:solidFill>
                    <a:latin typeface="Tahoma"/>
                    <a:ea typeface="Tahoma"/>
                    <a:cs typeface="Tahoma"/>
                    <a:hlinkClick r:id="rId6">
                      <a:extLst>
                        <a:ext uri="{A12FA001-AC4F-418D-AE19-62706E023703}">
                          <ahyp:hlinkClr xmlns:ahyp="http://schemas.microsoft.com/office/drawing/2018/hyperlinkcolor" val="tx"/>
                        </a:ext>
                      </a:extLst>
                    </a:hlinkClick>
                  </a:rPr>
                  <a:t> </a:t>
                </a:r>
                <a:r>
                  <a:rPr sz="1600" dirty="0">
                    <a:solidFill>
                      <a:schemeClr val="bg1">
                        <a:lumMod val="50000"/>
                      </a:schemeClr>
                    </a:solidFill>
                    <a:latin typeface="Tahoma"/>
                    <a:ea typeface="Tahoma"/>
                    <a:cs typeface="Tahoma"/>
                    <a:hlinkClick r:id="rId6">
                      <a:extLst>
                        <a:ext uri="{A12FA001-AC4F-418D-AE19-62706E023703}">
                          <ahyp:hlinkClr xmlns:ahyp="http://schemas.microsoft.com/office/drawing/2018/hyperlinkcolor" val="tx"/>
                        </a:ext>
                      </a:extLst>
                    </a:hlinkClick>
                  </a:rPr>
                  <a:t>Regulatory Guidance: Green and Sustainable Remediation: A Practical Framework</a:t>
                </a:r>
                <a:endParaRPr sz="1600" dirty="0">
                  <a:solidFill>
                    <a:schemeClr val="bg1">
                      <a:lumMod val="50000"/>
                    </a:schemeClr>
                  </a:solidFill>
                  <a:latin typeface="Tahoma"/>
                  <a:ea typeface="Tahoma"/>
                  <a:cs typeface="Tahoma"/>
                  <a:hlinkClick r:id="rId7">
                    <a:extLst>
                      <a:ext uri="{A12FA001-AC4F-418D-AE19-62706E023703}">
                        <ahyp:hlinkClr xmlns:ahyp="http://schemas.microsoft.com/office/drawing/2018/hyperlinkcolor" val="tx"/>
                      </a:ext>
                    </a:extLst>
                  </a:hlinkClick>
                </a:endParaRPr>
              </a:p>
            </p:txBody>
          </p:sp>
        </p:grpSp>
      </p:grpSp>
      <p:sp>
        <p:nvSpPr>
          <p:cNvPr id="232" name="Shape 232"/>
          <p:cNvSpPr/>
          <p:nvPr/>
        </p:nvSpPr>
        <p:spPr>
          <a:xfrm>
            <a:off x="2601675" y="1512350"/>
            <a:ext cx="6332820" cy="461661"/>
          </a:xfrm>
          <a:prstGeom prst="rect">
            <a:avLst/>
          </a:prstGeom>
          <a:ln w="12700">
            <a:miter lim="400000"/>
          </a:ln>
          <a:extLst>
            <a:ext uri="{C572A759-6A51-4108-AA02-DFA0A04FC94B}">
              <ma14:wrappingTextBoxFlag xmlns:ma14="http://schemas.microsoft.com/office/mac/drawingml/2011/main" xmlns="" val="1"/>
            </a:ext>
          </a:extLst>
        </p:spPr>
        <p:txBody>
          <a:bodyPr wrap="none" lIns="45718" tIns="45718" rIns="45718" bIns="45718">
            <a:spAutoFit/>
          </a:bodyPr>
          <a:lstStyle>
            <a:lvl1pPr>
              <a:defRPr sz="2400">
                <a:solidFill>
                  <a:srgbClr val="002060"/>
                </a:solidFill>
              </a:defRPr>
            </a:lvl1pPr>
          </a:lstStyle>
          <a:p>
            <a:r>
              <a:rPr lang="en-US" dirty="0">
                <a:latin typeface="Tahoma" panose="020B0604030504040204" pitchFamily="34" charset="0"/>
                <a:ea typeface="Tahoma" panose="020B0604030504040204" pitchFamily="34" charset="0"/>
                <a:cs typeface="Tahoma" panose="020B0604030504040204" pitchFamily="34" charset="0"/>
              </a:rPr>
              <a:t>S</a:t>
            </a:r>
            <a:r>
              <a:rPr dirty="0">
                <a:latin typeface="Tahoma" panose="020B0604030504040204" pitchFamily="34" charset="0"/>
                <a:ea typeface="Tahoma" panose="020B0604030504040204" pitchFamily="34" charset="0"/>
                <a:cs typeface="Tahoma" panose="020B0604030504040204" pitchFamily="34" charset="0"/>
              </a:rPr>
              <a:t>tart of Sustainable and Resilient Remediation</a:t>
            </a:r>
          </a:p>
        </p:txBody>
      </p:sp>
      <p:sp>
        <p:nvSpPr>
          <p:cNvPr id="233" name="Shape 233"/>
          <p:cNvSpPr/>
          <p:nvPr/>
        </p:nvSpPr>
        <p:spPr>
          <a:xfrm>
            <a:off x="1201684" y="2284240"/>
            <a:ext cx="837726" cy="646327"/>
          </a:xfrm>
          <a:prstGeom prst="rect">
            <a:avLst/>
          </a:prstGeom>
          <a:ln w="12700">
            <a:miter lim="400000"/>
          </a:ln>
          <a:extLst>
            <a:ext uri="{C572A759-6A51-4108-AA02-DFA0A04FC94B}">
              <ma14:wrappingTextBoxFlag xmlns:ma14="http://schemas.microsoft.com/office/mac/drawingml/2011/main" xmlns="" val="1"/>
            </a:ext>
          </a:extLst>
        </p:spPr>
        <p:txBody>
          <a:bodyPr wrap="none" lIns="45718" tIns="45718" rIns="45718" bIns="45718">
            <a:spAutoFit/>
          </a:bodyPr>
          <a:lstStyle/>
          <a:p>
            <a:pPr>
              <a:defRPr>
                <a:latin typeface="Tahoma"/>
                <a:ea typeface="Tahoma"/>
                <a:cs typeface="Tahoma"/>
                <a:sym typeface="Tahoma"/>
              </a:defRPr>
            </a:pPr>
            <a:r>
              <a:rPr dirty="0">
                <a:solidFill>
                  <a:srgbClr val="00334C"/>
                </a:solidFill>
                <a:latin typeface="Tahoma"/>
                <a:ea typeface="Tahoma"/>
                <a:cs typeface="Tahoma"/>
              </a:rPr>
              <a:t>US EPA</a:t>
            </a:r>
          </a:p>
          <a:p>
            <a:pPr algn="ctr">
              <a:defRPr>
                <a:latin typeface="Tahoma"/>
                <a:ea typeface="Tahoma"/>
                <a:cs typeface="Tahoma"/>
                <a:sym typeface="Tahoma"/>
              </a:defRPr>
            </a:pPr>
            <a:r>
              <a:rPr dirty="0">
                <a:solidFill>
                  <a:srgbClr val="00334C"/>
                </a:solidFill>
              </a:rPr>
              <a:t>2008</a:t>
            </a:r>
          </a:p>
        </p:txBody>
      </p:sp>
      <p:sp>
        <p:nvSpPr>
          <p:cNvPr id="234" name="Shape 234"/>
          <p:cNvSpPr/>
          <p:nvPr/>
        </p:nvSpPr>
        <p:spPr>
          <a:xfrm>
            <a:off x="5255171" y="2273954"/>
            <a:ext cx="634144" cy="646327"/>
          </a:xfrm>
          <a:prstGeom prst="rect">
            <a:avLst/>
          </a:prstGeom>
          <a:ln w="12700">
            <a:miter lim="400000"/>
          </a:ln>
          <a:extLst>
            <a:ext uri="{C572A759-6A51-4108-AA02-DFA0A04FC94B}">
              <ma14:wrappingTextBoxFlag xmlns:ma14="http://schemas.microsoft.com/office/mac/drawingml/2011/main" xmlns="" val="1"/>
            </a:ext>
          </a:extLst>
        </p:spPr>
        <p:txBody>
          <a:bodyPr wrap="none" lIns="45718" tIns="45718" rIns="45718" bIns="45718">
            <a:spAutoFit/>
          </a:bodyPr>
          <a:lstStyle/>
          <a:p>
            <a:pPr algn="ctr">
              <a:defRPr>
                <a:latin typeface="Tahoma"/>
                <a:ea typeface="Tahoma"/>
                <a:cs typeface="Tahoma"/>
                <a:sym typeface="Tahoma"/>
              </a:defRPr>
            </a:pPr>
            <a:r>
              <a:rPr>
                <a:solidFill>
                  <a:srgbClr val="00334C"/>
                </a:solidFill>
              </a:rPr>
              <a:t>SURF</a:t>
            </a:r>
          </a:p>
          <a:p>
            <a:pPr algn="ctr">
              <a:defRPr>
                <a:latin typeface="Tahoma"/>
                <a:ea typeface="Tahoma"/>
                <a:cs typeface="Tahoma"/>
                <a:sym typeface="Tahoma"/>
              </a:defRPr>
            </a:pPr>
            <a:r>
              <a:rPr>
                <a:solidFill>
                  <a:srgbClr val="00334C"/>
                </a:solidFill>
              </a:rPr>
              <a:t>2009</a:t>
            </a:r>
          </a:p>
        </p:txBody>
      </p:sp>
      <p:sp>
        <p:nvSpPr>
          <p:cNvPr id="235" name="Shape 235"/>
          <p:cNvSpPr/>
          <p:nvPr/>
        </p:nvSpPr>
        <p:spPr>
          <a:xfrm>
            <a:off x="9770847" y="2292522"/>
            <a:ext cx="598878" cy="646327"/>
          </a:xfrm>
          <a:prstGeom prst="rect">
            <a:avLst/>
          </a:prstGeom>
          <a:ln w="12700">
            <a:miter lim="400000"/>
          </a:ln>
          <a:extLst>
            <a:ext uri="{C572A759-6A51-4108-AA02-DFA0A04FC94B}">
              <ma14:wrappingTextBoxFlag xmlns:ma14="http://schemas.microsoft.com/office/mac/drawingml/2011/main" xmlns="" val="1"/>
            </a:ext>
          </a:extLst>
        </p:spPr>
        <p:txBody>
          <a:bodyPr wrap="none" lIns="45718" tIns="45718" rIns="45718" bIns="45718">
            <a:spAutoFit/>
          </a:bodyPr>
          <a:lstStyle/>
          <a:p>
            <a:pPr algn="ctr">
              <a:defRPr>
                <a:latin typeface="Tahoma"/>
                <a:ea typeface="Tahoma"/>
                <a:cs typeface="Tahoma"/>
                <a:sym typeface="Tahoma"/>
              </a:defRPr>
            </a:pPr>
            <a:r>
              <a:rPr>
                <a:solidFill>
                  <a:srgbClr val="00334C"/>
                </a:solidFill>
              </a:rPr>
              <a:t>ITRC</a:t>
            </a:r>
          </a:p>
          <a:p>
            <a:pPr algn="ctr">
              <a:defRPr>
                <a:latin typeface="Tahoma"/>
                <a:ea typeface="Tahoma"/>
                <a:cs typeface="Tahoma"/>
                <a:sym typeface="Tahoma"/>
              </a:defRPr>
            </a:pPr>
            <a:r>
              <a:rPr>
                <a:solidFill>
                  <a:srgbClr val="00334C"/>
                </a:solidFill>
              </a:rPr>
              <a:t>2011</a:t>
            </a:r>
          </a:p>
        </p:txBody>
      </p:sp>
      <p:pic>
        <p:nvPicPr>
          <p:cNvPr id="236" name="image1.gif" descr="A picture containing text, gambling house&#10;&#10;Description automatically generated"/>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2284595" y="2273954"/>
            <a:ext cx="634175" cy="611284"/>
          </a:xfrm>
          <a:prstGeom prst="rect">
            <a:avLst/>
          </a:prstGeom>
          <a:ln w="12700">
            <a:miter lim="400000"/>
          </a:ln>
        </p:spPr>
      </p:pic>
      <p:pic>
        <p:nvPicPr>
          <p:cNvPr id="237" name="image30.png"/>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6278147" y="2429259"/>
            <a:ext cx="1269256" cy="338471"/>
          </a:xfrm>
          <a:prstGeom prst="rect">
            <a:avLst/>
          </a:prstGeom>
          <a:ln w="12700">
            <a:miter lim="400000"/>
          </a:ln>
        </p:spPr>
      </p:pic>
      <p:pic>
        <p:nvPicPr>
          <p:cNvPr id="238" name="image31.png" descr="A picture containing text&#10;&#10;Description automatically generated"/>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10624753" y="2284240"/>
            <a:ext cx="673522" cy="611619"/>
          </a:xfrm>
          <a:prstGeom prst="rect">
            <a:avLst/>
          </a:prstGeom>
          <a:ln w="12700">
            <a:miter lim="400000"/>
          </a:ln>
        </p:spPr>
      </p:pic>
      <p:sp>
        <p:nvSpPr>
          <p:cNvPr id="24" name="Shape 225">
            <a:extLst>
              <a:ext uri="{FF2B5EF4-FFF2-40B4-BE49-F238E27FC236}">
                <a16:creationId xmlns:a16="http://schemas.microsoft.com/office/drawing/2014/main" id="{89172FF9-5DAE-4F51-B553-B58D9F5D9234}"/>
              </a:ext>
            </a:extLst>
          </p:cNvPr>
          <p:cNvSpPr/>
          <p:nvPr/>
        </p:nvSpPr>
        <p:spPr>
          <a:xfrm>
            <a:off x="4818658" y="3379931"/>
            <a:ext cx="2855270" cy="1323435"/>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8" tIns="45718" rIns="45718" bIns="45718" numCol="1" anchor="ctr">
            <a:spAutoFit/>
          </a:bodyPr>
          <a:lstStyle/>
          <a:p>
            <a:pPr>
              <a:defRPr>
                <a:latin typeface="Tahoma"/>
                <a:ea typeface="Tahoma"/>
                <a:cs typeface="Tahoma"/>
                <a:sym typeface="Tahoma"/>
              </a:defRPr>
            </a:pPr>
            <a:r>
              <a:rPr lang="en-US" sz="1600" dirty="0">
                <a:solidFill>
                  <a:schemeClr val="bg1">
                    <a:lumMod val="50000"/>
                  </a:schemeClr>
                </a:solidFill>
                <a:latin typeface="Tahoma"/>
                <a:ea typeface="Tahoma"/>
                <a:cs typeface="Tahoma"/>
                <a:sym typeface="Tahoma"/>
                <a:hlinkClick r:id="rId11">
                  <a:extLst>
                    <a:ext uri="{A12FA001-AC4F-418D-AE19-62706E023703}">
                      <ahyp:hlinkClr xmlns:ahyp="http://schemas.microsoft.com/office/drawing/2018/hyperlinkcolor" val="tx"/>
                    </a:ext>
                  </a:extLst>
                </a:hlinkClick>
              </a:rPr>
              <a:t>Sustainable Remediation White Paper—Integrating Sustainable Principles, Practices, and Metrics into Remediation Projects </a:t>
            </a:r>
            <a:endParaRPr lang="en-US" sz="1600" dirty="0">
              <a:solidFill>
                <a:schemeClr val="bg1">
                  <a:lumMod val="50000"/>
                </a:schemeClr>
              </a:solidFill>
              <a:latin typeface="Tahoma"/>
              <a:ea typeface="Tahoma"/>
              <a:cs typeface="Tahoma"/>
              <a:sym typeface="Tahoma"/>
              <a:hlinkClick r:id="" action="ppaction://noaction">
                <a:extLst>
                  <a:ext uri="{A12FA001-AC4F-418D-AE19-62706E023703}">
                    <ahyp:hlinkClr xmlns:ahyp="http://schemas.microsoft.com/office/drawing/2018/hyperlinkcolor" val="tx"/>
                  </a:ext>
                </a:extLst>
              </a:hlinkClick>
            </a:endParaRPr>
          </a:p>
        </p:txBody>
      </p:sp>
    </p:spTree>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 name="Shape 175"/>
          <p:cNvSpPr>
            <a:spLocks noGrp="1"/>
          </p:cNvSpPr>
          <p:nvPr>
            <p:ph type="title"/>
          </p:nvPr>
        </p:nvSpPr>
        <p:spPr>
          <a:xfrm>
            <a:off x="272470" y="316618"/>
            <a:ext cx="11685986" cy="706970"/>
          </a:xfrm>
          <a:prstGeom prst="rect">
            <a:avLst/>
          </a:prstGeom>
        </p:spPr>
        <p:txBody>
          <a:bodyPr/>
          <a:lstStyle/>
          <a:p>
            <a:r>
              <a:t>Today’s SRR Trainers:</a:t>
            </a:r>
          </a:p>
        </p:txBody>
      </p:sp>
      <p:sp>
        <p:nvSpPr>
          <p:cNvPr id="176" name="Shape 176"/>
          <p:cNvSpPr>
            <a:spLocks noGrp="1"/>
          </p:cNvSpPr>
          <p:nvPr>
            <p:ph type="sldNum" sz="quarter" idx="4294967295"/>
          </p:nvPr>
        </p:nvSpPr>
        <p:spPr>
          <a:xfrm>
            <a:off x="11624736" y="6273022"/>
            <a:ext cx="187332" cy="269237"/>
          </a:xfrm>
          <a:prstGeom prst="rect">
            <a:avLst/>
          </a:prstGeom>
          <a:extLst>
            <a:ext uri="{C572A759-6A51-4108-AA02-DFA0A04FC94B}">
              <ma14:wrappingTextBoxFlag xmlns="" xmlns:ma14="http://schemas.microsoft.com/office/mac/drawingml/2011/main" val="1"/>
            </a:ext>
          </a:extLst>
        </p:spPr>
        <p:txBody>
          <a:bodyPr/>
          <a:lstStyle>
            <a:lvl1pPr>
              <a:defRPr>
                <a:latin typeface="Tahoma"/>
                <a:ea typeface="Tahoma"/>
                <a:cs typeface="Tahoma"/>
                <a:sym typeface="Tahoma"/>
              </a:defRPr>
            </a:lvl1pPr>
          </a:lstStyle>
          <a:p>
            <a:fld id="{86CB4B4D-7CA3-9044-876B-883B54F8677D}" type="slidenum">
              <a:rPr/>
              <a:t>4</a:t>
            </a:fld>
            <a:endParaRPr/>
          </a:p>
        </p:txBody>
      </p:sp>
      <p:sp>
        <p:nvSpPr>
          <p:cNvPr id="177" name="Shape 177"/>
          <p:cNvSpPr/>
          <p:nvPr/>
        </p:nvSpPr>
        <p:spPr>
          <a:xfrm>
            <a:off x="3317919" y="6248998"/>
            <a:ext cx="7052442" cy="370837"/>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a:defRPr b="1">
                <a:solidFill>
                  <a:srgbClr val="FFFFFF"/>
                </a:solidFill>
                <a:latin typeface="Tahoma"/>
                <a:ea typeface="Tahoma"/>
                <a:cs typeface="Tahoma"/>
                <a:sym typeface="Tahoma"/>
              </a:defRPr>
            </a:pPr>
            <a:r>
              <a:rPr dirty="0"/>
              <a:t>Read trainer bios</a:t>
            </a:r>
            <a:r>
              <a:rPr lang="en-US" dirty="0"/>
              <a:t>: </a:t>
            </a:r>
            <a:r>
              <a:rPr lang="da-DK" dirty="0">
                <a:hlinkClick r:id="rId3"/>
              </a:rPr>
              <a:t>https://clu-in.org/conf/itrc/SRR</a:t>
            </a:r>
            <a:r>
              <a:rPr lang="da-DK" dirty="0"/>
              <a:t> </a:t>
            </a:r>
            <a:r>
              <a:rPr lang="en-US" dirty="0"/>
              <a:t> </a:t>
            </a:r>
            <a:endParaRPr u="sng" dirty="0">
              <a:solidFill>
                <a:schemeClr val="bg1"/>
              </a:solidFill>
              <a:uFill>
                <a:solidFill>
                  <a:srgbClr val="0000FF"/>
                </a:solidFill>
              </a:uFill>
              <a:hlinkClick r:id="rId4">
                <a:extLst>
                  <a:ext uri="{A12FA001-AC4F-418D-AE19-62706E023703}">
                    <ahyp:hlinkClr xmlns:ahyp="http://schemas.microsoft.com/office/drawing/2018/hyperlinkcolor" val="tx"/>
                  </a:ext>
                </a:extLst>
              </a:hlinkClick>
            </a:endParaRPr>
          </a:p>
        </p:txBody>
      </p:sp>
      <p:sp>
        <p:nvSpPr>
          <p:cNvPr id="178" name="Shape 178"/>
          <p:cNvSpPr>
            <a:spLocks noGrp="1"/>
          </p:cNvSpPr>
          <p:nvPr>
            <p:ph type="body" sz="half" idx="1"/>
          </p:nvPr>
        </p:nvSpPr>
        <p:spPr>
          <a:xfrm>
            <a:off x="1880342" y="1422306"/>
            <a:ext cx="4715898" cy="1340253"/>
          </a:xfrm>
          <a:prstGeom prst="rect">
            <a:avLst/>
          </a:prstGeom>
        </p:spPr>
        <p:txBody>
          <a:bodyPr/>
          <a:lstStyle/>
          <a:p>
            <a:pPr marL="0" lvl="1" indent="0" defTabSz="399408">
              <a:spcBef>
                <a:spcPts val="800"/>
              </a:spcBef>
              <a:buNone/>
              <a:defRPr sz="2000"/>
            </a:pPr>
            <a:r>
              <a:rPr b="1" dirty="0">
                <a:latin typeface="Tahoma" panose="020B0604030504040204" pitchFamily="34" charset="0"/>
                <a:ea typeface="Tahoma" panose="020B0604030504040204" pitchFamily="34" charset="0"/>
                <a:cs typeface="Tahoma" panose="020B0604030504040204" pitchFamily="34" charset="0"/>
              </a:rPr>
              <a:t>John Doyon</a:t>
            </a:r>
            <a:r>
              <a:rPr lang="en-US" b="1" dirty="0">
                <a:latin typeface="Tahoma" panose="020B0604030504040204" pitchFamily="34" charset="0"/>
                <a:ea typeface="Tahoma" panose="020B0604030504040204" pitchFamily="34" charset="0"/>
                <a:cs typeface="Tahoma" panose="020B0604030504040204" pitchFamily="34" charset="0"/>
              </a:rPr>
              <a:t> </a:t>
            </a:r>
            <a:r>
              <a:rPr lang="en-US" dirty="0">
                <a:latin typeface="Tahoma" panose="020B0604030504040204" pitchFamily="34" charset="0"/>
                <a:ea typeface="Tahoma" panose="020B0604030504040204" pitchFamily="34" charset="0"/>
                <a:cs typeface="Tahoma" panose="020B0604030504040204" pitchFamily="34" charset="0"/>
              </a:rPr>
              <a:t>(Co-Team Leader)</a:t>
            </a:r>
            <a:r>
              <a:rPr dirty="0">
                <a:latin typeface="Tahoma" panose="020B0604030504040204" pitchFamily="34" charset="0"/>
                <a:ea typeface="Tahoma" panose="020B0604030504040204" pitchFamily="34" charset="0"/>
                <a:cs typeface="Tahoma" panose="020B0604030504040204" pitchFamily="34" charset="0"/>
              </a:rPr>
              <a:t> 	</a:t>
            </a:r>
            <a:br>
              <a:rPr lang="en-US" dirty="0">
                <a:latin typeface="Tahoma" panose="020B0604030504040204" pitchFamily="34" charset="0"/>
                <a:ea typeface="Tahoma" panose="020B0604030504040204" pitchFamily="34" charset="0"/>
                <a:cs typeface="Tahoma" panose="020B0604030504040204" pitchFamily="34" charset="0"/>
              </a:rPr>
            </a:br>
            <a:r>
              <a:rPr dirty="0">
                <a:latin typeface="Tahoma" panose="020B0604030504040204" pitchFamily="34" charset="0"/>
                <a:ea typeface="Tahoma" panose="020B0604030504040204" pitchFamily="34" charset="0"/>
                <a:cs typeface="Tahoma" panose="020B0604030504040204" pitchFamily="34" charset="0"/>
              </a:rPr>
              <a:t>NJ Dept. of Environmental Protection</a:t>
            </a:r>
            <a:r>
              <a:rPr lang="en-US" dirty="0">
                <a:latin typeface="Tahoma" panose="020B0604030504040204" pitchFamily="34" charset="0"/>
                <a:ea typeface="Tahoma" panose="020B0604030504040204" pitchFamily="34" charset="0"/>
                <a:cs typeface="Tahoma" panose="020B0604030504040204" pitchFamily="34" charset="0"/>
              </a:rPr>
              <a:t> </a:t>
            </a:r>
            <a:r>
              <a:rPr lang="en-US" i="0" u="sng" dirty="0">
                <a:solidFill>
                  <a:srgbClr val="000099"/>
                </a:solidFill>
                <a:effectLst/>
                <a:latin typeface="Tahoma" panose="020B0604030504040204" pitchFamily="34" charset="0"/>
                <a:ea typeface="Tahoma" panose="020B0604030504040204" pitchFamily="34" charset="0"/>
                <a:cs typeface="Tahoma" panose="020B0604030504040204" pitchFamily="34" charset="0"/>
                <a:hlinkClick r:id="rId5"/>
              </a:rPr>
              <a:t>john.doyon@dep.nj.gov</a:t>
            </a:r>
            <a:endParaRPr lang="en-US" dirty="0">
              <a:latin typeface="Tahoma" panose="020B0604030504040204" pitchFamily="34" charset="0"/>
              <a:ea typeface="Tahoma" panose="020B0604030504040204" pitchFamily="34" charset="0"/>
              <a:cs typeface="Tahoma" panose="020B0604030504040204" pitchFamily="34" charset="0"/>
            </a:endParaRPr>
          </a:p>
          <a:p>
            <a:pPr marL="342900" lvl="1" indent="-342900" defTabSz="399408">
              <a:spcBef>
                <a:spcPts val="800"/>
              </a:spcBef>
              <a:defRPr sz="2000"/>
            </a:pPr>
            <a:endParaRPr dirty="0"/>
          </a:p>
          <a:p>
            <a:pPr marL="342900" lvl="1" indent="-342900" defTabSz="399408">
              <a:spcBef>
                <a:spcPts val="800"/>
              </a:spcBef>
              <a:defRPr sz="2000"/>
            </a:pPr>
            <a:endParaRPr dirty="0"/>
          </a:p>
          <a:p>
            <a:pPr marL="342900" lvl="1" indent="-342900" defTabSz="399408">
              <a:spcBef>
                <a:spcPts val="800"/>
              </a:spcBef>
              <a:defRPr sz="2000"/>
            </a:pPr>
            <a:endParaRPr dirty="0"/>
          </a:p>
        </p:txBody>
      </p:sp>
      <p:pic>
        <p:nvPicPr>
          <p:cNvPr id="180" name="image7.jpeg"/>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04912" y="1390958"/>
            <a:ext cx="1371601" cy="1371601"/>
          </a:xfrm>
          <a:prstGeom prst="rect">
            <a:avLst/>
          </a:prstGeom>
          <a:ln w="12700">
            <a:miter lim="400000"/>
          </a:ln>
        </p:spPr>
      </p:pic>
      <p:pic>
        <p:nvPicPr>
          <p:cNvPr id="181" name="image8.jpeg"/>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a:xfrm>
            <a:off x="204912" y="3641873"/>
            <a:ext cx="1371601" cy="1371586"/>
          </a:xfrm>
          <a:prstGeom prst="rect">
            <a:avLst/>
          </a:prstGeom>
          <a:ln w="12700">
            <a:miter lim="400000"/>
          </a:ln>
        </p:spPr>
      </p:pic>
      <p:pic>
        <p:nvPicPr>
          <p:cNvPr id="182" name="image9.jpeg"/>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6711336" y="2903811"/>
            <a:ext cx="1371608" cy="1371603"/>
          </a:xfrm>
          <a:prstGeom prst="rect">
            <a:avLst/>
          </a:prstGeom>
          <a:ln w="12700">
            <a:miter lim="400000"/>
          </a:ln>
        </p:spPr>
      </p:pic>
      <p:pic>
        <p:nvPicPr>
          <p:cNvPr id="183" name="image20.png"/>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6711336" y="1422671"/>
            <a:ext cx="1371608" cy="1371603"/>
          </a:xfrm>
          <a:prstGeom prst="rect">
            <a:avLst/>
          </a:prstGeom>
          <a:ln w="12700">
            <a:miter lim="400000"/>
          </a:ln>
        </p:spPr>
      </p:pic>
      <p:sp>
        <p:nvSpPr>
          <p:cNvPr id="185" name="Shape 185"/>
          <p:cNvSpPr/>
          <p:nvPr/>
        </p:nvSpPr>
        <p:spPr>
          <a:xfrm>
            <a:off x="8513377" y="1357233"/>
            <a:ext cx="3026983" cy="1118251"/>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lvl="1" defTabSz="399408">
              <a:spcBef>
                <a:spcPts val="800"/>
              </a:spcBef>
              <a:buClr>
                <a:srgbClr val="002060"/>
              </a:buClr>
              <a:buSzPct val="80000"/>
              <a:defRPr sz="2000">
                <a:solidFill>
                  <a:srgbClr val="00334C"/>
                </a:solidFill>
                <a:latin typeface="Tahoma"/>
                <a:ea typeface="Tahoma"/>
                <a:cs typeface="Tahoma"/>
                <a:sym typeface="Tahoma"/>
              </a:defRPr>
            </a:pPr>
            <a:r>
              <a:rPr sz="2000" b="1" dirty="0"/>
              <a:t>Elisabeth Freed</a:t>
            </a:r>
            <a:r>
              <a:rPr lang="en-US" sz="2000" b="1" dirty="0"/>
              <a:t> </a:t>
            </a:r>
            <a:br>
              <a:rPr lang="en-US" sz="2000" dirty="0"/>
            </a:br>
            <a:r>
              <a:rPr lang="en-US" sz="2000" dirty="0"/>
              <a:t>U.</a:t>
            </a:r>
            <a:r>
              <a:rPr sz="2000" dirty="0"/>
              <a:t>S</a:t>
            </a:r>
            <a:r>
              <a:rPr lang="en-US" sz="2000" dirty="0"/>
              <a:t>.</a:t>
            </a:r>
            <a:r>
              <a:rPr sz="2000" dirty="0"/>
              <a:t> EPA</a:t>
            </a:r>
            <a:endParaRPr lang="en-US" sz="2000" dirty="0"/>
          </a:p>
          <a:p>
            <a:pPr lvl="1" defTabSz="399408">
              <a:spcBef>
                <a:spcPts val="800"/>
              </a:spcBef>
              <a:buClr>
                <a:srgbClr val="002060"/>
              </a:buClr>
              <a:buSzPct val="80000"/>
              <a:defRPr sz="2000">
                <a:solidFill>
                  <a:srgbClr val="00334C"/>
                </a:solidFill>
                <a:latin typeface="Tahoma"/>
                <a:ea typeface="Tahoma"/>
                <a:cs typeface="Tahoma"/>
                <a:sym typeface="Tahoma"/>
              </a:defRPr>
            </a:pPr>
            <a:r>
              <a:rPr lang="en-US" sz="2000" dirty="0">
                <a:hlinkClick r:id="rId10"/>
              </a:rPr>
              <a:t>freed.elisabeth@epa.gov</a:t>
            </a:r>
            <a:r>
              <a:rPr lang="en-US" sz="2000" dirty="0"/>
              <a:t> </a:t>
            </a:r>
            <a:endParaRPr sz="2000" dirty="0"/>
          </a:p>
        </p:txBody>
      </p:sp>
      <p:sp>
        <p:nvSpPr>
          <p:cNvPr id="14" name="TextBox 13">
            <a:extLst>
              <a:ext uri="{FF2B5EF4-FFF2-40B4-BE49-F238E27FC236}">
                <a16:creationId xmlns:a16="http://schemas.microsoft.com/office/drawing/2014/main" id="{B217A5D0-8D79-4574-8B84-3F8B74B51A50}"/>
              </a:ext>
            </a:extLst>
          </p:cNvPr>
          <p:cNvSpPr txBox="1"/>
          <p:nvPr/>
        </p:nvSpPr>
        <p:spPr>
          <a:xfrm>
            <a:off x="1887048" y="3628353"/>
            <a:ext cx="3231362" cy="132343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lvl="1" defTabSz="399408">
              <a:spcBef>
                <a:spcPts val="800"/>
              </a:spcBef>
              <a:buClr>
                <a:srgbClr val="002060"/>
              </a:buClr>
              <a:buSzPct val="80000"/>
              <a:defRPr sz="2000"/>
            </a:pPr>
            <a:r>
              <a:rPr lang="en-US" sz="2000" b="1" dirty="0">
                <a:solidFill>
                  <a:srgbClr val="00334C"/>
                </a:solidFill>
                <a:latin typeface="Tahoma" panose="020B0604030504040204" pitchFamily="34" charset="0"/>
                <a:ea typeface="Tahoma" panose="020B0604030504040204" pitchFamily="34" charset="0"/>
                <a:cs typeface="Tahoma" panose="020B0604030504040204" pitchFamily="34" charset="0"/>
                <a:sym typeface="Tahoma"/>
              </a:rPr>
              <a:t>Thomas O’Neill</a:t>
            </a:r>
            <a:br>
              <a:rPr lang="en-US" sz="2000" b="1" dirty="0">
                <a:solidFill>
                  <a:srgbClr val="00334C"/>
                </a:solidFill>
                <a:latin typeface="Tahoma" panose="020B0604030504040204" pitchFamily="34" charset="0"/>
                <a:ea typeface="Tahoma" panose="020B0604030504040204" pitchFamily="34" charset="0"/>
                <a:cs typeface="Tahoma" panose="020B0604030504040204" pitchFamily="34" charset="0"/>
                <a:sym typeface="Tahoma"/>
              </a:rPr>
            </a:br>
            <a:r>
              <a:rPr lang="en-US" sz="2000" dirty="0">
                <a:solidFill>
                  <a:srgbClr val="00334C"/>
                </a:solidFill>
                <a:latin typeface="Tahoma" panose="020B0604030504040204" pitchFamily="34" charset="0"/>
                <a:ea typeface="Tahoma" panose="020B0604030504040204" pitchFamily="34" charset="0"/>
                <a:cs typeface="Tahoma" panose="020B0604030504040204" pitchFamily="34" charset="0"/>
                <a:sym typeface="Tahoma"/>
              </a:rPr>
              <a:t>Retired (NJ Dept. of Environmental Protection)</a:t>
            </a:r>
            <a:r>
              <a:rPr lang="en-US" sz="2000" b="1" dirty="0">
                <a:solidFill>
                  <a:srgbClr val="00334C"/>
                </a:solidFill>
                <a:latin typeface="Tahoma" panose="020B0604030504040204" pitchFamily="34" charset="0"/>
                <a:ea typeface="Tahoma" panose="020B0604030504040204" pitchFamily="34" charset="0"/>
                <a:cs typeface="Tahoma" panose="020B0604030504040204" pitchFamily="34" charset="0"/>
                <a:sym typeface="Tahoma"/>
              </a:rPr>
              <a:t> </a:t>
            </a:r>
            <a:br>
              <a:rPr lang="en-US" sz="2000" dirty="0">
                <a:solidFill>
                  <a:srgbClr val="00334C"/>
                </a:solidFill>
                <a:latin typeface="Tahoma" panose="020B0604030504040204" pitchFamily="34" charset="0"/>
                <a:ea typeface="Tahoma" panose="020B0604030504040204" pitchFamily="34" charset="0"/>
                <a:cs typeface="Tahoma" panose="020B0604030504040204" pitchFamily="34" charset="0"/>
                <a:sym typeface="Tahoma"/>
              </a:rPr>
            </a:br>
            <a:r>
              <a:rPr lang="en-US" sz="2000" dirty="0">
                <a:solidFill>
                  <a:srgbClr val="00334C"/>
                </a:solidFill>
                <a:latin typeface="Tahoma" panose="020B0604030504040204" pitchFamily="34" charset="0"/>
                <a:ea typeface="Tahoma" panose="020B0604030504040204" pitchFamily="34" charset="0"/>
                <a:cs typeface="Tahoma" panose="020B0604030504040204" pitchFamily="34" charset="0"/>
                <a:sym typeface="Tahoma"/>
                <a:hlinkClick r:id="rId11"/>
              </a:rPr>
              <a:t>tkoneillnj@gmail.com</a:t>
            </a:r>
            <a:r>
              <a:rPr lang="en-US" sz="2000" dirty="0">
                <a:solidFill>
                  <a:srgbClr val="00334C"/>
                </a:solidFill>
                <a:latin typeface="Tahoma" panose="020B0604030504040204" pitchFamily="34" charset="0"/>
                <a:ea typeface="Tahoma" panose="020B0604030504040204" pitchFamily="34" charset="0"/>
                <a:cs typeface="Tahoma" panose="020B0604030504040204" pitchFamily="34" charset="0"/>
                <a:sym typeface="Tahoma"/>
              </a:rPr>
              <a:t>         </a:t>
            </a:r>
          </a:p>
        </p:txBody>
      </p:sp>
      <p:sp>
        <p:nvSpPr>
          <p:cNvPr id="15" name="Shape 185">
            <a:extLst>
              <a:ext uri="{FF2B5EF4-FFF2-40B4-BE49-F238E27FC236}">
                <a16:creationId xmlns:a16="http://schemas.microsoft.com/office/drawing/2014/main" id="{ABB3D3FC-32BF-4E1A-9089-85D7B5212858}"/>
              </a:ext>
            </a:extLst>
          </p:cNvPr>
          <p:cNvSpPr/>
          <p:nvPr/>
        </p:nvSpPr>
        <p:spPr>
          <a:xfrm>
            <a:off x="8513376" y="2944920"/>
            <a:ext cx="3678624" cy="1015659"/>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p>
            <a:pPr lvl="1" defTabSz="399408">
              <a:spcBef>
                <a:spcPts val="800"/>
              </a:spcBef>
              <a:buClr>
                <a:srgbClr val="002060"/>
              </a:buClr>
              <a:buSzPct val="80000"/>
              <a:defRPr sz="2000">
                <a:solidFill>
                  <a:srgbClr val="00334C"/>
                </a:solidFill>
                <a:latin typeface="Tahoma"/>
                <a:ea typeface="Tahoma"/>
                <a:cs typeface="Tahoma"/>
                <a:sym typeface="Tahoma"/>
              </a:defRPr>
            </a:pPr>
            <a:r>
              <a:rPr lang="en-US" sz="2000" b="1" dirty="0"/>
              <a:t>Nathan Hagelin</a:t>
            </a:r>
            <a:br>
              <a:rPr lang="en-US" sz="2000" dirty="0"/>
            </a:br>
            <a:r>
              <a:rPr lang="en-US" sz="2000" dirty="0"/>
              <a:t>Wood PLC </a:t>
            </a:r>
            <a:r>
              <a:rPr lang="en-US" sz="2000" dirty="0">
                <a:hlinkClick r:id="rId12"/>
              </a:rPr>
              <a:t>nathan.hagelin@woodplc.com</a:t>
            </a:r>
            <a:r>
              <a:rPr lang="en-US" sz="2000" dirty="0"/>
              <a:t> </a:t>
            </a:r>
            <a:endParaRPr sz="2000" dirty="0"/>
          </a:p>
        </p:txBody>
      </p:sp>
      <p:sp>
        <p:nvSpPr>
          <p:cNvPr id="16" name="Shape 185">
            <a:extLst>
              <a:ext uri="{FF2B5EF4-FFF2-40B4-BE49-F238E27FC236}">
                <a16:creationId xmlns:a16="http://schemas.microsoft.com/office/drawing/2014/main" id="{AD7220C9-1E41-46EC-B9A5-E1B93E85022C}"/>
              </a:ext>
            </a:extLst>
          </p:cNvPr>
          <p:cNvSpPr/>
          <p:nvPr/>
        </p:nvSpPr>
        <p:spPr>
          <a:xfrm>
            <a:off x="8513376" y="4519171"/>
            <a:ext cx="3026983" cy="1118251"/>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lvl="1" defTabSz="399408">
              <a:spcBef>
                <a:spcPts val="800"/>
              </a:spcBef>
              <a:buClr>
                <a:srgbClr val="002060"/>
              </a:buClr>
              <a:buSzPct val="80000"/>
              <a:defRPr sz="2000">
                <a:solidFill>
                  <a:srgbClr val="00334C"/>
                </a:solidFill>
                <a:latin typeface="Tahoma"/>
                <a:ea typeface="Tahoma"/>
                <a:cs typeface="Tahoma"/>
                <a:sym typeface="Tahoma"/>
              </a:defRPr>
            </a:pPr>
            <a:r>
              <a:rPr lang="en-US" sz="2000" b="1" dirty="0"/>
              <a:t>Michelle Mullin </a:t>
            </a:r>
            <a:br>
              <a:rPr lang="en-US" sz="2000" dirty="0"/>
            </a:br>
            <a:r>
              <a:rPr lang="en-US" sz="2000" dirty="0"/>
              <a:t>U.</a:t>
            </a:r>
            <a:r>
              <a:rPr sz="2000" dirty="0"/>
              <a:t>S</a:t>
            </a:r>
            <a:r>
              <a:rPr lang="en-US" sz="2000" dirty="0"/>
              <a:t>.</a:t>
            </a:r>
            <a:r>
              <a:rPr sz="2000" dirty="0"/>
              <a:t> EPA</a:t>
            </a:r>
            <a:endParaRPr lang="en-US" sz="2000" dirty="0"/>
          </a:p>
          <a:p>
            <a:pPr lvl="1" defTabSz="399408">
              <a:spcBef>
                <a:spcPts val="800"/>
              </a:spcBef>
              <a:buClr>
                <a:srgbClr val="002060"/>
              </a:buClr>
              <a:buSzPct val="80000"/>
              <a:defRPr sz="2000">
                <a:solidFill>
                  <a:srgbClr val="00334C"/>
                </a:solidFill>
                <a:latin typeface="Tahoma"/>
                <a:ea typeface="Tahoma"/>
                <a:cs typeface="Tahoma"/>
                <a:sym typeface="Tahoma"/>
              </a:defRPr>
            </a:pPr>
            <a:r>
              <a:rPr lang="en-US" sz="2000" dirty="0">
                <a:hlinkClick r:id="rId13"/>
              </a:rPr>
              <a:t>mullin.michelle@epa.gov</a:t>
            </a:r>
            <a:r>
              <a:rPr lang="en-US" sz="2000" dirty="0"/>
              <a:t> </a:t>
            </a:r>
            <a:endParaRPr sz="2000" dirty="0"/>
          </a:p>
        </p:txBody>
      </p:sp>
      <p:pic>
        <p:nvPicPr>
          <p:cNvPr id="3" name="Picture 2">
            <a:extLst>
              <a:ext uri="{FF2B5EF4-FFF2-40B4-BE49-F238E27FC236}">
                <a16:creationId xmlns:a16="http://schemas.microsoft.com/office/drawing/2014/main" id="{E154E4C9-A2C0-4889-9708-BB87025723DA}"/>
              </a:ext>
            </a:extLst>
          </p:cNvPr>
          <p:cNvPicPr>
            <a:picLocks noChangeAspect="1"/>
          </p:cNvPicPr>
          <p:nvPr/>
        </p:nvPicPr>
        <p:blipFill rotWithShape="1">
          <a:blip r:embed="rId14" cstate="print">
            <a:extLst>
              <a:ext uri="{28A0092B-C50C-407E-A947-70E740481C1C}">
                <a14:useLocalDpi xmlns:a14="http://schemas.microsoft.com/office/drawing/2010/main" val="0"/>
              </a:ext>
            </a:extLst>
          </a:blip>
          <a:srcRect l="17110" t="14699" r="11370" b="20745"/>
          <a:stretch/>
        </p:blipFill>
        <p:spPr>
          <a:xfrm>
            <a:off x="6711336" y="4350753"/>
            <a:ext cx="1371608" cy="1650737"/>
          </a:xfrm>
          <a:prstGeom prst="rect">
            <a:avLst/>
          </a:prstGeom>
        </p:spPr>
      </p:pic>
    </p:spTree>
  </p:cSld>
  <p:clrMapOvr>
    <a:masterClrMapping/>
  </p:clrMapOvr>
  <p:transition spd="slow"/>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 name="Shape 242"/>
          <p:cNvSpPr>
            <a:spLocks noGrp="1"/>
          </p:cNvSpPr>
          <p:nvPr>
            <p:ph type="sldNum" sz="quarter" idx="4294967295"/>
          </p:nvPr>
        </p:nvSpPr>
        <p:spPr>
          <a:xfrm>
            <a:off x="11581879" y="6273022"/>
            <a:ext cx="273057" cy="281937"/>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t>40</a:t>
            </a:fld>
            <a:endParaRPr/>
          </a:p>
        </p:txBody>
      </p:sp>
      <p:pic>
        <p:nvPicPr>
          <p:cNvPr id="243" name="image11.jpeg" descr="A group of wind turbines&#10;&#10;Description automatically generated with medium confidence"/>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313597" y="1299142"/>
            <a:ext cx="3594162" cy="4651253"/>
          </a:xfrm>
          <a:prstGeom prst="rect">
            <a:avLst/>
          </a:prstGeom>
          <a:ln w="12700">
            <a:miter lim="400000"/>
          </a:ln>
        </p:spPr>
      </p:pic>
      <p:pic>
        <p:nvPicPr>
          <p:cNvPr id="244" name="image1.gif" descr="A picture containing text, gambling house&#10;&#10;Description automatically generated"/>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410380" y="4390792"/>
            <a:ext cx="1714525" cy="1665537"/>
          </a:xfrm>
          <a:prstGeom prst="rect">
            <a:avLst/>
          </a:prstGeom>
          <a:ln w="12700">
            <a:miter lim="400000"/>
          </a:ln>
        </p:spPr>
      </p:pic>
      <p:sp>
        <p:nvSpPr>
          <p:cNvPr id="245" name="Shape 245"/>
          <p:cNvSpPr/>
          <p:nvPr/>
        </p:nvSpPr>
        <p:spPr>
          <a:xfrm>
            <a:off x="272473" y="364098"/>
            <a:ext cx="9060669" cy="637537"/>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lvl1pPr>
              <a:defRPr sz="3600">
                <a:solidFill>
                  <a:srgbClr val="EBEBEB"/>
                </a:solidFill>
                <a:latin typeface="Tahoma"/>
                <a:ea typeface="Tahoma"/>
                <a:cs typeface="Tahoma"/>
                <a:sym typeface="Tahoma"/>
              </a:defRPr>
            </a:lvl1pPr>
          </a:lstStyle>
          <a:p>
            <a:r>
              <a:t>SRR Sustainability Principles and Practices</a:t>
            </a:r>
          </a:p>
        </p:txBody>
      </p:sp>
      <p:pic>
        <p:nvPicPr>
          <p:cNvPr id="246" name="image32.png"/>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2668440" y="2962817"/>
            <a:ext cx="3350794" cy="2690075"/>
          </a:xfrm>
          <a:prstGeom prst="rect">
            <a:avLst/>
          </a:prstGeom>
          <a:ln w="12700">
            <a:miter lim="400000"/>
          </a:ln>
        </p:spPr>
      </p:pic>
      <p:sp>
        <p:nvSpPr>
          <p:cNvPr id="247" name="Shape 247"/>
          <p:cNvSpPr>
            <a:spLocks noGrp="1"/>
          </p:cNvSpPr>
          <p:nvPr>
            <p:ph type="body" sz="half" idx="1"/>
          </p:nvPr>
        </p:nvSpPr>
        <p:spPr>
          <a:xfrm>
            <a:off x="272472" y="1599046"/>
            <a:ext cx="8142728" cy="3416302"/>
          </a:xfrm>
          <a:prstGeom prst="rect">
            <a:avLst/>
          </a:prstGeom>
        </p:spPr>
        <p:txBody>
          <a:bodyPr/>
          <a:lstStyle/>
          <a:p>
            <a:pPr marL="0" indent="0">
              <a:spcBef>
                <a:spcPts val="0"/>
              </a:spcBef>
              <a:buNone/>
              <a:defRPr sz="2400"/>
            </a:pPr>
            <a:r>
              <a:rPr lang="en-US" dirty="0"/>
              <a:t>S</a:t>
            </a:r>
            <a:r>
              <a:rPr dirty="0"/>
              <a:t>tart of Sustainable and Resilient Remediation </a:t>
            </a:r>
            <a:endParaRPr lang="en-US" dirty="0"/>
          </a:p>
          <a:p>
            <a:pPr>
              <a:spcBef>
                <a:spcPts val="0"/>
              </a:spcBef>
              <a:defRPr sz="2400"/>
            </a:pPr>
            <a:r>
              <a:rPr lang="en-US" dirty="0"/>
              <a:t>USEPA (2008): </a:t>
            </a:r>
            <a:r>
              <a:rPr lang="en-US" u="sng" dirty="0">
                <a:solidFill>
                  <a:srgbClr val="0070C0"/>
                </a:solidFill>
                <a:uFill>
                  <a:solidFill>
                    <a:srgbClr val="0000FF"/>
                  </a:solidFill>
                </a:uFill>
                <a:hlinkClick r:id="rId6">
                  <a:extLst>
                    <a:ext uri="{A12FA001-AC4F-418D-AE19-62706E023703}">
                      <ahyp:hlinkClr xmlns:ahyp="http://schemas.microsoft.com/office/drawing/2018/hyperlinkcolor" val="tx"/>
                    </a:ext>
                  </a:extLst>
                </a:hlinkClick>
              </a:rPr>
              <a:t>Green Remediation: Incorporating Sustainable Practices into Remediation of Contaminated Sites</a:t>
            </a:r>
            <a:endParaRPr lang="en-US" dirty="0"/>
          </a:p>
          <a:p>
            <a:pPr>
              <a:spcBef>
                <a:spcPts val="0"/>
              </a:spcBef>
              <a:defRPr sz="2400"/>
            </a:pPr>
            <a:endParaRPr dirty="0"/>
          </a:p>
        </p:txBody>
      </p:sp>
    </p:spTree>
  </p:cSld>
  <p:clrMapOvr>
    <a:masterClrMapping/>
  </p:clrMapOvr>
  <p:transition spd="slow"/>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1" name="image33.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367551" y="3067212"/>
            <a:ext cx="3205947" cy="2740121"/>
          </a:xfrm>
          <a:prstGeom prst="rect">
            <a:avLst/>
          </a:prstGeom>
          <a:ln w="12700">
            <a:miter lim="400000"/>
          </a:ln>
          <a:effectLst>
            <a:outerShdw blurRad="292100" dist="139700" dir="2700000" rotWithShape="0">
              <a:srgbClr val="333333">
                <a:alpha val="64999"/>
              </a:srgbClr>
            </a:outerShdw>
          </a:effectLst>
        </p:spPr>
      </p:pic>
      <p:sp>
        <p:nvSpPr>
          <p:cNvPr id="252" name="Shape 252"/>
          <p:cNvSpPr>
            <a:spLocks noGrp="1"/>
          </p:cNvSpPr>
          <p:nvPr>
            <p:ph type="body" sz="quarter" idx="1"/>
          </p:nvPr>
        </p:nvSpPr>
        <p:spPr>
          <a:xfrm>
            <a:off x="228930" y="1405702"/>
            <a:ext cx="7020956" cy="1862610"/>
          </a:xfrm>
          <a:prstGeom prst="rect">
            <a:avLst/>
          </a:prstGeom>
        </p:spPr>
        <p:txBody>
          <a:bodyPr/>
          <a:lstStyle/>
          <a:p>
            <a:pPr>
              <a:lnSpc>
                <a:spcPct val="90000"/>
              </a:lnSpc>
              <a:spcBef>
                <a:spcPts val="0"/>
              </a:spcBef>
              <a:defRPr sz="2400"/>
            </a:pPr>
            <a:r>
              <a:rPr dirty="0"/>
              <a:t>Sustainable Remediation Forum (SURF</a:t>
            </a:r>
            <a:r>
              <a:rPr lang="en-US" dirty="0"/>
              <a:t>) (2009</a:t>
            </a:r>
            <a:r>
              <a:rPr dirty="0"/>
              <a:t>)</a:t>
            </a:r>
            <a:r>
              <a:rPr lang="en-US" dirty="0"/>
              <a:t> </a:t>
            </a:r>
            <a:r>
              <a:rPr lang="en-US" dirty="0">
                <a:hlinkClick r:id="rId4"/>
              </a:rPr>
              <a:t>Integrating Sustainable Principles, Practices, and Metrics into Remediation Projects </a:t>
            </a:r>
            <a:endParaRPr sz="2400" dirty="0"/>
          </a:p>
        </p:txBody>
      </p:sp>
      <p:sp>
        <p:nvSpPr>
          <p:cNvPr id="253" name="Shape 253"/>
          <p:cNvSpPr>
            <a:spLocks noGrp="1"/>
          </p:cNvSpPr>
          <p:nvPr>
            <p:ph type="sldNum" sz="quarter" idx="4294967295"/>
          </p:nvPr>
        </p:nvSpPr>
        <p:spPr>
          <a:xfrm>
            <a:off x="11581879" y="6273022"/>
            <a:ext cx="273057" cy="281937"/>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t>41</a:t>
            </a:fld>
            <a:endParaRPr/>
          </a:p>
        </p:txBody>
      </p:sp>
      <p:pic>
        <p:nvPicPr>
          <p:cNvPr id="254" name="image12.jpeg" descr="Text, letter&#10;&#10;Description automatically generated"/>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789205" y="929348"/>
            <a:ext cx="4070485" cy="4867320"/>
          </a:xfrm>
          <a:prstGeom prst="rect">
            <a:avLst/>
          </a:prstGeom>
          <a:ln w="12700">
            <a:miter lim="400000"/>
          </a:ln>
          <a:effectLst>
            <a:outerShdw blurRad="50800" dist="50800" dir="5400000" rotWithShape="0">
              <a:srgbClr val="000000">
                <a:alpha val="31764"/>
              </a:srgbClr>
            </a:outerShdw>
          </a:effectLst>
        </p:spPr>
      </p:pic>
      <p:pic>
        <p:nvPicPr>
          <p:cNvPr id="255" name="image30.png"/>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934682" y="4352604"/>
            <a:ext cx="2889769" cy="762081"/>
          </a:xfrm>
          <a:prstGeom prst="rect">
            <a:avLst/>
          </a:prstGeom>
          <a:ln w="12700">
            <a:miter lim="400000"/>
          </a:ln>
        </p:spPr>
      </p:pic>
      <p:sp>
        <p:nvSpPr>
          <p:cNvPr id="256" name="Shape 256"/>
          <p:cNvSpPr/>
          <p:nvPr/>
        </p:nvSpPr>
        <p:spPr>
          <a:xfrm>
            <a:off x="367216" y="283017"/>
            <a:ext cx="10017756" cy="637537"/>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lvl1pPr>
              <a:defRPr sz="3600">
                <a:solidFill>
                  <a:srgbClr val="EBEBEB"/>
                </a:solidFill>
                <a:latin typeface="Tahoma"/>
                <a:ea typeface="Tahoma"/>
                <a:cs typeface="Tahoma"/>
                <a:sym typeface="Tahoma"/>
              </a:defRPr>
            </a:lvl1pPr>
          </a:lstStyle>
          <a:p>
            <a:r>
              <a:t>SRR Sustainability Principles and Practices</a:t>
            </a:r>
          </a:p>
        </p:txBody>
      </p:sp>
    </p:spTree>
  </p:cSld>
  <p:clrMapOvr>
    <a:masterClrMapping/>
  </p:clrMapOvr>
  <p:transition spd="slow"/>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 name="Shape 260"/>
          <p:cNvSpPr>
            <a:spLocks noGrp="1"/>
          </p:cNvSpPr>
          <p:nvPr>
            <p:ph type="body" sz="half" idx="1"/>
          </p:nvPr>
        </p:nvSpPr>
        <p:spPr>
          <a:xfrm>
            <a:off x="350298" y="1445260"/>
            <a:ext cx="5475198" cy="4366329"/>
          </a:xfrm>
          <a:prstGeom prst="rect">
            <a:avLst/>
          </a:prstGeom>
        </p:spPr>
        <p:txBody>
          <a:bodyPr/>
          <a:lstStyle/>
          <a:p>
            <a:pPr marL="322632" indent="-322632" defTabSz="886966">
              <a:spcBef>
                <a:spcPts val="0"/>
              </a:spcBef>
              <a:defRPr sz="2400"/>
            </a:pPr>
            <a:r>
              <a:rPr dirty="0">
                <a:uFill>
                  <a:solidFill>
                    <a:schemeClr val="tx2">
                      <a:lumMod val="75000"/>
                    </a:schemeClr>
                  </a:solidFill>
                </a:uFill>
                <a:hlinkClick r:id="rId3"/>
              </a:rPr>
              <a:t>Technology Overview Document: Green and Sustainable Remediation: State of the Science and Practice</a:t>
            </a:r>
            <a:r>
              <a:rPr lang="en-US" dirty="0">
                <a:uFill>
                  <a:solidFill>
                    <a:srgbClr val="0000FF"/>
                  </a:solidFill>
                </a:uFill>
              </a:rPr>
              <a:t> </a:t>
            </a:r>
            <a:r>
              <a:rPr lang="en-US" dirty="0">
                <a:solidFill>
                  <a:srgbClr val="0070C0"/>
                </a:solidFill>
                <a:uFill>
                  <a:solidFill>
                    <a:srgbClr val="0000FF"/>
                  </a:solidFill>
                </a:uFill>
              </a:rPr>
              <a:t> </a:t>
            </a:r>
            <a:r>
              <a:rPr lang="en-US" dirty="0"/>
              <a:t>(</a:t>
            </a:r>
            <a:r>
              <a:rPr dirty="0"/>
              <a:t>May 2011</a:t>
            </a:r>
            <a:r>
              <a:rPr lang="en-US" dirty="0"/>
              <a:t>)</a:t>
            </a:r>
            <a:r>
              <a:rPr dirty="0"/>
              <a:t> </a:t>
            </a:r>
            <a:endParaRPr lang="en-US" dirty="0"/>
          </a:p>
          <a:p>
            <a:pPr marL="0" indent="0" defTabSz="886966">
              <a:spcBef>
                <a:spcPts val="0"/>
              </a:spcBef>
              <a:buNone/>
              <a:defRPr sz="2400"/>
            </a:pPr>
            <a:endParaRPr lang="en-US" dirty="0"/>
          </a:p>
          <a:p>
            <a:pPr marL="0" indent="0" defTabSz="886966">
              <a:spcBef>
                <a:spcPts val="0"/>
              </a:spcBef>
              <a:buNone/>
              <a:defRPr sz="2400"/>
            </a:pPr>
            <a:endParaRPr lang="en-US" dirty="0"/>
          </a:p>
          <a:p>
            <a:pPr marL="322632" indent="-322632" defTabSz="886966">
              <a:spcBef>
                <a:spcPts val="0"/>
              </a:spcBef>
              <a:defRPr sz="2400"/>
            </a:pPr>
            <a:r>
              <a:rPr sz="2400" dirty="0">
                <a:solidFill>
                  <a:schemeClr val="bg1">
                    <a:lumMod val="50000"/>
                  </a:schemeClr>
                </a:solidFill>
                <a:uFill>
                  <a:solidFill>
                    <a:schemeClr val="tx2">
                      <a:lumMod val="75000"/>
                    </a:schemeClr>
                  </a:solidFill>
                </a:uFill>
                <a:hlinkClick r:id="rId4">
                  <a:extLst>
                    <a:ext uri="{A12FA001-AC4F-418D-AE19-62706E023703}">
                      <ahyp:hlinkClr xmlns:ahyp="http://schemas.microsoft.com/office/drawing/2018/hyperlinkcolor" val="tx"/>
                    </a:ext>
                  </a:extLst>
                </a:hlinkClick>
              </a:rPr>
              <a:t>Technical and Regulatory Guidance: Green and Sustainable Remediation: A Practical Framework</a:t>
            </a:r>
            <a:r>
              <a:rPr sz="2400" dirty="0">
                <a:solidFill>
                  <a:schemeClr val="bg1">
                    <a:lumMod val="50000"/>
                  </a:schemeClr>
                </a:solidFill>
                <a:uFill>
                  <a:solidFill>
                    <a:schemeClr val="tx2">
                      <a:lumMod val="75000"/>
                    </a:schemeClr>
                  </a:solidFill>
                </a:uFill>
              </a:rPr>
              <a:t> </a:t>
            </a:r>
            <a:br>
              <a:rPr lang="en-US" sz="2400" dirty="0">
                <a:solidFill>
                  <a:schemeClr val="bg1">
                    <a:lumMod val="50000"/>
                  </a:schemeClr>
                </a:solidFill>
                <a:uFill>
                  <a:solidFill>
                    <a:schemeClr val="tx2">
                      <a:lumMod val="75000"/>
                    </a:schemeClr>
                  </a:solidFill>
                </a:uFill>
              </a:rPr>
            </a:br>
            <a:r>
              <a:rPr lang="en-US" dirty="0"/>
              <a:t>(</a:t>
            </a:r>
            <a:r>
              <a:rPr dirty="0"/>
              <a:t>November 2011</a:t>
            </a:r>
            <a:r>
              <a:rPr lang="en-US" dirty="0"/>
              <a:t>)</a:t>
            </a:r>
            <a:endParaRPr dirty="0"/>
          </a:p>
        </p:txBody>
      </p:sp>
      <p:sp>
        <p:nvSpPr>
          <p:cNvPr id="261" name="Shape 261"/>
          <p:cNvSpPr>
            <a:spLocks noGrp="1"/>
          </p:cNvSpPr>
          <p:nvPr>
            <p:ph type="sldNum" sz="quarter" idx="4294967295"/>
          </p:nvPr>
        </p:nvSpPr>
        <p:spPr>
          <a:xfrm>
            <a:off x="11581879" y="6273022"/>
            <a:ext cx="273057" cy="281937"/>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t>42</a:t>
            </a:fld>
            <a:endParaRPr/>
          </a:p>
        </p:txBody>
      </p:sp>
      <p:pic>
        <p:nvPicPr>
          <p:cNvPr id="262" name="image13.jpeg" descr="Diagram&#10;&#10;Description automatically generated"/>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008911" y="1086548"/>
            <a:ext cx="3694177" cy="4608580"/>
          </a:xfrm>
          <a:prstGeom prst="rect">
            <a:avLst/>
          </a:prstGeom>
          <a:ln w="12700">
            <a:miter lim="400000"/>
          </a:ln>
          <a:effectLst>
            <a:outerShdw blurRad="50800" dist="50800" dir="5400000" rotWithShape="0">
              <a:srgbClr val="000000">
                <a:alpha val="44705"/>
              </a:srgbClr>
            </a:outerShdw>
          </a:effectLst>
        </p:spPr>
      </p:pic>
      <p:sp>
        <p:nvSpPr>
          <p:cNvPr id="263" name="Shape 263"/>
          <p:cNvSpPr/>
          <p:nvPr/>
        </p:nvSpPr>
        <p:spPr>
          <a:xfrm>
            <a:off x="373625" y="287819"/>
            <a:ext cx="10490321" cy="637537"/>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lvl1pPr>
              <a:defRPr sz="3600">
                <a:solidFill>
                  <a:srgbClr val="EBEBEB"/>
                </a:solidFill>
                <a:latin typeface="Tahoma"/>
                <a:ea typeface="Tahoma"/>
                <a:cs typeface="Tahoma"/>
                <a:sym typeface="Tahoma"/>
              </a:defRPr>
            </a:lvl1pPr>
          </a:lstStyle>
          <a:p>
            <a:r>
              <a:t>SRR Sustainability Principles and Practices</a:t>
            </a:r>
          </a:p>
        </p:txBody>
      </p:sp>
      <p:pic>
        <p:nvPicPr>
          <p:cNvPr id="264" name="image14.jpeg" descr="Diagram&#10;&#10;Description automatically generated"/>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193185" y="1654393"/>
            <a:ext cx="3697633" cy="4607201"/>
          </a:xfrm>
          <a:prstGeom prst="rect">
            <a:avLst/>
          </a:prstGeom>
          <a:ln w="12700">
            <a:miter lim="400000"/>
          </a:ln>
          <a:effectLst>
            <a:outerShdw blurRad="50800" dist="50800" dir="5400000" rotWithShape="0">
              <a:srgbClr val="000000">
                <a:alpha val="48627"/>
              </a:srgbClr>
            </a:outerShdw>
          </a:effectLst>
        </p:spPr>
      </p:pic>
    </p:spTree>
  </p:cSld>
  <p:clrMapOvr>
    <a:masterClrMapping/>
  </p:clrMapOvr>
  <p:transition spd="slow"/>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 name="Shape 268"/>
          <p:cNvSpPr>
            <a:spLocks noGrp="1"/>
          </p:cNvSpPr>
          <p:nvPr>
            <p:ph type="title"/>
          </p:nvPr>
        </p:nvSpPr>
        <p:spPr>
          <a:xfrm>
            <a:off x="425054" y="309772"/>
            <a:ext cx="8761415" cy="706970"/>
          </a:xfrm>
          <a:prstGeom prst="rect">
            <a:avLst/>
          </a:prstGeom>
        </p:spPr>
        <p:txBody>
          <a:bodyPr/>
          <a:lstStyle>
            <a:lvl1pPr algn="l"/>
          </a:lstStyle>
          <a:p>
            <a:r>
              <a:rPr dirty="0"/>
              <a:t>Why is SRR valuable? </a:t>
            </a:r>
          </a:p>
        </p:txBody>
      </p:sp>
      <p:sp>
        <p:nvSpPr>
          <p:cNvPr id="269" name="Shape 269"/>
          <p:cNvSpPr>
            <a:spLocks noGrp="1"/>
          </p:cNvSpPr>
          <p:nvPr>
            <p:ph type="body" sz="half" idx="1"/>
          </p:nvPr>
        </p:nvSpPr>
        <p:spPr>
          <a:xfrm>
            <a:off x="6052787" y="1364342"/>
            <a:ext cx="6037613" cy="4542971"/>
          </a:xfrm>
          <a:prstGeom prst="rect">
            <a:avLst/>
          </a:prstGeom>
        </p:spPr>
        <p:txBody>
          <a:bodyPr>
            <a:normAutofit/>
          </a:bodyPr>
          <a:lstStyle/>
          <a:p>
            <a:pPr marL="312038" indent="-312038">
              <a:lnSpc>
                <a:spcPct val="120000"/>
              </a:lnSpc>
              <a:spcBef>
                <a:spcPts val="0"/>
              </a:spcBef>
              <a:defRPr sz="2200"/>
            </a:pPr>
            <a:r>
              <a:rPr sz="2400" dirty="0"/>
              <a:t>Resilience measures have favorable economic returns on investment (NIBS 2018)</a:t>
            </a:r>
          </a:p>
          <a:p>
            <a:pPr marL="312038" indent="-312038">
              <a:lnSpc>
                <a:spcPct val="120000"/>
              </a:lnSpc>
              <a:defRPr sz="2200"/>
            </a:pPr>
            <a:r>
              <a:rPr sz="2400" dirty="0"/>
              <a:t>Environmental impacts can add costs to the clean up </a:t>
            </a:r>
          </a:p>
          <a:p>
            <a:pPr marL="312037" indent="-312037">
              <a:lnSpc>
                <a:spcPct val="120000"/>
              </a:lnSpc>
              <a:defRPr sz="2200"/>
            </a:pPr>
            <a:r>
              <a:rPr sz="2400" dirty="0"/>
              <a:t>Social impacts include the need to spend more after environmental impacts to restore communities to whole</a:t>
            </a:r>
          </a:p>
        </p:txBody>
      </p:sp>
      <p:sp>
        <p:nvSpPr>
          <p:cNvPr id="270" name="Shape 270"/>
          <p:cNvSpPr>
            <a:spLocks noGrp="1"/>
          </p:cNvSpPr>
          <p:nvPr>
            <p:ph type="sldNum" sz="quarter" idx="4294967295"/>
          </p:nvPr>
        </p:nvSpPr>
        <p:spPr>
          <a:xfrm>
            <a:off x="11581879" y="6273022"/>
            <a:ext cx="273057" cy="281937"/>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t>43</a:t>
            </a:fld>
            <a:endParaRPr/>
          </a:p>
        </p:txBody>
      </p:sp>
      <p:sp>
        <p:nvSpPr>
          <p:cNvPr id="271" name="Shape 271"/>
          <p:cNvSpPr/>
          <p:nvPr/>
        </p:nvSpPr>
        <p:spPr>
          <a:xfrm>
            <a:off x="425054" y="2499866"/>
            <a:ext cx="5306670" cy="1569656"/>
          </a:xfrm>
          <a:prstGeom prst="rect">
            <a:avLst/>
          </a:prstGeom>
          <a:solidFill>
            <a:schemeClr val="accent3">
              <a:lumMod val="60000"/>
              <a:lumOff val="40000"/>
            </a:schemeClr>
          </a:solidFill>
          <a:ln w="12700">
            <a:miter lim="400000"/>
          </a:ln>
          <a:effectLst>
            <a:outerShdw blurRad="190500" dist="228600" dir="2700000" rotWithShape="0">
              <a:srgbClr val="000000">
                <a:alpha val="30000"/>
              </a:srgbClr>
            </a:outerShdw>
          </a:effectLst>
          <a:extLst>
            <a:ext uri="{C572A759-6A51-4108-AA02-DFA0A04FC94B}">
              <ma14:wrappingTextBoxFlag xmlns:ma14="http://schemas.microsoft.com/office/mac/drawingml/2011/main" xmlns="" val="1"/>
            </a:ext>
          </a:extLst>
        </p:spPr>
        <p:txBody>
          <a:bodyPr wrap="square" lIns="45718" tIns="45718" rIns="45718" bIns="45718">
            <a:spAutoFit/>
          </a:bodyPr>
          <a:lstStyle>
            <a:lvl1pPr algn="ctr">
              <a:defRPr sz="2400">
                <a:solidFill>
                  <a:srgbClr val="FFFFFF"/>
                </a:solidFill>
              </a:defRPr>
            </a:lvl1pPr>
          </a:lstStyle>
          <a:p>
            <a:r>
              <a:rPr dirty="0">
                <a:latin typeface="Tahoma" panose="020B0604030504040204" pitchFamily="34" charset="0"/>
                <a:ea typeface="Tahoma" panose="020B0604030504040204" pitchFamily="34" charset="0"/>
                <a:cs typeface="Tahoma" panose="020B0604030504040204" pitchFamily="34" charset="0"/>
              </a:rPr>
              <a:t>“…60% of all </a:t>
            </a:r>
            <a:r>
              <a:rPr lang="en-US" dirty="0">
                <a:latin typeface="Tahoma" panose="020B0604030504040204" pitchFamily="34" charset="0"/>
                <a:ea typeface="Tahoma" panose="020B0604030504040204" pitchFamily="34" charset="0"/>
                <a:cs typeface="Tahoma" panose="020B0604030504040204" pitchFamily="34" charset="0"/>
              </a:rPr>
              <a:t>nonfederal</a:t>
            </a:r>
            <a:r>
              <a:rPr dirty="0">
                <a:latin typeface="Tahoma" panose="020B0604030504040204" pitchFamily="34" charset="0"/>
                <a:ea typeface="Tahoma" panose="020B0604030504040204" pitchFamily="34" charset="0"/>
                <a:cs typeface="Tahoma" panose="020B0604030504040204" pitchFamily="34" charset="0"/>
              </a:rPr>
              <a:t> NPL sites are in areas that may be impacted by flooding, storm surge, wildfires, and/or sea-level rise.” </a:t>
            </a:r>
            <a:r>
              <a:rPr sz="1200" dirty="0">
                <a:latin typeface="Tahoma" panose="020B0604030504040204" pitchFamily="34" charset="0"/>
                <a:ea typeface="Tahoma" panose="020B0604030504040204" pitchFamily="34" charset="0"/>
                <a:cs typeface="Tahoma" panose="020B0604030504040204" pitchFamily="34" charset="0"/>
              </a:rPr>
              <a:t>GAO</a:t>
            </a:r>
            <a:r>
              <a:rPr lang="en-US" sz="1200" dirty="0">
                <a:latin typeface="Tahoma" panose="020B0604030504040204" pitchFamily="34" charset="0"/>
                <a:ea typeface="Tahoma" panose="020B0604030504040204" pitchFamily="34" charset="0"/>
                <a:cs typeface="Tahoma" panose="020B0604030504040204" pitchFamily="34" charset="0"/>
              </a:rPr>
              <a:t>,</a:t>
            </a:r>
            <a:r>
              <a:rPr sz="1200" dirty="0">
                <a:latin typeface="Tahoma" panose="020B0604030504040204" pitchFamily="34" charset="0"/>
                <a:ea typeface="Tahoma" panose="020B0604030504040204" pitchFamily="34" charset="0"/>
                <a:cs typeface="Tahoma" panose="020B0604030504040204" pitchFamily="34" charset="0"/>
              </a:rPr>
              <a:t> 2019</a:t>
            </a:r>
          </a:p>
        </p:txBody>
      </p:sp>
    </p:spTree>
  </p:cSld>
  <p:clrMapOvr>
    <a:masterClrMapping/>
  </p:clrMapOvr>
  <p:transition spd="slow"/>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 name="Shape 275"/>
          <p:cNvSpPr>
            <a:spLocks noGrp="1"/>
          </p:cNvSpPr>
          <p:nvPr>
            <p:ph type="title"/>
          </p:nvPr>
        </p:nvSpPr>
        <p:spPr>
          <a:xfrm>
            <a:off x="-100062" y="320932"/>
            <a:ext cx="8761418" cy="706981"/>
          </a:xfrm>
          <a:prstGeom prst="rect">
            <a:avLst/>
          </a:prstGeom>
        </p:spPr>
        <p:txBody>
          <a:bodyPr/>
          <a:lstStyle/>
          <a:p>
            <a:r>
              <a:rPr dirty="0"/>
              <a:t>Importance and Value – Case Studies</a:t>
            </a:r>
          </a:p>
        </p:txBody>
      </p:sp>
      <p:sp>
        <p:nvSpPr>
          <p:cNvPr id="276" name="Shape 276"/>
          <p:cNvSpPr>
            <a:spLocks noGrp="1"/>
          </p:cNvSpPr>
          <p:nvPr>
            <p:ph type="body" sz="half" idx="1"/>
          </p:nvPr>
        </p:nvSpPr>
        <p:spPr>
          <a:xfrm>
            <a:off x="272471" y="1599046"/>
            <a:ext cx="5717854" cy="4380840"/>
          </a:xfrm>
          <a:prstGeom prst="rect">
            <a:avLst/>
          </a:prstGeom>
        </p:spPr>
        <p:txBody>
          <a:bodyPr/>
          <a:lstStyle/>
          <a:p>
            <a:pPr marL="233172" indent="-233172">
              <a:lnSpc>
                <a:spcPct val="79200"/>
              </a:lnSpc>
              <a:spcBef>
                <a:spcPts val="0"/>
              </a:spcBef>
              <a:defRPr sz="2400"/>
            </a:pPr>
            <a:r>
              <a:rPr dirty="0"/>
              <a:t>What you will find in the case studies:</a:t>
            </a:r>
            <a:endParaRPr sz="2000" dirty="0"/>
          </a:p>
          <a:p>
            <a:pPr lvl="1">
              <a:lnSpc>
                <a:spcPct val="79200"/>
              </a:lnSpc>
              <a:spcBef>
                <a:spcPts val="700"/>
              </a:spcBef>
              <a:buSzPct val="100000"/>
              <a:buFont typeface="Arial" panose="020B0604020202020204" pitchFamily="34" charset="0"/>
              <a:buChar char="•"/>
              <a:defRPr sz="2000"/>
            </a:pPr>
            <a:r>
              <a:rPr lang="en-US" sz="2000" dirty="0"/>
              <a:t>N</a:t>
            </a:r>
            <a:r>
              <a:rPr sz="2000" dirty="0"/>
              <a:t>ame</a:t>
            </a:r>
            <a:r>
              <a:rPr lang="en-US" sz="2000" dirty="0"/>
              <a:t>, </a:t>
            </a:r>
            <a:r>
              <a:rPr sz="2000" dirty="0"/>
              <a:t>Location</a:t>
            </a:r>
          </a:p>
          <a:p>
            <a:pPr lvl="1">
              <a:lnSpc>
                <a:spcPct val="79200"/>
              </a:lnSpc>
              <a:spcBef>
                <a:spcPts val="700"/>
              </a:spcBef>
              <a:buSzPct val="100000"/>
              <a:buFont typeface="Arial" panose="020B0604020202020204" pitchFamily="34" charset="0"/>
              <a:buChar char="•"/>
              <a:defRPr sz="2000"/>
            </a:pPr>
            <a:r>
              <a:rPr sz="2000" dirty="0"/>
              <a:t>Overview of remediation activities</a:t>
            </a:r>
          </a:p>
          <a:p>
            <a:pPr lvl="1">
              <a:lnSpc>
                <a:spcPct val="79200"/>
              </a:lnSpc>
              <a:spcBef>
                <a:spcPts val="700"/>
              </a:spcBef>
              <a:buSzPct val="100000"/>
              <a:buFont typeface="Arial" panose="020B0604020202020204" pitchFamily="34" charset="0"/>
              <a:buChar char="•"/>
              <a:defRPr sz="2000"/>
            </a:pPr>
            <a:r>
              <a:rPr sz="2000" dirty="0"/>
              <a:t>Elements of SRR performed at that site</a:t>
            </a:r>
          </a:p>
          <a:p>
            <a:pPr lvl="1">
              <a:lnSpc>
                <a:spcPct val="79200"/>
              </a:lnSpc>
              <a:spcBef>
                <a:spcPts val="700"/>
              </a:spcBef>
              <a:buSzPct val="100000"/>
              <a:buFont typeface="Arial" panose="020B0604020202020204" pitchFamily="34" charset="0"/>
              <a:buChar char="•"/>
              <a:defRPr sz="2000"/>
            </a:pPr>
            <a:r>
              <a:rPr sz="2000" dirty="0"/>
              <a:t>Offset/avoidance achieved</a:t>
            </a:r>
          </a:p>
          <a:p>
            <a:pPr lvl="1">
              <a:lnSpc>
                <a:spcPct val="79200"/>
              </a:lnSpc>
              <a:spcBef>
                <a:spcPts val="700"/>
              </a:spcBef>
              <a:buSzPct val="100000"/>
              <a:buFont typeface="Arial" panose="020B0604020202020204" pitchFamily="34" charset="0"/>
              <a:buChar char="•"/>
              <a:defRPr sz="2000"/>
            </a:pPr>
            <a:r>
              <a:rPr sz="2000" dirty="0"/>
              <a:t>Tools used to support SRR work</a:t>
            </a:r>
          </a:p>
          <a:p>
            <a:pPr lvl="1">
              <a:lnSpc>
                <a:spcPct val="79200"/>
              </a:lnSpc>
              <a:spcBef>
                <a:spcPts val="700"/>
              </a:spcBef>
              <a:buSzPct val="100000"/>
              <a:buFont typeface="Arial" panose="020B0604020202020204" pitchFamily="34" charset="0"/>
              <a:buChar char="•"/>
              <a:defRPr sz="2000"/>
            </a:pPr>
            <a:r>
              <a:rPr sz="2000" dirty="0"/>
              <a:t>References and links</a:t>
            </a:r>
          </a:p>
          <a:p>
            <a:pPr lvl="1">
              <a:lnSpc>
                <a:spcPct val="79200"/>
              </a:lnSpc>
              <a:spcBef>
                <a:spcPts val="700"/>
              </a:spcBef>
              <a:buSzPct val="100000"/>
              <a:buFont typeface="Arial" panose="020B0604020202020204" pitchFamily="34" charset="0"/>
              <a:buChar char="•"/>
              <a:defRPr sz="2000"/>
            </a:pPr>
            <a:r>
              <a:rPr sz="2000" dirty="0"/>
              <a:t>Regulatory program(s)</a:t>
            </a:r>
            <a:endParaRPr sz="2400" dirty="0"/>
          </a:p>
        </p:txBody>
      </p:sp>
      <p:sp>
        <p:nvSpPr>
          <p:cNvPr id="277" name="Shape 277"/>
          <p:cNvSpPr>
            <a:spLocks noGrp="1"/>
          </p:cNvSpPr>
          <p:nvPr>
            <p:ph type="sldNum" sz="quarter" idx="4294967295"/>
          </p:nvPr>
        </p:nvSpPr>
        <p:spPr>
          <a:xfrm>
            <a:off x="11581879" y="6273022"/>
            <a:ext cx="273057" cy="281937"/>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t>44</a:t>
            </a:fld>
            <a:endParaRPr/>
          </a:p>
        </p:txBody>
      </p:sp>
      <p:sp>
        <p:nvSpPr>
          <p:cNvPr id="278" name="Shape 278"/>
          <p:cNvSpPr/>
          <p:nvPr/>
        </p:nvSpPr>
        <p:spPr>
          <a:xfrm>
            <a:off x="9186288" y="2964182"/>
            <a:ext cx="2945363" cy="1015659"/>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lvl1pPr>
              <a:defRPr b="1">
                <a:latin typeface="Tahoma"/>
                <a:ea typeface="Tahoma"/>
                <a:cs typeface="Tahoma"/>
                <a:sym typeface="Tahoma"/>
              </a:defRPr>
            </a:lvl1pPr>
          </a:lstStyle>
          <a:p>
            <a:r>
              <a:rPr sz="2000" b="0" dirty="0">
                <a:hlinkClick r:id="rId3"/>
              </a:rPr>
              <a:t>Appendix A</a:t>
            </a:r>
            <a:r>
              <a:rPr sz="2000" b="0" dirty="0"/>
              <a:t>. </a:t>
            </a:r>
            <a:r>
              <a:rPr sz="2000" b="0" dirty="0">
                <a:solidFill>
                  <a:srgbClr val="00334C"/>
                </a:solidFill>
              </a:rPr>
              <a:t>Case Studies in Sustainable Resilient Remediation</a:t>
            </a:r>
          </a:p>
        </p:txBody>
      </p:sp>
      <p:pic>
        <p:nvPicPr>
          <p:cNvPr id="279" name="image34.png"/>
          <p:cNvPicPr>
            <a:picLocks noChangeAspect="1"/>
          </p:cNvPicPr>
          <p:nvPr/>
        </p:nvPicPr>
        <p:blipFill>
          <a:blip r:embed="rId4" cstate="print">
            <a:extLst>
              <a:ext uri="{28A0092B-C50C-407E-A947-70E740481C1C}">
                <a14:useLocalDpi xmlns:a14="http://schemas.microsoft.com/office/drawing/2010/main"/>
              </a:ext>
            </a:extLst>
          </a:blip>
          <a:srcRect/>
          <a:stretch>
            <a:fillRect/>
          </a:stretch>
        </p:blipFill>
        <p:spPr>
          <a:xfrm>
            <a:off x="5845182" y="1027913"/>
            <a:ext cx="3107810" cy="5164308"/>
          </a:xfrm>
          <a:prstGeom prst="rect">
            <a:avLst/>
          </a:prstGeom>
          <a:ln w="12700">
            <a:miter lim="400000"/>
          </a:ln>
        </p:spPr>
      </p:pic>
    </p:spTree>
  </p:cSld>
  <p:clrMapOvr>
    <a:masterClrMapping/>
  </p:clrMapOvr>
  <p:transition spd="slow"/>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3" name="image15.jpe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6139543" y="1032514"/>
            <a:ext cx="6052457" cy="4990263"/>
          </a:xfrm>
          <a:prstGeom prst="rect">
            <a:avLst/>
          </a:prstGeom>
          <a:ln w="12700">
            <a:miter lim="400000"/>
          </a:ln>
        </p:spPr>
      </p:pic>
      <p:pic>
        <p:nvPicPr>
          <p:cNvPr id="284" name="image16.jpeg" descr="A close-up of a machine&#10;&#10;Description automatically generated with medium confidence"/>
          <p:cNvPicPr>
            <a:picLocks noChangeAspect="1"/>
          </p:cNvPicPr>
          <p:nvPr/>
        </p:nvPicPr>
        <p:blipFill>
          <a:blip r:embed="rId4" cstate="print">
            <a:extLst>
              <a:ext uri="{28A0092B-C50C-407E-A947-70E740481C1C}">
                <a14:useLocalDpi xmlns:a14="http://schemas.microsoft.com/office/drawing/2010/main"/>
              </a:ext>
            </a:extLst>
          </a:blip>
          <a:srcRect/>
          <a:stretch>
            <a:fillRect/>
          </a:stretch>
        </p:blipFill>
        <p:spPr>
          <a:xfrm>
            <a:off x="-39233" y="1026560"/>
            <a:ext cx="6178781" cy="4996218"/>
          </a:xfrm>
          <a:prstGeom prst="rect">
            <a:avLst/>
          </a:prstGeom>
          <a:ln w="12700">
            <a:miter lim="400000"/>
          </a:ln>
        </p:spPr>
      </p:pic>
      <p:sp>
        <p:nvSpPr>
          <p:cNvPr id="285" name="Shape 285"/>
          <p:cNvSpPr>
            <a:spLocks noGrp="1"/>
          </p:cNvSpPr>
          <p:nvPr>
            <p:ph type="title"/>
          </p:nvPr>
        </p:nvSpPr>
        <p:spPr>
          <a:xfrm>
            <a:off x="404356" y="335260"/>
            <a:ext cx="8761415" cy="706970"/>
          </a:xfrm>
          <a:prstGeom prst="rect">
            <a:avLst/>
          </a:prstGeom>
        </p:spPr>
        <p:txBody>
          <a:bodyPr/>
          <a:lstStyle>
            <a:lvl1pPr algn="l"/>
          </a:lstStyle>
          <a:p>
            <a:r>
              <a:rPr dirty="0"/>
              <a:t>Importance and Value </a:t>
            </a:r>
          </a:p>
        </p:txBody>
      </p:sp>
      <p:sp>
        <p:nvSpPr>
          <p:cNvPr id="286" name="Shape 286"/>
          <p:cNvSpPr>
            <a:spLocks noGrp="1"/>
          </p:cNvSpPr>
          <p:nvPr>
            <p:ph type="body" idx="1"/>
          </p:nvPr>
        </p:nvSpPr>
        <p:spPr>
          <a:xfrm>
            <a:off x="1230284" y="1511339"/>
            <a:ext cx="10014137" cy="4304431"/>
          </a:xfrm>
          <a:prstGeom prst="rect">
            <a:avLst/>
          </a:prstGeom>
          <a:solidFill>
            <a:schemeClr val="accent2">
              <a:lumMod val="60000"/>
              <a:lumOff val="40000"/>
              <a:alpha val="78000"/>
            </a:schemeClr>
          </a:solidFill>
        </p:spPr>
        <p:txBody>
          <a:bodyPr/>
          <a:lstStyle/>
          <a:p>
            <a:pPr marL="465138" lvl="1" indent="0" algn="ctr">
              <a:lnSpc>
                <a:spcPct val="120000"/>
              </a:lnSpc>
              <a:spcBef>
                <a:spcPts val="0"/>
              </a:spcBef>
              <a:buNone/>
              <a:defRPr sz="2200"/>
            </a:pPr>
            <a:r>
              <a:rPr sz="2400" b="1" dirty="0"/>
              <a:t>SRR</a:t>
            </a:r>
            <a:r>
              <a:rPr lang="en-US" sz="2400" b="1" dirty="0"/>
              <a:t> IS </a:t>
            </a:r>
            <a:r>
              <a:rPr sz="2400" b="1" dirty="0"/>
              <a:t>Important </a:t>
            </a:r>
            <a:r>
              <a:rPr lang="en-US" sz="2400" b="1" dirty="0"/>
              <a:t>&amp; HAS </a:t>
            </a:r>
            <a:r>
              <a:rPr sz="2400" b="1" dirty="0"/>
              <a:t>Value</a:t>
            </a:r>
          </a:p>
          <a:p>
            <a:pPr>
              <a:spcBef>
                <a:spcPts val="0"/>
              </a:spcBef>
              <a:defRPr sz="2400">
                <a:solidFill>
                  <a:srgbClr val="FFFFFF"/>
                </a:solidFill>
                <a:latin typeface="+mj-lt"/>
                <a:ea typeface="+mj-ea"/>
                <a:cs typeface="+mj-cs"/>
                <a:sym typeface="Helvetica"/>
              </a:defRPr>
            </a:pPr>
            <a:endParaRPr b="1" dirty="0">
              <a:latin typeface="Tahoma" panose="020B0604030504040204" pitchFamily="34" charset="0"/>
              <a:ea typeface="Tahoma" panose="020B0604030504040204" pitchFamily="34" charset="0"/>
              <a:cs typeface="Tahoma" panose="020B0604030504040204" pitchFamily="34" charset="0"/>
            </a:endParaRPr>
          </a:p>
          <a:p>
            <a:pPr marL="798513" indent="-333375">
              <a:lnSpc>
                <a:spcPct val="120000"/>
              </a:lnSpc>
              <a:spcBef>
                <a:spcPts val="0"/>
              </a:spcBef>
              <a:defRPr sz="2200"/>
            </a:pPr>
            <a:r>
              <a:rPr sz="2400" dirty="0"/>
              <a:t>Making sure that remediation is successful</a:t>
            </a:r>
          </a:p>
          <a:p>
            <a:pPr marL="798513" lvl="1">
              <a:lnSpc>
                <a:spcPct val="120000"/>
              </a:lnSpc>
              <a:spcBef>
                <a:spcPts val="0"/>
              </a:spcBef>
              <a:defRPr sz="2200"/>
            </a:pPr>
            <a:r>
              <a:rPr sz="2400" dirty="0"/>
              <a:t>Ensuring that valuable resources are not wasted by poor planning</a:t>
            </a:r>
          </a:p>
          <a:p>
            <a:pPr marL="798513" lvl="1">
              <a:lnSpc>
                <a:spcPct val="120000"/>
              </a:lnSpc>
              <a:spcBef>
                <a:spcPts val="0"/>
              </a:spcBef>
              <a:defRPr sz="2200"/>
            </a:pPr>
            <a:r>
              <a:rPr sz="2400" dirty="0"/>
              <a:t>Promoting social and economic benefits</a:t>
            </a:r>
          </a:p>
        </p:txBody>
      </p:sp>
      <p:sp>
        <p:nvSpPr>
          <p:cNvPr id="287" name="Shape 287"/>
          <p:cNvSpPr>
            <a:spLocks noGrp="1"/>
          </p:cNvSpPr>
          <p:nvPr>
            <p:ph type="sldNum" sz="quarter" idx="4294967295"/>
          </p:nvPr>
        </p:nvSpPr>
        <p:spPr>
          <a:xfrm>
            <a:off x="11581879" y="6273022"/>
            <a:ext cx="273057" cy="281937"/>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t>45</a:t>
            </a:fld>
            <a:endParaRPr/>
          </a:p>
        </p:txBody>
      </p:sp>
      <p:sp>
        <p:nvSpPr>
          <p:cNvPr id="2" name="TextBox 1">
            <a:extLst>
              <a:ext uri="{FF2B5EF4-FFF2-40B4-BE49-F238E27FC236}">
                <a16:creationId xmlns:a16="http://schemas.microsoft.com/office/drawing/2014/main" id="{5220831A-F1D9-4503-A357-61F9308AEA27}"/>
              </a:ext>
            </a:extLst>
          </p:cNvPr>
          <p:cNvSpPr txBox="1"/>
          <p:nvPr/>
        </p:nvSpPr>
        <p:spPr>
          <a:xfrm>
            <a:off x="7025067" y="5753454"/>
            <a:ext cx="4219354" cy="3077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r" defTabSz="457200" rtl="0" fontAlgn="auto" latinLnBrk="0" hangingPunct="0">
              <a:lnSpc>
                <a:spcPct val="100000"/>
              </a:lnSpc>
              <a:spcBef>
                <a:spcPts val="0"/>
              </a:spcBef>
              <a:spcAft>
                <a:spcPts val="0"/>
              </a:spcAft>
              <a:buClrTx/>
              <a:buSzTx/>
              <a:buFontTx/>
              <a:buNone/>
              <a:tabLst/>
            </a:pPr>
            <a:r>
              <a:rPr kumimoji="0" lang="en-US" sz="1400" u="none" strike="noStrike" cap="none" spc="0" normalizeH="0" baseline="0" dirty="0">
                <a:ln>
                  <a:noFill/>
                </a:ln>
                <a:solidFill>
                  <a:schemeClr val="bg1"/>
                </a:solidFill>
                <a:effectLst/>
                <a:uFillTx/>
                <a:latin typeface="Tahoma" panose="020B0604030504040204" pitchFamily="34" charset="0"/>
                <a:ea typeface="Tahoma" panose="020B0604030504040204" pitchFamily="34" charset="0"/>
                <a:cs typeface="Tahoma" panose="020B0604030504040204" pitchFamily="34" charset="0"/>
                <a:sym typeface="Helvetica"/>
              </a:rPr>
              <a:t>Photos Courtesy of  the NJDEP</a:t>
            </a:r>
          </a:p>
        </p:txBody>
      </p:sp>
      <p:sp>
        <p:nvSpPr>
          <p:cNvPr id="5" name="TextBox 4">
            <a:extLst>
              <a:ext uri="{FF2B5EF4-FFF2-40B4-BE49-F238E27FC236}">
                <a16:creationId xmlns:a16="http://schemas.microsoft.com/office/drawing/2014/main" id="{EE831088-6526-4DCB-982E-61FC91930265}"/>
              </a:ext>
            </a:extLst>
          </p:cNvPr>
          <p:cNvSpPr txBox="1"/>
          <p:nvPr/>
        </p:nvSpPr>
        <p:spPr>
          <a:xfrm>
            <a:off x="1410159" y="4098275"/>
            <a:ext cx="9749927" cy="83099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lang="en-US" sz="2400" dirty="0">
                <a:solidFill>
                  <a:srgbClr val="00334C"/>
                </a:solidFill>
                <a:latin typeface="Tahoma" panose="020B0604030504040204" pitchFamily="34" charset="0"/>
                <a:ea typeface="Tahoma" panose="020B0604030504040204" pitchFamily="34" charset="0"/>
                <a:cs typeface="Adobe Devanagari" panose="02040503050201020203" pitchFamily="18" charset="0"/>
              </a:rPr>
              <a:t>“…sustainability considers the remedy’s impact on the environment, resilience considers the environment’s impact on the remedy…”</a:t>
            </a:r>
            <a:r>
              <a:rPr kumimoji="0" lang="en-US" sz="1200" u="none" strike="noStrike" cap="none" spc="0" normalizeH="0" baseline="0" dirty="0">
                <a:ln>
                  <a:noFill/>
                </a:ln>
                <a:solidFill>
                  <a:srgbClr val="00334C"/>
                </a:solidFill>
                <a:effectLst/>
                <a:uFillTx/>
                <a:latin typeface="Tahoma" panose="020B0604030504040204" pitchFamily="34" charset="0"/>
                <a:ea typeface="Tahoma" panose="020B0604030504040204" pitchFamily="34" charset="0"/>
                <a:cs typeface="Tahoma" panose="020B0604030504040204" pitchFamily="34" charset="0"/>
                <a:sym typeface="Helvetica"/>
              </a:rPr>
              <a:t>   ITRC, SRR-1                                                                                            </a:t>
            </a:r>
          </a:p>
        </p:txBody>
      </p:sp>
    </p:spTree>
  </p:cSld>
  <p:clrMapOvr>
    <a:masterClrMapping/>
  </p:clrMapOvr>
  <p:transition spd="slow"/>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1" name="Shape 371"/>
          <p:cNvSpPr>
            <a:spLocks noGrp="1"/>
          </p:cNvSpPr>
          <p:nvPr>
            <p:ph type="sldNum" sz="quarter" idx="4294967295"/>
          </p:nvPr>
        </p:nvSpPr>
        <p:spPr>
          <a:xfrm>
            <a:off x="11583138" y="6273022"/>
            <a:ext cx="270527" cy="269237"/>
          </a:xfrm>
          <a:prstGeom prst="rect">
            <a:avLst/>
          </a:prstGeom>
          <a:extLst>
            <a:ext uri="{C572A759-6A51-4108-AA02-DFA0A04FC94B}">
              <ma14:wrappingTextBoxFlag xmlns:ma14="http://schemas.microsoft.com/office/mac/drawingml/2011/main" xmlns="" val="1"/>
            </a:ext>
          </a:extLst>
        </p:spPr>
        <p:txBody>
          <a:bodyPr/>
          <a:lstStyle>
            <a:lvl1pPr>
              <a:defRPr>
                <a:latin typeface="Tahoma"/>
                <a:ea typeface="Tahoma"/>
                <a:cs typeface="Tahoma"/>
                <a:sym typeface="Tahoma"/>
              </a:defRPr>
            </a:lvl1pPr>
          </a:lstStyle>
          <a:p>
            <a:fld id="{86CB4B4D-7CA3-9044-876B-883B54F8677D}" type="slidenum">
              <a:t>46</a:t>
            </a:fld>
            <a:endParaRPr/>
          </a:p>
        </p:txBody>
      </p:sp>
      <p:sp>
        <p:nvSpPr>
          <p:cNvPr id="372" name="Shape 372"/>
          <p:cNvSpPr>
            <a:spLocks noGrp="1"/>
          </p:cNvSpPr>
          <p:nvPr>
            <p:ph type="ctrTitle"/>
          </p:nvPr>
        </p:nvSpPr>
        <p:spPr>
          <a:xfrm>
            <a:off x="2554144" y="1915917"/>
            <a:ext cx="9529000" cy="3582920"/>
          </a:xfrm>
          <a:prstGeom prst="rect">
            <a:avLst/>
          </a:prstGeom>
        </p:spPr>
        <p:txBody>
          <a:bodyPr/>
          <a:lstStyle/>
          <a:p>
            <a:pPr>
              <a:defRPr sz="3300" b="1" u="sng"/>
            </a:pPr>
            <a:br>
              <a:rPr dirty="0"/>
            </a:br>
            <a:r>
              <a:rPr lang="en-US" sz="3200" u="none" dirty="0">
                <a:solidFill>
                  <a:srgbClr val="DCDCDC"/>
                </a:solidFill>
              </a:rPr>
              <a:t>I</a:t>
            </a:r>
            <a:r>
              <a:rPr sz="3200" u="none" dirty="0">
                <a:solidFill>
                  <a:srgbClr val="DCDCDC"/>
                </a:solidFill>
              </a:rPr>
              <a:t>ntroduction</a:t>
            </a:r>
            <a:br>
              <a:rPr sz="3200" u="none" dirty="0">
                <a:solidFill>
                  <a:srgbClr val="DCDCDC"/>
                </a:solidFill>
              </a:rPr>
            </a:br>
            <a:r>
              <a:rPr sz="3200" u="none" dirty="0">
                <a:solidFill>
                  <a:srgbClr val="DCDCDC"/>
                </a:solidFill>
              </a:rPr>
              <a:t>Resources, History &amp; Value of SRR</a:t>
            </a:r>
            <a:br>
              <a:rPr sz="2800" u="none" dirty="0">
                <a:solidFill>
                  <a:srgbClr val="DCDCDC"/>
                </a:solidFill>
              </a:rPr>
            </a:br>
            <a:r>
              <a:rPr sz="3600" u="none" dirty="0"/>
              <a:t>Social &amp; Economic Evaluations &amp; Benefits</a:t>
            </a:r>
            <a:endParaRPr sz="4100" dirty="0">
              <a:solidFill>
                <a:srgbClr val="DCDCDC"/>
              </a:solidFill>
            </a:endParaRPr>
          </a:p>
          <a:p>
            <a:pPr>
              <a:defRPr sz="2800" b="1">
                <a:solidFill>
                  <a:srgbClr val="DCDCDC"/>
                </a:solidFill>
              </a:defRPr>
            </a:pPr>
            <a:r>
              <a:rPr sz="3200" dirty="0"/>
              <a:t>Integrating SRR</a:t>
            </a:r>
            <a:br>
              <a:rPr sz="3200" dirty="0"/>
            </a:br>
            <a:r>
              <a:rPr lang="en-US" sz="3200" dirty="0"/>
              <a:t>Sustainable </a:t>
            </a:r>
            <a:r>
              <a:rPr sz="3200" dirty="0"/>
              <a:t>Best Management Practices</a:t>
            </a:r>
          </a:p>
        </p:txBody>
      </p:sp>
      <p:sp>
        <p:nvSpPr>
          <p:cNvPr id="373" name="Shape 373"/>
          <p:cNvSpPr/>
          <p:nvPr/>
        </p:nvSpPr>
        <p:spPr>
          <a:xfrm>
            <a:off x="2054137" y="4072933"/>
            <a:ext cx="371484" cy="345986"/>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lnTo>
                  <a:pt x="13349" y="13349"/>
                </a:lnTo>
                <a:lnTo>
                  <a:pt x="21600" y="13350"/>
                </a:lnTo>
                <a:lnTo>
                  <a:pt x="14925" y="8250"/>
                </a:lnTo>
                <a:lnTo>
                  <a:pt x="17475" y="0"/>
                </a:lnTo>
                <a:lnTo>
                  <a:pt x="10800" y="5099"/>
                </a:lnTo>
                <a:lnTo>
                  <a:pt x="4125" y="0"/>
                </a:lnTo>
                <a:lnTo>
                  <a:pt x="6675" y="8250"/>
                </a:lnTo>
                <a:lnTo>
                  <a:pt x="0" y="13350"/>
                </a:lnTo>
                <a:lnTo>
                  <a:pt x="8251" y="13349"/>
                </a:lnTo>
                <a:close/>
              </a:path>
            </a:pathLst>
          </a:custGeom>
          <a:solidFill>
            <a:srgbClr val="00334C"/>
          </a:solidFill>
          <a:ln w="25400">
            <a:solidFill>
              <a:srgbClr val="00334C"/>
            </a:solidFill>
          </a:ln>
          <a:effectLst>
            <a:outerShdw blurRad="38100" dist="25400" dir="5400000" rotWithShape="0">
              <a:srgbClr val="000000">
                <a:alpha val="45000"/>
              </a:srgbClr>
            </a:outerShdw>
          </a:effectLst>
        </p:spPr>
        <p:txBody>
          <a:bodyPr lIns="45718" tIns="45718" rIns="45718" bIns="45718" anchor="ctr"/>
          <a:lstStyle/>
          <a:p>
            <a:pPr>
              <a:defRPr>
                <a:latin typeface="+mn-lt"/>
                <a:ea typeface="+mn-ea"/>
                <a:cs typeface="+mn-cs"/>
                <a:sym typeface="Helvetica"/>
              </a:defRPr>
            </a:pPr>
            <a:endParaRPr dirty="0">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p:transition spd="slow"/>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5" name="image21.png" descr="A close up of a logo&#10;&#10;Description automatically generated"/>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990686" y="2164539"/>
            <a:ext cx="4059066" cy="3617500"/>
          </a:xfrm>
          <a:prstGeom prst="rect">
            <a:avLst/>
          </a:prstGeom>
          <a:ln w="12700">
            <a:miter lim="400000"/>
          </a:ln>
        </p:spPr>
      </p:pic>
      <p:sp>
        <p:nvSpPr>
          <p:cNvPr id="376" name="Shape 376"/>
          <p:cNvSpPr>
            <a:spLocks noGrp="1"/>
          </p:cNvSpPr>
          <p:nvPr>
            <p:ph type="body" idx="1"/>
          </p:nvPr>
        </p:nvSpPr>
        <p:spPr>
          <a:xfrm>
            <a:off x="178167" y="1527215"/>
            <a:ext cx="11540236" cy="3982623"/>
          </a:xfrm>
          <a:prstGeom prst="rect">
            <a:avLst/>
          </a:prstGeom>
        </p:spPr>
        <p:txBody>
          <a:bodyPr>
            <a:normAutofit/>
          </a:bodyPr>
          <a:lstStyle/>
          <a:p>
            <a:pPr marL="796669" lvl="1" indent="-339469" defTabSz="452627">
              <a:lnSpc>
                <a:spcPct val="80000"/>
              </a:lnSpc>
              <a:spcBef>
                <a:spcPts val="900"/>
              </a:spcBef>
              <a:defRPr sz="2000"/>
            </a:pPr>
            <a:r>
              <a:rPr lang="en-US" sz="2400" dirty="0"/>
              <a:t>Importance of considering the social &amp; economic impacts of remediation on communities </a:t>
            </a:r>
          </a:p>
          <a:p>
            <a:pPr marL="796669" lvl="1" indent="-339469" defTabSz="452627">
              <a:lnSpc>
                <a:spcPct val="80000"/>
              </a:lnSpc>
              <a:spcBef>
                <a:spcPts val="900"/>
              </a:spcBef>
              <a:defRPr sz="2000"/>
            </a:pPr>
            <a:r>
              <a:rPr lang="en-US" sz="2400" dirty="0"/>
              <a:t>Environmental justice</a:t>
            </a:r>
          </a:p>
          <a:p>
            <a:pPr marL="796669" lvl="1" indent="-339469" defTabSz="452627">
              <a:lnSpc>
                <a:spcPct val="80000"/>
              </a:lnSpc>
              <a:spcBef>
                <a:spcPts val="900"/>
              </a:spcBef>
              <a:defRPr sz="2000"/>
            </a:pPr>
            <a:r>
              <a:rPr lang="en-US" sz="2400" dirty="0"/>
              <a:t>Linking desired outcomes to metrics or progress indicators</a:t>
            </a:r>
          </a:p>
          <a:p>
            <a:pPr marL="796669" lvl="1" indent="-339469" defTabSz="452627">
              <a:lnSpc>
                <a:spcPct val="80000"/>
              </a:lnSpc>
              <a:spcBef>
                <a:spcPts val="900"/>
              </a:spcBef>
              <a:defRPr sz="2000"/>
            </a:pPr>
            <a:r>
              <a:rPr lang="en-US" sz="2400" dirty="0"/>
              <a:t>Incorporating sustainability &amp; resilience into brownfield sites</a:t>
            </a:r>
          </a:p>
          <a:p>
            <a:pPr marL="796669" lvl="1" indent="-339469" defTabSz="452627">
              <a:lnSpc>
                <a:spcPct val="80000"/>
              </a:lnSpc>
              <a:spcBef>
                <a:spcPts val="900"/>
              </a:spcBef>
              <a:defRPr sz="2000"/>
            </a:pPr>
            <a:r>
              <a:rPr lang="en-US" sz="2400" dirty="0"/>
              <a:t>Three evaluation levels to be considered when assessing social &amp; economic dimensions of SRR</a:t>
            </a:r>
          </a:p>
          <a:p>
            <a:pPr marL="796669" lvl="1" indent="-339469" defTabSz="452627">
              <a:lnSpc>
                <a:spcPct val="80000"/>
              </a:lnSpc>
              <a:spcBef>
                <a:spcPts val="900"/>
              </a:spcBef>
              <a:defRPr sz="2000"/>
            </a:pPr>
            <a:r>
              <a:rPr lang="en-US" sz="2400" dirty="0"/>
              <a:t>Discussion of ecosystem services</a:t>
            </a:r>
          </a:p>
          <a:p>
            <a:pPr marL="796669" lvl="1" indent="-339469" defTabSz="452627">
              <a:lnSpc>
                <a:spcPct val="80000"/>
              </a:lnSpc>
              <a:spcBef>
                <a:spcPts val="900"/>
              </a:spcBef>
              <a:defRPr sz="2000"/>
            </a:pPr>
            <a:r>
              <a:rPr lang="en-US" sz="2400" dirty="0"/>
              <a:t>Case studies</a:t>
            </a:r>
          </a:p>
          <a:p>
            <a:pPr marL="339470" indent="-339470" defTabSz="452627">
              <a:lnSpc>
                <a:spcPct val="80000"/>
              </a:lnSpc>
              <a:spcBef>
                <a:spcPts val="900"/>
              </a:spcBef>
              <a:defRPr sz="2400"/>
            </a:pPr>
            <a:endParaRPr b="1" u="sng" dirty="0"/>
          </a:p>
        </p:txBody>
      </p:sp>
      <p:sp>
        <p:nvSpPr>
          <p:cNvPr id="377" name="Shape 377"/>
          <p:cNvSpPr>
            <a:spLocks noGrp="1"/>
          </p:cNvSpPr>
          <p:nvPr>
            <p:ph type="sldNum" sz="quarter" idx="4294967295"/>
          </p:nvPr>
        </p:nvSpPr>
        <p:spPr>
          <a:xfrm>
            <a:off x="11581875" y="6273022"/>
            <a:ext cx="273057" cy="281937"/>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t>47</a:t>
            </a:fld>
            <a:endParaRPr/>
          </a:p>
        </p:txBody>
      </p:sp>
      <p:sp>
        <p:nvSpPr>
          <p:cNvPr id="378" name="Shape 378"/>
          <p:cNvSpPr/>
          <p:nvPr/>
        </p:nvSpPr>
        <p:spPr>
          <a:xfrm>
            <a:off x="178167" y="283112"/>
            <a:ext cx="10609632" cy="615549"/>
          </a:xfrm>
          <a:prstGeom prst="rect">
            <a:avLst/>
          </a:prstGeom>
          <a:ln w="12700">
            <a:miter lim="400000"/>
          </a:ln>
          <a:extLst>
            <a:ext uri="{C572A759-6A51-4108-AA02-DFA0A04FC94B}">
              <ma14:wrappingTextBoxFlag xmlns:ma14="http://schemas.microsoft.com/office/mac/drawingml/2011/main" xmlns="" val="1"/>
            </a:ext>
          </a:extLst>
        </p:spPr>
        <p:txBody>
          <a:bodyPr wrap="none" lIns="45718" tIns="45718" rIns="45718" bIns="45718">
            <a:spAutoFit/>
          </a:bodyPr>
          <a:lstStyle>
            <a:lvl1pPr defTabSz="266229">
              <a:defRPr sz="3400">
                <a:solidFill>
                  <a:srgbClr val="EBEBEB"/>
                </a:solidFill>
                <a:latin typeface="Tahoma"/>
                <a:ea typeface="Tahoma"/>
                <a:cs typeface="Tahoma"/>
                <a:sym typeface="Tahoma"/>
              </a:defRPr>
            </a:lvl1pPr>
          </a:lstStyle>
          <a:p>
            <a:r>
              <a:rPr lang="en-US" dirty="0"/>
              <a:t>Understand the</a:t>
            </a:r>
            <a:r>
              <a:rPr dirty="0"/>
              <a:t> Social &amp; Economic Dimensions of SRR</a:t>
            </a:r>
          </a:p>
        </p:txBody>
      </p:sp>
      <p:sp>
        <p:nvSpPr>
          <p:cNvPr id="379" name="Shape 379"/>
          <p:cNvSpPr/>
          <p:nvPr/>
        </p:nvSpPr>
        <p:spPr>
          <a:xfrm>
            <a:off x="5811089" y="4549119"/>
            <a:ext cx="5907314" cy="461661"/>
          </a:xfrm>
          <a:prstGeom prst="rect">
            <a:avLst/>
          </a:prstGeom>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algn="r">
              <a:defRPr sz="2800">
                <a:solidFill>
                  <a:srgbClr val="00B050"/>
                </a:solidFill>
                <a:latin typeface="Helvetica Neue"/>
                <a:ea typeface="Helvetica Neue"/>
                <a:cs typeface="Helvetica Neue"/>
                <a:sym typeface="Helvetica Neue"/>
              </a:defRPr>
            </a:pPr>
            <a:r>
              <a:rPr sz="2400" dirty="0">
                <a:solidFill>
                  <a:srgbClr val="0070C0"/>
                </a:solidFill>
                <a:latin typeface="Tahoma" panose="020B0604030504040204" pitchFamily="34" charset="0"/>
                <a:ea typeface="Tahoma" panose="020B0604030504040204" pitchFamily="34" charset="0"/>
                <a:cs typeface="Tahoma" panose="020B0604030504040204" pitchFamily="34" charset="0"/>
              </a:rPr>
              <a:t>Use Metrics &amp; Indicators to Document</a:t>
            </a:r>
          </a:p>
        </p:txBody>
      </p:sp>
      <p:sp>
        <p:nvSpPr>
          <p:cNvPr id="2" name="TextBox 1">
            <a:extLst>
              <a:ext uri="{FF2B5EF4-FFF2-40B4-BE49-F238E27FC236}">
                <a16:creationId xmlns:a16="http://schemas.microsoft.com/office/drawing/2014/main" id="{09E81B32-9DBE-4A02-A14D-32CC4AE77CC8}"/>
              </a:ext>
            </a:extLst>
          </p:cNvPr>
          <p:cNvSpPr txBox="1"/>
          <p:nvPr/>
        </p:nvSpPr>
        <p:spPr>
          <a:xfrm>
            <a:off x="4510355" y="4541177"/>
            <a:ext cx="51371" cy="3693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endParaRPr kumimoji="0" lang="en-US" sz="1800" u="none" strike="noStrike" cap="none" spc="0" normalizeH="0" baseline="0" dirty="0">
              <a:ln>
                <a:noFill/>
              </a:ln>
              <a:solidFill>
                <a:srgbClr val="000000"/>
              </a:solidFill>
              <a:effectLst/>
              <a:uFillTx/>
              <a:latin typeface="Tahoma" panose="020B0604030504040204" pitchFamily="34" charset="0"/>
              <a:ea typeface="Tahoma" panose="020B0604030504040204" pitchFamily="34" charset="0"/>
              <a:cs typeface="Tahoma" panose="020B0604030504040204" pitchFamily="34" charset="0"/>
              <a:sym typeface="Calibri"/>
            </a:endParaRPr>
          </a:p>
        </p:txBody>
      </p:sp>
      <p:sp>
        <p:nvSpPr>
          <p:cNvPr id="8" name="TextBox 7">
            <a:extLst>
              <a:ext uri="{FF2B5EF4-FFF2-40B4-BE49-F238E27FC236}">
                <a16:creationId xmlns:a16="http://schemas.microsoft.com/office/drawing/2014/main" id="{F10AF558-A1B3-4382-9159-712D502A6BBC}"/>
              </a:ext>
            </a:extLst>
          </p:cNvPr>
          <p:cNvSpPr txBox="1"/>
          <p:nvPr/>
        </p:nvSpPr>
        <p:spPr>
          <a:xfrm>
            <a:off x="219305" y="5282981"/>
            <a:ext cx="11753389" cy="64632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a:r>
              <a:rPr lang="en-US" dirty="0">
                <a:solidFill>
                  <a:srgbClr val="0070C0"/>
                </a:solidFill>
                <a:latin typeface="Tahoma" panose="020B0604030504040204" pitchFamily="34" charset="0"/>
                <a:ea typeface="Tahoma" panose="020B0604030504040204" pitchFamily="34" charset="0"/>
                <a:cs typeface="Tahoma" panose="020B0604030504040204" pitchFamily="34" charset="0"/>
              </a:rPr>
              <a:t>Sustainable resilient remediation is an optimized solution to cleaning up and reusing contaminated sites that, among other things, maximizes social and economic benefits. </a:t>
            </a:r>
            <a:endParaRPr kumimoji="0" lang="en-US" sz="1800" u="none" strike="noStrike" cap="none" spc="0" normalizeH="0" baseline="0" dirty="0">
              <a:ln>
                <a:noFill/>
              </a:ln>
              <a:solidFill>
                <a:srgbClr val="000000"/>
              </a:solidFill>
              <a:effectLst/>
              <a:uFillTx/>
              <a:latin typeface="Tahoma" panose="020B0604030504040204" pitchFamily="34" charset="0"/>
              <a:ea typeface="Tahoma" panose="020B0604030504040204" pitchFamily="34" charset="0"/>
              <a:cs typeface="Tahoma" panose="020B0604030504040204" pitchFamily="34" charset="0"/>
              <a:sym typeface="Calibri"/>
            </a:endParaRPr>
          </a:p>
        </p:txBody>
      </p:sp>
      <p:sp>
        <p:nvSpPr>
          <p:cNvPr id="10" name="TextBox 9">
            <a:extLst>
              <a:ext uri="{FF2B5EF4-FFF2-40B4-BE49-F238E27FC236}">
                <a16:creationId xmlns:a16="http://schemas.microsoft.com/office/drawing/2014/main" id="{696392DC-FF4E-4D80-BFC3-75BFB2DFD229}"/>
              </a:ext>
            </a:extLst>
          </p:cNvPr>
          <p:cNvSpPr txBox="1"/>
          <p:nvPr/>
        </p:nvSpPr>
        <p:spPr>
          <a:xfrm>
            <a:off x="3091543" y="6285945"/>
            <a:ext cx="6694713" cy="4001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n-US" sz="2000" dirty="0">
                <a:latin typeface="Tahoma" panose="020B0604030504040204" pitchFamily="34" charset="0"/>
                <a:ea typeface="Tahoma" panose="020B0604030504040204" pitchFamily="34" charset="0"/>
                <a:cs typeface="Tahoma" panose="020B0604030504040204" pitchFamily="34" charset="0"/>
                <a:hlinkClick r:id="rId4"/>
              </a:rPr>
              <a:t>Section 5: Advancing the Practice</a:t>
            </a:r>
            <a:endParaRPr lang="en-US" sz="2000" dirty="0">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p:transition spd="slow"/>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1" name="Shape 381"/>
          <p:cNvSpPr>
            <a:spLocks noGrp="1"/>
          </p:cNvSpPr>
          <p:nvPr>
            <p:ph type="title"/>
          </p:nvPr>
        </p:nvSpPr>
        <p:spPr>
          <a:xfrm>
            <a:off x="231057" y="201033"/>
            <a:ext cx="8761416" cy="706965"/>
          </a:xfrm>
          <a:prstGeom prst="rect">
            <a:avLst/>
          </a:prstGeom>
        </p:spPr>
        <p:txBody>
          <a:bodyPr/>
          <a:lstStyle>
            <a:lvl1pPr algn="l"/>
          </a:lstStyle>
          <a:p>
            <a:r>
              <a:t>The Three Pillars of Sustainability</a:t>
            </a:r>
          </a:p>
        </p:txBody>
      </p:sp>
      <p:sp>
        <p:nvSpPr>
          <p:cNvPr id="383" name="Shape 383"/>
          <p:cNvSpPr>
            <a:spLocks noGrp="1"/>
          </p:cNvSpPr>
          <p:nvPr>
            <p:ph type="sldNum" sz="quarter" idx="4294967295"/>
          </p:nvPr>
        </p:nvSpPr>
        <p:spPr>
          <a:xfrm>
            <a:off x="11581878" y="6273022"/>
            <a:ext cx="273057" cy="281937"/>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t>48</a:t>
            </a:fld>
            <a:endParaRPr/>
          </a:p>
        </p:txBody>
      </p:sp>
      <p:pic>
        <p:nvPicPr>
          <p:cNvPr id="384" name="image22.jpeg" descr="Diagram&#10;&#10;Description automatically generated"/>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820462" y="880310"/>
            <a:ext cx="8761416" cy="5977690"/>
          </a:xfrm>
          <a:prstGeom prst="rect">
            <a:avLst/>
          </a:prstGeom>
          <a:ln w="12700">
            <a:miter lim="400000"/>
          </a:ln>
        </p:spPr>
      </p:pic>
      <p:sp>
        <p:nvSpPr>
          <p:cNvPr id="382" name="Shape 382"/>
          <p:cNvSpPr/>
          <p:nvPr/>
        </p:nvSpPr>
        <p:spPr>
          <a:xfrm>
            <a:off x="124761" y="5648254"/>
            <a:ext cx="3778791" cy="338550"/>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lvl1pPr>
              <a:defRPr>
                <a:solidFill>
                  <a:srgbClr val="FFFFFF"/>
                </a:solidFill>
                <a:latin typeface="+mn-lt"/>
                <a:ea typeface="+mn-ea"/>
                <a:cs typeface="+mn-cs"/>
                <a:sym typeface="Helvetica"/>
              </a:defRPr>
            </a:lvl1pPr>
          </a:lstStyle>
          <a:p>
            <a:r>
              <a:rPr lang="en-US" sz="1600" dirty="0">
                <a:solidFill>
                  <a:srgbClr val="00334C"/>
                </a:solidFill>
                <a:latin typeface="Tahoma" panose="020B0604030504040204" pitchFamily="34" charset="0"/>
                <a:ea typeface="Tahoma" panose="020B0604030504040204" pitchFamily="34" charset="0"/>
                <a:cs typeface="Tahoma" panose="020B0604030504040204" pitchFamily="34" charset="0"/>
              </a:rPr>
              <a:t>C</a:t>
            </a:r>
            <a:r>
              <a:rPr sz="1600" dirty="0">
                <a:solidFill>
                  <a:srgbClr val="00334C"/>
                </a:solidFill>
                <a:latin typeface="Tahoma" panose="020B0604030504040204" pitchFamily="34" charset="0"/>
                <a:ea typeface="Tahoma" panose="020B0604030504040204" pitchFamily="34" charset="0"/>
                <a:cs typeface="Tahoma" panose="020B0604030504040204" pitchFamily="34" charset="0"/>
              </a:rPr>
              <a:t>ourtesy of USEPA</a:t>
            </a:r>
          </a:p>
        </p:txBody>
      </p:sp>
    </p:spTree>
  </p:cSld>
  <p:clrMapOvr>
    <a:masterClrMapping/>
  </p:clrMapOvr>
  <p:transition spd="slow"/>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8" name="Shape 388"/>
          <p:cNvSpPr>
            <a:spLocks noGrp="1"/>
          </p:cNvSpPr>
          <p:nvPr>
            <p:ph type="body" idx="1"/>
          </p:nvPr>
        </p:nvSpPr>
        <p:spPr>
          <a:xfrm>
            <a:off x="348793" y="1618862"/>
            <a:ext cx="11494414" cy="4200181"/>
          </a:xfrm>
          <a:prstGeom prst="rect">
            <a:avLst/>
          </a:prstGeom>
        </p:spPr>
        <p:txBody>
          <a:bodyPr/>
          <a:lstStyle/>
          <a:p>
            <a:pPr marL="339470" indent="-339470" defTabSz="452627">
              <a:spcBef>
                <a:spcPts val="900"/>
              </a:spcBef>
              <a:defRPr sz="2400"/>
            </a:pPr>
            <a:r>
              <a:rPr lang="en-US" dirty="0"/>
              <a:t>SRR </a:t>
            </a:r>
            <a:r>
              <a:rPr dirty="0"/>
              <a:t>is more than an environmental concept that asks us to be efficient with resources</a:t>
            </a:r>
          </a:p>
          <a:p>
            <a:pPr marL="339470" indent="-339470" defTabSz="452627">
              <a:spcBef>
                <a:spcPts val="900"/>
              </a:spcBef>
              <a:defRPr sz="2400"/>
            </a:pPr>
            <a:r>
              <a:rPr dirty="0"/>
              <a:t>Project teams must also consider the impacts of the cleanup on communities</a:t>
            </a:r>
          </a:p>
          <a:p>
            <a:pPr marL="339470" indent="-339470" defTabSz="452627">
              <a:spcBef>
                <a:spcPts val="900"/>
              </a:spcBef>
              <a:defRPr sz="2400"/>
            </a:pPr>
            <a:r>
              <a:rPr dirty="0"/>
              <a:t>SRR requires the: </a:t>
            </a:r>
          </a:p>
          <a:p>
            <a:pPr lvl="1" defTabSz="452627">
              <a:spcBef>
                <a:spcPts val="900"/>
              </a:spcBef>
              <a:buSzPct val="100000"/>
              <a:buFont typeface="Arial" panose="020B0604020202020204" pitchFamily="34" charset="0"/>
              <a:buChar char="•"/>
              <a:defRPr sz="2000"/>
            </a:pPr>
            <a:r>
              <a:rPr dirty="0"/>
              <a:t>Gathering of community data as well as environmental data</a:t>
            </a:r>
          </a:p>
          <a:p>
            <a:pPr lvl="1" defTabSz="452627">
              <a:spcBef>
                <a:spcPts val="900"/>
              </a:spcBef>
              <a:buSzPct val="100000"/>
              <a:buFont typeface="Arial" panose="020B0604020202020204" pitchFamily="34" charset="0"/>
              <a:buChar char="•"/>
              <a:defRPr sz="2000"/>
            </a:pPr>
            <a:r>
              <a:rPr dirty="0"/>
              <a:t>Consideration how a site or its cleanup might differently affect different communities</a:t>
            </a:r>
          </a:p>
          <a:p>
            <a:pPr lvl="1" defTabSz="452627">
              <a:spcBef>
                <a:spcPts val="900"/>
              </a:spcBef>
              <a:buSzPct val="100000"/>
              <a:buFont typeface="Arial" panose="020B0604020202020204" pitchFamily="34" charset="0"/>
              <a:buChar char="•"/>
              <a:defRPr sz="2000"/>
            </a:pPr>
            <a:r>
              <a:rPr dirty="0"/>
              <a:t>Balance among the three pillars of sustainability (environmental, social, &amp; economic)</a:t>
            </a:r>
          </a:p>
          <a:p>
            <a:pPr marL="339470" indent="-339470" defTabSz="452627">
              <a:spcBef>
                <a:spcPts val="900"/>
              </a:spcBef>
              <a:defRPr sz="2400"/>
            </a:pPr>
            <a:r>
              <a:rPr dirty="0"/>
              <a:t>Delivers better projects at lower total costs by increasing overall community benefit &amp; ownership</a:t>
            </a:r>
          </a:p>
        </p:txBody>
      </p:sp>
      <p:sp>
        <p:nvSpPr>
          <p:cNvPr id="389" name="Shape 389"/>
          <p:cNvSpPr>
            <a:spLocks noGrp="1"/>
          </p:cNvSpPr>
          <p:nvPr>
            <p:ph type="sldNum" sz="quarter" idx="4294967295"/>
          </p:nvPr>
        </p:nvSpPr>
        <p:spPr>
          <a:xfrm>
            <a:off x="11581878" y="6273022"/>
            <a:ext cx="273057" cy="281937"/>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49</a:t>
            </a:fld>
            <a:endParaRPr/>
          </a:p>
        </p:txBody>
      </p:sp>
      <p:sp>
        <p:nvSpPr>
          <p:cNvPr id="390" name="Shape 390"/>
          <p:cNvSpPr/>
          <p:nvPr/>
        </p:nvSpPr>
        <p:spPr>
          <a:xfrm>
            <a:off x="185055" y="26114"/>
            <a:ext cx="8371379" cy="1132837"/>
          </a:xfrm>
          <a:prstGeom prst="rect">
            <a:avLst/>
          </a:prstGeom>
          <a:ln w="12700">
            <a:miter lim="400000"/>
          </a:ln>
          <a:extLst>
            <a:ext uri="{C572A759-6A51-4108-AA02-DFA0A04FC94B}">
              <ma14:wrappingTextBoxFlag xmlns:ma14="http://schemas.microsoft.com/office/mac/drawingml/2011/main" xmlns="" val="1"/>
            </a:ext>
          </a:extLst>
        </p:spPr>
        <p:txBody>
          <a:bodyPr wrap="none" lIns="45718" tIns="45718" rIns="45718" bIns="45718">
            <a:spAutoFit/>
          </a:bodyPr>
          <a:lstStyle/>
          <a:p>
            <a:pPr defTabSz="266229">
              <a:defRPr sz="3400">
                <a:solidFill>
                  <a:srgbClr val="EBEBEB"/>
                </a:solidFill>
                <a:latin typeface="Tahoma"/>
                <a:ea typeface="Tahoma"/>
                <a:cs typeface="Tahoma"/>
                <a:sym typeface="Tahoma"/>
              </a:defRPr>
            </a:pPr>
            <a:r>
              <a:rPr dirty="0"/>
              <a:t>Considering Social &amp; Economic Impacts of </a:t>
            </a:r>
          </a:p>
          <a:p>
            <a:pPr defTabSz="266229">
              <a:defRPr sz="3400">
                <a:solidFill>
                  <a:srgbClr val="EBEBEB"/>
                </a:solidFill>
                <a:latin typeface="Tahoma"/>
                <a:ea typeface="Tahoma"/>
                <a:cs typeface="Tahoma"/>
                <a:sym typeface="Tahoma"/>
              </a:defRPr>
            </a:pPr>
            <a:r>
              <a:rPr dirty="0"/>
              <a:t>Remediation on Communities</a:t>
            </a:r>
          </a:p>
        </p:txBody>
      </p:sp>
    </p:spTree>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 name="Shape 187"/>
          <p:cNvSpPr>
            <a:spLocks noGrp="1"/>
          </p:cNvSpPr>
          <p:nvPr>
            <p:ph type="sldNum" sz="quarter" idx="4294967295"/>
          </p:nvPr>
        </p:nvSpPr>
        <p:spPr>
          <a:xfrm>
            <a:off x="11624736" y="6273022"/>
            <a:ext cx="187332" cy="269237"/>
          </a:xfrm>
          <a:prstGeom prst="rect">
            <a:avLst/>
          </a:prstGeom>
          <a:extLst>
            <a:ext uri="{C572A759-6A51-4108-AA02-DFA0A04FC94B}">
              <ma14:wrappingTextBoxFlag xmlns="" xmlns:ma14="http://schemas.microsoft.com/office/mac/drawingml/2011/main" val="1"/>
            </a:ext>
          </a:extLst>
        </p:spPr>
        <p:txBody>
          <a:bodyPr/>
          <a:lstStyle>
            <a:lvl1pPr>
              <a:defRPr>
                <a:latin typeface="Tahoma"/>
                <a:ea typeface="Tahoma"/>
                <a:cs typeface="Tahoma"/>
                <a:sym typeface="Tahoma"/>
              </a:defRPr>
            </a:lvl1pPr>
          </a:lstStyle>
          <a:p>
            <a:fld id="{86CB4B4D-7CA3-9044-876B-883B54F8677D}" type="slidenum">
              <a:rPr/>
              <a:t>5</a:t>
            </a:fld>
            <a:endParaRPr dirty="0"/>
          </a:p>
        </p:txBody>
      </p:sp>
      <p:sp>
        <p:nvSpPr>
          <p:cNvPr id="189" name="Shape 189"/>
          <p:cNvSpPr>
            <a:spLocks noGrp="1"/>
          </p:cNvSpPr>
          <p:nvPr>
            <p:ph type="title"/>
          </p:nvPr>
        </p:nvSpPr>
        <p:spPr>
          <a:xfrm>
            <a:off x="3141973" y="1905029"/>
            <a:ext cx="8482763" cy="3582928"/>
          </a:xfrm>
          <a:prstGeom prst="rect">
            <a:avLst/>
          </a:prstGeom>
        </p:spPr>
        <p:txBody>
          <a:bodyPr/>
          <a:lstStyle/>
          <a:p>
            <a:pPr>
              <a:defRPr sz="3700" b="1" u="sng"/>
            </a:pPr>
            <a:br>
              <a:rPr dirty="0"/>
            </a:br>
            <a:r>
              <a:rPr u="none" dirty="0"/>
              <a:t>Introduction</a:t>
            </a:r>
            <a:br>
              <a:rPr u="none" dirty="0"/>
            </a:br>
            <a:r>
              <a:rPr sz="3200" u="none" dirty="0">
                <a:solidFill>
                  <a:srgbClr val="DCDCDC"/>
                </a:solidFill>
              </a:rPr>
              <a:t>Resources, Background &amp; Value of SRR</a:t>
            </a:r>
            <a:br>
              <a:rPr sz="3200" u="none" dirty="0">
                <a:solidFill>
                  <a:srgbClr val="DCDCDC"/>
                </a:solidFill>
              </a:rPr>
            </a:br>
            <a:r>
              <a:rPr sz="3200" u="none" dirty="0">
                <a:solidFill>
                  <a:srgbClr val="DCDCDC"/>
                </a:solidFill>
              </a:rPr>
              <a:t>Economic &amp; Social Benefits</a:t>
            </a:r>
          </a:p>
          <a:p>
            <a:pPr>
              <a:defRPr sz="3200" b="1">
                <a:solidFill>
                  <a:srgbClr val="DCDCDC"/>
                </a:solidFill>
              </a:defRPr>
            </a:pPr>
            <a:r>
              <a:rPr dirty="0"/>
              <a:t>Integrating SRR</a:t>
            </a:r>
            <a:br>
              <a:rPr dirty="0"/>
            </a:br>
            <a:r>
              <a:rPr dirty="0"/>
              <a:t>Sustainable Best Management Practices</a:t>
            </a:r>
          </a:p>
        </p:txBody>
      </p:sp>
      <p:sp>
        <p:nvSpPr>
          <p:cNvPr id="190" name="Shape 190"/>
          <p:cNvSpPr/>
          <p:nvPr/>
        </p:nvSpPr>
        <p:spPr>
          <a:xfrm>
            <a:off x="2620196" y="3071447"/>
            <a:ext cx="371490" cy="345992"/>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lnTo>
                  <a:pt x="13349" y="13349"/>
                </a:lnTo>
                <a:lnTo>
                  <a:pt x="21600" y="13350"/>
                </a:lnTo>
                <a:lnTo>
                  <a:pt x="14925" y="8250"/>
                </a:lnTo>
                <a:lnTo>
                  <a:pt x="17475" y="0"/>
                </a:lnTo>
                <a:lnTo>
                  <a:pt x="10800" y="5099"/>
                </a:lnTo>
                <a:lnTo>
                  <a:pt x="4125" y="0"/>
                </a:lnTo>
                <a:lnTo>
                  <a:pt x="6675" y="8250"/>
                </a:lnTo>
                <a:lnTo>
                  <a:pt x="0" y="13350"/>
                </a:lnTo>
                <a:lnTo>
                  <a:pt x="8251" y="13349"/>
                </a:lnTo>
                <a:close/>
              </a:path>
            </a:pathLst>
          </a:custGeom>
          <a:solidFill>
            <a:srgbClr val="00334C"/>
          </a:solidFill>
          <a:ln w="25400">
            <a:solidFill>
              <a:srgbClr val="00334C"/>
            </a:solidFill>
          </a:ln>
          <a:effectLst>
            <a:outerShdw blurRad="38100" dist="25400" dir="5400000" rotWithShape="0">
              <a:srgbClr val="000000">
                <a:alpha val="45000"/>
              </a:srgbClr>
            </a:outerShdw>
          </a:effectLst>
        </p:spPr>
        <p:txBody>
          <a:bodyPr lIns="45718" tIns="45718" rIns="45718" bIns="45718" anchor="ctr"/>
          <a:lstStyle/>
          <a:p>
            <a:pPr>
              <a:defRPr>
                <a:latin typeface="+mn-lt"/>
                <a:ea typeface="+mn-ea"/>
                <a:cs typeface="+mn-cs"/>
                <a:sym typeface="Helvetica"/>
              </a:defRPr>
            </a:pPr>
            <a:endParaRPr dirty="0">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p:transition spd="slow"/>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4" name="Shape 394"/>
          <p:cNvSpPr>
            <a:spLocks noGrp="1"/>
          </p:cNvSpPr>
          <p:nvPr>
            <p:ph type="title"/>
          </p:nvPr>
        </p:nvSpPr>
        <p:spPr>
          <a:xfrm>
            <a:off x="171813" y="303041"/>
            <a:ext cx="8761418" cy="706970"/>
          </a:xfrm>
          <a:prstGeom prst="rect">
            <a:avLst/>
          </a:prstGeom>
        </p:spPr>
        <p:txBody>
          <a:bodyPr/>
          <a:lstStyle>
            <a:lvl1pPr algn="l"/>
          </a:lstStyle>
          <a:p>
            <a:r>
              <a:rPr dirty="0"/>
              <a:t>Stakeholder Engagement</a:t>
            </a:r>
          </a:p>
        </p:txBody>
      </p:sp>
      <p:pic>
        <p:nvPicPr>
          <p:cNvPr id="395" name="image23.jpeg" descr="Diagram&#10;&#10;Description automatically generated"/>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144716" y="1404584"/>
            <a:ext cx="8155496" cy="5126311"/>
          </a:xfrm>
          <a:prstGeom prst="rect">
            <a:avLst/>
          </a:prstGeom>
          <a:ln w="12700">
            <a:miter lim="400000"/>
          </a:ln>
        </p:spPr>
      </p:pic>
      <p:sp>
        <p:nvSpPr>
          <p:cNvPr id="396" name="Shape 396"/>
          <p:cNvSpPr/>
          <p:nvPr/>
        </p:nvSpPr>
        <p:spPr>
          <a:xfrm>
            <a:off x="171813" y="1314449"/>
            <a:ext cx="4242380" cy="369328"/>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p>
            <a:pPr marL="339470" indent="-339470" defTabSz="452627">
              <a:spcBef>
                <a:spcPts val="900"/>
              </a:spcBef>
              <a:buClr>
                <a:srgbClr val="002060"/>
              </a:buClr>
              <a:buSzPct val="80000"/>
              <a:buFont typeface="Wingdings 3"/>
              <a:buChar char=""/>
              <a:defRPr>
                <a:solidFill>
                  <a:srgbClr val="00334C"/>
                </a:solidFill>
                <a:latin typeface="Tahoma"/>
                <a:ea typeface="Tahoma"/>
                <a:cs typeface="Tahoma"/>
                <a:sym typeface="Tahoma"/>
              </a:defRPr>
            </a:pPr>
            <a:endParaRPr dirty="0"/>
          </a:p>
        </p:txBody>
      </p:sp>
      <p:sp>
        <p:nvSpPr>
          <p:cNvPr id="397" name="Shape 397"/>
          <p:cNvSpPr>
            <a:spLocks noGrp="1"/>
          </p:cNvSpPr>
          <p:nvPr>
            <p:ph type="sldNum" sz="quarter" idx="4294967295"/>
          </p:nvPr>
        </p:nvSpPr>
        <p:spPr>
          <a:xfrm>
            <a:off x="11581878" y="6273022"/>
            <a:ext cx="273057" cy="281937"/>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t>50</a:t>
            </a:fld>
            <a:endParaRPr/>
          </a:p>
        </p:txBody>
      </p:sp>
      <p:sp>
        <p:nvSpPr>
          <p:cNvPr id="6" name="Shape 492">
            <a:extLst>
              <a:ext uri="{FF2B5EF4-FFF2-40B4-BE49-F238E27FC236}">
                <a16:creationId xmlns:a16="http://schemas.microsoft.com/office/drawing/2014/main" id="{1C944885-C88A-46BA-8BA6-ECF966953966}"/>
              </a:ext>
            </a:extLst>
          </p:cNvPr>
          <p:cNvSpPr>
            <a:spLocks noGrp="1"/>
          </p:cNvSpPr>
          <p:nvPr>
            <p:ph type="body" sz="quarter" idx="1"/>
          </p:nvPr>
        </p:nvSpPr>
        <p:spPr>
          <a:xfrm>
            <a:off x="48545" y="5027611"/>
            <a:ext cx="2879596" cy="891926"/>
          </a:xfrm>
          <a:prstGeom prst="rect">
            <a:avLst/>
          </a:prstGeom>
        </p:spPr>
        <p:txBody>
          <a:bodyPr>
            <a:normAutofit fontScale="55000" lnSpcReduction="20000"/>
          </a:bodyPr>
          <a:lstStyle>
            <a:lvl1pPr marL="0" indent="0">
              <a:buSzTx/>
              <a:buNone/>
              <a:defRPr sz="1100"/>
            </a:lvl1pPr>
          </a:lstStyle>
          <a:p>
            <a:r>
              <a:rPr lang="en-US" sz="2400" b="1" i="0" dirty="0">
                <a:solidFill>
                  <a:srgbClr val="000000"/>
                </a:solidFill>
                <a:effectLst/>
                <a:latin typeface="Roboto"/>
              </a:rPr>
              <a:t>Figure 5‑5. Conceptual stakeholder assessment road map.</a:t>
            </a:r>
            <a:br>
              <a:rPr lang="en-US" sz="2400" dirty="0"/>
            </a:br>
            <a:r>
              <a:rPr lang="en-US" sz="2400" b="0" i="1" dirty="0">
                <a:solidFill>
                  <a:srgbClr val="000000"/>
                </a:solidFill>
                <a:effectLst/>
                <a:latin typeface="Roboto"/>
              </a:rPr>
              <a:t>Source: </a:t>
            </a:r>
            <a:r>
              <a:rPr lang="en-US" sz="2400" b="0" i="1" u="sng" dirty="0">
                <a:solidFill>
                  <a:srgbClr val="005C84"/>
                </a:solidFill>
                <a:effectLst/>
                <a:latin typeface="Roboto"/>
                <a:hlinkClick r:id="rId4"/>
              </a:rPr>
              <a:t>Ridsdale and Harclerode (2019)</a:t>
            </a:r>
            <a:r>
              <a:rPr lang="en-US" sz="2400" b="0" i="1" dirty="0">
                <a:solidFill>
                  <a:srgbClr val="000000"/>
                </a:solidFill>
                <a:effectLst/>
                <a:latin typeface="Roboto"/>
              </a:rPr>
              <a:t>. Used with permission.</a:t>
            </a:r>
            <a:endParaRPr sz="1400" dirty="0"/>
          </a:p>
        </p:txBody>
      </p:sp>
    </p:spTree>
  </p:cSld>
  <p:clrMapOvr>
    <a:masterClrMapping/>
  </p:clrMapOvr>
  <p:transition spd="slow"/>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1" name="Shape 401"/>
          <p:cNvSpPr>
            <a:spLocks noGrp="1"/>
          </p:cNvSpPr>
          <p:nvPr>
            <p:ph type="body" sz="quarter" idx="1"/>
          </p:nvPr>
        </p:nvSpPr>
        <p:spPr>
          <a:xfrm>
            <a:off x="1916211" y="2121559"/>
            <a:ext cx="8774573" cy="1659538"/>
          </a:xfrm>
          <a:prstGeom prst="rect">
            <a:avLst/>
          </a:prstGeom>
        </p:spPr>
        <p:txBody>
          <a:bodyPr>
            <a:normAutofit/>
          </a:bodyPr>
          <a:lstStyle/>
          <a:p>
            <a:pPr marL="0" indent="0" algn="ctr" defTabSz="327400">
              <a:spcBef>
                <a:spcPts val="600"/>
              </a:spcBef>
              <a:buSzTx/>
              <a:buNone/>
              <a:defRPr sz="1860"/>
            </a:pPr>
            <a:r>
              <a:rPr sz="2400" dirty="0"/>
              <a:t>The fair treatment and meaningful involvement of all people regardless of race, color, national origin, or income, with respect to the development, implementation, and enforcement of environmental laws, regulations, and policies.</a:t>
            </a:r>
          </a:p>
        </p:txBody>
      </p:sp>
      <p:sp>
        <p:nvSpPr>
          <p:cNvPr id="402" name="Shape 402"/>
          <p:cNvSpPr>
            <a:spLocks noGrp="1"/>
          </p:cNvSpPr>
          <p:nvPr>
            <p:ph type="sldNum" sz="quarter" idx="4294967295"/>
          </p:nvPr>
        </p:nvSpPr>
        <p:spPr>
          <a:xfrm>
            <a:off x="11581878" y="6273022"/>
            <a:ext cx="273057" cy="281937"/>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51</a:t>
            </a:fld>
            <a:endParaRPr/>
          </a:p>
        </p:txBody>
      </p:sp>
      <p:sp>
        <p:nvSpPr>
          <p:cNvPr id="403" name="Shape 403"/>
          <p:cNvSpPr/>
          <p:nvPr/>
        </p:nvSpPr>
        <p:spPr>
          <a:xfrm>
            <a:off x="334301" y="323244"/>
            <a:ext cx="5876164" cy="637537"/>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lvl1pPr>
              <a:defRPr sz="3600">
                <a:solidFill>
                  <a:srgbClr val="EBEBEB"/>
                </a:solidFill>
                <a:latin typeface="Tahoma"/>
                <a:ea typeface="Tahoma"/>
                <a:cs typeface="Tahoma"/>
                <a:sym typeface="Tahoma"/>
              </a:defRPr>
            </a:lvl1pPr>
          </a:lstStyle>
          <a:p>
            <a:r>
              <a:rPr dirty="0"/>
              <a:t>Environmental Justice</a:t>
            </a:r>
          </a:p>
        </p:txBody>
      </p:sp>
      <p:sp>
        <p:nvSpPr>
          <p:cNvPr id="404" name="Shape 404"/>
          <p:cNvSpPr/>
          <p:nvPr/>
        </p:nvSpPr>
        <p:spPr>
          <a:xfrm>
            <a:off x="1821343" y="4553799"/>
            <a:ext cx="4389122" cy="459737"/>
          </a:xfrm>
          <a:prstGeom prst="rect">
            <a:avLst/>
          </a:prstGeom>
          <a:gradFill>
            <a:gsLst>
              <a:gs pos="0">
                <a:srgbClr val="1B558F"/>
              </a:gs>
              <a:gs pos="48000">
                <a:srgbClr val="2F83D7"/>
              </a:gs>
              <a:gs pos="100000">
                <a:srgbClr val="7EB2E6"/>
              </a:gs>
            </a:gsLst>
            <a:lin ang="16200000"/>
          </a:gradFill>
          <a:ln w="12700">
            <a:miter lim="400000"/>
          </a:ln>
          <a:extLst>
            <a:ext uri="{C572A759-6A51-4108-AA02-DFA0A04FC94B}">
              <ma14:wrappingTextBoxFlag xmlns:ma14="http://schemas.microsoft.com/office/mac/drawingml/2011/main" xmlns="" val="1"/>
            </a:ext>
          </a:extLst>
        </p:spPr>
        <p:txBody>
          <a:bodyPr lIns="45718" tIns="45718" rIns="45718" bIns="45718" anchor="ctr">
            <a:spAutoFit/>
          </a:bodyPr>
          <a:lstStyle>
            <a:lvl1pPr algn="ctr">
              <a:defRPr sz="2400">
                <a:solidFill>
                  <a:srgbClr val="FFFFFF"/>
                </a:solidFill>
                <a:latin typeface="+mn-lt"/>
                <a:ea typeface="+mn-ea"/>
                <a:cs typeface="+mn-cs"/>
                <a:sym typeface="Helvetica"/>
              </a:defRPr>
            </a:lvl1pPr>
          </a:lstStyle>
          <a:p>
            <a:r>
              <a:rPr dirty="0">
                <a:latin typeface="Tahoma" panose="020B0604030504040204" pitchFamily="34" charset="0"/>
                <a:ea typeface="Tahoma" panose="020B0604030504040204" pitchFamily="34" charset="0"/>
                <a:cs typeface="Tahoma" panose="020B0604030504040204" pitchFamily="34" charset="0"/>
              </a:rPr>
              <a:t>Fair Treatment</a:t>
            </a:r>
          </a:p>
        </p:txBody>
      </p:sp>
      <p:sp>
        <p:nvSpPr>
          <p:cNvPr id="405" name="Shape 405"/>
          <p:cNvSpPr/>
          <p:nvPr/>
        </p:nvSpPr>
        <p:spPr>
          <a:xfrm>
            <a:off x="6421254" y="4553799"/>
            <a:ext cx="4386096" cy="459737"/>
          </a:xfrm>
          <a:prstGeom prst="rect">
            <a:avLst/>
          </a:prstGeom>
          <a:gradFill>
            <a:gsLst>
              <a:gs pos="0">
                <a:srgbClr val="1B558F"/>
              </a:gs>
              <a:gs pos="48000">
                <a:srgbClr val="2F83D7"/>
              </a:gs>
              <a:gs pos="100000">
                <a:srgbClr val="7EB2E6"/>
              </a:gs>
            </a:gsLst>
            <a:lin ang="16200000"/>
          </a:gradFill>
          <a:ln w="12700">
            <a:miter lim="400000"/>
          </a:ln>
          <a:extLst>
            <a:ext uri="{C572A759-6A51-4108-AA02-DFA0A04FC94B}">
              <ma14:wrappingTextBoxFlag xmlns:ma14="http://schemas.microsoft.com/office/mac/drawingml/2011/main" xmlns="" val="1"/>
            </a:ext>
          </a:extLst>
        </p:spPr>
        <p:txBody>
          <a:bodyPr lIns="45718" tIns="45718" rIns="45718" bIns="45718" anchor="ctr">
            <a:spAutoFit/>
          </a:bodyPr>
          <a:lstStyle>
            <a:lvl1pPr algn="ctr">
              <a:defRPr sz="2400">
                <a:solidFill>
                  <a:srgbClr val="FFFFFF"/>
                </a:solidFill>
                <a:latin typeface="+mn-lt"/>
                <a:ea typeface="+mn-ea"/>
                <a:cs typeface="+mn-cs"/>
                <a:sym typeface="Helvetica"/>
              </a:defRPr>
            </a:lvl1pPr>
          </a:lstStyle>
          <a:p>
            <a:r>
              <a:rPr dirty="0">
                <a:latin typeface="Tahoma" panose="020B0604030504040204" pitchFamily="34" charset="0"/>
                <a:ea typeface="Tahoma" panose="020B0604030504040204" pitchFamily="34" charset="0"/>
                <a:cs typeface="Tahoma" panose="020B0604030504040204" pitchFamily="34" charset="0"/>
              </a:rPr>
              <a:t>Meaningful Involvement</a:t>
            </a:r>
          </a:p>
        </p:txBody>
      </p:sp>
    </p:spTree>
  </p:cSld>
  <p:clrMapOvr>
    <a:masterClrMapping/>
  </p:clrMapOvr>
  <p:transition spd="slow"/>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 name="Shape 409"/>
          <p:cNvSpPr>
            <a:spLocks noGrp="1"/>
          </p:cNvSpPr>
          <p:nvPr>
            <p:ph type="body" idx="1"/>
          </p:nvPr>
        </p:nvSpPr>
        <p:spPr>
          <a:xfrm>
            <a:off x="272470" y="1599046"/>
            <a:ext cx="11446289" cy="4164080"/>
          </a:xfrm>
          <a:prstGeom prst="rect">
            <a:avLst/>
          </a:prstGeom>
        </p:spPr>
        <p:txBody>
          <a:bodyPr/>
          <a:lstStyle/>
          <a:p>
            <a:pPr marL="342899" indent="-342899">
              <a:lnSpc>
                <a:spcPct val="80000"/>
              </a:lnSpc>
              <a:defRPr sz="2200"/>
            </a:pPr>
            <a:r>
              <a:rPr dirty="0"/>
              <a:t>USEPA EJ Screen</a:t>
            </a:r>
            <a:r>
              <a:rPr lang="en-US" dirty="0"/>
              <a:t>: </a:t>
            </a:r>
            <a:r>
              <a:rPr lang="en-US" dirty="0">
                <a:hlinkClick r:id="rId3"/>
              </a:rPr>
              <a:t>https://www.epa.gov/ejscreen</a:t>
            </a:r>
            <a:r>
              <a:rPr lang="en-US" dirty="0"/>
              <a:t>  </a:t>
            </a:r>
            <a:endParaRPr dirty="0">
              <a:solidFill>
                <a:srgbClr val="0070C0"/>
              </a:solidFill>
              <a:uFill>
                <a:solidFill>
                  <a:srgbClr val="0000FF"/>
                </a:solidFill>
              </a:uFill>
              <a:hlinkClick r:id="rId4">
                <a:extLst>
                  <a:ext uri="{A12FA001-AC4F-418D-AE19-62706E023703}">
                    <ahyp:hlinkClr xmlns:ahyp="http://schemas.microsoft.com/office/drawing/2018/hyperlinkcolor" val="tx"/>
                  </a:ext>
                </a:extLst>
              </a:hlinkClick>
            </a:endParaRPr>
          </a:p>
        </p:txBody>
      </p:sp>
      <p:sp>
        <p:nvSpPr>
          <p:cNvPr id="410" name="Shape 410"/>
          <p:cNvSpPr>
            <a:spLocks noGrp="1"/>
          </p:cNvSpPr>
          <p:nvPr>
            <p:ph type="sldNum" sz="quarter" idx="4294967295"/>
          </p:nvPr>
        </p:nvSpPr>
        <p:spPr>
          <a:xfrm>
            <a:off x="11581878" y="6273022"/>
            <a:ext cx="273057" cy="281937"/>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t>52</a:t>
            </a:fld>
            <a:endParaRPr/>
          </a:p>
        </p:txBody>
      </p:sp>
      <p:sp>
        <p:nvSpPr>
          <p:cNvPr id="411" name="Shape 411"/>
          <p:cNvSpPr/>
          <p:nvPr/>
        </p:nvSpPr>
        <p:spPr>
          <a:xfrm>
            <a:off x="1952342" y="5626103"/>
            <a:ext cx="7328500" cy="338550"/>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lvl1pPr>
              <a:defRPr u="sng">
                <a:solidFill>
                  <a:srgbClr val="0000FF"/>
                </a:solidFill>
                <a:uFill>
                  <a:solidFill>
                    <a:srgbClr val="0000FF"/>
                  </a:solidFill>
                </a:uFill>
                <a:latin typeface="Roboto"/>
                <a:ea typeface="Roboto"/>
                <a:cs typeface="Roboto"/>
                <a:sym typeface="Roboto"/>
                <a:hlinkClick r:id="" action="ppaction://noaction"/>
              </a:defRPr>
            </a:lvl1pPr>
          </a:lstStyle>
          <a:p>
            <a:pPr>
              <a:defRPr>
                <a:solidFill>
                  <a:srgbClr val="9454C3"/>
                </a:solidFill>
                <a:uFill>
                  <a:solidFill>
                    <a:srgbClr val="9454C3"/>
                  </a:solidFill>
                </a:uFill>
              </a:defRPr>
            </a:pPr>
            <a:r>
              <a:rPr lang="en-US" sz="1600" u="none" dirty="0">
                <a:solidFill>
                  <a:schemeClr val="bg1">
                    <a:lumMod val="50000"/>
                  </a:schemeClr>
                </a:solidFill>
                <a:uFillTx/>
                <a:latin typeface="Tahoma"/>
                <a:ea typeface="Tahoma"/>
                <a:cs typeface="Tahoma"/>
                <a:sym typeface="Tahoma"/>
                <a:hlinkClick r:id="rId5">
                  <a:extLst>
                    <a:ext uri="{A12FA001-AC4F-418D-AE19-62706E023703}">
                      <ahyp:hlinkClr xmlns:ahyp="http://schemas.microsoft.com/office/drawing/2018/hyperlinkcolor" val="tx"/>
                    </a:ext>
                  </a:extLst>
                </a:hlinkClick>
              </a:rPr>
              <a:t>Section </a:t>
            </a:r>
            <a:r>
              <a:rPr sz="1600" u="none" dirty="0">
                <a:solidFill>
                  <a:schemeClr val="bg1">
                    <a:lumMod val="50000"/>
                  </a:schemeClr>
                </a:solidFill>
                <a:uFillTx/>
                <a:latin typeface="Tahoma"/>
                <a:ea typeface="Tahoma"/>
                <a:cs typeface="Tahoma"/>
                <a:sym typeface="Tahoma"/>
                <a:hlinkClick r:id="rId5">
                  <a:extLst>
                    <a:ext uri="{A12FA001-AC4F-418D-AE19-62706E023703}">
                      <ahyp:hlinkClr xmlns:ahyp="http://schemas.microsoft.com/office/drawing/2018/hyperlinkcolor" val="tx"/>
                    </a:ext>
                  </a:extLst>
                </a:hlinkClick>
              </a:rPr>
              <a:t>5.2</a:t>
            </a:r>
            <a:r>
              <a:rPr lang="en-US" sz="1600" u="none" dirty="0">
                <a:solidFill>
                  <a:schemeClr val="bg1">
                    <a:lumMod val="50000"/>
                  </a:schemeClr>
                </a:solidFill>
                <a:uFillTx/>
                <a:latin typeface="Tahoma"/>
                <a:ea typeface="Tahoma"/>
                <a:cs typeface="Tahoma"/>
                <a:sym typeface="Tahoma"/>
                <a:hlinkClick r:id="rId5">
                  <a:extLst>
                    <a:ext uri="{A12FA001-AC4F-418D-AE19-62706E023703}">
                      <ahyp:hlinkClr xmlns:ahyp="http://schemas.microsoft.com/office/drawing/2018/hyperlinkcolor" val="tx"/>
                    </a:ext>
                  </a:extLst>
                </a:hlinkClick>
              </a:rPr>
              <a:t>: </a:t>
            </a:r>
            <a:r>
              <a:rPr sz="1600" u="none" dirty="0">
                <a:solidFill>
                  <a:schemeClr val="bg1">
                    <a:lumMod val="50000"/>
                  </a:schemeClr>
                </a:solidFill>
                <a:uFillTx/>
                <a:latin typeface="Tahoma"/>
                <a:ea typeface="Tahoma"/>
                <a:cs typeface="Tahoma"/>
                <a:sym typeface="Tahoma"/>
                <a:hlinkClick r:id="rId5">
                  <a:extLst>
                    <a:ext uri="{A12FA001-AC4F-418D-AE19-62706E023703}">
                      <ahyp:hlinkClr xmlns:ahyp="http://schemas.microsoft.com/office/drawing/2018/hyperlinkcolor" val="tx"/>
                    </a:ext>
                  </a:extLst>
                </a:hlinkClick>
              </a:rPr>
              <a:t> Special Considerations for Low-Income and Minority Communities</a:t>
            </a:r>
          </a:p>
        </p:txBody>
      </p:sp>
      <p:sp>
        <p:nvSpPr>
          <p:cNvPr id="412" name="Shape 412"/>
          <p:cNvSpPr/>
          <p:nvPr/>
        </p:nvSpPr>
        <p:spPr>
          <a:xfrm>
            <a:off x="335332" y="323063"/>
            <a:ext cx="6076354" cy="637537"/>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lvl1pPr>
              <a:defRPr sz="3600">
                <a:solidFill>
                  <a:srgbClr val="EBEBEB"/>
                </a:solidFill>
                <a:latin typeface="Tahoma"/>
                <a:ea typeface="Tahoma"/>
                <a:cs typeface="Tahoma"/>
                <a:sym typeface="Tahoma"/>
              </a:defRPr>
            </a:lvl1pPr>
          </a:lstStyle>
          <a:p>
            <a:r>
              <a:rPr dirty="0"/>
              <a:t>EJ Screen</a:t>
            </a:r>
          </a:p>
        </p:txBody>
      </p:sp>
      <p:pic>
        <p:nvPicPr>
          <p:cNvPr id="413" name="image34.png"/>
          <p:cNvPicPr>
            <a:picLocks noChangeAspect="1"/>
          </p:cNvPicPr>
          <p:nvPr/>
        </p:nvPicPr>
        <p:blipFill>
          <a:blip r:embed="rId6" cstate="print">
            <a:extLst>
              <a:ext uri="{28A0092B-C50C-407E-A947-70E740481C1C}">
                <a14:useLocalDpi xmlns:a14="http://schemas.microsoft.com/office/drawing/2010/main"/>
              </a:ext>
            </a:extLst>
          </a:blip>
          <a:srcRect/>
          <a:stretch>
            <a:fillRect/>
          </a:stretch>
        </p:blipFill>
        <p:spPr>
          <a:xfrm>
            <a:off x="548192" y="2284752"/>
            <a:ext cx="4799992" cy="3060770"/>
          </a:xfrm>
          <a:prstGeom prst="rect">
            <a:avLst/>
          </a:prstGeom>
          <a:ln w="12700">
            <a:miter lim="400000"/>
          </a:ln>
        </p:spPr>
      </p:pic>
      <p:grpSp>
        <p:nvGrpSpPr>
          <p:cNvPr id="421" name="Group 421"/>
          <p:cNvGrpSpPr/>
          <p:nvPr/>
        </p:nvGrpSpPr>
        <p:grpSpPr>
          <a:xfrm>
            <a:off x="6234540" y="2284751"/>
            <a:ext cx="4750025" cy="3301825"/>
            <a:chOff x="-2" y="-1"/>
            <a:chExt cx="4750023" cy="3301823"/>
          </a:xfrm>
        </p:grpSpPr>
        <p:pic>
          <p:nvPicPr>
            <p:cNvPr id="414" name="image35.png" descr="GIS-EJ.gif"/>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2" y="-1"/>
              <a:ext cx="4423311" cy="3301823"/>
            </a:xfrm>
            <a:prstGeom prst="rect">
              <a:avLst/>
            </a:prstGeom>
            <a:ln w="12700" cap="flat">
              <a:noFill/>
              <a:miter lim="400000"/>
            </a:ln>
            <a:effectLst/>
          </p:spPr>
        </p:pic>
        <p:sp>
          <p:nvSpPr>
            <p:cNvPr id="415" name="Shape 415"/>
            <p:cNvSpPr/>
            <p:nvPr/>
          </p:nvSpPr>
          <p:spPr>
            <a:xfrm>
              <a:off x="3107984" y="279051"/>
              <a:ext cx="1360097" cy="276995"/>
            </a:xfrm>
            <a:prstGeom prst="rect">
              <a:avLst/>
            </a:prstGeom>
            <a:solidFill>
              <a:srgbClr val="FFFFFF"/>
            </a:solidFill>
            <a:ln w="12700" cap="flat">
              <a:noFill/>
              <a:miter lim="400000"/>
            </a:ln>
            <a:effectLst>
              <a:outerShdw blurRad="50800" dist="50800" dir="5400000" rotWithShape="0">
                <a:srgbClr val="000000"/>
              </a:outerShdw>
            </a:effectLst>
            <a:extLst>
              <a:ext uri="{C572A759-6A51-4108-AA02-DFA0A04FC94B}">
                <ma14:wrappingTextBoxFlag xmlns:ma14="http://schemas.microsoft.com/office/mac/drawingml/2011/main" xmlns="" val="1"/>
              </a:ext>
            </a:extLst>
          </p:spPr>
          <p:txBody>
            <a:bodyPr wrap="square" lIns="45718" tIns="45718" rIns="45718" bIns="45718" numCol="1" anchor="t">
              <a:spAutoFit/>
            </a:bodyPr>
            <a:lstStyle>
              <a:lvl1pPr defTabSz="685800">
                <a:defRPr sz="1200" b="1">
                  <a:latin typeface="+mn-lt"/>
                  <a:ea typeface="+mn-ea"/>
                  <a:cs typeface="+mn-cs"/>
                  <a:sym typeface="Helvetica"/>
                </a:defRPr>
              </a:lvl1pPr>
            </a:lstStyle>
            <a:p>
              <a:r>
                <a:rPr b="0" dirty="0">
                  <a:latin typeface="Tahoma" panose="020B0604030504040204" pitchFamily="34" charset="0"/>
                  <a:ea typeface="Tahoma" panose="020B0604030504040204" pitchFamily="34" charset="0"/>
                  <a:cs typeface="Tahoma" panose="020B0604030504040204" pitchFamily="34" charset="0"/>
                </a:rPr>
                <a:t>Sites and Places</a:t>
              </a:r>
            </a:p>
          </p:txBody>
        </p:sp>
        <p:sp>
          <p:nvSpPr>
            <p:cNvPr id="416" name="Shape 416"/>
            <p:cNvSpPr/>
            <p:nvPr/>
          </p:nvSpPr>
          <p:spPr>
            <a:xfrm>
              <a:off x="3113031" y="653964"/>
              <a:ext cx="1636987" cy="276995"/>
            </a:xfrm>
            <a:prstGeom prst="rect">
              <a:avLst/>
            </a:prstGeom>
            <a:solidFill>
              <a:srgbClr val="FFFFFF"/>
            </a:solidFill>
            <a:ln w="12700" cap="flat">
              <a:noFill/>
              <a:miter lim="400000"/>
            </a:ln>
            <a:effectLst/>
            <a:extLst>
              <a:ext uri="{C572A759-6A51-4108-AA02-DFA0A04FC94B}">
                <ma14:wrappingTextBoxFlag xmlns:ma14="http://schemas.microsoft.com/office/mac/drawingml/2011/main" xmlns="" val="1"/>
              </a:ext>
            </a:extLst>
          </p:spPr>
          <p:txBody>
            <a:bodyPr wrap="square" lIns="45718" tIns="45718" rIns="45718" bIns="45718" numCol="1" anchor="t">
              <a:spAutoFit/>
            </a:bodyPr>
            <a:lstStyle>
              <a:lvl1pPr defTabSz="685800">
                <a:defRPr sz="1200" b="1">
                  <a:latin typeface="+mn-lt"/>
                  <a:ea typeface="+mn-ea"/>
                  <a:cs typeface="+mn-cs"/>
                  <a:sym typeface="Helvetica"/>
                </a:defRPr>
              </a:lvl1pPr>
            </a:lstStyle>
            <a:p>
              <a:r>
                <a:rPr b="0" dirty="0">
                  <a:latin typeface="Tahoma" panose="020B0604030504040204" pitchFamily="34" charset="0"/>
                  <a:ea typeface="Tahoma" panose="020B0604030504040204" pitchFamily="34" charset="0"/>
                  <a:cs typeface="Tahoma" panose="020B0604030504040204" pitchFamily="34" charset="0"/>
                </a:rPr>
                <a:t>Boundaries</a:t>
              </a:r>
            </a:p>
          </p:txBody>
        </p:sp>
        <p:sp>
          <p:nvSpPr>
            <p:cNvPr id="417" name="Shape 417"/>
            <p:cNvSpPr/>
            <p:nvPr/>
          </p:nvSpPr>
          <p:spPr>
            <a:xfrm>
              <a:off x="3136270" y="1098690"/>
              <a:ext cx="1543688" cy="276995"/>
            </a:xfrm>
            <a:prstGeom prst="rect">
              <a:avLst/>
            </a:prstGeom>
            <a:solidFill>
              <a:srgbClr val="FFFFFF"/>
            </a:solidFill>
            <a:ln w="12700" cap="flat">
              <a:noFill/>
              <a:miter lim="400000"/>
            </a:ln>
            <a:effectLst/>
            <a:extLst>
              <a:ext uri="{C572A759-6A51-4108-AA02-DFA0A04FC94B}">
                <ma14:wrappingTextBoxFlag xmlns:ma14="http://schemas.microsoft.com/office/mac/drawingml/2011/main" xmlns="" val="1"/>
              </a:ext>
            </a:extLst>
          </p:spPr>
          <p:txBody>
            <a:bodyPr wrap="square" lIns="45718" tIns="45718" rIns="45718" bIns="45718" numCol="1" anchor="t">
              <a:spAutoFit/>
            </a:bodyPr>
            <a:lstStyle>
              <a:lvl1pPr defTabSz="685800">
                <a:defRPr sz="1200" b="1">
                  <a:latin typeface="+mn-lt"/>
                  <a:ea typeface="+mn-ea"/>
                  <a:cs typeface="+mn-cs"/>
                  <a:sym typeface="Helvetica"/>
                </a:defRPr>
              </a:lvl1pPr>
            </a:lstStyle>
            <a:p>
              <a:r>
                <a:rPr b="0" dirty="0">
                  <a:latin typeface="Tahoma" panose="020B0604030504040204" pitchFamily="34" charset="0"/>
                  <a:ea typeface="Tahoma" panose="020B0604030504040204" pitchFamily="34" charset="0"/>
                  <a:cs typeface="Tahoma" panose="020B0604030504040204" pitchFamily="34" charset="0"/>
                </a:rPr>
                <a:t>Tribal Land</a:t>
              </a:r>
            </a:p>
          </p:txBody>
        </p:sp>
        <p:sp>
          <p:nvSpPr>
            <p:cNvPr id="418" name="Shape 418"/>
            <p:cNvSpPr/>
            <p:nvPr/>
          </p:nvSpPr>
          <p:spPr>
            <a:xfrm>
              <a:off x="3137557" y="1610211"/>
              <a:ext cx="1542400" cy="276995"/>
            </a:xfrm>
            <a:prstGeom prst="rect">
              <a:avLst/>
            </a:prstGeom>
            <a:solidFill>
              <a:srgbClr val="FFFFFF"/>
            </a:solidFill>
            <a:ln w="12700" cap="flat">
              <a:noFill/>
              <a:miter lim="400000"/>
            </a:ln>
            <a:effectLst/>
            <a:extLst>
              <a:ext uri="{C572A759-6A51-4108-AA02-DFA0A04FC94B}">
                <ma14:wrappingTextBoxFlag xmlns:ma14="http://schemas.microsoft.com/office/mac/drawingml/2011/main" xmlns="" val="1"/>
              </a:ext>
            </a:extLst>
          </p:spPr>
          <p:txBody>
            <a:bodyPr wrap="square" lIns="45718" tIns="45718" rIns="45718" bIns="45718" numCol="1" anchor="t">
              <a:spAutoFit/>
            </a:bodyPr>
            <a:lstStyle>
              <a:lvl1pPr defTabSz="685800">
                <a:defRPr sz="1200" b="1">
                  <a:latin typeface="+mn-lt"/>
                  <a:ea typeface="+mn-ea"/>
                  <a:cs typeface="+mn-cs"/>
                  <a:sym typeface="Helvetica"/>
                </a:defRPr>
              </a:lvl1pPr>
            </a:lstStyle>
            <a:p>
              <a:r>
                <a:rPr b="0" dirty="0">
                  <a:latin typeface="Tahoma" panose="020B0604030504040204" pitchFamily="34" charset="0"/>
                  <a:ea typeface="Tahoma" panose="020B0604030504040204" pitchFamily="34" charset="0"/>
                  <a:cs typeface="Tahoma" panose="020B0604030504040204" pitchFamily="34" charset="0"/>
                </a:rPr>
                <a:t>Nonattainment Areas</a:t>
              </a:r>
            </a:p>
          </p:txBody>
        </p:sp>
        <p:sp>
          <p:nvSpPr>
            <p:cNvPr id="419" name="Shape 419"/>
            <p:cNvSpPr/>
            <p:nvPr/>
          </p:nvSpPr>
          <p:spPr>
            <a:xfrm>
              <a:off x="3163471" y="2130458"/>
              <a:ext cx="1575131" cy="276995"/>
            </a:xfrm>
            <a:prstGeom prst="rect">
              <a:avLst/>
            </a:prstGeom>
            <a:solidFill>
              <a:srgbClr val="FFFFFF"/>
            </a:solidFill>
            <a:ln w="12700" cap="flat">
              <a:noFill/>
              <a:miter lim="400000"/>
            </a:ln>
            <a:effectLst/>
            <a:extLst>
              <a:ext uri="{C572A759-6A51-4108-AA02-DFA0A04FC94B}">
                <ma14:wrappingTextBoxFlag xmlns:ma14="http://schemas.microsoft.com/office/mac/drawingml/2011/main" xmlns="" val="1"/>
              </a:ext>
            </a:extLst>
          </p:spPr>
          <p:txBody>
            <a:bodyPr wrap="square" lIns="45718" tIns="45718" rIns="45718" bIns="45718" numCol="1" anchor="t">
              <a:spAutoFit/>
            </a:bodyPr>
            <a:lstStyle>
              <a:lvl1pPr defTabSz="685800">
                <a:defRPr sz="1200" b="1">
                  <a:latin typeface="+mn-lt"/>
                  <a:ea typeface="+mn-ea"/>
                  <a:cs typeface="+mn-cs"/>
                  <a:sym typeface="Helvetica"/>
                </a:defRPr>
              </a:lvl1pPr>
            </a:lstStyle>
            <a:p>
              <a:r>
                <a:rPr b="0" dirty="0">
                  <a:latin typeface="Tahoma" panose="020B0604030504040204" pitchFamily="34" charset="0"/>
                  <a:ea typeface="Tahoma" panose="020B0604030504040204" pitchFamily="34" charset="0"/>
                  <a:cs typeface="Tahoma" panose="020B0604030504040204" pitchFamily="34" charset="0"/>
                </a:rPr>
                <a:t>Layer from the Web</a:t>
              </a:r>
            </a:p>
          </p:txBody>
        </p:sp>
        <p:sp>
          <p:nvSpPr>
            <p:cNvPr id="420" name="Shape 420"/>
            <p:cNvSpPr/>
            <p:nvPr/>
          </p:nvSpPr>
          <p:spPr>
            <a:xfrm>
              <a:off x="2802560" y="2864496"/>
              <a:ext cx="1947461" cy="276995"/>
            </a:xfrm>
            <a:prstGeom prst="rect">
              <a:avLst/>
            </a:prstGeom>
            <a:solidFill>
              <a:srgbClr val="FFFFFF"/>
            </a:solidFill>
            <a:ln w="12700" cap="flat">
              <a:noFill/>
              <a:miter lim="400000"/>
            </a:ln>
            <a:effectLst/>
            <a:extLst>
              <a:ext uri="{C572A759-6A51-4108-AA02-DFA0A04FC94B}">
                <ma14:wrappingTextBoxFlag xmlns:ma14="http://schemas.microsoft.com/office/mac/drawingml/2011/main" xmlns="" val="1"/>
              </a:ext>
            </a:extLst>
          </p:spPr>
          <p:txBody>
            <a:bodyPr wrap="square" lIns="45718" tIns="45718" rIns="45718" bIns="45718" numCol="1" anchor="t">
              <a:spAutoFit/>
            </a:bodyPr>
            <a:lstStyle>
              <a:lvl1pPr defTabSz="685800">
                <a:defRPr sz="1200" b="1">
                  <a:latin typeface="+mn-lt"/>
                  <a:ea typeface="+mn-ea"/>
                  <a:cs typeface="+mn-cs"/>
                  <a:sym typeface="Helvetica"/>
                </a:defRPr>
              </a:lvl1pPr>
            </a:lstStyle>
            <a:p>
              <a:r>
                <a:rPr b="0" dirty="0">
                  <a:latin typeface="Tahoma" panose="020B0604030504040204" pitchFamily="34" charset="0"/>
                  <a:ea typeface="Tahoma" panose="020B0604030504040204" pitchFamily="34" charset="0"/>
                  <a:cs typeface="Tahoma" panose="020B0604030504040204" pitchFamily="34" charset="0"/>
                </a:rPr>
                <a:t>Other Information</a:t>
              </a:r>
            </a:p>
          </p:txBody>
        </p:sp>
      </p:grpSp>
    </p:spTree>
  </p:cSld>
  <p:clrMapOvr>
    <a:masterClrMapping/>
  </p:clrMapOvr>
  <p:transition spd="slow"/>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5EA015-3549-4741-A83E-F5374AB82C34}"/>
              </a:ext>
            </a:extLst>
          </p:cNvPr>
          <p:cNvSpPr>
            <a:spLocks noGrp="1"/>
          </p:cNvSpPr>
          <p:nvPr>
            <p:ph type="title"/>
          </p:nvPr>
        </p:nvSpPr>
        <p:spPr>
          <a:xfrm>
            <a:off x="-297153" y="286640"/>
            <a:ext cx="11183212" cy="706965"/>
          </a:xfrm>
        </p:spPr>
        <p:txBody>
          <a:bodyPr>
            <a:normAutofit/>
          </a:bodyPr>
          <a:lstStyle/>
          <a:p>
            <a:r>
              <a:rPr lang="en-US" dirty="0"/>
              <a:t>State Environmental Justice Resources Examples</a:t>
            </a:r>
          </a:p>
        </p:txBody>
      </p:sp>
      <p:graphicFrame>
        <p:nvGraphicFramePr>
          <p:cNvPr id="5" name="Diagram 4">
            <a:extLst>
              <a:ext uri="{FF2B5EF4-FFF2-40B4-BE49-F238E27FC236}">
                <a16:creationId xmlns:a16="http://schemas.microsoft.com/office/drawing/2014/main" id="{947ADCFA-2E1E-4A6F-843D-C4F897B04609}"/>
              </a:ext>
            </a:extLst>
          </p:cNvPr>
          <p:cNvGraphicFramePr/>
          <p:nvPr>
            <p:extLst>
              <p:ext uri="{D42A27DB-BD31-4B8C-83A1-F6EECF244321}">
                <p14:modId xmlns:p14="http://schemas.microsoft.com/office/powerpoint/2010/main" val="1876742794"/>
              </p:ext>
            </p:extLst>
          </p:nvPr>
        </p:nvGraphicFramePr>
        <p:xfrm>
          <a:off x="272472" y="1599046"/>
          <a:ext cx="11919527" cy="34163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id="{B22A5DB6-38A2-4A1A-99D5-1C7BA816DE88}"/>
              </a:ext>
            </a:extLst>
          </p:cNvPr>
          <p:cNvSpPr>
            <a:spLocks noGrp="1"/>
          </p:cNvSpPr>
          <p:nvPr>
            <p:ph type="sldNum" sz="quarter" idx="2"/>
          </p:nvPr>
        </p:nvSpPr>
        <p:spPr/>
        <p:txBody>
          <a:bodyPr/>
          <a:lstStyle/>
          <a:p>
            <a:fld id="{86CB4B4D-7CA3-9044-876B-883B54F8677D}" type="slidenum">
              <a:rPr lang="en-US" smtClean="0"/>
              <a:t>53</a:t>
            </a:fld>
            <a:endParaRPr lang="en-US"/>
          </a:p>
        </p:txBody>
      </p:sp>
    </p:spTree>
    <p:extLst>
      <p:ext uri="{BB962C8B-B14F-4D97-AF65-F5344CB8AC3E}">
        <p14:creationId xmlns:p14="http://schemas.microsoft.com/office/powerpoint/2010/main" val="1122473481"/>
      </p:ext>
    </p:extLst>
  </p:cSld>
  <p:clrMapOvr>
    <a:masterClrMapping/>
  </p:clrMapOvr>
  <p:transition spd="med"/>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1" name="Shape 441"/>
          <p:cNvSpPr>
            <a:spLocks noGrp="1"/>
          </p:cNvSpPr>
          <p:nvPr>
            <p:ph type="sldNum" sz="quarter" idx="4294967295"/>
          </p:nvPr>
        </p:nvSpPr>
        <p:spPr>
          <a:xfrm>
            <a:off x="11581878" y="6273022"/>
            <a:ext cx="273057" cy="281937"/>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t>54</a:t>
            </a:fld>
            <a:endParaRPr/>
          </a:p>
        </p:txBody>
      </p:sp>
      <p:grpSp>
        <p:nvGrpSpPr>
          <p:cNvPr id="444" name="Group 444"/>
          <p:cNvGrpSpPr/>
          <p:nvPr/>
        </p:nvGrpSpPr>
        <p:grpSpPr>
          <a:xfrm>
            <a:off x="135564" y="1354664"/>
            <a:ext cx="6664210" cy="4576474"/>
            <a:chOff x="-33829" y="-1"/>
            <a:chExt cx="6101961" cy="4576473"/>
          </a:xfrm>
          <a:solidFill>
            <a:schemeClr val="accent3">
              <a:lumMod val="60000"/>
              <a:lumOff val="40000"/>
            </a:schemeClr>
          </a:solidFill>
        </p:grpSpPr>
        <p:sp>
          <p:nvSpPr>
            <p:cNvPr id="442" name="Shape 442"/>
            <p:cNvSpPr/>
            <p:nvPr/>
          </p:nvSpPr>
          <p:spPr>
            <a:xfrm>
              <a:off x="-33829" y="-1"/>
              <a:ext cx="6101961" cy="4576473"/>
            </a:xfrm>
            <a:prstGeom prst="roundRect">
              <a:avLst>
                <a:gd name="adj" fmla="val 7500"/>
              </a:avLst>
            </a:prstGeom>
            <a:grpFill/>
            <a:ln w="12700" cap="flat">
              <a:noFill/>
              <a:miter lim="400000"/>
            </a:ln>
            <a:effectLst>
              <a:outerShdw blurRad="38100" dist="25400" dir="5400000" rotWithShape="0">
                <a:srgbClr val="000000">
                  <a:alpha val="45000"/>
                </a:srgbClr>
              </a:outerShdw>
            </a:effectLst>
          </p:spPr>
          <p:txBody>
            <a:bodyPr wrap="square" lIns="45718" tIns="45718" rIns="45718" bIns="45718" numCol="1" anchor="t">
              <a:noAutofit/>
            </a:bodyPr>
            <a:lstStyle/>
            <a:p>
              <a:pPr defTabSz="914400">
                <a:defRPr sz="7100">
                  <a:solidFill>
                    <a:srgbClr val="FFFFFF"/>
                  </a:solidFill>
                  <a:latin typeface="+mn-lt"/>
                  <a:ea typeface="+mn-ea"/>
                  <a:cs typeface="+mn-cs"/>
                  <a:sym typeface="Helvetica"/>
                </a:defRPr>
              </a:pPr>
              <a:endParaRPr dirty="0">
                <a:latin typeface="Tahoma" panose="020B0604030504040204" pitchFamily="34" charset="0"/>
                <a:ea typeface="Tahoma" panose="020B0604030504040204" pitchFamily="34" charset="0"/>
                <a:cs typeface="Tahoma" panose="020B0604030504040204" pitchFamily="34" charset="0"/>
              </a:endParaRPr>
            </a:p>
          </p:txBody>
        </p:sp>
        <p:sp>
          <p:nvSpPr>
            <p:cNvPr id="443" name="Shape 443"/>
            <p:cNvSpPr/>
            <p:nvPr/>
          </p:nvSpPr>
          <p:spPr>
            <a:xfrm>
              <a:off x="100427" y="100427"/>
              <a:ext cx="5901106" cy="4476045"/>
            </a:xfrm>
            <a:prstGeom prst="rect">
              <a:avLst/>
            </a:prstGeom>
            <a:grpFill/>
            <a:ln w="12700" cap="flat">
              <a:noFill/>
              <a:miter lim="400000"/>
            </a:ln>
            <a:effectLst/>
            <a:extLst>
              <a:ext uri="{C572A759-6A51-4108-AA02-DFA0A04FC94B}">
                <ma14:wrappingTextBoxFlag xmlns:ma14="http://schemas.microsoft.com/office/mac/drawingml/2011/main" xmlns="" val="1"/>
              </a:ext>
            </a:extLst>
          </p:spPr>
          <p:txBody>
            <a:bodyPr wrap="square" lIns="45718" tIns="45718" rIns="45718" bIns="45718" numCol="1" anchor="t">
              <a:noAutofit/>
            </a:bodyPr>
            <a:lstStyle/>
            <a:p>
              <a:pPr defTabSz="914400">
                <a:defRPr sz="2000">
                  <a:solidFill>
                    <a:srgbClr val="FFFFFF"/>
                  </a:solidFill>
                  <a:latin typeface="+mn-lt"/>
                  <a:ea typeface="+mn-ea"/>
                  <a:cs typeface="+mn-cs"/>
                  <a:sym typeface="Helvetica"/>
                </a:defRPr>
              </a:pPr>
              <a:r>
                <a:rPr sz="2200" dirty="0">
                  <a:latin typeface="Tahoma" panose="020B0604030504040204" pitchFamily="34" charset="0"/>
                  <a:ea typeface="Tahoma" panose="020B0604030504040204" pitchFamily="34" charset="0"/>
                  <a:cs typeface="Tahoma" panose="020B0604030504040204" pitchFamily="34" charset="0"/>
                </a:rPr>
                <a:t>Level 1</a:t>
              </a:r>
              <a:r>
                <a:rPr lang="en-US" sz="2200" dirty="0">
                  <a:latin typeface="Tahoma" panose="020B0604030504040204" pitchFamily="34" charset="0"/>
                  <a:ea typeface="Tahoma" panose="020B0604030504040204" pitchFamily="34" charset="0"/>
                  <a:cs typeface="Tahoma" panose="020B0604030504040204" pitchFamily="34" charset="0"/>
                </a:rPr>
                <a:t> (Sustainable Best Practices):  </a:t>
              </a:r>
            </a:p>
            <a:p>
              <a:pPr defTabSz="914400">
                <a:defRPr sz="2000">
                  <a:solidFill>
                    <a:srgbClr val="FFFFFF"/>
                  </a:solidFill>
                  <a:latin typeface="+mn-lt"/>
                  <a:ea typeface="+mn-ea"/>
                  <a:cs typeface="+mn-cs"/>
                  <a:sym typeface="Helvetica"/>
                </a:defRPr>
              </a:pPr>
              <a:r>
                <a:rPr lang="en-US" sz="2200" dirty="0">
                  <a:latin typeface="Tahoma" panose="020B0604030504040204" pitchFamily="34" charset="0"/>
                  <a:ea typeface="Tahoma" panose="020B0604030504040204" pitchFamily="34" charset="0"/>
                  <a:cs typeface="Tahoma" panose="020B0604030504040204" pitchFamily="34" charset="0"/>
                </a:rPr>
                <a:t>A</a:t>
              </a:r>
              <a:r>
                <a:rPr sz="2000" dirty="0">
                  <a:latin typeface="Tahoma" panose="020B0604030504040204" pitchFamily="34" charset="0"/>
                  <a:ea typeface="Tahoma" panose="020B0604030504040204" pitchFamily="34" charset="0"/>
                  <a:cs typeface="Tahoma" panose="020B0604030504040204" pitchFamily="34" charset="0"/>
                </a:rPr>
                <a:t>dopt and incorporate those social and economic BMPs that promote quality-of-life improvements and mitigate unintended impacts that directly affect the community and indirectly affect broader society. </a:t>
              </a:r>
            </a:p>
            <a:p>
              <a:pPr defTabSz="914400">
                <a:buSzPct val="100000"/>
                <a:defRPr sz="1100">
                  <a:solidFill>
                    <a:srgbClr val="FFFFFF"/>
                  </a:solidFill>
                  <a:latin typeface="+mn-lt"/>
                  <a:ea typeface="+mn-ea"/>
                  <a:cs typeface="+mn-cs"/>
                  <a:sym typeface="Helvetica"/>
                </a:defRPr>
              </a:pPr>
              <a:endParaRPr lang="en-US" sz="1400" dirty="0">
                <a:latin typeface="Tahoma" panose="020B0604030504040204" pitchFamily="34" charset="0"/>
                <a:ea typeface="Tahoma" panose="020B0604030504040204" pitchFamily="34" charset="0"/>
                <a:cs typeface="Tahoma" panose="020B0604030504040204" pitchFamily="34" charset="0"/>
              </a:endParaRPr>
            </a:p>
            <a:p>
              <a:pPr defTabSz="914400">
                <a:buSzPct val="100000"/>
                <a:defRPr sz="1100">
                  <a:solidFill>
                    <a:srgbClr val="FFFFFF"/>
                  </a:solidFill>
                  <a:latin typeface="+mn-lt"/>
                  <a:ea typeface="+mn-ea"/>
                  <a:cs typeface="+mn-cs"/>
                  <a:sym typeface="Helvetica"/>
                </a:defRPr>
              </a:pPr>
              <a:r>
                <a:rPr sz="2200" dirty="0">
                  <a:latin typeface="Tahoma" panose="020B0604030504040204" pitchFamily="34" charset="0"/>
                  <a:ea typeface="Tahoma" panose="020B0604030504040204" pitchFamily="34" charset="0"/>
                  <a:cs typeface="Tahoma" panose="020B0604030504040204" pitchFamily="34" charset="0"/>
                </a:rPr>
                <a:t>Level 2</a:t>
              </a:r>
              <a:r>
                <a:rPr lang="en-US" sz="2200" dirty="0">
                  <a:latin typeface="Tahoma" panose="020B0604030504040204" pitchFamily="34" charset="0"/>
                  <a:ea typeface="Tahoma" panose="020B0604030504040204" pitchFamily="34" charset="0"/>
                  <a:cs typeface="Tahoma" panose="020B0604030504040204" pitchFamily="34" charset="0"/>
                </a:rPr>
                <a:t>:  </a:t>
              </a:r>
            </a:p>
            <a:p>
              <a:pPr defTabSz="914400">
                <a:buSzPct val="100000"/>
                <a:defRPr sz="1100">
                  <a:solidFill>
                    <a:srgbClr val="FFFFFF"/>
                  </a:solidFill>
                  <a:latin typeface="+mn-lt"/>
                  <a:ea typeface="+mn-ea"/>
                  <a:cs typeface="+mn-cs"/>
                  <a:sym typeface="Helvetica"/>
                </a:defRPr>
              </a:pPr>
              <a:r>
                <a:rPr sz="2000" dirty="0">
                  <a:latin typeface="Tahoma" panose="020B0604030504040204" pitchFamily="34" charset="0"/>
                  <a:ea typeface="Tahoma" panose="020B0604030504040204" pitchFamily="34" charset="0"/>
                  <a:cs typeface="Tahoma" panose="020B0604030504040204" pitchFamily="34" charset="0"/>
                </a:rPr>
                <a:t>Combines the selection and implementation of SBMPs with some degree of qualitative or semi-quantitative evaluation. </a:t>
              </a:r>
            </a:p>
            <a:p>
              <a:pPr defTabSz="914400">
                <a:buSzPct val="100000"/>
                <a:defRPr sz="1100">
                  <a:solidFill>
                    <a:srgbClr val="FFFFFF"/>
                  </a:solidFill>
                  <a:latin typeface="+mn-lt"/>
                  <a:ea typeface="+mn-ea"/>
                  <a:cs typeface="+mn-cs"/>
                  <a:sym typeface="Helvetica"/>
                </a:defRPr>
              </a:pPr>
              <a:endParaRPr lang="en-US" sz="1400" dirty="0">
                <a:latin typeface="Tahoma" panose="020B0604030504040204" pitchFamily="34" charset="0"/>
                <a:ea typeface="Tahoma" panose="020B0604030504040204" pitchFamily="34" charset="0"/>
                <a:cs typeface="Tahoma" panose="020B0604030504040204" pitchFamily="34" charset="0"/>
              </a:endParaRPr>
            </a:p>
            <a:p>
              <a:pPr defTabSz="914400">
                <a:buSzPct val="100000"/>
                <a:defRPr sz="1100">
                  <a:solidFill>
                    <a:srgbClr val="FFFFFF"/>
                  </a:solidFill>
                  <a:latin typeface="+mn-lt"/>
                  <a:ea typeface="+mn-ea"/>
                  <a:cs typeface="+mn-cs"/>
                  <a:sym typeface="Helvetica"/>
                </a:defRPr>
              </a:pPr>
              <a:r>
                <a:rPr sz="2200" dirty="0">
                  <a:latin typeface="Tahoma" panose="020B0604030504040204" pitchFamily="34" charset="0"/>
                  <a:ea typeface="Tahoma" panose="020B0604030504040204" pitchFamily="34" charset="0"/>
                  <a:cs typeface="Tahoma" panose="020B0604030504040204" pitchFamily="34" charset="0"/>
                </a:rPr>
                <a:t>Level 3</a:t>
              </a:r>
              <a:r>
                <a:rPr lang="en-US" sz="2200" dirty="0">
                  <a:latin typeface="Tahoma" panose="020B0604030504040204" pitchFamily="34" charset="0"/>
                  <a:ea typeface="Tahoma" panose="020B0604030504040204" pitchFamily="34" charset="0"/>
                  <a:cs typeface="Tahoma" panose="020B0604030504040204" pitchFamily="34" charset="0"/>
                </a:rPr>
                <a:t>:  </a:t>
              </a:r>
            </a:p>
            <a:p>
              <a:pPr defTabSz="914400">
                <a:buSzPct val="100000"/>
                <a:defRPr sz="1100">
                  <a:solidFill>
                    <a:srgbClr val="FFFFFF"/>
                  </a:solidFill>
                  <a:latin typeface="+mn-lt"/>
                  <a:ea typeface="+mn-ea"/>
                  <a:cs typeface="+mn-cs"/>
                  <a:sym typeface="Helvetica"/>
                </a:defRPr>
              </a:pPr>
              <a:r>
                <a:rPr sz="2000" dirty="0">
                  <a:latin typeface="Tahoma" panose="020B0604030504040204" pitchFamily="34" charset="0"/>
                  <a:ea typeface="Tahoma" panose="020B0604030504040204" pitchFamily="34" charset="0"/>
                  <a:cs typeface="Tahoma" panose="020B0604030504040204" pitchFamily="34" charset="0"/>
                </a:rPr>
                <a:t>Combines the selection and implementation of SBMPs with a rigorous quantitative evaluation. </a:t>
              </a:r>
            </a:p>
          </p:txBody>
        </p:sp>
      </p:grpSp>
      <p:sp>
        <p:nvSpPr>
          <p:cNvPr id="445" name="Shape 445"/>
          <p:cNvSpPr/>
          <p:nvPr/>
        </p:nvSpPr>
        <p:spPr>
          <a:xfrm>
            <a:off x="335331" y="323063"/>
            <a:ext cx="8831530" cy="646327"/>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lvl1pPr>
              <a:defRPr sz="3600">
                <a:solidFill>
                  <a:srgbClr val="EBEBEB"/>
                </a:solidFill>
                <a:latin typeface="Tahoma"/>
                <a:ea typeface="Tahoma"/>
                <a:cs typeface="Tahoma"/>
                <a:sym typeface="Tahoma"/>
              </a:defRPr>
            </a:lvl1pPr>
          </a:lstStyle>
          <a:p>
            <a:r>
              <a:rPr dirty="0"/>
              <a:t>Social and Economic Evaluations </a:t>
            </a:r>
            <a:r>
              <a:rPr lang="en-US" dirty="0"/>
              <a:t>Levels</a:t>
            </a:r>
            <a:endParaRPr dirty="0"/>
          </a:p>
        </p:txBody>
      </p:sp>
      <p:sp>
        <p:nvSpPr>
          <p:cNvPr id="446" name="Shape 446"/>
          <p:cNvSpPr/>
          <p:nvPr/>
        </p:nvSpPr>
        <p:spPr>
          <a:xfrm>
            <a:off x="7698027" y="3429000"/>
            <a:ext cx="4211782" cy="1200325"/>
          </a:xfrm>
          <a:prstGeom prst="rect">
            <a:avLst/>
          </a:prstGeom>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lvl1pPr>
              <a:defRPr sz="1200">
                <a:latin typeface="+mn-lt"/>
                <a:ea typeface="+mn-ea"/>
                <a:cs typeface="+mn-cs"/>
                <a:sym typeface="Helvetica"/>
              </a:defRPr>
            </a:lvl1pPr>
          </a:lstStyle>
          <a:p>
            <a:r>
              <a:rPr sz="1800" dirty="0">
                <a:solidFill>
                  <a:srgbClr val="00334C"/>
                </a:solidFill>
                <a:latin typeface="Tahoma" panose="020B0604030504040204" pitchFamily="34" charset="0"/>
                <a:ea typeface="Tahoma" panose="020B0604030504040204" pitchFamily="34" charset="0"/>
                <a:cs typeface="Tahoma" panose="020B0604030504040204" pitchFamily="34" charset="0"/>
              </a:rPr>
              <a:t>Both Level 2 &amp; 3 assess how site cleanup and restoration activities may result in beneficial or unintended social, economic, and environmental impacts. </a:t>
            </a:r>
          </a:p>
        </p:txBody>
      </p:sp>
      <p:sp>
        <p:nvSpPr>
          <p:cNvPr id="447" name="Shape 447"/>
          <p:cNvSpPr/>
          <p:nvPr/>
        </p:nvSpPr>
        <p:spPr>
          <a:xfrm>
            <a:off x="6892127" y="3338183"/>
            <a:ext cx="304802" cy="190669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5965" y="0"/>
                  <a:pt x="10800" y="129"/>
                  <a:pt x="10800" y="288"/>
                </a:cubicBezTo>
                <a:lnTo>
                  <a:pt x="10800" y="10512"/>
                </a:lnTo>
                <a:cubicBezTo>
                  <a:pt x="10800" y="10671"/>
                  <a:pt x="15635" y="10800"/>
                  <a:pt x="21600" y="10800"/>
                </a:cubicBezTo>
                <a:cubicBezTo>
                  <a:pt x="15635" y="10800"/>
                  <a:pt x="10800" y="10929"/>
                  <a:pt x="10800" y="11088"/>
                </a:cubicBezTo>
                <a:lnTo>
                  <a:pt x="10800" y="21312"/>
                </a:lnTo>
                <a:cubicBezTo>
                  <a:pt x="10800" y="21471"/>
                  <a:pt x="5965" y="21600"/>
                  <a:pt x="0" y="21600"/>
                </a:cubicBezTo>
              </a:path>
            </a:pathLst>
          </a:custGeom>
          <a:ln w="25400">
            <a:solidFill>
              <a:schemeClr val="accent1"/>
            </a:solidFill>
          </a:ln>
          <a:effectLst>
            <a:outerShdw blurRad="38100" dist="25400" dir="5400000" rotWithShape="0">
              <a:srgbClr val="000000">
                <a:alpha val="45000"/>
              </a:srgbClr>
            </a:outerShdw>
          </a:effectLst>
        </p:spPr>
        <p:txBody>
          <a:bodyPr lIns="45718" tIns="45718" rIns="45718" bIns="45718"/>
          <a:lstStyle/>
          <a:p>
            <a:pPr defTabSz="914400">
              <a:defRPr>
                <a:latin typeface="+mn-lt"/>
                <a:ea typeface="+mn-ea"/>
                <a:cs typeface="+mn-cs"/>
                <a:sym typeface="Helvetica"/>
              </a:defRPr>
            </a:pPr>
            <a:endParaRPr dirty="0">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p:transition spd="slow"/>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1" name="Shape 441"/>
          <p:cNvSpPr>
            <a:spLocks noGrp="1"/>
          </p:cNvSpPr>
          <p:nvPr>
            <p:ph type="sldNum" sz="quarter" idx="4294967295"/>
          </p:nvPr>
        </p:nvSpPr>
        <p:spPr>
          <a:xfrm>
            <a:off x="11581878" y="6273022"/>
            <a:ext cx="273057" cy="281937"/>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t>55</a:t>
            </a:fld>
            <a:endParaRPr/>
          </a:p>
        </p:txBody>
      </p:sp>
      <p:sp>
        <p:nvSpPr>
          <p:cNvPr id="445" name="Shape 445"/>
          <p:cNvSpPr/>
          <p:nvPr/>
        </p:nvSpPr>
        <p:spPr>
          <a:xfrm>
            <a:off x="335331" y="323063"/>
            <a:ext cx="8831530" cy="637537"/>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lvl1pPr>
              <a:defRPr sz="3600">
                <a:solidFill>
                  <a:srgbClr val="EBEBEB"/>
                </a:solidFill>
                <a:latin typeface="Tahoma"/>
                <a:ea typeface="Tahoma"/>
                <a:cs typeface="Tahoma"/>
                <a:sym typeface="Tahoma"/>
              </a:defRPr>
            </a:lvl1pPr>
          </a:lstStyle>
          <a:p>
            <a:r>
              <a:t>Social and Economic Evaluations for SRR</a:t>
            </a:r>
          </a:p>
        </p:txBody>
      </p:sp>
      <p:graphicFrame>
        <p:nvGraphicFramePr>
          <p:cNvPr id="2" name="Diagram 1">
            <a:extLst>
              <a:ext uri="{FF2B5EF4-FFF2-40B4-BE49-F238E27FC236}">
                <a16:creationId xmlns:a16="http://schemas.microsoft.com/office/drawing/2014/main" id="{2A0A67D6-AA57-43C0-ADC8-9663B174C139}"/>
              </a:ext>
            </a:extLst>
          </p:cNvPr>
          <p:cNvGraphicFramePr/>
          <p:nvPr>
            <p:extLst>
              <p:ext uri="{D42A27DB-BD31-4B8C-83A1-F6EECF244321}">
                <p14:modId xmlns:p14="http://schemas.microsoft.com/office/powerpoint/2010/main" val="2265778355"/>
              </p:ext>
            </p:extLst>
          </p:nvPr>
        </p:nvGraphicFramePr>
        <p:xfrm>
          <a:off x="1503947" y="2237874"/>
          <a:ext cx="9210680" cy="30986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01978250"/>
      </p:ext>
    </p:extLst>
  </p:cSld>
  <p:clrMapOvr>
    <a:masterClrMapping/>
  </p:clrMapOvr>
  <p:transition spd="slow"/>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1" name="Shape 441"/>
          <p:cNvSpPr>
            <a:spLocks noGrp="1"/>
          </p:cNvSpPr>
          <p:nvPr>
            <p:ph type="sldNum" sz="quarter" idx="4294967295"/>
          </p:nvPr>
        </p:nvSpPr>
        <p:spPr>
          <a:xfrm>
            <a:off x="11581878" y="6273022"/>
            <a:ext cx="273057" cy="281937"/>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t>56</a:t>
            </a:fld>
            <a:endParaRPr/>
          </a:p>
        </p:txBody>
      </p:sp>
      <p:sp>
        <p:nvSpPr>
          <p:cNvPr id="445" name="Shape 445"/>
          <p:cNvSpPr/>
          <p:nvPr/>
        </p:nvSpPr>
        <p:spPr>
          <a:xfrm>
            <a:off x="335331" y="323063"/>
            <a:ext cx="8831530" cy="637537"/>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lvl1pPr>
              <a:defRPr sz="3600">
                <a:solidFill>
                  <a:srgbClr val="EBEBEB"/>
                </a:solidFill>
                <a:latin typeface="Tahoma"/>
                <a:ea typeface="Tahoma"/>
                <a:cs typeface="Tahoma"/>
                <a:sym typeface="Tahoma"/>
              </a:defRPr>
            </a:lvl1pPr>
          </a:lstStyle>
          <a:p>
            <a:r>
              <a:t>Social and Economic Evaluations for SRR</a:t>
            </a:r>
          </a:p>
        </p:txBody>
      </p:sp>
      <p:graphicFrame>
        <p:nvGraphicFramePr>
          <p:cNvPr id="3" name="Diagram 2">
            <a:extLst>
              <a:ext uri="{FF2B5EF4-FFF2-40B4-BE49-F238E27FC236}">
                <a16:creationId xmlns:a16="http://schemas.microsoft.com/office/drawing/2014/main" id="{0DBD4D67-3340-4FA6-8DBC-10A2F0A50882}"/>
              </a:ext>
            </a:extLst>
          </p:cNvPr>
          <p:cNvGraphicFramePr/>
          <p:nvPr>
            <p:extLst>
              <p:ext uri="{D42A27DB-BD31-4B8C-83A1-F6EECF244321}">
                <p14:modId xmlns:p14="http://schemas.microsoft.com/office/powerpoint/2010/main" val="1032206332"/>
              </p:ext>
            </p:extLst>
          </p:nvPr>
        </p:nvGraphicFramePr>
        <p:xfrm>
          <a:off x="1648326" y="2370221"/>
          <a:ext cx="9416936" cy="29995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32069493"/>
      </p:ext>
    </p:extLst>
  </p:cSld>
  <p:clrMapOvr>
    <a:masterClrMapping/>
  </p:clrMapOvr>
  <p:transition spd="slow"/>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1" name="Shape 441"/>
          <p:cNvSpPr>
            <a:spLocks noGrp="1"/>
          </p:cNvSpPr>
          <p:nvPr>
            <p:ph type="sldNum" sz="quarter" idx="4294967295"/>
          </p:nvPr>
        </p:nvSpPr>
        <p:spPr>
          <a:xfrm>
            <a:off x="11581878" y="6273022"/>
            <a:ext cx="273057" cy="281937"/>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t>57</a:t>
            </a:fld>
            <a:endParaRPr/>
          </a:p>
        </p:txBody>
      </p:sp>
      <p:sp>
        <p:nvSpPr>
          <p:cNvPr id="445" name="Shape 445"/>
          <p:cNvSpPr/>
          <p:nvPr/>
        </p:nvSpPr>
        <p:spPr>
          <a:xfrm>
            <a:off x="335331" y="323063"/>
            <a:ext cx="8831530" cy="637537"/>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lvl1pPr>
              <a:defRPr sz="3600">
                <a:solidFill>
                  <a:srgbClr val="EBEBEB"/>
                </a:solidFill>
                <a:latin typeface="Tahoma"/>
                <a:ea typeface="Tahoma"/>
                <a:cs typeface="Tahoma"/>
                <a:sym typeface="Tahoma"/>
              </a:defRPr>
            </a:lvl1pPr>
          </a:lstStyle>
          <a:p>
            <a:r>
              <a:t>Social and Economic Evaluations for SRR</a:t>
            </a:r>
          </a:p>
        </p:txBody>
      </p:sp>
      <p:graphicFrame>
        <p:nvGraphicFramePr>
          <p:cNvPr id="2" name="Diagram 1">
            <a:extLst>
              <a:ext uri="{FF2B5EF4-FFF2-40B4-BE49-F238E27FC236}">
                <a16:creationId xmlns:a16="http://schemas.microsoft.com/office/drawing/2014/main" id="{AE2C5342-F49E-44A4-822F-5E18C12A4B18}"/>
              </a:ext>
            </a:extLst>
          </p:cNvPr>
          <p:cNvGraphicFramePr/>
          <p:nvPr>
            <p:extLst>
              <p:ext uri="{D42A27DB-BD31-4B8C-83A1-F6EECF244321}">
                <p14:modId xmlns:p14="http://schemas.microsoft.com/office/powerpoint/2010/main" val="3106504727"/>
              </p:ext>
            </p:extLst>
          </p:nvPr>
        </p:nvGraphicFramePr>
        <p:xfrm>
          <a:off x="1246655" y="2394283"/>
          <a:ext cx="9497896" cy="27260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51914338"/>
      </p:ext>
    </p:extLst>
  </p:cSld>
  <p:clrMapOvr>
    <a:masterClrMapping/>
  </p:clrMapOvr>
  <p:transition spd="slow"/>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1" name="Shape 451"/>
          <p:cNvSpPr>
            <a:spLocks noGrp="1"/>
          </p:cNvSpPr>
          <p:nvPr>
            <p:ph type="body" idx="1"/>
          </p:nvPr>
        </p:nvSpPr>
        <p:spPr>
          <a:xfrm>
            <a:off x="308213" y="1480335"/>
            <a:ext cx="11546721" cy="4354408"/>
          </a:xfrm>
          <a:prstGeom prst="rect">
            <a:avLst/>
          </a:prstGeom>
        </p:spPr>
        <p:txBody>
          <a:bodyPr/>
          <a:lstStyle/>
          <a:p>
            <a:pPr>
              <a:lnSpc>
                <a:spcPct val="90000"/>
              </a:lnSpc>
              <a:defRPr sz="2400"/>
            </a:pPr>
            <a:r>
              <a:rPr dirty="0"/>
              <a:t>Develop cleanup/remedial options that fit the needs of: </a:t>
            </a:r>
          </a:p>
          <a:p>
            <a:pPr lvl="1">
              <a:lnSpc>
                <a:spcPct val="90000"/>
              </a:lnSpc>
              <a:buSzPct val="100000"/>
              <a:buFont typeface="Arial" panose="020B0604020202020204" pitchFamily="34" charset="0"/>
              <a:buChar char="•"/>
              <a:defRPr sz="2000"/>
            </a:pPr>
            <a:r>
              <a:rPr dirty="0"/>
              <a:t>Site conditions </a:t>
            </a:r>
          </a:p>
          <a:p>
            <a:pPr lvl="1">
              <a:lnSpc>
                <a:spcPct val="90000"/>
              </a:lnSpc>
              <a:buSzPct val="100000"/>
              <a:buFont typeface="Arial" panose="020B0604020202020204" pitchFamily="34" charset="0"/>
              <a:buChar char="•"/>
              <a:defRPr sz="2000"/>
            </a:pPr>
            <a:r>
              <a:rPr dirty="0"/>
              <a:t>Site reuse</a:t>
            </a:r>
          </a:p>
          <a:p>
            <a:pPr lvl="1">
              <a:lnSpc>
                <a:spcPct val="90000"/>
              </a:lnSpc>
              <a:buSzPct val="100000"/>
              <a:buFont typeface="Arial" panose="020B0604020202020204" pitchFamily="34" charset="0"/>
              <a:buChar char="•"/>
              <a:defRPr sz="2000"/>
            </a:pPr>
            <a:r>
              <a:rPr dirty="0"/>
              <a:t>Community concerns</a:t>
            </a:r>
          </a:p>
          <a:p>
            <a:pPr>
              <a:lnSpc>
                <a:spcPct val="90000"/>
              </a:lnSpc>
              <a:defRPr sz="2400"/>
            </a:pPr>
            <a:r>
              <a:rPr dirty="0"/>
              <a:t>Examples include:</a:t>
            </a:r>
          </a:p>
          <a:p>
            <a:pPr lvl="1">
              <a:lnSpc>
                <a:spcPct val="90000"/>
              </a:lnSpc>
              <a:buSzPct val="100000"/>
              <a:buFont typeface="Arial" panose="020B0604020202020204" pitchFamily="34" charset="0"/>
              <a:buChar char="•"/>
              <a:defRPr sz="2000"/>
            </a:pPr>
            <a:r>
              <a:rPr dirty="0"/>
              <a:t>Addressing contamination that poses a risk to human health or the environment</a:t>
            </a:r>
          </a:p>
          <a:p>
            <a:pPr lvl="1">
              <a:lnSpc>
                <a:spcPct val="90000"/>
              </a:lnSpc>
              <a:buSzPct val="100000"/>
              <a:buFont typeface="Arial" panose="020B0604020202020204" pitchFamily="34" charset="0"/>
              <a:buChar char="•"/>
              <a:defRPr sz="2000"/>
            </a:pPr>
            <a:r>
              <a:rPr dirty="0"/>
              <a:t>Incorporating resilient technologies that addresses and even mitigates future impacts of climate change</a:t>
            </a:r>
          </a:p>
          <a:p>
            <a:pPr lvl="1">
              <a:lnSpc>
                <a:spcPct val="90000"/>
              </a:lnSpc>
              <a:buSzPct val="100000"/>
              <a:buFont typeface="Arial" panose="020B0604020202020204" pitchFamily="34" charset="0"/>
              <a:buChar char="•"/>
              <a:defRPr sz="2000"/>
            </a:pPr>
            <a:r>
              <a:rPr dirty="0"/>
              <a:t>Addressing contamination that migrates off site</a:t>
            </a:r>
          </a:p>
          <a:p>
            <a:pPr lvl="1">
              <a:lnSpc>
                <a:spcPct val="90000"/>
              </a:lnSpc>
              <a:buSzPct val="100000"/>
              <a:buFont typeface="Arial" panose="020B0604020202020204" pitchFamily="34" charset="0"/>
              <a:buChar char="•"/>
              <a:defRPr sz="2000"/>
            </a:pPr>
            <a:r>
              <a:rPr dirty="0"/>
              <a:t>Developing remedy options that allow for sustainable reuse </a:t>
            </a:r>
          </a:p>
        </p:txBody>
      </p:sp>
      <p:sp>
        <p:nvSpPr>
          <p:cNvPr id="452" name="Shape 452"/>
          <p:cNvSpPr>
            <a:spLocks noGrp="1"/>
          </p:cNvSpPr>
          <p:nvPr>
            <p:ph type="sldNum" sz="quarter" idx="4294967295"/>
          </p:nvPr>
        </p:nvSpPr>
        <p:spPr>
          <a:xfrm>
            <a:off x="11581878" y="6273022"/>
            <a:ext cx="273057" cy="281937"/>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58</a:t>
            </a:fld>
            <a:endParaRPr/>
          </a:p>
        </p:txBody>
      </p:sp>
      <p:sp>
        <p:nvSpPr>
          <p:cNvPr id="453" name="Shape 453"/>
          <p:cNvSpPr/>
          <p:nvPr/>
        </p:nvSpPr>
        <p:spPr>
          <a:xfrm>
            <a:off x="308214" y="298422"/>
            <a:ext cx="8180457" cy="637537"/>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lvl1pPr defTabSz="307373">
              <a:defRPr sz="3600">
                <a:solidFill>
                  <a:srgbClr val="EBEBEB"/>
                </a:solidFill>
                <a:latin typeface="Tahoma"/>
                <a:ea typeface="Tahoma"/>
                <a:cs typeface="Tahoma"/>
                <a:sym typeface="Tahoma"/>
              </a:defRPr>
            </a:lvl1pPr>
          </a:lstStyle>
          <a:p>
            <a:r>
              <a:rPr dirty="0"/>
              <a:t>Linking Desired Outcomes to Metrics</a:t>
            </a:r>
          </a:p>
        </p:txBody>
      </p:sp>
      <p:pic>
        <p:nvPicPr>
          <p:cNvPr id="3" name="Graphic 2" descr="Agriculture outline">
            <a:extLst>
              <a:ext uri="{FF2B5EF4-FFF2-40B4-BE49-F238E27FC236}">
                <a16:creationId xmlns:a16="http://schemas.microsoft.com/office/drawing/2014/main" id="{FCD80534-F52F-42E9-9226-0ABB86D2822D}"/>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989870" y="1239252"/>
            <a:ext cx="1728536" cy="1728536"/>
          </a:xfrm>
          <a:prstGeom prst="rect">
            <a:avLst/>
          </a:prstGeom>
        </p:spPr>
      </p:pic>
    </p:spTree>
  </p:cSld>
  <p:clrMapOvr>
    <a:masterClrMapping/>
  </p:clrMapOvr>
  <p:transition spd="slow"/>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5" name="Shape 455"/>
          <p:cNvSpPr>
            <a:spLocks noGrp="1"/>
          </p:cNvSpPr>
          <p:nvPr>
            <p:ph type="body" idx="1"/>
          </p:nvPr>
        </p:nvSpPr>
        <p:spPr>
          <a:xfrm>
            <a:off x="272470" y="1599046"/>
            <a:ext cx="11446289" cy="4452838"/>
          </a:xfrm>
          <a:prstGeom prst="rect">
            <a:avLst/>
          </a:prstGeom>
        </p:spPr>
        <p:txBody>
          <a:bodyPr/>
          <a:lstStyle/>
          <a:p>
            <a:pPr>
              <a:defRPr sz="2400"/>
            </a:pPr>
            <a:r>
              <a:rPr dirty="0"/>
              <a:t>Redevelopment can lead to healthier more economically secure communities.</a:t>
            </a:r>
          </a:p>
          <a:p>
            <a:pPr>
              <a:defRPr sz="2400"/>
            </a:pPr>
            <a:endParaRPr dirty="0"/>
          </a:p>
          <a:p>
            <a:pPr>
              <a:defRPr sz="2400"/>
            </a:pPr>
            <a:r>
              <a:rPr dirty="0"/>
              <a:t>Can play important role in addressing climate change threats and strengthening the community by incorporating sustainability and resiliency into the remediation and redevelopment processes.</a:t>
            </a:r>
          </a:p>
          <a:p>
            <a:pPr>
              <a:defRPr sz="2400"/>
            </a:pPr>
            <a:endParaRPr dirty="0"/>
          </a:p>
          <a:p>
            <a:pPr>
              <a:defRPr sz="2400"/>
            </a:pPr>
            <a:r>
              <a:rPr dirty="0"/>
              <a:t>The</a:t>
            </a:r>
            <a:r>
              <a:rPr lang="en-US" dirty="0"/>
              <a:t> </a:t>
            </a:r>
            <a:r>
              <a:rPr lang="en-US" dirty="0">
                <a:hlinkClick r:id="rId3"/>
              </a:rPr>
              <a:t>Climate Smart Brownfield Manual</a:t>
            </a:r>
            <a:r>
              <a:rPr lang="en-US" dirty="0"/>
              <a:t> </a:t>
            </a:r>
            <a:r>
              <a:rPr dirty="0">
                <a:solidFill>
                  <a:srgbClr val="002060"/>
                </a:solidFill>
              </a:rPr>
              <a:t>is</a:t>
            </a:r>
            <a:r>
              <a:rPr dirty="0">
                <a:solidFill>
                  <a:srgbClr val="0070C0"/>
                </a:solidFill>
              </a:rPr>
              <a:t> </a:t>
            </a:r>
            <a:r>
              <a:rPr dirty="0"/>
              <a:t>one resource that provides a comprehensive approach for communities to think about climate mitigation, adaptation, and resilience for the redevelopment of Brownfields. </a:t>
            </a:r>
          </a:p>
        </p:txBody>
      </p:sp>
      <p:sp>
        <p:nvSpPr>
          <p:cNvPr id="456" name="Shape 456"/>
          <p:cNvSpPr>
            <a:spLocks noGrp="1"/>
          </p:cNvSpPr>
          <p:nvPr>
            <p:ph type="sldNum" sz="quarter" idx="4294967295"/>
          </p:nvPr>
        </p:nvSpPr>
        <p:spPr>
          <a:xfrm>
            <a:off x="11581878" y="6273022"/>
            <a:ext cx="273057" cy="281937"/>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t>59</a:t>
            </a:fld>
            <a:endParaRPr/>
          </a:p>
        </p:txBody>
      </p:sp>
      <p:sp>
        <p:nvSpPr>
          <p:cNvPr id="458" name="Shape 458"/>
          <p:cNvSpPr/>
          <p:nvPr/>
        </p:nvSpPr>
        <p:spPr>
          <a:xfrm>
            <a:off x="272470" y="307782"/>
            <a:ext cx="10815966" cy="637537"/>
          </a:xfrm>
          <a:prstGeom prst="rect">
            <a:avLst/>
          </a:prstGeom>
          <a:ln w="12700">
            <a:miter lim="400000"/>
          </a:ln>
          <a:extLst>
            <a:ext uri="{C572A759-6A51-4108-AA02-DFA0A04FC94B}">
              <ma14:wrappingTextBoxFlag xmlns:ma14="http://schemas.microsoft.com/office/mac/drawingml/2011/main" xmlns="" val="1"/>
            </a:ext>
          </a:extLst>
        </p:spPr>
        <p:txBody>
          <a:bodyPr wrap="none" lIns="45718" tIns="45718" rIns="45718" bIns="45718">
            <a:spAutoFit/>
          </a:bodyPr>
          <a:lstStyle>
            <a:lvl1pPr defTabSz="307373">
              <a:defRPr sz="3600">
                <a:solidFill>
                  <a:srgbClr val="EBEBEB"/>
                </a:solidFill>
                <a:latin typeface="Tahoma"/>
                <a:ea typeface="Tahoma"/>
                <a:cs typeface="Tahoma"/>
                <a:sym typeface="Tahoma"/>
              </a:defRPr>
            </a:lvl1pPr>
          </a:lstStyle>
          <a:p>
            <a:r>
              <a:rPr dirty="0"/>
              <a:t>Brownfields: Incorporating Sustainability &amp; Resilience</a:t>
            </a:r>
          </a:p>
        </p:txBody>
      </p:sp>
      <p:sp>
        <p:nvSpPr>
          <p:cNvPr id="7" name="TextBox 6">
            <a:extLst>
              <a:ext uri="{FF2B5EF4-FFF2-40B4-BE49-F238E27FC236}">
                <a16:creationId xmlns:a16="http://schemas.microsoft.com/office/drawing/2014/main" id="{CCE71C09-42B3-4728-821B-A513AF5F874B}"/>
              </a:ext>
            </a:extLst>
          </p:cNvPr>
          <p:cNvSpPr txBox="1"/>
          <p:nvPr/>
        </p:nvSpPr>
        <p:spPr>
          <a:xfrm>
            <a:off x="3004456" y="6229324"/>
            <a:ext cx="8186057" cy="3693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dirty="0">
                <a:hlinkClick r:id="rId4"/>
              </a:rPr>
              <a:t>Section 5.5: Integrating Sustainability and Resiliency into Brownfields Redevelopment</a:t>
            </a:r>
            <a:endParaRPr lang="en-US" dirty="0"/>
          </a:p>
        </p:txBody>
      </p:sp>
    </p:spTree>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 name="Shape 228"/>
          <p:cNvSpPr>
            <a:spLocks noGrp="1"/>
          </p:cNvSpPr>
          <p:nvPr>
            <p:ph type="title"/>
          </p:nvPr>
        </p:nvSpPr>
        <p:spPr>
          <a:prstGeom prst="rect">
            <a:avLst/>
          </a:prstGeom>
        </p:spPr>
        <p:txBody>
          <a:bodyPr/>
          <a:lstStyle>
            <a:lvl1pPr algn="l"/>
          </a:lstStyle>
          <a:p>
            <a:r>
              <a:rPr lang="en-US" dirty="0"/>
              <a:t>Sustainable Resilient Remediation</a:t>
            </a:r>
            <a:endParaRPr dirty="0"/>
          </a:p>
        </p:txBody>
      </p:sp>
      <p:sp>
        <p:nvSpPr>
          <p:cNvPr id="2" name="Text Placeholder 1">
            <a:extLst>
              <a:ext uri="{FF2B5EF4-FFF2-40B4-BE49-F238E27FC236}">
                <a16:creationId xmlns:a16="http://schemas.microsoft.com/office/drawing/2014/main" id="{C1173B76-FAC3-491F-B4B4-3FB6820F6FB7}"/>
              </a:ext>
            </a:extLst>
          </p:cNvPr>
          <p:cNvSpPr>
            <a:spLocks noGrp="1"/>
          </p:cNvSpPr>
          <p:nvPr>
            <p:ph type="body" sz="half" idx="1"/>
          </p:nvPr>
        </p:nvSpPr>
        <p:spPr>
          <a:xfrm>
            <a:off x="272472" y="1599046"/>
            <a:ext cx="11582463" cy="3416302"/>
          </a:xfrm>
        </p:spPr>
        <p:txBody>
          <a:bodyPr/>
          <a:lstStyle/>
          <a:p>
            <a:r>
              <a:rPr lang="en-US" dirty="0"/>
              <a:t>Sustainable resilient remediation (SRR) is an optimized solution to cleaning up and reusing a hazardous waste site that limits negative environmental impacts, maximizes social and economic benefits, and creates resilience against increasing threats. </a:t>
            </a:r>
          </a:p>
          <a:p>
            <a:endParaRPr lang="en-US" dirty="0"/>
          </a:p>
          <a:p>
            <a:endParaRPr lang="en-US" dirty="0"/>
          </a:p>
        </p:txBody>
      </p:sp>
      <p:sp>
        <p:nvSpPr>
          <p:cNvPr id="230" name="Shape 230"/>
          <p:cNvSpPr>
            <a:spLocks noGrp="1"/>
          </p:cNvSpPr>
          <p:nvPr>
            <p:ph type="sldNum" sz="quarter" idx="2"/>
          </p:nvPr>
        </p:nvSpPr>
        <p:spPr>
          <a:prstGeom prst="rect">
            <a:avLst/>
          </a:prstGeom>
          <a:extLst>
            <a:ext uri="{C572A759-6A51-4108-AA02-DFA0A04FC94B}">
              <ma14:wrappingTextBoxFlag xmlns="" xmlns:ma14="http://schemas.microsoft.com/office/mac/drawingml/2011/main" val="1"/>
            </a:ext>
          </a:extLst>
        </p:spPr>
        <p:txBody>
          <a:bodyPr/>
          <a:lstStyle>
            <a:lvl1pPr>
              <a:defRPr>
                <a:latin typeface="+mj-lt"/>
                <a:ea typeface="+mj-ea"/>
                <a:cs typeface="+mj-cs"/>
                <a:sym typeface="Calibri"/>
              </a:defRPr>
            </a:lvl1pPr>
          </a:lstStyle>
          <a:p>
            <a:fld id="{86CB4B4D-7CA3-9044-876B-883B54F8677D}" type="slidenum">
              <a:rPr>
                <a:latin typeface="Tahoma" panose="020B0604030504040204" pitchFamily="34" charset="0"/>
                <a:ea typeface="Tahoma" panose="020B0604030504040204" pitchFamily="34" charset="0"/>
                <a:cs typeface="Tahoma" panose="020B0604030504040204" pitchFamily="34" charset="0"/>
              </a:rPr>
              <a:t>6</a:t>
            </a:fld>
            <a:endParaRPr dirty="0">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p:transition spd="slow"/>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 name="image24.jpeg" descr="Small plant growing on soil"/>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923265" y="4353611"/>
            <a:ext cx="2400301" cy="1600207"/>
          </a:xfrm>
          <a:prstGeom prst="rect">
            <a:avLst/>
          </a:prstGeom>
          <a:ln w="12700">
            <a:miter lim="400000"/>
          </a:ln>
        </p:spPr>
      </p:pic>
      <p:sp>
        <p:nvSpPr>
          <p:cNvPr id="461" name="Shape 461"/>
          <p:cNvSpPr>
            <a:spLocks noGrp="1"/>
          </p:cNvSpPr>
          <p:nvPr>
            <p:ph type="body" idx="1"/>
          </p:nvPr>
        </p:nvSpPr>
        <p:spPr>
          <a:xfrm>
            <a:off x="187804" y="1328110"/>
            <a:ext cx="8735462" cy="3416308"/>
          </a:xfrm>
          <a:prstGeom prst="rect">
            <a:avLst/>
          </a:prstGeom>
        </p:spPr>
        <p:txBody>
          <a:bodyPr/>
          <a:lstStyle>
            <a:lvl1pPr>
              <a:defRPr sz="2400"/>
            </a:lvl1pPr>
          </a:lstStyle>
          <a:p>
            <a:r>
              <a:rPr sz="2800" dirty="0"/>
              <a:t>All the processes and outputs </a:t>
            </a:r>
            <a:r>
              <a:rPr lang="en-US" sz="2800" dirty="0"/>
              <a:t>provided by nature:</a:t>
            </a:r>
            <a:r>
              <a:rPr sz="2800" dirty="0"/>
              <a:t> </a:t>
            </a:r>
            <a:endParaRPr lang="en-US" sz="2800" dirty="0"/>
          </a:p>
          <a:p>
            <a:pPr lvl="1">
              <a:buSzPct val="100000"/>
              <a:buFont typeface="Arial" panose="020B0604020202020204" pitchFamily="34" charset="0"/>
              <a:buChar char="•"/>
            </a:pPr>
            <a:r>
              <a:rPr lang="en-US" sz="2400" dirty="0"/>
              <a:t>P</a:t>
            </a:r>
            <a:r>
              <a:rPr sz="2400" dirty="0"/>
              <a:t>rovisioning services (food, fuel, water)</a:t>
            </a:r>
            <a:endParaRPr lang="en-US" sz="2400" dirty="0"/>
          </a:p>
          <a:p>
            <a:pPr lvl="1">
              <a:buSzPct val="100000"/>
              <a:buFont typeface="Arial" panose="020B0604020202020204" pitchFamily="34" charset="0"/>
              <a:buChar char="•"/>
            </a:pPr>
            <a:r>
              <a:rPr lang="en-US" sz="2400" dirty="0"/>
              <a:t>R</a:t>
            </a:r>
            <a:r>
              <a:rPr sz="2400" dirty="0"/>
              <a:t>egulating services (air quality, fresh water)</a:t>
            </a:r>
            <a:endParaRPr lang="en-US" sz="2400" dirty="0"/>
          </a:p>
          <a:p>
            <a:pPr lvl="1">
              <a:buSzPct val="100000"/>
              <a:buFont typeface="Arial" panose="020B0604020202020204" pitchFamily="34" charset="0"/>
              <a:buChar char="•"/>
            </a:pPr>
            <a:r>
              <a:rPr lang="en-US" sz="2400" dirty="0"/>
              <a:t>S</a:t>
            </a:r>
            <a:r>
              <a:rPr sz="2400" dirty="0"/>
              <a:t>upporting services (soil formation, photosynthesis)</a:t>
            </a:r>
            <a:endParaRPr lang="en-US" sz="2400" dirty="0"/>
          </a:p>
          <a:p>
            <a:pPr lvl="1">
              <a:buSzPct val="100000"/>
              <a:buFont typeface="Arial" panose="020B0604020202020204" pitchFamily="34" charset="0"/>
              <a:buChar char="•"/>
            </a:pPr>
            <a:r>
              <a:rPr lang="en-US" sz="2400" dirty="0"/>
              <a:t>C</a:t>
            </a:r>
            <a:r>
              <a:rPr sz="2400" dirty="0"/>
              <a:t>ultural services (recreation and tourism)</a:t>
            </a:r>
          </a:p>
        </p:txBody>
      </p:sp>
      <p:sp>
        <p:nvSpPr>
          <p:cNvPr id="462" name="Shape 462"/>
          <p:cNvSpPr>
            <a:spLocks noGrp="1"/>
          </p:cNvSpPr>
          <p:nvPr>
            <p:ph type="sldNum" sz="quarter" idx="4294967295"/>
          </p:nvPr>
        </p:nvSpPr>
        <p:spPr>
          <a:xfrm>
            <a:off x="11581878" y="6273022"/>
            <a:ext cx="273057" cy="281937"/>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t>60</a:t>
            </a:fld>
            <a:endParaRPr/>
          </a:p>
        </p:txBody>
      </p:sp>
      <p:pic>
        <p:nvPicPr>
          <p:cNvPr id="464" name="image25.jpeg" descr="Fiery-throated hummingbird hoveri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083758" y="3889939"/>
            <a:ext cx="2564058" cy="1708957"/>
          </a:xfrm>
          <a:prstGeom prst="rect">
            <a:avLst/>
          </a:prstGeom>
          <a:ln w="12700">
            <a:miter lim="400000"/>
          </a:ln>
        </p:spPr>
      </p:pic>
      <p:pic>
        <p:nvPicPr>
          <p:cNvPr id="465" name="image26.jpeg" descr="Icebergs"/>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944351" y="3468729"/>
            <a:ext cx="2174261" cy="1259121"/>
          </a:xfrm>
          <a:prstGeom prst="rect">
            <a:avLst/>
          </a:prstGeom>
          <a:ln w="12700">
            <a:miter lim="400000"/>
          </a:ln>
        </p:spPr>
      </p:pic>
      <p:pic>
        <p:nvPicPr>
          <p:cNvPr id="466" name="image27.jpeg" descr="Fresh carrots laid on a wooden floo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178464" y="2242761"/>
            <a:ext cx="2398574" cy="1599054"/>
          </a:xfrm>
          <a:prstGeom prst="rect">
            <a:avLst/>
          </a:prstGeom>
          <a:ln w="12700">
            <a:miter lim="400000"/>
          </a:ln>
        </p:spPr>
      </p:pic>
      <p:pic>
        <p:nvPicPr>
          <p:cNvPr id="467" name="image28.jpeg" descr="A pile of peas"/>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096000" y="4478095"/>
            <a:ext cx="1924371" cy="1444178"/>
          </a:xfrm>
          <a:prstGeom prst="rect">
            <a:avLst/>
          </a:prstGeom>
          <a:ln w="12700">
            <a:miter lim="400000"/>
          </a:ln>
        </p:spPr>
      </p:pic>
      <p:pic>
        <p:nvPicPr>
          <p:cNvPr id="468" name="image29.jpeg" descr="Side view of a massive wave swirling"/>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7019559" y="3451262"/>
            <a:ext cx="2400307" cy="1600207"/>
          </a:xfrm>
          <a:prstGeom prst="rect">
            <a:avLst/>
          </a:prstGeom>
          <a:ln w="12700">
            <a:miter lim="400000"/>
          </a:ln>
        </p:spPr>
      </p:pic>
      <p:pic>
        <p:nvPicPr>
          <p:cNvPr id="469" name="image30.jpeg" descr="Rock climber scaling a rock face"/>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9916467" y="1507744"/>
            <a:ext cx="2019008" cy="1345680"/>
          </a:xfrm>
          <a:prstGeom prst="rect">
            <a:avLst/>
          </a:prstGeom>
          <a:ln w="12700">
            <a:miter lim="400000"/>
          </a:ln>
        </p:spPr>
      </p:pic>
      <p:sp>
        <p:nvSpPr>
          <p:cNvPr id="470" name="Shape 470"/>
          <p:cNvSpPr/>
          <p:nvPr/>
        </p:nvSpPr>
        <p:spPr>
          <a:xfrm>
            <a:off x="225740" y="314074"/>
            <a:ext cx="4024940" cy="637537"/>
          </a:xfrm>
          <a:prstGeom prst="rect">
            <a:avLst/>
          </a:prstGeom>
          <a:ln w="12700">
            <a:miter lim="400000"/>
          </a:ln>
          <a:extLst>
            <a:ext uri="{C572A759-6A51-4108-AA02-DFA0A04FC94B}">
              <ma14:wrappingTextBoxFlag xmlns:ma14="http://schemas.microsoft.com/office/mac/drawingml/2011/main" xmlns="" val="1"/>
            </a:ext>
          </a:extLst>
        </p:spPr>
        <p:txBody>
          <a:bodyPr wrap="none" lIns="45718" tIns="45718" rIns="45718" bIns="45718">
            <a:spAutoFit/>
          </a:bodyPr>
          <a:lstStyle>
            <a:lvl1pPr defTabSz="307373">
              <a:defRPr sz="3600">
                <a:solidFill>
                  <a:srgbClr val="EBEBEB"/>
                </a:solidFill>
                <a:latin typeface="Tahoma"/>
                <a:ea typeface="Tahoma"/>
                <a:cs typeface="Tahoma"/>
                <a:sym typeface="Tahoma"/>
              </a:defRPr>
            </a:lvl1pPr>
          </a:lstStyle>
          <a:p>
            <a:r>
              <a:rPr dirty="0"/>
              <a:t>Ecosystem Services</a:t>
            </a:r>
          </a:p>
        </p:txBody>
      </p:sp>
      <p:sp>
        <p:nvSpPr>
          <p:cNvPr id="16" name="TextBox 15">
            <a:extLst>
              <a:ext uri="{FF2B5EF4-FFF2-40B4-BE49-F238E27FC236}">
                <a16:creationId xmlns:a16="http://schemas.microsoft.com/office/drawing/2014/main" id="{D916595A-978B-432F-9F24-D596269E59F3}"/>
              </a:ext>
            </a:extLst>
          </p:cNvPr>
          <p:cNvSpPr txBox="1"/>
          <p:nvPr/>
        </p:nvSpPr>
        <p:spPr>
          <a:xfrm>
            <a:off x="3841095" y="6229324"/>
            <a:ext cx="6103256" cy="4001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2000" dirty="0">
                <a:hlinkClick r:id="rId10"/>
              </a:rPr>
              <a:t>Section 5.6: Ecosystem Services</a:t>
            </a:r>
            <a:endParaRPr lang="en-US" sz="2000" dirty="0"/>
          </a:p>
        </p:txBody>
      </p:sp>
    </p:spTree>
  </p:cSld>
  <p:clrMapOvr>
    <a:masterClrMapping/>
  </p:clrMapOvr>
  <p:transition spd="slow"/>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3" name="Shape 473"/>
          <p:cNvSpPr>
            <a:spLocks noGrp="1"/>
          </p:cNvSpPr>
          <p:nvPr>
            <p:ph type="body" idx="1"/>
          </p:nvPr>
        </p:nvSpPr>
        <p:spPr>
          <a:xfrm>
            <a:off x="225740" y="1509487"/>
            <a:ext cx="11493019" cy="4455884"/>
          </a:xfrm>
          <a:prstGeom prst="rect">
            <a:avLst/>
          </a:prstGeom>
        </p:spPr>
        <p:txBody>
          <a:bodyPr>
            <a:normAutofit/>
          </a:bodyPr>
          <a:lstStyle/>
          <a:p>
            <a:pPr>
              <a:defRPr sz="2400"/>
            </a:pPr>
            <a:r>
              <a:rPr dirty="0"/>
              <a:t>Benefits, in the broadest sense, derived from natural resources</a:t>
            </a:r>
          </a:p>
          <a:p>
            <a:pPr>
              <a:defRPr sz="2400"/>
            </a:pPr>
            <a:r>
              <a:rPr dirty="0"/>
              <a:t>Reciprocity between </a:t>
            </a:r>
            <a:r>
              <a:rPr lang="en-US" dirty="0"/>
              <a:t>h</a:t>
            </a:r>
            <a:r>
              <a:rPr dirty="0"/>
              <a:t>umans and </a:t>
            </a:r>
            <a:r>
              <a:rPr lang="en-US" dirty="0"/>
              <a:t>e</a:t>
            </a:r>
            <a:r>
              <a:rPr dirty="0"/>
              <a:t>nvironment</a:t>
            </a:r>
          </a:p>
          <a:p>
            <a:pPr>
              <a:defRPr sz="2400"/>
            </a:pPr>
            <a:r>
              <a:rPr dirty="0"/>
              <a:t>Two main ways to assign value to ecosystem services: </a:t>
            </a:r>
          </a:p>
          <a:p>
            <a:pPr lvl="1">
              <a:buSzPct val="100000"/>
              <a:buFont typeface="Arial" panose="020B0604020202020204" pitchFamily="34" charset="0"/>
              <a:buChar char="•"/>
              <a:defRPr sz="2000"/>
            </a:pPr>
            <a:r>
              <a:rPr sz="2000" dirty="0"/>
              <a:t>Avoided costs </a:t>
            </a:r>
          </a:p>
          <a:p>
            <a:pPr lvl="1">
              <a:buSzPct val="100000"/>
              <a:buFont typeface="Arial" panose="020B0604020202020204" pitchFamily="34" charset="0"/>
              <a:buChar char="•"/>
              <a:defRPr sz="2000"/>
            </a:pPr>
            <a:r>
              <a:rPr sz="2000" dirty="0"/>
              <a:t>Replacement costs</a:t>
            </a:r>
          </a:p>
          <a:p>
            <a:pPr>
              <a:defRPr sz="2400"/>
            </a:pPr>
            <a:r>
              <a:rPr dirty="0"/>
              <a:t>Look to end use remedial site as well as technical aspects of cleanup</a:t>
            </a:r>
          </a:p>
          <a:p>
            <a:pPr lvl="1">
              <a:buSzPct val="100000"/>
              <a:buFont typeface="Arial" panose="020B0604020202020204" pitchFamily="34" charset="0"/>
              <a:buChar char="•"/>
              <a:defRPr sz="2000"/>
            </a:pPr>
            <a:r>
              <a:rPr sz="2000" dirty="0"/>
              <a:t>Engage stakeholders</a:t>
            </a:r>
          </a:p>
          <a:p>
            <a:pPr lvl="1">
              <a:buSzPct val="100000"/>
              <a:buFont typeface="Arial" panose="020B0604020202020204" pitchFamily="34" charset="0"/>
              <a:buChar char="•"/>
              <a:defRPr sz="2000"/>
            </a:pPr>
            <a:r>
              <a:rPr sz="2000" dirty="0"/>
              <a:t>Seek expert help</a:t>
            </a:r>
          </a:p>
        </p:txBody>
      </p:sp>
      <p:sp>
        <p:nvSpPr>
          <p:cNvPr id="474" name="Shape 474"/>
          <p:cNvSpPr>
            <a:spLocks noGrp="1"/>
          </p:cNvSpPr>
          <p:nvPr>
            <p:ph type="sldNum" sz="quarter" idx="4294967295"/>
          </p:nvPr>
        </p:nvSpPr>
        <p:spPr>
          <a:xfrm>
            <a:off x="11581878" y="6273022"/>
            <a:ext cx="273057" cy="281937"/>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t>61</a:t>
            </a:fld>
            <a:endParaRPr/>
          </a:p>
        </p:txBody>
      </p:sp>
      <p:sp>
        <p:nvSpPr>
          <p:cNvPr id="7" name="Shape 470">
            <a:extLst>
              <a:ext uri="{FF2B5EF4-FFF2-40B4-BE49-F238E27FC236}">
                <a16:creationId xmlns:a16="http://schemas.microsoft.com/office/drawing/2014/main" id="{9F0034A4-FC40-45F9-83FF-04401FF54E63}"/>
              </a:ext>
            </a:extLst>
          </p:cNvPr>
          <p:cNvSpPr/>
          <p:nvPr/>
        </p:nvSpPr>
        <p:spPr>
          <a:xfrm>
            <a:off x="225740" y="314074"/>
            <a:ext cx="9237574" cy="646327"/>
          </a:xfrm>
          <a:prstGeom prst="rect">
            <a:avLst/>
          </a:prstGeom>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lvl1pPr defTabSz="307373">
              <a:defRPr sz="3600">
                <a:solidFill>
                  <a:srgbClr val="EBEBEB"/>
                </a:solidFill>
                <a:latin typeface="Tahoma"/>
                <a:ea typeface="Tahoma"/>
                <a:cs typeface="Tahoma"/>
                <a:sym typeface="Tahoma"/>
              </a:defRPr>
            </a:lvl1pPr>
          </a:lstStyle>
          <a:p>
            <a:r>
              <a:rPr dirty="0"/>
              <a:t>Ecosystem Services</a:t>
            </a:r>
          </a:p>
        </p:txBody>
      </p:sp>
    </p:spTree>
  </p:cSld>
  <p:clrMapOvr>
    <a:masterClrMapping/>
  </p:clrMapOvr>
  <p:transition spd="slow"/>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3" name="image32.jpeg" descr="Phoenix Park before&#10;&#10;Industrial site with half-demolished buildi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54884" y="1796318"/>
            <a:ext cx="5121715" cy="2836825"/>
          </a:xfrm>
          <a:prstGeom prst="rect">
            <a:avLst/>
          </a:prstGeom>
          <a:ln w="12700">
            <a:miter lim="400000"/>
          </a:ln>
        </p:spPr>
      </p:pic>
      <p:pic>
        <p:nvPicPr>
          <p:cNvPr id="484" name="image33.jpeg" descr="Nw shoreline&#10;&#10;Redesigned shoreline on restored site."/>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096000" y="2628850"/>
            <a:ext cx="5358063" cy="3182405"/>
          </a:xfrm>
          <a:prstGeom prst="rect">
            <a:avLst/>
          </a:prstGeom>
          <a:ln w="12700">
            <a:miter lim="400000"/>
          </a:ln>
        </p:spPr>
      </p:pic>
      <p:sp>
        <p:nvSpPr>
          <p:cNvPr id="485" name="Shape 485"/>
          <p:cNvSpPr>
            <a:spLocks noGrp="1"/>
          </p:cNvSpPr>
          <p:nvPr>
            <p:ph type="sldNum" sz="quarter" idx="4294967295"/>
          </p:nvPr>
        </p:nvSpPr>
        <p:spPr>
          <a:xfrm>
            <a:off x="11581878" y="6273022"/>
            <a:ext cx="273057" cy="281937"/>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t>62</a:t>
            </a:fld>
            <a:endParaRPr/>
          </a:p>
        </p:txBody>
      </p:sp>
      <p:sp>
        <p:nvSpPr>
          <p:cNvPr id="487" name="Shape 487"/>
          <p:cNvSpPr/>
          <p:nvPr/>
        </p:nvSpPr>
        <p:spPr>
          <a:xfrm>
            <a:off x="213324" y="349526"/>
            <a:ext cx="10069419" cy="646327"/>
          </a:xfrm>
          <a:prstGeom prst="rect">
            <a:avLst/>
          </a:prstGeom>
          <a:ln w="12700">
            <a:miter lim="400000"/>
          </a:ln>
          <a:extLst>
            <a:ext uri="{C572A759-6A51-4108-AA02-DFA0A04FC94B}">
              <ma14:wrappingTextBoxFlag xmlns:ma14="http://schemas.microsoft.com/office/mac/drawingml/2011/main" xmlns="" val="1"/>
            </a:ext>
          </a:extLst>
        </p:spPr>
        <p:txBody>
          <a:bodyPr wrap="none" lIns="45718" tIns="45718" rIns="45718" bIns="45718">
            <a:spAutoFit/>
          </a:bodyPr>
          <a:lstStyle>
            <a:lvl1pPr defTabSz="307373">
              <a:defRPr sz="3600">
                <a:solidFill>
                  <a:srgbClr val="EBEBEB"/>
                </a:solidFill>
                <a:latin typeface="Tahoma"/>
                <a:ea typeface="Tahoma"/>
                <a:cs typeface="Tahoma"/>
                <a:sym typeface="Tahoma"/>
              </a:defRPr>
            </a:lvl1pPr>
          </a:lstStyle>
          <a:p>
            <a:r>
              <a:rPr dirty="0"/>
              <a:t>Case Study: Phoenix Park </a:t>
            </a:r>
            <a:r>
              <a:rPr lang="en-US" dirty="0"/>
              <a:t>(</a:t>
            </a:r>
            <a:r>
              <a:rPr dirty="0"/>
              <a:t>Camden, New Jersey</a:t>
            </a:r>
            <a:r>
              <a:rPr lang="en-US" dirty="0"/>
              <a:t>)</a:t>
            </a:r>
            <a:endParaRPr dirty="0"/>
          </a:p>
        </p:txBody>
      </p:sp>
      <p:sp>
        <p:nvSpPr>
          <p:cNvPr id="8" name="TextBox 7">
            <a:extLst>
              <a:ext uri="{FF2B5EF4-FFF2-40B4-BE49-F238E27FC236}">
                <a16:creationId xmlns:a16="http://schemas.microsoft.com/office/drawing/2014/main" id="{0A6DF3E8-E9D3-4148-91B7-0D17F5E75BAA}"/>
              </a:ext>
            </a:extLst>
          </p:cNvPr>
          <p:cNvSpPr txBox="1"/>
          <p:nvPr/>
        </p:nvSpPr>
        <p:spPr>
          <a:xfrm>
            <a:off x="4187372" y="6185627"/>
            <a:ext cx="6139542" cy="4001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2000" dirty="0">
                <a:latin typeface="Tahoma" panose="020B0604030504040204" pitchFamily="34" charset="0"/>
                <a:ea typeface="Tahoma" panose="020B0604030504040204" pitchFamily="34" charset="0"/>
                <a:cs typeface="Tahoma" panose="020B0604030504040204" pitchFamily="34" charset="0"/>
                <a:hlinkClick r:id="rId5"/>
              </a:rPr>
              <a:t>Section 5.10: Case Studies</a:t>
            </a:r>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7" name="Shape 506">
            <a:extLst>
              <a:ext uri="{FF2B5EF4-FFF2-40B4-BE49-F238E27FC236}">
                <a16:creationId xmlns:a16="http://schemas.microsoft.com/office/drawing/2014/main" id="{C6020B28-84BD-4611-9E4C-19F3156F0A14}"/>
              </a:ext>
            </a:extLst>
          </p:cNvPr>
          <p:cNvSpPr>
            <a:spLocks noGrp="1"/>
          </p:cNvSpPr>
          <p:nvPr>
            <p:ph type="body" sz="quarter" idx="1"/>
          </p:nvPr>
        </p:nvSpPr>
        <p:spPr>
          <a:xfrm>
            <a:off x="641111" y="4633143"/>
            <a:ext cx="4351050" cy="558531"/>
          </a:xfrm>
          <a:prstGeom prst="rect">
            <a:avLst/>
          </a:prstGeom>
        </p:spPr>
        <p:txBody>
          <a:bodyPr/>
          <a:lstStyle/>
          <a:p>
            <a:pPr marL="0" indent="0" algn="ctr">
              <a:buNone/>
            </a:pPr>
            <a:r>
              <a:rPr lang="en-US" dirty="0"/>
              <a:t>Before</a:t>
            </a:r>
            <a:endParaRPr dirty="0"/>
          </a:p>
        </p:txBody>
      </p:sp>
      <p:sp>
        <p:nvSpPr>
          <p:cNvPr id="9" name="Shape 506">
            <a:extLst>
              <a:ext uri="{FF2B5EF4-FFF2-40B4-BE49-F238E27FC236}">
                <a16:creationId xmlns:a16="http://schemas.microsoft.com/office/drawing/2014/main" id="{F8075BF6-F638-4E57-A5B1-FC3BE1E97FEC}"/>
              </a:ext>
            </a:extLst>
          </p:cNvPr>
          <p:cNvSpPr txBox="1">
            <a:spLocks/>
          </p:cNvSpPr>
          <p:nvPr/>
        </p:nvSpPr>
        <p:spPr>
          <a:xfrm>
            <a:off x="6599506" y="2070319"/>
            <a:ext cx="4351050" cy="558531"/>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ormAutofit/>
          </a:bodyPr>
          <a:lstStyle>
            <a:lvl1pPr marL="342900" marR="0" indent="-342900" algn="l" defTabSz="457200" rtl="0" latinLnBrk="0">
              <a:lnSpc>
                <a:spcPct val="100000"/>
              </a:lnSpc>
              <a:spcBef>
                <a:spcPts val="1000"/>
              </a:spcBef>
              <a:spcAft>
                <a:spcPts val="0"/>
              </a:spcAft>
              <a:buClr>
                <a:srgbClr val="002060"/>
              </a:buClr>
              <a:buSzPct val="80000"/>
              <a:buFont typeface="Wingdings 3"/>
              <a:buChar char=""/>
              <a:tabLst/>
              <a:defRPr sz="2800" b="0" i="0" u="none" strike="noStrike" cap="none" spc="0" baseline="0">
                <a:ln>
                  <a:noFill/>
                </a:ln>
                <a:solidFill>
                  <a:srgbClr val="00334C"/>
                </a:solidFill>
                <a:uFillTx/>
                <a:latin typeface="Tahoma"/>
                <a:ea typeface="Tahoma"/>
                <a:cs typeface="Tahoma"/>
                <a:sym typeface="Tahoma"/>
              </a:defRPr>
            </a:lvl1pPr>
            <a:lvl2pPr marL="790575" marR="0" indent="-333375" algn="l" defTabSz="457200" rtl="0" latinLnBrk="0">
              <a:lnSpc>
                <a:spcPct val="100000"/>
              </a:lnSpc>
              <a:spcBef>
                <a:spcPts val="1000"/>
              </a:spcBef>
              <a:spcAft>
                <a:spcPts val="0"/>
              </a:spcAft>
              <a:buClr>
                <a:srgbClr val="002060"/>
              </a:buClr>
              <a:buSzPct val="80000"/>
              <a:buFont typeface="Wingdings 3"/>
              <a:buChar char=""/>
              <a:tabLst/>
              <a:defRPr sz="2800" b="0" i="0" u="none" strike="noStrike" cap="none" spc="0" baseline="0">
                <a:ln>
                  <a:noFill/>
                </a:ln>
                <a:solidFill>
                  <a:srgbClr val="00334C"/>
                </a:solidFill>
                <a:uFillTx/>
                <a:latin typeface="Tahoma"/>
                <a:ea typeface="Tahoma"/>
                <a:cs typeface="Tahoma"/>
                <a:sym typeface="Tahoma"/>
              </a:defRPr>
            </a:lvl2pPr>
            <a:lvl3pPr marL="1234438" marR="0" indent="-320038" algn="l" defTabSz="457200" rtl="0" latinLnBrk="0">
              <a:lnSpc>
                <a:spcPct val="100000"/>
              </a:lnSpc>
              <a:spcBef>
                <a:spcPts val="1000"/>
              </a:spcBef>
              <a:spcAft>
                <a:spcPts val="0"/>
              </a:spcAft>
              <a:buClr>
                <a:srgbClr val="002060"/>
              </a:buClr>
              <a:buSzPct val="80000"/>
              <a:buFont typeface="Wingdings 3"/>
              <a:buChar char=""/>
              <a:tabLst/>
              <a:defRPr sz="2800" b="0" i="0" u="none" strike="noStrike" cap="none" spc="0" baseline="0">
                <a:ln>
                  <a:noFill/>
                </a:ln>
                <a:solidFill>
                  <a:srgbClr val="00334C"/>
                </a:solidFill>
                <a:uFillTx/>
                <a:latin typeface="Tahoma"/>
                <a:ea typeface="Tahoma"/>
                <a:cs typeface="Tahoma"/>
                <a:sym typeface="Tahoma"/>
              </a:defRPr>
            </a:lvl3pPr>
            <a:lvl4pPr marL="1727200" marR="0" indent="-355600" algn="l" defTabSz="457200" rtl="0" latinLnBrk="0">
              <a:lnSpc>
                <a:spcPct val="100000"/>
              </a:lnSpc>
              <a:spcBef>
                <a:spcPts val="1000"/>
              </a:spcBef>
              <a:spcAft>
                <a:spcPts val="0"/>
              </a:spcAft>
              <a:buClr>
                <a:srgbClr val="002060"/>
              </a:buClr>
              <a:buSzPct val="80000"/>
              <a:buFont typeface="Wingdings 3"/>
              <a:buChar char=""/>
              <a:tabLst/>
              <a:defRPr sz="2800" b="0" i="0" u="none" strike="noStrike" cap="none" spc="0" baseline="0">
                <a:ln>
                  <a:noFill/>
                </a:ln>
                <a:solidFill>
                  <a:srgbClr val="00334C"/>
                </a:solidFill>
                <a:uFillTx/>
                <a:latin typeface="Tahoma"/>
                <a:ea typeface="Tahoma"/>
                <a:cs typeface="Tahoma"/>
                <a:sym typeface="Tahoma"/>
              </a:defRPr>
            </a:lvl4pPr>
            <a:lvl5pPr marL="2184400" marR="0" indent="-355600" algn="l" defTabSz="457200" rtl="0" latinLnBrk="0">
              <a:lnSpc>
                <a:spcPct val="100000"/>
              </a:lnSpc>
              <a:spcBef>
                <a:spcPts val="1000"/>
              </a:spcBef>
              <a:spcAft>
                <a:spcPts val="0"/>
              </a:spcAft>
              <a:buClr>
                <a:srgbClr val="002060"/>
              </a:buClr>
              <a:buSzPct val="80000"/>
              <a:buFont typeface="Wingdings 3"/>
              <a:buChar char=""/>
              <a:tabLst/>
              <a:defRPr sz="2800" b="0" i="0" u="none" strike="noStrike" cap="none" spc="0" baseline="0">
                <a:ln>
                  <a:noFill/>
                </a:ln>
                <a:solidFill>
                  <a:srgbClr val="00334C"/>
                </a:solidFill>
                <a:uFillTx/>
                <a:latin typeface="Tahoma"/>
                <a:ea typeface="Tahoma"/>
                <a:cs typeface="Tahoma"/>
                <a:sym typeface="Tahoma"/>
              </a:defRPr>
            </a:lvl5pPr>
            <a:lvl6pPr marL="0" marR="0" indent="0" algn="l" defTabSz="457200" rtl="0" latinLnBrk="0">
              <a:lnSpc>
                <a:spcPct val="100000"/>
              </a:lnSpc>
              <a:spcBef>
                <a:spcPts val="1000"/>
              </a:spcBef>
              <a:spcAft>
                <a:spcPts val="0"/>
              </a:spcAft>
              <a:buClrTx/>
              <a:buSzTx/>
              <a:buFontTx/>
              <a:buNone/>
              <a:tabLst/>
              <a:defRPr sz="1800" b="0" i="0" u="none" strike="noStrike" cap="all" spc="0" baseline="0">
                <a:ln>
                  <a:noFill/>
                </a:ln>
                <a:solidFill>
                  <a:srgbClr val="00334C"/>
                </a:solidFill>
                <a:uFillTx/>
                <a:latin typeface="Century Gothic"/>
                <a:ea typeface="Century Gothic"/>
                <a:cs typeface="Century Gothic"/>
                <a:sym typeface="Century Gothic"/>
              </a:defRPr>
            </a:lvl6pPr>
            <a:lvl7pPr marL="0" marR="0" indent="0" algn="l" defTabSz="457200" rtl="0" latinLnBrk="0">
              <a:lnSpc>
                <a:spcPct val="100000"/>
              </a:lnSpc>
              <a:spcBef>
                <a:spcPts val="1000"/>
              </a:spcBef>
              <a:spcAft>
                <a:spcPts val="0"/>
              </a:spcAft>
              <a:buClrTx/>
              <a:buSzTx/>
              <a:buFontTx/>
              <a:buNone/>
              <a:tabLst/>
              <a:defRPr sz="1800" b="0" i="0" u="none" strike="noStrike" cap="all" spc="0" baseline="0">
                <a:ln>
                  <a:noFill/>
                </a:ln>
                <a:solidFill>
                  <a:srgbClr val="00334C"/>
                </a:solidFill>
                <a:uFillTx/>
                <a:latin typeface="Century Gothic"/>
                <a:ea typeface="Century Gothic"/>
                <a:cs typeface="Century Gothic"/>
                <a:sym typeface="Century Gothic"/>
              </a:defRPr>
            </a:lvl7pPr>
            <a:lvl8pPr marL="0" marR="0" indent="0" algn="l" defTabSz="457200" rtl="0" latinLnBrk="0">
              <a:lnSpc>
                <a:spcPct val="100000"/>
              </a:lnSpc>
              <a:spcBef>
                <a:spcPts val="1000"/>
              </a:spcBef>
              <a:spcAft>
                <a:spcPts val="0"/>
              </a:spcAft>
              <a:buClrTx/>
              <a:buSzTx/>
              <a:buFontTx/>
              <a:buNone/>
              <a:tabLst/>
              <a:defRPr sz="1800" b="0" i="0" u="none" strike="noStrike" cap="all" spc="0" baseline="0">
                <a:ln>
                  <a:noFill/>
                </a:ln>
                <a:solidFill>
                  <a:srgbClr val="00334C"/>
                </a:solidFill>
                <a:uFillTx/>
                <a:latin typeface="Century Gothic"/>
                <a:ea typeface="Century Gothic"/>
                <a:cs typeface="Century Gothic"/>
                <a:sym typeface="Century Gothic"/>
              </a:defRPr>
            </a:lvl8pPr>
            <a:lvl9pPr marL="0" marR="0" indent="0" algn="l" defTabSz="457200" rtl="0" latinLnBrk="0">
              <a:lnSpc>
                <a:spcPct val="100000"/>
              </a:lnSpc>
              <a:spcBef>
                <a:spcPts val="1000"/>
              </a:spcBef>
              <a:spcAft>
                <a:spcPts val="0"/>
              </a:spcAft>
              <a:buClrTx/>
              <a:buSzTx/>
              <a:buFontTx/>
              <a:buNone/>
              <a:tabLst/>
              <a:defRPr sz="1800" b="0" i="0" u="none" strike="noStrike" cap="all" spc="0" baseline="0">
                <a:ln>
                  <a:noFill/>
                </a:ln>
                <a:solidFill>
                  <a:srgbClr val="00334C"/>
                </a:solidFill>
                <a:uFillTx/>
                <a:latin typeface="Century Gothic"/>
                <a:ea typeface="Century Gothic"/>
                <a:cs typeface="Century Gothic"/>
                <a:sym typeface="Century Gothic"/>
              </a:defRPr>
            </a:lvl9pPr>
          </a:lstStyle>
          <a:p>
            <a:pPr marL="0" indent="0" algn="ctr" hangingPunct="1">
              <a:buFont typeface="Wingdings 3"/>
              <a:buNone/>
            </a:pPr>
            <a:r>
              <a:rPr lang="en-US" dirty="0"/>
              <a:t>After</a:t>
            </a:r>
          </a:p>
        </p:txBody>
      </p:sp>
      <p:sp>
        <p:nvSpPr>
          <p:cNvPr id="10" name="TextBox 9">
            <a:extLst>
              <a:ext uri="{FF2B5EF4-FFF2-40B4-BE49-F238E27FC236}">
                <a16:creationId xmlns:a16="http://schemas.microsoft.com/office/drawing/2014/main" id="{3BA270B8-A7A5-421B-B9D1-E6DE77FFFA21}"/>
              </a:ext>
            </a:extLst>
          </p:cNvPr>
          <p:cNvSpPr txBox="1"/>
          <p:nvPr/>
        </p:nvSpPr>
        <p:spPr>
          <a:xfrm>
            <a:off x="213324" y="5627096"/>
            <a:ext cx="4219354" cy="3077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defTabSz="457200" rtl="0" fontAlgn="auto" latinLnBrk="0" hangingPunct="0">
              <a:lnSpc>
                <a:spcPct val="100000"/>
              </a:lnSpc>
              <a:spcBef>
                <a:spcPts val="0"/>
              </a:spcBef>
              <a:spcAft>
                <a:spcPts val="0"/>
              </a:spcAft>
              <a:buClrTx/>
              <a:buSzTx/>
              <a:buFontTx/>
              <a:buNone/>
              <a:tabLst/>
            </a:pPr>
            <a:r>
              <a:rPr kumimoji="0" lang="en-US" sz="1400" u="none" strike="noStrike" cap="none" spc="0" normalizeH="0" baseline="0" dirty="0">
                <a:ln>
                  <a:noFill/>
                </a:ln>
                <a:solidFill>
                  <a:srgbClr val="00334C"/>
                </a:solidFill>
                <a:effectLst/>
                <a:uFillTx/>
                <a:latin typeface="Tahoma" panose="020B0604030504040204" pitchFamily="34" charset="0"/>
                <a:ea typeface="Tahoma" panose="020B0604030504040204" pitchFamily="34" charset="0"/>
                <a:cs typeface="Tahoma" panose="020B0604030504040204" pitchFamily="34" charset="0"/>
                <a:sym typeface="Helvetica"/>
              </a:rPr>
              <a:t>Photos Courtesy of  the NJDEP</a:t>
            </a:r>
          </a:p>
        </p:txBody>
      </p:sp>
    </p:spTree>
  </p:cSld>
  <p:clrMapOvr>
    <a:masterClrMapping/>
  </p:clrMapOvr>
  <p:transition spd="slow"/>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2" name="Shape 492"/>
          <p:cNvSpPr>
            <a:spLocks noGrp="1"/>
          </p:cNvSpPr>
          <p:nvPr>
            <p:ph type="body" sz="quarter" idx="1"/>
          </p:nvPr>
        </p:nvSpPr>
        <p:spPr>
          <a:xfrm>
            <a:off x="7651706" y="5537771"/>
            <a:ext cx="4365648" cy="515940"/>
          </a:xfrm>
          <a:prstGeom prst="rect">
            <a:avLst/>
          </a:prstGeom>
        </p:spPr>
        <p:txBody>
          <a:bodyPr>
            <a:normAutofit/>
          </a:bodyPr>
          <a:lstStyle>
            <a:lvl1pPr marL="0" indent="0">
              <a:buSzTx/>
              <a:buNone/>
              <a:defRPr sz="1100"/>
            </a:lvl1pPr>
          </a:lstStyle>
          <a:p>
            <a:r>
              <a:rPr sz="1400" dirty="0"/>
              <a:t>Courtesy of Washington State Department of Ecology</a:t>
            </a:r>
          </a:p>
        </p:txBody>
      </p:sp>
      <p:pic>
        <p:nvPicPr>
          <p:cNvPr id="493" name="image34.jpeg" descr="Diagram, timeline&#10;&#10;Description automatically generated"/>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74646" y="1404650"/>
            <a:ext cx="12017355" cy="4133121"/>
          </a:xfrm>
          <a:prstGeom prst="rect">
            <a:avLst/>
          </a:prstGeom>
          <a:ln w="12700">
            <a:miter lim="400000"/>
          </a:ln>
        </p:spPr>
      </p:pic>
      <p:sp>
        <p:nvSpPr>
          <p:cNvPr id="2" name="Slide Number Placeholder 1">
            <a:extLst>
              <a:ext uri="{FF2B5EF4-FFF2-40B4-BE49-F238E27FC236}">
                <a16:creationId xmlns:a16="http://schemas.microsoft.com/office/drawing/2014/main" id="{E99CDC0A-8B53-4B9C-A469-8DA354B1DDE6}"/>
              </a:ext>
            </a:extLst>
          </p:cNvPr>
          <p:cNvSpPr>
            <a:spLocks noGrp="1"/>
          </p:cNvSpPr>
          <p:nvPr>
            <p:ph type="sldNum" sz="quarter" idx="2"/>
          </p:nvPr>
        </p:nvSpPr>
        <p:spPr/>
        <p:txBody>
          <a:bodyPr/>
          <a:lstStyle/>
          <a:p>
            <a:fld id="{86CB4B4D-7CA3-9044-876B-883B54F8677D}" type="slidenum">
              <a:rPr lang="en-US" smtClean="0"/>
              <a:t>63</a:t>
            </a:fld>
            <a:endParaRPr lang="en-US"/>
          </a:p>
        </p:txBody>
      </p:sp>
      <p:sp>
        <p:nvSpPr>
          <p:cNvPr id="8" name="Shape 495">
            <a:extLst>
              <a:ext uri="{FF2B5EF4-FFF2-40B4-BE49-F238E27FC236}">
                <a16:creationId xmlns:a16="http://schemas.microsoft.com/office/drawing/2014/main" id="{1E60ADA4-652B-4F17-A83F-E0C1132B5E9A}"/>
              </a:ext>
            </a:extLst>
          </p:cNvPr>
          <p:cNvSpPr>
            <a:spLocks noGrp="1"/>
          </p:cNvSpPr>
          <p:nvPr>
            <p:ph type="title"/>
          </p:nvPr>
        </p:nvSpPr>
        <p:spPr>
          <a:xfrm>
            <a:off x="272473" y="316619"/>
            <a:ext cx="10990613" cy="706970"/>
          </a:xfrm>
          <a:prstGeom prst="rect">
            <a:avLst/>
          </a:prstGeom>
        </p:spPr>
        <p:txBody>
          <a:bodyPr>
            <a:normAutofit/>
          </a:bodyPr>
          <a:lstStyle>
            <a:lvl1pPr algn="l"/>
          </a:lstStyle>
          <a:p>
            <a:r>
              <a:rPr dirty="0"/>
              <a:t>Case Study</a:t>
            </a:r>
            <a:r>
              <a:rPr lang="en-US" dirty="0"/>
              <a:t>:</a:t>
            </a:r>
            <a:r>
              <a:rPr dirty="0"/>
              <a:t> Bellingham Bay</a:t>
            </a:r>
            <a:r>
              <a:rPr lang="en-US" dirty="0"/>
              <a:t>, Washington</a:t>
            </a:r>
            <a:endParaRPr dirty="0"/>
          </a:p>
        </p:txBody>
      </p:sp>
    </p:spTree>
  </p:cSld>
  <p:clrMapOvr>
    <a:masterClrMapping/>
  </p:clrMapOvr>
  <p:transition spd="slow"/>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5" name="Shape 495"/>
          <p:cNvSpPr>
            <a:spLocks noGrp="1"/>
          </p:cNvSpPr>
          <p:nvPr>
            <p:ph type="title"/>
          </p:nvPr>
        </p:nvSpPr>
        <p:spPr>
          <a:xfrm>
            <a:off x="272473" y="316619"/>
            <a:ext cx="10990613" cy="706970"/>
          </a:xfrm>
          <a:prstGeom prst="rect">
            <a:avLst/>
          </a:prstGeom>
        </p:spPr>
        <p:txBody>
          <a:bodyPr>
            <a:normAutofit/>
          </a:bodyPr>
          <a:lstStyle>
            <a:lvl1pPr algn="l"/>
          </a:lstStyle>
          <a:p>
            <a:r>
              <a:rPr dirty="0"/>
              <a:t>Case Study</a:t>
            </a:r>
            <a:r>
              <a:rPr lang="en-US" dirty="0"/>
              <a:t>:</a:t>
            </a:r>
            <a:r>
              <a:rPr dirty="0"/>
              <a:t> Bellingham Bay</a:t>
            </a:r>
            <a:r>
              <a:rPr lang="en-US" dirty="0"/>
              <a:t>, Washington</a:t>
            </a:r>
            <a:endParaRPr dirty="0"/>
          </a:p>
        </p:txBody>
      </p:sp>
      <p:sp>
        <p:nvSpPr>
          <p:cNvPr id="496" name="Shape 496"/>
          <p:cNvSpPr>
            <a:spLocks noGrp="1"/>
          </p:cNvSpPr>
          <p:nvPr>
            <p:ph type="sldNum" sz="quarter" idx="4294967295"/>
          </p:nvPr>
        </p:nvSpPr>
        <p:spPr>
          <a:xfrm>
            <a:off x="11581878" y="6273022"/>
            <a:ext cx="273057" cy="281937"/>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t>64</a:t>
            </a:fld>
            <a:endParaRPr/>
          </a:p>
        </p:txBody>
      </p:sp>
      <p:pic>
        <p:nvPicPr>
          <p:cNvPr id="498" name="image35.jpe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72473" y="1495743"/>
            <a:ext cx="3333971" cy="2500904"/>
          </a:xfrm>
          <a:prstGeom prst="rect">
            <a:avLst/>
          </a:prstGeom>
          <a:ln w="12700">
            <a:miter lim="400000"/>
          </a:ln>
        </p:spPr>
      </p:pic>
      <p:pic>
        <p:nvPicPr>
          <p:cNvPr id="499" name="image36.jpe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845731" y="1344019"/>
            <a:ext cx="4243531" cy="2422350"/>
          </a:xfrm>
          <a:prstGeom prst="rect">
            <a:avLst/>
          </a:prstGeom>
          <a:ln w="12700">
            <a:miter lim="400000"/>
          </a:ln>
        </p:spPr>
      </p:pic>
      <p:pic>
        <p:nvPicPr>
          <p:cNvPr id="500" name="image37.jpeg" descr="Map&#10;&#10;Description automatically generated"/>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693516" y="2555193"/>
            <a:ext cx="4065143" cy="3387621"/>
          </a:xfrm>
          <a:prstGeom prst="rect">
            <a:avLst/>
          </a:prstGeom>
          <a:ln w="12700">
            <a:miter lim="400000"/>
          </a:ln>
        </p:spPr>
      </p:pic>
      <p:sp>
        <p:nvSpPr>
          <p:cNvPr id="501" name="Shape 501"/>
          <p:cNvSpPr/>
          <p:nvPr/>
        </p:nvSpPr>
        <p:spPr>
          <a:xfrm>
            <a:off x="7758659" y="5513981"/>
            <a:ext cx="3349374" cy="396237"/>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lvl1pPr>
              <a:defRPr sz="2000">
                <a:latin typeface="Tahoma"/>
                <a:ea typeface="Tahoma"/>
                <a:cs typeface="Tahoma"/>
                <a:sym typeface="Tahoma"/>
              </a:defRPr>
            </a:lvl1pPr>
          </a:lstStyle>
          <a:p>
            <a:r>
              <a:rPr dirty="0">
                <a:solidFill>
                  <a:srgbClr val="00334C"/>
                </a:solidFill>
              </a:rPr>
              <a:t>Georgia Pacific West</a:t>
            </a:r>
          </a:p>
        </p:txBody>
      </p:sp>
      <p:sp>
        <p:nvSpPr>
          <p:cNvPr id="2" name="TextBox 1">
            <a:extLst>
              <a:ext uri="{FF2B5EF4-FFF2-40B4-BE49-F238E27FC236}">
                <a16:creationId xmlns:a16="http://schemas.microsoft.com/office/drawing/2014/main" id="{EA87FF4C-D3A2-4B77-AFB0-A5A486250A11}"/>
              </a:ext>
            </a:extLst>
          </p:cNvPr>
          <p:cNvSpPr txBox="1"/>
          <p:nvPr/>
        </p:nvSpPr>
        <p:spPr>
          <a:xfrm>
            <a:off x="0" y="5500328"/>
            <a:ext cx="4243531" cy="52321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r>
              <a:rPr lang="en-US" sz="1400" dirty="0">
                <a:solidFill>
                  <a:srgbClr val="00334C"/>
                </a:solidFill>
                <a:latin typeface="Tahoma" panose="020B0604030504040204" pitchFamily="34" charset="0"/>
                <a:ea typeface="Tahoma" panose="020B0604030504040204" pitchFamily="34" charset="0"/>
                <a:cs typeface="Tahoma" panose="020B0604030504040204" pitchFamily="34" charset="0"/>
              </a:rPr>
              <a:t>Courtesy of Washington State Department of Ecology</a:t>
            </a:r>
            <a:endParaRPr kumimoji="0" lang="en-US" sz="2000" u="none" strike="noStrike" cap="none" spc="0" normalizeH="0" baseline="0" dirty="0">
              <a:ln>
                <a:noFill/>
              </a:ln>
              <a:solidFill>
                <a:srgbClr val="00334C"/>
              </a:solidFill>
              <a:effectLst/>
              <a:uFillTx/>
              <a:latin typeface="Tahoma" panose="020B0604030504040204" pitchFamily="34" charset="0"/>
              <a:ea typeface="Tahoma" panose="020B0604030504040204" pitchFamily="34" charset="0"/>
              <a:cs typeface="Tahoma" panose="020B0604030504040204" pitchFamily="34" charset="0"/>
              <a:sym typeface="Calibri"/>
            </a:endParaRPr>
          </a:p>
        </p:txBody>
      </p:sp>
      <p:sp>
        <p:nvSpPr>
          <p:cNvPr id="10" name="TextBox 9">
            <a:extLst>
              <a:ext uri="{FF2B5EF4-FFF2-40B4-BE49-F238E27FC236}">
                <a16:creationId xmlns:a16="http://schemas.microsoft.com/office/drawing/2014/main" id="{82C385B2-7000-4D6C-BC2C-5AF10EAE84CB}"/>
              </a:ext>
            </a:extLst>
          </p:cNvPr>
          <p:cNvSpPr txBox="1"/>
          <p:nvPr/>
        </p:nvSpPr>
        <p:spPr>
          <a:xfrm>
            <a:off x="4187372" y="6185627"/>
            <a:ext cx="6139542" cy="4001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2000" dirty="0">
                <a:latin typeface="Tahoma" panose="020B0604030504040204" pitchFamily="34" charset="0"/>
                <a:ea typeface="Tahoma" panose="020B0604030504040204" pitchFamily="34" charset="0"/>
                <a:cs typeface="Tahoma" panose="020B0604030504040204" pitchFamily="34" charset="0"/>
                <a:hlinkClick r:id="rId6"/>
              </a:rPr>
              <a:t>Section 5.10: Case Studies</a:t>
            </a:r>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11" name="Shape 506">
            <a:extLst>
              <a:ext uri="{FF2B5EF4-FFF2-40B4-BE49-F238E27FC236}">
                <a16:creationId xmlns:a16="http://schemas.microsoft.com/office/drawing/2014/main" id="{82644057-E0FC-494B-97CD-BD657CAB3E5F}"/>
              </a:ext>
            </a:extLst>
          </p:cNvPr>
          <p:cNvSpPr>
            <a:spLocks noGrp="1"/>
          </p:cNvSpPr>
          <p:nvPr>
            <p:ph type="body" sz="quarter" idx="1"/>
          </p:nvPr>
        </p:nvSpPr>
        <p:spPr>
          <a:xfrm>
            <a:off x="272473" y="3996648"/>
            <a:ext cx="3333971" cy="472154"/>
          </a:xfrm>
          <a:prstGeom prst="rect">
            <a:avLst/>
          </a:prstGeom>
        </p:spPr>
        <p:txBody>
          <a:bodyPr>
            <a:normAutofit/>
          </a:bodyPr>
          <a:lstStyle/>
          <a:p>
            <a:pPr marL="0" indent="0" algn="ctr">
              <a:buNone/>
            </a:pPr>
            <a:r>
              <a:rPr lang="en-US" sz="2000" dirty="0"/>
              <a:t>Before</a:t>
            </a:r>
            <a:endParaRPr sz="2000" dirty="0"/>
          </a:p>
        </p:txBody>
      </p:sp>
      <p:sp>
        <p:nvSpPr>
          <p:cNvPr id="12" name="Shape 506">
            <a:extLst>
              <a:ext uri="{FF2B5EF4-FFF2-40B4-BE49-F238E27FC236}">
                <a16:creationId xmlns:a16="http://schemas.microsoft.com/office/drawing/2014/main" id="{844280EF-CC33-47D1-8366-70E8F116239F}"/>
              </a:ext>
            </a:extLst>
          </p:cNvPr>
          <p:cNvSpPr txBox="1">
            <a:spLocks/>
          </p:cNvSpPr>
          <p:nvPr/>
        </p:nvSpPr>
        <p:spPr>
          <a:xfrm>
            <a:off x="8247907" y="3746300"/>
            <a:ext cx="3333971" cy="472154"/>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ormAutofit/>
          </a:bodyPr>
          <a:lstStyle>
            <a:lvl1pPr marL="342900" marR="0" indent="-342900" algn="l" defTabSz="457200" rtl="0" latinLnBrk="0">
              <a:lnSpc>
                <a:spcPct val="100000"/>
              </a:lnSpc>
              <a:spcBef>
                <a:spcPts val="1000"/>
              </a:spcBef>
              <a:spcAft>
                <a:spcPts val="0"/>
              </a:spcAft>
              <a:buClr>
                <a:srgbClr val="002060"/>
              </a:buClr>
              <a:buSzPct val="80000"/>
              <a:buFont typeface="Wingdings 3"/>
              <a:buChar char=""/>
              <a:tabLst/>
              <a:defRPr sz="2800" b="0" i="0" u="none" strike="noStrike" cap="none" spc="0" baseline="0">
                <a:ln>
                  <a:noFill/>
                </a:ln>
                <a:solidFill>
                  <a:srgbClr val="00334C"/>
                </a:solidFill>
                <a:uFillTx/>
                <a:latin typeface="Tahoma"/>
                <a:ea typeface="Tahoma"/>
                <a:cs typeface="Tahoma"/>
                <a:sym typeface="Tahoma"/>
              </a:defRPr>
            </a:lvl1pPr>
            <a:lvl2pPr marL="790575" marR="0" indent="-333375" algn="l" defTabSz="457200" rtl="0" latinLnBrk="0">
              <a:lnSpc>
                <a:spcPct val="100000"/>
              </a:lnSpc>
              <a:spcBef>
                <a:spcPts val="1000"/>
              </a:spcBef>
              <a:spcAft>
                <a:spcPts val="0"/>
              </a:spcAft>
              <a:buClr>
                <a:srgbClr val="002060"/>
              </a:buClr>
              <a:buSzPct val="80000"/>
              <a:buFont typeface="Wingdings 3"/>
              <a:buChar char=""/>
              <a:tabLst/>
              <a:defRPr sz="2800" b="0" i="0" u="none" strike="noStrike" cap="none" spc="0" baseline="0">
                <a:ln>
                  <a:noFill/>
                </a:ln>
                <a:solidFill>
                  <a:srgbClr val="00334C"/>
                </a:solidFill>
                <a:uFillTx/>
                <a:latin typeface="Tahoma"/>
                <a:ea typeface="Tahoma"/>
                <a:cs typeface="Tahoma"/>
                <a:sym typeface="Tahoma"/>
              </a:defRPr>
            </a:lvl2pPr>
            <a:lvl3pPr marL="1234438" marR="0" indent="-320038" algn="l" defTabSz="457200" rtl="0" latinLnBrk="0">
              <a:lnSpc>
                <a:spcPct val="100000"/>
              </a:lnSpc>
              <a:spcBef>
                <a:spcPts val="1000"/>
              </a:spcBef>
              <a:spcAft>
                <a:spcPts val="0"/>
              </a:spcAft>
              <a:buClr>
                <a:srgbClr val="002060"/>
              </a:buClr>
              <a:buSzPct val="80000"/>
              <a:buFont typeface="Wingdings 3"/>
              <a:buChar char=""/>
              <a:tabLst/>
              <a:defRPr sz="2800" b="0" i="0" u="none" strike="noStrike" cap="none" spc="0" baseline="0">
                <a:ln>
                  <a:noFill/>
                </a:ln>
                <a:solidFill>
                  <a:srgbClr val="00334C"/>
                </a:solidFill>
                <a:uFillTx/>
                <a:latin typeface="Tahoma"/>
                <a:ea typeface="Tahoma"/>
                <a:cs typeface="Tahoma"/>
                <a:sym typeface="Tahoma"/>
              </a:defRPr>
            </a:lvl3pPr>
            <a:lvl4pPr marL="1727200" marR="0" indent="-355600" algn="l" defTabSz="457200" rtl="0" latinLnBrk="0">
              <a:lnSpc>
                <a:spcPct val="100000"/>
              </a:lnSpc>
              <a:spcBef>
                <a:spcPts val="1000"/>
              </a:spcBef>
              <a:spcAft>
                <a:spcPts val="0"/>
              </a:spcAft>
              <a:buClr>
                <a:srgbClr val="002060"/>
              </a:buClr>
              <a:buSzPct val="80000"/>
              <a:buFont typeface="Wingdings 3"/>
              <a:buChar char=""/>
              <a:tabLst/>
              <a:defRPr sz="2800" b="0" i="0" u="none" strike="noStrike" cap="none" spc="0" baseline="0">
                <a:ln>
                  <a:noFill/>
                </a:ln>
                <a:solidFill>
                  <a:srgbClr val="00334C"/>
                </a:solidFill>
                <a:uFillTx/>
                <a:latin typeface="Tahoma"/>
                <a:ea typeface="Tahoma"/>
                <a:cs typeface="Tahoma"/>
                <a:sym typeface="Tahoma"/>
              </a:defRPr>
            </a:lvl4pPr>
            <a:lvl5pPr marL="2184400" marR="0" indent="-355600" algn="l" defTabSz="457200" rtl="0" latinLnBrk="0">
              <a:lnSpc>
                <a:spcPct val="100000"/>
              </a:lnSpc>
              <a:spcBef>
                <a:spcPts val="1000"/>
              </a:spcBef>
              <a:spcAft>
                <a:spcPts val="0"/>
              </a:spcAft>
              <a:buClr>
                <a:srgbClr val="002060"/>
              </a:buClr>
              <a:buSzPct val="80000"/>
              <a:buFont typeface="Wingdings 3"/>
              <a:buChar char=""/>
              <a:tabLst/>
              <a:defRPr sz="2800" b="0" i="0" u="none" strike="noStrike" cap="none" spc="0" baseline="0">
                <a:ln>
                  <a:noFill/>
                </a:ln>
                <a:solidFill>
                  <a:srgbClr val="00334C"/>
                </a:solidFill>
                <a:uFillTx/>
                <a:latin typeface="Tahoma"/>
                <a:ea typeface="Tahoma"/>
                <a:cs typeface="Tahoma"/>
                <a:sym typeface="Tahoma"/>
              </a:defRPr>
            </a:lvl5pPr>
            <a:lvl6pPr marL="0" marR="0" indent="0" algn="l" defTabSz="457200" rtl="0" latinLnBrk="0">
              <a:lnSpc>
                <a:spcPct val="100000"/>
              </a:lnSpc>
              <a:spcBef>
                <a:spcPts val="1000"/>
              </a:spcBef>
              <a:spcAft>
                <a:spcPts val="0"/>
              </a:spcAft>
              <a:buClrTx/>
              <a:buSzTx/>
              <a:buFontTx/>
              <a:buNone/>
              <a:tabLst/>
              <a:defRPr sz="1800" b="0" i="0" u="none" strike="noStrike" cap="all" spc="0" baseline="0">
                <a:ln>
                  <a:noFill/>
                </a:ln>
                <a:solidFill>
                  <a:srgbClr val="00334C"/>
                </a:solidFill>
                <a:uFillTx/>
                <a:latin typeface="Century Gothic"/>
                <a:ea typeface="Century Gothic"/>
                <a:cs typeface="Century Gothic"/>
                <a:sym typeface="Century Gothic"/>
              </a:defRPr>
            </a:lvl6pPr>
            <a:lvl7pPr marL="0" marR="0" indent="0" algn="l" defTabSz="457200" rtl="0" latinLnBrk="0">
              <a:lnSpc>
                <a:spcPct val="100000"/>
              </a:lnSpc>
              <a:spcBef>
                <a:spcPts val="1000"/>
              </a:spcBef>
              <a:spcAft>
                <a:spcPts val="0"/>
              </a:spcAft>
              <a:buClrTx/>
              <a:buSzTx/>
              <a:buFontTx/>
              <a:buNone/>
              <a:tabLst/>
              <a:defRPr sz="1800" b="0" i="0" u="none" strike="noStrike" cap="all" spc="0" baseline="0">
                <a:ln>
                  <a:noFill/>
                </a:ln>
                <a:solidFill>
                  <a:srgbClr val="00334C"/>
                </a:solidFill>
                <a:uFillTx/>
                <a:latin typeface="Century Gothic"/>
                <a:ea typeface="Century Gothic"/>
                <a:cs typeface="Century Gothic"/>
                <a:sym typeface="Century Gothic"/>
              </a:defRPr>
            </a:lvl7pPr>
            <a:lvl8pPr marL="0" marR="0" indent="0" algn="l" defTabSz="457200" rtl="0" latinLnBrk="0">
              <a:lnSpc>
                <a:spcPct val="100000"/>
              </a:lnSpc>
              <a:spcBef>
                <a:spcPts val="1000"/>
              </a:spcBef>
              <a:spcAft>
                <a:spcPts val="0"/>
              </a:spcAft>
              <a:buClrTx/>
              <a:buSzTx/>
              <a:buFontTx/>
              <a:buNone/>
              <a:tabLst/>
              <a:defRPr sz="1800" b="0" i="0" u="none" strike="noStrike" cap="all" spc="0" baseline="0">
                <a:ln>
                  <a:noFill/>
                </a:ln>
                <a:solidFill>
                  <a:srgbClr val="00334C"/>
                </a:solidFill>
                <a:uFillTx/>
                <a:latin typeface="Century Gothic"/>
                <a:ea typeface="Century Gothic"/>
                <a:cs typeface="Century Gothic"/>
                <a:sym typeface="Century Gothic"/>
              </a:defRPr>
            </a:lvl8pPr>
            <a:lvl9pPr marL="0" marR="0" indent="0" algn="l" defTabSz="457200" rtl="0" latinLnBrk="0">
              <a:lnSpc>
                <a:spcPct val="100000"/>
              </a:lnSpc>
              <a:spcBef>
                <a:spcPts val="1000"/>
              </a:spcBef>
              <a:spcAft>
                <a:spcPts val="0"/>
              </a:spcAft>
              <a:buClrTx/>
              <a:buSzTx/>
              <a:buFontTx/>
              <a:buNone/>
              <a:tabLst/>
              <a:defRPr sz="1800" b="0" i="0" u="none" strike="noStrike" cap="all" spc="0" baseline="0">
                <a:ln>
                  <a:noFill/>
                </a:ln>
                <a:solidFill>
                  <a:srgbClr val="00334C"/>
                </a:solidFill>
                <a:uFillTx/>
                <a:latin typeface="Century Gothic"/>
                <a:ea typeface="Century Gothic"/>
                <a:cs typeface="Century Gothic"/>
                <a:sym typeface="Century Gothic"/>
              </a:defRPr>
            </a:lvl9pPr>
          </a:lstStyle>
          <a:p>
            <a:pPr marL="0" indent="0" algn="ctr" hangingPunct="1">
              <a:buFont typeface="Wingdings 3"/>
              <a:buNone/>
            </a:pPr>
            <a:r>
              <a:rPr lang="en-US" sz="2000" dirty="0"/>
              <a:t>After</a:t>
            </a:r>
          </a:p>
        </p:txBody>
      </p:sp>
      <p:sp>
        <p:nvSpPr>
          <p:cNvPr id="13" name="Shape 506">
            <a:extLst>
              <a:ext uri="{FF2B5EF4-FFF2-40B4-BE49-F238E27FC236}">
                <a16:creationId xmlns:a16="http://schemas.microsoft.com/office/drawing/2014/main" id="{BC638EAC-5E97-412E-A04A-52D90ADDC1D1}"/>
              </a:ext>
            </a:extLst>
          </p:cNvPr>
          <p:cNvSpPr txBox="1">
            <a:spLocks/>
          </p:cNvSpPr>
          <p:nvPr/>
        </p:nvSpPr>
        <p:spPr>
          <a:xfrm>
            <a:off x="4059101" y="2098124"/>
            <a:ext cx="3333971" cy="472154"/>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ormAutofit/>
          </a:bodyPr>
          <a:lstStyle>
            <a:lvl1pPr marL="342900" marR="0" indent="-342900" algn="l" defTabSz="457200" rtl="0" latinLnBrk="0">
              <a:lnSpc>
                <a:spcPct val="100000"/>
              </a:lnSpc>
              <a:spcBef>
                <a:spcPts val="1000"/>
              </a:spcBef>
              <a:spcAft>
                <a:spcPts val="0"/>
              </a:spcAft>
              <a:buClr>
                <a:srgbClr val="002060"/>
              </a:buClr>
              <a:buSzPct val="80000"/>
              <a:buFont typeface="Wingdings 3"/>
              <a:buChar char=""/>
              <a:tabLst/>
              <a:defRPr sz="2800" b="0" i="0" u="none" strike="noStrike" cap="none" spc="0" baseline="0">
                <a:ln>
                  <a:noFill/>
                </a:ln>
                <a:solidFill>
                  <a:srgbClr val="00334C"/>
                </a:solidFill>
                <a:uFillTx/>
                <a:latin typeface="Tahoma"/>
                <a:ea typeface="Tahoma"/>
                <a:cs typeface="Tahoma"/>
                <a:sym typeface="Tahoma"/>
              </a:defRPr>
            </a:lvl1pPr>
            <a:lvl2pPr marL="790575" marR="0" indent="-333375" algn="l" defTabSz="457200" rtl="0" latinLnBrk="0">
              <a:lnSpc>
                <a:spcPct val="100000"/>
              </a:lnSpc>
              <a:spcBef>
                <a:spcPts val="1000"/>
              </a:spcBef>
              <a:spcAft>
                <a:spcPts val="0"/>
              </a:spcAft>
              <a:buClr>
                <a:srgbClr val="002060"/>
              </a:buClr>
              <a:buSzPct val="80000"/>
              <a:buFont typeface="Wingdings 3"/>
              <a:buChar char=""/>
              <a:tabLst/>
              <a:defRPr sz="2800" b="0" i="0" u="none" strike="noStrike" cap="none" spc="0" baseline="0">
                <a:ln>
                  <a:noFill/>
                </a:ln>
                <a:solidFill>
                  <a:srgbClr val="00334C"/>
                </a:solidFill>
                <a:uFillTx/>
                <a:latin typeface="Tahoma"/>
                <a:ea typeface="Tahoma"/>
                <a:cs typeface="Tahoma"/>
                <a:sym typeface="Tahoma"/>
              </a:defRPr>
            </a:lvl2pPr>
            <a:lvl3pPr marL="1234438" marR="0" indent="-320038" algn="l" defTabSz="457200" rtl="0" latinLnBrk="0">
              <a:lnSpc>
                <a:spcPct val="100000"/>
              </a:lnSpc>
              <a:spcBef>
                <a:spcPts val="1000"/>
              </a:spcBef>
              <a:spcAft>
                <a:spcPts val="0"/>
              </a:spcAft>
              <a:buClr>
                <a:srgbClr val="002060"/>
              </a:buClr>
              <a:buSzPct val="80000"/>
              <a:buFont typeface="Wingdings 3"/>
              <a:buChar char=""/>
              <a:tabLst/>
              <a:defRPr sz="2800" b="0" i="0" u="none" strike="noStrike" cap="none" spc="0" baseline="0">
                <a:ln>
                  <a:noFill/>
                </a:ln>
                <a:solidFill>
                  <a:srgbClr val="00334C"/>
                </a:solidFill>
                <a:uFillTx/>
                <a:latin typeface="Tahoma"/>
                <a:ea typeface="Tahoma"/>
                <a:cs typeface="Tahoma"/>
                <a:sym typeface="Tahoma"/>
              </a:defRPr>
            </a:lvl3pPr>
            <a:lvl4pPr marL="1727200" marR="0" indent="-355600" algn="l" defTabSz="457200" rtl="0" latinLnBrk="0">
              <a:lnSpc>
                <a:spcPct val="100000"/>
              </a:lnSpc>
              <a:spcBef>
                <a:spcPts val="1000"/>
              </a:spcBef>
              <a:spcAft>
                <a:spcPts val="0"/>
              </a:spcAft>
              <a:buClr>
                <a:srgbClr val="002060"/>
              </a:buClr>
              <a:buSzPct val="80000"/>
              <a:buFont typeface="Wingdings 3"/>
              <a:buChar char=""/>
              <a:tabLst/>
              <a:defRPr sz="2800" b="0" i="0" u="none" strike="noStrike" cap="none" spc="0" baseline="0">
                <a:ln>
                  <a:noFill/>
                </a:ln>
                <a:solidFill>
                  <a:srgbClr val="00334C"/>
                </a:solidFill>
                <a:uFillTx/>
                <a:latin typeface="Tahoma"/>
                <a:ea typeface="Tahoma"/>
                <a:cs typeface="Tahoma"/>
                <a:sym typeface="Tahoma"/>
              </a:defRPr>
            </a:lvl4pPr>
            <a:lvl5pPr marL="2184400" marR="0" indent="-355600" algn="l" defTabSz="457200" rtl="0" latinLnBrk="0">
              <a:lnSpc>
                <a:spcPct val="100000"/>
              </a:lnSpc>
              <a:spcBef>
                <a:spcPts val="1000"/>
              </a:spcBef>
              <a:spcAft>
                <a:spcPts val="0"/>
              </a:spcAft>
              <a:buClr>
                <a:srgbClr val="002060"/>
              </a:buClr>
              <a:buSzPct val="80000"/>
              <a:buFont typeface="Wingdings 3"/>
              <a:buChar char=""/>
              <a:tabLst/>
              <a:defRPr sz="2800" b="0" i="0" u="none" strike="noStrike" cap="none" spc="0" baseline="0">
                <a:ln>
                  <a:noFill/>
                </a:ln>
                <a:solidFill>
                  <a:srgbClr val="00334C"/>
                </a:solidFill>
                <a:uFillTx/>
                <a:latin typeface="Tahoma"/>
                <a:ea typeface="Tahoma"/>
                <a:cs typeface="Tahoma"/>
                <a:sym typeface="Tahoma"/>
              </a:defRPr>
            </a:lvl5pPr>
            <a:lvl6pPr marL="0" marR="0" indent="0" algn="l" defTabSz="457200" rtl="0" latinLnBrk="0">
              <a:lnSpc>
                <a:spcPct val="100000"/>
              </a:lnSpc>
              <a:spcBef>
                <a:spcPts val="1000"/>
              </a:spcBef>
              <a:spcAft>
                <a:spcPts val="0"/>
              </a:spcAft>
              <a:buClrTx/>
              <a:buSzTx/>
              <a:buFontTx/>
              <a:buNone/>
              <a:tabLst/>
              <a:defRPr sz="1800" b="0" i="0" u="none" strike="noStrike" cap="all" spc="0" baseline="0">
                <a:ln>
                  <a:noFill/>
                </a:ln>
                <a:solidFill>
                  <a:srgbClr val="00334C"/>
                </a:solidFill>
                <a:uFillTx/>
                <a:latin typeface="Century Gothic"/>
                <a:ea typeface="Century Gothic"/>
                <a:cs typeface="Century Gothic"/>
                <a:sym typeface="Century Gothic"/>
              </a:defRPr>
            </a:lvl6pPr>
            <a:lvl7pPr marL="0" marR="0" indent="0" algn="l" defTabSz="457200" rtl="0" latinLnBrk="0">
              <a:lnSpc>
                <a:spcPct val="100000"/>
              </a:lnSpc>
              <a:spcBef>
                <a:spcPts val="1000"/>
              </a:spcBef>
              <a:spcAft>
                <a:spcPts val="0"/>
              </a:spcAft>
              <a:buClrTx/>
              <a:buSzTx/>
              <a:buFontTx/>
              <a:buNone/>
              <a:tabLst/>
              <a:defRPr sz="1800" b="0" i="0" u="none" strike="noStrike" cap="all" spc="0" baseline="0">
                <a:ln>
                  <a:noFill/>
                </a:ln>
                <a:solidFill>
                  <a:srgbClr val="00334C"/>
                </a:solidFill>
                <a:uFillTx/>
                <a:latin typeface="Century Gothic"/>
                <a:ea typeface="Century Gothic"/>
                <a:cs typeface="Century Gothic"/>
                <a:sym typeface="Century Gothic"/>
              </a:defRPr>
            </a:lvl7pPr>
            <a:lvl8pPr marL="0" marR="0" indent="0" algn="l" defTabSz="457200" rtl="0" latinLnBrk="0">
              <a:lnSpc>
                <a:spcPct val="100000"/>
              </a:lnSpc>
              <a:spcBef>
                <a:spcPts val="1000"/>
              </a:spcBef>
              <a:spcAft>
                <a:spcPts val="0"/>
              </a:spcAft>
              <a:buClrTx/>
              <a:buSzTx/>
              <a:buFontTx/>
              <a:buNone/>
              <a:tabLst/>
              <a:defRPr sz="1800" b="0" i="0" u="none" strike="noStrike" cap="all" spc="0" baseline="0">
                <a:ln>
                  <a:noFill/>
                </a:ln>
                <a:solidFill>
                  <a:srgbClr val="00334C"/>
                </a:solidFill>
                <a:uFillTx/>
                <a:latin typeface="Century Gothic"/>
                <a:ea typeface="Century Gothic"/>
                <a:cs typeface="Century Gothic"/>
                <a:sym typeface="Century Gothic"/>
              </a:defRPr>
            </a:lvl8pPr>
            <a:lvl9pPr marL="0" marR="0" indent="0" algn="l" defTabSz="457200" rtl="0" latinLnBrk="0">
              <a:lnSpc>
                <a:spcPct val="100000"/>
              </a:lnSpc>
              <a:spcBef>
                <a:spcPts val="1000"/>
              </a:spcBef>
              <a:spcAft>
                <a:spcPts val="0"/>
              </a:spcAft>
              <a:buClrTx/>
              <a:buSzTx/>
              <a:buFontTx/>
              <a:buNone/>
              <a:tabLst/>
              <a:defRPr sz="1800" b="0" i="0" u="none" strike="noStrike" cap="all" spc="0" baseline="0">
                <a:ln>
                  <a:noFill/>
                </a:ln>
                <a:solidFill>
                  <a:srgbClr val="00334C"/>
                </a:solidFill>
                <a:uFillTx/>
                <a:latin typeface="Century Gothic"/>
                <a:ea typeface="Century Gothic"/>
                <a:cs typeface="Century Gothic"/>
                <a:sym typeface="Century Gothic"/>
              </a:defRPr>
            </a:lvl9pPr>
          </a:lstStyle>
          <a:p>
            <a:pPr marL="0" indent="0" algn="ctr" hangingPunct="1">
              <a:buFont typeface="Wingdings 3"/>
              <a:buNone/>
            </a:pPr>
            <a:r>
              <a:rPr lang="en-US" sz="2000" dirty="0"/>
              <a:t>Cleanup Areas</a:t>
            </a:r>
          </a:p>
        </p:txBody>
      </p:sp>
    </p:spTree>
  </p:cSld>
  <p:clrMapOvr>
    <a:masterClrMapping/>
  </p:clrMapOvr>
  <p:transition spd="slow"/>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6" name="Shape 506"/>
          <p:cNvSpPr>
            <a:spLocks noGrp="1"/>
          </p:cNvSpPr>
          <p:nvPr>
            <p:ph type="body" sz="quarter" idx="1"/>
          </p:nvPr>
        </p:nvSpPr>
        <p:spPr>
          <a:xfrm>
            <a:off x="3396343" y="5104381"/>
            <a:ext cx="4351050" cy="558531"/>
          </a:xfrm>
          <a:prstGeom prst="rect">
            <a:avLst/>
          </a:prstGeom>
        </p:spPr>
        <p:txBody>
          <a:bodyPr/>
          <a:lstStyle/>
          <a:p>
            <a:pPr marL="0" indent="0" algn="ctr">
              <a:buNone/>
            </a:pPr>
            <a:r>
              <a:rPr dirty="0"/>
              <a:t>Waypoint Park</a:t>
            </a:r>
          </a:p>
        </p:txBody>
      </p:sp>
      <p:pic>
        <p:nvPicPr>
          <p:cNvPr id="507" name="image38.jpe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1435488"/>
            <a:ext cx="5891635" cy="3536260"/>
          </a:xfrm>
          <a:prstGeom prst="rect">
            <a:avLst/>
          </a:prstGeom>
          <a:ln w="12700">
            <a:miter lim="400000"/>
          </a:ln>
        </p:spPr>
      </p:pic>
      <p:pic>
        <p:nvPicPr>
          <p:cNvPr id="508" name="image39.jpe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947225" y="1437320"/>
            <a:ext cx="6244775" cy="3536261"/>
          </a:xfrm>
          <a:prstGeom prst="rect">
            <a:avLst/>
          </a:prstGeom>
          <a:ln w="12700">
            <a:miter lim="400000"/>
          </a:ln>
        </p:spPr>
      </p:pic>
      <p:sp>
        <p:nvSpPr>
          <p:cNvPr id="2" name="TextBox 1">
            <a:extLst>
              <a:ext uri="{FF2B5EF4-FFF2-40B4-BE49-F238E27FC236}">
                <a16:creationId xmlns:a16="http://schemas.microsoft.com/office/drawing/2014/main" id="{B13A09DF-B931-49CA-97A5-5BC62B2C36FB}"/>
              </a:ext>
            </a:extLst>
          </p:cNvPr>
          <p:cNvSpPr txBox="1"/>
          <p:nvPr/>
        </p:nvSpPr>
        <p:spPr>
          <a:xfrm>
            <a:off x="7747393" y="5609365"/>
            <a:ext cx="4321051" cy="3077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8" tIns="45718" rIns="45718" bIns="45718" numCol="1" spcCol="38100" rtlCol="0" anchor="t">
            <a:spAutoFit/>
          </a:bodyPr>
          <a:lstStyle/>
          <a:p>
            <a:r>
              <a:rPr lang="en-US" sz="1400" dirty="0">
                <a:solidFill>
                  <a:srgbClr val="00334C"/>
                </a:solidFill>
                <a:latin typeface="Tahoma" panose="020B0604030504040204" pitchFamily="34" charset="0"/>
                <a:ea typeface="Tahoma" panose="020B0604030504040204" pitchFamily="34" charset="0"/>
                <a:cs typeface="Tahoma" panose="020B0604030504040204" pitchFamily="34" charset="0"/>
              </a:rPr>
              <a:t>Courtesy of Washington State Department of Ecology</a:t>
            </a:r>
          </a:p>
        </p:txBody>
      </p:sp>
      <p:sp>
        <p:nvSpPr>
          <p:cNvPr id="3" name="Slide Number Placeholder 2">
            <a:extLst>
              <a:ext uri="{FF2B5EF4-FFF2-40B4-BE49-F238E27FC236}">
                <a16:creationId xmlns:a16="http://schemas.microsoft.com/office/drawing/2014/main" id="{BC4A6706-89B9-4AEE-A557-8BDDBEE87D66}"/>
              </a:ext>
            </a:extLst>
          </p:cNvPr>
          <p:cNvSpPr>
            <a:spLocks noGrp="1"/>
          </p:cNvSpPr>
          <p:nvPr>
            <p:ph type="sldNum" sz="quarter" idx="2"/>
          </p:nvPr>
        </p:nvSpPr>
        <p:spPr/>
        <p:txBody>
          <a:bodyPr/>
          <a:lstStyle/>
          <a:p>
            <a:fld id="{86CB4B4D-7CA3-9044-876B-883B54F8677D}" type="slidenum">
              <a:rPr lang="en-US" smtClean="0"/>
              <a:t>65</a:t>
            </a:fld>
            <a:endParaRPr lang="en-US"/>
          </a:p>
        </p:txBody>
      </p:sp>
      <p:sp>
        <p:nvSpPr>
          <p:cNvPr id="10" name="Shape 495">
            <a:extLst>
              <a:ext uri="{FF2B5EF4-FFF2-40B4-BE49-F238E27FC236}">
                <a16:creationId xmlns:a16="http://schemas.microsoft.com/office/drawing/2014/main" id="{767956FE-5C52-4CDF-9D7A-1EC12E7D071C}"/>
              </a:ext>
            </a:extLst>
          </p:cNvPr>
          <p:cNvSpPr>
            <a:spLocks noGrp="1"/>
          </p:cNvSpPr>
          <p:nvPr>
            <p:ph type="title"/>
          </p:nvPr>
        </p:nvSpPr>
        <p:spPr>
          <a:xfrm>
            <a:off x="272473" y="316619"/>
            <a:ext cx="10990613" cy="706970"/>
          </a:xfrm>
          <a:prstGeom prst="rect">
            <a:avLst/>
          </a:prstGeom>
        </p:spPr>
        <p:txBody>
          <a:bodyPr>
            <a:normAutofit/>
          </a:bodyPr>
          <a:lstStyle>
            <a:lvl1pPr algn="l"/>
          </a:lstStyle>
          <a:p>
            <a:r>
              <a:rPr dirty="0"/>
              <a:t>Case Study</a:t>
            </a:r>
            <a:r>
              <a:rPr lang="en-US" dirty="0"/>
              <a:t>:</a:t>
            </a:r>
            <a:r>
              <a:rPr dirty="0"/>
              <a:t> Bellingham Bay</a:t>
            </a:r>
            <a:r>
              <a:rPr lang="en-US" dirty="0"/>
              <a:t>, Washington</a:t>
            </a:r>
            <a:endParaRPr dirty="0"/>
          </a:p>
        </p:txBody>
      </p:sp>
      <p:sp>
        <p:nvSpPr>
          <p:cNvPr id="8" name="Shape 506">
            <a:extLst>
              <a:ext uri="{FF2B5EF4-FFF2-40B4-BE49-F238E27FC236}">
                <a16:creationId xmlns:a16="http://schemas.microsoft.com/office/drawing/2014/main" id="{37321E7E-2D15-41B0-9303-38763AEA870C}"/>
              </a:ext>
            </a:extLst>
          </p:cNvPr>
          <p:cNvSpPr txBox="1">
            <a:spLocks/>
          </p:cNvSpPr>
          <p:nvPr/>
        </p:nvSpPr>
        <p:spPr>
          <a:xfrm>
            <a:off x="0" y="4952229"/>
            <a:ext cx="5799221" cy="558531"/>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ormAutofit/>
          </a:bodyPr>
          <a:lstStyle>
            <a:lvl1pPr marL="342900" marR="0" indent="-342900" algn="l" defTabSz="457200" rtl="0" latinLnBrk="0">
              <a:lnSpc>
                <a:spcPct val="100000"/>
              </a:lnSpc>
              <a:spcBef>
                <a:spcPts val="1000"/>
              </a:spcBef>
              <a:spcAft>
                <a:spcPts val="0"/>
              </a:spcAft>
              <a:buClr>
                <a:srgbClr val="002060"/>
              </a:buClr>
              <a:buSzPct val="80000"/>
              <a:buFont typeface="Wingdings 3"/>
              <a:buChar char=""/>
              <a:tabLst/>
              <a:defRPr sz="2800" b="0" i="0" u="none" strike="noStrike" cap="none" spc="0" baseline="0">
                <a:ln>
                  <a:noFill/>
                </a:ln>
                <a:solidFill>
                  <a:srgbClr val="00334C"/>
                </a:solidFill>
                <a:uFillTx/>
                <a:latin typeface="Tahoma"/>
                <a:ea typeface="Tahoma"/>
                <a:cs typeface="Tahoma"/>
                <a:sym typeface="Tahoma"/>
              </a:defRPr>
            </a:lvl1pPr>
            <a:lvl2pPr marL="790575" marR="0" indent="-333375" algn="l" defTabSz="457200" rtl="0" latinLnBrk="0">
              <a:lnSpc>
                <a:spcPct val="100000"/>
              </a:lnSpc>
              <a:spcBef>
                <a:spcPts val="1000"/>
              </a:spcBef>
              <a:spcAft>
                <a:spcPts val="0"/>
              </a:spcAft>
              <a:buClr>
                <a:srgbClr val="002060"/>
              </a:buClr>
              <a:buSzPct val="80000"/>
              <a:buFont typeface="Wingdings 3"/>
              <a:buChar char=""/>
              <a:tabLst/>
              <a:defRPr sz="2800" b="0" i="0" u="none" strike="noStrike" cap="none" spc="0" baseline="0">
                <a:ln>
                  <a:noFill/>
                </a:ln>
                <a:solidFill>
                  <a:srgbClr val="00334C"/>
                </a:solidFill>
                <a:uFillTx/>
                <a:latin typeface="Tahoma"/>
                <a:ea typeface="Tahoma"/>
                <a:cs typeface="Tahoma"/>
                <a:sym typeface="Tahoma"/>
              </a:defRPr>
            </a:lvl2pPr>
            <a:lvl3pPr marL="1234438" marR="0" indent="-320038" algn="l" defTabSz="457200" rtl="0" latinLnBrk="0">
              <a:lnSpc>
                <a:spcPct val="100000"/>
              </a:lnSpc>
              <a:spcBef>
                <a:spcPts val="1000"/>
              </a:spcBef>
              <a:spcAft>
                <a:spcPts val="0"/>
              </a:spcAft>
              <a:buClr>
                <a:srgbClr val="002060"/>
              </a:buClr>
              <a:buSzPct val="80000"/>
              <a:buFont typeface="Wingdings 3"/>
              <a:buChar char=""/>
              <a:tabLst/>
              <a:defRPr sz="2800" b="0" i="0" u="none" strike="noStrike" cap="none" spc="0" baseline="0">
                <a:ln>
                  <a:noFill/>
                </a:ln>
                <a:solidFill>
                  <a:srgbClr val="00334C"/>
                </a:solidFill>
                <a:uFillTx/>
                <a:latin typeface="Tahoma"/>
                <a:ea typeface="Tahoma"/>
                <a:cs typeface="Tahoma"/>
                <a:sym typeface="Tahoma"/>
              </a:defRPr>
            </a:lvl3pPr>
            <a:lvl4pPr marL="1727200" marR="0" indent="-355600" algn="l" defTabSz="457200" rtl="0" latinLnBrk="0">
              <a:lnSpc>
                <a:spcPct val="100000"/>
              </a:lnSpc>
              <a:spcBef>
                <a:spcPts val="1000"/>
              </a:spcBef>
              <a:spcAft>
                <a:spcPts val="0"/>
              </a:spcAft>
              <a:buClr>
                <a:srgbClr val="002060"/>
              </a:buClr>
              <a:buSzPct val="80000"/>
              <a:buFont typeface="Wingdings 3"/>
              <a:buChar char=""/>
              <a:tabLst/>
              <a:defRPr sz="2800" b="0" i="0" u="none" strike="noStrike" cap="none" spc="0" baseline="0">
                <a:ln>
                  <a:noFill/>
                </a:ln>
                <a:solidFill>
                  <a:srgbClr val="00334C"/>
                </a:solidFill>
                <a:uFillTx/>
                <a:latin typeface="Tahoma"/>
                <a:ea typeface="Tahoma"/>
                <a:cs typeface="Tahoma"/>
                <a:sym typeface="Tahoma"/>
              </a:defRPr>
            </a:lvl4pPr>
            <a:lvl5pPr marL="2184400" marR="0" indent="-355600" algn="l" defTabSz="457200" rtl="0" latinLnBrk="0">
              <a:lnSpc>
                <a:spcPct val="100000"/>
              </a:lnSpc>
              <a:spcBef>
                <a:spcPts val="1000"/>
              </a:spcBef>
              <a:spcAft>
                <a:spcPts val="0"/>
              </a:spcAft>
              <a:buClr>
                <a:srgbClr val="002060"/>
              </a:buClr>
              <a:buSzPct val="80000"/>
              <a:buFont typeface="Wingdings 3"/>
              <a:buChar char=""/>
              <a:tabLst/>
              <a:defRPr sz="2800" b="0" i="0" u="none" strike="noStrike" cap="none" spc="0" baseline="0">
                <a:ln>
                  <a:noFill/>
                </a:ln>
                <a:solidFill>
                  <a:srgbClr val="00334C"/>
                </a:solidFill>
                <a:uFillTx/>
                <a:latin typeface="Tahoma"/>
                <a:ea typeface="Tahoma"/>
                <a:cs typeface="Tahoma"/>
                <a:sym typeface="Tahoma"/>
              </a:defRPr>
            </a:lvl5pPr>
            <a:lvl6pPr marL="0" marR="0" indent="0" algn="l" defTabSz="457200" rtl="0" latinLnBrk="0">
              <a:lnSpc>
                <a:spcPct val="100000"/>
              </a:lnSpc>
              <a:spcBef>
                <a:spcPts val="1000"/>
              </a:spcBef>
              <a:spcAft>
                <a:spcPts val="0"/>
              </a:spcAft>
              <a:buClrTx/>
              <a:buSzTx/>
              <a:buFontTx/>
              <a:buNone/>
              <a:tabLst/>
              <a:defRPr sz="1800" b="0" i="0" u="none" strike="noStrike" cap="all" spc="0" baseline="0">
                <a:ln>
                  <a:noFill/>
                </a:ln>
                <a:solidFill>
                  <a:srgbClr val="00334C"/>
                </a:solidFill>
                <a:uFillTx/>
                <a:latin typeface="Century Gothic"/>
                <a:ea typeface="Century Gothic"/>
                <a:cs typeface="Century Gothic"/>
                <a:sym typeface="Century Gothic"/>
              </a:defRPr>
            </a:lvl6pPr>
            <a:lvl7pPr marL="0" marR="0" indent="0" algn="l" defTabSz="457200" rtl="0" latinLnBrk="0">
              <a:lnSpc>
                <a:spcPct val="100000"/>
              </a:lnSpc>
              <a:spcBef>
                <a:spcPts val="1000"/>
              </a:spcBef>
              <a:spcAft>
                <a:spcPts val="0"/>
              </a:spcAft>
              <a:buClrTx/>
              <a:buSzTx/>
              <a:buFontTx/>
              <a:buNone/>
              <a:tabLst/>
              <a:defRPr sz="1800" b="0" i="0" u="none" strike="noStrike" cap="all" spc="0" baseline="0">
                <a:ln>
                  <a:noFill/>
                </a:ln>
                <a:solidFill>
                  <a:srgbClr val="00334C"/>
                </a:solidFill>
                <a:uFillTx/>
                <a:latin typeface="Century Gothic"/>
                <a:ea typeface="Century Gothic"/>
                <a:cs typeface="Century Gothic"/>
                <a:sym typeface="Century Gothic"/>
              </a:defRPr>
            </a:lvl7pPr>
            <a:lvl8pPr marL="0" marR="0" indent="0" algn="l" defTabSz="457200" rtl="0" latinLnBrk="0">
              <a:lnSpc>
                <a:spcPct val="100000"/>
              </a:lnSpc>
              <a:spcBef>
                <a:spcPts val="1000"/>
              </a:spcBef>
              <a:spcAft>
                <a:spcPts val="0"/>
              </a:spcAft>
              <a:buClrTx/>
              <a:buSzTx/>
              <a:buFontTx/>
              <a:buNone/>
              <a:tabLst/>
              <a:defRPr sz="1800" b="0" i="0" u="none" strike="noStrike" cap="all" spc="0" baseline="0">
                <a:ln>
                  <a:noFill/>
                </a:ln>
                <a:solidFill>
                  <a:srgbClr val="00334C"/>
                </a:solidFill>
                <a:uFillTx/>
                <a:latin typeface="Century Gothic"/>
                <a:ea typeface="Century Gothic"/>
                <a:cs typeface="Century Gothic"/>
                <a:sym typeface="Century Gothic"/>
              </a:defRPr>
            </a:lvl8pPr>
            <a:lvl9pPr marL="0" marR="0" indent="0" algn="l" defTabSz="457200" rtl="0" latinLnBrk="0">
              <a:lnSpc>
                <a:spcPct val="100000"/>
              </a:lnSpc>
              <a:spcBef>
                <a:spcPts val="1000"/>
              </a:spcBef>
              <a:spcAft>
                <a:spcPts val="0"/>
              </a:spcAft>
              <a:buClrTx/>
              <a:buSzTx/>
              <a:buFontTx/>
              <a:buNone/>
              <a:tabLst/>
              <a:defRPr sz="1800" b="0" i="0" u="none" strike="noStrike" cap="all" spc="0" baseline="0">
                <a:ln>
                  <a:noFill/>
                </a:ln>
                <a:solidFill>
                  <a:srgbClr val="00334C"/>
                </a:solidFill>
                <a:uFillTx/>
                <a:latin typeface="Century Gothic"/>
                <a:ea typeface="Century Gothic"/>
                <a:cs typeface="Century Gothic"/>
                <a:sym typeface="Century Gothic"/>
              </a:defRPr>
            </a:lvl9pPr>
          </a:lstStyle>
          <a:p>
            <a:pPr marL="0" indent="0" algn="ctr" hangingPunct="1">
              <a:buFont typeface="Wingdings 3"/>
              <a:buNone/>
            </a:pPr>
            <a:r>
              <a:rPr lang="en-US" sz="2400" dirty="0"/>
              <a:t>Before</a:t>
            </a:r>
          </a:p>
        </p:txBody>
      </p:sp>
      <p:sp>
        <p:nvSpPr>
          <p:cNvPr id="9" name="Shape 506">
            <a:extLst>
              <a:ext uri="{FF2B5EF4-FFF2-40B4-BE49-F238E27FC236}">
                <a16:creationId xmlns:a16="http://schemas.microsoft.com/office/drawing/2014/main" id="{BFA0E0EB-FA5E-4980-9B38-EE804563BB2A}"/>
              </a:ext>
            </a:extLst>
          </p:cNvPr>
          <p:cNvSpPr txBox="1">
            <a:spLocks/>
          </p:cNvSpPr>
          <p:nvPr/>
        </p:nvSpPr>
        <p:spPr>
          <a:xfrm>
            <a:off x="5947225" y="4968162"/>
            <a:ext cx="6244775" cy="558531"/>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ormAutofit/>
          </a:bodyPr>
          <a:lstStyle>
            <a:lvl1pPr marL="342900" marR="0" indent="-342900" algn="l" defTabSz="457200" rtl="0" latinLnBrk="0">
              <a:lnSpc>
                <a:spcPct val="100000"/>
              </a:lnSpc>
              <a:spcBef>
                <a:spcPts val="1000"/>
              </a:spcBef>
              <a:spcAft>
                <a:spcPts val="0"/>
              </a:spcAft>
              <a:buClr>
                <a:srgbClr val="002060"/>
              </a:buClr>
              <a:buSzPct val="80000"/>
              <a:buFont typeface="Wingdings 3"/>
              <a:buChar char=""/>
              <a:tabLst/>
              <a:defRPr sz="2800" b="0" i="0" u="none" strike="noStrike" cap="none" spc="0" baseline="0">
                <a:ln>
                  <a:noFill/>
                </a:ln>
                <a:solidFill>
                  <a:srgbClr val="00334C"/>
                </a:solidFill>
                <a:uFillTx/>
                <a:latin typeface="Tahoma"/>
                <a:ea typeface="Tahoma"/>
                <a:cs typeface="Tahoma"/>
                <a:sym typeface="Tahoma"/>
              </a:defRPr>
            </a:lvl1pPr>
            <a:lvl2pPr marL="790575" marR="0" indent="-333375" algn="l" defTabSz="457200" rtl="0" latinLnBrk="0">
              <a:lnSpc>
                <a:spcPct val="100000"/>
              </a:lnSpc>
              <a:spcBef>
                <a:spcPts val="1000"/>
              </a:spcBef>
              <a:spcAft>
                <a:spcPts val="0"/>
              </a:spcAft>
              <a:buClr>
                <a:srgbClr val="002060"/>
              </a:buClr>
              <a:buSzPct val="80000"/>
              <a:buFont typeface="Wingdings 3"/>
              <a:buChar char=""/>
              <a:tabLst/>
              <a:defRPr sz="2800" b="0" i="0" u="none" strike="noStrike" cap="none" spc="0" baseline="0">
                <a:ln>
                  <a:noFill/>
                </a:ln>
                <a:solidFill>
                  <a:srgbClr val="00334C"/>
                </a:solidFill>
                <a:uFillTx/>
                <a:latin typeface="Tahoma"/>
                <a:ea typeface="Tahoma"/>
                <a:cs typeface="Tahoma"/>
                <a:sym typeface="Tahoma"/>
              </a:defRPr>
            </a:lvl2pPr>
            <a:lvl3pPr marL="1234438" marR="0" indent="-320038" algn="l" defTabSz="457200" rtl="0" latinLnBrk="0">
              <a:lnSpc>
                <a:spcPct val="100000"/>
              </a:lnSpc>
              <a:spcBef>
                <a:spcPts val="1000"/>
              </a:spcBef>
              <a:spcAft>
                <a:spcPts val="0"/>
              </a:spcAft>
              <a:buClr>
                <a:srgbClr val="002060"/>
              </a:buClr>
              <a:buSzPct val="80000"/>
              <a:buFont typeface="Wingdings 3"/>
              <a:buChar char=""/>
              <a:tabLst/>
              <a:defRPr sz="2800" b="0" i="0" u="none" strike="noStrike" cap="none" spc="0" baseline="0">
                <a:ln>
                  <a:noFill/>
                </a:ln>
                <a:solidFill>
                  <a:srgbClr val="00334C"/>
                </a:solidFill>
                <a:uFillTx/>
                <a:latin typeface="Tahoma"/>
                <a:ea typeface="Tahoma"/>
                <a:cs typeface="Tahoma"/>
                <a:sym typeface="Tahoma"/>
              </a:defRPr>
            </a:lvl3pPr>
            <a:lvl4pPr marL="1727200" marR="0" indent="-355600" algn="l" defTabSz="457200" rtl="0" latinLnBrk="0">
              <a:lnSpc>
                <a:spcPct val="100000"/>
              </a:lnSpc>
              <a:spcBef>
                <a:spcPts val="1000"/>
              </a:spcBef>
              <a:spcAft>
                <a:spcPts val="0"/>
              </a:spcAft>
              <a:buClr>
                <a:srgbClr val="002060"/>
              </a:buClr>
              <a:buSzPct val="80000"/>
              <a:buFont typeface="Wingdings 3"/>
              <a:buChar char=""/>
              <a:tabLst/>
              <a:defRPr sz="2800" b="0" i="0" u="none" strike="noStrike" cap="none" spc="0" baseline="0">
                <a:ln>
                  <a:noFill/>
                </a:ln>
                <a:solidFill>
                  <a:srgbClr val="00334C"/>
                </a:solidFill>
                <a:uFillTx/>
                <a:latin typeface="Tahoma"/>
                <a:ea typeface="Tahoma"/>
                <a:cs typeface="Tahoma"/>
                <a:sym typeface="Tahoma"/>
              </a:defRPr>
            </a:lvl4pPr>
            <a:lvl5pPr marL="2184400" marR="0" indent="-355600" algn="l" defTabSz="457200" rtl="0" latinLnBrk="0">
              <a:lnSpc>
                <a:spcPct val="100000"/>
              </a:lnSpc>
              <a:spcBef>
                <a:spcPts val="1000"/>
              </a:spcBef>
              <a:spcAft>
                <a:spcPts val="0"/>
              </a:spcAft>
              <a:buClr>
                <a:srgbClr val="002060"/>
              </a:buClr>
              <a:buSzPct val="80000"/>
              <a:buFont typeface="Wingdings 3"/>
              <a:buChar char=""/>
              <a:tabLst/>
              <a:defRPr sz="2800" b="0" i="0" u="none" strike="noStrike" cap="none" spc="0" baseline="0">
                <a:ln>
                  <a:noFill/>
                </a:ln>
                <a:solidFill>
                  <a:srgbClr val="00334C"/>
                </a:solidFill>
                <a:uFillTx/>
                <a:latin typeface="Tahoma"/>
                <a:ea typeface="Tahoma"/>
                <a:cs typeface="Tahoma"/>
                <a:sym typeface="Tahoma"/>
              </a:defRPr>
            </a:lvl5pPr>
            <a:lvl6pPr marL="0" marR="0" indent="0" algn="l" defTabSz="457200" rtl="0" latinLnBrk="0">
              <a:lnSpc>
                <a:spcPct val="100000"/>
              </a:lnSpc>
              <a:spcBef>
                <a:spcPts val="1000"/>
              </a:spcBef>
              <a:spcAft>
                <a:spcPts val="0"/>
              </a:spcAft>
              <a:buClrTx/>
              <a:buSzTx/>
              <a:buFontTx/>
              <a:buNone/>
              <a:tabLst/>
              <a:defRPr sz="1800" b="0" i="0" u="none" strike="noStrike" cap="all" spc="0" baseline="0">
                <a:ln>
                  <a:noFill/>
                </a:ln>
                <a:solidFill>
                  <a:srgbClr val="00334C"/>
                </a:solidFill>
                <a:uFillTx/>
                <a:latin typeface="Century Gothic"/>
                <a:ea typeface="Century Gothic"/>
                <a:cs typeface="Century Gothic"/>
                <a:sym typeface="Century Gothic"/>
              </a:defRPr>
            </a:lvl6pPr>
            <a:lvl7pPr marL="0" marR="0" indent="0" algn="l" defTabSz="457200" rtl="0" latinLnBrk="0">
              <a:lnSpc>
                <a:spcPct val="100000"/>
              </a:lnSpc>
              <a:spcBef>
                <a:spcPts val="1000"/>
              </a:spcBef>
              <a:spcAft>
                <a:spcPts val="0"/>
              </a:spcAft>
              <a:buClrTx/>
              <a:buSzTx/>
              <a:buFontTx/>
              <a:buNone/>
              <a:tabLst/>
              <a:defRPr sz="1800" b="0" i="0" u="none" strike="noStrike" cap="all" spc="0" baseline="0">
                <a:ln>
                  <a:noFill/>
                </a:ln>
                <a:solidFill>
                  <a:srgbClr val="00334C"/>
                </a:solidFill>
                <a:uFillTx/>
                <a:latin typeface="Century Gothic"/>
                <a:ea typeface="Century Gothic"/>
                <a:cs typeface="Century Gothic"/>
                <a:sym typeface="Century Gothic"/>
              </a:defRPr>
            </a:lvl7pPr>
            <a:lvl8pPr marL="0" marR="0" indent="0" algn="l" defTabSz="457200" rtl="0" latinLnBrk="0">
              <a:lnSpc>
                <a:spcPct val="100000"/>
              </a:lnSpc>
              <a:spcBef>
                <a:spcPts val="1000"/>
              </a:spcBef>
              <a:spcAft>
                <a:spcPts val="0"/>
              </a:spcAft>
              <a:buClrTx/>
              <a:buSzTx/>
              <a:buFontTx/>
              <a:buNone/>
              <a:tabLst/>
              <a:defRPr sz="1800" b="0" i="0" u="none" strike="noStrike" cap="all" spc="0" baseline="0">
                <a:ln>
                  <a:noFill/>
                </a:ln>
                <a:solidFill>
                  <a:srgbClr val="00334C"/>
                </a:solidFill>
                <a:uFillTx/>
                <a:latin typeface="Century Gothic"/>
                <a:ea typeface="Century Gothic"/>
                <a:cs typeface="Century Gothic"/>
                <a:sym typeface="Century Gothic"/>
              </a:defRPr>
            </a:lvl8pPr>
            <a:lvl9pPr marL="0" marR="0" indent="0" algn="l" defTabSz="457200" rtl="0" latinLnBrk="0">
              <a:lnSpc>
                <a:spcPct val="100000"/>
              </a:lnSpc>
              <a:spcBef>
                <a:spcPts val="1000"/>
              </a:spcBef>
              <a:spcAft>
                <a:spcPts val="0"/>
              </a:spcAft>
              <a:buClrTx/>
              <a:buSzTx/>
              <a:buFontTx/>
              <a:buNone/>
              <a:tabLst/>
              <a:defRPr sz="1800" b="0" i="0" u="none" strike="noStrike" cap="all" spc="0" baseline="0">
                <a:ln>
                  <a:noFill/>
                </a:ln>
                <a:solidFill>
                  <a:srgbClr val="00334C"/>
                </a:solidFill>
                <a:uFillTx/>
                <a:latin typeface="Century Gothic"/>
                <a:ea typeface="Century Gothic"/>
                <a:cs typeface="Century Gothic"/>
                <a:sym typeface="Century Gothic"/>
              </a:defRPr>
            </a:lvl9pPr>
          </a:lstStyle>
          <a:p>
            <a:pPr marL="0" indent="0" algn="ctr" hangingPunct="1">
              <a:buFont typeface="Wingdings 3"/>
              <a:buNone/>
            </a:pPr>
            <a:r>
              <a:rPr lang="en-US" sz="2400" dirty="0"/>
              <a:t>After</a:t>
            </a:r>
          </a:p>
        </p:txBody>
      </p:sp>
    </p:spTree>
  </p:cSld>
  <p:clrMapOvr>
    <a:masterClrMapping/>
  </p:clrMapOvr>
  <p:transition spd="slow"/>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B01E4D-779D-40A6-9154-129B630017C7}"/>
              </a:ext>
            </a:extLst>
          </p:cNvPr>
          <p:cNvSpPr>
            <a:spLocks noGrp="1"/>
          </p:cNvSpPr>
          <p:nvPr>
            <p:ph type="title"/>
          </p:nvPr>
        </p:nvSpPr>
        <p:spPr/>
        <p:txBody>
          <a:bodyPr/>
          <a:lstStyle/>
          <a:p>
            <a:pPr algn="l"/>
            <a:r>
              <a:rPr lang="en-US" dirty="0"/>
              <a:t>Summary</a:t>
            </a:r>
          </a:p>
        </p:txBody>
      </p:sp>
      <p:graphicFrame>
        <p:nvGraphicFramePr>
          <p:cNvPr id="4" name="Diagram 3">
            <a:extLst>
              <a:ext uri="{FF2B5EF4-FFF2-40B4-BE49-F238E27FC236}">
                <a16:creationId xmlns:a16="http://schemas.microsoft.com/office/drawing/2014/main" id="{A0951FB6-6D00-4E54-B614-139DAFFCE2B7}"/>
              </a:ext>
            </a:extLst>
          </p:cNvPr>
          <p:cNvGraphicFramePr/>
          <p:nvPr>
            <p:extLst>
              <p:ext uri="{D42A27DB-BD31-4B8C-83A1-F6EECF244321}">
                <p14:modId xmlns:p14="http://schemas.microsoft.com/office/powerpoint/2010/main" val="921193887"/>
              </p:ext>
            </p:extLst>
          </p:nvPr>
        </p:nvGraphicFramePr>
        <p:xfrm>
          <a:off x="272472" y="1567544"/>
          <a:ext cx="12108213" cy="43542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Slide Number Placeholder 4">
            <a:extLst>
              <a:ext uri="{FF2B5EF4-FFF2-40B4-BE49-F238E27FC236}">
                <a16:creationId xmlns:a16="http://schemas.microsoft.com/office/drawing/2014/main" id="{620AAB86-7C79-457C-B8DC-5516101D8B18}"/>
              </a:ext>
            </a:extLst>
          </p:cNvPr>
          <p:cNvSpPr>
            <a:spLocks noGrp="1"/>
          </p:cNvSpPr>
          <p:nvPr>
            <p:ph type="sldNum" sz="quarter" idx="2"/>
          </p:nvPr>
        </p:nvSpPr>
        <p:spPr/>
        <p:txBody>
          <a:bodyPr/>
          <a:lstStyle/>
          <a:p>
            <a:fld id="{86CB4B4D-7CA3-9044-876B-883B54F8677D}" type="slidenum">
              <a:rPr lang="en-US" smtClean="0"/>
              <a:t>66</a:t>
            </a:fld>
            <a:endParaRPr lang="en-US"/>
          </a:p>
        </p:txBody>
      </p:sp>
    </p:spTree>
    <p:extLst>
      <p:ext uri="{BB962C8B-B14F-4D97-AF65-F5344CB8AC3E}">
        <p14:creationId xmlns:p14="http://schemas.microsoft.com/office/powerpoint/2010/main" val="2494436048"/>
      </p:ext>
    </p:extLst>
  </p:cSld>
  <p:clrMapOvr>
    <a:masterClrMapping/>
  </p:clrMapOvr>
  <p:transition spd="med"/>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AD0C43-2F2C-45F8-8E56-B2AE21257DD3}"/>
              </a:ext>
            </a:extLst>
          </p:cNvPr>
          <p:cNvSpPr>
            <a:spLocks noGrp="1"/>
          </p:cNvSpPr>
          <p:nvPr>
            <p:ph type="title"/>
          </p:nvPr>
        </p:nvSpPr>
        <p:spPr>
          <a:xfrm>
            <a:off x="124644" y="1487109"/>
            <a:ext cx="5637527" cy="3346148"/>
          </a:xfrm>
        </p:spPr>
        <p:txBody>
          <a:bodyPr/>
          <a:lstStyle/>
          <a:p>
            <a:pPr algn="ctr"/>
            <a:r>
              <a:rPr lang="en-US" sz="5400" dirty="0">
                <a:solidFill>
                  <a:schemeClr val="tx1"/>
                </a:solidFill>
                <a:latin typeface="Tahoma" panose="020B0604030504040204" pitchFamily="34" charset="0"/>
                <a:ea typeface="Tahoma" panose="020B0604030504040204" pitchFamily="34" charset="0"/>
                <a:cs typeface="Tahoma" panose="020B0604030504040204" pitchFamily="34" charset="0"/>
              </a:rPr>
              <a:t>Questions?</a:t>
            </a:r>
            <a:br>
              <a:rPr lang="en-US" sz="5400" dirty="0">
                <a:solidFill>
                  <a:schemeClr val="tx1"/>
                </a:solidFill>
                <a:latin typeface="Tahoma" panose="020B0604030504040204" pitchFamily="34" charset="0"/>
                <a:ea typeface="Tahoma" panose="020B0604030504040204" pitchFamily="34" charset="0"/>
                <a:cs typeface="Tahoma" panose="020B0604030504040204" pitchFamily="34" charset="0"/>
              </a:rPr>
            </a:br>
            <a:br>
              <a:rPr lang="en-US" sz="3200" dirty="0">
                <a:solidFill>
                  <a:schemeClr val="tx1"/>
                </a:solidFill>
                <a:latin typeface="Tahoma" panose="020B0604030504040204" pitchFamily="34" charset="0"/>
                <a:ea typeface="Tahoma" panose="020B0604030504040204" pitchFamily="34" charset="0"/>
                <a:cs typeface="Tahoma" panose="020B0604030504040204" pitchFamily="34" charset="0"/>
              </a:rPr>
            </a:br>
            <a:r>
              <a:rPr lang="en-US" sz="3200" dirty="0">
                <a:solidFill>
                  <a:schemeClr val="tx1"/>
                </a:solidFill>
                <a:latin typeface="Tahoma" panose="020B0604030504040204" pitchFamily="34" charset="0"/>
                <a:ea typeface="Tahoma" panose="020B0604030504040204" pitchFamily="34" charset="0"/>
                <a:cs typeface="Tahoma" panose="020B0604030504040204" pitchFamily="34" charset="0"/>
              </a:rPr>
              <a:t>Please use the Q&amp;A Pod to submit questions.</a:t>
            </a:r>
            <a:endParaRPr lang="en-US" sz="540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4" name="Slide Number Placeholder 3">
            <a:extLst>
              <a:ext uri="{FF2B5EF4-FFF2-40B4-BE49-F238E27FC236}">
                <a16:creationId xmlns:a16="http://schemas.microsoft.com/office/drawing/2014/main" id="{6351D6F1-2EB2-413D-B581-F29D601FF488}"/>
              </a:ext>
            </a:extLst>
          </p:cNvPr>
          <p:cNvSpPr>
            <a:spLocks noGrp="1"/>
          </p:cNvSpPr>
          <p:nvPr>
            <p:ph type="sldNum" sz="quarter" idx="12"/>
          </p:nvPr>
        </p:nvSpPr>
        <p:spPr>
          <a:xfrm>
            <a:off x="11482101" y="6273022"/>
            <a:ext cx="472611" cy="402266"/>
          </a:xfrm>
          <a:prstGeom prst="rect">
            <a:avLst/>
          </a:prstGeom>
        </p:spPr>
        <p:txBody>
          <a:bodyPr/>
          <a:lstStyle>
            <a:defPPr>
              <a:defRPr lang="en-US"/>
            </a:defPPr>
            <a:lvl1pPr marL="0" algn="ctr" defTabSz="457200" rtl="0" eaLnBrk="1" latinLnBrk="0" hangingPunct="1">
              <a:defRPr sz="12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FF3F51B9-B4A8-47D8-818E-EF9CB482397C}" type="slidenum">
              <a:rPr lang="en-US" smtClean="0"/>
              <a:pPr marL="0" marR="0" lvl="0" indent="0" algn="ctr" defTabSz="457200" rtl="0" eaLnBrk="1" fontAlgn="auto" latinLnBrk="0" hangingPunct="1">
                <a:lnSpc>
                  <a:spcPct val="100000"/>
                </a:lnSpc>
                <a:spcBef>
                  <a:spcPts val="0"/>
                </a:spcBef>
                <a:spcAft>
                  <a:spcPts val="0"/>
                </a:spcAft>
                <a:buClrTx/>
                <a:buSzTx/>
                <a:buFontTx/>
                <a:buNone/>
                <a:tabLst/>
                <a:defRPr/>
              </a:pPr>
              <a:t>67</a:t>
            </a:fld>
            <a:endParaRPr kumimoji="0" lang="en-US" sz="12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pic>
        <p:nvPicPr>
          <p:cNvPr id="5" name="Picture 4" descr="Person with idea concept">
            <a:extLst>
              <a:ext uri="{FF2B5EF4-FFF2-40B4-BE49-F238E27FC236}">
                <a16:creationId xmlns:a16="http://schemas.microsoft.com/office/drawing/2014/main" id="{2CBDF545-0C40-469C-B349-B75F589FD9B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096000" y="1487109"/>
            <a:ext cx="5825671" cy="3883781"/>
          </a:xfrm>
          <a:prstGeom prst="rect">
            <a:avLst/>
          </a:prstGeom>
        </p:spPr>
      </p:pic>
    </p:spTree>
    <p:extLst>
      <p:ext uri="{BB962C8B-B14F-4D97-AF65-F5344CB8AC3E}">
        <p14:creationId xmlns:p14="http://schemas.microsoft.com/office/powerpoint/2010/main" val="1543720784"/>
      </p:ext>
    </p:extLst>
  </p:cSld>
  <p:clrMapOvr>
    <a:masterClrMapping/>
  </p:clrMapOvr>
  <p:transition spd="med"/>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 name="Shape 125"/>
          <p:cNvSpPr>
            <a:spLocks noGrp="1"/>
          </p:cNvSpPr>
          <p:nvPr>
            <p:ph type="sldNum" sz="quarter" idx="4294967295"/>
          </p:nvPr>
        </p:nvSpPr>
        <p:spPr>
          <a:xfrm>
            <a:off x="11624736" y="6273022"/>
            <a:ext cx="187332" cy="269237"/>
          </a:xfrm>
          <a:prstGeom prst="rect">
            <a:avLst/>
          </a:prstGeom>
          <a:extLst>
            <a:ext uri="{C572A759-6A51-4108-AA02-DFA0A04FC94B}">
              <ma14:wrappingTextBoxFlag xmlns="" xmlns:ma14="http://schemas.microsoft.com/office/mac/drawingml/2011/main" val="1"/>
            </a:ext>
          </a:extLst>
        </p:spPr>
        <p:txBody>
          <a:bodyPr/>
          <a:lstStyle>
            <a:lvl1pPr>
              <a:defRPr>
                <a:latin typeface="Tahoma"/>
                <a:ea typeface="Tahoma"/>
                <a:cs typeface="Tahoma"/>
                <a:sym typeface="Tahoma"/>
              </a:defRPr>
            </a:lvl1pPr>
          </a:lstStyle>
          <a:p>
            <a:pPr marL="0" marR="0" lvl="0" indent="0" algn="ctr" defTabSz="457200" rtl="0" eaLnBrk="1" fontAlgn="auto" latinLnBrk="0" hangingPunct="0">
              <a:lnSpc>
                <a:spcPct val="100000"/>
              </a:lnSpc>
              <a:spcBef>
                <a:spcPts val="0"/>
              </a:spcBef>
              <a:spcAft>
                <a:spcPts val="0"/>
              </a:spcAft>
              <a:buClrTx/>
              <a:buSzTx/>
              <a:buFontTx/>
              <a:buNone/>
              <a:tabLst/>
              <a:defRPr/>
            </a:pPr>
            <a:fld id="{86CB4B4D-7CA3-9044-876B-883B54F8677D}" type="slidenum">
              <a:rPr kumimoji="0" sz="1200" b="0" i="0" u="none" strike="noStrike" kern="0" cap="none" spc="0" normalizeH="0" baseline="0" noProof="0">
                <a:ln>
                  <a:noFill/>
                </a:ln>
                <a:solidFill>
                  <a:srgbClr val="FFFFFF"/>
                </a:solidFill>
                <a:effectLst/>
                <a:uLnTx/>
                <a:uFillTx/>
                <a:latin typeface="Tahoma"/>
                <a:ea typeface="Tahoma"/>
                <a:cs typeface="Tahoma"/>
                <a:sym typeface="Tahoma"/>
              </a:rPr>
              <a:pPr marL="0" marR="0" lvl="0" indent="0" algn="ctr" defTabSz="457200" rtl="0" eaLnBrk="1" fontAlgn="auto" latinLnBrk="0" hangingPunct="0">
                <a:lnSpc>
                  <a:spcPct val="100000"/>
                </a:lnSpc>
                <a:spcBef>
                  <a:spcPts val="0"/>
                </a:spcBef>
                <a:spcAft>
                  <a:spcPts val="0"/>
                </a:spcAft>
                <a:buClrTx/>
                <a:buSzTx/>
                <a:buFontTx/>
                <a:buNone/>
                <a:tabLst/>
                <a:defRPr/>
              </a:pPr>
              <a:t>68</a:t>
            </a:fld>
            <a:endParaRPr kumimoji="0" sz="1200" b="0" i="0" u="none" strike="noStrike" kern="0" cap="none" spc="0" normalizeH="0" baseline="0" noProof="0">
              <a:ln>
                <a:noFill/>
              </a:ln>
              <a:solidFill>
                <a:srgbClr val="FFFFFF"/>
              </a:solidFill>
              <a:effectLst/>
              <a:uLnTx/>
              <a:uFillTx/>
              <a:latin typeface="Tahoma"/>
              <a:ea typeface="Tahoma"/>
              <a:cs typeface="Tahoma"/>
              <a:sym typeface="Tahoma"/>
            </a:endParaRPr>
          </a:p>
        </p:txBody>
      </p:sp>
      <p:sp>
        <p:nvSpPr>
          <p:cNvPr id="126" name="Shape 126"/>
          <p:cNvSpPr>
            <a:spLocks noGrp="1"/>
          </p:cNvSpPr>
          <p:nvPr>
            <p:ph type="title"/>
          </p:nvPr>
        </p:nvSpPr>
        <p:spPr>
          <a:xfrm>
            <a:off x="3141972" y="1905031"/>
            <a:ext cx="8482764" cy="3582924"/>
          </a:xfrm>
          <a:prstGeom prst="rect">
            <a:avLst/>
          </a:prstGeom>
        </p:spPr>
        <p:txBody>
          <a:bodyPr/>
          <a:lstStyle/>
          <a:p>
            <a:pPr>
              <a:defRPr sz="3700" b="1" u="sng"/>
            </a:pPr>
            <a:br>
              <a:rPr dirty="0"/>
            </a:br>
            <a:r>
              <a:rPr lang="en-US" sz="3300" u="none" dirty="0">
                <a:solidFill>
                  <a:srgbClr val="DCDCDC"/>
                </a:solidFill>
              </a:rPr>
              <a:t>I</a:t>
            </a:r>
            <a:r>
              <a:rPr sz="3300" u="none" dirty="0">
                <a:solidFill>
                  <a:srgbClr val="DCDCDC"/>
                </a:solidFill>
              </a:rPr>
              <a:t>ntroduction</a:t>
            </a:r>
            <a:br>
              <a:rPr sz="3300" u="none" dirty="0">
                <a:solidFill>
                  <a:srgbClr val="DCDCDC"/>
                </a:solidFill>
              </a:rPr>
            </a:br>
            <a:r>
              <a:rPr sz="3300" u="none" dirty="0">
                <a:solidFill>
                  <a:srgbClr val="DCDCDC"/>
                </a:solidFill>
              </a:rPr>
              <a:t>Resources, History &amp; Value of SRR</a:t>
            </a:r>
            <a:br>
              <a:rPr sz="3300" u="none" dirty="0">
                <a:solidFill>
                  <a:srgbClr val="DCDCDC"/>
                </a:solidFill>
              </a:rPr>
            </a:br>
            <a:r>
              <a:rPr sz="3300" u="none" dirty="0">
                <a:solidFill>
                  <a:srgbClr val="DCDCDC"/>
                </a:solidFill>
              </a:rPr>
              <a:t>Social &amp; Economic Evaluations &amp; Benefits</a:t>
            </a:r>
            <a:br>
              <a:rPr sz="3200" u="none" dirty="0">
                <a:solidFill>
                  <a:srgbClr val="DCDCDC"/>
                </a:solidFill>
              </a:rPr>
            </a:br>
            <a:r>
              <a:rPr u="none" dirty="0"/>
              <a:t>Integrating SRR</a:t>
            </a:r>
            <a:endParaRPr dirty="0">
              <a:solidFill>
                <a:srgbClr val="DCDCDC"/>
              </a:solidFill>
            </a:endParaRPr>
          </a:p>
          <a:p>
            <a:pPr>
              <a:defRPr sz="3200" b="1">
                <a:solidFill>
                  <a:srgbClr val="DCDCDC"/>
                </a:solidFill>
              </a:defRPr>
            </a:pPr>
            <a:r>
              <a:rPr sz="3300" dirty="0"/>
              <a:t>Sustainable</a:t>
            </a:r>
            <a:r>
              <a:rPr lang="en-US" sz="3300" dirty="0"/>
              <a:t> </a:t>
            </a:r>
            <a:r>
              <a:rPr sz="3300" dirty="0"/>
              <a:t>Best Management Practices</a:t>
            </a:r>
          </a:p>
        </p:txBody>
      </p:sp>
      <p:sp>
        <p:nvSpPr>
          <p:cNvPr id="127" name="Shape 127"/>
          <p:cNvSpPr/>
          <p:nvPr/>
        </p:nvSpPr>
        <p:spPr>
          <a:xfrm>
            <a:off x="2685507" y="4497477"/>
            <a:ext cx="371487" cy="345994"/>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lnTo>
                  <a:pt x="13349" y="13349"/>
                </a:lnTo>
                <a:lnTo>
                  <a:pt x="21600" y="13350"/>
                </a:lnTo>
                <a:lnTo>
                  <a:pt x="14925" y="8250"/>
                </a:lnTo>
                <a:lnTo>
                  <a:pt x="17475" y="0"/>
                </a:lnTo>
                <a:lnTo>
                  <a:pt x="10800" y="5099"/>
                </a:lnTo>
                <a:lnTo>
                  <a:pt x="4125" y="0"/>
                </a:lnTo>
                <a:lnTo>
                  <a:pt x="6675" y="8250"/>
                </a:lnTo>
                <a:lnTo>
                  <a:pt x="0" y="13350"/>
                </a:lnTo>
                <a:lnTo>
                  <a:pt x="8251" y="13349"/>
                </a:lnTo>
                <a:close/>
              </a:path>
            </a:pathLst>
          </a:custGeom>
          <a:solidFill>
            <a:srgbClr val="00334C"/>
          </a:solidFill>
          <a:ln w="25400">
            <a:solidFill>
              <a:srgbClr val="00334C"/>
            </a:solidFill>
          </a:ln>
          <a:effectLst>
            <a:outerShdw blurRad="38100" dist="25400" dir="5400000" rotWithShape="0">
              <a:srgbClr val="000000">
                <a:alpha val="45000"/>
              </a:srgbClr>
            </a:outerShdw>
          </a:effectLst>
        </p:spPr>
        <p:txBody>
          <a:bodyPr lIns="45718" tIns="45718" rIns="45718" bIns="45718" anchor="ct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Helvetica"/>
              <a:cs typeface="Helvetica"/>
              <a:sym typeface="Helvetica"/>
            </a:endParaRPr>
          </a:p>
        </p:txBody>
      </p:sp>
    </p:spTree>
  </p:cSld>
  <p:clrMapOvr>
    <a:masterClrMapping/>
  </p:clrMapOvr>
  <p:transition spd="med"/>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 name="Shape 129"/>
          <p:cNvSpPr>
            <a:spLocks noGrp="1"/>
          </p:cNvSpPr>
          <p:nvPr>
            <p:ph type="title"/>
          </p:nvPr>
        </p:nvSpPr>
        <p:spPr>
          <a:xfrm>
            <a:off x="272473" y="316619"/>
            <a:ext cx="8761415" cy="706970"/>
          </a:xfrm>
          <a:prstGeom prst="rect">
            <a:avLst/>
          </a:prstGeom>
        </p:spPr>
        <p:txBody>
          <a:bodyPr/>
          <a:lstStyle>
            <a:lvl1pPr algn="l"/>
          </a:lstStyle>
          <a:p>
            <a:r>
              <a:t>Integrating SRR Key Concepts</a:t>
            </a:r>
          </a:p>
        </p:txBody>
      </p:sp>
      <p:pic>
        <p:nvPicPr>
          <p:cNvPr id="130" name="image11.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022057" y="1602511"/>
            <a:ext cx="291369" cy="4154833"/>
          </a:xfrm>
          <a:prstGeom prst="rect">
            <a:avLst/>
          </a:prstGeom>
          <a:ln w="12700">
            <a:miter lim="400000"/>
          </a:ln>
        </p:spPr>
      </p:pic>
      <p:pic>
        <p:nvPicPr>
          <p:cNvPr id="131" name="image11.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854024" y="1604930"/>
            <a:ext cx="291378" cy="4191707"/>
          </a:xfrm>
          <a:prstGeom prst="rect">
            <a:avLst/>
          </a:prstGeom>
          <a:ln w="12700">
            <a:miter lim="400000"/>
          </a:ln>
        </p:spPr>
      </p:pic>
      <p:pic>
        <p:nvPicPr>
          <p:cNvPr id="132" name="image11.png"/>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821956" y="1615504"/>
            <a:ext cx="291378" cy="4141840"/>
          </a:xfrm>
          <a:prstGeom prst="rect">
            <a:avLst/>
          </a:prstGeom>
          <a:ln w="12700">
            <a:miter lim="400000"/>
          </a:ln>
        </p:spPr>
      </p:pic>
      <p:sp>
        <p:nvSpPr>
          <p:cNvPr id="133" name="Shape 133"/>
          <p:cNvSpPr/>
          <p:nvPr/>
        </p:nvSpPr>
        <p:spPr>
          <a:xfrm>
            <a:off x="3808064" y="1733236"/>
            <a:ext cx="1691411" cy="1691411"/>
          </a:xfrm>
          <a:prstGeom prst="ellipse">
            <a:avLst/>
          </a:prstGeom>
          <a:solidFill>
            <a:srgbClr val="40753C"/>
          </a:solidFill>
          <a:ln w="12700">
            <a:miter lim="400000"/>
          </a:ln>
          <a:effectLst>
            <a:outerShdw blurRad="38100" dist="25400" dir="5400000" rotWithShape="0">
              <a:srgbClr val="000000">
                <a:alpha val="45000"/>
              </a:srgbClr>
            </a:outerShdw>
          </a:effectLst>
        </p:spPr>
        <p:txBody>
          <a:bodyPr lIns="45718" tIns="45718" rIns="45718" bIns="45718" anchor="ctr"/>
          <a:lstStyle/>
          <a:p>
            <a:pPr marL="0" marR="0" lvl="0" indent="0" algn="ctr" defTabSz="457200" rtl="0" eaLnBrk="1" fontAlgn="auto" latinLnBrk="0" hangingPunct="0">
              <a:lnSpc>
                <a:spcPct val="100000"/>
              </a:lnSpc>
              <a:spcBef>
                <a:spcPts val="0"/>
              </a:spcBef>
              <a:spcAft>
                <a:spcPts val="0"/>
              </a:spcAft>
              <a:buClrTx/>
              <a:buSzTx/>
              <a:buFontTx/>
              <a:buNone/>
              <a:tabLst/>
              <a:defRPr>
                <a:solidFill>
                  <a:srgbClr val="FFFFFF"/>
                </a:solidFill>
                <a:latin typeface="+mj-lt"/>
                <a:ea typeface="+mj-ea"/>
                <a:cs typeface="+mj-cs"/>
                <a:sym typeface="Calibri"/>
              </a:defRPr>
            </a:pPr>
            <a:endParaRPr kumimoji="0" sz="1800" b="0" i="0" u="none" strike="noStrike" kern="0" cap="none" spc="0" normalizeH="0" baseline="0" noProof="0">
              <a:ln>
                <a:noFill/>
              </a:ln>
              <a:solidFill>
                <a:srgbClr val="FFFFFF"/>
              </a:solidFill>
              <a:effectLst/>
              <a:uLnTx/>
              <a:uFillTx/>
              <a:latin typeface="Calibri"/>
              <a:cs typeface="Calibri"/>
              <a:sym typeface="Calibri"/>
            </a:endParaRPr>
          </a:p>
        </p:txBody>
      </p:sp>
      <p:sp>
        <p:nvSpPr>
          <p:cNvPr id="134" name="Shape 134"/>
          <p:cNvSpPr/>
          <p:nvPr/>
        </p:nvSpPr>
        <p:spPr>
          <a:xfrm>
            <a:off x="819864" y="1737608"/>
            <a:ext cx="1691404" cy="1691411"/>
          </a:xfrm>
          <a:prstGeom prst="ellipse">
            <a:avLst/>
          </a:prstGeom>
          <a:solidFill>
            <a:srgbClr val="7EBB7A"/>
          </a:solidFill>
          <a:ln w="12700">
            <a:miter lim="400000"/>
          </a:ln>
          <a:effectLst>
            <a:outerShdw blurRad="38100" dist="25400" dir="5400000" rotWithShape="0">
              <a:srgbClr val="000000">
                <a:alpha val="45000"/>
              </a:srgbClr>
            </a:outerShdw>
          </a:effectLst>
        </p:spPr>
        <p:txBody>
          <a:bodyPr lIns="45718" tIns="45718" rIns="45718" bIns="45718" anchor="ctr"/>
          <a:lstStyle/>
          <a:p>
            <a:pPr marL="0" marR="0" lvl="0" indent="0" algn="ctr" defTabSz="457200" rtl="0" eaLnBrk="1" fontAlgn="auto" latinLnBrk="0" hangingPunct="0">
              <a:lnSpc>
                <a:spcPct val="100000"/>
              </a:lnSpc>
              <a:spcBef>
                <a:spcPts val="0"/>
              </a:spcBef>
              <a:spcAft>
                <a:spcPts val="0"/>
              </a:spcAft>
              <a:buClrTx/>
              <a:buSzTx/>
              <a:buFontTx/>
              <a:buNone/>
              <a:tabLst/>
              <a:defRPr>
                <a:solidFill>
                  <a:srgbClr val="4A66AC"/>
                </a:solidFill>
                <a:latin typeface="+mj-lt"/>
                <a:ea typeface="+mj-ea"/>
                <a:cs typeface="+mj-cs"/>
                <a:sym typeface="Calibri"/>
              </a:defRPr>
            </a:pPr>
            <a:endParaRPr kumimoji="0" sz="1800" b="0" i="0" u="none" strike="noStrike" kern="0" cap="none" spc="0" normalizeH="0" baseline="0" noProof="0">
              <a:ln>
                <a:noFill/>
              </a:ln>
              <a:solidFill>
                <a:srgbClr val="4A66AC"/>
              </a:solidFill>
              <a:effectLst/>
              <a:uLnTx/>
              <a:uFillTx/>
              <a:latin typeface="Calibri"/>
              <a:cs typeface="Calibri"/>
              <a:sym typeface="Calibri"/>
            </a:endParaRPr>
          </a:p>
        </p:txBody>
      </p:sp>
      <p:sp>
        <p:nvSpPr>
          <p:cNvPr id="135" name="Shape 135"/>
          <p:cNvSpPr/>
          <p:nvPr/>
        </p:nvSpPr>
        <p:spPr>
          <a:xfrm>
            <a:off x="9613568" y="1735656"/>
            <a:ext cx="1691411" cy="1691411"/>
          </a:xfrm>
          <a:prstGeom prst="ellipse">
            <a:avLst/>
          </a:prstGeom>
          <a:solidFill>
            <a:srgbClr val="A3BEF0"/>
          </a:solidFill>
          <a:ln w="12700">
            <a:miter lim="400000"/>
          </a:ln>
          <a:effectLst>
            <a:outerShdw blurRad="38100" dist="25400" dir="5400000" rotWithShape="0">
              <a:srgbClr val="000000">
                <a:alpha val="45000"/>
              </a:srgbClr>
            </a:outerShdw>
          </a:effectLst>
        </p:spPr>
        <p:txBody>
          <a:bodyPr lIns="45718" tIns="45718" rIns="45718" bIns="45718" anchor="ctr"/>
          <a:lstStyle/>
          <a:p>
            <a:pPr marL="0" marR="0" lvl="0" indent="0" algn="ctr" defTabSz="457200" rtl="0" eaLnBrk="1" fontAlgn="auto" latinLnBrk="0" hangingPunct="0">
              <a:lnSpc>
                <a:spcPct val="100000"/>
              </a:lnSpc>
              <a:spcBef>
                <a:spcPts val="0"/>
              </a:spcBef>
              <a:spcAft>
                <a:spcPts val="0"/>
              </a:spcAft>
              <a:buClrTx/>
              <a:buSzTx/>
              <a:buFontTx/>
              <a:buNone/>
              <a:tabLst/>
              <a:defRPr>
                <a:solidFill>
                  <a:srgbClr val="FFFFFF"/>
                </a:solidFill>
                <a:latin typeface="+mj-lt"/>
                <a:ea typeface="+mj-ea"/>
                <a:cs typeface="+mj-cs"/>
                <a:sym typeface="Calibri"/>
              </a:defRPr>
            </a:pPr>
            <a:endParaRPr kumimoji="0" sz="1800" b="0" i="0" u="none" strike="noStrike" kern="0" cap="none" spc="0" normalizeH="0" baseline="0" noProof="0">
              <a:ln>
                <a:noFill/>
              </a:ln>
              <a:solidFill>
                <a:srgbClr val="FFFFFF"/>
              </a:solidFill>
              <a:effectLst/>
              <a:uLnTx/>
              <a:uFillTx/>
              <a:latin typeface="Calibri"/>
              <a:cs typeface="Calibri"/>
              <a:sym typeface="Calibri"/>
            </a:endParaRPr>
          </a:p>
        </p:txBody>
      </p:sp>
      <p:sp>
        <p:nvSpPr>
          <p:cNvPr id="136" name="Shape 136"/>
          <p:cNvSpPr/>
          <p:nvPr/>
        </p:nvSpPr>
        <p:spPr>
          <a:xfrm>
            <a:off x="6692386" y="1843325"/>
            <a:ext cx="1691411" cy="1691411"/>
          </a:xfrm>
          <a:prstGeom prst="ellipse">
            <a:avLst/>
          </a:prstGeom>
          <a:solidFill>
            <a:srgbClr val="2755A1"/>
          </a:solidFill>
          <a:ln w="12700">
            <a:miter lim="400000"/>
          </a:ln>
          <a:effectLst>
            <a:outerShdw blurRad="38100" dist="25400" dir="5400000" rotWithShape="0">
              <a:srgbClr val="000000">
                <a:alpha val="45000"/>
              </a:srgbClr>
            </a:outerShdw>
          </a:effectLst>
        </p:spPr>
        <p:txBody>
          <a:bodyPr lIns="45718" tIns="45718" rIns="45718" bIns="45718" anchor="ctr"/>
          <a:lstStyle/>
          <a:p>
            <a:pPr marL="0" marR="0" lvl="0" indent="0" algn="ctr" defTabSz="457200" rtl="0" eaLnBrk="1" fontAlgn="auto" latinLnBrk="0" hangingPunct="0">
              <a:lnSpc>
                <a:spcPct val="100000"/>
              </a:lnSpc>
              <a:spcBef>
                <a:spcPts val="0"/>
              </a:spcBef>
              <a:spcAft>
                <a:spcPts val="0"/>
              </a:spcAft>
              <a:buClrTx/>
              <a:buSzTx/>
              <a:buFontTx/>
              <a:buNone/>
              <a:tabLst/>
              <a:defRPr>
                <a:solidFill>
                  <a:srgbClr val="FFFFFF"/>
                </a:solidFill>
                <a:latin typeface="+mj-lt"/>
                <a:ea typeface="+mj-ea"/>
                <a:cs typeface="+mj-cs"/>
                <a:sym typeface="Calibri"/>
              </a:defRPr>
            </a:pPr>
            <a:endParaRPr kumimoji="0" sz="1800" b="0" i="0" u="none" strike="noStrike" kern="0" cap="none" spc="0" normalizeH="0" baseline="0" noProof="0">
              <a:ln>
                <a:noFill/>
              </a:ln>
              <a:solidFill>
                <a:srgbClr val="FFFFFF"/>
              </a:solidFill>
              <a:effectLst/>
              <a:uLnTx/>
              <a:uFillTx/>
              <a:latin typeface="Calibri"/>
              <a:cs typeface="Calibri"/>
              <a:sym typeface="Calibri"/>
            </a:endParaRPr>
          </a:p>
        </p:txBody>
      </p:sp>
      <p:sp>
        <p:nvSpPr>
          <p:cNvPr id="137" name="Shape 137"/>
          <p:cNvSpPr/>
          <p:nvPr/>
        </p:nvSpPr>
        <p:spPr>
          <a:xfrm>
            <a:off x="3436370" y="3541352"/>
            <a:ext cx="2312750" cy="2301237"/>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lvl1pPr algn="ctr">
              <a:defRPr sz="2400" b="1">
                <a:solidFill>
                  <a:srgbClr val="4E934A"/>
                </a:solidFill>
                <a:latin typeface="Tahoma"/>
                <a:ea typeface="Tahoma"/>
                <a:cs typeface="Tahoma"/>
                <a:sym typeface="Tahoma"/>
              </a:defRPr>
            </a:lvl1p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sz="2400" b="1" i="0" u="none" strike="noStrike" kern="0" cap="none" spc="0" normalizeH="0" baseline="0" noProof="0">
                <a:ln>
                  <a:noFill/>
                </a:ln>
                <a:solidFill>
                  <a:srgbClr val="4E934A"/>
                </a:solidFill>
                <a:effectLst/>
                <a:uLnTx/>
                <a:uFillTx/>
                <a:latin typeface="Tahoma"/>
                <a:ea typeface="Tahoma"/>
                <a:cs typeface="Tahoma"/>
                <a:sym typeface="Tahoma"/>
              </a:rPr>
              <a:t>Consider natural resource utilization throughout project</a:t>
            </a:r>
          </a:p>
        </p:txBody>
      </p:sp>
      <p:sp>
        <p:nvSpPr>
          <p:cNvPr id="138" name="Shape 138"/>
          <p:cNvSpPr/>
          <p:nvPr/>
        </p:nvSpPr>
        <p:spPr>
          <a:xfrm>
            <a:off x="44409" y="3541352"/>
            <a:ext cx="3044683" cy="1932937"/>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lvl1pPr algn="ctr">
              <a:defRPr sz="2400" b="1">
                <a:solidFill>
                  <a:srgbClr val="7EBB7A"/>
                </a:solidFill>
                <a:latin typeface="Tahoma"/>
                <a:ea typeface="Tahoma"/>
                <a:cs typeface="Tahoma"/>
                <a:sym typeface="Tahoma"/>
              </a:defRPr>
            </a:lvl1p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sz="2400" b="1" i="0" u="none" strike="noStrike" kern="0" cap="none" spc="0" normalizeH="0" baseline="0" noProof="0">
                <a:ln>
                  <a:noFill/>
                </a:ln>
                <a:solidFill>
                  <a:srgbClr val="7EBB7A"/>
                </a:solidFill>
                <a:effectLst/>
                <a:uLnTx/>
                <a:uFillTx/>
                <a:latin typeface="Tahoma"/>
                <a:ea typeface="Tahoma"/>
                <a:cs typeface="Tahoma"/>
                <a:sym typeface="Tahoma"/>
              </a:rPr>
              <a:t>Integrate “Social” considerations through stakeholder engagement</a:t>
            </a:r>
          </a:p>
        </p:txBody>
      </p:sp>
      <p:sp>
        <p:nvSpPr>
          <p:cNvPr id="139" name="Shape 139"/>
          <p:cNvSpPr/>
          <p:nvPr/>
        </p:nvSpPr>
        <p:spPr>
          <a:xfrm>
            <a:off x="9347364" y="3631593"/>
            <a:ext cx="2471071" cy="2301237"/>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lvl1pPr algn="ctr">
              <a:defRPr sz="2400" b="1">
                <a:solidFill>
                  <a:srgbClr val="A3BEF0"/>
                </a:solidFill>
                <a:latin typeface="Tahoma"/>
                <a:ea typeface="Tahoma"/>
                <a:cs typeface="Tahoma"/>
                <a:sym typeface="Tahoma"/>
              </a:defRPr>
            </a:lvl1p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sz="2400" b="1" i="0" u="none" strike="noStrike" kern="0" cap="none" spc="0" normalizeH="0" baseline="0" noProof="0">
                <a:ln>
                  <a:noFill/>
                </a:ln>
                <a:solidFill>
                  <a:srgbClr val="A3BEF0"/>
                </a:solidFill>
                <a:effectLst/>
                <a:uLnTx/>
                <a:uFillTx/>
                <a:latin typeface="Tahoma"/>
                <a:ea typeface="Tahoma"/>
                <a:cs typeface="Tahoma"/>
                <a:sym typeface="Tahoma"/>
              </a:rPr>
              <a:t>Address vulnerability to changing climate, weather and fire hazards</a:t>
            </a:r>
          </a:p>
        </p:txBody>
      </p:sp>
      <p:sp>
        <p:nvSpPr>
          <p:cNvPr id="140" name="Shape 140"/>
          <p:cNvSpPr/>
          <p:nvPr/>
        </p:nvSpPr>
        <p:spPr>
          <a:xfrm>
            <a:off x="6291062" y="3696608"/>
            <a:ext cx="2424817" cy="1932937"/>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lvl1pPr algn="ctr">
              <a:defRPr sz="2400" b="1">
                <a:solidFill>
                  <a:srgbClr val="326AC4"/>
                </a:solidFill>
                <a:latin typeface="Tahoma"/>
                <a:ea typeface="Tahoma"/>
                <a:cs typeface="Tahoma"/>
                <a:sym typeface="Tahoma"/>
              </a:defRPr>
            </a:lvl1p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sz="2400" b="1" i="0" u="none" strike="noStrike" kern="0" cap="none" spc="0" normalizeH="0" baseline="0" noProof="0">
                <a:ln>
                  <a:noFill/>
                </a:ln>
                <a:solidFill>
                  <a:srgbClr val="326AC4"/>
                </a:solidFill>
                <a:effectLst/>
                <a:uLnTx/>
                <a:uFillTx/>
                <a:latin typeface="Tahoma"/>
                <a:ea typeface="Tahoma"/>
                <a:cs typeface="Tahoma"/>
                <a:sym typeface="Tahoma"/>
              </a:rPr>
              <a:t>Seek ways to continuously improve carbon footprint</a:t>
            </a:r>
          </a:p>
        </p:txBody>
      </p:sp>
      <p:pic>
        <p:nvPicPr>
          <p:cNvPr id="141" name="image12.png" descr="Snow outline"/>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9819867" y="1940203"/>
            <a:ext cx="1278810" cy="1278810"/>
          </a:xfrm>
          <a:prstGeom prst="rect">
            <a:avLst/>
          </a:prstGeom>
          <a:ln w="12700">
            <a:miter lim="400000"/>
          </a:ln>
        </p:spPr>
      </p:pic>
      <p:pic>
        <p:nvPicPr>
          <p:cNvPr id="142" name="image13.png" descr="Children outline"/>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059960" y="1983582"/>
            <a:ext cx="1211207" cy="1211211"/>
          </a:xfrm>
          <a:prstGeom prst="rect">
            <a:avLst/>
          </a:prstGeom>
          <a:ln w="12700">
            <a:miter lim="400000"/>
          </a:ln>
        </p:spPr>
      </p:pic>
      <p:pic>
        <p:nvPicPr>
          <p:cNvPr id="143" name="image14.png" descr="Open hand with plant outline"/>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4060349" y="2024745"/>
            <a:ext cx="1177141" cy="1177128"/>
          </a:xfrm>
          <a:prstGeom prst="rect">
            <a:avLst/>
          </a:prstGeom>
          <a:ln w="12700">
            <a:miter lim="400000"/>
          </a:ln>
        </p:spPr>
      </p:pic>
      <p:pic>
        <p:nvPicPr>
          <p:cNvPr id="144" name="image15.png" descr="Shoe footprints outline"/>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6932406" y="2144665"/>
            <a:ext cx="1231116" cy="1231103"/>
          </a:xfrm>
          <a:prstGeom prst="rect">
            <a:avLst/>
          </a:prstGeom>
          <a:ln w="12700">
            <a:miter lim="400000"/>
          </a:ln>
        </p:spPr>
      </p:pic>
      <p:sp>
        <p:nvSpPr>
          <p:cNvPr id="145" name="Shape 145"/>
          <p:cNvSpPr>
            <a:spLocks noGrp="1"/>
          </p:cNvSpPr>
          <p:nvPr>
            <p:ph type="sldNum" sz="quarter" idx="4294967295"/>
          </p:nvPr>
        </p:nvSpPr>
        <p:spPr>
          <a:xfrm>
            <a:off x="11624109" y="6273022"/>
            <a:ext cx="188597" cy="281937"/>
          </a:xfrm>
          <a:prstGeom prst="rect">
            <a:avLst/>
          </a:prstGeom>
          <a:extLst>
            <a:ext uri="{C572A759-6A51-4108-AA02-DFA0A04FC94B}">
              <ma14:wrappingTextBoxFlag xmlns="" xmlns:ma14="http://schemas.microsoft.com/office/mac/drawingml/2011/main" val="1"/>
            </a:ext>
          </a:extLst>
        </p:spPr>
        <p:txBody>
          <a:bodyPr/>
          <a:lstStyle/>
          <a:p>
            <a:pPr marL="0" marR="0" lvl="0" indent="0" algn="ctr" defTabSz="457200" rtl="0" eaLnBrk="1" fontAlgn="auto" latinLnBrk="0" hangingPunct="0">
              <a:lnSpc>
                <a:spcPct val="100000"/>
              </a:lnSpc>
              <a:spcBef>
                <a:spcPts val="0"/>
              </a:spcBef>
              <a:spcAft>
                <a:spcPts val="0"/>
              </a:spcAft>
              <a:buClrTx/>
              <a:buSzTx/>
              <a:buFontTx/>
              <a:buNone/>
              <a:tabLst/>
              <a:defRPr/>
            </a:pPr>
            <a:fld id="{86CB4B4D-7CA3-9044-876B-883B54F8677D}" type="slidenum">
              <a:rPr kumimoji="0" sz="1200" b="0" i="0" u="none" strike="noStrike" kern="0" cap="none" spc="0" normalizeH="0" baseline="0" noProof="0">
                <a:ln>
                  <a:noFill/>
                </a:ln>
                <a:solidFill>
                  <a:srgbClr val="FFFFFF"/>
                </a:solidFill>
                <a:effectLst/>
                <a:uLnTx/>
                <a:uFillTx/>
                <a:latin typeface="Century Gothic"/>
                <a:sym typeface="Century Gothic"/>
              </a:rPr>
              <a:pPr marL="0" marR="0" lvl="0" indent="0" algn="ctr" defTabSz="457200" rtl="0" eaLnBrk="1" fontAlgn="auto" latinLnBrk="0" hangingPunct="0">
                <a:lnSpc>
                  <a:spcPct val="100000"/>
                </a:lnSpc>
                <a:spcBef>
                  <a:spcPts val="0"/>
                </a:spcBef>
                <a:spcAft>
                  <a:spcPts val="0"/>
                </a:spcAft>
                <a:buClrTx/>
                <a:buSzTx/>
                <a:buFontTx/>
                <a:buNone/>
                <a:tabLst/>
                <a:defRPr/>
              </a:pPr>
              <a:t>69</a:t>
            </a:fld>
            <a:endParaRPr kumimoji="0" sz="1200" b="0" i="0" u="none" strike="noStrike" kern="0" cap="none" spc="0" normalizeH="0" baseline="0" noProof="0">
              <a:ln>
                <a:noFill/>
              </a:ln>
              <a:solidFill>
                <a:srgbClr val="FFFFFF"/>
              </a:solidFill>
              <a:effectLst/>
              <a:uLnTx/>
              <a:uFillTx/>
              <a:latin typeface="Century Gothic"/>
              <a:sym typeface="Century Gothic"/>
            </a:endParaRPr>
          </a:p>
        </p:txBody>
      </p:sp>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p:tmAbs val="0"/>
                                  </p:iterate>
                                  <p:childTnLst>
                                    <p:set>
                                      <p:cBhvr>
                                        <p:cTn id="6" fill="hold"/>
                                        <p:tgtEl>
                                          <p:spTgt spid="130"/>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iterate>
                                    <p:tmAbs val="0"/>
                                  </p:iterate>
                                  <p:childTnLst>
                                    <p:set>
                                      <p:cBhvr>
                                        <p:cTn id="9" fill="hold"/>
                                        <p:tgtEl>
                                          <p:spTgt spid="133"/>
                                        </p:tgtEl>
                                        <p:attrNameLst>
                                          <p:attrName>style.visibility</p:attrName>
                                        </p:attrNameLst>
                                      </p:cBhvr>
                                      <p:to>
                                        <p:strVal val="visible"/>
                                      </p:to>
                                    </p:set>
                                  </p:childTnLst>
                                </p:cTn>
                              </p:par>
                            </p:childTnLst>
                          </p:cTn>
                        </p:par>
                        <p:par>
                          <p:cTn id="10" fill="hold">
                            <p:stCondLst>
                              <p:cond delay="0"/>
                            </p:stCondLst>
                            <p:childTnLst>
                              <p:par>
                                <p:cTn id="11" presetID="1" presetClass="entr" presetSubtype="0" fill="hold" grpId="0" nodeType="afterEffect">
                                  <p:stCondLst>
                                    <p:cond delay="0"/>
                                  </p:stCondLst>
                                  <p:iterate>
                                    <p:tmAbs val="0"/>
                                  </p:iterate>
                                  <p:childTnLst>
                                    <p:set>
                                      <p:cBhvr>
                                        <p:cTn id="12" fill="hold"/>
                                        <p:tgtEl>
                                          <p:spTgt spid="137"/>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grpId="0" nodeType="afterEffect">
                                  <p:stCondLst>
                                    <p:cond delay="0"/>
                                  </p:stCondLst>
                                  <p:iterate>
                                    <p:tmAbs val="0"/>
                                  </p:iterate>
                                  <p:childTnLst>
                                    <p:set>
                                      <p:cBhvr>
                                        <p:cTn id="15" fill="hold"/>
                                        <p:tgtEl>
                                          <p:spTgt spid="143"/>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iterate>
                                    <p:tmAbs val="0"/>
                                  </p:iterate>
                                  <p:childTnLst>
                                    <p:set>
                                      <p:cBhvr>
                                        <p:cTn id="19" fill="hold"/>
                                        <p:tgtEl>
                                          <p:spTgt spid="131"/>
                                        </p:tgtEl>
                                        <p:attrNameLst>
                                          <p:attrName>style.visibility</p:attrName>
                                        </p:attrNameLst>
                                      </p:cBhvr>
                                      <p:to>
                                        <p:strVal val="visible"/>
                                      </p:to>
                                    </p:set>
                                  </p:childTnLst>
                                </p:cTn>
                              </p:par>
                            </p:childTnLst>
                          </p:cTn>
                        </p:par>
                        <p:par>
                          <p:cTn id="20" fill="hold">
                            <p:stCondLst>
                              <p:cond delay="0"/>
                            </p:stCondLst>
                            <p:childTnLst>
                              <p:par>
                                <p:cTn id="21" presetID="1" presetClass="entr" presetSubtype="0" fill="hold" grpId="0" nodeType="afterEffect">
                                  <p:stCondLst>
                                    <p:cond delay="0"/>
                                  </p:stCondLst>
                                  <p:iterate>
                                    <p:tmAbs val="0"/>
                                  </p:iterate>
                                  <p:childTnLst>
                                    <p:set>
                                      <p:cBhvr>
                                        <p:cTn id="22" fill="hold"/>
                                        <p:tgtEl>
                                          <p:spTgt spid="136"/>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grpId="0" nodeType="afterEffect">
                                  <p:stCondLst>
                                    <p:cond delay="0"/>
                                  </p:stCondLst>
                                  <p:iterate>
                                    <p:tmAbs val="0"/>
                                  </p:iterate>
                                  <p:childTnLst>
                                    <p:set>
                                      <p:cBhvr>
                                        <p:cTn id="25" fill="hold"/>
                                        <p:tgtEl>
                                          <p:spTgt spid="144"/>
                                        </p:tgtEl>
                                        <p:attrNameLst>
                                          <p:attrName>style.visibility</p:attrName>
                                        </p:attrNameLst>
                                      </p:cBhvr>
                                      <p:to>
                                        <p:strVal val="visible"/>
                                      </p:to>
                                    </p:set>
                                  </p:childTnLst>
                                </p:cTn>
                              </p:par>
                            </p:childTnLst>
                          </p:cTn>
                        </p:par>
                        <p:par>
                          <p:cTn id="26" fill="hold">
                            <p:stCondLst>
                              <p:cond delay="0"/>
                            </p:stCondLst>
                            <p:childTnLst>
                              <p:par>
                                <p:cTn id="27" presetID="1" presetClass="entr" presetSubtype="0" fill="hold" grpId="0" nodeType="afterEffect">
                                  <p:stCondLst>
                                    <p:cond delay="0"/>
                                  </p:stCondLst>
                                  <p:iterate>
                                    <p:tmAbs val="0"/>
                                  </p:iterate>
                                  <p:childTnLst>
                                    <p:set>
                                      <p:cBhvr>
                                        <p:cTn id="28" fill="hold"/>
                                        <p:tgtEl>
                                          <p:spTgt spid="140"/>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iterate>
                                    <p:tmAbs val="0"/>
                                  </p:iterate>
                                  <p:childTnLst>
                                    <p:set>
                                      <p:cBhvr>
                                        <p:cTn id="32" fill="hold"/>
                                        <p:tgtEl>
                                          <p:spTgt spid="132"/>
                                        </p:tgtEl>
                                        <p:attrNameLst>
                                          <p:attrName>style.visibility</p:attrName>
                                        </p:attrNameLst>
                                      </p:cBhvr>
                                      <p:to>
                                        <p:strVal val="visible"/>
                                      </p:to>
                                    </p:set>
                                  </p:childTnLst>
                                </p:cTn>
                              </p:par>
                            </p:childTnLst>
                          </p:cTn>
                        </p:par>
                        <p:par>
                          <p:cTn id="33" fill="hold">
                            <p:stCondLst>
                              <p:cond delay="0"/>
                            </p:stCondLst>
                            <p:childTnLst>
                              <p:par>
                                <p:cTn id="34" presetID="1" presetClass="entr" presetSubtype="0" fill="hold" grpId="0" nodeType="afterEffect">
                                  <p:stCondLst>
                                    <p:cond delay="0"/>
                                  </p:stCondLst>
                                  <p:iterate>
                                    <p:tmAbs val="0"/>
                                  </p:iterate>
                                  <p:childTnLst>
                                    <p:set>
                                      <p:cBhvr>
                                        <p:cTn id="35" fill="hold"/>
                                        <p:tgtEl>
                                          <p:spTgt spid="135"/>
                                        </p:tgtEl>
                                        <p:attrNameLst>
                                          <p:attrName>style.visibility</p:attrName>
                                        </p:attrNameLst>
                                      </p:cBhvr>
                                      <p:to>
                                        <p:strVal val="visible"/>
                                      </p:to>
                                    </p:set>
                                  </p:childTnLst>
                                </p:cTn>
                              </p:par>
                            </p:childTnLst>
                          </p:cTn>
                        </p:par>
                        <p:par>
                          <p:cTn id="36" fill="hold">
                            <p:stCondLst>
                              <p:cond delay="0"/>
                            </p:stCondLst>
                            <p:childTnLst>
                              <p:par>
                                <p:cTn id="37" presetID="1" presetClass="entr" presetSubtype="0" fill="hold" grpId="0" nodeType="afterEffect">
                                  <p:stCondLst>
                                    <p:cond delay="0"/>
                                  </p:stCondLst>
                                  <p:iterate>
                                    <p:tmAbs val="0"/>
                                  </p:iterate>
                                  <p:childTnLst>
                                    <p:set>
                                      <p:cBhvr>
                                        <p:cTn id="38" fill="hold"/>
                                        <p:tgtEl>
                                          <p:spTgt spid="139"/>
                                        </p:tgtEl>
                                        <p:attrNameLst>
                                          <p:attrName>style.visibility</p:attrName>
                                        </p:attrNameLst>
                                      </p:cBhvr>
                                      <p:to>
                                        <p:strVal val="visible"/>
                                      </p:to>
                                    </p:set>
                                  </p:childTnLst>
                                </p:cTn>
                              </p:par>
                            </p:childTnLst>
                          </p:cTn>
                        </p:par>
                        <p:par>
                          <p:cTn id="39" fill="hold">
                            <p:stCondLst>
                              <p:cond delay="0"/>
                            </p:stCondLst>
                            <p:childTnLst>
                              <p:par>
                                <p:cTn id="40" presetID="1" presetClass="entr" presetSubtype="0" fill="hold" grpId="0" nodeType="afterEffect">
                                  <p:stCondLst>
                                    <p:cond delay="0"/>
                                  </p:stCondLst>
                                  <p:iterate>
                                    <p:tmAbs val="0"/>
                                  </p:iterate>
                                  <p:childTnLst>
                                    <p:set>
                                      <p:cBhvr>
                                        <p:cTn id="41" fill="hold"/>
                                        <p:tgtEl>
                                          <p:spTgt spid="1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0" grpId="0" animBg="1" advAuto="0"/>
      <p:bldP spid="131" grpId="0" animBg="1" advAuto="0"/>
      <p:bldP spid="132" grpId="0" animBg="1" advAuto="0"/>
      <p:bldP spid="133" grpId="0" animBg="1" advAuto="0"/>
      <p:bldP spid="135" grpId="0" animBg="1" advAuto="0"/>
      <p:bldP spid="136" grpId="0" animBg="1" advAuto="0"/>
      <p:bldP spid="137" grpId="0" animBg="1" advAuto="0"/>
      <p:bldP spid="139" grpId="0" animBg="1" advAuto="0"/>
      <p:bldP spid="140" grpId="0" animBg="1" advAuto="0"/>
      <p:bldP spid="141" grpId="0" animBg="1" advAuto="0"/>
      <p:bldP spid="143" grpId="0" animBg="1" advAuto="0"/>
      <p:bldP spid="144" grpId="0" animBg="1" advAuto="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 name="Shape 228"/>
          <p:cNvSpPr>
            <a:spLocks noGrp="1"/>
          </p:cNvSpPr>
          <p:nvPr>
            <p:ph type="title"/>
          </p:nvPr>
        </p:nvSpPr>
        <p:spPr>
          <a:xfrm>
            <a:off x="377404" y="292774"/>
            <a:ext cx="8761415" cy="706970"/>
          </a:xfrm>
          <a:prstGeom prst="rect">
            <a:avLst/>
          </a:prstGeom>
        </p:spPr>
        <p:txBody>
          <a:bodyPr/>
          <a:lstStyle>
            <a:lvl1pPr algn="l"/>
          </a:lstStyle>
          <a:p>
            <a:r>
              <a:rPr dirty="0"/>
              <a:t>Introduction</a:t>
            </a:r>
          </a:p>
        </p:txBody>
      </p:sp>
      <p:sp>
        <p:nvSpPr>
          <p:cNvPr id="229" name="Shape 229"/>
          <p:cNvSpPr>
            <a:spLocks noGrp="1"/>
          </p:cNvSpPr>
          <p:nvPr>
            <p:ph type="body" idx="1"/>
          </p:nvPr>
        </p:nvSpPr>
        <p:spPr>
          <a:xfrm>
            <a:off x="167756" y="1553202"/>
            <a:ext cx="7526585" cy="4305054"/>
          </a:xfrm>
          <a:prstGeom prst="rect">
            <a:avLst/>
          </a:prstGeom>
        </p:spPr>
        <p:txBody>
          <a:bodyPr>
            <a:normAutofit/>
          </a:bodyPr>
          <a:lstStyle/>
          <a:p>
            <a:pPr marL="336075" indent="-336075" defTabSz="448100">
              <a:spcBef>
                <a:spcPts val="800"/>
              </a:spcBef>
              <a:defRPr sz="2300"/>
            </a:pPr>
            <a:r>
              <a:rPr lang="en-US" dirty="0"/>
              <a:t>Update of ITRC’s Green and Sustainable Remediation: A Practical Framework (ITRC 2011a)</a:t>
            </a:r>
          </a:p>
          <a:p>
            <a:pPr marL="336075" indent="-336075" defTabSz="448100">
              <a:spcBef>
                <a:spcPts val="800"/>
              </a:spcBef>
              <a:defRPr sz="2300"/>
            </a:pPr>
            <a:endParaRPr lang="en-US" dirty="0"/>
          </a:p>
          <a:p>
            <a:pPr marL="336075" indent="-336075" defTabSz="448100">
              <a:spcBef>
                <a:spcPts val="800"/>
              </a:spcBef>
              <a:defRPr sz="2300"/>
            </a:pPr>
            <a:r>
              <a:rPr lang="en-US" dirty="0"/>
              <a:t>Includes strong resilience component –increasing threat of extreme weather events, sea-level rise, &amp; wildfires. </a:t>
            </a:r>
          </a:p>
          <a:p>
            <a:pPr marL="0" indent="0" defTabSz="448100">
              <a:spcBef>
                <a:spcPts val="800"/>
              </a:spcBef>
              <a:buNone/>
              <a:defRPr sz="2300"/>
            </a:pPr>
            <a:endParaRPr lang="en-US" dirty="0"/>
          </a:p>
          <a:p>
            <a:pPr marL="336075" indent="-336075" defTabSz="448100">
              <a:spcBef>
                <a:spcPts val="800"/>
              </a:spcBef>
              <a:defRPr sz="2300"/>
            </a:pPr>
            <a:r>
              <a:rPr lang="en-US" dirty="0"/>
              <a:t>Recommends consideration of social and economic costs &amp; benefits of a cleanup along with environmental costs &amp; benefits.  </a:t>
            </a:r>
          </a:p>
        </p:txBody>
      </p:sp>
      <p:sp>
        <p:nvSpPr>
          <p:cNvPr id="230" name="Shape 230"/>
          <p:cNvSpPr>
            <a:spLocks noGrp="1"/>
          </p:cNvSpPr>
          <p:nvPr>
            <p:ph type="sldNum" sz="quarter" idx="4294967295"/>
          </p:nvPr>
        </p:nvSpPr>
        <p:spPr>
          <a:xfrm>
            <a:off x="11588884" y="6273022"/>
            <a:ext cx="259041" cy="276995"/>
          </a:xfrm>
          <a:prstGeom prst="rect">
            <a:avLst/>
          </a:prstGeom>
          <a:extLst>
            <a:ext uri="{C572A759-6A51-4108-AA02-DFA0A04FC94B}">
              <ma14:wrappingTextBoxFlag xmlns:ma14="http://schemas.microsoft.com/office/mac/drawingml/2011/main" xmlns="" val="1"/>
            </a:ext>
          </a:extLst>
        </p:spPr>
        <p:txBody>
          <a:bodyPr/>
          <a:lstStyle>
            <a:lvl1pPr>
              <a:defRPr>
                <a:latin typeface="+mj-lt"/>
                <a:ea typeface="+mj-ea"/>
                <a:cs typeface="+mj-cs"/>
                <a:sym typeface="Calibri"/>
              </a:defRPr>
            </a:lvl1pPr>
          </a:lstStyle>
          <a:p>
            <a:fld id="{86CB4B4D-7CA3-9044-876B-883B54F8677D}" type="slidenum">
              <a:rPr>
                <a:latin typeface="Tahoma" panose="020B0604030504040204" pitchFamily="34" charset="0"/>
                <a:ea typeface="Tahoma" panose="020B0604030504040204" pitchFamily="34" charset="0"/>
                <a:cs typeface="Tahoma" panose="020B0604030504040204" pitchFamily="34" charset="0"/>
              </a:rPr>
              <a:t>7</a:t>
            </a:fld>
            <a:endParaRPr dirty="0">
              <a:latin typeface="Tahoma" panose="020B0604030504040204" pitchFamily="34" charset="0"/>
              <a:ea typeface="Tahoma" panose="020B0604030504040204" pitchFamily="34" charset="0"/>
              <a:cs typeface="Tahoma" panose="020B0604030504040204" pitchFamily="34" charset="0"/>
            </a:endParaRPr>
          </a:p>
        </p:txBody>
      </p:sp>
      <p:pic>
        <p:nvPicPr>
          <p:cNvPr id="231" name="image14.jpeg" descr="Diagram&#10;&#10;Description automatically generated"/>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848600" y="728036"/>
            <a:ext cx="4243171" cy="5442770"/>
          </a:xfrm>
          <a:prstGeom prst="rect">
            <a:avLst/>
          </a:prstGeom>
          <a:ln w="12700">
            <a:miter lim="400000"/>
          </a:ln>
          <a:effectLst>
            <a:outerShdw blurRad="50800" dist="50800" dir="5400000" rotWithShape="0">
              <a:srgbClr val="000000">
                <a:alpha val="49000"/>
              </a:srgbClr>
            </a:outerShdw>
          </a:effectLst>
        </p:spPr>
      </p:pic>
    </p:spTree>
    <p:extLst>
      <p:ext uri="{BB962C8B-B14F-4D97-AF65-F5344CB8AC3E}">
        <p14:creationId xmlns:p14="http://schemas.microsoft.com/office/powerpoint/2010/main" val="3651495126"/>
      </p:ext>
    </p:extLst>
  </p:cSld>
  <p:clrMapOvr>
    <a:masterClrMapping/>
  </p:clrMapOvr>
  <p:transition spd="slow"/>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 name="Shape 149"/>
          <p:cNvSpPr>
            <a:spLocks noGrp="1"/>
          </p:cNvSpPr>
          <p:nvPr>
            <p:ph type="title"/>
          </p:nvPr>
        </p:nvSpPr>
        <p:spPr>
          <a:xfrm>
            <a:off x="272471" y="-6903"/>
            <a:ext cx="11540236" cy="1030494"/>
          </a:xfrm>
          <a:prstGeom prst="rect">
            <a:avLst/>
          </a:prstGeom>
        </p:spPr>
        <p:txBody>
          <a:bodyPr/>
          <a:lstStyle>
            <a:lvl1pPr algn="l" defTabSz="293229">
              <a:defRPr sz="2700"/>
            </a:lvl1pPr>
          </a:lstStyle>
          <a:p>
            <a:r>
              <a:rPr dirty="0"/>
              <a:t>SRR Integration throughout each stage of the Remedial Project Life Cycle</a:t>
            </a:r>
          </a:p>
        </p:txBody>
      </p:sp>
      <p:sp>
        <p:nvSpPr>
          <p:cNvPr id="150" name="Shape 150"/>
          <p:cNvSpPr>
            <a:spLocks noGrp="1"/>
          </p:cNvSpPr>
          <p:nvPr>
            <p:ph type="sldNum" sz="quarter" idx="4294967295"/>
          </p:nvPr>
        </p:nvSpPr>
        <p:spPr>
          <a:xfrm>
            <a:off x="11624109" y="6273022"/>
            <a:ext cx="188597" cy="281937"/>
          </a:xfrm>
          <a:prstGeom prst="rect">
            <a:avLst/>
          </a:prstGeom>
          <a:extLst>
            <a:ext uri="{C572A759-6A51-4108-AA02-DFA0A04FC94B}">
              <ma14:wrappingTextBoxFlag xmlns="" xmlns:ma14="http://schemas.microsoft.com/office/mac/drawingml/2011/main" val="1"/>
            </a:ext>
          </a:extLst>
        </p:spPr>
        <p:txBody>
          <a:bodyPr/>
          <a:lstStyle/>
          <a:p>
            <a:pPr marL="0" marR="0" lvl="0" indent="0" algn="ctr" defTabSz="457200" rtl="0" eaLnBrk="1" fontAlgn="auto" latinLnBrk="0" hangingPunct="0">
              <a:lnSpc>
                <a:spcPct val="100000"/>
              </a:lnSpc>
              <a:spcBef>
                <a:spcPts val="0"/>
              </a:spcBef>
              <a:spcAft>
                <a:spcPts val="0"/>
              </a:spcAft>
              <a:buClrTx/>
              <a:buSzTx/>
              <a:buFontTx/>
              <a:buNone/>
              <a:tabLst/>
              <a:defRPr/>
            </a:pPr>
            <a:fld id="{86CB4B4D-7CA3-9044-876B-883B54F8677D}" type="slidenum">
              <a:rPr kumimoji="0" sz="1200" b="0" i="0" u="none" strike="noStrike" kern="0" cap="none" spc="0" normalizeH="0" baseline="0" noProof="0">
                <a:ln>
                  <a:noFill/>
                </a:ln>
                <a:solidFill>
                  <a:srgbClr val="FFFFFF"/>
                </a:solidFill>
                <a:effectLst/>
                <a:uLnTx/>
                <a:uFillTx/>
                <a:latin typeface="Century Gothic"/>
                <a:sym typeface="Century Gothic"/>
              </a:rPr>
              <a:pPr marL="0" marR="0" lvl="0" indent="0" algn="ctr" defTabSz="457200" rtl="0" eaLnBrk="1" fontAlgn="auto" latinLnBrk="0" hangingPunct="0">
                <a:lnSpc>
                  <a:spcPct val="100000"/>
                </a:lnSpc>
                <a:spcBef>
                  <a:spcPts val="0"/>
                </a:spcBef>
                <a:spcAft>
                  <a:spcPts val="0"/>
                </a:spcAft>
                <a:buClrTx/>
                <a:buSzTx/>
                <a:buFontTx/>
                <a:buNone/>
                <a:tabLst/>
                <a:defRPr/>
              </a:pPr>
              <a:t>70</a:t>
            </a:fld>
            <a:endParaRPr kumimoji="0" sz="1200" b="0" i="0" u="none" strike="noStrike" kern="0" cap="none" spc="0" normalizeH="0" baseline="0" noProof="0">
              <a:ln>
                <a:noFill/>
              </a:ln>
              <a:solidFill>
                <a:srgbClr val="FFFFFF"/>
              </a:solidFill>
              <a:effectLst/>
              <a:uLnTx/>
              <a:uFillTx/>
              <a:latin typeface="Century Gothic"/>
              <a:sym typeface="Century Gothic"/>
            </a:endParaRPr>
          </a:p>
        </p:txBody>
      </p:sp>
      <p:pic>
        <p:nvPicPr>
          <p:cNvPr id="151" name="image16.png" descr="Timeline&#10;&#10;Description automatically generated with low confidence"/>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7" y="1023578"/>
            <a:ext cx="12192015" cy="5029221"/>
          </a:xfrm>
          <a:prstGeom prst="rect">
            <a:avLst/>
          </a:prstGeom>
          <a:ln w="12700">
            <a:miter lim="400000"/>
          </a:ln>
          <a:effectLst>
            <a:outerShdw blurRad="50800" dist="38100" dir="2700000" rotWithShape="0">
              <a:srgbClr val="000000">
                <a:alpha val="40000"/>
              </a:srgbClr>
            </a:outerShdw>
          </a:effectLst>
        </p:spPr>
      </p:pic>
      <p:sp>
        <p:nvSpPr>
          <p:cNvPr id="2" name="Rectangle: Rounded Corners 1">
            <a:extLst>
              <a:ext uri="{FF2B5EF4-FFF2-40B4-BE49-F238E27FC236}">
                <a16:creationId xmlns:a16="http://schemas.microsoft.com/office/drawing/2014/main" id="{30C319A4-3D74-4868-B581-9BB64FF71DFC}"/>
              </a:ext>
            </a:extLst>
          </p:cNvPr>
          <p:cNvSpPr/>
          <p:nvPr/>
        </p:nvSpPr>
        <p:spPr>
          <a:xfrm>
            <a:off x="272471" y="1023578"/>
            <a:ext cx="11919529" cy="763181"/>
          </a:xfrm>
          <a:prstGeom prst="roundRect">
            <a:avLst/>
          </a:prstGeom>
          <a:solidFill>
            <a:srgbClr val="FFFFFF">
              <a:alpha val="24000"/>
            </a:srgbClr>
          </a:solidFill>
          <a:ln w="25400" cap="flat">
            <a:solidFill>
              <a:schemeClr val="accent1"/>
            </a:solidFill>
            <a:prstDash val="solid"/>
            <a:round/>
          </a:ln>
          <a:effectLst>
            <a:outerShdw blurRad="38100" dist="25400" dir="5400000" rotWithShape="0">
              <a:srgbClr val="000000">
                <a:alpha val="4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Helvetica"/>
              <a:ea typeface="+mn-ea"/>
              <a:cs typeface="Helvetica"/>
              <a:sym typeface="Helvetica"/>
            </a:endParaRPr>
          </a:p>
        </p:txBody>
      </p:sp>
      <p:sp>
        <p:nvSpPr>
          <p:cNvPr id="4" name="Rectangle: Rounded Corners 3">
            <a:extLst>
              <a:ext uri="{FF2B5EF4-FFF2-40B4-BE49-F238E27FC236}">
                <a16:creationId xmlns:a16="http://schemas.microsoft.com/office/drawing/2014/main" id="{1BCBB9AE-3CEC-460E-BFE8-D3CE48932892}"/>
              </a:ext>
            </a:extLst>
          </p:cNvPr>
          <p:cNvSpPr/>
          <p:nvPr/>
        </p:nvSpPr>
        <p:spPr>
          <a:xfrm>
            <a:off x="0" y="1023578"/>
            <a:ext cx="1554480" cy="4909862"/>
          </a:xfrm>
          <a:prstGeom prst="roundRect">
            <a:avLst/>
          </a:prstGeom>
          <a:solidFill>
            <a:srgbClr val="FFFFFF">
              <a:alpha val="10000"/>
            </a:srgbClr>
          </a:solidFill>
          <a:ln w="25400" cap="flat">
            <a:solidFill>
              <a:schemeClr val="accent1"/>
            </a:solidFill>
            <a:prstDash val="solid"/>
            <a:round/>
          </a:ln>
          <a:effectLst>
            <a:outerShdw blurRad="38100" dist="25400" dir="5400000" rotWithShape="0">
              <a:srgbClr val="000000">
                <a:alpha val="4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Helvetica"/>
              <a:ea typeface="+mn-ea"/>
              <a:cs typeface="Helvetica"/>
              <a:sym typeface="Helvetica"/>
            </a:endParaRPr>
          </a:p>
        </p:txBody>
      </p:sp>
      <p:sp>
        <p:nvSpPr>
          <p:cNvPr id="6" name="TextBox 5">
            <a:extLst>
              <a:ext uri="{FF2B5EF4-FFF2-40B4-BE49-F238E27FC236}">
                <a16:creationId xmlns:a16="http://schemas.microsoft.com/office/drawing/2014/main" id="{A00216B2-97AC-440F-8439-52CE8F1C5A1D}"/>
              </a:ext>
            </a:extLst>
          </p:cNvPr>
          <p:cNvSpPr txBox="1"/>
          <p:nvPr/>
        </p:nvSpPr>
        <p:spPr>
          <a:xfrm>
            <a:off x="4960882" y="1112782"/>
            <a:ext cx="5454869" cy="58477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srgbClr val="000000"/>
                </a:solidFill>
                <a:effectLst/>
                <a:uLnTx/>
                <a:uFillTx/>
                <a:latin typeface="Helvetica"/>
                <a:ea typeface="+mn-ea"/>
                <a:cs typeface="Helvetica"/>
                <a:sym typeface="Helvetica"/>
              </a:rPr>
              <a:t>Project Stage</a:t>
            </a:r>
          </a:p>
        </p:txBody>
      </p:sp>
      <p:sp>
        <p:nvSpPr>
          <p:cNvPr id="7" name="TextBox 6">
            <a:extLst>
              <a:ext uri="{FF2B5EF4-FFF2-40B4-BE49-F238E27FC236}">
                <a16:creationId xmlns:a16="http://schemas.microsoft.com/office/drawing/2014/main" id="{4665C787-7D85-4A78-92E1-0FC75C92ADC9}"/>
              </a:ext>
            </a:extLst>
          </p:cNvPr>
          <p:cNvSpPr txBox="1"/>
          <p:nvPr/>
        </p:nvSpPr>
        <p:spPr>
          <a:xfrm>
            <a:off x="388357" y="4782267"/>
            <a:ext cx="3580463" cy="64632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vert270" wrap="none" lIns="45718" tIns="45718" rIns="45718" bIns="45718" numCol="1" spcCol="38100" rtlCol="0" anchor="t">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r>
              <a:rPr kumimoji="0" lang="en-US" sz="3600" b="1" i="0" u="none" strike="noStrike" kern="0" cap="none" spc="0" normalizeH="0" baseline="0" noProof="0" dirty="0">
                <a:ln>
                  <a:noFill/>
                </a:ln>
                <a:solidFill>
                  <a:srgbClr val="000000"/>
                </a:solidFill>
                <a:effectLst/>
                <a:uLnTx/>
                <a:uFillTx/>
                <a:latin typeface="Helvetica"/>
                <a:ea typeface="+mn-ea"/>
                <a:cs typeface="Helvetica"/>
                <a:sym typeface="Helvetica"/>
              </a:rPr>
              <a:t>SRR Integration</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4"/>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6" grpId="0"/>
      <p:bldP spid="7"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Shape 155"/>
          <p:cNvSpPr>
            <a:spLocks noGrp="1"/>
          </p:cNvSpPr>
          <p:nvPr>
            <p:ph type="title"/>
          </p:nvPr>
        </p:nvSpPr>
        <p:spPr>
          <a:xfrm>
            <a:off x="19285" y="162425"/>
            <a:ext cx="12036484" cy="871676"/>
          </a:xfrm>
          <a:prstGeom prst="rect">
            <a:avLst/>
          </a:prstGeom>
        </p:spPr>
        <p:txBody>
          <a:bodyPr/>
          <a:lstStyle>
            <a:lvl1pPr defTabSz="443483">
              <a:defRPr sz="3400"/>
            </a:lvl1pPr>
          </a:lstStyle>
          <a:p>
            <a:r>
              <a:rPr dirty="0"/>
              <a:t>Project Planning – starts with the SRR Conceptual Site Model</a:t>
            </a:r>
          </a:p>
        </p:txBody>
      </p:sp>
      <p:pic>
        <p:nvPicPr>
          <p:cNvPr id="156" name="image17.png"/>
          <p:cNvPicPr>
            <a:picLocks noChangeAspect="1"/>
          </p:cNvPicPr>
          <p:nvPr/>
        </p:nvPicPr>
        <p:blipFill>
          <a:blip r:embed="rId3" cstate="email">
            <a:extLst>
              <a:ext uri="{28A0092B-C50C-407E-A947-70E740481C1C}">
                <a14:useLocalDpi xmlns:a14="http://schemas.microsoft.com/office/drawing/2010/main"/>
              </a:ext>
            </a:extLst>
          </a:blip>
          <a:srcRect l="2226" t="5375" r="2283" b="1742"/>
          <a:stretch>
            <a:fillRect/>
          </a:stretch>
        </p:blipFill>
        <p:spPr>
          <a:xfrm>
            <a:off x="4719142" y="1450426"/>
            <a:ext cx="7472869" cy="4204139"/>
          </a:xfrm>
          <a:prstGeom prst="rect">
            <a:avLst/>
          </a:prstGeom>
          <a:ln w="12700">
            <a:miter lim="400000"/>
          </a:ln>
        </p:spPr>
      </p:pic>
      <p:sp>
        <p:nvSpPr>
          <p:cNvPr id="157" name="Shape 157"/>
          <p:cNvSpPr>
            <a:spLocks noGrp="1"/>
          </p:cNvSpPr>
          <p:nvPr>
            <p:ph type="body" sz="quarter" idx="1"/>
          </p:nvPr>
        </p:nvSpPr>
        <p:spPr>
          <a:xfrm>
            <a:off x="272471" y="2448908"/>
            <a:ext cx="4909131" cy="2627599"/>
          </a:xfrm>
          <a:prstGeom prst="rect">
            <a:avLst/>
          </a:prstGeom>
        </p:spPr>
        <p:txBody>
          <a:bodyPr/>
          <a:lstStyle/>
          <a:p>
            <a:pPr marL="336041" indent="-336041" defTabSz="448055">
              <a:lnSpc>
                <a:spcPct val="80000"/>
              </a:lnSpc>
              <a:spcBef>
                <a:spcPts val="900"/>
              </a:spcBef>
              <a:defRPr sz="2300"/>
            </a:pPr>
            <a:r>
              <a:rPr dirty="0"/>
              <a:t>Considers variability of climate &amp; wildfire threats</a:t>
            </a:r>
          </a:p>
          <a:p>
            <a:pPr marL="336041" indent="-336041" defTabSz="448055">
              <a:lnSpc>
                <a:spcPct val="80000"/>
              </a:lnSpc>
              <a:spcBef>
                <a:spcPts val="900"/>
              </a:spcBef>
              <a:defRPr sz="2300"/>
            </a:pPr>
            <a:r>
              <a:rPr dirty="0"/>
              <a:t>Seeks stakeholder engagement</a:t>
            </a:r>
          </a:p>
          <a:p>
            <a:pPr marL="336041" indent="-336041" defTabSz="448055">
              <a:lnSpc>
                <a:spcPct val="80000"/>
              </a:lnSpc>
              <a:spcBef>
                <a:spcPts val="900"/>
              </a:spcBef>
              <a:defRPr sz="2300"/>
            </a:pPr>
            <a:r>
              <a:rPr dirty="0"/>
              <a:t>Integrates threats and stakeholder concerns into remedy</a:t>
            </a:r>
          </a:p>
          <a:p>
            <a:pPr marL="336041" indent="-336041" defTabSz="448055">
              <a:lnSpc>
                <a:spcPct val="80000"/>
              </a:lnSpc>
              <a:spcBef>
                <a:spcPts val="900"/>
              </a:spcBef>
              <a:defRPr sz="2300"/>
            </a:pPr>
            <a:r>
              <a:rPr dirty="0"/>
              <a:t>Updated throughout remedy implementation</a:t>
            </a:r>
          </a:p>
        </p:txBody>
      </p:sp>
      <p:sp>
        <p:nvSpPr>
          <p:cNvPr id="158" name="Shape 158"/>
          <p:cNvSpPr/>
          <p:nvPr/>
        </p:nvSpPr>
        <p:spPr>
          <a:xfrm>
            <a:off x="5357645" y="5654564"/>
            <a:ext cx="3628700" cy="370837"/>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lvl1pPr>
              <a:defRPr b="1">
                <a:solidFill>
                  <a:srgbClr val="7EBB7A"/>
                </a:solidFill>
              </a:defRPr>
            </a:lvl1pPr>
          </a:lstStyle>
          <a:p>
            <a:pPr marL="0" marR="0" lvl="0" indent="0" algn="l" defTabSz="457200" rtl="0" eaLnBrk="1" fontAlgn="auto" latinLnBrk="0" hangingPunct="0">
              <a:lnSpc>
                <a:spcPct val="100000"/>
              </a:lnSpc>
              <a:spcBef>
                <a:spcPts val="0"/>
              </a:spcBef>
              <a:spcAft>
                <a:spcPts val="0"/>
              </a:spcAft>
              <a:buClrTx/>
              <a:buSzTx/>
              <a:buFontTx/>
              <a:buNone/>
              <a:tabLst/>
              <a:defRPr/>
            </a:pPr>
            <a:r>
              <a:rPr kumimoji="0" sz="1800" b="1" i="0" u="none" strike="noStrike" kern="0" cap="none" spc="0" normalizeH="0" baseline="0" noProof="0">
                <a:ln>
                  <a:noFill/>
                </a:ln>
                <a:solidFill>
                  <a:srgbClr val="7EBB7A"/>
                </a:solidFill>
                <a:effectLst/>
                <a:uLnTx/>
                <a:uFillTx/>
                <a:latin typeface="Helvetica"/>
                <a:cs typeface="Helvetica"/>
                <a:sym typeface="Helvetica"/>
              </a:rPr>
              <a:t>CSM is the heart of the project</a:t>
            </a:r>
          </a:p>
        </p:txBody>
      </p:sp>
      <p:sp>
        <p:nvSpPr>
          <p:cNvPr id="159" name="Shape 159"/>
          <p:cNvSpPr/>
          <p:nvPr/>
        </p:nvSpPr>
        <p:spPr>
          <a:xfrm>
            <a:off x="8665029" y="4800074"/>
            <a:ext cx="2885846" cy="650237"/>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p>
            <a:pPr marL="0" marR="0" lvl="0" indent="0" algn="l" defTabSz="457200" rtl="0" eaLnBrk="1" fontAlgn="auto" latinLnBrk="0" hangingPunct="0">
              <a:lnSpc>
                <a:spcPct val="100000"/>
              </a:lnSpc>
              <a:spcBef>
                <a:spcPts val="0"/>
              </a:spcBef>
              <a:spcAft>
                <a:spcPts val="0"/>
              </a:spcAft>
              <a:buClrTx/>
              <a:buSzTx/>
              <a:buFontTx/>
              <a:buNone/>
              <a:tabLst/>
              <a:defRPr b="1"/>
            </a:pPr>
            <a:r>
              <a:rPr kumimoji="0" sz="1800" b="1" i="0" u="none" strike="noStrike" kern="0" cap="none" spc="0" normalizeH="0" baseline="0" noProof="0" dirty="0">
                <a:ln>
                  <a:noFill/>
                </a:ln>
                <a:solidFill>
                  <a:srgbClr val="00334C"/>
                </a:solidFill>
                <a:effectLst/>
                <a:uLnTx/>
                <a:uFillTx/>
                <a:latin typeface="Helvetica"/>
                <a:cs typeface="Helvetica"/>
                <a:sym typeface="Helvetica"/>
              </a:rPr>
              <a:t>Figure 6-5. Expansion of </a:t>
            </a:r>
          </a:p>
          <a:p>
            <a:pPr marL="0" marR="0" lvl="0" indent="0" algn="l" defTabSz="457200" rtl="0" eaLnBrk="1" fontAlgn="auto" latinLnBrk="0" hangingPunct="0">
              <a:lnSpc>
                <a:spcPct val="100000"/>
              </a:lnSpc>
              <a:spcBef>
                <a:spcPts val="0"/>
              </a:spcBef>
              <a:spcAft>
                <a:spcPts val="0"/>
              </a:spcAft>
              <a:buClrTx/>
              <a:buSzTx/>
              <a:buFontTx/>
              <a:buNone/>
              <a:tabLst/>
              <a:defRPr b="1"/>
            </a:pPr>
            <a:r>
              <a:rPr kumimoji="0" sz="1800" b="1" i="0" u="none" strike="noStrike" kern="0" cap="none" spc="0" normalizeH="0" baseline="0" noProof="0" dirty="0">
                <a:ln>
                  <a:noFill/>
                </a:ln>
                <a:solidFill>
                  <a:srgbClr val="00334C"/>
                </a:solidFill>
                <a:effectLst/>
                <a:uLnTx/>
                <a:uFillTx/>
                <a:latin typeface="Helvetica"/>
                <a:cs typeface="Helvetica"/>
                <a:sym typeface="Helvetica"/>
              </a:rPr>
              <a:t>CSM Influences</a:t>
            </a:r>
          </a:p>
        </p:txBody>
      </p:sp>
      <p:sp>
        <p:nvSpPr>
          <p:cNvPr id="160" name="Shape 160"/>
          <p:cNvSpPr>
            <a:spLocks noGrp="1"/>
          </p:cNvSpPr>
          <p:nvPr>
            <p:ph type="sldNum" sz="quarter" idx="4294967295"/>
          </p:nvPr>
        </p:nvSpPr>
        <p:spPr>
          <a:xfrm>
            <a:off x="11624109" y="6273022"/>
            <a:ext cx="188597" cy="281937"/>
          </a:xfrm>
          <a:prstGeom prst="rect">
            <a:avLst/>
          </a:prstGeom>
          <a:extLst>
            <a:ext uri="{C572A759-6A51-4108-AA02-DFA0A04FC94B}">
              <ma14:wrappingTextBoxFlag xmlns="" xmlns:ma14="http://schemas.microsoft.com/office/mac/drawingml/2011/main" val="1"/>
            </a:ext>
          </a:extLst>
        </p:spPr>
        <p:txBody>
          <a:bodyPr/>
          <a:lstStyle/>
          <a:p>
            <a:pPr marL="0" marR="0" lvl="0" indent="0" algn="ctr" defTabSz="457200" rtl="0" eaLnBrk="1" fontAlgn="auto" latinLnBrk="0" hangingPunct="0">
              <a:lnSpc>
                <a:spcPct val="100000"/>
              </a:lnSpc>
              <a:spcBef>
                <a:spcPts val="0"/>
              </a:spcBef>
              <a:spcAft>
                <a:spcPts val="0"/>
              </a:spcAft>
              <a:buClrTx/>
              <a:buSzTx/>
              <a:buFontTx/>
              <a:buNone/>
              <a:tabLst/>
              <a:defRPr/>
            </a:pPr>
            <a:fld id="{86CB4B4D-7CA3-9044-876B-883B54F8677D}" type="slidenum">
              <a:rPr kumimoji="0" sz="1200" b="0" i="0" u="none" strike="noStrike" kern="0" cap="none" spc="0" normalizeH="0" baseline="0" noProof="0">
                <a:ln>
                  <a:noFill/>
                </a:ln>
                <a:solidFill>
                  <a:srgbClr val="FFFFFF"/>
                </a:solidFill>
                <a:effectLst/>
                <a:uLnTx/>
                <a:uFillTx/>
                <a:latin typeface="Century Gothic"/>
                <a:sym typeface="Century Gothic"/>
              </a:rPr>
              <a:pPr marL="0" marR="0" lvl="0" indent="0" algn="ctr" defTabSz="457200" rtl="0" eaLnBrk="1" fontAlgn="auto" latinLnBrk="0" hangingPunct="0">
                <a:lnSpc>
                  <a:spcPct val="100000"/>
                </a:lnSpc>
                <a:spcBef>
                  <a:spcPts val="0"/>
                </a:spcBef>
                <a:spcAft>
                  <a:spcPts val="0"/>
                </a:spcAft>
                <a:buClrTx/>
                <a:buSzTx/>
                <a:buFontTx/>
                <a:buNone/>
                <a:tabLst/>
                <a:defRPr/>
              </a:pPr>
              <a:t>71</a:t>
            </a:fld>
            <a:endParaRPr kumimoji="0" sz="1200" b="0" i="0" u="none" strike="noStrike" kern="0" cap="none" spc="0" normalizeH="0" baseline="0" noProof="0">
              <a:ln>
                <a:noFill/>
              </a:ln>
              <a:solidFill>
                <a:srgbClr val="FFFFFF"/>
              </a:solidFill>
              <a:effectLst/>
              <a:uLnTx/>
              <a:uFillTx/>
              <a:latin typeface="Century Gothic"/>
              <a:sym typeface="Century Gothic"/>
            </a:endParaRPr>
          </a:p>
        </p:txBody>
      </p:sp>
    </p:spTree>
  </p:cSld>
  <p:clrMapOvr>
    <a:masterClrMapping/>
  </p:clrMapOvr>
  <p:transition spd="slow"/>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 name="Shape 164"/>
          <p:cNvSpPr/>
          <p:nvPr/>
        </p:nvSpPr>
        <p:spPr>
          <a:xfrm>
            <a:off x="1049309" y="2670048"/>
            <a:ext cx="2084036" cy="1438693"/>
          </a:xfrm>
          <a:prstGeom prst="ellipse">
            <a:avLst/>
          </a:prstGeom>
          <a:solidFill>
            <a:srgbClr val="FFFFFF"/>
          </a:solidFill>
          <a:ln w="25400">
            <a:solidFill>
              <a:schemeClr val="accent1"/>
            </a:solidFill>
          </a:ln>
          <a:effectLst>
            <a:outerShdw blurRad="38100" dist="25400" dir="5400000" rotWithShape="0">
              <a:srgbClr val="000000">
                <a:alpha val="45000"/>
              </a:srgbClr>
            </a:outerShdw>
          </a:effectLst>
        </p:spPr>
        <p:txBody>
          <a:bodyPr lIns="45718" tIns="45718" rIns="45718" bIns="45718" anchor="ctr"/>
          <a:lstStyle/>
          <a:p>
            <a:pPr marL="0" marR="0" lvl="0" indent="0" algn="l" defTabSz="457200" rtl="0" eaLnBrk="1" fontAlgn="auto" latinLnBrk="0" hangingPunct="0">
              <a:lnSpc>
                <a:spcPct val="100000"/>
              </a:lnSpc>
              <a:spcBef>
                <a:spcPts val="0"/>
              </a:spcBef>
              <a:spcAft>
                <a:spcPts val="0"/>
              </a:spcAft>
              <a:buClrTx/>
              <a:buSzTx/>
              <a:buFontTx/>
              <a:buNone/>
              <a:tabLst/>
              <a:defRPr>
                <a:latin typeface="+mj-lt"/>
                <a:ea typeface="+mj-ea"/>
                <a:cs typeface="+mj-cs"/>
                <a:sym typeface="Calibri"/>
              </a:defRPr>
            </a:pPr>
            <a:endParaRPr kumimoji="0" sz="1800" b="0" i="0" u="none" strike="noStrike" kern="0" cap="none" spc="0" normalizeH="0" baseline="0" noProof="0">
              <a:ln>
                <a:noFill/>
              </a:ln>
              <a:solidFill>
                <a:srgbClr val="000000"/>
              </a:solidFill>
              <a:effectLst/>
              <a:uLnTx/>
              <a:uFillTx/>
              <a:latin typeface="Calibri"/>
              <a:cs typeface="Calibri"/>
              <a:sym typeface="Calibri"/>
            </a:endParaRPr>
          </a:p>
        </p:txBody>
      </p:sp>
      <p:sp>
        <p:nvSpPr>
          <p:cNvPr id="165" name="Shape 165"/>
          <p:cNvSpPr>
            <a:spLocks noGrp="1"/>
          </p:cNvSpPr>
          <p:nvPr>
            <p:ph type="title"/>
          </p:nvPr>
        </p:nvSpPr>
        <p:spPr>
          <a:xfrm>
            <a:off x="272471" y="179882"/>
            <a:ext cx="11540236" cy="462868"/>
          </a:xfrm>
          <a:prstGeom prst="rect">
            <a:avLst/>
          </a:prstGeom>
        </p:spPr>
        <p:txBody>
          <a:bodyPr/>
          <a:lstStyle>
            <a:lvl1pPr algn="l" defTabSz="191386">
              <a:defRPr sz="2400"/>
            </a:lvl1pPr>
          </a:lstStyle>
          <a:p>
            <a:r>
              <a:t>SRR Conceptual Site Model</a:t>
            </a:r>
          </a:p>
        </p:txBody>
      </p:sp>
      <p:sp>
        <p:nvSpPr>
          <p:cNvPr id="166" name="Shape 166"/>
          <p:cNvSpPr>
            <a:spLocks noGrp="1"/>
          </p:cNvSpPr>
          <p:nvPr>
            <p:ph type="sldNum" sz="quarter" idx="4294967295"/>
          </p:nvPr>
        </p:nvSpPr>
        <p:spPr>
          <a:xfrm>
            <a:off x="11624109" y="6273022"/>
            <a:ext cx="188597" cy="281937"/>
          </a:xfrm>
          <a:prstGeom prst="rect">
            <a:avLst/>
          </a:prstGeom>
          <a:extLst>
            <a:ext uri="{C572A759-6A51-4108-AA02-DFA0A04FC94B}">
              <ma14:wrappingTextBoxFlag xmlns="" xmlns:ma14="http://schemas.microsoft.com/office/mac/drawingml/2011/main" val="1"/>
            </a:ext>
          </a:extLst>
        </p:spPr>
        <p:txBody>
          <a:bodyPr/>
          <a:lstStyle/>
          <a:p>
            <a:pPr marL="0" marR="0" lvl="0" indent="0" algn="ctr" defTabSz="457200" rtl="0" eaLnBrk="1" fontAlgn="auto" latinLnBrk="0" hangingPunct="0">
              <a:lnSpc>
                <a:spcPct val="100000"/>
              </a:lnSpc>
              <a:spcBef>
                <a:spcPts val="0"/>
              </a:spcBef>
              <a:spcAft>
                <a:spcPts val="0"/>
              </a:spcAft>
              <a:buClrTx/>
              <a:buSzTx/>
              <a:buFontTx/>
              <a:buNone/>
              <a:tabLst/>
              <a:defRPr/>
            </a:pPr>
            <a:fld id="{86CB4B4D-7CA3-9044-876B-883B54F8677D}" type="slidenum">
              <a:rPr kumimoji="0" sz="1200" b="0" i="0" u="none" strike="noStrike" kern="0" cap="none" spc="0" normalizeH="0" baseline="0" noProof="0">
                <a:ln>
                  <a:noFill/>
                </a:ln>
                <a:solidFill>
                  <a:srgbClr val="FFFFFF"/>
                </a:solidFill>
                <a:effectLst/>
                <a:uLnTx/>
                <a:uFillTx/>
                <a:latin typeface="Century Gothic"/>
                <a:sym typeface="Century Gothic"/>
              </a:rPr>
              <a:pPr marL="0" marR="0" lvl="0" indent="0" algn="ctr" defTabSz="457200" rtl="0" eaLnBrk="1" fontAlgn="auto" latinLnBrk="0" hangingPunct="0">
                <a:lnSpc>
                  <a:spcPct val="100000"/>
                </a:lnSpc>
                <a:spcBef>
                  <a:spcPts val="0"/>
                </a:spcBef>
                <a:spcAft>
                  <a:spcPts val="0"/>
                </a:spcAft>
                <a:buClrTx/>
                <a:buSzTx/>
                <a:buFontTx/>
                <a:buNone/>
                <a:tabLst/>
                <a:defRPr/>
              </a:pPr>
              <a:t>72</a:t>
            </a:fld>
            <a:endParaRPr kumimoji="0" sz="1200" b="0" i="0" u="none" strike="noStrike" kern="0" cap="none" spc="0" normalizeH="0" baseline="0" noProof="0">
              <a:ln>
                <a:noFill/>
              </a:ln>
              <a:solidFill>
                <a:srgbClr val="FFFFFF"/>
              </a:solidFill>
              <a:effectLst/>
              <a:uLnTx/>
              <a:uFillTx/>
              <a:latin typeface="Century Gothic"/>
              <a:sym typeface="Century Gothic"/>
            </a:endParaRPr>
          </a:p>
        </p:txBody>
      </p:sp>
      <p:pic>
        <p:nvPicPr>
          <p:cNvPr id="167" name="image18.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91654" y="763063"/>
            <a:ext cx="2824179" cy="5252640"/>
          </a:xfrm>
          <a:prstGeom prst="rect">
            <a:avLst/>
          </a:prstGeom>
          <a:ln w="12700">
            <a:miter lim="400000"/>
          </a:ln>
        </p:spPr>
      </p:pic>
      <p:sp>
        <p:nvSpPr>
          <p:cNvPr id="169" name="Shape 169"/>
          <p:cNvSpPr/>
          <p:nvPr/>
        </p:nvSpPr>
        <p:spPr>
          <a:xfrm>
            <a:off x="6940594" y="4544915"/>
            <a:ext cx="5081979" cy="1323435"/>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p>
            <a:pPr marL="0" marR="0" lvl="0" indent="0" algn="r" defTabSz="457200" rtl="0" eaLnBrk="1" fontAlgn="auto" latinLnBrk="0" hangingPunct="0">
              <a:lnSpc>
                <a:spcPct val="100000"/>
              </a:lnSpc>
              <a:spcBef>
                <a:spcPts val="0"/>
              </a:spcBef>
              <a:spcAft>
                <a:spcPts val="0"/>
              </a:spcAft>
              <a:buClrTx/>
              <a:buSzTx/>
              <a:buFontTx/>
              <a:buNone/>
              <a:tabLst/>
              <a:defRPr sz="1400">
                <a:latin typeface="Tahoma"/>
                <a:ea typeface="Tahoma"/>
                <a:cs typeface="Tahoma"/>
                <a:sym typeface="Tahoma"/>
              </a:defRPr>
            </a:pPr>
            <a:r>
              <a:rPr kumimoji="0" lang="en-US" sz="1600" b="1" i="0" u="none" strike="noStrike" kern="0" cap="none" spc="0" normalizeH="0" baseline="0" noProof="0" dirty="0">
                <a:ln>
                  <a:noFill/>
                </a:ln>
                <a:solidFill>
                  <a:srgbClr val="00334C"/>
                </a:solidFill>
                <a:effectLst/>
                <a:uLnTx/>
                <a:uFillTx/>
                <a:latin typeface="Tahoma" panose="020B0604030504040204" pitchFamily="34" charset="0"/>
                <a:ea typeface="Tahoma" panose="020B0604030504040204" pitchFamily="34" charset="0"/>
                <a:cs typeface="Tahoma" panose="020B0604030504040204" pitchFamily="34" charset="0"/>
                <a:sym typeface="Tahoma"/>
              </a:rPr>
              <a:t>RESOURCES:</a:t>
            </a:r>
            <a:endParaRPr kumimoji="0" lang="en-US" sz="1600" b="1" i="0" u="none" strike="noStrike" kern="0" cap="none" spc="0" normalizeH="0" baseline="0" noProof="0" dirty="0">
              <a:ln>
                <a:noFill/>
              </a:ln>
              <a:solidFill>
                <a:srgbClr val="00334C"/>
              </a:solidFill>
              <a:effectLst/>
              <a:uLnTx/>
              <a:uFillTx/>
              <a:latin typeface="Tahoma" panose="020B0604030504040204" pitchFamily="34" charset="0"/>
              <a:ea typeface="Tahoma" panose="020B0604030504040204" pitchFamily="34" charset="0"/>
              <a:cs typeface="Tahoma" panose="020B0604030504040204" pitchFamily="34" charset="0"/>
              <a:sym typeface="Tahoma"/>
              <a:hlinkClick r:id="rId4"/>
            </a:endParaRPr>
          </a:p>
          <a:p>
            <a:pPr marL="0" marR="0" lvl="0" indent="0" algn="r" defTabSz="457200" rtl="0" eaLnBrk="1" fontAlgn="auto" latinLnBrk="0" hangingPunct="0">
              <a:lnSpc>
                <a:spcPct val="100000"/>
              </a:lnSpc>
              <a:spcBef>
                <a:spcPts val="0"/>
              </a:spcBef>
              <a:spcAft>
                <a:spcPts val="0"/>
              </a:spcAft>
              <a:buClrTx/>
              <a:buSzTx/>
              <a:buFontTx/>
              <a:buNone/>
              <a:tabLst/>
              <a:defRPr sz="1400">
                <a:latin typeface="Tahoma"/>
                <a:ea typeface="Tahoma"/>
                <a:cs typeface="Tahoma"/>
                <a:sym typeface="Tahoma"/>
              </a:defRPr>
            </a:pPr>
            <a:r>
              <a:rPr kumimoji="0" lang="en-US" sz="1600" b="0" i="0" u="none" strike="noStrike" kern="0" cap="none" spc="0" normalizeH="0" baseline="0" noProof="0" dirty="0">
                <a:ln>
                  <a:noFill/>
                </a:ln>
                <a:solidFill>
                  <a:srgbClr val="00334C"/>
                </a:solidFill>
                <a:effectLst/>
                <a:uLnTx/>
                <a:uFillTx/>
                <a:latin typeface="Tahoma" panose="020B0604030504040204" pitchFamily="34" charset="0"/>
                <a:ea typeface="Tahoma" panose="020B0604030504040204" pitchFamily="34" charset="0"/>
                <a:cs typeface="Tahoma" panose="020B0604030504040204" pitchFamily="34" charset="0"/>
                <a:sym typeface="Tahoma"/>
                <a:hlinkClick r:id="rId4"/>
              </a:rPr>
              <a:t>SRR </a:t>
            </a:r>
            <a:r>
              <a:rPr kumimoji="0" sz="1600" b="0" i="0" u="none" strike="noStrike" kern="0" cap="none" spc="0" normalizeH="0" baseline="0" noProof="0" dirty="0">
                <a:ln>
                  <a:noFill/>
                </a:ln>
                <a:solidFill>
                  <a:srgbClr val="00334C"/>
                </a:solidFill>
                <a:effectLst/>
                <a:uLnTx/>
                <a:uFillTx/>
                <a:latin typeface="Tahoma" panose="020B0604030504040204" pitchFamily="34" charset="0"/>
                <a:ea typeface="Tahoma" panose="020B0604030504040204" pitchFamily="34" charset="0"/>
                <a:cs typeface="Tahoma" panose="020B0604030504040204" pitchFamily="34" charset="0"/>
                <a:sym typeface="Tahoma"/>
                <a:hlinkClick r:id="rId4"/>
              </a:rPr>
              <a:t>State Resource Map </a:t>
            </a:r>
            <a:endParaRPr kumimoji="0" lang="en-US" sz="1600" b="0" i="0" u="none" strike="noStrike" kern="0" cap="none" spc="0" normalizeH="0" baseline="0" noProof="0" dirty="0">
              <a:ln>
                <a:noFill/>
              </a:ln>
              <a:solidFill>
                <a:srgbClr val="00334C"/>
              </a:solidFill>
              <a:effectLst/>
              <a:uLnTx/>
              <a:uFillTx/>
              <a:latin typeface="Tahoma" panose="020B0604030504040204" pitchFamily="34" charset="0"/>
              <a:ea typeface="Tahoma" panose="020B0604030504040204" pitchFamily="34" charset="0"/>
              <a:cs typeface="Tahoma" panose="020B0604030504040204" pitchFamily="34" charset="0"/>
              <a:sym typeface="Tahoma"/>
            </a:endParaRPr>
          </a:p>
          <a:p>
            <a:pPr marL="0" marR="0" lvl="0" indent="0" algn="r" defTabSz="457200" rtl="0" eaLnBrk="1" fontAlgn="auto" latinLnBrk="0" hangingPunct="0">
              <a:lnSpc>
                <a:spcPct val="100000"/>
              </a:lnSpc>
              <a:spcBef>
                <a:spcPts val="0"/>
              </a:spcBef>
              <a:spcAft>
                <a:spcPts val="0"/>
              </a:spcAft>
              <a:buClrTx/>
              <a:buSzTx/>
              <a:buFontTx/>
              <a:buNone/>
              <a:tabLst/>
              <a:defRPr sz="1400">
                <a:latin typeface="Tahoma"/>
                <a:ea typeface="Tahoma"/>
                <a:cs typeface="Tahoma"/>
                <a:sym typeface="Tahoma"/>
              </a:defRPr>
            </a:pPr>
            <a:r>
              <a:rPr kumimoji="0" lang="en-US" sz="1600" b="0" i="0" u="none" strike="noStrike" kern="0" cap="none" spc="0" normalizeH="0" baseline="0" noProof="0" dirty="0">
                <a:ln>
                  <a:noFill/>
                </a:ln>
                <a:solidFill>
                  <a:srgbClr val="00334C"/>
                </a:solidFill>
                <a:effectLst/>
                <a:uLnTx/>
                <a:uFillTx/>
                <a:latin typeface="Tahoma" panose="020B0604030504040204" pitchFamily="34" charset="0"/>
                <a:ea typeface="Tahoma" panose="020B0604030504040204" pitchFamily="34" charset="0"/>
                <a:cs typeface="Tahoma" panose="020B0604030504040204" pitchFamily="34" charset="0"/>
                <a:sym typeface="Tahoma"/>
                <a:hlinkClick r:id="rId5"/>
              </a:rPr>
              <a:t>U.S. Climate Resilience Toolkit</a:t>
            </a:r>
            <a:endParaRPr kumimoji="0" lang="en-US" sz="1600" b="0" i="0" u="none" strike="noStrike" kern="0" cap="none" spc="0" normalizeH="0" baseline="0" noProof="0" dirty="0">
              <a:ln>
                <a:noFill/>
              </a:ln>
              <a:solidFill>
                <a:srgbClr val="00334C"/>
              </a:solidFill>
              <a:effectLst/>
              <a:uLnTx/>
              <a:uFillTx/>
              <a:latin typeface="Tahoma" panose="020B0604030504040204" pitchFamily="34" charset="0"/>
              <a:ea typeface="Tahoma" panose="020B0604030504040204" pitchFamily="34" charset="0"/>
              <a:cs typeface="Tahoma" panose="020B0604030504040204" pitchFamily="34" charset="0"/>
              <a:sym typeface="Tahoma"/>
            </a:endParaRPr>
          </a:p>
          <a:p>
            <a:pPr marL="0" marR="0" lvl="0" indent="0" algn="r" defTabSz="457200" rtl="0" eaLnBrk="1" fontAlgn="auto" latinLnBrk="0" hangingPunct="0">
              <a:lnSpc>
                <a:spcPct val="100000"/>
              </a:lnSpc>
              <a:spcBef>
                <a:spcPts val="0"/>
              </a:spcBef>
              <a:spcAft>
                <a:spcPts val="0"/>
              </a:spcAft>
              <a:buClrTx/>
              <a:buSzTx/>
              <a:buFontTx/>
              <a:buNone/>
              <a:tabLst/>
              <a:defRPr sz="1400">
                <a:latin typeface="Tahoma"/>
                <a:ea typeface="Tahoma"/>
                <a:cs typeface="Tahoma"/>
                <a:sym typeface="Tahoma"/>
              </a:defRPr>
            </a:pPr>
            <a:r>
              <a:rPr kumimoji="0" sz="1600" b="0" i="0" u="none" strike="noStrike" kern="0" cap="none" spc="0" normalizeH="0" baseline="0" noProof="0" dirty="0">
                <a:ln>
                  <a:noFill/>
                </a:ln>
                <a:solidFill>
                  <a:srgbClr val="00334C"/>
                </a:solidFill>
                <a:effectLst/>
                <a:uLnTx/>
                <a:uFillTx/>
                <a:latin typeface="Tahoma" panose="020B0604030504040204" pitchFamily="34" charset="0"/>
                <a:ea typeface="Tahoma" panose="020B0604030504040204" pitchFamily="34" charset="0"/>
                <a:cs typeface="Tahoma" panose="020B0604030504040204" pitchFamily="34" charset="0"/>
                <a:sym typeface="Tahoma"/>
                <a:hlinkClick r:id="rId6"/>
              </a:rPr>
              <a:t>Environmental Footprint Analysis</a:t>
            </a:r>
            <a:r>
              <a:rPr kumimoji="0" lang="en-US" sz="1600" b="0" i="0" u="none" strike="noStrike" kern="0" cap="none" spc="0" normalizeH="0" baseline="0" noProof="0" dirty="0">
                <a:ln>
                  <a:noFill/>
                </a:ln>
                <a:solidFill>
                  <a:srgbClr val="00334C"/>
                </a:solidFill>
                <a:effectLst/>
                <a:uLnTx/>
                <a:uFillTx/>
                <a:latin typeface="Tahoma" panose="020B0604030504040204" pitchFamily="34" charset="0"/>
                <a:ea typeface="Tahoma" panose="020B0604030504040204" pitchFamily="34" charset="0"/>
                <a:cs typeface="Tahoma" panose="020B0604030504040204" pitchFamily="34" charset="0"/>
                <a:sym typeface="Tahoma"/>
                <a:hlinkClick r:id="rId6"/>
              </a:rPr>
              <a:t> Spreadsheet</a:t>
            </a:r>
            <a:endParaRPr kumimoji="0" sz="1600" b="0" i="0" u="none" strike="noStrike" kern="0" cap="none" spc="0" normalizeH="0" baseline="0" noProof="0" dirty="0">
              <a:ln>
                <a:noFill/>
              </a:ln>
              <a:solidFill>
                <a:srgbClr val="00334C"/>
              </a:solidFill>
              <a:effectLst/>
              <a:uLnTx/>
              <a:uFillTx/>
              <a:latin typeface="Tahoma" panose="020B0604030504040204" pitchFamily="34" charset="0"/>
              <a:ea typeface="Tahoma" panose="020B0604030504040204" pitchFamily="34" charset="0"/>
              <a:cs typeface="Tahoma" panose="020B0604030504040204" pitchFamily="34" charset="0"/>
              <a:sym typeface="Tahoma"/>
              <a:hlinkClick r:id="rId6">
                <a:extLst>
                  <a:ext uri="{A12FA001-AC4F-418D-AE19-62706E023703}">
                    <ahyp:hlinkClr xmlns:ahyp="http://schemas.microsoft.com/office/drawing/2018/hyperlinkcolor" val="tx"/>
                  </a:ext>
                </a:extLst>
              </a:hlinkClick>
            </a:endParaRPr>
          </a:p>
          <a:p>
            <a:pPr marL="0" marR="0" lvl="0" indent="0" algn="r" defTabSz="457200" rtl="0" eaLnBrk="1" fontAlgn="auto" latinLnBrk="0" hangingPunct="0">
              <a:lnSpc>
                <a:spcPct val="100000"/>
              </a:lnSpc>
              <a:spcBef>
                <a:spcPts val="0"/>
              </a:spcBef>
              <a:spcAft>
                <a:spcPts val="0"/>
              </a:spcAft>
              <a:buClrTx/>
              <a:buSzTx/>
              <a:buFontTx/>
              <a:buNone/>
              <a:tabLst/>
              <a:defRPr sz="1400">
                <a:latin typeface="Tahoma"/>
                <a:ea typeface="Tahoma"/>
                <a:cs typeface="Tahoma"/>
                <a:sym typeface="Tahoma"/>
              </a:defRPr>
            </a:pPr>
            <a:r>
              <a:rPr kumimoji="0" sz="1600" b="0" i="0" u="none" strike="noStrike" kern="0" cap="none" spc="0" normalizeH="0" baseline="0" noProof="0" dirty="0">
                <a:ln>
                  <a:noFill/>
                </a:ln>
                <a:solidFill>
                  <a:srgbClr val="00334C"/>
                </a:solidFill>
                <a:effectLst/>
                <a:uLnTx/>
                <a:uFillTx/>
                <a:latin typeface="Tahoma" panose="020B0604030504040204" pitchFamily="34" charset="0"/>
                <a:ea typeface="Tahoma" panose="020B0604030504040204" pitchFamily="34" charset="0"/>
                <a:cs typeface="Tahoma" panose="020B0604030504040204" pitchFamily="34" charset="0"/>
                <a:sym typeface="Tahoma"/>
                <a:hlinkClick r:id="rId7"/>
              </a:rPr>
              <a:t>SiteWise</a:t>
            </a:r>
            <a:endParaRPr kumimoji="0" sz="1600" b="0" i="0" u="none" strike="noStrike" kern="0" cap="none" spc="0" normalizeH="0" baseline="0" noProof="0" dirty="0">
              <a:ln>
                <a:noFill/>
              </a:ln>
              <a:solidFill>
                <a:srgbClr val="00334C"/>
              </a:solidFill>
              <a:effectLst/>
              <a:uLnTx/>
              <a:uFillTx/>
              <a:latin typeface="Tahoma" panose="020B0604030504040204" pitchFamily="34" charset="0"/>
              <a:ea typeface="Tahoma" panose="020B0604030504040204" pitchFamily="34" charset="0"/>
              <a:cs typeface="Tahoma" panose="020B0604030504040204" pitchFamily="34" charset="0"/>
              <a:sym typeface="Tahoma"/>
            </a:endParaRPr>
          </a:p>
        </p:txBody>
      </p:sp>
      <p:sp>
        <p:nvSpPr>
          <p:cNvPr id="170" name="Shape 170"/>
          <p:cNvSpPr>
            <a:spLocks noGrp="1"/>
          </p:cNvSpPr>
          <p:nvPr>
            <p:ph type="body" sz="half" idx="1"/>
          </p:nvPr>
        </p:nvSpPr>
        <p:spPr>
          <a:xfrm>
            <a:off x="4274715" y="1492416"/>
            <a:ext cx="7621979" cy="3052499"/>
          </a:xfrm>
          <a:prstGeom prst="rect">
            <a:avLst/>
          </a:prstGeom>
        </p:spPr>
        <p:txBody>
          <a:bodyPr>
            <a:normAutofit/>
          </a:bodyPr>
          <a:lstStyle/>
          <a:p>
            <a:pPr marL="336041" indent="-336041" defTabSz="448055">
              <a:lnSpc>
                <a:spcPct val="80000"/>
              </a:lnSpc>
              <a:spcBef>
                <a:spcPts val="900"/>
              </a:spcBef>
              <a:defRPr sz="2300"/>
            </a:pPr>
            <a:r>
              <a:rPr lang="en-US" sz="2300" dirty="0"/>
              <a:t>The </a:t>
            </a:r>
            <a:r>
              <a:rPr sz="2300" dirty="0"/>
              <a:t>SRR CSM</a:t>
            </a:r>
            <a:r>
              <a:rPr lang="en-US" sz="2300" dirty="0"/>
              <a:t> is</a:t>
            </a:r>
            <a:r>
              <a:rPr sz="2300" dirty="0"/>
              <a:t>:</a:t>
            </a:r>
          </a:p>
          <a:p>
            <a:pPr lvl="1" defTabSz="388620">
              <a:lnSpc>
                <a:spcPct val="80000"/>
              </a:lnSpc>
              <a:spcBef>
                <a:spcPts val="800"/>
              </a:spcBef>
              <a:buSzPct val="100000"/>
              <a:buFont typeface="Arial" panose="020B0604020202020204" pitchFamily="34" charset="0"/>
              <a:buChar char="•"/>
              <a:defRPr sz="2000"/>
            </a:pPr>
            <a:r>
              <a:rPr dirty="0"/>
              <a:t>Buil</a:t>
            </a:r>
            <a:r>
              <a:rPr lang="en-US" dirty="0"/>
              <a:t>t</a:t>
            </a:r>
            <a:r>
              <a:rPr dirty="0"/>
              <a:t> with end use in mind</a:t>
            </a:r>
          </a:p>
          <a:p>
            <a:pPr lvl="1" defTabSz="388620">
              <a:lnSpc>
                <a:spcPct val="80000"/>
              </a:lnSpc>
              <a:spcBef>
                <a:spcPts val="800"/>
              </a:spcBef>
              <a:buSzPct val="100000"/>
              <a:buFont typeface="Arial" panose="020B0604020202020204" pitchFamily="34" charset="0"/>
              <a:buChar char="•"/>
              <a:defRPr sz="2000"/>
            </a:pPr>
            <a:r>
              <a:rPr lang="en-US" dirty="0"/>
              <a:t>Incorporates climate and wildfire data</a:t>
            </a:r>
            <a:endParaRPr dirty="0"/>
          </a:p>
          <a:p>
            <a:pPr lvl="1" defTabSz="388620">
              <a:lnSpc>
                <a:spcPct val="80000"/>
              </a:lnSpc>
              <a:spcBef>
                <a:spcPts val="800"/>
              </a:spcBef>
              <a:buSzPct val="100000"/>
              <a:buFont typeface="Arial" panose="020B0604020202020204" pitchFamily="34" charset="0"/>
              <a:buChar char="•"/>
              <a:defRPr sz="2000"/>
            </a:pPr>
            <a:r>
              <a:rPr dirty="0"/>
              <a:t>Adapt</a:t>
            </a:r>
            <a:r>
              <a:rPr lang="en-US" dirty="0"/>
              <a:t>s</a:t>
            </a:r>
            <a:r>
              <a:rPr dirty="0"/>
              <a:t> as site-specific challenges are discovered</a:t>
            </a:r>
          </a:p>
          <a:p>
            <a:pPr lvl="1" defTabSz="388620">
              <a:lnSpc>
                <a:spcPct val="80000"/>
              </a:lnSpc>
              <a:spcBef>
                <a:spcPts val="800"/>
              </a:spcBef>
              <a:buSzPct val="100000"/>
              <a:buFont typeface="Arial" panose="020B0604020202020204" pitchFamily="34" charset="0"/>
              <a:buChar char="•"/>
              <a:defRPr sz="2000"/>
            </a:pPr>
            <a:r>
              <a:rPr dirty="0"/>
              <a:t>Incorporate</a:t>
            </a:r>
            <a:r>
              <a:rPr lang="en-US" dirty="0"/>
              <a:t>s</a:t>
            </a:r>
            <a:r>
              <a:rPr dirty="0"/>
              <a:t> environmental, economic and social benefits</a:t>
            </a:r>
            <a:endParaRPr lang="en-US" dirty="0"/>
          </a:p>
          <a:p>
            <a:pPr lvl="1" defTabSz="388620">
              <a:lnSpc>
                <a:spcPct val="80000"/>
              </a:lnSpc>
              <a:spcBef>
                <a:spcPts val="800"/>
              </a:spcBef>
              <a:buSzPct val="100000"/>
              <a:buFont typeface="Arial" panose="020B0604020202020204" pitchFamily="34" charset="0"/>
              <a:buChar char="•"/>
              <a:defRPr sz="2000"/>
            </a:pPr>
            <a:r>
              <a:rPr lang="en-US" dirty="0"/>
              <a:t>Results in a solution that is resilient and sustainable</a:t>
            </a:r>
            <a:endParaRPr dirty="0"/>
          </a:p>
        </p:txBody>
      </p:sp>
      <p:grpSp>
        <p:nvGrpSpPr>
          <p:cNvPr id="173" name="Group 173"/>
          <p:cNvGrpSpPr/>
          <p:nvPr/>
        </p:nvGrpSpPr>
        <p:grpSpPr>
          <a:xfrm>
            <a:off x="8190255" y="234170"/>
            <a:ext cx="1724102" cy="571233"/>
            <a:chOff x="0" y="-1"/>
            <a:chExt cx="1724100" cy="571231"/>
          </a:xfrm>
        </p:grpSpPr>
        <p:sp>
          <p:nvSpPr>
            <p:cNvPr id="171" name="Shape 171"/>
            <p:cNvSpPr/>
            <p:nvPr/>
          </p:nvSpPr>
          <p:spPr>
            <a:xfrm>
              <a:off x="0" y="-2"/>
              <a:ext cx="1724101" cy="571233"/>
            </a:xfrm>
            <a:prstGeom prst="roundRect">
              <a:avLst>
                <a:gd name="adj" fmla="val 10000"/>
              </a:avLst>
            </a:prstGeom>
            <a:solidFill>
              <a:srgbClr val="7EBC7A"/>
            </a:solidFill>
            <a:ln w="12700" cap="flat">
              <a:noFill/>
              <a:miter lim="400000"/>
            </a:ln>
            <a:effectLst>
              <a:outerShdw blurRad="38100" dist="25400" dir="5400000" rotWithShape="0">
                <a:srgbClr val="000000">
                  <a:alpha val="45000"/>
                </a:srgbClr>
              </a:outerShdw>
            </a:effectLst>
          </p:spPr>
          <p:txBody>
            <a:bodyPr wrap="square" lIns="45718" tIns="45718" rIns="45718" bIns="45718" numCol="1" anchor="t">
              <a:no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Helvetica"/>
                <a:cs typeface="Helvetica"/>
                <a:sym typeface="Helvetica"/>
              </a:endParaRPr>
            </a:p>
          </p:txBody>
        </p:sp>
        <p:sp>
          <p:nvSpPr>
            <p:cNvPr id="172" name="Shape 172"/>
            <p:cNvSpPr/>
            <p:nvPr/>
          </p:nvSpPr>
          <p:spPr>
            <a:xfrm>
              <a:off x="14179" y="93823"/>
              <a:ext cx="1695733" cy="32512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60960" tIns="60960" rIns="60960" bIns="60960" numCol="1" anchor="ctr">
              <a:spAutoFit/>
            </a:bodyPr>
            <a:lstStyle>
              <a:lvl1pPr algn="ctr" defTabSz="711200">
                <a:lnSpc>
                  <a:spcPct val="90000"/>
                </a:lnSpc>
                <a:spcBef>
                  <a:spcPts val="500"/>
                </a:spcBef>
                <a:defRPr sz="1400" b="1" cap="small">
                  <a:solidFill>
                    <a:srgbClr val="FFFFFF"/>
                  </a:solidFill>
                  <a:latin typeface="Arial Narrow"/>
                  <a:ea typeface="Arial Narrow"/>
                  <a:cs typeface="Arial Narrow"/>
                  <a:sym typeface="Arial Narrow"/>
                </a:defRPr>
              </a:lvl1pPr>
            </a:lstStyle>
            <a:p>
              <a:pPr marL="0" marR="0" lvl="0" indent="0" algn="ctr" defTabSz="711200" rtl="0" eaLnBrk="1" fontAlgn="auto" latinLnBrk="0" hangingPunct="0">
                <a:lnSpc>
                  <a:spcPct val="90000"/>
                </a:lnSpc>
                <a:spcBef>
                  <a:spcPts val="500"/>
                </a:spcBef>
                <a:spcAft>
                  <a:spcPts val="0"/>
                </a:spcAft>
                <a:buClrTx/>
                <a:buSzTx/>
                <a:buFontTx/>
                <a:buNone/>
                <a:tabLst/>
                <a:defRPr/>
              </a:pPr>
              <a:r>
                <a:rPr kumimoji="0" sz="1400" b="1" i="0" u="none" strike="noStrike" kern="0" cap="small" spc="0" normalizeH="0" baseline="0" noProof="0">
                  <a:ln>
                    <a:noFill/>
                  </a:ln>
                  <a:solidFill>
                    <a:srgbClr val="FFFFFF"/>
                  </a:solidFill>
                  <a:effectLst/>
                  <a:uLnTx/>
                  <a:uFillTx/>
                  <a:latin typeface="Arial Narrow"/>
                  <a:sym typeface="Arial Narrow"/>
                </a:rPr>
                <a:t>Project Planning</a:t>
              </a:r>
            </a:p>
          </p:txBody>
        </p:sp>
      </p:grpSp>
      <p:grpSp>
        <p:nvGrpSpPr>
          <p:cNvPr id="176" name="Group 176"/>
          <p:cNvGrpSpPr/>
          <p:nvPr/>
        </p:nvGrpSpPr>
        <p:grpSpPr>
          <a:xfrm>
            <a:off x="10611586" y="226180"/>
            <a:ext cx="1438568" cy="571228"/>
            <a:chOff x="0" y="0"/>
            <a:chExt cx="1438566" cy="571227"/>
          </a:xfrm>
        </p:grpSpPr>
        <p:sp>
          <p:nvSpPr>
            <p:cNvPr id="174" name="Shape 174"/>
            <p:cNvSpPr/>
            <p:nvPr/>
          </p:nvSpPr>
          <p:spPr>
            <a:xfrm>
              <a:off x="-1" y="-1"/>
              <a:ext cx="1438567" cy="571228"/>
            </a:xfrm>
            <a:prstGeom prst="roundRect">
              <a:avLst>
                <a:gd name="adj" fmla="val 10000"/>
              </a:avLst>
            </a:prstGeom>
            <a:solidFill>
              <a:srgbClr val="7FBC7A"/>
            </a:solidFill>
            <a:ln w="12700" cap="flat">
              <a:noFill/>
              <a:miter lim="400000"/>
            </a:ln>
            <a:effectLst>
              <a:outerShdw blurRad="38100" dist="25400" dir="5400000" rotWithShape="0">
                <a:srgbClr val="000000">
                  <a:alpha val="45000"/>
                </a:srgbClr>
              </a:outerShdw>
            </a:effectLst>
          </p:spPr>
          <p:txBody>
            <a:bodyPr wrap="square" lIns="45718" tIns="45718" rIns="45718" bIns="45718" numCol="1" anchor="t">
              <a:no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Helvetica"/>
                <a:cs typeface="Helvetica"/>
                <a:sym typeface="Helvetica"/>
              </a:endParaRPr>
            </a:p>
          </p:txBody>
        </p:sp>
        <p:sp>
          <p:nvSpPr>
            <p:cNvPr id="175" name="Shape 175"/>
            <p:cNvSpPr/>
            <p:nvPr/>
          </p:nvSpPr>
          <p:spPr>
            <a:xfrm>
              <a:off x="27579" y="183996"/>
              <a:ext cx="1383406" cy="20320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spAutoFit/>
            </a:bodyPr>
            <a:lstStyle>
              <a:lvl1pPr algn="ctr" defTabSz="711200">
                <a:lnSpc>
                  <a:spcPct val="90000"/>
                </a:lnSpc>
                <a:spcBef>
                  <a:spcPts val="500"/>
                </a:spcBef>
                <a:defRPr sz="1400" b="1" cap="small">
                  <a:solidFill>
                    <a:srgbClr val="FFFFFF"/>
                  </a:solidFill>
                  <a:latin typeface="Arial Narrow"/>
                  <a:ea typeface="Arial Narrow"/>
                  <a:cs typeface="Arial Narrow"/>
                  <a:sym typeface="Arial Narrow"/>
                </a:defRPr>
              </a:lvl1pPr>
            </a:lstStyle>
            <a:p>
              <a:pPr marL="0" marR="0" lvl="0" indent="0" algn="ctr" defTabSz="711200" rtl="0" eaLnBrk="1" fontAlgn="auto" latinLnBrk="0" hangingPunct="0">
                <a:lnSpc>
                  <a:spcPct val="90000"/>
                </a:lnSpc>
                <a:spcBef>
                  <a:spcPts val="500"/>
                </a:spcBef>
                <a:spcAft>
                  <a:spcPts val="0"/>
                </a:spcAft>
                <a:buClrTx/>
                <a:buSzTx/>
                <a:buFontTx/>
                <a:buNone/>
                <a:tabLst/>
                <a:defRPr/>
              </a:pPr>
              <a:r>
                <a:rPr kumimoji="0" sz="1400" b="1" i="0" u="none" strike="noStrike" kern="0" cap="small" spc="0" normalizeH="0" baseline="0" noProof="0">
                  <a:ln>
                    <a:noFill/>
                  </a:ln>
                  <a:solidFill>
                    <a:srgbClr val="FFFFFF"/>
                  </a:solidFill>
                  <a:effectLst/>
                  <a:uLnTx/>
                  <a:uFillTx/>
                  <a:latin typeface="Arial Narrow"/>
                  <a:sym typeface="Arial Narrow"/>
                </a:rPr>
                <a:t>Site Closeout</a:t>
              </a:r>
            </a:p>
          </p:txBody>
        </p:sp>
      </p:grpSp>
      <p:sp>
        <p:nvSpPr>
          <p:cNvPr id="177" name="Shape 177"/>
          <p:cNvSpPr/>
          <p:nvPr/>
        </p:nvSpPr>
        <p:spPr>
          <a:xfrm rot="16200000">
            <a:off x="10106386" y="269446"/>
            <a:ext cx="337192" cy="500677"/>
          </a:xfrm>
          <a:custGeom>
            <a:avLst/>
            <a:gdLst/>
            <a:ahLst/>
            <a:cxnLst>
              <a:cxn ang="0">
                <a:pos x="wd2" y="hd2"/>
              </a:cxn>
              <a:cxn ang="5400000">
                <a:pos x="wd2" y="hd2"/>
              </a:cxn>
              <a:cxn ang="10800000">
                <a:pos x="wd2" y="hd2"/>
              </a:cxn>
              <a:cxn ang="16200000">
                <a:pos x="wd2" y="hd2"/>
              </a:cxn>
            </a:cxnLst>
            <a:rect l="0" t="0" r="r" b="b"/>
            <a:pathLst>
              <a:path w="21600" h="21600" extrusionOk="0">
                <a:moveTo>
                  <a:pt x="0" y="14327"/>
                </a:moveTo>
                <a:lnTo>
                  <a:pt x="5400" y="14327"/>
                </a:lnTo>
                <a:lnTo>
                  <a:pt x="5400" y="0"/>
                </a:lnTo>
                <a:lnTo>
                  <a:pt x="16200" y="0"/>
                </a:lnTo>
                <a:lnTo>
                  <a:pt x="16200" y="14327"/>
                </a:lnTo>
                <a:lnTo>
                  <a:pt x="21600" y="14327"/>
                </a:lnTo>
                <a:lnTo>
                  <a:pt x="10800" y="21600"/>
                </a:lnTo>
                <a:close/>
              </a:path>
            </a:pathLst>
          </a:custGeom>
          <a:solidFill>
            <a:srgbClr val="2755A1"/>
          </a:solidFill>
          <a:ln>
            <a:solidFill>
              <a:srgbClr val="FFFFFF"/>
            </a:solidFill>
          </a:ln>
          <a:effectLst>
            <a:outerShdw blurRad="50800" dist="27940" dir="5400000" rotWithShape="0">
              <a:srgbClr val="000000">
                <a:alpha val="32000"/>
              </a:srgbClr>
            </a:outerShdw>
          </a:effectLst>
        </p:spPr>
        <p:txBody>
          <a:bodyPr lIns="45718" tIns="45718" rIns="45718" bIns="45718"/>
          <a:lstStyle/>
          <a:p>
            <a:pPr marL="0" marR="0" lvl="0" indent="0" algn="l" defTabSz="914400" rtl="0" eaLnBrk="1" fontAlgn="auto" latinLnBrk="0" hangingPunct="0">
              <a:lnSpc>
                <a:spcPct val="100000"/>
              </a:lnSpc>
              <a:spcBef>
                <a:spcPts val="0"/>
              </a:spcBef>
              <a:spcAft>
                <a:spcPts val="0"/>
              </a:spcAft>
              <a:buClrTx/>
              <a:buSzTx/>
              <a:buFontTx/>
              <a:buNone/>
              <a:tabLst/>
              <a:defRPr sz="2400">
                <a:latin typeface="Arial"/>
                <a:ea typeface="Arial"/>
                <a:cs typeface="Arial"/>
                <a:sym typeface="Arial"/>
              </a:defRPr>
            </a:pPr>
            <a:endParaRPr kumimoji="0" sz="2400" b="0" i="0" u="none" strike="noStrike" kern="0" cap="none" spc="0" normalizeH="0" baseline="0" noProof="0">
              <a:ln>
                <a:noFill/>
              </a:ln>
              <a:solidFill>
                <a:srgbClr val="000000"/>
              </a:solidFill>
              <a:effectLst/>
              <a:uLnTx/>
              <a:uFillTx/>
              <a:latin typeface="Arial"/>
              <a:cs typeface="Arial"/>
              <a:sym typeface="Arial"/>
            </a:endParaRPr>
          </a:p>
        </p:txBody>
      </p:sp>
      <p:sp>
        <p:nvSpPr>
          <p:cNvPr id="179" name="Shape 179"/>
          <p:cNvSpPr/>
          <p:nvPr/>
        </p:nvSpPr>
        <p:spPr>
          <a:xfrm>
            <a:off x="4274715" y="5408275"/>
            <a:ext cx="2099289" cy="338550"/>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r>
              <a:rPr kumimoji="0" sz="1600" b="0" i="0" u="none" strike="noStrike" kern="0" cap="none" spc="0" normalizeH="0" baseline="0" noProof="0" dirty="0">
                <a:ln>
                  <a:noFill/>
                </a:ln>
                <a:solidFill>
                  <a:srgbClr val="00334C"/>
                </a:solidFill>
                <a:effectLst/>
                <a:uLnTx/>
                <a:uFillTx/>
                <a:latin typeface="Tahoma" panose="020B0604030504040204" pitchFamily="34" charset="0"/>
                <a:ea typeface="Tahoma" panose="020B0604030504040204" pitchFamily="34" charset="0"/>
                <a:cs typeface="Tahoma" panose="020B0604030504040204" pitchFamily="34" charset="0"/>
                <a:sym typeface="Helvetica"/>
              </a:rPr>
              <a:t>Figure 6-4.  SRR CSM.</a:t>
            </a:r>
          </a:p>
        </p:txBody>
      </p:sp>
    </p:spTree>
  </p:cSld>
  <p:clrMapOvr>
    <a:masterClrMapping/>
  </p:clrMapOvr>
  <p:transition spd="slow"/>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 name="Shape 183"/>
          <p:cNvSpPr>
            <a:spLocks noGrp="1"/>
          </p:cNvSpPr>
          <p:nvPr>
            <p:ph type="title"/>
          </p:nvPr>
        </p:nvSpPr>
        <p:spPr>
          <a:xfrm>
            <a:off x="272473" y="316619"/>
            <a:ext cx="10235632" cy="706970"/>
          </a:xfrm>
          <a:prstGeom prst="rect">
            <a:avLst/>
          </a:prstGeom>
        </p:spPr>
        <p:txBody>
          <a:bodyPr/>
          <a:lstStyle>
            <a:lvl1pPr algn="l"/>
          </a:lstStyle>
          <a:p>
            <a:r>
              <a:t>Climate Change Factors for the SRR CSM</a:t>
            </a:r>
          </a:p>
        </p:txBody>
      </p:sp>
      <p:sp>
        <p:nvSpPr>
          <p:cNvPr id="184" name="Shape 184"/>
          <p:cNvSpPr>
            <a:spLocks noGrp="1"/>
          </p:cNvSpPr>
          <p:nvPr>
            <p:ph type="sldNum" sz="quarter" idx="4294967295"/>
          </p:nvPr>
        </p:nvSpPr>
        <p:spPr>
          <a:xfrm>
            <a:off x="11624109" y="6273022"/>
            <a:ext cx="188597" cy="281937"/>
          </a:xfrm>
          <a:prstGeom prst="rect">
            <a:avLst/>
          </a:prstGeom>
          <a:extLst>
            <a:ext uri="{C572A759-6A51-4108-AA02-DFA0A04FC94B}">
              <ma14:wrappingTextBoxFlag xmlns="" xmlns:ma14="http://schemas.microsoft.com/office/mac/drawingml/2011/main" val="1"/>
            </a:ext>
          </a:extLst>
        </p:spPr>
        <p:txBody>
          <a:bodyPr/>
          <a:lstStyle/>
          <a:p>
            <a:pPr marL="0" marR="0" lvl="0" indent="0" algn="ctr" defTabSz="457200" rtl="0" eaLnBrk="1" fontAlgn="auto" latinLnBrk="0" hangingPunct="0">
              <a:lnSpc>
                <a:spcPct val="100000"/>
              </a:lnSpc>
              <a:spcBef>
                <a:spcPts val="0"/>
              </a:spcBef>
              <a:spcAft>
                <a:spcPts val="0"/>
              </a:spcAft>
              <a:buClrTx/>
              <a:buSzTx/>
              <a:buFontTx/>
              <a:buNone/>
              <a:tabLst/>
              <a:defRPr/>
            </a:pPr>
            <a:fld id="{86CB4B4D-7CA3-9044-876B-883B54F8677D}" type="slidenum">
              <a:rPr kumimoji="0" sz="1200" b="0" i="0" u="none" strike="noStrike" kern="0" cap="none" spc="0" normalizeH="0" baseline="0" noProof="0">
                <a:ln>
                  <a:noFill/>
                </a:ln>
                <a:solidFill>
                  <a:srgbClr val="FFFFFF"/>
                </a:solidFill>
                <a:effectLst/>
                <a:uLnTx/>
                <a:uFillTx/>
                <a:latin typeface="Century Gothic"/>
                <a:sym typeface="Century Gothic"/>
              </a:rPr>
              <a:pPr marL="0" marR="0" lvl="0" indent="0" algn="ctr" defTabSz="457200" rtl="0" eaLnBrk="1" fontAlgn="auto" latinLnBrk="0" hangingPunct="0">
                <a:lnSpc>
                  <a:spcPct val="100000"/>
                </a:lnSpc>
                <a:spcBef>
                  <a:spcPts val="0"/>
                </a:spcBef>
                <a:spcAft>
                  <a:spcPts val="0"/>
                </a:spcAft>
                <a:buClrTx/>
                <a:buSzTx/>
                <a:buFontTx/>
                <a:buNone/>
                <a:tabLst/>
                <a:defRPr/>
              </a:pPr>
              <a:t>73</a:t>
            </a:fld>
            <a:endParaRPr kumimoji="0" sz="1200" b="0" i="0" u="none" strike="noStrike" kern="0" cap="none" spc="0" normalizeH="0" baseline="0" noProof="0">
              <a:ln>
                <a:noFill/>
              </a:ln>
              <a:solidFill>
                <a:srgbClr val="FFFFFF"/>
              </a:solidFill>
              <a:effectLst/>
              <a:uLnTx/>
              <a:uFillTx/>
              <a:latin typeface="Century Gothic"/>
              <a:sym typeface="Century Gothic"/>
            </a:endParaRPr>
          </a:p>
        </p:txBody>
      </p:sp>
      <p:pic>
        <p:nvPicPr>
          <p:cNvPr id="185" name="image20.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552132" y="1392105"/>
            <a:ext cx="7071977" cy="4549539"/>
          </a:xfrm>
          <a:prstGeom prst="rect">
            <a:avLst/>
          </a:prstGeom>
          <a:ln w="12700">
            <a:miter lim="400000"/>
          </a:ln>
        </p:spPr>
      </p:pic>
      <p:sp>
        <p:nvSpPr>
          <p:cNvPr id="186" name="Shape 186"/>
          <p:cNvSpPr/>
          <p:nvPr/>
        </p:nvSpPr>
        <p:spPr>
          <a:xfrm>
            <a:off x="94234" y="4014439"/>
            <a:ext cx="4289079" cy="584771"/>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p>
            <a:pPr marL="0" marR="0" lvl="0" indent="0" algn="l" defTabSz="457200" rtl="0" eaLnBrk="1" fontAlgn="auto" latinLnBrk="0" hangingPunct="0">
              <a:lnSpc>
                <a:spcPct val="100000"/>
              </a:lnSpc>
              <a:spcBef>
                <a:spcPts val="0"/>
              </a:spcBef>
              <a:spcAft>
                <a:spcPts val="0"/>
              </a:spcAft>
              <a:buClrTx/>
              <a:buSzTx/>
              <a:buFontTx/>
              <a:buNone/>
              <a:tabLst/>
              <a:defRPr sz="1300" b="1">
                <a:latin typeface="Tahoma"/>
                <a:ea typeface="Tahoma"/>
                <a:cs typeface="Tahoma"/>
                <a:sym typeface="Tahoma"/>
              </a:defRPr>
            </a:pPr>
            <a:r>
              <a:rPr kumimoji="0" sz="1600" b="1" i="0" u="none" strike="noStrike" kern="0" cap="none" spc="0" normalizeH="0" baseline="0" noProof="0" dirty="0">
                <a:ln>
                  <a:noFill/>
                </a:ln>
                <a:solidFill>
                  <a:srgbClr val="00334C"/>
                </a:solidFill>
                <a:effectLst/>
                <a:uLnTx/>
                <a:uFillTx/>
                <a:latin typeface="Tahoma"/>
                <a:ea typeface="Tahoma"/>
                <a:cs typeface="Tahoma"/>
                <a:sym typeface="Tahoma"/>
                <a:hlinkClick r:id="rId4"/>
              </a:rPr>
              <a:t>Table 7‑1</a:t>
            </a:r>
            <a:r>
              <a:rPr kumimoji="0" sz="1600" b="1" i="0" u="none" strike="noStrike" kern="0" cap="none" spc="0" normalizeH="0" baseline="0" noProof="0" dirty="0">
                <a:ln>
                  <a:noFill/>
                </a:ln>
                <a:solidFill>
                  <a:srgbClr val="00334C"/>
                </a:solidFill>
                <a:effectLst/>
                <a:uLnTx/>
                <a:uFillTx/>
                <a:latin typeface="Tahoma"/>
                <a:ea typeface="Tahoma"/>
                <a:cs typeface="Tahoma"/>
                <a:sym typeface="Tahoma"/>
              </a:rPr>
              <a:t>. Relevant SBMPs </a:t>
            </a:r>
          </a:p>
          <a:p>
            <a:pPr marL="0" marR="0" lvl="0" indent="0" algn="l" defTabSz="457200" rtl="0" eaLnBrk="1" fontAlgn="auto" latinLnBrk="0" hangingPunct="0">
              <a:lnSpc>
                <a:spcPct val="100000"/>
              </a:lnSpc>
              <a:spcBef>
                <a:spcPts val="0"/>
              </a:spcBef>
              <a:spcAft>
                <a:spcPts val="0"/>
              </a:spcAft>
              <a:buClrTx/>
              <a:buSzTx/>
              <a:buFontTx/>
              <a:buNone/>
              <a:tabLst/>
              <a:defRPr sz="1300" b="1">
                <a:latin typeface="Tahoma"/>
                <a:ea typeface="Tahoma"/>
                <a:cs typeface="Tahoma"/>
                <a:sym typeface="Tahoma"/>
              </a:defRPr>
            </a:pPr>
            <a:r>
              <a:rPr kumimoji="0" sz="1600" b="1" i="0" u="none" strike="noStrike" kern="0" cap="none" spc="0" normalizeH="0" baseline="0" noProof="0" dirty="0">
                <a:ln>
                  <a:noFill/>
                </a:ln>
                <a:solidFill>
                  <a:srgbClr val="00334C"/>
                </a:solidFill>
                <a:effectLst/>
                <a:uLnTx/>
                <a:uFillTx/>
                <a:latin typeface="Tahoma"/>
                <a:ea typeface="Tahoma"/>
                <a:cs typeface="Tahoma"/>
                <a:sym typeface="Tahoma"/>
              </a:rPr>
              <a:t>based on climate change factors. </a:t>
            </a:r>
          </a:p>
        </p:txBody>
      </p:sp>
    </p:spTree>
  </p:cSld>
  <p:clrMapOvr>
    <a:masterClrMapping/>
  </p:clrMapOvr>
  <p:transition spd="slow"/>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 name="Shape 190"/>
          <p:cNvSpPr>
            <a:spLocks noGrp="1"/>
          </p:cNvSpPr>
          <p:nvPr>
            <p:ph type="title"/>
          </p:nvPr>
        </p:nvSpPr>
        <p:spPr>
          <a:xfrm>
            <a:off x="272471" y="179871"/>
            <a:ext cx="11540236" cy="809488"/>
          </a:xfrm>
          <a:prstGeom prst="rect">
            <a:avLst/>
          </a:prstGeom>
        </p:spPr>
        <p:txBody>
          <a:bodyPr/>
          <a:lstStyle>
            <a:lvl1pPr algn="l"/>
          </a:lstStyle>
          <a:p>
            <a:r>
              <a:t>SRR Stakeholder Engagement</a:t>
            </a:r>
          </a:p>
        </p:txBody>
      </p:sp>
      <p:sp>
        <p:nvSpPr>
          <p:cNvPr id="191" name="Shape 191"/>
          <p:cNvSpPr>
            <a:spLocks noGrp="1"/>
          </p:cNvSpPr>
          <p:nvPr>
            <p:ph type="sldNum" sz="quarter" idx="4294967295"/>
          </p:nvPr>
        </p:nvSpPr>
        <p:spPr>
          <a:xfrm>
            <a:off x="11624109" y="6273022"/>
            <a:ext cx="188597" cy="281937"/>
          </a:xfrm>
          <a:prstGeom prst="rect">
            <a:avLst/>
          </a:prstGeom>
          <a:extLst>
            <a:ext uri="{C572A759-6A51-4108-AA02-DFA0A04FC94B}">
              <ma14:wrappingTextBoxFlag xmlns="" xmlns:ma14="http://schemas.microsoft.com/office/mac/drawingml/2011/main" val="1"/>
            </a:ext>
          </a:extLst>
        </p:spPr>
        <p:txBody>
          <a:bodyPr/>
          <a:lstStyle/>
          <a:p>
            <a:pPr marL="0" marR="0" lvl="0" indent="0" algn="ctr" defTabSz="457200" rtl="0" eaLnBrk="1" fontAlgn="auto" latinLnBrk="0" hangingPunct="0">
              <a:lnSpc>
                <a:spcPct val="100000"/>
              </a:lnSpc>
              <a:spcBef>
                <a:spcPts val="0"/>
              </a:spcBef>
              <a:spcAft>
                <a:spcPts val="0"/>
              </a:spcAft>
              <a:buClrTx/>
              <a:buSzTx/>
              <a:buFontTx/>
              <a:buNone/>
              <a:tabLst/>
              <a:defRPr/>
            </a:pPr>
            <a:fld id="{86CB4B4D-7CA3-9044-876B-883B54F8677D}" type="slidenum">
              <a:rPr kumimoji="0" sz="1200" b="0" i="0" u="none" strike="noStrike" kern="0" cap="none" spc="0" normalizeH="0" baseline="0" noProof="0">
                <a:ln>
                  <a:noFill/>
                </a:ln>
                <a:solidFill>
                  <a:srgbClr val="FFFFFF"/>
                </a:solidFill>
                <a:effectLst/>
                <a:uLnTx/>
                <a:uFillTx/>
                <a:latin typeface="Century Gothic"/>
                <a:sym typeface="Century Gothic"/>
              </a:rPr>
              <a:pPr marL="0" marR="0" lvl="0" indent="0" algn="ctr" defTabSz="457200" rtl="0" eaLnBrk="1" fontAlgn="auto" latinLnBrk="0" hangingPunct="0">
                <a:lnSpc>
                  <a:spcPct val="100000"/>
                </a:lnSpc>
                <a:spcBef>
                  <a:spcPts val="0"/>
                </a:spcBef>
                <a:spcAft>
                  <a:spcPts val="0"/>
                </a:spcAft>
                <a:buClrTx/>
                <a:buSzTx/>
                <a:buFontTx/>
                <a:buNone/>
                <a:tabLst/>
                <a:defRPr/>
              </a:pPr>
              <a:t>74</a:t>
            </a:fld>
            <a:endParaRPr kumimoji="0" sz="1200" b="0" i="0" u="none" strike="noStrike" kern="0" cap="none" spc="0" normalizeH="0" baseline="0" noProof="0">
              <a:ln>
                <a:noFill/>
              </a:ln>
              <a:solidFill>
                <a:srgbClr val="FFFFFF"/>
              </a:solidFill>
              <a:effectLst/>
              <a:uLnTx/>
              <a:uFillTx/>
              <a:latin typeface="Century Gothic"/>
              <a:sym typeface="Century Gothic"/>
            </a:endParaRPr>
          </a:p>
        </p:txBody>
      </p:sp>
      <p:sp>
        <p:nvSpPr>
          <p:cNvPr id="192" name="Shape 192"/>
          <p:cNvSpPr>
            <a:spLocks noGrp="1"/>
          </p:cNvSpPr>
          <p:nvPr>
            <p:ph type="body" sz="half" idx="1"/>
          </p:nvPr>
        </p:nvSpPr>
        <p:spPr>
          <a:xfrm>
            <a:off x="406400" y="1493937"/>
            <a:ext cx="5965371" cy="4275290"/>
          </a:xfrm>
          <a:prstGeom prst="rect">
            <a:avLst/>
          </a:prstGeom>
        </p:spPr>
        <p:txBody>
          <a:bodyPr/>
          <a:lstStyle/>
          <a:p>
            <a:pPr marL="332613" indent="-332613" defTabSz="443483">
              <a:lnSpc>
                <a:spcPct val="81000"/>
              </a:lnSpc>
              <a:spcBef>
                <a:spcPts val="900"/>
              </a:spcBef>
              <a:defRPr sz="2400"/>
            </a:pPr>
            <a:r>
              <a:rPr lang="en-US" sz="3000" dirty="0"/>
              <a:t>S</a:t>
            </a:r>
            <a:r>
              <a:rPr sz="3000" dirty="0"/>
              <a:t>takeholder values</a:t>
            </a:r>
            <a:r>
              <a:rPr lang="en-US" sz="3000" dirty="0"/>
              <a:t> consideration</a:t>
            </a:r>
            <a:endParaRPr sz="3000" dirty="0"/>
          </a:p>
          <a:p>
            <a:pPr marL="332613" indent="-332613" defTabSz="443483">
              <a:lnSpc>
                <a:spcPct val="81000"/>
              </a:lnSpc>
              <a:spcBef>
                <a:spcPts val="900"/>
              </a:spcBef>
              <a:defRPr sz="2400"/>
            </a:pPr>
            <a:r>
              <a:rPr lang="en-US" sz="3000" dirty="0"/>
              <a:t>P</a:t>
            </a:r>
            <a:r>
              <a:rPr sz="3000" dirty="0"/>
              <a:t>lanning Stage:</a:t>
            </a:r>
          </a:p>
          <a:p>
            <a:pPr marL="786386" lvl="1" indent="-342900" defTabSz="443483">
              <a:lnSpc>
                <a:spcPct val="81000"/>
              </a:lnSpc>
              <a:spcBef>
                <a:spcPts val="900"/>
              </a:spcBef>
              <a:buSzPct val="100000"/>
              <a:buFont typeface="Arial" panose="020B0604020202020204" pitchFamily="34" charset="0"/>
              <a:buChar char="•"/>
              <a:defRPr sz="2000"/>
            </a:pPr>
            <a:r>
              <a:rPr lang="en-US" sz="2400" dirty="0"/>
              <a:t>S</a:t>
            </a:r>
            <a:r>
              <a:rPr sz="2400" dirty="0"/>
              <a:t>takeholder roadmap</a:t>
            </a:r>
          </a:p>
          <a:p>
            <a:pPr marL="786386" lvl="1" indent="-342900" defTabSz="443483">
              <a:lnSpc>
                <a:spcPct val="81000"/>
              </a:lnSpc>
              <a:spcBef>
                <a:spcPts val="900"/>
              </a:spcBef>
              <a:buSzPct val="100000"/>
              <a:buFont typeface="Arial" panose="020B0604020202020204" pitchFamily="34" charset="0"/>
              <a:buChar char="•"/>
              <a:defRPr sz="2000"/>
            </a:pPr>
            <a:r>
              <a:rPr lang="en-US" sz="2400" dirty="0"/>
              <a:t>Purpose </a:t>
            </a:r>
            <a:r>
              <a:rPr sz="2400" dirty="0"/>
              <a:t>and process for engagement</a:t>
            </a:r>
          </a:p>
          <a:p>
            <a:pPr marL="786386" lvl="1" indent="-342900" defTabSz="443483">
              <a:lnSpc>
                <a:spcPct val="81000"/>
              </a:lnSpc>
              <a:spcBef>
                <a:spcPts val="900"/>
              </a:spcBef>
              <a:buSzPct val="100000"/>
              <a:buFont typeface="Arial" panose="020B0604020202020204" pitchFamily="34" charset="0"/>
              <a:buChar char="•"/>
              <a:defRPr sz="2000"/>
            </a:pPr>
            <a:r>
              <a:rPr sz="2400" dirty="0"/>
              <a:t>SMART SR objectives</a:t>
            </a:r>
          </a:p>
          <a:p>
            <a:pPr marL="786386" lvl="1" indent="-342900" defTabSz="443483">
              <a:lnSpc>
                <a:spcPct val="81000"/>
              </a:lnSpc>
              <a:spcBef>
                <a:spcPts val="900"/>
              </a:spcBef>
              <a:buSzPct val="100000"/>
              <a:buFont typeface="Arial" panose="020B0604020202020204" pitchFamily="34" charset="0"/>
              <a:buChar char="•"/>
              <a:defRPr sz="2000"/>
            </a:pPr>
            <a:r>
              <a:rPr lang="en-US" sz="2400" dirty="0"/>
              <a:t>H</a:t>
            </a:r>
            <a:r>
              <a:rPr sz="2400" dirty="0"/>
              <a:t>ow SR will be measured and achieved</a:t>
            </a:r>
          </a:p>
          <a:p>
            <a:pPr marL="786386" lvl="1" indent="-342900" defTabSz="443483">
              <a:lnSpc>
                <a:spcPct val="81000"/>
              </a:lnSpc>
              <a:spcBef>
                <a:spcPts val="900"/>
              </a:spcBef>
              <a:buSzPct val="100000"/>
              <a:buFont typeface="Arial" panose="020B0604020202020204" pitchFamily="34" charset="0"/>
              <a:buChar char="•"/>
              <a:defRPr sz="2000"/>
            </a:pPr>
            <a:r>
              <a:rPr lang="en-US" sz="2400" dirty="0"/>
              <a:t>R</a:t>
            </a:r>
            <a:r>
              <a:rPr sz="2400" dirty="0"/>
              <a:t>emedy impact on social and economic factors</a:t>
            </a:r>
          </a:p>
        </p:txBody>
      </p:sp>
      <p:sp>
        <p:nvSpPr>
          <p:cNvPr id="193" name="Shape 193"/>
          <p:cNvSpPr/>
          <p:nvPr/>
        </p:nvSpPr>
        <p:spPr>
          <a:xfrm>
            <a:off x="6582908" y="5598005"/>
            <a:ext cx="3859386" cy="338550"/>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a:defRPr sz="1200">
                <a:latin typeface="+mj-lt"/>
                <a:ea typeface="+mj-ea"/>
                <a:cs typeface="+mj-cs"/>
                <a:sym typeface="Calibri"/>
              </a:defRPr>
            </a:lvl1pPr>
          </a:lstStyle>
          <a:p>
            <a:pPr marL="0" marR="0" lvl="0" indent="0" algn="l" defTabSz="457200" rtl="0" eaLnBrk="1" fontAlgn="auto" latinLnBrk="0" hangingPunct="0">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00334C"/>
                </a:solidFill>
                <a:effectLst/>
                <a:uLnTx/>
                <a:uFillTx/>
                <a:latin typeface="Tahoma" panose="020B0604030504040204" pitchFamily="34" charset="0"/>
                <a:ea typeface="Tahoma" panose="020B0604030504040204" pitchFamily="34" charset="0"/>
                <a:cs typeface="Tahoma" panose="020B0604030504040204" pitchFamily="34" charset="0"/>
                <a:sym typeface="Calibri"/>
              </a:rPr>
              <a:t>Source:</a:t>
            </a:r>
            <a:r>
              <a:rPr kumimoji="0" sz="1600" b="0" i="0" u="none" strike="noStrike" kern="0" cap="none" spc="0" normalizeH="0" baseline="0" noProof="0" dirty="0">
                <a:ln>
                  <a:noFill/>
                </a:ln>
                <a:solidFill>
                  <a:srgbClr val="00334C"/>
                </a:solidFill>
                <a:effectLst/>
                <a:uLnTx/>
                <a:uFillTx/>
                <a:latin typeface="Tahoma" panose="020B0604030504040204" pitchFamily="34" charset="0"/>
                <a:ea typeface="Tahoma" panose="020B0604030504040204" pitchFamily="34" charset="0"/>
                <a:cs typeface="Tahoma" panose="020B0604030504040204" pitchFamily="34" charset="0"/>
                <a:sym typeface="Calibri"/>
              </a:rPr>
              <a:t> ITRC </a:t>
            </a:r>
            <a:r>
              <a:rPr kumimoji="0" sz="1600" b="0" i="0" u="none" strike="noStrike" kern="0" cap="none" spc="0" normalizeH="0" baseline="0" noProof="0" dirty="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sym typeface="Calibri"/>
                <a:hlinkClick r:id="rId3"/>
              </a:rPr>
              <a:t>Risk Communication </a:t>
            </a:r>
            <a:r>
              <a:rPr kumimoji="0" lang="en-US" sz="1600" b="0" i="0" u="none" strike="noStrike" kern="0" cap="none" spc="0" normalizeH="0" baseline="0" noProof="0" dirty="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sym typeface="Calibri"/>
                <a:hlinkClick r:id="rId3"/>
              </a:rPr>
              <a:t>Toolkit</a:t>
            </a:r>
            <a:endParaRPr kumimoji="0" sz="1600" b="0" i="0" u="none" strike="noStrike" kern="0" cap="none" spc="0" normalizeH="0" baseline="0" noProof="0" dirty="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sym typeface="Calibri"/>
            </a:endParaRPr>
          </a:p>
        </p:txBody>
      </p:sp>
      <p:grpSp>
        <p:nvGrpSpPr>
          <p:cNvPr id="196" name="Group 196"/>
          <p:cNvGrpSpPr/>
          <p:nvPr/>
        </p:nvGrpSpPr>
        <p:grpSpPr>
          <a:xfrm>
            <a:off x="8190255" y="234170"/>
            <a:ext cx="1724102" cy="571233"/>
            <a:chOff x="0" y="-1"/>
            <a:chExt cx="1724100" cy="571231"/>
          </a:xfrm>
        </p:grpSpPr>
        <p:sp>
          <p:nvSpPr>
            <p:cNvPr id="194" name="Shape 194"/>
            <p:cNvSpPr/>
            <p:nvPr/>
          </p:nvSpPr>
          <p:spPr>
            <a:xfrm>
              <a:off x="0" y="-2"/>
              <a:ext cx="1724101" cy="571233"/>
            </a:xfrm>
            <a:prstGeom prst="roundRect">
              <a:avLst>
                <a:gd name="adj" fmla="val 10000"/>
              </a:avLst>
            </a:prstGeom>
            <a:solidFill>
              <a:srgbClr val="7EBC7A"/>
            </a:solidFill>
            <a:ln w="12700" cap="flat">
              <a:noFill/>
              <a:miter lim="400000"/>
            </a:ln>
            <a:effectLst>
              <a:outerShdw blurRad="38100" dist="25400" dir="5400000" rotWithShape="0">
                <a:srgbClr val="000000">
                  <a:alpha val="45000"/>
                </a:srgbClr>
              </a:outerShdw>
            </a:effectLst>
          </p:spPr>
          <p:txBody>
            <a:bodyPr wrap="square" lIns="45718" tIns="45718" rIns="45718" bIns="45718" numCol="1" anchor="t">
              <a:no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Helvetica"/>
                <a:cs typeface="Helvetica"/>
                <a:sym typeface="Helvetica"/>
              </a:endParaRPr>
            </a:p>
          </p:txBody>
        </p:sp>
        <p:sp>
          <p:nvSpPr>
            <p:cNvPr id="195" name="Shape 195"/>
            <p:cNvSpPr/>
            <p:nvPr/>
          </p:nvSpPr>
          <p:spPr>
            <a:xfrm>
              <a:off x="14179" y="93823"/>
              <a:ext cx="1695733" cy="32512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60960" tIns="60960" rIns="60960" bIns="60960" numCol="1" anchor="ctr">
              <a:spAutoFit/>
            </a:bodyPr>
            <a:lstStyle>
              <a:lvl1pPr algn="ctr" defTabSz="711200">
                <a:lnSpc>
                  <a:spcPct val="90000"/>
                </a:lnSpc>
                <a:spcBef>
                  <a:spcPts val="500"/>
                </a:spcBef>
                <a:defRPr sz="1400" b="1" cap="small">
                  <a:solidFill>
                    <a:srgbClr val="FFFFFF"/>
                  </a:solidFill>
                  <a:latin typeface="Arial Narrow"/>
                  <a:ea typeface="Arial Narrow"/>
                  <a:cs typeface="Arial Narrow"/>
                  <a:sym typeface="Arial Narrow"/>
                </a:defRPr>
              </a:lvl1pPr>
            </a:lstStyle>
            <a:p>
              <a:pPr marL="0" marR="0" lvl="0" indent="0" algn="ctr" defTabSz="711200" rtl="0" eaLnBrk="1" fontAlgn="auto" latinLnBrk="0" hangingPunct="0">
                <a:lnSpc>
                  <a:spcPct val="90000"/>
                </a:lnSpc>
                <a:spcBef>
                  <a:spcPts val="500"/>
                </a:spcBef>
                <a:spcAft>
                  <a:spcPts val="0"/>
                </a:spcAft>
                <a:buClrTx/>
                <a:buSzTx/>
                <a:buFontTx/>
                <a:buNone/>
                <a:tabLst/>
                <a:defRPr/>
              </a:pPr>
              <a:r>
                <a:rPr kumimoji="0" sz="1400" b="1" i="0" u="none" strike="noStrike" kern="0" cap="small" spc="0" normalizeH="0" baseline="0" noProof="0">
                  <a:ln>
                    <a:noFill/>
                  </a:ln>
                  <a:solidFill>
                    <a:srgbClr val="FFFFFF"/>
                  </a:solidFill>
                  <a:effectLst/>
                  <a:uLnTx/>
                  <a:uFillTx/>
                  <a:latin typeface="Arial Narrow"/>
                  <a:sym typeface="Arial Narrow"/>
                </a:rPr>
                <a:t>Project Planning</a:t>
              </a:r>
            </a:p>
          </p:txBody>
        </p:sp>
      </p:grpSp>
      <p:grpSp>
        <p:nvGrpSpPr>
          <p:cNvPr id="199" name="Group 199"/>
          <p:cNvGrpSpPr/>
          <p:nvPr/>
        </p:nvGrpSpPr>
        <p:grpSpPr>
          <a:xfrm>
            <a:off x="10611586" y="226180"/>
            <a:ext cx="1438568" cy="571228"/>
            <a:chOff x="0" y="0"/>
            <a:chExt cx="1438566" cy="571227"/>
          </a:xfrm>
        </p:grpSpPr>
        <p:sp>
          <p:nvSpPr>
            <p:cNvPr id="197" name="Shape 197"/>
            <p:cNvSpPr/>
            <p:nvPr/>
          </p:nvSpPr>
          <p:spPr>
            <a:xfrm>
              <a:off x="-1" y="-1"/>
              <a:ext cx="1438567" cy="571228"/>
            </a:xfrm>
            <a:prstGeom prst="roundRect">
              <a:avLst>
                <a:gd name="adj" fmla="val 10000"/>
              </a:avLst>
            </a:prstGeom>
            <a:solidFill>
              <a:srgbClr val="7FBC7A"/>
            </a:solidFill>
            <a:ln w="12700" cap="flat">
              <a:noFill/>
              <a:miter lim="400000"/>
            </a:ln>
            <a:effectLst>
              <a:outerShdw blurRad="38100" dist="25400" dir="5400000" rotWithShape="0">
                <a:srgbClr val="000000">
                  <a:alpha val="45000"/>
                </a:srgbClr>
              </a:outerShdw>
            </a:effectLst>
          </p:spPr>
          <p:txBody>
            <a:bodyPr wrap="square" lIns="45718" tIns="45718" rIns="45718" bIns="45718" numCol="1" anchor="t">
              <a:no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Helvetica"/>
                <a:cs typeface="Helvetica"/>
                <a:sym typeface="Helvetica"/>
              </a:endParaRPr>
            </a:p>
          </p:txBody>
        </p:sp>
        <p:sp>
          <p:nvSpPr>
            <p:cNvPr id="198" name="Shape 198"/>
            <p:cNvSpPr/>
            <p:nvPr/>
          </p:nvSpPr>
          <p:spPr>
            <a:xfrm>
              <a:off x="27579" y="183996"/>
              <a:ext cx="1383406" cy="20320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spAutoFit/>
            </a:bodyPr>
            <a:lstStyle>
              <a:lvl1pPr algn="ctr" defTabSz="711200">
                <a:lnSpc>
                  <a:spcPct val="90000"/>
                </a:lnSpc>
                <a:spcBef>
                  <a:spcPts val="500"/>
                </a:spcBef>
                <a:defRPr sz="1400" b="1" cap="small">
                  <a:solidFill>
                    <a:srgbClr val="FFFFFF"/>
                  </a:solidFill>
                  <a:latin typeface="Arial Narrow"/>
                  <a:ea typeface="Arial Narrow"/>
                  <a:cs typeface="Arial Narrow"/>
                  <a:sym typeface="Arial Narrow"/>
                </a:defRPr>
              </a:lvl1pPr>
            </a:lstStyle>
            <a:p>
              <a:pPr marL="0" marR="0" lvl="0" indent="0" algn="ctr" defTabSz="711200" rtl="0" eaLnBrk="1" fontAlgn="auto" latinLnBrk="0" hangingPunct="0">
                <a:lnSpc>
                  <a:spcPct val="90000"/>
                </a:lnSpc>
                <a:spcBef>
                  <a:spcPts val="500"/>
                </a:spcBef>
                <a:spcAft>
                  <a:spcPts val="0"/>
                </a:spcAft>
                <a:buClrTx/>
                <a:buSzTx/>
                <a:buFontTx/>
                <a:buNone/>
                <a:tabLst/>
                <a:defRPr/>
              </a:pPr>
              <a:r>
                <a:rPr kumimoji="0" sz="1400" b="1" i="0" u="none" strike="noStrike" kern="0" cap="small" spc="0" normalizeH="0" baseline="0" noProof="0">
                  <a:ln>
                    <a:noFill/>
                  </a:ln>
                  <a:solidFill>
                    <a:srgbClr val="FFFFFF"/>
                  </a:solidFill>
                  <a:effectLst/>
                  <a:uLnTx/>
                  <a:uFillTx/>
                  <a:latin typeface="Arial Narrow"/>
                  <a:sym typeface="Arial Narrow"/>
                </a:rPr>
                <a:t>Site Closeout</a:t>
              </a:r>
            </a:p>
          </p:txBody>
        </p:sp>
      </p:grpSp>
      <p:sp>
        <p:nvSpPr>
          <p:cNvPr id="200" name="Shape 200"/>
          <p:cNvSpPr/>
          <p:nvPr/>
        </p:nvSpPr>
        <p:spPr>
          <a:xfrm rot="16200000">
            <a:off x="10106386" y="269446"/>
            <a:ext cx="337192" cy="500677"/>
          </a:xfrm>
          <a:custGeom>
            <a:avLst/>
            <a:gdLst/>
            <a:ahLst/>
            <a:cxnLst>
              <a:cxn ang="0">
                <a:pos x="wd2" y="hd2"/>
              </a:cxn>
              <a:cxn ang="5400000">
                <a:pos x="wd2" y="hd2"/>
              </a:cxn>
              <a:cxn ang="10800000">
                <a:pos x="wd2" y="hd2"/>
              </a:cxn>
              <a:cxn ang="16200000">
                <a:pos x="wd2" y="hd2"/>
              </a:cxn>
            </a:cxnLst>
            <a:rect l="0" t="0" r="r" b="b"/>
            <a:pathLst>
              <a:path w="21600" h="21600" extrusionOk="0">
                <a:moveTo>
                  <a:pt x="0" y="14327"/>
                </a:moveTo>
                <a:lnTo>
                  <a:pt x="5400" y="14327"/>
                </a:lnTo>
                <a:lnTo>
                  <a:pt x="5400" y="0"/>
                </a:lnTo>
                <a:lnTo>
                  <a:pt x="16200" y="0"/>
                </a:lnTo>
                <a:lnTo>
                  <a:pt x="16200" y="14327"/>
                </a:lnTo>
                <a:lnTo>
                  <a:pt x="21600" y="14327"/>
                </a:lnTo>
                <a:lnTo>
                  <a:pt x="10800" y="21600"/>
                </a:lnTo>
                <a:close/>
              </a:path>
            </a:pathLst>
          </a:custGeom>
          <a:solidFill>
            <a:srgbClr val="2755A1"/>
          </a:solidFill>
          <a:ln>
            <a:solidFill>
              <a:srgbClr val="FFFFFF"/>
            </a:solidFill>
          </a:ln>
          <a:effectLst>
            <a:outerShdw blurRad="50800" dist="27940" dir="5400000" rotWithShape="0">
              <a:srgbClr val="000000">
                <a:alpha val="32000"/>
              </a:srgbClr>
            </a:outerShdw>
          </a:effectLst>
        </p:spPr>
        <p:txBody>
          <a:bodyPr lIns="45718" tIns="45718" rIns="45718" bIns="45718"/>
          <a:lstStyle/>
          <a:p>
            <a:pPr marL="0" marR="0" lvl="0" indent="0" algn="l" defTabSz="914400" rtl="0" eaLnBrk="1" fontAlgn="auto" latinLnBrk="0" hangingPunct="0">
              <a:lnSpc>
                <a:spcPct val="100000"/>
              </a:lnSpc>
              <a:spcBef>
                <a:spcPts val="0"/>
              </a:spcBef>
              <a:spcAft>
                <a:spcPts val="0"/>
              </a:spcAft>
              <a:buClrTx/>
              <a:buSzTx/>
              <a:buFontTx/>
              <a:buNone/>
              <a:tabLst/>
              <a:defRPr sz="2400">
                <a:latin typeface="Arial"/>
                <a:ea typeface="Arial"/>
                <a:cs typeface="Arial"/>
                <a:sym typeface="Arial"/>
              </a:defRPr>
            </a:pPr>
            <a:endParaRPr kumimoji="0" sz="2400" b="0" i="0" u="none" strike="noStrike" kern="0" cap="none" spc="0" normalizeH="0" baseline="0" noProof="0">
              <a:ln>
                <a:noFill/>
              </a:ln>
              <a:solidFill>
                <a:srgbClr val="000000"/>
              </a:solidFill>
              <a:effectLst/>
              <a:uLnTx/>
              <a:uFillTx/>
              <a:latin typeface="Arial"/>
              <a:cs typeface="Arial"/>
              <a:sym typeface="Arial"/>
            </a:endParaRPr>
          </a:p>
        </p:txBody>
      </p:sp>
      <p:pic>
        <p:nvPicPr>
          <p:cNvPr id="201" name="image1.jpeg" descr="Stick figure families holding hands"/>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475028" y="1878901"/>
            <a:ext cx="5547537" cy="3698365"/>
          </a:xfrm>
          <a:prstGeom prst="rect">
            <a:avLst/>
          </a:prstGeom>
          <a:ln w="12700">
            <a:miter lim="400000"/>
          </a:ln>
        </p:spPr>
      </p:pic>
      <p:sp>
        <p:nvSpPr>
          <p:cNvPr id="2" name="TextBox 1">
            <a:extLst>
              <a:ext uri="{FF2B5EF4-FFF2-40B4-BE49-F238E27FC236}">
                <a16:creationId xmlns:a16="http://schemas.microsoft.com/office/drawing/2014/main" id="{2AF88CEA-7BF0-4553-8AFB-1295CEB21E18}"/>
              </a:ext>
            </a:extLst>
          </p:cNvPr>
          <p:cNvSpPr txBox="1"/>
          <p:nvPr/>
        </p:nvSpPr>
        <p:spPr>
          <a:xfrm>
            <a:off x="7490700" y="2604423"/>
            <a:ext cx="4751506" cy="21236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r>
              <a:rPr kumimoji="0" lang="en-US" sz="13200" b="0" i="0" u="none" strike="noStrike" kern="0" cap="none" spc="0" normalizeH="0" baseline="0" noProof="0" dirty="0">
                <a:ln>
                  <a:noFill/>
                </a:ln>
                <a:solidFill>
                  <a:srgbClr val="000000"/>
                </a:solidFill>
                <a:effectLst/>
                <a:uLnTx/>
                <a:uFillTx/>
                <a:latin typeface="Helvetica"/>
                <a:ea typeface="+mn-ea"/>
                <a:cs typeface="Helvetica"/>
                <a:sym typeface="Helvetica"/>
              </a:rPr>
              <a:t>Trust</a:t>
            </a:r>
          </a:p>
        </p:txBody>
      </p:sp>
    </p:spTree>
  </p:cSld>
  <p:clrMapOvr>
    <a:masterClrMapping/>
  </p:clrMapOvr>
  <p:transition spd="slow"/>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 name="Shape 205"/>
          <p:cNvSpPr>
            <a:spLocks noGrp="1"/>
          </p:cNvSpPr>
          <p:nvPr>
            <p:ph type="sldNum" sz="quarter" idx="4294967295"/>
          </p:nvPr>
        </p:nvSpPr>
        <p:spPr>
          <a:xfrm>
            <a:off x="11624109" y="6273022"/>
            <a:ext cx="188597" cy="281937"/>
          </a:xfrm>
          <a:prstGeom prst="rect">
            <a:avLst/>
          </a:prstGeom>
          <a:extLst>
            <a:ext uri="{C572A759-6A51-4108-AA02-DFA0A04FC94B}">
              <ma14:wrappingTextBoxFlag xmlns="" xmlns:ma14="http://schemas.microsoft.com/office/mac/drawingml/2011/main" val="1"/>
            </a:ext>
          </a:extLst>
        </p:spPr>
        <p:txBody>
          <a:bodyPr/>
          <a:lstStyle/>
          <a:p>
            <a:pPr marL="0" marR="0" lvl="0" indent="0" algn="ctr" defTabSz="457200" rtl="0" eaLnBrk="1" fontAlgn="auto" latinLnBrk="0" hangingPunct="0">
              <a:lnSpc>
                <a:spcPct val="100000"/>
              </a:lnSpc>
              <a:spcBef>
                <a:spcPts val="0"/>
              </a:spcBef>
              <a:spcAft>
                <a:spcPts val="0"/>
              </a:spcAft>
              <a:buClrTx/>
              <a:buSzTx/>
              <a:buFontTx/>
              <a:buNone/>
              <a:tabLst/>
              <a:defRPr/>
            </a:pPr>
            <a:fld id="{86CB4B4D-7CA3-9044-876B-883B54F8677D}" type="slidenum">
              <a:rPr kumimoji="0" sz="1200" b="0" i="0" u="none" strike="noStrike" kern="0" cap="none" spc="0" normalizeH="0" baseline="0" noProof="0">
                <a:ln>
                  <a:noFill/>
                </a:ln>
                <a:solidFill>
                  <a:srgbClr val="FFFFFF"/>
                </a:solidFill>
                <a:effectLst/>
                <a:uLnTx/>
                <a:uFillTx/>
                <a:latin typeface="Century Gothic"/>
                <a:sym typeface="Century Gothic"/>
              </a:rPr>
              <a:pPr marL="0" marR="0" lvl="0" indent="0" algn="ctr" defTabSz="457200" rtl="0" eaLnBrk="1" fontAlgn="auto" latinLnBrk="0" hangingPunct="0">
                <a:lnSpc>
                  <a:spcPct val="100000"/>
                </a:lnSpc>
                <a:spcBef>
                  <a:spcPts val="0"/>
                </a:spcBef>
                <a:spcAft>
                  <a:spcPts val="0"/>
                </a:spcAft>
                <a:buClrTx/>
                <a:buSzTx/>
                <a:buFontTx/>
                <a:buNone/>
                <a:tabLst/>
                <a:defRPr/>
              </a:pPr>
              <a:t>75</a:t>
            </a:fld>
            <a:endParaRPr kumimoji="0" sz="1200" b="0" i="0" u="none" strike="noStrike" kern="0" cap="none" spc="0" normalizeH="0" baseline="0" noProof="0">
              <a:ln>
                <a:noFill/>
              </a:ln>
              <a:solidFill>
                <a:srgbClr val="FFFFFF"/>
              </a:solidFill>
              <a:effectLst/>
              <a:uLnTx/>
              <a:uFillTx/>
              <a:latin typeface="Century Gothic"/>
              <a:sym typeface="Century Gothic"/>
            </a:endParaRPr>
          </a:p>
        </p:txBody>
      </p:sp>
      <p:pic>
        <p:nvPicPr>
          <p:cNvPr id="206" name="image21.png" descr="Diagram&#10;&#10;Description automatically generated"/>
          <p:cNvPicPr>
            <a:picLocks noChangeAspect="1"/>
          </p:cNvPicPr>
          <p:nvPr/>
        </p:nvPicPr>
        <p:blipFill>
          <a:blip r:embed="rId3" cstate="email">
            <a:extLst>
              <a:ext uri="{28A0092B-C50C-407E-A947-70E740481C1C}">
                <a14:useLocalDpi xmlns:a14="http://schemas.microsoft.com/office/drawing/2010/main"/>
              </a:ext>
            </a:extLst>
          </a:blip>
          <a:srcRect l="3498" t="5906" r="25038" b="11412"/>
          <a:stretch>
            <a:fillRect/>
          </a:stretch>
        </p:blipFill>
        <p:spPr>
          <a:xfrm>
            <a:off x="2759861" y="1143106"/>
            <a:ext cx="6189939" cy="5460124"/>
          </a:xfrm>
          <a:prstGeom prst="rect">
            <a:avLst/>
          </a:prstGeom>
          <a:ln w="12700">
            <a:miter lim="400000"/>
          </a:ln>
          <a:effectLst>
            <a:outerShdw blurRad="292100" dist="139700" dir="2700000" rotWithShape="0">
              <a:srgbClr val="333333">
                <a:alpha val="64999"/>
              </a:srgbClr>
            </a:outerShdw>
          </a:effectLst>
        </p:spPr>
      </p:pic>
      <p:sp>
        <p:nvSpPr>
          <p:cNvPr id="207" name="Shape 207"/>
          <p:cNvSpPr/>
          <p:nvPr/>
        </p:nvSpPr>
        <p:spPr>
          <a:xfrm>
            <a:off x="2704544" y="3212916"/>
            <a:ext cx="6300574" cy="728978"/>
          </a:xfrm>
          <a:prstGeom prst="ellipse">
            <a:avLst/>
          </a:prstGeom>
          <a:ln w="25400">
            <a:solidFill>
              <a:schemeClr val="accent1"/>
            </a:solidFill>
          </a:ln>
          <a:effectLst>
            <a:outerShdw blurRad="38100" dist="25400" dir="5400000" rotWithShape="0">
              <a:srgbClr val="000000">
                <a:alpha val="45000"/>
              </a:srgbClr>
            </a:outerShdw>
          </a:effectLst>
        </p:spPr>
        <p:txBody>
          <a:bodyPr lIns="45718" tIns="45718" rIns="45718" bIns="45718" anchor="ctr"/>
          <a:lstStyle/>
          <a:p>
            <a:pPr marL="0" marR="0" lvl="0" indent="0" algn="l" defTabSz="457200" rtl="0" eaLnBrk="1" fontAlgn="auto" latinLnBrk="0" hangingPunct="0">
              <a:lnSpc>
                <a:spcPct val="100000"/>
              </a:lnSpc>
              <a:spcBef>
                <a:spcPts val="0"/>
              </a:spcBef>
              <a:spcAft>
                <a:spcPts val="0"/>
              </a:spcAft>
              <a:buClrTx/>
              <a:buSzTx/>
              <a:buFontTx/>
              <a:buNone/>
              <a:tabLst/>
              <a:defRPr>
                <a:latin typeface="+mj-lt"/>
                <a:ea typeface="+mj-ea"/>
                <a:cs typeface="+mj-cs"/>
                <a:sym typeface="Calibri"/>
              </a:defRPr>
            </a:pPr>
            <a:endParaRPr kumimoji="0" sz="1800" b="0" i="0" u="none" strike="noStrike" kern="0" cap="none" spc="0" normalizeH="0" baseline="0" noProof="0">
              <a:ln>
                <a:noFill/>
              </a:ln>
              <a:solidFill>
                <a:srgbClr val="000000"/>
              </a:solidFill>
              <a:effectLst/>
              <a:uLnTx/>
              <a:uFillTx/>
              <a:latin typeface="Calibri"/>
              <a:cs typeface="Calibri"/>
              <a:sym typeface="Calibri"/>
            </a:endParaRPr>
          </a:p>
        </p:txBody>
      </p:sp>
      <p:sp>
        <p:nvSpPr>
          <p:cNvPr id="208" name="Shape 208"/>
          <p:cNvSpPr>
            <a:spLocks noGrp="1"/>
          </p:cNvSpPr>
          <p:nvPr>
            <p:ph type="body" sz="quarter" idx="1"/>
          </p:nvPr>
        </p:nvSpPr>
        <p:spPr>
          <a:xfrm>
            <a:off x="9104516" y="1625599"/>
            <a:ext cx="2957471" cy="4495137"/>
          </a:xfrm>
          <a:prstGeom prst="rect">
            <a:avLst/>
          </a:prstGeom>
        </p:spPr>
        <p:txBody>
          <a:bodyPr>
            <a:normAutofit/>
          </a:bodyPr>
          <a:lstStyle/>
          <a:p>
            <a:pPr marL="308608" indent="-308608" defTabSz="411479">
              <a:lnSpc>
                <a:spcPct val="80000"/>
              </a:lnSpc>
              <a:spcBef>
                <a:spcPts val="900"/>
              </a:spcBef>
              <a:defRPr sz="2100"/>
            </a:pPr>
            <a:r>
              <a:rPr sz="2400" dirty="0"/>
              <a:t>Increasing level of evaluation</a:t>
            </a:r>
            <a:r>
              <a:rPr lang="en-US" sz="2400" dirty="0"/>
              <a:t>:</a:t>
            </a:r>
            <a:endParaRPr sz="2400" dirty="0"/>
          </a:p>
          <a:p>
            <a:pPr marL="754381" lvl="1" indent="-342900" defTabSz="411479">
              <a:lnSpc>
                <a:spcPct val="80000"/>
              </a:lnSpc>
              <a:spcBef>
                <a:spcPts val="900"/>
              </a:spcBef>
              <a:buSzPct val="100000"/>
              <a:buFont typeface="Arial" panose="020B0604020202020204" pitchFamily="34" charset="0"/>
              <a:buChar char="•"/>
              <a:defRPr sz="1800"/>
            </a:pPr>
            <a:r>
              <a:rPr sz="2200" dirty="0"/>
              <a:t>Qualitative </a:t>
            </a:r>
          </a:p>
          <a:p>
            <a:pPr marL="754381" lvl="1" indent="-342900" defTabSz="411479">
              <a:lnSpc>
                <a:spcPct val="80000"/>
              </a:lnSpc>
              <a:spcBef>
                <a:spcPts val="900"/>
              </a:spcBef>
              <a:buSzPct val="100000"/>
              <a:buFont typeface="Arial" panose="020B0604020202020204" pitchFamily="34" charset="0"/>
              <a:buChar char="•"/>
              <a:defRPr sz="1800"/>
            </a:pPr>
            <a:r>
              <a:rPr sz="2200" dirty="0"/>
              <a:t>Semi-quantitative</a:t>
            </a:r>
          </a:p>
          <a:p>
            <a:pPr marL="754381" lvl="1" indent="-342900" defTabSz="411479">
              <a:lnSpc>
                <a:spcPct val="80000"/>
              </a:lnSpc>
              <a:spcBef>
                <a:spcPts val="900"/>
              </a:spcBef>
              <a:buSzPct val="100000"/>
              <a:buFont typeface="Arial" panose="020B0604020202020204" pitchFamily="34" charset="0"/>
              <a:buChar char="•"/>
              <a:defRPr sz="1800"/>
            </a:pPr>
            <a:r>
              <a:rPr sz="2200" dirty="0"/>
              <a:t>Quantitative</a:t>
            </a:r>
          </a:p>
        </p:txBody>
      </p:sp>
      <p:grpSp>
        <p:nvGrpSpPr>
          <p:cNvPr id="211" name="Group 211"/>
          <p:cNvGrpSpPr/>
          <p:nvPr/>
        </p:nvGrpSpPr>
        <p:grpSpPr>
          <a:xfrm>
            <a:off x="10292322" y="23671"/>
            <a:ext cx="1724102" cy="571228"/>
            <a:chOff x="0" y="0"/>
            <a:chExt cx="1724100" cy="571227"/>
          </a:xfrm>
        </p:grpSpPr>
        <p:sp>
          <p:nvSpPr>
            <p:cNvPr id="209" name="Shape 209"/>
            <p:cNvSpPr/>
            <p:nvPr/>
          </p:nvSpPr>
          <p:spPr>
            <a:xfrm>
              <a:off x="0" y="-1"/>
              <a:ext cx="1724101" cy="571228"/>
            </a:xfrm>
            <a:prstGeom prst="roundRect">
              <a:avLst>
                <a:gd name="adj" fmla="val 10000"/>
              </a:avLst>
            </a:prstGeom>
            <a:solidFill>
              <a:srgbClr val="7EBC7A"/>
            </a:solidFill>
            <a:ln w="12700" cap="flat">
              <a:noFill/>
              <a:miter lim="400000"/>
            </a:ln>
            <a:effectLst>
              <a:outerShdw blurRad="38100" dist="25400" dir="5400000" rotWithShape="0">
                <a:srgbClr val="000000">
                  <a:alpha val="45000"/>
                </a:srgbClr>
              </a:outerShdw>
            </a:effectLst>
          </p:spPr>
          <p:txBody>
            <a:bodyPr wrap="square" lIns="45718" tIns="45718" rIns="45718" bIns="45718" numCol="1" anchor="t">
              <a:no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Helvetica"/>
                <a:cs typeface="Helvetica"/>
                <a:sym typeface="Helvetica"/>
              </a:endParaRPr>
            </a:p>
          </p:txBody>
        </p:sp>
        <p:sp>
          <p:nvSpPr>
            <p:cNvPr id="210" name="Shape 210"/>
            <p:cNvSpPr/>
            <p:nvPr/>
          </p:nvSpPr>
          <p:spPr>
            <a:xfrm>
              <a:off x="14179" y="93821"/>
              <a:ext cx="1695733" cy="32512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60960" tIns="60960" rIns="60960" bIns="60960" numCol="1" anchor="ctr">
              <a:spAutoFit/>
            </a:bodyPr>
            <a:lstStyle>
              <a:lvl1pPr algn="ctr" defTabSz="711200">
                <a:lnSpc>
                  <a:spcPct val="90000"/>
                </a:lnSpc>
                <a:spcBef>
                  <a:spcPts val="500"/>
                </a:spcBef>
                <a:defRPr sz="1400" b="1" cap="small">
                  <a:solidFill>
                    <a:srgbClr val="FFFFFF"/>
                  </a:solidFill>
                  <a:latin typeface="Arial Narrow"/>
                  <a:ea typeface="Arial Narrow"/>
                  <a:cs typeface="Arial Narrow"/>
                  <a:sym typeface="Arial Narrow"/>
                </a:defRPr>
              </a:lvl1pPr>
            </a:lstStyle>
            <a:p>
              <a:pPr marL="0" marR="0" lvl="0" indent="0" algn="ctr" defTabSz="711200" rtl="0" eaLnBrk="1" fontAlgn="auto" latinLnBrk="0" hangingPunct="0">
                <a:lnSpc>
                  <a:spcPct val="90000"/>
                </a:lnSpc>
                <a:spcBef>
                  <a:spcPts val="500"/>
                </a:spcBef>
                <a:spcAft>
                  <a:spcPts val="0"/>
                </a:spcAft>
                <a:buClrTx/>
                <a:buSzTx/>
                <a:buFontTx/>
                <a:buNone/>
                <a:tabLst/>
                <a:defRPr/>
              </a:pPr>
              <a:r>
                <a:rPr kumimoji="0" sz="1400" b="1" i="0" u="none" strike="noStrike" kern="0" cap="small" spc="0" normalizeH="0" baseline="0" noProof="0">
                  <a:ln>
                    <a:noFill/>
                  </a:ln>
                  <a:solidFill>
                    <a:srgbClr val="FFFFFF"/>
                  </a:solidFill>
                  <a:effectLst/>
                  <a:uLnTx/>
                  <a:uFillTx/>
                  <a:latin typeface="Arial Narrow"/>
                  <a:sym typeface="Arial Narrow"/>
                </a:rPr>
                <a:t>Project Planning</a:t>
              </a:r>
            </a:p>
          </p:txBody>
        </p:sp>
      </p:grpSp>
      <p:sp>
        <p:nvSpPr>
          <p:cNvPr id="212" name="Shape 212"/>
          <p:cNvSpPr/>
          <p:nvPr/>
        </p:nvSpPr>
        <p:spPr>
          <a:xfrm>
            <a:off x="84713" y="5147092"/>
            <a:ext cx="2137787" cy="646327"/>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p>
            <a:pPr marL="0" marR="0" lvl="0" indent="0" algn="l" defTabSz="457200" rtl="0" eaLnBrk="1" fontAlgn="auto" latinLnBrk="0" hangingPunct="0">
              <a:lnSpc>
                <a:spcPct val="100000"/>
              </a:lnSpc>
              <a:spcBef>
                <a:spcPts val="0"/>
              </a:spcBef>
              <a:spcAft>
                <a:spcPts val="0"/>
              </a:spcAft>
              <a:buClrTx/>
              <a:buSzTx/>
              <a:buFontTx/>
              <a:buNone/>
              <a:tabLst/>
              <a:defRPr b="1">
                <a:latin typeface="Times New Roman"/>
                <a:ea typeface="Times New Roman"/>
                <a:cs typeface="Times New Roman"/>
                <a:sym typeface="Times New Roman"/>
              </a:defRPr>
            </a:pPr>
            <a:r>
              <a:rPr kumimoji="0" sz="1800" b="1" i="0" u="none" strike="noStrike" kern="0" cap="none" spc="0" normalizeH="0" baseline="0" noProof="0" dirty="0">
                <a:ln>
                  <a:noFill/>
                </a:ln>
                <a:solidFill>
                  <a:srgbClr val="00334C"/>
                </a:solidFill>
                <a:effectLst/>
                <a:uLnTx/>
                <a:uFillTx/>
                <a:latin typeface="Times New Roman"/>
                <a:cs typeface="Times New Roman"/>
                <a:sym typeface="Times New Roman"/>
              </a:rPr>
              <a:t>Figure 6‑7. </a:t>
            </a:r>
          </a:p>
          <a:p>
            <a:pPr marL="0" marR="0" lvl="0" indent="0" algn="l" defTabSz="457200" rtl="0" eaLnBrk="1" fontAlgn="auto" latinLnBrk="0" hangingPunct="0">
              <a:lnSpc>
                <a:spcPct val="100000"/>
              </a:lnSpc>
              <a:spcBef>
                <a:spcPts val="0"/>
              </a:spcBef>
              <a:spcAft>
                <a:spcPts val="0"/>
              </a:spcAft>
              <a:buClrTx/>
              <a:buSzTx/>
              <a:buFontTx/>
              <a:buNone/>
              <a:tabLst/>
              <a:defRPr b="1">
                <a:latin typeface="Times New Roman"/>
                <a:ea typeface="Times New Roman"/>
                <a:cs typeface="Times New Roman"/>
                <a:sym typeface="Times New Roman"/>
              </a:defRPr>
            </a:pPr>
            <a:r>
              <a:rPr kumimoji="0" sz="1800" b="1" i="0" u="none" strike="noStrike" kern="0" cap="none" spc="0" normalizeH="0" baseline="0" noProof="0" dirty="0">
                <a:ln>
                  <a:noFill/>
                </a:ln>
                <a:solidFill>
                  <a:srgbClr val="00334C"/>
                </a:solidFill>
                <a:effectLst/>
                <a:uLnTx/>
                <a:uFillTx/>
                <a:latin typeface="Times New Roman"/>
                <a:cs typeface="Times New Roman"/>
                <a:sym typeface="Times New Roman"/>
              </a:rPr>
              <a:t>SRR evaluations.  </a:t>
            </a:r>
          </a:p>
        </p:txBody>
      </p:sp>
      <p:sp>
        <p:nvSpPr>
          <p:cNvPr id="213" name="Shape 213"/>
          <p:cNvSpPr>
            <a:spLocks noGrp="1"/>
          </p:cNvSpPr>
          <p:nvPr>
            <p:ph type="title"/>
          </p:nvPr>
        </p:nvSpPr>
        <p:spPr>
          <a:xfrm>
            <a:off x="84713" y="269680"/>
            <a:ext cx="11540236" cy="809485"/>
          </a:xfrm>
          <a:prstGeom prst="rect">
            <a:avLst/>
          </a:prstGeom>
        </p:spPr>
        <p:txBody>
          <a:bodyPr>
            <a:noAutofit/>
          </a:bodyPr>
          <a:lstStyle/>
          <a:p>
            <a:pPr algn="l" defTabSz="155888">
              <a:defRPr sz="2300"/>
            </a:pPr>
            <a:r>
              <a:rPr sz="2800" dirty="0"/>
              <a:t>SRR Levels of Evaluation: </a:t>
            </a:r>
          </a:p>
          <a:p>
            <a:pPr algn="l" defTabSz="155888">
              <a:defRPr sz="2300"/>
            </a:pPr>
            <a:r>
              <a:rPr sz="2800" dirty="0"/>
              <a:t>Determine what is the appropriate level for your project</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07"/>
                                        </p:tgtEl>
                                        <p:attrNameLst>
                                          <p:attrName>style.visibility</p:attrName>
                                        </p:attrNameLst>
                                      </p:cBhvr>
                                      <p:to>
                                        <p:strVal val="visible"/>
                                      </p:to>
                                    </p:set>
                                    <p:animEffect transition="in" filter="fade">
                                      <p:cBhvr>
                                        <p:cTn id="7" dur="1000"/>
                                        <p:tgtEl>
                                          <p:spTgt spid="207"/>
                                        </p:tgtEl>
                                      </p:cBhvr>
                                    </p:animEffect>
                                    <p:anim calcmode="lin" valueType="num">
                                      <p:cBhvr>
                                        <p:cTn id="8" dur="1000" fill="hold"/>
                                        <p:tgtEl>
                                          <p:spTgt spid="207"/>
                                        </p:tgtEl>
                                        <p:attrNameLst>
                                          <p:attrName>ppt_x</p:attrName>
                                        </p:attrNameLst>
                                      </p:cBhvr>
                                      <p:tavLst>
                                        <p:tav tm="0">
                                          <p:val>
                                            <p:strVal val="#ppt_x"/>
                                          </p:val>
                                        </p:tav>
                                        <p:tav tm="100000">
                                          <p:val>
                                            <p:strVal val="#ppt_x"/>
                                          </p:val>
                                        </p:tav>
                                      </p:tavLst>
                                    </p:anim>
                                    <p:anim calcmode="lin" valueType="num">
                                      <p:cBhvr>
                                        <p:cTn id="9" dur="1000" fill="hold"/>
                                        <p:tgtEl>
                                          <p:spTgt spid="20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7"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 name="Shape 217"/>
          <p:cNvSpPr>
            <a:spLocks noGrp="1"/>
          </p:cNvSpPr>
          <p:nvPr>
            <p:ph type="sldNum" sz="quarter" idx="4294967295"/>
          </p:nvPr>
        </p:nvSpPr>
        <p:spPr>
          <a:xfrm>
            <a:off x="11624109" y="6273022"/>
            <a:ext cx="188597" cy="281937"/>
          </a:xfrm>
          <a:prstGeom prst="rect">
            <a:avLst/>
          </a:prstGeom>
          <a:extLst>
            <a:ext uri="{C572A759-6A51-4108-AA02-DFA0A04FC94B}">
              <ma14:wrappingTextBoxFlag xmlns="" xmlns:ma14="http://schemas.microsoft.com/office/mac/drawingml/2011/main" val="1"/>
            </a:ext>
          </a:extLst>
        </p:spPr>
        <p:txBody>
          <a:bodyPr/>
          <a:lstStyle/>
          <a:p>
            <a:pPr marL="0" marR="0" lvl="0" indent="0" algn="ctr" defTabSz="457200" rtl="0" eaLnBrk="1" fontAlgn="auto" latinLnBrk="0" hangingPunct="0">
              <a:lnSpc>
                <a:spcPct val="100000"/>
              </a:lnSpc>
              <a:spcBef>
                <a:spcPts val="0"/>
              </a:spcBef>
              <a:spcAft>
                <a:spcPts val="0"/>
              </a:spcAft>
              <a:buClrTx/>
              <a:buSzTx/>
              <a:buFontTx/>
              <a:buNone/>
              <a:tabLst/>
              <a:defRPr/>
            </a:pPr>
            <a:fld id="{86CB4B4D-7CA3-9044-876B-883B54F8677D}" type="slidenum">
              <a:rPr kumimoji="0" sz="1200" b="0" i="0" u="none" strike="noStrike" kern="0" cap="none" spc="0" normalizeH="0" baseline="0" noProof="0">
                <a:ln>
                  <a:noFill/>
                </a:ln>
                <a:solidFill>
                  <a:srgbClr val="FFFFFF"/>
                </a:solidFill>
                <a:effectLst/>
                <a:uLnTx/>
                <a:uFillTx/>
                <a:latin typeface="Century Gothic"/>
                <a:sym typeface="Century Gothic"/>
              </a:rPr>
              <a:pPr marL="0" marR="0" lvl="0" indent="0" algn="ctr" defTabSz="457200" rtl="0" eaLnBrk="1" fontAlgn="auto" latinLnBrk="0" hangingPunct="0">
                <a:lnSpc>
                  <a:spcPct val="100000"/>
                </a:lnSpc>
                <a:spcBef>
                  <a:spcPts val="0"/>
                </a:spcBef>
                <a:spcAft>
                  <a:spcPts val="0"/>
                </a:spcAft>
                <a:buClrTx/>
                <a:buSzTx/>
                <a:buFontTx/>
                <a:buNone/>
                <a:tabLst/>
                <a:defRPr/>
              </a:pPr>
              <a:t>76</a:t>
            </a:fld>
            <a:endParaRPr kumimoji="0" sz="1200" b="0" i="0" u="none" strike="noStrike" kern="0" cap="none" spc="0" normalizeH="0" baseline="0" noProof="0">
              <a:ln>
                <a:noFill/>
              </a:ln>
              <a:solidFill>
                <a:srgbClr val="FFFFFF"/>
              </a:solidFill>
              <a:effectLst/>
              <a:uLnTx/>
              <a:uFillTx/>
              <a:latin typeface="Century Gothic"/>
              <a:sym typeface="Century Gothic"/>
            </a:endParaRPr>
          </a:p>
        </p:txBody>
      </p:sp>
      <p:grpSp>
        <p:nvGrpSpPr>
          <p:cNvPr id="220" name="Group 220"/>
          <p:cNvGrpSpPr/>
          <p:nvPr/>
        </p:nvGrpSpPr>
        <p:grpSpPr>
          <a:xfrm>
            <a:off x="10446978" y="300651"/>
            <a:ext cx="1472574" cy="571229"/>
            <a:chOff x="-1" y="0"/>
            <a:chExt cx="1472573" cy="571227"/>
          </a:xfrm>
        </p:grpSpPr>
        <p:sp>
          <p:nvSpPr>
            <p:cNvPr id="218" name="Shape 218"/>
            <p:cNvSpPr/>
            <p:nvPr/>
          </p:nvSpPr>
          <p:spPr>
            <a:xfrm>
              <a:off x="-2" y="-1"/>
              <a:ext cx="1472575" cy="571228"/>
            </a:xfrm>
            <a:prstGeom prst="roundRect">
              <a:avLst>
                <a:gd name="adj" fmla="val 10000"/>
              </a:avLst>
            </a:prstGeom>
            <a:solidFill>
              <a:srgbClr val="7FBC7A"/>
            </a:solidFill>
            <a:ln w="12700" cap="flat">
              <a:noFill/>
              <a:miter lim="400000"/>
            </a:ln>
            <a:effectLst>
              <a:outerShdw blurRad="38100" dist="25400" dir="5400000" rotWithShape="0">
                <a:srgbClr val="000000">
                  <a:alpha val="45000"/>
                </a:srgbClr>
              </a:outerShdw>
            </a:effectLst>
          </p:spPr>
          <p:txBody>
            <a:bodyPr wrap="square" lIns="45718" tIns="45718" rIns="45718" bIns="45718" numCol="1" anchor="t">
              <a:no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Helvetica"/>
                <a:cs typeface="Helvetica"/>
                <a:sym typeface="Helvetica"/>
              </a:endParaRPr>
            </a:p>
          </p:txBody>
        </p:sp>
        <p:sp>
          <p:nvSpPr>
            <p:cNvPr id="219" name="Shape 219"/>
            <p:cNvSpPr/>
            <p:nvPr/>
          </p:nvSpPr>
          <p:spPr>
            <a:xfrm>
              <a:off x="18299" y="11563"/>
              <a:ext cx="1435975" cy="50800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60960" tIns="60960" rIns="60960" bIns="60960" numCol="1" anchor="ctr">
              <a:spAutoFit/>
            </a:bodyPr>
            <a:lstStyle>
              <a:lvl1pPr algn="ctr" defTabSz="711200">
                <a:lnSpc>
                  <a:spcPct val="90000"/>
                </a:lnSpc>
                <a:spcBef>
                  <a:spcPts val="500"/>
                </a:spcBef>
                <a:defRPr sz="1400" b="1" cap="small">
                  <a:solidFill>
                    <a:srgbClr val="FFFFFF"/>
                  </a:solidFill>
                  <a:latin typeface="Arial Narrow"/>
                  <a:ea typeface="Arial Narrow"/>
                  <a:cs typeface="Arial Narrow"/>
                  <a:sym typeface="Arial Narrow"/>
                </a:defRPr>
              </a:lvl1pPr>
            </a:lstStyle>
            <a:p>
              <a:pPr marL="0" marR="0" lvl="0" indent="0" algn="ctr" defTabSz="711200" rtl="0" eaLnBrk="1" fontAlgn="auto" latinLnBrk="0" hangingPunct="0">
                <a:lnSpc>
                  <a:spcPct val="90000"/>
                </a:lnSpc>
                <a:spcBef>
                  <a:spcPts val="500"/>
                </a:spcBef>
                <a:spcAft>
                  <a:spcPts val="0"/>
                </a:spcAft>
                <a:buClrTx/>
                <a:buSzTx/>
                <a:buFontTx/>
                <a:buNone/>
                <a:tabLst/>
                <a:defRPr/>
              </a:pPr>
              <a:r>
                <a:rPr kumimoji="0" sz="1400" b="1" i="0" u="none" strike="noStrike" kern="0" cap="small" spc="0" normalizeH="0" baseline="0" noProof="0">
                  <a:ln>
                    <a:noFill/>
                  </a:ln>
                  <a:solidFill>
                    <a:srgbClr val="FFFFFF"/>
                  </a:solidFill>
                  <a:effectLst/>
                  <a:uLnTx/>
                  <a:uFillTx/>
                  <a:latin typeface="Arial Narrow"/>
                  <a:sym typeface="Arial Narrow"/>
                </a:rPr>
                <a:t>Site Characterization</a:t>
              </a:r>
            </a:p>
          </p:txBody>
        </p:sp>
      </p:grpSp>
      <p:pic>
        <p:nvPicPr>
          <p:cNvPr id="221" name="image11.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663141" y="1624027"/>
            <a:ext cx="291378" cy="4154831"/>
          </a:xfrm>
          <a:prstGeom prst="rect">
            <a:avLst/>
          </a:prstGeom>
          <a:ln w="12700">
            <a:miter lim="400000"/>
          </a:ln>
        </p:spPr>
      </p:pic>
      <p:pic>
        <p:nvPicPr>
          <p:cNvPr id="222" name="image11.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493281" y="1624027"/>
            <a:ext cx="291378" cy="4191707"/>
          </a:xfrm>
          <a:prstGeom prst="rect">
            <a:avLst/>
          </a:prstGeom>
          <a:ln w="12700">
            <a:miter lim="400000"/>
          </a:ln>
        </p:spPr>
      </p:pic>
      <p:sp>
        <p:nvSpPr>
          <p:cNvPr id="223" name="Shape 223"/>
          <p:cNvSpPr/>
          <p:nvPr/>
        </p:nvSpPr>
        <p:spPr>
          <a:xfrm>
            <a:off x="1393984" y="1835353"/>
            <a:ext cx="1691411" cy="1691411"/>
          </a:xfrm>
          <a:prstGeom prst="ellipse">
            <a:avLst/>
          </a:prstGeom>
          <a:solidFill>
            <a:srgbClr val="40753C"/>
          </a:solidFill>
          <a:ln w="12700">
            <a:miter lim="400000"/>
          </a:ln>
          <a:effectLst>
            <a:outerShdw blurRad="38100" dist="25400" dir="5400000" rotWithShape="0">
              <a:srgbClr val="000000">
                <a:alpha val="45000"/>
              </a:srgbClr>
            </a:outerShdw>
          </a:effectLst>
        </p:spPr>
        <p:txBody>
          <a:bodyPr lIns="45718" tIns="45718" rIns="45718" bIns="45718" anchor="ctr"/>
          <a:lstStyle/>
          <a:p>
            <a:pPr marL="0" marR="0" lvl="0" indent="0" algn="ctr" defTabSz="457200" rtl="0" eaLnBrk="1" fontAlgn="auto" latinLnBrk="0" hangingPunct="0">
              <a:lnSpc>
                <a:spcPct val="100000"/>
              </a:lnSpc>
              <a:spcBef>
                <a:spcPts val="0"/>
              </a:spcBef>
              <a:spcAft>
                <a:spcPts val="0"/>
              </a:spcAft>
              <a:buClrTx/>
              <a:buSzTx/>
              <a:buFontTx/>
              <a:buNone/>
              <a:tabLst/>
              <a:defRPr>
                <a:solidFill>
                  <a:srgbClr val="FFFFFF"/>
                </a:solidFill>
                <a:latin typeface="+mj-lt"/>
                <a:ea typeface="+mj-ea"/>
                <a:cs typeface="+mj-cs"/>
                <a:sym typeface="Calibri"/>
              </a:defRPr>
            </a:pPr>
            <a:endParaRPr kumimoji="0" sz="1800" b="0" i="0" u="none" strike="noStrike" kern="0" cap="none" spc="0" normalizeH="0" baseline="0" noProof="0">
              <a:ln>
                <a:noFill/>
              </a:ln>
              <a:solidFill>
                <a:srgbClr val="FFFFFF"/>
              </a:solidFill>
              <a:effectLst/>
              <a:uLnTx/>
              <a:uFillTx/>
              <a:latin typeface="Calibri"/>
              <a:cs typeface="Calibri"/>
              <a:sym typeface="Calibri"/>
            </a:endParaRPr>
          </a:p>
        </p:txBody>
      </p:sp>
      <p:sp>
        <p:nvSpPr>
          <p:cNvPr id="224" name="Shape 224"/>
          <p:cNvSpPr/>
          <p:nvPr/>
        </p:nvSpPr>
        <p:spPr>
          <a:xfrm>
            <a:off x="8362405" y="1835353"/>
            <a:ext cx="1691393" cy="1691411"/>
          </a:xfrm>
          <a:prstGeom prst="ellipse">
            <a:avLst/>
          </a:prstGeom>
          <a:solidFill>
            <a:srgbClr val="7EBB7A"/>
          </a:solidFill>
          <a:ln w="12700">
            <a:miter lim="400000"/>
          </a:ln>
          <a:effectLst>
            <a:outerShdw blurRad="38100" dist="25400" dir="5400000" rotWithShape="0">
              <a:srgbClr val="000000">
                <a:alpha val="45000"/>
              </a:srgbClr>
            </a:outerShdw>
          </a:effectLst>
        </p:spPr>
        <p:txBody>
          <a:bodyPr lIns="45718" tIns="45718" rIns="45718" bIns="45718" anchor="ctr"/>
          <a:lstStyle/>
          <a:p>
            <a:pPr marL="0" marR="0" lvl="0" indent="0" algn="ctr" defTabSz="457200" rtl="0" eaLnBrk="1" fontAlgn="auto" latinLnBrk="0" hangingPunct="0">
              <a:lnSpc>
                <a:spcPct val="100000"/>
              </a:lnSpc>
              <a:spcBef>
                <a:spcPts val="0"/>
              </a:spcBef>
              <a:spcAft>
                <a:spcPts val="0"/>
              </a:spcAft>
              <a:buClrTx/>
              <a:buSzTx/>
              <a:buFontTx/>
              <a:buNone/>
              <a:tabLst/>
              <a:defRPr>
                <a:solidFill>
                  <a:srgbClr val="4A66AC"/>
                </a:solidFill>
                <a:latin typeface="+mj-lt"/>
                <a:ea typeface="+mj-ea"/>
                <a:cs typeface="+mj-cs"/>
                <a:sym typeface="Calibri"/>
              </a:defRPr>
            </a:pPr>
            <a:endParaRPr kumimoji="0" sz="1800" b="0" i="0" u="none" strike="noStrike" kern="0" cap="none" spc="0" normalizeH="0" baseline="0" noProof="0">
              <a:ln>
                <a:noFill/>
              </a:ln>
              <a:solidFill>
                <a:srgbClr val="4A66AC"/>
              </a:solidFill>
              <a:effectLst/>
              <a:uLnTx/>
              <a:uFillTx/>
              <a:latin typeface="Calibri"/>
              <a:cs typeface="Calibri"/>
              <a:sym typeface="Calibri"/>
            </a:endParaRPr>
          </a:p>
        </p:txBody>
      </p:sp>
      <p:sp>
        <p:nvSpPr>
          <p:cNvPr id="225" name="Shape 225"/>
          <p:cNvSpPr/>
          <p:nvPr/>
        </p:nvSpPr>
        <p:spPr>
          <a:xfrm>
            <a:off x="4930739" y="1835351"/>
            <a:ext cx="1691410" cy="1691411"/>
          </a:xfrm>
          <a:prstGeom prst="ellipse">
            <a:avLst/>
          </a:prstGeom>
          <a:solidFill>
            <a:srgbClr val="2755A1"/>
          </a:solidFill>
          <a:ln w="12700">
            <a:miter lim="400000"/>
          </a:ln>
          <a:effectLst>
            <a:outerShdw blurRad="38100" dist="25400" dir="5400000" rotWithShape="0">
              <a:srgbClr val="000000">
                <a:alpha val="45000"/>
              </a:srgbClr>
            </a:outerShdw>
          </a:effectLst>
        </p:spPr>
        <p:txBody>
          <a:bodyPr lIns="45718" tIns="45718" rIns="45718" bIns="45718" anchor="ctr"/>
          <a:lstStyle/>
          <a:p>
            <a:pPr marL="0" marR="0" lvl="0" indent="0" algn="ctr" defTabSz="457200" rtl="0" eaLnBrk="1" fontAlgn="auto" latinLnBrk="0" hangingPunct="0">
              <a:lnSpc>
                <a:spcPct val="100000"/>
              </a:lnSpc>
              <a:spcBef>
                <a:spcPts val="0"/>
              </a:spcBef>
              <a:spcAft>
                <a:spcPts val="0"/>
              </a:spcAft>
              <a:buClrTx/>
              <a:buSzTx/>
              <a:buFontTx/>
              <a:buNone/>
              <a:tabLst/>
              <a:defRPr>
                <a:solidFill>
                  <a:srgbClr val="FFFFFF"/>
                </a:solidFill>
                <a:latin typeface="+mj-lt"/>
                <a:ea typeface="+mj-ea"/>
                <a:cs typeface="+mj-cs"/>
                <a:sym typeface="Calibri"/>
              </a:defRPr>
            </a:pPr>
            <a:endParaRPr kumimoji="0" sz="1800" b="0" i="0" u="none" strike="noStrike" kern="0" cap="none" spc="0" normalizeH="0" baseline="0" noProof="0">
              <a:ln>
                <a:noFill/>
              </a:ln>
              <a:solidFill>
                <a:srgbClr val="FFFFFF"/>
              </a:solidFill>
              <a:effectLst/>
              <a:uLnTx/>
              <a:uFillTx/>
              <a:latin typeface="Calibri"/>
              <a:cs typeface="Calibri"/>
              <a:sym typeface="Calibri"/>
            </a:endParaRPr>
          </a:p>
        </p:txBody>
      </p:sp>
      <p:sp>
        <p:nvSpPr>
          <p:cNvPr id="226" name="Shape 226"/>
          <p:cNvSpPr/>
          <p:nvPr/>
        </p:nvSpPr>
        <p:spPr>
          <a:xfrm>
            <a:off x="865572" y="3647173"/>
            <a:ext cx="2748231" cy="1196337"/>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lvl1pPr algn="ctr">
              <a:defRPr sz="2400" b="1">
                <a:solidFill>
                  <a:srgbClr val="4E934A"/>
                </a:solidFill>
                <a:latin typeface="Tahoma"/>
                <a:ea typeface="Tahoma"/>
                <a:cs typeface="Tahoma"/>
                <a:sym typeface="Tahoma"/>
              </a:defRPr>
            </a:lvl1p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sz="2400" b="1" i="0" u="none" strike="noStrike" kern="0" cap="none" spc="0" normalizeH="0" baseline="0" noProof="0" dirty="0">
                <a:ln>
                  <a:noFill/>
                </a:ln>
                <a:solidFill>
                  <a:srgbClr val="4E934A"/>
                </a:solidFill>
                <a:effectLst/>
                <a:uLnTx/>
                <a:uFillTx/>
                <a:latin typeface="Tahoma"/>
                <a:ea typeface="Tahoma"/>
                <a:cs typeface="Tahoma"/>
                <a:sym typeface="Tahoma"/>
              </a:rPr>
              <a:t>Collect data on extreme weather and wildfires</a:t>
            </a:r>
          </a:p>
        </p:txBody>
      </p:sp>
      <p:sp>
        <p:nvSpPr>
          <p:cNvPr id="227" name="Shape 227"/>
          <p:cNvSpPr/>
          <p:nvPr/>
        </p:nvSpPr>
        <p:spPr>
          <a:xfrm>
            <a:off x="7944684" y="3647173"/>
            <a:ext cx="3044702" cy="1196337"/>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lvl1pPr algn="ctr">
              <a:defRPr sz="2400" b="1">
                <a:solidFill>
                  <a:srgbClr val="7EBB7A"/>
                </a:solidFill>
                <a:latin typeface="Tahoma"/>
                <a:ea typeface="Tahoma"/>
                <a:cs typeface="Tahoma"/>
                <a:sym typeface="Tahoma"/>
              </a:defRPr>
            </a:lvl1p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sz="2400" b="1" i="0" u="none" strike="noStrike" kern="0" cap="none" spc="0" normalizeH="0" baseline="0" noProof="0" dirty="0">
                <a:ln>
                  <a:noFill/>
                </a:ln>
                <a:solidFill>
                  <a:srgbClr val="7EBB7A"/>
                </a:solidFill>
                <a:effectLst/>
                <a:uLnTx/>
                <a:uFillTx/>
                <a:latin typeface="Tahoma"/>
                <a:ea typeface="Tahoma"/>
                <a:cs typeface="Tahoma"/>
                <a:sym typeface="Tahoma"/>
              </a:rPr>
              <a:t>Incorporate site vulnerability and risk assessments</a:t>
            </a:r>
          </a:p>
        </p:txBody>
      </p:sp>
      <p:pic>
        <p:nvPicPr>
          <p:cNvPr id="228" name="image22.png" descr="Thermometer outline"/>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602494" y="2075452"/>
            <a:ext cx="1211213" cy="1211210"/>
          </a:xfrm>
          <a:prstGeom prst="rect">
            <a:avLst/>
          </a:prstGeom>
          <a:ln w="12700">
            <a:miter lim="400000"/>
          </a:ln>
        </p:spPr>
      </p:pic>
      <p:pic>
        <p:nvPicPr>
          <p:cNvPr id="229" name="image23.png" descr="Tornado outline"/>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651126" y="2075452"/>
            <a:ext cx="1177125" cy="1177125"/>
          </a:xfrm>
          <a:prstGeom prst="rect">
            <a:avLst/>
          </a:prstGeom>
          <a:ln w="12700">
            <a:miter lim="400000"/>
          </a:ln>
        </p:spPr>
      </p:pic>
      <p:pic>
        <p:nvPicPr>
          <p:cNvPr id="230" name="image24.png" descr="Muscular arm outline"/>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5160886" y="2021475"/>
            <a:ext cx="1231116" cy="1231102"/>
          </a:xfrm>
          <a:prstGeom prst="rect">
            <a:avLst/>
          </a:prstGeom>
          <a:ln w="12700">
            <a:miter lim="400000"/>
          </a:ln>
        </p:spPr>
      </p:pic>
      <p:sp>
        <p:nvSpPr>
          <p:cNvPr id="231" name="Shape 231"/>
          <p:cNvSpPr/>
          <p:nvPr/>
        </p:nvSpPr>
        <p:spPr>
          <a:xfrm>
            <a:off x="4441277" y="3630399"/>
            <a:ext cx="2670334" cy="1196337"/>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lvl1pPr algn="ctr">
              <a:defRPr sz="2400" b="1">
                <a:solidFill>
                  <a:srgbClr val="326AC4"/>
                </a:solidFill>
                <a:latin typeface="Tahoma"/>
                <a:ea typeface="Tahoma"/>
                <a:cs typeface="Tahoma"/>
                <a:sym typeface="Tahoma"/>
              </a:defRPr>
            </a:lvl1p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sz="2400" b="1" i="0" u="none" strike="noStrike" kern="0" cap="none" spc="0" normalizeH="0" baseline="0" noProof="0" dirty="0">
                <a:ln>
                  <a:noFill/>
                </a:ln>
                <a:solidFill>
                  <a:srgbClr val="326AC4"/>
                </a:solidFill>
                <a:effectLst/>
                <a:uLnTx/>
                <a:uFillTx/>
                <a:latin typeface="Tahoma"/>
                <a:ea typeface="Tahoma"/>
                <a:cs typeface="Tahoma"/>
                <a:sym typeface="Tahoma"/>
              </a:rPr>
              <a:t>Collect data for resilient remedy design </a:t>
            </a:r>
          </a:p>
        </p:txBody>
      </p:sp>
      <p:sp>
        <p:nvSpPr>
          <p:cNvPr id="232" name="Shape 232"/>
          <p:cNvSpPr>
            <a:spLocks noGrp="1"/>
          </p:cNvSpPr>
          <p:nvPr>
            <p:ph type="title"/>
          </p:nvPr>
        </p:nvSpPr>
        <p:spPr>
          <a:xfrm>
            <a:off x="272471" y="179871"/>
            <a:ext cx="11540236" cy="809488"/>
          </a:xfrm>
          <a:prstGeom prst="rect">
            <a:avLst/>
          </a:prstGeom>
        </p:spPr>
        <p:txBody>
          <a:bodyPr>
            <a:normAutofit/>
          </a:bodyPr>
          <a:lstStyle>
            <a:lvl1pPr algn="l" defTabSz="246658">
              <a:defRPr sz="3200"/>
            </a:lvl1pPr>
          </a:lstStyle>
          <a:p>
            <a:r>
              <a:rPr sz="3400" dirty="0"/>
              <a:t>Site Characterization: Additional SRR Considerations</a:t>
            </a:r>
          </a:p>
        </p:txBody>
      </p:sp>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p:tmAbs val="0"/>
                                  </p:iterate>
                                  <p:childTnLst>
                                    <p:set>
                                      <p:cBhvr>
                                        <p:cTn id="6" fill="hold"/>
                                        <p:tgtEl>
                                          <p:spTgt spid="221"/>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iterate>
                                    <p:tmAbs val="0"/>
                                  </p:iterate>
                                  <p:childTnLst>
                                    <p:set>
                                      <p:cBhvr>
                                        <p:cTn id="9" fill="hold"/>
                                        <p:tgtEl>
                                          <p:spTgt spid="223"/>
                                        </p:tgtEl>
                                        <p:attrNameLst>
                                          <p:attrName>style.visibility</p:attrName>
                                        </p:attrNameLst>
                                      </p:cBhvr>
                                      <p:to>
                                        <p:strVal val="visible"/>
                                      </p:to>
                                    </p:set>
                                  </p:childTnLst>
                                </p:cTn>
                              </p:par>
                            </p:childTnLst>
                          </p:cTn>
                        </p:par>
                        <p:par>
                          <p:cTn id="10" fill="hold">
                            <p:stCondLst>
                              <p:cond delay="0"/>
                            </p:stCondLst>
                            <p:childTnLst>
                              <p:par>
                                <p:cTn id="11" presetID="1" presetClass="entr" presetSubtype="0" fill="hold" grpId="0" nodeType="afterEffect">
                                  <p:stCondLst>
                                    <p:cond delay="0"/>
                                  </p:stCondLst>
                                  <p:iterate>
                                    <p:tmAbs val="0"/>
                                  </p:iterate>
                                  <p:childTnLst>
                                    <p:set>
                                      <p:cBhvr>
                                        <p:cTn id="12" fill="hold"/>
                                        <p:tgtEl>
                                          <p:spTgt spid="226"/>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grpId="0" nodeType="afterEffect">
                                  <p:stCondLst>
                                    <p:cond delay="0"/>
                                  </p:stCondLst>
                                  <p:iterate>
                                    <p:tmAbs val="0"/>
                                  </p:iterate>
                                  <p:childTnLst>
                                    <p:set>
                                      <p:cBhvr>
                                        <p:cTn id="15" fill="hold"/>
                                        <p:tgtEl>
                                          <p:spTgt spid="229"/>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iterate>
                                    <p:tmAbs val="0"/>
                                  </p:iterate>
                                  <p:childTnLst>
                                    <p:set>
                                      <p:cBhvr>
                                        <p:cTn id="19" fill="hold"/>
                                        <p:tgtEl>
                                          <p:spTgt spid="222"/>
                                        </p:tgtEl>
                                        <p:attrNameLst>
                                          <p:attrName>style.visibility</p:attrName>
                                        </p:attrNameLst>
                                      </p:cBhvr>
                                      <p:to>
                                        <p:strVal val="visible"/>
                                      </p:to>
                                    </p:set>
                                  </p:childTnLst>
                                </p:cTn>
                              </p:par>
                            </p:childTnLst>
                          </p:cTn>
                        </p:par>
                        <p:par>
                          <p:cTn id="20" fill="hold">
                            <p:stCondLst>
                              <p:cond delay="0"/>
                            </p:stCondLst>
                            <p:childTnLst>
                              <p:par>
                                <p:cTn id="21" presetID="1" presetClass="entr" presetSubtype="0" fill="hold" grpId="0" nodeType="afterEffect">
                                  <p:stCondLst>
                                    <p:cond delay="0"/>
                                  </p:stCondLst>
                                  <p:iterate>
                                    <p:tmAbs val="0"/>
                                  </p:iterate>
                                  <p:childTnLst>
                                    <p:set>
                                      <p:cBhvr>
                                        <p:cTn id="22" fill="hold"/>
                                        <p:tgtEl>
                                          <p:spTgt spid="225"/>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grpId="0" nodeType="afterEffect">
                                  <p:stCondLst>
                                    <p:cond delay="0"/>
                                  </p:stCondLst>
                                  <p:iterate>
                                    <p:tmAbs val="0"/>
                                  </p:iterate>
                                  <p:childTnLst>
                                    <p:set>
                                      <p:cBhvr>
                                        <p:cTn id="25" fill="hold"/>
                                        <p:tgtEl>
                                          <p:spTgt spid="230"/>
                                        </p:tgtEl>
                                        <p:attrNameLst>
                                          <p:attrName>style.visibility</p:attrName>
                                        </p:attrNameLst>
                                      </p:cBhvr>
                                      <p:to>
                                        <p:strVal val="visible"/>
                                      </p:to>
                                    </p:set>
                                  </p:childTnLst>
                                </p:cTn>
                              </p:par>
                            </p:childTnLst>
                          </p:cTn>
                        </p:par>
                        <p:par>
                          <p:cTn id="26" fill="hold">
                            <p:stCondLst>
                              <p:cond delay="0"/>
                            </p:stCondLst>
                            <p:childTnLst>
                              <p:par>
                                <p:cTn id="27" presetID="1" presetClass="entr" presetSubtype="0" fill="hold" grpId="0" nodeType="afterEffect">
                                  <p:stCondLst>
                                    <p:cond delay="0"/>
                                  </p:stCondLst>
                                  <p:iterate>
                                    <p:tmAbs val="0"/>
                                  </p:iterate>
                                  <p:childTnLst>
                                    <p:set>
                                      <p:cBhvr>
                                        <p:cTn id="28" fill="hold"/>
                                        <p:tgtEl>
                                          <p:spTgt spid="231"/>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24"/>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28"/>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1" grpId="0" animBg="1" advAuto="0"/>
      <p:bldP spid="222" grpId="0" animBg="1" advAuto="0"/>
      <p:bldP spid="223" grpId="0" animBg="1" advAuto="0"/>
      <p:bldP spid="224" grpId="0" animBg="1"/>
      <p:bldP spid="225" grpId="0" animBg="1" advAuto="0"/>
      <p:bldP spid="226" grpId="0" animBg="1" advAuto="0"/>
      <p:bldP spid="227" grpId="0" animBg="1"/>
      <p:bldP spid="229" grpId="0" animBg="1" advAuto="0"/>
      <p:bldP spid="230" grpId="0" animBg="1" advAuto="0"/>
      <p:bldP spid="231" grpId="0" animBg="1" advAuto="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9" name="Group 239"/>
          <p:cNvGrpSpPr/>
          <p:nvPr/>
        </p:nvGrpSpPr>
        <p:grpSpPr>
          <a:xfrm>
            <a:off x="10446978" y="319903"/>
            <a:ext cx="1472574" cy="571228"/>
            <a:chOff x="-1" y="0"/>
            <a:chExt cx="1472573" cy="571227"/>
          </a:xfrm>
        </p:grpSpPr>
        <p:sp>
          <p:nvSpPr>
            <p:cNvPr id="237" name="Shape 237"/>
            <p:cNvSpPr/>
            <p:nvPr/>
          </p:nvSpPr>
          <p:spPr>
            <a:xfrm>
              <a:off x="-2" y="-1"/>
              <a:ext cx="1472575" cy="571228"/>
            </a:xfrm>
            <a:prstGeom prst="roundRect">
              <a:avLst>
                <a:gd name="adj" fmla="val 10000"/>
              </a:avLst>
            </a:prstGeom>
            <a:solidFill>
              <a:srgbClr val="7FBC7A"/>
            </a:solidFill>
            <a:ln w="12700" cap="flat">
              <a:noFill/>
              <a:miter lim="400000"/>
            </a:ln>
            <a:effectLst>
              <a:outerShdw blurRad="38100" dist="25400" dir="5400000" rotWithShape="0">
                <a:srgbClr val="000000">
                  <a:alpha val="45000"/>
                </a:srgbClr>
              </a:outerShdw>
            </a:effectLst>
          </p:spPr>
          <p:txBody>
            <a:bodyPr wrap="square" lIns="45718" tIns="45718" rIns="45718" bIns="45718" numCol="1" anchor="t">
              <a:no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Helvetica"/>
                <a:cs typeface="Helvetica"/>
                <a:sym typeface="Helvetica"/>
              </a:endParaRPr>
            </a:p>
          </p:txBody>
        </p:sp>
        <p:sp>
          <p:nvSpPr>
            <p:cNvPr id="238" name="Shape 238"/>
            <p:cNvSpPr/>
            <p:nvPr/>
          </p:nvSpPr>
          <p:spPr>
            <a:xfrm>
              <a:off x="18299" y="11561"/>
              <a:ext cx="1435975" cy="50800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60960" tIns="60960" rIns="60960" bIns="60960" numCol="1" anchor="ctr">
              <a:spAutoFit/>
            </a:bodyPr>
            <a:lstStyle>
              <a:lvl1pPr algn="ctr" defTabSz="711200">
                <a:lnSpc>
                  <a:spcPct val="90000"/>
                </a:lnSpc>
                <a:spcBef>
                  <a:spcPts val="500"/>
                </a:spcBef>
                <a:defRPr sz="1400" b="1" cap="small">
                  <a:solidFill>
                    <a:srgbClr val="FFFFFF"/>
                  </a:solidFill>
                  <a:latin typeface="Arial Narrow"/>
                  <a:ea typeface="Arial Narrow"/>
                  <a:cs typeface="Arial Narrow"/>
                  <a:sym typeface="Arial Narrow"/>
                </a:defRPr>
              </a:lvl1pPr>
            </a:lstStyle>
            <a:p>
              <a:pPr marL="0" marR="0" lvl="0" indent="0" algn="ctr" defTabSz="711200" rtl="0" eaLnBrk="1" fontAlgn="auto" latinLnBrk="0" hangingPunct="0">
                <a:lnSpc>
                  <a:spcPct val="90000"/>
                </a:lnSpc>
                <a:spcBef>
                  <a:spcPts val="500"/>
                </a:spcBef>
                <a:spcAft>
                  <a:spcPts val="0"/>
                </a:spcAft>
                <a:buClrTx/>
                <a:buSzTx/>
                <a:buFontTx/>
                <a:buNone/>
                <a:tabLst/>
                <a:defRPr/>
              </a:pPr>
              <a:r>
                <a:rPr kumimoji="0" sz="1400" b="1" i="0" u="none" strike="noStrike" kern="0" cap="small" spc="0" normalizeH="0" baseline="0" noProof="0">
                  <a:ln>
                    <a:noFill/>
                  </a:ln>
                  <a:solidFill>
                    <a:srgbClr val="FFFFFF"/>
                  </a:solidFill>
                  <a:effectLst/>
                  <a:uLnTx/>
                  <a:uFillTx/>
                  <a:latin typeface="Arial Narrow"/>
                  <a:sym typeface="Arial Narrow"/>
                </a:rPr>
                <a:t>Site Characterization</a:t>
              </a:r>
            </a:p>
          </p:txBody>
        </p:sp>
      </p:grpSp>
      <p:sp>
        <p:nvSpPr>
          <p:cNvPr id="240" name="Shape 240"/>
          <p:cNvSpPr/>
          <p:nvPr/>
        </p:nvSpPr>
        <p:spPr>
          <a:xfrm>
            <a:off x="1074257" y="1598674"/>
            <a:ext cx="854116" cy="891141"/>
          </a:xfrm>
          <a:prstGeom prst="ellipse">
            <a:avLst/>
          </a:prstGeom>
          <a:solidFill>
            <a:srgbClr val="326AC4"/>
          </a:solidFill>
          <a:ln w="25400">
            <a:solidFill>
              <a:srgbClr val="2755A1"/>
            </a:solidFill>
          </a:ln>
          <a:effectLst>
            <a:outerShdw blurRad="88900" dist="38100" dir="8100000" rotWithShape="0">
              <a:srgbClr val="000000">
                <a:alpha val="40000"/>
              </a:srgbClr>
            </a:outerShdw>
          </a:effectLst>
        </p:spPr>
        <p:txBody>
          <a:bodyPr lIns="45718" tIns="45718" rIns="45718" bIns="45718" anchor="ctr"/>
          <a:lstStyle/>
          <a:p>
            <a:pPr marL="0" marR="0" lvl="0" indent="0" algn="ctr" defTabSz="457200" rtl="0" eaLnBrk="1" fontAlgn="auto" latinLnBrk="0" hangingPunct="0">
              <a:lnSpc>
                <a:spcPct val="100000"/>
              </a:lnSpc>
              <a:spcBef>
                <a:spcPts val="0"/>
              </a:spcBef>
              <a:spcAft>
                <a:spcPts val="0"/>
              </a:spcAft>
              <a:buClrTx/>
              <a:buSzTx/>
              <a:buFontTx/>
              <a:buNone/>
              <a:tabLst/>
              <a:defRPr>
                <a:solidFill>
                  <a:srgbClr val="FFFFFF"/>
                </a:solidFill>
                <a:latin typeface="+mj-lt"/>
                <a:ea typeface="+mj-ea"/>
                <a:cs typeface="+mj-cs"/>
                <a:sym typeface="Calibri"/>
              </a:defRPr>
            </a:pPr>
            <a:endParaRPr kumimoji="0" sz="1800" b="0" i="0" u="none" strike="noStrike" kern="0" cap="none" spc="0" normalizeH="0" baseline="0" noProof="0">
              <a:ln>
                <a:noFill/>
              </a:ln>
              <a:solidFill>
                <a:srgbClr val="FFFFFF"/>
              </a:solidFill>
              <a:effectLst/>
              <a:uLnTx/>
              <a:uFillTx/>
              <a:latin typeface="Calibri"/>
              <a:cs typeface="Calibri"/>
              <a:sym typeface="Calibri"/>
            </a:endParaRPr>
          </a:p>
        </p:txBody>
      </p:sp>
      <p:sp>
        <p:nvSpPr>
          <p:cNvPr id="241" name="Shape 241"/>
          <p:cNvSpPr/>
          <p:nvPr/>
        </p:nvSpPr>
        <p:spPr>
          <a:xfrm>
            <a:off x="1143956" y="1668371"/>
            <a:ext cx="716817" cy="747885"/>
          </a:xfrm>
          <a:prstGeom prst="ellipse">
            <a:avLst/>
          </a:prstGeom>
          <a:solidFill>
            <a:srgbClr val="FFFFFF"/>
          </a:solidFill>
          <a:ln w="25400">
            <a:solidFill>
              <a:srgbClr val="7EBB7A"/>
            </a:solidFill>
          </a:ln>
        </p:spPr>
        <p:txBody>
          <a:bodyPr lIns="45718" tIns="45718" rIns="45718" bIns="45718" anchor="ctr"/>
          <a:lstStyle/>
          <a:p>
            <a:pPr marL="0" marR="0" lvl="0" indent="0" algn="ctr" defTabSz="457200" rtl="0" eaLnBrk="1" fontAlgn="auto" latinLnBrk="0" hangingPunct="0">
              <a:lnSpc>
                <a:spcPct val="100000"/>
              </a:lnSpc>
              <a:spcBef>
                <a:spcPts val="0"/>
              </a:spcBef>
              <a:spcAft>
                <a:spcPts val="0"/>
              </a:spcAft>
              <a:buClrTx/>
              <a:buSzTx/>
              <a:buFontTx/>
              <a:buNone/>
              <a:tabLst/>
              <a:defRPr>
                <a:solidFill>
                  <a:srgbClr val="FFFFFF"/>
                </a:solidFill>
                <a:latin typeface="+mj-lt"/>
                <a:ea typeface="+mj-ea"/>
                <a:cs typeface="+mj-cs"/>
                <a:sym typeface="Calibri"/>
              </a:defRPr>
            </a:pPr>
            <a:endParaRPr kumimoji="0" sz="1800" b="0" i="0" u="none" strike="noStrike" kern="0" cap="none" spc="0" normalizeH="0" baseline="0" noProof="0">
              <a:ln>
                <a:noFill/>
              </a:ln>
              <a:solidFill>
                <a:srgbClr val="FFFFFF"/>
              </a:solidFill>
              <a:effectLst/>
              <a:uLnTx/>
              <a:uFillTx/>
              <a:latin typeface="Calibri"/>
              <a:cs typeface="Calibri"/>
              <a:sym typeface="Calibri"/>
            </a:endParaRPr>
          </a:p>
        </p:txBody>
      </p:sp>
      <p:sp>
        <p:nvSpPr>
          <p:cNvPr id="242" name="Shape 242"/>
          <p:cNvSpPr/>
          <p:nvPr/>
        </p:nvSpPr>
        <p:spPr>
          <a:xfrm>
            <a:off x="2114182" y="1812444"/>
            <a:ext cx="7290201" cy="459737"/>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lvl1pPr>
              <a:defRPr sz="2400">
                <a:solidFill>
                  <a:srgbClr val="326AC4"/>
                </a:solidFill>
                <a:latin typeface="Tahoma"/>
                <a:ea typeface="Tahoma"/>
                <a:cs typeface="Tahoma"/>
                <a:sym typeface="Tahoma"/>
              </a:defRPr>
            </a:lvl1pPr>
          </a:lstStyle>
          <a:p>
            <a:pPr marL="0" marR="0" lvl="0" indent="0" algn="l" defTabSz="457200" rtl="0" eaLnBrk="1" fontAlgn="auto" latinLnBrk="0" hangingPunct="0">
              <a:lnSpc>
                <a:spcPct val="100000"/>
              </a:lnSpc>
              <a:spcBef>
                <a:spcPts val="0"/>
              </a:spcBef>
              <a:spcAft>
                <a:spcPts val="0"/>
              </a:spcAft>
              <a:buClrTx/>
              <a:buSzTx/>
              <a:buFontTx/>
              <a:buNone/>
              <a:tabLst/>
              <a:defRPr/>
            </a:pPr>
            <a:r>
              <a:rPr kumimoji="0" sz="2400" b="0" i="0" u="none" strike="noStrike" kern="0" cap="none" spc="0" normalizeH="0" baseline="0" noProof="0" dirty="0">
                <a:ln>
                  <a:noFill/>
                </a:ln>
                <a:solidFill>
                  <a:srgbClr val="326AC4"/>
                </a:solidFill>
                <a:effectLst/>
                <a:uLnTx/>
                <a:uFillTx/>
                <a:latin typeface="Tahoma"/>
                <a:ea typeface="Tahoma"/>
                <a:cs typeface="Tahoma"/>
                <a:sym typeface="Tahoma"/>
              </a:rPr>
              <a:t>Incorporate local and regional climate data into CSM </a:t>
            </a:r>
          </a:p>
        </p:txBody>
      </p:sp>
      <p:sp>
        <p:nvSpPr>
          <p:cNvPr id="243" name="Shape 243"/>
          <p:cNvSpPr/>
          <p:nvPr/>
        </p:nvSpPr>
        <p:spPr>
          <a:xfrm>
            <a:off x="2048432" y="2799992"/>
            <a:ext cx="10126890" cy="828037"/>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lvl1pPr>
              <a:defRPr sz="2400">
                <a:solidFill>
                  <a:srgbClr val="21578A"/>
                </a:solidFill>
                <a:latin typeface="Tahoma"/>
                <a:ea typeface="Tahoma"/>
                <a:cs typeface="Tahoma"/>
                <a:sym typeface="Tahoma"/>
              </a:defRPr>
            </a:lvl1pPr>
          </a:lstStyle>
          <a:p>
            <a:pPr marL="0" marR="0" lvl="0" indent="0" algn="l" defTabSz="457200" rtl="0" eaLnBrk="1" fontAlgn="auto" latinLnBrk="0" hangingPunct="0">
              <a:lnSpc>
                <a:spcPct val="100000"/>
              </a:lnSpc>
              <a:spcBef>
                <a:spcPts val="0"/>
              </a:spcBef>
              <a:spcAft>
                <a:spcPts val="0"/>
              </a:spcAft>
              <a:buClrTx/>
              <a:buSzTx/>
              <a:buFontTx/>
              <a:buNone/>
              <a:tabLst/>
              <a:defRPr/>
            </a:pPr>
            <a:r>
              <a:rPr kumimoji="0" sz="2400" b="0" i="0" u="none" strike="noStrike" kern="0" cap="none" spc="0" normalizeH="0" baseline="0" noProof="0" dirty="0">
                <a:ln>
                  <a:noFill/>
                </a:ln>
                <a:solidFill>
                  <a:srgbClr val="21578A"/>
                </a:solidFill>
                <a:effectLst/>
                <a:uLnTx/>
                <a:uFillTx/>
                <a:latin typeface="Tahoma"/>
                <a:ea typeface="Tahoma"/>
                <a:cs typeface="Tahoma"/>
                <a:sym typeface="Tahoma"/>
              </a:rPr>
              <a:t>Collect data to evaluate vulnerability to climate change and extreme weather during the remedial action and long-term site management</a:t>
            </a:r>
          </a:p>
        </p:txBody>
      </p:sp>
      <p:sp>
        <p:nvSpPr>
          <p:cNvPr id="244" name="Shape 244"/>
          <p:cNvSpPr/>
          <p:nvPr/>
        </p:nvSpPr>
        <p:spPr>
          <a:xfrm>
            <a:off x="2114182" y="3966196"/>
            <a:ext cx="9978189" cy="830993"/>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lvl1pPr>
              <a:defRPr sz="2400">
                <a:solidFill>
                  <a:srgbClr val="7EBB7A"/>
                </a:solidFill>
                <a:latin typeface="Arial Narrow"/>
                <a:ea typeface="Arial Narrow"/>
                <a:cs typeface="Arial Narrow"/>
                <a:sym typeface="Arial Narrow"/>
              </a:defRPr>
            </a:lvl1pPr>
          </a:lstStyle>
          <a:p>
            <a:pPr marL="0" marR="0" lvl="0" indent="0" algn="l" defTabSz="457200" rtl="0" eaLnBrk="1" fontAlgn="auto" latinLnBrk="0" hangingPunct="0">
              <a:lnSpc>
                <a:spcPct val="100000"/>
              </a:lnSpc>
              <a:spcBef>
                <a:spcPts val="0"/>
              </a:spcBef>
              <a:spcAft>
                <a:spcPts val="0"/>
              </a:spcAft>
              <a:buClrTx/>
              <a:buSzTx/>
              <a:buFontTx/>
              <a:buNone/>
              <a:tabLst/>
              <a:defRPr/>
            </a:pPr>
            <a:r>
              <a:rPr kumimoji="0" sz="2400" b="0" i="0" u="none" strike="noStrike" kern="0" cap="none" spc="0" normalizeH="0" baseline="0" noProof="0" dirty="0">
                <a:ln>
                  <a:noFill/>
                </a:ln>
                <a:solidFill>
                  <a:srgbClr val="7EBB7A"/>
                </a:solidFill>
                <a:effectLst/>
                <a:uLnTx/>
                <a:uFillTx/>
                <a:latin typeface="Tahoma" panose="020B0604030504040204" pitchFamily="34" charset="0"/>
                <a:ea typeface="Tahoma" panose="020B0604030504040204" pitchFamily="34" charset="0"/>
                <a:cs typeface="Tahoma" panose="020B0604030504040204" pitchFamily="34" charset="0"/>
                <a:sym typeface="Arial Narrow"/>
              </a:rPr>
              <a:t>Assess vulnerability and identify data gaps to achieve robust vulnerability assessment</a:t>
            </a:r>
          </a:p>
        </p:txBody>
      </p:sp>
      <p:sp>
        <p:nvSpPr>
          <p:cNvPr id="245" name="Shape 245"/>
          <p:cNvSpPr/>
          <p:nvPr/>
        </p:nvSpPr>
        <p:spPr>
          <a:xfrm>
            <a:off x="2044483" y="5136970"/>
            <a:ext cx="9972883" cy="461661"/>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lvl1pPr>
              <a:defRPr sz="2400">
                <a:solidFill>
                  <a:srgbClr val="4E934A"/>
                </a:solidFill>
                <a:latin typeface="Tahoma"/>
                <a:ea typeface="Tahoma"/>
                <a:cs typeface="Tahoma"/>
                <a:sym typeface="Tahoma"/>
              </a:defRPr>
            </a:lvl1pPr>
          </a:lstStyle>
          <a:p>
            <a:pPr marL="0" marR="0" lvl="0" indent="0" algn="l" defTabSz="457200" rtl="0" eaLnBrk="1" fontAlgn="auto" latinLnBrk="0" hangingPunct="0">
              <a:lnSpc>
                <a:spcPct val="100000"/>
              </a:lnSpc>
              <a:spcBef>
                <a:spcPts val="0"/>
              </a:spcBef>
              <a:spcAft>
                <a:spcPts val="0"/>
              </a:spcAft>
              <a:buClrTx/>
              <a:buSzTx/>
              <a:buFontTx/>
              <a:buNone/>
              <a:tabLst/>
              <a:defRPr/>
            </a:pPr>
            <a:r>
              <a:rPr kumimoji="0" sz="2400" b="0" i="0" u="none" strike="noStrike" kern="0" cap="none" spc="0" normalizeH="0" baseline="0" noProof="0" dirty="0">
                <a:ln>
                  <a:noFill/>
                </a:ln>
                <a:solidFill>
                  <a:srgbClr val="4E934A"/>
                </a:solidFill>
                <a:effectLst/>
                <a:uLnTx/>
                <a:uFillTx/>
                <a:latin typeface="Tahoma"/>
                <a:ea typeface="Tahoma"/>
                <a:cs typeface="Tahoma"/>
                <a:sym typeface="Tahoma"/>
              </a:rPr>
              <a:t>Reevaluate vulnerabilities/data gaps as remedy becomes more clear</a:t>
            </a:r>
          </a:p>
        </p:txBody>
      </p:sp>
      <p:sp>
        <p:nvSpPr>
          <p:cNvPr id="246" name="Shape 246"/>
          <p:cNvSpPr/>
          <p:nvPr/>
        </p:nvSpPr>
        <p:spPr>
          <a:xfrm>
            <a:off x="1074257" y="2708362"/>
            <a:ext cx="854116" cy="891141"/>
          </a:xfrm>
          <a:prstGeom prst="ellipse">
            <a:avLst/>
          </a:prstGeom>
          <a:solidFill>
            <a:srgbClr val="21578A"/>
          </a:solidFill>
          <a:ln w="12700">
            <a:miter lim="400000"/>
          </a:ln>
          <a:effectLst>
            <a:outerShdw blurRad="88900" dist="38100" dir="8100000" rotWithShape="0">
              <a:srgbClr val="000000">
                <a:alpha val="40000"/>
              </a:srgbClr>
            </a:outerShdw>
          </a:effectLst>
        </p:spPr>
        <p:txBody>
          <a:bodyPr lIns="45718" tIns="45718" rIns="45718" bIns="45718" anchor="ctr"/>
          <a:lstStyle/>
          <a:p>
            <a:pPr marL="0" marR="0" lvl="0" indent="0" algn="ctr" defTabSz="457200" rtl="0" eaLnBrk="1" fontAlgn="auto" latinLnBrk="0" hangingPunct="0">
              <a:lnSpc>
                <a:spcPct val="100000"/>
              </a:lnSpc>
              <a:spcBef>
                <a:spcPts val="0"/>
              </a:spcBef>
              <a:spcAft>
                <a:spcPts val="0"/>
              </a:spcAft>
              <a:buClrTx/>
              <a:buSzTx/>
              <a:buFontTx/>
              <a:buNone/>
              <a:tabLst/>
              <a:defRPr>
                <a:solidFill>
                  <a:srgbClr val="FFFFFF"/>
                </a:solidFill>
                <a:latin typeface="+mj-lt"/>
                <a:ea typeface="+mj-ea"/>
                <a:cs typeface="+mj-cs"/>
                <a:sym typeface="Calibri"/>
              </a:defRPr>
            </a:pPr>
            <a:endParaRPr kumimoji="0" sz="1800" b="0" i="0" u="none" strike="noStrike" kern="0" cap="none" spc="0" normalizeH="0" baseline="0" noProof="0">
              <a:ln>
                <a:noFill/>
              </a:ln>
              <a:solidFill>
                <a:srgbClr val="FFFFFF"/>
              </a:solidFill>
              <a:effectLst/>
              <a:uLnTx/>
              <a:uFillTx/>
              <a:latin typeface="Calibri"/>
              <a:cs typeface="Calibri"/>
              <a:sym typeface="Calibri"/>
            </a:endParaRPr>
          </a:p>
        </p:txBody>
      </p:sp>
      <p:sp>
        <p:nvSpPr>
          <p:cNvPr id="247" name="Shape 247"/>
          <p:cNvSpPr/>
          <p:nvPr/>
        </p:nvSpPr>
        <p:spPr>
          <a:xfrm>
            <a:off x="1143956" y="2778062"/>
            <a:ext cx="716817" cy="747883"/>
          </a:xfrm>
          <a:prstGeom prst="ellipse">
            <a:avLst/>
          </a:prstGeom>
          <a:solidFill>
            <a:srgbClr val="FFFFFF"/>
          </a:solidFill>
          <a:ln w="12700">
            <a:miter lim="400000"/>
          </a:ln>
        </p:spPr>
        <p:txBody>
          <a:bodyPr lIns="45718" tIns="45718" rIns="45718" bIns="45718" anchor="ctr"/>
          <a:lstStyle/>
          <a:p>
            <a:pPr marL="0" marR="0" lvl="0" indent="0" algn="ctr" defTabSz="457200" rtl="0" eaLnBrk="1" fontAlgn="auto" latinLnBrk="0" hangingPunct="0">
              <a:lnSpc>
                <a:spcPct val="100000"/>
              </a:lnSpc>
              <a:spcBef>
                <a:spcPts val="0"/>
              </a:spcBef>
              <a:spcAft>
                <a:spcPts val="0"/>
              </a:spcAft>
              <a:buClrTx/>
              <a:buSzTx/>
              <a:buFontTx/>
              <a:buNone/>
              <a:tabLst/>
              <a:defRPr>
                <a:solidFill>
                  <a:srgbClr val="FFFFFF"/>
                </a:solidFill>
                <a:latin typeface="+mj-lt"/>
                <a:ea typeface="+mj-ea"/>
                <a:cs typeface="+mj-cs"/>
                <a:sym typeface="Calibri"/>
              </a:defRPr>
            </a:pPr>
            <a:endParaRPr kumimoji="0" sz="1800" b="0" i="0" u="none" strike="noStrike" kern="0" cap="none" spc="0" normalizeH="0" baseline="0" noProof="0">
              <a:ln>
                <a:noFill/>
              </a:ln>
              <a:solidFill>
                <a:srgbClr val="FFFFFF"/>
              </a:solidFill>
              <a:effectLst/>
              <a:uLnTx/>
              <a:uFillTx/>
              <a:latin typeface="Calibri"/>
              <a:cs typeface="Calibri"/>
              <a:sym typeface="Calibri"/>
            </a:endParaRPr>
          </a:p>
        </p:txBody>
      </p:sp>
      <p:sp>
        <p:nvSpPr>
          <p:cNvPr id="248" name="Shape 248"/>
          <p:cNvSpPr/>
          <p:nvPr/>
        </p:nvSpPr>
        <p:spPr>
          <a:xfrm>
            <a:off x="1074257" y="3824747"/>
            <a:ext cx="854116" cy="891141"/>
          </a:xfrm>
          <a:prstGeom prst="ellipse">
            <a:avLst/>
          </a:prstGeom>
          <a:solidFill>
            <a:srgbClr val="7EBB7A"/>
          </a:solidFill>
          <a:ln w="12700">
            <a:miter lim="400000"/>
          </a:ln>
          <a:effectLst>
            <a:outerShdw blurRad="88900" dist="38100" dir="8100000" rotWithShape="0">
              <a:srgbClr val="000000">
                <a:alpha val="40000"/>
              </a:srgbClr>
            </a:outerShdw>
          </a:effectLst>
        </p:spPr>
        <p:txBody>
          <a:bodyPr lIns="45718" tIns="45718" rIns="45718" bIns="45718" anchor="ctr"/>
          <a:lstStyle/>
          <a:p>
            <a:pPr marL="0" marR="0" lvl="0" indent="0" algn="ctr" defTabSz="457200" rtl="0" eaLnBrk="1" fontAlgn="auto" latinLnBrk="0" hangingPunct="0">
              <a:lnSpc>
                <a:spcPct val="100000"/>
              </a:lnSpc>
              <a:spcBef>
                <a:spcPts val="0"/>
              </a:spcBef>
              <a:spcAft>
                <a:spcPts val="0"/>
              </a:spcAft>
              <a:buClrTx/>
              <a:buSzTx/>
              <a:buFontTx/>
              <a:buNone/>
              <a:tabLst/>
              <a:defRPr>
                <a:solidFill>
                  <a:srgbClr val="FFFFFF"/>
                </a:solidFill>
                <a:latin typeface="+mj-lt"/>
                <a:ea typeface="+mj-ea"/>
                <a:cs typeface="+mj-cs"/>
                <a:sym typeface="Calibri"/>
              </a:defRPr>
            </a:pPr>
            <a:endParaRPr kumimoji="0" sz="1800" b="0" i="0" u="none" strike="noStrike" kern="0" cap="none" spc="0" normalizeH="0" baseline="0" noProof="0">
              <a:ln>
                <a:noFill/>
              </a:ln>
              <a:solidFill>
                <a:srgbClr val="FFFFFF"/>
              </a:solidFill>
              <a:effectLst/>
              <a:uLnTx/>
              <a:uFillTx/>
              <a:latin typeface="Calibri"/>
              <a:cs typeface="Calibri"/>
              <a:sym typeface="Calibri"/>
            </a:endParaRPr>
          </a:p>
        </p:txBody>
      </p:sp>
      <p:sp>
        <p:nvSpPr>
          <p:cNvPr id="249" name="Shape 249"/>
          <p:cNvSpPr/>
          <p:nvPr/>
        </p:nvSpPr>
        <p:spPr>
          <a:xfrm>
            <a:off x="1143956" y="3894444"/>
            <a:ext cx="716817" cy="747885"/>
          </a:xfrm>
          <a:prstGeom prst="ellipse">
            <a:avLst/>
          </a:prstGeom>
          <a:solidFill>
            <a:srgbClr val="FFFFFF"/>
          </a:solidFill>
          <a:ln w="12700">
            <a:miter lim="400000"/>
          </a:ln>
        </p:spPr>
        <p:txBody>
          <a:bodyPr lIns="45718" tIns="45718" rIns="45718" bIns="45718" anchor="ctr"/>
          <a:lstStyle/>
          <a:p>
            <a:pPr marL="0" marR="0" lvl="0" indent="0" algn="ctr" defTabSz="457200" rtl="0" eaLnBrk="1" fontAlgn="auto" latinLnBrk="0" hangingPunct="0">
              <a:lnSpc>
                <a:spcPct val="100000"/>
              </a:lnSpc>
              <a:spcBef>
                <a:spcPts val="0"/>
              </a:spcBef>
              <a:spcAft>
                <a:spcPts val="0"/>
              </a:spcAft>
              <a:buClrTx/>
              <a:buSzTx/>
              <a:buFontTx/>
              <a:buNone/>
              <a:tabLst/>
              <a:defRPr>
                <a:solidFill>
                  <a:srgbClr val="FFFFFF"/>
                </a:solidFill>
                <a:latin typeface="+mj-lt"/>
                <a:ea typeface="+mj-ea"/>
                <a:cs typeface="+mj-cs"/>
                <a:sym typeface="Calibri"/>
              </a:defRPr>
            </a:pPr>
            <a:endParaRPr kumimoji="0" sz="1800" b="0" i="0" u="none" strike="noStrike" kern="0" cap="none" spc="0" normalizeH="0" baseline="0" noProof="0">
              <a:ln>
                <a:noFill/>
              </a:ln>
              <a:solidFill>
                <a:srgbClr val="FFFFFF"/>
              </a:solidFill>
              <a:effectLst/>
              <a:uLnTx/>
              <a:uFillTx/>
              <a:latin typeface="Calibri"/>
              <a:cs typeface="Calibri"/>
              <a:sym typeface="Calibri"/>
            </a:endParaRPr>
          </a:p>
        </p:txBody>
      </p:sp>
      <p:sp>
        <p:nvSpPr>
          <p:cNvPr id="250" name="Shape 250"/>
          <p:cNvSpPr/>
          <p:nvPr/>
        </p:nvSpPr>
        <p:spPr>
          <a:xfrm>
            <a:off x="1087228" y="4994259"/>
            <a:ext cx="854117" cy="891141"/>
          </a:xfrm>
          <a:prstGeom prst="ellipse">
            <a:avLst/>
          </a:prstGeom>
          <a:solidFill>
            <a:srgbClr val="4E934A"/>
          </a:solidFill>
          <a:ln w="12700">
            <a:miter lim="400000"/>
          </a:ln>
          <a:effectLst>
            <a:outerShdw blurRad="88900" dist="38100" dir="8100000" rotWithShape="0">
              <a:srgbClr val="000000">
                <a:alpha val="40000"/>
              </a:srgbClr>
            </a:outerShdw>
          </a:effectLst>
        </p:spPr>
        <p:txBody>
          <a:bodyPr lIns="45718" tIns="45718" rIns="45718" bIns="45718" anchor="ctr"/>
          <a:lstStyle/>
          <a:p>
            <a:pPr marL="0" marR="0" lvl="0" indent="0" algn="ctr" defTabSz="457200" rtl="0" eaLnBrk="1" fontAlgn="auto" latinLnBrk="0" hangingPunct="0">
              <a:lnSpc>
                <a:spcPct val="100000"/>
              </a:lnSpc>
              <a:spcBef>
                <a:spcPts val="0"/>
              </a:spcBef>
              <a:spcAft>
                <a:spcPts val="0"/>
              </a:spcAft>
              <a:buClrTx/>
              <a:buSzTx/>
              <a:buFontTx/>
              <a:buNone/>
              <a:tabLst/>
              <a:defRPr>
                <a:solidFill>
                  <a:srgbClr val="4E934A"/>
                </a:solidFill>
                <a:latin typeface="+mj-lt"/>
                <a:ea typeface="+mj-ea"/>
                <a:cs typeface="+mj-cs"/>
                <a:sym typeface="Calibri"/>
              </a:defRPr>
            </a:pPr>
            <a:endParaRPr kumimoji="0" sz="1800" b="0" i="0" u="none" strike="noStrike" kern="0" cap="none" spc="0" normalizeH="0" baseline="0" noProof="0">
              <a:ln>
                <a:noFill/>
              </a:ln>
              <a:solidFill>
                <a:srgbClr val="4E934A"/>
              </a:solidFill>
              <a:effectLst/>
              <a:uLnTx/>
              <a:uFillTx/>
              <a:latin typeface="Calibri"/>
              <a:cs typeface="Calibri"/>
              <a:sym typeface="Calibri"/>
            </a:endParaRPr>
          </a:p>
        </p:txBody>
      </p:sp>
      <p:sp>
        <p:nvSpPr>
          <p:cNvPr id="251" name="Shape 251"/>
          <p:cNvSpPr/>
          <p:nvPr/>
        </p:nvSpPr>
        <p:spPr>
          <a:xfrm>
            <a:off x="1156928" y="5063957"/>
            <a:ext cx="716817" cy="747885"/>
          </a:xfrm>
          <a:prstGeom prst="ellipse">
            <a:avLst/>
          </a:prstGeom>
          <a:solidFill>
            <a:srgbClr val="FFFFFF"/>
          </a:solidFill>
          <a:ln w="12700">
            <a:miter lim="400000"/>
          </a:ln>
        </p:spPr>
        <p:txBody>
          <a:bodyPr lIns="45718" tIns="45718" rIns="45718" bIns="45718" anchor="ctr"/>
          <a:lstStyle/>
          <a:p>
            <a:pPr marL="0" marR="0" lvl="0" indent="0" algn="ctr" defTabSz="457200" rtl="0" eaLnBrk="1" fontAlgn="auto" latinLnBrk="0" hangingPunct="0">
              <a:lnSpc>
                <a:spcPct val="100000"/>
              </a:lnSpc>
              <a:spcBef>
                <a:spcPts val="0"/>
              </a:spcBef>
              <a:spcAft>
                <a:spcPts val="0"/>
              </a:spcAft>
              <a:buClrTx/>
              <a:buSzTx/>
              <a:buFontTx/>
              <a:buNone/>
              <a:tabLst/>
              <a:defRPr>
                <a:solidFill>
                  <a:srgbClr val="FFFFFF"/>
                </a:solidFill>
                <a:latin typeface="+mj-lt"/>
                <a:ea typeface="+mj-ea"/>
                <a:cs typeface="+mj-cs"/>
                <a:sym typeface="Calibri"/>
              </a:defRPr>
            </a:pPr>
            <a:endParaRPr kumimoji="0" sz="1800" b="0" i="0" u="none" strike="noStrike" kern="0" cap="none" spc="0" normalizeH="0" baseline="0" noProof="0">
              <a:ln>
                <a:noFill/>
              </a:ln>
              <a:solidFill>
                <a:srgbClr val="FFFFFF"/>
              </a:solidFill>
              <a:effectLst/>
              <a:uLnTx/>
              <a:uFillTx/>
              <a:latin typeface="Calibri"/>
              <a:cs typeface="Calibri"/>
              <a:sym typeface="Calibri"/>
            </a:endParaRPr>
          </a:p>
        </p:txBody>
      </p:sp>
      <p:pic>
        <p:nvPicPr>
          <p:cNvPr id="252" name="image25.png" descr="Clipboard Mixed outline"/>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76590" y="3939425"/>
            <a:ext cx="659842" cy="659857"/>
          </a:xfrm>
          <a:prstGeom prst="rect">
            <a:avLst/>
          </a:prstGeom>
          <a:ln w="12700">
            <a:miter lim="400000"/>
          </a:ln>
        </p:spPr>
      </p:pic>
      <p:pic>
        <p:nvPicPr>
          <p:cNvPr id="253" name="image26.png" descr="A close up of a logo&#10;&#10;Description automatically generated"/>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76545" y="5143444"/>
            <a:ext cx="638387" cy="568941"/>
          </a:xfrm>
          <a:prstGeom prst="rect">
            <a:avLst/>
          </a:prstGeom>
          <a:ln w="12700">
            <a:miter lim="400000"/>
          </a:ln>
        </p:spPr>
      </p:pic>
      <p:pic>
        <p:nvPicPr>
          <p:cNvPr id="254" name="image27.png" descr="Tornado outline"/>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163369" y="2821506"/>
            <a:ext cx="659844" cy="659857"/>
          </a:xfrm>
          <a:prstGeom prst="rect">
            <a:avLst/>
          </a:prstGeom>
          <a:ln w="12700">
            <a:miter lim="400000"/>
          </a:ln>
        </p:spPr>
      </p:pic>
      <p:pic>
        <p:nvPicPr>
          <p:cNvPr id="255" name="image28.png" descr="Globe outline"/>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213545" y="1726775"/>
            <a:ext cx="601487" cy="601498"/>
          </a:xfrm>
          <a:prstGeom prst="rect">
            <a:avLst/>
          </a:prstGeom>
          <a:ln w="12700">
            <a:miter lim="400000"/>
          </a:ln>
        </p:spPr>
      </p:pic>
      <p:sp>
        <p:nvSpPr>
          <p:cNvPr id="256" name="Shape 256"/>
          <p:cNvSpPr>
            <a:spLocks noGrp="1"/>
          </p:cNvSpPr>
          <p:nvPr>
            <p:ph type="sldNum" sz="quarter" idx="4294967295"/>
          </p:nvPr>
        </p:nvSpPr>
        <p:spPr>
          <a:xfrm>
            <a:off x="11581878" y="6273022"/>
            <a:ext cx="273057" cy="281937"/>
          </a:xfrm>
          <a:prstGeom prst="rect">
            <a:avLst/>
          </a:prstGeom>
          <a:extLst>
            <a:ext uri="{C572A759-6A51-4108-AA02-DFA0A04FC94B}">
              <ma14:wrappingTextBoxFlag xmlns="" xmlns:ma14="http://schemas.microsoft.com/office/mac/drawingml/2011/main" val="1"/>
            </a:ext>
          </a:extLst>
        </p:spPr>
        <p:txBody>
          <a:bodyPr/>
          <a:lstStyle/>
          <a:p>
            <a:pPr marL="0" marR="0" lvl="0" indent="0" algn="ctr" defTabSz="457200" rtl="0" eaLnBrk="1" fontAlgn="auto" latinLnBrk="0" hangingPunct="0">
              <a:lnSpc>
                <a:spcPct val="100000"/>
              </a:lnSpc>
              <a:spcBef>
                <a:spcPts val="0"/>
              </a:spcBef>
              <a:spcAft>
                <a:spcPts val="0"/>
              </a:spcAft>
              <a:buClrTx/>
              <a:buSzTx/>
              <a:buFontTx/>
              <a:buNone/>
              <a:tabLst/>
              <a:defRPr/>
            </a:pPr>
            <a:fld id="{86CB4B4D-7CA3-9044-876B-883B54F8677D}" type="slidenum">
              <a:rPr kumimoji="0" sz="1200" b="0" i="0" u="none" strike="noStrike" kern="0" cap="none" spc="0" normalizeH="0" baseline="0" noProof="0">
                <a:ln>
                  <a:noFill/>
                </a:ln>
                <a:solidFill>
                  <a:srgbClr val="FFFFFF"/>
                </a:solidFill>
                <a:effectLst/>
                <a:uLnTx/>
                <a:uFillTx/>
                <a:latin typeface="Century Gothic"/>
                <a:sym typeface="Century Gothic"/>
              </a:rPr>
              <a:pPr marL="0" marR="0" lvl="0" indent="0" algn="ctr" defTabSz="457200" rtl="0" eaLnBrk="1" fontAlgn="auto" latinLnBrk="0" hangingPunct="0">
                <a:lnSpc>
                  <a:spcPct val="100000"/>
                </a:lnSpc>
                <a:spcBef>
                  <a:spcPts val="0"/>
                </a:spcBef>
                <a:spcAft>
                  <a:spcPts val="0"/>
                </a:spcAft>
                <a:buClrTx/>
                <a:buSzTx/>
                <a:buFontTx/>
                <a:buNone/>
                <a:tabLst/>
                <a:defRPr/>
              </a:pPr>
              <a:t>77</a:t>
            </a:fld>
            <a:endParaRPr kumimoji="0" sz="1200" b="0" i="0" u="none" strike="noStrike" kern="0" cap="none" spc="0" normalizeH="0" baseline="0" noProof="0">
              <a:ln>
                <a:noFill/>
              </a:ln>
              <a:solidFill>
                <a:srgbClr val="FFFFFF"/>
              </a:solidFill>
              <a:effectLst/>
              <a:uLnTx/>
              <a:uFillTx/>
              <a:latin typeface="Century Gothic"/>
              <a:sym typeface="Century Gothic"/>
            </a:endParaRPr>
          </a:p>
        </p:txBody>
      </p:sp>
      <p:sp>
        <p:nvSpPr>
          <p:cNvPr id="25" name="Shape 232">
            <a:extLst>
              <a:ext uri="{FF2B5EF4-FFF2-40B4-BE49-F238E27FC236}">
                <a16:creationId xmlns:a16="http://schemas.microsoft.com/office/drawing/2014/main" id="{08F7664A-F865-49AF-81AD-42EB33F05FC4}"/>
              </a:ext>
            </a:extLst>
          </p:cNvPr>
          <p:cNvSpPr>
            <a:spLocks noGrp="1"/>
          </p:cNvSpPr>
          <p:nvPr>
            <p:ph type="title"/>
          </p:nvPr>
        </p:nvSpPr>
        <p:spPr>
          <a:xfrm>
            <a:off x="272471" y="179871"/>
            <a:ext cx="11540236" cy="809488"/>
          </a:xfrm>
          <a:prstGeom prst="rect">
            <a:avLst/>
          </a:prstGeom>
        </p:spPr>
        <p:txBody>
          <a:bodyPr>
            <a:normAutofit/>
          </a:bodyPr>
          <a:lstStyle>
            <a:lvl1pPr algn="l" defTabSz="246658">
              <a:defRPr sz="3200"/>
            </a:lvl1pPr>
          </a:lstStyle>
          <a:p>
            <a:r>
              <a:rPr sz="3600" dirty="0"/>
              <a:t>Site Characterization: </a:t>
            </a:r>
            <a:r>
              <a:rPr lang="en-US" sz="3600" dirty="0"/>
              <a:t>Vulnerability Assessment</a:t>
            </a:r>
            <a:endParaRPr sz="3600" dirty="0"/>
          </a:p>
        </p:txBody>
      </p:sp>
    </p:spTree>
  </p:cSld>
  <p:clrMapOvr>
    <a:masterClrMapping/>
  </p:clrMapOvr>
  <p:transition spd="slow"/>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 name="Shape 260"/>
          <p:cNvSpPr>
            <a:spLocks noGrp="1"/>
          </p:cNvSpPr>
          <p:nvPr>
            <p:ph type="title"/>
          </p:nvPr>
        </p:nvSpPr>
        <p:spPr>
          <a:xfrm>
            <a:off x="272473" y="316621"/>
            <a:ext cx="8761415" cy="706965"/>
          </a:xfrm>
        </p:spPr>
        <p:txBody>
          <a:bodyPr/>
          <a:lstStyle>
            <a:lvl1pPr algn="l"/>
          </a:lstStyle>
          <a:p>
            <a:r>
              <a:rPr lang="en-US" dirty="0"/>
              <a:t>Remedy Planning Phase</a:t>
            </a:r>
          </a:p>
        </p:txBody>
      </p:sp>
      <p:sp>
        <p:nvSpPr>
          <p:cNvPr id="262" name="Shape 262"/>
          <p:cNvSpPr>
            <a:spLocks noGrp="1"/>
          </p:cNvSpPr>
          <p:nvPr>
            <p:ph type="body" sz="half" idx="1"/>
          </p:nvPr>
        </p:nvSpPr>
        <p:spPr>
          <a:xfrm>
            <a:off x="273049" y="1652805"/>
            <a:ext cx="11445390" cy="3858758"/>
          </a:xfrm>
        </p:spPr>
        <p:txBody>
          <a:bodyPr>
            <a:normAutofit/>
          </a:bodyPr>
          <a:lstStyle/>
          <a:p>
            <a:r>
              <a:rPr lang="en-US" dirty="0"/>
              <a:t>Overall goal = meet Remedial Action Objectives (RAOs)</a:t>
            </a:r>
          </a:p>
          <a:p>
            <a:pPr lvl="1">
              <a:buSzPct val="100000"/>
              <a:buFont typeface="Arial" panose="020B0604020202020204" pitchFamily="34" charset="0"/>
              <a:buChar char="•"/>
            </a:pPr>
            <a:r>
              <a:rPr lang="en-US" dirty="0"/>
              <a:t>For SRR: select remedies with low impact that attain RAOs and align with stakeholder, community and economic developments needs</a:t>
            </a:r>
          </a:p>
          <a:p>
            <a:r>
              <a:rPr lang="en-US" dirty="0"/>
              <a:t>All remedies should be effective and resilient short- and long-term</a:t>
            </a:r>
          </a:p>
          <a:p>
            <a:r>
              <a:rPr lang="en-US" dirty="0"/>
              <a:t>Best opportunity to create lasting SRR influence</a:t>
            </a:r>
          </a:p>
        </p:txBody>
      </p:sp>
      <p:sp>
        <p:nvSpPr>
          <p:cNvPr id="261" name="Shape 261"/>
          <p:cNvSpPr>
            <a:spLocks noGrp="1"/>
          </p:cNvSpPr>
          <p:nvPr>
            <p:ph type="sldNum" sz="quarter" idx="2"/>
          </p:nvPr>
        </p:nvSpPr>
        <p:spPr>
          <a:xfrm>
            <a:off x="11581879" y="6273022"/>
            <a:ext cx="273057" cy="281937"/>
          </a:xfrm>
          <a:extLst>
            <a:ext uri="{C572A759-6A51-4108-AA02-DFA0A04FC94B}">
              <ma14:wrappingTextBoxFlag xmlns="" xmlns:ma14="http://schemas.microsoft.com/office/mac/drawingml/2011/main" val="1"/>
            </a:ext>
          </a:extLst>
        </p:spPr>
        <p:txBody>
          <a:bodyPr/>
          <a:lstStyle/>
          <a:p>
            <a:pPr marL="0" marR="0" lvl="0" indent="0" algn="ctr" defTabSz="914400" rtl="0" eaLnBrk="1" fontAlgn="auto" latinLnBrk="0" hangingPunct="0">
              <a:lnSpc>
                <a:spcPct val="100000"/>
              </a:lnSpc>
              <a:spcBef>
                <a:spcPts val="0"/>
              </a:spcBef>
              <a:spcAft>
                <a:spcPts val="0"/>
              </a:spcAft>
              <a:buClrTx/>
              <a:buSzTx/>
              <a:buFontTx/>
              <a:buNone/>
              <a:tabLst/>
              <a:defRPr/>
            </a:pPr>
            <a:fld id="{86CB4B4D-7CA3-9044-876B-883B54F8677D}" type="slidenum">
              <a:rPr kumimoji="0" lang="en-US" sz="1200" b="0" i="0" u="none" strike="noStrike" kern="0" cap="none" spc="0" normalizeH="0" baseline="0" noProof="0">
                <a:ln>
                  <a:noFill/>
                </a:ln>
                <a:solidFill>
                  <a:srgbClr val="FFFFFF"/>
                </a:solidFill>
                <a:effectLst/>
                <a:uLnTx/>
                <a:uFillTx/>
                <a:latin typeface="Century Gothic"/>
                <a:sym typeface="Century Gothic"/>
              </a:rPr>
              <a:pPr marL="0" marR="0" lvl="0" indent="0" algn="ctr" defTabSz="914400" rtl="0" eaLnBrk="1" fontAlgn="auto" latinLnBrk="0" hangingPunct="0">
                <a:lnSpc>
                  <a:spcPct val="100000"/>
                </a:lnSpc>
                <a:spcBef>
                  <a:spcPts val="0"/>
                </a:spcBef>
                <a:spcAft>
                  <a:spcPts val="0"/>
                </a:spcAft>
                <a:buClrTx/>
                <a:buSzTx/>
                <a:buFontTx/>
                <a:buNone/>
                <a:tabLst/>
                <a:defRPr/>
              </a:pPr>
              <a:t>78</a:t>
            </a:fld>
            <a:endParaRPr kumimoji="0" lang="en-US" sz="1200" b="0" i="0" u="none" strike="noStrike" kern="0" cap="none" spc="0" normalizeH="0" baseline="0" noProof="0">
              <a:ln>
                <a:noFill/>
              </a:ln>
              <a:solidFill>
                <a:srgbClr val="FFFFFF"/>
              </a:solidFill>
              <a:effectLst/>
              <a:uLnTx/>
              <a:uFillTx/>
              <a:latin typeface="Century Gothic"/>
              <a:sym typeface="Century Gothic"/>
            </a:endParaRPr>
          </a:p>
        </p:txBody>
      </p:sp>
      <p:grpSp>
        <p:nvGrpSpPr>
          <p:cNvPr id="265" name="Group 265"/>
          <p:cNvGrpSpPr/>
          <p:nvPr/>
        </p:nvGrpSpPr>
        <p:grpSpPr>
          <a:xfrm>
            <a:off x="9685097" y="299002"/>
            <a:ext cx="2033341" cy="571229"/>
            <a:chOff x="0" y="0"/>
            <a:chExt cx="2033340" cy="571228"/>
          </a:xfrm>
        </p:grpSpPr>
        <p:sp>
          <p:nvSpPr>
            <p:cNvPr id="263" name="Shape 263"/>
            <p:cNvSpPr/>
            <p:nvPr/>
          </p:nvSpPr>
          <p:spPr>
            <a:xfrm>
              <a:off x="0" y="-1"/>
              <a:ext cx="2033341" cy="571230"/>
            </a:xfrm>
            <a:prstGeom prst="roundRect">
              <a:avLst>
                <a:gd name="adj" fmla="val 10000"/>
              </a:avLst>
            </a:prstGeom>
            <a:solidFill>
              <a:srgbClr val="7FBC7A"/>
            </a:solidFill>
            <a:ln w="12700" cap="flat">
              <a:noFill/>
              <a:miter lim="400000"/>
            </a:ln>
            <a:effectLst>
              <a:outerShdw blurRad="38100" dist="25400" dir="5400000" rotWithShape="0">
                <a:srgbClr val="000000">
                  <a:alpha val="45000"/>
                </a:srgbClr>
              </a:outerShdw>
            </a:effectLst>
          </p:spPr>
          <p:txBody>
            <a:bodyPr wrap="square" lIns="45718" tIns="45718" rIns="45718" bIns="45718" numCol="1" anchor="t">
              <a:no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Helvetica"/>
                <a:cs typeface="Helvetica"/>
                <a:sym typeface="Helvetica"/>
              </a:endParaRPr>
            </a:p>
          </p:txBody>
        </p:sp>
        <p:sp>
          <p:nvSpPr>
            <p:cNvPr id="264" name="Shape 264"/>
            <p:cNvSpPr/>
            <p:nvPr/>
          </p:nvSpPr>
          <p:spPr>
            <a:xfrm>
              <a:off x="16720" y="123035"/>
              <a:ext cx="1999888" cy="32512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60960" tIns="60960" rIns="60960" bIns="60960" numCol="1" anchor="ctr">
              <a:spAutoFit/>
            </a:bodyPr>
            <a:lstStyle>
              <a:lvl1pPr algn="ctr" defTabSz="711200">
                <a:lnSpc>
                  <a:spcPct val="90000"/>
                </a:lnSpc>
                <a:spcBef>
                  <a:spcPts val="500"/>
                </a:spcBef>
                <a:defRPr sz="1400" b="1" cap="small">
                  <a:solidFill>
                    <a:srgbClr val="FFFFFF"/>
                  </a:solidFill>
                  <a:latin typeface="Arial Narrow"/>
                  <a:ea typeface="Arial Narrow"/>
                  <a:cs typeface="Arial Narrow"/>
                  <a:sym typeface="Arial Narrow"/>
                </a:defRPr>
              </a:lvl1pPr>
            </a:lstStyle>
            <a:p>
              <a:pPr marL="0" marR="0" lvl="0" indent="0" algn="ctr" defTabSz="711200" rtl="0" eaLnBrk="1" fontAlgn="auto" latinLnBrk="0" hangingPunct="0">
                <a:lnSpc>
                  <a:spcPct val="90000"/>
                </a:lnSpc>
                <a:spcBef>
                  <a:spcPts val="500"/>
                </a:spcBef>
                <a:spcAft>
                  <a:spcPts val="0"/>
                </a:spcAft>
                <a:buClrTx/>
                <a:buSzTx/>
                <a:buFontTx/>
                <a:buNone/>
                <a:tabLst/>
                <a:defRPr/>
              </a:pPr>
              <a:r>
                <a:rPr kumimoji="0" sz="1400" b="1" i="0" u="none" strike="noStrike" kern="0" cap="small" spc="0" normalizeH="0" baseline="0" noProof="0">
                  <a:ln>
                    <a:noFill/>
                  </a:ln>
                  <a:solidFill>
                    <a:srgbClr val="FFFFFF"/>
                  </a:solidFill>
                  <a:effectLst/>
                  <a:uLnTx/>
                  <a:uFillTx/>
                  <a:latin typeface="Arial Narrow"/>
                  <a:sym typeface="Arial Narrow"/>
                </a:rPr>
                <a:t>Remedy Planning</a:t>
              </a:r>
            </a:p>
          </p:txBody>
        </p:sp>
      </p:grpSp>
      <p:grpSp>
        <p:nvGrpSpPr>
          <p:cNvPr id="270" name="Group 270"/>
          <p:cNvGrpSpPr/>
          <p:nvPr/>
        </p:nvGrpSpPr>
        <p:grpSpPr>
          <a:xfrm>
            <a:off x="10227752" y="1201090"/>
            <a:ext cx="948007" cy="795903"/>
            <a:chOff x="0" y="-1"/>
            <a:chExt cx="948005" cy="795902"/>
          </a:xfrm>
        </p:grpSpPr>
        <p:sp>
          <p:nvSpPr>
            <p:cNvPr id="266" name="Shape 266"/>
            <p:cNvSpPr/>
            <p:nvPr/>
          </p:nvSpPr>
          <p:spPr>
            <a:xfrm>
              <a:off x="-1" y="-2"/>
              <a:ext cx="948006" cy="795904"/>
            </a:xfrm>
            <a:prstGeom prst="roundRect">
              <a:avLst>
                <a:gd name="adj" fmla="val 10000"/>
              </a:avLst>
            </a:prstGeom>
            <a:solidFill>
              <a:srgbClr val="326AC4"/>
            </a:solidFill>
            <a:ln w="12700" cap="flat">
              <a:noFill/>
              <a:miter lim="400000"/>
            </a:ln>
            <a:effectLst>
              <a:outerShdw blurRad="38100" dist="25400" dir="5400000" rotWithShape="0">
                <a:srgbClr val="000000">
                  <a:alpha val="45000"/>
                </a:srgbClr>
              </a:outerShdw>
            </a:effectLst>
          </p:spPr>
          <p:txBody>
            <a:bodyPr wrap="square" lIns="45718" tIns="45718" rIns="45718" bIns="45718" numCol="1" anchor="t">
              <a:no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Helvetica"/>
                <a:cs typeface="Helvetica"/>
                <a:sym typeface="Helvetica"/>
              </a:endParaRPr>
            </a:p>
          </p:txBody>
        </p:sp>
        <p:grpSp>
          <p:nvGrpSpPr>
            <p:cNvPr id="269" name="Group 269"/>
            <p:cNvGrpSpPr/>
            <p:nvPr/>
          </p:nvGrpSpPr>
          <p:grpSpPr>
            <a:xfrm>
              <a:off x="24043" y="23300"/>
              <a:ext cx="899914" cy="749293"/>
              <a:chOff x="-1" y="-1"/>
              <a:chExt cx="899912" cy="749292"/>
            </a:xfrm>
          </p:grpSpPr>
          <p:sp>
            <p:nvSpPr>
              <p:cNvPr id="267" name="Shape 267"/>
              <p:cNvSpPr/>
              <p:nvPr/>
            </p:nvSpPr>
            <p:spPr>
              <a:xfrm>
                <a:off x="-2" y="-2"/>
                <a:ext cx="899914" cy="749293"/>
              </a:xfrm>
              <a:prstGeom prst="rect">
                <a:avLst/>
              </a:prstGeom>
              <a:solidFill>
                <a:srgbClr val="326AC4"/>
              </a:solidFill>
              <a:ln w="12700" cap="flat">
                <a:noFill/>
                <a:miter lim="400000"/>
              </a:ln>
              <a:effectLst/>
            </p:spPr>
            <p:txBody>
              <a:bodyPr wrap="square" lIns="45718" tIns="45718" rIns="45718" bIns="45718" numCol="1" anchor="ctr">
                <a:noAutofit/>
              </a:bodyPr>
              <a:lstStyle/>
              <a:p>
                <a:pPr marL="0" marR="0" lvl="0" indent="0" algn="ctr" defTabSz="266700" rtl="0" eaLnBrk="1" fontAlgn="auto" latinLnBrk="0" hangingPunct="0">
                  <a:lnSpc>
                    <a:spcPct val="90000"/>
                  </a:lnSpc>
                  <a:spcBef>
                    <a:spcPts val="700"/>
                  </a:spcBef>
                  <a:spcAft>
                    <a:spcPts val="0"/>
                  </a:spcAft>
                  <a:buClrTx/>
                  <a:buSzTx/>
                  <a:buFontTx/>
                  <a:buNone/>
                  <a:tabLst/>
                  <a:defRPr>
                    <a:solidFill>
                      <a:srgbClr val="FFFFFF"/>
                    </a:solidFill>
                    <a:latin typeface="+mj-lt"/>
                    <a:ea typeface="+mj-ea"/>
                    <a:cs typeface="+mj-cs"/>
                    <a:sym typeface="Calibri"/>
                  </a:defRPr>
                </a:pPr>
                <a:endParaRPr kumimoji="0" sz="1800" b="0" i="0" u="none" strike="noStrike" kern="0" cap="none" spc="0" normalizeH="0" baseline="0" noProof="0">
                  <a:ln>
                    <a:noFill/>
                  </a:ln>
                  <a:solidFill>
                    <a:srgbClr val="FFFFFF"/>
                  </a:solidFill>
                  <a:effectLst/>
                  <a:uLnTx/>
                  <a:uFillTx/>
                  <a:latin typeface="Calibri"/>
                  <a:cs typeface="Calibri"/>
                  <a:sym typeface="Calibri"/>
                </a:endParaRPr>
              </a:p>
            </p:txBody>
          </p:sp>
          <p:sp>
            <p:nvSpPr>
              <p:cNvPr id="268" name="Shape 268"/>
              <p:cNvSpPr/>
              <p:nvPr/>
            </p:nvSpPr>
            <p:spPr>
              <a:xfrm>
                <a:off x="-2" y="22836"/>
                <a:ext cx="899914" cy="703579"/>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22859" tIns="22859" rIns="22859" bIns="22859" numCol="1" anchor="ctr">
                <a:spAutoFit/>
              </a:bodyPr>
              <a:lstStyle>
                <a:lvl1pPr algn="ctr" defTabSz="266700">
                  <a:lnSpc>
                    <a:spcPct val="90000"/>
                  </a:lnSpc>
                  <a:spcBef>
                    <a:spcPts val="500"/>
                  </a:spcBef>
                  <a:defRPr sz="1200" b="1" cap="small">
                    <a:solidFill>
                      <a:srgbClr val="FFFFFF"/>
                    </a:solidFill>
                    <a:latin typeface="+mj-lt"/>
                    <a:ea typeface="+mj-ea"/>
                    <a:cs typeface="+mj-cs"/>
                    <a:sym typeface="Calibri"/>
                  </a:defRPr>
                </a:lvl1pPr>
              </a:lstStyle>
              <a:p>
                <a:pPr marL="0" marR="0" lvl="0" indent="0" algn="ctr" defTabSz="266700" rtl="0" eaLnBrk="1" fontAlgn="auto" latinLnBrk="0" hangingPunct="0">
                  <a:lnSpc>
                    <a:spcPct val="90000"/>
                  </a:lnSpc>
                  <a:spcBef>
                    <a:spcPts val="500"/>
                  </a:spcBef>
                  <a:spcAft>
                    <a:spcPts val="0"/>
                  </a:spcAft>
                  <a:buClrTx/>
                  <a:buSzTx/>
                  <a:buFontTx/>
                  <a:buNone/>
                  <a:tabLst/>
                  <a:defRPr/>
                </a:pPr>
                <a:r>
                  <a:rPr kumimoji="0" sz="1200" b="1" i="0" u="none" strike="noStrike" kern="0" cap="small" spc="0" normalizeH="0" baseline="0" noProof="0">
                    <a:ln>
                      <a:noFill/>
                    </a:ln>
                    <a:solidFill>
                      <a:srgbClr val="FFFFFF"/>
                    </a:solidFill>
                    <a:effectLst/>
                    <a:uLnTx/>
                    <a:uFillTx/>
                    <a:latin typeface="Calibri"/>
                    <a:cs typeface="Calibri"/>
                    <a:sym typeface="Calibri"/>
                  </a:rPr>
                  <a:t>Remedial Evaluation and Selection</a:t>
                </a:r>
              </a:p>
            </p:txBody>
          </p:sp>
        </p:grpSp>
      </p:grpSp>
      <p:sp>
        <p:nvSpPr>
          <p:cNvPr id="271" name="Shape 271"/>
          <p:cNvSpPr/>
          <p:nvPr/>
        </p:nvSpPr>
        <p:spPr>
          <a:xfrm>
            <a:off x="10533163" y="750756"/>
            <a:ext cx="337192" cy="571192"/>
          </a:xfrm>
          <a:custGeom>
            <a:avLst/>
            <a:gdLst/>
            <a:ahLst/>
            <a:cxnLst>
              <a:cxn ang="0">
                <a:pos x="wd2" y="hd2"/>
              </a:cxn>
              <a:cxn ang="5400000">
                <a:pos x="wd2" y="hd2"/>
              </a:cxn>
              <a:cxn ang="10800000">
                <a:pos x="wd2" y="hd2"/>
              </a:cxn>
              <a:cxn ang="16200000">
                <a:pos x="wd2" y="hd2"/>
              </a:cxn>
            </a:cxnLst>
            <a:rect l="0" t="0" r="r" b="b"/>
            <a:pathLst>
              <a:path w="21600" h="21600" extrusionOk="0">
                <a:moveTo>
                  <a:pt x="0" y="15225"/>
                </a:moveTo>
                <a:lnTo>
                  <a:pt x="5400" y="15225"/>
                </a:lnTo>
                <a:lnTo>
                  <a:pt x="5400" y="0"/>
                </a:lnTo>
                <a:lnTo>
                  <a:pt x="16200" y="0"/>
                </a:lnTo>
                <a:lnTo>
                  <a:pt x="16200" y="15225"/>
                </a:lnTo>
                <a:lnTo>
                  <a:pt x="21600" y="15225"/>
                </a:lnTo>
                <a:lnTo>
                  <a:pt x="10800" y="21600"/>
                </a:lnTo>
                <a:close/>
              </a:path>
            </a:pathLst>
          </a:custGeom>
          <a:solidFill>
            <a:srgbClr val="A3BEF0"/>
          </a:solidFill>
          <a:ln>
            <a:solidFill>
              <a:srgbClr val="FFFFFF"/>
            </a:solidFill>
          </a:ln>
          <a:effectLst>
            <a:outerShdw blurRad="50800" dist="27940" dir="5400000" rotWithShape="0">
              <a:srgbClr val="000000">
                <a:alpha val="32000"/>
              </a:srgbClr>
            </a:outerShdw>
          </a:effectLst>
        </p:spPr>
        <p:txBody>
          <a:bodyPr lIns="45718" tIns="45718" rIns="45718" bIns="45718"/>
          <a:lstStyle/>
          <a:p>
            <a:pPr marL="0" marR="0" lvl="0" indent="0" algn="l" defTabSz="914400" rtl="0" eaLnBrk="1" fontAlgn="auto" latinLnBrk="0" hangingPunct="0">
              <a:lnSpc>
                <a:spcPct val="100000"/>
              </a:lnSpc>
              <a:spcBef>
                <a:spcPts val="0"/>
              </a:spcBef>
              <a:spcAft>
                <a:spcPts val="0"/>
              </a:spcAft>
              <a:buClrTx/>
              <a:buSzTx/>
              <a:buFontTx/>
              <a:buNone/>
              <a:tabLst/>
              <a:defRPr sz="2400">
                <a:solidFill>
                  <a:srgbClr val="A3BEF0"/>
                </a:solidFill>
                <a:latin typeface="Arial"/>
                <a:ea typeface="Arial"/>
                <a:cs typeface="Arial"/>
                <a:sym typeface="Arial"/>
              </a:defRPr>
            </a:pPr>
            <a:endParaRPr kumimoji="0" sz="2400" b="0" i="0" u="none" strike="noStrike" kern="0" cap="none" spc="0" normalizeH="0" baseline="0" noProof="0">
              <a:ln>
                <a:noFill/>
              </a:ln>
              <a:solidFill>
                <a:srgbClr val="A3BEF0"/>
              </a:solidFill>
              <a:effectLst/>
              <a:uLnTx/>
              <a:uFillTx/>
              <a:latin typeface="Arial"/>
              <a:cs typeface="Arial"/>
              <a:sym typeface="Arial"/>
            </a:endParaRPr>
          </a:p>
        </p:txBody>
      </p:sp>
    </p:spTree>
  </p:cSld>
  <p:clrMapOvr>
    <a:masterClrMapping/>
  </p:clrMapOvr>
  <p:transition spd="slow"/>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 name="Shape 275"/>
          <p:cNvSpPr>
            <a:spLocks noGrp="1"/>
          </p:cNvSpPr>
          <p:nvPr>
            <p:ph type="title"/>
          </p:nvPr>
        </p:nvSpPr>
        <p:spPr>
          <a:xfrm>
            <a:off x="115916" y="190194"/>
            <a:ext cx="11760176" cy="913705"/>
          </a:xfrm>
          <a:prstGeom prst="rect">
            <a:avLst/>
          </a:prstGeom>
        </p:spPr>
        <p:txBody>
          <a:bodyPr/>
          <a:lstStyle>
            <a:lvl1pPr algn="l"/>
          </a:lstStyle>
          <a:p>
            <a:r>
              <a:rPr dirty="0"/>
              <a:t>Implementing SRR</a:t>
            </a:r>
            <a:r>
              <a:rPr lang="en-US" dirty="0"/>
              <a:t>:</a:t>
            </a:r>
            <a:r>
              <a:rPr dirty="0"/>
              <a:t> Remedy Planning</a:t>
            </a:r>
          </a:p>
        </p:txBody>
      </p:sp>
      <p:sp>
        <p:nvSpPr>
          <p:cNvPr id="276" name="Shape 276"/>
          <p:cNvSpPr>
            <a:spLocks noGrp="1"/>
          </p:cNvSpPr>
          <p:nvPr>
            <p:ph type="sldNum" sz="quarter" idx="4294967295"/>
          </p:nvPr>
        </p:nvSpPr>
        <p:spPr>
          <a:xfrm>
            <a:off x="11581878" y="6273022"/>
            <a:ext cx="273057" cy="281937"/>
          </a:xfrm>
          <a:prstGeom prst="rect">
            <a:avLst/>
          </a:prstGeom>
          <a:extLst>
            <a:ext uri="{C572A759-6A51-4108-AA02-DFA0A04FC94B}">
              <ma14:wrappingTextBoxFlag xmlns="" xmlns:ma14="http://schemas.microsoft.com/office/mac/drawingml/2011/main" val="1"/>
            </a:ext>
          </a:extLst>
        </p:spPr>
        <p:txBody>
          <a:bodyPr/>
          <a:lstStyle/>
          <a:p>
            <a:pPr marL="0" marR="0" lvl="0" indent="0" algn="ctr" defTabSz="457200" rtl="0" eaLnBrk="1" fontAlgn="auto" latinLnBrk="0" hangingPunct="0">
              <a:lnSpc>
                <a:spcPct val="100000"/>
              </a:lnSpc>
              <a:spcBef>
                <a:spcPts val="0"/>
              </a:spcBef>
              <a:spcAft>
                <a:spcPts val="0"/>
              </a:spcAft>
              <a:buClrTx/>
              <a:buSzTx/>
              <a:buFontTx/>
              <a:buNone/>
              <a:tabLst/>
              <a:defRPr/>
            </a:pPr>
            <a:fld id="{86CB4B4D-7CA3-9044-876B-883B54F8677D}" type="slidenum">
              <a:rPr kumimoji="0" sz="1200" b="0" i="0" u="none" strike="noStrike" kern="0" cap="none" spc="0" normalizeH="0" baseline="0" noProof="0">
                <a:ln>
                  <a:noFill/>
                </a:ln>
                <a:solidFill>
                  <a:srgbClr val="FFFFFF"/>
                </a:solidFill>
                <a:effectLst/>
                <a:uLnTx/>
                <a:uFillTx/>
                <a:latin typeface="Century Gothic"/>
                <a:sym typeface="Century Gothic"/>
              </a:rPr>
              <a:pPr marL="0" marR="0" lvl="0" indent="0" algn="ctr" defTabSz="457200" rtl="0" eaLnBrk="1" fontAlgn="auto" latinLnBrk="0" hangingPunct="0">
                <a:lnSpc>
                  <a:spcPct val="100000"/>
                </a:lnSpc>
                <a:spcBef>
                  <a:spcPts val="0"/>
                </a:spcBef>
                <a:spcAft>
                  <a:spcPts val="0"/>
                </a:spcAft>
                <a:buClrTx/>
                <a:buSzTx/>
                <a:buFontTx/>
                <a:buNone/>
                <a:tabLst/>
                <a:defRPr/>
              </a:pPr>
              <a:t>79</a:t>
            </a:fld>
            <a:endParaRPr kumimoji="0" sz="1200" b="0" i="0" u="none" strike="noStrike" kern="0" cap="none" spc="0" normalizeH="0" baseline="0" noProof="0">
              <a:ln>
                <a:noFill/>
              </a:ln>
              <a:solidFill>
                <a:srgbClr val="FFFFFF"/>
              </a:solidFill>
              <a:effectLst/>
              <a:uLnTx/>
              <a:uFillTx/>
              <a:latin typeface="Century Gothic"/>
              <a:sym typeface="Century Gothic"/>
            </a:endParaRPr>
          </a:p>
        </p:txBody>
      </p:sp>
      <p:sp>
        <p:nvSpPr>
          <p:cNvPr id="277" name="Shape 277"/>
          <p:cNvSpPr>
            <a:spLocks noGrp="1"/>
          </p:cNvSpPr>
          <p:nvPr>
            <p:ph type="body" sz="half" idx="1"/>
          </p:nvPr>
        </p:nvSpPr>
        <p:spPr>
          <a:xfrm>
            <a:off x="272459" y="1599040"/>
            <a:ext cx="5424155" cy="4275290"/>
          </a:xfrm>
          <a:prstGeom prst="rect">
            <a:avLst/>
          </a:prstGeom>
        </p:spPr>
        <p:txBody>
          <a:bodyPr/>
          <a:lstStyle/>
          <a:p>
            <a:pPr marL="332613" indent="-332613" defTabSz="443483">
              <a:lnSpc>
                <a:spcPct val="80000"/>
              </a:lnSpc>
              <a:spcBef>
                <a:spcPts val="900"/>
              </a:spcBef>
              <a:defRPr sz="2300"/>
            </a:pPr>
            <a:r>
              <a:t>Define resilience metrics</a:t>
            </a:r>
          </a:p>
          <a:p>
            <a:pPr marL="332613" indent="-332613" defTabSz="443483">
              <a:lnSpc>
                <a:spcPct val="80000"/>
              </a:lnSpc>
              <a:spcBef>
                <a:spcPts val="900"/>
              </a:spcBef>
              <a:defRPr sz="2300"/>
            </a:pPr>
            <a:r>
              <a:t>Vulnerability assessment of technologies using established project metrics</a:t>
            </a:r>
          </a:p>
          <a:p>
            <a:pPr marL="332613" indent="-332613" defTabSz="443483">
              <a:lnSpc>
                <a:spcPct val="80000"/>
              </a:lnSpc>
              <a:spcBef>
                <a:spcPts val="900"/>
              </a:spcBef>
              <a:defRPr sz="2300"/>
            </a:pPr>
            <a:r>
              <a:t>Can vulnerabilities be mitigated through adaptation or SBMPs? </a:t>
            </a:r>
          </a:p>
          <a:p>
            <a:pPr marL="332613" indent="-332613" defTabSz="443483">
              <a:lnSpc>
                <a:spcPct val="80000"/>
              </a:lnSpc>
              <a:spcBef>
                <a:spcPts val="900"/>
              </a:spcBef>
              <a:defRPr sz="2300"/>
            </a:pPr>
            <a:r>
              <a:t>For each alternative, identify adaptation strategy, SBMPs</a:t>
            </a:r>
          </a:p>
          <a:p>
            <a:pPr marL="332613" indent="-332613" defTabSz="443483">
              <a:lnSpc>
                <a:spcPct val="80000"/>
              </a:lnSpc>
              <a:spcBef>
                <a:spcPts val="900"/>
              </a:spcBef>
              <a:defRPr sz="2300"/>
            </a:pPr>
            <a:r>
              <a:t>Calculate the level of effort and cost of adaptation</a:t>
            </a:r>
          </a:p>
          <a:p>
            <a:pPr marL="332613" indent="-332613" defTabSz="443483">
              <a:lnSpc>
                <a:spcPct val="80000"/>
              </a:lnSpc>
              <a:spcBef>
                <a:spcPts val="900"/>
              </a:spcBef>
              <a:defRPr sz="2300"/>
            </a:pPr>
            <a:r>
              <a:t>Document and include in the remedy evaluation</a:t>
            </a:r>
          </a:p>
        </p:txBody>
      </p:sp>
      <p:grpSp>
        <p:nvGrpSpPr>
          <p:cNvPr id="280" name="Group 280"/>
          <p:cNvGrpSpPr/>
          <p:nvPr/>
        </p:nvGrpSpPr>
        <p:grpSpPr>
          <a:xfrm>
            <a:off x="10213466" y="361431"/>
            <a:ext cx="1862631" cy="523271"/>
            <a:chOff x="0" y="0"/>
            <a:chExt cx="1862629" cy="523270"/>
          </a:xfrm>
        </p:grpSpPr>
        <p:sp>
          <p:nvSpPr>
            <p:cNvPr id="278" name="Shape 278"/>
            <p:cNvSpPr/>
            <p:nvPr/>
          </p:nvSpPr>
          <p:spPr>
            <a:xfrm>
              <a:off x="-1" y="-1"/>
              <a:ext cx="1862630" cy="523271"/>
            </a:xfrm>
            <a:prstGeom prst="roundRect">
              <a:avLst>
                <a:gd name="adj" fmla="val 10000"/>
              </a:avLst>
            </a:prstGeom>
            <a:solidFill>
              <a:srgbClr val="7FBC7A"/>
            </a:solidFill>
            <a:ln w="12700" cap="flat">
              <a:noFill/>
              <a:miter lim="400000"/>
            </a:ln>
            <a:effectLst>
              <a:outerShdw blurRad="38100" dist="25400" dir="5400000" rotWithShape="0">
                <a:srgbClr val="000000">
                  <a:alpha val="45000"/>
                </a:srgbClr>
              </a:outerShdw>
            </a:effectLst>
          </p:spPr>
          <p:txBody>
            <a:bodyPr wrap="square" lIns="45718" tIns="45718" rIns="45718" bIns="45718" numCol="1" anchor="t">
              <a:no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Helvetica"/>
                <a:cs typeface="Helvetica"/>
                <a:sym typeface="Helvetica"/>
              </a:endParaRPr>
            </a:p>
          </p:txBody>
        </p:sp>
        <p:sp>
          <p:nvSpPr>
            <p:cNvPr id="279" name="Shape 279"/>
            <p:cNvSpPr/>
            <p:nvPr/>
          </p:nvSpPr>
          <p:spPr>
            <a:xfrm>
              <a:off x="15317" y="99061"/>
              <a:ext cx="1831986" cy="32512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60960" tIns="60960" rIns="60960" bIns="60960" numCol="1" anchor="ctr">
              <a:spAutoFit/>
            </a:bodyPr>
            <a:lstStyle>
              <a:lvl1pPr algn="ctr" defTabSz="711200">
                <a:lnSpc>
                  <a:spcPct val="90000"/>
                </a:lnSpc>
                <a:spcBef>
                  <a:spcPts val="500"/>
                </a:spcBef>
                <a:defRPr sz="1400" b="1" cap="small">
                  <a:solidFill>
                    <a:srgbClr val="FFFFFF"/>
                  </a:solidFill>
                  <a:latin typeface="Arial Narrow"/>
                  <a:ea typeface="Arial Narrow"/>
                  <a:cs typeface="Arial Narrow"/>
                  <a:sym typeface="Arial Narrow"/>
                </a:defRPr>
              </a:lvl1pPr>
            </a:lstStyle>
            <a:p>
              <a:pPr marL="0" marR="0" lvl="0" indent="0" algn="ctr" defTabSz="711200" rtl="0" eaLnBrk="1" fontAlgn="auto" latinLnBrk="0" hangingPunct="0">
                <a:lnSpc>
                  <a:spcPct val="90000"/>
                </a:lnSpc>
                <a:spcBef>
                  <a:spcPts val="500"/>
                </a:spcBef>
                <a:spcAft>
                  <a:spcPts val="0"/>
                </a:spcAft>
                <a:buClrTx/>
                <a:buSzTx/>
                <a:buFontTx/>
                <a:buNone/>
                <a:tabLst/>
                <a:defRPr/>
              </a:pPr>
              <a:r>
                <a:rPr kumimoji="0" sz="1400" b="1" i="0" u="none" strike="noStrike" kern="0" cap="small" spc="0" normalizeH="0" baseline="0" noProof="0">
                  <a:ln>
                    <a:noFill/>
                  </a:ln>
                  <a:solidFill>
                    <a:srgbClr val="FFFFFF"/>
                  </a:solidFill>
                  <a:effectLst/>
                  <a:uLnTx/>
                  <a:uFillTx/>
                  <a:latin typeface="Arial Narrow"/>
                  <a:sym typeface="Arial Narrow"/>
                </a:rPr>
                <a:t>Remedy Planning</a:t>
              </a:r>
            </a:p>
          </p:txBody>
        </p:sp>
      </p:grpSp>
      <p:pic>
        <p:nvPicPr>
          <p:cNvPr id="281" name="image29.pn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6096000" y="1616874"/>
            <a:ext cx="5708330" cy="5251252"/>
          </a:xfrm>
          <a:prstGeom prst="rect">
            <a:avLst/>
          </a:prstGeom>
          <a:ln w="12700">
            <a:miter lim="400000"/>
          </a:ln>
        </p:spPr>
      </p:pic>
      <p:sp>
        <p:nvSpPr>
          <p:cNvPr id="282" name="Shape 282"/>
          <p:cNvSpPr/>
          <p:nvPr/>
        </p:nvSpPr>
        <p:spPr>
          <a:xfrm>
            <a:off x="7706080" y="1153426"/>
            <a:ext cx="2207177" cy="523237"/>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lvl1pPr algn="ctr">
              <a:defRPr sz="1400" b="1"/>
            </a:lvl1p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sz="1400" b="1" i="0" u="none" strike="noStrike" kern="0" cap="none" spc="0" normalizeH="0" baseline="0" noProof="0">
                <a:ln>
                  <a:noFill/>
                </a:ln>
                <a:solidFill>
                  <a:srgbClr val="000000"/>
                </a:solidFill>
                <a:effectLst/>
                <a:uLnTx/>
                <a:uFillTx/>
                <a:latin typeface="Helvetica"/>
                <a:cs typeface="Helvetica"/>
                <a:sym typeface="Helvetica"/>
              </a:rPr>
              <a:t>Figure 6-10 SRR Implementation</a:t>
            </a:r>
          </a:p>
        </p:txBody>
      </p:sp>
    </p:spTree>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2" name="image2.jpe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656732" y="2899328"/>
            <a:ext cx="4400552" cy="2475916"/>
          </a:xfrm>
          <a:prstGeom prst="rect">
            <a:avLst/>
          </a:prstGeom>
          <a:ln w="12700">
            <a:miter lim="400000"/>
          </a:ln>
        </p:spPr>
      </p:pic>
      <p:sp>
        <p:nvSpPr>
          <p:cNvPr id="193" name="Shape 193"/>
          <p:cNvSpPr>
            <a:spLocks noGrp="1"/>
          </p:cNvSpPr>
          <p:nvPr>
            <p:ph type="title"/>
          </p:nvPr>
        </p:nvSpPr>
        <p:spPr>
          <a:xfrm>
            <a:off x="188686" y="291197"/>
            <a:ext cx="8761415" cy="706967"/>
          </a:xfrm>
          <a:prstGeom prst="rect">
            <a:avLst/>
          </a:prstGeom>
        </p:spPr>
        <p:txBody>
          <a:bodyPr/>
          <a:lstStyle/>
          <a:p>
            <a:pPr algn="l"/>
            <a:r>
              <a:rPr dirty="0"/>
              <a:t>Why Sustainable Resilient Remediation </a:t>
            </a:r>
          </a:p>
        </p:txBody>
      </p:sp>
      <p:sp>
        <p:nvSpPr>
          <p:cNvPr id="194" name="Shape 194"/>
          <p:cNvSpPr>
            <a:spLocks noGrp="1"/>
          </p:cNvSpPr>
          <p:nvPr>
            <p:ph type="body" idx="1"/>
          </p:nvPr>
        </p:nvSpPr>
        <p:spPr>
          <a:xfrm>
            <a:off x="272473" y="1704589"/>
            <a:ext cx="10004499" cy="4230247"/>
          </a:xfrm>
          <a:prstGeom prst="rect">
            <a:avLst/>
          </a:prstGeom>
        </p:spPr>
        <p:txBody>
          <a:bodyPr>
            <a:normAutofit/>
          </a:bodyPr>
          <a:lstStyle/>
          <a:p>
            <a:pPr>
              <a:lnSpc>
                <a:spcPct val="80000"/>
              </a:lnSpc>
              <a:defRPr sz="2300"/>
            </a:pPr>
            <a:r>
              <a:rPr sz="2400" dirty="0"/>
              <a:t>Extreme Weather Increasing in Frequency &amp; Magnitude: </a:t>
            </a:r>
          </a:p>
          <a:p>
            <a:pPr lvl="1">
              <a:lnSpc>
                <a:spcPct val="80000"/>
              </a:lnSpc>
              <a:buSzPct val="100000"/>
              <a:buFont typeface="Arial" panose="020B0604020202020204" pitchFamily="34" charset="0"/>
              <a:buChar char="•"/>
              <a:defRPr sz="2300"/>
            </a:pPr>
            <a:r>
              <a:rPr sz="2400" dirty="0"/>
              <a:t>Flooding</a:t>
            </a:r>
          </a:p>
          <a:p>
            <a:pPr lvl="1">
              <a:lnSpc>
                <a:spcPct val="80000"/>
              </a:lnSpc>
              <a:buSzPct val="100000"/>
              <a:buFont typeface="Arial" panose="020B0604020202020204" pitchFamily="34" charset="0"/>
              <a:buChar char="•"/>
              <a:defRPr sz="2300"/>
            </a:pPr>
            <a:r>
              <a:rPr sz="2400" dirty="0"/>
              <a:t>Hurricanes</a:t>
            </a:r>
          </a:p>
          <a:p>
            <a:pPr lvl="1">
              <a:lnSpc>
                <a:spcPct val="80000"/>
              </a:lnSpc>
              <a:buSzPct val="100000"/>
              <a:buFont typeface="Arial" panose="020B0604020202020204" pitchFamily="34" charset="0"/>
              <a:buChar char="•"/>
              <a:defRPr sz="2300"/>
            </a:pPr>
            <a:r>
              <a:rPr sz="2400" dirty="0"/>
              <a:t>Tornadoes</a:t>
            </a:r>
          </a:p>
          <a:p>
            <a:pPr lvl="1">
              <a:lnSpc>
                <a:spcPct val="80000"/>
              </a:lnSpc>
              <a:buSzPct val="100000"/>
              <a:buFont typeface="Arial" panose="020B0604020202020204" pitchFamily="34" charset="0"/>
              <a:buChar char="•"/>
              <a:defRPr sz="2300"/>
            </a:pPr>
            <a:r>
              <a:rPr sz="2400" dirty="0"/>
              <a:t>Droughts</a:t>
            </a:r>
          </a:p>
          <a:p>
            <a:pPr lvl="1">
              <a:lnSpc>
                <a:spcPct val="80000"/>
              </a:lnSpc>
              <a:buSzPct val="100000"/>
              <a:buFont typeface="Arial" panose="020B0604020202020204" pitchFamily="34" charset="0"/>
              <a:buChar char="•"/>
              <a:defRPr sz="2300"/>
            </a:pPr>
            <a:r>
              <a:rPr sz="2400" dirty="0"/>
              <a:t>Wildfires</a:t>
            </a:r>
          </a:p>
          <a:p>
            <a:pPr lvl="1">
              <a:lnSpc>
                <a:spcPct val="80000"/>
              </a:lnSpc>
              <a:buSzPct val="100000"/>
              <a:buFont typeface="Arial" panose="020B0604020202020204" pitchFamily="34" charset="0"/>
              <a:buChar char="•"/>
              <a:defRPr sz="2300"/>
            </a:pPr>
            <a:r>
              <a:rPr sz="2400" dirty="0"/>
              <a:t>Sea Levels Rising</a:t>
            </a:r>
          </a:p>
          <a:p>
            <a:pPr lvl="1">
              <a:lnSpc>
                <a:spcPct val="80000"/>
              </a:lnSpc>
              <a:buSzPct val="100000"/>
              <a:buFont typeface="Arial" panose="020B0604020202020204" pitchFamily="34" charset="0"/>
              <a:buChar char="•"/>
              <a:defRPr sz="2300"/>
            </a:pPr>
            <a:r>
              <a:rPr sz="2400" dirty="0"/>
              <a:t>Inundation</a:t>
            </a:r>
          </a:p>
          <a:p>
            <a:pPr lvl="1">
              <a:lnSpc>
                <a:spcPct val="80000"/>
              </a:lnSpc>
              <a:buSzPct val="100000"/>
              <a:buFont typeface="Arial" panose="020B0604020202020204" pitchFamily="34" charset="0"/>
              <a:buChar char="•"/>
              <a:defRPr sz="2300"/>
            </a:pPr>
            <a:r>
              <a:rPr sz="2400" dirty="0"/>
              <a:t>Erosion</a:t>
            </a:r>
          </a:p>
        </p:txBody>
      </p:sp>
      <p:pic>
        <p:nvPicPr>
          <p:cNvPr id="195" name="image4.jpe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534296" y="1401578"/>
            <a:ext cx="3047583" cy="2027422"/>
          </a:xfrm>
          <a:prstGeom prst="rect">
            <a:avLst/>
          </a:prstGeom>
          <a:ln w="12700">
            <a:miter lim="400000"/>
          </a:ln>
        </p:spPr>
      </p:pic>
      <p:pic>
        <p:nvPicPr>
          <p:cNvPr id="196" name="image3.jpeg"/>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304551" y="3832414"/>
            <a:ext cx="3760076" cy="2118682"/>
          </a:xfrm>
          <a:prstGeom prst="rect">
            <a:avLst/>
          </a:prstGeom>
          <a:ln w="12700">
            <a:miter lim="400000"/>
          </a:ln>
        </p:spPr>
      </p:pic>
      <p:sp>
        <p:nvSpPr>
          <p:cNvPr id="7" name="Shape 133">
            <a:extLst>
              <a:ext uri="{FF2B5EF4-FFF2-40B4-BE49-F238E27FC236}">
                <a16:creationId xmlns:a16="http://schemas.microsoft.com/office/drawing/2014/main" id="{B2D7C94C-CB54-45FE-9047-FA2E2CA27BA9}"/>
              </a:ext>
            </a:extLst>
          </p:cNvPr>
          <p:cNvSpPr/>
          <p:nvPr/>
        </p:nvSpPr>
        <p:spPr>
          <a:xfrm>
            <a:off x="4656732" y="5375245"/>
            <a:ext cx="3416752" cy="461661"/>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p>
            <a:pPr>
              <a:defRPr sz="900" u="sng">
                <a:solidFill>
                  <a:srgbClr val="0000FF"/>
                </a:solidFill>
                <a:uFill>
                  <a:solidFill>
                    <a:srgbClr val="0000FF"/>
                  </a:solidFill>
                </a:uFill>
                <a:latin typeface="+mn-lt"/>
                <a:ea typeface="+mn-ea"/>
                <a:cs typeface="+mn-cs"/>
                <a:sym typeface="Helvetica"/>
              </a:defRPr>
            </a:pPr>
            <a:r>
              <a:rPr sz="1200" dirty="0">
                <a:latin typeface="Tahoma" panose="020B0604030504040204" pitchFamily="34" charset="0"/>
                <a:ea typeface="Tahoma" panose="020B0604030504040204" pitchFamily="34" charset="0"/>
                <a:cs typeface="Tahoma" panose="020B0604030504040204" pitchFamily="34" charset="0"/>
                <a:hlinkClick r:id="rId6"/>
              </a:rPr>
              <a:t>This Photo</a:t>
            </a:r>
            <a:r>
              <a:rPr sz="1200" u="none" dirty="0">
                <a:solidFill>
                  <a:srgbClr val="000000"/>
                </a:solidFill>
                <a:uFillTx/>
                <a:latin typeface="Tahoma" panose="020B0604030504040204" pitchFamily="34" charset="0"/>
                <a:ea typeface="Tahoma" panose="020B0604030504040204" pitchFamily="34" charset="0"/>
                <a:cs typeface="Tahoma" panose="020B0604030504040204" pitchFamily="34" charset="0"/>
              </a:rPr>
              <a:t> by Unknown Author is licensed under </a:t>
            </a:r>
            <a:r>
              <a:rPr sz="1200" dirty="0">
                <a:latin typeface="Tahoma" panose="020B0604030504040204" pitchFamily="34" charset="0"/>
                <a:ea typeface="Tahoma" panose="020B0604030504040204" pitchFamily="34" charset="0"/>
                <a:cs typeface="Tahoma" panose="020B0604030504040204" pitchFamily="34" charset="0"/>
                <a:hlinkClick r:id="rId6"/>
              </a:rPr>
              <a:t>CC BY-SA-NC</a:t>
            </a:r>
          </a:p>
        </p:txBody>
      </p:sp>
      <p:sp>
        <p:nvSpPr>
          <p:cNvPr id="8" name="Shape 187">
            <a:extLst>
              <a:ext uri="{FF2B5EF4-FFF2-40B4-BE49-F238E27FC236}">
                <a16:creationId xmlns:a16="http://schemas.microsoft.com/office/drawing/2014/main" id="{63013CF5-F31D-4783-9852-9D61848BA9C1}"/>
              </a:ext>
            </a:extLst>
          </p:cNvPr>
          <p:cNvSpPr txBox="1">
            <a:spLocks/>
          </p:cNvSpPr>
          <p:nvPr/>
        </p:nvSpPr>
        <p:spPr>
          <a:xfrm>
            <a:off x="11624736" y="6273022"/>
            <a:ext cx="187332" cy="269237"/>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457200" rtl="0" fontAlgn="auto" latinLnBrk="0" hangingPunct="0">
              <a:lnSpc>
                <a:spcPct val="100000"/>
              </a:lnSpc>
              <a:spcBef>
                <a:spcPts val="0"/>
              </a:spcBef>
              <a:spcAft>
                <a:spcPts val="0"/>
              </a:spcAft>
              <a:buClrTx/>
              <a:buSzTx/>
              <a:buFontTx/>
              <a:buNone/>
              <a:tabLst/>
              <a:defRPr kumimoji="0" sz="1200" b="0" i="0" u="none" strike="noStrike" cap="none" spc="0" normalizeH="0" baseline="0">
                <a:ln>
                  <a:noFill/>
                </a:ln>
                <a:solidFill>
                  <a:srgbClr val="FFFFFF"/>
                </a:solidFill>
                <a:effectLst/>
                <a:uFillTx/>
                <a:latin typeface="Tahoma"/>
                <a:ea typeface="Tahoma"/>
                <a:cs typeface="Tahoma"/>
                <a:sym typeface="Tahoma"/>
              </a:defRPr>
            </a:lvl1pPr>
            <a:lvl2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2pPr>
            <a:lvl3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3pPr>
            <a:lvl4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4pPr>
            <a:lvl5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5pPr>
            <a:lvl6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6pPr>
            <a:lvl7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7pPr>
            <a:lvl8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8pPr>
            <a:lvl9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9pPr>
          </a:lstStyle>
          <a:p>
            <a:fld id="{86CB4B4D-7CA3-9044-876B-883B54F8677D}" type="slidenum">
              <a:rPr lang="en-US" smtClean="0"/>
              <a:pPr/>
              <a:t>8</a:t>
            </a:fld>
            <a:endParaRPr lang="en-US" dirty="0"/>
          </a:p>
        </p:txBody>
      </p:sp>
      <p:sp>
        <p:nvSpPr>
          <p:cNvPr id="2" name="Slide Number Placeholder 1">
            <a:extLst>
              <a:ext uri="{FF2B5EF4-FFF2-40B4-BE49-F238E27FC236}">
                <a16:creationId xmlns:a16="http://schemas.microsoft.com/office/drawing/2014/main" id="{FDABA102-6058-4F20-BB2D-84D93E7DEE01}"/>
              </a:ext>
            </a:extLst>
          </p:cNvPr>
          <p:cNvSpPr>
            <a:spLocks noGrp="1"/>
          </p:cNvSpPr>
          <p:nvPr>
            <p:ph type="sldNum" sz="quarter" idx="2"/>
          </p:nvPr>
        </p:nvSpPr>
        <p:spPr/>
        <p:txBody>
          <a:bodyPr/>
          <a:lstStyle/>
          <a:p>
            <a:fld id="{86CB4B4D-7CA3-9044-876B-883B54F8677D}" type="slidenum">
              <a:rPr lang="en-US" smtClean="0"/>
              <a:t>8</a:t>
            </a:fld>
            <a:endParaRPr lang="en-US"/>
          </a:p>
        </p:txBody>
      </p:sp>
      <p:sp>
        <p:nvSpPr>
          <p:cNvPr id="10" name="Shape 188">
            <a:hlinkClick r:id="rId6"/>
            <a:extLst>
              <a:ext uri="{FF2B5EF4-FFF2-40B4-BE49-F238E27FC236}">
                <a16:creationId xmlns:a16="http://schemas.microsoft.com/office/drawing/2014/main" id="{B860261F-FE6A-4DBA-BEC5-453A24CB1B5D}"/>
              </a:ext>
            </a:extLst>
          </p:cNvPr>
          <p:cNvSpPr/>
          <p:nvPr/>
        </p:nvSpPr>
        <p:spPr>
          <a:xfrm>
            <a:off x="2964635" y="6222221"/>
            <a:ext cx="7219954" cy="370837"/>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lvl1pPr>
              <a:defRPr>
                <a:solidFill>
                  <a:srgbClr val="FFFFFF"/>
                </a:solidFill>
                <a:latin typeface="Tahoma"/>
                <a:ea typeface="Tahoma"/>
                <a:cs typeface="Tahoma"/>
                <a:sym typeface="Tahoma"/>
              </a:defRPr>
            </a:lvl1pPr>
          </a:lstStyle>
          <a:p>
            <a:pPr algn="ctr"/>
            <a:r>
              <a:rPr dirty="0">
                <a:hlinkClick r:id="rId7"/>
              </a:rPr>
              <a:t>Section 1 Introduction</a:t>
            </a:r>
            <a:endParaRPr dirty="0"/>
          </a:p>
        </p:txBody>
      </p:sp>
    </p:spTree>
  </p:cSld>
  <p:clrMapOvr>
    <a:masterClrMapping/>
  </p:clrMapOvr>
  <p:transition spd="slow"/>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 name="Shape 286"/>
          <p:cNvSpPr>
            <a:spLocks noGrp="1"/>
          </p:cNvSpPr>
          <p:nvPr>
            <p:ph type="title"/>
          </p:nvPr>
        </p:nvSpPr>
        <p:spPr>
          <a:xfrm>
            <a:off x="272471" y="179871"/>
            <a:ext cx="11540236" cy="809488"/>
          </a:xfrm>
          <a:prstGeom prst="rect">
            <a:avLst/>
          </a:prstGeom>
        </p:spPr>
        <p:txBody>
          <a:bodyPr/>
          <a:lstStyle>
            <a:lvl1pPr algn="l"/>
          </a:lstStyle>
          <a:p>
            <a:r>
              <a:t>Incorporating SRR into Remedy Design</a:t>
            </a:r>
          </a:p>
        </p:txBody>
      </p:sp>
      <p:sp>
        <p:nvSpPr>
          <p:cNvPr id="287" name="Shape 287"/>
          <p:cNvSpPr>
            <a:spLocks noGrp="1"/>
          </p:cNvSpPr>
          <p:nvPr>
            <p:ph type="sldNum" sz="quarter" idx="4294967295"/>
          </p:nvPr>
        </p:nvSpPr>
        <p:spPr>
          <a:xfrm>
            <a:off x="11581878" y="6273022"/>
            <a:ext cx="273057" cy="281937"/>
          </a:xfrm>
          <a:prstGeom prst="rect">
            <a:avLst/>
          </a:prstGeom>
          <a:extLst>
            <a:ext uri="{C572A759-6A51-4108-AA02-DFA0A04FC94B}">
              <ma14:wrappingTextBoxFlag xmlns="" xmlns:ma14="http://schemas.microsoft.com/office/mac/drawingml/2011/main" val="1"/>
            </a:ext>
          </a:extLst>
        </p:spPr>
        <p:txBody>
          <a:bodyPr/>
          <a:lstStyle/>
          <a:p>
            <a:pPr marL="0" marR="0" lvl="0" indent="0" algn="ctr" defTabSz="457200" rtl="0" eaLnBrk="1" fontAlgn="auto" latinLnBrk="0" hangingPunct="0">
              <a:lnSpc>
                <a:spcPct val="100000"/>
              </a:lnSpc>
              <a:spcBef>
                <a:spcPts val="0"/>
              </a:spcBef>
              <a:spcAft>
                <a:spcPts val="0"/>
              </a:spcAft>
              <a:buClrTx/>
              <a:buSzTx/>
              <a:buFontTx/>
              <a:buNone/>
              <a:tabLst/>
              <a:defRPr/>
            </a:pPr>
            <a:fld id="{86CB4B4D-7CA3-9044-876B-883B54F8677D}" type="slidenum">
              <a:rPr kumimoji="0" sz="1200" b="0" i="0" u="none" strike="noStrike" kern="0" cap="none" spc="0" normalizeH="0" baseline="0" noProof="0">
                <a:ln>
                  <a:noFill/>
                </a:ln>
                <a:solidFill>
                  <a:srgbClr val="FFFFFF"/>
                </a:solidFill>
                <a:effectLst/>
                <a:uLnTx/>
                <a:uFillTx/>
                <a:latin typeface="Century Gothic"/>
                <a:sym typeface="Century Gothic"/>
              </a:rPr>
              <a:pPr marL="0" marR="0" lvl="0" indent="0" algn="ctr" defTabSz="457200" rtl="0" eaLnBrk="1" fontAlgn="auto" latinLnBrk="0" hangingPunct="0">
                <a:lnSpc>
                  <a:spcPct val="100000"/>
                </a:lnSpc>
                <a:spcBef>
                  <a:spcPts val="0"/>
                </a:spcBef>
                <a:spcAft>
                  <a:spcPts val="0"/>
                </a:spcAft>
                <a:buClrTx/>
                <a:buSzTx/>
                <a:buFontTx/>
                <a:buNone/>
                <a:tabLst/>
                <a:defRPr/>
              </a:pPr>
              <a:t>80</a:t>
            </a:fld>
            <a:endParaRPr kumimoji="0" sz="1200" b="0" i="0" u="none" strike="noStrike" kern="0" cap="none" spc="0" normalizeH="0" baseline="0" noProof="0">
              <a:ln>
                <a:noFill/>
              </a:ln>
              <a:solidFill>
                <a:srgbClr val="FFFFFF"/>
              </a:solidFill>
              <a:effectLst/>
              <a:uLnTx/>
              <a:uFillTx/>
              <a:latin typeface="Century Gothic"/>
              <a:sym typeface="Century Gothic"/>
            </a:endParaRPr>
          </a:p>
        </p:txBody>
      </p:sp>
      <p:grpSp>
        <p:nvGrpSpPr>
          <p:cNvPr id="290" name="Group 290"/>
          <p:cNvGrpSpPr/>
          <p:nvPr/>
        </p:nvGrpSpPr>
        <p:grpSpPr>
          <a:xfrm>
            <a:off x="9967727" y="86846"/>
            <a:ext cx="2033343" cy="571230"/>
            <a:chOff x="0" y="0"/>
            <a:chExt cx="2033341" cy="571228"/>
          </a:xfrm>
        </p:grpSpPr>
        <p:sp>
          <p:nvSpPr>
            <p:cNvPr id="288" name="Shape 288"/>
            <p:cNvSpPr/>
            <p:nvPr/>
          </p:nvSpPr>
          <p:spPr>
            <a:xfrm>
              <a:off x="-1" y="-1"/>
              <a:ext cx="2033342" cy="571230"/>
            </a:xfrm>
            <a:prstGeom prst="roundRect">
              <a:avLst>
                <a:gd name="adj" fmla="val 10000"/>
              </a:avLst>
            </a:prstGeom>
            <a:solidFill>
              <a:srgbClr val="7FBC7A"/>
            </a:solidFill>
            <a:ln w="12700" cap="flat">
              <a:noFill/>
              <a:miter lim="400000"/>
            </a:ln>
            <a:effectLst>
              <a:outerShdw blurRad="38100" dist="25400" dir="5400000" rotWithShape="0">
                <a:srgbClr val="000000">
                  <a:alpha val="45000"/>
                </a:srgbClr>
              </a:outerShdw>
            </a:effectLst>
          </p:spPr>
          <p:txBody>
            <a:bodyPr wrap="square" lIns="45718" tIns="45718" rIns="45718" bIns="45718" numCol="1" anchor="t">
              <a:no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Helvetica"/>
                <a:cs typeface="Helvetica"/>
                <a:sym typeface="Helvetica"/>
              </a:endParaRPr>
            </a:p>
          </p:txBody>
        </p:sp>
        <p:sp>
          <p:nvSpPr>
            <p:cNvPr id="289" name="Shape 289"/>
            <p:cNvSpPr/>
            <p:nvPr/>
          </p:nvSpPr>
          <p:spPr>
            <a:xfrm>
              <a:off x="16720" y="123035"/>
              <a:ext cx="1999886" cy="32512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60960" tIns="60960" rIns="60960" bIns="60960" numCol="1" anchor="ctr">
              <a:spAutoFit/>
            </a:bodyPr>
            <a:lstStyle>
              <a:lvl1pPr algn="ctr" defTabSz="711200">
                <a:lnSpc>
                  <a:spcPct val="90000"/>
                </a:lnSpc>
                <a:spcBef>
                  <a:spcPts val="500"/>
                </a:spcBef>
                <a:defRPr sz="1400" b="1" cap="small">
                  <a:solidFill>
                    <a:srgbClr val="FFFFFF"/>
                  </a:solidFill>
                  <a:latin typeface="Arial Narrow"/>
                  <a:ea typeface="Arial Narrow"/>
                  <a:cs typeface="Arial Narrow"/>
                  <a:sym typeface="Arial Narrow"/>
                </a:defRPr>
              </a:lvl1pPr>
            </a:lstStyle>
            <a:p>
              <a:pPr marL="0" marR="0" lvl="0" indent="0" algn="ctr" defTabSz="711200" rtl="0" eaLnBrk="1" fontAlgn="auto" latinLnBrk="0" hangingPunct="0">
                <a:lnSpc>
                  <a:spcPct val="90000"/>
                </a:lnSpc>
                <a:spcBef>
                  <a:spcPts val="500"/>
                </a:spcBef>
                <a:spcAft>
                  <a:spcPts val="0"/>
                </a:spcAft>
                <a:buClrTx/>
                <a:buSzTx/>
                <a:buFontTx/>
                <a:buNone/>
                <a:tabLst/>
                <a:defRPr/>
              </a:pPr>
              <a:r>
                <a:rPr kumimoji="0" sz="1400" b="1" i="0" u="none" strike="noStrike" kern="0" cap="small" spc="0" normalizeH="0" baseline="0" noProof="0">
                  <a:ln>
                    <a:noFill/>
                  </a:ln>
                  <a:solidFill>
                    <a:srgbClr val="FFFFFF"/>
                  </a:solidFill>
                  <a:effectLst/>
                  <a:uLnTx/>
                  <a:uFillTx/>
                  <a:latin typeface="Arial Narrow"/>
                  <a:sym typeface="Arial Narrow"/>
                </a:rPr>
                <a:t>Remedy Planning</a:t>
              </a:r>
            </a:p>
          </p:txBody>
        </p:sp>
      </p:grpSp>
      <p:grpSp>
        <p:nvGrpSpPr>
          <p:cNvPr id="295" name="Group 295"/>
          <p:cNvGrpSpPr/>
          <p:nvPr/>
        </p:nvGrpSpPr>
        <p:grpSpPr>
          <a:xfrm>
            <a:off x="10510400" y="988932"/>
            <a:ext cx="948007" cy="795907"/>
            <a:chOff x="0" y="-1"/>
            <a:chExt cx="948005" cy="795906"/>
          </a:xfrm>
        </p:grpSpPr>
        <p:sp>
          <p:nvSpPr>
            <p:cNvPr id="291" name="Shape 291"/>
            <p:cNvSpPr/>
            <p:nvPr/>
          </p:nvSpPr>
          <p:spPr>
            <a:xfrm>
              <a:off x="-1" y="-2"/>
              <a:ext cx="948006" cy="795908"/>
            </a:xfrm>
            <a:prstGeom prst="roundRect">
              <a:avLst>
                <a:gd name="adj" fmla="val 10000"/>
              </a:avLst>
            </a:prstGeom>
            <a:solidFill>
              <a:srgbClr val="326AC4"/>
            </a:solidFill>
            <a:ln w="12700" cap="flat">
              <a:noFill/>
              <a:miter lim="400000"/>
            </a:ln>
            <a:effectLst>
              <a:outerShdw blurRad="38100" dist="25400" dir="5400000" rotWithShape="0">
                <a:srgbClr val="000000">
                  <a:alpha val="45000"/>
                </a:srgbClr>
              </a:outerShdw>
            </a:effectLst>
          </p:spPr>
          <p:txBody>
            <a:bodyPr wrap="square" lIns="45718" tIns="45718" rIns="45718" bIns="45718" numCol="1" anchor="t">
              <a:no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Helvetica"/>
                <a:cs typeface="Helvetica"/>
                <a:sym typeface="Helvetica"/>
              </a:endParaRPr>
            </a:p>
          </p:txBody>
        </p:sp>
        <p:grpSp>
          <p:nvGrpSpPr>
            <p:cNvPr id="294" name="Group 294"/>
            <p:cNvGrpSpPr/>
            <p:nvPr/>
          </p:nvGrpSpPr>
          <p:grpSpPr>
            <a:xfrm>
              <a:off x="24043" y="23297"/>
              <a:ext cx="899914" cy="749298"/>
              <a:chOff x="-1" y="0"/>
              <a:chExt cx="899912" cy="749296"/>
            </a:xfrm>
          </p:grpSpPr>
          <p:sp>
            <p:nvSpPr>
              <p:cNvPr id="292" name="Shape 292"/>
              <p:cNvSpPr/>
              <p:nvPr/>
            </p:nvSpPr>
            <p:spPr>
              <a:xfrm>
                <a:off x="-2" y="-1"/>
                <a:ext cx="899914" cy="749298"/>
              </a:xfrm>
              <a:prstGeom prst="rect">
                <a:avLst/>
              </a:prstGeom>
              <a:solidFill>
                <a:srgbClr val="326AC4"/>
              </a:solidFill>
              <a:ln w="12700" cap="flat">
                <a:noFill/>
                <a:miter lim="400000"/>
              </a:ln>
              <a:effectLst/>
            </p:spPr>
            <p:txBody>
              <a:bodyPr wrap="square" lIns="45718" tIns="45718" rIns="45718" bIns="45718" numCol="1" anchor="ctr">
                <a:noAutofit/>
              </a:bodyPr>
              <a:lstStyle/>
              <a:p>
                <a:pPr marL="0" marR="0" lvl="0" indent="0" algn="ctr" defTabSz="266700" rtl="0" eaLnBrk="1" fontAlgn="auto" latinLnBrk="0" hangingPunct="0">
                  <a:lnSpc>
                    <a:spcPct val="90000"/>
                  </a:lnSpc>
                  <a:spcBef>
                    <a:spcPts val="700"/>
                  </a:spcBef>
                  <a:spcAft>
                    <a:spcPts val="0"/>
                  </a:spcAft>
                  <a:buClrTx/>
                  <a:buSzTx/>
                  <a:buFontTx/>
                  <a:buNone/>
                  <a:tabLst/>
                  <a:defRPr>
                    <a:solidFill>
                      <a:srgbClr val="FFFFFF"/>
                    </a:solidFill>
                    <a:latin typeface="+mj-lt"/>
                    <a:ea typeface="+mj-ea"/>
                    <a:cs typeface="+mj-cs"/>
                    <a:sym typeface="Calibri"/>
                  </a:defRPr>
                </a:pPr>
                <a:endParaRPr kumimoji="0" sz="1800" b="0" i="0" u="none" strike="noStrike" kern="0" cap="none" spc="0" normalizeH="0" baseline="0" noProof="0">
                  <a:ln>
                    <a:noFill/>
                  </a:ln>
                  <a:solidFill>
                    <a:srgbClr val="FFFFFF"/>
                  </a:solidFill>
                  <a:effectLst/>
                  <a:uLnTx/>
                  <a:uFillTx/>
                  <a:latin typeface="Calibri"/>
                  <a:cs typeface="Calibri"/>
                  <a:sym typeface="Calibri"/>
                </a:endParaRPr>
              </a:p>
            </p:txBody>
          </p:sp>
          <p:sp>
            <p:nvSpPr>
              <p:cNvPr id="293" name="Shape 293"/>
              <p:cNvSpPr/>
              <p:nvPr/>
            </p:nvSpPr>
            <p:spPr>
              <a:xfrm>
                <a:off x="-2" y="122538"/>
                <a:ext cx="899914" cy="504189"/>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22859" tIns="22859" rIns="22859" bIns="22859" numCol="1" anchor="ctr">
                <a:spAutoFit/>
              </a:bodyPr>
              <a:lstStyle>
                <a:lvl1pPr algn="ctr" defTabSz="266700">
                  <a:lnSpc>
                    <a:spcPct val="90000"/>
                  </a:lnSpc>
                  <a:spcBef>
                    <a:spcPts val="600"/>
                  </a:spcBef>
                  <a:defRPr sz="1600" b="1" cap="small">
                    <a:solidFill>
                      <a:srgbClr val="FFFFFF"/>
                    </a:solidFill>
                    <a:latin typeface="+mj-lt"/>
                    <a:ea typeface="+mj-ea"/>
                    <a:cs typeface="+mj-cs"/>
                    <a:sym typeface="Calibri"/>
                  </a:defRPr>
                </a:lvl1pPr>
              </a:lstStyle>
              <a:p>
                <a:pPr marL="0" marR="0" lvl="0" indent="0" algn="ctr" defTabSz="266700" rtl="0" eaLnBrk="1" fontAlgn="auto" latinLnBrk="0" hangingPunct="0">
                  <a:lnSpc>
                    <a:spcPct val="90000"/>
                  </a:lnSpc>
                  <a:spcBef>
                    <a:spcPts val="600"/>
                  </a:spcBef>
                  <a:spcAft>
                    <a:spcPts val="0"/>
                  </a:spcAft>
                  <a:buClrTx/>
                  <a:buSzTx/>
                  <a:buFontTx/>
                  <a:buNone/>
                  <a:tabLst/>
                  <a:defRPr/>
                </a:pPr>
                <a:r>
                  <a:rPr kumimoji="0" sz="1600" b="1" i="0" u="none" strike="noStrike" kern="0" cap="small" spc="0" normalizeH="0" baseline="0" noProof="0">
                    <a:ln>
                      <a:noFill/>
                    </a:ln>
                    <a:solidFill>
                      <a:srgbClr val="FFFFFF"/>
                    </a:solidFill>
                    <a:effectLst/>
                    <a:uLnTx/>
                    <a:uFillTx/>
                    <a:latin typeface="Calibri"/>
                    <a:cs typeface="Calibri"/>
                    <a:sym typeface="Calibri"/>
                  </a:rPr>
                  <a:t>Remedy Design</a:t>
                </a:r>
              </a:p>
            </p:txBody>
          </p:sp>
        </p:grpSp>
      </p:grpSp>
      <p:sp>
        <p:nvSpPr>
          <p:cNvPr id="296" name="Shape 296"/>
          <p:cNvSpPr/>
          <p:nvPr/>
        </p:nvSpPr>
        <p:spPr>
          <a:xfrm>
            <a:off x="10815811" y="538600"/>
            <a:ext cx="337192" cy="571192"/>
          </a:xfrm>
          <a:custGeom>
            <a:avLst/>
            <a:gdLst/>
            <a:ahLst/>
            <a:cxnLst>
              <a:cxn ang="0">
                <a:pos x="wd2" y="hd2"/>
              </a:cxn>
              <a:cxn ang="5400000">
                <a:pos x="wd2" y="hd2"/>
              </a:cxn>
              <a:cxn ang="10800000">
                <a:pos x="wd2" y="hd2"/>
              </a:cxn>
              <a:cxn ang="16200000">
                <a:pos x="wd2" y="hd2"/>
              </a:cxn>
            </a:cxnLst>
            <a:rect l="0" t="0" r="r" b="b"/>
            <a:pathLst>
              <a:path w="21600" h="21600" extrusionOk="0">
                <a:moveTo>
                  <a:pt x="0" y="15225"/>
                </a:moveTo>
                <a:lnTo>
                  <a:pt x="5400" y="15225"/>
                </a:lnTo>
                <a:lnTo>
                  <a:pt x="5400" y="0"/>
                </a:lnTo>
                <a:lnTo>
                  <a:pt x="16200" y="0"/>
                </a:lnTo>
                <a:lnTo>
                  <a:pt x="16200" y="15225"/>
                </a:lnTo>
                <a:lnTo>
                  <a:pt x="21600" y="15225"/>
                </a:lnTo>
                <a:lnTo>
                  <a:pt x="10800" y="21600"/>
                </a:lnTo>
                <a:close/>
              </a:path>
            </a:pathLst>
          </a:custGeom>
          <a:solidFill>
            <a:srgbClr val="A3BEF0"/>
          </a:solidFill>
          <a:ln>
            <a:solidFill>
              <a:srgbClr val="FFFFFF"/>
            </a:solidFill>
          </a:ln>
          <a:effectLst>
            <a:outerShdw blurRad="50800" dist="27940" dir="5400000" rotWithShape="0">
              <a:srgbClr val="000000">
                <a:alpha val="32000"/>
              </a:srgbClr>
            </a:outerShdw>
          </a:effectLst>
        </p:spPr>
        <p:txBody>
          <a:bodyPr lIns="45718" tIns="45718" rIns="45718" bIns="45718"/>
          <a:lstStyle/>
          <a:p>
            <a:pPr marL="0" marR="0" lvl="0" indent="0" algn="l" defTabSz="914400" rtl="0" eaLnBrk="1" fontAlgn="auto" latinLnBrk="0" hangingPunct="0">
              <a:lnSpc>
                <a:spcPct val="100000"/>
              </a:lnSpc>
              <a:spcBef>
                <a:spcPts val="0"/>
              </a:spcBef>
              <a:spcAft>
                <a:spcPts val="0"/>
              </a:spcAft>
              <a:buClrTx/>
              <a:buSzTx/>
              <a:buFontTx/>
              <a:buNone/>
              <a:tabLst/>
              <a:defRPr sz="2400">
                <a:solidFill>
                  <a:srgbClr val="A3BEF0"/>
                </a:solidFill>
                <a:latin typeface="Arial"/>
                <a:ea typeface="Arial"/>
                <a:cs typeface="Arial"/>
                <a:sym typeface="Arial"/>
              </a:defRPr>
            </a:pPr>
            <a:endParaRPr kumimoji="0" sz="2400" b="0" i="0" u="none" strike="noStrike" kern="0" cap="none" spc="0" normalizeH="0" baseline="0" noProof="0">
              <a:ln>
                <a:noFill/>
              </a:ln>
              <a:solidFill>
                <a:srgbClr val="A3BEF0"/>
              </a:solidFill>
              <a:effectLst/>
              <a:uLnTx/>
              <a:uFillTx/>
              <a:latin typeface="Arial"/>
              <a:cs typeface="Arial"/>
              <a:sym typeface="Arial"/>
            </a:endParaRPr>
          </a:p>
        </p:txBody>
      </p:sp>
      <p:pic>
        <p:nvPicPr>
          <p:cNvPr id="297" name="image11.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022057" y="1602511"/>
            <a:ext cx="291369" cy="4154833"/>
          </a:xfrm>
          <a:prstGeom prst="rect">
            <a:avLst/>
          </a:prstGeom>
          <a:ln w="12700">
            <a:miter lim="400000"/>
          </a:ln>
        </p:spPr>
      </p:pic>
      <p:pic>
        <p:nvPicPr>
          <p:cNvPr id="298" name="image11.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854024" y="1604930"/>
            <a:ext cx="291378" cy="4191707"/>
          </a:xfrm>
          <a:prstGeom prst="rect">
            <a:avLst/>
          </a:prstGeom>
          <a:ln w="12700">
            <a:miter lim="400000"/>
          </a:ln>
        </p:spPr>
      </p:pic>
      <p:pic>
        <p:nvPicPr>
          <p:cNvPr id="299" name="image11.png"/>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821956" y="1615504"/>
            <a:ext cx="291378" cy="4141840"/>
          </a:xfrm>
          <a:prstGeom prst="rect">
            <a:avLst/>
          </a:prstGeom>
          <a:ln w="12700">
            <a:miter lim="400000"/>
          </a:ln>
        </p:spPr>
      </p:pic>
      <p:sp>
        <p:nvSpPr>
          <p:cNvPr id="300" name="Shape 300"/>
          <p:cNvSpPr/>
          <p:nvPr/>
        </p:nvSpPr>
        <p:spPr>
          <a:xfrm>
            <a:off x="3859219" y="1860304"/>
            <a:ext cx="1691411" cy="1691411"/>
          </a:xfrm>
          <a:prstGeom prst="ellipse">
            <a:avLst/>
          </a:prstGeom>
          <a:solidFill>
            <a:srgbClr val="40753C"/>
          </a:solidFill>
          <a:ln w="12700">
            <a:miter lim="400000"/>
          </a:ln>
          <a:effectLst>
            <a:outerShdw blurRad="38100" dist="25400" dir="5400000" rotWithShape="0">
              <a:srgbClr val="000000">
                <a:alpha val="45000"/>
              </a:srgbClr>
            </a:outerShdw>
          </a:effectLst>
        </p:spPr>
        <p:txBody>
          <a:bodyPr lIns="45718" tIns="45718" rIns="45718" bIns="45718" anchor="ctr"/>
          <a:lstStyle/>
          <a:p>
            <a:pPr marL="0" marR="0" lvl="0" indent="0" algn="ctr" defTabSz="457200" rtl="0" eaLnBrk="1" fontAlgn="auto" latinLnBrk="0" hangingPunct="0">
              <a:lnSpc>
                <a:spcPct val="100000"/>
              </a:lnSpc>
              <a:spcBef>
                <a:spcPts val="0"/>
              </a:spcBef>
              <a:spcAft>
                <a:spcPts val="0"/>
              </a:spcAft>
              <a:buClrTx/>
              <a:buSzTx/>
              <a:buFontTx/>
              <a:buNone/>
              <a:tabLst/>
              <a:defRPr>
                <a:solidFill>
                  <a:srgbClr val="FFFFFF"/>
                </a:solidFill>
                <a:latin typeface="+mj-lt"/>
                <a:ea typeface="+mj-ea"/>
                <a:cs typeface="+mj-cs"/>
                <a:sym typeface="Calibri"/>
              </a:defRPr>
            </a:pPr>
            <a:endParaRPr kumimoji="0" sz="1800" b="0" i="0" u="none" strike="noStrike" kern="0" cap="none" spc="0" normalizeH="0" baseline="0" noProof="0">
              <a:ln>
                <a:noFill/>
              </a:ln>
              <a:solidFill>
                <a:srgbClr val="FFFFFF"/>
              </a:solidFill>
              <a:effectLst/>
              <a:uLnTx/>
              <a:uFillTx/>
              <a:latin typeface="Calibri"/>
              <a:cs typeface="Calibri"/>
              <a:sym typeface="Calibri"/>
            </a:endParaRPr>
          </a:p>
        </p:txBody>
      </p:sp>
      <p:sp>
        <p:nvSpPr>
          <p:cNvPr id="301" name="Shape 301"/>
          <p:cNvSpPr/>
          <p:nvPr/>
        </p:nvSpPr>
        <p:spPr>
          <a:xfrm>
            <a:off x="871019" y="1864677"/>
            <a:ext cx="1691404" cy="1691411"/>
          </a:xfrm>
          <a:prstGeom prst="ellipse">
            <a:avLst/>
          </a:prstGeom>
          <a:solidFill>
            <a:srgbClr val="7EBB7A"/>
          </a:solidFill>
          <a:ln w="12700">
            <a:miter lim="400000"/>
          </a:ln>
          <a:effectLst>
            <a:outerShdw blurRad="38100" dist="25400" dir="5400000" rotWithShape="0">
              <a:srgbClr val="000000">
                <a:alpha val="45000"/>
              </a:srgbClr>
            </a:outerShdw>
          </a:effectLst>
        </p:spPr>
        <p:txBody>
          <a:bodyPr lIns="45718" tIns="45718" rIns="45718" bIns="45718" anchor="ctr"/>
          <a:lstStyle/>
          <a:p>
            <a:pPr marL="0" marR="0" lvl="0" indent="0" algn="ctr" defTabSz="457200" rtl="0" eaLnBrk="1" fontAlgn="auto" latinLnBrk="0" hangingPunct="0">
              <a:lnSpc>
                <a:spcPct val="100000"/>
              </a:lnSpc>
              <a:spcBef>
                <a:spcPts val="0"/>
              </a:spcBef>
              <a:spcAft>
                <a:spcPts val="0"/>
              </a:spcAft>
              <a:buClrTx/>
              <a:buSzTx/>
              <a:buFontTx/>
              <a:buNone/>
              <a:tabLst/>
              <a:defRPr>
                <a:solidFill>
                  <a:srgbClr val="4A66AC"/>
                </a:solidFill>
                <a:latin typeface="+mj-lt"/>
                <a:ea typeface="+mj-ea"/>
                <a:cs typeface="+mj-cs"/>
                <a:sym typeface="Calibri"/>
              </a:defRPr>
            </a:pPr>
            <a:endParaRPr kumimoji="0" sz="1800" b="0" i="0" u="none" strike="noStrike" kern="0" cap="none" spc="0" normalizeH="0" baseline="0" noProof="0">
              <a:ln>
                <a:noFill/>
              </a:ln>
              <a:solidFill>
                <a:srgbClr val="4A66AC"/>
              </a:solidFill>
              <a:effectLst/>
              <a:uLnTx/>
              <a:uFillTx/>
              <a:latin typeface="Calibri"/>
              <a:cs typeface="Calibri"/>
              <a:sym typeface="Calibri"/>
            </a:endParaRPr>
          </a:p>
        </p:txBody>
      </p:sp>
      <p:sp>
        <p:nvSpPr>
          <p:cNvPr id="302" name="Shape 302"/>
          <p:cNvSpPr/>
          <p:nvPr/>
        </p:nvSpPr>
        <p:spPr>
          <a:xfrm>
            <a:off x="9664723" y="1862725"/>
            <a:ext cx="1691411" cy="1691411"/>
          </a:xfrm>
          <a:prstGeom prst="ellipse">
            <a:avLst/>
          </a:prstGeom>
          <a:solidFill>
            <a:srgbClr val="A3BEF0"/>
          </a:solidFill>
          <a:ln w="12700">
            <a:miter lim="400000"/>
          </a:ln>
          <a:effectLst>
            <a:outerShdw blurRad="38100" dist="25400" dir="5400000" rotWithShape="0">
              <a:srgbClr val="000000">
                <a:alpha val="45000"/>
              </a:srgbClr>
            </a:outerShdw>
          </a:effectLst>
        </p:spPr>
        <p:txBody>
          <a:bodyPr lIns="45718" tIns="45718" rIns="45718" bIns="45718" anchor="ctr"/>
          <a:lstStyle/>
          <a:p>
            <a:pPr marL="0" marR="0" lvl="0" indent="0" algn="ctr" defTabSz="457200" rtl="0" eaLnBrk="1" fontAlgn="auto" latinLnBrk="0" hangingPunct="0">
              <a:lnSpc>
                <a:spcPct val="100000"/>
              </a:lnSpc>
              <a:spcBef>
                <a:spcPts val="0"/>
              </a:spcBef>
              <a:spcAft>
                <a:spcPts val="0"/>
              </a:spcAft>
              <a:buClrTx/>
              <a:buSzTx/>
              <a:buFontTx/>
              <a:buNone/>
              <a:tabLst/>
              <a:defRPr>
                <a:solidFill>
                  <a:srgbClr val="FFFFFF"/>
                </a:solidFill>
                <a:latin typeface="+mj-lt"/>
                <a:ea typeface="+mj-ea"/>
                <a:cs typeface="+mj-cs"/>
                <a:sym typeface="Calibri"/>
              </a:defRPr>
            </a:pPr>
            <a:endParaRPr kumimoji="0" sz="1800" b="0" i="0" u="none" strike="noStrike" kern="0" cap="none" spc="0" normalizeH="0" baseline="0" noProof="0">
              <a:ln>
                <a:noFill/>
              </a:ln>
              <a:solidFill>
                <a:srgbClr val="FFFFFF"/>
              </a:solidFill>
              <a:effectLst/>
              <a:uLnTx/>
              <a:uFillTx/>
              <a:latin typeface="Calibri"/>
              <a:cs typeface="Calibri"/>
              <a:sym typeface="Calibri"/>
            </a:endParaRPr>
          </a:p>
        </p:txBody>
      </p:sp>
      <p:sp>
        <p:nvSpPr>
          <p:cNvPr id="303" name="Shape 303"/>
          <p:cNvSpPr/>
          <p:nvPr/>
        </p:nvSpPr>
        <p:spPr>
          <a:xfrm>
            <a:off x="6743541" y="1970394"/>
            <a:ext cx="1691411" cy="1691411"/>
          </a:xfrm>
          <a:prstGeom prst="ellipse">
            <a:avLst/>
          </a:prstGeom>
          <a:solidFill>
            <a:srgbClr val="2755A1"/>
          </a:solidFill>
          <a:ln w="12700">
            <a:miter lim="400000"/>
          </a:ln>
          <a:effectLst>
            <a:outerShdw blurRad="38100" dist="25400" dir="5400000" rotWithShape="0">
              <a:srgbClr val="000000">
                <a:alpha val="45000"/>
              </a:srgbClr>
            </a:outerShdw>
          </a:effectLst>
        </p:spPr>
        <p:txBody>
          <a:bodyPr lIns="45718" tIns="45718" rIns="45718" bIns="45718" anchor="ctr"/>
          <a:lstStyle/>
          <a:p>
            <a:pPr marL="0" marR="0" lvl="0" indent="0" algn="ctr" defTabSz="457200" rtl="0" eaLnBrk="1" fontAlgn="auto" latinLnBrk="0" hangingPunct="0">
              <a:lnSpc>
                <a:spcPct val="100000"/>
              </a:lnSpc>
              <a:spcBef>
                <a:spcPts val="0"/>
              </a:spcBef>
              <a:spcAft>
                <a:spcPts val="0"/>
              </a:spcAft>
              <a:buClrTx/>
              <a:buSzTx/>
              <a:buFontTx/>
              <a:buNone/>
              <a:tabLst/>
              <a:defRPr>
                <a:solidFill>
                  <a:srgbClr val="FFFFFF"/>
                </a:solidFill>
                <a:latin typeface="+mj-lt"/>
                <a:ea typeface="+mj-ea"/>
                <a:cs typeface="+mj-cs"/>
                <a:sym typeface="Calibri"/>
              </a:defRPr>
            </a:pPr>
            <a:endParaRPr kumimoji="0" sz="1800" b="0" i="0" u="none" strike="noStrike" kern="0" cap="none" spc="0" normalizeH="0" baseline="0" noProof="0">
              <a:ln>
                <a:noFill/>
              </a:ln>
              <a:solidFill>
                <a:srgbClr val="FFFFFF"/>
              </a:solidFill>
              <a:effectLst/>
              <a:uLnTx/>
              <a:uFillTx/>
              <a:latin typeface="Calibri"/>
              <a:cs typeface="Calibri"/>
              <a:sym typeface="Calibri"/>
            </a:endParaRPr>
          </a:p>
        </p:txBody>
      </p:sp>
      <p:sp>
        <p:nvSpPr>
          <p:cNvPr id="304" name="Shape 304"/>
          <p:cNvSpPr/>
          <p:nvPr/>
        </p:nvSpPr>
        <p:spPr>
          <a:xfrm>
            <a:off x="3374895" y="3661786"/>
            <a:ext cx="2417669" cy="1932937"/>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lvl1pPr algn="ctr">
              <a:defRPr sz="2400" b="1">
                <a:solidFill>
                  <a:srgbClr val="4E934A"/>
                </a:solidFill>
                <a:latin typeface="Tahoma"/>
                <a:ea typeface="Tahoma"/>
                <a:cs typeface="Tahoma"/>
                <a:sym typeface="Tahoma"/>
              </a:defRPr>
            </a:lvl1p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sz="2400" b="1" i="0" u="none" strike="noStrike" kern="0" cap="none" spc="0" normalizeH="0" baseline="0" noProof="0">
                <a:ln>
                  <a:noFill/>
                </a:ln>
                <a:solidFill>
                  <a:srgbClr val="4E934A"/>
                </a:solidFill>
                <a:effectLst/>
                <a:uLnTx/>
                <a:uFillTx/>
                <a:latin typeface="Tahoma"/>
                <a:ea typeface="Tahoma"/>
                <a:cs typeface="Tahoma"/>
                <a:sym typeface="Tahoma"/>
              </a:rPr>
              <a:t>Considerations with sustainable and resilient approach</a:t>
            </a:r>
          </a:p>
        </p:txBody>
      </p:sp>
      <p:sp>
        <p:nvSpPr>
          <p:cNvPr id="305" name="Shape 305"/>
          <p:cNvSpPr/>
          <p:nvPr/>
        </p:nvSpPr>
        <p:spPr>
          <a:xfrm>
            <a:off x="0" y="3661786"/>
            <a:ext cx="3218547" cy="1932937"/>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sz="2400" b="1">
                <a:solidFill>
                  <a:srgbClr val="7EBB7A"/>
                </a:solidFill>
                <a:latin typeface="Tahoma"/>
                <a:ea typeface="Tahoma"/>
                <a:cs typeface="Tahoma"/>
                <a:sym typeface="Tahoma"/>
              </a:defRPr>
            </a:pPr>
            <a:r>
              <a:rPr kumimoji="0" sz="2400" b="1" i="0" u="none" strike="noStrike" kern="0" cap="none" spc="0" normalizeH="0" baseline="0" noProof="0">
                <a:ln>
                  <a:noFill/>
                </a:ln>
                <a:solidFill>
                  <a:srgbClr val="7EBB7A"/>
                </a:solidFill>
                <a:effectLst/>
                <a:uLnTx/>
                <a:uFillTx/>
                <a:latin typeface="Tahoma"/>
                <a:ea typeface="Tahoma"/>
                <a:cs typeface="Tahoma"/>
                <a:sym typeface="Tahoma"/>
              </a:rPr>
              <a:t>Update vulnerability assessment,</a:t>
            </a:r>
          </a:p>
          <a:p>
            <a:pPr marL="0" marR="0" lvl="0" indent="0" algn="ctr" defTabSz="457200" rtl="0" eaLnBrk="1" fontAlgn="auto" latinLnBrk="0" hangingPunct="0">
              <a:lnSpc>
                <a:spcPct val="100000"/>
              </a:lnSpc>
              <a:spcBef>
                <a:spcPts val="0"/>
              </a:spcBef>
              <a:spcAft>
                <a:spcPts val="0"/>
              </a:spcAft>
              <a:buClrTx/>
              <a:buSzTx/>
              <a:buFontTx/>
              <a:buNone/>
              <a:tabLst/>
              <a:defRPr sz="2400" b="1">
                <a:solidFill>
                  <a:srgbClr val="7EBB7A"/>
                </a:solidFill>
                <a:latin typeface="Tahoma"/>
                <a:ea typeface="Tahoma"/>
                <a:cs typeface="Tahoma"/>
                <a:sym typeface="Tahoma"/>
              </a:defRPr>
            </a:pPr>
            <a:r>
              <a:rPr kumimoji="0" sz="2400" b="1" i="0" u="none" strike="noStrike" kern="0" cap="none" spc="0" normalizeH="0" baseline="0" noProof="0">
                <a:ln>
                  <a:noFill/>
                </a:ln>
                <a:solidFill>
                  <a:srgbClr val="7EBB7A"/>
                </a:solidFill>
                <a:effectLst/>
                <a:uLnTx/>
                <a:uFillTx/>
                <a:latin typeface="Tahoma"/>
                <a:ea typeface="Tahoma"/>
                <a:cs typeface="Tahoma"/>
                <a:sym typeface="Tahoma"/>
              </a:rPr>
              <a:t>Evaluate potential risks, are they risk acceptable?</a:t>
            </a:r>
          </a:p>
        </p:txBody>
      </p:sp>
      <p:sp>
        <p:nvSpPr>
          <p:cNvPr id="306" name="Shape 306"/>
          <p:cNvSpPr/>
          <p:nvPr/>
        </p:nvSpPr>
        <p:spPr>
          <a:xfrm>
            <a:off x="9341653" y="3700781"/>
            <a:ext cx="2471057" cy="1564637"/>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lvl1pPr algn="ctr">
              <a:defRPr sz="2400" b="1">
                <a:solidFill>
                  <a:srgbClr val="A3BEF0"/>
                </a:solidFill>
                <a:latin typeface="Tahoma"/>
                <a:ea typeface="Tahoma"/>
                <a:cs typeface="Tahoma"/>
                <a:sym typeface="Tahoma"/>
              </a:defRPr>
            </a:lvl1p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sz="2400" b="1" i="0" u="none" strike="noStrike" kern="0" cap="none" spc="0" normalizeH="0" baseline="0" noProof="0">
                <a:ln>
                  <a:noFill/>
                </a:ln>
                <a:solidFill>
                  <a:srgbClr val="A3BEF0"/>
                </a:solidFill>
                <a:effectLst/>
                <a:uLnTx/>
                <a:uFillTx/>
                <a:latin typeface="Tahoma"/>
                <a:ea typeface="Tahoma"/>
                <a:cs typeface="Tahoma"/>
                <a:sym typeface="Tahoma"/>
              </a:rPr>
              <a:t>Document the remaining risk that was accepted</a:t>
            </a:r>
          </a:p>
        </p:txBody>
      </p:sp>
      <p:pic>
        <p:nvPicPr>
          <p:cNvPr id="307" name="image30.png" descr="Pen outline"/>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9871023" y="2067268"/>
            <a:ext cx="1278810" cy="1278796"/>
          </a:xfrm>
          <a:prstGeom prst="rect">
            <a:avLst/>
          </a:prstGeom>
          <a:ln w="12700">
            <a:miter lim="400000"/>
          </a:ln>
        </p:spPr>
      </p:pic>
      <p:pic>
        <p:nvPicPr>
          <p:cNvPr id="308" name="image31.png" descr="Lightning bolt outline"/>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111115" y="2110650"/>
            <a:ext cx="1211211" cy="1211211"/>
          </a:xfrm>
          <a:prstGeom prst="rect">
            <a:avLst/>
          </a:prstGeom>
          <a:ln w="12700">
            <a:miter lim="400000"/>
          </a:ln>
        </p:spPr>
      </p:pic>
      <p:pic>
        <p:nvPicPr>
          <p:cNvPr id="309" name="image14.png" descr="Open hand with plant outline"/>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4111507" y="2151814"/>
            <a:ext cx="1177140" cy="1177125"/>
          </a:xfrm>
          <a:prstGeom prst="rect">
            <a:avLst/>
          </a:prstGeom>
          <a:ln w="12700">
            <a:miter lim="400000"/>
          </a:ln>
        </p:spPr>
      </p:pic>
      <p:pic>
        <p:nvPicPr>
          <p:cNvPr id="310" name="image15.png" descr="Shoe footprints outline"/>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6983562" y="2271734"/>
            <a:ext cx="1231116" cy="1231102"/>
          </a:xfrm>
          <a:prstGeom prst="rect">
            <a:avLst/>
          </a:prstGeom>
          <a:ln w="12700">
            <a:miter lim="400000"/>
          </a:ln>
        </p:spPr>
      </p:pic>
      <p:sp>
        <p:nvSpPr>
          <p:cNvPr id="311" name="Shape 311"/>
          <p:cNvSpPr/>
          <p:nvPr/>
        </p:nvSpPr>
        <p:spPr>
          <a:xfrm>
            <a:off x="6358273" y="3884931"/>
            <a:ext cx="2417670" cy="1196337"/>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lvl1pPr algn="ctr">
              <a:defRPr sz="2400" b="1">
                <a:solidFill>
                  <a:srgbClr val="326AC4"/>
                </a:solidFill>
                <a:latin typeface="Tahoma"/>
                <a:ea typeface="Tahoma"/>
                <a:cs typeface="Tahoma"/>
                <a:sym typeface="Tahoma"/>
              </a:defRPr>
            </a:lvl1p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sz="2400" b="1" i="0" u="none" strike="noStrike" kern="0" cap="none" spc="0" normalizeH="0" baseline="0" noProof="0">
                <a:ln>
                  <a:noFill/>
                </a:ln>
                <a:solidFill>
                  <a:srgbClr val="326AC4"/>
                </a:solidFill>
                <a:effectLst/>
                <a:uLnTx/>
                <a:uFillTx/>
                <a:latin typeface="Tahoma"/>
                <a:ea typeface="Tahoma"/>
                <a:cs typeface="Tahoma"/>
                <a:sym typeface="Tahoma"/>
              </a:rPr>
              <a:t>Incorporate optimal SBMPs in design</a:t>
            </a:r>
          </a:p>
        </p:txBody>
      </p:sp>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p:tmAbs val="0"/>
                                  </p:iterate>
                                  <p:childTnLst>
                                    <p:set>
                                      <p:cBhvr>
                                        <p:cTn id="6" fill="hold"/>
                                        <p:tgtEl>
                                          <p:spTgt spid="297"/>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iterate>
                                    <p:tmAbs val="0"/>
                                  </p:iterate>
                                  <p:childTnLst>
                                    <p:set>
                                      <p:cBhvr>
                                        <p:cTn id="9" fill="hold"/>
                                        <p:tgtEl>
                                          <p:spTgt spid="300"/>
                                        </p:tgtEl>
                                        <p:attrNameLst>
                                          <p:attrName>style.visibility</p:attrName>
                                        </p:attrNameLst>
                                      </p:cBhvr>
                                      <p:to>
                                        <p:strVal val="visible"/>
                                      </p:to>
                                    </p:set>
                                  </p:childTnLst>
                                </p:cTn>
                              </p:par>
                            </p:childTnLst>
                          </p:cTn>
                        </p:par>
                        <p:par>
                          <p:cTn id="10" fill="hold">
                            <p:stCondLst>
                              <p:cond delay="0"/>
                            </p:stCondLst>
                            <p:childTnLst>
                              <p:par>
                                <p:cTn id="11" presetID="1" presetClass="entr" presetSubtype="0" fill="hold" grpId="0" nodeType="afterEffect">
                                  <p:stCondLst>
                                    <p:cond delay="0"/>
                                  </p:stCondLst>
                                  <p:iterate>
                                    <p:tmAbs val="0"/>
                                  </p:iterate>
                                  <p:childTnLst>
                                    <p:set>
                                      <p:cBhvr>
                                        <p:cTn id="12" fill="hold"/>
                                        <p:tgtEl>
                                          <p:spTgt spid="304"/>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grpId="0" nodeType="afterEffect">
                                  <p:stCondLst>
                                    <p:cond delay="0"/>
                                  </p:stCondLst>
                                  <p:iterate>
                                    <p:tmAbs val="0"/>
                                  </p:iterate>
                                  <p:childTnLst>
                                    <p:set>
                                      <p:cBhvr>
                                        <p:cTn id="15" fill="hold"/>
                                        <p:tgtEl>
                                          <p:spTgt spid="309"/>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iterate>
                                    <p:tmAbs val="0"/>
                                  </p:iterate>
                                  <p:childTnLst>
                                    <p:set>
                                      <p:cBhvr>
                                        <p:cTn id="19" fill="hold"/>
                                        <p:tgtEl>
                                          <p:spTgt spid="298"/>
                                        </p:tgtEl>
                                        <p:attrNameLst>
                                          <p:attrName>style.visibility</p:attrName>
                                        </p:attrNameLst>
                                      </p:cBhvr>
                                      <p:to>
                                        <p:strVal val="visible"/>
                                      </p:to>
                                    </p:set>
                                  </p:childTnLst>
                                </p:cTn>
                              </p:par>
                            </p:childTnLst>
                          </p:cTn>
                        </p:par>
                        <p:par>
                          <p:cTn id="20" fill="hold">
                            <p:stCondLst>
                              <p:cond delay="0"/>
                            </p:stCondLst>
                            <p:childTnLst>
                              <p:par>
                                <p:cTn id="21" presetID="1" presetClass="entr" presetSubtype="0" fill="hold" grpId="0" nodeType="afterEffect">
                                  <p:stCondLst>
                                    <p:cond delay="0"/>
                                  </p:stCondLst>
                                  <p:iterate>
                                    <p:tmAbs val="0"/>
                                  </p:iterate>
                                  <p:childTnLst>
                                    <p:set>
                                      <p:cBhvr>
                                        <p:cTn id="22" fill="hold"/>
                                        <p:tgtEl>
                                          <p:spTgt spid="303"/>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grpId="0" nodeType="afterEffect">
                                  <p:stCondLst>
                                    <p:cond delay="0"/>
                                  </p:stCondLst>
                                  <p:iterate>
                                    <p:tmAbs val="0"/>
                                  </p:iterate>
                                  <p:childTnLst>
                                    <p:set>
                                      <p:cBhvr>
                                        <p:cTn id="25" fill="hold"/>
                                        <p:tgtEl>
                                          <p:spTgt spid="310"/>
                                        </p:tgtEl>
                                        <p:attrNameLst>
                                          <p:attrName>style.visibility</p:attrName>
                                        </p:attrNameLst>
                                      </p:cBhvr>
                                      <p:to>
                                        <p:strVal val="visible"/>
                                      </p:to>
                                    </p:set>
                                  </p:childTnLst>
                                </p:cTn>
                              </p:par>
                            </p:childTnLst>
                          </p:cTn>
                        </p:par>
                        <p:par>
                          <p:cTn id="26" fill="hold">
                            <p:stCondLst>
                              <p:cond delay="0"/>
                            </p:stCondLst>
                            <p:childTnLst>
                              <p:par>
                                <p:cTn id="27" presetID="1" presetClass="entr" presetSubtype="0" fill="hold" grpId="0" nodeType="afterEffect">
                                  <p:stCondLst>
                                    <p:cond delay="0"/>
                                  </p:stCondLst>
                                  <p:iterate>
                                    <p:tmAbs val="0"/>
                                  </p:iterate>
                                  <p:childTnLst>
                                    <p:set>
                                      <p:cBhvr>
                                        <p:cTn id="28" fill="hold"/>
                                        <p:tgtEl>
                                          <p:spTgt spid="311"/>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iterate>
                                    <p:tmAbs val="0"/>
                                  </p:iterate>
                                  <p:childTnLst>
                                    <p:set>
                                      <p:cBhvr>
                                        <p:cTn id="32" fill="hold"/>
                                        <p:tgtEl>
                                          <p:spTgt spid="299"/>
                                        </p:tgtEl>
                                        <p:attrNameLst>
                                          <p:attrName>style.visibility</p:attrName>
                                        </p:attrNameLst>
                                      </p:cBhvr>
                                      <p:to>
                                        <p:strVal val="visible"/>
                                      </p:to>
                                    </p:set>
                                  </p:childTnLst>
                                </p:cTn>
                              </p:par>
                            </p:childTnLst>
                          </p:cTn>
                        </p:par>
                        <p:par>
                          <p:cTn id="33" fill="hold">
                            <p:stCondLst>
                              <p:cond delay="0"/>
                            </p:stCondLst>
                            <p:childTnLst>
                              <p:par>
                                <p:cTn id="34" presetID="1" presetClass="entr" presetSubtype="0" fill="hold" grpId="0" nodeType="afterEffect">
                                  <p:stCondLst>
                                    <p:cond delay="0"/>
                                  </p:stCondLst>
                                  <p:iterate>
                                    <p:tmAbs val="0"/>
                                  </p:iterate>
                                  <p:childTnLst>
                                    <p:set>
                                      <p:cBhvr>
                                        <p:cTn id="35" fill="hold"/>
                                        <p:tgtEl>
                                          <p:spTgt spid="302"/>
                                        </p:tgtEl>
                                        <p:attrNameLst>
                                          <p:attrName>style.visibility</p:attrName>
                                        </p:attrNameLst>
                                      </p:cBhvr>
                                      <p:to>
                                        <p:strVal val="visible"/>
                                      </p:to>
                                    </p:set>
                                  </p:childTnLst>
                                </p:cTn>
                              </p:par>
                            </p:childTnLst>
                          </p:cTn>
                        </p:par>
                        <p:par>
                          <p:cTn id="36" fill="hold">
                            <p:stCondLst>
                              <p:cond delay="0"/>
                            </p:stCondLst>
                            <p:childTnLst>
                              <p:par>
                                <p:cTn id="37" presetID="1" presetClass="entr" presetSubtype="0" fill="hold" grpId="0" nodeType="afterEffect">
                                  <p:stCondLst>
                                    <p:cond delay="0"/>
                                  </p:stCondLst>
                                  <p:iterate>
                                    <p:tmAbs val="0"/>
                                  </p:iterate>
                                  <p:childTnLst>
                                    <p:set>
                                      <p:cBhvr>
                                        <p:cTn id="38" fill="hold"/>
                                        <p:tgtEl>
                                          <p:spTgt spid="306"/>
                                        </p:tgtEl>
                                        <p:attrNameLst>
                                          <p:attrName>style.visibility</p:attrName>
                                        </p:attrNameLst>
                                      </p:cBhvr>
                                      <p:to>
                                        <p:strVal val="visible"/>
                                      </p:to>
                                    </p:set>
                                  </p:childTnLst>
                                </p:cTn>
                              </p:par>
                            </p:childTnLst>
                          </p:cTn>
                        </p:par>
                        <p:par>
                          <p:cTn id="39" fill="hold">
                            <p:stCondLst>
                              <p:cond delay="0"/>
                            </p:stCondLst>
                            <p:childTnLst>
                              <p:par>
                                <p:cTn id="40" presetID="1" presetClass="entr" presetSubtype="0" fill="hold" grpId="0" nodeType="afterEffect">
                                  <p:stCondLst>
                                    <p:cond delay="0"/>
                                  </p:stCondLst>
                                  <p:iterate>
                                    <p:tmAbs val="0"/>
                                  </p:iterate>
                                  <p:childTnLst>
                                    <p:set>
                                      <p:cBhvr>
                                        <p:cTn id="41" fill="hold"/>
                                        <p:tgtEl>
                                          <p:spTgt spid="30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 grpId="0" animBg="1" advAuto="0"/>
      <p:bldP spid="298" grpId="0" animBg="1" advAuto="0"/>
      <p:bldP spid="299" grpId="0" animBg="1" advAuto="0"/>
      <p:bldP spid="300" grpId="0" animBg="1" advAuto="0"/>
      <p:bldP spid="302" grpId="0" animBg="1" advAuto="0"/>
      <p:bldP spid="303" grpId="0" animBg="1" advAuto="0"/>
      <p:bldP spid="304" grpId="0" animBg="1" advAuto="0"/>
      <p:bldP spid="306" grpId="0" animBg="1" advAuto="0"/>
      <p:bldP spid="307" grpId="0" animBg="1" advAuto="0"/>
      <p:bldP spid="309" grpId="0" animBg="1" advAuto="0"/>
      <p:bldP spid="310" grpId="0" animBg="1" advAuto="0"/>
      <p:bldP spid="311" grpId="0" animBg="1" advAuto="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5" name="image32.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49794" y="1456972"/>
            <a:ext cx="5446206" cy="3955516"/>
          </a:xfrm>
          <a:prstGeom prst="rect">
            <a:avLst/>
          </a:prstGeom>
          <a:ln w="12700">
            <a:miter lim="400000"/>
          </a:ln>
        </p:spPr>
      </p:pic>
      <p:sp>
        <p:nvSpPr>
          <p:cNvPr id="316" name="Shape 316"/>
          <p:cNvSpPr>
            <a:spLocks noGrp="1"/>
          </p:cNvSpPr>
          <p:nvPr>
            <p:ph type="body" sz="quarter" idx="1"/>
          </p:nvPr>
        </p:nvSpPr>
        <p:spPr>
          <a:xfrm>
            <a:off x="104885" y="5652784"/>
            <a:ext cx="7210315" cy="285702"/>
          </a:xfrm>
          <a:prstGeom prst="rect">
            <a:avLst/>
          </a:prstGeom>
        </p:spPr>
        <p:txBody>
          <a:bodyPr>
            <a:normAutofit lnSpcReduction="10000"/>
          </a:bodyPr>
          <a:lstStyle>
            <a:lvl1pPr marL="0" indent="0">
              <a:buSzTx/>
              <a:buNone/>
              <a:defRPr sz="1400"/>
            </a:lvl1pPr>
          </a:lstStyle>
          <a:p>
            <a:r>
              <a:rPr dirty="0"/>
              <a:t>Figure 6-12 Probability of Extreme Weather Event or Wildfire occurring vs Length of Time</a:t>
            </a:r>
          </a:p>
        </p:txBody>
      </p:sp>
      <p:sp>
        <p:nvSpPr>
          <p:cNvPr id="317" name="Shape 317"/>
          <p:cNvSpPr>
            <a:spLocks noGrp="1"/>
          </p:cNvSpPr>
          <p:nvPr>
            <p:ph type="title"/>
          </p:nvPr>
        </p:nvSpPr>
        <p:spPr>
          <a:xfrm>
            <a:off x="273049" y="315910"/>
            <a:ext cx="8761415" cy="708032"/>
          </a:xfrm>
          <a:prstGeom prst="rect">
            <a:avLst/>
          </a:prstGeom>
        </p:spPr>
        <p:txBody>
          <a:bodyPr/>
          <a:lstStyle>
            <a:lvl1pPr algn="l"/>
          </a:lstStyle>
          <a:p>
            <a:r>
              <a:t>Risk Management</a:t>
            </a:r>
          </a:p>
        </p:txBody>
      </p:sp>
      <p:sp>
        <p:nvSpPr>
          <p:cNvPr id="318" name="Shape 318"/>
          <p:cNvSpPr/>
          <p:nvPr/>
        </p:nvSpPr>
        <p:spPr>
          <a:xfrm>
            <a:off x="6097985" y="1456972"/>
            <a:ext cx="6094015" cy="3734352"/>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marL="342900" marR="0" lvl="0" indent="-342900" algn="l" defTabSz="457200" rtl="0" eaLnBrk="1" fontAlgn="auto" latinLnBrk="0" hangingPunct="0">
              <a:lnSpc>
                <a:spcPct val="100000"/>
              </a:lnSpc>
              <a:spcBef>
                <a:spcPts val="1000"/>
              </a:spcBef>
              <a:spcAft>
                <a:spcPts val="0"/>
              </a:spcAft>
              <a:buClr>
                <a:srgbClr val="002060"/>
              </a:buClr>
              <a:buSzPct val="80000"/>
              <a:buFont typeface="Wingdings 3"/>
              <a:buChar char=""/>
              <a:tabLst/>
              <a:defRPr sz="2000" u="sng">
                <a:solidFill>
                  <a:srgbClr val="00334C"/>
                </a:solidFill>
                <a:latin typeface="Tahoma"/>
                <a:ea typeface="Tahoma"/>
                <a:cs typeface="Tahoma"/>
                <a:sym typeface="Tahoma"/>
              </a:defRPr>
            </a:pPr>
            <a:r>
              <a:rPr kumimoji="0" lang="en-US" sz="2200" b="1" i="0" u="none" strike="noStrike" kern="0" cap="none" spc="0" normalizeH="0" baseline="0" noProof="0" dirty="0">
                <a:ln>
                  <a:noFill/>
                </a:ln>
                <a:solidFill>
                  <a:srgbClr val="00334C"/>
                </a:solidFill>
                <a:effectLst/>
                <a:uLnTx/>
                <a:uFillTx/>
                <a:latin typeface="Tahoma"/>
                <a:ea typeface="Tahoma"/>
                <a:cs typeface="Tahoma"/>
                <a:sym typeface="Tahoma"/>
              </a:rPr>
              <a:t>Remediation Risk Management</a:t>
            </a:r>
            <a:r>
              <a:rPr kumimoji="0" lang="en-US" sz="2200" b="0" i="0" u="none" strike="noStrike" kern="0" cap="none" spc="0" normalizeH="0" baseline="0" noProof="0" dirty="0">
                <a:ln>
                  <a:noFill/>
                </a:ln>
                <a:solidFill>
                  <a:srgbClr val="00334C"/>
                </a:solidFill>
                <a:effectLst/>
                <a:uLnTx/>
                <a:uFillTx/>
                <a:latin typeface="Tahoma"/>
                <a:ea typeface="Tahoma"/>
                <a:cs typeface="Tahoma"/>
                <a:sym typeface="Tahoma"/>
              </a:rPr>
              <a:t>: </a:t>
            </a:r>
            <a:r>
              <a:rPr kumimoji="0" sz="2200" b="0" i="0" u="none" strike="noStrike" kern="0" cap="none" spc="0" normalizeH="0" baseline="0" noProof="0" dirty="0">
                <a:ln>
                  <a:noFill/>
                </a:ln>
                <a:solidFill>
                  <a:srgbClr val="00334C"/>
                </a:solidFill>
                <a:effectLst/>
                <a:uLnTx/>
                <a:uFillTx/>
                <a:latin typeface="Tahoma"/>
                <a:ea typeface="Tahoma"/>
                <a:cs typeface="Tahoma"/>
                <a:sym typeface="Tahoma"/>
              </a:rPr>
              <a:t>Is the remedy vulnerable</a:t>
            </a:r>
            <a:r>
              <a:rPr kumimoji="0" lang="en-US" sz="2200" b="0" i="0" u="none" strike="noStrike" kern="0" cap="none" spc="0" normalizeH="0" baseline="0" noProof="0" dirty="0">
                <a:ln>
                  <a:noFill/>
                </a:ln>
                <a:solidFill>
                  <a:srgbClr val="00334C"/>
                </a:solidFill>
                <a:effectLst/>
                <a:uLnTx/>
                <a:uFillTx/>
                <a:latin typeface="Tahoma"/>
                <a:ea typeface="Tahoma"/>
                <a:cs typeface="Tahoma"/>
                <a:sym typeface="Tahoma"/>
              </a:rPr>
              <a:t>;</a:t>
            </a:r>
            <a:r>
              <a:rPr kumimoji="0" sz="2200" b="0" i="0" u="none" strike="noStrike" kern="0" cap="none" spc="0" normalizeH="0" baseline="0" noProof="0" dirty="0">
                <a:ln>
                  <a:noFill/>
                </a:ln>
                <a:solidFill>
                  <a:srgbClr val="00334C"/>
                </a:solidFill>
                <a:effectLst/>
                <a:uLnTx/>
                <a:uFillTx/>
                <a:latin typeface="Tahoma"/>
                <a:ea typeface="Tahoma"/>
                <a:cs typeface="Tahoma"/>
                <a:sym typeface="Tahoma"/>
              </a:rPr>
              <a:t> will a climate event disrupt remedy during project lifecycle?</a:t>
            </a:r>
          </a:p>
          <a:p>
            <a:pPr marL="342900" marR="0" lvl="0" indent="-342900" algn="l" defTabSz="457200" rtl="0" eaLnBrk="1" fontAlgn="auto" latinLnBrk="0" hangingPunct="0">
              <a:lnSpc>
                <a:spcPct val="100000"/>
              </a:lnSpc>
              <a:spcBef>
                <a:spcPts val="1000"/>
              </a:spcBef>
              <a:spcAft>
                <a:spcPts val="0"/>
              </a:spcAft>
              <a:buClr>
                <a:srgbClr val="002060"/>
              </a:buClr>
              <a:buSzPct val="80000"/>
              <a:buFont typeface="Wingdings 3"/>
              <a:buChar char=""/>
              <a:tabLst/>
              <a:defRPr sz="2000" u="sng">
                <a:solidFill>
                  <a:srgbClr val="00334C"/>
                </a:solidFill>
                <a:latin typeface="Tahoma"/>
                <a:ea typeface="Tahoma"/>
                <a:cs typeface="Tahoma"/>
                <a:sym typeface="Tahoma"/>
              </a:defRPr>
            </a:pPr>
            <a:r>
              <a:rPr kumimoji="0" lang="en-US" sz="2200" b="1" i="0" u="none" strike="noStrike" kern="0" cap="none" spc="0" normalizeH="0" baseline="0" noProof="0" dirty="0">
                <a:ln>
                  <a:noFill/>
                </a:ln>
                <a:solidFill>
                  <a:srgbClr val="00334C"/>
                </a:solidFill>
                <a:effectLst/>
                <a:uLnTx/>
                <a:uFillTx/>
                <a:latin typeface="Tahoma"/>
                <a:ea typeface="Tahoma"/>
                <a:cs typeface="Tahoma"/>
                <a:sym typeface="Tahoma"/>
              </a:rPr>
              <a:t>Resilient Risk Management</a:t>
            </a:r>
            <a:r>
              <a:rPr kumimoji="0" lang="en-US" sz="2200" b="0" i="0" u="none" strike="noStrike" kern="0" cap="none" spc="0" normalizeH="0" baseline="0" noProof="0" dirty="0">
                <a:ln>
                  <a:noFill/>
                </a:ln>
                <a:solidFill>
                  <a:srgbClr val="00334C"/>
                </a:solidFill>
                <a:effectLst/>
                <a:uLnTx/>
                <a:uFillTx/>
                <a:latin typeface="Tahoma"/>
                <a:ea typeface="Tahoma"/>
                <a:cs typeface="Tahoma"/>
                <a:sym typeface="Tahoma"/>
              </a:rPr>
              <a:t>: </a:t>
            </a:r>
            <a:r>
              <a:rPr kumimoji="0" sz="2200" b="0" i="0" u="none" strike="noStrike" kern="0" cap="none" spc="0" normalizeH="0" baseline="0" noProof="0" dirty="0">
                <a:ln>
                  <a:noFill/>
                </a:ln>
                <a:solidFill>
                  <a:srgbClr val="00334C"/>
                </a:solidFill>
                <a:effectLst/>
                <a:uLnTx/>
                <a:uFillTx/>
                <a:latin typeface="Tahoma"/>
                <a:ea typeface="Tahoma"/>
                <a:cs typeface="Tahoma"/>
                <a:sym typeface="Tahoma"/>
              </a:rPr>
              <a:t>Is the selected remedy resilient to the identified vulnerabilities?</a:t>
            </a:r>
          </a:p>
          <a:p>
            <a:pPr marL="342900" marR="0" lvl="0" indent="-342900" algn="l" defTabSz="457200" rtl="0" eaLnBrk="1" fontAlgn="auto" latinLnBrk="0" hangingPunct="0">
              <a:lnSpc>
                <a:spcPct val="100000"/>
              </a:lnSpc>
              <a:spcBef>
                <a:spcPts val="1000"/>
              </a:spcBef>
              <a:spcAft>
                <a:spcPts val="0"/>
              </a:spcAft>
              <a:buClr>
                <a:srgbClr val="002060"/>
              </a:buClr>
              <a:buSzPct val="80000"/>
              <a:buFont typeface="Wingdings 3"/>
              <a:buChar char=""/>
              <a:tabLst/>
              <a:defRPr sz="2000" u="sng">
                <a:solidFill>
                  <a:srgbClr val="00334C"/>
                </a:solidFill>
                <a:latin typeface="Tahoma"/>
                <a:ea typeface="Tahoma"/>
                <a:cs typeface="Tahoma"/>
                <a:sym typeface="Tahoma"/>
              </a:defRPr>
            </a:pPr>
            <a:r>
              <a:rPr kumimoji="0" lang="en-US" sz="2200" b="1" i="0" u="none" strike="noStrike" kern="0" cap="none" spc="0" normalizeH="0" baseline="0" noProof="0" dirty="0">
                <a:ln>
                  <a:noFill/>
                </a:ln>
                <a:solidFill>
                  <a:srgbClr val="00334C"/>
                </a:solidFill>
                <a:effectLst/>
                <a:uLnTx/>
                <a:uFillTx/>
                <a:latin typeface="Tahoma"/>
                <a:ea typeface="Tahoma"/>
                <a:cs typeface="Tahoma"/>
                <a:sym typeface="Tahoma"/>
              </a:rPr>
              <a:t>Sustainable Risk Management</a:t>
            </a:r>
            <a:r>
              <a:rPr kumimoji="0" lang="en-US" sz="2200" b="0" i="0" u="none" strike="noStrike" kern="0" cap="none" spc="0" normalizeH="0" baseline="0" noProof="0" dirty="0">
                <a:ln>
                  <a:noFill/>
                </a:ln>
                <a:solidFill>
                  <a:srgbClr val="00334C"/>
                </a:solidFill>
                <a:effectLst/>
                <a:uLnTx/>
                <a:uFillTx/>
                <a:latin typeface="Tahoma"/>
                <a:ea typeface="Tahoma"/>
                <a:cs typeface="Tahoma"/>
                <a:sym typeface="Tahoma"/>
              </a:rPr>
              <a:t>: </a:t>
            </a:r>
            <a:r>
              <a:rPr kumimoji="0" sz="2200" b="0" i="0" u="none" strike="noStrike" kern="0" cap="none" spc="0" normalizeH="0" baseline="0" noProof="0" dirty="0">
                <a:ln>
                  <a:noFill/>
                </a:ln>
                <a:solidFill>
                  <a:srgbClr val="00334C"/>
                </a:solidFill>
                <a:effectLst/>
                <a:uLnTx/>
                <a:uFillTx/>
                <a:latin typeface="Tahoma"/>
                <a:ea typeface="Tahoma"/>
                <a:cs typeface="Tahoma"/>
                <a:sym typeface="Tahoma"/>
              </a:rPr>
              <a:t>Are there unintended impacts of the remedy</a:t>
            </a:r>
            <a:r>
              <a:rPr kumimoji="0" lang="en-US" sz="2200" b="0" i="0" u="none" strike="noStrike" kern="0" cap="none" spc="0" normalizeH="0" baseline="0" noProof="0" dirty="0">
                <a:ln>
                  <a:noFill/>
                </a:ln>
                <a:solidFill>
                  <a:srgbClr val="00334C"/>
                </a:solidFill>
                <a:effectLst/>
                <a:uLnTx/>
                <a:uFillTx/>
                <a:latin typeface="Tahoma"/>
                <a:ea typeface="Tahoma"/>
                <a:cs typeface="Tahoma"/>
                <a:sym typeface="Tahoma"/>
              </a:rPr>
              <a:t>:</a:t>
            </a:r>
            <a:r>
              <a:rPr kumimoji="0" sz="2200" b="0" i="0" u="none" strike="noStrike" kern="0" cap="none" spc="0" normalizeH="0" baseline="0" noProof="0" dirty="0">
                <a:ln>
                  <a:noFill/>
                </a:ln>
                <a:solidFill>
                  <a:srgbClr val="00334C"/>
                </a:solidFill>
                <a:effectLst/>
                <a:uLnTx/>
                <a:uFillTx/>
                <a:latin typeface="Tahoma"/>
                <a:ea typeface="Tahoma"/>
                <a:cs typeface="Tahoma"/>
                <a:sym typeface="Tahoma"/>
              </a:rPr>
              <a:t> environmental, economic, social - that require mitigation?</a:t>
            </a:r>
          </a:p>
        </p:txBody>
      </p:sp>
      <p:grpSp>
        <p:nvGrpSpPr>
          <p:cNvPr id="321" name="Group 321"/>
          <p:cNvGrpSpPr/>
          <p:nvPr/>
        </p:nvGrpSpPr>
        <p:grpSpPr>
          <a:xfrm>
            <a:off x="8190255" y="234170"/>
            <a:ext cx="1724102" cy="571233"/>
            <a:chOff x="0" y="-1"/>
            <a:chExt cx="1724100" cy="571231"/>
          </a:xfrm>
        </p:grpSpPr>
        <p:sp>
          <p:nvSpPr>
            <p:cNvPr id="319" name="Shape 319"/>
            <p:cNvSpPr/>
            <p:nvPr/>
          </p:nvSpPr>
          <p:spPr>
            <a:xfrm>
              <a:off x="0" y="-2"/>
              <a:ext cx="1724101" cy="571233"/>
            </a:xfrm>
            <a:prstGeom prst="roundRect">
              <a:avLst>
                <a:gd name="adj" fmla="val 10000"/>
              </a:avLst>
            </a:prstGeom>
            <a:solidFill>
              <a:srgbClr val="7EBC7A"/>
            </a:solidFill>
            <a:ln w="12700" cap="flat">
              <a:noFill/>
              <a:miter lim="400000"/>
            </a:ln>
            <a:effectLst>
              <a:outerShdw blurRad="38100" dist="25400" dir="5400000" rotWithShape="0">
                <a:srgbClr val="000000">
                  <a:alpha val="45000"/>
                </a:srgbClr>
              </a:outerShdw>
            </a:effectLst>
          </p:spPr>
          <p:txBody>
            <a:bodyPr wrap="square" lIns="45718" tIns="45718" rIns="45718" bIns="45718" numCol="1" anchor="t">
              <a:no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Helvetica"/>
                <a:cs typeface="Helvetica"/>
                <a:sym typeface="Helvetica"/>
              </a:endParaRPr>
            </a:p>
          </p:txBody>
        </p:sp>
        <p:sp>
          <p:nvSpPr>
            <p:cNvPr id="320" name="Shape 320"/>
            <p:cNvSpPr/>
            <p:nvPr/>
          </p:nvSpPr>
          <p:spPr>
            <a:xfrm>
              <a:off x="14179" y="93823"/>
              <a:ext cx="1695733" cy="32512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60960" tIns="60960" rIns="60960" bIns="60960" numCol="1" anchor="ctr">
              <a:spAutoFit/>
            </a:bodyPr>
            <a:lstStyle>
              <a:lvl1pPr algn="ctr" defTabSz="711200">
                <a:lnSpc>
                  <a:spcPct val="90000"/>
                </a:lnSpc>
                <a:spcBef>
                  <a:spcPts val="500"/>
                </a:spcBef>
                <a:defRPr sz="1400" b="1" cap="small">
                  <a:solidFill>
                    <a:srgbClr val="FFFFFF"/>
                  </a:solidFill>
                  <a:latin typeface="Arial Narrow"/>
                  <a:ea typeface="Arial Narrow"/>
                  <a:cs typeface="Arial Narrow"/>
                  <a:sym typeface="Arial Narrow"/>
                </a:defRPr>
              </a:lvl1pPr>
            </a:lstStyle>
            <a:p>
              <a:pPr marL="0" marR="0" lvl="0" indent="0" algn="ctr" defTabSz="711200" rtl="0" eaLnBrk="1" fontAlgn="auto" latinLnBrk="0" hangingPunct="0">
                <a:lnSpc>
                  <a:spcPct val="90000"/>
                </a:lnSpc>
                <a:spcBef>
                  <a:spcPts val="500"/>
                </a:spcBef>
                <a:spcAft>
                  <a:spcPts val="0"/>
                </a:spcAft>
                <a:buClrTx/>
                <a:buSzTx/>
                <a:buFontTx/>
                <a:buNone/>
                <a:tabLst/>
                <a:defRPr/>
              </a:pPr>
              <a:r>
                <a:rPr kumimoji="0" sz="1400" b="1" i="0" u="none" strike="noStrike" kern="0" cap="small" spc="0" normalizeH="0" baseline="0" noProof="0">
                  <a:ln>
                    <a:noFill/>
                  </a:ln>
                  <a:solidFill>
                    <a:srgbClr val="FFFFFF"/>
                  </a:solidFill>
                  <a:effectLst/>
                  <a:uLnTx/>
                  <a:uFillTx/>
                  <a:latin typeface="Arial Narrow"/>
                  <a:sym typeface="Arial Narrow"/>
                </a:rPr>
                <a:t>Project Planning</a:t>
              </a:r>
            </a:p>
          </p:txBody>
        </p:sp>
      </p:grpSp>
      <p:grpSp>
        <p:nvGrpSpPr>
          <p:cNvPr id="324" name="Group 324"/>
          <p:cNvGrpSpPr/>
          <p:nvPr/>
        </p:nvGrpSpPr>
        <p:grpSpPr>
          <a:xfrm>
            <a:off x="10611586" y="226180"/>
            <a:ext cx="1438568" cy="571228"/>
            <a:chOff x="0" y="0"/>
            <a:chExt cx="1438566" cy="571227"/>
          </a:xfrm>
        </p:grpSpPr>
        <p:sp>
          <p:nvSpPr>
            <p:cNvPr id="322" name="Shape 322"/>
            <p:cNvSpPr/>
            <p:nvPr/>
          </p:nvSpPr>
          <p:spPr>
            <a:xfrm>
              <a:off x="-1" y="-1"/>
              <a:ext cx="1438567" cy="571228"/>
            </a:xfrm>
            <a:prstGeom prst="roundRect">
              <a:avLst>
                <a:gd name="adj" fmla="val 10000"/>
              </a:avLst>
            </a:prstGeom>
            <a:solidFill>
              <a:srgbClr val="7FBC7A"/>
            </a:solidFill>
            <a:ln w="12700" cap="flat">
              <a:noFill/>
              <a:miter lim="400000"/>
            </a:ln>
            <a:effectLst>
              <a:outerShdw blurRad="38100" dist="25400" dir="5400000" rotWithShape="0">
                <a:srgbClr val="000000">
                  <a:alpha val="45000"/>
                </a:srgbClr>
              </a:outerShdw>
            </a:effectLst>
          </p:spPr>
          <p:txBody>
            <a:bodyPr wrap="square" lIns="45718" tIns="45718" rIns="45718" bIns="45718" numCol="1" anchor="t">
              <a:no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Helvetica"/>
                <a:cs typeface="Helvetica"/>
                <a:sym typeface="Helvetica"/>
              </a:endParaRPr>
            </a:p>
          </p:txBody>
        </p:sp>
        <p:sp>
          <p:nvSpPr>
            <p:cNvPr id="323" name="Shape 323"/>
            <p:cNvSpPr/>
            <p:nvPr/>
          </p:nvSpPr>
          <p:spPr>
            <a:xfrm>
              <a:off x="27579" y="183996"/>
              <a:ext cx="1383406" cy="20320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spAutoFit/>
            </a:bodyPr>
            <a:lstStyle>
              <a:lvl1pPr algn="ctr" defTabSz="711200">
                <a:lnSpc>
                  <a:spcPct val="90000"/>
                </a:lnSpc>
                <a:spcBef>
                  <a:spcPts val="500"/>
                </a:spcBef>
                <a:defRPr sz="1400" b="1" cap="small">
                  <a:solidFill>
                    <a:srgbClr val="FFFFFF"/>
                  </a:solidFill>
                  <a:latin typeface="Arial Narrow"/>
                  <a:ea typeface="Arial Narrow"/>
                  <a:cs typeface="Arial Narrow"/>
                  <a:sym typeface="Arial Narrow"/>
                </a:defRPr>
              </a:lvl1pPr>
            </a:lstStyle>
            <a:p>
              <a:pPr marL="0" marR="0" lvl="0" indent="0" algn="ctr" defTabSz="711200" rtl="0" eaLnBrk="1" fontAlgn="auto" latinLnBrk="0" hangingPunct="0">
                <a:lnSpc>
                  <a:spcPct val="90000"/>
                </a:lnSpc>
                <a:spcBef>
                  <a:spcPts val="500"/>
                </a:spcBef>
                <a:spcAft>
                  <a:spcPts val="0"/>
                </a:spcAft>
                <a:buClrTx/>
                <a:buSzTx/>
                <a:buFontTx/>
                <a:buNone/>
                <a:tabLst/>
                <a:defRPr/>
              </a:pPr>
              <a:r>
                <a:rPr kumimoji="0" sz="1400" b="1" i="0" u="none" strike="noStrike" kern="0" cap="small" spc="0" normalizeH="0" baseline="0" noProof="0">
                  <a:ln>
                    <a:noFill/>
                  </a:ln>
                  <a:solidFill>
                    <a:srgbClr val="FFFFFF"/>
                  </a:solidFill>
                  <a:effectLst/>
                  <a:uLnTx/>
                  <a:uFillTx/>
                  <a:latin typeface="Arial Narrow"/>
                  <a:sym typeface="Arial Narrow"/>
                </a:rPr>
                <a:t>Site Closeout</a:t>
              </a:r>
            </a:p>
          </p:txBody>
        </p:sp>
      </p:grpSp>
      <p:sp>
        <p:nvSpPr>
          <p:cNvPr id="325" name="Shape 325"/>
          <p:cNvSpPr/>
          <p:nvPr/>
        </p:nvSpPr>
        <p:spPr>
          <a:xfrm rot="16200000">
            <a:off x="10106386" y="269446"/>
            <a:ext cx="337192" cy="500677"/>
          </a:xfrm>
          <a:custGeom>
            <a:avLst/>
            <a:gdLst/>
            <a:ahLst/>
            <a:cxnLst>
              <a:cxn ang="0">
                <a:pos x="wd2" y="hd2"/>
              </a:cxn>
              <a:cxn ang="5400000">
                <a:pos x="wd2" y="hd2"/>
              </a:cxn>
              <a:cxn ang="10800000">
                <a:pos x="wd2" y="hd2"/>
              </a:cxn>
              <a:cxn ang="16200000">
                <a:pos x="wd2" y="hd2"/>
              </a:cxn>
            </a:cxnLst>
            <a:rect l="0" t="0" r="r" b="b"/>
            <a:pathLst>
              <a:path w="21600" h="21600" extrusionOk="0">
                <a:moveTo>
                  <a:pt x="0" y="14327"/>
                </a:moveTo>
                <a:lnTo>
                  <a:pt x="5400" y="14327"/>
                </a:lnTo>
                <a:lnTo>
                  <a:pt x="5400" y="0"/>
                </a:lnTo>
                <a:lnTo>
                  <a:pt x="16200" y="0"/>
                </a:lnTo>
                <a:lnTo>
                  <a:pt x="16200" y="14327"/>
                </a:lnTo>
                <a:lnTo>
                  <a:pt x="21600" y="14327"/>
                </a:lnTo>
                <a:lnTo>
                  <a:pt x="10800" y="21600"/>
                </a:lnTo>
                <a:close/>
              </a:path>
            </a:pathLst>
          </a:custGeom>
          <a:solidFill>
            <a:srgbClr val="2755A1"/>
          </a:solidFill>
          <a:ln>
            <a:solidFill>
              <a:srgbClr val="FFFFFF"/>
            </a:solidFill>
          </a:ln>
          <a:effectLst>
            <a:outerShdw blurRad="50800" dist="27940" dir="5400000" rotWithShape="0">
              <a:srgbClr val="000000">
                <a:alpha val="32000"/>
              </a:srgbClr>
            </a:outerShdw>
          </a:effectLst>
        </p:spPr>
        <p:txBody>
          <a:bodyPr lIns="45718" tIns="45718" rIns="45718" bIns="45718"/>
          <a:lstStyle/>
          <a:p>
            <a:pPr marL="0" marR="0" lvl="0" indent="0" algn="l" defTabSz="914400" rtl="0" eaLnBrk="1" fontAlgn="auto" latinLnBrk="0" hangingPunct="0">
              <a:lnSpc>
                <a:spcPct val="100000"/>
              </a:lnSpc>
              <a:spcBef>
                <a:spcPts val="0"/>
              </a:spcBef>
              <a:spcAft>
                <a:spcPts val="0"/>
              </a:spcAft>
              <a:buClrTx/>
              <a:buSzTx/>
              <a:buFontTx/>
              <a:buNone/>
              <a:tabLst/>
              <a:defRPr sz="2400">
                <a:latin typeface="Arial"/>
                <a:ea typeface="Arial"/>
                <a:cs typeface="Arial"/>
                <a:sym typeface="Arial"/>
              </a:defRPr>
            </a:pPr>
            <a:endParaRPr kumimoji="0" sz="2400" b="0" i="0" u="none" strike="noStrike" kern="0" cap="none" spc="0" normalizeH="0" baseline="0" noProof="0">
              <a:ln>
                <a:noFill/>
              </a:ln>
              <a:solidFill>
                <a:srgbClr val="000000"/>
              </a:solidFill>
              <a:effectLst/>
              <a:uLnTx/>
              <a:uFillTx/>
              <a:latin typeface="Arial"/>
              <a:cs typeface="Arial"/>
              <a:sym typeface="Arial"/>
            </a:endParaRPr>
          </a:p>
        </p:txBody>
      </p:sp>
      <p:sp>
        <p:nvSpPr>
          <p:cNvPr id="326" name="Shape 326"/>
          <p:cNvSpPr>
            <a:spLocks noGrp="1"/>
          </p:cNvSpPr>
          <p:nvPr>
            <p:ph type="sldNum" sz="quarter" idx="4294967295"/>
          </p:nvPr>
        </p:nvSpPr>
        <p:spPr>
          <a:xfrm>
            <a:off x="11581878" y="6273022"/>
            <a:ext cx="273057" cy="281937"/>
          </a:xfrm>
          <a:prstGeom prst="rect">
            <a:avLst/>
          </a:prstGeom>
          <a:extLst>
            <a:ext uri="{C572A759-6A51-4108-AA02-DFA0A04FC94B}">
              <ma14:wrappingTextBoxFlag xmlns="" xmlns:ma14="http://schemas.microsoft.com/office/mac/drawingml/2011/main" val="1"/>
            </a:ext>
          </a:extLst>
        </p:spPr>
        <p:txBody>
          <a:bodyPr/>
          <a:lstStyle/>
          <a:p>
            <a:pPr marL="0" marR="0" lvl="0" indent="0" algn="ctr" defTabSz="457200" rtl="0" eaLnBrk="1" fontAlgn="auto" latinLnBrk="0" hangingPunct="0">
              <a:lnSpc>
                <a:spcPct val="100000"/>
              </a:lnSpc>
              <a:spcBef>
                <a:spcPts val="0"/>
              </a:spcBef>
              <a:spcAft>
                <a:spcPts val="0"/>
              </a:spcAft>
              <a:buClrTx/>
              <a:buSzTx/>
              <a:buFontTx/>
              <a:buNone/>
              <a:tabLst/>
              <a:defRPr/>
            </a:pPr>
            <a:fld id="{86CB4B4D-7CA3-9044-876B-883B54F8677D}" type="slidenum">
              <a:rPr kumimoji="0" sz="1200" b="0" i="0" u="none" strike="noStrike" kern="0" cap="none" spc="0" normalizeH="0" baseline="0" noProof="0">
                <a:ln>
                  <a:noFill/>
                </a:ln>
                <a:solidFill>
                  <a:srgbClr val="FFFFFF"/>
                </a:solidFill>
                <a:effectLst/>
                <a:uLnTx/>
                <a:uFillTx/>
                <a:latin typeface="Century Gothic"/>
                <a:sym typeface="Century Gothic"/>
              </a:rPr>
              <a:pPr marL="0" marR="0" lvl="0" indent="0" algn="ctr" defTabSz="457200" rtl="0" eaLnBrk="1" fontAlgn="auto" latinLnBrk="0" hangingPunct="0">
                <a:lnSpc>
                  <a:spcPct val="100000"/>
                </a:lnSpc>
                <a:spcBef>
                  <a:spcPts val="0"/>
                </a:spcBef>
                <a:spcAft>
                  <a:spcPts val="0"/>
                </a:spcAft>
                <a:buClrTx/>
                <a:buSzTx/>
                <a:buFontTx/>
                <a:buNone/>
                <a:tabLst/>
                <a:defRPr/>
              </a:pPr>
              <a:t>81</a:t>
            </a:fld>
            <a:endParaRPr kumimoji="0" sz="1200" b="0" i="0" u="none" strike="noStrike" kern="0" cap="none" spc="0" normalizeH="0" baseline="0" noProof="0">
              <a:ln>
                <a:noFill/>
              </a:ln>
              <a:solidFill>
                <a:srgbClr val="FFFFFF"/>
              </a:solidFill>
              <a:effectLst/>
              <a:uLnTx/>
              <a:uFillTx/>
              <a:latin typeface="Century Gothic"/>
              <a:sym typeface="Century Gothic"/>
            </a:endParaRPr>
          </a:p>
        </p:txBody>
      </p:sp>
    </p:spTree>
  </p:cSld>
  <p:clrMapOvr>
    <a:masterClrMapping/>
  </p:clrMapOvr>
  <p:transition spd="slow"/>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9" name="Shape 339"/>
          <p:cNvSpPr>
            <a:spLocks noGrp="1"/>
          </p:cNvSpPr>
          <p:nvPr>
            <p:ph type="title"/>
          </p:nvPr>
        </p:nvSpPr>
        <p:spPr>
          <a:xfrm>
            <a:off x="272472" y="316622"/>
            <a:ext cx="9595010" cy="777660"/>
          </a:xfrm>
          <a:prstGeom prst="rect">
            <a:avLst/>
          </a:prstGeom>
        </p:spPr>
        <p:txBody>
          <a:bodyPr/>
          <a:lstStyle>
            <a:lvl1pPr algn="l"/>
          </a:lstStyle>
          <a:p>
            <a:r>
              <a:t>OM&amp;M – SRR Considerations</a:t>
            </a:r>
          </a:p>
        </p:txBody>
      </p:sp>
      <p:sp>
        <p:nvSpPr>
          <p:cNvPr id="340" name="Shape 340"/>
          <p:cNvSpPr>
            <a:spLocks noGrp="1"/>
          </p:cNvSpPr>
          <p:nvPr>
            <p:ph type="sldNum" sz="quarter" idx="4294967295"/>
          </p:nvPr>
        </p:nvSpPr>
        <p:spPr>
          <a:xfrm>
            <a:off x="11581878" y="6273022"/>
            <a:ext cx="273057" cy="281937"/>
          </a:xfrm>
          <a:prstGeom prst="rect">
            <a:avLst/>
          </a:prstGeom>
          <a:extLst>
            <a:ext uri="{C572A759-6A51-4108-AA02-DFA0A04FC94B}">
              <ma14:wrappingTextBoxFlag xmlns="" xmlns:ma14="http://schemas.microsoft.com/office/mac/drawingml/2011/main" val="1"/>
            </a:ext>
          </a:extLst>
        </p:spPr>
        <p:txBody>
          <a:bodyPr/>
          <a:lstStyle/>
          <a:p>
            <a:pPr marL="0" marR="0" lvl="0" indent="0" algn="ctr" defTabSz="457200" rtl="0" eaLnBrk="1" fontAlgn="auto" latinLnBrk="0" hangingPunct="0">
              <a:lnSpc>
                <a:spcPct val="100000"/>
              </a:lnSpc>
              <a:spcBef>
                <a:spcPts val="0"/>
              </a:spcBef>
              <a:spcAft>
                <a:spcPts val="0"/>
              </a:spcAft>
              <a:buClrTx/>
              <a:buSzTx/>
              <a:buFontTx/>
              <a:buNone/>
              <a:tabLst/>
              <a:defRPr/>
            </a:pPr>
            <a:fld id="{86CB4B4D-7CA3-9044-876B-883B54F8677D}" type="slidenum">
              <a:rPr kumimoji="0" sz="1200" b="0" i="0" u="none" strike="noStrike" kern="0" cap="none" spc="0" normalizeH="0" baseline="0" noProof="0">
                <a:ln>
                  <a:noFill/>
                </a:ln>
                <a:solidFill>
                  <a:srgbClr val="FFFFFF"/>
                </a:solidFill>
                <a:effectLst/>
                <a:uLnTx/>
                <a:uFillTx/>
                <a:latin typeface="Century Gothic"/>
                <a:sym typeface="Century Gothic"/>
              </a:rPr>
              <a:pPr marL="0" marR="0" lvl="0" indent="0" algn="ctr" defTabSz="457200" rtl="0" eaLnBrk="1" fontAlgn="auto" latinLnBrk="0" hangingPunct="0">
                <a:lnSpc>
                  <a:spcPct val="100000"/>
                </a:lnSpc>
                <a:spcBef>
                  <a:spcPts val="0"/>
                </a:spcBef>
                <a:spcAft>
                  <a:spcPts val="0"/>
                </a:spcAft>
                <a:buClrTx/>
                <a:buSzTx/>
                <a:buFontTx/>
                <a:buNone/>
                <a:tabLst/>
                <a:defRPr/>
              </a:pPr>
              <a:t>82</a:t>
            </a:fld>
            <a:endParaRPr kumimoji="0" sz="1200" b="0" i="0" u="none" strike="noStrike" kern="0" cap="none" spc="0" normalizeH="0" baseline="0" noProof="0">
              <a:ln>
                <a:noFill/>
              </a:ln>
              <a:solidFill>
                <a:srgbClr val="FFFFFF"/>
              </a:solidFill>
              <a:effectLst/>
              <a:uLnTx/>
              <a:uFillTx/>
              <a:latin typeface="Century Gothic"/>
              <a:sym typeface="Century Gothic"/>
            </a:endParaRPr>
          </a:p>
        </p:txBody>
      </p:sp>
      <p:grpSp>
        <p:nvGrpSpPr>
          <p:cNvPr id="343" name="Group 343"/>
          <p:cNvGrpSpPr/>
          <p:nvPr/>
        </p:nvGrpSpPr>
        <p:grpSpPr>
          <a:xfrm>
            <a:off x="9099166" y="134246"/>
            <a:ext cx="2947517" cy="571230"/>
            <a:chOff x="0" y="0"/>
            <a:chExt cx="2947516" cy="571228"/>
          </a:xfrm>
        </p:grpSpPr>
        <p:sp>
          <p:nvSpPr>
            <p:cNvPr id="341" name="Shape 341"/>
            <p:cNvSpPr/>
            <p:nvPr/>
          </p:nvSpPr>
          <p:spPr>
            <a:xfrm>
              <a:off x="-1" y="-1"/>
              <a:ext cx="2947517" cy="571230"/>
            </a:xfrm>
            <a:prstGeom prst="roundRect">
              <a:avLst>
                <a:gd name="adj" fmla="val 10000"/>
              </a:avLst>
            </a:prstGeom>
            <a:solidFill>
              <a:srgbClr val="7FBC7A"/>
            </a:solidFill>
            <a:ln w="12700" cap="flat">
              <a:noFill/>
              <a:miter lim="400000"/>
            </a:ln>
            <a:effectLst>
              <a:outerShdw blurRad="38100" dist="25400" dir="5400000" rotWithShape="0">
                <a:srgbClr val="000000">
                  <a:alpha val="45000"/>
                </a:srgbClr>
              </a:outerShdw>
            </a:effectLst>
          </p:spPr>
          <p:txBody>
            <a:bodyPr wrap="square" lIns="45718" tIns="45718" rIns="45718" bIns="45718" numCol="1" anchor="t">
              <a:no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Helvetica"/>
                <a:cs typeface="Helvetica"/>
                <a:sym typeface="Helvetica"/>
              </a:endParaRPr>
            </a:p>
          </p:txBody>
        </p:sp>
        <p:sp>
          <p:nvSpPr>
            <p:cNvPr id="342" name="Shape 342"/>
            <p:cNvSpPr/>
            <p:nvPr/>
          </p:nvSpPr>
          <p:spPr>
            <a:xfrm>
              <a:off x="16723" y="78586"/>
              <a:ext cx="2914061" cy="41402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60960" tIns="60960" rIns="60960" bIns="60960" numCol="1" anchor="ctr">
              <a:spAutoFit/>
            </a:bodyPr>
            <a:lstStyle>
              <a:lvl1pPr algn="ctr" defTabSz="711200">
                <a:lnSpc>
                  <a:spcPct val="90000"/>
                </a:lnSpc>
                <a:spcBef>
                  <a:spcPts val="800"/>
                </a:spcBef>
                <a:defRPr sz="2000" b="1" cap="small">
                  <a:solidFill>
                    <a:srgbClr val="FFFFFF"/>
                  </a:solidFill>
                  <a:latin typeface="Arial Narrow"/>
                  <a:ea typeface="Arial Narrow"/>
                  <a:cs typeface="Arial Narrow"/>
                  <a:sym typeface="Arial Narrow"/>
                </a:defRPr>
              </a:lvl1pPr>
            </a:lstStyle>
            <a:p>
              <a:pPr marL="0" marR="0" lvl="0" indent="0" algn="ctr" defTabSz="711200" rtl="0" eaLnBrk="1" fontAlgn="auto" latinLnBrk="0" hangingPunct="0">
                <a:lnSpc>
                  <a:spcPct val="90000"/>
                </a:lnSpc>
                <a:spcBef>
                  <a:spcPts val="800"/>
                </a:spcBef>
                <a:spcAft>
                  <a:spcPts val="0"/>
                </a:spcAft>
                <a:buClrTx/>
                <a:buSzTx/>
                <a:buFontTx/>
                <a:buNone/>
                <a:tabLst/>
                <a:defRPr/>
              </a:pPr>
              <a:r>
                <a:rPr kumimoji="0" sz="2000" b="1" i="0" u="none" strike="noStrike" kern="0" cap="small" spc="0" normalizeH="0" baseline="0" noProof="0">
                  <a:ln>
                    <a:noFill/>
                  </a:ln>
                  <a:solidFill>
                    <a:srgbClr val="FFFFFF"/>
                  </a:solidFill>
                  <a:effectLst/>
                  <a:uLnTx/>
                  <a:uFillTx/>
                  <a:latin typeface="Arial Narrow"/>
                  <a:sym typeface="Arial Narrow"/>
                </a:rPr>
                <a:t>Execution</a:t>
              </a:r>
            </a:p>
          </p:txBody>
        </p:sp>
      </p:grpSp>
      <p:sp>
        <p:nvSpPr>
          <p:cNvPr id="344" name="Shape 344"/>
          <p:cNvSpPr/>
          <p:nvPr/>
        </p:nvSpPr>
        <p:spPr>
          <a:xfrm>
            <a:off x="1074257" y="1598674"/>
            <a:ext cx="854116" cy="891141"/>
          </a:xfrm>
          <a:prstGeom prst="ellipse">
            <a:avLst/>
          </a:prstGeom>
          <a:solidFill>
            <a:srgbClr val="326AC4"/>
          </a:solidFill>
          <a:ln w="25400">
            <a:solidFill>
              <a:srgbClr val="2755A1"/>
            </a:solidFill>
          </a:ln>
          <a:effectLst>
            <a:outerShdw blurRad="88900" dist="38100" dir="8100000" rotWithShape="0">
              <a:srgbClr val="000000">
                <a:alpha val="40000"/>
              </a:srgbClr>
            </a:outerShdw>
          </a:effectLst>
        </p:spPr>
        <p:txBody>
          <a:bodyPr lIns="45718" tIns="45718" rIns="45718" bIns="45718" anchor="ctr"/>
          <a:lstStyle/>
          <a:p>
            <a:pPr marL="0" marR="0" lvl="0" indent="0" algn="ctr" defTabSz="457200" rtl="0" eaLnBrk="1" fontAlgn="auto" latinLnBrk="0" hangingPunct="0">
              <a:lnSpc>
                <a:spcPct val="100000"/>
              </a:lnSpc>
              <a:spcBef>
                <a:spcPts val="0"/>
              </a:spcBef>
              <a:spcAft>
                <a:spcPts val="0"/>
              </a:spcAft>
              <a:buClrTx/>
              <a:buSzTx/>
              <a:buFontTx/>
              <a:buNone/>
              <a:tabLst/>
              <a:defRPr>
                <a:solidFill>
                  <a:srgbClr val="FFFFFF"/>
                </a:solidFill>
                <a:latin typeface="+mj-lt"/>
                <a:ea typeface="+mj-ea"/>
                <a:cs typeface="+mj-cs"/>
                <a:sym typeface="Calibri"/>
              </a:defRPr>
            </a:pPr>
            <a:endParaRPr kumimoji="0" sz="1800" b="0" i="0" u="none" strike="noStrike" kern="0" cap="none" spc="0" normalizeH="0" baseline="0" noProof="0">
              <a:ln>
                <a:noFill/>
              </a:ln>
              <a:solidFill>
                <a:srgbClr val="FFFFFF"/>
              </a:solidFill>
              <a:effectLst/>
              <a:uLnTx/>
              <a:uFillTx/>
              <a:latin typeface="Calibri"/>
              <a:cs typeface="Calibri"/>
              <a:sym typeface="Calibri"/>
            </a:endParaRPr>
          </a:p>
        </p:txBody>
      </p:sp>
      <p:sp>
        <p:nvSpPr>
          <p:cNvPr id="345" name="Shape 345"/>
          <p:cNvSpPr/>
          <p:nvPr/>
        </p:nvSpPr>
        <p:spPr>
          <a:xfrm>
            <a:off x="1143956" y="1668371"/>
            <a:ext cx="716817" cy="747885"/>
          </a:xfrm>
          <a:prstGeom prst="ellipse">
            <a:avLst/>
          </a:prstGeom>
          <a:solidFill>
            <a:srgbClr val="FFFFFF"/>
          </a:solidFill>
          <a:ln w="25400">
            <a:solidFill>
              <a:srgbClr val="7EBB7A"/>
            </a:solidFill>
          </a:ln>
        </p:spPr>
        <p:txBody>
          <a:bodyPr lIns="45718" tIns="45718" rIns="45718" bIns="45718" anchor="ctr"/>
          <a:lstStyle/>
          <a:p>
            <a:pPr marL="0" marR="0" lvl="0" indent="0" algn="ctr" defTabSz="457200" rtl="0" eaLnBrk="1" fontAlgn="auto" latinLnBrk="0" hangingPunct="0">
              <a:lnSpc>
                <a:spcPct val="100000"/>
              </a:lnSpc>
              <a:spcBef>
                <a:spcPts val="0"/>
              </a:spcBef>
              <a:spcAft>
                <a:spcPts val="0"/>
              </a:spcAft>
              <a:buClrTx/>
              <a:buSzTx/>
              <a:buFontTx/>
              <a:buNone/>
              <a:tabLst/>
              <a:defRPr>
                <a:solidFill>
                  <a:srgbClr val="FFFFFF"/>
                </a:solidFill>
                <a:latin typeface="+mj-lt"/>
                <a:ea typeface="+mj-ea"/>
                <a:cs typeface="+mj-cs"/>
                <a:sym typeface="Calibri"/>
              </a:defRPr>
            </a:pPr>
            <a:endParaRPr kumimoji="0" sz="1800" b="0" i="0" u="none" strike="noStrike" kern="0" cap="none" spc="0" normalizeH="0" baseline="0" noProof="0">
              <a:ln>
                <a:noFill/>
              </a:ln>
              <a:solidFill>
                <a:srgbClr val="FFFFFF"/>
              </a:solidFill>
              <a:effectLst/>
              <a:uLnTx/>
              <a:uFillTx/>
              <a:latin typeface="Calibri"/>
              <a:cs typeface="Calibri"/>
              <a:sym typeface="Calibri"/>
            </a:endParaRPr>
          </a:p>
        </p:txBody>
      </p:sp>
      <p:sp>
        <p:nvSpPr>
          <p:cNvPr id="346" name="Shape 346"/>
          <p:cNvSpPr/>
          <p:nvPr/>
        </p:nvSpPr>
        <p:spPr>
          <a:xfrm>
            <a:off x="2051342" y="1734087"/>
            <a:ext cx="9948734" cy="828037"/>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lvl1pPr>
              <a:defRPr sz="2400">
                <a:solidFill>
                  <a:srgbClr val="326AC4"/>
                </a:solidFill>
                <a:latin typeface="Tahoma"/>
                <a:ea typeface="Tahoma"/>
                <a:cs typeface="Tahoma"/>
                <a:sym typeface="Tahoma"/>
              </a:defRPr>
            </a:lvl1pPr>
          </a:lstStyle>
          <a:p>
            <a:pPr marL="0" marR="0" lvl="0" indent="0" algn="l" defTabSz="457200" rtl="0" eaLnBrk="1" fontAlgn="auto" latinLnBrk="0" hangingPunct="0">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326AC4"/>
                </a:solidFill>
                <a:effectLst/>
                <a:uLnTx/>
                <a:uFillTx/>
                <a:latin typeface="Tahoma"/>
                <a:ea typeface="Tahoma"/>
                <a:cs typeface="Tahoma"/>
                <a:sym typeface="Tahoma"/>
              </a:rPr>
              <a:t>M</a:t>
            </a:r>
            <a:r>
              <a:rPr kumimoji="0" sz="2400" b="0" i="0" u="none" strike="noStrike" kern="0" cap="none" spc="0" normalizeH="0" baseline="0" noProof="0" dirty="0">
                <a:ln>
                  <a:noFill/>
                </a:ln>
                <a:solidFill>
                  <a:srgbClr val="326AC4"/>
                </a:solidFill>
                <a:effectLst/>
                <a:uLnTx/>
                <a:uFillTx/>
                <a:latin typeface="Tahoma"/>
                <a:ea typeface="Tahoma"/>
                <a:cs typeface="Tahoma"/>
                <a:sym typeface="Tahoma"/>
              </a:rPr>
              <a:t>ay account for high percentage of overall footprint – how can you reduce? </a:t>
            </a:r>
          </a:p>
        </p:txBody>
      </p:sp>
      <p:sp>
        <p:nvSpPr>
          <p:cNvPr id="347" name="Shape 347"/>
          <p:cNvSpPr/>
          <p:nvPr/>
        </p:nvSpPr>
        <p:spPr>
          <a:xfrm>
            <a:off x="2077460" y="2956714"/>
            <a:ext cx="10126890" cy="828037"/>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lvl1pPr>
              <a:defRPr sz="2400">
                <a:solidFill>
                  <a:srgbClr val="7EBB7A"/>
                </a:solidFill>
                <a:latin typeface="Tahoma"/>
                <a:ea typeface="Tahoma"/>
                <a:cs typeface="Tahoma"/>
                <a:sym typeface="Tahoma"/>
              </a:defRPr>
            </a:lvl1pPr>
          </a:lstStyle>
          <a:p>
            <a:pPr marL="0" marR="0" lvl="0" indent="0" algn="l" defTabSz="457200" rtl="0" eaLnBrk="1" fontAlgn="auto" latinLnBrk="0" hangingPunct="0">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7EBB7A"/>
                </a:solidFill>
                <a:effectLst/>
                <a:uLnTx/>
                <a:uFillTx/>
                <a:latin typeface="Tahoma"/>
                <a:ea typeface="Tahoma"/>
                <a:cs typeface="Tahoma"/>
                <a:sym typeface="Tahoma"/>
              </a:rPr>
              <a:t>Timeframe</a:t>
            </a:r>
            <a:r>
              <a:rPr kumimoji="0" sz="2400" b="0" i="0" u="none" strike="noStrike" kern="0" cap="none" spc="0" normalizeH="0" baseline="0" noProof="0" dirty="0">
                <a:ln>
                  <a:noFill/>
                </a:ln>
                <a:solidFill>
                  <a:srgbClr val="7EBB7A"/>
                </a:solidFill>
                <a:effectLst/>
                <a:uLnTx/>
                <a:uFillTx/>
                <a:latin typeface="Tahoma"/>
                <a:ea typeface="Tahoma"/>
                <a:cs typeface="Tahoma"/>
                <a:sym typeface="Tahoma"/>
              </a:rPr>
              <a:t> is longer and more susceptible to climate change and extreme weather impacts – how do account for these potential impacts?</a:t>
            </a:r>
          </a:p>
        </p:txBody>
      </p:sp>
      <p:sp>
        <p:nvSpPr>
          <p:cNvPr id="348" name="Shape 348"/>
          <p:cNvSpPr/>
          <p:nvPr/>
        </p:nvSpPr>
        <p:spPr>
          <a:xfrm>
            <a:off x="2073508" y="4324651"/>
            <a:ext cx="9759138" cy="828037"/>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lvl1pPr>
              <a:defRPr sz="2400">
                <a:solidFill>
                  <a:srgbClr val="4E934A"/>
                </a:solidFill>
                <a:latin typeface="Tahoma"/>
                <a:ea typeface="Tahoma"/>
                <a:cs typeface="Tahoma"/>
                <a:sym typeface="Tahoma"/>
              </a:defRPr>
            </a:lvl1pPr>
          </a:lstStyle>
          <a:p>
            <a:pPr marL="0" marR="0" lvl="0" indent="0" algn="l" defTabSz="457200" rtl="0" eaLnBrk="1" fontAlgn="auto" latinLnBrk="0" hangingPunct="0">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4E934A"/>
                </a:solidFill>
                <a:effectLst/>
                <a:uLnTx/>
                <a:uFillTx/>
                <a:latin typeface="Tahoma"/>
                <a:ea typeface="Tahoma"/>
                <a:cs typeface="Tahoma"/>
                <a:sym typeface="Tahoma"/>
              </a:rPr>
              <a:t>M</a:t>
            </a:r>
            <a:r>
              <a:rPr kumimoji="0" sz="2400" b="0" i="0" u="none" strike="noStrike" kern="0" cap="none" spc="0" normalizeH="0" baseline="0" noProof="0" dirty="0">
                <a:ln>
                  <a:noFill/>
                </a:ln>
                <a:solidFill>
                  <a:srgbClr val="4E934A"/>
                </a:solidFill>
                <a:effectLst/>
                <a:uLnTx/>
                <a:uFillTx/>
                <a:latin typeface="Tahoma"/>
                <a:ea typeface="Tahoma"/>
                <a:cs typeface="Tahoma"/>
                <a:sym typeface="Tahoma"/>
              </a:rPr>
              <a:t>ay include opportunities to replace equipment, reduce energy usage, reduce waste reduce noise and other impacts</a:t>
            </a:r>
          </a:p>
        </p:txBody>
      </p:sp>
      <p:sp>
        <p:nvSpPr>
          <p:cNvPr id="349" name="Shape 349"/>
          <p:cNvSpPr/>
          <p:nvPr/>
        </p:nvSpPr>
        <p:spPr>
          <a:xfrm>
            <a:off x="1074257" y="2908629"/>
            <a:ext cx="854116" cy="891141"/>
          </a:xfrm>
          <a:prstGeom prst="ellipse">
            <a:avLst/>
          </a:prstGeom>
          <a:solidFill>
            <a:srgbClr val="7EBB7A"/>
          </a:solidFill>
          <a:ln w="12700">
            <a:miter lim="400000"/>
          </a:ln>
          <a:effectLst>
            <a:outerShdw blurRad="88900" dist="38100" dir="8100000" rotWithShape="0">
              <a:srgbClr val="000000">
                <a:alpha val="40000"/>
              </a:srgbClr>
            </a:outerShdw>
          </a:effectLst>
        </p:spPr>
        <p:txBody>
          <a:bodyPr lIns="45718" tIns="45718" rIns="45718" bIns="45718" anchor="ctr"/>
          <a:lstStyle/>
          <a:p>
            <a:pPr marL="0" marR="0" lvl="0" indent="0" algn="ctr" defTabSz="457200" rtl="0" eaLnBrk="1" fontAlgn="auto" latinLnBrk="0" hangingPunct="0">
              <a:lnSpc>
                <a:spcPct val="100000"/>
              </a:lnSpc>
              <a:spcBef>
                <a:spcPts val="0"/>
              </a:spcBef>
              <a:spcAft>
                <a:spcPts val="0"/>
              </a:spcAft>
              <a:buClrTx/>
              <a:buSzTx/>
              <a:buFontTx/>
              <a:buNone/>
              <a:tabLst/>
              <a:defRPr>
                <a:solidFill>
                  <a:srgbClr val="FFFFFF"/>
                </a:solidFill>
                <a:latin typeface="+mj-lt"/>
                <a:ea typeface="+mj-ea"/>
                <a:cs typeface="+mj-cs"/>
                <a:sym typeface="Calibri"/>
              </a:defRPr>
            </a:pPr>
            <a:endParaRPr kumimoji="0" sz="1800" b="0" i="0" u="none" strike="noStrike" kern="0" cap="none" spc="0" normalizeH="0" baseline="0" noProof="0">
              <a:ln>
                <a:noFill/>
              </a:ln>
              <a:solidFill>
                <a:srgbClr val="FFFFFF"/>
              </a:solidFill>
              <a:effectLst/>
              <a:uLnTx/>
              <a:uFillTx/>
              <a:latin typeface="Calibri"/>
              <a:cs typeface="Calibri"/>
              <a:sym typeface="Calibri"/>
            </a:endParaRPr>
          </a:p>
        </p:txBody>
      </p:sp>
      <p:sp>
        <p:nvSpPr>
          <p:cNvPr id="350" name="Shape 350"/>
          <p:cNvSpPr/>
          <p:nvPr/>
        </p:nvSpPr>
        <p:spPr>
          <a:xfrm>
            <a:off x="1143956" y="2978328"/>
            <a:ext cx="716817" cy="747885"/>
          </a:xfrm>
          <a:prstGeom prst="ellipse">
            <a:avLst/>
          </a:prstGeom>
          <a:solidFill>
            <a:srgbClr val="FFFFFF"/>
          </a:solidFill>
          <a:ln w="12700">
            <a:miter lim="400000"/>
          </a:ln>
        </p:spPr>
        <p:txBody>
          <a:bodyPr lIns="45718" tIns="45718" rIns="45718" bIns="45718" anchor="ctr"/>
          <a:lstStyle/>
          <a:p>
            <a:pPr marL="0" marR="0" lvl="0" indent="0" algn="ctr" defTabSz="457200" rtl="0" eaLnBrk="1" fontAlgn="auto" latinLnBrk="0" hangingPunct="0">
              <a:lnSpc>
                <a:spcPct val="100000"/>
              </a:lnSpc>
              <a:spcBef>
                <a:spcPts val="0"/>
              </a:spcBef>
              <a:spcAft>
                <a:spcPts val="0"/>
              </a:spcAft>
              <a:buClrTx/>
              <a:buSzTx/>
              <a:buFontTx/>
              <a:buNone/>
              <a:tabLst/>
              <a:defRPr>
                <a:solidFill>
                  <a:srgbClr val="FFFFFF"/>
                </a:solidFill>
                <a:latin typeface="+mj-lt"/>
                <a:ea typeface="+mj-ea"/>
                <a:cs typeface="+mj-cs"/>
                <a:sym typeface="Calibri"/>
              </a:defRPr>
            </a:pPr>
            <a:endParaRPr kumimoji="0" sz="1800" b="0" i="0" u="none" strike="noStrike" kern="0" cap="none" spc="0" normalizeH="0" baseline="0" noProof="0">
              <a:ln>
                <a:noFill/>
              </a:ln>
              <a:solidFill>
                <a:srgbClr val="FFFFFF"/>
              </a:solidFill>
              <a:effectLst/>
              <a:uLnTx/>
              <a:uFillTx/>
              <a:latin typeface="Calibri"/>
              <a:cs typeface="Calibri"/>
              <a:sym typeface="Calibri"/>
            </a:endParaRPr>
          </a:p>
        </p:txBody>
      </p:sp>
      <p:sp>
        <p:nvSpPr>
          <p:cNvPr id="351" name="Shape 351"/>
          <p:cNvSpPr/>
          <p:nvPr/>
        </p:nvSpPr>
        <p:spPr>
          <a:xfrm>
            <a:off x="1087228" y="4225482"/>
            <a:ext cx="854117" cy="891134"/>
          </a:xfrm>
          <a:prstGeom prst="ellipse">
            <a:avLst/>
          </a:prstGeom>
          <a:solidFill>
            <a:srgbClr val="4E934A"/>
          </a:solidFill>
          <a:ln w="12700">
            <a:miter lim="400000"/>
          </a:ln>
          <a:effectLst>
            <a:outerShdw blurRad="88900" dist="38100" dir="8100000" rotWithShape="0">
              <a:srgbClr val="000000">
                <a:alpha val="40000"/>
              </a:srgbClr>
            </a:outerShdw>
          </a:effectLst>
        </p:spPr>
        <p:txBody>
          <a:bodyPr lIns="45718" tIns="45718" rIns="45718" bIns="45718" anchor="ctr"/>
          <a:lstStyle/>
          <a:p>
            <a:pPr marL="0" marR="0" lvl="0" indent="0" algn="ctr" defTabSz="457200" rtl="0" eaLnBrk="1" fontAlgn="auto" latinLnBrk="0" hangingPunct="0">
              <a:lnSpc>
                <a:spcPct val="100000"/>
              </a:lnSpc>
              <a:spcBef>
                <a:spcPts val="0"/>
              </a:spcBef>
              <a:spcAft>
                <a:spcPts val="0"/>
              </a:spcAft>
              <a:buClrTx/>
              <a:buSzTx/>
              <a:buFontTx/>
              <a:buNone/>
              <a:tabLst/>
              <a:defRPr>
                <a:solidFill>
                  <a:srgbClr val="4E934A"/>
                </a:solidFill>
                <a:latin typeface="+mj-lt"/>
                <a:ea typeface="+mj-ea"/>
                <a:cs typeface="+mj-cs"/>
                <a:sym typeface="Calibri"/>
              </a:defRPr>
            </a:pPr>
            <a:endParaRPr kumimoji="0" sz="1800" b="0" i="0" u="none" strike="noStrike" kern="0" cap="none" spc="0" normalizeH="0" baseline="0" noProof="0">
              <a:ln>
                <a:noFill/>
              </a:ln>
              <a:solidFill>
                <a:srgbClr val="4E934A"/>
              </a:solidFill>
              <a:effectLst/>
              <a:uLnTx/>
              <a:uFillTx/>
              <a:latin typeface="Calibri"/>
              <a:cs typeface="Calibri"/>
              <a:sym typeface="Calibri"/>
            </a:endParaRPr>
          </a:p>
        </p:txBody>
      </p:sp>
      <p:sp>
        <p:nvSpPr>
          <p:cNvPr id="352" name="Shape 352"/>
          <p:cNvSpPr/>
          <p:nvPr/>
        </p:nvSpPr>
        <p:spPr>
          <a:xfrm>
            <a:off x="1156928" y="4295180"/>
            <a:ext cx="716817" cy="747885"/>
          </a:xfrm>
          <a:prstGeom prst="ellipse">
            <a:avLst/>
          </a:prstGeom>
          <a:solidFill>
            <a:srgbClr val="FFFFFF"/>
          </a:solidFill>
          <a:ln w="12700">
            <a:miter lim="400000"/>
          </a:ln>
        </p:spPr>
        <p:txBody>
          <a:bodyPr lIns="45718" tIns="45718" rIns="45718" bIns="45718" anchor="ctr"/>
          <a:lstStyle/>
          <a:p>
            <a:pPr marL="0" marR="0" lvl="0" indent="0" algn="ctr" defTabSz="457200" rtl="0" eaLnBrk="1" fontAlgn="auto" latinLnBrk="0" hangingPunct="0">
              <a:lnSpc>
                <a:spcPct val="100000"/>
              </a:lnSpc>
              <a:spcBef>
                <a:spcPts val="0"/>
              </a:spcBef>
              <a:spcAft>
                <a:spcPts val="0"/>
              </a:spcAft>
              <a:buClrTx/>
              <a:buSzTx/>
              <a:buFontTx/>
              <a:buNone/>
              <a:tabLst/>
              <a:defRPr>
                <a:solidFill>
                  <a:srgbClr val="FFFFFF"/>
                </a:solidFill>
                <a:latin typeface="+mj-lt"/>
                <a:ea typeface="+mj-ea"/>
                <a:cs typeface="+mj-cs"/>
                <a:sym typeface="Calibri"/>
              </a:defRPr>
            </a:pPr>
            <a:endParaRPr kumimoji="0" sz="1800" b="0" i="0" u="none" strike="noStrike" kern="0" cap="none" spc="0" normalizeH="0" baseline="0" noProof="0">
              <a:ln>
                <a:noFill/>
              </a:ln>
              <a:solidFill>
                <a:srgbClr val="FFFFFF"/>
              </a:solidFill>
              <a:effectLst/>
              <a:uLnTx/>
              <a:uFillTx/>
              <a:latin typeface="Calibri"/>
              <a:cs typeface="Calibri"/>
              <a:sym typeface="Calibri"/>
            </a:endParaRPr>
          </a:p>
        </p:txBody>
      </p:sp>
      <p:pic>
        <p:nvPicPr>
          <p:cNvPr id="353" name="image26.png" descr="A close up of a logo&#10;&#10;Description automatically generated"/>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76545" y="4374667"/>
            <a:ext cx="638387" cy="568941"/>
          </a:xfrm>
          <a:prstGeom prst="rect">
            <a:avLst/>
          </a:prstGeom>
          <a:ln w="12700">
            <a:miter lim="400000"/>
          </a:ln>
        </p:spPr>
      </p:pic>
      <p:pic>
        <p:nvPicPr>
          <p:cNvPr id="354" name="image33.png" descr="Tornado outline"/>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63369" y="3021770"/>
            <a:ext cx="659844" cy="659844"/>
          </a:xfrm>
          <a:prstGeom prst="rect">
            <a:avLst/>
          </a:prstGeom>
          <a:ln w="12700">
            <a:miter lim="400000"/>
          </a:ln>
        </p:spPr>
      </p:pic>
      <p:pic>
        <p:nvPicPr>
          <p:cNvPr id="355" name="image34.png" descr="Footprints outline"/>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213545" y="1726775"/>
            <a:ext cx="601487" cy="601498"/>
          </a:xfrm>
          <a:prstGeom prst="rect">
            <a:avLst/>
          </a:prstGeom>
          <a:ln w="12700">
            <a:miter lim="400000"/>
          </a:ln>
        </p:spPr>
      </p:pic>
    </p:spTree>
  </p:cSld>
  <p:clrMapOvr>
    <a:masterClrMapping/>
  </p:clrMapOvr>
  <p:transition spd="slow"/>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9" name="Shape 359"/>
          <p:cNvSpPr>
            <a:spLocks noGrp="1"/>
          </p:cNvSpPr>
          <p:nvPr>
            <p:ph type="title"/>
          </p:nvPr>
        </p:nvSpPr>
        <p:spPr>
          <a:xfrm>
            <a:off x="272472" y="316622"/>
            <a:ext cx="9595010" cy="777660"/>
          </a:xfrm>
          <a:prstGeom prst="rect">
            <a:avLst/>
          </a:prstGeom>
        </p:spPr>
        <p:txBody>
          <a:bodyPr/>
          <a:lstStyle>
            <a:lvl1pPr algn="l"/>
          </a:lstStyle>
          <a:p>
            <a:r>
              <a:t>Optimization – SRR Considerations</a:t>
            </a:r>
          </a:p>
        </p:txBody>
      </p:sp>
      <p:sp>
        <p:nvSpPr>
          <p:cNvPr id="360" name="Shape 360"/>
          <p:cNvSpPr>
            <a:spLocks noGrp="1"/>
          </p:cNvSpPr>
          <p:nvPr>
            <p:ph type="body" sz="half" idx="1"/>
          </p:nvPr>
        </p:nvSpPr>
        <p:spPr>
          <a:xfrm>
            <a:off x="258500" y="1437840"/>
            <a:ext cx="4647883" cy="2872475"/>
          </a:xfrm>
          <a:prstGeom prst="rect">
            <a:avLst/>
          </a:prstGeom>
        </p:spPr>
        <p:txBody>
          <a:bodyPr>
            <a:normAutofit lnSpcReduction="10000"/>
          </a:bodyPr>
          <a:lstStyle/>
          <a:p>
            <a:pPr>
              <a:defRPr sz="2400"/>
            </a:pPr>
            <a:r>
              <a:rPr dirty="0"/>
              <a:t>Improve performance, efficiency and footprint</a:t>
            </a:r>
          </a:p>
          <a:p>
            <a:pPr>
              <a:defRPr sz="2400"/>
            </a:pPr>
            <a:r>
              <a:rPr dirty="0"/>
              <a:t>Revisit design assumptions against changed or anticipated conditions  </a:t>
            </a:r>
          </a:p>
          <a:p>
            <a:pPr>
              <a:defRPr sz="2400"/>
            </a:pPr>
            <a:r>
              <a:rPr dirty="0"/>
              <a:t>Opportunity to transition to Adaptive Strategy</a:t>
            </a:r>
          </a:p>
        </p:txBody>
      </p:sp>
      <p:sp>
        <p:nvSpPr>
          <p:cNvPr id="361" name="Shape 361"/>
          <p:cNvSpPr>
            <a:spLocks noGrp="1"/>
          </p:cNvSpPr>
          <p:nvPr>
            <p:ph type="sldNum" sz="quarter" idx="4294967295"/>
          </p:nvPr>
        </p:nvSpPr>
        <p:spPr>
          <a:xfrm>
            <a:off x="11581878" y="6273022"/>
            <a:ext cx="273057" cy="281937"/>
          </a:xfrm>
          <a:prstGeom prst="rect">
            <a:avLst/>
          </a:prstGeom>
          <a:extLst>
            <a:ext uri="{C572A759-6A51-4108-AA02-DFA0A04FC94B}">
              <ma14:wrappingTextBoxFlag xmlns="" xmlns:ma14="http://schemas.microsoft.com/office/mac/drawingml/2011/main" val="1"/>
            </a:ext>
          </a:extLst>
        </p:spPr>
        <p:txBody>
          <a:bodyPr/>
          <a:lstStyle/>
          <a:p>
            <a:pPr marL="0" marR="0" lvl="0" indent="0" algn="ctr" defTabSz="457200" rtl="0" eaLnBrk="1" fontAlgn="auto" latinLnBrk="0" hangingPunct="0">
              <a:lnSpc>
                <a:spcPct val="100000"/>
              </a:lnSpc>
              <a:spcBef>
                <a:spcPts val="0"/>
              </a:spcBef>
              <a:spcAft>
                <a:spcPts val="0"/>
              </a:spcAft>
              <a:buClrTx/>
              <a:buSzTx/>
              <a:buFontTx/>
              <a:buNone/>
              <a:tabLst/>
              <a:defRPr/>
            </a:pPr>
            <a:fld id="{86CB4B4D-7CA3-9044-876B-883B54F8677D}" type="slidenum">
              <a:rPr kumimoji="0" sz="1200" b="0" i="0" u="none" strike="noStrike" kern="0" cap="none" spc="0" normalizeH="0" baseline="0" noProof="0">
                <a:ln>
                  <a:noFill/>
                </a:ln>
                <a:solidFill>
                  <a:srgbClr val="FFFFFF"/>
                </a:solidFill>
                <a:effectLst/>
                <a:uLnTx/>
                <a:uFillTx/>
                <a:latin typeface="Century Gothic"/>
                <a:sym typeface="Century Gothic"/>
              </a:rPr>
              <a:pPr marL="0" marR="0" lvl="0" indent="0" algn="ctr" defTabSz="457200" rtl="0" eaLnBrk="1" fontAlgn="auto" latinLnBrk="0" hangingPunct="0">
                <a:lnSpc>
                  <a:spcPct val="100000"/>
                </a:lnSpc>
                <a:spcBef>
                  <a:spcPts val="0"/>
                </a:spcBef>
                <a:spcAft>
                  <a:spcPts val="0"/>
                </a:spcAft>
                <a:buClrTx/>
                <a:buSzTx/>
                <a:buFontTx/>
                <a:buNone/>
                <a:tabLst/>
                <a:defRPr/>
              </a:pPr>
              <a:t>83</a:t>
            </a:fld>
            <a:endParaRPr kumimoji="0" sz="1200" b="0" i="0" u="none" strike="noStrike" kern="0" cap="none" spc="0" normalizeH="0" baseline="0" noProof="0">
              <a:ln>
                <a:noFill/>
              </a:ln>
              <a:solidFill>
                <a:srgbClr val="FFFFFF"/>
              </a:solidFill>
              <a:effectLst/>
              <a:uLnTx/>
              <a:uFillTx/>
              <a:latin typeface="Century Gothic"/>
              <a:sym typeface="Century Gothic"/>
            </a:endParaRPr>
          </a:p>
        </p:txBody>
      </p:sp>
      <p:grpSp>
        <p:nvGrpSpPr>
          <p:cNvPr id="364" name="Group 364"/>
          <p:cNvGrpSpPr/>
          <p:nvPr/>
        </p:nvGrpSpPr>
        <p:grpSpPr>
          <a:xfrm>
            <a:off x="9151720" y="134246"/>
            <a:ext cx="2947515" cy="571230"/>
            <a:chOff x="0" y="0"/>
            <a:chExt cx="2947513" cy="571228"/>
          </a:xfrm>
        </p:grpSpPr>
        <p:sp>
          <p:nvSpPr>
            <p:cNvPr id="362" name="Shape 362"/>
            <p:cNvSpPr/>
            <p:nvPr/>
          </p:nvSpPr>
          <p:spPr>
            <a:xfrm>
              <a:off x="-1" y="-1"/>
              <a:ext cx="2947514" cy="571230"/>
            </a:xfrm>
            <a:prstGeom prst="roundRect">
              <a:avLst>
                <a:gd name="adj" fmla="val 10000"/>
              </a:avLst>
            </a:prstGeom>
            <a:solidFill>
              <a:srgbClr val="7FBC7A"/>
            </a:solidFill>
            <a:ln w="12700" cap="flat">
              <a:noFill/>
              <a:miter lim="400000"/>
            </a:ln>
            <a:effectLst>
              <a:outerShdw blurRad="38100" dist="25400" dir="5400000" rotWithShape="0">
                <a:srgbClr val="000000">
                  <a:alpha val="45000"/>
                </a:srgbClr>
              </a:outerShdw>
            </a:effectLst>
          </p:spPr>
          <p:txBody>
            <a:bodyPr wrap="square" lIns="45718" tIns="45718" rIns="45718" bIns="45718" numCol="1" anchor="t">
              <a:no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Helvetica"/>
                <a:cs typeface="Helvetica"/>
                <a:sym typeface="Helvetica"/>
              </a:endParaRPr>
            </a:p>
          </p:txBody>
        </p:sp>
        <p:sp>
          <p:nvSpPr>
            <p:cNvPr id="363" name="Shape 363"/>
            <p:cNvSpPr/>
            <p:nvPr/>
          </p:nvSpPr>
          <p:spPr>
            <a:xfrm>
              <a:off x="16722" y="78586"/>
              <a:ext cx="2914059" cy="41402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60960" tIns="60960" rIns="60960" bIns="60960" numCol="1" anchor="ctr">
              <a:spAutoFit/>
            </a:bodyPr>
            <a:lstStyle>
              <a:lvl1pPr algn="ctr" defTabSz="711200">
                <a:lnSpc>
                  <a:spcPct val="90000"/>
                </a:lnSpc>
                <a:spcBef>
                  <a:spcPts val="800"/>
                </a:spcBef>
                <a:defRPr sz="2000" b="1" cap="small">
                  <a:solidFill>
                    <a:srgbClr val="FFFFFF"/>
                  </a:solidFill>
                  <a:latin typeface="Arial Narrow"/>
                  <a:ea typeface="Arial Narrow"/>
                  <a:cs typeface="Arial Narrow"/>
                  <a:sym typeface="Arial Narrow"/>
                </a:defRPr>
              </a:lvl1pPr>
            </a:lstStyle>
            <a:p>
              <a:pPr marL="0" marR="0" lvl="0" indent="0" algn="ctr" defTabSz="711200" rtl="0" eaLnBrk="1" fontAlgn="auto" latinLnBrk="0" hangingPunct="0">
                <a:lnSpc>
                  <a:spcPct val="90000"/>
                </a:lnSpc>
                <a:spcBef>
                  <a:spcPts val="800"/>
                </a:spcBef>
                <a:spcAft>
                  <a:spcPts val="0"/>
                </a:spcAft>
                <a:buClrTx/>
                <a:buSzTx/>
                <a:buFontTx/>
                <a:buNone/>
                <a:tabLst/>
                <a:defRPr/>
              </a:pPr>
              <a:r>
                <a:rPr kumimoji="0" sz="2000" b="1" i="0" u="none" strike="noStrike" kern="0" cap="small" spc="0" normalizeH="0" baseline="0" noProof="0">
                  <a:ln>
                    <a:noFill/>
                  </a:ln>
                  <a:solidFill>
                    <a:srgbClr val="FFFFFF"/>
                  </a:solidFill>
                  <a:effectLst/>
                  <a:uLnTx/>
                  <a:uFillTx/>
                  <a:latin typeface="Arial Narrow"/>
                  <a:sym typeface="Arial Narrow"/>
                </a:rPr>
                <a:t>Execution</a:t>
              </a:r>
            </a:p>
          </p:txBody>
        </p:sp>
      </p:grpSp>
      <p:pic>
        <p:nvPicPr>
          <p:cNvPr id="365" name="image35.png" descr="Timeline&#10;&#10;Description automatically generated"/>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4947028" y="1437840"/>
            <a:ext cx="7242638" cy="4471023"/>
          </a:xfrm>
          <a:prstGeom prst="rect">
            <a:avLst/>
          </a:prstGeom>
          <a:ln w="12700">
            <a:miter lim="400000"/>
          </a:ln>
        </p:spPr>
      </p:pic>
      <p:sp>
        <p:nvSpPr>
          <p:cNvPr id="366" name="Shape 366"/>
          <p:cNvSpPr/>
          <p:nvPr/>
        </p:nvSpPr>
        <p:spPr>
          <a:xfrm>
            <a:off x="4659900" y="4310315"/>
            <a:ext cx="611575" cy="138831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5965" y="0"/>
                  <a:pt x="10800" y="287"/>
                  <a:pt x="10800" y="641"/>
                </a:cubicBezTo>
                <a:lnTo>
                  <a:pt x="10800" y="10159"/>
                </a:lnTo>
                <a:cubicBezTo>
                  <a:pt x="10800" y="10513"/>
                  <a:pt x="15635" y="10800"/>
                  <a:pt x="21600" y="10800"/>
                </a:cubicBezTo>
                <a:cubicBezTo>
                  <a:pt x="15635" y="10800"/>
                  <a:pt x="10800" y="11087"/>
                  <a:pt x="10800" y="11441"/>
                </a:cubicBezTo>
                <a:lnTo>
                  <a:pt x="10800" y="20959"/>
                </a:lnTo>
                <a:cubicBezTo>
                  <a:pt x="10800" y="21313"/>
                  <a:pt x="5965" y="21600"/>
                  <a:pt x="0" y="21600"/>
                </a:cubicBezTo>
              </a:path>
            </a:pathLst>
          </a:custGeom>
          <a:ln w="25400">
            <a:solidFill>
              <a:schemeClr val="accent1"/>
            </a:solidFill>
          </a:ln>
          <a:effectLst>
            <a:outerShdw blurRad="38100" dist="25400" dir="5400000" rotWithShape="0">
              <a:srgbClr val="000000">
                <a:alpha val="45000"/>
              </a:srgbClr>
            </a:outerShdw>
          </a:effectLst>
        </p:spPr>
        <p:txBody>
          <a:bodyPr lIns="45718" tIns="45718" rIns="45718" bIns="45718"/>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Helvetica"/>
              <a:cs typeface="Helvetica"/>
              <a:sym typeface="Helvetica"/>
            </a:endParaRPr>
          </a:p>
        </p:txBody>
      </p:sp>
      <p:sp>
        <p:nvSpPr>
          <p:cNvPr id="367" name="Shape 367"/>
          <p:cNvSpPr/>
          <p:nvPr/>
        </p:nvSpPr>
        <p:spPr>
          <a:xfrm flipV="1">
            <a:off x="5331166" y="4189747"/>
            <a:ext cx="3837276" cy="816463"/>
          </a:xfrm>
          <a:prstGeom prst="line">
            <a:avLst/>
          </a:prstGeom>
          <a:ln w="25400">
            <a:solidFill>
              <a:schemeClr val="accent1"/>
            </a:solidFill>
            <a:tailEnd type="triangle"/>
          </a:ln>
          <a:effectLst>
            <a:outerShdw blurRad="38100" dist="25400" dir="5400000" rotWithShape="0">
              <a:srgbClr val="000000">
                <a:alpha val="45000"/>
              </a:srgbClr>
            </a:outerShdw>
          </a:effectLst>
        </p:spPr>
        <p:txBody>
          <a:bodyPr lIns="45718" tIns="45718" rIns="45718" bIns="45718"/>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Helvetica"/>
              <a:cs typeface="Helvetica"/>
              <a:sym typeface="Helvetica"/>
            </a:endParaRPr>
          </a:p>
        </p:txBody>
      </p:sp>
      <p:sp>
        <p:nvSpPr>
          <p:cNvPr id="368" name="Shape 368"/>
          <p:cNvSpPr/>
          <p:nvPr/>
        </p:nvSpPr>
        <p:spPr>
          <a:xfrm>
            <a:off x="9151735" y="3836427"/>
            <a:ext cx="2042133" cy="822969"/>
          </a:xfrm>
          <a:prstGeom prst="ellipse">
            <a:avLst/>
          </a:prstGeom>
          <a:ln w="25400">
            <a:solidFill>
              <a:schemeClr val="accent1"/>
            </a:solidFill>
          </a:ln>
          <a:effectLst>
            <a:outerShdw blurRad="38100" dist="25400" dir="5400000" rotWithShape="0">
              <a:srgbClr val="000000">
                <a:alpha val="45000"/>
              </a:srgbClr>
            </a:outerShdw>
          </a:effectLst>
        </p:spPr>
        <p:txBody>
          <a:bodyPr lIns="45718" tIns="45718" rIns="45718" bIns="45718" anchor="ct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Helvetica"/>
              <a:cs typeface="Helvetica"/>
              <a:sym typeface="Helvetica"/>
            </a:endParaRPr>
          </a:p>
        </p:txBody>
      </p:sp>
      <p:sp>
        <p:nvSpPr>
          <p:cNvPr id="2" name="TextBox 1">
            <a:extLst>
              <a:ext uri="{FF2B5EF4-FFF2-40B4-BE49-F238E27FC236}">
                <a16:creationId xmlns:a16="http://schemas.microsoft.com/office/drawing/2014/main" id="{A5B56FC7-8361-4C05-AA18-D2C9C79C44D7}"/>
              </a:ext>
            </a:extLst>
          </p:cNvPr>
          <p:cNvSpPr txBox="1"/>
          <p:nvPr/>
        </p:nvSpPr>
        <p:spPr>
          <a:xfrm>
            <a:off x="2177143" y="4421118"/>
            <a:ext cx="2379555" cy="128650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lvl="0" indent="0" algn="r" defTabSz="457200" rtl="0" eaLnBrk="1" fontAlgn="auto" latinLnBrk="0" hangingPunct="0">
              <a:lnSpc>
                <a:spcPct val="60000"/>
              </a:lnSpc>
              <a:spcBef>
                <a:spcPts val="600"/>
              </a:spcBef>
              <a:spcAft>
                <a:spcPts val="0"/>
              </a:spcAft>
              <a:buClrTx/>
              <a:buSzTx/>
              <a:buFontTx/>
              <a:buNone/>
              <a:tabLst/>
              <a:defRPr sz="2400">
                <a:solidFill>
                  <a:srgbClr val="0070C0"/>
                </a:solidFill>
              </a:defRPr>
            </a:pPr>
            <a:r>
              <a:rPr kumimoji="0" lang="en-US" sz="2400" b="0" i="0" u="none" strike="noStrike" kern="0" cap="none" spc="0" normalizeH="0" baseline="0" noProof="0" dirty="0">
                <a:ln>
                  <a:noFill/>
                </a:ln>
                <a:solidFill>
                  <a:srgbClr val="00B0F0"/>
                </a:solidFill>
                <a:effectLst/>
                <a:uLnTx/>
                <a:uFillTx/>
                <a:latin typeface="Helvetica"/>
                <a:cs typeface="Helvetica"/>
                <a:sym typeface="Helvetica"/>
              </a:rPr>
              <a:t>Operation</a:t>
            </a:r>
          </a:p>
          <a:p>
            <a:pPr marL="0" marR="0" lvl="0" indent="0" algn="r" defTabSz="457200" rtl="0" eaLnBrk="1" fontAlgn="auto" latinLnBrk="0" hangingPunct="0">
              <a:lnSpc>
                <a:spcPct val="60000"/>
              </a:lnSpc>
              <a:spcBef>
                <a:spcPts val="600"/>
              </a:spcBef>
              <a:spcAft>
                <a:spcPts val="0"/>
              </a:spcAft>
              <a:buClrTx/>
              <a:buSzTx/>
              <a:buFontTx/>
              <a:buNone/>
              <a:tabLst/>
              <a:defRPr sz="2400">
                <a:solidFill>
                  <a:srgbClr val="0070C0"/>
                </a:solidFill>
              </a:defRPr>
            </a:pPr>
            <a:r>
              <a:rPr kumimoji="0" lang="en-US" sz="2400" b="0" i="0" u="none" strike="noStrike" kern="0" cap="none" spc="0" normalizeH="0" baseline="0" noProof="0" dirty="0">
                <a:ln>
                  <a:noFill/>
                </a:ln>
                <a:solidFill>
                  <a:srgbClr val="00B0F0"/>
                </a:solidFill>
                <a:effectLst/>
                <a:uLnTx/>
                <a:uFillTx/>
                <a:latin typeface="Helvetica"/>
                <a:cs typeface="Helvetica"/>
                <a:sym typeface="Helvetica"/>
              </a:rPr>
              <a:t>OM&amp;M</a:t>
            </a:r>
          </a:p>
          <a:p>
            <a:pPr marL="0" marR="0" lvl="0" indent="0" algn="r" defTabSz="457200" rtl="0" eaLnBrk="1" fontAlgn="auto" latinLnBrk="0" hangingPunct="0">
              <a:lnSpc>
                <a:spcPct val="60000"/>
              </a:lnSpc>
              <a:spcBef>
                <a:spcPts val="600"/>
              </a:spcBef>
              <a:spcAft>
                <a:spcPts val="0"/>
              </a:spcAft>
              <a:buClrTx/>
              <a:buSzTx/>
              <a:buFontTx/>
              <a:buNone/>
              <a:tabLst/>
              <a:defRPr sz="2400">
                <a:solidFill>
                  <a:srgbClr val="0070C0"/>
                </a:solidFill>
              </a:defRPr>
            </a:pPr>
            <a:r>
              <a:rPr kumimoji="0" lang="en-US" sz="2400" b="0" i="0" u="none" strike="noStrike" kern="0" cap="none" spc="0" normalizeH="0" baseline="0" noProof="0" dirty="0">
                <a:ln>
                  <a:noFill/>
                </a:ln>
                <a:solidFill>
                  <a:srgbClr val="00B0F0"/>
                </a:solidFill>
                <a:effectLst/>
                <a:uLnTx/>
                <a:uFillTx/>
                <a:latin typeface="Helvetica"/>
                <a:cs typeface="Helvetica"/>
                <a:sym typeface="Helvetica"/>
              </a:rPr>
              <a:t>Optimization</a:t>
            </a:r>
          </a:p>
          <a:p>
            <a:pPr marL="0" marR="0" lvl="0" indent="0" algn="r" defTabSz="457200" rtl="0" eaLnBrk="1" fontAlgn="auto" latinLnBrk="0" hangingPunct="0">
              <a:lnSpc>
                <a:spcPct val="60000"/>
              </a:lnSpc>
              <a:spcBef>
                <a:spcPts val="600"/>
              </a:spcBef>
              <a:spcAft>
                <a:spcPts val="0"/>
              </a:spcAft>
              <a:buClrTx/>
              <a:buSzTx/>
              <a:buFontTx/>
              <a:buNone/>
              <a:tabLst/>
              <a:defRPr sz="2400">
                <a:solidFill>
                  <a:srgbClr val="0070C0"/>
                </a:solidFill>
              </a:defRPr>
            </a:pPr>
            <a:r>
              <a:rPr kumimoji="0" lang="en-US" sz="2400" b="0" i="0" u="none" strike="noStrike" kern="0" cap="none" spc="0" normalizeH="0" baseline="0" noProof="0" dirty="0">
                <a:ln>
                  <a:noFill/>
                </a:ln>
                <a:solidFill>
                  <a:srgbClr val="00B0F0"/>
                </a:solidFill>
                <a:effectLst/>
                <a:uLnTx/>
                <a:uFillTx/>
                <a:latin typeface="Helvetica"/>
                <a:cs typeface="Helvetica"/>
                <a:sym typeface="Helvetica"/>
              </a:rPr>
              <a:t>5-yr Review</a:t>
            </a:r>
          </a:p>
        </p:txBody>
      </p:sp>
    </p:spTree>
  </p:cSld>
  <p:clrMapOvr>
    <a:masterClrMapping/>
  </p:clrMapOvr>
  <p:transition spd="slow"/>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2" name="Shape 372"/>
          <p:cNvSpPr>
            <a:spLocks noGrp="1"/>
          </p:cNvSpPr>
          <p:nvPr>
            <p:ph type="title"/>
          </p:nvPr>
        </p:nvSpPr>
        <p:spPr>
          <a:xfrm>
            <a:off x="272468" y="316622"/>
            <a:ext cx="11098070" cy="777660"/>
          </a:xfrm>
          <a:prstGeom prst="rect">
            <a:avLst/>
          </a:prstGeom>
        </p:spPr>
        <p:txBody>
          <a:bodyPr/>
          <a:lstStyle/>
          <a:p>
            <a:r>
              <a:t>Site Reuse and Redevelopment – SRR Considerations</a:t>
            </a:r>
          </a:p>
        </p:txBody>
      </p:sp>
      <p:sp>
        <p:nvSpPr>
          <p:cNvPr id="373" name="Shape 373"/>
          <p:cNvSpPr>
            <a:spLocks noGrp="1"/>
          </p:cNvSpPr>
          <p:nvPr>
            <p:ph type="body" sz="half" idx="1"/>
          </p:nvPr>
        </p:nvSpPr>
        <p:spPr>
          <a:xfrm>
            <a:off x="272468" y="1416816"/>
            <a:ext cx="11614733" cy="3015484"/>
          </a:xfrm>
          <a:prstGeom prst="rect">
            <a:avLst/>
          </a:prstGeom>
        </p:spPr>
        <p:txBody>
          <a:bodyPr>
            <a:normAutofit/>
          </a:bodyPr>
          <a:lstStyle/>
          <a:p>
            <a:pPr>
              <a:lnSpc>
                <a:spcPct val="80000"/>
              </a:lnSpc>
              <a:spcBef>
                <a:spcPts val="600"/>
              </a:spcBef>
              <a:defRPr sz="2000"/>
            </a:pPr>
            <a:r>
              <a:rPr sz="2400" dirty="0"/>
              <a:t>Provides an opportunity to positively impact the community</a:t>
            </a:r>
          </a:p>
          <a:p>
            <a:pPr>
              <a:lnSpc>
                <a:spcPct val="80000"/>
              </a:lnSpc>
              <a:spcBef>
                <a:spcPts val="600"/>
              </a:spcBef>
              <a:defRPr sz="2000"/>
            </a:pPr>
            <a:r>
              <a:rPr sz="2400" dirty="0"/>
              <a:t>Engage stakeholders in the community  </a:t>
            </a:r>
          </a:p>
          <a:p>
            <a:pPr>
              <a:lnSpc>
                <a:spcPct val="80000"/>
              </a:lnSpc>
              <a:spcBef>
                <a:spcPts val="600"/>
              </a:spcBef>
              <a:defRPr sz="2000"/>
            </a:pPr>
            <a:r>
              <a:rPr sz="2400" dirty="0"/>
              <a:t>Future climate change addressed?  </a:t>
            </a:r>
          </a:p>
          <a:p>
            <a:pPr>
              <a:lnSpc>
                <a:spcPct val="80000"/>
              </a:lnSpc>
              <a:spcBef>
                <a:spcPts val="600"/>
              </a:spcBef>
              <a:defRPr sz="2000"/>
            </a:pPr>
            <a:r>
              <a:rPr sz="2400" dirty="0"/>
              <a:t>Perform vulnerability assessment </a:t>
            </a:r>
          </a:p>
          <a:p>
            <a:pPr>
              <a:lnSpc>
                <a:spcPct val="80000"/>
              </a:lnSpc>
              <a:spcBef>
                <a:spcPts val="600"/>
              </a:spcBef>
              <a:defRPr sz="2000"/>
            </a:pPr>
            <a:r>
              <a:rPr sz="2400" dirty="0"/>
              <a:t>Cost-benefit analysis  </a:t>
            </a:r>
          </a:p>
        </p:txBody>
      </p:sp>
      <p:sp>
        <p:nvSpPr>
          <p:cNvPr id="374" name="Shape 374"/>
          <p:cNvSpPr>
            <a:spLocks noGrp="1"/>
          </p:cNvSpPr>
          <p:nvPr>
            <p:ph type="sldNum" sz="quarter" idx="4294967295"/>
          </p:nvPr>
        </p:nvSpPr>
        <p:spPr>
          <a:xfrm>
            <a:off x="11581878" y="6273022"/>
            <a:ext cx="273057" cy="281937"/>
          </a:xfrm>
          <a:prstGeom prst="rect">
            <a:avLst/>
          </a:prstGeom>
          <a:extLst>
            <a:ext uri="{C572A759-6A51-4108-AA02-DFA0A04FC94B}">
              <ma14:wrappingTextBoxFlag xmlns="" xmlns:ma14="http://schemas.microsoft.com/office/mac/drawingml/2011/main" val="1"/>
            </a:ext>
          </a:extLst>
        </p:spPr>
        <p:txBody>
          <a:bodyPr/>
          <a:lstStyle/>
          <a:p>
            <a:pPr marL="0" marR="0" lvl="0" indent="0" algn="ctr" defTabSz="457200" rtl="0" eaLnBrk="1" fontAlgn="auto" latinLnBrk="0" hangingPunct="0">
              <a:lnSpc>
                <a:spcPct val="100000"/>
              </a:lnSpc>
              <a:spcBef>
                <a:spcPts val="0"/>
              </a:spcBef>
              <a:spcAft>
                <a:spcPts val="0"/>
              </a:spcAft>
              <a:buClrTx/>
              <a:buSzTx/>
              <a:buFontTx/>
              <a:buNone/>
              <a:tabLst/>
              <a:defRPr/>
            </a:pPr>
            <a:fld id="{86CB4B4D-7CA3-9044-876B-883B54F8677D}" type="slidenum">
              <a:rPr kumimoji="0" sz="1200" b="0" i="0" u="none" strike="noStrike" kern="0" cap="none" spc="0" normalizeH="0" baseline="0" noProof="0">
                <a:ln>
                  <a:noFill/>
                </a:ln>
                <a:solidFill>
                  <a:srgbClr val="FFFFFF"/>
                </a:solidFill>
                <a:effectLst/>
                <a:uLnTx/>
                <a:uFillTx/>
                <a:latin typeface="Century Gothic"/>
                <a:sym typeface="Century Gothic"/>
              </a:rPr>
              <a:pPr marL="0" marR="0" lvl="0" indent="0" algn="ctr" defTabSz="457200" rtl="0" eaLnBrk="1" fontAlgn="auto" latinLnBrk="0" hangingPunct="0">
                <a:lnSpc>
                  <a:spcPct val="100000"/>
                </a:lnSpc>
                <a:spcBef>
                  <a:spcPts val="0"/>
                </a:spcBef>
                <a:spcAft>
                  <a:spcPts val="0"/>
                </a:spcAft>
                <a:buClrTx/>
                <a:buSzTx/>
                <a:buFontTx/>
                <a:buNone/>
                <a:tabLst/>
                <a:defRPr/>
              </a:pPr>
              <a:t>84</a:t>
            </a:fld>
            <a:endParaRPr kumimoji="0" sz="1200" b="0" i="0" u="none" strike="noStrike" kern="0" cap="none" spc="0" normalizeH="0" baseline="0" noProof="0">
              <a:ln>
                <a:noFill/>
              </a:ln>
              <a:solidFill>
                <a:srgbClr val="FFFFFF"/>
              </a:solidFill>
              <a:effectLst/>
              <a:uLnTx/>
              <a:uFillTx/>
              <a:latin typeface="Century Gothic"/>
              <a:sym typeface="Century Gothic"/>
            </a:endParaRPr>
          </a:p>
        </p:txBody>
      </p:sp>
      <p:pic>
        <p:nvPicPr>
          <p:cNvPr id="375" name="image36.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746500" y="2940920"/>
            <a:ext cx="8173032" cy="2754805"/>
          </a:xfrm>
          <a:prstGeom prst="rect">
            <a:avLst/>
          </a:prstGeom>
          <a:ln w="12700">
            <a:miter lim="400000"/>
          </a:ln>
        </p:spPr>
      </p:pic>
      <p:sp>
        <p:nvSpPr>
          <p:cNvPr id="2" name="TextBox 1">
            <a:extLst>
              <a:ext uri="{FF2B5EF4-FFF2-40B4-BE49-F238E27FC236}">
                <a16:creationId xmlns:a16="http://schemas.microsoft.com/office/drawing/2014/main" id="{CFC07FCF-FAC3-439A-9AA6-9C22B6863BA4}"/>
              </a:ext>
            </a:extLst>
          </p:cNvPr>
          <p:cNvSpPr txBox="1"/>
          <p:nvPr/>
        </p:nvSpPr>
        <p:spPr>
          <a:xfrm>
            <a:off x="4973145" y="5695726"/>
            <a:ext cx="4632033" cy="3693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8" tIns="45718" rIns="45718" bIns="45718" numCol="1" spcCol="38100" rtlCol="0" anchor="t">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00334C"/>
                </a:solidFill>
                <a:effectLst/>
                <a:uLnTx/>
                <a:uFillTx/>
                <a:latin typeface="Helvetica"/>
                <a:ea typeface="+mn-ea"/>
                <a:cs typeface="Helvetica"/>
                <a:sym typeface="Helvetica"/>
              </a:rPr>
              <a:t>Image from </a:t>
            </a:r>
            <a:r>
              <a:rPr kumimoji="0" lang="en-US" sz="1800" b="0" i="0" u="none" strike="noStrike" kern="0" cap="none" spc="0" normalizeH="0" baseline="0" noProof="0" dirty="0">
                <a:ln>
                  <a:noFill/>
                </a:ln>
                <a:solidFill>
                  <a:srgbClr val="000000"/>
                </a:solidFill>
                <a:effectLst/>
                <a:uLnTx/>
                <a:uFillTx/>
                <a:latin typeface="Helvetica"/>
                <a:ea typeface="+mn-ea"/>
                <a:cs typeface="Helvetica"/>
                <a:sym typeface="Helvetica"/>
                <a:hlinkClick r:id="rId4"/>
              </a:rPr>
              <a:t>www.epa.gov/land-revitalization</a:t>
            </a:r>
            <a:r>
              <a:rPr kumimoji="0" lang="en-US" sz="1800" b="0" i="0" u="none" strike="noStrike" kern="0" cap="none" spc="0" normalizeH="0" baseline="0" noProof="0" dirty="0">
                <a:ln>
                  <a:noFill/>
                </a:ln>
                <a:solidFill>
                  <a:srgbClr val="000000"/>
                </a:solidFill>
                <a:effectLst/>
                <a:uLnTx/>
                <a:uFillTx/>
                <a:latin typeface="Helvetica"/>
                <a:ea typeface="+mn-ea"/>
                <a:cs typeface="Helvetica"/>
                <a:sym typeface="Helvetica"/>
              </a:rPr>
              <a:t> </a:t>
            </a:r>
          </a:p>
        </p:txBody>
      </p:sp>
    </p:spTree>
  </p:cSld>
  <p:clrMapOvr>
    <a:masterClrMapping/>
  </p:clrMapOvr>
  <p:transition spd="slow"/>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0" name="Shape 380"/>
          <p:cNvSpPr>
            <a:spLocks noGrp="1"/>
          </p:cNvSpPr>
          <p:nvPr>
            <p:ph type="title"/>
          </p:nvPr>
        </p:nvSpPr>
        <p:spPr>
          <a:xfrm>
            <a:off x="272473" y="322082"/>
            <a:ext cx="10865224" cy="706983"/>
          </a:xfrm>
          <a:prstGeom prst="rect">
            <a:avLst/>
          </a:prstGeom>
        </p:spPr>
        <p:txBody>
          <a:bodyPr/>
          <a:lstStyle/>
          <a:p>
            <a:pPr algn="l"/>
            <a:r>
              <a:rPr dirty="0"/>
              <a:t>SRR Case Study – Pharmacia Upjohn</a:t>
            </a:r>
            <a:r>
              <a:rPr lang="en-US" dirty="0"/>
              <a:t>, CT</a:t>
            </a:r>
            <a:endParaRPr dirty="0"/>
          </a:p>
        </p:txBody>
      </p:sp>
      <p:sp>
        <p:nvSpPr>
          <p:cNvPr id="381" name="Shape 381"/>
          <p:cNvSpPr>
            <a:spLocks noGrp="1"/>
          </p:cNvSpPr>
          <p:nvPr>
            <p:ph type="body" sz="half" idx="1"/>
          </p:nvPr>
        </p:nvSpPr>
        <p:spPr>
          <a:xfrm>
            <a:off x="272473" y="1461877"/>
            <a:ext cx="7134167" cy="4367058"/>
          </a:xfrm>
          <a:prstGeom prst="rect">
            <a:avLst/>
          </a:prstGeom>
        </p:spPr>
        <p:txBody>
          <a:bodyPr/>
          <a:lstStyle/>
          <a:p>
            <a:pPr>
              <a:lnSpc>
                <a:spcPct val="90000"/>
              </a:lnSpc>
              <a:defRPr sz="2500"/>
            </a:pPr>
            <a:r>
              <a:rPr lang="en-US" dirty="0"/>
              <a:t>SRR during characterization:</a:t>
            </a:r>
            <a:endParaRPr dirty="0"/>
          </a:p>
          <a:p>
            <a:pPr lvl="1">
              <a:lnSpc>
                <a:spcPct val="90000"/>
              </a:lnSpc>
              <a:buSzPct val="100000"/>
              <a:buFont typeface="Arial" panose="020B0604020202020204" pitchFamily="34" charset="0"/>
              <a:buChar char="•"/>
              <a:defRPr sz="2000"/>
            </a:pPr>
            <a:r>
              <a:rPr dirty="0"/>
              <a:t>Treat investigation derived waste on site</a:t>
            </a:r>
          </a:p>
          <a:p>
            <a:pPr lvl="1">
              <a:lnSpc>
                <a:spcPct val="90000"/>
              </a:lnSpc>
              <a:buSzPct val="100000"/>
              <a:buFont typeface="Arial" panose="020B0604020202020204" pitchFamily="34" charset="0"/>
              <a:buChar char="•"/>
              <a:defRPr sz="2000"/>
            </a:pPr>
            <a:r>
              <a:rPr dirty="0"/>
              <a:t>Utilize existing structures  </a:t>
            </a:r>
          </a:p>
          <a:p>
            <a:pPr lvl="1">
              <a:lnSpc>
                <a:spcPct val="90000"/>
              </a:lnSpc>
              <a:buSzPct val="100000"/>
              <a:buFont typeface="Arial" panose="020B0604020202020204" pitchFamily="34" charset="0"/>
              <a:buChar char="•"/>
              <a:defRPr sz="2000"/>
            </a:pPr>
            <a:r>
              <a:rPr dirty="0"/>
              <a:t>Use passive / no purge sampling</a:t>
            </a:r>
          </a:p>
          <a:p>
            <a:pPr lvl="1">
              <a:lnSpc>
                <a:spcPct val="90000"/>
              </a:lnSpc>
              <a:buSzPct val="100000"/>
              <a:buFont typeface="Arial" panose="020B0604020202020204" pitchFamily="34" charset="0"/>
              <a:buChar char="•"/>
              <a:defRPr sz="2000"/>
            </a:pPr>
            <a:r>
              <a:rPr dirty="0"/>
              <a:t>Use ultra low-</a:t>
            </a:r>
            <a:r>
              <a:rPr dirty="0" err="1"/>
              <a:t>sulphur</a:t>
            </a:r>
            <a:r>
              <a:rPr dirty="0"/>
              <a:t> diesel fuel</a:t>
            </a:r>
          </a:p>
          <a:p>
            <a:pPr lvl="1">
              <a:lnSpc>
                <a:spcPct val="90000"/>
              </a:lnSpc>
              <a:buSzPct val="100000"/>
              <a:buFont typeface="Arial" panose="020B0604020202020204" pitchFamily="34" charset="0"/>
              <a:buChar char="•"/>
              <a:defRPr sz="2000"/>
            </a:pPr>
            <a:r>
              <a:rPr dirty="0"/>
              <a:t>Use electric, hybrid, CNG vehicles</a:t>
            </a:r>
          </a:p>
        </p:txBody>
      </p:sp>
      <p:pic>
        <p:nvPicPr>
          <p:cNvPr id="382" name="image37.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406640" y="1281411"/>
            <a:ext cx="4512891" cy="3899135"/>
          </a:xfrm>
          <a:prstGeom prst="rect">
            <a:avLst/>
          </a:prstGeom>
          <a:ln w="12700">
            <a:miter lim="400000"/>
          </a:ln>
        </p:spPr>
      </p:pic>
      <p:sp>
        <p:nvSpPr>
          <p:cNvPr id="383" name="Shape 383"/>
          <p:cNvSpPr>
            <a:spLocks noGrp="1"/>
          </p:cNvSpPr>
          <p:nvPr>
            <p:ph type="sldNum" sz="quarter" idx="4294967295"/>
          </p:nvPr>
        </p:nvSpPr>
        <p:spPr>
          <a:xfrm>
            <a:off x="11581878" y="6273022"/>
            <a:ext cx="273057" cy="281937"/>
          </a:xfrm>
          <a:prstGeom prst="rect">
            <a:avLst/>
          </a:prstGeom>
          <a:extLst>
            <a:ext uri="{C572A759-6A51-4108-AA02-DFA0A04FC94B}">
              <ma14:wrappingTextBoxFlag xmlns="" xmlns:ma14="http://schemas.microsoft.com/office/mac/drawingml/2011/main" val="1"/>
            </a:ext>
          </a:extLst>
        </p:spPr>
        <p:txBody>
          <a:bodyPr/>
          <a:lstStyle/>
          <a:p>
            <a:pPr marL="0" marR="0" lvl="0" indent="0" algn="ctr" defTabSz="457200" rtl="0" eaLnBrk="1" fontAlgn="auto" latinLnBrk="0" hangingPunct="0">
              <a:lnSpc>
                <a:spcPct val="100000"/>
              </a:lnSpc>
              <a:spcBef>
                <a:spcPts val="0"/>
              </a:spcBef>
              <a:spcAft>
                <a:spcPts val="0"/>
              </a:spcAft>
              <a:buClrTx/>
              <a:buSzTx/>
              <a:buFontTx/>
              <a:buNone/>
              <a:tabLst/>
              <a:defRPr/>
            </a:pPr>
            <a:fld id="{86CB4B4D-7CA3-9044-876B-883B54F8677D}" type="slidenum">
              <a:rPr kumimoji="0" sz="1200" b="0" i="0" u="none" strike="noStrike" kern="0" cap="none" spc="0" normalizeH="0" baseline="0" noProof="0">
                <a:ln>
                  <a:noFill/>
                </a:ln>
                <a:solidFill>
                  <a:srgbClr val="FFFFFF"/>
                </a:solidFill>
                <a:effectLst/>
                <a:uLnTx/>
                <a:uFillTx/>
                <a:latin typeface="Century Gothic"/>
                <a:sym typeface="Century Gothic"/>
              </a:rPr>
              <a:pPr marL="0" marR="0" lvl="0" indent="0" algn="ctr" defTabSz="457200" rtl="0" eaLnBrk="1" fontAlgn="auto" latinLnBrk="0" hangingPunct="0">
                <a:lnSpc>
                  <a:spcPct val="100000"/>
                </a:lnSpc>
                <a:spcBef>
                  <a:spcPts val="0"/>
                </a:spcBef>
                <a:spcAft>
                  <a:spcPts val="0"/>
                </a:spcAft>
                <a:buClrTx/>
                <a:buSzTx/>
                <a:buFontTx/>
                <a:buNone/>
                <a:tabLst/>
                <a:defRPr/>
              </a:pPr>
              <a:t>85</a:t>
            </a:fld>
            <a:endParaRPr kumimoji="0" sz="1200" b="0" i="0" u="none" strike="noStrike" kern="0" cap="none" spc="0" normalizeH="0" baseline="0" noProof="0">
              <a:ln>
                <a:noFill/>
              </a:ln>
              <a:solidFill>
                <a:srgbClr val="FFFFFF"/>
              </a:solidFill>
              <a:effectLst/>
              <a:uLnTx/>
              <a:uFillTx/>
              <a:latin typeface="Century Gothic"/>
              <a:sym typeface="Century Gothic"/>
            </a:endParaRPr>
          </a:p>
        </p:txBody>
      </p:sp>
      <p:sp>
        <p:nvSpPr>
          <p:cNvPr id="6" name="TextBox 5">
            <a:extLst>
              <a:ext uri="{FF2B5EF4-FFF2-40B4-BE49-F238E27FC236}">
                <a16:creationId xmlns:a16="http://schemas.microsoft.com/office/drawing/2014/main" id="{C91ED08D-E21F-46C2-9B2B-CF4E9E17B70D}"/>
              </a:ext>
            </a:extLst>
          </p:cNvPr>
          <p:cNvSpPr txBox="1"/>
          <p:nvPr/>
        </p:nvSpPr>
        <p:spPr>
          <a:xfrm>
            <a:off x="7700173" y="5279005"/>
            <a:ext cx="4219354" cy="3077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r" defTabSz="457200" rtl="0" fontAlgn="auto" latinLnBrk="0" hangingPunct="0">
              <a:lnSpc>
                <a:spcPct val="100000"/>
              </a:lnSpc>
              <a:spcBef>
                <a:spcPts val="0"/>
              </a:spcBef>
              <a:spcAft>
                <a:spcPts val="0"/>
              </a:spcAft>
              <a:buClrTx/>
              <a:buSzTx/>
              <a:buFontTx/>
              <a:buNone/>
              <a:tabLst/>
            </a:pPr>
            <a:r>
              <a:rPr kumimoji="0" lang="en-US" sz="1400" u="none" strike="noStrike" cap="none" spc="0" normalizeH="0" baseline="0" dirty="0">
                <a:ln>
                  <a:noFill/>
                </a:ln>
                <a:solidFill>
                  <a:srgbClr val="00334C"/>
                </a:solidFill>
                <a:effectLst/>
                <a:uFillTx/>
                <a:latin typeface="Tahoma" panose="020B0604030504040204" pitchFamily="34" charset="0"/>
                <a:ea typeface="Tahoma" panose="020B0604030504040204" pitchFamily="34" charset="0"/>
                <a:cs typeface="Tahoma" panose="020B0604030504040204" pitchFamily="34" charset="0"/>
                <a:sym typeface="Helvetica"/>
              </a:rPr>
              <a:t>Photo Source: </a:t>
            </a:r>
            <a:r>
              <a:rPr lang="en-US" sz="1400" dirty="0">
                <a:solidFill>
                  <a:srgbClr val="00334C"/>
                </a:solidFill>
                <a:latin typeface="Tahoma" panose="020B0604030504040204" pitchFamily="34" charset="0"/>
                <a:ea typeface="Tahoma" panose="020B0604030504040204" pitchFamily="34" charset="0"/>
                <a:cs typeface="Tahoma" panose="020B0604030504040204" pitchFamily="34" charset="0"/>
                <a:sym typeface="Helvetica"/>
                <a:hlinkClick r:id="rId4"/>
              </a:rPr>
              <a:t>U.S. EPA, August 2015</a:t>
            </a:r>
            <a:endParaRPr kumimoji="0" lang="en-US" sz="1400" u="none" strike="noStrike" cap="none" spc="0" normalizeH="0" baseline="0" dirty="0">
              <a:ln>
                <a:noFill/>
              </a:ln>
              <a:solidFill>
                <a:srgbClr val="00334C"/>
              </a:solidFill>
              <a:effectLst/>
              <a:uFillTx/>
              <a:latin typeface="Tahoma" panose="020B0604030504040204" pitchFamily="34" charset="0"/>
              <a:ea typeface="Tahoma" panose="020B0604030504040204" pitchFamily="34" charset="0"/>
              <a:cs typeface="Tahoma" panose="020B0604030504040204" pitchFamily="34" charset="0"/>
              <a:sym typeface="Helvetica"/>
            </a:endParaRPr>
          </a:p>
        </p:txBody>
      </p:sp>
    </p:spTree>
  </p:cSld>
  <p:clrMapOvr>
    <a:masterClrMapping/>
  </p:clrMapOvr>
  <p:transition spd="slow"/>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8" name="Shape 388"/>
          <p:cNvSpPr>
            <a:spLocks noGrp="1"/>
          </p:cNvSpPr>
          <p:nvPr>
            <p:ph type="body" sz="half" idx="1"/>
          </p:nvPr>
        </p:nvSpPr>
        <p:spPr>
          <a:xfrm>
            <a:off x="272473" y="1461877"/>
            <a:ext cx="7134167" cy="4367058"/>
          </a:xfrm>
          <a:prstGeom prst="rect">
            <a:avLst/>
          </a:prstGeom>
        </p:spPr>
        <p:txBody>
          <a:bodyPr/>
          <a:lstStyle/>
          <a:p>
            <a:pPr>
              <a:lnSpc>
                <a:spcPct val="90000"/>
              </a:lnSpc>
              <a:defRPr sz="2500"/>
            </a:pPr>
            <a:r>
              <a:rPr lang="en-US" sz="2500" dirty="0"/>
              <a:t>SRR during remedy</a:t>
            </a:r>
            <a:r>
              <a:rPr sz="2500" dirty="0"/>
              <a:t>:</a:t>
            </a:r>
          </a:p>
          <a:p>
            <a:pPr lvl="1" indent="-342900">
              <a:lnSpc>
                <a:spcPct val="81000"/>
              </a:lnSpc>
              <a:buSzPct val="100000"/>
              <a:buFont typeface="Arial" panose="020B0604020202020204" pitchFamily="34" charset="0"/>
              <a:buChar char="•"/>
              <a:defRPr sz="2000"/>
            </a:pPr>
            <a:r>
              <a:rPr dirty="0"/>
              <a:t>Incorporate vegetation for carbon sequestration</a:t>
            </a:r>
          </a:p>
          <a:p>
            <a:pPr lvl="1" indent="-342900">
              <a:lnSpc>
                <a:spcPct val="81000"/>
              </a:lnSpc>
              <a:buSzPct val="100000"/>
              <a:buFont typeface="Arial" panose="020B0604020202020204" pitchFamily="34" charset="0"/>
              <a:buChar char="•"/>
              <a:defRPr sz="2000"/>
            </a:pPr>
            <a:r>
              <a:rPr dirty="0"/>
              <a:t>Recycled slag in barrier wall</a:t>
            </a:r>
          </a:p>
          <a:p>
            <a:pPr lvl="1" indent="-342900">
              <a:lnSpc>
                <a:spcPct val="81000"/>
              </a:lnSpc>
              <a:buSzPct val="100000"/>
              <a:buFont typeface="Arial" panose="020B0604020202020204" pitchFamily="34" charset="0"/>
              <a:buChar char="•"/>
              <a:defRPr sz="2000"/>
            </a:pPr>
            <a:r>
              <a:rPr dirty="0"/>
              <a:t>Onsite materials for capping and backfill</a:t>
            </a:r>
          </a:p>
          <a:p>
            <a:pPr lvl="1" indent="-342900">
              <a:lnSpc>
                <a:spcPct val="81000"/>
              </a:lnSpc>
              <a:buSzPct val="100000"/>
              <a:buFont typeface="Arial" panose="020B0604020202020204" pitchFamily="34" charset="0"/>
              <a:buChar char="•"/>
              <a:defRPr sz="2000"/>
            </a:pPr>
            <a:r>
              <a:rPr dirty="0"/>
              <a:t>Excavation areas as retention basins</a:t>
            </a:r>
          </a:p>
          <a:p>
            <a:pPr lvl="1" indent="-342900">
              <a:lnSpc>
                <a:spcPct val="81000"/>
              </a:lnSpc>
              <a:buSzPct val="100000"/>
              <a:buFont typeface="Arial" panose="020B0604020202020204" pitchFamily="34" charset="0"/>
              <a:buChar char="•"/>
              <a:defRPr sz="2000"/>
            </a:pPr>
            <a:r>
              <a:rPr dirty="0"/>
              <a:t>Local S&amp;G for permeable barriers</a:t>
            </a:r>
          </a:p>
          <a:p>
            <a:pPr lvl="1" indent="-342900">
              <a:lnSpc>
                <a:spcPct val="81000"/>
              </a:lnSpc>
              <a:buSzPct val="100000"/>
              <a:buFont typeface="Arial" panose="020B0604020202020204" pitchFamily="34" charset="0"/>
              <a:buChar char="•"/>
              <a:defRPr sz="2000"/>
            </a:pPr>
            <a:r>
              <a:rPr dirty="0"/>
              <a:t>Cut and fill to avoid offsite disposal</a:t>
            </a:r>
          </a:p>
          <a:p>
            <a:pPr lvl="1" indent="-342900">
              <a:lnSpc>
                <a:spcPct val="81000"/>
              </a:lnSpc>
              <a:buSzPct val="100000"/>
              <a:buFont typeface="Arial" panose="020B0604020202020204" pitchFamily="34" charset="0"/>
              <a:buChar char="•"/>
              <a:defRPr sz="2000"/>
            </a:pPr>
            <a:r>
              <a:rPr dirty="0"/>
              <a:t>Use in-situ vs ex-situ soil mixing</a:t>
            </a:r>
          </a:p>
          <a:p>
            <a:pPr lvl="1" indent="-342900">
              <a:lnSpc>
                <a:spcPct val="81000"/>
              </a:lnSpc>
              <a:buSzPct val="100000"/>
              <a:buFont typeface="Arial" panose="020B0604020202020204" pitchFamily="34" charset="0"/>
              <a:buChar char="•"/>
              <a:defRPr sz="2000"/>
            </a:pPr>
            <a:r>
              <a:rPr dirty="0"/>
              <a:t>Support biodiversity with habitat enrichment</a:t>
            </a:r>
          </a:p>
        </p:txBody>
      </p:sp>
      <p:pic>
        <p:nvPicPr>
          <p:cNvPr id="389" name="image38.png"/>
          <p:cNvPicPr>
            <a:picLocks noChangeAspect="1"/>
          </p:cNvPicPr>
          <p:nvPr/>
        </p:nvPicPr>
        <p:blipFill>
          <a:blip r:embed="rId3" cstate="email">
            <a:extLst>
              <a:ext uri="{28A0092B-C50C-407E-A947-70E740481C1C}">
                <a14:useLocalDpi xmlns:a14="http://schemas.microsoft.com/office/drawing/2010/main"/>
              </a:ext>
            </a:extLst>
          </a:blip>
          <a:srcRect t="116" b="25117"/>
          <a:stretch>
            <a:fillRect/>
          </a:stretch>
        </p:blipFill>
        <p:spPr>
          <a:xfrm>
            <a:off x="7615238" y="1255656"/>
            <a:ext cx="4414348" cy="4713919"/>
          </a:xfrm>
          <a:prstGeom prst="rect">
            <a:avLst/>
          </a:prstGeom>
          <a:ln w="12700">
            <a:miter lim="400000"/>
          </a:ln>
        </p:spPr>
      </p:pic>
      <p:sp>
        <p:nvSpPr>
          <p:cNvPr id="390" name="Shape 390"/>
          <p:cNvSpPr>
            <a:spLocks noGrp="1"/>
          </p:cNvSpPr>
          <p:nvPr>
            <p:ph type="sldNum" sz="quarter" idx="4294967295"/>
          </p:nvPr>
        </p:nvSpPr>
        <p:spPr>
          <a:xfrm>
            <a:off x="11581878" y="6273022"/>
            <a:ext cx="273057" cy="281937"/>
          </a:xfrm>
          <a:prstGeom prst="rect">
            <a:avLst/>
          </a:prstGeom>
          <a:extLst>
            <a:ext uri="{C572A759-6A51-4108-AA02-DFA0A04FC94B}">
              <ma14:wrappingTextBoxFlag xmlns="" xmlns:ma14="http://schemas.microsoft.com/office/mac/drawingml/2011/main" val="1"/>
            </a:ext>
          </a:extLst>
        </p:spPr>
        <p:txBody>
          <a:bodyPr/>
          <a:lstStyle/>
          <a:p>
            <a:pPr marL="0" marR="0" lvl="0" indent="0" algn="ctr" defTabSz="457200" rtl="0" eaLnBrk="1" fontAlgn="auto" latinLnBrk="0" hangingPunct="0">
              <a:lnSpc>
                <a:spcPct val="100000"/>
              </a:lnSpc>
              <a:spcBef>
                <a:spcPts val="0"/>
              </a:spcBef>
              <a:spcAft>
                <a:spcPts val="0"/>
              </a:spcAft>
              <a:buClrTx/>
              <a:buSzTx/>
              <a:buFontTx/>
              <a:buNone/>
              <a:tabLst/>
              <a:defRPr/>
            </a:pPr>
            <a:fld id="{86CB4B4D-7CA3-9044-876B-883B54F8677D}" type="slidenum">
              <a:rPr kumimoji="0" sz="1200" b="0" i="0" u="none" strike="noStrike" kern="0" cap="none" spc="0" normalizeH="0" baseline="0" noProof="0">
                <a:ln>
                  <a:noFill/>
                </a:ln>
                <a:solidFill>
                  <a:srgbClr val="FFFFFF"/>
                </a:solidFill>
                <a:effectLst/>
                <a:uLnTx/>
                <a:uFillTx/>
                <a:latin typeface="Century Gothic"/>
                <a:sym typeface="Century Gothic"/>
              </a:rPr>
              <a:pPr marL="0" marR="0" lvl="0" indent="0" algn="ctr" defTabSz="457200" rtl="0" eaLnBrk="1" fontAlgn="auto" latinLnBrk="0" hangingPunct="0">
                <a:lnSpc>
                  <a:spcPct val="100000"/>
                </a:lnSpc>
                <a:spcBef>
                  <a:spcPts val="0"/>
                </a:spcBef>
                <a:spcAft>
                  <a:spcPts val="0"/>
                </a:spcAft>
                <a:buClrTx/>
                <a:buSzTx/>
                <a:buFontTx/>
                <a:buNone/>
                <a:tabLst/>
                <a:defRPr/>
              </a:pPr>
              <a:t>86</a:t>
            </a:fld>
            <a:endParaRPr kumimoji="0" sz="1200" b="0" i="0" u="none" strike="noStrike" kern="0" cap="none" spc="0" normalizeH="0" baseline="0" noProof="0">
              <a:ln>
                <a:noFill/>
              </a:ln>
              <a:solidFill>
                <a:srgbClr val="FFFFFF"/>
              </a:solidFill>
              <a:effectLst/>
              <a:uLnTx/>
              <a:uFillTx/>
              <a:latin typeface="Century Gothic"/>
              <a:sym typeface="Century Gothic"/>
            </a:endParaRPr>
          </a:p>
        </p:txBody>
      </p:sp>
      <p:sp>
        <p:nvSpPr>
          <p:cNvPr id="8" name="Shape 380">
            <a:extLst>
              <a:ext uri="{FF2B5EF4-FFF2-40B4-BE49-F238E27FC236}">
                <a16:creationId xmlns:a16="http://schemas.microsoft.com/office/drawing/2014/main" id="{BD39E40E-5CF4-40F1-B299-40A3EBF20A96}"/>
              </a:ext>
            </a:extLst>
          </p:cNvPr>
          <p:cNvSpPr>
            <a:spLocks noGrp="1"/>
          </p:cNvSpPr>
          <p:nvPr>
            <p:ph type="title"/>
          </p:nvPr>
        </p:nvSpPr>
        <p:spPr>
          <a:xfrm>
            <a:off x="272473" y="322082"/>
            <a:ext cx="10865224" cy="706983"/>
          </a:xfrm>
          <a:prstGeom prst="rect">
            <a:avLst/>
          </a:prstGeom>
        </p:spPr>
        <p:txBody>
          <a:bodyPr/>
          <a:lstStyle/>
          <a:p>
            <a:pPr algn="l"/>
            <a:r>
              <a:rPr dirty="0"/>
              <a:t>SRR Case Study – Pharmacia Upjohn</a:t>
            </a:r>
            <a:r>
              <a:rPr lang="en-US" dirty="0"/>
              <a:t>, CT</a:t>
            </a:r>
            <a:endParaRPr dirty="0"/>
          </a:p>
        </p:txBody>
      </p:sp>
      <p:sp>
        <p:nvSpPr>
          <p:cNvPr id="6" name="TextBox 5">
            <a:extLst>
              <a:ext uri="{FF2B5EF4-FFF2-40B4-BE49-F238E27FC236}">
                <a16:creationId xmlns:a16="http://schemas.microsoft.com/office/drawing/2014/main" id="{1360CF32-C844-41B0-8940-DC8E10B58986}"/>
              </a:ext>
            </a:extLst>
          </p:cNvPr>
          <p:cNvSpPr txBox="1"/>
          <p:nvPr/>
        </p:nvSpPr>
        <p:spPr>
          <a:xfrm>
            <a:off x="3395884" y="5661802"/>
            <a:ext cx="4219354" cy="3077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r" defTabSz="457200" rtl="0" fontAlgn="auto" latinLnBrk="0" hangingPunct="0">
              <a:lnSpc>
                <a:spcPct val="100000"/>
              </a:lnSpc>
              <a:spcBef>
                <a:spcPts val="0"/>
              </a:spcBef>
              <a:spcAft>
                <a:spcPts val="0"/>
              </a:spcAft>
              <a:buClrTx/>
              <a:buSzTx/>
              <a:buFontTx/>
              <a:buNone/>
              <a:tabLst/>
            </a:pPr>
            <a:r>
              <a:rPr kumimoji="0" lang="en-US" sz="1400" u="none" strike="noStrike" cap="none" spc="0" normalizeH="0" baseline="0" dirty="0">
                <a:ln>
                  <a:noFill/>
                </a:ln>
                <a:solidFill>
                  <a:srgbClr val="00334C"/>
                </a:solidFill>
                <a:effectLst/>
                <a:uFillTx/>
                <a:latin typeface="Tahoma" panose="020B0604030504040204" pitchFamily="34" charset="0"/>
                <a:ea typeface="Tahoma" panose="020B0604030504040204" pitchFamily="34" charset="0"/>
                <a:cs typeface="Tahoma" panose="020B0604030504040204" pitchFamily="34" charset="0"/>
                <a:sym typeface="Helvetica"/>
              </a:rPr>
              <a:t>Photo Source: </a:t>
            </a:r>
            <a:r>
              <a:rPr lang="en-US" sz="1400" dirty="0">
                <a:solidFill>
                  <a:srgbClr val="00334C"/>
                </a:solidFill>
                <a:latin typeface="Tahoma" panose="020B0604030504040204" pitchFamily="34" charset="0"/>
                <a:ea typeface="Tahoma" panose="020B0604030504040204" pitchFamily="34" charset="0"/>
                <a:cs typeface="Tahoma" panose="020B0604030504040204" pitchFamily="34" charset="0"/>
                <a:sym typeface="Helvetica"/>
                <a:hlinkClick r:id="rId4"/>
              </a:rPr>
              <a:t>U.S. EPA, August 2015</a:t>
            </a:r>
            <a:endParaRPr kumimoji="0" lang="en-US" sz="1400" u="none" strike="noStrike" cap="none" spc="0" normalizeH="0" baseline="0" dirty="0">
              <a:ln>
                <a:noFill/>
              </a:ln>
              <a:solidFill>
                <a:srgbClr val="00334C"/>
              </a:solidFill>
              <a:effectLst/>
              <a:uFillTx/>
              <a:latin typeface="Tahoma" panose="020B0604030504040204" pitchFamily="34" charset="0"/>
              <a:ea typeface="Tahoma" panose="020B0604030504040204" pitchFamily="34" charset="0"/>
              <a:cs typeface="Tahoma" panose="020B0604030504040204" pitchFamily="34" charset="0"/>
              <a:sym typeface="Helvetica"/>
            </a:endParaRPr>
          </a:p>
        </p:txBody>
      </p:sp>
    </p:spTree>
  </p:cSld>
  <p:clrMapOvr>
    <a:masterClrMapping/>
  </p:clrMapOvr>
  <p:transition spd="slow"/>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5" name="Shape 395"/>
          <p:cNvSpPr/>
          <p:nvPr/>
        </p:nvSpPr>
        <p:spPr>
          <a:xfrm>
            <a:off x="7749912" y="4806381"/>
            <a:ext cx="3730893" cy="1200325"/>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lvl1pPr>
              <a:defRPr>
                <a:latin typeface="+mj-lt"/>
                <a:ea typeface="+mj-ea"/>
                <a:cs typeface="+mj-cs"/>
                <a:sym typeface="Calibri"/>
              </a:defRPr>
            </a:lvl1pPr>
          </a:lstStyle>
          <a:p>
            <a:pPr marL="0" marR="0" lvl="0" indent="0" algn="l" defTabSz="457200" rtl="0" eaLnBrk="1" fontAlgn="auto" latinLnBrk="0" hangingPunct="0">
              <a:lnSpc>
                <a:spcPct val="100000"/>
              </a:lnSpc>
              <a:spcBef>
                <a:spcPts val="0"/>
              </a:spcBef>
              <a:spcAft>
                <a:spcPts val="0"/>
              </a:spcAft>
              <a:buClrTx/>
              <a:buSzTx/>
              <a:buFontTx/>
              <a:buNone/>
              <a:tabLst/>
              <a:defRPr/>
            </a:pPr>
            <a:r>
              <a:rPr kumimoji="0" sz="1800" b="0" i="0" u="none" strike="noStrike" kern="0" cap="none" spc="0" normalizeH="0" baseline="0" noProof="0" dirty="0">
                <a:ln>
                  <a:noFill/>
                </a:ln>
                <a:solidFill>
                  <a:srgbClr val="00334C"/>
                </a:solidFill>
                <a:effectLst/>
                <a:uLnTx/>
                <a:uFillTx/>
                <a:latin typeface="Calibri"/>
                <a:cs typeface="Calibri"/>
                <a:sym typeface="Calibri"/>
              </a:rPr>
              <a:t>Two-thirds of 78-acre site will be an ecological preserve. Seventeen acres will be redeveloped for commercial/industrial</a:t>
            </a:r>
          </a:p>
        </p:txBody>
      </p:sp>
      <p:pic>
        <p:nvPicPr>
          <p:cNvPr id="396" name="image39.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061242" y="1615029"/>
            <a:ext cx="3242662" cy="1926141"/>
          </a:xfrm>
          <a:prstGeom prst="rect">
            <a:avLst/>
          </a:prstGeom>
          <a:ln w="12700">
            <a:miter lim="400000"/>
          </a:ln>
        </p:spPr>
      </p:pic>
      <p:pic>
        <p:nvPicPr>
          <p:cNvPr id="397" name="image40.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72568" y="1615030"/>
            <a:ext cx="3242662" cy="1926140"/>
          </a:xfrm>
          <a:prstGeom prst="rect">
            <a:avLst/>
          </a:prstGeom>
          <a:ln w="12700">
            <a:miter lim="400000"/>
          </a:ln>
        </p:spPr>
      </p:pic>
      <p:sp>
        <p:nvSpPr>
          <p:cNvPr id="398" name="Shape 398"/>
          <p:cNvSpPr/>
          <p:nvPr/>
        </p:nvSpPr>
        <p:spPr>
          <a:xfrm>
            <a:off x="372570" y="3682998"/>
            <a:ext cx="6795900" cy="1708146"/>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marL="342900" marR="0" lvl="0" indent="-342900" algn="l" defTabSz="457200" rtl="0" eaLnBrk="1" fontAlgn="auto" latinLnBrk="0" hangingPunct="0">
              <a:lnSpc>
                <a:spcPct val="90000"/>
              </a:lnSpc>
              <a:spcBef>
                <a:spcPts val="1000"/>
              </a:spcBef>
              <a:spcAft>
                <a:spcPts val="0"/>
              </a:spcAft>
              <a:buClr>
                <a:srgbClr val="002060"/>
              </a:buClr>
              <a:buSzPct val="80000"/>
              <a:buFont typeface="Wingdings 3"/>
              <a:buChar char=""/>
              <a:tabLst/>
              <a:defRPr sz="2400">
                <a:latin typeface="Tahoma"/>
                <a:ea typeface="Tahoma"/>
                <a:cs typeface="Tahoma"/>
                <a:sym typeface="Tahoma"/>
              </a:defRPr>
            </a:pPr>
            <a:r>
              <a:rPr kumimoji="0" sz="2400" b="0" i="0" u="none" strike="noStrike" kern="0" cap="none" spc="0" normalizeH="0" baseline="0" noProof="0" dirty="0">
                <a:ln>
                  <a:noFill/>
                </a:ln>
                <a:solidFill>
                  <a:srgbClr val="00334C"/>
                </a:solidFill>
                <a:effectLst/>
                <a:uLnTx/>
                <a:uFillTx/>
                <a:latin typeface="Tahoma"/>
                <a:ea typeface="Tahoma"/>
                <a:cs typeface="Tahoma"/>
                <a:sym typeface="Tahoma"/>
              </a:rPr>
              <a:t>Ecological enhancements </a:t>
            </a:r>
          </a:p>
          <a:p>
            <a:pPr marL="342900" marR="0" lvl="0" indent="-342900" algn="l" defTabSz="457200" rtl="0" eaLnBrk="1" fontAlgn="auto" latinLnBrk="0" hangingPunct="0">
              <a:lnSpc>
                <a:spcPct val="90000"/>
              </a:lnSpc>
              <a:spcBef>
                <a:spcPts val="1000"/>
              </a:spcBef>
              <a:spcAft>
                <a:spcPts val="0"/>
              </a:spcAft>
              <a:buClr>
                <a:srgbClr val="002060"/>
              </a:buClr>
              <a:buSzPct val="80000"/>
              <a:buFont typeface="Wingdings 3"/>
              <a:buChar char=""/>
              <a:tabLst/>
              <a:defRPr sz="2400">
                <a:latin typeface="Tahoma"/>
                <a:ea typeface="Tahoma"/>
                <a:cs typeface="Tahoma"/>
                <a:sym typeface="Tahoma"/>
              </a:defRPr>
            </a:pPr>
            <a:r>
              <a:rPr kumimoji="0" lang="en-US" sz="2400" b="0" i="0" u="none" strike="noStrike" kern="0" cap="none" spc="0" normalizeH="0" baseline="0" noProof="0" dirty="0">
                <a:ln>
                  <a:noFill/>
                </a:ln>
                <a:solidFill>
                  <a:srgbClr val="00334C"/>
                </a:solidFill>
                <a:effectLst/>
                <a:uLnTx/>
                <a:uFillTx/>
                <a:latin typeface="Tahoma"/>
                <a:ea typeface="Tahoma"/>
                <a:cs typeface="Tahoma"/>
                <a:sym typeface="Tahoma"/>
              </a:rPr>
              <a:t>N</a:t>
            </a:r>
            <a:r>
              <a:rPr kumimoji="0" sz="2400" b="0" i="0" u="none" strike="noStrike" kern="0" cap="none" spc="0" normalizeH="0" baseline="0" noProof="0" dirty="0">
                <a:ln>
                  <a:noFill/>
                </a:ln>
                <a:solidFill>
                  <a:srgbClr val="00334C"/>
                </a:solidFill>
                <a:effectLst/>
                <a:uLnTx/>
                <a:uFillTx/>
                <a:latin typeface="Tahoma"/>
                <a:ea typeface="Tahoma"/>
                <a:cs typeface="Tahoma"/>
                <a:sym typeface="Tahoma"/>
              </a:rPr>
              <a:t>ew freshwater wetland  </a:t>
            </a:r>
            <a:endParaRPr kumimoji="0" sz="2500" b="0" i="0" u="none" strike="noStrike" kern="0" cap="none" spc="0" normalizeH="0" baseline="0" noProof="0" dirty="0">
              <a:ln>
                <a:noFill/>
              </a:ln>
              <a:solidFill>
                <a:srgbClr val="00334C"/>
              </a:solidFill>
              <a:effectLst/>
              <a:uLnTx/>
              <a:uFillTx/>
              <a:latin typeface="Tahoma"/>
              <a:ea typeface="Tahoma"/>
              <a:cs typeface="Tahoma"/>
              <a:sym typeface="Tahoma"/>
            </a:endParaRPr>
          </a:p>
          <a:p>
            <a:pPr marL="342900" marR="0" lvl="0" indent="-342900" algn="l" defTabSz="457200" rtl="0" eaLnBrk="1" fontAlgn="auto" latinLnBrk="0" hangingPunct="0">
              <a:lnSpc>
                <a:spcPct val="90000"/>
              </a:lnSpc>
              <a:spcBef>
                <a:spcPts val="1000"/>
              </a:spcBef>
              <a:spcAft>
                <a:spcPts val="0"/>
              </a:spcAft>
              <a:buClr>
                <a:srgbClr val="002060"/>
              </a:buClr>
              <a:buSzPct val="80000"/>
              <a:buFont typeface="Wingdings 3"/>
              <a:buChar char=""/>
              <a:tabLst/>
              <a:defRPr sz="2400">
                <a:latin typeface="Tahoma"/>
                <a:ea typeface="Tahoma"/>
                <a:cs typeface="Tahoma"/>
                <a:sym typeface="Tahoma"/>
              </a:defRPr>
            </a:pPr>
            <a:r>
              <a:rPr kumimoji="0" lang="en-US" sz="2400" b="0" i="0" u="none" strike="noStrike" kern="0" cap="none" spc="0" normalizeH="0" baseline="0" noProof="0" dirty="0">
                <a:ln>
                  <a:noFill/>
                </a:ln>
                <a:solidFill>
                  <a:srgbClr val="00334C"/>
                </a:solidFill>
                <a:effectLst/>
                <a:uLnTx/>
                <a:uFillTx/>
                <a:latin typeface="Tahoma"/>
                <a:ea typeface="Tahoma"/>
                <a:cs typeface="Tahoma"/>
                <a:sym typeface="Tahoma"/>
              </a:rPr>
              <a:t>W</a:t>
            </a:r>
            <a:r>
              <a:rPr kumimoji="0" sz="2400" b="0" i="0" u="none" strike="noStrike" kern="0" cap="none" spc="0" normalizeH="0" baseline="0" noProof="0" dirty="0">
                <a:ln>
                  <a:noFill/>
                </a:ln>
                <a:solidFill>
                  <a:srgbClr val="00334C"/>
                </a:solidFill>
                <a:effectLst/>
                <a:uLnTx/>
                <a:uFillTx/>
                <a:latin typeface="Tahoma"/>
                <a:ea typeface="Tahoma"/>
                <a:cs typeface="Tahoma"/>
                <a:sym typeface="Tahoma"/>
              </a:rPr>
              <a:t>etland will serve to manage site-wide stormwater management</a:t>
            </a:r>
          </a:p>
        </p:txBody>
      </p:sp>
      <p:pic>
        <p:nvPicPr>
          <p:cNvPr id="399" name="image41.png"/>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749913" y="1252428"/>
            <a:ext cx="3730887" cy="3553956"/>
          </a:xfrm>
          <a:prstGeom prst="rect">
            <a:avLst/>
          </a:prstGeom>
          <a:ln w="12700">
            <a:miter lim="400000"/>
          </a:ln>
        </p:spPr>
      </p:pic>
      <p:sp>
        <p:nvSpPr>
          <p:cNvPr id="400" name="Shape 400"/>
          <p:cNvSpPr>
            <a:spLocks noGrp="1"/>
          </p:cNvSpPr>
          <p:nvPr>
            <p:ph type="sldNum" sz="quarter" idx="4294967295"/>
          </p:nvPr>
        </p:nvSpPr>
        <p:spPr>
          <a:xfrm>
            <a:off x="11581878" y="6273022"/>
            <a:ext cx="273057" cy="281937"/>
          </a:xfrm>
          <a:prstGeom prst="rect">
            <a:avLst/>
          </a:prstGeom>
          <a:extLst>
            <a:ext uri="{C572A759-6A51-4108-AA02-DFA0A04FC94B}">
              <ma14:wrappingTextBoxFlag xmlns="" xmlns:ma14="http://schemas.microsoft.com/office/mac/drawingml/2011/main" val="1"/>
            </a:ext>
          </a:extLst>
        </p:spPr>
        <p:txBody>
          <a:bodyPr/>
          <a:lstStyle/>
          <a:p>
            <a:pPr marL="0" marR="0" lvl="0" indent="0" algn="ctr" defTabSz="457200" rtl="0" eaLnBrk="1" fontAlgn="auto" latinLnBrk="0" hangingPunct="0">
              <a:lnSpc>
                <a:spcPct val="100000"/>
              </a:lnSpc>
              <a:spcBef>
                <a:spcPts val="0"/>
              </a:spcBef>
              <a:spcAft>
                <a:spcPts val="0"/>
              </a:spcAft>
              <a:buClrTx/>
              <a:buSzTx/>
              <a:buFontTx/>
              <a:buNone/>
              <a:tabLst/>
              <a:defRPr/>
            </a:pPr>
            <a:fld id="{86CB4B4D-7CA3-9044-876B-883B54F8677D}" type="slidenum">
              <a:rPr kumimoji="0" sz="1200" b="0" i="0" u="none" strike="noStrike" kern="0" cap="none" spc="0" normalizeH="0" baseline="0" noProof="0">
                <a:ln>
                  <a:noFill/>
                </a:ln>
                <a:solidFill>
                  <a:srgbClr val="FFFFFF"/>
                </a:solidFill>
                <a:effectLst/>
                <a:uLnTx/>
                <a:uFillTx/>
                <a:latin typeface="Century Gothic"/>
                <a:sym typeface="Century Gothic"/>
              </a:rPr>
              <a:pPr marL="0" marR="0" lvl="0" indent="0" algn="ctr" defTabSz="457200" rtl="0" eaLnBrk="1" fontAlgn="auto" latinLnBrk="0" hangingPunct="0">
                <a:lnSpc>
                  <a:spcPct val="100000"/>
                </a:lnSpc>
                <a:spcBef>
                  <a:spcPts val="0"/>
                </a:spcBef>
                <a:spcAft>
                  <a:spcPts val="0"/>
                </a:spcAft>
                <a:buClrTx/>
                <a:buSzTx/>
                <a:buFontTx/>
                <a:buNone/>
                <a:tabLst/>
                <a:defRPr/>
              </a:pPr>
              <a:t>87</a:t>
            </a:fld>
            <a:endParaRPr kumimoji="0" sz="1200" b="0" i="0" u="none" strike="noStrike" kern="0" cap="none" spc="0" normalizeH="0" baseline="0" noProof="0">
              <a:ln>
                <a:noFill/>
              </a:ln>
              <a:solidFill>
                <a:srgbClr val="FFFFFF"/>
              </a:solidFill>
              <a:effectLst/>
              <a:uLnTx/>
              <a:uFillTx/>
              <a:latin typeface="Century Gothic"/>
              <a:sym typeface="Century Gothic"/>
            </a:endParaRPr>
          </a:p>
        </p:txBody>
      </p:sp>
      <p:sp>
        <p:nvSpPr>
          <p:cNvPr id="12" name="Shape 380">
            <a:extLst>
              <a:ext uri="{FF2B5EF4-FFF2-40B4-BE49-F238E27FC236}">
                <a16:creationId xmlns:a16="http://schemas.microsoft.com/office/drawing/2014/main" id="{44C035FE-FF8B-41E7-A1DF-5C523D91E250}"/>
              </a:ext>
            </a:extLst>
          </p:cNvPr>
          <p:cNvSpPr>
            <a:spLocks noGrp="1"/>
          </p:cNvSpPr>
          <p:nvPr>
            <p:ph type="title"/>
          </p:nvPr>
        </p:nvSpPr>
        <p:spPr>
          <a:xfrm>
            <a:off x="272473" y="322082"/>
            <a:ext cx="10865224" cy="706983"/>
          </a:xfrm>
          <a:prstGeom prst="rect">
            <a:avLst/>
          </a:prstGeom>
        </p:spPr>
        <p:txBody>
          <a:bodyPr/>
          <a:lstStyle/>
          <a:p>
            <a:pPr algn="l"/>
            <a:r>
              <a:rPr dirty="0"/>
              <a:t>SRR Case Study – Pharmacia Upjohn</a:t>
            </a:r>
            <a:r>
              <a:rPr lang="en-US" dirty="0"/>
              <a:t>, CT</a:t>
            </a:r>
            <a:endParaRPr dirty="0"/>
          </a:p>
        </p:txBody>
      </p:sp>
      <p:sp>
        <p:nvSpPr>
          <p:cNvPr id="9" name="TextBox 8">
            <a:extLst>
              <a:ext uri="{FF2B5EF4-FFF2-40B4-BE49-F238E27FC236}">
                <a16:creationId xmlns:a16="http://schemas.microsoft.com/office/drawing/2014/main" id="{B2C914E3-4FCF-4BFA-9622-DDEE7B9FC450}"/>
              </a:ext>
            </a:extLst>
          </p:cNvPr>
          <p:cNvSpPr txBox="1"/>
          <p:nvPr/>
        </p:nvSpPr>
        <p:spPr>
          <a:xfrm>
            <a:off x="372568" y="5698933"/>
            <a:ext cx="4219354" cy="3077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defTabSz="457200" rtl="0" fontAlgn="auto" latinLnBrk="0" hangingPunct="0">
              <a:lnSpc>
                <a:spcPct val="100000"/>
              </a:lnSpc>
              <a:spcBef>
                <a:spcPts val="0"/>
              </a:spcBef>
              <a:spcAft>
                <a:spcPts val="0"/>
              </a:spcAft>
              <a:buClrTx/>
              <a:buSzTx/>
              <a:buFontTx/>
              <a:buNone/>
              <a:tabLst/>
            </a:pPr>
            <a:r>
              <a:rPr kumimoji="0" lang="en-US" sz="1400" u="none" strike="noStrike" cap="none" spc="0" normalizeH="0" baseline="0" dirty="0">
                <a:ln>
                  <a:noFill/>
                </a:ln>
                <a:solidFill>
                  <a:srgbClr val="00334C"/>
                </a:solidFill>
                <a:effectLst/>
                <a:uFillTx/>
                <a:latin typeface="Tahoma" panose="020B0604030504040204" pitchFamily="34" charset="0"/>
                <a:ea typeface="Tahoma" panose="020B0604030504040204" pitchFamily="34" charset="0"/>
                <a:cs typeface="Tahoma" panose="020B0604030504040204" pitchFamily="34" charset="0"/>
                <a:sym typeface="Helvetica"/>
              </a:rPr>
              <a:t>Photos Source: </a:t>
            </a:r>
            <a:r>
              <a:rPr lang="en-US" sz="1400" dirty="0">
                <a:solidFill>
                  <a:srgbClr val="00334C"/>
                </a:solidFill>
                <a:latin typeface="Tahoma" panose="020B0604030504040204" pitchFamily="34" charset="0"/>
                <a:ea typeface="Tahoma" panose="020B0604030504040204" pitchFamily="34" charset="0"/>
                <a:cs typeface="Tahoma" panose="020B0604030504040204" pitchFamily="34" charset="0"/>
                <a:sym typeface="Helvetica"/>
                <a:hlinkClick r:id="rId6"/>
              </a:rPr>
              <a:t>U.S. EPA, August 2015</a:t>
            </a:r>
            <a:endParaRPr kumimoji="0" lang="en-US" sz="1400" u="none" strike="noStrike" cap="none" spc="0" normalizeH="0" baseline="0" dirty="0">
              <a:ln>
                <a:noFill/>
              </a:ln>
              <a:solidFill>
                <a:srgbClr val="00334C"/>
              </a:solidFill>
              <a:effectLst/>
              <a:uFillTx/>
              <a:latin typeface="Tahoma" panose="020B0604030504040204" pitchFamily="34" charset="0"/>
              <a:ea typeface="Tahoma" panose="020B0604030504040204" pitchFamily="34" charset="0"/>
              <a:cs typeface="Tahoma" panose="020B0604030504040204" pitchFamily="34" charset="0"/>
              <a:sym typeface="Helvetica"/>
            </a:endParaRPr>
          </a:p>
        </p:txBody>
      </p:sp>
    </p:spTree>
  </p:cSld>
  <p:clrMapOvr>
    <a:masterClrMapping/>
  </p:clrMapOvr>
  <p:transition spd="slow"/>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4" name="Shape 404"/>
          <p:cNvSpPr>
            <a:spLocks noGrp="1"/>
          </p:cNvSpPr>
          <p:nvPr>
            <p:ph type="title"/>
          </p:nvPr>
        </p:nvSpPr>
        <p:spPr>
          <a:xfrm>
            <a:off x="272473" y="316619"/>
            <a:ext cx="8761415" cy="706970"/>
          </a:xfrm>
          <a:prstGeom prst="rect">
            <a:avLst/>
          </a:prstGeom>
        </p:spPr>
        <p:txBody>
          <a:bodyPr/>
          <a:lstStyle>
            <a:lvl1pPr algn="l"/>
          </a:lstStyle>
          <a:p>
            <a:r>
              <a:t>Integrating SRR Summary</a:t>
            </a:r>
          </a:p>
        </p:txBody>
      </p:sp>
      <p:graphicFrame>
        <p:nvGraphicFramePr>
          <p:cNvPr id="2" name="Diagram 1">
            <a:extLst>
              <a:ext uri="{FF2B5EF4-FFF2-40B4-BE49-F238E27FC236}">
                <a16:creationId xmlns:a16="http://schemas.microsoft.com/office/drawing/2014/main" id="{A3E1B787-98DB-4631-8C67-DC7DB9BED4E0}"/>
              </a:ext>
            </a:extLst>
          </p:cNvPr>
          <p:cNvGraphicFramePr/>
          <p:nvPr/>
        </p:nvGraphicFramePr>
        <p:xfrm>
          <a:off x="272470" y="1599046"/>
          <a:ext cx="11267889" cy="42683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06" name="Shape 406"/>
          <p:cNvSpPr>
            <a:spLocks noGrp="1"/>
          </p:cNvSpPr>
          <p:nvPr>
            <p:ph type="sldNum" sz="quarter" idx="4294967295"/>
          </p:nvPr>
        </p:nvSpPr>
        <p:spPr>
          <a:xfrm>
            <a:off x="11581878" y="6273022"/>
            <a:ext cx="273057" cy="281937"/>
          </a:xfrm>
          <a:prstGeom prst="rect">
            <a:avLst/>
          </a:prstGeom>
          <a:extLst>
            <a:ext uri="{C572A759-6A51-4108-AA02-DFA0A04FC94B}">
              <ma14:wrappingTextBoxFlag xmlns="" xmlns:ma14="http://schemas.microsoft.com/office/mac/drawingml/2011/main" val="1"/>
            </a:ext>
          </a:extLst>
        </p:spPr>
        <p:txBody>
          <a:bodyPr/>
          <a:lstStyle/>
          <a:p>
            <a:pPr marL="0" marR="0" lvl="0" indent="0" algn="ctr" defTabSz="457200" rtl="0" eaLnBrk="1" fontAlgn="auto" latinLnBrk="0" hangingPunct="0">
              <a:lnSpc>
                <a:spcPct val="100000"/>
              </a:lnSpc>
              <a:spcBef>
                <a:spcPts val="0"/>
              </a:spcBef>
              <a:spcAft>
                <a:spcPts val="0"/>
              </a:spcAft>
              <a:buClrTx/>
              <a:buSzTx/>
              <a:buFontTx/>
              <a:buNone/>
              <a:tabLst/>
              <a:defRPr/>
            </a:pPr>
            <a:fld id="{86CB4B4D-7CA3-9044-876B-883B54F8677D}" type="slidenum">
              <a:rPr kumimoji="0" sz="1200" b="0" i="0" u="none" strike="noStrike" kern="0" cap="none" spc="0" normalizeH="0" baseline="0" noProof="0">
                <a:ln>
                  <a:noFill/>
                </a:ln>
                <a:solidFill>
                  <a:srgbClr val="FFFFFF"/>
                </a:solidFill>
                <a:effectLst/>
                <a:uLnTx/>
                <a:uFillTx/>
                <a:latin typeface="Century Gothic"/>
                <a:sym typeface="Century Gothic"/>
              </a:rPr>
              <a:pPr marL="0" marR="0" lvl="0" indent="0" algn="ctr" defTabSz="457200" rtl="0" eaLnBrk="1" fontAlgn="auto" latinLnBrk="0" hangingPunct="0">
                <a:lnSpc>
                  <a:spcPct val="100000"/>
                </a:lnSpc>
                <a:spcBef>
                  <a:spcPts val="0"/>
                </a:spcBef>
                <a:spcAft>
                  <a:spcPts val="0"/>
                </a:spcAft>
                <a:buClrTx/>
                <a:buSzTx/>
                <a:buFontTx/>
                <a:buNone/>
                <a:tabLst/>
                <a:defRPr/>
              </a:pPr>
              <a:t>88</a:t>
            </a:fld>
            <a:endParaRPr kumimoji="0" sz="1200" b="0" i="0" u="none" strike="noStrike" kern="0" cap="none" spc="0" normalizeH="0" baseline="0" noProof="0">
              <a:ln>
                <a:noFill/>
              </a:ln>
              <a:solidFill>
                <a:srgbClr val="FFFFFF"/>
              </a:solidFill>
              <a:effectLst/>
              <a:uLnTx/>
              <a:uFillTx/>
              <a:latin typeface="Century Gothic"/>
              <a:sym typeface="Century Gothic"/>
            </a:endParaRPr>
          </a:p>
        </p:txBody>
      </p:sp>
    </p:spTree>
  </p:cSld>
  <p:clrMapOvr>
    <a:masterClrMapping/>
  </p:clrMapOvr>
  <p:transition spd="slow"/>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Shape 97"/>
          <p:cNvSpPr>
            <a:spLocks noGrp="1"/>
          </p:cNvSpPr>
          <p:nvPr>
            <p:ph type="sldNum" sz="quarter" idx="4294967295"/>
          </p:nvPr>
        </p:nvSpPr>
        <p:spPr>
          <a:xfrm>
            <a:off x="11624735" y="6273022"/>
            <a:ext cx="187334" cy="269239"/>
          </a:xfrm>
          <a:prstGeom prst="rect">
            <a:avLst/>
          </a:prstGeom>
          <a:extLst>
            <a:ext uri="{C572A759-6A51-4108-AA02-DFA0A04FC94B}">
              <ma14:wrappingTextBoxFlag xmlns="" xmlns:ma14="http://schemas.microsoft.com/office/mac/drawingml/2011/main" val="1"/>
            </a:ext>
          </a:extLst>
        </p:spPr>
        <p:txBody>
          <a:bodyPr anchor="t"/>
          <a:lstStyle>
            <a:lvl1pPr algn="ctr">
              <a:defRPr>
                <a:solidFill>
                  <a:srgbClr val="FFFFFF"/>
                </a:solidFill>
                <a:latin typeface="Tahoma"/>
                <a:ea typeface="Tahoma"/>
                <a:cs typeface="Tahoma"/>
                <a:sym typeface="Tahoma"/>
              </a:defRPr>
            </a:lvl1pPr>
          </a:lstStyle>
          <a:p>
            <a:fld id="{86CB4B4D-7CA3-9044-876B-883B54F8677D}" type="slidenum">
              <a:rPr/>
              <a:t>89</a:t>
            </a:fld>
            <a:endParaRPr dirty="0"/>
          </a:p>
        </p:txBody>
      </p:sp>
      <p:sp>
        <p:nvSpPr>
          <p:cNvPr id="98" name="Shape 98"/>
          <p:cNvSpPr>
            <a:spLocks noGrp="1"/>
          </p:cNvSpPr>
          <p:nvPr>
            <p:ph type="title"/>
          </p:nvPr>
        </p:nvSpPr>
        <p:spPr>
          <a:xfrm>
            <a:off x="2527285" y="1905031"/>
            <a:ext cx="9282279" cy="3582923"/>
          </a:xfrm>
          <a:prstGeom prst="rect">
            <a:avLst/>
          </a:prstGeom>
        </p:spPr>
        <p:txBody>
          <a:bodyPr>
            <a:normAutofit fontScale="90000"/>
          </a:bodyPr>
          <a:lstStyle/>
          <a:p>
            <a:pPr>
              <a:defRPr sz="3700" b="1" u="sng"/>
            </a:pPr>
            <a:br>
              <a:rPr dirty="0"/>
            </a:br>
            <a:r>
              <a:rPr lang="en-US" sz="3700" u="none" dirty="0">
                <a:solidFill>
                  <a:srgbClr val="DCDCDC"/>
                </a:solidFill>
              </a:rPr>
              <a:t>I</a:t>
            </a:r>
            <a:r>
              <a:rPr sz="3700" u="none" dirty="0">
                <a:solidFill>
                  <a:srgbClr val="DCDCDC"/>
                </a:solidFill>
              </a:rPr>
              <a:t>ntroduction</a:t>
            </a:r>
            <a:br>
              <a:rPr sz="3700" u="none" dirty="0">
                <a:solidFill>
                  <a:srgbClr val="DCDCDC"/>
                </a:solidFill>
              </a:rPr>
            </a:br>
            <a:r>
              <a:rPr sz="3700" u="none" dirty="0">
                <a:solidFill>
                  <a:srgbClr val="DCDCDC"/>
                </a:solidFill>
              </a:rPr>
              <a:t>Resources, History &amp; Value of SRR</a:t>
            </a:r>
            <a:br>
              <a:rPr sz="3700" u="none" dirty="0">
                <a:solidFill>
                  <a:srgbClr val="DCDCDC"/>
                </a:solidFill>
              </a:rPr>
            </a:br>
            <a:r>
              <a:rPr sz="3700" u="none" dirty="0">
                <a:solidFill>
                  <a:srgbClr val="DCDCDC"/>
                </a:solidFill>
              </a:rPr>
              <a:t>Social &amp; Economic Evaluations &amp; Benefits</a:t>
            </a:r>
            <a:br>
              <a:rPr sz="3700" u="none" dirty="0">
                <a:solidFill>
                  <a:srgbClr val="DCDCDC"/>
                </a:solidFill>
              </a:rPr>
            </a:br>
            <a:r>
              <a:rPr sz="3700" u="none" dirty="0">
                <a:solidFill>
                  <a:srgbClr val="DCDCDC"/>
                </a:solidFill>
              </a:rPr>
              <a:t>Integrating SRR</a:t>
            </a:r>
            <a:br>
              <a:rPr sz="3700" u="none" dirty="0">
                <a:solidFill>
                  <a:srgbClr val="DCDCDC"/>
                </a:solidFill>
              </a:rPr>
            </a:br>
            <a:r>
              <a:rPr lang="en-US" sz="4100" u="none" dirty="0"/>
              <a:t>Sustainable B</a:t>
            </a:r>
            <a:r>
              <a:rPr sz="4100" u="none" dirty="0"/>
              <a:t>est Management Practices </a:t>
            </a:r>
          </a:p>
        </p:txBody>
      </p:sp>
      <p:sp>
        <p:nvSpPr>
          <p:cNvPr id="99" name="Shape 99"/>
          <p:cNvSpPr/>
          <p:nvPr/>
        </p:nvSpPr>
        <p:spPr>
          <a:xfrm>
            <a:off x="1970971" y="5021150"/>
            <a:ext cx="371486" cy="345988"/>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lnTo>
                  <a:pt x="13349" y="13349"/>
                </a:lnTo>
                <a:lnTo>
                  <a:pt x="21600" y="13350"/>
                </a:lnTo>
                <a:lnTo>
                  <a:pt x="14925" y="8250"/>
                </a:lnTo>
                <a:lnTo>
                  <a:pt x="17475" y="0"/>
                </a:lnTo>
                <a:lnTo>
                  <a:pt x="10800" y="5099"/>
                </a:lnTo>
                <a:lnTo>
                  <a:pt x="4125" y="0"/>
                </a:lnTo>
                <a:lnTo>
                  <a:pt x="6675" y="8250"/>
                </a:lnTo>
                <a:lnTo>
                  <a:pt x="0" y="13350"/>
                </a:lnTo>
                <a:lnTo>
                  <a:pt x="8251" y="13349"/>
                </a:lnTo>
                <a:close/>
              </a:path>
            </a:pathLst>
          </a:custGeom>
          <a:solidFill>
            <a:srgbClr val="00334C"/>
          </a:solidFill>
          <a:ln w="25400">
            <a:solidFill>
              <a:srgbClr val="00334C"/>
            </a:solidFill>
          </a:ln>
          <a:effectLst>
            <a:outerShdw blurRad="38100" dist="25400" dir="5400000" rotWithShape="0">
              <a:srgbClr val="000000">
                <a:alpha val="45000"/>
              </a:srgbClr>
            </a:outerShdw>
          </a:effectLst>
        </p:spPr>
        <p:txBody>
          <a:bodyPr lIns="45718" tIns="45718" rIns="45718" bIns="45718" anchor="ctr"/>
          <a:lstStyle/>
          <a:p>
            <a:endParaRPr dirty="0"/>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0" name="image11.jpe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664025" y="1776184"/>
            <a:ext cx="6536630" cy="3676004"/>
          </a:xfrm>
          <a:prstGeom prst="rect">
            <a:avLst/>
          </a:prstGeom>
          <a:ln w="12700">
            <a:miter lim="400000"/>
          </a:ln>
        </p:spPr>
      </p:pic>
      <p:sp>
        <p:nvSpPr>
          <p:cNvPr id="201" name="Shape 201"/>
          <p:cNvSpPr>
            <a:spLocks noGrp="1"/>
          </p:cNvSpPr>
          <p:nvPr>
            <p:ph type="title"/>
          </p:nvPr>
        </p:nvSpPr>
        <p:spPr>
          <a:xfrm>
            <a:off x="153504" y="295999"/>
            <a:ext cx="9928182" cy="706967"/>
          </a:xfrm>
          <a:prstGeom prst="rect">
            <a:avLst/>
          </a:prstGeom>
        </p:spPr>
        <p:txBody>
          <a:bodyPr>
            <a:normAutofit/>
          </a:bodyPr>
          <a:lstStyle>
            <a:lvl1pPr defTabSz="285155">
              <a:defRPr sz="3100"/>
            </a:lvl1pPr>
          </a:lstStyle>
          <a:p>
            <a:r>
              <a:rPr sz="3600" dirty="0"/>
              <a:t>Contaminated Site Impacted by Climate Change	</a:t>
            </a:r>
          </a:p>
        </p:txBody>
      </p:sp>
      <p:sp>
        <p:nvSpPr>
          <p:cNvPr id="202" name="Shape 202"/>
          <p:cNvSpPr>
            <a:spLocks noGrp="1"/>
          </p:cNvSpPr>
          <p:nvPr>
            <p:ph type="body" sz="quarter" idx="1"/>
          </p:nvPr>
        </p:nvSpPr>
        <p:spPr>
          <a:xfrm>
            <a:off x="272471" y="1599046"/>
            <a:ext cx="3804855" cy="4030280"/>
          </a:xfrm>
          <a:prstGeom prst="rect">
            <a:avLst/>
          </a:prstGeom>
        </p:spPr>
        <p:txBody>
          <a:bodyPr/>
          <a:lstStyle/>
          <a:p>
            <a:r>
              <a:rPr sz="3200" dirty="0"/>
              <a:t>Impacting Sites</a:t>
            </a:r>
          </a:p>
          <a:p>
            <a:pPr lvl="1">
              <a:buSzPct val="100000"/>
              <a:buFont typeface="Arial" panose="020B0604020202020204" pitchFamily="34" charset="0"/>
              <a:buChar char="•"/>
            </a:pPr>
            <a:r>
              <a:rPr dirty="0"/>
              <a:t>Flooding</a:t>
            </a:r>
          </a:p>
          <a:p>
            <a:pPr lvl="1">
              <a:buSzPct val="100000"/>
              <a:buFont typeface="Arial" panose="020B0604020202020204" pitchFamily="34" charset="0"/>
              <a:buChar char="•"/>
            </a:pPr>
            <a:r>
              <a:rPr dirty="0"/>
              <a:t>Fires</a:t>
            </a:r>
          </a:p>
          <a:p>
            <a:pPr lvl="1">
              <a:buSzPct val="100000"/>
              <a:buFont typeface="Arial" panose="020B0604020202020204" pitchFamily="34" charset="0"/>
              <a:buChar char="•"/>
            </a:pPr>
            <a:r>
              <a:rPr dirty="0"/>
              <a:t>Power outages</a:t>
            </a:r>
          </a:p>
          <a:p>
            <a:pPr lvl="1">
              <a:buSzPct val="100000"/>
              <a:buFont typeface="Arial" panose="020B0604020202020204" pitchFamily="34" charset="0"/>
              <a:buChar char="•"/>
            </a:pPr>
            <a:r>
              <a:rPr dirty="0"/>
              <a:t>Wind damage</a:t>
            </a:r>
          </a:p>
        </p:txBody>
      </p:sp>
      <p:pic>
        <p:nvPicPr>
          <p:cNvPr id="203" name="image12.jpeg" descr="A close-up of a machine&#10;&#10;Description automatically generated with medium confidence"/>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8089458" y="3837394"/>
            <a:ext cx="3535278" cy="2858658"/>
          </a:xfrm>
          <a:prstGeom prst="rect">
            <a:avLst/>
          </a:prstGeom>
          <a:ln w="12700">
            <a:miter lim="400000"/>
          </a:ln>
        </p:spPr>
      </p:pic>
      <p:pic>
        <p:nvPicPr>
          <p:cNvPr id="204" name="image13.jpeg"/>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8481783" y="1002966"/>
            <a:ext cx="3437745" cy="2834428"/>
          </a:xfrm>
          <a:prstGeom prst="rect">
            <a:avLst/>
          </a:prstGeom>
          <a:ln w="12700">
            <a:miter lim="400000"/>
          </a:ln>
        </p:spPr>
      </p:pic>
      <p:sp>
        <p:nvSpPr>
          <p:cNvPr id="2" name="TextBox 1">
            <a:extLst>
              <a:ext uri="{FF2B5EF4-FFF2-40B4-BE49-F238E27FC236}">
                <a16:creationId xmlns:a16="http://schemas.microsoft.com/office/drawing/2014/main" id="{ADDB10BF-1ED8-4036-9AD1-0EB209C3D8E4}"/>
              </a:ext>
            </a:extLst>
          </p:cNvPr>
          <p:cNvSpPr txBox="1"/>
          <p:nvPr/>
        </p:nvSpPr>
        <p:spPr>
          <a:xfrm>
            <a:off x="4841823" y="5452189"/>
            <a:ext cx="3111135" cy="3077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1400" u="none" strike="noStrike" cap="none" spc="0" normalizeH="0" baseline="0" dirty="0">
                <a:ln>
                  <a:noFill/>
                </a:ln>
                <a:solidFill>
                  <a:srgbClr val="000000"/>
                </a:solidFill>
                <a:effectLst/>
                <a:uFillTx/>
                <a:latin typeface="Tahoma" panose="020B0604030504040204" pitchFamily="34" charset="0"/>
                <a:ea typeface="Tahoma" panose="020B0604030504040204" pitchFamily="34" charset="0"/>
                <a:cs typeface="Tahoma" panose="020B0604030504040204" pitchFamily="34" charset="0"/>
                <a:sym typeface="Calibri"/>
              </a:rPr>
              <a:t>Photos courtesy of Thomas O’Neill</a:t>
            </a:r>
          </a:p>
        </p:txBody>
      </p:sp>
      <p:sp>
        <p:nvSpPr>
          <p:cNvPr id="8" name="Shape 187">
            <a:extLst>
              <a:ext uri="{FF2B5EF4-FFF2-40B4-BE49-F238E27FC236}">
                <a16:creationId xmlns:a16="http://schemas.microsoft.com/office/drawing/2014/main" id="{AB1D4B6D-2CF0-4B77-96CF-EE759D2DFEBB}"/>
              </a:ext>
            </a:extLst>
          </p:cNvPr>
          <p:cNvSpPr txBox="1">
            <a:spLocks/>
          </p:cNvSpPr>
          <p:nvPr/>
        </p:nvSpPr>
        <p:spPr>
          <a:xfrm>
            <a:off x="11624736" y="6273022"/>
            <a:ext cx="187332" cy="269237"/>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457200" rtl="0" fontAlgn="auto" latinLnBrk="0" hangingPunct="0">
              <a:lnSpc>
                <a:spcPct val="100000"/>
              </a:lnSpc>
              <a:spcBef>
                <a:spcPts val="0"/>
              </a:spcBef>
              <a:spcAft>
                <a:spcPts val="0"/>
              </a:spcAft>
              <a:buClrTx/>
              <a:buSzTx/>
              <a:buFontTx/>
              <a:buNone/>
              <a:tabLst/>
              <a:defRPr kumimoji="0" sz="1200" b="0" i="0" u="none" strike="noStrike" cap="none" spc="0" normalizeH="0" baseline="0">
                <a:ln>
                  <a:noFill/>
                </a:ln>
                <a:solidFill>
                  <a:srgbClr val="FFFFFF"/>
                </a:solidFill>
                <a:effectLst/>
                <a:uFillTx/>
                <a:latin typeface="Tahoma"/>
                <a:ea typeface="Tahoma"/>
                <a:cs typeface="Tahoma"/>
                <a:sym typeface="Tahoma"/>
              </a:defRPr>
            </a:lvl1pPr>
            <a:lvl2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2pPr>
            <a:lvl3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3pPr>
            <a:lvl4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4pPr>
            <a:lvl5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5pPr>
            <a:lvl6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6pPr>
            <a:lvl7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7pPr>
            <a:lvl8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8pPr>
            <a:lvl9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9pPr>
          </a:lstStyle>
          <a:p>
            <a:fld id="{86CB4B4D-7CA3-9044-876B-883B54F8677D}" type="slidenum">
              <a:rPr lang="en-US" smtClean="0"/>
              <a:pPr/>
              <a:t>9</a:t>
            </a:fld>
            <a:endParaRPr lang="en-US" dirty="0"/>
          </a:p>
        </p:txBody>
      </p:sp>
      <p:sp>
        <p:nvSpPr>
          <p:cNvPr id="3" name="Slide Number Placeholder 2">
            <a:extLst>
              <a:ext uri="{FF2B5EF4-FFF2-40B4-BE49-F238E27FC236}">
                <a16:creationId xmlns:a16="http://schemas.microsoft.com/office/drawing/2014/main" id="{3707CA9B-544B-4EAB-923F-FDB15323EB67}"/>
              </a:ext>
            </a:extLst>
          </p:cNvPr>
          <p:cNvSpPr>
            <a:spLocks noGrp="1"/>
          </p:cNvSpPr>
          <p:nvPr>
            <p:ph type="sldNum" sz="quarter" idx="2"/>
          </p:nvPr>
        </p:nvSpPr>
        <p:spPr/>
        <p:txBody>
          <a:bodyPr/>
          <a:lstStyle/>
          <a:p>
            <a:fld id="{86CB4B4D-7CA3-9044-876B-883B54F8677D}" type="slidenum">
              <a:rPr lang="en-US" smtClean="0"/>
              <a:t>9</a:t>
            </a:fld>
            <a:endParaRPr lang="en-US"/>
          </a:p>
        </p:txBody>
      </p:sp>
    </p:spTree>
  </p:cSld>
  <p:clrMapOvr>
    <a:masterClrMapping/>
  </p:clrMapOvr>
  <p:transition spd="slow"/>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 name="image21.png" descr="A close up of a logo&#10;&#10;Description automatically generated"/>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991367" y="2188724"/>
            <a:ext cx="4200633" cy="3743667"/>
          </a:xfrm>
          <a:prstGeom prst="rect">
            <a:avLst/>
          </a:prstGeom>
          <a:ln w="12700">
            <a:miter lim="400000"/>
          </a:ln>
        </p:spPr>
      </p:pic>
      <p:sp>
        <p:nvSpPr>
          <p:cNvPr id="102" name="Shape 102"/>
          <p:cNvSpPr>
            <a:spLocks noGrp="1"/>
          </p:cNvSpPr>
          <p:nvPr>
            <p:ph type="title"/>
          </p:nvPr>
        </p:nvSpPr>
        <p:spPr>
          <a:xfrm>
            <a:off x="272468" y="316619"/>
            <a:ext cx="11682825" cy="706970"/>
          </a:xfrm>
          <a:prstGeom prst="rect">
            <a:avLst/>
          </a:prstGeom>
        </p:spPr>
        <p:txBody>
          <a:bodyPr>
            <a:noAutofit/>
          </a:bodyPr>
          <a:lstStyle>
            <a:lvl1pPr defTabSz="279392">
              <a:defRPr sz="3400"/>
            </a:lvl1pPr>
          </a:lstStyle>
          <a:p>
            <a:pPr algn="l"/>
            <a:r>
              <a:rPr sz="3600" dirty="0"/>
              <a:t>Sustainable Best Management Practices</a:t>
            </a:r>
            <a:r>
              <a:rPr lang="en-US" sz="3600" dirty="0"/>
              <a:t> (SBMPs)</a:t>
            </a:r>
            <a:endParaRPr sz="3600" dirty="0"/>
          </a:p>
        </p:txBody>
      </p:sp>
      <p:sp>
        <p:nvSpPr>
          <p:cNvPr id="103" name="Shape 103"/>
          <p:cNvSpPr>
            <a:spLocks noGrp="1"/>
          </p:cNvSpPr>
          <p:nvPr>
            <p:ph type="body" sz="half" idx="1"/>
          </p:nvPr>
        </p:nvSpPr>
        <p:spPr>
          <a:xfrm>
            <a:off x="451481" y="1720849"/>
            <a:ext cx="7952290" cy="3416302"/>
          </a:xfrm>
          <a:prstGeom prst="rect">
            <a:avLst/>
          </a:prstGeom>
        </p:spPr>
        <p:txBody>
          <a:bodyPr>
            <a:normAutofit/>
          </a:bodyPr>
          <a:lstStyle/>
          <a:p>
            <a:pPr marL="352425">
              <a:defRPr sz="2400"/>
            </a:pPr>
            <a:r>
              <a:rPr lang="en-US" dirty="0"/>
              <a:t>Effective and practical methods or techniques to build or adapt a cleanup site to climate change</a:t>
            </a:r>
          </a:p>
          <a:p>
            <a:pPr marL="352425">
              <a:defRPr sz="2400"/>
            </a:pPr>
            <a:r>
              <a:rPr lang="en-US" dirty="0"/>
              <a:t>Minimize impact or damage to the environment and community</a:t>
            </a:r>
          </a:p>
          <a:p>
            <a:pPr marL="9525" indent="0">
              <a:buNone/>
              <a:defRPr sz="2400"/>
            </a:pPr>
            <a:endParaRPr lang="en-US" dirty="0"/>
          </a:p>
        </p:txBody>
      </p:sp>
      <p:sp>
        <p:nvSpPr>
          <p:cNvPr id="104" name="Shape 104"/>
          <p:cNvSpPr/>
          <p:nvPr/>
        </p:nvSpPr>
        <p:spPr>
          <a:xfrm>
            <a:off x="5725882" y="5357441"/>
            <a:ext cx="6129054" cy="523216"/>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a:defRPr sz="2800">
                <a:solidFill>
                  <a:srgbClr val="00B050"/>
                </a:solidFill>
                <a:latin typeface="Helvetica Neue"/>
                <a:ea typeface="Helvetica Neue"/>
                <a:cs typeface="Helvetica Neue"/>
                <a:sym typeface="Helvetica Neue"/>
              </a:defRPr>
            </a:pPr>
            <a:r>
              <a:rPr sz="2400" dirty="0"/>
              <a:t>Use </a:t>
            </a:r>
            <a:r>
              <a:rPr sz="2800" b="1" dirty="0"/>
              <a:t>SBMPs </a:t>
            </a:r>
            <a:r>
              <a:rPr sz="2400" dirty="0"/>
              <a:t>as Project Minimums</a:t>
            </a:r>
          </a:p>
        </p:txBody>
      </p:sp>
      <p:sp>
        <p:nvSpPr>
          <p:cNvPr id="2" name="Slide Number Placeholder 1">
            <a:extLst>
              <a:ext uri="{FF2B5EF4-FFF2-40B4-BE49-F238E27FC236}">
                <a16:creationId xmlns:a16="http://schemas.microsoft.com/office/drawing/2014/main" id="{CDE8D57C-C1D5-4B22-BA2B-3776D1617CCC}"/>
              </a:ext>
            </a:extLst>
          </p:cNvPr>
          <p:cNvSpPr>
            <a:spLocks noGrp="1"/>
          </p:cNvSpPr>
          <p:nvPr>
            <p:ph type="sldNum" sz="quarter" idx="2"/>
          </p:nvPr>
        </p:nvSpPr>
        <p:spPr/>
        <p:txBody>
          <a:bodyPr/>
          <a:lstStyle/>
          <a:p>
            <a:fld id="{86CB4B4D-7CA3-9044-876B-883B54F8677D}" type="slidenum">
              <a:rPr lang="en-US" smtClean="0"/>
              <a:t>90</a:t>
            </a:fld>
            <a:endParaRPr lang="en-US"/>
          </a:p>
        </p:txBody>
      </p:sp>
    </p:spTree>
  </p:cSld>
  <p:clrMapOvr>
    <a:masterClrMapping/>
  </p:clrMapOvr>
  <p:transition spd="slow"/>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 name="Shape 108"/>
          <p:cNvSpPr>
            <a:spLocks noGrp="1"/>
          </p:cNvSpPr>
          <p:nvPr>
            <p:ph type="title"/>
          </p:nvPr>
        </p:nvSpPr>
        <p:spPr>
          <a:xfrm>
            <a:off x="272471" y="242059"/>
            <a:ext cx="10493911" cy="706970"/>
          </a:xfrm>
          <a:prstGeom prst="rect">
            <a:avLst/>
          </a:prstGeom>
        </p:spPr>
        <p:txBody>
          <a:bodyPr/>
          <a:lstStyle/>
          <a:p>
            <a:pPr algn="l"/>
            <a:r>
              <a:rPr dirty="0"/>
              <a:t>Sustainable Best Management Practices for SRR</a:t>
            </a:r>
          </a:p>
        </p:txBody>
      </p:sp>
      <p:pic>
        <p:nvPicPr>
          <p:cNvPr id="109" name="image68.png"/>
          <p:cNvPicPr>
            <a:picLocks noChangeAspect="1"/>
          </p:cNvPicPr>
          <p:nvPr/>
        </p:nvPicPr>
        <p:blipFill>
          <a:blip r:embed="rId3" cstate="email">
            <a:alphaModFix amt="85000"/>
            <a:extLst>
              <a:ext uri="{28A0092B-C50C-407E-A947-70E740481C1C}">
                <a14:useLocalDpi xmlns:a14="http://schemas.microsoft.com/office/drawing/2010/main"/>
              </a:ext>
            </a:extLst>
          </a:blip>
          <a:stretch>
            <a:fillRect/>
          </a:stretch>
        </p:blipFill>
        <p:spPr>
          <a:xfrm>
            <a:off x="1444581" y="1462417"/>
            <a:ext cx="9321801" cy="4485017"/>
          </a:xfrm>
          <a:prstGeom prst="rect">
            <a:avLst/>
          </a:prstGeom>
          <a:ln w="12700">
            <a:miter lim="400000"/>
          </a:ln>
        </p:spPr>
      </p:pic>
      <p:sp>
        <p:nvSpPr>
          <p:cNvPr id="110" name="Shape 110"/>
          <p:cNvSpPr/>
          <p:nvPr/>
        </p:nvSpPr>
        <p:spPr>
          <a:xfrm>
            <a:off x="825500" y="3196164"/>
            <a:ext cx="2794000" cy="1244609"/>
          </a:xfrm>
          <a:prstGeom prst="ellipse">
            <a:avLst/>
          </a:prstGeom>
          <a:ln w="57150">
            <a:solidFill>
              <a:srgbClr val="00B050"/>
            </a:solidFill>
          </a:ln>
          <a:effectLst>
            <a:outerShdw blurRad="38100" dist="25400" dir="5400000" rotWithShape="0">
              <a:srgbClr val="000000">
                <a:alpha val="45000"/>
              </a:srgbClr>
            </a:outerShdw>
          </a:effectLst>
        </p:spPr>
        <p:txBody>
          <a:bodyPr lIns="45718" tIns="45718" rIns="45718" bIns="45718" anchor="ctr"/>
          <a:lstStyle/>
          <a:p>
            <a:pPr>
              <a:defRPr>
                <a:latin typeface="+mn-lt"/>
                <a:ea typeface="+mn-ea"/>
                <a:cs typeface="+mn-cs"/>
                <a:sym typeface="Calibri"/>
              </a:defRPr>
            </a:pPr>
            <a:endParaRPr dirty="0"/>
          </a:p>
        </p:txBody>
      </p:sp>
      <p:sp>
        <p:nvSpPr>
          <p:cNvPr id="2" name="Slide Number Placeholder 1">
            <a:extLst>
              <a:ext uri="{FF2B5EF4-FFF2-40B4-BE49-F238E27FC236}">
                <a16:creationId xmlns:a16="http://schemas.microsoft.com/office/drawing/2014/main" id="{53748F2B-AA55-475C-8B95-9E0B6D4E759C}"/>
              </a:ext>
            </a:extLst>
          </p:cNvPr>
          <p:cNvSpPr>
            <a:spLocks noGrp="1"/>
          </p:cNvSpPr>
          <p:nvPr>
            <p:ph type="sldNum" sz="quarter" idx="2"/>
          </p:nvPr>
        </p:nvSpPr>
        <p:spPr/>
        <p:txBody>
          <a:bodyPr/>
          <a:lstStyle/>
          <a:p>
            <a:fld id="{86CB4B4D-7CA3-9044-876B-883B54F8677D}" type="slidenum">
              <a:rPr lang="en-US" smtClean="0"/>
              <a:t>91</a:t>
            </a:fld>
            <a:endParaRPr lang="en-US"/>
          </a:p>
        </p:txBody>
      </p:sp>
    </p:spTree>
  </p:cSld>
  <p:clrMapOvr>
    <a:masterClrMapping/>
  </p:clrMapOvr>
  <p:transition spd="slow"/>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p:tmAbs val="0"/>
                                  </p:iterate>
                                  <p:childTnLst>
                                    <p:set>
                                      <p:cBhvr>
                                        <p:cTn id="6" fill="hold"/>
                                        <p:tgtEl>
                                          <p:spTgt spid="110"/>
                                        </p:tgtEl>
                                        <p:attrNameLst>
                                          <p:attrName>style.visibility</p:attrName>
                                        </p:attrNameLst>
                                      </p:cBhvr>
                                      <p:to>
                                        <p:strVal val="visible"/>
                                      </p:to>
                                    </p:set>
                                  </p:childTnLst>
                                </p:cTn>
                              </p:par>
                            </p:childTnLst>
                          </p:cTn>
                        </p:par>
                        <p:par>
                          <p:cTn id="7" fill="hold">
                            <p:stCondLst>
                              <p:cond delay="0"/>
                            </p:stCondLst>
                            <p:childTnLst>
                              <p:par>
                                <p:cTn id="8" presetID="26" presetClass="emph" presetSubtype="0" fill="hold" grpId="1" nodeType="afterEffect">
                                  <p:stCondLst>
                                    <p:cond delay="0"/>
                                  </p:stCondLst>
                                  <p:childTnLst>
                                    <p:animEffect transition="out" filter="fade">
                                      <p:cBhvr>
                                        <p:cTn id="9" dur="500" fill="hold" tmFilter="0, 0; .2, .5; .8, .5; 1, 0"/>
                                        <p:tgtEl>
                                          <p:spTgt spid="110"/>
                                        </p:tgtEl>
                                      </p:cBhvr>
                                    </p:animEffect>
                                    <p:animScale>
                                      <p:cBhvr>
                                        <p:cTn id="10" dur="250" autoRev="1" fill="hold"/>
                                        <p:tgtEl>
                                          <p:spTgt spid="11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 grpId="0" animBg="1" advAuto="0"/>
      <p:bldP spid="110" grpId="1" animBg="1" advAuto="0"/>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4" name="Group 124"/>
          <p:cNvGrpSpPr/>
          <p:nvPr/>
        </p:nvGrpSpPr>
        <p:grpSpPr>
          <a:xfrm>
            <a:off x="449847" y="2165115"/>
            <a:ext cx="11292308" cy="2910390"/>
            <a:chOff x="0" y="0"/>
            <a:chExt cx="11292307" cy="2910389"/>
          </a:xfrm>
        </p:grpSpPr>
        <p:grpSp>
          <p:nvGrpSpPr>
            <p:cNvPr id="116" name="Group 116"/>
            <p:cNvGrpSpPr/>
            <p:nvPr/>
          </p:nvGrpSpPr>
          <p:grpSpPr>
            <a:xfrm>
              <a:off x="0" y="0"/>
              <a:ext cx="2910389" cy="2910389"/>
              <a:chOff x="0" y="0"/>
              <a:chExt cx="2910388" cy="2910388"/>
            </a:xfrm>
          </p:grpSpPr>
          <p:sp>
            <p:nvSpPr>
              <p:cNvPr id="114" name="Shape 114"/>
              <p:cNvSpPr/>
              <p:nvPr/>
            </p:nvSpPr>
            <p:spPr>
              <a:xfrm>
                <a:off x="0" y="0"/>
                <a:ext cx="2910388" cy="2910388"/>
              </a:xfrm>
              <a:prstGeom prst="roundRect">
                <a:avLst>
                  <a:gd name="adj" fmla="val 7500"/>
                </a:avLst>
              </a:prstGeom>
              <a:solidFill>
                <a:srgbClr val="00B0F0"/>
              </a:solidFill>
              <a:ln w="25400" cap="flat">
                <a:solidFill>
                  <a:srgbClr val="FFFFFF"/>
                </a:solidFill>
                <a:prstDash val="solid"/>
                <a:round/>
              </a:ln>
              <a:effectLst/>
            </p:spPr>
            <p:txBody>
              <a:bodyPr wrap="square" lIns="45718" tIns="45718" rIns="45718" bIns="45718" numCol="1" anchor="ctr">
                <a:noAutofit/>
              </a:bodyPr>
              <a:lstStyle/>
              <a:p>
                <a:pPr algn="ctr" defTabSz="914400">
                  <a:defRPr sz="4583">
                    <a:solidFill>
                      <a:srgbClr val="FFFFFF"/>
                    </a:solidFill>
                  </a:defRPr>
                </a:pPr>
                <a:endParaRPr dirty="0"/>
              </a:p>
            </p:txBody>
          </p:sp>
          <p:sp>
            <p:nvSpPr>
              <p:cNvPr id="115" name="Shape 115"/>
              <p:cNvSpPr/>
              <p:nvPr/>
            </p:nvSpPr>
            <p:spPr>
              <a:xfrm>
                <a:off x="63866" y="1101253"/>
                <a:ext cx="2782656" cy="707882"/>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ctr">
                <a:spAutoFit/>
              </a:bodyPr>
              <a:lstStyle>
                <a:lvl1pPr algn="ctr" defTabSz="914400">
                  <a:defRPr sz="4583" b="1">
                    <a:solidFill>
                      <a:srgbClr val="FFFFFF"/>
                    </a:solidFill>
                  </a:defRPr>
                </a:lvl1pPr>
              </a:lstStyle>
              <a:p>
                <a:r>
                  <a:rPr sz="4000" dirty="0">
                    <a:latin typeface="Tahoma" panose="020B0604030504040204" pitchFamily="34" charset="0"/>
                    <a:ea typeface="Tahoma" panose="020B0604030504040204" pitchFamily="34" charset="0"/>
                    <a:cs typeface="Tahoma" panose="020B0604030504040204" pitchFamily="34" charset="0"/>
                  </a:rPr>
                  <a:t>SBMPs</a:t>
                </a:r>
              </a:p>
            </p:txBody>
          </p:sp>
        </p:grpSp>
        <p:grpSp>
          <p:nvGrpSpPr>
            <p:cNvPr id="119" name="Group 119"/>
            <p:cNvGrpSpPr/>
            <p:nvPr/>
          </p:nvGrpSpPr>
          <p:grpSpPr>
            <a:xfrm>
              <a:off x="4107653" y="0"/>
              <a:ext cx="3077000" cy="2910389"/>
              <a:chOff x="-83305" y="0"/>
              <a:chExt cx="3076998" cy="2910388"/>
            </a:xfrm>
          </p:grpSpPr>
          <p:sp>
            <p:nvSpPr>
              <p:cNvPr id="117" name="Shape 117"/>
              <p:cNvSpPr/>
              <p:nvPr/>
            </p:nvSpPr>
            <p:spPr>
              <a:xfrm>
                <a:off x="0" y="0"/>
                <a:ext cx="2910388" cy="2910388"/>
              </a:xfrm>
              <a:prstGeom prst="roundRect">
                <a:avLst>
                  <a:gd name="adj" fmla="val 7500"/>
                </a:avLst>
              </a:prstGeom>
              <a:solidFill>
                <a:srgbClr val="00B0F0"/>
              </a:solidFill>
              <a:ln w="25400" cap="flat">
                <a:solidFill>
                  <a:srgbClr val="FFFFFF"/>
                </a:solidFill>
                <a:prstDash val="solid"/>
                <a:round/>
              </a:ln>
              <a:effectLst/>
            </p:spPr>
            <p:txBody>
              <a:bodyPr wrap="square" lIns="45718" tIns="45718" rIns="45718" bIns="45718" numCol="1" anchor="ctr">
                <a:noAutofit/>
              </a:bodyPr>
              <a:lstStyle/>
              <a:p>
                <a:pPr algn="ctr" defTabSz="914400">
                  <a:defRPr sz="4583">
                    <a:solidFill>
                      <a:srgbClr val="FFFFFF"/>
                    </a:solidFill>
                  </a:defRPr>
                </a:pPr>
                <a:endParaRPr dirty="0"/>
              </a:p>
            </p:txBody>
          </p:sp>
          <p:sp>
            <p:nvSpPr>
              <p:cNvPr id="118" name="Shape 118"/>
              <p:cNvSpPr/>
              <p:nvPr/>
            </p:nvSpPr>
            <p:spPr>
              <a:xfrm>
                <a:off x="-83305" y="788928"/>
                <a:ext cx="3076998" cy="132343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ctr">
                <a:spAutoFit/>
              </a:bodyPr>
              <a:lstStyle>
                <a:lvl1pPr algn="ctr" defTabSz="914400">
                  <a:defRPr sz="4583" b="1">
                    <a:solidFill>
                      <a:srgbClr val="FFFFFF"/>
                    </a:solidFill>
                  </a:defRPr>
                </a:lvl1pPr>
              </a:lstStyle>
              <a:p>
                <a:r>
                  <a:rPr sz="4000" dirty="0">
                    <a:latin typeface="Tahoma" panose="020B0604030504040204" pitchFamily="34" charset="0"/>
                    <a:ea typeface="Tahoma" panose="020B0604030504040204" pitchFamily="34" charset="0"/>
                    <a:cs typeface="Tahoma" panose="020B0604030504040204" pitchFamily="34" charset="0"/>
                  </a:rPr>
                  <a:t>Key Resources</a:t>
                </a:r>
              </a:p>
            </p:txBody>
          </p:sp>
        </p:grpSp>
        <p:grpSp>
          <p:nvGrpSpPr>
            <p:cNvPr id="122" name="Group 122"/>
            <p:cNvGrpSpPr/>
            <p:nvPr/>
          </p:nvGrpSpPr>
          <p:grpSpPr>
            <a:xfrm>
              <a:off x="8381917" y="0"/>
              <a:ext cx="2910390" cy="2910389"/>
              <a:chOff x="0" y="0"/>
              <a:chExt cx="2910388" cy="2910388"/>
            </a:xfrm>
          </p:grpSpPr>
          <p:sp>
            <p:nvSpPr>
              <p:cNvPr id="120" name="Shape 120"/>
              <p:cNvSpPr/>
              <p:nvPr/>
            </p:nvSpPr>
            <p:spPr>
              <a:xfrm>
                <a:off x="0" y="0"/>
                <a:ext cx="2910388" cy="2910388"/>
              </a:xfrm>
              <a:prstGeom prst="roundRect">
                <a:avLst>
                  <a:gd name="adj" fmla="val 7500"/>
                </a:avLst>
              </a:prstGeom>
              <a:solidFill>
                <a:srgbClr val="00B050"/>
              </a:solidFill>
              <a:ln w="25400" cap="flat">
                <a:solidFill>
                  <a:srgbClr val="FFFFFF"/>
                </a:solidFill>
                <a:prstDash val="solid"/>
                <a:round/>
              </a:ln>
              <a:effectLst/>
            </p:spPr>
            <p:txBody>
              <a:bodyPr wrap="square" lIns="45718" tIns="45718" rIns="45718" bIns="45718" numCol="1" anchor="ctr">
                <a:noAutofit/>
              </a:bodyPr>
              <a:lstStyle/>
              <a:p>
                <a:pPr algn="ctr" defTabSz="914400">
                  <a:defRPr sz="4583">
                    <a:solidFill>
                      <a:srgbClr val="FFFFFF"/>
                    </a:solidFill>
                  </a:defRPr>
                </a:pPr>
                <a:endParaRPr dirty="0"/>
              </a:p>
            </p:txBody>
          </p:sp>
          <p:sp>
            <p:nvSpPr>
              <p:cNvPr id="121" name="Shape 121"/>
              <p:cNvSpPr/>
              <p:nvPr/>
            </p:nvSpPr>
            <p:spPr>
              <a:xfrm>
                <a:off x="63866" y="793476"/>
                <a:ext cx="2782656" cy="132343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ctr">
                <a:spAutoFit/>
              </a:bodyPr>
              <a:lstStyle>
                <a:lvl1pPr algn="ctr" defTabSz="914400">
                  <a:defRPr sz="4583" b="1">
                    <a:solidFill>
                      <a:srgbClr val="FFFFFF"/>
                    </a:solidFill>
                  </a:defRPr>
                </a:lvl1pPr>
              </a:lstStyle>
              <a:p>
                <a:r>
                  <a:rPr sz="4000" dirty="0">
                    <a:latin typeface="Tahoma" panose="020B0604030504040204" pitchFamily="34" charset="0"/>
                    <a:ea typeface="Tahoma" panose="020B0604030504040204" pitchFamily="34" charset="0"/>
                    <a:cs typeface="Tahoma" panose="020B0604030504040204" pitchFamily="34" charset="0"/>
                  </a:rPr>
                  <a:t>Resilient Cleanup</a:t>
                </a:r>
              </a:p>
            </p:txBody>
          </p:sp>
        </p:grpSp>
        <p:sp>
          <p:nvSpPr>
            <p:cNvPr id="123" name="Shape 123"/>
            <p:cNvSpPr/>
            <p:nvPr/>
          </p:nvSpPr>
          <p:spPr>
            <a:xfrm>
              <a:off x="7331822" y="670366"/>
              <a:ext cx="819619" cy="1569655"/>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defRPr sz="5600"/>
              </a:lvl1pPr>
            </a:lstStyle>
            <a:p>
              <a:r>
                <a:rPr sz="9600" b="1" dirty="0">
                  <a:solidFill>
                    <a:schemeClr val="accent1">
                      <a:lumMod val="40000"/>
                      <a:lumOff val="60000"/>
                    </a:schemeClr>
                  </a:solidFill>
                </a:rPr>
                <a:t>=</a:t>
              </a:r>
            </a:p>
          </p:txBody>
        </p:sp>
      </p:grpSp>
      <p:sp>
        <p:nvSpPr>
          <p:cNvPr id="126" name="Shape 126"/>
          <p:cNvSpPr>
            <a:spLocks noGrp="1"/>
          </p:cNvSpPr>
          <p:nvPr>
            <p:ph type="sldNum" sz="quarter" idx="4294967295"/>
          </p:nvPr>
        </p:nvSpPr>
        <p:spPr>
          <a:xfrm>
            <a:off x="11624108" y="6273022"/>
            <a:ext cx="188597" cy="281937"/>
          </a:xfrm>
          <a:prstGeom prst="rect">
            <a:avLst/>
          </a:prstGeom>
          <a:extLst>
            <a:ext uri="{C572A759-6A51-4108-AA02-DFA0A04FC94B}">
              <ma14:wrappingTextBoxFlag xmlns="" xmlns:ma14="http://schemas.microsoft.com/office/mac/drawingml/2011/main" val="1"/>
            </a:ext>
          </a:extLst>
        </p:spPr>
        <p:txBody>
          <a:bodyPr anchor="t"/>
          <a:lstStyle>
            <a:lvl1pPr algn="ctr">
              <a:defRPr>
                <a:solidFill>
                  <a:srgbClr val="FFFFFF"/>
                </a:solidFill>
              </a:defRPr>
            </a:lvl1pPr>
          </a:lstStyle>
          <a:p>
            <a:fld id="{86CB4B4D-7CA3-9044-876B-883B54F8677D}" type="slidenum">
              <a:rPr/>
              <a:t>92</a:t>
            </a:fld>
            <a:endParaRPr dirty="0"/>
          </a:p>
        </p:txBody>
      </p:sp>
      <p:sp>
        <p:nvSpPr>
          <p:cNvPr id="127" name="Shape 127"/>
          <p:cNvSpPr/>
          <p:nvPr/>
        </p:nvSpPr>
        <p:spPr>
          <a:xfrm>
            <a:off x="3590711" y="2830934"/>
            <a:ext cx="1011216" cy="1569656"/>
          </a:xfrm>
          <a:prstGeom prst="rect">
            <a:avLst/>
          </a:prstGeom>
          <a:ln w="12700">
            <a:noFill/>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lvl1pPr>
              <a:defRPr sz="7800"/>
            </a:lvl1pPr>
          </a:lstStyle>
          <a:p>
            <a:r>
              <a:rPr sz="9600" b="1" dirty="0">
                <a:ln>
                  <a:solidFill>
                    <a:schemeClr val="accent1">
                      <a:lumMod val="60000"/>
                      <a:lumOff val="40000"/>
                    </a:schemeClr>
                  </a:solidFill>
                </a:ln>
                <a:solidFill>
                  <a:schemeClr val="accent1">
                    <a:lumMod val="40000"/>
                    <a:lumOff val="60000"/>
                  </a:schemeClr>
                </a:solidFill>
              </a:rPr>
              <a:t>+</a:t>
            </a:r>
          </a:p>
        </p:txBody>
      </p:sp>
      <p:sp>
        <p:nvSpPr>
          <p:cNvPr id="18" name="Shape 108">
            <a:extLst>
              <a:ext uri="{FF2B5EF4-FFF2-40B4-BE49-F238E27FC236}">
                <a16:creationId xmlns:a16="http://schemas.microsoft.com/office/drawing/2014/main" id="{61BE28D8-3AF5-4125-BE48-37ADF8648ED8}"/>
              </a:ext>
            </a:extLst>
          </p:cNvPr>
          <p:cNvSpPr>
            <a:spLocks noGrp="1"/>
          </p:cNvSpPr>
          <p:nvPr>
            <p:ph type="title"/>
          </p:nvPr>
        </p:nvSpPr>
        <p:spPr>
          <a:xfrm>
            <a:off x="272471" y="242059"/>
            <a:ext cx="10493911" cy="706970"/>
          </a:xfrm>
          <a:prstGeom prst="rect">
            <a:avLst/>
          </a:prstGeom>
        </p:spPr>
        <p:txBody>
          <a:bodyPr/>
          <a:lstStyle/>
          <a:p>
            <a:pPr algn="l"/>
            <a:r>
              <a:rPr dirty="0"/>
              <a:t>Sustainable Best Management Practices for SRR</a:t>
            </a:r>
          </a:p>
        </p:txBody>
      </p:sp>
    </p:spTree>
  </p:cSld>
  <p:clrMapOvr>
    <a:masterClrMapping/>
  </p:clrMapOvr>
  <p:transition spd="slow"/>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 name="Shape 135"/>
          <p:cNvSpPr>
            <a:spLocks noGrp="1"/>
          </p:cNvSpPr>
          <p:nvPr>
            <p:ph type="body" sz="half" idx="1"/>
          </p:nvPr>
        </p:nvSpPr>
        <p:spPr>
          <a:xfrm>
            <a:off x="3094618" y="1527600"/>
            <a:ext cx="8824913" cy="3416300"/>
          </a:xfrm>
        </p:spPr>
        <p:txBody>
          <a:bodyPr>
            <a:normAutofit/>
          </a:bodyPr>
          <a:lstStyle/>
          <a:p>
            <a:r>
              <a:rPr lang="en-US" dirty="0"/>
              <a:t>Some SBMPs are universally relevant regardless of extreme event</a:t>
            </a:r>
          </a:p>
          <a:p>
            <a:r>
              <a:rPr lang="en-US" dirty="0"/>
              <a:t>Each extreme event includes:</a:t>
            </a:r>
          </a:p>
          <a:p>
            <a:pPr lvl="1">
              <a:buSzPct val="100000"/>
              <a:buFont typeface="Arial" panose="020B0604020202020204" pitchFamily="34" charset="0"/>
              <a:buChar char="•"/>
            </a:pPr>
            <a:r>
              <a:rPr lang="en-US" sz="2400" dirty="0"/>
              <a:t>An overview </a:t>
            </a:r>
          </a:p>
          <a:p>
            <a:pPr lvl="1">
              <a:buSzPct val="100000"/>
              <a:buFont typeface="Arial" panose="020B0604020202020204" pitchFamily="34" charset="0"/>
              <a:buChar char="•"/>
            </a:pPr>
            <a:r>
              <a:rPr lang="en-US" sz="2400" dirty="0"/>
              <a:t>Recommended secondary or cascading extreme events to review</a:t>
            </a:r>
          </a:p>
          <a:p>
            <a:pPr lvl="1">
              <a:buSzPct val="100000"/>
              <a:buFont typeface="Arial" panose="020B0604020202020204" pitchFamily="34" charset="0"/>
              <a:buChar char="•"/>
            </a:pPr>
            <a:r>
              <a:rPr lang="en-US" sz="2400" dirty="0"/>
              <a:t>SBMPs by phase of remediation</a:t>
            </a:r>
          </a:p>
        </p:txBody>
      </p:sp>
      <p:sp>
        <p:nvSpPr>
          <p:cNvPr id="136" name="Shape 136"/>
          <p:cNvSpPr>
            <a:spLocks noGrp="1"/>
          </p:cNvSpPr>
          <p:nvPr>
            <p:ph type="sldNum" sz="quarter" idx="2"/>
          </p:nvPr>
        </p:nvSpPr>
        <p:spPr>
          <a:xfrm>
            <a:off x="11582400" y="6273800"/>
            <a:ext cx="273050" cy="280988"/>
          </a:xfrm>
          <a:extLst>
            <a:ext uri="{C572A759-6A51-4108-AA02-DFA0A04FC94B}">
              <ma14:wrappingTextBoxFlag xmlns="" xmlns:ma14="http://schemas.microsoft.com/office/mac/drawingml/2011/main" val="1"/>
            </a:ext>
          </a:extLst>
        </p:spPr>
        <p:txBody>
          <a:bodyPr anchor="t"/>
          <a:lstStyle>
            <a:lvl1pPr algn="ctr">
              <a:defRPr>
                <a:solidFill>
                  <a:srgbClr val="FFFFFF"/>
                </a:solidFill>
              </a:defRPr>
            </a:lvl1pPr>
          </a:lstStyle>
          <a:p>
            <a:fld id="{86CB4B4D-7CA3-9044-876B-883B54F8677D}" type="slidenum">
              <a:rPr lang="en-US"/>
              <a:pPr/>
              <a:t>93</a:t>
            </a:fld>
            <a:endParaRPr lang="en-US" dirty="0"/>
          </a:p>
        </p:txBody>
      </p:sp>
      <p:grpSp>
        <p:nvGrpSpPr>
          <p:cNvPr id="139" name="Group 139"/>
          <p:cNvGrpSpPr/>
          <p:nvPr/>
        </p:nvGrpSpPr>
        <p:grpSpPr>
          <a:xfrm>
            <a:off x="272469" y="1023580"/>
            <a:ext cx="2534236" cy="5008922"/>
            <a:chOff x="0" y="0"/>
            <a:chExt cx="2534235" cy="5008920"/>
          </a:xfrm>
        </p:grpSpPr>
        <p:pic>
          <p:nvPicPr>
            <p:cNvPr id="137" name="image72.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1"/>
              <a:ext cx="2534236" cy="3920319"/>
            </a:xfrm>
            <a:prstGeom prst="rect">
              <a:avLst/>
            </a:prstGeom>
            <a:ln w="12700" cap="flat">
              <a:noFill/>
              <a:miter lim="400000"/>
            </a:ln>
            <a:effectLst/>
          </p:spPr>
        </p:pic>
        <p:pic>
          <p:nvPicPr>
            <p:cNvPr id="138" name="image73.png"/>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0" y="3303549"/>
              <a:ext cx="2534236" cy="1705371"/>
            </a:xfrm>
            <a:prstGeom prst="rect">
              <a:avLst/>
            </a:prstGeom>
            <a:ln w="12700" cap="flat">
              <a:noFill/>
              <a:miter lim="400000"/>
            </a:ln>
            <a:effectLst/>
          </p:spPr>
        </p:pic>
      </p:grpSp>
      <p:sp>
        <p:nvSpPr>
          <p:cNvPr id="10" name="Shape 108">
            <a:extLst>
              <a:ext uri="{FF2B5EF4-FFF2-40B4-BE49-F238E27FC236}">
                <a16:creationId xmlns:a16="http://schemas.microsoft.com/office/drawing/2014/main" id="{0611BBA4-49CF-4FC8-A111-07724FD6131D}"/>
              </a:ext>
            </a:extLst>
          </p:cNvPr>
          <p:cNvSpPr>
            <a:spLocks noGrp="1"/>
          </p:cNvSpPr>
          <p:nvPr>
            <p:ph type="title"/>
          </p:nvPr>
        </p:nvSpPr>
        <p:spPr>
          <a:xfrm>
            <a:off x="272471" y="242059"/>
            <a:ext cx="10493911" cy="706970"/>
          </a:xfrm>
          <a:prstGeom prst="rect">
            <a:avLst/>
          </a:prstGeom>
        </p:spPr>
        <p:txBody>
          <a:bodyPr/>
          <a:lstStyle/>
          <a:p>
            <a:pPr algn="l"/>
            <a:r>
              <a:rPr dirty="0"/>
              <a:t>Sustainable Best Management Practices for SRR</a:t>
            </a:r>
          </a:p>
        </p:txBody>
      </p:sp>
    </p:spTree>
  </p:cSld>
  <p:clrMapOvr>
    <a:masterClrMapping/>
  </p:clrMapOvr>
  <p:transition spd="slow"/>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 name="Shape 144"/>
          <p:cNvSpPr>
            <a:spLocks noGrp="1"/>
          </p:cNvSpPr>
          <p:nvPr>
            <p:ph type="sldNum" sz="quarter" idx="4294967295"/>
          </p:nvPr>
        </p:nvSpPr>
        <p:spPr>
          <a:xfrm>
            <a:off x="11624108" y="6273022"/>
            <a:ext cx="188599" cy="281939"/>
          </a:xfrm>
          <a:prstGeom prst="rect">
            <a:avLst/>
          </a:prstGeom>
          <a:extLst>
            <a:ext uri="{C572A759-6A51-4108-AA02-DFA0A04FC94B}">
              <ma14:wrappingTextBoxFlag xmlns="" xmlns:ma14="http://schemas.microsoft.com/office/mac/drawingml/2011/main" val="1"/>
            </a:ext>
          </a:extLst>
        </p:spPr>
        <p:txBody>
          <a:bodyPr anchor="t"/>
          <a:lstStyle>
            <a:lvl1pPr algn="ctr">
              <a:defRPr>
                <a:solidFill>
                  <a:srgbClr val="FFFFFF"/>
                </a:solidFill>
              </a:defRPr>
            </a:lvl1pPr>
          </a:lstStyle>
          <a:p>
            <a:fld id="{86CB4B4D-7CA3-9044-876B-883B54F8677D}" type="slidenum">
              <a:rPr/>
              <a:t>94</a:t>
            </a:fld>
            <a:endParaRPr dirty="0"/>
          </a:p>
        </p:txBody>
      </p:sp>
      <p:pic>
        <p:nvPicPr>
          <p:cNvPr id="145" name="image13.png"/>
          <p:cNvPicPr>
            <a:picLocks noChangeAspect="1"/>
          </p:cNvPicPr>
          <p:nvPr/>
        </p:nvPicPr>
        <p:blipFill>
          <a:blip r:embed="rId3" cstate="email">
            <a:extLst>
              <a:ext uri="{28A0092B-C50C-407E-A947-70E740481C1C}">
                <a14:useLocalDpi xmlns:a14="http://schemas.microsoft.com/office/drawing/2010/main"/>
              </a:ext>
            </a:extLst>
          </a:blip>
          <a:srcRect l="2226" t="5375" r="2281" b="1742"/>
          <a:stretch>
            <a:fillRect/>
          </a:stretch>
        </p:blipFill>
        <p:spPr>
          <a:xfrm>
            <a:off x="2436586" y="1390136"/>
            <a:ext cx="7625196" cy="4289839"/>
          </a:xfrm>
          <a:prstGeom prst="rect">
            <a:avLst/>
          </a:prstGeom>
          <a:ln w="12700">
            <a:miter lim="400000"/>
          </a:ln>
        </p:spPr>
      </p:pic>
      <p:sp>
        <p:nvSpPr>
          <p:cNvPr id="146" name="Shape 146"/>
          <p:cNvSpPr/>
          <p:nvPr/>
        </p:nvSpPr>
        <p:spPr>
          <a:xfrm>
            <a:off x="3225799" y="5670350"/>
            <a:ext cx="3385191" cy="307339"/>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a:defRPr sz="1400">
                <a:latin typeface="Roboto"/>
                <a:ea typeface="Roboto"/>
                <a:cs typeface="Roboto"/>
                <a:sym typeface="Roboto"/>
              </a:defRPr>
            </a:lvl1pPr>
          </a:lstStyle>
          <a:p>
            <a:r>
              <a:rPr dirty="0">
                <a:solidFill>
                  <a:srgbClr val="00334C"/>
                </a:solidFill>
                <a:latin typeface="Tahoma" panose="020B0604030504040204" pitchFamily="34" charset="0"/>
                <a:ea typeface="Tahoma" panose="020B0604030504040204" pitchFamily="34" charset="0"/>
                <a:cs typeface="Tahoma" panose="020B0604030504040204" pitchFamily="34" charset="0"/>
              </a:rPr>
              <a:t>Figure 6‑5. Expansion of CSM influences.</a:t>
            </a:r>
          </a:p>
        </p:txBody>
      </p:sp>
      <p:sp>
        <p:nvSpPr>
          <p:cNvPr id="8" name="Shape 108">
            <a:extLst>
              <a:ext uri="{FF2B5EF4-FFF2-40B4-BE49-F238E27FC236}">
                <a16:creationId xmlns:a16="http://schemas.microsoft.com/office/drawing/2014/main" id="{6912E76F-570C-443E-95C6-B3087DCA15C3}"/>
              </a:ext>
            </a:extLst>
          </p:cNvPr>
          <p:cNvSpPr>
            <a:spLocks noGrp="1"/>
          </p:cNvSpPr>
          <p:nvPr>
            <p:ph type="title"/>
          </p:nvPr>
        </p:nvSpPr>
        <p:spPr>
          <a:xfrm>
            <a:off x="272471" y="242059"/>
            <a:ext cx="10493911" cy="706970"/>
          </a:xfrm>
          <a:prstGeom prst="rect">
            <a:avLst/>
          </a:prstGeom>
        </p:spPr>
        <p:txBody>
          <a:bodyPr/>
          <a:lstStyle/>
          <a:p>
            <a:pPr algn="l"/>
            <a:r>
              <a:rPr dirty="0"/>
              <a:t>Sustainable Best Management Practices for SRR</a:t>
            </a:r>
          </a:p>
        </p:txBody>
      </p:sp>
    </p:spTree>
  </p:cSld>
  <p:clrMapOvr>
    <a:masterClrMapping/>
  </p:clrMapOvr>
  <p:transition spd="slow"/>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 name="Shape 151"/>
          <p:cNvSpPr>
            <a:spLocks noGrp="1"/>
          </p:cNvSpPr>
          <p:nvPr>
            <p:ph type="sldNum" sz="quarter" idx="4294967295"/>
          </p:nvPr>
        </p:nvSpPr>
        <p:spPr>
          <a:xfrm>
            <a:off x="11624108" y="6273022"/>
            <a:ext cx="188599" cy="281939"/>
          </a:xfrm>
          <a:prstGeom prst="rect">
            <a:avLst/>
          </a:prstGeom>
          <a:extLst>
            <a:ext uri="{C572A759-6A51-4108-AA02-DFA0A04FC94B}">
              <ma14:wrappingTextBoxFlag xmlns="" xmlns:ma14="http://schemas.microsoft.com/office/mac/drawingml/2011/main" val="1"/>
            </a:ext>
          </a:extLst>
        </p:spPr>
        <p:txBody>
          <a:bodyPr anchor="t"/>
          <a:lstStyle>
            <a:lvl1pPr algn="ctr">
              <a:defRPr>
                <a:solidFill>
                  <a:srgbClr val="FFFFFF"/>
                </a:solidFill>
              </a:defRPr>
            </a:lvl1pPr>
          </a:lstStyle>
          <a:p>
            <a:fld id="{86CB4B4D-7CA3-9044-876B-883B54F8677D}" type="slidenum">
              <a:rPr/>
              <a:t>95</a:t>
            </a:fld>
            <a:endParaRPr dirty="0"/>
          </a:p>
        </p:txBody>
      </p:sp>
      <p:grpSp>
        <p:nvGrpSpPr>
          <p:cNvPr id="162" name="Group 162"/>
          <p:cNvGrpSpPr/>
          <p:nvPr/>
        </p:nvGrpSpPr>
        <p:grpSpPr>
          <a:xfrm>
            <a:off x="25052" y="2505204"/>
            <a:ext cx="12065602" cy="2914030"/>
            <a:chOff x="-1" y="-2"/>
            <a:chExt cx="11977919" cy="3550220"/>
          </a:xfrm>
        </p:grpSpPr>
        <p:sp>
          <p:nvSpPr>
            <p:cNvPr id="152" name="Shape 152"/>
            <p:cNvSpPr/>
            <p:nvPr/>
          </p:nvSpPr>
          <p:spPr>
            <a:xfrm>
              <a:off x="110088" y="-2"/>
              <a:ext cx="1981648" cy="2537810"/>
            </a:xfrm>
            <a:prstGeom prst="roundRect">
              <a:avLst>
                <a:gd name="adj" fmla="val 7500"/>
              </a:avLst>
            </a:prstGeom>
            <a:blipFill rotWithShape="1">
              <a:blip r:embed="rId3" cstate="email">
                <a:extLst>
                  <a:ext uri="{28A0092B-C50C-407E-A947-70E740481C1C}">
                    <a14:useLocalDpi xmlns:a14="http://schemas.microsoft.com/office/drawing/2010/main"/>
                  </a:ext>
                </a:extLst>
              </a:blip>
              <a:srcRect/>
              <a:stretch>
                <a:fillRect/>
              </a:stretch>
            </a:blipFill>
            <a:ln w="25400" cap="flat">
              <a:solidFill>
                <a:srgbClr val="FFFFFF"/>
              </a:solidFill>
              <a:prstDash val="solid"/>
              <a:round/>
            </a:ln>
            <a:effectLst/>
          </p:spPr>
          <p:txBody>
            <a:bodyPr wrap="square" lIns="45718" tIns="45718" rIns="45718" bIns="45718" numCol="1" anchor="ctr">
              <a:noAutofit/>
            </a:bodyPr>
            <a:lstStyle/>
            <a:p>
              <a:pPr>
                <a:defRPr sz="1600"/>
              </a:pPr>
              <a:endParaRPr dirty="0"/>
            </a:p>
          </p:txBody>
        </p:sp>
        <p:sp>
          <p:nvSpPr>
            <p:cNvPr id="153" name="Shape 153"/>
            <p:cNvSpPr/>
            <p:nvPr/>
          </p:nvSpPr>
          <p:spPr>
            <a:xfrm>
              <a:off x="-1" y="2537803"/>
              <a:ext cx="2201824" cy="1012415"/>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ctr" defTabSz="914400">
                <a:defRPr sz="2400"/>
              </a:lvl1pPr>
            </a:lstStyle>
            <a:p>
              <a:r>
                <a:rPr dirty="0">
                  <a:solidFill>
                    <a:srgbClr val="00334C"/>
                  </a:solidFill>
                  <a:latin typeface="Tahoma" panose="020B0604030504040204" pitchFamily="34" charset="0"/>
                  <a:ea typeface="Tahoma" panose="020B0604030504040204" pitchFamily="34" charset="0"/>
                  <a:cs typeface="Tahoma" panose="020B0604030504040204" pitchFamily="34" charset="0"/>
                </a:rPr>
                <a:t>Assessing Vulnerability</a:t>
              </a:r>
            </a:p>
          </p:txBody>
        </p:sp>
        <p:sp>
          <p:nvSpPr>
            <p:cNvPr id="154" name="Shape 154"/>
            <p:cNvSpPr/>
            <p:nvPr/>
          </p:nvSpPr>
          <p:spPr>
            <a:xfrm>
              <a:off x="2554114" y="-2"/>
              <a:ext cx="1981645" cy="2537810"/>
            </a:xfrm>
            <a:prstGeom prst="roundRect">
              <a:avLst>
                <a:gd name="adj" fmla="val 7500"/>
              </a:avLst>
            </a:prstGeom>
            <a:blipFill rotWithShape="1">
              <a:blip r:embed="rId4" cstate="email">
                <a:extLst>
                  <a:ext uri="{28A0092B-C50C-407E-A947-70E740481C1C}">
                    <a14:useLocalDpi xmlns:a14="http://schemas.microsoft.com/office/drawing/2010/main"/>
                  </a:ext>
                </a:extLst>
              </a:blip>
              <a:srcRect/>
              <a:stretch>
                <a:fillRect/>
              </a:stretch>
            </a:blipFill>
            <a:ln w="25400" cap="flat">
              <a:solidFill>
                <a:srgbClr val="FFFFFF"/>
              </a:solidFill>
              <a:prstDash val="solid"/>
              <a:round/>
            </a:ln>
            <a:effectLst/>
          </p:spPr>
          <p:txBody>
            <a:bodyPr wrap="square" lIns="45718" tIns="45718" rIns="45718" bIns="45718" numCol="1" anchor="ctr">
              <a:noAutofit/>
            </a:bodyPr>
            <a:lstStyle/>
            <a:p>
              <a:pPr>
                <a:defRPr sz="1600"/>
              </a:pPr>
              <a:endParaRPr dirty="0"/>
            </a:p>
          </p:txBody>
        </p:sp>
        <p:sp>
          <p:nvSpPr>
            <p:cNvPr id="155" name="Shape 155"/>
            <p:cNvSpPr/>
            <p:nvPr/>
          </p:nvSpPr>
          <p:spPr>
            <a:xfrm>
              <a:off x="2444023" y="2537803"/>
              <a:ext cx="2201826" cy="56245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ctr" defTabSz="914400">
                <a:defRPr sz="2400"/>
              </a:lvl1pPr>
            </a:lstStyle>
            <a:p>
              <a:r>
                <a:rPr dirty="0">
                  <a:solidFill>
                    <a:srgbClr val="00334C"/>
                  </a:solidFill>
                  <a:latin typeface="Tahoma" panose="020B0604030504040204" pitchFamily="34" charset="0"/>
                  <a:ea typeface="Tahoma" panose="020B0604030504040204" pitchFamily="34" charset="0"/>
                  <a:cs typeface="Tahoma" panose="020B0604030504040204" pitchFamily="34" charset="0"/>
                </a:rPr>
                <a:t>Planning</a:t>
              </a:r>
            </a:p>
          </p:txBody>
        </p:sp>
        <p:sp>
          <p:nvSpPr>
            <p:cNvPr id="156" name="Shape 156"/>
            <p:cNvSpPr/>
            <p:nvPr/>
          </p:nvSpPr>
          <p:spPr>
            <a:xfrm>
              <a:off x="4998136" y="-2"/>
              <a:ext cx="1981646" cy="2537810"/>
            </a:xfrm>
            <a:prstGeom prst="roundRect">
              <a:avLst>
                <a:gd name="adj" fmla="val 7500"/>
              </a:avLst>
            </a:prstGeom>
            <a:blipFill rotWithShape="1">
              <a:blip r:embed="rId5" cstate="email">
                <a:extLst>
                  <a:ext uri="{28A0092B-C50C-407E-A947-70E740481C1C}">
                    <a14:useLocalDpi xmlns:a14="http://schemas.microsoft.com/office/drawing/2010/main"/>
                  </a:ext>
                </a:extLst>
              </a:blip>
              <a:srcRect/>
              <a:stretch>
                <a:fillRect/>
              </a:stretch>
            </a:blipFill>
            <a:ln w="25400" cap="flat">
              <a:solidFill>
                <a:srgbClr val="FFFFFF"/>
              </a:solidFill>
              <a:prstDash val="solid"/>
              <a:round/>
            </a:ln>
            <a:effectLst/>
          </p:spPr>
          <p:txBody>
            <a:bodyPr wrap="square" lIns="45718" tIns="45718" rIns="45718" bIns="45718" numCol="1" anchor="ctr">
              <a:noAutofit/>
            </a:bodyPr>
            <a:lstStyle/>
            <a:p>
              <a:pPr>
                <a:defRPr sz="1600"/>
              </a:pPr>
              <a:endParaRPr dirty="0"/>
            </a:p>
          </p:txBody>
        </p:sp>
        <p:sp>
          <p:nvSpPr>
            <p:cNvPr id="157" name="Shape 157"/>
            <p:cNvSpPr/>
            <p:nvPr/>
          </p:nvSpPr>
          <p:spPr>
            <a:xfrm>
              <a:off x="4888045" y="2537803"/>
              <a:ext cx="2201827" cy="1012415"/>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ctr" defTabSz="914400">
                <a:defRPr sz="2400"/>
              </a:lvl1pPr>
            </a:lstStyle>
            <a:p>
              <a:r>
                <a:rPr dirty="0">
                  <a:solidFill>
                    <a:srgbClr val="00334C"/>
                  </a:solidFill>
                  <a:latin typeface="Tahoma" panose="020B0604030504040204" pitchFamily="34" charset="0"/>
                  <a:ea typeface="Tahoma" panose="020B0604030504040204" pitchFamily="34" charset="0"/>
                  <a:cs typeface="Tahoma" panose="020B0604030504040204" pitchFamily="34" charset="0"/>
                </a:rPr>
                <a:t>Design and Implementation</a:t>
              </a:r>
            </a:p>
          </p:txBody>
        </p:sp>
        <p:sp>
          <p:nvSpPr>
            <p:cNvPr id="158" name="Shape 158"/>
            <p:cNvSpPr/>
            <p:nvPr/>
          </p:nvSpPr>
          <p:spPr>
            <a:xfrm>
              <a:off x="7442159" y="-2"/>
              <a:ext cx="1981645" cy="2537810"/>
            </a:xfrm>
            <a:prstGeom prst="roundRect">
              <a:avLst>
                <a:gd name="adj" fmla="val 7500"/>
              </a:avLst>
            </a:prstGeom>
            <a:blipFill rotWithShape="1">
              <a:blip r:embed="rId6" cstate="email">
                <a:extLst>
                  <a:ext uri="{28A0092B-C50C-407E-A947-70E740481C1C}">
                    <a14:useLocalDpi xmlns:a14="http://schemas.microsoft.com/office/drawing/2010/main"/>
                  </a:ext>
                </a:extLst>
              </a:blip>
              <a:srcRect/>
              <a:stretch>
                <a:fillRect/>
              </a:stretch>
            </a:blipFill>
            <a:ln w="25400" cap="flat">
              <a:solidFill>
                <a:srgbClr val="FFFFFF"/>
              </a:solidFill>
              <a:prstDash val="solid"/>
              <a:round/>
            </a:ln>
            <a:effectLst/>
          </p:spPr>
          <p:txBody>
            <a:bodyPr wrap="square" lIns="45718" tIns="45718" rIns="45718" bIns="45718" numCol="1" anchor="ctr">
              <a:noAutofit/>
            </a:bodyPr>
            <a:lstStyle/>
            <a:p>
              <a:pPr>
                <a:defRPr sz="1600"/>
              </a:pPr>
              <a:endParaRPr dirty="0"/>
            </a:p>
          </p:txBody>
        </p:sp>
        <p:sp>
          <p:nvSpPr>
            <p:cNvPr id="159" name="Shape 159"/>
            <p:cNvSpPr/>
            <p:nvPr/>
          </p:nvSpPr>
          <p:spPr>
            <a:xfrm>
              <a:off x="7332068" y="2537803"/>
              <a:ext cx="2201827" cy="56245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ctr" defTabSz="914400">
                <a:defRPr sz="2400"/>
              </a:lvl1pPr>
            </a:lstStyle>
            <a:p>
              <a:r>
                <a:rPr dirty="0">
                  <a:solidFill>
                    <a:srgbClr val="00334C"/>
                  </a:solidFill>
                  <a:latin typeface="Tahoma" panose="020B0604030504040204" pitchFamily="34" charset="0"/>
                  <a:ea typeface="Tahoma" panose="020B0604030504040204" pitchFamily="34" charset="0"/>
                  <a:cs typeface="Tahoma" panose="020B0604030504040204" pitchFamily="34" charset="0"/>
                </a:rPr>
                <a:t>OM&amp;M</a:t>
              </a:r>
            </a:p>
          </p:txBody>
        </p:sp>
        <p:sp>
          <p:nvSpPr>
            <p:cNvPr id="160" name="Shape 160"/>
            <p:cNvSpPr/>
            <p:nvPr/>
          </p:nvSpPr>
          <p:spPr>
            <a:xfrm>
              <a:off x="9886184" y="-2"/>
              <a:ext cx="1981645" cy="2537810"/>
            </a:xfrm>
            <a:prstGeom prst="roundRect">
              <a:avLst>
                <a:gd name="adj" fmla="val 7500"/>
              </a:avLst>
            </a:prstGeom>
            <a:blipFill rotWithShape="1">
              <a:blip r:embed="rId7" cstate="email">
                <a:extLst>
                  <a:ext uri="{28A0092B-C50C-407E-A947-70E740481C1C}">
                    <a14:useLocalDpi xmlns:a14="http://schemas.microsoft.com/office/drawing/2010/main"/>
                  </a:ext>
                </a:extLst>
              </a:blip>
              <a:srcRect/>
              <a:stretch>
                <a:fillRect/>
              </a:stretch>
            </a:blipFill>
            <a:ln w="25400" cap="flat">
              <a:solidFill>
                <a:srgbClr val="FFFFFF"/>
              </a:solidFill>
              <a:prstDash val="solid"/>
              <a:round/>
            </a:ln>
            <a:effectLst/>
          </p:spPr>
          <p:txBody>
            <a:bodyPr wrap="square" lIns="45718" tIns="45718" rIns="45718" bIns="45718" numCol="1" anchor="ctr">
              <a:noAutofit/>
            </a:bodyPr>
            <a:lstStyle/>
            <a:p>
              <a:pPr>
                <a:defRPr sz="1600"/>
              </a:pPr>
              <a:endParaRPr dirty="0"/>
            </a:p>
          </p:txBody>
        </p:sp>
        <p:sp>
          <p:nvSpPr>
            <p:cNvPr id="161" name="Shape 161"/>
            <p:cNvSpPr/>
            <p:nvPr/>
          </p:nvSpPr>
          <p:spPr>
            <a:xfrm>
              <a:off x="9776091" y="2537803"/>
              <a:ext cx="2201827" cy="1012415"/>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ctr" defTabSz="914400">
                <a:defRPr sz="2400"/>
              </a:lvl1pPr>
            </a:lstStyle>
            <a:p>
              <a:r>
                <a:rPr dirty="0">
                  <a:solidFill>
                    <a:srgbClr val="00334C"/>
                  </a:solidFill>
                  <a:latin typeface="Tahoma" panose="020B0604030504040204" pitchFamily="34" charset="0"/>
                  <a:ea typeface="Tahoma" panose="020B0604030504040204" pitchFamily="34" charset="0"/>
                  <a:cs typeface="Tahoma" panose="020B0604030504040204" pitchFamily="34" charset="0"/>
                </a:rPr>
                <a:t>Crisis Management</a:t>
              </a:r>
            </a:p>
          </p:txBody>
        </p:sp>
      </p:grpSp>
      <p:sp>
        <p:nvSpPr>
          <p:cNvPr id="17" name="Shape 108">
            <a:extLst>
              <a:ext uri="{FF2B5EF4-FFF2-40B4-BE49-F238E27FC236}">
                <a16:creationId xmlns:a16="http://schemas.microsoft.com/office/drawing/2014/main" id="{2DDE4996-85C7-4B50-8061-362E89BA890F}"/>
              </a:ext>
            </a:extLst>
          </p:cNvPr>
          <p:cNvSpPr>
            <a:spLocks noGrp="1"/>
          </p:cNvSpPr>
          <p:nvPr>
            <p:ph type="title"/>
          </p:nvPr>
        </p:nvSpPr>
        <p:spPr>
          <a:xfrm>
            <a:off x="272471" y="242059"/>
            <a:ext cx="10493911" cy="706970"/>
          </a:xfrm>
          <a:prstGeom prst="rect">
            <a:avLst/>
          </a:prstGeom>
        </p:spPr>
        <p:txBody>
          <a:bodyPr/>
          <a:lstStyle/>
          <a:p>
            <a:pPr algn="l"/>
            <a:r>
              <a:rPr dirty="0"/>
              <a:t>Sustainable Best Management Practices for SRR</a:t>
            </a:r>
          </a:p>
        </p:txBody>
      </p:sp>
    </p:spTree>
  </p:cSld>
  <p:clrMapOvr>
    <a:masterClrMapping/>
  </p:clrMapOvr>
  <p:transition spd="slow"/>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Shape 65"/>
          <p:cNvSpPr>
            <a:spLocks noGrp="1"/>
          </p:cNvSpPr>
          <p:nvPr>
            <p:ph type="sldNum" sz="quarter" idx="4294967295"/>
          </p:nvPr>
        </p:nvSpPr>
        <p:spPr>
          <a:xfrm>
            <a:off x="11635416" y="6275493"/>
            <a:ext cx="177289" cy="276995"/>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rPr>
                <a:solidFill>
                  <a:schemeClr val="bg1"/>
                </a:solidFill>
              </a:rPr>
              <a:t>96</a:t>
            </a:fld>
            <a:endParaRPr dirty="0">
              <a:solidFill>
                <a:schemeClr val="bg1"/>
              </a:solidFill>
            </a:endParaRPr>
          </a:p>
        </p:txBody>
      </p:sp>
      <p:pic>
        <p:nvPicPr>
          <p:cNvPr id="2" name="Picture 1">
            <a:extLst>
              <a:ext uri="{FF2B5EF4-FFF2-40B4-BE49-F238E27FC236}">
                <a16:creationId xmlns:a16="http://schemas.microsoft.com/office/drawing/2014/main" id="{F617AD14-842A-490E-BD37-41F9AAD0229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479270" y="1023589"/>
            <a:ext cx="6172730" cy="5775033"/>
          </a:xfrm>
          <a:prstGeom prst="rect">
            <a:avLst/>
          </a:prstGeom>
          <a:ln>
            <a:solidFill>
              <a:schemeClr val="tx1"/>
            </a:solidFill>
          </a:ln>
        </p:spPr>
      </p:pic>
      <p:sp>
        <p:nvSpPr>
          <p:cNvPr id="3" name="Rectangle 2">
            <a:extLst>
              <a:ext uri="{FF2B5EF4-FFF2-40B4-BE49-F238E27FC236}">
                <a16:creationId xmlns:a16="http://schemas.microsoft.com/office/drawing/2014/main" id="{39518457-D216-4FD0-8466-4465B681E35A}"/>
              </a:ext>
            </a:extLst>
          </p:cNvPr>
          <p:cNvSpPr/>
          <p:nvPr/>
        </p:nvSpPr>
        <p:spPr>
          <a:xfrm>
            <a:off x="7428035" y="6524209"/>
            <a:ext cx="2414465" cy="307777"/>
          </a:xfrm>
          <a:prstGeom prst="rect">
            <a:avLst/>
          </a:prstGeom>
        </p:spPr>
        <p:txBody>
          <a:bodyPr wrap="square">
            <a:spAutoFit/>
          </a:bodyPr>
          <a:lstStyle/>
          <a:p>
            <a:r>
              <a:rPr lang="en-US" sz="1400" dirty="0">
                <a:solidFill>
                  <a:srgbClr val="00334C"/>
                </a:solidFill>
                <a:latin typeface="Roboto"/>
              </a:rPr>
              <a:t>Figure 7‑1. SBMP process.</a:t>
            </a:r>
            <a:endParaRPr lang="en-US" sz="1400" dirty="0">
              <a:solidFill>
                <a:srgbClr val="00334C"/>
              </a:solidFill>
            </a:endParaRPr>
          </a:p>
        </p:txBody>
      </p:sp>
      <p:sp>
        <p:nvSpPr>
          <p:cNvPr id="6" name="Shape 242">
            <a:extLst>
              <a:ext uri="{FF2B5EF4-FFF2-40B4-BE49-F238E27FC236}">
                <a16:creationId xmlns:a16="http://schemas.microsoft.com/office/drawing/2014/main" id="{56EAC075-AB91-44A6-9F40-30D89FC28DAA}"/>
              </a:ext>
            </a:extLst>
          </p:cNvPr>
          <p:cNvSpPr/>
          <p:nvPr/>
        </p:nvSpPr>
        <p:spPr>
          <a:xfrm>
            <a:off x="3192379" y="959421"/>
            <a:ext cx="6837499" cy="1703569"/>
          </a:xfrm>
          <a:prstGeom prst="ellipse">
            <a:avLst/>
          </a:prstGeom>
          <a:ln w="76200">
            <a:solidFill>
              <a:srgbClr val="00B050"/>
            </a:solidFill>
          </a:ln>
          <a:effectLst>
            <a:outerShdw blurRad="38100" dist="25400" dir="5400000" rotWithShape="0">
              <a:srgbClr val="000000">
                <a:alpha val="45000"/>
              </a:srgbClr>
            </a:outerShdw>
          </a:effectLst>
        </p:spPr>
        <p:txBody>
          <a:bodyPr lIns="45718" tIns="45718" rIns="45718" bIns="45718" anchor="ctr"/>
          <a:lstStyle/>
          <a:p>
            <a:pPr>
              <a:defRPr>
                <a:latin typeface="+mn-lt"/>
                <a:ea typeface="+mn-ea"/>
                <a:cs typeface="+mn-cs"/>
                <a:sym typeface="Calibri"/>
              </a:defRPr>
            </a:pPr>
            <a:endParaRPr dirty="0"/>
          </a:p>
        </p:txBody>
      </p:sp>
      <p:sp>
        <p:nvSpPr>
          <p:cNvPr id="9" name="Shape 108">
            <a:extLst>
              <a:ext uri="{FF2B5EF4-FFF2-40B4-BE49-F238E27FC236}">
                <a16:creationId xmlns:a16="http://schemas.microsoft.com/office/drawing/2014/main" id="{C2E725D9-58B3-4576-9CA7-C6EAA0E46250}"/>
              </a:ext>
            </a:extLst>
          </p:cNvPr>
          <p:cNvSpPr>
            <a:spLocks noGrp="1"/>
          </p:cNvSpPr>
          <p:nvPr>
            <p:ph type="title"/>
          </p:nvPr>
        </p:nvSpPr>
        <p:spPr>
          <a:xfrm>
            <a:off x="272471" y="242059"/>
            <a:ext cx="10493911" cy="706970"/>
          </a:xfrm>
          <a:prstGeom prst="rect">
            <a:avLst/>
          </a:prstGeom>
        </p:spPr>
        <p:txBody>
          <a:bodyPr/>
          <a:lstStyle/>
          <a:p>
            <a:pPr algn="l"/>
            <a:r>
              <a:rPr dirty="0"/>
              <a:t>Sustainable Best Management Practices for SRR</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Shape 72"/>
          <p:cNvSpPr>
            <a:spLocks noGrp="1"/>
          </p:cNvSpPr>
          <p:nvPr>
            <p:ph type="sldNum" sz="quarter" idx="4294967295"/>
          </p:nvPr>
        </p:nvSpPr>
        <p:spPr>
          <a:xfrm>
            <a:off x="11635416" y="6275493"/>
            <a:ext cx="177289" cy="276995"/>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rPr>
                <a:solidFill>
                  <a:schemeClr val="bg1"/>
                </a:solidFill>
              </a:rPr>
              <a:t>97</a:t>
            </a:fld>
            <a:endParaRPr dirty="0">
              <a:solidFill>
                <a:schemeClr val="bg1"/>
              </a:solidFill>
            </a:endParaRPr>
          </a:p>
        </p:txBody>
      </p:sp>
      <p:pic>
        <p:nvPicPr>
          <p:cNvPr id="2" name="Picture 1">
            <a:extLst>
              <a:ext uri="{FF2B5EF4-FFF2-40B4-BE49-F238E27FC236}">
                <a16:creationId xmlns:a16="http://schemas.microsoft.com/office/drawing/2014/main" id="{982F2517-6F12-4CA3-B066-24C6D531619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229742" y="1023589"/>
            <a:ext cx="5977758" cy="5756032"/>
          </a:xfrm>
          <a:prstGeom prst="rect">
            <a:avLst/>
          </a:prstGeom>
        </p:spPr>
      </p:pic>
      <p:sp>
        <p:nvSpPr>
          <p:cNvPr id="3" name="Rectangle 2">
            <a:extLst>
              <a:ext uri="{FF2B5EF4-FFF2-40B4-BE49-F238E27FC236}">
                <a16:creationId xmlns:a16="http://schemas.microsoft.com/office/drawing/2014/main" id="{69BF5621-70B7-49BC-B680-8B80D39AA8C1}"/>
              </a:ext>
            </a:extLst>
          </p:cNvPr>
          <p:cNvSpPr/>
          <p:nvPr/>
        </p:nvSpPr>
        <p:spPr>
          <a:xfrm>
            <a:off x="3229742" y="1207339"/>
            <a:ext cx="2955158" cy="523220"/>
          </a:xfrm>
          <a:prstGeom prst="rect">
            <a:avLst/>
          </a:prstGeom>
        </p:spPr>
        <p:txBody>
          <a:bodyPr wrap="square">
            <a:spAutoFit/>
          </a:bodyPr>
          <a:lstStyle/>
          <a:p>
            <a:r>
              <a:rPr lang="en-US" sz="1400" dirty="0">
                <a:latin typeface="Roboto"/>
              </a:rPr>
              <a:t>Table 7‑1. Relevant SBMPs based on climate change factors.</a:t>
            </a:r>
            <a:endParaRPr lang="en-US" sz="1400" dirty="0"/>
          </a:p>
        </p:txBody>
      </p:sp>
      <p:sp>
        <p:nvSpPr>
          <p:cNvPr id="8" name="Shape 108">
            <a:extLst>
              <a:ext uri="{FF2B5EF4-FFF2-40B4-BE49-F238E27FC236}">
                <a16:creationId xmlns:a16="http://schemas.microsoft.com/office/drawing/2014/main" id="{61034123-986C-46EB-BC85-D39C55E2CA10}"/>
              </a:ext>
            </a:extLst>
          </p:cNvPr>
          <p:cNvSpPr>
            <a:spLocks noGrp="1"/>
          </p:cNvSpPr>
          <p:nvPr>
            <p:ph type="title"/>
          </p:nvPr>
        </p:nvSpPr>
        <p:spPr>
          <a:xfrm>
            <a:off x="272471" y="242059"/>
            <a:ext cx="10493911" cy="706970"/>
          </a:xfrm>
          <a:prstGeom prst="rect">
            <a:avLst/>
          </a:prstGeom>
        </p:spPr>
        <p:txBody>
          <a:bodyPr/>
          <a:lstStyle/>
          <a:p>
            <a:pPr algn="l"/>
            <a:r>
              <a:rPr dirty="0"/>
              <a:t>Sustainable Best Management Practices for SRR</a:t>
            </a:r>
          </a:p>
        </p:txBody>
      </p:sp>
    </p:spTree>
  </p:cSld>
  <p:clrMapOvr>
    <a:masterClrMapping/>
  </p:clrMapOvr>
  <p:transition spd="slow"/>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Shape 65"/>
          <p:cNvSpPr>
            <a:spLocks noGrp="1"/>
          </p:cNvSpPr>
          <p:nvPr>
            <p:ph type="sldNum" sz="quarter" idx="4294967295"/>
          </p:nvPr>
        </p:nvSpPr>
        <p:spPr>
          <a:xfrm>
            <a:off x="11550457" y="6275493"/>
            <a:ext cx="262248" cy="276995"/>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rPr>
                <a:solidFill>
                  <a:schemeClr val="bg1"/>
                </a:solidFill>
              </a:rPr>
              <a:t>98</a:t>
            </a:fld>
            <a:endParaRPr dirty="0">
              <a:solidFill>
                <a:schemeClr val="bg1"/>
              </a:solidFill>
            </a:endParaRPr>
          </a:p>
        </p:txBody>
      </p:sp>
      <p:pic>
        <p:nvPicPr>
          <p:cNvPr id="2" name="Picture 1">
            <a:extLst>
              <a:ext uri="{FF2B5EF4-FFF2-40B4-BE49-F238E27FC236}">
                <a16:creationId xmlns:a16="http://schemas.microsoft.com/office/drawing/2014/main" id="{F617AD14-842A-490E-BD37-41F9AAD0229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479270" y="1023589"/>
            <a:ext cx="6172730" cy="5775033"/>
          </a:xfrm>
          <a:prstGeom prst="rect">
            <a:avLst/>
          </a:prstGeom>
          <a:ln>
            <a:solidFill>
              <a:schemeClr val="tx1"/>
            </a:solidFill>
          </a:ln>
        </p:spPr>
      </p:pic>
      <p:sp>
        <p:nvSpPr>
          <p:cNvPr id="3" name="Rectangle 2">
            <a:extLst>
              <a:ext uri="{FF2B5EF4-FFF2-40B4-BE49-F238E27FC236}">
                <a16:creationId xmlns:a16="http://schemas.microsoft.com/office/drawing/2014/main" id="{39518457-D216-4FD0-8466-4465B681E35A}"/>
              </a:ext>
            </a:extLst>
          </p:cNvPr>
          <p:cNvSpPr/>
          <p:nvPr/>
        </p:nvSpPr>
        <p:spPr>
          <a:xfrm>
            <a:off x="7428035" y="6524209"/>
            <a:ext cx="2414465" cy="307777"/>
          </a:xfrm>
          <a:prstGeom prst="rect">
            <a:avLst/>
          </a:prstGeom>
        </p:spPr>
        <p:txBody>
          <a:bodyPr wrap="square">
            <a:spAutoFit/>
          </a:bodyPr>
          <a:lstStyle/>
          <a:p>
            <a:r>
              <a:rPr lang="en-US" sz="1400" dirty="0">
                <a:solidFill>
                  <a:srgbClr val="00334C"/>
                </a:solidFill>
                <a:latin typeface="Roboto"/>
              </a:rPr>
              <a:t>Figure 7‑1. SBMP process.</a:t>
            </a:r>
            <a:endParaRPr lang="en-US" sz="1400" dirty="0">
              <a:solidFill>
                <a:srgbClr val="00334C"/>
              </a:solidFill>
            </a:endParaRPr>
          </a:p>
        </p:txBody>
      </p:sp>
      <p:sp>
        <p:nvSpPr>
          <p:cNvPr id="6" name="Shape 242">
            <a:extLst>
              <a:ext uri="{FF2B5EF4-FFF2-40B4-BE49-F238E27FC236}">
                <a16:creationId xmlns:a16="http://schemas.microsoft.com/office/drawing/2014/main" id="{56EAC075-AB91-44A6-9F40-30D89FC28DAA}"/>
              </a:ext>
            </a:extLst>
          </p:cNvPr>
          <p:cNvSpPr/>
          <p:nvPr/>
        </p:nvSpPr>
        <p:spPr>
          <a:xfrm>
            <a:off x="3983277" y="2417523"/>
            <a:ext cx="5060515" cy="1252603"/>
          </a:xfrm>
          <a:prstGeom prst="ellipse">
            <a:avLst/>
          </a:prstGeom>
          <a:ln w="76200">
            <a:solidFill>
              <a:srgbClr val="00B050"/>
            </a:solidFill>
          </a:ln>
          <a:effectLst>
            <a:outerShdw blurRad="38100" dist="25400" dir="5400000" rotWithShape="0">
              <a:srgbClr val="000000">
                <a:alpha val="45000"/>
              </a:srgbClr>
            </a:outerShdw>
          </a:effectLst>
        </p:spPr>
        <p:txBody>
          <a:bodyPr lIns="45718" tIns="45718" rIns="45718" bIns="45718" anchor="ctr"/>
          <a:lstStyle/>
          <a:p>
            <a:pPr>
              <a:defRPr>
                <a:latin typeface="+mn-lt"/>
                <a:ea typeface="+mn-ea"/>
                <a:cs typeface="+mn-cs"/>
                <a:sym typeface="Calibri"/>
              </a:defRPr>
            </a:pPr>
            <a:endParaRPr dirty="0"/>
          </a:p>
        </p:txBody>
      </p:sp>
      <p:sp>
        <p:nvSpPr>
          <p:cNvPr id="9" name="Shape 108">
            <a:extLst>
              <a:ext uri="{FF2B5EF4-FFF2-40B4-BE49-F238E27FC236}">
                <a16:creationId xmlns:a16="http://schemas.microsoft.com/office/drawing/2014/main" id="{36186835-A90B-4860-A522-915070320F79}"/>
              </a:ext>
            </a:extLst>
          </p:cNvPr>
          <p:cNvSpPr>
            <a:spLocks noGrp="1"/>
          </p:cNvSpPr>
          <p:nvPr>
            <p:ph type="title"/>
          </p:nvPr>
        </p:nvSpPr>
        <p:spPr>
          <a:xfrm>
            <a:off x="273050" y="315913"/>
            <a:ext cx="8761413" cy="708025"/>
          </a:xfrm>
          <a:prstGeom prst="rect">
            <a:avLst/>
          </a:prstGeom>
        </p:spPr>
        <p:txBody>
          <a:bodyPr>
            <a:normAutofit fontScale="90000"/>
          </a:bodyPr>
          <a:lstStyle/>
          <a:p>
            <a:pPr algn="l"/>
            <a:r>
              <a:rPr dirty="0"/>
              <a:t>Sustainable Best Management Practices for SRR</a:t>
            </a:r>
          </a:p>
        </p:txBody>
      </p:sp>
    </p:spTree>
    <p:extLst>
      <p:ext uri="{BB962C8B-B14F-4D97-AF65-F5344CB8AC3E}">
        <p14:creationId xmlns:p14="http://schemas.microsoft.com/office/powerpoint/2010/main" val="2238052229"/>
      </p:ext>
    </p:extLst>
  </p:cSld>
  <p:clrMapOvr>
    <a:masterClrMapping/>
  </p:clrMapOvr>
  <p:transition spd="slow"/>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 name="Shape 119"/>
          <p:cNvSpPr>
            <a:spLocks noGrp="1"/>
          </p:cNvSpPr>
          <p:nvPr>
            <p:ph type="title"/>
          </p:nvPr>
        </p:nvSpPr>
        <p:spPr>
          <a:xfrm>
            <a:off x="272473" y="316619"/>
            <a:ext cx="8761415" cy="706970"/>
          </a:xfrm>
          <a:prstGeom prst="rect">
            <a:avLst/>
          </a:prstGeom>
        </p:spPr>
        <p:txBody>
          <a:bodyPr/>
          <a:lstStyle>
            <a:lvl1pPr>
              <a:defRPr>
                <a:latin typeface="Tahoma"/>
                <a:ea typeface="Tahoma"/>
                <a:cs typeface="Tahoma"/>
                <a:sym typeface="Tahoma"/>
              </a:defRPr>
            </a:lvl1pPr>
          </a:lstStyle>
          <a:p>
            <a:pPr algn="l"/>
            <a:r>
              <a:rPr dirty="0"/>
              <a:t>SBMPs by Extreme Event – Appendix D</a:t>
            </a:r>
          </a:p>
        </p:txBody>
      </p:sp>
      <p:sp>
        <p:nvSpPr>
          <p:cNvPr id="120" name="Shape 120"/>
          <p:cNvSpPr>
            <a:spLocks noGrp="1"/>
          </p:cNvSpPr>
          <p:nvPr>
            <p:ph type="sldNum" sz="quarter" idx="4294967295"/>
          </p:nvPr>
        </p:nvSpPr>
        <p:spPr>
          <a:xfrm>
            <a:off x="11592688" y="6275493"/>
            <a:ext cx="262247" cy="276995"/>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rPr>
                <a:solidFill>
                  <a:schemeClr val="bg1"/>
                </a:solidFill>
              </a:rPr>
              <a:t>99</a:t>
            </a:fld>
            <a:endParaRPr dirty="0">
              <a:solidFill>
                <a:schemeClr val="bg1"/>
              </a:solidFill>
            </a:endParaRPr>
          </a:p>
        </p:txBody>
      </p:sp>
      <p:pic>
        <p:nvPicPr>
          <p:cNvPr id="121" name="image11.pn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137796" y="1838525"/>
            <a:ext cx="12000174" cy="3435537"/>
          </a:xfrm>
          <a:prstGeom prst="rect">
            <a:avLst/>
          </a:prstGeom>
          <a:ln w="15875">
            <a:solidFill>
              <a:srgbClr val="0070C0"/>
            </a:solidFill>
          </a:ln>
        </p:spPr>
      </p:pic>
      <p:sp>
        <p:nvSpPr>
          <p:cNvPr id="5" name="Rectangle 4">
            <a:extLst>
              <a:ext uri="{FF2B5EF4-FFF2-40B4-BE49-F238E27FC236}">
                <a16:creationId xmlns:a16="http://schemas.microsoft.com/office/drawing/2014/main" id="{E2340586-FCD0-4DF5-90A5-F409B8DE5FC5}"/>
              </a:ext>
            </a:extLst>
          </p:cNvPr>
          <p:cNvSpPr/>
          <p:nvPr/>
        </p:nvSpPr>
        <p:spPr>
          <a:xfrm>
            <a:off x="54030" y="1459465"/>
            <a:ext cx="7277165" cy="369332"/>
          </a:xfrm>
          <a:prstGeom prst="rect">
            <a:avLst/>
          </a:prstGeom>
        </p:spPr>
        <p:txBody>
          <a:bodyPr wrap="square">
            <a:spAutoFit/>
          </a:bodyPr>
          <a:lstStyle/>
          <a:p>
            <a:r>
              <a:rPr lang="en-US" dirty="0">
                <a:solidFill>
                  <a:srgbClr val="005C84"/>
                </a:solidFill>
                <a:latin typeface="Roboto"/>
              </a:rPr>
              <a:t>Appendix D. Sustainable Best Management Practice Checklists</a:t>
            </a:r>
          </a:p>
        </p:txBody>
      </p:sp>
    </p:spTree>
    <p:extLst>
      <p:ext uri="{BB962C8B-B14F-4D97-AF65-F5344CB8AC3E}">
        <p14:creationId xmlns:p14="http://schemas.microsoft.com/office/powerpoint/2010/main" val="1297597712"/>
      </p:ext>
    </p:extLst>
  </p:cSld>
  <p:clrMapOvr>
    <a:masterClrMapping/>
  </p:clrMapOvr>
  <p:transition spd="slow"/>
</p:sld>
</file>

<file path=ppt/theme/_rels/theme2.xml.rels><?xml version="1.0" encoding="UTF-8" standalone="yes"?>
<Relationships xmlns="http://schemas.openxmlformats.org/package/2006/relationships"><Relationship Id="rId1" Type="http://schemas.openxmlformats.org/officeDocument/2006/relationships/image" Target="../media/image11.jpeg"/></Relationships>
</file>

<file path=ppt/theme/theme1.xml><?xml version="1.0" encoding="utf-8"?>
<a:theme xmlns:a="http://schemas.openxmlformats.org/drawingml/2006/main" name="Ion Boardroom">
  <a:themeElements>
    <a:clrScheme name="Custom 21">
      <a:dk1>
        <a:srgbClr val="000000"/>
      </a:dk1>
      <a:lt1>
        <a:srgbClr val="FFFFFF"/>
      </a:lt1>
      <a:dk2>
        <a:srgbClr val="A7A7A7"/>
      </a:dk2>
      <a:lt2>
        <a:srgbClr val="535353"/>
      </a:lt2>
      <a:accent1>
        <a:srgbClr val="4A66AC"/>
      </a:accent1>
      <a:accent2>
        <a:srgbClr val="629DD1"/>
      </a:accent2>
      <a:accent3>
        <a:srgbClr val="297FD5"/>
      </a:accent3>
      <a:accent4>
        <a:srgbClr val="7F8FA9"/>
      </a:accent4>
      <a:accent5>
        <a:srgbClr val="5AA2AE"/>
      </a:accent5>
      <a:accent6>
        <a:srgbClr val="9D90A0"/>
      </a:accent6>
      <a:hlink>
        <a:srgbClr val="7D7D7D"/>
      </a:hlink>
      <a:folHlink>
        <a:srgbClr val="979797"/>
      </a:folHlink>
    </a:clrScheme>
    <a:fontScheme name="Ion Boardroom">
      <a:majorFont>
        <a:latin typeface="Calibri"/>
        <a:ea typeface="Calibri"/>
        <a:cs typeface="Calibri"/>
      </a:majorFont>
      <a:minorFont>
        <a:latin typeface="Helvetica"/>
        <a:ea typeface="Helvetica"/>
        <a:cs typeface="Helvetica"/>
      </a:minorFont>
    </a:fontScheme>
    <a:fmtScheme name="Ion Boardroom">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5400" dir="5400000" rotWithShape="0">
            <a:srgbClr val="000000">
              <a:alpha val="45000"/>
            </a:srgbClr>
          </a:outerShdw>
        </a:effectLst>
        <a:sp3d/>
      </a:spPr>
      <a:bodyPr rot="0" spcFirstLastPara="1" vertOverflow="overflow" horzOverflow="overflow" vert="horz" wrap="square" lIns="45718" tIns="45718" rIns="45718" bIns="45718"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5400" dir="5400000" rotWithShape="0">
            <a:srgbClr val="000000">
              <a:alpha val="45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1_Ion Boardroom">
  <a:themeElements>
    <a:clrScheme name="Custom 10">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00B0F0"/>
      </a:hlink>
      <a:folHlink>
        <a:srgbClr val="00B0F0"/>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3.xml><?xml version="1.0" encoding="utf-8"?>
<a:theme xmlns:a="http://schemas.openxmlformats.org/drawingml/2006/main" name="2_Ion Boardroom">
  <a:themeElements>
    <a:clrScheme name="Custom 22">
      <a:dk1>
        <a:srgbClr val="000000"/>
      </a:dk1>
      <a:lt1>
        <a:srgbClr val="FFFFFF"/>
      </a:lt1>
      <a:dk2>
        <a:srgbClr val="A7A7A7"/>
      </a:dk2>
      <a:lt2>
        <a:srgbClr val="535353"/>
      </a:lt2>
      <a:accent1>
        <a:srgbClr val="4A66AC"/>
      </a:accent1>
      <a:accent2>
        <a:srgbClr val="629DD1"/>
      </a:accent2>
      <a:accent3>
        <a:srgbClr val="297FD5"/>
      </a:accent3>
      <a:accent4>
        <a:srgbClr val="7F8FA9"/>
      </a:accent4>
      <a:accent5>
        <a:srgbClr val="5AA2AE"/>
      </a:accent5>
      <a:accent6>
        <a:srgbClr val="9D90A0"/>
      </a:accent6>
      <a:hlink>
        <a:srgbClr val="7D7D7D"/>
      </a:hlink>
      <a:folHlink>
        <a:srgbClr val="7D7D7D"/>
      </a:folHlink>
    </a:clrScheme>
    <a:fontScheme name="Ion Boardroom">
      <a:majorFont>
        <a:latin typeface="Calibri"/>
        <a:ea typeface="Calibri"/>
        <a:cs typeface="Calibri"/>
      </a:majorFont>
      <a:minorFont>
        <a:latin typeface="Helvetica"/>
        <a:ea typeface="Helvetica"/>
        <a:cs typeface="Helvetica"/>
      </a:minorFont>
    </a:fontScheme>
    <a:fmtScheme name="Ion Boardroom">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5400" dir="5400000" rotWithShape="0">
            <a:srgbClr val="000000">
              <a:alpha val="45000"/>
            </a:srgbClr>
          </a:outerShdw>
        </a:effectLst>
        <a:sp3d/>
      </a:spPr>
      <a:bodyPr rot="0" spcFirstLastPara="1" vertOverflow="overflow" horzOverflow="overflow" vert="horz" wrap="square" lIns="45718" tIns="45718" rIns="45718" bIns="45718"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5400" dir="5400000" rotWithShape="0">
            <a:srgbClr val="000000">
              <a:alpha val="45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Ion Boardroom">
  <a:themeElements>
    <a:clrScheme name="Ion Boardroom">
      <a:dk1>
        <a:srgbClr val="000000"/>
      </a:dk1>
      <a:lt1>
        <a:srgbClr val="FFFFFF"/>
      </a:lt1>
      <a:dk2>
        <a:srgbClr val="A7A7A7"/>
      </a:dk2>
      <a:lt2>
        <a:srgbClr val="535353"/>
      </a:lt2>
      <a:accent1>
        <a:srgbClr val="4A66AC"/>
      </a:accent1>
      <a:accent2>
        <a:srgbClr val="629DD1"/>
      </a:accent2>
      <a:accent3>
        <a:srgbClr val="297FD5"/>
      </a:accent3>
      <a:accent4>
        <a:srgbClr val="7F8FA9"/>
      </a:accent4>
      <a:accent5>
        <a:srgbClr val="5AA2AE"/>
      </a:accent5>
      <a:accent6>
        <a:srgbClr val="9D90A0"/>
      </a:accent6>
      <a:hlink>
        <a:srgbClr val="0000FF"/>
      </a:hlink>
      <a:folHlink>
        <a:srgbClr val="FF00FF"/>
      </a:folHlink>
    </a:clrScheme>
    <a:fontScheme name="Ion Boardroom">
      <a:majorFont>
        <a:latin typeface="Calibri"/>
        <a:ea typeface="Calibri"/>
        <a:cs typeface="Calibri"/>
      </a:majorFont>
      <a:minorFont>
        <a:latin typeface="Helvetica"/>
        <a:ea typeface="Helvetica"/>
        <a:cs typeface="Helvetica"/>
      </a:minorFont>
    </a:fontScheme>
    <a:fmtScheme name="Ion Boardroom">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5400" dir="5400000" rotWithShape="0">
            <a:srgbClr val="000000">
              <a:alpha val="45000"/>
            </a:srgbClr>
          </a:outerShdw>
        </a:effectLst>
        <a:sp3d/>
      </a:spPr>
      <a:bodyPr rot="0" spcFirstLastPara="1" vertOverflow="overflow" horzOverflow="overflow" vert="horz" wrap="square" lIns="45718" tIns="45718" rIns="45718" bIns="45718"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5400" dir="5400000" rotWithShape="0">
            <a:srgbClr val="000000">
              <a:alpha val="45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1463</TotalTime>
  <Words>18822</Words>
  <Application>Microsoft Office PowerPoint</Application>
  <PresentationFormat>Widescreen</PresentationFormat>
  <Paragraphs>1439</Paragraphs>
  <Slides>116</Slides>
  <Notes>116</Notes>
  <HiddenSlides>0</HiddenSlides>
  <MMClips>0</MMClips>
  <ScaleCrop>false</ScaleCrop>
  <HeadingPairs>
    <vt:vector size="6" baseType="variant">
      <vt:variant>
        <vt:lpstr>Fonts Used</vt:lpstr>
      </vt:variant>
      <vt:variant>
        <vt:i4>15</vt:i4>
      </vt:variant>
      <vt:variant>
        <vt:lpstr>Theme</vt:lpstr>
      </vt:variant>
      <vt:variant>
        <vt:i4>3</vt:i4>
      </vt:variant>
      <vt:variant>
        <vt:lpstr>Slide Titles</vt:lpstr>
      </vt:variant>
      <vt:variant>
        <vt:i4>116</vt:i4>
      </vt:variant>
    </vt:vector>
  </HeadingPairs>
  <TitlesOfParts>
    <vt:vector size="134" baseType="lpstr">
      <vt:lpstr>Arial</vt:lpstr>
      <vt:lpstr>Arial Narrow</vt:lpstr>
      <vt:lpstr>Calibri</vt:lpstr>
      <vt:lpstr>Century Gothic</vt:lpstr>
      <vt:lpstr>Courier New</vt:lpstr>
      <vt:lpstr>Helvetica</vt:lpstr>
      <vt:lpstr>Helvetica Neue</vt:lpstr>
      <vt:lpstr>Noto Sans Symbols</vt:lpstr>
      <vt:lpstr>Poppins</vt:lpstr>
      <vt:lpstr>Roboto</vt:lpstr>
      <vt:lpstr>Tahoma</vt:lpstr>
      <vt:lpstr>Times New Roman</vt:lpstr>
      <vt:lpstr>Trebuchet MS</vt:lpstr>
      <vt:lpstr>Wingdings</vt:lpstr>
      <vt:lpstr>Wingdings 3</vt:lpstr>
      <vt:lpstr>Ion Boardroom</vt:lpstr>
      <vt:lpstr>1_Ion Boardroom</vt:lpstr>
      <vt:lpstr>2_Ion Boardroom</vt:lpstr>
      <vt:lpstr>Sustainable Resilient Remediation Training (SRR-1)</vt:lpstr>
      <vt:lpstr>Housekeeping</vt:lpstr>
      <vt:lpstr>ITRC – Shaping the Future of Regulatory Acceptance</vt:lpstr>
      <vt:lpstr>Today’s SRR Trainers:</vt:lpstr>
      <vt:lpstr> Introduction Resources, Background &amp; Value of SRR Economic &amp; Social Benefits Integrating SRR Sustainable Best Management Practices</vt:lpstr>
      <vt:lpstr>Sustainable Resilient Remediation</vt:lpstr>
      <vt:lpstr>Introduction</vt:lpstr>
      <vt:lpstr>Why Sustainable Resilient Remediation </vt:lpstr>
      <vt:lpstr>Contaminated Site Impacted by Climate Change </vt:lpstr>
      <vt:lpstr>Solutions – Sustainable Resilient Remediation</vt:lpstr>
      <vt:lpstr>What the Report Contains</vt:lpstr>
      <vt:lpstr>What the Report Contains</vt:lpstr>
      <vt:lpstr>What the Report Contains</vt:lpstr>
      <vt:lpstr>What the Report Contains</vt:lpstr>
      <vt:lpstr>What the Report Contains</vt:lpstr>
      <vt:lpstr>What the Report Contains</vt:lpstr>
      <vt:lpstr>What the Report Contains</vt:lpstr>
      <vt:lpstr>What the Report Contains</vt:lpstr>
      <vt:lpstr> Introduction Resources, Background &amp; Value of SRR Economic &amp; Social Benefits Integrating SRR Sustainable Best Management Practices</vt:lpstr>
      <vt:lpstr>SRR Resources</vt:lpstr>
      <vt:lpstr>SRR Resources – State Resources Map (Section 4)</vt:lpstr>
      <vt:lpstr>SRR Resources – State Resources Map</vt:lpstr>
      <vt:lpstr>SRR Resources – State Resources Map</vt:lpstr>
      <vt:lpstr>SRR Resources – State Resources Map</vt:lpstr>
      <vt:lpstr>SRR Resources – State Resources Map</vt:lpstr>
      <vt:lpstr>SRR Resources – State Resources Map</vt:lpstr>
      <vt:lpstr>SRR Resources – State Resources Map</vt:lpstr>
      <vt:lpstr>SRR Resources – State Resources Map</vt:lpstr>
      <vt:lpstr>SRR Resources – State Resources Map</vt:lpstr>
      <vt:lpstr>SRR Resources – Case Studies</vt:lpstr>
      <vt:lpstr>SRR Resources – Life Cycle &amp; Framework Integration</vt:lpstr>
      <vt:lpstr>SRR Resources – Life Cycle &amp; Framework Integration</vt:lpstr>
      <vt:lpstr>SRR Resources – Life Cycle &amp; Framework Integration</vt:lpstr>
      <vt:lpstr>SRR Resources – Life Cycle &amp; Framework Integration</vt:lpstr>
      <vt:lpstr>SRR Resources</vt:lpstr>
      <vt:lpstr>SRR Resources Summary</vt:lpstr>
      <vt:lpstr>SRR – History, Importance and Value</vt:lpstr>
      <vt:lpstr>Evolution of Environmental Remediation to SRR</vt:lpstr>
      <vt:lpstr>PowerPoint Presentation</vt:lpstr>
      <vt:lpstr>PowerPoint Presentation</vt:lpstr>
      <vt:lpstr>PowerPoint Presentation</vt:lpstr>
      <vt:lpstr>PowerPoint Presentation</vt:lpstr>
      <vt:lpstr>Why is SRR valuable? </vt:lpstr>
      <vt:lpstr>Importance and Value – Case Studies</vt:lpstr>
      <vt:lpstr>Importance and Value </vt:lpstr>
      <vt:lpstr> Introduction Resources, History &amp; Value of SRR Social &amp; Economic Evaluations &amp; Benefits Integrating SRR Sustainable Best Management Practices</vt:lpstr>
      <vt:lpstr>PowerPoint Presentation</vt:lpstr>
      <vt:lpstr>The Three Pillars of Sustainability</vt:lpstr>
      <vt:lpstr>PowerPoint Presentation</vt:lpstr>
      <vt:lpstr>Stakeholder Engagement</vt:lpstr>
      <vt:lpstr>PowerPoint Presentation</vt:lpstr>
      <vt:lpstr>PowerPoint Presentation</vt:lpstr>
      <vt:lpstr>State Environmental Justice Resources Examples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Case Study: Bellingham Bay, Washington</vt:lpstr>
      <vt:lpstr>Case Study: Bellingham Bay, Washington</vt:lpstr>
      <vt:lpstr>Case Study: Bellingham Bay, Washington</vt:lpstr>
      <vt:lpstr>Summary</vt:lpstr>
      <vt:lpstr>Questions?  Please use the Q&amp;A Pod to submit questions.</vt:lpstr>
      <vt:lpstr> Introduction Resources, History &amp; Value of SRR Social &amp; Economic Evaluations &amp; Benefits Integrating SRR Sustainable Best Management Practices</vt:lpstr>
      <vt:lpstr>Integrating SRR Key Concepts</vt:lpstr>
      <vt:lpstr>SRR Integration throughout each stage of the Remedial Project Life Cycle</vt:lpstr>
      <vt:lpstr>Project Planning – starts with the SRR Conceptual Site Model</vt:lpstr>
      <vt:lpstr>SRR Conceptual Site Model</vt:lpstr>
      <vt:lpstr>Climate Change Factors for the SRR CSM</vt:lpstr>
      <vt:lpstr>SRR Stakeholder Engagement</vt:lpstr>
      <vt:lpstr>SRR Levels of Evaluation:  Determine what is the appropriate level for your project</vt:lpstr>
      <vt:lpstr>Site Characterization: Additional SRR Considerations</vt:lpstr>
      <vt:lpstr>Site Characterization: Vulnerability Assessment</vt:lpstr>
      <vt:lpstr>Remedy Planning Phase</vt:lpstr>
      <vt:lpstr>Implementing SRR: Remedy Planning</vt:lpstr>
      <vt:lpstr>Incorporating SRR into Remedy Design</vt:lpstr>
      <vt:lpstr>Risk Management</vt:lpstr>
      <vt:lpstr>OM&amp;M – SRR Considerations</vt:lpstr>
      <vt:lpstr>Optimization – SRR Considerations</vt:lpstr>
      <vt:lpstr>Site Reuse and Redevelopment – SRR Considerations</vt:lpstr>
      <vt:lpstr>SRR Case Study – Pharmacia Upjohn, CT</vt:lpstr>
      <vt:lpstr>SRR Case Study – Pharmacia Upjohn, CT</vt:lpstr>
      <vt:lpstr>SRR Case Study – Pharmacia Upjohn, CT</vt:lpstr>
      <vt:lpstr>Integrating SRR Summary</vt:lpstr>
      <vt:lpstr> Introduction Resources, History &amp; Value of SRR Social &amp; Economic Evaluations &amp; Benefits Integrating SRR Sustainable Best Management Practices </vt:lpstr>
      <vt:lpstr>Sustainable Best Management Practices (SBMPs)</vt:lpstr>
      <vt:lpstr>Sustainable Best Management Practices for SRR</vt:lpstr>
      <vt:lpstr>Sustainable Best Management Practices for SRR</vt:lpstr>
      <vt:lpstr>Sustainable Best Management Practices for SRR</vt:lpstr>
      <vt:lpstr>Sustainable Best Management Practices for SRR</vt:lpstr>
      <vt:lpstr>Sustainable Best Management Practices for SRR</vt:lpstr>
      <vt:lpstr>Sustainable Best Management Practices for SRR</vt:lpstr>
      <vt:lpstr>Sustainable Best Management Practices for SRR</vt:lpstr>
      <vt:lpstr>Sustainable Best Management Practices for SRR</vt:lpstr>
      <vt:lpstr>SBMPs by Extreme Event – Appendix D</vt:lpstr>
      <vt:lpstr>Universally Applicable SBMPs for SRR</vt:lpstr>
      <vt:lpstr>Universally Applicable SBMPs for SRR</vt:lpstr>
      <vt:lpstr>Universally Applicable SBMPs for SRR</vt:lpstr>
      <vt:lpstr>Universally Applicable SBMPs for SRR</vt:lpstr>
      <vt:lpstr>Universally Applicable SBMPs for SRR</vt:lpstr>
      <vt:lpstr>PowerPoint Presentation</vt:lpstr>
      <vt:lpstr>PowerPoint Presentation</vt:lpstr>
      <vt:lpstr>PowerPoint Presentation</vt:lpstr>
      <vt:lpstr>SBMPs by Extreme Event – Appendix D</vt:lpstr>
      <vt:lpstr>SBMPs by Extreme Event – Appendix D</vt:lpstr>
      <vt:lpstr>SBMPs by Extreme Event</vt:lpstr>
      <vt:lpstr>SBMP Integration: Iron Mountain Mine Case Study</vt:lpstr>
      <vt:lpstr>SBMP Integration: Iron Mountain Mine Case Study</vt:lpstr>
      <vt:lpstr>SBMP Integration: Iron Mountain Mine Case Study</vt:lpstr>
      <vt:lpstr>SBMP Conclusion</vt:lpstr>
      <vt:lpstr>SBMP Summary</vt:lpstr>
      <vt:lpstr>Thank you for attending!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Setting Up Adobe Connect Audio</dc:title>
  <dc:creator>Janet Doyon</dc:creator>
  <cp:lastModifiedBy>Kevin David</cp:lastModifiedBy>
  <cp:revision>75</cp:revision>
  <cp:lastPrinted>2021-06-22T12:51:01Z</cp:lastPrinted>
  <dcterms:modified xsi:type="dcterms:W3CDTF">2021-06-22T13:18:47Z</dcterms:modified>
</cp:coreProperties>
</file>