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97"/>
  </p:notesMasterIdLst>
  <p:handoutMasterIdLst>
    <p:handoutMasterId r:id="rId98"/>
  </p:handoutMasterIdLst>
  <p:sldIdLst>
    <p:sldId id="877" r:id="rId2"/>
    <p:sldId id="879" r:id="rId3"/>
    <p:sldId id="494" r:id="rId4"/>
    <p:sldId id="495" r:id="rId5"/>
    <p:sldId id="875" r:id="rId6"/>
    <p:sldId id="881" r:id="rId7"/>
    <p:sldId id="882" r:id="rId8"/>
    <p:sldId id="958" r:id="rId9"/>
    <p:sldId id="959" r:id="rId10"/>
    <p:sldId id="960" r:id="rId11"/>
    <p:sldId id="961" r:id="rId12"/>
    <p:sldId id="962" r:id="rId13"/>
    <p:sldId id="1038" r:id="rId14"/>
    <p:sldId id="964" r:id="rId15"/>
    <p:sldId id="891" r:id="rId16"/>
    <p:sldId id="965" r:id="rId17"/>
    <p:sldId id="966" r:id="rId18"/>
    <p:sldId id="967" r:id="rId19"/>
    <p:sldId id="968" r:id="rId20"/>
    <p:sldId id="969" r:id="rId21"/>
    <p:sldId id="970" r:id="rId22"/>
    <p:sldId id="971" r:id="rId23"/>
    <p:sldId id="972" r:id="rId24"/>
    <p:sldId id="973" r:id="rId25"/>
    <p:sldId id="974" r:id="rId26"/>
    <p:sldId id="975" r:id="rId27"/>
    <p:sldId id="976" r:id="rId28"/>
    <p:sldId id="977" r:id="rId29"/>
    <p:sldId id="978" r:id="rId30"/>
    <p:sldId id="979" r:id="rId31"/>
    <p:sldId id="980" r:id="rId32"/>
    <p:sldId id="1039" r:id="rId33"/>
    <p:sldId id="1040" r:id="rId34"/>
    <p:sldId id="1041" r:id="rId35"/>
    <p:sldId id="984" r:id="rId36"/>
    <p:sldId id="1042" r:id="rId37"/>
    <p:sldId id="986" r:id="rId38"/>
    <p:sldId id="987" r:id="rId39"/>
    <p:sldId id="988" r:id="rId40"/>
    <p:sldId id="989" r:id="rId41"/>
    <p:sldId id="1043" r:id="rId42"/>
    <p:sldId id="991" r:id="rId43"/>
    <p:sldId id="595" r:id="rId44"/>
    <p:sldId id="710" r:id="rId45"/>
    <p:sldId id="992" r:id="rId46"/>
    <p:sldId id="993" r:id="rId47"/>
    <p:sldId id="994" r:id="rId48"/>
    <p:sldId id="1034" r:id="rId49"/>
    <p:sldId id="1035" r:id="rId50"/>
    <p:sldId id="997" r:id="rId51"/>
    <p:sldId id="1036" r:id="rId52"/>
    <p:sldId id="999" r:id="rId53"/>
    <p:sldId id="1000" r:id="rId54"/>
    <p:sldId id="1001" r:id="rId55"/>
    <p:sldId id="1002" r:id="rId56"/>
    <p:sldId id="1003" r:id="rId57"/>
    <p:sldId id="1004" r:id="rId58"/>
    <p:sldId id="1037" r:id="rId59"/>
    <p:sldId id="1006" r:id="rId60"/>
    <p:sldId id="1007" r:id="rId61"/>
    <p:sldId id="711" r:id="rId62"/>
    <p:sldId id="1008" r:id="rId63"/>
    <p:sldId id="1009" r:id="rId64"/>
    <p:sldId id="1010" r:id="rId65"/>
    <p:sldId id="1011" r:id="rId66"/>
    <p:sldId id="1012" r:id="rId67"/>
    <p:sldId id="1013" r:id="rId68"/>
    <p:sldId id="1014" r:id="rId69"/>
    <p:sldId id="1015" r:id="rId70"/>
    <p:sldId id="1016" r:id="rId71"/>
    <p:sldId id="1017" r:id="rId72"/>
    <p:sldId id="1018" r:id="rId73"/>
    <p:sldId id="1019" r:id="rId74"/>
    <p:sldId id="1020" r:id="rId75"/>
    <p:sldId id="1021" r:id="rId76"/>
    <p:sldId id="1022" r:id="rId77"/>
    <p:sldId id="1023" r:id="rId78"/>
    <p:sldId id="1024" r:id="rId79"/>
    <p:sldId id="1025" r:id="rId80"/>
    <p:sldId id="1026" r:id="rId81"/>
    <p:sldId id="1027" r:id="rId82"/>
    <p:sldId id="1028" r:id="rId83"/>
    <p:sldId id="712" r:id="rId84"/>
    <p:sldId id="806" r:id="rId85"/>
    <p:sldId id="956" r:id="rId86"/>
    <p:sldId id="808" r:id="rId87"/>
    <p:sldId id="957" r:id="rId88"/>
    <p:sldId id="812" r:id="rId89"/>
    <p:sldId id="713" r:id="rId90"/>
    <p:sldId id="1029" r:id="rId91"/>
    <p:sldId id="1030" r:id="rId92"/>
    <p:sldId id="1031" r:id="rId93"/>
    <p:sldId id="1032" r:id="rId94"/>
    <p:sldId id="1033" r:id="rId95"/>
    <p:sldId id="878" r:id="rId96"/>
  </p:sldIdLst>
  <p:sldSz cx="9144000" cy="6858000" type="screen4x3"/>
  <p:notesSz cx="7086600" cy="942816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70">
          <p15:clr>
            <a:srgbClr val="A4A3A4"/>
          </p15:clr>
        </p15:guide>
        <p15:guide id="2" pos="22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Taylor" initials="CT" lastIdx="4" clrIdx="0">
    <p:extLst>
      <p:ext uri="{19B8F6BF-5375-455C-9EA6-DF929625EA0E}">
        <p15:presenceInfo xmlns:p15="http://schemas.microsoft.com/office/powerpoint/2012/main" userId="S-1-5-21-1654118576-1171154588-4058606850-697674" providerId="AD"/>
      </p:ext>
    </p:extLst>
  </p:cmAuthor>
  <p:cmAuthor id="2" name="Roy Thun" initials="RT" lastIdx="20" clrIdx="1">
    <p:extLst>
      <p:ext uri="{19B8F6BF-5375-455C-9EA6-DF929625EA0E}">
        <p15:presenceInfo xmlns:p15="http://schemas.microsoft.com/office/powerpoint/2012/main" userId="S-1-5-21-1654118576-1171154588-4058606850-893463" providerId="AD"/>
      </p:ext>
    </p:extLst>
  </p:cmAuthor>
  <p:cmAuthor id="3" name="Manivannan Nagaiah" initials="MN" lastIdx="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3399"/>
    <a:srgbClr val="003366"/>
    <a:srgbClr val="FF9900"/>
    <a:srgbClr val="990033"/>
    <a:srgbClr val="800080"/>
    <a:srgbClr val="0099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5" autoAdjust="0"/>
    <p:restoredTop sz="27495" autoAdjust="0"/>
  </p:normalViewPr>
  <p:slideViewPr>
    <p:cSldViewPr>
      <p:cViewPr varScale="1">
        <p:scale>
          <a:sx n="19" d="100"/>
          <a:sy n="19" d="100"/>
        </p:scale>
        <p:origin x="2730"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92"/>
    </p:cViewPr>
  </p:sorterViewPr>
  <p:notesViewPr>
    <p:cSldViewPr>
      <p:cViewPr>
        <p:scale>
          <a:sx n="75" d="100"/>
          <a:sy n="75" d="100"/>
        </p:scale>
        <p:origin x="2358" y="-612"/>
      </p:cViewPr>
      <p:guideLst>
        <p:guide orient="horz" pos="2970"/>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ss%20Steenson\Desktop\0.WORK\23.ITRC%20IBT\Figures\Phase%20Composition_Pie%20Chart_18080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rsteenson\Documents\23.ITRC%20IBT\Figures\Double%20Bar%20Chart_170904b_del%20legend.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steenson\Documents\23.ITRC%20IBT\Figures\Double%20Bar%20Chart_170904b_del%20legend.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rsteenson\Documents\23.ITRC%20IBT\Figures\Double%20Bar%20Chart_170904b_del%20legen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oss%20Steenson\Desktop\0.WORK\23.ITRC%20IBT\Figures\Phase%20Composition_Pie%20Chart_180809.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oss%20Steenson\Desktop\0.WORK\23.ITRC%20IBT\Figures\Bar%20Charts\Double%20Bar%20Chart_170925b_del%20legen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steenson\Documents\23.ITRC%20IBT\Figures\Double%20Bar%20Chart_170904b_del%20legen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steenson\Documents\23.ITRC%20IBT\Figures\Double%20Bar%20Chart_170904b_del%20legen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Ross%20Steenson\Desktop\0.WORK\23.ITRC%20IBT\Figures\Bar%20Charts\Double%20Bar%20Chart_170925b_del%20legen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Ross%20Steenson\Desktop\0.WORK\23.ITRC%20IBT\Figures\Bar%20Charts\Double%20Bar%20Chart_170925b_del%20legen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steenson\Documents\23.ITRC%20IBT\Figures\Double%20Bar%20Chart_170904b_del%20legen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steenson\Documents\23.ITRC%20IBT\Figures\Double%20Bar%20Chart_170904b_del%20legend.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steenson\Documents\23.ITRC%20IBT\Figures\Double%20Bar%20Chart_170904b_del%20legen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1-859D-4A44-A6D4-E4E67B83B3E4}"/>
              </c:ext>
            </c:extLst>
          </c:dPt>
          <c:dPt>
            <c:idx val="1"/>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3-859D-4A44-A6D4-E4E67B83B3E4}"/>
              </c:ext>
            </c:extLst>
          </c:dPt>
          <c:val>
            <c:numRef>
              <c:f>Sheet1!$D$5:$E$5</c:f>
              <c:numCache>
                <c:formatCode>General</c:formatCode>
                <c:ptCount val="2"/>
                <c:pt idx="0">
                  <c:v>0.3</c:v>
                </c:pt>
                <c:pt idx="1">
                  <c:v>0.7</c:v>
                </c:pt>
              </c:numCache>
            </c:numRef>
          </c:val>
          <c:extLst xmlns:c16r2="http://schemas.microsoft.com/office/drawing/2015/06/chart">
            <c:ext xmlns:c16="http://schemas.microsoft.com/office/drawing/2014/chart" uri="{C3380CC4-5D6E-409C-BE32-E72D297353CC}">
              <c16:uniqueId val="{00000004-859D-4A44-A6D4-E4E67B83B3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Vapor'!$I$3</c:f>
              <c:strCache>
                <c:ptCount val="1"/>
                <c:pt idx="0">
                  <c:v>Aliphatic</c:v>
                </c:pt>
              </c:strCache>
            </c:strRef>
          </c:tx>
          <c:spPr>
            <a:solidFill>
              <a:srgbClr val="00B050"/>
            </a:solidFill>
            <a:ln>
              <a:noFill/>
            </a:ln>
            <a:effectLst/>
          </c:spPr>
          <c:invertIfNegative val="0"/>
          <c:cat>
            <c:strRef>
              <c:f>'Edited NAPL Vapor'!$H$4:$H$6</c:f>
              <c:strCache>
                <c:ptCount val="3"/>
                <c:pt idx="0">
                  <c:v>Low</c:v>
                </c:pt>
                <c:pt idx="1">
                  <c:v>Medium</c:v>
                </c:pt>
                <c:pt idx="2">
                  <c:v>High</c:v>
                </c:pt>
              </c:strCache>
            </c:strRef>
          </c:cat>
          <c:val>
            <c:numRef>
              <c:f>'Edited NAPL Vapor'!$I$4:$I$6</c:f>
              <c:numCache>
                <c:formatCode>0.00</c:formatCode>
                <c:ptCount val="3"/>
                <c:pt idx="0">
                  <c:v>0.96799999999999997</c:v>
                </c:pt>
                <c:pt idx="1">
                  <c:v>0</c:v>
                </c:pt>
                <c:pt idx="2">
                  <c:v>0</c:v>
                </c:pt>
              </c:numCache>
            </c:numRef>
          </c:val>
          <c:extLst xmlns:c16r2="http://schemas.microsoft.com/office/drawing/2015/06/chart">
            <c:ext xmlns:c16="http://schemas.microsoft.com/office/drawing/2014/chart" uri="{C3380CC4-5D6E-409C-BE32-E72D297353CC}">
              <c16:uniqueId val="{00000000-528D-4474-B6F6-0B340FA13C19}"/>
            </c:ext>
          </c:extLst>
        </c:ser>
        <c:ser>
          <c:idx val="1"/>
          <c:order val="1"/>
          <c:tx>
            <c:strRef>
              <c:f>'Edited NAPL Vapor'!$J$3</c:f>
              <c:strCache>
                <c:ptCount val="1"/>
                <c:pt idx="0">
                  <c:v>Aromatic</c:v>
                </c:pt>
              </c:strCache>
            </c:strRef>
          </c:tx>
          <c:spPr>
            <a:solidFill>
              <a:srgbClr val="0070C0"/>
            </a:solidFill>
            <a:ln>
              <a:noFill/>
            </a:ln>
            <a:effectLst/>
          </c:spPr>
          <c:invertIfNegative val="0"/>
          <c:cat>
            <c:strRef>
              <c:f>'Edited NAPL Vapor'!$H$4:$H$6</c:f>
              <c:strCache>
                <c:ptCount val="3"/>
                <c:pt idx="0">
                  <c:v>Low</c:v>
                </c:pt>
                <c:pt idx="1">
                  <c:v>Medium</c:v>
                </c:pt>
                <c:pt idx="2">
                  <c:v>High</c:v>
                </c:pt>
              </c:strCache>
            </c:strRef>
          </c:cat>
          <c:val>
            <c:numRef>
              <c:f>'Edited NAPL Vapor'!$J$4:$J$6</c:f>
              <c:numCache>
                <c:formatCode>0.00</c:formatCode>
                <c:ptCount val="3"/>
                <c:pt idx="0">
                  <c:v>3.1E-2</c:v>
                </c:pt>
                <c:pt idx="1">
                  <c:v>5.0000000000000001E-3</c:v>
                </c:pt>
                <c:pt idx="2">
                  <c:v>0</c:v>
                </c:pt>
              </c:numCache>
            </c:numRef>
          </c:val>
          <c:extLst xmlns:c16r2="http://schemas.microsoft.com/office/drawing/2015/06/chart">
            <c:ext xmlns:c16="http://schemas.microsoft.com/office/drawing/2014/chart" uri="{C3380CC4-5D6E-409C-BE32-E72D297353CC}">
              <c16:uniqueId val="{00000001-528D-4474-B6F6-0B340FA13C19}"/>
            </c:ext>
          </c:extLst>
        </c:ser>
        <c:dLbls>
          <c:showLegendKey val="0"/>
          <c:showVal val="0"/>
          <c:showCatName val="0"/>
          <c:showSerName val="0"/>
          <c:showPercent val="0"/>
          <c:showBubbleSize val="0"/>
        </c:dLbls>
        <c:gapWidth val="219"/>
        <c:overlap val="-27"/>
        <c:axId val="505944544"/>
        <c:axId val="505945720"/>
      </c:barChart>
      <c:catAx>
        <c:axId val="50594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05945720"/>
        <c:crosses val="autoZero"/>
        <c:auto val="1"/>
        <c:lblAlgn val="ctr"/>
        <c:lblOffset val="100"/>
        <c:noMultiLvlLbl val="0"/>
      </c:catAx>
      <c:valAx>
        <c:axId val="50594572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5944544"/>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Water'!$Q$28</c:f>
              <c:strCache>
                <c:ptCount val="1"/>
                <c:pt idx="0">
                  <c:v>Aliphatic</c:v>
                </c:pt>
              </c:strCache>
            </c:strRef>
          </c:tx>
          <c:spPr>
            <a:solidFill>
              <a:srgbClr val="00B050"/>
            </a:solidFill>
            <a:ln>
              <a:noFill/>
            </a:ln>
            <a:effectLst/>
          </c:spPr>
          <c:invertIfNegative val="0"/>
          <c:cat>
            <c:strRef>
              <c:f>'Edited NAPL Water'!$P$29:$P$31</c:f>
              <c:strCache>
                <c:ptCount val="3"/>
                <c:pt idx="0">
                  <c:v>Low</c:v>
                </c:pt>
                <c:pt idx="1">
                  <c:v>Medium</c:v>
                </c:pt>
                <c:pt idx="2">
                  <c:v>High</c:v>
                </c:pt>
              </c:strCache>
            </c:strRef>
          </c:cat>
          <c:val>
            <c:numRef>
              <c:f>'Edited NAPL Water'!$Q$29:$Q$31</c:f>
              <c:numCache>
                <c:formatCode>0.00</c:formatCode>
                <c:ptCount val="3"/>
                <c:pt idx="0">
                  <c:v>0.1</c:v>
                </c:pt>
                <c:pt idx="1">
                  <c:v>0</c:v>
                </c:pt>
                <c:pt idx="2">
                  <c:v>0</c:v>
                </c:pt>
              </c:numCache>
            </c:numRef>
          </c:val>
          <c:extLst xmlns:c16r2="http://schemas.microsoft.com/office/drawing/2015/06/chart">
            <c:ext xmlns:c16="http://schemas.microsoft.com/office/drawing/2014/chart" uri="{C3380CC4-5D6E-409C-BE32-E72D297353CC}">
              <c16:uniqueId val="{00000000-2804-49B1-9311-A887B6624705}"/>
            </c:ext>
          </c:extLst>
        </c:ser>
        <c:ser>
          <c:idx val="1"/>
          <c:order val="1"/>
          <c:tx>
            <c:strRef>
              <c:f>'Edited NAPL Water'!$R$28</c:f>
              <c:strCache>
                <c:ptCount val="1"/>
                <c:pt idx="0">
                  <c:v>Aromatic</c:v>
                </c:pt>
              </c:strCache>
            </c:strRef>
          </c:tx>
          <c:spPr>
            <a:solidFill>
              <a:srgbClr val="0070C0"/>
            </a:solidFill>
            <a:ln>
              <a:noFill/>
            </a:ln>
            <a:effectLst/>
          </c:spPr>
          <c:invertIfNegative val="0"/>
          <c:cat>
            <c:strRef>
              <c:f>'Edited NAPL Water'!$P$29:$P$31</c:f>
              <c:strCache>
                <c:ptCount val="3"/>
                <c:pt idx="0">
                  <c:v>Low</c:v>
                </c:pt>
                <c:pt idx="1">
                  <c:v>Medium</c:v>
                </c:pt>
                <c:pt idx="2">
                  <c:v>High</c:v>
                </c:pt>
              </c:strCache>
            </c:strRef>
          </c:cat>
          <c:val>
            <c:numRef>
              <c:f>'Edited NAPL Water'!$R$29:$R$31</c:f>
              <c:numCache>
                <c:formatCode>0.00</c:formatCode>
                <c:ptCount val="3"/>
                <c:pt idx="0">
                  <c:v>0.1</c:v>
                </c:pt>
                <c:pt idx="1">
                  <c:v>0.8</c:v>
                </c:pt>
                <c:pt idx="2">
                  <c:v>0</c:v>
                </c:pt>
              </c:numCache>
            </c:numRef>
          </c:val>
          <c:extLst xmlns:c16r2="http://schemas.microsoft.com/office/drawing/2015/06/chart">
            <c:ext xmlns:c16="http://schemas.microsoft.com/office/drawing/2014/chart" uri="{C3380CC4-5D6E-409C-BE32-E72D297353CC}">
              <c16:uniqueId val="{00000001-2804-49B1-9311-A887B6624705}"/>
            </c:ext>
          </c:extLst>
        </c:ser>
        <c:dLbls>
          <c:showLegendKey val="0"/>
          <c:showVal val="0"/>
          <c:showCatName val="0"/>
          <c:showSerName val="0"/>
          <c:showPercent val="0"/>
          <c:showBubbleSize val="0"/>
        </c:dLbls>
        <c:gapWidth val="219"/>
        <c:overlap val="-27"/>
        <c:axId val="505950816"/>
        <c:axId val="505946112"/>
      </c:barChart>
      <c:catAx>
        <c:axId val="50595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05946112"/>
        <c:crosses val="autoZero"/>
        <c:auto val="1"/>
        <c:lblAlgn val="ctr"/>
        <c:lblOffset val="100"/>
        <c:noMultiLvlLbl val="0"/>
      </c:catAx>
      <c:valAx>
        <c:axId val="5059461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5950816"/>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Water'!$Q$3</c:f>
              <c:strCache>
                <c:ptCount val="1"/>
                <c:pt idx="0">
                  <c:v>Aliphatic</c:v>
                </c:pt>
              </c:strCache>
            </c:strRef>
          </c:tx>
          <c:spPr>
            <a:solidFill>
              <a:srgbClr val="00B050"/>
            </a:solidFill>
            <a:ln>
              <a:noFill/>
            </a:ln>
            <a:effectLst/>
          </c:spPr>
          <c:invertIfNegative val="0"/>
          <c:cat>
            <c:strRef>
              <c:f>'Edited NAPL Water'!$P$4:$P$6</c:f>
              <c:strCache>
                <c:ptCount val="3"/>
                <c:pt idx="0">
                  <c:v>Low</c:v>
                </c:pt>
                <c:pt idx="1">
                  <c:v>Medium</c:v>
                </c:pt>
                <c:pt idx="2">
                  <c:v>High</c:v>
                </c:pt>
              </c:strCache>
            </c:strRef>
          </c:cat>
          <c:val>
            <c:numRef>
              <c:f>'Edited NAPL Water'!$Q$4:$Q$6</c:f>
              <c:numCache>
                <c:formatCode>0.00</c:formatCode>
                <c:ptCount val="3"/>
                <c:pt idx="0">
                  <c:v>0.2</c:v>
                </c:pt>
                <c:pt idx="1">
                  <c:v>0</c:v>
                </c:pt>
                <c:pt idx="2">
                  <c:v>0</c:v>
                </c:pt>
              </c:numCache>
            </c:numRef>
          </c:val>
          <c:extLst xmlns:c16r2="http://schemas.microsoft.com/office/drawing/2015/06/chart">
            <c:ext xmlns:c16="http://schemas.microsoft.com/office/drawing/2014/chart" uri="{C3380CC4-5D6E-409C-BE32-E72D297353CC}">
              <c16:uniqueId val="{00000000-36D3-48F6-98D8-5055CB8CEFFB}"/>
            </c:ext>
          </c:extLst>
        </c:ser>
        <c:ser>
          <c:idx val="1"/>
          <c:order val="1"/>
          <c:tx>
            <c:strRef>
              <c:f>'Edited NAPL Water'!$R$3</c:f>
              <c:strCache>
                <c:ptCount val="1"/>
                <c:pt idx="0">
                  <c:v>Aromatic</c:v>
                </c:pt>
              </c:strCache>
            </c:strRef>
          </c:tx>
          <c:spPr>
            <a:solidFill>
              <a:srgbClr val="0070C0"/>
            </a:solidFill>
            <a:ln>
              <a:noFill/>
            </a:ln>
            <a:effectLst/>
          </c:spPr>
          <c:invertIfNegative val="0"/>
          <c:cat>
            <c:strRef>
              <c:f>'Edited NAPL Water'!$P$4:$P$6</c:f>
              <c:strCache>
                <c:ptCount val="3"/>
                <c:pt idx="0">
                  <c:v>Low</c:v>
                </c:pt>
                <c:pt idx="1">
                  <c:v>Medium</c:v>
                </c:pt>
                <c:pt idx="2">
                  <c:v>High</c:v>
                </c:pt>
              </c:strCache>
            </c:strRef>
          </c:cat>
          <c:val>
            <c:numRef>
              <c:f>'Edited NAPL Water'!$R$4:$R$6</c:f>
              <c:numCache>
                <c:formatCode>0.00</c:formatCode>
                <c:ptCount val="3"/>
                <c:pt idx="0">
                  <c:v>0.6</c:v>
                </c:pt>
                <c:pt idx="1">
                  <c:v>0.2</c:v>
                </c:pt>
                <c:pt idx="2">
                  <c:v>0</c:v>
                </c:pt>
              </c:numCache>
            </c:numRef>
          </c:val>
          <c:extLst xmlns:c16r2="http://schemas.microsoft.com/office/drawing/2015/06/chart">
            <c:ext xmlns:c16="http://schemas.microsoft.com/office/drawing/2014/chart" uri="{C3380CC4-5D6E-409C-BE32-E72D297353CC}">
              <c16:uniqueId val="{00000001-36D3-48F6-98D8-5055CB8CEFFB}"/>
            </c:ext>
          </c:extLst>
        </c:ser>
        <c:dLbls>
          <c:showLegendKey val="0"/>
          <c:showVal val="0"/>
          <c:showCatName val="0"/>
          <c:showSerName val="0"/>
          <c:showPercent val="0"/>
          <c:showBubbleSize val="0"/>
        </c:dLbls>
        <c:gapWidth val="219"/>
        <c:overlap val="-27"/>
        <c:axId val="505948072"/>
        <c:axId val="505947680"/>
      </c:barChart>
      <c:catAx>
        <c:axId val="505948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05947680"/>
        <c:crosses val="autoZero"/>
        <c:auto val="1"/>
        <c:lblAlgn val="ctr"/>
        <c:lblOffset val="100"/>
        <c:noMultiLvlLbl val="0"/>
      </c:catAx>
      <c:valAx>
        <c:axId val="5059476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5948072"/>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92D050"/>
              </a:solidFill>
              <a:ln w="19050">
                <a:solidFill>
                  <a:schemeClr val="lt1"/>
                </a:solidFill>
              </a:ln>
              <a:effectLst/>
            </c:spPr>
            <c:extLst xmlns:c16r2="http://schemas.microsoft.com/office/drawing/2015/06/chart">
              <c:ext xmlns:c16="http://schemas.microsoft.com/office/drawing/2014/chart" uri="{C3380CC4-5D6E-409C-BE32-E72D297353CC}">
                <c16:uniqueId val="{00000001-859D-4A44-A6D4-E4E67B83B3E4}"/>
              </c:ext>
            </c:extLst>
          </c:dPt>
          <c:dPt>
            <c:idx val="1"/>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3-859D-4A44-A6D4-E4E67B83B3E4}"/>
              </c:ext>
            </c:extLst>
          </c:dPt>
          <c:val>
            <c:numRef>
              <c:f>Sheet1!$D$5:$E$5</c:f>
              <c:numCache>
                <c:formatCode>General</c:formatCode>
                <c:ptCount val="2"/>
                <c:pt idx="0">
                  <c:v>0.3</c:v>
                </c:pt>
                <c:pt idx="1">
                  <c:v>0.7</c:v>
                </c:pt>
              </c:numCache>
            </c:numRef>
          </c:val>
          <c:extLst xmlns:c16r2="http://schemas.microsoft.com/office/drawing/2015/06/chart">
            <c:ext xmlns:c16="http://schemas.microsoft.com/office/drawing/2014/chart" uri="{C3380CC4-5D6E-409C-BE32-E72D297353CC}">
              <c16:uniqueId val="{00000004-859D-4A44-A6D4-E4E67B83B3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Vapor'!$B$24</c:f>
              <c:strCache>
                <c:ptCount val="1"/>
                <c:pt idx="0">
                  <c:v>Aliphatic</c:v>
                </c:pt>
              </c:strCache>
            </c:strRef>
          </c:tx>
          <c:spPr>
            <a:solidFill>
              <a:srgbClr val="00B050"/>
            </a:solidFill>
            <a:ln>
              <a:noFill/>
            </a:ln>
            <a:effectLst/>
          </c:spPr>
          <c:invertIfNegative val="0"/>
          <c:cat>
            <c:strRef>
              <c:f>'Edited NAPL Vapor'!$A$25:$A$27</c:f>
              <c:strCache>
                <c:ptCount val="3"/>
                <c:pt idx="0">
                  <c:v>Low</c:v>
                </c:pt>
                <c:pt idx="1">
                  <c:v>Medium</c:v>
                </c:pt>
                <c:pt idx="2">
                  <c:v>High</c:v>
                </c:pt>
              </c:strCache>
            </c:strRef>
          </c:cat>
          <c:val>
            <c:numRef>
              <c:f>'Edited NAPL Vapor'!$B$25:$B$27</c:f>
              <c:numCache>
                <c:formatCode>0.00</c:formatCode>
                <c:ptCount val="3"/>
                <c:pt idx="0">
                  <c:v>0.01</c:v>
                </c:pt>
                <c:pt idx="1">
                  <c:v>0.39</c:v>
                </c:pt>
                <c:pt idx="2">
                  <c:v>0.4</c:v>
                </c:pt>
              </c:numCache>
            </c:numRef>
          </c:val>
          <c:extLst xmlns:c16r2="http://schemas.microsoft.com/office/drawing/2015/06/chart">
            <c:ext xmlns:c16="http://schemas.microsoft.com/office/drawing/2014/chart" uri="{C3380CC4-5D6E-409C-BE32-E72D297353CC}">
              <c16:uniqueId val="{00000000-96DF-47BB-9DD8-BFEB38DC56E6}"/>
            </c:ext>
          </c:extLst>
        </c:ser>
        <c:ser>
          <c:idx val="1"/>
          <c:order val="1"/>
          <c:tx>
            <c:strRef>
              <c:f>'Edited NAPL Vapor'!$C$24</c:f>
              <c:strCache>
                <c:ptCount val="1"/>
                <c:pt idx="0">
                  <c:v>Aromatic</c:v>
                </c:pt>
              </c:strCache>
            </c:strRef>
          </c:tx>
          <c:spPr>
            <a:solidFill>
              <a:srgbClr val="0070C0"/>
            </a:solidFill>
            <a:ln>
              <a:noFill/>
            </a:ln>
            <a:effectLst/>
          </c:spPr>
          <c:invertIfNegative val="0"/>
          <c:cat>
            <c:strRef>
              <c:f>'Edited NAPL Vapor'!$A$25:$A$27</c:f>
              <c:strCache>
                <c:ptCount val="3"/>
                <c:pt idx="0">
                  <c:v>Low</c:v>
                </c:pt>
                <c:pt idx="1">
                  <c:v>Medium</c:v>
                </c:pt>
                <c:pt idx="2">
                  <c:v>High</c:v>
                </c:pt>
              </c:strCache>
            </c:strRef>
          </c:cat>
          <c:val>
            <c:numRef>
              <c:f>'Edited NAPL Vapor'!$C$25:$C$27</c:f>
              <c:numCache>
                <c:formatCode>0.00</c:formatCode>
                <c:ptCount val="3"/>
                <c:pt idx="0">
                  <c:v>5.0000000000000001E-3</c:v>
                </c:pt>
                <c:pt idx="1">
                  <c:v>0.17</c:v>
                </c:pt>
                <c:pt idx="2">
                  <c:v>0.02</c:v>
                </c:pt>
              </c:numCache>
            </c:numRef>
          </c:val>
          <c:extLst xmlns:c16r2="http://schemas.microsoft.com/office/drawing/2015/06/chart">
            <c:ext xmlns:c16="http://schemas.microsoft.com/office/drawing/2014/chart" uri="{C3380CC4-5D6E-409C-BE32-E72D297353CC}">
              <c16:uniqueId val="{00000001-96DF-47BB-9DD8-BFEB38DC56E6}"/>
            </c:ext>
          </c:extLst>
        </c:ser>
        <c:dLbls>
          <c:showLegendKey val="0"/>
          <c:showVal val="0"/>
          <c:showCatName val="0"/>
          <c:showSerName val="0"/>
          <c:showPercent val="0"/>
          <c:showBubbleSize val="0"/>
        </c:dLbls>
        <c:gapWidth val="219"/>
        <c:overlap val="-27"/>
        <c:axId val="390475296"/>
        <c:axId val="390481568"/>
      </c:barChart>
      <c:catAx>
        <c:axId val="39047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90481568"/>
        <c:crosses val="autoZero"/>
        <c:auto val="1"/>
        <c:lblAlgn val="ctr"/>
        <c:lblOffset val="100"/>
        <c:noMultiLvlLbl val="0"/>
      </c:catAx>
      <c:valAx>
        <c:axId val="3904815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90475296"/>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b="1" i="0" baseline="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Vapor'!$B$44</c:f>
              <c:strCache>
                <c:ptCount val="1"/>
                <c:pt idx="0">
                  <c:v>Aliphatic</c:v>
                </c:pt>
              </c:strCache>
            </c:strRef>
          </c:tx>
          <c:spPr>
            <a:solidFill>
              <a:srgbClr val="00B050"/>
            </a:solidFill>
            <a:ln>
              <a:noFill/>
            </a:ln>
            <a:effectLst/>
          </c:spPr>
          <c:invertIfNegative val="0"/>
          <c:cat>
            <c:strRef>
              <c:f>'Edited NAPL Vapor'!$A$45:$A$47</c:f>
              <c:strCache>
                <c:ptCount val="3"/>
                <c:pt idx="0">
                  <c:v>Low</c:v>
                </c:pt>
                <c:pt idx="1">
                  <c:v>Medium</c:v>
                </c:pt>
                <c:pt idx="2">
                  <c:v>High</c:v>
                </c:pt>
              </c:strCache>
            </c:strRef>
          </c:cat>
          <c:val>
            <c:numRef>
              <c:f>'Edited NAPL Vapor'!$B$45:$B$47</c:f>
              <c:numCache>
                <c:formatCode>0.00</c:formatCode>
                <c:ptCount val="3"/>
                <c:pt idx="0">
                  <c:v>0</c:v>
                </c:pt>
                <c:pt idx="1">
                  <c:v>0</c:v>
                </c:pt>
                <c:pt idx="2">
                  <c:v>0.77</c:v>
                </c:pt>
              </c:numCache>
            </c:numRef>
          </c:val>
          <c:extLst xmlns:c16r2="http://schemas.microsoft.com/office/drawing/2015/06/chart">
            <c:ext xmlns:c16="http://schemas.microsoft.com/office/drawing/2014/chart" uri="{C3380CC4-5D6E-409C-BE32-E72D297353CC}">
              <c16:uniqueId val="{00000000-5C76-4FC8-B7E4-36BC7CED667E}"/>
            </c:ext>
          </c:extLst>
        </c:ser>
        <c:ser>
          <c:idx val="1"/>
          <c:order val="1"/>
          <c:tx>
            <c:strRef>
              <c:f>'Edited NAPL Vapor'!$C$44</c:f>
              <c:strCache>
                <c:ptCount val="1"/>
                <c:pt idx="0">
                  <c:v>Aromatic</c:v>
                </c:pt>
              </c:strCache>
            </c:strRef>
          </c:tx>
          <c:spPr>
            <a:solidFill>
              <a:srgbClr val="0070C0"/>
            </a:solidFill>
            <a:ln>
              <a:noFill/>
            </a:ln>
            <a:effectLst/>
          </c:spPr>
          <c:invertIfNegative val="0"/>
          <c:cat>
            <c:strRef>
              <c:f>'Edited NAPL Vapor'!$A$45:$A$47</c:f>
              <c:strCache>
                <c:ptCount val="3"/>
                <c:pt idx="0">
                  <c:v>Low</c:v>
                </c:pt>
                <c:pt idx="1">
                  <c:v>Medium</c:v>
                </c:pt>
                <c:pt idx="2">
                  <c:v>High</c:v>
                </c:pt>
              </c:strCache>
            </c:strRef>
          </c:cat>
          <c:val>
            <c:numRef>
              <c:f>'Edited NAPL Vapor'!$C$45:$C$47</c:f>
              <c:numCache>
                <c:formatCode>0.00</c:formatCode>
                <c:ptCount val="3"/>
                <c:pt idx="0">
                  <c:v>0</c:v>
                </c:pt>
                <c:pt idx="1">
                  <c:v>0</c:v>
                </c:pt>
                <c:pt idx="2">
                  <c:v>0.23</c:v>
                </c:pt>
              </c:numCache>
            </c:numRef>
          </c:val>
          <c:extLst xmlns:c16r2="http://schemas.microsoft.com/office/drawing/2015/06/chart">
            <c:ext xmlns:c16="http://schemas.microsoft.com/office/drawing/2014/chart" uri="{C3380CC4-5D6E-409C-BE32-E72D297353CC}">
              <c16:uniqueId val="{00000001-5C76-4FC8-B7E4-36BC7CED667E}"/>
            </c:ext>
          </c:extLst>
        </c:ser>
        <c:dLbls>
          <c:showLegendKey val="0"/>
          <c:showVal val="0"/>
          <c:showCatName val="0"/>
          <c:showSerName val="0"/>
          <c:showPercent val="0"/>
          <c:showBubbleSize val="0"/>
        </c:dLbls>
        <c:gapWidth val="219"/>
        <c:overlap val="-27"/>
        <c:axId val="390475688"/>
        <c:axId val="390478040"/>
      </c:barChart>
      <c:catAx>
        <c:axId val="390475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90478040"/>
        <c:crosses val="autoZero"/>
        <c:auto val="1"/>
        <c:lblAlgn val="ctr"/>
        <c:lblOffset val="100"/>
        <c:noMultiLvlLbl val="0"/>
      </c:catAx>
      <c:valAx>
        <c:axId val="3904780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90475688"/>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Vapor'!$B$3</c:f>
              <c:strCache>
                <c:ptCount val="1"/>
                <c:pt idx="0">
                  <c:v>Aliphatic</c:v>
                </c:pt>
              </c:strCache>
            </c:strRef>
          </c:tx>
          <c:spPr>
            <a:solidFill>
              <a:srgbClr val="00B050"/>
            </a:solidFill>
            <a:ln>
              <a:noFill/>
            </a:ln>
            <a:effectLst/>
          </c:spPr>
          <c:invertIfNegative val="0"/>
          <c:cat>
            <c:strRef>
              <c:f>'Edited NAPL Vapor'!$A$4:$A$6</c:f>
              <c:strCache>
                <c:ptCount val="3"/>
                <c:pt idx="0">
                  <c:v>Low</c:v>
                </c:pt>
                <c:pt idx="1">
                  <c:v>Medium</c:v>
                </c:pt>
                <c:pt idx="2">
                  <c:v>High</c:v>
                </c:pt>
              </c:strCache>
            </c:strRef>
          </c:cat>
          <c:val>
            <c:numRef>
              <c:f>'Edited NAPL Vapor'!$B$4:$B$6</c:f>
              <c:numCache>
                <c:formatCode>0.00</c:formatCode>
                <c:ptCount val="3"/>
                <c:pt idx="0">
                  <c:v>0.45</c:v>
                </c:pt>
                <c:pt idx="1">
                  <c:v>0.11</c:v>
                </c:pt>
                <c:pt idx="2">
                  <c:v>0</c:v>
                </c:pt>
              </c:numCache>
            </c:numRef>
          </c:val>
          <c:extLst xmlns:c16r2="http://schemas.microsoft.com/office/drawing/2015/06/chart">
            <c:ext xmlns:c16="http://schemas.microsoft.com/office/drawing/2014/chart" uri="{C3380CC4-5D6E-409C-BE32-E72D297353CC}">
              <c16:uniqueId val="{00000000-7886-4E8F-845A-4315892474C3}"/>
            </c:ext>
          </c:extLst>
        </c:ser>
        <c:ser>
          <c:idx val="1"/>
          <c:order val="1"/>
          <c:tx>
            <c:strRef>
              <c:f>'Edited NAPL Vapor'!$C$3</c:f>
              <c:strCache>
                <c:ptCount val="1"/>
                <c:pt idx="0">
                  <c:v>Aromatic</c:v>
                </c:pt>
              </c:strCache>
            </c:strRef>
          </c:tx>
          <c:spPr>
            <a:solidFill>
              <a:srgbClr val="0070C0"/>
            </a:solidFill>
            <a:ln>
              <a:noFill/>
            </a:ln>
            <a:effectLst/>
          </c:spPr>
          <c:invertIfNegative val="0"/>
          <c:cat>
            <c:strRef>
              <c:f>'Edited NAPL Vapor'!$A$4:$A$6</c:f>
              <c:strCache>
                <c:ptCount val="3"/>
                <c:pt idx="0">
                  <c:v>Low</c:v>
                </c:pt>
                <c:pt idx="1">
                  <c:v>Medium</c:v>
                </c:pt>
                <c:pt idx="2">
                  <c:v>High</c:v>
                </c:pt>
              </c:strCache>
            </c:strRef>
          </c:cat>
          <c:val>
            <c:numRef>
              <c:f>'Edited NAPL Vapor'!$C$4:$C$6</c:f>
              <c:numCache>
                <c:formatCode>0.00</c:formatCode>
                <c:ptCount val="3"/>
                <c:pt idx="0">
                  <c:v>0.28000000000000003</c:v>
                </c:pt>
                <c:pt idx="1">
                  <c:v>0.16</c:v>
                </c:pt>
                <c:pt idx="2">
                  <c:v>0</c:v>
                </c:pt>
              </c:numCache>
            </c:numRef>
          </c:val>
          <c:extLst xmlns:c16r2="http://schemas.microsoft.com/office/drawing/2015/06/chart">
            <c:ext xmlns:c16="http://schemas.microsoft.com/office/drawing/2014/chart" uri="{C3380CC4-5D6E-409C-BE32-E72D297353CC}">
              <c16:uniqueId val="{00000001-7886-4E8F-845A-4315892474C3}"/>
            </c:ext>
          </c:extLst>
        </c:ser>
        <c:dLbls>
          <c:showLegendKey val="0"/>
          <c:showVal val="0"/>
          <c:showCatName val="0"/>
          <c:showSerName val="0"/>
          <c:showPercent val="0"/>
          <c:showBubbleSize val="0"/>
        </c:dLbls>
        <c:gapWidth val="219"/>
        <c:overlap val="-27"/>
        <c:axId val="390479608"/>
        <c:axId val="390474512"/>
      </c:barChart>
      <c:catAx>
        <c:axId val="390479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90474512"/>
        <c:crosses val="autoZero"/>
        <c:auto val="1"/>
        <c:lblAlgn val="ctr"/>
        <c:lblOffset val="100"/>
        <c:noMultiLvlLbl val="0"/>
      </c:catAx>
      <c:valAx>
        <c:axId val="3904745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90479608"/>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'Weathered NAPL'!$N$8</c:f>
              <c:strCache>
                <c:ptCount val="1"/>
                <c:pt idx="0">
                  <c:v>Aliphatic</c:v>
                </c:pt>
              </c:strCache>
            </c:strRef>
          </c:tx>
          <c:spPr>
            <a:solidFill>
              <a:srgbClr val="00B050"/>
            </a:solidFill>
            <a:ln>
              <a:noFill/>
            </a:ln>
            <a:effectLst/>
          </c:spPr>
          <c:invertIfNegative val="0"/>
          <c:cat>
            <c:strRef>
              <c:f>'Weathered NAPL'!$M$9:$M$11</c:f>
              <c:strCache>
                <c:ptCount val="3"/>
                <c:pt idx="0">
                  <c:v>Low</c:v>
                </c:pt>
                <c:pt idx="1">
                  <c:v>Medium</c:v>
                </c:pt>
                <c:pt idx="2">
                  <c:v>High</c:v>
                </c:pt>
              </c:strCache>
            </c:strRef>
          </c:cat>
          <c:val>
            <c:numRef>
              <c:f>'Weathered NAPL'!$N$9:$N$11</c:f>
              <c:numCache>
                <c:formatCode>0.00</c:formatCode>
                <c:ptCount val="3"/>
                <c:pt idx="0">
                  <c:v>0</c:v>
                </c:pt>
                <c:pt idx="1">
                  <c:v>0.25</c:v>
                </c:pt>
                <c:pt idx="2">
                  <c:v>0.52</c:v>
                </c:pt>
              </c:numCache>
            </c:numRef>
          </c:val>
          <c:extLst xmlns:c16r2="http://schemas.microsoft.com/office/drawing/2015/06/chart">
            <c:ext xmlns:c16="http://schemas.microsoft.com/office/drawing/2014/chart" uri="{C3380CC4-5D6E-409C-BE32-E72D297353CC}">
              <c16:uniqueId val="{00000000-D59C-4630-B944-8A72D60DC504}"/>
            </c:ext>
          </c:extLst>
        </c:ser>
        <c:ser>
          <c:idx val="1"/>
          <c:order val="1"/>
          <c:tx>
            <c:strRef>
              <c:f>'Weathered NAPL'!$O$8</c:f>
              <c:strCache>
                <c:ptCount val="1"/>
                <c:pt idx="0">
                  <c:v>Aromatic</c:v>
                </c:pt>
              </c:strCache>
            </c:strRef>
          </c:tx>
          <c:spPr>
            <a:solidFill>
              <a:srgbClr val="0070C0"/>
            </a:solidFill>
            <a:ln>
              <a:noFill/>
            </a:ln>
            <a:effectLst/>
          </c:spPr>
          <c:invertIfNegative val="0"/>
          <c:cat>
            <c:strRef>
              <c:f>'Weathered NAPL'!$M$9:$M$11</c:f>
              <c:strCache>
                <c:ptCount val="3"/>
                <c:pt idx="0">
                  <c:v>Low</c:v>
                </c:pt>
                <c:pt idx="1">
                  <c:v>Medium</c:v>
                </c:pt>
                <c:pt idx="2">
                  <c:v>High</c:v>
                </c:pt>
              </c:strCache>
            </c:strRef>
          </c:cat>
          <c:val>
            <c:numRef>
              <c:f>'Weathered NAPL'!$O$9:$O$11</c:f>
              <c:numCache>
                <c:formatCode>0.00</c:formatCode>
                <c:ptCount val="3"/>
                <c:pt idx="0">
                  <c:v>5.0000000000000001E-3</c:v>
                </c:pt>
                <c:pt idx="1">
                  <c:v>0.14499999999999999</c:v>
                </c:pt>
                <c:pt idx="2">
                  <c:v>0.09</c:v>
                </c:pt>
              </c:numCache>
            </c:numRef>
          </c:val>
          <c:extLst xmlns:c16r2="http://schemas.microsoft.com/office/drawing/2015/06/chart">
            <c:ext xmlns:c16="http://schemas.microsoft.com/office/drawing/2014/chart" uri="{C3380CC4-5D6E-409C-BE32-E72D297353CC}">
              <c16:uniqueId val="{00000001-D59C-4630-B944-8A72D60DC504}"/>
            </c:ext>
          </c:extLst>
        </c:ser>
        <c:dLbls>
          <c:showLegendKey val="0"/>
          <c:showVal val="0"/>
          <c:showCatName val="0"/>
          <c:showSerName val="0"/>
          <c:showPercent val="0"/>
          <c:showBubbleSize val="0"/>
        </c:dLbls>
        <c:gapWidth val="219"/>
        <c:overlap val="-27"/>
        <c:axId val="390480392"/>
        <c:axId val="306347032"/>
      </c:barChart>
      <c:catAx>
        <c:axId val="390480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06347032"/>
        <c:crosses val="autoZero"/>
        <c:auto val="1"/>
        <c:lblAlgn val="ctr"/>
        <c:lblOffset val="100"/>
        <c:noMultiLvlLbl val="0"/>
      </c:catAx>
      <c:valAx>
        <c:axId val="3063470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90480392"/>
        <c:crosses val="autoZero"/>
        <c:crossBetween val="between"/>
        <c:majorUnit val="0.2"/>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Vapor'!$B$24</c:f>
              <c:strCache>
                <c:ptCount val="1"/>
                <c:pt idx="0">
                  <c:v>Aliphatic</c:v>
                </c:pt>
              </c:strCache>
            </c:strRef>
          </c:tx>
          <c:spPr>
            <a:solidFill>
              <a:srgbClr val="00B050"/>
            </a:solidFill>
            <a:ln>
              <a:noFill/>
            </a:ln>
            <a:effectLst/>
          </c:spPr>
          <c:invertIfNegative val="0"/>
          <c:cat>
            <c:strRef>
              <c:f>'Edited NAPL Vapor'!$A$25:$A$27</c:f>
              <c:strCache>
                <c:ptCount val="3"/>
                <c:pt idx="0">
                  <c:v>Low</c:v>
                </c:pt>
                <c:pt idx="1">
                  <c:v>Medium</c:v>
                </c:pt>
                <c:pt idx="2">
                  <c:v>High</c:v>
                </c:pt>
              </c:strCache>
            </c:strRef>
          </c:cat>
          <c:val>
            <c:numRef>
              <c:f>'Edited NAPL Vapor'!$B$25:$B$27</c:f>
              <c:numCache>
                <c:formatCode>0.00</c:formatCode>
                <c:ptCount val="3"/>
                <c:pt idx="0">
                  <c:v>0.01</c:v>
                </c:pt>
                <c:pt idx="1">
                  <c:v>0.39</c:v>
                </c:pt>
                <c:pt idx="2">
                  <c:v>0.4</c:v>
                </c:pt>
              </c:numCache>
            </c:numRef>
          </c:val>
          <c:extLst xmlns:c16r2="http://schemas.microsoft.com/office/drawing/2015/06/chart">
            <c:ext xmlns:c16="http://schemas.microsoft.com/office/drawing/2014/chart" uri="{C3380CC4-5D6E-409C-BE32-E72D297353CC}">
              <c16:uniqueId val="{00000000-3CAC-4502-B87B-53F95D3A244B}"/>
            </c:ext>
          </c:extLst>
        </c:ser>
        <c:ser>
          <c:idx val="1"/>
          <c:order val="1"/>
          <c:tx>
            <c:strRef>
              <c:f>'Edited NAPL Vapor'!$C$24</c:f>
              <c:strCache>
                <c:ptCount val="1"/>
                <c:pt idx="0">
                  <c:v>Aromatic</c:v>
                </c:pt>
              </c:strCache>
            </c:strRef>
          </c:tx>
          <c:spPr>
            <a:solidFill>
              <a:srgbClr val="0070C0"/>
            </a:solidFill>
            <a:ln>
              <a:noFill/>
            </a:ln>
            <a:effectLst/>
          </c:spPr>
          <c:invertIfNegative val="0"/>
          <c:cat>
            <c:strRef>
              <c:f>'Edited NAPL Vapor'!$A$25:$A$27</c:f>
              <c:strCache>
                <c:ptCount val="3"/>
                <c:pt idx="0">
                  <c:v>Low</c:v>
                </c:pt>
                <c:pt idx="1">
                  <c:v>Medium</c:v>
                </c:pt>
                <c:pt idx="2">
                  <c:v>High</c:v>
                </c:pt>
              </c:strCache>
            </c:strRef>
          </c:cat>
          <c:val>
            <c:numRef>
              <c:f>'Edited NAPL Vapor'!$C$25:$C$27</c:f>
              <c:numCache>
                <c:formatCode>0.00</c:formatCode>
                <c:ptCount val="3"/>
                <c:pt idx="0">
                  <c:v>5.0000000000000001E-3</c:v>
                </c:pt>
                <c:pt idx="1">
                  <c:v>0.17</c:v>
                </c:pt>
                <c:pt idx="2">
                  <c:v>0.02</c:v>
                </c:pt>
              </c:numCache>
            </c:numRef>
          </c:val>
          <c:extLst xmlns:c16r2="http://schemas.microsoft.com/office/drawing/2015/06/chart">
            <c:ext xmlns:c16="http://schemas.microsoft.com/office/drawing/2014/chart" uri="{C3380CC4-5D6E-409C-BE32-E72D297353CC}">
              <c16:uniqueId val="{00000001-3CAC-4502-B87B-53F95D3A244B}"/>
            </c:ext>
          </c:extLst>
        </c:ser>
        <c:dLbls>
          <c:showLegendKey val="0"/>
          <c:showVal val="0"/>
          <c:showCatName val="0"/>
          <c:showSerName val="0"/>
          <c:showPercent val="0"/>
          <c:showBubbleSize val="0"/>
        </c:dLbls>
        <c:gapWidth val="219"/>
        <c:overlap val="-27"/>
        <c:axId val="306345464"/>
        <c:axId val="306345856"/>
      </c:barChart>
      <c:catAx>
        <c:axId val="306345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06345856"/>
        <c:crosses val="autoZero"/>
        <c:auto val="1"/>
        <c:lblAlgn val="ctr"/>
        <c:lblOffset val="100"/>
        <c:noMultiLvlLbl val="0"/>
      </c:catAx>
      <c:valAx>
        <c:axId val="306345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06345464"/>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b="1" i="0" baseline="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'Weathered NAPL'!$B$8</c:f>
              <c:strCache>
                <c:ptCount val="1"/>
                <c:pt idx="0">
                  <c:v>Aliphatic</c:v>
                </c:pt>
              </c:strCache>
            </c:strRef>
          </c:tx>
          <c:spPr>
            <a:solidFill>
              <a:srgbClr val="00B050"/>
            </a:solidFill>
            <a:ln>
              <a:noFill/>
            </a:ln>
            <a:effectLst/>
          </c:spPr>
          <c:invertIfNegative val="0"/>
          <c:cat>
            <c:strRef>
              <c:f>'Weathered NAPL'!$A$9:$A$11</c:f>
              <c:strCache>
                <c:ptCount val="3"/>
                <c:pt idx="0">
                  <c:v>Low</c:v>
                </c:pt>
                <c:pt idx="1">
                  <c:v>Medium</c:v>
                </c:pt>
                <c:pt idx="2">
                  <c:v>High</c:v>
                </c:pt>
              </c:strCache>
            </c:strRef>
          </c:cat>
          <c:val>
            <c:numRef>
              <c:f>'Weathered NAPL'!$B$9:$B$11</c:f>
              <c:numCache>
                <c:formatCode>0.00</c:formatCode>
                <c:ptCount val="3"/>
                <c:pt idx="0">
                  <c:v>0</c:v>
                </c:pt>
                <c:pt idx="1">
                  <c:v>0.33333333333333331</c:v>
                </c:pt>
                <c:pt idx="2">
                  <c:v>0</c:v>
                </c:pt>
              </c:numCache>
            </c:numRef>
          </c:val>
          <c:extLst xmlns:c16r2="http://schemas.microsoft.com/office/drawing/2015/06/chart">
            <c:ext xmlns:c16="http://schemas.microsoft.com/office/drawing/2014/chart" uri="{C3380CC4-5D6E-409C-BE32-E72D297353CC}">
              <c16:uniqueId val="{00000000-CC98-4469-865C-F8B66A238987}"/>
            </c:ext>
          </c:extLst>
        </c:ser>
        <c:ser>
          <c:idx val="1"/>
          <c:order val="1"/>
          <c:tx>
            <c:strRef>
              <c:f>'Weathered NAPL'!$C$8</c:f>
              <c:strCache>
                <c:ptCount val="1"/>
                <c:pt idx="0">
                  <c:v>Aromatic</c:v>
                </c:pt>
              </c:strCache>
            </c:strRef>
          </c:tx>
          <c:spPr>
            <a:solidFill>
              <a:srgbClr val="0070C0"/>
            </a:solidFill>
            <a:ln>
              <a:noFill/>
            </a:ln>
            <a:effectLst/>
          </c:spPr>
          <c:invertIfNegative val="0"/>
          <c:cat>
            <c:strRef>
              <c:f>'Weathered NAPL'!$A$9:$A$11</c:f>
              <c:strCache>
                <c:ptCount val="3"/>
                <c:pt idx="0">
                  <c:v>Low</c:v>
                </c:pt>
                <c:pt idx="1">
                  <c:v>Medium</c:v>
                </c:pt>
                <c:pt idx="2">
                  <c:v>High</c:v>
                </c:pt>
              </c:strCache>
            </c:strRef>
          </c:cat>
          <c:val>
            <c:numRef>
              <c:f>'Weathered NAPL'!$C$9:$C$11</c:f>
              <c:numCache>
                <c:formatCode>0.00</c:formatCode>
                <c:ptCount val="3"/>
                <c:pt idx="0">
                  <c:v>0</c:v>
                </c:pt>
                <c:pt idx="1">
                  <c:v>0.66666666666666663</c:v>
                </c:pt>
                <c:pt idx="2">
                  <c:v>0</c:v>
                </c:pt>
              </c:numCache>
            </c:numRef>
          </c:val>
          <c:extLst xmlns:c16r2="http://schemas.microsoft.com/office/drawing/2015/06/chart">
            <c:ext xmlns:c16="http://schemas.microsoft.com/office/drawing/2014/chart" uri="{C3380CC4-5D6E-409C-BE32-E72D297353CC}">
              <c16:uniqueId val="{00000001-CC98-4469-865C-F8B66A238987}"/>
            </c:ext>
          </c:extLst>
        </c:ser>
        <c:dLbls>
          <c:showLegendKey val="0"/>
          <c:showVal val="0"/>
          <c:showCatName val="0"/>
          <c:showSerName val="0"/>
          <c:showPercent val="0"/>
          <c:showBubbleSize val="0"/>
        </c:dLbls>
        <c:gapWidth val="219"/>
        <c:overlap val="-27"/>
        <c:axId val="505945328"/>
        <c:axId val="505948856"/>
      </c:barChart>
      <c:catAx>
        <c:axId val="50594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05948856"/>
        <c:crosses val="autoZero"/>
        <c:auto val="1"/>
        <c:lblAlgn val="ctr"/>
        <c:lblOffset val="100"/>
        <c:noMultiLvlLbl val="0"/>
      </c:catAx>
      <c:valAx>
        <c:axId val="50594885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5945328"/>
        <c:crosses val="autoZero"/>
        <c:crossBetween val="between"/>
        <c:majorUnit val="0.2"/>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Vapor'!$B$3</c:f>
              <c:strCache>
                <c:ptCount val="1"/>
                <c:pt idx="0">
                  <c:v>Aliphatic</c:v>
                </c:pt>
              </c:strCache>
            </c:strRef>
          </c:tx>
          <c:spPr>
            <a:solidFill>
              <a:srgbClr val="00B050"/>
            </a:solidFill>
            <a:ln>
              <a:noFill/>
            </a:ln>
            <a:effectLst/>
          </c:spPr>
          <c:invertIfNegative val="0"/>
          <c:cat>
            <c:strRef>
              <c:f>'Edited NAPL Vapor'!$A$4:$A$6</c:f>
              <c:strCache>
                <c:ptCount val="3"/>
                <c:pt idx="0">
                  <c:v>Low</c:v>
                </c:pt>
                <c:pt idx="1">
                  <c:v>Medium</c:v>
                </c:pt>
                <c:pt idx="2">
                  <c:v>High</c:v>
                </c:pt>
              </c:strCache>
            </c:strRef>
          </c:cat>
          <c:val>
            <c:numRef>
              <c:f>'Edited NAPL Vapor'!$B$4:$B$6</c:f>
              <c:numCache>
                <c:formatCode>0.00</c:formatCode>
                <c:ptCount val="3"/>
                <c:pt idx="0">
                  <c:v>0.45</c:v>
                </c:pt>
                <c:pt idx="1">
                  <c:v>0.11</c:v>
                </c:pt>
                <c:pt idx="2">
                  <c:v>0</c:v>
                </c:pt>
              </c:numCache>
            </c:numRef>
          </c:val>
          <c:extLst xmlns:c16r2="http://schemas.microsoft.com/office/drawing/2015/06/chart">
            <c:ext xmlns:c16="http://schemas.microsoft.com/office/drawing/2014/chart" uri="{C3380CC4-5D6E-409C-BE32-E72D297353CC}">
              <c16:uniqueId val="{00000000-2E3E-4A7B-9EFE-9A69F78D3F86}"/>
            </c:ext>
          </c:extLst>
        </c:ser>
        <c:ser>
          <c:idx val="1"/>
          <c:order val="1"/>
          <c:tx>
            <c:strRef>
              <c:f>'Edited NAPL Vapor'!$C$3</c:f>
              <c:strCache>
                <c:ptCount val="1"/>
                <c:pt idx="0">
                  <c:v>Aromatic</c:v>
                </c:pt>
              </c:strCache>
            </c:strRef>
          </c:tx>
          <c:spPr>
            <a:solidFill>
              <a:srgbClr val="0070C0"/>
            </a:solidFill>
            <a:ln>
              <a:noFill/>
            </a:ln>
            <a:effectLst/>
          </c:spPr>
          <c:invertIfNegative val="0"/>
          <c:cat>
            <c:strRef>
              <c:f>'Edited NAPL Vapor'!$A$4:$A$6</c:f>
              <c:strCache>
                <c:ptCount val="3"/>
                <c:pt idx="0">
                  <c:v>Low</c:v>
                </c:pt>
                <c:pt idx="1">
                  <c:v>Medium</c:v>
                </c:pt>
                <c:pt idx="2">
                  <c:v>High</c:v>
                </c:pt>
              </c:strCache>
            </c:strRef>
          </c:cat>
          <c:val>
            <c:numRef>
              <c:f>'Edited NAPL Vapor'!$C$4:$C$6</c:f>
              <c:numCache>
                <c:formatCode>0.00</c:formatCode>
                <c:ptCount val="3"/>
                <c:pt idx="0">
                  <c:v>0.28000000000000003</c:v>
                </c:pt>
                <c:pt idx="1">
                  <c:v>0.16</c:v>
                </c:pt>
                <c:pt idx="2">
                  <c:v>0</c:v>
                </c:pt>
              </c:numCache>
            </c:numRef>
          </c:val>
          <c:extLst xmlns:c16r2="http://schemas.microsoft.com/office/drawing/2015/06/chart">
            <c:ext xmlns:c16="http://schemas.microsoft.com/office/drawing/2014/chart" uri="{C3380CC4-5D6E-409C-BE32-E72D297353CC}">
              <c16:uniqueId val="{00000001-2E3E-4A7B-9EFE-9A69F78D3F86}"/>
            </c:ext>
          </c:extLst>
        </c:ser>
        <c:dLbls>
          <c:showLegendKey val="0"/>
          <c:showVal val="0"/>
          <c:showCatName val="0"/>
          <c:showSerName val="0"/>
          <c:showPercent val="0"/>
          <c:showBubbleSize val="0"/>
        </c:dLbls>
        <c:gapWidth val="219"/>
        <c:overlap val="-27"/>
        <c:axId val="505951600"/>
        <c:axId val="505951208"/>
      </c:barChart>
      <c:catAx>
        <c:axId val="50595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05951208"/>
        <c:crosses val="autoZero"/>
        <c:auto val="1"/>
        <c:lblAlgn val="ctr"/>
        <c:lblOffset val="100"/>
        <c:noMultiLvlLbl val="0"/>
      </c:catAx>
      <c:valAx>
        <c:axId val="50595120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5951600"/>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'Edited NAPL Vapor'!$I$24</c:f>
              <c:strCache>
                <c:ptCount val="1"/>
                <c:pt idx="0">
                  <c:v>Aliphatic</c:v>
                </c:pt>
              </c:strCache>
            </c:strRef>
          </c:tx>
          <c:spPr>
            <a:solidFill>
              <a:srgbClr val="00B050"/>
            </a:solidFill>
            <a:ln>
              <a:noFill/>
            </a:ln>
            <a:effectLst/>
          </c:spPr>
          <c:invertIfNegative val="0"/>
          <c:cat>
            <c:strRef>
              <c:f>'Edited NAPL Vapor'!$H$25:$H$27</c:f>
              <c:strCache>
                <c:ptCount val="3"/>
                <c:pt idx="0">
                  <c:v>Low</c:v>
                </c:pt>
                <c:pt idx="1">
                  <c:v>Medium</c:v>
                </c:pt>
                <c:pt idx="2">
                  <c:v>High</c:v>
                </c:pt>
              </c:strCache>
            </c:strRef>
          </c:cat>
          <c:val>
            <c:numRef>
              <c:f>'Edited NAPL Vapor'!$I$25:$I$27</c:f>
              <c:numCache>
                <c:formatCode>0.00</c:formatCode>
                <c:ptCount val="3"/>
                <c:pt idx="0">
                  <c:v>0.58299999999999996</c:v>
                </c:pt>
                <c:pt idx="1">
                  <c:v>0.1</c:v>
                </c:pt>
                <c:pt idx="2">
                  <c:v>0</c:v>
                </c:pt>
              </c:numCache>
            </c:numRef>
          </c:val>
          <c:extLst xmlns:c16r2="http://schemas.microsoft.com/office/drawing/2015/06/chart">
            <c:ext xmlns:c16="http://schemas.microsoft.com/office/drawing/2014/chart" uri="{C3380CC4-5D6E-409C-BE32-E72D297353CC}">
              <c16:uniqueId val="{00000000-189D-4F31-9573-42E90A10FB42}"/>
            </c:ext>
          </c:extLst>
        </c:ser>
        <c:ser>
          <c:idx val="1"/>
          <c:order val="1"/>
          <c:tx>
            <c:strRef>
              <c:f>'Edited NAPL Vapor'!$J$24</c:f>
              <c:strCache>
                <c:ptCount val="1"/>
                <c:pt idx="0">
                  <c:v>Aromatic</c:v>
                </c:pt>
              </c:strCache>
            </c:strRef>
          </c:tx>
          <c:spPr>
            <a:solidFill>
              <a:srgbClr val="0070C0"/>
            </a:solidFill>
            <a:ln>
              <a:noFill/>
            </a:ln>
            <a:effectLst/>
          </c:spPr>
          <c:invertIfNegative val="0"/>
          <c:cat>
            <c:strRef>
              <c:f>'Edited NAPL Vapor'!$H$25:$H$27</c:f>
              <c:strCache>
                <c:ptCount val="3"/>
                <c:pt idx="0">
                  <c:v>Low</c:v>
                </c:pt>
                <c:pt idx="1">
                  <c:v>Medium</c:v>
                </c:pt>
                <c:pt idx="2">
                  <c:v>High</c:v>
                </c:pt>
              </c:strCache>
            </c:strRef>
          </c:cat>
          <c:val>
            <c:numRef>
              <c:f>'Edited NAPL Vapor'!$J$25:$J$27</c:f>
              <c:numCache>
                <c:formatCode>0.00</c:formatCode>
                <c:ptCount val="3"/>
                <c:pt idx="0">
                  <c:v>0.20100000000000001</c:v>
                </c:pt>
                <c:pt idx="1">
                  <c:v>0.11600000000000001</c:v>
                </c:pt>
                <c:pt idx="2">
                  <c:v>0</c:v>
                </c:pt>
              </c:numCache>
            </c:numRef>
          </c:val>
          <c:extLst xmlns:c16r2="http://schemas.microsoft.com/office/drawing/2015/06/chart">
            <c:ext xmlns:c16="http://schemas.microsoft.com/office/drawing/2014/chart" uri="{C3380CC4-5D6E-409C-BE32-E72D297353CC}">
              <c16:uniqueId val="{00000001-189D-4F31-9573-42E90A10FB42}"/>
            </c:ext>
          </c:extLst>
        </c:ser>
        <c:dLbls>
          <c:showLegendKey val="0"/>
          <c:showVal val="0"/>
          <c:showCatName val="0"/>
          <c:showSerName val="0"/>
          <c:showPercent val="0"/>
          <c:showBubbleSize val="0"/>
        </c:dLbls>
        <c:gapWidth val="219"/>
        <c:overlap val="-27"/>
        <c:axId val="505944152"/>
        <c:axId val="505944936"/>
      </c:barChart>
      <c:catAx>
        <c:axId val="505944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05944936"/>
        <c:crosses val="autoZero"/>
        <c:auto val="1"/>
        <c:lblAlgn val="ctr"/>
        <c:lblOffset val="100"/>
        <c:noMultiLvlLbl val="0"/>
      </c:catAx>
      <c:valAx>
        <c:axId val="505944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05944152"/>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4E135A-C3FA-44F7-9CA1-4B07B86A0EE2}"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C5C9F4D6-20FA-4C6C-A996-D90BF18367BC}">
      <dgm:prSet/>
      <dgm:spPr/>
      <dgm:t>
        <a:bodyPr/>
        <a:lstStyle/>
        <a:p>
          <a:pPr rtl="0"/>
          <a:r>
            <a:rPr lang="en-US" dirty="0"/>
            <a:t>Clipart Of LLC</a:t>
          </a:r>
          <a:r>
            <a:rPr lang="en-US" baseline="30000" dirty="0"/>
            <a:t>©</a:t>
          </a:r>
          <a:endParaRPr lang="en-US" dirty="0"/>
        </a:p>
      </dgm:t>
    </dgm:pt>
    <dgm:pt modelId="{50C93A76-BAC1-4BA7-8DD5-E5A88A9EC883}" type="parTrans" cxnId="{4274D3CB-4A8D-4002-AE35-AD7F30B43B85}">
      <dgm:prSet/>
      <dgm:spPr/>
      <dgm:t>
        <a:bodyPr/>
        <a:lstStyle/>
        <a:p>
          <a:endParaRPr lang="en-US"/>
        </a:p>
      </dgm:t>
    </dgm:pt>
    <dgm:pt modelId="{A3900F2C-EF0B-468D-BD0D-E2E4FDC27AA4}" type="sibTrans" cxnId="{4274D3CB-4A8D-4002-AE35-AD7F30B43B85}">
      <dgm:prSet/>
      <dgm:spPr/>
      <dgm:t>
        <a:bodyPr/>
        <a:lstStyle/>
        <a:p>
          <a:endParaRPr lang="en-US"/>
        </a:p>
      </dgm:t>
    </dgm:pt>
    <dgm:pt modelId="{E2C2DA6D-EC28-4B81-85B7-84576B6999E4}" type="pres">
      <dgm:prSet presAssocID="{0D4E135A-C3FA-44F7-9CA1-4B07B86A0EE2}" presName="cycle" presStyleCnt="0">
        <dgm:presLayoutVars>
          <dgm:dir/>
          <dgm:resizeHandles val="exact"/>
        </dgm:presLayoutVars>
      </dgm:prSet>
      <dgm:spPr/>
      <dgm:t>
        <a:bodyPr/>
        <a:lstStyle/>
        <a:p>
          <a:endParaRPr lang="en-US"/>
        </a:p>
      </dgm:t>
    </dgm:pt>
    <dgm:pt modelId="{AE812346-F80B-49A6-98D9-DA964604DF8E}" type="pres">
      <dgm:prSet presAssocID="{C5C9F4D6-20FA-4C6C-A996-D90BF18367BC}" presName="node" presStyleLbl="node1" presStyleIdx="0" presStyleCnt="1">
        <dgm:presLayoutVars>
          <dgm:bulletEnabled val="1"/>
        </dgm:presLayoutVars>
      </dgm:prSet>
      <dgm:spPr/>
      <dgm:t>
        <a:bodyPr/>
        <a:lstStyle/>
        <a:p>
          <a:endParaRPr lang="en-US"/>
        </a:p>
      </dgm:t>
    </dgm:pt>
  </dgm:ptLst>
  <dgm:cxnLst>
    <dgm:cxn modelId="{A14B5435-6819-4632-B170-BCD297BCE794}" type="presOf" srcId="{C5C9F4D6-20FA-4C6C-A996-D90BF18367BC}" destId="{AE812346-F80B-49A6-98D9-DA964604DF8E}" srcOrd="0" destOrd="0" presId="urn:microsoft.com/office/officeart/2005/8/layout/cycle2"/>
    <dgm:cxn modelId="{4274D3CB-4A8D-4002-AE35-AD7F30B43B85}" srcId="{0D4E135A-C3FA-44F7-9CA1-4B07B86A0EE2}" destId="{C5C9F4D6-20FA-4C6C-A996-D90BF18367BC}" srcOrd="0" destOrd="0" parTransId="{50C93A76-BAC1-4BA7-8DD5-E5A88A9EC883}" sibTransId="{A3900F2C-EF0B-468D-BD0D-E2E4FDC27AA4}"/>
    <dgm:cxn modelId="{B120C9A3-3BCD-42C7-9D54-FD84CA108796}" type="presOf" srcId="{0D4E135A-C3FA-44F7-9CA1-4B07B86A0EE2}" destId="{E2C2DA6D-EC28-4B81-85B7-84576B6999E4}" srcOrd="0" destOrd="0" presId="urn:microsoft.com/office/officeart/2005/8/layout/cycle2"/>
    <dgm:cxn modelId="{B174C42D-E948-4BBC-83B6-8519ACAD7EC3}" type="presParOf" srcId="{E2C2DA6D-EC28-4B81-85B7-84576B6999E4}" destId="{AE812346-F80B-49A6-98D9-DA964604DF8E}"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12346-F80B-49A6-98D9-DA964604DF8E}">
      <dsp:nvSpPr>
        <dsp:cNvPr id="0" name=""/>
        <dsp:cNvSpPr/>
      </dsp:nvSpPr>
      <dsp:spPr>
        <a:xfrm>
          <a:off x="729778" y="44"/>
          <a:ext cx="369242" cy="3692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rtl="0">
            <a:lnSpc>
              <a:spcPct val="90000"/>
            </a:lnSpc>
            <a:spcBef>
              <a:spcPct val="0"/>
            </a:spcBef>
            <a:spcAft>
              <a:spcPct val="35000"/>
            </a:spcAft>
          </a:pPr>
          <a:r>
            <a:rPr lang="en-US" sz="600" kern="1200" dirty="0"/>
            <a:t>Clipart Of LLC</a:t>
          </a:r>
          <a:r>
            <a:rPr lang="en-US" sz="600" kern="1200" baseline="30000" dirty="0"/>
            <a:t>©</a:t>
          </a:r>
          <a:endParaRPr lang="en-US" sz="600" kern="1200" dirty="0"/>
        </a:p>
      </dsp:txBody>
      <dsp:txXfrm>
        <a:off x="783852" y="54118"/>
        <a:ext cx="261094" cy="26109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defTabSz="942975" eaLnBrk="1" hangingPunct="1">
              <a:defRPr sz="1200">
                <a:latin typeface="Times New Roman" pitchFamily="18" charset="0"/>
              </a:defRPr>
            </a:lvl1pPr>
          </a:lstStyle>
          <a:p>
            <a:pPr>
              <a:defRPr/>
            </a:pPr>
            <a:endParaRPr lang="en-US" dirty="0"/>
          </a:p>
        </p:txBody>
      </p:sp>
      <p:sp>
        <p:nvSpPr>
          <p:cNvPr id="56323" name="Rectangle 3"/>
          <p:cNvSpPr>
            <a:spLocks noGrp="1" noChangeArrowheads="1"/>
          </p:cNvSpPr>
          <p:nvPr>
            <p:ph type="dt" sz="quarter" idx="1"/>
          </p:nvPr>
        </p:nvSpPr>
        <p:spPr bwMode="auto">
          <a:xfrm>
            <a:off x="4016375"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algn="r" defTabSz="942975" eaLnBrk="1" hangingPunct="1">
              <a:defRPr sz="1200">
                <a:latin typeface="Times New Roman" pitchFamily="18" charset="0"/>
              </a:defRPr>
            </a:lvl1pPr>
          </a:lstStyle>
          <a:p>
            <a:pPr>
              <a:defRPr/>
            </a:pPr>
            <a:endParaRPr lang="en-US" dirty="0"/>
          </a:p>
        </p:txBody>
      </p:sp>
      <p:sp>
        <p:nvSpPr>
          <p:cNvPr id="56324" name="Rectangle 4"/>
          <p:cNvSpPr>
            <a:spLocks noGrp="1" noChangeArrowheads="1"/>
          </p:cNvSpPr>
          <p:nvPr>
            <p:ph type="ftr" sz="quarter" idx="2"/>
          </p:nvPr>
        </p:nvSpPr>
        <p:spPr bwMode="auto">
          <a:xfrm>
            <a:off x="0"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defTabSz="942975" eaLnBrk="1" hangingPunct="1">
              <a:defRPr sz="1200">
                <a:latin typeface="Times New Roman" pitchFamily="18" charset="0"/>
              </a:defRPr>
            </a:lvl1pPr>
          </a:lstStyle>
          <a:p>
            <a:pPr>
              <a:defRPr/>
            </a:pPr>
            <a:endParaRPr lang="en-US" dirty="0"/>
          </a:p>
        </p:txBody>
      </p:sp>
      <p:sp>
        <p:nvSpPr>
          <p:cNvPr id="56325" name="Rectangle 5"/>
          <p:cNvSpPr>
            <a:spLocks noGrp="1" noChangeArrowheads="1"/>
          </p:cNvSpPr>
          <p:nvPr>
            <p:ph type="sldNum" sz="quarter" idx="3"/>
          </p:nvPr>
        </p:nvSpPr>
        <p:spPr bwMode="auto">
          <a:xfrm>
            <a:off x="4016375"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algn="r" defTabSz="942975" eaLnBrk="1" hangingPunct="1">
              <a:defRPr sz="1200">
                <a:latin typeface="Times New Roman" panose="02020603050405020304" pitchFamily="18" charset="0"/>
              </a:defRPr>
            </a:lvl1pPr>
          </a:lstStyle>
          <a:p>
            <a:pPr>
              <a:defRPr/>
            </a:pPr>
            <a:fld id="{2EAF980C-27D4-4B7B-8AD2-6637D497132E}" type="slidenum">
              <a:rPr lang="en-US" altLang="en-US"/>
              <a:pPr>
                <a:defRPr/>
              </a:pPr>
              <a:t>‹#›</a:t>
            </a:fld>
            <a:endParaRPr lang="en-US" altLang="en-US" dirty="0"/>
          </a:p>
        </p:txBody>
      </p:sp>
    </p:spTree>
    <p:extLst>
      <p:ext uri="{BB962C8B-B14F-4D97-AF65-F5344CB8AC3E}">
        <p14:creationId xmlns:p14="http://schemas.microsoft.com/office/powerpoint/2010/main" val="411967708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defTabSz="942975" eaLnBrk="1" hangingPunct="1">
              <a:defRPr sz="1200">
                <a:latin typeface="Tahoma" pitchFamily="34" charset="0"/>
              </a:defRPr>
            </a:lvl1pPr>
          </a:lstStyle>
          <a:p>
            <a:pPr>
              <a:defRPr/>
            </a:pPr>
            <a:endParaRPr lang="en-US" dirty="0"/>
          </a:p>
        </p:txBody>
      </p:sp>
      <p:sp>
        <p:nvSpPr>
          <p:cNvPr id="19459" name="Rectangle 3"/>
          <p:cNvSpPr>
            <a:spLocks noGrp="1" noChangeArrowheads="1"/>
          </p:cNvSpPr>
          <p:nvPr>
            <p:ph type="dt" idx="1"/>
          </p:nvPr>
        </p:nvSpPr>
        <p:spPr bwMode="auto">
          <a:xfrm>
            <a:off x="4016375" y="0"/>
            <a:ext cx="3070225" cy="471488"/>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lvl1pPr algn="r" defTabSz="942975" eaLnBrk="1" hangingPunct="1">
              <a:defRPr sz="1200">
                <a:latin typeface="Tahoma" pitchFamily="34" charset="0"/>
              </a:defRPr>
            </a:lvl1pPr>
          </a:lstStyle>
          <a:p>
            <a:pPr>
              <a:defRPr/>
            </a:pPr>
            <a:endParaRPr lang="en-US" dirty="0"/>
          </a:p>
        </p:txBody>
      </p:sp>
      <p:sp>
        <p:nvSpPr>
          <p:cNvPr id="2052" name="Rectangle 4"/>
          <p:cNvSpPr>
            <a:spLocks noGrp="1" noRot="1" noChangeAspect="1" noChangeArrowheads="1" noTextEdit="1"/>
          </p:cNvSpPr>
          <p:nvPr>
            <p:ph type="sldImg" idx="2"/>
          </p:nvPr>
        </p:nvSpPr>
        <p:spPr bwMode="auto">
          <a:xfrm>
            <a:off x="1185863" y="706438"/>
            <a:ext cx="4716462" cy="3536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944563" y="4478338"/>
            <a:ext cx="5197475" cy="4243387"/>
          </a:xfrm>
          <a:prstGeom prst="rect">
            <a:avLst/>
          </a:prstGeom>
          <a:noFill/>
          <a:ln w="9525">
            <a:noFill/>
            <a:miter lim="800000"/>
            <a:headEnd/>
            <a:tailEnd/>
          </a:ln>
          <a:effectLst/>
        </p:spPr>
        <p:txBody>
          <a:bodyPr vert="horz" wrap="square" lIns="94366" tIns="47183" rIns="94366" bIns="471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defTabSz="942975" eaLnBrk="1" hangingPunct="1">
              <a:defRPr sz="1200">
                <a:latin typeface="Tahoma" pitchFamily="34" charset="0"/>
              </a:defRPr>
            </a:lvl1pPr>
          </a:lstStyle>
          <a:p>
            <a:pPr>
              <a:defRPr/>
            </a:pPr>
            <a:endParaRPr lang="en-US" dirty="0"/>
          </a:p>
        </p:txBody>
      </p:sp>
      <p:sp>
        <p:nvSpPr>
          <p:cNvPr id="19463" name="Rectangle 7"/>
          <p:cNvSpPr>
            <a:spLocks noGrp="1" noChangeArrowheads="1"/>
          </p:cNvSpPr>
          <p:nvPr>
            <p:ph type="sldNum" sz="quarter" idx="5"/>
          </p:nvPr>
        </p:nvSpPr>
        <p:spPr bwMode="auto">
          <a:xfrm>
            <a:off x="4016375" y="8956675"/>
            <a:ext cx="3070225" cy="471488"/>
          </a:xfrm>
          <a:prstGeom prst="rect">
            <a:avLst/>
          </a:prstGeom>
          <a:noFill/>
          <a:ln w="9525">
            <a:noFill/>
            <a:miter lim="800000"/>
            <a:headEnd/>
            <a:tailEnd/>
          </a:ln>
          <a:effectLst/>
        </p:spPr>
        <p:txBody>
          <a:bodyPr vert="horz" wrap="square" lIns="94366" tIns="47183" rIns="94366" bIns="47183" numCol="1" anchor="b" anchorCtr="0" compatLnSpc="1">
            <a:prstTxWarp prst="textNoShape">
              <a:avLst/>
            </a:prstTxWarp>
          </a:bodyPr>
          <a:lstStyle>
            <a:lvl1pPr algn="r" defTabSz="942975" eaLnBrk="1" hangingPunct="1">
              <a:defRPr sz="1200">
                <a:latin typeface="Tahoma" panose="020B0604030504040204" pitchFamily="34" charset="0"/>
              </a:defRPr>
            </a:lvl1pPr>
          </a:lstStyle>
          <a:p>
            <a:pPr>
              <a:defRPr/>
            </a:pPr>
            <a:fld id="{5BAC3859-59AC-4397-83CA-234A9AED00FC}" type="slidenum">
              <a:rPr lang="en-US" altLang="en-US"/>
              <a:pPr>
                <a:defRPr/>
              </a:pPr>
              <a:t>‹#›</a:t>
            </a:fld>
            <a:endParaRPr lang="en-US" altLang="en-US" dirty="0"/>
          </a:p>
        </p:txBody>
      </p:sp>
    </p:spTree>
    <p:extLst>
      <p:ext uri="{BB962C8B-B14F-4D97-AF65-F5344CB8AC3E}">
        <p14:creationId xmlns:p14="http://schemas.microsoft.com/office/powerpoint/2010/main" val="3086394921"/>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phrisk-1.itrcweb.org/"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itrcweb.org/risk-3/" TargetMode="External"/><Relationship Id="rId4" Type="http://schemas.openxmlformats.org/officeDocument/2006/relationships/hyperlink" Target="https://tphrisk-1.itrcweb.org/referenc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Poll Question:</a:t>
            </a:r>
          </a:p>
          <a:p>
            <a:r>
              <a:rPr lang="en-US" kern="0" dirty="0"/>
              <a:t>How have you typically evaluated TPH risk? (multiple responses)</a:t>
            </a:r>
          </a:p>
          <a:p>
            <a:pPr lvl="1"/>
            <a:r>
              <a:rPr lang="en-US" kern="0" dirty="0"/>
              <a:t>Have not evaluated TPH – have based risk assessments on indicator chemicals (BTEX/PAHs) only</a:t>
            </a:r>
          </a:p>
          <a:p>
            <a:pPr lvl="1"/>
            <a:r>
              <a:rPr lang="en-US" kern="0" dirty="0"/>
              <a:t>Compared bulk TPH data to published screening levels</a:t>
            </a:r>
          </a:p>
          <a:p>
            <a:pPr lvl="1"/>
            <a:r>
              <a:rPr lang="en-US" kern="0" dirty="0"/>
              <a:t>Compared fractionated TPH data to published screening levels</a:t>
            </a:r>
          </a:p>
          <a:p>
            <a:pPr lvl="1"/>
            <a:r>
              <a:rPr lang="en-US" kern="0" dirty="0"/>
              <a:t>Conducted risk assessment on TPH fraction data</a:t>
            </a:r>
          </a:p>
          <a:p>
            <a:pPr lvl="1"/>
            <a:r>
              <a:rPr lang="en-US" kern="0" dirty="0"/>
              <a:t>Use as a semi-quantitative delineation tool</a:t>
            </a:r>
          </a:p>
          <a:p>
            <a:pPr lvl="1"/>
            <a:r>
              <a:rPr lang="en-US" kern="0" dirty="0"/>
              <a:t>Used to identify fuel type</a:t>
            </a:r>
          </a:p>
          <a:p>
            <a:endParaRPr lang="en-US" altLang="en-US" dirty="0">
              <a:latin typeface="Arial" panose="020B0604020202020204" pitchFamily="34" charset="0"/>
              <a:ea typeface="ＭＳ Ｐゴシック" panose="020B0600070205080204" pitchFamily="34" charset="-128"/>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662909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57">
              <a:defRPr>
                <a:solidFill>
                  <a:schemeClr val="tx1"/>
                </a:solidFill>
                <a:latin typeface="Arial" panose="020B0604020202020204" pitchFamily="34" charset="0"/>
              </a:defRPr>
            </a:lvl1pPr>
            <a:lvl2pPr marL="726548" indent="-279441" defTabSz="922157">
              <a:defRPr>
                <a:solidFill>
                  <a:schemeClr val="tx1"/>
                </a:solidFill>
                <a:latin typeface="Arial" panose="020B0604020202020204" pitchFamily="34" charset="0"/>
              </a:defRPr>
            </a:lvl2pPr>
            <a:lvl3pPr marL="1117767" indent="-223554" defTabSz="922157">
              <a:defRPr>
                <a:solidFill>
                  <a:schemeClr val="tx1"/>
                </a:solidFill>
                <a:latin typeface="Arial" panose="020B0604020202020204" pitchFamily="34" charset="0"/>
              </a:defRPr>
            </a:lvl3pPr>
            <a:lvl4pPr marL="1564873" indent="-223554" defTabSz="922157">
              <a:defRPr>
                <a:solidFill>
                  <a:schemeClr val="tx1"/>
                </a:solidFill>
                <a:latin typeface="Arial" panose="020B0604020202020204" pitchFamily="34" charset="0"/>
              </a:defRPr>
            </a:lvl4pPr>
            <a:lvl5pPr marL="2011979" indent="-223554" defTabSz="922157">
              <a:defRPr>
                <a:solidFill>
                  <a:schemeClr val="tx1"/>
                </a:solidFill>
                <a:latin typeface="Arial" panose="020B0604020202020204" pitchFamily="34" charset="0"/>
              </a:defRPr>
            </a:lvl5pPr>
            <a:lvl6pPr marL="2459086" indent="-223554" defTabSz="922157" eaLnBrk="0" fontAlgn="base" hangingPunct="0">
              <a:spcBef>
                <a:spcPct val="0"/>
              </a:spcBef>
              <a:spcAft>
                <a:spcPct val="0"/>
              </a:spcAft>
              <a:defRPr>
                <a:solidFill>
                  <a:schemeClr val="tx1"/>
                </a:solidFill>
                <a:latin typeface="Arial" panose="020B0604020202020204" pitchFamily="34" charset="0"/>
              </a:defRPr>
            </a:lvl6pPr>
            <a:lvl7pPr marL="2906192" indent="-223554" defTabSz="922157" eaLnBrk="0" fontAlgn="base" hangingPunct="0">
              <a:spcBef>
                <a:spcPct val="0"/>
              </a:spcBef>
              <a:spcAft>
                <a:spcPct val="0"/>
              </a:spcAft>
              <a:defRPr>
                <a:solidFill>
                  <a:schemeClr val="tx1"/>
                </a:solidFill>
                <a:latin typeface="Arial" panose="020B0604020202020204" pitchFamily="34" charset="0"/>
              </a:defRPr>
            </a:lvl7pPr>
            <a:lvl8pPr marL="3353299" indent="-223554" defTabSz="922157" eaLnBrk="0" fontAlgn="base" hangingPunct="0">
              <a:spcBef>
                <a:spcPct val="0"/>
              </a:spcBef>
              <a:spcAft>
                <a:spcPct val="0"/>
              </a:spcAft>
              <a:defRPr>
                <a:solidFill>
                  <a:schemeClr val="tx1"/>
                </a:solidFill>
                <a:latin typeface="Arial" panose="020B0604020202020204" pitchFamily="34" charset="0"/>
              </a:defRPr>
            </a:lvl8pPr>
            <a:lvl9pPr marL="3800405" indent="-223554" defTabSz="922157" eaLnBrk="0" fontAlgn="base" hangingPunct="0">
              <a:spcBef>
                <a:spcPct val="0"/>
              </a:spcBef>
              <a:spcAft>
                <a:spcPct val="0"/>
              </a:spcAft>
              <a:defRPr>
                <a:solidFill>
                  <a:schemeClr val="tx1"/>
                </a:solidFill>
                <a:latin typeface="Arial" panose="020B0604020202020204" pitchFamily="34" charset="0"/>
              </a:defRPr>
            </a:lvl9pPr>
          </a:lstStyle>
          <a:p>
            <a:fld id="{AFF127E7-2389-42A6-990A-C401A009689E}" type="slidenum">
              <a:rPr lang="en-US" altLang="en-US" smtClean="0">
                <a:latin typeface="Tahoma" panose="020B0604030504040204" pitchFamily="34" charset="0"/>
              </a:rPr>
              <a:pPr/>
              <a:t>10</a:t>
            </a:fld>
            <a:endParaRPr lang="en-US" altLang="en-US" dirty="0">
              <a:latin typeface="Tahoma" panose="020B060403050404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47106" lvl="1" defTabSz="894213" eaLnBrk="1" fontAlgn="auto" hangingPunct="1">
              <a:spcBef>
                <a:spcPts val="294"/>
              </a:spcBef>
              <a:spcAft>
                <a:spcPts val="0"/>
              </a:spcAft>
              <a:buClr>
                <a:srgbClr val="000000"/>
              </a:buClr>
              <a:buSzPts val="1400"/>
              <a:defRPr/>
            </a:pPr>
            <a:endParaRPr lang="en-US" dirty="0"/>
          </a:p>
          <a:p>
            <a:pPr marL="447106" lvl="1" defTabSz="894213" eaLnBrk="1" fontAlgn="auto" hangingPunct="1">
              <a:spcBef>
                <a:spcPts val="294"/>
              </a:spcBef>
              <a:spcAft>
                <a:spcPts val="0"/>
              </a:spcAft>
              <a:buClr>
                <a:srgbClr val="000000"/>
              </a:buClr>
              <a:buSzPts val="1400"/>
              <a:defRPr/>
            </a:pPr>
            <a:endParaRPr lang="en-US" dirty="0"/>
          </a:p>
          <a:p>
            <a:pPr marL="447106" lvl="1" defTabSz="894213" eaLnBrk="1" fontAlgn="auto" hangingPunct="1">
              <a:spcBef>
                <a:spcPts val="294"/>
              </a:spcBef>
              <a:spcAft>
                <a:spcPts val="0"/>
              </a:spcAft>
              <a:buClr>
                <a:srgbClr val="000000"/>
              </a:buClr>
              <a:buSzPts val="1400"/>
              <a:defRPr/>
            </a:pPr>
            <a:endParaRPr lang="en-US" dirty="0">
              <a:solidFill>
                <a:schemeClr val="dk1"/>
              </a:solidFill>
              <a:latin typeface="Arial"/>
              <a:ea typeface="Arial"/>
              <a:cs typeface="Arial"/>
              <a:sym typeface="Arial"/>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27027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57">
              <a:defRPr>
                <a:solidFill>
                  <a:schemeClr val="tx1"/>
                </a:solidFill>
                <a:latin typeface="Arial" panose="020B0604020202020204" pitchFamily="34" charset="0"/>
              </a:defRPr>
            </a:lvl1pPr>
            <a:lvl2pPr marL="726548" indent="-279441" defTabSz="922157">
              <a:defRPr>
                <a:solidFill>
                  <a:schemeClr val="tx1"/>
                </a:solidFill>
                <a:latin typeface="Arial" panose="020B0604020202020204" pitchFamily="34" charset="0"/>
              </a:defRPr>
            </a:lvl2pPr>
            <a:lvl3pPr marL="1117767" indent="-223554" defTabSz="922157">
              <a:defRPr>
                <a:solidFill>
                  <a:schemeClr val="tx1"/>
                </a:solidFill>
                <a:latin typeface="Arial" panose="020B0604020202020204" pitchFamily="34" charset="0"/>
              </a:defRPr>
            </a:lvl3pPr>
            <a:lvl4pPr marL="1564873" indent="-223554" defTabSz="922157">
              <a:defRPr>
                <a:solidFill>
                  <a:schemeClr val="tx1"/>
                </a:solidFill>
                <a:latin typeface="Arial" panose="020B0604020202020204" pitchFamily="34" charset="0"/>
              </a:defRPr>
            </a:lvl4pPr>
            <a:lvl5pPr marL="2011979" indent="-223554" defTabSz="922157">
              <a:defRPr>
                <a:solidFill>
                  <a:schemeClr val="tx1"/>
                </a:solidFill>
                <a:latin typeface="Arial" panose="020B0604020202020204" pitchFamily="34" charset="0"/>
              </a:defRPr>
            </a:lvl5pPr>
            <a:lvl6pPr marL="2459086" indent="-223554" defTabSz="922157" eaLnBrk="0" fontAlgn="base" hangingPunct="0">
              <a:spcBef>
                <a:spcPct val="0"/>
              </a:spcBef>
              <a:spcAft>
                <a:spcPct val="0"/>
              </a:spcAft>
              <a:defRPr>
                <a:solidFill>
                  <a:schemeClr val="tx1"/>
                </a:solidFill>
                <a:latin typeface="Arial" panose="020B0604020202020204" pitchFamily="34" charset="0"/>
              </a:defRPr>
            </a:lvl6pPr>
            <a:lvl7pPr marL="2906192" indent="-223554" defTabSz="922157" eaLnBrk="0" fontAlgn="base" hangingPunct="0">
              <a:spcBef>
                <a:spcPct val="0"/>
              </a:spcBef>
              <a:spcAft>
                <a:spcPct val="0"/>
              </a:spcAft>
              <a:defRPr>
                <a:solidFill>
                  <a:schemeClr val="tx1"/>
                </a:solidFill>
                <a:latin typeface="Arial" panose="020B0604020202020204" pitchFamily="34" charset="0"/>
              </a:defRPr>
            </a:lvl7pPr>
            <a:lvl8pPr marL="3353299" indent="-223554" defTabSz="922157" eaLnBrk="0" fontAlgn="base" hangingPunct="0">
              <a:spcBef>
                <a:spcPct val="0"/>
              </a:spcBef>
              <a:spcAft>
                <a:spcPct val="0"/>
              </a:spcAft>
              <a:defRPr>
                <a:solidFill>
                  <a:schemeClr val="tx1"/>
                </a:solidFill>
                <a:latin typeface="Arial" panose="020B0604020202020204" pitchFamily="34" charset="0"/>
              </a:defRPr>
            </a:lvl8pPr>
            <a:lvl9pPr marL="3800405" indent="-223554" defTabSz="922157" eaLnBrk="0" fontAlgn="base" hangingPunct="0">
              <a:spcBef>
                <a:spcPct val="0"/>
              </a:spcBef>
              <a:spcAft>
                <a:spcPct val="0"/>
              </a:spcAft>
              <a:defRPr>
                <a:solidFill>
                  <a:schemeClr val="tx1"/>
                </a:solidFill>
                <a:latin typeface="Arial" panose="020B0604020202020204" pitchFamily="34" charset="0"/>
              </a:defRPr>
            </a:lvl9pPr>
          </a:lstStyle>
          <a:p>
            <a:fld id="{6B03E81F-F0D7-4BC5-8664-E2290EA7BFF8}" type="slidenum">
              <a:rPr lang="en-US" altLang="en-US" smtClean="0">
                <a:latin typeface="Tahoma" panose="020B0604030504040204" pitchFamily="34" charset="0"/>
              </a:rPr>
              <a:pPr/>
              <a:t>11</a:t>
            </a:fld>
            <a:endParaRPr lang="en-US" altLang="en-US" dirty="0">
              <a:latin typeface="Tahoma" panose="020B060403050404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13" eaLnBrk="1" hangingPunct="1">
              <a:defRPr/>
            </a:pPr>
            <a:endParaRPr lang="en-US" sz="1100" dirty="0"/>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14673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1485900" y="1169988"/>
            <a:ext cx="4213225" cy="3159125"/>
          </a:xfrm>
          <a:noFill/>
          <a:ln w="12700"/>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4213"/>
            <a:endParaRPr lang="en-US" sz="1100" dirty="0">
              <a:cs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57">
              <a:defRPr>
                <a:solidFill>
                  <a:schemeClr val="tx1"/>
                </a:solidFill>
                <a:latin typeface="Arial" panose="020B0604020202020204" pitchFamily="34" charset="0"/>
              </a:defRPr>
            </a:lvl1pPr>
            <a:lvl2pPr marL="726548" indent="-279441" defTabSz="922157">
              <a:defRPr>
                <a:solidFill>
                  <a:schemeClr val="tx1"/>
                </a:solidFill>
                <a:latin typeface="Arial" panose="020B0604020202020204" pitchFamily="34" charset="0"/>
              </a:defRPr>
            </a:lvl2pPr>
            <a:lvl3pPr marL="1117767" indent="-223554" defTabSz="922157">
              <a:defRPr>
                <a:solidFill>
                  <a:schemeClr val="tx1"/>
                </a:solidFill>
                <a:latin typeface="Arial" panose="020B0604020202020204" pitchFamily="34" charset="0"/>
              </a:defRPr>
            </a:lvl3pPr>
            <a:lvl4pPr marL="1564873" indent="-223554" defTabSz="922157">
              <a:defRPr>
                <a:solidFill>
                  <a:schemeClr val="tx1"/>
                </a:solidFill>
                <a:latin typeface="Arial" panose="020B0604020202020204" pitchFamily="34" charset="0"/>
              </a:defRPr>
            </a:lvl4pPr>
            <a:lvl5pPr marL="2011979" indent="-223554" defTabSz="922157">
              <a:defRPr>
                <a:solidFill>
                  <a:schemeClr val="tx1"/>
                </a:solidFill>
                <a:latin typeface="Arial" panose="020B0604020202020204" pitchFamily="34" charset="0"/>
              </a:defRPr>
            </a:lvl5pPr>
            <a:lvl6pPr marL="2459086" indent="-223554" defTabSz="922157" eaLnBrk="0" fontAlgn="base" hangingPunct="0">
              <a:spcBef>
                <a:spcPct val="0"/>
              </a:spcBef>
              <a:spcAft>
                <a:spcPct val="0"/>
              </a:spcAft>
              <a:defRPr>
                <a:solidFill>
                  <a:schemeClr val="tx1"/>
                </a:solidFill>
                <a:latin typeface="Arial" panose="020B0604020202020204" pitchFamily="34" charset="0"/>
              </a:defRPr>
            </a:lvl6pPr>
            <a:lvl7pPr marL="2906192" indent="-223554" defTabSz="922157" eaLnBrk="0" fontAlgn="base" hangingPunct="0">
              <a:spcBef>
                <a:spcPct val="0"/>
              </a:spcBef>
              <a:spcAft>
                <a:spcPct val="0"/>
              </a:spcAft>
              <a:defRPr>
                <a:solidFill>
                  <a:schemeClr val="tx1"/>
                </a:solidFill>
                <a:latin typeface="Arial" panose="020B0604020202020204" pitchFamily="34" charset="0"/>
              </a:defRPr>
            </a:lvl7pPr>
            <a:lvl8pPr marL="3353299" indent="-223554" defTabSz="922157" eaLnBrk="0" fontAlgn="base" hangingPunct="0">
              <a:spcBef>
                <a:spcPct val="0"/>
              </a:spcBef>
              <a:spcAft>
                <a:spcPct val="0"/>
              </a:spcAft>
              <a:defRPr>
                <a:solidFill>
                  <a:schemeClr val="tx1"/>
                </a:solidFill>
                <a:latin typeface="Arial" panose="020B0604020202020204" pitchFamily="34" charset="0"/>
              </a:defRPr>
            </a:lvl8pPr>
            <a:lvl9pPr marL="3800405" indent="-223554" defTabSz="922157" eaLnBrk="0" fontAlgn="base" hangingPunct="0">
              <a:spcBef>
                <a:spcPct val="0"/>
              </a:spcBef>
              <a:spcAft>
                <a:spcPct val="0"/>
              </a:spcAft>
              <a:defRPr>
                <a:solidFill>
                  <a:schemeClr val="tx1"/>
                </a:solidFill>
                <a:latin typeface="Arial" panose="020B0604020202020204" pitchFamily="34" charset="0"/>
              </a:defRPr>
            </a:lvl9pPr>
          </a:lstStyle>
          <a:p>
            <a:fld id="{E15DCF1D-1BC7-4C3D-8558-D09A782BF28A}" type="slidenum">
              <a:rPr lang="en-US" altLang="en-US" smtClean="0">
                <a:latin typeface="Tahoma" panose="020B0604030504040204" pitchFamily="34" charset="0"/>
              </a:rPr>
              <a:pPr/>
              <a:t>12</a:t>
            </a:fld>
            <a:endParaRPr lang="en-US" altLang="en-US" dirty="0">
              <a:latin typeface="Tahoma" panose="020B0604030504040204"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732789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99">
              <a:defRPr>
                <a:solidFill>
                  <a:schemeClr val="tx1"/>
                </a:solidFill>
                <a:latin typeface="Arial" panose="020B0604020202020204" pitchFamily="34" charset="0"/>
              </a:defRPr>
            </a:lvl1pPr>
            <a:lvl2pPr marL="710508" indent="-273272" defTabSz="901799">
              <a:defRPr>
                <a:solidFill>
                  <a:schemeClr val="tx1"/>
                </a:solidFill>
                <a:latin typeface="Arial" panose="020B0604020202020204" pitchFamily="34" charset="0"/>
              </a:defRPr>
            </a:lvl2pPr>
            <a:lvl3pPr marL="1093091" indent="-218619" defTabSz="901799">
              <a:defRPr>
                <a:solidFill>
                  <a:schemeClr val="tx1"/>
                </a:solidFill>
                <a:latin typeface="Arial" panose="020B0604020202020204" pitchFamily="34" charset="0"/>
              </a:defRPr>
            </a:lvl3pPr>
            <a:lvl4pPr marL="1530326" indent="-218619" defTabSz="901799">
              <a:defRPr>
                <a:solidFill>
                  <a:schemeClr val="tx1"/>
                </a:solidFill>
                <a:latin typeface="Arial" panose="020B0604020202020204" pitchFamily="34" charset="0"/>
              </a:defRPr>
            </a:lvl4pPr>
            <a:lvl5pPr marL="1967561" indent="-218619" defTabSz="901799">
              <a:defRPr>
                <a:solidFill>
                  <a:schemeClr val="tx1"/>
                </a:solidFill>
                <a:latin typeface="Arial" panose="020B0604020202020204" pitchFamily="34" charset="0"/>
              </a:defRPr>
            </a:lvl5pPr>
            <a:lvl6pPr marL="2404797" indent="-218619" defTabSz="901799" eaLnBrk="0" fontAlgn="base" hangingPunct="0">
              <a:spcBef>
                <a:spcPct val="0"/>
              </a:spcBef>
              <a:spcAft>
                <a:spcPct val="0"/>
              </a:spcAft>
              <a:defRPr>
                <a:solidFill>
                  <a:schemeClr val="tx1"/>
                </a:solidFill>
                <a:latin typeface="Arial" panose="020B0604020202020204" pitchFamily="34" charset="0"/>
              </a:defRPr>
            </a:lvl6pPr>
            <a:lvl7pPr marL="2842032" indent="-218619" defTabSz="901799" eaLnBrk="0" fontAlgn="base" hangingPunct="0">
              <a:spcBef>
                <a:spcPct val="0"/>
              </a:spcBef>
              <a:spcAft>
                <a:spcPct val="0"/>
              </a:spcAft>
              <a:defRPr>
                <a:solidFill>
                  <a:schemeClr val="tx1"/>
                </a:solidFill>
                <a:latin typeface="Arial" panose="020B0604020202020204" pitchFamily="34" charset="0"/>
              </a:defRPr>
            </a:lvl7pPr>
            <a:lvl8pPr marL="3279269" indent="-218619" defTabSz="901799" eaLnBrk="0" fontAlgn="base" hangingPunct="0">
              <a:spcBef>
                <a:spcPct val="0"/>
              </a:spcBef>
              <a:spcAft>
                <a:spcPct val="0"/>
              </a:spcAft>
              <a:defRPr>
                <a:solidFill>
                  <a:schemeClr val="tx1"/>
                </a:solidFill>
                <a:latin typeface="Arial" panose="020B0604020202020204" pitchFamily="34" charset="0"/>
              </a:defRPr>
            </a:lvl8pPr>
            <a:lvl9pPr marL="3716505" indent="-218619" defTabSz="901799" eaLnBrk="0" fontAlgn="base" hangingPunct="0">
              <a:spcBef>
                <a:spcPct val="0"/>
              </a:spcBef>
              <a:spcAft>
                <a:spcPct val="0"/>
              </a:spcAft>
              <a:defRPr>
                <a:solidFill>
                  <a:schemeClr val="tx1"/>
                </a:solidFill>
                <a:latin typeface="Arial" panose="020B0604020202020204" pitchFamily="34" charset="0"/>
              </a:defRPr>
            </a:lvl9pPr>
          </a:lstStyle>
          <a:p>
            <a:fld id="{0ADD05BA-814D-444C-8D12-5DE35070371B}" type="slidenum">
              <a:rPr lang="en-US" altLang="en-US" smtClean="0">
                <a:latin typeface="Tahoma" panose="020B0604030504040204" pitchFamily="34" charset="0"/>
              </a:rPr>
              <a:pPr/>
              <a:t>13</a:t>
            </a:fld>
            <a:endParaRPr lang="en-US" altLang="en-US" dirty="0">
              <a:latin typeface="Tahoma" panose="020B060403050404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288"/>
              </a:spcBef>
              <a:spcAft>
                <a:spcPts val="0"/>
              </a:spcAft>
            </a:pPr>
            <a:endParaRPr lang="en-US" sz="1400" dirty="0">
              <a:solidFill>
                <a:schemeClr val="dk1"/>
              </a:solidFill>
              <a:latin typeface="Arial"/>
              <a:ea typeface="Arial"/>
              <a:cs typeface="Arial"/>
              <a:sym typeface="Arial"/>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32669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106" indent="-223554" defTabSz="894213" eaLnBrk="1" fontAlgn="auto" hangingPunct="1">
              <a:spcBef>
                <a:spcPts val="294"/>
              </a:spcBef>
              <a:spcAft>
                <a:spcPts val="0"/>
              </a:spcAft>
              <a:buClr>
                <a:srgbClr val="000000"/>
              </a:buClr>
              <a:buSzPts val="1400"/>
              <a:defRPr/>
            </a:pPr>
            <a:r>
              <a:rPr lang="en-US" sz="1100" dirty="0"/>
              <a:t>	</a:t>
            </a:r>
            <a:endParaRPr lang="en-US" sz="1100" dirty="0">
              <a:solidFill>
                <a:srgbClr val="009900"/>
              </a:solidFill>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14</a:t>
            </a:fld>
            <a:endParaRPr lang="en-US" altLang="en-US" dirty="0"/>
          </a:p>
        </p:txBody>
      </p:sp>
    </p:spTree>
    <p:extLst>
      <p:ext uri="{BB962C8B-B14F-4D97-AF65-F5344CB8AC3E}">
        <p14:creationId xmlns:p14="http://schemas.microsoft.com/office/powerpoint/2010/main" val="176250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15</a:t>
            </a:fld>
            <a:endParaRPr lang="en-US" altLang="en-US" dirty="0"/>
          </a:p>
        </p:txBody>
      </p:sp>
    </p:spTree>
    <p:extLst>
      <p:ext uri="{BB962C8B-B14F-4D97-AF65-F5344CB8AC3E}">
        <p14:creationId xmlns:p14="http://schemas.microsoft.com/office/powerpoint/2010/main" val="179593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16</a:t>
            </a:fld>
            <a:endParaRPr lang="en-US" altLang="en-US" dirty="0"/>
          </a:p>
        </p:txBody>
      </p:sp>
    </p:spTree>
    <p:extLst>
      <p:ext uri="{BB962C8B-B14F-4D97-AF65-F5344CB8AC3E}">
        <p14:creationId xmlns:p14="http://schemas.microsoft.com/office/powerpoint/2010/main" val="382537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chemeClr val="tx1"/>
                </a:solidFill>
                <a:ea typeface="MS PGothic" panose="020B0600070205080204" pitchFamily="34" charset="-128"/>
                <a:cs typeface="MS PGothic" panose="020B0600070205080204" pitchFamily="34" charset="-128"/>
              </a:rPr>
              <a:t>Speaker notes:</a:t>
            </a:r>
          </a:p>
          <a:p>
            <a:pPr marL="468310" indent="-234155" defTabSz="936620" eaLnBrk="1" fontAlgn="auto" hangingPunct="1">
              <a:spcBef>
                <a:spcPts val="307"/>
              </a:spcBef>
              <a:spcAft>
                <a:spcPts val="0"/>
              </a:spcAft>
              <a:buClr>
                <a:srgbClr val="000000"/>
              </a:buClr>
              <a:buSzPts val="1400"/>
              <a:defRPr/>
            </a:pPr>
            <a:r>
              <a:rPr lang="en-US" dirty="0">
                <a:solidFill>
                  <a:schemeClr val="tx1"/>
                </a:solidFill>
              </a:rPr>
              <a:t>In this portion of the presentation, we will understand</a:t>
            </a:r>
            <a:r>
              <a:rPr lang="en-US" baseline="0" dirty="0">
                <a:solidFill>
                  <a:schemeClr val="tx1"/>
                </a:solidFill>
              </a:rPr>
              <a:t> what TPH is – its sources, constituents, composition and key properties that make it unique. Also, we will use a case study to review the preliminary CSM for a typical TPH release site and work through the interactions with the environment – sources/pathways and receptors. We will also go through an overview of the state of the TPH practice, and pass on to investigative and risk assessment strategies in the subsequent sections. </a:t>
            </a:r>
            <a:endParaRPr lang="en-US" dirty="0">
              <a:solidFill>
                <a:schemeClr val="tx1"/>
              </a:solidFill>
            </a:endParaRPr>
          </a:p>
          <a:p>
            <a:endParaRPr lang="en-US" altLang="en-US" dirty="0">
              <a:solidFill>
                <a:schemeClr val="tx1"/>
              </a:solidFill>
              <a:latin typeface="Arial" panose="020B0604020202020204" pitchFamily="34"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889">
              <a:defRPr>
                <a:solidFill>
                  <a:schemeClr val="tx1"/>
                </a:solidFill>
                <a:latin typeface="Arial" panose="020B0604020202020204" pitchFamily="34" charset="0"/>
              </a:defRPr>
            </a:lvl1pPr>
            <a:lvl2pPr marL="761004" indent="-292694" defTabSz="965889">
              <a:defRPr>
                <a:solidFill>
                  <a:schemeClr val="tx1"/>
                </a:solidFill>
                <a:latin typeface="Arial" panose="020B0604020202020204" pitchFamily="34" charset="0"/>
              </a:defRPr>
            </a:lvl2pPr>
            <a:lvl3pPr marL="1170775" indent="-234155" defTabSz="965889">
              <a:defRPr>
                <a:solidFill>
                  <a:schemeClr val="tx1"/>
                </a:solidFill>
                <a:latin typeface="Arial" panose="020B0604020202020204" pitchFamily="34" charset="0"/>
              </a:defRPr>
            </a:lvl3pPr>
            <a:lvl4pPr marL="1639085" indent="-234155" defTabSz="965889">
              <a:defRPr>
                <a:solidFill>
                  <a:schemeClr val="tx1"/>
                </a:solidFill>
                <a:latin typeface="Arial" panose="020B0604020202020204" pitchFamily="34" charset="0"/>
              </a:defRPr>
            </a:lvl4pPr>
            <a:lvl5pPr marL="2107395" indent="-234155" defTabSz="965889">
              <a:defRPr>
                <a:solidFill>
                  <a:schemeClr val="tx1"/>
                </a:solidFill>
                <a:latin typeface="Arial" panose="020B0604020202020204" pitchFamily="34" charset="0"/>
              </a:defRPr>
            </a:lvl5pPr>
            <a:lvl6pPr marL="2575705" indent="-234155" defTabSz="965889" eaLnBrk="0" fontAlgn="base" hangingPunct="0">
              <a:spcBef>
                <a:spcPct val="0"/>
              </a:spcBef>
              <a:spcAft>
                <a:spcPct val="0"/>
              </a:spcAft>
              <a:defRPr>
                <a:solidFill>
                  <a:schemeClr val="tx1"/>
                </a:solidFill>
                <a:latin typeface="Arial" panose="020B0604020202020204" pitchFamily="34" charset="0"/>
              </a:defRPr>
            </a:lvl6pPr>
            <a:lvl7pPr marL="3044015" indent="-234155" defTabSz="965889" eaLnBrk="0" fontAlgn="base" hangingPunct="0">
              <a:spcBef>
                <a:spcPct val="0"/>
              </a:spcBef>
              <a:spcAft>
                <a:spcPct val="0"/>
              </a:spcAft>
              <a:defRPr>
                <a:solidFill>
                  <a:schemeClr val="tx1"/>
                </a:solidFill>
                <a:latin typeface="Arial" panose="020B0604020202020204" pitchFamily="34" charset="0"/>
              </a:defRPr>
            </a:lvl7pPr>
            <a:lvl8pPr marL="3512325" indent="-234155" defTabSz="965889" eaLnBrk="0" fontAlgn="base" hangingPunct="0">
              <a:spcBef>
                <a:spcPct val="0"/>
              </a:spcBef>
              <a:spcAft>
                <a:spcPct val="0"/>
              </a:spcAft>
              <a:defRPr>
                <a:solidFill>
                  <a:schemeClr val="tx1"/>
                </a:solidFill>
                <a:latin typeface="Arial" panose="020B0604020202020204" pitchFamily="34" charset="0"/>
              </a:defRPr>
            </a:lvl8pPr>
            <a:lvl9pPr marL="3980635" indent="-234155" defTabSz="965889" eaLnBrk="0" fontAlgn="base" hangingPunct="0">
              <a:spcBef>
                <a:spcPct val="0"/>
              </a:spcBef>
              <a:spcAft>
                <a:spcPct val="0"/>
              </a:spcAft>
              <a:defRPr>
                <a:solidFill>
                  <a:schemeClr val="tx1"/>
                </a:solidFill>
                <a:latin typeface="Arial" panose="020B0604020202020204" pitchFamily="34" charset="0"/>
              </a:defRPr>
            </a:lvl9pPr>
          </a:lstStyle>
          <a:p>
            <a:fld id="{01A9F546-4FC0-4D3D-8388-5A49AB33CB44}" type="slidenum">
              <a:rPr lang="en-US" altLang="en-US" smtClean="0">
                <a:latin typeface="Tahoma" panose="020B0604030504040204" pitchFamily="34" charset="0"/>
              </a:rPr>
              <a:pPr/>
              <a:t>17</a:t>
            </a:fld>
            <a:endParaRPr lang="en-US" altLang="en-US" dirty="0">
              <a:latin typeface="Tahoma" panose="020B0604030504040204"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557883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889">
              <a:defRPr>
                <a:solidFill>
                  <a:schemeClr val="tx1"/>
                </a:solidFill>
                <a:latin typeface="Arial" panose="020B0604020202020204" pitchFamily="34" charset="0"/>
              </a:defRPr>
            </a:lvl1pPr>
            <a:lvl2pPr marL="761004" indent="-292694" defTabSz="965889">
              <a:defRPr>
                <a:solidFill>
                  <a:schemeClr val="tx1"/>
                </a:solidFill>
                <a:latin typeface="Arial" panose="020B0604020202020204" pitchFamily="34" charset="0"/>
              </a:defRPr>
            </a:lvl2pPr>
            <a:lvl3pPr marL="1170775" indent="-234155" defTabSz="965889">
              <a:defRPr>
                <a:solidFill>
                  <a:schemeClr val="tx1"/>
                </a:solidFill>
                <a:latin typeface="Arial" panose="020B0604020202020204" pitchFamily="34" charset="0"/>
              </a:defRPr>
            </a:lvl3pPr>
            <a:lvl4pPr marL="1639085" indent="-234155" defTabSz="965889">
              <a:defRPr>
                <a:solidFill>
                  <a:schemeClr val="tx1"/>
                </a:solidFill>
                <a:latin typeface="Arial" panose="020B0604020202020204" pitchFamily="34" charset="0"/>
              </a:defRPr>
            </a:lvl4pPr>
            <a:lvl5pPr marL="2107395" indent="-234155" defTabSz="965889">
              <a:defRPr>
                <a:solidFill>
                  <a:schemeClr val="tx1"/>
                </a:solidFill>
                <a:latin typeface="Arial" panose="020B0604020202020204" pitchFamily="34" charset="0"/>
              </a:defRPr>
            </a:lvl5pPr>
            <a:lvl6pPr marL="2575705" indent="-234155" defTabSz="965889" eaLnBrk="0" fontAlgn="base" hangingPunct="0">
              <a:spcBef>
                <a:spcPct val="0"/>
              </a:spcBef>
              <a:spcAft>
                <a:spcPct val="0"/>
              </a:spcAft>
              <a:defRPr>
                <a:solidFill>
                  <a:schemeClr val="tx1"/>
                </a:solidFill>
                <a:latin typeface="Arial" panose="020B0604020202020204" pitchFamily="34" charset="0"/>
              </a:defRPr>
            </a:lvl6pPr>
            <a:lvl7pPr marL="3044015" indent="-234155" defTabSz="965889" eaLnBrk="0" fontAlgn="base" hangingPunct="0">
              <a:spcBef>
                <a:spcPct val="0"/>
              </a:spcBef>
              <a:spcAft>
                <a:spcPct val="0"/>
              </a:spcAft>
              <a:defRPr>
                <a:solidFill>
                  <a:schemeClr val="tx1"/>
                </a:solidFill>
                <a:latin typeface="Arial" panose="020B0604020202020204" pitchFamily="34" charset="0"/>
              </a:defRPr>
            </a:lvl7pPr>
            <a:lvl8pPr marL="3512325" indent="-234155" defTabSz="965889" eaLnBrk="0" fontAlgn="base" hangingPunct="0">
              <a:spcBef>
                <a:spcPct val="0"/>
              </a:spcBef>
              <a:spcAft>
                <a:spcPct val="0"/>
              </a:spcAft>
              <a:defRPr>
                <a:solidFill>
                  <a:schemeClr val="tx1"/>
                </a:solidFill>
                <a:latin typeface="Arial" panose="020B0604020202020204" pitchFamily="34" charset="0"/>
              </a:defRPr>
            </a:lvl8pPr>
            <a:lvl9pPr marL="3980635" indent="-234155" defTabSz="965889" eaLnBrk="0" fontAlgn="base" hangingPunct="0">
              <a:spcBef>
                <a:spcPct val="0"/>
              </a:spcBef>
              <a:spcAft>
                <a:spcPct val="0"/>
              </a:spcAft>
              <a:defRPr>
                <a:solidFill>
                  <a:schemeClr val="tx1"/>
                </a:solidFill>
                <a:latin typeface="Arial" panose="020B0604020202020204" pitchFamily="34" charset="0"/>
              </a:defRPr>
            </a:lvl9pPr>
          </a:lstStyle>
          <a:p>
            <a:fld id="{95602253-D3AB-482E-B5A5-2CF0265F366A}" type="slidenum">
              <a:rPr lang="en-US" altLang="en-US" smtClean="0">
                <a:latin typeface="Tahoma" panose="020B0604030504040204" pitchFamily="34" charset="0"/>
              </a:rPr>
              <a:pPr/>
              <a:t>18</a:t>
            </a:fld>
            <a:endParaRPr lang="en-US" altLang="en-US" dirty="0">
              <a:latin typeface="Tahoma" panose="020B060403050404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8310" indent="-234155" defTabSz="936620" eaLnBrk="1" fontAlgn="auto" hangingPunct="1">
              <a:spcBef>
                <a:spcPts val="307"/>
              </a:spcBef>
              <a:spcAft>
                <a:spcPts val="0"/>
              </a:spcAft>
              <a:buClr>
                <a:srgbClr val="000000"/>
              </a:buClr>
              <a:buSzPts val="1400"/>
              <a:defRPr/>
            </a:pPr>
            <a:r>
              <a:rPr lang="en-US" b="1" dirty="0">
                <a:solidFill>
                  <a:schemeClr val="tx1"/>
                </a:solidFill>
                <a:ea typeface="MS PGothic" panose="020B0600070205080204" pitchFamily="34" charset="-128"/>
                <a:cs typeface="MS PGothic" panose="020B0600070205080204" pitchFamily="34" charset="-128"/>
              </a:rPr>
              <a:t>Speaker Notes:</a:t>
            </a:r>
          </a:p>
          <a:p>
            <a:pPr marL="468310" indent="-234155" defTabSz="936620" eaLnBrk="1" fontAlgn="auto" hangingPunct="1">
              <a:spcBef>
                <a:spcPts val="307"/>
              </a:spcBef>
              <a:spcAft>
                <a:spcPts val="0"/>
              </a:spcAft>
              <a:buClr>
                <a:srgbClr val="000000"/>
              </a:buClr>
              <a:buSzPts val="1400"/>
              <a:defRPr/>
            </a:pPr>
            <a:r>
              <a:rPr lang="en-US" dirty="0">
                <a:solidFill>
                  <a:schemeClr val="tx1"/>
                </a:solidFill>
                <a:ea typeface="MS PGothic" panose="020B0600070205080204" pitchFamily="34" charset="-128"/>
                <a:cs typeface="MS PGothic" panose="020B0600070205080204" pitchFamily="34" charset="-128"/>
              </a:rPr>
              <a:t> Crude oil and individual refinery products are typically characterized as TPH in environmental media.  We are looking at a simple schematic of crude oil processing at a refinery. Crude oil contains hydrocarbons primarily with carbon and hydrogen and includes heteroatoms such as sulfur, nitrogen, or oxygen and inorganic constituents, such as metals. Refining process is essentially distillation and conversion, whereby crude oil is boiled and distillation cuts are taken at different temperatures into various commercial products such as gasoline, kerosene, jet fuel, diesel and so on and do forth. Currently, there are specifications for over 2,000 petroleum products!. In general, TPH includes a carbon range up to C-44.  </a:t>
            </a:r>
          </a:p>
          <a:p>
            <a:pPr marL="468310" indent="-234155" defTabSz="936620" eaLnBrk="1" fontAlgn="auto" hangingPunct="1">
              <a:spcBef>
                <a:spcPts val="307"/>
              </a:spcBef>
              <a:spcAft>
                <a:spcPts val="0"/>
              </a:spcAft>
              <a:buClr>
                <a:srgbClr val="000000"/>
              </a:buClr>
              <a:buSzPts val="1400"/>
              <a:defRPr/>
            </a:pPr>
            <a:endParaRPr lang="en-US" b="1" dirty="0">
              <a:solidFill>
                <a:schemeClr val="tx1"/>
              </a:solidFill>
              <a:ea typeface="MS PGothic" panose="020B0600070205080204" pitchFamily="34" charset="-128"/>
              <a:cs typeface="MS PGothic" panose="020B0600070205080204" pitchFamily="34" charset="-128"/>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920293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0"/>
            <a:r>
              <a:rPr lang="en-US" b="1" dirty="0">
                <a:solidFill>
                  <a:schemeClr val="tx1"/>
                </a:solidFill>
              </a:rPr>
              <a:t>Speaker</a:t>
            </a:r>
            <a:r>
              <a:rPr lang="en-US" b="1" baseline="0" dirty="0">
                <a:solidFill>
                  <a:schemeClr val="tx1"/>
                </a:solidFill>
              </a:rPr>
              <a:t> Notes:</a:t>
            </a:r>
            <a:endParaRPr lang="en-US" b="1" dirty="0">
              <a:solidFill>
                <a:schemeClr val="tx1"/>
              </a:solidFill>
            </a:endParaRPr>
          </a:p>
          <a:p>
            <a:pPr defTabSz="936620"/>
            <a:r>
              <a:rPr lang="en-US" dirty="0">
                <a:solidFill>
                  <a:schemeClr val="tx1"/>
                </a:solidFill>
              </a:rPr>
              <a:t>What</a:t>
            </a:r>
            <a:r>
              <a:rPr lang="en-US" baseline="0" dirty="0">
                <a:solidFill>
                  <a:schemeClr val="tx1"/>
                </a:solidFill>
              </a:rPr>
              <a:t> is your typical TPH site?. As you can see, </a:t>
            </a:r>
            <a:r>
              <a:rPr lang="en-US" dirty="0">
                <a:solidFill>
                  <a:schemeClr val="tx1"/>
                </a:solidFill>
              </a:rPr>
              <a:t>TPH in the environment and human or ecological exposures</a:t>
            </a:r>
            <a:r>
              <a:rPr lang="en-US" baseline="0" dirty="0">
                <a:solidFill>
                  <a:schemeClr val="tx1"/>
                </a:solidFill>
              </a:rPr>
              <a:t> can occur at any of the stages along the way from the oil wells, through the terminals to the end users. Yes, some of these sites could be your classic LNAPL release site as well. </a:t>
            </a:r>
            <a:r>
              <a:rPr lang="en-US" dirty="0">
                <a:solidFill>
                  <a:schemeClr val="tx1"/>
                </a:solidFill>
              </a:rPr>
              <a:t>Where petroleum TPH is detected in the environment, there is often petroleum LNAPL not too far way. Participants are encouraged to check out the ITRC documents and training on LNAPL.  LNAPL and TPH are often “two sides of the same coin”.</a:t>
            </a:r>
          </a:p>
          <a:p>
            <a:pPr defTabSz="936620"/>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19</a:t>
            </a:fld>
            <a:endParaRPr lang="en-US" altLang="en-US" dirty="0"/>
          </a:p>
        </p:txBody>
      </p:sp>
    </p:spTree>
    <p:extLst>
      <p:ext uri="{BB962C8B-B14F-4D97-AF65-F5344CB8AC3E}">
        <p14:creationId xmlns:p14="http://schemas.microsoft.com/office/powerpoint/2010/main" val="133451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157">
              <a:defRPr>
                <a:solidFill>
                  <a:schemeClr val="tx1"/>
                </a:solidFill>
                <a:latin typeface="Arial" panose="020B0604020202020204" pitchFamily="34" charset="0"/>
              </a:defRPr>
            </a:lvl1pPr>
            <a:lvl2pPr marL="726548" indent="-279441" defTabSz="922157">
              <a:defRPr>
                <a:solidFill>
                  <a:schemeClr val="tx1"/>
                </a:solidFill>
                <a:latin typeface="Arial" panose="020B0604020202020204" pitchFamily="34" charset="0"/>
              </a:defRPr>
            </a:lvl2pPr>
            <a:lvl3pPr marL="1117767" indent="-223554" defTabSz="922157">
              <a:defRPr>
                <a:solidFill>
                  <a:schemeClr val="tx1"/>
                </a:solidFill>
                <a:latin typeface="Arial" panose="020B0604020202020204" pitchFamily="34" charset="0"/>
              </a:defRPr>
            </a:lvl3pPr>
            <a:lvl4pPr marL="1564873" indent="-223554" defTabSz="922157">
              <a:defRPr>
                <a:solidFill>
                  <a:schemeClr val="tx1"/>
                </a:solidFill>
                <a:latin typeface="Arial" panose="020B0604020202020204" pitchFamily="34" charset="0"/>
              </a:defRPr>
            </a:lvl4pPr>
            <a:lvl5pPr marL="2011979" indent="-223554" defTabSz="922157">
              <a:defRPr>
                <a:solidFill>
                  <a:schemeClr val="tx1"/>
                </a:solidFill>
                <a:latin typeface="Arial" panose="020B0604020202020204" pitchFamily="34" charset="0"/>
              </a:defRPr>
            </a:lvl5pPr>
            <a:lvl6pPr marL="2459086" indent="-223554" defTabSz="922157" eaLnBrk="0" fontAlgn="base" hangingPunct="0">
              <a:spcBef>
                <a:spcPct val="0"/>
              </a:spcBef>
              <a:spcAft>
                <a:spcPct val="0"/>
              </a:spcAft>
              <a:defRPr>
                <a:solidFill>
                  <a:schemeClr val="tx1"/>
                </a:solidFill>
                <a:latin typeface="Arial" panose="020B0604020202020204" pitchFamily="34" charset="0"/>
              </a:defRPr>
            </a:lvl6pPr>
            <a:lvl7pPr marL="2906192" indent="-223554" defTabSz="922157" eaLnBrk="0" fontAlgn="base" hangingPunct="0">
              <a:spcBef>
                <a:spcPct val="0"/>
              </a:spcBef>
              <a:spcAft>
                <a:spcPct val="0"/>
              </a:spcAft>
              <a:defRPr>
                <a:solidFill>
                  <a:schemeClr val="tx1"/>
                </a:solidFill>
                <a:latin typeface="Arial" panose="020B0604020202020204" pitchFamily="34" charset="0"/>
              </a:defRPr>
            </a:lvl7pPr>
            <a:lvl8pPr marL="3353299" indent="-223554" defTabSz="922157" eaLnBrk="0" fontAlgn="base" hangingPunct="0">
              <a:spcBef>
                <a:spcPct val="0"/>
              </a:spcBef>
              <a:spcAft>
                <a:spcPct val="0"/>
              </a:spcAft>
              <a:defRPr>
                <a:solidFill>
                  <a:schemeClr val="tx1"/>
                </a:solidFill>
                <a:latin typeface="Arial" panose="020B0604020202020204" pitchFamily="34" charset="0"/>
              </a:defRPr>
            </a:lvl8pPr>
            <a:lvl9pPr marL="3800405" indent="-223554" defTabSz="922157" eaLnBrk="0" fontAlgn="base" hangingPunct="0">
              <a:spcBef>
                <a:spcPct val="0"/>
              </a:spcBef>
              <a:spcAft>
                <a:spcPct val="0"/>
              </a:spcAft>
              <a:defRPr>
                <a:solidFill>
                  <a:schemeClr val="tx1"/>
                </a:solidFill>
                <a:latin typeface="Arial" panose="020B0604020202020204" pitchFamily="34" charset="0"/>
              </a:defRPr>
            </a:lvl9pPr>
          </a:lstStyle>
          <a:p>
            <a:fld id="{CE0B75E3-4EC4-4593-828A-E316AD6079C4}" type="slidenum">
              <a:rPr lang="en-US" altLang="en-US" smtClean="0">
                <a:latin typeface="Tahoma" panose="020B0604030504040204" pitchFamily="34" charset="0"/>
              </a:rPr>
              <a:pPr/>
              <a:t>2</a:t>
            </a:fld>
            <a:endParaRPr lang="en-US" altLang="en-US" dirty="0">
              <a:latin typeface="Tahoma" panose="020B060403050404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b="1" dirty="0">
                <a:latin typeface="Arial" panose="020B0604020202020204" pitchFamily="34" charset="0"/>
              </a:rPr>
              <a:t>Training Course Overview:</a:t>
            </a:r>
          </a:p>
          <a:p>
            <a:r>
              <a:rPr lang="en-US" sz="1000" kern="1200" dirty="0">
                <a:solidFill>
                  <a:schemeClr val="tx1"/>
                </a:solidFill>
                <a:effectLst/>
                <a:latin typeface="Arial" charset="0"/>
                <a:ea typeface="+mn-ea"/>
                <a:cs typeface="+mn-cs"/>
              </a:rPr>
              <a:t>Remediation at petroleum release sites is often infeasible for technical or cost reasons. Many of these sites could be depleted in typical indicator compounds, such as BTEXN, but still heavily contaminated in terms of Total Petroleum Hydrocarbons (TPH). The traditional indicator compound approach for managing petroleum contaminants may not fully identify short- and long-term potential environmental concerns, can create delays in project schedules and cost overages for sub-surface utility work or redevelopment. It is important to consider a comprehensive cumulative risk-based approach to more effectively incorporate TPH data in addition to traditional BTEXN data for cleanup and long-term management decisions.</a:t>
            </a:r>
          </a:p>
          <a:p>
            <a:r>
              <a:rPr lang="en-US" sz="1000" kern="1200" dirty="0">
                <a:solidFill>
                  <a:schemeClr val="tx1"/>
                </a:solidFill>
                <a:effectLst/>
                <a:latin typeface="Arial" charset="0"/>
                <a:ea typeface="+mn-ea"/>
                <a:cs typeface="+mn-cs"/>
              </a:rPr>
              <a:t/>
            </a:r>
            <a:br>
              <a:rPr lang="en-US" sz="1000" kern="1200" dirty="0">
                <a:solidFill>
                  <a:schemeClr val="tx1"/>
                </a:solidFill>
                <a:effectLst/>
                <a:latin typeface="Arial" charset="0"/>
                <a:ea typeface="+mn-ea"/>
                <a:cs typeface="+mn-cs"/>
              </a:rPr>
            </a:br>
            <a:r>
              <a:rPr lang="en-US" sz="1000" kern="1200" dirty="0">
                <a:solidFill>
                  <a:schemeClr val="tx1"/>
                </a:solidFill>
                <a:effectLst/>
                <a:latin typeface="Arial" charset="0"/>
                <a:ea typeface="+mn-ea"/>
                <a:cs typeface="+mn-cs"/>
              </a:rPr>
              <a:t>The basis for this training course is the ITRC guidance: </a:t>
            </a:r>
            <a:r>
              <a:rPr lang="en-US" sz="1000" u="sng" kern="1200" dirty="0">
                <a:solidFill>
                  <a:schemeClr val="tx1"/>
                </a:solidFill>
                <a:effectLst/>
                <a:latin typeface="Arial" charset="0"/>
                <a:ea typeface="+mn-ea"/>
                <a:cs typeface="+mn-cs"/>
                <a:hlinkClick r:id="rId3"/>
              </a:rPr>
              <a:t>TPH Risk Evaluation at Petroleum-Contaminated Sites</a:t>
            </a:r>
            <a:r>
              <a:rPr lang="en-US" sz="1000" kern="1200" dirty="0">
                <a:solidFill>
                  <a:schemeClr val="tx1"/>
                </a:solidFill>
                <a:effectLst/>
                <a:latin typeface="Arial" charset="0"/>
                <a:ea typeface="+mn-ea"/>
                <a:cs typeface="+mn-cs"/>
              </a:rPr>
              <a:t> (TPHRisk-1, 2018). The guidance builds on long-standing and current research and experience, and presents the current science for evaluating TPH risk at petroleum-contaminated sites. The methods and procedures to evaluate human and ecological risk and establish cleanup requirements in the various media at petroleum release sites will assist decision makers in developing and implementing a technically defensible approach. In addition, the guidance provides information and supplemental references to assist practitioners and project managers in the assessment of fate, transport, exposure, and toxicity of TPH. The guidance users will also gain information that may be used in conjunction with classic tiered approaches for risk-based decision making (</a:t>
            </a:r>
            <a:r>
              <a:rPr lang="en-US" sz="1000" u="sng" kern="1200" dirty="0">
                <a:solidFill>
                  <a:schemeClr val="tx1"/>
                </a:solidFill>
                <a:effectLst/>
                <a:latin typeface="Arial" charset="0"/>
                <a:ea typeface="+mn-ea"/>
                <a:cs typeface="+mn-cs"/>
                <a:hlinkClick r:id="rId4"/>
              </a:rPr>
              <a:t>ASTM 2015b</a:t>
            </a:r>
            <a:r>
              <a:rPr lang="en-US" sz="1000" kern="1200" dirty="0">
                <a:solidFill>
                  <a:schemeClr val="tx1"/>
                </a:solidFill>
                <a:effectLst/>
                <a:latin typeface="Arial" charset="0"/>
                <a:ea typeface="+mn-ea"/>
                <a:cs typeface="+mn-cs"/>
              </a:rPr>
              <a:t>, </a:t>
            </a:r>
            <a:r>
              <a:rPr lang="en-US" sz="1000" u="sng" kern="1200" dirty="0">
                <a:solidFill>
                  <a:schemeClr val="tx1"/>
                </a:solidFill>
                <a:effectLst/>
                <a:latin typeface="Arial" charset="0"/>
                <a:ea typeface="+mn-ea"/>
                <a:cs typeface="+mn-cs"/>
                <a:hlinkClick r:id="rId5"/>
              </a:rPr>
              <a:t>ITRC Risk 3 2015</a:t>
            </a:r>
            <a:r>
              <a:rPr lang="en-US" sz="1000" kern="1200" dirty="0">
                <a:solidFill>
                  <a:schemeClr val="tx1"/>
                </a:solidFill>
                <a:effectLst/>
                <a:latin typeface="Arial" charset="0"/>
                <a:ea typeface="+mn-ea"/>
                <a:cs typeface="+mn-cs"/>
              </a:rPr>
              <a:t>), including modifications in the assessment and remedial-decision and regulatory framework for TPH impacts through direct comparison to screening levels, site-specific modification of screening levels, and complete site-specific risk assessment for sources, receptors, and pathways, where appropriate. </a:t>
            </a:r>
          </a:p>
          <a:p>
            <a:r>
              <a:rPr lang="en-US" sz="1000" kern="1200" dirty="0">
                <a:solidFill>
                  <a:schemeClr val="tx1"/>
                </a:solidFill>
                <a:effectLst/>
                <a:latin typeface="Arial" charset="0"/>
                <a:ea typeface="+mn-ea"/>
                <a:cs typeface="+mn-cs"/>
              </a:rPr>
              <a:t/>
            </a:r>
            <a:br>
              <a:rPr lang="en-US" sz="1000" kern="1200" dirty="0">
                <a:solidFill>
                  <a:schemeClr val="tx1"/>
                </a:solidFill>
                <a:effectLst/>
                <a:latin typeface="Arial" charset="0"/>
                <a:ea typeface="+mn-ea"/>
                <a:cs typeface="+mn-cs"/>
              </a:rPr>
            </a:br>
            <a:r>
              <a:rPr lang="en-US" sz="1000" kern="1200" dirty="0">
                <a:solidFill>
                  <a:schemeClr val="tx1"/>
                </a:solidFill>
                <a:effectLst/>
                <a:latin typeface="Arial" charset="0"/>
                <a:ea typeface="+mn-ea"/>
                <a:cs typeface="+mn-cs"/>
              </a:rPr>
              <a:t>The target audience for this guidance and training course include:</a:t>
            </a:r>
          </a:p>
          <a:p>
            <a:pPr lvl="0"/>
            <a:r>
              <a:rPr lang="en-US" sz="1000" kern="1200" dirty="0">
                <a:solidFill>
                  <a:schemeClr val="tx1"/>
                </a:solidFill>
                <a:effectLst/>
                <a:latin typeface="Arial" charset="0"/>
                <a:ea typeface="+mn-ea"/>
                <a:cs typeface="+mn-cs"/>
              </a:rPr>
              <a:t>-Regulators and Program Managers interested in knowing how site management decisions can influence the TPH risk evaluation process.</a:t>
            </a:r>
          </a:p>
          <a:p>
            <a:pPr lvl="0"/>
            <a:r>
              <a:rPr lang="en-US" sz="1000" kern="1200" dirty="0">
                <a:solidFill>
                  <a:schemeClr val="tx1"/>
                </a:solidFill>
                <a:effectLst/>
                <a:latin typeface="Arial" charset="0"/>
                <a:ea typeface="+mn-ea"/>
                <a:cs typeface="+mn-cs"/>
              </a:rPr>
              <a:t>-Risk assessors new to TPH data or those who want additional knowledge and training in the current methods and common practices for collecting and using TPH data in assessments to more accurately determine human health and/or ecological risks at petroleum-contaminated sites.</a:t>
            </a:r>
          </a:p>
          <a:p>
            <a:pPr lvl="0"/>
            <a:r>
              <a:rPr lang="en-US" sz="1000" kern="1200" dirty="0">
                <a:solidFill>
                  <a:schemeClr val="tx1"/>
                </a:solidFill>
                <a:effectLst/>
                <a:latin typeface="Arial" charset="0"/>
                <a:ea typeface="+mn-ea"/>
                <a:cs typeface="+mn-cs"/>
              </a:rPr>
              <a:t>-Stakeholders who are either engaged in redevelopment at former petroleum release sites or folks who are involved in community engagement and revitalization activities. </a:t>
            </a:r>
          </a:p>
          <a:p>
            <a:r>
              <a:rPr lang="en-US" sz="1000" kern="1200" dirty="0">
                <a:solidFill>
                  <a:schemeClr val="tx1"/>
                </a:solidFill>
                <a:effectLst/>
                <a:latin typeface="Arial" charset="0"/>
                <a:ea typeface="+mn-ea"/>
                <a:cs typeface="+mn-cs"/>
              </a:rPr>
              <a:t>As a participant in this training you will learn to:</a:t>
            </a:r>
          </a:p>
          <a:p>
            <a:pPr lvl="0"/>
            <a:r>
              <a:rPr lang="en-US" sz="1000" kern="1200" dirty="0">
                <a:solidFill>
                  <a:schemeClr val="tx1"/>
                </a:solidFill>
                <a:effectLst/>
                <a:latin typeface="Arial" charset="0"/>
                <a:ea typeface="+mn-ea"/>
                <a:cs typeface="+mn-cs"/>
              </a:rPr>
              <a:t>-Recognize the ITRC document as a go-to resource for evaluating TPH risk at petroleum-contaminated sites</a:t>
            </a:r>
          </a:p>
          <a:p>
            <a:pPr lvl="0"/>
            <a:r>
              <a:rPr lang="en-US" sz="1000" kern="1200" dirty="0">
                <a:solidFill>
                  <a:schemeClr val="tx1"/>
                </a:solidFill>
                <a:effectLst/>
                <a:latin typeface="Arial" charset="0"/>
                <a:ea typeface="+mn-ea"/>
                <a:cs typeface="+mn-cs"/>
              </a:rPr>
              <a:t>-Recognize how TPH -impacted media interacts with the environment and changes over time</a:t>
            </a:r>
          </a:p>
          <a:p>
            <a:pPr lvl="0"/>
            <a:r>
              <a:rPr lang="en-US" sz="1000" kern="1200" dirty="0">
                <a:solidFill>
                  <a:schemeClr val="tx1"/>
                </a:solidFill>
                <a:effectLst/>
                <a:latin typeface="Arial" charset="0"/>
                <a:ea typeface="+mn-ea"/>
                <a:cs typeface="+mn-cs"/>
              </a:rPr>
              <a:t>-Select appropriate analytic method(s) to match site objectives</a:t>
            </a:r>
          </a:p>
          <a:p>
            <a:pPr lvl="0"/>
            <a:r>
              <a:rPr lang="en-US" sz="1000" kern="1200" dirty="0">
                <a:solidFill>
                  <a:schemeClr val="tx1"/>
                </a:solidFill>
                <a:effectLst/>
                <a:latin typeface="Arial" charset="0"/>
                <a:ea typeface="+mn-ea"/>
                <a:cs typeface="+mn-cs"/>
              </a:rPr>
              <a:t>-Apply the decision framework to determine when a site-specific target level may be more appropriate than a generic screening level for TPH</a:t>
            </a:r>
          </a:p>
          <a:p>
            <a:r>
              <a:rPr lang="en-US" sz="1000" kern="1200" dirty="0">
                <a:solidFill>
                  <a:schemeClr val="tx1"/>
                </a:solidFill>
                <a:effectLst/>
                <a:latin typeface="Arial" charset="0"/>
                <a:ea typeface="+mn-ea"/>
                <a:cs typeface="+mn-cs"/>
              </a:rPr>
              <a:t>Training participants are encouraged to view the associated ITRC guidance, </a:t>
            </a:r>
            <a:r>
              <a:rPr lang="en-US" sz="1000" u="sng" kern="1200" dirty="0">
                <a:solidFill>
                  <a:schemeClr val="tx1"/>
                </a:solidFill>
                <a:effectLst/>
                <a:latin typeface="Arial" charset="0"/>
                <a:ea typeface="+mn-ea"/>
                <a:cs typeface="+mn-cs"/>
                <a:hlinkClick r:id="rId3"/>
              </a:rPr>
              <a:t>TPH Risk Evaluation at Petroleum-Contaminated Sites</a:t>
            </a:r>
            <a:r>
              <a:rPr lang="en-US" sz="1000" kern="1200" dirty="0">
                <a:solidFill>
                  <a:schemeClr val="tx1"/>
                </a:solidFill>
                <a:effectLst/>
                <a:latin typeface="Arial" charset="0"/>
                <a:ea typeface="+mn-ea"/>
                <a:cs typeface="+mn-cs"/>
              </a:rPr>
              <a:t> (TPHRisk-1, 2018) prior to attending the class.</a:t>
            </a: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ITRC (Interstate Technology and Regulatory Council) </a:t>
            </a:r>
            <a:r>
              <a:rPr lang="en-US" altLang="en-US" u="sng" dirty="0">
                <a:latin typeface="Arial" panose="020B0604020202020204" pitchFamily="34" charset="0"/>
              </a:rPr>
              <a:t>www.itrcweb.org</a:t>
            </a:r>
            <a:r>
              <a:rPr lang="en-US" altLang="en-US" dirty="0">
                <a:latin typeface="Arial" panose="020B0604020202020204" pitchFamily="34" charset="0"/>
              </a:rPr>
              <a:t> </a:t>
            </a:r>
          </a:p>
          <a:p>
            <a:pPr eaLnBrk="1" hangingPunct="1">
              <a:lnSpc>
                <a:spcPct val="90000"/>
              </a:lnSpc>
            </a:pPr>
            <a:r>
              <a:rPr lang="en-US" altLang="en-US" dirty="0">
                <a:latin typeface="Arial" panose="020B0604020202020204" pitchFamily="34" charset="0"/>
              </a:rPr>
              <a:t>Training Co-Sponsored by: US EPA Technology Innovation and Field Services Division (TIFSD) (</a:t>
            </a:r>
            <a:r>
              <a:rPr lang="en-US" altLang="en-US" u="sng" dirty="0">
                <a:latin typeface="Arial" panose="020B0604020202020204" pitchFamily="34" charset="0"/>
              </a:rPr>
              <a:t>www.clu-in.org</a:t>
            </a:r>
            <a:r>
              <a:rPr lang="en-US" altLang="en-US" dirty="0">
                <a:latin typeface="Arial" panose="020B0604020202020204" pitchFamily="34" charset="0"/>
              </a:rPr>
              <a:t>) </a:t>
            </a:r>
          </a:p>
          <a:p>
            <a:pPr eaLnBrk="1" hangingPunct="1">
              <a:lnSpc>
                <a:spcPct val="90000"/>
              </a:lnSpc>
            </a:pPr>
            <a:r>
              <a:rPr lang="en-US" altLang="en-US" dirty="0">
                <a:latin typeface="Arial" panose="020B0604020202020204" pitchFamily="34" charset="0"/>
              </a:rPr>
              <a:t>ITRC Training Program: training@itrcweb.org; Phone: 402-201-2419</a:t>
            </a: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4045848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889">
              <a:defRPr>
                <a:solidFill>
                  <a:schemeClr val="tx1"/>
                </a:solidFill>
                <a:latin typeface="Arial" panose="020B0604020202020204" pitchFamily="34" charset="0"/>
              </a:defRPr>
            </a:lvl1pPr>
            <a:lvl2pPr marL="761004" indent="-292694" defTabSz="965889">
              <a:defRPr>
                <a:solidFill>
                  <a:schemeClr val="tx1"/>
                </a:solidFill>
                <a:latin typeface="Arial" panose="020B0604020202020204" pitchFamily="34" charset="0"/>
              </a:defRPr>
            </a:lvl2pPr>
            <a:lvl3pPr marL="1170775" indent="-234155" defTabSz="965889">
              <a:defRPr>
                <a:solidFill>
                  <a:schemeClr val="tx1"/>
                </a:solidFill>
                <a:latin typeface="Arial" panose="020B0604020202020204" pitchFamily="34" charset="0"/>
              </a:defRPr>
            </a:lvl3pPr>
            <a:lvl4pPr marL="1639085" indent="-234155" defTabSz="965889">
              <a:defRPr>
                <a:solidFill>
                  <a:schemeClr val="tx1"/>
                </a:solidFill>
                <a:latin typeface="Arial" panose="020B0604020202020204" pitchFamily="34" charset="0"/>
              </a:defRPr>
            </a:lvl4pPr>
            <a:lvl5pPr marL="2107395" indent="-234155" defTabSz="965889">
              <a:defRPr>
                <a:solidFill>
                  <a:schemeClr val="tx1"/>
                </a:solidFill>
                <a:latin typeface="Arial" panose="020B0604020202020204" pitchFamily="34" charset="0"/>
              </a:defRPr>
            </a:lvl5pPr>
            <a:lvl6pPr marL="2575705" indent="-234155" defTabSz="965889" eaLnBrk="0" fontAlgn="base" hangingPunct="0">
              <a:spcBef>
                <a:spcPct val="0"/>
              </a:spcBef>
              <a:spcAft>
                <a:spcPct val="0"/>
              </a:spcAft>
              <a:defRPr>
                <a:solidFill>
                  <a:schemeClr val="tx1"/>
                </a:solidFill>
                <a:latin typeface="Arial" panose="020B0604020202020204" pitchFamily="34" charset="0"/>
              </a:defRPr>
            </a:lvl6pPr>
            <a:lvl7pPr marL="3044015" indent="-234155" defTabSz="965889" eaLnBrk="0" fontAlgn="base" hangingPunct="0">
              <a:spcBef>
                <a:spcPct val="0"/>
              </a:spcBef>
              <a:spcAft>
                <a:spcPct val="0"/>
              </a:spcAft>
              <a:defRPr>
                <a:solidFill>
                  <a:schemeClr val="tx1"/>
                </a:solidFill>
                <a:latin typeface="Arial" panose="020B0604020202020204" pitchFamily="34" charset="0"/>
              </a:defRPr>
            </a:lvl7pPr>
            <a:lvl8pPr marL="3512325" indent="-234155" defTabSz="965889" eaLnBrk="0" fontAlgn="base" hangingPunct="0">
              <a:spcBef>
                <a:spcPct val="0"/>
              </a:spcBef>
              <a:spcAft>
                <a:spcPct val="0"/>
              </a:spcAft>
              <a:defRPr>
                <a:solidFill>
                  <a:schemeClr val="tx1"/>
                </a:solidFill>
                <a:latin typeface="Arial" panose="020B0604020202020204" pitchFamily="34" charset="0"/>
              </a:defRPr>
            </a:lvl8pPr>
            <a:lvl9pPr marL="3980635" indent="-234155" defTabSz="965889" eaLnBrk="0" fontAlgn="base" hangingPunct="0">
              <a:spcBef>
                <a:spcPct val="0"/>
              </a:spcBef>
              <a:spcAft>
                <a:spcPct val="0"/>
              </a:spcAft>
              <a:defRPr>
                <a:solidFill>
                  <a:schemeClr val="tx1"/>
                </a:solidFill>
                <a:latin typeface="Arial" panose="020B0604020202020204" pitchFamily="34" charset="0"/>
              </a:defRPr>
            </a:lvl9pPr>
          </a:lstStyle>
          <a:p>
            <a:fld id="{65040B29-6FE7-4597-833D-DF75EC533339}" type="slidenum">
              <a:rPr lang="en-US" altLang="en-US" smtClean="0">
                <a:latin typeface="Tahoma" panose="020B0604030504040204" pitchFamily="34" charset="0"/>
              </a:rPr>
              <a:pPr/>
              <a:t>20</a:t>
            </a:fld>
            <a:endParaRPr lang="en-US" altLang="en-US" dirty="0">
              <a:latin typeface="Tahoma" panose="020B0604030504040204" pitchFamily="34" charset="0"/>
            </a:endParaRPr>
          </a:p>
        </p:txBody>
      </p:sp>
      <p:sp>
        <p:nvSpPr>
          <p:cNvPr id="52227" name="Rectangle 2"/>
          <p:cNvSpPr>
            <a:spLocks noGrp="1" noRot="1" noChangeAspect="1" noChangeArrowheads="1" noTextEdit="1"/>
          </p:cNvSpPr>
          <p:nvPr>
            <p:ph type="sldImg"/>
          </p:nvPr>
        </p:nvSpPr>
        <p:spPr>
          <a:xfrm>
            <a:off x="1257300" y="720725"/>
            <a:ext cx="4800600" cy="3600450"/>
          </a:xfrm>
          <a:ln/>
        </p:spPr>
      </p:sp>
      <p:sp>
        <p:nvSpPr>
          <p:cNvPr id="52228" name="Rectangle 3"/>
          <p:cNvSpPr>
            <a:spLocks noGrp="1" noChangeArrowheads="1"/>
          </p:cNvSpPr>
          <p:nvPr>
            <p:ph type="body" idx="1"/>
          </p:nvPr>
        </p:nvSpPr>
        <p:spPr>
          <a:xfrm>
            <a:off x="732504" y="4560530"/>
            <a:ext cx="5850194" cy="43196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kern="0" dirty="0">
                <a:solidFill>
                  <a:schemeClr val="tx1"/>
                </a:solidFill>
              </a:rPr>
              <a:t>Speaker Notes:</a:t>
            </a:r>
          </a:p>
          <a:p>
            <a:r>
              <a:rPr lang="en-US" b="0" i="0" dirty="0">
                <a:solidFill>
                  <a:schemeClr val="tx1"/>
                </a:solidFill>
              </a:rPr>
              <a:t>Hydrocarbons can be broadly classified as aliphatics and aromatic. The aliphatics of interest to us are alkanes and alkenes (straight chain, branched and cycloalkanes). Alkenes are less than 5% in fuels. Aromatics are ringed structure hydrocarbons with conjugated bonds – think benzene (the simplest aromatic) and PAHs (like napthalenene, anthrancene, phenanthrene etc.)</a:t>
            </a:r>
          </a:p>
          <a:p>
            <a:r>
              <a:rPr lang="en-US" b="0" i="0" dirty="0">
                <a:solidFill>
                  <a:schemeClr val="tx1"/>
                </a:solidFill>
              </a:rPr>
              <a:t>Key properties that are relevant for a TPH assessment. Aliphatics are non-polar and less water soluble. The aromatics have  some polarity and increased solubility in water. Also, in relative terms, the aliphatics have lower boiling point and prone to evaporation than aromatics with</a:t>
            </a:r>
            <a:r>
              <a:rPr lang="en-US" b="0" i="0" baseline="0" dirty="0">
                <a:solidFill>
                  <a:schemeClr val="tx1"/>
                </a:solidFill>
              </a:rPr>
              <a:t> the same number of carbons</a:t>
            </a:r>
            <a:r>
              <a:rPr lang="en-US" b="0" i="0" dirty="0">
                <a:solidFill>
                  <a:schemeClr val="tx1"/>
                </a:solidFill>
              </a:rPr>
              <a:t>.</a:t>
            </a:r>
          </a:p>
          <a:p>
            <a:endParaRPr lang="en-US" dirty="0">
              <a:solidFill>
                <a:schemeClr val="tx1"/>
              </a:solidFill>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78576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889">
              <a:defRPr>
                <a:solidFill>
                  <a:schemeClr val="tx1"/>
                </a:solidFill>
                <a:latin typeface="Arial" panose="020B0604020202020204" pitchFamily="34" charset="0"/>
              </a:defRPr>
            </a:lvl1pPr>
            <a:lvl2pPr marL="761004" indent="-292694" defTabSz="965889">
              <a:defRPr>
                <a:solidFill>
                  <a:schemeClr val="tx1"/>
                </a:solidFill>
                <a:latin typeface="Arial" panose="020B0604020202020204" pitchFamily="34" charset="0"/>
              </a:defRPr>
            </a:lvl2pPr>
            <a:lvl3pPr marL="1170775" indent="-234155" defTabSz="965889">
              <a:defRPr>
                <a:solidFill>
                  <a:schemeClr val="tx1"/>
                </a:solidFill>
                <a:latin typeface="Arial" panose="020B0604020202020204" pitchFamily="34" charset="0"/>
              </a:defRPr>
            </a:lvl3pPr>
            <a:lvl4pPr marL="1639085" indent="-234155" defTabSz="965889">
              <a:defRPr>
                <a:solidFill>
                  <a:schemeClr val="tx1"/>
                </a:solidFill>
                <a:latin typeface="Arial" panose="020B0604020202020204" pitchFamily="34" charset="0"/>
              </a:defRPr>
            </a:lvl4pPr>
            <a:lvl5pPr marL="2107395" indent="-234155" defTabSz="965889">
              <a:defRPr>
                <a:solidFill>
                  <a:schemeClr val="tx1"/>
                </a:solidFill>
                <a:latin typeface="Arial" panose="020B0604020202020204" pitchFamily="34" charset="0"/>
              </a:defRPr>
            </a:lvl5pPr>
            <a:lvl6pPr marL="2575705" indent="-234155" defTabSz="965889" eaLnBrk="0" fontAlgn="base" hangingPunct="0">
              <a:spcBef>
                <a:spcPct val="0"/>
              </a:spcBef>
              <a:spcAft>
                <a:spcPct val="0"/>
              </a:spcAft>
              <a:defRPr>
                <a:solidFill>
                  <a:schemeClr val="tx1"/>
                </a:solidFill>
                <a:latin typeface="Arial" panose="020B0604020202020204" pitchFamily="34" charset="0"/>
              </a:defRPr>
            </a:lvl6pPr>
            <a:lvl7pPr marL="3044015" indent="-234155" defTabSz="965889" eaLnBrk="0" fontAlgn="base" hangingPunct="0">
              <a:spcBef>
                <a:spcPct val="0"/>
              </a:spcBef>
              <a:spcAft>
                <a:spcPct val="0"/>
              </a:spcAft>
              <a:defRPr>
                <a:solidFill>
                  <a:schemeClr val="tx1"/>
                </a:solidFill>
                <a:latin typeface="Arial" panose="020B0604020202020204" pitchFamily="34" charset="0"/>
              </a:defRPr>
            </a:lvl7pPr>
            <a:lvl8pPr marL="3512325" indent="-234155" defTabSz="965889" eaLnBrk="0" fontAlgn="base" hangingPunct="0">
              <a:spcBef>
                <a:spcPct val="0"/>
              </a:spcBef>
              <a:spcAft>
                <a:spcPct val="0"/>
              </a:spcAft>
              <a:defRPr>
                <a:solidFill>
                  <a:schemeClr val="tx1"/>
                </a:solidFill>
                <a:latin typeface="Arial" panose="020B0604020202020204" pitchFamily="34" charset="0"/>
              </a:defRPr>
            </a:lvl8pPr>
            <a:lvl9pPr marL="3980635" indent="-234155" defTabSz="965889" eaLnBrk="0" fontAlgn="base" hangingPunct="0">
              <a:spcBef>
                <a:spcPct val="0"/>
              </a:spcBef>
              <a:spcAft>
                <a:spcPct val="0"/>
              </a:spcAft>
              <a:defRPr>
                <a:solidFill>
                  <a:schemeClr val="tx1"/>
                </a:solidFill>
                <a:latin typeface="Arial" panose="020B0604020202020204" pitchFamily="34" charset="0"/>
              </a:defRPr>
            </a:lvl9pPr>
          </a:lstStyle>
          <a:p>
            <a:fld id="{7C12350B-BBDB-41A8-AEBE-8A0ABC5917CA}" type="slidenum">
              <a:rPr lang="en-US" altLang="en-US" smtClean="0">
                <a:latin typeface="Tahoma" panose="020B0604030504040204" pitchFamily="34" charset="0"/>
              </a:rPr>
              <a:pPr/>
              <a:t>21</a:t>
            </a:fld>
            <a:endParaRPr lang="en-US" altLang="en-US" dirty="0">
              <a:latin typeface="Tahoma" panose="020B060403050404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6620">
              <a:defRPr/>
            </a:pPr>
            <a:r>
              <a:rPr lang="en-US" b="1" dirty="0">
                <a:solidFill>
                  <a:schemeClr val="tx1"/>
                </a:solidFill>
              </a:rPr>
              <a:t>Speaker notes: </a:t>
            </a:r>
          </a:p>
          <a:p>
            <a:pPr defTabSz="936620">
              <a:defRPr/>
            </a:pPr>
            <a:r>
              <a:rPr lang="en-US" b="0" baseline="0" dirty="0">
                <a:solidFill>
                  <a:schemeClr val="tx1"/>
                </a:solidFill>
              </a:rPr>
              <a:t>Now we will understand the composition of TPH. </a:t>
            </a:r>
            <a:r>
              <a:rPr lang="en-US" dirty="0">
                <a:solidFill>
                  <a:schemeClr val="tx1"/>
                </a:solidFill>
              </a:rPr>
              <a:t>Here is a chart showing petroleum constituents and</a:t>
            </a:r>
            <a:r>
              <a:rPr lang="en-US" baseline="0" dirty="0">
                <a:solidFill>
                  <a:schemeClr val="tx1"/>
                </a:solidFill>
              </a:rPr>
              <a:t> carbon ranges. </a:t>
            </a:r>
            <a:r>
              <a:rPr lang="en-US" dirty="0">
                <a:solidFill>
                  <a:schemeClr val="tx1"/>
                </a:solidFill>
              </a:rPr>
              <a:t>As noted, products are mixtures of hydrocarbons and the common fuel</a:t>
            </a:r>
            <a:r>
              <a:rPr lang="en-US" baseline="0" dirty="0">
                <a:solidFill>
                  <a:schemeClr val="tx1"/>
                </a:solidFill>
              </a:rPr>
              <a:t> types</a:t>
            </a:r>
            <a:r>
              <a:rPr lang="en-US" dirty="0">
                <a:solidFill>
                  <a:schemeClr val="tx1"/>
                </a:solidFill>
              </a:rPr>
              <a:t> overlap in carbon ranges. Those overlapping portions are the same and no method (bulk or speciated) would differentiate them because the components are the same. </a:t>
            </a:r>
            <a:r>
              <a:rPr lang="en-US" baseline="0" dirty="0">
                <a:solidFill>
                  <a:schemeClr val="tx1"/>
                </a:solidFill>
              </a:rPr>
              <a:t>In terms or risk, if you have hydrocarbon constituents from a certain carbon number range, it does not matter if they are diesel, jet fuel or petroleum. </a:t>
            </a:r>
            <a:endParaRPr lang="en-US" dirty="0">
              <a:solidFill>
                <a:schemeClr val="tx1"/>
              </a:solidFill>
            </a:endParaRPr>
          </a:p>
          <a:p>
            <a:pPr defTabSz="936620">
              <a:defRPr/>
            </a:pPr>
            <a:endParaRPr lang="en-US" dirty="0">
              <a:solidFill>
                <a:schemeClr val="tx1"/>
              </a:solidFill>
            </a:endParaRPr>
          </a:p>
          <a:p>
            <a:pPr defTabSz="936620">
              <a:defRPr/>
            </a:pPr>
            <a:r>
              <a:rPr lang="en-US" dirty="0">
                <a:solidFill>
                  <a:schemeClr val="tx1"/>
                </a:solidFill>
                <a:ea typeface="MS PGothic" panose="020B0600070205080204" pitchFamily="34" charset="-128"/>
                <a:cs typeface="MS PGothic" panose="020B0600070205080204" pitchFamily="34" charset="-128"/>
              </a:rPr>
              <a:t>Bottom-line: </a:t>
            </a:r>
          </a:p>
          <a:p>
            <a:pPr defTabSz="936620">
              <a:defRPr/>
            </a:pPr>
            <a:r>
              <a:rPr lang="en-US" dirty="0">
                <a:solidFill>
                  <a:schemeClr val="tx1"/>
                </a:solidFill>
                <a:ea typeface="MS PGothic" panose="020B0600070205080204" pitchFamily="34" charset="-128"/>
                <a:cs typeface="MS PGothic" panose="020B0600070205080204" pitchFamily="34" charset="-128"/>
              </a:rPr>
              <a:t>Bulk TPH analysis is not composition specific. Very good screening method – it is generally not suitable for a solid risk evaluation</a:t>
            </a:r>
          </a:p>
          <a:p>
            <a:pPr defTabSz="936620">
              <a:defRPr/>
            </a:pPr>
            <a:r>
              <a:rPr lang="en-US" dirty="0">
                <a:solidFill>
                  <a:schemeClr val="tx1"/>
                </a:solidFill>
                <a:ea typeface="MS PGothic" panose="020B0600070205080204" pitchFamily="34" charset="-128"/>
                <a:cs typeface="MS PGothic" panose="020B0600070205080204" pitchFamily="34" charset="-128"/>
              </a:rPr>
              <a:t>Products overlap in carbon ranges</a:t>
            </a: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071524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889">
              <a:defRPr>
                <a:solidFill>
                  <a:schemeClr val="tx1"/>
                </a:solidFill>
                <a:latin typeface="Arial" panose="020B0604020202020204" pitchFamily="34" charset="0"/>
              </a:defRPr>
            </a:lvl1pPr>
            <a:lvl2pPr marL="761004" indent="-292694" defTabSz="965889">
              <a:defRPr>
                <a:solidFill>
                  <a:schemeClr val="tx1"/>
                </a:solidFill>
                <a:latin typeface="Arial" panose="020B0604020202020204" pitchFamily="34" charset="0"/>
              </a:defRPr>
            </a:lvl2pPr>
            <a:lvl3pPr marL="1170775" indent="-234155" defTabSz="965889">
              <a:defRPr>
                <a:solidFill>
                  <a:schemeClr val="tx1"/>
                </a:solidFill>
                <a:latin typeface="Arial" panose="020B0604020202020204" pitchFamily="34" charset="0"/>
              </a:defRPr>
            </a:lvl3pPr>
            <a:lvl4pPr marL="1639085" indent="-234155" defTabSz="965889">
              <a:defRPr>
                <a:solidFill>
                  <a:schemeClr val="tx1"/>
                </a:solidFill>
                <a:latin typeface="Arial" panose="020B0604020202020204" pitchFamily="34" charset="0"/>
              </a:defRPr>
            </a:lvl4pPr>
            <a:lvl5pPr marL="2107395" indent="-234155" defTabSz="965889">
              <a:defRPr>
                <a:solidFill>
                  <a:schemeClr val="tx1"/>
                </a:solidFill>
                <a:latin typeface="Arial" panose="020B0604020202020204" pitchFamily="34" charset="0"/>
              </a:defRPr>
            </a:lvl5pPr>
            <a:lvl6pPr marL="2575705" indent="-234155" defTabSz="965889" eaLnBrk="0" fontAlgn="base" hangingPunct="0">
              <a:spcBef>
                <a:spcPct val="0"/>
              </a:spcBef>
              <a:spcAft>
                <a:spcPct val="0"/>
              </a:spcAft>
              <a:defRPr>
                <a:solidFill>
                  <a:schemeClr val="tx1"/>
                </a:solidFill>
                <a:latin typeface="Arial" panose="020B0604020202020204" pitchFamily="34" charset="0"/>
              </a:defRPr>
            </a:lvl6pPr>
            <a:lvl7pPr marL="3044015" indent="-234155" defTabSz="965889" eaLnBrk="0" fontAlgn="base" hangingPunct="0">
              <a:spcBef>
                <a:spcPct val="0"/>
              </a:spcBef>
              <a:spcAft>
                <a:spcPct val="0"/>
              </a:spcAft>
              <a:defRPr>
                <a:solidFill>
                  <a:schemeClr val="tx1"/>
                </a:solidFill>
                <a:latin typeface="Arial" panose="020B0604020202020204" pitchFamily="34" charset="0"/>
              </a:defRPr>
            </a:lvl7pPr>
            <a:lvl8pPr marL="3512325" indent="-234155" defTabSz="965889" eaLnBrk="0" fontAlgn="base" hangingPunct="0">
              <a:spcBef>
                <a:spcPct val="0"/>
              </a:spcBef>
              <a:spcAft>
                <a:spcPct val="0"/>
              </a:spcAft>
              <a:defRPr>
                <a:solidFill>
                  <a:schemeClr val="tx1"/>
                </a:solidFill>
                <a:latin typeface="Arial" panose="020B0604020202020204" pitchFamily="34" charset="0"/>
              </a:defRPr>
            </a:lvl8pPr>
            <a:lvl9pPr marL="3980635" indent="-234155" defTabSz="965889" eaLnBrk="0" fontAlgn="base" hangingPunct="0">
              <a:spcBef>
                <a:spcPct val="0"/>
              </a:spcBef>
              <a:spcAft>
                <a:spcPct val="0"/>
              </a:spcAft>
              <a:defRPr>
                <a:solidFill>
                  <a:schemeClr val="tx1"/>
                </a:solidFill>
                <a:latin typeface="Arial" panose="020B0604020202020204" pitchFamily="34" charset="0"/>
              </a:defRPr>
            </a:lvl9pPr>
          </a:lstStyle>
          <a:p>
            <a:fld id="{EB89E500-B9C1-4929-8240-F13EB1CE495A}" type="slidenum">
              <a:rPr lang="en-US" altLang="en-US" smtClean="0">
                <a:latin typeface="Tahoma" panose="020B0604030504040204" pitchFamily="34" charset="0"/>
              </a:rPr>
              <a:pPr/>
              <a:t>22</a:t>
            </a:fld>
            <a:endParaRPr lang="en-US" altLang="en-US" dirty="0">
              <a:latin typeface="Tahoma" panose="020B060403050404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8310" indent="-234155" defTabSz="936620" eaLnBrk="1" fontAlgn="auto" hangingPunct="1">
              <a:spcBef>
                <a:spcPts val="307"/>
              </a:spcBef>
              <a:spcAft>
                <a:spcPts val="0"/>
              </a:spcAft>
              <a:buClr>
                <a:srgbClr val="000000"/>
              </a:buClr>
              <a:buSzPts val="1400"/>
              <a:defRPr/>
            </a:pPr>
            <a:r>
              <a:rPr lang="en-US" b="1" dirty="0">
                <a:solidFill>
                  <a:schemeClr val="tx1"/>
                </a:solidFill>
                <a:latin typeface="Arial"/>
                <a:ea typeface="Arial"/>
                <a:cs typeface="Arial"/>
                <a:sym typeface="Arial"/>
              </a:rPr>
              <a:t>Speaker Notes:  </a:t>
            </a:r>
          </a:p>
          <a:p>
            <a:pPr defTabSz="936620"/>
            <a:r>
              <a:rPr lang="en-US" b="0" dirty="0">
                <a:solidFill>
                  <a:schemeClr val="tx1"/>
                </a:solidFill>
                <a:latin typeface="Arial"/>
                <a:ea typeface="Arial"/>
                <a:cs typeface="Arial"/>
                <a:sym typeface="Arial"/>
              </a:rPr>
              <a:t>This slide presents bulk TPH data using EPA method 8015 from the same site. Although</a:t>
            </a:r>
            <a:r>
              <a:rPr lang="en-US" b="0" baseline="0" dirty="0">
                <a:solidFill>
                  <a:schemeClr val="tx1"/>
                </a:solidFill>
                <a:latin typeface="Arial"/>
                <a:ea typeface="Arial"/>
                <a:cs typeface="Arial"/>
                <a:sym typeface="Arial"/>
              </a:rPr>
              <a:t> the visual is poor (I am sorry), the x-axis represents elution time/carbon number and the y-axis represents relative concentration. </a:t>
            </a:r>
            <a:endParaRPr lang="en-US" b="0" dirty="0">
              <a:solidFill>
                <a:schemeClr val="tx1"/>
              </a:solidFill>
              <a:latin typeface="Arial"/>
              <a:ea typeface="Arial"/>
              <a:cs typeface="Arial"/>
              <a:sym typeface="Arial"/>
            </a:endParaRPr>
          </a:p>
          <a:p>
            <a:pPr defTabSz="936620"/>
            <a:r>
              <a:rPr lang="en-US" b="0" dirty="0">
                <a:solidFill>
                  <a:schemeClr val="tx1"/>
                </a:solidFill>
                <a:latin typeface="Arial"/>
                <a:ea typeface="Arial"/>
                <a:cs typeface="Arial"/>
                <a:sym typeface="Arial"/>
              </a:rPr>
              <a:t>The same concentration of TPH in different areas of a site might be composed of dissimilar </a:t>
            </a:r>
            <a:r>
              <a:rPr lang="en-US" b="0" i="1" dirty="0">
                <a:solidFill>
                  <a:schemeClr val="tx1"/>
                </a:solidFill>
                <a:latin typeface="Arial"/>
                <a:ea typeface="Arial"/>
                <a:cs typeface="Arial"/>
                <a:sym typeface="Arial"/>
              </a:rPr>
              <a:t>products</a:t>
            </a:r>
            <a:r>
              <a:rPr lang="en-US" b="0" dirty="0">
                <a:solidFill>
                  <a:schemeClr val="tx1"/>
                </a:solidFill>
                <a:latin typeface="Arial"/>
                <a:ea typeface="Arial"/>
                <a:cs typeface="Arial"/>
                <a:sym typeface="Arial"/>
              </a:rPr>
              <a:t>; which in turn, may represent different risks to human or ecological health and the environment. The TPH concentration (estimated at 15,000 ppm) can represent different sources (in this case gasoline,</a:t>
            </a:r>
            <a:r>
              <a:rPr lang="en-US" b="0" baseline="0" dirty="0">
                <a:solidFill>
                  <a:schemeClr val="tx1"/>
                </a:solidFill>
                <a:latin typeface="Arial"/>
                <a:ea typeface="Arial"/>
                <a:cs typeface="Arial"/>
                <a:sym typeface="Arial"/>
              </a:rPr>
              <a:t> diesel or crude)</a:t>
            </a:r>
            <a:r>
              <a:rPr lang="en-US" b="0" dirty="0">
                <a:solidFill>
                  <a:schemeClr val="tx1"/>
                </a:solidFill>
                <a:latin typeface="Arial"/>
                <a:ea typeface="Arial"/>
                <a:cs typeface="Arial"/>
                <a:sym typeface="Arial"/>
              </a:rPr>
              <a:t> and composed of dissimilar fractions, which represents different risk to human and ecological health and the environment. </a:t>
            </a:r>
          </a:p>
          <a:p>
            <a:r>
              <a:rPr lang="en-US" b="0" dirty="0">
                <a:solidFill>
                  <a:schemeClr val="tx1"/>
                </a:solidFill>
              </a:rPr>
              <a:t>TPH</a:t>
            </a:r>
            <a:r>
              <a:rPr lang="en-US" b="0" baseline="0" dirty="0">
                <a:solidFill>
                  <a:schemeClr val="tx1"/>
                </a:solidFill>
              </a:rPr>
              <a:t> is a complex mixture, not all hydrocarbons and analytical methods are limited. </a:t>
            </a:r>
            <a:endParaRPr lang="en-US" b="0" dirty="0">
              <a:solidFill>
                <a:schemeClr val="tx1"/>
              </a:solidFill>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935317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ea typeface="MS PGothic" panose="020B0600070205080204" pitchFamily="34" charset="-128"/>
                <a:cs typeface="MS PGothic" panose="020B0600070205080204" pitchFamily="34" charset="-128"/>
              </a:rPr>
              <a:t>Speaker notes: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solidFill>
                  <a:schemeClr val="tx1"/>
                </a:solidFill>
                <a:ea typeface="MS PGothic" panose="020B0600070205080204" pitchFamily="34" charset="-128"/>
                <a:cs typeface="MS PGothic" panose="020B0600070205080204" pitchFamily="34" charset="-128"/>
              </a:rPr>
              <a:t>TPH is a quantitative value representing the amount of petroleum related material in a sample – soil/sediment</a:t>
            </a:r>
            <a:r>
              <a:rPr lang="en-US" b="0" baseline="0" dirty="0">
                <a:solidFill>
                  <a:schemeClr val="tx1"/>
                </a:solidFill>
                <a:ea typeface="MS PGothic" panose="020B0600070205080204" pitchFamily="34" charset="-128"/>
                <a:cs typeface="MS PGothic" panose="020B0600070205080204" pitchFamily="34" charset="-128"/>
              </a:rPr>
              <a:t>, water or air. It is </a:t>
            </a:r>
            <a:r>
              <a:rPr lang="en-US" b="0" dirty="0">
                <a:solidFill>
                  <a:schemeClr val="tx1"/>
                </a:solidFill>
                <a:ea typeface="MS PGothic" panose="020B0600070205080204" pitchFamily="34" charset="-128"/>
                <a:cs typeface="MS PGothic" panose="020B0600070205080204" pitchFamily="34" charset="-128"/>
              </a:rPr>
              <a:t>defined by the analytical method used to measure it, and the methods used can be variable from state to state and even from lab to lab. TPH is essentially the known or assumed aliphatic and aromatic hydrocarbon mixture that is either originally released into the environment or that remains after weathering. And where it can occur can occur</a:t>
            </a:r>
            <a:r>
              <a:rPr lang="en-US" b="0" baseline="0" dirty="0">
                <a:solidFill>
                  <a:schemeClr val="tx1"/>
                </a:solidFill>
                <a:ea typeface="MS PGothic" panose="020B0600070205080204" pitchFamily="34" charset="-128"/>
                <a:cs typeface="MS PGothic" panose="020B0600070205080204" pitchFamily="34" charset="-128"/>
              </a:rPr>
              <a:t> as gross impacts </a:t>
            </a:r>
            <a:r>
              <a:rPr lang="en-US" b="0" dirty="0">
                <a:solidFill>
                  <a:schemeClr val="tx1"/>
                </a:solidFill>
                <a:ea typeface="MS PGothic" panose="020B0600070205080204" pitchFamily="34" charset="-128"/>
                <a:cs typeface="MS PGothic" panose="020B0600070205080204" pitchFamily="34" charset="-128"/>
              </a:rPr>
              <a:t>in soil or sediment, dissolved hydrocarbons that have partitioned in groundwater or surface water. Or that partitioned from the mixture to the soil air for the air matrix. </a:t>
            </a:r>
            <a:r>
              <a:rPr lang="en-US" b="0" dirty="0">
                <a:solidFill>
                  <a:schemeClr val="tx1"/>
                </a:solidFill>
              </a:rPr>
              <a:t>Not all TPH is from petroleum, and  in some cases what is reported as TPH may be non-petroleum material that simply get detected by the analysis. This could include naturally occurring non-petroleum materials,  </a:t>
            </a:r>
            <a:r>
              <a:rPr lang="en-US" sz="1000" kern="1200" dirty="0">
                <a:solidFill>
                  <a:schemeClr val="tx1"/>
                </a:solidFill>
                <a:effectLst/>
                <a:latin typeface="Arial" charset="0"/>
                <a:ea typeface="+mn-ea"/>
                <a:cs typeface="+mn-cs"/>
              </a:rPr>
              <a:t>other organic contaminants, or metabolic products of petroleum biodegradation. For interpreting and reporting TPH properly, make sure you have a good conceptual site model and check the regulatory framework at the state or local level. </a:t>
            </a:r>
            <a:endParaRPr lang="en-US" dirty="0">
              <a:solidFill>
                <a:schemeClr val="tx1"/>
              </a:solidFill>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23</a:t>
            </a:fld>
            <a:endParaRPr lang="en-US" altLang="en-US" dirty="0"/>
          </a:p>
        </p:txBody>
      </p:sp>
    </p:spTree>
    <p:extLst>
      <p:ext uri="{BB962C8B-B14F-4D97-AF65-F5344CB8AC3E}">
        <p14:creationId xmlns:p14="http://schemas.microsoft.com/office/powerpoint/2010/main" val="3904438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620">
              <a:defRPr/>
            </a:pPr>
            <a:r>
              <a:rPr lang="en-US" b="1" dirty="0">
                <a:solidFill>
                  <a:schemeClr val="tx1"/>
                </a:solidFill>
              </a:rPr>
              <a:t>Speaker notes: </a:t>
            </a:r>
          </a:p>
          <a:p>
            <a:pPr defTabSz="936620">
              <a:defRPr/>
            </a:pPr>
            <a:r>
              <a:rPr lang="en-US" baseline="0" dirty="0">
                <a:solidFill>
                  <a:schemeClr val="tx1"/>
                </a:solidFill>
              </a:rPr>
              <a:t>Here is an evolution of the TPH fractionation approach. We have already gone through the challenges of using bulk analysis and the limitation in analyzing hundreds of individual compounds and the limitation of available toxicity data.  So what is fractionation?. It is simply the process of differentiating aliphatic and aromatic portion of TPH either instrumentally and chemically. It is an grouping of aliphatic and aromatic compounds (generally about C-44) in which certain carbon ranges </a:t>
            </a:r>
            <a:r>
              <a:rPr lang="en-US" dirty="0">
                <a:solidFill>
                  <a:schemeClr val="tx1"/>
                </a:solidFill>
                <a:latin typeface="Arial"/>
                <a:ea typeface="Arial"/>
                <a:cs typeface="Arial"/>
                <a:sym typeface="Arial"/>
              </a:rPr>
              <a:t>having similar properties can be defined and a representative toxicity for the mixture can be assigned for risk assessment purposes. </a:t>
            </a:r>
            <a:r>
              <a:rPr lang="en-US" dirty="0">
                <a:solidFill>
                  <a:schemeClr val="tx1"/>
                </a:solidFill>
                <a:latin typeface="Arial"/>
                <a:cs typeface="Arial"/>
                <a:sym typeface="Arial"/>
              </a:rPr>
              <a:t>Care must be taken to compare results obtained by methods with different definitions of the carbon ranges. </a:t>
            </a:r>
            <a:r>
              <a:rPr lang="en-US" dirty="0">
                <a:solidFill>
                  <a:schemeClr val="tx1"/>
                </a:solidFill>
              </a:rPr>
              <a:t>Fraction approach is the key link to relating TPH composition in different media with risk.</a:t>
            </a:r>
          </a:p>
          <a:p>
            <a:pPr defTabSz="936620">
              <a:defRPr/>
            </a:pPr>
            <a:endParaRPr lang="en-US" dirty="0">
              <a:solidFill>
                <a:schemeClr val="tx1"/>
              </a:solidFill>
            </a:endParaRPr>
          </a:p>
          <a:p>
            <a:pPr defTabSz="936620">
              <a:defRPr/>
            </a:pPr>
            <a:endParaRPr lang="en-US" dirty="0">
              <a:solidFill>
                <a:schemeClr val="tx1"/>
              </a:solidFill>
            </a:endParaRPr>
          </a:p>
          <a:p>
            <a:pPr lvl="1"/>
            <a:r>
              <a:rPr lang="en-US" dirty="0"/>
              <a:t>Use fractionation analytical methods to quantify fraction concentrations</a:t>
            </a:r>
          </a:p>
          <a:p>
            <a:pPr lvl="1"/>
            <a:r>
              <a:rPr lang="en-US" dirty="0"/>
              <a:t>Assign toxicity values and physical/chemical properties</a:t>
            </a:r>
          </a:p>
          <a:p>
            <a:pPr defTabSz="936620">
              <a:defRPr/>
            </a:pPr>
            <a:endParaRPr lang="en-US" dirty="0">
              <a:solidFill>
                <a:schemeClr val="tx1"/>
              </a:solidFill>
            </a:endParaRPr>
          </a:p>
          <a:p>
            <a:pPr marL="114291" lvl="1">
              <a:spcBef>
                <a:spcPts val="300"/>
              </a:spcBef>
            </a:pP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24</a:t>
            </a:fld>
            <a:endParaRPr lang="en-US" altLang="en-US" dirty="0"/>
          </a:p>
        </p:txBody>
      </p:sp>
    </p:spTree>
    <p:extLst>
      <p:ext uri="{BB962C8B-B14F-4D97-AF65-F5344CB8AC3E}">
        <p14:creationId xmlns:p14="http://schemas.microsoft.com/office/powerpoint/2010/main" val="677582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hangingPunct="0"/>
            <a:r>
              <a:rPr lang="en-US" b="1" dirty="0"/>
              <a:t>Speaker</a:t>
            </a:r>
            <a:r>
              <a:rPr lang="en-US" b="1" baseline="0" dirty="0"/>
              <a:t> Notes:</a:t>
            </a:r>
            <a:endParaRPr lang="en-US" b="1" dirty="0"/>
          </a:p>
          <a:p>
            <a:pPr fontAlgn="base" hangingPunct="0"/>
            <a:r>
              <a:rPr lang="en-US" dirty="0"/>
              <a:t>Circling back to the case study that we’ve already mentioned, we’re going to talk more</a:t>
            </a:r>
            <a:r>
              <a:rPr lang="en-US" baseline="0" dirty="0"/>
              <a:t> about the site features and potential for impacts in nearby areas. T</a:t>
            </a:r>
            <a:r>
              <a:rPr lang="en-US" dirty="0"/>
              <a:t>he area on the right was the location of the gasoline above ground tanks and the area near the top was the location of the diesel pipeline. All environmental media were impacted, from groundwater to soil gas. The redevelopment company and neighbors were concerned about direct exposure to the soils and groundwater, as well as impacts to the nearby harbor.  Care was taken to inform the owners and tenants when sampling was scheduled and that the data generated was sent to the appropriate stakeholders.</a:t>
            </a:r>
          </a:p>
          <a:p>
            <a:endParaRPr lang="en-US" dirty="0">
              <a:solidFill>
                <a:schemeClr val="tx1"/>
              </a:solidFill>
            </a:endParaRPr>
          </a:p>
          <a:p>
            <a:endParaRPr lang="en-US" dirty="0">
              <a:ea typeface="MS PGothic" panose="020B0600070205080204" pitchFamily="34" charset="-128"/>
              <a:cs typeface="MS PGothic" panose="020B0600070205080204" pitchFamily="34" charset="-128"/>
            </a:endParaRP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25</a:t>
            </a:fld>
            <a:endParaRPr lang="en-US" altLang="en-US" dirty="0"/>
          </a:p>
        </p:txBody>
      </p:sp>
    </p:spTree>
    <p:extLst>
      <p:ext uri="{BB962C8B-B14F-4D97-AF65-F5344CB8AC3E}">
        <p14:creationId xmlns:p14="http://schemas.microsoft.com/office/powerpoint/2010/main" val="3531782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Speaker notes: </a:t>
            </a:r>
          </a:p>
          <a:p>
            <a:r>
              <a:rPr lang="en-US" b="0" dirty="0">
                <a:solidFill>
                  <a:schemeClr val="tx1"/>
                </a:solidFill>
              </a:rPr>
              <a:t>We polled the</a:t>
            </a:r>
            <a:r>
              <a:rPr lang="en-US" b="0" baseline="0" dirty="0">
                <a:solidFill>
                  <a:schemeClr val="tx1"/>
                </a:solidFill>
              </a:rPr>
              <a:t> workgroup early on during the development of the TPH risk evaluation document. Here are some common themes that emerged from the discussion. </a:t>
            </a:r>
            <a:r>
              <a:rPr lang="en-US" dirty="0">
                <a:solidFill>
                  <a:schemeClr val="tx1"/>
                </a:solidFill>
              </a:rPr>
              <a:t>There can be pitfalls when managing a TPH site. One of the most common is relying on </a:t>
            </a:r>
            <a:r>
              <a:rPr lang="en-US" sz="1000" kern="1200" dirty="0">
                <a:solidFill>
                  <a:schemeClr val="tx1"/>
                </a:solidFill>
                <a:effectLst/>
                <a:latin typeface="Arial" charset="0"/>
                <a:ea typeface="+mn-ea"/>
                <a:cs typeface="+mn-cs"/>
              </a:rPr>
              <a:t>individual constituents (e.g., BTEX) </a:t>
            </a:r>
            <a:r>
              <a:rPr lang="en-US" dirty="0">
                <a:solidFill>
                  <a:schemeClr val="tx1"/>
                </a:solidFill>
              </a:rPr>
              <a:t>alone when making remedial decisions. Many of them will degrade before the toxic fractions do. Collecting samples for both fractions and </a:t>
            </a:r>
            <a:r>
              <a:rPr lang="en-US" sz="1000" kern="1200" dirty="0">
                <a:solidFill>
                  <a:schemeClr val="tx1"/>
                </a:solidFill>
                <a:effectLst/>
                <a:latin typeface="Arial" charset="0"/>
                <a:ea typeface="+mn-ea"/>
                <a:cs typeface="+mn-cs"/>
              </a:rPr>
              <a:t>individual constituents (e.g., BTEX) </a:t>
            </a:r>
            <a:r>
              <a:rPr lang="en-US" dirty="0">
                <a:solidFill>
                  <a:schemeClr val="tx1"/>
                </a:solidFill>
              </a:rPr>
              <a:t>is recommended.</a:t>
            </a:r>
          </a:p>
          <a:p>
            <a:endParaRPr lang="en-US" dirty="0">
              <a:solidFill>
                <a:schemeClr val="tx1"/>
              </a:solidFill>
            </a:endParaRPr>
          </a:p>
          <a:p>
            <a:r>
              <a:rPr lang="en-US" dirty="0">
                <a:solidFill>
                  <a:schemeClr val="tx1"/>
                </a:solidFill>
              </a:rPr>
              <a:t>Focusing on direct human exposure and leaving out peripheral pathways can underestimate risk. A detailed CSM can help guide risk decisions in the right direction. Also, revising the CSM as the site ages will document changes in the plume and help understand the pockets of residual contamination.</a:t>
            </a:r>
          </a:p>
          <a:p>
            <a:endParaRPr lang="en-US" dirty="0">
              <a:solidFill>
                <a:schemeClr val="tx1"/>
              </a:solidFill>
            </a:endParaRPr>
          </a:p>
          <a:p>
            <a:r>
              <a:rPr lang="en-US" dirty="0">
                <a:solidFill>
                  <a:schemeClr val="tx1"/>
                </a:solidFill>
              </a:rPr>
              <a:t>Because petroleum will degrade naturally in the environment, unlike chlorinated compounds, collecting data that takes metabolites into consideration is also recommended. </a:t>
            </a:r>
          </a:p>
          <a:p>
            <a:endParaRPr lang="en-US" dirty="0">
              <a:solidFill>
                <a:schemeClr val="tx1"/>
              </a:solidFill>
            </a:endParaRPr>
          </a:p>
          <a:p>
            <a:r>
              <a:rPr lang="en-US" dirty="0">
                <a:solidFill>
                  <a:schemeClr val="tx1"/>
                </a:solidFill>
              </a:rPr>
              <a:t>Another common pitfall is not getting the stakeholders involved in the remedial process early enough.  Property owners, neighbors and possible buyers need to be kept informed about progress, setbacks and re-development institutional controls.</a:t>
            </a:r>
          </a:p>
          <a:p>
            <a:endParaRPr lang="en-US" dirty="0">
              <a:solidFill>
                <a:schemeClr val="tx1"/>
              </a:solidFill>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26</a:t>
            </a:fld>
            <a:endParaRPr lang="en-US" altLang="en-US" dirty="0"/>
          </a:p>
        </p:txBody>
      </p:sp>
    </p:spTree>
    <p:extLst>
      <p:ext uri="{BB962C8B-B14F-4D97-AF65-F5344CB8AC3E}">
        <p14:creationId xmlns:p14="http://schemas.microsoft.com/office/powerpoint/2010/main" val="1607990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p>
          <a:p>
            <a:r>
              <a:rPr lang="en-US" dirty="0"/>
              <a:t>Number </a:t>
            </a:r>
            <a:r>
              <a:rPr lang="en-US" b="1" dirty="0" smtClean="0">
                <a:solidFill>
                  <a:srgbClr val="FF0000"/>
                </a:solidFill>
              </a:rPr>
              <a:t>1</a:t>
            </a:r>
            <a:r>
              <a:rPr lang="en-US" dirty="0" smtClean="0"/>
              <a:t> </a:t>
            </a:r>
            <a:r>
              <a:rPr lang="en-US" dirty="0"/>
              <a:t>– </a:t>
            </a:r>
            <a:r>
              <a:rPr lang="en-US" dirty="0" smtClean="0"/>
              <a:t>TPH is defined by the analytical method</a:t>
            </a:r>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27</a:t>
            </a:fld>
            <a:endParaRPr lang="en-US" altLang="en-US" dirty="0"/>
          </a:p>
        </p:txBody>
      </p:sp>
    </p:spTree>
    <p:extLst>
      <p:ext uri="{BB962C8B-B14F-4D97-AF65-F5344CB8AC3E}">
        <p14:creationId xmlns:p14="http://schemas.microsoft.com/office/powerpoint/2010/main" val="3082352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28</a:t>
            </a:fld>
            <a:endParaRPr lang="en-US" altLang="en-US" dirty="0"/>
          </a:p>
        </p:txBody>
      </p:sp>
    </p:spTree>
    <p:extLst>
      <p:ext uri="{BB962C8B-B14F-4D97-AF65-F5344CB8AC3E}">
        <p14:creationId xmlns:p14="http://schemas.microsoft.com/office/powerpoint/2010/main" val="3687625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You’ve heard from Mani how complicated this TPH mixture can be, so it is very important to have a basic understanding of how the TPH number was calculated, so that these values are not misused to draw erroneous conclusions about a site.  TPH is defined by the analytical measurement and after this training each of you should be able to select the best analytical method based on your data quality objectives.  You should also be able to properly interpret the analytical results and recognize when the results are questionable.  Let’s dive in.</a:t>
            </a:r>
          </a:p>
          <a:p>
            <a:endParaRPr lang="en-US" b="0" i="0"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29</a:t>
            </a:fld>
            <a:endParaRPr lang="en-US" altLang="en-US" dirty="0"/>
          </a:p>
        </p:txBody>
      </p:sp>
    </p:spTree>
    <p:extLst>
      <p:ext uri="{BB962C8B-B14F-4D97-AF65-F5344CB8AC3E}">
        <p14:creationId xmlns:p14="http://schemas.microsoft.com/office/powerpoint/2010/main" val="377901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4016375" y="8958263"/>
            <a:ext cx="30702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1" tIns="47100" rIns="94201" bIns="47100" anchor="b"/>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406C78D-52C2-4FC7-BCE2-2F4D505E74BC}" type="slidenum">
              <a:rPr lang="en-US" altLang="en-US" sz="1200">
                <a:latin typeface="Tahoma" panose="020B0604030504040204" pitchFamily="34" charset="0"/>
                <a:ea typeface="ＭＳ Ｐゴシック" panose="020B0600070205080204" pitchFamily="34" charset="-128"/>
              </a:rPr>
              <a:pPr algn="r" eaLnBrk="1" hangingPunct="1"/>
              <a:t>3</a:t>
            </a:fld>
            <a:endParaRPr lang="en-US" altLang="en-US" sz="1200" dirty="0">
              <a:latin typeface="Tahoma" panose="020B0604030504040204" pitchFamily="34" charset="0"/>
              <a:ea typeface="ＭＳ Ｐゴシック" panose="020B0600070205080204" pitchFamily="34" charset="-128"/>
            </a:endParaRPr>
          </a:p>
        </p:txBody>
      </p:sp>
      <p:sp>
        <p:nvSpPr>
          <p:cNvPr id="9219" name="Rectangle 2"/>
          <p:cNvSpPr>
            <a:spLocks noGrp="1" noRot="1" noChangeAspect="1" noChangeArrowheads="1" noTextEdit="1"/>
          </p:cNvSpPr>
          <p:nvPr>
            <p:ph type="sldImg"/>
          </p:nvPr>
        </p:nvSpPr>
        <p:spPr>
          <a:xfrm>
            <a:off x="1187450" y="708025"/>
            <a:ext cx="4711700" cy="3535363"/>
          </a:xfrm>
          <a:ln/>
        </p:spPr>
      </p:sp>
      <p:sp>
        <p:nvSpPr>
          <p:cNvPr id="9220" name="Rectangle 3"/>
          <p:cNvSpPr>
            <a:spLocks noGrp="1" noChangeArrowheads="1"/>
          </p:cNvSpPr>
          <p:nvPr>
            <p:ph type="body" idx="1"/>
          </p:nvPr>
        </p:nvSpPr>
        <p:spPr>
          <a:xfrm>
            <a:off x="709613" y="4478338"/>
            <a:ext cx="5667375" cy="424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Notes:</a:t>
            </a:r>
          </a:p>
          <a:p>
            <a:pPr eaLnBrk="1" hangingPunct="1"/>
            <a:r>
              <a:rPr lang="en-US" altLang="en-US" dirty="0">
                <a:latin typeface="Arial" panose="020B0604020202020204" pitchFamily="34" charset="0"/>
              </a:rPr>
              <a:t>We have started the seminar with all phone lines muted to prevent background noise. Please keep your phone lines muted during the seminar to minimize disruption and background noise. During the question and answer break, press #6 to unmute your lines to ask a question (note: *6 to mute again). Also, please do NOT put this call on hold as this may bring unwanted background music over the lines and interrupt the seminar.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Use the “Q&amp;A” box to ask questions, make comments, or report technical problems any time. For questions and comments provided out loud, please hold until the designated Q&amp;A breaks.</a:t>
            </a:r>
          </a:p>
          <a:p>
            <a:pPr eaLnBrk="1" hangingPunct="1"/>
            <a:endParaRPr lang="en-US" altLang="en-US" dirty="0">
              <a:latin typeface="Arial" panose="020B0604020202020204" pitchFamily="34" charset="0"/>
            </a:endParaRPr>
          </a:p>
          <a:p>
            <a:pPr eaLnBrk="1" hangingPunct="1"/>
            <a:r>
              <a:rPr lang="en-US" altLang="en-US" b="1" i="1" dirty="0">
                <a:latin typeface="Arial" panose="020B0604020202020204" pitchFamily="34" charset="0"/>
              </a:rPr>
              <a:t>Everyone</a:t>
            </a:r>
            <a:r>
              <a:rPr lang="en-US" altLang="en-US" dirty="0">
                <a:latin typeface="Arial" panose="020B0604020202020204" pitchFamily="34" charset="0"/>
              </a:rPr>
              <a:t> – please complete the feedback form before you leave the training website. Link to feedback form is available on last slide.</a:t>
            </a: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887879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TPH is a method defined parameter and since no method can do everything, you should consider the following items in order to select the most appropriate method.  What are your data quality objectives and application?   Are you looking to delineate the area of contamination or perform a risk assessment?  These two objectives could require different analytical methods.  Also, certain methods should not be applied to every media.  Again, I want to emphasize that TPH is defined by the analytical method used to measure it and results should be reviewed in the context of the underlying characterization and risk evaluation. Methods should be fit for purpose and cost effective</a:t>
            </a:r>
          </a:p>
          <a:p>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30</a:t>
            </a:fld>
            <a:endParaRPr lang="en-US" altLang="en-US" dirty="0"/>
          </a:p>
        </p:txBody>
      </p:sp>
    </p:spTree>
    <p:extLst>
      <p:ext uri="{BB962C8B-B14F-4D97-AF65-F5344CB8AC3E}">
        <p14:creationId xmlns:p14="http://schemas.microsoft.com/office/powerpoint/2010/main" val="2506787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order to get some useful information around the what is in the TPH mixture the molecules need to be separated or parsed out.  The preferred lab methods use a gas chromatograph also known as GCs.  As the name of the technique suggests, this instrument separates molecules in the gas phase to better understand by volatility or carbon number what is present in the complex TPH mixture. There are a variety of TPH analytical methods that are based on analysis by GC.</a:t>
            </a:r>
          </a:p>
        </p:txBody>
      </p:sp>
      <p:sp>
        <p:nvSpPr>
          <p:cNvPr id="4" name="Date Placeholder 3"/>
          <p:cNvSpPr>
            <a:spLocks noGrp="1"/>
          </p:cNvSpPr>
          <p:nvPr>
            <p:ph type="dt" idx="10"/>
          </p:nvPr>
        </p:nvSpPr>
        <p:spPr/>
        <p:txBody>
          <a:bodyPr/>
          <a:lstStyle/>
          <a:p>
            <a:pPr marL="0" marR="0" lvl="0" indent="0" algn="r" defTabSz="932508"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2508"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508" rtl="0" eaLnBrk="1" fontAlgn="base" latinLnBrk="0" hangingPunct="1">
              <a:lnSpc>
                <a:spcPct val="100000"/>
              </a:lnSpc>
              <a:spcBef>
                <a:spcPct val="0"/>
              </a:spcBef>
              <a:spcAft>
                <a:spcPct val="0"/>
              </a:spcAft>
              <a:buClrTx/>
              <a:buSzTx/>
              <a:buFontTx/>
              <a:buNone/>
              <a:tabLst/>
              <a:defRPr/>
            </a:pPr>
            <a:fld id="{5BAC3859-59AC-4397-83CA-234A9AED00F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32508"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281620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250">
              <a:defRPr/>
            </a:pPr>
            <a:r>
              <a:rPr lang="en-US" dirty="0"/>
              <a:t>If you have a choice on what TPH method to use at site, here is a brief summary of TPH methods for water and soil matrices.  Bulk TPH methods such as EPA methods 8015, EPA method 8260 or TX1005 are the designed for site assessment, determination of the extent of impacts or quantification of total extractable organics.   These methods should be used for every sample collected at a site.</a:t>
            </a:r>
          </a:p>
          <a:p>
            <a:pPr defTabSz="904250">
              <a:defRPr/>
            </a:pPr>
            <a:endParaRPr lang="en-US" b="0" i="0" dirty="0"/>
          </a:p>
          <a:p>
            <a:pPr defTabSz="904250">
              <a:defRPr/>
            </a:pPr>
            <a:r>
              <a:rPr lang="en-US" b="0" i="0" dirty="0"/>
              <a:t>Because it is difficult</a:t>
            </a:r>
            <a:r>
              <a:rPr lang="en-US" b="0" i="0" baseline="0" dirty="0"/>
              <a:t> to evaluate risk for as varied a </a:t>
            </a:r>
            <a:r>
              <a:rPr lang="en-US" b="0" i="0" dirty="0"/>
              <a:t>mixture as TPH, many states have turned to methods that separate the sample</a:t>
            </a:r>
            <a:r>
              <a:rPr lang="en-US" b="0" i="0" baseline="0" dirty="0"/>
              <a:t> into fractions.</a:t>
            </a:r>
            <a:r>
              <a:rPr lang="en-US" b="0" i="0" dirty="0"/>
              <a:t> </a:t>
            </a:r>
            <a:r>
              <a:rPr lang="en-US" b="0" i="0" strike="noStrike" dirty="0"/>
              <a:t>In order </a:t>
            </a:r>
            <a:r>
              <a:rPr lang="en-US" b="0" i="0" dirty="0"/>
              <a:t>to better understand fate and transport or risk, fractionation methods fractionation methods are frequently applied to a small percentage of the samples to better understand areas hot areas or areas of high uncertainty.  Typical methods such as TX1006, MADEP VPH/EPH, or WA Dep of Ecology methods should be used.  I’ll describe more about what these methods are in subsequent slides.  </a:t>
            </a:r>
          </a:p>
          <a:p>
            <a:pPr defTabSz="904250">
              <a:defRPr/>
            </a:pPr>
            <a:endParaRPr lang="en-US" b="0" i="0" dirty="0"/>
          </a:p>
          <a:p>
            <a:pPr defTabSz="904250">
              <a:defRPr/>
            </a:pPr>
            <a:r>
              <a:rPr lang="en-US" b="0" i="0" dirty="0"/>
              <a:t>If you are only interested in hydrocarbons and not total extractable organics or metabolites, EPA method 3630C followed by a bulk TPH method should be used.  Additional details on the analytical methods can be found in Table 5-4 of the guidance document or the 2016 </a:t>
            </a:r>
            <a:r>
              <a:rPr lang="en-US" b="0" i="0" dirty="0" err="1"/>
              <a:t>Zemo</a:t>
            </a:r>
            <a:r>
              <a:rPr lang="en-US" b="0" i="0" dirty="0"/>
              <a:t> API whitepaper reference in the document.  If you are still unsure of what TPH method to use, I encourage you to talk to the chemists at the lab and your risk</a:t>
            </a:r>
            <a:r>
              <a:rPr lang="en-US" b="0" i="0" baseline="0" dirty="0"/>
              <a:t> assessor</a:t>
            </a:r>
            <a:r>
              <a:rPr lang="en-US" b="0" i="0" dirty="0"/>
              <a:t>.  </a:t>
            </a:r>
            <a:r>
              <a:rPr lang="en-US" dirty="0"/>
              <a:t>If the optimal TPH method has not been used to collected TPH data at a site, Diana will discuss this in the risk section. </a:t>
            </a:r>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32</a:t>
            </a:fld>
            <a:endParaRPr lang="en-US" altLang="en-US"/>
          </a:p>
        </p:txBody>
      </p:sp>
    </p:spTree>
    <p:extLst>
      <p:ext uri="{BB962C8B-B14F-4D97-AF65-F5344CB8AC3E}">
        <p14:creationId xmlns:p14="http://schemas.microsoft.com/office/powerpoint/2010/main" val="2297737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commonly used technique to remove method interferences.  EPA method 3630C describes the use of silica gel to remove </a:t>
            </a:r>
            <a:r>
              <a:rPr lang="en-US" b="0" i="0" dirty="0"/>
              <a:t>polar, non-petroleum hydrocarbons</a:t>
            </a:r>
            <a:r>
              <a:rPr lang="en-US" b="0" i="0" baseline="0" dirty="0"/>
              <a:t> and potentially naturally occurring compounds</a:t>
            </a:r>
            <a:r>
              <a:rPr lang="en-US" b="0" i="0" dirty="0"/>
              <a:t> </a:t>
            </a:r>
            <a:r>
              <a:rPr lang="en-US" dirty="0"/>
              <a:t>from the analysis. The silica gel cleanup results in a hydrocarbon only sample that can then be analyzed for bulk TPH.  The results from this analysis is a TPH number without polar or non-hydrocarbon </a:t>
            </a:r>
            <a:r>
              <a:rPr lang="en-US" dirty="0" err="1"/>
              <a:t>intereferents</a:t>
            </a:r>
            <a:r>
              <a:rPr lang="en-US" dirty="0"/>
              <a:t>.  This silica gel shown in the column on the right is a fine grain version of the material that is found in various new items such as shoes and suitcases and is used to separate the hydrocarbons from the non-hydrocarbons.  There are a variety of cleanup options, but the column cleanup is the most effective at removal of non-hydrocarbons.  A lab surrogate should be used to ensure the silica gel efficiently retains the non-hydrocarbons. </a:t>
            </a:r>
          </a:p>
          <a:p>
            <a:endParaRPr lang="en-US" dirty="0"/>
          </a:p>
          <a:p>
            <a:r>
              <a:rPr lang="en-US" dirty="0"/>
              <a:t>SGC is part of making sure your have your site conceptual model right.  Silica gel cleanup is frequently used in the determination of extent of hydrocarbon impact, locations of biodegradation and to better understand where to perform active remediation. </a:t>
            </a:r>
          </a:p>
          <a:p>
            <a:endParaRPr lang="en-US" dirty="0"/>
          </a:p>
          <a:p>
            <a:r>
              <a:rPr lang="en-US" dirty="0"/>
              <a:t>Currently, there is no cleanup method for volatile or air phase samples. </a:t>
            </a:r>
          </a:p>
          <a:p>
            <a:endParaRPr lang="en-US" dirty="0"/>
          </a:p>
          <a:p>
            <a:r>
              <a:rPr lang="en-US" dirty="0"/>
              <a:t> </a:t>
            </a:r>
          </a:p>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33</a:t>
            </a:fld>
            <a:endParaRPr lang="en-US" altLang="en-US"/>
          </a:p>
        </p:txBody>
      </p:sp>
    </p:spTree>
    <p:extLst>
      <p:ext uri="{BB962C8B-B14F-4D97-AF65-F5344CB8AC3E}">
        <p14:creationId xmlns:p14="http://schemas.microsoft.com/office/powerpoint/2010/main" val="1513221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lets take a look at how silica gel is used for risk assessment or fate and transport purposes.  Here silica gel is not used to cleanup the sample but to separate the sample into saturates and aromatics to help answer the questions on the right. Fractionation can be applied to all matrices, NAPL, soil, water, gas, but it is not typically recommended for water because years ago there were a number of studies performed that allowed us to easily predict the hydrocarbons in the water phase.  We know that C19 </a:t>
            </a:r>
            <a:r>
              <a:rPr lang="en-US" dirty="0" err="1"/>
              <a:t>aliphatics</a:t>
            </a:r>
            <a:r>
              <a:rPr lang="en-US" dirty="0"/>
              <a:t> or C30 aromatics are not soluble in water. Caution should also be used if fractionating soil gas samples and an alternative fractionation method that does not require the use of silica gel for volatiles should be considered.  Please refer to the Fact Sheet in the guidance document for </a:t>
            </a:r>
            <a:r>
              <a:rPr lang="en-US"/>
              <a:t>additional information.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saturates and aromatics fractions are then injected into a GC to obtain information on equivalent carbon </a:t>
            </a:r>
            <a:r>
              <a:rPr lang="en-US" b="0" i="0" dirty="0"/>
              <a:t>ranges</a:t>
            </a:r>
            <a:r>
              <a:rPr lang="en-US" dirty="0"/>
              <a:t>.  If you are reviewing fractionation data, be sure to check the carbon ranges, because these will vary depending on where the site is located and the governing agency.  Ross and Diana will describe the use of this data in their sections.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Although the fractionation methods can provide detailed information, they do cost more than bulk TPH, they will remove non-hydrocarbons from the analysis and there will be raised reporting limits.  The issue around raised reporting limits had a big impact at some sites in Maine where the </a:t>
            </a:r>
            <a:r>
              <a:rPr lang="en-US" b="0" i="0" dirty="0"/>
              <a:t>impacted</a:t>
            </a:r>
            <a:r>
              <a:rPr lang="en-US" b="0" i="0" baseline="0" dirty="0"/>
              <a:t> well was in close proximity to a kerosene tank that spilled. The</a:t>
            </a:r>
            <a:r>
              <a:rPr lang="en-US" b="0" i="0" dirty="0"/>
              <a:t> </a:t>
            </a:r>
            <a:r>
              <a:rPr lang="en-US" dirty="0"/>
              <a:t>bulk TPH concentrations were coming back around 200 </a:t>
            </a:r>
            <a:r>
              <a:rPr lang="en-US" dirty="0" err="1"/>
              <a:t>ug</a:t>
            </a:r>
            <a:r>
              <a:rPr lang="en-US" dirty="0"/>
              <a:t>/L however after running the MADEP method, the results were non-detect.  This was a problem because there was clearly hydrocarbons present at the site based on odors of hydrocarbons.  Be aware that the raised reporting limits can exceed the odor threshold.  </a:t>
            </a:r>
          </a:p>
        </p:txBody>
      </p:sp>
      <p:sp>
        <p:nvSpPr>
          <p:cNvPr id="4" name="Date Placeholder 3"/>
          <p:cNvSpPr>
            <a:spLocks noGrp="1"/>
          </p:cNvSpPr>
          <p:nvPr>
            <p:ph type="dt" idx="10"/>
          </p:nvPr>
        </p:nvSpPr>
        <p:spPr/>
        <p:txBody>
          <a:bodyPr/>
          <a:lstStyle/>
          <a:p>
            <a:pPr marL="0" marR="0" lvl="0" indent="0" algn="r" defTabSz="932508"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32508"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508" rtl="0" eaLnBrk="1" fontAlgn="base" latinLnBrk="0" hangingPunct="1">
              <a:lnSpc>
                <a:spcPct val="100000"/>
              </a:lnSpc>
              <a:spcBef>
                <a:spcPct val="0"/>
              </a:spcBef>
              <a:spcAft>
                <a:spcPct val="0"/>
              </a:spcAft>
              <a:buClrTx/>
              <a:buSzTx/>
              <a:buFontTx/>
              <a:buNone/>
              <a:tabLst/>
              <a:defRPr/>
            </a:pPr>
            <a:fld id="{5BAC3859-59AC-4397-83CA-234A9AED00FC}" type="slidenum">
              <a:rPr kumimoji="0" lang="en-US" altLang="en-US"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32508"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366427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Collected groundwater TPH data without and with SGC to determine areas where LNAPL was heavily degraded and likely dominated by TPH-related metabolites</a:t>
            </a:r>
          </a:p>
          <a:p>
            <a:pPr lvl="1"/>
            <a:r>
              <a:rPr lang="en-US" dirty="0"/>
              <a:t>Assess degradation state</a:t>
            </a:r>
          </a:p>
          <a:p>
            <a:pPr lvl="1"/>
            <a:r>
              <a:rPr lang="en-US" dirty="0"/>
              <a:t>Understand what could discharge into a nearby harbor</a:t>
            </a:r>
          </a:p>
          <a:p>
            <a:pPr lvl="1"/>
            <a:endParaRPr lang="en-US" dirty="0"/>
          </a:p>
          <a:p>
            <a:r>
              <a:rPr lang="en-US" dirty="0"/>
              <a:t>Collected fractionated data to determine carbon range of soil vapors collected around the diesel release</a:t>
            </a:r>
          </a:p>
          <a:p>
            <a:pPr marL="0" indent="0">
              <a:buNone/>
            </a:pPr>
            <a:endParaRPr lang="en-US" dirty="0"/>
          </a:p>
          <a:p>
            <a:r>
              <a:rPr lang="en-US" dirty="0"/>
              <a:t>Study recommended considering collecting fractionation data in areas where composition is uncertain or believed to have high variability</a:t>
            </a:r>
          </a:p>
          <a:p>
            <a:pPr lvl="1"/>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35</a:t>
            </a:fld>
            <a:endParaRPr lang="en-US" altLang="en-US" dirty="0"/>
          </a:p>
        </p:txBody>
      </p:sp>
    </p:spTree>
    <p:extLst>
      <p:ext uri="{BB962C8B-B14F-4D97-AF65-F5344CB8AC3E}">
        <p14:creationId xmlns:p14="http://schemas.microsoft.com/office/powerpoint/2010/main" val="3331174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250">
              <a:defRPr/>
            </a:pPr>
            <a:r>
              <a:rPr lang="en-US" dirty="0"/>
              <a:t>Chromatograms can be provided for the methods mentioned in this section and are more than just pretty pictures.  These “pictures” are integrated to yield the TPH values and can provide information on all the items listed here.  On the right, I’ve shown two chromatograms collected from the same samples but at different times.  As one moves from the left to the right carbon number increases.  The samples analyzed here cover carbon numbers 11-23.  If the sample is relatively </a:t>
            </a:r>
            <a:r>
              <a:rPr lang="en-US" dirty="0" err="1"/>
              <a:t>unweathered</a:t>
            </a:r>
            <a:r>
              <a:rPr lang="en-US" dirty="0"/>
              <a:t>, a picket fence pattern will stand out as shown by the red asterisks.  This pattern is not present in the lower chromatogram and indicates that significant weathering has occurred at the site.  One the next couple of slide I would like to demonstrate how chromatograms can be used to interpret what is being quantified as TPH.</a:t>
            </a:r>
          </a:p>
          <a:p>
            <a:pPr defTabSz="904250">
              <a:defRPr/>
            </a:pPr>
            <a:endParaRPr lang="en-US" dirty="0"/>
          </a:p>
          <a:p>
            <a:pPr marL="0" marR="0" lvl="0" indent="0" algn="l" defTabSz="904250" rtl="0" eaLnBrk="0" fontAlgn="base" latinLnBrk="0" hangingPunct="0">
              <a:lnSpc>
                <a:spcPct val="100000"/>
              </a:lnSpc>
              <a:spcBef>
                <a:spcPct val="30000"/>
              </a:spcBef>
              <a:spcAft>
                <a:spcPct val="0"/>
              </a:spcAft>
              <a:buClrTx/>
              <a:buSzTx/>
              <a:buFontTx/>
              <a:buNone/>
              <a:tabLst/>
              <a:defRPr/>
            </a:pPr>
            <a:r>
              <a:rPr lang="en-US" dirty="0"/>
              <a:t>PAL: put copy of slide 29 to refer</a:t>
            </a:r>
            <a:r>
              <a:rPr lang="en-US" baseline="0" dirty="0"/>
              <a:t> back to Mani’s talk.</a:t>
            </a:r>
            <a:endParaRPr lang="en-US" dirty="0"/>
          </a:p>
          <a:p>
            <a:pPr defTabSz="904250">
              <a:defRPr/>
            </a:pPr>
            <a:endParaRPr lang="en-US"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36</a:t>
            </a:fld>
            <a:endParaRPr lang="en-US" altLang="en-US"/>
          </a:p>
        </p:txBody>
      </p:sp>
    </p:spTree>
    <p:extLst>
      <p:ext uri="{BB962C8B-B14F-4D97-AF65-F5344CB8AC3E}">
        <p14:creationId xmlns:p14="http://schemas.microsoft.com/office/powerpoint/2010/main" val="885970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would like to spend a few minutes going through a couple of examples on how chromatograms can be used to quickly identify TPH measurement interferents.  The example presented here was a common problem, because historically, at corner strip malls, responsible parties were required to run a TPH by 8015 to analyze for hydrocarbons and 8260 for solvents.  Folks ended up chasing phantom gasoline at some sites because solvents will be quantified as TPH.  Remember TPH is not always total, not only petroleum and not only hydrocarbons.  A review of the chromatograms can be extremely important.    </a:t>
            </a:r>
          </a:p>
          <a:p>
            <a:endParaRPr lang="en-US" dirty="0"/>
          </a:p>
          <a:p>
            <a:r>
              <a:rPr lang="en-US" dirty="0"/>
              <a:t>In this example the agency said there was a gasoline plume based on the 8015 TPH results. I would first like to draw your attention to the upper chromatogram showing an expected pattern for gasoline range material.  Since gasoline is a complex mixture containing over 300 compounds, one would expect to see a complex chromatogram with lots of peaks.  This is exactly what you see in this upper chromatogram showing a gasoline standard.</a:t>
            </a:r>
          </a:p>
          <a:p>
            <a:r>
              <a:rPr lang="en-US" dirty="0"/>
              <a:t>The chromatogram that was obtained from the well at the site contained essentially four peaks, two of which are internal standards.  If there are only a few peaks present in the chromatogram I would be highly skeptical that the GC is actually detecting the presence of hydrocarbons.  In this case a GC-MS confirmed that the peaks are chlorinated compounds and not hydrocarbons.  Chlorinated compounds can be extracted and quantified as TPH.</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37</a:t>
            </a:fld>
            <a:endParaRPr lang="en-US" altLang="en-US" dirty="0"/>
          </a:p>
        </p:txBody>
      </p:sp>
    </p:spTree>
    <p:extLst>
      <p:ext uri="{BB962C8B-B14F-4D97-AF65-F5344CB8AC3E}">
        <p14:creationId xmlns:p14="http://schemas.microsoft.com/office/powerpoint/2010/main" val="1058163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250">
              <a:defRPr/>
            </a:pPr>
            <a:r>
              <a:rPr lang="en-US" dirty="0"/>
              <a:t>A site is held open because of TPHd in groundwater.  The lab reported a TPHd value of 2.3 mg/L.  A review of chromatograms reveals that there are multiple spikes in the chromatogram and a big hump. There are a couple of red flags present in this chromatogram indicating that this sample might not be measuring hydrocarbons.  The dead giveaway is the hump and the more subtle indicator is the presence of discreet spikes (or peaks) that are not in a repeating pattern. The hump is centered around the internal standard which is typically a C19 aromatic compound.  One would not expect compounds in that carbon range to be very soluble in water.  SGC shown in the insert confirmed that these compounds were non-hydrocarbons and the 8015 TPHd concentration lowered to ND.</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38</a:t>
            </a:fld>
            <a:endParaRPr lang="en-US" altLang="en-US" dirty="0"/>
          </a:p>
        </p:txBody>
      </p:sp>
    </p:spTree>
    <p:extLst>
      <p:ext uri="{BB962C8B-B14F-4D97-AF65-F5344CB8AC3E}">
        <p14:creationId xmlns:p14="http://schemas.microsoft.com/office/powerpoint/2010/main" val="3444134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question.  The correct answer is False and we are going to describe why on the next slide.</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39</a:t>
            </a:fld>
            <a:endParaRPr lang="en-US" altLang="en-US" dirty="0"/>
          </a:p>
        </p:txBody>
      </p:sp>
    </p:spTree>
    <p:extLst>
      <p:ext uri="{BB962C8B-B14F-4D97-AF65-F5344CB8AC3E}">
        <p14:creationId xmlns:p14="http://schemas.microsoft.com/office/powerpoint/2010/main" val="131882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a:solidFill>
                  <a:schemeClr val="tx1"/>
                </a:solidFill>
                <a:latin typeface="Arial" panose="020B0604020202020204" pitchFamily="34" charset="0"/>
              </a:defRPr>
            </a:lvl1pPr>
            <a:lvl2pPr marL="742950" indent="-285750" defTabSz="963613">
              <a:defRPr>
                <a:solidFill>
                  <a:schemeClr val="tx1"/>
                </a:solidFill>
                <a:latin typeface="Arial" panose="020B0604020202020204" pitchFamily="34" charset="0"/>
              </a:defRPr>
            </a:lvl2pPr>
            <a:lvl3pPr marL="1143000" indent="-228600" defTabSz="963613">
              <a:defRPr>
                <a:solidFill>
                  <a:schemeClr val="tx1"/>
                </a:solidFill>
                <a:latin typeface="Arial" panose="020B0604020202020204" pitchFamily="34" charset="0"/>
              </a:defRPr>
            </a:lvl3pPr>
            <a:lvl4pPr marL="1600200" indent="-228600" defTabSz="963613">
              <a:defRPr>
                <a:solidFill>
                  <a:schemeClr val="tx1"/>
                </a:solidFill>
                <a:latin typeface="Arial" panose="020B0604020202020204" pitchFamily="34" charset="0"/>
              </a:defRPr>
            </a:lvl4pPr>
            <a:lvl5pPr marL="2057400" indent="-228600" defTabSz="963613">
              <a:defRPr>
                <a:solidFill>
                  <a:schemeClr val="tx1"/>
                </a:solidFill>
                <a:latin typeface="Arial" panose="020B0604020202020204" pitchFamily="34" charset="0"/>
              </a:defRPr>
            </a:lvl5pPr>
            <a:lvl6pPr marL="2514600" indent="-228600" defTabSz="963613" eaLnBrk="0" fontAlgn="base" hangingPunct="0">
              <a:spcBef>
                <a:spcPct val="0"/>
              </a:spcBef>
              <a:spcAft>
                <a:spcPct val="0"/>
              </a:spcAft>
              <a:defRPr>
                <a:solidFill>
                  <a:schemeClr val="tx1"/>
                </a:solidFill>
                <a:latin typeface="Arial" panose="020B0604020202020204" pitchFamily="34" charset="0"/>
              </a:defRPr>
            </a:lvl6pPr>
            <a:lvl7pPr marL="2971800" indent="-228600" defTabSz="963613" eaLnBrk="0" fontAlgn="base" hangingPunct="0">
              <a:spcBef>
                <a:spcPct val="0"/>
              </a:spcBef>
              <a:spcAft>
                <a:spcPct val="0"/>
              </a:spcAft>
              <a:defRPr>
                <a:solidFill>
                  <a:schemeClr val="tx1"/>
                </a:solidFill>
                <a:latin typeface="Arial" panose="020B0604020202020204" pitchFamily="34" charset="0"/>
              </a:defRPr>
            </a:lvl7pPr>
            <a:lvl8pPr marL="3429000" indent="-228600" defTabSz="963613" eaLnBrk="0" fontAlgn="base" hangingPunct="0">
              <a:spcBef>
                <a:spcPct val="0"/>
              </a:spcBef>
              <a:spcAft>
                <a:spcPct val="0"/>
              </a:spcAft>
              <a:defRPr>
                <a:solidFill>
                  <a:schemeClr val="tx1"/>
                </a:solidFill>
                <a:latin typeface="Arial" panose="020B0604020202020204" pitchFamily="34" charset="0"/>
              </a:defRPr>
            </a:lvl8pPr>
            <a:lvl9pPr marL="3886200" indent="-228600" defTabSz="963613" eaLnBrk="0" fontAlgn="base" hangingPunct="0">
              <a:spcBef>
                <a:spcPct val="0"/>
              </a:spcBef>
              <a:spcAft>
                <a:spcPct val="0"/>
              </a:spcAft>
              <a:defRPr>
                <a:solidFill>
                  <a:schemeClr val="tx1"/>
                </a:solidFill>
                <a:latin typeface="Arial" panose="020B0604020202020204" pitchFamily="34" charset="0"/>
              </a:defRPr>
            </a:lvl9pPr>
          </a:lstStyle>
          <a:p>
            <a:fld id="{AE05951D-0189-496E-B730-3F9A8CA57636}" type="slidenum">
              <a:rPr lang="en-US" altLang="en-US" smtClean="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a:t>4</a:t>
            </a:fld>
            <a:endParaRPr lang="en-US" altLang="en-US" dirty="0">
              <a:solidFill>
                <a:srgbClr val="000000"/>
              </a:solidFill>
              <a:latin typeface="Tahoma" panose="020B0604030504040204" pitchFamily="34" charset="0"/>
              <a:ea typeface="ＭＳ Ｐゴシック" panose="020B0600070205080204" pitchFamily="34" charset="-128"/>
              <a:cs typeface="Arial" panose="020B0604020202020204" pitchFamily="34" charset="0"/>
            </a:endParaRPr>
          </a:p>
        </p:txBody>
      </p:sp>
      <p:sp>
        <p:nvSpPr>
          <p:cNvPr id="11267" name="Rectangle 2"/>
          <p:cNvSpPr>
            <a:spLocks noGrp="1" noRot="1" noChangeAspect="1" noChangeArrowheads="1" noTextEdit="1"/>
          </p:cNvSpPr>
          <p:nvPr>
            <p:ph type="sldImg"/>
          </p:nvPr>
        </p:nvSpPr>
        <p:spPr>
          <a:xfrm>
            <a:off x="1187450" y="706438"/>
            <a:ext cx="4713288" cy="3536950"/>
          </a:xfrm>
          <a:ln/>
        </p:spPr>
      </p:sp>
      <p:sp>
        <p:nvSpPr>
          <p:cNvPr id="11268" name="Rectangle 3"/>
          <p:cNvSpPr>
            <a:spLocks noGrp="1" noChangeArrowheads="1"/>
          </p:cNvSpPr>
          <p:nvPr>
            <p:ph type="body" idx="1"/>
          </p:nvPr>
        </p:nvSpPr>
        <p:spPr>
          <a:xfrm>
            <a:off x="236538" y="4579938"/>
            <a:ext cx="6826250" cy="434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dirty="0">
                <a:latin typeface="Arial" panose="020B0604020202020204" pitchFamily="34" charset="0"/>
              </a:rPr>
              <a:t>The Interstate Technology and Regulatory Council (ITRC) is a state-led coalition of regulators, industry experts, citizen stakeholders, academia and federal partners that work to achieve regulatory acceptance of environmental technologies and innovative approaches. ITRC consists of all 50 states (and Puerto Rico and the District of Columbia) that work to break down barriers and reduce compliance costs, making it easier to use new technologies and helping states maximize resources. ITRC brings together a diverse mix of environmental experts and stakeholders from both the public and private sectors to broaden and deepen technical knowledge and advance the regulatory acceptance of environmental technologies. Together, we</a:t>
            </a:r>
            <a:r>
              <a:rPr lang="ja-JP" altLang="en-US" sz="800" dirty="0">
                <a:latin typeface="Arial" panose="020B0604020202020204" pitchFamily="34" charset="0"/>
              </a:rPr>
              <a:t>’</a:t>
            </a:r>
            <a:r>
              <a:rPr lang="en-US" altLang="ja-JP" sz="800" dirty="0">
                <a:latin typeface="Arial" panose="020B0604020202020204" pitchFamily="34" charset="0"/>
              </a:rPr>
              <a:t>re building the environmental community</a:t>
            </a:r>
            <a:r>
              <a:rPr lang="ja-JP" altLang="en-US" sz="800" dirty="0">
                <a:latin typeface="Arial" panose="020B0604020202020204" pitchFamily="34" charset="0"/>
              </a:rPr>
              <a:t>’</a:t>
            </a:r>
            <a:r>
              <a:rPr lang="en-US" altLang="ja-JP" sz="800" dirty="0">
                <a:latin typeface="Arial" panose="020B0604020202020204" pitchFamily="34" charset="0"/>
              </a:rPr>
              <a:t>s ability to expedite quality decision making while protecting human health and the environment. With our network of organizations and individuals throughout the environmental community, ITRC is a unique catalyst for dialogue between regulators and the regulated community.</a:t>
            </a:r>
          </a:p>
          <a:p>
            <a:pPr eaLnBrk="1" hangingPunct="1"/>
            <a:r>
              <a:rPr lang="en-US" altLang="en-US" sz="800" dirty="0">
                <a:latin typeface="Arial" panose="020B0604020202020204" pitchFamily="34" charset="0"/>
              </a:rPr>
              <a:t>For a state to be a member of ITRC their environmental agency must designate a State Point of Contact. To find out who your State POC is check out the </a:t>
            </a:r>
            <a:r>
              <a:rPr lang="ja-JP" altLang="en-US" sz="800" dirty="0">
                <a:latin typeface="Arial" panose="020B0604020202020204" pitchFamily="34" charset="0"/>
              </a:rPr>
              <a:t>“</a:t>
            </a:r>
            <a:r>
              <a:rPr lang="en-US" altLang="ja-JP" sz="800" dirty="0">
                <a:latin typeface="Arial" panose="020B0604020202020204" pitchFamily="34" charset="0"/>
              </a:rPr>
              <a:t>contacts</a:t>
            </a:r>
            <a:r>
              <a:rPr lang="ja-JP" altLang="en-US" sz="800" dirty="0">
                <a:latin typeface="Arial" panose="020B0604020202020204" pitchFamily="34" charset="0"/>
              </a:rPr>
              <a:t>”</a:t>
            </a:r>
            <a:r>
              <a:rPr lang="en-US" altLang="ja-JP" sz="800" dirty="0">
                <a:latin typeface="Arial" panose="020B0604020202020204" pitchFamily="34" charset="0"/>
              </a:rPr>
              <a:t> section at www.itrcweb.org. Also, click on </a:t>
            </a:r>
            <a:r>
              <a:rPr lang="ja-JP" altLang="en-US" sz="800" dirty="0">
                <a:latin typeface="Arial" panose="020B0604020202020204" pitchFamily="34" charset="0"/>
              </a:rPr>
              <a:t>“</a:t>
            </a:r>
            <a:r>
              <a:rPr lang="en-US" altLang="ja-JP" sz="800" dirty="0">
                <a:latin typeface="Arial" panose="020B0604020202020204" pitchFamily="34" charset="0"/>
              </a:rPr>
              <a:t>membership</a:t>
            </a:r>
            <a:r>
              <a:rPr lang="ja-JP" altLang="en-US" sz="800" dirty="0">
                <a:latin typeface="Arial" panose="020B0604020202020204" pitchFamily="34" charset="0"/>
              </a:rPr>
              <a:t>”</a:t>
            </a:r>
            <a:r>
              <a:rPr lang="en-US" altLang="ja-JP" sz="800" dirty="0">
                <a:latin typeface="Arial" panose="020B0604020202020204" pitchFamily="34" charset="0"/>
              </a:rPr>
              <a:t> to learn how you can become a member of an ITRC Technical Team.</a:t>
            </a:r>
          </a:p>
          <a:p>
            <a:pPr eaLnBrk="1" hangingPunct="1"/>
            <a:endParaRPr lang="en-US" altLang="en-US" sz="800" dirty="0">
              <a:latin typeface="Arial" panose="020B0604020202020204" pitchFamily="34" charset="0"/>
            </a:endParaRPr>
          </a:p>
          <a:p>
            <a:r>
              <a:rPr lang="en-US" altLang="en-US" sz="800" dirty="0">
                <a:latin typeface="Arial" panose="020B0604020202020204" pitchFamily="34" charset="0"/>
              </a:rPr>
              <a:t>Disclaimer: This material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 and no official endorsement should be inferred.</a:t>
            </a:r>
          </a:p>
          <a:p>
            <a:r>
              <a:rPr lang="en-US" altLang="en-US" sz="800" dirty="0">
                <a:latin typeface="Arial" panose="020B0604020202020204" pitchFamily="34" charset="0"/>
              </a:rPr>
              <a:t> The information provided in documents, training curricula, and other print or electronic materials created by the Interstate Technology and Regulatory Council (</a:t>
            </a:r>
            <a:r>
              <a:rPr lang="ja-JP" altLang="en-US" sz="800" dirty="0">
                <a:latin typeface="Arial" panose="020B0604020202020204" pitchFamily="34" charset="0"/>
              </a:rPr>
              <a:t>“</a:t>
            </a:r>
            <a:r>
              <a:rPr lang="en-US" altLang="ja-JP" sz="800" dirty="0">
                <a:latin typeface="Arial" panose="020B0604020202020204" pitchFamily="34" charset="0"/>
              </a:rPr>
              <a:t>ITRC</a:t>
            </a:r>
            <a:r>
              <a:rPr lang="ja-JP" altLang="en-US" sz="800" dirty="0">
                <a:latin typeface="Arial" panose="020B0604020202020204" pitchFamily="34" charset="0"/>
              </a:rPr>
              <a:t>”</a:t>
            </a:r>
            <a:r>
              <a:rPr lang="en-US" altLang="ja-JP" sz="800" dirty="0">
                <a:latin typeface="Arial" panose="020B0604020202020204" pitchFamily="34" charset="0"/>
              </a:rPr>
              <a:t> and such materials are referred to as </a:t>
            </a:r>
            <a:r>
              <a:rPr lang="ja-JP" altLang="en-US" sz="800" dirty="0">
                <a:latin typeface="Arial" panose="020B0604020202020204" pitchFamily="34" charset="0"/>
              </a:rPr>
              <a:t>“</a:t>
            </a:r>
            <a:r>
              <a:rPr lang="en-US" altLang="ja-JP" sz="800" dirty="0">
                <a:latin typeface="Arial" panose="020B0604020202020204" pitchFamily="34" charset="0"/>
              </a:rPr>
              <a:t>ITRC Materials</a:t>
            </a:r>
            <a:r>
              <a:rPr lang="ja-JP" altLang="en-US" sz="800" dirty="0">
                <a:latin typeface="Arial" panose="020B0604020202020204" pitchFamily="34" charset="0"/>
              </a:rPr>
              <a:t>”</a:t>
            </a:r>
            <a:r>
              <a:rPr lang="en-US" altLang="ja-JP" sz="800" dirty="0">
                <a:latin typeface="Arial" panose="020B0604020202020204" pitchFamily="34" charset="0"/>
              </a:rPr>
              <a:t>) is intended as a general reference to help regulators and others develop a consistent approach to their evaluation, regulatory approval, and deployment of environmental technologies. The information in ITRC Materials was formulated to be reliable and accurate. However, the information is provided "as is" and use of this information is at the users</a:t>
            </a:r>
            <a:r>
              <a:rPr lang="ja-JP" altLang="en-US" sz="800" dirty="0">
                <a:latin typeface="Arial" panose="020B0604020202020204" pitchFamily="34" charset="0"/>
              </a:rPr>
              <a:t>’</a:t>
            </a:r>
            <a:r>
              <a:rPr lang="en-US" altLang="ja-JP" sz="800" dirty="0">
                <a:latin typeface="Arial" panose="020B0604020202020204" pitchFamily="34" charset="0"/>
              </a:rPr>
              <a:t> own risk. </a:t>
            </a:r>
          </a:p>
          <a:p>
            <a:r>
              <a:rPr lang="en-US" altLang="en-US" sz="800" dirty="0">
                <a:latin typeface="Arial" panose="020B0604020202020204" pitchFamily="34" charset="0"/>
              </a:rPr>
              <a:t> ITRC Materials do not necessarily address all applicable health and safety risks and precautions with respect to particular materials, conditions, or procedures in specific applications of any technology. Consequently, ITRC recommends consulting applicable standards, laws, regulations, suppliers of materials, and material safety data sheets for information concerning safety and health risks and precautions and compliance with then-applicable laws and regulations. ITRC, ERIS and ECOS shall not be liable in the event of any conflict between information in ITRC Materials and such laws, regulations, and/or other ordinances. The content in ITRC Materials may be revised or withdrawn at any time without prior notice.</a:t>
            </a:r>
          </a:p>
          <a:p>
            <a:r>
              <a:rPr lang="en-US" altLang="en-US" sz="800" dirty="0">
                <a:latin typeface="Arial" panose="020B0604020202020204" pitchFamily="34" charset="0"/>
              </a:rPr>
              <a:t> ITRC, ERIS, and ECOS make no representations or warranties, express or implied, with respect to information in ITRC Materials and specifically disclaim all warranties to the fullest extent permitted by law (including, but not limited to, merchantability or fitness for a particular purpose). ITRC, ERIS, and ECOS will not accept liability for damages of any kind that result from acting upon or using this information. </a:t>
            </a:r>
          </a:p>
          <a:p>
            <a:r>
              <a:rPr lang="en-US" altLang="en-US" sz="800" dirty="0">
                <a:latin typeface="Arial" panose="020B0604020202020204" pitchFamily="34" charset="0"/>
              </a:rPr>
              <a:t> ITRC, ERIS, and ECOS do not endorse or recommend the use of specific technology or technology provider through ITRC Materials. Reference to technologies, products, or services offered by other parties does not constitute a guarantee by ITRC, ERIS, and ECOS of the quality or value of those technologies, products, or services. Information in ITRC Materials is for general reference only; it should not be construed as definitive guidance for any specific site and is not a substitute for consultation with qualified professional advisors.</a:t>
            </a: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522109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strike="noStrike" dirty="0"/>
              <a:t>When comparing</a:t>
            </a:r>
            <a:r>
              <a:rPr lang="en-US" b="0" i="0" strike="noStrike" baseline="0" dirty="0"/>
              <a:t> data from different labs and different methods, you need to remember a few things.</a:t>
            </a:r>
            <a:r>
              <a:rPr lang="en-US" b="0" i="0" strike="noStrike" dirty="0"/>
              <a:t> </a:t>
            </a:r>
            <a:r>
              <a:rPr lang="en-US" dirty="0"/>
              <a:t>The first is that you should not assume all data generated by 8015 is the same and comparable.  The quantified value depends on the extraction solvent, baseline correction, carbon ranges used for the integration and the calibration standards.  Just because the TPH value at a site suddenly increases or decreases, don’t assume a change has occurred at a site.  </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40</a:t>
            </a:fld>
            <a:endParaRPr lang="en-US" altLang="en-US" dirty="0"/>
          </a:p>
        </p:txBody>
      </p:sp>
    </p:spTree>
    <p:extLst>
      <p:ext uri="{BB962C8B-B14F-4D97-AF65-F5344CB8AC3E}">
        <p14:creationId xmlns:p14="http://schemas.microsoft.com/office/powerpoint/2010/main" val="261204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message I want to leave you with is demonstrated by this bar graph.  Four methods will yield four different results.  Each color bar is a different TPH method and the vertical axis is the TPH concentration.  It is readily apparent that there is poor agreement between the methods.  Not only will the results be different for the various methods, but non-petroleum hydrocarbons can be quantified as TPH.  If your results don’t make sense dig into the data a little and review the chromatograms </a:t>
            </a:r>
            <a:r>
              <a:rPr lang="en-US" b="0" i="0" dirty="0"/>
              <a:t>as well as site conditions that could point to naturally</a:t>
            </a:r>
            <a:r>
              <a:rPr lang="en-US" b="0" i="0" baseline="0" dirty="0"/>
              <a:t> occurring compounds</a:t>
            </a:r>
            <a:endParaRPr lang="en-US" b="0" i="0" dirty="0"/>
          </a:p>
        </p:txBody>
      </p:sp>
      <p:sp>
        <p:nvSpPr>
          <p:cNvPr id="4" name="Date Placeholder 3"/>
          <p:cNvSpPr>
            <a:spLocks noGrp="1"/>
          </p:cNvSpPr>
          <p:nvPr>
            <p:ph type="dt"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41</a:t>
            </a:fld>
            <a:endParaRPr lang="en-US" altLang="en-US"/>
          </a:p>
        </p:txBody>
      </p:sp>
    </p:spTree>
    <p:extLst>
      <p:ext uri="{BB962C8B-B14F-4D97-AF65-F5344CB8AC3E}">
        <p14:creationId xmlns:p14="http://schemas.microsoft.com/office/powerpoint/2010/main" val="2990627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conclude by mentioning field methods.  These methods can provide valuable information during initial field screening, plume delineation and while excavation is open and ongoing. </a:t>
            </a:r>
            <a:r>
              <a:rPr lang="en-US" b="0" i="0" dirty="0"/>
              <a:t>Examples of field methods include bag headspace using</a:t>
            </a:r>
            <a:r>
              <a:rPr lang="en-US" b="0" i="0" baseline="0" dirty="0"/>
              <a:t> a PID for volatiles and a wet chemistry test like Oil-in-Soil for semi-volatiles.</a:t>
            </a:r>
            <a:r>
              <a:rPr lang="en-US" b="0" i="0" dirty="0"/>
              <a:t> </a:t>
            </a:r>
            <a:r>
              <a:rPr lang="en-US" dirty="0"/>
              <a:t>A more in depth description of the pros and cons of these methods can be found in Appendix D of the guidance document.  Because the poor precision of these methods,  laboratory results should be used to confirm your conclusions. </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42</a:t>
            </a:fld>
            <a:endParaRPr lang="en-US" altLang="en-US" dirty="0"/>
          </a:p>
        </p:txBody>
      </p:sp>
    </p:spTree>
    <p:extLst>
      <p:ext uri="{BB962C8B-B14F-4D97-AF65-F5344CB8AC3E}">
        <p14:creationId xmlns:p14="http://schemas.microsoft.com/office/powerpoint/2010/main" val="3982047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43</a:t>
            </a:fld>
            <a:endParaRPr lang="en-US" altLang="en-US" dirty="0"/>
          </a:p>
        </p:txBody>
      </p:sp>
    </p:spTree>
    <p:extLst>
      <p:ext uri="{BB962C8B-B14F-4D97-AF65-F5344CB8AC3E}">
        <p14:creationId xmlns:p14="http://schemas.microsoft.com/office/powerpoint/2010/main" val="183112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44</a:t>
            </a:fld>
            <a:endParaRPr lang="en-US" altLang="en-US" dirty="0"/>
          </a:p>
        </p:txBody>
      </p:sp>
    </p:spTree>
    <p:extLst>
      <p:ext uri="{BB962C8B-B14F-4D97-AF65-F5344CB8AC3E}">
        <p14:creationId xmlns:p14="http://schemas.microsoft.com/office/powerpoint/2010/main" val="3601663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aseline="0" dirty="0"/>
              <a:t>Speaker Notes:</a:t>
            </a:r>
          </a:p>
          <a:p>
            <a:pPr>
              <a:spcBef>
                <a:spcPts val="0"/>
              </a:spcBef>
            </a:pPr>
            <a:endParaRPr lang="en-US" baseline="0" dirty="0"/>
          </a:p>
          <a:p>
            <a:pPr>
              <a:spcBef>
                <a:spcPts val="0"/>
              </a:spcBef>
            </a:pPr>
            <a:r>
              <a:rPr lang="en-US" baseline="0" dirty="0"/>
              <a:t>Key Point: TPH composition is important because it impacts risk.</a:t>
            </a:r>
          </a:p>
          <a:p>
            <a:pPr>
              <a:spcBef>
                <a:spcPts val="0"/>
              </a:spcBef>
            </a:pPr>
            <a:endParaRPr lang="en-US" baseline="0" dirty="0"/>
          </a:p>
          <a:p>
            <a:pPr>
              <a:spcBef>
                <a:spcPts val="0"/>
              </a:spcBef>
            </a:pPr>
            <a:r>
              <a:rPr lang="en-US" baseline="0" dirty="0"/>
              <a:t>Environmental fate: 1) transport through a compartment (e.g., medium); transfer between compartments (partitioning); and transformation by biological, chemical, or physical processes (weathering).</a:t>
            </a:r>
          </a:p>
          <a:p>
            <a:pPr>
              <a:spcBef>
                <a:spcPts val="0"/>
              </a:spcBef>
            </a:pPr>
            <a:endParaRPr lang="en-US" baseline="0" dirty="0"/>
          </a:p>
          <a:p>
            <a:pPr>
              <a:spcBef>
                <a:spcPts val="289"/>
              </a:spcBef>
            </a:pPr>
            <a:r>
              <a:rPr lang="en-US" dirty="0"/>
              <a:t>- Why do we need to understand about TPH in</a:t>
            </a:r>
            <a:r>
              <a:rPr lang="en-US" baseline="0" dirty="0"/>
              <a:t> different </a:t>
            </a:r>
            <a:r>
              <a:rPr lang="en-US" dirty="0"/>
              <a:t>media?</a:t>
            </a:r>
          </a:p>
          <a:p>
            <a:pPr marL="165261" indent="-165261">
              <a:spcBef>
                <a:spcPts val="289"/>
              </a:spcBef>
              <a:buFontTx/>
              <a:buChar char="-"/>
            </a:pPr>
            <a:r>
              <a:rPr lang="en-US" dirty="0"/>
              <a:t>How do we collect relevant TPH suitable for a robust CSM and Risk Assessment? </a:t>
            </a:r>
          </a:p>
          <a:p>
            <a:pPr marL="165261" indent="-165261" defTabSz="881389">
              <a:spcBef>
                <a:spcPts val="289"/>
              </a:spcBef>
              <a:buFontTx/>
              <a:buChar char="-"/>
              <a:defRPr/>
            </a:pPr>
            <a:r>
              <a:rPr lang="en-US" dirty="0"/>
              <a:t>Effectively evaluate and develop CSMs</a:t>
            </a:r>
          </a:p>
          <a:p>
            <a:endParaRPr lang="en-US" b="0" i="0"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45</a:t>
            </a:fld>
            <a:endParaRPr lang="en-US" altLang="en-US" dirty="0"/>
          </a:p>
        </p:txBody>
      </p:sp>
    </p:spTree>
    <p:extLst>
      <p:ext uri="{BB962C8B-B14F-4D97-AF65-F5344CB8AC3E}">
        <p14:creationId xmlns:p14="http://schemas.microsoft.com/office/powerpoint/2010/main" val="1202695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r>
              <a:rPr lang="en-US" dirty="0"/>
              <a:t>Speaker notes: Key Idea: The composition of TPH in a sample from any medium affects risk. It’s critical to understand how the composition in the vapor and dissolved plumes differ from the source zone due to partitioning and transformation processes.</a:t>
            </a:r>
          </a:p>
          <a:p>
            <a:pPr marL="107415" lvl="1">
              <a:spcBef>
                <a:spcPts val="281"/>
              </a:spcBef>
            </a:pPr>
            <a:endParaRPr lang="en-US" dirty="0"/>
          </a:p>
          <a:p>
            <a:pPr marL="107415" lvl="1">
              <a:spcBef>
                <a:spcPts val="281"/>
              </a:spcBef>
            </a:pPr>
            <a:r>
              <a:rPr lang="en-US" dirty="0"/>
              <a:t>Former Fuel Tank Farm CSM from the Hawai’i-hosted case studies for the guidance.</a:t>
            </a:r>
          </a:p>
          <a:p>
            <a:pPr marL="276705" lvl="1" indent="-169290">
              <a:spcBef>
                <a:spcPts val="281"/>
              </a:spcBef>
              <a:buFont typeface="Arial" panose="020B0604020202020204" pitchFamily="34" charset="0"/>
              <a:buChar char="•"/>
            </a:pPr>
            <a:r>
              <a:rPr lang="en-US" dirty="0"/>
              <a:t>Releases of gasoline and diesel from an aboveground storage tank (AST) and a diesel pipeline abandoned in place.</a:t>
            </a:r>
          </a:p>
          <a:p>
            <a:pPr marL="276705" lvl="1" indent="-169290">
              <a:spcBef>
                <a:spcPts val="281"/>
              </a:spcBef>
              <a:buFont typeface="Arial" panose="020B0604020202020204" pitchFamily="34" charset="0"/>
              <a:buChar char="•"/>
            </a:pPr>
            <a:r>
              <a:rPr lang="en-US" dirty="0"/>
              <a:t>The </a:t>
            </a:r>
            <a:r>
              <a:rPr lang="en-US" b="0" dirty="0"/>
              <a:t>extent of contamination has </a:t>
            </a:r>
            <a:r>
              <a:rPr lang="en-US" dirty="0"/>
              <a:t>been defined using bulk TPH analyses (e.g., TPH-gasoline, TPH-diesel, etc.)</a:t>
            </a:r>
          </a:p>
          <a:p>
            <a:pPr marL="276705" lvl="1" indent="-169290" defTabSz="902879">
              <a:spcBef>
                <a:spcPts val="281"/>
              </a:spcBef>
              <a:buFont typeface="Arial" panose="020B0604020202020204" pitchFamily="34" charset="0"/>
              <a:buChar char="•"/>
              <a:defRPr/>
            </a:pPr>
            <a:r>
              <a:rPr lang="en-US" dirty="0"/>
              <a:t>Areas of gross contamination or presence of NAPL (residual or mobile). NAPL has reached the shallow groundwater table (5-10 feet bgs)</a:t>
            </a:r>
          </a:p>
          <a:p>
            <a:pPr marL="781730" lvl="2" indent="-222876">
              <a:spcBef>
                <a:spcPts val="281"/>
              </a:spcBef>
              <a:buFont typeface="+mj-lt"/>
              <a:buAutoNum type="arabicPeriod"/>
            </a:pPr>
            <a:r>
              <a:rPr lang="en-US" dirty="0"/>
              <a:t>Shallow soil - pipeline</a:t>
            </a:r>
          </a:p>
          <a:p>
            <a:pPr marL="781730" lvl="2" indent="-222876">
              <a:spcBef>
                <a:spcPts val="281"/>
              </a:spcBef>
              <a:buFont typeface="+mj-lt"/>
              <a:buAutoNum type="arabicPeriod"/>
            </a:pPr>
            <a:r>
              <a:rPr lang="en-US" dirty="0"/>
              <a:t>Subsurface soil/groundwater beneath the AST</a:t>
            </a:r>
          </a:p>
          <a:p>
            <a:pPr marL="107415" lvl="1">
              <a:spcBef>
                <a:spcPts val="281"/>
              </a:spcBef>
            </a:pPr>
            <a:r>
              <a:rPr lang="en-US" dirty="0"/>
              <a:t>Pathways and concerns are listed on the figure: [ONLY POINT OUT ONE OR TWO]</a:t>
            </a:r>
          </a:p>
          <a:p>
            <a:pPr marL="784574" lvl="2" indent="-225720">
              <a:spcBef>
                <a:spcPts val="281"/>
              </a:spcBef>
              <a:buFont typeface="+mj-lt"/>
              <a:buAutoNum type="arabicPeriod"/>
            </a:pPr>
            <a:r>
              <a:rPr lang="en-US" dirty="0"/>
              <a:t>Direct exposure risk </a:t>
            </a:r>
          </a:p>
          <a:p>
            <a:pPr marL="784574" lvl="2" indent="-225720">
              <a:spcBef>
                <a:spcPts val="281"/>
              </a:spcBef>
              <a:buFont typeface="+mj-lt"/>
              <a:buAutoNum type="arabicPeriod"/>
            </a:pPr>
            <a:r>
              <a:rPr lang="en-US" dirty="0"/>
              <a:t>Vapor intrusion risk (note: impacts are shallow)</a:t>
            </a:r>
          </a:p>
          <a:p>
            <a:pPr marL="784574" lvl="2" indent="-225720">
              <a:spcBef>
                <a:spcPts val="281"/>
              </a:spcBef>
              <a:buFont typeface="+mj-lt"/>
              <a:buAutoNum type="arabicPeriod"/>
            </a:pPr>
            <a:r>
              <a:rPr lang="en-US" dirty="0"/>
              <a:t>Leaching to groundwater</a:t>
            </a:r>
          </a:p>
          <a:p>
            <a:pPr marL="784574" lvl="2" indent="-225720">
              <a:spcBef>
                <a:spcPts val="281"/>
              </a:spcBef>
              <a:buFont typeface="+mj-lt"/>
              <a:buAutoNum type="arabicPeriod"/>
            </a:pPr>
            <a:r>
              <a:rPr lang="en-US" dirty="0"/>
              <a:t>Contaminated groundwater migration to aquatic habitats</a:t>
            </a:r>
          </a:p>
          <a:p>
            <a:pPr marL="784574" lvl="2" indent="-225720">
              <a:spcBef>
                <a:spcPts val="281"/>
              </a:spcBef>
              <a:buFont typeface="+mj-lt"/>
              <a:buAutoNum type="arabicPeriod"/>
            </a:pPr>
            <a:r>
              <a:rPr lang="en-US" dirty="0"/>
              <a:t>Gross contamination (NAPL)</a:t>
            </a:r>
          </a:p>
          <a:p>
            <a:pPr marL="107415" lvl="1">
              <a:spcBef>
                <a:spcPts val="281"/>
              </a:spcBef>
            </a:pPr>
            <a:endParaRPr lang="en-US" dirty="0"/>
          </a:p>
          <a:p>
            <a:pPr marL="107415" lvl="1">
              <a:spcBef>
                <a:spcPts val="281"/>
              </a:spcBef>
            </a:pPr>
            <a:r>
              <a:rPr lang="en-US" dirty="0"/>
              <a:t>Pie Charts (animation) – These pie charts are intended to convey relative hydrocarbon mass (size of pie) and phase (oil/NAPL, vapor, water, sorbed).</a:t>
            </a:r>
          </a:p>
          <a:p>
            <a:pPr marL="107415" lvl="1">
              <a:spcBef>
                <a:spcPts val="281"/>
              </a:spcBef>
            </a:pPr>
            <a:r>
              <a:rPr lang="en-US" dirty="0"/>
              <a:t>Over 99% of the hydrocarbon mass is in the NAPL.</a:t>
            </a:r>
          </a:p>
          <a:p>
            <a:pPr marL="107415" lvl="1">
              <a:spcBef>
                <a:spcPts val="281"/>
              </a:spcBef>
            </a:pPr>
            <a:endParaRPr lang="en-US" dirty="0"/>
          </a:p>
          <a:p>
            <a:pPr marL="107415" lvl="1" defTabSz="891503">
              <a:spcBef>
                <a:spcPts val="281"/>
              </a:spcBef>
              <a:defRPr/>
            </a:pPr>
            <a:r>
              <a:rPr lang="en-US" dirty="0"/>
              <a:t>Figure Source: HIDOH Case Study #1 Figure 1-3 with pie charts created by the Fate team. Relative proportions estimated.</a:t>
            </a:r>
          </a:p>
          <a:p>
            <a:pPr marL="107415" lvl="1">
              <a:spcBef>
                <a:spcPts val="281"/>
              </a:spcBef>
            </a:pPr>
            <a:endParaRPr lang="en-US" dirty="0"/>
          </a:p>
          <a:p>
            <a:pPr marL="107415" lvl="1">
              <a:spcBef>
                <a:spcPts val="281"/>
              </a:spcBef>
            </a:pPr>
            <a:endParaRPr lang="en-US" dirty="0"/>
          </a:p>
          <a:p>
            <a:pPr marL="107415" lvl="1">
              <a:spcBef>
                <a:spcPts val="281"/>
              </a:spcBef>
            </a:pPr>
            <a:endParaRPr lang="en-US" dirty="0"/>
          </a:p>
          <a:p>
            <a:pPr marL="107415" lvl="1">
              <a:spcBef>
                <a:spcPts val="281"/>
              </a:spcBef>
            </a:pPr>
            <a:endParaRPr lang="en-US" dirty="0"/>
          </a:p>
          <a:p>
            <a:pPr marL="107415" lvl="1">
              <a:spcBef>
                <a:spcPts val="281"/>
              </a:spcBef>
            </a:pPr>
            <a:endParaRPr lang="en-US" dirty="0"/>
          </a:p>
          <a:p>
            <a:pPr marL="107415" lvl="1">
              <a:spcBef>
                <a:spcPts val="281"/>
              </a:spcBef>
            </a:pPr>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46</a:t>
            </a:fld>
            <a:endParaRPr lang="en-US" altLang="en-US" dirty="0"/>
          </a:p>
        </p:txBody>
      </p:sp>
    </p:spTree>
    <p:extLst>
      <p:ext uri="{BB962C8B-B14F-4D97-AF65-F5344CB8AC3E}">
        <p14:creationId xmlns:p14="http://schemas.microsoft.com/office/powerpoint/2010/main" val="2215332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r>
              <a:rPr lang="en-US" dirty="0"/>
              <a:t>Speaker notes: Key Idea: We emphasize the more dominant weathering processes in the coming slides: volatilization, dissolution, adsorption, and biodegradation (both aerobic and anaerobic).</a:t>
            </a:r>
          </a:p>
          <a:p>
            <a:pPr marL="107415" lvl="1">
              <a:spcBef>
                <a:spcPts val="281"/>
              </a:spcBef>
            </a:pPr>
            <a:endParaRPr lang="en-US" dirty="0"/>
          </a:p>
          <a:p>
            <a:pPr marL="107415" lvl="1">
              <a:spcBef>
                <a:spcPts val="281"/>
              </a:spcBef>
            </a:pPr>
            <a:r>
              <a:rPr lang="en-US" dirty="0"/>
              <a:t>Point to the guidance for further information. </a:t>
            </a:r>
          </a:p>
          <a:p>
            <a:pPr marL="107415" lvl="1">
              <a:spcBef>
                <a:spcPts val="281"/>
              </a:spcBef>
            </a:pPr>
            <a:endParaRPr lang="en-US" dirty="0"/>
          </a:p>
          <a:p>
            <a:pPr marL="107415" lvl="1" defTabSz="859317">
              <a:spcBef>
                <a:spcPts val="281"/>
              </a:spcBef>
            </a:pPr>
            <a:r>
              <a:rPr lang="en-US" dirty="0"/>
              <a:t>Figure Source: ITRC TPH Risk Assessment Guidance</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47</a:t>
            </a:fld>
            <a:endParaRPr lang="en-US" altLang="en-US" dirty="0"/>
          </a:p>
        </p:txBody>
      </p:sp>
    </p:spTree>
    <p:extLst>
      <p:ext uri="{BB962C8B-B14F-4D97-AF65-F5344CB8AC3E}">
        <p14:creationId xmlns:p14="http://schemas.microsoft.com/office/powerpoint/2010/main" val="2603936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09" lvl="1">
              <a:spcBef>
                <a:spcPts val="281"/>
              </a:spcBef>
            </a:pPr>
            <a:endParaRPr lang="en-US" dirty="0"/>
          </a:p>
          <a:p>
            <a:pPr marL="107409" lvl="1">
              <a:spcBef>
                <a:spcPts val="281"/>
              </a:spcBef>
            </a:pPr>
            <a:r>
              <a:rPr lang="en-US" dirty="0"/>
              <a:t>Speaker notes: Key Idea: Smaller hydrocarbons are more volatile than larger hydrocarbons. TPH vapor composition is dominated by these smaller aliphatic and aromatic hydrocarbons.</a:t>
            </a:r>
          </a:p>
          <a:p>
            <a:pPr marL="107409" lvl="1" defTabSz="870230">
              <a:spcBef>
                <a:spcPts val="281"/>
              </a:spcBef>
              <a:defRPr/>
            </a:pPr>
            <a:endParaRPr lang="en-US" dirty="0"/>
          </a:p>
          <a:p>
            <a:pPr marL="107409" lvl="1" defTabSz="870230">
              <a:spcBef>
                <a:spcPts val="281"/>
              </a:spcBef>
              <a:defRPr/>
            </a:pPr>
            <a:r>
              <a:rPr lang="en-US" dirty="0"/>
              <a:t>Explain Graph:</a:t>
            </a:r>
          </a:p>
          <a:p>
            <a:pPr marL="107409" lvl="1" defTabSz="870230">
              <a:spcBef>
                <a:spcPts val="281"/>
              </a:spcBef>
              <a:defRPr/>
            </a:pPr>
            <a:r>
              <a:rPr lang="en-US" dirty="0"/>
              <a:t>This figure introduces the simplest case, partitioning of hydrocarbons to vapor. </a:t>
            </a:r>
          </a:p>
          <a:p>
            <a:pPr marL="278848" lvl="1" indent="-171440" defTabSz="870230">
              <a:spcBef>
                <a:spcPts val="281"/>
              </a:spcBef>
              <a:buFont typeface="Arial" panose="020B0604020202020204" pitchFamily="34" charset="0"/>
              <a:buChar char="•"/>
              <a:defRPr/>
            </a:pPr>
            <a:r>
              <a:rPr lang="en-US" dirty="0"/>
              <a:t>The x axis is boiling point so this corresponds to retention time in a gas chromatogram. </a:t>
            </a:r>
          </a:p>
          <a:p>
            <a:pPr marL="278848" lvl="1" indent="-171440" defTabSz="870230">
              <a:spcBef>
                <a:spcPts val="281"/>
              </a:spcBef>
              <a:buFont typeface="Arial" panose="020B0604020202020204" pitchFamily="34" charset="0"/>
              <a:buChar char="•"/>
              <a:defRPr/>
            </a:pPr>
            <a:endParaRPr lang="en-US" dirty="0"/>
          </a:p>
          <a:p>
            <a:pPr marL="278848" lvl="1" indent="-171440" defTabSz="870230">
              <a:spcBef>
                <a:spcPts val="281"/>
              </a:spcBef>
              <a:buFont typeface="Arial" panose="020B0604020202020204" pitchFamily="34" charset="0"/>
              <a:buChar char="•"/>
              <a:defRPr/>
            </a:pPr>
            <a:r>
              <a:rPr lang="en-US" dirty="0"/>
              <a:t>The y axis is vapor pressure. </a:t>
            </a:r>
          </a:p>
          <a:p>
            <a:pPr marL="278848" lvl="1" indent="-171440" defTabSz="870230">
              <a:spcBef>
                <a:spcPts val="281"/>
              </a:spcBef>
              <a:buFont typeface="Arial" panose="020B0604020202020204" pitchFamily="34" charset="0"/>
              <a:buChar char="•"/>
              <a:defRPr/>
            </a:pPr>
            <a:endParaRPr lang="en-US" dirty="0"/>
          </a:p>
          <a:p>
            <a:pPr marL="278848" lvl="1" indent="-171440" defTabSz="870230">
              <a:spcBef>
                <a:spcPts val="281"/>
              </a:spcBef>
              <a:buFont typeface="Arial" panose="020B0604020202020204" pitchFamily="34" charset="0"/>
              <a:buChar char="•"/>
              <a:defRPr/>
            </a:pPr>
            <a:r>
              <a:rPr lang="en-US" dirty="0"/>
              <a:t>The colors differentiate the many classes of hydrocarbons such as alkanes, alkenes, alkynes, aromatics and so on. </a:t>
            </a:r>
            <a:r>
              <a:rPr lang="en-US" u="sng" dirty="0"/>
              <a:t>Let’s focus on the green (aliphatics) and blue (aromatics)</a:t>
            </a:r>
            <a:r>
              <a:rPr lang="en-US" u="none" dirty="0"/>
              <a:t>. [DON’T ANNOUNCE ALL THE CLASSES]</a:t>
            </a:r>
          </a:p>
          <a:p>
            <a:pPr marL="278848" lvl="1" indent="-171440" defTabSz="870230">
              <a:spcBef>
                <a:spcPts val="281"/>
              </a:spcBef>
              <a:buFont typeface="Arial" panose="020B0604020202020204" pitchFamily="34" charset="0"/>
              <a:buChar char="•"/>
              <a:defRPr/>
            </a:pPr>
            <a:endParaRPr lang="en-US" u="none" dirty="0"/>
          </a:p>
          <a:p>
            <a:pPr marL="270577" lvl="1" indent="-163168" defTabSz="870230">
              <a:spcBef>
                <a:spcPts val="281"/>
              </a:spcBef>
              <a:buFont typeface="Arial" panose="020B0604020202020204" pitchFamily="34" charset="0"/>
              <a:buChar char="•"/>
              <a:defRPr/>
            </a:pPr>
            <a:r>
              <a:rPr lang="en-US" dirty="0"/>
              <a:t>Vapor pressure is inversely correlated with boiling point for all hydrocarbons, which is why we call this a simple case. Note the scatter at the bottom of the chart is related to the difficulty in measuring lower vapor pressures.</a:t>
            </a:r>
          </a:p>
          <a:p>
            <a:pPr marL="107409" lvl="1" defTabSz="870230">
              <a:spcBef>
                <a:spcPts val="281"/>
              </a:spcBef>
              <a:defRPr/>
            </a:pPr>
            <a:endParaRPr lang="en-US" dirty="0"/>
          </a:p>
          <a:p>
            <a:pPr marL="107409" lvl="1">
              <a:spcBef>
                <a:spcPts val="281"/>
              </a:spcBef>
            </a:pPr>
            <a:r>
              <a:rPr lang="en-US" dirty="0"/>
              <a:t>Additional notes:</a:t>
            </a:r>
          </a:p>
          <a:p>
            <a:pPr marL="107409" lvl="1" defTabSz="914346">
              <a:spcBef>
                <a:spcPts val="281"/>
              </a:spcBef>
              <a:defRPr/>
            </a:pPr>
            <a:r>
              <a:rPr lang="en-US" dirty="0"/>
              <a:t>Boiling point = temperature at which liquid pressure equals the vapor pressure. Example: propane (C3H8) is a gas at normal surface temperatures and pressures so keeping it in storable liquid form requires refrigeration.</a:t>
            </a:r>
          </a:p>
          <a:p>
            <a:pPr marL="107409" lvl="1">
              <a:spcBef>
                <a:spcPts val="281"/>
              </a:spcBef>
            </a:pPr>
            <a:endParaRPr lang="en-US" dirty="0"/>
          </a:p>
          <a:p>
            <a:pPr marL="107409" lvl="1">
              <a:spcBef>
                <a:spcPts val="281"/>
              </a:spcBef>
            </a:pPr>
            <a:endParaRPr lang="en-US" dirty="0"/>
          </a:p>
          <a:p>
            <a:pPr marL="107409" lvl="1">
              <a:spcBef>
                <a:spcPts val="281"/>
              </a:spcBef>
            </a:pPr>
            <a:r>
              <a:rPr lang="en-US" dirty="0"/>
              <a:t>USEPA considers a chemical volatile if VP greater than or equal to 1 mm Hg. This corresponds to the boiling point of n-decane (C10H20).</a:t>
            </a:r>
          </a:p>
          <a:p>
            <a:pPr marL="107409" lvl="1">
              <a:spcBef>
                <a:spcPts val="281"/>
              </a:spcBef>
            </a:pPr>
            <a:endParaRPr lang="en-US" dirty="0"/>
          </a:p>
          <a:p>
            <a:pPr marL="107409" lvl="1" defTabSz="870230">
              <a:spcBef>
                <a:spcPts val="281"/>
              </a:spcBef>
              <a:defRPr/>
            </a:pPr>
            <a:r>
              <a:rPr lang="en-US" dirty="0"/>
              <a:t>Figure Source: George DeVaull, Shell, 9/05/18, using TPH Criteria Working Group data (augmented)</a:t>
            </a:r>
          </a:p>
          <a:p>
            <a:pPr marL="107409" lvl="1" defTabSz="870230">
              <a:spcBef>
                <a:spcPts val="281"/>
              </a:spcBef>
              <a:defRPr/>
            </a:pPr>
            <a:endParaRPr lang="en-US" dirty="0"/>
          </a:p>
          <a:p>
            <a:pPr marL="107409" lvl="1">
              <a:spcBef>
                <a:spcPts val="281"/>
              </a:spcBef>
            </a:pP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48</a:t>
            </a:fld>
            <a:endParaRPr lang="en-US" altLang="en-US" dirty="0"/>
          </a:p>
        </p:txBody>
      </p:sp>
    </p:spTree>
    <p:extLst>
      <p:ext uri="{BB962C8B-B14F-4D97-AF65-F5344CB8AC3E}">
        <p14:creationId xmlns:p14="http://schemas.microsoft.com/office/powerpoint/2010/main" val="3836260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09" lvl="1">
              <a:spcBef>
                <a:spcPts val="281"/>
              </a:spcBef>
            </a:pPr>
            <a:r>
              <a:rPr lang="en-US" dirty="0"/>
              <a:t>Speaker notes:  Key Idea: Smaller hydrocarbons more soluble than larger hydrocarbons, however there are differences based on chemical class/structure. The composition of the TPH water-soluble fraction likely is dominated by aromatics with some other hydrocarbons. The aliphatics generally speaking are not soluble. This is important for characterizing risk related to drinking water exposure and exposure to ecological receptors.</a:t>
            </a:r>
          </a:p>
          <a:p>
            <a:pPr marL="107409" lvl="1">
              <a:spcBef>
                <a:spcPts val="281"/>
              </a:spcBef>
            </a:pPr>
            <a:endParaRPr lang="en-US" dirty="0"/>
          </a:p>
          <a:p>
            <a:pPr marL="107409" lvl="1" defTabSz="870230">
              <a:spcBef>
                <a:spcPts val="281"/>
              </a:spcBef>
              <a:defRPr/>
            </a:pPr>
            <a:r>
              <a:rPr lang="en-US" dirty="0"/>
              <a:t>Explain graph: </a:t>
            </a:r>
          </a:p>
          <a:p>
            <a:pPr marL="107409" lvl="1" defTabSz="870230">
              <a:spcBef>
                <a:spcPts val="281"/>
              </a:spcBef>
              <a:defRPr/>
            </a:pPr>
            <a:r>
              <a:rPr lang="en-US" dirty="0"/>
              <a:t>This figure introduces partitioning of hydrocarbons to water, which is more complex than our previous slides on oil partitioning to vapor. </a:t>
            </a:r>
          </a:p>
          <a:p>
            <a:pPr marL="278848" lvl="1" indent="-171440" defTabSz="870230">
              <a:spcBef>
                <a:spcPts val="281"/>
              </a:spcBef>
              <a:buFont typeface="Arial" panose="020B0604020202020204" pitchFamily="34" charset="0"/>
              <a:buChar char="•"/>
              <a:defRPr/>
            </a:pPr>
            <a:r>
              <a:rPr lang="en-US" dirty="0"/>
              <a:t>The x axis is boiling point. </a:t>
            </a:r>
          </a:p>
          <a:p>
            <a:pPr marL="278848" lvl="1" indent="-171440" defTabSz="870230">
              <a:spcBef>
                <a:spcPts val="281"/>
              </a:spcBef>
              <a:buFont typeface="Arial" panose="020B0604020202020204" pitchFamily="34" charset="0"/>
              <a:buChar char="•"/>
              <a:defRPr/>
            </a:pPr>
            <a:r>
              <a:rPr lang="en-US" dirty="0"/>
              <a:t>The y axis is aqueous solubility. </a:t>
            </a:r>
          </a:p>
          <a:p>
            <a:pPr marL="107409" lvl="1" defTabSz="870230">
              <a:spcBef>
                <a:spcPts val="281"/>
              </a:spcBef>
              <a:defRPr/>
            </a:pPr>
            <a:endParaRPr lang="en-US" dirty="0"/>
          </a:p>
          <a:p>
            <a:pPr marL="107409" lvl="1" defTabSz="870230">
              <a:spcBef>
                <a:spcPts val="281"/>
              </a:spcBef>
              <a:defRPr/>
            </a:pPr>
            <a:r>
              <a:rPr lang="en-US" dirty="0"/>
              <a:t>Similar to volatility, smaller compounds have greater solubility than larger compounds, but molecule structure contributes to significant variation.  The TPH analysis can capture all of these soluble constituents.</a:t>
            </a:r>
          </a:p>
          <a:p>
            <a:pPr marL="107409" lvl="1">
              <a:spcBef>
                <a:spcPts val="281"/>
              </a:spcBef>
            </a:pPr>
            <a:endParaRPr lang="en-US" dirty="0"/>
          </a:p>
          <a:p>
            <a:pPr marL="107409" lvl="1" defTabSz="859266">
              <a:spcBef>
                <a:spcPts val="281"/>
              </a:spcBef>
            </a:pPr>
            <a:endParaRPr lang="en-US" dirty="0"/>
          </a:p>
          <a:p>
            <a:pPr marL="107409" lvl="1" defTabSz="859266">
              <a:spcBef>
                <a:spcPts val="281"/>
              </a:spcBef>
            </a:pPr>
            <a:r>
              <a:rPr lang="en-US" dirty="0"/>
              <a:t>Figure Source: George DeVaull, Shell, 7/17/18, using TPH Criteria Working Group data (augmented)</a:t>
            </a:r>
          </a:p>
          <a:p>
            <a:pPr>
              <a:spcBef>
                <a:spcPts val="281"/>
              </a:spcBef>
            </a:pPr>
            <a:endParaRPr lang="en-US" dirty="0"/>
          </a:p>
          <a:p>
            <a:pPr marL="107409" lvl="1">
              <a:spcBef>
                <a:spcPts val="281"/>
              </a:spcBef>
            </a:pPr>
            <a:endParaRPr lang="en-US" dirty="0"/>
          </a:p>
          <a:p>
            <a:pPr marL="107409" lvl="1">
              <a:spcBef>
                <a:spcPts val="281"/>
              </a:spcBef>
            </a:pP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49</a:t>
            </a:fld>
            <a:endParaRPr lang="en-US" altLang="en-US" dirty="0"/>
          </a:p>
        </p:txBody>
      </p:sp>
    </p:spTree>
    <p:extLst>
      <p:ext uri="{BB962C8B-B14F-4D97-AF65-F5344CB8AC3E}">
        <p14:creationId xmlns:p14="http://schemas.microsoft.com/office/powerpoint/2010/main" val="3928688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F7C99068-3BEE-4474-9E01-11A14C3D866B}" type="slidenum">
              <a:rPr lang="en-US" altLang="en-US" smtClean="0">
                <a:latin typeface="Tahoma" panose="020B0604030504040204" pitchFamily="34" charset="0"/>
              </a:rPr>
              <a:pPr/>
              <a:t>5</a:t>
            </a:fld>
            <a:endParaRPr lang="en-US" altLang="en-US" dirty="0">
              <a:latin typeface="Tahoma" panose="020B060403050404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b="1" dirty="0">
                <a:latin typeface="Arial" panose="020B0604020202020204" pitchFamily="34" charset="0"/>
              </a:rPr>
              <a:t>Jennifer Strauss </a:t>
            </a:r>
            <a:r>
              <a:rPr lang="en-US" altLang="en-US" sz="800" dirty="0">
                <a:latin typeface="Arial" panose="020B0604020202020204" pitchFamily="34" charset="0"/>
              </a:rPr>
              <a:t>is an Environmental Protection Specialist for the Colorado Division of Oil &amp; Public Safety (OPS) in Denver, Colorado.  Jennifer has worked with the Remediation Section since 2012. She reviews and analyzes Site Characterization Reports, Corrective Action Plans, State Lead and Petroleum Brownfields </a:t>
            </a:r>
            <a:r>
              <a:rPr lang="en-US" altLang="en-US" sz="800" dirty="0" smtClean="0">
                <a:latin typeface="Arial" panose="020B0604020202020204" pitchFamily="34" charset="0"/>
              </a:rPr>
              <a:t>Work plans, </a:t>
            </a:r>
            <a:r>
              <a:rPr lang="en-US" altLang="en-US" sz="800" dirty="0">
                <a:latin typeface="Arial" panose="020B0604020202020204" pitchFamily="34" charset="0"/>
              </a:rPr>
              <a:t>and Monitoring &amp; Remediation Reports to support the cleanup of contamination from petroleum storage tanks. Jennifer was involved in the creation of the web-based OPS Petroleum Program Guidance Document and is a member of the Application Review Group for the Recognized Environmental Professional Program.  Prior to working with OPS, Jennifer spent eight years at the Pennsylvania Department of Environmental Protection working on stormwater planning and permitting, the Act 2 Voluntary Cleanup Program, and the Corrective Action Program.  Jennifer has contributed to ITRC as a team member since 2016 for the Total Petroleum Hydrocarbon Risk Evaluation team. She earned a bachelor’s degree in geology from Temple University, Philadelphia, Pennsylvania in 2002.</a:t>
            </a:r>
          </a:p>
          <a:p>
            <a:pPr eaLnBrk="1" hangingPunct="1"/>
            <a:r>
              <a:rPr lang="en-US" altLang="en-US" sz="800" b="1" dirty="0">
                <a:latin typeface="Arial" panose="020B0604020202020204" pitchFamily="34" charset="0"/>
              </a:rPr>
              <a:t>Manivannan (Mani) Nagaiah </a:t>
            </a:r>
            <a:r>
              <a:rPr lang="en-US" altLang="en-US" sz="800" dirty="0">
                <a:latin typeface="Arial" panose="020B0604020202020204" pitchFamily="34" charset="0"/>
              </a:rPr>
              <a:t>is a Project Engineer with Langan Engineering and Environmental Services in Phoenix, Arizona. Mani’s career has been focused on the management of small to large-scale, complex NAPL sites as well as petroleum release sites with TPH impacts. Since joining Langan in 2006, he has spearheaded several petroleum release investigations, designed and optimized LNAPL recovery systems and corrective actions, and established technically feasible and practical road maps for site closure. Mani has worked on NAPL/petroleum release investigative and remediation projects in the north-east corridor, Georgia and Florida. More recently, he has moved to Phoenix and the Southwest market. </a:t>
            </a:r>
            <a:r>
              <a:rPr lang="en-US" altLang="en-US" sz="800" baseline="0" dirty="0">
                <a:latin typeface="Arial" panose="020B0604020202020204" pitchFamily="34" charset="0"/>
              </a:rPr>
              <a:t> </a:t>
            </a:r>
            <a:r>
              <a:rPr lang="en-US" altLang="en-US" sz="800" dirty="0">
                <a:latin typeface="Arial" panose="020B0604020202020204" pitchFamily="34" charset="0"/>
              </a:rPr>
              <a:t>He has authored peer reviewed publications and presented on a wide-range of LNAPL topics in several national conferences. Since 2016, Mani has been an active participant with the ITRC TPH team and is new to the ITRC training team. He is also the co-author of the accompanying HDOH case studies document for the TPH guidance.  Mani holds a bachelor’s degree in Civil Engineering from ACCET, Madurai Kamaraj University in Tamil Nadu, India (2000) and a master’s degree in environmental engineering from Oklahoma State University in Stillwater, Oklahoma (2003). Mani is a registered professional engineer and maintains active licensure in several states. </a:t>
            </a:r>
          </a:p>
          <a:p>
            <a:pPr eaLnBrk="1" hangingPunct="1"/>
            <a:r>
              <a:rPr lang="en-US" altLang="en-US" sz="800" b="1" dirty="0">
                <a:latin typeface="Arial" panose="020B0604020202020204" pitchFamily="34" charset="0"/>
              </a:rPr>
              <a:t>Rachel Mohler </a:t>
            </a:r>
            <a:r>
              <a:rPr lang="en-US" altLang="en-US" sz="800" dirty="0">
                <a:latin typeface="Arial" panose="020B0604020202020204" pitchFamily="34" charset="0"/>
              </a:rPr>
              <a:t>is the Gas Chromatography Technical Team Leader for the Chevron Energy Technology Company in Richmond, California.  Since joining Chevron in 2007, her interests have lied in advanced analytical characterization of organic compounds in a variety of matrices.  Over the past eight years, she has collaborated with researchers from various disciplines (e.g., biochemistry, toxicology, environmental science, and hydrogeology) to better understand the composition of and the risk posed by organics in the groundwater at historic petroleum release sites.  In addition to frequently presenting her research results to audiences at technical conferences, she is also passionate about describing her work to elementary, middle and high school students to promote STEM (science, technology, engineering, and math).  Rachel has over twenty publications in peer-reviewed journals, two patents, and serves as a reviewer for multiple technical publications including Environmental Science and Technology (an ACS journal), and Journal of Chromatography A.   She has been a contributor and active member of the ITRC TPH Risk Evaluation at Petroleum Contaminated Sites team.  Rachel earned a Bachelor’s degree in Chemistry from the University of California, Riverside in 2002 and a Doctor of Philosophy in Chemistry from the University of Washington in 2007. </a:t>
            </a:r>
          </a:p>
          <a:p>
            <a:pPr eaLnBrk="1" hangingPunct="1"/>
            <a:r>
              <a:rPr lang="en-US" altLang="en-US" sz="800" b="1" dirty="0">
                <a:latin typeface="Arial" panose="020B0604020202020204" pitchFamily="34" charset="0"/>
              </a:rPr>
              <a:t>Ross Steenson </a:t>
            </a:r>
            <a:r>
              <a:rPr lang="en-US" altLang="en-US" sz="800" b="0" dirty="0">
                <a:latin typeface="Arial" panose="020B0604020202020204" pitchFamily="34" charset="0"/>
              </a:rPr>
              <a:t>is a senior specialist geologist with the San Francisco Bay Regional Water Quality Control Board and has worked for the agency since 2008. He has over 29 years of regulatory and professional experience in the investigation and cleanup of a wide variety of contaminated sites. In his current role, he provides technical support to staff, oversees cases, and develops and maintains agency guidance. His technical expertise includes vapor intrusion, contaminated groundwater discharges to surface water, contaminated sediment, and risk assessment. Since 2012, in a team of two, he maintains and updates the agency’s Environmental Screening Levels, and is the lead for Total Petroleum Hydrocarbon screening levels. He was the lead author for preparing the agency’s 2016 Petroleum Metabolites technical document. He earned a bachelor’s of science degree in geology from The College of William and Mary in 1986 and a master’s of science degree in geology from Miami University in 1991. He has been a certified California hydrogeologist since 1997.</a:t>
            </a:r>
          </a:p>
          <a:p>
            <a:pPr eaLnBrk="1" hangingPunct="1"/>
            <a:r>
              <a:rPr lang="en-US" altLang="en-US" sz="800" b="1" dirty="0">
                <a:latin typeface="Arial" panose="020B0604020202020204" pitchFamily="34" charset="0"/>
              </a:rPr>
              <a:t>Diana Marquez </a:t>
            </a:r>
            <a:r>
              <a:rPr lang="en-US" altLang="en-US" sz="800" dirty="0">
                <a:latin typeface="Arial" panose="020B0604020202020204" pitchFamily="34" charset="0"/>
              </a:rPr>
              <a:t>is an Associate Toxicologist with Burns &amp; McDonnell in Kansas City, MO and has worked for the company since June 1995. She serves as the company’s National Practice Leader for Risk Assessment Services. She has over twenty years of risk assessment experience and has worked with a wide variety of sites under CERCLA, RCRA, and state-led programs. She has successfully completed work nationwide for both human health risk assessments and the determination of site-specific cleanup levels. She has direct experience working with large PRP groups on complex sites that require careful negotiations with regulators. Through this experience, she has gained in-depth knowledge of state and federal regulations. She authored 15+ publications on risk assessment, risk-based corrective actions, and vapor intrusion. Diana earned a bachelor’s degree in biology from Villanova University in Villanova, PA in 1991 and a master’s degree in toxicology from University of New Mexico in Albuquerque, NM in 1992. </a:t>
            </a:r>
          </a:p>
          <a:p>
            <a:pPr eaLnBrk="1" hangingPunct="1"/>
            <a:r>
              <a:rPr lang="en-US" altLang="en-US" sz="800" b="1" dirty="0">
                <a:latin typeface="Arial" panose="020B0604020202020204" pitchFamily="34" charset="0"/>
              </a:rPr>
              <a:t>Usha Vedagiri </a:t>
            </a:r>
            <a:r>
              <a:rPr lang="en-US" altLang="en-US" sz="800" dirty="0">
                <a:latin typeface="Arial" panose="020B0604020202020204" pitchFamily="34" charset="0"/>
              </a:rPr>
              <a:t>is a Principal Risk Assessor and Manager of the Northern California Risk Practice with AECOM located in Oakland, California. Since 1998, Usha has worked at AECOM (formerly URS) specializing in human health risk assessment, ecological risk assessment, risk-based remediation goals, chemical-specific exposure and toxicity assessments and risk management plans.  In support of remediation, permitting and exploration/extraction projects, she is responsible for management, scoping and execution of risk assessments, strategy development for risk-based remediation and redevelopment at contaminated sites, and risk identification and mitigation planning for resource development, in the United States and abroad. She has designed sampling and analysis plans and toxicity testing programs for environmental and biological media and evaluated risks related to a variety of chemicals including petroleum hydrocarbons, PAHs, PFAS, PCBs, dioxins, metals, and pesticides in terrestrial, freshwater and estuarine environments.  For petroleum hydrocarbons, she has evaluated human health risks using a variety of USEPA and individual state-level guidance and ecological risks using technical methods ranging from screening-level assessments to complex modeling and testing-based approaches.  Prior to AECOM, she worked for 8 years in the environmental consulting field with EA Engineering and IT Corporation. Since 2013, Usha has contributed to ITRC as a team member for ITRC's Risk Assessment, Bioavailability in Contaminated Soils, TPH Risk Evaluation at Petroleum-Contaminated Sites and PFAS teams. Usha earned a bachelor's degree in biology from Ethiraj College in India and a master's and </a:t>
            </a:r>
            <a:r>
              <a:rPr lang="en-US" altLang="en-US" sz="800" dirty="0" smtClean="0">
                <a:latin typeface="Arial" panose="020B0604020202020204" pitchFamily="34" charset="0"/>
              </a:rPr>
              <a:t>Ph.D., </a:t>
            </a:r>
            <a:r>
              <a:rPr lang="en-US" altLang="en-US" sz="800" dirty="0">
                <a:latin typeface="Arial" panose="020B0604020202020204" pitchFamily="34" charset="0"/>
              </a:rPr>
              <a:t>in Environmental Science from Rutgers University in New Brunswick, New Jersey.</a:t>
            </a:r>
          </a:p>
          <a:p>
            <a:pPr eaLnBrk="1" hangingPunct="1"/>
            <a:r>
              <a:rPr lang="en-US" altLang="en-US" sz="800" b="1" dirty="0">
                <a:latin typeface="Arial" panose="020B0604020202020204" pitchFamily="34" charset="0"/>
              </a:rPr>
              <a:t>Jeffrey A. Kuhn </a:t>
            </a:r>
            <a:r>
              <a:rPr lang="en-US" altLang="en-US" sz="800" dirty="0">
                <a:latin typeface="Arial" panose="020B0604020202020204" pitchFamily="34" charset="0"/>
              </a:rPr>
              <a:t>is a hydrogeologist and was a program manager for the Montana Department of Environmental Quality (DEQ).  Throughout his career Jeff has overseen remediation programs including the Montana Leaking Underground Storage Tank (LUST) Program, Federal LUST Trust Program, Brownfields Program, and DSMOA/FUDS Programs.  He also directed research efforts at several complex petroleum projects throughout the state. He had led numerous technical task forces, forums, and work groups, worked as an expert witness on petroleum cases, and served as the LUST Task Force Chair for the Association of State and Territorial Solid Waste Management Officials (ASTSWMO).  Jeff also served on ITRC’s Board as the State-Member-at-Large.  He has participated on many ITRC Teams, such as the Management of Complex Sites Team, LNAPL Team, Petroleum Vapor Intrusion Team, and MtBE Team.  Jeff currently writes a column for “LUSTline” on site assessment approaches, the use of innovative petroleum remediation technologies, and fuel additives. Jeff teaches geology and natural history in Glacier National Park and leads interpretive hikes for the Glacier Institute and Granite Park Chalet.  Jeff has a B.S. degree in Geology and German Language from Juniata College, and an M.S. degree in Geology from the University of Montana, Missoula, MT.</a:t>
            </a: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385442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r>
              <a:rPr lang="en-US" dirty="0"/>
              <a:t>Speaker notes: Key Idea: Biodegradation is well documented as a major contributor to hydrocarbon mass reduction in the environment. The process of biodegradation generates petroleum metabolites that can be further degraded. </a:t>
            </a:r>
          </a:p>
          <a:p>
            <a:pPr marL="107415" lvl="1">
              <a:spcBef>
                <a:spcPts val="281"/>
              </a:spcBef>
            </a:pPr>
            <a:endParaRPr lang="en-US" dirty="0"/>
          </a:p>
          <a:p>
            <a:pPr marL="107415" lvl="1">
              <a:spcBef>
                <a:spcPts val="281"/>
              </a:spcBef>
            </a:pPr>
            <a:r>
              <a:rPr lang="en-US" dirty="0"/>
              <a:t>Hydrocarbons are susceptible to biodegradation particularly under aerobic conditions, but also under anaerobic conditions. </a:t>
            </a:r>
          </a:p>
          <a:p>
            <a:pPr marL="107415" lvl="1">
              <a:spcBef>
                <a:spcPts val="281"/>
              </a:spcBef>
            </a:pPr>
            <a:r>
              <a:rPr lang="en-US" dirty="0"/>
              <a:t>The necessary conditions occur in the majority of soils (e.g., microorganisms capable of utilizing HCs, moisture, oxygen, nutrients). </a:t>
            </a:r>
          </a:p>
          <a:p>
            <a:pPr marL="107415" lvl="1">
              <a:spcBef>
                <a:spcPts val="281"/>
              </a:spcBef>
            </a:pPr>
            <a:endParaRPr lang="en-US" dirty="0"/>
          </a:p>
          <a:p>
            <a:pPr marL="107415" lvl="1">
              <a:spcBef>
                <a:spcPts val="281"/>
              </a:spcBef>
            </a:pPr>
            <a:r>
              <a:rPr lang="en-US" dirty="0"/>
              <a:t>Most of us are familiar with hydrocarbons tendency to be degraded rapidly and/or over short distances in aerobic conditions. Unless you’re new to the industry, you’ve probably observed this at numerous sites.</a:t>
            </a:r>
          </a:p>
          <a:p>
            <a:pPr marL="107415" lvl="1">
              <a:spcBef>
                <a:spcPts val="281"/>
              </a:spcBef>
            </a:pPr>
            <a:endParaRPr lang="en-US" dirty="0"/>
          </a:p>
          <a:p>
            <a:pPr marL="107415" lvl="1">
              <a:spcBef>
                <a:spcPts val="281"/>
              </a:spcBef>
            </a:pPr>
            <a:r>
              <a:rPr lang="en-US" dirty="0"/>
              <a:t>Anaerobic biodegradation occurs, but it is much slower. Another way to say this is that it is inefficient, otherwise we wouldn’t have oil reservoirs. Notes on metabolites – are susceptible to further biodegradation there just can be a local buildup due to limited availability of electron acceptors (e.g., oxygen).</a:t>
            </a:r>
          </a:p>
          <a:p>
            <a:pPr marL="107415" lvl="1">
              <a:spcBef>
                <a:spcPts val="281"/>
              </a:spcBef>
            </a:pPr>
            <a:endParaRPr lang="en-US" dirty="0"/>
          </a:p>
          <a:p>
            <a:pPr marL="107415" lvl="1">
              <a:spcBef>
                <a:spcPts val="281"/>
              </a:spcBef>
            </a:pPr>
            <a:r>
              <a:rPr lang="en-US" dirty="0"/>
              <a:t>Diagram: MAY NOT BE NECESSARY TO DESCRIBE THE DIAGRAM IF PREVIOUSLY DESCRIBED IN THE LAB METHODS SECTION</a:t>
            </a:r>
          </a:p>
          <a:p>
            <a:pPr marL="107415" lvl="1">
              <a:spcBef>
                <a:spcPts val="281"/>
              </a:spcBef>
            </a:pPr>
            <a:endParaRPr lang="en-US" dirty="0"/>
          </a:p>
          <a:p>
            <a:pPr marL="107415" lvl="1">
              <a:spcBef>
                <a:spcPts val="281"/>
              </a:spcBef>
            </a:pPr>
            <a:r>
              <a:rPr lang="en-US" dirty="0"/>
              <a:t>Additional notes:</a:t>
            </a:r>
          </a:p>
          <a:p>
            <a:pPr marL="107415" lvl="1" defTabSz="891503">
              <a:spcBef>
                <a:spcPts val="281"/>
              </a:spcBef>
              <a:defRPr/>
            </a:pPr>
            <a:r>
              <a:rPr lang="en-US" dirty="0"/>
              <a:t>Occurrence of biodegradation typically assessed using historical trends in contaminant concentration data, water geochemistry data, and measurement of biogases</a:t>
            </a:r>
          </a:p>
          <a:p>
            <a:pPr marL="107415" lvl="1">
              <a:spcBef>
                <a:spcPts val="281"/>
              </a:spcBef>
            </a:pPr>
            <a:endParaRPr lang="en-US" dirty="0"/>
          </a:p>
          <a:p>
            <a:pPr marL="107415" marR="0" lvl="1" indent="0" algn="l" defTabSz="914400" rtl="0" eaLnBrk="0" fontAlgn="base" latinLnBrk="0" hangingPunct="0">
              <a:lnSpc>
                <a:spcPct val="100000"/>
              </a:lnSpc>
              <a:spcBef>
                <a:spcPts val="281"/>
              </a:spcBef>
              <a:spcAft>
                <a:spcPct val="0"/>
              </a:spcAft>
              <a:buClrTx/>
              <a:buSzTx/>
              <a:buFontTx/>
              <a:buNone/>
              <a:tabLst/>
              <a:defRPr/>
            </a:pPr>
            <a:r>
              <a:rPr lang="en-US" dirty="0"/>
              <a:t>Rates – Something to keep in mind about rates of biodegradation is that it will depend on the phase. Biodegradation is a stepwise process involving many steps. NAPL tends to take longer to degrade than vapor or water plumes – there is more mass and therefore more electron acceptor demand (e.g., oxygen)</a:t>
            </a:r>
          </a:p>
          <a:p>
            <a:pPr marL="107415" lvl="1">
              <a:spcBef>
                <a:spcPts val="281"/>
              </a:spcBef>
            </a:pPr>
            <a:endParaRPr lang="en-US" dirty="0"/>
          </a:p>
          <a:p>
            <a:pPr marL="107415" lvl="1">
              <a:spcBef>
                <a:spcPts val="281"/>
              </a:spcBef>
            </a:pPr>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50</a:t>
            </a:fld>
            <a:endParaRPr lang="en-US" altLang="en-US" dirty="0"/>
          </a:p>
        </p:txBody>
      </p:sp>
    </p:spTree>
    <p:extLst>
      <p:ext uri="{BB962C8B-B14F-4D97-AF65-F5344CB8AC3E}">
        <p14:creationId xmlns:p14="http://schemas.microsoft.com/office/powerpoint/2010/main" val="28670893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09" lvl="1">
              <a:spcBef>
                <a:spcPts val="281"/>
              </a:spcBef>
            </a:pPr>
            <a:endParaRPr lang="en-US" dirty="0"/>
          </a:p>
          <a:p>
            <a:pPr marL="107409" lvl="1">
              <a:spcBef>
                <a:spcPts val="281"/>
              </a:spcBef>
            </a:pPr>
            <a:r>
              <a:rPr lang="en-US" dirty="0"/>
              <a:t>Speaker notes: Key Ideas listed below: </a:t>
            </a:r>
          </a:p>
          <a:p>
            <a:pPr marL="335995" lvl="1" indent="-228587">
              <a:spcBef>
                <a:spcPts val="281"/>
              </a:spcBef>
              <a:buFont typeface="Arial" panose="020B0604020202020204" pitchFamily="34" charset="0"/>
              <a:buChar char="•"/>
            </a:pPr>
            <a:r>
              <a:rPr lang="en-US" dirty="0"/>
              <a:t>Petroleum metabolites are produced during weathering, primarily biodegradation but also photooxidation. </a:t>
            </a:r>
          </a:p>
          <a:p>
            <a:pPr marL="107409" lvl="1">
              <a:spcBef>
                <a:spcPts val="281"/>
              </a:spcBef>
            </a:pPr>
            <a:r>
              <a:rPr lang="en-US" dirty="0"/>
              <a:t>          </a:t>
            </a:r>
          </a:p>
          <a:p>
            <a:pPr marL="335995" lvl="1" indent="-228587">
              <a:spcBef>
                <a:spcPts val="281"/>
              </a:spcBef>
              <a:buFont typeface="Arial" panose="020B0604020202020204" pitchFamily="34" charset="0"/>
              <a:buChar char="•"/>
            </a:pPr>
            <a:r>
              <a:rPr lang="en-US" dirty="0"/>
              <a:t>Metabolites have oxygen in the molecule, are polar (meaning the electrons are not shared equally), and preferentially partition into water. </a:t>
            </a:r>
          </a:p>
          <a:p>
            <a:pPr marL="793167" lvl="2" indent="-228587">
              <a:spcBef>
                <a:spcPts val="281"/>
              </a:spcBef>
              <a:buFont typeface="Courier New" panose="02070309020205020404" pitchFamily="49" charset="0"/>
              <a:buChar char="o"/>
            </a:pPr>
            <a:r>
              <a:rPr lang="en-US" dirty="0"/>
              <a:t>Describe the solubility table: point out differences in solubilities and potentially boiling points</a:t>
            </a:r>
          </a:p>
          <a:p>
            <a:pPr marL="107409" lvl="1">
              <a:spcBef>
                <a:spcPts val="281"/>
              </a:spcBef>
            </a:pPr>
            <a:endParaRPr lang="en-US" dirty="0"/>
          </a:p>
          <a:p>
            <a:pPr marL="335995" lvl="1" indent="-228587">
              <a:spcBef>
                <a:spcPts val="281"/>
              </a:spcBef>
              <a:buFont typeface="Arial" panose="020B0604020202020204" pitchFamily="34" charset="0"/>
              <a:buChar char="•"/>
            </a:pPr>
            <a:r>
              <a:rPr lang="en-US" dirty="0"/>
              <a:t>Metabolites are primarily measured via the extractable TPH analysis when silica gel cleanup is not used. Note that there may be gasoline range metabolites (see 2-hexanone BP in table – that’s about C8).</a:t>
            </a:r>
          </a:p>
          <a:p>
            <a:pPr marL="736021" lvl="2" indent="-171440">
              <a:spcBef>
                <a:spcPts val="281"/>
              </a:spcBef>
              <a:buFont typeface="Courier New" panose="02070309020205020404" pitchFamily="49" charset="0"/>
              <a:buChar char="o"/>
            </a:pPr>
            <a:r>
              <a:rPr lang="en-US" dirty="0"/>
              <a:t>Identifying metabolites involves using multiple lines of evidence, several of which are on the slide</a:t>
            </a:r>
          </a:p>
          <a:p>
            <a:pPr marL="736021" lvl="2" indent="-171440">
              <a:spcBef>
                <a:spcPts val="281"/>
              </a:spcBef>
              <a:buFont typeface="Courier New" panose="02070309020205020404" pitchFamily="49" charset="0"/>
              <a:buChar char="o"/>
            </a:pPr>
            <a:r>
              <a:rPr lang="en-US" dirty="0"/>
              <a:t>Chromatogram: Point out the overlap with both the TPH-diesel and TPH-motor oil range</a:t>
            </a:r>
          </a:p>
          <a:p>
            <a:pPr marL="107409" lvl="1">
              <a:spcBef>
                <a:spcPts val="281"/>
              </a:spcBef>
            </a:pPr>
            <a:endParaRPr lang="en-US" dirty="0"/>
          </a:p>
          <a:p>
            <a:pPr marL="278848" lvl="1" indent="-171440" defTabSz="914346">
              <a:spcBef>
                <a:spcPts val="281"/>
              </a:spcBef>
              <a:buFont typeface="Arial" panose="020B0604020202020204" pitchFamily="34" charset="0"/>
              <a:buChar char="•"/>
              <a:defRPr/>
            </a:pPr>
            <a:r>
              <a:rPr lang="en-US" dirty="0"/>
              <a:t>It has been my observation that at many sites where TPH is tested both with and without SGC, the TPH concentration in groundwater is dominantly metabolites.</a:t>
            </a:r>
          </a:p>
          <a:p>
            <a:pPr marL="278848" lvl="1" indent="-171440" defTabSz="914346">
              <a:spcBef>
                <a:spcPts val="281"/>
              </a:spcBef>
              <a:buFont typeface="Arial" panose="020B0604020202020204" pitchFamily="34" charset="0"/>
              <a:buChar char="•"/>
              <a:defRPr/>
            </a:pPr>
            <a:endParaRPr lang="en-US" dirty="0"/>
          </a:p>
          <a:p>
            <a:pPr marL="278848" lvl="1" indent="-171440" defTabSz="914346">
              <a:spcBef>
                <a:spcPts val="281"/>
              </a:spcBef>
              <a:buFont typeface="Arial" panose="020B0604020202020204" pitchFamily="34" charset="0"/>
              <a:buChar char="•"/>
              <a:defRPr/>
            </a:pPr>
            <a:r>
              <a:rPr lang="en-US" dirty="0"/>
              <a:t>Lastly, the metabolites may pose toxicity different from the parent compounds and would require a different risk evaluation.</a:t>
            </a:r>
          </a:p>
          <a:p>
            <a:pPr marL="107409" lvl="1">
              <a:spcBef>
                <a:spcPts val="281"/>
              </a:spcBef>
            </a:pPr>
            <a:endParaRPr lang="en-US" dirty="0"/>
          </a:p>
          <a:p>
            <a:pPr marL="107409" lvl="1">
              <a:spcBef>
                <a:spcPts val="281"/>
              </a:spcBef>
            </a:pPr>
            <a:endParaRPr lang="en-US" dirty="0"/>
          </a:p>
          <a:p>
            <a:pPr marL="107409" lvl="1">
              <a:spcBef>
                <a:spcPts val="281"/>
              </a:spcBef>
            </a:pPr>
            <a:r>
              <a:rPr lang="en-US" dirty="0"/>
              <a:t>Additional notes:</a:t>
            </a:r>
          </a:p>
          <a:p>
            <a:pPr marL="107409" lvl="1" defTabSz="914346">
              <a:spcBef>
                <a:spcPts val="281"/>
              </a:spcBef>
              <a:defRPr/>
            </a:pPr>
            <a:r>
              <a:rPr lang="en-US" dirty="0"/>
              <a:t>The example chromatogram is one where metabolites were inferred based on multiple lines of evidence: chromatogram matching (e.g., Lang et al. 2009 and Zemo et al. 2003 and 2016), bulk TPH analysis with and without SGC (reminder: using SGC prevents metabolite detection), and CSM (solubility, source location). </a:t>
            </a:r>
          </a:p>
          <a:p>
            <a:pPr marL="107409" lvl="1">
              <a:spcBef>
                <a:spcPts val="281"/>
              </a:spcBef>
            </a:pPr>
            <a:endParaRPr lang="en-US" dirty="0"/>
          </a:p>
          <a:p>
            <a:pPr marL="107409" lvl="1">
              <a:spcBef>
                <a:spcPts val="281"/>
              </a:spcBef>
            </a:pPr>
            <a:endParaRPr lang="en-US" dirty="0"/>
          </a:p>
          <a:p>
            <a:pPr marL="107409" lvl="1">
              <a:spcBef>
                <a:spcPts val="281"/>
              </a:spcBef>
            </a:pPr>
            <a:r>
              <a:rPr lang="en-US" dirty="0"/>
              <a:t>We’re using one term “metabolites” to keep things simple. Use of metabolites for photo-oxidation products is not strictly correct. Other terms include polar compounds or polar metabolites.  These compounds include alcohols, aldehydes, esters and carboxylic acids. Similar compounds are degradation products of natural organic matter. The source of the oxygen is water or aquifer sediment.</a:t>
            </a:r>
          </a:p>
          <a:p>
            <a:pPr marL="107409" lvl="1">
              <a:spcBef>
                <a:spcPts val="281"/>
              </a:spcBef>
            </a:pPr>
            <a:endParaRPr lang="en-US" dirty="0"/>
          </a:p>
          <a:p>
            <a:pPr marL="107409" lvl="1">
              <a:spcBef>
                <a:spcPts val="281"/>
              </a:spcBef>
            </a:pPr>
            <a:r>
              <a:rPr lang="en-US" dirty="0"/>
              <a:t>Sources:</a:t>
            </a:r>
          </a:p>
          <a:p>
            <a:pPr marL="107409" lvl="1">
              <a:spcBef>
                <a:spcPts val="281"/>
              </a:spcBef>
            </a:pPr>
            <a:r>
              <a:rPr lang="en-US" dirty="0"/>
              <a:t>Table based on phys/chem properties from USEPA Estimation Parameter Interface (EPI) Suite.</a:t>
            </a:r>
          </a:p>
          <a:p>
            <a:pPr marL="107409" lvl="1">
              <a:spcBef>
                <a:spcPts val="281"/>
              </a:spcBef>
            </a:pPr>
            <a:r>
              <a:rPr lang="en-US" dirty="0"/>
              <a:t>Chromatogram from petroleum site in CA. </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51</a:t>
            </a:fld>
            <a:endParaRPr lang="en-US" altLang="en-US" dirty="0"/>
          </a:p>
        </p:txBody>
      </p:sp>
    </p:spTree>
    <p:extLst>
      <p:ext uri="{BB962C8B-B14F-4D97-AF65-F5344CB8AC3E}">
        <p14:creationId xmlns:p14="http://schemas.microsoft.com/office/powerpoint/2010/main" val="150532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endParaRPr lang="en-US" dirty="0"/>
          </a:p>
          <a:p>
            <a:pPr marL="107415" lvl="1">
              <a:spcBef>
                <a:spcPts val="281"/>
              </a:spcBef>
            </a:pPr>
            <a:r>
              <a:rPr lang="en-US" b="0" dirty="0"/>
              <a:t>Speaker notes: </a:t>
            </a:r>
            <a:r>
              <a:rPr lang="en-US" b="1" dirty="0"/>
              <a:t>Transition/Pivot from talking about classes of hydrocarbons to TPH fractions as vehicle/tool for conveying both composition and risk at the same time. Reminder: TPH composition affects risk and something that is unique to TPH risk assessment is the use of fractions.</a:t>
            </a:r>
          </a:p>
          <a:p>
            <a:pPr marL="107415" lvl="1">
              <a:spcBef>
                <a:spcPts val="281"/>
              </a:spcBef>
            </a:pPr>
            <a:endParaRPr lang="en-US" b="0" dirty="0"/>
          </a:p>
          <a:p>
            <a:pPr marL="107415" lvl="1">
              <a:spcBef>
                <a:spcPts val="281"/>
              </a:spcBef>
            </a:pPr>
            <a:r>
              <a:rPr lang="en-US" b="0" dirty="0"/>
              <a:t>The use of a TPH fraction approach with fractionation methods is the considered best for assessing TPH risk because the approach provides accurate hydrocarbon quantitation aligned with toxicity values and physical/chemical parameters. I</a:t>
            </a:r>
            <a:r>
              <a:rPr lang="en-US" dirty="0"/>
              <a:t>t can be helpful to think in terms of TPH fractions (similar groups of hydrocarbons) for both composition and risk. </a:t>
            </a:r>
            <a:r>
              <a:rPr lang="en-US" b="0" dirty="0"/>
              <a:t>Here we provide examples of two fraction approaches and in the interest of time will use the simpler one in the coming slides to illustrate TPH composition changes due to weathering. Why? Because TPH composition is critical for understanding risk.</a:t>
            </a:r>
          </a:p>
          <a:p>
            <a:pPr marL="107415" lvl="1">
              <a:spcBef>
                <a:spcPts val="281"/>
              </a:spcBef>
            </a:pPr>
            <a:endParaRPr lang="en-US" b="0" dirty="0"/>
          </a:p>
          <a:p>
            <a:pPr marL="107415" lvl="1">
              <a:spcBef>
                <a:spcPts val="281"/>
              </a:spcBef>
            </a:pPr>
            <a:r>
              <a:rPr lang="en-US" b="0" dirty="0"/>
              <a:t>Explain Diagrams:</a:t>
            </a:r>
          </a:p>
          <a:p>
            <a:pPr marL="278865" lvl="1" indent="-171450">
              <a:spcBef>
                <a:spcPts val="281"/>
              </a:spcBef>
              <a:buFont typeface="Arial" panose="020B0604020202020204" pitchFamily="34" charset="0"/>
              <a:buChar char="•"/>
            </a:pPr>
            <a:r>
              <a:rPr lang="en-US" b="0" dirty="0"/>
              <a:t>Each diagram divides the hydrocarbons into 2 major classes: aliphatics on top in green and aromatics on the bottom in blue</a:t>
            </a:r>
          </a:p>
          <a:p>
            <a:pPr marL="278865" lvl="1" indent="-171450">
              <a:spcBef>
                <a:spcPts val="281"/>
              </a:spcBef>
              <a:buFont typeface="Arial" panose="020B0604020202020204" pitchFamily="34" charset="0"/>
              <a:buChar char="•"/>
            </a:pPr>
            <a:endParaRPr lang="en-US" b="0" dirty="0"/>
          </a:p>
          <a:p>
            <a:pPr marL="278865" lvl="1" indent="-171450">
              <a:spcBef>
                <a:spcPts val="281"/>
              </a:spcBef>
              <a:buFont typeface="Arial" panose="020B0604020202020204" pitchFamily="34" charset="0"/>
              <a:buChar char="•"/>
            </a:pPr>
            <a:r>
              <a:rPr lang="en-US" b="0" dirty="0"/>
              <a:t>Each class is sliced into the smaller fractions based on equivalent carbon (EC), increasing from left to right on the x axis.</a:t>
            </a:r>
          </a:p>
          <a:p>
            <a:pPr marL="278865" lvl="1" indent="-171450">
              <a:spcBef>
                <a:spcPts val="281"/>
              </a:spcBef>
              <a:buFont typeface="Arial" panose="020B0604020202020204" pitchFamily="34" charset="0"/>
              <a:buChar char="•"/>
            </a:pPr>
            <a:endParaRPr lang="en-US" b="0" dirty="0"/>
          </a:p>
          <a:p>
            <a:pPr marL="278865" lvl="1" indent="-171450">
              <a:spcBef>
                <a:spcPts val="281"/>
              </a:spcBef>
              <a:buFont typeface="Arial" panose="020B0604020202020204" pitchFamily="34" charset="0"/>
              <a:buChar char="•"/>
            </a:pPr>
            <a:r>
              <a:rPr lang="en-US" b="0" dirty="0"/>
              <a:t>TPH Criteria Working Group – The top diagram shows the 13 TPHCWG “transport” fractions (the 14</a:t>
            </a:r>
            <a:r>
              <a:rPr lang="en-US" b="0" baseline="30000" dirty="0"/>
              <a:t>th</a:t>
            </a:r>
            <a:r>
              <a:rPr lang="en-US" b="0" dirty="0"/>
              <a:t> Fraction, high-boiling aliphatics, is not considered mobile). Starting from the left, each successively larger carbon fraction has transport properties that are about an order of magnitude less. So, by mid-diagram, the fractions are about 4 orders of magnitude less volatile and soluble.</a:t>
            </a:r>
          </a:p>
          <a:p>
            <a:pPr marL="278865" lvl="1" indent="-171450">
              <a:spcBef>
                <a:spcPts val="281"/>
              </a:spcBef>
              <a:buFont typeface="Arial" panose="020B0604020202020204" pitchFamily="34" charset="0"/>
              <a:buChar char="•"/>
            </a:pPr>
            <a:endParaRPr lang="en-US" b="0" dirty="0"/>
          </a:p>
          <a:p>
            <a:pPr marL="278865" lvl="1" indent="-171450">
              <a:spcBef>
                <a:spcPts val="281"/>
              </a:spcBef>
              <a:buFont typeface="Arial" panose="020B0604020202020204" pitchFamily="34" charset="0"/>
              <a:buChar char="•"/>
            </a:pPr>
            <a:r>
              <a:rPr lang="en-US" b="0" dirty="0"/>
              <a:t>USEPA – These fractions are based on available toxicity information and are larger simply due to limited availability of toxicity criteria.</a:t>
            </a:r>
          </a:p>
          <a:p>
            <a:pPr marL="107415" lvl="1">
              <a:spcBef>
                <a:spcPts val="281"/>
              </a:spcBef>
            </a:pPr>
            <a:endParaRPr lang="en-US" b="0" dirty="0"/>
          </a:p>
          <a:p>
            <a:pPr marL="107415" lvl="1">
              <a:spcBef>
                <a:spcPts val="281"/>
              </a:spcBef>
            </a:pPr>
            <a:endParaRPr lang="en-US" dirty="0"/>
          </a:p>
          <a:p>
            <a:pPr marL="107415" lvl="1">
              <a:spcBef>
                <a:spcPts val="281"/>
              </a:spcBef>
            </a:pPr>
            <a:r>
              <a:rPr lang="en-US" dirty="0"/>
              <a:t>Since it is easier to think about TPH composition/risk in the 6 fractions rather than 13 (or 14) fractions, we will use 6 EPA fractions (</a:t>
            </a:r>
            <a:r>
              <a:rPr lang="en-US" u="sng" dirty="0"/>
              <a:t>low, medium, high, aliphatic vs. aromatic</a:t>
            </a:r>
            <a:r>
              <a:rPr lang="en-US" dirty="0"/>
              <a:t>) to illustrate TPH composition in following slides. </a:t>
            </a:r>
          </a:p>
          <a:p>
            <a:pPr marL="107415" lvl="1">
              <a:spcBef>
                <a:spcPts val="281"/>
              </a:spcBef>
            </a:pPr>
            <a:endParaRPr lang="en-US" dirty="0"/>
          </a:p>
          <a:p>
            <a:pPr marL="274572" lvl="1" indent="-167157">
              <a:spcBef>
                <a:spcPts val="281"/>
              </a:spcBef>
              <a:buFont typeface="Arial" panose="020B0604020202020204" pitchFamily="34" charset="0"/>
              <a:buChar char="•"/>
            </a:pPr>
            <a:endParaRPr lang="en-US" dirty="0"/>
          </a:p>
          <a:p>
            <a:pPr marL="107415" lvl="1">
              <a:spcBef>
                <a:spcPts val="281"/>
              </a:spcBef>
            </a:pPr>
            <a:r>
              <a:rPr lang="en-US" dirty="0"/>
              <a:t>Additional Notes: </a:t>
            </a:r>
          </a:p>
          <a:p>
            <a:pPr marL="107415" lvl="1">
              <a:spcBef>
                <a:spcPts val="281"/>
              </a:spcBef>
            </a:pPr>
            <a:r>
              <a:rPr lang="en-US" dirty="0"/>
              <a:t>This comparison is for discussion purposes and is not advocating for any particular fraction approach. Other agencies employ a fraction approach but the fractions differ. For example, in Europe, this is referred to as the hydrocarbon block method where the blocks are 3 carbons each (i.e., TPH carpaccio).</a:t>
            </a:r>
          </a:p>
          <a:p>
            <a:pPr marL="107415" lvl="1">
              <a:spcBef>
                <a:spcPts val="281"/>
              </a:spcBef>
            </a:pPr>
            <a:endParaRPr lang="en-US" dirty="0"/>
          </a:p>
          <a:p>
            <a:pPr marL="107415" lvl="1">
              <a:spcBef>
                <a:spcPts val="281"/>
              </a:spcBef>
            </a:pPr>
            <a:endParaRPr lang="en-US" dirty="0"/>
          </a:p>
          <a:p>
            <a:pPr marL="107415" lvl="1">
              <a:spcBef>
                <a:spcPts val="281"/>
              </a:spcBef>
            </a:pPr>
            <a:endParaRPr lang="en-US" dirty="0"/>
          </a:p>
          <a:p>
            <a:pPr marL="108786" lvl="1">
              <a:spcBef>
                <a:spcPts val="285"/>
              </a:spcBef>
            </a:pPr>
            <a:r>
              <a:rPr lang="en-US" dirty="0"/>
              <a:t>Figure Source: Created by the Fate section using the EC and molecular structure from the TPHCWG and USEPA</a:t>
            </a:r>
          </a:p>
          <a:p>
            <a:pPr marL="108786" lvl="1">
              <a:spcBef>
                <a:spcPts val="285"/>
              </a:spcBef>
            </a:pP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52</a:t>
            </a:fld>
            <a:endParaRPr lang="en-US" altLang="en-US" dirty="0"/>
          </a:p>
        </p:txBody>
      </p:sp>
    </p:spTree>
    <p:extLst>
      <p:ext uri="{BB962C8B-B14F-4D97-AF65-F5344CB8AC3E}">
        <p14:creationId xmlns:p14="http://schemas.microsoft.com/office/powerpoint/2010/main" val="3042017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endParaRPr lang="en-US" dirty="0"/>
          </a:p>
          <a:p>
            <a:pPr marL="107415" lvl="1">
              <a:spcBef>
                <a:spcPts val="281"/>
              </a:spcBef>
            </a:pPr>
            <a:r>
              <a:rPr lang="en-US" dirty="0"/>
              <a:t>Speaker notes: Key Idea: TPH fraction composition depends first on the oil/fuel (NAPL) composition and then weathering processes. On this slide, we start with the basics: NAPL composition. </a:t>
            </a:r>
          </a:p>
          <a:p>
            <a:pPr marL="107415" lvl="1">
              <a:spcBef>
                <a:spcPts val="281"/>
              </a:spcBef>
            </a:pPr>
            <a:endParaRPr lang="en-US" dirty="0"/>
          </a:p>
          <a:p>
            <a:pPr marL="107415" lvl="1">
              <a:spcBef>
                <a:spcPts val="281"/>
              </a:spcBef>
            </a:pPr>
            <a:r>
              <a:rPr lang="en-US" dirty="0"/>
              <a:t>Explain how to read the graphs:</a:t>
            </a:r>
          </a:p>
          <a:p>
            <a:pPr marL="276705" lvl="1" indent="-169290" defTabSz="870283">
              <a:spcBef>
                <a:spcPts val="281"/>
              </a:spcBef>
              <a:buFont typeface="Arial" panose="020B0604020202020204" pitchFamily="34" charset="0"/>
              <a:buChar char="•"/>
              <a:defRPr/>
            </a:pPr>
            <a:r>
              <a:rPr lang="en-US" dirty="0"/>
              <a:t>The 3 graphs present the TPH fraction composition for three different TPH mixtures: gasoline, diesel, and motor oil. </a:t>
            </a:r>
          </a:p>
          <a:p>
            <a:pPr marL="276705" lvl="1" indent="-169290" defTabSz="870283">
              <a:spcBef>
                <a:spcPts val="281"/>
              </a:spcBef>
              <a:buFont typeface="Arial" panose="020B0604020202020204" pitchFamily="34" charset="0"/>
              <a:buChar char="•"/>
              <a:defRPr/>
            </a:pPr>
            <a:endParaRPr lang="en-US" dirty="0"/>
          </a:p>
          <a:p>
            <a:pPr marL="276705" lvl="1" indent="-169290" defTabSz="870283">
              <a:spcBef>
                <a:spcPts val="281"/>
              </a:spcBef>
              <a:buFont typeface="Arial" panose="020B0604020202020204" pitchFamily="34" charset="0"/>
              <a:buChar char="•"/>
              <a:defRPr/>
            </a:pPr>
            <a:r>
              <a:rPr lang="en-US" dirty="0"/>
              <a:t>X axis shows the presence of the 6 conceptual fractions in increasing equivalent carbon number: Light, Medium, and High. Colors differentiate the two major hydrocarbon classes: aliphatics (green) and aromatic (blue).</a:t>
            </a:r>
          </a:p>
          <a:p>
            <a:pPr marL="276705" lvl="1" indent="-169290" defTabSz="870283">
              <a:spcBef>
                <a:spcPts val="281"/>
              </a:spcBef>
              <a:buFont typeface="Arial" panose="020B0604020202020204" pitchFamily="34" charset="0"/>
              <a:buChar char="•"/>
              <a:defRPr/>
            </a:pPr>
            <a:endParaRPr lang="en-US" dirty="0"/>
          </a:p>
          <a:p>
            <a:pPr marL="276705" lvl="1" indent="-169290" defTabSz="870283">
              <a:spcBef>
                <a:spcPts val="281"/>
              </a:spcBef>
              <a:buFont typeface="Arial" panose="020B0604020202020204" pitchFamily="34" charset="0"/>
              <a:buChar char="•"/>
              <a:defRPr/>
            </a:pPr>
            <a:r>
              <a:rPr lang="en-US" dirty="0"/>
              <a:t>Y axis is the proportion with a maximum value of 1. For each graph, the total fraction proportions are 1 (100% by weight). For the motor oil, about 76% is heavy aliphatic in this example</a:t>
            </a:r>
          </a:p>
          <a:p>
            <a:pPr marL="107415" lvl="1" defTabSz="870283">
              <a:spcBef>
                <a:spcPts val="281"/>
              </a:spcBef>
              <a:defRPr/>
            </a:pPr>
            <a:endParaRPr lang="en-US" dirty="0"/>
          </a:p>
          <a:p>
            <a:pPr marL="107415" lvl="1" defTabSz="870283">
              <a:spcBef>
                <a:spcPts val="281"/>
              </a:spcBef>
              <a:defRPr/>
            </a:pPr>
            <a:r>
              <a:rPr lang="en-US" u="sng" dirty="0"/>
              <a:t>Compare two of the mixtures only</a:t>
            </a:r>
            <a:r>
              <a:rPr lang="en-US" dirty="0"/>
              <a:t>: gasoline versus motor oil or gasoline versus diesel</a:t>
            </a:r>
          </a:p>
          <a:p>
            <a:pPr marL="107415" lvl="1" defTabSz="870283">
              <a:spcBef>
                <a:spcPts val="281"/>
              </a:spcBef>
              <a:defRPr/>
            </a:pPr>
            <a:endParaRPr lang="en-US" dirty="0"/>
          </a:p>
          <a:p>
            <a:pPr marL="107415" lvl="1" defTabSz="870283">
              <a:spcBef>
                <a:spcPts val="281"/>
              </a:spcBef>
              <a:defRPr/>
            </a:pPr>
            <a:r>
              <a:rPr lang="en-US" dirty="0"/>
              <a:t>Although we are deferring risk discussion to the next section, keep in mind that once you select the fractions and tox values, you can mentally switch back and forth between composition and risk. The fraction composition (e.g., light aliphatic, medium aliphatic, etc.) of different NAPLs are important for risk</a:t>
            </a:r>
          </a:p>
          <a:p>
            <a:pPr marL="107415" lvl="1" defTabSz="870283">
              <a:spcBef>
                <a:spcPts val="281"/>
              </a:spcBef>
              <a:defRPr/>
            </a:pPr>
            <a:endParaRPr lang="en-US" dirty="0"/>
          </a:p>
          <a:p>
            <a:pPr marL="107415" lvl="1">
              <a:spcBef>
                <a:spcPts val="281"/>
              </a:spcBef>
            </a:pPr>
            <a:endParaRPr lang="en-US" dirty="0"/>
          </a:p>
          <a:p>
            <a:pPr marL="107415" lvl="1">
              <a:spcBef>
                <a:spcPts val="281"/>
              </a:spcBef>
            </a:pPr>
            <a:r>
              <a:rPr lang="en-US" dirty="0"/>
              <a:t>Figure Source: Graphs created for training. Fraction composition developed using ATSDR documents and USEPA TPH fractions.</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53</a:t>
            </a:fld>
            <a:endParaRPr lang="en-US" altLang="en-US" dirty="0"/>
          </a:p>
        </p:txBody>
      </p:sp>
    </p:spTree>
    <p:extLst>
      <p:ext uri="{BB962C8B-B14F-4D97-AF65-F5344CB8AC3E}">
        <p14:creationId xmlns:p14="http://schemas.microsoft.com/office/powerpoint/2010/main" val="1166249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endParaRPr lang="en-US" dirty="0"/>
          </a:p>
          <a:p>
            <a:pPr marL="107415" lvl="1">
              <a:spcBef>
                <a:spcPts val="281"/>
              </a:spcBef>
            </a:pP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54</a:t>
            </a:fld>
            <a:endParaRPr lang="en-US" altLang="en-US" dirty="0"/>
          </a:p>
        </p:txBody>
      </p:sp>
    </p:spTree>
    <p:extLst>
      <p:ext uri="{BB962C8B-B14F-4D97-AF65-F5344CB8AC3E}">
        <p14:creationId xmlns:p14="http://schemas.microsoft.com/office/powerpoint/2010/main" val="3816638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r>
              <a:rPr lang="en-US" dirty="0"/>
              <a:t> </a:t>
            </a:r>
          </a:p>
          <a:p>
            <a:pPr marL="440135" indent="-220068" defTabSz="880270" eaLnBrk="1" fontAlgn="auto" hangingPunct="1">
              <a:spcBef>
                <a:spcPts val="288"/>
              </a:spcBef>
              <a:spcAft>
                <a:spcPts val="0"/>
              </a:spcAft>
              <a:buClr>
                <a:srgbClr val="000000"/>
              </a:buClr>
              <a:buSzPts val="1400"/>
              <a:defRPr/>
            </a:pPr>
            <a:r>
              <a:rPr lang="en-US" dirty="0"/>
              <a:t>Speaker notes: Compare these examples of fresh and weathered fuels released at our case study site: gasoline and diesel. </a:t>
            </a:r>
          </a:p>
          <a:p>
            <a:pPr marL="440135" indent="-220068" defTabSz="880270" eaLnBrk="1" fontAlgn="auto" hangingPunct="1">
              <a:spcBef>
                <a:spcPts val="288"/>
              </a:spcBef>
              <a:spcAft>
                <a:spcPts val="0"/>
              </a:spcAft>
              <a:buClr>
                <a:srgbClr val="000000"/>
              </a:buClr>
              <a:buSzPts val="1400"/>
              <a:defRPr/>
            </a:pPr>
            <a:endParaRPr lang="en-US" dirty="0"/>
          </a:p>
          <a:p>
            <a:pPr marL="107415" lvl="1" defTabSz="902879">
              <a:spcBef>
                <a:spcPts val="281"/>
              </a:spcBef>
              <a:defRPr/>
            </a:pPr>
            <a:r>
              <a:rPr lang="en-US" dirty="0"/>
              <a:t>Graphs: Already explained, repeat as needed.</a:t>
            </a:r>
          </a:p>
          <a:p>
            <a:pPr marL="440135" indent="-220068" defTabSz="880270" eaLnBrk="1" fontAlgn="auto" hangingPunct="1">
              <a:spcBef>
                <a:spcPts val="288"/>
              </a:spcBef>
              <a:spcAft>
                <a:spcPts val="0"/>
              </a:spcAft>
              <a:buClr>
                <a:srgbClr val="000000"/>
              </a:buClr>
              <a:buSzPts val="1400"/>
              <a:defRPr/>
            </a:pPr>
            <a:endParaRPr lang="en-US" dirty="0"/>
          </a:p>
          <a:p>
            <a:pPr marL="440135" indent="-220068" defTabSz="880270" eaLnBrk="1" fontAlgn="auto" hangingPunct="1">
              <a:spcBef>
                <a:spcPts val="288"/>
              </a:spcBef>
              <a:spcAft>
                <a:spcPts val="0"/>
              </a:spcAft>
              <a:buClr>
                <a:srgbClr val="000000"/>
              </a:buClr>
              <a:buSzPts val="1400"/>
              <a:defRPr/>
            </a:pPr>
            <a:r>
              <a:rPr lang="en-US" dirty="0"/>
              <a:t>Gasoline:</a:t>
            </a:r>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r>
              <a:rPr lang="en-US" dirty="0"/>
              <a:t>As you recall from our partitioning graphs, smaller hydrocarbons are the most volatile and soluble constituents</a:t>
            </a:r>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r>
              <a:rPr lang="en-US" dirty="0"/>
              <a:t>Compare (unweathered vs weathered gasoline): In this example the low carbon range fractions are completed depleted. </a:t>
            </a:r>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r>
              <a:rPr lang="en-US" dirty="0"/>
              <a:t>In the absence of fractionated data, you could infer the fractions by reviewing the sample chromatograms from your bulk TPH analyses.</a:t>
            </a:r>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endParaRPr lang="en-US" dirty="0"/>
          </a:p>
          <a:p>
            <a:pPr marL="220067" defTabSz="880270" eaLnBrk="1" fontAlgn="auto" hangingPunct="1">
              <a:spcBef>
                <a:spcPts val="288"/>
              </a:spcBef>
              <a:spcAft>
                <a:spcPts val="0"/>
              </a:spcAft>
              <a:buClr>
                <a:srgbClr val="000000"/>
              </a:buClr>
              <a:buSzPts val="1400"/>
              <a:defRPr/>
            </a:pPr>
            <a:r>
              <a:rPr lang="en-US" dirty="0"/>
              <a:t>Diesel:</a:t>
            </a:r>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r>
              <a:rPr lang="en-US" dirty="0"/>
              <a:t>Compare overall relative proportional shifts between gasoline and diesel: This weathered diesel example doesn’t show quite as much depletion as the preceding weathered gasoline example, but it does illustrate the overall shift to proportionally heavier fractions.</a:t>
            </a:r>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r>
              <a:rPr lang="en-US" dirty="0"/>
              <a:t>Compare Medium Aliphatic vs. Aromatic fractions for the unweathered and weathered diesel: There is still a moderate proportion of the medium range aliphatics (probably branched hydrocarbons) while the medium aromatics have been more strongly depleted.</a:t>
            </a:r>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r>
              <a:rPr lang="en-US" dirty="0"/>
              <a:t>Again, with knowledge of tox values, you can mentally estimate relative risk.</a:t>
            </a:r>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endParaRPr lang="en-US" dirty="0"/>
          </a:p>
          <a:p>
            <a:pPr marL="220067" defTabSz="880270" eaLnBrk="1" fontAlgn="auto" hangingPunct="1">
              <a:spcBef>
                <a:spcPts val="288"/>
              </a:spcBef>
              <a:spcAft>
                <a:spcPts val="0"/>
              </a:spcAft>
              <a:buClr>
                <a:srgbClr val="000000"/>
              </a:buClr>
              <a:buSzPts val="1400"/>
              <a:defRPr/>
            </a:pPr>
            <a:r>
              <a:rPr lang="en-US" dirty="0"/>
              <a:t>Figure Source: Graphs created by the Fate section. Unweathered NAPL graphs are the same as Slide 74. Weathered composition data from Ileana Rhodes of GSI for weathered gasoline and from TPHCWG for weathered diesel</a:t>
            </a:r>
          </a:p>
          <a:p>
            <a:pPr marL="220067" defTabSz="880270" eaLnBrk="1" fontAlgn="auto" hangingPunct="1">
              <a:spcBef>
                <a:spcPts val="288"/>
              </a:spcBef>
              <a:spcAft>
                <a:spcPts val="0"/>
              </a:spcAft>
              <a:buClr>
                <a:srgbClr val="000000"/>
              </a:buClr>
              <a:buSzPts val="1400"/>
              <a:defRPr/>
            </a:pPr>
            <a:endParaRPr lang="en-US" dirty="0"/>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endParaRPr lang="en-US" dirty="0"/>
          </a:p>
          <a:p>
            <a:pPr marL="440135" indent="-220068" defTabSz="880270" eaLnBrk="1" fontAlgn="auto" hangingPunct="1">
              <a:spcBef>
                <a:spcPts val="288"/>
              </a:spcBef>
              <a:spcAft>
                <a:spcPts val="0"/>
              </a:spcAft>
              <a:buClr>
                <a:srgbClr val="000000"/>
              </a:buClr>
              <a:buSzPts val="1400"/>
              <a:buFont typeface="Arial" panose="020B0604020202020204" pitchFamily="34" charset="0"/>
              <a:buChar char="•"/>
              <a:defRPr/>
            </a:pPr>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55</a:t>
            </a:fld>
            <a:endParaRPr lang="en-US" altLang="en-US" dirty="0"/>
          </a:p>
        </p:txBody>
      </p:sp>
    </p:spTree>
    <p:extLst>
      <p:ext uri="{BB962C8B-B14F-4D97-AF65-F5344CB8AC3E}">
        <p14:creationId xmlns:p14="http://schemas.microsoft.com/office/powerpoint/2010/main" val="10683205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endParaRPr lang="en-US" dirty="0"/>
          </a:p>
          <a:p>
            <a:pPr marL="107415" lvl="1">
              <a:spcBef>
                <a:spcPts val="281"/>
              </a:spcBef>
            </a:pPr>
            <a:r>
              <a:rPr lang="en-US" dirty="0"/>
              <a:t>Speaker</a:t>
            </a:r>
            <a:r>
              <a:rPr lang="en-US" baseline="0" dirty="0"/>
              <a:t> notes:  </a:t>
            </a:r>
            <a:r>
              <a:rPr lang="en-US" dirty="0"/>
              <a:t>Key Idea: TPH fraction composition in the vapor phase typically consists of small aliphatics and aromatics, which is important to understand because this relates to vapor intrusion risk. TPH vapors attenuate sharply in the vadose zone over short distances in the presence of oxygen.</a:t>
            </a:r>
          </a:p>
          <a:p>
            <a:pPr marL="107415" lvl="1">
              <a:spcBef>
                <a:spcPts val="281"/>
              </a:spcBef>
            </a:pPr>
            <a:endParaRPr lang="en-US" dirty="0"/>
          </a:p>
          <a:p>
            <a:pPr marL="107415" lvl="1" defTabSz="902879">
              <a:spcBef>
                <a:spcPts val="281"/>
              </a:spcBef>
              <a:defRPr/>
            </a:pPr>
            <a:r>
              <a:rPr lang="en-US" dirty="0"/>
              <a:t>Graphs: Already explained, repeat as needed.</a:t>
            </a:r>
          </a:p>
          <a:p>
            <a:pPr marL="107415" lvl="1">
              <a:spcBef>
                <a:spcPts val="281"/>
              </a:spcBef>
            </a:pPr>
            <a:endParaRPr lang="en-US" dirty="0"/>
          </a:p>
          <a:p>
            <a:pPr marL="107415" lvl="1" defTabSz="870283">
              <a:spcBef>
                <a:spcPts val="281"/>
              </a:spcBef>
              <a:defRPr/>
            </a:pPr>
            <a:r>
              <a:rPr lang="en-US" dirty="0"/>
              <a:t>Near NAPL TPH Vapor Composition Notes:</a:t>
            </a:r>
          </a:p>
          <a:p>
            <a:pPr marL="107415" lvl="1" defTabSz="870283">
              <a:spcBef>
                <a:spcPts val="281"/>
              </a:spcBef>
              <a:defRPr/>
            </a:pPr>
            <a:r>
              <a:rPr lang="en-US" dirty="0"/>
              <a:t>These graphs are constructed in the same fashion as the ones for NAPL, with the exception they present vapor compositions.</a:t>
            </a:r>
          </a:p>
          <a:p>
            <a:pPr marL="270593" lvl="1" indent="-163178" defTabSz="870283">
              <a:spcBef>
                <a:spcPts val="281"/>
              </a:spcBef>
              <a:buFont typeface="Arial" panose="020B0604020202020204" pitchFamily="34" charset="0"/>
              <a:buChar char="•"/>
              <a:defRPr/>
            </a:pPr>
            <a:r>
              <a:rPr lang="en-US" dirty="0"/>
              <a:t>The volatile hydrocarbon fractions are light aliphatics and aromatics, and to a much lesser extent medium aliphatics and aromatics</a:t>
            </a:r>
          </a:p>
          <a:p>
            <a:pPr marL="270593" lvl="1" indent="-163178" defTabSz="870283">
              <a:spcBef>
                <a:spcPts val="281"/>
              </a:spcBef>
              <a:buFont typeface="Arial" panose="020B0604020202020204" pitchFamily="34" charset="0"/>
              <a:buChar char="•"/>
              <a:defRPr/>
            </a:pPr>
            <a:r>
              <a:rPr lang="en-US" dirty="0"/>
              <a:t>The vapor phase fraction composition is enriched in these lighter fractions even for middle distillate fuels (e.g., Jet A, diesel)</a:t>
            </a:r>
          </a:p>
          <a:p>
            <a:pPr marL="270593" lvl="1" indent="-163178" defTabSz="870283">
              <a:spcBef>
                <a:spcPts val="281"/>
              </a:spcBef>
              <a:buFont typeface="Arial" panose="020B0604020202020204" pitchFamily="34" charset="0"/>
              <a:buChar char="•"/>
              <a:defRPr/>
            </a:pPr>
            <a:r>
              <a:rPr lang="en-US" dirty="0"/>
              <a:t>Total concentrations of gasoline vapors estimated at 100,000s ug/m3 versus less than 1,000 ug/m3 for diesel</a:t>
            </a:r>
          </a:p>
          <a:p>
            <a:pPr marL="107415" lvl="1" defTabSz="870283">
              <a:spcBef>
                <a:spcPts val="281"/>
              </a:spcBef>
              <a:defRPr/>
            </a:pPr>
            <a:endParaRPr lang="en-US" dirty="0"/>
          </a:p>
          <a:p>
            <a:pPr marL="107415" lvl="1" defTabSz="870283">
              <a:spcBef>
                <a:spcPts val="281"/>
              </a:spcBef>
              <a:defRPr/>
            </a:pPr>
            <a:r>
              <a:rPr lang="en-US" dirty="0"/>
              <a:t>Fate and Transport Effects on TPH Vapor Composition notes:</a:t>
            </a:r>
          </a:p>
          <a:p>
            <a:pPr marL="270593" lvl="1" indent="-163178" defTabSz="870283">
              <a:spcBef>
                <a:spcPts val="281"/>
              </a:spcBef>
              <a:buFont typeface="Arial" panose="020B0604020202020204" pitchFamily="34" charset="0"/>
              <a:buChar char="•"/>
              <a:defRPr/>
            </a:pPr>
            <a:r>
              <a:rPr lang="en-US" dirty="0"/>
              <a:t>Hydrocarbon vapor plumes typically are limited to thin zones around NAPL and heavily impacted media as a result of aerobic biodegradation in unsaturated zone. </a:t>
            </a:r>
          </a:p>
          <a:p>
            <a:pPr marL="270593" lvl="1" indent="-163178" defTabSz="870283">
              <a:spcBef>
                <a:spcPts val="281"/>
              </a:spcBef>
              <a:buFont typeface="Arial" panose="020B0604020202020204" pitchFamily="34" charset="0"/>
              <a:buChar char="•"/>
              <a:defRPr/>
            </a:pPr>
            <a:r>
              <a:rPr lang="en-US" dirty="0"/>
              <a:t>See ITRC Petroleum Vapor Intrusion guidance for further information on hydrocarbon vapor fate and transport</a:t>
            </a:r>
          </a:p>
          <a:p>
            <a:pPr marL="270593" lvl="1" indent="-163178" defTabSz="870283">
              <a:spcBef>
                <a:spcPts val="281"/>
              </a:spcBef>
              <a:buFont typeface="Arial" panose="020B0604020202020204" pitchFamily="34" charset="0"/>
              <a:buChar char="•"/>
              <a:defRPr/>
            </a:pPr>
            <a:endParaRPr lang="en-US" dirty="0"/>
          </a:p>
          <a:p>
            <a:pPr marL="107415" lvl="1" defTabSz="870283">
              <a:spcBef>
                <a:spcPts val="281"/>
              </a:spcBef>
              <a:defRPr/>
            </a:pPr>
            <a:r>
              <a:rPr lang="en-US" dirty="0"/>
              <a:t>Case Study Notes:</a:t>
            </a:r>
          </a:p>
          <a:p>
            <a:pPr marL="276705" lvl="1" indent="-169290" defTabSz="870283">
              <a:spcBef>
                <a:spcPts val="281"/>
              </a:spcBef>
              <a:buFont typeface="Arial" panose="020B0604020202020204" pitchFamily="34" charset="0"/>
              <a:buChar char="•"/>
              <a:defRPr/>
            </a:pPr>
            <a:r>
              <a:rPr lang="en-US" dirty="0"/>
              <a:t>In our case study, the only area where there is a vapor intrusion concern is in the release area due to significant impacts (gross contamination/NAPL) in shallow soil.</a:t>
            </a:r>
          </a:p>
          <a:p>
            <a:pPr marL="107415" lvl="1" defTabSz="870283">
              <a:spcBef>
                <a:spcPts val="281"/>
              </a:spcBef>
              <a:defRPr/>
            </a:pPr>
            <a:endParaRPr lang="en-US" dirty="0"/>
          </a:p>
          <a:p>
            <a:pPr marL="107415" lvl="1">
              <a:spcBef>
                <a:spcPts val="281"/>
              </a:spcBef>
            </a:pPr>
            <a:endParaRPr lang="en-US" dirty="0"/>
          </a:p>
          <a:p>
            <a:pPr marL="107415" lvl="1">
              <a:spcBef>
                <a:spcPts val="281"/>
              </a:spcBef>
            </a:pPr>
            <a:r>
              <a:rPr lang="en-US" dirty="0"/>
              <a:t>Figure Source: Graphs created for training. Vapor fraction composition estimated based on Uhler et al. 2010. The vapor attenuation diagram is modified from ITRC PVI Guidance Figure 3-1.</a:t>
            </a:r>
          </a:p>
          <a:p>
            <a:pPr marL="107415" marR="0" lvl="1" indent="0" algn="l" defTabSz="914400" rtl="0" eaLnBrk="0" fontAlgn="base" latinLnBrk="0" hangingPunct="0">
              <a:lnSpc>
                <a:spcPct val="100000"/>
              </a:lnSpc>
              <a:spcBef>
                <a:spcPts val="281"/>
              </a:spcBef>
              <a:spcAft>
                <a:spcPct val="0"/>
              </a:spcAft>
              <a:buClrTx/>
              <a:buSzTx/>
              <a:buFontTx/>
              <a:buNone/>
              <a:tabLst/>
              <a:defRPr/>
            </a:pPr>
            <a:r>
              <a:rPr lang="en-US" sz="1000" kern="1200" dirty="0">
                <a:solidFill>
                  <a:schemeClr val="tx1"/>
                </a:solidFill>
                <a:effectLst/>
                <a:latin typeface="Arial" charset="0"/>
                <a:ea typeface="+mn-ea"/>
                <a:cs typeface="+mn-cs"/>
              </a:rPr>
              <a:t>Uhler, A.D., K.J. McCarthy, S.D. Emsbo-Mattingly, S.A. Stout, and G.S. Douglas. 2010. Predicting Chemical Fingerprints of Vadose Zone Soil Gas and Indoor Air from Non-Aqueous Phase Liquid Composition. Environmental Forensics, 11: 342-354. [cited in Workbook]</a:t>
            </a:r>
          </a:p>
          <a:p>
            <a:pPr marL="107415" lvl="1">
              <a:spcBef>
                <a:spcPts val="281"/>
              </a:spcBef>
            </a:pPr>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56</a:t>
            </a:fld>
            <a:endParaRPr lang="en-US" altLang="en-US" dirty="0"/>
          </a:p>
        </p:txBody>
      </p:sp>
    </p:spTree>
    <p:extLst>
      <p:ext uri="{BB962C8B-B14F-4D97-AF65-F5344CB8AC3E}">
        <p14:creationId xmlns:p14="http://schemas.microsoft.com/office/powerpoint/2010/main" val="42550427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endParaRPr lang="en-US" dirty="0"/>
          </a:p>
          <a:p>
            <a:pPr marL="107415" lvl="1">
              <a:spcBef>
                <a:spcPts val="281"/>
              </a:spcBef>
            </a:pPr>
            <a:r>
              <a:rPr lang="en-US" dirty="0"/>
              <a:t>Speaker notes: Key Idea: TPH fraction composition in the water phase typically consists predominantly of small aromatics, with some small aliphatics and some medium aromatics. Such a composition has implications for drinking water exposure to humans and direct contact concerns for ecological receptors.</a:t>
            </a:r>
          </a:p>
          <a:p>
            <a:pPr marL="107415" lvl="1">
              <a:spcBef>
                <a:spcPts val="281"/>
              </a:spcBef>
            </a:pPr>
            <a:endParaRPr lang="en-US" dirty="0"/>
          </a:p>
          <a:p>
            <a:pPr marL="107415" lvl="1" defTabSz="902879">
              <a:spcBef>
                <a:spcPts val="281"/>
              </a:spcBef>
              <a:defRPr/>
            </a:pPr>
            <a:r>
              <a:rPr lang="en-US" dirty="0"/>
              <a:t>Graphs: Already explained, repeat as needed.</a:t>
            </a:r>
          </a:p>
          <a:p>
            <a:pPr marL="107415" lvl="1">
              <a:spcBef>
                <a:spcPts val="281"/>
              </a:spcBef>
            </a:pPr>
            <a:endParaRPr lang="en-US" dirty="0"/>
          </a:p>
          <a:p>
            <a:pPr marL="107415" lvl="1" defTabSz="870283">
              <a:spcBef>
                <a:spcPts val="281"/>
              </a:spcBef>
              <a:defRPr/>
            </a:pPr>
            <a:r>
              <a:rPr lang="en-US" dirty="0"/>
              <a:t>These graphs are constructed in the same fashion as the ones for NAPL, with the exception they present water-soluble TPH compositions.</a:t>
            </a:r>
          </a:p>
          <a:p>
            <a:pPr marL="270593" lvl="1" indent="-163178" defTabSz="870283">
              <a:spcBef>
                <a:spcPts val="281"/>
              </a:spcBef>
              <a:buFont typeface="Arial" panose="020B0604020202020204" pitchFamily="34" charset="0"/>
              <a:buChar char="•"/>
              <a:defRPr/>
            </a:pPr>
            <a:r>
              <a:rPr lang="en-US" dirty="0"/>
              <a:t>The soluble hydrocarbon fractions are light aliphatics and aromatics, and to a much lesser extent medium aromatics</a:t>
            </a:r>
          </a:p>
          <a:p>
            <a:pPr marL="270593" lvl="1" indent="-163178" defTabSz="870283">
              <a:spcBef>
                <a:spcPts val="281"/>
              </a:spcBef>
              <a:buFont typeface="Arial" panose="020B0604020202020204" pitchFamily="34" charset="0"/>
              <a:buChar char="•"/>
              <a:defRPr/>
            </a:pPr>
            <a:r>
              <a:rPr lang="en-US" dirty="0"/>
              <a:t>TPH groundwater plumes can be thin bands around NAPL/heavily impacted media or cigar-shaped plumes</a:t>
            </a:r>
          </a:p>
          <a:p>
            <a:pPr marL="107415" lvl="1" defTabSz="870283">
              <a:spcBef>
                <a:spcPts val="281"/>
              </a:spcBef>
              <a:defRPr/>
            </a:pPr>
            <a:r>
              <a:rPr lang="en-US" dirty="0"/>
              <a:t>Much of the dissolved mass can consist of metabolites at older, more weathered sites. These typically are mainly detected in the bulk TPH-diesel analysis and as well as the TPH-motor oil analysis.</a:t>
            </a:r>
          </a:p>
          <a:p>
            <a:pPr marL="276705" lvl="1" indent="-169290" defTabSz="870283">
              <a:spcBef>
                <a:spcPts val="281"/>
              </a:spcBef>
              <a:buFont typeface="Arial" panose="020B0604020202020204" pitchFamily="34" charset="0"/>
              <a:buChar char="•"/>
              <a:defRPr/>
            </a:pPr>
            <a:r>
              <a:rPr lang="en-US" dirty="0"/>
              <a:t>Max concentrations of dissolved hydrocarbons for TPH-gasoline are 200 mg/L and about 1-5 mg/L for diesel.</a:t>
            </a:r>
          </a:p>
          <a:p>
            <a:pPr marL="107415" lvl="1" defTabSz="870283">
              <a:spcBef>
                <a:spcPts val="281"/>
              </a:spcBef>
              <a:defRPr/>
            </a:pPr>
            <a:endParaRPr lang="en-US" dirty="0"/>
          </a:p>
          <a:p>
            <a:pPr marL="270593" lvl="1" indent="-163178" defTabSz="870283">
              <a:spcBef>
                <a:spcPts val="281"/>
              </a:spcBef>
              <a:buFont typeface="Arial" panose="020B0604020202020204" pitchFamily="34" charset="0"/>
              <a:buChar char="•"/>
              <a:defRPr/>
            </a:pPr>
            <a:r>
              <a:rPr lang="en-US" dirty="0"/>
              <a:t>Both TPH and metabolites attenuate with distance from the source</a:t>
            </a:r>
          </a:p>
          <a:p>
            <a:pPr marL="107415" lvl="1" defTabSz="870283">
              <a:spcBef>
                <a:spcPts val="281"/>
              </a:spcBef>
              <a:defRPr/>
            </a:pPr>
            <a:endParaRPr lang="en-US" dirty="0"/>
          </a:p>
          <a:p>
            <a:pPr marL="107415" lvl="1">
              <a:spcBef>
                <a:spcPts val="281"/>
              </a:spcBef>
            </a:pPr>
            <a:endParaRPr lang="en-US" dirty="0"/>
          </a:p>
          <a:p>
            <a:pPr marL="107415" lvl="1">
              <a:spcBef>
                <a:spcPts val="281"/>
              </a:spcBef>
            </a:pPr>
            <a:r>
              <a:rPr lang="en-US" dirty="0"/>
              <a:t>Figure Source: Graphs created for training. Water soluble fraction composition estimated based on Zemo and Synowiec 1995</a:t>
            </a:r>
          </a:p>
          <a:p>
            <a:pPr marL="107415" marR="0" lvl="1" indent="0" algn="l" defTabSz="914400" rtl="0" eaLnBrk="0" fontAlgn="base" latinLnBrk="0" hangingPunct="0">
              <a:lnSpc>
                <a:spcPct val="100000"/>
              </a:lnSpc>
              <a:spcBef>
                <a:spcPts val="281"/>
              </a:spcBef>
              <a:spcAft>
                <a:spcPct val="0"/>
              </a:spcAft>
              <a:buClrTx/>
              <a:buSzTx/>
              <a:buFontTx/>
              <a:buNone/>
              <a:tabLst/>
              <a:defRPr/>
            </a:pPr>
            <a:r>
              <a:rPr lang="en-US" sz="1000" kern="1200" dirty="0">
                <a:solidFill>
                  <a:schemeClr val="tx1"/>
                </a:solidFill>
                <a:effectLst/>
                <a:latin typeface="Arial" charset="0"/>
                <a:ea typeface="+mn-ea"/>
                <a:cs typeface="+mn-cs"/>
              </a:rPr>
              <a:t>Zemo, D.A. and K.A. Synowiec. 1995. TPH Detections in Groundwater: Identification and Elimination of Positive Interferences. In Proceedings of the 1995 Conference on Petroleum Hydrocarbons and Organic Chemicals in Ground Water, p. 257-271. Westerville, Ohio. National Ground Water Association.</a:t>
            </a:r>
          </a:p>
          <a:p>
            <a:pPr marL="107415" lvl="1">
              <a:spcBef>
                <a:spcPts val="281"/>
              </a:spcBef>
            </a:pP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57</a:t>
            </a:fld>
            <a:endParaRPr lang="en-US" altLang="en-US" dirty="0"/>
          </a:p>
        </p:txBody>
      </p:sp>
    </p:spTree>
    <p:extLst>
      <p:ext uri="{BB962C8B-B14F-4D97-AF65-F5344CB8AC3E}">
        <p14:creationId xmlns:p14="http://schemas.microsoft.com/office/powerpoint/2010/main" val="1395431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09" lvl="1">
              <a:spcBef>
                <a:spcPts val="281"/>
              </a:spcBef>
            </a:pPr>
            <a:endParaRPr lang="en-US" dirty="0"/>
          </a:p>
          <a:p>
            <a:pPr marL="107409" lvl="1">
              <a:spcBef>
                <a:spcPts val="281"/>
              </a:spcBef>
            </a:pPr>
            <a:r>
              <a:rPr lang="en-US" dirty="0"/>
              <a:t>Speaker notes: Key idea: TPH composition changes along the flowpath. This differential in fate affects composition, which in turn affects exposure.</a:t>
            </a:r>
          </a:p>
          <a:p>
            <a:pPr marL="107409" lvl="1">
              <a:spcBef>
                <a:spcPts val="281"/>
              </a:spcBef>
            </a:pPr>
            <a:endParaRPr lang="en-US" dirty="0"/>
          </a:p>
          <a:p>
            <a:pPr marL="107409" lvl="1" defTabSz="902825">
              <a:spcBef>
                <a:spcPts val="281"/>
              </a:spcBef>
              <a:defRPr/>
            </a:pPr>
            <a:r>
              <a:rPr lang="en-US" dirty="0"/>
              <a:t>General: Both charts start with the source at the right with groundwater flow to the left [just like the Case Study CSM figure]. Otherwise, the charges are not related.</a:t>
            </a:r>
          </a:p>
          <a:p>
            <a:pPr marL="107409" lvl="1" defTabSz="902825">
              <a:spcBef>
                <a:spcPts val="281"/>
              </a:spcBef>
              <a:defRPr/>
            </a:pPr>
            <a:endParaRPr lang="en-US" dirty="0"/>
          </a:p>
          <a:p>
            <a:pPr marL="107409" lvl="1" defTabSz="902825">
              <a:spcBef>
                <a:spcPts val="281"/>
              </a:spcBef>
              <a:defRPr/>
            </a:pPr>
            <a:r>
              <a:rPr lang="en-US" dirty="0"/>
              <a:t>Top Diagram: TPH composition changes along the flowpath due to:</a:t>
            </a:r>
          </a:p>
          <a:p>
            <a:pPr marL="270577" lvl="1" indent="-163168" defTabSz="870230">
              <a:spcBef>
                <a:spcPts val="281"/>
              </a:spcBef>
              <a:buFont typeface="Arial" panose="020B0604020202020204" pitchFamily="34" charset="0"/>
              <a:buChar char="•"/>
              <a:defRPr/>
            </a:pPr>
            <a:r>
              <a:rPr lang="en-US" dirty="0"/>
              <a:t>differential transport and sorption of individual hydrocarbons</a:t>
            </a:r>
          </a:p>
          <a:p>
            <a:pPr marL="270577" lvl="1" indent="-163168" defTabSz="870230">
              <a:spcBef>
                <a:spcPts val="281"/>
              </a:spcBef>
              <a:buFont typeface="Arial" panose="020B0604020202020204" pitchFamily="34" charset="0"/>
              <a:buChar char="•"/>
              <a:defRPr/>
            </a:pPr>
            <a:r>
              <a:rPr lang="en-US" dirty="0"/>
              <a:t>different susceptibilities of hydrocarbons to biodegradation, </a:t>
            </a:r>
          </a:p>
          <a:p>
            <a:pPr marL="270577" lvl="1" indent="-163168" defTabSz="870230">
              <a:spcBef>
                <a:spcPts val="281"/>
              </a:spcBef>
              <a:buFont typeface="Arial" panose="020B0604020202020204" pitchFamily="34" charset="0"/>
              <a:buChar char="•"/>
              <a:defRPr/>
            </a:pPr>
            <a:r>
              <a:rPr lang="en-US" dirty="0"/>
              <a:t>different redox zones along the flowpath. The chart shows the classic electrochemical sequence from right to left</a:t>
            </a:r>
          </a:p>
          <a:p>
            <a:pPr marL="270577" lvl="1" indent="-163168" defTabSz="870230">
              <a:spcBef>
                <a:spcPts val="281"/>
              </a:spcBef>
              <a:buFont typeface="Arial" panose="020B0604020202020204" pitchFamily="34" charset="0"/>
              <a:buChar char="•"/>
              <a:defRPr/>
            </a:pPr>
            <a:endParaRPr lang="en-US" dirty="0"/>
          </a:p>
          <a:p>
            <a:pPr marL="107409" lvl="1" defTabSz="902825">
              <a:spcBef>
                <a:spcPts val="281"/>
              </a:spcBef>
              <a:defRPr/>
            </a:pPr>
            <a:r>
              <a:rPr lang="en-US" dirty="0"/>
              <a:t>Bottom Diagram: Looking at bulk TPH composition for the hydrocarbons and metabolites.</a:t>
            </a:r>
          </a:p>
          <a:p>
            <a:pPr marL="270577" lvl="1" indent="-163168" defTabSz="870230">
              <a:spcBef>
                <a:spcPts val="281"/>
              </a:spcBef>
              <a:buFont typeface="Arial" panose="020B0604020202020204" pitchFamily="34" charset="0"/>
              <a:buChar char="•"/>
              <a:defRPr/>
            </a:pPr>
            <a:r>
              <a:rPr lang="en-US" dirty="0"/>
              <a:t>Hydrocarbons: highest concentrations near the source and diminishing downgradient</a:t>
            </a:r>
          </a:p>
          <a:p>
            <a:pPr marL="270577" lvl="1" indent="-163168" defTabSz="870230">
              <a:spcBef>
                <a:spcPts val="281"/>
              </a:spcBef>
              <a:buFont typeface="Arial" panose="020B0604020202020204" pitchFamily="34" charset="0"/>
              <a:buChar char="•"/>
              <a:defRPr/>
            </a:pPr>
            <a:r>
              <a:rPr lang="en-US" dirty="0"/>
              <a:t>Metabolites:  the metabolites are generated via biodegradation so concentrations increase downgradient of the source area and highest parts of the dissolved hydrocarbon plume. They also attenuate. Over time, metabolite concentrations may increase near source (the apex of the triangle may shift to the right)</a:t>
            </a:r>
          </a:p>
          <a:p>
            <a:pPr marL="270577" lvl="1" indent="-163168" defTabSz="870230">
              <a:spcBef>
                <a:spcPts val="281"/>
              </a:spcBef>
              <a:buFont typeface="Arial" panose="020B0604020202020204" pitchFamily="34" charset="0"/>
              <a:buChar char="•"/>
              <a:defRPr/>
            </a:pPr>
            <a:endParaRPr lang="en-US" dirty="0"/>
          </a:p>
          <a:p>
            <a:pPr marL="107409" lvl="1" defTabSz="870230">
              <a:spcBef>
                <a:spcPts val="281"/>
              </a:spcBef>
              <a:defRPr/>
            </a:pPr>
            <a:r>
              <a:rPr lang="en-US" dirty="0"/>
              <a:t>The metabolite extends further than the hydrocarbon plume and has implications for exposure. </a:t>
            </a:r>
          </a:p>
          <a:p>
            <a:pPr marL="107409" lvl="1" defTabSz="870230">
              <a:spcBef>
                <a:spcPts val="281"/>
              </a:spcBef>
              <a:defRPr/>
            </a:pPr>
            <a:r>
              <a:rPr lang="en-US" dirty="0"/>
              <a:t>The x-axis can be either distance or time</a:t>
            </a:r>
          </a:p>
          <a:p>
            <a:pPr marL="107409" lvl="1" defTabSz="870230">
              <a:spcBef>
                <a:spcPts val="281"/>
              </a:spcBef>
              <a:defRPr/>
            </a:pPr>
            <a:endParaRPr lang="en-US" dirty="0"/>
          </a:p>
          <a:p>
            <a:pPr marL="107409" lvl="1">
              <a:spcBef>
                <a:spcPts val="281"/>
              </a:spcBef>
            </a:pPr>
            <a:endParaRPr lang="en-US" dirty="0"/>
          </a:p>
          <a:p>
            <a:pPr marL="107409" lvl="1">
              <a:spcBef>
                <a:spcPts val="281"/>
              </a:spcBef>
            </a:pPr>
            <a:r>
              <a:rPr lang="en-US" dirty="0"/>
              <a:t>Figure Source: The redox zonation concept is not new. This figure is. The relative concentration figure also is new, partly based on Zemo et al. 2016 and partly </a:t>
            </a:r>
            <a:r>
              <a:rPr lang="en-US" dirty="0" smtClean="0"/>
              <a:t>team members </a:t>
            </a:r>
            <a:r>
              <a:rPr lang="en-US" dirty="0"/>
              <a:t>experience.</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58</a:t>
            </a:fld>
            <a:endParaRPr lang="en-US" altLang="en-US" dirty="0"/>
          </a:p>
        </p:txBody>
      </p:sp>
    </p:spTree>
    <p:extLst>
      <p:ext uri="{BB962C8B-B14F-4D97-AF65-F5344CB8AC3E}">
        <p14:creationId xmlns:p14="http://schemas.microsoft.com/office/powerpoint/2010/main" val="42468690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answer</a:t>
            </a:r>
          </a:p>
          <a:p>
            <a:endParaRPr lang="en-US" dirty="0"/>
          </a:p>
          <a:p>
            <a:r>
              <a:rPr lang="en-US" dirty="0"/>
              <a:t>General: The potential hydrocarbons present are limited by the composition of the released fuel/oil, partitioning (which compounds dissolve in water or might have been depleted via volatilization) and susceptibility to biodegradation. Since biodegradation is all but certain to occur, petroleum metabolites will be generated.</a:t>
            </a:r>
          </a:p>
          <a:p>
            <a:endParaRPr lang="en-US" dirty="0"/>
          </a:p>
          <a:p>
            <a:r>
              <a:rPr lang="en-US" dirty="0"/>
              <a:t>1-We would not expect all fractions or chemicals considering oil/fuel type and weathering processes</a:t>
            </a:r>
          </a:p>
          <a:p>
            <a:endParaRPr lang="en-US" dirty="0"/>
          </a:p>
          <a:p>
            <a:r>
              <a:rPr lang="en-US" dirty="0"/>
              <a:t>2-Low aromatics are more soluble, however they constitute only a small fraction of diesel and are more likely to have been depleted to physical and biological weathering.</a:t>
            </a:r>
          </a:p>
          <a:p>
            <a:endParaRPr lang="en-US" dirty="0"/>
          </a:p>
          <a:p>
            <a:r>
              <a:rPr lang="en-US" dirty="0"/>
              <a:t>3-High aliphatics have low to trace solubility and are not likely to partition into water to any significant degree.</a:t>
            </a:r>
          </a:p>
          <a:p>
            <a:endParaRPr lang="en-US" dirty="0"/>
          </a:p>
          <a:p>
            <a:r>
              <a:rPr lang="en-US" dirty="0"/>
              <a:t>4-Petroleum metabolites are soluble and more likely to be present than not, given the large release volume and certainty that biodegradation is occurring.</a:t>
            </a:r>
          </a:p>
          <a:p>
            <a:endParaRPr lang="en-US" dirty="0"/>
          </a:p>
          <a:p>
            <a:r>
              <a:rPr lang="en-US" dirty="0"/>
              <a:t>5-It is less likely that no TPH fractions or petroleum-related compounds are present given the large release and age.</a:t>
            </a:r>
          </a:p>
          <a:p>
            <a:endParaRPr lang="en-US" dirty="0"/>
          </a:p>
          <a:p>
            <a:r>
              <a:rPr lang="en-US" dirty="0"/>
              <a:t>Keep in mind that composition can be determined at your site by (1) use of a fractionation analysis and (2) analyzing extractable TPH both with and without silica gel cleanup.</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59</a:t>
            </a:fld>
            <a:endParaRPr lang="en-US" altLang="en-US" dirty="0"/>
          </a:p>
        </p:txBody>
      </p:sp>
    </p:spTree>
    <p:extLst>
      <p:ext uri="{BB962C8B-B14F-4D97-AF65-F5344CB8AC3E}">
        <p14:creationId xmlns:p14="http://schemas.microsoft.com/office/powerpoint/2010/main" val="30375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TPH Risk Evaluation at Petroleum-Contaminated Sites (TPHRisk-1, 2018)</a:t>
            </a:r>
          </a:p>
          <a:p>
            <a:r>
              <a:rPr lang="en-US" sz="1200" dirty="0"/>
              <a:t>https://tphrisk-1.itrcweb.org/</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a:t>
            </a:fld>
            <a:endParaRPr lang="en-US" altLang="en-US" dirty="0"/>
          </a:p>
        </p:txBody>
      </p:sp>
    </p:spTree>
    <p:extLst>
      <p:ext uri="{BB962C8B-B14F-4D97-AF65-F5344CB8AC3E}">
        <p14:creationId xmlns:p14="http://schemas.microsoft.com/office/powerpoint/2010/main" val="23136007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7415" lvl="1">
              <a:spcBef>
                <a:spcPts val="281"/>
              </a:spcBef>
            </a:pPr>
            <a:endParaRPr lang="en-US" dirty="0"/>
          </a:p>
          <a:p>
            <a:pPr marL="107415" lvl="1">
              <a:spcBef>
                <a:spcPts val="281"/>
              </a:spcBef>
            </a:pPr>
            <a:r>
              <a:rPr lang="en-US" dirty="0"/>
              <a:t>Speaker notes:</a:t>
            </a:r>
            <a:r>
              <a:rPr lang="en-US" baseline="0" dirty="0"/>
              <a:t> </a:t>
            </a:r>
            <a:r>
              <a:rPr lang="en-US" dirty="0"/>
              <a:t>Key Idea: It’s important to understand how TPH composition changes because it affects toxicity and the nature of exposure (vapor inhalation, groundwater ingestion and dermal contact, etc.)</a:t>
            </a:r>
          </a:p>
          <a:p>
            <a:pPr marL="107415" lvl="1">
              <a:spcBef>
                <a:spcPts val="281"/>
              </a:spcBef>
            </a:pPr>
            <a:endParaRPr lang="en-US" dirty="0"/>
          </a:p>
          <a:p>
            <a:pPr marL="107415" lvl="1">
              <a:spcBef>
                <a:spcPts val="281"/>
              </a:spcBef>
            </a:pPr>
            <a:r>
              <a:rPr lang="en-US" dirty="0"/>
              <a:t>After release, hydrocarbons are redistributed from NAPL into the vapor and water phases based on their properties</a:t>
            </a:r>
          </a:p>
          <a:p>
            <a:pPr marL="274572" lvl="1" indent="-167157">
              <a:spcBef>
                <a:spcPts val="281"/>
              </a:spcBef>
              <a:buFont typeface="Arial" panose="020B0604020202020204" pitchFamily="34" charset="0"/>
              <a:buChar char="•"/>
            </a:pPr>
            <a:r>
              <a:rPr lang="en-US" dirty="0"/>
              <a:t>Vapor – light aliphatics and aromatics </a:t>
            </a:r>
          </a:p>
          <a:p>
            <a:pPr marL="274572" lvl="1" indent="-167157">
              <a:spcBef>
                <a:spcPts val="281"/>
              </a:spcBef>
              <a:buFont typeface="Arial" panose="020B0604020202020204" pitchFamily="34" charset="0"/>
              <a:buChar char="•"/>
            </a:pPr>
            <a:r>
              <a:rPr lang="en-US" dirty="0"/>
              <a:t>Water – primarily light aromatics with some light aliphatics and medium aromatics</a:t>
            </a:r>
          </a:p>
          <a:p>
            <a:endParaRPr lang="en-US" dirty="0"/>
          </a:p>
          <a:p>
            <a:r>
              <a:rPr lang="en-US" kern="0" dirty="0"/>
              <a:t>The mass and composition of all phases (NAPL, vapor, water, sorbed) are altered over time due to biodegradation, generating metabolites.  These mass and compositional changes in turn affects the risk evaluation. </a:t>
            </a:r>
            <a:endParaRPr lang="en-US" dirty="0"/>
          </a:p>
          <a:p>
            <a:pPr marL="107415" lvl="1">
              <a:spcBef>
                <a:spcPts val="281"/>
              </a:spcBef>
            </a:pPr>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60</a:t>
            </a:fld>
            <a:endParaRPr lang="en-US" altLang="en-US" dirty="0"/>
          </a:p>
        </p:txBody>
      </p:sp>
    </p:spTree>
    <p:extLst>
      <p:ext uri="{BB962C8B-B14F-4D97-AF65-F5344CB8AC3E}">
        <p14:creationId xmlns:p14="http://schemas.microsoft.com/office/powerpoint/2010/main" val="27378825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61</a:t>
            </a:fld>
            <a:endParaRPr lang="en-US" altLang="en-US" dirty="0"/>
          </a:p>
        </p:txBody>
      </p:sp>
    </p:spTree>
    <p:extLst>
      <p:ext uri="{BB962C8B-B14F-4D97-AF65-F5344CB8AC3E}">
        <p14:creationId xmlns:p14="http://schemas.microsoft.com/office/powerpoint/2010/main" val="20901378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62</a:t>
            </a:fld>
            <a:endParaRPr lang="en-US" altLang="en-US" dirty="0"/>
          </a:p>
        </p:txBody>
      </p:sp>
    </p:spTree>
    <p:extLst>
      <p:ext uri="{BB962C8B-B14F-4D97-AF65-F5344CB8AC3E}">
        <p14:creationId xmlns:p14="http://schemas.microsoft.com/office/powerpoint/2010/main" val="42834413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63</a:t>
            </a:fld>
            <a:endParaRPr lang="en-US" altLang="en-US" dirty="0"/>
          </a:p>
        </p:txBody>
      </p:sp>
    </p:spTree>
    <p:extLst>
      <p:ext uri="{BB962C8B-B14F-4D97-AF65-F5344CB8AC3E}">
        <p14:creationId xmlns:p14="http://schemas.microsoft.com/office/powerpoint/2010/main" val="3183808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64</a:t>
            </a:fld>
            <a:endParaRPr lang="en-US" altLang="en-US" dirty="0"/>
          </a:p>
        </p:txBody>
      </p:sp>
    </p:spTree>
    <p:extLst>
      <p:ext uri="{BB962C8B-B14F-4D97-AF65-F5344CB8AC3E}">
        <p14:creationId xmlns:p14="http://schemas.microsoft.com/office/powerpoint/2010/main" val="42619816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65</a:t>
            </a:fld>
            <a:endParaRPr lang="en-US" altLang="en-US" dirty="0"/>
          </a:p>
        </p:txBody>
      </p:sp>
    </p:spTree>
    <p:extLst>
      <p:ext uri="{BB962C8B-B14F-4D97-AF65-F5344CB8AC3E}">
        <p14:creationId xmlns:p14="http://schemas.microsoft.com/office/powerpoint/2010/main" val="9978914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66</a:t>
            </a:fld>
            <a:endParaRPr lang="en-US" altLang="en-US" dirty="0"/>
          </a:p>
        </p:txBody>
      </p:sp>
    </p:spTree>
    <p:extLst>
      <p:ext uri="{BB962C8B-B14F-4D97-AF65-F5344CB8AC3E}">
        <p14:creationId xmlns:p14="http://schemas.microsoft.com/office/powerpoint/2010/main" val="3996379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Looking at these three chromatographs and considering what we’ve learned about fate and transport…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u="sng"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Poll Questions: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Looking at Sample 1 – What is the dominant exposure pathway likely to be?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 Inhalation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 - Dermal contact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 - Ingestion</a:t>
            </a:r>
          </a:p>
          <a:p>
            <a:endParaRPr lang="en-US" dirty="0"/>
          </a:p>
          <a:p>
            <a:pPr marL="228600" indent="-228600">
              <a:buAutoNum type="arabicPeriod" startAt="2"/>
            </a:pPr>
            <a:r>
              <a:rPr lang="en-US" dirty="0"/>
              <a:t>Looking at Sample 3 – Are there any exposure pathways that can be readily excluded?</a:t>
            </a:r>
          </a:p>
          <a:p>
            <a:pPr marL="0" indent="0">
              <a:buNone/>
            </a:pPr>
            <a:r>
              <a:rPr lang="en-US" dirty="0"/>
              <a:t>A – Inhalation</a:t>
            </a:r>
          </a:p>
          <a:p>
            <a:pPr marL="0" indent="0">
              <a:buNone/>
            </a:pPr>
            <a:r>
              <a:rPr lang="en-US" dirty="0"/>
              <a:t>B – Migration to surface water</a:t>
            </a:r>
          </a:p>
          <a:p>
            <a:pPr marL="0" indent="0">
              <a:buNone/>
            </a:pPr>
            <a:r>
              <a:rPr lang="en-US" dirty="0"/>
              <a:t>C – Ingestion</a:t>
            </a:r>
          </a:p>
          <a:p>
            <a:pPr marL="0" indent="0">
              <a:buNone/>
            </a:pPr>
            <a:r>
              <a:rPr lang="en-US" dirty="0"/>
              <a:t>D – None of the above</a:t>
            </a:r>
          </a:p>
          <a:p>
            <a:pPr marL="0" indent="0">
              <a:buNone/>
            </a:pP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67</a:t>
            </a:fld>
            <a:endParaRPr lang="en-US" altLang="en-US" dirty="0"/>
          </a:p>
        </p:txBody>
      </p:sp>
    </p:spTree>
    <p:extLst>
      <p:ext uri="{BB962C8B-B14F-4D97-AF65-F5344CB8AC3E}">
        <p14:creationId xmlns:p14="http://schemas.microsoft.com/office/powerpoint/2010/main" val="31018956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68</a:t>
            </a:fld>
            <a:endParaRPr lang="en-US" altLang="en-US" dirty="0"/>
          </a:p>
        </p:txBody>
      </p:sp>
    </p:spTree>
    <p:extLst>
      <p:ext uri="{BB962C8B-B14F-4D97-AF65-F5344CB8AC3E}">
        <p14:creationId xmlns:p14="http://schemas.microsoft.com/office/powerpoint/2010/main" val="14396234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69</a:t>
            </a:fld>
            <a:endParaRPr lang="en-US" altLang="en-US" dirty="0"/>
          </a:p>
        </p:txBody>
      </p:sp>
    </p:spTree>
    <p:extLst>
      <p:ext uri="{BB962C8B-B14F-4D97-AF65-F5344CB8AC3E}">
        <p14:creationId xmlns:p14="http://schemas.microsoft.com/office/powerpoint/2010/main" val="3021091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a:t>
            </a:fld>
            <a:endParaRPr lang="en-US" altLang="en-US" dirty="0"/>
          </a:p>
        </p:txBody>
      </p:sp>
    </p:spTree>
    <p:extLst>
      <p:ext uri="{BB962C8B-B14F-4D97-AF65-F5344CB8AC3E}">
        <p14:creationId xmlns:p14="http://schemas.microsoft.com/office/powerpoint/2010/main" val="16217605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70</a:t>
            </a:fld>
            <a:endParaRPr lang="en-US" altLang="en-US" dirty="0"/>
          </a:p>
        </p:txBody>
      </p:sp>
    </p:spTree>
    <p:extLst>
      <p:ext uri="{BB962C8B-B14F-4D97-AF65-F5344CB8AC3E}">
        <p14:creationId xmlns:p14="http://schemas.microsoft.com/office/powerpoint/2010/main" val="16891745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72</a:t>
            </a:fld>
            <a:endParaRPr lang="en-US" altLang="en-US" dirty="0"/>
          </a:p>
        </p:txBody>
      </p:sp>
    </p:spTree>
    <p:extLst>
      <p:ext uri="{BB962C8B-B14F-4D97-AF65-F5344CB8AC3E}">
        <p14:creationId xmlns:p14="http://schemas.microsoft.com/office/powerpoint/2010/main" val="3989036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74</a:t>
            </a:fld>
            <a:endParaRPr lang="en-US" altLang="en-US" dirty="0"/>
          </a:p>
        </p:txBody>
      </p:sp>
    </p:spTree>
    <p:extLst>
      <p:ext uri="{BB962C8B-B14F-4D97-AF65-F5344CB8AC3E}">
        <p14:creationId xmlns:p14="http://schemas.microsoft.com/office/powerpoint/2010/main" val="4196023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Questions:  You have three different sites with different levels of complexity</a:t>
            </a:r>
          </a:p>
          <a:p>
            <a:pPr marL="228600" indent="-228600">
              <a:buAutoNum type="arabicPeriod"/>
            </a:pPr>
            <a:r>
              <a:rPr lang="en-US" dirty="0"/>
              <a:t>Which site would be adequately addressed with a screening level ERA?</a:t>
            </a:r>
          </a:p>
          <a:p>
            <a:pPr marL="0" indent="0">
              <a:buNone/>
            </a:pPr>
            <a:r>
              <a:rPr lang="en-US" dirty="0"/>
              <a:t>A – Site A</a:t>
            </a:r>
          </a:p>
          <a:p>
            <a:pPr marL="0" indent="0">
              <a:buNone/>
            </a:pPr>
            <a:r>
              <a:rPr lang="en-US" dirty="0"/>
              <a:t>B – Site B</a:t>
            </a:r>
          </a:p>
          <a:p>
            <a:pPr marL="0" indent="0">
              <a:buNone/>
            </a:pPr>
            <a:r>
              <a:rPr lang="en-US" dirty="0"/>
              <a:t>C – Site C</a:t>
            </a:r>
          </a:p>
          <a:p>
            <a:pPr marL="0" indent="0">
              <a:buNone/>
            </a:pPr>
            <a:endParaRPr lang="en-US" dirty="0"/>
          </a:p>
          <a:p>
            <a:pPr marL="228600" indent="-228600">
              <a:buAutoNum type="arabicPeriod" startAt="2"/>
            </a:pPr>
            <a:r>
              <a:rPr lang="en-US" dirty="0"/>
              <a:t>Which site would be best addressed with a site-specific ERA:</a:t>
            </a:r>
          </a:p>
          <a:p>
            <a:pPr marL="0" indent="0">
              <a:buNone/>
            </a:pPr>
            <a:r>
              <a:rPr lang="en-US" dirty="0"/>
              <a:t>A – Site A</a:t>
            </a:r>
          </a:p>
          <a:p>
            <a:pPr marL="0" indent="0">
              <a:buNone/>
            </a:pPr>
            <a:r>
              <a:rPr lang="en-US" dirty="0"/>
              <a:t>B – Site B</a:t>
            </a:r>
          </a:p>
          <a:p>
            <a:pPr marL="0" indent="0">
              <a:buNone/>
            </a:pPr>
            <a:r>
              <a:rPr lang="en-US" dirty="0"/>
              <a:t>C – Site C</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75</a:t>
            </a:fld>
            <a:endParaRPr lang="en-US" altLang="en-US" dirty="0"/>
          </a:p>
        </p:txBody>
      </p:sp>
    </p:spTree>
    <p:extLst>
      <p:ext uri="{BB962C8B-B14F-4D97-AF65-F5344CB8AC3E}">
        <p14:creationId xmlns:p14="http://schemas.microsoft.com/office/powerpoint/2010/main" val="41420833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76</a:t>
            </a:fld>
            <a:endParaRPr lang="en-US" altLang="en-US" dirty="0"/>
          </a:p>
        </p:txBody>
      </p:sp>
    </p:spTree>
    <p:extLst>
      <p:ext uri="{BB962C8B-B14F-4D97-AF65-F5344CB8AC3E}">
        <p14:creationId xmlns:p14="http://schemas.microsoft.com/office/powerpoint/2010/main" val="41846888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77</a:t>
            </a:fld>
            <a:endParaRPr lang="en-US" altLang="en-US" dirty="0"/>
          </a:p>
        </p:txBody>
      </p:sp>
    </p:spTree>
    <p:extLst>
      <p:ext uri="{BB962C8B-B14F-4D97-AF65-F5344CB8AC3E}">
        <p14:creationId xmlns:p14="http://schemas.microsoft.com/office/powerpoint/2010/main" val="2801872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78</a:t>
            </a:fld>
            <a:endParaRPr lang="en-US" altLang="en-US" dirty="0"/>
          </a:p>
        </p:txBody>
      </p:sp>
    </p:spTree>
    <p:extLst>
      <p:ext uri="{BB962C8B-B14F-4D97-AF65-F5344CB8AC3E}">
        <p14:creationId xmlns:p14="http://schemas.microsoft.com/office/powerpoint/2010/main" val="36140156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79</a:t>
            </a:fld>
            <a:endParaRPr lang="en-US" altLang="en-US" dirty="0"/>
          </a:p>
        </p:txBody>
      </p:sp>
    </p:spTree>
    <p:extLst>
      <p:ext uri="{BB962C8B-B14F-4D97-AF65-F5344CB8AC3E}">
        <p14:creationId xmlns:p14="http://schemas.microsoft.com/office/powerpoint/2010/main" val="19592595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80</a:t>
            </a:fld>
            <a:endParaRPr lang="en-US" altLang="en-US" dirty="0"/>
          </a:p>
        </p:txBody>
      </p:sp>
    </p:spTree>
    <p:extLst>
      <p:ext uri="{BB962C8B-B14F-4D97-AF65-F5344CB8AC3E}">
        <p14:creationId xmlns:p14="http://schemas.microsoft.com/office/powerpoint/2010/main" val="26868285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Tahoma"/>
                <a:ea typeface="Tahoma"/>
                <a:cs typeface="Tahoma"/>
                <a:sym typeface="Tahoma"/>
              </a:rPr>
              <a:t>81</a:t>
            </a:fld>
            <a:endParaRPr lang="en-US" sz="1200" b="0" i="0" u="none" strike="noStrike" cap="none"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133151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0">
              <a:defRPr>
                <a:solidFill>
                  <a:schemeClr val="tx1"/>
                </a:solidFill>
                <a:latin typeface="Arial" panose="020B0604020202020204" pitchFamily="34" charset="0"/>
              </a:defRPr>
            </a:lvl1pPr>
            <a:lvl2pPr marL="726548" indent="-279441" defTabSz="942340">
              <a:defRPr>
                <a:solidFill>
                  <a:schemeClr val="tx1"/>
                </a:solidFill>
                <a:latin typeface="Arial" panose="020B0604020202020204" pitchFamily="34" charset="0"/>
              </a:defRPr>
            </a:lvl2pPr>
            <a:lvl3pPr marL="1117767" indent="-223554" defTabSz="942340">
              <a:defRPr>
                <a:solidFill>
                  <a:schemeClr val="tx1"/>
                </a:solidFill>
                <a:latin typeface="Arial" panose="020B0604020202020204" pitchFamily="34" charset="0"/>
              </a:defRPr>
            </a:lvl3pPr>
            <a:lvl4pPr marL="1564873" indent="-223554" defTabSz="942340">
              <a:defRPr>
                <a:solidFill>
                  <a:schemeClr val="tx1"/>
                </a:solidFill>
                <a:latin typeface="Arial" panose="020B0604020202020204" pitchFamily="34" charset="0"/>
              </a:defRPr>
            </a:lvl4pPr>
            <a:lvl5pPr marL="2011979" indent="-223554" defTabSz="942340">
              <a:defRPr>
                <a:solidFill>
                  <a:schemeClr val="tx1"/>
                </a:solidFill>
                <a:latin typeface="Arial" panose="020B0604020202020204" pitchFamily="34" charset="0"/>
              </a:defRPr>
            </a:lvl5pPr>
            <a:lvl6pPr marL="2459086" indent="-223554" defTabSz="942340" eaLnBrk="0" fontAlgn="base" hangingPunct="0">
              <a:spcBef>
                <a:spcPct val="0"/>
              </a:spcBef>
              <a:spcAft>
                <a:spcPct val="0"/>
              </a:spcAft>
              <a:defRPr>
                <a:solidFill>
                  <a:schemeClr val="tx1"/>
                </a:solidFill>
                <a:latin typeface="Arial" panose="020B0604020202020204" pitchFamily="34" charset="0"/>
              </a:defRPr>
            </a:lvl6pPr>
            <a:lvl7pPr marL="2906192" indent="-223554" defTabSz="942340" eaLnBrk="0" fontAlgn="base" hangingPunct="0">
              <a:spcBef>
                <a:spcPct val="0"/>
              </a:spcBef>
              <a:spcAft>
                <a:spcPct val="0"/>
              </a:spcAft>
              <a:defRPr>
                <a:solidFill>
                  <a:schemeClr val="tx1"/>
                </a:solidFill>
                <a:latin typeface="Arial" panose="020B0604020202020204" pitchFamily="34" charset="0"/>
              </a:defRPr>
            </a:lvl7pPr>
            <a:lvl8pPr marL="3353299" indent="-223554" defTabSz="942340" eaLnBrk="0" fontAlgn="base" hangingPunct="0">
              <a:spcBef>
                <a:spcPct val="0"/>
              </a:spcBef>
              <a:spcAft>
                <a:spcPct val="0"/>
              </a:spcAft>
              <a:defRPr>
                <a:solidFill>
                  <a:schemeClr val="tx1"/>
                </a:solidFill>
                <a:latin typeface="Arial" panose="020B0604020202020204" pitchFamily="34" charset="0"/>
              </a:defRPr>
            </a:lvl8pPr>
            <a:lvl9pPr marL="3800405" indent="-223554" defTabSz="942340" eaLnBrk="0" fontAlgn="base" hangingPunct="0">
              <a:spcBef>
                <a:spcPct val="0"/>
              </a:spcBef>
              <a:spcAft>
                <a:spcPct val="0"/>
              </a:spcAft>
              <a:defRPr>
                <a:solidFill>
                  <a:schemeClr val="tx1"/>
                </a:solidFill>
                <a:latin typeface="Arial" panose="020B0604020202020204" pitchFamily="34" charset="0"/>
              </a:defRPr>
            </a:lvl9pPr>
          </a:lstStyle>
          <a:p>
            <a:fld id="{AE05951D-0189-496E-B730-3F9A8CA57636}" type="slidenum">
              <a:rPr lang="en-US" altLang="en-US" smtClean="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a:t>8</a:t>
            </a:fld>
            <a:endParaRPr lang="en-US" altLang="en-US" dirty="0">
              <a:solidFill>
                <a:srgbClr val="000000"/>
              </a:solidFill>
              <a:latin typeface="Tahoma" panose="020B0604030504040204" pitchFamily="34" charset="0"/>
              <a:ea typeface="ＭＳ Ｐゴシック" panose="020B0600070205080204" pitchFamily="34" charset="-128"/>
              <a:cs typeface="Arial" panose="020B0604020202020204" pitchFamily="34" charset="0"/>
            </a:endParaRPr>
          </a:p>
        </p:txBody>
      </p:sp>
      <p:sp>
        <p:nvSpPr>
          <p:cNvPr id="11267" name="Rectangle 2"/>
          <p:cNvSpPr>
            <a:spLocks noGrp="1" noRot="1" noChangeAspect="1" noChangeArrowheads="1" noTextEdit="1"/>
          </p:cNvSpPr>
          <p:nvPr>
            <p:ph type="sldImg"/>
          </p:nvPr>
        </p:nvSpPr>
        <p:spPr>
          <a:xfrm>
            <a:off x="1181100" y="687388"/>
            <a:ext cx="4598988" cy="3449637"/>
          </a:xfrm>
          <a:ln/>
        </p:spPr>
      </p:sp>
      <p:sp>
        <p:nvSpPr>
          <p:cNvPr id="11268" name="Rectangle 3"/>
          <p:cNvSpPr>
            <a:spLocks noGrp="1" noChangeArrowheads="1"/>
          </p:cNvSpPr>
          <p:nvPr>
            <p:ph type="body" idx="1"/>
          </p:nvPr>
        </p:nvSpPr>
        <p:spPr>
          <a:xfrm>
            <a:off x="232318" y="4464994"/>
            <a:ext cx="6704464" cy="42312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294"/>
              </a:spcBef>
              <a:spcAft>
                <a:spcPts val="0"/>
              </a:spcAft>
            </a:pPr>
            <a:endParaRPr lang="en-US" sz="800" dirty="0"/>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7700207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82</a:t>
            </a:fld>
            <a:endParaRPr lang="en-US" altLang="en-US" dirty="0"/>
          </a:p>
        </p:txBody>
      </p:sp>
    </p:spTree>
    <p:extLst>
      <p:ext uri="{BB962C8B-B14F-4D97-AF65-F5344CB8AC3E}">
        <p14:creationId xmlns:p14="http://schemas.microsoft.com/office/powerpoint/2010/main" val="18164113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83</a:t>
            </a:fld>
            <a:endParaRPr lang="en-US" altLang="en-US" dirty="0"/>
          </a:p>
        </p:txBody>
      </p:sp>
    </p:spTree>
    <p:extLst>
      <p:ext uri="{BB962C8B-B14F-4D97-AF65-F5344CB8AC3E}">
        <p14:creationId xmlns:p14="http://schemas.microsoft.com/office/powerpoint/2010/main" val="3918176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300"/>
              </a:spcBef>
              <a:spcAft>
                <a:spcPts val="0"/>
              </a:spcAft>
              <a:buNone/>
            </a:pPr>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84</a:t>
            </a:fld>
            <a:endParaRPr lang="en-US" altLang="en-US" dirty="0"/>
          </a:p>
        </p:txBody>
      </p:sp>
    </p:spTree>
    <p:extLst>
      <p:ext uri="{BB962C8B-B14F-4D97-AF65-F5344CB8AC3E}">
        <p14:creationId xmlns:p14="http://schemas.microsoft.com/office/powerpoint/2010/main" val="10685772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97"/>
              </a:spcBef>
              <a:spcAft>
                <a:spcPts val="0"/>
              </a:spcAft>
            </a:pPr>
            <a:endParaRPr lang="en-US" dirty="0">
              <a:solidFill>
                <a:schemeClr val="dk1"/>
              </a:solidFill>
              <a:latin typeface="Arial"/>
              <a:ea typeface="Arial"/>
              <a:cs typeface="Arial"/>
              <a:sym typeface="Arial"/>
            </a:endParaRP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85</a:t>
            </a:fld>
            <a:endParaRPr lang="en-US" altLang="en-US" dirty="0"/>
          </a:p>
        </p:txBody>
      </p:sp>
    </p:spTree>
    <p:extLst>
      <p:ext uri="{BB962C8B-B14F-4D97-AF65-F5344CB8AC3E}">
        <p14:creationId xmlns:p14="http://schemas.microsoft.com/office/powerpoint/2010/main" val="18619564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86</a:t>
            </a:fld>
            <a:endParaRPr lang="en-US" altLang="en-US" dirty="0"/>
          </a:p>
        </p:txBody>
      </p:sp>
    </p:spTree>
    <p:extLst>
      <p:ext uri="{BB962C8B-B14F-4D97-AF65-F5344CB8AC3E}">
        <p14:creationId xmlns:p14="http://schemas.microsoft.com/office/powerpoint/2010/main" val="36801137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87</a:t>
            </a:fld>
            <a:endParaRPr lang="en-US" altLang="en-US" dirty="0"/>
          </a:p>
        </p:txBody>
      </p:sp>
    </p:spTree>
    <p:extLst>
      <p:ext uri="{BB962C8B-B14F-4D97-AF65-F5344CB8AC3E}">
        <p14:creationId xmlns:p14="http://schemas.microsoft.com/office/powerpoint/2010/main" val="10765485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88</a:t>
            </a:fld>
            <a:endParaRPr lang="en-US" altLang="en-US" dirty="0"/>
          </a:p>
        </p:txBody>
      </p:sp>
    </p:spTree>
    <p:extLst>
      <p:ext uri="{BB962C8B-B14F-4D97-AF65-F5344CB8AC3E}">
        <p14:creationId xmlns:p14="http://schemas.microsoft.com/office/powerpoint/2010/main" val="22322837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89</a:t>
            </a:fld>
            <a:endParaRPr lang="en-US" altLang="en-US" dirty="0"/>
          </a:p>
        </p:txBody>
      </p:sp>
    </p:spTree>
    <p:extLst>
      <p:ext uri="{BB962C8B-B14F-4D97-AF65-F5344CB8AC3E}">
        <p14:creationId xmlns:p14="http://schemas.microsoft.com/office/powerpoint/2010/main" val="11038549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en-US" sz="1000" dirty="0"/>
              <a:t>Now that you have learned more</a:t>
            </a:r>
            <a:r>
              <a:rPr lang="en-US" sz="1000" baseline="0" dirty="0"/>
              <a:t> about TPH, how will YOU evaluate and apply this into your projects in determining what your TPH data truly represents?</a:t>
            </a:r>
          </a:p>
          <a:p>
            <a:pPr marL="457200" marR="0" lvl="0" indent="-228600" algn="l" defTabSz="914400" rtl="0" eaLnBrk="1" fontAlgn="auto" latinLnBrk="0" hangingPunct="1">
              <a:lnSpc>
                <a:spcPct val="100000"/>
              </a:lnSpc>
              <a:spcBef>
                <a:spcPts val="300"/>
              </a:spcBef>
              <a:spcAft>
                <a:spcPts val="0"/>
              </a:spcAft>
              <a:buClr>
                <a:srgbClr val="000000"/>
              </a:buClr>
              <a:buSzPts val="1400"/>
              <a:buFont typeface="Arial"/>
              <a:buNone/>
              <a:tabLst/>
              <a:defRPr/>
            </a:pPr>
            <a:endParaRPr lang="en-US" sz="1000" dirty="0"/>
          </a:p>
          <a:p>
            <a:pPr marL="457200" marR="0" lvl="0" indent="-22860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en-US" sz="1000" dirty="0"/>
              <a:t>As we</a:t>
            </a:r>
            <a:r>
              <a:rPr lang="en-US" sz="1000" baseline="0" dirty="0"/>
              <a:t> heard, </a:t>
            </a:r>
            <a:r>
              <a:rPr lang="en-US" sz="1000" dirty="0"/>
              <a:t>TPH results depend on the analytical method used</a:t>
            </a:r>
            <a:r>
              <a:rPr lang="en-US" sz="1000" baseline="0" dirty="0"/>
              <a:t> and include both </a:t>
            </a:r>
            <a:r>
              <a:rPr lang="en-US" sz="1000" dirty="0"/>
              <a:t>aliphatics and aromatic compounds in an identified carbon range.</a:t>
            </a:r>
            <a:r>
              <a:rPr lang="en-US" sz="1000" baseline="0" dirty="0"/>
              <a:t> So are you reviewing the chromatograms and determining fractionated compounds in your analyses currently?</a:t>
            </a:r>
            <a:endParaRPr lang="en-US" sz="1000" dirty="0"/>
          </a:p>
          <a:p>
            <a:pPr marL="457200" marR="0" lvl="0" indent="-22860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en-US" dirty="0"/>
              <a:t>In addition, did you select the appropriate TPH Analytical Methods based on your data quality objectives, including using</a:t>
            </a:r>
            <a:r>
              <a:rPr lang="en-US" sz="1000" baseline="0" dirty="0"/>
              <a:t>:</a:t>
            </a:r>
          </a:p>
          <a:p>
            <a:pPr marL="457200" marR="0" lvl="0" indent="-22860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en-US" dirty="0">
                <a:solidFill>
                  <a:srgbClr val="009900"/>
                </a:solidFill>
              </a:rPr>
              <a:t>total methods vs. fractionated methods</a:t>
            </a:r>
          </a:p>
          <a:p>
            <a:pPr marL="457200" marR="0" lvl="0" indent="-22860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en-US" dirty="0">
                <a:solidFill>
                  <a:srgbClr val="009900"/>
                </a:solidFill>
              </a:rPr>
              <a:t>purgeable and extractable methods</a:t>
            </a:r>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90</a:t>
            </a:fld>
            <a:endParaRPr lang="en-US" altLang="en-US" dirty="0"/>
          </a:p>
        </p:txBody>
      </p:sp>
    </p:spTree>
    <p:extLst>
      <p:ext uri="{BB962C8B-B14F-4D97-AF65-F5344CB8AC3E}">
        <p14:creationId xmlns:p14="http://schemas.microsoft.com/office/powerpoint/2010/main" val="36294444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en-US" sz="1000" b="0" i="0" u="none" strike="noStrike" cap="none" dirty="0">
                <a:solidFill>
                  <a:schemeClr val="dk1"/>
                </a:solidFill>
                <a:effectLst/>
                <a:latin typeface="Arial"/>
                <a:ea typeface="Arial"/>
                <a:cs typeface="Arial"/>
                <a:sym typeface="Arial"/>
              </a:rPr>
              <a:t>Now the next question you should be asking yourself is “Is my CSM complete?” Your CSM will be used to develop the site investigation strategy and should be updated throughout the risk evaluation, remediation, and closure life-cycle stages.</a:t>
            </a:r>
          </a:p>
          <a:p>
            <a:r>
              <a:rPr lang="en-US" dirty="0"/>
              <a:t>So</a:t>
            </a:r>
            <a:r>
              <a:rPr lang="en-US" baseline="0" dirty="0"/>
              <a:t> t</a:t>
            </a:r>
            <a:r>
              <a:rPr lang="en-US" dirty="0"/>
              <a:t>here is </a:t>
            </a:r>
            <a:r>
              <a:rPr lang="en-US" baseline="0" dirty="0"/>
              <a:t>v</a:t>
            </a:r>
            <a:r>
              <a:rPr lang="en-US" dirty="0"/>
              <a:t>alue at looking</a:t>
            </a:r>
            <a:r>
              <a:rPr lang="en-US" baseline="0" dirty="0"/>
              <a:t> through the</a:t>
            </a:r>
            <a:r>
              <a:rPr lang="en-US" dirty="0"/>
              <a:t> data</a:t>
            </a:r>
            <a:r>
              <a:rPr lang="en-US" baseline="0" dirty="0"/>
              <a:t> again at your sites and reevaluating whether the fate and transport considerations have been thoroughly addressed or have they changed (see picture below).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Is data over 25 yrs old keeping you up at night since they were using previous methods like EPA Method 418.1 or should you be giving the data another “real hard look”. Are these sites under institutional control or actually closed? Are they potentially going to reopen based on what we have discussed today?</a:t>
            </a:r>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91</a:t>
            </a:fld>
            <a:endParaRPr lang="en-US" altLang="en-US" dirty="0"/>
          </a:p>
        </p:txBody>
      </p:sp>
    </p:spTree>
    <p:extLst>
      <p:ext uri="{BB962C8B-B14F-4D97-AF65-F5344CB8AC3E}">
        <p14:creationId xmlns:p14="http://schemas.microsoft.com/office/powerpoint/2010/main" val="3724644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508">
              <a:defRPr>
                <a:solidFill>
                  <a:schemeClr val="tx1"/>
                </a:solidFill>
                <a:latin typeface="Arial" panose="020B0604020202020204" pitchFamily="34" charset="0"/>
              </a:defRPr>
            </a:lvl1pPr>
            <a:lvl2pPr marL="734703" indent="-282578" defTabSz="932508">
              <a:defRPr>
                <a:solidFill>
                  <a:schemeClr val="tx1"/>
                </a:solidFill>
                <a:latin typeface="Arial" panose="020B0604020202020204" pitchFamily="34" charset="0"/>
              </a:defRPr>
            </a:lvl2pPr>
            <a:lvl3pPr marL="1130313" indent="-226063" defTabSz="932508">
              <a:defRPr>
                <a:solidFill>
                  <a:schemeClr val="tx1"/>
                </a:solidFill>
                <a:latin typeface="Arial" panose="020B0604020202020204" pitchFamily="34" charset="0"/>
              </a:defRPr>
            </a:lvl3pPr>
            <a:lvl4pPr marL="1582438" indent="-226063" defTabSz="932508">
              <a:defRPr>
                <a:solidFill>
                  <a:schemeClr val="tx1"/>
                </a:solidFill>
                <a:latin typeface="Arial" panose="020B0604020202020204" pitchFamily="34" charset="0"/>
              </a:defRPr>
            </a:lvl4pPr>
            <a:lvl5pPr marL="2034563" indent="-226063" defTabSz="932508">
              <a:defRPr>
                <a:solidFill>
                  <a:schemeClr val="tx1"/>
                </a:solidFill>
                <a:latin typeface="Arial" panose="020B0604020202020204" pitchFamily="34" charset="0"/>
              </a:defRPr>
            </a:lvl5pPr>
            <a:lvl6pPr marL="2486688" indent="-226063" defTabSz="932508" eaLnBrk="0" fontAlgn="base" hangingPunct="0">
              <a:spcBef>
                <a:spcPct val="0"/>
              </a:spcBef>
              <a:spcAft>
                <a:spcPct val="0"/>
              </a:spcAft>
              <a:defRPr>
                <a:solidFill>
                  <a:schemeClr val="tx1"/>
                </a:solidFill>
                <a:latin typeface="Arial" panose="020B0604020202020204" pitchFamily="34" charset="0"/>
              </a:defRPr>
            </a:lvl6pPr>
            <a:lvl7pPr marL="2938813" indent="-226063" defTabSz="932508" eaLnBrk="0" fontAlgn="base" hangingPunct="0">
              <a:spcBef>
                <a:spcPct val="0"/>
              </a:spcBef>
              <a:spcAft>
                <a:spcPct val="0"/>
              </a:spcAft>
              <a:defRPr>
                <a:solidFill>
                  <a:schemeClr val="tx1"/>
                </a:solidFill>
                <a:latin typeface="Arial" panose="020B0604020202020204" pitchFamily="34" charset="0"/>
              </a:defRPr>
            </a:lvl7pPr>
            <a:lvl8pPr marL="3390938" indent="-226063" defTabSz="932508" eaLnBrk="0" fontAlgn="base" hangingPunct="0">
              <a:spcBef>
                <a:spcPct val="0"/>
              </a:spcBef>
              <a:spcAft>
                <a:spcPct val="0"/>
              </a:spcAft>
              <a:defRPr>
                <a:solidFill>
                  <a:schemeClr val="tx1"/>
                </a:solidFill>
                <a:latin typeface="Arial" panose="020B0604020202020204" pitchFamily="34" charset="0"/>
              </a:defRPr>
            </a:lvl8pPr>
            <a:lvl9pPr marL="3843063" indent="-226063" defTabSz="932508" eaLnBrk="0" fontAlgn="base" hangingPunct="0">
              <a:spcBef>
                <a:spcPct val="0"/>
              </a:spcBef>
              <a:spcAft>
                <a:spcPct val="0"/>
              </a:spcAft>
              <a:defRPr>
                <a:solidFill>
                  <a:schemeClr val="tx1"/>
                </a:solidFill>
                <a:latin typeface="Arial" panose="020B0604020202020204" pitchFamily="34" charset="0"/>
              </a:defRPr>
            </a:lvl9pPr>
          </a:lstStyle>
          <a:p>
            <a:fld id="{F7C99068-3BEE-4474-9E01-11A14C3D866B}" type="slidenum">
              <a:rPr lang="en-US" altLang="en-US" smtClean="0">
                <a:latin typeface="Tahoma" panose="020B0604030504040204" pitchFamily="34" charset="0"/>
              </a:rPr>
              <a:pPr/>
              <a:t>9</a:t>
            </a:fld>
            <a:endParaRPr lang="en-US" altLang="en-US" dirty="0">
              <a:latin typeface="Tahoma" panose="020B060403050404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250" eaLnBrk="1" hangingPunct="1">
              <a:defRPr/>
            </a:pPr>
            <a:endParaRPr lang="en-US" altLang="en-US" sz="1100" dirty="0">
              <a:latin typeface="Arial" panose="020B0604020202020204"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1136599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786" lvl="1">
              <a:spcBef>
                <a:spcPts val="285"/>
              </a:spcBef>
            </a:pPr>
            <a:r>
              <a:rPr lang="en-US" dirty="0"/>
              <a:t>Speaker notes: Key Idea: The composition of TPH in a sample from any medium affects risk. It’s critical to understand how the composition in the vapor and dissolved plumes differ from the source zone due to partitioning and transformation processes.</a:t>
            </a:r>
          </a:p>
          <a:p>
            <a:pPr marL="108786" lvl="1">
              <a:spcBef>
                <a:spcPts val="285"/>
              </a:spcBef>
            </a:pPr>
            <a:endParaRPr lang="en-US" dirty="0"/>
          </a:p>
          <a:p>
            <a:pPr marL="108786" lvl="1">
              <a:spcBef>
                <a:spcPts val="285"/>
              </a:spcBef>
            </a:pPr>
            <a:r>
              <a:rPr lang="en-US" dirty="0"/>
              <a:t>Former Fuel Tank Farm CSM from the Hawai’i-hosted case studies for the guidance.</a:t>
            </a:r>
          </a:p>
          <a:p>
            <a:pPr marL="280236" lvl="1" indent="-171450">
              <a:spcBef>
                <a:spcPts val="285"/>
              </a:spcBef>
              <a:buFont typeface="Arial" panose="020B0604020202020204" pitchFamily="34" charset="0"/>
              <a:buChar char="•"/>
            </a:pPr>
            <a:r>
              <a:rPr lang="en-US" dirty="0"/>
              <a:t>Releases of gasoline and diesel from an aboveground storage tank (AST) and a diesel pipeline abandoned in place.</a:t>
            </a:r>
          </a:p>
          <a:p>
            <a:pPr marL="280236" lvl="1" indent="-171450">
              <a:spcBef>
                <a:spcPts val="285"/>
              </a:spcBef>
              <a:buFont typeface="Arial" panose="020B0604020202020204" pitchFamily="34" charset="0"/>
              <a:buChar char="•"/>
            </a:pPr>
            <a:r>
              <a:rPr lang="en-US" dirty="0"/>
              <a:t>The </a:t>
            </a:r>
            <a:r>
              <a:rPr lang="en-US" b="0" dirty="0"/>
              <a:t>extent of contamination has </a:t>
            </a:r>
            <a:r>
              <a:rPr lang="en-US" dirty="0"/>
              <a:t>been defined using bulk TPH analyses (e.g., TPH-gasoline, TPH-diesel, etc.)</a:t>
            </a:r>
          </a:p>
          <a:p>
            <a:pPr marL="280236" marR="0" lvl="1" indent="-171450" algn="l" defTabSz="914400" rtl="0" eaLnBrk="0" fontAlgn="base" latinLnBrk="0" hangingPunct="0">
              <a:lnSpc>
                <a:spcPct val="100000"/>
              </a:lnSpc>
              <a:spcBef>
                <a:spcPts val="285"/>
              </a:spcBef>
              <a:spcAft>
                <a:spcPct val="0"/>
              </a:spcAft>
              <a:buClrTx/>
              <a:buSzTx/>
              <a:buFont typeface="Arial" panose="020B0604020202020204" pitchFamily="34" charset="0"/>
              <a:buChar char="•"/>
              <a:tabLst/>
              <a:defRPr/>
            </a:pPr>
            <a:r>
              <a:rPr lang="en-US" dirty="0"/>
              <a:t>Areas of gross contamination or presence of NAPL (residual or mobile). NAPL has reached the shallow groundwater table (5-10 feet bgs)</a:t>
            </a:r>
          </a:p>
          <a:p>
            <a:pPr marL="791705" lvl="2" indent="-225720">
              <a:spcBef>
                <a:spcPts val="285"/>
              </a:spcBef>
              <a:buFont typeface="+mj-lt"/>
              <a:buAutoNum type="arabicPeriod"/>
            </a:pPr>
            <a:r>
              <a:rPr lang="en-US" dirty="0"/>
              <a:t>Shallow soil - pipeline</a:t>
            </a:r>
          </a:p>
          <a:p>
            <a:pPr marL="791705" lvl="2" indent="-225720">
              <a:spcBef>
                <a:spcPts val="285"/>
              </a:spcBef>
              <a:buFont typeface="+mj-lt"/>
              <a:buAutoNum type="arabicPeriod"/>
            </a:pPr>
            <a:r>
              <a:rPr lang="en-US" dirty="0"/>
              <a:t>Subsurface soil/groundwater beneath the AST</a:t>
            </a:r>
          </a:p>
          <a:p>
            <a:pPr marL="108786" lvl="1">
              <a:spcBef>
                <a:spcPts val="285"/>
              </a:spcBef>
            </a:pPr>
            <a:r>
              <a:rPr lang="en-US" dirty="0"/>
              <a:t>Pathways and concerns are listed on the figure:</a:t>
            </a:r>
          </a:p>
          <a:p>
            <a:pPr marL="794586" lvl="2" indent="-228600">
              <a:spcBef>
                <a:spcPts val="285"/>
              </a:spcBef>
              <a:buFont typeface="+mj-lt"/>
              <a:buAutoNum type="arabicPeriod"/>
            </a:pPr>
            <a:r>
              <a:rPr lang="en-US" dirty="0"/>
              <a:t>Direct exposure risk </a:t>
            </a:r>
          </a:p>
          <a:p>
            <a:pPr marL="794586" lvl="2" indent="-228600">
              <a:spcBef>
                <a:spcPts val="285"/>
              </a:spcBef>
              <a:buFont typeface="+mj-lt"/>
              <a:buAutoNum type="arabicPeriod"/>
            </a:pPr>
            <a:r>
              <a:rPr lang="en-US" dirty="0"/>
              <a:t>Vapor intrusion risk (note: impacts are shallow)</a:t>
            </a:r>
          </a:p>
          <a:p>
            <a:pPr marL="794586" lvl="2" indent="-228600">
              <a:spcBef>
                <a:spcPts val="285"/>
              </a:spcBef>
              <a:buFont typeface="+mj-lt"/>
              <a:buAutoNum type="arabicPeriod"/>
            </a:pPr>
            <a:r>
              <a:rPr lang="en-US" dirty="0"/>
              <a:t>Leaching to groundwater</a:t>
            </a:r>
          </a:p>
          <a:p>
            <a:pPr marL="794586" lvl="2" indent="-228600">
              <a:spcBef>
                <a:spcPts val="285"/>
              </a:spcBef>
              <a:buFont typeface="+mj-lt"/>
              <a:buAutoNum type="arabicPeriod"/>
            </a:pPr>
            <a:r>
              <a:rPr lang="en-US" dirty="0"/>
              <a:t>Contaminated groundwater migration to aquatic habitats</a:t>
            </a:r>
          </a:p>
          <a:p>
            <a:pPr marL="794586" lvl="2" indent="-228600">
              <a:spcBef>
                <a:spcPts val="285"/>
              </a:spcBef>
              <a:buFont typeface="+mj-lt"/>
              <a:buAutoNum type="arabicPeriod"/>
            </a:pPr>
            <a:r>
              <a:rPr lang="en-US" dirty="0"/>
              <a:t>Gross contamination (NAPL)</a:t>
            </a:r>
          </a:p>
          <a:p>
            <a:pPr marL="108786" lvl="1" indent="0">
              <a:spcBef>
                <a:spcPts val="285"/>
              </a:spcBef>
              <a:buFont typeface="+mj-lt"/>
              <a:buNone/>
            </a:pPr>
            <a:endParaRPr lang="en-US" dirty="0"/>
          </a:p>
          <a:p>
            <a:pPr marL="108786" lvl="1">
              <a:spcBef>
                <a:spcPts val="285"/>
              </a:spcBef>
            </a:pPr>
            <a:r>
              <a:rPr lang="en-US" dirty="0"/>
              <a:t>Pie Charts (animation) – These pie charts are intended to convey relative hydrocarbon mass (size of pie) and phase (oil/NAPL, vapor, water, sorbed)</a:t>
            </a:r>
          </a:p>
          <a:p>
            <a:pPr marL="108786" lvl="1">
              <a:spcBef>
                <a:spcPts val="285"/>
              </a:spcBef>
            </a:pPr>
            <a:endParaRPr lang="en-US" dirty="0"/>
          </a:p>
          <a:p>
            <a:pPr marL="108786" lvl="1" defTabSz="902879">
              <a:spcBef>
                <a:spcPts val="285"/>
              </a:spcBef>
              <a:defRPr/>
            </a:pPr>
            <a:r>
              <a:rPr lang="en-US" dirty="0"/>
              <a:t>Figure Source: HIDOH Case Study #1 Figure 1-3 with pie charts created by the Fate team. Relative proportions estimated.</a:t>
            </a:r>
          </a:p>
          <a:p>
            <a:pPr marL="108786" lvl="1">
              <a:spcBef>
                <a:spcPts val="285"/>
              </a:spcBef>
            </a:pPr>
            <a:endParaRPr lang="en-US" dirty="0"/>
          </a:p>
          <a:p>
            <a:pPr marL="108786" lvl="1">
              <a:spcBef>
                <a:spcPts val="285"/>
              </a:spcBef>
            </a:pPr>
            <a:endParaRPr lang="en-US" dirty="0"/>
          </a:p>
          <a:p>
            <a:pPr marL="108786" lvl="1">
              <a:spcBef>
                <a:spcPts val="285"/>
              </a:spcBef>
            </a:pPr>
            <a:endParaRPr lang="en-US" dirty="0"/>
          </a:p>
          <a:p>
            <a:pPr marL="108786" lvl="1">
              <a:spcBef>
                <a:spcPts val="285"/>
              </a:spcBef>
            </a:pPr>
            <a:endParaRPr lang="en-US" dirty="0"/>
          </a:p>
          <a:p>
            <a:pPr marL="108786" lvl="1">
              <a:spcBef>
                <a:spcPts val="285"/>
              </a:spcBef>
            </a:pPr>
            <a:endParaRPr lang="en-US" dirty="0"/>
          </a:p>
          <a:p>
            <a:pPr marL="108786" lvl="1">
              <a:spcBef>
                <a:spcPts val="285"/>
              </a:spcBef>
            </a:pPr>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92</a:t>
            </a:fld>
            <a:endParaRPr lang="en-US" altLang="en-US" dirty="0"/>
          </a:p>
        </p:txBody>
      </p:sp>
    </p:spTree>
    <p:extLst>
      <p:ext uri="{BB962C8B-B14F-4D97-AF65-F5344CB8AC3E}">
        <p14:creationId xmlns:p14="http://schemas.microsoft.com/office/powerpoint/2010/main" val="3601605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Usha indicated earlier, stakeholder concerns</a:t>
            </a:r>
            <a:r>
              <a:rPr lang="en-US" baseline="0" dirty="0"/>
              <a:t> should be considered and addressed appropriately, especially as they relate to the potential health and ecological impacts associated with these release sites. In order to address these concerns, an assessment of the site conditions such as indoor air and/or sub-slab vapor sampling should be determined to evaluate if there is a potential human health risk to the inhabitants of the associated on-site and/or off-site tenants, if there is a potential explosion hazard, etc.</a:t>
            </a:r>
            <a:endParaRPr lang="en-US" dirty="0"/>
          </a:p>
          <a:p>
            <a:endParaRPr lang="en-US" dirty="0"/>
          </a:p>
          <a:p>
            <a:r>
              <a:rPr lang="en-US" dirty="0"/>
              <a:t>In addition, are you considering the local State, County, and Cities’ nuisance ordinances</a:t>
            </a:r>
            <a:r>
              <a:rPr lang="en-US" baseline="0" dirty="0"/>
              <a:t>, especially as it relates to odor and/or visual complaints?</a:t>
            </a:r>
          </a:p>
          <a:p>
            <a:r>
              <a:rPr lang="en-US" baseline="0" dirty="0"/>
              <a:t>There also may be an associated potential or perceived property devaluation with the subject property or adjacent properties – For example, an adjacent resident to a bulk terminal may be concerned with having the pollution migrate onto their property and is concerned that they cannot sell their property and as such they plan on either taking you or your client to court, etc.</a:t>
            </a:r>
          </a:p>
          <a:p>
            <a:r>
              <a:rPr lang="en-US" baseline="0" dirty="0"/>
              <a:t>And last but not least is building trust and credibility with the communities. We need to get over the death in the family syndrome, where we are hesitant to share any information with the public. So in order to build trust and credibility, we need to be transparent about the situation and not try to hide it (people can tell when not being truthful). Take time to explain the data in simple terms so that people can understand and state of the science and associated risk involved with it. Be willing to admit on what you don’t know if there is an absence of data.</a:t>
            </a:r>
          </a:p>
          <a:p>
            <a:endParaRPr lang="en-US" dirty="0"/>
          </a:p>
          <a:p>
            <a:endParaRPr lang="en-US" dirty="0"/>
          </a:p>
        </p:txBody>
      </p:sp>
      <p:sp>
        <p:nvSpPr>
          <p:cNvPr id="4" name="Date Placeholder 3"/>
          <p:cNvSpPr>
            <a:spLocks noGrp="1"/>
          </p:cNvSpPr>
          <p:nvPr>
            <p:ph type="dt"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BAC3859-59AC-4397-83CA-234A9AED00FC}" type="slidenum">
              <a:rPr lang="en-US" altLang="en-US" smtClean="0"/>
              <a:pPr>
                <a:defRPr/>
              </a:pPr>
              <a:t>93</a:t>
            </a:fld>
            <a:endParaRPr lang="en-US" altLang="en-US" dirty="0"/>
          </a:p>
        </p:txBody>
      </p:sp>
    </p:spTree>
    <p:extLst>
      <p:ext uri="{BB962C8B-B14F-4D97-AF65-F5344CB8AC3E}">
        <p14:creationId xmlns:p14="http://schemas.microsoft.com/office/powerpoint/2010/main" val="4816573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Arial" panose="020B0604020202020204" pitchFamily="34" charset="0"/>
              </a:defRPr>
            </a:lvl1pPr>
            <a:lvl2pPr marL="741363" indent="-284163" defTabSz="941388">
              <a:defRPr>
                <a:solidFill>
                  <a:schemeClr val="tx1"/>
                </a:solidFill>
                <a:latin typeface="Arial" panose="020B0604020202020204" pitchFamily="34" charset="0"/>
              </a:defRPr>
            </a:lvl2pPr>
            <a:lvl3pPr marL="1141413" indent="-227013" defTabSz="941388">
              <a:defRPr>
                <a:solidFill>
                  <a:schemeClr val="tx1"/>
                </a:solidFill>
                <a:latin typeface="Arial" panose="020B0604020202020204" pitchFamily="34" charset="0"/>
              </a:defRPr>
            </a:lvl3pPr>
            <a:lvl4pPr marL="1598613" indent="-227013" defTabSz="941388">
              <a:defRPr>
                <a:solidFill>
                  <a:schemeClr val="tx1"/>
                </a:solidFill>
                <a:latin typeface="Arial" panose="020B0604020202020204" pitchFamily="34" charset="0"/>
              </a:defRPr>
            </a:lvl4pPr>
            <a:lvl5pPr marL="2055813" indent="-227013" defTabSz="941388">
              <a:defRPr>
                <a:solidFill>
                  <a:schemeClr val="tx1"/>
                </a:solidFill>
                <a:latin typeface="Arial" panose="020B0604020202020204" pitchFamily="34" charset="0"/>
              </a:defRPr>
            </a:lvl5pPr>
            <a:lvl6pPr marL="2513013" indent="-227013" defTabSz="941388" eaLnBrk="0" fontAlgn="base" hangingPunct="0">
              <a:spcBef>
                <a:spcPct val="0"/>
              </a:spcBef>
              <a:spcAft>
                <a:spcPct val="0"/>
              </a:spcAft>
              <a:defRPr>
                <a:solidFill>
                  <a:schemeClr val="tx1"/>
                </a:solidFill>
                <a:latin typeface="Arial" panose="020B0604020202020204" pitchFamily="34" charset="0"/>
              </a:defRPr>
            </a:lvl6pPr>
            <a:lvl7pPr marL="2970213" indent="-227013" defTabSz="941388" eaLnBrk="0" fontAlgn="base" hangingPunct="0">
              <a:spcBef>
                <a:spcPct val="0"/>
              </a:spcBef>
              <a:spcAft>
                <a:spcPct val="0"/>
              </a:spcAft>
              <a:defRPr>
                <a:solidFill>
                  <a:schemeClr val="tx1"/>
                </a:solidFill>
                <a:latin typeface="Arial" panose="020B0604020202020204" pitchFamily="34" charset="0"/>
              </a:defRPr>
            </a:lvl7pPr>
            <a:lvl8pPr marL="3427413" indent="-227013" defTabSz="941388" eaLnBrk="0" fontAlgn="base" hangingPunct="0">
              <a:spcBef>
                <a:spcPct val="0"/>
              </a:spcBef>
              <a:spcAft>
                <a:spcPct val="0"/>
              </a:spcAft>
              <a:defRPr>
                <a:solidFill>
                  <a:schemeClr val="tx1"/>
                </a:solidFill>
                <a:latin typeface="Arial" panose="020B0604020202020204" pitchFamily="34" charset="0"/>
              </a:defRPr>
            </a:lvl8pPr>
            <a:lvl9pPr marL="3884613" indent="-227013" defTabSz="941388" eaLnBrk="0" fontAlgn="base" hangingPunct="0">
              <a:spcBef>
                <a:spcPct val="0"/>
              </a:spcBef>
              <a:spcAft>
                <a:spcPct val="0"/>
              </a:spcAft>
              <a:defRPr>
                <a:solidFill>
                  <a:schemeClr val="tx1"/>
                </a:solidFill>
                <a:latin typeface="Arial" panose="020B0604020202020204" pitchFamily="34" charset="0"/>
              </a:defRPr>
            </a:lvl9pPr>
          </a:lstStyle>
          <a:p>
            <a:fld id="{987E96F2-BE07-495A-AD44-4773E1E786AF}" type="slidenum">
              <a:rPr lang="en-US" altLang="en-US" smtClean="0">
                <a:latin typeface="Tahoma" panose="020B0604030504040204" pitchFamily="34" charset="0"/>
                <a:ea typeface="ＭＳ Ｐゴシック" panose="020B0600070205080204" pitchFamily="34" charset="-128"/>
              </a:rPr>
              <a:pPr/>
              <a:t>94</a:t>
            </a:fld>
            <a:endParaRPr lang="en-US" altLang="en-US" dirty="0">
              <a:latin typeface="Tahoma" panose="020B0604030504040204" pitchFamily="34" charset="0"/>
              <a:ea typeface="ＭＳ Ｐゴシック" panose="020B0600070205080204" pitchFamily="34"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en-US" dirty="0">
                <a:latin typeface="Arial" panose="020B0604020202020204" pitchFamily="34" charset="0"/>
              </a:rPr>
              <a:t>So the</a:t>
            </a:r>
            <a:r>
              <a:rPr lang="en-US" altLang="en-US" baseline="0" dirty="0">
                <a:latin typeface="Arial" panose="020B0604020202020204" pitchFamily="34" charset="0"/>
              </a:rPr>
              <a:t> take home lesson for this presentation is that you should use this guidance!</a:t>
            </a:r>
          </a:p>
          <a:p>
            <a:pPr eaLnBrk="1" hangingPunct="1">
              <a:spcBef>
                <a:spcPct val="20000"/>
              </a:spcBef>
            </a:pPr>
            <a:endParaRPr lang="en-US" altLang="en-US" baseline="0" dirty="0">
              <a:latin typeface="Arial" panose="020B0604020202020204" pitchFamily="34" charset="0"/>
            </a:endParaRPr>
          </a:p>
          <a:p>
            <a:pPr eaLnBrk="1" hangingPunct="1">
              <a:spcBef>
                <a:spcPct val="20000"/>
              </a:spcBef>
            </a:pPr>
            <a:r>
              <a:rPr lang="en-US" altLang="en-US" baseline="0" dirty="0">
                <a:latin typeface="Arial" panose="020B0604020202020204" pitchFamily="34" charset="0"/>
              </a:rPr>
              <a:t>There are an abundance of useful tools and resources associated within this document such as the on-line calculators, case study examples that may relate to your sites, and seeing what other states are doing currently to evaluate whether your state could benefit from this.</a:t>
            </a: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b="1" dirty="0">
                <a:latin typeface="Arial" panose="020B0604020202020204" pitchFamily="34" charset="0"/>
              </a:rPr>
              <a:t>There</a:t>
            </a:r>
            <a:r>
              <a:rPr lang="en-US" altLang="en-US" b="1" baseline="0" dirty="0">
                <a:latin typeface="Arial" panose="020B0604020202020204" pitchFamily="34" charset="0"/>
              </a:rPr>
              <a:t> are numerous</a:t>
            </a:r>
            <a:r>
              <a:rPr lang="en-US" altLang="en-US" b="1" dirty="0">
                <a:latin typeface="Arial" panose="020B0604020202020204" pitchFamily="34" charset="0"/>
              </a:rPr>
              <a:t> benefits that ITRC offers to state regulators and technology developers, vendors, and consultants, which include:</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you build your knowledge base and raise your confidence about new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you save time and money when evaluating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Guiding you in the collection of performance data to satisfy the requirements in multiple states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you avoid the time and expense of conducting duplicative and costly demonstrations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Providing a reliable network among members of the environmental community to focus on innovative environmental technologies</a:t>
            </a:r>
          </a:p>
          <a:p>
            <a:pPr eaLnBrk="1" hangingPunct="1">
              <a:spcBef>
                <a:spcPct val="20000"/>
              </a:spcBef>
            </a:pPr>
            <a:endParaRPr lang="en-US" altLang="en-US" b="1" dirty="0">
              <a:latin typeface="Arial" panose="020B0604020202020204" pitchFamily="34" charset="0"/>
            </a:endParaRPr>
          </a:p>
          <a:p>
            <a:pPr eaLnBrk="1" hangingPunct="1">
              <a:spcBef>
                <a:spcPct val="20000"/>
              </a:spcBef>
            </a:pPr>
            <a:r>
              <a:rPr lang="en-US" altLang="en-US" b="1" dirty="0">
                <a:latin typeface="Arial" panose="020B0604020202020204" pitchFamily="34" charset="0"/>
              </a:rPr>
              <a:t>How can you get involved with ITRC:</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Join an ITRC Team – with just 10% of your time you can have a positive impact on the regulatory process and acceptance of innovative technologies and approaches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Sponsor ITRC’s technical team and other activities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Use ITRC products and attend training courses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Submit proposals for new technical teams and projects</a:t>
            </a:r>
            <a:endParaRPr lang="en-US" altLang="en-US" baseline="0" dirty="0">
              <a:latin typeface="Arial" panose="020B0604020202020204" pitchFamily="34" charset="0"/>
            </a:endParaRP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dirty="0">
                <a:latin typeface="Arial" panose="020B0604020202020204" pitchFamily="34" charset="0"/>
              </a:rPr>
              <a:t>Links to additional resources: </a:t>
            </a:r>
          </a:p>
          <a:p>
            <a:pPr eaLnBrk="1" hangingPunct="1">
              <a:spcBef>
                <a:spcPct val="20000"/>
              </a:spcBef>
            </a:pPr>
            <a:r>
              <a:rPr lang="en-US" altLang="en-US" dirty="0">
                <a:latin typeface="Arial" panose="020B0604020202020204" pitchFamily="34" charset="0"/>
              </a:rPr>
              <a:t>http://www.clu-in.org/conf/itrc/xxxx/resource.cfm</a:t>
            </a: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dirty="0">
                <a:latin typeface="Arial" panose="020B0604020202020204" pitchFamily="34" charset="0"/>
              </a:rPr>
              <a:t>Your feedback is important – please fill out the form at: </a:t>
            </a:r>
          </a:p>
          <a:p>
            <a:pPr eaLnBrk="1" hangingPunct="1">
              <a:spcBef>
                <a:spcPct val="20000"/>
              </a:spcBef>
            </a:pPr>
            <a:r>
              <a:rPr lang="en-US" altLang="en-US" dirty="0">
                <a:latin typeface="Arial" panose="020B0604020202020204" pitchFamily="34" charset="0"/>
              </a:rPr>
              <a:t>http://www.clu-in.org/conf/itrc/xxxx/feedback.cfm</a:t>
            </a:r>
          </a:p>
          <a:p>
            <a:pPr eaLnBrk="1" hangingPunct="1">
              <a:spcBef>
                <a:spcPct val="20000"/>
              </a:spcBef>
            </a:pP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23732451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defRPr>
                <a:solidFill>
                  <a:schemeClr val="tx1"/>
                </a:solidFill>
                <a:latin typeface="Arial" panose="020B0604020202020204" pitchFamily="34" charset="0"/>
              </a:defRPr>
            </a:lvl1pPr>
            <a:lvl2pPr marL="741363" indent="-284163" defTabSz="941388">
              <a:defRPr>
                <a:solidFill>
                  <a:schemeClr val="tx1"/>
                </a:solidFill>
                <a:latin typeface="Arial" panose="020B0604020202020204" pitchFamily="34" charset="0"/>
              </a:defRPr>
            </a:lvl2pPr>
            <a:lvl3pPr marL="1141413" indent="-227013" defTabSz="941388">
              <a:defRPr>
                <a:solidFill>
                  <a:schemeClr val="tx1"/>
                </a:solidFill>
                <a:latin typeface="Arial" panose="020B0604020202020204" pitchFamily="34" charset="0"/>
              </a:defRPr>
            </a:lvl3pPr>
            <a:lvl4pPr marL="1598613" indent="-227013" defTabSz="941388">
              <a:defRPr>
                <a:solidFill>
                  <a:schemeClr val="tx1"/>
                </a:solidFill>
                <a:latin typeface="Arial" panose="020B0604020202020204" pitchFamily="34" charset="0"/>
              </a:defRPr>
            </a:lvl4pPr>
            <a:lvl5pPr marL="2055813" indent="-227013" defTabSz="941388">
              <a:defRPr>
                <a:solidFill>
                  <a:schemeClr val="tx1"/>
                </a:solidFill>
                <a:latin typeface="Arial" panose="020B0604020202020204" pitchFamily="34" charset="0"/>
              </a:defRPr>
            </a:lvl5pPr>
            <a:lvl6pPr marL="2513013" indent="-227013" defTabSz="941388" eaLnBrk="0" fontAlgn="base" hangingPunct="0">
              <a:spcBef>
                <a:spcPct val="0"/>
              </a:spcBef>
              <a:spcAft>
                <a:spcPct val="0"/>
              </a:spcAft>
              <a:defRPr>
                <a:solidFill>
                  <a:schemeClr val="tx1"/>
                </a:solidFill>
                <a:latin typeface="Arial" panose="020B0604020202020204" pitchFamily="34" charset="0"/>
              </a:defRPr>
            </a:lvl6pPr>
            <a:lvl7pPr marL="2970213" indent="-227013" defTabSz="941388" eaLnBrk="0" fontAlgn="base" hangingPunct="0">
              <a:spcBef>
                <a:spcPct val="0"/>
              </a:spcBef>
              <a:spcAft>
                <a:spcPct val="0"/>
              </a:spcAft>
              <a:defRPr>
                <a:solidFill>
                  <a:schemeClr val="tx1"/>
                </a:solidFill>
                <a:latin typeface="Arial" panose="020B0604020202020204" pitchFamily="34" charset="0"/>
              </a:defRPr>
            </a:lvl7pPr>
            <a:lvl8pPr marL="3427413" indent="-227013" defTabSz="941388" eaLnBrk="0" fontAlgn="base" hangingPunct="0">
              <a:spcBef>
                <a:spcPct val="0"/>
              </a:spcBef>
              <a:spcAft>
                <a:spcPct val="0"/>
              </a:spcAft>
              <a:defRPr>
                <a:solidFill>
                  <a:schemeClr val="tx1"/>
                </a:solidFill>
                <a:latin typeface="Arial" panose="020B0604020202020204" pitchFamily="34" charset="0"/>
              </a:defRPr>
            </a:lvl8pPr>
            <a:lvl9pPr marL="3884613" indent="-227013" defTabSz="941388" eaLnBrk="0" fontAlgn="base" hangingPunct="0">
              <a:spcBef>
                <a:spcPct val="0"/>
              </a:spcBef>
              <a:spcAft>
                <a:spcPct val="0"/>
              </a:spcAft>
              <a:defRPr>
                <a:solidFill>
                  <a:schemeClr val="tx1"/>
                </a:solidFill>
                <a:latin typeface="Arial" panose="020B0604020202020204" pitchFamily="34" charset="0"/>
              </a:defRPr>
            </a:lvl9pPr>
          </a:lstStyle>
          <a:p>
            <a:fld id="{987E96F2-BE07-495A-AD44-4773E1E786AF}" type="slidenum">
              <a:rPr lang="en-US" altLang="en-US" smtClean="0">
                <a:latin typeface="Tahoma" panose="020B0604030504040204" pitchFamily="34" charset="0"/>
                <a:ea typeface="ＭＳ Ｐゴシック" panose="020B0600070205080204" pitchFamily="34" charset="-128"/>
              </a:rPr>
              <a:pPr/>
              <a:t>95</a:t>
            </a:fld>
            <a:endParaRPr lang="en-US" altLang="en-US" dirty="0">
              <a:latin typeface="Tahoma" panose="020B0604030504040204" pitchFamily="34" charset="0"/>
              <a:ea typeface="ＭＳ Ｐゴシック" panose="020B0600070205080204" pitchFamily="34"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Font typeface="Wingdings" panose="05000000000000000000" pitchFamily="2" charset="2"/>
              <a:buNone/>
            </a:pPr>
            <a:r>
              <a:rPr lang="en-US" altLang="en-US" dirty="0">
                <a:latin typeface="Arial" panose="020B0604020202020204" pitchFamily="34" charset="0"/>
              </a:rPr>
              <a:t>With that we would like to</a:t>
            </a:r>
            <a:r>
              <a:rPr lang="en-US" altLang="en-US" baseline="0" dirty="0">
                <a:latin typeface="Arial" panose="020B0604020202020204" pitchFamily="34" charset="0"/>
              </a:rPr>
              <a:t> thank you for your time today in participating in the </a:t>
            </a:r>
            <a:r>
              <a:rPr lang="en-US" altLang="en-US" dirty="0">
                <a:ea typeface="ＭＳ Ｐゴシック" panose="020B0600070205080204" pitchFamily="34" charset="-128"/>
              </a:rPr>
              <a:t>TPH Risk Evaluation at Petroleum-Contaminated Sites presentation and recommend that you look through the additional resources provided in the link below and also give us your feedback on the presentation. Now lets turn the time over to those that have any questions.</a:t>
            </a:r>
            <a:endParaRPr lang="en-US" altLang="en-US" dirty="0">
              <a:latin typeface="Arial" panose="020B0604020202020204" pitchFamily="34" charset="0"/>
            </a:endParaRPr>
          </a:p>
        </p:txBody>
      </p:sp>
      <p:sp>
        <p:nvSpPr>
          <p:cNvPr id="2" name="Date Placeholder 1"/>
          <p:cNvSpPr>
            <a:spLocks noGrp="1"/>
          </p:cNvSpPr>
          <p:nvPr>
            <p:ph type="dt"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910065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79408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2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045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572000" y="1828800"/>
            <a:ext cx="3810000" cy="4114800"/>
          </a:xfrm>
        </p:spPr>
        <p:txBody>
          <a:bodyPr/>
          <a:lstStyle/>
          <a:p>
            <a:pPr lvl="0"/>
            <a:endParaRPr lang="en-US" noProof="0" dirty="0"/>
          </a:p>
        </p:txBody>
      </p:sp>
    </p:spTree>
    <p:extLst>
      <p:ext uri="{BB962C8B-B14F-4D97-AF65-F5344CB8AC3E}">
        <p14:creationId xmlns:p14="http://schemas.microsoft.com/office/powerpoint/2010/main" val="1919011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146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00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 y="6248400"/>
            <a:ext cx="465552" cy="590456"/>
          </a:xfrm>
          <a:prstGeom prst="rect">
            <a:avLst/>
          </a:prstGeom>
        </p:spPr>
      </p:pic>
    </p:spTree>
    <p:extLst>
      <p:ext uri="{BB962C8B-B14F-4D97-AF65-F5344CB8AC3E}">
        <p14:creationId xmlns:p14="http://schemas.microsoft.com/office/powerpoint/2010/main" val="42005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974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17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960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4755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68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14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9983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7" name="Rectangle 3"/>
          <p:cNvSpPr>
            <a:spLocks noGrp="1" noChangeArrowheads="1"/>
          </p:cNvSpPr>
          <p:nvPr>
            <p:ph type="title"/>
          </p:nvPr>
        </p:nvSpPr>
        <p:spPr bwMode="auto">
          <a:xfrm>
            <a:off x="376238" y="92076"/>
            <a:ext cx="7588250" cy="82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title</a:t>
            </a:r>
          </a:p>
        </p:txBody>
      </p:sp>
      <p:sp>
        <p:nvSpPr>
          <p:cNvPr id="1028" name="Line 4"/>
          <p:cNvSpPr>
            <a:spLocks noChangeShapeType="1"/>
          </p:cNvSpPr>
          <p:nvPr/>
        </p:nvSpPr>
        <p:spPr bwMode="auto">
          <a:xfrm flipV="1">
            <a:off x="371475" y="914400"/>
            <a:ext cx="7829549" cy="0"/>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29" name="Line 5"/>
          <p:cNvSpPr>
            <a:spLocks noChangeShapeType="1"/>
          </p:cNvSpPr>
          <p:nvPr/>
        </p:nvSpPr>
        <p:spPr bwMode="auto">
          <a:xfrm>
            <a:off x="371475" y="1031861"/>
            <a:ext cx="7829550" cy="1588"/>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95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p>
        </p:txBody>
      </p:sp>
      <p:sp>
        <p:nvSpPr>
          <p:cNvPr id="1031" name="Rectangle 8"/>
          <p:cNvSpPr>
            <a:spLocks noChangeArrowheads="1"/>
          </p:cNvSpPr>
          <p:nvPr/>
        </p:nvSpPr>
        <p:spPr bwMode="auto">
          <a:xfrm>
            <a:off x="4262438" y="3119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pic>
        <p:nvPicPr>
          <p:cNvPr id="1032" name="Picture 9" descr="ITRClogoCOLOR0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172450" y="82548"/>
            <a:ext cx="893222" cy="96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0"/>
          <p:cNvSpPr>
            <a:spLocks noChangeArrowheads="1"/>
          </p:cNvSpPr>
          <p:nvPr/>
        </p:nvSpPr>
        <p:spPr bwMode="auto">
          <a:xfrm>
            <a:off x="411480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
        <p:nvSpPr>
          <p:cNvPr id="1035" name="Rectangle 12"/>
          <p:cNvSpPr>
            <a:spLocks noChangeArrowheads="1"/>
          </p:cNvSpPr>
          <p:nvPr/>
        </p:nvSpPr>
        <p:spPr bwMode="auto">
          <a:xfrm>
            <a:off x="4205288" y="3057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
        <p:nvSpPr>
          <p:cNvPr id="1036" name="Text Box 14"/>
          <p:cNvSpPr txBox="1">
            <a:spLocks noChangeArrowheads="1"/>
          </p:cNvSpPr>
          <p:nvPr userDrawn="1"/>
        </p:nvSpPr>
        <p:spPr bwMode="auto">
          <a:xfrm>
            <a:off x="1584325" y="5861050"/>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sz="4000" dirty="0"/>
          </a:p>
        </p:txBody>
      </p:sp>
      <p:sp>
        <p:nvSpPr>
          <p:cNvPr id="1037" name="Text Box 16"/>
          <p:cNvSpPr txBox="1">
            <a:spLocks noChangeArrowheads="1"/>
          </p:cNvSpPr>
          <p:nvPr userDrawn="1"/>
        </p:nvSpPr>
        <p:spPr bwMode="auto">
          <a:xfrm>
            <a:off x="1203325" y="586422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sz="4000" dirty="0">
              <a:latin typeface="Times New Roman" pitchFamily="18" charset="0"/>
            </a:endParaRPr>
          </a:p>
        </p:txBody>
      </p:sp>
      <p:sp>
        <p:nvSpPr>
          <p:cNvPr id="1038" name="Rectangle 19"/>
          <p:cNvSpPr>
            <a:spLocks noChangeArrowheads="1"/>
          </p:cNvSpPr>
          <p:nvPr userDrawn="1"/>
        </p:nvSpPr>
        <p:spPr bwMode="auto">
          <a:xfrm>
            <a:off x="0" y="0"/>
            <a:ext cx="9144000" cy="685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dirty="0"/>
          </a:p>
        </p:txBody>
      </p:sp>
      <p:sp>
        <p:nvSpPr>
          <p:cNvPr id="1034" name="Rectangle 11"/>
          <p:cNvSpPr>
            <a:spLocks noChangeArrowheads="1"/>
          </p:cNvSpPr>
          <p:nvPr/>
        </p:nvSpPr>
        <p:spPr bwMode="auto">
          <a:xfrm>
            <a:off x="-743" y="0"/>
            <a:ext cx="372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07C84845-2FD2-410B-A519-6AA5290F3468}" type="slidenum">
              <a:rPr lang="en-US" altLang="en-US" sz="1200" smtClean="0">
                <a:solidFill>
                  <a:schemeClr val="tx1"/>
                </a:solidFill>
              </a:rPr>
              <a:pPr eaLnBrk="1" hangingPunct="1">
                <a:defRPr/>
              </a:pPr>
              <a:t>‹#›</a:t>
            </a:fld>
            <a:endParaRPr lang="en-US" altLang="en-US" sz="1200" dirty="0">
              <a:solidFill>
                <a:schemeClr val="tx1"/>
              </a:solidFill>
            </a:endParaRPr>
          </a:p>
        </p:txBody>
      </p:sp>
      <p:pic>
        <p:nvPicPr>
          <p:cNvPr id="2" name="Picture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543800" y="6320345"/>
            <a:ext cx="893222" cy="329269"/>
          </a:xfrm>
          <a:prstGeom prst="rect">
            <a:avLst/>
          </a:prstGeom>
        </p:spPr>
      </p:pic>
      <p:pic>
        <p:nvPicPr>
          <p:cNvPr id="3" name="Picture 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572659" y="6216671"/>
            <a:ext cx="409258" cy="536618"/>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hdr="0" ftr="0" dt="0"/>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tphrisk-1.itrcweb.org/" TargetMode="External"/><Relationship Id="rId7" Type="http://schemas.openxmlformats.org/officeDocument/2006/relationships/hyperlink" Target="https://twitter.com/itrcweb"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facebook.com/itrcweb/" TargetMode="External"/><Relationship Id="rId10" Type="http://schemas.openxmlformats.org/officeDocument/2006/relationships/image" Target="../media/image7.png"/><Relationship Id="rId4" Type="http://schemas.openxmlformats.org/officeDocument/2006/relationships/hyperlink" Target="https://clu-in.org/conf/itrc/TPHrisk/" TargetMode="External"/><Relationship Id="rId9" Type="http://schemas.openxmlformats.org/officeDocument/2006/relationships/hyperlink" Target="https://www.linkedin.com/company/itrc?trk=top_nav_home" TargetMode="Externa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epa.gov/ust/underground-storage-tank-ust-contacts#stat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wmf"/><Relationship Id="rId4" Type="http://schemas.openxmlformats.org/officeDocument/2006/relationships/image" Target="../media/image29.jpeg"/><Relationship Id="rId9" Type="http://schemas.openxmlformats.org/officeDocument/2006/relationships/image" Target="../media/image34.wmf"/></Relationships>
</file>

<file path=ppt/slides/_rels/slide2.xml.rels><?xml version="1.0" encoding="UTF-8" standalone="yes"?>
<Relationships xmlns="http://schemas.openxmlformats.org/package/2006/relationships"><Relationship Id="rId3" Type="http://schemas.openxmlformats.org/officeDocument/2006/relationships/hyperlink" Target="http://www.itrcweb.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www.cluin.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www.linkedin.com/company/itrc?trk=top_nav_home" TargetMode="External"/><Relationship Id="rId3" Type="http://schemas.openxmlformats.org/officeDocument/2006/relationships/hyperlink" Target="http://www.itrcweb.org/" TargetMode="External"/><Relationship Id="rId7" Type="http://schemas.openxmlformats.org/officeDocument/2006/relationships/image" Target="../media/image11.png"/><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hyperlink" Target="https://twitter.com/itrcweb" TargetMode="External"/><Relationship Id="rId5" Type="http://schemas.openxmlformats.org/officeDocument/2006/relationships/image" Target="../media/image9.png"/><Relationship Id="rId15" Type="http://schemas.openxmlformats.org/officeDocument/2006/relationships/image" Target="../media/image13.jpeg"/><Relationship Id="rId10" Type="http://schemas.openxmlformats.org/officeDocument/2006/relationships/image" Target="../media/image5.png"/><Relationship Id="rId4" Type="http://schemas.openxmlformats.org/officeDocument/2006/relationships/hyperlink" Target="http://itrcweb.org/Documents/Policy/ITRC-Usage-Policy-for-ITRC-Materials-Final-11-5-12.pdf" TargetMode="External"/><Relationship Id="rId9" Type="http://schemas.openxmlformats.org/officeDocument/2006/relationships/hyperlink" Target="https://www.facebook.com/itrcweb/" TargetMode="External"/><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chart" Target="../charts/chart1.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hyperlink" Target="https://clu-in.org/conf/itrc/TPHrisk/"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chart" Target="../charts/chart10.xml"/></Relationships>
</file>

<file path=ppt/slides/_rels/slide5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phrisk-1.itrcweb.org/"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chart" Target="../charts/chart13.xml"/><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hyperlink" Target="https://www.facebook.com/itrcweb/" TargetMode="External"/><Relationship Id="rId13" Type="http://schemas.openxmlformats.org/officeDocument/2006/relationships/image" Target="../media/image7.pn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hyperlink" Target="https://www.linkedin.com/company/itrc?trk=top_nav_home"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6.png"/><Relationship Id="rId5" Type="http://schemas.openxmlformats.org/officeDocument/2006/relationships/hyperlink" Target="http://www.clu-in.org/conf/itrc/TPHrisk/feedback.cfm" TargetMode="External"/><Relationship Id="rId10" Type="http://schemas.openxmlformats.org/officeDocument/2006/relationships/hyperlink" Target="https://twitter.com/itrcweb" TargetMode="External"/><Relationship Id="rId4" Type="http://schemas.openxmlformats.org/officeDocument/2006/relationships/hyperlink" Target="http://www.clu-in.org/conf/itrc/TPHrisk/resource.cfm" TargetMode="Externa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z="2800" i="1" dirty="0">
                <a:ea typeface="ＭＳ Ｐゴシック" panose="020B0600070205080204" pitchFamily="34" charset="-128"/>
              </a:rPr>
              <a:t>Starting Soon</a:t>
            </a:r>
            <a:r>
              <a:rPr lang="en-US" altLang="en-US" sz="2800" dirty="0">
                <a:ea typeface="ＭＳ Ｐゴシック" panose="020B0600070205080204" pitchFamily="34" charset="-128"/>
              </a:rPr>
              <a:t>: TPH Risk Evaluation at Petroleum-Contaminated Sites</a:t>
            </a:r>
          </a:p>
        </p:txBody>
      </p:sp>
      <p:sp>
        <p:nvSpPr>
          <p:cNvPr id="4099" name="Content Placeholder 2"/>
          <p:cNvSpPr>
            <a:spLocks noGrp="1"/>
          </p:cNvSpPr>
          <p:nvPr>
            <p:ph idx="1"/>
          </p:nvPr>
        </p:nvSpPr>
        <p:spPr>
          <a:xfrm>
            <a:off x="413577" y="1285875"/>
            <a:ext cx="8458200" cy="4957763"/>
          </a:xfrm>
        </p:spPr>
        <p:txBody>
          <a:bodyPr/>
          <a:lstStyle/>
          <a:p>
            <a:r>
              <a:rPr lang="en-US" altLang="en-US" sz="2400" dirty="0">
                <a:ea typeface="ＭＳ Ｐゴシック" panose="020B0600070205080204" pitchFamily="34" charset="-128"/>
                <a:hlinkClick r:id="rId3"/>
              </a:rPr>
              <a:t>TPH Risk Evaluation at Petroleum-Contaminated Sites </a:t>
            </a:r>
            <a:r>
              <a:rPr lang="en-US" altLang="en-US" sz="2400" dirty="0">
                <a:ea typeface="ＭＳ Ｐゴシック" panose="020B0600070205080204" pitchFamily="34" charset="-128"/>
              </a:rPr>
              <a:t>(TPHRisk-1, 2018)</a:t>
            </a:r>
          </a:p>
          <a:p>
            <a:r>
              <a:rPr lang="en-US" altLang="en-US" sz="2400" dirty="0">
                <a:ea typeface="ＭＳ Ｐゴシック" panose="020B0600070205080204" pitchFamily="34" charset="-128"/>
              </a:rPr>
              <a:t>Download PowerPoint file</a:t>
            </a:r>
          </a:p>
          <a:p>
            <a:pPr lvl="1"/>
            <a:r>
              <a:rPr lang="en-US" altLang="en-US" sz="2000" dirty="0">
                <a:ea typeface="ＭＳ Ｐゴシック" panose="020B0600070205080204" pitchFamily="34" charset="-128"/>
              </a:rPr>
              <a:t>CLU-IN training page at </a:t>
            </a:r>
            <a:r>
              <a:rPr lang="en-US" sz="2000" u="sng" dirty="0">
                <a:hlinkClick r:id="rId4"/>
              </a:rPr>
              <a:t>https://clu-in.org/conf/itrc/TPHrisk/</a:t>
            </a:r>
            <a:r>
              <a:rPr lang="en-US" sz="2000" u="sng" dirty="0">
                <a:solidFill>
                  <a:srgbClr val="0000FF"/>
                </a:solidFill>
                <a:ea typeface="Calibri" panose="020F0502020204030204" pitchFamily="34" charset="0"/>
                <a:cs typeface="Times New Roman" panose="02020603050405020304" pitchFamily="18" charset="0"/>
              </a:rPr>
              <a:t>      </a:t>
            </a:r>
            <a:r>
              <a:rPr lang="en-US" altLang="en-US" sz="2000" dirty="0">
                <a:ea typeface="ＭＳ Ｐゴシック" panose="020B0600070205080204" pitchFamily="34" charset="-128"/>
              </a:rPr>
              <a:t>Under “Download Training Materials”</a:t>
            </a:r>
          </a:p>
          <a:p>
            <a:r>
              <a:rPr lang="en-US" altLang="en-US" sz="2400" dirty="0"/>
              <a:t>Using Adobe Connect</a:t>
            </a:r>
          </a:p>
          <a:p>
            <a:pPr lvl="1"/>
            <a:r>
              <a:rPr lang="en-US" altLang="en-US" sz="2200" dirty="0">
                <a:ea typeface="ＭＳ Ｐゴシック" panose="020B0600070205080204" pitchFamily="34" charset="-128"/>
              </a:rPr>
              <a:t>Related Links (on right)</a:t>
            </a:r>
          </a:p>
          <a:p>
            <a:pPr lvl="2"/>
            <a:r>
              <a:rPr lang="en-US" altLang="en-US" sz="1800" dirty="0">
                <a:ea typeface="ＭＳ Ｐゴシック" panose="020B0600070205080204" pitchFamily="34" charset="-128"/>
              </a:rPr>
              <a:t>Select name of link</a:t>
            </a:r>
          </a:p>
          <a:p>
            <a:pPr lvl="2"/>
            <a:r>
              <a:rPr lang="en-US" altLang="en-US" sz="1800" dirty="0">
                <a:ea typeface="ＭＳ Ｐゴシック" panose="020B0600070205080204" pitchFamily="34" charset="-128"/>
              </a:rPr>
              <a:t>Click “Browse To”</a:t>
            </a:r>
          </a:p>
          <a:p>
            <a:pPr lvl="1"/>
            <a:r>
              <a:rPr lang="en-US" altLang="en-US" sz="2200" dirty="0">
                <a:ea typeface="ＭＳ Ｐゴシック" panose="020B0600070205080204" pitchFamily="34" charset="-128"/>
              </a:rPr>
              <a:t>Full Screen button near top of page</a:t>
            </a:r>
          </a:p>
        </p:txBody>
      </p:sp>
      <p:pic>
        <p:nvPicPr>
          <p:cNvPr id="4100" name="Picture 3" descr="Click here to follow on Facebook">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31889" y="5238750"/>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lick here to follow on Twitter">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841489" y="5238750"/>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Click here to follow on Linkedin">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470139" y="5238750"/>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787389" y="4800600"/>
            <a:ext cx="2084388" cy="431800"/>
          </a:xfrm>
          <a:prstGeom prst="rect">
            <a:avLst/>
          </a:prstGeom>
        </p:spPr>
        <p:txBody>
          <a:bodyPr wrap="none">
            <a:spAutoFit/>
          </a:bodyPr>
          <a:lstStyle/>
          <a:p>
            <a:pPr marL="342900" indent="-342900">
              <a:spcBef>
                <a:spcPct val="20000"/>
              </a:spcBef>
              <a:buClr>
                <a:srgbClr val="008000"/>
              </a:buClr>
              <a:buSzPct val="75000"/>
              <a:buFont typeface="Wingdings 3" pitchFamily="18" charset="2"/>
              <a:buChar char="u"/>
              <a:defRPr/>
            </a:pPr>
            <a:r>
              <a:rPr lang="en-US" altLang="en-US" sz="2200" kern="0" dirty="0">
                <a:solidFill>
                  <a:srgbClr val="333399"/>
                </a:solidFill>
                <a:latin typeface="Arial"/>
              </a:rPr>
              <a:t>Follow ITRC</a:t>
            </a:r>
          </a:p>
        </p:txBody>
      </p:sp>
      <p:sp>
        <p:nvSpPr>
          <p:cNvPr id="8" name="TextBox 9">
            <a:extLst/>
          </p:cNvPr>
          <p:cNvSpPr txBox="1">
            <a:spLocks noChangeArrowheads="1"/>
          </p:cNvSpPr>
          <p:nvPr/>
        </p:nvSpPr>
        <p:spPr bwMode="auto">
          <a:xfrm rot="16200000">
            <a:off x="-2710654" y="3762345"/>
            <a:ext cx="5791200" cy="400110"/>
          </a:xfrm>
          <a:prstGeom prst="rect">
            <a:avLst/>
          </a:prstGeom>
          <a:solidFill>
            <a:srgbClr val="FF9900"/>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Poll Question</a:t>
            </a:r>
          </a:p>
        </p:txBody>
      </p:sp>
    </p:spTree>
    <p:extLst>
      <p:ext uri="{BB962C8B-B14F-4D97-AF65-F5344CB8AC3E}">
        <p14:creationId xmlns:p14="http://schemas.microsoft.com/office/powerpoint/2010/main" val="516747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46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85000"/>
              </a:lnSpc>
              <a:spcBef>
                <a:spcPts val="0"/>
              </a:spcBef>
              <a:spcAft>
                <a:spcPts val="0"/>
              </a:spcAft>
              <a:buNone/>
            </a:pPr>
            <a:r>
              <a:rPr lang="en-US" dirty="0"/>
              <a:t>Regulatory Framework for TPH</a:t>
            </a:r>
            <a:endParaRPr dirty="0"/>
          </a:p>
        </p:txBody>
      </p:sp>
      <p:pic>
        <p:nvPicPr>
          <p:cNvPr id="2" name="Picture 1"/>
          <p:cNvPicPr>
            <a:picLocks noChangeAspect="1"/>
          </p:cNvPicPr>
          <p:nvPr/>
        </p:nvPicPr>
        <p:blipFill>
          <a:blip r:embed="rId3"/>
          <a:stretch>
            <a:fillRect/>
          </a:stretch>
        </p:blipFill>
        <p:spPr>
          <a:xfrm>
            <a:off x="152400" y="1371600"/>
            <a:ext cx="3353091" cy="5035732"/>
          </a:xfrm>
          <a:prstGeom prst="rect">
            <a:avLst/>
          </a:prstGeom>
        </p:spPr>
      </p:pic>
      <p:graphicFrame>
        <p:nvGraphicFramePr>
          <p:cNvPr id="4" name="Diagram 3"/>
          <p:cNvGraphicFramePr/>
          <p:nvPr/>
        </p:nvGraphicFramePr>
        <p:xfrm>
          <a:off x="152400" y="6407332"/>
          <a:ext cx="1828800" cy="3693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2">
            <a:extLst>
              <a:ext uri="{FF2B5EF4-FFF2-40B4-BE49-F238E27FC236}">
                <a16:creationId xmlns="" xmlns:a16="http://schemas.microsoft.com/office/drawing/2014/main" id="{96ECF3E8-9080-4DD2-888C-96B3FCE9744F}"/>
              </a:ext>
            </a:extLst>
          </p:cNvPr>
          <p:cNvSpPr txBox="1">
            <a:spLocks/>
          </p:cNvSpPr>
          <p:nvPr/>
        </p:nvSpPr>
        <p:spPr>
          <a:xfrm>
            <a:off x="3505491" y="1130942"/>
            <a:ext cx="5562309" cy="5041258"/>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sz="2000" kern="0" dirty="0"/>
              <a:t>Remedial Approaches &amp; Risk Management </a:t>
            </a:r>
          </a:p>
          <a:p>
            <a:pPr lvl="1"/>
            <a:r>
              <a:rPr lang="en-US" sz="1800" kern="0" dirty="0"/>
              <a:t>are not consistent;</a:t>
            </a:r>
          </a:p>
          <a:p>
            <a:pPr lvl="1"/>
            <a:r>
              <a:rPr lang="en-US" sz="1800" kern="0" dirty="0"/>
              <a:t>may not address long- and short-term concerns with petroleum contaminant mass;  </a:t>
            </a:r>
            <a:endParaRPr lang="en-US" sz="1800" dirty="0"/>
          </a:p>
          <a:p>
            <a:pPr lvl="1"/>
            <a:r>
              <a:rPr lang="en-US" sz="1800" dirty="0"/>
              <a:t>petroleum cleanups were based on laboratory concentrations to non-detect; and</a:t>
            </a:r>
          </a:p>
          <a:p>
            <a:pPr lvl="1"/>
            <a:r>
              <a:rPr lang="en-US" sz="1800" dirty="0"/>
              <a:t>the States Survey (Appendix C) shows a trend to a risk-based approach.</a:t>
            </a:r>
          </a:p>
          <a:p>
            <a:r>
              <a:rPr lang="en-US" altLang="en-US" sz="2000" kern="0" dirty="0"/>
              <a:t>Federal &amp; State TPH Regulations</a:t>
            </a:r>
          </a:p>
          <a:p>
            <a:pPr lvl="1"/>
            <a:r>
              <a:rPr lang="en-US" sz="1800" kern="0" dirty="0">
                <a:solidFill>
                  <a:srgbClr val="009900"/>
                </a:solidFill>
              </a:rPr>
              <a:t>challenges </a:t>
            </a:r>
          </a:p>
          <a:p>
            <a:r>
              <a:rPr lang="en-US" sz="2000" dirty="0"/>
              <a:t>State Underground Storage Tank Program Contacts:</a:t>
            </a:r>
          </a:p>
          <a:p>
            <a:pPr lvl="1"/>
            <a:r>
              <a:rPr lang="en-US" sz="1800" u="sng" dirty="0">
                <a:hlinkClick r:id="rId9"/>
              </a:rPr>
              <a:t>https://www.epa.gov/ust/underground-storage-tank-ust-contacts#states</a:t>
            </a:r>
            <a:endParaRPr lang="en-US" sz="1800" dirty="0"/>
          </a:p>
        </p:txBody>
      </p:sp>
    </p:spTree>
    <p:extLst>
      <p:ext uri="{BB962C8B-B14F-4D97-AF65-F5344CB8AC3E}">
        <p14:creationId xmlns:p14="http://schemas.microsoft.com/office/powerpoint/2010/main" val="137456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0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Benefits to the Audience</a:t>
            </a:r>
            <a:endParaRPr dirty="0"/>
          </a:p>
        </p:txBody>
      </p:sp>
      <p:sp>
        <p:nvSpPr>
          <p:cNvPr id="5" name="Text Placeholder 2">
            <a:extLst>
              <a:ext uri="{FF2B5EF4-FFF2-40B4-BE49-F238E27FC236}">
                <a16:creationId xmlns="" xmlns:a16="http://schemas.microsoft.com/office/drawing/2014/main" id="{96ECF3E8-9080-4DD2-888C-96B3FCE9744F}"/>
              </a:ext>
            </a:extLst>
          </p:cNvPr>
          <p:cNvSpPr txBox="1">
            <a:spLocks/>
          </p:cNvSpPr>
          <p:nvPr/>
        </p:nvSpPr>
        <p:spPr>
          <a:xfrm>
            <a:off x="376238" y="1295400"/>
            <a:ext cx="8543925" cy="53340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P</a:t>
            </a:r>
            <a:r>
              <a:rPr lang="en-US" dirty="0"/>
              <a:t>rovides practical, applicable guidance on evaluating TPH for risk assessors</a:t>
            </a:r>
          </a:p>
          <a:p>
            <a:pPr marL="0" indent="0">
              <a:buNone/>
            </a:pPr>
            <a:endParaRPr lang="en-US" dirty="0"/>
          </a:p>
          <a:p>
            <a:pPr lvl="1"/>
            <a:r>
              <a:rPr lang="en-US" altLang="en-US" dirty="0">
                <a:ea typeface="ＭＳ Ｐゴシック" panose="020B0600070205080204" pitchFamily="34" charset="-128"/>
              </a:rPr>
              <a:t>Regulators</a:t>
            </a:r>
          </a:p>
          <a:p>
            <a:pPr lvl="1"/>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Consultants</a:t>
            </a:r>
          </a:p>
          <a:p>
            <a:pPr lvl="1"/>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Industry</a:t>
            </a:r>
          </a:p>
          <a:p>
            <a:pPr lvl="1"/>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Stakeholders</a:t>
            </a:r>
          </a:p>
        </p:txBody>
      </p:sp>
    </p:spTree>
    <p:extLst>
      <p:ext uri="{BB962C8B-B14F-4D97-AF65-F5344CB8AC3E}">
        <p14:creationId xmlns:p14="http://schemas.microsoft.com/office/powerpoint/2010/main" val="1315819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Elbow Connector 7"/>
          <p:cNvCxnSpPr/>
          <p:nvPr/>
        </p:nvCxnSpPr>
        <p:spPr>
          <a:xfrm>
            <a:off x="1112962" y="5175323"/>
            <a:ext cx="1922953" cy="188802"/>
          </a:xfrm>
          <a:prstGeom prst="bentConnector3">
            <a:avLst>
              <a:gd name="adj1" fmla="val 50000"/>
            </a:avLst>
          </a:prstGeom>
          <a:noFill/>
          <a:ln w="25400" cap="flat" cmpd="sng" algn="ctr">
            <a:solidFill>
              <a:srgbClr val="1F497D">
                <a:lumMod val="60000"/>
                <a:lumOff val="40000"/>
              </a:srgbClr>
            </a:solidFill>
            <a:prstDash val="solid"/>
            <a:tailEnd type="arrow"/>
          </a:ln>
          <a:effectLst>
            <a:outerShdw blurRad="190500" dist="228600" dir="2700000" sy="90000" rotWithShape="0">
              <a:srgbClr val="000000">
                <a:alpha val="25500"/>
              </a:srgbClr>
            </a:outerShdw>
          </a:effectLst>
        </p:spPr>
      </p:cxnSp>
      <p:cxnSp>
        <p:nvCxnSpPr>
          <p:cNvPr id="25" name="Elbow Connector 24"/>
          <p:cNvCxnSpPr/>
          <p:nvPr/>
        </p:nvCxnSpPr>
        <p:spPr>
          <a:xfrm rot="10800000" flipV="1">
            <a:off x="3071894" y="5216253"/>
            <a:ext cx="2084414" cy="147292"/>
          </a:xfrm>
          <a:prstGeom prst="bentConnector3">
            <a:avLst>
              <a:gd name="adj1" fmla="val 60"/>
            </a:avLst>
          </a:prstGeom>
          <a:noFill/>
          <a:ln w="25400" cap="flat" cmpd="sng" algn="ctr">
            <a:solidFill>
              <a:srgbClr val="1F497D">
                <a:lumMod val="60000"/>
                <a:lumOff val="40000"/>
              </a:srgbClr>
            </a:solidFill>
            <a:prstDash val="solid"/>
            <a:tailEnd type="arrow"/>
          </a:ln>
          <a:effectLst>
            <a:outerShdw blurRad="190500" dist="228600" dir="2700000" sy="90000" rotWithShape="0">
              <a:srgbClr val="000000">
                <a:alpha val="25500"/>
              </a:srgbClr>
            </a:outerShdw>
          </a:effectLst>
        </p:spPr>
      </p:cxnSp>
      <p:cxnSp>
        <p:nvCxnSpPr>
          <p:cNvPr id="36" name="Straight Arrow Connector 35"/>
          <p:cNvCxnSpPr/>
          <p:nvPr/>
        </p:nvCxnSpPr>
        <p:spPr>
          <a:xfrm>
            <a:off x="3025819" y="3626769"/>
            <a:ext cx="0" cy="800313"/>
          </a:xfrm>
          <a:prstGeom prst="straightConnector1">
            <a:avLst/>
          </a:prstGeom>
          <a:noFill/>
          <a:ln w="25400" cap="flat" cmpd="sng" algn="ctr">
            <a:solidFill>
              <a:srgbClr val="1F497D">
                <a:lumMod val="60000"/>
                <a:lumOff val="40000"/>
              </a:srgbClr>
            </a:solidFill>
            <a:prstDash val="solid"/>
            <a:tailEnd type="arrow"/>
          </a:ln>
          <a:effectLst/>
        </p:spPr>
      </p:cxnSp>
      <p:cxnSp>
        <p:nvCxnSpPr>
          <p:cNvPr id="37" name="Straight Arrow Connector 36"/>
          <p:cNvCxnSpPr/>
          <p:nvPr/>
        </p:nvCxnSpPr>
        <p:spPr>
          <a:xfrm>
            <a:off x="3025819" y="2869880"/>
            <a:ext cx="0" cy="800313"/>
          </a:xfrm>
          <a:prstGeom prst="straightConnector1">
            <a:avLst/>
          </a:prstGeom>
          <a:noFill/>
          <a:ln w="25400" cap="flat" cmpd="sng" algn="ctr">
            <a:solidFill>
              <a:srgbClr val="1F497D">
                <a:lumMod val="60000"/>
                <a:lumOff val="40000"/>
              </a:srgbClr>
            </a:solidFill>
            <a:prstDash val="solid"/>
            <a:tailEnd type="arrow"/>
          </a:ln>
          <a:effectLst/>
        </p:spPr>
      </p:cxnSp>
      <p:cxnSp>
        <p:nvCxnSpPr>
          <p:cNvPr id="38" name="Straight Arrow Connector 37"/>
          <p:cNvCxnSpPr/>
          <p:nvPr/>
        </p:nvCxnSpPr>
        <p:spPr>
          <a:xfrm>
            <a:off x="3025819" y="2037177"/>
            <a:ext cx="0" cy="800313"/>
          </a:xfrm>
          <a:prstGeom prst="straightConnector1">
            <a:avLst/>
          </a:prstGeom>
          <a:noFill/>
          <a:ln w="25400" cap="flat" cmpd="sng" algn="ctr">
            <a:solidFill>
              <a:srgbClr val="1F497D">
                <a:lumMod val="60000"/>
                <a:lumOff val="40000"/>
              </a:srgbClr>
            </a:solidFill>
            <a:prstDash val="solid"/>
            <a:tailEnd type="arrow"/>
          </a:ln>
          <a:effectLst/>
        </p:spPr>
      </p:cxnSp>
      <p:cxnSp>
        <p:nvCxnSpPr>
          <p:cNvPr id="39" name="Straight Arrow Connector 38"/>
          <p:cNvCxnSpPr/>
          <p:nvPr/>
        </p:nvCxnSpPr>
        <p:spPr>
          <a:xfrm>
            <a:off x="3025819" y="1155263"/>
            <a:ext cx="0" cy="800313"/>
          </a:xfrm>
          <a:prstGeom prst="straightConnector1">
            <a:avLst/>
          </a:prstGeom>
          <a:noFill/>
          <a:ln w="25400" cap="flat" cmpd="sng" algn="ctr">
            <a:solidFill>
              <a:srgbClr val="1F497D">
                <a:lumMod val="60000"/>
                <a:lumOff val="40000"/>
              </a:srgbClr>
            </a:solidFill>
            <a:prstDash val="solid"/>
            <a:tailEnd type="arrow"/>
          </a:ln>
          <a:effectLst/>
        </p:spPr>
      </p:cxnSp>
      <p:cxnSp>
        <p:nvCxnSpPr>
          <p:cNvPr id="30" name="Straight Arrow Connector 29"/>
          <p:cNvCxnSpPr/>
          <p:nvPr/>
        </p:nvCxnSpPr>
        <p:spPr>
          <a:xfrm>
            <a:off x="3050312" y="5006248"/>
            <a:ext cx="0" cy="800313"/>
          </a:xfrm>
          <a:prstGeom prst="straightConnector1">
            <a:avLst/>
          </a:prstGeom>
          <a:noFill/>
          <a:ln w="25400" cap="flat" cmpd="sng" algn="ctr">
            <a:solidFill>
              <a:srgbClr val="1F497D">
                <a:lumMod val="60000"/>
                <a:lumOff val="40000"/>
              </a:srgbClr>
            </a:solidFill>
            <a:prstDash val="solid"/>
            <a:tailEnd type="arrow"/>
          </a:ln>
          <a:effectLst/>
        </p:spPr>
      </p:cxnSp>
      <p:sp>
        <p:nvSpPr>
          <p:cNvPr id="7" name="Rectangle 6">
            <a:extLst>
              <a:ext uri="{FF2B5EF4-FFF2-40B4-BE49-F238E27FC236}">
                <a16:creationId xmlns="" xmlns:a16="http://schemas.microsoft.com/office/drawing/2014/main" id="{1B709FEF-A557-46B0-B406-01FCE816136B}"/>
              </a:ext>
            </a:extLst>
          </p:cNvPr>
          <p:cNvSpPr/>
          <p:nvPr/>
        </p:nvSpPr>
        <p:spPr>
          <a:xfrm>
            <a:off x="1667566" y="83280"/>
            <a:ext cx="5741388" cy="584775"/>
          </a:xfrm>
          <a:prstGeom prst="rect">
            <a:avLst/>
          </a:prstGeom>
        </p:spPr>
        <p:txBody>
          <a:bodyPr wrap="square">
            <a:spAutoFit/>
          </a:bodyPr>
          <a:lstStyle/>
          <a:p>
            <a:r>
              <a:rPr lang="en-US" sz="3200" b="1" dirty="0">
                <a:solidFill>
                  <a:srgbClr val="009900"/>
                </a:solidFill>
              </a:rPr>
              <a:t>How to Use This Document</a:t>
            </a:r>
          </a:p>
        </p:txBody>
      </p:sp>
      <p:sp>
        <p:nvSpPr>
          <p:cNvPr id="17" name="Freeform 16"/>
          <p:cNvSpPr/>
          <p:nvPr/>
        </p:nvSpPr>
        <p:spPr>
          <a:xfrm>
            <a:off x="711261" y="4423230"/>
            <a:ext cx="1508944" cy="755207"/>
          </a:xfrm>
          <a:custGeom>
            <a:avLst/>
            <a:gdLst>
              <a:gd name="connsiteX0" fmla="*/ 0 w 1674239"/>
              <a:gd name="connsiteY0" fmla="*/ 111616 h 1116159"/>
              <a:gd name="connsiteX1" fmla="*/ 111616 w 1674239"/>
              <a:gd name="connsiteY1" fmla="*/ 0 h 1116159"/>
              <a:gd name="connsiteX2" fmla="*/ 1562623 w 1674239"/>
              <a:gd name="connsiteY2" fmla="*/ 0 h 1116159"/>
              <a:gd name="connsiteX3" fmla="*/ 1674239 w 1674239"/>
              <a:gd name="connsiteY3" fmla="*/ 111616 h 1116159"/>
              <a:gd name="connsiteX4" fmla="*/ 1674239 w 1674239"/>
              <a:gd name="connsiteY4" fmla="*/ 1004543 h 1116159"/>
              <a:gd name="connsiteX5" fmla="*/ 1562623 w 1674239"/>
              <a:gd name="connsiteY5" fmla="*/ 1116159 h 1116159"/>
              <a:gd name="connsiteX6" fmla="*/ 111616 w 1674239"/>
              <a:gd name="connsiteY6" fmla="*/ 1116159 h 1116159"/>
              <a:gd name="connsiteX7" fmla="*/ 0 w 1674239"/>
              <a:gd name="connsiteY7" fmla="*/ 1004543 h 1116159"/>
              <a:gd name="connsiteX8" fmla="*/ 0 w 1674239"/>
              <a:gd name="connsiteY8" fmla="*/ 111616 h 111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239" h="1116159">
                <a:moveTo>
                  <a:pt x="0" y="111616"/>
                </a:moveTo>
                <a:cubicBezTo>
                  <a:pt x="0" y="49972"/>
                  <a:pt x="49972" y="0"/>
                  <a:pt x="111616" y="0"/>
                </a:cubicBezTo>
                <a:lnTo>
                  <a:pt x="1562623" y="0"/>
                </a:lnTo>
                <a:cubicBezTo>
                  <a:pt x="1624267" y="0"/>
                  <a:pt x="1674239" y="49972"/>
                  <a:pt x="1674239" y="111616"/>
                </a:cubicBezTo>
                <a:lnTo>
                  <a:pt x="1674239" y="1004543"/>
                </a:lnTo>
                <a:cubicBezTo>
                  <a:pt x="1674239" y="1066187"/>
                  <a:pt x="1624267" y="1116159"/>
                  <a:pt x="1562623" y="1116159"/>
                </a:cubicBezTo>
                <a:lnTo>
                  <a:pt x="111616" y="1116159"/>
                </a:lnTo>
                <a:cubicBezTo>
                  <a:pt x="49972" y="1116159"/>
                  <a:pt x="0" y="1066187"/>
                  <a:pt x="0" y="1004543"/>
                </a:cubicBezTo>
                <a:lnTo>
                  <a:pt x="0" y="111616"/>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77195" tIns="77195" rIns="77195" bIns="77195" numCol="1" spcCol="1140" anchor="ctr" anchorCtr="0">
            <a:noAutofit/>
          </a:bodyPr>
          <a:lstStyle/>
          <a:p>
            <a:pPr marL="0" marR="0" lvl="0" indent="0" algn="ctr" defTabSz="558387"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Human Health Risk Assessment </a:t>
            </a:r>
          </a:p>
        </p:txBody>
      </p:sp>
      <p:sp>
        <p:nvSpPr>
          <p:cNvPr id="18" name="Freeform 17"/>
          <p:cNvSpPr/>
          <p:nvPr/>
        </p:nvSpPr>
        <p:spPr>
          <a:xfrm>
            <a:off x="2320528" y="4427082"/>
            <a:ext cx="1508944" cy="755207"/>
          </a:xfrm>
          <a:custGeom>
            <a:avLst/>
            <a:gdLst>
              <a:gd name="connsiteX0" fmla="*/ 0 w 1674239"/>
              <a:gd name="connsiteY0" fmla="*/ 111616 h 1116159"/>
              <a:gd name="connsiteX1" fmla="*/ 111616 w 1674239"/>
              <a:gd name="connsiteY1" fmla="*/ 0 h 1116159"/>
              <a:gd name="connsiteX2" fmla="*/ 1562623 w 1674239"/>
              <a:gd name="connsiteY2" fmla="*/ 0 h 1116159"/>
              <a:gd name="connsiteX3" fmla="*/ 1674239 w 1674239"/>
              <a:gd name="connsiteY3" fmla="*/ 111616 h 1116159"/>
              <a:gd name="connsiteX4" fmla="*/ 1674239 w 1674239"/>
              <a:gd name="connsiteY4" fmla="*/ 1004543 h 1116159"/>
              <a:gd name="connsiteX5" fmla="*/ 1562623 w 1674239"/>
              <a:gd name="connsiteY5" fmla="*/ 1116159 h 1116159"/>
              <a:gd name="connsiteX6" fmla="*/ 111616 w 1674239"/>
              <a:gd name="connsiteY6" fmla="*/ 1116159 h 1116159"/>
              <a:gd name="connsiteX7" fmla="*/ 0 w 1674239"/>
              <a:gd name="connsiteY7" fmla="*/ 1004543 h 1116159"/>
              <a:gd name="connsiteX8" fmla="*/ 0 w 1674239"/>
              <a:gd name="connsiteY8" fmla="*/ 111616 h 111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239" h="1116159">
                <a:moveTo>
                  <a:pt x="0" y="111616"/>
                </a:moveTo>
                <a:cubicBezTo>
                  <a:pt x="0" y="49972"/>
                  <a:pt x="49972" y="0"/>
                  <a:pt x="111616" y="0"/>
                </a:cubicBezTo>
                <a:lnTo>
                  <a:pt x="1562623" y="0"/>
                </a:lnTo>
                <a:cubicBezTo>
                  <a:pt x="1624267" y="0"/>
                  <a:pt x="1674239" y="49972"/>
                  <a:pt x="1674239" y="111616"/>
                </a:cubicBezTo>
                <a:lnTo>
                  <a:pt x="1674239" y="1004543"/>
                </a:lnTo>
                <a:cubicBezTo>
                  <a:pt x="1674239" y="1066187"/>
                  <a:pt x="1624267" y="1116159"/>
                  <a:pt x="1562623" y="1116159"/>
                </a:cubicBezTo>
                <a:lnTo>
                  <a:pt x="111616" y="1116159"/>
                </a:lnTo>
                <a:cubicBezTo>
                  <a:pt x="49972" y="1116159"/>
                  <a:pt x="0" y="1066187"/>
                  <a:pt x="0" y="1004543"/>
                </a:cubicBezTo>
                <a:lnTo>
                  <a:pt x="0" y="111616"/>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77195" tIns="77195" rIns="77195" bIns="77195" numCol="1" spcCol="1140" anchor="ctr" anchorCtr="0">
            <a:noAutofit/>
          </a:bodyPr>
          <a:lstStyle/>
          <a:p>
            <a:pPr marL="0" marR="0" lvl="0" indent="0" algn="ctr" defTabSz="558387"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Ecological Risk Assessment </a:t>
            </a:r>
          </a:p>
        </p:txBody>
      </p:sp>
      <p:sp>
        <p:nvSpPr>
          <p:cNvPr id="19" name="Freeform 18"/>
          <p:cNvSpPr/>
          <p:nvPr/>
        </p:nvSpPr>
        <p:spPr>
          <a:xfrm>
            <a:off x="257945" y="5806561"/>
            <a:ext cx="5974889" cy="881074"/>
          </a:xfrm>
          <a:custGeom>
            <a:avLst/>
            <a:gdLst>
              <a:gd name="connsiteX0" fmla="*/ 0 w 5613089"/>
              <a:gd name="connsiteY0" fmla="*/ 74820 h 748195"/>
              <a:gd name="connsiteX1" fmla="*/ 74820 w 5613089"/>
              <a:gd name="connsiteY1" fmla="*/ 0 h 748195"/>
              <a:gd name="connsiteX2" fmla="*/ 5538270 w 5613089"/>
              <a:gd name="connsiteY2" fmla="*/ 0 h 748195"/>
              <a:gd name="connsiteX3" fmla="*/ 5613090 w 5613089"/>
              <a:gd name="connsiteY3" fmla="*/ 74820 h 748195"/>
              <a:gd name="connsiteX4" fmla="*/ 5613089 w 5613089"/>
              <a:gd name="connsiteY4" fmla="*/ 673376 h 748195"/>
              <a:gd name="connsiteX5" fmla="*/ 5538269 w 5613089"/>
              <a:gd name="connsiteY5" fmla="*/ 748196 h 748195"/>
              <a:gd name="connsiteX6" fmla="*/ 74820 w 5613089"/>
              <a:gd name="connsiteY6" fmla="*/ 748195 h 748195"/>
              <a:gd name="connsiteX7" fmla="*/ 0 w 5613089"/>
              <a:gd name="connsiteY7" fmla="*/ 673375 h 748195"/>
              <a:gd name="connsiteX8" fmla="*/ 0 w 5613089"/>
              <a:gd name="connsiteY8" fmla="*/ 74820 h 74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3089" h="748195">
                <a:moveTo>
                  <a:pt x="0" y="74820"/>
                </a:moveTo>
                <a:cubicBezTo>
                  <a:pt x="0" y="33498"/>
                  <a:pt x="33498" y="0"/>
                  <a:pt x="74820" y="0"/>
                </a:cubicBezTo>
                <a:lnTo>
                  <a:pt x="5538270" y="0"/>
                </a:lnTo>
                <a:cubicBezTo>
                  <a:pt x="5579592" y="0"/>
                  <a:pt x="5613090" y="33498"/>
                  <a:pt x="5613090" y="74820"/>
                </a:cubicBezTo>
                <a:cubicBezTo>
                  <a:pt x="5613090" y="274339"/>
                  <a:pt x="5613089" y="473857"/>
                  <a:pt x="5613089" y="673376"/>
                </a:cubicBezTo>
                <a:cubicBezTo>
                  <a:pt x="5613089" y="714698"/>
                  <a:pt x="5579591" y="748196"/>
                  <a:pt x="5538269" y="748196"/>
                </a:cubicBezTo>
                <a:lnTo>
                  <a:pt x="74820" y="748195"/>
                </a:lnTo>
                <a:cubicBezTo>
                  <a:pt x="33498" y="748195"/>
                  <a:pt x="0" y="714697"/>
                  <a:pt x="0" y="673375"/>
                </a:cubicBezTo>
                <a:lnTo>
                  <a:pt x="0" y="74820"/>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67525" tIns="67525" rIns="67525" bIns="67525" numCol="1" spcCol="1140" anchor="ctr" anchorCtr="0">
            <a:noAutofit/>
          </a:bodyPr>
          <a:lstStyle/>
          <a:p>
            <a:pPr marL="0" marR="0" lvl="0" indent="0" algn="ctr" defTabSz="558387"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Site Closure or Corrective Action and Institutional Controls Planning </a:t>
            </a:r>
          </a:p>
          <a:p>
            <a:pPr marL="0" marR="0" lvl="0" indent="0" algn="ctr" defTabSz="558387"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(Refer to ITRC LNAPL and Institutional Control guidance) </a:t>
            </a:r>
          </a:p>
        </p:txBody>
      </p:sp>
      <p:grpSp>
        <p:nvGrpSpPr>
          <p:cNvPr id="9" name="Group 8"/>
          <p:cNvGrpSpPr/>
          <p:nvPr/>
        </p:nvGrpSpPr>
        <p:grpSpPr>
          <a:xfrm>
            <a:off x="2169769" y="1055120"/>
            <a:ext cx="1895867" cy="3168008"/>
            <a:chOff x="3997601" y="597288"/>
            <a:chExt cx="2103547" cy="3835807"/>
          </a:xfrm>
        </p:grpSpPr>
        <p:sp>
          <p:nvSpPr>
            <p:cNvPr id="12" name="Freeform 11"/>
            <p:cNvSpPr/>
            <p:nvPr/>
          </p:nvSpPr>
          <p:spPr>
            <a:xfrm>
              <a:off x="3997601" y="597288"/>
              <a:ext cx="2069728" cy="848221"/>
            </a:xfrm>
            <a:custGeom>
              <a:avLst/>
              <a:gdLst>
                <a:gd name="connsiteX0" fmla="*/ 0 w 2069728"/>
                <a:gd name="connsiteY0" fmla="*/ 68714 h 687141"/>
                <a:gd name="connsiteX1" fmla="*/ 68714 w 2069728"/>
                <a:gd name="connsiteY1" fmla="*/ 0 h 687141"/>
                <a:gd name="connsiteX2" fmla="*/ 2001014 w 2069728"/>
                <a:gd name="connsiteY2" fmla="*/ 0 h 687141"/>
                <a:gd name="connsiteX3" fmla="*/ 2069728 w 2069728"/>
                <a:gd name="connsiteY3" fmla="*/ 68714 h 687141"/>
                <a:gd name="connsiteX4" fmla="*/ 2069728 w 2069728"/>
                <a:gd name="connsiteY4" fmla="*/ 618427 h 687141"/>
                <a:gd name="connsiteX5" fmla="*/ 2001014 w 2069728"/>
                <a:gd name="connsiteY5" fmla="*/ 687141 h 687141"/>
                <a:gd name="connsiteX6" fmla="*/ 68714 w 2069728"/>
                <a:gd name="connsiteY6" fmla="*/ 687141 h 687141"/>
                <a:gd name="connsiteX7" fmla="*/ 0 w 2069728"/>
                <a:gd name="connsiteY7" fmla="*/ 618427 h 687141"/>
                <a:gd name="connsiteX8" fmla="*/ 0 w 2069728"/>
                <a:gd name="connsiteY8" fmla="*/ 68714 h 68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9728" h="687141">
                  <a:moveTo>
                    <a:pt x="0" y="68714"/>
                  </a:moveTo>
                  <a:cubicBezTo>
                    <a:pt x="0" y="30764"/>
                    <a:pt x="30764" y="0"/>
                    <a:pt x="68714" y="0"/>
                  </a:cubicBezTo>
                  <a:lnTo>
                    <a:pt x="2001014" y="0"/>
                  </a:lnTo>
                  <a:cubicBezTo>
                    <a:pt x="2038964" y="0"/>
                    <a:pt x="2069728" y="30764"/>
                    <a:pt x="2069728" y="68714"/>
                  </a:cubicBezTo>
                  <a:lnTo>
                    <a:pt x="2069728" y="618427"/>
                  </a:lnTo>
                  <a:cubicBezTo>
                    <a:pt x="2069728" y="656377"/>
                    <a:pt x="2038964" y="687141"/>
                    <a:pt x="2001014" y="687141"/>
                  </a:cubicBezTo>
                  <a:lnTo>
                    <a:pt x="68714" y="687141"/>
                  </a:lnTo>
                  <a:cubicBezTo>
                    <a:pt x="30764" y="687141"/>
                    <a:pt x="0" y="656377"/>
                    <a:pt x="0" y="618427"/>
                  </a:cubicBezTo>
                  <a:lnTo>
                    <a:pt x="0" y="68714"/>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73466" tIns="73466" rIns="73466" bIns="73466" numCol="1" spcCol="1270" anchor="ctr" anchorCtr="0">
              <a:noAutofit/>
            </a:bodyPr>
            <a:lstStyle/>
            <a:p>
              <a:pPr marL="0" marR="0" lvl="0" indent="0" algn="ctr" defTabSz="558387"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Emergency Response / Initial Investigation </a:t>
              </a:r>
            </a:p>
          </p:txBody>
        </p:sp>
        <p:sp>
          <p:nvSpPr>
            <p:cNvPr id="13" name="Freeform 12"/>
            <p:cNvSpPr/>
            <p:nvPr/>
          </p:nvSpPr>
          <p:spPr>
            <a:xfrm>
              <a:off x="4005982" y="1687555"/>
              <a:ext cx="2068807" cy="837407"/>
            </a:xfrm>
            <a:custGeom>
              <a:avLst/>
              <a:gdLst>
                <a:gd name="connsiteX0" fmla="*/ 0 w 2068807"/>
                <a:gd name="connsiteY0" fmla="*/ 70133 h 701327"/>
                <a:gd name="connsiteX1" fmla="*/ 70133 w 2068807"/>
                <a:gd name="connsiteY1" fmla="*/ 0 h 701327"/>
                <a:gd name="connsiteX2" fmla="*/ 1998674 w 2068807"/>
                <a:gd name="connsiteY2" fmla="*/ 0 h 701327"/>
                <a:gd name="connsiteX3" fmla="*/ 2068807 w 2068807"/>
                <a:gd name="connsiteY3" fmla="*/ 70133 h 701327"/>
                <a:gd name="connsiteX4" fmla="*/ 2068807 w 2068807"/>
                <a:gd name="connsiteY4" fmla="*/ 631194 h 701327"/>
                <a:gd name="connsiteX5" fmla="*/ 1998674 w 2068807"/>
                <a:gd name="connsiteY5" fmla="*/ 701327 h 701327"/>
                <a:gd name="connsiteX6" fmla="*/ 70133 w 2068807"/>
                <a:gd name="connsiteY6" fmla="*/ 701327 h 701327"/>
                <a:gd name="connsiteX7" fmla="*/ 0 w 2068807"/>
                <a:gd name="connsiteY7" fmla="*/ 631194 h 701327"/>
                <a:gd name="connsiteX8" fmla="*/ 0 w 2068807"/>
                <a:gd name="connsiteY8" fmla="*/ 70133 h 70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07" h="701327">
                  <a:moveTo>
                    <a:pt x="0" y="70133"/>
                  </a:moveTo>
                  <a:cubicBezTo>
                    <a:pt x="0" y="31400"/>
                    <a:pt x="31400" y="0"/>
                    <a:pt x="70133" y="0"/>
                  </a:cubicBezTo>
                  <a:lnTo>
                    <a:pt x="1998674" y="0"/>
                  </a:lnTo>
                  <a:cubicBezTo>
                    <a:pt x="2037407" y="0"/>
                    <a:pt x="2068807" y="31400"/>
                    <a:pt x="2068807" y="70133"/>
                  </a:cubicBezTo>
                  <a:lnTo>
                    <a:pt x="2068807" y="631194"/>
                  </a:lnTo>
                  <a:cubicBezTo>
                    <a:pt x="2068807" y="669927"/>
                    <a:pt x="2037407" y="701327"/>
                    <a:pt x="1998674" y="701327"/>
                  </a:cubicBezTo>
                  <a:lnTo>
                    <a:pt x="70133" y="701327"/>
                  </a:lnTo>
                  <a:cubicBezTo>
                    <a:pt x="31400" y="701327"/>
                    <a:pt x="0" y="669927"/>
                    <a:pt x="0" y="631194"/>
                  </a:cubicBezTo>
                  <a:lnTo>
                    <a:pt x="0" y="70133"/>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73881" tIns="73881" rIns="73881" bIns="73881" numCol="1" spcCol="1270" anchor="ctr" anchorCtr="0">
              <a:noAutofit/>
            </a:bodyPr>
            <a:lstStyle/>
            <a:p>
              <a:pPr marL="0" marR="0" lvl="0" indent="0" algn="ctr" defTabSz="558387"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Preliminary Conceptual Site Model  (CSM)</a:t>
              </a:r>
            </a:p>
          </p:txBody>
        </p:sp>
        <p:sp>
          <p:nvSpPr>
            <p:cNvPr id="14" name="Freeform 13"/>
            <p:cNvSpPr/>
            <p:nvPr/>
          </p:nvSpPr>
          <p:spPr>
            <a:xfrm>
              <a:off x="4013642" y="2755372"/>
              <a:ext cx="2068807" cy="755619"/>
            </a:xfrm>
            <a:custGeom>
              <a:avLst/>
              <a:gdLst>
                <a:gd name="connsiteX0" fmla="*/ 0 w 2068807"/>
                <a:gd name="connsiteY0" fmla="*/ 78665 h 786647"/>
                <a:gd name="connsiteX1" fmla="*/ 78665 w 2068807"/>
                <a:gd name="connsiteY1" fmla="*/ 0 h 786647"/>
                <a:gd name="connsiteX2" fmla="*/ 1990142 w 2068807"/>
                <a:gd name="connsiteY2" fmla="*/ 0 h 786647"/>
                <a:gd name="connsiteX3" fmla="*/ 2068807 w 2068807"/>
                <a:gd name="connsiteY3" fmla="*/ 78665 h 786647"/>
                <a:gd name="connsiteX4" fmla="*/ 2068807 w 2068807"/>
                <a:gd name="connsiteY4" fmla="*/ 707982 h 786647"/>
                <a:gd name="connsiteX5" fmla="*/ 1990142 w 2068807"/>
                <a:gd name="connsiteY5" fmla="*/ 786647 h 786647"/>
                <a:gd name="connsiteX6" fmla="*/ 78665 w 2068807"/>
                <a:gd name="connsiteY6" fmla="*/ 786647 h 786647"/>
                <a:gd name="connsiteX7" fmla="*/ 0 w 2068807"/>
                <a:gd name="connsiteY7" fmla="*/ 707982 h 786647"/>
                <a:gd name="connsiteX8" fmla="*/ 0 w 2068807"/>
                <a:gd name="connsiteY8" fmla="*/ 78665 h 78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07" h="786647">
                  <a:moveTo>
                    <a:pt x="0" y="78665"/>
                  </a:moveTo>
                  <a:cubicBezTo>
                    <a:pt x="0" y="35220"/>
                    <a:pt x="35220" y="0"/>
                    <a:pt x="78665" y="0"/>
                  </a:cubicBezTo>
                  <a:lnTo>
                    <a:pt x="1990142" y="0"/>
                  </a:lnTo>
                  <a:cubicBezTo>
                    <a:pt x="2033587" y="0"/>
                    <a:pt x="2068807" y="35220"/>
                    <a:pt x="2068807" y="78665"/>
                  </a:cubicBezTo>
                  <a:lnTo>
                    <a:pt x="2068807" y="707982"/>
                  </a:lnTo>
                  <a:cubicBezTo>
                    <a:pt x="2068807" y="751427"/>
                    <a:pt x="2033587" y="786647"/>
                    <a:pt x="1990142" y="786647"/>
                  </a:cubicBezTo>
                  <a:lnTo>
                    <a:pt x="78665" y="786647"/>
                  </a:lnTo>
                  <a:cubicBezTo>
                    <a:pt x="35220" y="786647"/>
                    <a:pt x="0" y="751427"/>
                    <a:pt x="0" y="707982"/>
                  </a:cubicBezTo>
                  <a:lnTo>
                    <a:pt x="0" y="78665"/>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76380" tIns="76380" rIns="76380" bIns="76380" numCol="1" spcCol="1270" anchor="ctr" anchorCtr="0">
              <a:noAutofit/>
            </a:bodyPr>
            <a:lstStyle/>
            <a:p>
              <a:pPr marL="0" marR="0" lvl="0" indent="0" algn="ctr" defTabSz="558387"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Site Investigation/ Update CSM</a:t>
              </a:r>
            </a:p>
          </p:txBody>
        </p:sp>
        <p:sp>
          <p:nvSpPr>
            <p:cNvPr id="16" name="Freeform 15"/>
            <p:cNvSpPr/>
            <p:nvPr/>
          </p:nvSpPr>
          <p:spPr>
            <a:xfrm>
              <a:off x="4032341" y="3747295"/>
              <a:ext cx="2068807" cy="685800"/>
            </a:xfrm>
            <a:custGeom>
              <a:avLst/>
              <a:gdLst>
                <a:gd name="connsiteX0" fmla="*/ 0 w 2068807"/>
                <a:gd name="connsiteY0" fmla="*/ 72065 h 720648"/>
                <a:gd name="connsiteX1" fmla="*/ 72065 w 2068807"/>
                <a:gd name="connsiteY1" fmla="*/ 0 h 720648"/>
                <a:gd name="connsiteX2" fmla="*/ 1996742 w 2068807"/>
                <a:gd name="connsiteY2" fmla="*/ 0 h 720648"/>
                <a:gd name="connsiteX3" fmla="*/ 2068807 w 2068807"/>
                <a:gd name="connsiteY3" fmla="*/ 72065 h 720648"/>
                <a:gd name="connsiteX4" fmla="*/ 2068807 w 2068807"/>
                <a:gd name="connsiteY4" fmla="*/ 648583 h 720648"/>
                <a:gd name="connsiteX5" fmla="*/ 1996742 w 2068807"/>
                <a:gd name="connsiteY5" fmla="*/ 720648 h 720648"/>
                <a:gd name="connsiteX6" fmla="*/ 72065 w 2068807"/>
                <a:gd name="connsiteY6" fmla="*/ 720648 h 720648"/>
                <a:gd name="connsiteX7" fmla="*/ 0 w 2068807"/>
                <a:gd name="connsiteY7" fmla="*/ 648583 h 720648"/>
                <a:gd name="connsiteX8" fmla="*/ 0 w 2068807"/>
                <a:gd name="connsiteY8" fmla="*/ 72065 h 72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07" h="720648">
                  <a:moveTo>
                    <a:pt x="0" y="72065"/>
                  </a:moveTo>
                  <a:cubicBezTo>
                    <a:pt x="0" y="32265"/>
                    <a:pt x="32265" y="0"/>
                    <a:pt x="72065" y="0"/>
                  </a:cubicBezTo>
                  <a:lnTo>
                    <a:pt x="1996742" y="0"/>
                  </a:lnTo>
                  <a:cubicBezTo>
                    <a:pt x="2036542" y="0"/>
                    <a:pt x="2068807" y="32265"/>
                    <a:pt x="2068807" y="72065"/>
                  </a:cubicBezTo>
                  <a:lnTo>
                    <a:pt x="2068807" y="648583"/>
                  </a:lnTo>
                  <a:cubicBezTo>
                    <a:pt x="2068807" y="688383"/>
                    <a:pt x="2036542" y="720648"/>
                    <a:pt x="1996742" y="720648"/>
                  </a:cubicBezTo>
                  <a:lnTo>
                    <a:pt x="72065" y="720648"/>
                  </a:lnTo>
                  <a:cubicBezTo>
                    <a:pt x="32265" y="720648"/>
                    <a:pt x="0" y="688383"/>
                    <a:pt x="0" y="648583"/>
                  </a:cubicBezTo>
                  <a:lnTo>
                    <a:pt x="0" y="72065"/>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82067" tIns="82067" rIns="82067" bIns="82067" numCol="1" spcCol="1270" anchor="ctr" anchorCtr="0">
              <a:noAutofit/>
            </a:bodyPr>
            <a:lstStyle/>
            <a:p>
              <a:pPr marL="0" marR="0" lvl="0" indent="0" algn="ctr" defTabSz="638156"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638156"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Calculators </a:t>
              </a:r>
            </a:p>
            <a:p>
              <a:pPr marL="0" marR="0" lvl="0" indent="0" algn="ctr" defTabSz="638156" eaLnBrk="1" fontAlgn="auto" latinLnBrk="0" hangingPunct="1">
                <a:lnSpc>
                  <a:spcPct val="90000"/>
                </a:lnSpc>
                <a:spcBef>
                  <a:spcPct val="0"/>
                </a:spcBef>
                <a:spcAft>
                  <a:spcPct val="3500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638156" eaLnBrk="1" fontAlgn="auto" latinLnBrk="0" hangingPunct="1">
                <a:lnSpc>
                  <a:spcPct val="90000"/>
                </a:lnSpc>
                <a:spcBef>
                  <a:spcPct val="0"/>
                </a:spcBef>
                <a:spcAft>
                  <a:spcPct val="3500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Freeform 21"/>
          <p:cNvSpPr/>
          <p:nvPr/>
        </p:nvSpPr>
        <p:spPr>
          <a:xfrm>
            <a:off x="3942122" y="4419328"/>
            <a:ext cx="2642195" cy="870571"/>
          </a:xfrm>
          <a:custGeom>
            <a:avLst/>
            <a:gdLst>
              <a:gd name="connsiteX0" fmla="*/ 0 w 2626831"/>
              <a:gd name="connsiteY0" fmla="*/ 94706 h 947061"/>
              <a:gd name="connsiteX1" fmla="*/ 94706 w 2626831"/>
              <a:gd name="connsiteY1" fmla="*/ 0 h 947061"/>
              <a:gd name="connsiteX2" fmla="*/ 2532125 w 2626831"/>
              <a:gd name="connsiteY2" fmla="*/ 0 h 947061"/>
              <a:gd name="connsiteX3" fmla="*/ 2626831 w 2626831"/>
              <a:gd name="connsiteY3" fmla="*/ 94706 h 947061"/>
              <a:gd name="connsiteX4" fmla="*/ 2626831 w 2626831"/>
              <a:gd name="connsiteY4" fmla="*/ 852355 h 947061"/>
              <a:gd name="connsiteX5" fmla="*/ 2532125 w 2626831"/>
              <a:gd name="connsiteY5" fmla="*/ 947061 h 947061"/>
              <a:gd name="connsiteX6" fmla="*/ 94706 w 2626831"/>
              <a:gd name="connsiteY6" fmla="*/ 947061 h 947061"/>
              <a:gd name="connsiteX7" fmla="*/ 0 w 2626831"/>
              <a:gd name="connsiteY7" fmla="*/ 852355 h 947061"/>
              <a:gd name="connsiteX8" fmla="*/ 0 w 2626831"/>
              <a:gd name="connsiteY8" fmla="*/ 94706 h 94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831" h="947061">
                <a:moveTo>
                  <a:pt x="0" y="94706"/>
                </a:moveTo>
                <a:cubicBezTo>
                  <a:pt x="0" y="42401"/>
                  <a:pt x="42401" y="0"/>
                  <a:pt x="94706" y="0"/>
                </a:cubicBezTo>
                <a:lnTo>
                  <a:pt x="2532125" y="0"/>
                </a:lnTo>
                <a:cubicBezTo>
                  <a:pt x="2584430" y="0"/>
                  <a:pt x="2626831" y="42401"/>
                  <a:pt x="2626831" y="94706"/>
                </a:cubicBezTo>
                <a:lnTo>
                  <a:pt x="2626831" y="852355"/>
                </a:lnTo>
                <a:cubicBezTo>
                  <a:pt x="2626831" y="904660"/>
                  <a:pt x="2584430" y="947061"/>
                  <a:pt x="2532125" y="947061"/>
                </a:cubicBezTo>
                <a:lnTo>
                  <a:pt x="94706" y="947061"/>
                </a:lnTo>
                <a:cubicBezTo>
                  <a:pt x="42401" y="947061"/>
                  <a:pt x="0" y="904660"/>
                  <a:pt x="0" y="852355"/>
                </a:cubicBezTo>
                <a:lnTo>
                  <a:pt x="0" y="94706"/>
                </a:lnTo>
                <a:close/>
              </a:path>
            </a:pathLst>
          </a:cu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72750" tIns="72750" rIns="72750" bIns="72750" numCol="1" spcCol="1140" anchor="ctr" anchorCtr="0">
            <a:noAutofit/>
          </a:bodyPr>
          <a:lstStyle/>
          <a:p>
            <a:pPr marL="0" marR="0" lvl="0" indent="0" algn="ctr" defTabSz="558387" eaLnBrk="1" fontAlgn="auto" latinLnBrk="0" hangingPunct="1">
              <a:lnSpc>
                <a:spcPct val="10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a:ea typeface="+mn-ea"/>
                <a:cs typeface="+mn-cs"/>
              </a:rPr>
              <a:t>Special Considerations </a:t>
            </a:r>
          </a:p>
          <a:p>
            <a:pPr marL="0" marR="0" lvl="0" indent="0" algn="ctr" defTabSz="558387" eaLnBrk="1" fontAlgn="auto" latinLnBrk="0" hangingPunct="1">
              <a:lnSpc>
                <a:spcPct val="10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a:ea typeface="+mn-ea"/>
                <a:cs typeface="+mn-cs"/>
              </a:rPr>
              <a:t>(Short-term Risks, aesthetics etc.)</a:t>
            </a:r>
          </a:p>
        </p:txBody>
      </p:sp>
      <p:sp>
        <p:nvSpPr>
          <p:cNvPr id="23" name="Up-Down Arrow 22"/>
          <p:cNvSpPr/>
          <p:nvPr/>
        </p:nvSpPr>
        <p:spPr>
          <a:xfrm>
            <a:off x="6494147" y="869008"/>
            <a:ext cx="659298" cy="5379393"/>
          </a:xfrm>
          <a:prstGeom prst="upDownArrow">
            <a:avLst/>
          </a:prstGeom>
          <a:solidFill>
            <a:srgbClr val="4F81BD">
              <a:lumMod val="60000"/>
              <a:lumOff val="40000"/>
            </a:srgbClr>
          </a:solidFill>
          <a:ln>
            <a:noFill/>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p:spPr>
        <p:txBody>
          <a:bodyPr vert="vert270" lIns="82048" tIns="41025" rIns="82048" bIns="41025" rtlCol="0" anchor="b"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TPH Fundamentals/Chemical Properties </a:t>
            </a:r>
            <a:endParaRPr kumimoji="0" lang="en-US" sz="1600" b="0" i="0" u="none" strike="noStrike" kern="0" cap="none" spc="0" normalizeH="0" baseline="0" noProof="0" dirty="0">
              <a:ln>
                <a:noFill/>
              </a:ln>
              <a:solidFill>
                <a:srgbClr val="FF0000"/>
              </a:solidFill>
              <a:effectLst/>
              <a:uLnTx/>
              <a:uFillTx/>
              <a:latin typeface="Arial Narrow" panose="020B0606020202030204" pitchFamily="34" charset="0"/>
              <a:ea typeface="+mn-ea"/>
              <a:cs typeface="+mn-cs"/>
            </a:endParaRPr>
          </a:p>
        </p:txBody>
      </p:sp>
      <p:sp>
        <p:nvSpPr>
          <p:cNvPr id="24" name="Up-Down Arrow 23"/>
          <p:cNvSpPr/>
          <p:nvPr/>
        </p:nvSpPr>
        <p:spPr>
          <a:xfrm>
            <a:off x="7265502" y="869007"/>
            <a:ext cx="659298" cy="5379393"/>
          </a:xfrm>
          <a:prstGeom prst="upDownArrow">
            <a:avLst/>
          </a:prstGeom>
          <a:solidFill>
            <a:srgbClr val="4F81BD">
              <a:lumMod val="60000"/>
              <a:lumOff val="40000"/>
            </a:srgbClr>
          </a:solidFill>
          <a:ln>
            <a:noFill/>
          </a:ln>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p:spPr>
        <p:txBody>
          <a:bodyPr vert="vert270" lIns="82048" tIns="41025" rIns="82048" bIns="41025" rtlCol="0" anchor="b"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Narrow" panose="020B0606020202030204" pitchFamily="34" charset="0"/>
                <a:ea typeface="+mn-ea"/>
                <a:cs typeface="+mn-cs"/>
              </a:rPr>
              <a:t>Regulatory Framework and Stakeholder Engagement</a:t>
            </a:r>
            <a:endParaRPr kumimoji="0" lang="en-US" sz="1600" b="0" i="0" u="none" strike="noStrike" kern="0" cap="none" spc="0" normalizeH="0" baseline="0" noProof="0" dirty="0">
              <a:ln>
                <a:noFill/>
              </a:ln>
              <a:solidFill>
                <a:srgbClr val="FF0000"/>
              </a:solidFill>
              <a:effectLst/>
              <a:uLnTx/>
              <a:uFillTx/>
              <a:latin typeface="Arial Narrow" panose="020B0606020202030204" pitchFamily="34" charset="0"/>
              <a:ea typeface="+mn-ea"/>
              <a:cs typeface="+mn-cs"/>
            </a:endParaRPr>
          </a:p>
        </p:txBody>
      </p:sp>
      <p:cxnSp>
        <p:nvCxnSpPr>
          <p:cNvPr id="26" name="Straight Arrow Connector 25"/>
          <p:cNvCxnSpPr/>
          <p:nvPr/>
        </p:nvCxnSpPr>
        <p:spPr>
          <a:xfrm>
            <a:off x="190253" y="3131595"/>
            <a:ext cx="1960705" cy="0"/>
          </a:xfrm>
          <a:prstGeom prst="straightConnector1">
            <a:avLst/>
          </a:prstGeom>
          <a:noFill/>
          <a:ln w="25400" cap="flat" cmpd="sng" algn="ctr">
            <a:solidFill>
              <a:srgbClr val="1F497D">
                <a:lumMod val="60000"/>
                <a:lumOff val="40000"/>
              </a:srgbClr>
            </a:solidFill>
            <a:prstDash val="solid"/>
            <a:tailEnd type="arrow"/>
          </a:ln>
          <a:effectLst>
            <a:outerShdw blurRad="190500" dist="228600" dir="2700000" sy="90000" rotWithShape="0">
              <a:srgbClr val="000000">
                <a:alpha val="25500"/>
              </a:srgbClr>
            </a:outerShdw>
          </a:effectLst>
        </p:spPr>
      </p:cxnSp>
      <p:cxnSp>
        <p:nvCxnSpPr>
          <p:cNvPr id="27" name="Straight Connector 26"/>
          <p:cNvCxnSpPr/>
          <p:nvPr/>
        </p:nvCxnSpPr>
        <p:spPr>
          <a:xfrm>
            <a:off x="202761" y="3149524"/>
            <a:ext cx="0" cy="2320136"/>
          </a:xfrm>
          <a:prstGeom prst="line">
            <a:avLst/>
          </a:prstGeom>
          <a:noFill/>
          <a:ln w="25400" cap="flat" cmpd="sng" algn="ctr">
            <a:solidFill>
              <a:srgbClr val="1F497D">
                <a:lumMod val="60000"/>
                <a:lumOff val="40000"/>
              </a:srgbClr>
            </a:solidFill>
            <a:prstDash val="solid"/>
          </a:ln>
          <a:effectLst>
            <a:outerShdw blurRad="190500" dist="228600" dir="2700000" sy="90000" rotWithShape="0">
              <a:srgbClr val="000000">
                <a:alpha val="25500"/>
              </a:srgbClr>
            </a:outerShdw>
          </a:effectLst>
        </p:spPr>
      </p:cxnSp>
      <p:cxnSp>
        <p:nvCxnSpPr>
          <p:cNvPr id="28" name="Straight Connector 27"/>
          <p:cNvCxnSpPr/>
          <p:nvPr/>
        </p:nvCxnSpPr>
        <p:spPr>
          <a:xfrm>
            <a:off x="202761" y="5469660"/>
            <a:ext cx="2847551" cy="0"/>
          </a:xfrm>
          <a:prstGeom prst="line">
            <a:avLst/>
          </a:prstGeom>
          <a:noFill/>
          <a:ln w="25400" cap="flat" cmpd="sng" algn="ctr">
            <a:solidFill>
              <a:srgbClr val="1F497D">
                <a:lumMod val="60000"/>
                <a:lumOff val="40000"/>
              </a:srgbClr>
            </a:solidFill>
            <a:prstDash val="solid"/>
          </a:ln>
          <a:effectLst>
            <a:outerShdw blurRad="190500" dist="228600" dir="2700000" sy="90000" rotWithShape="0">
              <a:srgbClr val="000000">
                <a:alpha val="25500"/>
              </a:srgbClr>
            </a:outerShdw>
          </a:effectLst>
        </p:spPr>
      </p:cxnSp>
      <p:sp>
        <p:nvSpPr>
          <p:cNvPr id="29" name="TextBox 28"/>
          <p:cNvSpPr txBox="1"/>
          <p:nvPr/>
        </p:nvSpPr>
        <p:spPr>
          <a:xfrm>
            <a:off x="202761" y="5469663"/>
            <a:ext cx="2705658" cy="359850"/>
          </a:xfrm>
          <a:prstGeom prst="rect">
            <a:avLst/>
          </a:prstGeom>
          <a:noFill/>
        </p:spPr>
        <p:txBody>
          <a:bodyPr wrap="square" lIns="82048" tIns="41025" rIns="82048" bIns="41025" rtlCol="0">
            <a:spAutoFit/>
          </a:bodyPr>
          <a:lstStyle/>
          <a:p>
            <a:pPr algn="ctr">
              <a:buClrTx/>
              <a:buFontTx/>
              <a:buNone/>
            </a:pPr>
            <a:r>
              <a:rPr lang="en-US" sz="900" b="1" dirty="0">
                <a:solidFill>
                  <a:prstClr val="black"/>
                </a:solidFill>
                <a:latin typeface="Calibri"/>
              </a:rPr>
              <a:t>Additional Data Collection (Interim response actions, partial remediation etc.), as needed</a:t>
            </a:r>
          </a:p>
        </p:txBody>
      </p:sp>
      <p:sp>
        <p:nvSpPr>
          <p:cNvPr id="32" name="TextBox 31"/>
          <p:cNvSpPr txBox="1"/>
          <p:nvPr/>
        </p:nvSpPr>
        <p:spPr>
          <a:xfrm>
            <a:off x="3818468" y="1237917"/>
            <a:ext cx="3046631" cy="1006181"/>
          </a:xfrm>
          <a:prstGeom prst="rect">
            <a:avLst/>
          </a:prstGeom>
          <a:noFill/>
        </p:spPr>
        <p:txBody>
          <a:bodyPr wrap="square" lIns="82048" tIns="41025" rIns="82048" bIns="4102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cs typeface="Arial"/>
                <a:sym typeface="Arial"/>
              </a:rPr>
              <a:t>Figure 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cs typeface="Arial"/>
                <a:sym typeface="Arial"/>
              </a:rPr>
              <a:t>TPH Guidance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a:cs typeface="Arial"/>
                <a:sym typeface="Arial"/>
              </a:rPr>
              <a:t>Decision</a:t>
            </a:r>
            <a:r>
              <a:rPr kumimoji="0" lang="en-US" sz="2000" b="1" i="0" u="none" strike="noStrike" kern="0" cap="none" spc="0" normalizeH="0" noProof="0" dirty="0">
                <a:ln>
                  <a:noFill/>
                </a:ln>
                <a:solidFill>
                  <a:prstClr val="black"/>
                </a:solidFill>
                <a:effectLst/>
                <a:uLnTx/>
                <a:uFillTx/>
                <a:latin typeface="Arial"/>
                <a:cs typeface="Arial"/>
                <a:sym typeface="Arial"/>
              </a:rPr>
              <a:t> </a:t>
            </a:r>
            <a:r>
              <a:rPr lang="en-US" sz="2000" b="1" kern="0" dirty="0">
                <a:solidFill>
                  <a:prstClr val="black"/>
                </a:solidFill>
                <a:latin typeface="Arial"/>
                <a:cs typeface="Arial"/>
                <a:sym typeface="Arial"/>
              </a:rPr>
              <a:t>Framework</a:t>
            </a:r>
            <a:endParaRPr kumimoji="0" lang="en-US" sz="2000" b="1" i="0" u="none" strike="noStrike" kern="0" cap="none" spc="0" normalizeH="0" baseline="0" noProof="0" dirty="0">
              <a:ln>
                <a:noFill/>
              </a:ln>
              <a:solidFill>
                <a:prstClr val="black"/>
              </a:solidFill>
              <a:effectLst/>
              <a:uLnTx/>
              <a:uFillTx/>
              <a:latin typeface="Arial"/>
              <a:cs typeface="Arial"/>
              <a:sym typeface="Arial"/>
            </a:endParaRPr>
          </a:p>
        </p:txBody>
      </p:sp>
      <p:cxnSp>
        <p:nvCxnSpPr>
          <p:cNvPr id="61" name="Elbow Connector 60"/>
          <p:cNvCxnSpPr/>
          <p:nvPr/>
        </p:nvCxnSpPr>
        <p:spPr bwMode="auto">
          <a:xfrm rot="10800000" flipV="1">
            <a:off x="1199608" y="4247694"/>
            <a:ext cx="1870972" cy="189293"/>
          </a:xfrm>
          <a:prstGeom prst="bentConnector3">
            <a:avLst>
              <a:gd name="adj1" fmla="val 100023"/>
            </a:avLst>
          </a:prstGeom>
          <a:solidFill>
            <a:schemeClr val="accent1"/>
          </a:solidFill>
          <a:ln w="19050" cap="flat" cmpd="sng" algn="ctr">
            <a:solidFill>
              <a:srgbClr val="008000"/>
            </a:solidFill>
            <a:prstDash val="solid"/>
            <a:miter lim="800000"/>
            <a:headEnd type="none" w="med" len="med"/>
            <a:tailEnd type="arrow" w="med" len="med"/>
          </a:ln>
          <a:effectLst/>
        </p:spPr>
      </p:cxnSp>
      <p:cxnSp>
        <p:nvCxnSpPr>
          <p:cNvPr id="75" name="Elbow Connector 74"/>
          <p:cNvCxnSpPr/>
          <p:nvPr/>
        </p:nvCxnSpPr>
        <p:spPr bwMode="auto">
          <a:xfrm>
            <a:off x="3070580" y="4247694"/>
            <a:ext cx="2568220" cy="189293"/>
          </a:xfrm>
          <a:prstGeom prst="bentConnector3">
            <a:avLst>
              <a:gd name="adj1" fmla="val 99846"/>
            </a:avLst>
          </a:prstGeom>
          <a:solidFill>
            <a:schemeClr val="accent1"/>
          </a:solidFill>
          <a:ln w="19050" cap="flat" cmpd="sng" algn="ctr">
            <a:solidFill>
              <a:srgbClr val="008000"/>
            </a:solidFill>
            <a:prstDash val="solid"/>
            <a:miter lim="800000"/>
            <a:headEnd type="none" w="med" len="med"/>
            <a:tailEnd type="arrow" w="med" len="med"/>
          </a:ln>
          <a:effectLst/>
        </p:spPr>
      </p:cxnSp>
    </p:spTree>
    <p:extLst>
      <p:ext uri="{BB962C8B-B14F-4D97-AF65-F5344CB8AC3E}">
        <p14:creationId xmlns:p14="http://schemas.microsoft.com/office/powerpoint/2010/main" val="266289511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7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85000"/>
              </a:lnSpc>
              <a:spcBef>
                <a:spcPts val="0"/>
              </a:spcBef>
              <a:spcAft>
                <a:spcPts val="0"/>
              </a:spcAft>
              <a:buNone/>
            </a:pPr>
            <a:r>
              <a:rPr lang="en-US" sz="3200" b="1" i="0" u="none" strike="noStrike" cap="none" dirty="0" smtClean="0">
                <a:solidFill>
                  <a:srgbClr val="008000"/>
                </a:solidFill>
                <a:latin typeface="Arial"/>
                <a:ea typeface="Arial"/>
                <a:cs typeface="Arial"/>
                <a:sym typeface="Arial"/>
              </a:rPr>
              <a:t>Case Study: Tank Farm</a:t>
            </a:r>
            <a:endParaRPr dirty="0"/>
          </a:p>
        </p:txBody>
      </p:sp>
      <p:sp>
        <p:nvSpPr>
          <p:cNvPr id="5" name="Content Placeholder 4"/>
          <p:cNvSpPr>
            <a:spLocks noGrp="1"/>
          </p:cNvSpPr>
          <p:nvPr>
            <p:ph idx="1"/>
          </p:nvPr>
        </p:nvSpPr>
        <p:spPr>
          <a:xfrm>
            <a:off x="1275514" y="5257800"/>
            <a:ext cx="6873124" cy="1295400"/>
          </a:xfrm>
        </p:spPr>
        <p:txBody>
          <a:bodyPr/>
          <a:lstStyle/>
          <a:p>
            <a:r>
              <a:rPr lang="en-US" sz="2000" b="1" dirty="0" smtClean="0"/>
              <a:t>Site Status: </a:t>
            </a:r>
            <a:r>
              <a:rPr lang="en-US" sz="2000" dirty="0" smtClean="0">
                <a:solidFill>
                  <a:srgbClr val="008000"/>
                </a:solidFill>
              </a:rPr>
              <a:t>Inactive, Commercial </a:t>
            </a:r>
            <a:r>
              <a:rPr lang="en-US" sz="2000" dirty="0">
                <a:solidFill>
                  <a:srgbClr val="008000"/>
                </a:solidFill>
              </a:rPr>
              <a:t>R</a:t>
            </a:r>
            <a:r>
              <a:rPr lang="en-US" sz="2000" dirty="0" smtClean="0">
                <a:solidFill>
                  <a:srgbClr val="008000"/>
                </a:solidFill>
              </a:rPr>
              <a:t>edevelopment</a:t>
            </a:r>
          </a:p>
          <a:p>
            <a:r>
              <a:rPr lang="en-US" sz="2000" b="1" dirty="0" smtClean="0"/>
              <a:t>Petroleum Release Type</a:t>
            </a:r>
            <a:r>
              <a:rPr lang="en-US" sz="2000" dirty="0" smtClean="0"/>
              <a:t>: </a:t>
            </a:r>
            <a:r>
              <a:rPr lang="en-US" sz="2000" dirty="0" smtClean="0">
                <a:solidFill>
                  <a:srgbClr val="008000"/>
                </a:solidFill>
              </a:rPr>
              <a:t>Gasoline &amp; Diesel</a:t>
            </a:r>
          </a:p>
          <a:p>
            <a:r>
              <a:rPr lang="en-US" sz="2000" b="1" dirty="0" smtClean="0"/>
              <a:t>Impacted Media: </a:t>
            </a:r>
            <a:r>
              <a:rPr lang="en-US" sz="2000" dirty="0" smtClean="0">
                <a:solidFill>
                  <a:srgbClr val="008000"/>
                </a:solidFill>
              </a:rPr>
              <a:t>Soil, Soil Vapor, &amp; Groundwater </a:t>
            </a:r>
            <a:endParaRPr lang="en-US" sz="2000" dirty="0">
              <a:solidFill>
                <a:srgbClr val="008000"/>
              </a:solidFill>
            </a:endParaRPr>
          </a:p>
        </p:txBody>
      </p:sp>
      <p:sp>
        <p:nvSpPr>
          <p:cNvPr id="7"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smtClean="0">
                <a:solidFill>
                  <a:schemeClr val="bg1"/>
                </a:solidFill>
                <a:latin typeface="Arial" charset="0"/>
                <a:ea typeface="ＭＳ Ｐゴシック" charset="0"/>
              </a:rPr>
              <a:t>Case Study</a:t>
            </a:r>
            <a:endParaRPr lang="en-US" sz="2000" dirty="0">
              <a:solidFill>
                <a:schemeClr val="bg1"/>
              </a:solidFill>
              <a:latin typeface="Arial" charset="0"/>
              <a:ea typeface="ＭＳ Ｐゴシック" charset="0"/>
            </a:endParaRPr>
          </a:p>
        </p:txBody>
      </p:sp>
      <p:sp>
        <p:nvSpPr>
          <p:cNvPr id="8" name="Rectangle 3">
            <a:extLst>
              <a:ext uri="{FF2B5EF4-FFF2-40B4-BE49-F238E27FC236}">
                <a16:creationId xmlns="" xmlns:a16="http://schemas.microsoft.com/office/drawing/2014/main" id="{D0F8BFE6-6726-4947-943A-BBBC8E1F5635}"/>
              </a:ext>
            </a:extLst>
          </p:cNvPr>
          <p:cNvSpPr>
            <a:spLocks noChangeArrowheads="1"/>
          </p:cNvSpPr>
          <p:nvPr/>
        </p:nvSpPr>
        <p:spPr bwMode="auto">
          <a:xfrm>
            <a:off x="457200" y="6519446"/>
            <a:ext cx="36279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smtClean="0">
                <a:solidFill>
                  <a:schemeClr val="tx1"/>
                </a:solidFill>
              </a:rPr>
              <a:t>HIDOH </a:t>
            </a:r>
            <a:r>
              <a:rPr lang="en-US" altLang="en-US" sz="1600" dirty="0">
                <a:solidFill>
                  <a:schemeClr val="tx1"/>
                </a:solidFill>
              </a:rPr>
              <a:t>Case Study #1 </a:t>
            </a:r>
            <a:r>
              <a:rPr lang="en-US" altLang="en-US" sz="1600" dirty="0" smtClean="0">
                <a:solidFill>
                  <a:schemeClr val="tx1"/>
                </a:solidFill>
              </a:rPr>
              <a:t>(HIDOH 2018)</a:t>
            </a:r>
            <a:endParaRPr lang="en-US" altLang="en-US" sz="1600" dirty="0">
              <a:solidFill>
                <a:schemeClr val="tx1"/>
              </a:solidFill>
            </a:endParaRPr>
          </a:p>
        </p:txBody>
      </p:sp>
      <p:pic>
        <p:nvPicPr>
          <p:cNvPr id="2" name="Picture 1"/>
          <p:cNvPicPr>
            <a:picLocks noChangeAspect="1"/>
          </p:cNvPicPr>
          <p:nvPr/>
        </p:nvPicPr>
        <p:blipFill>
          <a:blip r:embed="rId3"/>
          <a:stretch>
            <a:fillRect/>
          </a:stretch>
        </p:blipFill>
        <p:spPr>
          <a:xfrm>
            <a:off x="914400" y="1295400"/>
            <a:ext cx="7424712" cy="3839119"/>
          </a:xfrm>
          <a:prstGeom prst="rect">
            <a:avLst/>
          </a:prstGeom>
          <a:ln>
            <a:solidFill>
              <a:schemeClr val="tx1"/>
            </a:solidFill>
          </a:ln>
        </p:spPr>
      </p:pic>
    </p:spTree>
    <p:extLst>
      <p:ext uri="{BB962C8B-B14F-4D97-AF65-F5344CB8AC3E}">
        <p14:creationId xmlns:p14="http://schemas.microsoft.com/office/powerpoint/2010/main" val="3088098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EC5CC8-3811-420B-A124-F49FA82EE410}"/>
              </a:ext>
            </a:extLst>
          </p:cNvPr>
          <p:cNvSpPr txBox="1">
            <a:spLocks/>
          </p:cNvSpPr>
          <p:nvPr/>
        </p:nvSpPr>
        <p:spPr>
          <a:xfrm>
            <a:off x="381000" y="228600"/>
            <a:ext cx="7848600" cy="669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How will </a:t>
            </a:r>
            <a:r>
              <a:rPr lang="en-US" u="sng" kern="0" dirty="0"/>
              <a:t>YOU</a:t>
            </a:r>
            <a:r>
              <a:rPr lang="en-US" kern="0" dirty="0"/>
              <a:t> treat TPH Differently?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194796"/>
            <a:ext cx="6667500" cy="4962525"/>
          </a:xfrm>
          <a:prstGeom prst="rect">
            <a:avLst/>
          </a:prstGeom>
        </p:spPr>
      </p:pic>
      <p:sp>
        <p:nvSpPr>
          <p:cNvPr id="5" name="Rectangle 4"/>
          <p:cNvSpPr/>
          <p:nvPr/>
        </p:nvSpPr>
        <p:spPr>
          <a:xfrm>
            <a:off x="228600" y="6453592"/>
            <a:ext cx="4572000" cy="338554"/>
          </a:xfrm>
          <a:prstGeom prst="rect">
            <a:avLst/>
          </a:prstGeom>
        </p:spPr>
        <p:txBody>
          <a:bodyPr>
            <a:spAutoFit/>
          </a:bodyPr>
          <a:lstStyle/>
          <a:p>
            <a:r>
              <a:rPr lang="en-US" sz="1600" dirty="0"/>
              <a:t>ITRC TPHRisk-1 Figure 2-2</a:t>
            </a:r>
          </a:p>
        </p:txBody>
      </p:sp>
    </p:spTree>
    <p:extLst>
      <p:ext uri="{BB962C8B-B14F-4D97-AF65-F5344CB8AC3E}">
        <p14:creationId xmlns:p14="http://schemas.microsoft.com/office/powerpoint/2010/main" val="2476636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Road Map</a:t>
            </a:r>
          </a:p>
        </p:txBody>
      </p:sp>
      <p:sp>
        <p:nvSpPr>
          <p:cNvPr id="4" name="Rectangle 3"/>
          <p:cNvSpPr/>
          <p:nvPr/>
        </p:nvSpPr>
        <p:spPr>
          <a:xfrm>
            <a:off x="591924" y="1981200"/>
            <a:ext cx="3429000" cy="516541"/>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txBox="1">
            <a:spLocks/>
          </p:cNvSpPr>
          <p:nvPr/>
        </p:nvSpPr>
        <p:spPr>
          <a:xfrm>
            <a:off x="591924" y="1524000"/>
            <a:ext cx="7772400" cy="477296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Why the Guidance? </a:t>
            </a:r>
          </a:p>
          <a:p>
            <a:r>
              <a:rPr lang="en-US" kern="0" dirty="0"/>
              <a:t>Learn What TPH is</a:t>
            </a:r>
          </a:p>
          <a:p>
            <a:r>
              <a:rPr lang="en-US" kern="0" dirty="0"/>
              <a:t>Learn TPH Analytical Methods</a:t>
            </a:r>
          </a:p>
          <a:p>
            <a:r>
              <a:rPr lang="en-US" kern="0" dirty="0"/>
              <a:t>Questions and Answers</a:t>
            </a:r>
          </a:p>
          <a:p>
            <a:r>
              <a:rPr lang="en-US" kern="0" dirty="0"/>
              <a:t>Environmental Fate of TPH </a:t>
            </a:r>
          </a:p>
          <a:p>
            <a:r>
              <a:rPr lang="en-US" kern="0" dirty="0"/>
              <a:t>Assessing Human and Ecological Risk from TPH </a:t>
            </a:r>
          </a:p>
          <a:p>
            <a:r>
              <a:rPr lang="en-US" kern="0" dirty="0"/>
              <a:t>Stakeholders Considerations</a:t>
            </a:r>
          </a:p>
          <a:p>
            <a:r>
              <a:rPr lang="en-US" kern="0" dirty="0"/>
              <a:t>Closing</a:t>
            </a:r>
          </a:p>
          <a:p>
            <a:r>
              <a:rPr lang="en-US" kern="0" dirty="0"/>
              <a:t>Questions and Answers</a:t>
            </a:r>
          </a:p>
          <a:p>
            <a:endParaRPr lang="en-US" sz="2800" kern="0" dirty="0"/>
          </a:p>
          <a:p>
            <a:endParaRPr lang="en-US" sz="2800" kern="0" dirty="0"/>
          </a:p>
          <a:p>
            <a:endParaRPr lang="en-US" kern="0" dirty="0"/>
          </a:p>
        </p:txBody>
      </p:sp>
    </p:spTree>
    <p:extLst>
      <p:ext uri="{BB962C8B-B14F-4D97-AF65-F5344CB8AC3E}">
        <p14:creationId xmlns:p14="http://schemas.microsoft.com/office/powerpoint/2010/main" val="194686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What TPH is</a:t>
            </a:r>
          </a:p>
        </p:txBody>
      </p:sp>
      <p:sp>
        <p:nvSpPr>
          <p:cNvPr id="5" name="Rectangle 4"/>
          <p:cNvSpPr/>
          <p:nvPr/>
        </p:nvSpPr>
        <p:spPr>
          <a:xfrm rot="20420820">
            <a:off x="413848" y="1420852"/>
            <a:ext cx="1762021"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GRO</a:t>
            </a:r>
          </a:p>
        </p:txBody>
      </p:sp>
      <p:sp>
        <p:nvSpPr>
          <p:cNvPr id="6" name="Rectangle 5"/>
          <p:cNvSpPr/>
          <p:nvPr/>
        </p:nvSpPr>
        <p:spPr>
          <a:xfrm rot="20420820">
            <a:off x="2319811" y="1394976"/>
            <a:ext cx="1762021"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DRO</a:t>
            </a:r>
          </a:p>
        </p:txBody>
      </p:sp>
      <p:sp>
        <p:nvSpPr>
          <p:cNvPr id="7" name="Rectangle 6"/>
          <p:cNvSpPr/>
          <p:nvPr/>
        </p:nvSpPr>
        <p:spPr>
          <a:xfrm rot="20420820">
            <a:off x="4680430" y="1369097"/>
            <a:ext cx="1608133"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EPH</a:t>
            </a:r>
          </a:p>
        </p:txBody>
      </p:sp>
      <p:sp>
        <p:nvSpPr>
          <p:cNvPr id="8" name="Rectangle 7"/>
          <p:cNvSpPr/>
          <p:nvPr/>
        </p:nvSpPr>
        <p:spPr>
          <a:xfrm rot="20420820">
            <a:off x="455868" y="2505670"/>
            <a:ext cx="2031326"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ETPH</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8"/>
          <p:cNvSpPr/>
          <p:nvPr/>
        </p:nvSpPr>
        <p:spPr>
          <a:xfrm rot="208694">
            <a:off x="948635" y="3763331"/>
            <a:ext cx="1608134"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VPH</a:t>
            </a:r>
          </a:p>
        </p:txBody>
      </p:sp>
      <p:sp>
        <p:nvSpPr>
          <p:cNvPr id="11" name="Rectangle 10"/>
          <p:cNvSpPr/>
          <p:nvPr/>
        </p:nvSpPr>
        <p:spPr>
          <a:xfrm>
            <a:off x="6812676" y="1420852"/>
            <a:ext cx="1685077"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a:t>
            </a:r>
          </a:p>
        </p:txBody>
      </p:sp>
      <p:sp>
        <p:nvSpPr>
          <p:cNvPr id="12" name="Rectangle 11"/>
          <p:cNvSpPr/>
          <p:nvPr/>
        </p:nvSpPr>
        <p:spPr>
          <a:xfrm rot="19439321">
            <a:off x="2649610" y="2597608"/>
            <a:ext cx="2146743"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PVOC</a:t>
            </a:r>
          </a:p>
        </p:txBody>
      </p:sp>
      <p:sp>
        <p:nvSpPr>
          <p:cNvPr id="14" name="Rectangle 13"/>
          <p:cNvSpPr/>
          <p:nvPr/>
        </p:nvSpPr>
        <p:spPr>
          <a:xfrm>
            <a:off x="6396993" y="2475464"/>
            <a:ext cx="2480039"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STARS</a:t>
            </a:r>
          </a:p>
        </p:txBody>
      </p:sp>
      <p:sp>
        <p:nvSpPr>
          <p:cNvPr id="16" name="Rectangle 15"/>
          <p:cNvSpPr/>
          <p:nvPr/>
        </p:nvSpPr>
        <p:spPr>
          <a:xfrm>
            <a:off x="2953007" y="4063797"/>
            <a:ext cx="6070893"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Ran out of Space!</a:t>
            </a:r>
          </a:p>
        </p:txBody>
      </p:sp>
      <p:sp>
        <p:nvSpPr>
          <p:cNvPr id="17" name="Rectangle 16"/>
          <p:cNvSpPr/>
          <p:nvPr/>
        </p:nvSpPr>
        <p:spPr>
          <a:xfrm>
            <a:off x="309901" y="4987127"/>
            <a:ext cx="6947832" cy="1754326"/>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rgbClr val="006600"/>
                </a:solidFill>
                <a:effectLst>
                  <a:outerShdw blurRad="41275" dist="20320" dir="1800000" algn="tl" rotWithShape="0">
                    <a:srgbClr val="000000">
                      <a:alpha val="40000"/>
                    </a:srgbClr>
                  </a:outerShdw>
                </a:effectLst>
              </a:rPr>
              <a:t>Let’s untangle these terms!</a:t>
            </a:r>
          </a:p>
        </p:txBody>
      </p:sp>
      <p:sp>
        <p:nvSpPr>
          <p:cNvPr id="18" name="Rectangle 17"/>
          <p:cNvSpPr/>
          <p:nvPr/>
        </p:nvSpPr>
        <p:spPr>
          <a:xfrm>
            <a:off x="5988453" y="3282033"/>
            <a:ext cx="2723824"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NWTPH</a:t>
            </a:r>
          </a:p>
        </p:txBody>
      </p:sp>
      <p:sp>
        <p:nvSpPr>
          <p:cNvPr id="19" name="Rectangle 18"/>
          <p:cNvSpPr/>
          <p:nvPr/>
        </p:nvSpPr>
        <p:spPr>
          <a:xfrm rot="20611742">
            <a:off x="4930498" y="2310175"/>
            <a:ext cx="1107996"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Gx</a:t>
            </a:r>
          </a:p>
        </p:txBody>
      </p:sp>
      <p:sp>
        <p:nvSpPr>
          <p:cNvPr id="20" name="Rectangle 19"/>
          <p:cNvSpPr/>
          <p:nvPr/>
        </p:nvSpPr>
        <p:spPr>
          <a:xfrm rot="19009446">
            <a:off x="4037238" y="3282033"/>
            <a:ext cx="1069524"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Dx</a:t>
            </a:r>
          </a:p>
        </p:txBody>
      </p:sp>
    </p:spTree>
    <p:extLst>
      <p:ext uri="{BB962C8B-B14F-4D97-AF65-F5344CB8AC3E}">
        <p14:creationId xmlns:p14="http://schemas.microsoft.com/office/powerpoint/2010/main" val="1234371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81000" y="0"/>
            <a:ext cx="7588250" cy="1050925"/>
          </a:xfrm>
        </p:spPr>
        <p:txBody>
          <a:bodyPr/>
          <a:lstStyle/>
          <a:p>
            <a:r>
              <a:rPr lang="en-US" dirty="0"/>
              <a:t>Learning Objectives – Learn What TPH is</a:t>
            </a:r>
          </a:p>
        </p:txBody>
      </p:sp>
      <p:sp>
        <p:nvSpPr>
          <p:cNvPr id="11" name="Text Placeholder 2"/>
          <p:cNvSpPr>
            <a:spLocks noGrp="1"/>
          </p:cNvSpPr>
          <p:nvPr>
            <p:ph type="body" idx="1"/>
          </p:nvPr>
        </p:nvSpPr>
        <p:spPr>
          <a:xfrm>
            <a:off x="457200" y="1524000"/>
            <a:ext cx="8506918" cy="4876800"/>
          </a:xfrm>
        </p:spPr>
        <p:txBody>
          <a:bodyPr/>
          <a:lstStyle/>
          <a:p>
            <a:pPr>
              <a:spcAft>
                <a:spcPts val="1200"/>
              </a:spcAft>
            </a:pPr>
            <a:r>
              <a:rPr lang="en-US" sz="3000" dirty="0"/>
              <a:t>Know TPH sources and releases</a:t>
            </a:r>
          </a:p>
          <a:p>
            <a:pPr>
              <a:spcAft>
                <a:spcPts val="1200"/>
              </a:spcAft>
            </a:pPr>
            <a:r>
              <a:rPr lang="en-US" sz="3000" dirty="0"/>
              <a:t>Identify TPH constituents and properties</a:t>
            </a:r>
          </a:p>
          <a:p>
            <a:pPr>
              <a:spcAft>
                <a:spcPts val="1200"/>
              </a:spcAft>
            </a:pPr>
            <a:r>
              <a:rPr lang="en-US" sz="3000" dirty="0"/>
              <a:t>Understand bulk TPH and challenges</a:t>
            </a:r>
          </a:p>
          <a:p>
            <a:pPr>
              <a:spcAft>
                <a:spcPts val="1200"/>
              </a:spcAft>
            </a:pPr>
            <a:r>
              <a:rPr lang="en-US" sz="3000" dirty="0"/>
              <a:t>Provide considerations for TPH - specific CSM using the case study</a:t>
            </a:r>
          </a:p>
          <a:p>
            <a:pPr>
              <a:spcAft>
                <a:spcPts val="1200"/>
              </a:spcAft>
            </a:pPr>
            <a:r>
              <a:rPr lang="en-US" sz="3000" dirty="0"/>
              <a:t>Be familiar with common pitfalls with CSM development</a:t>
            </a:r>
          </a:p>
          <a:p>
            <a:endParaRPr lang="en-US" sz="3200" dirty="0"/>
          </a:p>
          <a:p>
            <a:endParaRPr lang="en-US" sz="3200" dirty="0"/>
          </a:p>
        </p:txBody>
      </p:sp>
    </p:spTree>
    <p:extLst>
      <p:ext uri="{BB962C8B-B14F-4D97-AF65-F5344CB8AC3E}">
        <p14:creationId xmlns:p14="http://schemas.microsoft.com/office/powerpoint/2010/main" val="3425315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1000" y="228601"/>
            <a:ext cx="7588250" cy="685800"/>
          </a:xfrm>
        </p:spPr>
        <p:txBody>
          <a:bodyPr/>
          <a:lstStyle/>
          <a:p>
            <a:r>
              <a:rPr lang="en-US" dirty="0"/>
              <a:t/>
            </a:r>
            <a:br>
              <a:rPr lang="en-US" dirty="0"/>
            </a:br>
            <a:r>
              <a:rPr lang="en-US" dirty="0"/>
              <a:t>TPH – Where does it come from?</a:t>
            </a:r>
            <a:br>
              <a:rPr lang="en-US" dirty="0"/>
            </a:br>
            <a:endParaRPr lang="en-US" dirty="0"/>
          </a:p>
        </p:txBody>
      </p:sp>
      <p:grpSp>
        <p:nvGrpSpPr>
          <p:cNvPr id="8" name="Group 7"/>
          <p:cNvGrpSpPr/>
          <p:nvPr/>
        </p:nvGrpSpPr>
        <p:grpSpPr>
          <a:xfrm>
            <a:off x="245082" y="1148809"/>
            <a:ext cx="8751421" cy="5196300"/>
            <a:chOff x="260604" y="1629750"/>
            <a:chExt cx="8610600" cy="5037131"/>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04" y="1629750"/>
              <a:ext cx="8610600" cy="4847250"/>
            </a:xfrm>
            <a:prstGeom prst="rect">
              <a:avLst/>
            </a:prstGeom>
          </p:spPr>
        </p:pic>
        <p:sp>
          <p:nvSpPr>
            <p:cNvPr id="10" name="TextBox 9"/>
            <p:cNvSpPr txBox="1"/>
            <p:nvPr/>
          </p:nvSpPr>
          <p:spPr>
            <a:xfrm>
              <a:off x="6248400" y="6359104"/>
              <a:ext cx="1371600" cy="307777"/>
            </a:xfrm>
            <a:prstGeom prst="rect">
              <a:avLst/>
            </a:prstGeom>
            <a:noFill/>
          </p:spPr>
          <p:txBody>
            <a:bodyPr wrap="square" rtlCol="0">
              <a:spAutoFit/>
            </a:bodyPr>
            <a:lstStyle/>
            <a:p>
              <a:pPr algn="r"/>
              <a:endParaRPr lang="en-US" sz="1400" i="1" dirty="0"/>
            </a:p>
          </p:txBody>
        </p:sp>
      </p:grpSp>
      <p:sp>
        <p:nvSpPr>
          <p:cNvPr id="11" name="Content Placeholder 2"/>
          <p:cNvSpPr txBox="1">
            <a:spLocks/>
          </p:cNvSpPr>
          <p:nvPr/>
        </p:nvSpPr>
        <p:spPr>
          <a:xfrm>
            <a:off x="76200" y="1295400"/>
            <a:ext cx="4495800" cy="4480935"/>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endParaRPr lang="en-US" sz="2000" kern="0" dirty="0"/>
          </a:p>
        </p:txBody>
      </p:sp>
      <p:sp>
        <p:nvSpPr>
          <p:cNvPr id="2" name="Rectangle 1"/>
          <p:cNvSpPr/>
          <p:nvPr/>
        </p:nvSpPr>
        <p:spPr bwMode="auto">
          <a:xfrm>
            <a:off x="6059214" y="1828798"/>
            <a:ext cx="304800" cy="3733802"/>
          </a:xfrm>
          <a:prstGeom prst="rect">
            <a:avLst/>
          </a:prstGeom>
          <a:blipFill dpi="0" rotWithShape="1">
            <a:blip r:embed="rId4"/>
            <a:srcRect/>
            <a:tile tx="0" ty="0" sx="100000" sy="100000" flip="none" algn="tl"/>
          </a:blip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 name="Rectangle 4"/>
          <p:cNvSpPr/>
          <p:nvPr/>
        </p:nvSpPr>
        <p:spPr>
          <a:xfrm rot="16200000">
            <a:off x="4344714" y="3571844"/>
            <a:ext cx="3733800" cy="400109"/>
          </a:xfrm>
          <a:prstGeom prst="rect">
            <a:avLst/>
          </a:prstGeom>
          <a:noFill/>
        </p:spPr>
        <p:txBody>
          <a:bodyPr wrap="square" lIns="91440" tIns="45720" rIns="91440" bIns="45720">
            <a:spAutoFit/>
          </a:bodyPr>
          <a:lstStyle/>
          <a:p>
            <a:pPr algn="ct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Conversion ^</a:t>
            </a:r>
          </a:p>
        </p:txBody>
      </p:sp>
      <p:sp>
        <p:nvSpPr>
          <p:cNvPr id="6" name="TextBox 5"/>
          <p:cNvSpPr txBox="1"/>
          <p:nvPr/>
        </p:nvSpPr>
        <p:spPr>
          <a:xfrm>
            <a:off x="648837" y="1078418"/>
            <a:ext cx="3350525" cy="1446550"/>
          </a:xfrm>
          <a:prstGeom prst="rect">
            <a:avLst/>
          </a:prstGeom>
          <a:noFill/>
        </p:spPr>
        <p:txBody>
          <a:bodyPr wrap="square" rtlCol="0">
            <a:spAutoFit/>
          </a:bodyPr>
          <a:lstStyle/>
          <a:p>
            <a:r>
              <a:rPr lang="en-US" sz="2200" dirty="0">
                <a:solidFill>
                  <a:srgbClr val="333399"/>
                </a:solidFill>
              </a:rPr>
              <a:t>Process Units – Alkylation, Reforming, Hydrocracking, Fluid Cat Cracking, Cokers, etc. </a:t>
            </a:r>
          </a:p>
        </p:txBody>
      </p:sp>
      <p:sp>
        <p:nvSpPr>
          <p:cNvPr id="12" name="Rectangle 3">
            <a:extLst>
              <a:ext uri="{FF2B5EF4-FFF2-40B4-BE49-F238E27FC236}">
                <a16:creationId xmlns="" xmlns:a16="http://schemas.microsoft.com/office/drawing/2014/main" id="{D0F8BFE6-6726-4947-943A-BBBC8E1F5635}"/>
              </a:ext>
            </a:extLst>
          </p:cNvPr>
          <p:cNvSpPr>
            <a:spLocks noChangeArrowheads="1"/>
          </p:cNvSpPr>
          <p:nvPr/>
        </p:nvSpPr>
        <p:spPr bwMode="auto">
          <a:xfrm>
            <a:off x="163076" y="6506045"/>
            <a:ext cx="26804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a:solidFill>
                  <a:schemeClr val="tx1"/>
                </a:solidFill>
              </a:rPr>
              <a:t>Courtesy of Haley &amp; Aldrich</a:t>
            </a:r>
          </a:p>
        </p:txBody>
      </p:sp>
      <p:sp>
        <p:nvSpPr>
          <p:cNvPr id="13" name="Rectangle 12"/>
          <p:cNvSpPr/>
          <p:nvPr/>
        </p:nvSpPr>
        <p:spPr>
          <a:xfrm>
            <a:off x="8636936" y="2358736"/>
            <a:ext cx="479050" cy="2683457"/>
          </a:xfrm>
          <a:prstGeom prst="rect">
            <a:avLst/>
          </a:prstGeom>
          <a:ln w="76200"/>
        </p:spPr>
        <p:style>
          <a:lnRef idx="1">
            <a:schemeClr val="accent4"/>
          </a:lnRef>
          <a:fillRef idx="1003">
            <a:schemeClr val="lt1"/>
          </a:fillRef>
          <a:effectRef idx="1">
            <a:schemeClr val="accent4"/>
          </a:effectRef>
          <a:fontRef idx="minor">
            <a:schemeClr val="dk1"/>
          </a:fontRef>
        </p:style>
        <p:txBody>
          <a:bodyPr rtlCol="0" anchor="ctr"/>
          <a:lstStyle/>
          <a:p>
            <a:pPr algn="ctr"/>
            <a:endParaRPr lang="en-US" dirty="0"/>
          </a:p>
        </p:txBody>
      </p:sp>
      <p:sp>
        <p:nvSpPr>
          <p:cNvPr id="14" name="Rectangle 13"/>
          <p:cNvSpPr/>
          <p:nvPr/>
        </p:nvSpPr>
        <p:spPr>
          <a:xfrm rot="16200000">
            <a:off x="7910928" y="3138719"/>
            <a:ext cx="1975377" cy="615553"/>
          </a:xfrm>
          <a:prstGeom prst="rect">
            <a:avLst/>
          </a:prstGeom>
          <a:noFill/>
        </p:spPr>
        <p:txBody>
          <a:bodyPr wrap="square" lIns="91440" tIns="45720" rIns="91440" bIns="45720">
            <a:spAutoFit/>
          </a:bodyPr>
          <a:lstStyle/>
          <a:p>
            <a:pPr algn="ctr"/>
            <a:r>
              <a:rPr lang="en-US" sz="3400" b="1" cap="none" spc="100" dirty="0">
                <a:ln w="18000">
                  <a:solidFill>
                    <a:schemeClr val="accent1">
                      <a:satMod val="200000"/>
                      <a:tint val="72000"/>
                    </a:schemeClr>
                  </a:solidFill>
                  <a:prstDash val="solid"/>
                </a:ln>
                <a:effectLst>
                  <a:outerShdw blurRad="25000" dist="20000" dir="16020000" algn="tl">
                    <a:schemeClr val="accent1">
                      <a:satMod val="200000"/>
                      <a:shade val="1000"/>
                      <a:alpha val="60000"/>
                    </a:schemeClr>
                  </a:outerShdw>
                </a:effectLst>
              </a:rPr>
              <a:t>TPH</a:t>
            </a:r>
          </a:p>
        </p:txBody>
      </p:sp>
      <p:sp>
        <p:nvSpPr>
          <p:cNvPr id="4" name="Oval 3"/>
          <p:cNvSpPr/>
          <p:nvPr/>
        </p:nvSpPr>
        <p:spPr bwMode="auto">
          <a:xfrm>
            <a:off x="3505200" y="6506045"/>
            <a:ext cx="304800" cy="275755"/>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5" name="TextBox 14"/>
          <p:cNvSpPr txBox="1"/>
          <p:nvPr/>
        </p:nvSpPr>
        <p:spPr>
          <a:xfrm>
            <a:off x="3505200" y="6475267"/>
            <a:ext cx="304800" cy="369332"/>
          </a:xfrm>
          <a:prstGeom prst="rect">
            <a:avLst/>
          </a:prstGeom>
          <a:noFill/>
        </p:spPr>
        <p:txBody>
          <a:bodyPr wrap="square" rtlCol="0">
            <a:spAutoFit/>
          </a:bodyPr>
          <a:lstStyle/>
          <a:p>
            <a:r>
              <a:rPr lang="en-US" dirty="0"/>
              <a:t>8</a:t>
            </a:r>
          </a:p>
        </p:txBody>
      </p:sp>
      <p:sp>
        <p:nvSpPr>
          <p:cNvPr id="16" name="TextBox 15"/>
          <p:cNvSpPr txBox="1"/>
          <p:nvPr/>
        </p:nvSpPr>
        <p:spPr>
          <a:xfrm>
            <a:off x="3898711" y="6459256"/>
            <a:ext cx="2477814" cy="369332"/>
          </a:xfrm>
          <a:prstGeom prst="rect">
            <a:avLst/>
          </a:prstGeom>
          <a:noFill/>
        </p:spPr>
        <p:txBody>
          <a:bodyPr wrap="square" rtlCol="0">
            <a:spAutoFit/>
          </a:bodyPr>
          <a:lstStyle/>
          <a:p>
            <a:r>
              <a:rPr lang="en-US" dirty="0"/>
              <a:t>Carbon Number </a:t>
            </a:r>
          </a:p>
        </p:txBody>
      </p:sp>
    </p:spTree>
    <p:extLst>
      <p:ext uri="{BB962C8B-B14F-4D97-AF65-F5344CB8AC3E}">
        <p14:creationId xmlns:p14="http://schemas.microsoft.com/office/powerpoint/2010/main" val="20426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 xmlns:a16="http://schemas.microsoft.com/office/drawing/2014/main" id="{DBF0B478-8E3C-4581-8B49-2D03304CFF0B}"/>
              </a:ext>
            </a:extLst>
          </p:cNvPr>
          <p:cNvSpPr>
            <a:spLocks noChangeArrowheads="1"/>
          </p:cNvSpPr>
          <p:nvPr/>
        </p:nvSpPr>
        <p:spPr bwMode="auto">
          <a:xfrm>
            <a:off x="390967" y="2053231"/>
            <a:ext cx="1905000" cy="685800"/>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2700000" scaled="1"/>
            <a:tileRect/>
          </a:gradFill>
          <a:ln w="19050">
            <a:solidFill>
              <a:schemeClr val="tx2"/>
            </a:solidFill>
            <a:miter lim="800000"/>
            <a:headEnd/>
            <a:tailEnd/>
          </a:ln>
          <a:effectLst>
            <a:outerShdw blurRad="50800" dist="38100" dir="2700000" algn="tl" rotWithShape="0">
              <a:prstClr val="black">
                <a:alpha val="40000"/>
              </a:prst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chemeClr val="accent4"/>
                </a:solidFill>
                <a:uLnTx/>
                <a:uFillTx/>
                <a:latin typeface="Arial Narrow" pitchFamily="34" charset="0"/>
              </a:rPr>
              <a:t>Refinery</a:t>
            </a:r>
            <a:endParaRPr kumimoji="0" lang="en-US" sz="2800" b="0" i="0" u="none" strike="noStrike" kern="0" cap="none" spc="0" normalizeH="0" baseline="0" noProof="0" dirty="0">
              <a:ln>
                <a:noFill/>
              </a:ln>
              <a:solidFill>
                <a:schemeClr val="accent4"/>
              </a:solidFill>
              <a:uLnTx/>
              <a:uFillTx/>
              <a:latin typeface="Futura Medium"/>
            </a:endParaRPr>
          </a:p>
        </p:txBody>
      </p:sp>
      <p:sp>
        <p:nvSpPr>
          <p:cNvPr id="6" name="Rectangle 6">
            <a:extLst>
              <a:ext uri="{FF2B5EF4-FFF2-40B4-BE49-F238E27FC236}">
                <a16:creationId xmlns="" xmlns:a16="http://schemas.microsoft.com/office/drawing/2014/main" id="{1654FED5-0DEF-4AD2-B172-D74C5A780468}"/>
              </a:ext>
            </a:extLst>
          </p:cNvPr>
          <p:cNvSpPr>
            <a:spLocks noChangeArrowheads="1"/>
          </p:cNvSpPr>
          <p:nvPr/>
        </p:nvSpPr>
        <p:spPr bwMode="auto">
          <a:xfrm>
            <a:off x="5437263" y="1638937"/>
            <a:ext cx="2034642" cy="685800"/>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2700000" scaled="1"/>
            <a:tileRect/>
          </a:gradFill>
          <a:ln w="19050">
            <a:solidFill>
              <a:schemeClr val="tx2"/>
            </a:solidFill>
            <a:miter lim="800000"/>
            <a:headEnd/>
            <a:tailEnd/>
          </a:ln>
          <a:effectLst>
            <a:outerShdw blurRad="50800" dist="38100" dir="2700000" algn="tl" rotWithShape="0">
              <a:prstClr val="black">
                <a:alpha val="40000"/>
              </a:prstClr>
            </a:outerShdw>
          </a:effectLst>
        </p:spPr>
        <p:txBody>
          <a:bodyPr wrap="none" anchor="ctr"/>
          <a:lstStyle/>
          <a:p>
            <a:pPr lvl="0" algn="ctr">
              <a:defRPr/>
            </a:pPr>
            <a:r>
              <a:rPr lang="en-US" sz="3000" b="1" kern="0" dirty="0">
                <a:solidFill>
                  <a:schemeClr val="accent4"/>
                </a:solidFill>
                <a:latin typeface="Arial Narrow" pitchFamily="34" charset="0"/>
              </a:rPr>
              <a:t>Terminals</a:t>
            </a:r>
            <a:endParaRPr lang="en-US" sz="2800" kern="0" dirty="0">
              <a:solidFill>
                <a:schemeClr val="accent4"/>
              </a:solidFill>
              <a:latin typeface="Futura Medium"/>
            </a:endParaRPr>
          </a:p>
        </p:txBody>
      </p:sp>
      <p:sp>
        <p:nvSpPr>
          <p:cNvPr id="7" name="Rectangle 7">
            <a:extLst>
              <a:ext uri="{FF2B5EF4-FFF2-40B4-BE49-F238E27FC236}">
                <a16:creationId xmlns="" xmlns:a16="http://schemas.microsoft.com/office/drawing/2014/main" id="{4C52E657-DB95-421D-9C3A-CDDD047B4BB8}"/>
              </a:ext>
            </a:extLst>
          </p:cNvPr>
          <p:cNvSpPr>
            <a:spLocks noChangeArrowheads="1"/>
          </p:cNvSpPr>
          <p:nvPr/>
        </p:nvSpPr>
        <p:spPr bwMode="auto">
          <a:xfrm>
            <a:off x="6419358" y="3712783"/>
            <a:ext cx="2196272" cy="924764"/>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2700000" scaled="1"/>
            <a:tileRect/>
          </a:gradFill>
          <a:ln w="19050">
            <a:solidFill>
              <a:schemeClr val="tx2"/>
            </a:solid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3000" b="1" kern="0" dirty="0">
              <a:solidFill>
                <a:schemeClr val="accent4"/>
              </a:solidFill>
              <a:latin typeface="Arial Narrow" pitchFamily="34" charset="0"/>
            </a:endParaRPr>
          </a:p>
          <a:p>
            <a:pPr algn="ctr">
              <a:defRPr/>
            </a:pPr>
            <a:r>
              <a:rPr lang="en-US" sz="3000" b="1" kern="0" dirty="0">
                <a:solidFill>
                  <a:schemeClr val="accent4"/>
                </a:solidFill>
                <a:latin typeface="Arial Narrow" pitchFamily="34" charset="0"/>
              </a:rPr>
              <a:t> Distribution &amp; </a:t>
            </a:r>
            <a:r>
              <a:rPr lang="en-US" sz="3000" b="1" kern="0" dirty="0">
                <a:solidFill>
                  <a:schemeClr val="accent4"/>
                </a:solidFill>
                <a:effectLst>
                  <a:outerShdw blurRad="38100" dist="38100" dir="2700000" algn="tl">
                    <a:srgbClr val="000000"/>
                  </a:outerShdw>
                </a:effectLst>
                <a:latin typeface="Arial Narrow" panose="020B0606020202030204" pitchFamily="34" charset="0"/>
              </a:rPr>
              <a:t> </a:t>
            </a:r>
          </a:p>
          <a:p>
            <a:pPr algn="ctr">
              <a:defRPr/>
            </a:pPr>
            <a:r>
              <a:rPr lang="en-US" sz="3000" b="1" kern="0" dirty="0">
                <a:solidFill>
                  <a:schemeClr val="accent4"/>
                </a:solidFill>
                <a:effectLst>
                  <a:outerShdw blurRad="38100" dist="38100" dir="2700000" algn="tl">
                    <a:srgbClr val="000000"/>
                  </a:outerShdw>
                </a:effectLst>
                <a:latin typeface="Arial Narrow" panose="020B0606020202030204" pitchFamily="34" charset="0"/>
              </a:rPr>
              <a:t> </a:t>
            </a:r>
            <a:r>
              <a:rPr lang="en-US" sz="3000" b="1" kern="0" dirty="0">
                <a:solidFill>
                  <a:schemeClr val="accent4"/>
                </a:solidFill>
                <a:latin typeface="Arial Narrow" pitchFamily="34" charset="0"/>
              </a:rPr>
              <a:t>Retail</a:t>
            </a:r>
            <a:endParaRPr lang="en-US" sz="2800" kern="0" dirty="0">
              <a:solidFill>
                <a:schemeClr val="accent4"/>
              </a:solidFill>
              <a:latin typeface="Futura Medium"/>
            </a:endParaRPr>
          </a:p>
          <a:p>
            <a:pPr lvl="0" algn="ctr">
              <a:defRPr/>
            </a:pPr>
            <a:r>
              <a:rPr lang="en-US" sz="3000" b="1" kern="0" dirty="0">
                <a:solidFill>
                  <a:schemeClr val="accent4"/>
                </a:solidFill>
                <a:effectLst>
                  <a:outerShdw blurRad="38100" dist="38100" dir="2700000" algn="tl">
                    <a:srgbClr val="000000"/>
                  </a:outerShdw>
                </a:effectLst>
                <a:latin typeface="Arial Narrow" panose="020B0606020202030204" pitchFamily="34" charset="0"/>
              </a:rPr>
              <a:t> </a:t>
            </a:r>
          </a:p>
        </p:txBody>
      </p:sp>
      <p:sp>
        <p:nvSpPr>
          <p:cNvPr id="8" name="Rectangle 8">
            <a:extLst>
              <a:ext uri="{FF2B5EF4-FFF2-40B4-BE49-F238E27FC236}">
                <a16:creationId xmlns="" xmlns:a16="http://schemas.microsoft.com/office/drawing/2014/main" id="{ECE231DC-C2FC-4E8B-AFBB-6DDC7772F4D2}"/>
              </a:ext>
            </a:extLst>
          </p:cNvPr>
          <p:cNvSpPr>
            <a:spLocks noChangeArrowheads="1"/>
          </p:cNvSpPr>
          <p:nvPr/>
        </p:nvSpPr>
        <p:spPr bwMode="auto">
          <a:xfrm>
            <a:off x="6612207" y="5315585"/>
            <a:ext cx="1884300" cy="777903"/>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2700000" scaled="1"/>
            <a:tileRect/>
          </a:gradFill>
          <a:ln w="19050">
            <a:solidFill>
              <a:schemeClr val="tx2"/>
            </a:solidFill>
            <a:miter lim="800000"/>
            <a:headEnd/>
            <a:tailEnd/>
          </a:ln>
          <a:effectLst>
            <a:outerShdw blurRad="50800" dist="38100" dir="2700000" algn="tl" rotWithShape="0">
              <a:prstClr val="black">
                <a:alpha val="40000"/>
              </a:prstClr>
            </a:outerShdw>
          </a:effectLst>
        </p:spPr>
        <p:txBody>
          <a:bodyPr wrap="none" anchor="ctr"/>
          <a:lstStyle/>
          <a:p>
            <a:pPr algn="ctr">
              <a:lnSpc>
                <a:spcPct val="75000"/>
              </a:lnSpc>
              <a:defRPr/>
            </a:pPr>
            <a:r>
              <a:rPr lang="en-US" sz="3000" b="1" kern="0" dirty="0">
                <a:solidFill>
                  <a:schemeClr val="accent4"/>
                </a:solidFill>
                <a:latin typeface="Arial Narrow" pitchFamily="34" charset="0"/>
              </a:rPr>
              <a:t>End User(s)</a:t>
            </a:r>
            <a:endParaRPr lang="en-US" sz="2800" kern="0" dirty="0">
              <a:solidFill>
                <a:schemeClr val="accent4"/>
              </a:solidFill>
              <a:latin typeface="Futura Medium"/>
            </a:endParaRPr>
          </a:p>
        </p:txBody>
      </p:sp>
      <p:sp>
        <p:nvSpPr>
          <p:cNvPr id="10" name="Rectangle 13">
            <a:extLst>
              <a:ext uri="{FF2B5EF4-FFF2-40B4-BE49-F238E27FC236}">
                <a16:creationId xmlns="" xmlns:a16="http://schemas.microsoft.com/office/drawing/2014/main" id="{898C9809-1E56-4437-8703-F61F51B6F88F}"/>
              </a:ext>
            </a:extLst>
          </p:cNvPr>
          <p:cNvSpPr>
            <a:spLocks noChangeArrowheads="1"/>
          </p:cNvSpPr>
          <p:nvPr/>
        </p:nvSpPr>
        <p:spPr bwMode="auto">
          <a:xfrm>
            <a:off x="2774950" y="2324737"/>
            <a:ext cx="2971800" cy="457200"/>
          </a:xfrm>
          <a:prstGeom prst="rect">
            <a:avLst/>
          </a:prstGeom>
          <a:noFill/>
          <a:ln w="9525">
            <a:noFill/>
            <a:miter lim="800000"/>
            <a:headEnd/>
            <a:tailEnd/>
          </a:ln>
        </p:spPr>
        <p:txBody>
          <a:bodyPr wrap="none" anchor="ctr"/>
          <a:lstStyle/>
          <a:p>
            <a:pPr algn="ctr" defTabSz="914400" fontAlgn="base">
              <a:spcBef>
                <a:spcPct val="0"/>
              </a:spcBef>
              <a:spcAft>
                <a:spcPct val="0"/>
              </a:spcAft>
            </a:pPr>
            <a:endParaRPr lang="en-MY" sz="3200" dirty="0">
              <a:solidFill>
                <a:srgbClr val="595959"/>
              </a:solidFill>
              <a:latin typeface="Futura Medium" pitchFamily="2" charset="0"/>
            </a:endParaRPr>
          </a:p>
        </p:txBody>
      </p:sp>
      <p:sp>
        <p:nvSpPr>
          <p:cNvPr id="11" name="Rectangle 14">
            <a:extLst>
              <a:ext uri="{FF2B5EF4-FFF2-40B4-BE49-F238E27FC236}">
                <a16:creationId xmlns="" xmlns:a16="http://schemas.microsoft.com/office/drawing/2014/main" id="{51D6E1CC-AC6D-4655-86B4-0205FB988E9B}"/>
              </a:ext>
            </a:extLst>
          </p:cNvPr>
          <p:cNvSpPr>
            <a:spLocks noChangeArrowheads="1"/>
          </p:cNvSpPr>
          <p:nvPr/>
        </p:nvSpPr>
        <p:spPr bwMode="auto">
          <a:xfrm>
            <a:off x="2851150" y="2248537"/>
            <a:ext cx="2819400" cy="533400"/>
          </a:xfrm>
          <a:prstGeom prst="rect">
            <a:avLst/>
          </a:prstGeom>
          <a:noFill/>
          <a:ln w="9525">
            <a:noFill/>
            <a:miter lim="800000"/>
            <a:headEnd/>
            <a:tailEnd/>
          </a:ln>
        </p:spPr>
        <p:txBody>
          <a:bodyPr wrap="none" anchor="ctr"/>
          <a:lstStyle/>
          <a:p>
            <a:pPr algn="ctr" defTabSz="914400" fontAlgn="base">
              <a:spcBef>
                <a:spcPct val="0"/>
              </a:spcBef>
              <a:spcAft>
                <a:spcPct val="0"/>
              </a:spcAft>
            </a:pPr>
            <a:endParaRPr lang="en-MY" sz="3200" dirty="0">
              <a:solidFill>
                <a:srgbClr val="595959"/>
              </a:solidFill>
              <a:latin typeface="Futura Medium" pitchFamily="2" charset="0"/>
            </a:endParaRPr>
          </a:p>
        </p:txBody>
      </p:sp>
      <p:sp>
        <p:nvSpPr>
          <p:cNvPr id="12" name="Text Box 15">
            <a:extLst>
              <a:ext uri="{FF2B5EF4-FFF2-40B4-BE49-F238E27FC236}">
                <a16:creationId xmlns="" xmlns:a16="http://schemas.microsoft.com/office/drawing/2014/main" id="{5A3AF0DB-F12A-45AE-A92F-BF374A8DE970}"/>
              </a:ext>
            </a:extLst>
          </p:cNvPr>
          <p:cNvSpPr txBox="1">
            <a:spLocks noChangeArrowheads="1"/>
          </p:cNvSpPr>
          <p:nvPr/>
        </p:nvSpPr>
        <p:spPr bwMode="auto">
          <a:xfrm>
            <a:off x="2019293" y="1676723"/>
            <a:ext cx="3581400" cy="563231"/>
          </a:xfrm>
          <a:prstGeom prst="rect">
            <a:avLst/>
          </a:prstGeom>
          <a:noFill/>
          <a:ln w="9525">
            <a:noFill/>
            <a:miter lim="800000"/>
            <a:headEnd/>
            <a:tailEnd/>
          </a:ln>
          <a:effectLst/>
        </p:spPr>
        <p:txBody>
          <a:bodyPr wrap="square">
            <a:spAutoFit/>
          </a:bodyPr>
          <a:lstStyle/>
          <a:p>
            <a:pPr algn="ctr" defTabSz="914400" eaLnBrk="0" fontAlgn="base" hangingPunct="0">
              <a:lnSpc>
                <a:spcPct val="85000"/>
              </a:lnSpc>
              <a:spcBef>
                <a:spcPct val="0"/>
              </a:spcBef>
              <a:spcAft>
                <a:spcPct val="0"/>
              </a:spcAft>
              <a:defRPr/>
            </a:pPr>
            <a:r>
              <a:rPr lang="en-US" b="1" dirty="0">
                <a:latin typeface="+mj-lt"/>
              </a:rPr>
              <a:t>Trucks, Railcar, Ship, Barge, Pipeline</a:t>
            </a:r>
          </a:p>
        </p:txBody>
      </p:sp>
      <p:sp>
        <p:nvSpPr>
          <p:cNvPr id="15" name="Rectangle 23">
            <a:extLst>
              <a:ext uri="{FF2B5EF4-FFF2-40B4-BE49-F238E27FC236}">
                <a16:creationId xmlns="" xmlns:a16="http://schemas.microsoft.com/office/drawing/2014/main" id="{E34367FD-BE2F-4C5E-8E91-690DE2CA54FD}"/>
              </a:ext>
            </a:extLst>
          </p:cNvPr>
          <p:cNvSpPr>
            <a:spLocks noChangeArrowheads="1"/>
          </p:cNvSpPr>
          <p:nvPr/>
        </p:nvSpPr>
        <p:spPr bwMode="auto">
          <a:xfrm>
            <a:off x="7042150" y="3467737"/>
            <a:ext cx="1143000" cy="228600"/>
          </a:xfrm>
          <a:prstGeom prst="rect">
            <a:avLst/>
          </a:prstGeom>
          <a:noFill/>
          <a:ln w="9525">
            <a:noFill/>
            <a:miter lim="800000"/>
            <a:headEnd/>
            <a:tailEnd/>
          </a:ln>
          <a:effectLst/>
        </p:spPr>
        <p:txBody>
          <a:bodyPr wrap="none" anchor="ctr"/>
          <a:lstStyle/>
          <a:p>
            <a:pPr algn="ctr" defTabSz="914400" eaLnBrk="0" fontAlgn="base" hangingPunct="0">
              <a:spcBef>
                <a:spcPct val="0"/>
              </a:spcBef>
              <a:spcAft>
                <a:spcPct val="0"/>
              </a:spcAft>
              <a:defRPr/>
            </a:pPr>
            <a:endParaRPr lang="en-US" sz="2800" dirty="0">
              <a:solidFill>
                <a:srgbClr val="595959"/>
              </a:solidFill>
              <a:effectLst>
                <a:outerShdw blurRad="38100" dist="38100" dir="2700000" algn="tl">
                  <a:srgbClr val="C0C0C0"/>
                </a:outerShdw>
              </a:effectLst>
              <a:latin typeface="Arial Narrow" pitchFamily="34" charset="0"/>
            </a:endParaRPr>
          </a:p>
        </p:txBody>
      </p:sp>
      <p:sp>
        <p:nvSpPr>
          <p:cNvPr id="18" name="Text Box 26">
            <a:extLst>
              <a:ext uri="{FF2B5EF4-FFF2-40B4-BE49-F238E27FC236}">
                <a16:creationId xmlns="" xmlns:a16="http://schemas.microsoft.com/office/drawing/2014/main" id="{1A3525D4-F29E-4B30-A319-8F483CADC774}"/>
              </a:ext>
            </a:extLst>
          </p:cNvPr>
          <p:cNvSpPr txBox="1">
            <a:spLocks noChangeArrowheads="1"/>
          </p:cNvSpPr>
          <p:nvPr/>
        </p:nvSpPr>
        <p:spPr bwMode="auto">
          <a:xfrm>
            <a:off x="5437263" y="2490577"/>
            <a:ext cx="1748023" cy="400110"/>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2000" b="1" dirty="0">
                <a:latin typeface="Arial" pitchFamily="34" charset="0"/>
              </a:rPr>
              <a:t>Additives </a:t>
            </a:r>
          </a:p>
        </p:txBody>
      </p:sp>
      <p:pic>
        <p:nvPicPr>
          <p:cNvPr id="21" name="Picture 30">
            <a:extLst>
              <a:ext uri="{FF2B5EF4-FFF2-40B4-BE49-F238E27FC236}">
                <a16:creationId xmlns="" xmlns:a16="http://schemas.microsoft.com/office/drawing/2014/main" id="{71C50317-399F-4107-8B14-E16F3E3D36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50675" y="2248537"/>
            <a:ext cx="1808163" cy="904081"/>
          </a:xfrm>
          <a:prstGeom prst="rect">
            <a:avLst/>
          </a:prstGeom>
          <a:noFill/>
          <a:ln w="9525">
            <a:noFill/>
            <a:miter lim="800000"/>
            <a:headEnd/>
            <a:tailEnd/>
          </a:ln>
        </p:spPr>
      </p:pic>
      <p:pic>
        <p:nvPicPr>
          <p:cNvPr id="22" name="Picture 31" descr="C:\Documents and Settings\Ileana.Rhodes\Application Data\Microsoft\Media Catalog\Downloaded Clips\cl9f\j0399285.jpg">
            <a:extLst>
              <a:ext uri="{FF2B5EF4-FFF2-40B4-BE49-F238E27FC236}">
                <a16:creationId xmlns="" xmlns:a16="http://schemas.microsoft.com/office/drawing/2014/main" id="{917C5554-B3D0-485C-8067-5D8259B17821}"/>
              </a:ext>
            </a:extLst>
          </p:cNvPr>
          <p:cNvPicPr>
            <a:picLocks noChangeAspect="1" noChangeArrowheads="1"/>
          </p:cNvPicPr>
          <p:nvPr/>
        </p:nvPicPr>
        <p:blipFill>
          <a:blip r:embed="rId4" cstate="print"/>
          <a:srcRect/>
          <a:stretch>
            <a:fillRect/>
          </a:stretch>
        </p:blipFill>
        <p:spPr bwMode="auto">
          <a:xfrm>
            <a:off x="7554357" y="1353538"/>
            <a:ext cx="1482604" cy="971199"/>
          </a:xfrm>
          <a:prstGeom prst="rect">
            <a:avLst/>
          </a:prstGeom>
          <a:noFill/>
          <a:ln w="9525">
            <a:noFill/>
            <a:miter lim="800000"/>
            <a:headEnd/>
            <a:tailEnd/>
          </a:ln>
        </p:spPr>
      </p:pic>
      <p:pic>
        <p:nvPicPr>
          <p:cNvPr id="23" name="Picture 32" descr="C:\Documents and Settings\Ileana.Rhodes\Application Data\Microsoft\Media Catalog\Downloaded Clips\cl70\j0281794.wmf">
            <a:extLst>
              <a:ext uri="{FF2B5EF4-FFF2-40B4-BE49-F238E27FC236}">
                <a16:creationId xmlns="" xmlns:a16="http://schemas.microsoft.com/office/drawing/2014/main" id="{BA1C5488-EA88-4CE9-9728-D755B578FD02}"/>
              </a:ext>
            </a:extLst>
          </p:cNvPr>
          <p:cNvPicPr>
            <a:picLocks noChangeAspect="1" noChangeArrowheads="1"/>
          </p:cNvPicPr>
          <p:nvPr/>
        </p:nvPicPr>
        <p:blipFill>
          <a:blip r:embed="rId5" cstate="print"/>
          <a:srcRect/>
          <a:stretch>
            <a:fillRect/>
          </a:stretch>
        </p:blipFill>
        <p:spPr bwMode="auto">
          <a:xfrm>
            <a:off x="1427379" y="2654734"/>
            <a:ext cx="1453255" cy="713325"/>
          </a:xfrm>
          <a:prstGeom prst="rect">
            <a:avLst/>
          </a:prstGeom>
          <a:noFill/>
          <a:ln w="9525">
            <a:noFill/>
            <a:miter lim="800000"/>
            <a:headEnd/>
            <a:tailEnd/>
          </a:ln>
        </p:spPr>
      </p:pic>
      <p:sp>
        <p:nvSpPr>
          <p:cNvPr id="29" name="Slide Number Placeholder 36">
            <a:extLst>
              <a:ext uri="{FF2B5EF4-FFF2-40B4-BE49-F238E27FC236}">
                <a16:creationId xmlns="" xmlns:a16="http://schemas.microsoft.com/office/drawing/2014/main" id="{9F56B9BF-EBD7-4343-9C08-B94E41AA111B}"/>
              </a:ext>
            </a:extLst>
          </p:cNvPr>
          <p:cNvSpPr txBox="1">
            <a:spLocks/>
          </p:cNvSpPr>
          <p:nvPr/>
        </p:nvSpPr>
        <p:spPr bwMode="auto">
          <a:xfrm>
            <a:off x="8514549" y="6804297"/>
            <a:ext cx="266673" cy="169277"/>
          </a:xfrm>
          <a:prstGeom prst="rect">
            <a:avLst/>
          </a:prstGeom>
          <a:noFill/>
          <a:ln w="9525">
            <a:noFill/>
            <a:miter lim="800000"/>
            <a:headEnd/>
            <a:tailEnd/>
          </a:ln>
          <a:effectLst/>
        </p:spPr>
        <p:txBody>
          <a:bodyPr vert="horz" wrap="none" lIns="0" tIns="0" rIns="0" bIns="45720" numCol="1" anchor="t" anchorCtr="0" compatLnSpc="1">
            <a:prstTxWarp prst="textNoShape">
              <a:avLst/>
            </a:prstTxWarp>
          </a:bodyPr>
          <a:lstStyle>
            <a:defPPr>
              <a:defRPr lang="en-GB"/>
            </a:defPPr>
            <a:lvl1pPr algn="r" rtl="0" fontAlgn="base">
              <a:spcBef>
                <a:spcPct val="0"/>
              </a:spcBef>
              <a:spcAft>
                <a:spcPct val="0"/>
              </a:spcAft>
              <a:defRPr sz="800" kern="1200">
                <a:solidFill>
                  <a:schemeClr val="tx1"/>
                </a:solidFill>
                <a:latin typeface="+mn-lt"/>
                <a:ea typeface="+mn-ea"/>
                <a:cs typeface="Arial" pitchFamily="34" charset="0"/>
              </a:defRPr>
            </a:lvl1pPr>
            <a:lvl2pPr marL="457200" algn="ctr" rtl="0" fontAlgn="base">
              <a:spcBef>
                <a:spcPct val="0"/>
              </a:spcBef>
              <a:spcAft>
                <a:spcPct val="0"/>
              </a:spcAft>
              <a:defRPr sz="3200" kern="1200">
                <a:solidFill>
                  <a:schemeClr val="tx1"/>
                </a:solidFill>
                <a:latin typeface="Futura Medium" pitchFamily="2" charset="0"/>
                <a:ea typeface="+mn-ea"/>
                <a:cs typeface="+mn-cs"/>
              </a:defRPr>
            </a:lvl2pPr>
            <a:lvl3pPr marL="914400" algn="ctr" rtl="0" fontAlgn="base">
              <a:spcBef>
                <a:spcPct val="0"/>
              </a:spcBef>
              <a:spcAft>
                <a:spcPct val="0"/>
              </a:spcAft>
              <a:defRPr sz="3200" kern="1200">
                <a:solidFill>
                  <a:schemeClr val="tx1"/>
                </a:solidFill>
                <a:latin typeface="Futura Medium" pitchFamily="2" charset="0"/>
                <a:ea typeface="+mn-ea"/>
                <a:cs typeface="+mn-cs"/>
              </a:defRPr>
            </a:lvl3pPr>
            <a:lvl4pPr marL="1371600" algn="ctr" rtl="0" fontAlgn="base">
              <a:spcBef>
                <a:spcPct val="0"/>
              </a:spcBef>
              <a:spcAft>
                <a:spcPct val="0"/>
              </a:spcAft>
              <a:defRPr sz="3200" kern="1200">
                <a:solidFill>
                  <a:schemeClr val="tx1"/>
                </a:solidFill>
                <a:latin typeface="Futura Medium" pitchFamily="2" charset="0"/>
                <a:ea typeface="+mn-ea"/>
                <a:cs typeface="+mn-cs"/>
              </a:defRPr>
            </a:lvl4pPr>
            <a:lvl5pPr marL="1828800" algn="ctr" rtl="0" fontAlgn="base">
              <a:spcBef>
                <a:spcPct val="0"/>
              </a:spcBef>
              <a:spcAft>
                <a:spcPct val="0"/>
              </a:spcAft>
              <a:defRPr sz="3200" kern="1200">
                <a:solidFill>
                  <a:schemeClr val="tx1"/>
                </a:solidFill>
                <a:latin typeface="Futura Medium" pitchFamily="2" charset="0"/>
                <a:ea typeface="+mn-ea"/>
                <a:cs typeface="+mn-cs"/>
              </a:defRPr>
            </a:lvl5pPr>
            <a:lvl6pPr marL="2286000" algn="l" defTabSz="914400" rtl="0" eaLnBrk="1" latinLnBrk="0" hangingPunct="1">
              <a:defRPr sz="3200" kern="1200">
                <a:solidFill>
                  <a:schemeClr val="tx1"/>
                </a:solidFill>
                <a:latin typeface="Futura Medium" pitchFamily="2" charset="0"/>
                <a:ea typeface="+mn-ea"/>
                <a:cs typeface="+mn-cs"/>
              </a:defRPr>
            </a:lvl6pPr>
            <a:lvl7pPr marL="2743200" algn="l" defTabSz="914400" rtl="0" eaLnBrk="1" latinLnBrk="0" hangingPunct="1">
              <a:defRPr sz="3200" kern="1200">
                <a:solidFill>
                  <a:schemeClr val="tx1"/>
                </a:solidFill>
                <a:latin typeface="Futura Medium" pitchFamily="2" charset="0"/>
                <a:ea typeface="+mn-ea"/>
                <a:cs typeface="+mn-cs"/>
              </a:defRPr>
            </a:lvl7pPr>
            <a:lvl8pPr marL="3200400" algn="l" defTabSz="914400" rtl="0" eaLnBrk="1" latinLnBrk="0" hangingPunct="1">
              <a:defRPr sz="3200" kern="1200">
                <a:solidFill>
                  <a:schemeClr val="tx1"/>
                </a:solidFill>
                <a:latin typeface="Futura Medium" pitchFamily="2" charset="0"/>
                <a:ea typeface="+mn-ea"/>
                <a:cs typeface="+mn-cs"/>
              </a:defRPr>
            </a:lvl8pPr>
            <a:lvl9pPr marL="3657600" algn="l" defTabSz="914400" rtl="0" eaLnBrk="1" latinLnBrk="0" hangingPunct="1">
              <a:defRPr sz="3200" kern="1200">
                <a:solidFill>
                  <a:schemeClr val="tx1"/>
                </a:solidFill>
                <a:latin typeface="Futura Medium" pitchFamily="2" charset="0"/>
                <a:ea typeface="+mn-ea"/>
                <a:cs typeface="+mn-cs"/>
              </a:defRPr>
            </a:lvl9pPr>
          </a:lstStyle>
          <a:p>
            <a:pPr defTabSz="914400"/>
            <a:fld id="{D32BAE6A-B452-4007-8177-56DD051636F9}" type="slidenum">
              <a:rPr lang="en-GB" smtClean="0">
                <a:solidFill>
                  <a:srgbClr val="595959"/>
                </a:solidFill>
                <a:latin typeface="Futura Medium"/>
              </a:rPr>
              <a:pPr defTabSz="914400"/>
              <a:t>19</a:t>
            </a:fld>
            <a:endParaRPr lang="en-GB" dirty="0">
              <a:solidFill>
                <a:srgbClr val="595959"/>
              </a:solidFill>
              <a:latin typeface="Futura Medium"/>
            </a:endParaRPr>
          </a:p>
        </p:txBody>
      </p:sp>
      <p:pic>
        <p:nvPicPr>
          <p:cNvPr id="25669" name="Picture 69">
            <a:extLst>
              <a:ext uri="{FF2B5EF4-FFF2-40B4-BE49-F238E27FC236}">
                <a16:creationId xmlns="" xmlns:a16="http://schemas.microsoft.com/office/drawing/2014/main" id="{3C52C618-4635-4EB4-982D-0622A18E2E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494253" y="2460456"/>
            <a:ext cx="1346946" cy="1013577"/>
          </a:xfrm>
          <a:prstGeom prst="rect">
            <a:avLst/>
          </a:prstGeom>
          <a:noFill/>
          <a:extLst>
            <a:ext uri="{909E8E84-426E-40DD-AFC4-6F175D3DCCD1}">
              <a14:hiddenFill xmlns:a14="http://schemas.microsoft.com/office/drawing/2010/main">
                <a:solidFill>
                  <a:srgbClr val="FFFFFF"/>
                </a:solidFill>
              </a14:hiddenFill>
            </a:ext>
          </a:extLst>
        </p:spPr>
      </p:pic>
      <p:pic>
        <p:nvPicPr>
          <p:cNvPr id="25673" name="Picture 73" descr="Image result for freeway with cars">
            <a:extLst>
              <a:ext uri="{FF2B5EF4-FFF2-40B4-BE49-F238E27FC236}">
                <a16:creationId xmlns="" xmlns:a16="http://schemas.microsoft.com/office/drawing/2014/main" id="{454CA74F-84E4-4797-BCDF-9CF780BA01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434" y="4954213"/>
            <a:ext cx="2001308" cy="11358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67423" y="3191144"/>
            <a:ext cx="1775976" cy="1183244"/>
          </a:xfrm>
          <a:prstGeom prst="rect">
            <a:avLst/>
          </a:prstGeom>
        </p:spPr>
      </p:pic>
      <p:cxnSp>
        <p:nvCxnSpPr>
          <p:cNvPr id="25666" name="Straight Arrow Connector 25665"/>
          <p:cNvCxnSpPr/>
          <p:nvPr/>
        </p:nvCxnSpPr>
        <p:spPr bwMode="auto">
          <a:xfrm flipH="1">
            <a:off x="7185286" y="2324737"/>
            <a:ext cx="2" cy="1371599"/>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25668" name="Straight Arrow Connector 25667"/>
          <p:cNvCxnSpPr>
            <a:stCxn id="7" idx="2"/>
          </p:cNvCxnSpPr>
          <p:nvPr/>
        </p:nvCxnSpPr>
        <p:spPr bwMode="auto">
          <a:xfrm flipH="1">
            <a:off x="7517492" y="4637547"/>
            <a:ext cx="2" cy="646681"/>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25681" name="Straight Arrow Connector 25680"/>
          <p:cNvCxnSpPr/>
          <p:nvPr/>
        </p:nvCxnSpPr>
        <p:spPr bwMode="auto">
          <a:xfrm>
            <a:off x="2291156" y="2201919"/>
            <a:ext cx="3159962" cy="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25686" name="Straight Arrow Connector 25685"/>
          <p:cNvCxnSpPr/>
          <p:nvPr/>
        </p:nvCxnSpPr>
        <p:spPr bwMode="auto">
          <a:xfrm>
            <a:off x="4958838" y="2690632"/>
            <a:ext cx="711712" cy="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3" name="Rectangle 12"/>
          <p:cNvSpPr/>
          <p:nvPr/>
        </p:nvSpPr>
        <p:spPr>
          <a:xfrm>
            <a:off x="488950" y="152400"/>
            <a:ext cx="7359650" cy="1077218"/>
          </a:xfrm>
          <a:prstGeom prst="rect">
            <a:avLst/>
          </a:prstGeom>
        </p:spPr>
        <p:txBody>
          <a:bodyPr wrap="square">
            <a:spAutoFit/>
          </a:bodyPr>
          <a:lstStyle/>
          <a:p>
            <a:r>
              <a:rPr lang="en-US" sz="3200" b="1" dirty="0">
                <a:solidFill>
                  <a:srgbClr val="008000"/>
                </a:solidFill>
                <a:latin typeface="+mj-lt"/>
                <a:cs typeface="Arial" panose="020B0604020202020204" pitchFamily="34" charset="0"/>
              </a:rPr>
              <a:t>TPH – Where does it come from?</a:t>
            </a:r>
            <a:br>
              <a:rPr lang="en-US" sz="3200" b="1" dirty="0">
                <a:solidFill>
                  <a:srgbClr val="008000"/>
                </a:solidFill>
                <a:latin typeface="+mj-lt"/>
                <a:cs typeface="Arial" panose="020B0604020202020204" pitchFamily="34" charset="0"/>
              </a:rPr>
            </a:br>
            <a:endParaRPr lang="en-US" sz="3200" b="1" dirty="0">
              <a:solidFill>
                <a:srgbClr val="008000"/>
              </a:solidFill>
              <a:latin typeface="+mj-lt"/>
              <a:cs typeface="Arial" panose="020B0604020202020204" pitchFamily="34" charset="0"/>
            </a:endParaRPr>
          </a:p>
        </p:txBody>
      </p:sp>
      <p:sp>
        <p:nvSpPr>
          <p:cNvPr id="24" name="Rectangle 5">
            <a:extLst>
              <a:ext uri="{FF2B5EF4-FFF2-40B4-BE49-F238E27FC236}">
                <a16:creationId xmlns="" xmlns:a16="http://schemas.microsoft.com/office/drawing/2014/main" id="{DBF0B478-8E3C-4581-8B49-2D03304CFF0B}"/>
              </a:ext>
            </a:extLst>
          </p:cNvPr>
          <p:cNvSpPr>
            <a:spLocks noChangeArrowheads="1"/>
          </p:cNvSpPr>
          <p:nvPr/>
        </p:nvSpPr>
        <p:spPr bwMode="auto">
          <a:xfrm>
            <a:off x="360755" y="954514"/>
            <a:ext cx="1905000" cy="685800"/>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2700000" scaled="1"/>
            <a:tileRect/>
          </a:gradFill>
          <a:ln w="19050">
            <a:solidFill>
              <a:schemeClr val="tx2"/>
            </a:solidFill>
            <a:miter lim="800000"/>
            <a:headEnd/>
            <a:tailEnd/>
          </a:ln>
          <a:effectLst>
            <a:outerShdw blurRad="50800" dist="38100" dir="2700000" algn="tl" rotWithShape="0">
              <a:prstClr val="black">
                <a:alpha val="40000"/>
              </a:prstClr>
            </a:outerShdw>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uLnTx/>
                <a:uFillTx/>
                <a:latin typeface="Arial Narrow" panose="020B0606020202030204" pitchFamily="34" charset="0"/>
              </a:rPr>
              <a:t>Crude Oil</a:t>
            </a:r>
          </a:p>
        </p:txBody>
      </p:sp>
      <p:pic>
        <p:nvPicPr>
          <p:cNvPr id="25" name="Picture 33" descr="C:\Documents and Settings\Ileana.Rhodes\Application Data\Microsoft\Media Catalog\Downloaded Clips\cl77\j0298001.wmf">
            <a:extLst>
              <a:ext uri="{FF2B5EF4-FFF2-40B4-BE49-F238E27FC236}">
                <a16:creationId xmlns="" xmlns:a16="http://schemas.microsoft.com/office/drawing/2014/main" id="{E365B17D-E3BD-437C-B163-953926AE32AF}"/>
              </a:ext>
            </a:extLst>
          </p:cNvPr>
          <p:cNvPicPr>
            <a:picLocks noChangeAspect="1" noChangeArrowheads="1"/>
          </p:cNvPicPr>
          <p:nvPr/>
        </p:nvPicPr>
        <p:blipFill>
          <a:blip r:embed="rId9" cstate="print"/>
          <a:srcRect/>
          <a:stretch>
            <a:fillRect/>
          </a:stretch>
        </p:blipFill>
        <p:spPr bwMode="auto">
          <a:xfrm>
            <a:off x="2291155" y="923306"/>
            <a:ext cx="702416" cy="762000"/>
          </a:xfrm>
          <a:prstGeom prst="rect">
            <a:avLst/>
          </a:prstGeom>
          <a:noFill/>
          <a:ln w="9525">
            <a:noFill/>
            <a:miter lim="800000"/>
            <a:headEnd/>
            <a:tailEnd/>
          </a:ln>
        </p:spPr>
      </p:pic>
      <p:cxnSp>
        <p:nvCxnSpPr>
          <p:cNvPr id="4" name="Straight Arrow Connector 3"/>
          <p:cNvCxnSpPr>
            <a:stCxn id="24" idx="2"/>
          </p:cNvCxnSpPr>
          <p:nvPr/>
        </p:nvCxnSpPr>
        <p:spPr bwMode="auto">
          <a:xfrm>
            <a:off x="1313255" y="1640314"/>
            <a:ext cx="0" cy="341523"/>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27" name="Text Placeholder 2"/>
          <p:cNvSpPr txBox="1">
            <a:spLocks/>
          </p:cNvSpPr>
          <p:nvPr/>
        </p:nvSpPr>
        <p:spPr bwMode="auto">
          <a:xfrm>
            <a:off x="140967" y="3453075"/>
            <a:ext cx="3991467" cy="31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0"/>
              </a:spcAft>
            </a:pPr>
            <a:r>
              <a:rPr lang="en-US" sz="2100" dirty="0">
                <a:cs typeface="Arial" panose="020B0604020202020204" pitchFamily="34" charset="0"/>
              </a:rPr>
              <a:t>Exploration and Production </a:t>
            </a:r>
            <a:endParaRPr lang="en-US" sz="2100" kern="0" dirty="0"/>
          </a:p>
          <a:p>
            <a:pPr>
              <a:spcAft>
                <a:spcPts val="0"/>
              </a:spcAft>
            </a:pPr>
            <a:r>
              <a:rPr lang="en-US" sz="2100" dirty="0">
                <a:cs typeface="Arial" panose="020B0604020202020204" pitchFamily="34" charset="0"/>
              </a:rPr>
              <a:t>Refineries</a:t>
            </a:r>
            <a:endParaRPr lang="en-US" sz="2100" kern="0" dirty="0"/>
          </a:p>
          <a:p>
            <a:pPr>
              <a:spcAft>
                <a:spcPts val="0"/>
              </a:spcAft>
            </a:pPr>
            <a:r>
              <a:rPr lang="en-US" sz="2100" dirty="0">
                <a:cs typeface="Arial" panose="020B0604020202020204" pitchFamily="34" charset="0"/>
              </a:rPr>
              <a:t>Air/Sea ports</a:t>
            </a:r>
          </a:p>
          <a:p>
            <a:pPr>
              <a:spcAft>
                <a:spcPts val="0"/>
              </a:spcAft>
            </a:pPr>
            <a:r>
              <a:rPr lang="en-US" sz="2100" dirty="0">
                <a:cs typeface="Arial" panose="020B0604020202020204" pitchFamily="34" charset="0"/>
              </a:rPr>
              <a:t>Offshore sheens</a:t>
            </a:r>
          </a:p>
          <a:p>
            <a:pPr>
              <a:spcAft>
                <a:spcPts val="0"/>
              </a:spcAft>
            </a:pPr>
            <a:r>
              <a:rPr lang="en-US" sz="2100" dirty="0">
                <a:cs typeface="Arial" panose="020B0604020202020204" pitchFamily="34" charset="0"/>
              </a:rPr>
              <a:t>Terminals</a:t>
            </a:r>
          </a:p>
          <a:p>
            <a:pPr>
              <a:spcAft>
                <a:spcPts val="0"/>
              </a:spcAft>
            </a:pPr>
            <a:r>
              <a:rPr lang="en-US" sz="2100" dirty="0">
                <a:cs typeface="Arial" panose="020B0604020202020204" pitchFamily="34" charset="0"/>
              </a:rPr>
              <a:t>Service stations </a:t>
            </a:r>
          </a:p>
          <a:p>
            <a:pPr>
              <a:spcAft>
                <a:spcPts val="0"/>
              </a:spcAft>
            </a:pPr>
            <a:r>
              <a:rPr lang="en-US" sz="2100" dirty="0">
                <a:cs typeface="Arial" panose="020B0604020202020204" pitchFamily="34" charset="0"/>
              </a:rPr>
              <a:t>Pipelines/Utilities/Sewers</a:t>
            </a:r>
          </a:p>
          <a:p>
            <a:pPr>
              <a:spcAft>
                <a:spcPts val="0"/>
              </a:spcAft>
            </a:pPr>
            <a:r>
              <a:rPr lang="en-US" sz="2100" dirty="0">
                <a:cs typeface="Arial" panose="020B0604020202020204" pitchFamily="34" charset="0"/>
              </a:rPr>
              <a:t>Residential (think heating oil) </a:t>
            </a:r>
            <a:endParaRPr lang="en-US" sz="2100" kern="0" dirty="0"/>
          </a:p>
          <a:p>
            <a:endParaRPr lang="en-US" sz="3200" kern="0" dirty="0"/>
          </a:p>
        </p:txBody>
      </p:sp>
    </p:spTree>
    <p:extLst>
      <p:ext uri="{BB962C8B-B14F-4D97-AF65-F5344CB8AC3E}">
        <p14:creationId xmlns:p14="http://schemas.microsoft.com/office/powerpoint/2010/main" val="130572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ctrTitle"/>
          </p:nvPr>
        </p:nvSpPr>
        <p:spPr>
          <a:xfrm>
            <a:off x="714374" y="1371600"/>
            <a:ext cx="7772400" cy="1371600"/>
          </a:xfrm>
          <a:noFill/>
          <a:ln w="25400">
            <a:solidFill>
              <a:srgbClr val="333399"/>
            </a:solidFill>
            <a:miter lim="800000"/>
            <a:headEnd/>
            <a:tailEnd/>
          </a:ln>
        </p:spPr>
        <p:txBody>
          <a:bodyPr/>
          <a:lstStyle/>
          <a:p>
            <a:pPr algn="ctr"/>
            <a:r>
              <a:rPr lang="en-US" altLang="en-US" dirty="0">
                <a:ea typeface="ＭＳ Ｐゴシック" panose="020B0600070205080204" pitchFamily="34" charset="-128"/>
              </a:rPr>
              <a:t>TPH Risk Evaluation at Petroleum-Contaminated Sites</a:t>
            </a:r>
            <a:endParaRPr lang="en-US" altLang="en-US" dirty="0"/>
          </a:p>
        </p:txBody>
      </p:sp>
      <p:sp>
        <p:nvSpPr>
          <p:cNvPr id="6147" name="Rectangle 5"/>
          <p:cNvSpPr>
            <a:spLocks noGrp="1" noChangeArrowheads="1"/>
          </p:cNvSpPr>
          <p:nvPr>
            <p:ph type="subTitle" idx="1"/>
          </p:nvPr>
        </p:nvSpPr>
        <p:spPr>
          <a:xfrm>
            <a:off x="1371600" y="4222750"/>
            <a:ext cx="6635749" cy="1055688"/>
          </a:xfrm>
        </p:spPr>
        <p:txBody>
          <a:bodyPr/>
          <a:lstStyle/>
          <a:p>
            <a:r>
              <a:rPr lang="en-US" sz="2200" b="1" dirty="0"/>
              <a:t>Prepared by</a:t>
            </a:r>
          </a:p>
          <a:p>
            <a:r>
              <a:rPr lang="en-US" sz="2200" b="1" dirty="0"/>
              <a:t>The Interstate Technology &amp; Regulatory Council</a:t>
            </a:r>
          </a:p>
          <a:p>
            <a:r>
              <a:rPr lang="en-US" sz="2200" b="1" dirty="0"/>
              <a:t>TPH Risk Evaluation Team</a:t>
            </a:r>
          </a:p>
        </p:txBody>
      </p:sp>
      <p:sp>
        <p:nvSpPr>
          <p:cNvPr id="6148" name="Text Box 9"/>
          <p:cNvSpPr txBox="1">
            <a:spLocks noChangeArrowheads="1"/>
          </p:cNvSpPr>
          <p:nvPr/>
        </p:nvSpPr>
        <p:spPr bwMode="auto">
          <a:xfrm>
            <a:off x="381000" y="-19051"/>
            <a:ext cx="7772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800" b="1" dirty="0">
                <a:solidFill>
                  <a:srgbClr val="008000"/>
                </a:solidFill>
              </a:rPr>
              <a:t>Welcome – Thanks for joining </a:t>
            </a:r>
          </a:p>
          <a:p>
            <a:pPr algn="ctr">
              <a:spcBef>
                <a:spcPct val="0"/>
              </a:spcBef>
              <a:buClrTx/>
              <a:buSzTx/>
              <a:buFontTx/>
              <a:buNone/>
            </a:pPr>
            <a:r>
              <a:rPr lang="en-US" altLang="en-US" sz="2800" b="1" dirty="0">
                <a:solidFill>
                  <a:srgbClr val="008000"/>
                </a:solidFill>
              </a:rPr>
              <a:t>this ITRC Training Class</a:t>
            </a:r>
          </a:p>
        </p:txBody>
      </p:sp>
      <p:sp>
        <p:nvSpPr>
          <p:cNvPr id="6149" name="Text Box 10"/>
          <p:cNvSpPr txBox="1">
            <a:spLocks noChangeArrowheads="1"/>
          </p:cNvSpPr>
          <p:nvPr/>
        </p:nvSpPr>
        <p:spPr bwMode="auto">
          <a:xfrm>
            <a:off x="142874" y="5546725"/>
            <a:ext cx="891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1800" dirty="0">
                <a:solidFill>
                  <a:schemeClr val="tx1"/>
                </a:solidFill>
              </a:rPr>
              <a:t>Sponsored by: Interstate Technology and Regulatory Council (</a:t>
            </a:r>
            <a:r>
              <a:rPr lang="en-US" altLang="en-US" sz="1800" dirty="0">
                <a:solidFill>
                  <a:schemeClr val="tx1"/>
                </a:solidFill>
                <a:hlinkClick r:id="rId3"/>
              </a:rPr>
              <a:t>www.itrcweb.org</a:t>
            </a:r>
            <a:r>
              <a:rPr lang="en-US" altLang="en-US" sz="1800" dirty="0">
                <a:solidFill>
                  <a:schemeClr val="tx1"/>
                </a:solidFill>
              </a:rPr>
              <a:t>) Hosted by:  US EPA Clean Up Information Network (</a:t>
            </a:r>
            <a:r>
              <a:rPr lang="en-US" altLang="en-US" sz="1800" dirty="0">
                <a:solidFill>
                  <a:schemeClr val="tx1"/>
                </a:solidFill>
                <a:hlinkClick r:id="rId4"/>
              </a:rPr>
              <a:t>www.cluin.org</a:t>
            </a:r>
            <a:r>
              <a:rPr lang="en-US" altLang="en-US" sz="1800" dirty="0">
                <a:solidFill>
                  <a:schemeClr val="tx1"/>
                </a:solidFill>
              </a:rPr>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416" y="2843428"/>
            <a:ext cx="4520116" cy="1379322"/>
          </a:xfrm>
          <a:prstGeom prst="rect">
            <a:avLst/>
          </a:prstGeom>
        </p:spPr>
      </p:pic>
    </p:spTree>
    <p:extLst>
      <p:ext uri="{BB962C8B-B14F-4D97-AF65-F5344CB8AC3E}">
        <p14:creationId xmlns:p14="http://schemas.microsoft.com/office/powerpoint/2010/main" val="3369341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bwMode="auto">
          <a:xfrm>
            <a:off x="4646580" y="1087583"/>
            <a:ext cx="4200940" cy="5039138"/>
          </a:xfrm>
          <a:prstGeom prst="rect">
            <a:avLst/>
          </a:prstGeom>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chemeClr val="dk1"/>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chemeClr val="dk1"/>
                </a:solidFill>
                <a:latin typeface="+mn-lt"/>
                <a:ea typeface="+mn-ea"/>
                <a:cs typeface="+mn-cs"/>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a:solidFill>
                  <a:schemeClr val="dk1"/>
                </a:solidFill>
                <a:latin typeface="+mn-lt"/>
                <a:ea typeface="+mn-ea"/>
                <a:cs typeface="+mn-cs"/>
              </a:defRPr>
            </a:lvl5pPr>
            <a:lvl6pPr marL="2514600" indent="-228600" algn="l" rtl="0" eaLnBrk="0" fontAlgn="base" hangingPunct="0">
              <a:spcBef>
                <a:spcPct val="20000"/>
              </a:spcBef>
              <a:spcAft>
                <a:spcPct val="0"/>
              </a:spcAft>
              <a:buChar char="»"/>
              <a:defRPr>
                <a:solidFill>
                  <a:schemeClr val="dk1"/>
                </a:solidFill>
                <a:latin typeface="+mn-lt"/>
                <a:ea typeface="+mn-ea"/>
                <a:cs typeface="+mn-cs"/>
              </a:defRPr>
            </a:lvl6pPr>
            <a:lvl7pPr marL="2971800" indent="-228600" algn="l" rtl="0" eaLnBrk="0" fontAlgn="base" hangingPunct="0">
              <a:spcBef>
                <a:spcPct val="20000"/>
              </a:spcBef>
              <a:spcAft>
                <a:spcPct val="0"/>
              </a:spcAft>
              <a:buChar char="»"/>
              <a:defRPr>
                <a:solidFill>
                  <a:schemeClr val="dk1"/>
                </a:solidFill>
                <a:latin typeface="+mn-lt"/>
                <a:ea typeface="+mn-ea"/>
                <a:cs typeface="+mn-cs"/>
              </a:defRPr>
            </a:lvl7pPr>
            <a:lvl8pPr marL="3429000" indent="-228600" algn="l" rtl="0" eaLnBrk="0" fontAlgn="base" hangingPunct="0">
              <a:spcBef>
                <a:spcPct val="20000"/>
              </a:spcBef>
              <a:spcAft>
                <a:spcPct val="0"/>
              </a:spcAft>
              <a:buChar char="»"/>
              <a:defRPr>
                <a:solidFill>
                  <a:schemeClr val="dk1"/>
                </a:solidFill>
                <a:latin typeface="+mn-lt"/>
                <a:ea typeface="+mn-ea"/>
                <a:cs typeface="+mn-cs"/>
              </a:defRPr>
            </a:lvl8pPr>
            <a:lvl9pPr marL="3886200" indent="-228600" algn="l" rtl="0" eaLnBrk="0" fontAlgn="base" hangingPunct="0">
              <a:spcBef>
                <a:spcPct val="20000"/>
              </a:spcBef>
              <a:spcAft>
                <a:spcPct val="0"/>
              </a:spcAft>
              <a:buChar char="»"/>
              <a:defRPr>
                <a:solidFill>
                  <a:schemeClr val="dk1"/>
                </a:solidFill>
                <a:latin typeface="+mn-lt"/>
                <a:ea typeface="+mn-ea"/>
                <a:cs typeface="+mn-cs"/>
              </a:defRPr>
            </a:lvl9pPr>
          </a:lstStyle>
          <a:p>
            <a:r>
              <a:rPr lang="en-US" sz="2400" b="1" kern="0" dirty="0">
                <a:solidFill>
                  <a:srgbClr val="333399"/>
                </a:solidFill>
              </a:rPr>
              <a:t>Aliphatic Hydrocarbons</a:t>
            </a:r>
            <a:r>
              <a:rPr lang="en-US" sz="2400" kern="0" dirty="0">
                <a:solidFill>
                  <a:srgbClr val="333399"/>
                </a:solidFill>
              </a:rPr>
              <a:t>:</a:t>
            </a:r>
          </a:p>
          <a:p>
            <a:pPr lvl="1"/>
            <a:r>
              <a:rPr lang="en-US" sz="2200" kern="0" dirty="0">
                <a:solidFill>
                  <a:srgbClr val="008000"/>
                </a:solidFill>
              </a:rPr>
              <a:t>Straight, branched and cyclic</a:t>
            </a:r>
          </a:p>
          <a:p>
            <a:pPr lvl="1"/>
            <a:r>
              <a:rPr lang="en-US" sz="2200" kern="0" dirty="0">
                <a:solidFill>
                  <a:srgbClr val="008000"/>
                </a:solidFill>
              </a:rPr>
              <a:t>Non-polar</a:t>
            </a:r>
          </a:p>
          <a:p>
            <a:pPr lvl="1"/>
            <a:r>
              <a:rPr lang="en-US" sz="2200" kern="0" dirty="0">
                <a:solidFill>
                  <a:srgbClr val="008000"/>
                </a:solidFill>
              </a:rPr>
              <a:t>Low water solubility </a:t>
            </a:r>
          </a:p>
          <a:p>
            <a:endParaRPr lang="en-US" sz="2400" b="1" kern="0" dirty="0"/>
          </a:p>
          <a:p>
            <a:r>
              <a:rPr lang="en-US" sz="2400" b="1" kern="0" dirty="0">
                <a:solidFill>
                  <a:srgbClr val="333399"/>
                </a:solidFill>
              </a:rPr>
              <a:t>Aromatic Hydrocarbons:</a:t>
            </a:r>
          </a:p>
          <a:p>
            <a:pPr lvl="1"/>
            <a:r>
              <a:rPr lang="en-US" sz="2200" kern="0" dirty="0">
                <a:solidFill>
                  <a:srgbClr val="008000"/>
                </a:solidFill>
              </a:rPr>
              <a:t>Ring structures</a:t>
            </a:r>
          </a:p>
          <a:p>
            <a:pPr lvl="1"/>
            <a:r>
              <a:rPr lang="en-US" sz="2200" kern="0" dirty="0">
                <a:solidFill>
                  <a:srgbClr val="008000"/>
                </a:solidFill>
              </a:rPr>
              <a:t>Some polarity</a:t>
            </a:r>
          </a:p>
          <a:p>
            <a:pPr lvl="1"/>
            <a:r>
              <a:rPr lang="en-US" sz="2200" kern="0" dirty="0">
                <a:solidFill>
                  <a:srgbClr val="008000"/>
                </a:solidFill>
              </a:rPr>
              <a:t>Increased solubility in water</a:t>
            </a:r>
          </a:p>
          <a:p>
            <a:pPr marL="0" indent="0">
              <a:buNone/>
            </a:pPr>
            <a:endParaRPr lang="en-US" sz="2400" kern="0" dirty="0"/>
          </a:p>
          <a:p>
            <a:endParaRPr lang="en-US" sz="2400" kern="0" dirty="0"/>
          </a:p>
        </p:txBody>
      </p:sp>
      <p:sp>
        <p:nvSpPr>
          <p:cNvPr id="6" name="Title 1"/>
          <p:cNvSpPr txBox="1">
            <a:spLocks/>
          </p:cNvSpPr>
          <p:nvPr/>
        </p:nvSpPr>
        <p:spPr bwMode="auto">
          <a:xfrm>
            <a:off x="226034" y="152400"/>
            <a:ext cx="7606144" cy="93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sz="2800" kern="0" dirty="0"/>
              <a:t>TPH Constituents – Key Properties</a:t>
            </a:r>
          </a:p>
        </p:txBody>
      </p:sp>
      <p:pic>
        <p:nvPicPr>
          <p:cNvPr id="7" name="image164.png"/>
          <p:cNvPicPr/>
          <p:nvPr/>
        </p:nvPicPr>
        <p:blipFill>
          <a:blip r:embed="rId3"/>
          <a:srcRect/>
          <a:stretch>
            <a:fillRect/>
          </a:stretch>
        </p:blipFill>
        <p:spPr>
          <a:xfrm>
            <a:off x="236920" y="1087582"/>
            <a:ext cx="4495800" cy="5092148"/>
          </a:xfrm>
          <a:prstGeom prst="rect">
            <a:avLst/>
          </a:prstGeom>
          <a:ln/>
        </p:spPr>
      </p:pic>
      <p:sp>
        <p:nvSpPr>
          <p:cNvPr id="2" name="TextBox 1"/>
          <p:cNvSpPr txBox="1"/>
          <p:nvPr/>
        </p:nvSpPr>
        <p:spPr>
          <a:xfrm>
            <a:off x="76200" y="6458650"/>
            <a:ext cx="4114800" cy="369332"/>
          </a:xfrm>
          <a:prstGeom prst="rect">
            <a:avLst/>
          </a:prstGeom>
          <a:noFill/>
        </p:spPr>
        <p:txBody>
          <a:bodyPr wrap="square" rtlCol="0">
            <a:spAutoFit/>
          </a:bodyPr>
          <a:lstStyle/>
          <a:p>
            <a:r>
              <a:rPr lang="en-US" altLang="en-US" dirty="0"/>
              <a:t>ITRC TPHRisk-1 </a:t>
            </a:r>
            <a:r>
              <a:rPr lang="en-US" dirty="0"/>
              <a:t>Figure 4-3</a:t>
            </a:r>
          </a:p>
        </p:txBody>
      </p:sp>
    </p:spTree>
    <p:extLst>
      <p:ext uri="{BB962C8B-B14F-4D97-AF65-F5344CB8AC3E}">
        <p14:creationId xmlns:p14="http://schemas.microsoft.com/office/powerpoint/2010/main" val="4245694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97565" y="-21771"/>
            <a:ext cx="7588250" cy="1050925"/>
          </a:xfrm>
        </p:spPr>
        <p:txBody>
          <a:bodyPr/>
          <a:lstStyle/>
          <a:p>
            <a:r>
              <a:rPr lang="en-US" dirty="0"/>
              <a:t>What is in that petroleum release? </a:t>
            </a:r>
          </a:p>
        </p:txBody>
      </p:sp>
      <p:pic>
        <p:nvPicPr>
          <p:cNvPr id="8" name="image161.png"/>
          <p:cNvPicPr>
            <a:picLocks/>
          </p:cNvPicPr>
          <p:nvPr/>
        </p:nvPicPr>
        <p:blipFill>
          <a:blip r:embed="rId3"/>
          <a:srcRect/>
          <a:stretch>
            <a:fillRect/>
          </a:stretch>
        </p:blipFill>
        <p:spPr>
          <a:xfrm>
            <a:off x="304800" y="1295400"/>
            <a:ext cx="8610601" cy="4114800"/>
          </a:xfrm>
          <a:prstGeom prst="rect">
            <a:avLst/>
          </a:prstGeom>
          <a:noFill/>
          <a:ln>
            <a:noFill/>
          </a:ln>
        </p:spPr>
      </p:pic>
      <p:sp>
        <p:nvSpPr>
          <p:cNvPr id="9" name="TextBox 8"/>
          <p:cNvSpPr txBox="1"/>
          <p:nvPr/>
        </p:nvSpPr>
        <p:spPr>
          <a:xfrm>
            <a:off x="386679" y="5410200"/>
            <a:ext cx="7752522" cy="892552"/>
          </a:xfrm>
          <a:prstGeom prst="rect">
            <a:avLst/>
          </a:prstGeom>
          <a:noFill/>
        </p:spPr>
        <p:txBody>
          <a:bodyPr wrap="square" rtlCol="0">
            <a:spAutoFit/>
          </a:bodyPr>
          <a:lstStyle/>
          <a:p>
            <a:pPr algn="ctr"/>
            <a:r>
              <a:rPr lang="en-US" sz="2600" dirty="0">
                <a:solidFill>
                  <a:srgbClr val="333399"/>
                </a:solidFill>
              </a:rPr>
              <a:t>Bulk TPH Analysis is not composition specific.</a:t>
            </a:r>
          </a:p>
          <a:p>
            <a:pPr algn="ctr"/>
            <a:r>
              <a:rPr lang="en-US" sz="2600" dirty="0">
                <a:solidFill>
                  <a:srgbClr val="333399"/>
                </a:solidFill>
              </a:rPr>
              <a:t>Products overlap in carbon ranges.</a:t>
            </a:r>
          </a:p>
        </p:txBody>
      </p:sp>
      <p:sp>
        <p:nvSpPr>
          <p:cNvPr id="2" name="TextBox 1"/>
          <p:cNvSpPr txBox="1"/>
          <p:nvPr/>
        </p:nvSpPr>
        <p:spPr>
          <a:xfrm>
            <a:off x="304800" y="6274210"/>
            <a:ext cx="3505200" cy="276999"/>
          </a:xfrm>
          <a:prstGeom prst="rect">
            <a:avLst/>
          </a:prstGeom>
          <a:noFill/>
        </p:spPr>
        <p:txBody>
          <a:bodyPr wrap="square" rtlCol="0">
            <a:spAutoFit/>
          </a:bodyPr>
          <a:lstStyle/>
          <a:p>
            <a:r>
              <a:rPr lang="en-US" sz="1200" dirty="0"/>
              <a:t>ITRC TPHRisk-1 Figure 4.2 (TPHCWG 1998) </a:t>
            </a:r>
          </a:p>
        </p:txBody>
      </p:sp>
      <p:sp>
        <p:nvSpPr>
          <p:cNvPr id="3" name="TextBox 2"/>
          <p:cNvSpPr txBox="1"/>
          <p:nvPr/>
        </p:nvSpPr>
        <p:spPr>
          <a:xfrm>
            <a:off x="4079839" y="6266259"/>
            <a:ext cx="2469932" cy="369332"/>
          </a:xfrm>
          <a:prstGeom prst="rect">
            <a:avLst/>
          </a:prstGeom>
          <a:noFill/>
        </p:spPr>
        <p:txBody>
          <a:bodyPr wrap="square" rtlCol="0">
            <a:spAutoFit/>
          </a:bodyPr>
          <a:lstStyle/>
          <a:p>
            <a:r>
              <a:rPr lang="en-US" dirty="0">
                <a:solidFill>
                  <a:srgbClr val="008000"/>
                </a:solidFill>
              </a:rPr>
              <a:t>JP – Jet Propellant</a:t>
            </a:r>
          </a:p>
        </p:txBody>
      </p:sp>
    </p:spTree>
    <p:extLst>
      <p:ext uri="{BB962C8B-B14F-4D97-AF65-F5344CB8AC3E}">
        <p14:creationId xmlns:p14="http://schemas.microsoft.com/office/powerpoint/2010/main" val="279064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tretch>
            <a:fillRect/>
          </a:stretch>
        </p:blipFill>
        <p:spPr bwMode="auto">
          <a:xfrm>
            <a:off x="76200" y="1066801"/>
            <a:ext cx="8991600" cy="3726965"/>
          </a:xfrm>
          <a:prstGeom prst="rect">
            <a:avLst/>
          </a:prstGeom>
          <a:noFill/>
        </p:spPr>
      </p:pic>
      <p:sp>
        <p:nvSpPr>
          <p:cNvPr id="9" name="Shape 217"/>
          <p:cNvSpPr txBox="1">
            <a:spLocks/>
          </p:cNvSpPr>
          <p:nvPr/>
        </p:nvSpPr>
        <p:spPr>
          <a:xfrm>
            <a:off x="376238" y="92075"/>
            <a:ext cx="7588250" cy="10509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85000"/>
              </a:lnSpc>
              <a:spcBef>
                <a:spcPts val="0"/>
              </a:spcBef>
              <a:spcAft>
                <a:spcPts val="0"/>
              </a:spcAft>
              <a:buClr>
                <a:srgbClr val="000000"/>
              </a:buClr>
              <a:buSzPts val="1400"/>
              <a:buFont typeface="Arial"/>
              <a:buNone/>
              <a:defRPr sz="4000" b="1" i="0" u="none" strike="noStrike" cap="none">
                <a:solidFill>
                  <a:srgbClr val="008000"/>
                </a:solidFill>
                <a:latin typeface="Arial"/>
                <a:ea typeface="Arial"/>
                <a:cs typeface="Arial"/>
                <a:sym typeface="Arial"/>
              </a:defRPr>
            </a:lvl1pPr>
            <a:lvl2pPr marR="0" lvl="1" algn="l" rtl="0">
              <a:lnSpc>
                <a:spcPct val="85000"/>
              </a:lnSpc>
              <a:spcBef>
                <a:spcPts val="0"/>
              </a:spcBef>
              <a:spcAft>
                <a:spcPts val="0"/>
              </a:spcAft>
              <a:buClr>
                <a:srgbClr val="000000"/>
              </a:buClr>
              <a:buSzPts val="1400"/>
              <a:buFont typeface="Arial"/>
              <a:buNone/>
              <a:defRPr sz="3200" b="1" i="0" u="none" strike="noStrike" cap="none">
                <a:solidFill>
                  <a:srgbClr val="008000"/>
                </a:solidFill>
                <a:latin typeface="Arial"/>
                <a:ea typeface="Arial"/>
                <a:cs typeface="Arial"/>
                <a:sym typeface="Arial"/>
              </a:defRPr>
            </a:lvl2pPr>
            <a:lvl3pPr marR="0" lvl="2" algn="l" rtl="0">
              <a:lnSpc>
                <a:spcPct val="85000"/>
              </a:lnSpc>
              <a:spcBef>
                <a:spcPts val="0"/>
              </a:spcBef>
              <a:spcAft>
                <a:spcPts val="0"/>
              </a:spcAft>
              <a:buClr>
                <a:srgbClr val="000000"/>
              </a:buClr>
              <a:buSzPts val="1400"/>
              <a:buFont typeface="Arial"/>
              <a:buNone/>
              <a:defRPr sz="3200" b="1" i="0" u="none" strike="noStrike" cap="none">
                <a:solidFill>
                  <a:srgbClr val="008000"/>
                </a:solidFill>
                <a:latin typeface="Arial"/>
                <a:ea typeface="Arial"/>
                <a:cs typeface="Arial"/>
                <a:sym typeface="Arial"/>
              </a:defRPr>
            </a:lvl3pPr>
            <a:lvl4pPr marR="0" lvl="3" algn="l" rtl="0">
              <a:lnSpc>
                <a:spcPct val="85000"/>
              </a:lnSpc>
              <a:spcBef>
                <a:spcPts val="0"/>
              </a:spcBef>
              <a:spcAft>
                <a:spcPts val="0"/>
              </a:spcAft>
              <a:buClr>
                <a:srgbClr val="000000"/>
              </a:buClr>
              <a:buSzPts val="1400"/>
              <a:buFont typeface="Arial"/>
              <a:buNone/>
              <a:defRPr sz="3200" b="1" i="0" u="none" strike="noStrike" cap="none">
                <a:solidFill>
                  <a:srgbClr val="008000"/>
                </a:solidFill>
                <a:latin typeface="Arial"/>
                <a:ea typeface="Arial"/>
                <a:cs typeface="Arial"/>
                <a:sym typeface="Arial"/>
              </a:defRPr>
            </a:lvl4pPr>
            <a:lvl5pPr marR="0" lvl="4" algn="l" rtl="0">
              <a:lnSpc>
                <a:spcPct val="85000"/>
              </a:lnSpc>
              <a:spcBef>
                <a:spcPts val="0"/>
              </a:spcBef>
              <a:spcAft>
                <a:spcPts val="0"/>
              </a:spcAft>
              <a:buClr>
                <a:srgbClr val="000000"/>
              </a:buClr>
              <a:buSzPts val="1400"/>
              <a:buFont typeface="Arial"/>
              <a:buNone/>
              <a:defRPr sz="3200" b="1" i="0" u="none" strike="noStrike" cap="none">
                <a:solidFill>
                  <a:srgbClr val="008000"/>
                </a:solidFill>
                <a:latin typeface="Arial"/>
                <a:ea typeface="Arial"/>
                <a:cs typeface="Arial"/>
                <a:sym typeface="Arial"/>
              </a:defRPr>
            </a:lvl5pPr>
            <a:lvl6pPr marR="0" lvl="5" algn="l" rtl="0">
              <a:lnSpc>
                <a:spcPct val="85000"/>
              </a:lnSpc>
              <a:spcBef>
                <a:spcPts val="0"/>
              </a:spcBef>
              <a:spcAft>
                <a:spcPts val="0"/>
              </a:spcAft>
              <a:buClr>
                <a:srgbClr val="000000"/>
              </a:buClr>
              <a:buSzPts val="1400"/>
              <a:buFont typeface="Arial"/>
              <a:buNone/>
              <a:defRPr sz="3200" b="1" i="0" u="none" strike="noStrike" cap="none">
                <a:solidFill>
                  <a:srgbClr val="008000"/>
                </a:solidFill>
                <a:latin typeface="Arial"/>
                <a:ea typeface="Arial"/>
                <a:cs typeface="Arial"/>
                <a:sym typeface="Arial"/>
              </a:defRPr>
            </a:lvl6pPr>
            <a:lvl7pPr marR="0" lvl="6" algn="l" rtl="0">
              <a:lnSpc>
                <a:spcPct val="85000"/>
              </a:lnSpc>
              <a:spcBef>
                <a:spcPts val="0"/>
              </a:spcBef>
              <a:spcAft>
                <a:spcPts val="0"/>
              </a:spcAft>
              <a:buClr>
                <a:srgbClr val="000000"/>
              </a:buClr>
              <a:buSzPts val="1400"/>
              <a:buFont typeface="Arial"/>
              <a:buNone/>
              <a:defRPr sz="3200" b="1" i="0" u="none" strike="noStrike" cap="none">
                <a:solidFill>
                  <a:srgbClr val="008000"/>
                </a:solidFill>
                <a:latin typeface="Arial"/>
                <a:ea typeface="Arial"/>
                <a:cs typeface="Arial"/>
                <a:sym typeface="Arial"/>
              </a:defRPr>
            </a:lvl7pPr>
            <a:lvl8pPr marR="0" lvl="7" algn="l" rtl="0">
              <a:lnSpc>
                <a:spcPct val="85000"/>
              </a:lnSpc>
              <a:spcBef>
                <a:spcPts val="0"/>
              </a:spcBef>
              <a:spcAft>
                <a:spcPts val="0"/>
              </a:spcAft>
              <a:buClr>
                <a:srgbClr val="000000"/>
              </a:buClr>
              <a:buSzPts val="1400"/>
              <a:buFont typeface="Arial"/>
              <a:buNone/>
              <a:defRPr sz="3200" b="1" i="0" u="none" strike="noStrike" cap="none">
                <a:solidFill>
                  <a:srgbClr val="008000"/>
                </a:solidFill>
                <a:latin typeface="Arial"/>
                <a:ea typeface="Arial"/>
                <a:cs typeface="Arial"/>
                <a:sym typeface="Arial"/>
              </a:defRPr>
            </a:lvl8pPr>
            <a:lvl9pPr marR="0" lvl="8" algn="l" rtl="0">
              <a:lnSpc>
                <a:spcPct val="85000"/>
              </a:lnSpc>
              <a:spcBef>
                <a:spcPts val="0"/>
              </a:spcBef>
              <a:spcAft>
                <a:spcPts val="0"/>
              </a:spcAft>
              <a:buClr>
                <a:srgbClr val="000000"/>
              </a:buClr>
              <a:buSzPts val="1400"/>
              <a:buFont typeface="Arial"/>
              <a:buNone/>
              <a:defRPr sz="3200" b="1" i="0" u="none" strike="noStrike" cap="none">
                <a:solidFill>
                  <a:srgbClr val="008000"/>
                </a:solidFill>
                <a:latin typeface="Arial"/>
                <a:ea typeface="Arial"/>
                <a:cs typeface="Arial"/>
                <a:sym typeface="Arial"/>
              </a:defRPr>
            </a:lvl9pPr>
          </a:lstStyle>
          <a:p>
            <a:r>
              <a:rPr lang="en-US" sz="3200" dirty="0"/>
              <a:t>Bulk TPH – What’s in that number?</a:t>
            </a:r>
            <a:endParaRPr lang="en-US" dirty="0"/>
          </a:p>
        </p:txBody>
      </p:sp>
      <p:sp>
        <p:nvSpPr>
          <p:cNvPr id="10" name="TextBox 9"/>
          <p:cNvSpPr txBox="1"/>
          <p:nvPr/>
        </p:nvSpPr>
        <p:spPr>
          <a:xfrm>
            <a:off x="2147152" y="4789889"/>
            <a:ext cx="1800519" cy="830997"/>
          </a:xfrm>
          <a:prstGeom prst="rect">
            <a:avLst/>
          </a:prstGeom>
          <a:solidFill>
            <a:schemeClr val="tx2">
              <a:lumMod val="40000"/>
              <a:lumOff val="60000"/>
            </a:schemeClr>
          </a:solidFill>
        </p:spPr>
        <p:txBody>
          <a:bodyPr wrap="square" rtlCol="0">
            <a:spAutoFit/>
          </a:bodyPr>
          <a:lstStyle/>
          <a:p>
            <a:pPr algn="ctr"/>
            <a:endParaRPr lang="en-US" dirty="0"/>
          </a:p>
          <a:p>
            <a:pPr algn="ctr"/>
            <a:r>
              <a:rPr lang="en-US" sz="2000" dirty="0"/>
              <a:t>Gasoline</a:t>
            </a:r>
          </a:p>
          <a:p>
            <a:pPr algn="ctr"/>
            <a:endParaRPr lang="en-US" dirty="0"/>
          </a:p>
        </p:txBody>
      </p:sp>
      <p:sp>
        <p:nvSpPr>
          <p:cNvPr id="11" name="TextBox 10"/>
          <p:cNvSpPr txBox="1"/>
          <p:nvPr/>
        </p:nvSpPr>
        <p:spPr>
          <a:xfrm>
            <a:off x="4572000" y="4789889"/>
            <a:ext cx="1800519" cy="830997"/>
          </a:xfrm>
          <a:prstGeom prst="rect">
            <a:avLst/>
          </a:prstGeom>
          <a:solidFill>
            <a:schemeClr val="tx2">
              <a:lumMod val="40000"/>
              <a:lumOff val="60000"/>
            </a:schemeClr>
          </a:solidFill>
        </p:spPr>
        <p:txBody>
          <a:bodyPr wrap="square" rtlCol="0">
            <a:spAutoFit/>
          </a:bodyPr>
          <a:lstStyle/>
          <a:p>
            <a:pPr algn="ctr"/>
            <a:endParaRPr lang="en-US" dirty="0"/>
          </a:p>
          <a:p>
            <a:pPr algn="ctr"/>
            <a:r>
              <a:rPr lang="en-US" sz="2000" dirty="0"/>
              <a:t>Diesel Fuel</a:t>
            </a:r>
          </a:p>
          <a:p>
            <a:pPr algn="ctr"/>
            <a:endParaRPr lang="en-US" dirty="0"/>
          </a:p>
        </p:txBody>
      </p:sp>
      <p:sp>
        <p:nvSpPr>
          <p:cNvPr id="12" name="TextBox 11"/>
          <p:cNvSpPr txBox="1"/>
          <p:nvPr/>
        </p:nvSpPr>
        <p:spPr>
          <a:xfrm>
            <a:off x="6947179" y="4789889"/>
            <a:ext cx="2034618" cy="892552"/>
          </a:xfrm>
          <a:prstGeom prst="rect">
            <a:avLst/>
          </a:prstGeom>
          <a:solidFill>
            <a:schemeClr val="tx2">
              <a:lumMod val="40000"/>
              <a:lumOff val="60000"/>
            </a:schemeClr>
          </a:solidFill>
        </p:spPr>
        <p:txBody>
          <a:bodyPr wrap="square" rtlCol="0">
            <a:spAutoFit/>
          </a:bodyPr>
          <a:lstStyle/>
          <a:p>
            <a:pPr algn="ctr"/>
            <a:r>
              <a:rPr lang="en-US" sz="1800" dirty="0"/>
              <a:t>South Louisiana Crude </a:t>
            </a:r>
          </a:p>
          <a:p>
            <a:pPr algn="ctr"/>
            <a:endParaRPr lang="en-US" sz="1600" dirty="0"/>
          </a:p>
        </p:txBody>
      </p:sp>
      <p:sp>
        <p:nvSpPr>
          <p:cNvPr id="2" name="TextBox 1"/>
          <p:cNvSpPr txBox="1"/>
          <p:nvPr/>
        </p:nvSpPr>
        <p:spPr>
          <a:xfrm>
            <a:off x="152400" y="6248400"/>
            <a:ext cx="3352800" cy="369332"/>
          </a:xfrm>
          <a:prstGeom prst="rect">
            <a:avLst/>
          </a:prstGeom>
          <a:noFill/>
        </p:spPr>
        <p:txBody>
          <a:bodyPr wrap="square" rtlCol="0">
            <a:spAutoFit/>
          </a:bodyPr>
          <a:lstStyle/>
          <a:p>
            <a:r>
              <a:rPr lang="en-US" dirty="0"/>
              <a:t>ITRC TPHRisk-1 Figure 2-3</a:t>
            </a:r>
          </a:p>
        </p:txBody>
      </p:sp>
      <p:sp>
        <p:nvSpPr>
          <p:cNvPr id="4" name="TextBox 3"/>
          <p:cNvSpPr txBox="1"/>
          <p:nvPr/>
        </p:nvSpPr>
        <p:spPr>
          <a:xfrm>
            <a:off x="3505200" y="5956161"/>
            <a:ext cx="4114800" cy="646331"/>
          </a:xfrm>
          <a:prstGeom prst="rect">
            <a:avLst/>
          </a:prstGeom>
          <a:noFill/>
        </p:spPr>
        <p:txBody>
          <a:bodyPr wrap="square" rtlCol="0">
            <a:spAutoFit/>
          </a:bodyPr>
          <a:lstStyle/>
          <a:p>
            <a:r>
              <a:rPr lang="en-US" dirty="0"/>
              <a:t>X- AXIS: Elution Time/Carbon Number  </a:t>
            </a:r>
          </a:p>
          <a:p>
            <a:r>
              <a:rPr lang="en-US" dirty="0"/>
              <a:t>Y AXIS: Relative Concentration</a:t>
            </a:r>
          </a:p>
        </p:txBody>
      </p:sp>
    </p:spTree>
    <p:extLst>
      <p:ext uri="{BB962C8B-B14F-4D97-AF65-F5344CB8AC3E}">
        <p14:creationId xmlns:p14="http://schemas.microsoft.com/office/powerpoint/2010/main" val="1644117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altLang="en-US" kern="0" dirty="0">
                <a:ea typeface="MS PGothic" charset="-128"/>
              </a:rPr>
              <a:t>So what is TPH? </a:t>
            </a:r>
          </a:p>
        </p:txBody>
      </p:sp>
      <p:sp>
        <p:nvSpPr>
          <p:cNvPr id="4" name="Rectangle 3"/>
          <p:cNvSpPr/>
          <p:nvPr/>
        </p:nvSpPr>
        <p:spPr>
          <a:xfrm>
            <a:off x="-283035" y="5396459"/>
            <a:ext cx="8906795" cy="1200329"/>
          </a:xfrm>
          <a:prstGeom prst="rect">
            <a:avLst/>
          </a:prstGeom>
          <a:noFill/>
          <a:effectLst>
            <a:glow>
              <a:schemeClr val="accent1"/>
            </a:glow>
          </a:effectLst>
        </p:spPr>
        <p:txBody>
          <a:bodyPr wrap="square" lIns="91440" tIns="45720" rIns="91440" bIns="45720">
            <a:spAutoFit/>
          </a:bodyPr>
          <a:lstStyle/>
          <a:p>
            <a:pPr algn="ctr"/>
            <a:r>
              <a:rPr lang="en-US" altLang="en-US" sz="3600" b="1" dirty="0">
                <a:solidFill>
                  <a:srgbClr val="333399"/>
                </a:solidFill>
              </a:rPr>
              <a:t>TPH data can only be properly interpreted with a good CSM!</a:t>
            </a:r>
            <a:endParaRPr lang="en-US" altLang="en-US" sz="3600" b="1" cap="all" dirty="0">
              <a:ln w="9000" cmpd="sng">
                <a:solidFill>
                  <a:schemeClr val="accent4">
                    <a:shade val="50000"/>
                    <a:satMod val="120000"/>
                  </a:schemeClr>
                </a:solidFill>
                <a:prstDash val="solid"/>
              </a:ln>
              <a:solidFill>
                <a:srgbClr val="333399"/>
              </a:solidFill>
              <a:effectLst>
                <a:reflection endPos="0" dir="5400000" sy="-100000" algn="bl" rotWithShape="0"/>
              </a:effectLst>
            </a:endParaRPr>
          </a:p>
        </p:txBody>
      </p:sp>
      <p:sp>
        <p:nvSpPr>
          <p:cNvPr id="6" name="Content Placeholder 5"/>
          <p:cNvSpPr>
            <a:spLocks noGrp="1"/>
          </p:cNvSpPr>
          <p:nvPr>
            <p:ph idx="1"/>
          </p:nvPr>
        </p:nvSpPr>
        <p:spPr>
          <a:xfrm>
            <a:off x="609600" y="1219200"/>
            <a:ext cx="8437880" cy="4114800"/>
          </a:xfrm>
        </p:spPr>
        <p:txBody>
          <a:bodyPr/>
          <a:lstStyle/>
          <a:p>
            <a:r>
              <a:rPr lang="en-US" dirty="0"/>
              <a:t>TPH in environmental media is a measurement that is:</a:t>
            </a:r>
          </a:p>
          <a:p>
            <a:pPr lvl="1"/>
            <a:r>
              <a:rPr lang="en-US" dirty="0"/>
              <a:t>Defined by the analytical method used to measure it</a:t>
            </a:r>
          </a:p>
          <a:p>
            <a:pPr lvl="1"/>
            <a:r>
              <a:rPr lang="en-US" dirty="0"/>
              <a:t>Provides an </a:t>
            </a:r>
            <a:r>
              <a:rPr lang="en-US" u="sng" dirty="0"/>
              <a:t>approximate</a:t>
            </a:r>
            <a:r>
              <a:rPr lang="en-US" dirty="0"/>
              <a:t> concentration of the total hydrocarbons in a complex mixture</a:t>
            </a:r>
          </a:p>
          <a:p>
            <a:pPr lvl="1"/>
            <a:r>
              <a:rPr lang="en-US" dirty="0"/>
              <a:t>Provides information about the size and distribution of the hydrocarbons</a:t>
            </a:r>
          </a:p>
          <a:p>
            <a:pPr lvl="1"/>
            <a:r>
              <a:rPr lang="en-US" dirty="0"/>
              <a:t>Not necessarily “total”, not necessarily all from petroleum and not necessarily all hydrocarbons</a:t>
            </a:r>
          </a:p>
          <a:p>
            <a:pPr lvl="1"/>
            <a:endParaRPr lang="en-US" dirty="0"/>
          </a:p>
        </p:txBody>
      </p:sp>
    </p:spTree>
    <p:extLst>
      <p:ext uri="{BB962C8B-B14F-4D97-AF65-F5344CB8AC3E}">
        <p14:creationId xmlns:p14="http://schemas.microsoft.com/office/powerpoint/2010/main" val="46935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84"/>
          <p:cNvSpPr txBox="1">
            <a:spLocks/>
          </p:cNvSpPr>
          <p:nvPr/>
        </p:nvSpPr>
        <p:spPr>
          <a:xfrm>
            <a:off x="381000" y="57577"/>
            <a:ext cx="7588250" cy="898525"/>
          </a:xfrm>
          <a:prstGeom prst="rect">
            <a:avLst/>
          </a:prstGeom>
          <a:noFill/>
          <a:ln>
            <a:noFill/>
          </a:ln>
        </p:spPr>
        <p:txBody>
          <a:bodyPr spcFirstLastPara="1" wrap="square" lIns="91425" tIns="45700" rIns="91425" bIns="45700" anchor="ctr" anchorCtr="0">
            <a:noAutofit/>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TPH Evaluation - Challenges</a:t>
            </a:r>
          </a:p>
        </p:txBody>
      </p:sp>
      <p:sp>
        <p:nvSpPr>
          <p:cNvPr id="5" name="Rectangle 3">
            <a:extLst>
              <a:ext uri="{FF2B5EF4-FFF2-40B4-BE49-F238E27FC236}">
                <a16:creationId xmlns="" xmlns:a16="http://schemas.microsoft.com/office/drawing/2014/main" id="{B15D9E3B-95EA-4BDC-B3FA-304D9300EB4B}"/>
              </a:ext>
            </a:extLst>
          </p:cNvPr>
          <p:cNvSpPr>
            <a:spLocks noChangeArrowheads="1"/>
          </p:cNvSpPr>
          <p:nvPr/>
        </p:nvSpPr>
        <p:spPr bwMode="auto">
          <a:xfrm>
            <a:off x="0" y="6488113"/>
            <a:ext cx="34510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a:solidFill>
                  <a:schemeClr val="tx1"/>
                </a:solidFill>
              </a:rPr>
              <a:t>ITRC TPHRisk-1 Chapters 4 and 6</a:t>
            </a:r>
          </a:p>
        </p:txBody>
      </p:sp>
      <p:sp>
        <p:nvSpPr>
          <p:cNvPr id="7" name="Content Placeholder 5"/>
          <p:cNvSpPr txBox="1">
            <a:spLocks/>
          </p:cNvSpPr>
          <p:nvPr/>
        </p:nvSpPr>
        <p:spPr bwMode="auto">
          <a:xfrm>
            <a:off x="609600" y="1371600"/>
            <a:ext cx="843788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600"/>
              </a:spcAft>
            </a:pPr>
            <a:r>
              <a:rPr lang="en-US" kern="0" dirty="0"/>
              <a:t>C</a:t>
            </a:r>
            <a:r>
              <a:rPr lang="en-US" dirty="0"/>
              <a:t>omposition changes with time and space due to weathering, influenced by site-specific conditions</a:t>
            </a:r>
          </a:p>
          <a:p>
            <a:pPr>
              <a:spcAft>
                <a:spcPts val="600"/>
              </a:spcAft>
            </a:pPr>
            <a:r>
              <a:rPr lang="en-US" dirty="0"/>
              <a:t>Impractical to analyze for hundreds of individual compounds</a:t>
            </a:r>
          </a:p>
          <a:p>
            <a:pPr>
              <a:spcAft>
                <a:spcPts val="600"/>
              </a:spcAft>
            </a:pPr>
            <a:r>
              <a:rPr lang="en-US" dirty="0"/>
              <a:t>Limited toxicity data</a:t>
            </a:r>
          </a:p>
        </p:txBody>
      </p:sp>
      <p:sp>
        <p:nvSpPr>
          <p:cNvPr id="8" name="Rectangle 7"/>
          <p:cNvSpPr/>
          <p:nvPr/>
        </p:nvSpPr>
        <p:spPr>
          <a:xfrm>
            <a:off x="76200" y="4419600"/>
            <a:ext cx="8906795" cy="954107"/>
          </a:xfrm>
          <a:prstGeom prst="rect">
            <a:avLst/>
          </a:prstGeom>
          <a:noFill/>
          <a:effectLst>
            <a:glow>
              <a:schemeClr val="accent1"/>
            </a:glow>
          </a:effectLst>
        </p:spPr>
        <p:txBody>
          <a:bodyPr wrap="square" lIns="91440" tIns="45720" rIns="91440" bIns="45720">
            <a:spAutoFit/>
          </a:bodyPr>
          <a:lstStyle/>
          <a:p>
            <a:pPr algn="ctr"/>
            <a:r>
              <a:rPr lang="en-US" altLang="en-US" sz="2800" b="1" dirty="0">
                <a:solidFill>
                  <a:srgbClr val="008000"/>
                </a:solidFill>
              </a:rPr>
              <a:t>Group hydrocarbons with similar characteristics (e.g., environmental fate, toxicity, etc.)</a:t>
            </a:r>
            <a:endParaRPr lang="en-US" altLang="en-US" sz="2800" b="1" cap="all" dirty="0">
              <a:ln w="9000" cmpd="sng">
                <a:solidFill>
                  <a:schemeClr val="accent4">
                    <a:shade val="50000"/>
                    <a:satMod val="120000"/>
                  </a:schemeClr>
                </a:solidFill>
                <a:prstDash val="solid"/>
              </a:ln>
              <a:solidFill>
                <a:srgbClr val="008000"/>
              </a:solidFill>
              <a:effectLst>
                <a:reflection endPos="0" dir="5400000" sy="-100000" algn="bl" rotWithShape="0"/>
              </a:effectLst>
            </a:endParaRPr>
          </a:p>
        </p:txBody>
      </p:sp>
    </p:spTree>
    <p:extLst>
      <p:ext uri="{BB962C8B-B14F-4D97-AF65-F5344CB8AC3E}">
        <p14:creationId xmlns:p14="http://schemas.microsoft.com/office/powerpoint/2010/main" val="14104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586314" y="1169178"/>
            <a:ext cx="8198458" cy="5053046"/>
          </a:xfrm>
          <a:prstGeom prst="rect">
            <a:avLst/>
          </a:prstGeom>
          <a:noFill/>
          <a:ln>
            <a:noFill/>
          </a:ln>
        </p:spPr>
      </p:pic>
      <p:sp>
        <p:nvSpPr>
          <p:cNvPr id="7" name="Title 6"/>
          <p:cNvSpPr>
            <a:spLocks noGrp="1"/>
          </p:cNvSpPr>
          <p:nvPr>
            <p:ph type="title"/>
          </p:nvPr>
        </p:nvSpPr>
        <p:spPr/>
        <p:txBody>
          <a:bodyPr/>
          <a:lstStyle/>
          <a:p>
            <a:r>
              <a:rPr lang="en-US" dirty="0"/>
              <a:t>Case Study: Tank Farm</a:t>
            </a:r>
          </a:p>
        </p:txBody>
      </p:sp>
      <p:sp>
        <p:nvSpPr>
          <p:cNvPr id="9" name="Rectangle 3">
            <a:extLst>
              <a:ext uri="{FF2B5EF4-FFF2-40B4-BE49-F238E27FC236}">
                <a16:creationId xmlns="" xmlns:a16="http://schemas.microsoft.com/office/drawing/2014/main" id="{D0F8BFE6-6726-4947-943A-BBBC8E1F5635}"/>
              </a:ext>
            </a:extLst>
          </p:cNvPr>
          <p:cNvSpPr>
            <a:spLocks noChangeArrowheads="1"/>
          </p:cNvSpPr>
          <p:nvPr/>
        </p:nvSpPr>
        <p:spPr bwMode="auto">
          <a:xfrm>
            <a:off x="412142" y="6506021"/>
            <a:ext cx="3685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a:solidFill>
                  <a:schemeClr val="tx1"/>
                </a:solidFill>
              </a:rPr>
              <a:t>HIDOH Case Study #1 (HIDOH 2018)</a:t>
            </a:r>
          </a:p>
        </p:txBody>
      </p:sp>
      <p:sp>
        <p:nvSpPr>
          <p:cNvPr id="5"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sp>
        <p:nvSpPr>
          <p:cNvPr id="2" name="TextBox 1"/>
          <p:cNvSpPr txBox="1"/>
          <p:nvPr/>
        </p:nvSpPr>
        <p:spPr>
          <a:xfrm>
            <a:off x="6694714" y="2329152"/>
            <a:ext cx="1458686" cy="369332"/>
          </a:xfrm>
          <a:prstGeom prst="rect">
            <a:avLst/>
          </a:prstGeom>
          <a:solidFill>
            <a:schemeClr val="bg1"/>
          </a:solidFill>
        </p:spPr>
        <p:txBody>
          <a:bodyPr wrap="square" rtlCol="0">
            <a:spAutoFit/>
          </a:bodyPr>
          <a:lstStyle/>
          <a:p>
            <a:pPr algn="ctr"/>
            <a:r>
              <a:rPr lang="en-US" dirty="0"/>
              <a:t>Ocean</a:t>
            </a:r>
          </a:p>
        </p:txBody>
      </p:sp>
      <p:cxnSp>
        <p:nvCxnSpPr>
          <p:cNvPr id="6" name="Straight Arrow Connector 5"/>
          <p:cNvCxnSpPr/>
          <p:nvPr/>
        </p:nvCxnSpPr>
        <p:spPr bwMode="auto">
          <a:xfrm flipV="1">
            <a:off x="7434942" y="2013857"/>
            <a:ext cx="816429" cy="31529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80165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371601"/>
            <a:ext cx="8229600" cy="42672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600"/>
              </a:spcAft>
            </a:pPr>
            <a:r>
              <a:rPr lang="en-US" kern="0" dirty="0"/>
              <a:t>Reliance on BTEX and PAH data for CSM development</a:t>
            </a:r>
          </a:p>
          <a:p>
            <a:pPr>
              <a:spcAft>
                <a:spcPts val="600"/>
              </a:spcAft>
            </a:pPr>
            <a:r>
              <a:rPr lang="en-US" kern="0" dirty="0"/>
              <a:t>CSM development allied with human direct exposure only</a:t>
            </a:r>
          </a:p>
          <a:p>
            <a:pPr>
              <a:spcAft>
                <a:spcPts val="600"/>
              </a:spcAft>
            </a:pPr>
            <a:r>
              <a:rPr lang="en-US" kern="0" dirty="0"/>
              <a:t>Incorrect consideration for natural degradation data (e.g., consideration for TPH metabolites)</a:t>
            </a:r>
          </a:p>
          <a:p>
            <a:pPr>
              <a:spcAft>
                <a:spcPts val="600"/>
              </a:spcAft>
            </a:pPr>
            <a:r>
              <a:rPr lang="en-US" kern="0" dirty="0"/>
              <a:t>Failure to incorporate nature, location and concerns from residual contamination</a:t>
            </a:r>
          </a:p>
          <a:p>
            <a:pPr marL="0" indent="0">
              <a:buFont typeface="Wingdings 3" panose="05040102010807070707" pitchFamily="18" charset="2"/>
              <a:buNone/>
            </a:pPr>
            <a:endParaRPr lang="en-US" kern="0" dirty="0"/>
          </a:p>
        </p:txBody>
      </p:sp>
      <p:sp>
        <p:nvSpPr>
          <p:cNvPr id="4" name="Title 3"/>
          <p:cNvSpPr>
            <a:spLocks noGrp="1"/>
          </p:cNvSpPr>
          <p:nvPr>
            <p:ph type="title"/>
          </p:nvPr>
        </p:nvSpPr>
        <p:spPr/>
        <p:txBody>
          <a:bodyPr/>
          <a:lstStyle/>
          <a:p>
            <a:r>
              <a:rPr lang="en-US" dirty="0"/>
              <a:t>Common Pitfalls to CSM Development</a:t>
            </a:r>
          </a:p>
        </p:txBody>
      </p:sp>
    </p:spTree>
    <p:extLst>
      <p:ext uri="{BB962C8B-B14F-4D97-AF65-F5344CB8AC3E}">
        <p14:creationId xmlns:p14="http://schemas.microsoft.com/office/powerpoint/2010/main" val="261602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 xmlns:a16="http://schemas.microsoft.com/office/drawing/2014/main" id="{9872750E-5C6A-4042-965E-C7CB9AFB0305}"/>
              </a:ext>
            </a:extLst>
          </p:cNvPr>
          <p:cNvSpPr txBox="1">
            <a:spLocks/>
          </p:cNvSpPr>
          <p:nvPr/>
        </p:nvSpPr>
        <p:spPr>
          <a:xfrm>
            <a:off x="609600" y="1079326"/>
            <a:ext cx="7772400" cy="5550074"/>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1800"/>
              </a:spcAft>
            </a:pPr>
            <a:r>
              <a:rPr lang="en-US" kern="0" dirty="0" smtClean="0"/>
              <a:t>What is TPH?</a:t>
            </a:r>
            <a:endParaRPr lang="en-US" kern="0" dirty="0"/>
          </a:p>
          <a:p>
            <a:pPr marL="914400" lvl="1" indent="-457200">
              <a:buFont typeface="+mj-lt"/>
              <a:buAutoNum type="arabicPeriod"/>
            </a:pPr>
            <a:r>
              <a:rPr lang="en-US" kern="0" dirty="0"/>
              <a:t>TPH is defined by the analytical method</a:t>
            </a:r>
          </a:p>
          <a:p>
            <a:pPr marL="914400" lvl="1" indent="-457200">
              <a:buFont typeface="+mj-lt"/>
              <a:buAutoNum type="arabicPeriod"/>
            </a:pPr>
            <a:r>
              <a:rPr lang="en-US" kern="0" dirty="0"/>
              <a:t>TPH is an </a:t>
            </a:r>
            <a:r>
              <a:rPr lang="en-US" kern="0" dirty="0" smtClean="0"/>
              <a:t>accurate measure of the total </a:t>
            </a:r>
            <a:r>
              <a:rPr lang="en-US" kern="0" dirty="0"/>
              <a:t>hydrocarbons</a:t>
            </a:r>
          </a:p>
          <a:p>
            <a:pPr marL="914400" lvl="1" indent="-457200">
              <a:buFont typeface="+mj-lt"/>
              <a:buAutoNum type="arabicPeriod"/>
            </a:pPr>
            <a:r>
              <a:rPr lang="en-US" kern="0" dirty="0"/>
              <a:t>TPH </a:t>
            </a:r>
            <a:r>
              <a:rPr lang="en-US" kern="0" dirty="0" smtClean="0"/>
              <a:t>concentration does not include biodegradation products and metabolites</a:t>
            </a:r>
            <a:endParaRPr lang="en-US" kern="0" dirty="0"/>
          </a:p>
          <a:p>
            <a:pPr marL="914400" lvl="1" indent="-457200">
              <a:buFont typeface="+mj-lt"/>
              <a:buAutoNum type="arabicPeriod"/>
            </a:pPr>
            <a:r>
              <a:rPr lang="en-US" kern="0" dirty="0"/>
              <a:t>None of the above</a:t>
            </a:r>
          </a:p>
        </p:txBody>
      </p:sp>
      <p:sp>
        <p:nvSpPr>
          <p:cNvPr id="5" name="TextBox 9">
            <a:extLst/>
          </p:cNvPr>
          <p:cNvSpPr txBox="1">
            <a:spLocks noChangeArrowheads="1"/>
          </p:cNvSpPr>
          <p:nvPr/>
        </p:nvSpPr>
        <p:spPr bwMode="auto">
          <a:xfrm rot="16200000">
            <a:off x="-2710654" y="3762345"/>
            <a:ext cx="5791200" cy="400110"/>
          </a:xfrm>
          <a:prstGeom prst="rect">
            <a:avLst/>
          </a:prstGeom>
          <a:solidFill>
            <a:srgbClr val="FF9900"/>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Poll Question</a:t>
            </a:r>
          </a:p>
        </p:txBody>
      </p:sp>
      <p:sp>
        <p:nvSpPr>
          <p:cNvPr id="6" name="Title 5"/>
          <p:cNvSpPr>
            <a:spLocks noGrp="1"/>
          </p:cNvSpPr>
          <p:nvPr>
            <p:ph type="title"/>
          </p:nvPr>
        </p:nvSpPr>
        <p:spPr/>
        <p:txBody>
          <a:bodyPr/>
          <a:lstStyle/>
          <a:p>
            <a:r>
              <a:rPr lang="en-US" dirty="0"/>
              <a:t>Poll Question</a:t>
            </a:r>
          </a:p>
        </p:txBody>
      </p:sp>
    </p:spTree>
    <p:extLst>
      <p:ext uri="{BB962C8B-B14F-4D97-AF65-F5344CB8AC3E}">
        <p14:creationId xmlns:p14="http://schemas.microsoft.com/office/powerpoint/2010/main" val="1915469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Road Map</a:t>
            </a:r>
          </a:p>
        </p:txBody>
      </p:sp>
      <p:sp>
        <p:nvSpPr>
          <p:cNvPr id="4" name="Rectangle 3"/>
          <p:cNvSpPr/>
          <p:nvPr/>
        </p:nvSpPr>
        <p:spPr>
          <a:xfrm>
            <a:off x="609600" y="2362200"/>
            <a:ext cx="5029200" cy="516541"/>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txBox="1">
            <a:spLocks/>
          </p:cNvSpPr>
          <p:nvPr/>
        </p:nvSpPr>
        <p:spPr>
          <a:xfrm>
            <a:off x="609600" y="1371600"/>
            <a:ext cx="7772400" cy="477296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Why the Guidance? </a:t>
            </a:r>
          </a:p>
          <a:p>
            <a:r>
              <a:rPr lang="en-US" kern="0" dirty="0"/>
              <a:t>Learn What TPH is</a:t>
            </a:r>
          </a:p>
          <a:p>
            <a:r>
              <a:rPr lang="en-US" kern="0" dirty="0"/>
              <a:t>Learn TPH Analytical Methods</a:t>
            </a:r>
          </a:p>
          <a:p>
            <a:r>
              <a:rPr lang="en-US" kern="0" dirty="0"/>
              <a:t>Questions and Answers</a:t>
            </a:r>
          </a:p>
          <a:p>
            <a:r>
              <a:rPr lang="en-US" kern="0" dirty="0"/>
              <a:t>Environmental Fate of TPH </a:t>
            </a:r>
          </a:p>
          <a:p>
            <a:r>
              <a:rPr lang="en-US" kern="0" dirty="0"/>
              <a:t>Assessing Human and Ecological Risk from TPH </a:t>
            </a:r>
          </a:p>
          <a:p>
            <a:r>
              <a:rPr lang="en-US" kern="0" dirty="0"/>
              <a:t>Stakeholders Considerations</a:t>
            </a:r>
          </a:p>
          <a:p>
            <a:r>
              <a:rPr lang="en-US" kern="0" dirty="0"/>
              <a:t>Closing</a:t>
            </a:r>
          </a:p>
          <a:p>
            <a:r>
              <a:rPr lang="en-US" kern="0" dirty="0"/>
              <a:t>Questions and Answers</a:t>
            </a:r>
          </a:p>
          <a:p>
            <a:endParaRPr lang="en-US" sz="2800" kern="0" dirty="0"/>
          </a:p>
          <a:p>
            <a:endParaRPr lang="en-US" sz="2800" kern="0" dirty="0"/>
          </a:p>
          <a:p>
            <a:endParaRPr lang="en-US" kern="0" dirty="0"/>
          </a:p>
        </p:txBody>
      </p:sp>
    </p:spTree>
    <p:extLst>
      <p:ext uri="{BB962C8B-B14F-4D97-AF65-F5344CB8AC3E}">
        <p14:creationId xmlns:p14="http://schemas.microsoft.com/office/powerpoint/2010/main" val="608162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CD171D-29FE-423C-BFE3-37AC40E3C1C1}"/>
              </a:ext>
            </a:extLst>
          </p:cNvPr>
          <p:cNvSpPr>
            <a:spLocks noGrp="1"/>
          </p:cNvSpPr>
          <p:nvPr>
            <p:ph type="title"/>
          </p:nvPr>
        </p:nvSpPr>
        <p:spPr/>
        <p:txBody>
          <a:bodyPr/>
          <a:lstStyle/>
          <a:p>
            <a:r>
              <a:rPr lang="en-US" dirty="0"/>
              <a:t>Learning Objectives – Learn TPH Analytical Methods </a:t>
            </a:r>
          </a:p>
        </p:txBody>
      </p:sp>
      <p:sp>
        <p:nvSpPr>
          <p:cNvPr id="11" name="Text Placeholder 2">
            <a:extLst>
              <a:ext uri="{FF2B5EF4-FFF2-40B4-BE49-F238E27FC236}">
                <a16:creationId xmlns="" xmlns:a16="http://schemas.microsoft.com/office/drawing/2014/main" id="{56FA0A81-3AF5-4706-818E-B2A59729B479}"/>
              </a:ext>
            </a:extLst>
          </p:cNvPr>
          <p:cNvSpPr txBox="1">
            <a:spLocks/>
          </p:cNvSpPr>
          <p:nvPr/>
        </p:nvSpPr>
        <p:spPr>
          <a:xfrm>
            <a:off x="609600" y="1828800"/>
            <a:ext cx="7772400" cy="41148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1200"/>
              </a:spcAft>
            </a:pPr>
            <a:r>
              <a:rPr lang="en-US" kern="0" dirty="0"/>
              <a:t>Select the appropriate TPH Analytical Method based on data quality objectives</a:t>
            </a:r>
          </a:p>
          <a:p>
            <a:pPr>
              <a:spcAft>
                <a:spcPts val="1200"/>
              </a:spcAft>
            </a:pPr>
            <a:r>
              <a:rPr lang="en-US" kern="0" dirty="0"/>
              <a:t>Properly interpret analytical results </a:t>
            </a:r>
          </a:p>
          <a:p>
            <a:pPr>
              <a:spcAft>
                <a:spcPts val="1200"/>
              </a:spcAft>
            </a:pPr>
            <a:r>
              <a:rPr lang="en-US" kern="0" dirty="0"/>
              <a:t>Recognize when to question analytical results</a:t>
            </a:r>
          </a:p>
          <a:p>
            <a:pPr>
              <a:spcAft>
                <a:spcPts val="1200"/>
              </a:spcAft>
            </a:pPr>
            <a:r>
              <a:rPr lang="en-US" kern="0" dirty="0"/>
              <a:t>Recognize uses for field methods</a:t>
            </a:r>
          </a:p>
          <a:p>
            <a:endParaRPr lang="en-US" kern="0" dirty="0"/>
          </a:p>
          <a:p>
            <a:endParaRPr lang="en-US" kern="0" dirty="0"/>
          </a:p>
        </p:txBody>
      </p:sp>
    </p:spTree>
    <p:extLst>
      <p:ext uri="{BB962C8B-B14F-4D97-AF65-F5344CB8AC3E}">
        <p14:creationId xmlns:p14="http://schemas.microsoft.com/office/powerpoint/2010/main" val="1296328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9"/>
          <p:cNvSpPr>
            <a:spLocks noGrp="1" noChangeArrowheads="1"/>
          </p:cNvSpPr>
          <p:nvPr>
            <p:ph type="title"/>
          </p:nvPr>
        </p:nvSpPr>
        <p:spPr/>
        <p:txBody>
          <a:bodyPr/>
          <a:lstStyle/>
          <a:p>
            <a:r>
              <a:rPr lang="en-US" altLang="en-US" dirty="0"/>
              <a:t>Housekeeping 	</a:t>
            </a:r>
          </a:p>
        </p:txBody>
      </p:sp>
      <p:sp>
        <p:nvSpPr>
          <p:cNvPr id="8195" name="Rectangle 20"/>
          <p:cNvSpPr>
            <a:spLocks noGrp="1" noChangeArrowheads="1"/>
          </p:cNvSpPr>
          <p:nvPr>
            <p:ph sz="half" idx="1"/>
          </p:nvPr>
        </p:nvSpPr>
        <p:spPr>
          <a:xfrm>
            <a:off x="304800" y="1219200"/>
            <a:ext cx="3810000" cy="4495800"/>
          </a:xfrm>
        </p:spPr>
        <p:txBody>
          <a:bodyPr/>
          <a:lstStyle/>
          <a:p>
            <a:r>
              <a:rPr lang="en-US" altLang="en-US" sz="2600" dirty="0"/>
              <a:t>Course time is 2¼ hours</a:t>
            </a:r>
          </a:p>
          <a:p>
            <a:r>
              <a:rPr lang="en-US" altLang="en-US" sz="2600" dirty="0"/>
              <a:t>This event is being recorded </a:t>
            </a:r>
          </a:p>
          <a:p>
            <a:r>
              <a:rPr lang="en-US" altLang="en-US" sz="2600" dirty="0"/>
              <a:t>Trainers control slides</a:t>
            </a:r>
          </a:p>
          <a:p>
            <a:pPr lvl="1"/>
            <a:r>
              <a:rPr lang="en-US" altLang="en-US" sz="2200" b="1" dirty="0"/>
              <a:t>Want to control your own slides?</a:t>
            </a:r>
            <a:r>
              <a:rPr lang="en-US" altLang="en-US" sz="2200" dirty="0"/>
              <a:t> You can download presentation file on CLU-IN training page</a:t>
            </a:r>
          </a:p>
          <a:p>
            <a:endParaRPr lang="en-US" altLang="en-US" dirty="0"/>
          </a:p>
        </p:txBody>
      </p:sp>
      <p:sp>
        <p:nvSpPr>
          <p:cNvPr id="8196" name="Rectangle 21"/>
          <p:cNvSpPr>
            <a:spLocks noGrp="1" noChangeArrowheads="1"/>
          </p:cNvSpPr>
          <p:nvPr>
            <p:ph sz="half" idx="2"/>
          </p:nvPr>
        </p:nvSpPr>
        <p:spPr>
          <a:xfrm>
            <a:off x="4114800" y="1219200"/>
            <a:ext cx="4800600" cy="4495800"/>
          </a:xfrm>
        </p:spPr>
        <p:txBody>
          <a:bodyPr/>
          <a:lstStyle/>
          <a:p>
            <a:r>
              <a:rPr lang="en-US" altLang="en-US" sz="2600" dirty="0"/>
              <a:t>Questions and feedback</a:t>
            </a:r>
          </a:p>
          <a:p>
            <a:pPr lvl="1"/>
            <a:r>
              <a:rPr lang="en-US" altLang="en-US" sz="2200" b="1" dirty="0"/>
              <a:t>Throughout training: </a:t>
            </a:r>
            <a:br>
              <a:rPr lang="en-US" altLang="en-US" sz="2200" b="1" dirty="0"/>
            </a:br>
            <a:r>
              <a:rPr lang="en-US" altLang="en-US" sz="2200" dirty="0"/>
              <a:t>type in the “Q &amp; A” box</a:t>
            </a:r>
          </a:p>
          <a:p>
            <a:pPr lvl="1"/>
            <a:r>
              <a:rPr lang="en-US" altLang="en-US" sz="2200" b="1" dirty="0"/>
              <a:t>At Q&amp;A breaks: </a:t>
            </a:r>
            <a:r>
              <a:rPr lang="en-US" altLang="en-US" sz="2200" dirty="0"/>
              <a:t>unmute your phone with #6 to ask out loud</a:t>
            </a:r>
          </a:p>
          <a:p>
            <a:pPr lvl="1"/>
            <a:r>
              <a:rPr lang="en-US" altLang="en-US" sz="2200" b="1" dirty="0"/>
              <a:t>At end of class: </a:t>
            </a:r>
            <a:r>
              <a:rPr lang="en-US" altLang="en-US" sz="2200" dirty="0"/>
              <a:t>Feedback form available from last slide </a:t>
            </a:r>
          </a:p>
          <a:p>
            <a:pPr lvl="2"/>
            <a:r>
              <a:rPr lang="en-US" altLang="en-US" b="1" dirty="0"/>
              <a:t>Need confirmation of your participation today? </a:t>
            </a:r>
            <a:r>
              <a:rPr lang="en-US" altLang="en-US" dirty="0"/>
              <a:t>Fill out the feedback form and check box for confirmation email and certificate</a:t>
            </a:r>
          </a:p>
          <a:p>
            <a:endParaRPr lang="en-US" altLang="en-US" dirty="0"/>
          </a:p>
        </p:txBody>
      </p:sp>
      <p:sp>
        <p:nvSpPr>
          <p:cNvPr id="8197" name="Rectangle 4"/>
          <p:cNvSpPr>
            <a:spLocks noChangeArrowheads="1"/>
          </p:cNvSpPr>
          <p:nvPr/>
        </p:nvSpPr>
        <p:spPr bwMode="auto">
          <a:xfrm>
            <a:off x="1009650" y="5486400"/>
            <a:ext cx="716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buFont typeface="Wingdings 3" panose="05040102010807070707" pitchFamily="18" charset="2"/>
              <a:buNone/>
            </a:pPr>
            <a:r>
              <a:rPr lang="en-US" altLang="en-US" sz="1800" b="1" dirty="0">
                <a:ea typeface="ＭＳ Ｐゴシック" panose="020B0600070205080204" pitchFamily="34" charset="-128"/>
              </a:rPr>
              <a:t>Copyright </a:t>
            </a:r>
            <a:r>
              <a:rPr lang="en-US" altLang="en-US" sz="1800" b="1" dirty="0" smtClean="0">
                <a:ea typeface="ＭＳ Ｐゴシック" panose="020B0600070205080204" pitchFamily="34" charset="-128"/>
              </a:rPr>
              <a:t>2019 </a:t>
            </a:r>
            <a:r>
              <a:rPr lang="en-US" altLang="en-US" sz="1800" b="1" dirty="0">
                <a:ea typeface="ＭＳ Ｐゴシック" panose="020B0600070205080204" pitchFamily="34" charset="-128"/>
              </a:rPr>
              <a:t>Interstate Technology &amp; Regulatory Council, </a:t>
            </a:r>
            <a:br>
              <a:rPr lang="en-US" altLang="en-US" sz="1800" b="1" dirty="0">
                <a:ea typeface="ＭＳ Ｐゴシック" panose="020B0600070205080204" pitchFamily="34" charset="-128"/>
              </a:rPr>
            </a:br>
            <a:r>
              <a:rPr lang="en-US" altLang="en-US" sz="1800" b="1" dirty="0">
                <a:ea typeface="ＭＳ Ｐゴシック" panose="020B0600070205080204" pitchFamily="34" charset="-128"/>
              </a:rPr>
              <a:t>50 F Street, NW, Suite 350, Washington, DC 20001</a:t>
            </a:r>
          </a:p>
        </p:txBody>
      </p:sp>
    </p:spTree>
    <p:extLst>
      <p:ext uri="{BB962C8B-B14F-4D97-AF65-F5344CB8AC3E}">
        <p14:creationId xmlns:p14="http://schemas.microsoft.com/office/powerpoint/2010/main" val="39030727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A86D4-66F8-4732-B37A-BF09CD3F2D36}"/>
              </a:ext>
            </a:extLst>
          </p:cNvPr>
          <p:cNvSpPr txBox="1">
            <a:spLocks/>
          </p:cNvSpPr>
          <p:nvPr/>
        </p:nvSpPr>
        <p:spPr>
          <a:xfrm>
            <a:off x="381000" y="228600"/>
            <a:ext cx="7588250" cy="5937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TPH: Method Defined Parameter</a:t>
            </a:r>
          </a:p>
        </p:txBody>
      </p:sp>
      <p:sp>
        <p:nvSpPr>
          <p:cNvPr id="3" name="Text Placeholder 7">
            <a:extLst>
              <a:ext uri="{FF2B5EF4-FFF2-40B4-BE49-F238E27FC236}">
                <a16:creationId xmlns="" xmlns:a16="http://schemas.microsoft.com/office/drawing/2014/main" id="{7D336238-FE4F-4EA1-9C1F-F9596001A810}"/>
              </a:ext>
            </a:extLst>
          </p:cNvPr>
          <p:cNvSpPr txBox="1">
            <a:spLocks/>
          </p:cNvSpPr>
          <p:nvPr/>
        </p:nvSpPr>
        <p:spPr>
          <a:xfrm>
            <a:off x="609600" y="1524000"/>
            <a:ext cx="7772400" cy="41148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Considerations in selecting the analytical method include:	</a:t>
            </a:r>
          </a:p>
          <a:p>
            <a:pPr lvl="1"/>
            <a:r>
              <a:rPr lang="en-US" kern="0" dirty="0"/>
              <a:t>Project Objectives</a:t>
            </a:r>
          </a:p>
          <a:p>
            <a:pPr lvl="1"/>
            <a:r>
              <a:rPr lang="en-US" kern="0" dirty="0"/>
              <a:t>Regulatory Requirements</a:t>
            </a:r>
          </a:p>
          <a:p>
            <a:pPr lvl="1"/>
            <a:r>
              <a:rPr lang="en-US" kern="0" dirty="0"/>
              <a:t>Application (detection, delineation, monitoring, risk assessment, </a:t>
            </a:r>
            <a:r>
              <a:rPr lang="en-US" kern="0" dirty="0" smtClean="0"/>
              <a:t>etc.)</a:t>
            </a:r>
            <a:endParaRPr lang="en-US" kern="0" dirty="0"/>
          </a:p>
          <a:p>
            <a:pPr lvl="1"/>
            <a:r>
              <a:rPr lang="en-US" kern="0" dirty="0"/>
              <a:t>Petroleum type (if known)</a:t>
            </a:r>
          </a:p>
          <a:p>
            <a:pPr lvl="1"/>
            <a:r>
              <a:rPr lang="en-US" kern="0" dirty="0"/>
              <a:t>Media</a:t>
            </a:r>
          </a:p>
          <a:p>
            <a:pPr lvl="1"/>
            <a:endParaRPr lang="en-US" kern="0" dirty="0"/>
          </a:p>
          <a:p>
            <a:pPr marL="510540" lvl="1" indent="0">
              <a:buFontTx/>
              <a:buNone/>
            </a:pPr>
            <a:r>
              <a:rPr lang="en-US" kern="0" dirty="0"/>
              <a:t>	     </a:t>
            </a:r>
            <a:r>
              <a:rPr lang="en-US" sz="2800" i="1" kern="0" dirty="0">
                <a:solidFill>
                  <a:srgbClr val="C00000"/>
                </a:solidFill>
              </a:rPr>
              <a:t>No method can do everything!</a:t>
            </a:r>
          </a:p>
        </p:txBody>
      </p:sp>
    </p:spTree>
    <p:extLst>
      <p:ext uri="{BB962C8B-B14F-4D97-AF65-F5344CB8AC3E}">
        <p14:creationId xmlns:p14="http://schemas.microsoft.com/office/powerpoint/2010/main" val="829181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9F0A90-E960-4CCC-9972-5A3B2EB8ECDE}"/>
              </a:ext>
            </a:extLst>
          </p:cNvPr>
          <p:cNvSpPr txBox="1">
            <a:spLocks/>
          </p:cNvSpPr>
          <p:nvPr/>
        </p:nvSpPr>
        <p:spPr>
          <a:xfrm>
            <a:off x="381000" y="228600"/>
            <a:ext cx="7588250" cy="669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lang="en-US" kern="0" dirty="0">
                <a:latin typeface="Arial"/>
              </a:rPr>
              <a:t>Preferred Laboratory method</a:t>
            </a:r>
            <a:r>
              <a:rPr kumimoji="0" lang="en-US" sz="3200" b="1" i="0" u="none" strike="noStrike" kern="0" cap="none" spc="0" normalizeH="0" baseline="0" noProof="0" dirty="0">
                <a:ln>
                  <a:noFill/>
                </a:ln>
                <a:solidFill>
                  <a:srgbClr val="008000"/>
                </a:solidFill>
                <a:effectLst/>
                <a:uLnTx/>
                <a:uFillTx/>
                <a:latin typeface="Arial"/>
                <a:ea typeface="+mj-ea"/>
                <a:cs typeface="+mj-cs"/>
              </a:rPr>
              <a:t> </a:t>
            </a:r>
          </a:p>
        </p:txBody>
      </p:sp>
      <p:sp>
        <p:nvSpPr>
          <p:cNvPr id="3" name="Text Placeholder 2">
            <a:extLst>
              <a:ext uri="{FF2B5EF4-FFF2-40B4-BE49-F238E27FC236}">
                <a16:creationId xmlns="" xmlns:a16="http://schemas.microsoft.com/office/drawing/2014/main" id="{FE70CF1B-73FC-41E8-9A0B-67453FECB457}"/>
              </a:ext>
            </a:extLst>
          </p:cNvPr>
          <p:cNvSpPr txBox="1">
            <a:spLocks/>
          </p:cNvSpPr>
          <p:nvPr/>
        </p:nvSpPr>
        <p:spPr>
          <a:xfrm>
            <a:off x="609600" y="1360908"/>
            <a:ext cx="7467600" cy="2133601"/>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8000"/>
              </a:buClr>
              <a:buSzPct val="75000"/>
              <a:buFont typeface="Wingdings 3" panose="05040102010807070707" pitchFamily="18" charset="2"/>
              <a:buChar char="u"/>
              <a:tabLst/>
              <a:defRPr/>
            </a:pPr>
            <a:r>
              <a:rPr kumimoji="0" lang="en-US" b="0" i="0" u="none" strike="noStrike" kern="0" cap="none" spc="0" normalizeH="0" baseline="0" noProof="0" dirty="0">
                <a:ln>
                  <a:noFill/>
                </a:ln>
                <a:solidFill>
                  <a:srgbClr val="333399"/>
                </a:solidFill>
                <a:effectLst/>
                <a:uLnTx/>
                <a:uFillTx/>
                <a:latin typeface="Arial"/>
              </a:rPr>
              <a:t>Laboratory method </a:t>
            </a:r>
            <a:r>
              <a:rPr lang="en-US" kern="0" dirty="0">
                <a:latin typeface="Arial"/>
              </a:rPr>
              <a:t>for </a:t>
            </a:r>
            <a:r>
              <a:rPr kumimoji="0" lang="en-US" b="0" i="0" u="none" strike="noStrike" kern="0" cap="none" spc="0" normalizeH="0" baseline="0" noProof="0" dirty="0">
                <a:ln>
                  <a:noFill/>
                </a:ln>
                <a:solidFill>
                  <a:srgbClr val="333399"/>
                </a:solidFill>
                <a:effectLst/>
                <a:uLnTx/>
                <a:uFillTx/>
                <a:latin typeface="Arial"/>
              </a:rPr>
              <a:t>TPH</a:t>
            </a:r>
            <a:r>
              <a:rPr kumimoji="0" lang="en-US" b="0" i="0" u="none" strike="noStrike" kern="0" cap="none" spc="0" normalizeH="0" noProof="0" dirty="0">
                <a:ln>
                  <a:noFill/>
                </a:ln>
                <a:solidFill>
                  <a:srgbClr val="333399"/>
                </a:solidFill>
                <a:effectLst/>
                <a:uLnTx/>
                <a:uFillTx/>
                <a:latin typeface="Arial"/>
              </a:rPr>
              <a:t> analysis</a:t>
            </a:r>
            <a:r>
              <a:rPr kumimoji="0" lang="en-US" b="0" i="0" u="none" strike="noStrike" kern="0" cap="none" spc="0" normalizeH="0" baseline="0" noProof="0" dirty="0">
                <a:ln>
                  <a:noFill/>
                </a:ln>
                <a:solidFill>
                  <a:srgbClr val="333399"/>
                </a:solidFill>
                <a:effectLst/>
                <a:uLnTx/>
                <a:uFillTx/>
                <a:latin typeface="Arial"/>
              </a:rPr>
              <a:t>: Gas Chromatography</a:t>
            </a:r>
          </a:p>
          <a:p>
            <a:pPr marL="742950" marR="0" lvl="1" indent="-285750" algn="l" defTabSz="914400" rtl="0" eaLnBrk="0" fontAlgn="base" latinLnBrk="0" hangingPunct="0">
              <a:lnSpc>
                <a:spcPct val="100000"/>
              </a:lnSpc>
              <a:spcBef>
                <a:spcPct val="20000"/>
              </a:spcBef>
              <a:spcAft>
                <a:spcPct val="0"/>
              </a:spcAft>
              <a:buClr>
                <a:srgbClr val="333399"/>
              </a:buClr>
              <a:buSzPct val="115000"/>
              <a:buFontTx/>
              <a:buChar char="•"/>
              <a:tabLst/>
              <a:defRPr/>
            </a:pPr>
            <a:r>
              <a:rPr lang="en-US" kern="0" dirty="0">
                <a:latin typeface="Arial"/>
              </a:rPr>
              <a:t>For separating mixtures into components</a:t>
            </a:r>
          </a:p>
          <a:p>
            <a:pPr marL="742950" marR="0" lvl="1" indent="-285750" algn="l" defTabSz="914400" rtl="0" eaLnBrk="0" fontAlgn="base" latinLnBrk="0" hangingPunct="0">
              <a:lnSpc>
                <a:spcPct val="100000"/>
              </a:lnSpc>
              <a:spcBef>
                <a:spcPct val="20000"/>
              </a:spcBef>
              <a:spcAft>
                <a:spcPct val="0"/>
              </a:spcAft>
              <a:buClr>
                <a:srgbClr val="333399"/>
              </a:buClr>
              <a:buSzPct val="115000"/>
              <a:buFontTx/>
              <a:buChar char="•"/>
              <a:tabLst/>
              <a:defRPr/>
            </a:pPr>
            <a:r>
              <a:rPr lang="en-US" kern="0" dirty="0">
                <a:latin typeface="Arial"/>
              </a:rPr>
              <a:t>Based on volatility of molecules</a:t>
            </a:r>
          </a:p>
          <a:p>
            <a:pPr marL="742950" marR="0" lvl="1" indent="-285750" algn="l" defTabSz="914400" rtl="0" eaLnBrk="0" fontAlgn="base" latinLnBrk="0" hangingPunct="0">
              <a:lnSpc>
                <a:spcPct val="100000"/>
              </a:lnSpc>
              <a:spcBef>
                <a:spcPct val="20000"/>
              </a:spcBef>
              <a:spcAft>
                <a:spcPct val="0"/>
              </a:spcAft>
              <a:buClr>
                <a:srgbClr val="333399"/>
              </a:buClr>
              <a:buSzPct val="115000"/>
              <a:buFontTx/>
              <a:buChar char="•"/>
              <a:tabLst/>
              <a:defRPr/>
            </a:pPr>
            <a:r>
              <a:rPr lang="en-US" kern="0" dirty="0">
                <a:latin typeface="Arial"/>
              </a:rPr>
              <a:t>Several options for detectors</a:t>
            </a:r>
          </a:p>
          <a:p>
            <a:pPr marL="742950" marR="0" lvl="1" indent="-285750" algn="l" defTabSz="914400" rtl="0" eaLnBrk="0" fontAlgn="base" latinLnBrk="0" hangingPunct="0">
              <a:lnSpc>
                <a:spcPct val="100000"/>
              </a:lnSpc>
              <a:spcBef>
                <a:spcPct val="20000"/>
              </a:spcBef>
              <a:spcAft>
                <a:spcPct val="0"/>
              </a:spcAft>
              <a:buClr>
                <a:srgbClr val="333399"/>
              </a:buClr>
              <a:buSzPct val="115000"/>
              <a:buFontTx/>
              <a:buChar char="•"/>
              <a:tabLst/>
              <a:defRPr/>
            </a:pPr>
            <a:endParaRPr kumimoji="0" lang="en-US" sz="2400" b="0" i="0" u="none" strike="noStrike" kern="0" cap="none" spc="0" normalizeH="0" baseline="0" noProof="0" dirty="0">
              <a:ln>
                <a:noFill/>
              </a:ln>
              <a:solidFill>
                <a:srgbClr val="008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008000"/>
              </a:buClr>
              <a:buSzPct val="75000"/>
              <a:buFont typeface="Wingdings 3" panose="05040102010807070707" pitchFamily="18" charset="2"/>
              <a:buChar char="u"/>
              <a:tabLst/>
              <a:defRPr/>
            </a:pPr>
            <a:endParaRPr kumimoji="0" lang="en-US" sz="2600" b="0" i="0" u="none" strike="noStrike" kern="0" cap="none" spc="0" normalizeH="0" baseline="0" noProof="0" dirty="0">
              <a:ln>
                <a:noFill/>
              </a:ln>
              <a:solidFill>
                <a:srgbClr val="333399"/>
              </a:solidFill>
              <a:effectLst/>
              <a:uLnTx/>
              <a:uFillTx/>
              <a:latin typeface="Arial"/>
              <a:ea typeface="+mn-ea"/>
              <a:cs typeface="+mn-cs"/>
            </a:endParaRPr>
          </a:p>
        </p:txBody>
      </p:sp>
      <p:grpSp>
        <p:nvGrpSpPr>
          <p:cNvPr id="42" name="Group 41">
            <a:extLst>
              <a:ext uri="{FF2B5EF4-FFF2-40B4-BE49-F238E27FC236}">
                <a16:creationId xmlns="" xmlns:a16="http://schemas.microsoft.com/office/drawing/2014/main" id="{53001D62-A84D-446D-90CD-26185FC01E24}"/>
              </a:ext>
            </a:extLst>
          </p:cNvPr>
          <p:cNvGrpSpPr/>
          <p:nvPr/>
        </p:nvGrpSpPr>
        <p:grpSpPr>
          <a:xfrm>
            <a:off x="1362002" y="3080975"/>
            <a:ext cx="5038798" cy="3167426"/>
            <a:chOff x="1362002" y="3080975"/>
            <a:chExt cx="5038798" cy="3167426"/>
          </a:xfrm>
        </p:grpSpPr>
        <p:sp>
          <p:nvSpPr>
            <p:cNvPr id="32" name="Arc 31">
              <a:extLst>
                <a:ext uri="{FF2B5EF4-FFF2-40B4-BE49-F238E27FC236}">
                  <a16:creationId xmlns="" xmlns:a16="http://schemas.microsoft.com/office/drawing/2014/main" id="{0043D155-F78D-40AB-BD1C-946C87F6FCAD}"/>
                </a:ext>
              </a:extLst>
            </p:cNvPr>
            <p:cNvSpPr/>
            <p:nvPr/>
          </p:nvSpPr>
          <p:spPr bwMode="auto">
            <a:xfrm rot="5400000">
              <a:off x="2959194" y="3169781"/>
              <a:ext cx="2874817" cy="2697205"/>
            </a:xfrm>
            <a:prstGeom prst="arc">
              <a:avLst>
                <a:gd name="adj1" fmla="val 15154085"/>
                <a:gd name="adj2" fmla="val 6384450"/>
              </a:avLst>
            </a:prstGeom>
            <a:noFill/>
            <a:ln w="317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 name="Rectangle 3">
              <a:extLst>
                <a:ext uri="{FF2B5EF4-FFF2-40B4-BE49-F238E27FC236}">
                  <a16:creationId xmlns="" xmlns:a16="http://schemas.microsoft.com/office/drawing/2014/main" id="{EDEA9C5E-8AF6-49B1-BEAA-188ABDAB6B4F}"/>
                </a:ext>
              </a:extLst>
            </p:cNvPr>
            <p:cNvSpPr/>
            <p:nvPr/>
          </p:nvSpPr>
          <p:spPr bwMode="auto">
            <a:xfrm>
              <a:off x="2590800" y="4114800"/>
              <a:ext cx="3810000" cy="2133601"/>
            </a:xfrm>
            <a:prstGeom prst="rect">
              <a:avLst/>
            </a:prstGeom>
            <a:no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 name="Oval 4">
              <a:extLst>
                <a:ext uri="{FF2B5EF4-FFF2-40B4-BE49-F238E27FC236}">
                  <a16:creationId xmlns="" xmlns:a16="http://schemas.microsoft.com/office/drawing/2014/main" id="{C400EB3A-B7EB-4000-BEFD-B7B1712E0444}"/>
                </a:ext>
              </a:extLst>
            </p:cNvPr>
            <p:cNvSpPr/>
            <p:nvPr/>
          </p:nvSpPr>
          <p:spPr bwMode="auto">
            <a:xfrm>
              <a:off x="3581400" y="4419600"/>
              <a:ext cx="1205029" cy="1524000"/>
            </a:xfrm>
            <a:prstGeom prst="ellipse">
              <a:avLst/>
            </a:prstGeom>
            <a:noFill/>
            <a:ln w="317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8" name="Oval 7">
              <a:extLst>
                <a:ext uri="{FF2B5EF4-FFF2-40B4-BE49-F238E27FC236}">
                  <a16:creationId xmlns="" xmlns:a16="http://schemas.microsoft.com/office/drawing/2014/main" id="{6F287F3F-8A1D-4D98-8CA7-ACA761F0C0B9}"/>
                </a:ext>
              </a:extLst>
            </p:cNvPr>
            <p:cNvSpPr/>
            <p:nvPr/>
          </p:nvSpPr>
          <p:spPr bwMode="auto">
            <a:xfrm>
              <a:off x="3657600" y="4419600"/>
              <a:ext cx="1205029" cy="1524000"/>
            </a:xfrm>
            <a:prstGeom prst="ellipse">
              <a:avLst/>
            </a:prstGeom>
            <a:noFill/>
            <a:ln w="317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9" name="Oval 8">
              <a:extLst>
                <a:ext uri="{FF2B5EF4-FFF2-40B4-BE49-F238E27FC236}">
                  <a16:creationId xmlns="" xmlns:a16="http://schemas.microsoft.com/office/drawing/2014/main" id="{89183DD2-CA3E-4298-808F-A6DB311D46D6}"/>
                </a:ext>
              </a:extLst>
            </p:cNvPr>
            <p:cNvSpPr/>
            <p:nvPr/>
          </p:nvSpPr>
          <p:spPr bwMode="auto">
            <a:xfrm>
              <a:off x="3744433" y="4419600"/>
              <a:ext cx="1205029" cy="1524000"/>
            </a:xfrm>
            <a:prstGeom prst="ellipse">
              <a:avLst/>
            </a:prstGeom>
            <a:noFill/>
            <a:ln w="317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Oval 9">
              <a:extLst>
                <a:ext uri="{FF2B5EF4-FFF2-40B4-BE49-F238E27FC236}">
                  <a16:creationId xmlns="" xmlns:a16="http://schemas.microsoft.com/office/drawing/2014/main" id="{0E6722AA-C02A-4B17-A939-C43F16301B32}"/>
                </a:ext>
              </a:extLst>
            </p:cNvPr>
            <p:cNvSpPr/>
            <p:nvPr/>
          </p:nvSpPr>
          <p:spPr bwMode="auto">
            <a:xfrm>
              <a:off x="3833035" y="4419600"/>
              <a:ext cx="1205029" cy="1524000"/>
            </a:xfrm>
            <a:prstGeom prst="ellipse">
              <a:avLst/>
            </a:prstGeom>
            <a:noFill/>
            <a:ln w="317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Oval 10">
              <a:extLst>
                <a:ext uri="{FF2B5EF4-FFF2-40B4-BE49-F238E27FC236}">
                  <a16:creationId xmlns="" xmlns:a16="http://schemas.microsoft.com/office/drawing/2014/main" id="{B7D88F29-4E03-4749-B7F1-D79BD86E90B4}"/>
                </a:ext>
              </a:extLst>
            </p:cNvPr>
            <p:cNvSpPr/>
            <p:nvPr/>
          </p:nvSpPr>
          <p:spPr bwMode="auto">
            <a:xfrm>
              <a:off x="3921637" y="4419600"/>
              <a:ext cx="1205029" cy="1524000"/>
            </a:xfrm>
            <a:prstGeom prst="ellipse">
              <a:avLst/>
            </a:prstGeom>
            <a:noFill/>
            <a:ln w="317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2" name="Rectangle 11">
              <a:extLst>
                <a:ext uri="{FF2B5EF4-FFF2-40B4-BE49-F238E27FC236}">
                  <a16:creationId xmlns="" xmlns:a16="http://schemas.microsoft.com/office/drawing/2014/main" id="{3DB247B8-D999-44BC-B54B-CD3B37A650E0}"/>
                </a:ext>
              </a:extLst>
            </p:cNvPr>
            <p:cNvSpPr/>
            <p:nvPr/>
          </p:nvSpPr>
          <p:spPr bwMode="auto">
            <a:xfrm>
              <a:off x="2798134" y="3951767"/>
              <a:ext cx="762000" cy="157908"/>
            </a:xfrm>
            <a:prstGeom prst="rect">
              <a:avLst/>
            </a:prstGeom>
            <a:solidFill>
              <a:schemeClr val="bg2"/>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16" name="Group 15">
              <a:extLst>
                <a:ext uri="{FF2B5EF4-FFF2-40B4-BE49-F238E27FC236}">
                  <a16:creationId xmlns="" xmlns:a16="http://schemas.microsoft.com/office/drawing/2014/main" id="{2305329A-37B7-481A-8F29-0D7A0BA13A8E}"/>
                </a:ext>
              </a:extLst>
            </p:cNvPr>
            <p:cNvGrpSpPr/>
            <p:nvPr/>
          </p:nvGrpSpPr>
          <p:grpSpPr>
            <a:xfrm>
              <a:off x="1371600" y="3886200"/>
              <a:ext cx="381000" cy="2362201"/>
              <a:chOff x="990600" y="3886200"/>
              <a:chExt cx="381000" cy="2362201"/>
            </a:xfrm>
          </p:grpSpPr>
          <p:sp>
            <p:nvSpPr>
              <p:cNvPr id="14" name="Rectangle: Rounded Corners 13">
                <a:extLst>
                  <a:ext uri="{FF2B5EF4-FFF2-40B4-BE49-F238E27FC236}">
                    <a16:creationId xmlns="" xmlns:a16="http://schemas.microsoft.com/office/drawing/2014/main" id="{76F104C3-71C0-4F34-ABF6-3FB5DCAF8E97}"/>
                  </a:ext>
                </a:extLst>
              </p:cNvPr>
              <p:cNvSpPr/>
              <p:nvPr/>
            </p:nvSpPr>
            <p:spPr bwMode="auto">
              <a:xfrm>
                <a:off x="990600" y="4191000"/>
                <a:ext cx="381000" cy="2057401"/>
              </a:xfrm>
              <a:prstGeom prst="round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5" name="Oval 14">
                <a:extLst>
                  <a:ext uri="{FF2B5EF4-FFF2-40B4-BE49-F238E27FC236}">
                    <a16:creationId xmlns="" xmlns:a16="http://schemas.microsoft.com/office/drawing/2014/main" id="{A404CAFF-3DCC-4423-9BF0-9E3340BE95CF}"/>
                  </a:ext>
                </a:extLst>
              </p:cNvPr>
              <p:cNvSpPr/>
              <p:nvPr/>
            </p:nvSpPr>
            <p:spPr bwMode="auto">
              <a:xfrm>
                <a:off x="990600" y="3886200"/>
                <a:ext cx="381000" cy="772633"/>
              </a:xfrm>
              <a:prstGeom prst="ellipse">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19" name="Flowchart: Terminator 18">
              <a:extLst>
                <a:ext uri="{FF2B5EF4-FFF2-40B4-BE49-F238E27FC236}">
                  <a16:creationId xmlns="" xmlns:a16="http://schemas.microsoft.com/office/drawing/2014/main" id="{8BE52305-54D8-47A3-98AE-1FF404BB7C32}"/>
                </a:ext>
              </a:extLst>
            </p:cNvPr>
            <p:cNvSpPr/>
            <p:nvPr/>
          </p:nvSpPr>
          <p:spPr bwMode="auto">
            <a:xfrm>
              <a:off x="1482714" y="3762684"/>
              <a:ext cx="152400" cy="65509"/>
            </a:xfrm>
            <a:prstGeom prst="flowChartTerminator">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0" name="Rectangle: Rounded Corners 19">
              <a:extLst>
                <a:ext uri="{FF2B5EF4-FFF2-40B4-BE49-F238E27FC236}">
                  <a16:creationId xmlns="" xmlns:a16="http://schemas.microsoft.com/office/drawing/2014/main" id="{D9B4C0A7-4C64-49AE-AC56-F02E275E6338}"/>
                </a:ext>
              </a:extLst>
            </p:cNvPr>
            <p:cNvSpPr/>
            <p:nvPr/>
          </p:nvSpPr>
          <p:spPr bwMode="auto">
            <a:xfrm>
              <a:off x="1536230" y="3796294"/>
              <a:ext cx="45719" cy="109926"/>
            </a:xfrm>
            <a:prstGeom prst="roundRect">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4" name="Freeform: Shape 23">
              <a:extLst>
                <a:ext uri="{FF2B5EF4-FFF2-40B4-BE49-F238E27FC236}">
                  <a16:creationId xmlns="" xmlns:a16="http://schemas.microsoft.com/office/drawing/2014/main" id="{C6C8CFAF-CDC9-4816-B37D-644139668788}"/>
                </a:ext>
              </a:extLst>
            </p:cNvPr>
            <p:cNvSpPr/>
            <p:nvPr/>
          </p:nvSpPr>
          <p:spPr bwMode="auto">
            <a:xfrm>
              <a:off x="1582003" y="3821373"/>
              <a:ext cx="216665" cy="57182"/>
            </a:xfrm>
            <a:custGeom>
              <a:avLst/>
              <a:gdLst>
                <a:gd name="connsiteX0" fmla="*/ 0 w 272955"/>
                <a:gd name="connsiteY0" fmla="*/ 40944 h 40944"/>
                <a:gd name="connsiteX1" fmla="*/ 47767 w 272955"/>
                <a:gd name="connsiteY1" fmla="*/ 27296 h 40944"/>
                <a:gd name="connsiteX2" fmla="*/ 95534 w 272955"/>
                <a:gd name="connsiteY2" fmla="*/ 20472 h 40944"/>
                <a:gd name="connsiteX3" fmla="*/ 136478 w 272955"/>
                <a:gd name="connsiteY3" fmla="*/ 13648 h 40944"/>
                <a:gd name="connsiteX4" fmla="*/ 170597 w 272955"/>
                <a:gd name="connsiteY4" fmla="*/ 6824 h 40944"/>
                <a:gd name="connsiteX5" fmla="*/ 272955 w 272955"/>
                <a:gd name="connsiteY5" fmla="*/ 0 h 40944"/>
                <a:gd name="connsiteX6" fmla="*/ 232012 w 272955"/>
                <a:gd name="connsiteY6" fmla="*/ 6824 h 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55" h="40944">
                  <a:moveTo>
                    <a:pt x="0" y="40944"/>
                  </a:moveTo>
                  <a:cubicBezTo>
                    <a:pt x="15922" y="36395"/>
                    <a:pt x="31575" y="30766"/>
                    <a:pt x="47767" y="27296"/>
                  </a:cubicBezTo>
                  <a:cubicBezTo>
                    <a:pt x="63494" y="23926"/>
                    <a:pt x="79637" y="22918"/>
                    <a:pt x="95534" y="20472"/>
                  </a:cubicBezTo>
                  <a:cubicBezTo>
                    <a:pt x="109209" y="18368"/>
                    <a:pt x="122865" y="16123"/>
                    <a:pt x="136478" y="13648"/>
                  </a:cubicBezTo>
                  <a:cubicBezTo>
                    <a:pt x="147889" y="11573"/>
                    <a:pt x="159056" y="7978"/>
                    <a:pt x="170597" y="6824"/>
                  </a:cubicBezTo>
                  <a:cubicBezTo>
                    <a:pt x="204622" y="3421"/>
                    <a:pt x="238836" y="2275"/>
                    <a:pt x="272955" y="0"/>
                  </a:cubicBezTo>
                  <a:lnTo>
                    <a:pt x="232012" y="6824"/>
                  </a:lnTo>
                </a:path>
              </a:pathLst>
            </a:custGeom>
            <a:noFill/>
            <a:ln w="222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6" name="Freeform: Shape 25">
              <a:extLst>
                <a:ext uri="{FF2B5EF4-FFF2-40B4-BE49-F238E27FC236}">
                  <a16:creationId xmlns="" xmlns:a16="http://schemas.microsoft.com/office/drawing/2014/main" id="{29D57FE5-262F-4A53-B214-D2285489BD22}"/>
                </a:ext>
              </a:extLst>
            </p:cNvPr>
            <p:cNvSpPr/>
            <p:nvPr/>
          </p:nvSpPr>
          <p:spPr bwMode="auto">
            <a:xfrm>
              <a:off x="1902725" y="3821373"/>
              <a:ext cx="900753" cy="191891"/>
            </a:xfrm>
            <a:custGeom>
              <a:avLst/>
              <a:gdLst>
                <a:gd name="connsiteX0" fmla="*/ 0 w 900753"/>
                <a:gd name="connsiteY0" fmla="*/ 0 h 191891"/>
                <a:gd name="connsiteX1" fmla="*/ 150126 w 900753"/>
                <a:gd name="connsiteY1" fmla="*/ 6824 h 191891"/>
                <a:gd name="connsiteX2" fmla="*/ 191069 w 900753"/>
                <a:gd name="connsiteY2" fmla="*/ 13648 h 191891"/>
                <a:gd name="connsiteX3" fmla="*/ 238836 w 900753"/>
                <a:gd name="connsiteY3" fmla="*/ 40943 h 191891"/>
                <a:gd name="connsiteX4" fmla="*/ 286603 w 900753"/>
                <a:gd name="connsiteY4" fmla="*/ 61415 h 191891"/>
                <a:gd name="connsiteX5" fmla="*/ 307075 w 900753"/>
                <a:gd name="connsiteY5" fmla="*/ 75063 h 191891"/>
                <a:gd name="connsiteX6" fmla="*/ 368490 w 900753"/>
                <a:gd name="connsiteY6" fmla="*/ 88711 h 191891"/>
                <a:gd name="connsiteX7" fmla="*/ 409433 w 900753"/>
                <a:gd name="connsiteY7" fmla="*/ 102358 h 191891"/>
                <a:gd name="connsiteX8" fmla="*/ 429905 w 900753"/>
                <a:gd name="connsiteY8" fmla="*/ 109182 h 191891"/>
                <a:gd name="connsiteX9" fmla="*/ 491320 w 900753"/>
                <a:gd name="connsiteY9" fmla="*/ 129654 h 191891"/>
                <a:gd name="connsiteX10" fmla="*/ 566382 w 900753"/>
                <a:gd name="connsiteY10" fmla="*/ 143302 h 191891"/>
                <a:gd name="connsiteX11" fmla="*/ 634621 w 900753"/>
                <a:gd name="connsiteY11" fmla="*/ 150126 h 191891"/>
                <a:gd name="connsiteX12" fmla="*/ 661917 w 900753"/>
                <a:gd name="connsiteY12" fmla="*/ 163773 h 191891"/>
                <a:gd name="connsiteX13" fmla="*/ 702860 w 900753"/>
                <a:gd name="connsiteY13" fmla="*/ 170597 h 191891"/>
                <a:gd name="connsiteX14" fmla="*/ 839338 w 900753"/>
                <a:gd name="connsiteY14" fmla="*/ 184245 h 191891"/>
                <a:gd name="connsiteX15" fmla="*/ 900753 w 900753"/>
                <a:gd name="connsiteY15" fmla="*/ 191069 h 19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753" h="191891">
                  <a:moveTo>
                    <a:pt x="0" y="0"/>
                  </a:moveTo>
                  <a:cubicBezTo>
                    <a:pt x="50042" y="2275"/>
                    <a:pt x="100160" y="3255"/>
                    <a:pt x="150126" y="6824"/>
                  </a:cubicBezTo>
                  <a:cubicBezTo>
                    <a:pt x="163927" y="7810"/>
                    <a:pt x="177817" y="9672"/>
                    <a:pt x="191069" y="13648"/>
                  </a:cubicBezTo>
                  <a:cubicBezTo>
                    <a:pt x="220978" y="22621"/>
                    <a:pt x="213707" y="28379"/>
                    <a:pt x="238836" y="40943"/>
                  </a:cubicBezTo>
                  <a:cubicBezTo>
                    <a:pt x="315374" y="79211"/>
                    <a:pt x="187234" y="4631"/>
                    <a:pt x="286603" y="61415"/>
                  </a:cubicBezTo>
                  <a:cubicBezTo>
                    <a:pt x="293724" y="65484"/>
                    <a:pt x="299537" y="71832"/>
                    <a:pt x="307075" y="75063"/>
                  </a:cubicBezTo>
                  <a:cubicBezTo>
                    <a:pt x="317797" y="79658"/>
                    <a:pt x="359585" y="86282"/>
                    <a:pt x="368490" y="88711"/>
                  </a:cubicBezTo>
                  <a:cubicBezTo>
                    <a:pt x="382369" y="92496"/>
                    <a:pt x="395785" y="97809"/>
                    <a:pt x="409433" y="102358"/>
                  </a:cubicBezTo>
                  <a:lnTo>
                    <a:pt x="429905" y="109182"/>
                  </a:lnTo>
                  <a:cubicBezTo>
                    <a:pt x="462797" y="131111"/>
                    <a:pt x="440754" y="120460"/>
                    <a:pt x="491320" y="129654"/>
                  </a:cubicBezTo>
                  <a:cubicBezTo>
                    <a:pt x="522066" y="135244"/>
                    <a:pt x="534208" y="139280"/>
                    <a:pt x="566382" y="143302"/>
                  </a:cubicBezTo>
                  <a:cubicBezTo>
                    <a:pt x="589065" y="146137"/>
                    <a:pt x="611875" y="147851"/>
                    <a:pt x="634621" y="150126"/>
                  </a:cubicBezTo>
                  <a:cubicBezTo>
                    <a:pt x="643720" y="154675"/>
                    <a:pt x="652174" y="160850"/>
                    <a:pt x="661917" y="163773"/>
                  </a:cubicBezTo>
                  <a:cubicBezTo>
                    <a:pt x="675169" y="167749"/>
                    <a:pt x="689185" y="168493"/>
                    <a:pt x="702860" y="170597"/>
                  </a:cubicBezTo>
                  <a:cubicBezTo>
                    <a:pt x="768968" y="180768"/>
                    <a:pt x="754907" y="177750"/>
                    <a:pt x="839338" y="184245"/>
                  </a:cubicBezTo>
                  <a:cubicBezTo>
                    <a:pt x="872757" y="195385"/>
                    <a:pt x="852616" y="191069"/>
                    <a:pt x="900753" y="191069"/>
                  </a:cubicBezTo>
                </a:path>
              </a:pathLst>
            </a:custGeom>
            <a:noFill/>
            <a:ln w="222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41" name="Group 40">
              <a:extLst>
                <a:ext uri="{FF2B5EF4-FFF2-40B4-BE49-F238E27FC236}">
                  <a16:creationId xmlns="" xmlns:a16="http://schemas.microsoft.com/office/drawing/2014/main" id="{B36C2C8A-834D-420C-85AA-7455FFB01F65}"/>
                </a:ext>
              </a:extLst>
            </p:cNvPr>
            <p:cNvGrpSpPr/>
            <p:nvPr/>
          </p:nvGrpSpPr>
          <p:grpSpPr>
            <a:xfrm>
              <a:off x="1752601" y="3579781"/>
              <a:ext cx="335739" cy="306419"/>
              <a:chOff x="1773072" y="3705368"/>
              <a:chExt cx="176693" cy="154249"/>
            </a:xfrm>
          </p:grpSpPr>
          <p:sp>
            <p:nvSpPr>
              <p:cNvPr id="22" name="Oval 21">
                <a:extLst>
                  <a:ext uri="{FF2B5EF4-FFF2-40B4-BE49-F238E27FC236}">
                    <a16:creationId xmlns="" xmlns:a16="http://schemas.microsoft.com/office/drawing/2014/main" id="{86B2910B-48F6-4833-AFAE-A6943CEF4CAB}"/>
                  </a:ext>
                </a:extLst>
              </p:cNvPr>
              <p:cNvSpPr>
                <a:spLocks noChangeAspect="1"/>
              </p:cNvSpPr>
              <p:nvPr/>
            </p:nvSpPr>
            <p:spPr bwMode="auto">
              <a:xfrm>
                <a:off x="1885757" y="3705368"/>
                <a:ext cx="64008" cy="64008"/>
              </a:xfrm>
              <a:prstGeom prst="ellipse">
                <a:avLst/>
              </a:prstGeom>
              <a:noFill/>
              <a:ln w="158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3" name="Oval 22">
                <a:extLst>
                  <a:ext uri="{FF2B5EF4-FFF2-40B4-BE49-F238E27FC236}">
                    <a16:creationId xmlns="" xmlns:a16="http://schemas.microsoft.com/office/drawing/2014/main" id="{101A696B-62EF-43C3-84D6-2D69839E4DD7}"/>
                  </a:ext>
                </a:extLst>
              </p:cNvPr>
              <p:cNvSpPr>
                <a:spLocks noChangeAspect="1"/>
              </p:cNvSpPr>
              <p:nvPr/>
            </p:nvSpPr>
            <p:spPr bwMode="auto">
              <a:xfrm>
                <a:off x="1773072" y="3705368"/>
                <a:ext cx="64008" cy="64008"/>
              </a:xfrm>
              <a:prstGeom prst="ellipse">
                <a:avLst/>
              </a:prstGeom>
              <a:noFill/>
              <a:ln w="158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1" name="Oval 20">
                <a:extLst>
                  <a:ext uri="{FF2B5EF4-FFF2-40B4-BE49-F238E27FC236}">
                    <a16:creationId xmlns="" xmlns:a16="http://schemas.microsoft.com/office/drawing/2014/main" id="{DDC3AB81-B5AF-4BB4-B985-3CD67983B83C}"/>
                  </a:ext>
                </a:extLst>
              </p:cNvPr>
              <p:cNvSpPr/>
              <p:nvPr/>
            </p:nvSpPr>
            <p:spPr bwMode="auto">
              <a:xfrm>
                <a:off x="1798669" y="3749691"/>
                <a:ext cx="117486" cy="109926"/>
              </a:xfrm>
              <a:prstGeom prst="ellipse">
                <a:avLst/>
              </a:prstGeom>
              <a:solidFill>
                <a:schemeClr val="bg2"/>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sp>
          <p:nvSpPr>
            <p:cNvPr id="6" name="Rectangle 5">
              <a:extLst>
                <a:ext uri="{FF2B5EF4-FFF2-40B4-BE49-F238E27FC236}">
                  <a16:creationId xmlns="" xmlns:a16="http://schemas.microsoft.com/office/drawing/2014/main" id="{37F99FF1-1D78-4364-A893-03F81AEF1DFB}"/>
                </a:ext>
              </a:extLst>
            </p:cNvPr>
            <p:cNvSpPr/>
            <p:nvPr/>
          </p:nvSpPr>
          <p:spPr bwMode="auto">
            <a:xfrm>
              <a:off x="5334000" y="3956892"/>
              <a:ext cx="762000" cy="157908"/>
            </a:xfrm>
            <a:prstGeom prst="rect">
              <a:avLst/>
            </a:prstGeom>
            <a:solidFill>
              <a:schemeClr val="bg2"/>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3" name="TextBox 32">
              <a:extLst>
                <a:ext uri="{FF2B5EF4-FFF2-40B4-BE49-F238E27FC236}">
                  <a16:creationId xmlns="" xmlns:a16="http://schemas.microsoft.com/office/drawing/2014/main" id="{79B4E21D-BC0C-43BD-B91F-7C80537345BF}"/>
                </a:ext>
              </a:extLst>
            </p:cNvPr>
            <p:cNvSpPr txBox="1"/>
            <p:nvPr/>
          </p:nvSpPr>
          <p:spPr>
            <a:xfrm>
              <a:off x="3017204" y="4245598"/>
              <a:ext cx="951625" cy="381000"/>
            </a:xfrm>
            <a:prstGeom prst="rect">
              <a:avLst/>
            </a:prstGeom>
            <a:noFill/>
          </p:spPr>
          <p:txBody>
            <a:bodyPr wrap="square" rtlCol="0">
              <a:spAutoFit/>
            </a:bodyPr>
            <a:lstStyle/>
            <a:p>
              <a:r>
                <a:rPr lang="en-US" dirty="0"/>
                <a:t>column</a:t>
              </a:r>
            </a:p>
          </p:txBody>
        </p:sp>
        <p:sp>
          <p:nvSpPr>
            <p:cNvPr id="34" name="TextBox 33">
              <a:extLst>
                <a:ext uri="{FF2B5EF4-FFF2-40B4-BE49-F238E27FC236}">
                  <a16:creationId xmlns="" xmlns:a16="http://schemas.microsoft.com/office/drawing/2014/main" id="{7EBF588F-C6C8-427C-856D-C5F16A30D411}"/>
                </a:ext>
              </a:extLst>
            </p:cNvPr>
            <p:cNvSpPr txBox="1"/>
            <p:nvPr/>
          </p:nvSpPr>
          <p:spPr>
            <a:xfrm>
              <a:off x="5486400" y="5867400"/>
              <a:ext cx="792205" cy="369332"/>
            </a:xfrm>
            <a:prstGeom prst="rect">
              <a:avLst/>
            </a:prstGeom>
            <a:noFill/>
          </p:spPr>
          <p:txBody>
            <a:bodyPr wrap="square" rtlCol="0">
              <a:spAutoFit/>
            </a:bodyPr>
            <a:lstStyle/>
            <a:p>
              <a:r>
                <a:rPr lang="en-US" dirty="0"/>
                <a:t>oven</a:t>
              </a:r>
            </a:p>
          </p:txBody>
        </p:sp>
        <p:sp>
          <p:nvSpPr>
            <p:cNvPr id="35" name="TextBox 34">
              <a:extLst>
                <a:ext uri="{FF2B5EF4-FFF2-40B4-BE49-F238E27FC236}">
                  <a16:creationId xmlns="" xmlns:a16="http://schemas.microsoft.com/office/drawing/2014/main" id="{6AB49A2E-EA4A-477F-A9FB-FD59506F0F47}"/>
                </a:ext>
              </a:extLst>
            </p:cNvPr>
            <p:cNvSpPr txBox="1"/>
            <p:nvPr/>
          </p:nvSpPr>
          <p:spPr>
            <a:xfrm>
              <a:off x="5247497" y="3670962"/>
              <a:ext cx="1142670" cy="369332"/>
            </a:xfrm>
            <a:prstGeom prst="rect">
              <a:avLst/>
            </a:prstGeom>
            <a:noFill/>
          </p:spPr>
          <p:txBody>
            <a:bodyPr wrap="square" rtlCol="0">
              <a:spAutoFit/>
            </a:bodyPr>
            <a:lstStyle/>
            <a:p>
              <a:r>
                <a:rPr lang="en-US" dirty="0"/>
                <a:t>detector</a:t>
              </a:r>
            </a:p>
          </p:txBody>
        </p:sp>
        <p:sp>
          <p:nvSpPr>
            <p:cNvPr id="36" name="TextBox 35">
              <a:extLst>
                <a:ext uri="{FF2B5EF4-FFF2-40B4-BE49-F238E27FC236}">
                  <a16:creationId xmlns="" xmlns:a16="http://schemas.microsoft.com/office/drawing/2014/main" id="{19829325-3831-498A-961C-3A2CB8EEF4DC}"/>
                </a:ext>
              </a:extLst>
            </p:cNvPr>
            <p:cNvSpPr txBox="1"/>
            <p:nvPr/>
          </p:nvSpPr>
          <p:spPr>
            <a:xfrm>
              <a:off x="2827934" y="3669268"/>
              <a:ext cx="719798" cy="369332"/>
            </a:xfrm>
            <a:prstGeom prst="rect">
              <a:avLst/>
            </a:prstGeom>
            <a:noFill/>
          </p:spPr>
          <p:txBody>
            <a:bodyPr wrap="square" rtlCol="0">
              <a:spAutoFit/>
            </a:bodyPr>
            <a:lstStyle/>
            <a:p>
              <a:r>
                <a:rPr lang="en-US" dirty="0"/>
                <a:t>inlet</a:t>
              </a:r>
            </a:p>
          </p:txBody>
        </p:sp>
        <p:sp>
          <p:nvSpPr>
            <p:cNvPr id="37" name="TextBox 36">
              <a:extLst>
                <a:ext uri="{FF2B5EF4-FFF2-40B4-BE49-F238E27FC236}">
                  <a16:creationId xmlns="" xmlns:a16="http://schemas.microsoft.com/office/drawing/2014/main" id="{44175C48-21FB-4B08-BA09-BABF54A7FC49}"/>
                </a:ext>
              </a:extLst>
            </p:cNvPr>
            <p:cNvSpPr txBox="1"/>
            <p:nvPr/>
          </p:nvSpPr>
          <p:spPr>
            <a:xfrm rot="16200000">
              <a:off x="908734" y="4872867"/>
              <a:ext cx="1275868" cy="369332"/>
            </a:xfrm>
            <a:prstGeom prst="rect">
              <a:avLst/>
            </a:prstGeom>
            <a:noFill/>
          </p:spPr>
          <p:txBody>
            <a:bodyPr wrap="square" rtlCol="0">
              <a:spAutoFit/>
            </a:bodyPr>
            <a:lstStyle/>
            <a:p>
              <a:r>
                <a:rPr lang="en-US" dirty="0"/>
                <a:t>carrier gas</a:t>
              </a:r>
            </a:p>
          </p:txBody>
        </p:sp>
      </p:grpSp>
    </p:spTree>
    <p:extLst>
      <p:ext uri="{BB962C8B-B14F-4D97-AF65-F5344CB8AC3E}">
        <p14:creationId xmlns:p14="http://schemas.microsoft.com/office/powerpoint/2010/main" val="1578342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6FB0BA-5507-4F7C-850D-6264A739A0F4}"/>
              </a:ext>
            </a:extLst>
          </p:cNvPr>
          <p:cNvSpPr txBox="1">
            <a:spLocks/>
          </p:cNvSpPr>
          <p:nvPr/>
        </p:nvSpPr>
        <p:spPr>
          <a:xfrm>
            <a:off x="376238" y="92075"/>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sz="3000" kern="0" dirty="0"/>
              <a:t>Selecting appropriate TPH Lab Methods (Table 5-4)</a:t>
            </a:r>
          </a:p>
        </p:txBody>
      </p:sp>
      <p:sp>
        <p:nvSpPr>
          <p:cNvPr id="3" name="Text Placeholder 2">
            <a:extLst>
              <a:ext uri="{FF2B5EF4-FFF2-40B4-BE49-F238E27FC236}">
                <a16:creationId xmlns:a16="http://schemas.microsoft.com/office/drawing/2014/main" xmlns="" id="{4F0A379B-F304-47FC-AF07-953FBDCAF5D6}"/>
              </a:ext>
            </a:extLst>
          </p:cNvPr>
          <p:cNvSpPr txBox="1">
            <a:spLocks/>
          </p:cNvSpPr>
          <p:nvPr/>
        </p:nvSpPr>
        <p:spPr>
          <a:xfrm>
            <a:off x="609600" y="1143000"/>
            <a:ext cx="7772400" cy="4872366"/>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Site Assessment, determination of extent of impacts, </a:t>
            </a:r>
            <a:r>
              <a:rPr lang="en-US" i="1" kern="0" dirty="0"/>
              <a:t>total extractable organics</a:t>
            </a:r>
          </a:p>
          <a:p>
            <a:pPr lvl="1"/>
            <a:r>
              <a:rPr lang="en-US" kern="0" dirty="0"/>
              <a:t>EPA Methods 8015 and 8260</a:t>
            </a:r>
          </a:p>
          <a:p>
            <a:pPr lvl="1"/>
            <a:r>
              <a:rPr lang="en-US" kern="0" dirty="0"/>
              <a:t>TX1005</a:t>
            </a:r>
          </a:p>
          <a:p>
            <a:r>
              <a:rPr lang="en-US" kern="0" dirty="0"/>
              <a:t>Human Health Risk assessments, Fate and Transport, RSLs, Site Specific Ecological Risk assessment </a:t>
            </a:r>
          </a:p>
          <a:p>
            <a:pPr lvl="1"/>
            <a:r>
              <a:rPr lang="en-US" kern="0" dirty="0"/>
              <a:t>TX1006, MADEP VPH/EPH, WA Dep Ecology</a:t>
            </a:r>
          </a:p>
          <a:p>
            <a:r>
              <a:rPr lang="en-US" kern="0" dirty="0"/>
              <a:t>Site Assessment of </a:t>
            </a:r>
            <a:r>
              <a:rPr lang="en-US" i="1" kern="0" dirty="0"/>
              <a:t>hydrocarbons only</a:t>
            </a:r>
            <a:r>
              <a:rPr lang="en-US" kern="0" dirty="0"/>
              <a:t>, determination of extent of hydrocarbon impacts</a:t>
            </a:r>
          </a:p>
          <a:p>
            <a:pPr lvl="1"/>
            <a:r>
              <a:rPr lang="en-US" kern="0" dirty="0"/>
              <a:t>EPA Method 3630C with 8015, 8260</a:t>
            </a:r>
          </a:p>
          <a:p>
            <a:pPr lvl="1"/>
            <a:r>
              <a:rPr lang="en-US" kern="0" dirty="0"/>
              <a:t>EPA Method 3630C with TX1005</a:t>
            </a:r>
          </a:p>
          <a:p>
            <a:endParaRPr lang="en-US" kern="0" dirty="0"/>
          </a:p>
          <a:p>
            <a:endParaRPr lang="en-US" kern="0" dirty="0"/>
          </a:p>
        </p:txBody>
      </p:sp>
      <p:sp>
        <p:nvSpPr>
          <p:cNvPr id="4" name="TextBox 3">
            <a:extLst>
              <a:ext uri="{FF2B5EF4-FFF2-40B4-BE49-F238E27FC236}">
                <a16:creationId xmlns:a16="http://schemas.microsoft.com/office/drawing/2014/main" xmlns="" id="{9291C853-5647-4B0E-BECD-A4595F758820}"/>
              </a:ext>
            </a:extLst>
          </p:cNvPr>
          <p:cNvSpPr txBox="1"/>
          <p:nvPr/>
        </p:nvSpPr>
        <p:spPr>
          <a:xfrm rot="20429071">
            <a:off x="753775" y="3357530"/>
            <a:ext cx="7162801" cy="584775"/>
          </a:xfrm>
          <a:prstGeom prst="rect">
            <a:avLst/>
          </a:prstGeom>
          <a:solidFill>
            <a:schemeClr val="accent6">
              <a:lumMod val="40000"/>
              <a:lumOff val="60000"/>
            </a:schemeClr>
          </a:solidFill>
          <a:effectLst>
            <a:innerShdw blurRad="63500" dist="50800" dir="13500000">
              <a:prstClr val="black">
                <a:alpha val="50000"/>
              </a:prstClr>
            </a:innerShdw>
          </a:effectLst>
        </p:spPr>
        <p:txBody>
          <a:bodyPr wrap="square" rtlCol="0">
            <a:spAutoFit/>
          </a:bodyPr>
          <a:lstStyle/>
          <a:p>
            <a:r>
              <a:rPr lang="en-US" sz="3200" dirty="0">
                <a:solidFill>
                  <a:srgbClr val="C00000"/>
                </a:solidFill>
              </a:rPr>
              <a:t>Talk to the Lab if there are questions!</a:t>
            </a:r>
          </a:p>
        </p:txBody>
      </p:sp>
      <p:sp>
        <p:nvSpPr>
          <p:cNvPr id="5" name="TextBox 4">
            <a:extLst>
              <a:ext uri="{FF2B5EF4-FFF2-40B4-BE49-F238E27FC236}">
                <a16:creationId xmlns:a16="http://schemas.microsoft.com/office/drawing/2014/main" xmlns="" id="{656503F8-8B07-410A-9DBF-DA243EDBD7DC}"/>
              </a:ext>
            </a:extLst>
          </p:cNvPr>
          <p:cNvSpPr txBox="1"/>
          <p:nvPr/>
        </p:nvSpPr>
        <p:spPr>
          <a:xfrm>
            <a:off x="228600" y="6400800"/>
            <a:ext cx="8915400" cy="307777"/>
          </a:xfrm>
          <a:prstGeom prst="rect">
            <a:avLst/>
          </a:prstGeom>
          <a:noFill/>
        </p:spPr>
        <p:txBody>
          <a:bodyPr wrap="square" rtlCol="0">
            <a:spAutoFit/>
          </a:bodyPr>
          <a:lstStyle/>
          <a:p>
            <a:r>
              <a:rPr lang="en-US" sz="1400" dirty="0"/>
              <a:t>For additional details see Table 5-4 of guidance document, </a:t>
            </a:r>
            <a:r>
              <a:rPr lang="en-US" sz="1400" dirty="0" err="1"/>
              <a:t>Zemo</a:t>
            </a:r>
            <a:r>
              <a:rPr lang="en-US" sz="1400" dirty="0"/>
              <a:t>, 2016 Whitepaper</a:t>
            </a:r>
          </a:p>
        </p:txBody>
      </p:sp>
    </p:spTree>
    <p:extLst>
      <p:ext uri="{BB962C8B-B14F-4D97-AF65-F5344CB8AC3E}">
        <p14:creationId xmlns:p14="http://schemas.microsoft.com/office/powerpoint/2010/main" val="257907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xmlns="" id="{CA93134D-9BC8-4373-9513-2B41F1EBFAED}"/>
              </a:ext>
            </a:extLst>
          </p:cNvPr>
          <p:cNvSpPr txBox="1">
            <a:spLocks/>
          </p:cNvSpPr>
          <p:nvPr/>
        </p:nvSpPr>
        <p:spPr>
          <a:xfrm>
            <a:off x="328725" y="1295400"/>
            <a:ext cx="6691664" cy="4594884"/>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sz="2400" kern="0" dirty="0"/>
              <a:t>USEPA Method </a:t>
            </a:r>
            <a:r>
              <a:rPr lang="en-US" sz="2400" kern="0" dirty="0" err="1"/>
              <a:t>3630C</a:t>
            </a:r>
            <a:endParaRPr lang="en-US" sz="2400" kern="0" dirty="0"/>
          </a:p>
          <a:p>
            <a:pPr lvl="1"/>
            <a:r>
              <a:rPr lang="en-US" sz="2200" kern="0" dirty="0"/>
              <a:t>Removes non-hydrocarbons</a:t>
            </a:r>
          </a:p>
          <a:p>
            <a:pPr lvl="1"/>
            <a:r>
              <a:rPr lang="en-US" sz="2200" kern="0" dirty="0"/>
              <a:t>Column cleanup is most effective</a:t>
            </a:r>
          </a:p>
          <a:p>
            <a:pPr lvl="1"/>
            <a:r>
              <a:rPr lang="en-US" sz="2200" kern="0" dirty="0"/>
              <a:t>Should request that lab surrogate be added to ensure efficient cleanup</a:t>
            </a:r>
          </a:p>
          <a:p>
            <a:pPr lvl="1"/>
            <a:r>
              <a:rPr lang="en-US" sz="2200" kern="0" dirty="0"/>
              <a:t>Used with Bulk TPH method</a:t>
            </a:r>
          </a:p>
          <a:p>
            <a:r>
              <a:rPr lang="en-US" sz="2400" kern="0" dirty="0"/>
              <a:t>Uses include:</a:t>
            </a:r>
          </a:p>
          <a:p>
            <a:pPr lvl="1"/>
            <a:r>
              <a:rPr lang="en-US" sz="2200" kern="0" dirty="0"/>
              <a:t>Determination of extent of hydrocarbon impact</a:t>
            </a:r>
          </a:p>
          <a:p>
            <a:pPr lvl="1"/>
            <a:r>
              <a:rPr lang="en-US" sz="2200" kern="0" dirty="0"/>
              <a:t>Delineation of true hydrocarbons or what could be natural occurring organics in background or metabolites</a:t>
            </a:r>
          </a:p>
          <a:p>
            <a:r>
              <a:rPr lang="en-US" sz="2400" kern="0" dirty="0"/>
              <a:t>Not to be used for TPHg or Air samples</a:t>
            </a:r>
          </a:p>
        </p:txBody>
      </p:sp>
      <p:sp>
        <p:nvSpPr>
          <p:cNvPr id="4" name="TextBox 3">
            <a:extLst>
              <a:ext uri="{FF2B5EF4-FFF2-40B4-BE49-F238E27FC236}">
                <a16:creationId xmlns:a16="http://schemas.microsoft.com/office/drawing/2014/main" xmlns="" id="{BF4F7EA2-5F78-45C8-9AA6-4D6078AD1421}"/>
              </a:ext>
            </a:extLst>
          </p:cNvPr>
          <p:cNvSpPr txBox="1"/>
          <p:nvPr/>
        </p:nvSpPr>
        <p:spPr>
          <a:xfrm>
            <a:off x="7032702" y="2346237"/>
            <a:ext cx="2003503" cy="461665"/>
          </a:xfrm>
          <a:prstGeom prst="rect">
            <a:avLst/>
          </a:prstGeom>
          <a:noFill/>
        </p:spPr>
        <p:txBody>
          <a:bodyPr wrap="square" rtlCol="0">
            <a:spAutoFit/>
          </a:bodyPr>
          <a:lstStyle/>
          <a:p>
            <a:r>
              <a:rPr lang="en-US" sz="2400" dirty="0">
                <a:solidFill>
                  <a:srgbClr val="C00000"/>
                </a:solidFill>
              </a:rPr>
              <a:t>Shake?</a:t>
            </a:r>
          </a:p>
        </p:txBody>
      </p:sp>
      <p:sp>
        <p:nvSpPr>
          <p:cNvPr id="5" name="Rectangle 4">
            <a:extLst>
              <a:ext uri="{FF2B5EF4-FFF2-40B4-BE49-F238E27FC236}">
                <a16:creationId xmlns:a16="http://schemas.microsoft.com/office/drawing/2014/main" xmlns="" id="{5FCF7E41-4804-486E-B1D0-87A244A882D7}"/>
              </a:ext>
            </a:extLst>
          </p:cNvPr>
          <p:cNvSpPr/>
          <p:nvPr/>
        </p:nvSpPr>
        <p:spPr>
          <a:xfrm>
            <a:off x="7003733" y="4293639"/>
            <a:ext cx="1949573" cy="461665"/>
          </a:xfrm>
          <a:prstGeom prst="rect">
            <a:avLst/>
          </a:prstGeom>
        </p:spPr>
        <p:txBody>
          <a:bodyPr wrap="none">
            <a:spAutoFit/>
          </a:bodyPr>
          <a:lstStyle/>
          <a:p>
            <a:r>
              <a:rPr lang="en-US" sz="2400" dirty="0">
                <a:solidFill>
                  <a:srgbClr val="C00000"/>
                </a:solidFill>
              </a:rPr>
              <a:t>10g column?</a:t>
            </a:r>
          </a:p>
        </p:txBody>
      </p:sp>
      <p:sp>
        <p:nvSpPr>
          <p:cNvPr id="6" name="Rectangle 5">
            <a:extLst>
              <a:ext uri="{FF2B5EF4-FFF2-40B4-BE49-F238E27FC236}">
                <a16:creationId xmlns:a16="http://schemas.microsoft.com/office/drawing/2014/main" xmlns="" id="{0891402E-5A08-4B5D-A2D0-FC6E49662C61}"/>
              </a:ext>
            </a:extLst>
          </p:cNvPr>
          <p:cNvSpPr/>
          <p:nvPr/>
        </p:nvSpPr>
        <p:spPr>
          <a:xfrm>
            <a:off x="6771861" y="3299898"/>
            <a:ext cx="1778051" cy="461665"/>
          </a:xfrm>
          <a:prstGeom prst="rect">
            <a:avLst/>
          </a:prstGeom>
        </p:spPr>
        <p:txBody>
          <a:bodyPr wrap="none">
            <a:spAutoFit/>
          </a:bodyPr>
          <a:lstStyle/>
          <a:p>
            <a:pPr lvl="1"/>
            <a:r>
              <a:rPr lang="en-US" sz="2400" dirty="0">
                <a:solidFill>
                  <a:srgbClr val="C00000"/>
                </a:solidFill>
              </a:rPr>
              <a:t>1g column?</a:t>
            </a:r>
          </a:p>
        </p:txBody>
      </p:sp>
      <p:pic>
        <p:nvPicPr>
          <p:cNvPr id="7" name="Picture 2">
            <a:extLst>
              <a:ext uri="{FF2B5EF4-FFF2-40B4-BE49-F238E27FC236}">
                <a16:creationId xmlns:a16="http://schemas.microsoft.com/office/drawing/2014/main" xmlns="" id="{8EF83875-8F57-46E2-859F-F7EAF1265ECF}"/>
              </a:ext>
            </a:extLst>
          </p:cNvPr>
          <p:cNvPicPr>
            <a:picLocks noChangeAspect="1" noChangeArrowheads="1"/>
          </p:cNvPicPr>
          <p:nvPr/>
        </p:nvPicPr>
        <p:blipFill rotWithShape="1">
          <a:blip r:embed="rId3"/>
          <a:srcRect l="13526" t="3077" r="12343" b="4903"/>
          <a:stretch/>
        </p:blipFill>
        <p:spPr bwMode="auto">
          <a:xfrm>
            <a:off x="7057329" y="1443478"/>
            <a:ext cx="1918011" cy="4557759"/>
          </a:xfrm>
          <a:prstGeom prst="rect">
            <a:avLst/>
          </a:prstGeom>
          <a:noFill/>
          <a:ln w="9525">
            <a:noFill/>
            <a:miter lim="800000"/>
            <a:headEnd/>
            <a:tailEnd/>
          </a:ln>
        </p:spPr>
      </p:pic>
      <p:sp>
        <p:nvSpPr>
          <p:cNvPr id="8" name="TextBox 7">
            <a:extLst>
              <a:ext uri="{FF2B5EF4-FFF2-40B4-BE49-F238E27FC236}">
                <a16:creationId xmlns:a16="http://schemas.microsoft.com/office/drawing/2014/main" xmlns="" id="{91C8CCBE-61BF-4043-9925-A91D6F80A591}"/>
              </a:ext>
            </a:extLst>
          </p:cNvPr>
          <p:cNvSpPr txBox="1"/>
          <p:nvPr/>
        </p:nvSpPr>
        <p:spPr>
          <a:xfrm>
            <a:off x="524488" y="6386133"/>
            <a:ext cx="6477000" cy="369332"/>
          </a:xfrm>
          <a:prstGeom prst="rect">
            <a:avLst/>
          </a:prstGeom>
          <a:noFill/>
        </p:spPr>
        <p:txBody>
          <a:bodyPr wrap="square" rtlCol="0">
            <a:spAutoFit/>
          </a:bodyPr>
          <a:lstStyle/>
          <a:p>
            <a:r>
              <a:rPr lang="en-US" dirty="0"/>
              <a:t>For additional details see Appendix 2 of guidance document</a:t>
            </a:r>
          </a:p>
        </p:txBody>
      </p:sp>
      <p:sp>
        <p:nvSpPr>
          <p:cNvPr id="9" name="Title 8"/>
          <p:cNvSpPr>
            <a:spLocks noGrp="1"/>
          </p:cNvSpPr>
          <p:nvPr>
            <p:ph type="title"/>
          </p:nvPr>
        </p:nvSpPr>
        <p:spPr/>
        <p:txBody>
          <a:bodyPr/>
          <a:lstStyle/>
          <a:p>
            <a:r>
              <a:rPr lang="en-US" dirty="0"/>
              <a:t>Silica Gel Cleanup (Fact Sheet A.2)</a:t>
            </a:r>
          </a:p>
        </p:txBody>
      </p:sp>
    </p:spTree>
    <p:extLst>
      <p:ext uri="{BB962C8B-B14F-4D97-AF65-F5344CB8AC3E}">
        <p14:creationId xmlns:p14="http://schemas.microsoft.com/office/powerpoint/2010/main" val="3564781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9F0A90-E960-4CCC-9972-5A3B2EB8ECDE}"/>
              </a:ext>
            </a:extLst>
          </p:cNvPr>
          <p:cNvSpPr txBox="1">
            <a:spLocks/>
          </p:cNvSpPr>
          <p:nvPr/>
        </p:nvSpPr>
        <p:spPr>
          <a:xfrm>
            <a:off x="381000" y="228600"/>
            <a:ext cx="7588250" cy="669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8000"/>
                </a:solidFill>
                <a:effectLst/>
                <a:uLnTx/>
                <a:uFillTx/>
                <a:latin typeface="Arial"/>
                <a:ea typeface="+mj-ea"/>
                <a:cs typeface="+mj-cs"/>
              </a:rPr>
              <a:t>Fractionation (Fact Sheet A.7)</a:t>
            </a:r>
          </a:p>
        </p:txBody>
      </p:sp>
      <p:sp>
        <p:nvSpPr>
          <p:cNvPr id="3" name="Text Placeholder 2">
            <a:extLst>
              <a:ext uri="{FF2B5EF4-FFF2-40B4-BE49-F238E27FC236}">
                <a16:creationId xmlns:a16="http://schemas.microsoft.com/office/drawing/2014/main" xmlns="" id="{FE70CF1B-73FC-41E8-9A0B-67453FECB457}"/>
              </a:ext>
            </a:extLst>
          </p:cNvPr>
          <p:cNvSpPr txBox="1">
            <a:spLocks/>
          </p:cNvSpPr>
          <p:nvPr/>
        </p:nvSpPr>
        <p:spPr>
          <a:xfrm>
            <a:off x="609600" y="1295400"/>
            <a:ext cx="7588250" cy="46482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dirty="0"/>
              <a:t>Fractionation typically relies on the use of          silica gel to separate the sample into                    aliphatic and aromatic </a:t>
            </a:r>
            <a:r>
              <a:rPr lang="en-US" i="1" dirty="0"/>
              <a:t>classes*</a:t>
            </a:r>
            <a:r>
              <a:rPr lang="en-US" dirty="0"/>
              <a:t> </a:t>
            </a:r>
          </a:p>
          <a:p>
            <a:r>
              <a:rPr lang="en-US" dirty="0"/>
              <a:t>The fractions are then injected                               into a GC for separation into                         </a:t>
            </a:r>
            <a:r>
              <a:rPr lang="en-US" i="1" dirty="0"/>
              <a:t>carbon ranges</a:t>
            </a:r>
            <a:endParaRPr lang="en-US" i="1" kern="0" dirty="0"/>
          </a:p>
          <a:p>
            <a:pPr marL="342900" marR="0" lvl="0" indent="-342900" algn="l" defTabSz="914400" rtl="0" eaLnBrk="0" fontAlgn="base" latinLnBrk="0" hangingPunct="0">
              <a:lnSpc>
                <a:spcPct val="100000"/>
              </a:lnSpc>
              <a:spcBef>
                <a:spcPct val="20000"/>
              </a:spcBef>
              <a:spcAft>
                <a:spcPct val="0"/>
              </a:spcAft>
              <a:buClr>
                <a:srgbClr val="008000"/>
              </a:buClr>
              <a:buSzPct val="75000"/>
              <a:buFont typeface="Wingdings 3" panose="05040102010807070707" pitchFamily="18" charset="2"/>
              <a:buChar char="u"/>
              <a:tabLst/>
              <a:defRPr/>
            </a:pPr>
            <a:r>
              <a:rPr kumimoji="0" lang="en-US" b="0" i="0" u="none" strike="noStrike" kern="0" cap="none" spc="0" normalizeH="0" baseline="0" noProof="0" dirty="0">
                <a:ln>
                  <a:noFill/>
                </a:ln>
                <a:solidFill>
                  <a:srgbClr val="333399"/>
                </a:solidFill>
                <a:effectLst/>
                <a:uLnTx/>
                <a:uFillTx/>
                <a:latin typeface="Arial"/>
                <a:ea typeface="+mn-ea"/>
                <a:cs typeface="+mn-cs"/>
              </a:rPr>
              <a:t>However, they </a:t>
            </a:r>
            <a:endParaRPr kumimoji="0" lang="en-US" b="0" i="0" u="none" strike="noStrike" kern="0" cap="none" spc="0" normalizeH="0" baseline="0" noProof="0" dirty="0">
              <a:ln>
                <a:noFill/>
              </a:ln>
              <a:solidFill>
                <a:srgbClr val="FF0000"/>
              </a:solidFill>
              <a:effectLst/>
              <a:uLnTx/>
              <a:uFillTx/>
              <a:latin typeface="Arial"/>
              <a:ea typeface="+mn-ea"/>
              <a:cs typeface="+mn-cs"/>
            </a:endParaRPr>
          </a:p>
          <a:p>
            <a:pPr marL="742950" marR="0" lvl="1" indent="-285750" algn="l" defTabSz="914400" rtl="0" eaLnBrk="0" fontAlgn="base" latinLnBrk="0" hangingPunct="0">
              <a:lnSpc>
                <a:spcPct val="100000"/>
              </a:lnSpc>
              <a:spcBef>
                <a:spcPct val="20000"/>
              </a:spcBef>
              <a:spcAft>
                <a:spcPct val="0"/>
              </a:spcAft>
              <a:buClr>
                <a:srgbClr val="333399"/>
              </a:buClr>
              <a:buSzPct val="115000"/>
              <a:buFontTx/>
              <a:buChar char="•"/>
              <a:tabLst/>
              <a:defRPr/>
            </a:pPr>
            <a:r>
              <a:rPr lang="en-US" kern="0" dirty="0">
                <a:latin typeface="Arial"/>
              </a:rPr>
              <a:t>Cost</a:t>
            </a:r>
            <a:r>
              <a:rPr kumimoji="0" lang="en-US" sz="2400" b="0" i="0" u="none" strike="noStrike" kern="0" cap="none" spc="0" normalizeH="0" baseline="0" noProof="0" dirty="0">
                <a:ln>
                  <a:noFill/>
                </a:ln>
                <a:solidFill>
                  <a:srgbClr val="7030A0"/>
                </a:solidFill>
                <a:effectLst/>
                <a:uLnTx/>
                <a:uFillTx/>
                <a:latin typeface="Arial"/>
                <a:ea typeface="+mn-ea"/>
                <a:cs typeface="+mn-cs"/>
              </a:rPr>
              <a:t> </a:t>
            </a:r>
            <a:r>
              <a:rPr kumimoji="0" lang="en-US" sz="2400" b="0" i="0" u="none" strike="noStrike" kern="0" cap="none" spc="0" normalizeH="0" baseline="0" noProof="0" dirty="0">
                <a:ln>
                  <a:noFill/>
                </a:ln>
                <a:solidFill>
                  <a:srgbClr val="008000"/>
                </a:solidFill>
                <a:effectLst/>
                <a:uLnTx/>
                <a:uFillTx/>
                <a:latin typeface="Arial"/>
                <a:ea typeface="+mn-ea"/>
                <a:cs typeface="+mn-cs"/>
              </a:rPr>
              <a:t>more than bulk TPH</a:t>
            </a:r>
          </a:p>
          <a:p>
            <a:pPr marL="742950" marR="0" lvl="1" indent="-285750" algn="l" defTabSz="914400" rtl="0" eaLnBrk="0" fontAlgn="base" latinLnBrk="0" hangingPunct="0">
              <a:lnSpc>
                <a:spcPct val="100000"/>
              </a:lnSpc>
              <a:spcBef>
                <a:spcPct val="20000"/>
              </a:spcBef>
              <a:spcAft>
                <a:spcPct val="0"/>
              </a:spcAft>
              <a:buClr>
                <a:srgbClr val="333399"/>
              </a:buClr>
              <a:buSzPct val="115000"/>
              <a:buFontTx/>
              <a:buChar char="•"/>
              <a:tabLst/>
              <a:defRPr/>
            </a:pPr>
            <a:r>
              <a:rPr lang="en-US" kern="0" dirty="0">
                <a:latin typeface="Arial"/>
              </a:rPr>
              <a:t>Raise the reporting limits</a:t>
            </a:r>
            <a:endParaRPr kumimoji="0" lang="en-US" sz="2400" b="0" i="0" u="none" strike="noStrike" kern="0" cap="none" spc="0" normalizeH="0" baseline="0" noProof="0" dirty="0">
              <a:ln>
                <a:noFill/>
              </a:ln>
              <a:solidFill>
                <a:srgbClr val="008000"/>
              </a:solidFill>
              <a:effectLst/>
              <a:uLnTx/>
              <a:uFillTx/>
              <a:latin typeface="Arial"/>
              <a:ea typeface="+mn-ea"/>
              <a:cs typeface="+mn-cs"/>
            </a:endParaRPr>
          </a:p>
          <a:p>
            <a:pPr marL="742950" marR="0" lvl="1" indent="-285750" algn="l" defTabSz="914400" rtl="0" eaLnBrk="0" fontAlgn="base" latinLnBrk="0" hangingPunct="0">
              <a:lnSpc>
                <a:spcPct val="100000"/>
              </a:lnSpc>
              <a:spcBef>
                <a:spcPct val="20000"/>
              </a:spcBef>
              <a:spcAft>
                <a:spcPct val="0"/>
              </a:spcAft>
              <a:buClr>
                <a:srgbClr val="333399"/>
              </a:buClr>
              <a:buSzPct val="115000"/>
              <a:buFontTx/>
              <a:buChar char="•"/>
              <a:tabLst/>
              <a:defRPr/>
            </a:pPr>
            <a:r>
              <a:rPr kumimoji="0" lang="en-US" sz="2400" b="0" i="0" u="none" strike="noStrike" kern="0" cap="none" spc="0" normalizeH="0" baseline="0" noProof="0" dirty="0">
                <a:ln>
                  <a:noFill/>
                </a:ln>
                <a:solidFill>
                  <a:srgbClr val="008000"/>
                </a:solidFill>
                <a:effectLst/>
                <a:uLnTx/>
                <a:uFillTx/>
                <a:latin typeface="Arial"/>
                <a:ea typeface="+mn-ea"/>
                <a:cs typeface="+mn-cs"/>
              </a:rPr>
              <a:t>Non-hydrocarbons </a:t>
            </a:r>
            <a:r>
              <a:rPr lang="en-US" kern="0" dirty="0">
                <a:latin typeface="Arial"/>
              </a:rPr>
              <a:t>will be removed                    from analysis (results)</a:t>
            </a:r>
          </a:p>
          <a:p>
            <a:pPr marL="57150" indent="0">
              <a:buClr>
                <a:srgbClr val="333399"/>
              </a:buClr>
              <a:buSzPct val="115000"/>
              <a:buNone/>
              <a:defRPr/>
            </a:pPr>
            <a:r>
              <a:rPr lang="en-US" sz="1800" kern="0" dirty="0">
                <a:latin typeface="Arial"/>
              </a:rPr>
              <a:t>* Class separation in the volatile range does not rely on use of silica gel</a:t>
            </a:r>
            <a:endParaRPr lang="en-US" sz="1600" kern="0" dirty="0">
              <a:latin typeface="Arial"/>
            </a:endParaRPr>
          </a:p>
          <a:p>
            <a:pPr marL="342900" marR="0" lvl="0" indent="-342900" algn="l" defTabSz="914400" rtl="0" eaLnBrk="0" fontAlgn="base" latinLnBrk="0" hangingPunct="0">
              <a:lnSpc>
                <a:spcPct val="100000"/>
              </a:lnSpc>
              <a:spcBef>
                <a:spcPct val="20000"/>
              </a:spcBef>
              <a:spcAft>
                <a:spcPct val="0"/>
              </a:spcAft>
              <a:buClr>
                <a:srgbClr val="008000"/>
              </a:buClr>
              <a:buSzPct val="75000"/>
              <a:buFont typeface="Wingdings 3" panose="05040102010807070707" pitchFamily="18" charset="2"/>
              <a:buChar char="u"/>
              <a:tabLst/>
              <a:defRPr/>
            </a:pPr>
            <a:endParaRPr kumimoji="0" lang="en-US" sz="2600" b="0" i="0" u="none" strike="noStrike" kern="0" cap="none" spc="0" normalizeH="0" baseline="0" noProof="0" dirty="0">
              <a:ln>
                <a:noFill/>
              </a:ln>
              <a:solidFill>
                <a:srgbClr val="333399"/>
              </a:solidFill>
              <a:effectLst/>
              <a:uLnTx/>
              <a:uFillTx/>
              <a:latin typeface="Arial"/>
              <a:ea typeface="+mn-ea"/>
              <a:cs typeface="+mn-cs"/>
            </a:endParaRPr>
          </a:p>
        </p:txBody>
      </p:sp>
      <p:sp>
        <p:nvSpPr>
          <p:cNvPr id="4" name="Cloud 3">
            <a:extLst>
              <a:ext uri="{FF2B5EF4-FFF2-40B4-BE49-F238E27FC236}">
                <a16:creationId xmlns:a16="http://schemas.microsoft.com/office/drawing/2014/main" xmlns="" id="{4F361FDB-6319-4BDD-9A25-D251535D3BBB}"/>
              </a:ext>
            </a:extLst>
          </p:cNvPr>
          <p:cNvSpPr/>
          <p:nvPr/>
        </p:nvSpPr>
        <p:spPr>
          <a:xfrm>
            <a:off x="5562600" y="2133599"/>
            <a:ext cx="3347225" cy="342900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C00000"/>
              </a:solidFill>
            </a:endParaRPr>
          </a:p>
          <a:p>
            <a:endParaRPr lang="en-US" sz="2400" dirty="0">
              <a:solidFill>
                <a:srgbClr val="C00000"/>
              </a:solidFill>
            </a:endParaRPr>
          </a:p>
          <a:p>
            <a:r>
              <a:rPr lang="en-US" sz="2400" dirty="0">
                <a:solidFill>
                  <a:srgbClr val="C00000"/>
                </a:solidFill>
              </a:rPr>
              <a:t>Solubility?</a:t>
            </a:r>
          </a:p>
        </p:txBody>
      </p:sp>
      <p:sp>
        <p:nvSpPr>
          <p:cNvPr id="5" name="TextBox 4">
            <a:extLst>
              <a:ext uri="{FF2B5EF4-FFF2-40B4-BE49-F238E27FC236}">
                <a16:creationId xmlns:a16="http://schemas.microsoft.com/office/drawing/2014/main" xmlns="" id="{3F30FBB5-4C18-47D7-AB9F-F1F8C970D94A}"/>
              </a:ext>
            </a:extLst>
          </p:cNvPr>
          <p:cNvSpPr txBox="1"/>
          <p:nvPr/>
        </p:nvSpPr>
        <p:spPr>
          <a:xfrm rot="19937341">
            <a:off x="6139675" y="2517007"/>
            <a:ext cx="2193073" cy="461665"/>
          </a:xfrm>
          <a:prstGeom prst="rect">
            <a:avLst/>
          </a:prstGeom>
          <a:noFill/>
        </p:spPr>
        <p:txBody>
          <a:bodyPr wrap="square" rtlCol="0">
            <a:spAutoFit/>
          </a:bodyPr>
          <a:lstStyle/>
          <a:p>
            <a:r>
              <a:rPr lang="en-US" sz="2400" dirty="0">
                <a:solidFill>
                  <a:srgbClr val="C00000"/>
                </a:solidFill>
              </a:rPr>
              <a:t>Volatility?</a:t>
            </a:r>
          </a:p>
        </p:txBody>
      </p:sp>
      <p:sp>
        <p:nvSpPr>
          <p:cNvPr id="6" name="TextBox 5">
            <a:extLst>
              <a:ext uri="{FF2B5EF4-FFF2-40B4-BE49-F238E27FC236}">
                <a16:creationId xmlns:a16="http://schemas.microsoft.com/office/drawing/2014/main" xmlns="" id="{3E783C08-F525-40C0-B351-3DD31858A703}"/>
              </a:ext>
            </a:extLst>
          </p:cNvPr>
          <p:cNvSpPr txBox="1"/>
          <p:nvPr/>
        </p:nvSpPr>
        <p:spPr>
          <a:xfrm rot="21104857">
            <a:off x="6230421" y="4578727"/>
            <a:ext cx="2193073" cy="461665"/>
          </a:xfrm>
          <a:prstGeom prst="rect">
            <a:avLst/>
          </a:prstGeom>
          <a:noFill/>
        </p:spPr>
        <p:txBody>
          <a:bodyPr wrap="square" rtlCol="0">
            <a:spAutoFit/>
          </a:bodyPr>
          <a:lstStyle/>
          <a:p>
            <a:r>
              <a:rPr lang="en-US" sz="2400" dirty="0">
                <a:solidFill>
                  <a:srgbClr val="C00000"/>
                </a:solidFill>
              </a:rPr>
              <a:t>Toxicity?</a:t>
            </a:r>
          </a:p>
        </p:txBody>
      </p:sp>
      <p:sp>
        <p:nvSpPr>
          <p:cNvPr id="7" name="TextBox 6">
            <a:extLst>
              <a:ext uri="{FF2B5EF4-FFF2-40B4-BE49-F238E27FC236}">
                <a16:creationId xmlns:a16="http://schemas.microsoft.com/office/drawing/2014/main" xmlns="" id="{ECE392F4-F15E-4BEA-8BF0-ACCF53519421}"/>
              </a:ext>
            </a:extLst>
          </p:cNvPr>
          <p:cNvSpPr txBox="1"/>
          <p:nvPr/>
        </p:nvSpPr>
        <p:spPr>
          <a:xfrm rot="616369">
            <a:off x="6575213" y="3446376"/>
            <a:ext cx="2288027" cy="461665"/>
          </a:xfrm>
          <a:prstGeom prst="rect">
            <a:avLst/>
          </a:prstGeom>
          <a:noFill/>
        </p:spPr>
        <p:txBody>
          <a:bodyPr wrap="square" rtlCol="0">
            <a:spAutoFit/>
          </a:bodyPr>
          <a:lstStyle/>
          <a:p>
            <a:r>
              <a:rPr lang="en-US" sz="2400" dirty="0">
                <a:solidFill>
                  <a:srgbClr val="C00000"/>
                </a:solidFill>
              </a:rPr>
              <a:t>Hydrocarbons?</a:t>
            </a:r>
          </a:p>
        </p:txBody>
      </p:sp>
    </p:spTree>
    <p:extLst>
      <p:ext uri="{BB962C8B-B14F-4D97-AF65-F5344CB8AC3E}">
        <p14:creationId xmlns:p14="http://schemas.microsoft.com/office/powerpoint/2010/main" val="1113258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F582A27B-5AE0-4D76-991E-8F2713AED12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09600" y="1169178"/>
            <a:ext cx="8175172" cy="5053046"/>
          </a:xfrm>
          <a:prstGeom prst="rect">
            <a:avLst/>
          </a:prstGeom>
          <a:noFill/>
          <a:ln>
            <a:noFill/>
          </a:ln>
        </p:spPr>
      </p:pic>
      <p:sp>
        <p:nvSpPr>
          <p:cNvPr id="2" name="Title 1">
            <a:extLst>
              <a:ext uri="{FF2B5EF4-FFF2-40B4-BE49-F238E27FC236}">
                <a16:creationId xmlns="" xmlns:a16="http://schemas.microsoft.com/office/drawing/2014/main" id="{888317CD-6A2B-4691-9F9B-2302747DC8CB}"/>
              </a:ext>
            </a:extLst>
          </p:cNvPr>
          <p:cNvSpPr>
            <a:spLocks noGrp="1"/>
          </p:cNvSpPr>
          <p:nvPr>
            <p:ph type="title"/>
          </p:nvPr>
        </p:nvSpPr>
        <p:spPr/>
        <p:txBody>
          <a:bodyPr/>
          <a:lstStyle/>
          <a:p>
            <a:r>
              <a:rPr lang="en-US" dirty="0"/>
              <a:t>Case Study: Tank Farm</a:t>
            </a:r>
            <a:br>
              <a:rPr lang="en-US" dirty="0"/>
            </a:br>
            <a:r>
              <a:rPr lang="en-US" dirty="0"/>
              <a:t>Application of Analytical Methods </a:t>
            </a:r>
          </a:p>
        </p:txBody>
      </p:sp>
      <p:sp>
        <p:nvSpPr>
          <p:cNvPr id="8" name="Content Placeholder 7">
            <a:extLst>
              <a:ext uri="{FF2B5EF4-FFF2-40B4-BE49-F238E27FC236}">
                <a16:creationId xmlns="" xmlns:a16="http://schemas.microsoft.com/office/drawing/2014/main" id="{20261172-9EB5-48B0-843C-C80589DE95C1}"/>
              </a:ext>
            </a:extLst>
          </p:cNvPr>
          <p:cNvSpPr>
            <a:spLocks noGrp="1"/>
          </p:cNvSpPr>
          <p:nvPr>
            <p:ph idx="1"/>
          </p:nvPr>
        </p:nvSpPr>
        <p:spPr>
          <a:xfrm>
            <a:off x="609600" y="4648200"/>
            <a:ext cx="8175172" cy="1574024"/>
          </a:xfrm>
          <a:solidFill>
            <a:schemeClr val="bg1"/>
          </a:solidFill>
        </p:spPr>
        <p:txBody>
          <a:bodyPr/>
          <a:lstStyle/>
          <a:p>
            <a:pPr marL="285750" indent="-285750">
              <a:buFont typeface="Arial" panose="020B0604020202020204" pitchFamily="34" charset="0"/>
              <a:buChar char="•"/>
            </a:pPr>
            <a:r>
              <a:rPr lang="en-US" sz="1800" dirty="0"/>
              <a:t>Soil: Bulk TPH collected across the site</a:t>
            </a:r>
          </a:p>
          <a:p>
            <a:pPr marL="285750" indent="-285750">
              <a:buFont typeface="Arial" panose="020B0604020202020204" pitchFamily="34" charset="0"/>
              <a:buChar char="•"/>
            </a:pPr>
            <a:r>
              <a:rPr lang="en-US" sz="1800" dirty="0"/>
              <a:t>Soil Vapor: Fractionation data collected at select locations in the diesel plume to determine site specific screening levels</a:t>
            </a:r>
          </a:p>
          <a:p>
            <a:pPr marL="285750" indent="-285750">
              <a:buFont typeface="Arial" panose="020B0604020202020204" pitchFamily="34" charset="0"/>
              <a:buChar char="•"/>
            </a:pPr>
            <a:r>
              <a:rPr lang="en-US" sz="1800" dirty="0"/>
              <a:t>Groundwater: Bulk TPH with silica gel cleanup collected in select areas along downgradient edges of diesel plume to assess the degradation state and determine locations requiring active remediation</a:t>
            </a:r>
          </a:p>
          <a:p>
            <a:pPr marL="0" indent="0">
              <a:buNone/>
            </a:pPr>
            <a:endParaRPr lang="en-US" sz="1800" dirty="0"/>
          </a:p>
        </p:txBody>
      </p:sp>
      <p:sp>
        <p:nvSpPr>
          <p:cNvPr id="4" name="TextBox 9">
            <a:extLst>
              <a:ext uri="{FF2B5EF4-FFF2-40B4-BE49-F238E27FC236}">
                <a16:creationId xmlns="" xmlns:a16="http://schemas.microsoft.com/office/drawing/2014/main" id="{92C6D4DE-E0F9-4CC5-BC9D-384F3FE5D228}"/>
              </a:ext>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sp>
        <p:nvSpPr>
          <p:cNvPr id="6" name="Rectangle: Rounded Corners 5">
            <a:extLst>
              <a:ext uri="{FF2B5EF4-FFF2-40B4-BE49-F238E27FC236}">
                <a16:creationId xmlns="" xmlns:a16="http://schemas.microsoft.com/office/drawing/2014/main" id="{2942E1AC-84D4-494F-BCD0-22FC6FB99543}"/>
              </a:ext>
            </a:extLst>
          </p:cNvPr>
          <p:cNvSpPr/>
          <p:nvPr/>
        </p:nvSpPr>
        <p:spPr bwMode="auto">
          <a:xfrm rot="21357019">
            <a:off x="1752600" y="2569066"/>
            <a:ext cx="4953000" cy="609600"/>
          </a:xfrm>
          <a:prstGeom prst="roundRect">
            <a:avLst/>
          </a:prstGeom>
          <a:noFill/>
          <a:ln w="3810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Rectangle 3">
            <a:extLst>
              <a:ext uri="{FF2B5EF4-FFF2-40B4-BE49-F238E27FC236}">
                <a16:creationId xmlns="" xmlns:a16="http://schemas.microsoft.com/office/drawing/2014/main" id="{D0F8BFE6-6726-4947-943A-BBBC8E1F5635}"/>
              </a:ext>
            </a:extLst>
          </p:cNvPr>
          <p:cNvSpPr>
            <a:spLocks noChangeArrowheads="1"/>
          </p:cNvSpPr>
          <p:nvPr/>
        </p:nvSpPr>
        <p:spPr bwMode="auto">
          <a:xfrm>
            <a:off x="412142" y="6506021"/>
            <a:ext cx="3685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a:solidFill>
                  <a:schemeClr val="tx1"/>
                </a:solidFill>
              </a:rPr>
              <a:t>HIDOH Case Study #1 (HIDOH 2018)</a:t>
            </a:r>
          </a:p>
        </p:txBody>
      </p:sp>
    </p:spTree>
    <p:extLst>
      <p:ext uri="{BB962C8B-B14F-4D97-AF65-F5344CB8AC3E}">
        <p14:creationId xmlns:p14="http://schemas.microsoft.com/office/powerpoint/2010/main" val="3146182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9EBC8-E5B9-435D-89A9-1555120DE02A}"/>
              </a:ext>
            </a:extLst>
          </p:cNvPr>
          <p:cNvSpPr txBox="1">
            <a:spLocks/>
          </p:cNvSpPr>
          <p:nvPr/>
        </p:nvSpPr>
        <p:spPr>
          <a:xfrm>
            <a:off x="376238" y="92075"/>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Chromatograms are not just pretty pictures (Fact Sheet A.6)</a:t>
            </a:r>
          </a:p>
        </p:txBody>
      </p:sp>
      <p:sp>
        <p:nvSpPr>
          <p:cNvPr id="3" name="Text Placeholder 2">
            <a:extLst>
              <a:ext uri="{FF2B5EF4-FFF2-40B4-BE49-F238E27FC236}">
                <a16:creationId xmlns:a16="http://schemas.microsoft.com/office/drawing/2014/main" xmlns="" id="{06AAD502-9FA0-4A06-8575-B74F3747EBFA}"/>
              </a:ext>
            </a:extLst>
          </p:cNvPr>
          <p:cNvSpPr txBox="1">
            <a:spLocks/>
          </p:cNvSpPr>
          <p:nvPr/>
        </p:nvSpPr>
        <p:spPr>
          <a:xfrm>
            <a:off x="457200" y="1388134"/>
            <a:ext cx="5671457" cy="4357449"/>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Provide information on </a:t>
            </a:r>
          </a:p>
          <a:p>
            <a:pPr lvl="1"/>
            <a:r>
              <a:rPr lang="en-US" kern="0" dirty="0"/>
              <a:t>Type of material</a:t>
            </a:r>
          </a:p>
          <a:p>
            <a:pPr lvl="1"/>
            <a:r>
              <a:rPr lang="en-US" kern="0" dirty="0"/>
              <a:t>Presence of non-hydrocarbons</a:t>
            </a:r>
          </a:p>
          <a:p>
            <a:pPr lvl="1"/>
            <a:r>
              <a:rPr lang="en-US" kern="0" dirty="0"/>
              <a:t>Presence of solvents</a:t>
            </a:r>
          </a:p>
          <a:p>
            <a:pPr lvl="1"/>
            <a:r>
              <a:rPr lang="en-US" kern="0" dirty="0"/>
              <a:t>Presence of non-dissolved hydrocarbons </a:t>
            </a:r>
          </a:p>
          <a:p>
            <a:pPr lvl="1"/>
            <a:r>
              <a:rPr lang="en-US" kern="0" dirty="0"/>
              <a:t>Poor integration</a:t>
            </a:r>
          </a:p>
          <a:p>
            <a:pPr lvl="1"/>
            <a:r>
              <a:rPr lang="en-US" kern="0" dirty="0"/>
              <a:t>Weathering</a:t>
            </a:r>
          </a:p>
          <a:p>
            <a:pPr lvl="2"/>
            <a:r>
              <a:rPr lang="en-US" kern="0" dirty="0"/>
              <a:t>Degree of weathering</a:t>
            </a:r>
          </a:p>
          <a:p>
            <a:pPr lvl="2"/>
            <a:r>
              <a:rPr lang="en-US" kern="0" dirty="0"/>
              <a:t>Type of weathering</a:t>
            </a:r>
          </a:p>
          <a:p>
            <a:r>
              <a:rPr lang="en-US" kern="0" dirty="0"/>
              <a:t>For details ask your chemist</a:t>
            </a:r>
          </a:p>
          <a:p>
            <a:pPr lvl="1"/>
            <a:endParaRPr lang="en-US" kern="0" dirty="0"/>
          </a:p>
        </p:txBody>
      </p:sp>
      <p:grpSp>
        <p:nvGrpSpPr>
          <p:cNvPr id="4" name="Group 3">
            <a:extLst>
              <a:ext uri="{FF2B5EF4-FFF2-40B4-BE49-F238E27FC236}">
                <a16:creationId xmlns:a16="http://schemas.microsoft.com/office/drawing/2014/main" xmlns="" id="{55D47118-2BD0-4793-BF96-B14D9E42893F}"/>
              </a:ext>
            </a:extLst>
          </p:cNvPr>
          <p:cNvGrpSpPr/>
          <p:nvPr/>
        </p:nvGrpSpPr>
        <p:grpSpPr>
          <a:xfrm>
            <a:off x="5367451" y="2129130"/>
            <a:ext cx="3456011" cy="3738270"/>
            <a:chOff x="5519851" y="2327147"/>
            <a:chExt cx="3456011" cy="3738270"/>
          </a:xfrm>
        </p:grpSpPr>
        <p:pic>
          <p:nvPicPr>
            <p:cNvPr id="5" name="Picture 4">
              <a:extLst>
                <a:ext uri="{FF2B5EF4-FFF2-40B4-BE49-F238E27FC236}">
                  <a16:creationId xmlns:a16="http://schemas.microsoft.com/office/drawing/2014/main" xmlns="" id="{04E04D8B-2BF0-48ED-9C2C-7F6992F4FC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86308" y="2327147"/>
              <a:ext cx="2712720" cy="3340735"/>
            </a:xfrm>
            <a:prstGeom prst="rect">
              <a:avLst/>
            </a:prstGeom>
            <a:noFill/>
          </p:spPr>
        </p:pic>
        <p:cxnSp>
          <p:nvCxnSpPr>
            <p:cNvPr id="6" name="Straight Connector 5">
              <a:extLst>
                <a:ext uri="{FF2B5EF4-FFF2-40B4-BE49-F238E27FC236}">
                  <a16:creationId xmlns:a16="http://schemas.microsoft.com/office/drawing/2014/main" xmlns="" id="{995D01EF-A7C4-4C4E-B88A-5025CCB8E401}"/>
                </a:ext>
              </a:extLst>
            </p:cNvPr>
            <p:cNvCxnSpPr>
              <a:cxnSpLocks/>
            </p:cNvCxnSpPr>
            <p:nvPr/>
          </p:nvCxnSpPr>
          <p:spPr>
            <a:xfrm>
              <a:off x="6086308" y="5667882"/>
              <a:ext cx="2712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7B9D2DC2-8550-467C-A1D5-8FEF72029C22}"/>
                </a:ext>
              </a:extLst>
            </p:cNvPr>
            <p:cNvSpPr txBox="1"/>
            <p:nvPr/>
          </p:nvSpPr>
          <p:spPr>
            <a:xfrm>
              <a:off x="7195931" y="5665307"/>
              <a:ext cx="636105" cy="400110"/>
            </a:xfrm>
            <a:prstGeom prst="rect">
              <a:avLst/>
            </a:prstGeom>
            <a:noFill/>
          </p:spPr>
          <p:txBody>
            <a:bodyPr wrap="square" rtlCol="0">
              <a:spAutoFit/>
            </a:bodyPr>
            <a:lstStyle/>
            <a:p>
              <a:r>
                <a:rPr lang="en-US" sz="2000" dirty="0"/>
                <a:t>17</a:t>
              </a:r>
            </a:p>
          </p:txBody>
        </p:sp>
        <p:sp>
          <p:nvSpPr>
            <p:cNvPr id="8" name="TextBox 7">
              <a:extLst>
                <a:ext uri="{FF2B5EF4-FFF2-40B4-BE49-F238E27FC236}">
                  <a16:creationId xmlns:a16="http://schemas.microsoft.com/office/drawing/2014/main" xmlns="" id="{E7FEF00A-588C-4244-BA4E-4F7F59D6D6F4}"/>
                </a:ext>
              </a:extLst>
            </p:cNvPr>
            <p:cNvSpPr txBox="1"/>
            <p:nvPr/>
          </p:nvSpPr>
          <p:spPr>
            <a:xfrm>
              <a:off x="5519851" y="5665307"/>
              <a:ext cx="1511613" cy="400110"/>
            </a:xfrm>
            <a:prstGeom prst="rect">
              <a:avLst/>
            </a:prstGeom>
            <a:noFill/>
          </p:spPr>
          <p:txBody>
            <a:bodyPr wrap="square" rtlCol="0">
              <a:spAutoFit/>
            </a:bodyPr>
            <a:lstStyle/>
            <a:p>
              <a:r>
                <a:rPr lang="en-US" sz="2000" dirty="0"/>
                <a:t>C#  11</a:t>
              </a:r>
            </a:p>
          </p:txBody>
        </p:sp>
        <p:sp>
          <p:nvSpPr>
            <p:cNvPr id="9" name="TextBox 8">
              <a:extLst>
                <a:ext uri="{FF2B5EF4-FFF2-40B4-BE49-F238E27FC236}">
                  <a16:creationId xmlns:a16="http://schemas.microsoft.com/office/drawing/2014/main" xmlns="" id="{D283C6C8-4855-4988-AEAC-4BBD050B0E33}"/>
                </a:ext>
              </a:extLst>
            </p:cNvPr>
            <p:cNvSpPr txBox="1"/>
            <p:nvPr/>
          </p:nvSpPr>
          <p:spPr>
            <a:xfrm>
              <a:off x="8339757" y="5665307"/>
              <a:ext cx="636105" cy="400110"/>
            </a:xfrm>
            <a:prstGeom prst="rect">
              <a:avLst/>
            </a:prstGeom>
            <a:noFill/>
          </p:spPr>
          <p:txBody>
            <a:bodyPr wrap="square" rtlCol="0">
              <a:spAutoFit/>
            </a:bodyPr>
            <a:lstStyle/>
            <a:p>
              <a:r>
                <a:rPr lang="en-US" sz="2000" dirty="0"/>
                <a:t>23</a:t>
              </a:r>
            </a:p>
          </p:txBody>
        </p:sp>
      </p:grpSp>
      <p:sp>
        <p:nvSpPr>
          <p:cNvPr id="11" name="Rectangle 3">
            <a:extLst>
              <a:ext uri="{FF2B5EF4-FFF2-40B4-BE49-F238E27FC236}">
                <a16:creationId xmlns:a16="http://schemas.microsoft.com/office/drawing/2014/main" xmlns="" id="{A1F8E498-E9AE-4E62-AEC8-F5F88E08B659}"/>
              </a:ext>
            </a:extLst>
          </p:cNvPr>
          <p:cNvSpPr>
            <a:spLocks noChangeArrowheads="1"/>
          </p:cNvSpPr>
          <p:nvPr/>
        </p:nvSpPr>
        <p:spPr bwMode="auto">
          <a:xfrm>
            <a:off x="0" y="6488113"/>
            <a:ext cx="2822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sz="1600" dirty="0">
                <a:solidFill>
                  <a:schemeClr val="tx1"/>
                </a:solidFill>
              </a:rPr>
              <a:t>ITRC TPHRisk-1 </a:t>
            </a:r>
            <a:r>
              <a:rPr lang="en-US" altLang="en-US" sz="1600" dirty="0">
                <a:solidFill>
                  <a:schemeClr val="tx1"/>
                </a:solidFill>
              </a:rPr>
              <a:t>Figure A5-4</a:t>
            </a:r>
          </a:p>
        </p:txBody>
      </p:sp>
    </p:spTree>
    <p:extLst>
      <p:ext uri="{BB962C8B-B14F-4D97-AF65-F5344CB8AC3E}">
        <p14:creationId xmlns:p14="http://schemas.microsoft.com/office/powerpoint/2010/main" val="446999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 xmlns:a16="http://schemas.microsoft.com/office/drawing/2014/main" id="{871B85DA-81E3-4CB8-B8CE-3997CC839959}"/>
              </a:ext>
            </a:extLst>
          </p:cNvPr>
          <p:cNvGrpSpPr/>
          <p:nvPr/>
        </p:nvGrpSpPr>
        <p:grpSpPr>
          <a:xfrm>
            <a:off x="1676400" y="1143000"/>
            <a:ext cx="6248399" cy="5029200"/>
            <a:chOff x="1676400" y="1143000"/>
            <a:chExt cx="6248399" cy="5029200"/>
          </a:xfrm>
        </p:grpSpPr>
        <p:grpSp>
          <p:nvGrpSpPr>
            <p:cNvPr id="23" name="Group 22">
              <a:extLst>
                <a:ext uri="{FF2B5EF4-FFF2-40B4-BE49-F238E27FC236}">
                  <a16:creationId xmlns="" xmlns:a16="http://schemas.microsoft.com/office/drawing/2014/main" id="{1018FE08-6248-4B9C-B926-1A1F310DCBCB}"/>
                </a:ext>
              </a:extLst>
            </p:cNvPr>
            <p:cNvGrpSpPr/>
            <p:nvPr/>
          </p:nvGrpSpPr>
          <p:grpSpPr>
            <a:xfrm>
              <a:off x="1676400" y="1143000"/>
              <a:ext cx="6248399" cy="5029200"/>
              <a:chOff x="1676400" y="1143000"/>
              <a:chExt cx="6248399" cy="5029200"/>
            </a:xfrm>
          </p:grpSpPr>
          <p:pic>
            <p:nvPicPr>
              <p:cNvPr id="14" name="Picture 13">
                <a:extLst>
                  <a:ext uri="{FF2B5EF4-FFF2-40B4-BE49-F238E27FC236}">
                    <a16:creationId xmlns="" xmlns:a16="http://schemas.microsoft.com/office/drawing/2014/main" id="{81A9F348-31D9-4CA8-A6C1-0680D244E1F3}"/>
                  </a:ext>
                </a:extLst>
              </p:cNvPr>
              <p:cNvPicPr/>
              <p:nvPr/>
            </p:nvPicPr>
            <p:blipFill rotWithShape="1">
              <a:blip r:embed="rId3">
                <a:extLst>
                  <a:ext uri="{28A0092B-C50C-407E-A947-70E740481C1C}">
                    <a14:useLocalDpi xmlns:a14="http://schemas.microsoft.com/office/drawing/2010/main" val="0"/>
                  </a:ext>
                </a:extLst>
              </a:blip>
              <a:srcRect t="2892" b="8444"/>
              <a:stretch/>
            </p:blipFill>
            <p:spPr bwMode="auto">
              <a:xfrm>
                <a:off x="1676400" y="1143000"/>
                <a:ext cx="6248399" cy="4800600"/>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 xmlns:a16="http://schemas.microsoft.com/office/drawing/2014/main" id="{1C9CF0E9-6C18-43FD-AB7E-A1F039FAC942}"/>
                  </a:ext>
                </a:extLst>
              </p:cNvPr>
              <p:cNvSpPr txBox="1"/>
              <p:nvPr/>
            </p:nvSpPr>
            <p:spPr>
              <a:xfrm rot="16200000">
                <a:off x="2280650" y="1866156"/>
                <a:ext cx="1295400" cy="153888"/>
              </a:xfrm>
              <a:prstGeom prst="rect">
                <a:avLst/>
              </a:prstGeom>
              <a:solidFill>
                <a:schemeClr val="bg1"/>
              </a:solidFill>
            </p:spPr>
            <p:txBody>
              <a:bodyPr wrap="square" lIns="0" tIns="0" rIns="0" bIns="0" rtlCol="0">
                <a:spAutoFit/>
              </a:bodyPr>
              <a:lstStyle/>
              <a:p>
                <a:r>
                  <a:rPr lang="en-US" sz="1000" dirty="0">
                    <a:solidFill>
                      <a:schemeClr val="tx1">
                        <a:lumMod val="65000"/>
                        <a:lumOff val="35000"/>
                      </a:schemeClr>
                    </a:solidFill>
                  </a:rPr>
                  <a:t>Response (mV)</a:t>
                </a:r>
              </a:p>
            </p:txBody>
          </p:sp>
          <p:sp>
            <p:nvSpPr>
              <p:cNvPr id="21" name="TextBox 20">
                <a:extLst>
                  <a:ext uri="{FF2B5EF4-FFF2-40B4-BE49-F238E27FC236}">
                    <a16:creationId xmlns="" xmlns:a16="http://schemas.microsoft.com/office/drawing/2014/main" id="{23B1B83D-5775-43FA-AD9D-3BB90045D5BD}"/>
                  </a:ext>
                </a:extLst>
              </p:cNvPr>
              <p:cNvSpPr txBox="1"/>
              <p:nvPr/>
            </p:nvSpPr>
            <p:spPr>
              <a:xfrm rot="16200000">
                <a:off x="2302090" y="4533156"/>
                <a:ext cx="1295400" cy="153888"/>
              </a:xfrm>
              <a:prstGeom prst="rect">
                <a:avLst/>
              </a:prstGeom>
              <a:solidFill>
                <a:schemeClr val="bg1"/>
              </a:solidFill>
            </p:spPr>
            <p:txBody>
              <a:bodyPr wrap="square" lIns="0" tIns="0" rIns="0" bIns="0" rtlCol="0">
                <a:spAutoFit/>
              </a:bodyPr>
              <a:lstStyle/>
              <a:p>
                <a:r>
                  <a:rPr lang="en-US" sz="1000" dirty="0">
                    <a:solidFill>
                      <a:schemeClr val="tx1">
                        <a:lumMod val="65000"/>
                        <a:lumOff val="35000"/>
                      </a:schemeClr>
                    </a:solidFill>
                  </a:rPr>
                  <a:t>Response (mV)</a:t>
                </a:r>
              </a:p>
            </p:txBody>
          </p:sp>
          <p:pic>
            <p:nvPicPr>
              <p:cNvPr id="22" name="Picture 21">
                <a:extLst>
                  <a:ext uri="{FF2B5EF4-FFF2-40B4-BE49-F238E27FC236}">
                    <a16:creationId xmlns="" xmlns:a16="http://schemas.microsoft.com/office/drawing/2014/main" id="{0EF14E42-958B-4049-8C5A-78E3C138BBE0}"/>
                  </a:ext>
                </a:extLst>
              </p:cNvPr>
              <p:cNvPicPr>
                <a:picLocks noChangeAspect="1"/>
              </p:cNvPicPr>
              <p:nvPr/>
            </p:nvPicPr>
            <p:blipFill rotWithShape="1">
              <a:blip r:embed="rId4"/>
              <a:srcRect l="38892" t="95432" r="41291" b="485"/>
              <a:stretch/>
            </p:blipFill>
            <p:spPr>
              <a:xfrm>
                <a:off x="4114800" y="5957775"/>
                <a:ext cx="1295400" cy="214425"/>
              </a:xfrm>
              <a:prstGeom prst="rect">
                <a:avLst/>
              </a:prstGeom>
            </p:spPr>
          </p:pic>
        </p:grpSp>
        <p:sp>
          <p:nvSpPr>
            <p:cNvPr id="24" name="TextBox 23">
              <a:extLst>
                <a:ext uri="{FF2B5EF4-FFF2-40B4-BE49-F238E27FC236}">
                  <a16:creationId xmlns="" xmlns:a16="http://schemas.microsoft.com/office/drawing/2014/main" id="{25E9BE9D-CA16-47C2-9D38-2460DF2E0E92}"/>
                </a:ext>
              </a:extLst>
            </p:cNvPr>
            <p:cNvSpPr txBox="1"/>
            <p:nvPr/>
          </p:nvSpPr>
          <p:spPr>
            <a:xfrm>
              <a:off x="5410200" y="2133600"/>
              <a:ext cx="1066800" cy="153888"/>
            </a:xfrm>
            <a:prstGeom prst="rect">
              <a:avLst/>
            </a:prstGeom>
            <a:solidFill>
              <a:schemeClr val="bg1"/>
            </a:solidFill>
          </p:spPr>
          <p:txBody>
            <a:bodyPr wrap="square" lIns="0" tIns="0" rIns="0" bIns="0" rtlCol="0">
              <a:spAutoFit/>
            </a:bodyPr>
            <a:lstStyle/>
            <a:p>
              <a:r>
                <a:rPr lang="en-US" sz="1000" dirty="0">
                  <a:solidFill>
                    <a:srgbClr val="FF9900"/>
                  </a:solidFill>
                </a:rPr>
                <a:t>Internal Standards</a:t>
              </a:r>
            </a:p>
          </p:txBody>
        </p:sp>
        <p:sp>
          <p:nvSpPr>
            <p:cNvPr id="25" name="TextBox 24">
              <a:extLst>
                <a:ext uri="{FF2B5EF4-FFF2-40B4-BE49-F238E27FC236}">
                  <a16:creationId xmlns="" xmlns:a16="http://schemas.microsoft.com/office/drawing/2014/main" id="{F40215B0-58BE-4A9E-A0BC-5380631F54DD}"/>
                </a:ext>
              </a:extLst>
            </p:cNvPr>
            <p:cNvSpPr txBox="1"/>
            <p:nvPr/>
          </p:nvSpPr>
          <p:spPr>
            <a:xfrm>
              <a:off x="5236534" y="4680099"/>
              <a:ext cx="1066800" cy="153888"/>
            </a:xfrm>
            <a:prstGeom prst="rect">
              <a:avLst/>
            </a:prstGeom>
            <a:solidFill>
              <a:schemeClr val="bg1"/>
            </a:solidFill>
          </p:spPr>
          <p:txBody>
            <a:bodyPr wrap="square" lIns="0" tIns="0" rIns="0" bIns="0" rtlCol="0">
              <a:spAutoFit/>
            </a:bodyPr>
            <a:lstStyle/>
            <a:p>
              <a:r>
                <a:rPr lang="en-US" sz="1000" dirty="0">
                  <a:solidFill>
                    <a:srgbClr val="FF9900"/>
                  </a:solidFill>
                </a:rPr>
                <a:t>Internal Standards</a:t>
              </a:r>
            </a:p>
          </p:txBody>
        </p:sp>
      </p:grpSp>
      <p:sp>
        <p:nvSpPr>
          <p:cNvPr id="10" name="Title 9">
            <a:extLst>
              <a:ext uri="{FF2B5EF4-FFF2-40B4-BE49-F238E27FC236}">
                <a16:creationId xmlns="" xmlns:a16="http://schemas.microsoft.com/office/drawing/2014/main" id="{1D32D6ED-A106-47DF-B193-596E4334F796}"/>
              </a:ext>
            </a:extLst>
          </p:cNvPr>
          <p:cNvSpPr>
            <a:spLocks noGrp="1"/>
          </p:cNvSpPr>
          <p:nvPr>
            <p:ph type="title"/>
          </p:nvPr>
        </p:nvSpPr>
        <p:spPr>
          <a:xfrm>
            <a:off x="376238" y="92076"/>
            <a:ext cx="7700962" cy="822324"/>
          </a:xfrm>
        </p:spPr>
        <p:txBody>
          <a:bodyPr/>
          <a:lstStyle/>
          <a:p>
            <a:r>
              <a:rPr lang="en-US" dirty="0"/>
              <a:t>Practical Example #1 of Measurement Interferents </a:t>
            </a:r>
            <a:r>
              <a:rPr lang="en-US" sz="2400" dirty="0"/>
              <a:t>(as determined by chromatograms)</a:t>
            </a:r>
          </a:p>
        </p:txBody>
      </p:sp>
      <p:sp>
        <p:nvSpPr>
          <p:cNvPr id="18" name="Arrow: Right 17">
            <a:extLst>
              <a:ext uri="{FF2B5EF4-FFF2-40B4-BE49-F238E27FC236}">
                <a16:creationId xmlns="" xmlns:a16="http://schemas.microsoft.com/office/drawing/2014/main" id="{317B7CA1-0496-4CC7-97D7-2C070414095F}"/>
              </a:ext>
            </a:extLst>
          </p:cNvPr>
          <p:cNvSpPr/>
          <p:nvPr/>
        </p:nvSpPr>
        <p:spPr bwMode="auto">
          <a:xfrm>
            <a:off x="1066800" y="1828800"/>
            <a:ext cx="1524000" cy="10668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9" name="Arrow: Right 18">
            <a:extLst>
              <a:ext uri="{FF2B5EF4-FFF2-40B4-BE49-F238E27FC236}">
                <a16:creationId xmlns="" xmlns:a16="http://schemas.microsoft.com/office/drawing/2014/main" id="{568E78FF-3ACD-4095-A525-88D8A4CFBBD7}"/>
              </a:ext>
            </a:extLst>
          </p:cNvPr>
          <p:cNvSpPr/>
          <p:nvPr/>
        </p:nvSpPr>
        <p:spPr bwMode="auto">
          <a:xfrm>
            <a:off x="1066800" y="3962401"/>
            <a:ext cx="1524000" cy="10668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3" name="TextBox 12"/>
          <p:cNvSpPr txBox="1"/>
          <p:nvPr/>
        </p:nvSpPr>
        <p:spPr>
          <a:xfrm>
            <a:off x="185891" y="6400800"/>
            <a:ext cx="2822568" cy="338554"/>
          </a:xfrm>
          <a:prstGeom prst="rect">
            <a:avLst/>
          </a:prstGeom>
          <a:noFill/>
        </p:spPr>
        <p:txBody>
          <a:bodyPr wrap="none" rtlCol="0">
            <a:spAutoFit/>
          </a:bodyPr>
          <a:lstStyle/>
          <a:p>
            <a:r>
              <a:rPr lang="en-US" altLang="en-US" sz="1600" dirty="0"/>
              <a:t>ITRC TPHRisk-1 Figure A5-0</a:t>
            </a:r>
            <a:endParaRPr lang="en-US" sz="1600" dirty="0"/>
          </a:p>
        </p:txBody>
      </p:sp>
    </p:spTree>
    <p:extLst>
      <p:ext uri="{BB962C8B-B14F-4D97-AF65-F5344CB8AC3E}">
        <p14:creationId xmlns:p14="http://schemas.microsoft.com/office/powerpoint/2010/main" val="262680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F3B2BE85-2DEA-4A8D-BC07-BBFC677FD265}"/>
              </a:ext>
            </a:extLst>
          </p:cNvPr>
          <p:cNvSpPr/>
          <p:nvPr/>
        </p:nvSpPr>
        <p:spPr bwMode="auto">
          <a:xfrm>
            <a:off x="346112" y="1535668"/>
            <a:ext cx="6811926" cy="4742999"/>
          </a:xfrm>
          <a:prstGeom prst="rect">
            <a:avLst/>
          </a:prstGeom>
          <a:noFill/>
          <a:ln w="349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 xmlns:a16="http://schemas.microsoft.com/office/drawing/2014/main" id="{A1519DF3-BFF9-4EE9-A0B9-17152BEC3370}"/>
              </a:ext>
            </a:extLst>
          </p:cNvPr>
          <p:cNvSpPr>
            <a:spLocks noGrp="1"/>
          </p:cNvSpPr>
          <p:nvPr>
            <p:ph type="title"/>
          </p:nvPr>
        </p:nvSpPr>
        <p:spPr>
          <a:xfrm>
            <a:off x="376238" y="92076"/>
            <a:ext cx="7772400" cy="822324"/>
          </a:xfrm>
        </p:spPr>
        <p:txBody>
          <a:bodyPr/>
          <a:lstStyle/>
          <a:p>
            <a:r>
              <a:rPr lang="en-US" dirty="0"/>
              <a:t>Practical Example #2 of Measurement Interferents </a:t>
            </a:r>
            <a:r>
              <a:rPr lang="en-US" sz="2400" dirty="0"/>
              <a:t>(as determined by chromatograms)</a:t>
            </a:r>
            <a:endParaRPr lang="en-US" dirty="0"/>
          </a:p>
        </p:txBody>
      </p:sp>
      <p:grpSp>
        <p:nvGrpSpPr>
          <p:cNvPr id="11" name="Group 10">
            <a:extLst>
              <a:ext uri="{FF2B5EF4-FFF2-40B4-BE49-F238E27FC236}">
                <a16:creationId xmlns="" xmlns:a16="http://schemas.microsoft.com/office/drawing/2014/main" id="{01BCCAAF-D7F6-4262-99E1-03ABA950C679}"/>
              </a:ext>
            </a:extLst>
          </p:cNvPr>
          <p:cNvGrpSpPr/>
          <p:nvPr/>
        </p:nvGrpSpPr>
        <p:grpSpPr>
          <a:xfrm>
            <a:off x="376238" y="1800789"/>
            <a:ext cx="6781800" cy="4477878"/>
            <a:chOff x="376238" y="1800789"/>
            <a:chExt cx="6781800" cy="4477878"/>
          </a:xfrm>
        </p:grpSpPr>
        <p:pic>
          <p:nvPicPr>
            <p:cNvPr id="20" name="Picture 19">
              <a:extLst>
                <a:ext uri="{FF2B5EF4-FFF2-40B4-BE49-F238E27FC236}">
                  <a16:creationId xmlns="" xmlns:a16="http://schemas.microsoft.com/office/drawing/2014/main" id="{80D2C56A-6954-4653-8124-892904BC54A4}"/>
                </a:ext>
              </a:extLst>
            </p:cNvPr>
            <p:cNvPicPr>
              <a:picLocks noChangeAspect="1"/>
            </p:cNvPicPr>
            <p:nvPr/>
          </p:nvPicPr>
          <p:blipFill>
            <a:blip r:embed="rId3"/>
            <a:stretch>
              <a:fillRect/>
            </a:stretch>
          </p:blipFill>
          <p:spPr>
            <a:xfrm>
              <a:off x="376238" y="1800789"/>
              <a:ext cx="6781800" cy="4477878"/>
            </a:xfrm>
            <a:prstGeom prst="rect">
              <a:avLst/>
            </a:prstGeom>
          </p:spPr>
        </p:pic>
        <p:pic>
          <p:nvPicPr>
            <p:cNvPr id="22" name="Picture 21">
              <a:extLst>
                <a:ext uri="{FF2B5EF4-FFF2-40B4-BE49-F238E27FC236}">
                  <a16:creationId xmlns="" xmlns:a16="http://schemas.microsoft.com/office/drawing/2014/main" id="{96144069-E2A2-4D2C-BCB5-13AF31E11F9D}"/>
                </a:ext>
              </a:extLst>
            </p:cNvPr>
            <p:cNvPicPr>
              <a:picLocks noChangeAspect="1"/>
            </p:cNvPicPr>
            <p:nvPr/>
          </p:nvPicPr>
          <p:blipFill rotWithShape="1">
            <a:blip r:embed="rId3"/>
            <a:srcRect l="67032" t="10836" r="6854" b="70446"/>
            <a:stretch/>
          </p:blipFill>
          <p:spPr>
            <a:xfrm>
              <a:off x="1524000" y="2057400"/>
              <a:ext cx="1524000" cy="721323"/>
            </a:xfrm>
            <a:prstGeom prst="rect">
              <a:avLst/>
            </a:prstGeom>
          </p:spPr>
        </p:pic>
      </p:grpSp>
      <p:pic>
        <p:nvPicPr>
          <p:cNvPr id="5" name="Picture 4">
            <a:extLst>
              <a:ext uri="{FF2B5EF4-FFF2-40B4-BE49-F238E27FC236}">
                <a16:creationId xmlns="" xmlns:a16="http://schemas.microsoft.com/office/drawing/2014/main" id="{ABDB3762-6F76-4271-872B-A717764BE623}"/>
              </a:ext>
            </a:extLst>
          </p:cNvPr>
          <p:cNvPicPr>
            <a:picLocks noChangeAspect="1"/>
          </p:cNvPicPr>
          <p:nvPr/>
        </p:nvPicPr>
        <p:blipFill>
          <a:blip r:embed="rId4"/>
          <a:stretch>
            <a:fillRect/>
          </a:stretch>
        </p:blipFill>
        <p:spPr>
          <a:xfrm>
            <a:off x="4343400" y="1329645"/>
            <a:ext cx="4655102" cy="3033481"/>
          </a:xfrm>
          <a:prstGeom prst="rect">
            <a:avLst/>
          </a:prstGeom>
        </p:spPr>
      </p:pic>
      <p:sp>
        <p:nvSpPr>
          <p:cNvPr id="15" name="TextBox 14">
            <a:extLst>
              <a:ext uri="{FF2B5EF4-FFF2-40B4-BE49-F238E27FC236}">
                <a16:creationId xmlns="" xmlns:a16="http://schemas.microsoft.com/office/drawing/2014/main" id="{1CB8176B-B469-4757-B07C-E2E2F86A9F30}"/>
              </a:ext>
            </a:extLst>
          </p:cNvPr>
          <p:cNvSpPr txBox="1"/>
          <p:nvPr/>
        </p:nvSpPr>
        <p:spPr>
          <a:xfrm>
            <a:off x="346112" y="1535668"/>
            <a:ext cx="3124200" cy="369332"/>
          </a:xfrm>
          <a:prstGeom prst="rect">
            <a:avLst/>
          </a:prstGeom>
          <a:noFill/>
        </p:spPr>
        <p:txBody>
          <a:bodyPr wrap="square" rtlCol="0">
            <a:spAutoFit/>
          </a:bodyPr>
          <a:lstStyle/>
          <a:p>
            <a:r>
              <a:rPr lang="en-US" dirty="0"/>
              <a:t>Before Silica Gel Cleanup</a:t>
            </a:r>
          </a:p>
        </p:txBody>
      </p:sp>
      <p:sp>
        <p:nvSpPr>
          <p:cNvPr id="26" name="TextBox 25">
            <a:extLst>
              <a:ext uri="{FF2B5EF4-FFF2-40B4-BE49-F238E27FC236}">
                <a16:creationId xmlns="" xmlns:a16="http://schemas.microsoft.com/office/drawing/2014/main" id="{6F607468-B01C-44B2-A1BF-1576ABA3D56E}"/>
              </a:ext>
            </a:extLst>
          </p:cNvPr>
          <p:cNvSpPr txBox="1"/>
          <p:nvPr/>
        </p:nvSpPr>
        <p:spPr>
          <a:xfrm>
            <a:off x="4311501" y="1054398"/>
            <a:ext cx="3124200" cy="369332"/>
          </a:xfrm>
          <a:prstGeom prst="rect">
            <a:avLst/>
          </a:prstGeom>
          <a:noFill/>
        </p:spPr>
        <p:txBody>
          <a:bodyPr wrap="square" rtlCol="0">
            <a:spAutoFit/>
          </a:bodyPr>
          <a:lstStyle/>
          <a:p>
            <a:r>
              <a:rPr lang="en-US" dirty="0"/>
              <a:t>After Silica Gel Cleanup</a:t>
            </a:r>
          </a:p>
        </p:txBody>
      </p:sp>
      <p:sp>
        <p:nvSpPr>
          <p:cNvPr id="27" name="Rectangle 26">
            <a:extLst>
              <a:ext uri="{FF2B5EF4-FFF2-40B4-BE49-F238E27FC236}">
                <a16:creationId xmlns="" xmlns:a16="http://schemas.microsoft.com/office/drawing/2014/main" id="{3C0C62B4-C7F2-4018-BBF5-52E93BF730C6}"/>
              </a:ext>
            </a:extLst>
          </p:cNvPr>
          <p:cNvSpPr/>
          <p:nvPr/>
        </p:nvSpPr>
        <p:spPr bwMode="auto">
          <a:xfrm>
            <a:off x="4332766" y="1098699"/>
            <a:ext cx="4655103" cy="3264427"/>
          </a:xfrm>
          <a:prstGeom prst="rect">
            <a:avLst/>
          </a:prstGeom>
          <a:noFill/>
          <a:ln w="34925" cap="flat" cmpd="sng" algn="ctr">
            <a:solidFill>
              <a:schemeClr val="accent1">
                <a:lumMod val="60000"/>
                <a:lumOff val="4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2" name="TextBox 11">
            <a:extLst>
              <a:ext uri="{FF2B5EF4-FFF2-40B4-BE49-F238E27FC236}">
                <a16:creationId xmlns="" xmlns:a16="http://schemas.microsoft.com/office/drawing/2014/main" id="{44D89558-B8B1-45B9-8F17-6EE1E4DC581F}"/>
              </a:ext>
            </a:extLst>
          </p:cNvPr>
          <p:cNvSpPr txBox="1"/>
          <p:nvPr/>
        </p:nvSpPr>
        <p:spPr>
          <a:xfrm>
            <a:off x="376238" y="6365293"/>
            <a:ext cx="4957762" cy="369332"/>
          </a:xfrm>
          <a:prstGeom prst="rect">
            <a:avLst/>
          </a:prstGeom>
          <a:noFill/>
        </p:spPr>
        <p:txBody>
          <a:bodyPr wrap="square" rtlCol="0">
            <a:spAutoFit/>
          </a:bodyPr>
          <a:lstStyle/>
          <a:p>
            <a:r>
              <a:rPr lang="en-US" dirty="0"/>
              <a:t>ITRC TPH</a:t>
            </a:r>
            <a:r>
              <a:rPr lang="en-US" altLang="en-US" dirty="0"/>
              <a:t>Risk</a:t>
            </a:r>
            <a:r>
              <a:rPr lang="en-US" dirty="0"/>
              <a:t>-1 Figure A5-5 (Zemo 2016)</a:t>
            </a:r>
          </a:p>
        </p:txBody>
      </p:sp>
    </p:spTree>
    <p:extLst>
      <p:ext uri="{BB962C8B-B14F-4D97-AF65-F5344CB8AC3E}">
        <p14:creationId xmlns:p14="http://schemas.microsoft.com/office/powerpoint/2010/main" val="1900580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CFD816-9549-447C-A43E-00119E17CD2C}"/>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 xmlns:a16="http://schemas.microsoft.com/office/drawing/2014/main" id="{4A408B8B-87EC-44CE-97F3-C6DA7F6E7B49}"/>
              </a:ext>
            </a:extLst>
          </p:cNvPr>
          <p:cNvSpPr>
            <a:spLocks noGrp="1"/>
          </p:cNvSpPr>
          <p:nvPr>
            <p:ph idx="1"/>
          </p:nvPr>
        </p:nvSpPr>
        <p:spPr/>
        <p:txBody>
          <a:bodyPr/>
          <a:lstStyle/>
          <a:p>
            <a:r>
              <a:rPr lang="en-US" dirty="0" smtClean="0"/>
              <a:t>All USEPA Method 8015 results are directly comparable, regardless of lab </a:t>
            </a:r>
          </a:p>
          <a:p>
            <a:pPr marL="914400" lvl="1" indent="-457200">
              <a:buFont typeface="+mj-lt"/>
              <a:buAutoNum type="arabicPeriod"/>
            </a:pPr>
            <a:r>
              <a:rPr lang="en-US" dirty="0" smtClean="0"/>
              <a:t>True</a:t>
            </a:r>
          </a:p>
          <a:p>
            <a:pPr marL="914400" lvl="1" indent="-457200">
              <a:buFont typeface="+mj-lt"/>
              <a:buAutoNum type="arabicPeriod"/>
            </a:pPr>
            <a:r>
              <a:rPr lang="en-US" dirty="0" smtClean="0"/>
              <a:t>False</a:t>
            </a:r>
            <a:endParaRPr lang="en-US" dirty="0"/>
          </a:p>
          <a:p>
            <a:pPr marL="914400" lvl="1" indent="-457200">
              <a:buFont typeface="+mj-lt"/>
              <a:buAutoNum type="arabicPeriod"/>
            </a:pPr>
            <a:r>
              <a:rPr lang="en-US" dirty="0"/>
              <a:t>Not Sure </a:t>
            </a:r>
          </a:p>
        </p:txBody>
      </p:sp>
      <p:sp>
        <p:nvSpPr>
          <p:cNvPr id="4" name="Shape 95">
            <a:extLst>
              <a:ext uri="{FF2B5EF4-FFF2-40B4-BE49-F238E27FC236}">
                <a16:creationId xmlns="" xmlns:a16="http://schemas.microsoft.com/office/drawing/2014/main" id="{D6AB9097-13FE-4F71-8929-DE87FB178D22}"/>
              </a:ext>
            </a:extLst>
          </p:cNvPr>
          <p:cNvSpPr txBox="1"/>
          <p:nvPr/>
        </p:nvSpPr>
        <p:spPr>
          <a:xfrm rot="-5400000">
            <a:off x="-2601117" y="3871883"/>
            <a:ext cx="5572125" cy="400110"/>
          </a:xfrm>
          <a:prstGeom prst="rect">
            <a:avLst/>
          </a:prstGeom>
          <a:solidFill>
            <a:srgbClr val="FF99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0" i="0" u="none" strike="noStrike" cap="none" dirty="0">
                <a:solidFill>
                  <a:schemeClr val="lt1"/>
                </a:solidFill>
                <a:latin typeface="Arial"/>
                <a:ea typeface="Arial"/>
                <a:cs typeface="Arial"/>
                <a:sym typeface="Arial"/>
              </a:rPr>
              <a:t>Poll Question</a:t>
            </a:r>
            <a:endParaRPr dirty="0"/>
          </a:p>
        </p:txBody>
      </p:sp>
      <p:sp>
        <p:nvSpPr>
          <p:cNvPr id="6" name="TextBox 9">
            <a:extLst/>
          </p:cNvPr>
          <p:cNvSpPr txBox="1">
            <a:spLocks noChangeArrowheads="1"/>
          </p:cNvSpPr>
          <p:nvPr/>
        </p:nvSpPr>
        <p:spPr bwMode="auto">
          <a:xfrm rot="16200000">
            <a:off x="-2710654" y="3762345"/>
            <a:ext cx="5791200" cy="400110"/>
          </a:xfrm>
          <a:prstGeom prst="rect">
            <a:avLst/>
          </a:prstGeom>
          <a:solidFill>
            <a:srgbClr val="FF9900"/>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Poll Question</a:t>
            </a:r>
          </a:p>
        </p:txBody>
      </p:sp>
    </p:spTree>
    <p:extLst>
      <p:ext uri="{BB962C8B-B14F-4D97-AF65-F5344CB8AC3E}">
        <p14:creationId xmlns:p14="http://schemas.microsoft.com/office/powerpoint/2010/main" val="3945942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z="2800" dirty="0"/>
              <a:t>ITRC (</a:t>
            </a:r>
            <a:r>
              <a:rPr lang="en-US" altLang="en-US" sz="2800" u="sng" dirty="0">
                <a:hlinkClick r:id="rId3"/>
              </a:rPr>
              <a:t>www.itrcweb.org</a:t>
            </a:r>
            <a:r>
              <a:rPr lang="en-US" altLang="en-US" sz="2800" dirty="0"/>
              <a:t>) – Shaping the Future of Regulatory Acceptance</a:t>
            </a:r>
          </a:p>
        </p:txBody>
      </p:sp>
      <p:sp>
        <p:nvSpPr>
          <p:cNvPr id="10243" name="Rectangle 3"/>
          <p:cNvSpPr>
            <a:spLocks noGrp="1" noChangeArrowheads="1"/>
          </p:cNvSpPr>
          <p:nvPr>
            <p:ph type="body" sz="half" idx="1"/>
          </p:nvPr>
        </p:nvSpPr>
        <p:spPr>
          <a:xfrm>
            <a:off x="525463" y="1162050"/>
            <a:ext cx="3810000" cy="4292600"/>
          </a:xfrm>
        </p:spPr>
        <p:txBody>
          <a:bodyPr/>
          <a:lstStyle/>
          <a:p>
            <a:pPr>
              <a:lnSpc>
                <a:spcPct val="90000"/>
              </a:lnSpc>
            </a:pPr>
            <a:r>
              <a:rPr lang="en-US" altLang="en-US" sz="2000" dirty="0"/>
              <a:t>Host organization</a:t>
            </a:r>
          </a:p>
          <a:p>
            <a:pPr>
              <a:lnSpc>
                <a:spcPct val="90000"/>
              </a:lnSpc>
            </a:pPr>
            <a:r>
              <a:rPr lang="en-US" altLang="en-US" sz="2000" dirty="0"/>
              <a:t>Network</a:t>
            </a:r>
          </a:p>
          <a:p>
            <a:pPr lvl="1">
              <a:lnSpc>
                <a:spcPct val="90000"/>
              </a:lnSpc>
            </a:pPr>
            <a:r>
              <a:rPr lang="en-US" altLang="en-US" sz="1800" dirty="0"/>
              <a:t>State regulators</a:t>
            </a:r>
          </a:p>
          <a:p>
            <a:pPr lvl="2">
              <a:lnSpc>
                <a:spcPct val="90000"/>
              </a:lnSpc>
            </a:pPr>
            <a:r>
              <a:rPr lang="en-US" altLang="en-US" sz="1400" dirty="0"/>
              <a:t>All 50 states, PR, DC</a:t>
            </a:r>
          </a:p>
          <a:p>
            <a:pPr lvl="1">
              <a:lnSpc>
                <a:spcPct val="90000"/>
              </a:lnSpc>
            </a:pPr>
            <a:r>
              <a:rPr lang="en-US" altLang="en-US" sz="1800" dirty="0"/>
              <a:t>Federal partners</a:t>
            </a:r>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800" dirty="0"/>
          </a:p>
          <a:p>
            <a:pPr lvl="1">
              <a:lnSpc>
                <a:spcPct val="90000"/>
              </a:lnSpc>
            </a:pPr>
            <a:r>
              <a:rPr lang="en-US" altLang="en-US" sz="1800" dirty="0"/>
              <a:t>ITRC Industry Affiliates Program</a:t>
            </a:r>
          </a:p>
          <a:p>
            <a:pPr lvl="1">
              <a:lnSpc>
                <a:spcPct val="90000"/>
              </a:lnSpc>
            </a:pPr>
            <a:endParaRPr lang="en-US" altLang="en-US" sz="2000" dirty="0"/>
          </a:p>
          <a:p>
            <a:pPr lvl="1">
              <a:lnSpc>
                <a:spcPct val="90000"/>
              </a:lnSpc>
            </a:pPr>
            <a:r>
              <a:rPr lang="en-US" altLang="en-US" sz="1800" dirty="0"/>
              <a:t>Academia</a:t>
            </a:r>
          </a:p>
          <a:p>
            <a:pPr lvl="1">
              <a:lnSpc>
                <a:spcPct val="90000"/>
              </a:lnSpc>
            </a:pPr>
            <a:r>
              <a:rPr lang="en-US" altLang="en-US" sz="1800" dirty="0"/>
              <a:t>Community stakeholders</a:t>
            </a:r>
          </a:p>
          <a:p>
            <a:pPr>
              <a:lnSpc>
                <a:spcPct val="90000"/>
              </a:lnSpc>
            </a:pPr>
            <a:r>
              <a:rPr lang="en-US" altLang="en-US" sz="2000" dirty="0"/>
              <a:t>Follow ITRC</a:t>
            </a:r>
          </a:p>
        </p:txBody>
      </p:sp>
      <p:sp>
        <p:nvSpPr>
          <p:cNvPr id="10244" name="Rectangle 4"/>
          <p:cNvSpPr>
            <a:spLocks noGrp="1" noChangeArrowheads="1"/>
          </p:cNvSpPr>
          <p:nvPr>
            <p:ph type="body" sz="half" idx="2"/>
          </p:nvPr>
        </p:nvSpPr>
        <p:spPr>
          <a:xfrm>
            <a:off x="4543425" y="1085850"/>
            <a:ext cx="4191000" cy="4292600"/>
          </a:xfrm>
        </p:spPr>
        <p:txBody>
          <a:bodyPr/>
          <a:lstStyle/>
          <a:p>
            <a:pPr>
              <a:spcBef>
                <a:spcPct val="30000"/>
              </a:spcBef>
            </a:pPr>
            <a:r>
              <a:rPr lang="en-US" altLang="en-US" sz="2000" dirty="0"/>
              <a:t>Disclaimer</a:t>
            </a:r>
          </a:p>
          <a:p>
            <a:pPr lvl="1">
              <a:spcBef>
                <a:spcPct val="30000"/>
              </a:spcBef>
            </a:pPr>
            <a:r>
              <a:rPr lang="en-US" altLang="en-US" sz="1800" dirty="0"/>
              <a:t>Full version in </a:t>
            </a:r>
            <a:r>
              <a:rPr lang="ja-JP" altLang="en-US" sz="1800" dirty="0">
                <a:ea typeface="ＭＳ Ｐゴシック" panose="020B0600070205080204" pitchFamily="34" charset="-128"/>
              </a:rPr>
              <a:t>“</a:t>
            </a:r>
            <a:r>
              <a:rPr lang="en-US" altLang="ja-JP" sz="1800" dirty="0">
                <a:ea typeface="ＭＳ Ｐゴシック" panose="020B0600070205080204" pitchFamily="34" charset="-128"/>
              </a:rPr>
              <a:t>Notes</a:t>
            </a:r>
            <a:r>
              <a:rPr lang="ja-JP" altLang="en-US" sz="1800" dirty="0">
                <a:ea typeface="ＭＳ Ｐゴシック" panose="020B0600070205080204" pitchFamily="34" charset="-128"/>
              </a:rPr>
              <a:t>”</a:t>
            </a:r>
            <a:r>
              <a:rPr lang="en-US" altLang="ja-JP" sz="1800" dirty="0">
                <a:ea typeface="ＭＳ Ｐゴシック" panose="020B0600070205080204" pitchFamily="34" charset="-128"/>
              </a:rPr>
              <a:t> section</a:t>
            </a:r>
          </a:p>
          <a:p>
            <a:pPr lvl="1">
              <a:spcBef>
                <a:spcPct val="30000"/>
              </a:spcBef>
            </a:pPr>
            <a:r>
              <a:rPr lang="en-US" altLang="en-US" sz="1800" dirty="0"/>
              <a:t>Partially funded by the U.S. government</a:t>
            </a:r>
          </a:p>
          <a:p>
            <a:pPr lvl="2">
              <a:spcBef>
                <a:spcPct val="30000"/>
              </a:spcBef>
            </a:pPr>
            <a:r>
              <a:rPr lang="en-US" altLang="en-US" sz="1400" dirty="0"/>
              <a:t>ITRC nor US government warranty material</a:t>
            </a:r>
          </a:p>
          <a:p>
            <a:pPr lvl="2">
              <a:spcBef>
                <a:spcPct val="30000"/>
              </a:spcBef>
            </a:pPr>
            <a:r>
              <a:rPr lang="en-US" altLang="en-US" sz="1400" dirty="0"/>
              <a:t>ITRC nor US government endorse specific products</a:t>
            </a:r>
          </a:p>
          <a:p>
            <a:pPr>
              <a:spcBef>
                <a:spcPct val="30000"/>
              </a:spcBef>
            </a:pPr>
            <a:r>
              <a:rPr lang="en-US" altLang="en-US" sz="2000" dirty="0"/>
              <a:t>ITRC materials available for your use – see </a:t>
            </a:r>
            <a:r>
              <a:rPr lang="en-US" altLang="en-US" sz="2000" dirty="0">
                <a:hlinkClick r:id="rId4"/>
              </a:rPr>
              <a:t>usage policy</a:t>
            </a:r>
            <a:endParaRPr lang="en-US" altLang="en-US" sz="2000" dirty="0"/>
          </a:p>
          <a:p>
            <a:pPr>
              <a:spcBef>
                <a:spcPct val="30000"/>
              </a:spcBef>
            </a:pPr>
            <a:r>
              <a:rPr lang="en-US" altLang="en-US" sz="2000" dirty="0"/>
              <a:t>Available from </a:t>
            </a:r>
            <a:r>
              <a:rPr lang="en-US" altLang="en-US" sz="2000" dirty="0">
                <a:hlinkClick r:id="rId3"/>
              </a:rPr>
              <a:t>www.itrcweb.org</a:t>
            </a:r>
            <a:r>
              <a:rPr lang="en-US" altLang="en-US" sz="2000" dirty="0"/>
              <a:t> </a:t>
            </a:r>
          </a:p>
          <a:p>
            <a:pPr lvl="1">
              <a:spcBef>
                <a:spcPct val="30000"/>
              </a:spcBef>
            </a:pPr>
            <a:r>
              <a:rPr lang="en-US" altLang="en-US" sz="1800" dirty="0"/>
              <a:t>Technical and regulatory guidance documents</a:t>
            </a:r>
          </a:p>
          <a:p>
            <a:pPr lvl="1">
              <a:spcBef>
                <a:spcPct val="30000"/>
              </a:spcBef>
            </a:pPr>
            <a:r>
              <a:rPr lang="en-US" altLang="en-US" sz="1800" dirty="0"/>
              <a:t>Online and classroom training schedule</a:t>
            </a:r>
          </a:p>
          <a:p>
            <a:pPr lvl="1">
              <a:spcBef>
                <a:spcPct val="30000"/>
              </a:spcBef>
            </a:pPr>
            <a:r>
              <a:rPr lang="en-US" altLang="en-US" sz="1800" dirty="0"/>
              <a:t>More…</a:t>
            </a:r>
          </a:p>
          <a:p>
            <a:pPr>
              <a:spcBef>
                <a:spcPct val="30000"/>
              </a:spcBef>
            </a:pPr>
            <a:endParaRPr lang="en-US" altLang="en-US" sz="2000" dirty="0"/>
          </a:p>
        </p:txBody>
      </p:sp>
      <p:pic>
        <p:nvPicPr>
          <p:cNvPr id="10245" name="Picture 5"/>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2263" y="287020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92463" y="2838450"/>
            <a:ext cx="685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84426" y="2847975"/>
            <a:ext cx="7270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p:cNvSpPr txBox="1">
            <a:spLocks noChangeArrowheads="1"/>
          </p:cNvSpPr>
          <p:nvPr/>
        </p:nvSpPr>
        <p:spPr bwMode="auto">
          <a:xfrm>
            <a:off x="1595438" y="3455988"/>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1800" b="1" dirty="0">
                <a:solidFill>
                  <a:srgbClr val="008000"/>
                </a:solidFill>
                <a:ea typeface="ＭＳ Ｐゴシック" panose="020B0600070205080204" pitchFamily="34" charset="-128"/>
                <a:cs typeface="Arial" panose="020B0604020202020204" pitchFamily="34" charset="0"/>
              </a:rPr>
              <a:t>DOE</a:t>
            </a:r>
          </a:p>
        </p:txBody>
      </p:sp>
      <p:sp>
        <p:nvSpPr>
          <p:cNvPr id="10250" name="Text Box 10"/>
          <p:cNvSpPr txBox="1">
            <a:spLocks noChangeArrowheads="1"/>
          </p:cNvSpPr>
          <p:nvPr/>
        </p:nvSpPr>
        <p:spPr bwMode="auto">
          <a:xfrm>
            <a:off x="2401888" y="345598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1800" b="1" dirty="0">
                <a:solidFill>
                  <a:srgbClr val="008000"/>
                </a:solidFill>
                <a:ea typeface="ＭＳ Ｐゴシック" panose="020B0600070205080204" pitchFamily="34" charset="-128"/>
                <a:cs typeface="Arial" panose="020B0604020202020204" pitchFamily="34" charset="0"/>
              </a:rPr>
              <a:t>DOD</a:t>
            </a:r>
          </a:p>
        </p:txBody>
      </p:sp>
      <p:sp>
        <p:nvSpPr>
          <p:cNvPr id="10251" name="Text Box 11"/>
          <p:cNvSpPr txBox="1">
            <a:spLocks noChangeArrowheads="1"/>
          </p:cNvSpPr>
          <p:nvPr/>
        </p:nvSpPr>
        <p:spPr bwMode="auto">
          <a:xfrm>
            <a:off x="3209926" y="3455988"/>
            <a:ext cx="64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1800" b="1" dirty="0">
                <a:solidFill>
                  <a:srgbClr val="008000"/>
                </a:solidFill>
                <a:ea typeface="ＭＳ Ｐゴシック" panose="020B0600070205080204" pitchFamily="34" charset="-128"/>
                <a:cs typeface="Arial" panose="020B0604020202020204" pitchFamily="34" charset="0"/>
              </a:rPr>
              <a:t>EPA</a:t>
            </a:r>
          </a:p>
        </p:txBody>
      </p:sp>
      <p:pic>
        <p:nvPicPr>
          <p:cNvPr id="10252" name="Picture 12" descr="iaplft"/>
          <p:cNvPicPr>
            <a:picLocks noChangeAspect="1" noChangeArrowheads="1"/>
          </p:cNvPicPr>
          <p:nvPr/>
        </p:nvPicPr>
        <p:blipFill>
          <a:blip r:embed="rId8" cstate="screen">
            <a:extLst>
              <a:ext uri="{28A0092B-C50C-407E-A947-70E740481C1C}">
                <a14:useLocalDpi xmlns:a14="http://schemas.microsoft.com/office/drawing/2010/main"/>
              </a:ext>
            </a:extLst>
          </a:blip>
          <a:srcRect b="23366"/>
          <a:stretch>
            <a:fillRect/>
          </a:stretch>
        </p:blipFill>
        <p:spPr bwMode="auto">
          <a:xfrm>
            <a:off x="2969419" y="4191000"/>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6" descr="Click here to follow on Facebook">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670970" y="5429250"/>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5" descr="Click here to follow on Twitter">
            <a:hlinkClick r:id="rId11"/>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192463" y="5429249"/>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 descr="Click here to follow on Linkedin">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708300" y="5429250"/>
            <a:ext cx="4000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00425" y="1238250"/>
            <a:ext cx="615751" cy="780030"/>
          </a:xfrm>
          <a:prstGeom prst="rect">
            <a:avLst/>
          </a:prstGeom>
        </p:spPr>
      </p:pic>
    </p:spTree>
    <p:extLst>
      <p:ext uri="{BB962C8B-B14F-4D97-AF65-F5344CB8AC3E}">
        <p14:creationId xmlns:p14="http://schemas.microsoft.com/office/powerpoint/2010/main" val="1011047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8D3EF-C0F0-41F1-A590-83054C203DA2}"/>
              </a:ext>
            </a:extLst>
          </p:cNvPr>
          <p:cNvSpPr txBox="1">
            <a:spLocks/>
          </p:cNvSpPr>
          <p:nvPr/>
        </p:nvSpPr>
        <p:spPr>
          <a:xfrm>
            <a:off x="376238" y="92075"/>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sz="3000" kern="0" dirty="0"/>
              <a:t>Not all TPHd by EPA method 8015 is Equal</a:t>
            </a:r>
          </a:p>
        </p:txBody>
      </p:sp>
      <p:sp>
        <p:nvSpPr>
          <p:cNvPr id="3" name="Text Placeholder 2">
            <a:extLst>
              <a:ext uri="{FF2B5EF4-FFF2-40B4-BE49-F238E27FC236}">
                <a16:creationId xmlns="" xmlns:a16="http://schemas.microsoft.com/office/drawing/2014/main" id="{E60C9E28-0D91-4BCA-980C-02DDF616B34F}"/>
              </a:ext>
            </a:extLst>
          </p:cNvPr>
          <p:cNvSpPr txBox="1">
            <a:spLocks/>
          </p:cNvSpPr>
          <p:nvPr/>
        </p:nvSpPr>
        <p:spPr>
          <a:xfrm>
            <a:off x="421343" y="1357014"/>
            <a:ext cx="7772400" cy="4103649"/>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Extraction Solvent</a:t>
            </a:r>
          </a:p>
          <a:p>
            <a:pPr lvl="1"/>
            <a:r>
              <a:rPr lang="en-US" kern="0" dirty="0"/>
              <a:t>n-pentane</a:t>
            </a:r>
          </a:p>
          <a:p>
            <a:pPr lvl="1"/>
            <a:r>
              <a:rPr lang="en-US" kern="0" dirty="0"/>
              <a:t>dichloromethane</a:t>
            </a:r>
          </a:p>
          <a:p>
            <a:r>
              <a:rPr lang="en-US" kern="0" dirty="0"/>
              <a:t>Baseline Correction</a:t>
            </a:r>
          </a:p>
          <a:p>
            <a:r>
              <a:rPr lang="en-US" kern="0" dirty="0"/>
              <a:t>Carbon Ranges</a:t>
            </a:r>
          </a:p>
          <a:p>
            <a:pPr lvl="1"/>
            <a:r>
              <a:rPr lang="en-US" kern="0" dirty="0"/>
              <a:t>C6-C10 vs. C6-C12</a:t>
            </a:r>
          </a:p>
          <a:p>
            <a:pPr lvl="1"/>
            <a:r>
              <a:rPr lang="en-US" kern="0" dirty="0"/>
              <a:t>C12-C26 vs. C12-C28</a:t>
            </a:r>
          </a:p>
          <a:p>
            <a:r>
              <a:rPr lang="en-US" kern="0" dirty="0"/>
              <a:t>Calibration Standard</a:t>
            </a:r>
          </a:p>
          <a:p>
            <a:endParaRPr lang="en-US" kern="0" dirty="0"/>
          </a:p>
        </p:txBody>
      </p:sp>
      <p:sp>
        <p:nvSpPr>
          <p:cNvPr id="6" name="TextBox 5">
            <a:extLst>
              <a:ext uri="{FF2B5EF4-FFF2-40B4-BE49-F238E27FC236}">
                <a16:creationId xmlns="" xmlns:a16="http://schemas.microsoft.com/office/drawing/2014/main" id="{EAAB8E59-9F2B-4B4D-9354-C78F7E86F7EC}"/>
              </a:ext>
            </a:extLst>
          </p:cNvPr>
          <p:cNvSpPr txBox="1"/>
          <p:nvPr/>
        </p:nvSpPr>
        <p:spPr>
          <a:xfrm>
            <a:off x="365352" y="5301610"/>
            <a:ext cx="8240628" cy="830997"/>
          </a:xfrm>
          <a:prstGeom prst="rect">
            <a:avLst/>
          </a:prstGeom>
          <a:ln>
            <a:prstDash val="lgDash"/>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solidFill>
                  <a:srgbClr val="C00000"/>
                </a:solidFill>
              </a:rPr>
              <a:t>Don’t assume a change has occurred at a site if the TPH value suddenly changes!</a:t>
            </a:r>
          </a:p>
        </p:txBody>
      </p:sp>
      <p:grpSp>
        <p:nvGrpSpPr>
          <p:cNvPr id="7" name="Group 6">
            <a:extLst>
              <a:ext uri="{FF2B5EF4-FFF2-40B4-BE49-F238E27FC236}">
                <a16:creationId xmlns="" xmlns:a16="http://schemas.microsoft.com/office/drawing/2014/main" id="{CC8E31C4-AFA8-4EC7-9D15-5048503FDFCB}"/>
              </a:ext>
            </a:extLst>
          </p:cNvPr>
          <p:cNvGrpSpPr/>
          <p:nvPr/>
        </p:nvGrpSpPr>
        <p:grpSpPr>
          <a:xfrm>
            <a:off x="5251533" y="1456266"/>
            <a:ext cx="2712955" cy="1770558"/>
            <a:chOff x="2247900" y="609600"/>
            <a:chExt cx="2871525" cy="3230665"/>
          </a:xfrm>
        </p:grpSpPr>
        <p:pic>
          <p:nvPicPr>
            <p:cNvPr id="8" name="Picture 3">
              <a:extLst>
                <a:ext uri="{FF2B5EF4-FFF2-40B4-BE49-F238E27FC236}">
                  <a16:creationId xmlns="" xmlns:a16="http://schemas.microsoft.com/office/drawing/2014/main" id="{EE050ABC-B819-4F5B-9817-34C967D388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18" t="2222" r="12846" b="6666"/>
            <a:stretch/>
          </p:blipFill>
          <p:spPr bwMode="auto">
            <a:xfrm>
              <a:off x="2362200" y="609600"/>
              <a:ext cx="275722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 xmlns:a16="http://schemas.microsoft.com/office/drawing/2014/main" id="{0EAD5587-41B2-4283-A1F3-6AD0FBAC1DA9}"/>
                </a:ext>
              </a:extLst>
            </p:cNvPr>
            <p:cNvSpPr/>
            <p:nvPr/>
          </p:nvSpPr>
          <p:spPr>
            <a:xfrm>
              <a:off x="2247900" y="3695701"/>
              <a:ext cx="2757221" cy="14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 xmlns:a16="http://schemas.microsoft.com/office/drawing/2014/main" id="{3B3C0F2C-38FF-485A-934D-B5BAC8D06EF7}"/>
              </a:ext>
            </a:extLst>
          </p:cNvPr>
          <p:cNvSpPr/>
          <p:nvPr/>
        </p:nvSpPr>
        <p:spPr>
          <a:xfrm>
            <a:off x="5422206" y="2381136"/>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A486DCE2-5888-4350-82D1-0A39A6592709}"/>
              </a:ext>
            </a:extLst>
          </p:cNvPr>
          <p:cNvSpPr/>
          <p:nvPr/>
        </p:nvSpPr>
        <p:spPr>
          <a:xfrm>
            <a:off x="5618095" y="2101736"/>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112D4379-49EF-4EC1-A0C8-26578533BDD1}"/>
              </a:ext>
            </a:extLst>
          </p:cNvPr>
          <p:cNvSpPr/>
          <p:nvPr/>
        </p:nvSpPr>
        <p:spPr>
          <a:xfrm>
            <a:off x="5841056" y="1938866"/>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A0CECC82-EDAE-47AA-88A7-3D672A665407}"/>
              </a:ext>
            </a:extLst>
          </p:cNvPr>
          <p:cNvSpPr/>
          <p:nvPr/>
        </p:nvSpPr>
        <p:spPr>
          <a:xfrm>
            <a:off x="6029109" y="1669936"/>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457BFA5A-E0A2-4A43-A842-13E3B47CAE04}"/>
              </a:ext>
            </a:extLst>
          </p:cNvPr>
          <p:cNvSpPr/>
          <p:nvPr/>
        </p:nvSpPr>
        <p:spPr>
          <a:xfrm>
            <a:off x="6162313" y="1358786"/>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100DA43F-7E2C-4E90-8C41-2C42F9A6B1D0}"/>
              </a:ext>
            </a:extLst>
          </p:cNvPr>
          <p:cNvSpPr/>
          <p:nvPr/>
        </p:nvSpPr>
        <p:spPr>
          <a:xfrm>
            <a:off x="6350367" y="1365136"/>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 xmlns:a16="http://schemas.microsoft.com/office/drawing/2014/main" id="{16C531EC-0585-47D7-BB0F-CC8177E9B165}"/>
              </a:ext>
            </a:extLst>
          </p:cNvPr>
          <p:cNvSpPr/>
          <p:nvPr/>
        </p:nvSpPr>
        <p:spPr>
          <a:xfrm>
            <a:off x="6491406" y="1561986"/>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 xmlns:a16="http://schemas.microsoft.com/office/drawing/2014/main" id="{694473B1-AE3A-49AE-A3E8-697223EE8AB6}"/>
              </a:ext>
            </a:extLst>
          </p:cNvPr>
          <p:cNvSpPr/>
          <p:nvPr/>
        </p:nvSpPr>
        <p:spPr>
          <a:xfrm>
            <a:off x="6624611" y="1841386"/>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 xmlns:a16="http://schemas.microsoft.com/office/drawing/2014/main" id="{EBAD5B6D-0251-4B10-A4F4-94E2BC347C20}"/>
              </a:ext>
            </a:extLst>
          </p:cNvPr>
          <p:cNvSpPr/>
          <p:nvPr/>
        </p:nvSpPr>
        <p:spPr>
          <a:xfrm>
            <a:off x="6796993" y="2082686"/>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 xmlns:a16="http://schemas.microsoft.com/office/drawing/2014/main" id="{CAF7A3B8-D0DF-41A7-B382-B956AFFE386C}"/>
              </a:ext>
            </a:extLst>
          </p:cNvPr>
          <p:cNvSpPr/>
          <p:nvPr/>
        </p:nvSpPr>
        <p:spPr>
          <a:xfrm>
            <a:off x="6969375" y="2444636"/>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 xmlns:a16="http://schemas.microsoft.com/office/drawing/2014/main" id="{9385A224-9596-4C33-A063-55D949FF2577}"/>
              </a:ext>
            </a:extLst>
          </p:cNvPr>
          <p:cNvSpPr/>
          <p:nvPr/>
        </p:nvSpPr>
        <p:spPr>
          <a:xfrm>
            <a:off x="7157428" y="2616086"/>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2874BC70-70C4-4F77-9001-380E2364E0F6}"/>
              </a:ext>
            </a:extLst>
          </p:cNvPr>
          <p:cNvSpPr/>
          <p:nvPr/>
        </p:nvSpPr>
        <p:spPr>
          <a:xfrm>
            <a:off x="7368988" y="2724036"/>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 xmlns:a16="http://schemas.microsoft.com/office/drawing/2014/main" id="{4D20DC75-8A8D-4AB8-B12C-6BFBFF117612}"/>
              </a:ext>
            </a:extLst>
          </p:cNvPr>
          <p:cNvSpPr/>
          <p:nvPr/>
        </p:nvSpPr>
        <p:spPr>
          <a:xfrm>
            <a:off x="7629270" y="2812936"/>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 xmlns:a16="http://schemas.microsoft.com/office/drawing/2014/main" id="{9D629490-5325-46B7-9590-2BF966CC0F87}"/>
              </a:ext>
            </a:extLst>
          </p:cNvPr>
          <p:cNvSpPr/>
          <p:nvPr/>
        </p:nvSpPr>
        <p:spPr>
          <a:xfrm>
            <a:off x="7840826" y="4109308"/>
            <a:ext cx="123660" cy="243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 xmlns:a16="http://schemas.microsoft.com/office/drawing/2014/main" id="{A5BE0919-8AFC-4C51-9EAD-91B7F0531CA3}"/>
              </a:ext>
            </a:extLst>
          </p:cNvPr>
          <p:cNvSpPr/>
          <p:nvPr/>
        </p:nvSpPr>
        <p:spPr>
          <a:xfrm>
            <a:off x="7543079" y="4092548"/>
            <a:ext cx="123660" cy="243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 xmlns:a16="http://schemas.microsoft.com/office/drawing/2014/main" id="{5A090F34-DC67-4BD9-9794-AEB0230D0022}"/>
              </a:ext>
            </a:extLst>
          </p:cNvPr>
          <p:cNvSpPr/>
          <p:nvPr/>
        </p:nvSpPr>
        <p:spPr>
          <a:xfrm>
            <a:off x="7314139" y="4045868"/>
            <a:ext cx="123660" cy="243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62B80446-C83C-4941-BE72-702BA267B1BB}"/>
              </a:ext>
            </a:extLst>
          </p:cNvPr>
          <p:cNvSpPr/>
          <p:nvPr/>
        </p:nvSpPr>
        <p:spPr>
          <a:xfrm>
            <a:off x="6804828" y="3692498"/>
            <a:ext cx="123660" cy="243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 xmlns:a16="http://schemas.microsoft.com/office/drawing/2014/main" id="{E8B3D0FA-EF82-4D1B-9773-0D1B6682F6D4}"/>
              </a:ext>
            </a:extLst>
          </p:cNvPr>
          <p:cNvGrpSpPr/>
          <p:nvPr/>
        </p:nvGrpSpPr>
        <p:grpSpPr>
          <a:xfrm>
            <a:off x="5251533" y="3093368"/>
            <a:ext cx="2712955" cy="1770558"/>
            <a:chOff x="2247900" y="609600"/>
            <a:chExt cx="2871525" cy="3230665"/>
          </a:xfrm>
        </p:grpSpPr>
        <p:pic>
          <p:nvPicPr>
            <p:cNvPr id="28" name="Picture 3">
              <a:extLst>
                <a:ext uri="{FF2B5EF4-FFF2-40B4-BE49-F238E27FC236}">
                  <a16:creationId xmlns="" xmlns:a16="http://schemas.microsoft.com/office/drawing/2014/main" id="{9EEC4DAF-1F57-4A38-A26C-0D9F11086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18" t="2222" r="12846" b="6666"/>
            <a:stretch/>
          </p:blipFill>
          <p:spPr bwMode="auto">
            <a:xfrm>
              <a:off x="2362200" y="609600"/>
              <a:ext cx="275722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a:extLst>
                <a:ext uri="{FF2B5EF4-FFF2-40B4-BE49-F238E27FC236}">
                  <a16:creationId xmlns="" xmlns:a16="http://schemas.microsoft.com/office/drawing/2014/main" id="{1826C118-39DE-44A7-8C9B-41873D8CC340}"/>
                </a:ext>
              </a:extLst>
            </p:cNvPr>
            <p:cNvSpPr/>
            <p:nvPr/>
          </p:nvSpPr>
          <p:spPr>
            <a:xfrm>
              <a:off x="2247900" y="3695701"/>
              <a:ext cx="2757221" cy="14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 xmlns:a16="http://schemas.microsoft.com/office/drawing/2014/main" id="{671D4407-6C93-42E2-BE0B-D1FF08C3B16C}"/>
              </a:ext>
            </a:extLst>
          </p:cNvPr>
          <p:cNvSpPr/>
          <p:nvPr/>
        </p:nvSpPr>
        <p:spPr>
          <a:xfrm>
            <a:off x="5422206" y="4018238"/>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BBBC384A-2B1B-4799-B87A-2DFB0331133A}"/>
              </a:ext>
            </a:extLst>
          </p:cNvPr>
          <p:cNvSpPr/>
          <p:nvPr/>
        </p:nvSpPr>
        <p:spPr>
          <a:xfrm>
            <a:off x="5618095" y="3738838"/>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 xmlns:a16="http://schemas.microsoft.com/office/drawing/2014/main" id="{F33BB337-C076-4003-8D4E-F3F0C5331925}"/>
              </a:ext>
            </a:extLst>
          </p:cNvPr>
          <p:cNvSpPr/>
          <p:nvPr/>
        </p:nvSpPr>
        <p:spPr>
          <a:xfrm>
            <a:off x="5841056" y="3575968"/>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 xmlns:a16="http://schemas.microsoft.com/office/drawing/2014/main" id="{333B95E9-168C-4144-8A9A-3F240ED2D44B}"/>
              </a:ext>
            </a:extLst>
          </p:cNvPr>
          <p:cNvSpPr/>
          <p:nvPr/>
        </p:nvSpPr>
        <p:spPr>
          <a:xfrm>
            <a:off x="6029109" y="3307038"/>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 xmlns:a16="http://schemas.microsoft.com/office/drawing/2014/main" id="{140E8413-3E93-4A3C-A037-6A6EA7F8C424}"/>
              </a:ext>
            </a:extLst>
          </p:cNvPr>
          <p:cNvSpPr/>
          <p:nvPr/>
        </p:nvSpPr>
        <p:spPr>
          <a:xfrm>
            <a:off x="6162313" y="2995888"/>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 xmlns:a16="http://schemas.microsoft.com/office/drawing/2014/main" id="{57376F22-9B69-47FA-9864-3C22972912E1}"/>
              </a:ext>
            </a:extLst>
          </p:cNvPr>
          <p:cNvSpPr/>
          <p:nvPr/>
        </p:nvSpPr>
        <p:spPr>
          <a:xfrm>
            <a:off x="6350367" y="3002238"/>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 xmlns:a16="http://schemas.microsoft.com/office/drawing/2014/main" id="{8325E804-49D8-441C-8988-E0788916869E}"/>
              </a:ext>
            </a:extLst>
          </p:cNvPr>
          <p:cNvSpPr/>
          <p:nvPr/>
        </p:nvSpPr>
        <p:spPr>
          <a:xfrm>
            <a:off x="6491406" y="3199088"/>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 xmlns:a16="http://schemas.microsoft.com/office/drawing/2014/main" id="{5F982AFB-B437-4651-B0E4-C16499CA6468}"/>
              </a:ext>
            </a:extLst>
          </p:cNvPr>
          <p:cNvSpPr/>
          <p:nvPr/>
        </p:nvSpPr>
        <p:spPr>
          <a:xfrm>
            <a:off x="6624611" y="3478488"/>
            <a:ext cx="188053"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 xmlns:a16="http://schemas.microsoft.com/office/drawing/2014/main" id="{8A8E03E1-7EC2-416B-B7B0-42D596805701}"/>
              </a:ext>
            </a:extLst>
          </p:cNvPr>
          <p:cNvSpPr/>
          <p:nvPr/>
        </p:nvSpPr>
        <p:spPr>
          <a:xfrm>
            <a:off x="6796993" y="3719788"/>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 xmlns:a16="http://schemas.microsoft.com/office/drawing/2014/main" id="{F45F2FAE-AA1A-45DD-9459-3C937804D522}"/>
              </a:ext>
            </a:extLst>
          </p:cNvPr>
          <p:cNvSpPr/>
          <p:nvPr/>
        </p:nvSpPr>
        <p:spPr>
          <a:xfrm>
            <a:off x="6969375" y="4081738"/>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 xmlns:a16="http://schemas.microsoft.com/office/drawing/2014/main" id="{2A769105-3C5D-4DFB-A486-EE38A04D8644}"/>
              </a:ext>
            </a:extLst>
          </p:cNvPr>
          <p:cNvSpPr/>
          <p:nvPr/>
        </p:nvSpPr>
        <p:spPr>
          <a:xfrm>
            <a:off x="7157428" y="4253188"/>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 xmlns:a16="http://schemas.microsoft.com/office/drawing/2014/main" id="{2BD03F3A-445A-4661-95A7-6B8773FB447A}"/>
              </a:ext>
            </a:extLst>
          </p:cNvPr>
          <p:cNvSpPr/>
          <p:nvPr/>
        </p:nvSpPr>
        <p:spPr>
          <a:xfrm>
            <a:off x="7368988" y="4361138"/>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 xmlns:a16="http://schemas.microsoft.com/office/drawing/2014/main" id="{B94D9A94-46EF-40E1-A7A5-73B2FBE192BD}"/>
              </a:ext>
            </a:extLst>
          </p:cNvPr>
          <p:cNvSpPr/>
          <p:nvPr/>
        </p:nvSpPr>
        <p:spPr>
          <a:xfrm>
            <a:off x="7629270" y="4450038"/>
            <a:ext cx="123660" cy="2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 xmlns:a16="http://schemas.microsoft.com/office/drawing/2014/main" id="{92311A4E-AA0E-486E-99C6-96C04139D2CE}"/>
              </a:ext>
            </a:extLst>
          </p:cNvPr>
          <p:cNvCxnSpPr/>
          <p:nvPr/>
        </p:nvCxnSpPr>
        <p:spPr>
          <a:xfrm>
            <a:off x="5359521" y="4749973"/>
            <a:ext cx="2543137" cy="0"/>
          </a:xfrm>
          <a:prstGeom prst="line">
            <a:avLst/>
          </a:prstGeom>
          <a:ln w="22225">
            <a:solidFill>
              <a:srgbClr val="E81ED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EC61733D-ABB7-4AA2-8160-8DC262EBE94C}"/>
              </a:ext>
            </a:extLst>
          </p:cNvPr>
          <p:cNvCxnSpPr>
            <a:cxnSpLocks/>
          </p:cNvCxnSpPr>
          <p:nvPr/>
        </p:nvCxnSpPr>
        <p:spPr>
          <a:xfrm flipV="1">
            <a:off x="5359521" y="3093368"/>
            <a:ext cx="446627" cy="8216"/>
          </a:xfrm>
          <a:prstGeom prst="line">
            <a:avLst/>
          </a:prstGeom>
          <a:ln w="22225">
            <a:solidFill>
              <a:srgbClr val="E81ED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27C0D23F-F660-476B-8786-05319D56F95A}"/>
              </a:ext>
            </a:extLst>
          </p:cNvPr>
          <p:cNvCxnSpPr>
            <a:cxnSpLocks/>
          </p:cNvCxnSpPr>
          <p:nvPr/>
        </p:nvCxnSpPr>
        <p:spPr>
          <a:xfrm flipV="1">
            <a:off x="5800240" y="2895483"/>
            <a:ext cx="665803" cy="187304"/>
          </a:xfrm>
          <a:prstGeom prst="line">
            <a:avLst/>
          </a:prstGeom>
          <a:ln w="22225">
            <a:solidFill>
              <a:srgbClr val="E81ED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A65AAACB-27B1-4652-BF5A-7564A56A7B42}"/>
              </a:ext>
            </a:extLst>
          </p:cNvPr>
          <p:cNvCxnSpPr/>
          <p:nvPr/>
        </p:nvCxnSpPr>
        <p:spPr>
          <a:xfrm>
            <a:off x="6969375" y="2995888"/>
            <a:ext cx="704343" cy="105696"/>
          </a:xfrm>
          <a:prstGeom prst="line">
            <a:avLst/>
          </a:prstGeom>
          <a:ln w="22225">
            <a:solidFill>
              <a:srgbClr val="E81ED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7FCFD76C-A7AF-4CF8-94C8-3445E375BE13}"/>
              </a:ext>
            </a:extLst>
          </p:cNvPr>
          <p:cNvCxnSpPr>
            <a:cxnSpLocks/>
          </p:cNvCxnSpPr>
          <p:nvPr/>
        </p:nvCxnSpPr>
        <p:spPr>
          <a:xfrm>
            <a:off x="6449977" y="2895482"/>
            <a:ext cx="529556" cy="105202"/>
          </a:xfrm>
          <a:prstGeom prst="line">
            <a:avLst/>
          </a:prstGeom>
          <a:ln w="22225">
            <a:solidFill>
              <a:srgbClr val="E81ED0"/>
            </a:solidFill>
          </a:ln>
        </p:spPr>
        <p:style>
          <a:lnRef idx="1">
            <a:schemeClr val="accent1"/>
          </a:lnRef>
          <a:fillRef idx="0">
            <a:schemeClr val="accent1"/>
          </a:fillRef>
          <a:effectRef idx="0">
            <a:schemeClr val="accent1"/>
          </a:effectRef>
          <a:fontRef idx="minor">
            <a:schemeClr val="tx1"/>
          </a:fontRef>
        </p:style>
      </p:cxnSp>
      <p:sp>
        <p:nvSpPr>
          <p:cNvPr id="52" name="&quot;Not Allowed&quot; Symbol 51">
            <a:extLst>
              <a:ext uri="{FF2B5EF4-FFF2-40B4-BE49-F238E27FC236}">
                <a16:creationId xmlns="" xmlns:a16="http://schemas.microsoft.com/office/drawing/2014/main" id="{0976849A-FC6E-4192-BE15-9E18B95F79BF}"/>
              </a:ext>
            </a:extLst>
          </p:cNvPr>
          <p:cNvSpPr/>
          <p:nvPr/>
        </p:nvSpPr>
        <p:spPr bwMode="auto">
          <a:xfrm>
            <a:off x="5751610" y="1830524"/>
            <a:ext cx="1442428" cy="1320739"/>
          </a:xfrm>
          <a:prstGeom prst="noSmoking">
            <a:avLst>
              <a:gd name="adj" fmla="val 5843"/>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53" name="TextBox 52">
            <a:extLst>
              <a:ext uri="{FF2B5EF4-FFF2-40B4-BE49-F238E27FC236}">
                <a16:creationId xmlns="" xmlns:a16="http://schemas.microsoft.com/office/drawing/2014/main" id="{5432B718-B7BE-4F2B-A03D-C30106923094}"/>
              </a:ext>
            </a:extLst>
          </p:cNvPr>
          <p:cNvSpPr txBox="1"/>
          <p:nvPr/>
        </p:nvSpPr>
        <p:spPr>
          <a:xfrm>
            <a:off x="7093035" y="3498506"/>
            <a:ext cx="1352988" cy="923330"/>
          </a:xfrm>
          <a:prstGeom prst="rect">
            <a:avLst/>
          </a:prstGeom>
          <a:noFill/>
        </p:spPr>
        <p:txBody>
          <a:bodyPr wrap="square" rtlCol="0">
            <a:spAutoFit/>
          </a:bodyPr>
          <a:lstStyle/>
          <a:p>
            <a:r>
              <a:rPr lang="en-US" dirty="0"/>
              <a:t>Proper baseline integration</a:t>
            </a:r>
          </a:p>
        </p:txBody>
      </p:sp>
      <p:sp>
        <p:nvSpPr>
          <p:cNvPr id="48" name="Rectangle 3">
            <a:extLst>
              <a:ext uri="{FF2B5EF4-FFF2-40B4-BE49-F238E27FC236}">
                <a16:creationId xmlns="" xmlns:a16="http://schemas.microsoft.com/office/drawing/2014/main" id="{A1F8E498-E9AE-4E62-AEC8-F5F88E08B659}"/>
              </a:ext>
            </a:extLst>
          </p:cNvPr>
          <p:cNvSpPr>
            <a:spLocks noChangeArrowheads="1"/>
          </p:cNvSpPr>
          <p:nvPr/>
        </p:nvSpPr>
        <p:spPr bwMode="auto">
          <a:xfrm>
            <a:off x="0" y="6488113"/>
            <a:ext cx="41242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sz="1600" dirty="0">
                <a:solidFill>
                  <a:schemeClr val="tx1"/>
                </a:solidFill>
              </a:rPr>
              <a:t>Modified from ITRC TPHRisk-1 </a:t>
            </a:r>
            <a:r>
              <a:rPr lang="en-US" altLang="en-US" sz="1600" dirty="0">
                <a:solidFill>
                  <a:schemeClr val="tx1"/>
                </a:solidFill>
              </a:rPr>
              <a:t>Figure A5-4</a:t>
            </a:r>
          </a:p>
        </p:txBody>
      </p:sp>
    </p:spTree>
    <p:extLst>
      <p:ext uri="{BB962C8B-B14F-4D97-AF65-F5344CB8AC3E}">
        <p14:creationId xmlns:p14="http://schemas.microsoft.com/office/powerpoint/2010/main" val="230612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CD171D-29FE-423C-BFE3-37AC40E3C1C1}"/>
              </a:ext>
            </a:extLst>
          </p:cNvPr>
          <p:cNvSpPr>
            <a:spLocks noGrp="1"/>
          </p:cNvSpPr>
          <p:nvPr>
            <p:ph type="title"/>
          </p:nvPr>
        </p:nvSpPr>
        <p:spPr/>
        <p:txBody>
          <a:bodyPr/>
          <a:lstStyle/>
          <a:p>
            <a:r>
              <a:rPr lang="en-US" dirty="0"/>
              <a:t>Four TPH Methods will Yield Four Different Results </a:t>
            </a:r>
          </a:p>
        </p:txBody>
      </p:sp>
      <p:sp>
        <p:nvSpPr>
          <p:cNvPr id="4" name="TextBox 3">
            <a:extLst>
              <a:ext uri="{FF2B5EF4-FFF2-40B4-BE49-F238E27FC236}">
                <a16:creationId xmlns:a16="http://schemas.microsoft.com/office/drawing/2014/main" xmlns="" id="{5856952C-8438-435A-99DA-4D832D934F74}"/>
              </a:ext>
            </a:extLst>
          </p:cNvPr>
          <p:cNvSpPr txBox="1"/>
          <p:nvPr/>
        </p:nvSpPr>
        <p:spPr>
          <a:xfrm>
            <a:off x="672859" y="5791200"/>
            <a:ext cx="8166341" cy="892552"/>
          </a:xfrm>
          <a:prstGeom prst="rect">
            <a:avLst/>
          </a:prstGeom>
          <a:noFill/>
        </p:spPr>
        <p:txBody>
          <a:bodyPr wrap="square" rtlCol="0">
            <a:spAutoFit/>
          </a:bodyPr>
          <a:lstStyle/>
          <a:p>
            <a:pPr algn="ctr"/>
            <a:r>
              <a:rPr lang="en-US" sz="2600" kern="0" dirty="0">
                <a:solidFill>
                  <a:srgbClr val="333399"/>
                </a:solidFill>
                <a:latin typeface="+mn-lt"/>
              </a:rPr>
              <a:t>And will measure “TPH” for non-petroleum hydrocarbons!</a:t>
            </a:r>
          </a:p>
        </p:txBody>
      </p:sp>
      <p:sp>
        <p:nvSpPr>
          <p:cNvPr id="11" name="TextBox 10"/>
          <p:cNvSpPr txBox="1"/>
          <p:nvPr/>
        </p:nvSpPr>
        <p:spPr>
          <a:xfrm>
            <a:off x="185891" y="6400800"/>
            <a:ext cx="3355855" cy="276999"/>
          </a:xfrm>
          <a:prstGeom prst="rect">
            <a:avLst/>
          </a:prstGeom>
          <a:noFill/>
        </p:spPr>
        <p:txBody>
          <a:bodyPr wrap="none" rtlCol="0">
            <a:spAutoFit/>
          </a:bodyPr>
          <a:lstStyle/>
          <a:p>
            <a:r>
              <a:rPr lang="en-US" altLang="en-US" sz="1200" dirty="0"/>
              <a:t>ITRC TPHRisk-1 Figure 5-3 (</a:t>
            </a:r>
            <a:r>
              <a:rPr lang="en-US" altLang="en-US" sz="1200" dirty="0" err="1"/>
              <a:t>NewFields</a:t>
            </a:r>
            <a:r>
              <a:rPr lang="en-US" altLang="en-US" sz="1200" dirty="0"/>
              <a:t>. 2002)</a:t>
            </a:r>
            <a:endParaRPr lang="en-US" sz="1200" dirty="0"/>
          </a:p>
        </p:txBody>
      </p:sp>
      <p:pic>
        <p:nvPicPr>
          <p:cNvPr id="12" name="Picture 11">
            <a:extLst>
              <a:ext uri="{FF2B5EF4-FFF2-40B4-BE49-F238E27FC236}">
                <a16:creationId xmlns:a16="http://schemas.microsoft.com/office/drawing/2014/main" xmlns="" id="{529486F5-2C6D-4AD7-8B43-8E399C77B865}"/>
              </a:ext>
            </a:extLst>
          </p:cNvPr>
          <p:cNvPicPr>
            <a:picLocks noChangeAspect="1"/>
          </p:cNvPicPr>
          <p:nvPr/>
        </p:nvPicPr>
        <p:blipFill>
          <a:blip r:embed="rId3"/>
          <a:stretch>
            <a:fillRect/>
          </a:stretch>
        </p:blipFill>
        <p:spPr>
          <a:xfrm>
            <a:off x="487326" y="1372839"/>
            <a:ext cx="8169348" cy="4407790"/>
          </a:xfrm>
          <a:prstGeom prst="rect">
            <a:avLst/>
          </a:prstGeom>
        </p:spPr>
      </p:pic>
    </p:spTree>
    <p:extLst>
      <p:ext uri="{BB962C8B-B14F-4D97-AF65-F5344CB8AC3E}">
        <p14:creationId xmlns:p14="http://schemas.microsoft.com/office/powerpoint/2010/main" val="3170501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TPH Field Methods</a:t>
            </a:r>
          </a:p>
        </p:txBody>
      </p:sp>
      <p:sp>
        <p:nvSpPr>
          <p:cNvPr id="3" name="Text Placeholder 3"/>
          <p:cNvSpPr txBox="1">
            <a:spLocks/>
          </p:cNvSpPr>
          <p:nvPr/>
        </p:nvSpPr>
        <p:spPr>
          <a:xfrm>
            <a:off x="457200" y="1134050"/>
            <a:ext cx="8229600" cy="4503163"/>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sz="2400" kern="0" dirty="0"/>
              <a:t>When do field methods make sense</a:t>
            </a:r>
          </a:p>
          <a:p>
            <a:pPr lvl="1"/>
            <a:r>
              <a:rPr lang="en-US" sz="2200" kern="0" dirty="0"/>
              <a:t>During initial field screening</a:t>
            </a:r>
          </a:p>
          <a:p>
            <a:pPr lvl="1"/>
            <a:r>
              <a:rPr lang="en-US" sz="2200" kern="0" dirty="0"/>
              <a:t>During plume delineation</a:t>
            </a:r>
          </a:p>
          <a:p>
            <a:pPr lvl="1"/>
            <a:r>
              <a:rPr lang="en-US" sz="2200" kern="0" dirty="0"/>
              <a:t>While excavation is open</a:t>
            </a:r>
          </a:p>
          <a:p>
            <a:r>
              <a:rPr lang="en-US" sz="2400" kern="0" dirty="0"/>
              <a:t>Which field methods make sense</a:t>
            </a:r>
          </a:p>
          <a:p>
            <a:pPr lvl="1"/>
            <a:r>
              <a:rPr lang="en-US" sz="2200" kern="0" dirty="0"/>
              <a:t>Is product known</a:t>
            </a:r>
          </a:p>
          <a:p>
            <a:pPr lvl="2"/>
            <a:r>
              <a:rPr lang="en-US" sz="2000" kern="0" dirty="0"/>
              <a:t>Volatiles</a:t>
            </a:r>
          </a:p>
          <a:p>
            <a:pPr lvl="2"/>
            <a:r>
              <a:rPr lang="en-US" sz="2000" kern="0" dirty="0"/>
              <a:t>Semi-volatiles</a:t>
            </a:r>
          </a:p>
          <a:p>
            <a:pPr lvl="2"/>
            <a:r>
              <a:rPr lang="en-US" sz="2000" kern="0" dirty="0"/>
              <a:t>Wet chemistry vs meter</a:t>
            </a:r>
          </a:p>
          <a:p>
            <a:r>
              <a:rPr lang="en-US" sz="2400" kern="0" dirty="0"/>
              <a:t>Appendix D</a:t>
            </a:r>
          </a:p>
          <a:p>
            <a:pPr lvl="1"/>
            <a:r>
              <a:rPr lang="en-US" sz="2200" kern="0" dirty="0"/>
              <a:t>Pros and Cons</a:t>
            </a:r>
          </a:p>
        </p:txBody>
      </p:sp>
      <p:sp>
        <p:nvSpPr>
          <p:cNvPr id="4" name="TextBox 3"/>
          <p:cNvSpPr txBox="1"/>
          <p:nvPr/>
        </p:nvSpPr>
        <p:spPr>
          <a:xfrm>
            <a:off x="207818" y="5637214"/>
            <a:ext cx="8728363" cy="461665"/>
          </a:xfrm>
          <a:prstGeom prst="rect">
            <a:avLst/>
          </a:prstGeom>
          <a:noFill/>
        </p:spPr>
        <p:txBody>
          <a:bodyPr wrap="square" rtlCol="0">
            <a:spAutoFit/>
          </a:bodyPr>
          <a:lstStyle/>
          <a:p>
            <a:r>
              <a:rPr lang="en-US" sz="2400" i="1" dirty="0">
                <a:solidFill>
                  <a:srgbClr val="FF0000"/>
                </a:solidFill>
              </a:rPr>
              <a:t>Follow up with laboratory methods to confirm your conclusions!</a:t>
            </a:r>
          </a:p>
        </p:txBody>
      </p:sp>
      <p:pic>
        <p:nvPicPr>
          <p:cNvPr id="5" name="Picture 4" descr="http://cdn1.bigcommerce.com/server1000/64cbb/products/69/images/171/minirae_3000_187x250__99794.1276796623.1280.1280.jpg?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787" y="1237493"/>
            <a:ext cx="1335881" cy="17859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87744" y="6273384"/>
            <a:ext cx="4255655" cy="276999"/>
          </a:xfrm>
          <a:prstGeom prst="rect">
            <a:avLst/>
          </a:prstGeom>
        </p:spPr>
        <p:txBody>
          <a:bodyPr wrap="square">
            <a:spAutoFit/>
          </a:bodyPr>
          <a:lstStyle/>
          <a:p>
            <a:r>
              <a:rPr lang="en-US" sz="1200" dirty="0"/>
              <a:t>http://www.buygasmonitors.com/rae-systems-minirae-3000</a:t>
            </a:r>
          </a:p>
        </p:txBody>
      </p:sp>
      <p:pic>
        <p:nvPicPr>
          <p:cNvPr id="7" name="Content Placeholder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5542" y="3391565"/>
            <a:ext cx="1660372" cy="1318592"/>
          </a:xfrm>
          <a:prstGeom prst="rect">
            <a:avLst/>
          </a:prstGeom>
          <a:noFill/>
          <a:ln>
            <a:noFill/>
          </a:ln>
        </p:spPr>
      </p:pic>
      <p:sp>
        <p:nvSpPr>
          <p:cNvPr id="8" name="Rectangle 7"/>
          <p:cNvSpPr/>
          <p:nvPr/>
        </p:nvSpPr>
        <p:spPr>
          <a:xfrm>
            <a:off x="4990187" y="6273384"/>
            <a:ext cx="2494594" cy="276999"/>
          </a:xfrm>
          <a:prstGeom prst="rect">
            <a:avLst/>
          </a:prstGeom>
        </p:spPr>
        <p:txBody>
          <a:bodyPr wrap="none">
            <a:spAutoFit/>
          </a:bodyPr>
          <a:lstStyle/>
          <a:p>
            <a:r>
              <a:rPr lang="en-US" sz="1200" dirty="0"/>
              <a:t>Oil-in-soil collected by Maine DEP</a:t>
            </a:r>
          </a:p>
        </p:txBody>
      </p:sp>
      <p:pic>
        <p:nvPicPr>
          <p:cNvPr id="9" name="Picture 4" descr="http://www.petrosense.com/img/PHA-100_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1443" y="1746227"/>
            <a:ext cx="1204099" cy="16323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76200" y="6539502"/>
            <a:ext cx="3036409" cy="276999"/>
          </a:xfrm>
          <a:prstGeom prst="rect">
            <a:avLst/>
          </a:prstGeom>
        </p:spPr>
        <p:txBody>
          <a:bodyPr wrap="none">
            <a:spAutoFit/>
          </a:bodyPr>
          <a:lstStyle/>
          <a:p>
            <a:r>
              <a:rPr lang="en-US" sz="1200" dirty="0"/>
              <a:t>http://www.petrosense.com/PHA-100.html</a:t>
            </a:r>
          </a:p>
        </p:txBody>
      </p:sp>
      <p:pic>
        <p:nvPicPr>
          <p:cNvPr id="11" name="Picture 2" descr="Immunoassay Test Kit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4532" y="3414600"/>
            <a:ext cx="2019130" cy="15864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4123412" y="6550383"/>
            <a:ext cx="3361369" cy="276999"/>
          </a:xfrm>
          <a:prstGeom prst="rect">
            <a:avLst/>
          </a:prstGeom>
        </p:spPr>
        <p:txBody>
          <a:bodyPr wrap="none">
            <a:spAutoFit/>
          </a:bodyPr>
          <a:lstStyle/>
          <a:p>
            <a:r>
              <a:rPr lang="en-US" sz="1200" dirty="0"/>
              <a:t>www.hach.com/test-kits/immunoassay-test-kits</a:t>
            </a:r>
          </a:p>
        </p:txBody>
      </p:sp>
    </p:spTree>
    <p:extLst>
      <p:ext uri="{BB962C8B-B14F-4D97-AF65-F5344CB8AC3E}">
        <p14:creationId xmlns:p14="http://schemas.microsoft.com/office/powerpoint/2010/main" val="1964050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Road Map</a:t>
            </a:r>
          </a:p>
        </p:txBody>
      </p:sp>
      <p:sp>
        <p:nvSpPr>
          <p:cNvPr id="4" name="Rectangle 3"/>
          <p:cNvSpPr/>
          <p:nvPr/>
        </p:nvSpPr>
        <p:spPr>
          <a:xfrm>
            <a:off x="609600" y="2819400"/>
            <a:ext cx="4050324" cy="450501"/>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p:cNvSpPr txBox="1">
            <a:spLocks/>
          </p:cNvSpPr>
          <p:nvPr/>
        </p:nvSpPr>
        <p:spPr>
          <a:xfrm>
            <a:off x="609600" y="1371600"/>
            <a:ext cx="7772400" cy="477296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Why the Guidance? </a:t>
            </a:r>
          </a:p>
          <a:p>
            <a:r>
              <a:rPr lang="en-US" kern="0" dirty="0"/>
              <a:t>Learn What TPH is</a:t>
            </a:r>
          </a:p>
          <a:p>
            <a:r>
              <a:rPr lang="en-US" kern="0" dirty="0"/>
              <a:t>Learn TPH Analytical Methods</a:t>
            </a:r>
          </a:p>
          <a:p>
            <a:r>
              <a:rPr lang="en-US" kern="0" dirty="0"/>
              <a:t>Questions and Answers</a:t>
            </a:r>
          </a:p>
          <a:p>
            <a:r>
              <a:rPr lang="en-US" kern="0" dirty="0"/>
              <a:t>Environmental Fate of TPH </a:t>
            </a:r>
          </a:p>
          <a:p>
            <a:r>
              <a:rPr lang="en-US" kern="0" dirty="0"/>
              <a:t>Assessing Human and Ecological Risk from TPH </a:t>
            </a:r>
          </a:p>
          <a:p>
            <a:r>
              <a:rPr lang="en-US" kern="0" dirty="0"/>
              <a:t>Stakeholders Considerations</a:t>
            </a:r>
          </a:p>
          <a:p>
            <a:r>
              <a:rPr lang="en-US" kern="0" dirty="0"/>
              <a:t>Closing</a:t>
            </a:r>
          </a:p>
          <a:p>
            <a:r>
              <a:rPr lang="en-US" kern="0" dirty="0"/>
              <a:t>Questions and Answers</a:t>
            </a:r>
          </a:p>
          <a:p>
            <a:endParaRPr lang="en-US" sz="2800" kern="0" dirty="0"/>
          </a:p>
          <a:p>
            <a:endParaRPr lang="en-US" sz="2800" kern="0" dirty="0"/>
          </a:p>
          <a:p>
            <a:endParaRPr lang="en-US" kern="0" dirty="0"/>
          </a:p>
        </p:txBody>
      </p:sp>
    </p:spTree>
    <p:extLst>
      <p:ext uri="{BB962C8B-B14F-4D97-AF65-F5344CB8AC3E}">
        <p14:creationId xmlns:p14="http://schemas.microsoft.com/office/powerpoint/2010/main" val="1461862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Road Map</a:t>
            </a:r>
          </a:p>
        </p:txBody>
      </p:sp>
      <p:sp>
        <p:nvSpPr>
          <p:cNvPr id="4" name="Rectangle 3"/>
          <p:cNvSpPr/>
          <p:nvPr/>
        </p:nvSpPr>
        <p:spPr>
          <a:xfrm>
            <a:off x="609600" y="3241542"/>
            <a:ext cx="4572000" cy="516541"/>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txBox="1">
            <a:spLocks/>
          </p:cNvSpPr>
          <p:nvPr/>
        </p:nvSpPr>
        <p:spPr>
          <a:xfrm>
            <a:off x="609600" y="1371600"/>
            <a:ext cx="7772400" cy="477296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Why the Guidance? </a:t>
            </a:r>
          </a:p>
          <a:p>
            <a:r>
              <a:rPr lang="en-US" kern="0" dirty="0"/>
              <a:t>Learn What TPH is</a:t>
            </a:r>
          </a:p>
          <a:p>
            <a:r>
              <a:rPr lang="en-US" kern="0" dirty="0"/>
              <a:t>Learn TPH Analytical Methods</a:t>
            </a:r>
          </a:p>
          <a:p>
            <a:r>
              <a:rPr lang="en-US" kern="0" dirty="0"/>
              <a:t>Questions and Answers</a:t>
            </a:r>
          </a:p>
          <a:p>
            <a:r>
              <a:rPr lang="en-US" kern="0" dirty="0"/>
              <a:t>Environmental Fate of TPH </a:t>
            </a:r>
          </a:p>
          <a:p>
            <a:r>
              <a:rPr lang="en-US" kern="0" dirty="0"/>
              <a:t>Assessing Human and Ecological Risk from TPH </a:t>
            </a:r>
          </a:p>
          <a:p>
            <a:r>
              <a:rPr lang="en-US" kern="0" dirty="0"/>
              <a:t>Stakeholders Considerations</a:t>
            </a:r>
          </a:p>
          <a:p>
            <a:r>
              <a:rPr lang="en-US" kern="0" dirty="0"/>
              <a:t>Closing</a:t>
            </a:r>
          </a:p>
          <a:p>
            <a:r>
              <a:rPr lang="en-US" kern="0" dirty="0"/>
              <a:t>Questions and Answers</a:t>
            </a:r>
          </a:p>
        </p:txBody>
      </p:sp>
    </p:spTree>
    <p:extLst>
      <p:ext uri="{BB962C8B-B14F-4D97-AF65-F5344CB8AC3E}">
        <p14:creationId xmlns:p14="http://schemas.microsoft.com/office/powerpoint/2010/main" val="1953428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CD171D-29FE-423C-BFE3-37AC40E3C1C1}"/>
              </a:ext>
            </a:extLst>
          </p:cNvPr>
          <p:cNvSpPr>
            <a:spLocks noGrp="1"/>
          </p:cNvSpPr>
          <p:nvPr>
            <p:ph type="title"/>
          </p:nvPr>
        </p:nvSpPr>
        <p:spPr/>
        <p:txBody>
          <a:bodyPr/>
          <a:lstStyle/>
          <a:p>
            <a:r>
              <a:rPr lang="en-US" dirty="0"/>
              <a:t>Learning Objectives – Environmental Fate of TPH</a:t>
            </a:r>
          </a:p>
        </p:txBody>
      </p:sp>
      <p:sp>
        <p:nvSpPr>
          <p:cNvPr id="4" name="Content Placeholder 4">
            <a:extLst>
              <a:ext uri="{FF2B5EF4-FFF2-40B4-BE49-F238E27FC236}">
                <a16:creationId xmlns="" xmlns:a16="http://schemas.microsoft.com/office/drawing/2014/main" id="{23D7A917-40F4-4D03-99D9-70DC193AEBE2}"/>
              </a:ext>
            </a:extLst>
          </p:cNvPr>
          <p:cNvSpPr txBox="1">
            <a:spLocks/>
          </p:cNvSpPr>
          <p:nvPr/>
        </p:nvSpPr>
        <p:spPr>
          <a:xfrm>
            <a:off x="609600" y="1447800"/>
            <a:ext cx="7772400" cy="48768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600"/>
              </a:spcAft>
            </a:pPr>
            <a:r>
              <a:rPr lang="en-US" kern="0" dirty="0"/>
              <a:t>Key Message: TPH composition changes after release to the environment and composition affects risk. </a:t>
            </a:r>
          </a:p>
          <a:p>
            <a:pPr>
              <a:spcAft>
                <a:spcPts val="600"/>
              </a:spcAft>
            </a:pPr>
            <a:r>
              <a:rPr lang="en-US" kern="0" dirty="0"/>
              <a:t>Understand how physical weathering changes TPH composition</a:t>
            </a:r>
          </a:p>
          <a:p>
            <a:pPr>
              <a:spcAft>
                <a:spcPts val="600"/>
              </a:spcAft>
            </a:pPr>
            <a:r>
              <a:rPr lang="en-US" kern="0" dirty="0"/>
              <a:t>Understand biological weathering also changes TPH composition and generates petroleum metabolites </a:t>
            </a:r>
          </a:p>
          <a:p>
            <a:r>
              <a:rPr lang="en-US" kern="0" dirty="0"/>
              <a:t>Anticipate TPH composition changes throughout a site</a:t>
            </a:r>
          </a:p>
        </p:txBody>
      </p:sp>
    </p:spTree>
    <p:extLst>
      <p:ext uri="{BB962C8B-B14F-4D97-AF65-F5344CB8AC3E}">
        <p14:creationId xmlns:p14="http://schemas.microsoft.com/office/powerpoint/2010/main" val="2838930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 xmlns:a16="http://schemas.microsoft.com/office/drawing/2014/main" id="{66EC021E-35C4-4F90-951D-262927B6F09B}"/>
              </a:ext>
            </a:extLst>
          </p:cNvPr>
          <p:cNvSpPr>
            <a:spLocks noGrp="1"/>
          </p:cNvSpPr>
          <p:nvPr>
            <p:ph type="title"/>
          </p:nvPr>
        </p:nvSpPr>
        <p:spPr/>
        <p:txBody>
          <a:bodyPr/>
          <a:lstStyle/>
          <a:p>
            <a:r>
              <a:rPr lang="en-US" dirty="0">
                <a:ea typeface="Arial"/>
                <a:cs typeface="Arial"/>
                <a:sym typeface="Arial"/>
              </a:rPr>
              <a:t>Conceptual Site Model: </a:t>
            </a:r>
            <a:br>
              <a:rPr lang="en-US" dirty="0">
                <a:ea typeface="Arial"/>
                <a:cs typeface="Arial"/>
                <a:sym typeface="Arial"/>
              </a:rPr>
            </a:br>
            <a:r>
              <a:rPr lang="en-US" dirty="0">
                <a:ea typeface="Arial"/>
                <a:cs typeface="Arial"/>
                <a:sym typeface="Arial"/>
              </a:rPr>
              <a:t>Source and Migration Pathways</a:t>
            </a:r>
            <a:endParaRPr lang="en-US" dirty="0"/>
          </a:p>
        </p:txBody>
      </p:sp>
      <p:pic>
        <p:nvPicPr>
          <p:cNvPr id="2" name="Picture 1">
            <a:extLst>
              <a:ext uri="{FF2B5EF4-FFF2-40B4-BE49-F238E27FC236}">
                <a16:creationId xmlns="" xmlns:a16="http://schemas.microsoft.com/office/drawing/2014/main" id="{22ED126B-9641-432A-9DEF-AF7056EA1E1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17666" y="1315905"/>
            <a:ext cx="8138374" cy="3510551"/>
          </a:xfrm>
          <a:prstGeom prst="rect">
            <a:avLst/>
          </a:prstGeom>
          <a:noFill/>
          <a:ln>
            <a:noFill/>
          </a:ln>
        </p:spPr>
      </p:pic>
      <p:pic>
        <p:nvPicPr>
          <p:cNvPr id="5" name="Picture 4">
            <a:extLst>
              <a:ext uri="{FF2B5EF4-FFF2-40B4-BE49-F238E27FC236}">
                <a16:creationId xmlns="" xmlns:a16="http://schemas.microsoft.com/office/drawing/2014/main" id="{5373C84F-C7FF-4526-8770-D13A05944CBD}"/>
              </a:ext>
            </a:extLst>
          </p:cNvPr>
          <p:cNvPicPr>
            <a:picLocks noChangeAspect="1"/>
          </p:cNvPicPr>
          <p:nvPr/>
        </p:nvPicPr>
        <p:blipFill rotWithShape="1">
          <a:blip r:embed="rId4"/>
          <a:srcRect l="28808" t="15833" r="27978" b="13511"/>
          <a:stretch/>
        </p:blipFill>
        <p:spPr>
          <a:xfrm>
            <a:off x="8183372" y="2778153"/>
            <a:ext cx="482140" cy="493730"/>
          </a:xfrm>
          <a:prstGeom prst="rect">
            <a:avLst/>
          </a:prstGeom>
        </p:spPr>
      </p:pic>
      <p:cxnSp>
        <p:nvCxnSpPr>
          <p:cNvPr id="6" name="Straight Connector 5">
            <a:extLst>
              <a:ext uri="{FF2B5EF4-FFF2-40B4-BE49-F238E27FC236}">
                <a16:creationId xmlns="" xmlns:a16="http://schemas.microsoft.com/office/drawing/2014/main" id="{D4613A08-2DA4-4243-90EA-57F002117603}"/>
              </a:ext>
            </a:extLst>
          </p:cNvPr>
          <p:cNvCxnSpPr>
            <a:cxnSpLocks/>
            <a:stCxn id="5" idx="1"/>
          </p:cNvCxnSpPr>
          <p:nvPr/>
        </p:nvCxnSpPr>
        <p:spPr>
          <a:xfrm flipH="1" flipV="1">
            <a:off x="7086600" y="2778154"/>
            <a:ext cx="1096772" cy="246864"/>
          </a:xfrm>
          <a:prstGeom prst="line">
            <a:avLst/>
          </a:prstGeom>
          <a:ln w="34925">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 xmlns:a16="http://schemas.microsoft.com/office/drawing/2014/main" id="{D0F8BFE6-6726-4947-943A-BBBC8E1F5635}"/>
              </a:ext>
            </a:extLst>
          </p:cNvPr>
          <p:cNvSpPr>
            <a:spLocks noChangeArrowheads="1"/>
          </p:cNvSpPr>
          <p:nvPr/>
        </p:nvSpPr>
        <p:spPr bwMode="auto">
          <a:xfrm>
            <a:off x="376238" y="6505203"/>
            <a:ext cx="4666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a:solidFill>
                  <a:schemeClr val="tx1"/>
                </a:solidFill>
              </a:rPr>
              <a:t>HIDOH Case Study #1, Figure 1-3 (HIDOH 2018)</a:t>
            </a:r>
          </a:p>
        </p:txBody>
      </p:sp>
      <p:grpSp>
        <p:nvGrpSpPr>
          <p:cNvPr id="11" name="Group 10">
            <a:extLst>
              <a:ext uri="{FF2B5EF4-FFF2-40B4-BE49-F238E27FC236}">
                <a16:creationId xmlns="" xmlns:a16="http://schemas.microsoft.com/office/drawing/2014/main" id="{D14A694B-6928-4216-81FF-1B4C01181282}"/>
              </a:ext>
            </a:extLst>
          </p:cNvPr>
          <p:cNvGrpSpPr/>
          <p:nvPr/>
        </p:nvGrpSpPr>
        <p:grpSpPr>
          <a:xfrm>
            <a:off x="417666" y="4841837"/>
            <a:ext cx="2837162" cy="1687945"/>
            <a:chOff x="1219387" y="1906718"/>
            <a:chExt cx="2837162" cy="1687945"/>
          </a:xfrm>
        </p:grpSpPr>
        <p:sp>
          <p:nvSpPr>
            <p:cNvPr id="12" name="TextBox 11">
              <a:extLst>
                <a:ext uri="{FF2B5EF4-FFF2-40B4-BE49-F238E27FC236}">
                  <a16:creationId xmlns="" xmlns:a16="http://schemas.microsoft.com/office/drawing/2014/main" id="{2B7083F7-E15A-42C8-910B-42E30B9F6F51}"/>
                </a:ext>
              </a:extLst>
            </p:cNvPr>
            <p:cNvSpPr txBox="1"/>
            <p:nvPr/>
          </p:nvSpPr>
          <p:spPr>
            <a:xfrm>
              <a:off x="1219387" y="1906718"/>
              <a:ext cx="2123888" cy="369332"/>
            </a:xfrm>
            <a:prstGeom prst="rect">
              <a:avLst/>
            </a:prstGeom>
            <a:noFill/>
          </p:spPr>
          <p:txBody>
            <a:bodyPr wrap="square" rtlCol="0">
              <a:spAutoFit/>
            </a:bodyPr>
            <a:lstStyle/>
            <a:p>
              <a:pPr algn="ctr"/>
              <a:r>
                <a:rPr lang="en-US" b="1" dirty="0">
                  <a:solidFill>
                    <a:srgbClr val="002060"/>
                  </a:solidFill>
                </a:rPr>
                <a:t>Phase</a:t>
              </a:r>
            </a:p>
          </p:txBody>
        </p:sp>
        <p:sp>
          <p:nvSpPr>
            <p:cNvPr id="13" name="Rectangle 12">
              <a:extLst>
                <a:ext uri="{FF2B5EF4-FFF2-40B4-BE49-F238E27FC236}">
                  <a16:creationId xmlns="" xmlns:a16="http://schemas.microsoft.com/office/drawing/2014/main" id="{7E476C87-43DA-481F-ABE4-B6751E5E67DC}"/>
                </a:ext>
              </a:extLst>
            </p:cNvPr>
            <p:cNvSpPr/>
            <p:nvPr/>
          </p:nvSpPr>
          <p:spPr>
            <a:xfrm>
              <a:off x="1351525" y="2290936"/>
              <a:ext cx="148118" cy="123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F9C5DCA7-EB9D-4BCC-A33F-E9D966465FA6}"/>
                </a:ext>
              </a:extLst>
            </p:cNvPr>
            <p:cNvSpPr txBox="1"/>
            <p:nvPr/>
          </p:nvSpPr>
          <p:spPr>
            <a:xfrm>
              <a:off x="1485450" y="2166494"/>
              <a:ext cx="2485623" cy="646331"/>
            </a:xfrm>
            <a:prstGeom prst="rect">
              <a:avLst/>
            </a:prstGeom>
            <a:noFill/>
            <a:ln>
              <a:noFill/>
            </a:ln>
          </p:spPr>
          <p:txBody>
            <a:bodyPr wrap="square" rtlCol="0">
              <a:spAutoFit/>
            </a:bodyPr>
            <a:lstStyle/>
            <a:p>
              <a:r>
                <a:rPr lang="en-US" dirty="0"/>
                <a:t>NAPL (non-aqueous phase liquid)</a:t>
              </a:r>
            </a:p>
          </p:txBody>
        </p:sp>
        <p:grpSp>
          <p:nvGrpSpPr>
            <p:cNvPr id="15" name="Group 14">
              <a:extLst>
                <a:ext uri="{FF2B5EF4-FFF2-40B4-BE49-F238E27FC236}">
                  <a16:creationId xmlns="" xmlns:a16="http://schemas.microsoft.com/office/drawing/2014/main" id="{30AA961C-9783-4712-B53E-BB31E44BBC54}"/>
                </a:ext>
              </a:extLst>
            </p:cNvPr>
            <p:cNvGrpSpPr/>
            <p:nvPr/>
          </p:nvGrpSpPr>
          <p:grpSpPr>
            <a:xfrm>
              <a:off x="1351525" y="2719865"/>
              <a:ext cx="1394144" cy="874798"/>
              <a:chOff x="1351525" y="2484398"/>
              <a:chExt cx="1394144" cy="874798"/>
            </a:xfrm>
          </p:grpSpPr>
          <p:sp>
            <p:nvSpPr>
              <p:cNvPr id="17" name="TextBox 16">
                <a:extLst>
                  <a:ext uri="{FF2B5EF4-FFF2-40B4-BE49-F238E27FC236}">
                    <a16:creationId xmlns="" xmlns:a16="http://schemas.microsoft.com/office/drawing/2014/main" id="{10E8A7E9-A8E7-49C5-839E-6892FA07AFAA}"/>
                  </a:ext>
                </a:extLst>
              </p:cNvPr>
              <p:cNvSpPr txBox="1"/>
              <p:nvPr/>
            </p:nvSpPr>
            <p:spPr>
              <a:xfrm>
                <a:off x="1473046" y="2484398"/>
                <a:ext cx="1255216" cy="307777"/>
              </a:xfrm>
              <a:prstGeom prst="rect">
                <a:avLst/>
              </a:prstGeom>
              <a:noFill/>
              <a:ln>
                <a:noFill/>
              </a:ln>
            </p:spPr>
            <p:txBody>
              <a:bodyPr wrap="square" rtlCol="0">
                <a:spAutoFit/>
              </a:bodyPr>
              <a:lstStyle/>
              <a:p>
                <a:r>
                  <a:rPr lang="en-US" dirty="0"/>
                  <a:t>Air/Vapor</a:t>
                </a:r>
              </a:p>
            </p:txBody>
          </p:sp>
          <p:sp>
            <p:nvSpPr>
              <p:cNvPr id="18" name="TextBox 17">
                <a:extLst>
                  <a:ext uri="{FF2B5EF4-FFF2-40B4-BE49-F238E27FC236}">
                    <a16:creationId xmlns="" xmlns:a16="http://schemas.microsoft.com/office/drawing/2014/main" id="{A6F7ADF4-2408-4F3C-8FBB-D5D877720257}"/>
                  </a:ext>
                </a:extLst>
              </p:cNvPr>
              <p:cNvSpPr txBox="1"/>
              <p:nvPr/>
            </p:nvSpPr>
            <p:spPr>
              <a:xfrm>
                <a:off x="1490452" y="2735816"/>
                <a:ext cx="1255217" cy="307777"/>
              </a:xfrm>
              <a:prstGeom prst="rect">
                <a:avLst/>
              </a:prstGeom>
              <a:noFill/>
              <a:ln>
                <a:noFill/>
              </a:ln>
            </p:spPr>
            <p:txBody>
              <a:bodyPr wrap="square" rtlCol="0">
                <a:spAutoFit/>
              </a:bodyPr>
              <a:lstStyle/>
              <a:p>
                <a:r>
                  <a:rPr lang="en-US" dirty="0"/>
                  <a:t>Water</a:t>
                </a:r>
                <a:endParaRPr lang="en-US" sz="1200" dirty="0"/>
              </a:p>
            </p:txBody>
          </p:sp>
          <p:sp>
            <p:nvSpPr>
              <p:cNvPr id="19" name="TextBox 18">
                <a:extLst>
                  <a:ext uri="{FF2B5EF4-FFF2-40B4-BE49-F238E27FC236}">
                    <a16:creationId xmlns="" xmlns:a16="http://schemas.microsoft.com/office/drawing/2014/main" id="{C941FF22-1D66-4D05-B209-BDC1EC9306FD}"/>
                  </a:ext>
                </a:extLst>
              </p:cNvPr>
              <p:cNvSpPr txBox="1"/>
              <p:nvPr/>
            </p:nvSpPr>
            <p:spPr>
              <a:xfrm>
                <a:off x="1490452" y="2989864"/>
                <a:ext cx="1255217" cy="369332"/>
              </a:xfrm>
              <a:prstGeom prst="rect">
                <a:avLst/>
              </a:prstGeom>
              <a:noFill/>
              <a:ln>
                <a:noFill/>
              </a:ln>
            </p:spPr>
            <p:txBody>
              <a:bodyPr wrap="square" rtlCol="0">
                <a:spAutoFit/>
              </a:bodyPr>
              <a:lstStyle/>
              <a:p>
                <a:r>
                  <a:rPr lang="en-US" dirty="0"/>
                  <a:t>Sorbed</a:t>
                </a:r>
              </a:p>
            </p:txBody>
          </p:sp>
          <p:sp>
            <p:nvSpPr>
              <p:cNvPr id="20" name="Rectangle 19">
                <a:extLst>
                  <a:ext uri="{FF2B5EF4-FFF2-40B4-BE49-F238E27FC236}">
                    <a16:creationId xmlns="" xmlns:a16="http://schemas.microsoft.com/office/drawing/2014/main" id="{4207B0FC-2E61-417C-8577-CE3D62ACF4A4}"/>
                  </a:ext>
                </a:extLst>
              </p:cNvPr>
              <p:cNvSpPr/>
              <p:nvPr/>
            </p:nvSpPr>
            <p:spPr>
              <a:xfrm>
                <a:off x="1351525" y="2555421"/>
                <a:ext cx="148118" cy="1235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9C2943AB-AD8B-4024-A0C8-B9081ADA697A}"/>
                  </a:ext>
                </a:extLst>
              </p:cNvPr>
              <p:cNvSpPr/>
              <p:nvPr/>
            </p:nvSpPr>
            <p:spPr>
              <a:xfrm>
                <a:off x="1351525" y="2822364"/>
                <a:ext cx="148118" cy="123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 xmlns:a16="http://schemas.microsoft.com/office/drawing/2014/main" id="{452AB6F6-3BEE-4517-A6D4-7DDF87A02EDF}"/>
                  </a:ext>
                </a:extLst>
              </p:cNvPr>
              <p:cNvSpPr/>
              <p:nvPr/>
            </p:nvSpPr>
            <p:spPr>
              <a:xfrm>
                <a:off x="1351525" y="3088108"/>
                <a:ext cx="148118" cy="1235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 xmlns:a16="http://schemas.microsoft.com/office/drawing/2014/main" id="{BC5F9FC5-97DB-459D-AEDB-55A94BE04742}"/>
                </a:ext>
              </a:extLst>
            </p:cNvPr>
            <p:cNvSpPr/>
            <p:nvPr/>
          </p:nvSpPr>
          <p:spPr>
            <a:xfrm>
              <a:off x="1219387" y="1906718"/>
              <a:ext cx="2837162" cy="16263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sp>
        <p:nvSpPr>
          <p:cNvPr id="25" name="Rectangle 24">
            <a:extLst>
              <a:ext uri="{FF2B5EF4-FFF2-40B4-BE49-F238E27FC236}">
                <a16:creationId xmlns="" xmlns:a16="http://schemas.microsoft.com/office/drawing/2014/main" id="{CE030C21-F8DE-4D52-95F3-1A6F590B19B7}"/>
              </a:ext>
            </a:extLst>
          </p:cNvPr>
          <p:cNvSpPr/>
          <p:nvPr/>
        </p:nvSpPr>
        <p:spPr bwMode="auto">
          <a:xfrm>
            <a:off x="4267200" y="4288887"/>
            <a:ext cx="1600200" cy="398056"/>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38" name="Chart 37">
            <a:extLst>
              <a:ext uri="{FF2B5EF4-FFF2-40B4-BE49-F238E27FC236}">
                <a16:creationId xmlns="" xmlns:a16="http://schemas.microsoft.com/office/drawing/2014/main" id="{8934BD8B-CB9B-4C05-987E-76A53F165B13}"/>
              </a:ext>
            </a:extLst>
          </p:cNvPr>
          <p:cNvGraphicFramePr>
            <a:graphicFrameLocks/>
          </p:cNvGraphicFramePr>
          <p:nvPr>
            <p:extLst/>
          </p:nvPr>
        </p:nvGraphicFramePr>
        <p:xfrm>
          <a:off x="2770336" y="3884775"/>
          <a:ext cx="1479149" cy="941681"/>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a:extLst>
              <a:ext uri="{FF2B5EF4-FFF2-40B4-BE49-F238E27FC236}">
                <a16:creationId xmlns="" xmlns:a16="http://schemas.microsoft.com/office/drawing/2014/main" id="{0FC8FC4E-74CD-49EF-8F1C-1D9EECE440D5}"/>
              </a:ext>
            </a:extLst>
          </p:cNvPr>
          <p:cNvPicPr>
            <a:picLocks noChangeAspect="1"/>
          </p:cNvPicPr>
          <p:nvPr/>
        </p:nvPicPr>
        <p:blipFill rotWithShape="1">
          <a:blip r:embed="rId6"/>
          <a:srcRect l="28040" t="16316" r="28248" b="13433"/>
          <a:stretch/>
        </p:blipFill>
        <p:spPr>
          <a:xfrm>
            <a:off x="6679732" y="4123327"/>
            <a:ext cx="2067768" cy="2090852"/>
          </a:xfrm>
          <a:prstGeom prst="rect">
            <a:avLst/>
          </a:prstGeom>
        </p:spPr>
      </p:pic>
      <p:sp>
        <p:nvSpPr>
          <p:cNvPr id="29" name="TextBox 28">
            <a:extLst>
              <a:ext uri="{FF2B5EF4-FFF2-40B4-BE49-F238E27FC236}">
                <a16:creationId xmlns="" xmlns:a16="http://schemas.microsoft.com/office/drawing/2014/main" id="{024A82BF-7BD3-42CA-B783-9DE10CC3950C}"/>
              </a:ext>
            </a:extLst>
          </p:cNvPr>
          <p:cNvSpPr txBox="1"/>
          <p:nvPr/>
        </p:nvSpPr>
        <p:spPr>
          <a:xfrm>
            <a:off x="4422083" y="3965721"/>
            <a:ext cx="1928355" cy="646331"/>
          </a:xfrm>
          <a:prstGeom prst="rect">
            <a:avLst/>
          </a:prstGeom>
          <a:solidFill>
            <a:schemeClr val="bg1"/>
          </a:solidFill>
          <a:ln>
            <a:noFill/>
          </a:ln>
        </p:spPr>
        <p:txBody>
          <a:bodyPr wrap="square" rtlCol="0">
            <a:spAutoFit/>
          </a:bodyPr>
          <a:lstStyle/>
          <a:p>
            <a:r>
              <a:rPr lang="en-US" i="1" dirty="0">
                <a:solidFill>
                  <a:srgbClr val="0070C0"/>
                </a:solidFill>
              </a:rPr>
              <a:t>Hydrocarbons and metabolites</a:t>
            </a:r>
          </a:p>
        </p:txBody>
      </p:sp>
      <p:sp>
        <p:nvSpPr>
          <p:cNvPr id="31" name="TextBox 30">
            <a:extLst>
              <a:ext uri="{FF2B5EF4-FFF2-40B4-BE49-F238E27FC236}">
                <a16:creationId xmlns="" xmlns:a16="http://schemas.microsoft.com/office/drawing/2014/main" id="{42A6A82C-D031-4FD9-AD25-453ED997FC3C}"/>
              </a:ext>
            </a:extLst>
          </p:cNvPr>
          <p:cNvSpPr txBox="1"/>
          <p:nvPr/>
        </p:nvSpPr>
        <p:spPr>
          <a:xfrm>
            <a:off x="3126166" y="4854411"/>
            <a:ext cx="3553566" cy="1477328"/>
          </a:xfrm>
          <a:prstGeom prst="rect">
            <a:avLst/>
          </a:prstGeom>
          <a:noFill/>
          <a:ln>
            <a:noFill/>
          </a:ln>
        </p:spPr>
        <p:txBody>
          <a:bodyPr wrap="square" rtlCol="0">
            <a:spAutoFit/>
          </a:bodyPr>
          <a:lstStyle/>
          <a:p>
            <a:r>
              <a:rPr lang="en-US" b="1" i="1" dirty="0">
                <a:solidFill>
                  <a:srgbClr val="009900"/>
                </a:solidFill>
              </a:rPr>
              <a:t>Releases:</a:t>
            </a:r>
          </a:p>
          <a:p>
            <a:pPr marL="285750" indent="-285750">
              <a:buFont typeface="Arial" panose="020B0604020202020204" pitchFamily="34" charset="0"/>
              <a:buChar char="•"/>
            </a:pPr>
            <a:r>
              <a:rPr lang="en-US" i="1" dirty="0">
                <a:solidFill>
                  <a:srgbClr val="009900"/>
                </a:solidFill>
              </a:rPr>
              <a:t>Gasoline AST</a:t>
            </a:r>
          </a:p>
          <a:p>
            <a:pPr marL="285750" indent="-285750">
              <a:buFont typeface="Arial" panose="020B0604020202020204" pitchFamily="34" charset="0"/>
              <a:buChar char="•"/>
            </a:pPr>
            <a:r>
              <a:rPr lang="en-US" i="1" dirty="0">
                <a:solidFill>
                  <a:srgbClr val="009900"/>
                </a:solidFill>
              </a:rPr>
              <a:t>Diesel pipeline</a:t>
            </a:r>
          </a:p>
          <a:p>
            <a:r>
              <a:rPr lang="en-US" b="1" i="1" dirty="0">
                <a:solidFill>
                  <a:srgbClr val="009900"/>
                </a:solidFill>
              </a:rPr>
              <a:t>Contamination extent defined using bulk TPH </a:t>
            </a:r>
          </a:p>
        </p:txBody>
      </p:sp>
      <p:cxnSp>
        <p:nvCxnSpPr>
          <p:cNvPr id="8" name="Straight Connector 7">
            <a:extLst>
              <a:ext uri="{FF2B5EF4-FFF2-40B4-BE49-F238E27FC236}">
                <a16:creationId xmlns="" xmlns:a16="http://schemas.microsoft.com/office/drawing/2014/main" id="{468E4D55-6ACA-4A05-89AB-5196BD6BE860}"/>
              </a:ext>
            </a:extLst>
          </p:cNvPr>
          <p:cNvCxnSpPr>
            <a:cxnSpLocks/>
          </p:cNvCxnSpPr>
          <p:nvPr/>
        </p:nvCxnSpPr>
        <p:spPr>
          <a:xfrm flipV="1">
            <a:off x="3498448" y="3681316"/>
            <a:ext cx="797827" cy="350902"/>
          </a:xfrm>
          <a:prstGeom prst="line">
            <a:avLst/>
          </a:prstGeom>
          <a:ln w="3492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 xmlns:a16="http://schemas.microsoft.com/office/drawing/2014/main" id="{023E9311-4571-4B32-91CC-83CC9B7110E8}"/>
              </a:ext>
            </a:extLst>
          </p:cNvPr>
          <p:cNvSpPr/>
          <p:nvPr/>
        </p:nvSpPr>
        <p:spPr bwMode="auto">
          <a:xfrm>
            <a:off x="5181600" y="2209800"/>
            <a:ext cx="304800" cy="40776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7" name="Rectangle 26">
            <a:extLst>
              <a:ext uri="{FF2B5EF4-FFF2-40B4-BE49-F238E27FC236}">
                <a16:creationId xmlns="" xmlns:a16="http://schemas.microsoft.com/office/drawing/2014/main" id="{1EE0D1D8-41B3-4374-A00E-F58FD7A2DF46}"/>
              </a:ext>
            </a:extLst>
          </p:cNvPr>
          <p:cNvSpPr/>
          <p:nvPr/>
        </p:nvSpPr>
        <p:spPr bwMode="auto">
          <a:xfrm>
            <a:off x="7010400" y="2169640"/>
            <a:ext cx="304800" cy="44792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8" name="Rectangle 27">
            <a:extLst>
              <a:ext uri="{FF2B5EF4-FFF2-40B4-BE49-F238E27FC236}">
                <a16:creationId xmlns="" xmlns:a16="http://schemas.microsoft.com/office/drawing/2014/main" id="{A6953FC9-3CAF-4C04-AEE3-AF20738128DD}"/>
              </a:ext>
            </a:extLst>
          </p:cNvPr>
          <p:cNvSpPr/>
          <p:nvPr/>
        </p:nvSpPr>
        <p:spPr bwMode="auto">
          <a:xfrm>
            <a:off x="1464413" y="3437757"/>
            <a:ext cx="425684" cy="294044"/>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7010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id="{37D3D7B9-8BB0-49EC-8C6A-FBB02A80EFAB}"/>
              </a:ext>
            </a:extLst>
          </p:cNvPr>
          <p:cNvSpPr>
            <a:spLocks noGrp="1"/>
          </p:cNvSpPr>
          <p:nvPr>
            <p:ph type="title"/>
          </p:nvPr>
        </p:nvSpPr>
        <p:spPr/>
        <p:txBody>
          <a:bodyPr/>
          <a:lstStyle/>
          <a:p>
            <a:r>
              <a:rPr lang="en-US" dirty="0"/>
              <a:t>Weathering Processes Overview</a:t>
            </a:r>
          </a:p>
        </p:txBody>
      </p:sp>
      <p:sp>
        <p:nvSpPr>
          <p:cNvPr id="3" name="Rectangle 2">
            <a:extLst>
              <a:ext uri="{FF2B5EF4-FFF2-40B4-BE49-F238E27FC236}">
                <a16:creationId xmlns="" xmlns:a16="http://schemas.microsoft.com/office/drawing/2014/main" id="{DCE9BFD2-5D91-4903-A52A-E24FE97CD747}"/>
              </a:ext>
            </a:extLst>
          </p:cNvPr>
          <p:cNvSpPr/>
          <p:nvPr/>
        </p:nvSpPr>
        <p:spPr>
          <a:xfrm>
            <a:off x="2175204" y="5307578"/>
            <a:ext cx="4408171" cy="91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119.png">
            <a:extLst>
              <a:ext uri="{FF2B5EF4-FFF2-40B4-BE49-F238E27FC236}">
                <a16:creationId xmlns="" xmlns:a16="http://schemas.microsoft.com/office/drawing/2014/main" id="{7BB89C1F-455E-4B77-BEBC-FB95781D22A6}"/>
              </a:ext>
            </a:extLst>
          </p:cNvPr>
          <p:cNvPicPr/>
          <p:nvPr/>
        </p:nvPicPr>
        <p:blipFill>
          <a:blip r:embed="rId3"/>
          <a:srcRect/>
          <a:stretch>
            <a:fillRect/>
          </a:stretch>
        </p:blipFill>
        <p:spPr>
          <a:xfrm>
            <a:off x="376238" y="1316182"/>
            <a:ext cx="7742526" cy="5015345"/>
          </a:xfrm>
          <a:prstGeom prst="rect">
            <a:avLst/>
          </a:prstGeom>
          <a:ln/>
        </p:spPr>
      </p:pic>
      <p:grpSp>
        <p:nvGrpSpPr>
          <p:cNvPr id="5" name="Group 4">
            <a:extLst>
              <a:ext uri="{FF2B5EF4-FFF2-40B4-BE49-F238E27FC236}">
                <a16:creationId xmlns="" xmlns:a16="http://schemas.microsoft.com/office/drawing/2014/main" id="{3C41CD06-1EEC-4E22-91A9-5395371F54DF}"/>
              </a:ext>
            </a:extLst>
          </p:cNvPr>
          <p:cNvGrpSpPr/>
          <p:nvPr/>
        </p:nvGrpSpPr>
        <p:grpSpPr>
          <a:xfrm>
            <a:off x="1212732" y="2094827"/>
            <a:ext cx="2308617" cy="3281613"/>
            <a:chOff x="1212732" y="2094827"/>
            <a:chExt cx="2308617" cy="3281613"/>
          </a:xfrm>
        </p:grpSpPr>
        <p:sp>
          <p:nvSpPr>
            <p:cNvPr id="6" name="Oval 5">
              <a:extLst>
                <a:ext uri="{FF2B5EF4-FFF2-40B4-BE49-F238E27FC236}">
                  <a16:creationId xmlns="" xmlns:a16="http://schemas.microsoft.com/office/drawing/2014/main" id="{8B8F55AA-E3F0-42E8-882E-1E3B57ECF838}"/>
                </a:ext>
              </a:extLst>
            </p:cNvPr>
            <p:cNvSpPr/>
            <p:nvPr/>
          </p:nvSpPr>
          <p:spPr>
            <a:xfrm>
              <a:off x="1212732" y="2094827"/>
              <a:ext cx="1424720" cy="1388002"/>
            </a:xfrm>
            <a:prstGeom prst="ellipse">
              <a:avLst/>
            </a:prstGeom>
            <a:solidFill>
              <a:srgbClr val="00B0F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9">
              <a:extLst>
                <a:ext uri="{FF2B5EF4-FFF2-40B4-BE49-F238E27FC236}">
                  <a16:creationId xmlns="" xmlns:a16="http://schemas.microsoft.com/office/drawing/2014/main" id="{264892F9-A711-4E45-BAC9-80FE34B236E4}"/>
                </a:ext>
              </a:extLst>
            </p:cNvPr>
            <p:cNvSpPr/>
            <p:nvPr/>
          </p:nvSpPr>
          <p:spPr>
            <a:xfrm>
              <a:off x="2200194" y="3309680"/>
              <a:ext cx="1321155" cy="2066760"/>
            </a:xfrm>
            <a:prstGeom prst="roundRect">
              <a:avLst/>
            </a:prstGeom>
            <a:solidFill>
              <a:srgbClr val="00B0F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 xmlns:a16="http://schemas.microsoft.com/office/drawing/2014/main" id="{389FEA84-385E-42AA-8D0E-8A21B66C5CDB}"/>
              </a:ext>
            </a:extLst>
          </p:cNvPr>
          <p:cNvGrpSpPr/>
          <p:nvPr/>
        </p:nvGrpSpPr>
        <p:grpSpPr>
          <a:xfrm>
            <a:off x="4911895" y="2111472"/>
            <a:ext cx="2308617" cy="3281613"/>
            <a:chOff x="1212732" y="2094827"/>
            <a:chExt cx="2308617" cy="3281613"/>
          </a:xfrm>
        </p:grpSpPr>
        <p:sp>
          <p:nvSpPr>
            <p:cNvPr id="9" name="Oval 8">
              <a:extLst>
                <a:ext uri="{FF2B5EF4-FFF2-40B4-BE49-F238E27FC236}">
                  <a16:creationId xmlns="" xmlns:a16="http://schemas.microsoft.com/office/drawing/2014/main" id="{E3C881D9-571F-4BBE-AC71-DAF2FD58F8EC}"/>
                </a:ext>
              </a:extLst>
            </p:cNvPr>
            <p:cNvSpPr/>
            <p:nvPr/>
          </p:nvSpPr>
          <p:spPr>
            <a:xfrm>
              <a:off x="1212732" y="2094827"/>
              <a:ext cx="1424720" cy="1388002"/>
            </a:xfrm>
            <a:prstGeom prst="ellipse">
              <a:avLst/>
            </a:prstGeom>
            <a:solidFill>
              <a:srgbClr val="00B0F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15">
              <a:extLst>
                <a:ext uri="{FF2B5EF4-FFF2-40B4-BE49-F238E27FC236}">
                  <a16:creationId xmlns="" xmlns:a16="http://schemas.microsoft.com/office/drawing/2014/main" id="{3B06C762-7538-4616-9AEE-0D9EDAE5460C}"/>
                </a:ext>
              </a:extLst>
            </p:cNvPr>
            <p:cNvSpPr/>
            <p:nvPr/>
          </p:nvSpPr>
          <p:spPr>
            <a:xfrm>
              <a:off x="2200194" y="3309680"/>
              <a:ext cx="1321155" cy="2066760"/>
            </a:xfrm>
            <a:prstGeom prst="roundRect">
              <a:avLst/>
            </a:prstGeom>
            <a:solidFill>
              <a:srgbClr val="00B0F0">
                <a:alpha val="5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3">
            <a:extLst>
              <a:ext uri="{FF2B5EF4-FFF2-40B4-BE49-F238E27FC236}">
                <a16:creationId xmlns="" xmlns:a16="http://schemas.microsoft.com/office/drawing/2014/main" id="{3EF0FB0D-C34D-4008-8F76-9C4584AA1EFA}"/>
              </a:ext>
            </a:extLst>
          </p:cNvPr>
          <p:cNvSpPr>
            <a:spLocks noChangeArrowheads="1"/>
          </p:cNvSpPr>
          <p:nvPr/>
        </p:nvSpPr>
        <p:spPr bwMode="auto">
          <a:xfrm>
            <a:off x="76200" y="6484810"/>
            <a:ext cx="37337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a:solidFill>
                  <a:schemeClr val="tx1"/>
                </a:solidFill>
              </a:rPr>
              <a:t>ITRC TPHRisk-1 Figure 4-8</a:t>
            </a:r>
          </a:p>
        </p:txBody>
      </p:sp>
    </p:spTree>
    <p:extLst>
      <p:ext uri="{BB962C8B-B14F-4D97-AF65-F5344CB8AC3E}">
        <p14:creationId xmlns:p14="http://schemas.microsoft.com/office/powerpoint/2010/main" val="4048822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45224CE-2041-4DEE-83BE-EA858B76D71C}"/>
              </a:ext>
            </a:extLst>
          </p:cNvPr>
          <p:cNvPicPr/>
          <p:nvPr/>
        </p:nvPicPr>
        <p:blipFill rotWithShape="1">
          <a:blip r:embed="rId3" cstate="print">
            <a:extLst>
              <a:ext uri="{28A0092B-C50C-407E-A947-70E740481C1C}">
                <a14:useLocalDpi xmlns:a14="http://schemas.microsoft.com/office/drawing/2010/main" val="0"/>
              </a:ext>
            </a:extLst>
          </a:blip>
          <a:srcRect r="29081"/>
          <a:stretch/>
        </p:blipFill>
        <p:spPr bwMode="auto">
          <a:xfrm>
            <a:off x="376238" y="1513253"/>
            <a:ext cx="3838576" cy="3886984"/>
          </a:xfrm>
          <a:prstGeom prst="rect">
            <a:avLst/>
          </a:prstGeom>
          <a:noFill/>
          <a:ln>
            <a:solidFill>
              <a:schemeClr val="tx1"/>
            </a:solidFill>
          </a:ln>
        </p:spPr>
      </p:pic>
      <p:sp>
        <p:nvSpPr>
          <p:cNvPr id="7" name="Title 6">
            <a:extLst>
              <a:ext uri="{FF2B5EF4-FFF2-40B4-BE49-F238E27FC236}">
                <a16:creationId xmlns="" xmlns:a16="http://schemas.microsoft.com/office/drawing/2014/main" id="{99EF59D2-DF55-4728-A1D9-2B2BCBD4DA68}"/>
              </a:ext>
            </a:extLst>
          </p:cNvPr>
          <p:cNvSpPr>
            <a:spLocks noGrp="1"/>
          </p:cNvSpPr>
          <p:nvPr>
            <p:ph type="title"/>
          </p:nvPr>
        </p:nvSpPr>
        <p:spPr/>
        <p:txBody>
          <a:bodyPr/>
          <a:lstStyle/>
          <a:p>
            <a:r>
              <a:rPr lang="en-US" dirty="0"/>
              <a:t>Partitioning: Oil to Vapor</a:t>
            </a:r>
          </a:p>
        </p:txBody>
      </p:sp>
      <p:sp>
        <p:nvSpPr>
          <p:cNvPr id="5" name="Shape 454">
            <a:extLst>
              <a:ext uri="{FF2B5EF4-FFF2-40B4-BE49-F238E27FC236}">
                <a16:creationId xmlns="" xmlns:a16="http://schemas.microsoft.com/office/drawing/2014/main" id="{CDC4656C-553A-49BE-807E-88E67595CD94}"/>
              </a:ext>
            </a:extLst>
          </p:cNvPr>
          <p:cNvSpPr txBox="1"/>
          <p:nvPr/>
        </p:nvSpPr>
        <p:spPr>
          <a:xfrm>
            <a:off x="372826" y="1154147"/>
            <a:ext cx="3838576" cy="54927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sz="1800" b="1" dirty="0">
                <a:solidFill>
                  <a:schemeClr val="dk1"/>
                </a:solidFill>
                <a:latin typeface="Arial"/>
                <a:ea typeface="Arial"/>
                <a:cs typeface="Arial"/>
                <a:sym typeface="Arial"/>
              </a:rPr>
              <a:t>Boiling Point vs. Vapor Pressure</a:t>
            </a:r>
            <a:endParaRPr dirty="0"/>
          </a:p>
        </p:txBody>
      </p:sp>
      <p:sp>
        <p:nvSpPr>
          <p:cNvPr id="8" name="Content Placeholder 7">
            <a:extLst>
              <a:ext uri="{FF2B5EF4-FFF2-40B4-BE49-F238E27FC236}">
                <a16:creationId xmlns="" xmlns:a16="http://schemas.microsoft.com/office/drawing/2014/main" id="{8878F5BE-B791-4523-9259-60B7CE43B43B}"/>
              </a:ext>
            </a:extLst>
          </p:cNvPr>
          <p:cNvSpPr>
            <a:spLocks noGrp="1"/>
          </p:cNvSpPr>
          <p:nvPr>
            <p:ph idx="1"/>
          </p:nvPr>
        </p:nvSpPr>
        <p:spPr>
          <a:xfrm>
            <a:off x="4924975" y="1428784"/>
            <a:ext cx="3679361" cy="3820781"/>
          </a:xfrm>
        </p:spPr>
        <p:txBody>
          <a:bodyPr/>
          <a:lstStyle/>
          <a:p>
            <a:pPr>
              <a:spcAft>
                <a:spcPts val="1200"/>
              </a:spcAft>
            </a:pPr>
            <a:r>
              <a:rPr lang="en-US" sz="2200" dirty="0"/>
              <a:t>All classes plot along single curve</a:t>
            </a:r>
          </a:p>
          <a:p>
            <a:pPr>
              <a:spcAft>
                <a:spcPts val="1200"/>
              </a:spcAft>
            </a:pPr>
            <a:r>
              <a:rPr lang="en-US" sz="2200" dirty="0"/>
              <a:t>Smaller hydrocarbons have greater volatilization potential and likely dominate TPH vapor composition</a:t>
            </a:r>
          </a:p>
          <a:p>
            <a:r>
              <a:rPr lang="en-US" sz="2200" dirty="0"/>
              <a:t>Note: Scatter at lower vapor pressure is related to measurement difficulty</a:t>
            </a:r>
          </a:p>
        </p:txBody>
      </p:sp>
      <p:sp>
        <p:nvSpPr>
          <p:cNvPr id="10" name="Rectangle 3">
            <a:extLst>
              <a:ext uri="{FF2B5EF4-FFF2-40B4-BE49-F238E27FC236}">
                <a16:creationId xmlns="" xmlns:a16="http://schemas.microsoft.com/office/drawing/2014/main" id="{3EF0FB0D-C34D-4008-8F76-9C4584AA1EFA}"/>
              </a:ext>
            </a:extLst>
          </p:cNvPr>
          <p:cNvSpPr>
            <a:spLocks noChangeArrowheads="1"/>
          </p:cNvSpPr>
          <p:nvPr/>
        </p:nvSpPr>
        <p:spPr bwMode="auto">
          <a:xfrm>
            <a:off x="0" y="6519446"/>
            <a:ext cx="4924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400" dirty="0">
                <a:solidFill>
                  <a:schemeClr val="tx1"/>
                </a:solidFill>
              </a:rPr>
              <a:t>Graph courtesy of Shell</a:t>
            </a:r>
          </a:p>
        </p:txBody>
      </p:sp>
      <p:grpSp>
        <p:nvGrpSpPr>
          <p:cNvPr id="9" name="Group 8">
            <a:extLst>
              <a:ext uri="{FF2B5EF4-FFF2-40B4-BE49-F238E27FC236}">
                <a16:creationId xmlns="" xmlns:a16="http://schemas.microsoft.com/office/drawing/2014/main" id="{D6433722-98A0-4B81-A080-4551014539AC}"/>
              </a:ext>
            </a:extLst>
          </p:cNvPr>
          <p:cNvGrpSpPr/>
          <p:nvPr/>
        </p:nvGrpSpPr>
        <p:grpSpPr>
          <a:xfrm>
            <a:off x="372826" y="5432057"/>
            <a:ext cx="6089537" cy="1171011"/>
            <a:chOff x="340057" y="5557872"/>
            <a:chExt cx="6089537" cy="1171011"/>
          </a:xfrm>
        </p:grpSpPr>
        <p:grpSp>
          <p:nvGrpSpPr>
            <p:cNvPr id="11" name="Group 10">
              <a:extLst>
                <a:ext uri="{FF2B5EF4-FFF2-40B4-BE49-F238E27FC236}">
                  <a16:creationId xmlns="" xmlns:a16="http://schemas.microsoft.com/office/drawing/2014/main" id="{C4681C42-95B1-4613-B647-A6AAFE5FB6B5}"/>
                </a:ext>
              </a:extLst>
            </p:cNvPr>
            <p:cNvGrpSpPr/>
            <p:nvPr/>
          </p:nvGrpSpPr>
          <p:grpSpPr>
            <a:xfrm>
              <a:off x="340057" y="5594522"/>
              <a:ext cx="1345458" cy="338554"/>
              <a:chOff x="5265199" y="1316851"/>
              <a:chExt cx="1345458" cy="338554"/>
            </a:xfrm>
          </p:grpSpPr>
          <p:sp>
            <p:nvSpPr>
              <p:cNvPr id="27" name="Rectangle 26">
                <a:extLst>
                  <a:ext uri="{FF2B5EF4-FFF2-40B4-BE49-F238E27FC236}">
                    <a16:creationId xmlns="" xmlns:a16="http://schemas.microsoft.com/office/drawing/2014/main" id="{55C698B2-6D58-4321-8DBB-BF31E55AE378}"/>
                  </a:ext>
                </a:extLst>
              </p:cNvPr>
              <p:cNvSpPr/>
              <p:nvPr/>
            </p:nvSpPr>
            <p:spPr>
              <a:xfrm>
                <a:off x="5265199" y="1411073"/>
                <a:ext cx="221202" cy="15011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 xmlns:a16="http://schemas.microsoft.com/office/drawing/2014/main" id="{B2FE2A52-A038-49EF-8042-F6B364B1B691}"/>
                  </a:ext>
                </a:extLst>
              </p:cNvPr>
              <p:cNvSpPr txBox="1"/>
              <p:nvPr/>
            </p:nvSpPr>
            <p:spPr>
              <a:xfrm>
                <a:off x="5481958" y="1316851"/>
                <a:ext cx="1128699" cy="338554"/>
              </a:xfrm>
              <a:prstGeom prst="rect">
                <a:avLst/>
              </a:prstGeom>
              <a:noFill/>
            </p:spPr>
            <p:txBody>
              <a:bodyPr wrap="square" rtlCol="0">
                <a:spAutoFit/>
              </a:bodyPr>
              <a:lstStyle/>
              <a:p>
                <a:r>
                  <a:rPr lang="en-US" sz="1600" dirty="0"/>
                  <a:t>Aliphatics</a:t>
                </a:r>
                <a:endParaRPr lang="en-US" sz="800" dirty="0"/>
              </a:p>
            </p:txBody>
          </p:sp>
        </p:grpSp>
        <p:grpSp>
          <p:nvGrpSpPr>
            <p:cNvPr id="12" name="Group 11">
              <a:extLst>
                <a:ext uri="{FF2B5EF4-FFF2-40B4-BE49-F238E27FC236}">
                  <a16:creationId xmlns="" xmlns:a16="http://schemas.microsoft.com/office/drawing/2014/main" id="{F01F0E1A-590B-46C6-B7C6-F85516B98C9E}"/>
                </a:ext>
              </a:extLst>
            </p:cNvPr>
            <p:cNvGrpSpPr/>
            <p:nvPr/>
          </p:nvGrpSpPr>
          <p:grpSpPr>
            <a:xfrm>
              <a:off x="1846342" y="5594362"/>
              <a:ext cx="1345459" cy="338554"/>
              <a:chOff x="5265198" y="1918079"/>
              <a:chExt cx="1345459" cy="338554"/>
            </a:xfrm>
          </p:grpSpPr>
          <p:sp>
            <p:nvSpPr>
              <p:cNvPr id="25" name="TextBox 24">
                <a:extLst>
                  <a:ext uri="{FF2B5EF4-FFF2-40B4-BE49-F238E27FC236}">
                    <a16:creationId xmlns="" xmlns:a16="http://schemas.microsoft.com/office/drawing/2014/main" id="{85E7C0B4-73F4-43FA-AA64-825BD45633F0}"/>
                  </a:ext>
                </a:extLst>
              </p:cNvPr>
              <p:cNvSpPr txBox="1"/>
              <p:nvPr/>
            </p:nvSpPr>
            <p:spPr>
              <a:xfrm>
                <a:off x="5489922" y="1918079"/>
                <a:ext cx="1120735" cy="338554"/>
              </a:xfrm>
              <a:prstGeom prst="rect">
                <a:avLst/>
              </a:prstGeom>
              <a:noFill/>
            </p:spPr>
            <p:txBody>
              <a:bodyPr wrap="square" rtlCol="0">
                <a:spAutoFit/>
              </a:bodyPr>
              <a:lstStyle/>
              <a:p>
                <a:r>
                  <a:rPr lang="en-US" sz="1600" dirty="0"/>
                  <a:t>Aromatics</a:t>
                </a:r>
                <a:endParaRPr lang="en-US" sz="1100" dirty="0"/>
              </a:p>
            </p:txBody>
          </p:sp>
          <p:sp>
            <p:nvSpPr>
              <p:cNvPr id="26" name="Rectangle 25">
                <a:extLst>
                  <a:ext uri="{FF2B5EF4-FFF2-40B4-BE49-F238E27FC236}">
                    <a16:creationId xmlns="" xmlns:a16="http://schemas.microsoft.com/office/drawing/2014/main" id="{0DB00463-422A-446D-AA2C-D28B6238AD5E}"/>
                  </a:ext>
                </a:extLst>
              </p:cNvPr>
              <p:cNvSpPr/>
              <p:nvPr/>
            </p:nvSpPr>
            <p:spPr>
              <a:xfrm>
                <a:off x="5265198" y="2012301"/>
                <a:ext cx="221202" cy="150110"/>
              </a:xfrm>
              <a:prstGeom prst="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 xmlns:a16="http://schemas.microsoft.com/office/drawing/2014/main" id="{48C968F4-AC34-42FF-BF21-A1E41D253F94}"/>
                </a:ext>
              </a:extLst>
            </p:cNvPr>
            <p:cNvGrpSpPr/>
            <p:nvPr/>
          </p:nvGrpSpPr>
          <p:grpSpPr>
            <a:xfrm>
              <a:off x="3966083" y="5897886"/>
              <a:ext cx="2463511" cy="830997"/>
              <a:chOff x="4190876" y="3943066"/>
              <a:chExt cx="2231795" cy="830997"/>
            </a:xfrm>
          </p:grpSpPr>
          <p:sp>
            <p:nvSpPr>
              <p:cNvPr id="23" name="Rectangle 22">
                <a:extLst>
                  <a:ext uri="{FF2B5EF4-FFF2-40B4-BE49-F238E27FC236}">
                    <a16:creationId xmlns="" xmlns:a16="http://schemas.microsoft.com/office/drawing/2014/main" id="{D0702D02-E8AA-4D43-82F3-38D6A6FCE3D2}"/>
                  </a:ext>
                </a:extLst>
              </p:cNvPr>
              <p:cNvSpPr/>
              <p:nvPr/>
            </p:nvSpPr>
            <p:spPr>
              <a:xfrm>
                <a:off x="4416212" y="3943066"/>
                <a:ext cx="2006459" cy="830997"/>
              </a:xfrm>
              <a:prstGeom prst="rect">
                <a:avLst/>
              </a:prstGeom>
            </p:spPr>
            <p:txBody>
              <a:bodyPr wrap="square">
                <a:spAutoFit/>
              </a:bodyPr>
              <a:lstStyle/>
              <a:p>
                <a:r>
                  <a:rPr lang="en-US" sz="1600" dirty="0"/>
                  <a:t>Alkenes (straight and branched) and Dienes</a:t>
                </a:r>
              </a:p>
            </p:txBody>
          </p:sp>
          <p:sp>
            <p:nvSpPr>
              <p:cNvPr id="24" name="Rectangle 23">
                <a:extLst>
                  <a:ext uri="{FF2B5EF4-FFF2-40B4-BE49-F238E27FC236}">
                    <a16:creationId xmlns="" xmlns:a16="http://schemas.microsoft.com/office/drawing/2014/main" id="{A5273DC1-9B76-4047-9C0B-075638BF3464}"/>
                  </a:ext>
                </a:extLst>
              </p:cNvPr>
              <p:cNvSpPr/>
              <p:nvPr/>
            </p:nvSpPr>
            <p:spPr>
              <a:xfrm>
                <a:off x="4190876" y="4170146"/>
                <a:ext cx="225336" cy="15011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 xmlns:a16="http://schemas.microsoft.com/office/drawing/2014/main" id="{4A836DCD-5E85-479F-8E1A-B30368EC0CEC}"/>
                </a:ext>
              </a:extLst>
            </p:cNvPr>
            <p:cNvGrpSpPr/>
            <p:nvPr/>
          </p:nvGrpSpPr>
          <p:grpSpPr>
            <a:xfrm>
              <a:off x="340057" y="6044413"/>
              <a:ext cx="1353423" cy="338554"/>
              <a:chOff x="5265198" y="2288928"/>
              <a:chExt cx="1353423" cy="338554"/>
            </a:xfrm>
          </p:grpSpPr>
          <p:sp>
            <p:nvSpPr>
              <p:cNvPr id="21" name="Rectangle 20">
                <a:extLst>
                  <a:ext uri="{FF2B5EF4-FFF2-40B4-BE49-F238E27FC236}">
                    <a16:creationId xmlns="" xmlns:a16="http://schemas.microsoft.com/office/drawing/2014/main" id="{2E0849D8-5D9E-4BD4-AE50-D8E63C72CAB2}"/>
                  </a:ext>
                </a:extLst>
              </p:cNvPr>
              <p:cNvSpPr/>
              <p:nvPr/>
            </p:nvSpPr>
            <p:spPr>
              <a:xfrm>
                <a:off x="5265198" y="2383065"/>
                <a:ext cx="221202" cy="150110"/>
              </a:xfrm>
              <a:prstGeom prst="rect">
                <a:avLst/>
              </a:prstGeom>
              <a:solidFill>
                <a:srgbClr val="FF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 xmlns:a16="http://schemas.microsoft.com/office/drawing/2014/main" id="{341789C6-5530-43BB-AC5B-FBCE075639E1}"/>
                  </a:ext>
                </a:extLst>
              </p:cNvPr>
              <p:cNvSpPr txBox="1"/>
              <p:nvPr/>
            </p:nvSpPr>
            <p:spPr>
              <a:xfrm>
                <a:off x="5489922" y="2288928"/>
                <a:ext cx="1128699" cy="338554"/>
              </a:xfrm>
              <a:prstGeom prst="rect">
                <a:avLst/>
              </a:prstGeom>
              <a:noFill/>
            </p:spPr>
            <p:txBody>
              <a:bodyPr wrap="square" rtlCol="0">
                <a:spAutoFit/>
              </a:bodyPr>
              <a:lstStyle/>
              <a:p>
                <a:r>
                  <a:rPr lang="en-US" sz="1600" dirty="0"/>
                  <a:t>Alkynes</a:t>
                </a:r>
                <a:endParaRPr lang="en-US" sz="800" dirty="0"/>
              </a:p>
            </p:txBody>
          </p:sp>
        </p:grpSp>
        <p:grpSp>
          <p:nvGrpSpPr>
            <p:cNvPr id="15" name="Group 14">
              <a:extLst>
                <a:ext uri="{FF2B5EF4-FFF2-40B4-BE49-F238E27FC236}">
                  <a16:creationId xmlns="" xmlns:a16="http://schemas.microsoft.com/office/drawing/2014/main" id="{935D19CE-DDE3-417D-9B2C-B9A40470CCC0}"/>
                </a:ext>
              </a:extLst>
            </p:cNvPr>
            <p:cNvGrpSpPr/>
            <p:nvPr/>
          </p:nvGrpSpPr>
          <p:grpSpPr>
            <a:xfrm>
              <a:off x="1846071" y="5932916"/>
              <a:ext cx="1855569" cy="584775"/>
              <a:chOff x="5265198" y="2848136"/>
              <a:chExt cx="1855569" cy="584775"/>
            </a:xfrm>
          </p:grpSpPr>
          <p:sp>
            <p:nvSpPr>
              <p:cNvPr id="19" name="Rectangle 18">
                <a:extLst>
                  <a:ext uri="{FF2B5EF4-FFF2-40B4-BE49-F238E27FC236}">
                    <a16:creationId xmlns="" xmlns:a16="http://schemas.microsoft.com/office/drawing/2014/main" id="{6A6C3A9A-5459-40BA-B604-79A2A02920D5}"/>
                  </a:ext>
                </a:extLst>
              </p:cNvPr>
              <p:cNvSpPr/>
              <p:nvPr/>
            </p:nvSpPr>
            <p:spPr>
              <a:xfrm>
                <a:off x="5478711" y="2848136"/>
                <a:ext cx="1642056" cy="584775"/>
              </a:xfrm>
              <a:prstGeom prst="rect">
                <a:avLst/>
              </a:prstGeom>
            </p:spPr>
            <p:txBody>
              <a:bodyPr wrap="square">
                <a:spAutoFit/>
              </a:bodyPr>
              <a:lstStyle/>
              <a:p>
                <a:r>
                  <a:rPr lang="en-US" sz="1600" dirty="0"/>
                  <a:t>Cycloalkenes and cyclodienes</a:t>
                </a:r>
              </a:p>
            </p:txBody>
          </p:sp>
          <p:sp>
            <p:nvSpPr>
              <p:cNvPr id="20" name="Rectangle 19">
                <a:extLst>
                  <a:ext uri="{FF2B5EF4-FFF2-40B4-BE49-F238E27FC236}">
                    <a16:creationId xmlns="" xmlns:a16="http://schemas.microsoft.com/office/drawing/2014/main" id="{D398FD18-D7BD-44C8-B40E-37B1BAC38264}"/>
                  </a:ext>
                </a:extLst>
              </p:cNvPr>
              <p:cNvSpPr/>
              <p:nvPr/>
            </p:nvSpPr>
            <p:spPr>
              <a:xfrm>
                <a:off x="5265198" y="3053855"/>
                <a:ext cx="221202" cy="150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 xmlns:a16="http://schemas.microsoft.com/office/drawing/2014/main" id="{54770A1B-D4D6-4F8F-8FF0-BDE68105F8F9}"/>
                </a:ext>
              </a:extLst>
            </p:cNvPr>
            <p:cNvGrpSpPr/>
            <p:nvPr/>
          </p:nvGrpSpPr>
          <p:grpSpPr>
            <a:xfrm>
              <a:off x="3974418" y="5557872"/>
              <a:ext cx="1371885" cy="361578"/>
              <a:chOff x="4190876" y="5085349"/>
              <a:chExt cx="1371885" cy="361578"/>
            </a:xfrm>
          </p:grpSpPr>
          <p:sp>
            <p:nvSpPr>
              <p:cNvPr id="17" name="Rectangle 16">
                <a:extLst>
                  <a:ext uri="{FF2B5EF4-FFF2-40B4-BE49-F238E27FC236}">
                    <a16:creationId xmlns="" xmlns:a16="http://schemas.microsoft.com/office/drawing/2014/main" id="{AEB10B33-9CFE-4850-BC0C-2F9AC45CFBD5}"/>
                  </a:ext>
                </a:extLst>
              </p:cNvPr>
              <p:cNvSpPr/>
              <p:nvPr/>
            </p:nvSpPr>
            <p:spPr bwMode="auto">
              <a:xfrm>
                <a:off x="4190876" y="5085349"/>
                <a:ext cx="543434" cy="338554"/>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x</a:t>
                </a:r>
              </a:p>
            </p:txBody>
          </p:sp>
          <p:sp>
            <p:nvSpPr>
              <p:cNvPr id="18" name="TextBox 17">
                <a:extLst>
                  <a:ext uri="{FF2B5EF4-FFF2-40B4-BE49-F238E27FC236}">
                    <a16:creationId xmlns="" xmlns:a16="http://schemas.microsoft.com/office/drawing/2014/main" id="{9FD9711F-18C2-4C8D-AF4D-8BABD355B7A1}"/>
                  </a:ext>
                </a:extLst>
              </p:cNvPr>
              <p:cNvSpPr txBox="1"/>
              <p:nvPr/>
            </p:nvSpPr>
            <p:spPr>
              <a:xfrm>
                <a:off x="4434062" y="5108373"/>
                <a:ext cx="1128699" cy="338554"/>
              </a:xfrm>
              <a:prstGeom prst="rect">
                <a:avLst/>
              </a:prstGeom>
              <a:noFill/>
            </p:spPr>
            <p:txBody>
              <a:bodyPr wrap="square" rtlCol="0">
                <a:spAutoFit/>
              </a:bodyPr>
              <a:lstStyle/>
              <a:p>
                <a:r>
                  <a:rPr lang="en-US" sz="1600" dirty="0"/>
                  <a:t>Biphenyls</a:t>
                </a:r>
                <a:endParaRPr lang="en-US" sz="800" dirty="0"/>
              </a:p>
            </p:txBody>
          </p:sp>
        </p:grpSp>
      </p:grpSp>
    </p:spTree>
    <p:extLst>
      <p:ext uri="{BB962C8B-B14F-4D97-AF65-F5344CB8AC3E}">
        <p14:creationId xmlns:p14="http://schemas.microsoft.com/office/powerpoint/2010/main" val="1209255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5064F7E2-7E53-43EA-AC94-40CFBC32B9B8}"/>
              </a:ext>
            </a:extLst>
          </p:cNvPr>
          <p:cNvSpPr>
            <a:spLocks noGrp="1"/>
          </p:cNvSpPr>
          <p:nvPr>
            <p:ph type="title"/>
          </p:nvPr>
        </p:nvSpPr>
        <p:spPr/>
        <p:txBody>
          <a:bodyPr/>
          <a:lstStyle/>
          <a:p>
            <a:r>
              <a:rPr lang="en-US" dirty="0"/>
              <a:t>Partitioning: Oil to Water</a:t>
            </a:r>
          </a:p>
        </p:txBody>
      </p:sp>
      <p:pic>
        <p:nvPicPr>
          <p:cNvPr id="4" name="Picture 3">
            <a:extLst>
              <a:ext uri="{FF2B5EF4-FFF2-40B4-BE49-F238E27FC236}">
                <a16:creationId xmlns="" xmlns:a16="http://schemas.microsoft.com/office/drawing/2014/main" id="{DFA3270B-042F-41D0-B89A-D409AB5615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25" r="41737" b="7212"/>
          <a:stretch/>
        </p:blipFill>
        <p:spPr>
          <a:xfrm>
            <a:off x="478370" y="1489039"/>
            <a:ext cx="3691993" cy="4010068"/>
          </a:xfrm>
          <a:prstGeom prst="rect">
            <a:avLst/>
          </a:prstGeom>
          <a:ln>
            <a:solidFill>
              <a:schemeClr val="tx1"/>
            </a:solidFill>
          </a:ln>
        </p:spPr>
      </p:pic>
      <p:cxnSp>
        <p:nvCxnSpPr>
          <p:cNvPr id="5" name="Straight Connector 4">
            <a:extLst>
              <a:ext uri="{FF2B5EF4-FFF2-40B4-BE49-F238E27FC236}">
                <a16:creationId xmlns="" xmlns:a16="http://schemas.microsoft.com/office/drawing/2014/main" id="{64D2484B-E415-4FD8-AED9-0E0669C117D2}"/>
              </a:ext>
            </a:extLst>
          </p:cNvPr>
          <p:cNvCxnSpPr>
            <a:cxnSpLocks/>
          </p:cNvCxnSpPr>
          <p:nvPr/>
        </p:nvCxnSpPr>
        <p:spPr>
          <a:xfrm>
            <a:off x="1295400" y="1834224"/>
            <a:ext cx="1752600" cy="3623659"/>
          </a:xfrm>
          <a:prstGeom prst="line">
            <a:avLst/>
          </a:prstGeom>
          <a:ln w="38100">
            <a:solidFill>
              <a:srgbClr val="0070C0">
                <a:alpha val="60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1817E6C2-C0CD-4F20-9873-0EF9C7BC7D89}"/>
              </a:ext>
            </a:extLst>
          </p:cNvPr>
          <p:cNvCxnSpPr>
            <a:cxnSpLocks/>
            <a:endCxn id="4" idx="2"/>
          </p:cNvCxnSpPr>
          <p:nvPr/>
        </p:nvCxnSpPr>
        <p:spPr>
          <a:xfrm>
            <a:off x="990600" y="1843032"/>
            <a:ext cx="1333767" cy="3656075"/>
          </a:xfrm>
          <a:prstGeom prst="line">
            <a:avLst/>
          </a:prstGeom>
          <a:ln w="38100">
            <a:solidFill>
              <a:srgbClr val="009900">
                <a:alpha val="60000"/>
              </a:srgbClr>
            </a:solidFill>
            <a:prstDash val="sysDash"/>
          </a:ln>
        </p:spPr>
        <p:style>
          <a:lnRef idx="1">
            <a:schemeClr val="accent1"/>
          </a:lnRef>
          <a:fillRef idx="0">
            <a:schemeClr val="accent1"/>
          </a:fillRef>
          <a:effectRef idx="0">
            <a:schemeClr val="accent1"/>
          </a:effectRef>
          <a:fontRef idx="minor">
            <a:schemeClr val="tx1"/>
          </a:fontRef>
        </p:style>
      </p:cxnSp>
      <p:sp>
        <p:nvSpPr>
          <p:cNvPr id="8" name="Shape 454">
            <a:extLst>
              <a:ext uri="{FF2B5EF4-FFF2-40B4-BE49-F238E27FC236}">
                <a16:creationId xmlns="" xmlns:a16="http://schemas.microsoft.com/office/drawing/2014/main" id="{CDC4656C-553A-49BE-807E-88E67595CD94}"/>
              </a:ext>
            </a:extLst>
          </p:cNvPr>
          <p:cNvSpPr txBox="1"/>
          <p:nvPr/>
        </p:nvSpPr>
        <p:spPr>
          <a:xfrm>
            <a:off x="346607" y="1094201"/>
            <a:ext cx="3931654" cy="39483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sz="1800" b="1" dirty="0">
                <a:solidFill>
                  <a:schemeClr val="dk1"/>
                </a:solidFill>
                <a:latin typeface="Arial"/>
                <a:ea typeface="Arial"/>
                <a:cs typeface="Arial"/>
                <a:sym typeface="Arial"/>
              </a:rPr>
              <a:t>Boiling Point vs. Aqueous Solubility</a:t>
            </a:r>
            <a:endParaRPr dirty="0"/>
          </a:p>
        </p:txBody>
      </p:sp>
      <p:sp>
        <p:nvSpPr>
          <p:cNvPr id="10" name="Content Placeholder 9">
            <a:extLst>
              <a:ext uri="{FF2B5EF4-FFF2-40B4-BE49-F238E27FC236}">
                <a16:creationId xmlns="" xmlns:a16="http://schemas.microsoft.com/office/drawing/2014/main" id="{E76C0456-3A75-4CA1-B642-103F10CE14AA}"/>
              </a:ext>
            </a:extLst>
          </p:cNvPr>
          <p:cNvSpPr>
            <a:spLocks noGrp="1"/>
          </p:cNvSpPr>
          <p:nvPr>
            <p:ph idx="1"/>
          </p:nvPr>
        </p:nvSpPr>
        <p:spPr>
          <a:xfrm>
            <a:off x="4473099" y="1290062"/>
            <a:ext cx="4484203" cy="4304300"/>
          </a:xfrm>
        </p:spPr>
        <p:txBody>
          <a:bodyPr/>
          <a:lstStyle/>
          <a:p>
            <a:pPr>
              <a:spcAft>
                <a:spcPts val="1200"/>
              </a:spcAft>
            </a:pPr>
            <a:r>
              <a:rPr lang="en-US" sz="2400" dirty="0"/>
              <a:t>Smaller hydrocarbons are more soluble</a:t>
            </a:r>
          </a:p>
          <a:p>
            <a:r>
              <a:rPr lang="en-US" sz="2400" dirty="0"/>
              <a:t>Hydrocarbon structure differences: </a:t>
            </a:r>
          </a:p>
          <a:p>
            <a:pPr marL="627063" lvl="1" indent="-288925"/>
            <a:r>
              <a:rPr lang="en-US" sz="2200" dirty="0"/>
              <a:t>Aromatics (solid line/right) most soluble </a:t>
            </a:r>
          </a:p>
          <a:p>
            <a:pPr marL="627063" lvl="1" indent="-288925"/>
            <a:r>
              <a:rPr lang="en-US" sz="2200" dirty="0"/>
              <a:t>Aliphatics (dashed line/left) least soluble</a:t>
            </a:r>
          </a:p>
          <a:p>
            <a:r>
              <a:rPr lang="en-US" sz="2400" dirty="0"/>
              <a:t>TPH water composition likely dominated by aromatics</a:t>
            </a:r>
          </a:p>
        </p:txBody>
      </p:sp>
      <p:grpSp>
        <p:nvGrpSpPr>
          <p:cNvPr id="38" name="Group 37">
            <a:extLst>
              <a:ext uri="{FF2B5EF4-FFF2-40B4-BE49-F238E27FC236}">
                <a16:creationId xmlns="" xmlns:a16="http://schemas.microsoft.com/office/drawing/2014/main" id="{E4E7F2DE-BD8C-4647-9315-D234E14E46C7}"/>
              </a:ext>
            </a:extLst>
          </p:cNvPr>
          <p:cNvGrpSpPr/>
          <p:nvPr/>
        </p:nvGrpSpPr>
        <p:grpSpPr>
          <a:xfrm>
            <a:off x="340057" y="5557872"/>
            <a:ext cx="6089537" cy="1171011"/>
            <a:chOff x="340057" y="5557872"/>
            <a:chExt cx="6089537" cy="1171011"/>
          </a:xfrm>
        </p:grpSpPr>
        <p:grpSp>
          <p:nvGrpSpPr>
            <p:cNvPr id="30" name="Group 29">
              <a:extLst>
                <a:ext uri="{FF2B5EF4-FFF2-40B4-BE49-F238E27FC236}">
                  <a16:creationId xmlns="" xmlns:a16="http://schemas.microsoft.com/office/drawing/2014/main" id="{D78447FD-9FCE-42D9-BED8-6558FF0849F7}"/>
                </a:ext>
              </a:extLst>
            </p:cNvPr>
            <p:cNvGrpSpPr/>
            <p:nvPr/>
          </p:nvGrpSpPr>
          <p:grpSpPr>
            <a:xfrm>
              <a:off x="340057" y="5594522"/>
              <a:ext cx="1345458" cy="338554"/>
              <a:chOff x="5265199" y="1316851"/>
              <a:chExt cx="1345458" cy="338554"/>
            </a:xfrm>
          </p:grpSpPr>
          <p:sp>
            <p:nvSpPr>
              <p:cNvPr id="18" name="Rectangle 17">
                <a:extLst>
                  <a:ext uri="{FF2B5EF4-FFF2-40B4-BE49-F238E27FC236}">
                    <a16:creationId xmlns="" xmlns:a16="http://schemas.microsoft.com/office/drawing/2014/main" id="{B24AB9F3-F300-4A7A-A524-5E962D97A817}"/>
                  </a:ext>
                </a:extLst>
              </p:cNvPr>
              <p:cNvSpPr/>
              <p:nvPr/>
            </p:nvSpPr>
            <p:spPr>
              <a:xfrm>
                <a:off x="5265199" y="1411073"/>
                <a:ext cx="221202" cy="150110"/>
              </a:xfrm>
              <a:prstGeom prst="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 xmlns:a16="http://schemas.microsoft.com/office/drawing/2014/main" id="{81FC3F12-7799-4A03-A8EA-B56A6DF27B1B}"/>
                  </a:ext>
                </a:extLst>
              </p:cNvPr>
              <p:cNvSpPr txBox="1"/>
              <p:nvPr/>
            </p:nvSpPr>
            <p:spPr>
              <a:xfrm>
                <a:off x="5481958" y="1316851"/>
                <a:ext cx="1128699" cy="338554"/>
              </a:xfrm>
              <a:prstGeom prst="rect">
                <a:avLst/>
              </a:prstGeom>
              <a:noFill/>
            </p:spPr>
            <p:txBody>
              <a:bodyPr wrap="square" rtlCol="0">
                <a:spAutoFit/>
              </a:bodyPr>
              <a:lstStyle/>
              <a:p>
                <a:r>
                  <a:rPr lang="en-US" sz="1600" dirty="0"/>
                  <a:t>Aliphatics</a:t>
                </a:r>
                <a:endParaRPr lang="en-US" sz="800" dirty="0"/>
              </a:p>
            </p:txBody>
          </p:sp>
        </p:grpSp>
        <p:grpSp>
          <p:nvGrpSpPr>
            <p:cNvPr id="31" name="Group 30">
              <a:extLst>
                <a:ext uri="{FF2B5EF4-FFF2-40B4-BE49-F238E27FC236}">
                  <a16:creationId xmlns="" xmlns:a16="http://schemas.microsoft.com/office/drawing/2014/main" id="{5009C51F-869D-42CE-9616-ED056067CD40}"/>
                </a:ext>
              </a:extLst>
            </p:cNvPr>
            <p:cNvGrpSpPr/>
            <p:nvPr/>
          </p:nvGrpSpPr>
          <p:grpSpPr>
            <a:xfrm>
              <a:off x="1846342" y="5594362"/>
              <a:ext cx="1345459" cy="338554"/>
              <a:chOff x="5265198" y="1918079"/>
              <a:chExt cx="1345459" cy="338554"/>
            </a:xfrm>
          </p:grpSpPr>
          <p:sp>
            <p:nvSpPr>
              <p:cNvPr id="17" name="TextBox 16">
                <a:extLst>
                  <a:ext uri="{FF2B5EF4-FFF2-40B4-BE49-F238E27FC236}">
                    <a16:creationId xmlns="" xmlns:a16="http://schemas.microsoft.com/office/drawing/2014/main" id="{24C6F8B3-855D-4DBD-9F76-561C654A7A4E}"/>
                  </a:ext>
                </a:extLst>
              </p:cNvPr>
              <p:cNvSpPr txBox="1"/>
              <p:nvPr/>
            </p:nvSpPr>
            <p:spPr>
              <a:xfrm>
                <a:off x="5489922" y="1918079"/>
                <a:ext cx="1120735" cy="338554"/>
              </a:xfrm>
              <a:prstGeom prst="rect">
                <a:avLst/>
              </a:prstGeom>
              <a:noFill/>
            </p:spPr>
            <p:txBody>
              <a:bodyPr wrap="square" rtlCol="0">
                <a:spAutoFit/>
              </a:bodyPr>
              <a:lstStyle/>
              <a:p>
                <a:r>
                  <a:rPr lang="en-US" sz="1600" dirty="0"/>
                  <a:t>Aromatics</a:t>
                </a:r>
                <a:endParaRPr lang="en-US" sz="1100" dirty="0"/>
              </a:p>
            </p:txBody>
          </p:sp>
          <p:sp>
            <p:nvSpPr>
              <p:cNvPr id="15" name="Rectangle 14">
                <a:extLst>
                  <a:ext uri="{FF2B5EF4-FFF2-40B4-BE49-F238E27FC236}">
                    <a16:creationId xmlns="" xmlns:a16="http://schemas.microsoft.com/office/drawing/2014/main" id="{11412AE9-ACA0-4C8B-BE3C-E622401F71C6}"/>
                  </a:ext>
                </a:extLst>
              </p:cNvPr>
              <p:cNvSpPr/>
              <p:nvPr/>
            </p:nvSpPr>
            <p:spPr>
              <a:xfrm>
                <a:off x="5265198" y="2012301"/>
                <a:ext cx="221202" cy="150110"/>
              </a:xfrm>
              <a:prstGeom prst="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 xmlns:a16="http://schemas.microsoft.com/office/drawing/2014/main" id="{A640C7C5-CBC9-49B3-9D83-82C103ADF99C}"/>
                </a:ext>
              </a:extLst>
            </p:cNvPr>
            <p:cNvGrpSpPr/>
            <p:nvPr/>
          </p:nvGrpSpPr>
          <p:grpSpPr>
            <a:xfrm>
              <a:off x="3966083" y="5897886"/>
              <a:ext cx="2463511" cy="830997"/>
              <a:chOff x="4190876" y="3943066"/>
              <a:chExt cx="2231795" cy="830997"/>
            </a:xfrm>
          </p:grpSpPr>
          <p:sp>
            <p:nvSpPr>
              <p:cNvPr id="20" name="Rectangle 19">
                <a:extLst>
                  <a:ext uri="{FF2B5EF4-FFF2-40B4-BE49-F238E27FC236}">
                    <a16:creationId xmlns="" xmlns:a16="http://schemas.microsoft.com/office/drawing/2014/main" id="{9EDC4A91-5F5E-4AAE-8B20-4F5F166F8563}"/>
                  </a:ext>
                </a:extLst>
              </p:cNvPr>
              <p:cNvSpPr/>
              <p:nvPr/>
            </p:nvSpPr>
            <p:spPr>
              <a:xfrm>
                <a:off x="4416212" y="3943066"/>
                <a:ext cx="2006459" cy="830997"/>
              </a:xfrm>
              <a:prstGeom prst="rect">
                <a:avLst/>
              </a:prstGeom>
            </p:spPr>
            <p:txBody>
              <a:bodyPr wrap="square">
                <a:spAutoFit/>
              </a:bodyPr>
              <a:lstStyle/>
              <a:p>
                <a:r>
                  <a:rPr lang="en-US" sz="1600" dirty="0"/>
                  <a:t>Alkenes (straight and branched) and Dienes</a:t>
                </a:r>
              </a:p>
            </p:txBody>
          </p:sp>
          <p:sp>
            <p:nvSpPr>
              <p:cNvPr id="22" name="Rectangle 21">
                <a:extLst>
                  <a:ext uri="{FF2B5EF4-FFF2-40B4-BE49-F238E27FC236}">
                    <a16:creationId xmlns="" xmlns:a16="http://schemas.microsoft.com/office/drawing/2014/main" id="{EB679D6C-DE29-4663-9498-7B3DE18B51D0}"/>
                  </a:ext>
                </a:extLst>
              </p:cNvPr>
              <p:cNvSpPr/>
              <p:nvPr/>
            </p:nvSpPr>
            <p:spPr>
              <a:xfrm>
                <a:off x="4190876" y="4170146"/>
                <a:ext cx="225336" cy="150110"/>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 xmlns:a16="http://schemas.microsoft.com/office/drawing/2014/main" id="{1D83A849-FF2A-46D7-A726-E3889E8108DD}"/>
                </a:ext>
              </a:extLst>
            </p:cNvPr>
            <p:cNvGrpSpPr/>
            <p:nvPr/>
          </p:nvGrpSpPr>
          <p:grpSpPr>
            <a:xfrm>
              <a:off x="340057" y="6044413"/>
              <a:ext cx="1353423" cy="338554"/>
              <a:chOff x="5265198" y="2288928"/>
              <a:chExt cx="1353423" cy="338554"/>
            </a:xfrm>
          </p:grpSpPr>
          <p:sp>
            <p:nvSpPr>
              <p:cNvPr id="23" name="Rectangle 22">
                <a:extLst>
                  <a:ext uri="{FF2B5EF4-FFF2-40B4-BE49-F238E27FC236}">
                    <a16:creationId xmlns="" xmlns:a16="http://schemas.microsoft.com/office/drawing/2014/main" id="{349B7086-3C26-4742-BA6A-569D0ECB40D9}"/>
                  </a:ext>
                </a:extLst>
              </p:cNvPr>
              <p:cNvSpPr/>
              <p:nvPr/>
            </p:nvSpPr>
            <p:spPr>
              <a:xfrm>
                <a:off x="5265198" y="2383065"/>
                <a:ext cx="221202" cy="150110"/>
              </a:xfrm>
              <a:prstGeom prst="rect">
                <a:avLst/>
              </a:prstGeom>
              <a:solidFill>
                <a:srgbClr val="FF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 xmlns:a16="http://schemas.microsoft.com/office/drawing/2014/main" id="{07FFAB47-B167-4152-A61B-9D08499B2ACE}"/>
                  </a:ext>
                </a:extLst>
              </p:cNvPr>
              <p:cNvSpPr txBox="1"/>
              <p:nvPr/>
            </p:nvSpPr>
            <p:spPr>
              <a:xfrm>
                <a:off x="5489922" y="2288928"/>
                <a:ext cx="1128699" cy="338554"/>
              </a:xfrm>
              <a:prstGeom prst="rect">
                <a:avLst/>
              </a:prstGeom>
              <a:noFill/>
            </p:spPr>
            <p:txBody>
              <a:bodyPr wrap="square" rtlCol="0">
                <a:spAutoFit/>
              </a:bodyPr>
              <a:lstStyle/>
              <a:p>
                <a:r>
                  <a:rPr lang="en-US" sz="1600" dirty="0"/>
                  <a:t>Alkynes</a:t>
                </a:r>
                <a:endParaRPr lang="en-US" sz="800" dirty="0"/>
              </a:p>
            </p:txBody>
          </p:sp>
        </p:grpSp>
        <p:grpSp>
          <p:nvGrpSpPr>
            <p:cNvPr id="33" name="Group 32">
              <a:extLst>
                <a:ext uri="{FF2B5EF4-FFF2-40B4-BE49-F238E27FC236}">
                  <a16:creationId xmlns="" xmlns:a16="http://schemas.microsoft.com/office/drawing/2014/main" id="{DC8C6FEF-39C4-4451-9394-2D90C0177ECF}"/>
                </a:ext>
              </a:extLst>
            </p:cNvPr>
            <p:cNvGrpSpPr/>
            <p:nvPr/>
          </p:nvGrpSpPr>
          <p:grpSpPr>
            <a:xfrm>
              <a:off x="1846071" y="5932916"/>
              <a:ext cx="1855569" cy="584775"/>
              <a:chOff x="5265198" y="2848136"/>
              <a:chExt cx="1855569" cy="584775"/>
            </a:xfrm>
          </p:grpSpPr>
          <p:sp>
            <p:nvSpPr>
              <p:cNvPr id="21" name="Rectangle 20">
                <a:extLst>
                  <a:ext uri="{FF2B5EF4-FFF2-40B4-BE49-F238E27FC236}">
                    <a16:creationId xmlns="" xmlns:a16="http://schemas.microsoft.com/office/drawing/2014/main" id="{B140B9DE-472D-4320-A9E6-372C24E41EA2}"/>
                  </a:ext>
                </a:extLst>
              </p:cNvPr>
              <p:cNvSpPr/>
              <p:nvPr/>
            </p:nvSpPr>
            <p:spPr>
              <a:xfrm>
                <a:off x="5478711" y="2848136"/>
                <a:ext cx="1642056" cy="584775"/>
              </a:xfrm>
              <a:prstGeom prst="rect">
                <a:avLst/>
              </a:prstGeom>
            </p:spPr>
            <p:txBody>
              <a:bodyPr wrap="square">
                <a:spAutoFit/>
              </a:bodyPr>
              <a:lstStyle/>
              <a:p>
                <a:r>
                  <a:rPr lang="en-US" sz="1600" dirty="0"/>
                  <a:t>Cycloalkenes and cyclodienes</a:t>
                </a:r>
              </a:p>
            </p:txBody>
          </p:sp>
          <p:sp>
            <p:nvSpPr>
              <p:cNvPr id="25" name="Rectangle 24">
                <a:extLst>
                  <a:ext uri="{FF2B5EF4-FFF2-40B4-BE49-F238E27FC236}">
                    <a16:creationId xmlns="" xmlns:a16="http://schemas.microsoft.com/office/drawing/2014/main" id="{0C2A7C5E-FC74-4525-8936-B396972D7557}"/>
                  </a:ext>
                </a:extLst>
              </p:cNvPr>
              <p:cNvSpPr/>
              <p:nvPr/>
            </p:nvSpPr>
            <p:spPr>
              <a:xfrm>
                <a:off x="5265198" y="3053855"/>
                <a:ext cx="221202" cy="1501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 xmlns:a16="http://schemas.microsoft.com/office/drawing/2014/main" id="{94023AC7-98A7-4567-AE45-F6B8050D8C59}"/>
                </a:ext>
              </a:extLst>
            </p:cNvPr>
            <p:cNvGrpSpPr/>
            <p:nvPr/>
          </p:nvGrpSpPr>
          <p:grpSpPr>
            <a:xfrm>
              <a:off x="3974418" y="5557872"/>
              <a:ext cx="1371885" cy="361578"/>
              <a:chOff x="4190876" y="5085349"/>
              <a:chExt cx="1371885" cy="361578"/>
            </a:xfrm>
          </p:grpSpPr>
          <p:sp>
            <p:nvSpPr>
              <p:cNvPr id="26" name="Rectangle 25">
                <a:extLst>
                  <a:ext uri="{FF2B5EF4-FFF2-40B4-BE49-F238E27FC236}">
                    <a16:creationId xmlns="" xmlns:a16="http://schemas.microsoft.com/office/drawing/2014/main" id="{AF3C640F-6C24-4223-876E-2044D58AED75}"/>
                  </a:ext>
                </a:extLst>
              </p:cNvPr>
              <p:cNvSpPr/>
              <p:nvPr/>
            </p:nvSpPr>
            <p:spPr bwMode="auto">
              <a:xfrm>
                <a:off x="4190876" y="5085349"/>
                <a:ext cx="543434" cy="338554"/>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x</a:t>
                </a:r>
              </a:p>
            </p:txBody>
          </p:sp>
          <p:sp>
            <p:nvSpPr>
              <p:cNvPr id="27" name="TextBox 26">
                <a:extLst>
                  <a:ext uri="{FF2B5EF4-FFF2-40B4-BE49-F238E27FC236}">
                    <a16:creationId xmlns="" xmlns:a16="http://schemas.microsoft.com/office/drawing/2014/main" id="{3A2FD904-FCBF-48EA-BAA7-0301DB48312D}"/>
                  </a:ext>
                </a:extLst>
              </p:cNvPr>
              <p:cNvSpPr txBox="1"/>
              <p:nvPr/>
            </p:nvSpPr>
            <p:spPr>
              <a:xfrm>
                <a:off x="4434062" y="5108373"/>
                <a:ext cx="1128699" cy="338554"/>
              </a:xfrm>
              <a:prstGeom prst="rect">
                <a:avLst/>
              </a:prstGeom>
              <a:noFill/>
            </p:spPr>
            <p:txBody>
              <a:bodyPr wrap="square" rtlCol="0">
                <a:spAutoFit/>
              </a:bodyPr>
              <a:lstStyle/>
              <a:p>
                <a:r>
                  <a:rPr lang="en-US" sz="1600" dirty="0"/>
                  <a:t>Biphenyls</a:t>
                </a:r>
                <a:endParaRPr lang="en-US" sz="800" dirty="0"/>
              </a:p>
            </p:txBody>
          </p:sp>
        </p:grpSp>
      </p:grpSp>
      <p:sp>
        <p:nvSpPr>
          <p:cNvPr id="28" name="Rectangle 3">
            <a:extLst>
              <a:ext uri="{FF2B5EF4-FFF2-40B4-BE49-F238E27FC236}">
                <a16:creationId xmlns="" xmlns:a16="http://schemas.microsoft.com/office/drawing/2014/main" id="{8AF1F16A-3780-4278-8DEA-2B8E30BEDB0C}"/>
              </a:ext>
            </a:extLst>
          </p:cNvPr>
          <p:cNvSpPr>
            <a:spLocks noChangeArrowheads="1"/>
          </p:cNvSpPr>
          <p:nvPr/>
        </p:nvSpPr>
        <p:spPr bwMode="auto">
          <a:xfrm>
            <a:off x="0" y="6519446"/>
            <a:ext cx="4924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400" dirty="0">
                <a:solidFill>
                  <a:schemeClr val="tx1"/>
                </a:solidFill>
              </a:rPr>
              <a:t>Graph courtesy of Shell</a:t>
            </a:r>
          </a:p>
        </p:txBody>
      </p:sp>
    </p:spTree>
    <p:extLst>
      <p:ext uri="{BB962C8B-B14F-4D97-AF65-F5344CB8AC3E}">
        <p14:creationId xmlns:p14="http://schemas.microsoft.com/office/powerpoint/2010/main" val="3139475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ChangeArrowheads="1"/>
          </p:cNvSpPr>
          <p:nvPr/>
        </p:nvSpPr>
        <p:spPr bwMode="auto">
          <a:xfrm>
            <a:off x="377781" y="1197391"/>
            <a:ext cx="1081088" cy="1079182"/>
          </a:xfrm>
          <a:prstGeom prst="rect">
            <a:avLst/>
          </a:prstGeom>
          <a:solidFill>
            <a:schemeClr val="bg1"/>
          </a:solidFill>
          <a:ln w="9525">
            <a:solidFill>
              <a:schemeClr val="tx1"/>
            </a:solidFill>
            <a:miter lim="800000"/>
            <a:headEnd/>
            <a:tailEnd/>
          </a:ln>
        </p:spPr>
        <p:txBody>
          <a:bodyPr wrap="none" anchor="ct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endParaRPr lang="en-US" altLang="en-US" sz="1800" b="1" dirty="0">
              <a:solidFill>
                <a:schemeClr val="tx1"/>
              </a:solidFill>
            </a:endParaRPr>
          </a:p>
        </p:txBody>
      </p:sp>
      <p:sp>
        <p:nvSpPr>
          <p:cNvPr id="16387" name="Rectangle 4"/>
          <p:cNvSpPr>
            <a:spLocks noGrp="1" noChangeArrowheads="1"/>
          </p:cNvSpPr>
          <p:nvPr>
            <p:ph type="title"/>
          </p:nvPr>
        </p:nvSpPr>
        <p:spPr/>
        <p:txBody>
          <a:bodyPr/>
          <a:lstStyle/>
          <a:p>
            <a:r>
              <a:rPr lang="en-US" altLang="en-US" dirty="0"/>
              <a:t>Meet the ITRC Trainers</a:t>
            </a:r>
          </a:p>
        </p:txBody>
      </p:sp>
      <p:sp>
        <p:nvSpPr>
          <p:cNvPr id="16388" name="Rectangle 5"/>
          <p:cNvSpPr>
            <a:spLocks noGrp="1" noChangeArrowheads="1"/>
          </p:cNvSpPr>
          <p:nvPr>
            <p:ph type="body" sz="half" idx="1"/>
          </p:nvPr>
        </p:nvSpPr>
        <p:spPr>
          <a:xfrm>
            <a:off x="1484082" y="1225295"/>
            <a:ext cx="3060360" cy="1081087"/>
          </a:xfrm>
        </p:spPr>
        <p:txBody>
          <a:bodyPr/>
          <a:lstStyle/>
          <a:p>
            <a:pPr>
              <a:lnSpc>
                <a:spcPct val="80000"/>
              </a:lnSpc>
              <a:buFont typeface="Wingdings 3" panose="05040102010807070707" pitchFamily="18" charset="2"/>
              <a:buNone/>
            </a:pPr>
            <a:r>
              <a:rPr lang="en-US" altLang="en-US" sz="1600" b="1" dirty="0">
                <a:solidFill>
                  <a:srgbClr val="008000"/>
                </a:solidFill>
              </a:rPr>
              <a:t>Jennifer Strauss</a:t>
            </a:r>
          </a:p>
          <a:p>
            <a:pPr>
              <a:lnSpc>
                <a:spcPct val="80000"/>
              </a:lnSpc>
              <a:buFont typeface="Wingdings 3" panose="05040102010807070707" pitchFamily="18" charset="2"/>
              <a:buNone/>
            </a:pPr>
            <a:r>
              <a:rPr lang="en-US" altLang="en-US" sz="1600" dirty="0"/>
              <a:t>Colorado DLE</a:t>
            </a:r>
          </a:p>
          <a:p>
            <a:pPr>
              <a:lnSpc>
                <a:spcPct val="80000"/>
              </a:lnSpc>
              <a:buFont typeface="Wingdings 3" panose="05040102010807070707" pitchFamily="18" charset="2"/>
              <a:buNone/>
            </a:pPr>
            <a:r>
              <a:rPr lang="en-US" altLang="en-US" sz="1600" dirty="0"/>
              <a:t>Denver, CO</a:t>
            </a:r>
          </a:p>
          <a:p>
            <a:pPr>
              <a:lnSpc>
                <a:spcPct val="80000"/>
              </a:lnSpc>
              <a:buFont typeface="Wingdings 3" panose="05040102010807070707" pitchFamily="18" charset="2"/>
              <a:buNone/>
            </a:pPr>
            <a:r>
              <a:rPr lang="en-US" altLang="en-US" sz="1600" dirty="0"/>
              <a:t>303-318-8548</a:t>
            </a:r>
          </a:p>
          <a:p>
            <a:pPr>
              <a:lnSpc>
                <a:spcPct val="80000"/>
              </a:lnSpc>
              <a:buNone/>
            </a:pPr>
            <a:r>
              <a:rPr lang="en-US" altLang="en-US" sz="1600" dirty="0"/>
              <a:t>jennifer.strauss@state.co.us</a:t>
            </a:r>
          </a:p>
        </p:txBody>
      </p:sp>
      <p:sp>
        <p:nvSpPr>
          <p:cNvPr id="15" name="Rectangle 10"/>
          <p:cNvSpPr>
            <a:spLocks noChangeArrowheads="1"/>
          </p:cNvSpPr>
          <p:nvPr/>
        </p:nvSpPr>
        <p:spPr bwMode="auto">
          <a:xfrm>
            <a:off x="361817" y="2579972"/>
            <a:ext cx="1083829" cy="1083831"/>
          </a:xfrm>
          <a:prstGeom prst="rect">
            <a:avLst/>
          </a:prstGeom>
          <a:solidFill>
            <a:schemeClr val="bg1"/>
          </a:solidFill>
          <a:ln w="9525">
            <a:solidFill>
              <a:schemeClr val="tx1"/>
            </a:solidFill>
            <a:miter lim="800000"/>
            <a:headEnd/>
            <a:tailEnd/>
          </a:ln>
        </p:spPr>
        <p:txBody>
          <a:bodyPr wrap="none" anchor="ct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endParaRPr lang="en-US" altLang="en-US" sz="1800" b="1" dirty="0">
              <a:solidFill>
                <a:schemeClr val="tx1"/>
              </a:solidFill>
            </a:endParaRPr>
          </a:p>
        </p:txBody>
      </p:sp>
      <p:sp>
        <p:nvSpPr>
          <p:cNvPr id="17" name="Rectangle 10"/>
          <p:cNvSpPr>
            <a:spLocks noChangeArrowheads="1"/>
          </p:cNvSpPr>
          <p:nvPr/>
        </p:nvSpPr>
        <p:spPr bwMode="auto">
          <a:xfrm>
            <a:off x="369741" y="4023069"/>
            <a:ext cx="1073945" cy="1100021"/>
          </a:xfrm>
          <a:prstGeom prst="rect">
            <a:avLst/>
          </a:prstGeom>
          <a:solidFill>
            <a:schemeClr val="bg1"/>
          </a:solidFill>
          <a:ln w="9525">
            <a:solidFill>
              <a:schemeClr val="tx1"/>
            </a:solidFill>
            <a:miter lim="800000"/>
            <a:headEnd/>
            <a:tailEnd/>
          </a:ln>
        </p:spPr>
        <p:txBody>
          <a:bodyPr wrap="none" anchor="ct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endParaRPr lang="en-US" altLang="en-US" sz="1800" b="1" dirty="0">
              <a:solidFill>
                <a:schemeClr val="tx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81" y="4023068"/>
            <a:ext cx="1078888" cy="1105084"/>
          </a:xfrm>
          <a:prstGeom prst="rect">
            <a:avLst/>
          </a:prstGeom>
          <a:ln>
            <a:solidFill>
              <a:schemeClr val="bg1">
                <a:lumMod val="50000"/>
              </a:schemeClr>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815" y="2579973"/>
            <a:ext cx="1083831" cy="1083830"/>
          </a:xfrm>
          <a:prstGeom prst="rect">
            <a:avLst/>
          </a:prstGeom>
          <a:ln>
            <a:solidFill>
              <a:schemeClr val="bg1">
                <a:lumMod val="50000"/>
              </a:schemeClr>
            </a:solidFill>
          </a:ln>
        </p:spPr>
      </p:pic>
      <p:sp>
        <p:nvSpPr>
          <p:cNvPr id="28" name="Rectangle 5"/>
          <p:cNvSpPr txBox="1">
            <a:spLocks noChangeArrowheads="1"/>
          </p:cNvSpPr>
          <p:nvPr/>
        </p:nvSpPr>
        <p:spPr bwMode="auto">
          <a:xfrm>
            <a:off x="1430110" y="2559926"/>
            <a:ext cx="286259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None/>
            </a:pPr>
            <a:r>
              <a:rPr lang="en-US" altLang="en-US" sz="1800" b="1" kern="0" dirty="0">
                <a:solidFill>
                  <a:srgbClr val="008000"/>
                </a:solidFill>
              </a:rPr>
              <a:t>Mani Nagaiah</a:t>
            </a:r>
          </a:p>
          <a:p>
            <a:pPr>
              <a:lnSpc>
                <a:spcPct val="80000"/>
              </a:lnSpc>
              <a:buNone/>
            </a:pPr>
            <a:r>
              <a:rPr lang="en-US" altLang="en-US" sz="1600" kern="0" dirty="0"/>
              <a:t>Langan</a:t>
            </a:r>
          </a:p>
          <a:p>
            <a:pPr>
              <a:lnSpc>
                <a:spcPct val="80000"/>
              </a:lnSpc>
              <a:buNone/>
            </a:pPr>
            <a:r>
              <a:rPr lang="en-US" altLang="en-US" sz="1600" kern="0" dirty="0"/>
              <a:t>Phoenix, AZ</a:t>
            </a:r>
          </a:p>
          <a:p>
            <a:pPr>
              <a:lnSpc>
                <a:spcPct val="80000"/>
              </a:lnSpc>
              <a:buNone/>
            </a:pPr>
            <a:r>
              <a:rPr lang="en-US" altLang="en-US" sz="1600" kern="0" dirty="0"/>
              <a:t>954-320-2121</a:t>
            </a:r>
          </a:p>
          <a:p>
            <a:pPr>
              <a:lnSpc>
                <a:spcPct val="80000"/>
              </a:lnSpc>
              <a:buNone/>
            </a:pPr>
            <a:r>
              <a:rPr lang="en-US" altLang="en-US" sz="1600" kern="0" dirty="0"/>
              <a:t>mnagaiah@Langan.com</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02" y="5437916"/>
            <a:ext cx="1073946" cy="1085712"/>
          </a:xfrm>
          <a:prstGeom prst="rect">
            <a:avLst/>
          </a:prstGeom>
        </p:spPr>
      </p:pic>
      <p:sp>
        <p:nvSpPr>
          <p:cNvPr id="31" name="Rectangle 5"/>
          <p:cNvSpPr txBox="1">
            <a:spLocks noChangeArrowheads="1"/>
          </p:cNvSpPr>
          <p:nvPr/>
        </p:nvSpPr>
        <p:spPr bwMode="auto">
          <a:xfrm>
            <a:off x="1448984" y="4021205"/>
            <a:ext cx="306036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None/>
            </a:pPr>
            <a:r>
              <a:rPr lang="en-US" altLang="en-US" sz="1800" b="1" kern="0" dirty="0">
                <a:solidFill>
                  <a:srgbClr val="008000"/>
                </a:solidFill>
              </a:rPr>
              <a:t>Rachel Mohler</a:t>
            </a:r>
          </a:p>
          <a:p>
            <a:pPr>
              <a:lnSpc>
                <a:spcPct val="80000"/>
              </a:lnSpc>
              <a:buNone/>
            </a:pPr>
            <a:r>
              <a:rPr lang="en-US" altLang="en-US" sz="1600" kern="0" dirty="0"/>
              <a:t>Chevron ETC</a:t>
            </a:r>
          </a:p>
          <a:p>
            <a:pPr>
              <a:lnSpc>
                <a:spcPct val="80000"/>
              </a:lnSpc>
              <a:buNone/>
            </a:pPr>
            <a:r>
              <a:rPr lang="en-US" altLang="en-US" sz="1600" kern="0" dirty="0"/>
              <a:t>Richmond, CA</a:t>
            </a:r>
          </a:p>
          <a:p>
            <a:pPr>
              <a:lnSpc>
                <a:spcPct val="80000"/>
              </a:lnSpc>
              <a:buNone/>
            </a:pPr>
            <a:r>
              <a:rPr lang="en-US" altLang="en-US" sz="1600" kern="0" dirty="0"/>
              <a:t>510-242-4939</a:t>
            </a:r>
          </a:p>
          <a:p>
            <a:pPr>
              <a:lnSpc>
                <a:spcPct val="80000"/>
              </a:lnSpc>
              <a:buNone/>
            </a:pPr>
            <a:r>
              <a:rPr lang="en-US" altLang="en-US" sz="1600" kern="0" dirty="0"/>
              <a:t>RMohler@chevron.com</a:t>
            </a:r>
          </a:p>
        </p:txBody>
      </p:sp>
      <p:sp>
        <p:nvSpPr>
          <p:cNvPr id="32" name="Rectangle 5"/>
          <p:cNvSpPr txBox="1">
            <a:spLocks noChangeArrowheads="1"/>
          </p:cNvSpPr>
          <p:nvPr/>
        </p:nvSpPr>
        <p:spPr bwMode="auto">
          <a:xfrm>
            <a:off x="1430110" y="5433200"/>
            <a:ext cx="3607036" cy="163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None/>
            </a:pPr>
            <a:r>
              <a:rPr lang="en-US" altLang="en-US" sz="1800" b="1" kern="0" dirty="0">
                <a:solidFill>
                  <a:srgbClr val="008000"/>
                </a:solidFill>
              </a:rPr>
              <a:t>Ross Steenson</a:t>
            </a:r>
          </a:p>
          <a:p>
            <a:pPr>
              <a:lnSpc>
                <a:spcPct val="80000"/>
              </a:lnSpc>
              <a:buNone/>
            </a:pPr>
            <a:r>
              <a:rPr lang="en-US" altLang="en-US" sz="1600" kern="0" dirty="0"/>
              <a:t>San Francisco RWQCB</a:t>
            </a:r>
          </a:p>
          <a:p>
            <a:pPr>
              <a:lnSpc>
                <a:spcPct val="80000"/>
              </a:lnSpc>
              <a:buNone/>
            </a:pPr>
            <a:r>
              <a:rPr lang="en-US" altLang="en-US" sz="1600" kern="0" dirty="0"/>
              <a:t>Oakland, CA</a:t>
            </a:r>
          </a:p>
          <a:p>
            <a:pPr>
              <a:lnSpc>
                <a:spcPct val="80000"/>
              </a:lnSpc>
              <a:buNone/>
            </a:pPr>
            <a:r>
              <a:rPr lang="en-US" altLang="en-US" sz="1600" kern="0" dirty="0"/>
              <a:t>510-622-2445</a:t>
            </a:r>
          </a:p>
          <a:p>
            <a:pPr>
              <a:lnSpc>
                <a:spcPct val="80000"/>
              </a:lnSpc>
              <a:buNone/>
            </a:pPr>
            <a:r>
              <a:rPr lang="en-US" altLang="en-US" sz="1600" kern="0" dirty="0" smtClean="0"/>
              <a:t>ross.steenson@waterboards.ca.gov</a:t>
            </a:r>
            <a:endParaRPr lang="en-US" sz="1600" dirty="0"/>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502" y="5436847"/>
            <a:ext cx="1073946" cy="1086781"/>
          </a:xfrm>
          <a:prstGeom prst="rect">
            <a:avLst/>
          </a:prstGeom>
          <a:ln>
            <a:solidFill>
              <a:schemeClr val="bg1">
                <a:lumMod val="50000"/>
              </a:schemeClr>
            </a:solidFill>
          </a:ln>
        </p:spPr>
      </p:pic>
      <p:sp>
        <p:nvSpPr>
          <p:cNvPr id="35" name="Rectangle 5"/>
          <p:cNvSpPr txBox="1">
            <a:spLocks noChangeArrowheads="1"/>
          </p:cNvSpPr>
          <p:nvPr/>
        </p:nvSpPr>
        <p:spPr bwMode="auto">
          <a:xfrm>
            <a:off x="6143489" y="1159108"/>
            <a:ext cx="306036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None/>
            </a:pPr>
            <a:r>
              <a:rPr lang="en-US" altLang="en-US" sz="1800" b="1" kern="0" dirty="0">
                <a:solidFill>
                  <a:srgbClr val="008000"/>
                </a:solidFill>
              </a:rPr>
              <a:t>Diana Marquez</a:t>
            </a:r>
          </a:p>
          <a:p>
            <a:pPr>
              <a:lnSpc>
                <a:spcPct val="80000"/>
              </a:lnSpc>
              <a:buNone/>
            </a:pPr>
            <a:r>
              <a:rPr lang="en-US" altLang="en-US" sz="1600" kern="0" dirty="0"/>
              <a:t>Burns &amp; McDonnell</a:t>
            </a:r>
          </a:p>
          <a:p>
            <a:pPr>
              <a:lnSpc>
                <a:spcPct val="80000"/>
              </a:lnSpc>
              <a:buNone/>
            </a:pPr>
            <a:r>
              <a:rPr lang="en-US" altLang="en-US" sz="1600" kern="0" dirty="0"/>
              <a:t>Kansas City, MO</a:t>
            </a:r>
          </a:p>
          <a:p>
            <a:pPr>
              <a:lnSpc>
                <a:spcPct val="80000"/>
              </a:lnSpc>
              <a:buNone/>
            </a:pPr>
            <a:r>
              <a:rPr lang="en-US" altLang="en-US" sz="1600" kern="0" dirty="0"/>
              <a:t>816-822-3453</a:t>
            </a:r>
          </a:p>
          <a:p>
            <a:pPr>
              <a:lnSpc>
                <a:spcPct val="80000"/>
              </a:lnSpc>
              <a:buNone/>
            </a:pPr>
            <a:r>
              <a:rPr lang="en-US" altLang="en-US" sz="1600" kern="0" dirty="0"/>
              <a:t>dmarque@burnsmcd.com</a:t>
            </a:r>
            <a:endParaRPr lang="en-US" sz="1600" dirty="0"/>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7147" y="2579973"/>
            <a:ext cx="1083831" cy="1083830"/>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9775" y="1213013"/>
            <a:ext cx="1081087" cy="1079181"/>
          </a:xfrm>
          <a:prstGeom prst="rect">
            <a:avLst/>
          </a:prstGeom>
        </p:spPr>
      </p:pic>
      <p:sp>
        <p:nvSpPr>
          <p:cNvPr id="39" name="Rectangle 5"/>
          <p:cNvSpPr txBox="1">
            <a:spLocks noChangeArrowheads="1"/>
          </p:cNvSpPr>
          <p:nvPr/>
        </p:nvSpPr>
        <p:spPr bwMode="auto">
          <a:xfrm>
            <a:off x="6143489" y="2558653"/>
            <a:ext cx="306036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None/>
            </a:pPr>
            <a:r>
              <a:rPr lang="en-US" altLang="en-US" sz="1800" b="1" kern="0" dirty="0">
                <a:solidFill>
                  <a:srgbClr val="008000"/>
                </a:solidFill>
              </a:rPr>
              <a:t>Usha Vegagiri</a:t>
            </a:r>
          </a:p>
          <a:p>
            <a:pPr>
              <a:lnSpc>
                <a:spcPct val="80000"/>
              </a:lnSpc>
              <a:buNone/>
            </a:pPr>
            <a:r>
              <a:rPr lang="en-US" altLang="en-US" sz="1600" kern="0" dirty="0"/>
              <a:t>AECOM</a:t>
            </a:r>
          </a:p>
          <a:p>
            <a:pPr>
              <a:lnSpc>
                <a:spcPct val="80000"/>
              </a:lnSpc>
              <a:buNone/>
            </a:pPr>
            <a:r>
              <a:rPr lang="en-US" altLang="en-US" sz="1600" kern="0" dirty="0"/>
              <a:t>Oakland, CA</a:t>
            </a:r>
          </a:p>
          <a:p>
            <a:pPr>
              <a:lnSpc>
                <a:spcPct val="80000"/>
              </a:lnSpc>
              <a:buNone/>
            </a:pPr>
            <a:r>
              <a:rPr lang="en-US" altLang="en-US" sz="1600" kern="0" dirty="0"/>
              <a:t>510-874-3123</a:t>
            </a:r>
          </a:p>
          <a:p>
            <a:pPr>
              <a:lnSpc>
                <a:spcPct val="80000"/>
              </a:lnSpc>
              <a:buNone/>
            </a:pPr>
            <a:r>
              <a:rPr lang="en-US" altLang="en-US" sz="1600" kern="0" dirty="0"/>
              <a:t>usha.vedagiri@aecom.com</a:t>
            </a:r>
          </a:p>
        </p:txBody>
      </p:sp>
      <p:sp>
        <p:nvSpPr>
          <p:cNvPr id="40" name="Rectangle 5"/>
          <p:cNvSpPr txBox="1">
            <a:spLocks noChangeArrowheads="1"/>
          </p:cNvSpPr>
          <p:nvPr/>
        </p:nvSpPr>
        <p:spPr bwMode="auto">
          <a:xfrm>
            <a:off x="6120977" y="3944169"/>
            <a:ext cx="306036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80000"/>
              </a:lnSpc>
              <a:buNone/>
            </a:pPr>
            <a:r>
              <a:rPr lang="en-US" altLang="en-US" sz="1800" b="1" kern="0" dirty="0">
                <a:solidFill>
                  <a:srgbClr val="008000"/>
                </a:solidFill>
              </a:rPr>
              <a:t>Jeff Kuhn</a:t>
            </a:r>
          </a:p>
          <a:p>
            <a:pPr>
              <a:lnSpc>
                <a:spcPct val="80000"/>
              </a:lnSpc>
              <a:buNone/>
            </a:pPr>
            <a:r>
              <a:rPr lang="en-US" altLang="en-US" sz="1600" kern="0" dirty="0"/>
              <a:t>Former Montana DEQ</a:t>
            </a:r>
          </a:p>
          <a:p>
            <a:pPr>
              <a:lnSpc>
                <a:spcPct val="80000"/>
              </a:lnSpc>
              <a:buNone/>
            </a:pPr>
            <a:r>
              <a:rPr lang="en-US" altLang="en-US" sz="1600" kern="0" dirty="0"/>
              <a:t>Helena, MT</a:t>
            </a:r>
          </a:p>
          <a:p>
            <a:pPr>
              <a:lnSpc>
                <a:spcPct val="80000"/>
              </a:lnSpc>
              <a:buNone/>
            </a:pPr>
            <a:r>
              <a:rPr lang="en-US" altLang="en-US" sz="1600" kern="0" dirty="0"/>
              <a:t>406-498-7122</a:t>
            </a:r>
          </a:p>
          <a:p>
            <a:pPr>
              <a:lnSpc>
                <a:spcPct val="80000"/>
              </a:lnSpc>
              <a:buNone/>
            </a:pPr>
            <a:r>
              <a:rPr lang="en-US" altLang="en-US" sz="1600" kern="0" dirty="0"/>
              <a:t>jkuhnmt@bresnan.net</a:t>
            </a: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7147" y="1213012"/>
            <a:ext cx="1093715" cy="1075247"/>
          </a:xfrm>
          <a:prstGeom prst="rect">
            <a:avLst/>
          </a:prstGeom>
          <a:ln>
            <a:solidFill>
              <a:schemeClr val="bg1">
                <a:lumMod val="50000"/>
              </a:schemeClr>
            </a:solidFill>
          </a:ln>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7146" y="2579972"/>
            <a:ext cx="1093716" cy="1083831"/>
          </a:xfrm>
          <a:prstGeom prst="rect">
            <a:avLst/>
          </a:prstGeom>
          <a:ln>
            <a:solidFill>
              <a:schemeClr val="bg1">
                <a:lumMod val="50000"/>
              </a:schemeClr>
            </a:solidFill>
          </a:ln>
        </p:spPr>
      </p:pic>
      <p:sp>
        <p:nvSpPr>
          <p:cNvPr id="24" name="TextBox 1"/>
          <p:cNvSpPr txBox="1">
            <a:spLocks noChangeArrowheads="1"/>
          </p:cNvSpPr>
          <p:nvPr/>
        </p:nvSpPr>
        <p:spPr bwMode="auto">
          <a:xfrm>
            <a:off x="5016826" y="5271828"/>
            <a:ext cx="28987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8000"/>
              </a:buClr>
              <a:buSzPct val="75000"/>
              <a:buFont typeface="Wingdings 3" panose="05040102010807070707" pitchFamily="18" charset="2"/>
              <a:buChar char=""/>
              <a:defRPr sz="2600">
                <a:solidFill>
                  <a:srgbClr val="333399"/>
                </a:solidFill>
                <a:latin typeface="Arial" panose="020B0604020202020204" pitchFamily="34" charset="0"/>
              </a:defRPr>
            </a:lvl1pPr>
            <a:lvl2pPr marL="742950" indent="-285750" eaLnBrk="0" hangingPunct="0">
              <a:spcBef>
                <a:spcPct val="20000"/>
              </a:spcBef>
              <a:buClr>
                <a:srgbClr val="333399"/>
              </a:buClr>
              <a:buSzPct val="115000"/>
              <a:buChar char="•"/>
              <a:defRPr sz="2400">
                <a:solidFill>
                  <a:srgbClr val="008000"/>
                </a:solidFill>
                <a:latin typeface="Arial" panose="020B0604020202020204" pitchFamily="34" charset="0"/>
              </a:defRPr>
            </a:lvl2pPr>
            <a:lvl3pPr marL="1143000" indent="-228600" eaLnBrk="0" hangingPunct="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1800" b="1" dirty="0">
                <a:solidFill>
                  <a:schemeClr val="tx1"/>
                </a:solidFill>
                <a:ea typeface="MS PGothic" panose="020B0600070205080204" pitchFamily="34" charset="-128"/>
              </a:rPr>
              <a:t>Read trainer bios at </a:t>
            </a:r>
            <a:r>
              <a:rPr lang="en-US" altLang="en-US" sz="1800" b="1" dirty="0">
                <a:solidFill>
                  <a:schemeClr val="tx1"/>
                </a:solidFill>
                <a:ea typeface="MS PGothic" panose="020B0600070205080204" pitchFamily="34" charset="-128"/>
                <a:hlinkClick r:id="rId9"/>
              </a:rPr>
              <a:t>https://clu-in.org/conf/itrc/TPHrisk/</a:t>
            </a:r>
            <a:r>
              <a:rPr lang="en-US" altLang="en-US" sz="1800" b="1" dirty="0">
                <a:solidFill>
                  <a:schemeClr val="tx1"/>
                </a:solidFill>
                <a:ea typeface="MS PGothic" panose="020B0600070205080204" pitchFamily="34" charset="-128"/>
              </a:rPr>
              <a:t>  </a:t>
            </a:r>
          </a:p>
        </p:txBody>
      </p:sp>
      <p:pic>
        <p:nvPicPr>
          <p:cNvPr id="3" name="Picture 2"/>
          <p:cNvPicPr>
            <a:picLocks noChangeAspect="1"/>
          </p:cNvPicPr>
          <p:nvPr/>
        </p:nvPicPr>
        <p:blipFill>
          <a:blip r:embed="rId10"/>
          <a:stretch>
            <a:fillRect/>
          </a:stretch>
        </p:blipFill>
        <p:spPr>
          <a:xfrm>
            <a:off x="367513" y="1197390"/>
            <a:ext cx="1091355" cy="1078935"/>
          </a:xfrm>
          <a:prstGeom prst="rect">
            <a:avLst/>
          </a:prstGeom>
          <a:ln>
            <a:solidFill>
              <a:schemeClr val="bg1">
                <a:lumMod val="50000"/>
              </a:schemeClr>
            </a:solidFill>
          </a:ln>
        </p:spPr>
      </p:pic>
      <p:pic>
        <p:nvPicPr>
          <p:cNvPr id="4" name="Picture 3"/>
          <p:cNvPicPr>
            <a:picLocks noChangeAspect="1"/>
          </p:cNvPicPr>
          <p:nvPr/>
        </p:nvPicPr>
        <p:blipFill>
          <a:blip r:embed="rId11"/>
          <a:stretch>
            <a:fillRect/>
          </a:stretch>
        </p:blipFill>
        <p:spPr>
          <a:xfrm>
            <a:off x="5037146" y="3946033"/>
            <a:ext cx="1083831" cy="1100022"/>
          </a:xfrm>
          <a:prstGeom prst="rect">
            <a:avLst/>
          </a:prstGeom>
          <a:ln>
            <a:solidFill>
              <a:schemeClr val="bg1">
                <a:lumMod val="50000"/>
              </a:schemeClr>
            </a:solidFill>
          </a:ln>
        </p:spPr>
      </p:pic>
    </p:spTree>
    <p:extLst>
      <p:ext uri="{BB962C8B-B14F-4D97-AF65-F5344CB8AC3E}">
        <p14:creationId xmlns:p14="http://schemas.microsoft.com/office/powerpoint/2010/main" val="24678072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EFC51AE-6A3F-4F42-B4E5-36263AF8A14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08331" y="1346994"/>
            <a:ext cx="2924175" cy="3071812"/>
          </a:xfrm>
          <a:prstGeom prst="rect">
            <a:avLst/>
          </a:prstGeom>
          <a:noFill/>
          <a:ln>
            <a:noFill/>
          </a:ln>
        </p:spPr>
      </p:pic>
      <p:sp>
        <p:nvSpPr>
          <p:cNvPr id="8" name="Title 7">
            <a:extLst>
              <a:ext uri="{FF2B5EF4-FFF2-40B4-BE49-F238E27FC236}">
                <a16:creationId xmlns="" xmlns:a16="http://schemas.microsoft.com/office/drawing/2014/main" id="{666FF3FE-CB62-4B74-8459-8716BE4F7256}"/>
              </a:ext>
            </a:extLst>
          </p:cNvPr>
          <p:cNvSpPr>
            <a:spLocks noGrp="1"/>
          </p:cNvSpPr>
          <p:nvPr>
            <p:ph type="title"/>
          </p:nvPr>
        </p:nvSpPr>
        <p:spPr/>
        <p:txBody>
          <a:bodyPr/>
          <a:lstStyle/>
          <a:p>
            <a:r>
              <a:rPr lang="en-US" dirty="0"/>
              <a:t>Biodegradation (Biological Weathering)</a:t>
            </a:r>
          </a:p>
        </p:txBody>
      </p:sp>
      <p:sp>
        <p:nvSpPr>
          <p:cNvPr id="2" name="Content Placeholder 1"/>
          <p:cNvSpPr>
            <a:spLocks noGrp="1"/>
          </p:cNvSpPr>
          <p:nvPr>
            <p:ph sz="half" idx="1"/>
          </p:nvPr>
        </p:nvSpPr>
        <p:spPr>
          <a:xfrm>
            <a:off x="355598" y="1295400"/>
            <a:ext cx="5511801" cy="4023412"/>
          </a:xfrm>
        </p:spPr>
        <p:txBody>
          <a:bodyPr/>
          <a:lstStyle/>
          <a:p>
            <a:pPr>
              <a:spcAft>
                <a:spcPts val="0"/>
              </a:spcAft>
            </a:pPr>
            <a:r>
              <a:rPr lang="en-US" sz="2400" dirty="0"/>
              <a:t>Biodegradation of hydrocarbons well documented for +100 years</a:t>
            </a:r>
          </a:p>
          <a:p>
            <a:r>
              <a:rPr lang="en-US" sz="2400" dirty="0"/>
              <a:t>Hydrocarbons readily undergo biodegradation under aerobic conditions</a:t>
            </a:r>
          </a:p>
          <a:p>
            <a:pPr lvl="1">
              <a:spcAft>
                <a:spcPts val="0"/>
              </a:spcAft>
            </a:pPr>
            <a:r>
              <a:rPr lang="en-US" sz="2200" dirty="0"/>
              <a:t>Some hydrocarbons degrade more readily than others (see figure)</a:t>
            </a:r>
          </a:p>
          <a:p>
            <a:pPr>
              <a:spcAft>
                <a:spcPts val="1200"/>
              </a:spcAft>
            </a:pPr>
            <a:r>
              <a:rPr lang="en-US" sz="2400" dirty="0"/>
              <a:t>Biodegradation is a stepwise process – each step leads to new metabolites</a:t>
            </a:r>
          </a:p>
        </p:txBody>
      </p:sp>
      <p:sp>
        <p:nvSpPr>
          <p:cNvPr id="5" name="Rectangle 3">
            <a:extLst>
              <a:ext uri="{FF2B5EF4-FFF2-40B4-BE49-F238E27FC236}">
                <a16:creationId xmlns="" xmlns:a16="http://schemas.microsoft.com/office/drawing/2014/main" id="{68C7BDAC-38F1-4822-BAC9-2357DF705751}"/>
              </a:ext>
            </a:extLst>
          </p:cNvPr>
          <p:cNvSpPr>
            <a:spLocks noChangeArrowheads="1"/>
          </p:cNvSpPr>
          <p:nvPr/>
        </p:nvSpPr>
        <p:spPr bwMode="auto">
          <a:xfrm>
            <a:off x="0" y="6488113"/>
            <a:ext cx="29604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a:solidFill>
                  <a:schemeClr val="tx1"/>
                </a:solidFill>
              </a:rPr>
              <a:t>ITRC TPH RISK-1 Figure A5-3</a:t>
            </a:r>
          </a:p>
        </p:txBody>
      </p:sp>
      <p:sp>
        <p:nvSpPr>
          <p:cNvPr id="6" name="Rectangle 3">
            <a:extLst>
              <a:ext uri="{FF2B5EF4-FFF2-40B4-BE49-F238E27FC236}">
                <a16:creationId xmlns="" xmlns:a16="http://schemas.microsoft.com/office/drawing/2014/main" id="{DD4BB248-69D3-4193-B219-DE53EC2CDE1E}"/>
              </a:ext>
            </a:extLst>
          </p:cNvPr>
          <p:cNvSpPr>
            <a:spLocks noChangeArrowheads="1"/>
          </p:cNvSpPr>
          <p:nvPr/>
        </p:nvSpPr>
        <p:spPr bwMode="auto">
          <a:xfrm>
            <a:off x="5575889" y="4418806"/>
            <a:ext cx="3189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lgn="ctr">
              <a:spcBef>
                <a:spcPct val="0"/>
              </a:spcBef>
              <a:buClrTx/>
              <a:buSzTx/>
              <a:buFontTx/>
              <a:buNone/>
            </a:pPr>
            <a:r>
              <a:rPr lang="en-US" altLang="en-US" sz="1400" dirty="0">
                <a:solidFill>
                  <a:schemeClr val="tx1"/>
                </a:solidFill>
              </a:rPr>
              <a:t>Highly Branched Alkanes Remain After Biodegradation</a:t>
            </a:r>
          </a:p>
        </p:txBody>
      </p:sp>
      <p:sp>
        <p:nvSpPr>
          <p:cNvPr id="10" name="Content Placeholder 1">
            <a:extLst>
              <a:ext uri="{FF2B5EF4-FFF2-40B4-BE49-F238E27FC236}">
                <a16:creationId xmlns="" xmlns:a16="http://schemas.microsoft.com/office/drawing/2014/main" id="{6767DEEB-3A77-49C4-8427-776A3E19576E}"/>
              </a:ext>
            </a:extLst>
          </p:cNvPr>
          <p:cNvSpPr txBox="1">
            <a:spLocks/>
          </p:cNvSpPr>
          <p:nvPr/>
        </p:nvSpPr>
        <p:spPr bwMode="auto">
          <a:xfrm>
            <a:off x="355598" y="5203635"/>
            <a:ext cx="8178801" cy="101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8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r>
              <a:rPr lang="en-US" sz="2400" kern="0" dirty="0"/>
              <a:t>Anaerobic biodegradation typically is slower and more prone to buildup of petroleum metabolites</a:t>
            </a:r>
          </a:p>
        </p:txBody>
      </p:sp>
    </p:spTree>
    <p:extLst>
      <p:ext uri="{BB962C8B-B14F-4D97-AF65-F5344CB8AC3E}">
        <p14:creationId xmlns:p14="http://schemas.microsoft.com/office/powerpoint/2010/main" val="1472948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 xmlns:a16="http://schemas.microsoft.com/office/drawing/2014/main" id="{FBD68289-8FD8-410F-8B92-722F5B3E0B86}"/>
              </a:ext>
            </a:extLst>
          </p:cNvPr>
          <p:cNvSpPr>
            <a:spLocks noGrp="1"/>
          </p:cNvSpPr>
          <p:nvPr>
            <p:ph type="title"/>
          </p:nvPr>
        </p:nvSpPr>
        <p:spPr/>
        <p:txBody>
          <a:bodyPr/>
          <a:lstStyle/>
          <a:p>
            <a:r>
              <a:rPr lang="en-US" dirty="0"/>
              <a:t>Petroleum Metabolites</a:t>
            </a:r>
          </a:p>
        </p:txBody>
      </p:sp>
      <p:sp>
        <p:nvSpPr>
          <p:cNvPr id="19" name="Content Placeholder 18">
            <a:extLst>
              <a:ext uri="{FF2B5EF4-FFF2-40B4-BE49-F238E27FC236}">
                <a16:creationId xmlns="" xmlns:a16="http://schemas.microsoft.com/office/drawing/2014/main" id="{587EBEA0-6AEF-4A23-A3DC-6CC6CE3FBEA5}"/>
              </a:ext>
            </a:extLst>
          </p:cNvPr>
          <p:cNvSpPr>
            <a:spLocks noGrp="1"/>
          </p:cNvSpPr>
          <p:nvPr>
            <p:ph idx="1"/>
          </p:nvPr>
        </p:nvSpPr>
        <p:spPr>
          <a:xfrm>
            <a:off x="120092" y="1216060"/>
            <a:ext cx="4870664" cy="4997936"/>
          </a:xfrm>
        </p:spPr>
        <p:txBody>
          <a:bodyPr/>
          <a:lstStyle/>
          <a:p>
            <a:pPr>
              <a:spcAft>
                <a:spcPts val="1200"/>
              </a:spcAft>
            </a:pPr>
            <a:r>
              <a:rPr lang="en-US" sz="2200" dirty="0"/>
              <a:t>Are intermediate biodegradation products</a:t>
            </a:r>
          </a:p>
          <a:p>
            <a:pPr>
              <a:spcAft>
                <a:spcPts val="1200"/>
              </a:spcAft>
            </a:pPr>
            <a:r>
              <a:rPr lang="en-US" sz="2200" dirty="0"/>
              <a:t>Molecules include oxygen and have properties different from hydrocarbons (e.g., polar)</a:t>
            </a:r>
          </a:p>
          <a:p>
            <a:pPr>
              <a:spcAft>
                <a:spcPts val="600"/>
              </a:spcAft>
            </a:pPr>
            <a:r>
              <a:rPr lang="en-US" sz="2200" dirty="0"/>
              <a:t>Commonly detected as extractable TPH when silica gel cleanup (SGC) not used. Identify using:</a:t>
            </a:r>
          </a:p>
          <a:p>
            <a:pPr lvl="1">
              <a:spcBef>
                <a:spcPts val="0"/>
              </a:spcBef>
              <a:spcAft>
                <a:spcPts val="600"/>
              </a:spcAft>
            </a:pPr>
            <a:r>
              <a:rPr lang="en-US" sz="2000" dirty="0"/>
              <a:t>Chromatogram pattern</a:t>
            </a:r>
          </a:p>
          <a:p>
            <a:pPr lvl="1">
              <a:spcBef>
                <a:spcPts val="0"/>
              </a:spcBef>
              <a:spcAft>
                <a:spcPts val="600"/>
              </a:spcAft>
            </a:pPr>
            <a:r>
              <a:rPr lang="en-US" sz="2000" dirty="0"/>
              <a:t>Analysis with and without SGC</a:t>
            </a:r>
          </a:p>
          <a:p>
            <a:pPr lvl="1">
              <a:spcBef>
                <a:spcPts val="0"/>
              </a:spcBef>
              <a:spcAft>
                <a:spcPts val="600"/>
              </a:spcAft>
            </a:pPr>
            <a:r>
              <a:rPr lang="en-US" sz="2000" dirty="0"/>
              <a:t>Understanding of solubility</a:t>
            </a:r>
          </a:p>
          <a:p>
            <a:pPr lvl="1">
              <a:spcBef>
                <a:spcPts val="0"/>
              </a:spcBef>
              <a:spcAft>
                <a:spcPts val="0"/>
              </a:spcAft>
            </a:pPr>
            <a:r>
              <a:rPr lang="en-US" sz="2000" dirty="0"/>
              <a:t>Conceptual site model</a:t>
            </a:r>
          </a:p>
        </p:txBody>
      </p:sp>
      <p:grpSp>
        <p:nvGrpSpPr>
          <p:cNvPr id="45" name="Group 44">
            <a:extLst>
              <a:ext uri="{FF2B5EF4-FFF2-40B4-BE49-F238E27FC236}">
                <a16:creationId xmlns="" xmlns:a16="http://schemas.microsoft.com/office/drawing/2014/main" id="{F7E90DA2-A989-4ACE-889A-BAC155812C68}"/>
              </a:ext>
            </a:extLst>
          </p:cNvPr>
          <p:cNvGrpSpPr/>
          <p:nvPr/>
        </p:nvGrpSpPr>
        <p:grpSpPr>
          <a:xfrm>
            <a:off x="4736858" y="1204795"/>
            <a:ext cx="4116673" cy="1913138"/>
            <a:chOff x="4736858" y="1266473"/>
            <a:chExt cx="4116673" cy="1913138"/>
          </a:xfrm>
        </p:grpSpPr>
        <p:pic>
          <p:nvPicPr>
            <p:cNvPr id="15" name="Picture 14">
              <a:extLst>
                <a:ext uri="{FF2B5EF4-FFF2-40B4-BE49-F238E27FC236}">
                  <a16:creationId xmlns="" xmlns:a16="http://schemas.microsoft.com/office/drawing/2014/main" id="{970F2C3E-1CBF-4651-A656-229DDAB872DB}"/>
                </a:ext>
              </a:extLst>
            </p:cNvPr>
            <p:cNvPicPr>
              <a:picLocks noChangeAspect="1"/>
            </p:cNvPicPr>
            <p:nvPr/>
          </p:nvPicPr>
          <p:blipFill>
            <a:blip r:embed="rId3"/>
            <a:stretch>
              <a:fillRect/>
            </a:stretch>
          </p:blipFill>
          <p:spPr>
            <a:xfrm>
              <a:off x="4736858" y="1865780"/>
              <a:ext cx="4116673" cy="1313831"/>
            </a:xfrm>
            <a:prstGeom prst="rect">
              <a:avLst/>
            </a:prstGeom>
          </p:spPr>
        </p:pic>
        <p:sp>
          <p:nvSpPr>
            <p:cNvPr id="16" name="Rectangle 3">
              <a:extLst>
                <a:ext uri="{FF2B5EF4-FFF2-40B4-BE49-F238E27FC236}">
                  <a16:creationId xmlns="" xmlns:a16="http://schemas.microsoft.com/office/drawing/2014/main" id="{7D793084-E3FA-4C10-A880-7F44CAF261F7}"/>
                </a:ext>
              </a:extLst>
            </p:cNvPr>
            <p:cNvSpPr>
              <a:spLocks noChangeArrowheads="1"/>
            </p:cNvSpPr>
            <p:nvPr/>
          </p:nvSpPr>
          <p:spPr bwMode="auto">
            <a:xfrm>
              <a:off x="4736858" y="1266473"/>
              <a:ext cx="4116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lgn="ctr">
                <a:spcBef>
                  <a:spcPct val="0"/>
                </a:spcBef>
                <a:buClrTx/>
                <a:buSzTx/>
                <a:buFontTx/>
                <a:buNone/>
              </a:pPr>
              <a:r>
                <a:rPr lang="en-US" altLang="en-US" sz="1600" b="1" dirty="0">
                  <a:solidFill>
                    <a:schemeClr val="tx1"/>
                  </a:solidFill>
                </a:rPr>
                <a:t>Solubility of n-Hexane vs. </a:t>
              </a:r>
            </a:p>
            <a:p>
              <a:pPr algn="ctr">
                <a:spcBef>
                  <a:spcPct val="0"/>
                </a:spcBef>
                <a:buClrTx/>
                <a:buSzTx/>
                <a:buFontTx/>
                <a:buNone/>
              </a:pPr>
              <a:r>
                <a:rPr lang="en-US" altLang="en-US" sz="1600" b="1" dirty="0">
                  <a:solidFill>
                    <a:schemeClr val="tx1"/>
                  </a:solidFill>
                </a:rPr>
                <a:t>Two n-Hexane Metabolites</a:t>
              </a:r>
            </a:p>
          </p:txBody>
        </p:sp>
      </p:grpSp>
      <p:sp>
        <p:nvSpPr>
          <p:cNvPr id="17" name="Rectangle 3">
            <a:extLst>
              <a:ext uri="{FF2B5EF4-FFF2-40B4-BE49-F238E27FC236}">
                <a16:creationId xmlns="" xmlns:a16="http://schemas.microsoft.com/office/drawing/2014/main" id="{0CEBADEB-C62D-4001-B69F-1056D812E476}"/>
              </a:ext>
            </a:extLst>
          </p:cNvPr>
          <p:cNvSpPr>
            <a:spLocks noChangeArrowheads="1"/>
          </p:cNvSpPr>
          <p:nvPr/>
        </p:nvSpPr>
        <p:spPr bwMode="auto">
          <a:xfrm>
            <a:off x="0" y="6363864"/>
            <a:ext cx="5298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400" dirty="0">
                <a:solidFill>
                  <a:schemeClr val="tx1"/>
                </a:solidFill>
              </a:rPr>
              <a:t>Table values from USEPA Estimation Parameter Interface Suite </a:t>
            </a:r>
          </a:p>
          <a:p>
            <a:pPr>
              <a:spcBef>
                <a:spcPct val="0"/>
              </a:spcBef>
              <a:buClrTx/>
              <a:buSzTx/>
              <a:buFontTx/>
              <a:buNone/>
            </a:pPr>
            <a:r>
              <a:rPr lang="en-US" altLang="en-US" sz="1400" dirty="0">
                <a:solidFill>
                  <a:schemeClr val="tx1"/>
                </a:solidFill>
              </a:rPr>
              <a:t>Chromatogram from CA site</a:t>
            </a:r>
          </a:p>
        </p:txBody>
      </p:sp>
      <p:grpSp>
        <p:nvGrpSpPr>
          <p:cNvPr id="46" name="Group 45">
            <a:extLst>
              <a:ext uri="{FF2B5EF4-FFF2-40B4-BE49-F238E27FC236}">
                <a16:creationId xmlns="" xmlns:a16="http://schemas.microsoft.com/office/drawing/2014/main" id="{AA2F8842-5372-4A08-BB71-40789BF24335}"/>
              </a:ext>
            </a:extLst>
          </p:cNvPr>
          <p:cNvGrpSpPr/>
          <p:nvPr/>
        </p:nvGrpSpPr>
        <p:grpSpPr>
          <a:xfrm>
            <a:off x="5018708" y="3368034"/>
            <a:ext cx="3552972" cy="2637569"/>
            <a:chOff x="5253281" y="3502875"/>
            <a:chExt cx="3552972" cy="2637569"/>
          </a:xfrm>
        </p:grpSpPr>
        <p:pic>
          <p:nvPicPr>
            <p:cNvPr id="4" name="Picture 3">
              <a:extLst>
                <a:ext uri="{FF2B5EF4-FFF2-40B4-BE49-F238E27FC236}">
                  <a16:creationId xmlns="" xmlns:a16="http://schemas.microsoft.com/office/drawing/2014/main" id="{0CD88A43-B047-46E0-90EC-5FB0C8F272A6}"/>
                </a:ext>
              </a:extLst>
            </p:cNvPr>
            <p:cNvPicPr>
              <a:picLocks noChangeAspect="1"/>
            </p:cNvPicPr>
            <p:nvPr/>
          </p:nvPicPr>
          <p:blipFill rotWithShape="1">
            <a:blip r:embed="rId4"/>
            <a:srcRect l="10160" t="8883"/>
            <a:stretch/>
          </p:blipFill>
          <p:spPr>
            <a:xfrm>
              <a:off x="5253281" y="3502875"/>
              <a:ext cx="3552972" cy="2637569"/>
            </a:xfrm>
            <a:prstGeom prst="rect">
              <a:avLst/>
            </a:prstGeom>
            <a:ln>
              <a:solidFill>
                <a:schemeClr val="tx1"/>
              </a:solidFill>
            </a:ln>
          </p:spPr>
        </p:pic>
        <p:sp>
          <p:nvSpPr>
            <p:cNvPr id="5" name="TextBox 4">
              <a:extLst>
                <a:ext uri="{FF2B5EF4-FFF2-40B4-BE49-F238E27FC236}">
                  <a16:creationId xmlns="" xmlns:a16="http://schemas.microsoft.com/office/drawing/2014/main" id="{CCCF503C-0DA0-4722-A63E-1C4E24C7933E}"/>
                </a:ext>
              </a:extLst>
            </p:cNvPr>
            <p:cNvSpPr txBox="1"/>
            <p:nvPr/>
          </p:nvSpPr>
          <p:spPr>
            <a:xfrm>
              <a:off x="5272824" y="5251047"/>
              <a:ext cx="614571" cy="307777"/>
            </a:xfrm>
            <a:prstGeom prst="rect">
              <a:avLst/>
            </a:prstGeom>
            <a:noFill/>
          </p:spPr>
          <p:txBody>
            <a:bodyPr wrap="square" rtlCol="0">
              <a:spAutoFit/>
            </a:bodyPr>
            <a:lstStyle/>
            <a:p>
              <a:r>
                <a:rPr lang="en-US" sz="1400" dirty="0">
                  <a:solidFill>
                    <a:schemeClr val="tx1"/>
                  </a:solidFill>
                </a:rPr>
                <a:t>C10</a:t>
              </a:r>
            </a:p>
          </p:txBody>
        </p:sp>
        <p:sp>
          <p:nvSpPr>
            <p:cNvPr id="6" name="TextBox 5">
              <a:extLst>
                <a:ext uri="{FF2B5EF4-FFF2-40B4-BE49-F238E27FC236}">
                  <a16:creationId xmlns="" xmlns:a16="http://schemas.microsoft.com/office/drawing/2014/main" id="{1619A685-961B-456C-8D1C-A746ABB5931F}"/>
                </a:ext>
              </a:extLst>
            </p:cNvPr>
            <p:cNvSpPr txBox="1"/>
            <p:nvPr/>
          </p:nvSpPr>
          <p:spPr>
            <a:xfrm>
              <a:off x="6124409" y="4840051"/>
              <a:ext cx="614571" cy="307777"/>
            </a:xfrm>
            <a:prstGeom prst="rect">
              <a:avLst/>
            </a:prstGeom>
            <a:noFill/>
          </p:spPr>
          <p:txBody>
            <a:bodyPr wrap="square" rtlCol="0">
              <a:spAutoFit/>
            </a:bodyPr>
            <a:lstStyle/>
            <a:p>
              <a:r>
                <a:rPr lang="en-US" sz="1400" dirty="0">
                  <a:solidFill>
                    <a:schemeClr val="tx1"/>
                  </a:solidFill>
                </a:rPr>
                <a:t>C24</a:t>
              </a:r>
            </a:p>
          </p:txBody>
        </p:sp>
        <p:sp>
          <p:nvSpPr>
            <p:cNvPr id="9" name="TextBox 8">
              <a:extLst>
                <a:ext uri="{FF2B5EF4-FFF2-40B4-BE49-F238E27FC236}">
                  <a16:creationId xmlns="" xmlns:a16="http://schemas.microsoft.com/office/drawing/2014/main" id="{6DE362EC-0DBB-464B-BDE5-D6382AF8DBB8}"/>
                </a:ext>
              </a:extLst>
            </p:cNvPr>
            <p:cNvSpPr txBox="1"/>
            <p:nvPr/>
          </p:nvSpPr>
          <p:spPr>
            <a:xfrm>
              <a:off x="5273456" y="3518861"/>
              <a:ext cx="3450637" cy="492443"/>
            </a:xfrm>
            <a:prstGeom prst="rect">
              <a:avLst/>
            </a:prstGeom>
            <a:solidFill>
              <a:schemeClr val="lt1"/>
            </a:solidFill>
            <a:ln>
              <a:noFill/>
            </a:ln>
          </p:spPr>
          <p:txBody>
            <a:bodyPr wrap="square" rtlCol="0">
              <a:spAutoFit/>
            </a:bodyPr>
            <a:lstStyle/>
            <a:p>
              <a:pPr algn="ctr"/>
              <a:r>
                <a:rPr lang="en-US" sz="1300" b="1" dirty="0"/>
                <a:t>Characteristic Metabolite</a:t>
              </a:r>
            </a:p>
            <a:p>
              <a:pPr algn="ctr"/>
              <a:r>
                <a:rPr lang="en-US" sz="1300" b="1" dirty="0"/>
                <a:t>Unresolved Complex Mixture (Hump)</a:t>
              </a:r>
            </a:p>
          </p:txBody>
        </p:sp>
        <p:sp>
          <p:nvSpPr>
            <p:cNvPr id="10" name="TextBox 9">
              <a:extLst>
                <a:ext uri="{FF2B5EF4-FFF2-40B4-BE49-F238E27FC236}">
                  <a16:creationId xmlns="" xmlns:a16="http://schemas.microsoft.com/office/drawing/2014/main" id="{C5FEAF41-E10E-4C38-88AA-F5D18540BC29}"/>
                </a:ext>
              </a:extLst>
            </p:cNvPr>
            <p:cNvSpPr txBox="1"/>
            <p:nvPr/>
          </p:nvSpPr>
          <p:spPr>
            <a:xfrm>
              <a:off x="6669213" y="4127233"/>
              <a:ext cx="2137039" cy="542628"/>
            </a:xfrm>
            <a:prstGeom prst="rect">
              <a:avLst/>
            </a:prstGeom>
            <a:noFill/>
          </p:spPr>
          <p:txBody>
            <a:bodyPr wrap="square" rtlCol="0">
              <a:spAutoFit/>
            </a:bodyPr>
            <a:lstStyle/>
            <a:p>
              <a:r>
                <a:rPr lang="en-US" sz="1200" b="1" i="1" dirty="0">
                  <a:solidFill>
                    <a:srgbClr val="0070C0"/>
                  </a:solidFill>
                </a:rPr>
                <a:t>TPH-diesel: 2,900 µg/L</a:t>
              </a:r>
            </a:p>
            <a:p>
              <a:r>
                <a:rPr lang="en-US" sz="1200" b="1" i="1" dirty="0">
                  <a:solidFill>
                    <a:srgbClr val="0070C0"/>
                  </a:solidFill>
                </a:rPr>
                <a:t>After SGC: non-detect</a:t>
              </a:r>
            </a:p>
          </p:txBody>
        </p:sp>
        <p:cxnSp>
          <p:nvCxnSpPr>
            <p:cNvPr id="12" name="Straight Arrow Connector 11">
              <a:extLst>
                <a:ext uri="{FF2B5EF4-FFF2-40B4-BE49-F238E27FC236}">
                  <a16:creationId xmlns="" xmlns:a16="http://schemas.microsoft.com/office/drawing/2014/main" id="{5BBE1ACA-2084-471C-BC3F-70CFAF227587}"/>
                </a:ext>
              </a:extLst>
            </p:cNvPr>
            <p:cNvCxnSpPr>
              <a:cxnSpLocks/>
            </p:cNvCxnSpPr>
            <p:nvPr/>
          </p:nvCxnSpPr>
          <p:spPr>
            <a:xfrm>
              <a:off x="5339056" y="4724400"/>
              <a:ext cx="0" cy="10311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6BB03621-236C-493D-AF5C-76063FDC3D32}"/>
                </a:ext>
              </a:extLst>
            </p:cNvPr>
            <p:cNvCxnSpPr>
              <a:cxnSpLocks/>
            </p:cNvCxnSpPr>
            <p:nvPr/>
          </p:nvCxnSpPr>
          <p:spPr bwMode="auto">
            <a:xfrm>
              <a:off x="5339056" y="4798829"/>
              <a:ext cx="1169109" cy="0"/>
            </a:xfrm>
            <a:prstGeom prst="straightConnector1">
              <a:avLst/>
            </a:prstGeom>
            <a:solidFill>
              <a:schemeClr val="accent1"/>
            </a:solidFill>
            <a:ln w="9525" cap="flat" cmpd="sng" algn="ctr">
              <a:solidFill>
                <a:srgbClr val="0070C0"/>
              </a:solidFill>
              <a:prstDash val="solid"/>
              <a:miter lim="800000"/>
              <a:headEnd type="stealth" w="med" len="med"/>
              <a:tailEnd type="stealth"/>
            </a:ln>
            <a:effectLst/>
          </p:spPr>
        </p:cxnSp>
        <p:sp>
          <p:nvSpPr>
            <p:cNvPr id="24" name="TextBox 23">
              <a:extLst>
                <a:ext uri="{FF2B5EF4-FFF2-40B4-BE49-F238E27FC236}">
                  <a16:creationId xmlns="" xmlns:a16="http://schemas.microsoft.com/office/drawing/2014/main" id="{2D547CA7-5A37-4B5D-BA28-ACA40F06FC37}"/>
                </a:ext>
              </a:extLst>
            </p:cNvPr>
            <p:cNvSpPr txBox="1"/>
            <p:nvPr/>
          </p:nvSpPr>
          <p:spPr>
            <a:xfrm>
              <a:off x="5441605" y="4559062"/>
              <a:ext cx="986335" cy="276999"/>
            </a:xfrm>
            <a:prstGeom prst="rect">
              <a:avLst/>
            </a:prstGeom>
            <a:noFill/>
          </p:spPr>
          <p:txBody>
            <a:bodyPr wrap="square" rtlCol="0">
              <a:spAutoFit/>
            </a:bodyPr>
            <a:lstStyle/>
            <a:p>
              <a:r>
                <a:rPr lang="en-US" sz="1200" b="1" i="1" dirty="0">
                  <a:solidFill>
                    <a:srgbClr val="0070C0"/>
                  </a:solidFill>
                </a:rPr>
                <a:t>TPH-diesel</a:t>
              </a:r>
            </a:p>
          </p:txBody>
        </p:sp>
        <p:sp>
          <p:nvSpPr>
            <p:cNvPr id="25" name="TextBox 24">
              <a:extLst>
                <a:ext uri="{FF2B5EF4-FFF2-40B4-BE49-F238E27FC236}">
                  <a16:creationId xmlns="" xmlns:a16="http://schemas.microsoft.com/office/drawing/2014/main" id="{08A84754-1AE0-4E41-B9AF-1E4C89C0DEED}"/>
                </a:ext>
              </a:extLst>
            </p:cNvPr>
            <p:cNvSpPr txBox="1"/>
            <p:nvPr/>
          </p:nvSpPr>
          <p:spPr>
            <a:xfrm>
              <a:off x="6623518" y="4838441"/>
              <a:ext cx="1213215" cy="276999"/>
            </a:xfrm>
            <a:prstGeom prst="rect">
              <a:avLst/>
            </a:prstGeom>
            <a:noFill/>
          </p:spPr>
          <p:txBody>
            <a:bodyPr wrap="square" rtlCol="0">
              <a:spAutoFit/>
            </a:bodyPr>
            <a:lstStyle/>
            <a:p>
              <a:r>
                <a:rPr lang="en-US" sz="1200" b="1" i="1" dirty="0">
                  <a:solidFill>
                    <a:srgbClr val="0070C0"/>
                  </a:solidFill>
                </a:rPr>
                <a:t>TPH-motor oil</a:t>
              </a:r>
            </a:p>
          </p:txBody>
        </p:sp>
        <p:cxnSp>
          <p:nvCxnSpPr>
            <p:cNvPr id="32" name="Straight Arrow Connector 31">
              <a:extLst>
                <a:ext uri="{FF2B5EF4-FFF2-40B4-BE49-F238E27FC236}">
                  <a16:creationId xmlns="" xmlns:a16="http://schemas.microsoft.com/office/drawing/2014/main" id="{3FC8310A-9002-493A-9C09-0008364B3A93}"/>
                </a:ext>
              </a:extLst>
            </p:cNvPr>
            <p:cNvCxnSpPr>
              <a:cxnSpLocks/>
            </p:cNvCxnSpPr>
            <p:nvPr/>
          </p:nvCxnSpPr>
          <p:spPr bwMode="auto">
            <a:xfrm>
              <a:off x="6508165" y="5147828"/>
              <a:ext cx="574060" cy="0"/>
            </a:xfrm>
            <a:prstGeom prst="straightConnector1">
              <a:avLst/>
            </a:prstGeom>
            <a:solidFill>
              <a:schemeClr val="accent1"/>
            </a:solidFill>
            <a:ln w="9525" cap="flat" cmpd="sng" algn="ctr">
              <a:solidFill>
                <a:srgbClr val="0070C0"/>
              </a:solidFill>
              <a:prstDash val="solid"/>
              <a:miter lim="800000"/>
              <a:headEnd type="stealth" w="med" len="med"/>
              <a:tailEnd type="stealth"/>
            </a:ln>
            <a:effectLst/>
          </p:spPr>
        </p:cxnSp>
        <p:cxnSp>
          <p:nvCxnSpPr>
            <p:cNvPr id="39" name="Straight Arrow Connector 38">
              <a:extLst>
                <a:ext uri="{FF2B5EF4-FFF2-40B4-BE49-F238E27FC236}">
                  <a16:creationId xmlns="" xmlns:a16="http://schemas.microsoft.com/office/drawing/2014/main" id="{EB59B793-1B58-42F1-86C9-14ADD7CA2D8C}"/>
                </a:ext>
              </a:extLst>
            </p:cNvPr>
            <p:cNvCxnSpPr>
              <a:cxnSpLocks/>
            </p:cNvCxnSpPr>
            <p:nvPr/>
          </p:nvCxnSpPr>
          <p:spPr>
            <a:xfrm>
              <a:off x="7087281" y="5093409"/>
              <a:ext cx="0" cy="6001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7607A327-7B29-41F1-9150-A49E28621E33}"/>
                </a:ext>
              </a:extLst>
            </p:cNvPr>
            <p:cNvSpPr txBox="1"/>
            <p:nvPr/>
          </p:nvSpPr>
          <p:spPr>
            <a:xfrm>
              <a:off x="7021601" y="5245323"/>
              <a:ext cx="511355" cy="307777"/>
            </a:xfrm>
            <a:prstGeom prst="rect">
              <a:avLst/>
            </a:prstGeom>
            <a:noFill/>
          </p:spPr>
          <p:txBody>
            <a:bodyPr wrap="square" rtlCol="0">
              <a:spAutoFit/>
            </a:bodyPr>
            <a:lstStyle/>
            <a:p>
              <a:r>
                <a:rPr lang="en-US" sz="1400" dirty="0">
                  <a:solidFill>
                    <a:schemeClr val="tx1"/>
                  </a:solidFill>
                </a:rPr>
                <a:t>C36</a:t>
              </a:r>
            </a:p>
          </p:txBody>
        </p:sp>
        <p:cxnSp>
          <p:nvCxnSpPr>
            <p:cNvPr id="42" name="Straight Arrow Connector 41">
              <a:extLst>
                <a:ext uri="{FF2B5EF4-FFF2-40B4-BE49-F238E27FC236}">
                  <a16:creationId xmlns="" xmlns:a16="http://schemas.microsoft.com/office/drawing/2014/main" id="{201E7E67-977E-49EA-A563-1A62A15DCAA8}"/>
                </a:ext>
              </a:extLst>
            </p:cNvPr>
            <p:cNvCxnSpPr>
              <a:cxnSpLocks/>
            </p:cNvCxnSpPr>
            <p:nvPr/>
          </p:nvCxnSpPr>
          <p:spPr>
            <a:xfrm>
              <a:off x="6508165" y="5093409"/>
              <a:ext cx="0" cy="2679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7502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14">
            <a:extLst>
              <a:ext uri="{FF2B5EF4-FFF2-40B4-BE49-F238E27FC236}">
                <a16:creationId xmlns="" xmlns:a16="http://schemas.microsoft.com/office/drawing/2014/main" id="{AF208619-1AC8-49F2-B360-5DF2350BF861}"/>
              </a:ext>
            </a:extLst>
          </p:cNvPr>
          <p:cNvSpPr>
            <a:spLocks noGrp="1"/>
          </p:cNvSpPr>
          <p:nvPr>
            <p:ph type="title"/>
          </p:nvPr>
        </p:nvSpPr>
        <p:spPr/>
        <p:txBody>
          <a:bodyPr/>
          <a:lstStyle/>
          <a:p>
            <a:r>
              <a:rPr lang="en-US" dirty="0"/>
              <a:t>Example TPH Fractions: </a:t>
            </a:r>
            <a:br>
              <a:rPr lang="en-US" dirty="0"/>
            </a:br>
            <a:r>
              <a:rPr lang="en-US" dirty="0"/>
              <a:t>TPH Criteria Working Group vs. EPA</a:t>
            </a:r>
          </a:p>
        </p:txBody>
      </p:sp>
      <p:sp>
        <p:nvSpPr>
          <p:cNvPr id="35" name="TextBox 34">
            <a:extLst>
              <a:ext uri="{FF2B5EF4-FFF2-40B4-BE49-F238E27FC236}">
                <a16:creationId xmlns="" xmlns:a16="http://schemas.microsoft.com/office/drawing/2014/main" id="{2BECBA2A-B98D-4B4F-B465-2E6D775907F8}"/>
              </a:ext>
            </a:extLst>
          </p:cNvPr>
          <p:cNvSpPr txBox="1"/>
          <p:nvPr/>
        </p:nvSpPr>
        <p:spPr>
          <a:xfrm>
            <a:off x="7609218" y="4127036"/>
            <a:ext cx="1534782" cy="1508105"/>
          </a:xfrm>
          <a:prstGeom prst="rect">
            <a:avLst/>
          </a:prstGeom>
          <a:noFill/>
        </p:spPr>
        <p:txBody>
          <a:bodyPr wrap="square" rtlCol="0">
            <a:spAutoFit/>
          </a:bodyPr>
          <a:lstStyle/>
          <a:p>
            <a:pPr algn="ctr"/>
            <a:r>
              <a:rPr lang="en-US" b="1" dirty="0"/>
              <a:t>EPA</a:t>
            </a:r>
          </a:p>
          <a:p>
            <a:pPr algn="ctr"/>
            <a:r>
              <a:rPr lang="en-US" b="1" dirty="0"/>
              <a:t>6 </a:t>
            </a:r>
          </a:p>
          <a:p>
            <a:pPr algn="ctr"/>
            <a:r>
              <a:rPr lang="en-US" b="1" dirty="0"/>
              <a:t>Toxicity</a:t>
            </a:r>
          </a:p>
          <a:p>
            <a:pPr algn="ctr"/>
            <a:r>
              <a:rPr lang="en-US" b="1" dirty="0"/>
              <a:t>Fractions</a:t>
            </a:r>
          </a:p>
          <a:p>
            <a:endParaRPr lang="en-US" sz="2000" b="1" dirty="0"/>
          </a:p>
        </p:txBody>
      </p:sp>
      <p:grpSp>
        <p:nvGrpSpPr>
          <p:cNvPr id="2" name="Group 1">
            <a:extLst>
              <a:ext uri="{FF2B5EF4-FFF2-40B4-BE49-F238E27FC236}">
                <a16:creationId xmlns="" xmlns:a16="http://schemas.microsoft.com/office/drawing/2014/main" id="{2AF4D1FF-5539-4C20-82BA-B448807EE239}"/>
              </a:ext>
            </a:extLst>
          </p:cNvPr>
          <p:cNvGrpSpPr/>
          <p:nvPr/>
        </p:nvGrpSpPr>
        <p:grpSpPr>
          <a:xfrm>
            <a:off x="365918" y="1531509"/>
            <a:ext cx="7315229" cy="4529700"/>
            <a:chOff x="365918" y="1531509"/>
            <a:chExt cx="7315229" cy="4529700"/>
          </a:xfrm>
        </p:grpSpPr>
        <p:grpSp>
          <p:nvGrpSpPr>
            <p:cNvPr id="3" name="Group 2">
              <a:extLst>
                <a:ext uri="{FF2B5EF4-FFF2-40B4-BE49-F238E27FC236}">
                  <a16:creationId xmlns="" xmlns:a16="http://schemas.microsoft.com/office/drawing/2014/main" id="{DD921ADA-5361-4A41-B9DB-B9B5DD0B9248}"/>
                </a:ext>
              </a:extLst>
            </p:cNvPr>
            <p:cNvGrpSpPr/>
            <p:nvPr/>
          </p:nvGrpSpPr>
          <p:grpSpPr>
            <a:xfrm>
              <a:off x="365918" y="1531509"/>
              <a:ext cx="7312606" cy="2165086"/>
              <a:chOff x="1374194" y="1590976"/>
              <a:chExt cx="7312606" cy="2165086"/>
            </a:xfrm>
          </p:grpSpPr>
          <p:sp>
            <p:nvSpPr>
              <p:cNvPr id="4" name="Rectangle 3">
                <a:extLst>
                  <a:ext uri="{FF2B5EF4-FFF2-40B4-BE49-F238E27FC236}">
                    <a16:creationId xmlns="" xmlns:a16="http://schemas.microsoft.com/office/drawing/2014/main" id="{C6223FE1-0CBA-4D50-866F-F9FADB5946AA}"/>
                  </a:ext>
                </a:extLst>
              </p:cNvPr>
              <p:cNvSpPr/>
              <p:nvPr/>
            </p:nvSpPr>
            <p:spPr>
              <a:xfrm>
                <a:off x="5506424" y="1619123"/>
                <a:ext cx="3180375" cy="89425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 xmlns:a16="http://schemas.microsoft.com/office/drawing/2014/main" id="{3A923F9A-5706-4B13-AC49-BC3B98815C26}"/>
                  </a:ext>
                </a:extLst>
              </p:cNvPr>
              <p:cNvCxnSpPr>
                <a:cxnSpLocks/>
              </p:cNvCxnSpPr>
              <p:nvPr/>
            </p:nvCxnSpPr>
            <p:spPr>
              <a:xfrm>
                <a:off x="4344986" y="1590976"/>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366EF9F1-520B-4A5D-A39F-4E96A0795779}"/>
                  </a:ext>
                </a:extLst>
              </p:cNvPr>
              <p:cNvCxnSpPr>
                <a:cxnSpLocks/>
              </p:cNvCxnSpPr>
              <p:nvPr/>
            </p:nvCxnSpPr>
            <p:spPr>
              <a:xfrm>
                <a:off x="2516175" y="1598316"/>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C5B7BE53-0F25-4E1D-934D-333A2EF09BC2}"/>
                  </a:ext>
                </a:extLst>
              </p:cNvPr>
              <p:cNvCxnSpPr>
                <a:cxnSpLocks/>
              </p:cNvCxnSpPr>
              <p:nvPr/>
            </p:nvCxnSpPr>
            <p:spPr>
              <a:xfrm>
                <a:off x="2973060" y="1605657"/>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BDEEA53D-8D7B-470B-9ECA-B4CA1268E550}"/>
                  </a:ext>
                </a:extLst>
              </p:cNvPr>
              <p:cNvSpPr txBox="1"/>
              <p:nvPr/>
            </p:nvSpPr>
            <p:spPr>
              <a:xfrm rot="16200000">
                <a:off x="590528" y="2381983"/>
                <a:ext cx="1844332" cy="276999"/>
              </a:xfrm>
              <a:prstGeom prst="rect">
                <a:avLst/>
              </a:prstGeom>
              <a:noFill/>
            </p:spPr>
            <p:txBody>
              <a:bodyPr wrap="square" rtlCol="0">
                <a:spAutoFit/>
              </a:bodyPr>
              <a:lstStyle/>
              <a:p>
                <a:pPr algn="ctr"/>
                <a:r>
                  <a:rPr lang="en-US" sz="1200" b="1" dirty="0">
                    <a:solidFill>
                      <a:schemeClr val="tx1"/>
                    </a:solidFill>
                  </a:rPr>
                  <a:t>Molecular Structure</a:t>
                </a:r>
              </a:p>
            </p:txBody>
          </p:sp>
          <p:sp>
            <p:nvSpPr>
              <p:cNvPr id="9" name="TextBox 8">
                <a:extLst>
                  <a:ext uri="{FF2B5EF4-FFF2-40B4-BE49-F238E27FC236}">
                    <a16:creationId xmlns="" xmlns:a16="http://schemas.microsoft.com/office/drawing/2014/main" id="{7E9CCF1B-9155-4721-962E-AF04E68760F4}"/>
                  </a:ext>
                </a:extLst>
              </p:cNvPr>
              <p:cNvSpPr txBox="1"/>
              <p:nvPr/>
            </p:nvSpPr>
            <p:spPr>
              <a:xfrm rot="16200000">
                <a:off x="1551574" y="2163941"/>
                <a:ext cx="776828" cy="246221"/>
              </a:xfrm>
              <a:prstGeom prst="rect">
                <a:avLst/>
              </a:prstGeom>
              <a:noFill/>
            </p:spPr>
            <p:txBody>
              <a:bodyPr wrap="square" rtlCol="0">
                <a:spAutoFit/>
              </a:bodyPr>
              <a:lstStyle/>
              <a:p>
                <a:pPr algn="ctr"/>
                <a:r>
                  <a:rPr lang="en-US" sz="1000" b="1" dirty="0">
                    <a:solidFill>
                      <a:srgbClr val="008000"/>
                    </a:solidFill>
                  </a:rPr>
                  <a:t>EC5-6</a:t>
                </a:r>
                <a:endParaRPr lang="en-US" sz="2400" b="1" dirty="0">
                  <a:solidFill>
                    <a:srgbClr val="008000"/>
                  </a:solidFill>
                </a:endParaRPr>
              </a:p>
            </p:txBody>
          </p:sp>
          <p:sp>
            <p:nvSpPr>
              <p:cNvPr id="10" name="TextBox 9">
                <a:extLst>
                  <a:ext uri="{FF2B5EF4-FFF2-40B4-BE49-F238E27FC236}">
                    <a16:creationId xmlns="" xmlns:a16="http://schemas.microsoft.com/office/drawing/2014/main" id="{C468A83B-A8F9-43E8-A9B6-FBC2E854D256}"/>
                  </a:ext>
                </a:extLst>
              </p:cNvPr>
              <p:cNvSpPr txBox="1"/>
              <p:nvPr/>
            </p:nvSpPr>
            <p:spPr>
              <a:xfrm rot="16200000">
                <a:off x="1204700" y="1940430"/>
                <a:ext cx="929740" cy="230832"/>
              </a:xfrm>
              <a:prstGeom prst="rect">
                <a:avLst/>
              </a:prstGeom>
              <a:noFill/>
            </p:spPr>
            <p:txBody>
              <a:bodyPr wrap="square" rtlCol="0">
                <a:spAutoFit/>
              </a:bodyPr>
              <a:lstStyle/>
              <a:p>
                <a:pPr algn="ctr"/>
                <a:r>
                  <a:rPr lang="en-US" sz="900" b="1" dirty="0">
                    <a:solidFill>
                      <a:srgbClr val="008000"/>
                    </a:solidFill>
                  </a:rPr>
                  <a:t>Aliphatic</a:t>
                </a:r>
                <a:endParaRPr lang="en-US" b="1" dirty="0">
                  <a:solidFill>
                    <a:srgbClr val="008000"/>
                  </a:solidFill>
                </a:endParaRPr>
              </a:p>
            </p:txBody>
          </p:sp>
          <p:sp>
            <p:nvSpPr>
              <p:cNvPr id="11" name="TextBox 10">
                <a:extLst>
                  <a:ext uri="{FF2B5EF4-FFF2-40B4-BE49-F238E27FC236}">
                    <a16:creationId xmlns="" xmlns:a16="http://schemas.microsoft.com/office/drawing/2014/main" id="{B93C2471-0F14-44C8-9C7F-722E8BA16B41}"/>
                  </a:ext>
                </a:extLst>
              </p:cNvPr>
              <p:cNvSpPr txBox="1"/>
              <p:nvPr/>
            </p:nvSpPr>
            <p:spPr>
              <a:xfrm rot="16200000">
                <a:off x="1212164" y="2870169"/>
                <a:ext cx="929740" cy="230832"/>
              </a:xfrm>
              <a:prstGeom prst="rect">
                <a:avLst/>
              </a:prstGeom>
              <a:noFill/>
            </p:spPr>
            <p:txBody>
              <a:bodyPr wrap="square" rtlCol="0">
                <a:spAutoFit/>
              </a:bodyPr>
              <a:lstStyle/>
              <a:p>
                <a:pPr algn="ctr"/>
                <a:r>
                  <a:rPr lang="en-US" sz="900" b="1" dirty="0">
                    <a:solidFill>
                      <a:srgbClr val="0070C0"/>
                    </a:solidFill>
                  </a:rPr>
                  <a:t>Aromatic</a:t>
                </a:r>
                <a:endParaRPr lang="en-US" b="1" dirty="0">
                  <a:solidFill>
                    <a:srgbClr val="0070C0"/>
                  </a:solidFill>
                </a:endParaRPr>
              </a:p>
            </p:txBody>
          </p:sp>
          <p:sp>
            <p:nvSpPr>
              <p:cNvPr id="12" name="Rectangle 11">
                <a:extLst>
                  <a:ext uri="{FF2B5EF4-FFF2-40B4-BE49-F238E27FC236}">
                    <a16:creationId xmlns="" xmlns:a16="http://schemas.microsoft.com/office/drawing/2014/main" id="{636D5CA6-F56D-469F-BEAE-65289F73A57D}"/>
                  </a:ext>
                </a:extLst>
              </p:cNvPr>
              <p:cNvSpPr/>
              <p:nvPr/>
            </p:nvSpPr>
            <p:spPr>
              <a:xfrm>
                <a:off x="1824340" y="1590976"/>
                <a:ext cx="6862460" cy="18447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 xmlns:a16="http://schemas.microsoft.com/office/drawing/2014/main" id="{D198A88B-5AE7-4A60-A9CA-D02269B9D068}"/>
                  </a:ext>
                </a:extLst>
              </p:cNvPr>
              <p:cNvCxnSpPr>
                <a:cxnSpLocks/>
              </p:cNvCxnSpPr>
              <p:nvPr/>
            </p:nvCxnSpPr>
            <p:spPr>
              <a:xfrm>
                <a:off x="2056498" y="1590976"/>
                <a:ext cx="0" cy="9297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5091401A-6390-445C-9DCB-BE31C49C6551}"/>
                  </a:ext>
                </a:extLst>
              </p:cNvPr>
              <p:cNvCxnSpPr>
                <a:cxnSpLocks/>
              </p:cNvCxnSpPr>
              <p:nvPr/>
            </p:nvCxnSpPr>
            <p:spPr>
              <a:xfrm>
                <a:off x="3429448" y="1598316"/>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850EF0CD-69A3-412E-8A20-214F00E5E1E4}"/>
                  </a:ext>
                </a:extLst>
              </p:cNvPr>
              <p:cNvCxnSpPr>
                <a:cxnSpLocks/>
                <a:endCxn id="12" idx="3"/>
              </p:cNvCxnSpPr>
              <p:nvPr/>
            </p:nvCxnSpPr>
            <p:spPr>
              <a:xfrm flipV="1">
                <a:off x="1824340" y="2513376"/>
                <a:ext cx="6862460" cy="73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9BB7A47-35A2-4F98-898A-F807D294F5EF}"/>
                  </a:ext>
                </a:extLst>
              </p:cNvPr>
              <p:cNvCxnSpPr>
                <a:cxnSpLocks/>
              </p:cNvCxnSpPr>
              <p:nvPr/>
            </p:nvCxnSpPr>
            <p:spPr>
              <a:xfrm>
                <a:off x="2516175" y="2520716"/>
                <a:ext cx="0" cy="9096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2EF9A00B-5756-4516-A94F-F3FF1B263078}"/>
                  </a:ext>
                </a:extLst>
              </p:cNvPr>
              <p:cNvCxnSpPr>
                <a:cxnSpLocks/>
              </p:cNvCxnSpPr>
              <p:nvPr/>
            </p:nvCxnSpPr>
            <p:spPr>
              <a:xfrm>
                <a:off x="2279729" y="2513376"/>
                <a:ext cx="0" cy="9297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F252C5FC-F064-44C0-8561-63AD1AAAB950}"/>
                  </a:ext>
                </a:extLst>
              </p:cNvPr>
              <p:cNvCxnSpPr>
                <a:cxnSpLocks/>
              </p:cNvCxnSpPr>
              <p:nvPr/>
            </p:nvCxnSpPr>
            <p:spPr>
              <a:xfrm>
                <a:off x="5487986" y="1598316"/>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2C42FD67-DEA7-42F2-BBC5-4CC1C8DEBFB7}"/>
                  </a:ext>
                </a:extLst>
              </p:cNvPr>
              <p:cNvSpPr txBox="1"/>
              <p:nvPr/>
            </p:nvSpPr>
            <p:spPr>
              <a:xfrm rot="16200000">
                <a:off x="2400013" y="2999497"/>
                <a:ext cx="687056" cy="246221"/>
              </a:xfrm>
              <a:prstGeom prst="rect">
                <a:avLst/>
              </a:prstGeom>
              <a:noFill/>
            </p:spPr>
            <p:txBody>
              <a:bodyPr wrap="square" rtlCol="0">
                <a:spAutoFit/>
              </a:bodyPr>
              <a:lstStyle/>
              <a:p>
                <a:pPr algn="ctr"/>
                <a:r>
                  <a:rPr lang="en-US" sz="1000" b="1" dirty="0">
                    <a:solidFill>
                      <a:srgbClr val="0070C0"/>
                    </a:solidFill>
                  </a:rPr>
                  <a:t>EC8-10</a:t>
                </a:r>
                <a:endParaRPr lang="en-US" sz="2400" b="1" dirty="0">
                  <a:solidFill>
                    <a:srgbClr val="0070C0"/>
                  </a:solidFill>
                </a:endParaRPr>
              </a:p>
            </p:txBody>
          </p:sp>
          <p:sp>
            <p:nvSpPr>
              <p:cNvPr id="20" name="TextBox 19">
                <a:extLst>
                  <a:ext uri="{FF2B5EF4-FFF2-40B4-BE49-F238E27FC236}">
                    <a16:creationId xmlns="" xmlns:a16="http://schemas.microsoft.com/office/drawing/2014/main" id="{7AB9F4C3-F6C3-4CD6-8C9B-C3980AF1E498}"/>
                  </a:ext>
                </a:extLst>
              </p:cNvPr>
              <p:cNvSpPr txBox="1"/>
              <p:nvPr/>
            </p:nvSpPr>
            <p:spPr>
              <a:xfrm rot="16200000">
                <a:off x="1574771" y="2874052"/>
                <a:ext cx="938942" cy="400110"/>
              </a:xfrm>
              <a:prstGeom prst="rect">
                <a:avLst/>
              </a:prstGeom>
              <a:noFill/>
            </p:spPr>
            <p:txBody>
              <a:bodyPr wrap="square" rtlCol="0">
                <a:spAutoFit/>
              </a:bodyPr>
              <a:lstStyle/>
              <a:p>
                <a:pPr algn="ctr"/>
                <a:r>
                  <a:rPr lang="en-US" sz="1000" b="1" dirty="0">
                    <a:solidFill>
                      <a:srgbClr val="0070C0"/>
                    </a:solidFill>
                  </a:rPr>
                  <a:t>EC5-7</a:t>
                </a:r>
              </a:p>
              <a:p>
                <a:pPr algn="ctr"/>
                <a:r>
                  <a:rPr lang="en-US" sz="1000" b="1" dirty="0">
                    <a:solidFill>
                      <a:srgbClr val="0070C0"/>
                    </a:solidFill>
                  </a:rPr>
                  <a:t>Benzene</a:t>
                </a:r>
                <a:endParaRPr lang="en-US" sz="2400" b="1" dirty="0">
                  <a:solidFill>
                    <a:srgbClr val="0070C0"/>
                  </a:solidFill>
                </a:endParaRPr>
              </a:p>
            </p:txBody>
          </p:sp>
          <p:sp>
            <p:nvSpPr>
              <p:cNvPr id="21" name="TextBox 20">
                <a:extLst>
                  <a:ext uri="{FF2B5EF4-FFF2-40B4-BE49-F238E27FC236}">
                    <a16:creationId xmlns="" xmlns:a16="http://schemas.microsoft.com/office/drawing/2014/main" id="{6F470836-29B4-4E8B-9391-ADE607592BCB}"/>
                  </a:ext>
                </a:extLst>
              </p:cNvPr>
              <p:cNvSpPr txBox="1"/>
              <p:nvPr/>
            </p:nvSpPr>
            <p:spPr>
              <a:xfrm rot="16200000">
                <a:off x="1937482" y="2872783"/>
                <a:ext cx="932683" cy="215444"/>
              </a:xfrm>
              <a:prstGeom prst="rect">
                <a:avLst/>
              </a:prstGeom>
              <a:noFill/>
            </p:spPr>
            <p:txBody>
              <a:bodyPr wrap="square" rtlCol="0">
                <a:spAutoFit/>
              </a:bodyPr>
              <a:lstStyle/>
              <a:p>
                <a:pPr algn="ctr"/>
                <a:r>
                  <a:rPr lang="en-US" sz="800" b="1" dirty="0">
                    <a:solidFill>
                      <a:srgbClr val="0070C0"/>
                    </a:solidFill>
                  </a:rPr>
                  <a:t>EC7-8 Toluene</a:t>
                </a:r>
                <a:endParaRPr lang="en-US" sz="1800" b="1" dirty="0">
                  <a:solidFill>
                    <a:srgbClr val="0070C0"/>
                  </a:solidFill>
                </a:endParaRPr>
              </a:p>
            </p:txBody>
          </p:sp>
          <p:sp>
            <p:nvSpPr>
              <p:cNvPr id="22" name="TextBox 21">
                <a:extLst>
                  <a:ext uri="{FF2B5EF4-FFF2-40B4-BE49-F238E27FC236}">
                    <a16:creationId xmlns="" xmlns:a16="http://schemas.microsoft.com/office/drawing/2014/main" id="{70CE7AD4-0151-4D38-84D9-D5A25EADF2B0}"/>
                  </a:ext>
                </a:extLst>
              </p:cNvPr>
              <p:cNvSpPr txBox="1"/>
              <p:nvPr/>
            </p:nvSpPr>
            <p:spPr>
              <a:xfrm>
                <a:off x="1824339" y="3479063"/>
                <a:ext cx="3337676" cy="276999"/>
              </a:xfrm>
              <a:prstGeom prst="rect">
                <a:avLst/>
              </a:prstGeom>
              <a:noFill/>
            </p:spPr>
            <p:txBody>
              <a:bodyPr wrap="square" rtlCol="0">
                <a:spAutoFit/>
              </a:bodyPr>
              <a:lstStyle/>
              <a:p>
                <a:r>
                  <a:rPr lang="en-US" sz="1200" b="1" dirty="0"/>
                  <a:t>Increasing Equivalent Carbon (EC) Number</a:t>
                </a:r>
              </a:p>
            </p:txBody>
          </p:sp>
          <p:cxnSp>
            <p:nvCxnSpPr>
              <p:cNvPr id="23" name="Straight Arrow Connector 22">
                <a:extLst>
                  <a:ext uri="{FF2B5EF4-FFF2-40B4-BE49-F238E27FC236}">
                    <a16:creationId xmlns="" xmlns:a16="http://schemas.microsoft.com/office/drawing/2014/main" id="{FC49F288-01B0-438F-BF42-7874F9700EC1}"/>
                  </a:ext>
                </a:extLst>
              </p:cNvPr>
              <p:cNvCxnSpPr>
                <a:cxnSpLocks/>
                <a:stCxn id="22" idx="3"/>
              </p:cNvCxnSpPr>
              <p:nvPr/>
            </p:nvCxnSpPr>
            <p:spPr>
              <a:xfrm flipV="1">
                <a:off x="5162015" y="3612409"/>
                <a:ext cx="3465791" cy="5154"/>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3DDFBD40-912D-4010-9DA0-9C4E00FDA351}"/>
                  </a:ext>
                </a:extLst>
              </p:cNvPr>
              <p:cNvSpPr txBox="1"/>
              <p:nvPr/>
            </p:nvSpPr>
            <p:spPr>
              <a:xfrm rot="16200000">
                <a:off x="1903126" y="2163942"/>
                <a:ext cx="776828" cy="246221"/>
              </a:xfrm>
              <a:prstGeom prst="rect">
                <a:avLst/>
              </a:prstGeom>
              <a:noFill/>
            </p:spPr>
            <p:txBody>
              <a:bodyPr wrap="square" rtlCol="0">
                <a:spAutoFit/>
              </a:bodyPr>
              <a:lstStyle/>
              <a:p>
                <a:pPr algn="ctr"/>
                <a:r>
                  <a:rPr lang="en-US" sz="1000" b="1" dirty="0">
                    <a:solidFill>
                      <a:srgbClr val="008000"/>
                    </a:solidFill>
                  </a:rPr>
                  <a:t>EC6-8</a:t>
                </a:r>
                <a:endParaRPr lang="en-US" sz="2400" b="1" dirty="0">
                  <a:solidFill>
                    <a:srgbClr val="008000"/>
                  </a:solidFill>
                </a:endParaRPr>
              </a:p>
            </p:txBody>
          </p:sp>
          <p:sp>
            <p:nvSpPr>
              <p:cNvPr id="25" name="TextBox 24">
                <a:extLst>
                  <a:ext uri="{FF2B5EF4-FFF2-40B4-BE49-F238E27FC236}">
                    <a16:creationId xmlns="" xmlns:a16="http://schemas.microsoft.com/office/drawing/2014/main" id="{5C6FDFA4-4CD2-440E-A0F9-E52C6A3EB1AB}"/>
                  </a:ext>
                </a:extLst>
              </p:cNvPr>
              <p:cNvSpPr txBox="1"/>
              <p:nvPr/>
            </p:nvSpPr>
            <p:spPr>
              <a:xfrm rot="16200000">
                <a:off x="2424053" y="2125173"/>
                <a:ext cx="643285" cy="246221"/>
              </a:xfrm>
              <a:prstGeom prst="rect">
                <a:avLst/>
              </a:prstGeom>
              <a:noFill/>
            </p:spPr>
            <p:txBody>
              <a:bodyPr wrap="square" rtlCol="0">
                <a:spAutoFit/>
              </a:bodyPr>
              <a:lstStyle/>
              <a:p>
                <a:pPr algn="ctr"/>
                <a:r>
                  <a:rPr lang="en-US" sz="1000" b="1" dirty="0">
                    <a:solidFill>
                      <a:srgbClr val="008000"/>
                    </a:solidFill>
                  </a:rPr>
                  <a:t>EC8-10</a:t>
                </a:r>
                <a:endParaRPr lang="en-US" sz="2400" b="1" dirty="0">
                  <a:solidFill>
                    <a:srgbClr val="008000"/>
                  </a:solidFill>
                </a:endParaRPr>
              </a:p>
            </p:txBody>
          </p:sp>
          <p:sp>
            <p:nvSpPr>
              <p:cNvPr id="26" name="TextBox 25">
                <a:extLst>
                  <a:ext uri="{FF2B5EF4-FFF2-40B4-BE49-F238E27FC236}">
                    <a16:creationId xmlns="" xmlns:a16="http://schemas.microsoft.com/office/drawing/2014/main" id="{908CB797-D96F-4F8E-AF62-BC2C38CB5D6C}"/>
                  </a:ext>
                </a:extLst>
              </p:cNvPr>
              <p:cNvSpPr txBox="1"/>
              <p:nvPr/>
            </p:nvSpPr>
            <p:spPr>
              <a:xfrm rot="16200000">
                <a:off x="2813669" y="2087597"/>
                <a:ext cx="776828" cy="246221"/>
              </a:xfrm>
              <a:prstGeom prst="rect">
                <a:avLst/>
              </a:prstGeom>
              <a:noFill/>
            </p:spPr>
            <p:txBody>
              <a:bodyPr wrap="square" rtlCol="0">
                <a:spAutoFit/>
              </a:bodyPr>
              <a:lstStyle/>
              <a:p>
                <a:pPr algn="ctr"/>
                <a:r>
                  <a:rPr lang="en-US" sz="1000" b="1" dirty="0">
                    <a:solidFill>
                      <a:srgbClr val="008000"/>
                    </a:solidFill>
                  </a:rPr>
                  <a:t>EC10-12</a:t>
                </a:r>
                <a:endParaRPr lang="en-US" sz="2400" b="1" dirty="0">
                  <a:solidFill>
                    <a:srgbClr val="008000"/>
                  </a:solidFill>
                </a:endParaRPr>
              </a:p>
            </p:txBody>
          </p:sp>
          <p:sp>
            <p:nvSpPr>
              <p:cNvPr id="27" name="TextBox 26">
                <a:extLst>
                  <a:ext uri="{FF2B5EF4-FFF2-40B4-BE49-F238E27FC236}">
                    <a16:creationId xmlns="" xmlns:a16="http://schemas.microsoft.com/office/drawing/2014/main" id="{42E2A366-EB86-4BE6-9F30-65EAB1420275}"/>
                  </a:ext>
                </a:extLst>
              </p:cNvPr>
              <p:cNvSpPr txBox="1"/>
              <p:nvPr/>
            </p:nvSpPr>
            <p:spPr>
              <a:xfrm>
                <a:off x="3429945" y="1698779"/>
                <a:ext cx="913273" cy="246221"/>
              </a:xfrm>
              <a:prstGeom prst="rect">
                <a:avLst/>
              </a:prstGeom>
              <a:noFill/>
            </p:spPr>
            <p:txBody>
              <a:bodyPr wrap="square" rtlCol="0">
                <a:spAutoFit/>
              </a:bodyPr>
              <a:lstStyle/>
              <a:p>
                <a:pPr algn="ctr"/>
                <a:r>
                  <a:rPr lang="en-US" sz="1000" b="1" dirty="0">
                    <a:solidFill>
                      <a:srgbClr val="008000"/>
                    </a:solidFill>
                  </a:rPr>
                  <a:t>EC12-16</a:t>
                </a:r>
                <a:endParaRPr lang="en-US" sz="2400" b="1" dirty="0">
                  <a:solidFill>
                    <a:srgbClr val="008000"/>
                  </a:solidFill>
                </a:endParaRPr>
              </a:p>
            </p:txBody>
          </p:sp>
          <p:sp>
            <p:nvSpPr>
              <p:cNvPr id="28" name="TextBox 27">
                <a:extLst>
                  <a:ext uri="{FF2B5EF4-FFF2-40B4-BE49-F238E27FC236}">
                    <a16:creationId xmlns="" xmlns:a16="http://schemas.microsoft.com/office/drawing/2014/main" id="{A77B0A11-2FFD-447A-80A6-E59689BF1CFE}"/>
                  </a:ext>
                </a:extLst>
              </p:cNvPr>
              <p:cNvSpPr txBox="1"/>
              <p:nvPr/>
            </p:nvSpPr>
            <p:spPr>
              <a:xfrm>
                <a:off x="4350183" y="1702108"/>
                <a:ext cx="1124352" cy="246221"/>
              </a:xfrm>
              <a:prstGeom prst="rect">
                <a:avLst/>
              </a:prstGeom>
              <a:noFill/>
            </p:spPr>
            <p:txBody>
              <a:bodyPr wrap="square" rtlCol="0">
                <a:spAutoFit/>
              </a:bodyPr>
              <a:lstStyle/>
              <a:p>
                <a:pPr algn="ctr"/>
                <a:r>
                  <a:rPr lang="en-US" sz="1000" b="1" dirty="0">
                    <a:solidFill>
                      <a:srgbClr val="008000"/>
                    </a:solidFill>
                  </a:rPr>
                  <a:t>EC16-21</a:t>
                </a:r>
                <a:endParaRPr lang="en-US" sz="2400" b="1" dirty="0">
                  <a:solidFill>
                    <a:srgbClr val="008000"/>
                  </a:solidFill>
                </a:endParaRPr>
              </a:p>
            </p:txBody>
          </p:sp>
          <p:sp>
            <p:nvSpPr>
              <p:cNvPr id="29" name="TextBox 28">
                <a:extLst>
                  <a:ext uri="{FF2B5EF4-FFF2-40B4-BE49-F238E27FC236}">
                    <a16:creationId xmlns="" xmlns:a16="http://schemas.microsoft.com/office/drawing/2014/main" id="{E7A1D07D-8469-401A-9735-A823D49CC24F}"/>
                  </a:ext>
                </a:extLst>
              </p:cNvPr>
              <p:cNvSpPr txBox="1"/>
              <p:nvPr/>
            </p:nvSpPr>
            <p:spPr>
              <a:xfrm>
                <a:off x="5495450" y="1698224"/>
                <a:ext cx="3191350" cy="892552"/>
              </a:xfrm>
              <a:prstGeom prst="rect">
                <a:avLst/>
              </a:prstGeom>
              <a:noFill/>
            </p:spPr>
            <p:txBody>
              <a:bodyPr wrap="square" rtlCol="0">
                <a:spAutoFit/>
              </a:bodyPr>
              <a:lstStyle/>
              <a:p>
                <a:pPr algn="ctr"/>
                <a:r>
                  <a:rPr lang="en-US" sz="1000" b="1" dirty="0">
                    <a:solidFill>
                      <a:srgbClr val="008000"/>
                    </a:solidFill>
                  </a:rPr>
                  <a:t>EC21-35</a:t>
                </a:r>
              </a:p>
              <a:p>
                <a:pPr algn="ctr"/>
                <a:r>
                  <a:rPr lang="en-US" sz="900" b="1" dirty="0">
                    <a:solidFill>
                      <a:srgbClr val="008000"/>
                    </a:solidFill>
                  </a:rPr>
                  <a:t>(same properties as EC16-21)</a:t>
                </a:r>
              </a:p>
              <a:p>
                <a:pPr algn="ctr"/>
                <a:r>
                  <a:rPr lang="en-US" sz="900" b="1" dirty="0">
                    <a:solidFill>
                      <a:srgbClr val="008000"/>
                    </a:solidFill>
                  </a:rPr>
                  <a:t>-- not considered a transport fraction--</a:t>
                </a:r>
              </a:p>
              <a:p>
                <a:pPr algn="ctr"/>
                <a:endParaRPr lang="en-US" sz="2400" b="1" dirty="0">
                  <a:solidFill>
                    <a:srgbClr val="FF0000"/>
                  </a:solidFill>
                </a:endParaRPr>
              </a:p>
            </p:txBody>
          </p:sp>
          <p:sp>
            <p:nvSpPr>
              <p:cNvPr id="30" name="TextBox 29">
                <a:extLst>
                  <a:ext uri="{FF2B5EF4-FFF2-40B4-BE49-F238E27FC236}">
                    <a16:creationId xmlns="" xmlns:a16="http://schemas.microsoft.com/office/drawing/2014/main" id="{45E464E0-6314-441A-A5A6-68706ABCE2F3}"/>
                  </a:ext>
                </a:extLst>
              </p:cNvPr>
              <p:cNvSpPr txBox="1"/>
              <p:nvPr/>
            </p:nvSpPr>
            <p:spPr>
              <a:xfrm rot="16200000">
                <a:off x="2854510" y="2970443"/>
                <a:ext cx="687056" cy="246221"/>
              </a:xfrm>
              <a:prstGeom prst="rect">
                <a:avLst/>
              </a:prstGeom>
              <a:noFill/>
            </p:spPr>
            <p:txBody>
              <a:bodyPr wrap="square" rtlCol="0">
                <a:spAutoFit/>
              </a:bodyPr>
              <a:lstStyle/>
              <a:p>
                <a:pPr algn="ctr"/>
                <a:r>
                  <a:rPr lang="en-US" sz="1000" b="1" dirty="0">
                    <a:solidFill>
                      <a:srgbClr val="0070C0"/>
                    </a:solidFill>
                  </a:rPr>
                  <a:t>EC10-12</a:t>
                </a:r>
                <a:endParaRPr lang="en-US" sz="2400" b="1" dirty="0">
                  <a:solidFill>
                    <a:srgbClr val="0070C0"/>
                  </a:solidFill>
                </a:endParaRPr>
              </a:p>
            </p:txBody>
          </p:sp>
          <p:sp>
            <p:nvSpPr>
              <p:cNvPr id="31" name="TextBox 30">
                <a:extLst>
                  <a:ext uri="{FF2B5EF4-FFF2-40B4-BE49-F238E27FC236}">
                    <a16:creationId xmlns="" xmlns:a16="http://schemas.microsoft.com/office/drawing/2014/main" id="{0CF6E45D-4B99-4FAB-84A5-483B2357B646}"/>
                  </a:ext>
                </a:extLst>
              </p:cNvPr>
              <p:cNvSpPr txBox="1"/>
              <p:nvPr/>
            </p:nvSpPr>
            <p:spPr>
              <a:xfrm>
                <a:off x="3438168" y="2550237"/>
                <a:ext cx="913273" cy="246221"/>
              </a:xfrm>
              <a:prstGeom prst="rect">
                <a:avLst/>
              </a:prstGeom>
              <a:noFill/>
            </p:spPr>
            <p:txBody>
              <a:bodyPr wrap="square" rtlCol="0">
                <a:spAutoFit/>
              </a:bodyPr>
              <a:lstStyle/>
              <a:p>
                <a:pPr algn="ctr"/>
                <a:r>
                  <a:rPr lang="en-US" sz="1000" b="1" dirty="0">
                    <a:solidFill>
                      <a:srgbClr val="0070C0"/>
                    </a:solidFill>
                  </a:rPr>
                  <a:t>EC12-16</a:t>
                </a:r>
                <a:endParaRPr lang="en-US" sz="2400" b="1" dirty="0">
                  <a:solidFill>
                    <a:srgbClr val="0070C0"/>
                  </a:solidFill>
                </a:endParaRPr>
              </a:p>
            </p:txBody>
          </p:sp>
          <p:sp>
            <p:nvSpPr>
              <p:cNvPr id="32" name="TextBox 31">
                <a:extLst>
                  <a:ext uri="{FF2B5EF4-FFF2-40B4-BE49-F238E27FC236}">
                    <a16:creationId xmlns="" xmlns:a16="http://schemas.microsoft.com/office/drawing/2014/main" id="{44EAC376-FAA4-4773-85FE-79494BCC0E4B}"/>
                  </a:ext>
                </a:extLst>
              </p:cNvPr>
              <p:cNvSpPr txBox="1"/>
              <p:nvPr/>
            </p:nvSpPr>
            <p:spPr>
              <a:xfrm>
                <a:off x="4358905" y="2550238"/>
                <a:ext cx="1129082" cy="246221"/>
              </a:xfrm>
              <a:prstGeom prst="rect">
                <a:avLst/>
              </a:prstGeom>
              <a:noFill/>
            </p:spPr>
            <p:txBody>
              <a:bodyPr wrap="square" rtlCol="0">
                <a:spAutoFit/>
              </a:bodyPr>
              <a:lstStyle/>
              <a:p>
                <a:pPr algn="ctr"/>
                <a:r>
                  <a:rPr lang="en-US" sz="1000" b="1" dirty="0">
                    <a:solidFill>
                      <a:srgbClr val="0070C0"/>
                    </a:solidFill>
                  </a:rPr>
                  <a:t>EC16-21</a:t>
                </a:r>
                <a:endParaRPr lang="en-US" sz="2400" b="1" dirty="0">
                  <a:solidFill>
                    <a:srgbClr val="0070C0"/>
                  </a:solidFill>
                </a:endParaRPr>
              </a:p>
            </p:txBody>
          </p:sp>
          <p:sp>
            <p:nvSpPr>
              <p:cNvPr id="33" name="TextBox 32">
                <a:extLst>
                  <a:ext uri="{FF2B5EF4-FFF2-40B4-BE49-F238E27FC236}">
                    <a16:creationId xmlns="" xmlns:a16="http://schemas.microsoft.com/office/drawing/2014/main" id="{2187F9F5-DF5E-4203-A4CB-8EDF8196A0E4}"/>
                  </a:ext>
                </a:extLst>
              </p:cNvPr>
              <p:cNvSpPr txBox="1"/>
              <p:nvPr/>
            </p:nvSpPr>
            <p:spPr>
              <a:xfrm>
                <a:off x="5501438" y="2550236"/>
                <a:ext cx="3185361" cy="246221"/>
              </a:xfrm>
              <a:prstGeom prst="rect">
                <a:avLst/>
              </a:prstGeom>
              <a:noFill/>
            </p:spPr>
            <p:txBody>
              <a:bodyPr wrap="square" rtlCol="0">
                <a:spAutoFit/>
              </a:bodyPr>
              <a:lstStyle/>
              <a:p>
                <a:pPr algn="ctr"/>
                <a:r>
                  <a:rPr lang="en-US" sz="1000" b="1" dirty="0">
                    <a:solidFill>
                      <a:srgbClr val="0070C0"/>
                    </a:solidFill>
                  </a:rPr>
                  <a:t>EC21-35</a:t>
                </a:r>
                <a:endParaRPr lang="en-US" sz="2400" b="1" dirty="0">
                  <a:solidFill>
                    <a:srgbClr val="0070C0"/>
                  </a:solidFill>
                </a:endParaRPr>
              </a:p>
            </p:txBody>
          </p:sp>
        </p:grpSp>
        <p:grpSp>
          <p:nvGrpSpPr>
            <p:cNvPr id="36" name="Group 35">
              <a:extLst>
                <a:ext uri="{FF2B5EF4-FFF2-40B4-BE49-F238E27FC236}">
                  <a16:creationId xmlns="" xmlns:a16="http://schemas.microsoft.com/office/drawing/2014/main" id="{E7229554-E083-4BAB-8866-C05DA139152A}"/>
                </a:ext>
              </a:extLst>
            </p:cNvPr>
            <p:cNvGrpSpPr/>
            <p:nvPr/>
          </p:nvGrpSpPr>
          <p:grpSpPr>
            <a:xfrm>
              <a:off x="368541" y="3896123"/>
              <a:ext cx="7312606" cy="2165086"/>
              <a:chOff x="1374194" y="1590976"/>
              <a:chExt cx="7312606" cy="2165086"/>
            </a:xfrm>
          </p:grpSpPr>
          <p:cxnSp>
            <p:nvCxnSpPr>
              <p:cNvPr id="37" name="Straight Connector 36">
                <a:extLst>
                  <a:ext uri="{FF2B5EF4-FFF2-40B4-BE49-F238E27FC236}">
                    <a16:creationId xmlns="" xmlns:a16="http://schemas.microsoft.com/office/drawing/2014/main" id="{7D66EC0F-C50E-43C3-94D6-55C8D99DE877}"/>
                  </a:ext>
                </a:extLst>
              </p:cNvPr>
              <p:cNvCxnSpPr>
                <a:cxnSpLocks/>
              </p:cNvCxnSpPr>
              <p:nvPr/>
            </p:nvCxnSpPr>
            <p:spPr>
              <a:xfrm>
                <a:off x="4344986" y="1590976"/>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B7D401F1-A67A-4994-A446-0E2A52D08B21}"/>
                  </a:ext>
                </a:extLst>
              </p:cNvPr>
              <p:cNvCxnSpPr>
                <a:cxnSpLocks/>
              </p:cNvCxnSpPr>
              <p:nvPr/>
            </p:nvCxnSpPr>
            <p:spPr>
              <a:xfrm>
                <a:off x="2516175" y="1598316"/>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CA7CAD91-2B84-45EE-93BE-DE48A7A91F81}"/>
                  </a:ext>
                </a:extLst>
              </p:cNvPr>
              <p:cNvCxnSpPr>
                <a:cxnSpLocks/>
              </p:cNvCxnSpPr>
              <p:nvPr/>
            </p:nvCxnSpPr>
            <p:spPr>
              <a:xfrm>
                <a:off x="2973060" y="1605657"/>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2CECAEA2-8599-431D-976E-9F657492720D}"/>
                  </a:ext>
                </a:extLst>
              </p:cNvPr>
              <p:cNvSpPr txBox="1"/>
              <p:nvPr/>
            </p:nvSpPr>
            <p:spPr>
              <a:xfrm rot="16200000">
                <a:off x="590528" y="2381983"/>
                <a:ext cx="1844332" cy="276999"/>
              </a:xfrm>
              <a:prstGeom prst="rect">
                <a:avLst/>
              </a:prstGeom>
              <a:noFill/>
            </p:spPr>
            <p:txBody>
              <a:bodyPr wrap="square" rtlCol="0">
                <a:spAutoFit/>
              </a:bodyPr>
              <a:lstStyle/>
              <a:p>
                <a:pPr algn="ctr"/>
                <a:r>
                  <a:rPr lang="en-US" sz="1200" b="1" dirty="0">
                    <a:solidFill>
                      <a:schemeClr val="tx1"/>
                    </a:solidFill>
                  </a:rPr>
                  <a:t>Molecular Structure</a:t>
                </a:r>
              </a:p>
            </p:txBody>
          </p:sp>
          <p:sp>
            <p:nvSpPr>
              <p:cNvPr id="41" name="TextBox 40">
                <a:extLst>
                  <a:ext uri="{FF2B5EF4-FFF2-40B4-BE49-F238E27FC236}">
                    <a16:creationId xmlns="" xmlns:a16="http://schemas.microsoft.com/office/drawing/2014/main" id="{A7533921-75DB-4DD8-98BC-707CD65DFD7A}"/>
                  </a:ext>
                </a:extLst>
              </p:cNvPr>
              <p:cNvSpPr txBox="1"/>
              <p:nvPr/>
            </p:nvSpPr>
            <p:spPr>
              <a:xfrm rot="16200000">
                <a:off x="1551574" y="2163941"/>
                <a:ext cx="776828" cy="246221"/>
              </a:xfrm>
              <a:prstGeom prst="rect">
                <a:avLst/>
              </a:prstGeom>
              <a:noFill/>
            </p:spPr>
            <p:txBody>
              <a:bodyPr wrap="square" rtlCol="0">
                <a:spAutoFit/>
              </a:bodyPr>
              <a:lstStyle/>
              <a:p>
                <a:pPr algn="ctr"/>
                <a:r>
                  <a:rPr lang="en-US" sz="1000" b="1" dirty="0">
                    <a:solidFill>
                      <a:srgbClr val="FF0000"/>
                    </a:solidFill>
                  </a:rPr>
                  <a:t>EC5-6</a:t>
                </a:r>
                <a:endParaRPr lang="en-US" sz="2400" b="1" dirty="0">
                  <a:solidFill>
                    <a:srgbClr val="FF0000"/>
                  </a:solidFill>
                </a:endParaRPr>
              </a:p>
            </p:txBody>
          </p:sp>
          <p:sp>
            <p:nvSpPr>
              <p:cNvPr id="42" name="TextBox 41">
                <a:extLst>
                  <a:ext uri="{FF2B5EF4-FFF2-40B4-BE49-F238E27FC236}">
                    <a16:creationId xmlns="" xmlns:a16="http://schemas.microsoft.com/office/drawing/2014/main" id="{3A710D21-118A-4257-A605-E3C4C06D066B}"/>
                  </a:ext>
                </a:extLst>
              </p:cNvPr>
              <p:cNvSpPr txBox="1"/>
              <p:nvPr/>
            </p:nvSpPr>
            <p:spPr>
              <a:xfrm rot="16200000">
                <a:off x="1204700" y="1940430"/>
                <a:ext cx="929740" cy="230832"/>
              </a:xfrm>
              <a:prstGeom prst="rect">
                <a:avLst/>
              </a:prstGeom>
              <a:noFill/>
            </p:spPr>
            <p:txBody>
              <a:bodyPr wrap="square" rtlCol="0">
                <a:spAutoFit/>
              </a:bodyPr>
              <a:lstStyle/>
              <a:p>
                <a:pPr algn="ctr"/>
                <a:r>
                  <a:rPr lang="en-US" sz="900" b="1" dirty="0">
                    <a:solidFill>
                      <a:srgbClr val="008000"/>
                    </a:solidFill>
                  </a:rPr>
                  <a:t>Aliphatic</a:t>
                </a:r>
                <a:endParaRPr lang="en-US" b="1" dirty="0">
                  <a:solidFill>
                    <a:srgbClr val="008000"/>
                  </a:solidFill>
                </a:endParaRPr>
              </a:p>
            </p:txBody>
          </p:sp>
          <p:sp>
            <p:nvSpPr>
              <p:cNvPr id="43" name="TextBox 42">
                <a:extLst>
                  <a:ext uri="{FF2B5EF4-FFF2-40B4-BE49-F238E27FC236}">
                    <a16:creationId xmlns="" xmlns:a16="http://schemas.microsoft.com/office/drawing/2014/main" id="{EA7974E9-E6C7-4A25-96F1-18AFEDF2A143}"/>
                  </a:ext>
                </a:extLst>
              </p:cNvPr>
              <p:cNvSpPr txBox="1"/>
              <p:nvPr/>
            </p:nvSpPr>
            <p:spPr>
              <a:xfrm rot="16200000">
                <a:off x="1212164" y="2870169"/>
                <a:ext cx="929740" cy="230832"/>
              </a:xfrm>
              <a:prstGeom prst="rect">
                <a:avLst/>
              </a:prstGeom>
              <a:noFill/>
            </p:spPr>
            <p:txBody>
              <a:bodyPr wrap="square" rtlCol="0">
                <a:spAutoFit/>
              </a:bodyPr>
              <a:lstStyle/>
              <a:p>
                <a:pPr algn="ctr"/>
                <a:r>
                  <a:rPr lang="en-US" sz="900" b="1" dirty="0">
                    <a:solidFill>
                      <a:srgbClr val="0070C0"/>
                    </a:solidFill>
                  </a:rPr>
                  <a:t>Aromatic</a:t>
                </a:r>
                <a:endParaRPr lang="en-US" b="1" dirty="0">
                  <a:solidFill>
                    <a:srgbClr val="0070C0"/>
                  </a:solidFill>
                </a:endParaRPr>
              </a:p>
            </p:txBody>
          </p:sp>
          <p:sp>
            <p:nvSpPr>
              <p:cNvPr id="44" name="Rectangle 43">
                <a:extLst>
                  <a:ext uri="{FF2B5EF4-FFF2-40B4-BE49-F238E27FC236}">
                    <a16:creationId xmlns="" xmlns:a16="http://schemas.microsoft.com/office/drawing/2014/main" id="{9B4EB266-9983-4CD7-9799-9D76E5B04FD2}"/>
                  </a:ext>
                </a:extLst>
              </p:cNvPr>
              <p:cNvSpPr/>
              <p:nvPr/>
            </p:nvSpPr>
            <p:spPr>
              <a:xfrm>
                <a:off x="1824340" y="1590976"/>
                <a:ext cx="6862460" cy="18447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 xmlns:a16="http://schemas.microsoft.com/office/drawing/2014/main" id="{7A1CF28F-9583-4B74-811A-7B346D548BFC}"/>
                  </a:ext>
                </a:extLst>
              </p:cNvPr>
              <p:cNvCxnSpPr>
                <a:cxnSpLocks/>
              </p:cNvCxnSpPr>
              <p:nvPr/>
            </p:nvCxnSpPr>
            <p:spPr>
              <a:xfrm>
                <a:off x="2056498" y="1590976"/>
                <a:ext cx="0" cy="9297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78DE7C00-164C-4C91-A63A-BC9ADF75B183}"/>
                  </a:ext>
                </a:extLst>
              </p:cNvPr>
              <p:cNvCxnSpPr>
                <a:cxnSpLocks/>
              </p:cNvCxnSpPr>
              <p:nvPr/>
            </p:nvCxnSpPr>
            <p:spPr>
              <a:xfrm>
                <a:off x="3429448" y="1598316"/>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EEB24BDE-6536-426E-A125-E0473739B512}"/>
                  </a:ext>
                </a:extLst>
              </p:cNvPr>
              <p:cNvCxnSpPr>
                <a:cxnSpLocks/>
                <a:endCxn id="44" idx="3"/>
              </p:cNvCxnSpPr>
              <p:nvPr/>
            </p:nvCxnSpPr>
            <p:spPr>
              <a:xfrm flipV="1">
                <a:off x="1824340" y="2513376"/>
                <a:ext cx="6862460" cy="73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E29E3A73-7F38-4A0E-BDD9-27E6B108863E}"/>
                  </a:ext>
                </a:extLst>
              </p:cNvPr>
              <p:cNvCxnSpPr>
                <a:cxnSpLocks/>
              </p:cNvCxnSpPr>
              <p:nvPr/>
            </p:nvCxnSpPr>
            <p:spPr>
              <a:xfrm>
                <a:off x="2516175" y="2520716"/>
                <a:ext cx="0" cy="9096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E5762425-A676-4079-9CC3-7CE6774F13FF}"/>
                  </a:ext>
                </a:extLst>
              </p:cNvPr>
              <p:cNvCxnSpPr>
                <a:cxnSpLocks/>
              </p:cNvCxnSpPr>
              <p:nvPr/>
            </p:nvCxnSpPr>
            <p:spPr>
              <a:xfrm>
                <a:off x="2279729" y="2513376"/>
                <a:ext cx="0" cy="9297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80CDBABF-6036-40DA-87A8-1C4E45D0699D}"/>
                  </a:ext>
                </a:extLst>
              </p:cNvPr>
              <p:cNvCxnSpPr>
                <a:cxnSpLocks/>
              </p:cNvCxnSpPr>
              <p:nvPr/>
            </p:nvCxnSpPr>
            <p:spPr>
              <a:xfrm>
                <a:off x="5487986" y="1598316"/>
                <a:ext cx="0" cy="1844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 xmlns:a16="http://schemas.microsoft.com/office/drawing/2014/main" id="{66017DB2-D5A0-4772-A3FA-C895EA9C57F0}"/>
                  </a:ext>
                </a:extLst>
              </p:cNvPr>
              <p:cNvSpPr txBox="1"/>
              <p:nvPr/>
            </p:nvSpPr>
            <p:spPr>
              <a:xfrm rot="16200000">
                <a:off x="2400013" y="2999497"/>
                <a:ext cx="687056" cy="246221"/>
              </a:xfrm>
              <a:prstGeom prst="rect">
                <a:avLst/>
              </a:prstGeom>
              <a:noFill/>
            </p:spPr>
            <p:txBody>
              <a:bodyPr wrap="square" rtlCol="0">
                <a:spAutoFit/>
              </a:bodyPr>
              <a:lstStyle/>
              <a:p>
                <a:pPr algn="ctr"/>
                <a:r>
                  <a:rPr lang="en-US" sz="1000" b="1" dirty="0">
                    <a:solidFill>
                      <a:srgbClr val="00B050"/>
                    </a:solidFill>
                  </a:rPr>
                  <a:t>EC8-10</a:t>
                </a:r>
                <a:endParaRPr lang="en-US" sz="2400" b="1" dirty="0">
                  <a:solidFill>
                    <a:srgbClr val="00B050"/>
                  </a:solidFill>
                </a:endParaRPr>
              </a:p>
            </p:txBody>
          </p:sp>
          <p:sp>
            <p:nvSpPr>
              <p:cNvPr id="52" name="TextBox 51">
                <a:extLst>
                  <a:ext uri="{FF2B5EF4-FFF2-40B4-BE49-F238E27FC236}">
                    <a16:creationId xmlns="" xmlns:a16="http://schemas.microsoft.com/office/drawing/2014/main" id="{536462B9-008C-4E3D-9250-9CF224707A3F}"/>
                  </a:ext>
                </a:extLst>
              </p:cNvPr>
              <p:cNvSpPr txBox="1"/>
              <p:nvPr/>
            </p:nvSpPr>
            <p:spPr>
              <a:xfrm rot="16200000">
                <a:off x="1574771" y="2874052"/>
                <a:ext cx="938942" cy="400110"/>
              </a:xfrm>
              <a:prstGeom prst="rect">
                <a:avLst/>
              </a:prstGeom>
              <a:noFill/>
            </p:spPr>
            <p:txBody>
              <a:bodyPr wrap="square" rtlCol="0">
                <a:spAutoFit/>
              </a:bodyPr>
              <a:lstStyle/>
              <a:p>
                <a:pPr algn="ctr"/>
                <a:r>
                  <a:rPr lang="en-US" sz="1000" b="1" dirty="0">
                    <a:solidFill>
                      <a:srgbClr val="00B050"/>
                    </a:solidFill>
                  </a:rPr>
                  <a:t>EC5-7</a:t>
                </a:r>
              </a:p>
              <a:p>
                <a:pPr algn="ctr"/>
                <a:r>
                  <a:rPr lang="en-US" sz="1000" b="1" dirty="0">
                    <a:solidFill>
                      <a:srgbClr val="00B050"/>
                    </a:solidFill>
                  </a:rPr>
                  <a:t>Benzene</a:t>
                </a:r>
                <a:endParaRPr lang="en-US" sz="2400" b="1" dirty="0">
                  <a:solidFill>
                    <a:srgbClr val="00B050"/>
                  </a:solidFill>
                </a:endParaRPr>
              </a:p>
            </p:txBody>
          </p:sp>
          <p:sp>
            <p:nvSpPr>
              <p:cNvPr id="53" name="TextBox 52">
                <a:extLst>
                  <a:ext uri="{FF2B5EF4-FFF2-40B4-BE49-F238E27FC236}">
                    <a16:creationId xmlns="" xmlns:a16="http://schemas.microsoft.com/office/drawing/2014/main" id="{59BB183F-CB3D-4C7F-B5F5-6F2E70DC6C73}"/>
                  </a:ext>
                </a:extLst>
              </p:cNvPr>
              <p:cNvSpPr txBox="1"/>
              <p:nvPr/>
            </p:nvSpPr>
            <p:spPr>
              <a:xfrm rot="16200000">
                <a:off x="1937482" y="2872783"/>
                <a:ext cx="932683" cy="215444"/>
              </a:xfrm>
              <a:prstGeom prst="rect">
                <a:avLst/>
              </a:prstGeom>
              <a:noFill/>
            </p:spPr>
            <p:txBody>
              <a:bodyPr wrap="square" rtlCol="0">
                <a:spAutoFit/>
              </a:bodyPr>
              <a:lstStyle/>
              <a:p>
                <a:pPr algn="ctr"/>
                <a:r>
                  <a:rPr lang="en-US" sz="800" b="1" dirty="0">
                    <a:solidFill>
                      <a:srgbClr val="00B050"/>
                    </a:solidFill>
                  </a:rPr>
                  <a:t>EC7-8 Toluene</a:t>
                </a:r>
                <a:endParaRPr lang="en-US" sz="1800" b="1" dirty="0">
                  <a:solidFill>
                    <a:srgbClr val="00B050"/>
                  </a:solidFill>
                </a:endParaRPr>
              </a:p>
            </p:txBody>
          </p:sp>
          <p:sp>
            <p:nvSpPr>
              <p:cNvPr id="54" name="TextBox 53">
                <a:extLst>
                  <a:ext uri="{FF2B5EF4-FFF2-40B4-BE49-F238E27FC236}">
                    <a16:creationId xmlns="" xmlns:a16="http://schemas.microsoft.com/office/drawing/2014/main" id="{3D02E57B-1952-45F3-AA68-B14F362832DB}"/>
                  </a:ext>
                </a:extLst>
              </p:cNvPr>
              <p:cNvSpPr txBox="1"/>
              <p:nvPr/>
            </p:nvSpPr>
            <p:spPr>
              <a:xfrm>
                <a:off x="1824339" y="3479063"/>
                <a:ext cx="3337677" cy="276999"/>
              </a:xfrm>
              <a:prstGeom prst="rect">
                <a:avLst/>
              </a:prstGeom>
              <a:noFill/>
            </p:spPr>
            <p:txBody>
              <a:bodyPr wrap="square" rtlCol="0">
                <a:spAutoFit/>
              </a:bodyPr>
              <a:lstStyle/>
              <a:p>
                <a:r>
                  <a:rPr lang="en-US" sz="1200" b="1" dirty="0"/>
                  <a:t>Increasing Equivalent Carbon (EC) Number</a:t>
                </a:r>
              </a:p>
            </p:txBody>
          </p:sp>
          <p:cxnSp>
            <p:nvCxnSpPr>
              <p:cNvPr id="55" name="Straight Arrow Connector 54">
                <a:extLst>
                  <a:ext uri="{FF2B5EF4-FFF2-40B4-BE49-F238E27FC236}">
                    <a16:creationId xmlns="" xmlns:a16="http://schemas.microsoft.com/office/drawing/2014/main" id="{22DB2CDA-C11B-4355-9070-B4530CD1BDBF}"/>
                  </a:ext>
                </a:extLst>
              </p:cNvPr>
              <p:cNvCxnSpPr>
                <a:cxnSpLocks/>
                <a:stCxn id="54" idx="3"/>
              </p:cNvCxnSpPr>
              <p:nvPr/>
            </p:nvCxnSpPr>
            <p:spPr>
              <a:xfrm flipV="1">
                <a:off x="5162016" y="3612409"/>
                <a:ext cx="3465790" cy="5154"/>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 xmlns:a16="http://schemas.microsoft.com/office/drawing/2014/main" id="{2546E943-24F7-4419-9576-1C538A6DA12D}"/>
                  </a:ext>
                </a:extLst>
              </p:cNvPr>
              <p:cNvSpPr txBox="1"/>
              <p:nvPr/>
            </p:nvSpPr>
            <p:spPr>
              <a:xfrm rot="16200000">
                <a:off x="1903126" y="2163942"/>
                <a:ext cx="776828" cy="246221"/>
              </a:xfrm>
              <a:prstGeom prst="rect">
                <a:avLst/>
              </a:prstGeom>
              <a:noFill/>
            </p:spPr>
            <p:txBody>
              <a:bodyPr wrap="square" rtlCol="0">
                <a:spAutoFit/>
              </a:bodyPr>
              <a:lstStyle/>
              <a:p>
                <a:pPr algn="ctr"/>
                <a:r>
                  <a:rPr lang="en-US" sz="1000" b="1" dirty="0">
                    <a:solidFill>
                      <a:srgbClr val="FF0000"/>
                    </a:solidFill>
                  </a:rPr>
                  <a:t>EC6-8</a:t>
                </a:r>
                <a:endParaRPr lang="en-US" sz="2400" b="1" dirty="0">
                  <a:solidFill>
                    <a:srgbClr val="FF0000"/>
                  </a:solidFill>
                </a:endParaRPr>
              </a:p>
            </p:txBody>
          </p:sp>
          <p:sp>
            <p:nvSpPr>
              <p:cNvPr id="57" name="TextBox 56">
                <a:extLst>
                  <a:ext uri="{FF2B5EF4-FFF2-40B4-BE49-F238E27FC236}">
                    <a16:creationId xmlns="" xmlns:a16="http://schemas.microsoft.com/office/drawing/2014/main" id="{BEF66982-276C-485D-8399-10083A9735CB}"/>
                  </a:ext>
                </a:extLst>
              </p:cNvPr>
              <p:cNvSpPr txBox="1"/>
              <p:nvPr/>
            </p:nvSpPr>
            <p:spPr>
              <a:xfrm rot="16200000">
                <a:off x="2424053" y="2125173"/>
                <a:ext cx="643285" cy="246221"/>
              </a:xfrm>
              <a:prstGeom prst="rect">
                <a:avLst/>
              </a:prstGeom>
              <a:noFill/>
            </p:spPr>
            <p:txBody>
              <a:bodyPr wrap="square" rtlCol="0">
                <a:spAutoFit/>
              </a:bodyPr>
              <a:lstStyle/>
              <a:p>
                <a:pPr algn="ctr"/>
                <a:r>
                  <a:rPr lang="en-US" sz="1000" b="1" dirty="0">
                    <a:solidFill>
                      <a:srgbClr val="FF0000"/>
                    </a:solidFill>
                  </a:rPr>
                  <a:t>EC8-10</a:t>
                </a:r>
                <a:endParaRPr lang="en-US" sz="2400" b="1" dirty="0">
                  <a:solidFill>
                    <a:srgbClr val="FF0000"/>
                  </a:solidFill>
                </a:endParaRPr>
              </a:p>
            </p:txBody>
          </p:sp>
          <p:sp>
            <p:nvSpPr>
              <p:cNvPr id="58" name="TextBox 57">
                <a:extLst>
                  <a:ext uri="{FF2B5EF4-FFF2-40B4-BE49-F238E27FC236}">
                    <a16:creationId xmlns="" xmlns:a16="http://schemas.microsoft.com/office/drawing/2014/main" id="{47EDD301-EC93-4357-874D-DD996E73F4D5}"/>
                  </a:ext>
                </a:extLst>
              </p:cNvPr>
              <p:cNvSpPr txBox="1"/>
              <p:nvPr/>
            </p:nvSpPr>
            <p:spPr>
              <a:xfrm rot="16200000">
                <a:off x="2813669" y="2087597"/>
                <a:ext cx="776828" cy="246221"/>
              </a:xfrm>
              <a:prstGeom prst="rect">
                <a:avLst/>
              </a:prstGeom>
              <a:noFill/>
            </p:spPr>
            <p:txBody>
              <a:bodyPr wrap="square" rtlCol="0">
                <a:spAutoFit/>
              </a:bodyPr>
              <a:lstStyle/>
              <a:p>
                <a:pPr algn="ctr"/>
                <a:r>
                  <a:rPr lang="en-US" sz="1000" b="1" dirty="0">
                    <a:solidFill>
                      <a:srgbClr val="FF0000"/>
                    </a:solidFill>
                  </a:rPr>
                  <a:t>EC10-12</a:t>
                </a:r>
                <a:endParaRPr lang="en-US" sz="2400" b="1" dirty="0">
                  <a:solidFill>
                    <a:srgbClr val="FF0000"/>
                  </a:solidFill>
                </a:endParaRPr>
              </a:p>
            </p:txBody>
          </p:sp>
          <p:sp>
            <p:nvSpPr>
              <p:cNvPr id="59" name="TextBox 58">
                <a:extLst>
                  <a:ext uri="{FF2B5EF4-FFF2-40B4-BE49-F238E27FC236}">
                    <a16:creationId xmlns="" xmlns:a16="http://schemas.microsoft.com/office/drawing/2014/main" id="{57948159-7B5A-4542-A82B-5A47AE8B0D7C}"/>
                  </a:ext>
                </a:extLst>
              </p:cNvPr>
              <p:cNvSpPr txBox="1"/>
              <p:nvPr/>
            </p:nvSpPr>
            <p:spPr>
              <a:xfrm>
                <a:off x="3429945" y="1698779"/>
                <a:ext cx="913273" cy="246221"/>
              </a:xfrm>
              <a:prstGeom prst="rect">
                <a:avLst/>
              </a:prstGeom>
              <a:noFill/>
            </p:spPr>
            <p:txBody>
              <a:bodyPr wrap="square" rtlCol="0">
                <a:spAutoFit/>
              </a:bodyPr>
              <a:lstStyle/>
              <a:p>
                <a:pPr algn="ctr"/>
                <a:r>
                  <a:rPr lang="en-US" sz="1000" b="1" dirty="0">
                    <a:solidFill>
                      <a:srgbClr val="FF0000"/>
                    </a:solidFill>
                  </a:rPr>
                  <a:t>EC12-16</a:t>
                </a:r>
                <a:endParaRPr lang="en-US" sz="2400" b="1" dirty="0">
                  <a:solidFill>
                    <a:srgbClr val="FF0000"/>
                  </a:solidFill>
                </a:endParaRPr>
              </a:p>
            </p:txBody>
          </p:sp>
          <p:sp>
            <p:nvSpPr>
              <p:cNvPr id="60" name="TextBox 59">
                <a:extLst>
                  <a:ext uri="{FF2B5EF4-FFF2-40B4-BE49-F238E27FC236}">
                    <a16:creationId xmlns="" xmlns:a16="http://schemas.microsoft.com/office/drawing/2014/main" id="{23A9BCC3-7A0A-462D-8A44-2B18D8C784DF}"/>
                  </a:ext>
                </a:extLst>
              </p:cNvPr>
              <p:cNvSpPr txBox="1"/>
              <p:nvPr/>
            </p:nvSpPr>
            <p:spPr>
              <a:xfrm>
                <a:off x="4350183" y="1702108"/>
                <a:ext cx="1124352" cy="246221"/>
              </a:xfrm>
              <a:prstGeom prst="rect">
                <a:avLst/>
              </a:prstGeom>
              <a:noFill/>
            </p:spPr>
            <p:txBody>
              <a:bodyPr wrap="square" rtlCol="0">
                <a:spAutoFit/>
              </a:bodyPr>
              <a:lstStyle/>
              <a:p>
                <a:pPr algn="ctr"/>
                <a:r>
                  <a:rPr lang="en-US" sz="1000" b="1" dirty="0">
                    <a:solidFill>
                      <a:srgbClr val="FF0000"/>
                    </a:solidFill>
                  </a:rPr>
                  <a:t>EC16-21</a:t>
                </a:r>
                <a:endParaRPr lang="en-US" sz="2400" b="1" dirty="0">
                  <a:solidFill>
                    <a:srgbClr val="FF0000"/>
                  </a:solidFill>
                </a:endParaRPr>
              </a:p>
            </p:txBody>
          </p:sp>
          <p:sp>
            <p:nvSpPr>
              <p:cNvPr id="61" name="TextBox 60">
                <a:extLst>
                  <a:ext uri="{FF2B5EF4-FFF2-40B4-BE49-F238E27FC236}">
                    <a16:creationId xmlns="" xmlns:a16="http://schemas.microsoft.com/office/drawing/2014/main" id="{6DA3F1D9-8E39-41EE-9A49-F5D54771895C}"/>
                  </a:ext>
                </a:extLst>
              </p:cNvPr>
              <p:cNvSpPr txBox="1"/>
              <p:nvPr/>
            </p:nvSpPr>
            <p:spPr>
              <a:xfrm>
                <a:off x="5495450" y="1698224"/>
                <a:ext cx="3191350" cy="892552"/>
              </a:xfrm>
              <a:prstGeom prst="rect">
                <a:avLst/>
              </a:prstGeom>
              <a:noFill/>
            </p:spPr>
            <p:txBody>
              <a:bodyPr wrap="square" rtlCol="0">
                <a:spAutoFit/>
              </a:bodyPr>
              <a:lstStyle/>
              <a:p>
                <a:pPr algn="ctr"/>
                <a:r>
                  <a:rPr lang="en-US" sz="1000" b="1" dirty="0">
                    <a:solidFill>
                      <a:srgbClr val="FF0000"/>
                    </a:solidFill>
                  </a:rPr>
                  <a:t>EC21-35</a:t>
                </a:r>
              </a:p>
              <a:p>
                <a:pPr algn="ctr"/>
                <a:r>
                  <a:rPr lang="en-US" sz="900" b="1" dirty="0">
                    <a:solidFill>
                      <a:srgbClr val="FF0000"/>
                    </a:solidFill>
                  </a:rPr>
                  <a:t>(same properties as EC16-21)</a:t>
                </a:r>
              </a:p>
              <a:p>
                <a:pPr algn="ctr"/>
                <a:r>
                  <a:rPr lang="en-US" sz="900" b="1" dirty="0">
                    <a:solidFill>
                      <a:srgbClr val="FF0000"/>
                    </a:solidFill>
                  </a:rPr>
                  <a:t>-- not considered a transport fraction--</a:t>
                </a:r>
              </a:p>
              <a:p>
                <a:pPr algn="ctr"/>
                <a:endParaRPr lang="en-US" sz="2400" b="1" dirty="0">
                  <a:solidFill>
                    <a:srgbClr val="FF0000"/>
                  </a:solidFill>
                </a:endParaRPr>
              </a:p>
            </p:txBody>
          </p:sp>
          <p:sp>
            <p:nvSpPr>
              <p:cNvPr id="62" name="TextBox 61">
                <a:extLst>
                  <a:ext uri="{FF2B5EF4-FFF2-40B4-BE49-F238E27FC236}">
                    <a16:creationId xmlns="" xmlns:a16="http://schemas.microsoft.com/office/drawing/2014/main" id="{02FB9DB1-956D-4BE8-BC34-48D3D645AF91}"/>
                  </a:ext>
                </a:extLst>
              </p:cNvPr>
              <p:cNvSpPr txBox="1"/>
              <p:nvPr/>
            </p:nvSpPr>
            <p:spPr>
              <a:xfrm rot="16200000">
                <a:off x="2854510" y="2970443"/>
                <a:ext cx="687056" cy="246221"/>
              </a:xfrm>
              <a:prstGeom prst="rect">
                <a:avLst/>
              </a:prstGeom>
              <a:noFill/>
            </p:spPr>
            <p:txBody>
              <a:bodyPr wrap="square" rtlCol="0">
                <a:spAutoFit/>
              </a:bodyPr>
              <a:lstStyle/>
              <a:p>
                <a:pPr algn="ctr"/>
                <a:r>
                  <a:rPr lang="en-US" sz="1000" b="1" dirty="0">
                    <a:solidFill>
                      <a:srgbClr val="00B050"/>
                    </a:solidFill>
                  </a:rPr>
                  <a:t>EC10-12</a:t>
                </a:r>
                <a:endParaRPr lang="en-US" sz="2400" b="1" dirty="0">
                  <a:solidFill>
                    <a:srgbClr val="00B050"/>
                  </a:solidFill>
                </a:endParaRPr>
              </a:p>
            </p:txBody>
          </p:sp>
          <p:sp>
            <p:nvSpPr>
              <p:cNvPr id="63" name="TextBox 62">
                <a:extLst>
                  <a:ext uri="{FF2B5EF4-FFF2-40B4-BE49-F238E27FC236}">
                    <a16:creationId xmlns="" xmlns:a16="http://schemas.microsoft.com/office/drawing/2014/main" id="{5F8C4EC4-9684-44A2-89DA-A6600B4ED3F3}"/>
                  </a:ext>
                </a:extLst>
              </p:cNvPr>
              <p:cNvSpPr txBox="1"/>
              <p:nvPr/>
            </p:nvSpPr>
            <p:spPr>
              <a:xfrm>
                <a:off x="3438168" y="2550237"/>
                <a:ext cx="913273" cy="246221"/>
              </a:xfrm>
              <a:prstGeom prst="rect">
                <a:avLst/>
              </a:prstGeom>
              <a:noFill/>
            </p:spPr>
            <p:txBody>
              <a:bodyPr wrap="square" rtlCol="0">
                <a:spAutoFit/>
              </a:bodyPr>
              <a:lstStyle/>
              <a:p>
                <a:pPr algn="ctr"/>
                <a:r>
                  <a:rPr lang="en-US" sz="1000" b="1" dirty="0">
                    <a:solidFill>
                      <a:srgbClr val="00B050"/>
                    </a:solidFill>
                  </a:rPr>
                  <a:t>EC12-16</a:t>
                </a:r>
                <a:endParaRPr lang="en-US" sz="2400" b="1" dirty="0">
                  <a:solidFill>
                    <a:srgbClr val="00B050"/>
                  </a:solidFill>
                </a:endParaRPr>
              </a:p>
            </p:txBody>
          </p:sp>
          <p:sp>
            <p:nvSpPr>
              <p:cNvPr id="64" name="TextBox 63">
                <a:extLst>
                  <a:ext uri="{FF2B5EF4-FFF2-40B4-BE49-F238E27FC236}">
                    <a16:creationId xmlns="" xmlns:a16="http://schemas.microsoft.com/office/drawing/2014/main" id="{A1DF8E54-26C9-4667-AA1B-2594738F6492}"/>
                  </a:ext>
                </a:extLst>
              </p:cNvPr>
              <p:cNvSpPr txBox="1"/>
              <p:nvPr/>
            </p:nvSpPr>
            <p:spPr>
              <a:xfrm>
                <a:off x="4358905" y="2550238"/>
                <a:ext cx="1129082" cy="246221"/>
              </a:xfrm>
              <a:prstGeom prst="rect">
                <a:avLst/>
              </a:prstGeom>
              <a:noFill/>
            </p:spPr>
            <p:txBody>
              <a:bodyPr wrap="square" rtlCol="0">
                <a:spAutoFit/>
              </a:bodyPr>
              <a:lstStyle/>
              <a:p>
                <a:pPr algn="ctr"/>
                <a:r>
                  <a:rPr lang="en-US" sz="1000" b="1" dirty="0">
                    <a:solidFill>
                      <a:srgbClr val="00B050"/>
                    </a:solidFill>
                  </a:rPr>
                  <a:t>EC16-21</a:t>
                </a:r>
                <a:endParaRPr lang="en-US" sz="2400" b="1" dirty="0">
                  <a:solidFill>
                    <a:srgbClr val="00B050"/>
                  </a:solidFill>
                </a:endParaRPr>
              </a:p>
            </p:txBody>
          </p:sp>
          <p:sp>
            <p:nvSpPr>
              <p:cNvPr id="65" name="TextBox 64">
                <a:extLst>
                  <a:ext uri="{FF2B5EF4-FFF2-40B4-BE49-F238E27FC236}">
                    <a16:creationId xmlns="" xmlns:a16="http://schemas.microsoft.com/office/drawing/2014/main" id="{B027B57F-2726-4224-BB6A-B81DA76677B2}"/>
                  </a:ext>
                </a:extLst>
              </p:cNvPr>
              <p:cNvSpPr txBox="1"/>
              <p:nvPr/>
            </p:nvSpPr>
            <p:spPr>
              <a:xfrm>
                <a:off x="5501438" y="2550236"/>
                <a:ext cx="3185361" cy="246221"/>
              </a:xfrm>
              <a:prstGeom prst="rect">
                <a:avLst/>
              </a:prstGeom>
              <a:noFill/>
            </p:spPr>
            <p:txBody>
              <a:bodyPr wrap="square" rtlCol="0">
                <a:spAutoFit/>
              </a:bodyPr>
              <a:lstStyle/>
              <a:p>
                <a:pPr algn="ctr"/>
                <a:r>
                  <a:rPr lang="en-US" sz="1000" b="1" dirty="0">
                    <a:solidFill>
                      <a:srgbClr val="00B050"/>
                    </a:solidFill>
                  </a:rPr>
                  <a:t>EC21-35</a:t>
                </a:r>
                <a:endParaRPr lang="en-US" sz="2400" b="1" dirty="0">
                  <a:solidFill>
                    <a:srgbClr val="00B050"/>
                  </a:solidFill>
                </a:endParaRPr>
              </a:p>
            </p:txBody>
          </p:sp>
        </p:grpSp>
        <p:grpSp>
          <p:nvGrpSpPr>
            <p:cNvPr id="66" name="Group 65">
              <a:extLst>
                <a:ext uri="{FF2B5EF4-FFF2-40B4-BE49-F238E27FC236}">
                  <a16:creationId xmlns="" xmlns:a16="http://schemas.microsoft.com/office/drawing/2014/main" id="{4B54BE95-1134-480C-AEC0-F466A82E4C98}"/>
                </a:ext>
              </a:extLst>
            </p:cNvPr>
            <p:cNvGrpSpPr/>
            <p:nvPr/>
          </p:nvGrpSpPr>
          <p:grpSpPr>
            <a:xfrm>
              <a:off x="818687" y="3896123"/>
              <a:ext cx="6862460" cy="1859480"/>
              <a:chOff x="960358" y="3592572"/>
              <a:chExt cx="6862460" cy="1859480"/>
            </a:xfrm>
          </p:grpSpPr>
          <p:cxnSp>
            <p:nvCxnSpPr>
              <p:cNvPr id="67" name="Straight Connector 66">
                <a:extLst>
                  <a:ext uri="{FF2B5EF4-FFF2-40B4-BE49-F238E27FC236}">
                    <a16:creationId xmlns="" xmlns:a16="http://schemas.microsoft.com/office/drawing/2014/main" id="{A870E8C1-369C-48C2-9D06-3817A2BF5061}"/>
                  </a:ext>
                </a:extLst>
              </p:cNvPr>
              <p:cNvCxnSpPr>
                <a:cxnSpLocks/>
              </p:cNvCxnSpPr>
              <p:nvPr/>
            </p:nvCxnSpPr>
            <p:spPr>
              <a:xfrm>
                <a:off x="3481004" y="3592572"/>
                <a:ext cx="0" cy="184479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B590F414-177F-43D5-9A59-A0854E1B8A1D}"/>
                  </a:ext>
                </a:extLst>
              </p:cNvPr>
              <p:cNvCxnSpPr>
                <a:cxnSpLocks/>
              </p:cNvCxnSpPr>
              <p:nvPr/>
            </p:nvCxnSpPr>
            <p:spPr>
              <a:xfrm>
                <a:off x="1652193" y="3599912"/>
                <a:ext cx="0" cy="184479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 xmlns:a16="http://schemas.microsoft.com/office/drawing/2014/main" id="{D5737580-1349-4F87-8C1B-9E69BDA5E129}"/>
                  </a:ext>
                </a:extLst>
              </p:cNvPr>
              <p:cNvCxnSpPr>
                <a:cxnSpLocks/>
              </p:cNvCxnSpPr>
              <p:nvPr/>
            </p:nvCxnSpPr>
            <p:spPr>
              <a:xfrm>
                <a:off x="2109078" y="3607253"/>
                <a:ext cx="0" cy="184479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 xmlns:a16="http://schemas.microsoft.com/office/drawing/2014/main" id="{6447FC86-5967-47DF-91C8-81FFCC90F875}"/>
                  </a:ext>
                </a:extLst>
              </p:cNvPr>
              <p:cNvSpPr/>
              <p:nvPr/>
            </p:nvSpPr>
            <p:spPr>
              <a:xfrm>
                <a:off x="960358" y="3592572"/>
                <a:ext cx="6862460" cy="184479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1" name="Straight Connector 70">
                <a:extLst>
                  <a:ext uri="{FF2B5EF4-FFF2-40B4-BE49-F238E27FC236}">
                    <a16:creationId xmlns="" xmlns:a16="http://schemas.microsoft.com/office/drawing/2014/main" id="{EB848658-AA07-414C-A89D-0851841A9A4D}"/>
                  </a:ext>
                </a:extLst>
              </p:cNvPr>
              <p:cNvCxnSpPr>
                <a:cxnSpLocks/>
              </p:cNvCxnSpPr>
              <p:nvPr/>
            </p:nvCxnSpPr>
            <p:spPr>
              <a:xfrm>
                <a:off x="1192516" y="3592572"/>
                <a:ext cx="0" cy="92974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4AE46D37-ED77-411C-B2A8-4F1E072D5274}"/>
                  </a:ext>
                </a:extLst>
              </p:cNvPr>
              <p:cNvCxnSpPr>
                <a:cxnSpLocks/>
              </p:cNvCxnSpPr>
              <p:nvPr/>
            </p:nvCxnSpPr>
            <p:spPr>
              <a:xfrm>
                <a:off x="2565466" y="3599912"/>
                <a:ext cx="0" cy="184479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8A6AEEF8-8835-4361-B077-0E6271D43DB6}"/>
                  </a:ext>
                </a:extLst>
              </p:cNvPr>
              <p:cNvCxnSpPr>
                <a:cxnSpLocks/>
                <a:endCxn id="70" idx="3"/>
              </p:cNvCxnSpPr>
              <p:nvPr/>
            </p:nvCxnSpPr>
            <p:spPr>
              <a:xfrm flipV="1">
                <a:off x="960358" y="4514972"/>
                <a:ext cx="6862460" cy="734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CB2E6EB7-635E-43A1-B6C4-1CE3995BECB9}"/>
                  </a:ext>
                </a:extLst>
              </p:cNvPr>
              <p:cNvCxnSpPr>
                <a:cxnSpLocks/>
              </p:cNvCxnSpPr>
              <p:nvPr/>
            </p:nvCxnSpPr>
            <p:spPr>
              <a:xfrm>
                <a:off x="1415747" y="4514972"/>
                <a:ext cx="0" cy="92974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8D557018-8D80-4751-A108-3B8580D2659D}"/>
                  </a:ext>
                </a:extLst>
              </p:cNvPr>
              <p:cNvCxnSpPr>
                <a:cxnSpLocks/>
              </p:cNvCxnSpPr>
              <p:nvPr/>
            </p:nvCxnSpPr>
            <p:spPr>
              <a:xfrm>
                <a:off x="4624004" y="3599912"/>
                <a:ext cx="0" cy="184479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 xmlns:a16="http://schemas.microsoft.com/office/drawing/2014/main" id="{281769E9-E545-4696-AAC1-165B8AF8EA1E}"/>
                </a:ext>
              </a:extLst>
            </p:cNvPr>
            <p:cNvGrpSpPr/>
            <p:nvPr/>
          </p:nvGrpSpPr>
          <p:grpSpPr>
            <a:xfrm>
              <a:off x="864450" y="3995537"/>
              <a:ext cx="6312139" cy="1705973"/>
              <a:chOff x="864452" y="4454074"/>
              <a:chExt cx="6312139" cy="1705973"/>
            </a:xfrm>
          </p:grpSpPr>
          <p:sp>
            <p:nvSpPr>
              <p:cNvPr id="77" name="Rectangle 76">
                <a:extLst>
                  <a:ext uri="{FF2B5EF4-FFF2-40B4-BE49-F238E27FC236}">
                    <a16:creationId xmlns="" xmlns:a16="http://schemas.microsoft.com/office/drawing/2014/main" id="{374869EA-BD45-425E-9FC2-87193F23C2C8}"/>
                  </a:ext>
                </a:extLst>
              </p:cNvPr>
              <p:cNvSpPr/>
              <p:nvPr/>
            </p:nvSpPr>
            <p:spPr>
              <a:xfrm>
                <a:off x="5006340" y="4461661"/>
                <a:ext cx="2170251"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 xmlns:a16="http://schemas.microsoft.com/office/drawing/2014/main" id="{A598D950-7725-48A5-BCA7-1660C11A105D}"/>
                  </a:ext>
                </a:extLst>
              </p:cNvPr>
              <p:cNvSpPr/>
              <p:nvPr/>
            </p:nvSpPr>
            <p:spPr>
              <a:xfrm>
                <a:off x="5006340" y="5376561"/>
                <a:ext cx="2170251"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 xmlns:a16="http://schemas.microsoft.com/office/drawing/2014/main" id="{FD8EC184-72EA-4199-9B49-5574DF76324D}"/>
                  </a:ext>
                </a:extLst>
              </p:cNvPr>
              <p:cNvSpPr/>
              <p:nvPr/>
            </p:nvSpPr>
            <p:spPr>
              <a:xfrm>
                <a:off x="3433203" y="4454074"/>
                <a:ext cx="944878"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 xmlns:a16="http://schemas.microsoft.com/office/drawing/2014/main" id="{103E2423-A211-492B-A0ED-FB9AE28FA346}"/>
                  </a:ext>
                </a:extLst>
              </p:cNvPr>
              <p:cNvSpPr/>
              <p:nvPr/>
            </p:nvSpPr>
            <p:spPr>
              <a:xfrm>
                <a:off x="3441623" y="5376474"/>
                <a:ext cx="944878"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 xmlns:a16="http://schemas.microsoft.com/office/drawing/2014/main" id="{64BEA936-C13B-4EC6-9DE3-3DA079EE31AE}"/>
                  </a:ext>
                </a:extLst>
              </p:cNvPr>
              <p:cNvSpPr/>
              <p:nvPr/>
            </p:nvSpPr>
            <p:spPr>
              <a:xfrm>
                <a:off x="2488973" y="4461661"/>
                <a:ext cx="759557"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 xmlns:a16="http://schemas.microsoft.com/office/drawing/2014/main" id="{23CF994E-CE16-4890-B548-5B274B9BF746}"/>
                  </a:ext>
                </a:extLst>
              </p:cNvPr>
              <p:cNvSpPr/>
              <p:nvPr/>
            </p:nvSpPr>
            <p:spPr>
              <a:xfrm>
                <a:off x="2497304" y="5369220"/>
                <a:ext cx="759557"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 xmlns:a16="http://schemas.microsoft.com/office/drawing/2014/main" id="{D6E79E98-926B-4BDE-8295-4447285B2AAC}"/>
                  </a:ext>
                </a:extLst>
              </p:cNvPr>
              <p:cNvSpPr/>
              <p:nvPr/>
            </p:nvSpPr>
            <p:spPr>
              <a:xfrm>
                <a:off x="2049885" y="4630370"/>
                <a:ext cx="308738"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 xmlns:a16="http://schemas.microsoft.com/office/drawing/2014/main" id="{65366D7E-C10D-40C4-8702-0A6FB28D9AFE}"/>
                  </a:ext>
                </a:extLst>
              </p:cNvPr>
              <p:cNvSpPr/>
              <p:nvPr/>
            </p:nvSpPr>
            <p:spPr>
              <a:xfrm>
                <a:off x="2033941" y="5536642"/>
                <a:ext cx="308738"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 xmlns:a16="http://schemas.microsoft.com/office/drawing/2014/main" id="{2ADF4CFE-B40C-4B8E-9EDB-3B6C9D73769D}"/>
                  </a:ext>
                </a:extLst>
              </p:cNvPr>
              <p:cNvSpPr/>
              <p:nvPr/>
            </p:nvSpPr>
            <p:spPr>
              <a:xfrm>
                <a:off x="1591643" y="5554298"/>
                <a:ext cx="308738"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 xmlns:a16="http://schemas.microsoft.com/office/drawing/2014/main" id="{E8162F33-5B22-40FD-91B3-0341EAAB24DE}"/>
                  </a:ext>
                </a:extLst>
              </p:cNvPr>
              <p:cNvSpPr/>
              <p:nvPr/>
            </p:nvSpPr>
            <p:spPr>
              <a:xfrm>
                <a:off x="1591887" y="4630370"/>
                <a:ext cx="308738" cy="60205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 xmlns:a16="http://schemas.microsoft.com/office/drawing/2014/main" id="{F94982EA-4527-4D27-A90F-5336FDE3B73C}"/>
                  </a:ext>
                </a:extLst>
              </p:cNvPr>
              <p:cNvSpPr/>
              <p:nvPr/>
            </p:nvSpPr>
            <p:spPr>
              <a:xfrm>
                <a:off x="1325615" y="5354145"/>
                <a:ext cx="145529" cy="76802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 xmlns:a16="http://schemas.microsoft.com/office/drawing/2014/main" id="{B151B1EC-DC51-4244-AFE9-1FA26F56AE34}"/>
                  </a:ext>
                </a:extLst>
              </p:cNvPr>
              <p:cNvSpPr/>
              <p:nvPr/>
            </p:nvSpPr>
            <p:spPr>
              <a:xfrm>
                <a:off x="1212877" y="4476762"/>
                <a:ext cx="145529" cy="76802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 xmlns:a16="http://schemas.microsoft.com/office/drawing/2014/main" id="{2862772E-6C6D-49E8-930A-2775F17730F6}"/>
                  </a:ext>
                </a:extLst>
              </p:cNvPr>
              <p:cNvSpPr/>
              <p:nvPr/>
            </p:nvSpPr>
            <p:spPr>
              <a:xfrm>
                <a:off x="864452" y="4469618"/>
                <a:ext cx="145529" cy="76802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 xmlns:a16="http://schemas.microsoft.com/office/drawing/2014/main" id="{BF965A7C-5B53-44CA-999B-FC39527FE897}"/>
                  </a:ext>
                </a:extLst>
              </p:cNvPr>
              <p:cNvSpPr/>
              <p:nvPr/>
            </p:nvSpPr>
            <p:spPr>
              <a:xfrm>
                <a:off x="889087" y="5392018"/>
                <a:ext cx="317964" cy="76802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1" name="Group 90">
              <a:extLst>
                <a:ext uri="{FF2B5EF4-FFF2-40B4-BE49-F238E27FC236}">
                  <a16:creationId xmlns="" xmlns:a16="http://schemas.microsoft.com/office/drawing/2014/main" id="{43586F69-F4F5-4334-8390-B86C4FC41BE0}"/>
                </a:ext>
              </a:extLst>
            </p:cNvPr>
            <p:cNvGrpSpPr/>
            <p:nvPr/>
          </p:nvGrpSpPr>
          <p:grpSpPr>
            <a:xfrm>
              <a:off x="794260" y="3899548"/>
              <a:ext cx="6884263" cy="1869981"/>
              <a:chOff x="1080225" y="3884641"/>
              <a:chExt cx="6884263" cy="1869981"/>
            </a:xfrm>
          </p:grpSpPr>
          <p:sp>
            <p:nvSpPr>
              <p:cNvPr id="92" name="Rectangle 91">
                <a:extLst>
                  <a:ext uri="{FF2B5EF4-FFF2-40B4-BE49-F238E27FC236}">
                    <a16:creationId xmlns="" xmlns:a16="http://schemas.microsoft.com/office/drawing/2014/main" id="{00953333-E669-4F10-AC6F-B603D38ADE59}"/>
                  </a:ext>
                </a:extLst>
              </p:cNvPr>
              <p:cNvSpPr/>
              <p:nvPr/>
            </p:nvSpPr>
            <p:spPr>
              <a:xfrm>
                <a:off x="1109492" y="3884641"/>
                <a:ext cx="6854996" cy="18447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3" name="Straight Connector 92">
                <a:extLst>
                  <a:ext uri="{FF2B5EF4-FFF2-40B4-BE49-F238E27FC236}">
                    <a16:creationId xmlns="" xmlns:a16="http://schemas.microsoft.com/office/drawing/2014/main" id="{3EBF8499-E7F9-42F2-91BA-6B006F487325}"/>
                  </a:ext>
                </a:extLst>
              </p:cNvPr>
              <p:cNvCxnSpPr>
                <a:cxnSpLocks/>
                <a:endCxn id="92" idx="3"/>
              </p:cNvCxnSpPr>
              <p:nvPr/>
            </p:nvCxnSpPr>
            <p:spPr>
              <a:xfrm flipV="1">
                <a:off x="1109492" y="4807041"/>
                <a:ext cx="6854996" cy="48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 xmlns:a16="http://schemas.microsoft.com/office/drawing/2014/main" id="{B8418465-E3DB-410A-BC31-F0FE799CFF1C}"/>
                  </a:ext>
                </a:extLst>
              </p:cNvPr>
              <p:cNvCxnSpPr>
                <a:cxnSpLocks/>
              </p:cNvCxnSpPr>
              <p:nvPr/>
            </p:nvCxnSpPr>
            <p:spPr>
              <a:xfrm>
                <a:off x="1793863" y="3884641"/>
                <a:ext cx="0" cy="184479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 xmlns:a16="http://schemas.microsoft.com/office/drawing/2014/main" id="{1F349C15-95F8-4B06-BA55-07FD65137386}"/>
                  </a:ext>
                </a:extLst>
              </p:cNvPr>
              <p:cNvCxnSpPr>
                <a:cxnSpLocks/>
              </p:cNvCxnSpPr>
              <p:nvPr/>
            </p:nvCxnSpPr>
            <p:spPr>
              <a:xfrm>
                <a:off x="3622674" y="3884641"/>
                <a:ext cx="0" cy="93290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C6D39785-1153-4F76-896B-275B154A791E}"/>
                  </a:ext>
                </a:extLst>
              </p:cNvPr>
              <p:cNvCxnSpPr>
                <a:cxnSpLocks/>
              </p:cNvCxnSpPr>
              <p:nvPr/>
            </p:nvCxnSpPr>
            <p:spPr>
              <a:xfrm>
                <a:off x="5000495" y="4807138"/>
                <a:ext cx="0" cy="93290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 xmlns:a16="http://schemas.microsoft.com/office/drawing/2014/main" id="{E540BC7E-462D-44E2-B53A-5096FC476DE9}"/>
                  </a:ext>
                </a:extLst>
              </p:cNvPr>
              <p:cNvSpPr/>
              <p:nvPr/>
            </p:nvSpPr>
            <p:spPr>
              <a:xfrm>
                <a:off x="1080225" y="4833798"/>
                <a:ext cx="231518" cy="920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 xmlns:a16="http://schemas.microsoft.com/office/drawing/2014/main" id="{141B5F93-A9C1-4F07-90CE-36535690F570}"/>
                  </a:ext>
                </a:extLst>
              </p:cNvPr>
              <p:cNvCxnSpPr>
                <a:cxnSpLocks/>
              </p:cNvCxnSpPr>
              <p:nvPr/>
            </p:nvCxnSpPr>
            <p:spPr>
              <a:xfrm>
                <a:off x="1325323" y="4810201"/>
                <a:ext cx="0" cy="9297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 xmlns:a16="http://schemas.microsoft.com/office/drawing/2014/main" id="{FB47B414-9731-4829-8500-601D15852A11}"/>
                </a:ext>
              </a:extLst>
            </p:cNvPr>
            <p:cNvGrpSpPr/>
            <p:nvPr/>
          </p:nvGrpSpPr>
          <p:grpSpPr>
            <a:xfrm>
              <a:off x="568402" y="4040242"/>
              <a:ext cx="7074217" cy="1496977"/>
              <a:chOff x="881051" y="3953637"/>
              <a:chExt cx="7074217" cy="1496977"/>
            </a:xfrm>
          </p:grpSpPr>
          <p:sp>
            <p:nvSpPr>
              <p:cNvPr id="100" name="TextBox 99">
                <a:extLst>
                  <a:ext uri="{FF2B5EF4-FFF2-40B4-BE49-F238E27FC236}">
                    <a16:creationId xmlns="" xmlns:a16="http://schemas.microsoft.com/office/drawing/2014/main" id="{C64C03FF-737E-416D-A239-E470CB2E1DD5}"/>
                  </a:ext>
                </a:extLst>
              </p:cNvPr>
              <p:cNvSpPr txBox="1"/>
              <p:nvPr/>
            </p:nvSpPr>
            <p:spPr>
              <a:xfrm>
                <a:off x="1109491" y="3953637"/>
                <a:ext cx="675154" cy="615553"/>
              </a:xfrm>
              <a:prstGeom prst="rect">
                <a:avLst/>
              </a:prstGeom>
              <a:noFill/>
            </p:spPr>
            <p:txBody>
              <a:bodyPr wrap="square" rtlCol="0">
                <a:spAutoFit/>
              </a:bodyPr>
              <a:lstStyle/>
              <a:p>
                <a:pPr algn="ctr"/>
                <a:r>
                  <a:rPr lang="en-US" sz="1000" b="1" dirty="0">
                    <a:solidFill>
                      <a:srgbClr val="008000"/>
                    </a:solidFill>
                  </a:rPr>
                  <a:t>EC5-8</a:t>
                </a:r>
              </a:p>
              <a:p>
                <a:pPr algn="ctr"/>
                <a:endParaRPr lang="en-US" sz="2400" b="1" dirty="0">
                  <a:solidFill>
                    <a:srgbClr val="FF0000"/>
                  </a:solidFill>
                </a:endParaRPr>
              </a:p>
            </p:txBody>
          </p:sp>
          <p:sp>
            <p:nvSpPr>
              <p:cNvPr id="101" name="TextBox 100">
                <a:extLst>
                  <a:ext uri="{FF2B5EF4-FFF2-40B4-BE49-F238E27FC236}">
                    <a16:creationId xmlns="" xmlns:a16="http://schemas.microsoft.com/office/drawing/2014/main" id="{0554B3D4-BCE6-4976-B178-A1358EC223ED}"/>
                  </a:ext>
                </a:extLst>
              </p:cNvPr>
              <p:cNvSpPr txBox="1"/>
              <p:nvPr/>
            </p:nvSpPr>
            <p:spPr>
              <a:xfrm>
                <a:off x="3644477" y="3957617"/>
                <a:ext cx="4310791" cy="615553"/>
              </a:xfrm>
              <a:prstGeom prst="rect">
                <a:avLst/>
              </a:prstGeom>
              <a:noFill/>
            </p:spPr>
            <p:txBody>
              <a:bodyPr wrap="square" rtlCol="0">
                <a:spAutoFit/>
              </a:bodyPr>
              <a:lstStyle/>
              <a:p>
                <a:pPr algn="ctr"/>
                <a:r>
                  <a:rPr lang="en-US" sz="1000" b="1" dirty="0">
                    <a:solidFill>
                      <a:srgbClr val="008000"/>
                    </a:solidFill>
                  </a:rPr>
                  <a:t>EC16-35</a:t>
                </a:r>
              </a:p>
              <a:p>
                <a:pPr algn="ctr"/>
                <a:endParaRPr lang="en-US" sz="2400" b="1" dirty="0">
                  <a:solidFill>
                    <a:srgbClr val="FF0000"/>
                  </a:solidFill>
                </a:endParaRPr>
              </a:p>
            </p:txBody>
          </p:sp>
          <p:sp>
            <p:nvSpPr>
              <p:cNvPr id="102" name="TextBox 101">
                <a:extLst>
                  <a:ext uri="{FF2B5EF4-FFF2-40B4-BE49-F238E27FC236}">
                    <a16:creationId xmlns="" xmlns:a16="http://schemas.microsoft.com/office/drawing/2014/main" id="{3618CC54-B30B-4177-A071-A7738A0F79BF}"/>
                  </a:ext>
                </a:extLst>
              </p:cNvPr>
              <p:cNvSpPr txBox="1"/>
              <p:nvPr/>
            </p:nvSpPr>
            <p:spPr>
              <a:xfrm>
                <a:off x="1793863" y="3963477"/>
                <a:ext cx="1828812" cy="615553"/>
              </a:xfrm>
              <a:prstGeom prst="rect">
                <a:avLst/>
              </a:prstGeom>
              <a:noFill/>
            </p:spPr>
            <p:txBody>
              <a:bodyPr wrap="square" rtlCol="0">
                <a:spAutoFit/>
              </a:bodyPr>
              <a:lstStyle/>
              <a:p>
                <a:pPr algn="ctr"/>
                <a:r>
                  <a:rPr lang="en-US" sz="1000" b="1" dirty="0">
                    <a:solidFill>
                      <a:srgbClr val="008000"/>
                    </a:solidFill>
                  </a:rPr>
                  <a:t>EC8-16</a:t>
                </a:r>
              </a:p>
              <a:p>
                <a:pPr algn="ctr"/>
                <a:endParaRPr lang="en-US" sz="2400" b="1" dirty="0">
                  <a:solidFill>
                    <a:srgbClr val="FF0000"/>
                  </a:solidFill>
                </a:endParaRPr>
              </a:p>
            </p:txBody>
          </p:sp>
          <p:sp>
            <p:nvSpPr>
              <p:cNvPr id="103" name="TextBox 102">
                <a:extLst>
                  <a:ext uri="{FF2B5EF4-FFF2-40B4-BE49-F238E27FC236}">
                    <a16:creationId xmlns="" xmlns:a16="http://schemas.microsoft.com/office/drawing/2014/main" id="{39EC616F-03CF-42ED-8627-6C9F23A3BF40}"/>
                  </a:ext>
                </a:extLst>
              </p:cNvPr>
              <p:cNvSpPr txBox="1"/>
              <p:nvPr/>
            </p:nvSpPr>
            <p:spPr>
              <a:xfrm>
                <a:off x="1234285" y="4808992"/>
                <a:ext cx="675154" cy="615553"/>
              </a:xfrm>
              <a:prstGeom prst="rect">
                <a:avLst/>
              </a:prstGeom>
              <a:noFill/>
            </p:spPr>
            <p:txBody>
              <a:bodyPr wrap="square" rtlCol="0">
                <a:spAutoFit/>
              </a:bodyPr>
              <a:lstStyle/>
              <a:p>
                <a:pPr algn="ctr"/>
                <a:r>
                  <a:rPr lang="en-US" sz="1000" b="1" dirty="0">
                    <a:solidFill>
                      <a:srgbClr val="0070C0"/>
                    </a:solidFill>
                  </a:rPr>
                  <a:t>EC6-9</a:t>
                </a:r>
              </a:p>
              <a:p>
                <a:pPr algn="ctr"/>
                <a:endParaRPr lang="en-US" sz="2400" b="1" dirty="0">
                  <a:solidFill>
                    <a:srgbClr val="FF0000"/>
                  </a:solidFill>
                </a:endParaRPr>
              </a:p>
            </p:txBody>
          </p:sp>
          <p:sp>
            <p:nvSpPr>
              <p:cNvPr id="104" name="TextBox 103">
                <a:extLst>
                  <a:ext uri="{FF2B5EF4-FFF2-40B4-BE49-F238E27FC236}">
                    <a16:creationId xmlns="" xmlns:a16="http://schemas.microsoft.com/office/drawing/2014/main" id="{ABF8F528-08E6-42C3-A281-44ABFD32C1A1}"/>
                  </a:ext>
                </a:extLst>
              </p:cNvPr>
              <p:cNvSpPr txBox="1"/>
              <p:nvPr/>
            </p:nvSpPr>
            <p:spPr>
              <a:xfrm>
                <a:off x="1780648" y="4825257"/>
                <a:ext cx="3219847" cy="615553"/>
              </a:xfrm>
              <a:prstGeom prst="rect">
                <a:avLst/>
              </a:prstGeom>
              <a:noFill/>
            </p:spPr>
            <p:txBody>
              <a:bodyPr wrap="square" rtlCol="0">
                <a:spAutoFit/>
              </a:bodyPr>
              <a:lstStyle/>
              <a:p>
                <a:pPr algn="ctr"/>
                <a:r>
                  <a:rPr lang="en-US" sz="1000" b="1" dirty="0">
                    <a:solidFill>
                      <a:srgbClr val="0070C0"/>
                    </a:solidFill>
                  </a:rPr>
                  <a:t>EC9-22</a:t>
                </a:r>
              </a:p>
              <a:p>
                <a:pPr algn="ctr"/>
                <a:endParaRPr lang="en-US" sz="2400" b="1" dirty="0">
                  <a:solidFill>
                    <a:srgbClr val="FF0000"/>
                  </a:solidFill>
                </a:endParaRPr>
              </a:p>
            </p:txBody>
          </p:sp>
          <p:sp>
            <p:nvSpPr>
              <p:cNvPr id="105" name="TextBox 104">
                <a:extLst>
                  <a:ext uri="{FF2B5EF4-FFF2-40B4-BE49-F238E27FC236}">
                    <a16:creationId xmlns="" xmlns:a16="http://schemas.microsoft.com/office/drawing/2014/main" id="{5CB17D70-BAF5-462B-8AA7-6C56392B6D8D}"/>
                  </a:ext>
                </a:extLst>
              </p:cNvPr>
              <p:cNvSpPr txBox="1"/>
              <p:nvPr/>
            </p:nvSpPr>
            <p:spPr>
              <a:xfrm>
                <a:off x="5000495" y="4814756"/>
                <a:ext cx="2954773" cy="615553"/>
              </a:xfrm>
              <a:prstGeom prst="rect">
                <a:avLst/>
              </a:prstGeom>
              <a:noFill/>
            </p:spPr>
            <p:txBody>
              <a:bodyPr wrap="square" rtlCol="0">
                <a:spAutoFit/>
              </a:bodyPr>
              <a:lstStyle/>
              <a:p>
                <a:pPr algn="ctr"/>
                <a:r>
                  <a:rPr lang="en-US" sz="1000" b="1" dirty="0">
                    <a:solidFill>
                      <a:srgbClr val="0070C0"/>
                    </a:solidFill>
                  </a:rPr>
                  <a:t>EC22-35</a:t>
                </a:r>
              </a:p>
              <a:p>
                <a:pPr algn="ctr"/>
                <a:endParaRPr lang="en-US" sz="2400" b="1" dirty="0">
                  <a:solidFill>
                    <a:srgbClr val="FF0000"/>
                  </a:solidFill>
                </a:endParaRPr>
              </a:p>
            </p:txBody>
          </p:sp>
          <p:grpSp>
            <p:nvGrpSpPr>
              <p:cNvPr id="106" name="Group 105">
                <a:extLst>
                  <a:ext uri="{FF2B5EF4-FFF2-40B4-BE49-F238E27FC236}">
                    <a16:creationId xmlns="" xmlns:a16="http://schemas.microsoft.com/office/drawing/2014/main" id="{6F84C346-FEF7-4A4D-A1AC-4849149A6EAD}"/>
                  </a:ext>
                </a:extLst>
              </p:cNvPr>
              <p:cNvGrpSpPr/>
              <p:nvPr/>
            </p:nvGrpSpPr>
            <p:grpSpPr>
              <a:xfrm>
                <a:off x="881051" y="4206123"/>
                <a:ext cx="5479420" cy="341760"/>
                <a:chOff x="720661" y="1918536"/>
                <a:chExt cx="5479420" cy="341760"/>
              </a:xfrm>
            </p:grpSpPr>
            <p:sp>
              <p:nvSpPr>
                <p:cNvPr id="111" name="TextBox 110">
                  <a:extLst>
                    <a:ext uri="{FF2B5EF4-FFF2-40B4-BE49-F238E27FC236}">
                      <a16:creationId xmlns="" xmlns:a16="http://schemas.microsoft.com/office/drawing/2014/main" id="{C5976111-23B9-40D5-9245-59957F0C12E6}"/>
                    </a:ext>
                  </a:extLst>
                </p:cNvPr>
                <p:cNvSpPr txBox="1"/>
                <p:nvPr/>
              </p:nvSpPr>
              <p:spPr>
                <a:xfrm>
                  <a:off x="720661" y="1918633"/>
                  <a:ext cx="1124352" cy="338554"/>
                </a:xfrm>
                <a:prstGeom prst="rect">
                  <a:avLst/>
                </a:prstGeom>
                <a:noFill/>
              </p:spPr>
              <p:txBody>
                <a:bodyPr wrap="square" rtlCol="0">
                  <a:spAutoFit/>
                </a:bodyPr>
                <a:lstStyle/>
                <a:p>
                  <a:pPr algn="ctr"/>
                  <a:r>
                    <a:rPr lang="en-US" sz="1600" b="1" i="1" dirty="0">
                      <a:solidFill>
                        <a:srgbClr val="990033"/>
                      </a:solidFill>
                    </a:rPr>
                    <a:t>Low</a:t>
                  </a:r>
                </a:p>
              </p:txBody>
            </p:sp>
            <p:sp>
              <p:nvSpPr>
                <p:cNvPr id="112" name="TextBox 111">
                  <a:extLst>
                    <a:ext uri="{FF2B5EF4-FFF2-40B4-BE49-F238E27FC236}">
                      <a16:creationId xmlns="" xmlns:a16="http://schemas.microsoft.com/office/drawing/2014/main" id="{EBB31D86-BCBD-49B6-8B34-57E569DDD539}"/>
                    </a:ext>
                  </a:extLst>
                </p:cNvPr>
                <p:cNvSpPr txBox="1"/>
                <p:nvPr/>
              </p:nvSpPr>
              <p:spPr>
                <a:xfrm>
                  <a:off x="5075729" y="1921742"/>
                  <a:ext cx="1124352" cy="338554"/>
                </a:xfrm>
                <a:prstGeom prst="rect">
                  <a:avLst/>
                </a:prstGeom>
                <a:noFill/>
              </p:spPr>
              <p:txBody>
                <a:bodyPr wrap="square" rtlCol="0">
                  <a:spAutoFit/>
                </a:bodyPr>
                <a:lstStyle/>
                <a:p>
                  <a:pPr algn="ctr"/>
                  <a:r>
                    <a:rPr lang="en-US" sz="1600" b="1" i="1" dirty="0">
                      <a:solidFill>
                        <a:srgbClr val="990033"/>
                      </a:solidFill>
                    </a:rPr>
                    <a:t>High</a:t>
                  </a:r>
                  <a:endParaRPr lang="en-US" sz="4000" b="1" i="1" dirty="0">
                    <a:solidFill>
                      <a:srgbClr val="990033"/>
                    </a:solidFill>
                  </a:endParaRPr>
                </a:p>
              </p:txBody>
            </p:sp>
            <p:sp>
              <p:nvSpPr>
                <p:cNvPr id="113" name="TextBox 112">
                  <a:extLst>
                    <a:ext uri="{FF2B5EF4-FFF2-40B4-BE49-F238E27FC236}">
                      <a16:creationId xmlns="" xmlns:a16="http://schemas.microsoft.com/office/drawing/2014/main" id="{42F46CC4-BA01-4E21-B8A5-135C77184E2A}"/>
                    </a:ext>
                  </a:extLst>
                </p:cNvPr>
                <p:cNvSpPr txBox="1"/>
                <p:nvPr/>
              </p:nvSpPr>
              <p:spPr>
                <a:xfrm>
                  <a:off x="1972066" y="1918536"/>
                  <a:ext cx="1124352" cy="338554"/>
                </a:xfrm>
                <a:prstGeom prst="rect">
                  <a:avLst/>
                </a:prstGeom>
                <a:noFill/>
              </p:spPr>
              <p:txBody>
                <a:bodyPr wrap="square" rtlCol="0">
                  <a:spAutoFit/>
                </a:bodyPr>
                <a:lstStyle/>
                <a:p>
                  <a:pPr algn="ctr"/>
                  <a:r>
                    <a:rPr lang="en-US" sz="1600" b="1" i="1" dirty="0">
                      <a:solidFill>
                        <a:srgbClr val="990033"/>
                      </a:solidFill>
                    </a:rPr>
                    <a:t>Medium</a:t>
                  </a:r>
                  <a:endParaRPr lang="en-US" sz="4000" b="1" i="1" dirty="0">
                    <a:solidFill>
                      <a:srgbClr val="990033"/>
                    </a:solidFill>
                  </a:endParaRPr>
                </a:p>
              </p:txBody>
            </p:sp>
          </p:grpSp>
          <p:grpSp>
            <p:nvGrpSpPr>
              <p:cNvPr id="107" name="Group 106">
                <a:extLst>
                  <a:ext uri="{FF2B5EF4-FFF2-40B4-BE49-F238E27FC236}">
                    <a16:creationId xmlns="" xmlns:a16="http://schemas.microsoft.com/office/drawing/2014/main" id="{CE2374F0-A863-418F-BFBD-15C677F9484D}"/>
                  </a:ext>
                </a:extLst>
              </p:cNvPr>
              <p:cNvGrpSpPr/>
              <p:nvPr/>
            </p:nvGrpSpPr>
            <p:grpSpPr>
              <a:xfrm>
                <a:off x="995241" y="5084967"/>
                <a:ext cx="6044816" cy="365647"/>
                <a:chOff x="834851" y="2797380"/>
                <a:chExt cx="6044816" cy="365647"/>
              </a:xfrm>
            </p:grpSpPr>
            <p:sp>
              <p:nvSpPr>
                <p:cNvPr id="108" name="TextBox 107">
                  <a:extLst>
                    <a:ext uri="{FF2B5EF4-FFF2-40B4-BE49-F238E27FC236}">
                      <a16:creationId xmlns="" xmlns:a16="http://schemas.microsoft.com/office/drawing/2014/main" id="{EF1EADDA-7719-4E95-8E49-913F1697E344}"/>
                    </a:ext>
                  </a:extLst>
                </p:cNvPr>
                <p:cNvSpPr txBox="1"/>
                <p:nvPr/>
              </p:nvSpPr>
              <p:spPr>
                <a:xfrm>
                  <a:off x="2662321" y="2797380"/>
                  <a:ext cx="1124352" cy="338554"/>
                </a:xfrm>
                <a:prstGeom prst="rect">
                  <a:avLst/>
                </a:prstGeom>
                <a:noFill/>
              </p:spPr>
              <p:txBody>
                <a:bodyPr wrap="square" rtlCol="0">
                  <a:spAutoFit/>
                </a:bodyPr>
                <a:lstStyle/>
                <a:p>
                  <a:pPr algn="ctr"/>
                  <a:r>
                    <a:rPr lang="en-US" sz="1600" b="1" i="1" dirty="0">
                      <a:solidFill>
                        <a:srgbClr val="990033"/>
                      </a:solidFill>
                    </a:rPr>
                    <a:t>Medium</a:t>
                  </a:r>
                  <a:endParaRPr lang="en-US" sz="4000" b="1" i="1" dirty="0">
                    <a:solidFill>
                      <a:srgbClr val="990033"/>
                    </a:solidFill>
                  </a:endParaRPr>
                </a:p>
              </p:txBody>
            </p:sp>
            <p:sp>
              <p:nvSpPr>
                <p:cNvPr id="109" name="TextBox 108">
                  <a:extLst>
                    <a:ext uri="{FF2B5EF4-FFF2-40B4-BE49-F238E27FC236}">
                      <a16:creationId xmlns="" xmlns:a16="http://schemas.microsoft.com/office/drawing/2014/main" id="{0D565E99-722E-43FE-968A-35AC2FA60EA5}"/>
                    </a:ext>
                  </a:extLst>
                </p:cNvPr>
                <p:cNvSpPr txBox="1"/>
                <p:nvPr/>
              </p:nvSpPr>
              <p:spPr>
                <a:xfrm>
                  <a:off x="834851" y="2815455"/>
                  <a:ext cx="1124352" cy="338554"/>
                </a:xfrm>
                <a:prstGeom prst="rect">
                  <a:avLst/>
                </a:prstGeom>
                <a:noFill/>
              </p:spPr>
              <p:txBody>
                <a:bodyPr wrap="square" rtlCol="0">
                  <a:spAutoFit/>
                </a:bodyPr>
                <a:lstStyle/>
                <a:p>
                  <a:pPr algn="ctr"/>
                  <a:r>
                    <a:rPr lang="en-US" sz="1600" b="1" i="1" dirty="0">
                      <a:solidFill>
                        <a:srgbClr val="990033"/>
                      </a:solidFill>
                    </a:rPr>
                    <a:t>Low</a:t>
                  </a:r>
                </a:p>
              </p:txBody>
            </p:sp>
            <p:sp>
              <p:nvSpPr>
                <p:cNvPr id="110" name="TextBox 109">
                  <a:extLst>
                    <a:ext uri="{FF2B5EF4-FFF2-40B4-BE49-F238E27FC236}">
                      <a16:creationId xmlns="" xmlns:a16="http://schemas.microsoft.com/office/drawing/2014/main" id="{1A3D87C0-3268-4A50-80D9-DF56858CCE6E}"/>
                    </a:ext>
                  </a:extLst>
                </p:cNvPr>
                <p:cNvSpPr txBox="1"/>
                <p:nvPr/>
              </p:nvSpPr>
              <p:spPr>
                <a:xfrm>
                  <a:off x="5755315" y="2824473"/>
                  <a:ext cx="1124352" cy="338554"/>
                </a:xfrm>
                <a:prstGeom prst="rect">
                  <a:avLst/>
                </a:prstGeom>
                <a:noFill/>
              </p:spPr>
              <p:txBody>
                <a:bodyPr wrap="square" rtlCol="0">
                  <a:spAutoFit/>
                </a:bodyPr>
                <a:lstStyle/>
                <a:p>
                  <a:pPr algn="ctr"/>
                  <a:r>
                    <a:rPr lang="en-US" sz="1600" b="1" i="1" dirty="0">
                      <a:solidFill>
                        <a:srgbClr val="990033"/>
                      </a:solidFill>
                    </a:rPr>
                    <a:t>High</a:t>
                  </a:r>
                  <a:endParaRPr lang="en-US" sz="4000" b="1" i="1" dirty="0">
                    <a:solidFill>
                      <a:srgbClr val="990033"/>
                    </a:solidFill>
                  </a:endParaRPr>
                </a:p>
              </p:txBody>
            </p:sp>
          </p:grpSp>
        </p:grpSp>
      </p:grpSp>
      <p:sp>
        <p:nvSpPr>
          <p:cNvPr id="114" name="TextBox 113">
            <a:extLst>
              <a:ext uri="{FF2B5EF4-FFF2-40B4-BE49-F238E27FC236}">
                <a16:creationId xmlns="" xmlns:a16="http://schemas.microsoft.com/office/drawing/2014/main" id="{4B595AB5-F2F6-4A2C-86CC-6AD52B67EF30}"/>
              </a:ext>
            </a:extLst>
          </p:cNvPr>
          <p:cNvSpPr txBox="1"/>
          <p:nvPr/>
        </p:nvSpPr>
        <p:spPr>
          <a:xfrm>
            <a:off x="7653748" y="1454665"/>
            <a:ext cx="1422501" cy="2339102"/>
          </a:xfrm>
          <a:prstGeom prst="rect">
            <a:avLst/>
          </a:prstGeom>
          <a:noFill/>
        </p:spPr>
        <p:txBody>
          <a:bodyPr wrap="square" rtlCol="0">
            <a:spAutoFit/>
          </a:bodyPr>
          <a:lstStyle/>
          <a:p>
            <a:pPr algn="ctr"/>
            <a:r>
              <a:rPr lang="en-US" b="1" dirty="0"/>
              <a:t>TPH Criteria Working</a:t>
            </a:r>
          </a:p>
          <a:p>
            <a:pPr algn="ctr"/>
            <a:r>
              <a:rPr lang="en-US" b="1" dirty="0"/>
              <a:t>Group</a:t>
            </a:r>
          </a:p>
          <a:p>
            <a:pPr algn="ctr"/>
            <a:r>
              <a:rPr lang="en-US" b="1" dirty="0"/>
              <a:t>13 Transport Fractions</a:t>
            </a:r>
          </a:p>
          <a:p>
            <a:endParaRPr lang="en-US" sz="2000" b="1" dirty="0"/>
          </a:p>
        </p:txBody>
      </p:sp>
    </p:spTree>
    <p:extLst>
      <p:ext uri="{BB962C8B-B14F-4D97-AF65-F5344CB8AC3E}">
        <p14:creationId xmlns:p14="http://schemas.microsoft.com/office/powerpoint/2010/main" val="2788725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 xmlns:a16="http://schemas.microsoft.com/office/drawing/2014/main" id="{8FE8C1F3-51FE-4352-AB71-22EDCAF70E12}"/>
              </a:ext>
            </a:extLst>
          </p:cNvPr>
          <p:cNvGraphicFramePr>
            <a:graphicFrameLocks/>
          </p:cNvGraphicFramePr>
          <p:nvPr>
            <p:extLst/>
          </p:nvPr>
        </p:nvGraphicFramePr>
        <p:xfrm>
          <a:off x="359191" y="4111585"/>
          <a:ext cx="4218482" cy="2612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 xmlns:a16="http://schemas.microsoft.com/office/drawing/2014/main" id="{688006D1-BE57-45D7-B766-8D618B74FBB7}"/>
              </a:ext>
            </a:extLst>
          </p:cNvPr>
          <p:cNvGraphicFramePr>
            <a:graphicFrameLocks/>
          </p:cNvGraphicFramePr>
          <p:nvPr>
            <p:extLst/>
          </p:nvPr>
        </p:nvGraphicFramePr>
        <p:xfrm>
          <a:off x="4724840" y="1450586"/>
          <a:ext cx="4202697" cy="25345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 xmlns:a16="http://schemas.microsoft.com/office/drawing/2014/main" id="{2EECD782-5264-4773-9E44-D1AC8BF5468D}"/>
              </a:ext>
            </a:extLst>
          </p:cNvPr>
          <p:cNvGraphicFramePr>
            <a:graphicFrameLocks/>
          </p:cNvGraphicFramePr>
          <p:nvPr>
            <p:extLst/>
          </p:nvPr>
        </p:nvGraphicFramePr>
        <p:xfrm>
          <a:off x="376238" y="1450586"/>
          <a:ext cx="4191572" cy="2534539"/>
        </p:xfrm>
        <a:graphic>
          <a:graphicData uri="http://schemas.openxmlformats.org/drawingml/2006/chart">
            <c:chart xmlns:c="http://schemas.openxmlformats.org/drawingml/2006/chart" xmlns:r="http://schemas.openxmlformats.org/officeDocument/2006/relationships" r:id="rId5"/>
          </a:graphicData>
        </a:graphic>
      </p:graphicFrame>
      <p:sp>
        <p:nvSpPr>
          <p:cNvPr id="19" name="Title 18">
            <a:extLst>
              <a:ext uri="{FF2B5EF4-FFF2-40B4-BE49-F238E27FC236}">
                <a16:creationId xmlns="" xmlns:a16="http://schemas.microsoft.com/office/drawing/2014/main" id="{84DD1119-F0D4-4CCC-92FC-E1ED043192DF}"/>
              </a:ext>
            </a:extLst>
          </p:cNvPr>
          <p:cNvSpPr>
            <a:spLocks noGrp="1"/>
          </p:cNvSpPr>
          <p:nvPr>
            <p:ph type="title"/>
          </p:nvPr>
        </p:nvSpPr>
        <p:spPr/>
        <p:txBody>
          <a:bodyPr/>
          <a:lstStyle/>
          <a:p>
            <a:r>
              <a:rPr lang="en-US" dirty="0"/>
              <a:t>TPH Composition in Non-Aqueous Phase Liquid (NAPL) </a:t>
            </a:r>
          </a:p>
        </p:txBody>
      </p:sp>
      <p:sp>
        <p:nvSpPr>
          <p:cNvPr id="3" name="Shape 454">
            <a:extLst>
              <a:ext uri="{FF2B5EF4-FFF2-40B4-BE49-F238E27FC236}">
                <a16:creationId xmlns="" xmlns:a16="http://schemas.microsoft.com/office/drawing/2014/main" id="{D2413268-8826-452A-993E-48B4B3364E11}"/>
              </a:ext>
            </a:extLst>
          </p:cNvPr>
          <p:cNvSpPr txBox="1"/>
          <p:nvPr/>
        </p:nvSpPr>
        <p:spPr>
          <a:xfrm>
            <a:off x="152400" y="1089687"/>
            <a:ext cx="8775138" cy="319223"/>
          </a:xfrm>
          <a:prstGeom prst="rect">
            <a:avLst/>
          </a:prstGeom>
          <a:solidFill>
            <a:schemeClr val="lt1"/>
          </a:solidFill>
          <a:ln>
            <a:noFill/>
          </a:ln>
        </p:spPr>
        <p:txBody>
          <a:bodyPr spcFirstLastPara="1" wrap="square" lIns="0" tIns="0" rIns="0" bIns="0" anchor="t" anchorCtr="0">
            <a:noAutofit/>
          </a:bodyPr>
          <a:lstStyle/>
          <a:p>
            <a:pPr marL="0" marR="0" lvl="0" indent="0" algn="ctr" rtl="0">
              <a:spcBef>
                <a:spcPts val="0"/>
              </a:spcBef>
              <a:buClr>
                <a:schemeClr val="dk1"/>
              </a:buClr>
              <a:buSzPts val="1800"/>
              <a:buFont typeface="Noto Sans Symbols"/>
              <a:buNone/>
            </a:pPr>
            <a:r>
              <a:rPr lang="en-US" sz="2000" b="1" dirty="0">
                <a:solidFill>
                  <a:schemeClr val="dk1"/>
                </a:solidFill>
              </a:rPr>
              <a:t>Example TPH Fraction Proportions in Three Unweathered NAPLs</a:t>
            </a:r>
          </a:p>
        </p:txBody>
      </p:sp>
      <p:sp>
        <p:nvSpPr>
          <p:cNvPr id="6" name="Shape 454">
            <a:extLst>
              <a:ext uri="{FF2B5EF4-FFF2-40B4-BE49-F238E27FC236}">
                <a16:creationId xmlns="" xmlns:a16="http://schemas.microsoft.com/office/drawing/2014/main" id="{B329A912-0F11-4C59-851E-F157DD3C064C}"/>
              </a:ext>
            </a:extLst>
          </p:cNvPr>
          <p:cNvSpPr txBox="1"/>
          <p:nvPr/>
        </p:nvSpPr>
        <p:spPr>
          <a:xfrm>
            <a:off x="4727250" y="1571288"/>
            <a:ext cx="4200287" cy="904572"/>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Motor Oil TPH Fractions</a:t>
            </a:r>
          </a:p>
        </p:txBody>
      </p:sp>
      <p:sp>
        <p:nvSpPr>
          <p:cNvPr id="8" name="Shape 454">
            <a:extLst>
              <a:ext uri="{FF2B5EF4-FFF2-40B4-BE49-F238E27FC236}">
                <a16:creationId xmlns="" xmlns:a16="http://schemas.microsoft.com/office/drawing/2014/main" id="{765B42AA-A68D-4A2E-89EA-2CA8007F9FDB}"/>
              </a:ext>
            </a:extLst>
          </p:cNvPr>
          <p:cNvSpPr txBox="1"/>
          <p:nvPr/>
        </p:nvSpPr>
        <p:spPr>
          <a:xfrm>
            <a:off x="377551" y="1584491"/>
            <a:ext cx="4192669" cy="8781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Gasoline TPH Fractions</a:t>
            </a:r>
          </a:p>
        </p:txBody>
      </p:sp>
      <p:sp>
        <p:nvSpPr>
          <p:cNvPr id="9" name="Shape 454">
            <a:extLst>
              <a:ext uri="{FF2B5EF4-FFF2-40B4-BE49-F238E27FC236}">
                <a16:creationId xmlns="" xmlns:a16="http://schemas.microsoft.com/office/drawing/2014/main" id="{BF3F7D95-020F-4B03-A302-2CA33E3127F7}"/>
              </a:ext>
            </a:extLst>
          </p:cNvPr>
          <p:cNvSpPr txBox="1"/>
          <p:nvPr/>
        </p:nvSpPr>
        <p:spPr>
          <a:xfrm>
            <a:off x="359191" y="4245633"/>
            <a:ext cx="4211029" cy="8781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Diesel TPH Fractions</a:t>
            </a:r>
          </a:p>
        </p:txBody>
      </p:sp>
      <p:grpSp>
        <p:nvGrpSpPr>
          <p:cNvPr id="4" name="Group 3">
            <a:extLst>
              <a:ext uri="{FF2B5EF4-FFF2-40B4-BE49-F238E27FC236}">
                <a16:creationId xmlns="" xmlns:a16="http://schemas.microsoft.com/office/drawing/2014/main" id="{75A23151-5DEE-4027-87B0-E180899C794F}"/>
              </a:ext>
            </a:extLst>
          </p:cNvPr>
          <p:cNvGrpSpPr/>
          <p:nvPr/>
        </p:nvGrpSpPr>
        <p:grpSpPr>
          <a:xfrm>
            <a:off x="4876800" y="4072604"/>
            <a:ext cx="4311753" cy="1200510"/>
            <a:chOff x="4832372" y="3825605"/>
            <a:chExt cx="4311753" cy="1200510"/>
          </a:xfrm>
        </p:grpSpPr>
        <p:sp>
          <p:nvSpPr>
            <p:cNvPr id="14" name="TextBox 13">
              <a:extLst>
                <a:ext uri="{FF2B5EF4-FFF2-40B4-BE49-F238E27FC236}">
                  <a16:creationId xmlns="" xmlns:a16="http://schemas.microsoft.com/office/drawing/2014/main" id="{876E5FE5-7160-40E6-A449-AA2FFA240BBE}"/>
                </a:ext>
              </a:extLst>
            </p:cNvPr>
            <p:cNvSpPr txBox="1"/>
            <p:nvPr/>
          </p:nvSpPr>
          <p:spPr>
            <a:xfrm>
              <a:off x="4832372" y="4170744"/>
              <a:ext cx="4311753" cy="369332"/>
            </a:xfrm>
            <a:prstGeom prst="rect">
              <a:avLst/>
            </a:prstGeom>
            <a:noFill/>
          </p:spPr>
          <p:txBody>
            <a:bodyPr wrap="square" rtlCol="0">
              <a:spAutoFit/>
            </a:bodyPr>
            <a:lstStyle/>
            <a:p>
              <a:r>
                <a:rPr lang="en-US" dirty="0"/>
                <a:t>Y-Axis: Mass fraction (1.00 = 100%)</a:t>
              </a:r>
            </a:p>
          </p:txBody>
        </p:sp>
        <p:grpSp>
          <p:nvGrpSpPr>
            <p:cNvPr id="2" name="Group 1">
              <a:extLst>
                <a:ext uri="{FF2B5EF4-FFF2-40B4-BE49-F238E27FC236}">
                  <a16:creationId xmlns="" xmlns:a16="http://schemas.microsoft.com/office/drawing/2014/main" id="{41385D0D-DED1-4122-8C39-DECD1AB401BF}"/>
                </a:ext>
              </a:extLst>
            </p:cNvPr>
            <p:cNvGrpSpPr/>
            <p:nvPr/>
          </p:nvGrpSpPr>
          <p:grpSpPr>
            <a:xfrm>
              <a:off x="4906325" y="3825605"/>
              <a:ext cx="3441886" cy="1200510"/>
              <a:chOff x="4906325" y="3825605"/>
              <a:chExt cx="3441886" cy="1200510"/>
            </a:xfrm>
          </p:grpSpPr>
          <p:grpSp>
            <p:nvGrpSpPr>
              <p:cNvPr id="7" name="Group 6">
                <a:extLst>
                  <a:ext uri="{FF2B5EF4-FFF2-40B4-BE49-F238E27FC236}">
                    <a16:creationId xmlns="" xmlns:a16="http://schemas.microsoft.com/office/drawing/2014/main" id="{F6985B8C-B75B-4586-B192-A7F9C06C69D0}"/>
                  </a:ext>
                </a:extLst>
              </p:cNvPr>
              <p:cNvGrpSpPr/>
              <p:nvPr/>
            </p:nvGrpSpPr>
            <p:grpSpPr>
              <a:xfrm>
                <a:off x="4906325" y="3825605"/>
                <a:ext cx="3441886" cy="1200510"/>
                <a:chOff x="4798605" y="3738127"/>
                <a:chExt cx="3441886" cy="1200510"/>
              </a:xfrm>
            </p:grpSpPr>
            <p:grpSp>
              <p:nvGrpSpPr>
                <p:cNvPr id="11" name="Group 10">
                  <a:extLst>
                    <a:ext uri="{FF2B5EF4-FFF2-40B4-BE49-F238E27FC236}">
                      <a16:creationId xmlns="" xmlns:a16="http://schemas.microsoft.com/office/drawing/2014/main" id="{B731CA1F-D950-44D0-919C-15D777EA9CE8}"/>
                    </a:ext>
                  </a:extLst>
                </p:cNvPr>
                <p:cNvGrpSpPr/>
                <p:nvPr/>
              </p:nvGrpSpPr>
              <p:grpSpPr>
                <a:xfrm>
                  <a:off x="4798605" y="3738127"/>
                  <a:ext cx="1384479" cy="369332"/>
                  <a:chOff x="7349015" y="3213211"/>
                  <a:chExt cx="1292134" cy="369332"/>
                </a:xfrm>
              </p:grpSpPr>
              <p:sp>
                <p:nvSpPr>
                  <p:cNvPr id="17" name="Rectangle 16">
                    <a:extLst>
                      <a:ext uri="{FF2B5EF4-FFF2-40B4-BE49-F238E27FC236}">
                        <a16:creationId xmlns="" xmlns:a16="http://schemas.microsoft.com/office/drawing/2014/main" id="{3347E25A-CA23-4022-B50A-D5022D1A7194}"/>
                      </a:ext>
                    </a:extLst>
                  </p:cNvPr>
                  <p:cNvSpPr/>
                  <p:nvPr/>
                </p:nvSpPr>
                <p:spPr>
                  <a:xfrm>
                    <a:off x="7349015" y="3301020"/>
                    <a:ext cx="287099" cy="2005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 xmlns:a16="http://schemas.microsoft.com/office/drawing/2014/main" id="{A7707548-7ED6-4114-BD4C-D2010BF1AD2B}"/>
                      </a:ext>
                    </a:extLst>
                  </p:cNvPr>
                  <p:cNvSpPr txBox="1"/>
                  <p:nvPr/>
                </p:nvSpPr>
                <p:spPr>
                  <a:xfrm>
                    <a:off x="7587734" y="3213211"/>
                    <a:ext cx="1053415" cy="369332"/>
                  </a:xfrm>
                  <a:prstGeom prst="rect">
                    <a:avLst/>
                  </a:prstGeom>
                  <a:noFill/>
                </p:spPr>
                <p:txBody>
                  <a:bodyPr wrap="square" rtlCol="0">
                    <a:spAutoFit/>
                  </a:bodyPr>
                  <a:lstStyle/>
                  <a:p>
                    <a:r>
                      <a:rPr lang="en-US" dirty="0"/>
                      <a:t>Aliphatic</a:t>
                    </a:r>
                    <a:endParaRPr lang="en-US" sz="900" dirty="0"/>
                  </a:p>
                </p:txBody>
              </p:sp>
            </p:grpSp>
            <p:sp>
              <p:nvSpPr>
                <p:cNvPr id="15" name="TextBox 14">
                  <a:extLst>
                    <a:ext uri="{FF2B5EF4-FFF2-40B4-BE49-F238E27FC236}">
                      <a16:creationId xmlns="" xmlns:a16="http://schemas.microsoft.com/office/drawing/2014/main" id="{B8BA353E-EC8D-4F8A-A320-AA159E498858}"/>
                    </a:ext>
                  </a:extLst>
                </p:cNvPr>
                <p:cNvSpPr txBox="1"/>
                <p:nvPr/>
              </p:nvSpPr>
              <p:spPr>
                <a:xfrm>
                  <a:off x="6563622" y="3738128"/>
                  <a:ext cx="1676869" cy="369332"/>
                </a:xfrm>
                <a:prstGeom prst="rect">
                  <a:avLst/>
                </a:prstGeom>
                <a:noFill/>
              </p:spPr>
              <p:txBody>
                <a:bodyPr wrap="square" rtlCol="0">
                  <a:spAutoFit/>
                </a:bodyPr>
                <a:lstStyle/>
                <a:p>
                  <a:r>
                    <a:rPr lang="en-US" dirty="0"/>
                    <a:t>Aromatic</a:t>
                  </a:r>
                  <a:endParaRPr lang="en-US" sz="1200" dirty="0"/>
                </a:p>
              </p:txBody>
            </p:sp>
            <p:sp>
              <p:nvSpPr>
                <p:cNvPr id="13" name="Shape 454">
                  <a:extLst>
                    <a:ext uri="{FF2B5EF4-FFF2-40B4-BE49-F238E27FC236}">
                      <a16:creationId xmlns="" xmlns:a16="http://schemas.microsoft.com/office/drawing/2014/main" id="{756D1DD1-17A1-4902-AB22-F2965D7FF477}"/>
                    </a:ext>
                  </a:extLst>
                </p:cNvPr>
                <p:cNvSpPr txBox="1"/>
                <p:nvPr/>
              </p:nvSpPr>
              <p:spPr>
                <a:xfrm>
                  <a:off x="4798605" y="4509355"/>
                  <a:ext cx="3388988" cy="429282"/>
                </a:xfrm>
                <a:prstGeom prst="rect">
                  <a:avLst/>
                </a:prstGeom>
                <a:noFill/>
                <a:ln>
                  <a:noFill/>
                </a:ln>
              </p:spPr>
              <p:txBody>
                <a:bodyPr spcFirstLastPara="1" wrap="square" lIns="0" tIns="0" rIns="0" bIns="0" anchor="t" anchorCtr="0">
                  <a:noAutofit/>
                </a:bodyPr>
                <a:lstStyle/>
                <a:p>
                  <a:pPr marL="0" marR="0" lvl="0" indent="0" rtl="0">
                    <a:spcBef>
                      <a:spcPts val="0"/>
                    </a:spcBef>
                    <a:spcAft>
                      <a:spcPts val="600"/>
                    </a:spcAft>
                    <a:buClr>
                      <a:schemeClr val="dk1"/>
                    </a:buClr>
                    <a:buSzPts val="1800"/>
                    <a:buFont typeface="Noto Sans Symbols"/>
                    <a:buNone/>
                  </a:pPr>
                  <a:r>
                    <a:rPr lang="en-US" dirty="0">
                      <a:solidFill>
                        <a:schemeClr val="dk1"/>
                      </a:solidFill>
                    </a:rPr>
                    <a:t>Using 6 EPA TPH Fractions</a:t>
                  </a:r>
                </a:p>
                <a:p>
                  <a:pPr marL="0" marR="0" lvl="0" indent="0" rtl="0">
                    <a:spcBef>
                      <a:spcPts val="0"/>
                    </a:spcBef>
                    <a:spcAft>
                      <a:spcPts val="0"/>
                    </a:spcAft>
                    <a:buClr>
                      <a:schemeClr val="dk1"/>
                    </a:buClr>
                    <a:buSzPts val="1800"/>
                    <a:buFont typeface="Noto Sans Symbols"/>
                    <a:buNone/>
                  </a:pPr>
                  <a:r>
                    <a:rPr lang="en-US" dirty="0">
                      <a:solidFill>
                        <a:schemeClr val="dk1"/>
                      </a:solidFill>
                    </a:rPr>
                    <a:t>Fraction compositions estimated from ATSDR documents</a:t>
                  </a:r>
                  <a:endParaRPr dirty="0"/>
                </a:p>
              </p:txBody>
            </p:sp>
          </p:grpSp>
          <p:sp>
            <p:nvSpPr>
              <p:cNvPr id="25" name="Rectangle 24">
                <a:extLst>
                  <a:ext uri="{FF2B5EF4-FFF2-40B4-BE49-F238E27FC236}">
                    <a16:creationId xmlns="" xmlns:a16="http://schemas.microsoft.com/office/drawing/2014/main" id="{22A268ED-11F3-4599-9055-05241950DCF6}"/>
                  </a:ext>
                </a:extLst>
              </p:cNvPr>
              <p:cNvSpPr/>
              <p:nvPr/>
            </p:nvSpPr>
            <p:spPr>
              <a:xfrm>
                <a:off x="6415593" y="3913414"/>
                <a:ext cx="307617" cy="2005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12526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6CB63A23-53F4-4E87-BEEE-D98DA216C992}"/>
              </a:ext>
            </a:extLst>
          </p:cNvPr>
          <p:cNvSpPr>
            <a:spLocks noGrp="1"/>
          </p:cNvSpPr>
          <p:nvPr>
            <p:ph idx="1"/>
          </p:nvPr>
        </p:nvSpPr>
        <p:spPr>
          <a:xfrm>
            <a:off x="228600" y="1143000"/>
            <a:ext cx="8686800" cy="4876800"/>
          </a:xfrm>
        </p:spPr>
        <p:txBody>
          <a:bodyPr/>
          <a:lstStyle/>
          <a:p>
            <a:pPr>
              <a:spcAft>
                <a:spcPts val="15000"/>
              </a:spcAft>
            </a:pPr>
            <a:r>
              <a:rPr lang="en-US" sz="2400" dirty="0"/>
              <a:t>Weathering of NAPL is also known as Natural Source Zone Depletion (NSZD) – see ITRC LNAPL-3 (2018)</a:t>
            </a:r>
          </a:p>
          <a:p>
            <a:pPr>
              <a:spcAft>
                <a:spcPts val="600"/>
              </a:spcAft>
            </a:pPr>
            <a:r>
              <a:rPr lang="en-US" sz="2400" dirty="0"/>
              <a:t>Over time, weathering changes the remaining NAPL composition (and therefore risk)</a:t>
            </a:r>
          </a:p>
          <a:p>
            <a:pPr lvl="1">
              <a:spcBef>
                <a:spcPts val="0"/>
              </a:spcBef>
              <a:spcAft>
                <a:spcPts val="1200"/>
              </a:spcAft>
            </a:pPr>
            <a:r>
              <a:rPr lang="en-US" sz="2200" dirty="0"/>
              <a:t>Mobile hydrocarbons partition out, depleting the remaining NAPL</a:t>
            </a:r>
          </a:p>
          <a:p>
            <a:pPr lvl="1">
              <a:spcBef>
                <a:spcPts val="0"/>
              </a:spcBef>
              <a:spcAft>
                <a:spcPts val="1200"/>
              </a:spcAft>
            </a:pPr>
            <a:r>
              <a:rPr lang="en-US" sz="2200" dirty="0"/>
              <a:t>While biodegradation continues, metabolites will be generated</a:t>
            </a:r>
          </a:p>
        </p:txBody>
      </p:sp>
      <p:sp>
        <p:nvSpPr>
          <p:cNvPr id="5" name="Title 4">
            <a:extLst>
              <a:ext uri="{FF2B5EF4-FFF2-40B4-BE49-F238E27FC236}">
                <a16:creationId xmlns="" xmlns:a16="http://schemas.microsoft.com/office/drawing/2014/main" id="{C1B7E1BB-6F7A-420E-93DF-C32BFE1ACC59}"/>
              </a:ext>
            </a:extLst>
          </p:cNvPr>
          <p:cNvSpPr>
            <a:spLocks noGrp="1"/>
          </p:cNvSpPr>
          <p:nvPr>
            <p:ph type="title"/>
          </p:nvPr>
        </p:nvSpPr>
        <p:spPr/>
        <p:txBody>
          <a:bodyPr/>
          <a:lstStyle/>
          <a:p>
            <a:r>
              <a:rPr lang="en-US" dirty="0"/>
              <a:t>NAPL: TPH Composition Change Due to Weathering</a:t>
            </a:r>
          </a:p>
        </p:txBody>
      </p:sp>
      <p:pic>
        <p:nvPicPr>
          <p:cNvPr id="4" name="Picture 3">
            <a:extLst>
              <a:ext uri="{FF2B5EF4-FFF2-40B4-BE49-F238E27FC236}">
                <a16:creationId xmlns="" xmlns:a16="http://schemas.microsoft.com/office/drawing/2014/main" id="{221C5E8D-78E5-49CE-BDFB-C384031871E2}"/>
              </a:ext>
            </a:extLst>
          </p:cNvPr>
          <p:cNvPicPr>
            <a:picLocks noChangeAspect="1"/>
          </p:cNvPicPr>
          <p:nvPr/>
        </p:nvPicPr>
        <p:blipFill>
          <a:blip r:embed="rId3"/>
          <a:stretch>
            <a:fillRect/>
          </a:stretch>
        </p:blipFill>
        <p:spPr>
          <a:xfrm>
            <a:off x="1186988" y="2286000"/>
            <a:ext cx="5966749" cy="1180618"/>
          </a:xfrm>
          <a:prstGeom prst="rect">
            <a:avLst/>
          </a:prstGeom>
          <a:ln>
            <a:solidFill>
              <a:schemeClr val="tx1"/>
            </a:solidFill>
          </a:ln>
        </p:spPr>
      </p:pic>
    </p:spTree>
    <p:extLst>
      <p:ext uri="{BB962C8B-B14F-4D97-AF65-F5344CB8AC3E}">
        <p14:creationId xmlns:p14="http://schemas.microsoft.com/office/powerpoint/2010/main" val="3039865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a:extLst>
              <a:ext uri="{FF2B5EF4-FFF2-40B4-BE49-F238E27FC236}">
                <a16:creationId xmlns="" xmlns:a16="http://schemas.microsoft.com/office/drawing/2014/main" id="{BEF33E50-12DD-4D54-B811-2DA50E14A227}"/>
              </a:ext>
            </a:extLst>
          </p:cNvPr>
          <p:cNvGraphicFramePr>
            <a:graphicFrameLocks/>
          </p:cNvGraphicFramePr>
          <p:nvPr>
            <p:extLst/>
          </p:nvPr>
        </p:nvGraphicFramePr>
        <p:xfrm>
          <a:off x="4752349" y="3846816"/>
          <a:ext cx="4071154" cy="22853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 xmlns:a16="http://schemas.microsoft.com/office/drawing/2014/main" id="{752D36D6-1418-41E7-9096-B75A4680EE09}"/>
              </a:ext>
            </a:extLst>
          </p:cNvPr>
          <p:cNvGraphicFramePr>
            <a:graphicFrameLocks/>
          </p:cNvGraphicFramePr>
          <p:nvPr>
            <p:extLst/>
          </p:nvPr>
        </p:nvGraphicFramePr>
        <p:xfrm>
          <a:off x="4763307" y="1170679"/>
          <a:ext cx="4051445" cy="22543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 xmlns:a16="http://schemas.microsoft.com/office/drawing/2014/main" id="{07208B6A-6825-4AA0-B79D-6306C5F25ECB}"/>
              </a:ext>
            </a:extLst>
          </p:cNvPr>
          <p:cNvGraphicFramePr>
            <a:graphicFrameLocks/>
          </p:cNvGraphicFramePr>
          <p:nvPr>
            <p:extLst/>
          </p:nvPr>
        </p:nvGraphicFramePr>
        <p:xfrm>
          <a:off x="410613" y="3876805"/>
          <a:ext cx="4060196" cy="22553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 xmlns:a16="http://schemas.microsoft.com/office/drawing/2014/main" id="{1059165B-A952-4EEB-8EA1-248C5D479B03}"/>
              </a:ext>
            </a:extLst>
          </p:cNvPr>
          <p:cNvGraphicFramePr>
            <a:graphicFrameLocks/>
          </p:cNvGraphicFramePr>
          <p:nvPr>
            <p:extLst/>
          </p:nvPr>
        </p:nvGraphicFramePr>
        <p:xfrm>
          <a:off x="416953" y="1193432"/>
          <a:ext cx="4051445" cy="2231557"/>
        </p:xfrm>
        <a:graphic>
          <a:graphicData uri="http://schemas.openxmlformats.org/drawingml/2006/chart">
            <c:chart xmlns:c="http://schemas.openxmlformats.org/drawingml/2006/chart" xmlns:r="http://schemas.openxmlformats.org/officeDocument/2006/relationships" r:id="rId6"/>
          </a:graphicData>
        </a:graphic>
      </p:graphicFrame>
      <p:sp>
        <p:nvSpPr>
          <p:cNvPr id="12" name="Title 11">
            <a:extLst>
              <a:ext uri="{FF2B5EF4-FFF2-40B4-BE49-F238E27FC236}">
                <a16:creationId xmlns="" xmlns:a16="http://schemas.microsoft.com/office/drawing/2014/main" id="{65ECF95F-8A38-42F4-A56E-CD656B8C165E}"/>
              </a:ext>
            </a:extLst>
          </p:cNvPr>
          <p:cNvSpPr>
            <a:spLocks noGrp="1"/>
          </p:cNvSpPr>
          <p:nvPr>
            <p:ph type="title"/>
          </p:nvPr>
        </p:nvSpPr>
        <p:spPr/>
        <p:txBody>
          <a:bodyPr/>
          <a:lstStyle/>
          <a:p>
            <a:r>
              <a:rPr lang="en-US" dirty="0"/>
              <a:t>Weathered NAPL: TPH Composition Change Example</a:t>
            </a:r>
          </a:p>
        </p:txBody>
      </p:sp>
      <p:sp>
        <p:nvSpPr>
          <p:cNvPr id="6" name="Shape 454">
            <a:extLst>
              <a:ext uri="{FF2B5EF4-FFF2-40B4-BE49-F238E27FC236}">
                <a16:creationId xmlns="" xmlns:a16="http://schemas.microsoft.com/office/drawing/2014/main" id="{A8D02A27-EDBB-41A6-BB23-B795A1B4E201}"/>
              </a:ext>
            </a:extLst>
          </p:cNvPr>
          <p:cNvSpPr txBox="1"/>
          <p:nvPr/>
        </p:nvSpPr>
        <p:spPr>
          <a:xfrm>
            <a:off x="429664" y="1338801"/>
            <a:ext cx="4041805" cy="7697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Gasoline TPH Fractions</a:t>
            </a:r>
          </a:p>
          <a:p>
            <a:pPr marL="0" marR="0" lvl="0" indent="0" algn="ctr" rtl="0">
              <a:spcBef>
                <a:spcPts val="0"/>
              </a:spcBef>
              <a:spcAft>
                <a:spcPts val="0"/>
              </a:spcAft>
              <a:buClr>
                <a:schemeClr val="dk1"/>
              </a:buClr>
              <a:buSzPts val="1800"/>
              <a:buFont typeface="Noto Sans Symbols"/>
              <a:buNone/>
            </a:pPr>
            <a:r>
              <a:rPr lang="en-US" b="1" dirty="0">
                <a:solidFill>
                  <a:schemeClr val="dk1"/>
                </a:solidFill>
              </a:rPr>
              <a:t>(Unweathered)</a:t>
            </a:r>
          </a:p>
        </p:txBody>
      </p:sp>
      <p:sp>
        <p:nvSpPr>
          <p:cNvPr id="7" name="Shape 454">
            <a:extLst>
              <a:ext uri="{FF2B5EF4-FFF2-40B4-BE49-F238E27FC236}">
                <a16:creationId xmlns="" xmlns:a16="http://schemas.microsoft.com/office/drawing/2014/main" id="{F57228A5-67CB-41CC-A778-ED92409E9043}"/>
              </a:ext>
            </a:extLst>
          </p:cNvPr>
          <p:cNvSpPr txBox="1"/>
          <p:nvPr/>
        </p:nvSpPr>
        <p:spPr>
          <a:xfrm>
            <a:off x="4763999" y="1303232"/>
            <a:ext cx="4059504" cy="7697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Diesel TPH Fractions</a:t>
            </a:r>
          </a:p>
          <a:p>
            <a:pPr marL="0" marR="0" lvl="0" indent="0" algn="ctr" rtl="0">
              <a:spcBef>
                <a:spcPts val="0"/>
              </a:spcBef>
              <a:spcAft>
                <a:spcPts val="0"/>
              </a:spcAft>
              <a:buClr>
                <a:schemeClr val="dk1"/>
              </a:buClr>
              <a:buSzPts val="1800"/>
              <a:buFont typeface="Noto Sans Symbols"/>
              <a:buNone/>
            </a:pPr>
            <a:r>
              <a:rPr lang="en-US" b="1" dirty="0">
                <a:solidFill>
                  <a:schemeClr val="dk1"/>
                </a:solidFill>
              </a:rPr>
              <a:t>(Unweathered)</a:t>
            </a:r>
          </a:p>
        </p:txBody>
      </p:sp>
      <p:sp>
        <p:nvSpPr>
          <p:cNvPr id="10" name="Shape 454">
            <a:extLst>
              <a:ext uri="{FF2B5EF4-FFF2-40B4-BE49-F238E27FC236}">
                <a16:creationId xmlns="" xmlns:a16="http://schemas.microsoft.com/office/drawing/2014/main" id="{DEF69458-CA99-4A39-BF72-716B820C4DF1}"/>
              </a:ext>
            </a:extLst>
          </p:cNvPr>
          <p:cNvSpPr txBox="1"/>
          <p:nvPr/>
        </p:nvSpPr>
        <p:spPr>
          <a:xfrm>
            <a:off x="4763307" y="3999943"/>
            <a:ext cx="4041805" cy="769707"/>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Diesel TPH Fractions</a:t>
            </a:r>
          </a:p>
          <a:p>
            <a:pPr marL="0" marR="0" lvl="0" indent="0" algn="ctr" rtl="0">
              <a:spcBef>
                <a:spcPts val="0"/>
              </a:spcBef>
              <a:spcAft>
                <a:spcPts val="0"/>
              </a:spcAft>
              <a:buClr>
                <a:schemeClr val="dk1"/>
              </a:buClr>
              <a:buSzPts val="1800"/>
              <a:buFont typeface="Noto Sans Symbols"/>
              <a:buNone/>
            </a:pPr>
            <a:r>
              <a:rPr lang="en-US" b="1" dirty="0">
                <a:solidFill>
                  <a:schemeClr val="dk1"/>
                </a:solidFill>
              </a:rPr>
              <a:t>(Weathered)</a:t>
            </a:r>
          </a:p>
        </p:txBody>
      </p:sp>
      <p:sp>
        <p:nvSpPr>
          <p:cNvPr id="17"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sp>
        <p:nvSpPr>
          <p:cNvPr id="23" name="Shape 454">
            <a:extLst>
              <a:ext uri="{FF2B5EF4-FFF2-40B4-BE49-F238E27FC236}">
                <a16:creationId xmlns="" xmlns:a16="http://schemas.microsoft.com/office/drawing/2014/main" id="{1540A3D7-F5EF-454D-B8CE-A25EA4894D36}"/>
              </a:ext>
            </a:extLst>
          </p:cNvPr>
          <p:cNvSpPr txBox="1"/>
          <p:nvPr/>
        </p:nvSpPr>
        <p:spPr>
          <a:xfrm>
            <a:off x="418442" y="4021678"/>
            <a:ext cx="4153558" cy="777908"/>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Gasoline TPH Fractions</a:t>
            </a:r>
          </a:p>
          <a:p>
            <a:pPr marL="0" marR="0" lvl="0" indent="0" algn="ctr" rtl="0">
              <a:spcBef>
                <a:spcPts val="0"/>
              </a:spcBef>
              <a:spcAft>
                <a:spcPts val="0"/>
              </a:spcAft>
              <a:buClr>
                <a:schemeClr val="dk1"/>
              </a:buClr>
              <a:buSzPts val="1800"/>
              <a:buFont typeface="Noto Sans Symbols"/>
              <a:buNone/>
            </a:pPr>
            <a:r>
              <a:rPr lang="en-US" b="1" dirty="0">
                <a:solidFill>
                  <a:schemeClr val="dk1"/>
                </a:solidFill>
              </a:rPr>
              <a:t>(Weathered)</a:t>
            </a:r>
          </a:p>
        </p:txBody>
      </p:sp>
      <p:grpSp>
        <p:nvGrpSpPr>
          <p:cNvPr id="20" name="Group 19">
            <a:extLst>
              <a:ext uri="{FF2B5EF4-FFF2-40B4-BE49-F238E27FC236}">
                <a16:creationId xmlns="" xmlns:a16="http://schemas.microsoft.com/office/drawing/2014/main" id="{A7D5162D-9B37-4C1E-8296-8B9F3168C8F3}"/>
              </a:ext>
            </a:extLst>
          </p:cNvPr>
          <p:cNvGrpSpPr/>
          <p:nvPr/>
        </p:nvGrpSpPr>
        <p:grpSpPr>
          <a:xfrm>
            <a:off x="533400" y="6316061"/>
            <a:ext cx="3441886" cy="369333"/>
            <a:chOff x="4906325" y="3825605"/>
            <a:chExt cx="3441886" cy="369333"/>
          </a:xfrm>
        </p:grpSpPr>
        <p:grpSp>
          <p:nvGrpSpPr>
            <p:cNvPr id="29" name="Group 28">
              <a:extLst>
                <a:ext uri="{FF2B5EF4-FFF2-40B4-BE49-F238E27FC236}">
                  <a16:creationId xmlns="" xmlns:a16="http://schemas.microsoft.com/office/drawing/2014/main" id="{6682D033-5FA7-4349-9B49-42434A966CF9}"/>
                </a:ext>
              </a:extLst>
            </p:cNvPr>
            <p:cNvGrpSpPr/>
            <p:nvPr/>
          </p:nvGrpSpPr>
          <p:grpSpPr>
            <a:xfrm>
              <a:off x="4906325" y="3825605"/>
              <a:ext cx="3441886" cy="369333"/>
              <a:chOff x="4798605" y="3738127"/>
              <a:chExt cx="3441886" cy="369333"/>
            </a:xfrm>
          </p:grpSpPr>
          <p:grpSp>
            <p:nvGrpSpPr>
              <p:cNvPr id="31" name="Group 30">
                <a:extLst>
                  <a:ext uri="{FF2B5EF4-FFF2-40B4-BE49-F238E27FC236}">
                    <a16:creationId xmlns="" xmlns:a16="http://schemas.microsoft.com/office/drawing/2014/main" id="{BF2A03AD-E28B-4BAF-A9DD-119E24FA07BD}"/>
                  </a:ext>
                </a:extLst>
              </p:cNvPr>
              <p:cNvGrpSpPr/>
              <p:nvPr/>
            </p:nvGrpSpPr>
            <p:grpSpPr>
              <a:xfrm>
                <a:off x="4798605" y="3738127"/>
                <a:ext cx="1384479" cy="369332"/>
                <a:chOff x="7349015" y="3213211"/>
                <a:chExt cx="1292134" cy="369332"/>
              </a:xfrm>
            </p:grpSpPr>
            <p:sp>
              <p:nvSpPr>
                <p:cNvPr id="34" name="Rectangle 33">
                  <a:extLst>
                    <a:ext uri="{FF2B5EF4-FFF2-40B4-BE49-F238E27FC236}">
                      <a16:creationId xmlns="" xmlns:a16="http://schemas.microsoft.com/office/drawing/2014/main" id="{8728FEF9-3EE7-414B-81EA-1F84B019CA32}"/>
                    </a:ext>
                  </a:extLst>
                </p:cNvPr>
                <p:cNvSpPr/>
                <p:nvPr/>
              </p:nvSpPr>
              <p:spPr>
                <a:xfrm>
                  <a:off x="7349015" y="3301020"/>
                  <a:ext cx="287099" cy="2005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 xmlns:a16="http://schemas.microsoft.com/office/drawing/2014/main" id="{0AE5DD87-BD6C-4E08-8FF9-A1D7EB38315E}"/>
                    </a:ext>
                  </a:extLst>
                </p:cNvPr>
                <p:cNvSpPr txBox="1"/>
                <p:nvPr/>
              </p:nvSpPr>
              <p:spPr>
                <a:xfrm>
                  <a:off x="7587734" y="3213211"/>
                  <a:ext cx="1053415" cy="369332"/>
                </a:xfrm>
                <a:prstGeom prst="rect">
                  <a:avLst/>
                </a:prstGeom>
                <a:noFill/>
              </p:spPr>
              <p:txBody>
                <a:bodyPr wrap="square" rtlCol="0">
                  <a:spAutoFit/>
                </a:bodyPr>
                <a:lstStyle/>
                <a:p>
                  <a:r>
                    <a:rPr lang="en-US" dirty="0"/>
                    <a:t>Aliphatic</a:t>
                  </a:r>
                  <a:endParaRPr lang="en-US" sz="900" dirty="0"/>
                </a:p>
              </p:txBody>
            </p:sp>
          </p:grpSp>
          <p:sp>
            <p:nvSpPr>
              <p:cNvPr id="32" name="TextBox 31">
                <a:extLst>
                  <a:ext uri="{FF2B5EF4-FFF2-40B4-BE49-F238E27FC236}">
                    <a16:creationId xmlns="" xmlns:a16="http://schemas.microsoft.com/office/drawing/2014/main" id="{ACEBAB02-25F5-48E6-B790-A95134F44932}"/>
                  </a:ext>
                </a:extLst>
              </p:cNvPr>
              <p:cNvSpPr txBox="1"/>
              <p:nvPr/>
            </p:nvSpPr>
            <p:spPr>
              <a:xfrm>
                <a:off x="6563622" y="3738128"/>
                <a:ext cx="1676869" cy="369332"/>
              </a:xfrm>
              <a:prstGeom prst="rect">
                <a:avLst/>
              </a:prstGeom>
              <a:noFill/>
            </p:spPr>
            <p:txBody>
              <a:bodyPr wrap="square" rtlCol="0">
                <a:spAutoFit/>
              </a:bodyPr>
              <a:lstStyle/>
              <a:p>
                <a:r>
                  <a:rPr lang="en-US" dirty="0"/>
                  <a:t>Aromatic</a:t>
                </a:r>
                <a:endParaRPr lang="en-US" sz="1200" dirty="0"/>
              </a:p>
            </p:txBody>
          </p:sp>
        </p:grpSp>
        <p:sp>
          <p:nvSpPr>
            <p:cNvPr id="30" name="Rectangle 29">
              <a:extLst>
                <a:ext uri="{FF2B5EF4-FFF2-40B4-BE49-F238E27FC236}">
                  <a16:creationId xmlns="" xmlns:a16="http://schemas.microsoft.com/office/drawing/2014/main" id="{8EE602A5-F3C9-4892-A5C3-71912F552B1A}"/>
                </a:ext>
              </a:extLst>
            </p:cNvPr>
            <p:cNvSpPr/>
            <p:nvPr/>
          </p:nvSpPr>
          <p:spPr>
            <a:xfrm>
              <a:off x="6415593" y="3913414"/>
              <a:ext cx="307617" cy="2005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Shape 454">
            <a:extLst>
              <a:ext uri="{FF2B5EF4-FFF2-40B4-BE49-F238E27FC236}">
                <a16:creationId xmlns="" xmlns:a16="http://schemas.microsoft.com/office/drawing/2014/main" id="{E3940161-9994-4AB9-B1FD-0C476BC69EDA}"/>
              </a:ext>
            </a:extLst>
          </p:cNvPr>
          <p:cNvSpPr txBox="1"/>
          <p:nvPr/>
        </p:nvSpPr>
        <p:spPr>
          <a:xfrm>
            <a:off x="5410200" y="2819400"/>
            <a:ext cx="626286" cy="322465"/>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sz="1400" i="1" dirty="0">
                <a:solidFill>
                  <a:schemeClr val="dk1"/>
                </a:solidFill>
              </a:rPr>
              <a:t>trace</a:t>
            </a:r>
          </a:p>
        </p:txBody>
      </p:sp>
      <p:sp>
        <p:nvSpPr>
          <p:cNvPr id="21" name="Rectangle 3">
            <a:extLst>
              <a:ext uri="{FF2B5EF4-FFF2-40B4-BE49-F238E27FC236}">
                <a16:creationId xmlns="" xmlns:a16="http://schemas.microsoft.com/office/drawing/2014/main" id="{C4BF9B28-6DA0-43BF-91ED-2E725A8589F8}"/>
              </a:ext>
            </a:extLst>
          </p:cNvPr>
          <p:cNvSpPr>
            <a:spLocks noChangeArrowheads="1"/>
          </p:cNvSpPr>
          <p:nvPr/>
        </p:nvSpPr>
        <p:spPr bwMode="auto">
          <a:xfrm>
            <a:off x="3432735" y="6270657"/>
            <a:ext cx="39549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400" dirty="0">
                <a:solidFill>
                  <a:schemeClr val="tx1"/>
                </a:solidFill>
              </a:rPr>
              <a:t>Composition: weathered gasoline from IRhodes</a:t>
            </a:r>
          </a:p>
          <a:p>
            <a:pPr>
              <a:spcBef>
                <a:spcPct val="0"/>
              </a:spcBef>
              <a:buClrTx/>
              <a:buSzTx/>
              <a:buFontTx/>
              <a:buNone/>
            </a:pPr>
            <a:r>
              <a:rPr lang="en-US" altLang="en-US" sz="1400" dirty="0">
                <a:solidFill>
                  <a:schemeClr val="tx1"/>
                </a:solidFill>
              </a:rPr>
              <a:t>weathered diesel based on TPHCWG data</a:t>
            </a:r>
          </a:p>
        </p:txBody>
      </p:sp>
    </p:spTree>
    <p:extLst>
      <p:ext uri="{BB962C8B-B14F-4D97-AF65-F5344CB8AC3E}">
        <p14:creationId xmlns:p14="http://schemas.microsoft.com/office/powerpoint/2010/main" val="3969777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 xmlns:a16="http://schemas.microsoft.com/office/drawing/2014/main" id="{E7CFD61F-2DD7-4105-9DD6-4EA9A7E29020}"/>
              </a:ext>
            </a:extLst>
          </p:cNvPr>
          <p:cNvSpPr>
            <a:spLocks noGrp="1"/>
          </p:cNvSpPr>
          <p:nvPr>
            <p:ph type="title"/>
          </p:nvPr>
        </p:nvSpPr>
        <p:spPr/>
        <p:txBody>
          <a:bodyPr/>
          <a:lstStyle/>
          <a:p>
            <a:r>
              <a:rPr lang="en-US" dirty="0"/>
              <a:t>Vapor: TPH Fraction Composition Near NAPL and Fate/Exposure</a:t>
            </a:r>
          </a:p>
        </p:txBody>
      </p:sp>
      <p:grpSp>
        <p:nvGrpSpPr>
          <p:cNvPr id="5" name="Group 4">
            <a:extLst>
              <a:ext uri="{FF2B5EF4-FFF2-40B4-BE49-F238E27FC236}">
                <a16:creationId xmlns="" xmlns:a16="http://schemas.microsoft.com/office/drawing/2014/main" id="{07B7402C-6CCE-4EE2-B105-8A6B384D749B}"/>
              </a:ext>
            </a:extLst>
          </p:cNvPr>
          <p:cNvGrpSpPr/>
          <p:nvPr/>
        </p:nvGrpSpPr>
        <p:grpSpPr>
          <a:xfrm>
            <a:off x="179001" y="3908443"/>
            <a:ext cx="4293673" cy="2543788"/>
            <a:chOff x="225214" y="4137043"/>
            <a:chExt cx="4293673" cy="2543788"/>
          </a:xfrm>
        </p:grpSpPr>
        <p:graphicFrame>
          <p:nvGraphicFramePr>
            <p:cNvPr id="22" name="Chart 21">
              <a:extLst>
                <a:ext uri="{FF2B5EF4-FFF2-40B4-BE49-F238E27FC236}">
                  <a16:creationId xmlns="" xmlns:a16="http://schemas.microsoft.com/office/drawing/2014/main" id="{9E7E8680-4FCE-40BD-A64C-0CC1FAA997B9}"/>
                </a:ext>
              </a:extLst>
            </p:cNvPr>
            <p:cNvGraphicFramePr>
              <a:graphicFrameLocks/>
            </p:cNvGraphicFramePr>
            <p:nvPr>
              <p:extLst/>
            </p:nvPr>
          </p:nvGraphicFramePr>
          <p:xfrm>
            <a:off x="272169" y="4137043"/>
            <a:ext cx="4246718" cy="2543788"/>
          </p:xfrm>
          <a:graphic>
            <a:graphicData uri="http://schemas.openxmlformats.org/drawingml/2006/chart">
              <c:chart xmlns:c="http://schemas.openxmlformats.org/drawingml/2006/chart" xmlns:r="http://schemas.openxmlformats.org/officeDocument/2006/relationships" r:id="rId3"/>
            </a:graphicData>
          </a:graphic>
        </p:graphicFrame>
        <p:sp>
          <p:nvSpPr>
            <p:cNvPr id="8" name="Shape 454">
              <a:extLst>
                <a:ext uri="{FF2B5EF4-FFF2-40B4-BE49-F238E27FC236}">
                  <a16:creationId xmlns="" xmlns:a16="http://schemas.microsoft.com/office/drawing/2014/main" id="{10143C5E-0314-4234-A4F0-1264346000DB}"/>
                </a:ext>
              </a:extLst>
            </p:cNvPr>
            <p:cNvSpPr txBox="1"/>
            <p:nvPr/>
          </p:nvSpPr>
          <p:spPr>
            <a:xfrm>
              <a:off x="225214" y="4357249"/>
              <a:ext cx="3965312" cy="8781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Diesel Volatile Fractions</a:t>
              </a:r>
            </a:p>
          </p:txBody>
        </p:sp>
      </p:grpSp>
      <p:grpSp>
        <p:nvGrpSpPr>
          <p:cNvPr id="9" name="Group 8">
            <a:extLst>
              <a:ext uri="{FF2B5EF4-FFF2-40B4-BE49-F238E27FC236}">
                <a16:creationId xmlns="" xmlns:a16="http://schemas.microsoft.com/office/drawing/2014/main" id="{D624B47E-D639-49E5-BBC6-0157FAAEFD6F}"/>
              </a:ext>
            </a:extLst>
          </p:cNvPr>
          <p:cNvGrpSpPr/>
          <p:nvPr/>
        </p:nvGrpSpPr>
        <p:grpSpPr>
          <a:xfrm>
            <a:off x="225956" y="1143000"/>
            <a:ext cx="4812265" cy="2565023"/>
            <a:chOff x="272169" y="1371600"/>
            <a:chExt cx="4812265" cy="2565023"/>
          </a:xfrm>
        </p:grpSpPr>
        <p:graphicFrame>
          <p:nvGraphicFramePr>
            <p:cNvPr id="21" name="Chart 20">
              <a:extLst>
                <a:ext uri="{FF2B5EF4-FFF2-40B4-BE49-F238E27FC236}">
                  <a16:creationId xmlns="" xmlns:a16="http://schemas.microsoft.com/office/drawing/2014/main" id="{4B55D57F-2E4F-4DE1-ADBC-6E4AD8EF5D94}"/>
                </a:ext>
              </a:extLst>
            </p:cNvPr>
            <p:cNvGraphicFramePr>
              <a:graphicFrameLocks/>
            </p:cNvGraphicFramePr>
            <p:nvPr>
              <p:extLst/>
            </p:nvPr>
          </p:nvGraphicFramePr>
          <p:xfrm>
            <a:off x="272169" y="1371600"/>
            <a:ext cx="4239385" cy="2565023"/>
          </p:xfrm>
          <a:graphic>
            <a:graphicData uri="http://schemas.openxmlformats.org/drawingml/2006/chart">
              <c:chart xmlns:c="http://schemas.openxmlformats.org/drawingml/2006/chart" xmlns:r="http://schemas.openxmlformats.org/officeDocument/2006/relationships" r:id="rId4"/>
            </a:graphicData>
          </a:graphic>
        </p:graphicFrame>
        <p:sp>
          <p:nvSpPr>
            <p:cNvPr id="7" name="Shape 454">
              <a:extLst>
                <a:ext uri="{FF2B5EF4-FFF2-40B4-BE49-F238E27FC236}">
                  <a16:creationId xmlns="" xmlns:a16="http://schemas.microsoft.com/office/drawing/2014/main" id="{FD3B2649-B20F-4F8D-A5CE-7DDB03F49F08}"/>
                </a:ext>
              </a:extLst>
            </p:cNvPr>
            <p:cNvSpPr txBox="1"/>
            <p:nvPr/>
          </p:nvSpPr>
          <p:spPr>
            <a:xfrm>
              <a:off x="845049" y="1576086"/>
              <a:ext cx="4016834" cy="8781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Gasoline Volatile Fractions</a:t>
              </a:r>
            </a:p>
          </p:txBody>
        </p:sp>
        <p:grpSp>
          <p:nvGrpSpPr>
            <p:cNvPr id="3" name="Group 2">
              <a:extLst>
                <a:ext uri="{FF2B5EF4-FFF2-40B4-BE49-F238E27FC236}">
                  <a16:creationId xmlns="" xmlns:a16="http://schemas.microsoft.com/office/drawing/2014/main" id="{571D49BD-054E-46C4-A125-54AA5272600F}"/>
                </a:ext>
              </a:extLst>
            </p:cNvPr>
            <p:cNvGrpSpPr/>
            <p:nvPr/>
          </p:nvGrpSpPr>
          <p:grpSpPr>
            <a:xfrm>
              <a:off x="1562213" y="1903537"/>
              <a:ext cx="3522221" cy="1316126"/>
              <a:chOff x="4861889" y="1422196"/>
              <a:chExt cx="3522221" cy="1316126"/>
            </a:xfrm>
          </p:grpSpPr>
          <p:grpSp>
            <p:nvGrpSpPr>
              <p:cNvPr id="32" name="Group 31">
                <a:extLst>
                  <a:ext uri="{FF2B5EF4-FFF2-40B4-BE49-F238E27FC236}">
                    <a16:creationId xmlns="" xmlns:a16="http://schemas.microsoft.com/office/drawing/2014/main" id="{0E936F1B-3E70-4771-98A3-783935650F26}"/>
                  </a:ext>
                </a:extLst>
              </p:cNvPr>
              <p:cNvGrpSpPr/>
              <p:nvPr/>
            </p:nvGrpSpPr>
            <p:grpSpPr>
              <a:xfrm>
                <a:off x="4861889" y="1862315"/>
                <a:ext cx="3437068" cy="876007"/>
                <a:chOff x="4917092" y="4205683"/>
                <a:chExt cx="4237800" cy="892261"/>
              </a:xfrm>
            </p:grpSpPr>
            <p:sp>
              <p:nvSpPr>
                <p:cNvPr id="37" name="Shape 454">
                  <a:extLst>
                    <a:ext uri="{FF2B5EF4-FFF2-40B4-BE49-F238E27FC236}">
                      <a16:creationId xmlns="" xmlns:a16="http://schemas.microsoft.com/office/drawing/2014/main" id="{813770F6-D4A9-4367-889D-0448BAB73203}"/>
                    </a:ext>
                  </a:extLst>
                </p:cNvPr>
                <p:cNvSpPr txBox="1"/>
                <p:nvPr/>
              </p:nvSpPr>
              <p:spPr>
                <a:xfrm>
                  <a:off x="5029582" y="4668662"/>
                  <a:ext cx="3388988" cy="429282"/>
                </a:xfrm>
                <a:prstGeom prst="rect">
                  <a:avLst/>
                </a:prstGeom>
                <a:noFill/>
                <a:ln>
                  <a:noFill/>
                </a:ln>
              </p:spPr>
              <p:txBody>
                <a:bodyPr spcFirstLastPara="1" wrap="square" lIns="0" tIns="0" rIns="0" bIns="0" anchor="t" anchorCtr="0">
                  <a:noAutofit/>
                </a:bodyPr>
                <a:lstStyle/>
                <a:p>
                  <a:pPr marL="0" marR="0" lvl="0" indent="0" rtl="0">
                    <a:spcBef>
                      <a:spcPts val="0"/>
                    </a:spcBef>
                    <a:spcAft>
                      <a:spcPts val="0"/>
                    </a:spcAft>
                    <a:buClr>
                      <a:schemeClr val="dk1"/>
                    </a:buClr>
                    <a:buSzPts val="1800"/>
                    <a:buFont typeface="Noto Sans Symbols"/>
                    <a:buNone/>
                  </a:pPr>
                  <a:r>
                    <a:rPr lang="en-US" sz="1400" dirty="0">
                      <a:solidFill>
                        <a:schemeClr val="dk1"/>
                      </a:solidFill>
                    </a:rPr>
                    <a:t>Using 6 EPA TPH Fractions</a:t>
                  </a:r>
                  <a:endParaRPr sz="1400" dirty="0"/>
                </a:p>
              </p:txBody>
            </p:sp>
            <p:sp>
              <p:nvSpPr>
                <p:cNvPr id="34" name="TextBox 33">
                  <a:extLst>
                    <a:ext uri="{FF2B5EF4-FFF2-40B4-BE49-F238E27FC236}">
                      <a16:creationId xmlns="" xmlns:a16="http://schemas.microsoft.com/office/drawing/2014/main" id="{55321B58-EE83-47DA-93FA-EBA65D7A09AF}"/>
                    </a:ext>
                  </a:extLst>
                </p:cNvPr>
                <p:cNvSpPr txBox="1"/>
                <p:nvPr/>
              </p:nvSpPr>
              <p:spPr>
                <a:xfrm>
                  <a:off x="4917092" y="4205683"/>
                  <a:ext cx="4237800" cy="307777"/>
                </a:xfrm>
                <a:prstGeom prst="rect">
                  <a:avLst/>
                </a:prstGeom>
                <a:noFill/>
              </p:spPr>
              <p:txBody>
                <a:bodyPr wrap="square" rtlCol="0">
                  <a:spAutoFit/>
                </a:bodyPr>
                <a:lstStyle/>
                <a:p>
                  <a:r>
                    <a:rPr lang="en-US" sz="1400" dirty="0"/>
                    <a:t>Y-Axis: Mass fraction (1.00 = 100%)</a:t>
                  </a:r>
                </a:p>
              </p:txBody>
            </p:sp>
          </p:grpSp>
          <p:grpSp>
            <p:nvGrpSpPr>
              <p:cNvPr id="19" name="Group 18">
                <a:extLst>
                  <a:ext uri="{FF2B5EF4-FFF2-40B4-BE49-F238E27FC236}">
                    <a16:creationId xmlns="" xmlns:a16="http://schemas.microsoft.com/office/drawing/2014/main" id="{5577DD13-A5CC-48C4-96B6-5E38EB69BE64}"/>
                  </a:ext>
                </a:extLst>
              </p:cNvPr>
              <p:cNvGrpSpPr/>
              <p:nvPr/>
            </p:nvGrpSpPr>
            <p:grpSpPr>
              <a:xfrm>
                <a:off x="4946051" y="1422196"/>
                <a:ext cx="3438059" cy="307778"/>
                <a:chOff x="4906324" y="3856382"/>
                <a:chExt cx="3438059" cy="307778"/>
              </a:xfrm>
            </p:grpSpPr>
            <p:grpSp>
              <p:nvGrpSpPr>
                <p:cNvPr id="23" name="Group 22">
                  <a:extLst>
                    <a:ext uri="{FF2B5EF4-FFF2-40B4-BE49-F238E27FC236}">
                      <a16:creationId xmlns="" xmlns:a16="http://schemas.microsoft.com/office/drawing/2014/main" id="{AF29B6D3-DBDE-4BA7-BE8A-AD7AB68BF288}"/>
                    </a:ext>
                  </a:extLst>
                </p:cNvPr>
                <p:cNvGrpSpPr/>
                <p:nvPr/>
              </p:nvGrpSpPr>
              <p:grpSpPr>
                <a:xfrm>
                  <a:off x="4906324" y="3856382"/>
                  <a:ext cx="3438059" cy="307778"/>
                  <a:chOff x="4798604" y="3768904"/>
                  <a:chExt cx="3438059" cy="307778"/>
                </a:xfrm>
              </p:grpSpPr>
              <p:grpSp>
                <p:nvGrpSpPr>
                  <p:cNvPr id="25" name="Group 24">
                    <a:extLst>
                      <a:ext uri="{FF2B5EF4-FFF2-40B4-BE49-F238E27FC236}">
                        <a16:creationId xmlns="" xmlns:a16="http://schemas.microsoft.com/office/drawing/2014/main" id="{AB231B9E-FE18-4D70-B7F2-B9E244FD973D}"/>
                      </a:ext>
                    </a:extLst>
                  </p:cNvPr>
                  <p:cNvGrpSpPr/>
                  <p:nvPr/>
                </p:nvGrpSpPr>
                <p:grpSpPr>
                  <a:xfrm>
                    <a:off x="4798604" y="3768905"/>
                    <a:ext cx="1381393" cy="307777"/>
                    <a:chOff x="7349015" y="3243989"/>
                    <a:chExt cx="1289254" cy="307777"/>
                  </a:xfrm>
                </p:grpSpPr>
                <p:sp>
                  <p:nvSpPr>
                    <p:cNvPr id="28" name="Rectangle 27">
                      <a:extLst>
                        <a:ext uri="{FF2B5EF4-FFF2-40B4-BE49-F238E27FC236}">
                          <a16:creationId xmlns="" xmlns:a16="http://schemas.microsoft.com/office/drawing/2014/main" id="{714723A6-1ECB-45CD-B767-9C85A065C7B0}"/>
                        </a:ext>
                      </a:extLst>
                    </p:cNvPr>
                    <p:cNvSpPr/>
                    <p:nvPr/>
                  </p:nvSpPr>
                  <p:spPr>
                    <a:xfrm>
                      <a:off x="7349015" y="3301020"/>
                      <a:ext cx="287099" cy="2005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 xmlns:a16="http://schemas.microsoft.com/office/drawing/2014/main" id="{FF0761CB-8BC4-4835-BA5E-6FADC8894329}"/>
                        </a:ext>
                      </a:extLst>
                    </p:cNvPr>
                    <p:cNvSpPr txBox="1"/>
                    <p:nvPr/>
                  </p:nvSpPr>
                  <p:spPr>
                    <a:xfrm>
                      <a:off x="7584854" y="3243989"/>
                      <a:ext cx="1053415" cy="307777"/>
                    </a:xfrm>
                    <a:prstGeom prst="rect">
                      <a:avLst/>
                    </a:prstGeom>
                    <a:noFill/>
                  </p:spPr>
                  <p:txBody>
                    <a:bodyPr wrap="square" rtlCol="0">
                      <a:spAutoFit/>
                    </a:bodyPr>
                    <a:lstStyle/>
                    <a:p>
                      <a:r>
                        <a:rPr lang="en-US" sz="1400" dirty="0"/>
                        <a:t>Aliphatic</a:t>
                      </a:r>
                      <a:endParaRPr lang="en-US" sz="700" dirty="0"/>
                    </a:p>
                  </p:txBody>
                </p:sp>
              </p:grpSp>
              <p:sp>
                <p:nvSpPr>
                  <p:cNvPr id="26" name="TextBox 25">
                    <a:extLst>
                      <a:ext uri="{FF2B5EF4-FFF2-40B4-BE49-F238E27FC236}">
                        <a16:creationId xmlns="" xmlns:a16="http://schemas.microsoft.com/office/drawing/2014/main" id="{7A1F061A-2362-48B8-A88D-3FCCBA7EF020}"/>
                      </a:ext>
                    </a:extLst>
                  </p:cNvPr>
                  <p:cNvSpPr txBox="1"/>
                  <p:nvPr/>
                </p:nvSpPr>
                <p:spPr>
                  <a:xfrm>
                    <a:off x="6559794" y="3768904"/>
                    <a:ext cx="1676869" cy="307777"/>
                  </a:xfrm>
                  <a:prstGeom prst="rect">
                    <a:avLst/>
                  </a:prstGeom>
                  <a:noFill/>
                </p:spPr>
                <p:txBody>
                  <a:bodyPr wrap="square" rtlCol="0">
                    <a:spAutoFit/>
                  </a:bodyPr>
                  <a:lstStyle/>
                  <a:p>
                    <a:r>
                      <a:rPr lang="en-US" sz="1400" dirty="0"/>
                      <a:t>Aromatic</a:t>
                    </a:r>
                    <a:endParaRPr lang="en-US" sz="1050" dirty="0"/>
                  </a:p>
                </p:txBody>
              </p:sp>
            </p:grpSp>
            <p:sp>
              <p:nvSpPr>
                <p:cNvPr id="24" name="Rectangle 23">
                  <a:extLst>
                    <a:ext uri="{FF2B5EF4-FFF2-40B4-BE49-F238E27FC236}">
                      <a16:creationId xmlns="" xmlns:a16="http://schemas.microsoft.com/office/drawing/2014/main" id="{E8192263-280F-4AED-BCC3-56CC656FC09D}"/>
                    </a:ext>
                  </a:extLst>
                </p:cNvPr>
                <p:cNvSpPr/>
                <p:nvPr/>
              </p:nvSpPr>
              <p:spPr>
                <a:xfrm>
                  <a:off x="6415593" y="3913414"/>
                  <a:ext cx="307617" cy="2005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31" name="TextBox 30">
            <a:extLst>
              <a:ext uri="{FF2B5EF4-FFF2-40B4-BE49-F238E27FC236}">
                <a16:creationId xmlns="" xmlns:a16="http://schemas.microsoft.com/office/drawing/2014/main" id="{B01315D7-BCAB-49EA-A630-AB770D9EC44B}"/>
              </a:ext>
            </a:extLst>
          </p:cNvPr>
          <p:cNvSpPr txBox="1"/>
          <p:nvPr/>
        </p:nvSpPr>
        <p:spPr>
          <a:xfrm>
            <a:off x="4678661" y="1123240"/>
            <a:ext cx="4075802" cy="646331"/>
          </a:xfrm>
          <a:prstGeom prst="rect">
            <a:avLst/>
          </a:prstGeom>
          <a:noFill/>
        </p:spPr>
        <p:txBody>
          <a:bodyPr wrap="square" rtlCol="0">
            <a:spAutoFit/>
          </a:bodyPr>
          <a:lstStyle/>
          <a:p>
            <a:pPr algn="ctr">
              <a:spcAft>
                <a:spcPts val="600"/>
              </a:spcAft>
            </a:pPr>
            <a:r>
              <a:rPr lang="en-US" b="1" dirty="0">
                <a:latin typeface="+mn-lt"/>
              </a:rPr>
              <a:t>TPH Vapor Attenuation to Surface in Presence of Oxygen</a:t>
            </a:r>
          </a:p>
        </p:txBody>
      </p:sp>
      <p:pic>
        <p:nvPicPr>
          <p:cNvPr id="12" name="Picture 11">
            <a:extLst>
              <a:ext uri="{FF2B5EF4-FFF2-40B4-BE49-F238E27FC236}">
                <a16:creationId xmlns="" xmlns:a16="http://schemas.microsoft.com/office/drawing/2014/main" id="{3E360681-BE73-409F-B2C3-5CFCDEB33221}"/>
              </a:ext>
            </a:extLst>
          </p:cNvPr>
          <p:cNvPicPr>
            <a:picLocks noChangeAspect="1"/>
          </p:cNvPicPr>
          <p:nvPr/>
        </p:nvPicPr>
        <p:blipFill rotWithShape="1">
          <a:blip r:embed="rId5">
            <a:extLst>
              <a:ext uri="{28A0092B-C50C-407E-A947-70E740481C1C}">
                <a14:useLocalDpi xmlns:a14="http://schemas.microsoft.com/office/drawing/2010/main" val="0"/>
              </a:ext>
            </a:extLst>
          </a:blip>
          <a:srcRect l="31303" t="5884" r="39774"/>
          <a:stretch/>
        </p:blipFill>
        <p:spPr>
          <a:xfrm>
            <a:off x="6243102" y="1855643"/>
            <a:ext cx="747283" cy="3879117"/>
          </a:xfrm>
          <a:prstGeom prst="rect">
            <a:avLst/>
          </a:prstGeom>
        </p:spPr>
      </p:pic>
      <p:sp>
        <p:nvSpPr>
          <p:cNvPr id="33" name="Rectangle 3">
            <a:extLst>
              <a:ext uri="{FF2B5EF4-FFF2-40B4-BE49-F238E27FC236}">
                <a16:creationId xmlns="" xmlns:a16="http://schemas.microsoft.com/office/drawing/2014/main" id="{99056AC3-BE0F-441C-BEE0-BE0726E0310D}"/>
              </a:ext>
            </a:extLst>
          </p:cNvPr>
          <p:cNvSpPr>
            <a:spLocks noChangeArrowheads="1"/>
          </p:cNvSpPr>
          <p:nvPr/>
        </p:nvSpPr>
        <p:spPr bwMode="auto">
          <a:xfrm>
            <a:off x="5188733" y="5810370"/>
            <a:ext cx="28729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400" dirty="0">
                <a:solidFill>
                  <a:schemeClr val="tx1"/>
                </a:solidFill>
              </a:rPr>
              <a:t>Source: ITRC PVI Guidance 2014</a:t>
            </a:r>
          </a:p>
        </p:txBody>
      </p:sp>
      <p:sp>
        <p:nvSpPr>
          <p:cNvPr id="35" name="Rectangle 3">
            <a:extLst>
              <a:ext uri="{FF2B5EF4-FFF2-40B4-BE49-F238E27FC236}">
                <a16:creationId xmlns="" xmlns:a16="http://schemas.microsoft.com/office/drawing/2014/main" id="{B539AC18-0D28-463E-A46B-80890460779A}"/>
              </a:ext>
            </a:extLst>
          </p:cNvPr>
          <p:cNvSpPr>
            <a:spLocks noChangeArrowheads="1"/>
          </p:cNvSpPr>
          <p:nvPr/>
        </p:nvSpPr>
        <p:spPr bwMode="auto">
          <a:xfrm>
            <a:off x="7118438" y="2607564"/>
            <a:ext cx="1108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lgn="ctr">
              <a:spcBef>
                <a:spcPct val="0"/>
              </a:spcBef>
              <a:buClrTx/>
              <a:buSzTx/>
              <a:buFontTx/>
              <a:buNone/>
            </a:pPr>
            <a:r>
              <a:rPr lang="en-US" altLang="en-US" sz="1200" b="1" dirty="0">
                <a:solidFill>
                  <a:schemeClr val="tx1"/>
                </a:solidFill>
              </a:rPr>
              <a:t>Aerobic (oxygen-rich)</a:t>
            </a:r>
          </a:p>
        </p:txBody>
      </p:sp>
      <p:sp>
        <p:nvSpPr>
          <p:cNvPr id="36" name="Rectangle 3">
            <a:extLst>
              <a:ext uri="{FF2B5EF4-FFF2-40B4-BE49-F238E27FC236}">
                <a16:creationId xmlns="" xmlns:a16="http://schemas.microsoft.com/office/drawing/2014/main" id="{0E84ED2C-9A20-49F3-B716-DB78A9618455}"/>
              </a:ext>
            </a:extLst>
          </p:cNvPr>
          <p:cNvSpPr>
            <a:spLocks noChangeArrowheads="1"/>
          </p:cNvSpPr>
          <p:nvPr/>
        </p:nvSpPr>
        <p:spPr bwMode="auto">
          <a:xfrm>
            <a:off x="7148192" y="4048237"/>
            <a:ext cx="10490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lgn="ctr">
              <a:spcBef>
                <a:spcPct val="0"/>
              </a:spcBef>
              <a:buClrTx/>
              <a:buSzTx/>
              <a:buFontTx/>
              <a:buNone/>
            </a:pPr>
            <a:r>
              <a:rPr lang="en-US" altLang="en-US" sz="1200" b="1" dirty="0">
                <a:solidFill>
                  <a:schemeClr val="tx1"/>
                </a:solidFill>
              </a:rPr>
              <a:t>Anaerobic (oxygen-depleted)</a:t>
            </a:r>
          </a:p>
        </p:txBody>
      </p:sp>
      <p:sp>
        <p:nvSpPr>
          <p:cNvPr id="38" name="Rectangle 3">
            <a:extLst>
              <a:ext uri="{FF2B5EF4-FFF2-40B4-BE49-F238E27FC236}">
                <a16:creationId xmlns="" xmlns:a16="http://schemas.microsoft.com/office/drawing/2014/main" id="{AED6F847-47E3-43F2-824F-BE9F4EA70F08}"/>
              </a:ext>
            </a:extLst>
          </p:cNvPr>
          <p:cNvSpPr>
            <a:spLocks noChangeArrowheads="1"/>
          </p:cNvSpPr>
          <p:nvPr/>
        </p:nvSpPr>
        <p:spPr bwMode="auto">
          <a:xfrm>
            <a:off x="4944957" y="3117101"/>
            <a:ext cx="11649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lgn="ctr">
              <a:spcBef>
                <a:spcPct val="0"/>
              </a:spcBef>
              <a:buClrTx/>
              <a:buSzTx/>
              <a:buFontTx/>
              <a:buNone/>
            </a:pPr>
            <a:r>
              <a:rPr lang="en-US" altLang="en-US" sz="1200" b="1" dirty="0">
                <a:solidFill>
                  <a:schemeClr val="tx1"/>
                </a:solidFill>
              </a:rPr>
              <a:t>Unsaturated zone</a:t>
            </a:r>
          </a:p>
        </p:txBody>
      </p:sp>
      <p:sp>
        <p:nvSpPr>
          <p:cNvPr id="13" name="Rectangle 12">
            <a:extLst>
              <a:ext uri="{FF2B5EF4-FFF2-40B4-BE49-F238E27FC236}">
                <a16:creationId xmlns="" xmlns:a16="http://schemas.microsoft.com/office/drawing/2014/main" id="{0B6374AA-B27D-41F6-8633-2EA903CE57F4}"/>
              </a:ext>
            </a:extLst>
          </p:cNvPr>
          <p:cNvSpPr/>
          <p:nvPr/>
        </p:nvSpPr>
        <p:spPr bwMode="auto">
          <a:xfrm>
            <a:off x="6248399" y="2447373"/>
            <a:ext cx="741985" cy="1219200"/>
          </a:xfrm>
          <a:prstGeom prst="rect">
            <a:avLst/>
          </a:prstGeom>
          <a:gradFill>
            <a:gsLst>
              <a:gs pos="99000">
                <a:srgbClr val="FFC000"/>
              </a:gs>
              <a:gs pos="45000">
                <a:srgbClr val="FFFF00"/>
              </a:gs>
              <a:gs pos="100000">
                <a:schemeClr val="accent1">
                  <a:lumMod val="45000"/>
                  <a:lumOff val="55000"/>
                </a:schemeClr>
              </a:gs>
              <a:gs pos="100000">
                <a:schemeClr val="accent1">
                  <a:lumMod val="30000"/>
                  <a:lumOff val="70000"/>
                </a:schemeClr>
              </a:gs>
            </a:gsLst>
            <a:lin ang="5400000" scaled="1"/>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5" name="Connector: Curved 14">
            <a:extLst>
              <a:ext uri="{FF2B5EF4-FFF2-40B4-BE49-F238E27FC236}">
                <a16:creationId xmlns="" xmlns:a16="http://schemas.microsoft.com/office/drawing/2014/main" id="{06F3BCBD-82F4-4AE4-B12E-8F9F10318228}"/>
              </a:ext>
            </a:extLst>
          </p:cNvPr>
          <p:cNvCxnSpPr>
            <a:cxnSpLocks/>
          </p:cNvCxnSpPr>
          <p:nvPr/>
        </p:nvCxnSpPr>
        <p:spPr bwMode="auto">
          <a:xfrm rot="16200000" flipH="1">
            <a:off x="6125343" y="2705315"/>
            <a:ext cx="474715" cy="76200"/>
          </a:xfrm>
          <a:prstGeom prst="curvedConnector3">
            <a:avLst/>
          </a:prstGeom>
          <a:solidFill>
            <a:schemeClr val="accent1"/>
          </a:solidFill>
          <a:ln w="9525" cap="flat" cmpd="sng" algn="ctr">
            <a:solidFill>
              <a:srgbClr val="00B050"/>
            </a:solidFill>
            <a:prstDash val="solid"/>
            <a:miter lim="800000"/>
            <a:headEnd type="none" w="med" len="med"/>
            <a:tailEnd type="triangle" w="sm" len="med"/>
          </a:ln>
          <a:effectLst/>
        </p:spPr>
      </p:cxnSp>
      <p:cxnSp>
        <p:nvCxnSpPr>
          <p:cNvPr id="39" name="Connector: Curved 38">
            <a:extLst>
              <a:ext uri="{FF2B5EF4-FFF2-40B4-BE49-F238E27FC236}">
                <a16:creationId xmlns="" xmlns:a16="http://schemas.microsoft.com/office/drawing/2014/main" id="{F7F5A6E0-5461-4674-891C-5B671BFAA930}"/>
              </a:ext>
            </a:extLst>
          </p:cNvPr>
          <p:cNvCxnSpPr>
            <a:cxnSpLocks/>
          </p:cNvCxnSpPr>
          <p:nvPr/>
        </p:nvCxnSpPr>
        <p:spPr bwMode="auto">
          <a:xfrm rot="5400000">
            <a:off x="6692690" y="2675898"/>
            <a:ext cx="420142" cy="89522"/>
          </a:xfrm>
          <a:prstGeom prst="curvedConnector3">
            <a:avLst/>
          </a:prstGeom>
          <a:solidFill>
            <a:schemeClr val="accent1"/>
          </a:solidFill>
          <a:ln w="9525" cap="flat" cmpd="sng" algn="ctr">
            <a:solidFill>
              <a:srgbClr val="00B050"/>
            </a:solidFill>
            <a:prstDash val="solid"/>
            <a:miter lim="800000"/>
            <a:headEnd type="none" w="med" len="med"/>
            <a:tailEnd type="triangle" w="sm" len="med"/>
          </a:ln>
          <a:effectLst/>
        </p:spPr>
      </p:cxnSp>
      <p:cxnSp>
        <p:nvCxnSpPr>
          <p:cNvPr id="41" name="Connector: Curved 40">
            <a:extLst>
              <a:ext uri="{FF2B5EF4-FFF2-40B4-BE49-F238E27FC236}">
                <a16:creationId xmlns="" xmlns:a16="http://schemas.microsoft.com/office/drawing/2014/main" id="{A7B51B08-F28B-407D-AECF-2EE593275623}"/>
              </a:ext>
            </a:extLst>
          </p:cNvPr>
          <p:cNvCxnSpPr>
            <a:cxnSpLocks/>
          </p:cNvCxnSpPr>
          <p:nvPr/>
        </p:nvCxnSpPr>
        <p:spPr bwMode="auto">
          <a:xfrm rot="5400000">
            <a:off x="6396734" y="2754174"/>
            <a:ext cx="456900" cy="16883"/>
          </a:xfrm>
          <a:prstGeom prst="curvedConnector3">
            <a:avLst/>
          </a:prstGeom>
          <a:solidFill>
            <a:schemeClr val="accent1"/>
          </a:solidFill>
          <a:ln w="9525" cap="flat" cmpd="sng" algn="ctr">
            <a:solidFill>
              <a:srgbClr val="00B050"/>
            </a:solidFill>
            <a:prstDash val="solid"/>
            <a:miter lim="800000"/>
            <a:headEnd type="none" w="med" len="med"/>
            <a:tailEnd type="triangle" w="sm" len="med"/>
          </a:ln>
          <a:effectLst/>
        </p:spPr>
      </p:cxnSp>
      <p:cxnSp>
        <p:nvCxnSpPr>
          <p:cNvPr id="47" name="Straight Connector 46">
            <a:extLst>
              <a:ext uri="{FF2B5EF4-FFF2-40B4-BE49-F238E27FC236}">
                <a16:creationId xmlns="" xmlns:a16="http://schemas.microsoft.com/office/drawing/2014/main" id="{6A01FCD4-7E81-4961-AA85-59E28B3C866D}"/>
              </a:ext>
            </a:extLst>
          </p:cNvPr>
          <p:cNvCxnSpPr>
            <a:cxnSpLocks/>
          </p:cNvCxnSpPr>
          <p:nvPr/>
        </p:nvCxnSpPr>
        <p:spPr bwMode="auto">
          <a:xfrm>
            <a:off x="6243102" y="3666573"/>
            <a:ext cx="1224498" cy="0"/>
          </a:xfrm>
          <a:prstGeom prst="line">
            <a:avLst/>
          </a:prstGeom>
          <a:solidFill>
            <a:schemeClr val="accent1"/>
          </a:solidFill>
          <a:ln w="19050" cap="flat" cmpd="sng" algn="ctr">
            <a:solidFill>
              <a:schemeClr val="tx1"/>
            </a:solidFill>
            <a:prstDash val="dash"/>
            <a:miter lim="800000"/>
            <a:headEnd type="none" w="med" len="med"/>
            <a:tailEnd type="none" w="med" len="med"/>
          </a:ln>
          <a:effectLst/>
        </p:spPr>
      </p:cxnSp>
      <p:sp>
        <p:nvSpPr>
          <p:cNvPr id="48" name="Rectangle 3">
            <a:extLst>
              <a:ext uri="{FF2B5EF4-FFF2-40B4-BE49-F238E27FC236}">
                <a16:creationId xmlns="" xmlns:a16="http://schemas.microsoft.com/office/drawing/2014/main" id="{5350BFC2-5E6E-4CDB-A7BF-48533EF17BC1}"/>
              </a:ext>
            </a:extLst>
          </p:cNvPr>
          <p:cNvSpPr>
            <a:spLocks noChangeArrowheads="1"/>
          </p:cNvSpPr>
          <p:nvPr/>
        </p:nvSpPr>
        <p:spPr bwMode="auto">
          <a:xfrm>
            <a:off x="7148192" y="3372458"/>
            <a:ext cx="1888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lgn="ctr">
              <a:spcBef>
                <a:spcPct val="0"/>
              </a:spcBef>
              <a:buClrTx/>
              <a:buSzTx/>
              <a:buFontTx/>
              <a:buNone/>
            </a:pPr>
            <a:r>
              <a:rPr lang="en-US" altLang="en-US" sz="1200" b="1" dirty="0">
                <a:solidFill>
                  <a:schemeClr val="tx1"/>
                </a:solidFill>
              </a:rPr>
              <a:t>Anaerobic biodegradation interface</a:t>
            </a:r>
          </a:p>
        </p:txBody>
      </p:sp>
      <p:sp>
        <p:nvSpPr>
          <p:cNvPr id="49" name="Rectangle 3">
            <a:extLst>
              <a:ext uri="{FF2B5EF4-FFF2-40B4-BE49-F238E27FC236}">
                <a16:creationId xmlns="" xmlns:a16="http://schemas.microsoft.com/office/drawing/2014/main" id="{071EDD46-164D-4845-B1D5-AA7B9D14DAF7}"/>
              </a:ext>
            </a:extLst>
          </p:cNvPr>
          <p:cNvSpPr>
            <a:spLocks noChangeArrowheads="1"/>
          </p:cNvSpPr>
          <p:nvPr/>
        </p:nvSpPr>
        <p:spPr bwMode="auto">
          <a:xfrm>
            <a:off x="5012363" y="4415306"/>
            <a:ext cx="10492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lgn="ctr">
              <a:spcBef>
                <a:spcPct val="0"/>
              </a:spcBef>
              <a:buClrTx/>
              <a:buSzTx/>
              <a:buFontTx/>
              <a:buNone/>
            </a:pPr>
            <a:r>
              <a:rPr lang="en-US" altLang="en-US" sz="1200" b="1" dirty="0">
                <a:solidFill>
                  <a:schemeClr val="tx1"/>
                </a:solidFill>
              </a:rPr>
              <a:t>LNAPL Smear Zone</a:t>
            </a:r>
          </a:p>
        </p:txBody>
      </p:sp>
      <p:sp>
        <p:nvSpPr>
          <p:cNvPr id="40" name="Rectangle 3">
            <a:extLst>
              <a:ext uri="{FF2B5EF4-FFF2-40B4-BE49-F238E27FC236}">
                <a16:creationId xmlns="" xmlns:a16="http://schemas.microsoft.com/office/drawing/2014/main" id="{5AAA6442-D55B-49A4-A281-A93FF84B9881}"/>
              </a:ext>
            </a:extLst>
          </p:cNvPr>
          <p:cNvSpPr>
            <a:spLocks noChangeArrowheads="1"/>
          </p:cNvSpPr>
          <p:nvPr/>
        </p:nvSpPr>
        <p:spPr bwMode="auto">
          <a:xfrm>
            <a:off x="33197" y="6518548"/>
            <a:ext cx="33281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400" dirty="0">
                <a:solidFill>
                  <a:schemeClr val="tx1"/>
                </a:solidFill>
              </a:rPr>
              <a:t>Composition based on Uhler et al. 2010</a:t>
            </a:r>
          </a:p>
        </p:txBody>
      </p:sp>
    </p:spTree>
    <p:extLst>
      <p:ext uri="{BB962C8B-B14F-4D97-AF65-F5344CB8AC3E}">
        <p14:creationId xmlns:p14="http://schemas.microsoft.com/office/powerpoint/2010/main" val="1388403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 xmlns:a16="http://schemas.microsoft.com/office/drawing/2014/main" id="{29C59C8D-9906-4F52-A2C1-36D03DCCE92F}"/>
              </a:ext>
            </a:extLst>
          </p:cNvPr>
          <p:cNvGraphicFramePr>
            <a:graphicFrameLocks/>
          </p:cNvGraphicFramePr>
          <p:nvPr>
            <p:extLst/>
          </p:nvPr>
        </p:nvGraphicFramePr>
        <p:xfrm>
          <a:off x="248446" y="4126287"/>
          <a:ext cx="4235280" cy="23523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 xmlns:a16="http://schemas.microsoft.com/office/drawing/2014/main" id="{F35C10E7-29AA-4001-AF2B-AB333DEFE84B}"/>
              </a:ext>
            </a:extLst>
          </p:cNvPr>
          <p:cNvGraphicFramePr>
            <a:graphicFrameLocks/>
          </p:cNvGraphicFramePr>
          <p:nvPr>
            <p:extLst/>
          </p:nvPr>
        </p:nvGraphicFramePr>
        <p:xfrm>
          <a:off x="251834" y="1635089"/>
          <a:ext cx="4231892" cy="2348593"/>
        </p:xfrm>
        <a:graphic>
          <a:graphicData uri="http://schemas.openxmlformats.org/drawingml/2006/chart">
            <c:chart xmlns:c="http://schemas.openxmlformats.org/drawingml/2006/chart" xmlns:r="http://schemas.openxmlformats.org/officeDocument/2006/relationships" r:id="rId4"/>
          </a:graphicData>
        </a:graphic>
      </p:graphicFrame>
      <p:sp>
        <p:nvSpPr>
          <p:cNvPr id="20" name="Title 19">
            <a:extLst>
              <a:ext uri="{FF2B5EF4-FFF2-40B4-BE49-F238E27FC236}">
                <a16:creationId xmlns="" xmlns:a16="http://schemas.microsoft.com/office/drawing/2014/main" id="{814B678E-8893-487E-BCE3-404D809C8767}"/>
              </a:ext>
            </a:extLst>
          </p:cNvPr>
          <p:cNvSpPr>
            <a:spLocks noGrp="1"/>
          </p:cNvSpPr>
          <p:nvPr>
            <p:ph type="title"/>
          </p:nvPr>
        </p:nvSpPr>
        <p:spPr/>
        <p:txBody>
          <a:bodyPr/>
          <a:lstStyle/>
          <a:p>
            <a:r>
              <a:rPr lang="en-US" dirty="0"/>
              <a:t>Groundwater: TPH Fraction Composition (Near NAPL)</a:t>
            </a:r>
          </a:p>
        </p:txBody>
      </p:sp>
      <p:sp>
        <p:nvSpPr>
          <p:cNvPr id="5" name="Shape 454">
            <a:extLst>
              <a:ext uri="{FF2B5EF4-FFF2-40B4-BE49-F238E27FC236}">
                <a16:creationId xmlns="" xmlns:a16="http://schemas.microsoft.com/office/drawing/2014/main" id="{53FFCBE2-F862-4C1F-B974-281E6806D02C}"/>
              </a:ext>
            </a:extLst>
          </p:cNvPr>
          <p:cNvSpPr txBox="1"/>
          <p:nvPr/>
        </p:nvSpPr>
        <p:spPr>
          <a:xfrm>
            <a:off x="268530" y="4268910"/>
            <a:ext cx="4221886" cy="8781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Diesel Soluble Fractions</a:t>
            </a:r>
          </a:p>
        </p:txBody>
      </p:sp>
      <p:sp>
        <p:nvSpPr>
          <p:cNvPr id="8" name="Shape 454">
            <a:extLst>
              <a:ext uri="{FF2B5EF4-FFF2-40B4-BE49-F238E27FC236}">
                <a16:creationId xmlns="" xmlns:a16="http://schemas.microsoft.com/office/drawing/2014/main" id="{C3C9CD5A-8C44-4B9F-B799-B62319C8ADD3}"/>
              </a:ext>
            </a:extLst>
          </p:cNvPr>
          <p:cNvSpPr txBox="1"/>
          <p:nvPr/>
        </p:nvSpPr>
        <p:spPr>
          <a:xfrm>
            <a:off x="268530" y="1777694"/>
            <a:ext cx="4221886" cy="8781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Gasoline Soluble Fractions</a:t>
            </a:r>
          </a:p>
        </p:txBody>
      </p:sp>
      <p:sp>
        <p:nvSpPr>
          <p:cNvPr id="34" name="Content Placeholder 7">
            <a:extLst>
              <a:ext uri="{FF2B5EF4-FFF2-40B4-BE49-F238E27FC236}">
                <a16:creationId xmlns="" xmlns:a16="http://schemas.microsoft.com/office/drawing/2014/main" id="{006C3167-0E21-4B9D-9310-412A059A2D82}"/>
              </a:ext>
            </a:extLst>
          </p:cNvPr>
          <p:cNvSpPr>
            <a:spLocks noGrp="1"/>
          </p:cNvSpPr>
          <p:nvPr>
            <p:ph idx="1"/>
          </p:nvPr>
        </p:nvSpPr>
        <p:spPr>
          <a:xfrm>
            <a:off x="4631735" y="2946926"/>
            <a:ext cx="4236769" cy="2352322"/>
          </a:xfrm>
        </p:spPr>
        <p:txBody>
          <a:bodyPr/>
          <a:lstStyle/>
          <a:p>
            <a:pPr>
              <a:spcAft>
                <a:spcPts val="600"/>
              </a:spcAft>
            </a:pPr>
            <a:r>
              <a:rPr lang="en-US" sz="2200" b="1" dirty="0"/>
              <a:t>Fate of TPH Groundwater Plumes</a:t>
            </a:r>
          </a:p>
          <a:p>
            <a:pPr marL="627063" lvl="1">
              <a:spcAft>
                <a:spcPts val="600"/>
              </a:spcAft>
            </a:pPr>
            <a:r>
              <a:rPr lang="en-US" sz="2000" dirty="0"/>
              <a:t>Dissolved hydrocarbons attenuate with increasing distance from release</a:t>
            </a:r>
          </a:p>
          <a:p>
            <a:pPr marL="627063" lvl="1"/>
            <a:r>
              <a:rPr lang="en-US" sz="2000" dirty="0"/>
              <a:t>TPH-Gasoline Plume Length (Shih et al. 2004): </a:t>
            </a:r>
          </a:p>
          <a:p>
            <a:pPr lvl="2"/>
            <a:r>
              <a:rPr lang="en-US" sz="1800" dirty="0"/>
              <a:t>Median: about 220 feet</a:t>
            </a:r>
          </a:p>
          <a:p>
            <a:pPr lvl="2"/>
            <a:r>
              <a:rPr lang="en-US" sz="1800" dirty="0"/>
              <a:t>Max: about 600 feet</a:t>
            </a:r>
          </a:p>
          <a:p>
            <a:pPr lvl="2"/>
            <a:endParaRPr lang="en-US" sz="1600" dirty="0"/>
          </a:p>
        </p:txBody>
      </p:sp>
      <p:grpSp>
        <p:nvGrpSpPr>
          <p:cNvPr id="2" name="Group 1">
            <a:extLst>
              <a:ext uri="{FF2B5EF4-FFF2-40B4-BE49-F238E27FC236}">
                <a16:creationId xmlns="" xmlns:a16="http://schemas.microsoft.com/office/drawing/2014/main" id="{8EE50B44-7068-4453-9D16-89C018D74BAE}"/>
              </a:ext>
            </a:extLst>
          </p:cNvPr>
          <p:cNvGrpSpPr/>
          <p:nvPr/>
        </p:nvGrpSpPr>
        <p:grpSpPr>
          <a:xfrm>
            <a:off x="4772541" y="1571600"/>
            <a:ext cx="3955159" cy="1290354"/>
            <a:chOff x="4876527" y="1809087"/>
            <a:chExt cx="3955159" cy="1290354"/>
          </a:xfrm>
        </p:grpSpPr>
        <p:grpSp>
          <p:nvGrpSpPr>
            <p:cNvPr id="23" name="Group 22">
              <a:extLst>
                <a:ext uri="{FF2B5EF4-FFF2-40B4-BE49-F238E27FC236}">
                  <a16:creationId xmlns="" xmlns:a16="http://schemas.microsoft.com/office/drawing/2014/main" id="{6A5011E9-B52F-4635-81FF-18F5A13241C4}"/>
                </a:ext>
              </a:extLst>
            </p:cNvPr>
            <p:cNvGrpSpPr/>
            <p:nvPr/>
          </p:nvGrpSpPr>
          <p:grpSpPr>
            <a:xfrm>
              <a:off x="4876527" y="2259151"/>
              <a:ext cx="3955159" cy="840290"/>
              <a:chOff x="4917086" y="4087542"/>
              <a:chExt cx="4237800" cy="840290"/>
            </a:xfrm>
          </p:grpSpPr>
          <p:sp>
            <p:nvSpPr>
              <p:cNvPr id="28" name="Shape 454">
                <a:extLst>
                  <a:ext uri="{FF2B5EF4-FFF2-40B4-BE49-F238E27FC236}">
                    <a16:creationId xmlns="" xmlns:a16="http://schemas.microsoft.com/office/drawing/2014/main" id="{AD658C3F-491D-42FE-8C05-18063D12A267}"/>
                  </a:ext>
                </a:extLst>
              </p:cNvPr>
              <p:cNvSpPr txBox="1"/>
              <p:nvPr/>
            </p:nvSpPr>
            <p:spPr>
              <a:xfrm>
                <a:off x="5003899" y="4498550"/>
                <a:ext cx="3388988" cy="429282"/>
              </a:xfrm>
              <a:prstGeom prst="rect">
                <a:avLst/>
              </a:prstGeom>
              <a:noFill/>
              <a:ln>
                <a:noFill/>
              </a:ln>
            </p:spPr>
            <p:txBody>
              <a:bodyPr spcFirstLastPara="1" wrap="square" lIns="0" tIns="0" rIns="0" bIns="0" anchor="t" anchorCtr="0">
                <a:noAutofit/>
              </a:bodyPr>
              <a:lstStyle/>
              <a:p>
                <a:pPr marL="0" marR="0" lvl="0" indent="0" rtl="0">
                  <a:spcBef>
                    <a:spcPts val="0"/>
                  </a:spcBef>
                  <a:spcAft>
                    <a:spcPts val="0"/>
                  </a:spcAft>
                  <a:buClr>
                    <a:schemeClr val="dk1"/>
                  </a:buClr>
                  <a:buSzPts val="1800"/>
                  <a:buFont typeface="Noto Sans Symbols"/>
                  <a:buNone/>
                </a:pPr>
                <a:r>
                  <a:rPr lang="en-US" dirty="0">
                    <a:solidFill>
                      <a:schemeClr val="dk1"/>
                    </a:solidFill>
                  </a:rPr>
                  <a:t>Using 6 EPA TPH Fractions</a:t>
                </a:r>
                <a:endParaRPr dirty="0"/>
              </a:p>
            </p:txBody>
          </p:sp>
          <p:sp>
            <p:nvSpPr>
              <p:cNvPr id="25" name="TextBox 24">
                <a:extLst>
                  <a:ext uri="{FF2B5EF4-FFF2-40B4-BE49-F238E27FC236}">
                    <a16:creationId xmlns="" xmlns:a16="http://schemas.microsoft.com/office/drawing/2014/main" id="{223A3D7D-73C9-4557-B05A-020164763D05}"/>
                  </a:ext>
                </a:extLst>
              </p:cNvPr>
              <p:cNvSpPr txBox="1"/>
              <p:nvPr/>
            </p:nvSpPr>
            <p:spPr>
              <a:xfrm>
                <a:off x="4917086" y="4087542"/>
                <a:ext cx="4237800" cy="369332"/>
              </a:xfrm>
              <a:prstGeom prst="rect">
                <a:avLst/>
              </a:prstGeom>
              <a:noFill/>
            </p:spPr>
            <p:txBody>
              <a:bodyPr wrap="square" rtlCol="0">
                <a:spAutoFit/>
              </a:bodyPr>
              <a:lstStyle/>
              <a:p>
                <a:r>
                  <a:rPr lang="en-US" dirty="0"/>
                  <a:t>Y-Axis: Mass fraction (1.00 = 100%)</a:t>
                </a:r>
              </a:p>
            </p:txBody>
          </p:sp>
        </p:grpSp>
        <p:grpSp>
          <p:nvGrpSpPr>
            <p:cNvPr id="19" name="Group 18">
              <a:extLst>
                <a:ext uri="{FF2B5EF4-FFF2-40B4-BE49-F238E27FC236}">
                  <a16:creationId xmlns="" xmlns:a16="http://schemas.microsoft.com/office/drawing/2014/main" id="{BEB772A2-D701-4626-8A58-AC5967CA157D}"/>
                </a:ext>
              </a:extLst>
            </p:cNvPr>
            <p:cNvGrpSpPr/>
            <p:nvPr/>
          </p:nvGrpSpPr>
          <p:grpSpPr>
            <a:xfrm>
              <a:off x="4957550" y="1809087"/>
              <a:ext cx="3441886" cy="369333"/>
              <a:chOff x="4906325" y="3825605"/>
              <a:chExt cx="3441886" cy="369333"/>
            </a:xfrm>
          </p:grpSpPr>
          <p:grpSp>
            <p:nvGrpSpPr>
              <p:cNvPr id="33" name="Group 32">
                <a:extLst>
                  <a:ext uri="{FF2B5EF4-FFF2-40B4-BE49-F238E27FC236}">
                    <a16:creationId xmlns="" xmlns:a16="http://schemas.microsoft.com/office/drawing/2014/main" id="{B087A926-2FDF-420C-804C-20BBF3D4C134}"/>
                  </a:ext>
                </a:extLst>
              </p:cNvPr>
              <p:cNvGrpSpPr/>
              <p:nvPr/>
            </p:nvGrpSpPr>
            <p:grpSpPr>
              <a:xfrm>
                <a:off x="4906325" y="3825605"/>
                <a:ext cx="3441886" cy="369333"/>
                <a:chOff x="4798605" y="3738127"/>
                <a:chExt cx="3441886" cy="369333"/>
              </a:xfrm>
            </p:grpSpPr>
            <p:grpSp>
              <p:nvGrpSpPr>
                <p:cNvPr id="36" name="Group 35">
                  <a:extLst>
                    <a:ext uri="{FF2B5EF4-FFF2-40B4-BE49-F238E27FC236}">
                      <a16:creationId xmlns="" xmlns:a16="http://schemas.microsoft.com/office/drawing/2014/main" id="{E90D43A8-F724-4AD8-9D56-90F706B67787}"/>
                    </a:ext>
                  </a:extLst>
                </p:cNvPr>
                <p:cNvGrpSpPr/>
                <p:nvPr/>
              </p:nvGrpSpPr>
              <p:grpSpPr>
                <a:xfrm>
                  <a:off x="4798605" y="3738127"/>
                  <a:ext cx="1384479" cy="369332"/>
                  <a:chOff x="7349015" y="3213211"/>
                  <a:chExt cx="1292134" cy="369332"/>
                </a:xfrm>
              </p:grpSpPr>
              <p:sp>
                <p:nvSpPr>
                  <p:cNvPr id="38" name="Rectangle 37">
                    <a:extLst>
                      <a:ext uri="{FF2B5EF4-FFF2-40B4-BE49-F238E27FC236}">
                        <a16:creationId xmlns="" xmlns:a16="http://schemas.microsoft.com/office/drawing/2014/main" id="{B1201F96-5482-4C5F-8394-54878499610D}"/>
                      </a:ext>
                    </a:extLst>
                  </p:cNvPr>
                  <p:cNvSpPr/>
                  <p:nvPr/>
                </p:nvSpPr>
                <p:spPr>
                  <a:xfrm>
                    <a:off x="7349015" y="3301020"/>
                    <a:ext cx="287099" cy="2005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 xmlns:a16="http://schemas.microsoft.com/office/drawing/2014/main" id="{A6C12B2A-2DFC-44B4-BEDC-D6DACF8F6139}"/>
                      </a:ext>
                    </a:extLst>
                  </p:cNvPr>
                  <p:cNvSpPr txBox="1"/>
                  <p:nvPr/>
                </p:nvSpPr>
                <p:spPr>
                  <a:xfrm>
                    <a:off x="7587734" y="3213211"/>
                    <a:ext cx="1053415" cy="369332"/>
                  </a:xfrm>
                  <a:prstGeom prst="rect">
                    <a:avLst/>
                  </a:prstGeom>
                  <a:noFill/>
                </p:spPr>
                <p:txBody>
                  <a:bodyPr wrap="square" rtlCol="0">
                    <a:spAutoFit/>
                  </a:bodyPr>
                  <a:lstStyle/>
                  <a:p>
                    <a:r>
                      <a:rPr lang="en-US" dirty="0"/>
                      <a:t>Aliphatic</a:t>
                    </a:r>
                    <a:endParaRPr lang="en-US" sz="900" dirty="0"/>
                  </a:p>
                </p:txBody>
              </p:sp>
            </p:grpSp>
            <p:sp>
              <p:nvSpPr>
                <p:cNvPr id="37" name="TextBox 36">
                  <a:extLst>
                    <a:ext uri="{FF2B5EF4-FFF2-40B4-BE49-F238E27FC236}">
                      <a16:creationId xmlns="" xmlns:a16="http://schemas.microsoft.com/office/drawing/2014/main" id="{FB832AA5-3DD8-468D-9DFD-774A18E7B71D}"/>
                    </a:ext>
                  </a:extLst>
                </p:cNvPr>
                <p:cNvSpPr txBox="1"/>
                <p:nvPr/>
              </p:nvSpPr>
              <p:spPr>
                <a:xfrm>
                  <a:off x="6563622" y="3738128"/>
                  <a:ext cx="1676869" cy="369332"/>
                </a:xfrm>
                <a:prstGeom prst="rect">
                  <a:avLst/>
                </a:prstGeom>
                <a:noFill/>
              </p:spPr>
              <p:txBody>
                <a:bodyPr wrap="square" rtlCol="0">
                  <a:spAutoFit/>
                </a:bodyPr>
                <a:lstStyle/>
                <a:p>
                  <a:r>
                    <a:rPr lang="en-US" dirty="0"/>
                    <a:t>Aromatic</a:t>
                  </a:r>
                  <a:endParaRPr lang="en-US" sz="1200" dirty="0"/>
                </a:p>
              </p:txBody>
            </p:sp>
          </p:grpSp>
          <p:sp>
            <p:nvSpPr>
              <p:cNvPr id="35" name="Rectangle 34">
                <a:extLst>
                  <a:ext uri="{FF2B5EF4-FFF2-40B4-BE49-F238E27FC236}">
                    <a16:creationId xmlns="" xmlns:a16="http://schemas.microsoft.com/office/drawing/2014/main" id="{8019B470-7ADB-47B3-8241-353980DC9A29}"/>
                  </a:ext>
                </a:extLst>
              </p:cNvPr>
              <p:cNvSpPr/>
              <p:nvPr/>
            </p:nvSpPr>
            <p:spPr>
              <a:xfrm>
                <a:off x="6415593" y="3913414"/>
                <a:ext cx="307617" cy="2005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4" name="Shape 454">
            <a:extLst>
              <a:ext uri="{FF2B5EF4-FFF2-40B4-BE49-F238E27FC236}">
                <a16:creationId xmlns="" xmlns:a16="http://schemas.microsoft.com/office/drawing/2014/main" id="{73D44322-332E-4DAA-8281-80DF50EF3E48}"/>
              </a:ext>
            </a:extLst>
          </p:cNvPr>
          <p:cNvSpPr txBox="1"/>
          <p:nvPr/>
        </p:nvSpPr>
        <p:spPr>
          <a:xfrm>
            <a:off x="268530" y="1038969"/>
            <a:ext cx="4221886" cy="8781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chemeClr val="dk1"/>
              </a:buClr>
              <a:buSzPts val="1800"/>
              <a:buFont typeface="Noto Sans Symbols"/>
              <a:buNone/>
            </a:pPr>
            <a:r>
              <a:rPr lang="en-US" b="1" dirty="0">
                <a:solidFill>
                  <a:schemeClr val="dk1"/>
                </a:solidFill>
              </a:rPr>
              <a:t>Example TPH Fraction Proportions in Water from Two NAPLs (Unweathered)</a:t>
            </a:r>
          </a:p>
        </p:txBody>
      </p:sp>
      <p:sp>
        <p:nvSpPr>
          <p:cNvPr id="26" name="Rectangle 3">
            <a:extLst>
              <a:ext uri="{FF2B5EF4-FFF2-40B4-BE49-F238E27FC236}">
                <a16:creationId xmlns="" xmlns:a16="http://schemas.microsoft.com/office/drawing/2014/main" id="{EAD37AC8-CCE8-4AD3-B4A7-513223FF6767}"/>
              </a:ext>
            </a:extLst>
          </p:cNvPr>
          <p:cNvSpPr>
            <a:spLocks noChangeArrowheads="1"/>
          </p:cNvSpPr>
          <p:nvPr/>
        </p:nvSpPr>
        <p:spPr bwMode="auto">
          <a:xfrm>
            <a:off x="33197" y="6518548"/>
            <a:ext cx="4243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400" dirty="0">
                <a:solidFill>
                  <a:schemeClr val="tx1"/>
                </a:solidFill>
              </a:rPr>
              <a:t>Composition based on Zemo and Synowiec (1995)</a:t>
            </a:r>
          </a:p>
        </p:txBody>
      </p:sp>
    </p:spTree>
    <p:extLst>
      <p:ext uri="{BB962C8B-B14F-4D97-AF65-F5344CB8AC3E}">
        <p14:creationId xmlns:p14="http://schemas.microsoft.com/office/powerpoint/2010/main" val="2782798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 xmlns:a16="http://schemas.microsoft.com/office/drawing/2014/main" id="{74409E17-9378-4901-9AC7-1CF66DCF708D}"/>
              </a:ext>
            </a:extLst>
          </p:cNvPr>
          <p:cNvCxnSpPr>
            <a:cxnSpLocks/>
            <a:stCxn id="24" idx="3"/>
            <a:endCxn id="24" idx="1"/>
          </p:cNvCxnSpPr>
          <p:nvPr/>
        </p:nvCxnSpPr>
        <p:spPr bwMode="auto">
          <a:xfrm flipH="1">
            <a:off x="2697521" y="3335536"/>
            <a:ext cx="3093679" cy="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20" name="Title 19">
            <a:extLst>
              <a:ext uri="{FF2B5EF4-FFF2-40B4-BE49-F238E27FC236}">
                <a16:creationId xmlns="" xmlns:a16="http://schemas.microsoft.com/office/drawing/2014/main" id="{814B678E-8893-487E-BCE3-404D809C8767}"/>
              </a:ext>
            </a:extLst>
          </p:cNvPr>
          <p:cNvSpPr>
            <a:spLocks noGrp="1"/>
          </p:cNvSpPr>
          <p:nvPr>
            <p:ph type="title"/>
          </p:nvPr>
        </p:nvSpPr>
        <p:spPr/>
        <p:txBody>
          <a:bodyPr/>
          <a:lstStyle/>
          <a:p>
            <a:r>
              <a:rPr lang="en-US" dirty="0"/>
              <a:t>Groundwater: Fate and Exposure</a:t>
            </a:r>
          </a:p>
        </p:txBody>
      </p:sp>
      <p:grpSp>
        <p:nvGrpSpPr>
          <p:cNvPr id="12" name="Group 11">
            <a:extLst>
              <a:ext uri="{FF2B5EF4-FFF2-40B4-BE49-F238E27FC236}">
                <a16:creationId xmlns="" xmlns:a16="http://schemas.microsoft.com/office/drawing/2014/main" id="{DA33AB0B-1302-4618-A973-0FCC256F5E06}"/>
              </a:ext>
            </a:extLst>
          </p:cNvPr>
          <p:cNvGrpSpPr/>
          <p:nvPr/>
        </p:nvGrpSpPr>
        <p:grpSpPr>
          <a:xfrm>
            <a:off x="94057" y="1166696"/>
            <a:ext cx="8666145" cy="1935804"/>
            <a:chOff x="94057" y="1347353"/>
            <a:chExt cx="8666145" cy="1935804"/>
          </a:xfrm>
        </p:grpSpPr>
        <p:sp>
          <p:nvSpPr>
            <p:cNvPr id="2" name="Oval 1">
              <a:extLst>
                <a:ext uri="{FF2B5EF4-FFF2-40B4-BE49-F238E27FC236}">
                  <a16:creationId xmlns="" xmlns:a16="http://schemas.microsoft.com/office/drawing/2014/main" id="{7C77ADC3-90BB-4F96-AFD0-4215AE48141D}"/>
                </a:ext>
              </a:extLst>
            </p:cNvPr>
            <p:cNvSpPr/>
            <p:nvPr/>
          </p:nvSpPr>
          <p:spPr bwMode="auto">
            <a:xfrm>
              <a:off x="737963" y="1898665"/>
              <a:ext cx="7772400" cy="1041687"/>
            </a:xfrm>
            <a:prstGeom prst="ellipse">
              <a:avLst/>
            </a:prstGeom>
            <a:solidFill>
              <a:srgbClr val="0070C0">
                <a:alpha val="50000"/>
              </a:srgbClr>
            </a:solidFill>
            <a:ln w="9525"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nvGrpSpPr>
            <p:cNvPr id="10" name="Group 9">
              <a:extLst>
                <a:ext uri="{FF2B5EF4-FFF2-40B4-BE49-F238E27FC236}">
                  <a16:creationId xmlns="" xmlns:a16="http://schemas.microsoft.com/office/drawing/2014/main" id="{43D3B1D0-51E4-43C1-A0B4-BFE966BCF3CF}"/>
                </a:ext>
              </a:extLst>
            </p:cNvPr>
            <p:cNvGrpSpPr/>
            <p:nvPr/>
          </p:nvGrpSpPr>
          <p:grpSpPr>
            <a:xfrm>
              <a:off x="2697522" y="2562973"/>
              <a:ext cx="3733800" cy="397521"/>
              <a:chOff x="761996" y="5974829"/>
              <a:chExt cx="3733800" cy="397521"/>
            </a:xfrm>
          </p:grpSpPr>
          <p:cxnSp>
            <p:nvCxnSpPr>
              <p:cNvPr id="7" name="Straight Arrow Connector 6">
                <a:extLst>
                  <a:ext uri="{FF2B5EF4-FFF2-40B4-BE49-F238E27FC236}">
                    <a16:creationId xmlns="" xmlns:a16="http://schemas.microsoft.com/office/drawing/2014/main" id="{2CA55622-69E2-4045-A15D-690B5EB22EF0}"/>
                  </a:ext>
                </a:extLst>
              </p:cNvPr>
              <p:cNvCxnSpPr/>
              <p:nvPr/>
            </p:nvCxnSpPr>
            <p:spPr bwMode="auto">
              <a:xfrm flipH="1">
                <a:off x="761996" y="5974829"/>
                <a:ext cx="3733800" cy="0"/>
              </a:xfrm>
              <a:prstGeom prst="straightConnector1">
                <a:avLst/>
              </a:prstGeom>
              <a:solidFill>
                <a:schemeClr val="accent1"/>
              </a:solidFill>
              <a:ln w="63500" cap="flat" cmpd="sng" algn="ctr">
                <a:solidFill>
                  <a:srgbClr val="0070C0"/>
                </a:solidFill>
                <a:prstDash val="solid"/>
                <a:miter lim="800000"/>
                <a:headEnd type="none" w="med" len="med"/>
                <a:tailEnd type="triangle" w="med" len="lg"/>
              </a:ln>
              <a:effectLst/>
            </p:spPr>
          </p:cxnSp>
          <p:sp>
            <p:nvSpPr>
              <p:cNvPr id="26" name="TextBox 25">
                <a:extLst>
                  <a:ext uri="{FF2B5EF4-FFF2-40B4-BE49-F238E27FC236}">
                    <a16:creationId xmlns="" xmlns:a16="http://schemas.microsoft.com/office/drawing/2014/main" id="{5CC49C4A-E5D2-4DA9-A6B3-820559896E70}"/>
                  </a:ext>
                </a:extLst>
              </p:cNvPr>
              <p:cNvSpPr txBox="1"/>
              <p:nvPr/>
            </p:nvSpPr>
            <p:spPr>
              <a:xfrm>
                <a:off x="1245623" y="6003018"/>
                <a:ext cx="3076059" cy="369332"/>
              </a:xfrm>
              <a:prstGeom prst="rect">
                <a:avLst/>
              </a:prstGeom>
              <a:noFill/>
            </p:spPr>
            <p:txBody>
              <a:bodyPr wrap="square" rtlCol="0">
                <a:spAutoFit/>
              </a:bodyPr>
              <a:lstStyle/>
              <a:p>
                <a:pPr algn="ctr"/>
                <a:r>
                  <a:rPr lang="en-US" dirty="0"/>
                  <a:t>Groundwater Flow Direction</a:t>
                </a:r>
              </a:p>
            </p:txBody>
          </p:sp>
        </p:grpSp>
        <p:sp>
          <p:nvSpPr>
            <p:cNvPr id="9" name="Freeform: Shape 8">
              <a:extLst>
                <a:ext uri="{FF2B5EF4-FFF2-40B4-BE49-F238E27FC236}">
                  <a16:creationId xmlns="" xmlns:a16="http://schemas.microsoft.com/office/drawing/2014/main" id="{612AD20F-CF87-41C5-952B-09F0E10E9CD8}"/>
                </a:ext>
              </a:extLst>
            </p:cNvPr>
            <p:cNvSpPr/>
            <p:nvPr/>
          </p:nvSpPr>
          <p:spPr bwMode="auto">
            <a:xfrm>
              <a:off x="7688626" y="2064656"/>
              <a:ext cx="838200" cy="642731"/>
            </a:xfrm>
            <a:custGeom>
              <a:avLst/>
              <a:gdLst>
                <a:gd name="connsiteX0" fmla="*/ 437322 w 922674"/>
                <a:gd name="connsiteY0" fmla="*/ 0 h 795131"/>
                <a:gd name="connsiteX1" fmla="*/ 437322 w 922674"/>
                <a:gd name="connsiteY1" fmla="*/ 0 h 795131"/>
                <a:gd name="connsiteX2" fmla="*/ 331305 w 922674"/>
                <a:gd name="connsiteY2" fmla="*/ 79513 h 795131"/>
                <a:gd name="connsiteX3" fmla="*/ 13253 w 922674"/>
                <a:gd name="connsiteY3" fmla="*/ 185531 h 795131"/>
                <a:gd name="connsiteX4" fmla="*/ 0 w 922674"/>
                <a:gd name="connsiteY4" fmla="*/ 304800 h 795131"/>
                <a:gd name="connsiteX5" fmla="*/ 26505 w 922674"/>
                <a:gd name="connsiteY5" fmla="*/ 450574 h 795131"/>
                <a:gd name="connsiteX6" fmla="*/ 53009 w 922674"/>
                <a:gd name="connsiteY6" fmla="*/ 490331 h 795131"/>
                <a:gd name="connsiteX7" fmla="*/ 106018 w 922674"/>
                <a:gd name="connsiteY7" fmla="*/ 516835 h 795131"/>
                <a:gd name="connsiteX8" fmla="*/ 185531 w 922674"/>
                <a:gd name="connsiteY8" fmla="*/ 569844 h 795131"/>
                <a:gd name="connsiteX9" fmla="*/ 291548 w 922674"/>
                <a:gd name="connsiteY9" fmla="*/ 596348 h 795131"/>
                <a:gd name="connsiteX10" fmla="*/ 357809 w 922674"/>
                <a:gd name="connsiteY10" fmla="*/ 649357 h 795131"/>
                <a:gd name="connsiteX11" fmla="*/ 410818 w 922674"/>
                <a:gd name="connsiteY11" fmla="*/ 702366 h 795131"/>
                <a:gd name="connsiteX12" fmla="*/ 450574 w 922674"/>
                <a:gd name="connsiteY12" fmla="*/ 728870 h 795131"/>
                <a:gd name="connsiteX13" fmla="*/ 477079 w 922674"/>
                <a:gd name="connsiteY13" fmla="*/ 755374 h 795131"/>
                <a:gd name="connsiteX14" fmla="*/ 516835 w 922674"/>
                <a:gd name="connsiteY14" fmla="*/ 768626 h 795131"/>
                <a:gd name="connsiteX15" fmla="*/ 609600 w 922674"/>
                <a:gd name="connsiteY15" fmla="*/ 795131 h 795131"/>
                <a:gd name="connsiteX16" fmla="*/ 834887 w 922674"/>
                <a:gd name="connsiteY16" fmla="*/ 781879 h 795131"/>
                <a:gd name="connsiteX17" fmla="*/ 901148 w 922674"/>
                <a:gd name="connsiteY17" fmla="*/ 715618 h 795131"/>
                <a:gd name="connsiteX18" fmla="*/ 901148 w 922674"/>
                <a:gd name="connsiteY18" fmla="*/ 371061 h 795131"/>
                <a:gd name="connsiteX19" fmla="*/ 874644 w 922674"/>
                <a:gd name="connsiteY19" fmla="*/ 251792 h 795131"/>
                <a:gd name="connsiteX20" fmla="*/ 848140 w 922674"/>
                <a:gd name="connsiteY20" fmla="*/ 225287 h 795131"/>
                <a:gd name="connsiteX21" fmla="*/ 834887 w 922674"/>
                <a:gd name="connsiteY21" fmla="*/ 172279 h 795131"/>
                <a:gd name="connsiteX22" fmla="*/ 795131 w 922674"/>
                <a:gd name="connsiteY22" fmla="*/ 159026 h 795131"/>
                <a:gd name="connsiteX23" fmla="*/ 755374 w 922674"/>
                <a:gd name="connsiteY23" fmla="*/ 132522 h 795131"/>
                <a:gd name="connsiteX24" fmla="*/ 715618 w 922674"/>
                <a:gd name="connsiteY24" fmla="*/ 119270 h 795131"/>
                <a:gd name="connsiteX25" fmla="*/ 609600 w 922674"/>
                <a:gd name="connsiteY25" fmla="*/ 92766 h 795131"/>
                <a:gd name="connsiteX26" fmla="*/ 530087 w 922674"/>
                <a:gd name="connsiteY26" fmla="*/ 53009 h 795131"/>
                <a:gd name="connsiteX27" fmla="*/ 490331 w 922674"/>
                <a:gd name="connsiteY27" fmla="*/ 39757 h 795131"/>
                <a:gd name="connsiteX28" fmla="*/ 437322 w 922674"/>
                <a:gd name="connsiteY28" fmla="*/ 0 h 79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2674" h="795131">
                  <a:moveTo>
                    <a:pt x="437322" y="0"/>
                  </a:moveTo>
                  <a:lnTo>
                    <a:pt x="437322" y="0"/>
                  </a:lnTo>
                  <a:cubicBezTo>
                    <a:pt x="401983" y="26504"/>
                    <a:pt x="372420" y="63361"/>
                    <a:pt x="331305" y="79513"/>
                  </a:cubicBezTo>
                  <a:cubicBezTo>
                    <a:pt x="-69749" y="237070"/>
                    <a:pt x="166904" y="70290"/>
                    <a:pt x="13253" y="185531"/>
                  </a:cubicBezTo>
                  <a:cubicBezTo>
                    <a:pt x="8835" y="225287"/>
                    <a:pt x="0" y="264799"/>
                    <a:pt x="0" y="304800"/>
                  </a:cubicBezTo>
                  <a:cubicBezTo>
                    <a:pt x="0" y="332208"/>
                    <a:pt x="7869" y="413301"/>
                    <a:pt x="26505" y="450574"/>
                  </a:cubicBezTo>
                  <a:cubicBezTo>
                    <a:pt x="33628" y="464820"/>
                    <a:pt x="40773" y="480135"/>
                    <a:pt x="53009" y="490331"/>
                  </a:cubicBezTo>
                  <a:cubicBezTo>
                    <a:pt x="68185" y="502978"/>
                    <a:pt x="89078" y="506671"/>
                    <a:pt x="106018" y="516835"/>
                  </a:cubicBezTo>
                  <a:cubicBezTo>
                    <a:pt x="133333" y="533224"/>
                    <a:pt x="154295" y="563597"/>
                    <a:pt x="185531" y="569844"/>
                  </a:cubicBezTo>
                  <a:cubicBezTo>
                    <a:pt x="265490" y="585835"/>
                    <a:pt x="230423" y="575973"/>
                    <a:pt x="291548" y="596348"/>
                  </a:cubicBezTo>
                  <a:cubicBezTo>
                    <a:pt x="381775" y="686575"/>
                    <a:pt x="240786" y="549052"/>
                    <a:pt x="357809" y="649357"/>
                  </a:cubicBezTo>
                  <a:cubicBezTo>
                    <a:pt x="376782" y="665619"/>
                    <a:pt x="391845" y="686104"/>
                    <a:pt x="410818" y="702366"/>
                  </a:cubicBezTo>
                  <a:cubicBezTo>
                    <a:pt x="422911" y="712731"/>
                    <a:pt x="438137" y="718921"/>
                    <a:pt x="450574" y="728870"/>
                  </a:cubicBezTo>
                  <a:cubicBezTo>
                    <a:pt x="460330" y="736675"/>
                    <a:pt x="466365" y="748946"/>
                    <a:pt x="477079" y="755374"/>
                  </a:cubicBezTo>
                  <a:cubicBezTo>
                    <a:pt x="489057" y="762561"/>
                    <a:pt x="503404" y="764788"/>
                    <a:pt x="516835" y="768626"/>
                  </a:cubicBezTo>
                  <a:cubicBezTo>
                    <a:pt x="633315" y="801907"/>
                    <a:pt x="514279" y="763357"/>
                    <a:pt x="609600" y="795131"/>
                  </a:cubicBezTo>
                  <a:cubicBezTo>
                    <a:pt x="684696" y="790714"/>
                    <a:pt x="762312" y="801672"/>
                    <a:pt x="834887" y="781879"/>
                  </a:cubicBezTo>
                  <a:cubicBezTo>
                    <a:pt x="865022" y="773660"/>
                    <a:pt x="901148" y="715618"/>
                    <a:pt x="901148" y="715618"/>
                  </a:cubicBezTo>
                  <a:cubicBezTo>
                    <a:pt x="936714" y="573352"/>
                    <a:pt x="922065" y="653450"/>
                    <a:pt x="901148" y="371061"/>
                  </a:cubicBezTo>
                  <a:cubicBezTo>
                    <a:pt x="900784" y="366151"/>
                    <a:pt x="880049" y="262603"/>
                    <a:pt x="874644" y="251792"/>
                  </a:cubicBezTo>
                  <a:cubicBezTo>
                    <a:pt x="869056" y="240617"/>
                    <a:pt x="856975" y="234122"/>
                    <a:pt x="848140" y="225287"/>
                  </a:cubicBezTo>
                  <a:cubicBezTo>
                    <a:pt x="843722" y="207618"/>
                    <a:pt x="846265" y="186501"/>
                    <a:pt x="834887" y="172279"/>
                  </a:cubicBezTo>
                  <a:cubicBezTo>
                    <a:pt x="826161" y="161371"/>
                    <a:pt x="807625" y="165273"/>
                    <a:pt x="795131" y="159026"/>
                  </a:cubicBezTo>
                  <a:cubicBezTo>
                    <a:pt x="780885" y="151903"/>
                    <a:pt x="769620" y="139645"/>
                    <a:pt x="755374" y="132522"/>
                  </a:cubicBezTo>
                  <a:cubicBezTo>
                    <a:pt x="742880" y="126275"/>
                    <a:pt x="729095" y="122945"/>
                    <a:pt x="715618" y="119270"/>
                  </a:cubicBezTo>
                  <a:cubicBezTo>
                    <a:pt x="680475" y="109686"/>
                    <a:pt x="644157" y="104286"/>
                    <a:pt x="609600" y="92766"/>
                  </a:cubicBezTo>
                  <a:cubicBezTo>
                    <a:pt x="509666" y="59452"/>
                    <a:pt x="632853" y="104392"/>
                    <a:pt x="530087" y="53009"/>
                  </a:cubicBezTo>
                  <a:cubicBezTo>
                    <a:pt x="517593" y="46762"/>
                    <a:pt x="503583" y="44174"/>
                    <a:pt x="490331" y="39757"/>
                  </a:cubicBezTo>
                  <a:lnTo>
                    <a:pt x="437322" y="0"/>
                  </a:lnTo>
                  <a:close/>
                </a:path>
              </a:pathLst>
            </a:cu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7" name="TextBox 26">
              <a:extLst>
                <a:ext uri="{FF2B5EF4-FFF2-40B4-BE49-F238E27FC236}">
                  <a16:creationId xmlns="" xmlns:a16="http://schemas.microsoft.com/office/drawing/2014/main" id="{56944647-C871-47DC-A226-501807ECF192}"/>
                </a:ext>
              </a:extLst>
            </p:cNvPr>
            <p:cNvSpPr txBox="1"/>
            <p:nvPr/>
          </p:nvSpPr>
          <p:spPr>
            <a:xfrm>
              <a:off x="531776" y="1569745"/>
              <a:ext cx="7772399" cy="877163"/>
            </a:xfrm>
            <a:prstGeom prst="rect">
              <a:avLst/>
            </a:prstGeom>
            <a:noFill/>
          </p:spPr>
          <p:txBody>
            <a:bodyPr wrap="square" rtlCol="0">
              <a:spAutoFit/>
            </a:bodyPr>
            <a:lstStyle/>
            <a:p>
              <a:pPr algn="ctr">
                <a:spcAft>
                  <a:spcPts val="1800"/>
                </a:spcAft>
              </a:pPr>
              <a:r>
                <a:rPr lang="en-US" b="1" dirty="0"/>
                <a:t>Redox Zonation</a:t>
              </a:r>
            </a:p>
            <a:p>
              <a:pPr algn="ctr"/>
              <a:r>
                <a:rPr lang="en-US" b="1" dirty="0"/>
                <a:t>   NO</a:t>
              </a:r>
              <a:r>
                <a:rPr lang="en-US" b="1" baseline="-25000" dirty="0"/>
                <a:t>3</a:t>
              </a:r>
              <a:r>
                <a:rPr lang="en-US" b="1" baseline="30000" dirty="0"/>
                <a:t>-</a:t>
              </a:r>
              <a:r>
                <a:rPr lang="en-US" b="1" dirty="0"/>
                <a:t>                   Fe</a:t>
              </a:r>
              <a:r>
                <a:rPr lang="en-US" b="1" baseline="30000" dirty="0"/>
                <a:t>3+</a:t>
              </a:r>
              <a:r>
                <a:rPr lang="en-US" b="1" dirty="0"/>
                <a:t>(Mn</a:t>
              </a:r>
              <a:r>
                <a:rPr lang="en-US" b="1" baseline="30000" dirty="0"/>
                <a:t>4+</a:t>
              </a:r>
              <a:r>
                <a:rPr lang="en-US" b="1" dirty="0"/>
                <a:t>)            SO</a:t>
              </a:r>
              <a:r>
                <a:rPr lang="en-US" b="1" baseline="-25000" dirty="0"/>
                <a:t>4</a:t>
              </a:r>
              <a:r>
                <a:rPr lang="en-US" b="1" baseline="30000" dirty="0"/>
                <a:t>2-</a:t>
              </a:r>
              <a:r>
                <a:rPr lang="en-US" b="1" dirty="0"/>
                <a:t>      methanogenesis </a:t>
              </a:r>
            </a:p>
          </p:txBody>
        </p:sp>
        <p:sp>
          <p:nvSpPr>
            <p:cNvPr id="42" name="TextBox 41">
              <a:extLst>
                <a:ext uri="{FF2B5EF4-FFF2-40B4-BE49-F238E27FC236}">
                  <a16:creationId xmlns="" xmlns:a16="http://schemas.microsoft.com/office/drawing/2014/main" id="{597B0DB0-FAF3-4BBC-85DA-BDE84C162795}"/>
                </a:ext>
              </a:extLst>
            </p:cNvPr>
            <p:cNvSpPr txBox="1"/>
            <p:nvPr/>
          </p:nvSpPr>
          <p:spPr>
            <a:xfrm>
              <a:off x="7722614" y="1663698"/>
              <a:ext cx="1037588" cy="369332"/>
            </a:xfrm>
            <a:prstGeom prst="rect">
              <a:avLst/>
            </a:prstGeom>
            <a:noFill/>
          </p:spPr>
          <p:txBody>
            <a:bodyPr wrap="square" rtlCol="0">
              <a:spAutoFit/>
            </a:bodyPr>
            <a:lstStyle/>
            <a:p>
              <a:r>
                <a:rPr lang="en-US" b="1" dirty="0"/>
                <a:t>NAPL</a:t>
              </a:r>
            </a:p>
          </p:txBody>
        </p:sp>
        <p:sp>
          <p:nvSpPr>
            <p:cNvPr id="3" name="Rectangle 2">
              <a:extLst>
                <a:ext uri="{FF2B5EF4-FFF2-40B4-BE49-F238E27FC236}">
                  <a16:creationId xmlns="" xmlns:a16="http://schemas.microsoft.com/office/drawing/2014/main" id="{597F88CD-A718-4FEF-84BA-4D37D62B7C9A}"/>
                </a:ext>
              </a:extLst>
            </p:cNvPr>
            <p:cNvSpPr/>
            <p:nvPr/>
          </p:nvSpPr>
          <p:spPr bwMode="auto">
            <a:xfrm>
              <a:off x="275772" y="1347353"/>
              <a:ext cx="8354389" cy="1935804"/>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 xmlns:a16="http://schemas.microsoft.com/office/drawing/2014/main" id="{FA0D7EE6-2025-4746-A6C0-4A5815D00F54}"/>
                </a:ext>
              </a:extLst>
            </p:cNvPr>
            <p:cNvSpPr txBox="1"/>
            <p:nvPr/>
          </p:nvSpPr>
          <p:spPr>
            <a:xfrm>
              <a:off x="94057" y="1808865"/>
              <a:ext cx="1491535" cy="369332"/>
            </a:xfrm>
            <a:prstGeom prst="rect">
              <a:avLst/>
            </a:prstGeom>
            <a:noFill/>
          </p:spPr>
          <p:txBody>
            <a:bodyPr wrap="square" rtlCol="0">
              <a:spAutoFit/>
            </a:bodyPr>
            <a:lstStyle/>
            <a:p>
              <a:pPr algn="ctr">
                <a:spcAft>
                  <a:spcPts val="1200"/>
                </a:spcAft>
              </a:pPr>
              <a:r>
                <a:rPr lang="en-US" b="1" dirty="0"/>
                <a:t>aerobic </a:t>
              </a:r>
            </a:p>
          </p:txBody>
        </p:sp>
      </p:grpSp>
      <p:sp>
        <p:nvSpPr>
          <p:cNvPr id="18" name="TextBox 17">
            <a:extLst>
              <a:ext uri="{FF2B5EF4-FFF2-40B4-BE49-F238E27FC236}">
                <a16:creationId xmlns="" xmlns:a16="http://schemas.microsoft.com/office/drawing/2014/main" id="{C856B0C3-9222-49C3-8ACD-528F29CE8693}"/>
              </a:ext>
            </a:extLst>
          </p:cNvPr>
          <p:cNvSpPr txBox="1"/>
          <p:nvPr/>
        </p:nvSpPr>
        <p:spPr>
          <a:xfrm>
            <a:off x="94057" y="6045647"/>
            <a:ext cx="7373543" cy="738664"/>
          </a:xfrm>
          <a:prstGeom prst="rect">
            <a:avLst/>
          </a:prstGeom>
          <a:noFill/>
        </p:spPr>
        <p:txBody>
          <a:bodyPr wrap="square" rtlCol="0">
            <a:spAutoFit/>
          </a:bodyPr>
          <a:lstStyle/>
          <a:p>
            <a:pPr>
              <a:spcAft>
                <a:spcPts val="0"/>
              </a:spcAft>
            </a:pPr>
            <a:r>
              <a:rPr lang="en-US" sz="1400" dirty="0"/>
              <a:t>Information on relative hydrocarbon/metabolite concentrations based on Zemo et al. 2016.</a:t>
            </a:r>
          </a:p>
          <a:p>
            <a:pPr>
              <a:spcAft>
                <a:spcPts val="1200"/>
              </a:spcAft>
            </a:pPr>
            <a:r>
              <a:rPr lang="en-US" sz="1400" dirty="0"/>
              <a:t>Natural Attenuation of Fuels and Chlorinated Solvents in the Subsurface (Wiedemeier et al. 1999)</a:t>
            </a:r>
          </a:p>
        </p:txBody>
      </p:sp>
      <p:grpSp>
        <p:nvGrpSpPr>
          <p:cNvPr id="5" name="Group 4">
            <a:extLst>
              <a:ext uri="{FF2B5EF4-FFF2-40B4-BE49-F238E27FC236}">
                <a16:creationId xmlns="" xmlns:a16="http://schemas.microsoft.com/office/drawing/2014/main" id="{ED220DC5-AC27-4EA8-987B-2D494843C329}"/>
              </a:ext>
            </a:extLst>
          </p:cNvPr>
          <p:cNvGrpSpPr/>
          <p:nvPr/>
        </p:nvGrpSpPr>
        <p:grpSpPr>
          <a:xfrm>
            <a:off x="275772" y="3611398"/>
            <a:ext cx="8347677" cy="2352221"/>
            <a:chOff x="275772" y="3562808"/>
            <a:chExt cx="8347677" cy="2352221"/>
          </a:xfrm>
        </p:grpSpPr>
        <p:sp>
          <p:nvSpPr>
            <p:cNvPr id="30" name="Right Triangle 29">
              <a:extLst>
                <a:ext uri="{FF2B5EF4-FFF2-40B4-BE49-F238E27FC236}">
                  <a16:creationId xmlns="" xmlns:a16="http://schemas.microsoft.com/office/drawing/2014/main" id="{089B6B03-C299-47A8-A47A-94057770EC5A}"/>
                </a:ext>
              </a:extLst>
            </p:cNvPr>
            <p:cNvSpPr/>
            <p:nvPr/>
          </p:nvSpPr>
          <p:spPr bwMode="auto">
            <a:xfrm>
              <a:off x="6257211" y="5029199"/>
              <a:ext cx="1913615" cy="642035"/>
            </a:xfrm>
            <a:prstGeom prst="rtTriangl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31" name="Right Triangle 30">
              <a:extLst>
                <a:ext uri="{FF2B5EF4-FFF2-40B4-BE49-F238E27FC236}">
                  <a16:creationId xmlns="" xmlns:a16="http://schemas.microsoft.com/office/drawing/2014/main" id="{0AA7A183-5886-4386-9FF7-ED453C27913D}"/>
                </a:ext>
              </a:extLst>
            </p:cNvPr>
            <p:cNvSpPr/>
            <p:nvPr/>
          </p:nvSpPr>
          <p:spPr bwMode="auto">
            <a:xfrm flipH="1">
              <a:off x="3277564" y="3795293"/>
              <a:ext cx="4893263" cy="814498"/>
            </a:xfrm>
            <a:prstGeom prst="rtTriangle">
              <a:avLst/>
            </a:prstGeom>
            <a:solidFill>
              <a:schemeClr val="accent3">
                <a:lumMod val="5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lumMod val="50000"/>
                  </a:schemeClr>
                </a:solidFill>
                <a:effectLst/>
                <a:latin typeface="Times"/>
              </a:endParaRPr>
            </a:p>
          </p:txBody>
        </p:sp>
        <p:sp>
          <p:nvSpPr>
            <p:cNvPr id="32" name="TextBox 31">
              <a:extLst>
                <a:ext uri="{FF2B5EF4-FFF2-40B4-BE49-F238E27FC236}">
                  <a16:creationId xmlns="" xmlns:a16="http://schemas.microsoft.com/office/drawing/2014/main" id="{F4224596-6926-4287-A499-37F07219842A}"/>
                </a:ext>
              </a:extLst>
            </p:cNvPr>
            <p:cNvSpPr txBox="1"/>
            <p:nvPr/>
          </p:nvSpPr>
          <p:spPr>
            <a:xfrm>
              <a:off x="6161725" y="3941606"/>
              <a:ext cx="1906690" cy="646331"/>
            </a:xfrm>
            <a:prstGeom prst="rect">
              <a:avLst/>
            </a:prstGeom>
            <a:noFill/>
          </p:spPr>
          <p:txBody>
            <a:bodyPr wrap="square" rtlCol="0">
              <a:spAutoFit/>
            </a:bodyPr>
            <a:lstStyle/>
            <a:p>
              <a:pPr algn="r"/>
              <a:r>
                <a:rPr lang="en-US" b="1" dirty="0">
                  <a:solidFill>
                    <a:schemeClr val="bg1"/>
                  </a:solidFill>
                </a:rPr>
                <a:t>dissolved hydrocarbons</a:t>
              </a:r>
            </a:p>
          </p:txBody>
        </p:sp>
        <p:sp>
          <p:nvSpPr>
            <p:cNvPr id="40" name="Right Triangle 39">
              <a:extLst>
                <a:ext uri="{FF2B5EF4-FFF2-40B4-BE49-F238E27FC236}">
                  <a16:creationId xmlns="" xmlns:a16="http://schemas.microsoft.com/office/drawing/2014/main" id="{2BC29F89-A0D0-4873-A090-A81253F49DED}"/>
                </a:ext>
              </a:extLst>
            </p:cNvPr>
            <p:cNvSpPr/>
            <p:nvPr/>
          </p:nvSpPr>
          <p:spPr bwMode="auto">
            <a:xfrm flipH="1">
              <a:off x="730593" y="5029197"/>
              <a:ext cx="5526615" cy="642036"/>
            </a:xfrm>
            <a:prstGeom prst="rtTriangle">
              <a:avLst/>
            </a:prstGeom>
            <a:solidFill>
              <a:schemeClr val="accent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41" name="TextBox 40">
              <a:extLst>
                <a:ext uri="{FF2B5EF4-FFF2-40B4-BE49-F238E27FC236}">
                  <a16:creationId xmlns="" xmlns:a16="http://schemas.microsoft.com/office/drawing/2014/main" id="{9981C447-76B4-4AC8-9096-8DA0DF7AFE07}"/>
                </a:ext>
              </a:extLst>
            </p:cNvPr>
            <p:cNvSpPr txBox="1"/>
            <p:nvPr/>
          </p:nvSpPr>
          <p:spPr>
            <a:xfrm>
              <a:off x="5249828" y="5197225"/>
              <a:ext cx="1786629" cy="369332"/>
            </a:xfrm>
            <a:prstGeom prst="rect">
              <a:avLst/>
            </a:prstGeom>
            <a:noFill/>
          </p:spPr>
          <p:txBody>
            <a:bodyPr wrap="square" rtlCol="0">
              <a:spAutoFit/>
            </a:bodyPr>
            <a:lstStyle/>
            <a:p>
              <a:r>
                <a:rPr lang="en-US" b="1" dirty="0">
                  <a:solidFill>
                    <a:schemeClr val="bg1"/>
                  </a:solidFill>
                </a:rPr>
                <a:t>metabolites</a:t>
              </a:r>
            </a:p>
          </p:txBody>
        </p:sp>
        <p:sp>
          <p:nvSpPr>
            <p:cNvPr id="44" name="TextBox 43">
              <a:extLst>
                <a:ext uri="{FF2B5EF4-FFF2-40B4-BE49-F238E27FC236}">
                  <a16:creationId xmlns="" xmlns:a16="http://schemas.microsoft.com/office/drawing/2014/main" id="{C0A4FEF2-EEAC-44B5-B2F8-2F9B5411FD44}"/>
                </a:ext>
              </a:extLst>
            </p:cNvPr>
            <p:cNvSpPr txBox="1"/>
            <p:nvPr/>
          </p:nvSpPr>
          <p:spPr>
            <a:xfrm rot="16200000">
              <a:off x="7278061" y="4569642"/>
              <a:ext cx="2352221" cy="338554"/>
            </a:xfrm>
            <a:prstGeom prst="rect">
              <a:avLst/>
            </a:prstGeom>
            <a:noFill/>
          </p:spPr>
          <p:txBody>
            <a:bodyPr wrap="square" rtlCol="0">
              <a:spAutoFit/>
            </a:bodyPr>
            <a:lstStyle/>
            <a:p>
              <a:r>
                <a:rPr lang="en-US" sz="1600" b="1" dirty="0"/>
                <a:t>relative concentration</a:t>
              </a:r>
            </a:p>
          </p:txBody>
        </p:sp>
        <p:sp>
          <p:nvSpPr>
            <p:cNvPr id="14" name="Rectangle 13">
              <a:extLst>
                <a:ext uri="{FF2B5EF4-FFF2-40B4-BE49-F238E27FC236}">
                  <a16:creationId xmlns="" xmlns:a16="http://schemas.microsoft.com/office/drawing/2014/main" id="{1774649F-2A9A-47D7-A4DF-97030D811CC3}"/>
                </a:ext>
              </a:extLst>
            </p:cNvPr>
            <p:cNvSpPr/>
            <p:nvPr/>
          </p:nvSpPr>
          <p:spPr bwMode="auto">
            <a:xfrm>
              <a:off x="275772" y="3562808"/>
              <a:ext cx="8347675" cy="2345483"/>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cxnSp>
        <p:nvCxnSpPr>
          <p:cNvPr id="15" name="Straight Arrow Connector 14">
            <a:extLst>
              <a:ext uri="{FF2B5EF4-FFF2-40B4-BE49-F238E27FC236}">
                <a16:creationId xmlns="" xmlns:a16="http://schemas.microsoft.com/office/drawing/2014/main" id="{FC281824-F85D-4AAA-9C66-FC8B00A0F47E}"/>
              </a:ext>
            </a:extLst>
          </p:cNvPr>
          <p:cNvCxnSpPr/>
          <p:nvPr/>
        </p:nvCxnSpPr>
        <p:spPr bwMode="auto">
          <a:xfrm flipH="1">
            <a:off x="275772" y="3335536"/>
            <a:ext cx="8347675" cy="0"/>
          </a:xfrm>
          <a:prstGeom prst="straightConnector1">
            <a:avLst/>
          </a:prstGeom>
          <a:solidFill>
            <a:schemeClr val="accent1"/>
          </a:solidFill>
          <a:ln w="38100" cap="flat" cmpd="sng" algn="ctr">
            <a:solidFill>
              <a:schemeClr val="tx1"/>
            </a:solidFill>
            <a:prstDash val="solid"/>
            <a:miter lim="800000"/>
            <a:headEnd type="none" w="med" len="med"/>
            <a:tailEnd type="triangle" w="lg" len="lg"/>
          </a:ln>
          <a:effectLst/>
        </p:spPr>
      </p:cxnSp>
      <p:sp>
        <p:nvSpPr>
          <p:cNvPr id="24" name="TextBox 23">
            <a:extLst>
              <a:ext uri="{FF2B5EF4-FFF2-40B4-BE49-F238E27FC236}">
                <a16:creationId xmlns="" xmlns:a16="http://schemas.microsoft.com/office/drawing/2014/main" id="{E8327444-DD63-44DE-AC78-49B29223807C}"/>
              </a:ext>
            </a:extLst>
          </p:cNvPr>
          <p:cNvSpPr txBox="1"/>
          <p:nvPr/>
        </p:nvSpPr>
        <p:spPr>
          <a:xfrm>
            <a:off x="2697521" y="3166259"/>
            <a:ext cx="3093679" cy="338554"/>
          </a:xfrm>
          <a:prstGeom prst="rect">
            <a:avLst/>
          </a:prstGeom>
          <a:solidFill>
            <a:schemeClr val="bg1"/>
          </a:solidFill>
        </p:spPr>
        <p:txBody>
          <a:bodyPr wrap="square" rtlCol="0">
            <a:spAutoFit/>
          </a:bodyPr>
          <a:lstStyle/>
          <a:p>
            <a:pPr algn="ctr">
              <a:spcAft>
                <a:spcPts val="1200"/>
              </a:spcAft>
            </a:pPr>
            <a:r>
              <a:rPr lang="en-US" sz="1600" dirty="0"/>
              <a:t>Increasing Distance to the Left</a:t>
            </a:r>
          </a:p>
        </p:txBody>
      </p:sp>
    </p:spTree>
    <p:extLst>
      <p:ext uri="{BB962C8B-B14F-4D97-AF65-F5344CB8AC3E}">
        <p14:creationId xmlns:p14="http://schemas.microsoft.com/office/powerpoint/2010/main" val="3587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 xmlns:a16="http://schemas.microsoft.com/office/drawing/2014/main" id="{9872750E-5C6A-4042-965E-C7CB9AFB0305}"/>
              </a:ext>
            </a:extLst>
          </p:cNvPr>
          <p:cNvSpPr txBox="1">
            <a:spLocks/>
          </p:cNvSpPr>
          <p:nvPr/>
        </p:nvSpPr>
        <p:spPr>
          <a:xfrm>
            <a:off x="609600" y="1079326"/>
            <a:ext cx="7772400" cy="5550074"/>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1800"/>
              </a:spcAft>
            </a:pPr>
            <a:r>
              <a:rPr lang="en-US" kern="0" dirty="0"/>
              <a:t>CSM: 30-year old, large diesel spill at bulk terminal site, where diesel is about EC8-EC26.</a:t>
            </a:r>
          </a:p>
          <a:p>
            <a:r>
              <a:rPr lang="en-US" kern="0" dirty="0"/>
              <a:t>What soluble TPH fractions or petroleum-related compounds are </a:t>
            </a:r>
            <a:r>
              <a:rPr lang="en-US" u="sng" kern="0" dirty="0"/>
              <a:t>more likely</a:t>
            </a:r>
            <a:r>
              <a:rPr lang="en-US" kern="0" dirty="0"/>
              <a:t> present in a groundwater sample downgradient of the source area?</a:t>
            </a:r>
          </a:p>
          <a:p>
            <a:pPr marL="914400" lvl="1" indent="-457200">
              <a:buFont typeface="+mj-lt"/>
              <a:buAutoNum type="arabicPeriod"/>
            </a:pPr>
            <a:r>
              <a:rPr lang="en-US" kern="0" dirty="0"/>
              <a:t>All fractions/chemicals</a:t>
            </a:r>
          </a:p>
          <a:p>
            <a:pPr marL="914400" lvl="1" indent="-457200">
              <a:buFont typeface="+mj-lt"/>
              <a:buAutoNum type="arabicPeriod"/>
            </a:pPr>
            <a:r>
              <a:rPr lang="en-US" kern="0" dirty="0"/>
              <a:t>Low aromatics (EC6-EC9)</a:t>
            </a:r>
          </a:p>
          <a:p>
            <a:pPr marL="914400" lvl="1" indent="-457200">
              <a:buFont typeface="+mj-lt"/>
              <a:buAutoNum type="arabicPeriod"/>
            </a:pPr>
            <a:r>
              <a:rPr lang="en-US" kern="0" dirty="0"/>
              <a:t>High aliphatics (EC16-EC35)</a:t>
            </a:r>
          </a:p>
          <a:p>
            <a:pPr marL="914400" lvl="1" indent="-457200">
              <a:buFont typeface="+mj-lt"/>
              <a:buAutoNum type="arabicPeriod"/>
            </a:pPr>
            <a:r>
              <a:rPr lang="en-US" kern="0" dirty="0"/>
              <a:t>Petroleum metabolites</a:t>
            </a:r>
          </a:p>
          <a:p>
            <a:pPr marL="914400" lvl="1" indent="-457200">
              <a:buFont typeface="+mj-lt"/>
              <a:buAutoNum type="arabicPeriod"/>
            </a:pPr>
            <a:r>
              <a:rPr lang="en-US" kern="0" dirty="0"/>
              <a:t>None of the above</a:t>
            </a:r>
          </a:p>
        </p:txBody>
      </p:sp>
      <p:sp>
        <p:nvSpPr>
          <p:cNvPr id="5" name="TextBox 9">
            <a:extLst/>
          </p:cNvPr>
          <p:cNvSpPr txBox="1">
            <a:spLocks noChangeArrowheads="1"/>
          </p:cNvSpPr>
          <p:nvPr/>
        </p:nvSpPr>
        <p:spPr bwMode="auto">
          <a:xfrm rot="16200000">
            <a:off x="-2710654" y="3762345"/>
            <a:ext cx="5791200" cy="400110"/>
          </a:xfrm>
          <a:prstGeom prst="rect">
            <a:avLst/>
          </a:prstGeom>
          <a:solidFill>
            <a:srgbClr val="FF9900"/>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Poll Question</a:t>
            </a:r>
          </a:p>
        </p:txBody>
      </p:sp>
      <p:sp>
        <p:nvSpPr>
          <p:cNvPr id="6" name="Title 5"/>
          <p:cNvSpPr>
            <a:spLocks noGrp="1"/>
          </p:cNvSpPr>
          <p:nvPr>
            <p:ph type="title"/>
          </p:nvPr>
        </p:nvSpPr>
        <p:spPr/>
        <p:txBody>
          <a:bodyPr/>
          <a:lstStyle/>
          <a:p>
            <a:r>
              <a:rPr lang="en-US" dirty="0"/>
              <a:t>Poll Question</a:t>
            </a:r>
          </a:p>
        </p:txBody>
      </p:sp>
    </p:spTree>
    <p:extLst>
      <p:ext uri="{BB962C8B-B14F-4D97-AF65-F5344CB8AC3E}">
        <p14:creationId xmlns:p14="http://schemas.microsoft.com/office/powerpoint/2010/main" val="2810467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anose="020B0600070205080204" pitchFamily="34" charset="-128"/>
                <a:hlinkClick r:id="rId3"/>
              </a:rPr>
              <a:t>TPH Risk Evaluation at Petroleum-Contaminated Sites </a:t>
            </a:r>
            <a:r>
              <a:rPr lang="en-US" altLang="en-US" dirty="0">
                <a:ea typeface="ＭＳ Ｐゴシック" panose="020B0600070205080204" pitchFamily="34" charset="-128"/>
              </a:rPr>
              <a:t>(TPHRisk-1, 2018)</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37" y="1295400"/>
            <a:ext cx="8487959" cy="4572000"/>
          </a:xfrm>
          <a:prstGeom prst="rect">
            <a:avLst/>
          </a:prstGeom>
        </p:spPr>
      </p:pic>
    </p:spTree>
    <p:extLst>
      <p:ext uri="{BB962C8B-B14F-4D97-AF65-F5344CB8AC3E}">
        <p14:creationId xmlns:p14="http://schemas.microsoft.com/office/powerpoint/2010/main" val="16395538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5B9CD0AA-D8CE-4163-A09C-041D9F12ED99}"/>
              </a:ext>
            </a:extLst>
          </p:cNvPr>
          <p:cNvSpPr>
            <a:spLocks noGrp="1"/>
          </p:cNvSpPr>
          <p:nvPr>
            <p:ph type="title"/>
          </p:nvPr>
        </p:nvSpPr>
        <p:spPr/>
        <p:txBody>
          <a:bodyPr/>
          <a:lstStyle/>
          <a:p>
            <a:r>
              <a:rPr lang="en-US" dirty="0"/>
              <a:t>Summary: Environmental Fate of TPH</a:t>
            </a:r>
          </a:p>
        </p:txBody>
      </p:sp>
      <p:sp>
        <p:nvSpPr>
          <p:cNvPr id="7" name="Content Placeholder 6">
            <a:extLst>
              <a:ext uri="{FF2B5EF4-FFF2-40B4-BE49-F238E27FC236}">
                <a16:creationId xmlns="" xmlns:a16="http://schemas.microsoft.com/office/drawing/2014/main" id="{4BD23D10-19A9-4D5B-BA97-EDC03DF8B86E}"/>
              </a:ext>
            </a:extLst>
          </p:cNvPr>
          <p:cNvSpPr>
            <a:spLocks noGrp="1"/>
          </p:cNvSpPr>
          <p:nvPr>
            <p:ph idx="1"/>
          </p:nvPr>
        </p:nvSpPr>
        <p:spPr>
          <a:xfrm>
            <a:off x="304800" y="1371600"/>
            <a:ext cx="8555038" cy="5333999"/>
          </a:xfrm>
        </p:spPr>
        <p:txBody>
          <a:bodyPr/>
          <a:lstStyle/>
          <a:p>
            <a:pPr>
              <a:spcAft>
                <a:spcPts val="1800"/>
              </a:spcAft>
            </a:pPr>
            <a:r>
              <a:rPr lang="en-US" dirty="0"/>
              <a:t>TPH is a complex mixture</a:t>
            </a:r>
          </a:p>
          <a:p>
            <a:pPr>
              <a:spcAft>
                <a:spcPts val="0"/>
              </a:spcAft>
            </a:pPr>
            <a:r>
              <a:rPr lang="en-US" dirty="0"/>
              <a:t>The mass and composition of TPH change after release in a site-dependent manner depending on:</a:t>
            </a:r>
          </a:p>
          <a:p>
            <a:pPr lvl="1">
              <a:spcAft>
                <a:spcPts val="600"/>
              </a:spcAft>
            </a:pPr>
            <a:r>
              <a:rPr lang="en-US" dirty="0"/>
              <a:t>Individual hydrocarbon properties</a:t>
            </a:r>
          </a:p>
          <a:p>
            <a:pPr lvl="1">
              <a:spcAft>
                <a:spcPts val="1800"/>
              </a:spcAft>
            </a:pPr>
            <a:r>
              <a:rPr lang="en-US" dirty="0"/>
              <a:t>Site conditions</a:t>
            </a:r>
          </a:p>
          <a:p>
            <a:r>
              <a:rPr lang="en-US" dirty="0"/>
              <a:t>Understanding how TPH mass and composition change at a site leads to understanding how TPH risk changes at a site</a:t>
            </a:r>
          </a:p>
        </p:txBody>
      </p:sp>
    </p:spTree>
    <p:extLst>
      <p:ext uri="{BB962C8B-B14F-4D97-AF65-F5344CB8AC3E}">
        <p14:creationId xmlns:p14="http://schemas.microsoft.com/office/powerpoint/2010/main" val="3057079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Road Map</a:t>
            </a:r>
          </a:p>
        </p:txBody>
      </p:sp>
      <p:sp>
        <p:nvSpPr>
          <p:cNvPr id="4" name="Rectangle 3"/>
          <p:cNvSpPr/>
          <p:nvPr/>
        </p:nvSpPr>
        <p:spPr>
          <a:xfrm>
            <a:off x="609600" y="3758083"/>
            <a:ext cx="7620000" cy="516541"/>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txBox="1">
            <a:spLocks/>
          </p:cNvSpPr>
          <p:nvPr/>
        </p:nvSpPr>
        <p:spPr>
          <a:xfrm>
            <a:off x="609600" y="1371600"/>
            <a:ext cx="7772400" cy="477296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Why the Guidance? </a:t>
            </a:r>
          </a:p>
          <a:p>
            <a:r>
              <a:rPr lang="en-US" kern="0" dirty="0"/>
              <a:t>Learn What TPH is</a:t>
            </a:r>
          </a:p>
          <a:p>
            <a:r>
              <a:rPr lang="en-US" kern="0" dirty="0"/>
              <a:t>Learn TPH Analytical Methods</a:t>
            </a:r>
          </a:p>
          <a:p>
            <a:r>
              <a:rPr lang="en-US" kern="0" dirty="0"/>
              <a:t>Questions and Answers</a:t>
            </a:r>
          </a:p>
          <a:p>
            <a:r>
              <a:rPr lang="en-US" kern="0" dirty="0"/>
              <a:t>Environmental Fate of TPH </a:t>
            </a:r>
          </a:p>
          <a:p>
            <a:r>
              <a:rPr lang="en-US" kern="0" dirty="0"/>
              <a:t>Assessing Human and Ecological Risk from TPH </a:t>
            </a:r>
          </a:p>
          <a:p>
            <a:r>
              <a:rPr lang="en-US" kern="0" dirty="0"/>
              <a:t>Stakeholders Considerations</a:t>
            </a:r>
          </a:p>
          <a:p>
            <a:r>
              <a:rPr lang="en-US" kern="0" dirty="0"/>
              <a:t>Closing</a:t>
            </a:r>
          </a:p>
          <a:p>
            <a:r>
              <a:rPr lang="en-US" kern="0" dirty="0"/>
              <a:t>Questions and Answers</a:t>
            </a:r>
          </a:p>
        </p:txBody>
      </p:sp>
    </p:spTree>
    <p:extLst>
      <p:ext uri="{BB962C8B-B14F-4D97-AF65-F5344CB8AC3E}">
        <p14:creationId xmlns:p14="http://schemas.microsoft.com/office/powerpoint/2010/main" val="433097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CD171D-29FE-423C-BFE3-37AC40E3C1C1}"/>
              </a:ext>
            </a:extLst>
          </p:cNvPr>
          <p:cNvSpPr>
            <a:spLocks noGrp="1"/>
          </p:cNvSpPr>
          <p:nvPr>
            <p:ph type="title"/>
          </p:nvPr>
        </p:nvSpPr>
        <p:spPr/>
        <p:txBody>
          <a:bodyPr/>
          <a:lstStyle/>
          <a:p>
            <a:r>
              <a:rPr lang="en-US" dirty="0"/>
              <a:t>Learning Objectives – Assessing Human and Ecological Risk from TPH</a:t>
            </a:r>
          </a:p>
        </p:txBody>
      </p:sp>
      <p:sp>
        <p:nvSpPr>
          <p:cNvPr id="5" name="Content Placeholder 6"/>
          <p:cNvSpPr txBox="1">
            <a:spLocks/>
          </p:cNvSpPr>
          <p:nvPr/>
        </p:nvSpPr>
        <p:spPr>
          <a:xfrm>
            <a:off x="533400" y="1371600"/>
            <a:ext cx="7772400" cy="46482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600"/>
              </a:spcAft>
            </a:pPr>
            <a:r>
              <a:rPr lang="en-US" kern="0" dirty="0"/>
              <a:t>Learn how tiered screening-level and site-specific approaches can be applied to human health and ecological TPH risk assessments</a:t>
            </a:r>
          </a:p>
          <a:p>
            <a:pPr>
              <a:spcAft>
                <a:spcPts val="600"/>
              </a:spcAft>
            </a:pPr>
            <a:r>
              <a:rPr lang="en-US" kern="0" dirty="0"/>
              <a:t>Recognize </a:t>
            </a:r>
            <a:r>
              <a:rPr lang="en-US" dirty="0"/>
              <a:t>how the unique analytical and fate and transport characteristics of TPH as a mixture affect risk assessment</a:t>
            </a:r>
            <a:endParaRPr lang="en-US" kern="0" dirty="0"/>
          </a:p>
          <a:p>
            <a:pPr>
              <a:spcAft>
                <a:spcPts val="600"/>
              </a:spcAft>
            </a:pPr>
            <a:r>
              <a:rPr lang="en-US" kern="0" dirty="0"/>
              <a:t>Determine </a:t>
            </a:r>
            <a:r>
              <a:rPr lang="en-US" dirty="0"/>
              <a:t>whether your existing data is sufficient to estimate TPH risk</a:t>
            </a:r>
          </a:p>
          <a:p>
            <a:pPr>
              <a:spcAft>
                <a:spcPts val="600"/>
              </a:spcAft>
            </a:pPr>
            <a:r>
              <a:rPr lang="en-US" kern="0" dirty="0"/>
              <a:t>Gain an appreciation for the uncertainties specific to TPH risk assessment</a:t>
            </a:r>
          </a:p>
        </p:txBody>
      </p:sp>
      <p:sp>
        <p:nvSpPr>
          <p:cNvPr id="4" name="TextBox 9">
            <a:extLst>
              <a:ext uri="{FF2B5EF4-FFF2-40B4-BE49-F238E27FC236}">
                <a16:creationId xmlns="" xmlns:a16="http://schemas.microsoft.com/office/drawing/2014/main" id="{EC7E0549-5CE6-49B0-81C2-851E0B5506B1}"/>
              </a:ext>
            </a:extLst>
          </p:cNvPr>
          <p:cNvSpPr txBox="1">
            <a:spLocks noChangeArrowheads="1"/>
          </p:cNvSpPr>
          <p:nvPr/>
        </p:nvSpPr>
        <p:spPr bwMode="auto">
          <a:xfrm rot="16200000">
            <a:off x="-2710654" y="3762345"/>
            <a:ext cx="5791200" cy="400110"/>
          </a:xfrm>
          <a:prstGeom prst="rect">
            <a:avLst/>
          </a:prstGeom>
          <a:solidFill>
            <a:srgbClr val="FF9900"/>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Poll Question</a:t>
            </a:r>
          </a:p>
        </p:txBody>
      </p:sp>
    </p:spTree>
    <p:extLst>
      <p:ext uri="{BB962C8B-B14F-4D97-AF65-F5344CB8AC3E}">
        <p14:creationId xmlns:p14="http://schemas.microsoft.com/office/powerpoint/2010/main" val="37746730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1C21196-3C71-4897-9905-B71CC0E17E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383"/>
          <a:stretch/>
        </p:blipFill>
        <p:spPr bwMode="auto">
          <a:xfrm>
            <a:off x="130629" y="195943"/>
            <a:ext cx="4848447" cy="6245481"/>
          </a:xfrm>
          <a:prstGeom prst="rect">
            <a:avLst/>
          </a:prstGeom>
          <a:solidFill>
            <a:schemeClr val="bg1"/>
          </a:solidFill>
        </p:spPr>
      </p:pic>
      <p:sp>
        <p:nvSpPr>
          <p:cNvPr id="3" name="Title 4">
            <a:extLst>
              <a:ext uri="{FF2B5EF4-FFF2-40B4-BE49-F238E27FC236}">
                <a16:creationId xmlns="" xmlns:a16="http://schemas.microsoft.com/office/drawing/2014/main" id="{9FAFB7CE-E2B1-4328-9261-C4C9EC9A9D12}"/>
              </a:ext>
            </a:extLst>
          </p:cNvPr>
          <p:cNvSpPr txBox="1">
            <a:spLocks/>
          </p:cNvSpPr>
          <p:nvPr/>
        </p:nvSpPr>
        <p:spPr>
          <a:xfrm>
            <a:off x="3886200" y="152400"/>
            <a:ext cx="4424362"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sz="2800" kern="0" dirty="0"/>
              <a:t>Tiered TPH Risk Assessment Framework</a:t>
            </a:r>
          </a:p>
        </p:txBody>
      </p:sp>
      <p:sp>
        <p:nvSpPr>
          <p:cNvPr id="4" name="Text Placeholder 5">
            <a:extLst>
              <a:ext uri="{FF2B5EF4-FFF2-40B4-BE49-F238E27FC236}">
                <a16:creationId xmlns="" xmlns:a16="http://schemas.microsoft.com/office/drawing/2014/main" id="{1D74522E-9870-43CE-94FC-D4C35E50A861}"/>
              </a:ext>
            </a:extLst>
          </p:cNvPr>
          <p:cNvSpPr txBox="1">
            <a:spLocks/>
          </p:cNvSpPr>
          <p:nvPr/>
        </p:nvSpPr>
        <p:spPr>
          <a:xfrm>
            <a:off x="5410200" y="2209800"/>
            <a:ext cx="3352800" cy="32766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Screening level assessment</a:t>
            </a:r>
          </a:p>
          <a:p>
            <a:r>
              <a:rPr lang="en-US" kern="0" dirty="0"/>
              <a:t>Site-specific assessment</a:t>
            </a:r>
          </a:p>
          <a:p>
            <a:r>
              <a:rPr lang="en-US" kern="0" dirty="0"/>
              <a:t>Human health and ecological</a:t>
            </a:r>
          </a:p>
        </p:txBody>
      </p:sp>
      <p:sp>
        <p:nvSpPr>
          <p:cNvPr id="6" name="TextBox 5">
            <a:extLst>
              <a:ext uri="{FF2B5EF4-FFF2-40B4-BE49-F238E27FC236}">
                <a16:creationId xmlns="" xmlns:a16="http://schemas.microsoft.com/office/drawing/2014/main" id="{85176548-60A1-43BE-B995-BED388637CA6}"/>
              </a:ext>
            </a:extLst>
          </p:cNvPr>
          <p:cNvSpPr txBox="1"/>
          <p:nvPr/>
        </p:nvSpPr>
        <p:spPr>
          <a:xfrm>
            <a:off x="152400" y="6535836"/>
            <a:ext cx="4191000" cy="338554"/>
          </a:xfrm>
          <a:prstGeom prst="rect">
            <a:avLst/>
          </a:prstGeom>
          <a:noFill/>
        </p:spPr>
        <p:txBody>
          <a:bodyPr wrap="square" rtlCol="0">
            <a:spAutoFit/>
          </a:bodyPr>
          <a:lstStyle/>
          <a:p>
            <a:r>
              <a:rPr lang="en-US" sz="1600" dirty="0"/>
              <a:t>ITRC TPH</a:t>
            </a:r>
            <a:r>
              <a:rPr lang="en-US" altLang="en-US" sz="1600" dirty="0"/>
              <a:t>Risk</a:t>
            </a:r>
            <a:r>
              <a:rPr lang="en-US" sz="1600" dirty="0"/>
              <a:t>-1 Figure 1-1</a:t>
            </a:r>
          </a:p>
        </p:txBody>
      </p:sp>
    </p:spTree>
    <p:extLst>
      <p:ext uri="{BB962C8B-B14F-4D97-AF65-F5344CB8AC3E}">
        <p14:creationId xmlns:p14="http://schemas.microsoft.com/office/powerpoint/2010/main" val="326584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5482840-FF79-4E67-92EC-23ACCA4FE01B}"/>
              </a:ext>
            </a:extLst>
          </p:cNvPr>
          <p:cNvPicPr>
            <a:picLocks noChangeAspect="1"/>
          </p:cNvPicPr>
          <p:nvPr/>
        </p:nvPicPr>
        <p:blipFill rotWithShape="1">
          <a:blip r:embed="rId3">
            <a:extLst/>
          </a:blip>
          <a:srcRect l="15773" t="-1" r="-173" b="-65"/>
          <a:stretch/>
        </p:blipFill>
        <p:spPr>
          <a:xfrm>
            <a:off x="342900" y="1143000"/>
            <a:ext cx="8458200" cy="5217878"/>
          </a:xfrm>
          <a:prstGeom prst="rect">
            <a:avLst/>
          </a:prstGeom>
        </p:spPr>
      </p:pic>
      <p:sp>
        <p:nvSpPr>
          <p:cNvPr id="6" name="Title 5"/>
          <p:cNvSpPr>
            <a:spLocks noGrp="1"/>
          </p:cNvSpPr>
          <p:nvPr>
            <p:ph type="title"/>
          </p:nvPr>
        </p:nvSpPr>
        <p:spPr/>
        <p:txBody>
          <a:bodyPr/>
          <a:lstStyle/>
          <a:p>
            <a:r>
              <a:rPr lang="en-US" dirty="0"/>
              <a:t>Screening-Level Assessment</a:t>
            </a:r>
          </a:p>
        </p:txBody>
      </p:sp>
      <p:sp>
        <p:nvSpPr>
          <p:cNvPr id="5" name="TextBox 4">
            <a:extLst>
              <a:ext uri="{FF2B5EF4-FFF2-40B4-BE49-F238E27FC236}">
                <a16:creationId xmlns="" xmlns:a16="http://schemas.microsoft.com/office/drawing/2014/main" id="{85176548-60A1-43BE-B995-BED388637CA6}"/>
              </a:ext>
            </a:extLst>
          </p:cNvPr>
          <p:cNvSpPr txBox="1"/>
          <p:nvPr/>
        </p:nvSpPr>
        <p:spPr>
          <a:xfrm>
            <a:off x="152400" y="6535836"/>
            <a:ext cx="4191000" cy="338554"/>
          </a:xfrm>
          <a:prstGeom prst="rect">
            <a:avLst/>
          </a:prstGeom>
          <a:noFill/>
        </p:spPr>
        <p:txBody>
          <a:bodyPr wrap="square" rtlCol="0">
            <a:spAutoFit/>
          </a:bodyPr>
          <a:lstStyle/>
          <a:p>
            <a:r>
              <a:rPr lang="en-US" sz="1600" dirty="0"/>
              <a:t>ITRC TPH</a:t>
            </a:r>
            <a:r>
              <a:rPr lang="en-US" altLang="en-US" sz="1600" dirty="0"/>
              <a:t>Risk</a:t>
            </a:r>
            <a:r>
              <a:rPr lang="en-US" sz="1600" dirty="0"/>
              <a:t>-1 Figure 1-1</a:t>
            </a:r>
          </a:p>
        </p:txBody>
      </p:sp>
    </p:spTree>
    <p:extLst>
      <p:ext uri="{BB962C8B-B14F-4D97-AF65-F5344CB8AC3E}">
        <p14:creationId xmlns:p14="http://schemas.microsoft.com/office/powerpoint/2010/main" val="871840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7E53A41-5189-48D4-8D8C-93AAC8CFC6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53" t="38238" r="24632" b="26666"/>
          <a:stretch/>
        </p:blipFill>
        <p:spPr bwMode="auto">
          <a:xfrm>
            <a:off x="1295400" y="1127708"/>
            <a:ext cx="6483682" cy="5405242"/>
          </a:xfrm>
          <a:prstGeom prst="rect">
            <a:avLst/>
          </a:prstGeom>
          <a:noFill/>
        </p:spPr>
      </p:pic>
      <p:sp>
        <p:nvSpPr>
          <p:cNvPr id="4" name="Title 3"/>
          <p:cNvSpPr>
            <a:spLocks noGrp="1"/>
          </p:cNvSpPr>
          <p:nvPr>
            <p:ph type="title"/>
          </p:nvPr>
        </p:nvSpPr>
        <p:spPr/>
        <p:txBody>
          <a:bodyPr/>
          <a:lstStyle/>
          <a:p>
            <a:r>
              <a:rPr lang="en-US" dirty="0"/>
              <a:t>Site-Specific Assessment</a:t>
            </a:r>
          </a:p>
        </p:txBody>
      </p:sp>
      <p:sp>
        <p:nvSpPr>
          <p:cNvPr id="5" name="TextBox 4">
            <a:extLst>
              <a:ext uri="{FF2B5EF4-FFF2-40B4-BE49-F238E27FC236}">
                <a16:creationId xmlns="" xmlns:a16="http://schemas.microsoft.com/office/drawing/2014/main" id="{85176548-60A1-43BE-B995-BED388637CA6}"/>
              </a:ext>
            </a:extLst>
          </p:cNvPr>
          <p:cNvSpPr txBox="1"/>
          <p:nvPr/>
        </p:nvSpPr>
        <p:spPr>
          <a:xfrm>
            <a:off x="152400" y="6535836"/>
            <a:ext cx="4191000" cy="338554"/>
          </a:xfrm>
          <a:prstGeom prst="rect">
            <a:avLst/>
          </a:prstGeom>
          <a:noFill/>
        </p:spPr>
        <p:txBody>
          <a:bodyPr wrap="square" rtlCol="0">
            <a:spAutoFit/>
          </a:bodyPr>
          <a:lstStyle/>
          <a:p>
            <a:r>
              <a:rPr lang="en-US" sz="1600" dirty="0"/>
              <a:t>ITRC TPH</a:t>
            </a:r>
            <a:r>
              <a:rPr lang="en-US" altLang="en-US" sz="1600" dirty="0"/>
              <a:t>Risk</a:t>
            </a:r>
            <a:r>
              <a:rPr lang="en-US" sz="1600" dirty="0"/>
              <a:t>-1 Figure 1-1</a:t>
            </a:r>
          </a:p>
        </p:txBody>
      </p:sp>
    </p:spTree>
    <p:extLst>
      <p:ext uri="{BB962C8B-B14F-4D97-AF65-F5344CB8AC3E}">
        <p14:creationId xmlns:p14="http://schemas.microsoft.com/office/powerpoint/2010/main" val="1552279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EBF9194-EDA6-4565-873A-82A573956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38200" y="2895600"/>
            <a:ext cx="7772667" cy="3352800"/>
          </a:xfrm>
          <a:prstGeom prst="rect">
            <a:avLst/>
          </a:prstGeom>
          <a:noFill/>
          <a:ln>
            <a:noFill/>
          </a:ln>
        </p:spPr>
      </p:pic>
      <p:sp>
        <p:nvSpPr>
          <p:cNvPr id="4" name="Text Placeholder 5">
            <a:extLst>
              <a:ext uri="{FF2B5EF4-FFF2-40B4-BE49-F238E27FC236}">
                <a16:creationId xmlns="" xmlns:a16="http://schemas.microsoft.com/office/drawing/2014/main" id="{228F2E65-5A71-40F2-9DB3-F74B3DFFFBFF}"/>
              </a:ext>
            </a:extLst>
          </p:cNvPr>
          <p:cNvSpPr txBox="1">
            <a:spLocks/>
          </p:cNvSpPr>
          <p:nvPr/>
        </p:nvSpPr>
        <p:spPr>
          <a:xfrm>
            <a:off x="609600" y="1130912"/>
            <a:ext cx="7417715" cy="1044116"/>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Unique characteristics of TPH effect exposure assessment</a:t>
            </a:r>
          </a:p>
        </p:txBody>
      </p:sp>
      <p:sp>
        <p:nvSpPr>
          <p:cNvPr id="5" name="Text Placeholder 9">
            <a:extLst>
              <a:ext uri="{FF2B5EF4-FFF2-40B4-BE49-F238E27FC236}">
                <a16:creationId xmlns="" xmlns:a16="http://schemas.microsoft.com/office/drawing/2014/main" id="{D1663533-21B7-4F37-9116-07988D9AEEBE}"/>
              </a:ext>
            </a:extLst>
          </p:cNvPr>
          <p:cNvSpPr txBox="1">
            <a:spLocks/>
          </p:cNvSpPr>
          <p:nvPr/>
        </p:nvSpPr>
        <p:spPr>
          <a:xfrm>
            <a:off x="480237" y="2039668"/>
            <a:ext cx="4970947" cy="351367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r>
              <a:rPr lang="en-US" kern="0" dirty="0"/>
              <a:t>Partitioning across media</a:t>
            </a:r>
          </a:p>
          <a:p>
            <a:pPr lvl="1"/>
            <a:r>
              <a:rPr lang="en-US" kern="0" dirty="0"/>
              <a:t>Changes over time</a:t>
            </a:r>
          </a:p>
          <a:p>
            <a:endParaRPr lang="en-US" kern="0" dirty="0"/>
          </a:p>
        </p:txBody>
      </p:sp>
      <p:sp>
        <p:nvSpPr>
          <p:cNvPr id="6" name="TextBox 5">
            <a:extLst>
              <a:ext uri="{FF2B5EF4-FFF2-40B4-BE49-F238E27FC236}">
                <a16:creationId xmlns="" xmlns:a16="http://schemas.microsoft.com/office/drawing/2014/main" id="{A1DE8C0B-F388-4417-9667-30BCA71EBF78}"/>
              </a:ext>
            </a:extLst>
          </p:cNvPr>
          <p:cNvSpPr txBox="1"/>
          <p:nvPr/>
        </p:nvSpPr>
        <p:spPr>
          <a:xfrm>
            <a:off x="480237" y="6463145"/>
            <a:ext cx="4073203" cy="338554"/>
          </a:xfrm>
          <a:prstGeom prst="rect">
            <a:avLst/>
          </a:prstGeom>
          <a:noFill/>
        </p:spPr>
        <p:txBody>
          <a:bodyPr wrap="square" rtlCol="0">
            <a:spAutoFit/>
          </a:bodyPr>
          <a:lstStyle/>
          <a:p>
            <a:r>
              <a:rPr lang="en-US" altLang="en-US" sz="1600" dirty="0"/>
              <a:t>HIDOH Case Study #1 (October 2018)</a:t>
            </a:r>
          </a:p>
        </p:txBody>
      </p:sp>
      <p:sp>
        <p:nvSpPr>
          <p:cNvPr id="7" name="Title 6"/>
          <p:cNvSpPr>
            <a:spLocks noGrp="1"/>
          </p:cNvSpPr>
          <p:nvPr>
            <p:ph type="title"/>
          </p:nvPr>
        </p:nvSpPr>
        <p:spPr/>
        <p:txBody>
          <a:bodyPr/>
          <a:lstStyle/>
          <a:p>
            <a:r>
              <a:rPr lang="en-US" dirty="0"/>
              <a:t>Conceptual Site Model:</a:t>
            </a:r>
            <a:br>
              <a:rPr lang="en-US" dirty="0"/>
            </a:br>
            <a:r>
              <a:rPr lang="en-US" dirty="0"/>
              <a:t>Exposure Assessment</a:t>
            </a:r>
          </a:p>
        </p:txBody>
      </p:sp>
      <p:sp>
        <p:nvSpPr>
          <p:cNvPr id="8"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spTree>
    <p:extLst>
      <p:ext uri="{BB962C8B-B14F-4D97-AF65-F5344CB8AC3E}">
        <p14:creationId xmlns:p14="http://schemas.microsoft.com/office/powerpoint/2010/main" val="2471296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B52068F8-D366-4B3F-B3A9-4E5880D3C020}"/>
              </a:ext>
            </a:extLst>
          </p:cNvPr>
          <p:cNvSpPr txBox="1">
            <a:spLocks/>
          </p:cNvSpPr>
          <p:nvPr/>
        </p:nvSpPr>
        <p:spPr>
          <a:xfrm>
            <a:off x="385001" y="39007"/>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sz="3000" kern="0" dirty="0"/>
              <a:t>Human Health</a:t>
            </a:r>
            <a:br>
              <a:rPr lang="en-US" sz="3000" kern="0" dirty="0"/>
            </a:br>
            <a:r>
              <a:rPr lang="en-US" sz="3000" kern="0" dirty="0"/>
              <a:t>Exposure Pathways – Poll Question</a:t>
            </a:r>
          </a:p>
        </p:txBody>
      </p:sp>
      <p:sp>
        <p:nvSpPr>
          <p:cNvPr id="3" name="Text Placeholder 4">
            <a:extLst>
              <a:ext uri="{FF2B5EF4-FFF2-40B4-BE49-F238E27FC236}">
                <a16:creationId xmlns="" xmlns:a16="http://schemas.microsoft.com/office/drawing/2014/main" id="{6DE7F18E-2718-4D1B-9164-F96D07C756CF}"/>
              </a:ext>
            </a:extLst>
          </p:cNvPr>
          <p:cNvSpPr txBox="1">
            <a:spLocks/>
          </p:cNvSpPr>
          <p:nvPr/>
        </p:nvSpPr>
        <p:spPr>
          <a:xfrm>
            <a:off x="609600" y="1089932"/>
            <a:ext cx="7772400" cy="41148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endParaRPr lang="en-US" kern="0" dirty="0"/>
          </a:p>
        </p:txBody>
      </p:sp>
      <p:sp>
        <p:nvSpPr>
          <p:cNvPr id="9" name="TextBox 9">
            <a:extLst/>
          </p:cNvPr>
          <p:cNvSpPr txBox="1">
            <a:spLocks noChangeArrowheads="1"/>
          </p:cNvSpPr>
          <p:nvPr/>
        </p:nvSpPr>
        <p:spPr bwMode="auto">
          <a:xfrm rot="16200000">
            <a:off x="-2710654" y="3762345"/>
            <a:ext cx="5791200" cy="400110"/>
          </a:xfrm>
          <a:prstGeom prst="rect">
            <a:avLst/>
          </a:prstGeom>
          <a:solidFill>
            <a:srgbClr val="FF9900"/>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Poll Question</a:t>
            </a:r>
          </a:p>
        </p:txBody>
      </p:sp>
      <p:pic>
        <p:nvPicPr>
          <p:cNvPr id="10" name="Picture 9">
            <a:extLst>
              <a:ext uri="{FF2B5EF4-FFF2-40B4-BE49-F238E27FC236}">
                <a16:creationId xmlns="" xmlns:a16="http://schemas.microsoft.com/office/drawing/2014/main" id="{4D6AB745-FE85-4CED-A772-7E2106CC49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94"/>
          <a:stretch/>
        </p:blipFill>
        <p:spPr bwMode="auto">
          <a:xfrm>
            <a:off x="457200" y="1371600"/>
            <a:ext cx="8673767" cy="4367083"/>
          </a:xfrm>
          <a:prstGeom prst="rect">
            <a:avLst/>
          </a:prstGeom>
          <a:noFill/>
        </p:spPr>
      </p:pic>
      <p:sp>
        <p:nvSpPr>
          <p:cNvPr id="8" name="TextBox 7">
            <a:extLst>
              <a:ext uri="{FF2B5EF4-FFF2-40B4-BE49-F238E27FC236}">
                <a16:creationId xmlns="" xmlns:a16="http://schemas.microsoft.com/office/drawing/2014/main" id="{E1FEC532-668F-4199-A657-1FEA26BCC635}"/>
              </a:ext>
            </a:extLst>
          </p:cNvPr>
          <p:cNvSpPr txBox="1"/>
          <p:nvPr/>
        </p:nvSpPr>
        <p:spPr>
          <a:xfrm>
            <a:off x="451702" y="6460814"/>
            <a:ext cx="4044098" cy="369332"/>
          </a:xfrm>
          <a:prstGeom prst="rect">
            <a:avLst/>
          </a:prstGeom>
          <a:noFill/>
        </p:spPr>
        <p:txBody>
          <a:bodyPr wrap="square" rtlCol="0">
            <a:spAutoFit/>
          </a:bodyPr>
          <a:lstStyle/>
          <a:p>
            <a:r>
              <a:rPr lang="en-US" altLang="en-US" dirty="0"/>
              <a:t>ITRC TPHRisk-1 </a:t>
            </a:r>
            <a:r>
              <a:rPr lang="en-US" dirty="0"/>
              <a:t>Figure 2-3</a:t>
            </a:r>
          </a:p>
        </p:txBody>
      </p:sp>
      <p:sp>
        <p:nvSpPr>
          <p:cNvPr id="4" name="TextBox 3">
            <a:extLst>
              <a:ext uri="{FF2B5EF4-FFF2-40B4-BE49-F238E27FC236}">
                <a16:creationId xmlns="" xmlns:a16="http://schemas.microsoft.com/office/drawing/2014/main" id="{EFA02F44-46C5-4A62-A2EE-69216E4B23B8}"/>
              </a:ext>
            </a:extLst>
          </p:cNvPr>
          <p:cNvSpPr txBox="1"/>
          <p:nvPr/>
        </p:nvSpPr>
        <p:spPr>
          <a:xfrm>
            <a:off x="3886200" y="2069068"/>
            <a:ext cx="1648408" cy="369332"/>
          </a:xfrm>
          <a:prstGeom prst="rect">
            <a:avLst/>
          </a:prstGeom>
          <a:solidFill>
            <a:srgbClr val="E2E5E8"/>
          </a:solidFill>
        </p:spPr>
        <p:txBody>
          <a:bodyPr wrap="square" rtlCol="0">
            <a:spAutoFit/>
          </a:bodyPr>
          <a:lstStyle/>
          <a:p>
            <a:pPr algn="ctr"/>
            <a:r>
              <a:rPr lang="en-US" dirty="0"/>
              <a:t>15,000 mg/kg</a:t>
            </a:r>
          </a:p>
        </p:txBody>
      </p:sp>
      <p:sp>
        <p:nvSpPr>
          <p:cNvPr id="11" name="TextBox 10">
            <a:extLst>
              <a:ext uri="{FF2B5EF4-FFF2-40B4-BE49-F238E27FC236}">
                <a16:creationId xmlns="" xmlns:a16="http://schemas.microsoft.com/office/drawing/2014/main" id="{FB759A43-990D-4B3E-8203-71D330FD48AA}"/>
              </a:ext>
            </a:extLst>
          </p:cNvPr>
          <p:cNvSpPr txBox="1"/>
          <p:nvPr/>
        </p:nvSpPr>
        <p:spPr>
          <a:xfrm>
            <a:off x="838200" y="2069068"/>
            <a:ext cx="1648408" cy="369332"/>
          </a:xfrm>
          <a:prstGeom prst="rect">
            <a:avLst/>
          </a:prstGeom>
          <a:solidFill>
            <a:srgbClr val="EBE5E1"/>
          </a:solidFill>
        </p:spPr>
        <p:txBody>
          <a:bodyPr wrap="square" rtlCol="0">
            <a:spAutoFit/>
          </a:bodyPr>
          <a:lstStyle/>
          <a:p>
            <a:pPr algn="ctr"/>
            <a:r>
              <a:rPr lang="en-US" dirty="0"/>
              <a:t>15,000 mg/kg</a:t>
            </a:r>
          </a:p>
        </p:txBody>
      </p:sp>
      <p:sp>
        <p:nvSpPr>
          <p:cNvPr id="12" name="TextBox 11">
            <a:extLst>
              <a:ext uri="{FF2B5EF4-FFF2-40B4-BE49-F238E27FC236}">
                <a16:creationId xmlns="" xmlns:a16="http://schemas.microsoft.com/office/drawing/2014/main" id="{447D530E-1C39-4515-8453-08CFC94364B4}"/>
              </a:ext>
            </a:extLst>
          </p:cNvPr>
          <p:cNvSpPr txBox="1"/>
          <p:nvPr/>
        </p:nvSpPr>
        <p:spPr>
          <a:xfrm>
            <a:off x="7020398" y="2069068"/>
            <a:ext cx="1648408" cy="369332"/>
          </a:xfrm>
          <a:prstGeom prst="rect">
            <a:avLst/>
          </a:prstGeom>
          <a:solidFill>
            <a:srgbClr val="E4E8E2"/>
          </a:solidFill>
        </p:spPr>
        <p:txBody>
          <a:bodyPr wrap="square" rtlCol="0">
            <a:spAutoFit/>
          </a:bodyPr>
          <a:lstStyle/>
          <a:p>
            <a:pPr algn="ctr"/>
            <a:r>
              <a:rPr lang="en-US" dirty="0"/>
              <a:t>15,000 mg/kg</a:t>
            </a:r>
          </a:p>
        </p:txBody>
      </p:sp>
      <p:sp>
        <p:nvSpPr>
          <p:cNvPr id="13" name="TextBox 12">
            <a:extLst>
              <a:ext uri="{FF2B5EF4-FFF2-40B4-BE49-F238E27FC236}">
                <a16:creationId xmlns="" xmlns:a16="http://schemas.microsoft.com/office/drawing/2014/main" id="{D4AD4B51-9732-432E-AEFC-E6FBEA857D8C}"/>
              </a:ext>
            </a:extLst>
          </p:cNvPr>
          <p:cNvSpPr txBox="1"/>
          <p:nvPr/>
        </p:nvSpPr>
        <p:spPr>
          <a:xfrm>
            <a:off x="3914192" y="4917709"/>
            <a:ext cx="1648408" cy="369332"/>
          </a:xfrm>
          <a:prstGeom prst="rect">
            <a:avLst/>
          </a:prstGeom>
          <a:solidFill>
            <a:srgbClr val="E2E5E8"/>
          </a:solidFill>
        </p:spPr>
        <p:txBody>
          <a:bodyPr wrap="square" rtlCol="0">
            <a:spAutoFit/>
          </a:bodyPr>
          <a:lstStyle/>
          <a:p>
            <a:pPr algn="ctr"/>
            <a:r>
              <a:rPr lang="en-US" dirty="0"/>
              <a:t>Diesel</a:t>
            </a:r>
          </a:p>
        </p:txBody>
      </p:sp>
      <p:sp>
        <p:nvSpPr>
          <p:cNvPr id="14" name="TextBox 13">
            <a:extLst>
              <a:ext uri="{FF2B5EF4-FFF2-40B4-BE49-F238E27FC236}">
                <a16:creationId xmlns="" xmlns:a16="http://schemas.microsoft.com/office/drawing/2014/main" id="{1E71F7B9-DDE2-4E6D-9A2E-7FA13B7F51C5}"/>
              </a:ext>
            </a:extLst>
          </p:cNvPr>
          <p:cNvSpPr txBox="1"/>
          <p:nvPr/>
        </p:nvSpPr>
        <p:spPr>
          <a:xfrm>
            <a:off x="825343" y="4917709"/>
            <a:ext cx="1648408" cy="369332"/>
          </a:xfrm>
          <a:prstGeom prst="rect">
            <a:avLst/>
          </a:prstGeom>
          <a:solidFill>
            <a:srgbClr val="EBE5E1"/>
          </a:solidFill>
        </p:spPr>
        <p:txBody>
          <a:bodyPr wrap="square" rtlCol="0">
            <a:spAutoFit/>
          </a:bodyPr>
          <a:lstStyle/>
          <a:p>
            <a:pPr algn="ctr"/>
            <a:r>
              <a:rPr lang="en-US" dirty="0"/>
              <a:t>Gasoline</a:t>
            </a:r>
          </a:p>
        </p:txBody>
      </p:sp>
      <p:sp>
        <p:nvSpPr>
          <p:cNvPr id="15" name="TextBox 14">
            <a:extLst>
              <a:ext uri="{FF2B5EF4-FFF2-40B4-BE49-F238E27FC236}">
                <a16:creationId xmlns="" xmlns:a16="http://schemas.microsoft.com/office/drawing/2014/main" id="{28A96567-9C14-4330-8477-B7A2AA21C3AD}"/>
              </a:ext>
            </a:extLst>
          </p:cNvPr>
          <p:cNvSpPr txBox="1"/>
          <p:nvPr/>
        </p:nvSpPr>
        <p:spPr>
          <a:xfrm>
            <a:off x="6722027" y="4825376"/>
            <a:ext cx="2245149" cy="646331"/>
          </a:xfrm>
          <a:prstGeom prst="rect">
            <a:avLst/>
          </a:prstGeom>
          <a:solidFill>
            <a:srgbClr val="E4E8E2"/>
          </a:solidFill>
        </p:spPr>
        <p:txBody>
          <a:bodyPr wrap="square" rtlCol="0">
            <a:spAutoFit/>
          </a:bodyPr>
          <a:lstStyle/>
          <a:p>
            <a:pPr algn="ctr"/>
            <a:r>
              <a:rPr lang="en-US" dirty="0"/>
              <a:t>South Louisiana Crude</a:t>
            </a:r>
          </a:p>
        </p:txBody>
      </p:sp>
      <p:sp>
        <p:nvSpPr>
          <p:cNvPr id="16" name="TextBox 15">
            <a:extLst>
              <a:ext uri="{FF2B5EF4-FFF2-40B4-BE49-F238E27FC236}">
                <a16:creationId xmlns="" xmlns:a16="http://schemas.microsoft.com/office/drawing/2014/main" id="{B805C78E-726B-47A1-992A-278C3F966FA1}"/>
              </a:ext>
            </a:extLst>
          </p:cNvPr>
          <p:cNvSpPr txBox="1"/>
          <p:nvPr/>
        </p:nvSpPr>
        <p:spPr>
          <a:xfrm>
            <a:off x="7010400" y="1459468"/>
            <a:ext cx="1648408" cy="369332"/>
          </a:xfrm>
          <a:prstGeom prst="rect">
            <a:avLst/>
          </a:prstGeom>
          <a:solidFill>
            <a:srgbClr val="F0F7EC"/>
          </a:solidFill>
        </p:spPr>
        <p:txBody>
          <a:bodyPr wrap="square" rtlCol="0">
            <a:spAutoFit/>
          </a:bodyPr>
          <a:lstStyle/>
          <a:p>
            <a:pPr algn="ctr"/>
            <a:r>
              <a:rPr lang="en-US" b="1" dirty="0"/>
              <a:t>Sample 3</a:t>
            </a:r>
          </a:p>
        </p:txBody>
      </p:sp>
      <p:sp>
        <p:nvSpPr>
          <p:cNvPr id="17" name="TextBox 16">
            <a:extLst>
              <a:ext uri="{FF2B5EF4-FFF2-40B4-BE49-F238E27FC236}">
                <a16:creationId xmlns="" xmlns:a16="http://schemas.microsoft.com/office/drawing/2014/main" id="{BDC76F3E-5B5E-47A5-946F-1DCC7016357B}"/>
              </a:ext>
            </a:extLst>
          </p:cNvPr>
          <p:cNvSpPr txBox="1"/>
          <p:nvPr/>
        </p:nvSpPr>
        <p:spPr>
          <a:xfrm>
            <a:off x="4038600" y="1453368"/>
            <a:ext cx="1648408" cy="369332"/>
          </a:xfrm>
          <a:prstGeom prst="rect">
            <a:avLst/>
          </a:prstGeom>
          <a:solidFill>
            <a:srgbClr val="ECF1F9"/>
          </a:solidFill>
        </p:spPr>
        <p:txBody>
          <a:bodyPr wrap="square" rtlCol="0">
            <a:spAutoFit/>
          </a:bodyPr>
          <a:lstStyle/>
          <a:p>
            <a:pPr algn="ctr"/>
            <a:r>
              <a:rPr lang="en-US" b="1" dirty="0"/>
              <a:t>Sample 2</a:t>
            </a:r>
          </a:p>
        </p:txBody>
      </p:sp>
      <p:sp>
        <p:nvSpPr>
          <p:cNvPr id="18" name="TextBox 17">
            <a:extLst>
              <a:ext uri="{FF2B5EF4-FFF2-40B4-BE49-F238E27FC236}">
                <a16:creationId xmlns="" xmlns:a16="http://schemas.microsoft.com/office/drawing/2014/main" id="{B1F357F1-5AC4-426B-9303-E94891BA781A}"/>
              </a:ext>
            </a:extLst>
          </p:cNvPr>
          <p:cNvSpPr txBox="1"/>
          <p:nvPr/>
        </p:nvSpPr>
        <p:spPr>
          <a:xfrm>
            <a:off x="853751" y="1453368"/>
            <a:ext cx="1648408" cy="369332"/>
          </a:xfrm>
          <a:prstGeom prst="rect">
            <a:avLst/>
          </a:prstGeom>
          <a:solidFill>
            <a:srgbClr val="FDF2EA"/>
          </a:solidFill>
        </p:spPr>
        <p:txBody>
          <a:bodyPr wrap="square" rtlCol="0">
            <a:spAutoFit/>
          </a:bodyPr>
          <a:lstStyle/>
          <a:p>
            <a:pPr algn="ctr"/>
            <a:r>
              <a:rPr lang="en-US" b="1" dirty="0"/>
              <a:t>Sample 1</a:t>
            </a:r>
          </a:p>
        </p:txBody>
      </p:sp>
    </p:spTree>
    <p:extLst>
      <p:ext uri="{BB962C8B-B14F-4D97-AF65-F5344CB8AC3E}">
        <p14:creationId xmlns:p14="http://schemas.microsoft.com/office/powerpoint/2010/main" val="617397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79D7288-A119-4625-AE8B-D7F8AF4FA96F}"/>
              </a:ext>
            </a:extLst>
          </p:cNvPr>
          <p:cNvGrpSpPr/>
          <p:nvPr/>
        </p:nvGrpSpPr>
        <p:grpSpPr>
          <a:xfrm>
            <a:off x="762000" y="1295400"/>
            <a:ext cx="8005525" cy="1243396"/>
            <a:chOff x="453013" y="1621849"/>
            <a:chExt cx="8020427" cy="1366885"/>
          </a:xfrm>
        </p:grpSpPr>
        <p:cxnSp>
          <p:nvCxnSpPr>
            <p:cNvPr id="5" name="Straight Arrow Connector 4">
              <a:extLst>
                <a:ext uri="{FF2B5EF4-FFF2-40B4-BE49-F238E27FC236}">
                  <a16:creationId xmlns="" xmlns:a16="http://schemas.microsoft.com/office/drawing/2014/main" id="{D4DE13D3-94DD-44C8-8EEC-88799F313EAD}"/>
                </a:ext>
              </a:extLst>
            </p:cNvPr>
            <p:cNvCxnSpPr/>
            <p:nvPr/>
          </p:nvCxnSpPr>
          <p:spPr>
            <a:xfrm>
              <a:off x="879909" y="2324402"/>
              <a:ext cx="6973888" cy="0"/>
            </a:xfrm>
            <a:prstGeom prst="straightConnector1">
              <a:avLst/>
            </a:prstGeom>
            <a:ln w="38100">
              <a:tailEnd type="triangle"/>
            </a:ln>
            <a:effectLst/>
          </p:spPr>
          <p:style>
            <a:lnRef idx="1">
              <a:schemeClr val="dk1"/>
            </a:lnRef>
            <a:fillRef idx="0">
              <a:schemeClr val="dk1"/>
            </a:fillRef>
            <a:effectRef idx="0">
              <a:schemeClr val="dk1"/>
            </a:effectRef>
            <a:fontRef idx="minor">
              <a:schemeClr val="tx1"/>
            </a:fontRef>
          </p:style>
        </p:cxnSp>
        <p:sp>
          <p:nvSpPr>
            <p:cNvPr id="6" name="Parallelogram 15">
              <a:extLst>
                <a:ext uri="{FF2B5EF4-FFF2-40B4-BE49-F238E27FC236}">
                  <a16:creationId xmlns="" xmlns:a16="http://schemas.microsoft.com/office/drawing/2014/main" id="{7009E5DE-0755-4098-94E7-4E1207A7E0A4}"/>
                </a:ext>
              </a:extLst>
            </p:cNvPr>
            <p:cNvSpPr/>
            <p:nvPr/>
          </p:nvSpPr>
          <p:spPr>
            <a:xfrm rot="16200000" flipH="1" flipV="1">
              <a:off x="1291588" y="2183406"/>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7" name="Parallelogram 15">
              <a:extLst>
                <a:ext uri="{FF2B5EF4-FFF2-40B4-BE49-F238E27FC236}">
                  <a16:creationId xmlns="" xmlns:a16="http://schemas.microsoft.com/office/drawing/2014/main" id="{1631165B-0673-494A-98E6-D55D3D99D79F}"/>
                </a:ext>
              </a:extLst>
            </p:cNvPr>
            <p:cNvSpPr/>
            <p:nvPr/>
          </p:nvSpPr>
          <p:spPr>
            <a:xfrm rot="16200000" flipH="1" flipV="1">
              <a:off x="4018451" y="2183406"/>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8" name="Parallelogram 15">
              <a:extLst>
                <a:ext uri="{FF2B5EF4-FFF2-40B4-BE49-F238E27FC236}">
                  <a16:creationId xmlns="" xmlns:a16="http://schemas.microsoft.com/office/drawing/2014/main" id="{276B689F-2E9B-41CA-B03C-D14DD3E29282}"/>
                </a:ext>
              </a:extLst>
            </p:cNvPr>
            <p:cNvSpPr/>
            <p:nvPr/>
          </p:nvSpPr>
          <p:spPr>
            <a:xfrm rot="5400000" flipV="1">
              <a:off x="6141291" y="2183406"/>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9" name="TextBox 8">
              <a:extLst>
                <a:ext uri="{FF2B5EF4-FFF2-40B4-BE49-F238E27FC236}">
                  <a16:creationId xmlns="" xmlns:a16="http://schemas.microsoft.com/office/drawing/2014/main" id="{78B05451-F9F7-4FC5-9CCE-EDAB56E28EB2}"/>
                </a:ext>
              </a:extLst>
            </p:cNvPr>
            <p:cNvSpPr txBox="1"/>
            <p:nvPr/>
          </p:nvSpPr>
          <p:spPr>
            <a:xfrm>
              <a:off x="453013" y="2131665"/>
              <a:ext cx="495353" cy="400110"/>
            </a:xfrm>
            <a:prstGeom prst="rect">
              <a:avLst/>
            </a:prstGeom>
            <a:noFill/>
            <a:effectLst/>
          </p:spPr>
          <p:txBody>
            <a:bodyPr wrap="square" rtlCol="0">
              <a:spAutoFit/>
            </a:bodyPr>
            <a:lstStyle/>
            <a:p>
              <a:r>
                <a:rPr lang="en-US" sz="2000" b="1" dirty="0"/>
                <a:t>C</a:t>
              </a:r>
              <a:r>
                <a:rPr lang="en-US" sz="2000" b="1" baseline="-25000" dirty="0"/>
                <a:t>5</a:t>
              </a:r>
            </a:p>
          </p:txBody>
        </p:sp>
        <p:sp>
          <p:nvSpPr>
            <p:cNvPr id="10" name="TextBox 9">
              <a:extLst>
                <a:ext uri="{FF2B5EF4-FFF2-40B4-BE49-F238E27FC236}">
                  <a16:creationId xmlns="" xmlns:a16="http://schemas.microsoft.com/office/drawing/2014/main" id="{944E1EC1-3231-436F-B0AE-6E828D41B090}"/>
                </a:ext>
              </a:extLst>
            </p:cNvPr>
            <p:cNvSpPr txBox="1"/>
            <p:nvPr/>
          </p:nvSpPr>
          <p:spPr>
            <a:xfrm>
              <a:off x="7836907" y="2131665"/>
              <a:ext cx="636533" cy="400110"/>
            </a:xfrm>
            <a:prstGeom prst="rect">
              <a:avLst/>
            </a:prstGeom>
            <a:noFill/>
            <a:effectLst/>
          </p:spPr>
          <p:txBody>
            <a:bodyPr wrap="square" rtlCol="0">
              <a:spAutoFit/>
            </a:bodyPr>
            <a:lstStyle/>
            <a:p>
              <a:r>
                <a:rPr lang="en-US" sz="2000" b="1" dirty="0"/>
                <a:t>C</a:t>
              </a:r>
              <a:r>
                <a:rPr lang="en-US" sz="2000" b="1" baseline="-25000" dirty="0"/>
                <a:t>35</a:t>
              </a:r>
            </a:p>
          </p:txBody>
        </p:sp>
        <p:sp>
          <p:nvSpPr>
            <p:cNvPr id="11" name="TextBox 10">
              <a:extLst>
                <a:ext uri="{FF2B5EF4-FFF2-40B4-BE49-F238E27FC236}">
                  <a16:creationId xmlns="" xmlns:a16="http://schemas.microsoft.com/office/drawing/2014/main" id="{EF536DAC-3027-424A-B12A-CD4191DC5855}"/>
                </a:ext>
              </a:extLst>
            </p:cNvPr>
            <p:cNvSpPr txBox="1"/>
            <p:nvPr/>
          </p:nvSpPr>
          <p:spPr>
            <a:xfrm>
              <a:off x="1177034" y="2588624"/>
              <a:ext cx="495353" cy="400110"/>
            </a:xfrm>
            <a:prstGeom prst="rect">
              <a:avLst/>
            </a:prstGeom>
            <a:noFill/>
            <a:effectLst/>
          </p:spPr>
          <p:txBody>
            <a:bodyPr wrap="square" rtlCol="0">
              <a:spAutoFit/>
            </a:bodyPr>
            <a:lstStyle/>
            <a:p>
              <a:r>
                <a:rPr lang="en-US" sz="2000" b="1" dirty="0"/>
                <a:t>C</a:t>
              </a:r>
              <a:r>
                <a:rPr lang="en-US" sz="2000" b="1" baseline="-25000" dirty="0"/>
                <a:t>6</a:t>
              </a:r>
            </a:p>
          </p:txBody>
        </p:sp>
        <p:sp>
          <p:nvSpPr>
            <p:cNvPr id="12" name="TextBox 11">
              <a:extLst>
                <a:ext uri="{FF2B5EF4-FFF2-40B4-BE49-F238E27FC236}">
                  <a16:creationId xmlns="" xmlns:a16="http://schemas.microsoft.com/office/drawing/2014/main" id="{855D5C84-9E5E-41C3-92CF-9E25417041BB}"/>
                </a:ext>
              </a:extLst>
            </p:cNvPr>
            <p:cNvSpPr txBox="1"/>
            <p:nvPr/>
          </p:nvSpPr>
          <p:spPr>
            <a:xfrm>
              <a:off x="3769390" y="2588624"/>
              <a:ext cx="619730" cy="400110"/>
            </a:xfrm>
            <a:prstGeom prst="rect">
              <a:avLst/>
            </a:prstGeom>
            <a:noFill/>
            <a:effectLst/>
          </p:spPr>
          <p:txBody>
            <a:bodyPr wrap="square" rtlCol="0">
              <a:spAutoFit/>
            </a:bodyPr>
            <a:lstStyle/>
            <a:p>
              <a:r>
                <a:rPr lang="en-US" sz="2000" b="1" dirty="0"/>
                <a:t>C</a:t>
              </a:r>
              <a:r>
                <a:rPr lang="en-US" sz="2000" b="1" baseline="-25000" dirty="0"/>
                <a:t>18</a:t>
              </a:r>
            </a:p>
          </p:txBody>
        </p:sp>
        <p:sp>
          <p:nvSpPr>
            <p:cNvPr id="13" name="TextBox 12">
              <a:extLst>
                <a:ext uri="{FF2B5EF4-FFF2-40B4-BE49-F238E27FC236}">
                  <a16:creationId xmlns="" xmlns:a16="http://schemas.microsoft.com/office/drawing/2014/main" id="{8FE3A524-9375-4803-A1A1-B38F2099F217}"/>
                </a:ext>
              </a:extLst>
            </p:cNvPr>
            <p:cNvSpPr txBox="1"/>
            <p:nvPr/>
          </p:nvSpPr>
          <p:spPr>
            <a:xfrm>
              <a:off x="6729327" y="2588624"/>
              <a:ext cx="619730" cy="400110"/>
            </a:xfrm>
            <a:prstGeom prst="rect">
              <a:avLst/>
            </a:prstGeom>
            <a:noFill/>
            <a:effectLst/>
          </p:spPr>
          <p:txBody>
            <a:bodyPr wrap="square" rtlCol="0">
              <a:spAutoFit/>
            </a:bodyPr>
            <a:lstStyle/>
            <a:p>
              <a:r>
                <a:rPr lang="en-US" sz="2000" b="1" dirty="0"/>
                <a:t>C</a:t>
              </a:r>
              <a:r>
                <a:rPr lang="en-US" sz="2000" b="1" baseline="-25000" dirty="0"/>
                <a:t>22</a:t>
              </a:r>
            </a:p>
          </p:txBody>
        </p:sp>
        <p:sp>
          <p:nvSpPr>
            <p:cNvPr id="14" name="TextBox 13">
              <a:extLst>
                <a:ext uri="{FF2B5EF4-FFF2-40B4-BE49-F238E27FC236}">
                  <a16:creationId xmlns="" xmlns:a16="http://schemas.microsoft.com/office/drawing/2014/main" id="{B713BCDD-0ED6-493E-B2CE-39D339CD6207}"/>
                </a:ext>
              </a:extLst>
            </p:cNvPr>
            <p:cNvSpPr txBox="1"/>
            <p:nvPr/>
          </p:nvSpPr>
          <p:spPr>
            <a:xfrm>
              <a:off x="4151574" y="2330186"/>
              <a:ext cx="2577753" cy="406013"/>
            </a:xfrm>
            <a:prstGeom prst="rect">
              <a:avLst/>
            </a:prstGeom>
            <a:noFill/>
            <a:effectLst/>
          </p:spPr>
          <p:txBody>
            <a:bodyPr wrap="square" rtlCol="0">
              <a:spAutoFit/>
            </a:bodyPr>
            <a:lstStyle/>
            <a:p>
              <a:pPr algn="ctr"/>
              <a:r>
                <a:rPr lang="en-US" sz="1800" b="1" dirty="0"/>
                <a:t>Carcinogenic PAHs</a:t>
              </a:r>
            </a:p>
          </p:txBody>
        </p:sp>
        <p:sp>
          <p:nvSpPr>
            <p:cNvPr id="15" name="TextBox 14">
              <a:extLst>
                <a:ext uri="{FF2B5EF4-FFF2-40B4-BE49-F238E27FC236}">
                  <a16:creationId xmlns="" xmlns:a16="http://schemas.microsoft.com/office/drawing/2014/main" id="{6FBDFCBE-648C-40F9-82D9-6CB17BB9F27F}"/>
                </a:ext>
              </a:extLst>
            </p:cNvPr>
            <p:cNvSpPr txBox="1"/>
            <p:nvPr/>
          </p:nvSpPr>
          <p:spPr>
            <a:xfrm>
              <a:off x="2575854" y="1621849"/>
              <a:ext cx="4153473" cy="439847"/>
            </a:xfrm>
            <a:prstGeom prst="rect">
              <a:avLst/>
            </a:prstGeom>
            <a:noFill/>
            <a:effectLst/>
          </p:spPr>
          <p:txBody>
            <a:bodyPr wrap="square" rtlCol="0">
              <a:spAutoFit/>
            </a:bodyPr>
            <a:lstStyle/>
            <a:p>
              <a:pPr algn="ctr"/>
              <a:r>
                <a:rPr lang="en-US" sz="2000" b="1" dirty="0"/>
                <a:t>Individual Compound Approach</a:t>
              </a:r>
            </a:p>
          </p:txBody>
        </p:sp>
      </p:grpSp>
      <p:grpSp>
        <p:nvGrpSpPr>
          <p:cNvPr id="16" name="Group 15">
            <a:extLst>
              <a:ext uri="{FF2B5EF4-FFF2-40B4-BE49-F238E27FC236}">
                <a16:creationId xmlns="" xmlns:a16="http://schemas.microsoft.com/office/drawing/2014/main" id="{1A0E9BE8-49A0-44EA-828E-7DF78D077B49}"/>
              </a:ext>
            </a:extLst>
          </p:cNvPr>
          <p:cNvGrpSpPr/>
          <p:nvPr/>
        </p:nvGrpSpPr>
        <p:grpSpPr>
          <a:xfrm>
            <a:off x="762000" y="2895600"/>
            <a:ext cx="8005525" cy="1082521"/>
            <a:chOff x="376238" y="3334534"/>
            <a:chExt cx="8020427" cy="1190032"/>
          </a:xfrm>
        </p:grpSpPr>
        <p:grpSp>
          <p:nvGrpSpPr>
            <p:cNvPr id="17" name="Group 16">
              <a:extLst>
                <a:ext uri="{FF2B5EF4-FFF2-40B4-BE49-F238E27FC236}">
                  <a16:creationId xmlns="" xmlns:a16="http://schemas.microsoft.com/office/drawing/2014/main" id="{77952F5E-C456-4AE6-B910-0A2807013155}"/>
                </a:ext>
              </a:extLst>
            </p:cNvPr>
            <p:cNvGrpSpPr/>
            <p:nvPr/>
          </p:nvGrpSpPr>
          <p:grpSpPr>
            <a:xfrm>
              <a:off x="376238" y="3334534"/>
              <a:ext cx="8020427" cy="1190032"/>
              <a:chOff x="453013" y="1621849"/>
              <a:chExt cx="8020427" cy="1190032"/>
            </a:xfrm>
          </p:grpSpPr>
          <p:cxnSp>
            <p:nvCxnSpPr>
              <p:cNvPr id="19" name="Straight Arrow Connector 18">
                <a:extLst>
                  <a:ext uri="{FF2B5EF4-FFF2-40B4-BE49-F238E27FC236}">
                    <a16:creationId xmlns="" xmlns:a16="http://schemas.microsoft.com/office/drawing/2014/main" id="{10019A1F-C877-4D76-B1AD-9406117970A7}"/>
                  </a:ext>
                </a:extLst>
              </p:cNvPr>
              <p:cNvCxnSpPr/>
              <p:nvPr/>
            </p:nvCxnSpPr>
            <p:spPr>
              <a:xfrm>
                <a:off x="879909" y="2324402"/>
                <a:ext cx="6973888" cy="0"/>
              </a:xfrm>
              <a:prstGeom prst="straightConnector1">
                <a:avLst/>
              </a:prstGeom>
              <a:ln w="38100">
                <a:tailEnd type="triangle"/>
              </a:ln>
              <a:effectLst/>
            </p:spPr>
            <p:style>
              <a:lnRef idx="1">
                <a:schemeClr val="dk1"/>
              </a:lnRef>
              <a:fillRef idx="0">
                <a:schemeClr val="dk1"/>
              </a:fillRef>
              <a:effectRef idx="0">
                <a:schemeClr val="dk1"/>
              </a:effectRef>
              <a:fontRef idx="minor">
                <a:schemeClr val="tx1"/>
              </a:fontRef>
            </p:style>
          </p:cxnSp>
          <p:sp>
            <p:nvSpPr>
              <p:cNvPr id="20" name="Parallelogram 15">
                <a:extLst>
                  <a:ext uri="{FF2B5EF4-FFF2-40B4-BE49-F238E27FC236}">
                    <a16:creationId xmlns="" xmlns:a16="http://schemas.microsoft.com/office/drawing/2014/main" id="{42B81D6B-154F-4A6B-B8C2-11FDE46D9877}"/>
                  </a:ext>
                </a:extLst>
              </p:cNvPr>
              <p:cNvSpPr/>
              <p:nvPr/>
            </p:nvSpPr>
            <p:spPr>
              <a:xfrm rot="16200000" flipH="1" flipV="1">
                <a:off x="4018451" y="2183406"/>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21" name="TextBox 20">
                <a:extLst>
                  <a:ext uri="{FF2B5EF4-FFF2-40B4-BE49-F238E27FC236}">
                    <a16:creationId xmlns="" xmlns:a16="http://schemas.microsoft.com/office/drawing/2014/main" id="{4930FBE5-85AC-4A5C-AE0B-F573CC32C1D8}"/>
                  </a:ext>
                </a:extLst>
              </p:cNvPr>
              <p:cNvSpPr txBox="1"/>
              <p:nvPr/>
            </p:nvSpPr>
            <p:spPr>
              <a:xfrm>
                <a:off x="453013" y="2131665"/>
                <a:ext cx="495353" cy="400110"/>
              </a:xfrm>
              <a:prstGeom prst="rect">
                <a:avLst/>
              </a:prstGeom>
              <a:noFill/>
              <a:effectLst/>
            </p:spPr>
            <p:txBody>
              <a:bodyPr wrap="square" rtlCol="0">
                <a:spAutoFit/>
              </a:bodyPr>
              <a:lstStyle/>
              <a:p>
                <a:r>
                  <a:rPr lang="en-US" sz="2000" b="1" dirty="0"/>
                  <a:t>C</a:t>
                </a:r>
                <a:r>
                  <a:rPr lang="en-US" sz="2000" b="1" baseline="-25000" dirty="0"/>
                  <a:t>5</a:t>
                </a:r>
              </a:p>
            </p:txBody>
          </p:sp>
          <p:sp>
            <p:nvSpPr>
              <p:cNvPr id="22" name="TextBox 21">
                <a:extLst>
                  <a:ext uri="{FF2B5EF4-FFF2-40B4-BE49-F238E27FC236}">
                    <a16:creationId xmlns="" xmlns:a16="http://schemas.microsoft.com/office/drawing/2014/main" id="{D8E9B54A-5586-4FFE-9222-A333AC968581}"/>
                  </a:ext>
                </a:extLst>
              </p:cNvPr>
              <p:cNvSpPr txBox="1"/>
              <p:nvPr/>
            </p:nvSpPr>
            <p:spPr>
              <a:xfrm>
                <a:off x="7836907" y="2131665"/>
                <a:ext cx="636533" cy="400110"/>
              </a:xfrm>
              <a:prstGeom prst="rect">
                <a:avLst/>
              </a:prstGeom>
              <a:noFill/>
              <a:effectLst/>
            </p:spPr>
            <p:txBody>
              <a:bodyPr wrap="square" rtlCol="0">
                <a:spAutoFit/>
              </a:bodyPr>
              <a:lstStyle/>
              <a:p>
                <a:r>
                  <a:rPr lang="en-US" sz="2000" b="1" dirty="0"/>
                  <a:t>C</a:t>
                </a:r>
                <a:r>
                  <a:rPr lang="en-US" sz="2000" b="1" baseline="-25000" dirty="0"/>
                  <a:t>35</a:t>
                </a:r>
              </a:p>
            </p:txBody>
          </p:sp>
          <p:sp>
            <p:nvSpPr>
              <p:cNvPr id="23" name="TextBox 22">
                <a:extLst>
                  <a:ext uri="{FF2B5EF4-FFF2-40B4-BE49-F238E27FC236}">
                    <a16:creationId xmlns="" xmlns:a16="http://schemas.microsoft.com/office/drawing/2014/main" id="{D5071622-1A26-4ABF-8B5A-29F4529956A5}"/>
                  </a:ext>
                </a:extLst>
              </p:cNvPr>
              <p:cNvSpPr txBox="1"/>
              <p:nvPr/>
            </p:nvSpPr>
            <p:spPr>
              <a:xfrm>
                <a:off x="3007938" y="1621849"/>
                <a:ext cx="2717830" cy="400110"/>
              </a:xfrm>
              <a:prstGeom prst="rect">
                <a:avLst/>
              </a:prstGeom>
              <a:noFill/>
              <a:effectLst/>
            </p:spPr>
            <p:txBody>
              <a:bodyPr wrap="square" rtlCol="0">
                <a:spAutoFit/>
              </a:bodyPr>
              <a:lstStyle/>
              <a:p>
                <a:pPr algn="ctr"/>
                <a:r>
                  <a:rPr lang="en-US" sz="2000" b="1" dirty="0"/>
                  <a:t>Whole Product</a:t>
                </a:r>
              </a:p>
            </p:txBody>
          </p:sp>
        </p:grpSp>
        <p:sp>
          <p:nvSpPr>
            <p:cNvPr id="18" name="TextBox 17">
              <a:extLst>
                <a:ext uri="{FF2B5EF4-FFF2-40B4-BE49-F238E27FC236}">
                  <a16:creationId xmlns="" xmlns:a16="http://schemas.microsoft.com/office/drawing/2014/main" id="{8CC3D32C-2941-489F-971E-4F9DBAC8F87B}"/>
                </a:ext>
              </a:extLst>
            </p:cNvPr>
            <p:cNvSpPr txBox="1"/>
            <p:nvPr/>
          </p:nvSpPr>
          <p:spPr>
            <a:xfrm>
              <a:off x="4290078" y="4088117"/>
              <a:ext cx="3774324" cy="406012"/>
            </a:xfrm>
            <a:prstGeom prst="rect">
              <a:avLst/>
            </a:prstGeom>
            <a:noFill/>
            <a:effectLst/>
          </p:spPr>
          <p:txBody>
            <a:bodyPr wrap="square" rtlCol="0">
              <a:spAutoFit/>
            </a:bodyPr>
            <a:lstStyle/>
            <a:p>
              <a:pPr algn="ctr"/>
              <a:r>
                <a:rPr lang="en-US" sz="1800" b="1" dirty="0"/>
                <a:t>RfD for mineral oil, JP-4, etc. . . </a:t>
              </a:r>
            </a:p>
          </p:txBody>
        </p:sp>
      </p:grpSp>
      <p:grpSp>
        <p:nvGrpSpPr>
          <p:cNvPr id="24" name="Group 23">
            <a:extLst>
              <a:ext uri="{FF2B5EF4-FFF2-40B4-BE49-F238E27FC236}">
                <a16:creationId xmlns="" xmlns:a16="http://schemas.microsoft.com/office/drawing/2014/main" id="{4AC289AF-8CCF-4743-BD6D-DDF602217C2D}"/>
              </a:ext>
            </a:extLst>
          </p:cNvPr>
          <p:cNvGrpSpPr/>
          <p:nvPr/>
        </p:nvGrpSpPr>
        <p:grpSpPr>
          <a:xfrm>
            <a:off x="762000" y="4434866"/>
            <a:ext cx="8005525" cy="1603288"/>
            <a:chOff x="509039" y="4899127"/>
            <a:chExt cx="8020427" cy="1762519"/>
          </a:xfrm>
        </p:grpSpPr>
        <p:cxnSp>
          <p:nvCxnSpPr>
            <p:cNvPr id="25" name="Straight Arrow Connector 24">
              <a:extLst>
                <a:ext uri="{FF2B5EF4-FFF2-40B4-BE49-F238E27FC236}">
                  <a16:creationId xmlns="" xmlns:a16="http://schemas.microsoft.com/office/drawing/2014/main" id="{D7F39130-E900-4581-A583-B0F2B79CEAED}"/>
                </a:ext>
              </a:extLst>
            </p:cNvPr>
            <p:cNvCxnSpPr/>
            <p:nvPr/>
          </p:nvCxnSpPr>
          <p:spPr>
            <a:xfrm>
              <a:off x="935935" y="5601680"/>
              <a:ext cx="6973888" cy="0"/>
            </a:xfrm>
            <a:prstGeom prst="straightConnector1">
              <a:avLst/>
            </a:prstGeom>
            <a:ln w="38100">
              <a:tailEnd type="triangle"/>
            </a:ln>
            <a:effectLst/>
          </p:spPr>
          <p:style>
            <a:lnRef idx="1">
              <a:schemeClr val="dk1"/>
            </a:lnRef>
            <a:fillRef idx="0">
              <a:schemeClr val="dk1"/>
            </a:fillRef>
            <a:effectRef idx="0">
              <a:schemeClr val="dk1"/>
            </a:effectRef>
            <a:fontRef idx="minor">
              <a:schemeClr val="tx1"/>
            </a:fontRef>
          </p:style>
        </p:cxnSp>
        <p:sp>
          <p:nvSpPr>
            <p:cNvPr id="26" name="Parallelogram 15">
              <a:extLst>
                <a:ext uri="{FF2B5EF4-FFF2-40B4-BE49-F238E27FC236}">
                  <a16:creationId xmlns="" xmlns:a16="http://schemas.microsoft.com/office/drawing/2014/main" id="{36228405-BF53-4A13-8AB4-64EEBF6D9C05}"/>
                </a:ext>
              </a:extLst>
            </p:cNvPr>
            <p:cNvSpPr/>
            <p:nvPr/>
          </p:nvSpPr>
          <p:spPr>
            <a:xfrm rot="16200000" flipH="1" flipV="1">
              <a:off x="795176" y="5473294"/>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27" name="Parallelogram 15">
              <a:extLst>
                <a:ext uri="{FF2B5EF4-FFF2-40B4-BE49-F238E27FC236}">
                  <a16:creationId xmlns="" xmlns:a16="http://schemas.microsoft.com/office/drawing/2014/main" id="{820C3259-319F-417B-8A48-29551A4DB83F}"/>
                </a:ext>
              </a:extLst>
            </p:cNvPr>
            <p:cNvSpPr/>
            <p:nvPr/>
          </p:nvSpPr>
          <p:spPr>
            <a:xfrm rot="16200000" flipH="1" flipV="1">
              <a:off x="2909610" y="5473294"/>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28" name="Parallelogram 15">
              <a:extLst>
                <a:ext uri="{FF2B5EF4-FFF2-40B4-BE49-F238E27FC236}">
                  <a16:creationId xmlns="" xmlns:a16="http://schemas.microsoft.com/office/drawing/2014/main" id="{AB757C3B-B456-4922-8991-8C90E29A7966}"/>
                </a:ext>
              </a:extLst>
            </p:cNvPr>
            <p:cNvSpPr/>
            <p:nvPr/>
          </p:nvSpPr>
          <p:spPr>
            <a:xfrm rot="5400000" flipV="1">
              <a:off x="2329610" y="5473294"/>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29" name="TextBox 28">
              <a:extLst>
                <a:ext uri="{FF2B5EF4-FFF2-40B4-BE49-F238E27FC236}">
                  <a16:creationId xmlns="" xmlns:a16="http://schemas.microsoft.com/office/drawing/2014/main" id="{81E017A0-ECCE-4913-8C52-57CF333EC4CE}"/>
                </a:ext>
              </a:extLst>
            </p:cNvPr>
            <p:cNvSpPr txBox="1"/>
            <p:nvPr/>
          </p:nvSpPr>
          <p:spPr>
            <a:xfrm>
              <a:off x="509039" y="5408943"/>
              <a:ext cx="495353" cy="400110"/>
            </a:xfrm>
            <a:prstGeom prst="rect">
              <a:avLst/>
            </a:prstGeom>
            <a:noFill/>
            <a:effectLst/>
          </p:spPr>
          <p:txBody>
            <a:bodyPr wrap="square" rtlCol="0">
              <a:spAutoFit/>
            </a:bodyPr>
            <a:lstStyle/>
            <a:p>
              <a:r>
                <a:rPr lang="en-US" sz="2000" b="1" dirty="0"/>
                <a:t>C</a:t>
              </a:r>
              <a:r>
                <a:rPr lang="en-US" sz="2000" b="1" baseline="-25000" dirty="0"/>
                <a:t>5</a:t>
              </a:r>
            </a:p>
          </p:txBody>
        </p:sp>
        <p:sp>
          <p:nvSpPr>
            <p:cNvPr id="30" name="TextBox 29">
              <a:extLst>
                <a:ext uri="{FF2B5EF4-FFF2-40B4-BE49-F238E27FC236}">
                  <a16:creationId xmlns="" xmlns:a16="http://schemas.microsoft.com/office/drawing/2014/main" id="{401048EB-565D-4242-8E13-CB17AB8AE12D}"/>
                </a:ext>
              </a:extLst>
            </p:cNvPr>
            <p:cNvSpPr txBox="1"/>
            <p:nvPr/>
          </p:nvSpPr>
          <p:spPr>
            <a:xfrm>
              <a:off x="7892933" y="5408943"/>
              <a:ext cx="636533" cy="400110"/>
            </a:xfrm>
            <a:prstGeom prst="rect">
              <a:avLst/>
            </a:prstGeom>
            <a:noFill/>
            <a:effectLst/>
          </p:spPr>
          <p:txBody>
            <a:bodyPr wrap="square" rtlCol="0">
              <a:spAutoFit/>
            </a:bodyPr>
            <a:lstStyle/>
            <a:p>
              <a:r>
                <a:rPr lang="en-US" sz="2000" b="1" dirty="0"/>
                <a:t>C</a:t>
              </a:r>
              <a:r>
                <a:rPr lang="en-US" sz="2000" b="1" baseline="-25000" dirty="0"/>
                <a:t>35</a:t>
              </a:r>
            </a:p>
          </p:txBody>
        </p:sp>
        <p:sp>
          <p:nvSpPr>
            <p:cNvPr id="31" name="TextBox 30">
              <a:extLst>
                <a:ext uri="{FF2B5EF4-FFF2-40B4-BE49-F238E27FC236}">
                  <a16:creationId xmlns="" xmlns:a16="http://schemas.microsoft.com/office/drawing/2014/main" id="{2E0811F9-F51A-4E4A-BEBC-7A52A8EDE084}"/>
                </a:ext>
              </a:extLst>
            </p:cNvPr>
            <p:cNvSpPr txBox="1"/>
            <p:nvPr/>
          </p:nvSpPr>
          <p:spPr>
            <a:xfrm>
              <a:off x="2779049" y="5935396"/>
              <a:ext cx="495353" cy="400110"/>
            </a:xfrm>
            <a:prstGeom prst="rect">
              <a:avLst/>
            </a:prstGeom>
            <a:noFill/>
            <a:effectLst/>
          </p:spPr>
          <p:txBody>
            <a:bodyPr wrap="square" rtlCol="0">
              <a:spAutoFit/>
            </a:bodyPr>
            <a:lstStyle/>
            <a:p>
              <a:r>
                <a:rPr lang="en-US" sz="2000" b="1" dirty="0"/>
                <a:t>C</a:t>
              </a:r>
              <a:r>
                <a:rPr lang="en-US" sz="2000" b="1" baseline="-25000" dirty="0"/>
                <a:t>8</a:t>
              </a:r>
            </a:p>
          </p:txBody>
        </p:sp>
        <p:sp>
          <p:nvSpPr>
            <p:cNvPr id="32" name="TextBox 31">
              <a:extLst>
                <a:ext uri="{FF2B5EF4-FFF2-40B4-BE49-F238E27FC236}">
                  <a16:creationId xmlns="" xmlns:a16="http://schemas.microsoft.com/office/drawing/2014/main" id="{51740161-228D-4069-8777-369CD62D5731}"/>
                </a:ext>
              </a:extLst>
            </p:cNvPr>
            <p:cNvSpPr txBox="1"/>
            <p:nvPr/>
          </p:nvSpPr>
          <p:spPr>
            <a:xfrm>
              <a:off x="5213999" y="6067267"/>
              <a:ext cx="619730" cy="400110"/>
            </a:xfrm>
            <a:prstGeom prst="rect">
              <a:avLst/>
            </a:prstGeom>
            <a:noFill/>
            <a:effectLst/>
          </p:spPr>
          <p:txBody>
            <a:bodyPr wrap="square" rtlCol="0">
              <a:spAutoFit/>
            </a:bodyPr>
            <a:lstStyle/>
            <a:p>
              <a:r>
                <a:rPr lang="en-US" sz="2000" b="1" dirty="0"/>
                <a:t>C</a:t>
              </a:r>
              <a:r>
                <a:rPr lang="en-US" sz="2000" b="1" baseline="-25000" dirty="0"/>
                <a:t>16</a:t>
              </a:r>
            </a:p>
          </p:txBody>
        </p:sp>
        <p:sp>
          <p:nvSpPr>
            <p:cNvPr id="33" name="TextBox 32">
              <a:extLst>
                <a:ext uri="{FF2B5EF4-FFF2-40B4-BE49-F238E27FC236}">
                  <a16:creationId xmlns="" xmlns:a16="http://schemas.microsoft.com/office/drawing/2014/main" id="{6FE636D0-C683-40F3-B61A-30C2B413F42E}"/>
                </a:ext>
              </a:extLst>
            </p:cNvPr>
            <p:cNvSpPr txBox="1"/>
            <p:nvPr/>
          </p:nvSpPr>
          <p:spPr>
            <a:xfrm>
              <a:off x="5466988" y="5984959"/>
              <a:ext cx="2418987" cy="676687"/>
            </a:xfrm>
            <a:prstGeom prst="rect">
              <a:avLst/>
            </a:prstGeom>
            <a:noFill/>
            <a:effectLst/>
          </p:spPr>
          <p:txBody>
            <a:bodyPr wrap="square" rtlCol="0">
              <a:spAutoFit/>
            </a:bodyPr>
            <a:lstStyle/>
            <a:p>
              <a:pPr algn="ctr"/>
              <a:r>
                <a:rPr lang="en-US" sz="1800" b="1" dirty="0"/>
                <a:t>RfD = 1</a:t>
              </a:r>
              <a:br>
                <a:rPr lang="en-US" sz="1800" b="1" dirty="0"/>
              </a:br>
              <a:r>
                <a:rPr lang="en-US" sz="1600" b="1" dirty="0"/>
                <a:t>(mineral oil)</a:t>
              </a:r>
            </a:p>
          </p:txBody>
        </p:sp>
        <p:sp>
          <p:nvSpPr>
            <p:cNvPr id="34" name="TextBox 33">
              <a:extLst>
                <a:ext uri="{FF2B5EF4-FFF2-40B4-BE49-F238E27FC236}">
                  <a16:creationId xmlns="" xmlns:a16="http://schemas.microsoft.com/office/drawing/2014/main" id="{05E6C786-528A-4C15-B0FD-3975D975BE72}"/>
                </a:ext>
              </a:extLst>
            </p:cNvPr>
            <p:cNvSpPr txBox="1"/>
            <p:nvPr/>
          </p:nvSpPr>
          <p:spPr>
            <a:xfrm>
              <a:off x="3063964" y="4899127"/>
              <a:ext cx="2717830" cy="400110"/>
            </a:xfrm>
            <a:prstGeom prst="rect">
              <a:avLst/>
            </a:prstGeom>
            <a:noFill/>
            <a:effectLst/>
          </p:spPr>
          <p:txBody>
            <a:bodyPr wrap="square" rtlCol="0">
              <a:spAutoFit/>
            </a:bodyPr>
            <a:lstStyle/>
            <a:p>
              <a:pPr algn="ctr"/>
              <a:r>
                <a:rPr lang="en-US" sz="2000" b="1" dirty="0"/>
                <a:t>Fraction/Surrogate</a:t>
              </a:r>
            </a:p>
          </p:txBody>
        </p:sp>
        <p:sp>
          <p:nvSpPr>
            <p:cNvPr id="35" name="Parallelogram 15">
              <a:extLst>
                <a:ext uri="{FF2B5EF4-FFF2-40B4-BE49-F238E27FC236}">
                  <a16:creationId xmlns="" xmlns:a16="http://schemas.microsoft.com/office/drawing/2014/main" id="{0A366828-8850-475D-B71F-665A982D35BA}"/>
                </a:ext>
              </a:extLst>
            </p:cNvPr>
            <p:cNvSpPr/>
            <p:nvPr/>
          </p:nvSpPr>
          <p:spPr>
            <a:xfrm rot="5400000" flipV="1">
              <a:off x="7257499" y="5473294"/>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36" name="Parallelogram 15">
              <a:extLst>
                <a:ext uri="{FF2B5EF4-FFF2-40B4-BE49-F238E27FC236}">
                  <a16:creationId xmlns="" xmlns:a16="http://schemas.microsoft.com/office/drawing/2014/main" id="{E282C763-5AEC-48A1-8324-B4DB7F9808BC}"/>
                </a:ext>
              </a:extLst>
            </p:cNvPr>
            <p:cNvSpPr/>
            <p:nvPr/>
          </p:nvSpPr>
          <p:spPr>
            <a:xfrm rot="16200000" flipH="1" flipV="1">
              <a:off x="5333865" y="5473294"/>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37" name="Parallelogram 15">
              <a:extLst>
                <a:ext uri="{FF2B5EF4-FFF2-40B4-BE49-F238E27FC236}">
                  <a16:creationId xmlns="" xmlns:a16="http://schemas.microsoft.com/office/drawing/2014/main" id="{B6206BF5-7B60-46F8-A258-29538C5A045E}"/>
                </a:ext>
              </a:extLst>
            </p:cNvPr>
            <p:cNvSpPr/>
            <p:nvPr/>
          </p:nvSpPr>
          <p:spPr>
            <a:xfrm rot="5400000" flipV="1">
              <a:off x="4776368" y="5473294"/>
              <a:ext cx="761599" cy="495352"/>
            </a:xfrm>
            <a:custGeom>
              <a:avLst/>
              <a:gdLst>
                <a:gd name="connsiteX0" fmla="*/ 0 w 2468880"/>
                <a:gd name="connsiteY0" fmla="*/ 2179302 h 2179302"/>
                <a:gd name="connsiteX1" fmla="*/ 544826 w 2468880"/>
                <a:gd name="connsiteY1" fmla="*/ 0 h 2179302"/>
                <a:gd name="connsiteX2" fmla="*/ 2468880 w 2468880"/>
                <a:gd name="connsiteY2" fmla="*/ 0 h 2179302"/>
                <a:gd name="connsiteX3" fmla="*/ 1924055 w 2468880"/>
                <a:gd name="connsiteY3" fmla="*/ 2179302 h 2179302"/>
                <a:gd name="connsiteX4" fmla="*/ 0 w 2468880"/>
                <a:gd name="connsiteY4" fmla="*/ 2179302 h 2179302"/>
                <a:gd name="connsiteX0" fmla="*/ 544826 w 2468880"/>
                <a:gd name="connsiteY0" fmla="*/ 0 h 2179302"/>
                <a:gd name="connsiteX1" fmla="*/ 2468880 w 2468880"/>
                <a:gd name="connsiteY1" fmla="*/ 0 h 2179302"/>
                <a:gd name="connsiteX2" fmla="*/ 1924055 w 2468880"/>
                <a:gd name="connsiteY2" fmla="*/ 2179302 h 2179302"/>
                <a:gd name="connsiteX3" fmla="*/ 0 w 2468880"/>
                <a:gd name="connsiteY3" fmla="*/ 2179302 h 2179302"/>
                <a:gd name="connsiteX4" fmla="*/ 636266 w 2468880"/>
                <a:gd name="connsiteY4" fmla="*/ 91440 h 2179302"/>
                <a:gd name="connsiteX0" fmla="*/ 1264920 w 3188974"/>
                <a:gd name="connsiteY0" fmla="*/ 0 h 2179302"/>
                <a:gd name="connsiteX1" fmla="*/ 3188974 w 3188974"/>
                <a:gd name="connsiteY1" fmla="*/ 0 h 2179302"/>
                <a:gd name="connsiteX2" fmla="*/ 2644149 w 3188974"/>
                <a:gd name="connsiteY2" fmla="*/ 2179302 h 2179302"/>
                <a:gd name="connsiteX3" fmla="*/ 720094 w 3188974"/>
                <a:gd name="connsiteY3" fmla="*/ 2179302 h 2179302"/>
                <a:gd name="connsiteX4" fmla="*/ 0 w 3188974"/>
                <a:gd name="connsiteY4" fmla="*/ 533400 h 2179302"/>
                <a:gd name="connsiteX0" fmla="*/ 1935480 w 3188974"/>
                <a:gd name="connsiteY0" fmla="*/ 0 h 2484102"/>
                <a:gd name="connsiteX1" fmla="*/ 3188974 w 3188974"/>
                <a:gd name="connsiteY1" fmla="*/ 304800 h 2484102"/>
                <a:gd name="connsiteX2" fmla="*/ 2644149 w 3188974"/>
                <a:gd name="connsiteY2" fmla="*/ 2484102 h 2484102"/>
                <a:gd name="connsiteX3" fmla="*/ 720094 w 3188974"/>
                <a:gd name="connsiteY3" fmla="*/ 2484102 h 2484102"/>
                <a:gd name="connsiteX4" fmla="*/ 0 w 3188974"/>
                <a:gd name="connsiteY4" fmla="*/ 838200 h 2484102"/>
                <a:gd name="connsiteX0" fmla="*/ 3188974 w 3188974"/>
                <a:gd name="connsiteY0" fmla="*/ 0 h 2179302"/>
                <a:gd name="connsiteX1" fmla="*/ 2644149 w 3188974"/>
                <a:gd name="connsiteY1" fmla="*/ 2179302 h 2179302"/>
                <a:gd name="connsiteX2" fmla="*/ 720094 w 3188974"/>
                <a:gd name="connsiteY2" fmla="*/ 2179302 h 2179302"/>
                <a:gd name="connsiteX3" fmla="*/ 0 w 3188974"/>
                <a:gd name="connsiteY3" fmla="*/ 533400 h 2179302"/>
                <a:gd name="connsiteX0" fmla="*/ 2468880 w 2468880"/>
                <a:gd name="connsiteY0" fmla="*/ 0 h 2179302"/>
                <a:gd name="connsiteX1" fmla="*/ 1924055 w 2468880"/>
                <a:gd name="connsiteY1" fmla="*/ 2179302 h 2179302"/>
                <a:gd name="connsiteX2" fmla="*/ 0 w 2468880"/>
                <a:gd name="connsiteY2" fmla="*/ 2179302 h 2179302"/>
              </a:gdLst>
              <a:ahLst/>
              <a:cxnLst>
                <a:cxn ang="0">
                  <a:pos x="connsiteX0" y="connsiteY0"/>
                </a:cxn>
                <a:cxn ang="0">
                  <a:pos x="connsiteX1" y="connsiteY1"/>
                </a:cxn>
                <a:cxn ang="0">
                  <a:pos x="connsiteX2" y="connsiteY2"/>
                </a:cxn>
              </a:cxnLst>
              <a:rect l="l" t="t" r="r" b="b"/>
              <a:pathLst>
                <a:path w="2468880" h="2179302">
                  <a:moveTo>
                    <a:pt x="2468880" y="0"/>
                  </a:moveTo>
                  <a:lnTo>
                    <a:pt x="1924055" y="2179302"/>
                  </a:lnTo>
                  <a:lnTo>
                    <a:pt x="0" y="2179302"/>
                  </a:lnTo>
                </a:path>
              </a:pathLst>
            </a:custGeom>
            <a:ln w="38100"/>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38" name="TextBox 37">
              <a:extLst>
                <a:ext uri="{FF2B5EF4-FFF2-40B4-BE49-F238E27FC236}">
                  <a16:creationId xmlns="" xmlns:a16="http://schemas.microsoft.com/office/drawing/2014/main" id="{38B84D4A-FDFC-451F-93BC-C4DB7A67F282}"/>
                </a:ext>
              </a:extLst>
            </p:cNvPr>
            <p:cNvSpPr txBox="1"/>
            <p:nvPr/>
          </p:nvSpPr>
          <p:spPr>
            <a:xfrm>
              <a:off x="3042733" y="5984959"/>
              <a:ext cx="2362111" cy="676687"/>
            </a:xfrm>
            <a:prstGeom prst="rect">
              <a:avLst/>
            </a:prstGeom>
            <a:noFill/>
            <a:effectLst/>
          </p:spPr>
          <p:txBody>
            <a:bodyPr wrap="square" rtlCol="0">
              <a:spAutoFit/>
            </a:bodyPr>
            <a:lstStyle/>
            <a:p>
              <a:pPr algn="ctr"/>
              <a:r>
                <a:rPr lang="en-US" sz="1800" b="1" dirty="0"/>
                <a:t>RfD = 0.1</a:t>
              </a:r>
              <a:br>
                <a:rPr lang="en-US" sz="1800" b="1" dirty="0"/>
              </a:br>
              <a:r>
                <a:rPr lang="en-US" sz="1600" b="1" dirty="0"/>
                <a:t>(petroleum streams)</a:t>
              </a:r>
            </a:p>
          </p:txBody>
        </p:sp>
        <p:sp>
          <p:nvSpPr>
            <p:cNvPr id="39" name="TextBox 38">
              <a:extLst>
                <a:ext uri="{FF2B5EF4-FFF2-40B4-BE49-F238E27FC236}">
                  <a16:creationId xmlns="" xmlns:a16="http://schemas.microsoft.com/office/drawing/2014/main" id="{F1FF05A2-A74B-4526-A0D1-09D81F4F38B3}"/>
                </a:ext>
              </a:extLst>
            </p:cNvPr>
            <p:cNvSpPr txBox="1"/>
            <p:nvPr/>
          </p:nvSpPr>
          <p:spPr>
            <a:xfrm>
              <a:off x="928299" y="5984959"/>
              <a:ext cx="2029788" cy="676687"/>
            </a:xfrm>
            <a:prstGeom prst="rect">
              <a:avLst/>
            </a:prstGeom>
            <a:noFill/>
            <a:effectLst/>
          </p:spPr>
          <p:txBody>
            <a:bodyPr wrap="square" rtlCol="0">
              <a:spAutoFit/>
            </a:bodyPr>
            <a:lstStyle/>
            <a:p>
              <a:pPr algn="ctr"/>
              <a:r>
                <a:rPr lang="en-US" sz="1800" b="1" dirty="0"/>
                <a:t>RfD = 2</a:t>
              </a:r>
              <a:br>
                <a:rPr lang="en-US" sz="1800" b="1" dirty="0"/>
              </a:br>
              <a:r>
                <a:rPr lang="en-US" sz="1600" b="1" dirty="0"/>
                <a:t>(weighted mixture)</a:t>
              </a:r>
            </a:p>
          </p:txBody>
        </p:sp>
      </p:grpSp>
      <p:sp>
        <p:nvSpPr>
          <p:cNvPr id="42" name="Title 41"/>
          <p:cNvSpPr>
            <a:spLocks noGrp="1"/>
          </p:cNvSpPr>
          <p:nvPr>
            <p:ph type="title"/>
          </p:nvPr>
        </p:nvSpPr>
        <p:spPr/>
        <p:txBody>
          <a:bodyPr/>
          <a:lstStyle/>
          <a:p>
            <a:r>
              <a:rPr lang="en-US" dirty="0"/>
              <a:t>Human Health Toxicity Assessment</a:t>
            </a:r>
          </a:p>
        </p:txBody>
      </p:sp>
      <p:sp>
        <p:nvSpPr>
          <p:cNvPr id="40" name="TextBox 39">
            <a:extLst>
              <a:ext uri="{FF2B5EF4-FFF2-40B4-BE49-F238E27FC236}">
                <a16:creationId xmlns="" xmlns:a16="http://schemas.microsoft.com/office/drawing/2014/main" id="{8C7D51DE-7D36-4580-B5F5-B5C9E660A7EE}"/>
              </a:ext>
            </a:extLst>
          </p:cNvPr>
          <p:cNvSpPr txBox="1"/>
          <p:nvPr/>
        </p:nvSpPr>
        <p:spPr>
          <a:xfrm>
            <a:off x="146902" y="6460814"/>
            <a:ext cx="4044098" cy="338554"/>
          </a:xfrm>
          <a:prstGeom prst="rect">
            <a:avLst/>
          </a:prstGeom>
          <a:noFill/>
        </p:spPr>
        <p:txBody>
          <a:bodyPr wrap="square" rtlCol="0">
            <a:spAutoFit/>
          </a:bodyPr>
          <a:lstStyle/>
          <a:p>
            <a:r>
              <a:rPr lang="en-US" altLang="en-US" sz="1600" dirty="0"/>
              <a:t>ITRC TPHRisk-1 </a:t>
            </a:r>
            <a:r>
              <a:rPr lang="en-US" sz="1600" dirty="0"/>
              <a:t>Figure 6-2</a:t>
            </a:r>
          </a:p>
        </p:txBody>
      </p:sp>
    </p:spTree>
    <p:extLst>
      <p:ext uri="{BB962C8B-B14F-4D97-AF65-F5344CB8AC3E}">
        <p14:creationId xmlns:p14="http://schemas.microsoft.com/office/powerpoint/2010/main" val="1162874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62300432"/>
              </p:ext>
            </p:extLst>
          </p:nvPr>
        </p:nvGraphicFramePr>
        <p:xfrm>
          <a:off x="440521" y="1560518"/>
          <a:ext cx="8538502" cy="4611682"/>
        </p:xfrm>
        <a:graphic>
          <a:graphicData uri="http://schemas.openxmlformats.org/drawingml/2006/table">
            <a:tbl>
              <a:tblPr>
                <a:tableStyleId>{5C22544A-7EE6-4342-B048-85BDC9FD1C3A}</a:tableStyleId>
              </a:tblPr>
              <a:tblGrid>
                <a:gridCol w="257596">
                  <a:extLst>
                    <a:ext uri="{9D8B030D-6E8A-4147-A177-3AD203B41FA5}">
                      <a16:colId xmlns="" xmlns:a16="http://schemas.microsoft.com/office/drawing/2014/main" val="20000"/>
                    </a:ext>
                  </a:extLst>
                </a:gridCol>
                <a:gridCol w="529936">
                  <a:extLst>
                    <a:ext uri="{9D8B030D-6E8A-4147-A177-3AD203B41FA5}">
                      <a16:colId xmlns="" xmlns:a16="http://schemas.microsoft.com/office/drawing/2014/main" val="20001"/>
                    </a:ext>
                  </a:extLst>
                </a:gridCol>
                <a:gridCol w="120010">
                  <a:extLst>
                    <a:ext uri="{9D8B030D-6E8A-4147-A177-3AD203B41FA5}">
                      <a16:colId xmlns="" xmlns:a16="http://schemas.microsoft.com/office/drawing/2014/main" val="20002"/>
                    </a:ext>
                  </a:extLst>
                </a:gridCol>
                <a:gridCol w="120010">
                  <a:extLst>
                    <a:ext uri="{9D8B030D-6E8A-4147-A177-3AD203B41FA5}">
                      <a16:colId xmlns="" xmlns:a16="http://schemas.microsoft.com/office/drawing/2014/main" val="20003"/>
                    </a:ext>
                  </a:extLst>
                </a:gridCol>
                <a:gridCol w="120010">
                  <a:extLst>
                    <a:ext uri="{9D8B030D-6E8A-4147-A177-3AD203B41FA5}">
                      <a16:colId xmlns="" xmlns:a16="http://schemas.microsoft.com/office/drawing/2014/main" val="20004"/>
                    </a:ext>
                  </a:extLst>
                </a:gridCol>
                <a:gridCol w="120010">
                  <a:extLst>
                    <a:ext uri="{9D8B030D-6E8A-4147-A177-3AD203B41FA5}">
                      <a16:colId xmlns="" xmlns:a16="http://schemas.microsoft.com/office/drawing/2014/main" val="20005"/>
                    </a:ext>
                  </a:extLst>
                </a:gridCol>
                <a:gridCol w="120010">
                  <a:extLst>
                    <a:ext uri="{9D8B030D-6E8A-4147-A177-3AD203B41FA5}">
                      <a16:colId xmlns="" xmlns:a16="http://schemas.microsoft.com/office/drawing/2014/main" val="20006"/>
                    </a:ext>
                  </a:extLst>
                </a:gridCol>
                <a:gridCol w="120010">
                  <a:extLst>
                    <a:ext uri="{9D8B030D-6E8A-4147-A177-3AD203B41FA5}">
                      <a16:colId xmlns="" xmlns:a16="http://schemas.microsoft.com/office/drawing/2014/main" val="20007"/>
                    </a:ext>
                  </a:extLst>
                </a:gridCol>
                <a:gridCol w="120010">
                  <a:extLst>
                    <a:ext uri="{9D8B030D-6E8A-4147-A177-3AD203B41FA5}">
                      <a16:colId xmlns="" xmlns:a16="http://schemas.microsoft.com/office/drawing/2014/main" val="20008"/>
                    </a:ext>
                  </a:extLst>
                </a:gridCol>
                <a:gridCol w="120010">
                  <a:extLst>
                    <a:ext uri="{9D8B030D-6E8A-4147-A177-3AD203B41FA5}">
                      <a16:colId xmlns="" xmlns:a16="http://schemas.microsoft.com/office/drawing/2014/main" val="20009"/>
                    </a:ext>
                  </a:extLst>
                </a:gridCol>
                <a:gridCol w="120010">
                  <a:extLst>
                    <a:ext uri="{9D8B030D-6E8A-4147-A177-3AD203B41FA5}">
                      <a16:colId xmlns="" xmlns:a16="http://schemas.microsoft.com/office/drawing/2014/main" val="20010"/>
                    </a:ext>
                  </a:extLst>
                </a:gridCol>
                <a:gridCol w="120010">
                  <a:extLst>
                    <a:ext uri="{9D8B030D-6E8A-4147-A177-3AD203B41FA5}">
                      <a16:colId xmlns="" xmlns:a16="http://schemas.microsoft.com/office/drawing/2014/main" val="20011"/>
                    </a:ext>
                  </a:extLst>
                </a:gridCol>
                <a:gridCol w="120010">
                  <a:extLst>
                    <a:ext uri="{9D8B030D-6E8A-4147-A177-3AD203B41FA5}">
                      <a16:colId xmlns="" xmlns:a16="http://schemas.microsoft.com/office/drawing/2014/main" val="20012"/>
                    </a:ext>
                  </a:extLst>
                </a:gridCol>
                <a:gridCol w="120010">
                  <a:extLst>
                    <a:ext uri="{9D8B030D-6E8A-4147-A177-3AD203B41FA5}">
                      <a16:colId xmlns="" xmlns:a16="http://schemas.microsoft.com/office/drawing/2014/main" val="20013"/>
                    </a:ext>
                  </a:extLst>
                </a:gridCol>
                <a:gridCol w="26380">
                  <a:extLst>
                    <a:ext uri="{9D8B030D-6E8A-4147-A177-3AD203B41FA5}">
                      <a16:colId xmlns="" xmlns:a16="http://schemas.microsoft.com/office/drawing/2014/main" val="20014"/>
                    </a:ext>
                  </a:extLst>
                </a:gridCol>
                <a:gridCol w="121183">
                  <a:extLst>
                    <a:ext uri="{9D8B030D-6E8A-4147-A177-3AD203B41FA5}">
                      <a16:colId xmlns="" xmlns:a16="http://schemas.microsoft.com/office/drawing/2014/main" val="2006565706"/>
                    </a:ext>
                  </a:extLst>
                </a:gridCol>
                <a:gridCol w="26380">
                  <a:extLst>
                    <a:ext uri="{9D8B030D-6E8A-4147-A177-3AD203B41FA5}">
                      <a16:colId xmlns="" xmlns:a16="http://schemas.microsoft.com/office/drawing/2014/main" val="20015"/>
                    </a:ext>
                  </a:extLst>
                </a:gridCol>
                <a:gridCol w="102470">
                  <a:extLst>
                    <a:ext uri="{9D8B030D-6E8A-4147-A177-3AD203B41FA5}">
                      <a16:colId xmlns="" xmlns:a16="http://schemas.microsoft.com/office/drawing/2014/main" val="20017"/>
                    </a:ext>
                  </a:extLst>
                </a:gridCol>
                <a:gridCol w="120010">
                  <a:extLst>
                    <a:ext uri="{9D8B030D-6E8A-4147-A177-3AD203B41FA5}">
                      <a16:colId xmlns="" xmlns:a16="http://schemas.microsoft.com/office/drawing/2014/main" val="20018"/>
                    </a:ext>
                  </a:extLst>
                </a:gridCol>
                <a:gridCol w="120010">
                  <a:extLst>
                    <a:ext uri="{9D8B030D-6E8A-4147-A177-3AD203B41FA5}">
                      <a16:colId xmlns="" xmlns:a16="http://schemas.microsoft.com/office/drawing/2014/main" val="20019"/>
                    </a:ext>
                  </a:extLst>
                </a:gridCol>
                <a:gridCol w="120010">
                  <a:extLst>
                    <a:ext uri="{9D8B030D-6E8A-4147-A177-3AD203B41FA5}">
                      <a16:colId xmlns="" xmlns:a16="http://schemas.microsoft.com/office/drawing/2014/main" val="20020"/>
                    </a:ext>
                  </a:extLst>
                </a:gridCol>
                <a:gridCol w="120010">
                  <a:extLst>
                    <a:ext uri="{9D8B030D-6E8A-4147-A177-3AD203B41FA5}">
                      <a16:colId xmlns="" xmlns:a16="http://schemas.microsoft.com/office/drawing/2014/main" val="20021"/>
                    </a:ext>
                  </a:extLst>
                </a:gridCol>
                <a:gridCol w="120010">
                  <a:extLst>
                    <a:ext uri="{9D8B030D-6E8A-4147-A177-3AD203B41FA5}">
                      <a16:colId xmlns="" xmlns:a16="http://schemas.microsoft.com/office/drawing/2014/main" val="20022"/>
                    </a:ext>
                  </a:extLst>
                </a:gridCol>
                <a:gridCol w="120010">
                  <a:extLst>
                    <a:ext uri="{9D8B030D-6E8A-4147-A177-3AD203B41FA5}">
                      <a16:colId xmlns="" xmlns:a16="http://schemas.microsoft.com/office/drawing/2014/main" val="20023"/>
                    </a:ext>
                  </a:extLst>
                </a:gridCol>
                <a:gridCol w="120010">
                  <a:extLst>
                    <a:ext uri="{9D8B030D-6E8A-4147-A177-3AD203B41FA5}">
                      <a16:colId xmlns="" xmlns:a16="http://schemas.microsoft.com/office/drawing/2014/main" val="20024"/>
                    </a:ext>
                  </a:extLst>
                </a:gridCol>
                <a:gridCol w="120010">
                  <a:extLst>
                    <a:ext uri="{9D8B030D-6E8A-4147-A177-3AD203B41FA5}">
                      <a16:colId xmlns="" xmlns:a16="http://schemas.microsoft.com/office/drawing/2014/main" val="20025"/>
                    </a:ext>
                  </a:extLst>
                </a:gridCol>
                <a:gridCol w="120010">
                  <a:extLst>
                    <a:ext uri="{9D8B030D-6E8A-4147-A177-3AD203B41FA5}">
                      <a16:colId xmlns="" xmlns:a16="http://schemas.microsoft.com/office/drawing/2014/main" val="20026"/>
                    </a:ext>
                  </a:extLst>
                </a:gridCol>
                <a:gridCol w="120010">
                  <a:extLst>
                    <a:ext uri="{9D8B030D-6E8A-4147-A177-3AD203B41FA5}">
                      <a16:colId xmlns="" xmlns:a16="http://schemas.microsoft.com/office/drawing/2014/main" val="20027"/>
                    </a:ext>
                  </a:extLst>
                </a:gridCol>
                <a:gridCol w="120010">
                  <a:extLst>
                    <a:ext uri="{9D8B030D-6E8A-4147-A177-3AD203B41FA5}">
                      <a16:colId xmlns="" xmlns:a16="http://schemas.microsoft.com/office/drawing/2014/main" val="20028"/>
                    </a:ext>
                  </a:extLst>
                </a:gridCol>
                <a:gridCol w="120010">
                  <a:extLst>
                    <a:ext uri="{9D8B030D-6E8A-4147-A177-3AD203B41FA5}">
                      <a16:colId xmlns="" xmlns:a16="http://schemas.microsoft.com/office/drawing/2014/main" val="20029"/>
                    </a:ext>
                  </a:extLst>
                </a:gridCol>
                <a:gridCol w="120010">
                  <a:extLst>
                    <a:ext uri="{9D8B030D-6E8A-4147-A177-3AD203B41FA5}">
                      <a16:colId xmlns="" xmlns:a16="http://schemas.microsoft.com/office/drawing/2014/main" val="20030"/>
                    </a:ext>
                  </a:extLst>
                </a:gridCol>
                <a:gridCol w="106852">
                  <a:extLst>
                    <a:ext uri="{9D8B030D-6E8A-4147-A177-3AD203B41FA5}">
                      <a16:colId xmlns="" xmlns:a16="http://schemas.microsoft.com/office/drawing/2014/main" val="20031"/>
                    </a:ext>
                  </a:extLst>
                </a:gridCol>
                <a:gridCol w="26504">
                  <a:extLst>
                    <a:ext uri="{9D8B030D-6E8A-4147-A177-3AD203B41FA5}">
                      <a16:colId xmlns="" xmlns:a16="http://schemas.microsoft.com/office/drawing/2014/main" val="20032"/>
                    </a:ext>
                  </a:extLst>
                </a:gridCol>
                <a:gridCol w="120010">
                  <a:extLst>
                    <a:ext uri="{9D8B030D-6E8A-4147-A177-3AD203B41FA5}">
                      <a16:colId xmlns="" xmlns:a16="http://schemas.microsoft.com/office/drawing/2014/main" val="20033"/>
                    </a:ext>
                  </a:extLst>
                </a:gridCol>
                <a:gridCol w="120010">
                  <a:extLst>
                    <a:ext uri="{9D8B030D-6E8A-4147-A177-3AD203B41FA5}">
                      <a16:colId xmlns="" xmlns:a16="http://schemas.microsoft.com/office/drawing/2014/main" val="20034"/>
                    </a:ext>
                  </a:extLst>
                </a:gridCol>
                <a:gridCol w="116943">
                  <a:extLst>
                    <a:ext uri="{9D8B030D-6E8A-4147-A177-3AD203B41FA5}">
                      <a16:colId xmlns="" xmlns:a16="http://schemas.microsoft.com/office/drawing/2014/main" val="20035"/>
                    </a:ext>
                  </a:extLst>
                </a:gridCol>
                <a:gridCol w="93323">
                  <a:extLst>
                    <a:ext uri="{9D8B030D-6E8A-4147-A177-3AD203B41FA5}">
                      <a16:colId xmlns="" xmlns:a16="http://schemas.microsoft.com/office/drawing/2014/main" val="20036"/>
                    </a:ext>
                  </a:extLst>
                </a:gridCol>
                <a:gridCol w="27489">
                  <a:extLst>
                    <a:ext uri="{9D8B030D-6E8A-4147-A177-3AD203B41FA5}">
                      <a16:colId xmlns="" xmlns:a16="http://schemas.microsoft.com/office/drawing/2014/main" val="20037"/>
                    </a:ext>
                  </a:extLst>
                </a:gridCol>
                <a:gridCol w="27489">
                  <a:extLst>
                    <a:ext uri="{9D8B030D-6E8A-4147-A177-3AD203B41FA5}">
                      <a16:colId xmlns="" xmlns:a16="http://schemas.microsoft.com/office/drawing/2014/main" val="20038"/>
                    </a:ext>
                  </a:extLst>
                </a:gridCol>
                <a:gridCol w="96391">
                  <a:extLst>
                    <a:ext uri="{9D8B030D-6E8A-4147-A177-3AD203B41FA5}">
                      <a16:colId xmlns="" xmlns:a16="http://schemas.microsoft.com/office/drawing/2014/main" val="20039"/>
                    </a:ext>
                  </a:extLst>
                </a:gridCol>
                <a:gridCol w="120010">
                  <a:extLst>
                    <a:ext uri="{9D8B030D-6E8A-4147-A177-3AD203B41FA5}">
                      <a16:colId xmlns="" xmlns:a16="http://schemas.microsoft.com/office/drawing/2014/main" val="20040"/>
                    </a:ext>
                  </a:extLst>
                </a:gridCol>
                <a:gridCol w="120010">
                  <a:extLst>
                    <a:ext uri="{9D8B030D-6E8A-4147-A177-3AD203B41FA5}">
                      <a16:colId xmlns="" xmlns:a16="http://schemas.microsoft.com/office/drawing/2014/main" val="20041"/>
                    </a:ext>
                  </a:extLst>
                </a:gridCol>
                <a:gridCol w="120010">
                  <a:extLst>
                    <a:ext uri="{9D8B030D-6E8A-4147-A177-3AD203B41FA5}">
                      <a16:colId xmlns="" xmlns:a16="http://schemas.microsoft.com/office/drawing/2014/main" val="20042"/>
                    </a:ext>
                  </a:extLst>
                </a:gridCol>
                <a:gridCol w="120010">
                  <a:extLst>
                    <a:ext uri="{9D8B030D-6E8A-4147-A177-3AD203B41FA5}">
                      <a16:colId xmlns="" xmlns:a16="http://schemas.microsoft.com/office/drawing/2014/main" val="20043"/>
                    </a:ext>
                  </a:extLst>
                </a:gridCol>
                <a:gridCol w="120010">
                  <a:extLst>
                    <a:ext uri="{9D8B030D-6E8A-4147-A177-3AD203B41FA5}">
                      <a16:colId xmlns="" xmlns:a16="http://schemas.microsoft.com/office/drawing/2014/main" val="20044"/>
                    </a:ext>
                  </a:extLst>
                </a:gridCol>
                <a:gridCol w="120010">
                  <a:extLst>
                    <a:ext uri="{9D8B030D-6E8A-4147-A177-3AD203B41FA5}">
                      <a16:colId xmlns="" xmlns:a16="http://schemas.microsoft.com/office/drawing/2014/main" val="20045"/>
                    </a:ext>
                  </a:extLst>
                </a:gridCol>
                <a:gridCol w="120010">
                  <a:extLst>
                    <a:ext uri="{9D8B030D-6E8A-4147-A177-3AD203B41FA5}">
                      <a16:colId xmlns="" xmlns:a16="http://schemas.microsoft.com/office/drawing/2014/main" val="20046"/>
                    </a:ext>
                  </a:extLst>
                </a:gridCol>
                <a:gridCol w="120010">
                  <a:extLst>
                    <a:ext uri="{9D8B030D-6E8A-4147-A177-3AD203B41FA5}">
                      <a16:colId xmlns="" xmlns:a16="http://schemas.microsoft.com/office/drawing/2014/main" val="20047"/>
                    </a:ext>
                  </a:extLst>
                </a:gridCol>
                <a:gridCol w="120010">
                  <a:extLst>
                    <a:ext uri="{9D8B030D-6E8A-4147-A177-3AD203B41FA5}">
                      <a16:colId xmlns="" xmlns:a16="http://schemas.microsoft.com/office/drawing/2014/main" val="20048"/>
                    </a:ext>
                  </a:extLst>
                </a:gridCol>
                <a:gridCol w="120010">
                  <a:extLst>
                    <a:ext uri="{9D8B030D-6E8A-4147-A177-3AD203B41FA5}">
                      <a16:colId xmlns="" xmlns:a16="http://schemas.microsoft.com/office/drawing/2014/main" val="20049"/>
                    </a:ext>
                  </a:extLst>
                </a:gridCol>
                <a:gridCol w="120010">
                  <a:extLst>
                    <a:ext uri="{9D8B030D-6E8A-4147-A177-3AD203B41FA5}">
                      <a16:colId xmlns="" xmlns:a16="http://schemas.microsoft.com/office/drawing/2014/main" val="20050"/>
                    </a:ext>
                  </a:extLst>
                </a:gridCol>
                <a:gridCol w="120010">
                  <a:extLst>
                    <a:ext uri="{9D8B030D-6E8A-4147-A177-3AD203B41FA5}">
                      <a16:colId xmlns="" xmlns:a16="http://schemas.microsoft.com/office/drawing/2014/main" val="20051"/>
                    </a:ext>
                  </a:extLst>
                </a:gridCol>
                <a:gridCol w="120010">
                  <a:extLst>
                    <a:ext uri="{9D8B030D-6E8A-4147-A177-3AD203B41FA5}">
                      <a16:colId xmlns="" xmlns:a16="http://schemas.microsoft.com/office/drawing/2014/main" val="20052"/>
                    </a:ext>
                  </a:extLst>
                </a:gridCol>
                <a:gridCol w="120010">
                  <a:extLst>
                    <a:ext uri="{9D8B030D-6E8A-4147-A177-3AD203B41FA5}">
                      <a16:colId xmlns="" xmlns:a16="http://schemas.microsoft.com/office/drawing/2014/main" val="20053"/>
                    </a:ext>
                  </a:extLst>
                </a:gridCol>
                <a:gridCol w="120010">
                  <a:extLst>
                    <a:ext uri="{9D8B030D-6E8A-4147-A177-3AD203B41FA5}">
                      <a16:colId xmlns="" xmlns:a16="http://schemas.microsoft.com/office/drawing/2014/main" val="20054"/>
                    </a:ext>
                  </a:extLst>
                </a:gridCol>
                <a:gridCol w="120010">
                  <a:extLst>
                    <a:ext uri="{9D8B030D-6E8A-4147-A177-3AD203B41FA5}">
                      <a16:colId xmlns="" xmlns:a16="http://schemas.microsoft.com/office/drawing/2014/main" val="20055"/>
                    </a:ext>
                  </a:extLst>
                </a:gridCol>
                <a:gridCol w="120010">
                  <a:extLst>
                    <a:ext uri="{9D8B030D-6E8A-4147-A177-3AD203B41FA5}">
                      <a16:colId xmlns="" xmlns:a16="http://schemas.microsoft.com/office/drawing/2014/main" val="20056"/>
                    </a:ext>
                  </a:extLst>
                </a:gridCol>
                <a:gridCol w="120010">
                  <a:extLst>
                    <a:ext uri="{9D8B030D-6E8A-4147-A177-3AD203B41FA5}">
                      <a16:colId xmlns="" xmlns:a16="http://schemas.microsoft.com/office/drawing/2014/main" val="20057"/>
                    </a:ext>
                  </a:extLst>
                </a:gridCol>
                <a:gridCol w="120010">
                  <a:extLst>
                    <a:ext uri="{9D8B030D-6E8A-4147-A177-3AD203B41FA5}">
                      <a16:colId xmlns="" xmlns:a16="http://schemas.microsoft.com/office/drawing/2014/main" val="20058"/>
                    </a:ext>
                  </a:extLst>
                </a:gridCol>
                <a:gridCol w="120010">
                  <a:extLst>
                    <a:ext uri="{9D8B030D-6E8A-4147-A177-3AD203B41FA5}">
                      <a16:colId xmlns="" xmlns:a16="http://schemas.microsoft.com/office/drawing/2014/main" val="20059"/>
                    </a:ext>
                  </a:extLst>
                </a:gridCol>
                <a:gridCol w="120010">
                  <a:extLst>
                    <a:ext uri="{9D8B030D-6E8A-4147-A177-3AD203B41FA5}">
                      <a16:colId xmlns="" xmlns:a16="http://schemas.microsoft.com/office/drawing/2014/main" val="20060"/>
                    </a:ext>
                  </a:extLst>
                </a:gridCol>
                <a:gridCol w="120010">
                  <a:extLst>
                    <a:ext uri="{9D8B030D-6E8A-4147-A177-3AD203B41FA5}">
                      <a16:colId xmlns="" xmlns:a16="http://schemas.microsoft.com/office/drawing/2014/main" val="20061"/>
                    </a:ext>
                  </a:extLst>
                </a:gridCol>
                <a:gridCol w="120010">
                  <a:extLst>
                    <a:ext uri="{9D8B030D-6E8A-4147-A177-3AD203B41FA5}">
                      <a16:colId xmlns="" xmlns:a16="http://schemas.microsoft.com/office/drawing/2014/main" val="20062"/>
                    </a:ext>
                  </a:extLst>
                </a:gridCol>
                <a:gridCol w="120010">
                  <a:extLst>
                    <a:ext uri="{9D8B030D-6E8A-4147-A177-3AD203B41FA5}">
                      <a16:colId xmlns="" xmlns:a16="http://schemas.microsoft.com/office/drawing/2014/main" val="20063"/>
                    </a:ext>
                  </a:extLst>
                </a:gridCol>
                <a:gridCol w="120010">
                  <a:extLst>
                    <a:ext uri="{9D8B030D-6E8A-4147-A177-3AD203B41FA5}">
                      <a16:colId xmlns="" xmlns:a16="http://schemas.microsoft.com/office/drawing/2014/main" val="20064"/>
                    </a:ext>
                  </a:extLst>
                </a:gridCol>
                <a:gridCol w="120010">
                  <a:extLst>
                    <a:ext uri="{9D8B030D-6E8A-4147-A177-3AD203B41FA5}">
                      <a16:colId xmlns="" xmlns:a16="http://schemas.microsoft.com/office/drawing/2014/main" val="20065"/>
                    </a:ext>
                  </a:extLst>
                </a:gridCol>
                <a:gridCol w="120010">
                  <a:extLst>
                    <a:ext uri="{9D8B030D-6E8A-4147-A177-3AD203B41FA5}">
                      <a16:colId xmlns="" xmlns:a16="http://schemas.microsoft.com/office/drawing/2014/main" val="20066"/>
                    </a:ext>
                  </a:extLst>
                </a:gridCol>
                <a:gridCol w="26504">
                  <a:extLst>
                    <a:ext uri="{9D8B030D-6E8A-4147-A177-3AD203B41FA5}">
                      <a16:colId xmlns="" xmlns:a16="http://schemas.microsoft.com/office/drawing/2014/main" val="20067"/>
                    </a:ext>
                  </a:extLst>
                </a:gridCol>
                <a:gridCol w="112492">
                  <a:extLst>
                    <a:ext uri="{9D8B030D-6E8A-4147-A177-3AD203B41FA5}">
                      <a16:colId xmlns="" xmlns:a16="http://schemas.microsoft.com/office/drawing/2014/main" val="20068"/>
                    </a:ext>
                  </a:extLst>
                </a:gridCol>
                <a:gridCol w="120010">
                  <a:extLst>
                    <a:ext uri="{9D8B030D-6E8A-4147-A177-3AD203B41FA5}">
                      <a16:colId xmlns="" xmlns:a16="http://schemas.microsoft.com/office/drawing/2014/main" val="20069"/>
                    </a:ext>
                  </a:extLst>
                </a:gridCol>
                <a:gridCol w="120010">
                  <a:extLst>
                    <a:ext uri="{9D8B030D-6E8A-4147-A177-3AD203B41FA5}">
                      <a16:colId xmlns="" xmlns:a16="http://schemas.microsoft.com/office/drawing/2014/main" val="20070"/>
                    </a:ext>
                  </a:extLst>
                </a:gridCol>
                <a:gridCol w="120010">
                  <a:extLst>
                    <a:ext uri="{9D8B030D-6E8A-4147-A177-3AD203B41FA5}">
                      <a16:colId xmlns="" xmlns:a16="http://schemas.microsoft.com/office/drawing/2014/main" val="20071"/>
                    </a:ext>
                  </a:extLst>
                </a:gridCol>
              </a:tblGrid>
              <a:tr h="222276">
                <a:tc gridSpan="2">
                  <a:txBody>
                    <a:bodyPr/>
                    <a:lstStyle/>
                    <a:p>
                      <a:pPr algn="l" fontAlgn="ctr"/>
                      <a:r>
                        <a:rPr lang="en-US" sz="600" u="none" strike="noStrike" dirty="0">
                          <a:solidFill>
                            <a:schemeClr val="bg1"/>
                          </a:solidFill>
                          <a:effectLst/>
                          <a:latin typeface="+mn-lt"/>
                        </a:rPr>
                        <a:t> </a:t>
                      </a:r>
                      <a:endParaRPr lang="en-US" sz="600" b="0" i="0" u="none" strike="noStrike" dirty="0">
                        <a:solidFill>
                          <a:schemeClr val="bg1"/>
                        </a:solidFill>
                        <a:effectLst/>
                        <a:latin typeface="+mn-lt"/>
                      </a:endParaRPr>
                    </a:p>
                  </a:txBody>
                  <a:tcPr marL="980" marR="980" marT="980" marB="0" anchor="ctr">
                    <a:solidFill>
                      <a:schemeClr val="tx2">
                        <a:lumMod val="75000"/>
                        <a:lumOff val="25000"/>
                      </a:schemeClr>
                    </a:solidFill>
                  </a:tcPr>
                </a:tc>
                <a:tc hMerge="1">
                  <a:txBody>
                    <a:bodyPr/>
                    <a:lstStyle/>
                    <a:p>
                      <a:endParaRPr lang="en-US"/>
                    </a:p>
                  </a:txBody>
                  <a:tcPr/>
                </a:tc>
                <a:tc gridSpan="36">
                  <a:txBody>
                    <a:bodyPr/>
                    <a:lstStyle/>
                    <a:p>
                      <a:pPr algn="ctr" fontAlgn="ctr"/>
                      <a:r>
                        <a:rPr lang="en-US" sz="800" b="1" u="none" strike="noStrike" dirty="0">
                          <a:solidFill>
                            <a:schemeClr val="bg1"/>
                          </a:solidFill>
                          <a:effectLst/>
                          <a:latin typeface="+mn-lt"/>
                        </a:rPr>
                        <a:t>Aliphatic</a:t>
                      </a: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endParaRPr lang="en-US"/>
                    </a:p>
                  </a:txBody>
                  <a:tcP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endParaRPr lang="en-US"/>
                    </a:p>
                  </a:txBody>
                  <a:tcP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endParaRPr lang="en-US"/>
                    </a:p>
                  </a:txBody>
                  <a:tcP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endParaRPr lang="en-US"/>
                    </a:p>
                  </a:txBody>
                  <a:tcPr/>
                </a:tc>
                <a:tc gridSpan="34">
                  <a:txBody>
                    <a:bodyPr/>
                    <a:lstStyle/>
                    <a:p>
                      <a:pPr algn="ctr" fontAlgn="ctr"/>
                      <a:r>
                        <a:rPr lang="en-US" sz="800" b="1" u="none" strike="noStrike" dirty="0">
                          <a:solidFill>
                            <a:schemeClr val="bg1"/>
                          </a:solidFill>
                          <a:effectLst/>
                          <a:latin typeface="+mn-lt"/>
                        </a:rPr>
                        <a:t>Aromatic</a:t>
                      </a: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endParaRPr lang="en-US"/>
                    </a:p>
                  </a:txBody>
                  <a:tcP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tc hMerge="1">
                  <a:txBody>
                    <a:bodyPr/>
                    <a:lstStyle/>
                    <a:p>
                      <a:pPr algn="ctr" fontAlgn="ctr"/>
                      <a:endParaRPr lang="en-US" sz="800" b="0" i="0" u="none" strike="noStrike">
                        <a:solidFill>
                          <a:srgbClr val="000000"/>
                        </a:solidFill>
                        <a:effectLst/>
                        <a:latin typeface="Calibri" panose="020F0502020204030204" pitchFamily="34" charset="0"/>
                      </a:endParaRPr>
                    </a:p>
                  </a:txBody>
                  <a:tcPr marL="1307" marR="1307" marT="1307" marB="0" anchor="ctr"/>
                </a:tc>
                <a:extLst>
                  <a:ext uri="{0D108BD9-81ED-4DB2-BD59-A6C34878D82A}">
                    <a16:rowId xmlns="" xmlns:a16="http://schemas.microsoft.com/office/drawing/2014/main" val="10000"/>
                  </a:ext>
                </a:extLst>
              </a:tr>
              <a:tr h="557279">
                <a:tc gridSpan="2">
                  <a:txBody>
                    <a:bodyPr/>
                    <a:lstStyle/>
                    <a:p>
                      <a:pPr algn="r" fontAlgn="ctr"/>
                      <a:r>
                        <a:rPr lang="en-US" sz="800" b="1" u="none" strike="noStrike" dirty="0">
                          <a:solidFill>
                            <a:schemeClr val="bg1"/>
                          </a:solidFill>
                          <a:effectLst/>
                          <a:latin typeface="+mn-lt"/>
                        </a:rPr>
                        <a:t>Carbon </a:t>
                      </a:r>
                    </a:p>
                    <a:p>
                      <a:pPr algn="r" fontAlgn="ctr"/>
                      <a:r>
                        <a:rPr lang="en-US" sz="800" b="1" u="none" strike="noStrike" dirty="0">
                          <a:solidFill>
                            <a:schemeClr val="bg1"/>
                          </a:solidFill>
                          <a:effectLst/>
                          <a:latin typeface="+mn-lt"/>
                        </a:rPr>
                        <a:t>Chain Length</a:t>
                      </a: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hMerge="1">
                  <a:txBody>
                    <a:bodyPr/>
                    <a:lstStyle/>
                    <a:p>
                      <a:endParaRPr lang="en-US"/>
                    </a:p>
                  </a:txBody>
                  <a:tcPr/>
                </a:tc>
                <a:tc>
                  <a:txBody>
                    <a:bodyPr/>
                    <a:lstStyle/>
                    <a:p>
                      <a:pPr algn="ctr" fontAlgn="ctr"/>
                      <a:r>
                        <a:rPr lang="en-US" sz="600" u="none" strike="noStrike" dirty="0">
                          <a:solidFill>
                            <a:schemeClr val="bg1"/>
                          </a:solidFill>
                          <a:effectLst/>
                          <a:latin typeface="+mn-lt"/>
                        </a:rPr>
                        <a:t>5</a:t>
                      </a:r>
                      <a:endParaRPr lang="en-US" sz="600" b="0" i="0" u="none" strike="noStrike" dirty="0">
                        <a:solidFill>
                          <a:schemeClr val="bg1"/>
                        </a:solidFill>
                        <a:effectLst/>
                        <a:latin typeface="+mn-lt"/>
                      </a:endParaRPr>
                    </a:p>
                  </a:txBody>
                  <a:tcPr marL="980" marR="980" marT="980" marB="0" vert="vert27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6</a:t>
                      </a:r>
                      <a:endParaRPr lang="en-US" sz="600" b="0" i="0" u="none" strike="noStrike" dirty="0">
                        <a:solidFill>
                          <a:schemeClr val="bg1"/>
                        </a:solidFill>
                        <a:effectLst/>
                        <a:latin typeface="+mn-lt"/>
                      </a:endParaRPr>
                    </a:p>
                  </a:txBody>
                  <a:tcPr marL="980" marR="980" marT="980" marB="0" vert="vert27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7</a:t>
                      </a:r>
                      <a:endParaRPr lang="en-US" sz="600" b="0" i="0" u="none" strike="noStrike" dirty="0">
                        <a:solidFill>
                          <a:schemeClr val="bg1"/>
                        </a:solidFill>
                        <a:effectLst/>
                        <a:latin typeface="+mn-lt"/>
                      </a:endParaRPr>
                    </a:p>
                  </a:txBody>
                  <a:tcPr marL="980" marR="980" marT="980" marB="0" vert="vert270" anchor="ctr">
                    <a:lnB w="12700" cap="flat" cmpd="sng" algn="ctr">
                      <a:solidFill>
                        <a:schemeClr val="bg1"/>
                      </a:solidFill>
                      <a:prstDash val="solid"/>
                      <a:round/>
                      <a:headEnd type="none" w="med" len="med"/>
                      <a:tailEnd type="none" w="med" len="med"/>
                    </a:lnB>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8</a:t>
                      </a:r>
                      <a:endParaRPr lang="en-US" sz="600" b="0" i="0" u="none" strike="noStrike" dirty="0">
                        <a:solidFill>
                          <a:schemeClr val="bg1"/>
                        </a:solidFill>
                        <a:effectLst/>
                        <a:latin typeface="+mn-lt"/>
                      </a:endParaRPr>
                    </a:p>
                  </a:txBody>
                  <a:tcPr marL="980" marR="980" marT="980" marB="0" vert="vert270" anchor="ctr">
                    <a:lnB w="12700" cap="flat" cmpd="sng" algn="ctr">
                      <a:solidFill>
                        <a:schemeClr val="bg1"/>
                      </a:solidFill>
                      <a:prstDash val="solid"/>
                      <a:round/>
                      <a:headEnd type="none" w="med" len="med"/>
                      <a:tailEnd type="none" w="med" len="med"/>
                    </a:lnB>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9</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10</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11</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12</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13</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14</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15</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16</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gridSpan="2">
                  <a:txBody>
                    <a:bodyPr/>
                    <a:lstStyle/>
                    <a:p>
                      <a:pPr algn="ctr" fontAlgn="ctr"/>
                      <a:r>
                        <a:rPr lang="en-US" sz="600" u="none" strike="noStrike" dirty="0">
                          <a:solidFill>
                            <a:schemeClr val="bg1"/>
                          </a:solidFill>
                          <a:effectLst/>
                          <a:latin typeface="+mn-lt"/>
                        </a:rPr>
                        <a:t>17</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hMerge="1">
                  <a:txBody>
                    <a:bodyPr/>
                    <a:lstStyle/>
                    <a:p>
                      <a:pPr algn="ctr" fontAlgn="ctr"/>
                      <a:endParaRPr lang="en-US" sz="600" b="0" i="0" u="none" strike="noStrike">
                        <a:solidFill>
                          <a:schemeClr val="bg1"/>
                        </a:solidFill>
                        <a:effectLst/>
                        <a:latin typeface="+mn-lt"/>
                      </a:endParaRPr>
                    </a:p>
                  </a:txBody>
                  <a:tcPr marL="980" marR="980" marT="980" marB="0" vert="vert270" anchor="ctr">
                    <a:solidFill>
                      <a:schemeClr val="tx2">
                        <a:lumMod val="75000"/>
                        <a:lumOff val="25000"/>
                      </a:schemeClr>
                    </a:solidFill>
                  </a:tcPr>
                </a:tc>
                <a:tc gridSpan="2">
                  <a:txBody>
                    <a:bodyPr/>
                    <a:lstStyle/>
                    <a:p>
                      <a:pPr algn="ctr" fontAlgn="ctr"/>
                      <a:r>
                        <a:rPr lang="en-US" sz="600" u="none" strike="noStrike" dirty="0">
                          <a:solidFill>
                            <a:schemeClr val="bg1"/>
                          </a:solidFill>
                          <a:effectLst/>
                          <a:latin typeface="+mn-lt"/>
                        </a:rPr>
                        <a:t>18</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hMerge="1">
                  <a:txBody>
                    <a:bodyPr/>
                    <a:lstStyle/>
                    <a:p>
                      <a:endParaRPr lang="en-US"/>
                    </a:p>
                  </a:txBody>
                  <a:tcPr/>
                </a:tc>
                <a:tc>
                  <a:txBody>
                    <a:bodyPr/>
                    <a:lstStyle/>
                    <a:p>
                      <a:pPr algn="ctr" fontAlgn="ctr"/>
                      <a:r>
                        <a:rPr lang="en-US" sz="600" u="none" strike="noStrike" dirty="0">
                          <a:solidFill>
                            <a:schemeClr val="bg1"/>
                          </a:solidFill>
                          <a:effectLst/>
                          <a:latin typeface="+mn-lt"/>
                        </a:rPr>
                        <a:t>19</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20</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21</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22</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23</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24</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25</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26</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27</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28</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29</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30</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31</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gridSpan="2">
                  <a:txBody>
                    <a:bodyPr/>
                    <a:lstStyle/>
                    <a:p>
                      <a:pPr algn="ctr" fontAlgn="ctr"/>
                      <a:r>
                        <a:rPr lang="en-US" sz="600" u="none" strike="noStrike" dirty="0">
                          <a:solidFill>
                            <a:schemeClr val="bg1"/>
                          </a:solidFill>
                          <a:effectLst/>
                          <a:latin typeface="+mn-lt"/>
                        </a:rPr>
                        <a:t>32</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hMerge="1">
                  <a:txBody>
                    <a:bodyPr/>
                    <a:lstStyle/>
                    <a:p>
                      <a:endParaRPr lang="en-US"/>
                    </a:p>
                  </a:txBody>
                  <a:tcPr/>
                </a:tc>
                <a:tc>
                  <a:txBody>
                    <a:bodyPr/>
                    <a:lstStyle/>
                    <a:p>
                      <a:pPr algn="ctr" fontAlgn="ctr"/>
                      <a:r>
                        <a:rPr lang="en-US" sz="600" u="none" strike="noStrike" dirty="0">
                          <a:solidFill>
                            <a:schemeClr val="bg1"/>
                          </a:solidFill>
                          <a:effectLst/>
                          <a:latin typeface="+mn-lt"/>
                        </a:rPr>
                        <a:t>33</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34</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35</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gridSpan="2">
                  <a:txBody>
                    <a:bodyPr/>
                    <a:lstStyle/>
                    <a:p>
                      <a:pPr algn="ctr" fontAlgn="ctr"/>
                      <a:r>
                        <a:rPr lang="en-US" sz="600" u="none" strike="noStrike" dirty="0">
                          <a:solidFill>
                            <a:schemeClr val="bg1"/>
                          </a:solidFill>
                          <a:effectLst/>
                          <a:latin typeface="+mn-lt"/>
                        </a:rPr>
                        <a:t>36</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hMerge="1">
                  <a:txBody>
                    <a:bodyPr/>
                    <a:lstStyle/>
                    <a:p>
                      <a:endParaRPr lang="en-US"/>
                    </a:p>
                  </a:txBody>
                  <a:tcPr/>
                </a:tc>
                <a:tc gridSpan="2">
                  <a:txBody>
                    <a:bodyPr/>
                    <a:lstStyle/>
                    <a:p>
                      <a:pPr algn="ctr" fontAlgn="ctr"/>
                      <a:r>
                        <a:rPr lang="en-US" sz="600" u="none" strike="noStrike" dirty="0">
                          <a:solidFill>
                            <a:schemeClr val="bg1"/>
                          </a:solidFill>
                          <a:effectLst/>
                          <a:latin typeface="+mn-lt"/>
                        </a:rPr>
                        <a:t>5</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hMerge="1">
                  <a:txBody>
                    <a:bodyPr/>
                    <a:lstStyle/>
                    <a:p>
                      <a:endParaRPr lang="en-US"/>
                    </a:p>
                  </a:txBody>
                  <a:tcPr/>
                </a:tc>
                <a:tc>
                  <a:txBody>
                    <a:bodyPr/>
                    <a:lstStyle/>
                    <a:p>
                      <a:pPr algn="ctr" fontAlgn="ctr"/>
                      <a:r>
                        <a:rPr lang="en-US" sz="600" b="0" i="0" u="none" strike="noStrike" dirty="0">
                          <a:solidFill>
                            <a:schemeClr val="bg1"/>
                          </a:solidFill>
                          <a:effectLst/>
                          <a:latin typeface="+mn-lt"/>
                        </a:rPr>
                        <a:t>6</a:t>
                      </a:r>
                    </a:p>
                  </a:txBody>
                  <a:tcPr marL="980" marR="980" marT="980" marB="0" vert="vert270" anchor="ctr">
                    <a:solidFill>
                      <a:schemeClr val="tx2">
                        <a:lumMod val="75000"/>
                        <a:lumOff val="25000"/>
                      </a:schemeClr>
                    </a:solidFill>
                  </a:tcPr>
                </a:tc>
                <a:tc>
                  <a:txBody>
                    <a:bodyPr/>
                    <a:lstStyle/>
                    <a:p>
                      <a:pPr algn="ctr" fontAlgn="ctr"/>
                      <a:r>
                        <a:rPr lang="en-US" sz="600" b="0" i="0" u="none" strike="noStrike" dirty="0">
                          <a:solidFill>
                            <a:schemeClr val="bg1"/>
                          </a:solidFill>
                          <a:effectLst/>
                          <a:latin typeface="+mn-lt"/>
                        </a:rPr>
                        <a:t>7</a:t>
                      </a:r>
                    </a:p>
                  </a:txBody>
                  <a:tcPr marL="980" marR="980" marT="980" marB="0" vert="vert270" anchor="ctr">
                    <a:solidFill>
                      <a:schemeClr val="tx2">
                        <a:lumMod val="75000"/>
                        <a:lumOff val="25000"/>
                      </a:schemeClr>
                    </a:solidFill>
                  </a:tcPr>
                </a:tc>
                <a:tc>
                  <a:txBody>
                    <a:bodyPr/>
                    <a:lstStyle/>
                    <a:p>
                      <a:pPr algn="ctr" fontAlgn="ctr"/>
                      <a:r>
                        <a:rPr lang="en-US" sz="600" b="0" i="0" u="none" strike="noStrike" dirty="0">
                          <a:solidFill>
                            <a:schemeClr val="bg1"/>
                          </a:solidFill>
                          <a:effectLst/>
                          <a:latin typeface="+mn-lt"/>
                        </a:rPr>
                        <a:t>8</a:t>
                      </a: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9</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10</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11</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12</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13</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14</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15</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16</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17</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18</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19</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20</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21</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22</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23</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24</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25</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26</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27</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28</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29</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30</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31</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32</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gridSpan="2">
                  <a:txBody>
                    <a:bodyPr/>
                    <a:lstStyle/>
                    <a:p>
                      <a:pPr algn="ctr" fontAlgn="ctr"/>
                      <a:r>
                        <a:rPr lang="en-US" sz="600" u="none" strike="noStrike" dirty="0">
                          <a:solidFill>
                            <a:schemeClr val="bg1"/>
                          </a:solidFill>
                          <a:effectLst/>
                          <a:latin typeface="+mn-lt"/>
                        </a:rPr>
                        <a:t>33</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hMerge="1">
                  <a:txBody>
                    <a:bodyPr/>
                    <a:lstStyle/>
                    <a:p>
                      <a:endParaRPr lang="en-US"/>
                    </a:p>
                  </a:txBody>
                  <a:tcPr/>
                </a:tc>
                <a:tc>
                  <a:txBody>
                    <a:bodyPr/>
                    <a:lstStyle/>
                    <a:p>
                      <a:pPr algn="ctr" fontAlgn="ctr"/>
                      <a:r>
                        <a:rPr lang="en-US" sz="600" u="none" strike="noStrike" dirty="0">
                          <a:solidFill>
                            <a:schemeClr val="bg1"/>
                          </a:solidFill>
                          <a:effectLst/>
                          <a:latin typeface="+mn-lt"/>
                        </a:rPr>
                        <a:t>34</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35</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tc>
                  <a:txBody>
                    <a:bodyPr/>
                    <a:lstStyle/>
                    <a:p>
                      <a:pPr algn="ctr" fontAlgn="ctr"/>
                      <a:r>
                        <a:rPr lang="en-US" sz="600" u="none" strike="noStrike" dirty="0">
                          <a:solidFill>
                            <a:schemeClr val="bg1"/>
                          </a:solidFill>
                          <a:effectLst/>
                          <a:latin typeface="+mn-lt"/>
                        </a:rPr>
                        <a:t>36</a:t>
                      </a:r>
                      <a:endParaRPr lang="en-US" sz="600" b="0" i="0" u="none" strike="noStrike" dirty="0">
                        <a:solidFill>
                          <a:schemeClr val="bg1"/>
                        </a:solidFill>
                        <a:effectLst/>
                        <a:latin typeface="+mn-lt"/>
                      </a:endParaRPr>
                    </a:p>
                  </a:txBody>
                  <a:tcPr marL="980" marR="980" marT="980" marB="0" vert="vert270" anchor="ctr">
                    <a:solidFill>
                      <a:schemeClr val="tx2">
                        <a:lumMod val="75000"/>
                        <a:lumOff val="25000"/>
                      </a:schemeClr>
                    </a:solidFill>
                  </a:tcPr>
                </a:tc>
                <a:extLst>
                  <a:ext uri="{0D108BD9-81ED-4DB2-BD59-A6C34878D82A}">
                    <a16:rowId xmlns="" xmlns:a16="http://schemas.microsoft.com/office/drawing/2014/main" val="10001"/>
                  </a:ext>
                </a:extLst>
              </a:tr>
              <a:tr h="347518">
                <a:tc rowSpan="3">
                  <a:txBody>
                    <a:bodyPr/>
                    <a:lstStyle/>
                    <a:p>
                      <a:pPr algn="ctr" fontAlgn="ctr"/>
                      <a:r>
                        <a:rPr lang="en-US" sz="800" b="1" i="0" u="none" strike="noStrike" dirty="0">
                          <a:solidFill>
                            <a:schemeClr val="bg1"/>
                          </a:solidFill>
                          <a:effectLst/>
                          <a:latin typeface="+mn-lt"/>
                        </a:rPr>
                        <a:t>USEPA 8015B</a:t>
                      </a:r>
                    </a:p>
                  </a:txBody>
                  <a:tcPr marL="980" marR="980" marT="980" marB="0" vert="vert270" anchor="ctr">
                    <a:solidFill>
                      <a:schemeClr val="tx2">
                        <a:lumMod val="75000"/>
                        <a:lumOff val="25000"/>
                      </a:schemeClr>
                    </a:solidFill>
                  </a:tcPr>
                </a:tc>
                <a:tc>
                  <a:txBody>
                    <a:bodyPr/>
                    <a:lstStyle/>
                    <a:p>
                      <a:pPr algn="l" fontAlgn="ctr"/>
                      <a:r>
                        <a:rPr lang="en-US" sz="800" b="1" u="none" strike="noStrike" dirty="0">
                          <a:solidFill>
                            <a:schemeClr val="bg1"/>
                          </a:solidFill>
                          <a:effectLst/>
                          <a:latin typeface="+mn-lt"/>
                        </a:rPr>
                        <a:t>TPH-g</a:t>
                      </a: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gridSpan="8">
                  <a:txBody>
                    <a:bodyPr/>
                    <a:lstStyle/>
                    <a:p>
                      <a:pPr algn="ctr"/>
                      <a:r>
                        <a:rPr lang="en-US" sz="800" dirty="0"/>
                        <a:t>TPH-g</a:t>
                      </a:r>
                    </a:p>
                  </a:txBody>
                  <a:tcPr marL="980" marR="980" marT="980" marB="0" anchor="ctr">
                    <a:lnT w="12700" cap="flat" cmpd="sng" algn="ctr">
                      <a:solidFill>
                        <a:schemeClr val="bg1"/>
                      </a:solidFill>
                      <a:prstDash val="solid"/>
                      <a:round/>
                      <a:headEnd type="none" w="med" len="med"/>
                      <a:tailEnd type="none" w="med" len="med"/>
                    </a:lnT>
                    <a:solidFill>
                      <a:schemeClr val="accent4">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tx2">
                        <a:lumMod val="20000"/>
                        <a:lumOff val="80000"/>
                      </a:schemeClr>
                    </a:solidFill>
                  </a:tcPr>
                </a:tc>
                <a:tc hMerge="1">
                  <a:txBody>
                    <a:bodyPr/>
                    <a:lstStyle/>
                    <a:p>
                      <a:pPr algn="ctr"/>
                      <a:endParaRPr lang="en-US" sz="1000"/>
                    </a:p>
                  </a:txBody>
                  <a:tcPr marL="1307" marR="1307" marT="1307" marB="0" anchor="ctr">
                    <a:lnT w="12700" cap="flat" cmpd="sng" algn="ctr">
                      <a:solidFill>
                        <a:schemeClr val="bg1"/>
                      </a:solidFill>
                      <a:prstDash val="solid"/>
                      <a:round/>
                      <a:headEnd type="none" w="med" len="med"/>
                      <a:tailEnd type="none" w="med" len="med"/>
                    </a:lnT>
                    <a:solidFill>
                      <a:schemeClr val="accent4">
                        <a:lumMod val="20000"/>
                        <a:lumOff val="80000"/>
                      </a:schemeClr>
                    </a:solidFill>
                  </a:tcPr>
                </a:tc>
                <a:tc hMerge="1">
                  <a:txBody>
                    <a:bodyPr/>
                    <a:lstStyle/>
                    <a:p>
                      <a:pPr algn="ctr"/>
                      <a:endParaRPr lang="en-US"/>
                    </a:p>
                  </a:txBody>
                  <a:tcPr marL="1307" marR="1307" marT="1307"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hMerge="1">
                  <a:txBody>
                    <a:bodyPr/>
                    <a:lstStyle/>
                    <a:p>
                      <a:pPr algn="ctr"/>
                      <a:endParaRPr lang="en-US"/>
                    </a:p>
                  </a:txBody>
                  <a:tcPr marL="1307" marR="1307" marT="1307" marB="0" anchor="ctr">
                    <a:solidFill>
                      <a:schemeClr val="tx2">
                        <a:lumMod val="20000"/>
                        <a:lumOff val="80000"/>
                      </a:schemeClr>
                    </a:solidFill>
                  </a:tcPr>
                </a:tc>
                <a:tc hMerge="1">
                  <a:txBody>
                    <a:bodyPr/>
                    <a:lstStyle/>
                    <a:p>
                      <a:pPr algn="ctr"/>
                      <a:endParaRPr lang="en-US"/>
                    </a:p>
                  </a:txBody>
                  <a:tcPr marL="1307" marR="1307" marT="1307" marB="0" anchor="ctr">
                    <a:solidFill>
                      <a:schemeClr val="tx2">
                        <a:lumMod val="20000"/>
                        <a:lumOff val="8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pPr algn="ctr" fontAlgn="ctr"/>
                      <a:endParaRPr lang="en-US" sz="800" b="0" i="0" u="none" strike="noStrike">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gridSpan="9">
                  <a:txBody>
                    <a:bodyPr/>
                    <a:lstStyle/>
                    <a:p>
                      <a:pPr algn="ctr" fontAlgn="ctr"/>
                      <a:r>
                        <a:rPr lang="en-US" sz="800" b="0" i="0" u="none" strike="noStrike" dirty="0">
                          <a:solidFill>
                            <a:srgbClr val="000000"/>
                          </a:solidFill>
                          <a:effectLst/>
                          <a:latin typeface="+mn-lt"/>
                        </a:rPr>
                        <a:t>TPH-g</a:t>
                      </a:r>
                    </a:p>
                  </a:txBody>
                  <a:tcPr marL="980" marR="980" marT="980" marB="0" anchor="ctr">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extLst>
                  <a:ext uri="{0D108BD9-81ED-4DB2-BD59-A6C34878D82A}">
                    <a16:rowId xmlns="" xmlns:a16="http://schemas.microsoft.com/office/drawing/2014/main" val="10002"/>
                  </a:ext>
                </a:extLst>
              </a:tr>
              <a:tr h="347518">
                <a:tc vMerge="1">
                  <a:txBody>
                    <a:bodyPr/>
                    <a:lstStyle/>
                    <a:p>
                      <a:pPr algn="l" fontAlgn="ctr"/>
                      <a:endParaRPr lang="en-US" sz="800" b="0" i="0" u="none" strike="noStrike">
                        <a:solidFill>
                          <a:srgbClr val="000000"/>
                        </a:solidFill>
                        <a:effectLst/>
                        <a:latin typeface="Calibri" panose="020F0502020204030204" pitchFamily="34" charset="0"/>
                      </a:endParaRPr>
                    </a:p>
                  </a:txBody>
                  <a:tcPr marL="1307" marR="1307" marT="1307" marB="0" anchor="ctr"/>
                </a:tc>
                <a:tc>
                  <a:txBody>
                    <a:bodyPr/>
                    <a:lstStyle/>
                    <a:p>
                      <a:pPr algn="l" fontAlgn="ctr"/>
                      <a:r>
                        <a:rPr lang="en-US" sz="800" b="1" u="none" strike="noStrike" dirty="0">
                          <a:solidFill>
                            <a:schemeClr val="bg1"/>
                          </a:solidFill>
                          <a:effectLst/>
                          <a:latin typeface="+mn-lt"/>
                        </a:rPr>
                        <a:t>TPH-d</a:t>
                      </a: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17">
                  <a:txBody>
                    <a:bodyPr/>
                    <a:lstStyle/>
                    <a:p>
                      <a:pPr algn="ctr" fontAlgn="ctr"/>
                      <a:r>
                        <a:rPr lang="en-US" sz="800" b="0" i="0" u="none" strike="noStrike" dirty="0">
                          <a:solidFill>
                            <a:srgbClr val="000000"/>
                          </a:solidFill>
                          <a:effectLst/>
                          <a:latin typeface="+mn-lt"/>
                        </a:rPr>
                        <a:t>TPH-d</a:t>
                      </a:r>
                    </a:p>
                  </a:txBody>
                  <a:tcPr marL="980" marR="980" marT="980" marB="0" anchor="ctr">
                    <a:solidFill>
                      <a:schemeClr val="accent4">
                        <a:lumMod val="60000"/>
                        <a:lumOff val="4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accent4">
                        <a:lumMod val="60000"/>
                        <a:lumOff val="4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accent4">
                        <a:lumMod val="60000"/>
                        <a:lumOff val="4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endParaRPr lang="en-US"/>
                    </a:p>
                  </a:txBody>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endParaRPr lang="en-US"/>
                    </a:p>
                  </a:txBody>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hMerge="1">
                  <a:txBody>
                    <a:bodyPr/>
                    <a:lstStyle/>
                    <a:p>
                      <a:pPr algn="ctr"/>
                      <a:endParaRPr lang="en-US" sz="1000"/>
                    </a:p>
                  </a:txBody>
                  <a:tcPr marL="1307" marR="1307" marT="1307" marB="0" anchor="ctr">
                    <a:solidFill>
                      <a:schemeClr val="accent4">
                        <a:lumMod val="60000"/>
                        <a:lumOff val="4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15">
                  <a:txBody>
                    <a:bodyPr/>
                    <a:lstStyle/>
                    <a:p>
                      <a:pPr algn="ctr" fontAlgn="ctr"/>
                      <a:r>
                        <a:rPr lang="en-US" sz="800" b="0" i="0" u="none" strike="noStrike" dirty="0">
                          <a:solidFill>
                            <a:srgbClr val="000000"/>
                          </a:solidFill>
                          <a:effectLst/>
                          <a:latin typeface="+mn-lt"/>
                        </a:rPr>
                        <a:t>TPH-d</a:t>
                      </a:r>
                    </a:p>
                  </a:txBody>
                  <a:tcPr marL="980" marR="980" marT="980" marB="0" anchor="ctr">
                    <a:solidFill>
                      <a:schemeClr val="accent4">
                        <a:lumMod val="60000"/>
                        <a:lumOff val="4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extLst>
                  <a:ext uri="{0D108BD9-81ED-4DB2-BD59-A6C34878D82A}">
                    <a16:rowId xmlns="" xmlns:a16="http://schemas.microsoft.com/office/drawing/2014/main" val="10003"/>
                  </a:ext>
                </a:extLst>
              </a:tr>
              <a:tr h="347518">
                <a:tc vMerge="1">
                  <a:txBody>
                    <a:bodyPr/>
                    <a:lstStyle/>
                    <a:p>
                      <a:pPr algn="l" fontAlgn="ctr"/>
                      <a:endParaRPr lang="en-US" sz="800" b="0" i="0" u="none" strike="noStrike">
                        <a:solidFill>
                          <a:srgbClr val="000000"/>
                        </a:solidFill>
                        <a:effectLst/>
                        <a:latin typeface="Calibri" panose="020F0502020204030204" pitchFamily="34" charset="0"/>
                      </a:endParaRPr>
                    </a:p>
                  </a:txBody>
                  <a:tcPr marL="1307" marR="1307" marT="1307" marB="0" anchor="ctr"/>
                </a:tc>
                <a:tc>
                  <a:txBody>
                    <a:bodyPr/>
                    <a:lstStyle/>
                    <a:p>
                      <a:pPr algn="l" fontAlgn="ctr"/>
                      <a:r>
                        <a:rPr lang="en-US" sz="800" b="1" u="none" strike="noStrike" dirty="0">
                          <a:solidFill>
                            <a:schemeClr val="bg1"/>
                          </a:solidFill>
                          <a:effectLst/>
                          <a:latin typeface="+mn-lt"/>
                        </a:rPr>
                        <a:t>TPH-mo</a:t>
                      </a: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FF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gridSpan="2">
                  <a:txBody>
                    <a:bodyPr/>
                    <a:lstStyle/>
                    <a:p>
                      <a:endParaRPr lang="en-US" dirty="0"/>
                    </a:p>
                  </a:txBody>
                  <a:tcPr marL="980" marR="980" marT="980"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15">
                  <a:txBody>
                    <a:bodyPr/>
                    <a:lstStyle/>
                    <a:p>
                      <a:pPr algn="ctr" fontAlgn="ctr"/>
                      <a:r>
                        <a:rPr lang="en-US" sz="800" b="0" i="0" u="none" strike="noStrike" dirty="0">
                          <a:solidFill>
                            <a:schemeClr val="bg1"/>
                          </a:solidFill>
                          <a:effectLst/>
                          <a:latin typeface="+mn-lt"/>
                        </a:rPr>
                        <a:t>TPH-mo</a:t>
                      </a:r>
                    </a:p>
                  </a:txBody>
                  <a:tcPr marL="980" marR="980" marT="980" marB="0" anchor="ctr">
                    <a:solidFill>
                      <a:schemeClr val="accent4"/>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endParaRPr lang="en-US"/>
                    </a:p>
                  </a:txBody>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endParaRPr lang="en-US"/>
                    </a:p>
                  </a:txBody>
                  <a:tcPr/>
                </a:tc>
                <a:tc gridSpan="2">
                  <a:txBody>
                    <a:bodyPr/>
                    <a:lstStyle/>
                    <a:p>
                      <a:pPr algn="ctr"/>
                      <a:endParaRPr lang="en-US" sz="800" dirty="0">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gridSpan="14">
                  <a:txBody>
                    <a:bodyPr/>
                    <a:lstStyle/>
                    <a:p>
                      <a:pPr algn="ctr"/>
                      <a:r>
                        <a:rPr lang="en-US" sz="800" dirty="0">
                          <a:solidFill>
                            <a:schemeClr val="bg1"/>
                          </a:solidFill>
                          <a:latin typeface="+mn-lt"/>
                        </a:rPr>
                        <a:t>TPH-mo</a:t>
                      </a:r>
                    </a:p>
                  </a:txBody>
                  <a:tcPr marL="980" marR="980" marT="980"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endParaRPr lang="en-US"/>
                    </a:p>
                  </a:txBody>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tc hMerge="1">
                  <a:txBody>
                    <a:bodyPr/>
                    <a:lstStyle/>
                    <a:p>
                      <a:pPr algn="ctr"/>
                      <a:endParaRPr lang="en-US" sz="1000"/>
                    </a:p>
                  </a:txBody>
                  <a:tcPr marL="1307" marR="1307" marT="1307" marB="0" anchor="ctr">
                    <a:solidFill>
                      <a:schemeClr val="accent4"/>
                    </a:solidFill>
                  </a:tcPr>
                </a:tc>
                <a:extLst>
                  <a:ext uri="{0D108BD9-81ED-4DB2-BD59-A6C34878D82A}">
                    <a16:rowId xmlns="" xmlns:a16="http://schemas.microsoft.com/office/drawing/2014/main" val="10004"/>
                  </a:ext>
                </a:extLst>
              </a:tr>
              <a:tr h="335003">
                <a:tc rowSpan="4">
                  <a:txBody>
                    <a:bodyPr/>
                    <a:lstStyle/>
                    <a:p>
                      <a:pPr algn="ctr" fontAlgn="ctr"/>
                      <a:r>
                        <a:rPr lang="en-US" sz="800" b="1" i="0" u="none" strike="noStrike" dirty="0">
                          <a:solidFill>
                            <a:schemeClr val="bg1"/>
                          </a:solidFill>
                          <a:effectLst/>
                          <a:latin typeface="+mn-lt"/>
                        </a:rPr>
                        <a:t>Fractionation</a:t>
                      </a:r>
                    </a:p>
                  </a:txBody>
                  <a:tcPr marL="980" marR="980" marT="980" marB="0" vert="vert270" anchor="ctr">
                    <a:solidFill>
                      <a:schemeClr val="tx2">
                        <a:lumMod val="75000"/>
                        <a:lumOff val="25000"/>
                      </a:schemeClr>
                    </a:solidFill>
                  </a:tcPr>
                </a:tc>
                <a:tc rowSpan="2">
                  <a:txBody>
                    <a:bodyPr/>
                    <a:lstStyle/>
                    <a:p>
                      <a:pPr algn="l" fontAlgn="ctr"/>
                      <a:r>
                        <a:rPr lang="en-US" sz="800" b="1" i="0" u="none" strike="noStrike" dirty="0">
                          <a:solidFill>
                            <a:schemeClr val="bg1"/>
                          </a:solidFill>
                          <a:effectLst/>
                          <a:latin typeface="+mn-lt"/>
                        </a:rPr>
                        <a:t>VPH</a:t>
                      </a:r>
                    </a:p>
                  </a:txBody>
                  <a:tcPr marL="980" marR="980" marT="980" marB="0" anchor="ctr">
                    <a:solidFill>
                      <a:schemeClr val="tx2">
                        <a:lumMod val="75000"/>
                        <a:lumOff val="25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accent5">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accent5">
                        <a:lumMod val="60000"/>
                        <a:lumOff val="4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gridSpan="2">
                  <a:txBody>
                    <a:bodyPr/>
                    <a:lstStyle/>
                    <a:p>
                      <a:endParaRPr lang="en-US" dirty="0"/>
                    </a:p>
                  </a:txBody>
                  <a:tcPr marL="980" marR="980" marT="980"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gridSpan="2">
                  <a:txBody>
                    <a:bodyPr/>
                    <a:lstStyle/>
                    <a:p>
                      <a:pPr algn="ctr"/>
                      <a:endParaRPr lang="en-US" sz="800" dirty="0">
                        <a:latin typeface="+mn-lt"/>
                      </a:endParaRPr>
                    </a:p>
                  </a:txBody>
                  <a:tcPr marL="980" marR="980" marT="980" marB="0" anchor="ctr">
                    <a:solidFill>
                      <a:schemeClr val="bg1">
                        <a:lumMod val="85000"/>
                      </a:schemeClr>
                    </a:solidFill>
                  </a:tcPr>
                </a:tc>
                <a:tc hMerge="1">
                  <a:txBody>
                    <a:bodyPr/>
                    <a:lstStyle/>
                    <a:p>
                      <a:endParaRPr lang="en-US"/>
                    </a:p>
                  </a:txBody>
                  <a:tcPr/>
                </a:tc>
                <a:tc>
                  <a:txBody>
                    <a:bodyPr/>
                    <a:lstStyle/>
                    <a:p>
                      <a:pPr algn="ctr"/>
                      <a:endParaRPr lang="en-US" sz="800" dirty="0">
                        <a:latin typeface="+mn-lt"/>
                      </a:endParaRPr>
                    </a:p>
                  </a:txBody>
                  <a:tcPr marL="980" marR="980" marT="980" marB="0" anchor="ctr">
                    <a:solidFill>
                      <a:schemeClr val="bg1">
                        <a:lumMod val="85000"/>
                      </a:schemeClr>
                    </a:solidFill>
                  </a:tcPr>
                </a:tc>
                <a:tc>
                  <a:txBody>
                    <a:bodyPr/>
                    <a:lstStyle/>
                    <a:p>
                      <a:pPr algn="ctr"/>
                      <a:endParaRPr lang="en-US" sz="800" dirty="0">
                        <a:latin typeface="+mn-lt"/>
                      </a:endParaRPr>
                    </a:p>
                  </a:txBody>
                  <a:tcPr marL="980" marR="980" marT="980" marB="0" anchor="ctr">
                    <a:solidFill>
                      <a:schemeClr val="bg1">
                        <a:lumMod val="85000"/>
                      </a:schemeClr>
                    </a:solidFill>
                  </a:tcPr>
                </a:tc>
                <a:tc gridSpan="3">
                  <a:txBody>
                    <a:bodyPr/>
                    <a:lstStyle/>
                    <a:p>
                      <a:pPr algn="ctr"/>
                      <a:endParaRPr lang="en-US" sz="800" dirty="0">
                        <a:latin typeface="+mn-lt"/>
                      </a:endParaRPr>
                    </a:p>
                  </a:txBody>
                  <a:tcPr marL="980" marR="980" marT="980" marB="0" anchor="ctr">
                    <a:solidFill>
                      <a:schemeClr val="accent2">
                        <a:lumMod val="20000"/>
                        <a:lumOff val="8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accent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extLst>
                  <a:ext uri="{0D108BD9-81ED-4DB2-BD59-A6C34878D82A}">
                    <a16:rowId xmlns="" xmlns:a16="http://schemas.microsoft.com/office/drawing/2014/main" val="10005"/>
                  </a:ext>
                </a:extLst>
              </a:tr>
              <a:tr h="335003">
                <a:tc vMerge="1">
                  <a:txBody>
                    <a:bodyPr/>
                    <a:lstStyle/>
                    <a:p>
                      <a:endParaRPr lang="en-US"/>
                    </a:p>
                  </a:txBody>
                  <a:tcPr/>
                </a:tc>
                <a:tc v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accent5">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a:endParaRPr lang="en-US" sz="800" dirty="0">
                        <a:latin typeface="+mn-lt"/>
                      </a:endParaRPr>
                    </a:p>
                  </a:txBody>
                  <a:tcPr marL="980" marR="980" marT="980" marB="0" anchor="ctr">
                    <a:solidFill>
                      <a:schemeClr val="tx2">
                        <a:lumMod val="20000"/>
                        <a:lumOff val="80000"/>
                      </a:schemeClr>
                    </a:solidFill>
                  </a:tcPr>
                </a:tc>
                <a:tc gridSpan="3">
                  <a:txBody>
                    <a:bodyPr/>
                    <a:lstStyle/>
                    <a:p>
                      <a:pPr algn="ctr"/>
                      <a:endParaRPr lang="en-US" sz="800" dirty="0">
                        <a:latin typeface="+mn-lt"/>
                      </a:endParaRPr>
                    </a:p>
                  </a:txBody>
                  <a:tcPr marL="980" marR="980" marT="980" marB="0" anchor="ctr">
                    <a:solidFill>
                      <a:schemeClr val="accent5">
                        <a:lumMod val="60000"/>
                        <a:lumOff val="4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gridSpan="2">
                  <a:txBody>
                    <a:bodyPr/>
                    <a:lstStyle/>
                    <a:p>
                      <a:endParaRPr lang="en-US" dirty="0"/>
                    </a:p>
                  </a:txBody>
                  <a:tcPr marL="980" marR="980" marT="980"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accent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extLst>
                  <a:ext uri="{0D108BD9-81ED-4DB2-BD59-A6C34878D82A}">
                    <a16:rowId xmlns="" xmlns:a16="http://schemas.microsoft.com/office/drawing/2014/main" val="10006"/>
                  </a:ext>
                </a:extLst>
              </a:tr>
              <a:tr h="335003">
                <a:tc vMerge="1">
                  <a:txBody>
                    <a:bodyPr/>
                    <a:lstStyle/>
                    <a:p>
                      <a:pPr algn="l" fontAlgn="ctr"/>
                      <a:endParaRPr lang="en-US" sz="800" b="0" i="0" u="none" strike="noStrike">
                        <a:solidFill>
                          <a:srgbClr val="000000"/>
                        </a:solidFill>
                        <a:effectLst/>
                        <a:latin typeface="Calibri" panose="020F0502020204030204" pitchFamily="34" charset="0"/>
                      </a:endParaRPr>
                    </a:p>
                  </a:txBody>
                  <a:tcPr marL="1307" marR="1307" marT="1307" marB="0" anchor="ctr"/>
                </a:tc>
                <a:tc rowSpan="2">
                  <a:txBody>
                    <a:bodyPr/>
                    <a:lstStyle/>
                    <a:p>
                      <a:pPr algn="l" fontAlgn="ctr"/>
                      <a:r>
                        <a:rPr lang="en-US" sz="800" b="1" u="none" strike="noStrike" dirty="0">
                          <a:solidFill>
                            <a:schemeClr val="bg1"/>
                          </a:solidFill>
                          <a:effectLst/>
                          <a:latin typeface="+mn-lt"/>
                        </a:rPr>
                        <a:t>EPH</a:t>
                      </a: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5">
                        <a:lumMod val="60000"/>
                        <a:lumOff val="4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6">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5">
                        <a:lumMod val="60000"/>
                        <a:lumOff val="4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gridSpan="2">
                  <a:txBody>
                    <a:bodyPr/>
                    <a:lstStyle/>
                    <a:p>
                      <a:endParaRPr lang="en-US" dirty="0"/>
                    </a:p>
                  </a:txBody>
                  <a:tcPr marL="980" marR="980" marT="980"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17">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5">
                        <a:lumMod val="75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endParaRPr lang="en-US"/>
                    </a:p>
                  </a:txBody>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gridSpan="2">
                  <a:txBody>
                    <a:bodyPr/>
                    <a:lstStyle/>
                    <a:p>
                      <a:pPr algn="ctr"/>
                      <a:endParaRPr lang="en-US" sz="800" dirty="0">
                        <a:latin typeface="+mn-lt"/>
                      </a:endParaRPr>
                    </a:p>
                  </a:txBody>
                  <a:tcPr marL="980" marR="980" marT="980" marB="0" anchor="ctr">
                    <a:solidFill>
                      <a:schemeClr val="bg1">
                        <a:lumMod val="85000"/>
                      </a:schemeClr>
                    </a:solidFill>
                  </a:tcPr>
                </a:tc>
                <a:tc hMerge="1">
                  <a:txBody>
                    <a:bodyPr/>
                    <a:lstStyle/>
                    <a:p>
                      <a:endParaRPr lang="en-US"/>
                    </a:p>
                  </a:txBody>
                  <a:tcPr/>
                </a:tc>
                <a:tc>
                  <a:txBody>
                    <a:bodyPr/>
                    <a:lstStyle/>
                    <a:p>
                      <a:pPr algn="ctr"/>
                      <a:endParaRPr lang="en-US" sz="800" dirty="0">
                        <a:latin typeface="+mn-lt"/>
                      </a:endParaRPr>
                    </a:p>
                  </a:txBody>
                  <a:tcPr marL="980" marR="980" marT="980" marB="0" anchor="ctr">
                    <a:solidFill>
                      <a:schemeClr val="bg1">
                        <a:lumMod val="85000"/>
                      </a:schemeClr>
                    </a:solidFill>
                  </a:tcPr>
                </a:tc>
                <a:tc>
                  <a:txBody>
                    <a:bodyPr/>
                    <a:lstStyle/>
                    <a:p>
                      <a:pPr algn="ctr"/>
                      <a:endParaRPr lang="en-US" sz="800" dirty="0">
                        <a:latin typeface="+mn-lt"/>
                      </a:endParaRPr>
                    </a:p>
                  </a:txBody>
                  <a:tcPr marL="980" marR="980" marT="980" marB="0" anchor="ctr">
                    <a:solidFill>
                      <a:schemeClr val="bg1">
                        <a:lumMod val="85000"/>
                      </a:schemeClr>
                    </a:solidFill>
                  </a:tcPr>
                </a:tc>
                <a:tc gridSpan="3">
                  <a:txBody>
                    <a:bodyPr/>
                    <a:lstStyle/>
                    <a:p>
                      <a:pPr algn="ctr"/>
                      <a:endParaRPr lang="en-US" sz="800" dirty="0">
                        <a:latin typeface="+mn-lt"/>
                      </a:endParaRPr>
                    </a:p>
                  </a:txBody>
                  <a:tcPr marL="980" marR="980" marT="980" marB="0" anchor="ctr">
                    <a:solidFill>
                      <a:schemeClr val="accent2">
                        <a:lumMod val="20000"/>
                        <a:lumOff val="8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5">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15">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2"/>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endParaRPr lang="en-US"/>
                    </a:p>
                  </a:txBody>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extLst>
                  <a:ext uri="{0D108BD9-81ED-4DB2-BD59-A6C34878D82A}">
                    <a16:rowId xmlns="" xmlns:a16="http://schemas.microsoft.com/office/drawing/2014/main" val="10007"/>
                  </a:ext>
                </a:extLst>
              </a:tr>
              <a:tr h="335003">
                <a:tc vMerge="1">
                  <a:txBody>
                    <a:bodyPr/>
                    <a:lstStyle/>
                    <a:p>
                      <a:endParaRPr lang="en-US"/>
                    </a:p>
                  </a:txBody>
                  <a:tcPr/>
                </a:tc>
                <a:tc vMerge="1">
                  <a:txBody>
                    <a:bodyPr/>
                    <a:lstStyle/>
                    <a:p>
                      <a:endParaRPr lang="en-US"/>
                    </a:p>
                  </a:txBody>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5">
                        <a:lumMod val="60000"/>
                        <a:lumOff val="4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8">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5">
                        <a:lumMod val="75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endParaRPr lang="en-US"/>
                    </a:p>
                  </a:txBody>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endParaRPr lang="en-US"/>
                    </a:p>
                  </a:txBody>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gridSpan="2">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3">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6">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accent2"/>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b"/>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b"/>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extLst>
                  <a:ext uri="{0D108BD9-81ED-4DB2-BD59-A6C34878D82A}">
                    <a16:rowId xmlns="" xmlns:a16="http://schemas.microsoft.com/office/drawing/2014/main" val="10008"/>
                  </a:ext>
                </a:extLst>
              </a:tr>
              <a:tr h="335003">
                <a:tc gridSpan="72">
                  <a:txBody>
                    <a:bodyPr/>
                    <a:lstStyle/>
                    <a:p>
                      <a:pPr algn="ctr" fontAlgn="ctr"/>
                      <a:r>
                        <a:rPr lang="en-US" sz="800" b="1" i="0" u="none" strike="noStrike" dirty="0">
                          <a:solidFill>
                            <a:schemeClr val="bg1"/>
                          </a:solidFill>
                          <a:effectLst/>
                          <a:latin typeface="+mn-lt"/>
                        </a:rPr>
                        <a:t>Mapping WDOE TPH Fractionation Method Intervals to RBSLs </a:t>
                      </a:r>
                    </a:p>
                  </a:txBody>
                  <a:tcPr marL="980" marR="980" marT="980" marB="0" anchor="ctr">
                    <a:solidFill>
                      <a:schemeClr val="tx2">
                        <a:lumMod val="75000"/>
                        <a:lumOff val="25000"/>
                      </a:schemeClr>
                    </a:solidFill>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accent5">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mn-lt"/>
                      </a:endParaRPr>
                    </a:p>
                  </a:txBody>
                  <a:tcPr marL="1307" marR="1307" marT="1307" marB="0" anchor="c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8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endParaRPr lang="en-US"/>
                    </a:p>
                  </a:txBody>
                  <a:tcPr/>
                </a:tc>
                <a:tc hMerge="1">
                  <a:txBody>
                    <a:bodyPr/>
                    <a:lstStyle/>
                    <a:p>
                      <a:pPr algn="ctr" fontAlgn="ctr"/>
                      <a:endParaRPr lang="en-US" sz="8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800" b="0" i="0" u="none" strike="noStrike">
                        <a:solidFill>
                          <a:srgbClr val="000000"/>
                        </a:solidFill>
                        <a:effectLst/>
                        <a:latin typeface="+mn-lt"/>
                      </a:endParaRPr>
                    </a:p>
                  </a:txBody>
                  <a:tcPr marL="1307" marR="1307" marT="1307" marB="0" anchor="ctr">
                    <a:solidFill>
                      <a:schemeClr val="tx2">
                        <a:lumMod val="20000"/>
                        <a:lumOff val="80000"/>
                      </a:schemeClr>
                    </a:solidFill>
                  </a:tcPr>
                </a:tc>
                <a:tc hMerge="1">
                  <a:txBody>
                    <a:bodyPr/>
                    <a:lstStyle/>
                    <a:p>
                      <a:pPr algn="ctr" fontAlgn="ctr"/>
                      <a:endParaRPr lang="en-US" sz="800" b="0" i="0" u="none" strike="noStrike">
                        <a:solidFill>
                          <a:srgbClr val="000000"/>
                        </a:solidFill>
                        <a:effectLst/>
                        <a:latin typeface="+mn-lt"/>
                      </a:endParaRPr>
                    </a:p>
                  </a:txBody>
                  <a:tcPr marL="1307" marR="1307" marT="1307" marB="0" anchor="ctr">
                    <a:solidFill>
                      <a:schemeClr val="tx2">
                        <a:lumMod val="20000"/>
                        <a:lumOff val="80000"/>
                      </a:schemeClr>
                    </a:solidFill>
                  </a:tcPr>
                </a:tc>
                <a:extLst>
                  <a:ext uri="{0D108BD9-81ED-4DB2-BD59-A6C34878D82A}">
                    <a16:rowId xmlns="" xmlns:a16="http://schemas.microsoft.com/office/drawing/2014/main" val="10009"/>
                  </a:ext>
                </a:extLst>
              </a:tr>
              <a:tr h="557279">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u="none" strike="noStrike" dirty="0">
                          <a:solidFill>
                            <a:schemeClr val="bg1"/>
                          </a:solidFill>
                          <a:effectLst/>
                          <a:latin typeface="+mn-lt"/>
                        </a:rPr>
                        <a:t>MA Toxicity  Category</a:t>
                      </a: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hMerge="1">
                  <a:txBody>
                    <a:bodyPr/>
                    <a:lstStyle/>
                    <a:p>
                      <a:endParaRPr lang="en-US"/>
                    </a:p>
                  </a:txBody>
                  <a:tcPr/>
                </a:tc>
                <a:tc gridSpan="4">
                  <a:txBody>
                    <a:bodyPr/>
                    <a:lstStyle/>
                    <a:p>
                      <a:pPr algn="ctr" fontAlgn="ctr"/>
                      <a:r>
                        <a:rPr lang="en-US" sz="800" b="0" i="0" u="none" strike="noStrike" dirty="0">
                          <a:solidFill>
                            <a:srgbClr val="000000"/>
                          </a:solidFill>
                          <a:effectLst/>
                          <a:latin typeface="+mn-lt"/>
                        </a:rPr>
                        <a:t>Aliphatic C5-C8</a:t>
                      </a:r>
                    </a:p>
                  </a:txBody>
                  <a:tcPr marL="980" marR="980" marT="980" marB="0" anchor="ctr">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800" b="0" i="0" u="none" strike="noStrike" dirty="0">
                          <a:solidFill>
                            <a:srgbClr val="000000"/>
                          </a:solidFill>
                          <a:effectLst/>
                          <a:latin typeface="+mn-lt"/>
                        </a:rPr>
                        <a:t>Aliphatic C9-C18</a:t>
                      </a:r>
                    </a:p>
                  </a:txBody>
                  <a:tcPr marL="980" marR="980" marT="980" marB="0" anchor="c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4">
                  <a:txBody>
                    <a:bodyPr/>
                    <a:lstStyle/>
                    <a:p>
                      <a:pPr algn="ctr" fontAlgn="ctr"/>
                      <a:r>
                        <a:rPr lang="en-US" sz="800" b="0" i="0" u="none" strike="noStrike" dirty="0">
                          <a:solidFill>
                            <a:srgbClr val="000000"/>
                          </a:solidFill>
                          <a:effectLst/>
                          <a:latin typeface="+mn-lt"/>
                        </a:rPr>
                        <a:t>Aliphatic C19-C36</a:t>
                      </a:r>
                    </a:p>
                  </a:txBody>
                  <a:tcPr marL="980" marR="980" marT="980" marB="0" anchor="ctr">
                    <a:solidFill>
                      <a:schemeClr val="accent5">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endParaRPr lang="en-US" sz="1100" dirty="0"/>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endParaRPr lang="en-US" sz="1100" dirty="0"/>
                    </a:p>
                  </a:txBody>
                  <a:tcPr marL="980" marR="980" marT="980" marB="0" anchor="ctr">
                    <a:solidFill>
                      <a:schemeClr val="bg1">
                        <a:lumMod val="85000"/>
                      </a:scheme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000" b="1" i="0" u="none" strike="noStrike" kern="1200">
                        <a:solidFill>
                          <a:schemeClr val="tx1"/>
                        </a:solidFill>
                        <a:effectLst/>
                        <a:latin typeface="+mn-lt"/>
                        <a:ea typeface="+mn-ea"/>
                        <a:cs typeface="+mn-cs"/>
                      </a:endParaRPr>
                    </a:p>
                  </a:txBody>
                  <a:tcPr marL="1307" marR="1307" marT="1307" marB="0" anchor="ctr">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800" b="1" i="0" u="none" strike="noStrike" kern="1200" dirty="0">
                        <a:solidFill>
                          <a:schemeClr val="tx1"/>
                        </a:solidFill>
                        <a:effectLst/>
                        <a:latin typeface="+mn-lt"/>
                        <a:ea typeface="+mn-ea"/>
                        <a:cs typeface="+mn-cs"/>
                      </a:endParaRPr>
                    </a:p>
                  </a:txBody>
                  <a:tcPr marL="980" marR="980" marT="980" marB="0" anchor="ctr">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800" b="1" i="0" u="none" strike="noStrike" kern="1200" dirty="0">
                        <a:solidFill>
                          <a:schemeClr val="tx1"/>
                        </a:solidFill>
                        <a:effectLst/>
                        <a:latin typeface="+mn-lt"/>
                        <a:ea typeface="+mn-ea"/>
                        <a:cs typeface="+mn-cs"/>
                      </a:endParaRPr>
                    </a:p>
                  </a:txBody>
                  <a:tcPr marL="980" marR="980" marT="980" marB="0" anchor="ctr">
                    <a:solidFill>
                      <a:schemeClr val="bg1">
                        <a:lumMod val="85000"/>
                      </a:schemeClr>
                    </a:solidFill>
                  </a:tcPr>
                </a:tc>
                <a:tc gridSpan="8">
                  <a:txBody>
                    <a:bodyPr/>
                    <a:lstStyle/>
                    <a:p>
                      <a:pPr algn="ctr" fontAlgn="ctr"/>
                      <a:r>
                        <a:rPr lang="en-US" sz="800" b="0" i="0" u="none" strike="noStrike" dirty="0">
                          <a:solidFill>
                            <a:srgbClr val="000000"/>
                          </a:solidFill>
                          <a:effectLst/>
                          <a:latin typeface="+mn-lt"/>
                        </a:rPr>
                        <a:t>Aromatic C9-C10</a:t>
                      </a:r>
                    </a:p>
                  </a:txBody>
                  <a:tcPr marL="980" marR="980" marT="980" marB="0"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mn-lt"/>
                      </a:endParaRPr>
                    </a:p>
                  </a:txBody>
                  <a:tcPr/>
                </a:tc>
                <a:tc gridSpan="17">
                  <a:txBody>
                    <a:bodyPr/>
                    <a:lstStyle/>
                    <a:p>
                      <a:pPr algn="ctr" fontAlgn="ctr"/>
                      <a:r>
                        <a:rPr lang="en-US" sz="800" b="0" i="0" u="none" strike="noStrike" dirty="0">
                          <a:solidFill>
                            <a:srgbClr val="000000"/>
                          </a:solidFill>
                          <a:effectLst/>
                          <a:latin typeface="+mn-lt"/>
                        </a:rPr>
                        <a:t>Aromatic C11-C22</a:t>
                      </a:r>
                    </a:p>
                  </a:txBody>
                  <a:tcPr marL="980" marR="980" marT="980" marB="0" anchor="c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marL="1307" marR="1307" marT="1307"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800" b="0" i="0" u="none" strike="noStrike">
                        <a:solidFill>
                          <a:srgbClr val="000000"/>
                        </a:solidFill>
                        <a:effectLst/>
                        <a:latin typeface="+mn-lt"/>
                      </a:endParaRPr>
                    </a:p>
                  </a:txBody>
                  <a:tcPr marL="1307" marR="1307" marT="1307" marB="0" anchor="ctr"/>
                </a:tc>
                <a:tc>
                  <a:txBody>
                    <a:bodyPr/>
                    <a:lstStyle/>
                    <a:p>
                      <a:endParaRPr lang="en-US" sz="1100" dirty="0"/>
                    </a:p>
                  </a:txBody>
                  <a:tcPr marL="980" marR="980" marT="980" marB="0" anchor="ctr">
                    <a:solidFill>
                      <a:schemeClr val="tx2">
                        <a:lumMod val="20000"/>
                        <a:lumOff val="80000"/>
                      </a:schemeClr>
                    </a:solidFill>
                  </a:tcPr>
                </a:tc>
                <a:tc>
                  <a:txBody>
                    <a:bodyPr/>
                    <a:lstStyle/>
                    <a:p>
                      <a:pPr algn="ctr" fontAlgn="ctr"/>
                      <a:endParaRPr lang="en-US" sz="6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6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600" b="0" i="0" u="none" strike="noStrike" dirty="0">
                        <a:solidFill>
                          <a:srgbClr val="000000"/>
                        </a:solidFill>
                        <a:effectLst/>
                        <a:latin typeface="+mn-lt"/>
                      </a:endParaRPr>
                    </a:p>
                  </a:txBody>
                  <a:tcPr marL="980" marR="980" marT="980" marB="0" anchor="ctr">
                    <a:solidFill>
                      <a:schemeClr val="tx2">
                        <a:lumMod val="20000"/>
                        <a:lumOff val="80000"/>
                      </a:schemeClr>
                    </a:solidFill>
                  </a:tcPr>
                </a:tc>
                <a:extLst>
                  <a:ext uri="{0D108BD9-81ED-4DB2-BD59-A6C34878D82A}">
                    <a16:rowId xmlns="" xmlns:a16="http://schemas.microsoft.com/office/drawing/2014/main" val="10011"/>
                  </a:ext>
                </a:extLst>
              </a:tr>
              <a:tr h="557279">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u="none" strike="noStrike" dirty="0">
                          <a:solidFill>
                            <a:schemeClr val="bg1"/>
                          </a:solidFill>
                          <a:effectLst/>
                          <a:latin typeface="+mn-lt"/>
                        </a:rPr>
                        <a:t>US EPA Toxicity  Category</a:t>
                      </a:r>
                      <a:endParaRPr lang="en-US" sz="800" b="1" i="0" u="none" strike="noStrike" dirty="0">
                        <a:solidFill>
                          <a:schemeClr val="bg1"/>
                        </a:solidFill>
                        <a:effectLst/>
                        <a:latin typeface="+mn-lt"/>
                      </a:endParaRPr>
                    </a:p>
                    <a:p>
                      <a:pPr algn="ctr" fontAlgn="ctr"/>
                      <a:endParaRPr lang="en-US" sz="800" b="1" i="0" u="none" strike="noStrike" dirty="0">
                        <a:solidFill>
                          <a:schemeClr val="bg1"/>
                        </a:solidFill>
                        <a:effectLst/>
                        <a:latin typeface="+mn-lt"/>
                      </a:endParaRPr>
                    </a:p>
                  </a:txBody>
                  <a:tcPr marL="980" marR="980" marT="980" marB="0" anchor="ctr">
                    <a:solidFill>
                      <a:schemeClr val="tx2">
                        <a:lumMod val="75000"/>
                        <a:lumOff val="25000"/>
                      </a:schemeClr>
                    </a:solidFill>
                  </a:tcPr>
                </a:tc>
                <a:tc hMerge="1">
                  <a:txBody>
                    <a:bodyPr/>
                    <a:lstStyle/>
                    <a:p>
                      <a:endParaRPr lang="en-US"/>
                    </a:p>
                  </a:txBody>
                  <a:tcPr/>
                </a:tc>
                <a:tc gridSpan="4">
                  <a:txBody>
                    <a:bodyPr/>
                    <a:lstStyle/>
                    <a:p>
                      <a:pPr algn="ctr" fontAlgn="ctr"/>
                      <a:r>
                        <a:rPr lang="en-US" sz="800" b="0" i="0" u="none" strike="noStrike" dirty="0">
                          <a:solidFill>
                            <a:srgbClr val="000000"/>
                          </a:solidFill>
                          <a:effectLst/>
                          <a:latin typeface="+mn-lt"/>
                        </a:rPr>
                        <a:t>Aliphatic Low</a:t>
                      </a:r>
                    </a:p>
                  </a:txBody>
                  <a:tcPr marL="980" marR="980" marT="980" marB="0" anchor="ctr">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p>
                      <a:pPr algn="ctr" fontAlgn="ctr"/>
                      <a:r>
                        <a:rPr lang="en-US" sz="800" b="0" i="0" u="none" strike="noStrike" dirty="0">
                          <a:solidFill>
                            <a:srgbClr val="000000"/>
                          </a:solidFill>
                          <a:effectLst/>
                          <a:latin typeface="+mn-lt"/>
                        </a:rPr>
                        <a:t>Aliphatic Medium</a:t>
                      </a:r>
                    </a:p>
                  </a:txBody>
                  <a:tcPr marL="980" marR="980" marT="980" marB="0" anchor="c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4">
                  <a:txBody>
                    <a:bodyPr/>
                    <a:lstStyle/>
                    <a:p>
                      <a:pPr algn="ctr" fontAlgn="ctr"/>
                      <a:r>
                        <a:rPr lang="en-US" sz="800" b="0" i="0" u="none" strike="noStrike" dirty="0">
                          <a:solidFill>
                            <a:srgbClr val="000000"/>
                          </a:solidFill>
                          <a:effectLst/>
                          <a:latin typeface="+mn-lt"/>
                        </a:rPr>
                        <a:t>Aliphatic  High</a:t>
                      </a:r>
                    </a:p>
                  </a:txBody>
                  <a:tcPr marL="980" marR="980" marT="980" marB="0" anchor="ctr">
                    <a:solidFill>
                      <a:schemeClr val="accent5">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endParaRPr lang="en-US" sz="1100" dirty="0"/>
                    </a:p>
                  </a:txBody>
                  <a:tcPr marL="980" marR="980" marT="980" marB="0" anchor="ctr">
                    <a:solidFill>
                      <a:schemeClr val="tx2">
                        <a:lumMod val="20000"/>
                        <a:lumOff val="80000"/>
                      </a:schemeClr>
                    </a:solidFill>
                  </a:tcPr>
                </a:tc>
                <a:tc hMerge="1">
                  <a:txBody>
                    <a:bodyPr/>
                    <a:lstStyle/>
                    <a:p>
                      <a:pPr algn="ctr"/>
                      <a:endParaRPr lang="en-US" sz="1000">
                        <a:latin typeface="+mn-lt"/>
                      </a:endParaRPr>
                    </a:p>
                  </a:txBody>
                  <a:tcPr marL="1307" marR="1307" marT="1307"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2">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hMerge="1">
                  <a:txBody>
                    <a:bodyPr/>
                    <a:lstStyle/>
                    <a:p>
                      <a:endParaRPr lang="en-US"/>
                    </a:p>
                  </a:txBody>
                  <a:tcPr/>
                </a:tc>
                <a:tc>
                  <a:txBody>
                    <a:bodyPr/>
                    <a:lstStyle/>
                    <a:p>
                      <a:pPr algn="ctr" fontAlgn="ctr"/>
                      <a:endParaRPr lang="en-US" sz="800" b="0" i="0" u="none" strike="noStrike" dirty="0">
                        <a:solidFill>
                          <a:srgbClr val="000000"/>
                        </a:solidFill>
                        <a:effectLst/>
                        <a:latin typeface="+mn-lt"/>
                      </a:endParaRPr>
                    </a:p>
                  </a:txBody>
                  <a:tcPr marL="980" marR="980" marT="980" marB="0" anchor="ctr">
                    <a:solidFill>
                      <a:schemeClr val="tx2">
                        <a:lumMod val="20000"/>
                        <a:lumOff val="80000"/>
                      </a:schemeClr>
                    </a:solidFill>
                  </a:tcPr>
                </a:tc>
                <a:tc gridSpan="4">
                  <a:txBody>
                    <a:bodyPr/>
                    <a:lstStyle/>
                    <a:p>
                      <a:pPr algn="ctr"/>
                      <a:r>
                        <a:rPr lang="en-US" sz="800" b="0" i="0" u="none" strike="noStrike" cap="none" dirty="0">
                          <a:solidFill>
                            <a:srgbClr val="000000"/>
                          </a:solidFill>
                          <a:effectLst/>
                          <a:latin typeface="+mn-lt"/>
                          <a:ea typeface="+mn-ea"/>
                          <a:cs typeface="+mn-cs"/>
                          <a:sym typeface="Arial"/>
                        </a:rPr>
                        <a:t>Aromatic Low</a:t>
                      </a:r>
                    </a:p>
                  </a:txBody>
                  <a:tcPr marL="980" marR="980" marT="980" marB="0" anchor="ctr">
                    <a:solidFill>
                      <a:srgbClr val="92D050"/>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000" b="1" i="0" u="none" strike="noStrike" kern="1200">
                        <a:solidFill>
                          <a:schemeClr val="tx1"/>
                        </a:solidFill>
                        <a:effectLst/>
                        <a:latin typeface="+mn-lt"/>
                        <a:ea typeface="+mn-ea"/>
                        <a:cs typeface="+mn-cs"/>
                      </a:endParaRPr>
                    </a:p>
                  </a:txBody>
                  <a:tcPr marL="1307" marR="1307" marT="1307" marB="0" anchor="ctr">
                    <a:solidFill>
                      <a:schemeClr val="bg1">
                        <a:lumMod val="85000"/>
                      </a:schemeClr>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000" b="1" i="0" u="none" strike="noStrike" kern="1200">
                        <a:solidFill>
                          <a:schemeClr val="tx1"/>
                        </a:solidFill>
                        <a:effectLst/>
                        <a:latin typeface="+mn-lt"/>
                        <a:ea typeface="+mn-ea"/>
                        <a:cs typeface="+mn-cs"/>
                      </a:endParaRPr>
                    </a:p>
                  </a:txBody>
                  <a:tcPr marL="1307" marR="1307" marT="1307" marB="0" anchor="ctr">
                    <a:solidFill>
                      <a:srgbClr val="92D050"/>
                    </a:solid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1000" b="1" i="0" u="none" strike="noStrike" kern="1200">
                        <a:solidFill>
                          <a:schemeClr val="tx1"/>
                        </a:solidFill>
                        <a:effectLst/>
                        <a:latin typeface="+mn-lt"/>
                        <a:ea typeface="+mn-ea"/>
                        <a:cs typeface="+mn-cs"/>
                      </a:endParaRPr>
                    </a:p>
                  </a:txBody>
                  <a:tcPr marL="1307" marR="1307" marT="1307" marB="0" anchor="ctr">
                    <a:solidFill>
                      <a:srgbClr val="92D050"/>
                    </a:solidFill>
                  </a:tcPr>
                </a:tc>
                <a:tc gridSpan="8">
                  <a:txBody>
                    <a:bodyPr/>
                    <a:lstStyle/>
                    <a:p>
                      <a:pPr algn="ctr" fontAlgn="ctr"/>
                      <a:r>
                        <a:rPr lang="en-US" sz="800" b="0" i="0" u="none" strike="noStrike" dirty="0">
                          <a:solidFill>
                            <a:srgbClr val="000000"/>
                          </a:solidFill>
                          <a:effectLst/>
                          <a:latin typeface="+mn-lt"/>
                        </a:rPr>
                        <a:t>Aromatic Medium</a:t>
                      </a:r>
                    </a:p>
                  </a:txBody>
                  <a:tcPr marL="980" marR="980" marT="980" marB="0"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a:solidFill>
                          <a:srgbClr val="000000"/>
                        </a:solidFill>
                        <a:effectLst/>
                        <a:latin typeface="+mn-lt"/>
                      </a:endParaRPr>
                    </a:p>
                  </a:txBody>
                  <a:tcPr/>
                </a:tc>
                <a:tc gridSpan="17">
                  <a:txBody>
                    <a:bodyPr/>
                    <a:lstStyle/>
                    <a:p>
                      <a:pPr algn="ctr" fontAlgn="ctr"/>
                      <a:r>
                        <a:rPr lang="en-US" sz="800" b="0" i="0" u="none" strike="noStrike" dirty="0">
                          <a:solidFill>
                            <a:srgbClr val="000000"/>
                          </a:solidFill>
                          <a:effectLst/>
                          <a:latin typeface="+mn-lt"/>
                        </a:rPr>
                        <a:t>Aromatic High</a:t>
                      </a:r>
                    </a:p>
                  </a:txBody>
                  <a:tcPr marL="980" marR="980" marT="980" marB="0" anchor="c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marL="1307" marR="1307" marT="1307" marB="0" anchor="c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800" b="0" i="0" u="none" strike="noStrike">
                        <a:solidFill>
                          <a:srgbClr val="000000"/>
                        </a:solidFill>
                        <a:effectLst/>
                        <a:latin typeface="+mn-lt"/>
                      </a:endParaRPr>
                    </a:p>
                  </a:txBody>
                  <a:tcPr marL="1307" marR="1307" marT="1307" marB="0" anchor="ctr">
                    <a:solidFill>
                      <a:schemeClr val="tx2">
                        <a:lumMod val="20000"/>
                        <a:lumOff val="80000"/>
                      </a:schemeClr>
                    </a:solidFill>
                  </a:tcPr>
                </a:tc>
                <a:tc>
                  <a:txBody>
                    <a:bodyPr/>
                    <a:lstStyle/>
                    <a:p>
                      <a:endParaRPr lang="en-US" sz="1100" dirty="0"/>
                    </a:p>
                  </a:txBody>
                  <a:tcPr marL="980" marR="980" marT="980" marB="0" anchor="ctr">
                    <a:solidFill>
                      <a:schemeClr val="tx2">
                        <a:lumMod val="20000"/>
                        <a:lumOff val="80000"/>
                      </a:schemeClr>
                    </a:solidFill>
                  </a:tcPr>
                </a:tc>
                <a:tc>
                  <a:txBody>
                    <a:bodyPr/>
                    <a:lstStyle/>
                    <a:p>
                      <a:pPr algn="ctr" fontAlgn="ctr"/>
                      <a:endParaRPr lang="en-US" sz="6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600" b="0" i="0" u="none" strike="noStrike" dirty="0">
                        <a:solidFill>
                          <a:srgbClr val="000000"/>
                        </a:solidFill>
                        <a:effectLst/>
                        <a:latin typeface="+mn-lt"/>
                      </a:endParaRPr>
                    </a:p>
                  </a:txBody>
                  <a:tcPr marL="980" marR="980" marT="980" marB="0" anchor="ctr">
                    <a:solidFill>
                      <a:schemeClr val="tx2">
                        <a:lumMod val="20000"/>
                        <a:lumOff val="80000"/>
                      </a:schemeClr>
                    </a:solidFill>
                  </a:tcPr>
                </a:tc>
                <a:tc>
                  <a:txBody>
                    <a:bodyPr/>
                    <a:lstStyle/>
                    <a:p>
                      <a:pPr algn="ctr" fontAlgn="ctr"/>
                      <a:endParaRPr lang="en-US" sz="600" b="0" i="0" u="none" strike="noStrike" dirty="0">
                        <a:solidFill>
                          <a:srgbClr val="000000"/>
                        </a:solidFill>
                        <a:effectLst/>
                        <a:latin typeface="+mn-lt"/>
                      </a:endParaRPr>
                    </a:p>
                  </a:txBody>
                  <a:tcPr marL="980" marR="980" marT="980" marB="0" anchor="ctr">
                    <a:solidFill>
                      <a:schemeClr val="tx2">
                        <a:lumMod val="20000"/>
                        <a:lumOff val="80000"/>
                      </a:schemeClr>
                    </a:solidFill>
                  </a:tcPr>
                </a:tc>
                <a:extLst>
                  <a:ext uri="{0D108BD9-81ED-4DB2-BD59-A6C34878D82A}">
                    <a16:rowId xmlns="" xmlns:a16="http://schemas.microsoft.com/office/drawing/2014/main" val="10012"/>
                  </a:ext>
                </a:extLst>
              </a:tr>
            </a:tbl>
          </a:graphicData>
        </a:graphic>
      </p:graphicFrame>
      <p:cxnSp>
        <p:nvCxnSpPr>
          <p:cNvPr id="3" name="Straight Connector 2"/>
          <p:cNvCxnSpPr>
            <a:cxnSpLocks/>
          </p:cNvCxnSpPr>
          <p:nvPr/>
        </p:nvCxnSpPr>
        <p:spPr>
          <a:xfrm>
            <a:off x="5090906" y="1386658"/>
            <a:ext cx="0" cy="3142334"/>
          </a:xfrm>
          <a:prstGeom prst="line">
            <a:avLst/>
          </a:prstGeom>
          <a:ln w="57150" cmpd="sng">
            <a:solidFill>
              <a:schemeClr val="accent1"/>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52784" y="1126070"/>
            <a:ext cx="8510947" cy="341632"/>
          </a:xfrm>
          <a:prstGeom prst="rect">
            <a:avLst/>
          </a:prstGeom>
          <a:solidFill>
            <a:schemeClr val="bg1"/>
          </a:solidFill>
        </p:spPr>
        <p:txBody>
          <a:bodyPr wrap="square" rtlCol="0">
            <a:spAutoFit/>
          </a:bodyPr>
          <a:lstStyle/>
          <a:p>
            <a:pPr defTabSz="342900">
              <a:lnSpc>
                <a:spcPct val="90000"/>
              </a:lnSpc>
              <a:spcBef>
                <a:spcPts val="150"/>
              </a:spcBef>
              <a:spcAft>
                <a:spcPts val="300"/>
              </a:spcAft>
              <a:buClr>
                <a:srgbClr val="E4610F"/>
              </a:buClr>
            </a:pPr>
            <a:r>
              <a:rPr lang="en-US" dirty="0">
                <a:solidFill>
                  <a:srgbClr val="1D1D1D"/>
                </a:solidFill>
              </a:rPr>
              <a:t>Group TPH Fractions intervals to be consistent with TPH toxicity values</a:t>
            </a:r>
          </a:p>
        </p:txBody>
      </p:sp>
      <p:cxnSp>
        <p:nvCxnSpPr>
          <p:cNvPr id="5" name="Straight Connector 4"/>
          <p:cNvCxnSpPr>
            <a:cxnSpLocks/>
          </p:cNvCxnSpPr>
          <p:nvPr/>
        </p:nvCxnSpPr>
        <p:spPr>
          <a:xfrm>
            <a:off x="5109956" y="4928152"/>
            <a:ext cx="0" cy="1394696"/>
          </a:xfrm>
          <a:prstGeom prst="line">
            <a:avLst/>
          </a:prstGeom>
          <a:ln w="57150" cmpd="sng">
            <a:solidFill>
              <a:schemeClr val="accent1"/>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
        <p:nvSpPr>
          <p:cNvPr id="6" name="Title 2">
            <a:extLst>
              <a:ext uri="{FF2B5EF4-FFF2-40B4-BE49-F238E27FC236}">
                <a16:creationId xmlns="" xmlns:a16="http://schemas.microsoft.com/office/drawing/2014/main" id="{DDA6FC05-69F0-4C51-A81D-2D98F2357978}"/>
              </a:ext>
            </a:extLst>
          </p:cNvPr>
          <p:cNvSpPr txBox="1">
            <a:spLocks/>
          </p:cNvSpPr>
          <p:nvPr/>
        </p:nvSpPr>
        <p:spPr>
          <a:xfrm>
            <a:off x="352785" y="264491"/>
            <a:ext cx="7588250" cy="5937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Analytical Methods vs Toxicity Values</a:t>
            </a:r>
          </a:p>
        </p:txBody>
      </p:sp>
      <p:sp>
        <p:nvSpPr>
          <p:cNvPr id="8" name="TextBox 7">
            <a:extLst>
              <a:ext uri="{FF2B5EF4-FFF2-40B4-BE49-F238E27FC236}">
                <a16:creationId xmlns="" xmlns:a16="http://schemas.microsoft.com/office/drawing/2014/main" id="{7E701A8B-2FFD-45D8-BC33-6F2CD12746D4}"/>
              </a:ext>
            </a:extLst>
          </p:cNvPr>
          <p:cNvSpPr txBox="1"/>
          <p:nvPr/>
        </p:nvSpPr>
        <p:spPr>
          <a:xfrm>
            <a:off x="152400" y="6400800"/>
            <a:ext cx="3894221" cy="338554"/>
          </a:xfrm>
          <a:prstGeom prst="rect">
            <a:avLst/>
          </a:prstGeom>
          <a:noFill/>
        </p:spPr>
        <p:txBody>
          <a:bodyPr wrap="square" rtlCol="0">
            <a:spAutoFit/>
          </a:bodyPr>
          <a:lstStyle/>
          <a:p>
            <a:r>
              <a:rPr lang="en-US" sz="1600" dirty="0"/>
              <a:t>from Goldberg Day, AEHS March 2015 </a:t>
            </a:r>
          </a:p>
        </p:txBody>
      </p:sp>
    </p:spTree>
    <p:extLst>
      <p:ext uri="{BB962C8B-B14F-4D97-AF65-F5344CB8AC3E}">
        <p14:creationId xmlns:p14="http://schemas.microsoft.com/office/powerpoint/2010/main" val="269681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Road Map</a:t>
            </a:r>
          </a:p>
        </p:txBody>
      </p:sp>
      <p:sp>
        <p:nvSpPr>
          <p:cNvPr id="4" name="Rectangle 3"/>
          <p:cNvSpPr/>
          <p:nvPr/>
        </p:nvSpPr>
        <p:spPr>
          <a:xfrm>
            <a:off x="568960" y="1418129"/>
            <a:ext cx="3429000" cy="516541"/>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txBox="1">
            <a:spLocks/>
          </p:cNvSpPr>
          <p:nvPr/>
        </p:nvSpPr>
        <p:spPr>
          <a:xfrm>
            <a:off x="568960" y="1438448"/>
            <a:ext cx="7772400" cy="477296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Why the Guidance? </a:t>
            </a:r>
          </a:p>
          <a:p>
            <a:r>
              <a:rPr lang="en-US" kern="0" dirty="0"/>
              <a:t>Learn What TPH is</a:t>
            </a:r>
          </a:p>
          <a:p>
            <a:r>
              <a:rPr lang="en-US" kern="0" dirty="0"/>
              <a:t>Learn TPH Analytical Methods</a:t>
            </a:r>
          </a:p>
          <a:p>
            <a:r>
              <a:rPr lang="en-US" kern="0" dirty="0"/>
              <a:t>Questions and Answers</a:t>
            </a:r>
          </a:p>
          <a:p>
            <a:r>
              <a:rPr lang="en-US" kern="0" dirty="0"/>
              <a:t>Environmental Fate of TPH </a:t>
            </a:r>
          </a:p>
          <a:p>
            <a:r>
              <a:rPr lang="en-US" kern="0" dirty="0"/>
              <a:t>Assessing Human and Ecological Risk from TPH </a:t>
            </a:r>
          </a:p>
          <a:p>
            <a:r>
              <a:rPr lang="en-US" kern="0" dirty="0"/>
              <a:t>Stakeholders Considerations</a:t>
            </a:r>
          </a:p>
          <a:p>
            <a:r>
              <a:rPr lang="en-US" kern="0" dirty="0"/>
              <a:t>Closing</a:t>
            </a:r>
          </a:p>
          <a:p>
            <a:r>
              <a:rPr lang="en-US" kern="0" dirty="0"/>
              <a:t>Questions and Answers</a:t>
            </a:r>
          </a:p>
          <a:p>
            <a:endParaRPr lang="en-US" sz="2800" kern="0" dirty="0"/>
          </a:p>
          <a:p>
            <a:endParaRPr lang="en-US" sz="2800" kern="0" dirty="0"/>
          </a:p>
          <a:p>
            <a:endParaRPr lang="en-US" kern="0" dirty="0"/>
          </a:p>
        </p:txBody>
      </p:sp>
    </p:spTree>
    <p:extLst>
      <p:ext uri="{BB962C8B-B14F-4D97-AF65-F5344CB8AC3E}">
        <p14:creationId xmlns:p14="http://schemas.microsoft.com/office/powerpoint/2010/main" val="42250627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F7E6E6D-E1B6-4B16-BEA7-7FECCDFC4420}"/>
              </a:ext>
            </a:extLst>
          </p:cNvPr>
          <p:cNvSpPr txBox="1"/>
          <p:nvPr/>
        </p:nvSpPr>
        <p:spPr>
          <a:xfrm>
            <a:off x="457200" y="5565338"/>
            <a:ext cx="8125691" cy="1292662"/>
          </a:xfrm>
          <a:prstGeom prst="rect">
            <a:avLst/>
          </a:prstGeom>
          <a:solidFill>
            <a:schemeClr val="bg1"/>
          </a:solidFill>
          <a:ln>
            <a:noFill/>
          </a:ln>
        </p:spPr>
        <p:txBody>
          <a:bodyPr wrap="square" rtlCol="0">
            <a:spAutoFit/>
          </a:bodyPr>
          <a:lstStyle/>
          <a:p>
            <a:r>
              <a:rPr lang="en-US" sz="1000" dirty="0"/>
              <a:t>TPHCWG – Total Petroleum Hydrocarbon Criteria Working Group</a:t>
            </a:r>
          </a:p>
          <a:p>
            <a:r>
              <a:rPr lang="en-US" sz="1000" dirty="0"/>
              <a:t>MA DEP – Massachusetts Department of Environmental Protection</a:t>
            </a:r>
          </a:p>
          <a:p>
            <a:r>
              <a:rPr lang="en-US" sz="1000" dirty="0"/>
              <a:t>USEPA = United States Environmental Protection Agency</a:t>
            </a:r>
          </a:p>
          <a:p>
            <a:r>
              <a:rPr lang="en-US" sz="1000" dirty="0"/>
              <a:t>TCEQ – Texas Commission on Environmental Quality</a:t>
            </a:r>
          </a:p>
          <a:p>
            <a:r>
              <a:rPr lang="en-US" sz="1000" dirty="0"/>
              <a:t>PPRTV – Provisional Peer-Reviewed Toxicity Values</a:t>
            </a:r>
          </a:p>
          <a:p>
            <a:endParaRPr lang="en-US" sz="1000" dirty="0"/>
          </a:p>
          <a:p>
            <a:endParaRPr lang="en-US" dirty="0"/>
          </a:p>
        </p:txBody>
      </p:sp>
      <p:sp>
        <p:nvSpPr>
          <p:cNvPr id="3" name="Title 4">
            <a:extLst>
              <a:ext uri="{FF2B5EF4-FFF2-40B4-BE49-F238E27FC236}">
                <a16:creationId xmlns="" xmlns:a16="http://schemas.microsoft.com/office/drawing/2014/main" id="{0BA68E38-9B2F-40B5-827C-531693F1F456}"/>
              </a:ext>
            </a:extLst>
          </p:cNvPr>
          <p:cNvSpPr txBox="1">
            <a:spLocks/>
          </p:cNvSpPr>
          <p:nvPr/>
        </p:nvSpPr>
        <p:spPr>
          <a:xfrm>
            <a:off x="376238" y="92075"/>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sz="3000" kern="0" dirty="0"/>
              <a:t>Example Toxicity Values Under TPH Fraction Approach</a:t>
            </a:r>
          </a:p>
        </p:txBody>
      </p:sp>
      <p:graphicFrame>
        <p:nvGraphicFramePr>
          <p:cNvPr id="5" name="Table 4">
            <a:extLst>
              <a:ext uri="{FF2B5EF4-FFF2-40B4-BE49-F238E27FC236}">
                <a16:creationId xmlns="" xmlns:a16="http://schemas.microsoft.com/office/drawing/2014/main" id="{6D336165-CDB7-4F5F-B5C7-D471C387060D}"/>
              </a:ext>
            </a:extLst>
          </p:cNvPr>
          <p:cNvGraphicFramePr>
            <a:graphicFrameLocks noGrp="1"/>
          </p:cNvGraphicFramePr>
          <p:nvPr>
            <p:extLst>
              <p:ext uri="{D42A27DB-BD31-4B8C-83A1-F6EECF244321}">
                <p14:modId xmlns:p14="http://schemas.microsoft.com/office/powerpoint/2010/main" val="3324982547"/>
              </p:ext>
            </p:extLst>
          </p:nvPr>
        </p:nvGraphicFramePr>
        <p:xfrm>
          <a:off x="457200" y="1143000"/>
          <a:ext cx="8454502" cy="4303692"/>
        </p:xfrm>
        <a:graphic>
          <a:graphicData uri="http://schemas.openxmlformats.org/drawingml/2006/table">
            <a:tbl>
              <a:tblPr firstRow="1" bandRow="1">
                <a:tableStyleId>{85BE263C-DBD7-4A20-BB59-AAB30ACAA65A}</a:tableStyleId>
              </a:tblPr>
              <a:tblGrid>
                <a:gridCol w="1295400">
                  <a:extLst>
                    <a:ext uri="{9D8B030D-6E8A-4147-A177-3AD203B41FA5}">
                      <a16:colId xmlns="" xmlns:a16="http://schemas.microsoft.com/office/drawing/2014/main" val="1752791702"/>
                    </a:ext>
                  </a:extLst>
                </a:gridCol>
                <a:gridCol w="678873">
                  <a:extLst>
                    <a:ext uri="{9D8B030D-6E8A-4147-A177-3AD203B41FA5}">
                      <a16:colId xmlns="" xmlns:a16="http://schemas.microsoft.com/office/drawing/2014/main" val="3416068611"/>
                    </a:ext>
                  </a:extLst>
                </a:gridCol>
                <a:gridCol w="999202">
                  <a:extLst>
                    <a:ext uri="{9D8B030D-6E8A-4147-A177-3AD203B41FA5}">
                      <a16:colId xmlns="" xmlns:a16="http://schemas.microsoft.com/office/drawing/2014/main" val="2451504503"/>
                    </a:ext>
                  </a:extLst>
                </a:gridCol>
                <a:gridCol w="784513">
                  <a:extLst>
                    <a:ext uri="{9D8B030D-6E8A-4147-A177-3AD203B41FA5}">
                      <a16:colId xmlns="" xmlns:a16="http://schemas.microsoft.com/office/drawing/2014/main" val="871770006"/>
                    </a:ext>
                  </a:extLst>
                </a:gridCol>
                <a:gridCol w="999202">
                  <a:extLst>
                    <a:ext uri="{9D8B030D-6E8A-4147-A177-3AD203B41FA5}">
                      <a16:colId xmlns="" xmlns:a16="http://schemas.microsoft.com/office/drawing/2014/main" val="172841539"/>
                    </a:ext>
                  </a:extLst>
                </a:gridCol>
                <a:gridCol w="834734">
                  <a:extLst>
                    <a:ext uri="{9D8B030D-6E8A-4147-A177-3AD203B41FA5}">
                      <a16:colId xmlns="" xmlns:a16="http://schemas.microsoft.com/office/drawing/2014/main" val="3050559789"/>
                    </a:ext>
                  </a:extLst>
                </a:gridCol>
                <a:gridCol w="999202">
                  <a:extLst>
                    <a:ext uri="{9D8B030D-6E8A-4147-A177-3AD203B41FA5}">
                      <a16:colId xmlns="" xmlns:a16="http://schemas.microsoft.com/office/drawing/2014/main" val="217395827"/>
                    </a:ext>
                  </a:extLst>
                </a:gridCol>
                <a:gridCol w="864174">
                  <a:extLst>
                    <a:ext uri="{9D8B030D-6E8A-4147-A177-3AD203B41FA5}">
                      <a16:colId xmlns="" xmlns:a16="http://schemas.microsoft.com/office/drawing/2014/main" val="675352515"/>
                    </a:ext>
                  </a:extLst>
                </a:gridCol>
                <a:gridCol w="999202">
                  <a:extLst>
                    <a:ext uri="{9D8B030D-6E8A-4147-A177-3AD203B41FA5}">
                      <a16:colId xmlns="" xmlns:a16="http://schemas.microsoft.com/office/drawing/2014/main" val="239855985"/>
                    </a:ext>
                  </a:extLst>
                </a:gridCol>
              </a:tblGrid>
              <a:tr h="779117">
                <a:tc>
                  <a:txBody>
                    <a:bodyPr/>
                    <a:lstStyle/>
                    <a:p>
                      <a:r>
                        <a:rPr lang="en-US" dirty="0"/>
                        <a:t>Fractions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a:r>
                        <a:rPr lang="en-US" dirty="0"/>
                        <a:t>TPHCWG </a:t>
                      </a:r>
                      <a:br>
                        <a:rPr lang="en-US" dirty="0"/>
                      </a:br>
                      <a:r>
                        <a:rPr lang="en-US" dirty="0"/>
                        <a:t>(1997)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a:r>
                        <a:rPr lang="en-US" dirty="0"/>
                        <a:t>MA DEP </a:t>
                      </a:r>
                      <a:br>
                        <a:rPr lang="en-US" dirty="0"/>
                      </a:br>
                      <a:r>
                        <a:rPr lang="en-US" dirty="0"/>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a:r>
                        <a:rPr lang="en-US" dirty="0"/>
                        <a:t>USEPA PPRTV (2009)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gridSpan="2">
                  <a:txBody>
                    <a:bodyPr/>
                    <a:lstStyle/>
                    <a:p>
                      <a:pPr algn="ctr"/>
                      <a:r>
                        <a:rPr lang="en-US" dirty="0"/>
                        <a:t>TCEQ</a:t>
                      </a:r>
                      <a:br>
                        <a:rPr lang="en-US" dirty="0"/>
                      </a:br>
                      <a:r>
                        <a:rPr lang="en-US" dirty="0"/>
                        <a:t>(2010)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 xmlns:a16="http://schemas.microsoft.com/office/drawing/2014/main" val="705235616"/>
                  </a:ext>
                </a:extLst>
              </a:tr>
              <a:tr h="667814">
                <a:tc>
                  <a:txBody>
                    <a:bodyPr/>
                    <a:lstStyle/>
                    <a:p>
                      <a:endParaRPr lang="en-US" sz="1000" b="1" i="0" u="none" strike="noStrike" cap="none" dirty="0">
                        <a:solidFill>
                          <a:schemeClr val="bg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sym typeface="Arial"/>
                        </a:rPr>
                        <a:t>RfD (mg/kg-d)</a:t>
                      </a:r>
                      <a:endParaRPr lang="en-US" sz="1000" b="1" i="0" u="none" strike="noStrike" cap="none" dirty="0">
                        <a:solidFill>
                          <a:schemeClr val="bg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tcPr>
                </a:tc>
                <a:tc>
                  <a:txBody>
                    <a:bodyPr/>
                    <a:lstStyle/>
                    <a:p>
                      <a:pPr algn="ctr"/>
                      <a:r>
                        <a:rPr lang="en-US" sz="1000" u="none" strike="noStrike" cap="none" dirty="0">
                          <a:sym typeface="Arial"/>
                        </a:rPr>
                        <a:t>Surr (s) </a:t>
                      </a:r>
                      <a:br>
                        <a:rPr lang="en-US" sz="1000" u="none" strike="noStrike" cap="none" dirty="0">
                          <a:sym typeface="Arial"/>
                        </a:rPr>
                      </a:br>
                      <a:r>
                        <a:rPr lang="en-US" sz="1000" u="none" strike="noStrike" cap="none" dirty="0">
                          <a:sym typeface="Arial"/>
                        </a:rPr>
                        <a:t>Comp (c)</a:t>
                      </a:r>
                      <a:endParaRPr lang="en-US" sz="1000" b="1" i="0" u="none" strike="noStrike" cap="none" dirty="0">
                        <a:solidFill>
                          <a:schemeClr val="bg1"/>
                        </a:solidFill>
                        <a:latin typeface="+mn-lt"/>
                        <a:ea typeface="+mn-ea"/>
                        <a:cs typeface="+mn-cs"/>
                        <a:sym typeface="Arial"/>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sym typeface="Arial"/>
                        </a:rPr>
                        <a:t>RfD (mg/kg-d)</a:t>
                      </a:r>
                      <a:endParaRPr lang="en-US" sz="1000" b="1" i="0" u="none" strike="noStrike" cap="none" dirty="0">
                        <a:solidFill>
                          <a:schemeClr val="bg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tcPr>
                </a:tc>
                <a:tc>
                  <a:txBody>
                    <a:bodyPr/>
                    <a:lstStyle/>
                    <a:p>
                      <a:pPr algn="ctr"/>
                      <a:r>
                        <a:rPr lang="en-US" sz="1000" u="none" strike="noStrike" cap="none" dirty="0">
                          <a:sym typeface="Arial"/>
                        </a:rPr>
                        <a:t>Surr (s)</a:t>
                      </a:r>
                      <a:br>
                        <a:rPr lang="en-US" sz="1000" u="none" strike="noStrike" cap="none" dirty="0">
                          <a:sym typeface="Arial"/>
                        </a:rPr>
                      </a:br>
                      <a:r>
                        <a:rPr lang="en-US" sz="1000" u="none" strike="noStrike" cap="none" dirty="0">
                          <a:sym typeface="Arial"/>
                        </a:rPr>
                        <a:t> Comp (c)</a:t>
                      </a:r>
                      <a:endParaRPr lang="en-US" sz="1000" b="1" i="0" u="none" strike="noStrike" cap="none" dirty="0">
                        <a:solidFill>
                          <a:schemeClr val="bg1"/>
                        </a:solidFill>
                        <a:latin typeface="+mn-lt"/>
                        <a:ea typeface="+mn-ea"/>
                        <a:cs typeface="+mn-cs"/>
                        <a:sym typeface="Arial"/>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sym typeface="Arial"/>
                        </a:rPr>
                        <a:t>RfD (mg/kg-d)</a:t>
                      </a:r>
                      <a:endParaRPr lang="en-US" sz="1000" b="1" i="0" u="none" strike="noStrike" cap="none" dirty="0">
                        <a:solidFill>
                          <a:schemeClr val="bg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tcPr>
                </a:tc>
                <a:tc>
                  <a:txBody>
                    <a:bodyPr/>
                    <a:lstStyle/>
                    <a:p>
                      <a:pPr algn="ctr"/>
                      <a:r>
                        <a:rPr lang="en-US" sz="1000" u="none" strike="noStrike" cap="none" dirty="0">
                          <a:sym typeface="Arial"/>
                        </a:rPr>
                        <a:t>Surr (s) </a:t>
                      </a:r>
                      <a:br>
                        <a:rPr lang="en-US" sz="1000" u="none" strike="noStrike" cap="none" dirty="0">
                          <a:sym typeface="Arial"/>
                        </a:rPr>
                      </a:br>
                      <a:r>
                        <a:rPr lang="en-US" sz="1000" u="none" strike="noStrike" cap="none" dirty="0">
                          <a:sym typeface="Arial"/>
                        </a:rPr>
                        <a:t>Comp (c)</a:t>
                      </a:r>
                      <a:endParaRPr lang="en-US" sz="1000" b="1" i="0" u="none" strike="noStrike" cap="none" dirty="0">
                        <a:solidFill>
                          <a:schemeClr val="bg1"/>
                        </a:solidFill>
                        <a:latin typeface="+mn-lt"/>
                        <a:ea typeface="+mn-ea"/>
                        <a:cs typeface="+mn-cs"/>
                        <a:sym typeface="Arial"/>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sym typeface="Arial"/>
                        </a:rPr>
                        <a:t>RfD (mg/kg-d)</a:t>
                      </a:r>
                      <a:endParaRPr lang="en-US" sz="1000" b="1" i="0" u="none" strike="noStrike" cap="none" dirty="0">
                        <a:solidFill>
                          <a:schemeClr val="bg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tcPr>
                </a:tc>
                <a:tc>
                  <a:txBody>
                    <a:bodyPr/>
                    <a:lstStyle/>
                    <a:p>
                      <a:pPr algn="ctr"/>
                      <a:r>
                        <a:rPr lang="en-US" sz="1000" u="none" strike="noStrike" cap="none" dirty="0">
                          <a:sym typeface="Arial"/>
                        </a:rPr>
                        <a:t>Surr (s) </a:t>
                      </a:r>
                      <a:br>
                        <a:rPr lang="en-US" sz="1000" u="none" strike="noStrike" cap="none" dirty="0">
                          <a:sym typeface="Arial"/>
                        </a:rPr>
                      </a:br>
                      <a:r>
                        <a:rPr lang="en-US" sz="1000" u="none" strike="noStrike" cap="none" dirty="0">
                          <a:sym typeface="Arial"/>
                        </a:rPr>
                        <a:t>Comp (c)</a:t>
                      </a:r>
                      <a:endParaRPr lang="en-US" sz="1000" b="1" i="0" u="none" strike="noStrike" cap="none" dirty="0">
                        <a:solidFill>
                          <a:schemeClr val="bg1"/>
                        </a:solidFill>
                        <a:latin typeface="+mn-lt"/>
                        <a:ea typeface="+mn-ea"/>
                        <a:cs typeface="+mn-cs"/>
                        <a:sym typeface="Arial"/>
                      </a:endParaRPr>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984461385"/>
                  </a:ext>
                </a:extLst>
              </a:tr>
              <a:tr h="1038822">
                <a:tc>
                  <a:txBody>
                    <a:bodyPr/>
                    <a:lstStyle/>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                Aliphatics   </a:t>
                      </a:r>
                    </a:p>
                    <a:p>
                      <a:pPr marL="9144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Low Carbon Range (C5-C8) (EC5-EC8)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200" dirty="0"/>
                        <a:t>5</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(s) Commer-cial hexane where n-hexane is ≤53%</a:t>
                      </a:r>
                    </a:p>
                  </a:txBody>
                  <a:tcPr>
                    <a:lnR w="12700" cap="flat" cmpd="sng" algn="ctr">
                      <a:solidFill>
                        <a:schemeClr val="tx1"/>
                      </a:solidFill>
                      <a:prstDash val="solid"/>
                      <a:round/>
                      <a:headEnd type="none" w="med" len="med"/>
                      <a:tailEnd type="none" w="med" len="med"/>
                    </a:lnR>
                  </a:tcPr>
                </a:tc>
                <a:tc>
                  <a:txBody>
                    <a:bodyPr/>
                    <a:lstStyle/>
                    <a:p>
                      <a:pPr algn="ctr"/>
                      <a:r>
                        <a:rPr lang="en-US" sz="1200" dirty="0"/>
                        <a:t>0.04</a:t>
                      </a:r>
                    </a:p>
                  </a:txBody>
                  <a:tcP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(s) n-hexane</a:t>
                      </a:r>
                    </a:p>
                    <a:p>
                      <a:pPr algn="ctr"/>
                      <a:endParaRPr lang="en-US" sz="1000" dirty="0"/>
                    </a:p>
                  </a:txBody>
                  <a:tcPr>
                    <a:lnR w="12700" cap="flat" cmpd="sng" algn="ctr">
                      <a:solidFill>
                        <a:schemeClr val="tx1"/>
                      </a:solidFill>
                      <a:prstDash val="solid"/>
                      <a:round/>
                      <a:headEnd type="none" w="med" len="med"/>
                      <a:tailEnd type="none" w="med" len="med"/>
                    </a:lnR>
                  </a:tcPr>
                </a:tc>
                <a:tc>
                  <a:txBody>
                    <a:bodyPr/>
                    <a:lstStyle/>
                    <a:p>
                      <a:pPr algn="ctr"/>
                      <a:r>
                        <a:rPr lang="en-US" sz="1200" dirty="0"/>
                        <a:t>0.3</a:t>
                      </a:r>
                    </a:p>
                  </a:txBody>
                  <a:tcP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(s) n-hexane</a:t>
                      </a:r>
                    </a:p>
                    <a:p>
                      <a:pPr algn="ctr"/>
                      <a:endParaRPr lang="en-US" sz="1000" dirty="0"/>
                    </a:p>
                  </a:txBody>
                  <a:tcPr>
                    <a:lnR w="12700" cap="flat" cmpd="sng" algn="ctr">
                      <a:solidFill>
                        <a:schemeClr val="tx1"/>
                      </a:solidFill>
                      <a:prstDash val="solid"/>
                      <a:round/>
                      <a:headEnd type="none" w="med" len="med"/>
                      <a:tailEnd type="none" w="med" len="med"/>
                    </a:lnR>
                  </a:tcPr>
                </a:tc>
                <a:tc>
                  <a:txBody>
                    <a:bodyPr/>
                    <a:lstStyle/>
                    <a:p>
                      <a:pPr algn="ctr"/>
                      <a:r>
                        <a:rPr lang="en-US" sz="1200" dirty="0"/>
                        <a:t>0.06</a:t>
                      </a:r>
                    </a:p>
                  </a:txBody>
                  <a:tcP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(s) n-hexane</a:t>
                      </a:r>
                    </a:p>
                    <a:p>
                      <a:pPr algn="ctr"/>
                      <a:endParaRPr lang="en-US" sz="1000" dirty="0"/>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399466274"/>
                  </a:ext>
                </a:extLst>
              </a:tr>
              <a:tr h="333907">
                <a:tc rowSpan="8">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sym typeface="Arial"/>
                        </a:rPr>
                        <a:t>Aromatics</a:t>
                      </a:r>
                    </a:p>
                    <a:p>
                      <a:pPr marL="9144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Low Carbon Range(C6-C8) (EC6-EC&lt;9)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8">
                  <a:txBody>
                    <a:bodyPr/>
                    <a:lstStyle/>
                    <a:p>
                      <a:pPr algn="ctr"/>
                      <a:r>
                        <a:rPr lang="en-US" sz="1200" dirty="0"/>
                        <a:t>0.2</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8">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(s) toluene</a:t>
                      </a:r>
                    </a:p>
                    <a:p>
                      <a:endParaRPr lang="en-US" sz="10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NA</a:t>
                      </a:r>
                    </a:p>
                  </a:txBody>
                  <a:tcPr>
                    <a:lnL w="12700" cap="flat" cmpd="sng" algn="ctr">
                      <a:solidFill>
                        <a:schemeClr val="tx1"/>
                      </a:solidFill>
                      <a:prstDash val="solid"/>
                      <a:round/>
                      <a:headEnd type="none" w="med" len="med"/>
                      <a:tailEnd type="none" w="med" len="med"/>
                    </a:lnL>
                  </a:tcPr>
                </a:tc>
                <a:tc>
                  <a:txBody>
                    <a:bodyPr/>
                    <a:lstStyle/>
                    <a:p>
                      <a:r>
                        <a:rPr lang="en-US" sz="1000" dirty="0"/>
                        <a:t>(c) benzene</a:t>
                      </a:r>
                    </a:p>
                  </a:txBody>
                  <a:tcPr>
                    <a:lnR w="12700" cap="flat" cmpd="sng" algn="ctr">
                      <a:solidFill>
                        <a:schemeClr val="tx1"/>
                      </a:solidFill>
                      <a:prstDash val="solid"/>
                      <a:round/>
                      <a:headEnd type="none" w="med" len="med"/>
                      <a:tailEnd type="none" w="med" len="med"/>
                    </a:lnR>
                  </a:tcPr>
                </a:tc>
                <a:tc rowSpan="2">
                  <a:txBody>
                    <a:bodyPr/>
                    <a:lstStyle/>
                    <a:p>
                      <a:pPr algn="ctr"/>
                      <a:r>
                        <a:rPr lang="en-US" sz="1200" dirty="0"/>
                        <a:t>0.004</a:t>
                      </a:r>
                    </a:p>
                  </a:txBody>
                  <a:tcPr>
                    <a:lnL w="12700" cap="flat" cmpd="sng" algn="ctr">
                      <a:solidFill>
                        <a:schemeClr val="tx1"/>
                      </a:solidFill>
                      <a:prstDash val="solid"/>
                      <a:round/>
                      <a:headEnd type="none" w="med" len="med"/>
                      <a:tailEnd type="none" w="med" len="med"/>
                    </a:lnL>
                  </a:tcPr>
                </a:tc>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(c) benzene</a:t>
                      </a:r>
                    </a:p>
                  </a:txBody>
                  <a:tcPr>
                    <a:lnR w="12700" cap="flat" cmpd="sng" algn="ctr">
                      <a:solidFill>
                        <a:schemeClr val="tx1"/>
                      </a:solidFill>
                      <a:prstDash val="solid"/>
                      <a:round/>
                      <a:headEnd type="none" w="med" len="med"/>
                      <a:tailEnd type="none" w="med" len="med"/>
                    </a:lnR>
                  </a:tcPr>
                </a:tc>
                <a:tc rowSpan="8">
                  <a:txBody>
                    <a:bodyPr/>
                    <a:lstStyle/>
                    <a:p>
                      <a:pPr algn="ctr"/>
                      <a:r>
                        <a:rPr lang="en-US" sz="1200" dirty="0"/>
                        <a:t>0.1</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8">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(s) ethyl- benzene</a:t>
                      </a:r>
                    </a:p>
                    <a:p>
                      <a:endParaRPr lang="en-US" sz="10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96025709"/>
                  </a:ext>
                </a:extLst>
              </a:tr>
              <a:tr h="86569">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sz="1200" u="none" strike="noStrike" cap="none" dirty="0">
                          <a:sym typeface="Arial"/>
                        </a:rPr>
                        <a:t>0.2</a:t>
                      </a:r>
                      <a:endParaRPr lang="en-US" sz="1200" b="0" i="0" u="none" strike="noStrike" cap="none" dirty="0">
                        <a:solidFill>
                          <a:schemeClr val="dk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solidFill>
                      <a:schemeClr val="tx2">
                        <a:lumMod val="20000"/>
                        <a:lumOff val="80000"/>
                      </a:schemeClr>
                    </a:solidFill>
                  </a:tcPr>
                </a:tc>
                <a:tc rowSpan="2">
                  <a:txBody>
                    <a:bodyPr/>
                    <a:lstStyle/>
                    <a:p>
                      <a:r>
                        <a:rPr lang="en-US" sz="1000" u="none" strike="noStrike" cap="none" dirty="0">
                          <a:sym typeface="Arial"/>
                        </a:rPr>
                        <a:t>(c) toluene</a:t>
                      </a:r>
                      <a:endParaRPr lang="en-US" sz="1000" b="0" i="0" u="none" strike="noStrike" cap="none" dirty="0">
                        <a:solidFill>
                          <a:schemeClr val="dk1"/>
                        </a:solidFill>
                        <a:latin typeface="+mn-lt"/>
                        <a:ea typeface="+mn-ea"/>
                        <a:cs typeface="+mn-cs"/>
                        <a:sym typeface="Arial"/>
                      </a:endParaRPr>
                    </a:p>
                  </a:txBody>
                  <a:tcPr>
                    <a:lnR w="12700" cap="flat" cmpd="sng" algn="ctr">
                      <a:solidFill>
                        <a:schemeClr val="tx1"/>
                      </a:solidFill>
                      <a:prstDash val="solid"/>
                      <a:round/>
                      <a:headEnd type="none" w="med" len="med"/>
                      <a:tailEnd type="none" w="med" len="med"/>
                    </a:lnR>
                    <a:solidFill>
                      <a:schemeClr val="tx2">
                        <a:lumMod val="20000"/>
                        <a:lumOff val="80000"/>
                      </a:schemeClr>
                    </a:solidFill>
                  </a:tcPr>
                </a:tc>
                <a:tc vMerge="1">
                  <a:txBody>
                    <a:bodyPr/>
                    <a:lstStyle/>
                    <a:p>
                      <a:endParaRPr lang="en-US"/>
                    </a:p>
                  </a:txBody>
                  <a:tcPr/>
                </a:tc>
                <a:tc vMerge="1">
                  <a:txBody>
                    <a:bodyPr/>
                    <a:lstStyle/>
                    <a:p>
                      <a:endParaRPr lang="en-US" dirty="0"/>
                    </a:p>
                  </a:txBody>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835959739"/>
                  </a:ext>
                </a:extLst>
              </a:tr>
              <a:tr h="24733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sz="1200" dirty="0"/>
                        <a:t>0.08</a:t>
                      </a:r>
                    </a:p>
                  </a:txBody>
                  <a:tcPr>
                    <a:lnL w="12700" cap="flat" cmpd="sng" algn="ctr">
                      <a:solidFill>
                        <a:schemeClr val="tx1"/>
                      </a:solidFill>
                      <a:prstDash val="solid"/>
                      <a:round/>
                      <a:headEnd type="none" w="med" len="med"/>
                      <a:tailEnd type="none" w="med" len="med"/>
                    </a:lnL>
                  </a:tcPr>
                </a:tc>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(c) toluene</a:t>
                      </a:r>
                    </a:p>
                  </a:txBody>
                  <a:tcPr>
                    <a:lnR w="12700" cap="flat" cmpd="sng" algn="ctr">
                      <a:solidFill>
                        <a:schemeClr val="tx1"/>
                      </a:solidFill>
                      <a:prstDash val="solid"/>
                      <a:round/>
                      <a:headEnd type="none" w="med" len="med"/>
                      <a:tailEnd type="none" w="med" len="med"/>
                    </a:lnR>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208803374"/>
                  </a:ext>
                </a:extLst>
              </a:tr>
              <a:tr h="241155">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sz="1200" u="none" strike="noStrike" cap="none" dirty="0">
                          <a:sym typeface="Arial"/>
                        </a:rPr>
                        <a:t>0.1</a:t>
                      </a:r>
                      <a:endParaRPr lang="en-US" sz="1200" b="0" i="0" u="none" strike="noStrike" cap="none" dirty="0">
                        <a:solidFill>
                          <a:schemeClr val="dk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solidFill>
                      <a:schemeClr val="tx2">
                        <a:lumMod val="20000"/>
                        <a:lumOff val="80000"/>
                      </a:schemeClr>
                    </a:solidFill>
                  </a:tcPr>
                </a:tc>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sym typeface="Arial"/>
                        </a:rPr>
                        <a:t>(c) ethyl- benzene</a:t>
                      </a:r>
                      <a:endParaRPr lang="en-US" sz="1000" b="0" i="0" u="none" strike="noStrike" cap="none" dirty="0">
                        <a:solidFill>
                          <a:schemeClr val="dk1"/>
                        </a:solidFill>
                        <a:latin typeface="+mn-lt"/>
                        <a:ea typeface="+mn-ea"/>
                        <a:cs typeface="+mn-cs"/>
                        <a:sym typeface="Arial"/>
                      </a:endParaRPr>
                    </a:p>
                  </a:txBody>
                  <a:tcPr>
                    <a:lnR w="12700" cap="flat" cmpd="sng" algn="ctr">
                      <a:solidFill>
                        <a:schemeClr val="tx1"/>
                      </a:solidFill>
                      <a:prstDash val="solid"/>
                      <a:round/>
                      <a:headEnd type="none" w="med" len="med"/>
                      <a:tailEnd type="none" w="med" len="med"/>
                    </a:lnR>
                    <a:solidFill>
                      <a:schemeClr val="tx2">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2571771111"/>
                  </a:ext>
                </a:extLst>
              </a:tr>
              <a:tr h="24115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sz="1200" dirty="0"/>
                        <a:t>0.1</a:t>
                      </a:r>
                    </a:p>
                  </a:txBody>
                  <a:tcPr>
                    <a:lnL w="12700" cap="flat" cmpd="sng" algn="ctr">
                      <a:solidFill>
                        <a:schemeClr val="tx1"/>
                      </a:solidFill>
                      <a:prstDash val="solid"/>
                      <a:round/>
                      <a:headEnd type="none" w="med" len="med"/>
                      <a:tailEnd type="none" w="med" len="med"/>
                    </a:lnL>
                  </a:tcPr>
                </a:tc>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(c) ethyl- benzene</a:t>
                      </a:r>
                    </a:p>
                  </a:txBody>
                  <a:tcPr>
                    <a:lnR w="12700" cap="flat" cmpd="sng" algn="ctr">
                      <a:solidFill>
                        <a:schemeClr val="tx1"/>
                      </a:solidFill>
                      <a:prstDash val="solid"/>
                      <a:round/>
                      <a:headEnd type="none" w="med" len="med"/>
                      <a:tailEnd type="none" w="med" len="med"/>
                    </a:lnR>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2816953229"/>
                  </a:ext>
                </a:extLst>
              </a:tr>
              <a:tr h="241155">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sz="1200" u="none" strike="noStrike" cap="none" dirty="0">
                          <a:sym typeface="Arial"/>
                        </a:rPr>
                        <a:t>2</a:t>
                      </a:r>
                      <a:endParaRPr lang="en-US" sz="1200" b="0" i="0" u="none" strike="noStrike" cap="none" dirty="0">
                        <a:solidFill>
                          <a:schemeClr val="dk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solidFill>
                      <a:schemeClr val="tx2">
                        <a:lumMod val="20000"/>
                        <a:lumOff val="80000"/>
                      </a:schemeClr>
                    </a:solidFill>
                  </a:tcPr>
                </a:tc>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sym typeface="Arial"/>
                        </a:rPr>
                        <a:t>(c) xylenes</a:t>
                      </a:r>
                      <a:endParaRPr lang="en-US" sz="1000" b="0" i="0" u="none" strike="noStrike" cap="none" dirty="0">
                        <a:solidFill>
                          <a:schemeClr val="dk1"/>
                        </a:solidFill>
                        <a:latin typeface="+mn-lt"/>
                        <a:ea typeface="+mn-ea"/>
                        <a:cs typeface="+mn-cs"/>
                        <a:sym typeface="Arial"/>
                      </a:endParaRPr>
                    </a:p>
                  </a:txBody>
                  <a:tcPr>
                    <a:lnR w="12700" cap="flat" cmpd="sng" algn="ctr">
                      <a:solidFill>
                        <a:schemeClr val="tx1"/>
                      </a:solidFill>
                      <a:prstDash val="solid"/>
                      <a:round/>
                      <a:headEnd type="none" w="med" len="med"/>
                      <a:tailEnd type="none" w="med" len="med"/>
                    </a:lnR>
                    <a:solidFill>
                      <a:schemeClr val="tx2">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2696975825"/>
                  </a:ext>
                </a:extLst>
              </a:tr>
              <a:tr h="9275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ctr"/>
                      <a:r>
                        <a:rPr lang="en-US" sz="1200" dirty="0"/>
                        <a:t>0.2</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dirty="0"/>
                        <a:t>(c) xylenes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3989938622"/>
                  </a:ext>
                </a:extLst>
              </a:tr>
              <a:tr h="33390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200" u="none" strike="noStrike" cap="none" dirty="0">
                          <a:sym typeface="Arial"/>
                        </a:rPr>
                        <a:t>0.2</a:t>
                      </a:r>
                      <a:endParaRPr lang="en-US" sz="1200" b="0" i="0" u="none" strike="noStrike" cap="none" dirty="0">
                        <a:solidFill>
                          <a:schemeClr val="dk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sym typeface="Arial"/>
                        </a:rPr>
                        <a:t>(c) styrene</a:t>
                      </a:r>
                      <a:endParaRPr lang="en-US" sz="1000" b="0" i="0" u="none" strike="noStrike" cap="none" dirty="0">
                        <a:solidFill>
                          <a:schemeClr val="dk1"/>
                        </a:solidFill>
                        <a:latin typeface="+mn-lt"/>
                        <a:ea typeface="+mn-ea"/>
                        <a:cs typeface="+mn-cs"/>
                        <a:sym typeface="Aria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494780866"/>
                  </a:ext>
                </a:extLst>
              </a:tr>
            </a:tbl>
          </a:graphicData>
        </a:graphic>
      </p:graphicFrame>
      <p:sp>
        <p:nvSpPr>
          <p:cNvPr id="6" name="TextBox 5">
            <a:extLst>
              <a:ext uri="{FF2B5EF4-FFF2-40B4-BE49-F238E27FC236}">
                <a16:creationId xmlns="" xmlns:a16="http://schemas.microsoft.com/office/drawing/2014/main" id="{1E700E2D-2925-44EA-B64D-565E28B89DB3}"/>
              </a:ext>
            </a:extLst>
          </p:cNvPr>
          <p:cNvSpPr txBox="1"/>
          <p:nvPr/>
        </p:nvSpPr>
        <p:spPr>
          <a:xfrm>
            <a:off x="152400" y="6400800"/>
            <a:ext cx="3894221" cy="338554"/>
          </a:xfrm>
          <a:prstGeom prst="rect">
            <a:avLst/>
          </a:prstGeom>
          <a:noFill/>
        </p:spPr>
        <p:txBody>
          <a:bodyPr wrap="square" rtlCol="0">
            <a:spAutoFit/>
          </a:bodyPr>
          <a:lstStyle/>
          <a:p>
            <a:r>
              <a:rPr lang="en-US" sz="1600" dirty="0"/>
              <a:t>ITRC TPH</a:t>
            </a:r>
            <a:r>
              <a:rPr lang="en-US" altLang="en-US" sz="1600" dirty="0"/>
              <a:t>Risk</a:t>
            </a:r>
            <a:r>
              <a:rPr lang="en-US" sz="1600" dirty="0"/>
              <a:t>-1 Table 6-1 </a:t>
            </a:r>
          </a:p>
        </p:txBody>
      </p:sp>
    </p:spTree>
    <p:extLst>
      <p:ext uri="{BB962C8B-B14F-4D97-AF65-F5344CB8AC3E}">
        <p14:creationId xmlns:p14="http://schemas.microsoft.com/office/powerpoint/2010/main" val="24066598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D53152-22D1-4BB3-B701-A78DCC37AB14}"/>
              </a:ext>
            </a:extLst>
          </p:cNvPr>
          <p:cNvSpPr>
            <a:spLocks noGrp="1"/>
          </p:cNvSpPr>
          <p:nvPr>
            <p:ph type="title"/>
          </p:nvPr>
        </p:nvSpPr>
        <p:spPr>
          <a:xfrm>
            <a:off x="457200" y="76200"/>
            <a:ext cx="8229600" cy="1143000"/>
          </a:xfrm>
        </p:spPr>
        <p:txBody>
          <a:bodyPr/>
          <a:lstStyle/>
          <a:p>
            <a:r>
              <a:rPr lang="en-US" dirty="0"/>
              <a:t>Case Study – Toxicity Assessment</a:t>
            </a:r>
          </a:p>
        </p:txBody>
      </p:sp>
      <p:sp>
        <p:nvSpPr>
          <p:cNvPr id="10" name="Text Placeholder 9">
            <a:extLst>
              <a:ext uri="{FF2B5EF4-FFF2-40B4-BE49-F238E27FC236}">
                <a16:creationId xmlns="" xmlns:a16="http://schemas.microsoft.com/office/drawing/2014/main" id="{FEC3E364-408C-484A-85E7-5F9195F1939C}"/>
              </a:ext>
            </a:extLst>
          </p:cNvPr>
          <p:cNvSpPr>
            <a:spLocks noGrp="1"/>
          </p:cNvSpPr>
          <p:nvPr>
            <p:ph type="body" idx="1"/>
          </p:nvPr>
        </p:nvSpPr>
        <p:spPr>
          <a:xfrm>
            <a:off x="685800" y="838200"/>
            <a:ext cx="5638800" cy="723640"/>
          </a:xfrm>
        </p:spPr>
        <p:txBody>
          <a:bodyPr/>
          <a:lstStyle/>
          <a:p>
            <a:r>
              <a:rPr lang="en-US" dirty="0"/>
              <a:t>Started with bulk TPH data</a:t>
            </a:r>
          </a:p>
        </p:txBody>
      </p:sp>
      <p:sp>
        <p:nvSpPr>
          <p:cNvPr id="11" name="Text Placeholder 10">
            <a:extLst>
              <a:ext uri="{FF2B5EF4-FFF2-40B4-BE49-F238E27FC236}">
                <a16:creationId xmlns="" xmlns:a16="http://schemas.microsoft.com/office/drawing/2014/main" id="{E741B2D9-238D-4A79-B9CE-6AEF9056D714}"/>
              </a:ext>
            </a:extLst>
          </p:cNvPr>
          <p:cNvSpPr>
            <a:spLocks noGrp="1"/>
          </p:cNvSpPr>
          <p:nvPr>
            <p:ph type="body" sz="quarter" idx="3"/>
          </p:nvPr>
        </p:nvSpPr>
        <p:spPr>
          <a:xfrm>
            <a:off x="549543" y="3603594"/>
            <a:ext cx="2346057" cy="2949606"/>
          </a:xfrm>
        </p:spPr>
        <p:txBody>
          <a:bodyPr anchor="t"/>
          <a:lstStyle/>
          <a:p>
            <a:r>
              <a:rPr lang="en-US" dirty="0"/>
              <a:t>Uncertainty in nature of product in diesel range prompted fraction analysis for soil gas </a:t>
            </a:r>
          </a:p>
        </p:txBody>
      </p:sp>
      <p:pic>
        <p:nvPicPr>
          <p:cNvPr id="9" name="Content Placeholder 8">
            <a:extLst>
              <a:ext uri="{FF2B5EF4-FFF2-40B4-BE49-F238E27FC236}">
                <a16:creationId xmlns="" xmlns:a16="http://schemas.microsoft.com/office/drawing/2014/main" id="{48110C21-795E-4FAA-A50D-485820FB79B4}"/>
              </a:ext>
            </a:extLst>
          </p:cNvPr>
          <p:cNvPicPr>
            <a:picLocks noGrp="1" noChangeAspect="1"/>
          </p:cNvPicPr>
          <p:nvPr>
            <p:ph sz="quarter" idx="4"/>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84" t="5128" r="955" b="3162"/>
          <a:stretch/>
        </p:blipFill>
        <p:spPr>
          <a:xfrm>
            <a:off x="3124200" y="3733801"/>
            <a:ext cx="5791200" cy="2209800"/>
          </a:xfrm>
          <a:ln w="25400">
            <a:solidFill>
              <a:schemeClr val="tx1"/>
            </a:solidFill>
          </a:ln>
        </p:spPr>
      </p:pic>
      <p:sp>
        <p:nvSpPr>
          <p:cNvPr id="4"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pic>
        <p:nvPicPr>
          <p:cNvPr id="15" name="Content Placeholder 14">
            <a:extLst>
              <a:ext uri="{FF2B5EF4-FFF2-40B4-BE49-F238E27FC236}">
                <a16:creationId xmlns="" xmlns:a16="http://schemas.microsoft.com/office/drawing/2014/main" id="{16FB577C-E8E8-4C10-A617-120B778E56B4}"/>
              </a:ext>
            </a:extLst>
          </p:cNvPr>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2260" t="9324" r="2837" b="11215"/>
          <a:stretch/>
        </p:blipFill>
        <p:spPr>
          <a:xfrm>
            <a:off x="1066800" y="1752600"/>
            <a:ext cx="6400800" cy="1371600"/>
          </a:xfrm>
          <a:ln w="22225">
            <a:solidFill>
              <a:schemeClr val="tx1"/>
            </a:solidFill>
          </a:ln>
        </p:spPr>
      </p:pic>
      <p:sp>
        <p:nvSpPr>
          <p:cNvPr id="16" name="Rectangle 15">
            <a:extLst>
              <a:ext uri="{FF2B5EF4-FFF2-40B4-BE49-F238E27FC236}">
                <a16:creationId xmlns="" xmlns:a16="http://schemas.microsoft.com/office/drawing/2014/main" id="{4D471458-B2DA-45DC-8B55-9CB2D684C068}"/>
              </a:ext>
            </a:extLst>
          </p:cNvPr>
          <p:cNvSpPr/>
          <p:nvPr/>
        </p:nvSpPr>
        <p:spPr bwMode="auto">
          <a:xfrm>
            <a:off x="4637772" y="1759528"/>
            <a:ext cx="58756" cy="13854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7" name="Rectangle 16">
            <a:extLst>
              <a:ext uri="{FF2B5EF4-FFF2-40B4-BE49-F238E27FC236}">
                <a16:creationId xmlns="" xmlns:a16="http://schemas.microsoft.com/office/drawing/2014/main" id="{0BB85D2A-A998-4116-9AC2-434F42B85BDD}"/>
              </a:ext>
            </a:extLst>
          </p:cNvPr>
          <p:cNvSpPr/>
          <p:nvPr/>
        </p:nvSpPr>
        <p:spPr bwMode="auto">
          <a:xfrm>
            <a:off x="6019800" y="3733800"/>
            <a:ext cx="58756" cy="13854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8" name="Rectangle 17">
            <a:extLst>
              <a:ext uri="{FF2B5EF4-FFF2-40B4-BE49-F238E27FC236}">
                <a16:creationId xmlns="" xmlns:a16="http://schemas.microsoft.com/office/drawing/2014/main" id="{E300D6E3-74A7-48F8-A799-4FAAD5E4A198}"/>
              </a:ext>
            </a:extLst>
          </p:cNvPr>
          <p:cNvSpPr/>
          <p:nvPr/>
        </p:nvSpPr>
        <p:spPr bwMode="auto">
          <a:xfrm>
            <a:off x="5039698" y="2170718"/>
            <a:ext cx="182217" cy="15312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9" name="Rectangle 18">
            <a:extLst>
              <a:ext uri="{FF2B5EF4-FFF2-40B4-BE49-F238E27FC236}">
                <a16:creationId xmlns="" xmlns:a16="http://schemas.microsoft.com/office/drawing/2014/main" id="{1D32233A-67EF-480F-9382-AAAC46EB0697}"/>
              </a:ext>
            </a:extLst>
          </p:cNvPr>
          <p:cNvSpPr/>
          <p:nvPr/>
        </p:nvSpPr>
        <p:spPr bwMode="auto">
          <a:xfrm>
            <a:off x="6581655" y="1980479"/>
            <a:ext cx="106017" cy="15312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0" name="Rectangle 19">
            <a:extLst>
              <a:ext uri="{FF2B5EF4-FFF2-40B4-BE49-F238E27FC236}">
                <a16:creationId xmlns="" xmlns:a16="http://schemas.microsoft.com/office/drawing/2014/main" id="{24DB5299-8A53-404F-AD60-474E76EA2403}"/>
              </a:ext>
            </a:extLst>
          </p:cNvPr>
          <p:cNvSpPr/>
          <p:nvPr/>
        </p:nvSpPr>
        <p:spPr bwMode="auto">
          <a:xfrm>
            <a:off x="7448256" y="3826978"/>
            <a:ext cx="106017" cy="420082"/>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1" name="Rectangle 20">
            <a:extLst>
              <a:ext uri="{FF2B5EF4-FFF2-40B4-BE49-F238E27FC236}">
                <a16:creationId xmlns="" xmlns:a16="http://schemas.microsoft.com/office/drawing/2014/main" id="{4BC1F7D0-B641-42CB-926C-74FE53C7CAD8}"/>
              </a:ext>
            </a:extLst>
          </p:cNvPr>
          <p:cNvSpPr/>
          <p:nvPr/>
        </p:nvSpPr>
        <p:spPr bwMode="auto">
          <a:xfrm>
            <a:off x="3733800" y="1949733"/>
            <a:ext cx="150524" cy="15312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2" name="TextBox 21">
            <a:extLst>
              <a:ext uri="{FF2B5EF4-FFF2-40B4-BE49-F238E27FC236}">
                <a16:creationId xmlns="" xmlns:a16="http://schemas.microsoft.com/office/drawing/2014/main" id="{1CAE3A57-BBA7-4618-A5D6-A70F90F7F7D8}"/>
              </a:ext>
            </a:extLst>
          </p:cNvPr>
          <p:cNvSpPr txBox="1"/>
          <p:nvPr/>
        </p:nvSpPr>
        <p:spPr>
          <a:xfrm>
            <a:off x="3089597" y="6463145"/>
            <a:ext cx="4073203" cy="338554"/>
          </a:xfrm>
          <a:prstGeom prst="rect">
            <a:avLst/>
          </a:prstGeom>
          <a:noFill/>
        </p:spPr>
        <p:txBody>
          <a:bodyPr wrap="square" rtlCol="0">
            <a:spAutoFit/>
          </a:bodyPr>
          <a:lstStyle/>
          <a:p>
            <a:r>
              <a:rPr lang="en-US" altLang="en-US" sz="1600" dirty="0"/>
              <a:t>HIDOH Case Study #1 (October 2018)</a:t>
            </a:r>
          </a:p>
        </p:txBody>
      </p:sp>
    </p:spTree>
    <p:extLst>
      <p:ext uri="{BB962C8B-B14F-4D97-AF65-F5344CB8AC3E}">
        <p14:creationId xmlns:p14="http://schemas.microsoft.com/office/powerpoint/2010/main" val="1754292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17728B-0594-459A-8F4B-AB665E181046}"/>
              </a:ext>
            </a:extLst>
          </p:cNvPr>
          <p:cNvSpPr txBox="1">
            <a:spLocks/>
          </p:cNvSpPr>
          <p:nvPr/>
        </p:nvSpPr>
        <p:spPr>
          <a:xfrm>
            <a:off x="608151" y="226003"/>
            <a:ext cx="7588250" cy="620229"/>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Assessment of Metabolites</a:t>
            </a:r>
          </a:p>
        </p:txBody>
      </p:sp>
      <p:sp>
        <p:nvSpPr>
          <p:cNvPr id="5" name="Content Placeholder 4"/>
          <p:cNvSpPr>
            <a:spLocks noGrp="1"/>
          </p:cNvSpPr>
          <p:nvPr>
            <p:ph idx="1"/>
          </p:nvPr>
        </p:nvSpPr>
        <p:spPr>
          <a:xfrm>
            <a:off x="608151" y="1295400"/>
            <a:ext cx="7772400" cy="4114800"/>
          </a:xfrm>
        </p:spPr>
        <p:txBody>
          <a:bodyPr/>
          <a:lstStyle/>
          <a:p>
            <a:r>
              <a:rPr lang="en-US" dirty="0"/>
              <a:t>Challenge assessing risk</a:t>
            </a:r>
          </a:p>
          <a:p>
            <a:pPr lvl="1"/>
            <a:r>
              <a:rPr lang="en-US" dirty="0"/>
              <a:t>Limited toxicity information for individual metabolites and mixtures</a:t>
            </a:r>
          </a:p>
          <a:p>
            <a:r>
              <a:rPr lang="en-US" dirty="0"/>
              <a:t>Options for evaluating metabolite toxicity</a:t>
            </a:r>
          </a:p>
          <a:p>
            <a:pPr lvl="1"/>
            <a:r>
              <a:rPr lang="en-US" dirty="0"/>
              <a:t>Exclude from evaluation</a:t>
            </a:r>
          </a:p>
          <a:p>
            <a:pPr lvl="1"/>
            <a:r>
              <a:rPr lang="en-US" dirty="0"/>
              <a:t>Use the RfD from the Rogers et al. (2002) study</a:t>
            </a:r>
          </a:p>
          <a:p>
            <a:pPr lvl="1"/>
            <a:r>
              <a:rPr lang="en-US" dirty="0"/>
              <a:t>Adopt the toxicity ranking model from Zemo et al. (2013, 2016)</a:t>
            </a:r>
          </a:p>
          <a:p>
            <a:pPr lvl="1"/>
            <a:r>
              <a:rPr lang="en-US" dirty="0"/>
              <a:t>Treat the bulk metabolites and bulk hydrocarbons as having similar toxicity  (HIDOH, 2017) and (CSWB-SFBR, 2016)</a:t>
            </a:r>
          </a:p>
        </p:txBody>
      </p:sp>
    </p:spTree>
    <p:extLst>
      <p:ext uri="{BB962C8B-B14F-4D97-AF65-F5344CB8AC3E}">
        <p14:creationId xmlns:p14="http://schemas.microsoft.com/office/powerpoint/2010/main" val="3277136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D53152-22D1-4BB3-B701-A78DCC37AB14}"/>
              </a:ext>
            </a:extLst>
          </p:cNvPr>
          <p:cNvSpPr>
            <a:spLocks noGrp="1"/>
          </p:cNvSpPr>
          <p:nvPr>
            <p:ph type="title"/>
          </p:nvPr>
        </p:nvSpPr>
        <p:spPr/>
        <p:txBody>
          <a:bodyPr/>
          <a:lstStyle/>
          <a:p>
            <a:r>
              <a:rPr lang="en-US" dirty="0"/>
              <a:t>Case Study – Risk Management</a:t>
            </a:r>
          </a:p>
        </p:txBody>
      </p:sp>
      <p:sp>
        <p:nvSpPr>
          <p:cNvPr id="3" name="Content Placeholder 2">
            <a:extLst>
              <a:ext uri="{FF2B5EF4-FFF2-40B4-BE49-F238E27FC236}">
                <a16:creationId xmlns="" xmlns:a16="http://schemas.microsoft.com/office/drawing/2014/main" id="{14B920D4-13CC-4AB2-B065-CDE474C94F1B}"/>
              </a:ext>
            </a:extLst>
          </p:cNvPr>
          <p:cNvSpPr>
            <a:spLocks noGrp="1"/>
          </p:cNvSpPr>
          <p:nvPr>
            <p:ph idx="1"/>
          </p:nvPr>
        </p:nvSpPr>
        <p:spPr/>
        <p:txBody>
          <a:bodyPr/>
          <a:lstStyle/>
          <a:p>
            <a:pPr>
              <a:spcAft>
                <a:spcPts val="1200"/>
              </a:spcAft>
            </a:pPr>
            <a:r>
              <a:rPr lang="en-US" dirty="0"/>
              <a:t>Primary pathway of concern was vapor intrusion</a:t>
            </a:r>
          </a:p>
          <a:p>
            <a:pPr>
              <a:spcAft>
                <a:spcPts val="1200"/>
              </a:spcAft>
            </a:pPr>
            <a:r>
              <a:rPr lang="en-US" dirty="0"/>
              <a:t>Acute safety/explosive concern</a:t>
            </a:r>
          </a:p>
          <a:p>
            <a:pPr>
              <a:spcAft>
                <a:spcPts val="0"/>
              </a:spcAft>
            </a:pPr>
            <a:r>
              <a:rPr lang="en-US" dirty="0"/>
              <a:t>Addressed stakeholder concerns</a:t>
            </a:r>
          </a:p>
          <a:p>
            <a:pPr lvl="1"/>
            <a:r>
              <a:rPr lang="en-US" dirty="0"/>
              <a:t>Vapor mitigation systems</a:t>
            </a:r>
          </a:p>
          <a:p>
            <a:pPr lvl="1"/>
            <a:r>
              <a:rPr lang="en-US" dirty="0"/>
              <a:t>Asphalt cover to address direct contact</a:t>
            </a:r>
          </a:p>
          <a:p>
            <a:pPr lvl="1"/>
            <a:r>
              <a:rPr lang="en-US" dirty="0"/>
              <a:t>Emergency hazard management plans for safety concerns</a:t>
            </a:r>
          </a:p>
        </p:txBody>
      </p:sp>
      <p:sp>
        <p:nvSpPr>
          <p:cNvPr id="4"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spTree>
    <p:extLst>
      <p:ext uri="{BB962C8B-B14F-4D97-AF65-F5344CB8AC3E}">
        <p14:creationId xmlns:p14="http://schemas.microsoft.com/office/powerpoint/2010/main" val="31614077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17728B-0594-459A-8F4B-AB665E181046}"/>
              </a:ext>
            </a:extLst>
          </p:cNvPr>
          <p:cNvSpPr txBox="1">
            <a:spLocks/>
          </p:cNvSpPr>
          <p:nvPr/>
        </p:nvSpPr>
        <p:spPr>
          <a:xfrm>
            <a:off x="381000" y="247305"/>
            <a:ext cx="7588250" cy="635377"/>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Now let’s move on from humans…</a:t>
            </a:r>
          </a:p>
        </p:txBody>
      </p:sp>
      <p:pic>
        <p:nvPicPr>
          <p:cNvPr id="3" name="Picture 2" descr="C:\Users\Dan\AppData\Local\Microsoft\Windows\Temporary Internet Files\Content.IE5\HGPQPTQA\MP900428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727" y="2425132"/>
            <a:ext cx="2386279" cy="1591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8164" y="2003511"/>
            <a:ext cx="1895230" cy="1243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688" r="9200" b="688"/>
          <a:stretch/>
        </p:blipFill>
        <p:spPr>
          <a:xfrm>
            <a:off x="5711500" y="4247576"/>
            <a:ext cx="2549712" cy="1579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C:\Users\Dan\AppData\Local\Microsoft\Windows\Temporary Internet Files\Content.IE5\ETXU6WUQ\MP90040267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155" y="4085118"/>
            <a:ext cx="3823369" cy="1904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292" y="1565673"/>
            <a:ext cx="3169399" cy="1880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79614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28600"/>
            <a:ext cx="7588250" cy="5937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ERA Poll Question</a:t>
            </a:r>
          </a:p>
        </p:txBody>
      </p:sp>
      <p:sp>
        <p:nvSpPr>
          <p:cNvPr id="3" name="Text Placeholder 2"/>
          <p:cNvSpPr txBox="1">
            <a:spLocks/>
          </p:cNvSpPr>
          <p:nvPr/>
        </p:nvSpPr>
        <p:spPr>
          <a:xfrm>
            <a:off x="609600" y="1524000"/>
            <a:ext cx="7863142" cy="4669723"/>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dirty="0"/>
              <a:t>Three different sites:</a:t>
            </a:r>
          </a:p>
          <a:p>
            <a:pPr marL="0" indent="0">
              <a:buNone/>
            </a:pPr>
            <a:endParaRPr lang="en-US" sz="2000" kern="0" dirty="0"/>
          </a:p>
          <a:p>
            <a:pPr lvl="1"/>
            <a:r>
              <a:rPr lang="en-US" dirty="0"/>
              <a:t>Site A – gas station release from a UST, paved site, depth to groundwater at 100 feet below land surface</a:t>
            </a:r>
          </a:p>
          <a:p>
            <a:pPr lvl="1"/>
            <a:endParaRPr lang="en-US" dirty="0"/>
          </a:p>
          <a:p>
            <a:pPr lvl="1"/>
            <a:r>
              <a:rPr lang="en-US" dirty="0"/>
              <a:t>Site B – gas station release, paved with channeled groundwater discharge to a creek a half-mile away </a:t>
            </a:r>
          </a:p>
          <a:p>
            <a:pPr lvl="1"/>
            <a:endParaRPr lang="en-US" dirty="0"/>
          </a:p>
          <a:p>
            <a:pPr lvl="1"/>
            <a:r>
              <a:rPr lang="en-US" dirty="0"/>
              <a:t>Site C – continuing release from an oil refinery with terrestrial and aquatic habitats nearby</a:t>
            </a:r>
          </a:p>
        </p:txBody>
      </p:sp>
      <p:sp>
        <p:nvSpPr>
          <p:cNvPr id="6" name="TextBox 9">
            <a:extLst/>
          </p:cNvPr>
          <p:cNvSpPr txBox="1">
            <a:spLocks noChangeArrowheads="1"/>
          </p:cNvSpPr>
          <p:nvPr/>
        </p:nvSpPr>
        <p:spPr bwMode="auto">
          <a:xfrm rot="16200000">
            <a:off x="-2710654" y="3762345"/>
            <a:ext cx="5791200" cy="400110"/>
          </a:xfrm>
          <a:prstGeom prst="rect">
            <a:avLst/>
          </a:prstGeom>
          <a:solidFill>
            <a:srgbClr val="FF9900"/>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Poll Question</a:t>
            </a:r>
          </a:p>
        </p:txBody>
      </p:sp>
    </p:spTree>
    <p:extLst>
      <p:ext uri="{BB962C8B-B14F-4D97-AF65-F5344CB8AC3E}">
        <p14:creationId xmlns:p14="http://schemas.microsoft.com/office/powerpoint/2010/main" val="2237031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228600"/>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An ERA may </a:t>
            </a:r>
            <a:r>
              <a:rPr lang="en-US" u="sng" kern="0" dirty="0">
                <a:solidFill>
                  <a:srgbClr val="FF0000"/>
                </a:solidFill>
              </a:rPr>
              <a:t>not</a:t>
            </a:r>
            <a:r>
              <a:rPr lang="en-US" kern="0" dirty="0"/>
              <a:t> be Necessary When:</a:t>
            </a:r>
          </a:p>
        </p:txBody>
      </p:sp>
      <p:sp>
        <p:nvSpPr>
          <p:cNvPr id="3" name="Text Placeholder 6">
            <a:extLst>
              <a:ext uri="{FF2B5EF4-FFF2-40B4-BE49-F238E27FC236}">
                <a16:creationId xmlns="" xmlns:a16="http://schemas.microsoft.com/office/drawing/2014/main" id="{2D9FB9EA-6D63-47A6-B79C-1CBCCD1B114E}"/>
              </a:ext>
            </a:extLst>
          </p:cNvPr>
          <p:cNvSpPr txBox="1">
            <a:spLocks/>
          </p:cNvSpPr>
          <p:nvPr/>
        </p:nvSpPr>
        <p:spPr>
          <a:xfrm>
            <a:off x="609600" y="1744576"/>
            <a:ext cx="7772400" cy="41148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spcAft>
                <a:spcPts val="1200"/>
              </a:spcAft>
            </a:pPr>
            <a:r>
              <a:rPr lang="en-US" kern="0" dirty="0"/>
              <a:t>Absence of viable habitats (e.g., paved sites)</a:t>
            </a:r>
          </a:p>
          <a:p>
            <a:pPr>
              <a:spcAft>
                <a:spcPts val="1200"/>
              </a:spcAft>
            </a:pPr>
            <a:r>
              <a:rPr lang="en-US" kern="0" dirty="0"/>
              <a:t>Contamination found below the root zone and burrowing zones of ecological receptors</a:t>
            </a:r>
          </a:p>
          <a:p>
            <a:pPr>
              <a:spcAft>
                <a:spcPts val="1200"/>
              </a:spcAft>
            </a:pPr>
            <a:r>
              <a:rPr lang="en-US" kern="0" dirty="0"/>
              <a:t>No release to nearby, viable (or protected) aquatic and terrestrial habitats </a:t>
            </a:r>
          </a:p>
          <a:p>
            <a:pPr>
              <a:spcAft>
                <a:spcPts val="1200"/>
              </a:spcAft>
            </a:pPr>
            <a:r>
              <a:rPr lang="en-US" kern="0" dirty="0"/>
              <a:t>Policies and regulations on exclusion criteria (see Table 5-3)</a:t>
            </a:r>
          </a:p>
        </p:txBody>
      </p:sp>
    </p:spTree>
    <p:extLst>
      <p:ext uri="{BB962C8B-B14F-4D97-AF65-F5344CB8AC3E}">
        <p14:creationId xmlns:p14="http://schemas.microsoft.com/office/powerpoint/2010/main" val="2069627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585CEB-1D68-42C7-AD39-D5C259B428A4}"/>
              </a:ext>
            </a:extLst>
          </p:cNvPr>
          <p:cNvSpPr txBox="1">
            <a:spLocks/>
          </p:cNvSpPr>
          <p:nvPr/>
        </p:nvSpPr>
        <p:spPr>
          <a:xfrm>
            <a:off x="381000" y="228600"/>
            <a:ext cx="7588250" cy="5937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altLang="en-US" kern="0" dirty="0"/>
              <a:t>Do a Screening-Level ERA When: </a:t>
            </a:r>
            <a:endParaRPr lang="en-US" kern="0" dirty="0"/>
          </a:p>
        </p:txBody>
      </p:sp>
      <p:sp>
        <p:nvSpPr>
          <p:cNvPr id="3" name="Content Placeholder 4">
            <a:extLst>
              <a:ext uri="{FF2B5EF4-FFF2-40B4-BE49-F238E27FC236}">
                <a16:creationId xmlns="" xmlns:a16="http://schemas.microsoft.com/office/drawing/2014/main" id="{A399371E-DBA3-442B-9163-1C7CFBB286E7}"/>
              </a:ext>
            </a:extLst>
          </p:cNvPr>
          <p:cNvSpPr txBox="1">
            <a:spLocks/>
          </p:cNvSpPr>
          <p:nvPr/>
        </p:nvSpPr>
        <p:spPr>
          <a:xfrm>
            <a:off x="581679" y="1460032"/>
            <a:ext cx="8402053" cy="4711603"/>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State or local regulations require an ERA</a:t>
            </a:r>
          </a:p>
          <a:p>
            <a:r>
              <a:rPr lang="en-US" kern="0" dirty="0"/>
              <a:t>Screening Level values are available</a:t>
            </a:r>
          </a:p>
          <a:p>
            <a:r>
              <a:rPr lang="en-US" kern="0" dirty="0"/>
              <a:t>Screening levels are appropriate for site conditions and type of release</a:t>
            </a:r>
          </a:p>
          <a:p>
            <a:r>
              <a:rPr lang="en-US" kern="0" dirty="0"/>
              <a:t>Data Requirements for Screening ERA</a:t>
            </a:r>
          </a:p>
          <a:p>
            <a:pPr lvl="1"/>
            <a:r>
              <a:rPr lang="en-US" kern="0" dirty="0"/>
              <a:t>Consider data for bulk TPH (TPH-g, TPH-d) and indicators (BTEX, PAHs)</a:t>
            </a:r>
          </a:p>
          <a:p>
            <a:pPr lvl="1"/>
            <a:r>
              <a:rPr lang="en-US" kern="0" dirty="0"/>
              <a:t>TPH fraction data usually not available or necessary</a:t>
            </a:r>
          </a:p>
          <a:p>
            <a:pPr lvl="1"/>
            <a:r>
              <a:rPr lang="en-US" kern="0" dirty="0"/>
              <a:t>See Tables 7-12 and 7-13 for analytical data choices and uses</a:t>
            </a:r>
          </a:p>
          <a:p>
            <a:pPr marL="0" indent="0">
              <a:buFont typeface="Wingdings 3" panose="05040102010807070707" pitchFamily="18" charset="2"/>
              <a:buNone/>
            </a:pPr>
            <a:endParaRPr lang="en-US" kern="0" dirty="0"/>
          </a:p>
        </p:txBody>
      </p:sp>
      <p:sp>
        <p:nvSpPr>
          <p:cNvPr id="5" name="TextBox 4">
            <a:extLst>
              <a:ext uri="{FF2B5EF4-FFF2-40B4-BE49-F238E27FC236}">
                <a16:creationId xmlns="" xmlns:a16="http://schemas.microsoft.com/office/drawing/2014/main" id="{3813A71B-6D9F-4E43-A6CB-9D791B71D9A0}"/>
              </a:ext>
            </a:extLst>
          </p:cNvPr>
          <p:cNvSpPr txBox="1"/>
          <p:nvPr/>
        </p:nvSpPr>
        <p:spPr>
          <a:xfrm>
            <a:off x="20782" y="6450006"/>
            <a:ext cx="4495800" cy="338554"/>
          </a:xfrm>
          <a:prstGeom prst="rect">
            <a:avLst/>
          </a:prstGeom>
          <a:noFill/>
        </p:spPr>
        <p:txBody>
          <a:bodyPr wrap="square" rtlCol="0">
            <a:spAutoFit/>
          </a:bodyPr>
          <a:lstStyle/>
          <a:p>
            <a:r>
              <a:rPr lang="en-US" sz="1600" dirty="0"/>
              <a:t>ITRC TPH</a:t>
            </a:r>
            <a:r>
              <a:rPr lang="en-US" altLang="en-US" sz="1600" dirty="0"/>
              <a:t>Risk</a:t>
            </a:r>
            <a:r>
              <a:rPr lang="en-US" sz="1600" dirty="0"/>
              <a:t>-1 Tables 7-12 and 7-13</a:t>
            </a:r>
          </a:p>
        </p:txBody>
      </p:sp>
    </p:spTree>
    <p:extLst>
      <p:ext uri="{BB962C8B-B14F-4D97-AF65-F5344CB8AC3E}">
        <p14:creationId xmlns:p14="http://schemas.microsoft.com/office/powerpoint/2010/main" val="39914681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92075"/>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sz="3000" kern="0" dirty="0"/>
              <a:t>Example TPH Screening  Levels – TPH-g </a:t>
            </a:r>
          </a:p>
        </p:txBody>
      </p:sp>
      <p:sp>
        <p:nvSpPr>
          <p:cNvPr id="3" name="Content Placeholder 2"/>
          <p:cNvSpPr txBox="1">
            <a:spLocks/>
          </p:cNvSpPr>
          <p:nvPr/>
        </p:nvSpPr>
        <p:spPr>
          <a:xfrm>
            <a:off x="609600" y="1143000"/>
            <a:ext cx="7772400" cy="5323114"/>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sz="2400" kern="0" dirty="0"/>
              <a:t>CA Water Board Whole Product Screening Levels for Water (Table 7-1)</a:t>
            </a:r>
            <a:endParaRPr lang="en-US" kern="0" dirty="0"/>
          </a:p>
          <a:p>
            <a:endParaRPr lang="en-US" kern="0" dirty="0"/>
          </a:p>
          <a:p>
            <a:endParaRPr lang="en-US" kern="0" dirty="0"/>
          </a:p>
          <a:p>
            <a:endParaRPr lang="en-US" sz="2400" kern="0" dirty="0"/>
          </a:p>
          <a:p>
            <a:r>
              <a:rPr lang="en-US" sz="2400" kern="0" dirty="0"/>
              <a:t>Canadian Soil Guidelines for Fraction F1</a:t>
            </a:r>
          </a:p>
          <a:p>
            <a:endParaRPr lang="en-US" sz="2400" kern="0" dirty="0"/>
          </a:p>
          <a:p>
            <a:endParaRPr lang="en-US" sz="2400" kern="0" dirty="0"/>
          </a:p>
          <a:p>
            <a:endParaRPr lang="en-US" sz="2400" kern="0" dirty="0"/>
          </a:p>
          <a:p>
            <a:endParaRPr lang="en-US" sz="2400" kern="0" dirty="0"/>
          </a:p>
          <a:p>
            <a:r>
              <a:rPr lang="en-US" sz="2400" kern="0" dirty="0"/>
              <a:t>More details on available screening levels in Section 7.2 and Table 7-1</a:t>
            </a:r>
          </a:p>
          <a:p>
            <a:endParaRPr lang="en-US" kern="0" dirty="0"/>
          </a:p>
        </p:txBody>
      </p:sp>
      <p:graphicFrame>
        <p:nvGraphicFramePr>
          <p:cNvPr id="4" name="Table 3"/>
          <p:cNvGraphicFramePr>
            <a:graphicFrameLocks noGrp="1"/>
          </p:cNvGraphicFramePr>
          <p:nvPr>
            <p:extLst/>
          </p:nvPr>
        </p:nvGraphicFramePr>
        <p:xfrm>
          <a:off x="609600" y="2057400"/>
          <a:ext cx="7404970" cy="1143000"/>
        </p:xfrm>
        <a:graphic>
          <a:graphicData uri="http://schemas.openxmlformats.org/drawingml/2006/table">
            <a:tbl>
              <a:tblPr bandRow="1">
                <a:tableStyleId>{5C22544A-7EE6-4342-B048-85BDC9FD1C3A}</a:tableStyleId>
              </a:tblPr>
              <a:tblGrid>
                <a:gridCol w="1371600">
                  <a:extLst>
                    <a:ext uri="{9D8B030D-6E8A-4147-A177-3AD203B41FA5}">
                      <a16:colId xmlns="" xmlns:a16="http://schemas.microsoft.com/office/drawing/2014/main" val="20000"/>
                    </a:ext>
                  </a:extLst>
                </a:gridCol>
                <a:gridCol w="1905000">
                  <a:extLst>
                    <a:ext uri="{9D8B030D-6E8A-4147-A177-3AD203B41FA5}">
                      <a16:colId xmlns="" xmlns:a16="http://schemas.microsoft.com/office/drawing/2014/main" val="20001"/>
                    </a:ext>
                  </a:extLst>
                </a:gridCol>
                <a:gridCol w="1905000">
                  <a:extLst>
                    <a:ext uri="{9D8B030D-6E8A-4147-A177-3AD203B41FA5}">
                      <a16:colId xmlns="" xmlns:a16="http://schemas.microsoft.com/office/drawing/2014/main" val="20002"/>
                    </a:ext>
                  </a:extLst>
                </a:gridCol>
                <a:gridCol w="2223370">
                  <a:extLst>
                    <a:ext uri="{9D8B030D-6E8A-4147-A177-3AD203B41FA5}">
                      <a16:colId xmlns="" xmlns:a16="http://schemas.microsoft.com/office/drawing/2014/main" val="20003"/>
                    </a:ext>
                  </a:extLst>
                </a:gridCol>
              </a:tblGrid>
              <a:tr h="609600">
                <a:tc>
                  <a:txBody>
                    <a:bodyPr/>
                    <a:lstStyle/>
                    <a:p>
                      <a:pPr marL="0" marR="0">
                        <a:spcBef>
                          <a:spcPts val="0"/>
                        </a:spcBef>
                        <a:spcAft>
                          <a:spcPts val="0"/>
                        </a:spcAft>
                      </a:pPr>
                      <a:endParaRPr lang="en-US" sz="2000" dirty="0">
                        <a:solidFill>
                          <a:schemeClr val="bg1"/>
                        </a:solidFill>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b="1" baseline="0" dirty="0">
                          <a:solidFill>
                            <a:schemeClr val="tx1"/>
                          </a:solidFill>
                          <a:effectLst/>
                          <a:latin typeface="+mn-lt"/>
                          <a:ea typeface="Times New Roman"/>
                        </a:rPr>
                        <a:t>Fresh (ppb)</a:t>
                      </a:r>
                    </a:p>
                  </a:txBody>
                  <a:tcPr marL="68580" marR="68580" marT="0" marB="0" anchor="ctr"/>
                </a:tc>
                <a:tc>
                  <a:txBody>
                    <a:bodyPr/>
                    <a:lstStyle/>
                    <a:p>
                      <a:pPr marL="0" marR="0" algn="ctr">
                        <a:spcBef>
                          <a:spcPts val="0"/>
                        </a:spcBef>
                        <a:spcAft>
                          <a:spcPts val="0"/>
                        </a:spcAft>
                      </a:pPr>
                      <a:r>
                        <a:rPr lang="en-US" sz="2000" b="1" baseline="0" dirty="0">
                          <a:solidFill>
                            <a:schemeClr val="tx1"/>
                          </a:solidFill>
                          <a:effectLst/>
                          <a:latin typeface="+mn-lt"/>
                          <a:ea typeface="Times New Roman"/>
                        </a:rPr>
                        <a:t>Marine (ppb)</a:t>
                      </a:r>
                    </a:p>
                  </a:txBody>
                  <a:tcPr marL="68580" marR="68580" marT="0" marB="0" anchor="ctr"/>
                </a:tc>
                <a:tc>
                  <a:txBody>
                    <a:bodyPr/>
                    <a:lstStyle/>
                    <a:p>
                      <a:pPr marL="0" marR="0" algn="ctr">
                        <a:spcBef>
                          <a:spcPts val="0"/>
                        </a:spcBef>
                        <a:spcAft>
                          <a:spcPts val="0"/>
                        </a:spcAft>
                      </a:pPr>
                      <a:r>
                        <a:rPr lang="en-US" sz="2000" b="1" baseline="0" dirty="0">
                          <a:solidFill>
                            <a:schemeClr val="tx1"/>
                          </a:solidFill>
                          <a:effectLst/>
                          <a:latin typeface="+mn-lt"/>
                          <a:ea typeface="Times New Roman"/>
                        </a:rPr>
                        <a:t>Estuarine (ppb)</a:t>
                      </a:r>
                    </a:p>
                  </a:txBody>
                  <a:tcPr marL="68580" marR="68580" marT="0" marB="0" anchor="ctr"/>
                </a:tc>
                <a:extLst>
                  <a:ext uri="{0D108BD9-81ED-4DB2-BD59-A6C34878D82A}">
                    <a16:rowId xmlns="" xmlns:a16="http://schemas.microsoft.com/office/drawing/2014/main" val="3096308894"/>
                  </a:ext>
                </a:extLst>
              </a:tr>
              <a:tr h="533400">
                <a:tc>
                  <a:txBody>
                    <a:bodyPr/>
                    <a:lstStyle/>
                    <a:p>
                      <a:pPr marL="0" marR="0">
                        <a:spcBef>
                          <a:spcPts val="0"/>
                        </a:spcBef>
                        <a:spcAft>
                          <a:spcPts val="0"/>
                        </a:spcAft>
                      </a:pPr>
                      <a:r>
                        <a:rPr lang="en-US" sz="2000" dirty="0">
                          <a:effectLst/>
                        </a:rPr>
                        <a:t>TPH-g</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dirty="0">
                          <a:effectLst/>
                        </a:rPr>
                        <a:t>500</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dirty="0">
                          <a:effectLst/>
                        </a:rPr>
                        <a:t>3,700</a:t>
                      </a:r>
                      <a:endParaRPr lang="en-US" sz="2000" dirty="0">
                        <a:effectLst/>
                        <a:latin typeface="Times New Roman"/>
                        <a:ea typeface="Times New Roman"/>
                      </a:endParaRPr>
                    </a:p>
                  </a:txBody>
                  <a:tcPr marL="68580" marR="68580" marT="0" marB="0" anchor="ctr"/>
                </a:tc>
                <a:tc>
                  <a:txBody>
                    <a:bodyPr/>
                    <a:lstStyle/>
                    <a:p>
                      <a:pPr marL="0" marR="0" algn="ctr">
                        <a:spcBef>
                          <a:spcPts val="0"/>
                        </a:spcBef>
                        <a:spcAft>
                          <a:spcPts val="0"/>
                        </a:spcAft>
                      </a:pPr>
                      <a:r>
                        <a:rPr lang="en-US" sz="2000" dirty="0">
                          <a:effectLst/>
                        </a:rPr>
                        <a:t>500</a:t>
                      </a:r>
                      <a:endParaRPr lang="en-US" sz="2000" dirty="0">
                        <a:effectLst/>
                        <a:latin typeface="Times New Roman"/>
                        <a:ea typeface="Times New Roman"/>
                      </a:endParaRPr>
                    </a:p>
                  </a:txBody>
                  <a:tcPr marL="68580" marR="68580" marT="0" marB="0" anchor="ctr"/>
                </a:tc>
                <a:extLst>
                  <a:ext uri="{0D108BD9-81ED-4DB2-BD59-A6C34878D82A}">
                    <a16:rowId xmlns="" xmlns:a16="http://schemas.microsoft.com/office/drawing/2014/main" val="10000"/>
                  </a:ext>
                </a:extLst>
              </a:tr>
            </a:tbl>
          </a:graphicData>
        </a:graphic>
      </p:graphicFrame>
      <p:graphicFrame>
        <p:nvGraphicFramePr>
          <p:cNvPr id="5" name="Table 4"/>
          <p:cNvGraphicFramePr>
            <a:graphicFrameLocks noGrp="1"/>
          </p:cNvGraphicFramePr>
          <p:nvPr>
            <p:extLst/>
          </p:nvPr>
        </p:nvGraphicFramePr>
        <p:xfrm>
          <a:off x="798016" y="4114800"/>
          <a:ext cx="7162800" cy="1170985"/>
        </p:xfrm>
        <a:graphic>
          <a:graphicData uri="http://schemas.openxmlformats.org/drawingml/2006/table">
            <a:tbl>
              <a:tblPr firstRow="1" bandRow="1">
                <a:tableStyleId>{5C22544A-7EE6-4342-B048-85BDC9FD1C3A}</a:tableStyleId>
              </a:tblPr>
              <a:tblGrid>
                <a:gridCol w="2102126">
                  <a:extLst>
                    <a:ext uri="{9D8B030D-6E8A-4147-A177-3AD203B41FA5}">
                      <a16:colId xmlns="" xmlns:a16="http://schemas.microsoft.com/office/drawing/2014/main" val="20000"/>
                    </a:ext>
                  </a:extLst>
                </a:gridCol>
                <a:gridCol w="2880692">
                  <a:extLst>
                    <a:ext uri="{9D8B030D-6E8A-4147-A177-3AD203B41FA5}">
                      <a16:colId xmlns="" xmlns:a16="http://schemas.microsoft.com/office/drawing/2014/main" val="20001"/>
                    </a:ext>
                  </a:extLst>
                </a:gridCol>
                <a:gridCol w="2179982">
                  <a:extLst>
                    <a:ext uri="{9D8B030D-6E8A-4147-A177-3AD203B41FA5}">
                      <a16:colId xmlns="" xmlns:a16="http://schemas.microsoft.com/office/drawing/2014/main" val="20002"/>
                    </a:ext>
                  </a:extLst>
                </a:gridCol>
              </a:tblGrid>
              <a:tr h="441808">
                <a:tc>
                  <a:txBody>
                    <a:bodyPr/>
                    <a:lstStyle/>
                    <a:p>
                      <a:endParaRPr lang="en-US" dirty="0"/>
                    </a:p>
                  </a:txBody>
                  <a:tcPr/>
                </a:tc>
                <a:tc>
                  <a:txBody>
                    <a:bodyPr/>
                    <a:lstStyle/>
                    <a:p>
                      <a:pPr marL="0" marR="0" algn="ctr">
                        <a:spcBef>
                          <a:spcPts val="0"/>
                        </a:spcBef>
                        <a:spcAft>
                          <a:spcPts val="0"/>
                        </a:spcAft>
                      </a:pPr>
                      <a:r>
                        <a:rPr lang="en-US" sz="2000" b="1" dirty="0">
                          <a:effectLst/>
                          <a:latin typeface="+mn-lt"/>
                          <a:ea typeface="Times New Roman"/>
                        </a:rPr>
                        <a:t>Plants and Invertebrates (ppm)</a:t>
                      </a:r>
                    </a:p>
                  </a:txBody>
                  <a:tcPr marL="68580" marR="68580" marT="0" marB="0" anchor="ctr"/>
                </a:tc>
                <a:tc>
                  <a:txBody>
                    <a:bodyPr/>
                    <a:lstStyle/>
                    <a:p>
                      <a:pPr marL="0" marR="0" algn="ctr">
                        <a:spcBef>
                          <a:spcPts val="0"/>
                        </a:spcBef>
                        <a:spcAft>
                          <a:spcPts val="0"/>
                        </a:spcAft>
                      </a:pPr>
                      <a:r>
                        <a:rPr lang="en-US" sz="2000" b="1" dirty="0">
                          <a:effectLst/>
                          <a:latin typeface="+mn-lt"/>
                          <a:ea typeface="Times New Roman"/>
                        </a:rPr>
                        <a:t>Wildlife (ppm)</a:t>
                      </a:r>
                    </a:p>
                  </a:txBody>
                  <a:tcPr marL="68580" marR="68580" marT="0" marB="0" anchor="ctr"/>
                </a:tc>
                <a:extLst>
                  <a:ext uri="{0D108BD9-81ED-4DB2-BD59-A6C34878D82A}">
                    <a16:rowId xmlns="" xmlns:a16="http://schemas.microsoft.com/office/drawing/2014/main" val="10000"/>
                  </a:ext>
                </a:extLst>
              </a:tr>
              <a:tr h="561385">
                <a:tc>
                  <a:txBody>
                    <a:bodyPr/>
                    <a:lstStyle/>
                    <a:p>
                      <a:pPr algn="ctr"/>
                      <a:r>
                        <a:rPr lang="en-US" dirty="0"/>
                        <a:t>TPH F1</a:t>
                      </a:r>
                      <a:r>
                        <a:rPr lang="en-US" baseline="0" dirty="0"/>
                        <a:t> (C6-C10)</a:t>
                      </a:r>
                      <a:endParaRPr lang="en-US" dirty="0"/>
                    </a:p>
                  </a:txBody>
                  <a:tcPr anchor="ctr"/>
                </a:tc>
                <a:tc>
                  <a:txBody>
                    <a:bodyPr/>
                    <a:lstStyle/>
                    <a:p>
                      <a:pPr algn="ctr"/>
                      <a:r>
                        <a:rPr lang="en-US" dirty="0"/>
                        <a:t>210-320</a:t>
                      </a:r>
                    </a:p>
                  </a:txBody>
                  <a:tcPr anchor="ctr"/>
                </a:tc>
                <a:tc>
                  <a:txBody>
                    <a:bodyPr/>
                    <a:lstStyle/>
                    <a:p>
                      <a:pPr algn="ctr"/>
                      <a:r>
                        <a:rPr lang="en-US" dirty="0"/>
                        <a:t>11,000</a:t>
                      </a:r>
                    </a:p>
                  </a:txBody>
                  <a:tcPr anchor="ct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3556998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585CEB-1D68-42C7-AD39-D5C259B428A4}"/>
              </a:ext>
            </a:extLst>
          </p:cNvPr>
          <p:cNvSpPr txBox="1">
            <a:spLocks/>
          </p:cNvSpPr>
          <p:nvPr/>
        </p:nvSpPr>
        <p:spPr>
          <a:xfrm>
            <a:off x="381000" y="228600"/>
            <a:ext cx="7588250" cy="5937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altLang="en-US" kern="0" dirty="0"/>
              <a:t>Do a Site-Specific ERA When: </a:t>
            </a:r>
            <a:endParaRPr lang="en-US" kern="0" dirty="0"/>
          </a:p>
        </p:txBody>
      </p:sp>
      <p:sp>
        <p:nvSpPr>
          <p:cNvPr id="3" name="Content Placeholder 4">
            <a:extLst>
              <a:ext uri="{FF2B5EF4-FFF2-40B4-BE49-F238E27FC236}">
                <a16:creationId xmlns="" xmlns:a16="http://schemas.microsoft.com/office/drawing/2014/main" id="{A399371E-DBA3-442B-9163-1C7CFBB286E7}"/>
              </a:ext>
            </a:extLst>
          </p:cNvPr>
          <p:cNvSpPr txBox="1">
            <a:spLocks/>
          </p:cNvSpPr>
          <p:nvPr/>
        </p:nvSpPr>
        <p:spPr>
          <a:xfrm>
            <a:off x="533400" y="1280364"/>
            <a:ext cx="8402053" cy="4711603"/>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When screening levels are lacking or exceeded</a:t>
            </a:r>
          </a:p>
          <a:p>
            <a:r>
              <a:rPr lang="en-US" kern="0" dirty="0"/>
              <a:t>At complex sites with multiple media, sensitive habitats and receptors</a:t>
            </a:r>
          </a:p>
          <a:p>
            <a:r>
              <a:rPr lang="en-US" kern="0" dirty="0"/>
              <a:t>Data needs for Site-Specific ERA</a:t>
            </a:r>
          </a:p>
          <a:p>
            <a:pPr lvl="1"/>
            <a:r>
              <a:rPr lang="en-US" kern="0" dirty="0"/>
              <a:t>Consider combination of useful data types</a:t>
            </a:r>
          </a:p>
          <a:p>
            <a:pPr lvl="2"/>
            <a:r>
              <a:rPr lang="en-US" kern="0" dirty="0"/>
              <a:t>Whole product and indicators</a:t>
            </a:r>
          </a:p>
          <a:p>
            <a:pPr lvl="2"/>
            <a:r>
              <a:rPr lang="en-US" kern="0" dirty="0"/>
              <a:t>Water soluble and water accommodated fractions for aquatic habitats</a:t>
            </a:r>
          </a:p>
          <a:p>
            <a:pPr lvl="2"/>
            <a:r>
              <a:rPr lang="en-US" kern="0" dirty="0"/>
              <a:t>Aliphatic/Aromatic fractions primarily available for aquatic assessment </a:t>
            </a:r>
          </a:p>
          <a:p>
            <a:pPr lvl="2"/>
            <a:r>
              <a:rPr lang="en-US" kern="0" dirty="0"/>
              <a:t>See Tables 7-2,7-3 and 7-4 for analytical data choices and uses</a:t>
            </a:r>
          </a:p>
          <a:p>
            <a:pPr marL="0" indent="0">
              <a:buFont typeface="Wingdings 3" panose="05040102010807070707" pitchFamily="18" charset="2"/>
              <a:buNone/>
            </a:pPr>
            <a:endParaRPr lang="en-US" kern="0" dirty="0"/>
          </a:p>
        </p:txBody>
      </p:sp>
      <p:sp>
        <p:nvSpPr>
          <p:cNvPr id="5" name="TextBox 4">
            <a:extLst>
              <a:ext uri="{FF2B5EF4-FFF2-40B4-BE49-F238E27FC236}">
                <a16:creationId xmlns="" xmlns:a16="http://schemas.microsoft.com/office/drawing/2014/main" id="{3813A71B-6D9F-4E43-A6CB-9D791B71D9A0}"/>
              </a:ext>
            </a:extLst>
          </p:cNvPr>
          <p:cNvSpPr txBox="1"/>
          <p:nvPr/>
        </p:nvSpPr>
        <p:spPr>
          <a:xfrm>
            <a:off x="20782" y="6450006"/>
            <a:ext cx="4495800" cy="338554"/>
          </a:xfrm>
          <a:prstGeom prst="rect">
            <a:avLst/>
          </a:prstGeom>
          <a:noFill/>
        </p:spPr>
        <p:txBody>
          <a:bodyPr wrap="square" rtlCol="0">
            <a:spAutoFit/>
          </a:bodyPr>
          <a:lstStyle/>
          <a:p>
            <a:r>
              <a:rPr lang="en-US" sz="1600" dirty="0"/>
              <a:t>ITRC TPH</a:t>
            </a:r>
            <a:r>
              <a:rPr lang="en-US" altLang="en-US" sz="1600" dirty="0"/>
              <a:t>Risk</a:t>
            </a:r>
            <a:r>
              <a:rPr lang="en-US" sz="1600" dirty="0"/>
              <a:t>-1 Tables 7-12 and 7-13</a:t>
            </a:r>
          </a:p>
        </p:txBody>
      </p:sp>
    </p:spTree>
    <p:extLst>
      <p:ext uri="{BB962C8B-B14F-4D97-AF65-F5344CB8AC3E}">
        <p14:creationId xmlns:p14="http://schemas.microsoft.com/office/powerpoint/2010/main" val="31339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hape 184"/>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dirty="0"/>
              <a:t>Why This Guidance?</a:t>
            </a:r>
            <a:endParaRPr dirty="0"/>
          </a:p>
        </p:txBody>
      </p:sp>
      <p:sp>
        <p:nvSpPr>
          <p:cNvPr id="7" name="Text Placeholder 2">
            <a:extLst>
              <a:ext uri="{FF2B5EF4-FFF2-40B4-BE49-F238E27FC236}">
                <a16:creationId xmlns="" xmlns:a16="http://schemas.microsoft.com/office/drawing/2014/main" id="{96ECF3E8-9080-4DD2-888C-96B3FCE9744F}"/>
              </a:ext>
            </a:extLst>
          </p:cNvPr>
          <p:cNvSpPr txBox="1">
            <a:spLocks/>
          </p:cNvSpPr>
          <p:nvPr/>
        </p:nvSpPr>
        <p:spPr>
          <a:xfrm>
            <a:off x="376238" y="1371600"/>
            <a:ext cx="8543925" cy="46482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Purpose</a:t>
            </a:r>
          </a:p>
          <a:p>
            <a:pPr lvl="1">
              <a:spcAft>
                <a:spcPts val="1200"/>
              </a:spcAft>
            </a:pPr>
            <a:r>
              <a:rPr lang="en-US" kern="0" dirty="0"/>
              <a:t>Facilitate better-informed decisions relating to the evaluation of TPH risk at petroleum-contaminated sites, help regulators and project managers, who may not be skilled in risk assessment, interpret results</a:t>
            </a:r>
          </a:p>
          <a:p>
            <a:r>
              <a:rPr lang="en-US" kern="0" dirty="0"/>
              <a:t>Goal</a:t>
            </a:r>
          </a:p>
          <a:p>
            <a:pPr lvl="1"/>
            <a:r>
              <a:rPr lang="en-US" kern="0" dirty="0"/>
              <a:t>Create better TPH guidance to help states develop consistent methodology for establishing risk-based cleanup levels and for establishing methods for risk-based corrective actions</a:t>
            </a:r>
            <a:endParaRPr lang="en-US" b="1" kern="0" dirty="0"/>
          </a:p>
          <a:p>
            <a:pPr marL="0" indent="0">
              <a:buNone/>
            </a:pPr>
            <a:endParaRPr lang="en-US" sz="3200" kern="0" dirty="0"/>
          </a:p>
          <a:p>
            <a:endParaRPr lang="en-US" sz="3200" kern="0" dirty="0"/>
          </a:p>
        </p:txBody>
      </p:sp>
    </p:spTree>
    <p:extLst>
      <p:ext uri="{BB962C8B-B14F-4D97-AF65-F5344CB8AC3E}">
        <p14:creationId xmlns:p14="http://schemas.microsoft.com/office/powerpoint/2010/main" val="10557725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28600"/>
            <a:ext cx="7354887" cy="5937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Scoping a Site-Specific ERA</a:t>
            </a:r>
          </a:p>
        </p:txBody>
      </p:sp>
      <p:sp>
        <p:nvSpPr>
          <p:cNvPr id="3" name="Text Placeholder 2"/>
          <p:cNvSpPr txBox="1">
            <a:spLocks/>
          </p:cNvSpPr>
          <p:nvPr/>
        </p:nvSpPr>
        <p:spPr>
          <a:xfrm>
            <a:off x="314107" y="1403012"/>
            <a:ext cx="8372693" cy="4725562"/>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sz="2400" kern="0" dirty="0"/>
              <a:t>Exposure Assessment</a:t>
            </a:r>
          </a:p>
          <a:p>
            <a:pPr lvl="1"/>
            <a:r>
              <a:rPr lang="en-US" sz="2200" kern="0" dirty="0"/>
              <a:t>Focus on direct exposure </a:t>
            </a:r>
          </a:p>
          <a:p>
            <a:pPr lvl="1"/>
            <a:r>
              <a:rPr lang="en-US" sz="2200" kern="0" dirty="0"/>
              <a:t>Bioaccumulation </a:t>
            </a:r>
          </a:p>
          <a:p>
            <a:pPr lvl="2"/>
            <a:r>
              <a:rPr lang="en-US" sz="2000" kern="0" dirty="0"/>
              <a:t>Primarily PAHs</a:t>
            </a:r>
          </a:p>
          <a:p>
            <a:r>
              <a:rPr lang="en-US" sz="2400" kern="0" dirty="0"/>
              <a:t>Toxicity Assessment</a:t>
            </a:r>
          </a:p>
          <a:p>
            <a:pPr lvl="1"/>
            <a:r>
              <a:rPr lang="en-US" sz="2200" kern="0" dirty="0"/>
              <a:t>Aquatic and terrestrial biota</a:t>
            </a:r>
          </a:p>
          <a:p>
            <a:pPr lvl="1"/>
            <a:r>
              <a:rPr lang="en-US" sz="2200" kern="0" dirty="0"/>
              <a:t>Physical toxicity </a:t>
            </a:r>
          </a:p>
          <a:p>
            <a:pPr lvl="2"/>
            <a:r>
              <a:rPr lang="en-US" sz="2000" kern="0" dirty="0"/>
              <a:t>(not included in this guidance)</a:t>
            </a:r>
          </a:p>
          <a:p>
            <a:pPr lvl="1"/>
            <a:r>
              <a:rPr lang="en-US" sz="2200" kern="0" dirty="0"/>
              <a:t>Chemical toxicity</a:t>
            </a:r>
          </a:p>
          <a:p>
            <a:pPr lvl="3"/>
            <a:r>
              <a:rPr lang="en-US" sz="1800" kern="0" dirty="0"/>
              <a:t>Multiple approaches</a:t>
            </a:r>
          </a:p>
          <a:p>
            <a:pPr lvl="1"/>
            <a:r>
              <a:rPr lang="en-US" sz="2200" kern="0" dirty="0"/>
              <a:t>Metabolites</a:t>
            </a:r>
          </a:p>
          <a:p>
            <a:pPr lvl="2"/>
            <a:r>
              <a:rPr lang="en-US" sz="2000" kern="0" dirty="0"/>
              <a:t>Emerging concern under study</a:t>
            </a:r>
          </a:p>
          <a:p>
            <a:pPr marL="1017270" lvl="2" indent="0">
              <a:buNone/>
            </a:pPr>
            <a:endParaRPr lang="en-US" sz="1600" kern="0" dirty="0"/>
          </a:p>
          <a:p>
            <a:pPr marL="1017270" lvl="2" indent="0">
              <a:buNone/>
            </a:pPr>
            <a:r>
              <a:rPr lang="en-US" sz="1600" kern="0" dirty="0"/>
              <a:t> </a:t>
            </a:r>
          </a:p>
          <a:p>
            <a:pPr marL="1943100" lvl="4" indent="0">
              <a:buFontTx/>
              <a:buNone/>
            </a:pPr>
            <a:endParaRPr lang="en-US" kern="0" dirty="0"/>
          </a:p>
          <a:p>
            <a:endParaRPr lang="en-US" sz="2400" kern="0" dirty="0"/>
          </a:p>
          <a:p>
            <a:pPr lvl="1"/>
            <a:endParaRPr lang="en-US" sz="2000" kern="0" dirty="0"/>
          </a:p>
        </p:txBody>
      </p:sp>
      <p:sp>
        <p:nvSpPr>
          <p:cNvPr id="4" name="Text Placeholder 3"/>
          <p:cNvSpPr txBox="1">
            <a:spLocks/>
          </p:cNvSpPr>
          <p:nvPr/>
        </p:nvSpPr>
        <p:spPr>
          <a:xfrm>
            <a:off x="4447520" y="1403012"/>
            <a:ext cx="4446357" cy="4725561"/>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104775" indent="0">
              <a:buFont typeface="Wingdings 3" panose="05040102010807070707" pitchFamily="18" charset="2"/>
              <a:buNone/>
            </a:pPr>
            <a:endParaRPr lang="en-US" sz="1800" kern="0" dirty="0"/>
          </a:p>
        </p:txBody>
      </p:sp>
    </p:spTree>
    <p:extLst>
      <p:ext uri="{BB962C8B-B14F-4D97-AF65-F5344CB8AC3E}">
        <p14:creationId xmlns:p14="http://schemas.microsoft.com/office/powerpoint/2010/main" val="11840501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dirty="0"/>
              <a:t>Toxicity Assessment - Approaches</a:t>
            </a:r>
          </a:p>
        </p:txBody>
      </p:sp>
      <p:grpSp>
        <p:nvGrpSpPr>
          <p:cNvPr id="53" name="Group 52">
            <a:extLst>
              <a:ext uri="{FF2B5EF4-FFF2-40B4-BE49-F238E27FC236}">
                <a16:creationId xmlns="" xmlns:a16="http://schemas.microsoft.com/office/drawing/2014/main" id="{8238DA96-81AE-4718-8B8C-03699DB82094}"/>
              </a:ext>
            </a:extLst>
          </p:cNvPr>
          <p:cNvGrpSpPr/>
          <p:nvPr/>
        </p:nvGrpSpPr>
        <p:grpSpPr>
          <a:xfrm>
            <a:off x="482080" y="1447800"/>
            <a:ext cx="8179840" cy="4712295"/>
            <a:chOff x="482080" y="1588205"/>
            <a:chExt cx="8179840" cy="4712295"/>
          </a:xfrm>
        </p:grpSpPr>
        <p:sp>
          <p:nvSpPr>
            <p:cNvPr id="54" name="Flowchart: Process 53">
              <a:extLst>
                <a:ext uri="{FF2B5EF4-FFF2-40B4-BE49-F238E27FC236}">
                  <a16:creationId xmlns="" xmlns:a16="http://schemas.microsoft.com/office/drawing/2014/main" id="{6C36C0B2-EA05-487C-9769-CFE5DDF446B8}"/>
                </a:ext>
              </a:extLst>
            </p:cNvPr>
            <p:cNvSpPr/>
            <p:nvPr/>
          </p:nvSpPr>
          <p:spPr>
            <a:xfrm>
              <a:off x="2763572" y="1588205"/>
              <a:ext cx="3660400" cy="340502"/>
            </a:xfrm>
            <a:prstGeom prst="flowChartProcess">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Source of TPH Toxicological Data</a:t>
              </a:r>
            </a:p>
          </p:txBody>
        </p:sp>
        <p:sp>
          <p:nvSpPr>
            <p:cNvPr id="55" name="Flowchart: Process 54">
              <a:extLst>
                <a:ext uri="{FF2B5EF4-FFF2-40B4-BE49-F238E27FC236}">
                  <a16:creationId xmlns="" xmlns:a16="http://schemas.microsoft.com/office/drawing/2014/main" id="{F9AC46E0-AC80-4FE2-A692-EBC70D007957}"/>
                </a:ext>
              </a:extLst>
            </p:cNvPr>
            <p:cNvSpPr/>
            <p:nvPr/>
          </p:nvSpPr>
          <p:spPr>
            <a:xfrm>
              <a:off x="571607" y="2553116"/>
              <a:ext cx="2309501" cy="340502"/>
            </a:xfrm>
            <a:prstGeom prst="flowChartProcess">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Research Literature</a:t>
              </a:r>
            </a:p>
          </p:txBody>
        </p:sp>
        <p:sp>
          <p:nvSpPr>
            <p:cNvPr id="56" name="Flowchart: Process 55">
              <a:extLst>
                <a:ext uri="{FF2B5EF4-FFF2-40B4-BE49-F238E27FC236}">
                  <a16:creationId xmlns="" xmlns:a16="http://schemas.microsoft.com/office/drawing/2014/main" id="{1DD70344-2694-4348-A8BF-012AA5F0F26B}"/>
                </a:ext>
              </a:extLst>
            </p:cNvPr>
            <p:cNvSpPr/>
            <p:nvPr/>
          </p:nvSpPr>
          <p:spPr>
            <a:xfrm>
              <a:off x="6264650" y="2564260"/>
              <a:ext cx="2309501" cy="340502"/>
            </a:xfrm>
            <a:prstGeom prst="flowChartProcess">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Site Measurements</a:t>
              </a:r>
            </a:p>
          </p:txBody>
        </p:sp>
        <p:sp>
          <p:nvSpPr>
            <p:cNvPr id="57" name="Flowchart: Process 56">
              <a:extLst>
                <a:ext uri="{FF2B5EF4-FFF2-40B4-BE49-F238E27FC236}">
                  <a16:creationId xmlns="" xmlns:a16="http://schemas.microsoft.com/office/drawing/2014/main" id="{DD0C3503-FE75-4E2F-94C9-BC5EDAED61AD}"/>
                </a:ext>
              </a:extLst>
            </p:cNvPr>
            <p:cNvSpPr/>
            <p:nvPr/>
          </p:nvSpPr>
          <p:spPr>
            <a:xfrm>
              <a:off x="3349357" y="2512927"/>
              <a:ext cx="2485038" cy="340502"/>
            </a:xfrm>
            <a:prstGeom prst="flowChartProcess">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Structure</a:t>
              </a:r>
              <a:r>
                <a:rPr lang="en-US" sz="1400" b="1" kern="0" dirty="0">
                  <a:ln w="0"/>
                  <a:solidFill>
                    <a:srgbClr val="000000"/>
                  </a:solidFill>
                  <a:effectLst>
                    <a:outerShdw blurRad="38100" dist="19050" dir="2700000" algn="tl" rotWithShape="0">
                      <a:srgbClr val="000000">
                        <a:alpha val="40000"/>
                      </a:srgbClr>
                    </a:outerShdw>
                  </a:effectLst>
                  <a:latin typeface="Arial"/>
                  <a:sym typeface="Arial"/>
                </a:rPr>
                <a:t> Activity </a:t>
              </a: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Models</a:t>
              </a:r>
            </a:p>
          </p:txBody>
        </p:sp>
        <p:sp>
          <p:nvSpPr>
            <p:cNvPr id="58" name="Flowchart: Process 57">
              <a:extLst>
                <a:ext uri="{FF2B5EF4-FFF2-40B4-BE49-F238E27FC236}">
                  <a16:creationId xmlns="" xmlns:a16="http://schemas.microsoft.com/office/drawing/2014/main" id="{A9DA3B77-13DB-4644-8CC9-BC84D5549AA6}"/>
                </a:ext>
              </a:extLst>
            </p:cNvPr>
            <p:cNvSpPr/>
            <p:nvPr/>
          </p:nvSpPr>
          <p:spPr>
            <a:xfrm>
              <a:off x="482080" y="3211296"/>
              <a:ext cx="2485038" cy="2058499"/>
            </a:xfrm>
            <a:prstGeom prst="flowChartProcess">
              <a:avLst/>
            </a:prstGeom>
            <a:solidFill>
              <a:srgbClr val="FFFFFF"/>
            </a:solidFill>
            <a:ln w="25400" cap="flat" cmpd="sng" algn="ctr">
              <a:solidFill>
                <a:srgbClr val="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Ecotoxicity Databases</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endParaRP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9900"/>
                  </a:solidFill>
                  <a:effectLst>
                    <a:outerShdw blurRad="38100" dist="19050" dir="2700000" algn="tl" rotWithShape="0">
                      <a:srgbClr val="000000">
                        <a:alpha val="40000"/>
                      </a:srgbClr>
                    </a:outerShdw>
                  </a:effectLst>
                  <a:uLnTx/>
                  <a:uFillTx/>
                  <a:latin typeface="Arial"/>
                  <a:ea typeface="+mn-ea"/>
                  <a:cs typeface="+mn-cs"/>
                  <a:sym typeface="Arial"/>
                </a:rPr>
                <a:t>Upside </a:t>
              </a: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Based on real world testing.</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sym typeface="Arial"/>
                </a:rPr>
                <a:t>Downside</a:t>
              </a: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 Limited availability of data for whole product and TPH fractions.  Variable data quality on underlying studies.</a:t>
              </a:r>
            </a:p>
          </p:txBody>
        </p:sp>
        <p:sp>
          <p:nvSpPr>
            <p:cNvPr id="59" name="Flowchart: Process 58">
              <a:extLst>
                <a:ext uri="{FF2B5EF4-FFF2-40B4-BE49-F238E27FC236}">
                  <a16:creationId xmlns="" xmlns:a16="http://schemas.microsoft.com/office/drawing/2014/main" id="{B65C32C6-B461-4625-B433-5FAB2EC18DCD}"/>
                </a:ext>
              </a:extLst>
            </p:cNvPr>
            <p:cNvSpPr/>
            <p:nvPr/>
          </p:nvSpPr>
          <p:spPr>
            <a:xfrm>
              <a:off x="3349357" y="3198911"/>
              <a:ext cx="2485038" cy="2058500"/>
            </a:xfrm>
            <a:prstGeom prst="flowChartProcess">
              <a:avLst/>
            </a:prstGeom>
            <a:solidFill>
              <a:srgbClr val="FFFFFF"/>
            </a:solidFill>
            <a:ln w="25400" cap="flat" cmpd="sng" algn="ctr">
              <a:solidFill>
                <a:srgbClr val="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Hydrocarbon Toxicity Models</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9900"/>
                  </a:solidFill>
                  <a:effectLst>
                    <a:outerShdw blurRad="38100" dist="19050" dir="2700000" algn="tl" rotWithShape="0">
                      <a:srgbClr val="000000">
                        <a:alpha val="40000"/>
                      </a:srgbClr>
                    </a:outerShdw>
                  </a:effectLst>
                  <a:uLnTx/>
                  <a:uFillTx/>
                  <a:latin typeface="Arial"/>
                  <a:ea typeface="+mn-ea"/>
                  <a:cs typeface="+mn-cs"/>
                  <a:sym typeface="Arial"/>
                </a:rPr>
                <a:t>Upside </a:t>
              </a: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Can be defined for site-specific mixtures or components.</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sym typeface="Arial"/>
                </a:rPr>
                <a:t>Downside</a:t>
              </a: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 Untested or unverified assumptions.</a:t>
              </a:r>
            </a:p>
          </p:txBody>
        </p:sp>
        <p:sp>
          <p:nvSpPr>
            <p:cNvPr id="60" name="Flowchart: Process 59">
              <a:extLst>
                <a:ext uri="{FF2B5EF4-FFF2-40B4-BE49-F238E27FC236}">
                  <a16:creationId xmlns="" xmlns:a16="http://schemas.microsoft.com/office/drawing/2014/main" id="{C43CD198-AEFA-4BFF-AC15-D8AC369348D0}"/>
                </a:ext>
              </a:extLst>
            </p:cNvPr>
            <p:cNvSpPr/>
            <p:nvPr/>
          </p:nvSpPr>
          <p:spPr>
            <a:xfrm>
              <a:off x="6176881" y="3198902"/>
              <a:ext cx="2485038" cy="2058500"/>
            </a:xfrm>
            <a:prstGeom prst="flowChartProcess">
              <a:avLst/>
            </a:prstGeom>
            <a:solidFill>
              <a:srgbClr val="FFFFFF"/>
            </a:solidFill>
            <a:ln w="25400" cap="flat" cmpd="sng" algn="ctr">
              <a:solidFill>
                <a:srgbClr val="000000"/>
              </a:solidFill>
              <a:prstDash val="solid"/>
            </a:ln>
            <a:effectLst/>
          </p:spPr>
          <p:txBody>
            <a:bodyPr rtlCol="0" anchor="t"/>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Media Specific Toxicity Testing</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9900"/>
                  </a:solidFill>
                  <a:effectLst>
                    <a:outerShdw blurRad="38100" dist="19050" dir="2700000" algn="tl" rotWithShape="0">
                      <a:srgbClr val="000000">
                        <a:alpha val="40000"/>
                      </a:srgbClr>
                    </a:outerShdw>
                  </a:effectLst>
                  <a:uLnTx/>
                  <a:uFillTx/>
                  <a:latin typeface="Arial"/>
                  <a:ea typeface="+mn-ea"/>
                  <a:cs typeface="+mn-cs"/>
                  <a:sym typeface="Arial"/>
                </a:rPr>
                <a:t>Upside </a:t>
              </a: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Direct measure of toxicity under site-specific conditions.</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Arial"/>
                  <a:ea typeface="+mn-ea"/>
                  <a:cs typeface="+mn-cs"/>
                  <a:sym typeface="Arial"/>
                </a:rPr>
                <a:t>Downside</a:t>
              </a: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 – Sensitive to confounding factors and inability to identify specific cause.</a:t>
              </a:r>
            </a:p>
          </p:txBody>
        </p:sp>
        <p:sp>
          <p:nvSpPr>
            <p:cNvPr id="61" name="Flowchart: Process 60">
              <a:extLst>
                <a:ext uri="{FF2B5EF4-FFF2-40B4-BE49-F238E27FC236}">
                  <a16:creationId xmlns="" xmlns:a16="http://schemas.microsoft.com/office/drawing/2014/main" id="{03606541-26F2-41BF-B04A-BBA435A7DEAB}"/>
                </a:ext>
              </a:extLst>
            </p:cNvPr>
            <p:cNvSpPr/>
            <p:nvPr/>
          </p:nvSpPr>
          <p:spPr>
            <a:xfrm>
              <a:off x="1906660" y="5773101"/>
              <a:ext cx="2485038" cy="527399"/>
            </a:xfrm>
            <a:prstGeom prst="flowChartProcess">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Numeric Criteria</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Regulatory or Site-Specific</a:t>
              </a:r>
            </a:p>
          </p:txBody>
        </p:sp>
        <p:sp>
          <p:nvSpPr>
            <p:cNvPr id="62" name="Flowchart: Process 61">
              <a:extLst>
                <a:ext uri="{FF2B5EF4-FFF2-40B4-BE49-F238E27FC236}">
                  <a16:creationId xmlns="" xmlns:a16="http://schemas.microsoft.com/office/drawing/2014/main" id="{0249FCB3-E0D7-45BA-A5CF-1CFAC1E6A17C}"/>
                </a:ext>
              </a:extLst>
            </p:cNvPr>
            <p:cNvSpPr/>
            <p:nvPr/>
          </p:nvSpPr>
          <p:spPr>
            <a:xfrm>
              <a:off x="6176881" y="5703941"/>
              <a:ext cx="2485039" cy="527399"/>
            </a:xfrm>
            <a:prstGeom prst="flowChartProcess">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sym typeface="Arial"/>
                </a:rPr>
                <a:t>Toxicity Acceptability  Criteria</a:t>
              </a:r>
            </a:p>
          </p:txBody>
        </p:sp>
        <p:cxnSp>
          <p:nvCxnSpPr>
            <p:cNvPr id="63" name="Connector: Elbow 62">
              <a:extLst>
                <a:ext uri="{FF2B5EF4-FFF2-40B4-BE49-F238E27FC236}">
                  <a16:creationId xmlns="" xmlns:a16="http://schemas.microsoft.com/office/drawing/2014/main" id="{8125A51A-A373-4002-9276-F39B964F364A}"/>
                </a:ext>
              </a:extLst>
            </p:cNvPr>
            <p:cNvCxnSpPr>
              <a:stCxn id="54" idx="2"/>
              <a:endCxn id="55" idx="0"/>
            </p:cNvCxnSpPr>
            <p:nvPr/>
          </p:nvCxnSpPr>
          <p:spPr>
            <a:xfrm rot="5400000">
              <a:off x="2847861" y="807204"/>
              <a:ext cx="624409" cy="2867414"/>
            </a:xfrm>
            <a:prstGeom prst="bentConnector3">
              <a:avLst/>
            </a:prstGeom>
            <a:noFill/>
            <a:ln w="38100" cap="flat" cmpd="sng" algn="ctr">
              <a:solidFill>
                <a:srgbClr val="009900"/>
              </a:solidFill>
              <a:prstDash val="solid"/>
              <a:round/>
              <a:headEnd type="none" w="med" len="med"/>
              <a:tailEnd type="arrow" w="med" len="med"/>
            </a:ln>
            <a:effectLst/>
          </p:spPr>
        </p:cxnSp>
        <p:cxnSp>
          <p:nvCxnSpPr>
            <p:cNvPr id="64" name="Connector: Elbow 63">
              <a:extLst>
                <a:ext uri="{FF2B5EF4-FFF2-40B4-BE49-F238E27FC236}">
                  <a16:creationId xmlns="" xmlns:a16="http://schemas.microsoft.com/office/drawing/2014/main" id="{27ED4E8B-CF13-40CE-9D9B-C44E49505F91}"/>
                </a:ext>
              </a:extLst>
            </p:cNvPr>
            <p:cNvCxnSpPr>
              <a:cxnSpLocks/>
              <a:stCxn id="54" idx="2"/>
              <a:endCxn id="56" idx="0"/>
            </p:cNvCxnSpPr>
            <p:nvPr/>
          </p:nvCxnSpPr>
          <p:spPr>
            <a:xfrm rot="16200000" flipH="1">
              <a:off x="5688810" y="833668"/>
              <a:ext cx="635553" cy="2825629"/>
            </a:xfrm>
            <a:prstGeom prst="bentConnector3">
              <a:avLst>
                <a:gd name="adj1" fmla="val 50000"/>
              </a:avLst>
            </a:prstGeom>
            <a:noFill/>
            <a:ln w="38100" cap="flat" cmpd="sng" algn="ctr">
              <a:solidFill>
                <a:srgbClr val="009900"/>
              </a:solidFill>
              <a:prstDash val="solid"/>
              <a:round/>
              <a:headEnd type="none" w="med" len="med"/>
              <a:tailEnd type="arrow" w="med" len="med"/>
            </a:ln>
            <a:effectLst/>
          </p:spPr>
        </p:cxnSp>
        <p:cxnSp>
          <p:nvCxnSpPr>
            <p:cNvPr id="65" name="Connector: Elbow 64">
              <a:extLst>
                <a:ext uri="{FF2B5EF4-FFF2-40B4-BE49-F238E27FC236}">
                  <a16:creationId xmlns="" xmlns:a16="http://schemas.microsoft.com/office/drawing/2014/main" id="{C307168B-C3A9-4FAB-B057-1431B513F9B7}"/>
                </a:ext>
              </a:extLst>
            </p:cNvPr>
            <p:cNvCxnSpPr>
              <a:cxnSpLocks/>
              <a:stCxn id="54" idx="2"/>
              <a:endCxn id="57" idx="0"/>
            </p:cNvCxnSpPr>
            <p:nvPr/>
          </p:nvCxnSpPr>
          <p:spPr>
            <a:xfrm rot="5400000">
              <a:off x="4300714" y="2219869"/>
              <a:ext cx="584220" cy="1896"/>
            </a:xfrm>
            <a:prstGeom prst="bentConnector3">
              <a:avLst>
                <a:gd name="adj1" fmla="val 50000"/>
              </a:avLst>
            </a:prstGeom>
            <a:noFill/>
            <a:ln w="38100" cap="flat" cmpd="sng" algn="ctr">
              <a:solidFill>
                <a:srgbClr val="009900"/>
              </a:solidFill>
              <a:prstDash val="solid"/>
              <a:round/>
              <a:headEnd type="none" w="med" len="med"/>
              <a:tailEnd type="arrow" w="med" len="med"/>
            </a:ln>
            <a:effectLst/>
          </p:spPr>
        </p:cxnSp>
        <p:cxnSp>
          <p:nvCxnSpPr>
            <p:cNvPr id="66" name="Connector: Elbow 65">
              <a:extLst>
                <a:ext uri="{FF2B5EF4-FFF2-40B4-BE49-F238E27FC236}">
                  <a16:creationId xmlns="" xmlns:a16="http://schemas.microsoft.com/office/drawing/2014/main" id="{BB7BF355-EB9A-42FB-8496-D39EF34F2523}"/>
                </a:ext>
              </a:extLst>
            </p:cNvPr>
            <p:cNvCxnSpPr>
              <a:cxnSpLocks/>
              <a:stCxn id="55" idx="2"/>
              <a:endCxn id="58" idx="0"/>
            </p:cNvCxnSpPr>
            <p:nvPr/>
          </p:nvCxnSpPr>
          <p:spPr>
            <a:xfrm rot="5400000">
              <a:off x="1566640" y="3051578"/>
              <a:ext cx="317678" cy="1759"/>
            </a:xfrm>
            <a:prstGeom prst="bentConnector3">
              <a:avLst>
                <a:gd name="adj1" fmla="val 50000"/>
              </a:avLst>
            </a:prstGeom>
            <a:noFill/>
            <a:ln w="38100" cap="flat" cmpd="sng" algn="ctr">
              <a:solidFill>
                <a:srgbClr val="009900"/>
              </a:solidFill>
              <a:prstDash val="solid"/>
              <a:round/>
              <a:headEnd type="none" w="med" len="med"/>
              <a:tailEnd type="arrow" w="med" len="med"/>
            </a:ln>
            <a:effectLst/>
          </p:spPr>
        </p:cxnSp>
        <p:cxnSp>
          <p:nvCxnSpPr>
            <p:cNvPr id="67" name="Connector: Elbow 66">
              <a:extLst>
                <a:ext uri="{FF2B5EF4-FFF2-40B4-BE49-F238E27FC236}">
                  <a16:creationId xmlns="" xmlns:a16="http://schemas.microsoft.com/office/drawing/2014/main" id="{8FAF122E-8195-4E32-836A-786074967502}"/>
                </a:ext>
              </a:extLst>
            </p:cNvPr>
            <p:cNvCxnSpPr>
              <a:cxnSpLocks/>
              <a:stCxn id="57" idx="2"/>
              <a:endCxn id="59" idx="0"/>
            </p:cNvCxnSpPr>
            <p:nvPr/>
          </p:nvCxnSpPr>
          <p:spPr>
            <a:xfrm rot="5400000">
              <a:off x="4419135" y="3026170"/>
              <a:ext cx="345482" cy="12700"/>
            </a:xfrm>
            <a:prstGeom prst="bentConnector3">
              <a:avLst>
                <a:gd name="adj1" fmla="val 50000"/>
              </a:avLst>
            </a:prstGeom>
            <a:noFill/>
            <a:ln w="38100" cap="flat" cmpd="sng" algn="ctr">
              <a:solidFill>
                <a:srgbClr val="009900"/>
              </a:solidFill>
              <a:prstDash val="solid"/>
              <a:round/>
              <a:headEnd type="none" w="med" len="med"/>
              <a:tailEnd type="arrow" w="med" len="med"/>
            </a:ln>
            <a:effectLst/>
          </p:spPr>
        </p:cxnSp>
        <p:cxnSp>
          <p:nvCxnSpPr>
            <p:cNvPr id="68" name="Connector: Elbow 67">
              <a:extLst>
                <a:ext uri="{FF2B5EF4-FFF2-40B4-BE49-F238E27FC236}">
                  <a16:creationId xmlns="" xmlns:a16="http://schemas.microsoft.com/office/drawing/2014/main" id="{00994F80-92B3-4F9B-A65A-FDD65D792B8E}"/>
                </a:ext>
              </a:extLst>
            </p:cNvPr>
            <p:cNvCxnSpPr>
              <a:cxnSpLocks/>
              <a:stCxn id="56" idx="2"/>
              <a:endCxn id="60" idx="0"/>
            </p:cNvCxnSpPr>
            <p:nvPr/>
          </p:nvCxnSpPr>
          <p:spPr>
            <a:xfrm rot="5400000">
              <a:off x="7272331" y="3051832"/>
              <a:ext cx="294140" cy="1"/>
            </a:xfrm>
            <a:prstGeom prst="bentConnector3">
              <a:avLst>
                <a:gd name="adj1" fmla="val 50000"/>
              </a:avLst>
            </a:prstGeom>
            <a:noFill/>
            <a:ln w="38100" cap="flat" cmpd="sng" algn="ctr">
              <a:solidFill>
                <a:srgbClr val="009900"/>
              </a:solidFill>
              <a:prstDash val="solid"/>
              <a:round/>
              <a:headEnd type="none" w="med" len="med"/>
              <a:tailEnd type="arrow" w="med" len="med"/>
            </a:ln>
            <a:effectLst/>
          </p:spPr>
        </p:cxnSp>
        <p:cxnSp>
          <p:nvCxnSpPr>
            <p:cNvPr id="69" name="Connector: Elbow 68">
              <a:extLst>
                <a:ext uri="{FF2B5EF4-FFF2-40B4-BE49-F238E27FC236}">
                  <a16:creationId xmlns="" xmlns:a16="http://schemas.microsoft.com/office/drawing/2014/main" id="{5C0E9502-9E35-4700-A1D6-5F2445B3ECE1}"/>
                </a:ext>
              </a:extLst>
            </p:cNvPr>
            <p:cNvCxnSpPr>
              <a:cxnSpLocks/>
              <a:stCxn id="58" idx="2"/>
              <a:endCxn id="61" idx="0"/>
            </p:cNvCxnSpPr>
            <p:nvPr/>
          </p:nvCxnSpPr>
          <p:spPr>
            <a:xfrm rot="16200000" flipH="1">
              <a:off x="2185236" y="4809158"/>
              <a:ext cx="503306" cy="1424580"/>
            </a:xfrm>
            <a:prstGeom prst="bentConnector3">
              <a:avLst>
                <a:gd name="adj1" fmla="val 50000"/>
              </a:avLst>
            </a:prstGeom>
            <a:noFill/>
            <a:ln w="38100" cap="flat" cmpd="sng" algn="ctr">
              <a:solidFill>
                <a:srgbClr val="009900"/>
              </a:solidFill>
              <a:prstDash val="solid"/>
              <a:round/>
              <a:headEnd type="none" w="med" len="med"/>
              <a:tailEnd type="arrow" w="med" len="med"/>
            </a:ln>
            <a:effectLst/>
          </p:spPr>
        </p:cxnSp>
        <p:cxnSp>
          <p:nvCxnSpPr>
            <p:cNvPr id="70" name="Connector: Elbow 69">
              <a:extLst>
                <a:ext uri="{FF2B5EF4-FFF2-40B4-BE49-F238E27FC236}">
                  <a16:creationId xmlns="" xmlns:a16="http://schemas.microsoft.com/office/drawing/2014/main" id="{2597EB2D-80EC-48FF-9D32-B20C2B6C2989}"/>
                </a:ext>
              </a:extLst>
            </p:cNvPr>
            <p:cNvCxnSpPr>
              <a:cxnSpLocks/>
              <a:stCxn id="59" idx="2"/>
              <a:endCxn id="61" idx="0"/>
            </p:cNvCxnSpPr>
            <p:nvPr/>
          </p:nvCxnSpPr>
          <p:spPr>
            <a:xfrm rot="5400000">
              <a:off x="3612683" y="4793908"/>
              <a:ext cx="515690" cy="1442697"/>
            </a:xfrm>
            <a:prstGeom prst="bentConnector3">
              <a:avLst>
                <a:gd name="adj1" fmla="val 50000"/>
              </a:avLst>
            </a:prstGeom>
            <a:noFill/>
            <a:ln w="38100" cap="flat" cmpd="sng" algn="ctr">
              <a:solidFill>
                <a:srgbClr val="009900"/>
              </a:solidFill>
              <a:prstDash val="solid"/>
              <a:round/>
              <a:headEnd type="none" w="med" len="med"/>
              <a:tailEnd type="arrow" w="med" len="med"/>
            </a:ln>
            <a:effectLst/>
          </p:spPr>
        </p:cxnSp>
        <p:cxnSp>
          <p:nvCxnSpPr>
            <p:cNvPr id="71" name="Connector: Elbow 70">
              <a:extLst>
                <a:ext uri="{FF2B5EF4-FFF2-40B4-BE49-F238E27FC236}">
                  <a16:creationId xmlns="" xmlns:a16="http://schemas.microsoft.com/office/drawing/2014/main" id="{7C74E936-F5D4-4006-BC56-EEFB806242F5}"/>
                </a:ext>
              </a:extLst>
            </p:cNvPr>
            <p:cNvCxnSpPr>
              <a:cxnSpLocks/>
              <a:stCxn id="60" idx="2"/>
              <a:endCxn id="62" idx="0"/>
            </p:cNvCxnSpPr>
            <p:nvPr/>
          </p:nvCxnSpPr>
          <p:spPr>
            <a:xfrm rot="16200000" flipH="1">
              <a:off x="7196131" y="5480670"/>
              <a:ext cx="446539" cy="1"/>
            </a:xfrm>
            <a:prstGeom prst="bentConnector3">
              <a:avLst>
                <a:gd name="adj1" fmla="val 50000"/>
              </a:avLst>
            </a:prstGeom>
            <a:noFill/>
            <a:ln w="38100" cap="flat" cmpd="sng" algn="ctr">
              <a:solidFill>
                <a:srgbClr val="009900"/>
              </a:solidFill>
              <a:prstDash val="solid"/>
              <a:round/>
              <a:headEnd type="none" w="med" len="med"/>
              <a:tailEnd type="arrow" w="med" len="med"/>
            </a:ln>
            <a:effectLst/>
          </p:spPr>
        </p:cxnSp>
      </p:grpSp>
      <p:sp>
        <p:nvSpPr>
          <p:cNvPr id="23" name="TextBox 22">
            <a:extLst>
              <a:ext uri="{FF2B5EF4-FFF2-40B4-BE49-F238E27FC236}">
                <a16:creationId xmlns="" xmlns:a16="http://schemas.microsoft.com/office/drawing/2014/main" id="{3EFAC1A8-7B4D-4028-AD36-2328CF65B7D2}"/>
              </a:ext>
            </a:extLst>
          </p:cNvPr>
          <p:cNvSpPr txBox="1"/>
          <p:nvPr/>
        </p:nvSpPr>
        <p:spPr>
          <a:xfrm>
            <a:off x="146902" y="6460814"/>
            <a:ext cx="4044098" cy="338554"/>
          </a:xfrm>
          <a:prstGeom prst="rect">
            <a:avLst/>
          </a:prstGeom>
          <a:noFill/>
        </p:spPr>
        <p:txBody>
          <a:bodyPr wrap="square" rtlCol="0">
            <a:spAutoFit/>
          </a:bodyPr>
          <a:lstStyle/>
          <a:p>
            <a:r>
              <a:rPr lang="en-US" altLang="en-US" sz="1600" dirty="0"/>
              <a:t>ITRC TPHRisk-1 </a:t>
            </a:r>
            <a:r>
              <a:rPr lang="en-US" sz="1600" dirty="0"/>
              <a:t>Figure 7-1</a:t>
            </a:r>
          </a:p>
        </p:txBody>
      </p:sp>
    </p:spTree>
    <p:extLst>
      <p:ext uri="{BB962C8B-B14F-4D97-AF65-F5344CB8AC3E}">
        <p14:creationId xmlns:p14="http://schemas.microsoft.com/office/powerpoint/2010/main" val="3915556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AC4E21-BDE6-4CED-BCBA-E62504B4DC45}"/>
              </a:ext>
            </a:extLst>
          </p:cNvPr>
          <p:cNvSpPr txBox="1">
            <a:spLocks/>
          </p:cNvSpPr>
          <p:nvPr/>
        </p:nvSpPr>
        <p:spPr>
          <a:xfrm>
            <a:off x="376238" y="92075"/>
            <a:ext cx="7588250" cy="1050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sz="3000" kern="0" dirty="0"/>
              <a:t>Characterizing HH and Eco Risk and</a:t>
            </a:r>
            <a:br>
              <a:rPr lang="en-US" sz="3000" kern="0" dirty="0"/>
            </a:br>
            <a:r>
              <a:rPr lang="en-US" altLang="en-US" sz="3000" kern="0" dirty="0"/>
              <a:t>Uncertainties</a:t>
            </a:r>
            <a:endParaRPr lang="en-US" sz="3000" kern="0" dirty="0"/>
          </a:p>
        </p:txBody>
      </p:sp>
      <p:graphicFrame>
        <p:nvGraphicFramePr>
          <p:cNvPr id="5" name="Table 4">
            <a:extLst>
              <a:ext uri="{FF2B5EF4-FFF2-40B4-BE49-F238E27FC236}">
                <a16:creationId xmlns="" xmlns:a16="http://schemas.microsoft.com/office/drawing/2014/main" id="{D9BB96E6-1204-4C70-9EDE-5327791EF1D3}"/>
              </a:ext>
            </a:extLst>
          </p:cNvPr>
          <p:cNvGraphicFramePr>
            <a:graphicFrameLocks noGrp="1"/>
          </p:cNvGraphicFramePr>
          <p:nvPr>
            <p:extLst/>
          </p:nvPr>
        </p:nvGraphicFramePr>
        <p:xfrm>
          <a:off x="533400" y="1447800"/>
          <a:ext cx="8001000" cy="4495803"/>
        </p:xfrm>
        <a:graphic>
          <a:graphicData uri="http://schemas.openxmlformats.org/drawingml/2006/table">
            <a:tbl>
              <a:tblPr firstRow="1" bandRow="1">
                <a:tableStyleId>{5C22544A-7EE6-4342-B048-85BDC9FD1C3A}</a:tableStyleId>
              </a:tblPr>
              <a:tblGrid>
                <a:gridCol w="8001000">
                  <a:extLst>
                    <a:ext uri="{9D8B030D-6E8A-4147-A177-3AD203B41FA5}">
                      <a16:colId xmlns="" xmlns:a16="http://schemas.microsoft.com/office/drawing/2014/main" val="3070051274"/>
                    </a:ext>
                  </a:extLst>
                </a:gridCol>
              </a:tblGrid>
              <a:tr h="441714">
                <a:tc>
                  <a:txBody>
                    <a:bodyPr/>
                    <a:lstStyle/>
                    <a:p>
                      <a:r>
                        <a:rPr lang="en-US" dirty="0"/>
                        <a:t>Key Uncertainties</a:t>
                      </a:r>
                    </a:p>
                  </a:txBody>
                  <a:tcPr/>
                </a:tc>
                <a:extLst>
                  <a:ext uri="{0D108BD9-81ED-4DB2-BD59-A6C34878D82A}">
                    <a16:rowId xmlns="" xmlns:a16="http://schemas.microsoft.com/office/drawing/2014/main" val="589145973"/>
                  </a:ext>
                </a:extLst>
              </a:tr>
              <a:tr h="44171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effectLst/>
                        </a:rPr>
                        <a:t>Representativeness of fractions, components and/or surrogates of TPH</a:t>
                      </a:r>
                      <a:endParaRPr lang="en-US" sz="1800" dirty="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3949782923"/>
                  </a:ext>
                </a:extLst>
              </a:tr>
              <a:tr h="762411">
                <a:tc>
                  <a:txBody>
                    <a:bodyPr/>
                    <a:lstStyle/>
                    <a:p>
                      <a:r>
                        <a:rPr lang="en-US" sz="1800" dirty="0"/>
                        <a:t>Screening levels (representative of TPH mix, risk based source, applicable endpoints</a:t>
                      </a:r>
                    </a:p>
                  </a:txBody>
                  <a:tcPr/>
                </a:tc>
                <a:extLst>
                  <a:ext uri="{0D108BD9-81ED-4DB2-BD59-A6C34878D82A}">
                    <a16:rowId xmlns="" xmlns:a16="http://schemas.microsoft.com/office/drawing/2014/main" val="2444811395"/>
                  </a:ext>
                </a:extLst>
              </a:tr>
              <a:tr h="44171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effectLst/>
                        </a:rPr>
                        <a:t>Non-additivity of TPH risk and TPH component double-counting</a:t>
                      </a:r>
                      <a:endParaRPr lang="en-US" sz="1800" dirty="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2912393719"/>
                  </a:ext>
                </a:extLst>
              </a:tr>
              <a:tr h="7624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effectLst/>
                        </a:rPr>
                        <a:t>Toxicity value/test representativeness to underlying exposure mechanisms, especially when TPH + non-TPH mixtures</a:t>
                      </a:r>
                      <a:endParaRPr lang="en-US" sz="1800" dirty="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1915791242"/>
                  </a:ext>
                </a:extLst>
              </a:tr>
              <a:tr h="7624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effectLst/>
                        </a:rPr>
                        <a:t>Additional direct or indirect impacts from TPH (oiling, direct contact, indirect changes to habitat)</a:t>
                      </a:r>
                      <a:endParaRPr lang="en-US" sz="1800" dirty="0">
                        <a:effectLst/>
                        <a:latin typeface="Times New Roman" panose="02020603050405020304" pitchFamily="18" charset="0"/>
                        <a:ea typeface="Times New Roman" panose="02020603050405020304" pitchFamily="18" charset="0"/>
                      </a:endParaRPr>
                    </a:p>
                  </a:txBody>
                  <a:tcPr/>
                </a:tc>
                <a:extLst>
                  <a:ext uri="{0D108BD9-81ED-4DB2-BD59-A6C34878D82A}">
                    <a16:rowId xmlns="" xmlns:a16="http://schemas.microsoft.com/office/drawing/2014/main" val="1285279461"/>
                  </a:ext>
                </a:extLst>
              </a:tr>
              <a:tr h="44171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dk1"/>
                          </a:solidFill>
                          <a:effectLst/>
                          <a:latin typeface="+mn-lt"/>
                          <a:ea typeface="+mn-ea"/>
                          <a:cs typeface="+mn-cs"/>
                          <a:sym typeface="Arial"/>
                        </a:rPr>
                        <a:t>Use of field data</a:t>
                      </a:r>
                    </a:p>
                  </a:txBody>
                  <a:tcPr/>
                </a:tc>
                <a:extLst>
                  <a:ext uri="{0D108BD9-81ED-4DB2-BD59-A6C34878D82A}">
                    <a16:rowId xmlns="" xmlns:a16="http://schemas.microsoft.com/office/drawing/2014/main" val="2275579954"/>
                  </a:ext>
                </a:extLst>
              </a:tr>
              <a:tr h="44171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dk1"/>
                          </a:solidFill>
                          <a:effectLst/>
                          <a:latin typeface="+mn-lt"/>
                          <a:ea typeface="+mn-ea"/>
                          <a:cs typeface="+mn-cs"/>
                          <a:sym typeface="Arial"/>
                        </a:rPr>
                        <a:t>Type of data used (bulk vs fractionated)</a:t>
                      </a:r>
                    </a:p>
                  </a:txBody>
                  <a:tcPr/>
                </a:tc>
                <a:extLst>
                  <a:ext uri="{0D108BD9-81ED-4DB2-BD59-A6C34878D82A}">
                    <a16:rowId xmlns="" xmlns:a16="http://schemas.microsoft.com/office/drawing/2014/main" val="2601019706"/>
                  </a:ext>
                </a:extLst>
              </a:tr>
            </a:tbl>
          </a:graphicData>
        </a:graphic>
      </p:graphicFrame>
      <p:sp>
        <p:nvSpPr>
          <p:cNvPr id="6" name="TextBox 5">
            <a:extLst>
              <a:ext uri="{FF2B5EF4-FFF2-40B4-BE49-F238E27FC236}">
                <a16:creationId xmlns="" xmlns:a16="http://schemas.microsoft.com/office/drawing/2014/main" id="{E73FFCF3-376E-47E6-BC21-5431C4ACB1F0}"/>
              </a:ext>
            </a:extLst>
          </p:cNvPr>
          <p:cNvSpPr txBox="1"/>
          <p:nvPr/>
        </p:nvSpPr>
        <p:spPr>
          <a:xfrm>
            <a:off x="152400" y="6400800"/>
            <a:ext cx="6096000" cy="338554"/>
          </a:xfrm>
          <a:prstGeom prst="rect">
            <a:avLst/>
          </a:prstGeom>
          <a:noFill/>
        </p:spPr>
        <p:txBody>
          <a:bodyPr wrap="square" rtlCol="0">
            <a:spAutoFit/>
          </a:bodyPr>
          <a:lstStyle/>
          <a:p>
            <a:r>
              <a:rPr lang="en-US" sz="1600" dirty="0"/>
              <a:t>ITRC TPH</a:t>
            </a:r>
            <a:r>
              <a:rPr lang="en-US" altLang="en-US" sz="1600" dirty="0"/>
              <a:t>Risk</a:t>
            </a:r>
            <a:r>
              <a:rPr lang="en-US" sz="1600" dirty="0"/>
              <a:t>-1 Table 7-15</a:t>
            </a:r>
          </a:p>
        </p:txBody>
      </p:sp>
    </p:spTree>
    <p:extLst>
      <p:ext uri="{BB962C8B-B14F-4D97-AF65-F5344CB8AC3E}">
        <p14:creationId xmlns:p14="http://schemas.microsoft.com/office/powerpoint/2010/main" val="3205547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Road Map</a:t>
            </a:r>
          </a:p>
        </p:txBody>
      </p:sp>
      <p:sp>
        <p:nvSpPr>
          <p:cNvPr id="4" name="Rectangle 3"/>
          <p:cNvSpPr/>
          <p:nvPr/>
        </p:nvSpPr>
        <p:spPr>
          <a:xfrm>
            <a:off x="582460" y="4191000"/>
            <a:ext cx="4827740" cy="516541"/>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txBox="1">
            <a:spLocks/>
          </p:cNvSpPr>
          <p:nvPr/>
        </p:nvSpPr>
        <p:spPr>
          <a:xfrm>
            <a:off x="582460" y="1371600"/>
            <a:ext cx="7799540" cy="477296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Why the Guidance? </a:t>
            </a:r>
          </a:p>
          <a:p>
            <a:r>
              <a:rPr lang="en-US" kern="0" dirty="0"/>
              <a:t>Learn What TPH is</a:t>
            </a:r>
          </a:p>
          <a:p>
            <a:r>
              <a:rPr lang="en-US" kern="0" dirty="0"/>
              <a:t>Learn TPH Analytical Methods</a:t>
            </a:r>
          </a:p>
          <a:p>
            <a:r>
              <a:rPr lang="en-US" kern="0" dirty="0"/>
              <a:t>Questions and Answers</a:t>
            </a:r>
          </a:p>
          <a:p>
            <a:r>
              <a:rPr lang="en-US" kern="0" dirty="0"/>
              <a:t>Environmental Fate of TPH </a:t>
            </a:r>
          </a:p>
          <a:p>
            <a:r>
              <a:rPr lang="en-US" kern="0" dirty="0"/>
              <a:t>Assessing Human and Ecological Risk from TPH </a:t>
            </a:r>
          </a:p>
          <a:p>
            <a:r>
              <a:rPr lang="en-US" kern="0" dirty="0"/>
              <a:t>Stakeholders Considerations</a:t>
            </a:r>
          </a:p>
          <a:p>
            <a:r>
              <a:rPr lang="en-US" kern="0" dirty="0"/>
              <a:t>Closing</a:t>
            </a:r>
          </a:p>
          <a:p>
            <a:r>
              <a:rPr lang="en-US" kern="0" dirty="0"/>
              <a:t>Questions and Answers</a:t>
            </a:r>
          </a:p>
        </p:txBody>
      </p:sp>
    </p:spTree>
    <p:extLst>
      <p:ext uri="{BB962C8B-B14F-4D97-AF65-F5344CB8AC3E}">
        <p14:creationId xmlns:p14="http://schemas.microsoft.com/office/powerpoint/2010/main" val="1575924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77"/>
          <p:cNvSpPr txBox="1">
            <a:spLocks/>
          </p:cNvSpPr>
          <p:nvPr/>
        </p:nvSpPr>
        <p:spPr>
          <a:xfrm>
            <a:off x="376238" y="92075"/>
            <a:ext cx="7588250" cy="822325"/>
          </a:xfrm>
          <a:prstGeom prst="rect">
            <a:avLst/>
          </a:prstGeom>
          <a:noFill/>
          <a:ln>
            <a:noFill/>
          </a:ln>
        </p:spPr>
        <p:txBody>
          <a:bodyPr spcFirstLastPara="1" wrap="square" lIns="91425" tIns="45700" rIns="91425" bIns="45700" anchor="ctr" anchorCtr="0">
            <a:noAutofit/>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spcBef>
                <a:spcPts val="0"/>
              </a:spcBef>
              <a:spcAft>
                <a:spcPts val="0"/>
              </a:spcAft>
            </a:pPr>
            <a:r>
              <a:rPr lang="en-US" sz="3000" kern="0" dirty="0">
                <a:latin typeface="Arial"/>
                <a:ea typeface="Arial"/>
                <a:cs typeface="Arial"/>
                <a:sym typeface="Arial"/>
              </a:rPr>
              <a:t>Learning Objectives - Stakeholder Considerations</a:t>
            </a:r>
            <a:endParaRPr lang="en-US" sz="3000" kern="0" dirty="0"/>
          </a:p>
        </p:txBody>
      </p:sp>
      <p:sp>
        <p:nvSpPr>
          <p:cNvPr id="5" name="Content Placeholder 4"/>
          <p:cNvSpPr>
            <a:spLocks noGrp="1"/>
          </p:cNvSpPr>
          <p:nvPr>
            <p:ph idx="1"/>
          </p:nvPr>
        </p:nvSpPr>
        <p:spPr>
          <a:xfrm>
            <a:off x="609600" y="1219200"/>
            <a:ext cx="7772400" cy="4953000"/>
          </a:xfrm>
        </p:spPr>
        <p:txBody>
          <a:bodyPr/>
          <a:lstStyle/>
          <a:p>
            <a:pPr>
              <a:spcAft>
                <a:spcPts val="600"/>
              </a:spcAft>
            </a:pPr>
            <a:r>
              <a:rPr lang="en-US" dirty="0">
                <a:ea typeface="Arial"/>
                <a:cs typeface="Arial"/>
                <a:sym typeface="Arial"/>
              </a:rPr>
              <a:t>Recognize what groups can be potential stakeholders</a:t>
            </a:r>
          </a:p>
          <a:p>
            <a:pPr>
              <a:spcAft>
                <a:spcPts val="600"/>
              </a:spcAft>
            </a:pPr>
            <a:r>
              <a:rPr lang="en-US" dirty="0"/>
              <a:t>Know what stakeholder engagement tools are available</a:t>
            </a:r>
          </a:p>
          <a:p>
            <a:pPr>
              <a:spcAft>
                <a:spcPts val="600"/>
              </a:spcAft>
            </a:pPr>
            <a:r>
              <a:rPr lang="en-US" dirty="0"/>
              <a:t>Approach some common sources of confusion and concern about TPH risk assessment and decision-making for stakeholders – e.g., fires, explosions, health, appearance, odor, taste</a:t>
            </a:r>
          </a:p>
          <a:p>
            <a:pPr>
              <a:spcAft>
                <a:spcPts val="600"/>
              </a:spcAft>
            </a:pPr>
            <a:r>
              <a:rPr lang="en-US" dirty="0"/>
              <a:t>Chapter 10 in the guidance document</a:t>
            </a:r>
          </a:p>
          <a:p>
            <a:pPr marL="457200" lvl="1" indent="0">
              <a:buNone/>
            </a:pPr>
            <a:endParaRPr lang="en-US" b="1" dirty="0"/>
          </a:p>
          <a:p>
            <a:pPr marL="457200" lvl="1" indent="0">
              <a:buNone/>
            </a:pPr>
            <a:r>
              <a:rPr lang="en-US" b="1" dirty="0"/>
              <a:t>WE ALL WANT TO BE HEARD!</a:t>
            </a:r>
            <a:endParaRPr lang="en-US" sz="2200" dirty="0"/>
          </a:p>
          <a:p>
            <a:pPr lvl="1"/>
            <a:endParaRPr lang="en-US" dirty="0">
              <a:ea typeface="Arial"/>
              <a:cs typeface="Arial"/>
              <a:sym typeface="Arial"/>
            </a:endParaRPr>
          </a:p>
          <a:p>
            <a:pPr lvl="1"/>
            <a:endParaRPr lang="en-US" dirty="0"/>
          </a:p>
        </p:txBody>
      </p:sp>
    </p:spTree>
    <p:extLst>
      <p:ext uri="{BB962C8B-B14F-4D97-AF65-F5344CB8AC3E}">
        <p14:creationId xmlns:p14="http://schemas.microsoft.com/office/powerpoint/2010/main" val="16696611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77"/>
          <p:cNvSpPr txBox="1">
            <a:spLocks/>
          </p:cNvSpPr>
          <p:nvPr/>
        </p:nvSpPr>
        <p:spPr>
          <a:xfrm>
            <a:off x="376238" y="92075"/>
            <a:ext cx="7588250" cy="822325"/>
          </a:xfrm>
          <a:prstGeom prst="rect">
            <a:avLst/>
          </a:prstGeom>
          <a:noFill/>
          <a:ln>
            <a:noFill/>
          </a:ln>
        </p:spPr>
        <p:txBody>
          <a:bodyPr spcFirstLastPara="1" wrap="square" lIns="91425" tIns="45700" rIns="91425" bIns="45700" anchor="ctr" anchorCtr="0">
            <a:noAutofit/>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spcBef>
                <a:spcPts val="0"/>
              </a:spcBef>
              <a:spcAft>
                <a:spcPts val="0"/>
              </a:spcAft>
            </a:pPr>
            <a:r>
              <a:rPr lang="en-US" sz="3000" kern="0" dirty="0">
                <a:latin typeface="Arial"/>
                <a:ea typeface="Arial"/>
                <a:cs typeface="Arial"/>
                <a:sym typeface="Arial"/>
              </a:rPr>
              <a:t>Communication with Stakeholders</a:t>
            </a:r>
            <a:endParaRPr lang="en-US" sz="3000" kern="0" dirty="0"/>
          </a:p>
        </p:txBody>
      </p:sp>
      <p:sp>
        <p:nvSpPr>
          <p:cNvPr id="5" name="Content Placeholder 4"/>
          <p:cNvSpPr>
            <a:spLocks noGrp="1"/>
          </p:cNvSpPr>
          <p:nvPr>
            <p:ph idx="1"/>
          </p:nvPr>
        </p:nvSpPr>
        <p:spPr>
          <a:xfrm>
            <a:off x="609600" y="1295400"/>
            <a:ext cx="7924800" cy="4648200"/>
          </a:xfrm>
        </p:spPr>
        <p:txBody>
          <a:bodyPr/>
          <a:lstStyle/>
          <a:p>
            <a:r>
              <a:rPr lang="en-US" sz="2400" dirty="0">
                <a:ea typeface="Arial"/>
                <a:cs typeface="Arial"/>
                <a:sym typeface="Arial"/>
              </a:rPr>
              <a:t>Who are Stakeholders?</a:t>
            </a:r>
          </a:p>
          <a:p>
            <a:r>
              <a:rPr lang="en-US" sz="2400" dirty="0">
                <a:ea typeface="Arial"/>
                <a:cs typeface="Arial"/>
                <a:sym typeface="Arial"/>
              </a:rPr>
              <a:t>Important Components of Risk Communication</a:t>
            </a:r>
          </a:p>
          <a:p>
            <a:pPr lvl="1"/>
            <a:r>
              <a:rPr lang="en-US" sz="2200" b="1" dirty="0">
                <a:cs typeface="Arial"/>
                <a:sym typeface="Arial"/>
              </a:rPr>
              <a:t>Empathy and respect</a:t>
            </a:r>
          </a:p>
          <a:p>
            <a:pPr lvl="1"/>
            <a:r>
              <a:rPr lang="en-US" sz="2200" dirty="0">
                <a:cs typeface="Arial"/>
                <a:sym typeface="Arial"/>
              </a:rPr>
              <a:t>Understandable facts and conclusions about</a:t>
            </a:r>
            <a:r>
              <a:rPr lang="en-US" sz="2200" dirty="0">
                <a:ea typeface="Arial"/>
                <a:cs typeface="Arial"/>
                <a:sym typeface="Arial"/>
              </a:rPr>
              <a:t> TPH</a:t>
            </a:r>
          </a:p>
          <a:p>
            <a:r>
              <a:rPr lang="en-US" sz="2400" dirty="0">
                <a:ea typeface="Arial"/>
                <a:cs typeface="Arial"/>
                <a:sym typeface="Arial"/>
              </a:rPr>
              <a:t>Required Public Notifications</a:t>
            </a:r>
          </a:p>
          <a:p>
            <a:pPr lvl="1"/>
            <a:r>
              <a:rPr lang="en-US" sz="2200" dirty="0"/>
              <a:t>Notify owners and tenants before sampling</a:t>
            </a:r>
          </a:p>
          <a:p>
            <a:pPr lvl="1"/>
            <a:r>
              <a:rPr lang="en-US" sz="2200" dirty="0"/>
              <a:t>Provide TPH data with appropriate explanation</a:t>
            </a:r>
          </a:p>
          <a:p>
            <a:r>
              <a:rPr lang="en-US" sz="2400" dirty="0">
                <a:ea typeface="Arial"/>
                <a:cs typeface="Arial"/>
                <a:sym typeface="Arial"/>
              </a:rPr>
              <a:t>Appropriate Communication Tools</a:t>
            </a:r>
            <a:endParaRPr lang="en-US" sz="2400" dirty="0">
              <a:cs typeface="Arial"/>
              <a:sym typeface="Arial"/>
            </a:endParaRPr>
          </a:p>
          <a:p>
            <a:pPr lvl="1"/>
            <a:r>
              <a:rPr lang="en-US" sz="2200" dirty="0">
                <a:ea typeface="Arial"/>
                <a:cs typeface="Arial"/>
                <a:sym typeface="Arial"/>
              </a:rPr>
              <a:t>Conveying technical concepts (Table 10-2)</a:t>
            </a:r>
            <a:endParaRPr lang="en-US" sz="2200" dirty="0"/>
          </a:p>
          <a:p>
            <a:pPr lvl="1"/>
            <a:r>
              <a:rPr lang="en-US" sz="2200" dirty="0"/>
              <a:t>Factsheets, posters, outreach meetings</a:t>
            </a:r>
          </a:p>
          <a:p>
            <a:pPr lvl="1"/>
            <a:r>
              <a:rPr lang="en-US" sz="2200" dirty="0"/>
              <a:t>Websites and links to TPH information</a:t>
            </a:r>
          </a:p>
        </p:txBody>
      </p:sp>
    </p:spTree>
    <p:extLst>
      <p:ext uri="{BB962C8B-B14F-4D97-AF65-F5344CB8AC3E}">
        <p14:creationId xmlns:p14="http://schemas.microsoft.com/office/powerpoint/2010/main" val="895008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77"/>
          <p:cNvSpPr txBox="1">
            <a:spLocks/>
          </p:cNvSpPr>
          <p:nvPr/>
        </p:nvSpPr>
        <p:spPr>
          <a:xfrm>
            <a:off x="381000" y="0"/>
            <a:ext cx="7588250" cy="1050925"/>
          </a:xfrm>
          <a:prstGeom prst="rect">
            <a:avLst/>
          </a:prstGeom>
          <a:noFill/>
          <a:ln>
            <a:noFill/>
          </a:ln>
        </p:spPr>
        <p:txBody>
          <a:bodyPr spcFirstLastPara="1" wrap="square" lIns="91425" tIns="45700" rIns="91425" bIns="45700" anchor="ctr" anchorCtr="0">
            <a:noAutofit/>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spcBef>
                <a:spcPts val="0"/>
              </a:spcBef>
              <a:spcAft>
                <a:spcPts val="0"/>
              </a:spcAft>
            </a:pPr>
            <a:r>
              <a:rPr lang="en-US" kern="0" dirty="0">
                <a:latin typeface="Arial"/>
                <a:ea typeface="Arial"/>
                <a:cs typeface="Arial"/>
                <a:sym typeface="Arial"/>
              </a:rPr>
              <a:t>Tank Farm Redevelopment</a:t>
            </a:r>
            <a:endParaRPr lang="en-US" kern="0" dirty="0"/>
          </a:p>
        </p:txBody>
      </p:sp>
      <p:pic>
        <p:nvPicPr>
          <p:cNvPr id="4" name="Picture 3" descr="CIMG1782.JPG">
            <a:extLst>
              <a:ext uri="{FF2B5EF4-FFF2-40B4-BE49-F238E27FC236}">
                <a16:creationId xmlns="" xmlns:a16="http://schemas.microsoft.com/office/drawing/2014/main" id="{F429F069-4C34-4973-90B6-B1EA61D43B00}"/>
              </a:ext>
            </a:extLst>
          </p:cNvPr>
          <p:cNvPicPr>
            <a:picLocks noChangeAspect="1"/>
          </p:cNvPicPr>
          <p:nvPr/>
        </p:nvPicPr>
        <p:blipFill>
          <a:blip r:embed="rId3" cstate="print"/>
          <a:stretch>
            <a:fillRect/>
          </a:stretch>
        </p:blipFill>
        <p:spPr>
          <a:xfrm>
            <a:off x="5715000" y="2438400"/>
            <a:ext cx="3178249" cy="3413941"/>
          </a:xfrm>
          <a:prstGeom prst="rect">
            <a:avLst/>
          </a:prstGeom>
          <a:ln>
            <a:solidFill>
              <a:schemeClr val="tx1"/>
            </a:solidFill>
          </a:ln>
        </p:spPr>
      </p:pic>
      <p:sp>
        <p:nvSpPr>
          <p:cNvPr id="6" name="Content Placeholder 5"/>
          <p:cNvSpPr>
            <a:spLocks noGrp="1"/>
          </p:cNvSpPr>
          <p:nvPr>
            <p:ph idx="1"/>
          </p:nvPr>
        </p:nvSpPr>
        <p:spPr>
          <a:xfrm>
            <a:off x="609600" y="1296298"/>
            <a:ext cx="5105400" cy="4114800"/>
          </a:xfrm>
        </p:spPr>
        <p:txBody>
          <a:bodyPr/>
          <a:lstStyle/>
          <a:p>
            <a:pPr>
              <a:spcAft>
                <a:spcPts val="1200"/>
              </a:spcAft>
            </a:pPr>
            <a:r>
              <a:rPr lang="en-US" dirty="0"/>
              <a:t>Community Engagement Plan (CEP)</a:t>
            </a:r>
          </a:p>
          <a:p>
            <a:pPr lvl="1">
              <a:spcAft>
                <a:spcPts val="600"/>
              </a:spcAft>
            </a:pPr>
            <a:r>
              <a:rPr lang="en-US" b="1" dirty="0"/>
              <a:t>Town Hall meeting scheduled several years before remediation began</a:t>
            </a:r>
          </a:p>
          <a:p>
            <a:pPr lvl="1">
              <a:spcAft>
                <a:spcPts val="600"/>
              </a:spcAft>
            </a:pPr>
            <a:r>
              <a:rPr lang="en-US" dirty="0"/>
              <a:t>Built credibility and trust through targeted remedial actions, mitigation and monitoring</a:t>
            </a:r>
          </a:p>
          <a:p>
            <a:pPr lvl="1">
              <a:spcAft>
                <a:spcPts val="600"/>
              </a:spcAft>
            </a:pPr>
            <a:r>
              <a:rPr lang="en-US" dirty="0"/>
              <a:t>CEPs should be appropriate for the site</a:t>
            </a:r>
          </a:p>
        </p:txBody>
      </p:sp>
      <p:sp>
        <p:nvSpPr>
          <p:cNvPr id="7"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sp>
        <p:nvSpPr>
          <p:cNvPr id="8" name="TextBox 7">
            <a:extLst>
              <a:ext uri="{FF2B5EF4-FFF2-40B4-BE49-F238E27FC236}">
                <a16:creationId xmlns="" xmlns:a16="http://schemas.microsoft.com/office/drawing/2014/main" id="{A1DE8C0B-F388-4417-9667-30BCA71EBF78}"/>
              </a:ext>
            </a:extLst>
          </p:cNvPr>
          <p:cNvSpPr txBox="1"/>
          <p:nvPr/>
        </p:nvSpPr>
        <p:spPr>
          <a:xfrm>
            <a:off x="533400" y="6422472"/>
            <a:ext cx="4073203" cy="338554"/>
          </a:xfrm>
          <a:prstGeom prst="rect">
            <a:avLst/>
          </a:prstGeom>
          <a:noFill/>
        </p:spPr>
        <p:txBody>
          <a:bodyPr wrap="square" rtlCol="0">
            <a:spAutoFit/>
          </a:bodyPr>
          <a:lstStyle/>
          <a:p>
            <a:r>
              <a:rPr lang="en-US" altLang="en-US" sz="1600" dirty="0"/>
              <a:t>HIDOH Case Study #1 (HIDOH 2018)</a:t>
            </a:r>
          </a:p>
        </p:txBody>
      </p:sp>
    </p:spTree>
    <p:extLst>
      <p:ext uri="{BB962C8B-B14F-4D97-AF65-F5344CB8AC3E}">
        <p14:creationId xmlns:p14="http://schemas.microsoft.com/office/powerpoint/2010/main" val="5988926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77"/>
          <p:cNvSpPr txBox="1">
            <a:spLocks/>
          </p:cNvSpPr>
          <p:nvPr/>
        </p:nvSpPr>
        <p:spPr>
          <a:xfrm>
            <a:off x="376238" y="92075"/>
            <a:ext cx="7588250" cy="822325"/>
          </a:xfrm>
          <a:prstGeom prst="rect">
            <a:avLst/>
          </a:prstGeom>
          <a:noFill/>
          <a:ln>
            <a:noFill/>
          </a:ln>
        </p:spPr>
        <p:txBody>
          <a:bodyPr spcFirstLastPara="1" wrap="square" lIns="91425" tIns="45700" rIns="91425" bIns="45700" anchor="ctr" anchorCtr="0">
            <a:noAutofit/>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spcBef>
                <a:spcPts val="0"/>
              </a:spcBef>
              <a:spcAft>
                <a:spcPts val="0"/>
              </a:spcAft>
            </a:pPr>
            <a:r>
              <a:rPr lang="en-US" sz="3000" kern="0" dirty="0">
                <a:latin typeface="Arial"/>
                <a:ea typeface="Arial"/>
                <a:cs typeface="Arial"/>
                <a:sym typeface="Arial"/>
              </a:rPr>
              <a:t>Stakeholder Concerns Associated with TPH – Property Values</a:t>
            </a:r>
            <a:endParaRPr lang="en-US" sz="3000" kern="0" dirty="0"/>
          </a:p>
        </p:txBody>
      </p:sp>
      <p:sp>
        <p:nvSpPr>
          <p:cNvPr id="5" name="Content Placeholder 4"/>
          <p:cNvSpPr>
            <a:spLocks noGrp="1"/>
          </p:cNvSpPr>
          <p:nvPr>
            <p:ph idx="1"/>
          </p:nvPr>
        </p:nvSpPr>
        <p:spPr>
          <a:xfrm>
            <a:off x="382100" y="1219200"/>
            <a:ext cx="8305800" cy="5029200"/>
          </a:xfrm>
        </p:spPr>
        <p:txBody>
          <a:bodyPr/>
          <a:lstStyle/>
          <a:p>
            <a:r>
              <a:rPr lang="en-US" sz="2400" dirty="0">
                <a:ea typeface="Arial"/>
                <a:cs typeface="Arial"/>
                <a:sym typeface="Arial"/>
              </a:rPr>
              <a:t>Property Devaluation Concerns</a:t>
            </a:r>
          </a:p>
          <a:p>
            <a:pPr lvl="1"/>
            <a:r>
              <a:rPr lang="en-US" sz="2200" dirty="0"/>
              <a:t>Not unique to TPH</a:t>
            </a:r>
          </a:p>
          <a:p>
            <a:pPr lvl="1"/>
            <a:r>
              <a:rPr lang="en-US" sz="2200" dirty="0"/>
              <a:t>Devaluation may be real or perceived</a:t>
            </a:r>
          </a:p>
          <a:p>
            <a:pPr lvl="1"/>
            <a:r>
              <a:rPr lang="en-US" sz="2200" dirty="0"/>
              <a:t>Concern is often related to residual TPH and a Monitored Natural Attenuation (MNA) remedy</a:t>
            </a:r>
          </a:p>
          <a:p>
            <a:pPr marL="457200" lvl="1" indent="0">
              <a:buNone/>
            </a:pPr>
            <a:endParaRPr lang="en-US" sz="2200" dirty="0">
              <a:ea typeface="Arial"/>
              <a:cs typeface="Arial"/>
              <a:sym typeface="Arial"/>
            </a:endParaRPr>
          </a:p>
          <a:p>
            <a:r>
              <a:rPr lang="en-US" sz="2400" dirty="0"/>
              <a:t>Addressing Property Devaluation Concerns</a:t>
            </a:r>
          </a:p>
          <a:p>
            <a:pPr lvl="1"/>
            <a:r>
              <a:rPr lang="en-US" sz="2200" dirty="0"/>
              <a:t>Explain why selected remedy is protective and effective, especially for MNA</a:t>
            </a:r>
          </a:p>
          <a:p>
            <a:pPr lvl="1"/>
            <a:r>
              <a:rPr lang="en-US" sz="2200" dirty="0"/>
              <a:t>Describe how all activities are done with agency oversight</a:t>
            </a:r>
          </a:p>
          <a:p>
            <a:pPr lvl="1"/>
            <a:r>
              <a:rPr lang="en-US" sz="2200" dirty="0"/>
              <a:t>Address individual property owners concerns too</a:t>
            </a:r>
          </a:p>
          <a:p>
            <a:endParaRPr lang="en-US" dirty="0"/>
          </a:p>
        </p:txBody>
      </p:sp>
    </p:spTree>
    <p:extLst>
      <p:ext uri="{BB962C8B-B14F-4D97-AF65-F5344CB8AC3E}">
        <p14:creationId xmlns:p14="http://schemas.microsoft.com/office/powerpoint/2010/main" val="39518977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77"/>
          <p:cNvSpPr txBox="1">
            <a:spLocks/>
          </p:cNvSpPr>
          <p:nvPr/>
        </p:nvSpPr>
        <p:spPr>
          <a:xfrm>
            <a:off x="376238" y="92075"/>
            <a:ext cx="7588250" cy="822325"/>
          </a:xfrm>
          <a:prstGeom prst="rect">
            <a:avLst/>
          </a:prstGeom>
          <a:noFill/>
          <a:ln>
            <a:noFill/>
          </a:ln>
        </p:spPr>
        <p:txBody>
          <a:bodyPr spcFirstLastPara="1" wrap="square" lIns="91425" tIns="45700" rIns="91425" bIns="45700" anchor="ctr" anchorCtr="0">
            <a:noAutofit/>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spcBef>
                <a:spcPts val="0"/>
              </a:spcBef>
              <a:spcAft>
                <a:spcPts val="0"/>
              </a:spcAft>
            </a:pPr>
            <a:r>
              <a:rPr lang="en-US" sz="3000" kern="0" dirty="0">
                <a:latin typeface="Arial"/>
                <a:ea typeface="Arial"/>
                <a:cs typeface="Arial"/>
                <a:sym typeface="Arial"/>
              </a:rPr>
              <a:t>Stakeholder Concerns Associated with TPH – Technical Issues</a:t>
            </a:r>
            <a:endParaRPr lang="en-US" sz="3000" kern="0" dirty="0"/>
          </a:p>
        </p:txBody>
      </p:sp>
      <p:sp>
        <p:nvSpPr>
          <p:cNvPr id="5" name="Content Placeholder 4"/>
          <p:cNvSpPr>
            <a:spLocks noGrp="1"/>
          </p:cNvSpPr>
          <p:nvPr>
            <p:ph idx="1"/>
          </p:nvPr>
        </p:nvSpPr>
        <p:spPr>
          <a:xfrm>
            <a:off x="405546" y="1300026"/>
            <a:ext cx="8433654" cy="4948374"/>
          </a:xfrm>
        </p:spPr>
        <p:txBody>
          <a:bodyPr/>
          <a:lstStyle/>
          <a:p>
            <a:r>
              <a:rPr lang="en-US" sz="2400" dirty="0">
                <a:ea typeface="Arial"/>
                <a:cs typeface="Arial"/>
                <a:sym typeface="Arial"/>
              </a:rPr>
              <a:t>Household sources of TPH/ ”Background” TPH</a:t>
            </a:r>
          </a:p>
          <a:p>
            <a:pPr lvl="1"/>
            <a:r>
              <a:rPr lang="en-US" sz="2200" dirty="0"/>
              <a:t>There are many potential sources of TPH</a:t>
            </a:r>
          </a:p>
          <a:p>
            <a:pPr lvl="1"/>
            <a:r>
              <a:rPr lang="en-US" sz="2200" dirty="0"/>
              <a:t>Paint thinners, cosmetics, natural oils, urban air (</a:t>
            </a:r>
            <a:r>
              <a:rPr lang="en-US" sz="2200" dirty="0">
                <a:ea typeface="Arial"/>
                <a:cs typeface="Arial"/>
                <a:sym typeface="Arial"/>
              </a:rPr>
              <a:t>Table 10-3)</a:t>
            </a:r>
          </a:p>
          <a:p>
            <a:pPr lvl="1"/>
            <a:r>
              <a:rPr lang="en-US" sz="2200" dirty="0"/>
              <a:t>We can only manage site-related TPH</a:t>
            </a:r>
          </a:p>
          <a:p>
            <a:r>
              <a:rPr lang="en-US" sz="2200" dirty="0"/>
              <a:t>TPH and methane – explosions?</a:t>
            </a:r>
          </a:p>
          <a:p>
            <a:pPr lvl="1"/>
            <a:r>
              <a:rPr lang="en-US" sz="2000" dirty="0"/>
              <a:t>Potential degradation product, see ITRC PVI guidance (2014) and ASTM methane standard</a:t>
            </a:r>
          </a:p>
          <a:p>
            <a:r>
              <a:rPr lang="en-US" sz="2200" dirty="0"/>
              <a:t>Understanding what TPH data means – a challenge</a:t>
            </a:r>
          </a:p>
          <a:p>
            <a:r>
              <a:rPr lang="en-US" sz="2200" dirty="0"/>
              <a:t>Nuisance concerns vs health risks?</a:t>
            </a:r>
          </a:p>
          <a:p>
            <a:pPr lvl="1"/>
            <a:r>
              <a:rPr lang="en-US" sz="2000" dirty="0"/>
              <a:t>Taste and odor are not health risks but covered in some states</a:t>
            </a:r>
          </a:p>
          <a:p>
            <a:pPr marL="457200" lvl="1" indent="0">
              <a:buNone/>
            </a:pPr>
            <a:endParaRPr lang="en-US" sz="2000" dirty="0"/>
          </a:p>
          <a:p>
            <a:r>
              <a:rPr lang="en-US" sz="2200" b="1" dirty="0">
                <a:solidFill>
                  <a:srgbClr val="FF0000"/>
                </a:solidFill>
              </a:rPr>
              <a:t>Project Success</a:t>
            </a:r>
          </a:p>
          <a:p>
            <a:pPr lvl="1"/>
            <a:r>
              <a:rPr lang="en-US" sz="2000" b="1" dirty="0">
                <a:solidFill>
                  <a:srgbClr val="FF0000"/>
                </a:solidFill>
              </a:rPr>
              <a:t>Technical approach + stakeholder engagement</a:t>
            </a:r>
          </a:p>
          <a:p>
            <a:pPr lvl="1"/>
            <a:endParaRPr lang="en-US" sz="2000" dirty="0"/>
          </a:p>
          <a:p>
            <a:pPr marL="457200" lvl="1" indent="0">
              <a:buNone/>
            </a:pPr>
            <a:endParaRPr lang="en-US" sz="2000" dirty="0"/>
          </a:p>
        </p:txBody>
      </p:sp>
    </p:spTree>
    <p:extLst>
      <p:ext uri="{BB962C8B-B14F-4D97-AF65-F5344CB8AC3E}">
        <p14:creationId xmlns:p14="http://schemas.microsoft.com/office/powerpoint/2010/main" val="2615640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Road Map</a:t>
            </a:r>
          </a:p>
        </p:txBody>
      </p:sp>
      <p:sp>
        <p:nvSpPr>
          <p:cNvPr id="4" name="Rectangle 3"/>
          <p:cNvSpPr/>
          <p:nvPr/>
        </p:nvSpPr>
        <p:spPr>
          <a:xfrm>
            <a:off x="533400" y="4724400"/>
            <a:ext cx="1752600" cy="516541"/>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p:cNvSpPr txBox="1">
            <a:spLocks/>
          </p:cNvSpPr>
          <p:nvPr/>
        </p:nvSpPr>
        <p:spPr>
          <a:xfrm>
            <a:off x="533400" y="1371600"/>
            <a:ext cx="7848600" cy="4772967"/>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Why the Guidance? </a:t>
            </a:r>
          </a:p>
          <a:p>
            <a:r>
              <a:rPr lang="en-US" kern="0" dirty="0"/>
              <a:t>Learn What TPH is</a:t>
            </a:r>
          </a:p>
          <a:p>
            <a:r>
              <a:rPr lang="en-US" kern="0" dirty="0"/>
              <a:t>Learn TPH Analytical Methods</a:t>
            </a:r>
          </a:p>
          <a:p>
            <a:r>
              <a:rPr lang="en-US" kern="0" dirty="0"/>
              <a:t>Questions and Answers</a:t>
            </a:r>
          </a:p>
          <a:p>
            <a:r>
              <a:rPr lang="en-US" kern="0" dirty="0"/>
              <a:t>Environmental Fate of TPH </a:t>
            </a:r>
          </a:p>
          <a:p>
            <a:r>
              <a:rPr lang="en-US" kern="0" dirty="0"/>
              <a:t>Assessing Human and Ecological Risk from TPH </a:t>
            </a:r>
          </a:p>
          <a:p>
            <a:r>
              <a:rPr lang="en-US" kern="0" dirty="0"/>
              <a:t>Stakeholders Considerations</a:t>
            </a:r>
          </a:p>
          <a:p>
            <a:r>
              <a:rPr lang="en-US" kern="0" dirty="0"/>
              <a:t>Closing</a:t>
            </a:r>
          </a:p>
          <a:p>
            <a:r>
              <a:rPr lang="en-US" kern="0" dirty="0"/>
              <a:t>Questions and Answers</a:t>
            </a:r>
          </a:p>
        </p:txBody>
      </p:sp>
    </p:spTree>
    <p:extLst>
      <p:ext uri="{BB962C8B-B14F-4D97-AF65-F5344CB8AC3E}">
        <p14:creationId xmlns:p14="http://schemas.microsoft.com/office/powerpoint/2010/main" val="1552886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ape 2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85000"/>
              </a:lnSpc>
              <a:spcBef>
                <a:spcPts val="0"/>
              </a:spcBef>
              <a:spcAft>
                <a:spcPts val="0"/>
              </a:spcAft>
              <a:buNone/>
            </a:pPr>
            <a:r>
              <a:rPr lang="en-US" sz="3200" b="1" i="0" u="none" strike="noStrike" cap="none" dirty="0">
                <a:solidFill>
                  <a:srgbClr val="008000"/>
                </a:solidFill>
                <a:latin typeface="Arial"/>
                <a:ea typeface="Arial"/>
                <a:cs typeface="Arial"/>
                <a:sym typeface="Arial"/>
              </a:rPr>
              <a:t>Learning Objectives</a:t>
            </a:r>
            <a:endParaRPr dirty="0"/>
          </a:p>
        </p:txBody>
      </p:sp>
      <p:sp>
        <p:nvSpPr>
          <p:cNvPr id="4" name="Text Placeholder 2">
            <a:extLst>
              <a:ext uri="{FF2B5EF4-FFF2-40B4-BE49-F238E27FC236}">
                <a16:creationId xmlns="" xmlns:a16="http://schemas.microsoft.com/office/drawing/2014/main" id="{96ECF3E8-9080-4DD2-888C-96B3FCE9744F}"/>
              </a:ext>
            </a:extLst>
          </p:cNvPr>
          <p:cNvSpPr txBox="1">
            <a:spLocks/>
          </p:cNvSpPr>
          <p:nvPr/>
        </p:nvSpPr>
        <p:spPr>
          <a:xfrm>
            <a:off x="228599" y="1371600"/>
            <a:ext cx="8543925" cy="4876800"/>
          </a:xfrm>
          <a:prstGeom prst="rect">
            <a:avLst/>
          </a:prstGeom>
        </p:spPr>
        <p:txBody>
          <a:bodyPr/>
          <a:lst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en-US" kern="0" dirty="0"/>
              <a:t>After participating in this ITRC training course you will:</a:t>
            </a:r>
          </a:p>
          <a:p>
            <a:pPr lvl="1">
              <a:spcBef>
                <a:spcPts val="0"/>
              </a:spcBef>
            </a:pPr>
            <a:endParaRPr lang="en-US" kern="0" dirty="0"/>
          </a:p>
          <a:p>
            <a:pPr lvl="1">
              <a:spcBef>
                <a:spcPts val="0"/>
              </a:spcBef>
            </a:pPr>
            <a:r>
              <a:rPr lang="en-US" kern="0" dirty="0"/>
              <a:t>Recognize the ITRC document as a go-to resource for evaluating TPH risk at petroleum-contaminated sites</a:t>
            </a:r>
          </a:p>
          <a:p>
            <a:pPr marL="457200" lvl="1" indent="0">
              <a:spcBef>
                <a:spcPts val="0"/>
              </a:spcBef>
              <a:buNone/>
            </a:pPr>
            <a:endParaRPr lang="en-US" kern="0" dirty="0"/>
          </a:p>
          <a:p>
            <a:pPr lvl="1">
              <a:spcBef>
                <a:spcPts val="0"/>
              </a:spcBef>
            </a:pPr>
            <a:r>
              <a:rPr lang="en-US" kern="0" dirty="0"/>
              <a:t>Recognize how TPH can change over time</a:t>
            </a:r>
          </a:p>
          <a:p>
            <a:pPr lvl="1">
              <a:spcBef>
                <a:spcPts val="0"/>
              </a:spcBef>
            </a:pPr>
            <a:endParaRPr lang="en-US" kern="0" dirty="0"/>
          </a:p>
          <a:p>
            <a:pPr lvl="1">
              <a:spcBef>
                <a:spcPts val="0"/>
              </a:spcBef>
            </a:pPr>
            <a:r>
              <a:rPr lang="en-US" kern="0" dirty="0"/>
              <a:t>Select appropriate analytical method(s) to match site objectives</a:t>
            </a:r>
          </a:p>
          <a:p>
            <a:pPr lvl="1">
              <a:spcBef>
                <a:spcPts val="0"/>
              </a:spcBef>
            </a:pPr>
            <a:endParaRPr lang="en-US" kern="0" dirty="0"/>
          </a:p>
          <a:p>
            <a:pPr lvl="1">
              <a:spcBef>
                <a:spcPts val="0"/>
              </a:spcBef>
            </a:pPr>
            <a:r>
              <a:rPr lang="en-US" kern="0" dirty="0"/>
              <a:t>Apply the decision process to determine when a site-specific target level may be more appropriate than a generic screening level for TPH</a:t>
            </a:r>
          </a:p>
          <a:p>
            <a:pPr marL="0" indent="0">
              <a:buNone/>
            </a:pPr>
            <a:endParaRPr lang="en-US" sz="3200" kern="0" dirty="0"/>
          </a:p>
          <a:p>
            <a:endParaRPr lang="en-US" sz="3200" kern="0" dirty="0"/>
          </a:p>
        </p:txBody>
      </p:sp>
    </p:spTree>
    <p:extLst>
      <p:ext uri="{BB962C8B-B14F-4D97-AF65-F5344CB8AC3E}">
        <p14:creationId xmlns:p14="http://schemas.microsoft.com/office/powerpoint/2010/main" val="289326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EC5CC8-3811-420B-A124-F49FA82EE410}"/>
              </a:ext>
            </a:extLst>
          </p:cNvPr>
          <p:cNvSpPr txBox="1">
            <a:spLocks/>
          </p:cNvSpPr>
          <p:nvPr/>
        </p:nvSpPr>
        <p:spPr>
          <a:xfrm>
            <a:off x="381000" y="228600"/>
            <a:ext cx="7848600" cy="669925"/>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How will </a:t>
            </a:r>
            <a:r>
              <a:rPr lang="en-US" u="sng" kern="0" dirty="0"/>
              <a:t>YOU</a:t>
            </a:r>
            <a:r>
              <a:rPr lang="en-US" kern="0" dirty="0"/>
              <a:t> evaluate TPH now? </a:t>
            </a:r>
          </a:p>
        </p:txBody>
      </p:sp>
      <p:sp>
        <p:nvSpPr>
          <p:cNvPr id="6" name="Content Placeholder 5"/>
          <p:cNvSpPr>
            <a:spLocks noGrp="1"/>
          </p:cNvSpPr>
          <p:nvPr>
            <p:ph idx="1"/>
          </p:nvPr>
        </p:nvSpPr>
        <p:spPr>
          <a:xfrm>
            <a:off x="304800" y="1265274"/>
            <a:ext cx="8534400" cy="3001926"/>
          </a:xfrm>
        </p:spPr>
        <p:txBody>
          <a:bodyPr/>
          <a:lstStyle/>
          <a:p>
            <a:r>
              <a:rPr lang="en-US" dirty="0"/>
              <a:t>What does your TPH site data really represent?</a:t>
            </a:r>
          </a:p>
          <a:p>
            <a:pPr lvl="1"/>
            <a:r>
              <a:rPr lang="en-US" dirty="0"/>
              <a:t>Have you considered the following:</a:t>
            </a:r>
          </a:p>
          <a:p>
            <a:pPr lvl="2"/>
            <a:r>
              <a:rPr lang="en-US" dirty="0"/>
              <a:t>Reviewing your chromatograms?</a:t>
            </a:r>
          </a:p>
          <a:p>
            <a:pPr lvl="2"/>
            <a:r>
              <a:rPr lang="en-US" dirty="0"/>
              <a:t>Fractionating your TPH results?</a:t>
            </a:r>
          </a:p>
          <a:p>
            <a:pPr lvl="2"/>
            <a:r>
              <a:rPr lang="en-US" dirty="0"/>
              <a:t>Using the silica gel cleanup method to understand the metabolite fraction? (USEPA Method 3630C)</a:t>
            </a:r>
          </a:p>
        </p:txBody>
      </p:sp>
      <p:sp>
        <p:nvSpPr>
          <p:cNvPr id="7" name="Rectangle 6"/>
          <p:cNvSpPr/>
          <p:nvPr/>
        </p:nvSpPr>
        <p:spPr>
          <a:xfrm>
            <a:off x="228600" y="6438352"/>
            <a:ext cx="4572000" cy="338554"/>
          </a:xfrm>
          <a:prstGeom prst="rect">
            <a:avLst/>
          </a:prstGeom>
        </p:spPr>
        <p:txBody>
          <a:bodyPr>
            <a:spAutoFit/>
          </a:bodyPr>
          <a:lstStyle/>
          <a:p>
            <a:r>
              <a:rPr lang="en-US" sz="1600" dirty="0"/>
              <a:t>ITRC TPH</a:t>
            </a:r>
            <a:r>
              <a:rPr lang="en-US" altLang="en-US" sz="1600" dirty="0"/>
              <a:t>Risk</a:t>
            </a:r>
            <a:r>
              <a:rPr lang="en-US" sz="1600" dirty="0"/>
              <a:t>-1 Figure 2-2</a:t>
            </a:r>
          </a:p>
        </p:txBody>
      </p:sp>
      <p:pic>
        <p:nvPicPr>
          <p:cNvPr id="9" name="Picture 8"/>
          <p:cNvPicPr>
            <a:picLocks noChangeAspect="1"/>
          </p:cNvPicPr>
          <p:nvPr/>
        </p:nvPicPr>
        <p:blipFill>
          <a:blip r:embed="rId3"/>
          <a:stretch>
            <a:fillRect/>
          </a:stretch>
        </p:blipFill>
        <p:spPr>
          <a:xfrm>
            <a:off x="2438400" y="3689301"/>
            <a:ext cx="4300008" cy="2764291"/>
          </a:xfrm>
          <a:prstGeom prst="rect">
            <a:avLst/>
          </a:prstGeom>
        </p:spPr>
      </p:pic>
    </p:spTree>
    <p:extLst>
      <p:ext uri="{BB962C8B-B14F-4D97-AF65-F5344CB8AC3E}">
        <p14:creationId xmlns:p14="http://schemas.microsoft.com/office/powerpoint/2010/main" val="29426665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419917-08FF-41D3-BD41-1115D156B7CD}"/>
              </a:ext>
            </a:extLst>
          </p:cNvPr>
          <p:cNvSpPr txBox="1">
            <a:spLocks/>
          </p:cNvSpPr>
          <p:nvPr/>
        </p:nvSpPr>
        <p:spPr>
          <a:xfrm>
            <a:off x="685800" y="304800"/>
            <a:ext cx="7772400" cy="811573"/>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Is Your CSM Complete?</a:t>
            </a:r>
          </a:p>
        </p:txBody>
      </p:sp>
      <p:sp>
        <p:nvSpPr>
          <p:cNvPr id="7" name="Content Placeholder 6"/>
          <p:cNvSpPr>
            <a:spLocks noGrp="1"/>
          </p:cNvSpPr>
          <p:nvPr>
            <p:ph idx="1"/>
          </p:nvPr>
        </p:nvSpPr>
        <p:spPr>
          <a:xfrm>
            <a:off x="510540" y="1116373"/>
            <a:ext cx="7772400" cy="2998428"/>
          </a:xfrm>
        </p:spPr>
        <p:txBody>
          <a:bodyPr/>
          <a:lstStyle/>
          <a:p>
            <a:r>
              <a:rPr lang="en-US" dirty="0"/>
              <a:t>Are there data gaps or lifecycle considerations?</a:t>
            </a:r>
          </a:p>
          <a:p>
            <a:r>
              <a:rPr lang="en-US" dirty="0"/>
              <a:t>Did you modify the CSM to integrate TPH?</a:t>
            </a:r>
          </a:p>
          <a:p>
            <a:r>
              <a:rPr lang="en-US" dirty="0"/>
              <a:t>How do TPH metabolites affect your CSM?</a:t>
            </a:r>
          </a:p>
          <a:p>
            <a:r>
              <a:rPr lang="en-US" dirty="0"/>
              <a:t>Old bulk TPH data at re-opened sites?</a:t>
            </a:r>
          </a:p>
          <a:p>
            <a:pPr lvl="1"/>
            <a:r>
              <a:rPr lang="en-US" dirty="0"/>
              <a:t>Should you resample and update the CSM?</a:t>
            </a:r>
          </a:p>
        </p:txBody>
      </p:sp>
      <p:sp>
        <p:nvSpPr>
          <p:cNvPr id="8" name="Rectangle 7"/>
          <p:cNvSpPr/>
          <p:nvPr/>
        </p:nvSpPr>
        <p:spPr>
          <a:xfrm>
            <a:off x="228600" y="6438352"/>
            <a:ext cx="4572000" cy="338554"/>
          </a:xfrm>
          <a:prstGeom prst="rect">
            <a:avLst/>
          </a:prstGeom>
        </p:spPr>
        <p:txBody>
          <a:bodyPr>
            <a:spAutoFit/>
          </a:bodyPr>
          <a:lstStyle/>
          <a:p>
            <a:r>
              <a:rPr lang="en-US" sz="1600" dirty="0"/>
              <a:t>ITRC TPH</a:t>
            </a:r>
            <a:r>
              <a:rPr lang="en-US" altLang="en-US" sz="1600" dirty="0"/>
              <a:t>Risk</a:t>
            </a:r>
            <a:r>
              <a:rPr lang="en-US" sz="1600" dirty="0"/>
              <a:t>-1 Figures 6-1 &amp; 4-9</a:t>
            </a:r>
          </a:p>
        </p:txBody>
      </p:sp>
      <p:pic>
        <p:nvPicPr>
          <p:cNvPr id="10" name="Picture 9"/>
          <p:cNvPicPr>
            <a:picLocks noChangeAspect="1"/>
          </p:cNvPicPr>
          <p:nvPr/>
        </p:nvPicPr>
        <p:blipFill>
          <a:blip r:embed="rId3"/>
          <a:stretch>
            <a:fillRect/>
          </a:stretch>
        </p:blipFill>
        <p:spPr>
          <a:xfrm>
            <a:off x="924417" y="3739571"/>
            <a:ext cx="3282050" cy="2470729"/>
          </a:xfrm>
          <a:prstGeom prst="rect">
            <a:avLst/>
          </a:prstGeom>
          <a:ln>
            <a:solidFill>
              <a:schemeClr val="tx1"/>
            </a:solidFill>
          </a:ln>
        </p:spPr>
      </p:pic>
      <p:pic>
        <p:nvPicPr>
          <p:cNvPr id="11" name="Picture 10">
            <a:extLst>
              <a:ext uri="{FF2B5EF4-FFF2-40B4-BE49-F238E27FC236}">
                <a16:creationId xmlns="" xmlns:a16="http://schemas.microsoft.com/office/drawing/2014/main" id="{B32BBDA4-560A-42AE-965E-9B9A98B503F6}"/>
              </a:ext>
            </a:extLst>
          </p:cNvPr>
          <p:cNvPicPr>
            <a:picLocks noChangeAspect="1"/>
          </p:cNvPicPr>
          <p:nvPr/>
        </p:nvPicPr>
        <p:blipFill>
          <a:blip r:embed="rId4"/>
          <a:stretch>
            <a:fillRect/>
          </a:stretch>
        </p:blipFill>
        <p:spPr>
          <a:xfrm>
            <a:off x="4572000" y="3738880"/>
            <a:ext cx="3314927" cy="2471420"/>
          </a:xfrm>
          <a:prstGeom prst="rect">
            <a:avLst/>
          </a:prstGeom>
        </p:spPr>
      </p:pic>
    </p:spTree>
    <p:extLst>
      <p:ext uri="{BB962C8B-B14F-4D97-AF65-F5344CB8AC3E}">
        <p14:creationId xmlns:p14="http://schemas.microsoft.com/office/powerpoint/2010/main" val="28778187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 xmlns:a16="http://schemas.microsoft.com/office/drawing/2014/main" id="{66EC021E-35C4-4F90-951D-262927B6F09B}"/>
              </a:ext>
            </a:extLst>
          </p:cNvPr>
          <p:cNvSpPr>
            <a:spLocks noGrp="1"/>
          </p:cNvSpPr>
          <p:nvPr>
            <p:ph type="title"/>
          </p:nvPr>
        </p:nvSpPr>
        <p:spPr/>
        <p:txBody>
          <a:bodyPr/>
          <a:lstStyle/>
          <a:p>
            <a:r>
              <a:rPr lang="en-US" dirty="0">
                <a:ea typeface="Arial"/>
                <a:cs typeface="Arial"/>
                <a:sym typeface="Arial"/>
              </a:rPr>
              <a:t>Conceptual Site Model: </a:t>
            </a:r>
            <a:br>
              <a:rPr lang="en-US" dirty="0">
                <a:ea typeface="Arial"/>
                <a:cs typeface="Arial"/>
                <a:sym typeface="Arial"/>
              </a:rPr>
            </a:br>
            <a:r>
              <a:rPr lang="en-US" dirty="0">
                <a:ea typeface="Arial"/>
                <a:cs typeface="Arial"/>
                <a:sym typeface="Arial"/>
              </a:rPr>
              <a:t>Where is the Source Mass?</a:t>
            </a:r>
            <a:endParaRPr lang="en-US" dirty="0"/>
          </a:p>
        </p:txBody>
      </p:sp>
      <p:pic>
        <p:nvPicPr>
          <p:cNvPr id="2" name="Picture 1">
            <a:extLst>
              <a:ext uri="{FF2B5EF4-FFF2-40B4-BE49-F238E27FC236}">
                <a16:creationId xmlns="" xmlns:a16="http://schemas.microsoft.com/office/drawing/2014/main" id="{22ED126B-9641-432A-9DEF-AF7056EA1E1F}"/>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17666" y="1315905"/>
            <a:ext cx="8138374" cy="3510551"/>
          </a:xfrm>
          <a:prstGeom prst="rect">
            <a:avLst/>
          </a:prstGeom>
          <a:noFill/>
          <a:ln>
            <a:noFill/>
          </a:ln>
        </p:spPr>
      </p:pic>
      <p:pic>
        <p:nvPicPr>
          <p:cNvPr id="5" name="Picture 4">
            <a:extLst>
              <a:ext uri="{FF2B5EF4-FFF2-40B4-BE49-F238E27FC236}">
                <a16:creationId xmlns="" xmlns:a16="http://schemas.microsoft.com/office/drawing/2014/main" id="{5373C84F-C7FF-4526-8770-D13A05944CBD}"/>
              </a:ext>
            </a:extLst>
          </p:cNvPr>
          <p:cNvPicPr>
            <a:picLocks noChangeAspect="1"/>
          </p:cNvPicPr>
          <p:nvPr/>
        </p:nvPicPr>
        <p:blipFill rotWithShape="1">
          <a:blip r:embed="rId4"/>
          <a:srcRect l="28808" t="15833" r="27978" b="13511"/>
          <a:stretch/>
        </p:blipFill>
        <p:spPr>
          <a:xfrm>
            <a:off x="8183372" y="2778153"/>
            <a:ext cx="482140" cy="493730"/>
          </a:xfrm>
          <a:prstGeom prst="rect">
            <a:avLst/>
          </a:prstGeom>
        </p:spPr>
      </p:pic>
      <p:cxnSp>
        <p:nvCxnSpPr>
          <p:cNvPr id="6" name="Straight Connector 5">
            <a:extLst>
              <a:ext uri="{FF2B5EF4-FFF2-40B4-BE49-F238E27FC236}">
                <a16:creationId xmlns="" xmlns:a16="http://schemas.microsoft.com/office/drawing/2014/main" id="{D4613A08-2DA4-4243-90EA-57F002117603}"/>
              </a:ext>
            </a:extLst>
          </p:cNvPr>
          <p:cNvCxnSpPr>
            <a:cxnSpLocks/>
            <a:stCxn id="5" idx="1"/>
          </p:cNvCxnSpPr>
          <p:nvPr/>
        </p:nvCxnSpPr>
        <p:spPr>
          <a:xfrm flipH="1" flipV="1">
            <a:off x="7086600" y="2778154"/>
            <a:ext cx="1096772" cy="246864"/>
          </a:xfrm>
          <a:prstGeom prst="line">
            <a:avLst/>
          </a:prstGeom>
          <a:ln w="34925">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 xmlns:a16="http://schemas.microsoft.com/office/drawing/2014/main" id="{D0F8BFE6-6726-4947-943A-BBBC8E1F5635}"/>
              </a:ext>
            </a:extLst>
          </p:cNvPr>
          <p:cNvSpPr>
            <a:spLocks noChangeArrowheads="1"/>
          </p:cNvSpPr>
          <p:nvPr/>
        </p:nvSpPr>
        <p:spPr bwMode="auto">
          <a:xfrm>
            <a:off x="376238" y="6505203"/>
            <a:ext cx="4666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charset="2"/>
              <a:buChar char="u"/>
              <a:defRPr sz="2600">
                <a:solidFill>
                  <a:srgbClr val="333399"/>
                </a:solidFill>
                <a:latin typeface="Arial" charset="0"/>
                <a:ea typeface="MS PGothic" charset="-128"/>
              </a:defRPr>
            </a:lvl1pPr>
            <a:lvl2pPr marL="742950" indent="-285750">
              <a:spcBef>
                <a:spcPct val="20000"/>
              </a:spcBef>
              <a:buClr>
                <a:srgbClr val="333399"/>
              </a:buClr>
              <a:buSzPct val="115000"/>
              <a:buChar char="•"/>
              <a:defRPr sz="2400">
                <a:solidFill>
                  <a:srgbClr val="008000"/>
                </a:solidFill>
                <a:latin typeface="Arial" charset="0"/>
                <a:ea typeface="MS PGothic" charset="-128"/>
              </a:defRPr>
            </a:lvl2pPr>
            <a:lvl3pPr marL="1143000" indent="-228600">
              <a:spcBef>
                <a:spcPct val="20000"/>
              </a:spcBef>
              <a:buClr>
                <a:srgbClr val="333399"/>
              </a:buClr>
              <a:buSzPct val="90000"/>
              <a:buFont typeface="Wingdings" charset="2"/>
              <a:buChar char="§"/>
              <a:defRPr sz="22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a:solidFill>
                  <a:schemeClr val="tx1"/>
                </a:solidFill>
                <a:latin typeface="Arial" charset="0"/>
                <a:ea typeface="MS PGothic" charset="-128"/>
              </a:defRPr>
            </a:lvl5pPr>
            <a:lvl6pPr marL="2514600" indent="-228600" eaLnBrk="0" fontAlgn="base" hangingPunct="0">
              <a:spcBef>
                <a:spcPct val="20000"/>
              </a:spcBef>
              <a:spcAft>
                <a:spcPct val="0"/>
              </a:spcAft>
              <a:buChar char="»"/>
              <a:defRPr>
                <a:solidFill>
                  <a:schemeClr val="tx1"/>
                </a:solidFill>
                <a:latin typeface="Arial" charset="0"/>
                <a:ea typeface="MS PGothic" charset="-128"/>
              </a:defRPr>
            </a:lvl6pPr>
            <a:lvl7pPr marL="2971800" indent="-228600" eaLnBrk="0" fontAlgn="base" hangingPunct="0">
              <a:spcBef>
                <a:spcPct val="20000"/>
              </a:spcBef>
              <a:spcAft>
                <a:spcPct val="0"/>
              </a:spcAft>
              <a:buChar char="»"/>
              <a:defRPr>
                <a:solidFill>
                  <a:schemeClr val="tx1"/>
                </a:solidFill>
                <a:latin typeface="Arial" charset="0"/>
                <a:ea typeface="MS PGothic" charset="-128"/>
              </a:defRPr>
            </a:lvl7pPr>
            <a:lvl8pPr marL="3429000" indent="-228600" eaLnBrk="0" fontAlgn="base" hangingPunct="0">
              <a:spcBef>
                <a:spcPct val="20000"/>
              </a:spcBef>
              <a:spcAft>
                <a:spcPct val="0"/>
              </a:spcAft>
              <a:buChar char="»"/>
              <a:defRPr>
                <a:solidFill>
                  <a:schemeClr val="tx1"/>
                </a:solidFill>
                <a:latin typeface="Arial" charset="0"/>
                <a:ea typeface="MS PGothic" charset="-128"/>
              </a:defRPr>
            </a:lvl8pPr>
            <a:lvl9pPr marL="3886200" indent="-228600" eaLnBrk="0" fontAlgn="base" hangingPunct="0">
              <a:spcBef>
                <a:spcPct val="20000"/>
              </a:spcBef>
              <a:spcAft>
                <a:spcPct val="0"/>
              </a:spcAft>
              <a:buChar char="»"/>
              <a:defRPr>
                <a:solidFill>
                  <a:schemeClr val="tx1"/>
                </a:solidFill>
                <a:latin typeface="Arial" charset="0"/>
                <a:ea typeface="MS PGothic" charset="-128"/>
              </a:defRPr>
            </a:lvl9pPr>
          </a:lstStyle>
          <a:p>
            <a:pPr>
              <a:spcBef>
                <a:spcPct val="0"/>
              </a:spcBef>
              <a:buClrTx/>
              <a:buSzTx/>
              <a:buFontTx/>
              <a:buNone/>
            </a:pPr>
            <a:r>
              <a:rPr lang="en-US" altLang="en-US" sz="1600" dirty="0">
                <a:solidFill>
                  <a:schemeClr val="tx1"/>
                </a:solidFill>
              </a:rPr>
              <a:t>HIDOH Case Study #1, Figure 1-3 (HIDOH 2018)</a:t>
            </a:r>
          </a:p>
        </p:txBody>
      </p:sp>
      <p:grpSp>
        <p:nvGrpSpPr>
          <p:cNvPr id="11" name="Group 10">
            <a:extLst>
              <a:ext uri="{FF2B5EF4-FFF2-40B4-BE49-F238E27FC236}">
                <a16:creationId xmlns="" xmlns:a16="http://schemas.microsoft.com/office/drawing/2014/main" id="{D14A694B-6928-4216-81FF-1B4C01181282}"/>
              </a:ext>
            </a:extLst>
          </p:cNvPr>
          <p:cNvGrpSpPr/>
          <p:nvPr/>
        </p:nvGrpSpPr>
        <p:grpSpPr>
          <a:xfrm>
            <a:off x="417666" y="4841837"/>
            <a:ext cx="2837162" cy="1626390"/>
            <a:chOff x="1219387" y="1906718"/>
            <a:chExt cx="2837162" cy="1626390"/>
          </a:xfrm>
        </p:grpSpPr>
        <p:sp>
          <p:nvSpPr>
            <p:cNvPr id="12" name="TextBox 11">
              <a:extLst>
                <a:ext uri="{FF2B5EF4-FFF2-40B4-BE49-F238E27FC236}">
                  <a16:creationId xmlns="" xmlns:a16="http://schemas.microsoft.com/office/drawing/2014/main" id="{2B7083F7-E15A-42C8-910B-42E30B9F6F51}"/>
                </a:ext>
              </a:extLst>
            </p:cNvPr>
            <p:cNvSpPr txBox="1"/>
            <p:nvPr/>
          </p:nvSpPr>
          <p:spPr>
            <a:xfrm>
              <a:off x="1219387" y="1906718"/>
              <a:ext cx="2123888" cy="369332"/>
            </a:xfrm>
            <a:prstGeom prst="rect">
              <a:avLst/>
            </a:prstGeom>
            <a:noFill/>
          </p:spPr>
          <p:txBody>
            <a:bodyPr wrap="square" rtlCol="0">
              <a:spAutoFit/>
            </a:bodyPr>
            <a:lstStyle/>
            <a:p>
              <a:pPr algn="ctr"/>
              <a:r>
                <a:rPr lang="en-US" b="1" dirty="0">
                  <a:solidFill>
                    <a:srgbClr val="002060"/>
                  </a:solidFill>
                </a:rPr>
                <a:t>Phase</a:t>
              </a:r>
            </a:p>
          </p:txBody>
        </p:sp>
        <p:sp>
          <p:nvSpPr>
            <p:cNvPr id="13" name="Rectangle 12">
              <a:extLst>
                <a:ext uri="{FF2B5EF4-FFF2-40B4-BE49-F238E27FC236}">
                  <a16:creationId xmlns="" xmlns:a16="http://schemas.microsoft.com/office/drawing/2014/main" id="{7E476C87-43DA-481F-ABE4-B6751E5E67DC}"/>
                </a:ext>
              </a:extLst>
            </p:cNvPr>
            <p:cNvSpPr/>
            <p:nvPr/>
          </p:nvSpPr>
          <p:spPr>
            <a:xfrm>
              <a:off x="1351525" y="2290936"/>
              <a:ext cx="148118" cy="123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 xmlns:a16="http://schemas.microsoft.com/office/drawing/2014/main" id="{F9C5DCA7-EB9D-4BCC-A33F-E9D966465FA6}"/>
                </a:ext>
              </a:extLst>
            </p:cNvPr>
            <p:cNvSpPr txBox="1"/>
            <p:nvPr/>
          </p:nvSpPr>
          <p:spPr>
            <a:xfrm>
              <a:off x="1485450" y="2166494"/>
              <a:ext cx="2485623" cy="646331"/>
            </a:xfrm>
            <a:prstGeom prst="rect">
              <a:avLst/>
            </a:prstGeom>
            <a:noFill/>
            <a:ln>
              <a:noFill/>
            </a:ln>
          </p:spPr>
          <p:txBody>
            <a:bodyPr wrap="square" rtlCol="0">
              <a:spAutoFit/>
            </a:bodyPr>
            <a:lstStyle/>
            <a:p>
              <a:r>
                <a:rPr lang="en-US" dirty="0"/>
                <a:t>NAPL (non-aqueous phase liquid)</a:t>
              </a:r>
            </a:p>
          </p:txBody>
        </p:sp>
        <p:grpSp>
          <p:nvGrpSpPr>
            <p:cNvPr id="15" name="Group 14">
              <a:extLst>
                <a:ext uri="{FF2B5EF4-FFF2-40B4-BE49-F238E27FC236}">
                  <a16:creationId xmlns="" xmlns:a16="http://schemas.microsoft.com/office/drawing/2014/main" id="{30AA961C-9783-4712-B53E-BB31E44BBC54}"/>
                </a:ext>
              </a:extLst>
            </p:cNvPr>
            <p:cNvGrpSpPr/>
            <p:nvPr/>
          </p:nvGrpSpPr>
          <p:grpSpPr>
            <a:xfrm>
              <a:off x="1351525" y="2719865"/>
              <a:ext cx="1394144" cy="813243"/>
              <a:chOff x="1351525" y="2484398"/>
              <a:chExt cx="1394144" cy="813243"/>
            </a:xfrm>
          </p:grpSpPr>
          <p:sp>
            <p:nvSpPr>
              <p:cNvPr id="17" name="TextBox 16">
                <a:extLst>
                  <a:ext uri="{FF2B5EF4-FFF2-40B4-BE49-F238E27FC236}">
                    <a16:creationId xmlns="" xmlns:a16="http://schemas.microsoft.com/office/drawing/2014/main" id="{10E8A7E9-A8E7-49C5-839E-6892FA07AFAA}"/>
                  </a:ext>
                </a:extLst>
              </p:cNvPr>
              <p:cNvSpPr txBox="1"/>
              <p:nvPr/>
            </p:nvSpPr>
            <p:spPr>
              <a:xfrm>
                <a:off x="1473046" y="2484398"/>
                <a:ext cx="1255216" cy="307777"/>
              </a:xfrm>
              <a:prstGeom prst="rect">
                <a:avLst/>
              </a:prstGeom>
              <a:noFill/>
              <a:ln>
                <a:noFill/>
              </a:ln>
            </p:spPr>
            <p:txBody>
              <a:bodyPr wrap="square" rtlCol="0">
                <a:spAutoFit/>
              </a:bodyPr>
              <a:lstStyle/>
              <a:p>
                <a:r>
                  <a:rPr lang="en-US" dirty="0"/>
                  <a:t>Air/Vapor</a:t>
                </a:r>
              </a:p>
            </p:txBody>
          </p:sp>
          <p:sp>
            <p:nvSpPr>
              <p:cNvPr id="18" name="TextBox 17">
                <a:extLst>
                  <a:ext uri="{FF2B5EF4-FFF2-40B4-BE49-F238E27FC236}">
                    <a16:creationId xmlns="" xmlns:a16="http://schemas.microsoft.com/office/drawing/2014/main" id="{A6F7ADF4-2408-4F3C-8FBB-D5D877720257}"/>
                  </a:ext>
                </a:extLst>
              </p:cNvPr>
              <p:cNvSpPr txBox="1"/>
              <p:nvPr/>
            </p:nvSpPr>
            <p:spPr>
              <a:xfrm>
                <a:off x="1490452" y="2735816"/>
                <a:ext cx="1255217" cy="307777"/>
              </a:xfrm>
              <a:prstGeom prst="rect">
                <a:avLst/>
              </a:prstGeom>
              <a:noFill/>
              <a:ln>
                <a:noFill/>
              </a:ln>
            </p:spPr>
            <p:txBody>
              <a:bodyPr wrap="square" rtlCol="0">
                <a:spAutoFit/>
              </a:bodyPr>
              <a:lstStyle/>
              <a:p>
                <a:r>
                  <a:rPr lang="en-US" dirty="0"/>
                  <a:t>Water</a:t>
                </a:r>
                <a:endParaRPr lang="en-US" sz="1200" dirty="0"/>
              </a:p>
            </p:txBody>
          </p:sp>
          <p:sp>
            <p:nvSpPr>
              <p:cNvPr id="19" name="TextBox 18">
                <a:extLst>
                  <a:ext uri="{FF2B5EF4-FFF2-40B4-BE49-F238E27FC236}">
                    <a16:creationId xmlns="" xmlns:a16="http://schemas.microsoft.com/office/drawing/2014/main" id="{C941FF22-1D66-4D05-B209-BDC1EC9306FD}"/>
                  </a:ext>
                </a:extLst>
              </p:cNvPr>
              <p:cNvSpPr txBox="1"/>
              <p:nvPr/>
            </p:nvSpPr>
            <p:spPr>
              <a:xfrm>
                <a:off x="1490452" y="2989864"/>
                <a:ext cx="1255217" cy="307777"/>
              </a:xfrm>
              <a:prstGeom prst="rect">
                <a:avLst/>
              </a:prstGeom>
              <a:noFill/>
              <a:ln>
                <a:noFill/>
              </a:ln>
            </p:spPr>
            <p:txBody>
              <a:bodyPr wrap="square" rtlCol="0">
                <a:spAutoFit/>
              </a:bodyPr>
              <a:lstStyle/>
              <a:p>
                <a:r>
                  <a:rPr lang="en-US" dirty="0"/>
                  <a:t>Sorbed</a:t>
                </a:r>
              </a:p>
            </p:txBody>
          </p:sp>
          <p:sp>
            <p:nvSpPr>
              <p:cNvPr id="20" name="Rectangle 19">
                <a:extLst>
                  <a:ext uri="{FF2B5EF4-FFF2-40B4-BE49-F238E27FC236}">
                    <a16:creationId xmlns="" xmlns:a16="http://schemas.microsoft.com/office/drawing/2014/main" id="{4207B0FC-2E61-417C-8577-CE3D62ACF4A4}"/>
                  </a:ext>
                </a:extLst>
              </p:cNvPr>
              <p:cNvSpPr/>
              <p:nvPr/>
            </p:nvSpPr>
            <p:spPr>
              <a:xfrm>
                <a:off x="1351525" y="2555421"/>
                <a:ext cx="148118" cy="1235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9C2943AB-AD8B-4024-A0C8-B9081ADA697A}"/>
                  </a:ext>
                </a:extLst>
              </p:cNvPr>
              <p:cNvSpPr/>
              <p:nvPr/>
            </p:nvSpPr>
            <p:spPr>
              <a:xfrm>
                <a:off x="1351525" y="2822364"/>
                <a:ext cx="148118" cy="1235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 xmlns:a16="http://schemas.microsoft.com/office/drawing/2014/main" id="{452AB6F6-3BEE-4517-A6D4-7DDF87A02EDF}"/>
                  </a:ext>
                </a:extLst>
              </p:cNvPr>
              <p:cNvSpPr/>
              <p:nvPr/>
            </p:nvSpPr>
            <p:spPr>
              <a:xfrm>
                <a:off x="1351525" y="3088108"/>
                <a:ext cx="148118" cy="1235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 xmlns:a16="http://schemas.microsoft.com/office/drawing/2014/main" id="{BC5F9FC5-97DB-459D-AEDB-55A94BE04742}"/>
                </a:ext>
              </a:extLst>
            </p:cNvPr>
            <p:cNvSpPr/>
            <p:nvPr/>
          </p:nvSpPr>
          <p:spPr>
            <a:xfrm>
              <a:off x="1219387" y="1906718"/>
              <a:ext cx="2837162" cy="16263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9">
            <a:extLst/>
          </p:cNvPr>
          <p:cNvSpPr txBox="1">
            <a:spLocks noChangeArrowheads="1"/>
          </p:cNvSpPr>
          <p:nvPr/>
        </p:nvSpPr>
        <p:spPr bwMode="auto">
          <a:xfrm rot="16200000">
            <a:off x="-2710654" y="3762345"/>
            <a:ext cx="5791200" cy="400110"/>
          </a:xfrm>
          <a:prstGeom prst="rect">
            <a:avLst/>
          </a:prstGeom>
          <a:solidFill>
            <a:srgbClr val="333399"/>
          </a:solidFill>
          <a:ln w="9525">
            <a:noFill/>
            <a:miter lim="800000"/>
            <a:headEnd/>
            <a:tailEnd/>
          </a:ln>
          <a:scene3d>
            <a:camera prst="orthographicFront"/>
            <a:lightRig rig="threePt" dir="t"/>
          </a:scene3d>
          <a:sp3d>
            <a:bevelT w="152400" h="50800"/>
          </a:sp3d>
        </p:spPr>
        <p:txBody>
          <a:bodyPr wrap="square">
            <a:spAutoFit/>
          </a:bodyPr>
          <a:lstStyle/>
          <a:p>
            <a:pPr algn="ctr">
              <a:spcAft>
                <a:spcPts val="300"/>
              </a:spcAft>
              <a:defRPr/>
            </a:pPr>
            <a:r>
              <a:rPr lang="en-US" sz="2000" dirty="0">
                <a:solidFill>
                  <a:schemeClr val="bg1"/>
                </a:solidFill>
                <a:latin typeface="Arial" charset="0"/>
                <a:ea typeface="ＭＳ Ｐゴシック" charset="0"/>
              </a:rPr>
              <a:t>Case Study</a:t>
            </a:r>
          </a:p>
        </p:txBody>
      </p:sp>
      <p:sp>
        <p:nvSpPr>
          <p:cNvPr id="25" name="Rectangle 24">
            <a:extLst>
              <a:ext uri="{FF2B5EF4-FFF2-40B4-BE49-F238E27FC236}">
                <a16:creationId xmlns="" xmlns:a16="http://schemas.microsoft.com/office/drawing/2014/main" id="{CE030C21-F8DE-4D52-95F3-1A6F590B19B7}"/>
              </a:ext>
            </a:extLst>
          </p:cNvPr>
          <p:cNvSpPr/>
          <p:nvPr/>
        </p:nvSpPr>
        <p:spPr bwMode="auto">
          <a:xfrm>
            <a:off x="4267200" y="4288887"/>
            <a:ext cx="1600200" cy="398056"/>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38" name="Chart 37">
            <a:extLst>
              <a:ext uri="{FF2B5EF4-FFF2-40B4-BE49-F238E27FC236}">
                <a16:creationId xmlns="" xmlns:a16="http://schemas.microsoft.com/office/drawing/2014/main" id="{8934BD8B-CB9B-4C05-987E-76A53F165B13}"/>
              </a:ext>
            </a:extLst>
          </p:cNvPr>
          <p:cNvGraphicFramePr>
            <a:graphicFrameLocks/>
          </p:cNvGraphicFramePr>
          <p:nvPr>
            <p:extLst/>
          </p:nvPr>
        </p:nvGraphicFramePr>
        <p:xfrm>
          <a:off x="2770336" y="3884775"/>
          <a:ext cx="1479149" cy="941681"/>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a:extLst>
              <a:ext uri="{FF2B5EF4-FFF2-40B4-BE49-F238E27FC236}">
                <a16:creationId xmlns="" xmlns:a16="http://schemas.microsoft.com/office/drawing/2014/main" id="{0FC8FC4E-74CD-49EF-8F1C-1D9EECE440D5}"/>
              </a:ext>
            </a:extLst>
          </p:cNvPr>
          <p:cNvPicPr>
            <a:picLocks noChangeAspect="1"/>
          </p:cNvPicPr>
          <p:nvPr/>
        </p:nvPicPr>
        <p:blipFill rotWithShape="1">
          <a:blip r:embed="rId6"/>
          <a:srcRect l="28040" t="16316" r="28248" b="13433"/>
          <a:stretch/>
        </p:blipFill>
        <p:spPr>
          <a:xfrm>
            <a:off x="6679732" y="4123327"/>
            <a:ext cx="2067768" cy="2090852"/>
          </a:xfrm>
          <a:prstGeom prst="rect">
            <a:avLst/>
          </a:prstGeom>
        </p:spPr>
      </p:pic>
      <p:sp>
        <p:nvSpPr>
          <p:cNvPr id="29" name="TextBox 28">
            <a:extLst>
              <a:ext uri="{FF2B5EF4-FFF2-40B4-BE49-F238E27FC236}">
                <a16:creationId xmlns="" xmlns:a16="http://schemas.microsoft.com/office/drawing/2014/main" id="{024A82BF-7BD3-42CA-B783-9DE10CC3950C}"/>
              </a:ext>
            </a:extLst>
          </p:cNvPr>
          <p:cNvSpPr txBox="1"/>
          <p:nvPr/>
        </p:nvSpPr>
        <p:spPr>
          <a:xfrm>
            <a:off x="4422083" y="3965721"/>
            <a:ext cx="1928355" cy="646331"/>
          </a:xfrm>
          <a:prstGeom prst="rect">
            <a:avLst/>
          </a:prstGeom>
          <a:solidFill>
            <a:schemeClr val="bg1"/>
          </a:solidFill>
          <a:ln>
            <a:noFill/>
          </a:ln>
        </p:spPr>
        <p:txBody>
          <a:bodyPr wrap="square" rtlCol="0">
            <a:spAutoFit/>
          </a:bodyPr>
          <a:lstStyle/>
          <a:p>
            <a:r>
              <a:rPr lang="en-US" i="1" dirty="0">
                <a:solidFill>
                  <a:srgbClr val="0070C0"/>
                </a:solidFill>
              </a:rPr>
              <a:t>Hydrocarbons and metabolites</a:t>
            </a:r>
          </a:p>
        </p:txBody>
      </p:sp>
      <p:sp>
        <p:nvSpPr>
          <p:cNvPr id="31" name="TextBox 30">
            <a:extLst>
              <a:ext uri="{FF2B5EF4-FFF2-40B4-BE49-F238E27FC236}">
                <a16:creationId xmlns="" xmlns:a16="http://schemas.microsoft.com/office/drawing/2014/main" id="{42A6A82C-D031-4FD9-AD25-453ED997FC3C}"/>
              </a:ext>
            </a:extLst>
          </p:cNvPr>
          <p:cNvSpPr txBox="1"/>
          <p:nvPr/>
        </p:nvSpPr>
        <p:spPr>
          <a:xfrm>
            <a:off x="3126166" y="4854411"/>
            <a:ext cx="3553566" cy="1477328"/>
          </a:xfrm>
          <a:prstGeom prst="rect">
            <a:avLst/>
          </a:prstGeom>
          <a:noFill/>
          <a:ln>
            <a:noFill/>
          </a:ln>
        </p:spPr>
        <p:txBody>
          <a:bodyPr wrap="square" rtlCol="0">
            <a:spAutoFit/>
          </a:bodyPr>
          <a:lstStyle/>
          <a:p>
            <a:r>
              <a:rPr lang="en-US" b="1" i="1" dirty="0">
                <a:solidFill>
                  <a:srgbClr val="009900"/>
                </a:solidFill>
              </a:rPr>
              <a:t>Releases:</a:t>
            </a:r>
          </a:p>
          <a:p>
            <a:pPr marL="285750" indent="-285750">
              <a:buFont typeface="Arial" panose="020B0604020202020204" pitchFamily="34" charset="0"/>
              <a:buChar char="•"/>
            </a:pPr>
            <a:r>
              <a:rPr lang="en-US" i="1" dirty="0">
                <a:solidFill>
                  <a:srgbClr val="009900"/>
                </a:solidFill>
              </a:rPr>
              <a:t>Gasoline AST</a:t>
            </a:r>
          </a:p>
          <a:p>
            <a:pPr marL="285750" indent="-285750">
              <a:buFont typeface="Arial" panose="020B0604020202020204" pitchFamily="34" charset="0"/>
              <a:buChar char="•"/>
            </a:pPr>
            <a:r>
              <a:rPr lang="en-US" i="1" dirty="0">
                <a:solidFill>
                  <a:srgbClr val="009900"/>
                </a:solidFill>
              </a:rPr>
              <a:t>Diesel pipeline</a:t>
            </a:r>
          </a:p>
          <a:p>
            <a:r>
              <a:rPr lang="en-US" b="1" i="1" dirty="0">
                <a:solidFill>
                  <a:srgbClr val="009900"/>
                </a:solidFill>
              </a:rPr>
              <a:t>Contamination extent defined using bulk TPH </a:t>
            </a:r>
          </a:p>
        </p:txBody>
      </p:sp>
      <p:cxnSp>
        <p:nvCxnSpPr>
          <p:cNvPr id="8" name="Straight Connector 7">
            <a:extLst>
              <a:ext uri="{FF2B5EF4-FFF2-40B4-BE49-F238E27FC236}">
                <a16:creationId xmlns="" xmlns:a16="http://schemas.microsoft.com/office/drawing/2014/main" id="{468E4D55-6ACA-4A05-89AB-5196BD6BE860}"/>
              </a:ext>
            </a:extLst>
          </p:cNvPr>
          <p:cNvCxnSpPr>
            <a:cxnSpLocks/>
          </p:cNvCxnSpPr>
          <p:nvPr/>
        </p:nvCxnSpPr>
        <p:spPr>
          <a:xfrm flipV="1">
            <a:off x="3498448" y="3681316"/>
            <a:ext cx="797827" cy="350902"/>
          </a:xfrm>
          <a:prstGeom prst="line">
            <a:avLst/>
          </a:prstGeom>
          <a:ln w="3492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 xmlns:a16="http://schemas.microsoft.com/office/drawing/2014/main" id="{023E9311-4571-4B32-91CC-83CC9B7110E8}"/>
              </a:ext>
            </a:extLst>
          </p:cNvPr>
          <p:cNvSpPr/>
          <p:nvPr/>
        </p:nvSpPr>
        <p:spPr bwMode="auto">
          <a:xfrm>
            <a:off x="5181600" y="2209800"/>
            <a:ext cx="304800" cy="40776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7" name="Rectangle 26">
            <a:extLst>
              <a:ext uri="{FF2B5EF4-FFF2-40B4-BE49-F238E27FC236}">
                <a16:creationId xmlns="" xmlns:a16="http://schemas.microsoft.com/office/drawing/2014/main" id="{1EE0D1D8-41B3-4374-A00E-F58FD7A2DF46}"/>
              </a:ext>
            </a:extLst>
          </p:cNvPr>
          <p:cNvSpPr/>
          <p:nvPr/>
        </p:nvSpPr>
        <p:spPr bwMode="auto">
          <a:xfrm>
            <a:off x="7010400" y="2169640"/>
            <a:ext cx="304800" cy="44792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8" name="Rectangle 27">
            <a:extLst>
              <a:ext uri="{FF2B5EF4-FFF2-40B4-BE49-F238E27FC236}">
                <a16:creationId xmlns="" xmlns:a16="http://schemas.microsoft.com/office/drawing/2014/main" id="{A6953FC9-3CAF-4C04-AEE3-AF20738128DD}"/>
              </a:ext>
            </a:extLst>
          </p:cNvPr>
          <p:cNvSpPr/>
          <p:nvPr/>
        </p:nvSpPr>
        <p:spPr bwMode="auto">
          <a:xfrm>
            <a:off x="1464413" y="3437757"/>
            <a:ext cx="425684" cy="294044"/>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3198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8"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2B5F45-B109-49BA-AF27-8030E6269F4A}"/>
              </a:ext>
            </a:extLst>
          </p:cNvPr>
          <p:cNvSpPr txBox="1">
            <a:spLocks/>
          </p:cNvSpPr>
          <p:nvPr/>
        </p:nvSpPr>
        <p:spPr>
          <a:xfrm>
            <a:off x="376238" y="304800"/>
            <a:ext cx="7588250" cy="838200"/>
          </a:xfrm>
          <a:prstGeom prst="rect">
            <a:avLst/>
          </a:prstGeom>
        </p:spPr>
        <p:txBody>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Addressing Stakeholder Concerns </a:t>
            </a:r>
          </a:p>
        </p:txBody>
      </p:sp>
      <p:sp>
        <p:nvSpPr>
          <p:cNvPr id="5" name="Content Placeholder 4"/>
          <p:cNvSpPr>
            <a:spLocks noGrp="1"/>
          </p:cNvSpPr>
          <p:nvPr>
            <p:ph idx="1"/>
          </p:nvPr>
        </p:nvSpPr>
        <p:spPr>
          <a:xfrm>
            <a:off x="609600" y="1600200"/>
            <a:ext cx="8001000" cy="4953000"/>
          </a:xfrm>
        </p:spPr>
        <p:txBody>
          <a:bodyPr/>
          <a:lstStyle/>
          <a:p>
            <a:pPr>
              <a:spcAft>
                <a:spcPts val="1200"/>
              </a:spcAft>
            </a:pPr>
            <a:r>
              <a:rPr lang="en-US" dirty="0"/>
              <a:t>Seek to build trust and credibility with communities by addressing real and perceived TPH concerns:</a:t>
            </a:r>
          </a:p>
          <a:p>
            <a:pPr lvl="1"/>
            <a:r>
              <a:rPr lang="en-US" dirty="0"/>
              <a:t>Potential Health and Ecological Impacts</a:t>
            </a:r>
          </a:p>
          <a:p>
            <a:pPr lvl="2"/>
            <a:r>
              <a:rPr lang="en-US" dirty="0"/>
              <a:t>Assessment of indoor air and sub-slab vapors</a:t>
            </a:r>
          </a:p>
          <a:p>
            <a:pPr lvl="3"/>
            <a:r>
              <a:rPr lang="en-US" dirty="0"/>
              <a:t>See ITRC Vapor Intrusion Guidance</a:t>
            </a:r>
          </a:p>
          <a:p>
            <a:pPr lvl="1"/>
            <a:r>
              <a:rPr lang="en-US" dirty="0"/>
              <a:t>Aesthetic Criteria</a:t>
            </a:r>
          </a:p>
          <a:p>
            <a:pPr lvl="2"/>
            <a:r>
              <a:rPr lang="en-US" dirty="0"/>
              <a:t>State-specific nuisance ordinances</a:t>
            </a:r>
          </a:p>
          <a:p>
            <a:pPr lvl="3"/>
            <a:r>
              <a:rPr lang="en-US" dirty="0"/>
              <a:t>Especially odor, visual complaints</a:t>
            </a:r>
          </a:p>
          <a:p>
            <a:pPr lvl="1"/>
            <a:r>
              <a:rPr lang="en-US" dirty="0"/>
              <a:t>Potential property devaluation</a:t>
            </a:r>
          </a:p>
          <a:p>
            <a:pPr marL="0" indent="0">
              <a:buNone/>
            </a:pPr>
            <a:endParaRPr lang="en-US" dirty="0"/>
          </a:p>
        </p:txBody>
      </p:sp>
    </p:spTree>
    <p:extLst>
      <p:ext uri="{BB962C8B-B14F-4D97-AF65-F5344CB8AC3E}">
        <p14:creationId xmlns:p14="http://schemas.microsoft.com/office/powerpoint/2010/main" val="8232597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 xmlns:a16="http://schemas.microsoft.com/office/drawing/2014/main" id="{42AA4E82-E893-49AB-9053-BBD884BA5E07}"/>
              </a:ext>
            </a:extLst>
          </p:cNvPr>
          <p:cNvSpPr>
            <a:spLocks noGrp="1"/>
          </p:cNvSpPr>
          <p:nvPr>
            <p:ph type="title"/>
          </p:nvPr>
        </p:nvSpPr>
        <p:spPr/>
        <p:txBody>
          <a:bodyPr/>
          <a:lstStyle/>
          <a:p>
            <a:r>
              <a:rPr lang="en-US" dirty="0"/>
              <a:t>Use this Guidance!</a:t>
            </a:r>
          </a:p>
        </p:txBody>
      </p:sp>
      <p:sp>
        <p:nvSpPr>
          <p:cNvPr id="2" name="Content Placeholder 1"/>
          <p:cNvSpPr>
            <a:spLocks noGrp="1"/>
          </p:cNvSpPr>
          <p:nvPr>
            <p:ph idx="1"/>
          </p:nvPr>
        </p:nvSpPr>
        <p:spPr>
          <a:xfrm>
            <a:off x="593724" y="1066800"/>
            <a:ext cx="7772400" cy="4114800"/>
          </a:xfrm>
        </p:spPr>
        <p:txBody>
          <a:bodyPr/>
          <a:lstStyle/>
          <a:p>
            <a:r>
              <a:rPr lang="en-US" sz="2400" dirty="0"/>
              <a:t>Where can I find help?</a:t>
            </a:r>
          </a:p>
          <a:p>
            <a:pPr lvl="1"/>
            <a:r>
              <a:rPr lang="en-US" sz="2200" dirty="0"/>
              <a:t>On-line calculators (ITRC TPH Risk Chapter 8)</a:t>
            </a:r>
          </a:p>
          <a:p>
            <a:pPr lvl="1"/>
            <a:r>
              <a:rPr lang="en-US" sz="2200" dirty="0"/>
              <a:t>Examples of Case-Studies using TPH data (HI)</a:t>
            </a:r>
          </a:p>
          <a:p>
            <a:pPr lvl="1"/>
            <a:r>
              <a:rPr lang="en-US" sz="2200" dirty="0"/>
              <a:t>What are States currently doing with TPH data? (see “TPH State Survey – Screening and/or Cleanup Levels”)</a:t>
            </a:r>
          </a:p>
        </p:txBody>
      </p:sp>
      <p:sp>
        <p:nvSpPr>
          <p:cNvPr id="6" name="Rectangle 5"/>
          <p:cNvSpPr/>
          <p:nvPr/>
        </p:nvSpPr>
        <p:spPr>
          <a:xfrm>
            <a:off x="152400" y="6135381"/>
            <a:ext cx="2286000" cy="584775"/>
          </a:xfrm>
          <a:prstGeom prst="rect">
            <a:avLst/>
          </a:prstGeom>
        </p:spPr>
        <p:txBody>
          <a:bodyPr wrap="square">
            <a:spAutoFit/>
          </a:bodyPr>
          <a:lstStyle/>
          <a:p>
            <a:r>
              <a:rPr lang="en-US" sz="1600" dirty="0"/>
              <a:t>ITRC TPH</a:t>
            </a:r>
            <a:r>
              <a:rPr lang="en-US" altLang="en-US" sz="1600" dirty="0"/>
              <a:t>Risk</a:t>
            </a:r>
            <a:r>
              <a:rPr lang="en-US" sz="1600" dirty="0"/>
              <a:t>-1 Figure Q17</a:t>
            </a:r>
          </a:p>
        </p:txBody>
      </p:sp>
      <p:pic>
        <p:nvPicPr>
          <p:cNvPr id="7" name="Picture 6"/>
          <p:cNvPicPr/>
          <p:nvPr/>
        </p:nvPicPr>
        <p:blipFill>
          <a:blip r:embed="rId3"/>
          <a:stretch>
            <a:fillRect/>
          </a:stretch>
        </p:blipFill>
        <p:spPr>
          <a:xfrm>
            <a:off x="2438400" y="3449782"/>
            <a:ext cx="4880344" cy="3291156"/>
          </a:xfrm>
          <a:prstGeom prst="rect">
            <a:avLst/>
          </a:prstGeom>
        </p:spPr>
      </p:pic>
    </p:spTree>
    <p:extLst>
      <p:ext uri="{BB962C8B-B14F-4D97-AF65-F5344CB8AC3E}">
        <p14:creationId xmlns:p14="http://schemas.microsoft.com/office/powerpoint/2010/main" val="31749793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56275" y="3420269"/>
            <a:ext cx="326072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p:cNvSpPr>
            <a:spLocks noGrp="1" noChangeArrowheads="1"/>
          </p:cNvSpPr>
          <p:nvPr>
            <p:ph type="title"/>
          </p:nvPr>
        </p:nvSpPr>
        <p:spPr/>
        <p:txBody>
          <a:bodyPr/>
          <a:lstStyle/>
          <a:p>
            <a:r>
              <a:rPr lang="en-US" altLang="en-US" dirty="0"/>
              <a:t>Thank You 	</a:t>
            </a:r>
            <a:endParaRPr lang="en-US" altLang="en-US" sz="2000" dirty="0">
              <a:solidFill>
                <a:schemeClr val="tx1"/>
              </a:solidFill>
            </a:endParaRPr>
          </a:p>
        </p:txBody>
      </p:sp>
      <p:sp>
        <p:nvSpPr>
          <p:cNvPr id="53252" name="Rectangle 3"/>
          <p:cNvSpPr>
            <a:spLocks noGrp="1" noChangeArrowheads="1"/>
          </p:cNvSpPr>
          <p:nvPr>
            <p:ph type="body" idx="1"/>
          </p:nvPr>
        </p:nvSpPr>
        <p:spPr>
          <a:xfrm>
            <a:off x="609600" y="1134269"/>
            <a:ext cx="8077200" cy="4953000"/>
          </a:xfrm>
        </p:spPr>
        <p:txBody>
          <a:bodyPr/>
          <a:lstStyle/>
          <a:p>
            <a:pPr>
              <a:spcBef>
                <a:spcPct val="40000"/>
              </a:spcBef>
            </a:pPr>
            <a:r>
              <a:rPr lang="en-US" altLang="en-US" b="1" dirty="0"/>
              <a:t>2nd question and answer break </a:t>
            </a:r>
          </a:p>
          <a:p>
            <a:pPr>
              <a:spcBef>
                <a:spcPct val="40000"/>
              </a:spcBef>
            </a:pPr>
            <a:r>
              <a:rPr lang="en-US" altLang="en-US" b="1" dirty="0"/>
              <a:t>Links to additional resources</a:t>
            </a:r>
          </a:p>
          <a:p>
            <a:pPr lvl="1"/>
            <a:r>
              <a:rPr lang="en-US" altLang="en-US" sz="2000" u="sng" dirty="0">
                <a:hlinkClick r:id="rId4"/>
              </a:rPr>
              <a:t>http://www.clu-in.org/conf/itrc/TPHrisk/resource.cfm</a:t>
            </a:r>
            <a:r>
              <a:rPr lang="en-US" altLang="en-US" sz="2000" u="sng" dirty="0"/>
              <a:t> </a:t>
            </a:r>
            <a:endParaRPr lang="en-US" altLang="en-US" sz="2000" b="1" u="sng" dirty="0"/>
          </a:p>
          <a:p>
            <a:pPr>
              <a:spcBef>
                <a:spcPct val="40000"/>
              </a:spcBef>
            </a:pPr>
            <a:r>
              <a:rPr lang="en-US" altLang="en-US" b="1" dirty="0"/>
              <a:t>Feedback form – </a:t>
            </a:r>
            <a:r>
              <a:rPr lang="en-US" altLang="en-US" b="1" i="1" dirty="0"/>
              <a:t>please</a:t>
            </a:r>
            <a:r>
              <a:rPr lang="en-US" altLang="en-US" b="1" dirty="0"/>
              <a:t> complete</a:t>
            </a:r>
          </a:p>
          <a:p>
            <a:pPr lvl="1">
              <a:spcBef>
                <a:spcPct val="40000"/>
              </a:spcBef>
            </a:pPr>
            <a:r>
              <a:rPr lang="en-US" altLang="en-US" sz="2000" u="sng" dirty="0">
                <a:hlinkClick r:id="rId5"/>
              </a:rPr>
              <a:t>http://www.clu-in.org/conf/itrc/TPHrisk/feedback.cfm</a:t>
            </a:r>
            <a:r>
              <a:rPr lang="en-US" altLang="en-US" sz="2000" u="sng" dirty="0"/>
              <a:t> </a:t>
            </a:r>
            <a:endParaRPr lang="en-US" altLang="en-US" b="1" dirty="0"/>
          </a:p>
        </p:txBody>
      </p:sp>
      <p:pic>
        <p:nvPicPr>
          <p:cNvPr id="5325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3709194"/>
            <a:ext cx="35845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8"/>
          <p:cNvSpPr txBox="1">
            <a:spLocks noChangeArrowheads="1"/>
          </p:cNvSpPr>
          <p:nvPr/>
        </p:nvSpPr>
        <p:spPr bwMode="auto">
          <a:xfrm>
            <a:off x="4270375" y="5022444"/>
            <a:ext cx="487362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ClrTx/>
              <a:buSzTx/>
              <a:buFontTx/>
              <a:buNone/>
            </a:pPr>
            <a:r>
              <a:rPr lang="en-US" altLang="en-US" sz="1800" dirty="0">
                <a:solidFill>
                  <a:schemeClr val="tx1"/>
                </a:solidFill>
                <a:ea typeface="ＭＳ Ｐゴシック" panose="020B0600070205080204" pitchFamily="34" charset="-128"/>
              </a:rPr>
              <a:t>Need confirmation of your participation today?</a:t>
            </a:r>
          </a:p>
          <a:p>
            <a:pPr eaLnBrk="1" hangingPunct="1">
              <a:spcBef>
                <a:spcPct val="50000"/>
              </a:spcBef>
              <a:buClrTx/>
              <a:buSzTx/>
              <a:buFontTx/>
              <a:buNone/>
            </a:pPr>
            <a:r>
              <a:rPr lang="en-US" altLang="en-US" sz="1800" dirty="0">
                <a:solidFill>
                  <a:schemeClr val="tx1"/>
                </a:solidFill>
                <a:ea typeface="ＭＳ Ｐゴシック" panose="020B0600070205080204" pitchFamily="34" charset="-128"/>
              </a:rPr>
              <a:t>Fill out the feedback form and check box for confirmation email and certificate</a:t>
            </a:r>
            <a:r>
              <a:rPr lang="en-US" altLang="en-US" sz="2000" dirty="0">
                <a:solidFill>
                  <a:schemeClr val="tx1"/>
                </a:solidFill>
                <a:ea typeface="ＭＳ Ｐゴシック" panose="020B0600070205080204" pitchFamily="34" charset="-128"/>
              </a:rPr>
              <a:t>.</a:t>
            </a:r>
          </a:p>
        </p:txBody>
      </p:sp>
      <p:sp>
        <p:nvSpPr>
          <p:cNvPr id="9" name="TextBox 9"/>
          <p:cNvSpPr txBox="1">
            <a:spLocks noChangeArrowheads="1"/>
          </p:cNvSpPr>
          <p:nvPr/>
        </p:nvSpPr>
        <p:spPr bwMode="auto">
          <a:xfrm rot="16200000">
            <a:off x="-2802253" y="3680842"/>
            <a:ext cx="5979412" cy="374904"/>
          </a:xfrm>
          <a:prstGeom prst="rect">
            <a:avLst/>
          </a:prstGeom>
          <a:solidFill>
            <a:srgbClr val="FF9900"/>
          </a:solidFill>
          <a:ln w="9525">
            <a:noFill/>
            <a:miter lim="800000"/>
            <a:headEnd/>
            <a:tailEnd/>
          </a:ln>
          <a:scene3d>
            <a:camera prst="orthographicFront"/>
            <a:lightRig rig="threePt" dir="t"/>
          </a:scene3d>
          <a:sp3d>
            <a:bevelT/>
          </a:sp3d>
        </p:spPr>
        <p:txBody>
          <a:bodyPr wrap="square">
            <a:spAutoFit/>
          </a:bodyPr>
          <a:lstStyle/>
          <a:p>
            <a:pPr algn="ctr">
              <a:defRPr/>
            </a:pPr>
            <a:r>
              <a:rPr lang="en-US" dirty="0">
                <a:solidFill>
                  <a:schemeClr val="bg1"/>
                </a:solidFill>
                <a:latin typeface="Arial" charset="0"/>
              </a:rPr>
              <a:t>Poll Question</a:t>
            </a:r>
          </a:p>
        </p:txBody>
      </p:sp>
      <p:pic>
        <p:nvPicPr>
          <p:cNvPr id="53258"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2350" y="4880769"/>
            <a:ext cx="30956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2208213" y="4977607"/>
            <a:ext cx="1887537" cy="814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3260" name="Line 9"/>
          <p:cNvSpPr>
            <a:spLocks noChangeShapeType="1"/>
          </p:cNvSpPr>
          <p:nvPr/>
        </p:nvSpPr>
        <p:spPr bwMode="auto">
          <a:xfrm flipH="1" flipV="1">
            <a:off x="2570162" y="5257800"/>
            <a:ext cx="1700213" cy="363538"/>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pic>
        <p:nvPicPr>
          <p:cNvPr id="53261" name="Picture 6" descr="Click here to follow on Facebook">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227762" y="216694"/>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5" descr="Click here to follow on Twitter">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837362" y="216694"/>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4" descr="Click here to follow on Linkedin">
            <a:hlinkClick r:id="rId12"/>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467600" y="216694"/>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4" name="Rectangle 5"/>
          <p:cNvSpPr>
            <a:spLocks noChangeArrowheads="1"/>
          </p:cNvSpPr>
          <p:nvPr/>
        </p:nvSpPr>
        <p:spPr bwMode="auto">
          <a:xfrm>
            <a:off x="0" y="771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endParaRPr lang="en-US" altLang="en-US" sz="1800" dirty="0">
              <a:solidFill>
                <a:schemeClr val="tx1"/>
              </a:solidFill>
            </a:endParaRPr>
          </a:p>
        </p:txBody>
      </p:sp>
      <p:sp>
        <p:nvSpPr>
          <p:cNvPr id="53265" name="Rectangle 6"/>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endParaRPr lang="en-US" altLang="en-US" sz="1800" dirty="0">
              <a:solidFill>
                <a:schemeClr val="tx1"/>
              </a:solidFill>
            </a:endParaRPr>
          </a:p>
        </p:txBody>
      </p:sp>
      <p:sp>
        <p:nvSpPr>
          <p:cNvPr id="53266" name="TextBox 1"/>
          <p:cNvSpPr txBox="1">
            <a:spLocks noChangeArrowheads="1"/>
          </p:cNvSpPr>
          <p:nvPr/>
        </p:nvSpPr>
        <p:spPr bwMode="auto">
          <a:xfrm>
            <a:off x="4709398" y="309046"/>
            <a:ext cx="15183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1800" dirty="0">
                <a:solidFill>
                  <a:schemeClr val="tx1"/>
                </a:solidFill>
              </a:rPr>
              <a:t>Follow ITRC:</a:t>
            </a:r>
          </a:p>
        </p:txBody>
      </p:sp>
    </p:spTree>
    <p:extLst>
      <p:ext uri="{BB962C8B-B14F-4D97-AF65-F5344CB8AC3E}">
        <p14:creationId xmlns:p14="http://schemas.microsoft.com/office/powerpoint/2010/main" val="1632258352"/>
      </p:ext>
    </p:extLst>
  </p:cSld>
  <p:clrMapOvr>
    <a:masterClrMapping/>
  </p:clrMapOvr>
</p:sld>
</file>

<file path=ppt/theme/theme1.xml><?xml version="1.0" encoding="utf-8"?>
<a:theme xmlns:a="http://schemas.openxmlformats.org/drawingml/2006/main" name="ITRC-EPA Region 7 - 112403">
  <a:themeElements>
    <a:clrScheme name="ITRC-EPA Region 7 - 112403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16419</TotalTime>
  <Words>15151</Words>
  <Application>Microsoft Office PowerPoint</Application>
  <PresentationFormat>On-screen Show (4:3)</PresentationFormat>
  <Paragraphs>1705</Paragraphs>
  <Slides>95</Slides>
  <Notes>93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95</vt:i4>
      </vt:variant>
    </vt:vector>
  </HeadingPairs>
  <TitlesOfParts>
    <vt:vector size="109" baseType="lpstr">
      <vt:lpstr>ＭＳ Ｐゴシック</vt:lpstr>
      <vt:lpstr>ＭＳ Ｐゴシック</vt:lpstr>
      <vt:lpstr>Arial</vt:lpstr>
      <vt:lpstr>Arial Narrow</vt:lpstr>
      <vt:lpstr>Calibri</vt:lpstr>
      <vt:lpstr>Courier New</vt:lpstr>
      <vt:lpstr>Futura Medium</vt:lpstr>
      <vt:lpstr>Noto Sans Symbols</vt:lpstr>
      <vt:lpstr>Tahoma</vt:lpstr>
      <vt:lpstr>Times</vt:lpstr>
      <vt:lpstr>Times New Roman</vt:lpstr>
      <vt:lpstr>Wingdings</vt:lpstr>
      <vt:lpstr>Wingdings 3</vt:lpstr>
      <vt:lpstr>ITRC-EPA Region 7 - 112403</vt:lpstr>
      <vt:lpstr>Starting Soon: TPH Risk Evaluation at Petroleum-Contaminated Sites</vt:lpstr>
      <vt:lpstr>TPH Risk Evaluation at Petroleum-Contaminated Sites</vt:lpstr>
      <vt:lpstr>Housekeeping  </vt:lpstr>
      <vt:lpstr>ITRC (www.itrcweb.org) – Shaping the Future of Regulatory Acceptance</vt:lpstr>
      <vt:lpstr>Meet the ITRC Trainers</vt:lpstr>
      <vt:lpstr>TPH Risk Evaluation at Petroleum-Contaminated Sites (TPHRisk-1, 2018)</vt:lpstr>
      <vt:lpstr>PowerPoint Presentation</vt:lpstr>
      <vt:lpstr>Why This Guidance?</vt:lpstr>
      <vt:lpstr>Learning Objectives</vt:lpstr>
      <vt:lpstr>Regulatory Framework for TPH</vt:lpstr>
      <vt:lpstr>Benefits to the Audience</vt:lpstr>
      <vt:lpstr>PowerPoint Presentation</vt:lpstr>
      <vt:lpstr>Case Study: Tank Farm</vt:lpstr>
      <vt:lpstr>PowerPoint Presentation</vt:lpstr>
      <vt:lpstr>PowerPoint Presentation</vt:lpstr>
      <vt:lpstr>Learn What TPH is</vt:lpstr>
      <vt:lpstr>Learning Objectives – Learn What TPH is</vt:lpstr>
      <vt:lpstr> TPH – Where does it come from? </vt:lpstr>
      <vt:lpstr>PowerPoint Presentation</vt:lpstr>
      <vt:lpstr>PowerPoint Presentation</vt:lpstr>
      <vt:lpstr>What is in that petroleum release? </vt:lpstr>
      <vt:lpstr>PowerPoint Presentation</vt:lpstr>
      <vt:lpstr>PowerPoint Presentation</vt:lpstr>
      <vt:lpstr>PowerPoint Presentation</vt:lpstr>
      <vt:lpstr>Case Study: Tank Farm</vt:lpstr>
      <vt:lpstr>Common Pitfalls to CSM Development</vt:lpstr>
      <vt:lpstr>Poll Question</vt:lpstr>
      <vt:lpstr>PowerPoint Presentation</vt:lpstr>
      <vt:lpstr>Learning Objectives – Learn TPH Analytical Methods </vt:lpstr>
      <vt:lpstr>PowerPoint Presentation</vt:lpstr>
      <vt:lpstr>PowerPoint Presentation</vt:lpstr>
      <vt:lpstr>PowerPoint Presentation</vt:lpstr>
      <vt:lpstr>Silica Gel Cleanup (Fact Sheet A.2)</vt:lpstr>
      <vt:lpstr>PowerPoint Presentation</vt:lpstr>
      <vt:lpstr>Case Study: Tank Farm Application of Analytical Methods </vt:lpstr>
      <vt:lpstr>PowerPoint Presentation</vt:lpstr>
      <vt:lpstr>Practical Example #1 of Measurement Interferents (as determined by chromatograms)</vt:lpstr>
      <vt:lpstr>Practical Example #2 of Measurement Interferents (as determined by chromatograms)</vt:lpstr>
      <vt:lpstr>Poll Question</vt:lpstr>
      <vt:lpstr>PowerPoint Presentation</vt:lpstr>
      <vt:lpstr>Four TPH Methods will Yield Four Different Results </vt:lpstr>
      <vt:lpstr>PowerPoint Presentation</vt:lpstr>
      <vt:lpstr>PowerPoint Presentation</vt:lpstr>
      <vt:lpstr>PowerPoint Presentation</vt:lpstr>
      <vt:lpstr>Learning Objectives – Environmental Fate of TPH</vt:lpstr>
      <vt:lpstr>Conceptual Site Model:  Source and Migration Pathways</vt:lpstr>
      <vt:lpstr>Weathering Processes Overview</vt:lpstr>
      <vt:lpstr>Partitioning: Oil to Vapor</vt:lpstr>
      <vt:lpstr>Partitioning: Oil to Water</vt:lpstr>
      <vt:lpstr>Biodegradation (Biological Weathering)</vt:lpstr>
      <vt:lpstr>Petroleum Metabolites</vt:lpstr>
      <vt:lpstr>Example TPH Fractions:  TPH Criteria Working Group vs. EPA</vt:lpstr>
      <vt:lpstr>TPH Composition in Non-Aqueous Phase Liquid (NAPL) </vt:lpstr>
      <vt:lpstr>NAPL: TPH Composition Change Due to Weathering</vt:lpstr>
      <vt:lpstr>Weathered NAPL: TPH Composition Change Example</vt:lpstr>
      <vt:lpstr>Vapor: TPH Fraction Composition Near NAPL and Fate/Exposure</vt:lpstr>
      <vt:lpstr>Groundwater: TPH Fraction Composition (Near NAPL)</vt:lpstr>
      <vt:lpstr>Groundwater: Fate and Exposure</vt:lpstr>
      <vt:lpstr>Poll Question</vt:lpstr>
      <vt:lpstr>Summary: Environmental Fate of TPH</vt:lpstr>
      <vt:lpstr>PowerPoint Presentation</vt:lpstr>
      <vt:lpstr>Learning Objectives – Assessing Human and Ecological Risk from TPH</vt:lpstr>
      <vt:lpstr>PowerPoint Presentation</vt:lpstr>
      <vt:lpstr>Screening-Level Assessment</vt:lpstr>
      <vt:lpstr>Site-Specific Assessment</vt:lpstr>
      <vt:lpstr>Conceptual Site Model: Exposure Assessment</vt:lpstr>
      <vt:lpstr>PowerPoint Presentation</vt:lpstr>
      <vt:lpstr>Human Health Toxicity Assessment</vt:lpstr>
      <vt:lpstr>PowerPoint Presentation</vt:lpstr>
      <vt:lpstr>PowerPoint Presentation</vt:lpstr>
      <vt:lpstr>Case Study – Toxicity Assessment</vt:lpstr>
      <vt:lpstr>PowerPoint Presentation</vt:lpstr>
      <vt:lpstr>Case Study – Risk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Toxicity Assessment - Approaches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Conceptual Site Model:  Where is the Source Mass?</vt:lpstr>
      <vt:lpstr>PowerPoint Presentation</vt:lpstr>
      <vt:lpstr>Use this Guidance!</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ITRC’s Internet Training</dc:title>
  <dc:creator>Mary Yelken</dc:creator>
  <cp:lastModifiedBy>Mary Yelken</cp:lastModifiedBy>
  <cp:revision>557</cp:revision>
  <dcterms:created xsi:type="dcterms:W3CDTF">2001-12-07T19:17:40Z</dcterms:created>
  <dcterms:modified xsi:type="dcterms:W3CDTF">2019-02-19T14:53:29Z</dcterms:modified>
</cp:coreProperties>
</file>