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43"/>
  </p:notesMasterIdLst>
  <p:handoutMasterIdLst>
    <p:handoutMasterId r:id="rId144"/>
  </p:handoutMasterIdLst>
  <p:sldIdLst>
    <p:sldId id="1105" r:id="rId2"/>
    <p:sldId id="1079" r:id="rId3"/>
    <p:sldId id="1080" r:id="rId4"/>
    <p:sldId id="1081" r:id="rId5"/>
    <p:sldId id="1520" r:id="rId6"/>
    <p:sldId id="1087" r:id="rId7"/>
    <p:sldId id="1089" r:id="rId8"/>
    <p:sldId id="1090" r:id="rId9"/>
    <p:sldId id="1091" r:id="rId10"/>
    <p:sldId id="1092" r:id="rId11"/>
    <p:sldId id="1093" r:id="rId12"/>
    <p:sldId id="1094" r:id="rId13"/>
    <p:sldId id="1095" r:id="rId14"/>
    <p:sldId id="1096" r:id="rId15"/>
    <p:sldId id="1097" r:id="rId16"/>
    <p:sldId id="1104" r:id="rId17"/>
    <p:sldId id="1102" r:id="rId18"/>
    <p:sldId id="1103" r:id="rId19"/>
    <p:sldId id="1354" r:id="rId20"/>
    <p:sldId id="1355" r:id="rId21"/>
    <p:sldId id="1356" r:id="rId22"/>
    <p:sldId id="1357" r:id="rId23"/>
    <p:sldId id="1358" r:id="rId24"/>
    <p:sldId id="1359" r:id="rId25"/>
    <p:sldId id="1360" r:id="rId26"/>
    <p:sldId id="1361" r:id="rId27"/>
    <p:sldId id="1362" r:id="rId28"/>
    <p:sldId id="1363" r:id="rId29"/>
    <p:sldId id="1364" r:id="rId30"/>
    <p:sldId id="1365" r:id="rId31"/>
    <p:sldId id="1366" r:id="rId32"/>
    <p:sldId id="1367" r:id="rId33"/>
    <p:sldId id="1368" r:id="rId34"/>
    <p:sldId id="1369" r:id="rId35"/>
    <p:sldId id="1370" r:id="rId36"/>
    <p:sldId id="1371" r:id="rId37"/>
    <p:sldId id="1372" r:id="rId38"/>
    <p:sldId id="1373" r:id="rId39"/>
    <p:sldId id="1374" r:id="rId40"/>
    <p:sldId id="1375" r:id="rId41"/>
    <p:sldId id="1376" r:id="rId42"/>
    <p:sldId id="1377" r:id="rId43"/>
    <p:sldId id="1378" r:id="rId44"/>
    <p:sldId id="1508" r:id="rId45"/>
    <p:sldId id="1509" r:id="rId46"/>
    <p:sldId id="1510" r:id="rId47"/>
    <p:sldId id="1511" r:id="rId48"/>
    <p:sldId id="1512" r:id="rId49"/>
    <p:sldId id="1513" r:id="rId50"/>
    <p:sldId id="1514" r:id="rId51"/>
    <p:sldId id="1515" r:id="rId52"/>
    <p:sldId id="1516" r:id="rId53"/>
    <p:sldId id="1517" r:id="rId54"/>
    <p:sldId id="1518" r:id="rId55"/>
    <p:sldId id="1275" r:id="rId56"/>
    <p:sldId id="1466" r:id="rId57"/>
    <p:sldId id="1467" r:id="rId58"/>
    <p:sldId id="1468" r:id="rId59"/>
    <p:sldId id="1469" r:id="rId60"/>
    <p:sldId id="1470" r:id="rId61"/>
    <p:sldId id="1471" r:id="rId62"/>
    <p:sldId id="1472" r:id="rId63"/>
    <p:sldId id="1473" r:id="rId64"/>
    <p:sldId id="1474" r:id="rId65"/>
    <p:sldId id="1475" r:id="rId66"/>
    <p:sldId id="1476" r:id="rId67"/>
    <p:sldId id="1477" r:id="rId68"/>
    <p:sldId id="1478" r:id="rId69"/>
    <p:sldId id="1479" r:id="rId70"/>
    <p:sldId id="1480" r:id="rId71"/>
    <p:sldId id="1481" r:id="rId72"/>
    <p:sldId id="1482" r:id="rId73"/>
    <p:sldId id="1483" r:id="rId74"/>
    <p:sldId id="1484" r:id="rId75"/>
    <p:sldId id="1485" r:id="rId76"/>
    <p:sldId id="1486" r:id="rId77"/>
    <p:sldId id="1487" r:id="rId78"/>
    <p:sldId id="1488" r:id="rId79"/>
    <p:sldId id="1489" r:id="rId80"/>
    <p:sldId id="1490" r:id="rId81"/>
    <p:sldId id="1491" r:id="rId82"/>
    <p:sldId id="1492" r:id="rId83"/>
    <p:sldId id="1493" r:id="rId84"/>
    <p:sldId id="1494" r:id="rId85"/>
    <p:sldId id="1495" r:id="rId86"/>
    <p:sldId id="1496" r:id="rId87"/>
    <p:sldId id="1497" r:id="rId88"/>
    <p:sldId id="1498" r:id="rId89"/>
    <p:sldId id="1499" r:id="rId90"/>
    <p:sldId id="1500" r:id="rId91"/>
    <p:sldId id="1501" r:id="rId92"/>
    <p:sldId id="1502" r:id="rId93"/>
    <p:sldId id="1503" r:id="rId94"/>
    <p:sldId id="1504" r:id="rId95"/>
    <p:sldId id="1505" r:id="rId96"/>
    <p:sldId id="1506" r:id="rId97"/>
    <p:sldId id="1507" r:id="rId98"/>
    <p:sldId id="1390" r:id="rId99"/>
    <p:sldId id="1391" r:id="rId100"/>
    <p:sldId id="1392" r:id="rId101"/>
    <p:sldId id="1393" r:id="rId102"/>
    <p:sldId id="1395" r:id="rId103"/>
    <p:sldId id="1396" r:id="rId104"/>
    <p:sldId id="1397" r:id="rId105"/>
    <p:sldId id="1398" r:id="rId106"/>
    <p:sldId id="1399" r:id="rId107"/>
    <p:sldId id="1400" r:id="rId108"/>
    <p:sldId id="1401" r:id="rId109"/>
    <p:sldId id="1402" r:id="rId110"/>
    <p:sldId id="1403" r:id="rId111"/>
    <p:sldId id="1404" r:id="rId112"/>
    <p:sldId id="1405" r:id="rId113"/>
    <p:sldId id="1406" r:id="rId114"/>
    <p:sldId id="1407" r:id="rId115"/>
    <p:sldId id="1408" r:id="rId116"/>
    <p:sldId id="1409" r:id="rId117"/>
    <p:sldId id="1410" r:id="rId118"/>
    <p:sldId id="1411" r:id="rId119"/>
    <p:sldId id="1412" r:id="rId120"/>
    <p:sldId id="1413" r:id="rId121"/>
    <p:sldId id="1455" r:id="rId122"/>
    <p:sldId id="1456" r:id="rId123"/>
    <p:sldId id="1457" r:id="rId124"/>
    <p:sldId id="1458" r:id="rId125"/>
    <p:sldId id="1459" r:id="rId126"/>
    <p:sldId id="1460" r:id="rId127"/>
    <p:sldId id="1461" r:id="rId128"/>
    <p:sldId id="1462" r:id="rId129"/>
    <p:sldId id="1463" r:id="rId130"/>
    <p:sldId id="1464" r:id="rId131"/>
    <p:sldId id="1465" r:id="rId132"/>
    <p:sldId id="1223" r:id="rId133"/>
    <p:sldId id="1224" r:id="rId134"/>
    <p:sldId id="1225" r:id="rId135"/>
    <p:sldId id="1226" r:id="rId136"/>
    <p:sldId id="1227" r:id="rId137"/>
    <p:sldId id="1228" r:id="rId138"/>
    <p:sldId id="1229" r:id="rId139"/>
    <p:sldId id="1230" r:id="rId140"/>
    <p:sldId id="1231" r:id="rId141"/>
    <p:sldId id="1233" r:id="rId142"/>
  </p:sldIdLst>
  <p:sldSz cx="9144000" cy="6858000" type="screen4x3"/>
  <p:notesSz cx="7086600" cy="94281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70">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00"/>
    <a:srgbClr val="FF6600"/>
    <a:srgbClr val="006600"/>
    <a:srgbClr val="0066CC"/>
    <a:srgbClr val="DEB400"/>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01" autoAdjust="0"/>
    <p:restoredTop sz="86441" autoAdjust="0"/>
  </p:normalViewPr>
  <p:slideViewPr>
    <p:cSldViewPr>
      <p:cViewPr varScale="1">
        <p:scale>
          <a:sx n="55" d="100"/>
          <a:sy n="55" d="100"/>
        </p:scale>
        <p:origin x="1084" y="32"/>
      </p:cViewPr>
      <p:guideLst>
        <p:guide orient="horz" pos="2208"/>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71" d="100"/>
          <a:sy n="71" d="100"/>
        </p:scale>
        <p:origin x="-2088" y="-114"/>
      </p:cViewPr>
      <p:guideLst>
        <p:guide orient="horz" pos="2970"/>
        <p:guide pos="22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FD08CB6-89D4-4930-AED6-9D78A431B6B0}"/>
              </a:ext>
            </a:extLst>
          </p:cNvPr>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66" tIns="47183" rIns="94366" bIns="47183" numCol="1" anchor="t" anchorCtr="0" compatLnSpc="1">
            <a:prstTxWarp prst="textNoShape">
              <a:avLst/>
            </a:prstTxWarp>
          </a:bodyPr>
          <a:lstStyle>
            <a:lvl1pPr defTabSz="942975" eaLnBrk="1" hangingPunct="1">
              <a:defRPr sz="1200">
                <a:latin typeface="Times New Roman" pitchFamily="18" charset="0"/>
                <a:ea typeface="+mn-ea"/>
                <a:cs typeface="+mn-cs"/>
              </a:defRPr>
            </a:lvl1pPr>
          </a:lstStyle>
          <a:p>
            <a:pPr>
              <a:defRPr/>
            </a:pPr>
            <a:endParaRPr lang="en-US"/>
          </a:p>
        </p:txBody>
      </p:sp>
      <p:sp>
        <p:nvSpPr>
          <p:cNvPr id="56323" name="Rectangle 3">
            <a:extLst>
              <a:ext uri="{FF2B5EF4-FFF2-40B4-BE49-F238E27FC236}">
                <a16:creationId xmlns:a16="http://schemas.microsoft.com/office/drawing/2014/main" id="{93C053B5-4539-4C0F-BD02-DFE5FAB2DEDB}"/>
              </a:ext>
            </a:extLst>
          </p:cNvPr>
          <p:cNvSpPr>
            <a:spLocks noGrp="1" noChangeArrowheads="1"/>
          </p:cNvSpPr>
          <p:nvPr>
            <p:ph type="dt" sz="quarter" idx="1"/>
          </p:nvPr>
        </p:nvSpPr>
        <p:spPr bwMode="auto">
          <a:xfrm>
            <a:off x="4016375" y="0"/>
            <a:ext cx="3070225" cy="471488"/>
          </a:xfrm>
          <a:prstGeom prst="rect">
            <a:avLst/>
          </a:prstGeom>
          <a:noFill/>
          <a:ln w="9525">
            <a:noFill/>
            <a:miter lim="800000"/>
            <a:headEnd/>
            <a:tailEnd/>
          </a:ln>
          <a:effectLst/>
        </p:spPr>
        <p:txBody>
          <a:bodyPr vert="horz" wrap="square" lIns="94366" tIns="47183" rIns="94366" bIns="47183" numCol="1" anchor="t" anchorCtr="0" compatLnSpc="1">
            <a:prstTxWarp prst="textNoShape">
              <a:avLst/>
            </a:prstTxWarp>
          </a:bodyPr>
          <a:lstStyle>
            <a:lvl1pPr algn="r" defTabSz="942975" eaLnBrk="1" hangingPunct="1">
              <a:defRPr sz="1200">
                <a:latin typeface="Times New Roman" pitchFamily="18" charset="0"/>
                <a:ea typeface="+mn-ea"/>
                <a:cs typeface="+mn-cs"/>
              </a:defRPr>
            </a:lvl1pPr>
          </a:lstStyle>
          <a:p>
            <a:pPr>
              <a:defRPr/>
            </a:pPr>
            <a:endParaRPr lang="en-US"/>
          </a:p>
        </p:txBody>
      </p:sp>
      <p:sp>
        <p:nvSpPr>
          <p:cNvPr id="56324" name="Rectangle 4">
            <a:extLst>
              <a:ext uri="{FF2B5EF4-FFF2-40B4-BE49-F238E27FC236}">
                <a16:creationId xmlns:a16="http://schemas.microsoft.com/office/drawing/2014/main" id="{4BC64116-5EFE-4EA0-B8F8-5C4CAD5045FC}"/>
              </a:ext>
            </a:extLst>
          </p:cNvPr>
          <p:cNvSpPr>
            <a:spLocks noGrp="1" noChangeArrowheads="1"/>
          </p:cNvSpPr>
          <p:nvPr>
            <p:ph type="ftr" sz="quarter" idx="2"/>
          </p:nvPr>
        </p:nvSpPr>
        <p:spPr bwMode="auto">
          <a:xfrm>
            <a:off x="0" y="8956675"/>
            <a:ext cx="3070225" cy="471488"/>
          </a:xfrm>
          <a:prstGeom prst="rect">
            <a:avLst/>
          </a:prstGeom>
          <a:noFill/>
          <a:ln w="9525">
            <a:noFill/>
            <a:miter lim="800000"/>
            <a:headEnd/>
            <a:tailEnd/>
          </a:ln>
          <a:effectLst/>
        </p:spPr>
        <p:txBody>
          <a:bodyPr vert="horz" wrap="square" lIns="94366" tIns="47183" rIns="94366" bIns="47183" numCol="1" anchor="b" anchorCtr="0" compatLnSpc="1">
            <a:prstTxWarp prst="textNoShape">
              <a:avLst/>
            </a:prstTxWarp>
          </a:bodyPr>
          <a:lstStyle>
            <a:lvl1pPr defTabSz="942975" eaLnBrk="1" hangingPunct="1">
              <a:defRPr sz="1200">
                <a:latin typeface="Times New Roman" pitchFamily="18" charset="0"/>
                <a:ea typeface="+mn-ea"/>
                <a:cs typeface="+mn-cs"/>
              </a:defRPr>
            </a:lvl1pPr>
          </a:lstStyle>
          <a:p>
            <a:pPr>
              <a:defRPr/>
            </a:pPr>
            <a:endParaRPr lang="en-US"/>
          </a:p>
        </p:txBody>
      </p:sp>
      <p:sp>
        <p:nvSpPr>
          <p:cNvPr id="56325" name="Rectangle 5">
            <a:extLst>
              <a:ext uri="{FF2B5EF4-FFF2-40B4-BE49-F238E27FC236}">
                <a16:creationId xmlns:a16="http://schemas.microsoft.com/office/drawing/2014/main" id="{87D9E6A0-1D80-4A65-AAE2-352DD01A2145}"/>
              </a:ext>
            </a:extLst>
          </p:cNvPr>
          <p:cNvSpPr>
            <a:spLocks noGrp="1" noChangeArrowheads="1"/>
          </p:cNvSpPr>
          <p:nvPr>
            <p:ph type="sldNum" sz="quarter" idx="3"/>
          </p:nvPr>
        </p:nvSpPr>
        <p:spPr bwMode="auto">
          <a:xfrm>
            <a:off x="4016375" y="8956675"/>
            <a:ext cx="3070225" cy="471488"/>
          </a:xfrm>
          <a:prstGeom prst="rect">
            <a:avLst/>
          </a:prstGeom>
          <a:noFill/>
          <a:ln w="9525">
            <a:noFill/>
            <a:miter lim="800000"/>
            <a:headEnd/>
            <a:tailEnd/>
          </a:ln>
          <a:effectLst/>
        </p:spPr>
        <p:txBody>
          <a:bodyPr vert="horz" wrap="square" lIns="94366" tIns="47183" rIns="94366" bIns="47183" numCol="1" anchor="b" anchorCtr="0" compatLnSpc="1">
            <a:prstTxWarp prst="textNoShape">
              <a:avLst/>
            </a:prstTxWarp>
          </a:bodyPr>
          <a:lstStyle>
            <a:lvl1pPr algn="r" defTabSz="942975" eaLnBrk="1" hangingPunct="1">
              <a:defRPr sz="1200" smtClean="0">
                <a:latin typeface="Times New Roman" panose="02020603050405020304" pitchFamily="18" charset="0"/>
              </a:defRPr>
            </a:lvl1pPr>
          </a:lstStyle>
          <a:p>
            <a:pPr>
              <a:defRPr/>
            </a:pPr>
            <a:fld id="{BACC9475-C1B7-4F76-94CE-12418F662D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A06DA75-1D23-4D4D-90B7-5456901816B1}"/>
              </a:ext>
            </a:extLst>
          </p:cNvPr>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66" tIns="47183" rIns="94366" bIns="47183" numCol="1" anchor="t" anchorCtr="0" compatLnSpc="1">
            <a:prstTxWarp prst="textNoShape">
              <a:avLst/>
            </a:prstTxWarp>
          </a:bodyPr>
          <a:lstStyle>
            <a:lvl1pPr defTabSz="942975" eaLnBrk="1" hangingPunct="1">
              <a:defRPr sz="1200">
                <a:latin typeface="Tahoma" pitchFamily="34" charset="0"/>
                <a:ea typeface="+mn-ea"/>
                <a:cs typeface="+mn-cs"/>
              </a:defRPr>
            </a:lvl1pPr>
          </a:lstStyle>
          <a:p>
            <a:pPr>
              <a:defRPr/>
            </a:pPr>
            <a:endParaRPr lang="en-US"/>
          </a:p>
        </p:txBody>
      </p:sp>
      <p:sp>
        <p:nvSpPr>
          <p:cNvPr id="19459" name="Rectangle 3">
            <a:extLst>
              <a:ext uri="{FF2B5EF4-FFF2-40B4-BE49-F238E27FC236}">
                <a16:creationId xmlns:a16="http://schemas.microsoft.com/office/drawing/2014/main" id="{21183621-EDA4-4651-BBAF-5C82237890A7}"/>
              </a:ext>
            </a:extLst>
          </p:cNvPr>
          <p:cNvSpPr>
            <a:spLocks noGrp="1" noChangeArrowheads="1"/>
          </p:cNvSpPr>
          <p:nvPr>
            <p:ph type="dt" idx="1"/>
          </p:nvPr>
        </p:nvSpPr>
        <p:spPr bwMode="auto">
          <a:xfrm>
            <a:off x="4016375" y="0"/>
            <a:ext cx="3070225" cy="471488"/>
          </a:xfrm>
          <a:prstGeom prst="rect">
            <a:avLst/>
          </a:prstGeom>
          <a:noFill/>
          <a:ln w="9525">
            <a:noFill/>
            <a:miter lim="800000"/>
            <a:headEnd/>
            <a:tailEnd/>
          </a:ln>
          <a:effectLst/>
        </p:spPr>
        <p:txBody>
          <a:bodyPr vert="horz" wrap="square" lIns="94366" tIns="47183" rIns="94366" bIns="47183" numCol="1" anchor="t" anchorCtr="0" compatLnSpc="1">
            <a:prstTxWarp prst="textNoShape">
              <a:avLst/>
            </a:prstTxWarp>
          </a:bodyPr>
          <a:lstStyle>
            <a:lvl1pPr algn="r" defTabSz="942975" eaLnBrk="1" hangingPunct="1">
              <a:defRPr sz="1200">
                <a:latin typeface="Tahoma" pitchFamily="34" charset="0"/>
                <a:ea typeface="+mn-ea"/>
                <a:cs typeface="+mn-cs"/>
              </a:defRPr>
            </a:lvl1pPr>
          </a:lstStyle>
          <a:p>
            <a:pPr>
              <a:defRPr/>
            </a:pPr>
            <a:endParaRPr lang="en-US"/>
          </a:p>
        </p:txBody>
      </p:sp>
      <p:sp>
        <p:nvSpPr>
          <p:cNvPr id="5124" name="Rectangle 4">
            <a:extLst>
              <a:ext uri="{FF2B5EF4-FFF2-40B4-BE49-F238E27FC236}">
                <a16:creationId xmlns:a16="http://schemas.microsoft.com/office/drawing/2014/main" id="{6A2D1CB6-2F22-4BBC-A56F-C5C5700537F6}"/>
              </a:ext>
            </a:extLst>
          </p:cNvPr>
          <p:cNvSpPr>
            <a:spLocks noChangeArrowheads="1" noTextEdit="1"/>
          </p:cNvSpPr>
          <p:nvPr>
            <p:ph type="sldImg" idx="2"/>
          </p:nvPr>
        </p:nvSpPr>
        <p:spPr bwMode="auto">
          <a:xfrm>
            <a:off x="1185863" y="706438"/>
            <a:ext cx="4716462" cy="3536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7F3F7301-0613-45B5-8F81-6B6E14079D9E}"/>
              </a:ext>
            </a:extLst>
          </p:cNvPr>
          <p:cNvSpPr>
            <a:spLocks noGrp="1" noChangeArrowheads="1"/>
          </p:cNvSpPr>
          <p:nvPr>
            <p:ph type="body" sz="quarter" idx="3"/>
          </p:nvPr>
        </p:nvSpPr>
        <p:spPr bwMode="auto">
          <a:xfrm>
            <a:off x="944563" y="4478338"/>
            <a:ext cx="5197475" cy="4243387"/>
          </a:xfrm>
          <a:prstGeom prst="rect">
            <a:avLst/>
          </a:prstGeom>
          <a:noFill/>
          <a:ln w="9525">
            <a:noFill/>
            <a:miter lim="800000"/>
            <a:headEnd/>
            <a:tailEnd/>
          </a:ln>
          <a:effectLst/>
        </p:spPr>
        <p:txBody>
          <a:bodyPr vert="horz" wrap="square" lIns="94366" tIns="47183" rIns="94366" bIns="471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7CB5F680-84D5-4453-9EE7-2175B0406897}"/>
              </a:ext>
            </a:extLst>
          </p:cNvPr>
          <p:cNvSpPr>
            <a:spLocks noGrp="1" noChangeArrowheads="1"/>
          </p:cNvSpPr>
          <p:nvPr>
            <p:ph type="ftr" sz="quarter" idx="4"/>
          </p:nvPr>
        </p:nvSpPr>
        <p:spPr bwMode="auto">
          <a:xfrm>
            <a:off x="0" y="8956675"/>
            <a:ext cx="3070225" cy="471488"/>
          </a:xfrm>
          <a:prstGeom prst="rect">
            <a:avLst/>
          </a:prstGeom>
          <a:noFill/>
          <a:ln w="9525">
            <a:noFill/>
            <a:miter lim="800000"/>
            <a:headEnd/>
            <a:tailEnd/>
          </a:ln>
          <a:effectLst/>
        </p:spPr>
        <p:txBody>
          <a:bodyPr vert="horz" wrap="square" lIns="94366" tIns="47183" rIns="94366" bIns="47183" numCol="1" anchor="b" anchorCtr="0" compatLnSpc="1">
            <a:prstTxWarp prst="textNoShape">
              <a:avLst/>
            </a:prstTxWarp>
          </a:bodyPr>
          <a:lstStyle>
            <a:lvl1pPr defTabSz="942975" eaLnBrk="1" hangingPunct="1">
              <a:defRPr sz="1200">
                <a:latin typeface="Tahoma" pitchFamily="34" charset="0"/>
                <a:ea typeface="+mn-ea"/>
                <a:cs typeface="+mn-cs"/>
              </a:defRPr>
            </a:lvl1pPr>
          </a:lstStyle>
          <a:p>
            <a:pPr>
              <a:defRPr/>
            </a:pPr>
            <a:endParaRPr lang="en-US"/>
          </a:p>
        </p:txBody>
      </p:sp>
      <p:sp>
        <p:nvSpPr>
          <p:cNvPr id="19463" name="Rectangle 7">
            <a:extLst>
              <a:ext uri="{FF2B5EF4-FFF2-40B4-BE49-F238E27FC236}">
                <a16:creationId xmlns:a16="http://schemas.microsoft.com/office/drawing/2014/main" id="{DC69F062-C500-45C3-ACEE-93461670FF53}"/>
              </a:ext>
            </a:extLst>
          </p:cNvPr>
          <p:cNvSpPr>
            <a:spLocks noGrp="1" noChangeArrowheads="1"/>
          </p:cNvSpPr>
          <p:nvPr>
            <p:ph type="sldNum" sz="quarter" idx="5"/>
          </p:nvPr>
        </p:nvSpPr>
        <p:spPr bwMode="auto">
          <a:xfrm>
            <a:off x="4016375" y="8956675"/>
            <a:ext cx="3070225" cy="471488"/>
          </a:xfrm>
          <a:prstGeom prst="rect">
            <a:avLst/>
          </a:prstGeom>
          <a:noFill/>
          <a:ln w="9525">
            <a:noFill/>
            <a:miter lim="800000"/>
            <a:headEnd/>
            <a:tailEnd/>
          </a:ln>
          <a:effectLst/>
        </p:spPr>
        <p:txBody>
          <a:bodyPr vert="horz" wrap="square" lIns="94366" tIns="47183" rIns="94366" bIns="47183" numCol="1" anchor="b" anchorCtr="0" compatLnSpc="1">
            <a:prstTxWarp prst="textNoShape">
              <a:avLst/>
            </a:prstTxWarp>
          </a:bodyPr>
          <a:lstStyle>
            <a:lvl1pPr algn="r" defTabSz="942975" eaLnBrk="1" hangingPunct="1">
              <a:defRPr sz="1200" smtClean="0">
                <a:latin typeface="Tahoma" panose="020B0604030504040204" pitchFamily="34" charset="0"/>
              </a:defRPr>
            </a:lvl1pPr>
          </a:lstStyle>
          <a:p>
            <a:pPr>
              <a:defRPr/>
            </a:pPr>
            <a:fld id="{7FC09D50-CBA4-46F8-820B-B12C4E868B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0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0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0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5ECC7FF2-7527-4CEA-9897-90DE3C762221}"/>
              </a:ext>
            </a:extLst>
          </p:cNvPr>
          <p:cNvSpPr>
            <a:spLocks noGrp="1" noRot="1" noChangeAspect="1" noTextEdit="1"/>
          </p:cNvSpPr>
          <p:nvPr>
            <p:ph type="sldImg"/>
          </p:nvPr>
        </p:nvSpPr>
        <p:spPr>
          <a:ln/>
        </p:spPr>
      </p:sp>
      <p:sp>
        <p:nvSpPr>
          <p:cNvPr id="8195" name="Notes Placeholder 2">
            <a:extLst>
              <a:ext uri="{FF2B5EF4-FFF2-40B4-BE49-F238E27FC236}">
                <a16:creationId xmlns:a16="http://schemas.microsoft.com/office/drawing/2014/main" id="{BBEB851C-CE75-4DFA-9500-1230A1C5CA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Poll Questions as training class starts:</a:t>
            </a:r>
          </a:p>
          <a:p>
            <a:endParaRPr lang="en-US" altLang="en-US">
              <a:latin typeface="Arial" panose="020B0604020202020204" pitchFamily="34" charset="0"/>
              <a:ea typeface="ＭＳ Ｐゴシック" panose="020B0600070205080204" pitchFamily="34" charset="-128"/>
            </a:endParaRPr>
          </a:p>
          <a:p>
            <a:pPr>
              <a:buFont typeface="Wingdings 3" panose="05040102010807070707" pitchFamily="18" charset="2"/>
              <a:buNone/>
            </a:pPr>
            <a:r>
              <a:rPr lang="en-US" altLang="en-US">
                <a:latin typeface="Arial" panose="020B0604020202020204" pitchFamily="34" charset="0"/>
                <a:ea typeface="ＭＳ Ｐゴシック" panose="020B0600070205080204" pitchFamily="34" charset="-128"/>
              </a:rPr>
              <a:t>On projects with site-specific risk assessments, what topics have you encountered that were not covered in the guidance document that you usually use? (select all that apply)</a:t>
            </a:r>
          </a:p>
          <a:p>
            <a:pPr lvl="1"/>
            <a:r>
              <a:rPr lang="en-US" altLang="en-US">
                <a:latin typeface="Arial" panose="020B0604020202020204" pitchFamily="34" charset="0"/>
                <a:ea typeface="ＭＳ Ｐゴシック" panose="020B0600070205080204" pitchFamily="34" charset="-128"/>
              </a:rPr>
              <a:t>Including institutional controls</a:t>
            </a:r>
            <a:endParaRPr lang="en-US" altLang="en-US" sz="3000">
              <a:latin typeface="Arial" panose="020B0604020202020204" pitchFamily="34" charset="0"/>
              <a:ea typeface="ＭＳ Ｐゴシック" panose="020B0600070205080204" pitchFamily="34" charset="-128"/>
            </a:endParaRPr>
          </a:p>
          <a:p>
            <a:pPr lvl="1"/>
            <a:r>
              <a:rPr lang="en-US" altLang="en-US">
                <a:latin typeface="Arial" panose="020B0604020202020204" pitchFamily="34" charset="0"/>
                <a:ea typeface="ＭＳ Ｐゴシック" panose="020B0600070205080204" pitchFamily="34" charset="-128"/>
              </a:rPr>
              <a:t>Addressing data gaps</a:t>
            </a:r>
            <a:endParaRPr lang="en-US" altLang="en-US" sz="3000">
              <a:latin typeface="Arial" panose="020B0604020202020204" pitchFamily="34" charset="0"/>
              <a:ea typeface="ＭＳ Ｐゴシック" panose="020B0600070205080204" pitchFamily="34" charset="-128"/>
            </a:endParaRPr>
          </a:p>
          <a:p>
            <a:pPr lvl="1"/>
            <a:r>
              <a:rPr lang="en-US" altLang="en-US">
                <a:latin typeface="Arial" panose="020B0604020202020204" pitchFamily="34" charset="0"/>
                <a:ea typeface="ＭＳ Ｐゴシック" panose="020B0600070205080204" pitchFamily="34" charset="-128"/>
              </a:rPr>
              <a:t>Choosing among toxicity values</a:t>
            </a:r>
            <a:endParaRPr lang="en-US" altLang="en-US" sz="3000">
              <a:latin typeface="Arial" panose="020B0604020202020204" pitchFamily="34" charset="0"/>
              <a:ea typeface="ＭＳ Ｐゴシック" panose="020B0600070205080204" pitchFamily="34" charset="-128"/>
            </a:endParaRPr>
          </a:p>
          <a:p>
            <a:pPr lvl="1"/>
            <a:r>
              <a:rPr lang="en-US" altLang="en-US">
                <a:latin typeface="Arial" panose="020B0604020202020204" pitchFamily="34" charset="0"/>
                <a:ea typeface="ＭＳ Ｐゴシック" panose="020B0600070205080204" pitchFamily="34" charset="-128"/>
              </a:rPr>
              <a:t>Justifying site-specific exposure factors</a:t>
            </a:r>
            <a:endParaRPr lang="en-US" altLang="en-US" sz="3000">
              <a:latin typeface="Arial" panose="020B0604020202020204" pitchFamily="34" charset="0"/>
              <a:ea typeface="ＭＳ Ｐゴシック" panose="020B0600070205080204" pitchFamily="34" charset="-128"/>
            </a:endParaRPr>
          </a:p>
          <a:p>
            <a:pPr lvl="1"/>
            <a:r>
              <a:rPr lang="en-US" altLang="en-US">
                <a:latin typeface="Arial" panose="020B0604020202020204" pitchFamily="34" charset="0"/>
                <a:ea typeface="ＭＳ Ｐゴシック" panose="020B0600070205080204" pitchFamily="34" charset="-128"/>
              </a:rPr>
              <a:t>Working with probabilistic risk assessment</a:t>
            </a:r>
            <a:endParaRPr lang="en-US" altLang="en-US" sz="3000">
              <a:latin typeface="Arial" panose="020B0604020202020204" pitchFamily="34" charset="0"/>
              <a:ea typeface="ＭＳ Ｐゴシック" panose="020B0600070205080204" pitchFamily="34" charset="-128"/>
            </a:endParaRPr>
          </a:p>
          <a:p>
            <a:pPr lvl="1"/>
            <a:r>
              <a:rPr lang="en-US" altLang="en-US">
                <a:latin typeface="Arial" panose="020B0604020202020204" pitchFamily="34" charset="0"/>
                <a:ea typeface="ＭＳ Ｐゴシック" panose="020B0600070205080204" pitchFamily="34" charset="-128"/>
              </a:rPr>
              <a:t>None of the above</a:t>
            </a:r>
            <a:endParaRPr lang="en-US" altLang="en-US" sz="3000">
              <a:latin typeface="Arial" panose="020B0604020202020204" pitchFamily="34" charset="0"/>
              <a:ea typeface="ＭＳ Ｐゴシック" panose="020B0600070205080204" pitchFamily="34" charset="-128"/>
            </a:endParaRPr>
          </a:p>
          <a:p>
            <a:pPr lvl="1"/>
            <a:r>
              <a:rPr lang="en-US" altLang="en-US">
                <a:latin typeface="Arial" panose="020B0604020202020204" pitchFamily="34" charset="0"/>
                <a:ea typeface="ＭＳ Ｐゴシック" panose="020B0600070205080204" pitchFamily="34" charset="-128"/>
              </a:rPr>
              <a:t>I have not worked on projects with site-specific risk assessments</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What other topics have you encountered that were not covered in the guidance document that you usually use? (short answer)</a:t>
            </a:r>
          </a:p>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57A8EC1-DA78-49D2-8306-2720AFEFAB9F}"/>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CED7A43B-4A54-4236-9C18-86C7AE7919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F884F0AC-5331-4E57-8683-06C050EB29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293267-6DD1-4C27-A646-6CE247C3E83E}" type="slidenum">
              <a:rPr lang="en-US" altLang="en-US">
                <a:latin typeface="Tahoma" panose="020B0604030504040204" pitchFamily="34" charset="0"/>
              </a:rPr>
              <a:pPr/>
              <a:t>10</a:t>
            </a:fld>
            <a:endParaRPr lang="en-US" altLang="en-US">
              <a:latin typeface="Tahoma" panose="020B060403050404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BFF3094C-04A1-4973-85B2-4871AB9CCBD0}"/>
              </a:ext>
            </a:extLst>
          </p:cNvPr>
          <p:cNvSpPr>
            <a:spLocks noGrp="1" noRot="1" noChangeAspect="1" noTextEdit="1"/>
          </p:cNvSpPr>
          <p:nvPr>
            <p:ph type="sldImg"/>
          </p:nvPr>
        </p:nvSpPr>
        <p:spPr>
          <a:ln/>
        </p:spPr>
      </p:sp>
      <p:sp>
        <p:nvSpPr>
          <p:cNvPr id="210947" name="Notes Placeholder 2">
            <a:extLst>
              <a:ext uri="{FF2B5EF4-FFF2-40B4-BE49-F238E27FC236}">
                <a16:creationId xmlns:a16="http://schemas.microsoft.com/office/drawing/2014/main" id="{563A3BE4-0567-4BDB-A6C2-FA0118E76A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10948" name="Slide Number Placeholder 3">
            <a:extLst>
              <a:ext uri="{FF2B5EF4-FFF2-40B4-BE49-F238E27FC236}">
                <a16:creationId xmlns:a16="http://schemas.microsoft.com/office/drawing/2014/main" id="{8A0F9327-7F70-4FD7-A182-2C84A5ED4A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4A6CA7-7850-4E94-867F-B2DFE5CDB9C6}" type="slidenum">
              <a:rPr lang="en-US" altLang="en-US">
                <a:latin typeface="Tahoma" panose="020B0604030504040204" pitchFamily="34" charset="0"/>
              </a:rPr>
              <a:pPr/>
              <a:t>100</a:t>
            </a:fld>
            <a:endParaRPr lang="en-US" altLang="en-US">
              <a:latin typeface="Tahoma" panose="020B060403050404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a:extLst>
              <a:ext uri="{FF2B5EF4-FFF2-40B4-BE49-F238E27FC236}">
                <a16:creationId xmlns:a16="http://schemas.microsoft.com/office/drawing/2014/main" id="{701ECF08-39DB-4E06-8D28-976D321C5A47}"/>
              </a:ext>
            </a:extLst>
          </p:cNvPr>
          <p:cNvSpPr>
            <a:spLocks noGrp="1" noRot="1" noChangeAspect="1" noTextEdit="1"/>
          </p:cNvSpPr>
          <p:nvPr>
            <p:ph type="sldImg"/>
          </p:nvPr>
        </p:nvSpPr>
        <p:spPr>
          <a:ln/>
        </p:spPr>
      </p:sp>
      <p:sp>
        <p:nvSpPr>
          <p:cNvPr id="212995" name="Notes Placeholder 2">
            <a:extLst>
              <a:ext uri="{FF2B5EF4-FFF2-40B4-BE49-F238E27FC236}">
                <a16:creationId xmlns:a16="http://schemas.microsoft.com/office/drawing/2014/main" id="{C1C8A662-9CEE-463D-80FF-3ABC3C0D28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12996" name="Slide Number Placeholder 3">
            <a:extLst>
              <a:ext uri="{FF2B5EF4-FFF2-40B4-BE49-F238E27FC236}">
                <a16:creationId xmlns:a16="http://schemas.microsoft.com/office/drawing/2014/main" id="{778C5D18-3627-4DC9-934C-6642372985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FC04B74-FA77-4E93-8124-6E0BE360823C}" type="slidenum">
              <a:rPr lang="en-US" altLang="en-US">
                <a:latin typeface="Tahoma" panose="020B0604030504040204" pitchFamily="34" charset="0"/>
              </a:rPr>
              <a:pPr/>
              <a:t>101</a:t>
            </a:fld>
            <a:endParaRPr lang="en-US" altLang="en-US">
              <a:latin typeface="Tahoma" panose="020B060403050404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a16="http://schemas.microsoft.com/office/drawing/2014/main" id="{2A6ADE3E-E384-42E5-915C-4CCF01129592}"/>
              </a:ext>
            </a:extLst>
          </p:cNvPr>
          <p:cNvSpPr>
            <a:spLocks noGrp="1" noRot="1" noChangeAspect="1" noTextEdit="1"/>
          </p:cNvSpPr>
          <p:nvPr>
            <p:ph type="sldImg"/>
          </p:nvPr>
        </p:nvSpPr>
        <p:spPr>
          <a:ln/>
        </p:spPr>
      </p:sp>
      <p:sp>
        <p:nvSpPr>
          <p:cNvPr id="215043" name="Notes Placeholder 2">
            <a:extLst>
              <a:ext uri="{FF2B5EF4-FFF2-40B4-BE49-F238E27FC236}">
                <a16:creationId xmlns:a16="http://schemas.microsoft.com/office/drawing/2014/main" id="{1DF85ED8-056A-4FF1-98F6-2A3EF99AA2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p:txBody>
      </p:sp>
      <p:sp>
        <p:nvSpPr>
          <p:cNvPr id="215044" name="Slide Number Placeholder 3">
            <a:extLst>
              <a:ext uri="{FF2B5EF4-FFF2-40B4-BE49-F238E27FC236}">
                <a16:creationId xmlns:a16="http://schemas.microsoft.com/office/drawing/2014/main" id="{0BEB6F4A-313C-42D0-8577-5CBFFFB872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391AD75-06E7-473A-84C7-A39ED85D72F3}" type="slidenum">
              <a:rPr lang="en-US" altLang="en-US">
                <a:solidFill>
                  <a:srgbClr val="000000"/>
                </a:solidFill>
                <a:latin typeface="Tahoma" panose="020B0604030504040204" pitchFamily="34" charset="0"/>
              </a:rPr>
              <a:pPr/>
              <a:t>102</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a:extLst>
              <a:ext uri="{FF2B5EF4-FFF2-40B4-BE49-F238E27FC236}">
                <a16:creationId xmlns:a16="http://schemas.microsoft.com/office/drawing/2014/main" id="{1637EFB5-4336-4F7A-A3CE-065963BD2990}"/>
              </a:ext>
            </a:extLst>
          </p:cNvPr>
          <p:cNvSpPr>
            <a:spLocks noGrp="1" noRot="1" noChangeAspect="1" noTextEdit="1"/>
          </p:cNvSpPr>
          <p:nvPr>
            <p:ph type="sldImg"/>
          </p:nvPr>
        </p:nvSpPr>
        <p:spPr>
          <a:ln/>
        </p:spPr>
      </p:sp>
      <p:sp>
        <p:nvSpPr>
          <p:cNvPr id="217091" name="Notes Placeholder 2">
            <a:extLst>
              <a:ext uri="{FF2B5EF4-FFF2-40B4-BE49-F238E27FC236}">
                <a16:creationId xmlns:a16="http://schemas.microsoft.com/office/drawing/2014/main" id="{C3FFCF56-13E4-4FDE-A331-9202DFC41C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17092" name="Slide Number Placeholder 3">
            <a:extLst>
              <a:ext uri="{FF2B5EF4-FFF2-40B4-BE49-F238E27FC236}">
                <a16:creationId xmlns:a16="http://schemas.microsoft.com/office/drawing/2014/main" id="{7F958AB7-781B-4A03-87B7-AEC52EA17D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E67AD9F-C93F-49DE-BF0E-89D189DAC873}" type="slidenum">
              <a:rPr lang="en-US" altLang="en-US">
                <a:latin typeface="Tahoma" panose="020B0604030504040204" pitchFamily="34" charset="0"/>
              </a:rPr>
              <a:pPr/>
              <a:t>103</a:t>
            </a:fld>
            <a:endParaRPr lang="en-US" altLang="en-US">
              <a:latin typeface="Tahoma" panose="020B060403050404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E8227905-45EE-4674-A6D6-8BDDC835137A}"/>
              </a:ext>
            </a:extLst>
          </p:cNvPr>
          <p:cNvSpPr>
            <a:spLocks noGrp="1" noRot="1" noChangeAspect="1" noTextEdit="1"/>
          </p:cNvSpPr>
          <p:nvPr>
            <p:ph type="sldImg"/>
          </p:nvPr>
        </p:nvSpPr>
        <p:spPr>
          <a:ln/>
        </p:spPr>
      </p:sp>
      <p:sp>
        <p:nvSpPr>
          <p:cNvPr id="219139" name="Notes Placeholder 2">
            <a:extLst>
              <a:ext uri="{FF2B5EF4-FFF2-40B4-BE49-F238E27FC236}">
                <a16:creationId xmlns:a16="http://schemas.microsoft.com/office/drawing/2014/main" id="{C4738D9D-80B8-4E83-A2A5-70336E8CEE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19140" name="Slide Number Placeholder 3">
            <a:extLst>
              <a:ext uri="{FF2B5EF4-FFF2-40B4-BE49-F238E27FC236}">
                <a16:creationId xmlns:a16="http://schemas.microsoft.com/office/drawing/2014/main" id="{2CC8223A-6517-4F25-B573-4808E9A64D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8620F67-7F28-4F9A-8BEE-2F16A5353B47}" type="slidenum">
              <a:rPr lang="en-US" altLang="en-US">
                <a:latin typeface="Tahoma" panose="020B0604030504040204" pitchFamily="34" charset="0"/>
              </a:rPr>
              <a:pPr/>
              <a:t>104</a:t>
            </a:fld>
            <a:endParaRPr lang="en-US" altLang="en-US">
              <a:latin typeface="Tahoma" panose="020B060403050404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95512698-5D64-4621-AB74-338BB147FE47}"/>
              </a:ext>
            </a:extLst>
          </p:cNvPr>
          <p:cNvSpPr>
            <a:spLocks noGrp="1" noRot="1" noChangeAspect="1" noTextEdit="1"/>
          </p:cNvSpPr>
          <p:nvPr>
            <p:ph type="sldImg"/>
          </p:nvPr>
        </p:nvSpPr>
        <p:spPr>
          <a:ln/>
        </p:spPr>
      </p:sp>
      <p:sp>
        <p:nvSpPr>
          <p:cNvPr id="221187" name="Notes Placeholder 2">
            <a:extLst>
              <a:ext uri="{FF2B5EF4-FFF2-40B4-BE49-F238E27FC236}">
                <a16:creationId xmlns:a16="http://schemas.microsoft.com/office/drawing/2014/main" id="{207D5332-78BC-441A-9D5C-4A7309B669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21188" name="Slide Number Placeholder 3">
            <a:extLst>
              <a:ext uri="{FF2B5EF4-FFF2-40B4-BE49-F238E27FC236}">
                <a16:creationId xmlns:a16="http://schemas.microsoft.com/office/drawing/2014/main" id="{08BAAC1F-FA5B-47A1-881D-FBE5E4EFB9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19F85D6-FBB0-4152-BE96-7C26610DC743}" type="slidenum">
              <a:rPr lang="en-US" altLang="en-US">
                <a:latin typeface="Tahoma" panose="020B0604030504040204" pitchFamily="34" charset="0"/>
              </a:rPr>
              <a:pPr/>
              <a:t>105</a:t>
            </a:fld>
            <a:endParaRPr lang="en-US" altLang="en-US">
              <a:latin typeface="Tahoma" panose="020B060403050404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95D5ECEE-4435-4E3A-B1F8-30690A2DABE9}"/>
              </a:ext>
            </a:extLst>
          </p:cNvPr>
          <p:cNvSpPr>
            <a:spLocks noGrp="1" noRot="1" noChangeAspect="1" noTextEdit="1"/>
          </p:cNvSpPr>
          <p:nvPr>
            <p:ph type="sldImg"/>
          </p:nvPr>
        </p:nvSpPr>
        <p:spPr>
          <a:ln/>
        </p:spPr>
      </p:sp>
      <p:sp>
        <p:nvSpPr>
          <p:cNvPr id="223235" name="Notes Placeholder 2">
            <a:extLst>
              <a:ext uri="{FF2B5EF4-FFF2-40B4-BE49-F238E27FC236}">
                <a16:creationId xmlns:a16="http://schemas.microsoft.com/office/drawing/2014/main" id="{1722FC2E-2784-4265-923C-3B378702CC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23236" name="Slide Number Placeholder 3">
            <a:extLst>
              <a:ext uri="{FF2B5EF4-FFF2-40B4-BE49-F238E27FC236}">
                <a16:creationId xmlns:a16="http://schemas.microsoft.com/office/drawing/2014/main" id="{754CFDA1-6534-46F0-9AF2-69710C91F8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1FFFC25-60B5-4497-870A-AF223CF2A65B}" type="slidenum">
              <a:rPr lang="en-US" altLang="en-US">
                <a:latin typeface="Tahoma" panose="020B0604030504040204" pitchFamily="34" charset="0"/>
              </a:rPr>
              <a:pPr/>
              <a:t>106</a:t>
            </a:fld>
            <a:endParaRPr lang="en-US" altLang="en-US">
              <a:latin typeface="Tahoma" panose="020B060403050404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a:extLst>
              <a:ext uri="{FF2B5EF4-FFF2-40B4-BE49-F238E27FC236}">
                <a16:creationId xmlns:a16="http://schemas.microsoft.com/office/drawing/2014/main" id="{12AA55F6-F2DB-4F00-851A-F7D0162F0D8E}"/>
              </a:ext>
            </a:extLst>
          </p:cNvPr>
          <p:cNvSpPr>
            <a:spLocks noGrp="1" noRot="1" noChangeAspect="1" noTextEdit="1"/>
          </p:cNvSpPr>
          <p:nvPr>
            <p:ph type="sldImg"/>
          </p:nvPr>
        </p:nvSpPr>
        <p:spPr>
          <a:ln/>
        </p:spPr>
      </p:sp>
      <p:sp>
        <p:nvSpPr>
          <p:cNvPr id="225283" name="Notes Placeholder 2">
            <a:extLst>
              <a:ext uri="{FF2B5EF4-FFF2-40B4-BE49-F238E27FC236}">
                <a16:creationId xmlns:a16="http://schemas.microsoft.com/office/drawing/2014/main" id="{6EC32C16-2248-4EFC-BC57-CB723E8164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25284" name="Slide Number Placeholder 3">
            <a:extLst>
              <a:ext uri="{FF2B5EF4-FFF2-40B4-BE49-F238E27FC236}">
                <a16:creationId xmlns:a16="http://schemas.microsoft.com/office/drawing/2014/main" id="{945E584C-C60F-4840-A43F-501B0B1096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8AE3B7-4DD8-4CEA-88A3-972B05DC1CA8}" type="slidenum">
              <a:rPr lang="en-US" altLang="en-US">
                <a:latin typeface="Tahoma" panose="020B0604030504040204" pitchFamily="34" charset="0"/>
              </a:rPr>
              <a:pPr/>
              <a:t>107</a:t>
            </a:fld>
            <a:endParaRPr lang="en-US" altLang="en-US">
              <a:latin typeface="Tahoma" panose="020B060403050404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2883FFA8-F133-4940-B454-BCB04DABCC6B}"/>
              </a:ext>
            </a:extLst>
          </p:cNvPr>
          <p:cNvSpPr>
            <a:spLocks noGrp="1" noRot="1" noChangeAspect="1" noTextEdit="1"/>
          </p:cNvSpPr>
          <p:nvPr>
            <p:ph type="sldImg"/>
          </p:nvPr>
        </p:nvSpPr>
        <p:spPr>
          <a:ln/>
        </p:spPr>
      </p:sp>
      <p:sp>
        <p:nvSpPr>
          <p:cNvPr id="227331" name="Notes Placeholder 2">
            <a:extLst>
              <a:ext uri="{FF2B5EF4-FFF2-40B4-BE49-F238E27FC236}">
                <a16:creationId xmlns:a16="http://schemas.microsoft.com/office/drawing/2014/main" id="{C4720757-9919-474A-918F-05BC06392A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Figure Source: USGS. </a:t>
            </a:r>
          </a:p>
          <a:p>
            <a:r>
              <a:rPr lang="en-US" altLang="en-US">
                <a:latin typeface="Arial" panose="020B0604020202020204" pitchFamily="34" charset="0"/>
                <a:ea typeface="ＭＳ Ｐゴシック" panose="020B0600070205080204" pitchFamily="34" charset="-128"/>
              </a:rPr>
              <a:t>Available from http://water.usgs.gov/nawqa/trace/arsenic/ </a:t>
            </a:r>
          </a:p>
          <a:p>
            <a:r>
              <a:rPr lang="en-US" altLang="en-US">
                <a:latin typeface="Arial" panose="020B0604020202020204" pitchFamily="34" charset="0"/>
                <a:ea typeface="ＭＳ Ｐゴシック" panose="020B0600070205080204" pitchFamily="34" charset="-128"/>
              </a:rPr>
              <a:t>See also</a:t>
            </a:r>
          </a:p>
          <a:p>
            <a:r>
              <a:rPr lang="de-DE" altLang="en-US">
                <a:latin typeface="Arial" panose="020B0604020202020204" pitchFamily="34" charset="0"/>
                <a:ea typeface="ＭＳ Ｐゴシック" panose="020B0600070205080204" pitchFamily="34" charset="-128"/>
              </a:rPr>
              <a:t>http://pubs.usgs.gov/fs/2000/fs063-00/fs063-00.html</a:t>
            </a:r>
            <a:endParaRPr lang="en-US" altLang="en-US">
              <a:latin typeface="Arial" panose="020B0604020202020204" pitchFamily="34" charset="0"/>
              <a:ea typeface="ＭＳ Ｐゴシック" panose="020B0600070205080204" pitchFamily="34" charset="-128"/>
            </a:endParaRPr>
          </a:p>
        </p:txBody>
      </p:sp>
      <p:sp>
        <p:nvSpPr>
          <p:cNvPr id="227332" name="Slide Number Placeholder 3">
            <a:extLst>
              <a:ext uri="{FF2B5EF4-FFF2-40B4-BE49-F238E27FC236}">
                <a16:creationId xmlns:a16="http://schemas.microsoft.com/office/drawing/2014/main" id="{F6AD77E7-48E9-4BEE-A3BB-38DA1EB522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1390D4-809F-456E-ABF0-0A20A398325F}" type="slidenum">
              <a:rPr lang="en-US" altLang="en-US">
                <a:latin typeface="Tahoma" panose="020B0604030504040204" pitchFamily="34" charset="0"/>
              </a:rPr>
              <a:pPr/>
              <a:t>108</a:t>
            </a:fld>
            <a:endParaRPr lang="en-US" altLang="en-US">
              <a:latin typeface="Tahoma" panose="020B060403050404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a:extLst>
              <a:ext uri="{FF2B5EF4-FFF2-40B4-BE49-F238E27FC236}">
                <a16:creationId xmlns:a16="http://schemas.microsoft.com/office/drawing/2014/main" id="{0D386637-47DF-4F58-BFD0-3B15C66157FB}"/>
              </a:ext>
            </a:extLst>
          </p:cNvPr>
          <p:cNvSpPr>
            <a:spLocks noGrp="1" noRot="1" noChangeAspect="1" noTextEdit="1"/>
          </p:cNvSpPr>
          <p:nvPr>
            <p:ph type="sldImg"/>
          </p:nvPr>
        </p:nvSpPr>
        <p:spPr>
          <a:ln/>
        </p:spPr>
      </p:sp>
      <p:sp>
        <p:nvSpPr>
          <p:cNvPr id="229379" name="Notes Placeholder 2">
            <a:extLst>
              <a:ext uri="{FF2B5EF4-FFF2-40B4-BE49-F238E27FC236}">
                <a16:creationId xmlns:a16="http://schemas.microsoft.com/office/drawing/2014/main" id="{65C5F478-3D17-43BB-9450-88B492D9B2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29380" name="Slide Number Placeholder 3">
            <a:extLst>
              <a:ext uri="{FF2B5EF4-FFF2-40B4-BE49-F238E27FC236}">
                <a16:creationId xmlns:a16="http://schemas.microsoft.com/office/drawing/2014/main" id="{0D6A79FF-E188-4F4F-8F36-8B5372E129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46D4B62-C6D3-4051-B1B8-2C09704DDC57}" type="slidenum">
              <a:rPr lang="en-US" altLang="en-US">
                <a:latin typeface="Tahoma" panose="020B0604030504040204" pitchFamily="34" charset="0"/>
              </a:rPr>
              <a:pPr/>
              <a:t>109</a:t>
            </a:fld>
            <a:endParaRPr lang="en-US" altLang="en-US">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512633F-5E61-4F38-BC62-B3C2FBF0EC40}"/>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1DAB04DA-06F7-4594-973C-556F5365A1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1225"/>
            <a:r>
              <a:rPr lang="en-US" altLang="en-US">
                <a:latin typeface="Arial" panose="020B0604020202020204" pitchFamily="34" charset="0"/>
                <a:ea typeface="ＭＳ Ｐゴシック" panose="020B0600070205080204" pitchFamily="34" charset="-128"/>
              </a:rPr>
              <a:t>No associated notes.</a:t>
            </a:r>
          </a:p>
          <a:p>
            <a:pPr defTabSz="911225"/>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a:extLst>
              <a:ext uri="{FF2B5EF4-FFF2-40B4-BE49-F238E27FC236}">
                <a16:creationId xmlns:a16="http://schemas.microsoft.com/office/drawing/2014/main" id="{F7FF8C3A-0642-43D7-A132-C6F5DF508C76}"/>
              </a:ext>
            </a:extLst>
          </p:cNvPr>
          <p:cNvSpPr>
            <a:spLocks noGrp="1" noRot="1" noChangeAspect="1" noTextEdit="1"/>
          </p:cNvSpPr>
          <p:nvPr>
            <p:ph type="sldImg"/>
          </p:nvPr>
        </p:nvSpPr>
        <p:spPr>
          <a:ln/>
        </p:spPr>
      </p:sp>
      <p:sp>
        <p:nvSpPr>
          <p:cNvPr id="231427" name="Notes Placeholder 2">
            <a:extLst>
              <a:ext uri="{FF2B5EF4-FFF2-40B4-BE49-F238E27FC236}">
                <a16:creationId xmlns:a16="http://schemas.microsoft.com/office/drawing/2014/main" id="{F3728B73-B1BA-4320-819B-D36260531F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31428" name="Slide Number Placeholder 3">
            <a:extLst>
              <a:ext uri="{FF2B5EF4-FFF2-40B4-BE49-F238E27FC236}">
                <a16:creationId xmlns:a16="http://schemas.microsoft.com/office/drawing/2014/main" id="{1EC1AAB2-E448-4FF2-A4F7-983C660078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7A9F51-7B41-4BB9-A0FD-DFFBF52E5AC3}" type="slidenum">
              <a:rPr lang="en-US" altLang="en-US">
                <a:latin typeface="Tahoma" panose="020B0604030504040204" pitchFamily="34" charset="0"/>
              </a:rPr>
              <a:pPr/>
              <a:t>110</a:t>
            </a:fld>
            <a:endParaRPr lang="en-US" altLang="en-US">
              <a:latin typeface="Tahoma" panose="020B060403050404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314C23C1-BF64-482D-B4CE-FE203F2A64BC}"/>
              </a:ext>
            </a:extLst>
          </p:cNvPr>
          <p:cNvSpPr>
            <a:spLocks noGrp="1" noRot="1" noChangeAspect="1" noTextEdit="1"/>
          </p:cNvSpPr>
          <p:nvPr>
            <p:ph type="sldImg"/>
          </p:nvPr>
        </p:nvSpPr>
        <p:spPr>
          <a:ln/>
        </p:spPr>
      </p:sp>
      <p:sp>
        <p:nvSpPr>
          <p:cNvPr id="233475" name="Notes Placeholder 2">
            <a:extLst>
              <a:ext uri="{FF2B5EF4-FFF2-40B4-BE49-F238E27FC236}">
                <a16:creationId xmlns:a16="http://schemas.microsoft.com/office/drawing/2014/main" id="{C7251D74-ED13-4FF1-A7D0-7FD0C51B34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33476" name="Slide Number Placeholder 3">
            <a:extLst>
              <a:ext uri="{FF2B5EF4-FFF2-40B4-BE49-F238E27FC236}">
                <a16:creationId xmlns:a16="http://schemas.microsoft.com/office/drawing/2014/main" id="{DA2A71D5-2AD9-468C-862E-9D0392209E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73EF0AE-5B2D-40AD-8263-9B1A5A9FA17D}" type="slidenum">
              <a:rPr lang="en-US" altLang="en-US">
                <a:latin typeface="Tahoma" panose="020B0604030504040204" pitchFamily="34" charset="0"/>
              </a:rPr>
              <a:pPr/>
              <a:t>111</a:t>
            </a:fld>
            <a:endParaRPr lang="en-US" altLang="en-US">
              <a:latin typeface="Tahoma" panose="020B060403050404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a:extLst>
              <a:ext uri="{FF2B5EF4-FFF2-40B4-BE49-F238E27FC236}">
                <a16:creationId xmlns:a16="http://schemas.microsoft.com/office/drawing/2014/main" id="{B6BC4DDA-1B5B-4CD5-8A25-26518F327778}"/>
              </a:ext>
            </a:extLst>
          </p:cNvPr>
          <p:cNvSpPr>
            <a:spLocks noGrp="1" noRot="1" noChangeAspect="1" noTextEdit="1"/>
          </p:cNvSpPr>
          <p:nvPr>
            <p:ph type="sldImg"/>
          </p:nvPr>
        </p:nvSpPr>
        <p:spPr>
          <a:ln/>
        </p:spPr>
      </p:sp>
      <p:sp>
        <p:nvSpPr>
          <p:cNvPr id="235523" name="Notes Placeholder 2">
            <a:extLst>
              <a:ext uri="{FF2B5EF4-FFF2-40B4-BE49-F238E27FC236}">
                <a16:creationId xmlns:a16="http://schemas.microsoft.com/office/drawing/2014/main" id="{5CED5532-E244-4C10-AAAD-4E2F5E981F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Figure sources:</a:t>
            </a:r>
          </a:p>
          <a:p>
            <a:r>
              <a:rPr lang="en-US" altLang="en-US">
                <a:latin typeface="Arial" panose="020B0604020202020204" pitchFamily="34" charset="0"/>
                <a:ea typeface="ＭＳ Ｐゴシック" panose="020B0600070205080204" pitchFamily="34" charset="-128"/>
              </a:rPr>
              <a:t>USEPA. 2010. ProUCL Version 4.1.00 Technical Guide (Draft). EPA/600/R-07/041. Washington, DC: United States Environmental Protection Agency. http://www.epa.gov/osp/hstl/tsc/ProUCL_v4.1_tech.pdf.</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ITRC. 2012. Incremental Sampling Methodology. ISM-1. Washington, D.C.: Interstate Technology &amp; Regulatory Council. http://www.itrcweb.org/Ism-1/Executive_Summary.html.</a:t>
            </a:r>
          </a:p>
        </p:txBody>
      </p:sp>
      <p:sp>
        <p:nvSpPr>
          <p:cNvPr id="235524" name="Slide Number Placeholder 3">
            <a:extLst>
              <a:ext uri="{FF2B5EF4-FFF2-40B4-BE49-F238E27FC236}">
                <a16:creationId xmlns:a16="http://schemas.microsoft.com/office/drawing/2014/main" id="{3D8984F2-FF63-4E2A-9D7C-F38D2E8762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EBD927-9EE7-4C3E-8BD8-42E50825E4AE}" type="slidenum">
              <a:rPr lang="en-US" altLang="en-US">
                <a:latin typeface="Tahoma" panose="020B0604030504040204" pitchFamily="34" charset="0"/>
              </a:rPr>
              <a:pPr/>
              <a:t>112</a:t>
            </a:fld>
            <a:endParaRPr lang="en-US" altLang="en-US">
              <a:latin typeface="Tahoma" panose="020B060403050404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a:extLst>
              <a:ext uri="{FF2B5EF4-FFF2-40B4-BE49-F238E27FC236}">
                <a16:creationId xmlns:a16="http://schemas.microsoft.com/office/drawing/2014/main" id="{6DD4BC7E-775E-4A05-8979-5B590F1B9077}"/>
              </a:ext>
            </a:extLst>
          </p:cNvPr>
          <p:cNvSpPr>
            <a:spLocks noGrp="1" noRot="1" noChangeAspect="1" noTextEdit="1"/>
          </p:cNvSpPr>
          <p:nvPr>
            <p:ph type="sldImg"/>
          </p:nvPr>
        </p:nvSpPr>
        <p:spPr>
          <a:ln/>
        </p:spPr>
      </p:sp>
      <p:sp>
        <p:nvSpPr>
          <p:cNvPr id="237571" name="Notes Placeholder 2">
            <a:extLst>
              <a:ext uri="{FF2B5EF4-FFF2-40B4-BE49-F238E27FC236}">
                <a16:creationId xmlns:a16="http://schemas.microsoft.com/office/drawing/2014/main" id="{A5A9D92E-CECF-4A47-AC4B-3ED600DEB0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37572" name="Slide Number Placeholder 3">
            <a:extLst>
              <a:ext uri="{FF2B5EF4-FFF2-40B4-BE49-F238E27FC236}">
                <a16:creationId xmlns:a16="http://schemas.microsoft.com/office/drawing/2014/main" id="{CC02B38E-B1A8-41CA-9723-2A18533E36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CE0C04-061A-47DA-87F0-B399371824FF}" type="slidenum">
              <a:rPr lang="en-US" altLang="en-US">
                <a:latin typeface="Tahoma" panose="020B0604030504040204" pitchFamily="34" charset="0"/>
              </a:rPr>
              <a:pPr/>
              <a:t>113</a:t>
            </a:fld>
            <a:endParaRPr lang="en-US" altLang="en-US">
              <a:latin typeface="Tahoma" panose="020B060403050404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a:extLst>
              <a:ext uri="{FF2B5EF4-FFF2-40B4-BE49-F238E27FC236}">
                <a16:creationId xmlns:a16="http://schemas.microsoft.com/office/drawing/2014/main" id="{32E25D73-375E-44F3-80D0-CDC485D6792A}"/>
              </a:ext>
            </a:extLst>
          </p:cNvPr>
          <p:cNvSpPr>
            <a:spLocks noGrp="1" noRot="1" noChangeAspect="1" noTextEdit="1"/>
          </p:cNvSpPr>
          <p:nvPr>
            <p:ph type="sldImg"/>
          </p:nvPr>
        </p:nvSpPr>
        <p:spPr>
          <a:ln/>
        </p:spPr>
      </p:sp>
      <p:sp>
        <p:nvSpPr>
          <p:cNvPr id="239619" name="Notes Placeholder 2">
            <a:extLst>
              <a:ext uri="{FF2B5EF4-FFF2-40B4-BE49-F238E27FC236}">
                <a16:creationId xmlns:a16="http://schemas.microsoft.com/office/drawing/2014/main" id="{DD573C9A-662C-4668-9055-E9506D2DBD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39620" name="Slide Number Placeholder 3">
            <a:extLst>
              <a:ext uri="{FF2B5EF4-FFF2-40B4-BE49-F238E27FC236}">
                <a16:creationId xmlns:a16="http://schemas.microsoft.com/office/drawing/2014/main" id="{AFDBD2DB-C0ED-4D31-9554-95B295CA86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A35D35-0C02-4D0F-B80A-7A6B0EFA9E8D}" type="slidenum">
              <a:rPr lang="en-US" altLang="en-US">
                <a:latin typeface="Tahoma" panose="020B0604030504040204" pitchFamily="34" charset="0"/>
              </a:rPr>
              <a:pPr/>
              <a:t>114</a:t>
            </a:fld>
            <a:endParaRPr lang="en-US" altLang="en-US">
              <a:latin typeface="Tahoma" panose="020B060403050404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a:extLst>
              <a:ext uri="{FF2B5EF4-FFF2-40B4-BE49-F238E27FC236}">
                <a16:creationId xmlns:a16="http://schemas.microsoft.com/office/drawing/2014/main" id="{F1BCD95E-6B84-497D-8364-32388536C066}"/>
              </a:ext>
            </a:extLst>
          </p:cNvPr>
          <p:cNvSpPr>
            <a:spLocks noGrp="1" noRot="1" noChangeAspect="1" noTextEdit="1"/>
          </p:cNvSpPr>
          <p:nvPr>
            <p:ph type="sldImg"/>
          </p:nvPr>
        </p:nvSpPr>
        <p:spPr>
          <a:ln/>
        </p:spPr>
      </p:sp>
      <p:sp>
        <p:nvSpPr>
          <p:cNvPr id="241667" name="Notes Placeholder 2">
            <a:extLst>
              <a:ext uri="{FF2B5EF4-FFF2-40B4-BE49-F238E27FC236}">
                <a16:creationId xmlns:a16="http://schemas.microsoft.com/office/drawing/2014/main" id="{99F4DBB7-4F19-40C5-9B2B-1709E26C7DEA}"/>
              </a:ext>
            </a:extLst>
          </p:cNvPr>
          <p:cNvSpPr>
            <a:spLocks noGrp="1"/>
          </p:cNvSpPr>
          <p:nvPr>
            <p:ph type="body" idx="1"/>
          </p:nvPr>
        </p:nvSpPr>
        <p:spPr>
          <a:xfrm>
            <a:off x="952500" y="4484688"/>
            <a:ext cx="5197475" cy="4243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Figure Source: Adapted from Commission, Presidential/Congressional. 1997. "Framework for Environmental Health Risk Management. Final Report, Volume 1." Washington, D.C.: The Presidential/Congressional Commission on Risk Assessment and Risk Management. http://www.riskworld.com/riskcommission/default.html.</a:t>
            </a:r>
          </a:p>
        </p:txBody>
      </p:sp>
      <p:sp>
        <p:nvSpPr>
          <p:cNvPr id="241668" name="Slide Number Placeholder 3">
            <a:extLst>
              <a:ext uri="{FF2B5EF4-FFF2-40B4-BE49-F238E27FC236}">
                <a16:creationId xmlns:a16="http://schemas.microsoft.com/office/drawing/2014/main" id="{67586315-09C6-448A-822E-BED7C55E81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CA81AC-C68E-4AAA-AE11-F94D28048A96}" type="slidenum">
              <a:rPr lang="en-US" altLang="en-US">
                <a:latin typeface="Tahoma" panose="020B0604030504040204" pitchFamily="34" charset="0"/>
              </a:rPr>
              <a:pPr/>
              <a:t>115</a:t>
            </a:fld>
            <a:endParaRPr lang="en-US" altLang="en-US">
              <a:latin typeface="Tahoma" panose="020B060403050404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a:extLst>
              <a:ext uri="{FF2B5EF4-FFF2-40B4-BE49-F238E27FC236}">
                <a16:creationId xmlns:a16="http://schemas.microsoft.com/office/drawing/2014/main" id="{5D0C7716-09D8-44AD-9A50-0B129FD2CD97}"/>
              </a:ext>
            </a:extLst>
          </p:cNvPr>
          <p:cNvSpPr>
            <a:spLocks noGrp="1" noRot="1" noChangeAspect="1" noTextEdit="1"/>
          </p:cNvSpPr>
          <p:nvPr>
            <p:ph type="sldImg"/>
          </p:nvPr>
        </p:nvSpPr>
        <p:spPr>
          <a:ln/>
        </p:spPr>
      </p:sp>
      <p:sp>
        <p:nvSpPr>
          <p:cNvPr id="243715" name="Notes Placeholder 2">
            <a:extLst>
              <a:ext uri="{FF2B5EF4-FFF2-40B4-BE49-F238E27FC236}">
                <a16:creationId xmlns:a16="http://schemas.microsoft.com/office/drawing/2014/main" id="{076FC68E-0F2F-427B-A0D7-98757302CE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43716" name="Slide Number Placeholder 3">
            <a:extLst>
              <a:ext uri="{FF2B5EF4-FFF2-40B4-BE49-F238E27FC236}">
                <a16:creationId xmlns:a16="http://schemas.microsoft.com/office/drawing/2014/main" id="{1F832FC9-5313-4C08-84A9-F3CA3CBBDA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F98B165-5AE3-4CC1-88A5-57EF6B593A79}" type="slidenum">
              <a:rPr lang="en-US" altLang="en-US">
                <a:latin typeface="Tahoma" panose="020B0604030504040204" pitchFamily="34" charset="0"/>
              </a:rPr>
              <a:pPr/>
              <a:t>116</a:t>
            </a:fld>
            <a:endParaRPr lang="en-US" altLang="en-US">
              <a:latin typeface="Tahoma" panose="020B060403050404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a:extLst>
              <a:ext uri="{FF2B5EF4-FFF2-40B4-BE49-F238E27FC236}">
                <a16:creationId xmlns:a16="http://schemas.microsoft.com/office/drawing/2014/main" id="{8E8D909C-5F8B-449F-850E-DB62B34E8CB6}"/>
              </a:ext>
            </a:extLst>
          </p:cNvPr>
          <p:cNvSpPr>
            <a:spLocks noGrp="1" noRot="1" noChangeAspect="1" noTextEdit="1"/>
          </p:cNvSpPr>
          <p:nvPr>
            <p:ph type="sldImg"/>
          </p:nvPr>
        </p:nvSpPr>
        <p:spPr>
          <a:ln/>
        </p:spPr>
      </p:sp>
      <p:sp>
        <p:nvSpPr>
          <p:cNvPr id="245763" name="Notes Placeholder 2">
            <a:extLst>
              <a:ext uri="{FF2B5EF4-FFF2-40B4-BE49-F238E27FC236}">
                <a16:creationId xmlns:a16="http://schemas.microsoft.com/office/drawing/2014/main" id="{83CFDBA4-5D8F-4ABE-8CF3-F68CF6451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45764" name="Slide Number Placeholder 3">
            <a:extLst>
              <a:ext uri="{FF2B5EF4-FFF2-40B4-BE49-F238E27FC236}">
                <a16:creationId xmlns:a16="http://schemas.microsoft.com/office/drawing/2014/main" id="{821783EF-0900-4BB7-9084-4C6202B673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DFC087-4C05-4F15-8039-F8E9C8B32736}" type="slidenum">
              <a:rPr lang="en-US" altLang="en-US">
                <a:latin typeface="Tahoma" panose="020B0604030504040204" pitchFamily="34" charset="0"/>
              </a:rPr>
              <a:pPr/>
              <a:t>117</a:t>
            </a:fld>
            <a:endParaRPr lang="en-US" altLang="en-US">
              <a:latin typeface="Tahoma" panose="020B060403050404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a:extLst>
              <a:ext uri="{FF2B5EF4-FFF2-40B4-BE49-F238E27FC236}">
                <a16:creationId xmlns:a16="http://schemas.microsoft.com/office/drawing/2014/main" id="{1C85B211-9372-4902-8F30-687CAC7B39EF}"/>
              </a:ext>
            </a:extLst>
          </p:cNvPr>
          <p:cNvSpPr>
            <a:spLocks noGrp="1" noRot="1" noChangeAspect="1" noTextEdit="1"/>
          </p:cNvSpPr>
          <p:nvPr>
            <p:ph type="sldImg"/>
          </p:nvPr>
        </p:nvSpPr>
        <p:spPr>
          <a:ln/>
        </p:spPr>
      </p:sp>
      <p:sp>
        <p:nvSpPr>
          <p:cNvPr id="247811" name="Notes Placeholder 2">
            <a:extLst>
              <a:ext uri="{FF2B5EF4-FFF2-40B4-BE49-F238E27FC236}">
                <a16:creationId xmlns:a16="http://schemas.microsoft.com/office/drawing/2014/main" id="{46089C46-3EE5-4EAD-A838-2CB3385D99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47812" name="Slide Number Placeholder 3">
            <a:extLst>
              <a:ext uri="{FF2B5EF4-FFF2-40B4-BE49-F238E27FC236}">
                <a16:creationId xmlns:a16="http://schemas.microsoft.com/office/drawing/2014/main" id="{E6574828-103A-4CC4-8493-46659E4402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B4C23C-ABD7-49AC-8752-DFBFEA01C479}" type="slidenum">
              <a:rPr lang="en-US" altLang="en-US">
                <a:latin typeface="Tahoma" panose="020B0604030504040204" pitchFamily="34" charset="0"/>
              </a:rPr>
              <a:pPr/>
              <a:t>118</a:t>
            </a:fld>
            <a:endParaRPr lang="en-US" altLang="en-US">
              <a:latin typeface="Tahoma" panose="020B060403050404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a:extLst>
              <a:ext uri="{FF2B5EF4-FFF2-40B4-BE49-F238E27FC236}">
                <a16:creationId xmlns:a16="http://schemas.microsoft.com/office/drawing/2014/main" id="{60B4EDBD-A491-4B3B-8F2F-80FB48794011}"/>
              </a:ext>
            </a:extLst>
          </p:cNvPr>
          <p:cNvSpPr>
            <a:spLocks noGrp="1" noRot="1" noChangeAspect="1" noTextEdit="1"/>
          </p:cNvSpPr>
          <p:nvPr>
            <p:ph type="sldImg"/>
          </p:nvPr>
        </p:nvSpPr>
        <p:spPr>
          <a:ln/>
        </p:spPr>
      </p:sp>
      <p:sp>
        <p:nvSpPr>
          <p:cNvPr id="249859" name="Notes Placeholder 2">
            <a:extLst>
              <a:ext uri="{FF2B5EF4-FFF2-40B4-BE49-F238E27FC236}">
                <a16:creationId xmlns:a16="http://schemas.microsoft.com/office/drawing/2014/main" id="{F0EE926E-3143-448A-A259-65C4B054FB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USEPA. 2001c. </a:t>
            </a:r>
            <a:r>
              <a:rPr lang="en-US" altLang="en-US" i="1">
                <a:latin typeface="Arial" panose="020B0604020202020204" pitchFamily="34" charset="0"/>
                <a:ea typeface="ＭＳ Ｐゴシック" panose="020B0600070205080204" pitchFamily="34" charset="-128"/>
              </a:rPr>
              <a:t>Risk Assessment Guidance for Superfund (RAGS), Volume III, Part A: Process for Conducting Probabilistic Risk Assessment</a:t>
            </a:r>
            <a:r>
              <a:rPr lang="en-US" altLang="en-US">
                <a:latin typeface="Arial" panose="020B0604020202020204" pitchFamily="34" charset="0"/>
                <a:ea typeface="ＭＳ Ｐゴシック" panose="020B0600070205080204" pitchFamily="34" charset="-128"/>
              </a:rPr>
              <a:t>. EPA 540/R-02/002. Washington, D.C.: United States Environmental Protection Agency, Office of Emergency and Remedial Response. http://itrcweb.org/FileCabinet/GetFile?fileID=6872</a:t>
            </a:r>
          </a:p>
        </p:txBody>
      </p:sp>
      <p:sp>
        <p:nvSpPr>
          <p:cNvPr id="249860" name="Slide Number Placeholder 3">
            <a:extLst>
              <a:ext uri="{FF2B5EF4-FFF2-40B4-BE49-F238E27FC236}">
                <a16:creationId xmlns:a16="http://schemas.microsoft.com/office/drawing/2014/main" id="{C0C8510D-93F4-4A0C-95E2-B388693D28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1EA385-1CAC-4A15-BC67-4D54B362C72C}" type="slidenum">
              <a:rPr lang="en-US" altLang="en-US">
                <a:solidFill>
                  <a:srgbClr val="000000"/>
                </a:solidFill>
                <a:latin typeface="Tahoma" panose="020B0604030504040204" pitchFamily="34" charset="0"/>
              </a:rPr>
              <a:pPr/>
              <a:t>119</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81E7E75-CFC0-4184-8CC9-B08DF507EE73}"/>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E086ECA4-E066-4546-B3D0-5580393589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Figure Source: Adapted from Commission, Presidential/Congressional. 1997a. "Framework for Environmental Health Risk Management. Final Report, Volume 1." Washington, D.C.: The Presidential/Congressional Commission on Risk Assessment and Risk Management. http://www.riskworld.com/riskcommission/default.html.</a:t>
            </a:r>
          </a:p>
        </p:txBody>
      </p:sp>
      <p:sp>
        <p:nvSpPr>
          <p:cNvPr id="30724" name="Slide Number Placeholder 3">
            <a:extLst>
              <a:ext uri="{FF2B5EF4-FFF2-40B4-BE49-F238E27FC236}">
                <a16:creationId xmlns:a16="http://schemas.microsoft.com/office/drawing/2014/main" id="{4041E194-866D-43E4-9C1E-8E18A7A63F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8573136-C8B8-4404-B252-02785AE170C4}" type="slidenum">
              <a:rPr lang="en-US" altLang="en-US">
                <a:latin typeface="Tahoma" panose="020B0604030504040204" pitchFamily="34" charset="0"/>
              </a:rPr>
              <a:pPr/>
              <a:t>12</a:t>
            </a:fld>
            <a:endParaRPr lang="en-US" altLang="en-US">
              <a:latin typeface="Tahoma" panose="020B060403050404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a:extLst>
              <a:ext uri="{FF2B5EF4-FFF2-40B4-BE49-F238E27FC236}">
                <a16:creationId xmlns:a16="http://schemas.microsoft.com/office/drawing/2014/main" id="{894892BE-C579-4DF6-AC1C-1FF124AF4DEB}"/>
              </a:ext>
            </a:extLst>
          </p:cNvPr>
          <p:cNvSpPr>
            <a:spLocks noGrp="1" noRot="1" noChangeAspect="1" noTextEdit="1"/>
          </p:cNvSpPr>
          <p:nvPr>
            <p:ph type="sldImg"/>
          </p:nvPr>
        </p:nvSpPr>
        <p:spPr>
          <a:ln/>
        </p:spPr>
      </p:sp>
      <p:sp>
        <p:nvSpPr>
          <p:cNvPr id="251907" name="Notes Placeholder 2">
            <a:extLst>
              <a:ext uri="{FF2B5EF4-FFF2-40B4-BE49-F238E27FC236}">
                <a16:creationId xmlns:a16="http://schemas.microsoft.com/office/drawing/2014/main" id="{387C7A0E-2783-4556-98FF-579CEF0223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51908" name="Slide Number Placeholder 3">
            <a:extLst>
              <a:ext uri="{FF2B5EF4-FFF2-40B4-BE49-F238E27FC236}">
                <a16:creationId xmlns:a16="http://schemas.microsoft.com/office/drawing/2014/main" id="{57BD8EC3-4D52-4063-825B-25B0BDAC1B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CA0FE21-5538-40EA-A98C-90D46F3E26A9}" type="slidenum">
              <a:rPr lang="en-US" altLang="en-US">
                <a:latin typeface="Tahoma" panose="020B0604030504040204" pitchFamily="34" charset="0"/>
              </a:rPr>
              <a:pPr/>
              <a:t>120</a:t>
            </a:fld>
            <a:endParaRPr lang="en-US" altLang="en-US">
              <a:latin typeface="Tahoma" panose="020B060403050404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a:extLst>
              <a:ext uri="{FF2B5EF4-FFF2-40B4-BE49-F238E27FC236}">
                <a16:creationId xmlns:a16="http://schemas.microsoft.com/office/drawing/2014/main" id="{1228058E-9553-4991-9371-62B54B7C03AE}"/>
              </a:ext>
            </a:extLst>
          </p:cNvPr>
          <p:cNvSpPr>
            <a:spLocks noGrp="1" noRot="1" noChangeAspect="1" noTextEdit="1"/>
          </p:cNvSpPr>
          <p:nvPr>
            <p:ph type="sldImg"/>
          </p:nvPr>
        </p:nvSpPr>
        <p:spPr>
          <a:ln/>
        </p:spPr>
      </p:sp>
      <p:sp>
        <p:nvSpPr>
          <p:cNvPr id="253955" name="Notes Placeholder 2">
            <a:extLst>
              <a:ext uri="{FF2B5EF4-FFF2-40B4-BE49-F238E27FC236}">
                <a16:creationId xmlns:a16="http://schemas.microsoft.com/office/drawing/2014/main" id="{900A8BCF-762D-4EB3-816C-669D555122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p:txBody>
      </p:sp>
      <p:sp>
        <p:nvSpPr>
          <p:cNvPr id="253956" name="Slide Number Placeholder 3">
            <a:extLst>
              <a:ext uri="{FF2B5EF4-FFF2-40B4-BE49-F238E27FC236}">
                <a16:creationId xmlns:a16="http://schemas.microsoft.com/office/drawing/2014/main" id="{A729437B-85FE-4D6D-80D4-47CACAE444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1326F8-B6BE-4E71-9A0A-212429A495FC}" type="slidenum">
              <a:rPr lang="en-US" altLang="en-US">
                <a:latin typeface="Tahoma" panose="020B0604030504040204" pitchFamily="34" charset="0"/>
              </a:rPr>
              <a:pPr/>
              <a:t>121</a:t>
            </a:fld>
            <a:endParaRPr lang="en-US" altLang="en-US">
              <a:latin typeface="Tahoma" panose="020B060403050404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B35E2AC9-DC56-4F87-9928-7F28B1FCCF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B1A0DB6-CFD5-4360-A349-52C7A017D4EE}" type="slidenum">
              <a:rPr lang="en-US" altLang="en-US">
                <a:latin typeface="Tahoma" panose="020B0604030504040204" pitchFamily="34" charset="0"/>
              </a:rPr>
              <a:pPr/>
              <a:t>122</a:t>
            </a:fld>
            <a:endParaRPr lang="en-US" altLang="en-US">
              <a:latin typeface="Tahoma" panose="020B0604030504040204" pitchFamily="34" charset="0"/>
            </a:endParaRPr>
          </a:p>
        </p:txBody>
      </p:sp>
      <p:sp>
        <p:nvSpPr>
          <p:cNvPr id="256003" name="Rectangle 2">
            <a:extLst>
              <a:ext uri="{FF2B5EF4-FFF2-40B4-BE49-F238E27FC236}">
                <a16:creationId xmlns:a16="http://schemas.microsoft.com/office/drawing/2014/main" id="{D3D8DF7E-18A6-45A7-9870-92076FB08427}"/>
              </a:ext>
            </a:extLst>
          </p:cNvPr>
          <p:cNvSpPr>
            <a:spLocks noChangeArrowheads="1" noTextEdit="1"/>
          </p:cNvSpPr>
          <p:nvPr>
            <p:ph type="sldImg"/>
          </p:nvPr>
        </p:nvSpPr>
        <p:spPr>
          <a:xfrm>
            <a:off x="1185863" y="708025"/>
            <a:ext cx="4714875" cy="3535363"/>
          </a:xfrm>
          <a:ln/>
        </p:spPr>
      </p:sp>
      <p:sp>
        <p:nvSpPr>
          <p:cNvPr id="256004" name="Rectangle 3">
            <a:extLst>
              <a:ext uri="{FF2B5EF4-FFF2-40B4-BE49-F238E27FC236}">
                <a16:creationId xmlns:a16="http://schemas.microsoft.com/office/drawing/2014/main" id="{9468181B-5687-40B9-92C8-FB80B4963DC7}"/>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B1C4CBB8-BB86-410C-9020-5D31813CAC93}"/>
              </a:ext>
            </a:extLst>
          </p:cNvPr>
          <p:cNvSpPr>
            <a:spLocks noGrp="1" noRot="1" noChangeAspect="1" noTextEdit="1"/>
          </p:cNvSpPr>
          <p:nvPr>
            <p:ph type="sldImg"/>
          </p:nvPr>
        </p:nvSpPr>
        <p:spPr>
          <a:ln/>
        </p:spPr>
      </p:sp>
      <p:sp>
        <p:nvSpPr>
          <p:cNvPr id="258051" name="Notes Placeholder 2">
            <a:extLst>
              <a:ext uri="{FF2B5EF4-FFF2-40B4-BE49-F238E27FC236}">
                <a16:creationId xmlns:a16="http://schemas.microsoft.com/office/drawing/2014/main" id="{070E605D-BE4F-44D3-9392-916EB7E4E9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p:txBody>
      </p:sp>
      <p:sp>
        <p:nvSpPr>
          <p:cNvPr id="258052" name="Slide Number Placeholder 3">
            <a:extLst>
              <a:ext uri="{FF2B5EF4-FFF2-40B4-BE49-F238E27FC236}">
                <a16:creationId xmlns:a16="http://schemas.microsoft.com/office/drawing/2014/main" id="{0412D6E6-D108-486E-B3D5-0688BBC576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83EA72E-ED10-454E-BE4C-F13A66F22794}" type="slidenum">
              <a:rPr lang="en-US" altLang="en-US">
                <a:latin typeface="Tahoma" panose="020B0604030504040204" pitchFamily="34" charset="0"/>
              </a:rPr>
              <a:pPr/>
              <a:t>123</a:t>
            </a:fld>
            <a:endParaRPr lang="en-US" altLang="en-US">
              <a:latin typeface="Tahoma" panose="020B060403050404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0890B12F-C7E1-4757-B078-BA3C2571EA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DD164E-74B0-4729-BCEC-72C006943513}" type="slidenum">
              <a:rPr lang="en-US" altLang="en-US">
                <a:latin typeface="Tahoma" panose="020B0604030504040204" pitchFamily="34" charset="0"/>
              </a:rPr>
              <a:pPr/>
              <a:t>124</a:t>
            </a:fld>
            <a:endParaRPr lang="en-US" altLang="en-US">
              <a:latin typeface="Tahoma" panose="020B0604030504040204" pitchFamily="34" charset="0"/>
            </a:endParaRPr>
          </a:p>
        </p:txBody>
      </p:sp>
      <p:sp>
        <p:nvSpPr>
          <p:cNvPr id="260099" name="Rectangle 2">
            <a:extLst>
              <a:ext uri="{FF2B5EF4-FFF2-40B4-BE49-F238E27FC236}">
                <a16:creationId xmlns:a16="http://schemas.microsoft.com/office/drawing/2014/main" id="{31F318F1-B141-4BFB-B40A-F99D59DCB3F9}"/>
              </a:ext>
            </a:extLst>
          </p:cNvPr>
          <p:cNvSpPr>
            <a:spLocks noChangeArrowheads="1" noTextEdit="1"/>
          </p:cNvSpPr>
          <p:nvPr>
            <p:ph type="sldImg"/>
          </p:nvPr>
        </p:nvSpPr>
        <p:spPr>
          <a:xfrm>
            <a:off x="1185863" y="708025"/>
            <a:ext cx="4714875" cy="3535363"/>
          </a:xfrm>
          <a:ln/>
        </p:spPr>
      </p:sp>
      <p:sp>
        <p:nvSpPr>
          <p:cNvPr id="260100" name="Rectangle 3">
            <a:extLst>
              <a:ext uri="{FF2B5EF4-FFF2-40B4-BE49-F238E27FC236}">
                <a16:creationId xmlns:a16="http://schemas.microsoft.com/office/drawing/2014/main" id="{3EE53033-7E53-4628-B291-3A12DB3882DB}"/>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a:extLst>
              <a:ext uri="{FF2B5EF4-FFF2-40B4-BE49-F238E27FC236}">
                <a16:creationId xmlns:a16="http://schemas.microsoft.com/office/drawing/2014/main" id="{324B8F1D-586A-420C-A387-5AB82D27F2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D9BE96-B9CE-4EF1-9BD8-8E6B0ACC4880}" type="slidenum">
              <a:rPr lang="en-US" altLang="en-US">
                <a:latin typeface="Tahoma" panose="020B0604030504040204" pitchFamily="34" charset="0"/>
              </a:rPr>
              <a:pPr/>
              <a:t>125</a:t>
            </a:fld>
            <a:endParaRPr lang="en-US" altLang="en-US">
              <a:latin typeface="Tahoma" panose="020B0604030504040204" pitchFamily="34" charset="0"/>
            </a:endParaRPr>
          </a:p>
        </p:txBody>
      </p:sp>
      <p:sp>
        <p:nvSpPr>
          <p:cNvPr id="262147" name="Rectangle 2">
            <a:extLst>
              <a:ext uri="{FF2B5EF4-FFF2-40B4-BE49-F238E27FC236}">
                <a16:creationId xmlns:a16="http://schemas.microsoft.com/office/drawing/2014/main" id="{B2BA8E2B-3015-4266-AF5F-A979E8A146FF}"/>
              </a:ext>
            </a:extLst>
          </p:cNvPr>
          <p:cNvSpPr>
            <a:spLocks noChangeArrowheads="1" noTextEdit="1"/>
          </p:cNvSpPr>
          <p:nvPr>
            <p:ph type="sldImg"/>
          </p:nvPr>
        </p:nvSpPr>
        <p:spPr>
          <a:xfrm>
            <a:off x="1185863" y="708025"/>
            <a:ext cx="4714875" cy="3535363"/>
          </a:xfrm>
          <a:ln/>
        </p:spPr>
      </p:sp>
      <p:sp>
        <p:nvSpPr>
          <p:cNvPr id="262148" name="Rectangle 3">
            <a:extLst>
              <a:ext uri="{FF2B5EF4-FFF2-40B4-BE49-F238E27FC236}">
                <a16:creationId xmlns:a16="http://schemas.microsoft.com/office/drawing/2014/main" id="{D638DFFF-FE64-47E3-AC5A-66BDE01AD4A4}"/>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a:extLst>
              <a:ext uri="{FF2B5EF4-FFF2-40B4-BE49-F238E27FC236}">
                <a16:creationId xmlns:a16="http://schemas.microsoft.com/office/drawing/2014/main" id="{E3F9AAE7-DEE5-41E4-8B16-09531EC5813A}"/>
              </a:ext>
            </a:extLst>
          </p:cNvPr>
          <p:cNvSpPr>
            <a:spLocks noGrp="1" noRot="1" noChangeAspect="1" noTextEdit="1"/>
          </p:cNvSpPr>
          <p:nvPr>
            <p:ph type="sldImg"/>
          </p:nvPr>
        </p:nvSpPr>
        <p:spPr>
          <a:ln/>
        </p:spPr>
      </p:sp>
      <p:sp>
        <p:nvSpPr>
          <p:cNvPr id="264195" name="Notes Placeholder 2">
            <a:extLst>
              <a:ext uri="{FF2B5EF4-FFF2-40B4-BE49-F238E27FC236}">
                <a16:creationId xmlns:a16="http://schemas.microsoft.com/office/drawing/2014/main" id="{9014FCDA-6F40-44B9-8103-34691D0984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p:txBody>
      </p:sp>
      <p:sp>
        <p:nvSpPr>
          <p:cNvPr id="264196" name="Slide Number Placeholder 3">
            <a:extLst>
              <a:ext uri="{FF2B5EF4-FFF2-40B4-BE49-F238E27FC236}">
                <a16:creationId xmlns:a16="http://schemas.microsoft.com/office/drawing/2014/main" id="{41CA09BE-FD98-4F82-A5CA-CFBE8B5B31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06DDE1E-0A80-4C13-B2DD-3C1AD07D87CF}" type="slidenum">
              <a:rPr lang="en-US" altLang="en-US">
                <a:latin typeface="Tahoma" panose="020B0604030504040204" pitchFamily="34" charset="0"/>
              </a:rPr>
              <a:pPr/>
              <a:t>126</a:t>
            </a:fld>
            <a:endParaRPr lang="en-US" altLang="en-US">
              <a:latin typeface="Tahoma" panose="020B060403050404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a:extLst>
              <a:ext uri="{FF2B5EF4-FFF2-40B4-BE49-F238E27FC236}">
                <a16:creationId xmlns:a16="http://schemas.microsoft.com/office/drawing/2014/main" id="{F8A03C0F-4DFB-41D0-9281-964F77CFAC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8E118AC-C04D-485A-AD22-9C913DA7EF37}" type="slidenum">
              <a:rPr lang="en-US" altLang="en-US">
                <a:latin typeface="Tahoma" panose="020B0604030504040204" pitchFamily="34" charset="0"/>
              </a:rPr>
              <a:pPr/>
              <a:t>127</a:t>
            </a:fld>
            <a:endParaRPr lang="en-US" altLang="en-US">
              <a:latin typeface="Tahoma" panose="020B0604030504040204" pitchFamily="34" charset="0"/>
            </a:endParaRPr>
          </a:p>
        </p:txBody>
      </p:sp>
      <p:sp>
        <p:nvSpPr>
          <p:cNvPr id="266243" name="Rectangle 2">
            <a:extLst>
              <a:ext uri="{FF2B5EF4-FFF2-40B4-BE49-F238E27FC236}">
                <a16:creationId xmlns:a16="http://schemas.microsoft.com/office/drawing/2014/main" id="{BCB18A9C-B9CC-44F0-91CB-4F97B3D96D3A}"/>
              </a:ext>
            </a:extLst>
          </p:cNvPr>
          <p:cNvSpPr>
            <a:spLocks noChangeArrowheads="1" noTextEdit="1"/>
          </p:cNvSpPr>
          <p:nvPr>
            <p:ph type="sldImg"/>
          </p:nvPr>
        </p:nvSpPr>
        <p:spPr>
          <a:xfrm>
            <a:off x="1185863" y="708025"/>
            <a:ext cx="4714875" cy="3535363"/>
          </a:xfrm>
          <a:ln/>
        </p:spPr>
      </p:sp>
      <p:sp>
        <p:nvSpPr>
          <p:cNvPr id="266244" name="Rectangle 3">
            <a:extLst>
              <a:ext uri="{FF2B5EF4-FFF2-40B4-BE49-F238E27FC236}">
                <a16:creationId xmlns:a16="http://schemas.microsoft.com/office/drawing/2014/main" id="{E184A2E7-158F-433D-91ED-53D946725D2A}"/>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8CEC7270-BAD7-488D-8C27-A8D2F09D04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64C5D8-0BCC-4E26-BB2D-A278883BEF80}" type="slidenum">
              <a:rPr lang="en-US" altLang="en-US">
                <a:latin typeface="Tahoma" panose="020B0604030504040204" pitchFamily="34" charset="0"/>
              </a:rPr>
              <a:pPr/>
              <a:t>128</a:t>
            </a:fld>
            <a:endParaRPr lang="en-US" altLang="en-US">
              <a:latin typeface="Tahoma" panose="020B0604030504040204" pitchFamily="34" charset="0"/>
            </a:endParaRPr>
          </a:p>
        </p:txBody>
      </p:sp>
      <p:sp>
        <p:nvSpPr>
          <p:cNvPr id="268291" name="Rectangle 2">
            <a:extLst>
              <a:ext uri="{FF2B5EF4-FFF2-40B4-BE49-F238E27FC236}">
                <a16:creationId xmlns:a16="http://schemas.microsoft.com/office/drawing/2014/main" id="{FE6F0E08-0A8F-4482-9C87-E90A399D6647}"/>
              </a:ext>
            </a:extLst>
          </p:cNvPr>
          <p:cNvSpPr>
            <a:spLocks noChangeArrowheads="1" noTextEdit="1"/>
          </p:cNvSpPr>
          <p:nvPr>
            <p:ph type="sldImg"/>
          </p:nvPr>
        </p:nvSpPr>
        <p:spPr>
          <a:xfrm>
            <a:off x="1185863" y="708025"/>
            <a:ext cx="4714875" cy="3535363"/>
          </a:xfrm>
          <a:ln/>
        </p:spPr>
      </p:sp>
      <p:sp>
        <p:nvSpPr>
          <p:cNvPr id="268292" name="Rectangle 3">
            <a:extLst>
              <a:ext uri="{FF2B5EF4-FFF2-40B4-BE49-F238E27FC236}">
                <a16:creationId xmlns:a16="http://schemas.microsoft.com/office/drawing/2014/main" id="{DA7F67A0-D79A-4338-9F23-0442B732F73F}"/>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6CE07974-228F-40FD-90B7-F5BAA80F74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08592C2-54C7-4FC0-906B-D4F8B21A0E6E}" type="slidenum">
              <a:rPr lang="en-US" altLang="en-US">
                <a:latin typeface="Tahoma" panose="020B0604030504040204" pitchFamily="34" charset="0"/>
              </a:rPr>
              <a:pPr/>
              <a:t>129</a:t>
            </a:fld>
            <a:endParaRPr lang="en-US" altLang="en-US">
              <a:latin typeface="Tahoma" panose="020B0604030504040204" pitchFamily="34" charset="0"/>
            </a:endParaRPr>
          </a:p>
        </p:txBody>
      </p:sp>
      <p:sp>
        <p:nvSpPr>
          <p:cNvPr id="270339" name="Rectangle 2">
            <a:extLst>
              <a:ext uri="{FF2B5EF4-FFF2-40B4-BE49-F238E27FC236}">
                <a16:creationId xmlns:a16="http://schemas.microsoft.com/office/drawing/2014/main" id="{697552A4-80B7-4096-BFFA-1068AE034523}"/>
              </a:ext>
            </a:extLst>
          </p:cNvPr>
          <p:cNvSpPr>
            <a:spLocks noChangeArrowheads="1" noTextEdit="1"/>
          </p:cNvSpPr>
          <p:nvPr>
            <p:ph type="sldImg"/>
          </p:nvPr>
        </p:nvSpPr>
        <p:spPr>
          <a:xfrm>
            <a:off x="1185863" y="708025"/>
            <a:ext cx="4714875" cy="3535363"/>
          </a:xfrm>
          <a:ln/>
        </p:spPr>
      </p:sp>
      <p:sp>
        <p:nvSpPr>
          <p:cNvPr id="270340" name="Rectangle 3">
            <a:extLst>
              <a:ext uri="{FF2B5EF4-FFF2-40B4-BE49-F238E27FC236}">
                <a16:creationId xmlns:a16="http://schemas.microsoft.com/office/drawing/2014/main" id="{94A38667-E3A6-45F4-912D-3F90B18E8743}"/>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USEPA. 1988b. </a:t>
            </a:r>
            <a:r>
              <a:rPr lang="en-US" altLang="en-US" i="1">
                <a:latin typeface="Arial" panose="020B0604020202020204" pitchFamily="34" charset="0"/>
                <a:ea typeface="ＭＳ Ｐゴシック" panose="020B0600070205080204" pitchFamily="34" charset="-128"/>
              </a:rPr>
              <a:t>Seven Cardinal Rules of Risk Communication</a:t>
            </a:r>
            <a:r>
              <a:rPr lang="en-US" altLang="en-US">
                <a:latin typeface="Arial" panose="020B0604020202020204" pitchFamily="34" charset="0"/>
                <a:ea typeface="ＭＳ Ｐゴシック" panose="020B0600070205080204" pitchFamily="34" charset="-128"/>
              </a:rPr>
              <a:t>. OPA-87-020. Washington, D.C.: United States Environmental Protection Agency. http://itrcweb.org/FileCabinet/GetFile?fileID=6889</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43FE568F-C462-4D12-89DD-7387AB7FBD16}"/>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11967947-D8B8-4977-9A61-DA44E74C31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2F340D78-07A6-440C-A4EF-03E823EC4E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1B1204-FFF1-4F76-B110-F08C50247C62}" type="slidenum">
              <a:rPr lang="en-US" altLang="en-US">
                <a:latin typeface="Tahoma" panose="020B0604030504040204" pitchFamily="34" charset="0"/>
              </a:rPr>
              <a:pPr/>
              <a:t>13</a:t>
            </a:fld>
            <a:endParaRPr lang="en-US" altLang="en-US">
              <a:latin typeface="Tahoma" panose="020B060403050404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a:extLst>
              <a:ext uri="{FF2B5EF4-FFF2-40B4-BE49-F238E27FC236}">
                <a16:creationId xmlns:a16="http://schemas.microsoft.com/office/drawing/2014/main" id="{3946C547-C84E-4DA7-9631-0A4777559B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B4F7013-DA8A-47BB-9B7A-4ED80D0C4794}" type="slidenum">
              <a:rPr lang="en-US" altLang="en-US">
                <a:latin typeface="Tahoma" panose="020B0604030504040204" pitchFamily="34" charset="0"/>
              </a:rPr>
              <a:pPr/>
              <a:t>130</a:t>
            </a:fld>
            <a:endParaRPr lang="en-US" altLang="en-US">
              <a:latin typeface="Tahoma" panose="020B0604030504040204" pitchFamily="34" charset="0"/>
            </a:endParaRPr>
          </a:p>
        </p:txBody>
      </p:sp>
      <p:sp>
        <p:nvSpPr>
          <p:cNvPr id="272387" name="Rectangle 2">
            <a:extLst>
              <a:ext uri="{FF2B5EF4-FFF2-40B4-BE49-F238E27FC236}">
                <a16:creationId xmlns:a16="http://schemas.microsoft.com/office/drawing/2014/main" id="{C5FE32C4-F423-4E9C-A043-872927AD6963}"/>
              </a:ext>
            </a:extLst>
          </p:cNvPr>
          <p:cNvSpPr>
            <a:spLocks noChangeArrowheads="1" noTextEdit="1"/>
          </p:cNvSpPr>
          <p:nvPr>
            <p:ph type="sldImg"/>
          </p:nvPr>
        </p:nvSpPr>
        <p:spPr>
          <a:xfrm>
            <a:off x="1185863" y="708025"/>
            <a:ext cx="4714875" cy="3535363"/>
          </a:xfrm>
          <a:ln/>
        </p:spPr>
      </p:sp>
      <p:sp>
        <p:nvSpPr>
          <p:cNvPr id="272388" name="Rectangle 3">
            <a:extLst>
              <a:ext uri="{FF2B5EF4-FFF2-40B4-BE49-F238E27FC236}">
                <a16:creationId xmlns:a16="http://schemas.microsoft.com/office/drawing/2014/main" id="{C2C05C3F-2A15-4A5A-85CA-AA56F92EDA3C}"/>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a:extLst>
              <a:ext uri="{FF2B5EF4-FFF2-40B4-BE49-F238E27FC236}">
                <a16:creationId xmlns:a16="http://schemas.microsoft.com/office/drawing/2014/main" id="{D32CDFCC-B947-4613-80D1-16BA5DBA03D9}"/>
              </a:ext>
            </a:extLst>
          </p:cNvPr>
          <p:cNvSpPr>
            <a:spLocks noGrp="1" noRot="1" noChangeAspect="1" noTextEdit="1"/>
          </p:cNvSpPr>
          <p:nvPr>
            <p:ph type="sldImg"/>
          </p:nvPr>
        </p:nvSpPr>
        <p:spPr>
          <a:ln/>
        </p:spPr>
      </p:sp>
      <p:sp>
        <p:nvSpPr>
          <p:cNvPr id="274435" name="Notes Placeholder 2">
            <a:extLst>
              <a:ext uri="{FF2B5EF4-FFF2-40B4-BE49-F238E27FC236}">
                <a16:creationId xmlns:a16="http://schemas.microsoft.com/office/drawing/2014/main" id="{F1788EB6-564D-45AE-AF58-981A2A7733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USEPA. 2007g. </a:t>
            </a:r>
            <a:r>
              <a:rPr lang="en-US" altLang="en-US" i="1">
                <a:latin typeface="Arial" panose="020B0604020202020204" pitchFamily="34" charset="0"/>
                <a:ea typeface="ＭＳ Ｐゴシック" panose="020B0600070205080204" pitchFamily="34" charset="-128"/>
              </a:rPr>
              <a:t>Effective Risk and Crisis Communication During Water Security Emergencies</a:t>
            </a:r>
            <a:r>
              <a:rPr lang="en-US" altLang="en-US">
                <a:latin typeface="Arial" panose="020B0604020202020204" pitchFamily="34" charset="0"/>
                <a:ea typeface="ＭＳ Ｐゴシック" panose="020B0600070205080204" pitchFamily="34" charset="-128"/>
              </a:rPr>
              <a:t>. EPA/600/R-07/027. Washington, D.C.: United States Environmental Protection Agency. http://itrcweb.org/FileCabinet/GetFile?fileID=6884</a:t>
            </a:r>
          </a:p>
          <a:p>
            <a:endParaRPr lang="en-US" altLang="en-US">
              <a:latin typeface="Arial" panose="020B0604020202020204" pitchFamily="34" charset="0"/>
              <a:ea typeface="ＭＳ Ｐゴシック" panose="020B0600070205080204" pitchFamily="34" charset="-128"/>
            </a:endParaRPr>
          </a:p>
        </p:txBody>
      </p:sp>
      <p:sp>
        <p:nvSpPr>
          <p:cNvPr id="274436" name="Slide Number Placeholder 3">
            <a:extLst>
              <a:ext uri="{FF2B5EF4-FFF2-40B4-BE49-F238E27FC236}">
                <a16:creationId xmlns:a16="http://schemas.microsoft.com/office/drawing/2014/main" id="{A15A9DA1-BC71-4B4C-8859-E441CAF2B4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113532-2116-4B9D-9617-4381C4924FD6}" type="slidenum">
              <a:rPr lang="en-US" altLang="en-US">
                <a:latin typeface="Tahoma" panose="020B0604030504040204" pitchFamily="34" charset="0"/>
              </a:rPr>
              <a:pPr/>
              <a:t>131</a:t>
            </a:fld>
            <a:endParaRPr lang="en-US" altLang="en-US">
              <a:latin typeface="Tahoma" panose="020B060403050404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a:extLst>
              <a:ext uri="{FF2B5EF4-FFF2-40B4-BE49-F238E27FC236}">
                <a16:creationId xmlns:a16="http://schemas.microsoft.com/office/drawing/2014/main" id="{9DA934A5-58DA-44C7-8425-56411770CBF8}"/>
              </a:ext>
            </a:extLst>
          </p:cNvPr>
          <p:cNvSpPr>
            <a:spLocks noGrp="1" noRot="1" noChangeAspect="1" noTextEdit="1"/>
          </p:cNvSpPr>
          <p:nvPr>
            <p:ph type="sldImg"/>
          </p:nvPr>
        </p:nvSpPr>
        <p:spPr>
          <a:ln/>
        </p:spPr>
      </p:sp>
      <p:sp>
        <p:nvSpPr>
          <p:cNvPr id="276483" name="Notes Placeholder 2">
            <a:extLst>
              <a:ext uri="{FF2B5EF4-FFF2-40B4-BE49-F238E27FC236}">
                <a16:creationId xmlns:a16="http://schemas.microsoft.com/office/drawing/2014/main" id="{9F8A50C3-A117-4326-8C74-EDB9CFFCE1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76484" name="Slide Number Placeholder 3">
            <a:extLst>
              <a:ext uri="{FF2B5EF4-FFF2-40B4-BE49-F238E27FC236}">
                <a16:creationId xmlns:a16="http://schemas.microsoft.com/office/drawing/2014/main" id="{97602C27-8477-4D4B-B367-43FCE64246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96C6EFE-D823-490C-95DE-52A0D85A0FC1}" type="slidenum">
              <a:rPr lang="en-US" altLang="en-US">
                <a:latin typeface="Tahoma" panose="020B0604030504040204" pitchFamily="34" charset="0"/>
              </a:rPr>
              <a:pPr/>
              <a:t>132</a:t>
            </a:fld>
            <a:endParaRPr lang="en-US" altLang="en-US">
              <a:latin typeface="Tahoma" panose="020B060403050404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274E9ACC-673B-45B6-90FA-3B098CAAEA79}"/>
              </a:ext>
            </a:extLst>
          </p:cNvPr>
          <p:cNvSpPr>
            <a:spLocks noGrp="1" noRot="1" noChangeAspect="1" noTextEdit="1"/>
          </p:cNvSpPr>
          <p:nvPr>
            <p:ph type="sldImg"/>
          </p:nvPr>
        </p:nvSpPr>
        <p:spPr>
          <a:ln/>
        </p:spPr>
      </p:sp>
      <p:sp>
        <p:nvSpPr>
          <p:cNvPr id="278531" name="Notes Placeholder 2">
            <a:extLst>
              <a:ext uri="{FF2B5EF4-FFF2-40B4-BE49-F238E27FC236}">
                <a16:creationId xmlns:a16="http://schemas.microsoft.com/office/drawing/2014/main" id="{81528C33-01D4-4D83-A8A6-75F1447F87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78532" name="Slide Number Placeholder 3">
            <a:extLst>
              <a:ext uri="{FF2B5EF4-FFF2-40B4-BE49-F238E27FC236}">
                <a16:creationId xmlns:a16="http://schemas.microsoft.com/office/drawing/2014/main" id="{F0CD7B01-9B58-4380-9420-B896D0017F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1367EED-BF0D-45C8-9741-A735A63DCDC3}" type="slidenum">
              <a:rPr lang="en-US" altLang="en-US">
                <a:latin typeface="Tahoma" panose="020B0604030504040204" pitchFamily="34" charset="0"/>
              </a:rPr>
              <a:pPr/>
              <a:t>133</a:t>
            </a:fld>
            <a:endParaRPr lang="en-US" altLang="en-US">
              <a:latin typeface="Tahoma" panose="020B060403050404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a:extLst>
              <a:ext uri="{FF2B5EF4-FFF2-40B4-BE49-F238E27FC236}">
                <a16:creationId xmlns:a16="http://schemas.microsoft.com/office/drawing/2014/main" id="{F2B53DA9-D36F-4451-ABFD-4F41B197AB3E}"/>
              </a:ext>
            </a:extLst>
          </p:cNvPr>
          <p:cNvSpPr>
            <a:spLocks noGrp="1" noRot="1" noChangeAspect="1" noTextEdit="1"/>
          </p:cNvSpPr>
          <p:nvPr>
            <p:ph type="sldImg"/>
          </p:nvPr>
        </p:nvSpPr>
        <p:spPr>
          <a:ln/>
        </p:spPr>
      </p:sp>
      <p:sp>
        <p:nvSpPr>
          <p:cNvPr id="280579" name="Notes Placeholder 2">
            <a:extLst>
              <a:ext uri="{FF2B5EF4-FFF2-40B4-BE49-F238E27FC236}">
                <a16:creationId xmlns:a16="http://schemas.microsoft.com/office/drawing/2014/main" id="{046FF36D-C904-470B-BB61-A9F6C5DEEB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80580" name="Slide Number Placeholder 3">
            <a:extLst>
              <a:ext uri="{FF2B5EF4-FFF2-40B4-BE49-F238E27FC236}">
                <a16:creationId xmlns:a16="http://schemas.microsoft.com/office/drawing/2014/main" id="{78D4F7FF-A8AC-41D6-861E-BD638946EC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3E3ADC-3AA2-4734-BB14-A98483F6F63B}" type="slidenum">
              <a:rPr lang="en-US" altLang="en-US">
                <a:latin typeface="Tahoma" panose="020B0604030504040204" pitchFamily="34" charset="0"/>
              </a:rPr>
              <a:pPr/>
              <a:t>134</a:t>
            </a:fld>
            <a:endParaRPr lang="en-US" altLang="en-US">
              <a:latin typeface="Tahoma" panose="020B060403050404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a:extLst>
              <a:ext uri="{FF2B5EF4-FFF2-40B4-BE49-F238E27FC236}">
                <a16:creationId xmlns:a16="http://schemas.microsoft.com/office/drawing/2014/main" id="{CDCD2E55-BB4A-4C30-B901-822E40ACB027}"/>
              </a:ext>
            </a:extLst>
          </p:cNvPr>
          <p:cNvSpPr>
            <a:spLocks noGrp="1" noRot="1" noChangeAspect="1" noTextEdit="1"/>
          </p:cNvSpPr>
          <p:nvPr>
            <p:ph type="sldImg"/>
          </p:nvPr>
        </p:nvSpPr>
        <p:spPr>
          <a:ln/>
        </p:spPr>
      </p:sp>
      <p:sp>
        <p:nvSpPr>
          <p:cNvPr id="282627" name="Notes Placeholder 2">
            <a:extLst>
              <a:ext uri="{FF2B5EF4-FFF2-40B4-BE49-F238E27FC236}">
                <a16:creationId xmlns:a16="http://schemas.microsoft.com/office/drawing/2014/main" id="{7A13A3C9-E60E-4230-ABB7-8F05A0C878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82628" name="Slide Number Placeholder 3">
            <a:extLst>
              <a:ext uri="{FF2B5EF4-FFF2-40B4-BE49-F238E27FC236}">
                <a16:creationId xmlns:a16="http://schemas.microsoft.com/office/drawing/2014/main" id="{AC0C3383-2227-42B3-84E9-6B1E53B375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63A510-0C31-41DB-B82F-22E2E13DB264}" type="slidenum">
              <a:rPr lang="en-US" altLang="en-US">
                <a:latin typeface="Tahoma" panose="020B0604030504040204" pitchFamily="34" charset="0"/>
              </a:rPr>
              <a:pPr/>
              <a:t>135</a:t>
            </a:fld>
            <a:endParaRPr lang="en-US" altLang="en-US">
              <a:latin typeface="Tahoma" panose="020B0604030504040204"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a:extLst>
              <a:ext uri="{FF2B5EF4-FFF2-40B4-BE49-F238E27FC236}">
                <a16:creationId xmlns:a16="http://schemas.microsoft.com/office/drawing/2014/main" id="{868EFF36-C47C-4DFE-A4C9-BFA386614302}"/>
              </a:ext>
            </a:extLst>
          </p:cNvPr>
          <p:cNvSpPr>
            <a:spLocks noGrp="1" noRot="1" noChangeAspect="1" noTextEdit="1"/>
          </p:cNvSpPr>
          <p:nvPr>
            <p:ph type="sldImg"/>
          </p:nvPr>
        </p:nvSpPr>
        <p:spPr>
          <a:ln/>
        </p:spPr>
      </p:sp>
      <p:sp>
        <p:nvSpPr>
          <p:cNvPr id="284675" name="Notes Placeholder 2">
            <a:extLst>
              <a:ext uri="{FF2B5EF4-FFF2-40B4-BE49-F238E27FC236}">
                <a16:creationId xmlns:a16="http://schemas.microsoft.com/office/drawing/2014/main" id="{F7CC905E-9799-423F-8459-DA52758458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84676" name="Slide Number Placeholder 3">
            <a:extLst>
              <a:ext uri="{FF2B5EF4-FFF2-40B4-BE49-F238E27FC236}">
                <a16:creationId xmlns:a16="http://schemas.microsoft.com/office/drawing/2014/main" id="{2EB7905A-1707-4793-9FD2-D5FF2D3CE9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FA4614-EB4B-4144-A00C-44C444A7352D}" type="slidenum">
              <a:rPr lang="en-US" altLang="en-US">
                <a:latin typeface="Tahoma" panose="020B0604030504040204" pitchFamily="34" charset="0"/>
              </a:rPr>
              <a:pPr/>
              <a:t>136</a:t>
            </a:fld>
            <a:endParaRPr lang="en-US" altLang="en-US">
              <a:latin typeface="Tahoma" panose="020B0604030504040204"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a:extLst>
              <a:ext uri="{FF2B5EF4-FFF2-40B4-BE49-F238E27FC236}">
                <a16:creationId xmlns:a16="http://schemas.microsoft.com/office/drawing/2014/main" id="{8B30767D-36DB-4F8C-A605-2FEB4A52BEF1}"/>
              </a:ext>
            </a:extLst>
          </p:cNvPr>
          <p:cNvSpPr>
            <a:spLocks noGrp="1" noRot="1" noChangeAspect="1" noTextEdit="1"/>
          </p:cNvSpPr>
          <p:nvPr>
            <p:ph type="sldImg"/>
          </p:nvPr>
        </p:nvSpPr>
        <p:spPr>
          <a:ln/>
        </p:spPr>
      </p:sp>
      <p:sp>
        <p:nvSpPr>
          <p:cNvPr id="286723" name="Notes Placeholder 2">
            <a:extLst>
              <a:ext uri="{FF2B5EF4-FFF2-40B4-BE49-F238E27FC236}">
                <a16:creationId xmlns:a16="http://schemas.microsoft.com/office/drawing/2014/main" id="{AD0E4F1B-44B3-42AA-9DFB-307F086734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86724" name="Slide Number Placeholder 3">
            <a:extLst>
              <a:ext uri="{FF2B5EF4-FFF2-40B4-BE49-F238E27FC236}">
                <a16:creationId xmlns:a16="http://schemas.microsoft.com/office/drawing/2014/main" id="{108EE905-9E1B-4859-9D69-1184D2AC19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E53E2CD-C49A-44D0-AF9B-ED5C1C44EC83}" type="slidenum">
              <a:rPr lang="en-US" altLang="en-US">
                <a:latin typeface="Tahoma" panose="020B0604030504040204" pitchFamily="34" charset="0"/>
              </a:rPr>
              <a:pPr/>
              <a:t>137</a:t>
            </a:fld>
            <a:endParaRPr lang="en-US" altLang="en-US">
              <a:latin typeface="Tahoma" panose="020B0604030504040204"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a:extLst>
              <a:ext uri="{FF2B5EF4-FFF2-40B4-BE49-F238E27FC236}">
                <a16:creationId xmlns:a16="http://schemas.microsoft.com/office/drawing/2014/main" id="{CD150260-C5AB-4EEA-82BB-9C627740C591}"/>
              </a:ext>
            </a:extLst>
          </p:cNvPr>
          <p:cNvSpPr>
            <a:spLocks noGrp="1" noRot="1" noChangeAspect="1" noTextEdit="1"/>
          </p:cNvSpPr>
          <p:nvPr>
            <p:ph type="sldImg"/>
          </p:nvPr>
        </p:nvSpPr>
        <p:spPr>
          <a:ln/>
        </p:spPr>
      </p:sp>
      <p:sp>
        <p:nvSpPr>
          <p:cNvPr id="288771" name="Notes Placeholder 2">
            <a:extLst>
              <a:ext uri="{FF2B5EF4-FFF2-40B4-BE49-F238E27FC236}">
                <a16:creationId xmlns:a16="http://schemas.microsoft.com/office/drawing/2014/main" id="{8AD5A0C6-C62A-47AA-A500-53C996D2AE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88772" name="Slide Number Placeholder 3">
            <a:extLst>
              <a:ext uri="{FF2B5EF4-FFF2-40B4-BE49-F238E27FC236}">
                <a16:creationId xmlns:a16="http://schemas.microsoft.com/office/drawing/2014/main" id="{464DAD38-14CC-4D34-B86A-44C613D4709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5D1F53F-2BAC-4FE7-8239-D4913E9890A1}" type="slidenum">
              <a:rPr lang="en-US" altLang="en-US">
                <a:latin typeface="Tahoma" panose="020B0604030504040204" pitchFamily="34" charset="0"/>
              </a:rPr>
              <a:pPr/>
              <a:t>138</a:t>
            </a:fld>
            <a:endParaRPr lang="en-US" altLang="en-US">
              <a:latin typeface="Tahoma" panose="020B0604030504040204"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a:extLst>
              <a:ext uri="{FF2B5EF4-FFF2-40B4-BE49-F238E27FC236}">
                <a16:creationId xmlns:a16="http://schemas.microsoft.com/office/drawing/2014/main" id="{9F0B5B93-1103-418F-9C21-4C00F86A65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E33183-76E3-4135-B885-F83E738EB883}" type="slidenum">
              <a:rPr lang="en-US" altLang="en-US">
                <a:latin typeface="Tahoma" panose="020B0604030504040204" pitchFamily="34" charset="0"/>
              </a:rPr>
              <a:pPr/>
              <a:t>139</a:t>
            </a:fld>
            <a:endParaRPr lang="en-US" altLang="en-US">
              <a:latin typeface="Tahoma" panose="020B0604030504040204" pitchFamily="34" charset="0"/>
            </a:endParaRPr>
          </a:p>
        </p:txBody>
      </p:sp>
      <p:sp>
        <p:nvSpPr>
          <p:cNvPr id="290819" name="Rectangle 2">
            <a:extLst>
              <a:ext uri="{FF2B5EF4-FFF2-40B4-BE49-F238E27FC236}">
                <a16:creationId xmlns:a16="http://schemas.microsoft.com/office/drawing/2014/main" id="{ABAD626A-F7CD-440D-9D92-80B97F1D9010}"/>
              </a:ext>
            </a:extLst>
          </p:cNvPr>
          <p:cNvSpPr>
            <a:spLocks noChangeArrowheads="1" noTextEdit="1"/>
          </p:cNvSpPr>
          <p:nvPr>
            <p:ph type="sldImg"/>
          </p:nvPr>
        </p:nvSpPr>
        <p:spPr>
          <a:xfrm>
            <a:off x="1185863" y="708025"/>
            <a:ext cx="4714875" cy="3535363"/>
          </a:xfrm>
          <a:ln/>
        </p:spPr>
      </p:sp>
      <p:sp>
        <p:nvSpPr>
          <p:cNvPr id="290820" name="Rectangle 3">
            <a:extLst>
              <a:ext uri="{FF2B5EF4-FFF2-40B4-BE49-F238E27FC236}">
                <a16:creationId xmlns:a16="http://schemas.microsoft.com/office/drawing/2014/main" id="{1D6533DA-D0B1-4B06-8852-90B0DC01B1E1}"/>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116C6E07-C321-404B-B854-602FC98434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35C14B9-EDC4-4830-ADE8-429EB9232E97}" type="slidenum">
              <a:rPr lang="en-US" altLang="en-US">
                <a:latin typeface="Tahoma" panose="020B0604030504040204" pitchFamily="34" charset="0"/>
              </a:rPr>
              <a:pPr/>
              <a:t>14</a:t>
            </a:fld>
            <a:endParaRPr lang="en-US" altLang="en-US">
              <a:latin typeface="Tahoma" panose="020B0604030504040204" pitchFamily="34" charset="0"/>
            </a:endParaRPr>
          </a:p>
        </p:txBody>
      </p:sp>
      <p:sp>
        <p:nvSpPr>
          <p:cNvPr id="34819" name="Rectangle 2">
            <a:extLst>
              <a:ext uri="{FF2B5EF4-FFF2-40B4-BE49-F238E27FC236}">
                <a16:creationId xmlns:a16="http://schemas.microsoft.com/office/drawing/2014/main" id="{F2561658-0A25-463A-9E56-D78EA29C4C64}"/>
              </a:ext>
            </a:extLst>
          </p:cNvPr>
          <p:cNvSpPr>
            <a:spLocks noGrp="1" noRot="1" noChangeAspect="1" noChangeArrowheads="1" noTextEdit="1"/>
          </p:cNvSpPr>
          <p:nvPr>
            <p:ph type="sldImg"/>
          </p:nvPr>
        </p:nvSpPr>
        <p:spPr>
          <a:xfrm>
            <a:off x="1185863" y="708025"/>
            <a:ext cx="4714875" cy="3535363"/>
          </a:xfrm>
          <a:ln/>
        </p:spPr>
      </p:sp>
      <p:sp>
        <p:nvSpPr>
          <p:cNvPr id="34820" name="Rectangle 3">
            <a:extLst>
              <a:ext uri="{FF2B5EF4-FFF2-40B4-BE49-F238E27FC236}">
                <a16:creationId xmlns:a16="http://schemas.microsoft.com/office/drawing/2014/main" id="{562C2459-7885-4361-B2ED-C9AA6A6F30B4}"/>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a:extLst>
              <a:ext uri="{FF2B5EF4-FFF2-40B4-BE49-F238E27FC236}">
                <a16:creationId xmlns:a16="http://schemas.microsoft.com/office/drawing/2014/main" id="{6004E08B-CDE3-45FF-854C-CFF63C5E0A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7548A0-A8A8-4DE7-8B1B-D08C86EA7ABD}" type="slidenum">
              <a:rPr lang="en-US" altLang="en-US">
                <a:latin typeface="Tahoma" panose="020B0604030504040204" pitchFamily="34" charset="0"/>
              </a:rPr>
              <a:pPr/>
              <a:t>140</a:t>
            </a:fld>
            <a:endParaRPr lang="en-US" altLang="en-US">
              <a:latin typeface="Tahoma" panose="020B0604030504040204" pitchFamily="34" charset="0"/>
            </a:endParaRPr>
          </a:p>
        </p:txBody>
      </p:sp>
      <p:sp>
        <p:nvSpPr>
          <p:cNvPr id="292867" name="Rectangle 2">
            <a:extLst>
              <a:ext uri="{FF2B5EF4-FFF2-40B4-BE49-F238E27FC236}">
                <a16:creationId xmlns:a16="http://schemas.microsoft.com/office/drawing/2014/main" id="{687A1B4F-0F5E-4803-9224-F70B37342762}"/>
              </a:ext>
            </a:extLst>
          </p:cNvPr>
          <p:cNvSpPr>
            <a:spLocks noChangeArrowheads="1" noTextEdit="1"/>
          </p:cNvSpPr>
          <p:nvPr>
            <p:ph type="sldImg"/>
          </p:nvPr>
        </p:nvSpPr>
        <p:spPr>
          <a:xfrm>
            <a:off x="1185863" y="708025"/>
            <a:ext cx="4714875" cy="3535363"/>
          </a:xfrm>
          <a:ln/>
        </p:spPr>
      </p:sp>
      <p:sp>
        <p:nvSpPr>
          <p:cNvPr id="292868" name="Rectangle 3">
            <a:extLst>
              <a:ext uri="{FF2B5EF4-FFF2-40B4-BE49-F238E27FC236}">
                <a16:creationId xmlns:a16="http://schemas.microsoft.com/office/drawing/2014/main" id="{9590046B-68B6-411D-A030-A87032E0A329}"/>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a:extLst>
              <a:ext uri="{FF2B5EF4-FFF2-40B4-BE49-F238E27FC236}">
                <a16:creationId xmlns:a16="http://schemas.microsoft.com/office/drawing/2014/main" id="{830D84DD-2D37-4530-BBAA-74CC3FD876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7CFFCCB-078B-49AB-8BB3-EF7F375870AF}" type="slidenum">
              <a:rPr lang="en-US" altLang="en-US">
                <a:latin typeface="Tahoma" panose="020B0604030504040204" pitchFamily="34" charset="0"/>
              </a:rPr>
              <a:pPr/>
              <a:t>141</a:t>
            </a:fld>
            <a:endParaRPr lang="en-US" altLang="en-US">
              <a:latin typeface="Tahoma" panose="020B0604030504040204" pitchFamily="34" charset="0"/>
            </a:endParaRPr>
          </a:p>
        </p:txBody>
      </p:sp>
      <p:sp>
        <p:nvSpPr>
          <p:cNvPr id="294915" name="Rectangle 2">
            <a:extLst>
              <a:ext uri="{FF2B5EF4-FFF2-40B4-BE49-F238E27FC236}">
                <a16:creationId xmlns:a16="http://schemas.microsoft.com/office/drawing/2014/main" id="{F9E6237E-F5C4-4328-9167-30D2C1F40A49}"/>
              </a:ext>
            </a:extLst>
          </p:cNvPr>
          <p:cNvSpPr>
            <a:spLocks noChangeArrowheads="1" noTextEdit="1"/>
          </p:cNvSpPr>
          <p:nvPr>
            <p:ph type="sldImg"/>
          </p:nvPr>
        </p:nvSpPr>
        <p:spPr>
          <a:ln/>
        </p:spPr>
      </p:sp>
      <p:sp>
        <p:nvSpPr>
          <p:cNvPr id="294916" name="Rectangle 3">
            <a:extLst>
              <a:ext uri="{FF2B5EF4-FFF2-40B4-BE49-F238E27FC236}">
                <a16:creationId xmlns:a16="http://schemas.microsoft.com/office/drawing/2014/main" id="{325A71F2-AC39-42E3-A129-6D351C2106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altLang="en-US">
                <a:latin typeface="Arial" panose="020B0604020202020204" pitchFamily="34" charset="0"/>
                <a:ea typeface="ＭＳ Ｐゴシック" panose="020B0600070205080204" pitchFamily="34" charset="-128"/>
              </a:rPr>
              <a:t>Links to additional resources: http://www.clu-in.org/conf/itrc/risk3/resource.cfm</a:t>
            </a:r>
          </a:p>
          <a:p>
            <a:pPr eaLnBrk="1" hangingPunct="1">
              <a:spcBef>
                <a:spcPct val="20000"/>
              </a:spcBef>
            </a:pPr>
            <a:endParaRPr lang="en-US" altLang="en-US">
              <a:latin typeface="Arial" panose="020B0604020202020204" pitchFamily="34" charset="0"/>
              <a:ea typeface="ＭＳ Ｐゴシック" panose="020B0600070205080204" pitchFamily="34" charset="-128"/>
            </a:endParaRPr>
          </a:p>
          <a:p>
            <a:pPr eaLnBrk="1" hangingPunct="1">
              <a:spcBef>
                <a:spcPct val="20000"/>
              </a:spcBef>
            </a:pPr>
            <a:r>
              <a:rPr lang="en-US" altLang="en-US">
                <a:latin typeface="Arial" panose="020B0604020202020204" pitchFamily="34" charset="0"/>
                <a:ea typeface="ＭＳ Ｐゴシック" panose="020B0600070205080204" pitchFamily="34" charset="-128"/>
              </a:rPr>
              <a:t>Your feedback is important – please fill out the form at: http://www.clu-in.org/conf/itrc/risk3/feedback.cfm </a:t>
            </a:r>
          </a:p>
          <a:p>
            <a:pPr eaLnBrk="1" hangingPunct="1">
              <a:spcBef>
                <a:spcPct val="20000"/>
              </a:spcBef>
            </a:pPr>
            <a:endParaRPr lang="en-US" altLang="en-US">
              <a:latin typeface="Arial" panose="020B0604020202020204" pitchFamily="34" charset="0"/>
              <a:ea typeface="ＭＳ Ｐゴシック" panose="020B0600070205080204" pitchFamily="34" charset="-128"/>
            </a:endParaRPr>
          </a:p>
          <a:p>
            <a:pPr eaLnBrk="1" hangingPunct="1">
              <a:spcBef>
                <a:spcPct val="20000"/>
              </a:spcBef>
            </a:pPr>
            <a:r>
              <a:rPr lang="en-US" altLang="en-US" b="1">
                <a:latin typeface="Arial" panose="020B0604020202020204" pitchFamily="34" charset="0"/>
                <a:ea typeface="ＭＳ Ｐゴシック" panose="020B0600070205080204" pitchFamily="34" charset="-128"/>
              </a:rPr>
              <a:t>The benefits that ITRC offers to state regulators and technology developers, vendors, and consultants include:</a:t>
            </a:r>
          </a:p>
          <a:p>
            <a:pPr eaLnBrk="1" hangingPunct="1">
              <a:spcBef>
                <a:spcPct val="20000"/>
              </a:spcBef>
              <a:buFont typeface="Wingdings" panose="05000000000000000000" pitchFamily="2" charset="2"/>
              <a:buChar char="ü"/>
            </a:pPr>
            <a:r>
              <a:rPr lang="en-US" altLang="en-US">
                <a:latin typeface="Arial" panose="020B0604020202020204" pitchFamily="34" charset="0"/>
                <a:ea typeface="ＭＳ Ｐゴシック" panose="020B0600070205080204" pitchFamily="34" charset="-128"/>
              </a:rPr>
              <a:t>Helping regulators build their knowledge base and raise their confidence about new environmental technologies</a:t>
            </a:r>
          </a:p>
          <a:p>
            <a:pPr eaLnBrk="1" hangingPunct="1">
              <a:spcBef>
                <a:spcPct val="20000"/>
              </a:spcBef>
              <a:buFont typeface="Wingdings" panose="05000000000000000000" pitchFamily="2" charset="2"/>
              <a:buChar char="ü"/>
            </a:pPr>
            <a:r>
              <a:rPr lang="en-US" altLang="en-US">
                <a:latin typeface="Arial" panose="020B0604020202020204" pitchFamily="34" charset="0"/>
                <a:ea typeface="ＭＳ Ｐゴシック" panose="020B0600070205080204" pitchFamily="34" charset="-128"/>
              </a:rPr>
              <a:t>Helping regulators save time and money when evaluating environmental technologies</a:t>
            </a:r>
          </a:p>
          <a:p>
            <a:pPr eaLnBrk="1" hangingPunct="1">
              <a:spcBef>
                <a:spcPct val="20000"/>
              </a:spcBef>
              <a:buFont typeface="Wingdings" panose="05000000000000000000" pitchFamily="2" charset="2"/>
              <a:buChar char="ü"/>
            </a:pPr>
            <a:r>
              <a:rPr lang="en-US" altLang="en-US">
                <a:latin typeface="Arial" panose="020B0604020202020204" pitchFamily="34" charset="0"/>
                <a:ea typeface="ＭＳ Ｐゴシック" panose="020B0600070205080204" pitchFamily="34" charset="-128"/>
              </a:rPr>
              <a:t>Guiding technology developers in the collection of performance data to satisfy the requirements of multiple states</a:t>
            </a:r>
          </a:p>
          <a:p>
            <a:pPr eaLnBrk="1" hangingPunct="1">
              <a:spcBef>
                <a:spcPct val="20000"/>
              </a:spcBef>
              <a:buFont typeface="Wingdings" panose="05000000000000000000" pitchFamily="2" charset="2"/>
              <a:buChar char="ü"/>
            </a:pPr>
            <a:r>
              <a:rPr lang="en-US" altLang="en-US">
                <a:latin typeface="Arial" panose="020B0604020202020204" pitchFamily="34" charset="0"/>
                <a:ea typeface="ＭＳ Ｐゴシック" panose="020B0600070205080204" pitchFamily="34" charset="-128"/>
              </a:rPr>
              <a:t>Helping technology vendors avoid the time and expense of conducting duplicative and costly demonstrations</a:t>
            </a:r>
          </a:p>
          <a:p>
            <a:pPr eaLnBrk="1" hangingPunct="1">
              <a:spcBef>
                <a:spcPct val="20000"/>
              </a:spcBef>
              <a:buFont typeface="Wingdings" panose="05000000000000000000" pitchFamily="2" charset="2"/>
              <a:buChar char="ü"/>
            </a:pPr>
            <a:r>
              <a:rPr lang="en-US" altLang="en-US">
                <a:latin typeface="Arial" panose="020B0604020202020204" pitchFamily="34" charset="0"/>
                <a:ea typeface="ＭＳ Ｐゴシック" panose="020B0600070205080204" pitchFamily="34" charset="-128"/>
              </a:rPr>
              <a:t>Providing a reliable network among members of the environmental community to focus on innovative environmental technologies</a:t>
            </a:r>
          </a:p>
          <a:p>
            <a:pPr eaLnBrk="1" hangingPunct="1">
              <a:spcBef>
                <a:spcPct val="20000"/>
              </a:spcBef>
            </a:pPr>
            <a:endParaRPr lang="en-US" altLang="en-US">
              <a:latin typeface="Arial" panose="020B0604020202020204" pitchFamily="34" charset="0"/>
              <a:ea typeface="ＭＳ Ｐゴシック" panose="020B0600070205080204" pitchFamily="34" charset="-128"/>
            </a:endParaRPr>
          </a:p>
          <a:p>
            <a:pPr eaLnBrk="1" hangingPunct="1">
              <a:spcBef>
                <a:spcPct val="20000"/>
              </a:spcBef>
            </a:pPr>
            <a:r>
              <a:rPr lang="en-US" altLang="en-US" b="1">
                <a:latin typeface="Arial" panose="020B0604020202020204" pitchFamily="34" charset="0"/>
                <a:ea typeface="ＭＳ Ｐゴシック" panose="020B0600070205080204" pitchFamily="34" charset="-128"/>
              </a:rPr>
              <a:t>How you can get involved with ITRC:</a:t>
            </a:r>
          </a:p>
          <a:p>
            <a:pPr eaLnBrk="1" hangingPunct="1">
              <a:spcBef>
                <a:spcPct val="20000"/>
              </a:spcBef>
              <a:buFont typeface="Wingdings" panose="05000000000000000000" pitchFamily="2" charset="2"/>
              <a:buChar char="ü"/>
            </a:pPr>
            <a:r>
              <a:rPr lang="en-US" altLang="en-US">
                <a:latin typeface="Arial" panose="020B0604020202020204" pitchFamily="34" charset="0"/>
                <a:ea typeface="ＭＳ Ｐゴシック" panose="020B0600070205080204" pitchFamily="34" charset="-128"/>
              </a:rPr>
              <a:t>Join an ITRC Team – with just 10% of your time you can have a positive impact on the regulatory process and acceptance of innovative technologies and approaches</a:t>
            </a:r>
          </a:p>
          <a:p>
            <a:pPr eaLnBrk="1" hangingPunct="1">
              <a:spcBef>
                <a:spcPct val="20000"/>
              </a:spcBef>
              <a:buFont typeface="Wingdings" panose="05000000000000000000" pitchFamily="2" charset="2"/>
              <a:buChar char="ü"/>
            </a:pPr>
            <a:r>
              <a:rPr lang="en-US" altLang="en-US">
                <a:latin typeface="Arial" panose="020B0604020202020204" pitchFamily="34" charset="0"/>
                <a:ea typeface="ＭＳ Ｐゴシック" panose="020B0600070205080204" pitchFamily="34" charset="-128"/>
              </a:rPr>
              <a:t>Sponsor ITRC’s technical team and other activities</a:t>
            </a:r>
          </a:p>
          <a:p>
            <a:pPr eaLnBrk="1" hangingPunct="1">
              <a:spcBef>
                <a:spcPct val="20000"/>
              </a:spcBef>
              <a:buFont typeface="Wingdings" panose="05000000000000000000" pitchFamily="2" charset="2"/>
              <a:buChar char="ü"/>
            </a:pPr>
            <a:r>
              <a:rPr lang="en-US" altLang="en-US">
                <a:latin typeface="Arial" panose="020B0604020202020204" pitchFamily="34" charset="0"/>
                <a:ea typeface="ＭＳ Ｐゴシック" panose="020B0600070205080204" pitchFamily="34" charset="-128"/>
              </a:rPr>
              <a:t>Use ITRC products and attend training courses</a:t>
            </a:r>
          </a:p>
          <a:p>
            <a:pPr eaLnBrk="1" hangingPunct="1">
              <a:spcBef>
                <a:spcPct val="20000"/>
              </a:spcBef>
              <a:buFont typeface="Wingdings" panose="05000000000000000000" pitchFamily="2" charset="2"/>
              <a:buChar char="ü"/>
            </a:pPr>
            <a:r>
              <a:rPr lang="en-US" altLang="en-US">
                <a:latin typeface="Arial" panose="020B0604020202020204" pitchFamily="34" charset="0"/>
                <a:ea typeface="ＭＳ Ｐゴシック" panose="020B0600070205080204" pitchFamily="34" charset="-128"/>
              </a:rPr>
              <a:t>Submit proposals for new technical teams and projects</a:t>
            </a:r>
          </a:p>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655C3B0-1A79-4C5D-8DE3-E40EADA6B8AA}"/>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5EB7CCAE-18A4-45CE-B440-A0CA56D731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C9706AD2-961A-4489-A626-46C2D575BE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C11ECBB-D0FF-486E-8101-BF13FD323E2B}" type="slidenum">
              <a:rPr lang="en-US" altLang="en-US">
                <a:latin typeface="Tahoma" panose="020B0604030504040204" pitchFamily="34" charset="0"/>
              </a:rPr>
              <a:pPr/>
              <a:t>15</a:t>
            </a:fld>
            <a:endParaRPr lang="en-US" altLang="en-US">
              <a:latin typeface="Tahoma" panose="020B060403050404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1F13367-E644-4091-AD09-E9800D1D2181}"/>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1FADFB73-2B91-46D0-B44E-0A551A9D82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F5495416-4F96-4306-A263-A5F1CF8D46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6207E6-D073-4D86-952D-CC93B888D9EA}" type="slidenum">
              <a:rPr lang="en-US" altLang="en-US">
                <a:latin typeface="Tahoma" panose="020B0604030504040204" pitchFamily="34" charset="0"/>
              </a:rPr>
              <a:pPr/>
              <a:t>16</a:t>
            </a:fld>
            <a:endParaRPr lang="en-US" altLang="en-US">
              <a:latin typeface="Tahoma" panose="020B060403050404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DD6FAD9-685E-4C65-ACC1-87FD34208885}"/>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F95340B6-9B5E-414B-8695-ECDA18DD1C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10DF55C0-6AF6-43A0-9F80-88E4F17837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FDC889-13A9-48F9-8981-3709DABFA346}" type="slidenum">
              <a:rPr lang="en-US" altLang="en-US">
                <a:latin typeface="Tahoma" panose="020B0604030504040204" pitchFamily="34" charset="0"/>
              </a:rPr>
              <a:pPr/>
              <a:t>17</a:t>
            </a:fld>
            <a:endParaRPr lang="en-US" altLang="en-US">
              <a:latin typeface="Tahoma" panose="020B060403050404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0569B27-B6A4-42B5-A496-2B8D3F1FC4B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AF7DE388-F9B3-4EFD-AC03-3E80DC1361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C6C15E04-3259-402C-8BAA-485323D39C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D40E2F0-3F99-477C-B3DD-AC409B7E13DD}" type="slidenum">
              <a:rPr lang="en-US" altLang="en-US">
                <a:latin typeface="Tahoma" panose="020B0604030504040204" pitchFamily="34" charset="0"/>
              </a:rPr>
              <a:pPr/>
              <a:t>18</a:t>
            </a:fld>
            <a:endParaRPr lang="en-US" altLang="en-US">
              <a:latin typeface="Tahoma" panose="020B060403050404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8E1EAB8-4436-411A-B5B9-32325C393B9F}"/>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F136D355-D935-4A03-9087-62C765A816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45060" name="Slide Number Placeholder 3">
            <a:extLst>
              <a:ext uri="{FF2B5EF4-FFF2-40B4-BE49-F238E27FC236}">
                <a16:creationId xmlns:a16="http://schemas.microsoft.com/office/drawing/2014/main" id="{A855546F-17B4-4799-B4A6-DD098CE078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A6B2141-D3BF-40F7-AD70-A9AF7BC0B198}" type="slidenum">
              <a:rPr lang="en-US" altLang="en-US">
                <a:latin typeface="Tahoma" panose="020B0604030504040204" pitchFamily="34" charset="0"/>
              </a:rPr>
              <a:pPr/>
              <a:t>19</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3EA8A108-8560-47B8-A22F-945B7249F4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CD1E44-44F4-492D-804D-D2F1DBB4C956}" type="slidenum">
              <a:rPr lang="en-US" altLang="en-US">
                <a:latin typeface="Tahoma" panose="020B0604030504040204" pitchFamily="34" charset="0"/>
              </a:rPr>
              <a:pPr/>
              <a:t>2</a:t>
            </a:fld>
            <a:endParaRPr lang="en-US" altLang="en-US">
              <a:latin typeface="Tahoma" panose="020B0604030504040204" pitchFamily="34" charset="0"/>
            </a:endParaRPr>
          </a:p>
        </p:txBody>
      </p:sp>
      <p:sp>
        <p:nvSpPr>
          <p:cNvPr id="10243" name="Rectangle 2">
            <a:extLst>
              <a:ext uri="{FF2B5EF4-FFF2-40B4-BE49-F238E27FC236}">
                <a16:creationId xmlns:a16="http://schemas.microsoft.com/office/drawing/2014/main" id="{10CEC97E-5B90-4872-9E25-F645624E0F37}"/>
              </a:ext>
            </a:extLst>
          </p:cNvPr>
          <p:cNvSpPr>
            <a:spLocks noChangeArrowheads="1" noTextEdit="1"/>
          </p:cNvSpPr>
          <p:nvPr>
            <p:ph type="sldImg"/>
          </p:nvPr>
        </p:nvSpPr>
        <p:spPr>
          <a:ln/>
        </p:spPr>
      </p:sp>
      <p:sp>
        <p:nvSpPr>
          <p:cNvPr id="10244" name="Rectangle 3">
            <a:extLst>
              <a:ext uri="{FF2B5EF4-FFF2-40B4-BE49-F238E27FC236}">
                <a16:creationId xmlns:a16="http://schemas.microsoft.com/office/drawing/2014/main" id="{57C3C267-584D-4E70-B7ED-D7D23881DCC8}"/>
              </a:ext>
            </a:extLst>
          </p:cNvPr>
          <p:cNvSpPr>
            <a:spLocks noGrp="1" noChangeArrowheads="1"/>
          </p:cNvSpPr>
          <p:nvPr>
            <p:ph type="body" idx="1"/>
          </p:nvPr>
        </p:nvSpPr>
        <p:spPr>
          <a:xfrm>
            <a:off x="190500" y="4333875"/>
            <a:ext cx="6629400" cy="4387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a:latin typeface="Arial" panose="020B0604020202020204" pitchFamily="34" charset="0"/>
                <a:ea typeface="ＭＳ Ｐゴシック" panose="020B0600070205080204" pitchFamily="34" charset="-128"/>
              </a:rPr>
              <a:t>Many state and local regulatory agencies responsible for the cleanup of chemicals released to the environment have adopted regulations, guidance and policies that define default approaches, scenarios, and parameters as a starting point for risk assessment and the development of risk-based screening values. Regulatory project managers and decision makers, however, may not have specific guidance when alternative approaches, scenarios, and parameters are proposed for site-specific risk assessments, and are faced with difficult technical issues when evaluating these site-specific risk assessments. This ITRC web-based document is a resource for project managers and decision makers to help evaluate alternatives to risk assessment default approaches, scenarios and parameters.</a:t>
            </a:r>
            <a:br>
              <a:rPr lang="en-US" altLang="en-US" sz="900">
                <a:latin typeface="Arial" panose="020B0604020202020204" pitchFamily="34" charset="0"/>
                <a:ea typeface="ＭＳ Ｐゴシック" panose="020B0600070205080204" pitchFamily="34" charset="-128"/>
              </a:rPr>
            </a:br>
            <a:r>
              <a:rPr lang="en-US" altLang="en-US" sz="900">
                <a:latin typeface="Arial" panose="020B0604020202020204" pitchFamily="34" charset="0"/>
                <a:ea typeface="ＭＳ Ｐゴシック" panose="020B0600070205080204" pitchFamily="34" charset="-128"/>
              </a:rPr>
              <a:t>ITRC's Decision Making at Contaminated Sites: Issues and Options in Human Health Risk Assessment (RISK-3, 2015) guidance document is different from existing ITRC Risk Assessment guidance and other state and federal resources because it identifies commonly encountered issues and discusses options in risk assessment when applying site-specific alternatives to defaults. In addition, the document includes links to resources and tools that provide even more detailed information on the specific issues and potential options. The ITRC Risk Assessment Team believes that state regulatory agencies and other organizations can use the RISK-3 document as a resource or reference to supplement their existing guidance. Community members and other stakeholders also may find this document helpful in understanding and using risk assessment information. </a:t>
            </a:r>
            <a:br>
              <a:rPr lang="en-US" altLang="en-US" sz="900">
                <a:latin typeface="Arial" panose="020B0604020202020204" pitchFamily="34" charset="0"/>
                <a:ea typeface="ＭＳ Ｐゴシック" panose="020B0600070205080204" pitchFamily="34" charset="-128"/>
              </a:rPr>
            </a:br>
            <a:r>
              <a:rPr lang="en-US" altLang="en-US" sz="900">
                <a:latin typeface="Arial" panose="020B0604020202020204" pitchFamily="34" charset="0"/>
                <a:ea typeface="ＭＳ Ｐゴシック" panose="020B0600070205080204" pitchFamily="34" charset="-128"/>
              </a:rPr>
              <a:t>After participating in this ITRC training course, the learner will be able to apply ITRC's </a:t>
            </a:r>
            <a:r>
              <a:rPr lang="en-US" altLang="en-US" sz="900">
                <a:solidFill>
                  <a:schemeClr val="accent2"/>
                </a:solidFill>
                <a:latin typeface="Arial" panose="020B0604020202020204" pitchFamily="34" charset="0"/>
                <a:ea typeface="ＭＳ Ｐゴシック" panose="020B0600070205080204" pitchFamily="34" charset="-128"/>
              </a:rPr>
              <a:t>Decision Making at Contaminated Sites: Issues and Options in Human Health Risk (RISK-3, 2015) </a:t>
            </a:r>
            <a:r>
              <a:rPr lang="en-US" altLang="en-US" sz="900">
                <a:latin typeface="Arial" panose="020B0604020202020204" pitchFamily="34" charset="0"/>
                <a:ea typeface="ＭＳ Ｐゴシック" panose="020B0600070205080204" pitchFamily="34" charset="-128"/>
              </a:rPr>
              <a:t>document when developing or reviewing site-specific risk assessments by:</a:t>
            </a:r>
            <a:br>
              <a:rPr lang="en-US" altLang="en-US" sz="900">
                <a:latin typeface="Arial" panose="020B0604020202020204" pitchFamily="34" charset="0"/>
                <a:ea typeface="ＭＳ Ｐゴシック" panose="020B0600070205080204" pitchFamily="34" charset="-128"/>
              </a:rPr>
            </a:br>
            <a:r>
              <a:rPr lang="en-US" altLang="en-US" sz="900">
                <a:latin typeface="Arial" panose="020B0604020202020204" pitchFamily="34" charset="0"/>
                <a:ea typeface="ＭＳ Ｐゴシック" panose="020B0600070205080204" pitchFamily="34" charset="-128"/>
              </a:rPr>
              <a:t>-- Identifying common issues encountered when alternatives to default parameters and scenarios are proposed during the planning, data evaluation, toxicity, exposure assessment, and risk characterization and providing possible options for addressing these issues</a:t>
            </a:r>
            <a:br>
              <a:rPr lang="en-US" altLang="en-US" sz="900">
                <a:latin typeface="Arial" panose="020B0604020202020204" pitchFamily="34" charset="0"/>
                <a:ea typeface="ＭＳ Ｐゴシック" panose="020B0600070205080204" pitchFamily="34" charset="-128"/>
              </a:rPr>
            </a:br>
            <a:r>
              <a:rPr lang="en-US" altLang="en-US" sz="900">
                <a:latin typeface="Arial" panose="020B0604020202020204" pitchFamily="34" charset="0"/>
                <a:ea typeface="ＭＳ Ｐゴシック" panose="020B0600070205080204" pitchFamily="34" charset="-128"/>
              </a:rPr>
              <a:t>-- Recognizing the value of proper planning and the role of stakeholders in the development and review of risk assessments</a:t>
            </a:r>
            <a:br>
              <a:rPr lang="en-US" altLang="en-US" sz="900">
                <a:latin typeface="Arial" panose="020B0604020202020204" pitchFamily="34" charset="0"/>
                <a:ea typeface="ＭＳ Ｐゴシック" panose="020B0600070205080204" pitchFamily="34" charset="-128"/>
              </a:rPr>
            </a:br>
            <a:r>
              <a:rPr lang="en-US" altLang="en-US" sz="900">
                <a:latin typeface="Arial" panose="020B0604020202020204" pitchFamily="34" charset="0"/>
                <a:ea typeface="ＭＳ Ｐゴシック" panose="020B0600070205080204" pitchFamily="34" charset="-128"/>
              </a:rPr>
              <a:t>-- Providing information (that includes links to additional resources and tools) to support decision making when alternatives to default approaches, scenarios and parameters are proposed</a:t>
            </a:r>
          </a:p>
          <a:p>
            <a:r>
              <a:rPr lang="en-US" altLang="en-US" sz="900">
                <a:latin typeface="Arial" panose="020B0604020202020204" pitchFamily="34" charset="0"/>
                <a:ea typeface="ＭＳ Ｐゴシック" panose="020B0600070205080204" pitchFamily="34" charset="-128"/>
              </a:rPr>
              <a:t>ITRC offers additional documents and training on risk management. ITRC's Use of Risk Assessment in Management of Contaminated Sites (RISK-2, 2008) and associated Internet-based training archive highlight variation of risk-based site management and describes how to improve the use of risk assessment for making better risk management decisions. ITRC's Examination of Risk-Based Screening Values and Approaches of Selected States (RISK-1, 2005) and associated Internet-based training archive focus on the process by which risk-based levels are derived in different states.</a:t>
            </a:r>
          </a:p>
          <a:p>
            <a:pPr eaLnBrk="1" hangingPunct="1">
              <a:lnSpc>
                <a:spcPct val="90000"/>
              </a:lnSpc>
            </a:pPr>
            <a:r>
              <a:rPr lang="en-US" altLang="en-US" sz="900">
                <a:latin typeface="Arial" panose="020B0604020202020204" pitchFamily="34" charset="0"/>
                <a:ea typeface="ＭＳ Ｐゴシック" panose="020B0600070205080204" pitchFamily="34" charset="-128"/>
              </a:rPr>
              <a:t>ITRC (Interstate Technology and Regulatory Council) </a:t>
            </a:r>
            <a:r>
              <a:rPr lang="en-US" altLang="en-US" sz="900" u="sng">
                <a:latin typeface="Arial" panose="020B0604020202020204" pitchFamily="34" charset="0"/>
                <a:ea typeface="ＭＳ Ｐゴシック" panose="020B0600070205080204" pitchFamily="34" charset="-128"/>
              </a:rPr>
              <a:t>www.itrcweb.org</a:t>
            </a:r>
            <a:r>
              <a:rPr lang="en-US" altLang="en-US" sz="900">
                <a:latin typeface="Arial" panose="020B0604020202020204" pitchFamily="34" charset="0"/>
                <a:ea typeface="ＭＳ Ｐゴシック" panose="020B0600070205080204" pitchFamily="34" charset="-128"/>
              </a:rPr>
              <a:t> </a:t>
            </a:r>
          </a:p>
          <a:p>
            <a:pPr eaLnBrk="1" hangingPunct="1">
              <a:lnSpc>
                <a:spcPct val="90000"/>
              </a:lnSpc>
            </a:pPr>
            <a:r>
              <a:rPr lang="en-US" altLang="en-US" sz="900">
                <a:latin typeface="Arial" panose="020B0604020202020204" pitchFamily="34" charset="0"/>
                <a:ea typeface="ＭＳ Ｐゴシック" panose="020B0600070205080204" pitchFamily="34" charset="-128"/>
              </a:rPr>
              <a:t>Training Co-Sponsored by: US EPA Technology Innovation and Field Services Division (TIFSD) (</a:t>
            </a:r>
            <a:r>
              <a:rPr lang="en-US" altLang="en-US" sz="900" u="sng">
                <a:latin typeface="Arial" panose="020B0604020202020204" pitchFamily="34" charset="0"/>
                <a:ea typeface="ＭＳ Ｐゴシック" panose="020B0600070205080204" pitchFamily="34" charset="-128"/>
              </a:rPr>
              <a:t>www.clu-in.org</a:t>
            </a:r>
            <a:r>
              <a:rPr lang="en-US" altLang="en-US" sz="900">
                <a:latin typeface="Arial" panose="020B0604020202020204" pitchFamily="34" charset="0"/>
                <a:ea typeface="ＭＳ Ｐゴシック" panose="020B0600070205080204" pitchFamily="34" charset="-128"/>
              </a:rPr>
              <a:t>) </a:t>
            </a:r>
          </a:p>
          <a:p>
            <a:pPr eaLnBrk="1" hangingPunct="1">
              <a:lnSpc>
                <a:spcPct val="90000"/>
              </a:lnSpc>
            </a:pPr>
            <a:r>
              <a:rPr lang="en-US" altLang="en-US" sz="900">
                <a:latin typeface="Arial" panose="020B0604020202020204" pitchFamily="34" charset="0"/>
                <a:ea typeface="ＭＳ Ｐゴシック" panose="020B0600070205080204" pitchFamily="34" charset="-128"/>
              </a:rPr>
              <a:t>ITRC Training Program: training@itrcweb.org; Phone: 402-201-2419</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4D2512D2-F851-4323-948C-6953D202B982}"/>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29ECBDA4-8B83-478C-BF02-90BE7E1A54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Figure source: USEPA. 2012c. Human Health Risk Assessment (Web Page), Science and Technology, EPA Risk Assessment. United States Environmental Protection Agency. http://www2.epa.gov/risk/human-health-risk-assessment</a:t>
            </a:r>
          </a:p>
        </p:txBody>
      </p:sp>
      <p:sp>
        <p:nvSpPr>
          <p:cNvPr id="47108" name="Slide Number Placeholder 3">
            <a:extLst>
              <a:ext uri="{FF2B5EF4-FFF2-40B4-BE49-F238E27FC236}">
                <a16:creationId xmlns:a16="http://schemas.microsoft.com/office/drawing/2014/main" id="{39C33451-D95C-4721-97B5-65CBB3A5D3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A95FCA-FE56-46A7-A71A-8FDDCC9913AF}" type="slidenum">
              <a:rPr lang="en-US" altLang="en-US">
                <a:latin typeface="Tahoma" panose="020B0604030504040204" pitchFamily="34" charset="0"/>
              </a:rPr>
              <a:pPr/>
              <a:t>20</a:t>
            </a:fld>
            <a:endParaRPr lang="en-US" altLang="en-US">
              <a:latin typeface="Tahoma" panose="020B060403050404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E9E8A96-9450-4616-B3CA-7555DA9CA539}"/>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0E5C8D17-92E1-43AD-BF07-459F6C9608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A549B197-19EF-44C5-9FD1-9579525EAE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249F0A8-F8B0-4587-A5D9-7561EF672BFE}" type="slidenum">
              <a:rPr lang="en-US" altLang="en-US">
                <a:latin typeface="Tahoma" panose="020B0604030504040204" pitchFamily="34" charset="0"/>
              </a:rPr>
              <a:pPr/>
              <a:t>21</a:t>
            </a:fld>
            <a:endParaRPr lang="en-US" altLang="en-US">
              <a:latin typeface="Tahoma" panose="020B060403050404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FC36726A-BAA7-4D07-9C94-8CB95F1AC26A}"/>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CA6D1B98-8B4B-4522-8CD0-0CEA6B80F0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BD790986-62BD-4572-947D-AD45CBBE76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0F5601C-7DE6-4809-B0E3-4F1E35A1EAEB}" type="slidenum">
              <a:rPr lang="en-US" altLang="en-US">
                <a:latin typeface="Tahoma" panose="020B0604030504040204" pitchFamily="34" charset="0"/>
              </a:rPr>
              <a:pPr/>
              <a:t>22</a:t>
            </a:fld>
            <a:endParaRPr lang="en-US" altLang="en-US">
              <a:latin typeface="Tahoma" panose="020B060403050404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4348FFC-D2E1-478C-BDB5-71F1A49C32D5}"/>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A74B0AB0-8301-4DA6-8F03-BE267A36BF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Example site in Puerto Rico.</a:t>
            </a:r>
          </a:p>
        </p:txBody>
      </p:sp>
      <p:sp>
        <p:nvSpPr>
          <p:cNvPr id="53252" name="Slide Number Placeholder 3">
            <a:extLst>
              <a:ext uri="{FF2B5EF4-FFF2-40B4-BE49-F238E27FC236}">
                <a16:creationId xmlns:a16="http://schemas.microsoft.com/office/drawing/2014/main" id="{0C835EE5-487A-4798-A9AA-6DFEFE5C23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33AEFB4-70B7-456E-B280-522521F6EA94}" type="slidenum">
              <a:rPr lang="en-US" altLang="en-US">
                <a:latin typeface="Tahoma" panose="020B0604030504040204" pitchFamily="34" charset="0"/>
              </a:rPr>
              <a:pPr/>
              <a:t>23</a:t>
            </a:fld>
            <a:endParaRPr lang="en-US" altLang="en-US">
              <a:latin typeface="Tahoma" panose="020B060403050404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B70E007-8F3C-4A91-999B-A3C8A89CBBE9}"/>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B071F712-2375-4B60-A0BA-0DED716951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Figure 3-1. Regulatory context hierarchy</a:t>
            </a:r>
          </a:p>
        </p:txBody>
      </p:sp>
      <p:sp>
        <p:nvSpPr>
          <p:cNvPr id="55300" name="Slide Number Placeholder 3">
            <a:extLst>
              <a:ext uri="{FF2B5EF4-FFF2-40B4-BE49-F238E27FC236}">
                <a16:creationId xmlns:a16="http://schemas.microsoft.com/office/drawing/2014/main" id="{CE838C93-9C15-49ED-8D3A-ED675150AD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CDE01C-9A4E-49D2-ABCE-CBF40168FF99}" type="slidenum">
              <a:rPr lang="en-US" altLang="en-US">
                <a:latin typeface="Tahoma" panose="020B0604030504040204" pitchFamily="34" charset="0"/>
              </a:rPr>
              <a:pPr/>
              <a:t>24</a:t>
            </a:fld>
            <a:endParaRPr lang="en-US" altLang="en-US">
              <a:latin typeface="Tahoma" panose="020B060403050404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3B0574F-4959-4D6F-B24F-5A4D4EBFEF38}"/>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B27C1A32-2753-4959-BCA6-7540ABE5E9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Figure Source: ITRC. 2012 Incremental Sampling Methodology. ISM-1. Washington, D.C.: Interstate Technology &amp; Regulatory Council. http://www.itrcweb.org/Ism-1/Executive_Summary.html.</a:t>
            </a:r>
          </a:p>
          <a:p>
            <a:endParaRPr lang="en-US" altLang="en-US">
              <a:latin typeface="Arial" panose="020B0604020202020204" pitchFamily="34" charset="0"/>
              <a:ea typeface="ＭＳ Ｐゴシック" panose="020B0600070205080204" pitchFamily="34" charset="-128"/>
            </a:endParaRPr>
          </a:p>
        </p:txBody>
      </p:sp>
      <p:sp>
        <p:nvSpPr>
          <p:cNvPr id="57348" name="Slide Number Placeholder 3">
            <a:extLst>
              <a:ext uri="{FF2B5EF4-FFF2-40B4-BE49-F238E27FC236}">
                <a16:creationId xmlns:a16="http://schemas.microsoft.com/office/drawing/2014/main" id="{67D34D10-A62F-4C3B-BCE4-8866E16F84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4E4AF98-88F5-494E-88F3-1FDCD75B627A}" type="slidenum">
              <a:rPr lang="en-US" altLang="en-US">
                <a:latin typeface="Tahoma" panose="020B0604030504040204" pitchFamily="34" charset="0"/>
              </a:rPr>
              <a:pPr/>
              <a:t>25</a:t>
            </a:fld>
            <a:endParaRPr lang="en-US" altLang="en-US">
              <a:latin typeface="Tahoma" panose="020B060403050404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1F1CDE5-87E3-41DA-BD64-73347D85EC27}"/>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50953FD7-8B40-413D-95A5-295C8012BE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Many states and programs have guidance on this issue; be aware of applicable guidance.  </a:t>
            </a:r>
          </a:p>
          <a:p>
            <a:endParaRPr lang="en-US" altLang="en-US">
              <a:latin typeface="Arial" panose="020B0604020202020204" pitchFamily="34" charset="0"/>
              <a:ea typeface="ＭＳ Ｐゴシック" panose="020B0600070205080204" pitchFamily="34" charset="-128"/>
            </a:endParaRPr>
          </a:p>
        </p:txBody>
      </p:sp>
      <p:sp>
        <p:nvSpPr>
          <p:cNvPr id="59396" name="Slide Number Placeholder 3">
            <a:extLst>
              <a:ext uri="{FF2B5EF4-FFF2-40B4-BE49-F238E27FC236}">
                <a16:creationId xmlns:a16="http://schemas.microsoft.com/office/drawing/2014/main" id="{C668FDA1-BE4A-4780-B6AC-DE91B8F05E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1F6706F-3D7D-4183-8367-5B2749203E73}" type="slidenum">
              <a:rPr lang="en-US" altLang="en-US">
                <a:latin typeface="Tahoma" panose="020B0604030504040204" pitchFamily="34" charset="0"/>
              </a:rPr>
              <a:pPr/>
              <a:t>26</a:t>
            </a:fld>
            <a:endParaRPr lang="en-US" altLang="en-US">
              <a:latin typeface="Tahoma" panose="020B060403050404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BACD880-1D63-4D9D-883C-EAC9D5671996}"/>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E9E69786-1016-4993-99DC-8518F73FB6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Former ITRC teams prepared guidance documents titled “An Overview of Land Use Control Management Systems” in 2008 and “Long Term Contaminant Management Using Institutional Controls” – on ITRC website. </a:t>
            </a:r>
          </a:p>
          <a:p>
            <a:endParaRPr lang="en-US" altLang="en-US">
              <a:latin typeface="Arial" panose="020B0604020202020204" pitchFamily="34" charset="0"/>
              <a:ea typeface="ＭＳ Ｐゴシック" panose="020B0600070205080204" pitchFamily="34" charset="-128"/>
            </a:endParaRPr>
          </a:p>
        </p:txBody>
      </p:sp>
      <p:sp>
        <p:nvSpPr>
          <p:cNvPr id="61444" name="Slide Number Placeholder 3">
            <a:extLst>
              <a:ext uri="{FF2B5EF4-FFF2-40B4-BE49-F238E27FC236}">
                <a16:creationId xmlns:a16="http://schemas.microsoft.com/office/drawing/2014/main" id="{03E5036A-D2D2-492B-9CBF-900D201F7E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BE854ED-48E0-40F2-9015-2AE623F8897B}" type="slidenum">
              <a:rPr lang="en-US" altLang="en-US">
                <a:latin typeface="Tahoma" panose="020B0604030504040204" pitchFamily="34" charset="0"/>
              </a:rPr>
              <a:pPr/>
              <a:t>27</a:t>
            </a:fld>
            <a:endParaRPr lang="en-US" altLang="en-US">
              <a:latin typeface="Tahoma" panose="020B060403050404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2DA4E662-6884-4327-80A7-3BDB6B69F916}"/>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6395DE0A-16B2-4FC2-8CD9-CCC78552D6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Example site in Illinois.</a:t>
            </a:r>
          </a:p>
        </p:txBody>
      </p:sp>
      <p:sp>
        <p:nvSpPr>
          <p:cNvPr id="63492" name="Slide Number Placeholder 3">
            <a:extLst>
              <a:ext uri="{FF2B5EF4-FFF2-40B4-BE49-F238E27FC236}">
                <a16:creationId xmlns:a16="http://schemas.microsoft.com/office/drawing/2014/main" id="{0784E159-8F19-4BAE-9140-A2FFBD3950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CC3A8A0-9E52-4272-AB92-8070C61C3D27}" type="slidenum">
              <a:rPr lang="en-US" altLang="en-US">
                <a:latin typeface="Tahoma" panose="020B0604030504040204" pitchFamily="34" charset="0"/>
              </a:rPr>
              <a:pPr/>
              <a:t>28</a:t>
            </a:fld>
            <a:endParaRPr lang="en-US" altLang="en-US">
              <a:latin typeface="Tahoma" panose="020B060403050404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ED2868FC-E36B-4592-871A-37D3D229CA75}"/>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22CA355F-7061-4606-90C7-26BFC042AA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Example site in Wisconsin.</a:t>
            </a:r>
          </a:p>
        </p:txBody>
      </p:sp>
      <p:sp>
        <p:nvSpPr>
          <p:cNvPr id="65540" name="Slide Number Placeholder 3">
            <a:extLst>
              <a:ext uri="{FF2B5EF4-FFF2-40B4-BE49-F238E27FC236}">
                <a16:creationId xmlns:a16="http://schemas.microsoft.com/office/drawing/2014/main" id="{07F208F5-0C95-4983-9667-93AC76D20F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E7A5799-A561-4B89-9EED-3446B12A2B7E}" type="slidenum">
              <a:rPr lang="en-US" altLang="en-US">
                <a:latin typeface="Tahoma" panose="020B0604030504040204" pitchFamily="34" charset="0"/>
              </a:rPr>
              <a:pPr/>
              <a:t>29</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B4DAB09D-3514-40EC-8B65-3175EF2E3F56}"/>
              </a:ext>
            </a:extLst>
          </p:cNvPr>
          <p:cNvSpPr txBox="1">
            <a:spLocks noGrp="1" noChangeArrowheads="1"/>
          </p:cNvSpPr>
          <p:nvPr/>
        </p:nvSpPr>
        <p:spPr bwMode="auto">
          <a:xfrm>
            <a:off x="4016375" y="8958263"/>
            <a:ext cx="30702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2" tIns="47106" rIns="94212" bIns="47106" anchor="b"/>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7906CA4B-4EFA-46EF-8C12-E964FB60C0A3}" type="slidenum">
              <a:rPr lang="en-US" altLang="en-US" sz="1200">
                <a:latin typeface="Tahoma" panose="020B0604030504040204" pitchFamily="34" charset="0"/>
              </a:rPr>
              <a:pPr algn="r" eaLnBrk="1" hangingPunct="1"/>
              <a:t>3</a:t>
            </a:fld>
            <a:endParaRPr lang="en-US" altLang="en-US" sz="1200">
              <a:latin typeface="Tahoma" panose="020B0604030504040204" pitchFamily="34" charset="0"/>
            </a:endParaRPr>
          </a:p>
        </p:txBody>
      </p:sp>
      <p:sp>
        <p:nvSpPr>
          <p:cNvPr id="12291" name="Rectangle 2">
            <a:extLst>
              <a:ext uri="{FF2B5EF4-FFF2-40B4-BE49-F238E27FC236}">
                <a16:creationId xmlns:a16="http://schemas.microsoft.com/office/drawing/2014/main" id="{1AD55D7C-E828-427A-BC31-10A543A30B08}"/>
              </a:ext>
            </a:extLst>
          </p:cNvPr>
          <p:cNvSpPr>
            <a:spLocks noGrp="1" noRot="1" noChangeAspect="1" noChangeArrowheads="1" noTextEdit="1"/>
          </p:cNvSpPr>
          <p:nvPr>
            <p:ph type="sldImg"/>
          </p:nvPr>
        </p:nvSpPr>
        <p:spPr>
          <a:xfrm>
            <a:off x="1187450" y="708025"/>
            <a:ext cx="4711700" cy="3535363"/>
          </a:xfrm>
          <a:ln/>
        </p:spPr>
      </p:sp>
      <p:sp>
        <p:nvSpPr>
          <p:cNvPr id="12292" name="Rectangle 3">
            <a:extLst>
              <a:ext uri="{FF2B5EF4-FFF2-40B4-BE49-F238E27FC236}">
                <a16:creationId xmlns:a16="http://schemas.microsoft.com/office/drawing/2014/main" id="{4F0D77A3-2836-4C86-A667-BD78C5F8162F}"/>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Although I’m sure that some of you are familiar with these rules from previous CLU-IN events, let’s run through them quickly for our new participants. </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We have started the seminar with all phone lines muted to prevent background noise. Please keep your phone lines muted during the seminar to minimize disruption and background noise. During the question and answer break, press #6 to unmute your lines to ask a question (note: *6 to mute again). Also, please do NOT put this call on hold as this may bring unwanted background music over the lines and interrupt the seminar.</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Use the “Q&amp;A” box to ask questions, make comments, or report technical problems any time. For questions and comments provided out loud, please hold until the designated Q&amp;A breaks.</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b="1" i="1">
                <a:latin typeface="Arial" panose="020B0604020202020204" pitchFamily="34" charset="0"/>
                <a:ea typeface="ＭＳ Ｐゴシック" panose="020B0600070205080204" pitchFamily="34" charset="-128"/>
              </a:rPr>
              <a:t>Everyone</a:t>
            </a:r>
            <a:r>
              <a:rPr lang="en-US" altLang="en-US">
                <a:latin typeface="Arial" panose="020B0604020202020204" pitchFamily="34" charset="0"/>
                <a:ea typeface="ＭＳ Ｐゴシック" panose="020B0600070205080204" pitchFamily="34" charset="-128"/>
              </a:rPr>
              <a:t> – please complete the feedback form before you leave the training website. Link to feedback form is available on last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348098C-4379-4F53-B08C-8CB00E574749}"/>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7811AFA6-4672-4795-BCF5-6F0B1675B9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67588" name="Slide Number Placeholder 3">
            <a:extLst>
              <a:ext uri="{FF2B5EF4-FFF2-40B4-BE49-F238E27FC236}">
                <a16:creationId xmlns:a16="http://schemas.microsoft.com/office/drawing/2014/main" id="{E59C1981-A6FC-4160-83A4-429C22840C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B1158B-9D94-4A1E-9BED-5989933E9B0C}" type="slidenum">
              <a:rPr lang="en-US" altLang="en-US">
                <a:latin typeface="Tahoma" panose="020B0604030504040204" pitchFamily="34" charset="0"/>
              </a:rPr>
              <a:pPr/>
              <a:t>30</a:t>
            </a:fld>
            <a:endParaRPr lang="en-US" altLang="en-US">
              <a:latin typeface="Tahoma" panose="020B060403050404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825716FB-EF58-4D9E-89F9-C67A34ADB388}"/>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5855EF1E-9224-46EA-97F9-845569BA95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Example site in Illinois.</a:t>
            </a:r>
          </a:p>
        </p:txBody>
      </p:sp>
      <p:sp>
        <p:nvSpPr>
          <p:cNvPr id="69636" name="Slide Number Placeholder 3">
            <a:extLst>
              <a:ext uri="{FF2B5EF4-FFF2-40B4-BE49-F238E27FC236}">
                <a16:creationId xmlns:a16="http://schemas.microsoft.com/office/drawing/2014/main" id="{C062B34A-8214-4535-8D69-EE59FA2B7F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D53EE22-0ABC-435E-BED2-FBF87C6A8415}" type="slidenum">
              <a:rPr lang="en-US" altLang="en-US">
                <a:latin typeface="Tahoma" panose="020B0604030504040204" pitchFamily="34" charset="0"/>
              </a:rPr>
              <a:pPr/>
              <a:t>31</a:t>
            </a:fld>
            <a:endParaRPr lang="en-US" altLang="en-US">
              <a:latin typeface="Tahoma" panose="020B060403050404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A0E86D5A-8678-46E7-9E54-46AC1C317712}"/>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0AF6FCB9-6FF7-448C-8796-CAC5272489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71684" name="Slide Number Placeholder 3">
            <a:extLst>
              <a:ext uri="{FF2B5EF4-FFF2-40B4-BE49-F238E27FC236}">
                <a16:creationId xmlns:a16="http://schemas.microsoft.com/office/drawing/2014/main" id="{D93DC578-A326-419F-99F2-5A11609127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0FA127-1C3F-416A-89D4-A263E0772FDF}" type="slidenum">
              <a:rPr lang="en-US" altLang="en-US">
                <a:latin typeface="Tahoma" panose="020B0604030504040204" pitchFamily="34" charset="0"/>
              </a:rPr>
              <a:pPr/>
              <a:t>32</a:t>
            </a:fld>
            <a:endParaRPr lang="en-US" altLang="en-US">
              <a:latin typeface="Tahoma" panose="020B060403050404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C8BDD261-53AA-4EA9-886B-80B2B54E10F9}"/>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46F6CCCD-C88D-43C9-80D0-232101A121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73732" name="Slide Number Placeholder 3">
            <a:extLst>
              <a:ext uri="{FF2B5EF4-FFF2-40B4-BE49-F238E27FC236}">
                <a16:creationId xmlns:a16="http://schemas.microsoft.com/office/drawing/2014/main" id="{D074C165-D700-4E97-94A3-04B63F1731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C930465-8CE8-4397-A424-0C215949FCD9}" type="slidenum">
              <a:rPr lang="en-US" altLang="en-US">
                <a:latin typeface="Tahoma" panose="020B0604030504040204" pitchFamily="34" charset="0"/>
              </a:rPr>
              <a:pPr/>
              <a:t>33</a:t>
            </a:fld>
            <a:endParaRPr lang="en-US" altLang="en-US">
              <a:latin typeface="Tahoma" panose="020B060403050404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028DD2CB-9576-4A6D-85C1-7D1D6E41258F}"/>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EA69750C-3F93-4E94-872B-F7BC661CAC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75780" name="Slide Number Placeholder 3">
            <a:extLst>
              <a:ext uri="{FF2B5EF4-FFF2-40B4-BE49-F238E27FC236}">
                <a16:creationId xmlns:a16="http://schemas.microsoft.com/office/drawing/2014/main" id="{64B603EC-06EF-4F3D-AF07-BD36595C93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545EB33-E999-469B-9B11-6E4CA191B111}" type="slidenum">
              <a:rPr lang="en-US" altLang="en-US">
                <a:latin typeface="Tahoma" panose="020B0604030504040204" pitchFamily="34" charset="0"/>
              </a:rPr>
              <a:pPr/>
              <a:t>34</a:t>
            </a:fld>
            <a:endParaRPr lang="en-US" altLang="en-US">
              <a:latin typeface="Tahoma" panose="020B060403050404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82DC923-C8F7-46FA-9A9F-C7C1A774CF31}"/>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AACA85BA-0CC9-4E8F-80D4-CBB953227D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77828" name="Slide Number Placeholder 3">
            <a:extLst>
              <a:ext uri="{FF2B5EF4-FFF2-40B4-BE49-F238E27FC236}">
                <a16:creationId xmlns:a16="http://schemas.microsoft.com/office/drawing/2014/main" id="{149E2760-32B5-4CC2-8240-5A83ECED83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13C1C81-4983-4C89-915D-30F897C8C39B}" type="slidenum">
              <a:rPr lang="en-US" altLang="en-US">
                <a:latin typeface="Tahoma" panose="020B0604030504040204" pitchFamily="34" charset="0"/>
              </a:rPr>
              <a:pPr/>
              <a:t>35</a:t>
            </a:fld>
            <a:endParaRPr lang="en-US" altLang="en-US">
              <a:latin typeface="Tahoma" panose="020B060403050404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859F88B1-9927-402D-BB26-217F8597DAC7}"/>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D48E1C97-446E-4260-859C-2D9662415D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79876" name="Slide Number Placeholder 3">
            <a:extLst>
              <a:ext uri="{FF2B5EF4-FFF2-40B4-BE49-F238E27FC236}">
                <a16:creationId xmlns:a16="http://schemas.microsoft.com/office/drawing/2014/main" id="{B7B5F47C-C53B-4958-8EC1-2982A761D6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7E6B63F-9A96-4973-B56C-FCD983CE010C}" type="slidenum">
              <a:rPr lang="en-US" altLang="en-US">
                <a:latin typeface="Tahoma" panose="020B0604030504040204" pitchFamily="34" charset="0"/>
              </a:rPr>
              <a:pPr/>
              <a:t>36</a:t>
            </a:fld>
            <a:endParaRPr lang="en-US" altLang="en-US">
              <a:latin typeface="Tahoma" panose="020B060403050404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43A1668-9A92-4738-84A4-927C788D66B9}"/>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73151C20-17F9-4DA8-B69E-F17BD51AD9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81924" name="Slide Number Placeholder 3">
            <a:extLst>
              <a:ext uri="{FF2B5EF4-FFF2-40B4-BE49-F238E27FC236}">
                <a16:creationId xmlns:a16="http://schemas.microsoft.com/office/drawing/2014/main" id="{9557B9C5-7722-4D02-BAAE-F5FA1A80A5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03B577F-20A6-4230-BDE9-DC53346C2AC3}" type="slidenum">
              <a:rPr lang="en-US" altLang="en-US">
                <a:latin typeface="Tahoma" panose="020B0604030504040204" pitchFamily="34" charset="0"/>
              </a:rPr>
              <a:pPr/>
              <a:t>37</a:t>
            </a:fld>
            <a:endParaRPr lang="en-US" altLang="en-US">
              <a:latin typeface="Tahoma" panose="020B060403050404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C0CD0585-01CD-4964-803C-C442FD15F336}"/>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394266D2-3266-48F4-B658-95ACA7FA30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83972" name="Slide Number Placeholder 3">
            <a:extLst>
              <a:ext uri="{FF2B5EF4-FFF2-40B4-BE49-F238E27FC236}">
                <a16:creationId xmlns:a16="http://schemas.microsoft.com/office/drawing/2014/main" id="{AE36475A-72EF-45C6-AF33-1412BA8C0D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6252560-9008-4C5A-BF53-99AC3F8960FF}" type="slidenum">
              <a:rPr lang="en-US" altLang="en-US">
                <a:latin typeface="Tahoma" panose="020B0604030504040204" pitchFamily="34" charset="0"/>
              </a:rPr>
              <a:pPr/>
              <a:t>38</a:t>
            </a:fld>
            <a:endParaRPr lang="en-US" altLang="en-US">
              <a:latin typeface="Tahoma" panose="020B060403050404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EDDCCD7D-5AC9-43FF-B470-C3762756F375}"/>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1B514BBB-86F1-425B-B7B5-AB8F0238F4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Figure 4-3 from the RISK-3 document Data Source: from</a:t>
            </a:r>
          </a:p>
          <a:p>
            <a:r>
              <a:rPr lang="en-US" altLang="en-US">
                <a:latin typeface="Arial" panose="020B0604020202020204" pitchFamily="34" charset="0"/>
                <a:ea typeface="ＭＳ Ｐゴシック" panose="020B0600070205080204" pitchFamily="34" charset="-128"/>
              </a:rPr>
              <a:t>Bradford, G.R., A.C. Change, A.L. Page, D. Bakhtar, J.A. Frampton, and H. Wright. 1996. "Background Concentrations of Trace Metals and Major Elements in California Soils." Kearny Foundation of Soil Science, Division of Agriculture and Natural Resources, University of California.</a:t>
            </a:r>
          </a:p>
          <a:p>
            <a:r>
              <a:rPr lang="en-US" altLang="en-US">
                <a:latin typeface="Arial" panose="020B0604020202020204" pitchFamily="34" charset="0"/>
                <a:ea typeface="ＭＳ Ｐゴシック" panose="020B0600070205080204" pitchFamily="34" charset="-128"/>
              </a:rPr>
              <a:t>Solt, M.J. 2010. Multivariate Analysis of Lead in Urban Soil in Sacramento, CA, California State University, Sacramento.</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Q-plot example developed using USEPA’s ProUCL statistical software package.</a:t>
            </a:r>
          </a:p>
          <a:p>
            <a:r>
              <a:rPr lang="en-US" altLang="en-US">
                <a:latin typeface="Arial" panose="020B0604020202020204" pitchFamily="34" charset="0"/>
                <a:ea typeface="ＭＳ Ｐゴシック" panose="020B0600070205080204" pitchFamily="34" charset="-128"/>
              </a:rPr>
              <a:t>See the ITRC GSMC-1 document for information about ProUCL www.itrcweb.org/gsmc-1, Appendix D.14</a:t>
            </a:r>
          </a:p>
        </p:txBody>
      </p:sp>
      <p:sp>
        <p:nvSpPr>
          <p:cNvPr id="86020" name="Slide Number Placeholder 3">
            <a:extLst>
              <a:ext uri="{FF2B5EF4-FFF2-40B4-BE49-F238E27FC236}">
                <a16:creationId xmlns:a16="http://schemas.microsoft.com/office/drawing/2014/main" id="{F858CE91-729D-499D-BF69-FF92D02AA3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5EB71D8-81F8-41C9-AE48-6BDD55590F5A}" type="slidenum">
              <a:rPr lang="en-US" altLang="en-US">
                <a:latin typeface="Tahoma" panose="020B0604030504040204" pitchFamily="34" charset="0"/>
              </a:rPr>
              <a:pPr/>
              <a:t>39</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6924CD9C-1D38-4FC5-8547-96BD98B72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1F61BB-AA91-40A2-B6DF-B8B39F8BCC00}" type="slidenum">
              <a:rPr lang="en-US" altLang="en-US">
                <a:latin typeface="Tahoma" panose="020B0604030504040204" pitchFamily="34" charset="0"/>
              </a:rPr>
              <a:pPr/>
              <a:t>4</a:t>
            </a:fld>
            <a:endParaRPr lang="en-US" altLang="en-US">
              <a:latin typeface="Tahoma" panose="020B0604030504040204" pitchFamily="34" charset="0"/>
            </a:endParaRPr>
          </a:p>
        </p:txBody>
      </p:sp>
      <p:sp>
        <p:nvSpPr>
          <p:cNvPr id="14339" name="Rectangle 2">
            <a:extLst>
              <a:ext uri="{FF2B5EF4-FFF2-40B4-BE49-F238E27FC236}">
                <a16:creationId xmlns:a16="http://schemas.microsoft.com/office/drawing/2014/main" id="{5D4DDAAC-57AA-4A38-A16C-A4DAC7FEBA5E}"/>
              </a:ext>
            </a:extLst>
          </p:cNvPr>
          <p:cNvSpPr>
            <a:spLocks noChangeArrowheads="1" noTextEdit="1"/>
          </p:cNvSpPr>
          <p:nvPr>
            <p:ph type="sldImg"/>
          </p:nvPr>
        </p:nvSpPr>
        <p:spPr>
          <a:ln/>
        </p:spPr>
      </p:sp>
      <p:sp>
        <p:nvSpPr>
          <p:cNvPr id="14340" name="Rectangle 3">
            <a:extLst>
              <a:ext uri="{FF2B5EF4-FFF2-40B4-BE49-F238E27FC236}">
                <a16:creationId xmlns:a16="http://schemas.microsoft.com/office/drawing/2014/main" id="{49A1869A-4129-45B5-A4C3-EB3E7E848B6A}"/>
              </a:ext>
            </a:extLst>
          </p:cNvPr>
          <p:cNvSpPr>
            <a:spLocks noGrp="1" noChangeArrowheads="1"/>
          </p:cNvSpPr>
          <p:nvPr>
            <p:ph type="body" idx="1"/>
          </p:nvPr>
        </p:nvSpPr>
        <p:spPr>
          <a:xfrm>
            <a:off x="266700" y="4478338"/>
            <a:ext cx="6553200" cy="4243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a:latin typeface="Arial" panose="020B0604020202020204" pitchFamily="34" charset="0"/>
                <a:ea typeface="ＭＳ Ｐゴシック" panose="020B0600070205080204" pitchFamily="34" charset="-128"/>
              </a:rPr>
              <a:t>The Interstate Technology and Regulatory Council (ITRC) is a state-led coalition of regulators, industry experts, citizen stakeholders, academia and federal partners that work to achieve regulatory acceptance of environmental technologies and innovative approaches. ITRC consists of all 50 states (and Puerto Rico and the District of Columbia) that work to break down barriers and reduce compliance costs, making it easier to use new technologies and helping states maximize resources. ITRC brings together a diverse mix of environmental experts and stakeholders from both the public and private sectors to broaden and deepen technical knowledge and advance the regulatory acceptance of environmental technologies. Together, we’re building the environmental community’s ability to expedite quality decision making while protecting human health and the environment. With our network of organizations and individuals throughout the environmental community, ITRC is a unique catalyst for dialogue between regulators and the regulated community.</a:t>
            </a:r>
          </a:p>
          <a:p>
            <a:pPr eaLnBrk="1" hangingPunct="1"/>
            <a:r>
              <a:rPr lang="en-US" altLang="en-US" sz="800">
                <a:latin typeface="Arial" panose="020B0604020202020204" pitchFamily="34" charset="0"/>
                <a:ea typeface="ＭＳ Ｐゴシック" panose="020B0600070205080204" pitchFamily="34" charset="-128"/>
              </a:rPr>
              <a:t>For a state to be a member of ITRC their environmental agency must designate a State Point of Contact. To find out who your State POC is check out the “contacts” section at www.itrcweb.org. Also, click on “membership” to learn how you can become a member of an ITRC Technical Team.</a:t>
            </a:r>
          </a:p>
          <a:p>
            <a:pPr eaLnBrk="1" hangingPunct="1"/>
            <a:endParaRPr lang="en-US" altLang="en-US" sz="800">
              <a:latin typeface="Arial" panose="020B0604020202020204" pitchFamily="34" charset="0"/>
              <a:ea typeface="ＭＳ Ｐゴシック" panose="020B0600070205080204" pitchFamily="34" charset="-128"/>
            </a:endParaRPr>
          </a:p>
          <a:p>
            <a:r>
              <a:rPr lang="en-US" altLang="en-US" sz="800">
                <a:latin typeface="Arial" panose="020B0604020202020204" pitchFamily="34" charset="0"/>
                <a:ea typeface="ＭＳ Ｐゴシック" panose="020B0600070205080204" pitchFamily="34" charset="-128"/>
              </a:rPr>
              <a:t>Disclaimer: This material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 and no official endorsement should be inferred.</a:t>
            </a:r>
          </a:p>
          <a:p>
            <a:r>
              <a:rPr lang="en-US" altLang="en-US" sz="800">
                <a:latin typeface="Arial" panose="020B0604020202020204" pitchFamily="34" charset="0"/>
                <a:ea typeface="ＭＳ Ｐゴシック" panose="020B0600070205080204" pitchFamily="34" charset="-128"/>
              </a:rPr>
              <a:t> The information provided in documents, training curricula, and other print or electronic materials created by the Interstate Technology and Regulatory Council (“ITRC” and such materials are referred to as “ITRC Materials”) is intended as a general reference to help regulators and others develop a consistent approach to their evaluation, regulatory approval, and deployment of environmental technologies. The information in ITRC Materials was formulated to be reliable and accurate. However, the information is provided "as is" and use of this information is at the users’ own risk. </a:t>
            </a:r>
          </a:p>
          <a:p>
            <a:r>
              <a:rPr lang="en-US" altLang="en-US" sz="800">
                <a:latin typeface="Arial" panose="020B0604020202020204" pitchFamily="34" charset="0"/>
                <a:ea typeface="ＭＳ Ｐゴシック" panose="020B0600070205080204" pitchFamily="34" charset="-128"/>
              </a:rPr>
              <a:t> ITRC Materials do not necessarily address all applicable health and safety risks and precautions with respect to particular materials, conditions, or procedures in specific applications of any technology. Consequently, ITRC recommends consulting applicable standards, laws, regulations, suppliers of materials, and material safety data sheets for information concerning safety and health risks and precautions and compliance with then-applicable laws and regulations. ITRC, ERIS and ECOS shall not be liable in the event of any conflict between information in ITRC Materials and such laws, regulations, and/or other ordinances. The content in ITRC Materials may be revised or withdrawn at any time without prior notice.</a:t>
            </a:r>
          </a:p>
          <a:p>
            <a:r>
              <a:rPr lang="en-US" altLang="en-US" sz="800">
                <a:latin typeface="Arial" panose="020B0604020202020204" pitchFamily="34" charset="0"/>
                <a:ea typeface="ＭＳ Ｐゴシック" panose="020B0600070205080204" pitchFamily="34" charset="-128"/>
              </a:rPr>
              <a:t> ITRC, ERIS, and ECOS make no representations or warranties, express or implied, with respect to information in ITRC Materials and specifically disclaim all warranties to the fullest extent permitted by law (including, but not limited to, merchantability or fitness for a particular purpose). ITRC, ERIS, and ECOS will not accept liability for damages of any kind that result from acting upon or using this information. </a:t>
            </a:r>
          </a:p>
          <a:p>
            <a:r>
              <a:rPr lang="en-US" altLang="en-US" sz="800">
                <a:latin typeface="Arial" panose="020B0604020202020204" pitchFamily="34" charset="0"/>
                <a:ea typeface="ＭＳ Ｐゴシック" panose="020B0600070205080204" pitchFamily="34" charset="-128"/>
              </a:rPr>
              <a:t> ITRC, ERIS, and ECOS do not endorse or recommend the use of specific technology or technology provider through ITRC Materials. Reference to technologies, products, or services offered by other parties does not constitute a guarantee by ITRC, ERIS, and ECOS of the quality or value of those technologies, products, or services. Information in ITRC Materials is for general reference only; it should not be construed as definitive guidance for any specific site and is not a substitute for consultation with qualified professional advisors.</a:t>
            </a:r>
          </a:p>
          <a:p>
            <a:pPr eaLnBrk="1" hangingPunct="1"/>
            <a:endParaRPr lang="en-US" altLang="en-US" sz="800">
              <a:latin typeface="Arial" panose="020B0604020202020204" pitchFamily="34" charset="0"/>
              <a:ea typeface="ＭＳ Ｐゴシック" panose="020B0600070205080204" pitchFamily="34" charset="-128"/>
            </a:endParaRPr>
          </a:p>
          <a:p>
            <a:pPr eaLnBrk="1" hangingPunct="1"/>
            <a:endParaRPr lang="en-US" altLang="en-US" sz="800">
              <a:latin typeface="Arial" panose="020B0604020202020204" pitchFamily="34" charset="0"/>
              <a:ea typeface="ＭＳ Ｐゴシック" panose="020B0600070205080204" pitchFamily="34" charset="-128"/>
            </a:endParaRPr>
          </a:p>
          <a:p>
            <a:pPr eaLnBrk="1" hangingPunct="1"/>
            <a:endParaRPr lang="en-US" altLang="en-US" sz="8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39BE2E20-599F-46EF-87AB-6413152000C1}"/>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249CD6FF-C24B-455B-BEBD-8C6AA1DECD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Figure 6-10. Hypothetical exposure area with clustered data.</a:t>
            </a:r>
          </a:p>
          <a:p>
            <a:endParaRPr lang="en-US" altLang="en-US">
              <a:latin typeface="Arial" panose="020B0604020202020204" pitchFamily="34" charset="0"/>
              <a:ea typeface="ＭＳ Ｐゴシック" panose="020B0600070205080204" pitchFamily="34" charset="-128"/>
            </a:endParaRPr>
          </a:p>
        </p:txBody>
      </p:sp>
      <p:sp>
        <p:nvSpPr>
          <p:cNvPr id="88068" name="Slide Number Placeholder 3">
            <a:extLst>
              <a:ext uri="{FF2B5EF4-FFF2-40B4-BE49-F238E27FC236}">
                <a16:creationId xmlns:a16="http://schemas.microsoft.com/office/drawing/2014/main" id="{7882CFFE-5E2B-4F80-9685-04525F49EC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81F60E-DE5B-4362-8F0E-F4F7850892AA}" type="slidenum">
              <a:rPr lang="en-US" altLang="en-US">
                <a:latin typeface="Tahoma" panose="020B0604030504040204" pitchFamily="34" charset="0"/>
              </a:rPr>
              <a:pPr/>
              <a:t>40</a:t>
            </a:fld>
            <a:endParaRPr lang="en-US" altLang="en-US">
              <a:latin typeface="Tahoma" panose="020B060403050404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FC119026-2227-4F53-90D3-6398B5166D16}"/>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E52A48F1-3690-440D-B3BC-5DE855A027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90116" name="Slide Number Placeholder 3">
            <a:extLst>
              <a:ext uri="{FF2B5EF4-FFF2-40B4-BE49-F238E27FC236}">
                <a16:creationId xmlns:a16="http://schemas.microsoft.com/office/drawing/2014/main" id="{8B47354A-ABC6-4404-B255-D90CEF828A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47E02AC-C22D-4038-BC2C-80ABC9F6E941}" type="slidenum">
              <a:rPr lang="en-US" altLang="en-US">
                <a:latin typeface="Tahoma" panose="020B0604030504040204" pitchFamily="34" charset="0"/>
              </a:rPr>
              <a:pPr/>
              <a:t>41</a:t>
            </a:fld>
            <a:endParaRPr lang="en-US" altLang="en-US">
              <a:latin typeface="Tahoma" panose="020B060403050404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A1D1A4A6-0FD3-4D6B-A6A8-D6D38884C35E}"/>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D6F47F85-9E5F-4D4D-A1A8-31F933266C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Example site in Illinois.</a:t>
            </a:r>
          </a:p>
        </p:txBody>
      </p:sp>
      <p:sp>
        <p:nvSpPr>
          <p:cNvPr id="92164" name="Slide Number Placeholder 3">
            <a:extLst>
              <a:ext uri="{FF2B5EF4-FFF2-40B4-BE49-F238E27FC236}">
                <a16:creationId xmlns:a16="http://schemas.microsoft.com/office/drawing/2014/main" id="{94DD90FD-6A66-44DA-B335-A3B8EB77A6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B3E9A8-5403-4DA6-8CF3-36FB97A6AC78}" type="slidenum">
              <a:rPr lang="en-US" altLang="en-US">
                <a:latin typeface="Tahoma" panose="020B0604030504040204" pitchFamily="34" charset="0"/>
              </a:rPr>
              <a:pPr/>
              <a:t>42</a:t>
            </a:fld>
            <a:endParaRPr lang="en-US" altLang="en-US">
              <a:latin typeface="Tahoma" panose="020B060403050404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80CD5E6-CF44-4849-9864-CE586882C375}"/>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5C262F83-F659-44DC-A3AE-33D0F82B59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94212" name="Slide Number Placeholder 3">
            <a:extLst>
              <a:ext uri="{FF2B5EF4-FFF2-40B4-BE49-F238E27FC236}">
                <a16:creationId xmlns:a16="http://schemas.microsoft.com/office/drawing/2014/main" id="{97A53F4A-5ED5-43F7-A8A1-2BE6533305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09BC93F-9EF7-42DE-BB45-DB5686100756}" type="slidenum">
              <a:rPr lang="en-US" altLang="en-US">
                <a:latin typeface="Tahoma" panose="020B0604030504040204" pitchFamily="34" charset="0"/>
              </a:rPr>
              <a:pPr/>
              <a:t>43</a:t>
            </a:fld>
            <a:endParaRPr lang="en-US" altLang="en-US">
              <a:latin typeface="Tahoma" panose="020B060403050404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44D4D750-2FF0-4177-A8DA-8B21AC263815}"/>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C4AC2F44-B274-4258-8A77-79A545D69A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CAA24EE5-BF4B-4E94-B298-5527A738BE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A266EB2-69D5-4720-B80E-E58823E0DB6A}" type="slidenum">
              <a:rPr lang="en-US" altLang="en-US">
                <a:latin typeface="Tahoma" panose="020B0604030504040204" pitchFamily="34" charset="0"/>
              </a:rPr>
              <a:pPr/>
              <a:t>44</a:t>
            </a:fld>
            <a:endParaRPr lang="en-US" altLang="en-US">
              <a:latin typeface="Tahoma" panose="020B060403050404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C85D093A-F942-46AD-9CBC-2465AA549A12}"/>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5720AD88-C9E5-4BD9-B1DE-4C7A56C9A4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98308" name="Slide Number Placeholder 3">
            <a:extLst>
              <a:ext uri="{FF2B5EF4-FFF2-40B4-BE49-F238E27FC236}">
                <a16:creationId xmlns:a16="http://schemas.microsoft.com/office/drawing/2014/main" id="{385DFFDE-B7D2-47EA-A89F-50BB72EE71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B7EE420-AF37-43B0-9DBF-D1871A6BDF41}" type="slidenum">
              <a:rPr lang="en-US" altLang="en-US">
                <a:latin typeface="Tahoma" panose="020B0604030504040204" pitchFamily="34" charset="0"/>
              </a:rPr>
              <a:pPr/>
              <a:t>45</a:t>
            </a:fld>
            <a:endParaRPr lang="en-US" altLang="en-US">
              <a:latin typeface="Tahoma" panose="020B060403050404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74424449-831A-4B45-B3AC-6A7CBF0AADE4}"/>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8FC9A255-5CAC-4716-88E8-378D55235D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USEPA. 2010. "Overview of IRIS Human Health Effect Reference and Risk Values." Reading Packet HBA 202. Basics of Human Health Risk Assessment (HBA) Course Series. Washington, D.C.: United States Environmental Protection Agency.</a:t>
            </a:r>
          </a:p>
          <a:p>
            <a:r>
              <a:rPr lang="en-US" altLang="en-US">
                <a:latin typeface="Arial" panose="020B0604020202020204" pitchFamily="34" charset="0"/>
                <a:ea typeface="ＭＳ Ｐゴシック" panose="020B0600070205080204" pitchFamily="34" charset="-128"/>
              </a:rPr>
              <a:t> </a:t>
            </a:r>
          </a:p>
          <a:p>
            <a:r>
              <a:rPr lang="en-US" altLang="en-US">
                <a:solidFill>
                  <a:srgbClr val="000000"/>
                </a:solidFill>
                <a:latin typeface="Arial" panose="020B0604020202020204" pitchFamily="34" charset="0"/>
                <a:ea typeface="ＭＳ Ｐゴシック" panose="020B0600070205080204" pitchFamily="34" charset="-128"/>
              </a:rPr>
              <a:t>NCEA - National Center for Environmental Assessment (www.epa.gov/ncea)</a:t>
            </a:r>
          </a:p>
          <a:p>
            <a:r>
              <a:rPr lang="en-US" altLang="en-US">
                <a:solidFill>
                  <a:srgbClr val="000000"/>
                </a:solidFill>
                <a:latin typeface="Arial" panose="020B0604020202020204" pitchFamily="34" charset="0"/>
                <a:ea typeface="ＭＳ Ｐゴシック" panose="020B0600070205080204" pitchFamily="34" charset="-128"/>
              </a:rPr>
              <a:t> </a:t>
            </a:r>
          </a:p>
          <a:p>
            <a:endParaRPr lang="en-US" altLang="en-US">
              <a:latin typeface="Arial" panose="020B0604020202020204" pitchFamily="34" charset="0"/>
              <a:ea typeface="ＭＳ Ｐゴシック" panose="020B0600070205080204" pitchFamily="34" charset="-128"/>
            </a:endParaRPr>
          </a:p>
        </p:txBody>
      </p:sp>
      <p:sp>
        <p:nvSpPr>
          <p:cNvPr id="100356" name="Slide Number Placeholder 3">
            <a:extLst>
              <a:ext uri="{FF2B5EF4-FFF2-40B4-BE49-F238E27FC236}">
                <a16:creationId xmlns:a16="http://schemas.microsoft.com/office/drawing/2014/main" id="{5820034B-8216-4495-AB93-9B74DF27DA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ABAF5C-CDCF-44CA-9E76-FA968C943B5B}" type="slidenum">
              <a:rPr lang="en-US" altLang="en-US">
                <a:latin typeface="Tahoma" panose="020B0604030504040204" pitchFamily="34" charset="0"/>
              </a:rPr>
              <a:pPr/>
              <a:t>46</a:t>
            </a:fld>
            <a:endParaRPr lang="en-US" altLang="en-US">
              <a:latin typeface="Tahoma" panose="020B060403050404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C77A3457-E502-425C-9CD4-ADA94D847A3D}"/>
              </a:ext>
            </a:extLst>
          </p:cNvPr>
          <p:cNvSpPr>
            <a:spLocks noGrp="1" noRot="1" noChangeAspect="1" noTextEdit="1"/>
          </p:cNvSpPr>
          <p:nvPr>
            <p:ph type="sldImg"/>
          </p:nvPr>
        </p:nvSpPr>
        <p:spPr>
          <a:ln/>
        </p:spPr>
      </p:sp>
      <p:sp>
        <p:nvSpPr>
          <p:cNvPr id="102403" name="Notes Placeholder 2">
            <a:extLst>
              <a:ext uri="{FF2B5EF4-FFF2-40B4-BE49-F238E27FC236}">
                <a16:creationId xmlns:a16="http://schemas.microsoft.com/office/drawing/2014/main" id="{B45CBFC1-9F29-481F-BEE1-D6345691CA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USEPA. 2015. USEPA Regional Screening Levels (RSL) Table.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USEPA. 2014e. USEPA Regional Screening Levels (RSL) User's Guide (November 2014) and Generic Tables. http://www2.epa.gov/risk/regional-screening-table-users-guide-june-2015</a:t>
            </a:r>
          </a:p>
          <a:p>
            <a:endParaRPr lang="en-US" altLang="en-US">
              <a:latin typeface="Arial" panose="020B0604020202020204" pitchFamily="34" charset="0"/>
              <a:ea typeface="ＭＳ Ｐゴシック" panose="020B0600070205080204" pitchFamily="34" charset="-128"/>
            </a:endParaRPr>
          </a:p>
        </p:txBody>
      </p:sp>
      <p:sp>
        <p:nvSpPr>
          <p:cNvPr id="102404" name="Slide Number Placeholder 3">
            <a:extLst>
              <a:ext uri="{FF2B5EF4-FFF2-40B4-BE49-F238E27FC236}">
                <a16:creationId xmlns:a16="http://schemas.microsoft.com/office/drawing/2014/main" id="{5D04D004-E5B9-4DD9-BE3A-199BF33560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7578A78-BA2A-4E98-A392-4D267DF79E43}" type="slidenum">
              <a:rPr lang="en-US" altLang="en-US">
                <a:latin typeface="Tahoma" panose="020B0604030504040204" pitchFamily="34" charset="0"/>
              </a:rPr>
              <a:pPr/>
              <a:t>47</a:t>
            </a:fld>
            <a:endParaRPr lang="en-US" altLang="en-US">
              <a:latin typeface="Tahoma" panose="020B060403050404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FA9980F1-1482-4241-81E9-3A9150969CE7}"/>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5456EE6C-8D41-4FFF-965C-A1FBC61D43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04452" name="Slide Number Placeholder 3">
            <a:extLst>
              <a:ext uri="{FF2B5EF4-FFF2-40B4-BE49-F238E27FC236}">
                <a16:creationId xmlns:a16="http://schemas.microsoft.com/office/drawing/2014/main" id="{CFB616E6-C1E4-419D-B946-3F41E8939C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E2D6621-724F-4999-8BAE-8B121A3EC1C8}" type="slidenum">
              <a:rPr lang="en-US" altLang="en-US">
                <a:latin typeface="Tahoma" panose="020B0604030504040204" pitchFamily="34" charset="0"/>
              </a:rPr>
              <a:pPr/>
              <a:t>48</a:t>
            </a:fld>
            <a:endParaRPr lang="en-US" altLang="en-US">
              <a:latin typeface="Tahoma" panose="020B060403050404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78021F82-33BE-4D14-B896-3BDF817E5B7A}"/>
              </a:ext>
            </a:extLst>
          </p:cNvPr>
          <p:cNvSpPr>
            <a:spLocks noGrp="1" noRot="1" noChangeAspect="1" noTextEdit="1"/>
          </p:cNvSpPr>
          <p:nvPr>
            <p:ph type="sldImg"/>
          </p:nvPr>
        </p:nvSpPr>
        <p:spPr>
          <a:ln/>
        </p:spPr>
      </p:sp>
      <p:sp>
        <p:nvSpPr>
          <p:cNvPr id="106499" name="Notes Placeholder 2">
            <a:extLst>
              <a:ext uri="{FF2B5EF4-FFF2-40B4-BE49-F238E27FC236}">
                <a16:creationId xmlns:a16="http://schemas.microsoft.com/office/drawing/2014/main" id="{49E8E2A4-1C1B-45A0-AE77-F165058A00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06500" name="Slide Number Placeholder 3">
            <a:extLst>
              <a:ext uri="{FF2B5EF4-FFF2-40B4-BE49-F238E27FC236}">
                <a16:creationId xmlns:a16="http://schemas.microsoft.com/office/drawing/2014/main" id="{A0BD4781-293F-4222-A36C-01235053C3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317EE67-0BD3-4F99-89EE-45E04DB69165}" type="slidenum">
              <a:rPr lang="en-US" altLang="en-US">
                <a:latin typeface="Tahoma" panose="020B0604030504040204" pitchFamily="34" charset="0"/>
              </a:rPr>
              <a:pPr/>
              <a:t>49</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3D0E5AA-241B-409D-BB47-18AD949D2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1AE421E-857B-4822-8B7C-A9FA2003CA2C}" type="slidenum">
              <a:rPr lang="en-US" altLang="en-US">
                <a:latin typeface="Tahoma" panose="020B0604030504040204" pitchFamily="34" charset="0"/>
              </a:rPr>
              <a:pPr/>
              <a:t>5</a:t>
            </a:fld>
            <a:endParaRPr lang="en-US" altLang="en-US">
              <a:latin typeface="Tahoma" panose="020B0604030504040204" pitchFamily="34" charset="0"/>
            </a:endParaRPr>
          </a:p>
        </p:txBody>
      </p:sp>
      <p:sp>
        <p:nvSpPr>
          <p:cNvPr id="16387" name="Rectangle 2">
            <a:extLst>
              <a:ext uri="{FF2B5EF4-FFF2-40B4-BE49-F238E27FC236}">
                <a16:creationId xmlns:a16="http://schemas.microsoft.com/office/drawing/2014/main" id="{2011535A-616E-4CF5-A737-319197288BC3}"/>
              </a:ext>
            </a:extLst>
          </p:cNvPr>
          <p:cNvSpPr>
            <a:spLocks noChangeArrowheads="1" noTextEdit="1"/>
          </p:cNvSpPr>
          <p:nvPr>
            <p:ph type="sldImg"/>
          </p:nvPr>
        </p:nvSpPr>
        <p:spPr>
          <a:ln/>
        </p:spPr>
      </p:sp>
      <p:sp>
        <p:nvSpPr>
          <p:cNvPr id="16388" name="Rectangle 3">
            <a:extLst>
              <a:ext uri="{FF2B5EF4-FFF2-40B4-BE49-F238E27FC236}">
                <a16:creationId xmlns:a16="http://schemas.microsoft.com/office/drawing/2014/main" id="{E5706C21-DE41-4A42-A4E0-D0300F2545DA}"/>
              </a:ext>
            </a:extLst>
          </p:cNvPr>
          <p:cNvSpPr>
            <a:spLocks noGrp="1" noChangeArrowheads="1"/>
          </p:cNvSpPr>
          <p:nvPr>
            <p:ph type="body" idx="1"/>
          </p:nvPr>
        </p:nvSpPr>
        <p:spPr>
          <a:xfrm>
            <a:off x="190500" y="4332288"/>
            <a:ext cx="6705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700" b="1">
                <a:latin typeface="Arial" panose="020B0604020202020204" pitchFamily="34" charset="0"/>
                <a:ea typeface="ＭＳ Ｐゴシック" panose="020B0600070205080204" pitchFamily="34" charset="-128"/>
              </a:rPr>
              <a:t>Diana Marquez </a:t>
            </a:r>
            <a:r>
              <a:rPr lang="en-US" altLang="en-US" sz="700">
                <a:latin typeface="Arial" panose="020B0604020202020204" pitchFamily="34" charset="0"/>
                <a:ea typeface="ＭＳ Ｐゴシック" panose="020B0600070205080204" pitchFamily="34" charset="-128"/>
              </a:rPr>
              <a:t>is an Associate Toxicologist with Burns &amp; McDonnell in Kansas City, MO and has worked for the company since June 1995. She serves as the company’s National Practice Leader for Risk Assessment Services. She has over twenty years of risk assessment experience and has worked with a wide variety of sites under CERCLA, RCRA, and state-led programs. She has successfully completed work nationwide for both human health risk assessments and the determination of site-specific cleanup levels. She has direct experience working with large PRP groups on complex sites that require careful negotiations with regulators. Through this experience, she has gained in-depth knowledge of state and federal regulations. She authored 15+ publications on risk assessment, risk-based corrective actions, and vapor intrusion. Diana earned a bachelor’s degree in biology from Villanova University in Villanova, PA in 1991 and a master’s degree in toxicology from University of New Mexico in Albuquerque, NM in 1992. </a:t>
            </a:r>
            <a:endParaRPr lang="en-US" altLang="en-US" sz="700" b="1">
              <a:latin typeface="Arial" panose="020B0604020202020204" pitchFamily="34" charset="0"/>
              <a:ea typeface="ＭＳ Ｐゴシック" panose="020B0600070205080204" pitchFamily="34" charset="-128"/>
            </a:endParaRPr>
          </a:p>
          <a:p>
            <a:pPr>
              <a:lnSpc>
                <a:spcPct val="107000"/>
              </a:lnSpc>
              <a:spcBef>
                <a:spcPct val="0"/>
              </a:spcBef>
              <a:spcAft>
                <a:spcPts val="800"/>
              </a:spcAft>
            </a:pPr>
            <a:r>
              <a:rPr lang="en-US" altLang="en-US" b="1">
                <a:solidFill>
                  <a:srgbClr val="000000"/>
                </a:solidFill>
                <a:latin typeface="Calibri" panose="020F0502020204030204" pitchFamily="34" charset="0"/>
                <a:ea typeface="Calibri" panose="020F0502020204030204" pitchFamily="34" charset="0"/>
                <a:cs typeface="Times New Roman" panose="02020603050405020304" pitchFamily="18" charset="0"/>
              </a:rPr>
              <a:t>Barrie Selcoe</a:t>
            </a:r>
            <a:r>
              <a:rPr lang="en-US" altLang="en-US">
                <a:solidFill>
                  <a:srgbClr val="000000"/>
                </a:solidFill>
                <a:latin typeface="Calibri" panose="020F0502020204030204" pitchFamily="34" charset="0"/>
                <a:ea typeface="Calibri" panose="020F0502020204030204" pitchFamily="34" charset="0"/>
                <a:cs typeface="Times New Roman" panose="02020603050405020304" pitchFamily="18" charset="0"/>
              </a:rPr>
              <a:t> is a Principal Technologist with Jacobs in Houston, Texas. Barrie has worked at Jacobs since</a:t>
            </a:r>
            <a:r>
              <a:rPr lang="en-US" altLang="en-US" i="1">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altLang="en-US">
                <a:solidFill>
                  <a:srgbClr val="000000"/>
                </a:solidFill>
                <a:latin typeface="Calibri" panose="020F0502020204030204" pitchFamily="34" charset="0"/>
                <a:ea typeface="Calibri" panose="020F0502020204030204" pitchFamily="34" charset="0"/>
                <a:cs typeface="Times New Roman" panose="02020603050405020304" pitchFamily="18" charset="0"/>
              </a:rPr>
              <a:t>2018, specializing in human health risk assessment. She is responsible for planning and overseeing human health risk-based activities at hazardous waste sites across the U.S. and internationally. She utilizes numerous federal (USEPA and Department of Defense) and state guidance documents in risk assessment projects, and is involved in all stages of site planning, investigation and reporting, cleanup level identification, and remedial action planning. She has been involved in risk assessments in 40 states and about 20 countries. She has worked on risk assessments incorporating incremental sampling and site-specific bioaccessibility studies. She has provided risk assessment services for numerous Comprehensive Environmental Response, Compensation, and Liability Act (CERCLA)/Superfund sites, Resource Conservation and Recovery Act (RCRA) facilities, state-program sites, voluntary actions, and international projects. She has prepared risk assessments for various types of sites, including industrial and commercial facilities, industrial and municipal landfills, bulk fuel terminals, rivers, U.S. Department of Defense facilities, and residential areas. Prior to</a:t>
            </a:r>
            <a:r>
              <a:rPr lang="en-US" altLang="en-US" i="1">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altLang="en-US">
                <a:solidFill>
                  <a:srgbClr val="000000"/>
                </a:solidFill>
                <a:latin typeface="Calibri" panose="020F0502020204030204" pitchFamily="34" charset="0"/>
                <a:ea typeface="Calibri" panose="020F0502020204030204" pitchFamily="34" charset="0"/>
                <a:cs typeface="Times New Roman" panose="02020603050405020304" pitchFamily="18" charset="0"/>
              </a:rPr>
              <a:t>Jacobs (which purchased CH2M in 2018), she worked as a human health risk assessor for 19 years with CH2M, 7 years with Philip Environmental, and 3 years with O'Brien &amp; Gere Engineers. Since 2012, Barrie has contributed as a team member on ITRC's Risk Assessment team, Bioavailability in Contaminated Soil team, TPH Risk Evaluation at Petroleum-Contaminated Sites team, and PFAS team. She earned a bachelor's degree in microbiology from San Diego State University in San Diego, California in 1986, and a Master's of Public Health from the University of Pittsburgh Graduate School of Public Health in Pittsburgh, Pennsylvania in 1999.</a:t>
            </a:r>
          </a:p>
          <a:p>
            <a:pPr eaLnBrk="1" hangingPunct="1"/>
            <a:r>
              <a:rPr lang="en-US" altLang="en-US">
                <a:solidFill>
                  <a:srgbClr val="000000"/>
                </a:solidFill>
                <a:latin typeface="Arial" panose="020B0604020202020204" pitchFamily="34" charset="0"/>
                <a:ea typeface="ＭＳ Ｐゴシック" panose="020B0600070205080204" pitchFamily="34" charset="-128"/>
              </a:rPr>
              <a:t> </a:t>
            </a:r>
          </a:p>
          <a:p>
            <a:pPr eaLnBrk="1" hangingPunct="1"/>
            <a:r>
              <a:rPr lang="en-US" altLang="en-US" sz="700" b="1">
                <a:latin typeface="Arial" panose="020B0604020202020204" pitchFamily="34" charset="0"/>
                <a:ea typeface="ＭＳ Ｐゴシック" panose="020B0600070205080204" pitchFamily="34" charset="-128"/>
              </a:rPr>
              <a:t>Vivek Mathrani</a:t>
            </a:r>
            <a:r>
              <a:rPr lang="en-US" altLang="en-US" sz="700">
                <a:latin typeface="Arial" panose="020B0604020202020204" pitchFamily="34" charset="0"/>
                <a:ea typeface="ＭＳ Ｐゴシック" panose="020B0600070205080204" pitchFamily="34" charset="-128"/>
              </a:rPr>
              <a:t> has been a Staff Toxicologist in the Human and Ecological Risk Office at the California Department of Toxic Substances Control (DTSC) since January 2010. He works out of DTSC’s regional office in Berkeley, CA. He provides human health risk assessment and toxicology support to DTSC’s Brownfields and Environmental Restoration Program and Safer Consumer Products Program. Prior to DTSC, Vivek spent three years as an exposure assessor in the California Department of Pesticide Regulation’s Worker Health and Safety Branch. Vivek’s doctoral dissertation work dealt with inflammation signaling pathways and airway remodeling under inhalation of ozone and particulate matter. His past involvement with ITRC includes membership on the Environmental Molecular Diagnostics, Green and Sustainable Remediation, and Risk Assessment teams. Vivek earned his doctorate and master’s degrees in Pharmacology and Toxicology from the University of California, Davis in 2006. He earned a bachelor’s degree in Chemistry from the California Institute of Technology in Pasadena in 2000. Vivek also earned certification as a Diplomate of the American Board of Toxicology in 2010.</a:t>
            </a:r>
          </a:p>
          <a:p>
            <a:pPr eaLnBrk="1" hangingPunct="1"/>
            <a:r>
              <a:rPr lang="en-US" altLang="en-US" sz="800" b="1">
                <a:latin typeface="Arial" panose="020B0604020202020204" pitchFamily="34" charset="0"/>
                <a:ea typeface="ＭＳ Ｐゴシック" panose="020B0600070205080204" pitchFamily="34" charset="-128"/>
              </a:rPr>
              <a:t>Kevin Long</a:t>
            </a:r>
            <a:r>
              <a:rPr lang="en-US" altLang="en-US" sz="800">
                <a:latin typeface="Arial" panose="020B0604020202020204" pitchFamily="34" charset="0"/>
                <a:ea typeface="ＭＳ Ｐゴシック" panose="020B0600070205080204" pitchFamily="34" charset="-128"/>
              </a:rPr>
              <a:t> is a Principal Consultant in Terraphase’s Princeton, NJ office. Since 2000, he has applied risk assessment and risk management strategies to support site characterization, risk management, and redevelopment at hazardous waste and brownfield sites under Superfund, RCRA, and various state and provincial cleanup programs. Working on such projects, he has helped to control unacceptable human exposures at dozens of sites, including those that may pose an imminent and substantial danger to human health. Such projects have involved addressing contamination in all sorts of environmental media and, in many cases, have required complex exposure assessment, fate and transport modeling, statistical analysis, risk management design, and risk communication. He has been a member of the ITRC Risk Assessment team since 2012. Kevin earned a bachelor’s degree in 2000 and master’s degree in 2006, both in Civil and Environmental Engineering, from Princeton University in Princeton, NJ.</a:t>
            </a:r>
          </a:p>
          <a:p>
            <a:pPr eaLnBrk="1" hangingPunct="1"/>
            <a:r>
              <a:rPr lang="en-US" altLang="en-US" sz="700" b="1">
                <a:latin typeface="Arial" panose="020B0604020202020204" pitchFamily="34" charset="0"/>
                <a:ea typeface="ＭＳ Ｐゴシック" panose="020B0600070205080204" pitchFamily="34" charset="-128"/>
              </a:rPr>
              <a:t>Emily Strake</a:t>
            </a:r>
            <a:r>
              <a:rPr lang="en-US" altLang="en-US" sz="700">
                <a:latin typeface="Arial" panose="020B0604020202020204" pitchFamily="34" charset="0"/>
                <a:ea typeface="ＭＳ Ｐゴシック" panose="020B0600070205080204" pitchFamily="34" charset="-128"/>
              </a:rPr>
              <a:t> is a consultant with Langan Engineering and Environmental Services, Inc. in Warrington, Pennsylvania. She provides technical expertise in the areas of risk assessment and environmental chemistry. Since 2000, Emily has worked assessing chemical data and the potential adverse health effects to humans from exposure to hazardous contaminants in soil, sediment, groundwater, surface water, ambient and indoor air, and various types of animal, fish, and plant materials. She routinely applies environmental cleanup guidance and policies associated with multiple federal and state agencies, and has been the primary author or key contributor of risk assessment reports and screening evaluations for projects governed under USEPA RCRA and CERCLA, and state programs in California, Delaware, Pennsylvania, New Jersey, Connecticut, Oregon, New York and Maryland. Additionally, she has broad experience in the development of preliminary remediation goals and site-specific action levels, and has performed assessments to focus areas of investigation and identify risk-based alternatives for reducing remediation costs. She has been active in the ITRC Risk Assessment Team since 2012. Emily completed an undergraduate degree in chemistry in 2000 from Cedar Crest College in Allentown, PA and earned a Master’s of Business Administration in 2012 from The University of Scranton in Scranton, PA.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AA361B02-6BE4-4914-AC9C-5EFC6AB52217}"/>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F0BA34CC-7539-4964-ADCC-DFD9E63C1C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08548" name="Slide Number Placeholder 3">
            <a:extLst>
              <a:ext uri="{FF2B5EF4-FFF2-40B4-BE49-F238E27FC236}">
                <a16:creationId xmlns:a16="http://schemas.microsoft.com/office/drawing/2014/main" id="{F8483D72-7D0F-4D7C-9B1E-FC3CFD7314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AD0A31-26F1-4A2D-B74E-FBF7D1207F86}" type="slidenum">
              <a:rPr lang="en-US" altLang="en-US">
                <a:latin typeface="Tahoma" panose="020B0604030504040204" pitchFamily="34" charset="0"/>
              </a:rPr>
              <a:pPr/>
              <a:t>50</a:t>
            </a:fld>
            <a:endParaRPr lang="en-US" altLang="en-US">
              <a:latin typeface="Tahoma" panose="020B060403050404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18B96F22-4E60-4812-AC73-FBAC1881E556}"/>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3A907444-E9F5-46D9-B6CE-17C4E1DE1B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10596" name="Slide Number Placeholder 3">
            <a:extLst>
              <a:ext uri="{FF2B5EF4-FFF2-40B4-BE49-F238E27FC236}">
                <a16:creationId xmlns:a16="http://schemas.microsoft.com/office/drawing/2014/main" id="{0F6E6D73-461E-47E8-9B41-E45F33164C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77AD369-8187-4D8F-9779-26FA27032093}" type="slidenum">
              <a:rPr lang="en-US" altLang="en-US">
                <a:latin typeface="Tahoma" panose="020B0604030504040204" pitchFamily="34" charset="0"/>
              </a:rPr>
              <a:pPr/>
              <a:t>51</a:t>
            </a:fld>
            <a:endParaRPr lang="en-US" altLang="en-US">
              <a:latin typeface="Tahoma" panose="020B060403050404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D447B801-3673-462F-AE9A-270D1592F4D9}"/>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E62673DD-4AF6-4F9F-BA26-442A503FFD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12644" name="Slide Number Placeholder 3">
            <a:extLst>
              <a:ext uri="{FF2B5EF4-FFF2-40B4-BE49-F238E27FC236}">
                <a16:creationId xmlns:a16="http://schemas.microsoft.com/office/drawing/2014/main" id="{35CF776A-C15A-41D8-9E1F-EB6FA7B26A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5CA730B-A4FE-4C88-B28E-BE5992D36F56}" type="slidenum">
              <a:rPr lang="en-US" altLang="en-US">
                <a:latin typeface="Tahoma" panose="020B0604030504040204" pitchFamily="34" charset="0"/>
              </a:rPr>
              <a:pPr/>
              <a:t>52</a:t>
            </a:fld>
            <a:endParaRPr lang="en-US" altLang="en-US">
              <a:latin typeface="Tahoma" panose="020B060403050404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74D009A3-D540-4D23-B35A-2D96ACE1C96A}"/>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F07145EF-6B98-480C-A9BF-327B18FB1D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14692" name="Slide Number Placeholder 3">
            <a:extLst>
              <a:ext uri="{FF2B5EF4-FFF2-40B4-BE49-F238E27FC236}">
                <a16:creationId xmlns:a16="http://schemas.microsoft.com/office/drawing/2014/main" id="{0A02B666-09CD-4317-863F-2DD453241B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F188A2D-89C2-4103-91BA-CB6E8023FA5A}" type="slidenum">
              <a:rPr lang="en-US" altLang="en-US">
                <a:latin typeface="Tahoma" panose="020B0604030504040204" pitchFamily="34" charset="0"/>
              </a:rPr>
              <a:pPr/>
              <a:t>53</a:t>
            </a:fld>
            <a:endParaRPr lang="en-US" altLang="en-US">
              <a:latin typeface="Tahoma" panose="020B060403050404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A3BEB041-736D-455E-A4A4-F9CD50961B71}"/>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E2142F37-1B9C-42CF-95E8-294435B14C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16740" name="Slide Number Placeholder 3">
            <a:extLst>
              <a:ext uri="{FF2B5EF4-FFF2-40B4-BE49-F238E27FC236}">
                <a16:creationId xmlns:a16="http://schemas.microsoft.com/office/drawing/2014/main" id="{2668C8B6-B457-4192-85F6-5AED49D656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8563598-203A-493F-9EAA-149143401DF5}" type="slidenum">
              <a:rPr lang="en-US" altLang="en-US">
                <a:latin typeface="Tahoma" panose="020B0604030504040204" pitchFamily="34" charset="0"/>
              </a:rPr>
              <a:pPr/>
              <a:t>54</a:t>
            </a:fld>
            <a:endParaRPr lang="en-US" altLang="en-US">
              <a:latin typeface="Tahoma" panose="020B060403050404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B2F9173F-A32D-4973-A21F-FB4D2034F4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4DBE5A-4920-4F02-A8B1-635E5A13EE4A}" type="slidenum">
              <a:rPr lang="en-US" altLang="en-US">
                <a:latin typeface="Tahoma" panose="020B0604030504040204" pitchFamily="34" charset="0"/>
              </a:rPr>
              <a:pPr/>
              <a:t>55</a:t>
            </a:fld>
            <a:endParaRPr lang="en-US" altLang="en-US">
              <a:latin typeface="Tahoma" panose="020B0604030504040204" pitchFamily="34" charset="0"/>
            </a:endParaRPr>
          </a:p>
        </p:txBody>
      </p:sp>
      <p:sp>
        <p:nvSpPr>
          <p:cNvPr id="118787" name="Rectangle 2">
            <a:extLst>
              <a:ext uri="{FF2B5EF4-FFF2-40B4-BE49-F238E27FC236}">
                <a16:creationId xmlns:a16="http://schemas.microsoft.com/office/drawing/2014/main" id="{8B7FA8A6-6132-4271-8B74-AA4A96A56F6A}"/>
              </a:ext>
            </a:extLst>
          </p:cNvPr>
          <p:cNvSpPr>
            <a:spLocks noChangeArrowheads="1" noTextEdit="1"/>
          </p:cNvSpPr>
          <p:nvPr>
            <p:ph type="sldImg"/>
          </p:nvPr>
        </p:nvSpPr>
        <p:spPr>
          <a:ln/>
        </p:spPr>
      </p:sp>
      <p:sp>
        <p:nvSpPr>
          <p:cNvPr id="118788" name="Rectangle 3">
            <a:extLst>
              <a:ext uri="{FF2B5EF4-FFF2-40B4-BE49-F238E27FC236}">
                <a16:creationId xmlns:a16="http://schemas.microsoft.com/office/drawing/2014/main" id="{5D82F8D4-E0FF-48C9-B67D-2680DF6D4C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409CC2F7-5B86-4DF8-BC07-F1E4FFBA7955}"/>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7292649B-61BA-49F0-838B-AAE6E49A37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20836" name="Slide Number Placeholder 3">
            <a:extLst>
              <a:ext uri="{FF2B5EF4-FFF2-40B4-BE49-F238E27FC236}">
                <a16:creationId xmlns:a16="http://schemas.microsoft.com/office/drawing/2014/main" id="{827BF417-410A-47FC-83D4-A392CF99B1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BA0DAB1-0915-4EA2-A34E-69FD8EBDFBF2}" type="slidenum">
              <a:rPr lang="en-US" altLang="en-US">
                <a:latin typeface="Tahoma" panose="020B0604030504040204" pitchFamily="34" charset="0"/>
              </a:rPr>
              <a:pPr/>
              <a:t>56</a:t>
            </a:fld>
            <a:endParaRPr lang="en-US" altLang="en-US">
              <a:latin typeface="Tahoma" panose="020B060403050404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2724D455-E3F6-4241-B225-7BCDCCA98435}"/>
              </a:ext>
            </a:extLst>
          </p:cNvPr>
          <p:cNvSpPr>
            <a:spLocks noGrp="1" noRot="1" noChangeAspect="1" noTextEdit="1"/>
          </p:cNvSpPr>
          <p:nvPr>
            <p:ph type="sldImg"/>
          </p:nvPr>
        </p:nvSpPr>
        <p:spPr>
          <a:ln/>
        </p:spPr>
      </p:sp>
      <p:sp>
        <p:nvSpPr>
          <p:cNvPr id="122883" name="Notes Placeholder 2">
            <a:extLst>
              <a:ext uri="{FF2B5EF4-FFF2-40B4-BE49-F238E27FC236}">
                <a16:creationId xmlns:a16="http://schemas.microsoft.com/office/drawing/2014/main" id="{C4DF9376-60BB-409E-AE7C-24D98D4EE8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22884" name="Slide Number Placeholder 3">
            <a:extLst>
              <a:ext uri="{FF2B5EF4-FFF2-40B4-BE49-F238E27FC236}">
                <a16:creationId xmlns:a16="http://schemas.microsoft.com/office/drawing/2014/main" id="{64F1D302-03C0-4777-A654-FE0A0F2BF6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7FFB192-A385-4098-A231-302B75F879C3}" type="slidenum">
              <a:rPr lang="en-US" altLang="en-US">
                <a:latin typeface="Tahoma" panose="020B0604030504040204" pitchFamily="34" charset="0"/>
              </a:rPr>
              <a:pPr/>
              <a:t>57</a:t>
            </a:fld>
            <a:endParaRPr lang="en-US" altLang="en-US">
              <a:latin typeface="Tahoma" panose="020B060403050404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97078AA7-4A86-46D5-AA16-CD7A2D449DC9}"/>
              </a:ext>
            </a:extLst>
          </p:cNvPr>
          <p:cNvSpPr>
            <a:spLocks noGrp="1" noRot="1" noChangeAspect="1" noTextEdit="1"/>
          </p:cNvSpPr>
          <p:nvPr>
            <p:ph type="sldImg"/>
          </p:nvPr>
        </p:nvSpPr>
        <p:spPr>
          <a:ln/>
        </p:spPr>
      </p:sp>
      <p:sp>
        <p:nvSpPr>
          <p:cNvPr id="124931" name="Notes Placeholder 2">
            <a:extLst>
              <a:ext uri="{FF2B5EF4-FFF2-40B4-BE49-F238E27FC236}">
                <a16:creationId xmlns:a16="http://schemas.microsoft.com/office/drawing/2014/main" id="{CE825609-07DE-4152-8DE2-71A2A0AB15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24932" name="Slide Number Placeholder 3">
            <a:extLst>
              <a:ext uri="{FF2B5EF4-FFF2-40B4-BE49-F238E27FC236}">
                <a16:creationId xmlns:a16="http://schemas.microsoft.com/office/drawing/2014/main" id="{7F8C2001-410A-4ED1-B9BF-E1D4E2F15B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924D5CD-44CA-426A-84E1-643D382F9F08}" type="slidenum">
              <a:rPr lang="en-US" altLang="en-US">
                <a:latin typeface="Tahoma" panose="020B0604030504040204" pitchFamily="34" charset="0"/>
              </a:rPr>
              <a:pPr/>
              <a:t>58</a:t>
            </a:fld>
            <a:endParaRPr lang="en-US" altLang="en-US">
              <a:latin typeface="Tahoma" panose="020B060403050404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507DA01-0934-47D7-B201-983EB2220D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15014D-D497-4381-8BE9-475F96D748CD}" type="slidenum">
              <a:rPr lang="en-US" altLang="en-US">
                <a:latin typeface="Tahoma" panose="020B0604030504040204" pitchFamily="34" charset="0"/>
              </a:rPr>
              <a:pPr/>
              <a:t>59</a:t>
            </a:fld>
            <a:endParaRPr lang="en-US" altLang="en-US">
              <a:latin typeface="Tahoma" panose="020B0604030504040204" pitchFamily="34" charset="0"/>
            </a:endParaRPr>
          </a:p>
        </p:txBody>
      </p:sp>
      <p:sp>
        <p:nvSpPr>
          <p:cNvPr id="126979" name="Rectangle 2">
            <a:extLst>
              <a:ext uri="{FF2B5EF4-FFF2-40B4-BE49-F238E27FC236}">
                <a16:creationId xmlns:a16="http://schemas.microsoft.com/office/drawing/2014/main" id="{249CBE39-A7DD-4504-B767-40D5E3ECF65C}"/>
              </a:ext>
            </a:extLst>
          </p:cNvPr>
          <p:cNvSpPr>
            <a:spLocks noChangeArrowheads="1" noTextEdit="1"/>
          </p:cNvSpPr>
          <p:nvPr>
            <p:ph type="sldImg"/>
          </p:nvPr>
        </p:nvSpPr>
        <p:spPr>
          <a:xfrm>
            <a:off x="1187450" y="708025"/>
            <a:ext cx="4711700" cy="3535363"/>
          </a:xfrm>
          <a:ln/>
        </p:spPr>
      </p:sp>
      <p:sp>
        <p:nvSpPr>
          <p:cNvPr id="126980" name="Rectangle 3">
            <a:extLst>
              <a:ext uri="{FF2B5EF4-FFF2-40B4-BE49-F238E27FC236}">
                <a16:creationId xmlns:a16="http://schemas.microsoft.com/office/drawing/2014/main" id="{177FD37F-B58C-4AA3-85DF-2B788951CB96}"/>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9DF5D4D-085B-488A-A412-ECF650376470}"/>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E104A459-B2EE-48F6-A5E3-C1ED8DE5A2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8FFCEE49-DEAB-4D9E-8263-568AD73112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2C730E4-386E-4025-BB9E-945D07C8D7F6}" type="slidenum">
              <a:rPr lang="en-US" altLang="en-US">
                <a:latin typeface="Tahoma" panose="020B0604030504040204" pitchFamily="34" charset="0"/>
              </a:rPr>
              <a:pPr/>
              <a:t>6</a:t>
            </a:fld>
            <a:endParaRPr lang="en-US" altLang="en-US">
              <a:latin typeface="Tahoma" panose="020B060403050404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BC053101-7D1B-490B-A105-A302DEC1331B}"/>
              </a:ext>
            </a:extLst>
          </p:cNvPr>
          <p:cNvSpPr>
            <a:spLocks noGrp="1" noRot="1" noChangeAspect="1" noTextEdit="1"/>
          </p:cNvSpPr>
          <p:nvPr>
            <p:ph type="sldImg"/>
          </p:nvPr>
        </p:nvSpPr>
        <p:spPr>
          <a:ln/>
        </p:spPr>
      </p:sp>
      <p:sp>
        <p:nvSpPr>
          <p:cNvPr id="129027" name="Notes Placeholder 2">
            <a:extLst>
              <a:ext uri="{FF2B5EF4-FFF2-40B4-BE49-F238E27FC236}">
                <a16:creationId xmlns:a16="http://schemas.microsoft.com/office/drawing/2014/main" id="{B079BF14-3540-4B85-83A3-06DD0BA0A3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29028" name="Slide Number Placeholder 3">
            <a:extLst>
              <a:ext uri="{FF2B5EF4-FFF2-40B4-BE49-F238E27FC236}">
                <a16:creationId xmlns:a16="http://schemas.microsoft.com/office/drawing/2014/main" id="{E0E86FB5-692D-4086-9EF6-F79669F5B5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B528141-B9CE-4D50-9C4A-61F9C7B860E6}" type="slidenum">
              <a:rPr lang="en-US" altLang="en-US">
                <a:latin typeface="Tahoma" panose="020B0604030504040204" pitchFamily="34" charset="0"/>
              </a:rPr>
              <a:pPr/>
              <a:t>60</a:t>
            </a:fld>
            <a:endParaRPr lang="en-US" altLang="en-US">
              <a:latin typeface="Tahoma" panose="020B060403050404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378728B7-7C89-41A3-97A8-78C0760A3A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0215F68-4652-4499-BAD1-6438D846EF50}" type="slidenum">
              <a:rPr lang="en-US" altLang="en-US">
                <a:latin typeface="Tahoma" panose="020B0604030504040204" pitchFamily="34" charset="0"/>
              </a:rPr>
              <a:pPr/>
              <a:t>61</a:t>
            </a:fld>
            <a:endParaRPr lang="en-US" altLang="en-US">
              <a:latin typeface="Tahoma" panose="020B0604030504040204" pitchFamily="34" charset="0"/>
            </a:endParaRPr>
          </a:p>
        </p:txBody>
      </p:sp>
      <p:sp>
        <p:nvSpPr>
          <p:cNvPr id="131075" name="Rectangle 2">
            <a:extLst>
              <a:ext uri="{FF2B5EF4-FFF2-40B4-BE49-F238E27FC236}">
                <a16:creationId xmlns:a16="http://schemas.microsoft.com/office/drawing/2014/main" id="{ACA61C91-D72A-4FBD-A602-E9ED08D11112}"/>
              </a:ext>
            </a:extLst>
          </p:cNvPr>
          <p:cNvSpPr>
            <a:spLocks noChangeArrowheads="1" noTextEdit="1"/>
          </p:cNvSpPr>
          <p:nvPr>
            <p:ph type="sldImg"/>
          </p:nvPr>
        </p:nvSpPr>
        <p:spPr>
          <a:xfrm>
            <a:off x="1187450" y="708025"/>
            <a:ext cx="4711700" cy="3535363"/>
          </a:xfrm>
          <a:ln/>
        </p:spPr>
      </p:sp>
      <p:sp>
        <p:nvSpPr>
          <p:cNvPr id="131076" name="Rectangle 3">
            <a:extLst>
              <a:ext uri="{FF2B5EF4-FFF2-40B4-BE49-F238E27FC236}">
                <a16:creationId xmlns:a16="http://schemas.microsoft.com/office/drawing/2014/main" id="{8E4B51E8-9FC2-4B79-99EF-5C7F9522B913}"/>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3EA853B6-4DAA-42DF-91C1-41F2C6D1CC88}"/>
              </a:ext>
            </a:extLst>
          </p:cNvPr>
          <p:cNvSpPr>
            <a:spLocks noGrp="1" noRot="1" noChangeAspect="1" noTextEdit="1"/>
          </p:cNvSpPr>
          <p:nvPr>
            <p:ph type="sldImg"/>
          </p:nvPr>
        </p:nvSpPr>
        <p:spPr>
          <a:ln/>
        </p:spPr>
      </p:sp>
      <p:sp>
        <p:nvSpPr>
          <p:cNvPr id="133123" name="Notes Placeholder 2">
            <a:extLst>
              <a:ext uri="{FF2B5EF4-FFF2-40B4-BE49-F238E27FC236}">
                <a16:creationId xmlns:a16="http://schemas.microsoft.com/office/drawing/2014/main" id="{193379B3-7DA9-49FC-BFAD-C947447E38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p:txBody>
      </p:sp>
      <p:sp>
        <p:nvSpPr>
          <p:cNvPr id="133124" name="Slide Number Placeholder 3">
            <a:extLst>
              <a:ext uri="{FF2B5EF4-FFF2-40B4-BE49-F238E27FC236}">
                <a16:creationId xmlns:a16="http://schemas.microsoft.com/office/drawing/2014/main" id="{4CA995F3-C320-41E8-8317-2B1D4AC5AF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A866952-4C82-4DCD-AD2D-48B127BC7EDB}" type="slidenum">
              <a:rPr lang="en-US" altLang="en-US">
                <a:latin typeface="Tahoma" panose="020B0604030504040204" pitchFamily="34" charset="0"/>
              </a:rPr>
              <a:pPr/>
              <a:t>62</a:t>
            </a:fld>
            <a:endParaRPr lang="en-US" altLang="en-US">
              <a:latin typeface="Tahoma" panose="020B060403050404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0CB6FEBA-515A-49A4-B2AF-DEB69206B23D}"/>
              </a:ext>
            </a:extLst>
          </p:cNvPr>
          <p:cNvSpPr>
            <a:spLocks noGrp="1" noRot="1" noChangeAspect="1" noTextEdit="1"/>
          </p:cNvSpPr>
          <p:nvPr>
            <p:ph type="sldImg"/>
          </p:nvPr>
        </p:nvSpPr>
        <p:spPr>
          <a:ln/>
        </p:spPr>
      </p:sp>
      <p:sp>
        <p:nvSpPr>
          <p:cNvPr id="135171" name="Notes Placeholder 2">
            <a:extLst>
              <a:ext uri="{FF2B5EF4-FFF2-40B4-BE49-F238E27FC236}">
                <a16:creationId xmlns:a16="http://schemas.microsoft.com/office/drawing/2014/main" id="{4DFA1BEE-DC71-489F-9B22-DE263B45EA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35172" name="Slide Number Placeholder 3">
            <a:extLst>
              <a:ext uri="{FF2B5EF4-FFF2-40B4-BE49-F238E27FC236}">
                <a16:creationId xmlns:a16="http://schemas.microsoft.com/office/drawing/2014/main" id="{8ED8C155-1641-47E9-8DC5-12228BB035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EB45A2D-B19D-474B-A8D4-2E5BD3B84180}" type="slidenum">
              <a:rPr lang="en-US" altLang="en-US">
                <a:latin typeface="Tahoma" panose="020B0604030504040204" pitchFamily="34" charset="0"/>
              </a:rPr>
              <a:pPr/>
              <a:t>63</a:t>
            </a:fld>
            <a:endParaRPr lang="en-US" altLang="en-US">
              <a:latin typeface="Tahoma" panose="020B060403050404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9C6EC693-C194-42B1-95AF-1F68EB4704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54EC037-2F34-43EF-A17E-9C9622540CE0}" type="slidenum">
              <a:rPr lang="en-US" altLang="en-US">
                <a:latin typeface="Tahoma" panose="020B0604030504040204" pitchFamily="34" charset="0"/>
              </a:rPr>
              <a:pPr/>
              <a:t>64</a:t>
            </a:fld>
            <a:endParaRPr lang="en-US" altLang="en-US">
              <a:latin typeface="Tahoma" panose="020B0604030504040204" pitchFamily="34" charset="0"/>
            </a:endParaRPr>
          </a:p>
        </p:txBody>
      </p:sp>
      <p:sp>
        <p:nvSpPr>
          <p:cNvPr id="137219" name="Rectangle 2">
            <a:extLst>
              <a:ext uri="{FF2B5EF4-FFF2-40B4-BE49-F238E27FC236}">
                <a16:creationId xmlns:a16="http://schemas.microsoft.com/office/drawing/2014/main" id="{F2DC57A0-1018-40C2-A3CD-CE4234B26FD3}"/>
              </a:ext>
            </a:extLst>
          </p:cNvPr>
          <p:cNvSpPr>
            <a:spLocks noChangeArrowheads="1" noTextEdit="1"/>
          </p:cNvSpPr>
          <p:nvPr>
            <p:ph type="sldImg"/>
          </p:nvPr>
        </p:nvSpPr>
        <p:spPr>
          <a:xfrm>
            <a:off x="1187450" y="708025"/>
            <a:ext cx="4711700" cy="3535363"/>
          </a:xfrm>
          <a:ln/>
        </p:spPr>
      </p:sp>
      <p:sp>
        <p:nvSpPr>
          <p:cNvPr id="137220" name="Rectangle 3">
            <a:extLst>
              <a:ext uri="{FF2B5EF4-FFF2-40B4-BE49-F238E27FC236}">
                <a16:creationId xmlns:a16="http://schemas.microsoft.com/office/drawing/2014/main" id="{82D85602-3E51-45CB-8A9C-9B8E2426C6A4}"/>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85A70893-6EDD-4A31-BD25-4991129D3419}"/>
              </a:ext>
            </a:extLst>
          </p:cNvPr>
          <p:cNvSpPr>
            <a:spLocks noGrp="1" noRot="1" noChangeAspect="1" noTextEdit="1"/>
          </p:cNvSpPr>
          <p:nvPr>
            <p:ph type="sldImg"/>
          </p:nvPr>
        </p:nvSpPr>
        <p:spPr>
          <a:ln/>
        </p:spPr>
      </p:sp>
      <p:sp>
        <p:nvSpPr>
          <p:cNvPr id="139267" name="Notes Placeholder 2">
            <a:extLst>
              <a:ext uri="{FF2B5EF4-FFF2-40B4-BE49-F238E27FC236}">
                <a16:creationId xmlns:a16="http://schemas.microsoft.com/office/drawing/2014/main" id="{368CAD6C-8541-4DCF-A95B-CA70F426AC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Figure source: DTSC. 2008. Proven Technologies and Remedies Guidance – Remediation of Metals in Soil. Sacramento, CA: California Environmental Protection Agency, Department of Toxic Substances Control. http://www.dtsc.ca.gov/PublicationsForms/upload/Guidance_Remediation-Soils.pdf.</a:t>
            </a:r>
          </a:p>
          <a:p>
            <a:endParaRPr lang="en-US" altLang="en-US">
              <a:latin typeface="Arial" panose="020B0604020202020204" pitchFamily="34" charset="0"/>
              <a:ea typeface="ＭＳ Ｐゴシック" panose="020B0600070205080204" pitchFamily="34" charset="-128"/>
            </a:endParaRPr>
          </a:p>
        </p:txBody>
      </p:sp>
      <p:sp>
        <p:nvSpPr>
          <p:cNvPr id="139268" name="Slide Number Placeholder 3">
            <a:extLst>
              <a:ext uri="{FF2B5EF4-FFF2-40B4-BE49-F238E27FC236}">
                <a16:creationId xmlns:a16="http://schemas.microsoft.com/office/drawing/2014/main" id="{2CB22914-0694-45D9-A989-5AF5848C38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AD7F19-1F9C-4CB8-A531-006529B18265}" type="slidenum">
              <a:rPr lang="en-US" altLang="en-US">
                <a:latin typeface="Tahoma" panose="020B0604030504040204" pitchFamily="34" charset="0"/>
              </a:rPr>
              <a:pPr/>
              <a:t>65</a:t>
            </a:fld>
            <a:endParaRPr lang="en-US" altLang="en-US">
              <a:latin typeface="Tahoma" panose="020B060403050404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9118FA3F-73E2-415F-911F-839A7F06E5B8}"/>
              </a:ext>
            </a:extLst>
          </p:cNvPr>
          <p:cNvSpPr>
            <a:spLocks noGrp="1" noRot="1" noChangeAspect="1" noTextEdit="1"/>
          </p:cNvSpPr>
          <p:nvPr>
            <p:ph type="sldImg"/>
          </p:nvPr>
        </p:nvSpPr>
        <p:spPr>
          <a:ln/>
        </p:spPr>
      </p:sp>
      <p:sp>
        <p:nvSpPr>
          <p:cNvPr id="141315" name="Notes Placeholder 2">
            <a:extLst>
              <a:ext uri="{FF2B5EF4-FFF2-40B4-BE49-F238E27FC236}">
                <a16:creationId xmlns:a16="http://schemas.microsoft.com/office/drawing/2014/main" id="{33DDAC0F-EB54-4EED-BE20-84A762E535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41316" name="Slide Number Placeholder 3">
            <a:extLst>
              <a:ext uri="{FF2B5EF4-FFF2-40B4-BE49-F238E27FC236}">
                <a16:creationId xmlns:a16="http://schemas.microsoft.com/office/drawing/2014/main" id="{E4A8A178-07E1-466D-8F3A-E65D79F353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BA92E4-2496-418E-8B23-66591F9CDBC2}" type="slidenum">
              <a:rPr lang="en-US" altLang="en-US">
                <a:latin typeface="Tahoma" panose="020B0604030504040204" pitchFamily="34" charset="0"/>
              </a:rPr>
              <a:pPr/>
              <a:t>66</a:t>
            </a:fld>
            <a:endParaRPr lang="en-US" altLang="en-US">
              <a:latin typeface="Tahoma" panose="020B060403050404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BEAB9028-68D8-47A4-88F2-2D53D7FB02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4B497D9-C4E2-4572-B228-57550ECCF90F}" type="slidenum">
              <a:rPr lang="en-US" altLang="en-US">
                <a:latin typeface="Tahoma" panose="020B0604030504040204" pitchFamily="34" charset="0"/>
              </a:rPr>
              <a:pPr/>
              <a:t>67</a:t>
            </a:fld>
            <a:endParaRPr lang="en-US" altLang="en-US">
              <a:latin typeface="Tahoma" panose="020B0604030504040204" pitchFamily="34" charset="0"/>
            </a:endParaRPr>
          </a:p>
        </p:txBody>
      </p:sp>
      <p:sp>
        <p:nvSpPr>
          <p:cNvPr id="143363" name="Rectangle 2">
            <a:extLst>
              <a:ext uri="{FF2B5EF4-FFF2-40B4-BE49-F238E27FC236}">
                <a16:creationId xmlns:a16="http://schemas.microsoft.com/office/drawing/2014/main" id="{42848810-F9C6-447D-8C50-D3050F651908}"/>
              </a:ext>
            </a:extLst>
          </p:cNvPr>
          <p:cNvSpPr>
            <a:spLocks noChangeArrowheads="1" noTextEdit="1"/>
          </p:cNvSpPr>
          <p:nvPr>
            <p:ph type="sldImg"/>
          </p:nvPr>
        </p:nvSpPr>
        <p:spPr>
          <a:xfrm>
            <a:off x="1187450" y="708025"/>
            <a:ext cx="4711700" cy="3535363"/>
          </a:xfrm>
          <a:ln/>
        </p:spPr>
      </p:sp>
      <p:sp>
        <p:nvSpPr>
          <p:cNvPr id="143364" name="Rectangle 3">
            <a:extLst>
              <a:ext uri="{FF2B5EF4-FFF2-40B4-BE49-F238E27FC236}">
                <a16:creationId xmlns:a16="http://schemas.microsoft.com/office/drawing/2014/main" id="{DCA15885-A5C3-46E2-A787-7748AF500AFA}"/>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311D003F-933B-4A69-B046-1243AFC8E963}"/>
              </a:ext>
            </a:extLst>
          </p:cNvPr>
          <p:cNvSpPr>
            <a:spLocks noGrp="1" noRot="1" noChangeAspect="1" noTextEdit="1"/>
          </p:cNvSpPr>
          <p:nvPr>
            <p:ph type="sldImg"/>
          </p:nvPr>
        </p:nvSpPr>
        <p:spPr>
          <a:ln/>
        </p:spPr>
      </p:sp>
      <p:sp>
        <p:nvSpPr>
          <p:cNvPr id="145411" name="Notes Placeholder 2">
            <a:extLst>
              <a:ext uri="{FF2B5EF4-FFF2-40B4-BE49-F238E27FC236}">
                <a16:creationId xmlns:a16="http://schemas.microsoft.com/office/drawing/2014/main" id="{CC0A3BC6-6584-4B33-BBB0-4CC8A2F25C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Figure 6-7. Soil sampling locations as individual exposure areas (represented by Thiessen polygons).</a:t>
            </a:r>
          </a:p>
          <a:p>
            <a:endParaRPr lang="en-US" altLang="en-US">
              <a:latin typeface="Arial" panose="020B0604020202020204" pitchFamily="34" charset="0"/>
              <a:ea typeface="ＭＳ Ｐゴシック" panose="020B0600070205080204" pitchFamily="34" charset="-128"/>
            </a:endParaRPr>
          </a:p>
        </p:txBody>
      </p:sp>
      <p:sp>
        <p:nvSpPr>
          <p:cNvPr id="145412" name="Slide Number Placeholder 3">
            <a:extLst>
              <a:ext uri="{FF2B5EF4-FFF2-40B4-BE49-F238E27FC236}">
                <a16:creationId xmlns:a16="http://schemas.microsoft.com/office/drawing/2014/main" id="{C4FDE29D-97F4-409B-AA7B-F286E64407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4B4243-F948-4463-879F-6BD2EA44956C}" type="slidenum">
              <a:rPr lang="en-US" altLang="en-US">
                <a:latin typeface="Tahoma" panose="020B0604030504040204" pitchFamily="34" charset="0"/>
              </a:rPr>
              <a:pPr/>
              <a:t>68</a:t>
            </a:fld>
            <a:endParaRPr lang="en-US" altLang="en-US">
              <a:latin typeface="Tahoma" panose="020B060403050404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3E503BB8-B300-433C-B256-C1013DE8A728}"/>
              </a:ext>
            </a:extLst>
          </p:cNvPr>
          <p:cNvSpPr>
            <a:spLocks noGrp="1" noRot="1" noChangeAspect="1" noTextEdit="1"/>
          </p:cNvSpPr>
          <p:nvPr>
            <p:ph type="sldImg"/>
          </p:nvPr>
        </p:nvSpPr>
        <p:spPr>
          <a:ln/>
        </p:spPr>
      </p:sp>
      <p:sp>
        <p:nvSpPr>
          <p:cNvPr id="147459" name="Notes Placeholder 2">
            <a:extLst>
              <a:ext uri="{FF2B5EF4-FFF2-40B4-BE49-F238E27FC236}">
                <a16:creationId xmlns:a16="http://schemas.microsoft.com/office/drawing/2014/main" id="{EEE69119-9896-4AC0-8F9F-808165CCF5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Figure 6-8. Locations potentially warranting further assessment or risk management.</a:t>
            </a:r>
          </a:p>
        </p:txBody>
      </p:sp>
      <p:sp>
        <p:nvSpPr>
          <p:cNvPr id="147460" name="Slide Number Placeholder 3">
            <a:extLst>
              <a:ext uri="{FF2B5EF4-FFF2-40B4-BE49-F238E27FC236}">
                <a16:creationId xmlns:a16="http://schemas.microsoft.com/office/drawing/2014/main" id="{DCF41EFD-51F5-45E7-9574-F7F8D4219B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23D5C76-C67D-46B3-9E84-3797032FB60F}" type="slidenum">
              <a:rPr lang="en-US" altLang="en-US">
                <a:latin typeface="Tahoma" panose="020B0604030504040204" pitchFamily="34" charset="0"/>
              </a:rPr>
              <a:pPr/>
              <a:t>69</a:t>
            </a:fld>
            <a:endParaRPr lang="en-US" altLang="en-US">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E1CE082-D3D9-4B23-BAFD-F66BBF42618B}"/>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038F8977-C636-4551-8E9B-7628299652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6B730BF2-B8C6-45D9-95D7-C82C3DD6B3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01B9F22-E0AF-42AA-9822-7550AFF07B5D}" type="slidenum">
              <a:rPr lang="en-US" altLang="en-US">
                <a:latin typeface="Tahoma" panose="020B0604030504040204" pitchFamily="34" charset="0"/>
              </a:rPr>
              <a:pPr/>
              <a:t>7</a:t>
            </a:fld>
            <a:endParaRPr lang="en-US" altLang="en-US">
              <a:latin typeface="Tahoma" panose="020B060403050404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162B8ED4-AA91-450B-9870-2687DC683B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E6C74BE-4F74-47E0-8223-DF8C1718143B}" type="slidenum">
              <a:rPr lang="en-US" altLang="en-US">
                <a:latin typeface="Tahoma" panose="020B0604030504040204" pitchFamily="34" charset="0"/>
              </a:rPr>
              <a:pPr/>
              <a:t>70</a:t>
            </a:fld>
            <a:endParaRPr lang="en-US" altLang="en-US">
              <a:latin typeface="Tahoma" panose="020B0604030504040204" pitchFamily="34" charset="0"/>
            </a:endParaRPr>
          </a:p>
        </p:txBody>
      </p:sp>
      <p:sp>
        <p:nvSpPr>
          <p:cNvPr id="149507" name="Rectangle 2">
            <a:extLst>
              <a:ext uri="{FF2B5EF4-FFF2-40B4-BE49-F238E27FC236}">
                <a16:creationId xmlns:a16="http://schemas.microsoft.com/office/drawing/2014/main" id="{C485766E-2DBE-4372-BE9D-E38FE21667E5}"/>
              </a:ext>
            </a:extLst>
          </p:cNvPr>
          <p:cNvSpPr>
            <a:spLocks noChangeArrowheads="1" noTextEdit="1"/>
          </p:cNvSpPr>
          <p:nvPr>
            <p:ph type="sldImg"/>
          </p:nvPr>
        </p:nvSpPr>
        <p:spPr>
          <a:xfrm>
            <a:off x="1187450" y="708025"/>
            <a:ext cx="4711700" cy="3535363"/>
          </a:xfrm>
          <a:ln/>
        </p:spPr>
      </p:sp>
      <p:sp>
        <p:nvSpPr>
          <p:cNvPr id="149508" name="Rectangle 3">
            <a:extLst>
              <a:ext uri="{FF2B5EF4-FFF2-40B4-BE49-F238E27FC236}">
                <a16:creationId xmlns:a16="http://schemas.microsoft.com/office/drawing/2014/main" id="{94C994E3-C72A-4D6F-8554-5C5979783FB8}"/>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76E7784A-0C6E-454D-9E30-1C352043D785}"/>
              </a:ext>
            </a:extLst>
          </p:cNvPr>
          <p:cNvSpPr>
            <a:spLocks noGrp="1" noRot="1" noChangeAspect="1" noTextEdit="1"/>
          </p:cNvSpPr>
          <p:nvPr>
            <p:ph type="sldImg"/>
          </p:nvPr>
        </p:nvSpPr>
        <p:spPr>
          <a:ln/>
        </p:spPr>
      </p:sp>
      <p:sp>
        <p:nvSpPr>
          <p:cNvPr id="151555" name="Notes Placeholder 2">
            <a:extLst>
              <a:ext uri="{FF2B5EF4-FFF2-40B4-BE49-F238E27FC236}">
                <a16:creationId xmlns:a16="http://schemas.microsoft.com/office/drawing/2014/main" id="{BDCF2904-B5DB-494B-A213-987EE099DE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51556" name="Slide Number Placeholder 3">
            <a:extLst>
              <a:ext uri="{FF2B5EF4-FFF2-40B4-BE49-F238E27FC236}">
                <a16:creationId xmlns:a16="http://schemas.microsoft.com/office/drawing/2014/main" id="{6A6A8A8A-4401-495C-B590-BDF7AF96AB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D6CAE3-1A8F-4FA5-8BA3-20160582F857}" type="slidenum">
              <a:rPr lang="en-US" altLang="en-US">
                <a:latin typeface="Tahoma" panose="020B0604030504040204" pitchFamily="34" charset="0"/>
              </a:rPr>
              <a:pPr/>
              <a:t>71</a:t>
            </a:fld>
            <a:endParaRPr lang="en-US" altLang="en-US">
              <a:latin typeface="Tahoma" panose="020B060403050404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9C75432D-2418-4B42-AB7F-8C7CB624B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79FFF9-9AC9-42B3-BDE1-8684243ABBEF}" type="slidenum">
              <a:rPr lang="en-US" altLang="en-US">
                <a:latin typeface="Tahoma" panose="020B0604030504040204" pitchFamily="34" charset="0"/>
              </a:rPr>
              <a:pPr/>
              <a:t>72</a:t>
            </a:fld>
            <a:endParaRPr lang="en-US" altLang="en-US">
              <a:latin typeface="Tahoma" panose="020B0604030504040204" pitchFamily="34" charset="0"/>
            </a:endParaRPr>
          </a:p>
        </p:txBody>
      </p:sp>
      <p:sp>
        <p:nvSpPr>
          <p:cNvPr id="153603" name="Rectangle 2">
            <a:extLst>
              <a:ext uri="{FF2B5EF4-FFF2-40B4-BE49-F238E27FC236}">
                <a16:creationId xmlns:a16="http://schemas.microsoft.com/office/drawing/2014/main" id="{C196A737-60F9-4F1A-BE71-9CA2FCC7E466}"/>
              </a:ext>
            </a:extLst>
          </p:cNvPr>
          <p:cNvSpPr>
            <a:spLocks noChangeArrowheads="1" noTextEdit="1"/>
          </p:cNvSpPr>
          <p:nvPr>
            <p:ph type="sldImg"/>
          </p:nvPr>
        </p:nvSpPr>
        <p:spPr>
          <a:xfrm>
            <a:off x="1187450" y="708025"/>
            <a:ext cx="4711700" cy="3535363"/>
          </a:xfrm>
          <a:ln/>
        </p:spPr>
      </p:sp>
      <p:sp>
        <p:nvSpPr>
          <p:cNvPr id="153604" name="Rectangle 3">
            <a:extLst>
              <a:ext uri="{FF2B5EF4-FFF2-40B4-BE49-F238E27FC236}">
                <a16:creationId xmlns:a16="http://schemas.microsoft.com/office/drawing/2014/main" id="{31B8617D-47B7-4A00-9938-BC4269A323A7}"/>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3D093661-7DD3-4E7A-BDF7-D5E11B48A0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D9EA36-962F-43E5-8505-766653E2A3BD}" type="slidenum">
              <a:rPr lang="en-US" altLang="en-US">
                <a:latin typeface="Tahoma" panose="020B0604030504040204" pitchFamily="34" charset="0"/>
              </a:rPr>
              <a:pPr/>
              <a:t>73</a:t>
            </a:fld>
            <a:endParaRPr lang="en-US" altLang="en-US">
              <a:latin typeface="Tahoma" panose="020B0604030504040204" pitchFamily="34" charset="0"/>
            </a:endParaRPr>
          </a:p>
        </p:txBody>
      </p:sp>
      <p:sp>
        <p:nvSpPr>
          <p:cNvPr id="155651" name="Rectangle 2">
            <a:extLst>
              <a:ext uri="{FF2B5EF4-FFF2-40B4-BE49-F238E27FC236}">
                <a16:creationId xmlns:a16="http://schemas.microsoft.com/office/drawing/2014/main" id="{ADC332B3-90E9-4676-8B01-800C5576A684}"/>
              </a:ext>
            </a:extLst>
          </p:cNvPr>
          <p:cNvSpPr>
            <a:spLocks noChangeArrowheads="1" noTextEdit="1"/>
          </p:cNvSpPr>
          <p:nvPr>
            <p:ph type="sldImg"/>
          </p:nvPr>
        </p:nvSpPr>
        <p:spPr>
          <a:xfrm>
            <a:off x="1187450" y="708025"/>
            <a:ext cx="4711700" cy="3535363"/>
          </a:xfrm>
          <a:ln/>
        </p:spPr>
      </p:sp>
      <p:sp>
        <p:nvSpPr>
          <p:cNvPr id="155652" name="Rectangle 3">
            <a:extLst>
              <a:ext uri="{FF2B5EF4-FFF2-40B4-BE49-F238E27FC236}">
                <a16:creationId xmlns:a16="http://schemas.microsoft.com/office/drawing/2014/main" id="{FF622B25-AAC4-4124-878A-F54D2721C0C0}"/>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D370AD15-74E0-46EE-972E-800211E1A24F}"/>
              </a:ext>
            </a:extLst>
          </p:cNvPr>
          <p:cNvSpPr>
            <a:spLocks noGrp="1" noRot="1" noChangeAspect="1" noTextEdit="1"/>
          </p:cNvSpPr>
          <p:nvPr>
            <p:ph type="sldImg"/>
          </p:nvPr>
        </p:nvSpPr>
        <p:spPr>
          <a:ln/>
        </p:spPr>
      </p:sp>
      <p:sp>
        <p:nvSpPr>
          <p:cNvPr id="157699" name="Notes Placeholder 2">
            <a:extLst>
              <a:ext uri="{FF2B5EF4-FFF2-40B4-BE49-F238E27FC236}">
                <a16:creationId xmlns:a16="http://schemas.microsoft.com/office/drawing/2014/main" id="{8EECF922-995D-4A23-B2FB-E96EB8A4AC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57700" name="Slide Number Placeholder 3">
            <a:extLst>
              <a:ext uri="{FF2B5EF4-FFF2-40B4-BE49-F238E27FC236}">
                <a16:creationId xmlns:a16="http://schemas.microsoft.com/office/drawing/2014/main" id="{6C501E14-4BAB-475C-9E5D-F8DD0B9E9D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E98B0E2-AA12-4B64-9EE5-9F254C407FD4}" type="slidenum">
              <a:rPr lang="en-US" altLang="en-US">
                <a:latin typeface="Tahoma" panose="020B0604030504040204" pitchFamily="34" charset="0"/>
              </a:rPr>
              <a:pPr/>
              <a:t>74</a:t>
            </a:fld>
            <a:endParaRPr lang="en-US" altLang="en-US">
              <a:latin typeface="Tahoma" panose="020B060403050404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1294F115-19F2-491A-BE38-548668C4CFB9}"/>
              </a:ext>
            </a:extLst>
          </p:cNvPr>
          <p:cNvSpPr>
            <a:spLocks noGrp="1" noRot="1" noChangeAspect="1" noTextEdit="1"/>
          </p:cNvSpPr>
          <p:nvPr>
            <p:ph type="sldImg"/>
          </p:nvPr>
        </p:nvSpPr>
        <p:spPr>
          <a:ln/>
        </p:spPr>
      </p:sp>
      <p:sp>
        <p:nvSpPr>
          <p:cNvPr id="159747" name="Notes Placeholder 2">
            <a:extLst>
              <a:ext uri="{FF2B5EF4-FFF2-40B4-BE49-F238E27FC236}">
                <a16:creationId xmlns:a16="http://schemas.microsoft.com/office/drawing/2014/main" id="{D1297ABE-2236-4CE2-BC25-192FBF5535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59748" name="Slide Number Placeholder 3">
            <a:extLst>
              <a:ext uri="{FF2B5EF4-FFF2-40B4-BE49-F238E27FC236}">
                <a16:creationId xmlns:a16="http://schemas.microsoft.com/office/drawing/2014/main" id="{8995AB8D-A743-4DEC-A697-38E583803E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0C12577-A906-4672-BAC6-B86059DF8668}" type="slidenum">
              <a:rPr lang="en-US" altLang="en-US">
                <a:latin typeface="Tahoma" panose="020B0604030504040204" pitchFamily="34" charset="0"/>
              </a:rPr>
              <a:pPr/>
              <a:t>75</a:t>
            </a:fld>
            <a:endParaRPr lang="en-US" altLang="en-US">
              <a:latin typeface="Tahoma" panose="020B060403050404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921FCB4C-5820-4DFD-8FBC-D3828649B6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7142C6-77BB-4052-AEFC-672166AF6B4C}" type="slidenum">
              <a:rPr lang="en-US" altLang="en-US">
                <a:latin typeface="Tahoma" panose="020B0604030504040204" pitchFamily="34" charset="0"/>
              </a:rPr>
              <a:pPr/>
              <a:t>76</a:t>
            </a:fld>
            <a:endParaRPr lang="en-US" altLang="en-US">
              <a:latin typeface="Tahoma" panose="020B0604030504040204" pitchFamily="34" charset="0"/>
            </a:endParaRPr>
          </a:p>
        </p:txBody>
      </p:sp>
      <p:sp>
        <p:nvSpPr>
          <p:cNvPr id="161795" name="Rectangle 2">
            <a:extLst>
              <a:ext uri="{FF2B5EF4-FFF2-40B4-BE49-F238E27FC236}">
                <a16:creationId xmlns:a16="http://schemas.microsoft.com/office/drawing/2014/main" id="{F0C0E4DB-E61A-4F8D-B524-58FEE4860561}"/>
              </a:ext>
            </a:extLst>
          </p:cNvPr>
          <p:cNvSpPr>
            <a:spLocks noChangeArrowheads="1" noTextEdit="1"/>
          </p:cNvSpPr>
          <p:nvPr>
            <p:ph type="sldImg"/>
          </p:nvPr>
        </p:nvSpPr>
        <p:spPr>
          <a:xfrm>
            <a:off x="1187450" y="708025"/>
            <a:ext cx="4711700" cy="3535363"/>
          </a:xfrm>
          <a:ln/>
        </p:spPr>
      </p:sp>
      <p:sp>
        <p:nvSpPr>
          <p:cNvPr id="161796" name="Rectangle 3">
            <a:extLst>
              <a:ext uri="{FF2B5EF4-FFF2-40B4-BE49-F238E27FC236}">
                <a16:creationId xmlns:a16="http://schemas.microsoft.com/office/drawing/2014/main" id="{FD692464-EF33-4D3E-BE59-D90FD7B13598}"/>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USEPA. 2011c. </a:t>
            </a:r>
            <a:r>
              <a:rPr lang="en-US" altLang="en-US" i="1">
                <a:latin typeface="Arial" panose="020B0604020202020204" pitchFamily="34" charset="0"/>
                <a:ea typeface="ＭＳ Ｐゴシック" panose="020B0600070205080204" pitchFamily="34" charset="-128"/>
              </a:rPr>
              <a:t>Exposure Factors Handbook: 2011 Edition</a:t>
            </a:r>
            <a:r>
              <a:rPr lang="en-US" altLang="en-US">
                <a:latin typeface="Arial" panose="020B0604020202020204" pitchFamily="34" charset="0"/>
                <a:ea typeface="ＭＳ Ｐゴシック" panose="020B0600070205080204" pitchFamily="34" charset="-128"/>
              </a:rPr>
              <a:t>. EPA/600/R-09/052F. Washington, D.C.: United States Environmental Protection Agency, Office of Research and Development, National Center for Environmental Assessment. http://cfpub.epa.gov/ncea/risk/recordisplay.cfm?deid=236252</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57D08088-C82C-42A0-848C-6200C596D2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EE52DA8-E403-4CB7-9E4C-02462008AFE6}" type="slidenum">
              <a:rPr lang="en-US" altLang="en-US">
                <a:latin typeface="Tahoma" panose="020B0604030504040204" pitchFamily="34" charset="0"/>
              </a:rPr>
              <a:pPr/>
              <a:t>77</a:t>
            </a:fld>
            <a:endParaRPr lang="en-US" altLang="en-US">
              <a:latin typeface="Tahoma" panose="020B0604030504040204" pitchFamily="34" charset="0"/>
            </a:endParaRPr>
          </a:p>
        </p:txBody>
      </p:sp>
      <p:sp>
        <p:nvSpPr>
          <p:cNvPr id="163843" name="Rectangle 2">
            <a:extLst>
              <a:ext uri="{FF2B5EF4-FFF2-40B4-BE49-F238E27FC236}">
                <a16:creationId xmlns:a16="http://schemas.microsoft.com/office/drawing/2014/main" id="{B2B7749A-F8D2-4DA2-B9A6-DEC997232C4F}"/>
              </a:ext>
            </a:extLst>
          </p:cNvPr>
          <p:cNvSpPr>
            <a:spLocks noChangeArrowheads="1" noTextEdit="1"/>
          </p:cNvSpPr>
          <p:nvPr>
            <p:ph type="sldImg"/>
          </p:nvPr>
        </p:nvSpPr>
        <p:spPr>
          <a:xfrm>
            <a:off x="1187450" y="708025"/>
            <a:ext cx="4711700" cy="3535363"/>
          </a:xfrm>
          <a:ln/>
        </p:spPr>
      </p:sp>
      <p:sp>
        <p:nvSpPr>
          <p:cNvPr id="163844" name="Rectangle 3">
            <a:extLst>
              <a:ext uri="{FF2B5EF4-FFF2-40B4-BE49-F238E27FC236}">
                <a16:creationId xmlns:a16="http://schemas.microsoft.com/office/drawing/2014/main" id="{27425A30-8CBE-407F-9617-14CCAC891490}"/>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USEPA. 2011c. </a:t>
            </a:r>
            <a:r>
              <a:rPr lang="en-US" altLang="en-US" i="1">
                <a:latin typeface="Arial" panose="020B0604020202020204" pitchFamily="34" charset="0"/>
                <a:ea typeface="ＭＳ Ｐゴシック" panose="020B0600070205080204" pitchFamily="34" charset="-128"/>
              </a:rPr>
              <a:t>Exposure Factors Handbook: 2011 Edition</a:t>
            </a:r>
            <a:r>
              <a:rPr lang="en-US" altLang="en-US">
                <a:latin typeface="Arial" panose="020B0604020202020204" pitchFamily="34" charset="0"/>
                <a:ea typeface="ＭＳ Ｐゴシック" panose="020B0600070205080204" pitchFamily="34" charset="-128"/>
              </a:rPr>
              <a:t>. EPA/600/R-09/052F. Washington, D.C.: United States Environmental Protection Agency, Office of Research and Development, National Center for Environmental Assessment. http://cfpub.epa.gov/ncea/risk/recordisplay.cfm?deid=236252</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BBB9EF31-C246-4D40-837D-5E3619EB3B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1C4A0A0-9E4E-4E40-A4A2-649E76550BF7}" type="slidenum">
              <a:rPr lang="en-US" altLang="en-US">
                <a:latin typeface="Tahoma" panose="020B0604030504040204" pitchFamily="34" charset="0"/>
              </a:rPr>
              <a:pPr/>
              <a:t>78</a:t>
            </a:fld>
            <a:endParaRPr lang="en-US" altLang="en-US">
              <a:latin typeface="Tahoma" panose="020B0604030504040204" pitchFamily="34" charset="0"/>
            </a:endParaRPr>
          </a:p>
        </p:txBody>
      </p:sp>
      <p:sp>
        <p:nvSpPr>
          <p:cNvPr id="165891" name="Rectangle 2">
            <a:extLst>
              <a:ext uri="{FF2B5EF4-FFF2-40B4-BE49-F238E27FC236}">
                <a16:creationId xmlns:a16="http://schemas.microsoft.com/office/drawing/2014/main" id="{A70F38C4-486C-490E-84F1-36647B7EE654}"/>
              </a:ext>
            </a:extLst>
          </p:cNvPr>
          <p:cNvSpPr>
            <a:spLocks noChangeArrowheads="1" noTextEdit="1"/>
          </p:cNvSpPr>
          <p:nvPr>
            <p:ph type="sldImg"/>
          </p:nvPr>
        </p:nvSpPr>
        <p:spPr>
          <a:xfrm>
            <a:off x="1187450" y="708025"/>
            <a:ext cx="4711700" cy="3535363"/>
          </a:xfrm>
          <a:ln/>
        </p:spPr>
      </p:sp>
      <p:sp>
        <p:nvSpPr>
          <p:cNvPr id="165892" name="Rectangle 3">
            <a:extLst>
              <a:ext uri="{FF2B5EF4-FFF2-40B4-BE49-F238E27FC236}">
                <a16:creationId xmlns:a16="http://schemas.microsoft.com/office/drawing/2014/main" id="{FFD8866C-D956-4F29-AE5F-CC6891007159}"/>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USEPA. 2011c. </a:t>
            </a:r>
            <a:r>
              <a:rPr lang="en-US" altLang="en-US" i="1">
                <a:latin typeface="Arial" panose="020B0604020202020204" pitchFamily="34" charset="0"/>
                <a:ea typeface="ＭＳ Ｐゴシック" panose="020B0600070205080204" pitchFamily="34" charset="-128"/>
              </a:rPr>
              <a:t>Exposure Factors Handbook: 2011 Edition</a:t>
            </a:r>
            <a:r>
              <a:rPr lang="en-US" altLang="en-US">
                <a:latin typeface="Arial" panose="020B0604020202020204" pitchFamily="34" charset="0"/>
                <a:ea typeface="ＭＳ Ｐゴシック" panose="020B0600070205080204" pitchFamily="34" charset="-128"/>
              </a:rPr>
              <a:t>. EPA/600/R-09/052F. Washington, D.C.: United States Environmental Protection Agency, Office of Research and Development, National Center for Environmental Assessment. http://cfpub.epa.gov/ncea/risk/recordisplay.cfm?deid=236252</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C4C5FD9A-3FC1-4359-B613-5032DB377374}"/>
              </a:ext>
            </a:extLst>
          </p:cNvPr>
          <p:cNvSpPr>
            <a:spLocks noGrp="1" noRot="1" noChangeAspect="1" noTextEdit="1"/>
          </p:cNvSpPr>
          <p:nvPr>
            <p:ph type="sldImg"/>
          </p:nvPr>
        </p:nvSpPr>
        <p:spPr>
          <a:ln/>
        </p:spPr>
      </p:sp>
      <p:sp>
        <p:nvSpPr>
          <p:cNvPr id="167939" name="Notes Placeholder 2">
            <a:extLst>
              <a:ext uri="{FF2B5EF4-FFF2-40B4-BE49-F238E27FC236}">
                <a16:creationId xmlns:a16="http://schemas.microsoft.com/office/drawing/2014/main" id="{F914D661-0774-4ED4-A05F-62E473DB6E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67940" name="Slide Number Placeholder 3">
            <a:extLst>
              <a:ext uri="{FF2B5EF4-FFF2-40B4-BE49-F238E27FC236}">
                <a16:creationId xmlns:a16="http://schemas.microsoft.com/office/drawing/2014/main" id="{1B70DE2B-95CB-45D7-B81C-832B74B6BF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02AB6EC-9060-456F-B567-5C873FAB3299}" type="slidenum">
              <a:rPr lang="en-US" altLang="en-US">
                <a:latin typeface="Tahoma" panose="020B0604030504040204" pitchFamily="34" charset="0"/>
              </a:rPr>
              <a:pPr/>
              <a:t>79</a:t>
            </a:fld>
            <a:endParaRPr lang="en-US" altLang="en-US">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219E485-AB0D-4C8E-84F9-8AA734E86722}"/>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6C206B61-1106-4CDB-9459-33179E2838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1ABCBD2A-1D6D-426D-AF1C-11D903E41AC9}"/>
              </a:ext>
            </a:extLst>
          </p:cNvPr>
          <p:cNvSpPr>
            <a:spLocks noGrp="1" noRot="1" noChangeAspect="1" noTextEdit="1"/>
          </p:cNvSpPr>
          <p:nvPr>
            <p:ph type="sldImg"/>
          </p:nvPr>
        </p:nvSpPr>
        <p:spPr>
          <a:ln/>
        </p:spPr>
      </p:sp>
      <p:sp>
        <p:nvSpPr>
          <p:cNvPr id="169987" name="Notes Placeholder 2">
            <a:extLst>
              <a:ext uri="{FF2B5EF4-FFF2-40B4-BE49-F238E27FC236}">
                <a16:creationId xmlns:a16="http://schemas.microsoft.com/office/drawing/2014/main" id="{D8F57631-6E08-4732-9593-9A51DE5FB3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USEPA. 2004a. </a:t>
            </a:r>
            <a:r>
              <a:rPr lang="en-US" altLang="en-US" i="1">
                <a:latin typeface="Arial" panose="020B0604020202020204" pitchFamily="34" charset="0"/>
                <a:ea typeface="ＭＳ Ｐゴシック" panose="020B0600070205080204" pitchFamily="34" charset="-128"/>
              </a:rPr>
              <a:t>An Examination of EPA Risk Assessment Principles and Practices</a:t>
            </a:r>
            <a:r>
              <a:rPr lang="en-US" altLang="en-US">
                <a:latin typeface="Arial" panose="020B0604020202020204" pitchFamily="34" charset="0"/>
                <a:ea typeface="ＭＳ Ｐゴシック" panose="020B0600070205080204" pitchFamily="34" charset="-128"/>
              </a:rPr>
              <a:t>. EPA/100/B-04/001. Washington D.C.: United States Environmental Protection Agency, Office of Science Advisor Staff Paper. http://itrcweb.org/FileCabinet/GetFile?fileID=6879</a:t>
            </a:r>
          </a:p>
        </p:txBody>
      </p:sp>
      <p:sp>
        <p:nvSpPr>
          <p:cNvPr id="169988" name="Slide Number Placeholder 3">
            <a:extLst>
              <a:ext uri="{FF2B5EF4-FFF2-40B4-BE49-F238E27FC236}">
                <a16:creationId xmlns:a16="http://schemas.microsoft.com/office/drawing/2014/main" id="{FBAA7AF7-69DA-443B-9944-1E0EEC6609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5C33B26-A0F5-44A9-8D08-E41825994FDB}" type="slidenum">
              <a:rPr lang="en-US" altLang="en-US">
                <a:latin typeface="Tahoma" panose="020B0604030504040204" pitchFamily="34" charset="0"/>
              </a:rPr>
              <a:pPr/>
              <a:t>80</a:t>
            </a:fld>
            <a:endParaRPr lang="en-US" altLang="en-US">
              <a:latin typeface="Tahoma" panose="020B060403050404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1B230F8C-8BDB-4ADF-B261-E98EE4C3E778}"/>
              </a:ext>
            </a:extLst>
          </p:cNvPr>
          <p:cNvSpPr>
            <a:spLocks noGrp="1" noRot="1" noChangeAspect="1" noTextEdit="1"/>
          </p:cNvSpPr>
          <p:nvPr>
            <p:ph type="sldImg"/>
          </p:nvPr>
        </p:nvSpPr>
        <p:spPr>
          <a:ln/>
        </p:spPr>
      </p:sp>
      <p:sp>
        <p:nvSpPr>
          <p:cNvPr id="172035" name="Notes Placeholder 2">
            <a:extLst>
              <a:ext uri="{FF2B5EF4-FFF2-40B4-BE49-F238E27FC236}">
                <a16:creationId xmlns:a16="http://schemas.microsoft.com/office/drawing/2014/main" id="{F952C285-D401-4EF5-AD45-FBCF3C7CE2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72036" name="Slide Number Placeholder 3">
            <a:extLst>
              <a:ext uri="{FF2B5EF4-FFF2-40B4-BE49-F238E27FC236}">
                <a16:creationId xmlns:a16="http://schemas.microsoft.com/office/drawing/2014/main" id="{4B7F4FD9-1480-4F4C-A2F1-46BC2FF098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B7EFD3-BC60-4638-A1ED-40A757C14FD4}" type="slidenum">
              <a:rPr lang="en-US" altLang="en-US">
                <a:latin typeface="Tahoma" panose="020B0604030504040204" pitchFamily="34" charset="0"/>
              </a:rPr>
              <a:pPr/>
              <a:t>81</a:t>
            </a:fld>
            <a:endParaRPr lang="en-US" altLang="en-US">
              <a:latin typeface="Tahoma" panose="020B060403050404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20573AA5-E5E2-4EFB-9F2F-BADEB31897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D317A2-75C5-4ED6-937F-335B199D0048}" type="slidenum">
              <a:rPr lang="en-US" altLang="en-US">
                <a:latin typeface="Tahoma" panose="020B0604030504040204" pitchFamily="34" charset="0"/>
              </a:rPr>
              <a:pPr/>
              <a:t>82</a:t>
            </a:fld>
            <a:endParaRPr lang="en-US" altLang="en-US">
              <a:latin typeface="Tahoma" panose="020B0604030504040204" pitchFamily="34" charset="0"/>
            </a:endParaRPr>
          </a:p>
        </p:txBody>
      </p:sp>
      <p:sp>
        <p:nvSpPr>
          <p:cNvPr id="174083" name="Rectangle 2">
            <a:extLst>
              <a:ext uri="{FF2B5EF4-FFF2-40B4-BE49-F238E27FC236}">
                <a16:creationId xmlns:a16="http://schemas.microsoft.com/office/drawing/2014/main" id="{EB99E44D-A534-4234-B6D5-9E0DFD3382F6}"/>
              </a:ext>
            </a:extLst>
          </p:cNvPr>
          <p:cNvSpPr>
            <a:spLocks noChangeArrowheads="1" noTextEdit="1"/>
          </p:cNvSpPr>
          <p:nvPr>
            <p:ph type="sldImg"/>
          </p:nvPr>
        </p:nvSpPr>
        <p:spPr>
          <a:xfrm>
            <a:off x="1187450" y="708025"/>
            <a:ext cx="4711700" cy="3535363"/>
          </a:xfrm>
          <a:ln/>
        </p:spPr>
      </p:sp>
      <p:sp>
        <p:nvSpPr>
          <p:cNvPr id="174084" name="Rectangle 3">
            <a:extLst>
              <a:ext uri="{FF2B5EF4-FFF2-40B4-BE49-F238E27FC236}">
                <a16:creationId xmlns:a16="http://schemas.microsoft.com/office/drawing/2014/main" id="{1C123D38-5F64-4A09-A2E2-F8F05C1DB9E8}"/>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D0C18E53-0AF0-46B5-98C4-4476630CB4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6ABD03-3D0D-4829-8BBA-D8C8FEAA20AC}" type="slidenum">
              <a:rPr lang="en-US" altLang="en-US">
                <a:latin typeface="Tahoma" panose="020B0604030504040204" pitchFamily="34" charset="0"/>
              </a:rPr>
              <a:pPr/>
              <a:t>83</a:t>
            </a:fld>
            <a:endParaRPr lang="en-US" altLang="en-US">
              <a:latin typeface="Tahoma" panose="020B0604030504040204" pitchFamily="34" charset="0"/>
            </a:endParaRPr>
          </a:p>
        </p:txBody>
      </p:sp>
      <p:sp>
        <p:nvSpPr>
          <p:cNvPr id="176131" name="Rectangle 2">
            <a:extLst>
              <a:ext uri="{FF2B5EF4-FFF2-40B4-BE49-F238E27FC236}">
                <a16:creationId xmlns:a16="http://schemas.microsoft.com/office/drawing/2014/main" id="{8564E4E5-E298-46B2-A8FA-ED39A70FBD79}"/>
              </a:ext>
            </a:extLst>
          </p:cNvPr>
          <p:cNvSpPr>
            <a:spLocks noChangeArrowheads="1" noTextEdit="1"/>
          </p:cNvSpPr>
          <p:nvPr>
            <p:ph type="sldImg"/>
          </p:nvPr>
        </p:nvSpPr>
        <p:spPr>
          <a:xfrm>
            <a:off x="1187450" y="708025"/>
            <a:ext cx="4711700" cy="3535363"/>
          </a:xfrm>
          <a:ln/>
        </p:spPr>
      </p:sp>
      <p:sp>
        <p:nvSpPr>
          <p:cNvPr id="176132" name="Rectangle 3">
            <a:extLst>
              <a:ext uri="{FF2B5EF4-FFF2-40B4-BE49-F238E27FC236}">
                <a16:creationId xmlns:a16="http://schemas.microsoft.com/office/drawing/2014/main" id="{93E55D1A-0EFE-4A1C-896C-7CD045991F87}"/>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C7085ABD-26CF-4F83-BDC6-57EF7FEFC0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F4F8AF6-E43F-4256-A204-5BE84DE635CA}" type="slidenum">
              <a:rPr lang="en-US" altLang="en-US">
                <a:latin typeface="Tahoma" panose="020B0604030504040204" pitchFamily="34" charset="0"/>
              </a:rPr>
              <a:pPr/>
              <a:t>84</a:t>
            </a:fld>
            <a:endParaRPr lang="en-US" altLang="en-US">
              <a:latin typeface="Tahoma" panose="020B0604030504040204" pitchFamily="34" charset="0"/>
            </a:endParaRPr>
          </a:p>
        </p:txBody>
      </p:sp>
      <p:sp>
        <p:nvSpPr>
          <p:cNvPr id="178179" name="Rectangle 2">
            <a:extLst>
              <a:ext uri="{FF2B5EF4-FFF2-40B4-BE49-F238E27FC236}">
                <a16:creationId xmlns:a16="http://schemas.microsoft.com/office/drawing/2014/main" id="{A7250740-153B-4AEB-B919-F7077EE037A8}"/>
              </a:ext>
            </a:extLst>
          </p:cNvPr>
          <p:cNvSpPr>
            <a:spLocks noChangeArrowheads="1" noTextEdit="1"/>
          </p:cNvSpPr>
          <p:nvPr>
            <p:ph type="sldImg"/>
          </p:nvPr>
        </p:nvSpPr>
        <p:spPr>
          <a:xfrm>
            <a:off x="1187450" y="708025"/>
            <a:ext cx="4711700" cy="3535363"/>
          </a:xfrm>
          <a:ln/>
        </p:spPr>
      </p:sp>
      <p:sp>
        <p:nvSpPr>
          <p:cNvPr id="178180" name="Rectangle 3">
            <a:extLst>
              <a:ext uri="{FF2B5EF4-FFF2-40B4-BE49-F238E27FC236}">
                <a16:creationId xmlns:a16="http://schemas.microsoft.com/office/drawing/2014/main" id="{56A84DF2-61D5-4FAF-B461-572A7D00CB7B}"/>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D7133B56-520A-4462-B0CC-986822EFF38B}"/>
              </a:ext>
            </a:extLst>
          </p:cNvPr>
          <p:cNvSpPr>
            <a:spLocks noGrp="1" noRot="1" noChangeAspect="1" noTextEdit="1"/>
          </p:cNvSpPr>
          <p:nvPr>
            <p:ph type="sldImg"/>
          </p:nvPr>
        </p:nvSpPr>
        <p:spPr>
          <a:ln/>
        </p:spPr>
      </p:sp>
      <p:sp>
        <p:nvSpPr>
          <p:cNvPr id="180227" name="Notes Placeholder 2">
            <a:extLst>
              <a:ext uri="{FF2B5EF4-FFF2-40B4-BE49-F238E27FC236}">
                <a16:creationId xmlns:a16="http://schemas.microsoft.com/office/drawing/2014/main" id="{55A59015-B13B-41FF-8A6C-7C0554F69D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Figure 6-9. Soil migration to groundwater – mass limited check.</a:t>
            </a:r>
          </a:p>
          <a:p>
            <a:endParaRPr lang="en-US" altLang="en-US">
              <a:latin typeface="Arial" panose="020B0604020202020204" pitchFamily="34" charset="0"/>
              <a:ea typeface="ＭＳ Ｐゴシック" panose="020B0600070205080204" pitchFamily="34" charset="-128"/>
            </a:endParaRPr>
          </a:p>
        </p:txBody>
      </p:sp>
      <p:sp>
        <p:nvSpPr>
          <p:cNvPr id="180228" name="Slide Number Placeholder 3">
            <a:extLst>
              <a:ext uri="{FF2B5EF4-FFF2-40B4-BE49-F238E27FC236}">
                <a16:creationId xmlns:a16="http://schemas.microsoft.com/office/drawing/2014/main" id="{1CE72073-F4D9-4B0B-808E-37A9412E7C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E5E8A7A-00FD-4B56-A10F-019A9E8A44F1}" type="slidenum">
              <a:rPr lang="en-US" altLang="en-US">
                <a:latin typeface="Tahoma" panose="020B0604030504040204" pitchFamily="34" charset="0"/>
              </a:rPr>
              <a:pPr/>
              <a:t>85</a:t>
            </a:fld>
            <a:endParaRPr lang="en-US" altLang="en-US">
              <a:latin typeface="Tahoma" panose="020B060403050404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AC4E804C-00AC-4213-B196-5A19E1AA3A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1ED82B6-8E59-4DC9-A5B3-90D00F0EDB19}" type="slidenum">
              <a:rPr lang="en-US" altLang="en-US">
                <a:latin typeface="Tahoma" panose="020B0604030504040204" pitchFamily="34" charset="0"/>
              </a:rPr>
              <a:pPr/>
              <a:t>86</a:t>
            </a:fld>
            <a:endParaRPr lang="en-US" altLang="en-US">
              <a:latin typeface="Tahoma" panose="020B0604030504040204" pitchFamily="34" charset="0"/>
            </a:endParaRPr>
          </a:p>
        </p:txBody>
      </p:sp>
      <p:sp>
        <p:nvSpPr>
          <p:cNvPr id="182275" name="Rectangle 2">
            <a:extLst>
              <a:ext uri="{FF2B5EF4-FFF2-40B4-BE49-F238E27FC236}">
                <a16:creationId xmlns:a16="http://schemas.microsoft.com/office/drawing/2014/main" id="{E5C89ACA-8D4D-465B-9048-118C5165F636}"/>
              </a:ext>
            </a:extLst>
          </p:cNvPr>
          <p:cNvSpPr>
            <a:spLocks noChangeArrowheads="1" noTextEdit="1"/>
          </p:cNvSpPr>
          <p:nvPr>
            <p:ph type="sldImg"/>
          </p:nvPr>
        </p:nvSpPr>
        <p:spPr>
          <a:xfrm>
            <a:off x="1187450" y="708025"/>
            <a:ext cx="4711700" cy="3535363"/>
          </a:xfrm>
          <a:ln/>
        </p:spPr>
      </p:sp>
      <p:sp>
        <p:nvSpPr>
          <p:cNvPr id="182276" name="Rectangle 3">
            <a:extLst>
              <a:ext uri="{FF2B5EF4-FFF2-40B4-BE49-F238E27FC236}">
                <a16:creationId xmlns:a16="http://schemas.microsoft.com/office/drawing/2014/main" id="{32CA3322-D1AD-44DE-9E22-155E9F1DFB3A}"/>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4B37A70E-E819-4AF9-9A9E-E790F96A1C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732471B-FAA5-4B3C-9DF4-65A8328F0ED9}" type="slidenum">
              <a:rPr lang="en-US" altLang="en-US">
                <a:latin typeface="Tahoma" panose="020B0604030504040204" pitchFamily="34" charset="0"/>
              </a:rPr>
              <a:pPr/>
              <a:t>87</a:t>
            </a:fld>
            <a:endParaRPr lang="en-US" altLang="en-US">
              <a:latin typeface="Tahoma" panose="020B0604030504040204" pitchFamily="34" charset="0"/>
            </a:endParaRPr>
          </a:p>
        </p:txBody>
      </p:sp>
      <p:sp>
        <p:nvSpPr>
          <p:cNvPr id="184323" name="Rectangle 2">
            <a:extLst>
              <a:ext uri="{FF2B5EF4-FFF2-40B4-BE49-F238E27FC236}">
                <a16:creationId xmlns:a16="http://schemas.microsoft.com/office/drawing/2014/main" id="{C2EE8C47-C0F7-46D7-9445-001073922B85}"/>
              </a:ext>
            </a:extLst>
          </p:cNvPr>
          <p:cNvSpPr>
            <a:spLocks noChangeArrowheads="1" noTextEdit="1"/>
          </p:cNvSpPr>
          <p:nvPr>
            <p:ph type="sldImg"/>
          </p:nvPr>
        </p:nvSpPr>
        <p:spPr>
          <a:xfrm>
            <a:off x="1187450" y="708025"/>
            <a:ext cx="4711700" cy="3535363"/>
          </a:xfrm>
          <a:ln/>
        </p:spPr>
      </p:sp>
      <p:sp>
        <p:nvSpPr>
          <p:cNvPr id="184324" name="Rectangle 3">
            <a:extLst>
              <a:ext uri="{FF2B5EF4-FFF2-40B4-BE49-F238E27FC236}">
                <a16:creationId xmlns:a16="http://schemas.microsoft.com/office/drawing/2014/main" id="{0F9358D4-AC65-4264-A28C-9365FD5BBD48}"/>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FABF9001-A484-481C-AE56-8A38B2F8F4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5CE664-6D87-4DCD-8491-C9DB9AB2165D}" type="slidenum">
              <a:rPr lang="en-US" altLang="en-US">
                <a:latin typeface="Tahoma" panose="020B0604030504040204" pitchFamily="34" charset="0"/>
              </a:rPr>
              <a:pPr/>
              <a:t>88</a:t>
            </a:fld>
            <a:endParaRPr lang="en-US" altLang="en-US">
              <a:latin typeface="Tahoma" panose="020B0604030504040204" pitchFamily="34" charset="0"/>
            </a:endParaRPr>
          </a:p>
        </p:txBody>
      </p:sp>
      <p:sp>
        <p:nvSpPr>
          <p:cNvPr id="186371" name="Rectangle 2">
            <a:extLst>
              <a:ext uri="{FF2B5EF4-FFF2-40B4-BE49-F238E27FC236}">
                <a16:creationId xmlns:a16="http://schemas.microsoft.com/office/drawing/2014/main" id="{35A7DD5C-B61F-4EE5-86D2-FBBCD78110BF}"/>
              </a:ext>
            </a:extLst>
          </p:cNvPr>
          <p:cNvSpPr>
            <a:spLocks noChangeArrowheads="1" noTextEdit="1"/>
          </p:cNvSpPr>
          <p:nvPr>
            <p:ph type="sldImg"/>
          </p:nvPr>
        </p:nvSpPr>
        <p:spPr>
          <a:xfrm>
            <a:off x="1187450" y="708025"/>
            <a:ext cx="4711700" cy="3535363"/>
          </a:xfrm>
          <a:ln/>
        </p:spPr>
      </p:sp>
      <p:sp>
        <p:nvSpPr>
          <p:cNvPr id="186372" name="Rectangle 3">
            <a:extLst>
              <a:ext uri="{FF2B5EF4-FFF2-40B4-BE49-F238E27FC236}">
                <a16:creationId xmlns:a16="http://schemas.microsoft.com/office/drawing/2014/main" id="{59224967-BC28-4B56-B3CB-54E6E3982D02}"/>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Hypothetical exposure area example</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ABB78315-2308-49A7-BB5C-115A47887C93}"/>
              </a:ext>
            </a:extLst>
          </p:cNvPr>
          <p:cNvSpPr>
            <a:spLocks noGrp="1" noRot="1" noChangeAspect="1" noTextEdit="1"/>
          </p:cNvSpPr>
          <p:nvPr>
            <p:ph type="sldImg"/>
          </p:nvPr>
        </p:nvSpPr>
        <p:spPr>
          <a:ln/>
        </p:spPr>
      </p:sp>
      <p:sp>
        <p:nvSpPr>
          <p:cNvPr id="188419" name="Notes Placeholder 2">
            <a:extLst>
              <a:ext uri="{FF2B5EF4-FFF2-40B4-BE49-F238E27FC236}">
                <a16:creationId xmlns:a16="http://schemas.microsoft.com/office/drawing/2014/main" id="{5E75CEE1-F45A-4BA3-A6CA-B6EF090FC2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188420" name="Slide Number Placeholder 3">
            <a:extLst>
              <a:ext uri="{FF2B5EF4-FFF2-40B4-BE49-F238E27FC236}">
                <a16:creationId xmlns:a16="http://schemas.microsoft.com/office/drawing/2014/main" id="{F7B979D8-C799-4EC5-9A5F-AD36DEE7A9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A03B69E-235D-4DF8-9D3E-CE0C62FE61CA}" type="slidenum">
              <a:rPr lang="en-US" altLang="en-US">
                <a:latin typeface="Tahoma" panose="020B0604030504040204" pitchFamily="34" charset="0"/>
              </a:rPr>
              <a:pPr/>
              <a:t>89</a:t>
            </a:fld>
            <a:endParaRPr lang="en-US" altLang="en-US">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86B6DA2-36BC-46CB-A47D-AC78ADBAD168}"/>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FDF79A8C-A6DE-47B2-9D77-567226BC4A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2EAAE10E-41D7-4A02-B99F-166821E1B9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4C29C3-AFBC-4E7B-848F-2A7C327627E7}" type="slidenum">
              <a:rPr lang="en-US" altLang="en-US">
                <a:latin typeface="Tahoma" panose="020B0604030504040204" pitchFamily="34" charset="0"/>
              </a:rPr>
              <a:pPr/>
              <a:t>9</a:t>
            </a:fld>
            <a:endParaRPr lang="en-US" altLang="en-US">
              <a:latin typeface="Tahoma" panose="020B060403050404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35FBDA1C-F132-4845-B0D4-4D878AEB0C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88FAC1A-9B32-49B5-9BCB-C66BC5180A3A}" type="slidenum">
              <a:rPr lang="en-US" altLang="en-US">
                <a:latin typeface="Tahoma" panose="020B0604030504040204" pitchFamily="34" charset="0"/>
              </a:rPr>
              <a:pPr/>
              <a:t>90</a:t>
            </a:fld>
            <a:endParaRPr lang="en-US" altLang="en-US">
              <a:latin typeface="Tahoma" panose="020B0604030504040204" pitchFamily="34" charset="0"/>
            </a:endParaRPr>
          </a:p>
        </p:txBody>
      </p:sp>
      <p:sp>
        <p:nvSpPr>
          <p:cNvPr id="190467" name="Rectangle 2">
            <a:extLst>
              <a:ext uri="{FF2B5EF4-FFF2-40B4-BE49-F238E27FC236}">
                <a16:creationId xmlns:a16="http://schemas.microsoft.com/office/drawing/2014/main" id="{3FA724A1-401A-4261-A38E-E77611773F0C}"/>
              </a:ext>
            </a:extLst>
          </p:cNvPr>
          <p:cNvSpPr>
            <a:spLocks noChangeArrowheads="1" noTextEdit="1"/>
          </p:cNvSpPr>
          <p:nvPr>
            <p:ph type="sldImg"/>
          </p:nvPr>
        </p:nvSpPr>
        <p:spPr>
          <a:xfrm>
            <a:off x="1187450" y="708025"/>
            <a:ext cx="4711700" cy="3535363"/>
          </a:xfrm>
          <a:ln/>
        </p:spPr>
      </p:sp>
      <p:sp>
        <p:nvSpPr>
          <p:cNvPr id="190468" name="Rectangle 3">
            <a:extLst>
              <a:ext uri="{FF2B5EF4-FFF2-40B4-BE49-F238E27FC236}">
                <a16:creationId xmlns:a16="http://schemas.microsoft.com/office/drawing/2014/main" id="{7A6E9240-F02C-48F5-9332-2AB9370CB72B}"/>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3FAC8EDF-E656-4DA2-BAD2-CF5BD1685827}"/>
              </a:ext>
            </a:extLst>
          </p:cNvPr>
          <p:cNvSpPr>
            <a:spLocks noGrp="1" noRot="1" noChangeAspect="1" noTextEdit="1"/>
          </p:cNvSpPr>
          <p:nvPr>
            <p:ph type="sldImg"/>
          </p:nvPr>
        </p:nvSpPr>
        <p:spPr>
          <a:ln/>
        </p:spPr>
      </p:sp>
      <p:sp>
        <p:nvSpPr>
          <p:cNvPr id="192515" name="Notes Placeholder 2">
            <a:extLst>
              <a:ext uri="{FF2B5EF4-FFF2-40B4-BE49-F238E27FC236}">
                <a16:creationId xmlns:a16="http://schemas.microsoft.com/office/drawing/2014/main" id="{A74CACB4-1A6E-4459-A8EB-21FBA0C033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p:txBody>
      </p:sp>
      <p:sp>
        <p:nvSpPr>
          <p:cNvPr id="192516" name="Slide Number Placeholder 3">
            <a:extLst>
              <a:ext uri="{FF2B5EF4-FFF2-40B4-BE49-F238E27FC236}">
                <a16:creationId xmlns:a16="http://schemas.microsoft.com/office/drawing/2014/main" id="{9AF47CC8-9882-4FC6-98F0-F17AF0E9F9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4B2B7AB-609C-4597-AA0D-FF3965C9E117}" type="slidenum">
              <a:rPr lang="en-US" altLang="en-US">
                <a:latin typeface="Tahoma" panose="020B0604030504040204" pitchFamily="34" charset="0"/>
              </a:rPr>
              <a:pPr/>
              <a:t>91</a:t>
            </a:fld>
            <a:endParaRPr lang="en-US" altLang="en-US">
              <a:latin typeface="Tahoma" panose="020B060403050404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C231CA1E-DB2D-48A1-A7BA-8C08C776C358}"/>
              </a:ext>
            </a:extLst>
          </p:cNvPr>
          <p:cNvSpPr>
            <a:spLocks noGrp="1" noRot="1" noChangeAspect="1" noTextEdit="1"/>
          </p:cNvSpPr>
          <p:nvPr>
            <p:ph type="sldImg"/>
          </p:nvPr>
        </p:nvSpPr>
        <p:spPr>
          <a:ln/>
        </p:spPr>
      </p:sp>
      <p:sp>
        <p:nvSpPr>
          <p:cNvPr id="194563" name="Notes Placeholder 2">
            <a:extLst>
              <a:ext uri="{FF2B5EF4-FFF2-40B4-BE49-F238E27FC236}">
                <a16:creationId xmlns:a16="http://schemas.microsoft.com/office/drawing/2014/main" id="{F4775AA0-26E2-4507-BA33-7466BC7D98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p:txBody>
      </p:sp>
      <p:sp>
        <p:nvSpPr>
          <p:cNvPr id="194564" name="Slide Number Placeholder 3">
            <a:extLst>
              <a:ext uri="{FF2B5EF4-FFF2-40B4-BE49-F238E27FC236}">
                <a16:creationId xmlns:a16="http://schemas.microsoft.com/office/drawing/2014/main" id="{AD7AB446-2BFC-49EC-BD77-F4EA1BFC55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5169009-2325-49F3-8AC2-5050FA0E4F3F}" type="slidenum">
              <a:rPr lang="en-US" altLang="en-US">
                <a:latin typeface="Tahoma" panose="020B0604030504040204" pitchFamily="34" charset="0"/>
              </a:rPr>
              <a:pPr/>
              <a:t>92</a:t>
            </a:fld>
            <a:endParaRPr lang="en-US" altLang="en-US">
              <a:latin typeface="Tahoma" panose="020B060403050404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A3404364-9FCC-43E1-8233-C8050AE49A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AEC12D7-DCE6-4728-8AB1-79C388E246DA}" type="slidenum">
              <a:rPr lang="en-US" altLang="en-US">
                <a:latin typeface="Tahoma" panose="020B0604030504040204" pitchFamily="34" charset="0"/>
              </a:rPr>
              <a:pPr/>
              <a:t>93</a:t>
            </a:fld>
            <a:endParaRPr lang="en-US" altLang="en-US">
              <a:latin typeface="Tahoma" panose="020B0604030504040204" pitchFamily="34" charset="0"/>
            </a:endParaRPr>
          </a:p>
        </p:txBody>
      </p:sp>
      <p:sp>
        <p:nvSpPr>
          <p:cNvPr id="196611" name="Rectangle 2">
            <a:extLst>
              <a:ext uri="{FF2B5EF4-FFF2-40B4-BE49-F238E27FC236}">
                <a16:creationId xmlns:a16="http://schemas.microsoft.com/office/drawing/2014/main" id="{150E761E-4C15-4FEF-9393-23E5F40EAA93}"/>
              </a:ext>
            </a:extLst>
          </p:cNvPr>
          <p:cNvSpPr>
            <a:spLocks noChangeArrowheads="1" noTextEdit="1"/>
          </p:cNvSpPr>
          <p:nvPr>
            <p:ph type="sldImg"/>
          </p:nvPr>
        </p:nvSpPr>
        <p:spPr>
          <a:xfrm>
            <a:off x="1187450" y="708025"/>
            <a:ext cx="4711700" cy="3535363"/>
          </a:xfrm>
          <a:ln/>
        </p:spPr>
      </p:sp>
      <p:sp>
        <p:nvSpPr>
          <p:cNvPr id="196612" name="Rectangle 3">
            <a:extLst>
              <a:ext uri="{FF2B5EF4-FFF2-40B4-BE49-F238E27FC236}">
                <a16:creationId xmlns:a16="http://schemas.microsoft.com/office/drawing/2014/main" id="{43E69D06-62EF-4CDE-9BDE-4E304D1225E0}"/>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6830AE29-4EA6-492E-8948-4CB43202FE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4B56DBA-6034-4759-9010-F8D49A0487BA}" type="slidenum">
              <a:rPr lang="en-US" altLang="en-US">
                <a:latin typeface="Tahoma" panose="020B0604030504040204" pitchFamily="34" charset="0"/>
              </a:rPr>
              <a:pPr/>
              <a:t>94</a:t>
            </a:fld>
            <a:endParaRPr lang="en-US" altLang="en-US">
              <a:latin typeface="Tahoma" panose="020B0604030504040204" pitchFamily="34" charset="0"/>
            </a:endParaRPr>
          </a:p>
        </p:txBody>
      </p:sp>
      <p:sp>
        <p:nvSpPr>
          <p:cNvPr id="198659" name="Rectangle 2">
            <a:extLst>
              <a:ext uri="{FF2B5EF4-FFF2-40B4-BE49-F238E27FC236}">
                <a16:creationId xmlns:a16="http://schemas.microsoft.com/office/drawing/2014/main" id="{FA8FDDC1-95ED-4970-937F-6550960B4E5C}"/>
              </a:ext>
            </a:extLst>
          </p:cNvPr>
          <p:cNvSpPr>
            <a:spLocks noChangeArrowheads="1" noTextEdit="1"/>
          </p:cNvSpPr>
          <p:nvPr>
            <p:ph type="sldImg"/>
          </p:nvPr>
        </p:nvSpPr>
        <p:spPr>
          <a:xfrm>
            <a:off x="1187450" y="708025"/>
            <a:ext cx="4711700" cy="3535363"/>
          </a:xfrm>
          <a:ln/>
        </p:spPr>
      </p:sp>
      <p:sp>
        <p:nvSpPr>
          <p:cNvPr id="198660" name="Rectangle 3">
            <a:extLst>
              <a:ext uri="{FF2B5EF4-FFF2-40B4-BE49-F238E27FC236}">
                <a16:creationId xmlns:a16="http://schemas.microsoft.com/office/drawing/2014/main" id="{152FF9F8-79DF-4161-AFE6-4F4CFE3810C3}"/>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No associated notes.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65DEF969-A2E3-434B-8434-844A631764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B687F60-B484-4A61-B97A-DBD147BE78AB}" type="slidenum">
              <a:rPr lang="en-US" altLang="en-US">
                <a:latin typeface="Tahoma" panose="020B0604030504040204" pitchFamily="34" charset="0"/>
              </a:rPr>
              <a:pPr/>
              <a:t>95</a:t>
            </a:fld>
            <a:endParaRPr lang="en-US" altLang="en-US">
              <a:latin typeface="Tahoma" panose="020B0604030504040204" pitchFamily="34" charset="0"/>
            </a:endParaRPr>
          </a:p>
        </p:txBody>
      </p:sp>
      <p:sp>
        <p:nvSpPr>
          <p:cNvPr id="200707" name="Rectangle 2">
            <a:extLst>
              <a:ext uri="{FF2B5EF4-FFF2-40B4-BE49-F238E27FC236}">
                <a16:creationId xmlns:a16="http://schemas.microsoft.com/office/drawing/2014/main" id="{FF3F5FF7-56AA-4FFB-9F7E-05CD48DB31F1}"/>
              </a:ext>
            </a:extLst>
          </p:cNvPr>
          <p:cNvSpPr>
            <a:spLocks noChangeArrowheads="1" noTextEdit="1"/>
          </p:cNvSpPr>
          <p:nvPr>
            <p:ph type="sldImg"/>
          </p:nvPr>
        </p:nvSpPr>
        <p:spPr>
          <a:xfrm>
            <a:off x="1187450" y="708025"/>
            <a:ext cx="4711700" cy="3535363"/>
          </a:xfrm>
          <a:ln/>
        </p:spPr>
      </p:sp>
      <p:sp>
        <p:nvSpPr>
          <p:cNvPr id="200708" name="Rectangle 3">
            <a:extLst>
              <a:ext uri="{FF2B5EF4-FFF2-40B4-BE49-F238E27FC236}">
                <a16:creationId xmlns:a16="http://schemas.microsoft.com/office/drawing/2014/main" id="{A6FA1F0D-35BE-4D90-AF49-B26AF581B77B}"/>
              </a:ext>
            </a:extLst>
          </p:cNvPr>
          <p:cNvSpPr>
            <a:spLocks noGrp="1" noChangeArrowheads="1"/>
          </p:cNvSpPr>
          <p:nvPr>
            <p:ph type="body" idx="1"/>
          </p:nvPr>
        </p:nvSpPr>
        <p:spPr>
          <a:xfrm>
            <a:off x="709613" y="4478338"/>
            <a:ext cx="5667375"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Figure 6-11. Hypothetical one-acre exposure area with Thiessen polygons.</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54D47AE6-D10E-4B54-B5DD-CABCC0A9290F}"/>
              </a:ext>
            </a:extLst>
          </p:cNvPr>
          <p:cNvSpPr>
            <a:spLocks noGrp="1" noRot="1" noChangeAspect="1" noTextEdit="1"/>
          </p:cNvSpPr>
          <p:nvPr>
            <p:ph type="sldImg"/>
          </p:nvPr>
        </p:nvSpPr>
        <p:spPr>
          <a:ln/>
        </p:spPr>
      </p:sp>
      <p:sp>
        <p:nvSpPr>
          <p:cNvPr id="202755" name="Notes Placeholder 2">
            <a:extLst>
              <a:ext uri="{FF2B5EF4-FFF2-40B4-BE49-F238E27FC236}">
                <a16:creationId xmlns:a16="http://schemas.microsoft.com/office/drawing/2014/main" id="{21ECF94E-24CC-4A52-9E04-F772580DD8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02756" name="Slide Number Placeholder 3">
            <a:extLst>
              <a:ext uri="{FF2B5EF4-FFF2-40B4-BE49-F238E27FC236}">
                <a16:creationId xmlns:a16="http://schemas.microsoft.com/office/drawing/2014/main" id="{3624C400-F707-48F2-899C-80F9922EFE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CCF0C9D-3B72-418D-88B0-82A3371CCEEB}" type="slidenum">
              <a:rPr lang="en-US" altLang="en-US">
                <a:latin typeface="Tahoma" panose="020B0604030504040204" pitchFamily="34" charset="0"/>
              </a:rPr>
              <a:pPr/>
              <a:t>96</a:t>
            </a:fld>
            <a:endParaRPr lang="en-US" altLang="en-US">
              <a:latin typeface="Tahoma" panose="020B060403050404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81CC412D-5AD4-44B7-878F-317EA7EEFCFB}"/>
              </a:ext>
            </a:extLst>
          </p:cNvPr>
          <p:cNvSpPr>
            <a:spLocks noGrp="1" noRot="1" noChangeAspect="1" noTextEdit="1"/>
          </p:cNvSpPr>
          <p:nvPr>
            <p:ph type="sldImg"/>
          </p:nvPr>
        </p:nvSpPr>
        <p:spPr>
          <a:ln/>
        </p:spPr>
      </p:sp>
      <p:sp>
        <p:nvSpPr>
          <p:cNvPr id="204803" name="Notes Placeholder 2">
            <a:extLst>
              <a:ext uri="{FF2B5EF4-FFF2-40B4-BE49-F238E27FC236}">
                <a16:creationId xmlns:a16="http://schemas.microsoft.com/office/drawing/2014/main" id="{63B15695-E9EB-40BB-8734-7F104883E6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p:txBody>
      </p:sp>
      <p:sp>
        <p:nvSpPr>
          <p:cNvPr id="204804" name="Slide Number Placeholder 3">
            <a:extLst>
              <a:ext uri="{FF2B5EF4-FFF2-40B4-BE49-F238E27FC236}">
                <a16:creationId xmlns:a16="http://schemas.microsoft.com/office/drawing/2014/main" id="{CB2B1741-ABE5-4D77-B2E9-1AB24AC772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defRPr>
                <a:solidFill>
                  <a:schemeClr val="tx1"/>
                </a:solidFill>
                <a:latin typeface="Arial" panose="020B0604020202020204" pitchFamily="34" charset="0"/>
                <a:ea typeface="ＭＳ Ｐゴシック" panose="020B0600070205080204" pitchFamily="34" charset="-128"/>
              </a:defRPr>
            </a:lvl1pPr>
            <a:lvl2pPr marL="742950" indent="-285750" defTabSz="941388">
              <a:defRPr>
                <a:solidFill>
                  <a:schemeClr val="tx1"/>
                </a:solidFill>
                <a:latin typeface="Arial" panose="020B0604020202020204" pitchFamily="34" charset="0"/>
                <a:ea typeface="ＭＳ Ｐゴシック" panose="020B0600070205080204" pitchFamily="34" charset="-128"/>
              </a:defRPr>
            </a:lvl2pPr>
            <a:lvl3pPr marL="1143000" indent="-228600" defTabSz="941388">
              <a:defRPr>
                <a:solidFill>
                  <a:schemeClr val="tx1"/>
                </a:solidFill>
                <a:latin typeface="Arial" panose="020B0604020202020204" pitchFamily="34" charset="0"/>
                <a:ea typeface="ＭＳ Ｐゴシック" panose="020B0600070205080204" pitchFamily="34" charset="-128"/>
              </a:defRPr>
            </a:lvl3pPr>
            <a:lvl4pPr marL="1600200" indent="-228600" defTabSz="941388">
              <a:defRPr>
                <a:solidFill>
                  <a:schemeClr val="tx1"/>
                </a:solidFill>
                <a:latin typeface="Arial" panose="020B0604020202020204" pitchFamily="34" charset="0"/>
                <a:ea typeface="ＭＳ Ｐゴシック" panose="020B0600070205080204" pitchFamily="34" charset="-128"/>
              </a:defRPr>
            </a:lvl4pPr>
            <a:lvl5pPr marL="2057400" indent="-228600" defTabSz="941388">
              <a:defRPr>
                <a:solidFill>
                  <a:schemeClr val="tx1"/>
                </a:solidFill>
                <a:latin typeface="Arial" panose="020B0604020202020204" pitchFamily="34" charset="0"/>
                <a:ea typeface="ＭＳ Ｐゴシック" panose="020B0600070205080204" pitchFamily="34" charset="-128"/>
              </a:defRPr>
            </a:lvl5pPr>
            <a:lvl6pPr marL="25146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13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768699-DC98-42FB-AB1D-C97FBB11AF10}" type="slidenum">
              <a:rPr lang="en-US" altLang="en-US">
                <a:latin typeface="Tahoma" panose="020B0604030504040204" pitchFamily="34" charset="0"/>
              </a:rPr>
              <a:pPr/>
              <a:t>97</a:t>
            </a:fld>
            <a:endParaRPr lang="en-US" altLang="en-US">
              <a:latin typeface="Tahoma" panose="020B060403050404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7DB078E0-FCDF-4B08-ADED-ACF035EBE461}"/>
              </a:ext>
            </a:extLst>
          </p:cNvPr>
          <p:cNvSpPr>
            <a:spLocks noGrp="1" noRot="1" noChangeAspect="1" noTextEdit="1"/>
          </p:cNvSpPr>
          <p:nvPr>
            <p:ph type="sldImg"/>
          </p:nvPr>
        </p:nvSpPr>
        <p:spPr>
          <a:ln/>
        </p:spPr>
      </p:sp>
      <p:sp>
        <p:nvSpPr>
          <p:cNvPr id="206851" name="Notes Placeholder 2">
            <a:extLst>
              <a:ext uri="{FF2B5EF4-FFF2-40B4-BE49-F238E27FC236}">
                <a16:creationId xmlns:a16="http://schemas.microsoft.com/office/drawing/2014/main" id="{D060FCF1-F1A5-4F6A-9E83-29F69056AC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06852" name="Slide Number Placeholder 3">
            <a:extLst>
              <a:ext uri="{FF2B5EF4-FFF2-40B4-BE49-F238E27FC236}">
                <a16:creationId xmlns:a16="http://schemas.microsoft.com/office/drawing/2014/main" id="{36738833-C63B-41ED-8247-4A68447592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5356FE4-846C-4710-BA66-A4D7797A3BF1}" type="slidenum">
              <a:rPr lang="en-US" altLang="en-US">
                <a:solidFill>
                  <a:srgbClr val="000000"/>
                </a:solidFill>
                <a:latin typeface="Tahoma" panose="020B0604030504040204" pitchFamily="34" charset="0"/>
              </a:rPr>
              <a:pPr/>
              <a:t>98</a:t>
            </a:fld>
            <a:endParaRPr lang="en-US" altLang="en-US">
              <a:solidFill>
                <a:srgbClr val="000000"/>
              </a:solidFill>
              <a:latin typeface="Tahoma" panose="020B060403050404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57A11C1F-D2B4-441C-8812-480F3146DEEE}"/>
              </a:ext>
            </a:extLst>
          </p:cNvPr>
          <p:cNvSpPr>
            <a:spLocks noGrp="1" noRot="1" noChangeAspect="1" noTextEdit="1"/>
          </p:cNvSpPr>
          <p:nvPr>
            <p:ph type="sldImg"/>
          </p:nvPr>
        </p:nvSpPr>
        <p:spPr>
          <a:ln/>
        </p:spPr>
      </p:sp>
      <p:sp>
        <p:nvSpPr>
          <p:cNvPr id="208899" name="Notes Placeholder 2">
            <a:extLst>
              <a:ext uri="{FF2B5EF4-FFF2-40B4-BE49-F238E27FC236}">
                <a16:creationId xmlns:a16="http://schemas.microsoft.com/office/drawing/2014/main" id="{AA21CC59-E4E0-49E2-9260-20AC5FAAF0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 associated notes.</a:t>
            </a:r>
          </a:p>
          <a:p>
            <a:endParaRPr lang="en-US" altLang="en-US">
              <a:latin typeface="Arial" panose="020B0604020202020204" pitchFamily="34" charset="0"/>
              <a:ea typeface="ＭＳ Ｐゴシック" panose="020B0600070205080204" pitchFamily="34" charset="-128"/>
            </a:endParaRPr>
          </a:p>
        </p:txBody>
      </p:sp>
      <p:sp>
        <p:nvSpPr>
          <p:cNvPr id="208900" name="Slide Number Placeholder 3">
            <a:extLst>
              <a:ext uri="{FF2B5EF4-FFF2-40B4-BE49-F238E27FC236}">
                <a16:creationId xmlns:a16="http://schemas.microsoft.com/office/drawing/2014/main" id="{14AB4FDA-383E-4446-B736-4B79B60B87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a:solidFill>
                  <a:schemeClr val="tx1"/>
                </a:solidFill>
                <a:latin typeface="Arial" panose="020B0604020202020204" pitchFamily="34" charset="0"/>
                <a:ea typeface="ＭＳ Ｐゴシック" panose="020B0600070205080204" pitchFamily="34" charset="-128"/>
              </a:defRPr>
            </a:lvl1pPr>
            <a:lvl2pPr marL="742950" indent="-285750" defTabSz="942975">
              <a:defRPr>
                <a:solidFill>
                  <a:schemeClr val="tx1"/>
                </a:solidFill>
                <a:latin typeface="Arial" panose="020B0604020202020204" pitchFamily="34" charset="0"/>
                <a:ea typeface="ＭＳ Ｐゴシック" panose="020B0600070205080204" pitchFamily="34" charset="-128"/>
              </a:defRPr>
            </a:lvl2pPr>
            <a:lvl3pPr marL="1143000" indent="-228600" defTabSz="942975">
              <a:defRPr>
                <a:solidFill>
                  <a:schemeClr val="tx1"/>
                </a:solidFill>
                <a:latin typeface="Arial" panose="020B0604020202020204" pitchFamily="34" charset="0"/>
                <a:ea typeface="ＭＳ Ｐゴシック" panose="020B0600070205080204" pitchFamily="34" charset="-128"/>
              </a:defRPr>
            </a:lvl3pPr>
            <a:lvl4pPr marL="1600200" indent="-228600" defTabSz="942975">
              <a:defRPr>
                <a:solidFill>
                  <a:schemeClr val="tx1"/>
                </a:solidFill>
                <a:latin typeface="Arial" panose="020B0604020202020204" pitchFamily="34" charset="0"/>
                <a:ea typeface="ＭＳ Ｐゴシック" panose="020B0600070205080204" pitchFamily="34" charset="-128"/>
              </a:defRPr>
            </a:lvl4pPr>
            <a:lvl5pPr marL="2057400" indent="-228600" defTabSz="942975">
              <a:defRPr>
                <a:solidFill>
                  <a:schemeClr val="tx1"/>
                </a:solidFill>
                <a:latin typeface="Arial" panose="020B0604020202020204" pitchFamily="34" charset="0"/>
                <a:ea typeface="ＭＳ Ｐゴシック" panose="020B0600070205080204" pitchFamily="34" charset="-128"/>
              </a:defRPr>
            </a:lvl5pPr>
            <a:lvl6pPr marL="25146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429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B400775-3AD9-4382-875C-5ED2D820DC10}" type="slidenum">
              <a:rPr lang="en-US" altLang="en-US">
                <a:latin typeface="Tahoma" panose="020B0604030504040204" pitchFamily="34" charset="0"/>
              </a:rPr>
              <a:pPr/>
              <a:t>99</a:t>
            </a:fld>
            <a:endParaRPr lang="en-US" altLang="en-US">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2058A8D5-D3AF-4FE0-9530-1AA8A90C4CAE}"/>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34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D2632B0-BAA7-4F36-A2D9-77040ECDF161}"/>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6761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92075"/>
            <a:ext cx="20002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6238" y="92075"/>
            <a:ext cx="58531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1C0A1A74-C4B6-4179-A896-8F48F8084FDD}"/>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7818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72000" y="1828800"/>
            <a:ext cx="3810000" cy="4114800"/>
          </a:xfrm>
        </p:spPr>
        <p:txBody>
          <a:bodyPr/>
          <a:lstStyle/>
          <a:p>
            <a:pPr lvl="0"/>
            <a:endParaRPr lang="en-US" noProof="0" dirty="0"/>
          </a:p>
        </p:txBody>
      </p:sp>
      <p:sp>
        <p:nvSpPr>
          <p:cNvPr id="5" name="Rectangle 6">
            <a:extLst>
              <a:ext uri="{FF2B5EF4-FFF2-40B4-BE49-F238E27FC236}">
                <a16:creationId xmlns:a16="http://schemas.microsoft.com/office/drawing/2014/main" id="{7B5061D2-BB0A-49CF-887A-379C3B7662F0}"/>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760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Content Placeholder 2"/>
          <p:cNvSpPr>
            <a:spLocks noGrp="1"/>
          </p:cNvSpPr>
          <p:nvPr>
            <p:ph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2F0D7842-5F0D-482B-A9C0-ACE2D62BE81C}"/>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3179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92075"/>
            <a:ext cx="7588250" cy="1050925"/>
          </a:xfrm>
        </p:spPr>
        <p:txBody>
          <a:bodyPr/>
          <a:lstStyle/>
          <a:p>
            <a:r>
              <a:rPr lang="en-US"/>
              <a:t>Click to edit Master title style</a:t>
            </a:r>
          </a:p>
        </p:txBody>
      </p:sp>
      <p:sp>
        <p:nvSpPr>
          <p:cNvPr id="3" name="Text Placeholder 2"/>
          <p:cNvSpPr>
            <a:spLocks noGrp="1"/>
          </p:cNvSpPr>
          <p:nvPr>
            <p:ph type="body" sz="half" idx="1"/>
          </p:nvPr>
        </p:nvSpPr>
        <p:spPr>
          <a:xfrm>
            <a:off x="6096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8B69BCE8-884D-43C5-B0C7-16B7C7868F64}"/>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09772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46655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847724" y="1698631"/>
            <a:ext cx="7851775" cy="1723549"/>
          </a:xfrm>
        </p:spPr>
        <p:txBody>
          <a:bodyPr/>
          <a:lstStyle>
            <a:lvl4pPr>
              <a:defRPr sz="1600" baseline="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0908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276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CEE2E3E-C6CD-4BBA-BE1E-1680CCC31479}"/>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214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7E13EF59-4502-45DE-8D50-601423EBCD30}"/>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779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F9CAA8B-2337-498A-B6EB-A49D61BF4664}"/>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2406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20EA4BC-2563-4B6F-B077-B763D3685E55}"/>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6615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39C5D5FF-7838-4E7C-9F54-577B5B9F8AB9}"/>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173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867FAD5-E2CB-4242-B99A-028509BBB62F}"/>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156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8C2A5C4D-45BA-40C4-875B-4EE3A81F2370}"/>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69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7A6E4DB5-FCAD-4173-BCD7-EC626C629BC5}"/>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3653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F10FB18-7FE9-4241-92F0-9C5C89A6C35A}"/>
              </a:ext>
            </a:extLst>
          </p:cNvPr>
          <p:cNvSpPr>
            <a:spLocks noGrp="1" noChangeArrowheads="1"/>
          </p:cNvSpPr>
          <p:nvPr>
            <p:ph type="body" idx="1"/>
          </p:nvPr>
        </p:nvSpPr>
        <p:spPr bwMode="auto">
          <a:xfrm>
            <a:off x="6096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3">
            <a:extLst>
              <a:ext uri="{FF2B5EF4-FFF2-40B4-BE49-F238E27FC236}">
                <a16:creationId xmlns:a16="http://schemas.microsoft.com/office/drawing/2014/main" id="{A751D5B1-9958-4BFF-8C6F-1290EDB423B3}"/>
              </a:ext>
            </a:extLst>
          </p:cNvPr>
          <p:cNvSpPr>
            <a:spLocks noGrp="1" noChangeArrowheads="1"/>
          </p:cNvSpPr>
          <p:nvPr>
            <p:ph type="title"/>
          </p:nvPr>
        </p:nvSpPr>
        <p:spPr bwMode="auto">
          <a:xfrm>
            <a:off x="376238" y="92075"/>
            <a:ext cx="758825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title</a:t>
            </a:r>
          </a:p>
        </p:txBody>
      </p:sp>
      <p:sp>
        <p:nvSpPr>
          <p:cNvPr id="1028" name="Line 4">
            <a:extLst>
              <a:ext uri="{FF2B5EF4-FFF2-40B4-BE49-F238E27FC236}">
                <a16:creationId xmlns:a16="http://schemas.microsoft.com/office/drawing/2014/main" id="{FF717897-CB3B-48DF-ADF7-6943BF38D547}"/>
              </a:ext>
            </a:extLst>
          </p:cNvPr>
          <p:cNvSpPr>
            <a:spLocks noChangeShapeType="1"/>
          </p:cNvSpPr>
          <p:nvPr/>
        </p:nvSpPr>
        <p:spPr bwMode="auto">
          <a:xfrm flipV="1">
            <a:off x="454025" y="1168400"/>
            <a:ext cx="8029575" cy="3175"/>
          </a:xfrm>
          <a:prstGeom prst="line">
            <a:avLst/>
          </a:prstGeom>
          <a:noFill/>
          <a:ln w="5715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 name="Line 5">
            <a:extLst>
              <a:ext uri="{FF2B5EF4-FFF2-40B4-BE49-F238E27FC236}">
                <a16:creationId xmlns:a16="http://schemas.microsoft.com/office/drawing/2014/main" id="{034346AF-F14D-483E-A312-8B111E0CE9D8}"/>
              </a:ext>
            </a:extLst>
          </p:cNvPr>
          <p:cNvSpPr>
            <a:spLocks noChangeShapeType="1"/>
          </p:cNvSpPr>
          <p:nvPr/>
        </p:nvSpPr>
        <p:spPr bwMode="auto">
          <a:xfrm>
            <a:off x="436563" y="1270000"/>
            <a:ext cx="7829550" cy="1588"/>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4" name="Rectangle 6">
            <a:extLst>
              <a:ext uri="{FF2B5EF4-FFF2-40B4-BE49-F238E27FC236}">
                <a16:creationId xmlns:a16="http://schemas.microsoft.com/office/drawing/2014/main" id="{511DD71B-11AC-4E2D-9634-631BEA0E615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1" name="Rectangle 8">
            <a:extLst>
              <a:ext uri="{FF2B5EF4-FFF2-40B4-BE49-F238E27FC236}">
                <a16:creationId xmlns:a16="http://schemas.microsoft.com/office/drawing/2014/main" id="{C47F8235-E497-41CF-AA52-68F21BB333E7}"/>
              </a:ext>
            </a:extLst>
          </p:cNvPr>
          <p:cNvSpPr>
            <a:spLocks noChangeArrowheads="1"/>
          </p:cNvSpPr>
          <p:nvPr/>
        </p:nvSpPr>
        <p:spPr bwMode="auto">
          <a:xfrm>
            <a:off x="4262438" y="3119438"/>
            <a:ext cx="9144000" cy="0"/>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dirty="0">
              <a:ea typeface="+mn-ea"/>
            </a:endParaRPr>
          </a:p>
        </p:txBody>
      </p:sp>
      <p:pic>
        <p:nvPicPr>
          <p:cNvPr id="1032" name="Picture 9" descr="ITRClogoCOLOR03">
            <a:extLst>
              <a:ext uri="{FF2B5EF4-FFF2-40B4-BE49-F238E27FC236}">
                <a16:creationId xmlns:a16="http://schemas.microsoft.com/office/drawing/2014/main" id="{3BE77278-4FA0-43B7-B2F2-7C648E6D26B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42263" y="0"/>
            <a:ext cx="120173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
            <a:extLst>
              <a:ext uri="{FF2B5EF4-FFF2-40B4-BE49-F238E27FC236}">
                <a16:creationId xmlns:a16="http://schemas.microsoft.com/office/drawing/2014/main" id="{8D3CD83E-0DF6-47AE-A18E-B85D6EBD984B}"/>
              </a:ext>
            </a:extLst>
          </p:cNvPr>
          <p:cNvSpPr>
            <a:spLocks noChangeArrowheads="1"/>
          </p:cNvSpPr>
          <p:nvPr/>
        </p:nvSpPr>
        <p:spPr bwMode="auto">
          <a:xfrm>
            <a:off x="4114800" y="2971800"/>
            <a:ext cx="9144000" cy="0"/>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dirty="0">
              <a:ea typeface="+mn-ea"/>
            </a:endParaRPr>
          </a:p>
        </p:txBody>
      </p:sp>
      <p:sp>
        <p:nvSpPr>
          <p:cNvPr id="1034" name="Rectangle 11">
            <a:extLst>
              <a:ext uri="{FF2B5EF4-FFF2-40B4-BE49-F238E27FC236}">
                <a16:creationId xmlns:a16="http://schemas.microsoft.com/office/drawing/2014/main" id="{D961A595-6728-4916-918B-0C244C92FF98}"/>
              </a:ext>
            </a:extLst>
          </p:cNvPr>
          <p:cNvSpPr>
            <a:spLocks noChangeArrowheads="1"/>
          </p:cNvSpPr>
          <p:nvPr/>
        </p:nvSpPr>
        <p:spPr bwMode="auto">
          <a:xfrm>
            <a:off x="-25400" y="0"/>
            <a:ext cx="493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fld id="{9F879EB4-FDC6-4CBC-B21E-C880DF82966D}" type="slidenum">
              <a:rPr lang="en-US" altLang="en-US" sz="2000" smtClean="0"/>
              <a:pPr eaLnBrk="1" hangingPunct="1">
                <a:defRPr/>
              </a:pPr>
              <a:t>‹#›</a:t>
            </a:fld>
            <a:endParaRPr lang="en-US" altLang="en-US" sz="2000"/>
          </a:p>
        </p:txBody>
      </p:sp>
      <p:sp>
        <p:nvSpPr>
          <p:cNvPr id="1035" name="Rectangle 12">
            <a:extLst>
              <a:ext uri="{FF2B5EF4-FFF2-40B4-BE49-F238E27FC236}">
                <a16:creationId xmlns:a16="http://schemas.microsoft.com/office/drawing/2014/main" id="{68A25097-B044-45BB-B65F-E09F5C29B072}"/>
              </a:ext>
            </a:extLst>
          </p:cNvPr>
          <p:cNvSpPr>
            <a:spLocks noChangeArrowheads="1"/>
          </p:cNvSpPr>
          <p:nvPr/>
        </p:nvSpPr>
        <p:spPr bwMode="auto">
          <a:xfrm>
            <a:off x="4205288" y="3057525"/>
            <a:ext cx="9144000" cy="0"/>
          </a:xfrm>
          <a:prstGeom prst="rect">
            <a:avLst/>
          </a:prstGeom>
          <a:no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dirty="0">
              <a:ea typeface="+mn-ea"/>
            </a:endParaRPr>
          </a:p>
        </p:txBody>
      </p:sp>
      <p:sp>
        <p:nvSpPr>
          <p:cNvPr id="1036" name="Text Box 14">
            <a:extLst>
              <a:ext uri="{FF2B5EF4-FFF2-40B4-BE49-F238E27FC236}">
                <a16:creationId xmlns:a16="http://schemas.microsoft.com/office/drawing/2014/main" id="{379A0864-EAFE-474F-8E78-6F27E52C82F8}"/>
              </a:ext>
            </a:extLst>
          </p:cNvPr>
          <p:cNvSpPr txBox="1">
            <a:spLocks noChangeArrowheads="1"/>
          </p:cNvSpPr>
          <p:nvPr userDrawn="1"/>
        </p:nvSpPr>
        <p:spPr bwMode="auto">
          <a:xfrm>
            <a:off x="1584325" y="5861050"/>
            <a:ext cx="184150" cy="701675"/>
          </a:xfrm>
          <a:prstGeom prst="rect">
            <a:avLst/>
          </a:prstGeom>
          <a:noFill/>
          <a:ln>
            <a:noFill/>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sz="4000" dirty="0">
              <a:ea typeface="+mn-ea"/>
            </a:endParaRPr>
          </a:p>
        </p:txBody>
      </p:sp>
      <p:sp>
        <p:nvSpPr>
          <p:cNvPr id="1037" name="Text Box 16">
            <a:extLst>
              <a:ext uri="{FF2B5EF4-FFF2-40B4-BE49-F238E27FC236}">
                <a16:creationId xmlns:a16="http://schemas.microsoft.com/office/drawing/2014/main" id="{0AD8C730-FD51-4613-AF7D-E0E2C6A2AB3A}"/>
              </a:ext>
            </a:extLst>
          </p:cNvPr>
          <p:cNvSpPr txBox="1">
            <a:spLocks noChangeArrowheads="1"/>
          </p:cNvSpPr>
          <p:nvPr userDrawn="1"/>
        </p:nvSpPr>
        <p:spPr bwMode="auto">
          <a:xfrm>
            <a:off x="1203325" y="5864225"/>
            <a:ext cx="184150" cy="701675"/>
          </a:xfrm>
          <a:prstGeom prst="rect">
            <a:avLst/>
          </a:prstGeom>
          <a:noFill/>
          <a:ln>
            <a:noFill/>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sz="4000" dirty="0">
              <a:latin typeface="Times New Roman" pitchFamily="18" charset="0"/>
              <a:ea typeface="+mn-ea"/>
            </a:endParaRPr>
          </a:p>
        </p:txBody>
      </p:sp>
      <p:sp>
        <p:nvSpPr>
          <p:cNvPr id="1038" name="Rectangle 19">
            <a:extLst>
              <a:ext uri="{FF2B5EF4-FFF2-40B4-BE49-F238E27FC236}">
                <a16:creationId xmlns:a16="http://schemas.microsoft.com/office/drawing/2014/main" id="{D30122AE-CAC0-4A3F-A318-2FB2E8D8EC67}"/>
              </a:ext>
            </a:extLst>
          </p:cNvPr>
          <p:cNvSpPr>
            <a:spLocks noChangeArrowheads="1"/>
          </p:cNvSpPr>
          <p:nvPr userDrawn="1"/>
        </p:nvSpPr>
        <p:spPr bwMode="auto">
          <a:xfrm>
            <a:off x="0" y="0"/>
            <a:ext cx="9144000" cy="6858000"/>
          </a:xfrm>
          <a:prstGeom prst="rect">
            <a:avLst/>
          </a:prstGeom>
          <a:noFill/>
          <a:ln w="25400">
            <a:solidFill>
              <a:schemeClr val="tx1"/>
            </a:solidFill>
            <a:miter lim="800000"/>
            <a:headEnd/>
            <a:tailEnd/>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dirty="0">
              <a:ea typeface="+mn-ea"/>
            </a:endParaRPr>
          </a:p>
        </p:txBody>
      </p:sp>
    </p:spTree>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 id="2147485187" r:id="rId9"/>
    <p:sldLayoutId id="2147485188" r:id="rId10"/>
    <p:sldLayoutId id="2147485189" r:id="rId11"/>
    <p:sldLayoutId id="2147485190" r:id="rId12"/>
    <p:sldLayoutId id="2147485191" r:id="rId13"/>
    <p:sldLayoutId id="2147485192" r:id="rId14"/>
    <p:sldLayoutId id="2147485193" r:id="rId15"/>
    <p:sldLayoutId id="2147485194" r:id="rId16"/>
    <p:sldLayoutId id="2147485195" r:id="rId17"/>
  </p:sldLayoutIdLst>
  <p:txStyles>
    <p:titleStyle>
      <a:lvl1pPr algn="l" rtl="0" eaLnBrk="0" fontAlgn="base" hangingPunct="0">
        <a:lnSpc>
          <a:spcPct val="85000"/>
        </a:lnSpc>
        <a:spcBef>
          <a:spcPct val="0"/>
        </a:spcBef>
        <a:spcAft>
          <a:spcPct val="0"/>
        </a:spcAft>
        <a:defRPr sz="3200" b="1">
          <a:solidFill>
            <a:srgbClr val="008000"/>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3200" b="1">
          <a:solidFill>
            <a:srgbClr val="008000"/>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3200" b="1">
          <a:solidFill>
            <a:srgbClr val="008000"/>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3200" b="1">
          <a:solidFill>
            <a:srgbClr val="008000"/>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3200" b="1">
          <a:solidFill>
            <a:srgbClr val="008000"/>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3200" b="1">
          <a:solidFill>
            <a:srgbClr val="008000"/>
          </a:solidFill>
          <a:latin typeface="Arial" charset="0"/>
        </a:defRPr>
      </a:lvl6pPr>
      <a:lvl7pPr marL="914400" algn="l" rtl="0" eaLnBrk="0" fontAlgn="base" hangingPunct="0">
        <a:lnSpc>
          <a:spcPct val="85000"/>
        </a:lnSpc>
        <a:spcBef>
          <a:spcPct val="0"/>
        </a:spcBef>
        <a:spcAft>
          <a:spcPct val="0"/>
        </a:spcAft>
        <a:defRPr sz="3200" b="1">
          <a:solidFill>
            <a:srgbClr val="008000"/>
          </a:solidFill>
          <a:latin typeface="Arial" charset="0"/>
        </a:defRPr>
      </a:lvl7pPr>
      <a:lvl8pPr marL="1371600" algn="l" rtl="0" eaLnBrk="0" fontAlgn="base" hangingPunct="0">
        <a:lnSpc>
          <a:spcPct val="85000"/>
        </a:lnSpc>
        <a:spcBef>
          <a:spcPct val="0"/>
        </a:spcBef>
        <a:spcAft>
          <a:spcPct val="0"/>
        </a:spcAft>
        <a:defRPr sz="3200" b="1">
          <a:solidFill>
            <a:srgbClr val="008000"/>
          </a:solidFill>
          <a:latin typeface="Arial" charset="0"/>
        </a:defRPr>
      </a:lvl8pPr>
      <a:lvl9pPr marL="1828800" algn="l" rtl="0" eaLnBrk="0" fontAlgn="base" hangingPunct="0">
        <a:lnSpc>
          <a:spcPct val="85000"/>
        </a:lnSpc>
        <a:spcBef>
          <a:spcPct val="0"/>
        </a:spcBef>
        <a:spcAft>
          <a:spcPct val="0"/>
        </a:spcAft>
        <a:defRPr sz="3200" b="1">
          <a:solidFill>
            <a:srgbClr val="008000"/>
          </a:solidFill>
          <a:latin typeface="Arial" charset="0"/>
        </a:defRPr>
      </a:lvl9pPr>
    </p:titleStyle>
    <p:bodyStyle>
      <a:lvl1pPr marL="342900" indent="-342900" algn="l" rtl="0" eaLnBrk="0" fontAlgn="base" hangingPunct="0">
        <a:spcBef>
          <a:spcPct val="20000"/>
        </a:spcBef>
        <a:spcAft>
          <a:spcPct val="0"/>
        </a:spcAft>
        <a:buClr>
          <a:srgbClr val="008000"/>
        </a:buClr>
        <a:buSzPct val="75000"/>
        <a:buFont typeface="Wingdings 3" panose="05040102010807070707" pitchFamily="18" charset="2"/>
        <a:buChar char=""/>
        <a:defRPr sz="2600">
          <a:solidFill>
            <a:srgbClr val="3333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ea typeface="ＭＳ Ｐゴシック" charset="0"/>
        </a:defRPr>
      </a:lvl2pPr>
      <a:lvl3pPr marL="1143000" indent="-228600" algn="l" rtl="0" eaLnBrk="0" fontAlgn="base" hangingPunct="0">
        <a:spcBef>
          <a:spcPct val="20000"/>
        </a:spcBef>
        <a:spcAft>
          <a:spcPct val="0"/>
        </a:spcAft>
        <a:buClr>
          <a:srgbClr val="333399"/>
        </a:buClr>
        <a:buSzPct val="90000"/>
        <a:buFont typeface="Wingdings" panose="05000000000000000000" pitchFamily="2" charset="2"/>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itrcweb.org/Risk-3" TargetMode="External"/><Relationship Id="rId7" Type="http://schemas.openxmlformats.org/officeDocument/2006/relationships/hyperlink" Target="https://twitter.com/itrcweb"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facebook.com/itrcweb/" TargetMode="External"/><Relationship Id="rId10" Type="http://schemas.openxmlformats.org/officeDocument/2006/relationships/image" Target="../media/image4.png"/><Relationship Id="rId4" Type="http://schemas.openxmlformats.org/officeDocument/2006/relationships/hyperlink" Target="http://www.clu-in.org/conf/itrc/risk3/" TargetMode="External"/><Relationship Id="rId9" Type="http://schemas.openxmlformats.org/officeDocument/2006/relationships/hyperlink" Target="https://www.linkedin.com/company/itrc?trk=top_nav_hom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hyperlink" Target="http://www.itrcweb.org/RISK-3/#7. Risk Characterization.htm"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07.xml.rels><?xml version="1.0" encoding="UTF-8" standalone="yes"?>
<Relationships xmlns="http://schemas.openxmlformats.org/package/2006/relationships"><Relationship Id="rId3" Type="http://schemas.openxmlformats.org/officeDocument/2006/relationships/hyperlink" Target="http://www.itrcweb.org/RISK-3/#7. Risk Characterization.htm"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hyperlink" Target="http://www.itrcweb.org/RISK-3/#Appendix D. Common Risk Assessment Defaults and Potential Site-Specific Solutions.htm%3FTocPath%3D_____19" TargetMode="External"/></Relationships>
</file>

<file path=ppt/slides/_rels/slide10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emf"/><Relationship Id="rId7" Type="http://schemas.openxmlformats.org/officeDocument/2006/relationships/image" Target="../media/image84.png"/><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emf"/><Relationship Id="rId4" Type="http://schemas.openxmlformats.org/officeDocument/2006/relationships/hyperlink" Target="http://water.usgs.gov/nawqa/trace/arsenic/" TargetMode="Externa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hyperlink" Target="http://www.itrcweb.org/RISK-3/#7. Risk Characterization.htm" TargetMode="External"/><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2.xml"/><Relationship Id="rId1" Type="http://schemas.openxmlformats.org/officeDocument/2006/relationships/slideLayout" Target="../slideLayouts/slideLayout4.xml"/><Relationship Id="rId5" Type="http://schemas.openxmlformats.org/officeDocument/2006/relationships/hyperlink" Target="http://www.itrcweb.org/ism-1/" TargetMode="External"/><Relationship Id="rId4" Type="http://schemas.openxmlformats.org/officeDocument/2006/relationships/image" Target="../media/image87.png"/></Relationships>
</file>

<file path=ppt/slides/_rels/slide113.xml.rels><?xml version="1.0" encoding="UTF-8" standalone="yes"?>
<Relationships xmlns="http://schemas.openxmlformats.org/package/2006/relationships"><Relationship Id="rId3" Type="http://schemas.openxmlformats.org/officeDocument/2006/relationships/hyperlink" Target="http://www.sadaproject.net/"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hyperlink" Target="http://rais.ornl.gov/" TargetMode="External"/><Relationship Id="rId5" Type="http://schemas.openxmlformats.org/officeDocument/2006/relationships/hyperlink" Target="http://epa-prgs.ornl.gov/cgi-bin/chemicals/csl_search" TargetMode="External"/><Relationship Id="rId4" Type="http://schemas.openxmlformats.org/officeDocument/2006/relationships/hyperlink" Target="http://el.erdc.usace.army.mil/arams/arams.html"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17.xml"/><Relationship Id="rId1" Type="http://schemas.openxmlformats.org/officeDocument/2006/relationships/slideLayout" Target="../slideLayouts/slideLayout13.xml"/><Relationship Id="rId5" Type="http://schemas.openxmlformats.org/officeDocument/2006/relationships/hyperlink" Target="http://www.itrcweb.org/RISK-3/#8. Risk Management.htm" TargetMode="External"/><Relationship Id="rId4" Type="http://schemas.openxmlformats.org/officeDocument/2006/relationships/image" Target="../media/image90.jpeg"/></Relationships>
</file>

<file path=ppt/slides/_rels/slide118.xml.rels><?xml version="1.0" encoding="UTF-8" standalone="yes"?>
<Relationships xmlns="http://schemas.openxmlformats.org/package/2006/relationships"><Relationship Id="rId3" Type="http://schemas.openxmlformats.org/officeDocument/2006/relationships/hyperlink" Target="http://www.itrcweb.org/RISK-3/#8. Risk Management.htm" TargetMode="External"/><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9.xml"/><Relationship Id="rId1" Type="http://schemas.openxmlformats.org/officeDocument/2006/relationships/slideLayout" Target="../slideLayouts/slideLayout13.xml"/><Relationship Id="rId4" Type="http://schemas.openxmlformats.org/officeDocument/2006/relationships/hyperlink" Target="http://www.itrcweb.org/RISK-3/#8. Risk Management.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www.itrcweb.org/RISK-3/#9. Risk Communication.htm"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www.itrcweb.org/RISK-3/#9. Risk Communication.htm" TargetMode="External"/><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itrcweb.org/RISK-3/#9. Risk Communication.htm" TargetMode="External"/><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www.itrcweb.org/RISK-3/#9. Risk Communication.htm"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www.itrcweb.org/RISK-3/#9. Risk Communication.htm" TargetMode="External"/><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8" Type="http://schemas.openxmlformats.org/officeDocument/2006/relationships/hyperlink" Target="https://www.facebook.com/itrcweb/" TargetMode="External"/><Relationship Id="rId13" Type="http://schemas.openxmlformats.org/officeDocument/2006/relationships/image" Target="../media/image4.png"/><Relationship Id="rId3" Type="http://schemas.openxmlformats.org/officeDocument/2006/relationships/hyperlink" Target="http://www.clu-in.org/conf/itrc/risk3/resource.cfm" TargetMode="External"/><Relationship Id="rId7" Type="http://schemas.openxmlformats.org/officeDocument/2006/relationships/image" Target="../media/image102.png"/><Relationship Id="rId12" Type="http://schemas.openxmlformats.org/officeDocument/2006/relationships/hyperlink" Target="https://www.linkedin.com/company/itrc?trk=top_nav_home"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3.png"/><Relationship Id="rId5" Type="http://schemas.openxmlformats.org/officeDocument/2006/relationships/image" Target="../media/image100.png"/><Relationship Id="rId10" Type="http://schemas.openxmlformats.org/officeDocument/2006/relationships/hyperlink" Target="https://twitter.com/itrcweb" TargetMode="External"/><Relationship Id="rId4" Type="http://schemas.openxmlformats.org/officeDocument/2006/relationships/hyperlink" Target="http://www.clu-in.org/conf/itrc/risk3/feedback.cfm" TargetMode="Externa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www.itrcweb.org/RISK-3/#2. Use of Risk Assessment.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hyperlink" Target="http://www.itrcweb.org/RISK-3/#2. Use of Risk Assessment.htm"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www.itrcweb.org/RISK-3/#2. Use of Risk Assessment.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trcweb.org/RISK-3/#2. Use of Risk Assessment.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itrcweb.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cluin.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trcweb.org/RISK-3/#3. Planning.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itrcweb.org/RISK-3/#3. Planning.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itrcweb.org/RISK-3/#3. Planning.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itrcweb.org/ism-1/" TargetMode="External"/><Relationship Id="rId4" Type="http://schemas.openxmlformats.org/officeDocument/2006/relationships/hyperlink" Target="http://www.itrcweb.org/RISK-3/#3. Planning.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institutionalcontrols.itrcweb.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itrcweb.org/RISK-3/#3. Planning.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itrcweb.org/RISK-3/#3. Planning.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hyperlink" Target="http://www.itrcweb.org/RISK-3/#3. Planning.ht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itrcweb.org/RISK-3/#3. Planning.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hyperlink" Target="http://www.itrcweb.org/RISK-3/#3. Planning.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hyperlink" Target="http://www.itrcweb.org/RISK-3/#4. Data Evaluation.ht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itrcweb.org/RISK-3/#4. Data Evaluation.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hyperlink" Target="http://www.itrcweb.org/RISK-3/#4. Data Evaluation.ht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itrcweb.org/RISK-3/#4. Data Evaluation.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itrcweb.org/" TargetMode="External"/><Relationship Id="rId5" Type="http://schemas.openxmlformats.org/officeDocument/2006/relationships/hyperlink" Target="http://itrcweb.org/Documents/Policy/ITRC-Usage-Policy-for-ITRC-Materials-Final-11-5-12.pdf" TargetMode="Externa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itrcweb.org/RISK-3/#4. Data Evaluation.ht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itrcweb.org/RISK-3/#4. Data Evaluation.ht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trcweb.org/RISK-3/#4. Data Evaluation.ht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itrcweb.org/RISK-3/#Appendix B Toxicity assessment.htm%3FTocPath%3D_____17"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trcweb.org/RISK-3/#5. Toxicity.ht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itrcweb.org/RISK-3/#Appendix B Toxicity assessment.htm%3FTocPath%3D_____17"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itrcweb.org/RISK-3/#Appendix B Toxicity assessment.htm?TocPath=_____17"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clu-in.org/conf/itrc/risk3/"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itrcweb.org/RISK-3/#5. Toxicity.ht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epa.gov/superfund/health/research.ht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www.linkedin.com/company/itrc?trk=top_nav_home" TargetMode="External"/><Relationship Id="rId3" Type="http://schemas.openxmlformats.org/officeDocument/2006/relationships/image" Target="../media/image17.jpeg"/><Relationship Id="rId7"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hyperlink" Target="https://twitter.com/itrcweb" TargetMode="External"/><Relationship Id="rId5" Type="http://schemas.openxmlformats.org/officeDocument/2006/relationships/image" Target="../media/image2.png"/><Relationship Id="rId4" Type="http://schemas.openxmlformats.org/officeDocument/2006/relationships/hyperlink" Target="https://www.facebook.com/itrcweb/" TargetMode="External"/><Relationship Id="rId9"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1.emf"/><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itrcweb.org/RISK-3/#6. Exposure Assessment.ht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itrcweb.org/RISK-3/#6. Exposure Assessment.htm"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itrcweb.org/RISK-3/#6. Exposure Assessment.htm"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itrcweb.org/RISK-3/#6. Exposure Assessment.htm"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www.itrcweb.org/RISK-3/#6. Exposure Assessment.htm"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2.jpeg"/><Relationship Id="rId5" Type="http://schemas.openxmlformats.org/officeDocument/2006/relationships/image" Target="../media/image51.wmf"/><Relationship Id="rId4" Type="http://schemas.openxmlformats.org/officeDocument/2006/relationships/oleObject" Target="../embeddings/oleObject2.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3.wmf"/><Relationship Id="rId4" Type="http://schemas.openxmlformats.org/officeDocument/2006/relationships/oleObject" Target="../embeddings/oleObject3.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4.wmf"/><Relationship Id="rId5" Type="http://schemas.openxmlformats.org/officeDocument/2006/relationships/oleObject" Target="../embeddings/oleObject4.bin"/><Relationship Id="rId4" Type="http://schemas.openxmlformats.org/officeDocument/2006/relationships/image" Target="../media/image55.jpeg"/></Relationships>
</file>

<file path=ppt/slides/_rels/slide7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cfpub.epa.gov/ncea/risk/recordisplay.cfm?deid=236252"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notesSlide" Target="../notesSlides/notesSlide79.xml"/><Relationship Id="rId1" Type="http://schemas.openxmlformats.org/officeDocument/2006/relationships/slideLayout" Target="../slideLayouts/slideLayout17.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81.xml"/><Relationship Id="rId1" Type="http://schemas.openxmlformats.org/officeDocument/2006/relationships/slideLayout" Target="../slideLayouts/slideLayout1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itrcweb.org/RISK-3/#6. Exposure Assessment.htm"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itrcweb.org/RISK-3/#6. Exposure Assessment.htm"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hyperlink" Target="http://www.itrcweb.org/RISK-3/#6. Exposure Assessment.htm"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itrcweb.org/RISK-3/#6. Exposure Assessment.htm"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0.png"/><Relationship Id="rId5" Type="http://schemas.openxmlformats.org/officeDocument/2006/relationships/image" Target="../media/image69.wmf"/><Relationship Id="rId4" Type="http://schemas.openxmlformats.org/officeDocument/2006/relationships/oleObject" Target="../embeddings/oleObject5.bin"/></Relationships>
</file>

<file path=ppt/slides/_rels/slide8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itrcweb.org/RISK-3/#6. Exposure Assessment.htm"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75.emf"/></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45C1AFA-E98E-4788-B56C-BD59C453D7A8}"/>
              </a:ext>
            </a:extLst>
          </p:cNvPr>
          <p:cNvSpPr>
            <a:spLocks noGrp="1"/>
          </p:cNvSpPr>
          <p:nvPr>
            <p:ph type="title"/>
          </p:nvPr>
        </p:nvSpPr>
        <p:spPr/>
        <p:txBody>
          <a:bodyPr/>
          <a:lstStyle/>
          <a:p>
            <a:r>
              <a:rPr lang="en-US" altLang="en-US" sz="2000" i="1">
                <a:ea typeface="ＭＳ Ｐゴシック" panose="020B0600070205080204" pitchFamily="34" charset="-128"/>
              </a:rPr>
              <a:t>Starting Soon</a:t>
            </a:r>
            <a:r>
              <a:rPr lang="en-US" altLang="en-US" sz="2000">
                <a:ea typeface="ＭＳ Ｐゴシック" panose="020B0600070205080204" pitchFamily="34" charset="-128"/>
              </a:rPr>
              <a:t>: Issues and Options in Human Health Risk Assessment – A Resource When Alternatives to Default Parameters and Scenarios are Proposed</a:t>
            </a:r>
          </a:p>
        </p:txBody>
      </p:sp>
      <p:sp>
        <p:nvSpPr>
          <p:cNvPr id="7171" name="Content Placeholder 2">
            <a:extLst>
              <a:ext uri="{FF2B5EF4-FFF2-40B4-BE49-F238E27FC236}">
                <a16:creationId xmlns:a16="http://schemas.microsoft.com/office/drawing/2014/main" id="{AFD10A65-56E1-4664-887C-3F802F99DA6C}"/>
              </a:ext>
            </a:extLst>
          </p:cNvPr>
          <p:cNvSpPr>
            <a:spLocks noGrp="1"/>
          </p:cNvSpPr>
          <p:nvPr>
            <p:ph idx="1"/>
          </p:nvPr>
        </p:nvSpPr>
        <p:spPr>
          <a:xfrm>
            <a:off x="609600" y="1447800"/>
            <a:ext cx="7543800" cy="4648200"/>
          </a:xfrm>
        </p:spPr>
        <p:txBody>
          <a:bodyPr/>
          <a:lstStyle/>
          <a:p>
            <a:r>
              <a:rPr lang="en-US" altLang="en-US">
                <a:ea typeface="ＭＳ Ｐゴシック" panose="020B0600070205080204" pitchFamily="34" charset="-128"/>
              </a:rPr>
              <a:t>Decision Making at Contaminated Sites: Issues and Options in Human Health Risk Assessment (RISK-3, 2015) </a:t>
            </a:r>
            <a:r>
              <a:rPr lang="en-US" altLang="en-US">
                <a:ea typeface="ＭＳ Ｐゴシック" panose="020B0600070205080204" pitchFamily="34" charset="-128"/>
                <a:hlinkClick r:id="rId3"/>
              </a:rPr>
              <a:t>http://www.itrcweb.org/risk-3</a:t>
            </a:r>
            <a:r>
              <a:rPr lang="en-US" altLang="en-US">
                <a:ea typeface="ＭＳ Ｐゴシック" panose="020B0600070205080204" pitchFamily="34" charset="-128"/>
              </a:rPr>
              <a:t> </a:t>
            </a:r>
          </a:p>
          <a:p>
            <a:r>
              <a:rPr lang="en-US" altLang="en-US">
                <a:ea typeface="ＭＳ Ｐゴシック" panose="020B0600070205080204" pitchFamily="34" charset="-128"/>
              </a:rPr>
              <a:t>Download PowerPoint file </a:t>
            </a:r>
          </a:p>
          <a:p>
            <a:pPr lvl="1"/>
            <a:r>
              <a:rPr lang="en-US" altLang="en-US">
                <a:ea typeface="ＭＳ Ｐゴシック" panose="020B0600070205080204" pitchFamily="34" charset="-128"/>
              </a:rPr>
              <a:t>CLU-IN training page at </a:t>
            </a:r>
            <a:br>
              <a:rPr lang="en-US" altLang="en-US">
                <a:ea typeface="ＭＳ Ｐゴシック" panose="020B0600070205080204" pitchFamily="34" charset="-128"/>
              </a:rPr>
            </a:br>
            <a:r>
              <a:rPr lang="en-US" altLang="en-US">
                <a:ea typeface="ＭＳ Ｐゴシック" panose="020B0600070205080204" pitchFamily="34" charset="-128"/>
                <a:hlinkClick r:id="rId4"/>
              </a:rPr>
              <a:t>http://www.clu-in.org/conf/itrc/risk3/</a:t>
            </a:r>
            <a:r>
              <a:rPr lang="en-US" altLang="en-US">
                <a:ea typeface="ＭＳ Ｐゴシック" panose="020B0600070205080204" pitchFamily="34" charset="-128"/>
              </a:rPr>
              <a:t> </a:t>
            </a:r>
          </a:p>
          <a:p>
            <a:pPr lvl="1"/>
            <a:r>
              <a:rPr lang="en-US" altLang="en-US">
                <a:ea typeface="ＭＳ Ｐゴシック" panose="020B0600070205080204" pitchFamily="34" charset="-128"/>
              </a:rPr>
              <a:t>Under “Download Training Materials”</a:t>
            </a:r>
          </a:p>
          <a:p>
            <a:r>
              <a:rPr lang="en-US" altLang="en-US">
                <a:ea typeface="ＭＳ Ｐゴシック" panose="020B0600070205080204" pitchFamily="34" charset="-128"/>
              </a:rPr>
              <a:t>Using Adobe Connect</a:t>
            </a:r>
          </a:p>
          <a:p>
            <a:pPr lvl="1"/>
            <a:r>
              <a:rPr lang="en-US" altLang="en-US">
                <a:ea typeface="ＭＳ Ｐゴシック" panose="020B0600070205080204" pitchFamily="34" charset="-128"/>
              </a:rPr>
              <a:t>Related Links (on right)</a:t>
            </a:r>
          </a:p>
          <a:p>
            <a:pPr lvl="2"/>
            <a:r>
              <a:rPr lang="en-US" altLang="en-US">
                <a:ea typeface="ＭＳ Ｐゴシック" panose="020B0600070205080204" pitchFamily="34" charset="-128"/>
              </a:rPr>
              <a:t>Select name of link</a:t>
            </a:r>
          </a:p>
          <a:p>
            <a:pPr lvl="2"/>
            <a:r>
              <a:rPr lang="en-US" altLang="en-US">
                <a:ea typeface="ＭＳ Ｐゴシック" panose="020B0600070205080204" pitchFamily="34" charset="-128"/>
              </a:rPr>
              <a:t>Click “Browse To”</a:t>
            </a:r>
          </a:p>
          <a:p>
            <a:pPr lvl="1"/>
            <a:r>
              <a:rPr lang="en-US" altLang="en-US">
                <a:ea typeface="ＭＳ Ｐゴシック" panose="020B0600070205080204" pitchFamily="34" charset="-128"/>
              </a:rPr>
              <a:t>Full Screen button near top of page</a:t>
            </a:r>
          </a:p>
        </p:txBody>
      </p:sp>
      <p:pic>
        <p:nvPicPr>
          <p:cNvPr id="7172" name="Picture 6" descr="Click here to follow on Facebook">
            <a:hlinkClick r:id="rId5"/>
            <a:extLst>
              <a:ext uri="{FF2B5EF4-FFF2-40B4-BE49-F238E27FC236}">
                <a16:creationId xmlns:a16="http://schemas.microsoft.com/office/drawing/2014/main" id="{BF503BB7-514A-486F-ACEE-DAD2E5EEEA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6096000"/>
            <a:ext cx="5524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Click here to follow on Twitter">
            <a:hlinkClick r:id="rId7"/>
            <a:extLst>
              <a:ext uri="{FF2B5EF4-FFF2-40B4-BE49-F238E27FC236}">
                <a16:creationId xmlns:a16="http://schemas.microsoft.com/office/drawing/2014/main" id="{20603C94-FAFB-4E6E-BDAB-6BA70A7C1D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6096000"/>
            <a:ext cx="5524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Click here to follow on Linkedin">
            <a:hlinkClick r:id="rId9"/>
            <a:extLst>
              <a:ext uri="{FF2B5EF4-FFF2-40B4-BE49-F238E27FC236}">
                <a16:creationId xmlns:a16="http://schemas.microsoft.com/office/drawing/2014/main" id="{5754808C-0F4A-467A-9F1A-419BDF61CC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24850" y="6096000"/>
            <a:ext cx="5540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827FCB1-5F04-407B-A797-59AB3258A7A8}"/>
              </a:ext>
            </a:extLst>
          </p:cNvPr>
          <p:cNvSpPr/>
          <p:nvPr/>
        </p:nvSpPr>
        <p:spPr>
          <a:xfrm>
            <a:off x="6642100" y="5657850"/>
            <a:ext cx="2017713" cy="492125"/>
          </a:xfrm>
          <a:prstGeom prst="rect">
            <a:avLst/>
          </a:prstGeom>
        </p:spPr>
        <p:txBody>
          <a:bodyPr wrap="none">
            <a:spAutoFit/>
          </a:bodyPr>
          <a:lstStyle/>
          <a:p>
            <a:pPr>
              <a:spcBef>
                <a:spcPct val="20000"/>
              </a:spcBef>
              <a:buClr>
                <a:srgbClr val="008000"/>
              </a:buClr>
              <a:buSzPct val="75000"/>
              <a:defRPr/>
            </a:pPr>
            <a:r>
              <a:rPr lang="en-US" altLang="en-US" sz="2600" kern="0" dirty="0">
                <a:solidFill>
                  <a:srgbClr val="333399"/>
                </a:solidFill>
                <a:latin typeface="Arial"/>
              </a:rPr>
              <a:t>Follow ITRC</a:t>
            </a:r>
          </a:p>
        </p:txBody>
      </p:sp>
      <p:sp>
        <p:nvSpPr>
          <p:cNvPr id="8" name="TextBox 9">
            <a:extLst>
              <a:ext uri="{FF2B5EF4-FFF2-40B4-BE49-F238E27FC236}">
                <a16:creationId xmlns:a16="http://schemas.microsoft.com/office/drawing/2014/main" id="{B6B06761-7D8C-42C8-8B50-28BDC1A790F3}"/>
              </a:ext>
            </a:extLst>
          </p:cNvPr>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ea typeface="MS PGothic" panose="020B0600070205080204" pitchFamily="34" charset="-128"/>
              </a:rPr>
              <a:t>Poll Question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8900D6A-98D0-4102-876E-94E4FA381363}"/>
              </a:ext>
            </a:extLst>
          </p:cNvPr>
          <p:cNvSpPr>
            <a:spLocks noGrp="1"/>
          </p:cNvSpPr>
          <p:nvPr>
            <p:ph type="title"/>
          </p:nvPr>
        </p:nvSpPr>
        <p:spPr/>
        <p:txBody>
          <a:bodyPr/>
          <a:lstStyle/>
          <a:p>
            <a:pPr>
              <a:defRPr/>
            </a:pPr>
            <a:r>
              <a:rPr lang="en-US" altLang="en-US" dirty="0">
                <a:latin typeface="+mn-lt"/>
                <a:ea typeface="ＭＳ Ｐゴシック" pitchFamily="34" charset="-128"/>
              </a:rPr>
              <a:t>When Would I Use the RISK-3 Document?</a:t>
            </a:r>
          </a:p>
        </p:txBody>
      </p:sp>
      <p:sp>
        <p:nvSpPr>
          <p:cNvPr id="25603" name="Content Placeholder 2">
            <a:extLst>
              <a:ext uri="{FF2B5EF4-FFF2-40B4-BE49-F238E27FC236}">
                <a16:creationId xmlns:a16="http://schemas.microsoft.com/office/drawing/2014/main" id="{F748644E-7218-40D7-A0F1-2E5A45863A7B}"/>
              </a:ext>
            </a:extLst>
          </p:cNvPr>
          <p:cNvSpPr>
            <a:spLocks noGrp="1"/>
          </p:cNvSpPr>
          <p:nvPr>
            <p:ph sz="half" idx="1"/>
          </p:nvPr>
        </p:nvSpPr>
        <p:spPr/>
        <p:txBody>
          <a:bodyPr/>
          <a:lstStyle/>
          <a:p>
            <a:r>
              <a:rPr lang="en-US" altLang="en-US">
                <a:ea typeface="ＭＳ Ｐゴシック" panose="020B0600070205080204" pitchFamily="34" charset="-128"/>
              </a:rPr>
              <a:t>Intended to address </a:t>
            </a:r>
            <a:r>
              <a:rPr lang="ja-JP" altLang="en-US">
                <a:ea typeface="ＭＳ Ｐゴシック" panose="020B0600070205080204" pitchFamily="34" charset="-128"/>
              </a:rPr>
              <a:t>“</a:t>
            </a:r>
            <a:r>
              <a:rPr lang="en-US" altLang="ja-JP">
                <a:ea typeface="ＭＳ Ｐゴシック" panose="020B0600070205080204" pitchFamily="34" charset="-128"/>
              </a:rPr>
              <a:t>non-standard</a:t>
            </a:r>
            <a:r>
              <a:rPr lang="ja-JP" altLang="en-US">
                <a:ea typeface="ＭＳ Ｐゴシック" panose="020B0600070205080204" pitchFamily="34" charset="-128"/>
              </a:rPr>
              <a:t>”</a:t>
            </a:r>
            <a:r>
              <a:rPr lang="en-US" altLang="ja-JP">
                <a:ea typeface="ＭＳ Ｐゴシック" panose="020B0600070205080204" pitchFamily="34" charset="-128"/>
              </a:rPr>
              <a:t> situations that might not be covered in guidance documents.</a:t>
            </a:r>
          </a:p>
          <a:p>
            <a:r>
              <a:rPr lang="en-US" altLang="en-US">
                <a:ea typeface="ＭＳ Ｐゴシック" panose="020B0600070205080204" pitchFamily="34" charset="-128"/>
              </a:rPr>
              <a:t>Example: </a:t>
            </a:r>
          </a:p>
          <a:p>
            <a:pPr lvl="1"/>
            <a:r>
              <a:rPr lang="en-US" altLang="en-US">
                <a:ea typeface="ＭＳ Ｐゴシック" panose="020B0600070205080204" pitchFamily="34" charset="-128"/>
              </a:rPr>
              <a:t>Off-site groundwater receptors</a:t>
            </a:r>
          </a:p>
        </p:txBody>
      </p:sp>
      <p:pic>
        <p:nvPicPr>
          <p:cNvPr id="25604" name="Content Placeholder 4">
            <a:extLst>
              <a:ext uri="{FF2B5EF4-FFF2-40B4-BE49-F238E27FC236}">
                <a16:creationId xmlns:a16="http://schemas.microsoft.com/office/drawing/2014/main" id="{3100DEEF-4825-42EF-B84D-05B7DE520FC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16538" y="1828800"/>
            <a:ext cx="2320925" cy="4114800"/>
          </a:xfrm>
        </p:spPr>
      </p:pic>
      <p:sp>
        <p:nvSpPr>
          <p:cNvPr id="25605" name="Rectangle 1">
            <a:extLst>
              <a:ext uri="{FF2B5EF4-FFF2-40B4-BE49-F238E27FC236}">
                <a16:creationId xmlns:a16="http://schemas.microsoft.com/office/drawing/2014/main" id="{495D62A0-6CF3-4137-97AC-A5FBC6B56E24}"/>
              </a:ext>
            </a:extLst>
          </p:cNvPr>
          <p:cNvSpPr>
            <a:spLocks noChangeArrowheads="1"/>
          </p:cNvSpPr>
          <p:nvPr/>
        </p:nvSpPr>
        <p:spPr bwMode="auto">
          <a:xfrm>
            <a:off x="3414713" y="6488113"/>
            <a:ext cx="571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Photo Source: D. Marquez, used with permission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a:extLst>
              <a:ext uri="{FF2B5EF4-FFF2-40B4-BE49-F238E27FC236}">
                <a16:creationId xmlns:a16="http://schemas.microsoft.com/office/drawing/2014/main" id="{6180107D-D8DC-4204-9E26-D68E312196C0}"/>
              </a:ext>
            </a:extLst>
          </p:cNvPr>
          <p:cNvSpPr>
            <a:spLocks noGrp="1"/>
          </p:cNvSpPr>
          <p:nvPr>
            <p:ph type="title"/>
          </p:nvPr>
        </p:nvSpPr>
        <p:spPr/>
        <p:txBody>
          <a:bodyPr/>
          <a:lstStyle/>
          <a:p>
            <a:r>
              <a:rPr lang="en-US" altLang="en-US">
                <a:ea typeface="ＭＳ Ｐゴシック" panose="020B0600070205080204" pitchFamily="34" charset="-128"/>
              </a:rPr>
              <a:t>Presentation of Risk Results</a:t>
            </a:r>
          </a:p>
        </p:txBody>
      </p:sp>
      <p:sp>
        <p:nvSpPr>
          <p:cNvPr id="209923" name="Content Placeholder 2">
            <a:extLst>
              <a:ext uri="{FF2B5EF4-FFF2-40B4-BE49-F238E27FC236}">
                <a16:creationId xmlns:a16="http://schemas.microsoft.com/office/drawing/2014/main" id="{13DBCF3D-463D-42A6-A134-C462661BDCE1}"/>
              </a:ext>
            </a:extLst>
          </p:cNvPr>
          <p:cNvSpPr>
            <a:spLocks noGrp="1"/>
          </p:cNvSpPr>
          <p:nvPr>
            <p:ph idx="1"/>
          </p:nvPr>
        </p:nvSpPr>
        <p:spPr>
          <a:xfrm>
            <a:off x="609600" y="1676400"/>
            <a:ext cx="7772400" cy="41148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Unclear presentation of risk results</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Organized and systematic presentation</a:t>
            </a:r>
          </a:p>
          <a:p>
            <a:pPr lvl="1"/>
            <a:r>
              <a:rPr lang="en-US" altLang="en-US">
                <a:ea typeface="ＭＳ Ｐゴシック" panose="020B0600070205080204" pitchFamily="34" charset="-128"/>
              </a:rPr>
              <a:t>Identify chemicals and pathways contributing most significantly to the risks</a:t>
            </a:r>
          </a:p>
          <a:p>
            <a:pPr lvl="1"/>
            <a:r>
              <a:rPr lang="en-US" altLang="en-US">
                <a:ea typeface="ＭＳ Ｐゴシック" panose="020B0600070205080204" pitchFamily="34" charset="-128"/>
              </a:rPr>
              <a:t>Provide an understanding of the uncertainties and bias inherent in the evaluation</a:t>
            </a:r>
          </a:p>
          <a:p>
            <a:pPr lvl="1"/>
            <a:r>
              <a:rPr lang="en-US" altLang="en-US">
                <a:ea typeface="ＭＳ Ｐゴシック" panose="020B0600070205080204" pitchFamily="34" charset="-128"/>
              </a:rPr>
              <a:t>Presentation of results should include:</a:t>
            </a:r>
          </a:p>
          <a:p>
            <a:pPr lvl="2"/>
            <a:r>
              <a:rPr lang="en-US" altLang="en-US">
                <a:ea typeface="ＭＳ Ｐゴシック" panose="020B0600070205080204" pitchFamily="34" charset="-128"/>
              </a:rPr>
              <a:t>Risk for each chemical</a:t>
            </a:r>
          </a:p>
          <a:p>
            <a:pPr lvl="2"/>
            <a:r>
              <a:rPr lang="en-US" altLang="en-US">
                <a:ea typeface="ＭＳ Ｐゴシック" panose="020B0600070205080204" pitchFamily="34" charset="-128"/>
              </a:rPr>
              <a:t>Risk by route of exposure </a:t>
            </a:r>
          </a:p>
          <a:p>
            <a:pPr lvl="2"/>
            <a:r>
              <a:rPr lang="en-US" altLang="en-US">
                <a:ea typeface="ＭＳ Ｐゴシック" panose="020B0600070205080204" pitchFamily="34" charset="-128"/>
              </a:rPr>
              <a:t>Risk by medium</a:t>
            </a:r>
          </a:p>
          <a:p>
            <a:pPr lvl="2"/>
            <a:r>
              <a:rPr lang="en-US" altLang="en-US">
                <a:ea typeface="ＭＳ Ｐゴシック" panose="020B0600070205080204" pitchFamily="34" charset="-128"/>
              </a:rPr>
              <a:t>Total risk</a:t>
            </a:r>
          </a:p>
          <a:p>
            <a:pPr>
              <a:buFont typeface="Wingdings 3" panose="05040102010807070707" pitchFamily="18" charset="2"/>
              <a:buNone/>
            </a:pP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09924" name="TextBox 3">
            <a:extLst>
              <a:ext uri="{FF2B5EF4-FFF2-40B4-BE49-F238E27FC236}">
                <a16:creationId xmlns:a16="http://schemas.microsoft.com/office/drawing/2014/main" id="{C06904A5-17D6-4843-9926-BEDF3635A89B}"/>
              </a:ext>
            </a:extLst>
          </p:cNvPr>
          <p:cNvSpPr txBox="1">
            <a:spLocks noChangeArrowheads="1"/>
          </p:cNvSpPr>
          <p:nvPr/>
        </p:nvSpPr>
        <p:spPr bwMode="auto">
          <a:xfrm>
            <a:off x="0" y="6488113"/>
            <a:ext cx="313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7.2.1.1</a:t>
            </a:r>
            <a:endParaRPr lang="en-US" altLang="en-US" sz="1800">
              <a:solidFill>
                <a:schemeClr val="tx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a:extLst>
              <a:ext uri="{FF2B5EF4-FFF2-40B4-BE49-F238E27FC236}">
                <a16:creationId xmlns:a16="http://schemas.microsoft.com/office/drawing/2014/main" id="{C51CEB12-768B-4843-98ED-74EC040C66AF}"/>
              </a:ext>
            </a:extLst>
          </p:cNvPr>
          <p:cNvSpPr>
            <a:spLocks noGrp="1"/>
          </p:cNvSpPr>
          <p:nvPr>
            <p:ph type="title"/>
          </p:nvPr>
        </p:nvSpPr>
        <p:spPr/>
        <p:txBody>
          <a:bodyPr/>
          <a:lstStyle/>
          <a:p>
            <a:r>
              <a:rPr lang="en-US" altLang="en-US">
                <a:ea typeface="ＭＳ Ｐゴシック" panose="020B0600070205080204" pitchFamily="34" charset="-128"/>
              </a:rPr>
              <a:t>Example – Construction Worker Scenario</a:t>
            </a:r>
          </a:p>
        </p:txBody>
      </p:sp>
      <p:sp>
        <p:nvSpPr>
          <p:cNvPr id="211971" name="Content Placeholder 2">
            <a:extLst>
              <a:ext uri="{FF2B5EF4-FFF2-40B4-BE49-F238E27FC236}">
                <a16:creationId xmlns:a16="http://schemas.microsoft.com/office/drawing/2014/main" id="{89A25603-9BF9-4088-AB03-3256CDC3EE5E}"/>
              </a:ext>
            </a:extLst>
          </p:cNvPr>
          <p:cNvSpPr>
            <a:spLocks noGrp="1"/>
          </p:cNvSpPr>
          <p:nvPr>
            <p:ph sz="half" idx="1"/>
          </p:nvPr>
        </p:nvSpPr>
        <p:spPr>
          <a:xfrm>
            <a:off x="463550" y="1447800"/>
            <a:ext cx="8216900" cy="1600200"/>
          </a:xfrm>
        </p:spPr>
        <p:txBody>
          <a:bodyPr/>
          <a:lstStyle/>
          <a:p>
            <a:r>
              <a:rPr lang="en-US" altLang="en-US" sz="2400">
                <a:ea typeface="ＭＳ Ｐゴシック" panose="020B0600070205080204" pitchFamily="34" charset="-128"/>
              </a:rPr>
              <a:t>Exposure media include soil and groundwater</a:t>
            </a:r>
          </a:p>
          <a:p>
            <a:r>
              <a:rPr lang="en-US" altLang="en-US" sz="2400">
                <a:ea typeface="ＭＳ Ｐゴシック" panose="020B0600070205080204" pitchFamily="34" charset="-128"/>
              </a:rPr>
              <a:t>Chemicals include arsenic and benzo(a)pyrene “B(a)P” </a:t>
            </a:r>
          </a:p>
        </p:txBody>
      </p:sp>
      <p:pic>
        <p:nvPicPr>
          <p:cNvPr id="5" name="Picture 4" descr="C:\Users\jrocc_000\AppData\Local\Microsoft\Windows\INetCache\IE\O7B5MA9C\450x262_q75[1].jpg">
            <a:extLst>
              <a:ext uri="{FF2B5EF4-FFF2-40B4-BE49-F238E27FC236}">
                <a16:creationId xmlns:a16="http://schemas.microsoft.com/office/drawing/2014/main" id="{2745B4F2-A4FE-43C7-85B8-0645857E5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273" y="2438400"/>
            <a:ext cx="6429375" cy="3743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0" name="Picture 10" descr="C:\Users\jrocc_000\AppData\Local\Microsoft\Windows\INetCache\IE\O7B5MA9C\6326585268_94cf7f8c4e_z[1].jpg">
            <a:extLst>
              <a:ext uri="{FF2B5EF4-FFF2-40B4-BE49-F238E27FC236}">
                <a16:creationId xmlns:a16="http://schemas.microsoft.com/office/drawing/2014/main" id="{16149F92-C237-49D9-A6E2-448DD1B61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40892"/>
            <a:ext cx="5689600" cy="3778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4019" name="Title 1">
            <a:extLst>
              <a:ext uri="{FF2B5EF4-FFF2-40B4-BE49-F238E27FC236}">
                <a16:creationId xmlns:a16="http://schemas.microsoft.com/office/drawing/2014/main" id="{71CC7543-67D2-4678-8EFD-BDF02CA68FC0}"/>
              </a:ext>
            </a:extLst>
          </p:cNvPr>
          <p:cNvSpPr>
            <a:spLocks noGrp="1"/>
          </p:cNvSpPr>
          <p:nvPr>
            <p:ph type="title"/>
          </p:nvPr>
        </p:nvSpPr>
        <p:spPr/>
        <p:txBody>
          <a:bodyPr/>
          <a:lstStyle/>
          <a:p>
            <a:r>
              <a:rPr lang="en-US" altLang="en-US">
                <a:ea typeface="ＭＳ Ｐゴシック" panose="020B0600070205080204" pitchFamily="34" charset="-128"/>
              </a:rPr>
              <a:t>Example – Construction Worker Scenario</a:t>
            </a:r>
          </a:p>
        </p:txBody>
      </p:sp>
      <p:sp>
        <p:nvSpPr>
          <p:cNvPr id="214020" name="Content Placeholder 2">
            <a:extLst>
              <a:ext uri="{FF2B5EF4-FFF2-40B4-BE49-F238E27FC236}">
                <a16:creationId xmlns:a16="http://schemas.microsoft.com/office/drawing/2014/main" id="{4CE4D1D1-BDF6-49C5-AECE-1F62BC24E76F}"/>
              </a:ext>
            </a:extLst>
          </p:cNvPr>
          <p:cNvSpPr>
            <a:spLocks noGrp="1"/>
          </p:cNvSpPr>
          <p:nvPr>
            <p:ph sz="half" idx="1"/>
          </p:nvPr>
        </p:nvSpPr>
        <p:spPr>
          <a:xfrm>
            <a:off x="463550" y="1570038"/>
            <a:ext cx="8216900" cy="4449762"/>
          </a:xfrm>
        </p:spPr>
        <p:txBody>
          <a:bodyPr/>
          <a:lstStyle/>
          <a:p>
            <a:r>
              <a:rPr lang="en-US" altLang="en-US">
                <a:ea typeface="ＭＳ Ｐゴシック" panose="020B0600070205080204" pitchFamily="34" charset="-128"/>
              </a:rPr>
              <a:t>Potentially complete exposure pathways include:</a:t>
            </a:r>
          </a:p>
          <a:p>
            <a:pPr lvl="1"/>
            <a:r>
              <a:rPr lang="en-US" altLang="en-US">
                <a:ea typeface="ＭＳ Ｐゴシック" panose="020B0600070205080204" pitchFamily="34" charset="-128"/>
              </a:rPr>
              <a:t>Incidental ingestion of soil</a:t>
            </a:r>
          </a:p>
          <a:p>
            <a:pPr lvl="1"/>
            <a:r>
              <a:rPr lang="en-US" altLang="en-US">
                <a:ea typeface="ＭＳ Ｐゴシック" panose="020B0600070205080204" pitchFamily="34" charset="-128"/>
              </a:rPr>
              <a:t>Dermal exposure to soil</a:t>
            </a:r>
          </a:p>
          <a:p>
            <a:pPr lvl="1"/>
            <a:r>
              <a:rPr lang="en-US" altLang="en-US">
                <a:ea typeface="ＭＳ Ｐゴシック" panose="020B0600070205080204" pitchFamily="34" charset="-128"/>
              </a:rPr>
              <a:t>Dermal contact with groundwater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9F1393A9-E2AF-475F-B117-432154F2C491}"/>
              </a:ext>
            </a:extLst>
          </p:cNvPr>
          <p:cNvSpPr>
            <a:spLocks noGrp="1"/>
          </p:cNvSpPr>
          <p:nvPr>
            <p:ph type="title"/>
          </p:nvPr>
        </p:nvSpPr>
        <p:spPr/>
        <p:txBody>
          <a:bodyPr/>
          <a:lstStyle/>
          <a:p>
            <a:r>
              <a:rPr lang="en-US" altLang="en-US">
                <a:ea typeface="ＭＳ Ｐゴシック" panose="020B0600070205080204" pitchFamily="34" charset="-128"/>
              </a:rPr>
              <a:t>Risk Results For Each Chemical</a:t>
            </a:r>
          </a:p>
        </p:txBody>
      </p:sp>
      <p:sp>
        <p:nvSpPr>
          <p:cNvPr id="216067" name="Content Placeholder 2">
            <a:extLst>
              <a:ext uri="{FF2B5EF4-FFF2-40B4-BE49-F238E27FC236}">
                <a16:creationId xmlns:a16="http://schemas.microsoft.com/office/drawing/2014/main" id="{26B5C69B-9CB1-470F-82BE-D51BE8AF7CB5}"/>
              </a:ext>
            </a:extLst>
          </p:cNvPr>
          <p:cNvSpPr>
            <a:spLocks noGrp="1"/>
          </p:cNvSpPr>
          <p:nvPr>
            <p:ph idx="1"/>
          </p:nvPr>
        </p:nvSpPr>
        <p:spPr>
          <a:xfrm>
            <a:off x="609600" y="1676400"/>
            <a:ext cx="7772400" cy="990600"/>
          </a:xfrm>
        </p:spPr>
        <p:txBody>
          <a:bodyPr/>
          <a:lstStyle/>
          <a:p>
            <a:r>
              <a:rPr lang="en-US" altLang="en-US">
                <a:ea typeface="ＭＳ Ｐゴシック" panose="020B0600070205080204" pitchFamily="34" charset="-128"/>
              </a:rPr>
              <a:t>Presentation of results should include:</a:t>
            </a:r>
          </a:p>
          <a:p>
            <a:pPr lvl="1"/>
            <a:r>
              <a:rPr lang="en-US" altLang="en-US">
                <a:ea typeface="ＭＳ Ｐゴシック" panose="020B0600070205080204" pitchFamily="34" charset="-128"/>
              </a:rPr>
              <a:t>Risk for each chemical from soil ingestion</a:t>
            </a:r>
          </a:p>
          <a:p>
            <a:pPr lvl="1"/>
            <a:endParaRPr lang="en-US" altLang="en-US">
              <a:ea typeface="ＭＳ Ｐゴシック" panose="020B0600070205080204" pitchFamily="34" charset="-128"/>
            </a:endParaRPr>
          </a:p>
          <a:p>
            <a:pPr lvl="2"/>
            <a:endParaRPr lang="en-US" altLang="en-US">
              <a:ea typeface="ＭＳ Ｐゴシック" panose="020B0600070205080204" pitchFamily="34" charset="-128"/>
            </a:endParaRPr>
          </a:p>
        </p:txBody>
      </p:sp>
      <p:graphicFrame>
        <p:nvGraphicFramePr>
          <p:cNvPr id="6" name="Table 5">
            <a:extLst>
              <a:ext uri="{FF2B5EF4-FFF2-40B4-BE49-F238E27FC236}">
                <a16:creationId xmlns:a16="http://schemas.microsoft.com/office/drawing/2014/main" id="{D38C04B3-6E53-4B82-A42F-52854EB9FFF3}"/>
              </a:ext>
            </a:extLst>
          </p:cNvPr>
          <p:cNvGraphicFramePr>
            <a:graphicFrameLocks noGrp="1"/>
          </p:cNvGraphicFramePr>
          <p:nvPr/>
        </p:nvGraphicFramePr>
        <p:xfrm>
          <a:off x="228600" y="2971800"/>
          <a:ext cx="8686800" cy="1682750"/>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762002">
                  <a:extLst>
                    <a:ext uri="{9D8B030D-6E8A-4147-A177-3AD203B41FA5}">
                      <a16:colId xmlns:a16="http://schemas.microsoft.com/office/drawing/2014/main" val="20007"/>
                    </a:ext>
                  </a:extLst>
                </a:gridCol>
              </a:tblGrid>
              <a:tr h="1219660">
                <a:tc>
                  <a:txBody>
                    <a:bodyPr/>
                    <a:lstStyle/>
                    <a:p>
                      <a:pPr algn="ctr" fontAlgn="b"/>
                      <a:r>
                        <a:rPr lang="en-US" sz="1600" b="1" u="none" strike="noStrike" dirty="0">
                          <a:effectLst/>
                        </a:rPr>
                        <a:t>Chemical</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RME</a:t>
                      </a:r>
                      <a:r>
                        <a:rPr lang="en-US" sz="1600" b="1" u="none" strike="noStrike" baseline="0" dirty="0">
                          <a:effectLst/>
                        </a:rPr>
                        <a:t> </a:t>
                      </a:r>
                      <a:r>
                        <a:rPr lang="en-US" sz="1600" b="1" u="none" strike="noStrike" dirty="0">
                          <a:effectLst/>
                        </a:rPr>
                        <a:t>Soil</a:t>
                      </a:r>
                    </a:p>
                    <a:p>
                      <a:pPr algn="ctr" fontAlgn="b"/>
                      <a:r>
                        <a:rPr lang="en-US" sz="1600" b="1" u="none" strike="noStrike" dirty="0">
                          <a:effectLst/>
                        </a:rPr>
                        <a:t>Concentration</a:t>
                      </a:r>
                    </a:p>
                    <a:p>
                      <a:pPr algn="ctr" fontAlgn="b"/>
                      <a:r>
                        <a:rPr lang="en-US" sz="1600" b="1" u="none" strike="noStrike" dirty="0">
                          <a:effectLst/>
                        </a:rPr>
                        <a:t>mg/kg</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ADD</a:t>
                      </a:r>
                    </a:p>
                    <a:p>
                      <a:pPr algn="ctr" fontAlgn="b"/>
                      <a:r>
                        <a:rPr lang="en-US" sz="1600" b="1" u="none" strike="noStrike" dirty="0">
                          <a:effectLst/>
                        </a:rPr>
                        <a:t>mg/kg-day</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Oral RfD</a:t>
                      </a:r>
                      <a:br>
                        <a:rPr lang="en-US" sz="1600" b="1" u="none" strike="noStrike" dirty="0">
                          <a:effectLst/>
                        </a:rPr>
                      </a:br>
                      <a:r>
                        <a:rPr lang="en-US" sz="1600" b="1" u="none" strike="noStrike" dirty="0">
                          <a:effectLst/>
                        </a:rPr>
                        <a:t>mg/kg-day</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HQ</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LADD</a:t>
                      </a:r>
                      <a:br>
                        <a:rPr lang="en-US" sz="1600" b="1" u="none" strike="noStrike" dirty="0">
                          <a:effectLst/>
                        </a:rPr>
                      </a:br>
                      <a:r>
                        <a:rPr lang="en-US" sz="1600" b="1" u="none" strike="noStrike" dirty="0">
                          <a:effectLst/>
                        </a:rPr>
                        <a:t>mg/kg-day</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CSF</a:t>
                      </a:r>
                      <a:br>
                        <a:rPr lang="en-US" sz="1600" b="1" u="none" strike="noStrike" dirty="0">
                          <a:effectLst/>
                        </a:rPr>
                      </a:br>
                      <a:r>
                        <a:rPr lang="en-US" sz="1600" b="1" u="none" strike="noStrike" dirty="0">
                          <a:effectLst/>
                        </a:rPr>
                        <a:t>(mg/kg-day)</a:t>
                      </a:r>
                      <a:r>
                        <a:rPr lang="en-US" sz="1600" b="1" u="none" strike="noStrike" baseline="30000" dirty="0">
                          <a:effectLst/>
                        </a:rPr>
                        <a:t>-1</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Cancer Risk</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463090">
                <a:tc>
                  <a:txBody>
                    <a:bodyPr/>
                    <a:lstStyle/>
                    <a:p>
                      <a:pPr algn="ctr" fontAlgn="b"/>
                      <a:r>
                        <a:rPr lang="en-US" sz="1600" u="none" strike="noStrike" dirty="0">
                          <a:effectLst/>
                        </a:rPr>
                        <a:t>Arsenic</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9.14E+00</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6.44E-06</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3.00E-04</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0.02</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9.20E-08</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1.50E+00</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1E-07</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Content Placeholder 2">
            <a:extLst>
              <a:ext uri="{FF2B5EF4-FFF2-40B4-BE49-F238E27FC236}">
                <a16:creationId xmlns:a16="http://schemas.microsoft.com/office/drawing/2014/main" id="{B56A2019-E187-4908-8465-ED4D463AFB00}"/>
              </a:ext>
            </a:extLst>
          </p:cNvPr>
          <p:cNvSpPr txBox="1">
            <a:spLocks/>
          </p:cNvSpPr>
          <p:nvPr/>
        </p:nvSpPr>
        <p:spPr bwMode="auto">
          <a:xfrm>
            <a:off x="609600" y="4800600"/>
            <a:ext cx="777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ea typeface="ＭＳ Ｐゴシック" charset="0"/>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457200" lvl="1" indent="0">
              <a:spcBef>
                <a:spcPts val="0"/>
              </a:spcBef>
              <a:buFontTx/>
              <a:buNone/>
              <a:defRPr/>
            </a:pPr>
            <a:r>
              <a:rPr lang="en-US" altLang="en-US" sz="1800" kern="0" dirty="0">
                <a:ea typeface="ＭＳ Ｐゴシック" pitchFamily="34" charset="-128"/>
              </a:rPr>
              <a:t>	RME = Reasonable Maximum Exposure</a:t>
            </a:r>
          </a:p>
          <a:p>
            <a:pPr marL="457200" lvl="1" indent="0">
              <a:spcBef>
                <a:spcPts val="0"/>
              </a:spcBef>
              <a:buFontTx/>
              <a:buNone/>
              <a:defRPr/>
            </a:pPr>
            <a:r>
              <a:rPr lang="en-US" altLang="en-US" sz="1800" kern="0" dirty="0">
                <a:ea typeface="ＭＳ Ｐゴシック" pitchFamily="34" charset="-128"/>
              </a:rPr>
              <a:t>	ADD = Average Daily Dose</a:t>
            </a:r>
          </a:p>
          <a:p>
            <a:pPr marL="457200" lvl="1" indent="0">
              <a:spcBef>
                <a:spcPts val="0"/>
              </a:spcBef>
              <a:buFontTx/>
              <a:buNone/>
              <a:defRPr/>
            </a:pPr>
            <a:r>
              <a:rPr lang="en-US" altLang="en-US" sz="1800" kern="0" dirty="0">
                <a:ea typeface="ＭＳ Ｐゴシック" pitchFamily="34" charset="-128"/>
              </a:rPr>
              <a:t>	RfD = Reference Dose</a:t>
            </a:r>
          </a:p>
          <a:p>
            <a:pPr marL="457200" lvl="1" indent="0">
              <a:spcBef>
                <a:spcPts val="0"/>
              </a:spcBef>
              <a:buFontTx/>
              <a:buNone/>
              <a:defRPr/>
            </a:pPr>
            <a:r>
              <a:rPr lang="en-US" altLang="en-US" sz="1800" kern="0" dirty="0">
                <a:ea typeface="ＭＳ Ｐゴシック" pitchFamily="34" charset="-128"/>
              </a:rPr>
              <a:t>	HQ = Hazard Quotient</a:t>
            </a:r>
          </a:p>
          <a:p>
            <a:pPr marL="457200" lvl="1" indent="0">
              <a:spcBef>
                <a:spcPts val="0"/>
              </a:spcBef>
              <a:buFontTx/>
              <a:buNone/>
              <a:defRPr/>
            </a:pPr>
            <a:r>
              <a:rPr lang="en-US" altLang="en-US" sz="1800" kern="0" dirty="0">
                <a:ea typeface="ＭＳ Ｐゴシック" pitchFamily="34" charset="-128"/>
              </a:rPr>
              <a:t>	LADD = Lifetime Average Daily Dose</a:t>
            </a:r>
          </a:p>
          <a:p>
            <a:pPr marL="457200" lvl="1" indent="0">
              <a:spcBef>
                <a:spcPts val="0"/>
              </a:spcBef>
              <a:buFontTx/>
              <a:buNone/>
              <a:defRPr/>
            </a:pPr>
            <a:r>
              <a:rPr lang="en-US" altLang="en-US" sz="1800" kern="0" dirty="0">
                <a:ea typeface="ＭＳ Ｐゴシック" pitchFamily="34" charset="-128"/>
              </a:rPr>
              <a:t>	CSF = Cancer Slope Factor</a:t>
            </a:r>
          </a:p>
          <a:p>
            <a:pPr lvl="1">
              <a:defRPr/>
            </a:pPr>
            <a:endParaRPr lang="en-US" altLang="en-US" kern="0" dirty="0">
              <a:ea typeface="ＭＳ Ｐゴシック" pitchFamily="34" charset="-128"/>
            </a:endParaRPr>
          </a:p>
          <a:p>
            <a:pPr lvl="2">
              <a:defRPr/>
            </a:pPr>
            <a:endParaRPr lang="en-US" altLang="en-US" kern="0" dirty="0">
              <a:ea typeface="ＭＳ Ｐゴシック" pitchFamily="34" charset="-128"/>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a:extLst>
              <a:ext uri="{FF2B5EF4-FFF2-40B4-BE49-F238E27FC236}">
                <a16:creationId xmlns:a16="http://schemas.microsoft.com/office/drawing/2014/main" id="{67967783-134C-4A8E-9F18-1C04218A9310}"/>
              </a:ext>
            </a:extLst>
          </p:cNvPr>
          <p:cNvSpPr>
            <a:spLocks noGrp="1"/>
          </p:cNvSpPr>
          <p:nvPr>
            <p:ph type="title"/>
          </p:nvPr>
        </p:nvSpPr>
        <p:spPr/>
        <p:txBody>
          <a:bodyPr/>
          <a:lstStyle/>
          <a:p>
            <a:r>
              <a:rPr lang="en-US" altLang="en-US">
                <a:ea typeface="ＭＳ Ｐゴシック" panose="020B0600070205080204" pitchFamily="34" charset="-128"/>
              </a:rPr>
              <a:t>Risk Results By Route of Exposure</a:t>
            </a:r>
          </a:p>
        </p:txBody>
      </p:sp>
      <p:sp>
        <p:nvSpPr>
          <p:cNvPr id="117763" name="Content Placeholder 2">
            <a:extLst>
              <a:ext uri="{FF2B5EF4-FFF2-40B4-BE49-F238E27FC236}">
                <a16:creationId xmlns:a16="http://schemas.microsoft.com/office/drawing/2014/main" id="{2AFC0BC3-FEF1-4515-AC3C-34BD8A840ECC}"/>
              </a:ext>
            </a:extLst>
          </p:cNvPr>
          <p:cNvSpPr>
            <a:spLocks noGrp="1"/>
          </p:cNvSpPr>
          <p:nvPr>
            <p:ph idx="1"/>
          </p:nvPr>
        </p:nvSpPr>
        <p:spPr>
          <a:xfrm>
            <a:off x="609600" y="1371600"/>
            <a:ext cx="7772400" cy="4114800"/>
          </a:xfrm>
        </p:spPr>
        <p:txBody>
          <a:bodyPr/>
          <a:lstStyle/>
          <a:p>
            <a:pPr>
              <a:defRPr/>
            </a:pPr>
            <a:r>
              <a:rPr lang="en-US" altLang="en-US" dirty="0">
                <a:ea typeface="ＭＳ Ｐゴシック" pitchFamily="34" charset="-128"/>
              </a:rPr>
              <a:t>Presentation of results should include:</a:t>
            </a:r>
          </a:p>
          <a:p>
            <a:pPr lvl="1">
              <a:defRPr/>
            </a:pPr>
            <a:r>
              <a:rPr lang="en-US" altLang="en-US" dirty="0">
                <a:ea typeface="ＭＳ Ｐゴシック" pitchFamily="34" charset="-128"/>
              </a:rPr>
              <a:t>Risk by route of exposure:</a:t>
            </a:r>
          </a:p>
          <a:p>
            <a:pPr lvl="2">
              <a:defRPr/>
            </a:pPr>
            <a:r>
              <a:rPr lang="en-US" altLang="en-US" dirty="0">
                <a:ea typeface="ＭＳ Ｐゴシック" pitchFamily="34" charset="-128"/>
              </a:rPr>
              <a:t>Soil ingestion</a:t>
            </a:r>
          </a:p>
          <a:p>
            <a:pPr marL="914400" lvl="2" indent="0">
              <a:buFont typeface="Wingdings" panose="05000000000000000000" pitchFamily="2" charset="2"/>
              <a:buNone/>
              <a:defRPr/>
            </a:pPr>
            <a:endParaRPr lang="en-US" altLang="en-US" dirty="0">
              <a:ea typeface="ＭＳ Ｐゴシック" pitchFamily="34" charset="-128"/>
            </a:endParaRPr>
          </a:p>
          <a:p>
            <a:pPr marL="914400" lvl="2" indent="0">
              <a:buFont typeface="Wingdings" panose="05000000000000000000" pitchFamily="2" charset="2"/>
              <a:buNone/>
              <a:defRPr/>
            </a:pPr>
            <a:endParaRPr lang="en-US" altLang="en-US" dirty="0">
              <a:ea typeface="ＭＳ Ｐゴシック" pitchFamily="34" charset="-128"/>
            </a:endParaRPr>
          </a:p>
          <a:p>
            <a:pPr marL="914400" lvl="2" indent="0">
              <a:buFont typeface="Wingdings" panose="05000000000000000000" pitchFamily="2" charset="2"/>
              <a:buNone/>
              <a:defRPr/>
            </a:pPr>
            <a:endParaRPr lang="en-US" altLang="en-US" dirty="0">
              <a:ea typeface="ＭＳ Ｐゴシック" pitchFamily="34" charset="-128"/>
            </a:endParaRPr>
          </a:p>
          <a:p>
            <a:pPr marL="914400" lvl="2" indent="0">
              <a:buFont typeface="Wingdings" panose="05000000000000000000" pitchFamily="2" charset="2"/>
              <a:buNone/>
              <a:defRPr/>
            </a:pPr>
            <a:endParaRPr lang="en-US" altLang="en-US" dirty="0">
              <a:ea typeface="ＭＳ Ｐゴシック" pitchFamily="34" charset="-128"/>
            </a:endParaRPr>
          </a:p>
          <a:p>
            <a:pPr lvl="2">
              <a:defRPr/>
            </a:pPr>
            <a:endParaRPr lang="en-US" altLang="en-US" sz="1100" dirty="0">
              <a:ea typeface="ＭＳ Ｐゴシック" pitchFamily="34" charset="-128"/>
            </a:endParaRPr>
          </a:p>
          <a:p>
            <a:pPr lvl="2">
              <a:defRPr/>
            </a:pPr>
            <a:r>
              <a:rPr lang="en-US" altLang="en-US" dirty="0">
                <a:ea typeface="ＭＳ Ｐゴシック" pitchFamily="34" charset="-128"/>
              </a:rPr>
              <a:t>Dermal exposure to soil</a:t>
            </a:r>
          </a:p>
          <a:p>
            <a:pPr lvl="2">
              <a:defRPr/>
            </a:pPr>
            <a:endParaRPr lang="en-US" altLang="en-US" dirty="0">
              <a:ea typeface="ＭＳ Ｐゴシック" pitchFamily="34" charset="-128"/>
            </a:endParaRPr>
          </a:p>
        </p:txBody>
      </p:sp>
      <p:graphicFrame>
        <p:nvGraphicFramePr>
          <p:cNvPr id="7" name="Table 6">
            <a:extLst>
              <a:ext uri="{FF2B5EF4-FFF2-40B4-BE49-F238E27FC236}">
                <a16:creationId xmlns:a16="http://schemas.microsoft.com/office/drawing/2014/main" id="{00CDC939-FFAE-404A-83F5-61D5E027DFE5}"/>
              </a:ext>
            </a:extLst>
          </p:cNvPr>
          <p:cNvGraphicFramePr>
            <a:graphicFrameLocks noGrp="1"/>
          </p:cNvGraphicFramePr>
          <p:nvPr/>
        </p:nvGraphicFramePr>
        <p:xfrm>
          <a:off x="228600" y="2819400"/>
          <a:ext cx="8763000" cy="1527175"/>
        </p:xfrm>
        <a:graphic>
          <a:graphicData uri="http://schemas.openxmlformats.org/drawingml/2006/table">
            <a:tbl>
              <a:tblPr>
                <a:tableStyleId>{5C22544A-7EE6-4342-B048-85BDC9FD1C3A}</a:tableStyleId>
              </a:tblPr>
              <a:tblGrid>
                <a:gridCol w="1153026">
                  <a:extLst>
                    <a:ext uri="{9D8B030D-6E8A-4147-A177-3AD203B41FA5}">
                      <a16:colId xmlns:a16="http://schemas.microsoft.com/office/drawing/2014/main" val="20000"/>
                    </a:ext>
                  </a:extLst>
                </a:gridCol>
                <a:gridCol w="1537368">
                  <a:extLst>
                    <a:ext uri="{9D8B030D-6E8A-4147-A177-3AD203B41FA5}">
                      <a16:colId xmlns:a16="http://schemas.microsoft.com/office/drawing/2014/main" val="20001"/>
                    </a:ext>
                  </a:extLst>
                </a:gridCol>
                <a:gridCol w="1153026">
                  <a:extLst>
                    <a:ext uri="{9D8B030D-6E8A-4147-A177-3AD203B41FA5}">
                      <a16:colId xmlns:a16="http://schemas.microsoft.com/office/drawing/2014/main" val="20002"/>
                    </a:ext>
                  </a:extLst>
                </a:gridCol>
                <a:gridCol w="950373">
                  <a:extLst>
                    <a:ext uri="{9D8B030D-6E8A-4147-A177-3AD203B41FA5}">
                      <a16:colId xmlns:a16="http://schemas.microsoft.com/office/drawing/2014/main" val="20003"/>
                    </a:ext>
                  </a:extLst>
                </a:gridCol>
                <a:gridCol w="767339">
                  <a:extLst>
                    <a:ext uri="{9D8B030D-6E8A-4147-A177-3AD203B41FA5}">
                      <a16:colId xmlns:a16="http://schemas.microsoft.com/office/drawing/2014/main" val="20004"/>
                    </a:ext>
                  </a:extLst>
                </a:gridCol>
                <a:gridCol w="1170675">
                  <a:extLst>
                    <a:ext uri="{9D8B030D-6E8A-4147-A177-3AD203B41FA5}">
                      <a16:colId xmlns:a16="http://schemas.microsoft.com/office/drawing/2014/main" val="20005"/>
                    </a:ext>
                  </a:extLst>
                </a:gridCol>
                <a:gridCol w="1262504">
                  <a:extLst>
                    <a:ext uri="{9D8B030D-6E8A-4147-A177-3AD203B41FA5}">
                      <a16:colId xmlns:a16="http://schemas.microsoft.com/office/drawing/2014/main" val="20006"/>
                    </a:ext>
                  </a:extLst>
                </a:gridCol>
                <a:gridCol w="768687">
                  <a:extLst>
                    <a:ext uri="{9D8B030D-6E8A-4147-A177-3AD203B41FA5}">
                      <a16:colId xmlns:a16="http://schemas.microsoft.com/office/drawing/2014/main" val="20007"/>
                    </a:ext>
                  </a:extLst>
                </a:gridCol>
              </a:tblGrid>
              <a:tr h="975693">
                <a:tc>
                  <a:txBody>
                    <a:bodyPr/>
                    <a:lstStyle/>
                    <a:p>
                      <a:pPr algn="ctr" fontAlgn="b"/>
                      <a:r>
                        <a:rPr lang="en-US" sz="1600" b="1" u="none" strike="noStrike" dirty="0">
                          <a:effectLst/>
                          <a:latin typeface="+mn-lt"/>
                        </a:rPr>
                        <a:t>Chemical</a:t>
                      </a:r>
                      <a:endParaRPr lang="en-US" sz="16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latin typeface="+mn-lt"/>
                        </a:rPr>
                        <a:t>RME </a:t>
                      </a:r>
                    </a:p>
                    <a:p>
                      <a:pPr algn="ctr" fontAlgn="b"/>
                      <a:r>
                        <a:rPr lang="en-US" sz="1600" b="1" u="none" strike="noStrike" dirty="0">
                          <a:effectLst/>
                          <a:latin typeface="+mn-lt"/>
                        </a:rPr>
                        <a:t>Concentration </a:t>
                      </a:r>
                    </a:p>
                    <a:p>
                      <a:pPr algn="ctr" fontAlgn="b"/>
                      <a:r>
                        <a:rPr lang="en-US" sz="1600" b="1" u="none" strike="noStrike" dirty="0">
                          <a:effectLst/>
                          <a:latin typeface="+mn-lt"/>
                        </a:rPr>
                        <a:t>in Soil</a:t>
                      </a:r>
                      <a:br>
                        <a:rPr lang="en-US" sz="1600" b="1" u="none" strike="noStrike" dirty="0">
                          <a:effectLst/>
                          <a:latin typeface="+mn-lt"/>
                        </a:rPr>
                      </a:br>
                      <a:r>
                        <a:rPr lang="en-US" sz="1600" b="1" u="none" strike="noStrike" dirty="0">
                          <a:effectLst/>
                          <a:latin typeface="+mn-lt"/>
                        </a:rPr>
                        <a:t>mg/kg</a:t>
                      </a:r>
                      <a:endParaRPr lang="en-US" sz="16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latin typeface="+mn-lt"/>
                        </a:rPr>
                        <a:t>ADD</a:t>
                      </a:r>
                    </a:p>
                    <a:p>
                      <a:pPr algn="ctr" fontAlgn="b"/>
                      <a:r>
                        <a:rPr lang="en-US" sz="1600" b="1" u="none" strike="noStrike" dirty="0">
                          <a:effectLst/>
                          <a:latin typeface="+mn-lt"/>
                        </a:rPr>
                        <a:t>mg/kg-day</a:t>
                      </a:r>
                      <a:endParaRPr lang="en-US" sz="16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latin typeface="+mn-lt"/>
                        </a:rPr>
                        <a:t>Oral RfD</a:t>
                      </a:r>
                      <a:br>
                        <a:rPr lang="en-US" sz="1600" b="1" u="none" strike="noStrike" dirty="0">
                          <a:effectLst/>
                          <a:latin typeface="+mn-lt"/>
                        </a:rPr>
                      </a:br>
                      <a:r>
                        <a:rPr lang="en-US" sz="1600" b="1" u="none" strike="noStrike" dirty="0">
                          <a:effectLst/>
                          <a:latin typeface="+mn-lt"/>
                        </a:rPr>
                        <a:t>mg/kg-day</a:t>
                      </a:r>
                      <a:endParaRPr lang="en-US" sz="16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latin typeface="+mn-lt"/>
                        </a:rPr>
                        <a:t>HQ</a:t>
                      </a:r>
                      <a:endParaRPr lang="en-US" sz="16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latin typeface="+mn-lt"/>
                        </a:rPr>
                        <a:t>LADD</a:t>
                      </a:r>
                    </a:p>
                    <a:p>
                      <a:pPr algn="ctr" fontAlgn="b"/>
                      <a:r>
                        <a:rPr lang="en-US" sz="1600" b="1" u="none" strike="noStrike" dirty="0">
                          <a:effectLst/>
                          <a:latin typeface="+mn-lt"/>
                        </a:rPr>
                        <a:t>mg/kg-day</a:t>
                      </a:r>
                      <a:endParaRPr lang="en-US" sz="16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latin typeface="+mn-lt"/>
                        </a:rPr>
                        <a:t>Oral CSF</a:t>
                      </a:r>
                      <a:br>
                        <a:rPr lang="en-US" sz="1600" b="1" u="none" strike="noStrike" dirty="0">
                          <a:effectLst/>
                          <a:latin typeface="+mn-lt"/>
                        </a:rPr>
                      </a:br>
                      <a:r>
                        <a:rPr lang="en-US" sz="1600" b="1" u="none" strike="noStrike" dirty="0">
                          <a:effectLst/>
                          <a:latin typeface="+mn-lt"/>
                        </a:rPr>
                        <a:t>(mg/kg-day)</a:t>
                      </a:r>
                      <a:r>
                        <a:rPr lang="en-US" sz="1600" b="1" u="none" strike="noStrike" baseline="30000" dirty="0">
                          <a:effectLst/>
                          <a:latin typeface="+mn-lt"/>
                        </a:rPr>
                        <a:t>-1</a:t>
                      </a:r>
                      <a:endParaRPr lang="en-US" sz="16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latin typeface="+mn-lt"/>
                        </a:rPr>
                        <a:t>Cancer Risk</a:t>
                      </a:r>
                      <a:endParaRPr lang="en-US" sz="16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275741">
                <a:tc>
                  <a:txBody>
                    <a:bodyPr/>
                    <a:lstStyle/>
                    <a:p>
                      <a:pPr algn="ctr" fontAlgn="b"/>
                      <a:r>
                        <a:rPr lang="en-US" sz="1600" u="none" strike="noStrike" dirty="0">
                          <a:effectLst/>
                          <a:latin typeface="+mn-lt"/>
                        </a:rPr>
                        <a:t>Arsenic</a:t>
                      </a:r>
                      <a:endParaRPr lang="en-US" sz="16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mn-lt"/>
                        </a:rPr>
                        <a:t>9.14E+00</a:t>
                      </a:r>
                      <a:endParaRPr lang="en-US" sz="16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mn-lt"/>
                        </a:rPr>
                        <a:t>6.44E-06</a:t>
                      </a:r>
                      <a:endParaRPr lang="en-US" sz="16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mn-lt"/>
                        </a:rPr>
                        <a:t>3.00E-04</a:t>
                      </a:r>
                      <a:endParaRPr lang="en-US" sz="16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mn-lt"/>
                        </a:rPr>
                        <a:t>0.02</a:t>
                      </a:r>
                      <a:endParaRPr lang="en-US" sz="16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mn-lt"/>
                        </a:rPr>
                        <a:t>9.20E-08</a:t>
                      </a:r>
                      <a:endParaRPr lang="en-US" sz="16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mn-lt"/>
                        </a:rPr>
                        <a:t>1.50E+00</a:t>
                      </a:r>
                      <a:endParaRPr lang="en-US" sz="16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latin typeface="+mn-lt"/>
                        </a:rPr>
                        <a:t>1E-07</a:t>
                      </a:r>
                      <a:endParaRPr lang="en-US" sz="16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5741">
                <a:tc>
                  <a:txBody>
                    <a:bodyPr/>
                    <a:lstStyle/>
                    <a:p>
                      <a:pPr algn="ctr" fontAlgn="b"/>
                      <a:r>
                        <a:rPr lang="en-US" sz="1600" b="0" i="0" u="none" strike="noStrike" dirty="0">
                          <a:effectLst/>
                          <a:latin typeface="+mn-lt"/>
                        </a:rPr>
                        <a:t>B(a)P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mn-lt"/>
                        </a:rPr>
                        <a:t>6.03E+00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mn-lt"/>
                        </a:rPr>
                        <a:t>4.25E-06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mn-lt"/>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mn-lt"/>
                        </a:rPr>
                        <a:t>6.07E-08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mn-lt"/>
                        </a:rPr>
                        <a:t>7.30E+00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mn-lt"/>
                        </a:rPr>
                        <a:t>4E-07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201F71C2-788E-4BDC-A19A-2A8D58A3F810}"/>
              </a:ext>
            </a:extLst>
          </p:cNvPr>
          <p:cNvGraphicFramePr>
            <a:graphicFrameLocks noGrp="1"/>
          </p:cNvGraphicFramePr>
          <p:nvPr/>
        </p:nvGraphicFramePr>
        <p:xfrm>
          <a:off x="228600" y="4941888"/>
          <a:ext cx="8763000" cy="1535112"/>
        </p:xfrm>
        <a:graphic>
          <a:graphicData uri="http://schemas.openxmlformats.org/drawingml/2006/table">
            <a:tbl>
              <a:tblPr>
                <a:tableStyleId>{5C22544A-7EE6-4342-B048-85BDC9FD1C3A}</a:tableStyleId>
              </a:tblPr>
              <a:tblGrid>
                <a:gridCol w="1153026">
                  <a:extLst>
                    <a:ext uri="{9D8B030D-6E8A-4147-A177-3AD203B41FA5}">
                      <a16:colId xmlns:a16="http://schemas.microsoft.com/office/drawing/2014/main" val="20000"/>
                    </a:ext>
                  </a:extLst>
                </a:gridCol>
                <a:gridCol w="1537369">
                  <a:extLst>
                    <a:ext uri="{9D8B030D-6E8A-4147-A177-3AD203B41FA5}">
                      <a16:colId xmlns:a16="http://schemas.microsoft.com/office/drawing/2014/main" val="20001"/>
                    </a:ext>
                  </a:extLst>
                </a:gridCol>
                <a:gridCol w="1153026">
                  <a:extLst>
                    <a:ext uri="{9D8B030D-6E8A-4147-A177-3AD203B41FA5}">
                      <a16:colId xmlns:a16="http://schemas.microsoft.com/office/drawing/2014/main" val="20002"/>
                    </a:ext>
                  </a:extLst>
                </a:gridCol>
                <a:gridCol w="950372">
                  <a:extLst>
                    <a:ext uri="{9D8B030D-6E8A-4147-A177-3AD203B41FA5}">
                      <a16:colId xmlns:a16="http://schemas.microsoft.com/office/drawing/2014/main" val="20003"/>
                    </a:ext>
                  </a:extLst>
                </a:gridCol>
                <a:gridCol w="767339">
                  <a:extLst>
                    <a:ext uri="{9D8B030D-6E8A-4147-A177-3AD203B41FA5}">
                      <a16:colId xmlns:a16="http://schemas.microsoft.com/office/drawing/2014/main" val="20004"/>
                    </a:ext>
                  </a:extLst>
                </a:gridCol>
                <a:gridCol w="1170675">
                  <a:extLst>
                    <a:ext uri="{9D8B030D-6E8A-4147-A177-3AD203B41FA5}">
                      <a16:colId xmlns:a16="http://schemas.microsoft.com/office/drawing/2014/main" val="20005"/>
                    </a:ext>
                  </a:extLst>
                </a:gridCol>
                <a:gridCol w="1262504">
                  <a:extLst>
                    <a:ext uri="{9D8B030D-6E8A-4147-A177-3AD203B41FA5}">
                      <a16:colId xmlns:a16="http://schemas.microsoft.com/office/drawing/2014/main" val="20006"/>
                    </a:ext>
                  </a:extLst>
                </a:gridCol>
                <a:gridCol w="768687">
                  <a:extLst>
                    <a:ext uri="{9D8B030D-6E8A-4147-A177-3AD203B41FA5}">
                      <a16:colId xmlns:a16="http://schemas.microsoft.com/office/drawing/2014/main" val="20007"/>
                    </a:ext>
                  </a:extLst>
                </a:gridCol>
              </a:tblGrid>
              <a:tr h="975359">
                <a:tc>
                  <a:txBody>
                    <a:bodyPr/>
                    <a:lstStyle/>
                    <a:p>
                      <a:pPr algn="ctr" fontAlgn="b"/>
                      <a:r>
                        <a:rPr lang="en-US" sz="1600" b="1" u="none" strike="noStrike" dirty="0">
                          <a:effectLst/>
                        </a:rPr>
                        <a:t>Chemical</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RME </a:t>
                      </a:r>
                    </a:p>
                    <a:p>
                      <a:pPr algn="ctr" fontAlgn="b"/>
                      <a:r>
                        <a:rPr lang="en-US" sz="1600" b="1" u="none" strike="noStrike" dirty="0">
                          <a:effectLst/>
                        </a:rPr>
                        <a:t>Concentration </a:t>
                      </a:r>
                    </a:p>
                    <a:p>
                      <a:pPr algn="ctr" fontAlgn="b"/>
                      <a:r>
                        <a:rPr lang="en-US" sz="1600" b="1" u="none" strike="noStrike" dirty="0">
                          <a:effectLst/>
                        </a:rPr>
                        <a:t>in Soil</a:t>
                      </a:r>
                      <a:br>
                        <a:rPr lang="en-US" sz="1600" b="1" u="none" strike="noStrike" dirty="0">
                          <a:effectLst/>
                        </a:rPr>
                      </a:br>
                      <a:r>
                        <a:rPr lang="en-US" sz="1600" b="1" u="none" strike="noStrike" dirty="0">
                          <a:effectLst/>
                        </a:rPr>
                        <a:t>mg/kg</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ADD</a:t>
                      </a:r>
                      <a:br>
                        <a:rPr lang="en-US" sz="1600" b="1" u="none" strike="noStrike" dirty="0">
                          <a:effectLst/>
                        </a:rPr>
                      </a:br>
                      <a:r>
                        <a:rPr lang="en-US" sz="1600" b="1" u="none" strike="noStrike" dirty="0">
                          <a:effectLst/>
                        </a:rPr>
                        <a:t>mg/kg-day</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Dermal</a:t>
                      </a:r>
                    </a:p>
                    <a:p>
                      <a:pPr algn="ctr" fontAlgn="b"/>
                      <a:r>
                        <a:rPr lang="en-US" sz="1600" b="1" u="none" strike="noStrike" dirty="0">
                          <a:effectLst/>
                        </a:rPr>
                        <a:t> RfD</a:t>
                      </a:r>
                      <a:br>
                        <a:rPr lang="en-US" sz="1600" b="1" u="none" strike="noStrike" dirty="0">
                          <a:effectLst/>
                        </a:rPr>
                      </a:br>
                      <a:r>
                        <a:rPr lang="en-US" sz="1600" b="1" u="none" strike="noStrike" dirty="0">
                          <a:effectLst/>
                        </a:rPr>
                        <a:t>mg/kg-day</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HQ</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LADD</a:t>
                      </a:r>
                    </a:p>
                    <a:p>
                      <a:pPr algn="ctr" fontAlgn="b"/>
                      <a:r>
                        <a:rPr lang="en-US" sz="1600" b="1" u="none" strike="noStrike" dirty="0">
                          <a:effectLst/>
                        </a:rPr>
                        <a:t>mg/kg-day</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Dermal</a:t>
                      </a:r>
                      <a:r>
                        <a:rPr lang="en-US" sz="1600" b="1" u="none" strike="noStrike" baseline="0" dirty="0">
                          <a:effectLst/>
                        </a:rPr>
                        <a:t> </a:t>
                      </a:r>
                      <a:r>
                        <a:rPr lang="en-US" sz="1600" b="1" u="none" strike="noStrike" dirty="0">
                          <a:effectLst/>
                        </a:rPr>
                        <a:t>CSF</a:t>
                      </a:r>
                      <a:br>
                        <a:rPr lang="en-US" sz="1600" b="1" u="none" strike="noStrike" dirty="0">
                          <a:effectLst/>
                        </a:rPr>
                      </a:br>
                      <a:r>
                        <a:rPr lang="en-US" sz="1600" b="1" u="none" strike="noStrike" dirty="0">
                          <a:effectLst/>
                        </a:rPr>
                        <a:t>(mg/kg-day)</a:t>
                      </a:r>
                      <a:r>
                        <a:rPr lang="en-US" sz="1600" b="1" u="none" strike="noStrike" baseline="30000" dirty="0">
                          <a:effectLst/>
                        </a:rPr>
                        <a:t>-1</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1600" b="1" u="none" strike="noStrike" dirty="0">
                          <a:effectLst/>
                        </a:rPr>
                        <a:t>Cancer Risk</a:t>
                      </a:r>
                      <a:endParaRPr lang="en-US" sz="16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279877">
                <a:tc>
                  <a:txBody>
                    <a:bodyPr/>
                    <a:lstStyle/>
                    <a:p>
                      <a:pPr algn="ctr" fontAlgn="b"/>
                      <a:r>
                        <a:rPr lang="en-US" sz="1600" u="none" strike="noStrike" dirty="0">
                          <a:effectLst/>
                        </a:rPr>
                        <a:t>Arsenic</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9.14E+00</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Arial"/>
                        </a:rPr>
                        <a:t>6.37E-07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3.00E-04</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0.002</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9.11E-09</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1.50E+00</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dirty="0">
                          <a:effectLst/>
                        </a:rPr>
                        <a:t>1E-08</a:t>
                      </a:r>
                      <a:endParaRPr lang="en-US"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9877">
                <a:tc>
                  <a:txBody>
                    <a:bodyPr/>
                    <a:lstStyle/>
                    <a:p>
                      <a:pPr algn="ctr" fontAlgn="b"/>
                      <a:r>
                        <a:rPr lang="en-US" sz="1600" b="0" i="0" u="none" strike="noStrike" dirty="0">
                          <a:effectLst/>
                          <a:latin typeface="Arial"/>
                        </a:rPr>
                        <a:t>B(a)P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Arial"/>
                        </a:rPr>
                        <a:t>6.03E+00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Arial"/>
                        </a:rPr>
                        <a:t>1.82E-06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Arial"/>
                        </a:rPr>
                        <a:t>NA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Arial"/>
                        </a:rPr>
                        <a:t>2.60E-08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Arial"/>
                        </a:rPr>
                        <a:t>7.30E+00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Arial"/>
                        </a:rPr>
                        <a:t>2E-07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a:extLst>
              <a:ext uri="{FF2B5EF4-FFF2-40B4-BE49-F238E27FC236}">
                <a16:creationId xmlns:a16="http://schemas.microsoft.com/office/drawing/2014/main" id="{E9A16128-5F53-4001-95C4-F19F1599F852}"/>
              </a:ext>
            </a:extLst>
          </p:cNvPr>
          <p:cNvSpPr>
            <a:spLocks noGrp="1"/>
          </p:cNvSpPr>
          <p:nvPr>
            <p:ph type="title"/>
          </p:nvPr>
        </p:nvSpPr>
        <p:spPr/>
        <p:txBody>
          <a:bodyPr/>
          <a:lstStyle/>
          <a:p>
            <a:r>
              <a:rPr lang="en-US" altLang="en-US">
                <a:ea typeface="ＭＳ Ｐゴシック" panose="020B0600070205080204" pitchFamily="34" charset="-128"/>
              </a:rPr>
              <a:t>Risk Results by Medium</a:t>
            </a:r>
          </a:p>
        </p:txBody>
      </p:sp>
      <p:sp>
        <p:nvSpPr>
          <p:cNvPr id="11267" name="Content Placeholder 2">
            <a:extLst>
              <a:ext uri="{FF2B5EF4-FFF2-40B4-BE49-F238E27FC236}">
                <a16:creationId xmlns:a16="http://schemas.microsoft.com/office/drawing/2014/main" id="{566EE4DF-ED3D-48F7-8C3F-255A5825282C}"/>
              </a:ext>
            </a:extLst>
          </p:cNvPr>
          <p:cNvSpPr>
            <a:spLocks noGrp="1"/>
          </p:cNvSpPr>
          <p:nvPr>
            <p:ph idx="1"/>
          </p:nvPr>
        </p:nvSpPr>
        <p:spPr>
          <a:xfrm>
            <a:off x="685800" y="1295400"/>
            <a:ext cx="7772400" cy="1219200"/>
          </a:xfrm>
        </p:spPr>
        <p:txBody>
          <a:bodyPr/>
          <a:lstStyle/>
          <a:p>
            <a:pPr>
              <a:defRPr/>
            </a:pPr>
            <a:r>
              <a:rPr lang="en-US" altLang="en-US" dirty="0">
                <a:ea typeface="ＭＳ Ｐゴシック" pitchFamily="34" charset="-128"/>
              </a:rPr>
              <a:t>Presentation of results should include:</a:t>
            </a:r>
          </a:p>
          <a:p>
            <a:pPr lvl="1">
              <a:defRPr/>
            </a:pPr>
            <a:r>
              <a:rPr lang="en-US" altLang="en-US" dirty="0">
                <a:ea typeface="ＭＳ Ｐゴシック" pitchFamily="34" charset="-128"/>
              </a:rPr>
              <a:t>Risk by medium</a:t>
            </a:r>
          </a:p>
          <a:p>
            <a:pPr marL="514350" lvl="1" indent="0">
              <a:buFont typeface="Wingdings" pitchFamily="2" charset="2"/>
              <a:buNone/>
              <a:defRPr/>
            </a:pPr>
            <a:r>
              <a:rPr lang="en-US" altLang="en-US" sz="2000" b="1" dirty="0">
                <a:solidFill>
                  <a:schemeClr val="tx1"/>
                </a:solidFill>
                <a:ea typeface="ＭＳ Ｐゴシック" pitchFamily="34" charset="-128"/>
              </a:rPr>
              <a:t>Soil</a:t>
            </a:r>
          </a:p>
          <a:p>
            <a:pPr lvl="1">
              <a:defRPr/>
            </a:pPr>
            <a:endParaRPr lang="en-US" altLang="en-US" dirty="0">
              <a:ea typeface="ＭＳ Ｐゴシック" pitchFamily="34" charset="-128"/>
            </a:endParaRPr>
          </a:p>
          <a:p>
            <a:pPr lvl="1">
              <a:defRPr/>
            </a:pPr>
            <a:endParaRPr lang="en-US" altLang="en-US" dirty="0">
              <a:ea typeface="ＭＳ Ｐゴシック" pitchFamily="34" charset="-128"/>
            </a:endParaRPr>
          </a:p>
          <a:p>
            <a:pPr lvl="1">
              <a:defRPr/>
            </a:pPr>
            <a:endParaRPr lang="en-US" altLang="en-US" dirty="0">
              <a:ea typeface="ＭＳ Ｐゴシック" pitchFamily="34" charset="-128"/>
            </a:endParaRPr>
          </a:p>
          <a:p>
            <a:pPr marL="914400" lvl="2" indent="0">
              <a:buFont typeface="Wingdings" panose="05000000000000000000" pitchFamily="2" charset="2"/>
              <a:buNone/>
              <a:defRPr/>
            </a:pPr>
            <a:r>
              <a:rPr lang="en-US" altLang="en-US" dirty="0">
                <a:ea typeface="ＭＳ Ｐゴシック" pitchFamily="34" charset="-128"/>
              </a:rPr>
              <a:t>		</a:t>
            </a:r>
          </a:p>
          <a:p>
            <a:pPr marL="914400" lvl="2" indent="0">
              <a:buFont typeface="Wingdings" panose="05000000000000000000" pitchFamily="2" charset="2"/>
              <a:buNone/>
              <a:defRPr/>
            </a:pPr>
            <a:endParaRPr lang="en-US" altLang="en-US" sz="400" dirty="0">
              <a:ea typeface="ＭＳ Ｐゴシック" pitchFamily="34" charset="-128"/>
            </a:endParaRPr>
          </a:p>
          <a:p>
            <a:pPr marL="914400" lvl="2" indent="0">
              <a:buFont typeface="Wingdings" panose="05000000000000000000" pitchFamily="2" charset="2"/>
              <a:buNone/>
              <a:defRPr/>
            </a:pPr>
            <a:endParaRPr lang="en-US" altLang="en-US" sz="1600" dirty="0">
              <a:ea typeface="ＭＳ Ｐゴシック" pitchFamily="34" charset="-128"/>
            </a:endParaRPr>
          </a:p>
        </p:txBody>
      </p:sp>
      <p:graphicFrame>
        <p:nvGraphicFramePr>
          <p:cNvPr id="4" name="Table 3">
            <a:extLst>
              <a:ext uri="{FF2B5EF4-FFF2-40B4-BE49-F238E27FC236}">
                <a16:creationId xmlns:a16="http://schemas.microsoft.com/office/drawing/2014/main" id="{14C65B44-2E72-47EC-B6E3-DA222AF1AA08}"/>
              </a:ext>
            </a:extLst>
          </p:cNvPr>
          <p:cNvGraphicFramePr>
            <a:graphicFrameLocks noGrp="1"/>
          </p:cNvGraphicFramePr>
          <p:nvPr/>
        </p:nvGraphicFramePr>
        <p:xfrm>
          <a:off x="152400" y="2560638"/>
          <a:ext cx="8763000" cy="1804987"/>
        </p:xfrm>
        <a:graphic>
          <a:graphicData uri="http://schemas.openxmlformats.org/drawingml/2006/table">
            <a:tbl>
              <a:tblPr>
                <a:tableStyleId>{5C22544A-7EE6-4342-B048-85BDC9FD1C3A}</a:tableStyleId>
              </a:tblPr>
              <a:tblGrid>
                <a:gridCol w="1264763">
                  <a:extLst>
                    <a:ext uri="{9D8B030D-6E8A-4147-A177-3AD203B41FA5}">
                      <a16:colId xmlns:a16="http://schemas.microsoft.com/office/drawing/2014/main" val="20000"/>
                    </a:ext>
                  </a:extLst>
                </a:gridCol>
                <a:gridCol w="1174422">
                  <a:extLst>
                    <a:ext uri="{9D8B030D-6E8A-4147-A177-3AD203B41FA5}">
                      <a16:colId xmlns:a16="http://schemas.microsoft.com/office/drawing/2014/main" val="20001"/>
                    </a:ext>
                  </a:extLst>
                </a:gridCol>
                <a:gridCol w="1264763">
                  <a:extLst>
                    <a:ext uri="{9D8B030D-6E8A-4147-A177-3AD203B41FA5}">
                      <a16:colId xmlns:a16="http://schemas.microsoft.com/office/drawing/2014/main" val="20002"/>
                    </a:ext>
                  </a:extLst>
                </a:gridCol>
                <a:gridCol w="1264763">
                  <a:extLst>
                    <a:ext uri="{9D8B030D-6E8A-4147-A177-3AD203B41FA5}">
                      <a16:colId xmlns:a16="http://schemas.microsoft.com/office/drawing/2014/main" val="20003"/>
                    </a:ext>
                  </a:extLst>
                </a:gridCol>
                <a:gridCol w="1355103">
                  <a:extLst>
                    <a:ext uri="{9D8B030D-6E8A-4147-A177-3AD203B41FA5}">
                      <a16:colId xmlns:a16="http://schemas.microsoft.com/office/drawing/2014/main" val="20004"/>
                    </a:ext>
                  </a:extLst>
                </a:gridCol>
                <a:gridCol w="1174422">
                  <a:extLst>
                    <a:ext uri="{9D8B030D-6E8A-4147-A177-3AD203B41FA5}">
                      <a16:colId xmlns:a16="http://schemas.microsoft.com/office/drawing/2014/main" val="20005"/>
                    </a:ext>
                  </a:extLst>
                </a:gridCol>
                <a:gridCol w="1264763">
                  <a:extLst>
                    <a:ext uri="{9D8B030D-6E8A-4147-A177-3AD203B41FA5}">
                      <a16:colId xmlns:a16="http://schemas.microsoft.com/office/drawing/2014/main" val="20006"/>
                    </a:ext>
                  </a:extLst>
                </a:gridCol>
              </a:tblGrid>
              <a:tr h="701260">
                <a:tc>
                  <a:txBody>
                    <a:bodyPr/>
                    <a:lstStyle/>
                    <a:p>
                      <a:pPr algn="ctr" fontAlgn="b"/>
                      <a:r>
                        <a:rPr lang="en-US" sz="1800" b="1" u="none" strike="noStrike" dirty="0">
                          <a:effectLst/>
                          <a:latin typeface="+mn-lt"/>
                        </a:rPr>
                        <a:t>Chemical</a:t>
                      </a:r>
                      <a:endParaRPr lang="en-US" sz="18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gridSpan="2">
                  <a:txBody>
                    <a:bodyPr/>
                    <a:lstStyle/>
                    <a:p>
                      <a:pPr algn="ctr" fontAlgn="b"/>
                      <a:r>
                        <a:rPr lang="en-US" sz="1800" b="1" i="0" u="none" strike="noStrike" dirty="0">
                          <a:effectLst/>
                          <a:latin typeface="+mn-lt"/>
                        </a:rPr>
                        <a:t>Incidental </a:t>
                      </a:r>
                    </a:p>
                    <a:p>
                      <a:pPr algn="ctr" fontAlgn="b"/>
                      <a:r>
                        <a:rPr lang="en-US" sz="1800" b="1" i="0" u="none" strike="noStrike" dirty="0">
                          <a:effectLst/>
                          <a:latin typeface="+mn-lt"/>
                        </a:rPr>
                        <a:t>Ingestion of Soil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n-US" sz="115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1AD"/>
                    </a:solidFill>
                  </a:tcPr>
                </a:tc>
                <a:tc gridSpan="2">
                  <a:txBody>
                    <a:bodyPr/>
                    <a:lstStyle/>
                    <a:p>
                      <a:pPr algn="ctr" fontAlgn="b"/>
                      <a:r>
                        <a:rPr lang="en-US" sz="1800" b="1" i="0" u="none" strike="noStrike" dirty="0">
                          <a:effectLst/>
                          <a:latin typeface="+mn-lt"/>
                        </a:rPr>
                        <a:t>Dermal Exposure</a:t>
                      </a:r>
                    </a:p>
                    <a:p>
                      <a:pPr algn="ctr" fontAlgn="b"/>
                      <a:r>
                        <a:rPr lang="en-US" sz="1800" b="1" i="0" u="none" strike="noStrike" dirty="0">
                          <a:effectLst/>
                          <a:latin typeface="+mn-lt"/>
                        </a:rPr>
                        <a:t> to Soil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n-US" sz="115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1AD"/>
                    </a:solidFill>
                  </a:tcPr>
                </a:tc>
                <a:tc gridSpan="2">
                  <a:txBody>
                    <a:bodyPr/>
                    <a:lstStyle/>
                    <a:p>
                      <a:pPr algn="ctr" fontAlgn="b"/>
                      <a:r>
                        <a:rPr lang="en-US" sz="1800" b="1" i="0" u="none" strike="noStrike" dirty="0">
                          <a:effectLst/>
                          <a:latin typeface="+mn-lt"/>
                        </a:rPr>
                        <a:t>Total Hazard and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n-US" sz="14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1AD"/>
                    </a:solidFill>
                  </a:tcPr>
                </a:tc>
                <a:extLst>
                  <a:ext uri="{0D108BD9-81ED-4DB2-BD59-A6C34878D82A}">
                    <a16:rowId xmlns:a16="http://schemas.microsoft.com/office/drawing/2014/main" val="10000"/>
                  </a:ext>
                </a:extLst>
              </a:tr>
              <a:tr h="275932">
                <a:tc>
                  <a:txBody>
                    <a:bodyPr/>
                    <a:lstStyle/>
                    <a:p>
                      <a:pPr algn="ctr" fontAlgn="b"/>
                      <a:endParaRPr lang="en-US"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HQ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Cancer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HQ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Cancer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HQ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Cancer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5932">
                <a:tc>
                  <a:txBody>
                    <a:bodyPr/>
                    <a:lstStyle/>
                    <a:p>
                      <a:pPr algn="ctr" fontAlgn="b"/>
                      <a:r>
                        <a:rPr lang="en-US" sz="1800" u="none" strike="noStrike" dirty="0">
                          <a:effectLst/>
                          <a:latin typeface="+mn-lt"/>
                        </a:rPr>
                        <a:t>Arsenic</a:t>
                      </a:r>
                      <a:endParaRPr lang="en-US"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1E-07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0.002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1E-08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1E-07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5932">
                <a:tc>
                  <a:txBody>
                    <a:bodyPr/>
                    <a:lstStyle/>
                    <a:p>
                      <a:pPr algn="ctr" fontAlgn="b"/>
                      <a:r>
                        <a:rPr lang="en-US" sz="1800" b="0" i="0" u="none" strike="noStrike" dirty="0">
                          <a:effectLst/>
                          <a:latin typeface="+mn-lt"/>
                        </a:rPr>
                        <a:t>B(a)P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4E-07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2E-07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6E-07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5932">
                <a:tc gridSpan="4">
                  <a:txBody>
                    <a:bodyPr/>
                    <a:lstStyle/>
                    <a:p>
                      <a:pPr algn="ctr" fontAlgn="b"/>
                      <a:endParaRPr lang="en-US"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7E-07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2" name="Table 1">
            <a:extLst>
              <a:ext uri="{FF2B5EF4-FFF2-40B4-BE49-F238E27FC236}">
                <a16:creationId xmlns:a16="http://schemas.microsoft.com/office/drawing/2014/main" id="{8A037EB5-3D0F-4DA0-9616-2E1637523603}"/>
              </a:ext>
            </a:extLst>
          </p:cNvPr>
          <p:cNvGraphicFramePr>
            <a:graphicFrameLocks noGrp="1"/>
          </p:cNvGraphicFramePr>
          <p:nvPr/>
        </p:nvGraphicFramePr>
        <p:xfrm>
          <a:off x="152400" y="4800600"/>
          <a:ext cx="8763000" cy="1803400"/>
        </p:xfrm>
        <a:graphic>
          <a:graphicData uri="http://schemas.openxmlformats.org/drawingml/2006/table">
            <a:tbl>
              <a:tblPr>
                <a:tableStyleId>{5C22544A-7EE6-4342-B048-85BDC9FD1C3A}</a:tableStyleId>
              </a:tblPr>
              <a:tblGrid>
                <a:gridCol w="1752600">
                  <a:extLst>
                    <a:ext uri="{9D8B030D-6E8A-4147-A177-3AD203B41FA5}">
                      <a16:colId xmlns:a16="http://schemas.microsoft.com/office/drawing/2014/main" val="20000"/>
                    </a:ext>
                  </a:extLst>
                </a:gridCol>
                <a:gridCol w="1627414">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877786">
                  <a:extLst>
                    <a:ext uri="{9D8B030D-6E8A-4147-A177-3AD203B41FA5}">
                      <a16:colId xmlns:a16="http://schemas.microsoft.com/office/drawing/2014/main" val="20004"/>
                    </a:ext>
                  </a:extLst>
                </a:gridCol>
              </a:tblGrid>
              <a:tr h="700644">
                <a:tc>
                  <a:txBody>
                    <a:bodyPr/>
                    <a:lstStyle/>
                    <a:p>
                      <a:pPr algn="ctr" fontAlgn="b"/>
                      <a:r>
                        <a:rPr lang="en-US" sz="1800" b="1" u="none" strike="noStrike" dirty="0">
                          <a:effectLst/>
                          <a:latin typeface="+mn-lt"/>
                        </a:rPr>
                        <a:t>Chemical</a:t>
                      </a:r>
                      <a:endParaRPr lang="en-US" sz="1800" b="1"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gridSpan="2">
                  <a:txBody>
                    <a:bodyPr/>
                    <a:lstStyle/>
                    <a:p>
                      <a:pPr algn="ctr" fontAlgn="b"/>
                      <a:r>
                        <a:rPr lang="en-US" sz="1800" b="1" i="0" u="none" strike="noStrike" dirty="0">
                          <a:effectLst/>
                          <a:latin typeface="+mn-lt"/>
                        </a:rPr>
                        <a:t>Dermal Exposure</a:t>
                      </a:r>
                    </a:p>
                    <a:p>
                      <a:pPr algn="ctr" fontAlgn="b"/>
                      <a:r>
                        <a:rPr lang="en-US" sz="1800" b="1" i="0" u="none" strike="noStrike" dirty="0">
                          <a:effectLst/>
                          <a:latin typeface="+mn-lt"/>
                        </a:rPr>
                        <a:t> to Groundwater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n-US" sz="115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1AD"/>
                    </a:solidFill>
                  </a:tcPr>
                </a:tc>
                <a:tc gridSpan="2">
                  <a:txBody>
                    <a:bodyPr/>
                    <a:lstStyle/>
                    <a:p>
                      <a:pPr algn="ctr" fontAlgn="b"/>
                      <a:r>
                        <a:rPr lang="en-US" sz="1800" b="1" i="0" u="none" strike="noStrike" dirty="0">
                          <a:effectLst/>
                          <a:latin typeface="+mn-lt"/>
                        </a:rPr>
                        <a:t>Total Hazard and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n-US" sz="14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1AD"/>
                    </a:solidFill>
                  </a:tcPr>
                </a:tc>
                <a:extLst>
                  <a:ext uri="{0D108BD9-81ED-4DB2-BD59-A6C34878D82A}">
                    <a16:rowId xmlns:a16="http://schemas.microsoft.com/office/drawing/2014/main" val="10000"/>
                  </a:ext>
                </a:extLst>
              </a:tr>
              <a:tr h="275689">
                <a:tc>
                  <a:txBody>
                    <a:bodyPr/>
                    <a:lstStyle/>
                    <a:p>
                      <a:pPr algn="ctr" fontAlgn="b"/>
                      <a:endParaRPr lang="en-US"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HQ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Cancer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HQ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Cancer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5689">
                <a:tc>
                  <a:txBody>
                    <a:bodyPr/>
                    <a:lstStyle/>
                    <a:p>
                      <a:pPr algn="ctr" fontAlgn="b"/>
                      <a:r>
                        <a:rPr lang="en-US" sz="1800" b="0" i="0" u="none" strike="noStrike" dirty="0">
                          <a:effectLst/>
                          <a:latin typeface="+mn-lt"/>
                        </a:rPr>
                        <a:t>Arsenic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5E-05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1800" b="0" i="0" u="none" strike="noStrike" dirty="0">
                          <a:effectLst/>
                          <a:latin typeface="+mn-lt"/>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5E-05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2"/>
                  </a:ext>
                </a:extLst>
              </a:tr>
              <a:tr h="275689">
                <a:tc>
                  <a:txBody>
                    <a:bodyPr/>
                    <a:lstStyle/>
                    <a:p>
                      <a:pPr algn="ctr" fontAlgn="b"/>
                      <a:r>
                        <a:rPr lang="en-US" sz="1800" b="0" i="0" u="none" strike="noStrike" dirty="0">
                          <a:effectLst/>
                          <a:latin typeface="+mn-lt"/>
                        </a:rPr>
                        <a:t>B(a)P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2E-05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1800" b="0" i="0" u="none" strike="noStrike" dirty="0">
                          <a:effectLst/>
                          <a:latin typeface="+mn-lt"/>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2E-05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5689">
                <a:tc gridSpan="2">
                  <a:txBody>
                    <a:bodyPr/>
                    <a:lstStyle/>
                    <a:p>
                      <a:pPr algn="ctr" fontAlgn="b"/>
                      <a:endParaRPr lang="en-US" sz="1800" b="0" i="0" u="none" strike="noStrike" dirty="0">
                        <a:effectLst/>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mn-lt"/>
                        </a:rPr>
                        <a:t>7E-05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
        <p:nvSpPr>
          <p:cNvPr id="6" name="Content Placeholder 2">
            <a:extLst>
              <a:ext uri="{FF2B5EF4-FFF2-40B4-BE49-F238E27FC236}">
                <a16:creationId xmlns:a16="http://schemas.microsoft.com/office/drawing/2014/main" id="{F8FAB7F4-F95F-4156-B8CF-9EB770B06C38}"/>
              </a:ext>
            </a:extLst>
          </p:cNvPr>
          <p:cNvSpPr txBox="1">
            <a:spLocks/>
          </p:cNvSpPr>
          <p:nvPr/>
        </p:nvSpPr>
        <p:spPr bwMode="auto">
          <a:xfrm>
            <a:off x="152400" y="4397375"/>
            <a:ext cx="5257800" cy="304800"/>
          </a:xfrm>
          <a:prstGeom prst="rect">
            <a:avLst/>
          </a:prstGeom>
          <a:solidFill>
            <a:schemeClr val="bg1"/>
          </a:solidFill>
          <a:ln>
            <a:noFill/>
          </a:ln>
        </p:spPr>
        <p:txBody>
          <a:bodyPr/>
          <a:lst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ea typeface="ＭＳ Ｐゴシック" charset="0"/>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914400" lvl="2" indent="0">
              <a:buFont typeface="Wingdings" pitchFamily="2" charset="2"/>
              <a:buNone/>
              <a:defRPr/>
            </a:pPr>
            <a:r>
              <a:rPr lang="en-US" altLang="en-US" sz="2000" b="1" kern="0" dirty="0">
                <a:ea typeface="ＭＳ Ｐゴシック" pitchFamily="34" charset="-128"/>
              </a:rPr>
              <a:t>Groundwater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a:extLst>
              <a:ext uri="{FF2B5EF4-FFF2-40B4-BE49-F238E27FC236}">
                <a16:creationId xmlns:a16="http://schemas.microsoft.com/office/drawing/2014/main" id="{B592FDAD-4DB3-4A9B-8DEB-E70FBA65A3DA}"/>
              </a:ext>
            </a:extLst>
          </p:cNvPr>
          <p:cNvSpPr>
            <a:spLocks noGrp="1"/>
          </p:cNvSpPr>
          <p:nvPr>
            <p:ph type="title"/>
          </p:nvPr>
        </p:nvSpPr>
        <p:spPr/>
        <p:txBody>
          <a:bodyPr/>
          <a:lstStyle/>
          <a:p>
            <a:r>
              <a:rPr lang="en-US" altLang="en-US">
                <a:ea typeface="ＭＳ Ｐゴシック" panose="020B0600070205080204" pitchFamily="34" charset="-128"/>
              </a:rPr>
              <a:t>Presentation of Total Risk</a:t>
            </a:r>
          </a:p>
        </p:txBody>
      </p:sp>
      <p:sp>
        <p:nvSpPr>
          <p:cNvPr id="222211" name="Content Placeholder 2">
            <a:extLst>
              <a:ext uri="{FF2B5EF4-FFF2-40B4-BE49-F238E27FC236}">
                <a16:creationId xmlns:a16="http://schemas.microsoft.com/office/drawing/2014/main" id="{7ED9B479-2226-49FB-9B9F-952567603B85}"/>
              </a:ext>
            </a:extLst>
          </p:cNvPr>
          <p:cNvSpPr>
            <a:spLocks noGrp="1"/>
          </p:cNvSpPr>
          <p:nvPr>
            <p:ph idx="1"/>
          </p:nvPr>
        </p:nvSpPr>
        <p:spPr>
          <a:xfrm>
            <a:off x="685800" y="1524000"/>
            <a:ext cx="7772400" cy="4114800"/>
          </a:xfrm>
        </p:spPr>
        <p:txBody>
          <a:bodyPr/>
          <a:lstStyle/>
          <a:p>
            <a:r>
              <a:rPr lang="en-US" altLang="en-US">
                <a:ea typeface="ＭＳ Ｐゴシック" panose="020B0600070205080204" pitchFamily="34" charset="-128"/>
              </a:rPr>
              <a:t>Presentation of results should include:</a:t>
            </a:r>
          </a:p>
          <a:p>
            <a:pPr lvl="1"/>
            <a:r>
              <a:rPr lang="en-US" altLang="en-US">
                <a:ea typeface="ＭＳ Ｐゴシック" panose="020B0600070205080204" pitchFamily="34" charset="-128"/>
              </a:rPr>
              <a:t>Total Risk</a:t>
            </a:r>
          </a:p>
          <a:p>
            <a:pPr lvl="1"/>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a:p>
            <a:pPr marL="914400" lvl="2" indent="0">
              <a:buFont typeface="Wingdings" panose="05000000000000000000" pitchFamily="2" charset="2"/>
              <a:buNone/>
            </a:pPr>
            <a:r>
              <a:rPr lang="en-US" altLang="en-US">
                <a:ea typeface="ＭＳ Ｐゴシック" panose="020B0600070205080204" pitchFamily="34" charset="-128"/>
              </a:rPr>
              <a:t>		</a:t>
            </a:r>
          </a:p>
          <a:p>
            <a:endParaRPr lang="en-US" altLang="en-US">
              <a:ea typeface="ＭＳ Ｐゴシック" panose="020B0600070205080204" pitchFamily="34" charset="-128"/>
            </a:endParaRPr>
          </a:p>
        </p:txBody>
      </p:sp>
      <p:graphicFrame>
        <p:nvGraphicFramePr>
          <p:cNvPr id="4" name="Table 3">
            <a:extLst>
              <a:ext uri="{FF2B5EF4-FFF2-40B4-BE49-F238E27FC236}">
                <a16:creationId xmlns:a16="http://schemas.microsoft.com/office/drawing/2014/main" id="{A071C063-811B-4854-97B2-419FF0A8152C}"/>
              </a:ext>
            </a:extLst>
          </p:cNvPr>
          <p:cNvGraphicFramePr>
            <a:graphicFrameLocks noGrp="1"/>
          </p:cNvGraphicFramePr>
          <p:nvPr/>
        </p:nvGraphicFramePr>
        <p:xfrm>
          <a:off x="381000" y="2667000"/>
          <a:ext cx="8382000" cy="2198688"/>
        </p:xfrm>
        <a:graphic>
          <a:graphicData uri="http://schemas.openxmlformats.org/drawingml/2006/table">
            <a:tbl>
              <a:tblPr>
                <a:tableStyleId>{5C22544A-7EE6-4342-B048-85BDC9FD1C3A}</a:tableStyleId>
              </a:tblPr>
              <a:tblGrid>
                <a:gridCol w="1098102">
                  <a:extLst>
                    <a:ext uri="{9D8B030D-6E8A-4147-A177-3AD203B41FA5}">
                      <a16:colId xmlns:a16="http://schemas.microsoft.com/office/drawing/2014/main" val="20000"/>
                    </a:ext>
                  </a:extLst>
                </a:gridCol>
                <a:gridCol w="860825">
                  <a:extLst>
                    <a:ext uri="{9D8B030D-6E8A-4147-A177-3AD203B41FA5}">
                      <a16:colId xmlns:a16="http://schemas.microsoft.com/office/drawing/2014/main" val="20001"/>
                    </a:ext>
                  </a:extLst>
                </a:gridCol>
                <a:gridCol w="860825">
                  <a:extLst>
                    <a:ext uri="{9D8B030D-6E8A-4147-A177-3AD203B41FA5}">
                      <a16:colId xmlns:a16="http://schemas.microsoft.com/office/drawing/2014/main" val="20002"/>
                    </a:ext>
                  </a:extLst>
                </a:gridCol>
                <a:gridCol w="860825">
                  <a:extLst>
                    <a:ext uri="{9D8B030D-6E8A-4147-A177-3AD203B41FA5}">
                      <a16:colId xmlns:a16="http://schemas.microsoft.com/office/drawing/2014/main" val="20003"/>
                    </a:ext>
                  </a:extLst>
                </a:gridCol>
                <a:gridCol w="927042">
                  <a:extLst>
                    <a:ext uri="{9D8B030D-6E8A-4147-A177-3AD203B41FA5}">
                      <a16:colId xmlns:a16="http://schemas.microsoft.com/office/drawing/2014/main" val="20004"/>
                    </a:ext>
                  </a:extLst>
                </a:gridCol>
                <a:gridCol w="927042">
                  <a:extLst>
                    <a:ext uri="{9D8B030D-6E8A-4147-A177-3AD203B41FA5}">
                      <a16:colId xmlns:a16="http://schemas.microsoft.com/office/drawing/2014/main" val="20005"/>
                    </a:ext>
                  </a:extLst>
                </a:gridCol>
                <a:gridCol w="927042">
                  <a:extLst>
                    <a:ext uri="{9D8B030D-6E8A-4147-A177-3AD203B41FA5}">
                      <a16:colId xmlns:a16="http://schemas.microsoft.com/office/drawing/2014/main" val="20006"/>
                    </a:ext>
                  </a:extLst>
                </a:gridCol>
                <a:gridCol w="1005898">
                  <a:extLst>
                    <a:ext uri="{9D8B030D-6E8A-4147-A177-3AD203B41FA5}">
                      <a16:colId xmlns:a16="http://schemas.microsoft.com/office/drawing/2014/main" val="20007"/>
                    </a:ext>
                  </a:extLst>
                </a:gridCol>
                <a:gridCol w="914402">
                  <a:extLst>
                    <a:ext uri="{9D8B030D-6E8A-4147-A177-3AD203B41FA5}">
                      <a16:colId xmlns:a16="http://schemas.microsoft.com/office/drawing/2014/main" val="20008"/>
                    </a:ext>
                  </a:extLst>
                </a:gridCol>
              </a:tblGrid>
              <a:tr h="822959">
                <a:tc>
                  <a:txBody>
                    <a:bodyPr/>
                    <a:lstStyle/>
                    <a:p>
                      <a:pPr algn="ctr" fontAlgn="b"/>
                      <a:r>
                        <a:rPr lang="en-US" sz="1800" b="1" u="none" strike="noStrike" dirty="0">
                          <a:effectLst/>
                        </a:rPr>
                        <a:t>Chemical</a:t>
                      </a:r>
                      <a:endParaRPr lang="en-US" sz="18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gridSpan="2">
                  <a:txBody>
                    <a:bodyPr/>
                    <a:lstStyle/>
                    <a:p>
                      <a:pPr algn="ctr" fontAlgn="b"/>
                      <a:r>
                        <a:rPr lang="en-US" sz="1800" b="1" i="0" u="none" strike="noStrike" dirty="0">
                          <a:effectLst/>
                          <a:latin typeface="Arial"/>
                        </a:rPr>
                        <a:t>Incidental </a:t>
                      </a:r>
                    </a:p>
                    <a:p>
                      <a:pPr algn="ctr" fontAlgn="b"/>
                      <a:r>
                        <a:rPr lang="en-US" sz="1800" b="1" i="0" u="none" strike="noStrike" dirty="0">
                          <a:effectLst/>
                          <a:latin typeface="Arial"/>
                        </a:rPr>
                        <a:t>Ingestion </a:t>
                      </a:r>
                    </a:p>
                    <a:p>
                      <a:pPr algn="ctr" fontAlgn="b"/>
                      <a:r>
                        <a:rPr lang="en-US" sz="1800" b="1" i="0" u="none" strike="noStrike" dirty="0">
                          <a:effectLst/>
                          <a:latin typeface="Arial"/>
                        </a:rPr>
                        <a:t>of Soil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n-US" sz="115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1AD"/>
                    </a:solidFill>
                  </a:tcPr>
                </a:tc>
                <a:tc gridSpan="2">
                  <a:txBody>
                    <a:bodyPr/>
                    <a:lstStyle/>
                    <a:p>
                      <a:pPr algn="ctr" fontAlgn="b"/>
                      <a:r>
                        <a:rPr lang="en-US" sz="1800" b="1" i="0" u="none" strike="noStrike" dirty="0">
                          <a:effectLst/>
                          <a:latin typeface="Arial"/>
                        </a:rPr>
                        <a:t>Dermal </a:t>
                      </a:r>
                    </a:p>
                    <a:p>
                      <a:pPr algn="ctr" fontAlgn="b"/>
                      <a:r>
                        <a:rPr lang="en-US" sz="1800" b="1" i="0" u="none" strike="noStrike" dirty="0">
                          <a:effectLst/>
                          <a:latin typeface="Arial"/>
                        </a:rPr>
                        <a:t>Exposure to Soil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n-US" sz="115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1AD"/>
                    </a:solidFill>
                  </a:tcPr>
                </a:tc>
                <a:tc gridSpan="2">
                  <a:txBody>
                    <a:bodyPr/>
                    <a:lstStyle/>
                    <a:p>
                      <a:pPr algn="ctr" fontAlgn="b"/>
                      <a:r>
                        <a:rPr lang="en-US" sz="1800" b="1" i="0" u="none" strike="noStrike" dirty="0">
                          <a:effectLst/>
                          <a:latin typeface="Arial"/>
                        </a:rPr>
                        <a:t>Dermal Exposure</a:t>
                      </a:r>
                    </a:p>
                    <a:p>
                      <a:pPr algn="ctr" fontAlgn="b"/>
                      <a:r>
                        <a:rPr lang="en-US" sz="1800" b="1" i="0" u="none" strike="noStrike" dirty="0">
                          <a:effectLst/>
                          <a:latin typeface="Arial"/>
                        </a:rPr>
                        <a:t> to Groundwater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n-US" sz="14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1AD"/>
                    </a:solidFill>
                  </a:tcPr>
                </a:tc>
                <a:tc gridSpan="2">
                  <a:txBody>
                    <a:bodyPr/>
                    <a:lstStyle/>
                    <a:p>
                      <a:pPr algn="ctr" fontAlgn="b"/>
                      <a:r>
                        <a:rPr lang="en-US" sz="1800" b="1" i="0" u="none" strike="noStrike" dirty="0">
                          <a:effectLst/>
                          <a:latin typeface="Arial"/>
                        </a:rPr>
                        <a:t>Total </a:t>
                      </a:r>
                    </a:p>
                    <a:p>
                      <a:pPr algn="ctr" fontAlgn="b"/>
                      <a:r>
                        <a:rPr lang="en-US" sz="1800" b="1" i="0" u="none" strike="noStrike" dirty="0">
                          <a:effectLst/>
                          <a:latin typeface="Arial"/>
                        </a:rPr>
                        <a:t>Hazard and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n-US" sz="14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1AD"/>
                    </a:solidFill>
                  </a:tcPr>
                </a:tc>
                <a:extLst>
                  <a:ext uri="{0D108BD9-81ED-4DB2-BD59-A6C34878D82A}">
                    <a16:rowId xmlns:a16="http://schemas.microsoft.com/office/drawing/2014/main" val="10000"/>
                  </a:ext>
                </a:extLst>
              </a:tr>
              <a:tr h="548639">
                <a:tc>
                  <a:txBody>
                    <a:bodyPr/>
                    <a:lstStyle/>
                    <a:p>
                      <a:pPr algn="ctr" fontAlgn="b"/>
                      <a:endParaRPr lang="en-US" sz="18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HQ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Cancer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HQ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Cancer </a:t>
                      </a:r>
                    </a:p>
                    <a:p>
                      <a:pPr algn="ctr" fontAlgn="b"/>
                      <a:r>
                        <a:rPr lang="en-US" sz="1800" b="0" i="0" u="none" strike="noStrike" dirty="0">
                          <a:effectLst/>
                          <a:latin typeface="Arial"/>
                        </a:rPr>
                        <a:t>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HQ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Cancer </a:t>
                      </a:r>
                    </a:p>
                    <a:p>
                      <a:pPr algn="ctr" fontAlgn="b"/>
                      <a:r>
                        <a:rPr lang="en-US" sz="1800" b="0" i="0" u="none" strike="noStrike" dirty="0">
                          <a:effectLst/>
                          <a:latin typeface="Arial"/>
                        </a:rPr>
                        <a:t>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HI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Cancer </a:t>
                      </a:r>
                    </a:p>
                    <a:p>
                      <a:pPr algn="ctr" fontAlgn="b"/>
                      <a:r>
                        <a:rPr lang="en-US" sz="1800" b="0" i="0" u="none" strike="noStrike" dirty="0">
                          <a:effectLst/>
                          <a:latin typeface="Arial"/>
                        </a:rPr>
                        <a:t>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5697">
                <a:tc>
                  <a:txBody>
                    <a:bodyPr/>
                    <a:lstStyle/>
                    <a:p>
                      <a:pPr algn="ctr" fontAlgn="b"/>
                      <a:r>
                        <a:rPr lang="en-US" sz="1800" u="none" strike="noStrike" dirty="0">
                          <a:effectLst/>
                        </a:rPr>
                        <a:t>Arsenic</a:t>
                      </a:r>
                      <a:endParaRPr lang="en-US" sz="18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1E-07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0.002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1E-08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5E-05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1800" b="0" i="0" u="none" strike="noStrike" dirty="0">
                          <a:effectLst/>
                          <a:latin typeface="Aria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5E-05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2"/>
                  </a:ext>
                </a:extLst>
              </a:tr>
              <a:tr h="275697">
                <a:tc>
                  <a:txBody>
                    <a:bodyPr/>
                    <a:lstStyle/>
                    <a:p>
                      <a:pPr algn="ctr" fontAlgn="b"/>
                      <a:r>
                        <a:rPr lang="en-US" sz="1800" b="0" i="0" u="none" strike="noStrike" dirty="0">
                          <a:effectLst/>
                          <a:latin typeface="Arial"/>
                        </a:rPr>
                        <a:t>B(a)P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4E-07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2E-07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2E-05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b"/>
                      <a:r>
                        <a:rPr lang="en-US" sz="1800" b="0" i="0" u="none" strike="noStrike" dirty="0">
                          <a:effectLst/>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2E-05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275697">
                <a:tc gridSpan="6">
                  <a:txBody>
                    <a:bodyPr/>
                    <a:lstStyle/>
                    <a:p>
                      <a:pPr algn="ctr" fontAlgn="b"/>
                      <a:endParaRPr lang="en-US" sz="18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7E-05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4"/>
                  </a:ext>
                </a:extLst>
              </a:tr>
            </a:tbl>
          </a:graphicData>
        </a:graphic>
      </p:graphicFrame>
      <p:pic>
        <p:nvPicPr>
          <p:cNvPr id="222265" name="Picture 4">
            <a:extLst>
              <a:ext uri="{FF2B5EF4-FFF2-40B4-BE49-F238E27FC236}">
                <a16:creationId xmlns:a16="http://schemas.microsoft.com/office/drawing/2014/main" id="{54536044-0EA9-4DFC-AD18-900F92FEF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486400"/>
            <a:ext cx="32289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2266" name="Picture 5">
            <a:extLst>
              <a:ext uri="{FF2B5EF4-FFF2-40B4-BE49-F238E27FC236}">
                <a16:creationId xmlns:a16="http://schemas.microsoft.com/office/drawing/2014/main" id="{926E3833-BF6E-4AD8-A41B-2C91C17F1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913" y="5486400"/>
            <a:ext cx="1522412" cy="70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a:extLst>
              <a:ext uri="{FF2B5EF4-FFF2-40B4-BE49-F238E27FC236}">
                <a16:creationId xmlns:a16="http://schemas.microsoft.com/office/drawing/2014/main" id="{9F05BD6B-E2C4-4DBB-A5D2-B5E516CFF0A0}"/>
              </a:ext>
            </a:extLst>
          </p:cNvPr>
          <p:cNvSpPr>
            <a:spLocks noGrp="1"/>
          </p:cNvSpPr>
          <p:nvPr>
            <p:ph type="title"/>
          </p:nvPr>
        </p:nvSpPr>
        <p:spPr/>
        <p:txBody>
          <a:bodyPr/>
          <a:lstStyle/>
          <a:p>
            <a:r>
              <a:rPr lang="en-US" altLang="en-US">
                <a:ea typeface="ＭＳ Ｐゴシック" panose="020B0600070205080204" pitchFamily="34" charset="-128"/>
              </a:rPr>
              <a:t>Alternatives To Default Assumptions</a:t>
            </a:r>
          </a:p>
        </p:txBody>
      </p:sp>
      <p:sp>
        <p:nvSpPr>
          <p:cNvPr id="224259" name="Content Placeholder 4">
            <a:extLst>
              <a:ext uri="{FF2B5EF4-FFF2-40B4-BE49-F238E27FC236}">
                <a16:creationId xmlns:a16="http://schemas.microsoft.com/office/drawing/2014/main" id="{295DA178-CD41-4013-A436-7AF240F2DF40}"/>
              </a:ext>
            </a:extLst>
          </p:cNvPr>
          <p:cNvSpPr>
            <a:spLocks noGrp="1"/>
          </p:cNvSpPr>
          <p:nvPr>
            <p:ph idx="1"/>
          </p:nvPr>
        </p:nvSpPr>
        <p:spPr>
          <a:xfrm>
            <a:off x="685800" y="1524000"/>
            <a:ext cx="7772400" cy="41148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Default assumptions</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Alternatives to default assumptions</a:t>
            </a:r>
          </a:p>
          <a:p>
            <a:pPr lvl="1"/>
            <a:r>
              <a:rPr lang="en-US" altLang="en-US">
                <a:ea typeface="ＭＳ Ｐゴシック" panose="020B0600070205080204" pitchFamily="34" charset="-128"/>
              </a:rPr>
              <a:t>Excerpt of Table D-1</a:t>
            </a:r>
          </a:p>
          <a:p>
            <a:pPr lvl="1"/>
            <a:endParaRPr lang="en-US" altLang="en-US">
              <a:ea typeface="ＭＳ Ｐゴシック" panose="020B0600070205080204" pitchFamily="34" charset="-128"/>
            </a:endParaRPr>
          </a:p>
          <a:p>
            <a:pPr lvl="1">
              <a:buFontTx/>
              <a:buNone/>
            </a:pPr>
            <a:endParaRPr lang="en-US" altLang="en-US">
              <a:ea typeface="ＭＳ Ｐゴシック" panose="020B0600070205080204" pitchFamily="34" charset="-128"/>
            </a:endParaRPr>
          </a:p>
          <a:p>
            <a:pPr lvl="2">
              <a:buFont typeface="Wingdings" panose="05000000000000000000" pitchFamily="2" charset="2"/>
              <a:buNone/>
            </a:pPr>
            <a:endParaRPr lang="en-US" altLang="en-US">
              <a:ea typeface="ＭＳ Ｐゴシック" panose="020B0600070205080204" pitchFamily="34" charset="-128"/>
            </a:endParaRPr>
          </a:p>
        </p:txBody>
      </p:sp>
      <p:sp>
        <p:nvSpPr>
          <p:cNvPr id="224260" name="TextBox 4">
            <a:extLst>
              <a:ext uri="{FF2B5EF4-FFF2-40B4-BE49-F238E27FC236}">
                <a16:creationId xmlns:a16="http://schemas.microsoft.com/office/drawing/2014/main" id="{FAC8F744-E01B-4AE5-8EC9-014A90DBCAA8}"/>
              </a:ext>
            </a:extLst>
          </p:cNvPr>
          <p:cNvSpPr txBox="1">
            <a:spLocks noChangeArrowheads="1"/>
          </p:cNvSpPr>
          <p:nvPr/>
        </p:nvSpPr>
        <p:spPr bwMode="auto">
          <a:xfrm>
            <a:off x="0" y="6488113"/>
            <a:ext cx="4827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7.1.1.1</a:t>
            </a:r>
            <a:r>
              <a:rPr lang="en-US" altLang="en-US" sz="1800">
                <a:solidFill>
                  <a:schemeClr val="tx1"/>
                </a:solidFill>
              </a:rPr>
              <a:t> and </a:t>
            </a:r>
            <a:r>
              <a:rPr lang="en-US" altLang="en-US" sz="1800">
                <a:solidFill>
                  <a:schemeClr val="tx1"/>
                </a:solidFill>
                <a:hlinkClick r:id="rId4"/>
              </a:rPr>
              <a:t>Appendix D</a:t>
            </a:r>
            <a:endParaRPr lang="en-US" altLang="en-US" sz="1800">
              <a:solidFill>
                <a:schemeClr val="tx1"/>
              </a:solidFill>
            </a:endParaRPr>
          </a:p>
        </p:txBody>
      </p:sp>
      <p:sp>
        <p:nvSpPr>
          <p:cNvPr id="224261" name="TextBox 1">
            <a:extLst>
              <a:ext uri="{FF2B5EF4-FFF2-40B4-BE49-F238E27FC236}">
                <a16:creationId xmlns:a16="http://schemas.microsoft.com/office/drawing/2014/main" id="{F7203C8E-3C23-44BC-8CEE-E6BFB8F052A4}"/>
              </a:ext>
            </a:extLst>
          </p:cNvPr>
          <p:cNvSpPr txBox="1">
            <a:spLocks noChangeArrowheads="1"/>
          </p:cNvSpPr>
          <p:nvPr/>
        </p:nvSpPr>
        <p:spPr bwMode="auto">
          <a:xfrm>
            <a:off x="431800" y="2895600"/>
            <a:ext cx="8288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Table D-1: Common risk assessment defaults and potential site-specific options</a:t>
            </a:r>
          </a:p>
        </p:txBody>
      </p:sp>
      <p:pic>
        <p:nvPicPr>
          <p:cNvPr id="224262" name="Picture 4">
            <a:extLst>
              <a:ext uri="{FF2B5EF4-FFF2-40B4-BE49-F238E27FC236}">
                <a16:creationId xmlns:a16="http://schemas.microsoft.com/office/drawing/2014/main" id="{38F9B1D2-086A-43C5-8CEB-6E2FBB0C17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8384"/>
          <a:stretch>
            <a:fillRect/>
          </a:stretch>
        </p:blipFill>
        <p:spPr bwMode="auto">
          <a:xfrm>
            <a:off x="533400" y="3265488"/>
            <a:ext cx="8085138"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a:extLst>
              <a:ext uri="{FF2B5EF4-FFF2-40B4-BE49-F238E27FC236}">
                <a16:creationId xmlns:a16="http://schemas.microsoft.com/office/drawing/2014/main" id="{135830A2-35DC-4475-AA80-12B912ED8C11}"/>
              </a:ext>
            </a:extLst>
          </p:cNvPr>
          <p:cNvSpPr>
            <a:spLocks noGrp="1"/>
          </p:cNvSpPr>
          <p:nvPr>
            <p:ph type="title"/>
          </p:nvPr>
        </p:nvSpPr>
        <p:spPr/>
        <p:txBody>
          <a:bodyPr/>
          <a:lstStyle/>
          <a:p>
            <a:r>
              <a:rPr lang="en-US" altLang="en-US">
                <a:ea typeface="ＭＳ Ｐゴシック" panose="020B0600070205080204" pitchFamily="34" charset="-128"/>
              </a:rPr>
              <a:t>Account For Background</a:t>
            </a:r>
          </a:p>
        </p:txBody>
      </p:sp>
      <p:sp>
        <p:nvSpPr>
          <p:cNvPr id="226307" name="Content Placeholder 4">
            <a:extLst>
              <a:ext uri="{FF2B5EF4-FFF2-40B4-BE49-F238E27FC236}">
                <a16:creationId xmlns:a16="http://schemas.microsoft.com/office/drawing/2014/main" id="{270E858D-2D35-41BF-8B27-16FFA519610F}"/>
              </a:ext>
            </a:extLst>
          </p:cNvPr>
          <p:cNvSpPr>
            <a:spLocks noGrp="1"/>
          </p:cNvSpPr>
          <p:nvPr>
            <p:ph idx="1"/>
          </p:nvPr>
        </p:nvSpPr>
        <p:spPr>
          <a:xfrm>
            <a:off x="609600" y="1524000"/>
            <a:ext cx="7772400" cy="963613"/>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Default assumptions</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Account for background</a:t>
            </a:r>
          </a:p>
          <a:p>
            <a:pPr lvl="1">
              <a:buFontTx/>
              <a:buNone/>
            </a:pPr>
            <a:endParaRPr lang="en-US" altLang="en-US">
              <a:ea typeface="ＭＳ Ｐゴシック" panose="020B0600070205080204" pitchFamily="34" charset="-128"/>
            </a:endParaRPr>
          </a:p>
          <a:p>
            <a:pPr lvl="2">
              <a:buFont typeface="Wingdings" panose="05000000000000000000" pitchFamily="2" charset="2"/>
              <a:buNone/>
            </a:pPr>
            <a:endParaRPr lang="en-US" altLang="en-US">
              <a:ea typeface="ＭＳ Ｐゴシック" panose="020B0600070205080204" pitchFamily="34" charset="-128"/>
            </a:endParaRPr>
          </a:p>
        </p:txBody>
      </p:sp>
      <p:pic>
        <p:nvPicPr>
          <p:cNvPr id="6150" name="Picture 14">
            <a:extLst>
              <a:ext uri="{FF2B5EF4-FFF2-40B4-BE49-F238E27FC236}">
                <a16:creationId xmlns:a16="http://schemas.microsoft.com/office/drawing/2014/main" id="{EAE6742D-DEF0-4285-ADDA-FE79FEA92C69}"/>
              </a:ext>
            </a:extLst>
          </p:cNvPr>
          <p:cNvPicPr>
            <a:picLocks noChangeAspect="1" noChangeArrowheads="1"/>
          </p:cNvPicPr>
          <p:nvPr/>
        </p:nvPicPr>
        <p:blipFill>
          <a:blip r:embed="rId3"/>
          <a:srcRect/>
          <a:stretch>
            <a:fillRect/>
          </a:stretch>
        </p:blipFill>
        <p:spPr bwMode="auto">
          <a:xfrm>
            <a:off x="6858000" y="2819400"/>
            <a:ext cx="6429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26309" name="TextBox 1">
            <a:extLst>
              <a:ext uri="{FF2B5EF4-FFF2-40B4-BE49-F238E27FC236}">
                <a16:creationId xmlns:a16="http://schemas.microsoft.com/office/drawing/2014/main" id="{19C45E03-03B0-4D52-868D-B0D651B26B9A}"/>
              </a:ext>
            </a:extLst>
          </p:cNvPr>
          <p:cNvSpPr txBox="1">
            <a:spLocks noChangeArrowheads="1"/>
          </p:cNvSpPr>
          <p:nvPr/>
        </p:nvSpPr>
        <p:spPr bwMode="auto">
          <a:xfrm>
            <a:off x="3124200" y="6211888"/>
            <a:ext cx="604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Figure Source: USGS. </a:t>
            </a:r>
          </a:p>
          <a:p>
            <a:pPr algn="r">
              <a:spcBef>
                <a:spcPct val="0"/>
              </a:spcBef>
              <a:buClrTx/>
              <a:buSzTx/>
              <a:buFontTx/>
              <a:buNone/>
            </a:pPr>
            <a:r>
              <a:rPr lang="en-US" altLang="en-US" sz="1800">
                <a:solidFill>
                  <a:schemeClr val="tx1"/>
                </a:solidFill>
              </a:rPr>
              <a:t>Available from </a:t>
            </a:r>
            <a:r>
              <a:rPr lang="en-US" altLang="en-US" sz="1800">
                <a:solidFill>
                  <a:schemeClr val="tx1"/>
                </a:solidFill>
                <a:hlinkClick r:id="rId4"/>
              </a:rPr>
              <a:t>http://water.usgs.gov/nawqa/trace/arsenic/</a:t>
            </a:r>
            <a:r>
              <a:rPr lang="en-US" altLang="en-US" sz="1800">
                <a:solidFill>
                  <a:schemeClr val="tx1"/>
                </a:solidFill>
              </a:rPr>
              <a:t> </a:t>
            </a:r>
          </a:p>
        </p:txBody>
      </p:sp>
      <p:pic>
        <p:nvPicPr>
          <p:cNvPr id="12" name="Picture 13">
            <a:extLst>
              <a:ext uri="{FF2B5EF4-FFF2-40B4-BE49-F238E27FC236}">
                <a16:creationId xmlns:a16="http://schemas.microsoft.com/office/drawing/2014/main" id="{196F32E4-26A3-415C-86EA-C2242DBECF62}"/>
              </a:ext>
            </a:extLst>
          </p:cNvPr>
          <p:cNvPicPr>
            <a:picLocks noChangeAspect="1" noChangeArrowheads="1"/>
          </p:cNvPicPr>
          <p:nvPr/>
        </p:nvPicPr>
        <p:blipFill>
          <a:blip r:embed="rId5"/>
          <a:srcRect/>
          <a:stretch>
            <a:fillRect/>
          </a:stretch>
        </p:blipFill>
        <p:spPr bwMode="auto">
          <a:xfrm>
            <a:off x="533400" y="2590800"/>
            <a:ext cx="6281738"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26311" name="Picture 7" descr="Map of arsenic in groundwater of the US">
            <a:extLst>
              <a:ext uri="{FF2B5EF4-FFF2-40B4-BE49-F238E27FC236}">
                <a16:creationId xmlns:a16="http://schemas.microsoft.com/office/drawing/2014/main" id="{860C4DBA-FC5C-41DF-BB3E-14F3A8D263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2631"/>
          <a:stretch>
            <a:fillRect/>
          </a:stretch>
        </p:blipFill>
        <p:spPr bwMode="auto">
          <a:xfrm>
            <a:off x="6788150" y="3252788"/>
            <a:ext cx="2276475"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2" name="Picture 10">
            <a:extLst>
              <a:ext uri="{FF2B5EF4-FFF2-40B4-BE49-F238E27FC236}">
                <a16:creationId xmlns:a16="http://schemas.microsoft.com/office/drawing/2014/main" id="{E6704EF5-A66E-4430-8ECF-8FA48827FC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6137275"/>
            <a:ext cx="584200"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6313" name="Picture 11">
            <a:extLst>
              <a:ext uri="{FF2B5EF4-FFF2-40B4-BE49-F238E27FC236}">
                <a16:creationId xmlns:a16="http://schemas.microsoft.com/office/drawing/2014/main" id="{6875254B-C328-4BAC-A99C-FAFE738767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25" y="5351463"/>
            <a:ext cx="1981200" cy="143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6314" name="TextBox 1">
            <a:extLst>
              <a:ext uri="{FF2B5EF4-FFF2-40B4-BE49-F238E27FC236}">
                <a16:creationId xmlns:a16="http://schemas.microsoft.com/office/drawing/2014/main" id="{95D9BDD3-72F3-4C1D-B922-6CB769A74E75}"/>
              </a:ext>
            </a:extLst>
          </p:cNvPr>
          <p:cNvSpPr txBox="1">
            <a:spLocks noChangeArrowheads="1"/>
          </p:cNvSpPr>
          <p:nvPr/>
        </p:nvSpPr>
        <p:spPr bwMode="auto">
          <a:xfrm>
            <a:off x="4724400" y="2362200"/>
            <a:ext cx="3940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Background arsenic in groundwater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a:extLst>
              <a:ext uri="{FF2B5EF4-FFF2-40B4-BE49-F238E27FC236}">
                <a16:creationId xmlns:a16="http://schemas.microsoft.com/office/drawing/2014/main" id="{EEF8F565-22B5-4995-B7A6-B5B9BCB4F2E3}"/>
              </a:ext>
            </a:extLst>
          </p:cNvPr>
          <p:cNvSpPr>
            <a:spLocks noGrp="1"/>
          </p:cNvSpPr>
          <p:nvPr>
            <p:ph type="title"/>
          </p:nvPr>
        </p:nvSpPr>
        <p:spPr/>
        <p:txBody>
          <a:bodyPr/>
          <a:lstStyle/>
          <a:p>
            <a:r>
              <a:rPr lang="en-US" altLang="en-US">
                <a:ea typeface="ＭＳ Ｐゴシック" panose="020B0600070205080204" pitchFamily="34" charset="-128"/>
              </a:rPr>
              <a:t>Account For Background</a:t>
            </a:r>
          </a:p>
        </p:txBody>
      </p:sp>
      <p:sp>
        <p:nvSpPr>
          <p:cNvPr id="228355" name="Content Placeholder 2">
            <a:extLst>
              <a:ext uri="{FF2B5EF4-FFF2-40B4-BE49-F238E27FC236}">
                <a16:creationId xmlns:a16="http://schemas.microsoft.com/office/drawing/2014/main" id="{C1021355-699E-46AB-8C8B-E2CE6FF61A21}"/>
              </a:ext>
            </a:extLst>
          </p:cNvPr>
          <p:cNvSpPr>
            <a:spLocks noGrp="1"/>
          </p:cNvSpPr>
          <p:nvPr>
            <p:ph idx="1"/>
          </p:nvPr>
        </p:nvSpPr>
        <p:spPr>
          <a:xfrm>
            <a:off x="685800" y="1524000"/>
            <a:ext cx="7772400" cy="4114800"/>
          </a:xfrm>
        </p:spPr>
        <p:txBody>
          <a:bodyPr/>
          <a:lstStyle/>
          <a:p>
            <a:r>
              <a:rPr lang="en-US" altLang="en-US">
                <a:ea typeface="ＭＳ Ｐゴシック" panose="020B0600070205080204" pitchFamily="34" charset="-128"/>
              </a:rPr>
              <a:t>Presentation of risk without background arsenic</a:t>
            </a:r>
          </a:p>
          <a:p>
            <a:pPr lvl="1"/>
            <a:endParaRPr lang="en-US" altLang="en-US">
              <a:ea typeface="ＭＳ Ｐゴシック" panose="020B0600070205080204" pitchFamily="34" charset="-128"/>
            </a:endParaRPr>
          </a:p>
          <a:p>
            <a:pPr marL="914400" lvl="2" indent="0">
              <a:buFont typeface="Wingdings" panose="05000000000000000000" pitchFamily="2" charset="2"/>
              <a:buNone/>
            </a:pPr>
            <a:r>
              <a:rPr lang="en-US" altLang="en-US">
                <a:ea typeface="ＭＳ Ｐゴシック" panose="020B0600070205080204" pitchFamily="34" charset="-128"/>
              </a:rPr>
              <a:t>		</a:t>
            </a:r>
          </a:p>
          <a:p>
            <a:endParaRPr lang="en-US" altLang="en-US">
              <a:ea typeface="ＭＳ Ｐゴシック" panose="020B0600070205080204" pitchFamily="34" charset="-128"/>
            </a:endParaRPr>
          </a:p>
        </p:txBody>
      </p:sp>
      <p:graphicFrame>
        <p:nvGraphicFramePr>
          <p:cNvPr id="4" name="Table 3">
            <a:extLst>
              <a:ext uri="{FF2B5EF4-FFF2-40B4-BE49-F238E27FC236}">
                <a16:creationId xmlns:a16="http://schemas.microsoft.com/office/drawing/2014/main" id="{178EFC06-5285-430C-8919-62A19EEBF42C}"/>
              </a:ext>
            </a:extLst>
          </p:cNvPr>
          <p:cNvGraphicFramePr>
            <a:graphicFrameLocks noGrp="1"/>
          </p:cNvGraphicFramePr>
          <p:nvPr/>
        </p:nvGraphicFramePr>
        <p:xfrm>
          <a:off x="228600" y="2209800"/>
          <a:ext cx="8686800" cy="3076575"/>
        </p:xfrm>
        <a:graphic>
          <a:graphicData uri="http://schemas.openxmlformats.org/drawingml/2006/table">
            <a:tbl>
              <a:tblPr>
                <a:tableStyleId>{5C22544A-7EE6-4342-B048-85BDC9FD1C3A}</a:tableStyleId>
              </a:tblPr>
              <a:tblGrid>
                <a:gridCol w="1138034">
                  <a:extLst>
                    <a:ext uri="{9D8B030D-6E8A-4147-A177-3AD203B41FA5}">
                      <a16:colId xmlns:a16="http://schemas.microsoft.com/office/drawing/2014/main" val="20000"/>
                    </a:ext>
                  </a:extLst>
                </a:gridCol>
                <a:gridCol w="892127">
                  <a:extLst>
                    <a:ext uri="{9D8B030D-6E8A-4147-A177-3AD203B41FA5}">
                      <a16:colId xmlns:a16="http://schemas.microsoft.com/office/drawing/2014/main" val="20001"/>
                    </a:ext>
                  </a:extLst>
                </a:gridCol>
                <a:gridCol w="892127">
                  <a:extLst>
                    <a:ext uri="{9D8B030D-6E8A-4147-A177-3AD203B41FA5}">
                      <a16:colId xmlns:a16="http://schemas.microsoft.com/office/drawing/2014/main" val="20002"/>
                    </a:ext>
                  </a:extLst>
                </a:gridCol>
                <a:gridCol w="892127">
                  <a:extLst>
                    <a:ext uri="{9D8B030D-6E8A-4147-A177-3AD203B41FA5}">
                      <a16:colId xmlns:a16="http://schemas.microsoft.com/office/drawing/2014/main" val="20003"/>
                    </a:ext>
                  </a:extLst>
                </a:gridCol>
                <a:gridCol w="960752">
                  <a:extLst>
                    <a:ext uri="{9D8B030D-6E8A-4147-A177-3AD203B41FA5}">
                      <a16:colId xmlns:a16="http://schemas.microsoft.com/office/drawing/2014/main" val="20004"/>
                    </a:ext>
                  </a:extLst>
                </a:gridCol>
                <a:gridCol w="960752">
                  <a:extLst>
                    <a:ext uri="{9D8B030D-6E8A-4147-A177-3AD203B41FA5}">
                      <a16:colId xmlns:a16="http://schemas.microsoft.com/office/drawing/2014/main" val="20005"/>
                    </a:ext>
                  </a:extLst>
                </a:gridCol>
                <a:gridCol w="960752">
                  <a:extLst>
                    <a:ext uri="{9D8B030D-6E8A-4147-A177-3AD203B41FA5}">
                      <a16:colId xmlns:a16="http://schemas.microsoft.com/office/drawing/2014/main" val="20006"/>
                    </a:ext>
                  </a:extLst>
                </a:gridCol>
                <a:gridCol w="960752">
                  <a:extLst>
                    <a:ext uri="{9D8B030D-6E8A-4147-A177-3AD203B41FA5}">
                      <a16:colId xmlns:a16="http://schemas.microsoft.com/office/drawing/2014/main" val="20007"/>
                    </a:ext>
                  </a:extLst>
                </a:gridCol>
                <a:gridCol w="1029378">
                  <a:extLst>
                    <a:ext uri="{9D8B030D-6E8A-4147-A177-3AD203B41FA5}">
                      <a16:colId xmlns:a16="http://schemas.microsoft.com/office/drawing/2014/main" val="20008"/>
                    </a:ext>
                  </a:extLst>
                </a:gridCol>
              </a:tblGrid>
              <a:tr h="851901">
                <a:tc>
                  <a:txBody>
                    <a:bodyPr/>
                    <a:lstStyle/>
                    <a:p>
                      <a:pPr algn="ctr" fontAlgn="b"/>
                      <a:r>
                        <a:rPr lang="en-US" sz="1800" b="1" u="none" strike="noStrike" dirty="0">
                          <a:effectLst/>
                        </a:rPr>
                        <a:t>Chemical</a:t>
                      </a:r>
                      <a:endParaRPr lang="en-US" sz="18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gridSpan="2">
                  <a:txBody>
                    <a:bodyPr/>
                    <a:lstStyle/>
                    <a:p>
                      <a:pPr algn="ctr" fontAlgn="b"/>
                      <a:r>
                        <a:rPr lang="en-US" sz="1800" b="1" i="0" u="none" strike="noStrike" dirty="0">
                          <a:effectLst/>
                          <a:latin typeface="Arial"/>
                        </a:rPr>
                        <a:t>Incidental </a:t>
                      </a:r>
                    </a:p>
                    <a:p>
                      <a:pPr algn="ctr" fontAlgn="b"/>
                      <a:r>
                        <a:rPr lang="en-US" sz="1800" b="1" i="0" u="none" strike="noStrike" dirty="0">
                          <a:effectLst/>
                          <a:latin typeface="Arial"/>
                        </a:rPr>
                        <a:t>Ingestion </a:t>
                      </a:r>
                    </a:p>
                    <a:p>
                      <a:pPr algn="ctr" fontAlgn="b"/>
                      <a:r>
                        <a:rPr lang="en-US" sz="1800" b="1" i="0" u="none" strike="noStrike" dirty="0">
                          <a:effectLst/>
                          <a:latin typeface="Arial"/>
                        </a:rPr>
                        <a:t>of Soil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n-US" sz="115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1AD"/>
                    </a:solidFill>
                  </a:tcPr>
                </a:tc>
                <a:tc gridSpan="2">
                  <a:txBody>
                    <a:bodyPr/>
                    <a:lstStyle/>
                    <a:p>
                      <a:pPr algn="ctr" fontAlgn="b"/>
                      <a:r>
                        <a:rPr lang="en-US" sz="1800" b="1" i="0" u="none" strike="noStrike" dirty="0">
                          <a:effectLst/>
                          <a:latin typeface="Arial"/>
                        </a:rPr>
                        <a:t>Dermal Exposure</a:t>
                      </a:r>
                    </a:p>
                    <a:p>
                      <a:pPr algn="ctr" fontAlgn="b"/>
                      <a:r>
                        <a:rPr lang="en-US" sz="1800" b="1" i="0" u="none" strike="noStrike" dirty="0">
                          <a:effectLst/>
                          <a:latin typeface="Arial"/>
                        </a:rPr>
                        <a:t> to Soil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n-US" sz="115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1AD"/>
                    </a:solidFill>
                  </a:tcPr>
                </a:tc>
                <a:tc gridSpan="2">
                  <a:txBody>
                    <a:bodyPr/>
                    <a:lstStyle/>
                    <a:p>
                      <a:pPr algn="ctr" fontAlgn="b"/>
                      <a:r>
                        <a:rPr lang="en-US" sz="1800" b="1" i="0" u="none" strike="noStrike" dirty="0">
                          <a:effectLst/>
                          <a:latin typeface="Arial"/>
                        </a:rPr>
                        <a:t>Dermal </a:t>
                      </a:r>
                    </a:p>
                    <a:p>
                      <a:pPr algn="ctr" fontAlgn="b"/>
                      <a:r>
                        <a:rPr lang="en-US" sz="1800" b="1" i="0" u="none" strike="noStrike" dirty="0">
                          <a:effectLst/>
                          <a:latin typeface="Arial"/>
                        </a:rPr>
                        <a:t>Exposure</a:t>
                      </a:r>
                    </a:p>
                    <a:p>
                      <a:pPr algn="ctr" fontAlgn="b"/>
                      <a:r>
                        <a:rPr lang="en-US" sz="1800" b="1" i="0" u="none" strike="noStrike" dirty="0">
                          <a:effectLst/>
                          <a:latin typeface="Arial"/>
                        </a:rPr>
                        <a:t> to Groundwater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n-US" sz="14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1AD"/>
                    </a:solidFill>
                  </a:tcPr>
                </a:tc>
                <a:tc gridSpan="2">
                  <a:txBody>
                    <a:bodyPr/>
                    <a:lstStyle/>
                    <a:p>
                      <a:pPr algn="ctr" fontAlgn="b"/>
                      <a:r>
                        <a:rPr lang="en-US" sz="1800" b="1" i="0" u="none" strike="noStrike" dirty="0">
                          <a:effectLst/>
                          <a:latin typeface="Arial"/>
                        </a:rPr>
                        <a:t>Total Hazard </a:t>
                      </a:r>
                    </a:p>
                    <a:p>
                      <a:pPr algn="ctr" fontAlgn="b"/>
                      <a:r>
                        <a:rPr lang="en-US" sz="1800" b="1" i="0" u="none" strike="noStrike" dirty="0">
                          <a:effectLst/>
                          <a:latin typeface="Arial"/>
                        </a:rPr>
                        <a:t>and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fontAlgn="b"/>
                      <a:endParaRPr lang="en-US" sz="14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D1AD"/>
                    </a:solidFill>
                  </a:tcPr>
                </a:tc>
                <a:extLst>
                  <a:ext uri="{0D108BD9-81ED-4DB2-BD59-A6C34878D82A}">
                    <a16:rowId xmlns:a16="http://schemas.microsoft.com/office/drawing/2014/main" val="10000"/>
                  </a:ext>
                </a:extLst>
              </a:tr>
              <a:tr h="548640">
                <a:tc>
                  <a:txBody>
                    <a:bodyPr/>
                    <a:lstStyle/>
                    <a:p>
                      <a:pPr algn="ctr" fontAlgn="b"/>
                      <a:endParaRPr lang="en-US" sz="18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HQ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Cancer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HQ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Cancer </a:t>
                      </a:r>
                    </a:p>
                    <a:p>
                      <a:pPr algn="ctr" fontAlgn="b"/>
                      <a:r>
                        <a:rPr lang="en-US" sz="1800" b="0" i="0" u="none" strike="noStrike" dirty="0">
                          <a:effectLst/>
                          <a:latin typeface="Arial"/>
                        </a:rPr>
                        <a:t>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HQ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Cancer </a:t>
                      </a:r>
                    </a:p>
                    <a:p>
                      <a:pPr algn="ctr" fontAlgn="b"/>
                      <a:r>
                        <a:rPr lang="en-US" sz="1800" b="0" i="0" u="none" strike="noStrike" dirty="0">
                          <a:effectLst/>
                          <a:latin typeface="Arial"/>
                        </a:rPr>
                        <a:t>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HI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Cancer </a:t>
                      </a:r>
                    </a:p>
                    <a:p>
                      <a:pPr algn="ctr" fontAlgn="b"/>
                      <a:r>
                        <a:rPr lang="en-US" sz="1800" b="0" i="0" u="none" strike="noStrike" dirty="0">
                          <a:effectLst/>
                          <a:latin typeface="Arial"/>
                        </a:rPr>
                        <a:t>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5207">
                <a:tc>
                  <a:txBody>
                    <a:bodyPr/>
                    <a:lstStyle/>
                    <a:p>
                      <a:pPr algn="ctr" fontAlgn="b"/>
                      <a:r>
                        <a:rPr lang="en-US" sz="1800" u="none" strike="noStrike" dirty="0">
                          <a:effectLst/>
                        </a:rPr>
                        <a:t>Arsenic</a:t>
                      </a:r>
                      <a:endParaRPr lang="en-US" sz="18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1E-07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0.002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1E-08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5E-05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5E-05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2"/>
                  </a:ext>
                </a:extLst>
              </a:tr>
              <a:tr h="335207">
                <a:tc>
                  <a:txBody>
                    <a:bodyPr/>
                    <a:lstStyle/>
                    <a:p>
                      <a:pPr algn="ctr" fontAlgn="b"/>
                      <a:r>
                        <a:rPr lang="en-US" sz="1800" b="0" i="0" u="none" strike="noStrike" dirty="0">
                          <a:effectLst/>
                          <a:latin typeface="Arial"/>
                        </a:rPr>
                        <a:t>B(a)P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4E-07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2E-07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2E-05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2E-05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335207">
                <a:tc gridSpan="7">
                  <a:txBody>
                    <a:bodyPr/>
                    <a:lstStyle/>
                    <a:p>
                      <a:pPr algn="r" fontAlgn="b"/>
                      <a:r>
                        <a:rPr lang="en-US" sz="1800" b="0" i="0" u="none" strike="noStrike" dirty="0">
                          <a:effectLst/>
                          <a:latin typeface="Arial"/>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7E-05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4"/>
                  </a:ext>
                </a:extLst>
              </a:tr>
              <a:tr h="335207">
                <a:tc gridSpan="7">
                  <a:txBody>
                    <a:bodyPr/>
                    <a:lstStyle/>
                    <a:p>
                      <a:pPr algn="r" fontAlgn="b"/>
                      <a:r>
                        <a:rPr lang="en-US" sz="1800" b="0" i="0" u="none" strike="noStrike" dirty="0">
                          <a:effectLst/>
                          <a:latin typeface="Arial"/>
                        </a:rPr>
                        <a:t>Risk</a:t>
                      </a:r>
                      <a:r>
                        <a:rPr lang="en-US" sz="1800" b="0" i="0" u="none" strike="noStrike" baseline="0" dirty="0">
                          <a:effectLst/>
                          <a:latin typeface="Arial"/>
                        </a:rPr>
                        <a:t> Attributable To Background Arsenic</a:t>
                      </a:r>
                      <a:endParaRPr lang="en-US" sz="18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5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0.08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3E-05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35207">
                <a:tc gridSpan="7">
                  <a:txBody>
                    <a:bodyPr/>
                    <a:lstStyle/>
                    <a:p>
                      <a:pPr algn="r" fontAlgn="b"/>
                      <a:r>
                        <a:rPr lang="en-US" sz="1800" b="0" i="0" u="none" strike="noStrike" dirty="0">
                          <a:effectLst/>
                          <a:latin typeface="Arial"/>
                        </a:rPr>
                        <a:t>Total Risk Without Background (Site Risk)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800" b="0" i="0" u="none" strike="noStrike" dirty="0">
                          <a:effectLst/>
                          <a:latin typeface="Arial"/>
                        </a:rPr>
                        <a:t>0.04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effectLst/>
                          <a:latin typeface="Arial"/>
                        </a:rPr>
                        <a:t>4E-05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6"/>
                  </a:ext>
                </a:extLst>
              </a:tr>
            </a:tbl>
          </a:graphicData>
        </a:graphic>
      </p:graphicFrame>
      <p:sp>
        <p:nvSpPr>
          <p:cNvPr id="5" name="Content Placeholder 2">
            <a:extLst>
              <a:ext uri="{FF2B5EF4-FFF2-40B4-BE49-F238E27FC236}">
                <a16:creationId xmlns:a16="http://schemas.microsoft.com/office/drawing/2014/main" id="{4B9C7003-2324-45D0-9D3D-9C6A3EE36B1A}"/>
              </a:ext>
            </a:extLst>
          </p:cNvPr>
          <p:cNvSpPr txBox="1">
            <a:spLocks/>
          </p:cNvSpPr>
          <p:nvPr/>
        </p:nvSpPr>
        <p:spPr bwMode="auto">
          <a:xfrm>
            <a:off x="685800" y="5513388"/>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ea typeface="ＭＳ Ｐゴシック" charset="0"/>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a:buFont typeface="Wingdings 3" pitchFamily="18" charset="2"/>
              <a:buChar char=""/>
              <a:defRPr/>
            </a:pPr>
            <a:r>
              <a:rPr lang="en-US" altLang="en-US" kern="0" dirty="0">
                <a:ea typeface="ＭＳ Ｐゴシック" pitchFamily="34" charset="-128"/>
              </a:rPr>
              <a:t>Qualitatively discuss background contribution to total risk</a:t>
            </a:r>
          </a:p>
          <a:p>
            <a:pPr lvl="1">
              <a:defRPr/>
            </a:pPr>
            <a:endParaRPr lang="en-US" altLang="en-US" kern="0" dirty="0">
              <a:ea typeface="ＭＳ Ｐゴシック" pitchFamily="34" charset="-128"/>
            </a:endParaRPr>
          </a:p>
          <a:p>
            <a:pPr marL="914400" lvl="2" indent="0">
              <a:buFont typeface="Wingdings" pitchFamily="2" charset="2"/>
              <a:buNone/>
              <a:defRPr/>
            </a:pPr>
            <a:r>
              <a:rPr lang="en-US" altLang="en-US" kern="0" dirty="0">
                <a:ea typeface="ＭＳ Ｐゴシック" pitchFamily="34" charset="-128"/>
              </a:rPr>
              <a:t>		</a:t>
            </a:r>
          </a:p>
          <a:p>
            <a:pPr>
              <a:defRPr/>
            </a:pPr>
            <a:endParaRPr lang="en-US" altLang="en-US" kern="0" dirty="0">
              <a:ea typeface="ＭＳ Ｐゴシック"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a:extLst>
              <a:ext uri="{FF2B5EF4-FFF2-40B4-BE49-F238E27FC236}">
                <a16:creationId xmlns:a16="http://schemas.microsoft.com/office/drawing/2014/main" id="{A1A2D7D9-8965-4EE7-932E-D99965678A2B}"/>
              </a:ext>
            </a:extLst>
          </p:cNvPr>
          <p:cNvSpPr>
            <a:spLocks noGrp="1"/>
          </p:cNvSpPr>
          <p:nvPr>
            <p:ph type="title"/>
          </p:nvPr>
        </p:nvSpPr>
        <p:spPr/>
        <p:txBody>
          <a:bodyPr/>
          <a:lstStyle/>
          <a:p>
            <a:pPr>
              <a:defRPr/>
            </a:pPr>
            <a:r>
              <a:rPr lang="en-US" altLang="en-US" dirty="0">
                <a:latin typeface="+mn-lt"/>
              </a:rPr>
              <a:t>How can the RISK-3 document help me?</a:t>
            </a:r>
          </a:p>
        </p:txBody>
      </p:sp>
      <p:sp>
        <p:nvSpPr>
          <p:cNvPr id="27651" name="Content Placeholder 5">
            <a:extLst>
              <a:ext uri="{FF2B5EF4-FFF2-40B4-BE49-F238E27FC236}">
                <a16:creationId xmlns:a16="http://schemas.microsoft.com/office/drawing/2014/main" id="{A077A436-C5CF-4F32-98BC-0ADF39C63B6A}"/>
              </a:ext>
            </a:extLst>
          </p:cNvPr>
          <p:cNvSpPr>
            <a:spLocks noGrp="1"/>
          </p:cNvSpPr>
          <p:nvPr>
            <p:ph idx="1"/>
          </p:nvPr>
        </p:nvSpPr>
        <p:spPr>
          <a:xfrm>
            <a:off x="228600" y="1371600"/>
            <a:ext cx="6705600" cy="4572000"/>
          </a:xfrm>
        </p:spPr>
        <p:txBody>
          <a:bodyPr/>
          <a:lstStyle/>
          <a:p>
            <a:r>
              <a:rPr lang="en-US" altLang="en-US" sz="2400">
                <a:ea typeface="ＭＳ Ｐゴシック" panose="020B0600070205080204" pitchFamily="34" charset="-128"/>
              </a:rPr>
              <a:t>If you are a project manager</a:t>
            </a:r>
          </a:p>
          <a:p>
            <a:pPr lvl="1"/>
            <a:r>
              <a:rPr lang="en-US" altLang="en-US" sz="2000">
                <a:ea typeface="ＭＳ Ｐゴシック" panose="020B0600070205080204" pitchFamily="34" charset="-128"/>
              </a:rPr>
              <a:t>More informed consumer of risk assessment results</a:t>
            </a:r>
          </a:p>
          <a:p>
            <a:pPr lvl="1"/>
            <a:r>
              <a:rPr lang="en-US" altLang="en-US" sz="2000">
                <a:ea typeface="ＭＳ Ｐゴシック" panose="020B0600070205080204" pitchFamily="34" charset="-128"/>
              </a:rPr>
              <a:t>Confidence to spot misapplications and mistakes</a:t>
            </a:r>
          </a:p>
          <a:p>
            <a:pPr lvl="1"/>
            <a:r>
              <a:rPr lang="en-US" altLang="en-US" sz="2000">
                <a:ea typeface="ＭＳ Ｐゴシック" panose="020B0600070205080204" pitchFamily="34" charset="-128"/>
              </a:rPr>
              <a:t>Review selection of values</a:t>
            </a:r>
          </a:p>
          <a:p>
            <a:pPr lvl="1"/>
            <a:r>
              <a:rPr lang="en-US" altLang="en-US" sz="2000">
                <a:ea typeface="ＭＳ Ｐゴシック" panose="020B0600070205080204" pitchFamily="34" charset="-128"/>
              </a:rPr>
              <a:t>Understand language of risk assessment</a:t>
            </a:r>
          </a:p>
          <a:p>
            <a:r>
              <a:rPr lang="en-US" altLang="en-US" sz="2400">
                <a:ea typeface="ＭＳ Ｐゴシック" panose="020B0600070205080204" pitchFamily="34" charset="-128"/>
              </a:rPr>
              <a:t>If you are a risk assessor </a:t>
            </a:r>
          </a:p>
          <a:p>
            <a:pPr lvl="1"/>
            <a:r>
              <a:rPr lang="en-US" altLang="en-US" sz="2000">
                <a:ea typeface="ＭＳ Ｐゴシック" panose="020B0600070205080204" pitchFamily="34" charset="-128"/>
              </a:rPr>
              <a:t>Help make your work and conclusions understandable to a general audience</a:t>
            </a:r>
          </a:p>
          <a:p>
            <a:pPr lvl="1"/>
            <a:r>
              <a:rPr lang="en-US" altLang="en-US" sz="2000">
                <a:ea typeface="ＭＳ Ｐゴシック" panose="020B0600070205080204" pitchFamily="34" charset="-128"/>
              </a:rPr>
              <a:t>Provide a one-stop reference for addressing technical issues</a:t>
            </a:r>
          </a:p>
          <a:p>
            <a:pPr lvl="1"/>
            <a:r>
              <a:rPr lang="en-US" altLang="en-US" sz="2000">
                <a:ea typeface="ＭＳ Ｐゴシック" panose="020B0600070205080204" pitchFamily="34" charset="-128"/>
              </a:rPr>
              <a:t>Help make better decisions about alternatives or options for values and parameters in a risk assessment</a:t>
            </a:r>
          </a:p>
        </p:txBody>
      </p:sp>
      <p:pic>
        <p:nvPicPr>
          <p:cNvPr id="27652" name="Picture 7" descr="MPj03211970000[1]">
            <a:extLst>
              <a:ext uri="{FF2B5EF4-FFF2-40B4-BE49-F238E27FC236}">
                <a16:creationId xmlns:a16="http://schemas.microsoft.com/office/drawing/2014/main" id="{459A0D9B-E389-4221-AC17-D2E798E8FB15}"/>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934200" y="1905000"/>
            <a:ext cx="2090738" cy="2930525"/>
          </a:xfr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a:extLst>
              <a:ext uri="{FF2B5EF4-FFF2-40B4-BE49-F238E27FC236}">
                <a16:creationId xmlns:a16="http://schemas.microsoft.com/office/drawing/2014/main" id="{ED997597-0652-439A-A870-484200799F07}"/>
              </a:ext>
            </a:extLst>
          </p:cNvPr>
          <p:cNvSpPr>
            <a:spLocks noGrp="1"/>
          </p:cNvSpPr>
          <p:nvPr>
            <p:ph type="title"/>
          </p:nvPr>
        </p:nvSpPr>
        <p:spPr/>
        <p:txBody>
          <a:bodyPr/>
          <a:lstStyle/>
          <a:p>
            <a:r>
              <a:rPr lang="en-US" altLang="en-US">
                <a:ea typeface="ＭＳ Ｐゴシック" panose="020B0600070205080204" pitchFamily="34" charset="-128"/>
              </a:rPr>
              <a:t>Poll Question – Uncertainty </a:t>
            </a:r>
          </a:p>
        </p:txBody>
      </p:sp>
      <p:sp>
        <p:nvSpPr>
          <p:cNvPr id="5" name="Content Placeholder 2">
            <a:extLst>
              <a:ext uri="{FF2B5EF4-FFF2-40B4-BE49-F238E27FC236}">
                <a16:creationId xmlns:a16="http://schemas.microsoft.com/office/drawing/2014/main" id="{956378D7-6513-4E62-BBC3-1EC5C670A540}"/>
              </a:ext>
            </a:extLst>
          </p:cNvPr>
          <p:cNvSpPr txBox="1">
            <a:spLocks/>
          </p:cNvSpPr>
          <p:nvPr/>
        </p:nvSpPr>
        <p:spPr bwMode="auto">
          <a:xfrm>
            <a:off x="6096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8000"/>
              </a:buClr>
              <a:buSzPct val="75000"/>
              <a:buFont typeface="Wingdings 3" pitchFamily="18" charset="2"/>
              <a:buChar char="u"/>
              <a:defRPr sz="2600">
                <a:solidFill>
                  <a:srgbClr val="3333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ea typeface="ＭＳ Ｐゴシック" charset="0"/>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defTabSz="942975" eaLnBrk="1" hangingPunct="1">
              <a:spcBef>
                <a:spcPct val="0"/>
              </a:spcBef>
              <a:buFont typeface="Wingdings 3" pitchFamily="18" charset="2"/>
              <a:buChar char=""/>
              <a:defRPr/>
            </a:pPr>
            <a:r>
              <a:rPr lang="en-US" altLang="en-US" kern="0" dirty="0">
                <a:ea typeface="ＭＳ Ｐゴシック" pitchFamily="34" charset="-128"/>
              </a:rPr>
              <a:t>Have you reviewed a risk assessment with a generic or incomplete uncertainty section?</a:t>
            </a:r>
          </a:p>
          <a:p>
            <a:pPr defTabSz="942975">
              <a:defRPr/>
            </a:pPr>
            <a:endParaRPr lang="en-US" altLang="en-US" kern="0" dirty="0">
              <a:ea typeface="ＭＳ Ｐゴシック" pitchFamily="34" charset="-128"/>
            </a:endParaRPr>
          </a:p>
          <a:p>
            <a:pPr lvl="2" defTabSz="942975">
              <a:defRPr/>
            </a:pPr>
            <a:r>
              <a:rPr lang="en-US" altLang="en-US" kern="0" dirty="0">
                <a:ea typeface="ＭＳ Ｐゴシック" pitchFamily="34" charset="-128"/>
              </a:rPr>
              <a:t>Yes, frequently</a:t>
            </a:r>
          </a:p>
          <a:p>
            <a:pPr lvl="2" defTabSz="942975">
              <a:defRPr/>
            </a:pPr>
            <a:r>
              <a:rPr lang="en-US" altLang="en-US" kern="0" dirty="0">
                <a:ea typeface="ＭＳ Ｐゴシック" pitchFamily="34" charset="-128"/>
              </a:rPr>
              <a:t>Yes, a few times</a:t>
            </a:r>
          </a:p>
          <a:p>
            <a:pPr lvl="2" defTabSz="942975">
              <a:defRPr/>
            </a:pPr>
            <a:r>
              <a:rPr lang="en-US" altLang="en-US" kern="0" dirty="0">
                <a:ea typeface="ＭＳ Ｐゴシック" pitchFamily="34" charset="-128"/>
              </a:rPr>
              <a:t>No</a:t>
            </a:r>
          </a:p>
        </p:txBody>
      </p:sp>
      <p:sp>
        <p:nvSpPr>
          <p:cNvPr id="4" name="TextBox 9">
            <a:extLst>
              <a:ext uri="{FF2B5EF4-FFF2-40B4-BE49-F238E27FC236}">
                <a16:creationId xmlns:a16="http://schemas.microsoft.com/office/drawing/2014/main" id="{DA1E34C0-C05B-46DC-8711-82DE9FBD0D7D}"/>
              </a:ext>
            </a:extLst>
          </p:cNvPr>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ea typeface="MS PGothic" panose="020B0600070205080204" pitchFamily="34" charset="-128"/>
              </a:rPr>
              <a:t>Poll Question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a:extLst>
              <a:ext uri="{FF2B5EF4-FFF2-40B4-BE49-F238E27FC236}">
                <a16:creationId xmlns:a16="http://schemas.microsoft.com/office/drawing/2014/main" id="{8E26650D-B644-49F2-9C8A-507C84D79608}"/>
              </a:ext>
            </a:extLst>
          </p:cNvPr>
          <p:cNvSpPr>
            <a:spLocks noGrp="1"/>
          </p:cNvSpPr>
          <p:nvPr>
            <p:ph type="title"/>
          </p:nvPr>
        </p:nvSpPr>
        <p:spPr/>
        <p:txBody>
          <a:bodyPr/>
          <a:lstStyle/>
          <a:p>
            <a:r>
              <a:rPr lang="en-US" altLang="en-US">
                <a:ea typeface="ＭＳ Ｐゴシック" panose="020B0600070205080204" pitchFamily="34" charset="-128"/>
              </a:rPr>
              <a:t>Uncertainty and Bias</a:t>
            </a:r>
          </a:p>
        </p:txBody>
      </p:sp>
      <p:sp>
        <p:nvSpPr>
          <p:cNvPr id="232451" name="Content Placeholder 2">
            <a:extLst>
              <a:ext uri="{FF2B5EF4-FFF2-40B4-BE49-F238E27FC236}">
                <a16:creationId xmlns:a16="http://schemas.microsoft.com/office/drawing/2014/main" id="{2A16E485-F86D-4709-8F2C-E3A52828A414}"/>
              </a:ext>
            </a:extLst>
          </p:cNvPr>
          <p:cNvSpPr>
            <a:spLocks noGrp="1"/>
          </p:cNvSpPr>
          <p:nvPr>
            <p:ph sz="half" idx="1"/>
          </p:nvPr>
        </p:nvSpPr>
        <p:spPr>
          <a:xfrm>
            <a:off x="609600" y="1828800"/>
            <a:ext cx="7315200" cy="1828800"/>
          </a:xfrm>
        </p:spPr>
        <p:txBody>
          <a:bodyPr/>
          <a:lstStyle/>
          <a:p>
            <a:r>
              <a:rPr lang="en-US" altLang="en-US">
                <a:ea typeface="ＭＳ Ｐゴシック" panose="020B0600070205080204" pitchFamily="34" charset="-128"/>
              </a:rPr>
              <a:t>Uncertainty refers to a lack of knowledge of how well the calculated results represent the actual risks</a:t>
            </a:r>
          </a:p>
          <a:p>
            <a:pPr lvl="1"/>
            <a:r>
              <a:rPr lang="en-US" altLang="en-US">
                <a:ea typeface="ＭＳ Ｐゴシック" panose="020B0600070205080204" pitchFamily="34" charset="-128"/>
              </a:rPr>
              <a:t>Unknown amount of variability</a:t>
            </a:r>
          </a:p>
          <a:p>
            <a:pPr lvl="1"/>
            <a:r>
              <a:rPr lang="en-US" altLang="en-US">
                <a:ea typeface="ＭＳ Ｐゴシック" panose="020B0600070205080204" pitchFamily="34" charset="-128"/>
              </a:rPr>
              <a:t>Can lead to over- or under-estimation of potential risk</a:t>
            </a:r>
          </a:p>
          <a:p>
            <a:r>
              <a:rPr lang="en-US" altLang="en-US">
                <a:ea typeface="ＭＳ Ｐゴシック" panose="020B0600070205080204" pitchFamily="34" charset="-128"/>
              </a:rPr>
              <a:t>Protective bias can be used to address uncertainty</a:t>
            </a:r>
          </a:p>
          <a:p>
            <a:pPr lvl="1"/>
            <a:r>
              <a:rPr lang="en-US" altLang="en-US">
                <a:ea typeface="ＭＳ Ｐゴシック" panose="020B0600070205080204" pitchFamily="34" charset="-128"/>
              </a:rPr>
              <a:t>Shifts all results in a “conservative” direction</a:t>
            </a:r>
          </a:p>
        </p:txBody>
      </p:sp>
      <p:sp>
        <p:nvSpPr>
          <p:cNvPr id="232452" name="TextBox 3">
            <a:extLst>
              <a:ext uri="{FF2B5EF4-FFF2-40B4-BE49-F238E27FC236}">
                <a16:creationId xmlns:a16="http://schemas.microsoft.com/office/drawing/2014/main" id="{BD600664-26FD-4FB4-835F-A715301014FF}"/>
              </a:ext>
            </a:extLst>
          </p:cNvPr>
          <p:cNvSpPr txBox="1">
            <a:spLocks noChangeArrowheads="1"/>
          </p:cNvSpPr>
          <p:nvPr/>
        </p:nvSpPr>
        <p:spPr bwMode="auto">
          <a:xfrm>
            <a:off x="0" y="6477000"/>
            <a:ext cx="294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7.3.1</a:t>
            </a:r>
            <a:endParaRPr lang="en-US" altLang="en-US" sz="1800">
              <a:solidFill>
                <a:schemeClr val="tx1"/>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a:extLst>
              <a:ext uri="{FF2B5EF4-FFF2-40B4-BE49-F238E27FC236}">
                <a16:creationId xmlns:a16="http://schemas.microsoft.com/office/drawing/2014/main" id="{D00F57D5-8A7B-4BB4-861A-91B0B97CBE4E}"/>
              </a:ext>
            </a:extLst>
          </p:cNvPr>
          <p:cNvSpPr>
            <a:spLocks noGrp="1"/>
          </p:cNvSpPr>
          <p:nvPr>
            <p:ph type="title"/>
          </p:nvPr>
        </p:nvSpPr>
        <p:spPr/>
        <p:txBody>
          <a:bodyPr/>
          <a:lstStyle/>
          <a:p>
            <a:r>
              <a:rPr lang="en-US" altLang="en-US">
                <a:ea typeface="ＭＳ Ｐゴシック" panose="020B0600070205080204" pitchFamily="34" charset="-128"/>
              </a:rPr>
              <a:t>Uncertainty and Bias</a:t>
            </a:r>
          </a:p>
        </p:txBody>
      </p:sp>
      <p:sp>
        <p:nvSpPr>
          <p:cNvPr id="234499" name="Content Placeholder 2">
            <a:extLst>
              <a:ext uri="{FF2B5EF4-FFF2-40B4-BE49-F238E27FC236}">
                <a16:creationId xmlns:a16="http://schemas.microsoft.com/office/drawing/2014/main" id="{6F622669-D6A2-406A-BD63-035CEB09515C}"/>
              </a:ext>
            </a:extLst>
          </p:cNvPr>
          <p:cNvSpPr>
            <a:spLocks noGrp="1"/>
          </p:cNvSpPr>
          <p:nvPr>
            <p:ph sz="half" idx="1"/>
          </p:nvPr>
        </p:nvSpPr>
        <p:spPr>
          <a:xfrm>
            <a:off x="533400" y="1447800"/>
            <a:ext cx="7315200" cy="2743200"/>
          </a:xfrm>
        </p:spPr>
        <p:txBody>
          <a:bodyPr/>
          <a:lstStyle/>
          <a:p>
            <a:pPr>
              <a:spcBef>
                <a:spcPts val="300"/>
              </a:spcBef>
            </a:pPr>
            <a:r>
              <a:rPr lang="en-US" altLang="en-US" sz="2400" b="1" u="sng">
                <a:ea typeface="ＭＳ Ｐゴシック" panose="020B0600070205080204" pitchFamily="34" charset="-128"/>
              </a:rPr>
              <a:t>Issue</a:t>
            </a:r>
            <a:r>
              <a:rPr lang="en-US" altLang="en-US" sz="2400">
                <a:ea typeface="ＭＳ Ｐゴシック" panose="020B0600070205080204" pitchFamily="34" charset="-128"/>
              </a:rPr>
              <a:t>: Unclear presentation of uncertainty and bias in the risk results</a:t>
            </a:r>
          </a:p>
          <a:p>
            <a:pPr lvl="1">
              <a:spcBef>
                <a:spcPts val="300"/>
              </a:spcBef>
            </a:pPr>
            <a:r>
              <a:rPr lang="en-US" altLang="en-US" sz="2000" b="1" u="sng">
                <a:ea typeface="ＭＳ Ｐゴシック" panose="020B0600070205080204" pitchFamily="34" charset="-128"/>
              </a:rPr>
              <a:t>Option</a:t>
            </a:r>
            <a:r>
              <a:rPr lang="en-US" altLang="en-US" sz="2000">
                <a:ea typeface="ＭＳ Ｐゴシック" panose="020B0600070205080204" pitchFamily="34" charset="-128"/>
              </a:rPr>
              <a:t> – Provide information so that uncertainties and bias can be understood</a:t>
            </a:r>
          </a:p>
          <a:p>
            <a:pPr lvl="1">
              <a:spcBef>
                <a:spcPts val="300"/>
              </a:spcBef>
            </a:pPr>
            <a:r>
              <a:rPr lang="en-US" altLang="en-US" sz="2000" b="1" u="sng">
                <a:ea typeface="ＭＳ Ｐゴシック" panose="020B0600070205080204" pitchFamily="34" charset="-128"/>
              </a:rPr>
              <a:t>Option</a:t>
            </a:r>
            <a:r>
              <a:rPr lang="en-US" altLang="en-US" sz="2000">
                <a:ea typeface="ＭＳ Ｐゴシック" panose="020B0600070205080204" pitchFamily="34" charset="-128"/>
              </a:rPr>
              <a:t> – Provide detailed consideration of toxicological assumptions</a:t>
            </a:r>
          </a:p>
          <a:p>
            <a:pPr lvl="1">
              <a:spcBef>
                <a:spcPts val="300"/>
              </a:spcBef>
            </a:pPr>
            <a:r>
              <a:rPr lang="en-US" altLang="en-US" sz="2000" b="1" u="sng">
                <a:ea typeface="ＭＳ Ｐゴシック" panose="020B0600070205080204" pitchFamily="34" charset="-128"/>
              </a:rPr>
              <a:t>Option</a:t>
            </a:r>
            <a:r>
              <a:rPr lang="en-US" altLang="en-US" sz="2000">
                <a:ea typeface="ＭＳ Ｐゴシック" panose="020B0600070205080204" pitchFamily="34" charset="-128"/>
              </a:rPr>
              <a:t> – Provide detailed consideration of exposure assumptions </a:t>
            </a:r>
            <a:endParaRPr lang="en-US" altLang="en-US" sz="2000" b="1" u="sng">
              <a:ea typeface="ＭＳ Ｐゴシック" panose="020B0600070205080204" pitchFamily="34" charset="-128"/>
            </a:endParaRPr>
          </a:p>
          <a:p>
            <a:pPr lvl="1">
              <a:spcBef>
                <a:spcPts val="300"/>
              </a:spcBef>
            </a:pPr>
            <a:r>
              <a:rPr lang="en-US" altLang="en-US" sz="2000" b="1" u="sng">
                <a:ea typeface="ＭＳ Ｐゴシック" panose="020B0600070205080204" pitchFamily="34" charset="-128"/>
              </a:rPr>
              <a:t>Option</a:t>
            </a:r>
            <a:r>
              <a:rPr lang="en-US" altLang="en-US" sz="2000">
                <a:ea typeface="ＭＳ Ｐゴシック" panose="020B0600070205080204" pitchFamily="34" charset="-128"/>
              </a:rPr>
              <a:t> – Include multiple descriptors of risk</a:t>
            </a:r>
          </a:p>
          <a:p>
            <a:pPr lvl="1">
              <a:spcBef>
                <a:spcPts val="300"/>
              </a:spcBef>
            </a:pPr>
            <a:endParaRPr lang="en-US" altLang="en-US" sz="2000">
              <a:ea typeface="ＭＳ Ｐゴシック" panose="020B0600070205080204" pitchFamily="34" charset="-128"/>
            </a:endParaRPr>
          </a:p>
          <a:p>
            <a:pPr lvl="1">
              <a:spcBef>
                <a:spcPts val="300"/>
              </a:spcBef>
            </a:pPr>
            <a:endParaRPr lang="en-US" altLang="en-US" sz="2000">
              <a:ea typeface="ＭＳ Ｐゴシック" panose="020B0600070205080204" pitchFamily="34" charset="-128"/>
            </a:endParaRPr>
          </a:p>
          <a:p>
            <a:pPr lvl="1">
              <a:spcBef>
                <a:spcPts val="300"/>
              </a:spcBef>
            </a:pPr>
            <a:endParaRPr lang="en-US" altLang="en-US" sz="2000">
              <a:ea typeface="ＭＳ Ｐゴシック" panose="020B0600070205080204" pitchFamily="34" charset="-128"/>
            </a:endParaRPr>
          </a:p>
          <a:p>
            <a:pPr lvl="1">
              <a:spcBef>
                <a:spcPts val="300"/>
              </a:spcBef>
            </a:pPr>
            <a:endParaRPr lang="en-US" altLang="en-US" sz="2000">
              <a:ea typeface="ＭＳ Ｐゴシック" panose="020B0600070205080204" pitchFamily="34" charset="-128"/>
            </a:endParaRPr>
          </a:p>
          <a:p>
            <a:pPr lvl="1">
              <a:spcBef>
                <a:spcPts val="300"/>
              </a:spcBef>
              <a:buFontTx/>
              <a:buNone/>
            </a:pPr>
            <a:endParaRPr lang="en-US" altLang="en-US" sz="2000">
              <a:ea typeface="ＭＳ Ｐゴシック" panose="020B0600070205080204" pitchFamily="34" charset="-128"/>
            </a:endParaRPr>
          </a:p>
          <a:p>
            <a:pPr marL="914400" lvl="2" indent="0">
              <a:spcBef>
                <a:spcPts val="300"/>
              </a:spcBef>
              <a:buFont typeface="Wingdings" panose="05000000000000000000" pitchFamily="2" charset="2"/>
              <a:buNone/>
            </a:pPr>
            <a:endParaRPr lang="en-US" altLang="en-US" sz="1700">
              <a:ea typeface="ＭＳ Ｐゴシック" panose="020B0600070205080204" pitchFamily="34" charset="-128"/>
            </a:endParaRPr>
          </a:p>
          <a:p>
            <a:pPr marL="914400" lvl="2" indent="0">
              <a:spcBef>
                <a:spcPts val="300"/>
              </a:spcBef>
            </a:pPr>
            <a:endParaRPr lang="en-US" altLang="en-US" sz="1700">
              <a:ea typeface="ＭＳ Ｐゴシック" panose="020B0600070205080204" pitchFamily="34" charset="-128"/>
            </a:endParaRPr>
          </a:p>
        </p:txBody>
      </p:sp>
      <p:pic>
        <p:nvPicPr>
          <p:cNvPr id="17412" name="Picture 4">
            <a:extLst>
              <a:ext uri="{FF2B5EF4-FFF2-40B4-BE49-F238E27FC236}">
                <a16:creationId xmlns:a16="http://schemas.microsoft.com/office/drawing/2014/main" id="{267028BE-9542-4A6A-BF43-F4DDCC77A160}"/>
              </a:ext>
            </a:extLst>
          </p:cNvPr>
          <p:cNvPicPr>
            <a:picLocks noChangeAspect="1" noChangeArrowheads="1"/>
          </p:cNvPicPr>
          <p:nvPr/>
        </p:nvPicPr>
        <p:blipFill>
          <a:blip r:embed="rId3"/>
          <a:srcRect l="67920" t="12956" r="15260" b="69028"/>
          <a:stretch>
            <a:fillRect/>
          </a:stretch>
        </p:blipFill>
        <p:spPr bwMode="auto">
          <a:xfrm>
            <a:off x="4953000" y="4648200"/>
            <a:ext cx="3186113" cy="1887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34501" name="Picture 5">
            <a:extLst>
              <a:ext uri="{FF2B5EF4-FFF2-40B4-BE49-F238E27FC236}">
                <a16:creationId xmlns:a16="http://schemas.microsoft.com/office/drawing/2014/main" id="{D1D98D51-581C-4C11-8F93-175CC79B7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648200"/>
            <a:ext cx="3616325" cy="187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4502" name="TextBox 1">
            <a:extLst>
              <a:ext uri="{FF2B5EF4-FFF2-40B4-BE49-F238E27FC236}">
                <a16:creationId xmlns:a16="http://schemas.microsoft.com/office/drawing/2014/main" id="{06041BBD-C78A-44E4-9782-999F53412FA6}"/>
              </a:ext>
            </a:extLst>
          </p:cNvPr>
          <p:cNvSpPr txBox="1">
            <a:spLocks noChangeArrowheads="1"/>
          </p:cNvSpPr>
          <p:nvPr/>
        </p:nvSpPr>
        <p:spPr bwMode="auto">
          <a:xfrm>
            <a:off x="2973388" y="6488113"/>
            <a:ext cx="6137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Figure Sources: </a:t>
            </a:r>
            <a:r>
              <a:rPr lang="en-US" altLang="en-US" sz="1800">
                <a:solidFill>
                  <a:schemeClr val="tx1"/>
                </a:solidFill>
                <a:hlinkClick r:id="rId5"/>
              </a:rPr>
              <a:t>ITRC 2012, ISM-1</a:t>
            </a:r>
            <a:r>
              <a:rPr lang="en-US" altLang="en-US" sz="1800">
                <a:solidFill>
                  <a:schemeClr val="tx1"/>
                </a:solidFill>
              </a:rPr>
              <a:t>; USEPA 2010, ProUCL</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itle 1">
            <a:extLst>
              <a:ext uri="{FF2B5EF4-FFF2-40B4-BE49-F238E27FC236}">
                <a16:creationId xmlns:a16="http://schemas.microsoft.com/office/drawing/2014/main" id="{833BAD04-204B-406A-81CD-BB2B307ED36B}"/>
              </a:ext>
            </a:extLst>
          </p:cNvPr>
          <p:cNvSpPr>
            <a:spLocks noGrp="1"/>
          </p:cNvSpPr>
          <p:nvPr>
            <p:ph type="title"/>
          </p:nvPr>
        </p:nvSpPr>
        <p:spPr/>
        <p:txBody>
          <a:bodyPr/>
          <a:lstStyle/>
          <a:p>
            <a:r>
              <a:rPr lang="en-US" altLang="en-US">
                <a:ea typeface="ＭＳ Ｐゴシック" panose="020B0600070205080204" pitchFamily="34" charset="-128"/>
              </a:rPr>
              <a:t>Other Issues Addressed in Chapter 7</a:t>
            </a:r>
          </a:p>
        </p:txBody>
      </p:sp>
      <p:sp>
        <p:nvSpPr>
          <p:cNvPr id="236547" name="Content Placeholder 2">
            <a:extLst>
              <a:ext uri="{FF2B5EF4-FFF2-40B4-BE49-F238E27FC236}">
                <a16:creationId xmlns:a16="http://schemas.microsoft.com/office/drawing/2014/main" id="{270B5567-F7B3-4E33-AADC-E94C86C984FA}"/>
              </a:ext>
            </a:extLst>
          </p:cNvPr>
          <p:cNvSpPr>
            <a:spLocks noGrp="1"/>
          </p:cNvSpPr>
          <p:nvPr>
            <p:ph idx="1"/>
          </p:nvPr>
        </p:nvSpPr>
        <p:spPr>
          <a:xfrm>
            <a:off x="304800" y="1600200"/>
            <a:ext cx="8077200" cy="4343400"/>
          </a:xfrm>
        </p:spPr>
        <p:txBody>
          <a:bodyPr/>
          <a:lstStyle/>
          <a:p>
            <a:r>
              <a:rPr lang="en-US" altLang="en-US" sz="2400">
                <a:ea typeface="ＭＳ Ｐゴシック" panose="020B0600070205080204" pitchFamily="34" charset="-128"/>
              </a:rPr>
              <a:t>Summation of risk results for multiple media or pathways</a:t>
            </a:r>
          </a:p>
          <a:p>
            <a:r>
              <a:rPr lang="en-US" altLang="en-US" sz="2400">
                <a:ea typeface="ＭＳ Ｐゴシック" panose="020B0600070205080204" pitchFamily="34" charset="-128"/>
              </a:rPr>
              <a:t>Considerations for probabilistic risk assessment</a:t>
            </a:r>
          </a:p>
          <a:p>
            <a:r>
              <a:rPr lang="en-US" altLang="en-US" sz="2400">
                <a:ea typeface="ＭＳ Ｐゴシック" panose="020B0600070205080204" pitchFamily="34" charset="-128"/>
              </a:rPr>
              <a:t>Resources and tools </a:t>
            </a:r>
          </a:p>
          <a:p>
            <a:pPr lvl="1"/>
            <a:r>
              <a:rPr lang="en-US" altLang="en-US" sz="2000">
                <a:ea typeface="ＭＳ Ｐゴシック" panose="020B0600070205080204" pitchFamily="34" charset="-128"/>
              </a:rPr>
              <a:t>Tools available to calculate risk</a:t>
            </a:r>
          </a:p>
          <a:p>
            <a:pPr lvl="2"/>
            <a:r>
              <a:rPr lang="en-US" altLang="en-US" sz="2000">
                <a:ea typeface="ＭＳ Ｐゴシック" panose="020B0600070205080204" pitchFamily="34" charset="-128"/>
              </a:rPr>
              <a:t>Spatial Analysis and Decision Assistance </a:t>
            </a:r>
            <a:r>
              <a:rPr lang="en-US" altLang="en-US" sz="2000">
                <a:ea typeface="ＭＳ Ｐゴシック" panose="020B0600070205080204" pitchFamily="34" charset="-128"/>
                <a:hlinkClick r:id="rId3"/>
              </a:rPr>
              <a:t>http://www.sadaproject.net</a:t>
            </a:r>
            <a:r>
              <a:rPr lang="en-US" altLang="en-US" sz="2000">
                <a:ea typeface="ＭＳ Ｐゴシック" panose="020B0600070205080204" pitchFamily="34" charset="-128"/>
              </a:rPr>
              <a:t> </a:t>
            </a:r>
          </a:p>
          <a:p>
            <a:pPr lvl="2"/>
            <a:r>
              <a:rPr lang="en-US" altLang="en-US" sz="2000">
                <a:ea typeface="ＭＳ Ｐゴシック" panose="020B0600070205080204" pitchFamily="34" charset="-128"/>
              </a:rPr>
              <a:t>Army Risk Assessment Modeling System </a:t>
            </a:r>
            <a:r>
              <a:rPr lang="en-US" altLang="en-US" sz="2000">
                <a:ea typeface="ＭＳ Ｐゴシック" panose="020B0600070205080204" pitchFamily="34" charset="-128"/>
                <a:hlinkClick r:id="rId4"/>
              </a:rPr>
              <a:t>http://el.erdc.usace.army.mil/arams/arams.html</a:t>
            </a:r>
            <a:endParaRPr lang="en-US" altLang="en-US" sz="2000">
              <a:ea typeface="ＭＳ Ｐゴシック" panose="020B0600070205080204" pitchFamily="34" charset="-128"/>
            </a:endParaRPr>
          </a:p>
          <a:p>
            <a:pPr lvl="2"/>
            <a:r>
              <a:rPr lang="en-US" altLang="en-US" sz="2000">
                <a:ea typeface="ＭＳ Ｐゴシック" panose="020B0600070205080204" pitchFamily="34" charset="-128"/>
              </a:rPr>
              <a:t>EPA Regional Screening Level (RSL) Calculator </a:t>
            </a:r>
            <a:br>
              <a:rPr lang="en-US" altLang="en-US" sz="2000">
                <a:ea typeface="ＭＳ Ｐゴシック" panose="020B0600070205080204" pitchFamily="34" charset="-128"/>
              </a:rPr>
            </a:br>
            <a:r>
              <a:rPr lang="en-US" altLang="en-US" sz="2000">
                <a:ea typeface="ＭＳ Ｐゴシック" panose="020B0600070205080204" pitchFamily="34" charset="-128"/>
                <a:hlinkClick r:id="rId5"/>
              </a:rPr>
              <a:t>http://epa-prgs.ornl.gov/cgi-bin/chemicals/csl_search</a:t>
            </a:r>
            <a:r>
              <a:rPr lang="en-US" altLang="en-US" sz="2000">
                <a:ea typeface="ＭＳ Ｐゴシック" panose="020B0600070205080204" pitchFamily="34" charset="-128"/>
              </a:rPr>
              <a:t>  </a:t>
            </a:r>
          </a:p>
          <a:p>
            <a:pPr lvl="2"/>
            <a:r>
              <a:rPr lang="en-US" altLang="en-US" sz="2000">
                <a:ea typeface="ＭＳ Ｐゴシック" panose="020B0600070205080204" pitchFamily="34" charset="-128"/>
              </a:rPr>
              <a:t>Risk Assessment Information System (RAIS) Contaminated Media (Risk) Calculator </a:t>
            </a:r>
            <a:r>
              <a:rPr lang="en-US" altLang="en-US" sz="2000">
                <a:ea typeface="ＭＳ Ｐゴシック" panose="020B0600070205080204" pitchFamily="34" charset="-128"/>
                <a:hlinkClick r:id="rId6"/>
              </a:rPr>
              <a:t>http://rais.ornl.gov</a:t>
            </a:r>
            <a:r>
              <a:rPr lang="en-US" altLang="en-US" sz="2000">
                <a:ea typeface="ＭＳ Ｐゴシック" panose="020B0600070205080204" pitchFamily="34" charset="-128"/>
              </a:rPr>
              <a:t> </a:t>
            </a:r>
          </a:p>
          <a:p>
            <a:pPr lvl="1"/>
            <a:endParaRPr lang="en-US" altLang="en-US" sz="2000">
              <a:ea typeface="ＭＳ Ｐゴシック" panose="020B0600070205080204" pitchFamily="34" charset="-12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6" descr="C:\Users\Juliana\Desktop\Picture2.jpg">
            <a:extLst>
              <a:ext uri="{FF2B5EF4-FFF2-40B4-BE49-F238E27FC236}">
                <a16:creationId xmlns:a16="http://schemas.microsoft.com/office/drawing/2014/main" id="{443B3155-5740-4EBB-8D72-B7C2409A1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3" y="1822450"/>
            <a:ext cx="6072187"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5" name="Title 3">
            <a:extLst>
              <a:ext uri="{FF2B5EF4-FFF2-40B4-BE49-F238E27FC236}">
                <a16:creationId xmlns:a16="http://schemas.microsoft.com/office/drawing/2014/main" id="{DD2C01AE-8039-49DB-936E-178F4D1A7877}"/>
              </a:ext>
            </a:extLst>
          </p:cNvPr>
          <p:cNvSpPr>
            <a:spLocks noGrp="1"/>
          </p:cNvSpPr>
          <p:nvPr>
            <p:ph type="title"/>
          </p:nvPr>
        </p:nvSpPr>
        <p:spPr/>
        <p:txBody>
          <a:bodyPr/>
          <a:lstStyle/>
          <a:p>
            <a:r>
              <a:rPr lang="en-US" altLang="en-US">
                <a:ea typeface="ＭＳ Ｐゴシック" panose="020B0600070205080204" pitchFamily="34" charset="-128"/>
              </a:rPr>
              <a:t>Risk Management (Chapter 8)</a:t>
            </a:r>
          </a:p>
        </p:txBody>
      </p:sp>
      <p:sp>
        <p:nvSpPr>
          <p:cNvPr id="238596" name="Left Arrow 2">
            <a:extLst>
              <a:ext uri="{FF2B5EF4-FFF2-40B4-BE49-F238E27FC236}">
                <a16:creationId xmlns:a16="http://schemas.microsoft.com/office/drawing/2014/main" id="{757CF1AA-117E-48C7-9AD7-6EBF3983B8E7}"/>
              </a:ext>
            </a:extLst>
          </p:cNvPr>
          <p:cNvSpPr>
            <a:spLocks noChangeArrowheads="1"/>
          </p:cNvSpPr>
          <p:nvPr/>
        </p:nvSpPr>
        <p:spPr bwMode="auto">
          <a:xfrm rot="-7465094">
            <a:off x="1071563" y="2844800"/>
            <a:ext cx="1295400" cy="234950"/>
          </a:xfrm>
          <a:prstGeom prst="leftArrow">
            <a:avLst>
              <a:gd name="adj1" fmla="val 50000"/>
              <a:gd name="adj2" fmla="val 50158"/>
            </a:avLst>
          </a:prstGeom>
          <a:solidFill>
            <a:schemeClr val="bg1"/>
          </a:solidFill>
          <a:ln w="9525">
            <a:solidFill>
              <a:srgbClr val="000000"/>
            </a:solidFill>
            <a:miter lim="800000"/>
            <a:headEnd/>
            <a:tailEnd/>
          </a:ln>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238597" name="Oval 1">
            <a:extLst>
              <a:ext uri="{FF2B5EF4-FFF2-40B4-BE49-F238E27FC236}">
                <a16:creationId xmlns:a16="http://schemas.microsoft.com/office/drawing/2014/main" id="{9A51AF44-7959-46B3-8446-260CA03A7117}"/>
              </a:ext>
            </a:extLst>
          </p:cNvPr>
          <p:cNvSpPr>
            <a:spLocks noChangeArrowheads="1"/>
          </p:cNvSpPr>
          <p:nvPr/>
        </p:nvSpPr>
        <p:spPr bwMode="auto">
          <a:xfrm rot="-1835364">
            <a:off x="1436688" y="3514725"/>
            <a:ext cx="1635125" cy="706438"/>
          </a:xfrm>
          <a:prstGeom prst="ellips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7" descr="C:\Users\Juliana\Desktop\Picture9.jpg">
            <a:extLst>
              <a:ext uri="{FF2B5EF4-FFF2-40B4-BE49-F238E27FC236}">
                <a16:creationId xmlns:a16="http://schemas.microsoft.com/office/drawing/2014/main" id="{B5A627C5-6EB8-45FB-B66C-C69E11E42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175" y="2133600"/>
            <a:ext cx="394970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Title 1">
            <a:extLst>
              <a:ext uri="{FF2B5EF4-FFF2-40B4-BE49-F238E27FC236}">
                <a16:creationId xmlns:a16="http://schemas.microsoft.com/office/drawing/2014/main" id="{FD345233-4CDE-4B29-923E-533DBC69E66E}"/>
              </a:ext>
            </a:extLst>
          </p:cNvPr>
          <p:cNvSpPr>
            <a:spLocks noGrp="1"/>
          </p:cNvSpPr>
          <p:nvPr>
            <p:ph type="title"/>
          </p:nvPr>
        </p:nvSpPr>
        <p:spPr>
          <a:xfrm>
            <a:off x="460375" y="92075"/>
            <a:ext cx="7504113" cy="1050925"/>
          </a:xfrm>
        </p:spPr>
        <p:txBody>
          <a:bodyPr/>
          <a:lstStyle/>
          <a:p>
            <a:r>
              <a:rPr lang="en-US" altLang="en-US">
                <a:ea typeface="ＭＳ Ｐゴシック" panose="020B0600070205080204" pitchFamily="34" charset="-128"/>
              </a:rPr>
              <a:t>Risk Management Overview</a:t>
            </a:r>
            <a:br>
              <a:rPr lang="en-US" altLang="en-US">
                <a:ea typeface="ＭＳ Ｐゴシック" panose="020B0600070205080204" pitchFamily="34" charset="-128"/>
              </a:rPr>
            </a:br>
            <a:r>
              <a:rPr lang="en-US" altLang="en-US">
                <a:ea typeface="ＭＳ Ｐゴシック" panose="020B0600070205080204" pitchFamily="34" charset="-128"/>
              </a:rPr>
              <a:t>(Chapter 8)</a:t>
            </a:r>
          </a:p>
        </p:txBody>
      </p:sp>
      <p:sp>
        <p:nvSpPr>
          <p:cNvPr id="240644" name="Content Placeholder 4">
            <a:extLst>
              <a:ext uri="{FF2B5EF4-FFF2-40B4-BE49-F238E27FC236}">
                <a16:creationId xmlns:a16="http://schemas.microsoft.com/office/drawing/2014/main" id="{BBC2B972-4CAA-466F-ACE4-C81CEE3ADA13}"/>
              </a:ext>
            </a:extLst>
          </p:cNvPr>
          <p:cNvSpPr>
            <a:spLocks noGrp="1"/>
          </p:cNvSpPr>
          <p:nvPr>
            <p:ph sz="half" idx="1"/>
          </p:nvPr>
        </p:nvSpPr>
        <p:spPr>
          <a:xfrm>
            <a:off x="307975" y="1524000"/>
            <a:ext cx="4111625" cy="4419600"/>
          </a:xfrm>
        </p:spPr>
        <p:txBody>
          <a:bodyPr/>
          <a:lstStyle/>
          <a:p>
            <a:r>
              <a:rPr lang="en-US" altLang="en-US">
                <a:ea typeface="ＭＳ Ｐゴシック" panose="020B0600070205080204" pitchFamily="34" charset="-128"/>
              </a:rPr>
              <a:t>The process of identifying, evaluating, selecting, and implementing actions to reduce risk to human health</a:t>
            </a:r>
          </a:p>
          <a:p>
            <a:pPr lvl="1"/>
            <a:r>
              <a:rPr lang="en-US" altLang="en-US">
                <a:ea typeface="ＭＳ Ｐゴシック" panose="020B0600070205080204" pitchFamily="34" charset="-128"/>
              </a:rPr>
              <a:t>Science</a:t>
            </a:r>
          </a:p>
          <a:p>
            <a:pPr lvl="1"/>
            <a:r>
              <a:rPr lang="en-US" altLang="en-US">
                <a:ea typeface="ＭＳ Ｐゴシック" panose="020B0600070205080204" pitchFamily="34" charset="-128"/>
              </a:rPr>
              <a:t>Policy</a:t>
            </a:r>
          </a:p>
          <a:p>
            <a:pPr lvl="1"/>
            <a:r>
              <a:rPr lang="en-US" altLang="en-US">
                <a:ea typeface="ＭＳ Ｐゴシック" panose="020B0600070205080204" pitchFamily="34" charset="-128"/>
              </a:rPr>
              <a:t>Professional judgment</a:t>
            </a:r>
          </a:p>
          <a:p>
            <a:pPr lvl="1"/>
            <a:r>
              <a:rPr lang="en-US" altLang="en-US">
                <a:ea typeface="ＭＳ Ｐゴシック" panose="020B0600070205080204" pitchFamily="34" charset="-128"/>
              </a:rPr>
              <a:t>Social, Political and Economic Concerns</a:t>
            </a:r>
          </a:p>
        </p:txBody>
      </p:sp>
      <p:sp>
        <p:nvSpPr>
          <p:cNvPr id="240645" name="AutoShape 6" descr="http://risk.aciwebs.com/Content/Resources/Images/figure_8_1_400x398.png">
            <a:extLst>
              <a:ext uri="{FF2B5EF4-FFF2-40B4-BE49-F238E27FC236}">
                <a16:creationId xmlns:a16="http://schemas.microsoft.com/office/drawing/2014/main" id="{31E86D69-F146-49CB-B35E-EE4D8248154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240646" name="Rectangle 1">
            <a:extLst>
              <a:ext uri="{FF2B5EF4-FFF2-40B4-BE49-F238E27FC236}">
                <a16:creationId xmlns:a16="http://schemas.microsoft.com/office/drawing/2014/main" id="{958A446A-36CF-457C-A8A4-5300756BB665}"/>
              </a:ext>
            </a:extLst>
          </p:cNvPr>
          <p:cNvSpPr>
            <a:spLocks noChangeArrowheads="1"/>
          </p:cNvSpPr>
          <p:nvPr/>
        </p:nvSpPr>
        <p:spPr bwMode="auto">
          <a:xfrm>
            <a:off x="3048000" y="6096000"/>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Figure 8-1. Risk management process. </a:t>
            </a:r>
          </a:p>
          <a:p>
            <a:pPr algn="r">
              <a:spcBef>
                <a:spcPct val="0"/>
              </a:spcBef>
              <a:buClrTx/>
              <a:buSzTx/>
              <a:buFontTx/>
              <a:buNone/>
            </a:pPr>
            <a:r>
              <a:rPr lang="en-US" altLang="en-US" sz="1800">
                <a:solidFill>
                  <a:schemeClr val="tx1"/>
                </a:solidFill>
              </a:rPr>
              <a:t>Source: Adapted from Commission 1997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a:extLst>
              <a:ext uri="{FF2B5EF4-FFF2-40B4-BE49-F238E27FC236}">
                <a16:creationId xmlns:a16="http://schemas.microsoft.com/office/drawing/2014/main" id="{E375AA85-839C-4BCC-9911-D4ECB817FE36}"/>
              </a:ext>
            </a:extLst>
          </p:cNvPr>
          <p:cNvSpPr>
            <a:spLocks noGrp="1"/>
          </p:cNvSpPr>
          <p:nvPr>
            <p:ph type="title"/>
          </p:nvPr>
        </p:nvSpPr>
        <p:spPr/>
        <p:txBody>
          <a:bodyPr/>
          <a:lstStyle/>
          <a:p>
            <a:r>
              <a:rPr lang="en-US" altLang="en-US">
                <a:ea typeface="ＭＳ Ｐゴシック" panose="020B0600070205080204" pitchFamily="34" charset="-128"/>
              </a:rPr>
              <a:t>Poll Question – Changes in Land Use</a:t>
            </a:r>
          </a:p>
        </p:txBody>
      </p:sp>
      <p:sp>
        <p:nvSpPr>
          <p:cNvPr id="242691" name="Content Placeholder 2">
            <a:extLst>
              <a:ext uri="{FF2B5EF4-FFF2-40B4-BE49-F238E27FC236}">
                <a16:creationId xmlns:a16="http://schemas.microsoft.com/office/drawing/2014/main" id="{73A78FCB-43AF-4D23-8F65-08C3AD830AD6}"/>
              </a:ext>
            </a:extLst>
          </p:cNvPr>
          <p:cNvSpPr>
            <a:spLocks noGrp="1"/>
          </p:cNvSpPr>
          <p:nvPr>
            <p:ph idx="1"/>
          </p:nvPr>
        </p:nvSpPr>
        <p:spPr>
          <a:xfrm>
            <a:off x="847725" y="1698625"/>
            <a:ext cx="7851775" cy="1724025"/>
          </a:xfrm>
        </p:spPr>
        <p:txBody>
          <a:bodyPr/>
          <a:lstStyle/>
          <a:p>
            <a:r>
              <a:rPr lang="en-US" altLang="en-US">
                <a:ea typeface="ＭＳ Ｐゴシック" panose="020B0600070205080204" pitchFamily="34" charset="-128"/>
              </a:rPr>
              <a:t>Have the land use assumptions for your projects ever changed after the risk assessment was completed?</a:t>
            </a:r>
          </a:p>
          <a:p>
            <a:endParaRPr lang="en-US" altLang="en-US">
              <a:ea typeface="ＭＳ Ｐゴシック" panose="020B0600070205080204" pitchFamily="34" charset="-128"/>
            </a:endParaRPr>
          </a:p>
          <a:p>
            <a:pPr lvl="2"/>
            <a:r>
              <a:rPr lang="en-US" altLang="en-US">
                <a:ea typeface="ＭＳ Ｐゴシック" panose="020B0600070205080204" pitchFamily="34" charset="-128"/>
              </a:rPr>
              <a:t>Yes, frequently</a:t>
            </a:r>
          </a:p>
          <a:p>
            <a:pPr lvl="2"/>
            <a:r>
              <a:rPr lang="en-US" altLang="en-US">
                <a:ea typeface="ＭＳ Ｐゴシック" panose="020B0600070205080204" pitchFamily="34" charset="-128"/>
              </a:rPr>
              <a:t>Yes, a few times</a:t>
            </a:r>
          </a:p>
          <a:p>
            <a:pPr lvl="2"/>
            <a:r>
              <a:rPr lang="en-US" altLang="en-US">
                <a:ea typeface="ＭＳ Ｐゴシック" panose="020B0600070205080204" pitchFamily="34" charset="-128"/>
              </a:rPr>
              <a:t>No</a:t>
            </a:r>
          </a:p>
          <a:p>
            <a:endParaRPr lang="en-US" altLang="en-US">
              <a:ea typeface="ＭＳ Ｐゴシック" panose="020B0600070205080204" pitchFamily="34" charset="-128"/>
            </a:endParaRPr>
          </a:p>
        </p:txBody>
      </p:sp>
      <p:sp>
        <p:nvSpPr>
          <p:cNvPr id="4" name="TextBox 9">
            <a:extLst>
              <a:ext uri="{FF2B5EF4-FFF2-40B4-BE49-F238E27FC236}">
                <a16:creationId xmlns:a16="http://schemas.microsoft.com/office/drawing/2014/main" id="{362EF6FF-B438-465F-B28C-3D6BB9B3FEFE}"/>
              </a:ext>
            </a:extLst>
          </p:cNvPr>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ea typeface="MS PGothic" panose="020B0600070205080204" pitchFamily="34" charset="-128"/>
              </a:rPr>
              <a:t>Poll Question</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a:extLst>
              <a:ext uri="{FF2B5EF4-FFF2-40B4-BE49-F238E27FC236}">
                <a16:creationId xmlns:a16="http://schemas.microsoft.com/office/drawing/2014/main" id="{C0260EB7-9D62-4013-BDA6-6A266F83D940}"/>
              </a:ext>
            </a:extLst>
          </p:cNvPr>
          <p:cNvSpPr>
            <a:spLocks noGrp="1"/>
          </p:cNvSpPr>
          <p:nvPr>
            <p:ph type="title"/>
          </p:nvPr>
        </p:nvSpPr>
        <p:spPr/>
        <p:txBody>
          <a:bodyPr/>
          <a:lstStyle/>
          <a:p>
            <a:r>
              <a:rPr lang="en-US" altLang="en-US">
                <a:ea typeface="ＭＳ Ｐゴシック" panose="020B0600070205080204" pitchFamily="34" charset="-128"/>
              </a:rPr>
              <a:t>Risk Assessment to Inform Risk Management</a:t>
            </a:r>
          </a:p>
        </p:txBody>
      </p:sp>
      <p:sp>
        <p:nvSpPr>
          <p:cNvPr id="244739" name="Content Placeholder 2">
            <a:extLst>
              <a:ext uri="{FF2B5EF4-FFF2-40B4-BE49-F238E27FC236}">
                <a16:creationId xmlns:a16="http://schemas.microsoft.com/office/drawing/2014/main" id="{C15FFAAD-923F-4356-B47E-65796E12188C}"/>
              </a:ext>
            </a:extLst>
          </p:cNvPr>
          <p:cNvSpPr>
            <a:spLocks noGrp="1"/>
          </p:cNvSpPr>
          <p:nvPr>
            <p:ph sz="half" idx="1"/>
          </p:nvPr>
        </p:nvSpPr>
        <p:spPr>
          <a:xfrm>
            <a:off x="609600" y="1676400"/>
            <a:ext cx="7315200" cy="41148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Accounting for changes in scientific consensus or land use</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Have ongoing communication between Project Managers and Risk Assessors</a:t>
            </a:r>
          </a:p>
        </p:txBody>
      </p:sp>
      <p:pic>
        <p:nvPicPr>
          <p:cNvPr id="244740" name="Picture 5" descr="C:\Users\jrocc_000\AppData\Local\Microsoft\Windows\INetCache\IE\O7B5MA9C\2834656935_b93bffd204_z[1].jpg">
            <a:extLst>
              <a:ext uri="{FF2B5EF4-FFF2-40B4-BE49-F238E27FC236}">
                <a16:creationId xmlns:a16="http://schemas.microsoft.com/office/drawing/2014/main" id="{5FA93148-82D6-4250-BB97-9E6C4A1C5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33800"/>
            <a:ext cx="37338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1" name="Picture 6" descr="C:\Users\jrocc_000\AppData\Local\Microsoft\Windows\INetCache\IE\O7B5MA9C\4518326115_17761b8e2c_z[1].jpg">
            <a:extLst>
              <a:ext uri="{FF2B5EF4-FFF2-40B4-BE49-F238E27FC236}">
                <a16:creationId xmlns:a16="http://schemas.microsoft.com/office/drawing/2014/main" id="{0CFC7EE7-186B-41FC-890A-8B7612F55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729038"/>
            <a:ext cx="3516313"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2" name="TextBox 3">
            <a:extLst>
              <a:ext uri="{FF2B5EF4-FFF2-40B4-BE49-F238E27FC236}">
                <a16:creationId xmlns:a16="http://schemas.microsoft.com/office/drawing/2014/main" id="{2D8F877C-00AE-4BA4-9E03-66C93E0410BC}"/>
              </a:ext>
            </a:extLst>
          </p:cNvPr>
          <p:cNvSpPr txBox="1">
            <a:spLocks noChangeArrowheads="1"/>
          </p:cNvSpPr>
          <p:nvPr/>
        </p:nvSpPr>
        <p:spPr bwMode="auto">
          <a:xfrm>
            <a:off x="0" y="6488113"/>
            <a:ext cx="2941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5"/>
              </a:rPr>
              <a:t>ITRC RISK-3 Section 8.2.1</a:t>
            </a:r>
            <a:endParaRPr lang="en-US" altLang="en-US" sz="1800">
              <a:solidFill>
                <a:schemeClr val="tx1"/>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a:extLst>
              <a:ext uri="{FF2B5EF4-FFF2-40B4-BE49-F238E27FC236}">
                <a16:creationId xmlns:a16="http://schemas.microsoft.com/office/drawing/2014/main" id="{720248CB-7840-4087-AFEF-37EE892E77F9}"/>
              </a:ext>
            </a:extLst>
          </p:cNvPr>
          <p:cNvSpPr>
            <a:spLocks noGrp="1"/>
          </p:cNvSpPr>
          <p:nvPr>
            <p:ph type="title"/>
          </p:nvPr>
        </p:nvSpPr>
        <p:spPr/>
        <p:txBody>
          <a:bodyPr/>
          <a:lstStyle/>
          <a:p>
            <a:r>
              <a:rPr lang="en-US" altLang="en-US">
                <a:ea typeface="ＭＳ Ｐゴシック" panose="020B0600070205080204" pitchFamily="34" charset="-128"/>
              </a:rPr>
              <a:t>Risk Assessment to Inform Risk Management</a:t>
            </a:r>
          </a:p>
        </p:txBody>
      </p:sp>
      <p:sp>
        <p:nvSpPr>
          <p:cNvPr id="246787" name="Content Placeholder 2">
            <a:extLst>
              <a:ext uri="{FF2B5EF4-FFF2-40B4-BE49-F238E27FC236}">
                <a16:creationId xmlns:a16="http://schemas.microsoft.com/office/drawing/2014/main" id="{40EE4560-5229-4542-9446-8CCF7202A140}"/>
              </a:ext>
            </a:extLst>
          </p:cNvPr>
          <p:cNvSpPr>
            <a:spLocks noGrp="1"/>
          </p:cNvSpPr>
          <p:nvPr>
            <p:ph sz="half" idx="1"/>
          </p:nvPr>
        </p:nvSpPr>
        <p:spPr>
          <a:xfrm>
            <a:off x="533400" y="1600200"/>
            <a:ext cx="8077200" cy="41148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Accounting for changes in scientific consensus or land use</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Perform a qualitative or semi-quantitative reevaluation</a:t>
            </a:r>
          </a:p>
          <a:p>
            <a:pPr lvl="2"/>
            <a:r>
              <a:rPr lang="en-US" altLang="en-US">
                <a:ea typeface="ＭＳ Ｐゴシック" panose="020B0600070205080204" pitchFamily="34" charset="-128"/>
              </a:rPr>
              <a:t>Focus on issues pertinent to a specific risk management decision</a:t>
            </a:r>
          </a:p>
          <a:p>
            <a:pPr lvl="2"/>
            <a:r>
              <a:rPr lang="en-US" altLang="en-US">
                <a:ea typeface="ＭＳ Ｐゴシック" panose="020B0600070205080204" pitchFamily="34" charset="-128"/>
              </a:rPr>
              <a:t>Small changes may not need to be updated</a:t>
            </a:r>
          </a:p>
        </p:txBody>
      </p:sp>
      <p:sp>
        <p:nvSpPr>
          <p:cNvPr id="246788" name="TextBox 3">
            <a:extLst>
              <a:ext uri="{FF2B5EF4-FFF2-40B4-BE49-F238E27FC236}">
                <a16:creationId xmlns:a16="http://schemas.microsoft.com/office/drawing/2014/main" id="{2F9FB718-D449-45F0-BFDA-89141687D195}"/>
              </a:ext>
            </a:extLst>
          </p:cNvPr>
          <p:cNvSpPr txBox="1">
            <a:spLocks noChangeArrowheads="1"/>
          </p:cNvSpPr>
          <p:nvPr/>
        </p:nvSpPr>
        <p:spPr bwMode="auto">
          <a:xfrm>
            <a:off x="0" y="6470650"/>
            <a:ext cx="3133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8.2.1.2</a:t>
            </a:r>
            <a:endParaRPr lang="en-US" altLang="en-US" sz="1800">
              <a:solidFill>
                <a:schemeClr val="tx1"/>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1" descr="EPAFig3-3.png">
            <a:extLst>
              <a:ext uri="{FF2B5EF4-FFF2-40B4-BE49-F238E27FC236}">
                <a16:creationId xmlns:a16="http://schemas.microsoft.com/office/drawing/2014/main" id="{33462A0E-73E4-4FF6-BAE0-E66299E2D2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6075" y="2743200"/>
            <a:ext cx="591185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5" name="Title 1">
            <a:extLst>
              <a:ext uri="{FF2B5EF4-FFF2-40B4-BE49-F238E27FC236}">
                <a16:creationId xmlns:a16="http://schemas.microsoft.com/office/drawing/2014/main" id="{E2ADFB73-A939-442E-B1FF-442159BFB55C}"/>
              </a:ext>
            </a:extLst>
          </p:cNvPr>
          <p:cNvSpPr>
            <a:spLocks noGrp="1"/>
          </p:cNvSpPr>
          <p:nvPr>
            <p:ph type="title"/>
          </p:nvPr>
        </p:nvSpPr>
        <p:spPr/>
        <p:txBody>
          <a:bodyPr/>
          <a:lstStyle/>
          <a:p>
            <a:r>
              <a:rPr lang="en-US" altLang="en-US">
                <a:ea typeface="ＭＳ Ｐゴシック" panose="020B0600070205080204" pitchFamily="34" charset="-128"/>
              </a:rPr>
              <a:t>Uncertainty in Numerical Risk Estimates</a:t>
            </a:r>
          </a:p>
        </p:txBody>
      </p:sp>
      <p:sp>
        <p:nvSpPr>
          <p:cNvPr id="248836" name="Content Placeholder 2">
            <a:extLst>
              <a:ext uri="{FF2B5EF4-FFF2-40B4-BE49-F238E27FC236}">
                <a16:creationId xmlns:a16="http://schemas.microsoft.com/office/drawing/2014/main" id="{E4C8604F-2702-4859-A465-5E68157E33A7}"/>
              </a:ext>
            </a:extLst>
          </p:cNvPr>
          <p:cNvSpPr>
            <a:spLocks noGrp="1"/>
          </p:cNvSpPr>
          <p:nvPr>
            <p:ph sz="half" idx="1"/>
          </p:nvPr>
        </p:nvSpPr>
        <p:spPr>
          <a:xfrm>
            <a:off x="685800" y="1524000"/>
            <a:ext cx="8077200" cy="41148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Full consideration of uncertainty in numerical risk estimates</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Probabilistic uncertainty evaluation</a:t>
            </a:r>
          </a:p>
          <a:p>
            <a:pPr lvl="1"/>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p:txBody>
      </p:sp>
      <p:sp>
        <p:nvSpPr>
          <p:cNvPr id="248837" name="TextBox 1">
            <a:extLst>
              <a:ext uri="{FF2B5EF4-FFF2-40B4-BE49-F238E27FC236}">
                <a16:creationId xmlns:a16="http://schemas.microsoft.com/office/drawing/2014/main" id="{0AB9EE8A-3F53-4C2C-A2B4-0D9B0853C39E}"/>
              </a:ext>
            </a:extLst>
          </p:cNvPr>
          <p:cNvSpPr txBox="1">
            <a:spLocks noChangeArrowheads="1"/>
          </p:cNvSpPr>
          <p:nvPr/>
        </p:nvSpPr>
        <p:spPr bwMode="auto">
          <a:xfrm>
            <a:off x="3276600" y="6172200"/>
            <a:ext cx="5724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rgbClr val="000000"/>
                </a:solidFill>
              </a:rPr>
              <a:t>Figure Source: USEPA 2001 Risk Assessment Guidance for Superfund Volume III Part A. Figure 3-3</a:t>
            </a:r>
          </a:p>
        </p:txBody>
      </p:sp>
      <p:sp>
        <p:nvSpPr>
          <p:cNvPr id="248838" name="TextBox 3">
            <a:extLst>
              <a:ext uri="{FF2B5EF4-FFF2-40B4-BE49-F238E27FC236}">
                <a16:creationId xmlns:a16="http://schemas.microsoft.com/office/drawing/2014/main" id="{0B5D3834-F86D-4504-9C54-3196E65B5EC3}"/>
              </a:ext>
            </a:extLst>
          </p:cNvPr>
          <p:cNvSpPr txBox="1">
            <a:spLocks noChangeArrowheads="1"/>
          </p:cNvSpPr>
          <p:nvPr/>
        </p:nvSpPr>
        <p:spPr bwMode="auto">
          <a:xfrm>
            <a:off x="0" y="6469063"/>
            <a:ext cx="313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4"/>
              </a:rPr>
              <a:t>ITRC RISK-3 Section 8.2.2.3</a:t>
            </a:r>
            <a:endParaRPr lang="en-US" altLang="en-US" sz="180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C:\Users\Juliana\Desktop\Picture2.jpg">
            <a:extLst>
              <a:ext uri="{FF2B5EF4-FFF2-40B4-BE49-F238E27FC236}">
                <a16:creationId xmlns:a16="http://schemas.microsoft.com/office/drawing/2014/main" id="{3E4516D5-843B-4618-BBDC-B0CDE5BDB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8" y="1371600"/>
            <a:ext cx="647065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3A9063F7-B61E-454F-85CE-131009C4F0F0}"/>
              </a:ext>
            </a:extLst>
          </p:cNvPr>
          <p:cNvSpPr>
            <a:spLocks noGrp="1"/>
          </p:cNvSpPr>
          <p:nvPr>
            <p:ph type="title"/>
          </p:nvPr>
        </p:nvSpPr>
        <p:spPr/>
        <p:txBody>
          <a:bodyPr/>
          <a:lstStyle/>
          <a:p>
            <a:pPr>
              <a:defRPr/>
            </a:pPr>
            <a:r>
              <a:rPr lang="en-US" altLang="en-US" dirty="0">
                <a:latin typeface="+mn-lt"/>
                <a:ea typeface="ＭＳ Ｐゴシック" pitchFamily="34" charset="-128"/>
              </a:rPr>
              <a:t>Presentation Overview</a:t>
            </a:r>
          </a:p>
        </p:txBody>
      </p:sp>
      <p:sp>
        <p:nvSpPr>
          <p:cNvPr id="29700" name="Content Placeholder 2">
            <a:extLst>
              <a:ext uri="{FF2B5EF4-FFF2-40B4-BE49-F238E27FC236}">
                <a16:creationId xmlns:a16="http://schemas.microsoft.com/office/drawing/2014/main" id="{2D77A9EA-A8AB-403B-A431-61A7A40DF31A}"/>
              </a:ext>
            </a:extLst>
          </p:cNvPr>
          <p:cNvSpPr>
            <a:spLocks noGrp="1"/>
          </p:cNvSpPr>
          <p:nvPr>
            <p:ph idx="1"/>
          </p:nvPr>
        </p:nvSpPr>
        <p:spPr>
          <a:xfrm>
            <a:off x="228600" y="1295400"/>
            <a:ext cx="6400800" cy="4800600"/>
          </a:xfrm>
        </p:spPr>
        <p:txBody>
          <a:bodyPr/>
          <a:lstStyle/>
          <a:p>
            <a:r>
              <a:rPr lang="en-US" altLang="en-US" sz="2400">
                <a:ea typeface="ＭＳ Ｐゴシック" panose="020B0600070205080204" pitchFamily="34" charset="-128"/>
              </a:rPr>
              <a:t>Overview of risk assessment in cleanup</a:t>
            </a:r>
          </a:p>
          <a:p>
            <a:r>
              <a:rPr lang="en-US" altLang="en-US" sz="2400">
                <a:ea typeface="ＭＳ Ｐゴシック" panose="020B0600070205080204" pitchFamily="34" charset="-128"/>
              </a:rPr>
              <a:t>Issues and options for the risk </a:t>
            </a:r>
            <a:br>
              <a:rPr lang="en-US" altLang="en-US" sz="2400">
                <a:ea typeface="ＭＳ Ｐゴシック" panose="020B0600070205080204" pitchFamily="34" charset="-128"/>
              </a:rPr>
            </a:br>
            <a:r>
              <a:rPr lang="en-US" altLang="en-US" sz="2400">
                <a:ea typeface="ＭＳ Ｐゴシック" panose="020B0600070205080204" pitchFamily="34" charset="-128"/>
              </a:rPr>
              <a:t>assessment subject areas </a:t>
            </a:r>
          </a:p>
          <a:p>
            <a:r>
              <a:rPr lang="en-US" altLang="en-US" sz="2400">
                <a:ea typeface="ＭＳ Ｐゴシック" panose="020B0600070205080204" pitchFamily="34" charset="-128"/>
              </a:rPr>
              <a:t>How to use the web-based </a:t>
            </a:r>
            <a:br>
              <a:rPr lang="en-US" altLang="en-US" sz="2400">
                <a:ea typeface="ＭＳ Ｐゴシック" panose="020B0600070205080204" pitchFamily="34" charset="-128"/>
              </a:rPr>
            </a:br>
            <a:r>
              <a:rPr lang="en-US" altLang="en-US" sz="2400">
                <a:ea typeface="ＭＳ Ｐゴシック" panose="020B0600070205080204" pitchFamily="34" charset="-128"/>
              </a:rPr>
              <a:t>document</a:t>
            </a:r>
          </a:p>
        </p:txBody>
      </p:sp>
      <p:sp>
        <p:nvSpPr>
          <p:cNvPr id="29701" name="TextBox 2">
            <a:extLst>
              <a:ext uri="{FF2B5EF4-FFF2-40B4-BE49-F238E27FC236}">
                <a16:creationId xmlns:a16="http://schemas.microsoft.com/office/drawing/2014/main" id="{DF4A303A-BB2F-4361-B1F9-47B87A45A620}"/>
              </a:ext>
            </a:extLst>
          </p:cNvPr>
          <p:cNvSpPr txBox="1">
            <a:spLocks noChangeArrowheads="1"/>
          </p:cNvSpPr>
          <p:nvPr/>
        </p:nvSpPr>
        <p:spPr bwMode="auto">
          <a:xfrm>
            <a:off x="36513" y="6519863"/>
            <a:ext cx="9067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buFont typeface="Wingdings 3" panose="05040102010807070707" pitchFamily="18" charset="2"/>
              <a:buNone/>
            </a:pPr>
            <a:r>
              <a:rPr lang="en-US" altLang="en-US" sz="1600">
                <a:solidFill>
                  <a:schemeClr val="tx1"/>
                </a:solidFill>
              </a:rPr>
              <a:t>Adapted from "Framework for Environmental Health Risk Management.” (Commission 1997)</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a:extLst>
              <a:ext uri="{FF2B5EF4-FFF2-40B4-BE49-F238E27FC236}">
                <a16:creationId xmlns:a16="http://schemas.microsoft.com/office/drawing/2014/main" id="{1ECCFDDA-72A7-4193-B106-8521207650EA}"/>
              </a:ext>
            </a:extLst>
          </p:cNvPr>
          <p:cNvSpPr>
            <a:spLocks noGrp="1"/>
          </p:cNvSpPr>
          <p:nvPr>
            <p:ph type="title"/>
          </p:nvPr>
        </p:nvSpPr>
        <p:spPr/>
        <p:txBody>
          <a:bodyPr/>
          <a:lstStyle/>
          <a:p>
            <a:r>
              <a:rPr lang="en-US" altLang="en-US">
                <a:ea typeface="ＭＳ Ｐゴシック" panose="020B0600070205080204" pitchFamily="34" charset="-128"/>
              </a:rPr>
              <a:t>Other Issues Addressed in Chapter 8</a:t>
            </a:r>
          </a:p>
        </p:txBody>
      </p:sp>
      <p:sp>
        <p:nvSpPr>
          <p:cNvPr id="250883" name="Content Placeholder 2">
            <a:extLst>
              <a:ext uri="{FF2B5EF4-FFF2-40B4-BE49-F238E27FC236}">
                <a16:creationId xmlns:a16="http://schemas.microsoft.com/office/drawing/2014/main" id="{DCD40D79-7C94-455D-AE2C-6E7543CB26B5}"/>
              </a:ext>
            </a:extLst>
          </p:cNvPr>
          <p:cNvSpPr>
            <a:spLocks noGrp="1"/>
          </p:cNvSpPr>
          <p:nvPr>
            <p:ph idx="1"/>
          </p:nvPr>
        </p:nvSpPr>
        <p:spPr>
          <a:xfrm>
            <a:off x="609600" y="1600200"/>
            <a:ext cx="7772400" cy="4114800"/>
          </a:xfrm>
        </p:spPr>
        <p:txBody>
          <a:bodyPr/>
          <a:lstStyle/>
          <a:p>
            <a:r>
              <a:rPr lang="en-US" altLang="en-US">
                <a:ea typeface="ＭＳ Ｐゴシック" panose="020B0600070205080204" pitchFamily="34" charset="-128"/>
              </a:rPr>
              <a:t>Risk management in project planning</a:t>
            </a:r>
          </a:p>
          <a:p>
            <a:r>
              <a:rPr lang="en-US" altLang="en-US">
                <a:ea typeface="ＭＳ Ｐゴシック" panose="020B0600070205080204" pitchFamily="34" charset="-128"/>
              </a:rPr>
              <a:t>Other factors in risk management</a:t>
            </a:r>
          </a:p>
          <a:p>
            <a:pPr lvl="1"/>
            <a:r>
              <a:rPr lang="en-US" altLang="en-US">
                <a:ea typeface="ＭＳ Ｐゴシック" panose="020B0600070205080204" pitchFamily="34" charset="-128"/>
              </a:rPr>
              <a:t>Use guidance to identify other factors</a:t>
            </a:r>
          </a:p>
          <a:p>
            <a:pPr lvl="1"/>
            <a:r>
              <a:rPr lang="en-US" altLang="en-US">
                <a:ea typeface="ＭＳ Ｐゴシック" panose="020B0600070205080204" pitchFamily="34" charset="-128"/>
              </a:rPr>
              <a:t>Apply sustainability as the organizing principle for risk management</a:t>
            </a:r>
          </a:p>
          <a:p>
            <a:pPr lvl="1"/>
            <a:r>
              <a:rPr lang="en-US" altLang="en-US">
                <a:ea typeface="ＭＳ Ｐゴシック" panose="020B0600070205080204" pitchFamily="34" charset="-128"/>
              </a:rPr>
              <a:t>Facilitate stakeholder acceptance</a:t>
            </a:r>
          </a:p>
          <a:p>
            <a:r>
              <a:rPr lang="en-US" altLang="en-US">
                <a:ea typeface="ＭＳ Ｐゴシック" panose="020B0600070205080204" pitchFamily="34" charset="-128"/>
              </a:rPr>
              <a:t>Resources and tools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3">
            <a:extLst>
              <a:ext uri="{FF2B5EF4-FFF2-40B4-BE49-F238E27FC236}">
                <a16:creationId xmlns:a16="http://schemas.microsoft.com/office/drawing/2014/main" id="{85A6ECF5-8C00-4EA1-8C2A-EF5ACE3562F3}"/>
              </a:ext>
            </a:extLst>
          </p:cNvPr>
          <p:cNvSpPr>
            <a:spLocks noGrp="1"/>
          </p:cNvSpPr>
          <p:nvPr>
            <p:ph type="title"/>
          </p:nvPr>
        </p:nvSpPr>
        <p:spPr/>
        <p:txBody>
          <a:bodyPr/>
          <a:lstStyle/>
          <a:p>
            <a:r>
              <a:rPr lang="en-US" altLang="en-US">
                <a:ea typeface="ＭＳ Ｐゴシック" panose="020B0600070205080204" pitchFamily="34" charset="-128"/>
              </a:rPr>
              <a:t>Risk Communication (Chapter 9)</a:t>
            </a:r>
          </a:p>
        </p:txBody>
      </p:sp>
      <p:pic>
        <p:nvPicPr>
          <p:cNvPr id="252931" name="Picture 1" descr="figure_1_1.png">
            <a:extLst>
              <a:ext uri="{FF2B5EF4-FFF2-40B4-BE49-F238E27FC236}">
                <a16:creationId xmlns:a16="http://schemas.microsoft.com/office/drawing/2014/main" id="{225F8EC5-D113-4356-9F56-1F737C11D3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6069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2" name="Oval 1">
            <a:extLst>
              <a:ext uri="{FF2B5EF4-FFF2-40B4-BE49-F238E27FC236}">
                <a16:creationId xmlns:a16="http://schemas.microsoft.com/office/drawing/2014/main" id="{00FF576C-5AEA-4DE7-ABF9-057F1F864E2A}"/>
              </a:ext>
            </a:extLst>
          </p:cNvPr>
          <p:cNvSpPr>
            <a:spLocks noChangeArrowheads="1"/>
          </p:cNvSpPr>
          <p:nvPr/>
        </p:nvSpPr>
        <p:spPr bwMode="auto">
          <a:xfrm rot="-1031640">
            <a:off x="4149725" y="3841750"/>
            <a:ext cx="1344613" cy="668338"/>
          </a:xfrm>
          <a:prstGeom prst="ellips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252933" name="Left Arrow 2">
            <a:extLst>
              <a:ext uri="{FF2B5EF4-FFF2-40B4-BE49-F238E27FC236}">
                <a16:creationId xmlns:a16="http://schemas.microsoft.com/office/drawing/2014/main" id="{D35FD706-9B24-4DBA-A6AB-494E9D5A30CE}"/>
              </a:ext>
            </a:extLst>
          </p:cNvPr>
          <p:cNvSpPr>
            <a:spLocks noChangeArrowheads="1"/>
          </p:cNvSpPr>
          <p:nvPr/>
        </p:nvSpPr>
        <p:spPr bwMode="auto">
          <a:xfrm rot="-7906964">
            <a:off x="3452813" y="3263900"/>
            <a:ext cx="1295400" cy="234950"/>
          </a:xfrm>
          <a:prstGeom prst="leftArrow">
            <a:avLst>
              <a:gd name="adj1" fmla="val 50000"/>
              <a:gd name="adj2" fmla="val 50158"/>
            </a:avLst>
          </a:prstGeom>
          <a:solidFill>
            <a:schemeClr val="bg1"/>
          </a:solidFill>
          <a:ln w="9525">
            <a:solidFill>
              <a:srgbClr val="000000"/>
            </a:solidFill>
            <a:miter lim="800000"/>
            <a:headEnd/>
            <a:tailEnd/>
          </a:ln>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4">
            <a:extLst>
              <a:ext uri="{FF2B5EF4-FFF2-40B4-BE49-F238E27FC236}">
                <a16:creationId xmlns:a16="http://schemas.microsoft.com/office/drawing/2014/main" id="{0012D0D3-A34E-4B6E-B6C8-6F3D52C164C6}"/>
              </a:ext>
            </a:extLst>
          </p:cNvPr>
          <p:cNvSpPr>
            <a:spLocks noGrp="1" noChangeArrowheads="1"/>
          </p:cNvSpPr>
          <p:nvPr>
            <p:ph type="title"/>
          </p:nvPr>
        </p:nvSpPr>
        <p:spPr/>
        <p:txBody>
          <a:bodyPr/>
          <a:lstStyle/>
          <a:p>
            <a:r>
              <a:rPr lang="en-US" altLang="en-US">
                <a:ea typeface="ＭＳ Ｐゴシック" panose="020B0600070205080204" pitchFamily="34" charset="-128"/>
              </a:rPr>
              <a:t>Risk Communication (Chapter 9)</a:t>
            </a:r>
          </a:p>
        </p:txBody>
      </p:sp>
      <p:sp>
        <p:nvSpPr>
          <p:cNvPr id="254979" name="Content Placeholder 2">
            <a:extLst>
              <a:ext uri="{FF2B5EF4-FFF2-40B4-BE49-F238E27FC236}">
                <a16:creationId xmlns:a16="http://schemas.microsoft.com/office/drawing/2014/main" id="{08B64278-6A61-41FE-AFF3-2DD0295B092B}"/>
              </a:ext>
            </a:extLst>
          </p:cNvPr>
          <p:cNvSpPr>
            <a:spLocks noGrp="1"/>
          </p:cNvSpPr>
          <p:nvPr>
            <p:ph idx="1"/>
          </p:nvPr>
        </p:nvSpPr>
        <p:spPr>
          <a:xfrm>
            <a:off x="609600" y="1828800"/>
            <a:ext cx="8001000" cy="4114800"/>
          </a:xfrm>
        </p:spPr>
        <p:txBody>
          <a:bodyPr/>
          <a:lstStyle/>
          <a:p>
            <a:r>
              <a:rPr lang="en-US" altLang="en-US">
                <a:ea typeface="ＭＳ Ｐゴシック" panose="020B0600070205080204" pitchFamily="34" charset="-128"/>
              </a:rPr>
              <a:t>Goal is for all stakeholders to have a common understanding of how the risk assessment effectively support risk management decisions</a:t>
            </a:r>
          </a:p>
          <a:p>
            <a:endParaRPr lang="en-US" altLang="en-US">
              <a:ea typeface="ＭＳ Ｐゴシック" panose="020B0600070205080204" pitchFamily="34" charset="-128"/>
            </a:endParaRPr>
          </a:p>
          <a:p>
            <a:r>
              <a:rPr lang="en-US" altLang="en-US">
                <a:ea typeface="ＭＳ Ｐゴシック" panose="020B0600070205080204" pitchFamily="34" charset="-128"/>
              </a:rPr>
              <a:t>Designed to be iterative and to inform the risk assessment and risk management decisions</a:t>
            </a:r>
          </a:p>
          <a:p>
            <a:endParaRPr lang="en-US" altLang="en-US">
              <a:ea typeface="ＭＳ Ｐゴシック" panose="020B0600070205080204" pitchFamily="34" charset="-128"/>
            </a:endParaRPr>
          </a:p>
          <a:p>
            <a:r>
              <a:rPr lang="en-US" altLang="en-US">
                <a:ea typeface="ＭＳ Ｐゴシック" panose="020B0600070205080204" pitchFamily="34" charset="-128"/>
              </a:rPr>
              <a:t>Interwoven and important element of the risk assessment process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a:extLst>
              <a:ext uri="{FF2B5EF4-FFF2-40B4-BE49-F238E27FC236}">
                <a16:creationId xmlns:a16="http://schemas.microsoft.com/office/drawing/2014/main" id="{AC80EEB9-7CE4-4C3D-8205-07BBCC10FF25}"/>
              </a:ext>
            </a:extLst>
          </p:cNvPr>
          <p:cNvSpPr>
            <a:spLocks noGrp="1"/>
          </p:cNvSpPr>
          <p:nvPr>
            <p:ph type="title"/>
          </p:nvPr>
        </p:nvSpPr>
        <p:spPr/>
        <p:txBody>
          <a:bodyPr/>
          <a:lstStyle/>
          <a:p>
            <a:r>
              <a:rPr lang="en-US" altLang="en-US">
                <a:ea typeface="ＭＳ Ｐゴシック" panose="020B0600070205080204" pitchFamily="34" charset="-128"/>
              </a:rPr>
              <a:t>Risk Communication (Chapter 9)</a:t>
            </a:r>
          </a:p>
        </p:txBody>
      </p:sp>
      <p:sp>
        <p:nvSpPr>
          <p:cNvPr id="257027" name="Content Placeholder 2">
            <a:extLst>
              <a:ext uri="{FF2B5EF4-FFF2-40B4-BE49-F238E27FC236}">
                <a16:creationId xmlns:a16="http://schemas.microsoft.com/office/drawing/2014/main" id="{108E92FC-6225-4A4D-AE95-3EFE746BF4A9}"/>
              </a:ext>
            </a:extLst>
          </p:cNvPr>
          <p:cNvSpPr>
            <a:spLocks noGrp="1"/>
          </p:cNvSpPr>
          <p:nvPr>
            <p:ph idx="1"/>
          </p:nvPr>
        </p:nvSpPr>
        <p:spPr/>
        <p:txBody>
          <a:bodyPr/>
          <a:lstStyle/>
          <a:p>
            <a:r>
              <a:rPr lang="en-US" altLang="en-US">
                <a:ea typeface="ＭＳ Ｐゴシック" panose="020B0600070205080204" pitchFamily="34" charset="-128"/>
              </a:rPr>
              <a:t>Issues</a:t>
            </a:r>
          </a:p>
          <a:p>
            <a:pPr lvl="1"/>
            <a:r>
              <a:rPr lang="en-US" altLang="en-US">
                <a:ea typeface="ＭＳ Ｐゴシック" panose="020B0600070205080204" pitchFamily="34" charset="-128"/>
              </a:rPr>
              <a:t>When to Soliciting Stakeholder Input</a:t>
            </a:r>
          </a:p>
          <a:p>
            <a:pPr lvl="1"/>
            <a:r>
              <a:rPr lang="en-US" altLang="en-US">
                <a:ea typeface="ＭＳ Ｐゴシック" panose="020B0600070205080204" pitchFamily="34" charset="-128"/>
              </a:rPr>
              <a:t>Risk Perception and Interpretation Create Challenges</a:t>
            </a:r>
          </a:p>
          <a:p>
            <a:pPr lvl="1"/>
            <a:r>
              <a:rPr lang="en-US" altLang="en-US">
                <a:ea typeface="ＭＳ Ｐゴシック" panose="020B0600070205080204" pitchFamily="34" charset="-128"/>
              </a:rPr>
              <a:t>Identifying Effective Presentation Strategies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5">
            <a:extLst>
              <a:ext uri="{FF2B5EF4-FFF2-40B4-BE49-F238E27FC236}">
                <a16:creationId xmlns:a16="http://schemas.microsoft.com/office/drawing/2014/main" id="{C7B909E1-CD57-4FEB-8666-173C491D3BFF}"/>
              </a:ext>
            </a:extLst>
          </p:cNvPr>
          <p:cNvSpPr>
            <a:spLocks noGrp="1" noChangeArrowheads="1"/>
          </p:cNvSpPr>
          <p:nvPr>
            <p:ph type="body"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Risk Perception and Interpretation Create Challenges</a:t>
            </a:r>
          </a:p>
          <a:p>
            <a:pPr lvl="1"/>
            <a:endParaRPr lang="en-US" altLang="en-US" b="1" u="sng">
              <a:ea typeface="ＭＳ Ｐゴシック" panose="020B0600070205080204" pitchFamily="34" charset="-128"/>
            </a:endParaRPr>
          </a:p>
          <a:p>
            <a:pPr lvl="1">
              <a:buFontTx/>
              <a:buNone/>
            </a:pPr>
            <a:r>
              <a:rPr lang="en-US" altLang="en-US" b="1" u="sng">
                <a:ea typeface="ＭＳ Ｐゴシック" panose="020B0600070205080204" pitchFamily="34" charset="-128"/>
              </a:rPr>
              <a:t>Option</a:t>
            </a:r>
            <a:r>
              <a:rPr lang="en-US" altLang="en-US">
                <a:ea typeface="ＭＳ Ｐゴシック" panose="020B0600070205080204" pitchFamily="34" charset="-128"/>
              </a:rPr>
              <a:t> – Be aware of, and address, possible differences in perceived risks</a:t>
            </a:r>
          </a:p>
          <a:p>
            <a:pPr lvl="1">
              <a:buFontTx/>
              <a:buNone/>
            </a:pPr>
            <a:endParaRPr lang="en-US" altLang="en-US">
              <a:ea typeface="ＭＳ Ｐゴシック" panose="020B0600070205080204" pitchFamily="34" charset="-128"/>
            </a:endParaRPr>
          </a:p>
        </p:txBody>
      </p:sp>
      <p:sp>
        <p:nvSpPr>
          <p:cNvPr id="259075" name="Rectangle 4">
            <a:extLst>
              <a:ext uri="{FF2B5EF4-FFF2-40B4-BE49-F238E27FC236}">
                <a16:creationId xmlns:a16="http://schemas.microsoft.com/office/drawing/2014/main" id="{21E74F50-4446-46F7-BF4D-8B46F9B0542D}"/>
              </a:ext>
            </a:extLst>
          </p:cNvPr>
          <p:cNvSpPr>
            <a:spLocks noGrp="1" noChangeArrowheads="1"/>
          </p:cNvSpPr>
          <p:nvPr>
            <p:ph type="title"/>
          </p:nvPr>
        </p:nvSpPr>
        <p:spPr/>
        <p:txBody>
          <a:bodyPr/>
          <a:lstStyle/>
          <a:p>
            <a:r>
              <a:rPr lang="en-US" altLang="en-US">
                <a:ea typeface="ＭＳ Ｐゴシック" panose="020B0600070205080204" pitchFamily="34" charset="-128"/>
              </a:rPr>
              <a:t>Risk Communication</a:t>
            </a:r>
          </a:p>
        </p:txBody>
      </p:sp>
      <p:sp>
        <p:nvSpPr>
          <p:cNvPr id="259076" name="TextBox 3">
            <a:extLst>
              <a:ext uri="{FF2B5EF4-FFF2-40B4-BE49-F238E27FC236}">
                <a16:creationId xmlns:a16="http://schemas.microsoft.com/office/drawing/2014/main" id="{FA74F52D-71D7-4C91-A90C-E2997F5E11DB}"/>
              </a:ext>
            </a:extLst>
          </p:cNvPr>
          <p:cNvSpPr txBox="1">
            <a:spLocks noChangeArrowheads="1"/>
          </p:cNvSpPr>
          <p:nvPr/>
        </p:nvSpPr>
        <p:spPr bwMode="auto">
          <a:xfrm>
            <a:off x="0" y="6488113"/>
            <a:ext cx="319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9.2.1.1 </a:t>
            </a:r>
            <a:endParaRPr lang="en-US" altLang="en-US" sz="1800">
              <a:solidFill>
                <a:schemeClr val="tx1"/>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5">
            <a:extLst>
              <a:ext uri="{FF2B5EF4-FFF2-40B4-BE49-F238E27FC236}">
                <a16:creationId xmlns:a16="http://schemas.microsoft.com/office/drawing/2014/main" id="{FD621567-FEB3-4BD2-B43F-EE5DCFFE3D53}"/>
              </a:ext>
            </a:extLst>
          </p:cNvPr>
          <p:cNvSpPr>
            <a:spLocks noGrp="1" noChangeArrowheads="1"/>
          </p:cNvSpPr>
          <p:nvPr>
            <p:ph type="body"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Risk Perception and Interpretation Create Challenges</a:t>
            </a: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Subjective context of the perceiver (qualitative personal views) as important as (quantified) risk in influencing perception of hazard</a:t>
            </a:r>
          </a:p>
          <a:p>
            <a:pPr lvl="1"/>
            <a:r>
              <a:rPr lang="en-US" altLang="en-US">
                <a:ea typeface="ＭＳ Ｐゴシック" panose="020B0600070205080204" pitchFamily="34" charset="-128"/>
              </a:rPr>
              <a:t>Must not underestimate the importance and validity of risk perception</a:t>
            </a:r>
          </a:p>
          <a:p>
            <a:pPr lvl="1"/>
            <a:endParaRPr lang="en-US" altLang="en-US" b="1" u="sng">
              <a:ea typeface="ＭＳ Ｐゴシック" panose="020B0600070205080204" pitchFamily="34" charset="-128"/>
            </a:endParaRPr>
          </a:p>
          <a:p>
            <a:pPr lvl="1">
              <a:buFontTx/>
              <a:buNone/>
            </a:pPr>
            <a:endParaRPr lang="en-US" altLang="en-US">
              <a:ea typeface="ＭＳ Ｐゴシック" panose="020B0600070205080204" pitchFamily="34" charset="-128"/>
            </a:endParaRPr>
          </a:p>
        </p:txBody>
      </p:sp>
      <p:sp>
        <p:nvSpPr>
          <p:cNvPr id="261123" name="Rectangle 4">
            <a:extLst>
              <a:ext uri="{FF2B5EF4-FFF2-40B4-BE49-F238E27FC236}">
                <a16:creationId xmlns:a16="http://schemas.microsoft.com/office/drawing/2014/main" id="{27C427F0-605B-4C46-B54A-90C4A163B2B0}"/>
              </a:ext>
            </a:extLst>
          </p:cNvPr>
          <p:cNvSpPr>
            <a:spLocks noGrp="1" noChangeArrowheads="1"/>
          </p:cNvSpPr>
          <p:nvPr>
            <p:ph type="title"/>
          </p:nvPr>
        </p:nvSpPr>
        <p:spPr/>
        <p:txBody>
          <a:bodyPr/>
          <a:lstStyle/>
          <a:p>
            <a:r>
              <a:rPr lang="en-US" altLang="en-US">
                <a:ea typeface="ＭＳ Ｐゴシック" panose="020B0600070205080204" pitchFamily="34" charset="-128"/>
              </a:rPr>
              <a:t>Risk Communication</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4">
            <a:extLst>
              <a:ext uri="{FF2B5EF4-FFF2-40B4-BE49-F238E27FC236}">
                <a16:creationId xmlns:a16="http://schemas.microsoft.com/office/drawing/2014/main" id="{406BD704-D121-4DF7-B4FD-0B912C7D9A50}"/>
              </a:ext>
            </a:extLst>
          </p:cNvPr>
          <p:cNvSpPr>
            <a:spLocks noGrp="1" noChangeArrowheads="1"/>
          </p:cNvSpPr>
          <p:nvPr>
            <p:ph type="title"/>
          </p:nvPr>
        </p:nvSpPr>
        <p:spPr/>
        <p:txBody>
          <a:bodyPr/>
          <a:lstStyle/>
          <a:p>
            <a:r>
              <a:rPr lang="en-US" altLang="en-US">
                <a:ea typeface="ＭＳ Ｐゴシック" panose="020B0600070205080204" pitchFamily="34" charset="-128"/>
              </a:rPr>
              <a:t>Risk Communication</a:t>
            </a:r>
            <a:br>
              <a:rPr lang="en-US" altLang="en-US">
                <a:ea typeface="ＭＳ Ｐゴシック" panose="020B0600070205080204" pitchFamily="34" charset="-128"/>
              </a:rPr>
            </a:br>
            <a:r>
              <a:rPr lang="en-US" altLang="en-US" sz="1800">
                <a:ea typeface="ＭＳ Ｐゴシック" panose="020B0600070205080204" pitchFamily="34" charset="-128"/>
              </a:rPr>
              <a:t>Be Aware of Risk Perceptions</a:t>
            </a:r>
          </a:p>
        </p:txBody>
      </p:sp>
      <p:sp>
        <p:nvSpPr>
          <p:cNvPr id="13" name="Left-Right Arrow 12">
            <a:extLst>
              <a:ext uri="{FF2B5EF4-FFF2-40B4-BE49-F238E27FC236}">
                <a16:creationId xmlns:a16="http://schemas.microsoft.com/office/drawing/2014/main" id="{E252343C-C6AD-43D5-9E4A-900EA7ADF741}"/>
              </a:ext>
            </a:extLst>
          </p:cNvPr>
          <p:cNvSpPr/>
          <p:nvPr/>
        </p:nvSpPr>
        <p:spPr bwMode="auto">
          <a:xfrm>
            <a:off x="304800" y="4154488"/>
            <a:ext cx="8534400" cy="1524000"/>
          </a:xfrm>
          <a:prstGeom prst="leftRightArrow">
            <a:avLst/>
          </a:prstGeom>
          <a:gradFill>
            <a:gsLst>
              <a:gs pos="0">
                <a:srgbClr val="C00000"/>
              </a:gs>
              <a:gs pos="51000">
                <a:srgbClr val="CBF8E4"/>
              </a:gs>
              <a:gs pos="51000">
                <a:schemeClr val="accent1">
                  <a:tint val="44500"/>
                  <a:satMod val="160000"/>
                </a:schemeClr>
              </a:gs>
              <a:gs pos="100000">
                <a:schemeClr val="accent1">
                  <a:tint val="23500"/>
                  <a:satMod val="160000"/>
                </a:schemeClr>
              </a:gs>
            </a:gsLst>
            <a:lin ang="3000000" scaled="0"/>
          </a:gradFill>
          <a:ln w="9525" cap="flat" cmpd="sng" algn="ctr">
            <a:solidFill>
              <a:schemeClr val="tx1"/>
            </a:solidFill>
            <a:prstDash val="solid"/>
            <a:miter lim="800000"/>
            <a:headEnd type="none" w="med" len="med"/>
            <a:tailEnd type="none" w="med" len="med"/>
          </a:ln>
          <a:effectLst/>
        </p:spPr>
        <p:txBody>
          <a:bodyPr wrap="none" anchor="ctr"/>
          <a:lstStyle/>
          <a:p>
            <a:pPr algn="r">
              <a:defRPr/>
            </a:pPr>
            <a:r>
              <a:rPr lang="en-US" i="1" dirty="0">
                <a:latin typeface="Arial" charset="0"/>
              </a:rPr>
              <a:t>MORE RISK, LESS FEAR		               MORE FEAR, LESS RISK</a:t>
            </a:r>
          </a:p>
        </p:txBody>
      </p:sp>
      <p:sp>
        <p:nvSpPr>
          <p:cNvPr id="263172" name="TextBox 14">
            <a:extLst>
              <a:ext uri="{FF2B5EF4-FFF2-40B4-BE49-F238E27FC236}">
                <a16:creationId xmlns:a16="http://schemas.microsoft.com/office/drawing/2014/main" id="{79AEF764-C763-47B3-87E6-F18E0370ECFE}"/>
              </a:ext>
            </a:extLst>
          </p:cNvPr>
          <p:cNvSpPr txBox="1">
            <a:spLocks noChangeArrowheads="1"/>
          </p:cNvSpPr>
          <p:nvPr/>
        </p:nvSpPr>
        <p:spPr bwMode="auto">
          <a:xfrm>
            <a:off x="3140075" y="5854700"/>
            <a:ext cx="286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Risk of Being Hospitalized</a:t>
            </a:r>
          </a:p>
        </p:txBody>
      </p:sp>
      <p:sp>
        <p:nvSpPr>
          <p:cNvPr id="263173" name="TextBox 17">
            <a:extLst>
              <a:ext uri="{FF2B5EF4-FFF2-40B4-BE49-F238E27FC236}">
                <a16:creationId xmlns:a16="http://schemas.microsoft.com/office/drawing/2014/main" id="{5D3EF9E5-657C-4342-A387-17E8AA5A4160}"/>
              </a:ext>
            </a:extLst>
          </p:cNvPr>
          <p:cNvSpPr txBox="1">
            <a:spLocks noChangeArrowheads="1"/>
          </p:cNvSpPr>
          <p:nvPr/>
        </p:nvSpPr>
        <p:spPr bwMode="auto">
          <a:xfrm>
            <a:off x="3486150" y="6224588"/>
            <a:ext cx="217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chemeClr val="tx1"/>
                </a:solidFill>
              </a:rPr>
              <a:t>Risk of Being Killed</a:t>
            </a:r>
          </a:p>
        </p:txBody>
      </p:sp>
      <p:sp>
        <p:nvSpPr>
          <p:cNvPr id="263174" name="TextBox 15">
            <a:extLst>
              <a:ext uri="{FF2B5EF4-FFF2-40B4-BE49-F238E27FC236}">
                <a16:creationId xmlns:a16="http://schemas.microsoft.com/office/drawing/2014/main" id="{3499D950-FB18-4A68-BFE4-1389DDCF9858}"/>
              </a:ext>
            </a:extLst>
          </p:cNvPr>
          <p:cNvSpPr txBox="1">
            <a:spLocks noChangeArrowheads="1"/>
          </p:cNvSpPr>
          <p:nvPr/>
        </p:nvSpPr>
        <p:spPr bwMode="auto">
          <a:xfrm>
            <a:off x="7062788" y="5854700"/>
            <a:ext cx="140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1:6,000,000</a:t>
            </a:r>
          </a:p>
        </p:txBody>
      </p:sp>
      <p:sp>
        <p:nvSpPr>
          <p:cNvPr id="263175" name="TextBox 19">
            <a:extLst>
              <a:ext uri="{FF2B5EF4-FFF2-40B4-BE49-F238E27FC236}">
                <a16:creationId xmlns:a16="http://schemas.microsoft.com/office/drawing/2014/main" id="{A6B4BB84-207B-4C02-91BC-AB343F7AAEBC}"/>
              </a:ext>
            </a:extLst>
          </p:cNvPr>
          <p:cNvSpPr txBox="1">
            <a:spLocks noChangeArrowheads="1"/>
          </p:cNvSpPr>
          <p:nvPr/>
        </p:nvSpPr>
        <p:spPr bwMode="auto">
          <a:xfrm>
            <a:off x="6934200" y="6224588"/>
            <a:ext cx="1658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1:600,000,000</a:t>
            </a:r>
          </a:p>
        </p:txBody>
      </p:sp>
      <p:sp>
        <p:nvSpPr>
          <p:cNvPr id="263176" name="TextBox 20">
            <a:extLst>
              <a:ext uri="{FF2B5EF4-FFF2-40B4-BE49-F238E27FC236}">
                <a16:creationId xmlns:a16="http://schemas.microsoft.com/office/drawing/2014/main" id="{2A676FC5-4715-40DA-AD86-CC1ED9A5BF44}"/>
              </a:ext>
            </a:extLst>
          </p:cNvPr>
          <p:cNvSpPr txBox="1">
            <a:spLocks noChangeArrowheads="1"/>
          </p:cNvSpPr>
          <p:nvPr/>
        </p:nvSpPr>
        <p:spPr bwMode="auto">
          <a:xfrm>
            <a:off x="1287463" y="58531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1:200</a:t>
            </a:r>
          </a:p>
        </p:txBody>
      </p:sp>
      <p:sp>
        <p:nvSpPr>
          <p:cNvPr id="263177" name="TextBox 21">
            <a:extLst>
              <a:ext uri="{FF2B5EF4-FFF2-40B4-BE49-F238E27FC236}">
                <a16:creationId xmlns:a16="http://schemas.microsoft.com/office/drawing/2014/main" id="{A8DBCEBD-8D5B-466F-B5B6-7DBE983FD2CB}"/>
              </a:ext>
            </a:extLst>
          </p:cNvPr>
          <p:cNvSpPr txBox="1">
            <a:spLocks noChangeArrowheads="1"/>
          </p:cNvSpPr>
          <p:nvPr/>
        </p:nvSpPr>
        <p:spPr bwMode="auto">
          <a:xfrm>
            <a:off x="1127125" y="6232525"/>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1:30,000</a:t>
            </a:r>
          </a:p>
        </p:txBody>
      </p:sp>
      <p:cxnSp>
        <p:nvCxnSpPr>
          <p:cNvPr id="263178" name="Straight Connector 18">
            <a:extLst>
              <a:ext uri="{FF2B5EF4-FFF2-40B4-BE49-F238E27FC236}">
                <a16:creationId xmlns:a16="http://schemas.microsoft.com/office/drawing/2014/main" id="{7FF180CD-4009-45DB-A8A5-B0814936E50E}"/>
              </a:ext>
            </a:extLst>
          </p:cNvPr>
          <p:cNvCxnSpPr>
            <a:cxnSpLocks noChangeShapeType="1"/>
          </p:cNvCxnSpPr>
          <p:nvPr/>
        </p:nvCxnSpPr>
        <p:spPr bwMode="auto">
          <a:xfrm>
            <a:off x="685800" y="6232525"/>
            <a:ext cx="8153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pic>
        <p:nvPicPr>
          <p:cNvPr id="263179" name="Picture 2" descr="C:\Users\kll\Pictures\Honeymoon_Tahiti\2007-12-09\022_18A.JPG">
            <a:extLst>
              <a:ext uri="{FF2B5EF4-FFF2-40B4-BE49-F238E27FC236}">
                <a16:creationId xmlns:a16="http://schemas.microsoft.com/office/drawing/2014/main" id="{D078FD6F-0901-4432-8A1F-88C9B7CCB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1371600"/>
            <a:ext cx="4359275"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80" name="Picture 13" descr="C:\Users\kll\Pictures\Honeymoon_Tahiti\2007_10_25\IMG_2375.JPG">
            <a:extLst>
              <a:ext uri="{FF2B5EF4-FFF2-40B4-BE49-F238E27FC236}">
                <a16:creationId xmlns:a16="http://schemas.microsoft.com/office/drawing/2014/main" id="{1ADDDFEA-985E-445E-BB24-B08AE94E28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740" r="1791" b="24719"/>
          <a:stretch>
            <a:fillRect/>
          </a:stretch>
        </p:blipFill>
        <p:spPr bwMode="auto">
          <a:xfrm>
            <a:off x="314325" y="1371600"/>
            <a:ext cx="4181475"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Content Placeholder 1">
            <a:extLst>
              <a:ext uri="{FF2B5EF4-FFF2-40B4-BE49-F238E27FC236}">
                <a16:creationId xmlns:a16="http://schemas.microsoft.com/office/drawing/2014/main" id="{E467B0AD-6989-4B92-A568-25D61E8A0CBD}"/>
              </a:ext>
            </a:extLst>
          </p:cNvPr>
          <p:cNvSpPr>
            <a:spLocks noGrp="1"/>
          </p:cNvSpPr>
          <p:nvPr>
            <p:ph idx="1"/>
          </p:nvPr>
        </p:nvSpPr>
        <p:spPr/>
        <p:txBody>
          <a:bodyPr/>
          <a:lstStyle/>
          <a:p>
            <a:r>
              <a:rPr lang="en-US" altLang="en-US">
                <a:ea typeface="ＭＳ Ｐゴシック" panose="020B0600070205080204" pitchFamily="34" charset="-128"/>
              </a:rPr>
              <a:t>Numerical Risk Estimates</a:t>
            </a:r>
          </a:p>
          <a:p>
            <a:pPr lvl="1"/>
            <a:r>
              <a:rPr lang="en-US" altLang="en-US">
                <a:ea typeface="ＭＳ Ｐゴシック" panose="020B0600070205080204" pitchFamily="34" charset="-128"/>
              </a:rPr>
              <a:t>Voluntary/involuntary</a:t>
            </a:r>
          </a:p>
          <a:p>
            <a:pPr lvl="1"/>
            <a:r>
              <a:rPr lang="en-US" altLang="en-US">
                <a:ea typeface="ＭＳ Ｐゴシック" panose="020B0600070205080204" pitchFamily="34" charset="-128"/>
              </a:rPr>
              <a:t>Dreaded or catastrophic event</a:t>
            </a:r>
          </a:p>
          <a:p>
            <a:r>
              <a:rPr lang="en-US" altLang="en-US">
                <a:ea typeface="ＭＳ Ｐゴシック" panose="020B0600070205080204" pitchFamily="34" charset="-128"/>
              </a:rPr>
              <a:t>Personal Context</a:t>
            </a:r>
          </a:p>
          <a:p>
            <a:pPr lvl="1"/>
            <a:r>
              <a:rPr lang="en-US" altLang="en-US">
                <a:ea typeface="ＭＳ Ｐゴシック" panose="020B0600070205080204" pitchFamily="34" charset="-128"/>
              </a:rPr>
              <a:t>Equity</a:t>
            </a:r>
          </a:p>
          <a:p>
            <a:pPr lvl="1"/>
            <a:r>
              <a:rPr lang="en-US" altLang="en-US">
                <a:ea typeface="ＭＳ Ｐゴシック" panose="020B0600070205080204" pitchFamily="34" charset="-128"/>
              </a:rPr>
              <a:t>Fairness</a:t>
            </a:r>
          </a:p>
          <a:p>
            <a:pPr lvl="1"/>
            <a:r>
              <a:rPr lang="en-US" altLang="en-US">
                <a:ea typeface="ＭＳ Ｐゴシック" panose="020B0600070205080204" pitchFamily="34" charset="-128"/>
              </a:rPr>
              <a:t>Control</a:t>
            </a:r>
          </a:p>
          <a:p>
            <a:pPr lvl="1"/>
            <a:r>
              <a:rPr lang="en-US" altLang="en-US">
                <a:ea typeface="ＭＳ Ｐゴシック" panose="020B0600070205080204" pitchFamily="34" charset="-128"/>
              </a:rPr>
              <a:t>Levels of Trust in the Institution or Industry</a:t>
            </a:r>
          </a:p>
          <a:p>
            <a:pPr lvl="1"/>
            <a:r>
              <a:rPr lang="en-US" altLang="en-US">
                <a:ea typeface="ＭＳ Ｐゴシック" panose="020B0600070205080204" pitchFamily="34" charset="-128"/>
              </a:rPr>
              <a:t>Familiarity</a:t>
            </a:r>
          </a:p>
        </p:txBody>
      </p:sp>
      <p:sp>
        <p:nvSpPr>
          <p:cNvPr id="265219" name="Rectangle 4">
            <a:extLst>
              <a:ext uri="{FF2B5EF4-FFF2-40B4-BE49-F238E27FC236}">
                <a16:creationId xmlns:a16="http://schemas.microsoft.com/office/drawing/2014/main" id="{DFA80367-BE9A-4DC6-854C-E1FBC000EC57}"/>
              </a:ext>
            </a:extLst>
          </p:cNvPr>
          <p:cNvSpPr>
            <a:spLocks noGrp="1" noChangeArrowheads="1"/>
          </p:cNvSpPr>
          <p:nvPr>
            <p:ph type="title"/>
          </p:nvPr>
        </p:nvSpPr>
        <p:spPr/>
        <p:txBody>
          <a:bodyPr/>
          <a:lstStyle/>
          <a:p>
            <a:r>
              <a:rPr lang="en-US" altLang="en-US">
                <a:ea typeface="ＭＳ Ｐゴシック" panose="020B0600070205080204" pitchFamily="34" charset="-128"/>
              </a:rPr>
              <a:t>Risk Communication</a:t>
            </a:r>
            <a:br>
              <a:rPr lang="en-US" altLang="en-US">
                <a:ea typeface="ＭＳ Ｐゴシック" panose="020B0600070205080204" pitchFamily="34" charset="-128"/>
              </a:rPr>
            </a:br>
            <a:r>
              <a:rPr lang="en-US" altLang="en-US" sz="1800">
                <a:ea typeface="ＭＳ Ｐゴシック" panose="020B0600070205080204" pitchFamily="34" charset="-128"/>
              </a:rPr>
              <a:t>Be Aware of Risk Perceptions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5">
            <a:extLst>
              <a:ext uri="{FF2B5EF4-FFF2-40B4-BE49-F238E27FC236}">
                <a16:creationId xmlns:a16="http://schemas.microsoft.com/office/drawing/2014/main" id="{C0588160-0DA7-4C13-BFAC-D676BBF7FC64}"/>
              </a:ext>
            </a:extLst>
          </p:cNvPr>
          <p:cNvSpPr>
            <a:spLocks noGrp="1" noChangeArrowheads="1"/>
          </p:cNvSpPr>
          <p:nvPr>
            <p:ph type="body"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Risk Perception and Interpretation Create Challenges</a:t>
            </a:r>
          </a:p>
          <a:p>
            <a:pPr lvl="1"/>
            <a:endParaRPr lang="en-US" altLang="en-US" b="1" u="sng">
              <a:ea typeface="ＭＳ Ｐゴシック" panose="020B0600070205080204" pitchFamily="34" charset="-128"/>
            </a:endParaRPr>
          </a:p>
          <a:p>
            <a:pPr lvl="1">
              <a:buFontTx/>
              <a:buNone/>
            </a:pPr>
            <a:r>
              <a:rPr lang="en-US" altLang="en-US" b="1" u="sng">
                <a:ea typeface="ＭＳ Ｐゴシック" panose="020B0600070205080204" pitchFamily="34" charset="-128"/>
              </a:rPr>
              <a:t>Option</a:t>
            </a:r>
            <a:r>
              <a:rPr lang="en-US" altLang="en-US">
                <a:ea typeface="ＭＳ Ｐゴシック" panose="020B0600070205080204" pitchFamily="34" charset="-128"/>
              </a:rPr>
              <a:t> – Use effective risk communication methods</a:t>
            </a:r>
          </a:p>
          <a:p>
            <a:pPr lvl="1">
              <a:buFontTx/>
              <a:buNone/>
            </a:pPr>
            <a:endParaRPr lang="en-US" altLang="en-US">
              <a:ea typeface="ＭＳ Ｐゴシック" panose="020B0600070205080204" pitchFamily="34" charset="-128"/>
            </a:endParaRPr>
          </a:p>
        </p:txBody>
      </p:sp>
      <p:sp>
        <p:nvSpPr>
          <p:cNvPr id="267267" name="Rectangle 4">
            <a:extLst>
              <a:ext uri="{FF2B5EF4-FFF2-40B4-BE49-F238E27FC236}">
                <a16:creationId xmlns:a16="http://schemas.microsoft.com/office/drawing/2014/main" id="{1D6ECC81-D303-4406-9423-59B33B659C39}"/>
              </a:ext>
            </a:extLst>
          </p:cNvPr>
          <p:cNvSpPr>
            <a:spLocks noGrp="1" noChangeArrowheads="1"/>
          </p:cNvSpPr>
          <p:nvPr>
            <p:ph type="title"/>
          </p:nvPr>
        </p:nvSpPr>
        <p:spPr/>
        <p:txBody>
          <a:bodyPr/>
          <a:lstStyle/>
          <a:p>
            <a:r>
              <a:rPr lang="en-US" altLang="en-US">
                <a:ea typeface="ＭＳ Ｐゴシック" panose="020B0600070205080204" pitchFamily="34" charset="-128"/>
              </a:rPr>
              <a:t>Risk Communication</a:t>
            </a:r>
          </a:p>
        </p:txBody>
      </p:sp>
      <p:sp>
        <p:nvSpPr>
          <p:cNvPr id="267268" name="TextBox 3">
            <a:extLst>
              <a:ext uri="{FF2B5EF4-FFF2-40B4-BE49-F238E27FC236}">
                <a16:creationId xmlns:a16="http://schemas.microsoft.com/office/drawing/2014/main" id="{46DA3472-EFD1-4E2D-A4FF-18C98B954AAB}"/>
              </a:ext>
            </a:extLst>
          </p:cNvPr>
          <p:cNvSpPr txBox="1">
            <a:spLocks noChangeArrowheads="1"/>
          </p:cNvSpPr>
          <p:nvPr/>
        </p:nvSpPr>
        <p:spPr bwMode="auto">
          <a:xfrm>
            <a:off x="0" y="6464300"/>
            <a:ext cx="319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9.2.1.2 </a:t>
            </a:r>
            <a:endParaRPr lang="en-US" altLang="en-US" sz="1800">
              <a:solidFill>
                <a:schemeClr val="tx1"/>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4">
            <a:extLst>
              <a:ext uri="{FF2B5EF4-FFF2-40B4-BE49-F238E27FC236}">
                <a16:creationId xmlns:a16="http://schemas.microsoft.com/office/drawing/2014/main" id="{F49EEE29-4337-4CF6-B910-15D94D8F04DB}"/>
              </a:ext>
            </a:extLst>
          </p:cNvPr>
          <p:cNvSpPr>
            <a:spLocks noGrp="1" noChangeArrowheads="1"/>
          </p:cNvSpPr>
          <p:nvPr>
            <p:ph type="title"/>
          </p:nvPr>
        </p:nvSpPr>
        <p:spPr/>
        <p:txBody>
          <a:bodyPr/>
          <a:lstStyle/>
          <a:p>
            <a:r>
              <a:rPr lang="en-US" altLang="en-US">
                <a:ea typeface="ＭＳ Ｐゴシック" panose="020B0600070205080204" pitchFamily="34" charset="-128"/>
              </a:rPr>
              <a:t>Risk Communication</a:t>
            </a:r>
            <a:br>
              <a:rPr lang="en-US" altLang="en-US">
                <a:ea typeface="ＭＳ Ｐゴシック" panose="020B0600070205080204" pitchFamily="34" charset="-128"/>
              </a:rPr>
            </a:br>
            <a:r>
              <a:rPr lang="en-US" altLang="en-US" sz="1800">
                <a:ea typeface="ＭＳ Ｐゴシック" panose="020B0600070205080204" pitchFamily="34" charset="-128"/>
              </a:rPr>
              <a:t>Use Effective Risk Communication Methods</a:t>
            </a:r>
          </a:p>
        </p:txBody>
      </p:sp>
      <p:sp>
        <p:nvSpPr>
          <p:cNvPr id="269315" name="Content Placeholder 1">
            <a:extLst>
              <a:ext uri="{FF2B5EF4-FFF2-40B4-BE49-F238E27FC236}">
                <a16:creationId xmlns:a16="http://schemas.microsoft.com/office/drawing/2014/main" id="{EF50741D-5192-4E82-8E04-D3F7AF664A7D}"/>
              </a:ext>
            </a:extLst>
          </p:cNvPr>
          <p:cNvSpPr>
            <a:spLocks noGrp="1"/>
          </p:cNvSpPr>
          <p:nvPr>
            <p:ph idx="1"/>
          </p:nvPr>
        </p:nvSpPr>
        <p:spPr/>
        <p:txBody>
          <a:bodyPr/>
          <a:lstStyle/>
          <a:p>
            <a:r>
              <a:rPr lang="en-US" altLang="en-US">
                <a:ea typeface="ＭＳ Ｐゴシック" panose="020B0600070205080204" pitchFamily="34" charset="-128"/>
              </a:rPr>
              <a:t>Accept and involve the public as a legitimate partner</a:t>
            </a:r>
          </a:p>
          <a:p>
            <a:r>
              <a:rPr lang="en-US" altLang="en-US">
                <a:ea typeface="ＭＳ Ｐゴシック" panose="020B0600070205080204" pitchFamily="34" charset="-128"/>
              </a:rPr>
              <a:t>Plan carefully and evaluate your efforts</a:t>
            </a:r>
          </a:p>
          <a:p>
            <a:r>
              <a:rPr lang="en-US" altLang="en-US">
                <a:ea typeface="ＭＳ Ｐゴシック" panose="020B0600070205080204" pitchFamily="34" charset="-128"/>
              </a:rPr>
              <a:t>Listen to the public’s specific concerns</a:t>
            </a:r>
          </a:p>
          <a:p>
            <a:r>
              <a:rPr lang="en-US" altLang="en-US">
                <a:ea typeface="ＭＳ Ｐゴシック" panose="020B0600070205080204" pitchFamily="34" charset="-128"/>
              </a:rPr>
              <a:t>Be honest, frank, and open</a:t>
            </a:r>
          </a:p>
          <a:p>
            <a:r>
              <a:rPr lang="en-US" altLang="en-US">
                <a:ea typeface="ＭＳ Ｐゴシック" panose="020B0600070205080204" pitchFamily="34" charset="-128"/>
              </a:rPr>
              <a:t>Coordinate and collaborate with other credible sources</a:t>
            </a:r>
          </a:p>
          <a:p>
            <a:r>
              <a:rPr lang="en-US" altLang="en-US">
                <a:ea typeface="ＭＳ Ｐゴシック" panose="020B0600070205080204" pitchFamily="34" charset="-128"/>
              </a:rPr>
              <a:t>Meet the needs of the media</a:t>
            </a:r>
          </a:p>
          <a:p>
            <a:r>
              <a:rPr lang="en-US" altLang="en-US">
                <a:ea typeface="ＭＳ Ｐゴシック" panose="020B0600070205080204" pitchFamily="34" charset="-128"/>
              </a:rPr>
              <a:t>Speak clearly and with compassion</a:t>
            </a:r>
          </a:p>
        </p:txBody>
      </p:sp>
      <p:sp>
        <p:nvSpPr>
          <p:cNvPr id="269316" name="TextBox 2">
            <a:extLst>
              <a:ext uri="{FF2B5EF4-FFF2-40B4-BE49-F238E27FC236}">
                <a16:creationId xmlns:a16="http://schemas.microsoft.com/office/drawing/2014/main" id="{CB637A8B-1190-424E-8A7D-E69F56BE96AC}"/>
              </a:ext>
            </a:extLst>
          </p:cNvPr>
          <p:cNvSpPr txBox="1">
            <a:spLocks noChangeArrowheads="1"/>
          </p:cNvSpPr>
          <p:nvPr/>
        </p:nvSpPr>
        <p:spPr bwMode="auto">
          <a:xfrm>
            <a:off x="4225925" y="6164263"/>
            <a:ext cx="491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USEPA. 1988. </a:t>
            </a:r>
          </a:p>
          <a:p>
            <a:pPr>
              <a:spcBef>
                <a:spcPct val="0"/>
              </a:spcBef>
              <a:buClrTx/>
              <a:buSzTx/>
              <a:buFontTx/>
              <a:buNone/>
            </a:pPr>
            <a:r>
              <a:rPr lang="en-US" altLang="en-US" sz="1800">
                <a:solidFill>
                  <a:schemeClr val="tx1"/>
                </a:solidFill>
              </a:rPr>
              <a:t>Seven Cardinal Rules of Risk Communication. </a:t>
            </a:r>
          </a:p>
        </p:txBody>
      </p:sp>
      <p:sp>
        <p:nvSpPr>
          <p:cNvPr id="269317" name="TextBox 4">
            <a:extLst>
              <a:ext uri="{FF2B5EF4-FFF2-40B4-BE49-F238E27FC236}">
                <a16:creationId xmlns:a16="http://schemas.microsoft.com/office/drawing/2014/main" id="{51D6AD2F-C964-4532-A444-F73F8D5BB267}"/>
              </a:ext>
            </a:extLst>
          </p:cNvPr>
          <p:cNvSpPr txBox="1">
            <a:spLocks noChangeArrowheads="1"/>
          </p:cNvSpPr>
          <p:nvPr/>
        </p:nvSpPr>
        <p:spPr bwMode="auto">
          <a:xfrm>
            <a:off x="0" y="6488113"/>
            <a:ext cx="319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9.2.1.2 </a:t>
            </a:r>
            <a:endParaRPr lang="en-US" altLang="en-US" sz="180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a:extLst>
              <a:ext uri="{FF2B5EF4-FFF2-40B4-BE49-F238E27FC236}">
                <a16:creationId xmlns:a16="http://schemas.microsoft.com/office/drawing/2014/main" id="{EF4F71EF-7FBC-4DC2-8E7A-BD672EC7AC4F}"/>
              </a:ext>
            </a:extLst>
          </p:cNvPr>
          <p:cNvSpPr>
            <a:spLocks noGrp="1"/>
          </p:cNvSpPr>
          <p:nvPr>
            <p:ph type="title"/>
          </p:nvPr>
        </p:nvSpPr>
        <p:spPr/>
        <p:txBody>
          <a:bodyPr/>
          <a:lstStyle/>
          <a:p>
            <a:pPr>
              <a:defRPr/>
            </a:pPr>
            <a:r>
              <a:rPr lang="en-US" altLang="en-US" dirty="0">
                <a:latin typeface="+mn-lt"/>
                <a:ea typeface="ＭＳ Ｐゴシック" pitchFamily="34" charset="-128"/>
              </a:rPr>
              <a:t>What is Risk Assessment?</a:t>
            </a:r>
            <a:br>
              <a:rPr lang="en-US" altLang="en-US" dirty="0">
                <a:latin typeface="+mn-lt"/>
                <a:ea typeface="ＭＳ Ｐゴシック" pitchFamily="34" charset="-128"/>
              </a:rPr>
            </a:br>
            <a:r>
              <a:rPr lang="en-US" altLang="en-US" dirty="0">
                <a:latin typeface="+mn-lt"/>
                <a:ea typeface="ＭＳ Ｐゴシック" pitchFamily="34" charset="-128"/>
              </a:rPr>
              <a:t>(Chapter 1)</a:t>
            </a:r>
          </a:p>
        </p:txBody>
      </p:sp>
      <p:sp>
        <p:nvSpPr>
          <p:cNvPr id="31747" name="Content Placeholder 2">
            <a:extLst>
              <a:ext uri="{FF2B5EF4-FFF2-40B4-BE49-F238E27FC236}">
                <a16:creationId xmlns:a16="http://schemas.microsoft.com/office/drawing/2014/main" id="{124779D5-4670-4657-983A-ABB4284702D9}"/>
              </a:ext>
            </a:extLst>
          </p:cNvPr>
          <p:cNvSpPr>
            <a:spLocks noGrp="1"/>
          </p:cNvSpPr>
          <p:nvPr>
            <p:ph idx="1"/>
          </p:nvPr>
        </p:nvSpPr>
        <p:spPr>
          <a:xfrm>
            <a:off x="457200" y="1828800"/>
            <a:ext cx="7772400" cy="4114800"/>
          </a:xfrm>
        </p:spPr>
        <p:txBody>
          <a:bodyPr/>
          <a:lstStyle/>
          <a:p>
            <a:r>
              <a:rPr lang="en-US" altLang="en-US">
                <a:ea typeface="ＭＳ Ｐゴシック" panose="020B0600070205080204" pitchFamily="34" charset="-128"/>
              </a:rPr>
              <a:t>Overview of risk assessment</a:t>
            </a:r>
          </a:p>
        </p:txBody>
      </p:sp>
      <p:sp>
        <p:nvSpPr>
          <p:cNvPr id="7" name="Content Placeholder 2">
            <a:extLst>
              <a:ext uri="{FF2B5EF4-FFF2-40B4-BE49-F238E27FC236}">
                <a16:creationId xmlns:a16="http://schemas.microsoft.com/office/drawing/2014/main" id="{4CB967B4-D375-4CD8-B444-DDE6219EAE82}"/>
              </a:ext>
            </a:extLst>
          </p:cNvPr>
          <p:cNvSpPr txBox="1">
            <a:spLocks/>
          </p:cNvSpPr>
          <p:nvPr/>
        </p:nvSpPr>
        <p:spPr bwMode="auto">
          <a:xfrm>
            <a:off x="6096000" y="3719513"/>
            <a:ext cx="2590800" cy="2120900"/>
          </a:xfrm>
          <a:prstGeom prst="rect">
            <a:avLst/>
          </a:prstGeom>
          <a:ln w="25400">
            <a:solidFill>
              <a:schemeClr val="tx1"/>
            </a:solidFill>
          </a:ln>
        </p:spPr>
        <p:txBody>
          <a:bodyPr/>
          <a:lstStyle/>
          <a:p>
            <a:pPr marL="231775" indent="-231775" eaLnBrk="1" hangingPunct="1">
              <a:spcBef>
                <a:spcPts val="600"/>
              </a:spcBef>
              <a:buClr>
                <a:srgbClr val="7F7F7F"/>
              </a:buClr>
              <a:buFont typeface="Wingdings" pitchFamily="2" charset="2"/>
              <a:buChar char="§"/>
              <a:defRPr/>
            </a:pPr>
            <a:r>
              <a:rPr lang="en-US" kern="0" dirty="0">
                <a:latin typeface="+mn-lt"/>
              </a:rPr>
              <a:t>How will people contact the chemical?</a:t>
            </a:r>
          </a:p>
          <a:p>
            <a:pPr marL="231775" indent="-231775" eaLnBrk="1" hangingPunct="1">
              <a:spcBef>
                <a:spcPts val="600"/>
              </a:spcBef>
              <a:buClr>
                <a:srgbClr val="7F7F7F"/>
              </a:buClr>
              <a:buFont typeface="Wingdings" pitchFamily="2" charset="2"/>
              <a:buChar char="§"/>
              <a:defRPr/>
            </a:pPr>
            <a:r>
              <a:rPr lang="en-US" kern="0" dirty="0">
                <a:latin typeface="+mn-lt"/>
              </a:rPr>
              <a:t>What is the magnitude, frequency and duration of contact?</a:t>
            </a:r>
          </a:p>
        </p:txBody>
      </p:sp>
      <p:sp>
        <p:nvSpPr>
          <p:cNvPr id="31749" name="Content Placeholder 2">
            <a:extLst>
              <a:ext uri="{FF2B5EF4-FFF2-40B4-BE49-F238E27FC236}">
                <a16:creationId xmlns:a16="http://schemas.microsoft.com/office/drawing/2014/main" id="{4C174543-0971-4923-AC1F-BDDD75D4C308}"/>
              </a:ext>
            </a:extLst>
          </p:cNvPr>
          <p:cNvSpPr txBox="1">
            <a:spLocks/>
          </p:cNvSpPr>
          <p:nvPr/>
        </p:nvSpPr>
        <p:spPr bwMode="auto">
          <a:xfrm>
            <a:off x="3200400" y="3744913"/>
            <a:ext cx="2601913" cy="21224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7F7F7F"/>
              </a:buClr>
              <a:buSzTx/>
              <a:buFont typeface="Wingdings" panose="05000000000000000000" pitchFamily="2" charset="2"/>
              <a:buChar char="§"/>
            </a:pPr>
            <a:r>
              <a:rPr lang="en-US" altLang="en-US" sz="1800">
                <a:solidFill>
                  <a:schemeClr val="tx1"/>
                </a:solidFill>
              </a:rPr>
              <a:t>What are the chemical’</a:t>
            </a:r>
            <a:r>
              <a:rPr lang="en-US" altLang="ja-JP" sz="1800">
                <a:solidFill>
                  <a:schemeClr val="tx1"/>
                </a:solidFill>
              </a:rPr>
              <a:t>s health effects?</a:t>
            </a:r>
          </a:p>
          <a:p>
            <a:pPr eaLnBrk="1" hangingPunct="1">
              <a:spcBef>
                <a:spcPts val="600"/>
              </a:spcBef>
              <a:buClr>
                <a:srgbClr val="7F7F7F"/>
              </a:buClr>
              <a:buSzTx/>
              <a:buFont typeface="Wingdings" panose="05000000000000000000" pitchFamily="2" charset="2"/>
              <a:buChar char="§"/>
            </a:pPr>
            <a:r>
              <a:rPr lang="en-US" altLang="en-US" sz="1800">
                <a:solidFill>
                  <a:schemeClr val="tx1"/>
                </a:solidFill>
              </a:rPr>
              <a:t>What is the relationship between exposure and health effects?</a:t>
            </a:r>
          </a:p>
        </p:txBody>
      </p:sp>
      <p:cxnSp>
        <p:nvCxnSpPr>
          <p:cNvPr id="31750" name="Shape 20">
            <a:extLst>
              <a:ext uri="{FF2B5EF4-FFF2-40B4-BE49-F238E27FC236}">
                <a16:creationId xmlns:a16="http://schemas.microsoft.com/office/drawing/2014/main" id="{91A85EAF-A572-47A8-B5A1-3F16206C812C}"/>
              </a:ext>
            </a:extLst>
          </p:cNvPr>
          <p:cNvCxnSpPr>
            <a:cxnSpLocks noChangeShapeType="1"/>
          </p:cNvCxnSpPr>
          <p:nvPr/>
        </p:nvCxnSpPr>
        <p:spPr bwMode="auto">
          <a:xfrm rot="5400000" flipH="1" flipV="1">
            <a:off x="2256631" y="2634457"/>
            <a:ext cx="733425" cy="1436688"/>
          </a:xfrm>
          <a:prstGeom prst="bentConnector3">
            <a:avLst>
              <a:gd name="adj1" fmla="val 50000"/>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1751" name="Shape 20">
            <a:extLst>
              <a:ext uri="{FF2B5EF4-FFF2-40B4-BE49-F238E27FC236}">
                <a16:creationId xmlns:a16="http://schemas.microsoft.com/office/drawing/2014/main" id="{A036213A-B469-49BA-BFEE-E7AA5FA70D91}"/>
              </a:ext>
            </a:extLst>
          </p:cNvPr>
          <p:cNvCxnSpPr>
            <a:cxnSpLocks noChangeShapeType="1"/>
          </p:cNvCxnSpPr>
          <p:nvPr/>
        </p:nvCxnSpPr>
        <p:spPr bwMode="auto">
          <a:xfrm rot="16200000" flipV="1">
            <a:off x="4223543" y="3393282"/>
            <a:ext cx="696913" cy="0"/>
          </a:xfrm>
          <a:prstGeom prst="bentConnector3">
            <a:avLst>
              <a:gd name="adj1" fmla="val 50000"/>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7" name="Content Placeholder 2">
            <a:extLst>
              <a:ext uri="{FF2B5EF4-FFF2-40B4-BE49-F238E27FC236}">
                <a16:creationId xmlns:a16="http://schemas.microsoft.com/office/drawing/2014/main" id="{954329A4-495F-4C48-82CE-B95F2A73B185}"/>
              </a:ext>
            </a:extLst>
          </p:cNvPr>
          <p:cNvSpPr txBox="1">
            <a:spLocks/>
          </p:cNvSpPr>
          <p:nvPr/>
        </p:nvSpPr>
        <p:spPr bwMode="auto">
          <a:xfrm>
            <a:off x="457200" y="3727450"/>
            <a:ext cx="2444750" cy="2128838"/>
          </a:xfrm>
          <a:prstGeom prst="rect">
            <a:avLst/>
          </a:prstGeom>
          <a:ln w="25400">
            <a:solidFill>
              <a:schemeClr val="tx1"/>
            </a:solidFill>
          </a:ln>
        </p:spPr>
        <p:txBody>
          <a:bodyPr/>
          <a:lstStyle/>
          <a:p>
            <a:pPr marL="231775" indent="-231775" eaLnBrk="1" hangingPunct="1">
              <a:spcBef>
                <a:spcPts val="600"/>
              </a:spcBef>
              <a:buClr>
                <a:srgbClr val="7F7F7F"/>
              </a:buClr>
              <a:buFont typeface="Wingdings" pitchFamily="2" charset="2"/>
              <a:buChar char="§"/>
              <a:defRPr/>
            </a:pPr>
            <a:r>
              <a:rPr lang="en-US" kern="0" dirty="0">
                <a:latin typeface="+mn-lt"/>
              </a:rPr>
              <a:t>What is the risk to human health?</a:t>
            </a:r>
          </a:p>
          <a:p>
            <a:pPr marL="231775" indent="-231775" eaLnBrk="1" hangingPunct="1">
              <a:spcBef>
                <a:spcPts val="600"/>
              </a:spcBef>
              <a:buClr>
                <a:srgbClr val="7F7F7F"/>
              </a:buClr>
              <a:buFont typeface="Wingdings" pitchFamily="2" charset="2"/>
              <a:buChar char="§"/>
              <a:defRPr/>
            </a:pPr>
            <a:r>
              <a:rPr lang="en-US" kern="0" dirty="0">
                <a:latin typeface="+mn-lt"/>
              </a:rPr>
              <a:t>What chemicals and exposures are driving the risk?</a:t>
            </a:r>
          </a:p>
        </p:txBody>
      </p:sp>
      <p:cxnSp>
        <p:nvCxnSpPr>
          <p:cNvPr id="31753" name="Shape 20">
            <a:extLst>
              <a:ext uri="{FF2B5EF4-FFF2-40B4-BE49-F238E27FC236}">
                <a16:creationId xmlns:a16="http://schemas.microsoft.com/office/drawing/2014/main" id="{8CDDD2ED-413C-4378-ADAF-55A360C07CB0}"/>
              </a:ext>
            </a:extLst>
          </p:cNvPr>
          <p:cNvCxnSpPr>
            <a:cxnSpLocks noChangeShapeType="1"/>
          </p:cNvCxnSpPr>
          <p:nvPr/>
        </p:nvCxnSpPr>
        <p:spPr bwMode="auto">
          <a:xfrm rot="16200000" flipH="1">
            <a:off x="6382544" y="2642394"/>
            <a:ext cx="733425" cy="1436687"/>
          </a:xfrm>
          <a:prstGeom prst="bentConnector3">
            <a:avLst>
              <a:gd name="adj1" fmla="val 50000"/>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2" name="TextBox 11">
            <a:extLst>
              <a:ext uri="{FF2B5EF4-FFF2-40B4-BE49-F238E27FC236}">
                <a16:creationId xmlns:a16="http://schemas.microsoft.com/office/drawing/2014/main" id="{478B811A-709C-4339-B1AE-8F9BB3931C65}"/>
              </a:ext>
            </a:extLst>
          </p:cNvPr>
          <p:cNvSpPr txBox="1"/>
          <p:nvPr/>
        </p:nvSpPr>
        <p:spPr>
          <a:xfrm>
            <a:off x="2438400" y="2387600"/>
            <a:ext cx="5472113" cy="584200"/>
          </a:xfrm>
          <a:prstGeom prst="rect">
            <a:avLst/>
          </a:prstGeom>
          <a:noFill/>
        </p:spPr>
        <p:txBody>
          <a:bodyPr wrap="none">
            <a:spAutoFit/>
          </a:bodyPr>
          <a:lstStyle/>
          <a:p>
            <a:pPr>
              <a:defRPr/>
            </a:pPr>
            <a:r>
              <a:rPr lang="en-US" sz="3200" b="1" dirty="0">
                <a:latin typeface="+mn-lt"/>
              </a:rPr>
              <a:t>Risk = Toxicity x Exposure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5">
            <a:extLst>
              <a:ext uri="{FF2B5EF4-FFF2-40B4-BE49-F238E27FC236}">
                <a16:creationId xmlns:a16="http://schemas.microsoft.com/office/drawing/2014/main" id="{52E6ADC2-A518-4BD7-9D97-6FF1226F7EC8}"/>
              </a:ext>
            </a:extLst>
          </p:cNvPr>
          <p:cNvSpPr>
            <a:spLocks noGrp="1" noChangeArrowheads="1"/>
          </p:cNvSpPr>
          <p:nvPr>
            <p:ph type="body" idx="1"/>
          </p:nvPr>
        </p:nvSpPr>
        <p:spPr>
          <a:xfrm>
            <a:off x="609600" y="1828800"/>
            <a:ext cx="8153400" cy="41148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Identifying Effective Presentation Strategies</a:t>
            </a:r>
          </a:p>
          <a:p>
            <a:pPr marL="457200" lvl="1" indent="0">
              <a:buFontTx/>
              <a:buNone/>
            </a:pPr>
            <a:endParaRPr lang="en-US" altLang="en-US" b="1" u="sng">
              <a:ea typeface="ＭＳ Ｐゴシック" panose="020B0600070205080204" pitchFamily="34" charset="-128"/>
            </a:endParaRPr>
          </a:p>
          <a:p>
            <a:pPr marL="457200" lvl="1" indent="0">
              <a:buFontTx/>
              <a:buNone/>
            </a:pPr>
            <a:r>
              <a:rPr lang="en-US" altLang="en-US" b="1" u="sng">
                <a:ea typeface="ＭＳ Ｐゴシック" panose="020B0600070205080204" pitchFamily="34" charset="-128"/>
              </a:rPr>
              <a:t>Option</a:t>
            </a:r>
            <a:r>
              <a:rPr lang="en-US" altLang="en-US">
                <a:ea typeface="ＭＳ Ｐゴシック" panose="020B0600070205080204" pitchFamily="34" charset="-128"/>
              </a:rPr>
              <a:t> – Develop an appropriate message for communication with the public</a:t>
            </a:r>
          </a:p>
          <a:p>
            <a:pPr marL="457200" lvl="1" indent="0"/>
            <a:endParaRPr lang="en-US" altLang="en-US">
              <a:ea typeface="ＭＳ Ｐゴシック" panose="020B0600070205080204" pitchFamily="34" charset="-128"/>
            </a:endParaRPr>
          </a:p>
          <a:p>
            <a:pPr marL="457200" lvl="1" indent="0">
              <a:buFontTx/>
              <a:buNone/>
            </a:pPr>
            <a:endParaRPr lang="en-US" altLang="en-US">
              <a:ea typeface="ＭＳ Ｐゴシック" panose="020B0600070205080204" pitchFamily="34" charset="-128"/>
            </a:endParaRPr>
          </a:p>
          <a:p>
            <a:pPr marL="457200" lvl="1" indent="0">
              <a:buFontTx/>
              <a:buNone/>
            </a:pPr>
            <a:endParaRPr lang="en-US" altLang="en-US">
              <a:ea typeface="ＭＳ Ｐゴシック" panose="020B0600070205080204" pitchFamily="34" charset="-128"/>
            </a:endParaRPr>
          </a:p>
        </p:txBody>
      </p:sp>
      <p:sp>
        <p:nvSpPr>
          <p:cNvPr id="271363" name="Rectangle 4">
            <a:extLst>
              <a:ext uri="{FF2B5EF4-FFF2-40B4-BE49-F238E27FC236}">
                <a16:creationId xmlns:a16="http://schemas.microsoft.com/office/drawing/2014/main" id="{B7B6DD0B-E9C3-4405-9DE6-AA9783EF1C97}"/>
              </a:ext>
            </a:extLst>
          </p:cNvPr>
          <p:cNvSpPr>
            <a:spLocks noGrp="1" noChangeArrowheads="1"/>
          </p:cNvSpPr>
          <p:nvPr>
            <p:ph type="title"/>
          </p:nvPr>
        </p:nvSpPr>
        <p:spPr/>
        <p:txBody>
          <a:bodyPr/>
          <a:lstStyle/>
          <a:p>
            <a:r>
              <a:rPr lang="en-US" altLang="en-US">
                <a:ea typeface="ＭＳ Ｐゴシック" panose="020B0600070205080204" pitchFamily="34" charset="-128"/>
              </a:rPr>
              <a:t>Risk Communication</a:t>
            </a:r>
          </a:p>
        </p:txBody>
      </p:sp>
      <p:sp>
        <p:nvSpPr>
          <p:cNvPr id="271364" name="TextBox 3">
            <a:extLst>
              <a:ext uri="{FF2B5EF4-FFF2-40B4-BE49-F238E27FC236}">
                <a16:creationId xmlns:a16="http://schemas.microsoft.com/office/drawing/2014/main" id="{EDC42DC5-D4A6-40DF-8021-9F5CE7BBC19D}"/>
              </a:ext>
            </a:extLst>
          </p:cNvPr>
          <p:cNvSpPr txBox="1">
            <a:spLocks noChangeArrowheads="1"/>
          </p:cNvSpPr>
          <p:nvPr/>
        </p:nvSpPr>
        <p:spPr bwMode="auto">
          <a:xfrm>
            <a:off x="0" y="6488113"/>
            <a:ext cx="319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9.3.1.1 </a:t>
            </a:r>
            <a:endParaRPr lang="en-US" altLang="en-US" sz="1800">
              <a:solidFill>
                <a:schemeClr val="tx1"/>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F5BE4C08-627F-4C87-875B-47CB2FF900BF}"/>
              </a:ext>
            </a:extLst>
          </p:cNvPr>
          <p:cNvSpPr>
            <a:spLocks noGrp="1"/>
          </p:cNvSpPr>
          <p:nvPr>
            <p:ph idx="1"/>
          </p:nvPr>
        </p:nvSpPr>
        <p:spPr/>
        <p:txBody>
          <a:bodyPr/>
          <a:lstStyle/>
          <a:p>
            <a:pPr marL="0" indent="0">
              <a:buFont typeface="Wingdings 3" panose="05040102010807070707" pitchFamily="18" charset="2"/>
              <a:buNone/>
              <a:defRPr/>
            </a:pPr>
            <a:r>
              <a:rPr lang="en-US" u="sng" dirty="0"/>
              <a:t>Message Mapping</a:t>
            </a:r>
          </a:p>
          <a:p>
            <a:pPr marL="514350" indent="-514350">
              <a:buFont typeface="+mj-lt"/>
              <a:buAutoNum type="arabicPeriod"/>
              <a:defRPr/>
            </a:pPr>
            <a:r>
              <a:rPr lang="en-US" dirty="0"/>
              <a:t>Identify stakeholders</a:t>
            </a:r>
          </a:p>
          <a:p>
            <a:pPr marL="514350" indent="-514350">
              <a:buFont typeface="+mj-lt"/>
              <a:buAutoNum type="arabicPeriod"/>
              <a:defRPr/>
            </a:pPr>
            <a:r>
              <a:rPr lang="en-US" dirty="0"/>
              <a:t>Elicit stakeholder concern(s)</a:t>
            </a:r>
          </a:p>
          <a:p>
            <a:pPr marL="514350" indent="-514350">
              <a:buFont typeface="+mj-lt"/>
              <a:buAutoNum type="arabicPeriod"/>
              <a:defRPr/>
            </a:pPr>
            <a:r>
              <a:rPr lang="en-US" dirty="0"/>
              <a:t>Identify common concern(s)</a:t>
            </a:r>
          </a:p>
          <a:p>
            <a:pPr marL="514350" indent="-514350">
              <a:buFont typeface="+mj-lt"/>
              <a:buAutoNum type="arabicPeriod"/>
              <a:defRPr/>
            </a:pPr>
            <a:r>
              <a:rPr lang="en-US" dirty="0"/>
              <a:t>Develop key message(s)</a:t>
            </a:r>
          </a:p>
          <a:p>
            <a:pPr marL="514350" indent="-514350">
              <a:buFont typeface="+mj-lt"/>
              <a:buAutoNum type="arabicPeriod"/>
              <a:defRPr/>
            </a:pPr>
            <a:r>
              <a:rPr lang="en-US" dirty="0"/>
              <a:t>Develop supporting information</a:t>
            </a:r>
          </a:p>
          <a:p>
            <a:pPr marL="514350" indent="-514350">
              <a:buFont typeface="+mj-lt"/>
              <a:buAutoNum type="arabicPeriod"/>
              <a:defRPr/>
            </a:pPr>
            <a:r>
              <a:rPr lang="en-US" dirty="0"/>
              <a:t>Test the message</a:t>
            </a:r>
          </a:p>
          <a:p>
            <a:pPr marL="514350" indent="-514350">
              <a:buFont typeface="+mj-lt"/>
              <a:buAutoNum type="arabicPeriod"/>
              <a:defRPr/>
            </a:pPr>
            <a:r>
              <a:rPr lang="en-US" dirty="0"/>
              <a:t>Plan for delivery</a:t>
            </a:r>
          </a:p>
          <a:p>
            <a:pPr>
              <a:defRPr/>
            </a:pPr>
            <a:endParaRPr lang="en-US" dirty="0"/>
          </a:p>
        </p:txBody>
      </p:sp>
      <p:sp>
        <p:nvSpPr>
          <p:cNvPr id="273411" name="Rectangle 4">
            <a:extLst>
              <a:ext uri="{FF2B5EF4-FFF2-40B4-BE49-F238E27FC236}">
                <a16:creationId xmlns:a16="http://schemas.microsoft.com/office/drawing/2014/main" id="{4F786C64-AE7F-4692-999D-48C9426FF4A3}"/>
              </a:ext>
            </a:extLst>
          </p:cNvPr>
          <p:cNvSpPr>
            <a:spLocks noGrp="1" noChangeArrowheads="1"/>
          </p:cNvSpPr>
          <p:nvPr>
            <p:ph type="title"/>
          </p:nvPr>
        </p:nvSpPr>
        <p:spPr/>
        <p:txBody>
          <a:bodyPr/>
          <a:lstStyle/>
          <a:p>
            <a:r>
              <a:rPr lang="en-US" altLang="en-US">
                <a:ea typeface="ＭＳ Ｐゴシック" panose="020B0600070205080204" pitchFamily="34" charset="-128"/>
              </a:rPr>
              <a:t>Risk Communication</a:t>
            </a:r>
            <a:br>
              <a:rPr lang="en-US" altLang="en-US">
                <a:ea typeface="ＭＳ Ｐゴシック" panose="020B0600070205080204" pitchFamily="34" charset="-128"/>
              </a:rPr>
            </a:br>
            <a:r>
              <a:rPr lang="en-US" altLang="en-US" sz="1800">
                <a:ea typeface="ＭＳ Ｐゴシック" panose="020B0600070205080204" pitchFamily="34" charset="-128"/>
              </a:rPr>
              <a:t>Develop and Appropriate Message</a:t>
            </a:r>
          </a:p>
        </p:txBody>
      </p:sp>
      <p:sp>
        <p:nvSpPr>
          <p:cNvPr id="273412" name="TextBox 5">
            <a:extLst>
              <a:ext uri="{FF2B5EF4-FFF2-40B4-BE49-F238E27FC236}">
                <a16:creationId xmlns:a16="http://schemas.microsoft.com/office/drawing/2014/main" id="{D1177AD5-E097-4FFF-9DA0-BD9FB3BF4158}"/>
              </a:ext>
            </a:extLst>
          </p:cNvPr>
          <p:cNvSpPr txBox="1">
            <a:spLocks noChangeArrowheads="1"/>
          </p:cNvSpPr>
          <p:nvPr/>
        </p:nvSpPr>
        <p:spPr bwMode="auto">
          <a:xfrm>
            <a:off x="4724400" y="5934075"/>
            <a:ext cx="441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USEPA. 2007. Effective Risk and Crisis Communication During Water Security Emergencies. </a:t>
            </a:r>
          </a:p>
        </p:txBody>
      </p:sp>
      <p:sp>
        <p:nvSpPr>
          <p:cNvPr id="273413" name="TextBox 3">
            <a:extLst>
              <a:ext uri="{FF2B5EF4-FFF2-40B4-BE49-F238E27FC236}">
                <a16:creationId xmlns:a16="http://schemas.microsoft.com/office/drawing/2014/main" id="{C497CDEF-1310-468A-B301-F95E23D5DED9}"/>
              </a:ext>
            </a:extLst>
          </p:cNvPr>
          <p:cNvSpPr txBox="1">
            <a:spLocks noChangeArrowheads="1"/>
          </p:cNvSpPr>
          <p:nvPr/>
        </p:nvSpPr>
        <p:spPr bwMode="auto">
          <a:xfrm>
            <a:off x="-17463" y="6488113"/>
            <a:ext cx="319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9.3.1.1 </a:t>
            </a:r>
            <a:endParaRPr lang="en-US" altLang="en-US" sz="1800">
              <a:solidFill>
                <a:schemeClr val="tx1"/>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4" descr="C:\Users\Juliana\Desktop\Picture2.jpg">
            <a:extLst>
              <a:ext uri="{FF2B5EF4-FFF2-40B4-BE49-F238E27FC236}">
                <a16:creationId xmlns:a16="http://schemas.microsoft.com/office/drawing/2014/main" id="{82C4E09D-647E-4511-A9A1-5ECEC8C11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3" y="1770063"/>
            <a:ext cx="6072187"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459" name="Title 3">
            <a:extLst>
              <a:ext uri="{FF2B5EF4-FFF2-40B4-BE49-F238E27FC236}">
                <a16:creationId xmlns:a16="http://schemas.microsoft.com/office/drawing/2014/main" id="{819A797D-E061-407F-B070-35264F758099}"/>
              </a:ext>
            </a:extLst>
          </p:cNvPr>
          <p:cNvSpPr>
            <a:spLocks noGrp="1"/>
          </p:cNvSpPr>
          <p:nvPr>
            <p:ph type="title"/>
          </p:nvPr>
        </p:nvSpPr>
        <p:spPr/>
        <p:txBody>
          <a:bodyPr/>
          <a:lstStyle/>
          <a:p>
            <a:r>
              <a:rPr lang="en-US" altLang="en-US">
                <a:ea typeface="ＭＳ Ｐゴシック" panose="020B0600070205080204" pitchFamily="34" charset="-128"/>
              </a:rPr>
              <a:t>Summary and Wrap-up</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4" descr="C:\Users\Juliana\Desktop\Picture3.jpg">
            <a:extLst>
              <a:ext uri="{FF2B5EF4-FFF2-40B4-BE49-F238E27FC236}">
                <a16:creationId xmlns:a16="http://schemas.microsoft.com/office/drawing/2014/main" id="{381FA757-05AB-4DAD-BB69-FF184C1AD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1295400"/>
            <a:ext cx="6272212"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7" name="Title 1">
            <a:extLst>
              <a:ext uri="{FF2B5EF4-FFF2-40B4-BE49-F238E27FC236}">
                <a16:creationId xmlns:a16="http://schemas.microsoft.com/office/drawing/2014/main" id="{FCC514B3-499E-46F4-BEAE-9FCEDB2F337D}"/>
              </a:ext>
            </a:extLst>
          </p:cNvPr>
          <p:cNvSpPr>
            <a:spLocks noGrp="1"/>
          </p:cNvSpPr>
          <p:nvPr>
            <p:ph type="title"/>
          </p:nvPr>
        </p:nvSpPr>
        <p:spPr/>
        <p:txBody>
          <a:bodyPr/>
          <a:lstStyle/>
          <a:p>
            <a:r>
              <a:rPr lang="en-US" altLang="en-US">
                <a:ea typeface="ＭＳ Ｐゴシック" panose="020B0600070205080204" pitchFamily="34" charset="-128"/>
              </a:rPr>
              <a:t>How do I use this document?</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4" name="Picture 5" descr="C:\Users\Juliana\Desktop\Picture4.jpg">
            <a:extLst>
              <a:ext uri="{FF2B5EF4-FFF2-40B4-BE49-F238E27FC236}">
                <a16:creationId xmlns:a16="http://schemas.microsoft.com/office/drawing/2014/main" id="{845DC4BD-C5ED-4BDD-B940-892BCA2EC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1238250"/>
            <a:ext cx="2967038"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55" name="Title 9">
            <a:extLst>
              <a:ext uri="{FF2B5EF4-FFF2-40B4-BE49-F238E27FC236}">
                <a16:creationId xmlns:a16="http://schemas.microsoft.com/office/drawing/2014/main" id="{DA630AF3-A133-44F0-B4C4-0FC757CB251F}"/>
              </a:ext>
            </a:extLst>
          </p:cNvPr>
          <p:cNvSpPr>
            <a:spLocks noGrp="1"/>
          </p:cNvSpPr>
          <p:nvPr>
            <p:ph type="title"/>
          </p:nvPr>
        </p:nvSpPr>
        <p:spPr/>
        <p:txBody>
          <a:bodyPr/>
          <a:lstStyle/>
          <a:p>
            <a:r>
              <a:rPr lang="en-US" altLang="en-US">
                <a:ea typeface="ＭＳ Ｐゴシック" panose="020B0600070205080204" pitchFamily="34" charset="-128"/>
              </a:rPr>
              <a:t>Navigating the Document</a:t>
            </a:r>
          </a:p>
        </p:txBody>
      </p:sp>
      <p:sp>
        <p:nvSpPr>
          <p:cNvPr id="279556" name="Content Placeholder 5">
            <a:extLst>
              <a:ext uri="{FF2B5EF4-FFF2-40B4-BE49-F238E27FC236}">
                <a16:creationId xmlns:a16="http://schemas.microsoft.com/office/drawing/2014/main" id="{EFEBF460-7E53-4FC2-A2DA-29CB73084F7D}"/>
              </a:ext>
            </a:extLst>
          </p:cNvPr>
          <p:cNvSpPr>
            <a:spLocks noGrp="1"/>
          </p:cNvSpPr>
          <p:nvPr>
            <p:ph sz="half" idx="1"/>
          </p:nvPr>
        </p:nvSpPr>
        <p:spPr>
          <a:xfrm>
            <a:off x="381000" y="1828800"/>
            <a:ext cx="3810000" cy="4114800"/>
          </a:xfrm>
        </p:spPr>
        <p:txBody>
          <a:bodyPr/>
          <a:lstStyle/>
          <a:p>
            <a:r>
              <a:rPr lang="en-US" altLang="en-US">
                <a:ea typeface="ＭＳ Ｐゴシック" panose="020B0600070205080204" pitchFamily="34" charset="-128"/>
              </a:rPr>
              <a:t>Contents bar organized by chapter</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5" descr="C:\Users\Juliana\Desktop\Picture5.jpg">
            <a:extLst>
              <a:ext uri="{FF2B5EF4-FFF2-40B4-BE49-F238E27FC236}">
                <a16:creationId xmlns:a16="http://schemas.microsoft.com/office/drawing/2014/main" id="{F5637709-1BAE-42AC-9401-B784488DF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4191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3" name="Title 1">
            <a:extLst>
              <a:ext uri="{FF2B5EF4-FFF2-40B4-BE49-F238E27FC236}">
                <a16:creationId xmlns:a16="http://schemas.microsoft.com/office/drawing/2014/main" id="{AE1EA7C7-CB9D-4C07-ABCD-DAEE59F5ECB6}"/>
              </a:ext>
            </a:extLst>
          </p:cNvPr>
          <p:cNvSpPr>
            <a:spLocks noGrp="1"/>
          </p:cNvSpPr>
          <p:nvPr>
            <p:ph type="title"/>
          </p:nvPr>
        </p:nvSpPr>
        <p:spPr/>
        <p:txBody>
          <a:bodyPr/>
          <a:lstStyle/>
          <a:p>
            <a:r>
              <a:rPr lang="en-US" altLang="en-US">
                <a:ea typeface="ＭＳ Ｐゴシック" panose="020B0600070205080204" pitchFamily="34" charset="-128"/>
              </a:rPr>
              <a:t>Navigating the Document</a:t>
            </a:r>
          </a:p>
        </p:txBody>
      </p:sp>
      <p:sp>
        <p:nvSpPr>
          <p:cNvPr id="3" name="Content Placeholder 2">
            <a:extLst>
              <a:ext uri="{FF2B5EF4-FFF2-40B4-BE49-F238E27FC236}">
                <a16:creationId xmlns:a16="http://schemas.microsoft.com/office/drawing/2014/main" id="{BFD171E9-1406-47A7-9A19-98A3D044BAE1}"/>
              </a:ext>
            </a:extLst>
          </p:cNvPr>
          <p:cNvSpPr>
            <a:spLocks noGrp="1"/>
          </p:cNvSpPr>
          <p:nvPr>
            <p:ph sz="half" idx="1"/>
          </p:nvPr>
        </p:nvSpPr>
        <p:spPr>
          <a:xfrm>
            <a:off x="381000" y="1828800"/>
            <a:ext cx="4038600" cy="4114800"/>
          </a:xfrm>
        </p:spPr>
        <p:txBody>
          <a:bodyPr/>
          <a:lstStyle/>
          <a:p>
            <a:pPr>
              <a:defRPr/>
            </a:pPr>
            <a:r>
              <a:rPr lang="en-US" dirty="0"/>
              <a:t>Contents bar organized by chapter</a:t>
            </a:r>
          </a:p>
          <a:p>
            <a:pPr>
              <a:defRPr/>
            </a:pPr>
            <a:r>
              <a:rPr lang="en-US" dirty="0"/>
              <a:t>Chapter organized by topic</a:t>
            </a:r>
          </a:p>
          <a:p>
            <a:pPr marL="0" indent="0">
              <a:buFont typeface="Wingdings 3" panose="05040102010807070707" pitchFamily="18" charset="2"/>
              <a:buNone/>
              <a:defRPr/>
            </a:pP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5" descr="C:\Users\Juliana\Desktop\Picture6.jpg">
            <a:extLst>
              <a:ext uri="{FF2B5EF4-FFF2-40B4-BE49-F238E27FC236}">
                <a16:creationId xmlns:a16="http://schemas.microsoft.com/office/drawing/2014/main" id="{06D301D5-91D6-4CDC-94BE-2B84B8006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475" y="1905000"/>
            <a:ext cx="5035550"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51" name="Title 1">
            <a:extLst>
              <a:ext uri="{FF2B5EF4-FFF2-40B4-BE49-F238E27FC236}">
                <a16:creationId xmlns:a16="http://schemas.microsoft.com/office/drawing/2014/main" id="{5EE9CDA7-5FF6-46E2-A0F9-0337E39CC754}"/>
              </a:ext>
            </a:extLst>
          </p:cNvPr>
          <p:cNvSpPr>
            <a:spLocks noGrp="1"/>
          </p:cNvSpPr>
          <p:nvPr>
            <p:ph type="title"/>
          </p:nvPr>
        </p:nvSpPr>
        <p:spPr/>
        <p:txBody>
          <a:bodyPr/>
          <a:lstStyle/>
          <a:p>
            <a:r>
              <a:rPr lang="en-US" altLang="en-US">
                <a:ea typeface="ＭＳ Ｐゴシック" panose="020B0600070205080204" pitchFamily="34" charset="-128"/>
              </a:rPr>
              <a:t>Navigating the Document</a:t>
            </a:r>
          </a:p>
        </p:txBody>
      </p:sp>
      <p:sp>
        <p:nvSpPr>
          <p:cNvPr id="283652" name="Content Placeholder 2">
            <a:extLst>
              <a:ext uri="{FF2B5EF4-FFF2-40B4-BE49-F238E27FC236}">
                <a16:creationId xmlns:a16="http://schemas.microsoft.com/office/drawing/2014/main" id="{FB79A690-9101-45FB-839A-AF33FE3803D4}"/>
              </a:ext>
            </a:extLst>
          </p:cNvPr>
          <p:cNvSpPr>
            <a:spLocks noGrp="1"/>
          </p:cNvSpPr>
          <p:nvPr>
            <p:ph sz="half" idx="1"/>
          </p:nvPr>
        </p:nvSpPr>
        <p:spPr>
          <a:xfrm>
            <a:off x="473075" y="1905000"/>
            <a:ext cx="3200400" cy="4114800"/>
          </a:xfrm>
        </p:spPr>
        <p:txBody>
          <a:bodyPr/>
          <a:lstStyle/>
          <a:p>
            <a:r>
              <a:rPr lang="en-US" altLang="en-US">
                <a:ea typeface="ＭＳ Ｐゴシック" panose="020B0600070205080204" pitchFamily="34" charset="-128"/>
              </a:rPr>
              <a:t>Contents bar organized by chapter</a:t>
            </a:r>
          </a:p>
          <a:p>
            <a:r>
              <a:rPr lang="en-US" altLang="en-US">
                <a:ea typeface="ＭＳ Ｐゴシック" panose="020B0600070205080204" pitchFamily="34" charset="-128"/>
              </a:rPr>
              <a:t>Chapter organized by topic</a:t>
            </a:r>
          </a:p>
          <a:p>
            <a:r>
              <a:rPr lang="en-US" altLang="en-US">
                <a:ea typeface="ＭＳ Ｐゴシック" panose="020B0600070205080204" pitchFamily="34" charset="-128"/>
              </a:rPr>
              <a:t>Topic organized by issue</a:t>
            </a:r>
          </a:p>
          <a:p>
            <a:endParaRPr lang="en-US" altLang="en-US">
              <a:ea typeface="ＭＳ Ｐゴシック" panose="020B0600070205080204" pitchFamily="34" charset="-128"/>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5" descr="C:\Users\Juliana\Desktop\Picture7.jpg">
            <a:extLst>
              <a:ext uri="{FF2B5EF4-FFF2-40B4-BE49-F238E27FC236}">
                <a16:creationId xmlns:a16="http://schemas.microsoft.com/office/drawing/2014/main" id="{071947E1-0808-45FC-92C6-B0266991E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433888"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699" name="Title 1">
            <a:extLst>
              <a:ext uri="{FF2B5EF4-FFF2-40B4-BE49-F238E27FC236}">
                <a16:creationId xmlns:a16="http://schemas.microsoft.com/office/drawing/2014/main" id="{E16A969F-D489-4767-B0C8-13B091DF01C0}"/>
              </a:ext>
            </a:extLst>
          </p:cNvPr>
          <p:cNvSpPr>
            <a:spLocks noGrp="1"/>
          </p:cNvSpPr>
          <p:nvPr>
            <p:ph type="title"/>
          </p:nvPr>
        </p:nvSpPr>
        <p:spPr/>
        <p:txBody>
          <a:bodyPr/>
          <a:lstStyle/>
          <a:p>
            <a:r>
              <a:rPr lang="en-US" altLang="en-US">
                <a:ea typeface="ＭＳ Ｐゴシック" panose="020B0600070205080204" pitchFamily="34" charset="-128"/>
              </a:rPr>
              <a:t>Navigating the Document</a:t>
            </a:r>
          </a:p>
        </p:txBody>
      </p:sp>
      <p:sp>
        <p:nvSpPr>
          <p:cNvPr id="285700" name="Content Placeholder 2">
            <a:extLst>
              <a:ext uri="{FF2B5EF4-FFF2-40B4-BE49-F238E27FC236}">
                <a16:creationId xmlns:a16="http://schemas.microsoft.com/office/drawing/2014/main" id="{37CD7B54-C52B-4448-955B-6907EBB07592}"/>
              </a:ext>
            </a:extLst>
          </p:cNvPr>
          <p:cNvSpPr>
            <a:spLocks noGrp="1"/>
          </p:cNvSpPr>
          <p:nvPr>
            <p:ph sz="half" idx="1"/>
          </p:nvPr>
        </p:nvSpPr>
        <p:spPr>
          <a:xfrm>
            <a:off x="381000" y="1828800"/>
            <a:ext cx="4038600" cy="4114800"/>
          </a:xfrm>
        </p:spPr>
        <p:txBody>
          <a:bodyPr/>
          <a:lstStyle/>
          <a:p>
            <a:r>
              <a:rPr lang="en-US" altLang="en-US">
                <a:ea typeface="ＭＳ Ｐゴシック" panose="020B0600070205080204" pitchFamily="34" charset="-128"/>
              </a:rPr>
              <a:t>Contents bar organized by chapter</a:t>
            </a:r>
          </a:p>
          <a:p>
            <a:r>
              <a:rPr lang="en-US" altLang="en-US">
                <a:ea typeface="ＭＳ Ｐゴシック" panose="020B0600070205080204" pitchFamily="34" charset="-128"/>
              </a:rPr>
              <a:t>Chapter organized by topic</a:t>
            </a:r>
          </a:p>
          <a:p>
            <a:r>
              <a:rPr lang="en-US" altLang="en-US">
                <a:ea typeface="ＭＳ Ｐゴシック" panose="020B0600070205080204" pitchFamily="34" charset="-128"/>
              </a:rPr>
              <a:t>Topic organized by issue</a:t>
            </a:r>
          </a:p>
          <a:p>
            <a:r>
              <a:rPr lang="en-US" altLang="en-US">
                <a:ea typeface="ＭＳ Ｐゴシック" panose="020B0600070205080204" pitchFamily="34" charset="-128"/>
              </a:rPr>
              <a:t>Issue followed by options</a:t>
            </a:r>
          </a:p>
          <a:p>
            <a:endParaRPr lang="en-US" altLang="en-US">
              <a:ea typeface="ＭＳ Ｐゴシック" panose="020B0600070205080204" pitchFamily="34" charset="-12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5" descr="C:\Users\Juliana\Desktop\Picture8.jpg">
            <a:extLst>
              <a:ext uri="{FF2B5EF4-FFF2-40B4-BE49-F238E27FC236}">
                <a16:creationId xmlns:a16="http://schemas.microsoft.com/office/drawing/2014/main" id="{4E3A545D-5111-4593-8824-6FF392F3F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29895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47" name="Title 1">
            <a:extLst>
              <a:ext uri="{FF2B5EF4-FFF2-40B4-BE49-F238E27FC236}">
                <a16:creationId xmlns:a16="http://schemas.microsoft.com/office/drawing/2014/main" id="{C2FA97A9-D4A6-4B53-9D7E-0E8BF7A688BA}"/>
              </a:ext>
            </a:extLst>
          </p:cNvPr>
          <p:cNvSpPr>
            <a:spLocks noGrp="1"/>
          </p:cNvSpPr>
          <p:nvPr>
            <p:ph type="title"/>
          </p:nvPr>
        </p:nvSpPr>
        <p:spPr/>
        <p:txBody>
          <a:bodyPr/>
          <a:lstStyle/>
          <a:p>
            <a:r>
              <a:rPr lang="en-US" altLang="en-US">
                <a:ea typeface="ＭＳ Ｐゴシック" panose="020B0600070205080204" pitchFamily="34" charset="-128"/>
              </a:rPr>
              <a:t>Navigating the Document</a:t>
            </a:r>
          </a:p>
        </p:txBody>
      </p:sp>
      <p:sp>
        <p:nvSpPr>
          <p:cNvPr id="287748" name="Content Placeholder 7">
            <a:extLst>
              <a:ext uri="{FF2B5EF4-FFF2-40B4-BE49-F238E27FC236}">
                <a16:creationId xmlns:a16="http://schemas.microsoft.com/office/drawing/2014/main" id="{F4A618A0-E673-4778-A7EC-2F8A70016F59}"/>
              </a:ext>
            </a:extLst>
          </p:cNvPr>
          <p:cNvSpPr>
            <a:spLocks noGrp="1"/>
          </p:cNvSpPr>
          <p:nvPr>
            <p:ph sz="half" idx="1"/>
          </p:nvPr>
        </p:nvSpPr>
        <p:spPr>
          <a:xfrm>
            <a:off x="381000" y="1828800"/>
            <a:ext cx="4038600" cy="4114800"/>
          </a:xfrm>
        </p:spPr>
        <p:txBody>
          <a:bodyPr/>
          <a:lstStyle/>
          <a:p>
            <a:r>
              <a:rPr lang="en-US" altLang="en-US">
                <a:ea typeface="ＭＳ Ｐゴシック" panose="020B0600070205080204" pitchFamily="34" charset="-128"/>
              </a:rPr>
              <a:t>Contents bar organized by chapter</a:t>
            </a:r>
          </a:p>
          <a:p>
            <a:r>
              <a:rPr lang="en-US" altLang="en-US">
                <a:ea typeface="ＭＳ Ｐゴシック" panose="020B0600070205080204" pitchFamily="34" charset="-128"/>
              </a:rPr>
              <a:t>Chapter organized by topic</a:t>
            </a:r>
          </a:p>
          <a:p>
            <a:r>
              <a:rPr lang="en-US" altLang="en-US">
                <a:ea typeface="ＭＳ Ｐゴシック" panose="020B0600070205080204" pitchFamily="34" charset="-128"/>
              </a:rPr>
              <a:t>Topic organized by issue</a:t>
            </a:r>
          </a:p>
          <a:p>
            <a:r>
              <a:rPr lang="en-US" altLang="en-US">
                <a:ea typeface="ＭＳ Ｐゴシック" panose="020B0600070205080204" pitchFamily="34" charset="-128"/>
              </a:rPr>
              <a:t>Issue followed by options</a:t>
            </a:r>
          </a:p>
          <a:p>
            <a:r>
              <a:rPr lang="en-US" altLang="en-US">
                <a:ea typeface="ＭＳ Ｐゴシック" panose="020B0600070205080204" pitchFamily="34" charset="-128"/>
              </a:rPr>
              <a:t>Glossary tab</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4">
            <a:extLst>
              <a:ext uri="{FF2B5EF4-FFF2-40B4-BE49-F238E27FC236}">
                <a16:creationId xmlns:a16="http://schemas.microsoft.com/office/drawing/2014/main" id="{5675A7D2-C67F-4D52-8397-0F35D26A1565}"/>
              </a:ext>
            </a:extLst>
          </p:cNvPr>
          <p:cNvSpPr>
            <a:spLocks noGrp="1" noChangeArrowheads="1"/>
          </p:cNvSpPr>
          <p:nvPr>
            <p:ph type="title"/>
          </p:nvPr>
        </p:nvSpPr>
        <p:spPr/>
        <p:txBody>
          <a:bodyPr/>
          <a:lstStyle/>
          <a:p>
            <a:r>
              <a:rPr lang="en-US" altLang="en-US">
                <a:ea typeface="ＭＳ Ｐゴシック" panose="020B0600070205080204" pitchFamily="34" charset="-128"/>
              </a:rPr>
              <a:t>Summary</a:t>
            </a:r>
          </a:p>
        </p:txBody>
      </p:sp>
      <p:sp>
        <p:nvSpPr>
          <p:cNvPr id="289795" name="Rectangle 5">
            <a:extLst>
              <a:ext uri="{FF2B5EF4-FFF2-40B4-BE49-F238E27FC236}">
                <a16:creationId xmlns:a16="http://schemas.microsoft.com/office/drawing/2014/main" id="{3977C827-3413-48B8-8284-0618ECB36B6B}"/>
              </a:ext>
            </a:extLst>
          </p:cNvPr>
          <p:cNvSpPr>
            <a:spLocks noGrp="1" noChangeArrowheads="1"/>
          </p:cNvSpPr>
          <p:nvPr>
            <p:ph idx="1"/>
          </p:nvPr>
        </p:nvSpPr>
        <p:spPr/>
        <p:txBody>
          <a:bodyPr/>
          <a:lstStyle/>
          <a:p>
            <a:r>
              <a:rPr lang="en-US" altLang="en-US">
                <a:ea typeface="ＭＳ Ｐゴシック" panose="020B0600070205080204" pitchFamily="34" charset="-128"/>
              </a:rPr>
              <a:t>Challenges for both risk assessors and project managers</a:t>
            </a:r>
          </a:p>
          <a:p>
            <a:pPr lvl="1"/>
            <a:r>
              <a:rPr lang="en-US" altLang="en-US">
                <a:ea typeface="ＭＳ Ｐゴシック" panose="020B0600070205080204" pitchFamily="34" charset="-128"/>
              </a:rPr>
              <a:t>Variability between programs</a:t>
            </a:r>
          </a:p>
          <a:p>
            <a:pPr lvl="1"/>
            <a:r>
              <a:rPr lang="en-US" altLang="en-US">
                <a:ea typeface="ＭＳ Ｐゴシック" panose="020B0600070205080204" pitchFamily="34" charset="-128"/>
              </a:rPr>
              <a:t>Sites can be complex</a:t>
            </a:r>
          </a:p>
          <a:p>
            <a:pPr lvl="1"/>
            <a:r>
              <a:rPr lang="en-US" altLang="en-US">
                <a:ea typeface="ＭＳ Ｐゴシック" panose="020B0600070205080204" pitchFamily="34" charset="-128"/>
              </a:rPr>
              <a:t>Applying risk assessments to different situations</a:t>
            </a:r>
          </a:p>
          <a:p>
            <a:r>
              <a:rPr lang="en-US" altLang="en-US">
                <a:ea typeface="ＭＳ Ｐゴシック" panose="020B0600070205080204" pitchFamily="34" charset="-128"/>
              </a:rPr>
              <a:t>These challenges translate to a number of key issues with one or more possible options to address these issues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B0EA8476-7496-42DB-BA3C-009AA707C11E}"/>
              </a:ext>
            </a:extLst>
          </p:cNvPr>
          <p:cNvSpPr>
            <a:spLocks noGrp="1" noChangeArrowheads="1"/>
          </p:cNvSpPr>
          <p:nvPr>
            <p:ph type="title"/>
          </p:nvPr>
        </p:nvSpPr>
        <p:spPr/>
        <p:txBody>
          <a:bodyPr/>
          <a:lstStyle/>
          <a:p>
            <a:pPr>
              <a:defRPr/>
            </a:pPr>
            <a:r>
              <a:rPr lang="en-US" altLang="en-US" dirty="0">
                <a:latin typeface="+mn-lt"/>
                <a:ea typeface="ＭＳ Ｐゴシック" pitchFamily="34" charset="-128"/>
              </a:rPr>
              <a:t>Use of Risk Assessment in </a:t>
            </a:r>
            <a:br>
              <a:rPr lang="en-US" altLang="en-US" dirty="0">
                <a:latin typeface="+mn-lt"/>
                <a:ea typeface="ＭＳ Ｐゴシック" pitchFamily="34" charset="-128"/>
              </a:rPr>
            </a:br>
            <a:r>
              <a:rPr lang="en-US" altLang="en-US" dirty="0">
                <a:latin typeface="+mn-lt"/>
                <a:ea typeface="ＭＳ Ｐゴシック" pitchFamily="34" charset="-128"/>
              </a:rPr>
              <a:t>Site Cleanups (Chapter 2)</a:t>
            </a:r>
          </a:p>
        </p:txBody>
      </p:sp>
      <p:sp>
        <p:nvSpPr>
          <p:cNvPr id="23555" name="Rectangle 5">
            <a:extLst>
              <a:ext uri="{FF2B5EF4-FFF2-40B4-BE49-F238E27FC236}">
                <a16:creationId xmlns:a16="http://schemas.microsoft.com/office/drawing/2014/main" id="{2D06ABD9-9B12-4823-8C69-258294604318}"/>
              </a:ext>
            </a:extLst>
          </p:cNvPr>
          <p:cNvSpPr>
            <a:spLocks noGrp="1" noChangeArrowheads="1"/>
          </p:cNvSpPr>
          <p:nvPr>
            <p:ph idx="1"/>
          </p:nvPr>
        </p:nvSpPr>
        <p:spPr/>
        <p:txBody>
          <a:bodyPr>
            <a:normAutofit fontScale="92500" lnSpcReduction="10000"/>
          </a:bodyPr>
          <a:lstStyle/>
          <a:p>
            <a:pPr>
              <a:defRPr/>
            </a:pPr>
            <a:r>
              <a:rPr lang="en-US" altLang="en-US" dirty="0"/>
              <a:t>Tailor risk assessment to needs of project</a:t>
            </a:r>
          </a:p>
          <a:p>
            <a:pPr lvl="1">
              <a:defRPr/>
            </a:pPr>
            <a:r>
              <a:rPr lang="en-US" altLang="en-US" dirty="0"/>
              <a:t>What is goal of the risk assessment? </a:t>
            </a:r>
          </a:p>
          <a:p>
            <a:pPr lvl="1">
              <a:defRPr/>
            </a:pPr>
            <a:r>
              <a:rPr lang="en-US" altLang="en-US" dirty="0"/>
              <a:t>How complex is the site?</a:t>
            </a:r>
          </a:p>
          <a:p>
            <a:pPr lvl="1">
              <a:defRPr/>
            </a:pPr>
            <a:r>
              <a:rPr lang="en-US" altLang="en-US" dirty="0"/>
              <a:t>Can goals be achieved using a screening level approach or is a site-specific risk assessment warranted?</a:t>
            </a:r>
          </a:p>
          <a:p>
            <a:pPr>
              <a:defRPr/>
            </a:pPr>
            <a:r>
              <a:rPr lang="en-US" altLang="en-US" dirty="0"/>
              <a:t>What approach should be used?</a:t>
            </a:r>
          </a:p>
          <a:p>
            <a:pPr lvl="1">
              <a:defRPr/>
            </a:pPr>
            <a:r>
              <a:rPr lang="en-US" altLang="en-US" dirty="0"/>
              <a:t>Baseline risk assessment</a:t>
            </a:r>
          </a:p>
          <a:p>
            <a:pPr lvl="1">
              <a:defRPr/>
            </a:pPr>
            <a:r>
              <a:rPr lang="en-US" altLang="en-US" dirty="0"/>
              <a:t>Forward versus backward calculations</a:t>
            </a:r>
          </a:p>
          <a:p>
            <a:pPr lvl="1">
              <a:defRPr/>
            </a:pPr>
            <a:r>
              <a:rPr lang="en-US" altLang="en-US" dirty="0"/>
              <a:t>Tiered approach</a:t>
            </a:r>
          </a:p>
          <a:p>
            <a:pPr lvl="1">
              <a:defRPr/>
            </a:pPr>
            <a:r>
              <a:rPr lang="en-US" altLang="en-US" dirty="0"/>
              <a:t>Deterministic or probabilistic approaches</a:t>
            </a:r>
          </a:p>
          <a:p>
            <a:pPr lvl="1">
              <a:defRPr/>
            </a:pPr>
            <a:endParaRPr lang="en-US" altLang="en-US" dirty="0"/>
          </a:p>
          <a:p>
            <a:pPr>
              <a:defRPr/>
            </a:pPr>
            <a:endParaRPr lang="en-US" altLang="en-US" dirty="0"/>
          </a:p>
          <a:p>
            <a:pPr>
              <a:defRPr/>
            </a:pPr>
            <a:endParaRPr lang="en-US" altLang="en-US" dirty="0"/>
          </a:p>
          <a:p>
            <a:pPr>
              <a:defRPr/>
            </a:pPr>
            <a:endParaRPr lang="en-US" altLang="en-US" dirty="0"/>
          </a:p>
          <a:p>
            <a:pPr lvl="1">
              <a:defRPr/>
            </a:pPr>
            <a:endParaRPr lang="en-US" alt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4">
            <a:extLst>
              <a:ext uri="{FF2B5EF4-FFF2-40B4-BE49-F238E27FC236}">
                <a16:creationId xmlns:a16="http://schemas.microsoft.com/office/drawing/2014/main" id="{D29982E8-B07A-475A-95E4-F02827CB8F24}"/>
              </a:ext>
            </a:extLst>
          </p:cNvPr>
          <p:cNvSpPr>
            <a:spLocks noGrp="1" noChangeArrowheads="1"/>
          </p:cNvSpPr>
          <p:nvPr>
            <p:ph type="title"/>
          </p:nvPr>
        </p:nvSpPr>
        <p:spPr/>
        <p:txBody>
          <a:bodyPr/>
          <a:lstStyle/>
          <a:p>
            <a:r>
              <a:rPr lang="en-US" altLang="en-US">
                <a:ea typeface="ＭＳ Ｐゴシック" panose="020B0600070205080204" pitchFamily="34" charset="-128"/>
              </a:rPr>
              <a:t>Summary</a:t>
            </a:r>
          </a:p>
        </p:txBody>
      </p:sp>
      <p:sp>
        <p:nvSpPr>
          <p:cNvPr id="291843" name="Rectangle 5">
            <a:extLst>
              <a:ext uri="{FF2B5EF4-FFF2-40B4-BE49-F238E27FC236}">
                <a16:creationId xmlns:a16="http://schemas.microsoft.com/office/drawing/2014/main" id="{8B8B2728-E252-49B6-AFA3-9E59B94EB00C}"/>
              </a:ext>
            </a:extLst>
          </p:cNvPr>
          <p:cNvSpPr>
            <a:spLocks noGrp="1" noChangeArrowheads="1"/>
          </p:cNvSpPr>
          <p:nvPr>
            <p:ph idx="1"/>
          </p:nvPr>
        </p:nvSpPr>
        <p:spPr/>
        <p:txBody>
          <a:bodyPr/>
          <a:lstStyle/>
          <a:p>
            <a:r>
              <a:rPr lang="en-US" altLang="en-US">
                <a:ea typeface="ＭＳ Ｐゴシック" panose="020B0600070205080204" pitchFamily="34" charset="-128"/>
              </a:rPr>
              <a:t>The RISK-3 web-based document</a:t>
            </a:r>
          </a:p>
          <a:p>
            <a:pPr lvl="1"/>
            <a:r>
              <a:rPr lang="en-US" altLang="en-US">
                <a:ea typeface="ＭＳ Ｐゴシック" panose="020B0600070205080204" pitchFamily="34" charset="-128"/>
              </a:rPr>
              <a:t>Organizes these key issues in topic areas specific to the risk assessment process </a:t>
            </a:r>
          </a:p>
          <a:p>
            <a:pPr lvl="1"/>
            <a:r>
              <a:rPr lang="en-US" altLang="en-US">
                <a:ea typeface="ＭＳ Ｐゴシック" panose="020B0600070205080204" pitchFamily="34" charset="-128"/>
              </a:rPr>
              <a:t>Provides potential options and sources of additional information</a:t>
            </a:r>
          </a:p>
          <a:p>
            <a:r>
              <a:rPr lang="en-US" altLang="en-US">
                <a:ea typeface="ＭＳ Ｐゴシック" panose="020B0600070205080204" pitchFamily="34" charset="-128"/>
              </a:rPr>
              <a:t>The electronic web-based format allows a user to drill down through a dense and technically-challenging topic to core concepts</a:t>
            </a:r>
          </a:p>
          <a:p>
            <a:r>
              <a:rPr lang="en-US" altLang="en-US">
                <a:ea typeface="ＭＳ Ｐゴシック" panose="020B0600070205080204" pitchFamily="34" charset="-128"/>
              </a:rPr>
              <a:t>You can view or download the document for free at itrcweb.org</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E9911EF1-D92F-4941-BC5A-3F83098169DF}"/>
              </a:ext>
            </a:extLst>
          </p:cNvPr>
          <p:cNvSpPr>
            <a:spLocks noGrp="1" noChangeArrowheads="1"/>
          </p:cNvSpPr>
          <p:nvPr>
            <p:ph type="title"/>
          </p:nvPr>
        </p:nvSpPr>
        <p:spPr/>
        <p:txBody>
          <a:bodyPr/>
          <a:lstStyle/>
          <a:p>
            <a:r>
              <a:rPr lang="en-US" altLang="en-US">
                <a:ea typeface="ＭＳ Ｐゴシック" panose="020B0600070205080204" pitchFamily="34" charset="-128"/>
              </a:rPr>
              <a:t>Thank You</a:t>
            </a:r>
          </a:p>
        </p:txBody>
      </p:sp>
      <p:sp>
        <p:nvSpPr>
          <p:cNvPr id="293891" name="Rectangle 3">
            <a:extLst>
              <a:ext uri="{FF2B5EF4-FFF2-40B4-BE49-F238E27FC236}">
                <a16:creationId xmlns:a16="http://schemas.microsoft.com/office/drawing/2014/main" id="{21DECF5A-F20F-456B-8595-21F59BFEA2AF}"/>
              </a:ext>
            </a:extLst>
          </p:cNvPr>
          <p:cNvSpPr>
            <a:spLocks noGrp="1" noChangeArrowheads="1"/>
          </p:cNvSpPr>
          <p:nvPr>
            <p:ph idx="1"/>
          </p:nvPr>
        </p:nvSpPr>
        <p:spPr>
          <a:xfrm>
            <a:off x="609600" y="1371600"/>
            <a:ext cx="8077200" cy="4953000"/>
          </a:xfrm>
        </p:spPr>
        <p:txBody>
          <a:bodyPr/>
          <a:lstStyle/>
          <a:p>
            <a:pPr>
              <a:spcBef>
                <a:spcPct val="40000"/>
              </a:spcBef>
            </a:pPr>
            <a:r>
              <a:rPr lang="en-US" altLang="en-US" b="1">
                <a:ea typeface="ＭＳ Ｐゴシック" panose="020B0600070205080204" pitchFamily="34" charset="-128"/>
              </a:rPr>
              <a:t>2nd question and answer break </a:t>
            </a:r>
          </a:p>
          <a:p>
            <a:pPr>
              <a:spcBef>
                <a:spcPct val="40000"/>
              </a:spcBef>
            </a:pPr>
            <a:r>
              <a:rPr lang="en-US" altLang="en-US" b="1">
                <a:ea typeface="ＭＳ Ｐゴシック" panose="020B0600070205080204" pitchFamily="34" charset="-128"/>
              </a:rPr>
              <a:t>Links to additional resources</a:t>
            </a:r>
          </a:p>
          <a:p>
            <a:pPr lvl="1">
              <a:spcBef>
                <a:spcPct val="40000"/>
              </a:spcBef>
            </a:pPr>
            <a:r>
              <a:rPr lang="en-US" altLang="en-US" b="1">
                <a:ea typeface="ＭＳ Ｐゴシック" panose="020B0600070205080204" pitchFamily="34" charset="-128"/>
                <a:hlinkClick r:id="rId3"/>
              </a:rPr>
              <a:t>http://www.clu-in.org/conf/itrc/risk3/resource.cfm</a:t>
            </a:r>
            <a:r>
              <a:rPr lang="en-US" altLang="en-US" b="1">
                <a:ea typeface="ＭＳ Ｐゴシック" panose="020B0600070205080204" pitchFamily="34" charset="-128"/>
              </a:rPr>
              <a:t> </a:t>
            </a:r>
          </a:p>
          <a:p>
            <a:pPr>
              <a:spcBef>
                <a:spcPct val="40000"/>
              </a:spcBef>
            </a:pPr>
            <a:r>
              <a:rPr lang="en-US" altLang="en-US" b="1">
                <a:ea typeface="ＭＳ Ｐゴシック" panose="020B0600070205080204" pitchFamily="34" charset="-128"/>
              </a:rPr>
              <a:t>Feedback form – </a:t>
            </a:r>
            <a:r>
              <a:rPr lang="en-US" altLang="en-US" b="1" i="1">
                <a:ea typeface="ＭＳ Ｐゴシック" panose="020B0600070205080204" pitchFamily="34" charset="-128"/>
              </a:rPr>
              <a:t>please</a:t>
            </a:r>
            <a:r>
              <a:rPr lang="en-US" altLang="en-US" b="1">
                <a:ea typeface="ＭＳ Ｐゴシック" panose="020B0600070205080204" pitchFamily="34" charset="-128"/>
              </a:rPr>
              <a:t> complete</a:t>
            </a:r>
          </a:p>
          <a:p>
            <a:pPr lvl="1">
              <a:spcBef>
                <a:spcPct val="40000"/>
              </a:spcBef>
            </a:pPr>
            <a:r>
              <a:rPr lang="en-US" altLang="en-US" b="1">
                <a:ea typeface="ＭＳ Ｐゴシック" panose="020B0600070205080204" pitchFamily="34" charset="-128"/>
                <a:hlinkClick r:id="rId4"/>
              </a:rPr>
              <a:t>http://www.clu-in.org/conf/itrc/risk3/feedback.cfm</a:t>
            </a:r>
            <a:r>
              <a:rPr lang="en-US" altLang="en-US" b="1">
                <a:ea typeface="ＭＳ Ｐゴシック" panose="020B0600070205080204" pitchFamily="34" charset="-128"/>
              </a:rPr>
              <a:t> </a:t>
            </a:r>
          </a:p>
          <a:p>
            <a:pPr>
              <a:spcBef>
                <a:spcPct val="40000"/>
              </a:spcBef>
              <a:buFont typeface="Wingdings 3" panose="05040102010807070707" pitchFamily="18" charset="2"/>
              <a:buNone/>
            </a:pPr>
            <a:endParaRPr lang="en-US" altLang="en-US" b="1">
              <a:ea typeface="ＭＳ Ｐゴシック" panose="020B0600070205080204" pitchFamily="34" charset="-128"/>
            </a:endParaRPr>
          </a:p>
        </p:txBody>
      </p:sp>
      <p:pic>
        <p:nvPicPr>
          <p:cNvPr id="293892" name="Picture 6">
            <a:extLst>
              <a:ext uri="{FF2B5EF4-FFF2-40B4-BE49-F238E27FC236}">
                <a16:creationId xmlns:a16="http://schemas.microsoft.com/office/drawing/2014/main" id="{ABF0520F-9F5A-4241-80B6-B60E95344D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3875" y="3962400"/>
            <a:ext cx="32607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893" name="Picture 7">
            <a:extLst>
              <a:ext uri="{FF2B5EF4-FFF2-40B4-BE49-F238E27FC236}">
                <a16:creationId xmlns:a16="http://schemas.microsoft.com/office/drawing/2014/main" id="{B65A1846-2EC7-4C43-9490-4FC31B2756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8005"/>
          <a:stretch>
            <a:fillRect/>
          </a:stretch>
        </p:blipFill>
        <p:spPr bwMode="auto">
          <a:xfrm>
            <a:off x="381000" y="4251325"/>
            <a:ext cx="35845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4" name="Text Box 8">
            <a:extLst>
              <a:ext uri="{FF2B5EF4-FFF2-40B4-BE49-F238E27FC236}">
                <a16:creationId xmlns:a16="http://schemas.microsoft.com/office/drawing/2014/main" id="{2D93D5A5-BFF8-46F1-A1A5-74B233854563}"/>
              </a:ext>
            </a:extLst>
          </p:cNvPr>
          <p:cNvSpPr txBox="1">
            <a:spLocks noChangeArrowheads="1"/>
          </p:cNvSpPr>
          <p:nvPr/>
        </p:nvSpPr>
        <p:spPr bwMode="auto">
          <a:xfrm>
            <a:off x="4117975" y="5380038"/>
            <a:ext cx="4873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SzTx/>
              <a:buFontTx/>
              <a:buNone/>
            </a:pPr>
            <a:r>
              <a:rPr lang="en-US" altLang="en-US" sz="2000">
                <a:solidFill>
                  <a:schemeClr val="tx1"/>
                </a:solidFill>
              </a:rPr>
              <a:t>Need confirmation of your participation today?</a:t>
            </a:r>
          </a:p>
          <a:p>
            <a:pPr eaLnBrk="1" hangingPunct="1">
              <a:spcBef>
                <a:spcPct val="50000"/>
              </a:spcBef>
              <a:buClrTx/>
              <a:buSzTx/>
              <a:buFontTx/>
              <a:buNone/>
            </a:pPr>
            <a:r>
              <a:rPr lang="en-US" altLang="en-US" sz="2000">
                <a:solidFill>
                  <a:schemeClr val="tx1"/>
                </a:solidFill>
              </a:rPr>
              <a:t>Fill out the feedback form and check box for confirmation email and certificate.</a:t>
            </a:r>
          </a:p>
        </p:txBody>
      </p:sp>
      <p:pic>
        <p:nvPicPr>
          <p:cNvPr id="293895" name="Picture 6">
            <a:extLst>
              <a:ext uri="{FF2B5EF4-FFF2-40B4-BE49-F238E27FC236}">
                <a16:creationId xmlns:a16="http://schemas.microsoft.com/office/drawing/2014/main" id="{04818D4B-EB7D-47D8-AB56-A95348A07DB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9950" y="5422900"/>
            <a:ext cx="30956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BABF6240-ECD2-48A2-828D-89DDC91A482A}"/>
              </a:ext>
            </a:extLst>
          </p:cNvPr>
          <p:cNvSpPr/>
          <p:nvPr/>
        </p:nvSpPr>
        <p:spPr>
          <a:xfrm>
            <a:off x="2055813" y="5519738"/>
            <a:ext cx="1887537" cy="814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3897" name="Line 9">
            <a:extLst>
              <a:ext uri="{FF2B5EF4-FFF2-40B4-BE49-F238E27FC236}">
                <a16:creationId xmlns:a16="http://schemas.microsoft.com/office/drawing/2014/main" id="{0C6BB908-DA6E-4072-A562-D01547DF857E}"/>
              </a:ext>
            </a:extLst>
          </p:cNvPr>
          <p:cNvSpPr>
            <a:spLocks noChangeShapeType="1"/>
          </p:cNvSpPr>
          <p:nvPr/>
        </p:nvSpPr>
        <p:spPr bwMode="auto">
          <a:xfrm flipH="1" flipV="1">
            <a:off x="2417763" y="5926138"/>
            <a:ext cx="1700212" cy="474662"/>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293898" name="Picture 6" descr="Click here to follow on Facebook">
            <a:hlinkClick r:id="rId8"/>
            <a:extLst>
              <a:ext uri="{FF2B5EF4-FFF2-40B4-BE49-F238E27FC236}">
                <a16:creationId xmlns:a16="http://schemas.microsoft.com/office/drawing/2014/main" id="{3892A565-526D-4E6D-B7B6-5B8DE01647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0575" y="474663"/>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899" name="Picture 5" descr="Click here to follow on Twitter">
            <a:hlinkClick r:id="rId10"/>
            <a:extLst>
              <a:ext uri="{FF2B5EF4-FFF2-40B4-BE49-F238E27FC236}">
                <a16:creationId xmlns:a16="http://schemas.microsoft.com/office/drawing/2014/main" id="{E45F1B42-BE16-4409-9F1F-BD9B5A2244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0175" y="474663"/>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900" name="Picture 4" descr="Click here to follow on Linkedin">
            <a:hlinkClick r:id="rId12"/>
            <a:extLst>
              <a:ext uri="{FF2B5EF4-FFF2-40B4-BE49-F238E27FC236}">
                <a16:creationId xmlns:a16="http://schemas.microsoft.com/office/drawing/2014/main" id="{7D0A087E-14ED-4126-A5CF-1FBA9F130C8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0413" y="474663"/>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901" name="TextBox 13">
            <a:extLst>
              <a:ext uri="{FF2B5EF4-FFF2-40B4-BE49-F238E27FC236}">
                <a16:creationId xmlns:a16="http://schemas.microsoft.com/office/drawing/2014/main" id="{208A060E-AAEE-41DC-810E-3C501F688DFE}"/>
              </a:ext>
            </a:extLst>
          </p:cNvPr>
          <p:cNvSpPr txBox="1">
            <a:spLocks noChangeArrowheads="1"/>
          </p:cNvSpPr>
          <p:nvPr/>
        </p:nvSpPr>
        <p:spPr bwMode="auto">
          <a:xfrm>
            <a:off x="6029325" y="6826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Follow ITRC</a:t>
            </a:r>
          </a:p>
        </p:txBody>
      </p:sp>
      <p:sp>
        <p:nvSpPr>
          <p:cNvPr id="14" name="TextBox 9">
            <a:extLst>
              <a:ext uri="{FF2B5EF4-FFF2-40B4-BE49-F238E27FC236}">
                <a16:creationId xmlns:a16="http://schemas.microsoft.com/office/drawing/2014/main" id="{44711F96-FB3D-4007-A180-8670ECB5113C}"/>
              </a:ext>
            </a:extLst>
          </p:cNvPr>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ea typeface="MS PGothic" panose="020B0600070205080204" pitchFamily="34" charset="-128"/>
              </a:rPr>
              <a:t>Poll Question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571EA4A-3677-4F97-B5C3-E5F19155AE0E}"/>
              </a:ext>
            </a:extLst>
          </p:cNvPr>
          <p:cNvSpPr>
            <a:spLocks noGrp="1"/>
          </p:cNvSpPr>
          <p:nvPr>
            <p:ph type="title"/>
          </p:nvPr>
        </p:nvSpPr>
        <p:spPr/>
        <p:txBody>
          <a:bodyPr/>
          <a:lstStyle/>
          <a:p>
            <a:pPr>
              <a:defRPr/>
            </a:pPr>
            <a:r>
              <a:rPr lang="en-US" altLang="en-US" dirty="0">
                <a:latin typeface="+mn-lt"/>
                <a:ea typeface="ＭＳ Ｐゴシック" pitchFamily="34" charset="-128"/>
              </a:rPr>
              <a:t>Baseline Risk Assessment</a:t>
            </a:r>
          </a:p>
        </p:txBody>
      </p:sp>
      <p:sp>
        <p:nvSpPr>
          <p:cNvPr id="35843" name="Content Placeholder 2">
            <a:extLst>
              <a:ext uri="{FF2B5EF4-FFF2-40B4-BE49-F238E27FC236}">
                <a16:creationId xmlns:a16="http://schemas.microsoft.com/office/drawing/2014/main" id="{4E133DDA-C152-40FC-96D3-DC9A5E4A412F}"/>
              </a:ext>
            </a:extLst>
          </p:cNvPr>
          <p:cNvSpPr>
            <a:spLocks noGrp="1"/>
          </p:cNvSpPr>
          <p:nvPr>
            <p:ph idx="1"/>
          </p:nvPr>
        </p:nvSpPr>
        <p:spPr/>
        <p:txBody>
          <a:bodyPr/>
          <a:lstStyle/>
          <a:p>
            <a:r>
              <a:rPr lang="en-US" altLang="en-US">
                <a:ea typeface="ＭＳ Ｐゴシック" panose="020B0600070205080204" pitchFamily="34" charset="-128"/>
              </a:rPr>
              <a:t>An analysis of the risks caused by a release in the absence of any actions to control or mitigate the exposure</a:t>
            </a:r>
          </a:p>
          <a:p>
            <a:r>
              <a:rPr lang="en-US" altLang="en-US">
                <a:ea typeface="ＭＳ Ｐゴシック" panose="020B0600070205080204" pitchFamily="34" charset="-128"/>
              </a:rPr>
              <a:t>Conducted to quantify potential risks posed by chemicals in environmental media and determine if these risks require action</a:t>
            </a:r>
          </a:p>
        </p:txBody>
      </p:sp>
      <p:sp>
        <p:nvSpPr>
          <p:cNvPr id="35844" name="TextBox 1">
            <a:extLst>
              <a:ext uri="{FF2B5EF4-FFF2-40B4-BE49-F238E27FC236}">
                <a16:creationId xmlns:a16="http://schemas.microsoft.com/office/drawing/2014/main" id="{0900B5DB-696F-4F1D-A149-6B8E00491DEC}"/>
              </a:ext>
            </a:extLst>
          </p:cNvPr>
          <p:cNvSpPr txBox="1">
            <a:spLocks noChangeArrowheads="1"/>
          </p:cNvSpPr>
          <p:nvPr/>
        </p:nvSpPr>
        <p:spPr bwMode="auto">
          <a:xfrm>
            <a:off x="0" y="6488113"/>
            <a:ext cx="2751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2.3</a:t>
            </a:r>
            <a:endParaRPr lang="en-US" altLang="en-US" sz="18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C:\Users\Juliana\Desktop\Picture3.png">
            <a:extLst>
              <a:ext uri="{FF2B5EF4-FFF2-40B4-BE49-F238E27FC236}">
                <a16:creationId xmlns:a16="http://schemas.microsoft.com/office/drawing/2014/main" id="{5BB83318-440B-4B5B-863F-01CC1956D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4398963"/>
            <a:ext cx="847248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3" descr="C:\Users\Juliana\Desktop\Picture2.png">
            <a:extLst>
              <a:ext uri="{FF2B5EF4-FFF2-40B4-BE49-F238E27FC236}">
                <a16:creationId xmlns:a16="http://schemas.microsoft.com/office/drawing/2014/main" id="{998B28E4-EC97-4455-A9F7-0C9B3903F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127375"/>
            <a:ext cx="86645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descr="C:\Users\Juliana\Desktop\Picture1.png">
            <a:extLst>
              <a:ext uri="{FF2B5EF4-FFF2-40B4-BE49-F238E27FC236}">
                <a16:creationId xmlns:a16="http://schemas.microsoft.com/office/drawing/2014/main" id="{60C6706F-3C3D-479B-936F-95E15A3531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3" y="2066925"/>
            <a:ext cx="8488362"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itle 1">
            <a:extLst>
              <a:ext uri="{FF2B5EF4-FFF2-40B4-BE49-F238E27FC236}">
                <a16:creationId xmlns:a16="http://schemas.microsoft.com/office/drawing/2014/main" id="{2F28C685-7080-4CAC-B10B-F9F103EDE181}"/>
              </a:ext>
            </a:extLst>
          </p:cNvPr>
          <p:cNvSpPr>
            <a:spLocks noGrp="1"/>
          </p:cNvSpPr>
          <p:nvPr>
            <p:ph type="title"/>
          </p:nvPr>
        </p:nvSpPr>
        <p:spPr/>
        <p:txBody>
          <a:bodyPr/>
          <a:lstStyle/>
          <a:p>
            <a:pPr>
              <a:defRPr/>
            </a:pPr>
            <a:r>
              <a:rPr lang="en-US" altLang="en-US" dirty="0">
                <a:latin typeface="+mn-lt"/>
                <a:ea typeface="ＭＳ Ｐゴシック" pitchFamily="34" charset="-128"/>
              </a:rPr>
              <a:t>Forward vs Backward</a:t>
            </a:r>
          </a:p>
        </p:txBody>
      </p:sp>
      <p:sp>
        <p:nvSpPr>
          <p:cNvPr id="3075" name="Flowchart: Process 2">
            <a:extLst>
              <a:ext uri="{FF2B5EF4-FFF2-40B4-BE49-F238E27FC236}">
                <a16:creationId xmlns:a16="http://schemas.microsoft.com/office/drawing/2014/main" id="{D498BCBD-0E08-44F9-A62D-9BEDC729A9B5}"/>
              </a:ext>
            </a:extLst>
          </p:cNvPr>
          <p:cNvSpPr>
            <a:spLocks noChangeArrowheads="1"/>
          </p:cNvSpPr>
          <p:nvPr/>
        </p:nvSpPr>
        <p:spPr bwMode="auto">
          <a:xfrm>
            <a:off x="685800" y="2514600"/>
            <a:ext cx="914400" cy="612775"/>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2900">
              <a:spcBef>
                <a:spcPct val="20000"/>
              </a:spcBef>
              <a:buClr>
                <a:srgbClr val="008000"/>
              </a:buClr>
              <a:buSzPct val="75000"/>
              <a:buFont typeface="Wingdings 3" pitchFamily="18" charset="2"/>
              <a:buChar char="u"/>
              <a:defRPr sz="2600">
                <a:solidFill>
                  <a:srgbClr val="333399"/>
                </a:solidFill>
                <a:latin typeface="Arial"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eaLnBrk="1" hangingPunct="1">
              <a:buClrTx/>
              <a:buSzTx/>
              <a:buFont typeface="Arial" charset="0"/>
              <a:buChar char="•"/>
              <a:defRPr/>
            </a:pPr>
            <a:endParaRPr lang="en-US" altLang="en-US" sz="1800" dirty="0">
              <a:solidFill>
                <a:schemeClr val="bg1"/>
              </a:solidFill>
              <a:latin typeface="+mn-lt"/>
              <a:cs typeface="Arial" charset="0"/>
            </a:endParaRPr>
          </a:p>
        </p:txBody>
      </p:sp>
      <p:sp>
        <p:nvSpPr>
          <p:cNvPr id="21509" name="TextBox 8">
            <a:extLst>
              <a:ext uri="{FF2B5EF4-FFF2-40B4-BE49-F238E27FC236}">
                <a16:creationId xmlns:a16="http://schemas.microsoft.com/office/drawing/2014/main" id="{3FA166F7-9C39-43DB-98FA-FB698820EE81}"/>
              </a:ext>
            </a:extLst>
          </p:cNvPr>
          <p:cNvSpPr txBox="1">
            <a:spLocks noChangeArrowheads="1"/>
          </p:cNvSpPr>
          <p:nvPr/>
        </p:nvSpPr>
        <p:spPr bwMode="auto">
          <a:xfrm>
            <a:off x="958850" y="3867150"/>
            <a:ext cx="2547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spcBef>
                <a:spcPct val="0"/>
              </a:spcBef>
              <a:buClrTx/>
              <a:buSzTx/>
              <a:buFont typeface="Wingdings 3" pitchFamily="18" charset="2"/>
              <a:buNone/>
              <a:defRPr/>
            </a:pPr>
            <a:r>
              <a:rPr lang="en-US" altLang="en-US" sz="2000" b="1" dirty="0">
                <a:solidFill>
                  <a:srgbClr val="FF0000"/>
                </a:solidFill>
                <a:latin typeface="+mn-lt"/>
              </a:rPr>
              <a:t>Estimate Site Risks</a:t>
            </a:r>
          </a:p>
        </p:txBody>
      </p:sp>
      <p:sp>
        <p:nvSpPr>
          <p:cNvPr id="21510" name="TextBox 9">
            <a:extLst>
              <a:ext uri="{FF2B5EF4-FFF2-40B4-BE49-F238E27FC236}">
                <a16:creationId xmlns:a16="http://schemas.microsoft.com/office/drawing/2014/main" id="{79615EE8-BC9F-41F5-A8EF-EE5D6DDF668B}"/>
              </a:ext>
            </a:extLst>
          </p:cNvPr>
          <p:cNvSpPr txBox="1">
            <a:spLocks noChangeArrowheads="1"/>
          </p:cNvSpPr>
          <p:nvPr/>
        </p:nvSpPr>
        <p:spPr bwMode="auto">
          <a:xfrm>
            <a:off x="958850" y="5046663"/>
            <a:ext cx="343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spcBef>
                <a:spcPct val="0"/>
              </a:spcBef>
              <a:buClrTx/>
              <a:buSzTx/>
              <a:buFontTx/>
              <a:buNone/>
              <a:defRPr/>
            </a:pPr>
            <a:r>
              <a:rPr lang="en-US" altLang="en-US" sz="2000" b="1" dirty="0">
                <a:solidFill>
                  <a:srgbClr val="003366"/>
                </a:solidFill>
                <a:latin typeface="+mn-lt"/>
              </a:rPr>
              <a:t>Estimate Screening Levels</a:t>
            </a:r>
          </a:p>
        </p:txBody>
      </p:sp>
      <p:sp>
        <p:nvSpPr>
          <p:cNvPr id="37897" name="TextBox 8">
            <a:extLst>
              <a:ext uri="{FF2B5EF4-FFF2-40B4-BE49-F238E27FC236}">
                <a16:creationId xmlns:a16="http://schemas.microsoft.com/office/drawing/2014/main" id="{DC6FCE05-A563-403D-814B-2DCC72C3308C}"/>
              </a:ext>
            </a:extLst>
          </p:cNvPr>
          <p:cNvSpPr txBox="1">
            <a:spLocks noChangeArrowheads="1"/>
          </p:cNvSpPr>
          <p:nvPr/>
        </p:nvSpPr>
        <p:spPr bwMode="auto">
          <a:xfrm>
            <a:off x="-3175" y="6488113"/>
            <a:ext cx="2751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6"/>
              </a:rPr>
              <a:t>ITRC RISK-3 Section 2.1</a:t>
            </a:r>
            <a:endParaRPr lang="en-US"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wipe(left)">
                                      <p:cBhvr>
                                        <p:cTn id="7" dur="500"/>
                                        <p:tgtEl>
                                          <p:spTgt spid="6041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50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2" fill="hold" nodeType="clickEffect">
                                  <p:stCondLst>
                                    <p:cond delay="0"/>
                                  </p:stCondLst>
                                  <p:childTnLst>
                                    <p:set>
                                      <p:cBhvr>
                                        <p:cTn id="13" dur="1" fill="hold">
                                          <p:stCondLst>
                                            <p:cond delay="0"/>
                                          </p:stCondLst>
                                        </p:cTn>
                                        <p:tgtEl>
                                          <p:spTgt spid="60420"/>
                                        </p:tgtEl>
                                        <p:attrNameLst>
                                          <p:attrName>style.visibility</p:attrName>
                                        </p:attrNameLst>
                                      </p:cBhvr>
                                      <p:to>
                                        <p:strVal val="visible"/>
                                      </p:to>
                                    </p:set>
                                    <p:animEffect transition="in" filter="wipe(right)">
                                      <p:cBhvr>
                                        <p:cTn id="14" dur="500"/>
                                        <p:tgtEl>
                                          <p:spTgt spid="60420"/>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80149EE-FE24-4021-9565-3A2345F58B11}"/>
              </a:ext>
            </a:extLst>
          </p:cNvPr>
          <p:cNvSpPr>
            <a:spLocks noGrp="1"/>
          </p:cNvSpPr>
          <p:nvPr>
            <p:ph type="title"/>
          </p:nvPr>
        </p:nvSpPr>
        <p:spPr/>
        <p:txBody>
          <a:bodyPr/>
          <a:lstStyle/>
          <a:p>
            <a:pPr>
              <a:defRPr/>
            </a:pPr>
            <a:r>
              <a:rPr lang="en-US" altLang="en-US" dirty="0">
                <a:latin typeface="+mn-lt"/>
                <a:ea typeface="ＭＳ Ｐゴシック" pitchFamily="34" charset="-128"/>
              </a:rPr>
              <a:t>Tiered Approach to Risk Assessment</a:t>
            </a:r>
          </a:p>
        </p:txBody>
      </p:sp>
      <p:graphicFrame>
        <p:nvGraphicFramePr>
          <p:cNvPr id="2" name="Content Placeholder 1">
            <a:extLst>
              <a:ext uri="{FF2B5EF4-FFF2-40B4-BE49-F238E27FC236}">
                <a16:creationId xmlns:a16="http://schemas.microsoft.com/office/drawing/2014/main" id="{A0446B60-549E-4D46-B5B2-B1B6C7D6677D}"/>
              </a:ext>
            </a:extLst>
          </p:cNvPr>
          <p:cNvGraphicFramePr>
            <a:graphicFrameLocks noGrp="1"/>
          </p:cNvGraphicFramePr>
          <p:nvPr>
            <p:ph idx="1"/>
          </p:nvPr>
        </p:nvGraphicFramePr>
        <p:xfrm>
          <a:off x="609600" y="1828800"/>
          <a:ext cx="7772400" cy="4029075"/>
        </p:xfrm>
        <a:graphic>
          <a:graphicData uri="http://schemas.openxmlformats.org/drawingml/2006/table">
            <a:tbl>
              <a:tblPr firstRow="1" bandRow="1">
                <a:tableStyleId>{85BE263C-DBD7-4A20-BB59-AAB30ACAA65A}</a:tableStyleId>
              </a:tblPr>
              <a:tblGrid>
                <a:gridCol w="2133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0965">
                <a:tc>
                  <a:txBody>
                    <a:bodyPr/>
                    <a:lstStyle/>
                    <a:p>
                      <a:pPr algn="ctr"/>
                      <a:r>
                        <a:rPr lang="en-US" sz="1800" dirty="0"/>
                        <a:t>Risk Assessment</a:t>
                      </a:r>
                    </a:p>
                  </a:txBody>
                  <a:tcPr marT="45735" marB="45735"/>
                </a:tc>
                <a:tc>
                  <a:txBody>
                    <a:bodyPr/>
                    <a:lstStyle/>
                    <a:p>
                      <a:pPr algn="ctr"/>
                      <a:r>
                        <a:rPr lang="en-US" sz="1800" dirty="0"/>
                        <a:t>Tier 1</a:t>
                      </a:r>
                    </a:p>
                  </a:txBody>
                  <a:tcPr marT="45735" marB="45735"/>
                </a:tc>
                <a:tc>
                  <a:txBody>
                    <a:bodyPr/>
                    <a:lstStyle/>
                    <a:p>
                      <a:pPr algn="ctr"/>
                      <a:r>
                        <a:rPr lang="en-US" sz="1800" dirty="0"/>
                        <a:t>Tier 2</a:t>
                      </a:r>
                    </a:p>
                  </a:txBody>
                  <a:tcPr marT="45735" marB="45735"/>
                </a:tc>
                <a:tc>
                  <a:txBody>
                    <a:bodyPr/>
                    <a:lstStyle/>
                    <a:p>
                      <a:pPr algn="ctr"/>
                      <a:r>
                        <a:rPr lang="en-US" sz="1800" dirty="0"/>
                        <a:t>Tier 3</a:t>
                      </a:r>
                    </a:p>
                  </a:txBody>
                  <a:tcPr marT="45735" marB="45735"/>
                </a:tc>
                <a:extLst>
                  <a:ext uri="{0D108BD9-81ED-4DB2-BD59-A6C34878D82A}">
                    <a16:rowId xmlns:a16="http://schemas.microsoft.com/office/drawing/2014/main" val="10000"/>
                  </a:ext>
                </a:extLst>
              </a:tr>
              <a:tr h="914501">
                <a:tc>
                  <a:txBody>
                    <a:bodyPr/>
                    <a:lstStyle/>
                    <a:p>
                      <a:pPr algn="ctr"/>
                      <a:r>
                        <a:rPr lang="en-US" sz="1800" dirty="0"/>
                        <a:t>Site-Specificity of Exposure Variables</a:t>
                      </a:r>
                    </a:p>
                  </a:txBody>
                  <a:tcPr marT="45735" marB="45735"/>
                </a:tc>
                <a:tc>
                  <a:txBody>
                    <a:bodyPr/>
                    <a:lstStyle/>
                    <a:p>
                      <a:pPr algn="ctr"/>
                      <a:endParaRPr lang="en-US" sz="1800" dirty="0"/>
                    </a:p>
                  </a:txBody>
                  <a:tcPr marT="45735" marB="45735"/>
                </a:tc>
                <a:tc>
                  <a:txBody>
                    <a:bodyPr/>
                    <a:lstStyle/>
                    <a:p>
                      <a:pPr algn="ctr"/>
                      <a:endParaRPr lang="en-US" sz="1800" dirty="0"/>
                    </a:p>
                  </a:txBody>
                  <a:tcPr marT="45735" marB="45735"/>
                </a:tc>
                <a:tc>
                  <a:txBody>
                    <a:bodyPr/>
                    <a:lstStyle/>
                    <a:p>
                      <a:pPr algn="ctr"/>
                      <a:endParaRPr lang="en-US" sz="1800" dirty="0"/>
                    </a:p>
                  </a:txBody>
                  <a:tcPr marT="45735" marB="45735"/>
                </a:tc>
                <a:extLst>
                  <a:ext uri="{0D108BD9-81ED-4DB2-BD59-A6C34878D82A}">
                    <a16:rowId xmlns:a16="http://schemas.microsoft.com/office/drawing/2014/main" val="10001"/>
                  </a:ext>
                </a:extLst>
              </a:tr>
              <a:tr h="914501">
                <a:tc>
                  <a:txBody>
                    <a:bodyPr/>
                    <a:lstStyle/>
                    <a:p>
                      <a:pPr algn="ctr"/>
                      <a:r>
                        <a:rPr lang="en-US" sz="1800" dirty="0"/>
                        <a:t>Cost of the </a:t>
                      </a:r>
                    </a:p>
                    <a:p>
                      <a:pPr algn="ctr"/>
                      <a:r>
                        <a:rPr lang="en-US" sz="1800" dirty="0"/>
                        <a:t>Risk Assessment</a:t>
                      </a:r>
                    </a:p>
                    <a:p>
                      <a:pPr algn="ctr"/>
                      <a:endParaRPr lang="en-US" sz="1800" dirty="0"/>
                    </a:p>
                  </a:txBody>
                  <a:tcPr marT="45735" marB="45735"/>
                </a:tc>
                <a:tc>
                  <a:txBody>
                    <a:bodyPr/>
                    <a:lstStyle/>
                    <a:p>
                      <a:pPr algn="ctr"/>
                      <a:r>
                        <a:rPr lang="en-US" sz="2600" dirty="0">
                          <a:solidFill>
                            <a:srgbClr val="333399"/>
                          </a:solidFill>
                          <a:latin typeface="+mn-lt"/>
                          <a:ea typeface="ＭＳ Ｐゴシック" pitchFamily="34" charset="-128"/>
                          <a:cs typeface="ＭＳ Ｐゴシック" charset="0"/>
                        </a:rPr>
                        <a:t>$$</a:t>
                      </a:r>
                    </a:p>
                  </a:txBody>
                  <a:tcPr marT="45735" marB="45735" anchor="ctr"/>
                </a:tc>
                <a:tc>
                  <a:txBody>
                    <a:bodyPr/>
                    <a:lstStyle/>
                    <a:p>
                      <a:pPr algn="ctr"/>
                      <a:r>
                        <a:rPr lang="en-US" sz="2600" dirty="0">
                          <a:solidFill>
                            <a:srgbClr val="333399"/>
                          </a:solidFill>
                          <a:latin typeface="+mn-lt"/>
                          <a:ea typeface="ＭＳ Ｐゴシック" pitchFamily="34" charset="-128"/>
                          <a:cs typeface="ＭＳ Ｐゴシック" charset="0"/>
                        </a:rPr>
                        <a:t>$$$</a:t>
                      </a:r>
                    </a:p>
                  </a:txBody>
                  <a:tcPr marT="45735" marB="45735" anchor="ctr"/>
                </a:tc>
                <a:tc>
                  <a:txBody>
                    <a:bodyPr/>
                    <a:lstStyle/>
                    <a:p>
                      <a:pPr algn="ctr"/>
                      <a:r>
                        <a:rPr lang="en-US" sz="2600" dirty="0">
                          <a:solidFill>
                            <a:srgbClr val="333399"/>
                          </a:solidFill>
                          <a:latin typeface="+mn-lt"/>
                          <a:ea typeface="ＭＳ Ｐゴシック" pitchFamily="34" charset="-128"/>
                          <a:cs typeface="ＭＳ Ｐゴシック" charset="0"/>
                        </a:rPr>
                        <a:t>$$$$</a:t>
                      </a:r>
                    </a:p>
                  </a:txBody>
                  <a:tcPr marT="45735" marB="45735" anchor="ctr"/>
                </a:tc>
                <a:extLst>
                  <a:ext uri="{0D108BD9-81ED-4DB2-BD59-A6C34878D82A}">
                    <a16:rowId xmlns:a16="http://schemas.microsoft.com/office/drawing/2014/main" val="10002"/>
                  </a:ext>
                </a:extLst>
              </a:tr>
              <a:tr h="914501">
                <a:tc>
                  <a:txBody>
                    <a:bodyPr/>
                    <a:lstStyle/>
                    <a:p>
                      <a:pPr algn="ctr"/>
                      <a:r>
                        <a:rPr lang="en-US" sz="1800" dirty="0"/>
                        <a:t>Uncertainty and Bias in Resulting </a:t>
                      </a:r>
                    </a:p>
                    <a:p>
                      <a:pPr algn="ctr"/>
                      <a:r>
                        <a:rPr lang="en-US" sz="1800" dirty="0"/>
                        <a:t>Cleanup</a:t>
                      </a:r>
                      <a:r>
                        <a:rPr lang="en-US" sz="1800" baseline="0" dirty="0"/>
                        <a:t> Levels</a:t>
                      </a:r>
                      <a:endParaRPr lang="en-US" sz="1800" dirty="0"/>
                    </a:p>
                  </a:txBody>
                  <a:tcPr marT="45735" marB="45735"/>
                </a:tc>
                <a:tc>
                  <a:txBody>
                    <a:bodyPr/>
                    <a:lstStyle/>
                    <a:p>
                      <a:pPr algn="ctr"/>
                      <a:endParaRPr lang="en-US" sz="1800" dirty="0"/>
                    </a:p>
                  </a:txBody>
                  <a:tcPr marT="45735" marB="45735" anchor="ctr"/>
                </a:tc>
                <a:tc>
                  <a:txBody>
                    <a:bodyPr/>
                    <a:lstStyle/>
                    <a:p>
                      <a:pPr algn="ctr"/>
                      <a:endParaRPr lang="en-US" sz="1800" dirty="0"/>
                    </a:p>
                  </a:txBody>
                  <a:tcPr marT="45735" marB="45735" anchor="ctr"/>
                </a:tc>
                <a:tc>
                  <a:txBody>
                    <a:bodyPr/>
                    <a:lstStyle/>
                    <a:p>
                      <a:pPr algn="ctr"/>
                      <a:endParaRPr lang="en-US" sz="1800" dirty="0"/>
                    </a:p>
                  </a:txBody>
                  <a:tcPr marT="45735" marB="45735" anchor="ctr"/>
                </a:tc>
                <a:extLst>
                  <a:ext uri="{0D108BD9-81ED-4DB2-BD59-A6C34878D82A}">
                    <a16:rowId xmlns:a16="http://schemas.microsoft.com/office/drawing/2014/main" val="10003"/>
                  </a:ext>
                </a:extLst>
              </a:tr>
              <a:tr h="914609">
                <a:tc>
                  <a:txBody>
                    <a:bodyPr/>
                    <a:lstStyle/>
                    <a:p>
                      <a:pPr algn="ctr"/>
                      <a:r>
                        <a:rPr lang="en-US" sz="1800" dirty="0"/>
                        <a:t>Cost of Remediation (often but not always)</a:t>
                      </a:r>
                    </a:p>
                  </a:txBody>
                  <a:tcPr marT="45735" marB="45735"/>
                </a:tc>
                <a:tc>
                  <a:txBody>
                    <a:bodyPr/>
                    <a:lstStyle/>
                    <a:p>
                      <a:pPr algn="ctr"/>
                      <a:r>
                        <a:rPr lang="en-US" sz="2600" kern="1200" dirty="0">
                          <a:solidFill>
                            <a:srgbClr val="333399"/>
                          </a:solidFill>
                          <a:latin typeface="+mn-lt"/>
                          <a:ea typeface="ＭＳ Ｐゴシック" pitchFamily="34" charset="-128"/>
                          <a:cs typeface="ＭＳ Ｐゴシック" charset="0"/>
                        </a:rPr>
                        <a:t>$$$$</a:t>
                      </a:r>
                    </a:p>
                  </a:txBody>
                  <a:tcPr marT="45735" marB="45735" anchor="ctr"/>
                </a:tc>
                <a:tc>
                  <a:txBody>
                    <a:bodyPr/>
                    <a:lstStyle/>
                    <a:p>
                      <a:pPr algn="ctr"/>
                      <a:r>
                        <a:rPr lang="en-US" sz="2600" kern="1200" dirty="0">
                          <a:solidFill>
                            <a:srgbClr val="333399"/>
                          </a:solidFill>
                          <a:latin typeface="+mn-lt"/>
                          <a:ea typeface="ＭＳ Ｐゴシック" pitchFamily="34" charset="-128"/>
                          <a:cs typeface="ＭＳ Ｐゴシック" charset="0"/>
                        </a:rPr>
                        <a:t>$$$</a:t>
                      </a:r>
                    </a:p>
                  </a:txBody>
                  <a:tcPr marT="45735" marB="45735" anchor="ctr"/>
                </a:tc>
                <a:tc>
                  <a:txBody>
                    <a:bodyPr/>
                    <a:lstStyle/>
                    <a:p>
                      <a:pPr algn="ctr"/>
                      <a:r>
                        <a:rPr lang="en-US" sz="2600" kern="1200" dirty="0">
                          <a:solidFill>
                            <a:srgbClr val="333399"/>
                          </a:solidFill>
                          <a:latin typeface="+mn-lt"/>
                          <a:ea typeface="ＭＳ Ｐゴシック" pitchFamily="34" charset="-128"/>
                          <a:cs typeface="ＭＳ Ｐゴシック" charset="0"/>
                        </a:rPr>
                        <a:t>$$</a:t>
                      </a:r>
                    </a:p>
                  </a:txBody>
                  <a:tcPr marT="45735" marB="45735" anchor="ctr"/>
                </a:tc>
                <a:extLst>
                  <a:ext uri="{0D108BD9-81ED-4DB2-BD59-A6C34878D82A}">
                    <a16:rowId xmlns:a16="http://schemas.microsoft.com/office/drawing/2014/main" val="10004"/>
                  </a:ext>
                </a:extLst>
              </a:tr>
            </a:tbl>
          </a:graphicData>
        </a:graphic>
      </p:graphicFrame>
      <p:sp>
        <p:nvSpPr>
          <p:cNvPr id="9" name="Isosceles Triangle 8">
            <a:extLst>
              <a:ext uri="{FF2B5EF4-FFF2-40B4-BE49-F238E27FC236}">
                <a16:creationId xmlns:a16="http://schemas.microsoft.com/office/drawing/2014/main" id="{84E8C24A-D995-4386-B4CE-C93B5F6E05D7}"/>
              </a:ext>
            </a:extLst>
          </p:cNvPr>
          <p:cNvSpPr/>
          <p:nvPr/>
        </p:nvSpPr>
        <p:spPr>
          <a:xfrm rot="16200000">
            <a:off x="5295900" y="114300"/>
            <a:ext cx="685800" cy="5029200"/>
          </a:xfrm>
          <a:prstGeom prst="triangle">
            <a:avLst/>
          </a:prstGeom>
          <a:gradFill flip="none" rotWithShape="1">
            <a:gsLst>
              <a:gs pos="0">
                <a:schemeClr val="accent2">
                  <a:shade val="30000"/>
                  <a:satMod val="115000"/>
                  <a:lumMod val="75000"/>
                  <a:lumOff val="25000"/>
                </a:schemeClr>
              </a:gs>
              <a:gs pos="0">
                <a:schemeClr val="accent2">
                  <a:lumMod val="75000"/>
                </a:schemeClr>
              </a:gs>
              <a:gs pos="100000">
                <a:schemeClr val="accent2">
                  <a:shade val="100000"/>
                  <a:satMod val="115000"/>
                  <a:lumMod val="40000"/>
                  <a:lumOff val="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10" name="Isosceles Triangle 9">
            <a:extLst>
              <a:ext uri="{FF2B5EF4-FFF2-40B4-BE49-F238E27FC236}">
                <a16:creationId xmlns:a16="http://schemas.microsoft.com/office/drawing/2014/main" id="{B9AB352C-DDF6-4C57-9478-FE1E83309249}"/>
              </a:ext>
            </a:extLst>
          </p:cNvPr>
          <p:cNvSpPr/>
          <p:nvPr/>
        </p:nvSpPr>
        <p:spPr>
          <a:xfrm rot="5400000" flipH="1">
            <a:off x="5295900" y="1943100"/>
            <a:ext cx="685800" cy="5029200"/>
          </a:xfrm>
          <a:prstGeom prst="triangle">
            <a:avLst/>
          </a:prstGeom>
          <a:gradFill>
            <a:gsLst>
              <a:gs pos="0">
                <a:schemeClr val="accent2">
                  <a:shade val="30000"/>
                  <a:satMod val="115000"/>
                  <a:lumMod val="75000"/>
                  <a:lumOff val="25000"/>
                </a:schemeClr>
              </a:gs>
              <a:gs pos="0">
                <a:schemeClr val="accent2">
                  <a:lumMod val="75000"/>
                </a:schemeClr>
              </a:gs>
              <a:gs pos="100000">
                <a:schemeClr val="accent2">
                  <a:shade val="100000"/>
                  <a:satMod val="115000"/>
                  <a:lumMod val="40000"/>
                  <a:lumOff val="6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sp>
        <p:nvSpPr>
          <p:cNvPr id="39965" name="TextBox 5">
            <a:extLst>
              <a:ext uri="{FF2B5EF4-FFF2-40B4-BE49-F238E27FC236}">
                <a16:creationId xmlns:a16="http://schemas.microsoft.com/office/drawing/2014/main" id="{5D0AEA3A-3298-40E7-B249-BC26A23FE709}"/>
              </a:ext>
            </a:extLst>
          </p:cNvPr>
          <p:cNvSpPr txBox="1">
            <a:spLocks noChangeArrowheads="1"/>
          </p:cNvSpPr>
          <p:nvPr/>
        </p:nvSpPr>
        <p:spPr bwMode="auto">
          <a:xfrm>
            <a:off x="0" y="6488113"/>
            <a:ext cx="2751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2.2</a:t>
            </a:r>
            <a:endParaRPr lang="en-US" altLang="en-US" sz="180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05DEFF3-C78D-463D-9833-4488A373FF53}"/>
              </a:ext>
            </a:extLst>
          </p:cNvPr>
          <p:cNvSpPr>
            <a:spLocks noGrp="1"/>
          </p:cNvSpPr>
          <p:nvPr>
            <p:ph type="title"/>
          </p:nvPr>
        </p:nvSpPr>
        <p:spPr/>
        <p:txBody>
          <a:bodyPr/>
          <a:lstStyle/>
          <a:p>
            <a:pPr>
              <a:defRPr/>
            </a:pPr>
            <a:r>
              <a:rPr lang="en-US" altLang="en-US" dirty="0">
                <a:latin typeface="+mn-lt"/>
                <a:ea typeface="ＭＳ Ｐゴシック" pitchFamily="34" charset="-128"/>
              </a:rPr>
              <a:t>Deterministic or Probabilistic Risk Assessment</a:t>
            </a:r>
          </a:p>
        </p:txBody>
      </p:sp>
      <p:sp>
        <p:nvSpPr>
          <p:cNvPr id="41987" name="Content Placeholder 2">
            <a:extLst>
              <a:ext uri="{FF2B5EF4-FFF2-40B4-BE49-F238E27FC236}">
                <a16:creationId xmlns:a16="http://schemas.microsoft.com/office/drawing/2014/main" id="{2B5717F1-3ADC-42E2-ADCA-FC27E4082F55}"/>
              </a:ext>
            </a:extLst>
          </p:cNvPr>
          <p:cNvSpPr>
            <a:spLocks noGrp="1"/>
          </p:cNvSpPr>
          <p:nvPr>
            <p:ph idx="1"/>
          </p:nvPr>
        </p:nvSpPr>
        <p:spPr/>
        <p:txBody>
          <a:bodyPr/>
          <a:lstStyle/>
          <a:p>
            <a:r>
              <a:rPr lang="en-US" altLang="en-US">
                <a:ea typeface="ＭＳ Ｐゴシック" panose="020B0600070205080204" pitchFamily="34" charset="-128"/>
              </a:rPr>
              <a:t>Deterministic</a:t>
            </a:r>
          </a:p>
          <a:p>
            <a:pPr lvl="1"/>
            <a:r>
              <a:rPr lang="en-US" altLang="en-US">
                <a:ea typeface="ＭＳ Ｐゴシック" panose="020B0600070205080204" pitchFamily="34" charset="-128"/>
              </a:rPr>
              <a:t>Uses a single value for each input parameter</a:t>
            </a:r>
          </a:p>
          <a:p>
            <a:pPr lvl="1"/>
            <a:r>
              <a:rPr lang="en-US" altLang="en-US">
                <a:ea typeface="ＭＳ Ｐゴシック" panose="020B0600070205080204" pitchFamily="34" charset="-128"/>
              </a:rPr>
              <a:t>Can use established default assumptions or site-specific information</a:t>
            </a:r>
          </a:p>
          <a:p>
            <a:pPr lvl="1"/>
            <a:r>
              <a:rPr lang="en-US" altLang="en-US">
                <a:ea typeface="ＭＳ Ｐゴシック" panose="020B0600070205080204" pitchFamily="34" charset="-128"/>
              </a:rPr>
              <a:t>Single number result – simplifies decision making</a:t>
            </a:r>
          </a:p>
          <a:p>
            <a:r>
              <a:rPr lang="en-US" altLang="en-US">
                <a:ea typeface="ＭＳ Ｐゴシック" panose="020B0600070205080204" pitchFamily="34" charset="-128"/>
              </a:rPr>
              <a:t>Probabilistic</a:t>
            </a:r>
          </a:p>
          <a:p>
            <a:pPr lvl="1"/>
            <a:r>
              <a:rPr lang="en-US" altLang="en-US">
                <a:ea typeface="ＭＳ Ｐゴシック" panose="020B0600070205080204" pitchFamily="34" charset="-128"/>
              </a:rPr>
              <a:t>Uses statistically derived distributions of input values to calculate a range of risk</a:t>
            </a:r>
          </a:p>
          <a:p>
            <a:pPr lvl="1"/>
            <a:r>
              <a:rPr lang="en-US" altLang="en-US">
                <a:ea typeface="ＭＳ Ｐゴシック" panose="020B0600070205080204" pitchFamily="34" charset="-128"/>
              </a:rPr>
              <a:t>Supports a quantitative uncertainty analysis</a:t>
            </a:r>
          </a:p>
          <a:p>
            <a:pPr lvl="1"/>
            <a:r>
              <a:rPr lang="en-US" altLang="en-US">
                <a:ea typeface="ＭＳ Ｐゴシック" panose="020B0600070205080204" pitchFamily="34" charset="-128"/>
              </a:rPr>
              <a:t>Range of results – better understand uncertainty</a:t>
            </a:r>
          </a:p>
        </p:txBody>
      </p:sp>
      <p:sp>
        <p:nvSpPr>
          <p:cNvPr id="41988" name="TextBox 3">
            <a:extLst>
              <a:ext uri="{FF2B5EF4-FFF2-40B4-BE49-F238E27FC236}">
                <a16:creationId xmlns:a16="http://schemas.microsoft.com/office/drawing/2014/main" id="{7337B228-A544-45DC-95A9-90D260E0ACA7}"/>
              </a:ext>
            </a:extLst>
          </p:cNvPr>
          <p:cNvSpPr txBox="1">
            <a:spLocks noChangeArrowheads="1"/>
          </p:cNvSpPr>
          <p:nvPr/>
        </p:nvSpPr>
        <p:spPr bwMode="auto">
          <a:xfrm>
            <a:off x="11113" y="6467475"/>
            <a:ext cx="2751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2.4</a:t>
            </a:r>
            <a:endParaRPr lang="en-US" altLang="en-US" sz="180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C:\Users\Juliana\Desktop\Picture2.jpg">
            <a:extLst>
              <a:ext uri="{FF2B5EF4-FFF2-40B4-BE49-F238E27FC236}">
                <a16:creationId xmlns:a16="http://schemas.microsoft.com/office/drawing/2014/main" id="{73EAE801-2ECA-460F-BB5A-7DFE60BE0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1679575"/>
            <a:ext cx="6072187"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a:extLst>
              <a:ext uri="{FF2B5EF4-FFF2-40B4-BE49-F238E27FC236}">
                <a16:creationId xmlns:a16="http://schemas.microsoft.com/office/drawing/2014/main" id="{F11FBCF8-8D1A-4D70-9318-5100939F518C}"/>
              </a:ext>
            </a:extLst>
          </p:cNvPr>
          <p:cNvSpPr>
            <a:spLocks noGrp="1"/>
          </p:cNvSpPr>
          <p:nvPr>
            <p:ph type="title"/>
          </p:nvPr>
        </p:nvSpPr>
        <p:spPr/>
        <p:txBody>
          <a:bodyPr/>
          <a:lstStyle/>
          <a:p>
            <a:r>
              <a:rPr lang="en-US" altLang="en-US">
                <a:ea typeface="ＭＳ Ｐゴシック" panose="020B0600070205080204" pitchFamily="34" charset="-128"/>
              </a:rPr>
              <a:t>Planning (Chapter 3)</a:t>
            </a:r>
          </a:p>
        </p:txBody>
      </p:sp>
      <p:sp>
        <p:nvSpPr>
          <p:cNvPr id="44036" name="Oval 1">
            <a:extLst>
              <a:ext uri="{FF2B5EF4-FFF2-40B4-BE49-F238E27FC236}">
                <a16:creationId xmlns:a16="http://schemas.microsoft.com/office/drawing/2014/main" id="{2125D5F1-63E0-4523-916F-4055713C4CA9}"/>
              </a:ext>
            </a:extLst>
          </p:cNvPr>
          <p:cNvSpPr>
            <a:spLocks noChangeArrowheads="1"/>
          </p:cNvSpPr>
          <p:nvPr/>
        </p:nvSpPr>
        <p:spPr bwMode="auto">
          <a:xfrm>
            <a:off x="5410200" y="1828800"/>
            <a:ext cx="1447800" cy="685800"/>
          </a:xfrm>
          <a:prstGeom prst="ellipse">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44037" name="Left Arrow 2">
            <a:extLst>
              <a:ext uri="{FF2B5EF4-FFF2-40B4-BE49-F238E27FC236}">
                <a16:creationId xmlns:a16="http://schemas.microsoft.com/office/drawing/2014/main" id="{08B2C691-D378-4346-932F-8DE94D3A6940}"/>
              </a:ext>
            </a:extLst>
          </p:cNvPr>
          <p:cNvSpPr>
            <a:spLocks noChangeArrowheads="1"/>
          </p:cNvSpPr>
          <p:nvPr/>
        </p:nvSpPr>
        <p:spPr bwMode="auto">
          <a:xfrm rot="-721485">
            <a:off x="6867525" y="1884363"/>
            <a:ext cx="1295400" cy="234950"/>
          </a:xfrm>
          <a:prstGeom prst="leftArrow">
            <a:avLst>
              <a:gd name="adj1" fmla="val 50000"/>
              <a:gd name="adj2" fmla="val 50158"/>
            </a:avLst>
          </a:prstGeom>
          <a:solidFill>
            <a:schemeClr val="bg1"/>
          </a:solidFill>
          <a:ln w="9525">
            <a:solidFill>
              <a:srgbClr val="000000"/>
            </a:solidFill>
            <a:miter lim="800000"/>
            <a:headEnd/>
            <a:tailEnd/>
          </a:ln>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67FEE81D-8CBC-4247-8516-B32C0A3D5863}"/>
              </a:ext>
            </a:extLst>
          </p:cNvPr>
          <p:cNvSpPr>
            <a:spLocks noGrp="1" noChangeArrowheads="1"/>
          </p:cNvSpPr>
          <p:nvPr>
            <p:ph type="ctrTitle"/>
          </p:nvPr>
        </p:nvSpPr>
        <p:spPr>
          <a:xfrm>
            <a:off x="685800" y="1447800"/>
            <a:ext cx="7772400" cy="1905000"/>
          </a:xfrm>
          <a:ln w="25400">
            <a:solidFill>
              <a:srgbClr val="333399"/>
            </a:solidFill>
            <a:miter lim="800000"/>
            <a:headEnd/>
            <a:tailEnd/>
          </a:ln>
        </p:spPr>
        <p:txBody>
          <a:bodyPr/>
          <a:lstStyle/>
          <a:p>
            <a:pPr algn="ctr"/>
            <a:r>
              <a:rPr lang="en-US" altLang="en-US" sz="2800">
                <a:ea typeface="ＭＳ Ｐゴシック" panose="020B0600070205080204" pitchFamily="34" charset="-128"/>
              </a:rPr>
              <a:t>Issues and Options in Human Health Risk Assessment – A Resource When Alternatives to Default Parameters and Scenarios are Proposed </a:t>
            </a:r>
          </a:p>
        </p:txBody>
      </p:sp>
      <p:sp>
        <p:nvSpPr>
          <p:cNvPr id="9219" name="Text Box 9">
            <a:extLst>
              <a:ext uri="{FF2B5EF4-FFF2-40B4-BE49-F238E27FC236}">
                <a16:creationId xmlns:a16="http://schemas.microsoft.com/office/drawing/2014/main" id="{C8B82E98-5F19-4510-8EEA-78796C57BDC6}"/>
              </a:ext>
            </a:extLst>
          </p:cNvPr>
          <p:cNvSpPr txBox="1">
            <a:spLocks noChangeArrowheads="1"/>
          </p:cNvSpPr>
          <p:nvPr/>
        </p:nvSpPr>
        <p:spPr bwMode="auto">
          <a:xfrm>
            <a:off x="1239838" y="76200"/>
            <a:ext cx="56816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3200">
                <a:solidFill>
                  <a:schemeClr val="tx1"/>
                </a:solidFill>
              </a:rPr>
              <a:t>Welcome – Thanks for joining </a:t>
            </a:r>
          </a:p>
          <a:p>
            <a:pPr algn="ctr">
              <a:spcBef>
                <a:spcPct val="0"/>
              </a:spcBef>
              <a:buClrTx/>
              <a:buSzTx/>
              <a:buFontTx/>
              <a:buNone/>
            </a:pPr>
            <a:r>
              <a:rPr lang="en-US" altLang="en-US" sz="3200">
                <a:solidFill>
                  <a:schemeClr val="tx1"/>
                </a:solidFill>
              </a:rPr>
              <a:t>this ITRC Training Class</a:t>
            </a:r>
          </a:p>
        </p:txBody>
      </p:sp>
      <p:sp>
        <p:nvSpPr>
          <p:cNvPr id="4100" name="Text Box 10">
            <a:extLst>
              <a:ext uri="{FF2B5EF4-FFF2-40B4-BE49-F238E27FC236}">
                <a16:creationId xmlns:a16="http://schemas.microsoft.com/office/drawing/2014/main" id="{EB1229A5-23C2-4014-A000-104A42C8D3BA}"/>
              </a:ext>
            </a:extLst>
          </p:cNvPr>
          <p:cNvSpPr txBox="1">
            <a:spLocks noChangeArrowheads="1"/>
          </p:cNvSpPr>
          <p:nvPr/>
        </p:nvSpPr>
        <p:spPr bwMode="auto">
          <a:xfrm>
            <a:off x="107950" y="5975350"/>
            <a:ext cx="891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spcBef>
                <a:spcPct val="0"/>
              </a:spcBef>
              <a:buClrTx/>
              <a:buSzTx/>
              <a:buFontTx/>
              <a:buNone/>
              <a:defRPr/>
            </a:pPr>
            <a:r>
              <a:rPr lang="en-US" altLang="en-US" sz="1800" dirty="0">
                <a:solidFill>
                  <a:schemeClr val="tx1"/>
                </a:solidFill>
                <a:latin typeface="+mn-lt"/>
              </a:rPr>
              <a:t>Sponsored by: Interstate Technology and Regulatory Council (</a:t>
            </a:r>
            <a:r>
              <a:rPr lang="en-US" altLang="en-US" sz="1800" dirty="0">
                <a:solidFill>
                  <a:schemeClr val="tx1"/>
                </a:solidFill>
                <a:latin typeface="+mn-lt"/>
                <a:hlinkClick r:id="rId3"/>
              </a:rPr>
              <a:t>www.itrcweb.org</a:t>
            </a:r>
            <a:r>
              <a:rPr lang="en-US" altLang="en-US" sz="1800" dirty="0">
                <a:solidFill>
                  <a:schemeClr val="tx1"/>
                </a:solidFill>
                <a:latin typeface="+mn-lt"/>
              </a:rPr>
              <a:t>) Hosted by: US EPA Clean Up Information Network (</a:t>
            </a:r>
            <a:r>
              <a:rPr lang="en-US" altLang="en-US" sz="1800" dirty="0">
                <a:solidFill>
                  <a:schemeClr val="tx1"/>
                </a:solidFill>
                <a:latin typeface="+mn-lt"/>
                <a:hlinkClick r:id="rId4"/>
              </a:rPr>
              <a:t>www.cluin.org</a:t>
            </a:r>
            <a:r>
              <a:rPr lang="en-US" altLang="en-US" sz="1800" dirty="0">
                <a:solidFill>
                  <a:schemeClr val="tx1"/>
                </a:solidFill>
                <a:latin typeface="+mn-lt"/>
              </a:rPr>
              <a:t>) </a:t>
            </a:r>
          </a:p>
        </p:txBody>
      </p:sp>
      <p:pic>
        <p:nvPicPr>
          <p:cNvPr id="9221" name="Picture 6" descr="C:\Users\Juliana\Desktop\Risk-3 pics for Adobe Connect\risk_puzzle_logo_197x133.png">
            <a:extLst>
              <a:ext uri="{FF2B5EF4-FFF2-40B4-BE49-F238E27FC236}">
                <a16:creationId xmlns:a16="http://schemas.microsoft.com/office/drawing/2014/main" id="{1B3BDF16-6743-4C26-9CE7-4F5343924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452813"/>
            <a:ext cx="357505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C:\Users\Juliana\Desktop\Picture12.jpg">
            <a:extLst>
              <a:ext uri="{FF2B5EF4-FFF2-40B4-BE49-F238E27FC236}">
                <a16:creationId xmlns:a16="http://schemas.microsoft.com/office/drawing/2014/main" id="{6C3DAEF0-C9B5-4D74-A259-EA9B8DDF1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863" y="2697163"/>
            <a:ext cx="4276725"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8A85388-D287-4C99-B7A8-83EEF2BF4669}"/>
              </a:ext>
            </a:extLst>
          </p:cNvPr>
          <p:cNvSpPr>
            <a:spLocks noGrp="1"/>
          </p:cNvSpPr>
          <p:nvPr>
            <p:ph type="title"/>
          </p:nvPr>
        </p:nvSpPr>
        <p:spPr/>
        <p:txBody>
          <a:bodyPr/>
          <a:lstStyle/>
          <a:p>
            <a:r>
              <a:rPr lang="en-US" altLang="en-US">
                <a:ea typeface="ＭＳ Ｐゴシック" panose="020B0600070205080204" pitchFamily="34" charset="-128"/>
              </a:rPr>
              <a:t>Overview of Chapter 3 </a:t>
            </a:r>
          </a:p>
        </p:txBody>
      </p:sp>
      <p:sp>
        <p:nvSpPr>
          <p:cNvPr id="46084" name="Content Placeholder 2">
            <a:extLst>
              <a:ext uri="{FF2B5EF4-FFF2-40B4-BE49-F238E27FC236}">
                <a16:creationId xmlns:a16="http://schemas.microsoft.com/office/drawing/2014/main" id="{2ABF2B0C-7F84-4221-8D11-B78A0F9943F8}"/>
              </a:ext>
            </a:extLst>
          </p:cNvPr>
          <p:cNvSpPr>
            <a:spLocks noGrp="1"/>
          </p:cNvSpPr>
          <p:nvPr>
            <p:ph idx="1"/>
          </p:nvPr>
        </p:nvSpPr>
        <p:spPr>
          <a:xfrm>
            <a:off x="457200" y="1600200"/>
            <a:ext cx="7772400" cy="4114800"/>
          </a:xfrm>
        </p:spPr>
        <p:txBody>
          <a:bodyPr/>
          <a:lstStyle/>
          <a:p>
            <a:pPr>
              <a:lnSpc>
                <a:spcPct val="80000"/>
              </a:lnSpc>
            </a:pPr>
            <a:r>
              <a:rPr lang="en-US" altLang="en-US" sz="2400">
                <a:ea typeface="ＭＳ Ｐゴシック" panose="020B0600070205080204" pitchFamily="34" charset="-128"/>
              </a:rPr>
              <a:t>Chapter organized around 3 general issues:</a:t>
            </a:r>
          </a:p>
          <a:p>
            <a:pPr marL="971550" lvl="1" indent="-514350">
              <a:lnSpc>
                <a:spcPct val="80000"/>
              </a:lnSpc>
              <a:buFontTx/>
              <a:buAutoNum type="arabicPeriod"/>
            </a:pPr>
            <a:r>
              <a:rPr lang="en-US" altLang="en-US" sz="2200">
                <a:ea typeface="ＭＳ Ｐゴシック" panose="020B0600070205080204" pitchFamily="34" charset="-128"/>
              </a:rPr>
              <a:t>Scoping and technical approach – “fit for purpose”</a:t>
            </a:r>
          </a:p>
          <a:p>
            <a:pPr marL="971550" lvl="1" indent="-514350">
              <a:lnSpc>
                <a:spcPct val="80000"/>
              </a:lnSpc>
              <a:buFontTx/>
              <a:buAutoNum type="arabicPeriod"/>
            </a:pPr>
            <a:r>
              <a:rPr lang="en-US" altLang="en-US" sz="2200">
                <a:ea typeface="ＭＳ Ｐゴシック" panose="020B0600070205080204" pitchFamily="34" charset="-128"/>
              </a:rPr>
              <a:t>Conceptual site model</a:t>
            </a:r>
          </a:p>
          <a:p>
            <a:pPr marL="971550" lvl="1" indent="-514350">
              <a:lnSpc>
                <a:spcPct val="80000"/>
              </a:lnSpc>
              <a:buFontTx/>
              <a:buAutoNum type="arabicPeriod"/>
            </a:pPr>
            <a:r>
              <a:rPr lang="en-US" altLang="en-US" sz="2200">
                <a:ea typeface="ＭＳ Ｐゴシック" panose="020B0600070205080204" pitchFamily="34" charset="-128"/>
              </a:rPr>
              <a:t>Data &amp; information</a:t>
            </a:r>
          </a:p>
          <a:p>
            <a:pPr>
              <a:lnSpc>
                <a:spcPct val="80000"/>
              </a:lnSpc>
            </a:pPr>
            <a:r>
              <a:rPr lang="en-US" altLang="en-US" sz="2400">
                <a:ea typeface="ＭＳ Ｐゴシック" panose="020B0600070205080204" pitchFamily="34" charset="-128"/>
              </a:rPr>
              <a:t>Site-specific &amp; thorough</a:t>
            </a:r>
          </a:p>
          <a:p>
            <a:pPr>
              <a:lnSpc>
                <a:spcPct val="80000"/>
              </a:lnSpc>
            </a:pPr>
            <a:r>
              <a:rPr lang="en-US" altLang="en-US" sz="2400">
                <a:ea typeface="ＭＳ Ｐゴシック" panose="020B0600070205080204" pitchFamily="34" charset="-128"/>
              </a:rPr>
              <a:t>Alternate approaches</a:t>
            </a:r>
          </a:p>
          <a:p>
            <a:pPr marL="971550" lvl="1" indent="-514350">
              <a:lnSpc>
                <a:spcPct val="80000"/>
              </a:lnSpc>
            </a:pPr>
            <a:r>
              <a:rPr lang="en-US" altLang="en-US" sz="2200">
                <a:ea typeface="ＭＳ Ｐゴシック" panose="020B0600070205080204" pitchFamily="34" charset="-128"/>
              </a:rPr>
              <a:t>Not default</a:t>
            </a:r>
          </a:p>
          <a:p>
            <a:pPr marL="971550" lvl="1" indent="-514350">
              <a:lnSpc>
                <a:spcPct val="80000"/>
              </a:lnSpc>
            </a:pPr>
            <a:r>
              <a:rPr lang="en-US" altLang="en-US" sz="2200">
                <a:ea typeface="ＭＳ Ｐゴシック" panose="020B0600070205080204" pitchFamily="34" charset="-128"/>
              </a:rPr>
              <a:t>Where allowed</a:t>
            </a:r>
          </a:p>
          <a:p>
            <a:pPr>
              <a:lnSpc>
                <a:spcPct val="80000"/>
              </a:lnSpc>
            </a:pPr>
            <a:endParaRPr lang="en-US" altLang="en-US" sz="2400">
              <a:ea typeface="ＭＳ Ｐゴシック" panose="020B0600070205080204" pitchFamily="34" charset="-128"/>
            </a:endParaRPr>
          </a:p>
          <a:p>
            <a:pPr>
              <a:lnSpc>
                <a:spcPct val="80000"/>
              </a:lnSpc>
            </a:pPr>
            <a:endParaRPr lang="en-US" altLang="en-US" sz="2400">
              <a:ea typeface="ＭＳ Ｐゴシック" panose="020B0600070205080204" pitchFamily="34" charset="-128"/>
            </a:endParaRPr>
          </a:p>
          <a:p>
            <a:pPr>
              <a:lnSpc>
                <a:spcPct val="80000"/>
              </a:lnSpc>
              <a:buFont typeface="Wingdings 3" panose="05040102010807070707" pitchFamily="18" charset="2"/>
              <a:buNone/>
            </a:pPr>
            <a:endParaRPr lang="en-US" altLang="en-US" sz="2400">
              <a:ea typeface="ＭＳ Ｐゴシック" panose="020B0600070205080204" pitchFamily="34" charset="-128"/>
            </a:endParaRPr>
          </a:p>
        </p:txBody>
      </p:sp>
      <p:sp>
        <p:nvSpPr>
          <p:cNvPr id="46085" name="TextBox 2">
            <a:extLst>
              <a:ext uri="{FF2B5EF4-FFF2-40B4-BE49-F238E27FC236}">
                <a16:creationId xmlns:a16="http://schemas.microsoft.com/office/drawing/2014/main" id="{6372072A-6342-4119-AB79-BCCA31074D19}"/>
              </a:ext>
            </a:extLst>
          </p:cNvPr>
          <p:cNvSpPr txBox="1">
            <a:spLocks noChangeArrowheads="1"/>
          </p:cNvSpPr>
          <p:nvPr/>
        </p:nvSpPr>
        <p:spPr bwMode="auto">
          <a:xfrm>
            <a:off x="2286000" y="622935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Figure source: USEPA 2012. Draft </a:t>
            </a:r>
            <a:r>
              <a:rPr lang="en-US" altLang="en-US" sz="1800" i="1">
                <a:solidFill>
                  <a:schemeClr val="tx1"/>
                </a:solidFill>
              </a:rPr>
              <a:t>Framework for Human Health Risk Assessment to inform Decision Making</a:t>
            </a:r>
            <a:endParaRPr lang="en-US" altLang="en-US" sz="1800">
              <a:solidFill>
                <a:schemeClr val="tx1"/>
              </a:solidFill>
            </a:endParaRPr>
          </a:p>
        </p:txBody>
      </p:sp>
      <p:sp>
        <p:nvSpPr>
          <p:cNvPr id="5" name="Down Arrow 4">
            <a:extLst>
              <a:ext uri="{FF2B5EF4-FFF2-40B4-BE49-F238E27FC236}">
                <a16:creationId xmlns:a16="http://schemas.microsoft.com/office/drawing/2014/main" id="{95F92474-46D5-4DB7-AB5D-C279830778B6}"/>
              </a:ext>
            </a:extLst>
          </p:cNvPr>
          <p:cNvSpPr/>
          <p:nvPr/>
        </p:nvSpPr>
        <p:spPr bwMode="auto">
          <a:xfrm rot="2617166">
            <a:off x="7943850" y="2382838"/>
            <a:ext cx="674688" cy="989012"/>
          </a:xfrm>
          <a:prstGeom prst="downArrow">
            <a:avLst/>
          </a:prstGeom>
          <a:solidFill>
            <a:srgbClr val="FF9900"/>
          </a:solidFill>
          <a:ln>
            <a:solidFill>
              <a:srgbClr val="0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lstStyle/>
          <a:p>
            <a:pPr>
              <a:defRPr/>
            </a:pPr>
            <a:endParaRPr lang="en-US"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4223A26-2655-4249-A335-6F4F0EB13C44}"/>
              </a:ext>
            </a:extLst>
          </p:cNvPr>
          <p:cNvSpPr>
            <a:spLocks noGrp="1"/>
          </p:cNvSpPr>
          <p:nvPr>
            <p:ph type="title"/>
          </p:nvPr>
        </p:nvSpPr>
        <p:spPr>
          <a:xfrm>
            <a:off x="528638" y="76200"/>
            <a:ext cx="7588250" cy="1050925"/>
          </a:xfrm>
        </p:spPr>
        <p:txBody>
          <a:bodyPr/>
          <a:lstStyle/>
          <a:p>
            <a:r>
              <a:rPr lang="en-US" altLang="en-US">
                <a:ea typeface="ＭＳ Ｐゴシック" panose="020B0600070205080204" pitchFamily="34" charset="-128"/>
              </a:rPr>
              <a:t>Poll Question – Identifying Appropriate Stakeholders	</a:t>
            </a:r>
          </a:p>
        </p:txBody>
      </p:sp>
      <p:sp>
        <p:nvSpPr>
          <p:cNvPr id="48131" name="Content Placeholder 2">
            <a:extLst>
              <a:ext uri="{FF2B5EF4-FFF2-40B4-BE49-F238E27FC236}">
                <a16:creationId xmlns:a16="http://schemas.microsoft.com/office/drawing/2014/main" id="{11F77962-5D42-43F5-A2F2-FED37BDB534E}"/>
              </a:ext>
            </a:extLst>
          </p:cNvPr>
          <p:cNvSpPr>
            <a:spLocks noGrp="1"/>
          </p:cNvSpPr>
          <p:nvPr>
            <p:ph idx="1"/>
          </p:nvPr>
        </p:nvSpPr>
        <p:spPr/>
        <p:txBody>
          <a:bodyPr/>
          <a:lstStyle/>
          <a:p>
            <a:pPr defTabSz="942975" eaLnBrk="1" hangingPunct="1">
              <a:spcBef>
                <a:spcPct val="0"/>
              </a:spcBef>
            </a:pPr>
            <a:r>
              <a:rPr lang="en-US" altLang="en-US">
                <a:ea typeface="ＭＳ Ｐゴシック" panose="020B0600070205080204" pitchFamily="34" charset="-128"/>
              </a:rPr>
              <a:t>Have you worked on a project where stakeholders were engaged only AFTER the risk assessment was written, and addressing their concerns caused major risk assessment rewrites?</a:t>
            </a:r>
          </a:p>
          <a:p>
            <a:pPr defTabSz="942975"/>
            <a:endParaRPr lang="en-US" altLang="en-US">
              <a:ea typeface="ＭＳ Ｐゴシック" panose="020B0600070205080204" pitchFamily="34" charset="-128"/>
            </a:endParaRPr>
          </a:p>
          <a:p>
            <a:pPr lvl="2" defTabSz="942975"/>
            <a:r>
              <a:rPr lang="en-US" altLang="en-US">
                <a:ea typeface="ＭＳ Ｐゴシック" panose="020B0600070205080204" pitchFamily="34" charset="-128"/>
              </a:rPr>
              <a:t>Yes, almost every time</a:t>
            </a:r>
          </a:p>
          <a:p>
            <a:pPr lvl="2" defTabSz="942975"/>
            <a:r>
              <a:rPr lang="en-US" altLang="en-US">
                <a:ea typeface="ＭＳ Ｐゴシック" panose="020B0600070205080204" pitchFamily="34" charset="-128"/>
              </a:rPr>
              <a:t>Yes, a few times</a:t>
            </a:r>
          </a:p>
          <a:p>
            <a:pPr lvl="2" defTabSz="942975"/>
            <a:r>
              <a:rPr lang="en-US" altLang="en-US">
                <a:ea typeface="ＭＳ Ｐゴシック" panose="020B0600070205080204" pitchFamily="34" charset="-128"/>
              </a:rPr>
              <a:t>No</a:t>
            </a:r>
          </a:p>
        </p:txBody>
      </p:sp>
      <p:pic>
        <p:nvPicPr>
          <p:cNvPr id="48132" name="Picture 1">
            <a:extLst>
              <a:ext uri="{FF2B5EF4-FFF2-40B4-BE49-F238E27FC236}">
                <a16:creationId xmlns:a16="http://schemas.microsoft.com/office/drawing/2014/main" id="{8B241E82-7579-43AA-82FC-768EC9FFAA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524250"/>
            <a:ext cx="20812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a:extLst>
              <a:ext uri="{FF2B5EF4-FFF2-40B4-BE49-F238E27FC236}">
                <a16:creationId xmlns:a16="http://schemas.microsoft.com/office/drawing/2014/main" id="{8EF4D58A-1BFD-49C1-9DAF-03C5BFE12050}"/>
              </a:ext>
            </a:extLst>
          </p:cNvPr>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ea typeface="MS PGothic" panose="020B0600070205080204" pitchFamily="34" charset="-128"/>
              </a:rPr>
              <a:t>Poll Question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AA85B9D3-05CD-4937-90B0-54CD3AAB988C}"/>
              </a:ext>
            </a:extLst>
          </p:cNvPr>
          <p:cNvSpPr>
            <a:spLocks noGrp="1"/>
          </p:cNvSpPr>
          <p:nvPr>
            <p:ph type="title"/>
          </p:nvPr>
        </p:nvSpPr>
        <p:spPr/>
        <p:txBody>
          <a:bodyPr/>
          <a:lstStyle/>
          <a:p>
            <a:r>
              <a:rPr lang="en-US" altLang="en-US">
                <a:ea typeface="ＭＳ Ｐゴシック" panose="020B0600070205080204" pitchFamily="34" charset="-128"/>
              </a:rPr>
              <a:t>Identify Appropriate Resources</a:t>
            </a:r>
          </a:p>
        </p:txBody>
      </p:sp>
      <p:sp>
        <p:nvSpPr>
          <p:cNvPr id="50179" name="Content Placeholder 2">
            <a:extLst>
              <a:ext uri="{FF2B5EF4-FFF2-40B4-BE49-F238E27FC236}">
                <a16:creationId xmlns:a16="http://schemas.microsoft.com/office/drawing/2014/main" id="{426AAEA5-9A8B-4932-95DF-DBCAEA8D4936}"/>
              </a:ext>
            </a:extLst>
          </p:cNvPr>
          <p:cNvSpPr>
            <a:spLocks noGrp="1" noChangeAspect="1"/>
          </p:cNvSpPr>
          <p:nvPr>
            <p:ph idx="1"/>
          </p:nvPr>
        </p:nvSpPr>
        <p:spPr>
          <a:xfrm>
            <a:off x="628650" y="1506538"/>
            <a:ext cx="8210550" cy="30861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Identifying appropriate resources for the risk assessment</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Engage all appropriate stakeholders during planning</a:t>
            </a:r>
          </a:p>
          <a:p>
            <a:r>
              <a:rPr lang="en-US" altLang="en-US">
                <a:ea typeface="ＭＳ Ｐゴシック" panose="020B0600070205080204" pitchFamily="34" charset="-128"/>
              </a:rPr>
              <a:t>Stakeholders</a:t>
            </a:r>
          </a:p>
          <a:p>
            <a:pPr lvl="1"/>
            <a:r>
              <a:rPr lang="en-US" altLang="en-US">
                <a:ea typeface="ＭＳ Ｐゴシック" panose="020B0600070205080204" pitchFamily="34" charset="-128"/>
              </a:rPr>
              <a:t>People or agencies</a:t>
            </a:r>
          </a:p>
          <a:p>
            <a:pPr lvl="1"/>
            <a:r>
              <a:rPr lang="en-US" altLang="en-US">
                <a:ea typeface="ＭＳ Ｐゴシック" panose="020B0600070205080204" pitchFamily="34" charset="-128"/>
              </a:rPr>
              <a:t>Indian Tribes and Native Americans</a:t>
            </a:r>
          </a:p>
          <a:p>
            <a:pPr lvl="1"/>
            <a:r>
              <a:rPr lang="en-US" altLang="en-US">
                <a:ea typeface="ＭＳ Ｐゴシック" panose="020B0600070205080204" pitchFamily="34" charset="-128"/>
              </a:rPr>
              <a:t>Interested or affected</a:t>
            </a:r>
          </a:p>
          <a:p>
            <a:pPr lvl="1"/>
            <a:r>
              <a:rPr lang="en-US" altLang="en-US">
                <a:ea typeface="ＭＳ Ｐゴシック" panose="020B0600070205080204" pitchFamily="34" charset="-128"/>
              </a:rPr>
              <a:t>Concerns, input, and insight</a:t>
            </a:r>
          </a:p>
          <a:p>
            <a:pPr lvl="1"/>
            <a:r>
              <a:rPr lang="en-US" altLang="en-US">
                <a:ea typeface="ＭＳ Ｐゴシック" panose="020B0600070205080204" pitchFamily="34" charset="-128"/>
              </a:rPr>
              <a:t>More accepting of decisions when engaged</a:t>
            </a:r>
          </a:p>
          <a:p>
            <a:pPr lvl="1"/>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a:p>
            <a:pPr>
              <a:lnSpc>
                <a:spcPct val="70000"/>
              </a:lnSpc>
            </a:pPr>
            <a:endParaRPr lang="en-US" altLang="en-US" sz="2200">
              <a:ea typeface="ＭＳ Ｐゴシック" panose="020B0600070205080204" pitchFamily="34" charset="-128"/>
            </a:endParaRPr>
          </a:p>
        </p:txBody>
      </p:sp>
      <p:sp>
        <p:nvSpPr>
          <p:cNvPr id="50180" name="Rectangle 3">
            <a:extLst>
              <a:ext uri="{FF2B5EF4-FFF2-40B4-BE49-F238E27FC236}">
                <a16:creationId xmlns:a16="http://schemas.microsoft.com/office/drawing/2014/main" id="{98AB1417-938A-4B84-86D3-2A6291B73E7B}"/>
              </a:ext>
            </a:extLst>
          </p:cNvPr>
          <p:cNvSpPr>
            <a:spLocks noChangeArrowheads="1"/>
          </p:cNvSpPr>
          <p:nvPr/>
        </p:nvSpPr>
        <p:spPr bwMode="auto">
          <a:xfrm>
            <a:off x="0" y="6488113"/>
            <a:ext cx="319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3.1.1.3</a:t>
            </a:r>
            <a:endParaRPr lang="en-US" altLang="en-US" sz="180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64AB539-7716-4A14-824F-456B83EED3A7}"/>
              </a:ext>
            </a:extLst>
          </p:cNvPr>
          <p:cNvSpPr>
            <a:spLocks noGrp="1"/>
          </p:cNvSpPr>
          <p:nvPr>
            <p:ph type="title"/>
          </p:nvPr>
        </p:nvSpPr>
        <p:spPr/>
        <p:txBody>
          <a:bodyPr/>
          <a:lstStyle/>
          <a:p>
            <a:r>
              <a:rPr lang="en-US" altLang="en-US">
                <a:ea typeface="ＭＳ Ｐゴシック" panose="020B0600070205080204" pitchFamily="34" charset="-128"/>
              </a:rPr>
              <a:t>Communicate Throughout the Project</a:t>
            </a:r>
          </a:p>
        </p:txBody>
      </p:sp>
      <p:sp>
        <p:nvSpPr>
          <p:cNvPr id="52227" name="Content Placeholder 2">
            <a:extLst>
              <a:ext uri="{FF2B5EF4-FFF2-40B4-BE49-F238E27FC236}">
                <a16:creationId xmlns:a16="http://schemas.microsoft.com/office/drawing/2014/main" id="{6BD02A2B-D4D4-4A18-B3D8-0B3D42C3C0E3}"/>
              </a:ext>
            </a:extLst>
          </p:cNvPr>
          <p:cNvSpPr>
            <a:spLocks noGrp="1"/>
          </p:cNvSpPr>
          <p:nvPr>
            <p:ph idx="1"/>
          </p:nvPr>
        </p:nvSpPr>
        <p:spPr>
          <a:xfrm>
            <a:off x="633413" y="1538288"/>
            <a:ext cx="7772400" cy="41148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Communicating during the risk assessment planning &amp; implementation process</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Engage resources &amp; other stakeholders early and throughout the process</a:t>
            </a:r>
          </a:p>
          <a:p>
            <a:r>
              <a:rPr lang="en-US" altLang="en-US">
                <a:ea typeface="ＭＳ Ｐゴシック" panose="020B0600070205080204" pitchFamily="34" charset="-128"/>
              </a:rPr>
              <a:t>Risk assessor input: investigation and risk assessment scope and approach, exposure scenarios, data needs, cleanup goals</a:t>
            </a:r>
          </a:p>
        </p:txBody>
      </p:sp>
      <p:pic>
        <p:nvPicPr>
          <p:cNvPr id="52228" name="Picture 2" descr="C:\Users\jmartin1\Pictures\Vieques Site Visit Jan 2010\IMG_1925.jpg">
            <a:extLst>
              <a:ext uri="{FF2B5EF4-FFF2-40B4-BE49-F238E27FC236}">
                <a16:creationId xmlns:a16="http://schemas.microsoft.com/office/drawing/2014/main" id="{05CADB52-2CB4-4FEA-83E2-8BDCEFF4B113}"/>
              </a:ext>
            </a:extLst>
          </p:cNvPr>
          <p:cNvPicPr>
            <a:picLocks noChangeAspect="1" noChangeArrowheads="1"/>
          </p:cNvPicPr>
          <p:nvPr/>
        </p:nvPicPr>
        <p:blipFill>
          <a:blip r:embed="rId3">
            <a:lum contrast="10000"/>
            <a:extLst>
              <a:ext uri="{28A0092B-C50C-407E-A947-70E740481C1C}">
                <a14:useLocalDpi xmlns:a14="http://schemas.microsoft.com/office/drawing/2010/main" val="0"/>
              </a:ext>
            </a:extLst>
          </a:blip>
          <a:srcRect t="-5"/>
          <a:stretch>
            <a:fillRect/>
          </a:stretch>
        </p:blipFill>
        <p:spPr bwMode="auto">
          <a:xfrm>
            <a:off x="2954338" y="4462463"/>
            <a:ext cx="382746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3">
            <a:extLst>
              <a:ext uri="{FF2B5EF4-FFF2-40B4-BE49-F238E27FC236}">
                <a16:creationId xmlns:a16="http://schemas.microsoft.com/office/drawing/2014/main" id="{ED91EF2C-CC82-4CE0-8046-B34A07FAE596}"/>
              </a:ext>
            </a:extLst>
          </p:cNvPr>
          <p:cNvSpPr>
            <a:spLocks noChangeArrowheads="1"/>
          </p:cNvSpPr>
          <p:nvPr/>
        </p:nvSpPr>
        <p:spPr bwMode="auto">
          <a:xfrm>
            <a:off x="-23813" y="6488113"/>
            <a:ext cx="319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4"/>
              </a:rPr>
              <a:t>ITRC RISK-3 Section 3.1.2.2</a:t>
            </a:r>
            <a:endParaRPr lang="en-US" altLang="en-US" sz="1800">
              <a:solidFill>
                <a:schemeClr val="tx1"/>
              </a:solidFill>
            </a:endParaRPr>
          </a:p>
        </p:txBody>
      </p:sp>
      <p:sp>
        <p:nvSpPr>
          <p:cNvPr id="52230" name="Rectangle 1">
            <a:extLst>
              <a:ext uri="{FF2B5EF4-FFF2-40B4-BE49-F238E27FC236}">
                <a16:creationId xmlns:a16="http://schemas.microsoft.com/office/drawing/2014/main" id="{F5D35587-E874-4872-A40D-8397447B6BF4}"/>
              </a:ext>
            </a:extLst>
          </p:cNvPr>
          <p:cNvSpPr>
            <a:spLocks noChangeArrowheads="1"/>
          </p:cNvSpPr>
          <p:nvPr/>
        </p:nvSpPr>
        <p:spPr bwMode="auto">
          <a:xfrm>
            <a:off x="2743200" y="6488113"/>
            <a:ext cx="640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Photo Source: J. Martin, used with permission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7" descr="C:\Users\Juliana\Desktop\Picture10.jpg">
            <a:extLst>
              <a:ext uri="{FF2B5EF4-FFF2-40B4-BE49-F238E27FC236}">
                <a16:creationId xmlns:a16="http://schemas.microsoft.com/office/drawing/2014/main" id="{B9C765FB-C3D9-41DB-8A45-49D132B55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975" y="3227388"/>
            <a:ext cx="467518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itle 1">
            <a:extLst>
              <a:ext uri="{FF2B5EF4-FFF2-40B4-BE49-F238E27FC236}">
                <a16:creationId xmlns:a16="http://schemas.microsoft.com/office/drawing/2014/main" id="{288C8611-255C-4353-9233-C2A73544DA8B}"/>
              </a:ext>
            </a:extLst>
          </p:cNvPr>
          <p:cNvSpPr>
            <a:spLocks noGrp="1"/>
          </p:cNvSpPr>
          <p:nvPr>
            <p:ph type="title"/>
          </p:nvPr>
        </p:nvSpPr>
        <p:spPr/>
        <p:txBody>
          <a:bodyPr/>
          <a:lstStyle/>
          <a:p>
            <a:r>
              <a:rPr lang="en-US" altLang="en-US">
                <a:ea typeface="ＭＳ Ｐゴシック" panose="020B0600070205080204" pitchFamily="34" charset="-128"/>
              </a:rPr>
              <a:t>Identify the Regulatory Context</a:t>
            </a:r>
          </a:p>
        </p:txBody>
      </p:sp>
      <p:sp>
        <p:nvSpPr>
          <p:cNvPr id="54276" name="Content Placeholder 2">
            <a:extLst>
              <a:ext uri="{FF2B5EF4-FFF2-40B4-BE49-F238E27FC236}">
                <a16:creationId xmlns:a16="http://schemas.microsoft.com/office/drawing/2014/main" id="{880E2E90-F6AF-4352-B758-18F31B50D7CA}"/>
              </a:ext>
            </a:extLst>
          </p:cNvPr>
          <p:cNvSpPr>
            <a:spLocks noGrp="1"/>
          </p:cNvSpPr>
          <p:nvPr>
            <p:ph idx="1"/>
          </p:nvPr>
        </p:nvSpPr>
        <p:spPr>
          <a:xfrm>
            <a:off x="457200" y="1676400"/>
            <a:ext cx="8083550" cy="41148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Identify the appropriate regulatory context</a:t>
            </a:r>
          </a:p>
          <a:p>
            <a:pPr lvl="1"/>
            <a:r>
              <a:rPr lang="en-US" altLang="en-US" u="sng">
                <a:ea typeface="ＭＳ Ｐゴシック" panose="020B0600070205080204" pitchFamily="34" charset="-128"/>
              </a:rPr>
              <a:t>Option</a:t>
            </a:r>
            <a:r>
              <a:rPr lang="en-US" altLang="en-US">
                <a:ea typeface="ＭＳ Ｐゴシック" panose="020B0600070205080204" pitchFamily="34" charset="-128"/>
              </a:rPr>
              <a:t> – Establish the regulatory jurisdiction in which the site is located &amp; lead agency</a:t>
            </a:r>
          </a:p>
          <a:p>
            <a:pPr lvl="1"/>
            <a:r>
              <a:rPr lang="en-US" altLang="en-US" u="sng">
                <a:ea typeface="ＭＳ Ｐゴシック" panose="020B0600070205080204" pitchFamily="34" charset="-128"/>
              </a:rPr>
              <a:t>Option</a:t>
            </a:r>
            <a:r>
              <a:rPr lang="en-US" altLang="en-US">
                <a:ea typeface="ＭＳ Ｐゴシック" panose="020B0600070205080204" pitchFamily="34" charset="-128"/>
              </a:rPr>
              <a:t> – Understand the pertinent </a:t>
            </a:r>
            <a:br>
              <a:rPr lang="en-US" altLang="en-US">
                <a:ea typeface="ＭＳ Ｐゴシック" panose="020B0600070205080204" pitchFamily="34" charset="-128"/>
              </a:rPr>
            </a:br>
            <a:r>
              <a:rPr lang="en-US" altLang="en-US">
                <a:ea typeface="ＭＳ Ｐゴシック" panose="020B0600070205080204" pitchFamily="34" charset="-128"/>
              </a:rPr>
              <a:t>regulations, policies, and guidance</a:t>
            </a:r>
          </a:p>
          <a:p>
            <a:r>
              <a:rPr lang="en-US" altLang="en-US">
                <a:ea typeface="ＭＳ Ｐゴシック" panose="020B0600070205080204" pitchFamily="34" charset="-128"/>
              </a:rPr>
              <a:t>Regulatory program affects</a:t>
            </a:r>
          </a:p>
          <a:p>
            <a:pPr lvl="1"/>
            <a:r>
              <a:rPr lang="en-US" altLang="en-US">
                <a:ea typeface="ＭＳ Ｐゴシック" panose="020B0600070205080204" pitchFamily="34" charset="-128"/>
              </a:rPr>
              <a:t>Scope</a:t>
            </a:r>
          </a:p>
          <a:p>
            <a:pPr lvl="1"/>
            <a:r>
              <a:rPr lang="en-US" altLang="en-US">
                <a:ea typeface="ＭＳ Ｐゴシック" panose="020B0600070205080204" pitchFamily="34" charset="-128"/>
              </a:rPr>
              <a:t>Assumptions</a:t>
            </a:r>
          </a:p>
          <a:p>
            <a:pPr lvl="1"/>
            <a:r>
              <a:rPr lang="en-US" altLang="en-US">
                <a:ea typeface="ＭＳ Ｐゴシック" panose="020B0600070205080204" pitchFamily="34" charset="-128"/>
              </a:rPr>
              <a:t>Interpretation</a:t>
            </a:r>
          </a:p>
          <a:p>
            <a:pPr>
              <a:buFont typeface="Wingdings 3" panose="05040102010807070707" pitchFamily="18" charset="2"/>
              <a:buNone/>
            </a:pPr>
            <a:endParaRPr lang="en-US" altLang="en-US">
              <a:ea typeface="ＭＳ Ｐゴシック" panose="020B0600070205080204" pitchFamily="34" charset="-128"/>
            </a:endParaRPr>
          </a:p>
        </p:txBody>
      </p:sp>
      <p:sp>
        <p:nvSpPr>
          <p:cNvPr id="54277" name="TextBox 3">
            <a:extLst>
              <a:ext uri="{FF2B5EF4-FFF2-40B4-BE49-F238E27FC236}">
                <a16:creationId xmlns:a16="http://schemas.microsoft.com/office/drawing/2014/main" id="{33D4C747-4F41-4E56-8540-801172F74C90}"/>
              </a:ext>
            </a:extLst>
          </p:cNvPr>
          <p:cNvSpPr txBox="1">
            <a:spLocks noChangeArrowheads="1"/>
          </p:cNvSpPr>
          <p:nvPr/>
        </p:nvSpPr>
        <p:spPr bwMode="auto">
          <a:xfrm>
            <a:off x="0" y="6488113"/>
            <a:ext cx="3063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4"/>
              </a:rPr>
              <a:t>ITRC RISK-3 Section 3.1.3</a:t>
            </a:r>
            <a:endParaRPr lang="en-US" altLang="en-US" sz="1800">
              <a:solidFill>
                <a:schemeClr val="tx1"/>
              </a:solidFill>
            </a:endParaRPr>
          </a:p>
        </p:txBody>
      </p:sp>
      <p:sp>
        <p:nvSpPr>
          <p:cNvPr id="54278" name="Rectangle 1">
            <a:extLst>
              <a:ext uri="{FF2B5EF4-FFF2-40B4-BE49-F238E27FC236}">
                <a16:creationId xmlns:a16="http://schemas.microsoft.com/office/drawing/2014/main" id="{2DE61BC3-92CB-4551-84FF-C42B5F40DD17}"/>
              </a:ext>
            </a:extLst>
          </p:cNvPr>
          <p:cNvSpPr>
            <a:spLocks noChangeArrowheads="1"/>
          </p:cNvSpPr>
          <p:nvPr/>
        </p:nvSpPr>
        <p:spPr bwMode="auto">
          <a:xfrm>
            <a:off x="4429125" y="6335713"/>
            <a:ext cx="430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Figure 3-1. Regulatory context hierarchy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 descr="C:\Users\Juliana\Desktop\Picture11.jpg">
            <a:extLst>
              <a:ext uri="{FF2B5EF4-FFF2-40B4-BE49-F238E27FC236}">
                <a16:creationId xmlns:a16="http://schemas.microsoft.com/office/drawing/2014/main" id="{D5963531-279B-42F3-ADA0-ED1744BBB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225" y="3384550"/>
            <a:ext cx="4017963"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1">
            <a:extLst>
              <a:ext uri="{FF2B5EF4-FFF2-40B4-BE49-F238E27FC236}">
                <a16:creationId xmlns:a16="http://schemas.microsoft.com/office/drawing/2014/main" id="{F7F98F1B-9ECF-4DCB-9378-5D312440D8F5}"/>
              </a:ext>
            </a:extLst>
          </p:cNvPr>
          <p:cNvSpPr>
            <a:spLocks noGrp="1"/>
          </p:cNvSpPr>
          <p:nvPr>
            <p:ph type="title"/>
          </p:nvPr>
        </p:nvSpPr>
        <p:spPr/>
        <p:txBody>
          <a:bodyPr/>
          <a:lstStyle/>
          <a:p>
            <a:r>
              <a:rPr lang="en-US" altLang="en-US">
                <a:ea typeface="ＭＳ Ｐゴシック" panose="020B0600070205080204" pitchFamily="34" charset="-128"/>
              </a:rPr>
              <a:t>Use a Site-Specific CSM</a:t>
            </a:r>
          </a:p>
        </p:txBody>
      </p:sp>
      <p:sp>
        <p:nvSpPr>
          <p:cNvPr id="56324" name="Content Placeholder 2">
            <a:extLst>
              <a:ext uri="{FF2B5EF4-FFF2-40B4-BE49-F238E27FC236}">
                <a16:creationId xmlns:a16="http://schemas.microsoft.com/office/drawing/2014/main" id="{B14957D6-9F25-4243-8587-BAF2BAFEB6D5}"/>
              </a:ext>
            </a:extLst>
          </p:cNvPr>
          <p:cNvSpPr>
            <a:spLocks noGrp="1"/>
          </p:cNvSpPr>
          <p:nvPr>
            <p:ph idx="1"/>
          </p:nvPr>
        </p:nvSpPr>
        <p:spPr>
          <a:xfrm>
            <a:off x="304800" y="1514475"/>
            <a:ext cx="7620000" cy="4352925"/>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What if you have a generic or inadequate conceptual site model (CSM)?</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Prepare a site-specific CSM during planning &amp; refine throughout the project</a:t>
            </a:r>
          </a:p>
          <a:p>
            <a:pPr>
              <a:lnSpc>
                <a:spcPct val="80000"/>
              </a:lnSpc>
            </a:pPr>
            <a:r>
              <a:rPr lang="en-US" altLang="en-US">
                <a:ea typeface="ＭＳ Ｐゴシック" panose="020B0600070205080204" pitchFamily="34" charset="-128"/>
              </a:rPr>
              <a:t>Planning tool for data needs</a:t>
            </a:r>
          </a:p>
          <a:p>
            <a:pPr lvl="1">
              <a:lnSpc>
                <a:spcPct val="80000"/>
              </a:lnSpc>
            </a:pPr>
            <a:r>
              <a:rPr lang="en-US" altLang="en-US">
                <a:ea typeface="ＭＳ Ｐゴシック" panose="020B0600070205080204" pitchFamily="34" charset="-128"/>
              </a:rPr>
              <a:t>Media</a:t>
            </a:r>
          </a:p>
          <a:p>
            <a:pPr lvl="1">
              <a:lnSpc>
                <a:spcPct val="80000"/>
              </a:lnSpc>
            </a:pPr>
            <a:r>
              <a:rPr lang="en-US" altLang="en-US">
                <a:ea typeface="ＭＳ Ｐゴシック" panose="020B0600070205080204" pitchFamily="34" charset="-128"/>
              </a:rPr>
              <a:t>Locations</a:t>
            </a:r>
          </a:p>
          <a:p>
            <a:pPr lvl="1">
              <a:lnSpc>
                <a:spcPct val="80000"/>
              </a:lnSpc>
            </a:pPr>
            <a:r>
              <a:rPr lang="en-US" altLang="en-US">
                <a:ea typeface="ＭＳ Ｐゴシック" panose="020B0600070205080204" pitchFamily="34" charset="-128"/>
              </a:rPr>
              <a:t>Depths</a:t>
            </a:r>
          </a:p>
          <a:p>
            <a:pPr>
              <a:lnSpc>
                <a:spcPct val="80000"/>
              </a:lnSpc>
            </a:pPr>
            <a:r>
              <a:rPr lang="en-US" altLang="en-US">
                <a:ea typeface="ＭＳ Ｐゴシック" panose="020B0600070205080204" pitchFamily="34" charset="-128"/>
              </a:rPr>
              <a:t>Update iteratively</a:t>
            </a:r>
          </a:p>
          <a:p>
            <a:pPr lvl="1">
              <a:lnSpc>
                <a:spcPct val="80000"/>
              </a:lnSpc>
            </a:pPr>
            <a:r>
              <a:rPr lang="en-US" altLang="en-US">
                <a:ea typeface="ＭＳ Ｐゴシック" panose="020B0600070205080204" pitchFamily="34" charset="-128"/>
              </a:rPr>
              <a:t>Exposure scenarios</a:t>
            </a:r>
          </a:p>
          <a:p>
            <a:pPr lvl="1">
              <a:lnSpc>
                <a:spcPct val="80000"/>
              </a:lnSpc>
            </a:pPr>
            <a:r>
              <a:rPr lang="en-US" altLang="en-US">
                <a:ea typeface="ＭＳ Ｐゴシック" panose="020B0600070205080204" pitchFamily="34" charset="-128"/>
              </a:rPr>
              <a:t>Exposure points</a:t>
            </a:r>
          </a:p>
          <a:p>
            <a:pPr lvl="1">
              <a:lnSpc>
                <a:spcPct val="80000"/>
              </a:lnSpc>
            </a:pPr>
            <a:r>
              <a:rPr lang="en-US" altLang="en-US">
                <a:ea typeface="ＭＳ Ｐゴシック" panose="020B0600070205080204" pitchFamily="34" charset="-128"/>
              </a:rPr>
              <a:t>Receptors</a:t>
            </a:r>
          </a:p>
        </p:txBody>
      </p:sp>
      <p:sp>
        <p:nvSpPr>
          <p:cNvPr id="56325" name="Rectangle 3">
            <a:extLst>
              <a:ext uri="{FF2B5EF4-FFF2-40B4-BE49-F238E27FC236}">
                <a16:creationId xmlns:a16="http://schemas.microsoft.com/office/drawing/2014/main" id="{B767E365-7010-4703-9C34-682CB0732081}"/>
              </a:ext>
            </a:extLst>
          </p:cNvPr>
          <p:cNvSpPr>
            <a:spLocks noChangeArrowheads="1"/>
          </p:cNvSpPr>
          <p:nvPr/>
        </p:nvSpPr>
        <p:spPr bwMode="auto">
          <a:xfrm>
            <a:off x="0" y="6488113"/>
            <a:ext cx="300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4"/>
              </a:rPr>
              <a:t>ITRC RISK-3 Section 3.2.1</a:t>
            </a:r>
            <a:endParaRPr lang="en-US" altLang="en-US" sz="1800">
              <a:solidFill>
                <a:schemeClr val="tx1"/>
              </a:solidFill>
            </a:endParaRPr>
          </a:p>
        </p:txBody>
      </p:sp>
      <p:sp>
        <p:nvSpPr>
          <p:cNvPr id="56326" name="TextBox 1">
            <a:extLst>
              <a:ext uri="{FF2B5EF4-FFF2-40B4-BE49-F238E27FC236}">
                <a16:creationId xmlns:a16="http://schemas.microsoft.com/office/drawing/2014/main" id="{F133B85E-38D3-4C68-9872-7028682BBD76}"/>
              </a:ext>
            </a:extLst>
          </p:cNvPr>
          <p:cNvSpPr txBox="1">
            <a:spLocks noChangeArrowheads="1"/>
          </p:cNvSpPr>
          <p:nvPr/>
        </p:nvSpPr>
        <p:spPr bwMode="auto">
          <a:xfrm>
            <a:off x="5548313" y="6488113"/>
            <a:ext cx="3559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Figure Source: </a:t>
            </a:r>
            <a:r>
              <a:rPr lang="en-US" altLang="en-US" sz="1800">
                <a:solidFill>
                  <a:schemeClr val="tx1"/>
                </a:solidFill>
                <a:hlinkClick r:id="rId5"/>
              </a:rPr>
              <a:t>ITRC 2012 ISM-1</a:t>
            </a:r>
            <a:endParaRPr lang="en-US" altLang="en-US" sz="180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190F1688-54BD-4FE0-A62B-96CB775FE76B}"/>
              </a:ext>
            </a:extLst>
          </p:cNvPr>
          <p:cNvSpPr>
            <a:spLocks noGrp="1"/>
          </p:cNvSpPr>
          <p:nvPr>
            <p:ph type="title"/>
          </p:nvPr>
        </p:nvSpPr>
        <p:spPr>
          <a:xfrm>
            <a:off x="528638" y="76200"/>
            <a:ext cx="7588250" cy="1050925"/>
          </a:xfrm>
        </p:spPr>
        <p:txBody>
          <a:bodyPr/>
          <a:lstStyle/>
          <a:p>
            <a:r>
              <a:rPr lang="en-US" altLang="en-US">
                <a:ea typeface="ＭＳ Ｐゴシック" panose="020B0600070205080204" pitchFamily="34" charset="-128"/>
              </a:rPr>
              <a:t>Poll Question – Institutional Controls and Engineering Controls	</a:t>
            </a:r>
          </a:p>
        </p:txBody>
      </p:sp>
      <p:sp>
        <p:nvSpPr>
          <p:cNvPr id="58371" name="Content Placeholder 2">
            <a:extLst>
              <a:ext uri="{FF2B5EF4-FFF2-40B4-BE49-F238E27FC236}">
                <a16:creationId xmlns:a16="http://schemas.microsoft.com/office/drawing/2014/main" id="{B743226E-A7B7-41F3-81F9-5109B91262F5}"/>
              </a:ext>
            </a:extLst>
          </p:cNvPr>
          <p:cNvSpPr>
            <a:spLocks noGrp="1"/>
          </p:cNvSpPr>
          <p:nvPr>
            <p:ph idx="1"/>
          </p:nvPr>
        </p:nvSpPr>
        <p:spPr>
          <a:xfrm>
            <a:off x="609600" y="1828800"/>
            <a:ext cx="7772400" cy="3505200"/>
          </a:xfrm>
        </p:spPr>
        <p:txBody>
          <a:bodyPr/>
          <a:lstStyle/>
          <a:p>
            <a:r>
              <a:rPr lang="en-US" altLang="en-US">
                <a:ea typeface="ＭＳ Ｐゴシック" panose="020B0600070205080204" pitchFamily="34" charset="-128"/>
              </a:rPr>
              <a:t>Have you reviewed a risk assessment where institutional controls (ICs) or engineering controls (ECs) were incorporated into the risk assessment?</a:t>
            </a:r>
          </a:p>
          <a:p>
            <a:pPr lvl="2"/>
            <a:r>
              <a:rPr lang="en-US" altLang="en-US">
                <a:ea typeface="ＭＳ Ｐゴシック" panose="020B0600070205080204" pitchFamily="34" charset="-128"/>
              </a:rPr>
              <a:t>Yes – ICs only</a:t>
            </a:r>
          </a:p>
          <a:p>
            <a:pPr lvl="2"/>
            <a:r>
              <a:rPr lang="en-US" altLang="en-US">
                <a:ea typeface="ＭＳ Ｐゴシック" panose="020B0600070205080204" pitchFamily="34" charset="-128"/>
              </a:rPr>
              <a:t>Yes – ECs only</a:t>
            </a:r>
          </a:p>
          <a:p>
            <a:pPr lvl="2"/>
            <a:r>
              <a:rPr lang="en-US" altLang="en-US">
                <a:ea typeface="ＭＳ Ｐゴシック" panose="020B0600070205080204" pitchFamily="34" charset="-128"/>
              </a:rPr>
              <a:t>Yes – both ICs and ECs</a:t>
            </a:r>
          </a:p>
          <a:p>
            <a:pPr lvl="2"/>
            <a:r>
              <a:rPr lang="en-US" altLang="en-US">
                <a:ea typeface="ＭＳ Ｐゴシック" panose="020B0600070205080204" pitchFamily="34" charset="-128"/>
              </a:rPr>
              <a:t>No</a:t>
            </a:r>
          </a:p>
          <a:p>
            <a:pPr lvl="2">
              <a:buFont typeface="Wingdings" panose="05000000000000000000" pitchFamily="2" charset="2"/>
              <a:buNone/>
            </a:pPr>
            <a:endParaRPr lang="en-US" altLang="en-US">
              <a:ea typeface="ＭＳ Ｐゴシック" panose="020B0600070205080204" pitchFamily="34" charset="-128"/>
            </a:endParaRPr>
          </a:p>
          <a:p>
            <a:pPr lvl="1">
              <a:buFont typeface="Wingdings" panose="05000000000000000000" pitchFamily="2" charset="2"/>
              <a:buNone/>
            </a:pPr>
            <a:endParaRPr lang="en-US" altLang="en-US" sz="1400">
              <a:ea typeface="ＭＳ Ｐゴシック" panose="020B0600070205080204" pitchFamily="34" charset="-128"/>
            </a:endParaRPr>
          </a:p>
          <a:p>
            <a:pPr lvl="1">
              <a:buFont typeface="Wingdings" panose="05000000000000000000" pitchFamily="2" charset="2"/>
              <a:buNone/>
            </a:pPr>
            <a:r>
              <a:rPr lang="en-US" altLang="en-US" sz="1800">
                <a:ea typeface="ＭＳ Ｐゴシック" panose="020B0600070205080204" pitchFamily="34" charset="-128"/>
              </a:rPr>
              <a:t>Example ICs: legal restrictions preventing digging, groundwater use, or residential land use</a:t>
            </a:r>
          </a:p>
          <a:p>
            <a:pPr lvl="1">
              <a:buFont typeface="Wingdings" panose="05000000000000000000" pitchFamily="2" charset="2"/>
              <a:buNone/>
            </a:pPr>
            <a:r>
              <a:rPr lang="en-US" altLang="en-US" sz="1800">
                <a:ea typeface="ＭＳ Ｐゴシック" panose="020B0600070205080204" pitchFamily="34" charset="-128"/>
              </a:rPr>
              <a:t>Example ECs: soil vapor barrier, concrete barrier, clean fill cover</a:t>
            </a:r>
          </a:p>
        </p:txBody>
      </p:sp>
      <p:pic>
        <p:nvPicPr>
          <p:cNvPr id="58372" name="Picture 1">
            <a:extLst>
              <a:ext uri="{FF2B5EF4-FFF2-40B4-BE49-F238E27FC236}">
                <a16:creationId xmlns:a16="http://schemas.microsoft.com/office/drawing/2014/main" id="{49E98E82-978F-4007-AF3B-E37DD7E6D3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7275" y="3429000"/>
            <a:ext cx="235743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quot;No&quot; Symbol 2">
            <a:extLst>
              <a:ext uri="{FF2B5EF4-FFF2-40B4-BE49-F238E27FC236}">
                <a16:creationId xmlns:a16="http://schemas.microsoft.com/office/drawing/2014/main" id="{E46A44AB-7600-405F-A0D2-8515D85C4BF7}"/>
              </a:ext>
            </a:extLst>
          </p:cNvPr>
          <p:cNvSpPr/>
          <p:nvPr/>
        </p:nvSpPr>
        <p:spPr bwMode="auto">
          <a:xfrm>
            <a:off x="6257925" y="3429000"/>
            <a:ext cx="2209800" cy="2108200"/>
          </a:xfrm>
          <a:prstGeom prst="noSmoking">
            <a:avLst>
              <a:gd name="adj" fmla="val 6967"/>
            </a:avLst>
          </a:prstGeom>
          <a:solidFill>
            <a:srgbClr val="FF0000"/>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dirty="0">
              <a:latin typeface="Arial" charset="0"/>
            </a:endParaRPr>
          </a:p>
        </p:txBody>
      </p:sp>
      <p:sp>
        <p:nvSpPr>
          <p:cNvPr id="6" name="TextBox 9">
            <a:extLst>
              <a:ext uri="{FF2B5EF4-FFF2-40B4-BE49-F238E27FC236}">
                <a16:creationId xmlns:a16="http://schemas.microsoft.com/office/drawing/2014/main" id="{1B69D9F0-CD3B-4160-9C7D-6DFC7890D669}"/>
              </a:ext>
            </a:extLst>
          </p:cNvPr>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ea typeface="MS PGothic" panose="020B0600070205080204" pitchFamily="34" charset="-128"/>
              </a:rPr>
              <a:t>Poll Question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A3B3FE1-5FA7-48B3-9E83-FA10E086C881}"/>
              </a:ext>
            </a:extLst>
          </p:cNvPr>
          <p:cNvSpPr>
            <a:spLocks noGrp="1"/>
          </p:cNvSpPr>
          <p:nvPr>
            <p:ph type="title"/>
          </p:nvPr>
        </p:nvSpPr>
        <p:spPr/>
        <p:txBody>
          <a:bodyPr/>
          <a:lstStyle/>
          <a:p>
            <a:r>
              <a:rPr lang="en-US" altLang="en-US">
                <a:ea typeface="ＭＳ Ｐゴシック" panose="020B0600070205080204" pitchFamily="34" charset="-128"/>
              </a:rPr>
              <a:t>Incorporating ICs, ECs, or Remedial Action May be Useful</a:t>
            </a:r>
          </a:p>
        </p:txBody>
      </p:sp>
      <p:sp>
        <p:nvSpPr>
          <p:cNvPr id="60419" name="Content Placeholder 2">
            <a:extLst>
              <a:ext uri="{FF2B5EF4-FFF2-40B4-BE49-F238E27FC236}">
                <a16:creationId xmlns:a16="http://schemas.microsoft.com/office/drawing/2014/main" id="{06586725-DC64-45A8-B4F0-9E30B68B77E9}"/>
              </a:ext>
            </a:extLst>
          </p:cNvPr>
          <p:cNvSpPr>
            <a:spLocks noGrp="1"/>
          </p:cNvSpPr>
          <p:nvPr>
            <p:ph idx="1"/>
          </p:nvPr>
        </p:nvSpPr>
        <p:spPr>
          <a:xfrm>
            <a:off x="609600" y="1371600"/>
            <a:ext cx="8305800" cy="41148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Determining whether to include ICs, ECs, or planned remedial action in the CSM</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Incorporate ICs or ECs</a:t>
            </a:r>
          </a:p>
          <a:p>
            <a:r>
              <a:rPr lang="en-US" altLang="en-US" sz="2200">
                <a:ea typeface="ＭＳ Ｐゴシック" panose="020B0600070205080204" pitchFamily="34" charset="-128"/>
              </a:rPr>
              <a:t>Typical baseline risk assessment – no further action</a:t>
            </a:r>
          </a:p>
          <a:p>
            <a:r>
              <a:rPr lang="en-US" altLang="en-US" sz="2200">
                <a:ea typeface="ＭＳ Ｐゴシック" panose="020B0600070205080204" pitchFamily="34" charset="-128"/>
              </a:rPr>
              <a:t>Discuss during planning; if allowed, incorporate to evaluate:</a:t>
            </a:r>
          </a:p>
          <a:p>
            <a:pPr lvl="1"/>
            <a:r>
              <a:rPr lang="en-US" altLang="en-US" sz="2000">
                <a:ea typeface="ＭＳ Ｐゴシック" panose="020B0600070205080204" pitchFamily="34" charset="-128"/>
              </a:rPr>
              <a:t>Risk under land use control (for example, industrial)</a:t>
            </a:r>
          </a:p>
          <a:p>
            <a:pPr lvl="1"/>
            <a:r>
              <a:rPr lang="en-US" altLang="en-US" sz="2000">
                <a:ea typeface="ＭＳ Ｐゴシック" panose="020B0600070205080204" pitchFamily="34" charset="-128"/>
              </a:rPr>
              <a:t>Residual risk outside excavation</a:t>
            </a:r>
          </a:p>
          <a:p>
            <a:r>
              <a:rPr lang="en-US" altLang="en-US" sz="2200">
                <a:ea typeface="ＭＳ Ｐゴシック" panose="020B0600070205080204" pitchFamily="34" charset="-128"/>
              </a:rPr>
              <a:t>Other ITRC documents: </a:t>
            </a:r>
          </a:p>
          <a:p>
            <a:pPr lvl="1"/>
            <a:r>
              <a:rPr lang="en-US" altLang="en-US" sz="2000">
                <a:ea typeface="ＭＳ Ｐゴシック" panose="020B0600070205080204" pitchFamily="34" charset="-128"/>
              </a:rPr>
              <a:t>An Overview of Land Use Control Management Systems (ITRC BRNFLD-3, 2008) – see </a:t>
            </a:r>
            <a:r>
              <a:rPr lang="en-US" altLang="en-US" sz="2000" u="sng">
                <a:solidFill>
                  <a:schemeClr val="accent2"/>
                </a:solidFill>
                <a:ea typeface="ＭＳ Ｐゴシック" panose="020B0600070205080204" pitchFamily="34" charset="-128"/>
              </a:rPr>
              <a:t>http://www.itrcweb.org/GuidanceDocuments/BRNFLD-3.pdf</a:t>
            </a:r>
          </a:p>
          <a:p>
            <a:pPr lvl="1"/>
            <a:r>
              <a:rPr lang="en-US" altLang="en-US" sz="2000">
                <a:ea typeface="ＭＳ Ｐゴシック" panose="020B0600070205080204" pitchFamily="34" charset="-128"/>
              </a:rPr>
              <a:t>Long Term Contaminant Management Using ICs (ITRC IC-1, 2016) – see </a:t>
            </a:r>
            <a:r>
              <a:rPr lang="en-US" altLang="en-US" sz="2000">
                <a:ea typeface="ＭＳ Ｐゴシック" panose="020B0600070205080204" pitchFamily="34" charset="-128"/>
                <a:hlinkClick r:id="rId3"/>
              </a:rPr>
              <a:t>http://institutionalcontrols.itrcweb.org</a:t>
            </a:r>
            <a:endParaRPr lang="en-US" altLang="en-US" sz="2000">
              <a:ea typeface="ＭＳ Ｐゴシック" panose="020B0600070205080204" pitchFamily="34" charset="-128"/>
            </a:endParaRPr>
          </a:p>
          <a:p>
            <a:pPr lvl="1"/>
            <a:endParaRPr lang="en-US" altLang="en-US" sz="2000">
              <a:ea typeface="ＭＳ Ｐゴシック" panose="020B0600070205080204" pitchFamily="34" charset="-128"/>
            </a:endParaRPr>
          </a:p>
          <a:p>
            <a:endParaRPr lang="en-US" altLang="en-US" sz="2200">
              <a:ea typeface="ＭＳ Ｐゴシック" panose="020B0600070205080204" pitchFamily="34" charset="-128"/>
            </a:endParaRPr>
          </a:p>
          <a:p>
            <a:pPr lvl="1"/>
            <a:endParaRPr lang="en-US" altLang="en-US" sz="2000">
              <a:ea typeface="ＭＳ Ｐゴシック" panose="020B0600070205080204" pitchFamily="34" charset="-128"/>
            </a:endParaRPr>
          </a:p>
        </p:txBody>
      </p:sp>
      <p:sp>
        <p:nvSpPr>
          <p:cNvPr id="60420" name="Rectangle 3">
            <a:extLst>
              <a:ext uri="{FF2B5EF4-FFF2-40B4-BE49-F238E27FC236}">
                <a16:creationId xmlns:a16="http://schemas.microsoft.com/office/drawing/2014/main" id="{AB75C007-13ED-4214-9CFC-ABB7D396C71E}"/>
              </a:ext>
            </a:extLst>
          </p:cNvPr>
          <p:cNvSpPr>
            <a:spLocks noChangeArrowheads="1"/>
          </p:cNvSpPr>
          <p:nvPr/>
        </p:nvSpPr>
        <p:spPr bwMode="auto">
          <a:xfrm>
            <a:off x="0" y="6457950"/>
            <a:ext cx="319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4"/>
              </a:rPr>
              <a:t>ITRC RISK-3 Section 3.2.3.1</a:t>
            </a:r>
            <a:endParaRPr lang="en-US" altLang="en-US" sz="180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C805885B-B968-454E-AB7F-2D7E75A87143}"/>
              </a:ext>
            </a:extLst>
          </p:cNvPr>
          <p:cNvSpPr>
            <a:spLocks noGrp="1"/>
          </p:cNvSpPr>
          <p:nvPr>
            <p:ph type="title"/>
          </p:nvPr>
        </p:nvSpPr>
        <p:spPr/>
        <p:txBody>
          <a:bodyPr/>
          <a:lstStyle/>
          <a:p>
            <a:r>
              <a:rPr lang="en-US" altLang="en-US">
                <a:ea typeface="ＭＳ Ｐゴシック" panose="020B0600070205080204" pitchFamily="34" charset="-128"/>
              </a:rPr>
              <a:t>Example – IC Incorporated into CSM</a:t>
            </a:r>
          </a:p>
        </p:txBody>
      </p:sp>
      <p:sp>
        <p:nvSpPr>
          <p:cNvPr id="62467" name="Content Placeholder 2">
            <a:extLst>
              <a:ext uri="{FF2B5EF4-FFF2-40B4-BE49-F238E27FC236}">
                <a16:creationId xmlns:a16="http://schemas.microsoft.com/office/drawing/2014/main" id="{70831D7B-AF8F-44D5-A14D-04FD943A152B}"/>
              </a:ext>
            </a:extLst>
          </p:cNvPr>
          <p:cNvSpPr>
            <a:spLocks noGrp="1"/>
          </p:cNvSpPr>
          <p:nvPr>
            <p:ph idx="1"/>
          </p:nvPr>
        </p:nvSpPr>
        <p:spPr>
          <a:xfrm>
            <a:off x="304800" y="1295400"/>
            <a:ext cx="8610600" cy="4648200"/>
          </a:xfrm>
        </p:spPr>
        <p:txBody>
          <a:bodyPr/>
          <a:lstStyle/>
          <a:p>
            <a:r>
              <a:rPr lang="en-US" altLang="en-US" sz="2400">
                <a:ea typeface="ＭＳ Ｐゴシック" panose="020B0600070205080204" pitchFamily="34" charset="-128"/>
              </a:rPr>
              <a:t>Former industrial facility; metal waste residue piles</a:t>
            </a:r>
          </a:p>
          <a:p>
            <a:r>
              <a:rPr lang="en-US" altLang="en-US" sz="2400">
                <a:ea typeface="ＭＳ Ｐゴシック" panose="020B0600070205080204" pitchFamily="34" charset="-128"/>
              </a:rPr>
              <a:t>Planning stage - incorporate ICs</a:t>
            </a:r>
          </a:p>
          <a:p>
            <a:pPr lvl="1"/>
            <a:r>
              <a:rPr lang="en-US" altLang="en-US">
                <a:ea typeface="ＭＳ Ｐゴシック" panose="020B0600070205080204" pitchFamily="34" charset="-128"/>
              </a:rPr>
              <a:t>Current site zoning &amp; reasonably foreseeable site use</a:t>
            </a:r>
          </a:p>
          <a:p>
            <a:pPr lvl="1"/>
            <a:r>
              <a:rPr lang="en-US" altLang="en-US">
                <a:ea typeface="ＭＳ Ｐゴシック" panose="020B0600070205080204" pitchFamily="34" charset="-128"/>
              </a:rPr>
              <a:t>Residential use unlikely</a:t>
            </a:r>
          </a:p>
        </p:txBody>
      </p:sp>
      <p:sp>
        <p:nvSpPr>
          <p:cNvPr id="62468" name="Rectangle 3">
            <a:extLst>
              <a:ext uri="{FF2B5EF4-FFF2-40B4-BE49-F238E27FC236}">
                <a16:creationId xmlns:a16="http://schemas.microsoft.com/office/drawing/2014/main" id="{0AEEC95A-DFED-4079-BCFF-4E039B08311F}"/>
              </a:ext>
            </a:extLst>
          </p:cNvPr>
          <p:cNvSpPr>
            <a:spLocks noChangeArrowheads="1"/>
          </p:cNvSpPr>
          <p:nvPr/>
        </p:nvSpPr>
        <p:spPr bwMode="auto">
          <a:xfrm>
            <a:off x="0" y="6475413"/>
            <a:ext cx="313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3.2.3.1</a:t>
            </a:r>
            <a:endParaRPr lang="en-US" altLang="en-US" sz="1800">
              <a:solidFill>
                <a:schemeClr val="tx1"/>
              </a:solidFill>
            </a:endParaRPr>
          </a:p>
        </p:txBody>
      </p:sp>
      <p:pic>
        <p:nvPicPr>
          <p:cNvPr id="62469" name="Picture 1">
            <a:extLst>
              <a:ext uri="{FF2B5EF4-FFF2-40B4-BE49-F238E27FC236}">
                <a16:creationId xmlns:a16="http://schemas.microsoft.com/office/drawing/2014/main" id="{5E0226E4-4B47-4974-835A-BA0E360859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71838"/>
            <a:ext cx="87630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1">
            <a:extLst>
              <a:ext uri="{FF2B5EF4-FFF2-40B4-BE49-F238E27FC236}">
                <a16:creationId xmlns:a16="http://schemas.microsoft.com/office/drawing/2014/main" id="{4243DA18-639B-4D87-A1C6-FFB0D7D676F3}"/>
              </a:ext>
            </a:extLst>
          </p:cNvPr>
          <p:cNvSpPr>
            <a:spLocks noChangeArrowheads="1"/>
          </p:cNvSpPr>
          <p:nvPr/>
        </p:nvSpPr>
        <p:spPr bwMode="auto">
          <a:xfrm>
            <a:off x="3413125" y="6477000"/>
            <a:ext cx="571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Photo Source: B. Selcoe, used with permission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6EDC6CE-4873-4B6C-9A10-A67A7BDCABCE}"/>
              </a:ext>
            </a:extLst>
          </p:cNvPr>
          <p:cNvSpPr>
            <a:spLocks noGrp="1"/>
          </p:cNvSpPr>
          <p:nvPr>
            <p:ph type="title"/>
          </p:nvPr>
        </p:nvSpPr>
        <p:spPr/>
        <p:txBody>
          <a:bodyPr/>
          <a:lstStyle/>
          <a:p>
            <a:r>
              <a:rPr lang="en-US" altLang="en-US">
                <a:ea typeface="ＭＳ Ｐゴシック" panose="020B0600070205080204" pitchFamily="34" charset="-128"/>
              </a:rPr>
              <a:t>Example – IC Not Incorporated into CSM</a:t>
            </a:r>
          </a:p>
        </p:txBody>
      </p:sp>
      <p:sp>
        <p:nvSpPr>
          <p:cNvPr id="64515" name="Content Placeholder 2">
            <a:extLst>
              <a:ext uri="{FF2B5EF4-FFF2-40B4-BE49-F238E27FC236}">
                <a16:creationId xmlns:a16="http://schemas.microsoft.com/office/drawing/2014/main" id="{99C3FAFE-BDB8-4EFA-9612-6D906678B940}"/>
              </a:ext>
            </a:extLst>
          </p:cNvPr>
          <p:cNvSpPr>
            <a:spLocks noGrp="1"/>
          </p:cNvSpPr>
          <p:nvPr>
            <p:ph idx="1"/>
          </p:nvPr>
        </p:nvSpPr>
        <p:spPr>
          <a:xfrm>
            <a:off x="609600" y="1600200"/>
            <a:ext cx="7772400" cy="1524000"/>
          </a:xfrm>
        </p:spPr>
        <p:txBody>
          <a:bodyPr/>
          <a:lstStyle/>
          <a:p>
            <a:r>
              <a:rPr lang="en-US" altLang="en-US" sz="2000">
                <a:ea typeface="ＭＳ Ｐゴシック" panose="020B0600070205080204" pitchFamily="34" charset="-128"/>
              </a:rPr>
              <a:t>Pond sediments impacted by PCBs</a:t>
            </a:r>
          </a:p>
          <a:p>
            <a:r>
              <a:rPr lang="en-US" altLang="en-US" sz="2000">
                <a:ea typeface="ＭＳ Ｐゴシック" panose="020B0600070205080204" pitchFamily="34" charset="-128"/>
              </a:rPr>
              <a:t>IC = agencies prohibit wading, swimming, fishing</a:t>
            </a:r>
          </a:p>
          <a:p>
            <a:r>
              <a:rPr lang="en-US" altLang="en-US" sz="2000">
                <a:ea typeface="ＭＳ Ｐゴシック" panose="020B0600070205080204" pitchFamily="34" charset="-128"/>
              </a:rPr>
              <a:t>Planning stage – do not consider ICs</a:t>
            </a:r>
          </a:p>
          <a:p>
            <a:r>
              <a:rPr lang="en-US" altLang="en-US" sz="2000">
                <a:ea typeface="ＭＳ Ｐゴシック" panose="020B0600070205080204" pitchFamily="34" charset="-128"/>
              </a:rPr>
              <a:t>Risk assessment will assess scenarios and need for ICs (might modify based on risk assessment results)</a:t>
            </a:r>
          </a:p>
        </p:txBody>
      </p:sp>
      <p:sp>
        <p:nvSpPr>
          <p:cNvPr id="64516" name="Rectangle 3">
            <a:extLst>
              <a:ext uri="{FF2B5EF4-FFF2-40B4-BE49-F238E27FC236}">
                <a16:creationId xmlns:a16="http://schemas.microsoft.com/office/drawing/2014/main" id="{67B43807-F912-4DA8-9F1C-1D0ED5A3AF1B}"/>
              </a:ext>
            </a:extLst>
          </p:cNvPr>
          <p:cNvSpPr>
            <a:spLocks noChangeArrowheads="1"/>
          </p:cNvSpPr>
          <p:nvPr/>
        </p:nvSpPr>
        <p:spPr bwMode="auto">
          <a:xfrm>
            <a:off x="0" y="6465888"/>
            <a:ext cx="319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3.2.3.2</a:t>
            </a:r>
            <a:endParaRPr lang="en-US" altLang="en-US" sz="1800">
              <a:solidFill>
                <a:schemeClr val="tx1"/>
              </a:solidFill>
            </a:endParaRPr>
          </a:p>
        </p:txBody>
      </p:sp>
      <p:pic>
        <p:nvPicPr>
          <p:cNvPr id="64517" name="Picture 1">
            <a:extLst>
              <a:ext uri="{FF2B5EF4-FFF2-40B4-BE49-F238E27FC236}">
                <a16:creationId xmlns:a16="http://schemas.microsoft.com/office/drawing/2014/main" id="{D11A7770-C6F1-4B23-B4EC-66B90BA8E6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600450"/>
            <a:ext cx="37338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Rectangle 5">
            <a:extLst>
              <a:ext uri="{FF2B5EF4-FFF2-40B4-BE49-F238E27FC236}">
                <a16:creationId xmlns:a16="http://schemas.microsoft.com/office/drawing/2014/main" id="{D924C7D0-A1AC-43D0-8854-FFEA5BE85491}"/>
              </a:ext>
            </a:extLst>
          </p:cNvPr>
          <p:cNvSpPr>
            <a:spLocks noChangeArrowheads="1"/>
          </p:cNvSpPr>
          <p:nvPr/>
        </p:nvSpPr>
        <p:spPr bwMode="auto">
          <a:xfrm>
            <a:off x="3413125" y="6477000"/>
            <a:ext cx="571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Photo Source: B. Selcoe, used with permission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9">
            <a:extLst>
              <a:ext uri="{FF2B5EF4-FFF2-40B4-BE49-F238E27FC236}">
                <a16:creationId xmlns:a16="http://schemas.microsoft.com/office/drawing/2014/main" id="{482A47A5-C78E-435E-ABB6-A0E2E0973C6E}"/>
              </a:ext>
            </a:extLst>
          </p:cNvPr>
          <p:cNvSpPr>
            <a:spLocks noGrp="1" noChangeArrowheads="1"/>
          </p:cNvSpPr>
          <p:nvPr>
            <p:ph type="title"/>
          </p:nvPr>
        </p:nvSpPr>
        <p:spPr/>
        <p:txBody>
          <a:bodyPr/>
          <a:lstStyle/>
          <a:p>
            <a:r>
              <a:rPr lang="en-US" altLang="en-US">
                <a:ea typeface="ＭＳ Ｐゴシック" panose="020B0600070205080204" pitchFamily="34" charset="-128"/>
              </a:rPr>
              <a:t>Housekeeping 	</a:t>
            </a:r>
          </a:p>
        </p:txBody>
      </p:sp>
      <p:sp>
        <p:nvSpPr>
          <p:cNvPr id="11267" name="Rectangle 20">
            <a:extLst>
              <a:ext uri="{FF2B5EF4-FFF2-40B4-BE49-F238E27FC236}">
                <a16:creationId xmlns:a16="http://schemas.microsoft.com/office/drawing/2014/main" id="{ED0351E2-F167-4D0F-BA5A-9A2CFD0209FA}"/>
              </a:ext>
            </a:extLst>
          </p:cNvPr>
          <p:cNvSpPr>
            <a:spLocks noGrp="1" noChangeArrowheads="1"/>
          </p:cNvSpPr>
          <p:nvPr>
            <p:ph sz="half" idx="1"/>
          </p:nvPr>
        </p:nvSpPr>
        <p:spPr>
          <a:xfrm>
            <a:off x="304800" y="1600200"/>
            <a:ext cx="3810000" cy="4495800"/>
          </a:xfrm>
        </p:spPr>
        <p:txBody>
          <a:bodyPr/>
          <a:lstStyle/>
          <a:p>
            <a:r>
              <a:rPr lang="en-US" altLang="en-US" sz="2600">
                <a:ea typeface="ＭＳ Ｐゴシック" panose="020B0600070205080204" pitchFamily="34" charset="-128"/>
              </a:rPr>
              <a:t>Course time is 2¼ hours</a:t>
            </a:r>
          </a:p>
          <a:p>
            <a:r>
              <a:rPr lang="en-US" altLang="en-US" sz="2600">
                <a:ea typeface="ＭＳ Ｐゴシック" panose="020B0600070205080204" pitchFamily="34" charset="-128"/>
              </a:rPr>
              <a:t>This event is being recorded </a:t>
            </a:r>
          </a:p>
          <a:p>
            <a:r>
              <a:rPr lang="en-US" altLang="en-US" sz="2600">
                <a:ea typeface="ＭＳ Ｐゴシック" panose="020B0600070205080204" pitchFamily="34" charset="-128"/>
              </a:rPr>
              <a:t>Trainers control slides</a:t>
            </a:r>
          </a:p>
          <a:p>
            <a:pPr lvl="1"/>
            <a:r>
              <a:rPr lang="en-US" altLang="en-US" sz="2200" b="1">
                <a:ea typeface="ＭＳ Ｐゴシック" panose="020B0600070205080204" pitchFamily="34" charset="-128"/>
              </a:rPr>
              <a:t>Want to control your own slides?</a:t>
            </a:r>
            <a:r>
              <a:rPr lang="en-US" altLang="en-US" sz="2200">
                <a:ea typeface="ＭＳ Ｐゴシック" panose="020B0600070205080204" pitchFamily="34" charset="-128"/>
              </a:rPr>
              <a:t> You can download presentation file on Clu-in training page</a:t>
            </a:r>
          </a:p>
          <a:p>
            <a:endParaRPr lang="en-US" altLang="en-US">
              <a:ea typeface="ＭＳ Ｐゴシック" panose="020B0600070205080204" pitchFamily="34" charset="-128"/>
            </a:endParaRPr>
          </a:p>
        </p:txBody>
      </p:sp>
      <p:sp>
        <p:nvSpPr>
          <p:cNvPr id="11268" name="Rectangle 21">
            <a:extLst>
              <a:ext uri="{FF2B5EF4-FFF2-40B4-BE49-F238E27FC236}">
                <a16:creationId xmlns:a16="http://schemas.microsoft.com/office/drawing/2014/main" id="{4691C69E-8A7A-4CAA-A4FF-AC222FCC2FFE}"/>
              </a:ext>
            </a:extLst>
          </p:cNvPr>
          <p:cNvSpPr>
            <a:spLocks noGrp="1" noChangeArrowheads="1"/>
          </p:cNvSpPr>
          <p:nvPr>
            <p:ph sz="half" idx="2"/>
          </p:nvPr>
        </p:nvSpPr>
        <p:spPr>
          <a:xfrm>
            <a:off x="4114800" y="1600200"/>
            <a:ext cx="4800600" cy="4495800"/>
          </a:xfrm>
        </p:spPr>
        <p:txBody>
          <a:bodyPr/>
          <a:lstStyle/>
          <a:p>
            <a:r>
              <a:rPr lang="en-US" altLang="en-US" sz="2600">
                <a:ea typeface="ＭＳ Ｐゴシック" panose="020B0600070205080204" pitchFamily="34" charset="-128"/>
              </a:rPr>
              <a:t>Questions and feedback</a:t>
            </a:r>
          </a:p>
          <a:p>
            <a:pPr lvl="1"/>
            <a:r>
              <a:rPr lang="en-US" altLang="en-US" sz="2200" b="1">
                <a:ea typeface="ＭＳ Ｐゴシック" panose="020B0600070205080204" pitchFamily="34" charset="-128"/>
              </a:rPr>
              <a:t>Throughout training: </a:t>
            </a:r>
            <a:br>
              <a:rPr lang="en-US" altLang="en-US" sz="2200" b="1">
                <a:ea typeface="ＭＳ Ｐゴシック" panose="020B0600070205080204" pitchFamily="34" charset="-128"/>
              </a:rPr>
            </a:br>
            <a:r>
              <a:rPr lang="en-US" altLang="en-US" sz="2200">
                <a:ea typeface="ＭＳ Ｐゴシック" panose="020B0600070205080204" pitchFamily="34" charset="-128"/>
              </a:rPr>
              <a:t>type in the “Q &amp; A” box</a:t>
            </a:r>
          </a:p>
          <a:p>
            <a:pPr lvl="1"/>
            <a:r>
              <a:rPr lang="en-US" altLang="en-US" sz="2200" b="1">
                <a:ea typeface="ＭＳ Ｐゴシック" panose="020B0600070205080204" pitchFamily="34" charset="-128"/>
              </a:rPr>
              <a:t>At Q&amp;A breaks: </a:t>
            </a:r>
            <a:r>
              <a:rPr lang="en-US" altLang="en-US" sz="2200">
                <a:ea typeface="ＭＳ Ｐゴシック" panose="020B0600070205080204" pitchFamily="34" charset="-128"/>
              </a:rPr>
              <a:t>unmute your phone with #6 to ask out loud</a:t>
            </a:r>
          </a:p>
          <a:p>
            <a:pPr lvl="1"/>
            <a:r>
              <a:rPr lang="en-US" altLang="en-US" sz="2200" b="1">
                <a:ea typeface="ＭＳ Ｐゴシック" panose="020B0600070205080204" pitchFamily="34" charset="-128"/>
              </a:rPr>
              <a:t>At end of class: </a:t>
            </a:r>
            <a:r>
              <a:rPr lang="en-US" altLang="en-US" sz="2200">
                <a:ea typeface="ＭＳ Ｐゴシック" panose="020B0600070205080204" pitchFamily="34" charset="-128"/>
              </a:rPr>
              <a:t>Feedback form available from last slide </a:t>
            </a:r>
          </a:p>
          <a:p>
            <a:pPr lvl="2"/>
            <a:r>
              <a:rPr lang="en-US" altLang="en-US" b="1">
                <a:ea typeface="ＭＳ Ｐゴシック" panose="020B0600070205080204" pitchFamily="34" charset="-128"/>
              </a:rPr>
              <a:t>Need confirmation of your participation today? </a:t>
            </a:r>
            <a:r>
              <a:rPr lang="en-US" altLang="en-US">
                <a:ea typeface="ＭＳ Ｐゴシック" panose="020B0600070205080204" pitchFamily="34" charset="-128"/>
              </a:rPr>
              <a:t>Fill out the feedback form and check box for confirmation email and certificate</a:t>
            </a:r>
          </a:p>
          <a:p>
            <a:endParaRPr lang="en-US" altLang="en-US">
              <a:ea typeface="ＭＳ Ｐゴシック" panose="020B0600070205080204" pitchFamily="34" charset="-128"/>
            </a:endParaRPr>
          </a:p>
        </p:txBody>
      </p:sp>
      <p:sp>
        <p:nvSpPr>
          <p:cNvPr id="11269" name="Rectangle 4">
            <a:extLst>
              <a:ext uri="{FF2B5EF4-FFF2-40B4-BE49-F238E27FC236}">
                <a16:creationId xmlns:a16="http://schemas.microsoft.com/office/drawing/2014/main" id="{81FCF71C-492C-4F67-87FB-C713B6044E50}"/>
              </a:ext>
            </a:extLst>
          </p:cNvPr>
          <p:cNvSpPr>
            <a:spLocks noChangeArrowheads="1"/>
          </p:cNvSpPr>
          <p:nvPr/>
        </p:nvSpPr>
        <p:spPr bwMode="auto">
          <a:xfrm>
            <a:off x="990600" y="614045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3" panose="05040102010807070707" pitchFamily="18" charset="2"/>
              <a:buNone/>
            </a:pPr>
            <a:r>
              <a:rPr lang="en-US" altLang="en-US" sz="1800" b="1"/>
              <a:t>Copyright 2019 Interstate Technology &amp; Regulatory Council, </a:t>
            </a:r>
            <a:br>
              <a:rPr lang="en-US" altLang="en-US" sz="1800" b="1"/>
            </a:br>
            <a:r>
              <a:rPr lang="en-US" altLang="en-US" sz="1800" b="1"/>
              <a:t>50 F Street, NW, Suite 350, Washington, DC 20001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5FBE3F9-B50F-42D3-A7C8-F64DE5680C92}"/>
              </a:ext>
            </a:extLst>
          </p:cNvPr>
          <p:cNvSpPr>
            <a:spLocks noGrp="1"/>
          </p:cNvSpPr>
          <p:nvPr>
            <p:ph type="title"/>
          </p:nvPr>
        </p:nvSpPr>
        <p:spPr/>
        <p:txBody>
          <a:bodyPr/>
          <a:lstStyle/>
          <a:p>
            <a:r>
              <a:rPr lang="en-US" altLang="en-US">
                <a:ea typeface="ＭＳ Ｐゴシック" panose="020B0600070205080204" pitchFamily="34" charset="-128"/>
              </a:rPr>
              <a:t>The Amount of Data Needed for Risk Assessment Varies by Site</a:t>
            </a:r>
          </a:p>
        </p:txBody>
      </p:sp>
      <p:sp>
        <p:nvSpPr>
          <p:cNvPr id="66563" name="Content Placeholder 2">
            <a:extLst>
              <a:ext uri="{FF2B5EF4-FFF2-40B4-BE49-F238E27FC236}">
                <a16:creationId xmlns:a16="http://schemas.microsoft.com/office/drawing/2014/main" id="{17708AB6-7485-4683-AED0-7BECED648445}"/>
              </a:ext>
            </a:extLst>
          </p:cNvPr>
          <p:cNvSpPr>
            <a:spLocks noGrp="1"/>
          </p:cNvSpPr>
          <p:nvPr>
            <p:ph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Determining the adequacy of data &amp; information for the risk assessment</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Incorporate risk assessment data needs during project planning</a:t>
            </a:r>
          </a:p>
          <a:p>
            <a:pPr>
              <a:lnSpc>
                <a:spcPct val="90000"/>
              </a:lnSpc>
            </a:pPr>
            <a:r>
              <a:rPr lang="en-US" altLang="en-US" sz="2400">
                <a:ea typeface="ＭＳ Ｐゴシック" panose="020B0600070205080204" pitchFamily="34" charset="-128"/>
              </a:rPr>
              <a:t>Consider:</a:t>
            </a:r>
          </a:p>
          <a:p>
            <a:pPr lvl="1">
              <a:lnSpc>
                <a:spcPct val="90000"/>
              </a:lnSpc>
            </a:pPr>
            <a:r>
              <a:rPr lang="en-US" altLang="en-US" sz="2200">
                <a:ea typeface="ＭＳ Ｐゴシック" panose="020B0600070205080204" pitchFamily="34" charset="-128"/>
              </a:rPr>
              <a:t>Media</a:t>
            </a:r>
          </a:p>
          <a:p>
            <a:pPr lvl="1">
              <a:lnSpc>
                <a:spcPct val="90000"/>
              </a:lnSpc>
            </a:pPr>
            <a:r>
              <a:rPr lang="en-US" altLang="en-US" sz="2200">
                <a:ea typeface="ＭＳ Ｐゴシック" panose="020B0600070205080204" pitchFamily="34" charset="-128"/>
              </a:rPr>
              <a:t>Concentration ranges</a:t>
            </a:r>
          </a:p>
          <a:p>
            <a:pPr lvl="1">
              <a:lnSpc>
                <a:spcPct val="90000"/>
              </a:lnSpc>
            </a:pPr>
            <a:r>
              <a:rPr lang="en-US" altLang="en-US" sz="2200">
                <a:ea typeface="ＭＳ Ｐゴシック" panose="020B0600070205080204" pitchFamily="34" charset="-128"/>
              </a:rPr>
              <a:t>Number of samples</a:t>
            </a:r>
          </a:p>
          <a:p>
            <a:pPr lvl="1">
              <a:lnSpc>
                <a:spcPct val="90000"/>
              </a:lnSpc>
            </a:pPr>
            <a:r>
              <a:rPr lang="en-US" altLang="en-US" sz="2200">
                <a:ea typeface="ＭＳ Ｐゴシック" panose="020B0600070205080204" pitchFamily="34" charset="-128"/>
              </a:rPr>
              <a:t>Proximity to sources</a:t>
            </a:r>
          </a:p>
          <a:p>
            <a:pPr lvl="1">
              <a:lnSpc>
                <a:spcPct val="90000"/>
              </a:lnSpc>
            </a:pPr>
            <a:r>
              <a:rPr lang="en-US" altLang="en-US" sz="2200">
                <a:ea typeface="ＭＳ Ｐゴシック" panose="020B0600070205080204" pitchFamily="34" charset="-128"/>
              </a:rPr>
              <a:t>Analytes &amp; detection limits</a:t>
            </a:r>
          </a:p>
          <a:p>
            <a:pPr lvl="1">
              <a:lnSpc>
                <a:spcPct val="90000"/>
              </a:lnSpc>
            </a:pPr>
            <a:r>
              <a:rPr lang="en-US" altLang="en-US" sz="2200">
                <a:ea typeface="ＭＳ Ｐゴシック" panose="020B0600070205080204" pitchFamily="34" charset="-128"/>
              </a:rPr>
              <a:t>Age of data</a:t>
            </a:r>
          </a:p>
          <a:p>
            <a:pPr>
              <a:lnSpc>
                <a:spcPct val="90000"/>
              </a:lnSpc>
              <a:buFont typeface="Wingdings 3" panose="05040102010807070707" pitchFamily="18" charset="2"/>
              <a:buNone/>
            </a:pPr>
            <a:endParaRPr lang="en-US" altLang="en-US" sz="2400">
              <a:ea typeface="ＭＳ Ｐゴシック" panose="020B0600070205080204" pitchFamily="34" charset="-128"/>
            </a:endParaRPr>
          </a:p>
        </p:txBody>
      </p:sp>
      <p:sp>
        <p:nvSpPr>
          <p:cNvPr id="66564" name="Rectangle 3">
            <a:extLst>
              <a:ext uri="{FF2B5EF4-FFF2-40B4-BE49-F238E27FC236}">
                <a16:creationId xmlns:a16="http://schemas.microsoft.com/office/drawing/2014/main" id="{F820008F-0137-43D9-8B54-BEE23D48B962}"/>
              </a:ext>
            </a:extLst>
          </p:cNvPr>
          <p:cNvSpPr>
            <a:spLocks noChangeArrowheads="1"/>
          </p:cNvSpPr>
          <p:nvPr/>
        </p:nvSpPr>
        <p:spPr bwMode="auto">
          <a:xfrm>
            <a:off x="14288" y="6488113"/>
            <a:ext cx="319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3.3.1.1</a:t>
            </a:r>
            <a:endParaRPr lang="en-US" altLang="en-US" sz="1800">
              <a:solidFill>
                <a:schemeClr val="tx1"/>
              </a:solidFill>
            </a:endParaRPr>
          </a:p>
        </p:txBody>
      </p:sp>
      <p:pic>
        <p:nvPicPr>
          <p:cNvPr id="66565" name="Picture 2">
            <a:extLst>
              <a:ext uri="{FF2B5EF4-FFF2-40B4-BE49-F238E27FC236}">
                <a16:creationId xmlns:a16="http://schemas.microsoft.com/office/drawing/2014/main" id="{55FCE95A-A66E-4A72-91C6-59C7281563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3588" y="3276600"/>
            <a:ext cx="2084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55402B8C-1964-4367-9693-18CE4E46ECEE}"/>
              </a:ext>
            </a:extLst>
          </p:cNvPr>
          <p:cNvSpPr>
            <a:spLocks noGrp="1"/>
          </p:cNvSpPr>
          <p:nvPr>
            <p:ph type="title"/>
          </p:nvPr>
        </p:nvSpPr>
        <p:spPr/>
        <p:txBody>
          <a:bodyPr/>
          <a:lstStyle/>
          <a:p>
            <a:r>
              <a:rPr lang="en-US" altLang="en-US">
                <a:ea typeface="ＭＳ Ｐゴシック" panose="020B0600070205080204" pitchFamily="34" charset="-128"/>
              </a:rPr>
              <a:t>Example - Data Needs Evaluated During Project Planning</a:t>
            </a:r>
          </a:p>
        </p:txBody>
      </p:sp>
      <p:sp>
        <p:nvSpPr>
          <p:cNvPr id="68611" name="Content Placeholder 2">
            <a:extLst>
              <a:ext uri="{FF2B5EF4-FFF2-40B4-BE49-F238E27FC236}">
                <a16:creationId xmlns:a16="http://schemas.microsoft.com/office/drawing/2014/main" id="{DC15D3D3-3156-4965-910D-AD3DA289EF86}"/>
              </a:ext>
            </a:extLst>
          </p:cNvPr>
          <p:cNvSpPr>
            <a:spLocks noGrp="1"/>
          </p:cNvSpPr>
          <p:nvPr>
            <p:ph idx="1"/>
          </p:nvPr>
        </p:nvSpPr>
        <p:spPr>
          <a:xfrm>
            <a:off x="533400" y="1471613"/>
            <a:ext cx="7772400" cy="4114800"/>
          </a:xfrm>
        </p:spPr>
        <p:txBody>
          <a:bodyPr/>
          <a:lstStyle/>
          <a:p>
            <a:r>
              <a:rPr lang="en-US" altLang="en-US" sz="2000">
                <a:ea typeface="ＭＳ Ｐゴシック" panose="020B0600070205080204" pitchFamily="34" charset="-128"/>
              </a:rPr>
              <a:t>Impacted creek downstream from a former smelter</a:t>
            </a:r>
          </a:p>
          <a:p>
            <a:r>
              <a:rPr lang="en-US" altLang="en-US" sz="2000">
                <a:ea typeface="ＭＳ Ｐゴシック" panose="020B0600070205080204" pitchFamily="34" charset="-128"/>
              </a:rPr>
              <a:t>Planning stage – site visit with PMs &amp; risk assessors; sediment deposition areas, proximity to receptors, accessibility, play areas, edible-size fish</a:t>
            </a:r>
          </a:p>
          <a:p>
            <a:r>
              <a:rPr lang="en-US" altLang="en-US" sz="2000">
                <a:ea typeface="ＭＳ Ｐゴシック" panose="020B0600070205080204" pitchFamily="34" charset="-128"/>
              </a:rPr>
              <a:t>Used to develop data needs</a:t>
            </a:r>
          </a:p>
          <a:p>
            <a:pPr>
              <a:lnSpc>
                <a:spcPct val="90000"/>
              </a:lnSpc>
            </a:pPr>
            <a:endParaRPr lang="en-US" altLang="en-US" sz="2400">
              <a:ea typeface="ＭＳ Ｐゴシック" panose="020B0600070205080204" pitchFamily="34" charset="-128"/>
            </a:endParaRPr>
          </a:p>
          <a:p>
            <a:pPr>
              <a:lnSpc>
                <a:spcPct val="90000"/>
              </a:lnSpc>
              <a:buFont typeface="Wingdings 3" panose="05040102010807070707" pitchFamily="18" charset="2"/>
              <a:buNone/>
            </a:pPr>
            <a:endParaRPr lang="en-US" altLang="en-US" sz="2400">
              <a:ea typeface="ＭＳ Ｐゴシック" panose="020B0600070205080204" pitchFamily="34" charset="-128"/>
            </a:endParaRPr>
          </a:p>
        </p:txBody>
      </p:sp>
      <p:sp>
        <p:nvSpPr>
          <p:cNvPr id="68612" name="Rectangle 3">
            <a:extLst>
              <a:ext uri="{FF2B5EF4-FFF2-40B4-BE49-F238E27FC236}">
                <a16:creationId xmlns:a16="http://schemas.microsoft.com/office/drawing/2014/main" id="{6C4543FC-0BDD-4DA5-8AD8-7097D65F7172}"/>
              </a:ext>
            </a:extLst>
          </p:cNvPr>
          <p:cNvSpPr>
            <a:spLocks noChangeArrowheads="1"/>
          </p:cNvSpPr>
          <p:nvPr/>
        </p:nvSpPr>
        <p:spPr bwMode="auto">
          <a:xfrm>
            <a:off x="0" y="6475413"/>
            <a:ext cx="319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3.3.1.1</a:t>
            </a:r>
            <a:endParaRPr lang="en-US" altLang="en-US" sz="1800">
              <a:solidFill>
                <a:schemeClr val="tx1"/>
              </a:solidFill>
            </a:endParaRPr>
          </a:p>
        </p:txBody>
      </p:sp>
      <p:pic>
        <p:nvPicPr>
          <p:cNvPr id="68613" name="Picture 1">
            <a:extLst>
              <a:ext uri="{FF2B5EF4-FFF2-40B4-BE49-F238E27FC236}">
                <a16:creationId xmlns:a16="http://schemas.microsoft.com/office/drawing/2014/main" id="{82CFC15A-B143-4D68-8F90-CE76D4FEB7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113" y="3276600"/>
            <a:ext cx="80819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5">
            <a:extLst>
              <a:ext uri="{FF2B5EF4-FFF2-40B4-BE49-F238E27FC236}">
                <a16:creationId xmlns:a16="http://schemas.microsoft.com/office/drawing/2014/main" id="{A3FFD157-E697-4429-809F-7C18836D191F}"/>
              </a:ext>
            </a:extLst>
          </p:cNvPr>
          <p:cNvSpPr>
            <a:spLocks noChangeArrowheads="1"/>
          </p:cNvSpPr>
          <p:nvPr/>
        </p:nvSpPr>
        <p:spPr bwMode="auto">
          <a:xfrm>
            <a:off x="3413125" y="6477000"/>
            <a:ext cx="571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Photo Source: B. Selcoe, used with permission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AA54F8AC-1CCA-479A-A721-4336310908AA}"/>
              </a:ext>
            </a:extLst>
          </p:cNvPr>
          <p:cNvSpPr>
            <a:spLocks noGrp="1"/>
          </p:cNvSpPr>
          <p:nvPr>
            <p:ph type="title"/>
          </p:nvPr>
        </p:nvSpPr>
        <p:spPr/>
        <p:txBody>
          <a:bodyPr/>
          <a:lstStyle/>
          <a:p>
            <a:r>
              <a:rPr lang="en-US" altLang="en-US">
                <a:ea typeface="ＭＳ Ｐゴシック" panose="020B0600070205080204" pitchFamily="34" charset="-128"/>
              </a:rPr>
              <a:t>Many More Issues Addressed in Chapter 3</a:t>
            </a:r>
          </a:p>
        </p:txBody>
      </p:sp>
      <p:sp>
        <p:nvSpPr>
          <p:cNvPr id="70659" name="Content Placeholder 2">
            <a:extLst>
              <a:ext uri="{FF2B5EF4-FFF2-40B4-BE49-F238E27FC236}">
                <a16:creationId xmlns:a16="http://schemas.microsoft.com/office/drawing/2014/main" id="{C1A90EF6-80DD-4F1C-9B83-36C4C4989BF2}"/>
              </a:ext>
            </a:extLst>
          </p:cNvPr>
          <p:cNvSpPr>
            <a:spLocks noGrp="1"/>
          </p:cNvSpPr>
          <p:nvPr>
            <p:ph idx="1"/>
          </p:nvPr>
        </p:nvSpPr>
        <p:spPr>
          <a:xfrm>
            <a:off x="609600" y="1600200"/>
            <a:ext cx="7772400" cy="4114800"/>
          </a:xfrm>
        </p:spPr>
        <p:txBody>
          <a:bodyPr/>
          <a:lstStyle/>
          <a:p>
            <a:r>
              <a:rPr lang="en-US" altLang="en-US" sz="2400">
                <a:ea typeface="ＭＳ Ｐゴシック" panose="020B0600070205080204" pitchFamily="34" charset="-128"/>
              </a:rPr>
              <a:t>Data and information (Section 3.3)</a:t>
            </a:r>
          </a:p>
          <a:p>
            <a:pPr lvl="1"/>
            <a:r>
              <a:rPr lang="en-US" altLang="en-US" sz="2000">
                <a:ea typeface="ＭＳ Ｐゴシック" panose="020B0600070205080204" pitchFamily="34" charset="-128"/>
              </a:rPr>
              <a:t>Assessing hot spots</a:t>
            </a:r>
          </a:p>
          <a:p>
            <a:pPr lvl="1"/>
            <a:r>
              <a:rPr lang="en-US" altLang="en-US" sz="2000">
                <a:ea typeface="ＭＳ Ｐゴシック" panose="020B0600070205080204" pitchFamily="34" charset="-128"/>
              </a:rPr>
              <a:t>Determining whether the data set is representative of the exposure areas</a:t>
            </a:r>
          </a:p>
          <a:p>
            <a:pPr lvl="1"/>
            <a:r>
              <a:rPr lang="en-US" altLang="en-US" sz="2000">
                <a:ea typeface="ＭＳ Ｐゴシック" panose="020B0600070205080204" pitchFamily="34" charset="-128"/>
              </a:rPr>
              <a:t>Recognizing biases in the data set that will affect risk estimates</a:t>
            </a:r>
          </a:p>
          <a:p>
            <a:pPr lvl="1"/>
            <a:r>
              <a:rPr lang="en-US" altLang="en-US" sz="2000">
                <a:ea typeface="ＭＳ Ｐゴシック" panose="020B0600070205080204" pitchFamily="34" charset="-128"/>
              </a:rPr>
              <a:t>Selecting analytical parameters</a:t>
            </a:r>
          </a:p>
          <a:p>
            <a:pPr lvl="1"/>
            <a:r>
              <a:rPr lang="en-US" altLang="en-US" sz="2000">
                <a:ea typeface="ＭＳ Ｐゴシック" panose="020B0600070205080204" pitchFamily="34" charset="-128"/>
              </a:rPr>
              <a:t>Addressing background concentrations in the risk assessment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descr="C:\Users\Juliana\Desktop\Picture2.jpg">
            <a:extLst>
              <a:ext uri="{FF2B5EF4-FFF2-40B4-BE49-F238E27FC236}">
                <a16:creationId xmlns:a16="http://schemas.microsoft.com/office/drawing/2014/main" id="{113B8CF0-8977-43A1-A504-C3318D3F8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38" y="1803400"/>
            <a:ext cx="6072187"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itle 3">
            <a:extLst>
              <a:ext uri="{FF2B5EF4-FFF2-40B4-BE49-F238E27FC236}">
                <a16:creationId xmlns:a16="http://schemas.microsoft.com/office/drawing/2014/main" id="{4EB75B5D-5DCD-4334-97EA-4791690841A9}"/>
              </a:ext>
            </a:extLst>
          </p:cNvPr>
          <p:cNvSpPr>
            <a:spLocks noGrp="1"/>
          </p:cNvSpPr>
          <p:nvPr>
            <p:ph type="title"/>
          </p:nvPr>
        </p:nvSpPr>
        <p:spPr/>
        <p:txBody>
          <a:bodyPr/>
          <a:lstStyle/>
          <a:p>
            <a:r>
              <a:rPr lang="en-US" altLang="en-US">
                <a:ea typeface="ＭＳ Ｐゴシック" panose="020B0600070205080204" pitchFamily="34" charset="-128"/>
              </a:rPr>
              <a:t>Data Evaluation (Chapter 4)</a:t>
            </a:r>
          </a:p>
        </p:txBody>
      </p:sp>
      <p:sp>
        <p:nvSpPr>
          <p:cNvPr id="72708" name="Oval 1">
            <a:extLst>
              <a:ext uri="{FF2B5EF4-FFF2-40B4-BE49-F238E27FC236}">
                <a16:creationId xmlns:a16="http://schemas.microsoft.com/office/drawing/2014/main" id="{FA0BCEF6-EBE5-4E7E-9DA8-1F804493452C}"/>
              </a:ext>
            </a:extLst>
          </p:cNvPr>
          <p:cNvSpPr>
            <a:spLocks noChangeArrowheads="1"/>
          </p:cNvSpPr>
          <p:nvPr/>
        </p:nvSpPr>
        <p:spPr bwMode="auto">
          <a:xfrm>
            <a:off x="5410200" y="2438400"/>
            <a:ext cx="1447800" cy="685800"/>
          </a:xfrm>
          <a:prstGeom prst="ellips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72709" name="Left Arrow 2">
            <a:extLst>
              <a:ext uri="{FF2B5EF4-FFF2-40B4-BE49-F238E27FC236}">
                <a16:creationId xmlns:a16="http://schemas.microsoft.com/office/drawing/2014/main" id="{436A1011-E9DA-4FC3-B3D4-8D2E86C5863F}"/>
              </a:ext>
            </a:extLst>
          </p:cNvPr>
          <p:cNvSpPr>
            <a:spLocks noChangeArrowheads="1"/>
          </p:cNvSpPr>
          <p:nvPr/>
        </p:nvSpPr>
        <p:spPr bwMode="auto">
          <a:xfrm rot="-721485">
            <a:off x="6867525" y="2493963"/>
            <a:ext cx="1295400" cy="234950"/>
          </a:xfrm>
          <a:prstGeom prst="leftArrow">
            <a:avLst>
              <a:gd name="adj1" fmla="val 50000"/>
              <a:gd name="adj2" fmla="val 50158"/>
            </a:avLst>
          </a:prstGeom>
          <a:solidFill>
            <a:schemeClr val="bg1"/>
          </a:solidFill>
          <a:ln w="9525">
            <a:solidFill>
              <a:srgbClr val="000000"/>
            </a:solidFill>
            <a:miter lim="800000"/>
            <a:headEnd/>
            <a:tailEnd/>
          </a:ln>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EC0384D-74D1-46F3-9804-4FA3759E17FD}"/>
              </a:ext>
            </a:extLst>
          </p:cNvPr>
          <p:cNvSpPr>
            <a:spLocks noGrp="1"/>
          </p:cNvSpPr>
          <p:nvPr>
            <p:ph type="title"/>
          </p:nvPr>
        </p:nvSpPr>
        <p:spPr/>
        <p:txBody>
          <a:bodyPr/>
          <a:lstStyle/>
          <a:p>
            <a:r>
              <a:rPr lang="en-US" altLang="en-US">
                <a:ea typeface="ＭＳ Ｐゴシック" panose="020B0600070205080204" pitchFamily="34" charset="-128"/>
              </a:rPr>
              <a:t>Overview of Chapter 4</a:t>
            </a:r>
          </a:p>
        </p:txBody>
      </p:sp>
      <p:sp>
        <p:nvSpPr>
          <p:cNvPr id="74755" name="Content Placeholder 2">
            <a:extLst>
              <a:ext uri="{FF2B5EF4-FFF2-40B4-BE49-F238E27FC236}">
                <a16:creationId xmlns:a16="http://schemas.microsoft.com/office/drawing/2014/main" id="{4C7E9F87-B14F-4095-AE1F-86F5F995EA66}"/>
              </a:ext>
            </a:extLst>
          </p:cNvPr>
          <p:cNvSpPr>
            <a:spLocks noGrp="1"/>
          </p:cNvSpPr>
          <p:nvPr>
            <p:ph idx="1"/>
          </p:nvPr>
        </p:nvSpPr>
        <p:spPr>
          <a:xfrm>
            <a:off x="609600" y="1371600"/>
            <a:ext cx="7772400" cy="4114800"/>
          </a:xfrm>
        </p:spPr>
        <p:txBody>
          <a:bodyPr/>
          <a:lstStyle/>
          <a:p>
            <a:r>
              <a:rPr lang="en-US" altLang="en-US" sz="2200">
                <a:ea typeface="ＭＳ Ｐゴシック" panose="020B0600070205080204" pitchFamily="34" charset="-128"/>
              </a:rPr>
              <a:t>Chapter organized around 5 general issues:</a:t>
            </a:r>
          </a:p>
          <a:p>
            <a:pPr marL="971550" lvl="1" indent="-514350">
              <a:buFontTx/>
              <a:buAutoNum type="arabicPeriod"/>
            </a:pPr>
            <a:r>
              <a:rPr lang="en-US" altLang="en-US" sz="2000">
                <a:ea typeface="ＭＳ Ｐゴシック" panose="020B0600070205080204" pitchFamily="34" charset="-128"/>
              </a:rPr>
              <a:t>Data gaps</a:t>
            </a:r>
          </a:p>
          <a:p>
            <a:pPr marL="971550" lvl="1" indent="-514350">
              <a:buFontTx/>
              <a:buAutoNum type="arabicPeriod"/>
            </a:pPr>
            <a:r>
              <a:rPr lang="en-US" altLang="en-US" sz="2000">
                <a:ea typeface="ＭＳ Ｐゴシック" panose="020B0600070205080204" pitchFamily="34" charset="-128"/>
              </a:rPr>
              <a:t>Data usability</a:t>
            </a:r>
          </a:p>
          <a:p>
            <a:pPr marL="971550" lvl="1" indent="-514350">
              <a:buFontTx/>
              <a:buAutoNum type="arabicPeriod"/>
            </a:pPr>
            <a:r>
              <a:rPr lang="en-US" altLang="en-US" sz="2000">
                <a:ea typeface="ＭＳ Ｐゴシック" panose="020B0600070205080204" pitchFamily="34" charset="-128"/>
              </a:rPr>
              <a:t>Data reduction concerns</a:t>
            </a:r>
          </a:p>
          <a:p>
            <a:pPr marL="971550" lvl="1" indent="-514350">
              <a:buFontTx/>
              <a:buAutoNum type="arabicPeriod"/>
            </a:pPr>
            <a:r>
              <a:rPr lang="en-US" altLang="en-US" sz="2000">
                <a:ea typeface="ＭＳ Ｐゴシック" panose="020B0600070205080204" pitchFamily="34" charset="-128"/>
              </a:rPr>
              <a:t>Data visualization and analysis</a:t>
            </a:r>
          </a:p>
          <a:p>
            <a:pPr marL="971550" lvl="1" indent="-514350">
              <a:buFontTx/>
              <a:buAutoNum type="arabicPeriod"/>
            </a:pPr>
            <a:r>
              <a:rPr lang="en-US" altLang="en-US" sz="2000">
                <a:ea typeface="ＭＳ Ｐゴシック" panose="020B0600070205080204" pitchFamily="34" charset="-128"/>
              </a:rPr>
              <a:t>Data screening and chemical selection process</a:t>
            </a:r>
          </a:p>
          <a:p>
            <a:r>
              <a:rPr lang="en-US" altLang="en-US" sz="2200">
                <a:ea typeface="ＭＳ Ｐゴシック" panose="020B0600070205080204" pitchFamily="34" charset="-128"/>
              </a:rPr>
              <a:t>Alternate approaches (not default, where allowed)</a:t>
            </a:r>
          </a:p>
          <a:p>
            <a:endParaRPr lang="en-US" altLang="en-US" sz="2200">
              <a:ea typeface="ＭＳ Ｐゴシック" panose="020B0600070205080204" pitchFamily="34" charset="-128"/>
            </a:endParaRPr>
          </a:p>
          <a:p>
            <a:endParaRPr lang="en-US" altLang="en-US" sz="2200">
              <a:ea typeface="ＭＳ Ｐゴシック" panose="020B0600070205080204" pitchFamily="34" charset="-128"/>
            </a:endParaRPr>
          </a:p>
          <a:p>
            <a:endParaRPr lang="en-US" altLang="en-US" sz="2200">
              <a:ea typeface="ＭＳ Ｐゴシック" panose="020B0600070205080204" pitchFamily="34" charset="-128"/>
            </a:endParaRPr>
          </a:p>
          <a:p>
            <a:endParaRPr lang="en-US" altLang="en-US" sz="2200">
              <a:ea typeface="ＭＳ Ｐゴシック" panose="020B0600070205080204" pitchFamily="34" charset="-128"/>
            </a:endParaRPr>
          </a:p>
        </p:txBody>
      </p:sp>
      <p:pic>
        <p:nvPicPr>
          <p:cNvPr id="74756" name="Picture 1">
            <a:extLst>
              <a:ext uri="{FF2B5EF4-FFF2-40B4-BE49-F238E27FC236}">
                <a16:creationId xmlns:a16="http://schemas.microsoft.com/office/drawing/2014/main" id="{1947C9BA-8994-4663-A321-D79B93E725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1910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2">
            <a:extLst>
              <a:ext uri="{FF2B5EF4-FFF2-40B4-BE49-F238E27FC236}">
                <a16:creationId xmlns:a16="http://schemas.microsoft.com/office/drawing/2014/main" id="{A0F58782-0146-4B48-8E2A-21C4F2F8C2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159250"/>
            <a:ext cx="2036763"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430EEA36-1ADF-40DC-9D1A-A33079C089D4}"/>
              </a:ext>
            </a:extLst>
          </p:cNvPr>
          <p:cNvSpPr>
            <a:spLocks noGrp="1"/>
          </p:cNvSpPr>
          <p:nvPr>
            <p:ph type="title"/>
          </p:nvPr>
        </p:nvSpPr>
        <p:spPr/>
        <p:txBody>
          <a:bodyPr/>
          <a:lstStyle/>
          <a:p>
            <a:r>
              <a:rPr lang="en-US" altLang="en-US">
                <a:ea typeface="ＭＳ Ｐゴシック" panose="020B0600070205080204" pitchFamily="34" charset="-128"/>
              </a:rPr>
              <a:t>Identify Which Data Gaps Should be Filled</a:t>
            </a:r>
          </a:p>
        </p:txBody>
      </p:sp>
      <p:sp>
        <p:nvSpPr>
          <p:cNvPr id="76803" name="Content Placeholder 2">
            <a:extLst>
              <a:ext uri="{FF2B5EF4-FFF2-40B4-BE49-F238E27FC236}">
                <a16:creationId xmlns:a16="http://schemas.microsoft.com/office/drawing/2014/main" id="{9FC41490-897A-4050-861C-A45DE9E7DC95}"/>
              </a:ext>
            </a:extLst>
          </p:cNvPr>
          <p:cNvSpPr>
            <a:spLocks noGrp="1"/>
          </p:cNvSpPr>
          <p:nvPr>
            <p:ph idx="1"/>
          </p:nvPr>
        </p:nvSpPr>
        <p:spPr>
          <a:xfrm>
            <a:off x="609600" y="1828800"/>
            <a:ext cx="7924800" cy="41148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Identifying &amp; filling data gaps</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Determine if additional data changes the risk assessment results</a:t>
            </a:r>
          </a:p>
          <a:p>
            <a:pPr lvl="1"/>
            <a:r>
              <a:rPr lang="en-US" altLang="en-US" b="1" u="sng">
                <a:solidFill>
                  <a:srgbClr val="009900"/>
                </a:solidFill>
                <a:ea typeface="ＭＳ Ｐゴシック" panose="020B0600070205080204" pitchFamily="34" charset="-128"/>
              </a:rPr>
              <a:t>Option</a:t>
            </a:r>
            <a:r>
              <a:rPr lang="en-US" altLang="en-US">
                <a:solidFill>
                  <a:srgbClr val="009900"/>
                </a:solidFill>
                <a:ea typeface="ＭＳ Ｐゴシック" panose="020B0600070205080204" pitchFamily="34" charset="-128"/>
              </a:rPr>
              <a:t> – Collect additional data to address the gap </a:t>
            </a:r>
          </a:p>
          <a:p>
            <a:r>
              <a:rPr lang="en-US" altLang="en-US">
                <a:ea typeface="ＭＳ Ｐゴシック" panose="020B0600070205080204" pitchFamily="34" charset="-128"/>
              </a:rPr>
              <a:t>Uncertainty inherent in all sampling &amp; risk assessment efforts</a:t>
            </a:r>
          </a:p>
          <a:p>
            <a:pPr lvl="1"/>
            <a:r>
              <a:rPr lang="en-US" altLang="en-US">
                <a:ea typeface="ＭＳ Ｐゴシック" panose="020B0600070205080204" pitchFamily="34" charset="-128"/>
              </a:rPr>
              <a:t>Not all data gaps are significant</a:t>
            </a:r>
          </a:p>
          <a:p>
            <a:pPr lvl="1"/>
            <a:r>
              <a:rPr lang="en-US" altLang="en-US">
                <a:ea typeface="ＭＳ Ｐゴシック" panose="020B0600070205080204" pitchFamily="34" charset="-128"/>
              </a:rPr>
              <a:t>Significant when insufficient for evaluating exposure and risk</a:t>
            </a:r>
          </a:p>
        </p:txBody>
      </p:sp>
      <p:sp>
        <p:nvSpPr>
          <p:cNvPr id="76804" name="Rectangle 3">
            <a:extLst>
              <a:ext uri="{FF2B5EF4-FFF2-40B4-BE49-F238E27FC236}">
                <a16:creationId xmlns:a16="http://schemas.microsoft.com/office/drawing/2014/main" id="{7504F3B8-0AD1-48B1-8393-421A1D959D09}"/>
              </a:ext>
            </a:extLst>
          </p:cNvPr>
          <p:cNvSpPr>
            <a:spLocks noChangeArrowheads="1"/>
          </p:cNvSpPr>
          <p:nvPr/>
        </p:nvSpPr>
        <p:spPr bwMode="auto">
          <a:xfrm>
            <a:off x="0" y="6462713"/>
            <a:ext cx="294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4.1.1</a:t>
            </a:r>
            <a:endParaRPr lang="en-US" altLang="en-US" sz="180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461B54C1-197C-4456-9ECF-713360BCAE17}"/>
              </a:ext>
            </a:extLst>
          </p:cNvPr>
          <p:cNvSpPr>
            <a:spLocks noGrp="1"/>
          </p:cNvSpPr>
          <p:nvPr>
            <p:ph type="title"/>
          </p:nvPr>
        </p:nvSpPr>
        <p:spPr/>
        <p:txBody>
          <a:bodyPr/>
          <a:lstStyle/>
          <a:p>
            <a:r>
              <a:rPr lang="en-US" altLang="en-US">
                <a:ea typeface="ＭＳ Ｐゴシック" panose="020B0600070205080204" pitchFamily="34" charset="-128"/>
              </a:rPr>
              <a:t>Example – Not all Data Gaps are Significant</a:t>
            </a:r>
          </a:p>
        </p:txBody>
      </p:sp>
      <p:sp>
        <p:nvSpPr>
          <p:cNvPr id="78851" name="Content Placeholder 2">
            <a:extLst>
              <a:ext uri="{FF2B5EF4-FFF2-40B4-BE49-F238E27FC236}">
                <a16:creationId xmlns:a16="http://schemas.microsoft.com/office/drawing/2014/main" id="{E25EF949-5E00-45E3-B5BF-71BDCFA54717}"/>
              </a:ext>
            </a:extLst>
          </p:cNvPr>
          <p:cNvSpPr>
            <a:spLocks noGrp="1"/>
          </p:cNvSpPr>
          <p:nvPr>
            <p:ph idx="1"/>
          </p:nvPr>
        </p:nvSpPr>
        <p:spPr>
          <a:xfrm>
            <a:off x="533400" y="1371600"/>
            <a:ext cx="7772400" cy="1728788"/>
          </a:xfrm>
        </p:spPr>
        <p:txBody>
          <a:bodyPr/>
          <a:lstStyle/>
          <a:p>
            <a:r>
              <a:rPr lang="en-US" altLang="en-US" sz="2000">
                <a:ea typeface="ＭＳ Ｐゴシック" panose="020B0600070205080204" pitchFamily="34" charset="-128"/>
              </a:rPr>
              <a:t>Impacted soil from adjacent industrial site</a:t>
            </a:r>
          </a:p>
          <a:p>
            <a:r>
              <a:rPr lang="en-US" altLang="en-US" sz="2000">
                <a:ea typeface="ＭＳ Ｐゴシック" panose="020B0600070205080204" pitchFamily="34" charset="-128"/>
              </a:rPr>
              <a:t>Planning stage – site layout; incremental &amp; discrete sampling</a:t>
            </a:r>
          </a:p>
          <a:p>
            <a:r>
              <a:rPr lang="en-US" altLang="en-US" sz="2000">
                <a:ea typeface="ＭＳ Ｐゴシック" panose="020B0600070205080204" pitchFamily="34" charset="-128"/>
              </a:rPr>
              <a:t>“Data gaps” near center but concentration gradient from source</a:t>
            </a:r>
          </a:p>
          <a:p>
            <a:r>
              <a:rPr lang="en-US" altLang="en-US" sz="2000">
                <a:ea typeface="ＭＳ Ｐゴシック" panose="020B0600070205080204" pitchFamily="34" charset="-128"/>
              </a:rPr>
              <a:t>Data near site center would not change conclusions</a:t>
            </a:r>
            <a:endParaRPr lang="en-US" altLang="en-US" sz="2400">
              <a:ea typeface="ＭＳ Ｐゴシック" panose="020B0600070205080204" pitchFamily="34" charset="-128"/>
            </a:endParaRPr>
          </a:p>
          <a:p>
            <a:pPr>
              <a:lnSpc>
                <a:spcPct val="90000"/>
              </a:lnSpc>
              <a:buFont typeface="Wingdings 3" panose="05040102010807070707" pitchFamily="18" charset="2"/>
              <a:buNone/>
            </a:pPr>
            <a:endParaRPr lang="en-US" altLang="en-US" sz="2400">
              <a:ea typeface="ＭＳ Ｐゴシック" panose="020B0600070205080204" pitchFamily="34" charset="-128"/>
            </a:endParaRPr>
          </a:p>
        </p:txBody>
      </p:sp>
      <p:sp>
        <p:nvSpPr>
          <p:cNvPr id="78852" name="TextBox 1">
            <a:extLst>
              <a:ext uri="{FF2B5EF4-FFF2-40B4-BE49-F238E27FC236}">
                <a16:creationId xmlns:a16="http://schemas.microsoft.com/office/drawing/2014/main" id="{18AE7D48-D714-4694-8380-6FCBC9A2D387}"/>
              </a:ext>
            </a:extLst>
          </p:cNvPr>
          <p:cNvSpPr txBox="1">
            <a:spLocks noChangeArrowheads="1"/>
          </p:cNvSpPr>
          <p:nvPr/>
        </p:nvSpPr>
        <p:spPr bwMode="auto">
          <a:xfrm>
            <a:off x="1295400" y="63246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
                <a:srgbClr val="FF0000"/>
              </a:buClr>
              <a:buSzTx/>
              <a:buFont typeface="Wingdings 3" panose="05040102010807070707" pitchFamily="18" charset="2"/>
              <a:buNone/>
            </a:pPr>
            <a:r>
              <a:rPr lang="en-US" altLang="en-US" sz="1800" i="1">
                <a:solidFill>
                  <a:schemeClr val="tx1"/>
                </a:solidFill>
              </a:rPr>
              <a:t>= sampling location</a:t>
            </a:r>
          </a:p>
        </p:txBody>
      </p:sp>
      <p:sp>
        <p:nvSpPr>
          <p:cNvPr id="78853" name="Rectangle 5">
            <a:extLst>
              <a:ext uri="{FF2B5EF4-FFF2-40B4-BE49-F238E27FC236}">
                <a16:creationId xmlns:a16="http://schemas.microsoft.com/office/drawing/2014/main" id="{4261B38C-B61C-445C-8BFD-749CA8AB23E7}"/>
              </a:ext>
            </a:extLst>
          </p:cNvPr>
          <p:cNvSpPr>
            <a:spLocks noChangeArrowheads="1"/>
          </p:cNvSpPr>
          <p:nvPr/>
        </p:nvSpPr>
        <p:spPr bwMode="auto">
          <a:xfrm>
            <a:off x="3413125" y="6477000"/>
            <a:ext cx="571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Photo Source: CH2M Hill, used with permission</a:t>
            </a:r>
          </a:p>
        </p:txBody>
      </p:sp>
      <p:sp>
        <p:nvSpPr>
          <p:cNvPr id="78854" name="Oval 1">
            <a:extLst>
              <a:ext uri="{FF2B5EF4-FFF2-40B4-BE49-F238E27FC236}">
                <a16:creationId xmlns:a16="http://schemas.microsoft.com/office/drawing/2014/main" id="{45CBCC1F-CC8A-4AE1-88C5-72872BF028F5}"/>
              </a:ext>
            </a:extLst>
          </p:cNvPr>
          <p:cNvSpPr>
            <a:spLocks noChangeArrowheads="1"/>
          </p:cNvSpPr>
          <p:nvPr/>
        </p:nvSpPr>
        <p:spPr bwMode="auto">
          <a:xfrm>
            <a:off x="1189038" y="6442075"/>
            <a:ext cx="122237" cy="134938"/>
          </a:xfrm>
          <a:prstGeom prst="ellipse">
            <a:avLst/>
          </a:prstGeom>
          <a:solidFill>
            <a:srgbClr val="FFFF00"/>
          </a:solidFill>
          <a:ln w="9525">
            <a:solidFill>
              <a:schemeClr val="tx1"/>
            </a:solidFill>
            <a:miter lim="800000"/>
            <a:headEnd/>
            <a:tailEnd/>
          </a:ln>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rgbClr val="FF0000"/>
              </a:solidFill>
            </a:endParaRPr>
          </a:p>
        </p:txBody>
      </p:sp>
      <p:pic>
        <p:nvPicPr>
          <p:cNvPr id="78855" name="Picture 245">
            <a:extLst>
              <a:ext uri="{FF2B5EF4-FFF2-40B4-BE49-F238E27FC236}">
                <a16:creationId xmlns:a16="http://schemas.microsoft.com/office/drawing/2014/main" id="{99EA681A-BB72-4F57-9D0F-3D83F18F0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28938"/>
            <a:ext cx="6784975"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E168498A-2467-45FA-867F-84F497A6222A}"/>
              </a:ext>
            </a:extLst>
          </p:cNvPr>
          <p:cNvSpPr>
            <a:spLocks noGrp="1"/>
          </p:cNvSpPr>
          <p:nvPr>
            <p:ph type="title"/>
          </p:nvPr>
        </p:nvSpPr>
        <p:spPr/>
        <p:txBody>
          <a:bodyPr/>
          <a:lstStyle/>
          <a:p>
            <a:r>
              <a:rPr lang="en-US" altLang="en-US">
                <a:ea typeface="ＭＳ Ｐゴシック" panose="020B0600070205080204" pitchFamily="34" charset="-128"/>
              </a:rPr>
              <a:t>Sometimes Data Gaps Cannot be Filled</a:t>
            </a:r>
          </a:p>
        </p:txBody>
      </p:sp>
      <p:sp>
        <p:nvSpPr>
          <p:cNvPr id="80899" name="Content Placeholder 2">
            <a:extLst>
              <a:ext uri="{FF2B5EF4-FFF2-40B4-BE49-F238E27FC236}">
                <a16:creationId xmlns:a16="http://schemas.microsoft.com/office/drawing/2014/main" id="{F17A69F0-4424-4521-B626-D40CBBBA6643}"/>
              </a:ext>
            </a:extLst>
          </p:cNvPr>
          <p:cNvSpPr>
            <a:spLocks noGrp="1"/>
          </p:cNvSpPr>
          <p:nvPr>
            <p:ph idx="1"/>
          </p:nvPr>
        </p:nvSpPr>
        <p:spPr>
          <a:xfrm>
            <a:off x="434975" y="1371600"/>
            <a:ext cx="7772400" cy="41148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Addressing permanent data gaps</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Assume the concentrations present</a:t>
            </a:r>
          </a:p>
          <a:p>
            <a:r>
              <a:rPr lang="en-US" altLang="en-US">
                <a:ea typeface="ＭＳ Ｐゴシック" panose="020B0600070205080204" pitchFamily="34" charset="-128"/>
              </a:rPr>
              <a:t>Potential approaches</a:t>
            </a:r>
          </a:p>
          <a:p>
            <a:pPr lvl="1"/>
            <a:r>
              <a:rPr lang="en-US" altLang="en-US">
                <a:ea typeface="ＭＳ Ｐゴシック" panose="020B0600070205080204" pitchFamily="34" charset="-128"/>
              </a:rPr>
              <a:t>Estimate concentrations</a:t>
            </a:r>
          </a:p>
          <a:p>
            <a:pPr lvl="1"/>
            <a:r>
              <a:rPr lang="en-US" altLang="en-US">
                <a:ea typeface="ＭＳ Ｐゴシック" panose="020B0600070205080204" pitchFamily="34" charset="-128"/>
              </a:rPr>
              <a:t>Surrogate exposure area</a:t>
            </a:r>
          </a:p>
          <a:p>
            <a:pPr lvl="1"/>
            <a:r>
              <a:rPr lang="en-US" altLang="en-US">
                <a:ea typeface="ＭＳ Ｐゴシック" panose="020B0600070205080204" pitchFamily="34" charset="-128"/>
              </a:rPr>
              <a:t>Professional judgment from similar sites</a:t>
            </a:r>
          </a:p>
          <a:p>
            <a:pPr lvl="1"/>
            <a:r>
              <a:rPr lang="en-US" altLang="en-US">
                <a:ea typeface="ＭＳ Ｐゴシック" panose="020B0600070205080204" pitchFamily="34" charset="-128"/>
              </a:rPr>
              <a:t>Conservative risk management decision</a:t>
            </a:r>
          </a:p>
          <a:p>
            <a:pPr lvl="1">
              <a:buFontTx/>
              <a:buNone/>
            </a:pPr>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a:p>
            <a:pPr>
              <a:lnSpc>
                <a:spcPct val="80000"/>
              </a:lnSpc>
            </a:pPr>
            <a:endParaRPr lang="en-US" altLang="en-US" sz="2200">
              <a:solidFill>
                <a:srgbClr val="00B050"/>
              </a:solidFill>
              <a:ea typeface="ＭＳ Ｐゴシック" panose="020B0600070205080204" pitchFamily="34" charset="-128"/>
            </a:endParaRPr>
          </a:p>
          <a:p>
            <a:pPr>
              <a:lnSpc>
                <a:spcPct val="80000"/>
              </a:lnSpc>
            </a:pPr>
            <a:endParaRPr lang="en-US" altLang="en-US" sz="2200">
              <a:ea typeface="ＭＳ Ｐゴシック" panose="020B0600070205080204" pitchFamily="34" charset="-128"/>
            </a:endParaRPr>
          </a:p>
        </p:txBody>
      </p:sp>
      <p:sp>
        <p:nvSpPr>
          <p:cNvPr id="80900" name="Rectangle 3">
            <a:extLst>
              <a:ext uri="{FF2B5EF4-FFF2-40B4-BE49-F238E27FC236}">
                <a16:creationId xmlns:a16="http://schemas.microsoft.com/office/drawing/2014/main" id="{00351B84-713B-46B0-87CD-5FFFFAFF0895}"/>
              </a:ext>
            </a:extLst>
          </p:cNvPr>
          <p:cNvSpPr>
            <a:spLocks noChangeArrowheads="1"/>
          </p:cNvSpPr>
          <p:nvPr/>
        </p:nvSpPr>
        <p:spPr bwMode="auto">
          <a:xfrm>
            <a:off x="0" y="6465888"/>
            <a:ext cx="300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4.1.2</a:t>
            </a:r>
            <a:endParaRPr lang="en-US" altLang="en-US" sz="1800">
              <a:solidFill>
                <a:schemeClr val="tx1"/>
              </a:solidFill>
            </a:endParaRPr>
          </a:p>
        </p:txBody>
      </p:sp>
      <p:pic>
        <p:nvPicPr>
          <p:cNvPr id="80901" name="Picture 5">
            <a:extLst>
              <a:ext uri="{FF2B5EF4-FFF2-40B4-BE49-F238E27FC236}">
                <a16:creationId xmlns:a16="http://schemas.microsoft.com/office/drawing/2014/main" id="{38878A62-2097-4FEA-8E02-99B9D54498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784725"/>
            <a:ext cx="30861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5">
            <a:extLst>
              <a:ext uri="{FF2B5EF4-FFF2-40B4-BE49-F238E27FC236}">
                <a16:creationId xmlns:a16="http://schemas.microsoft.com/office/drawing/2014/main" id="{F5932EFF-048B-4BF7-8F8B-3DE0D62DE493}"/>
              </a:ext>
            </a:extLst>
          </p:cNvPr>
          <p:cNvSpPr>
            <a:spLocks noChangeArrowheads="1"/>
          </p:cNvSpPr>
          <p:nvPr/>
        </p:nvSpPr>
        <p:spPr bwMode="auto">
          <a:xfrm>
            <a:off x="3413125" y="6477000"/>
            <a:ext cx="571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Photo Source: B. Selcoe, used with permission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CA7121C2-9CAF-4818-B445-41B06652F52E}"/>
              </a:ext>
            </a:extLst>
          </p:cNvPr>
          <p:cNvSpPr>
            <a:spLocks noGrp="1"/>
          </p:cNvSpPr>
          <p:nvPr>
            <p:ph type="title"/>
          </p:nvPr>
        </p:nvSpPr>
        <p:spPr/>
        <p:txBody>
          <a:bodyPr/>
          <a:lstStyle/>
          <a:p>
            <a:r>
              <a:rPr lang="en-US" altLang="en-US">
                <a:ea typeface="ＭＳ Ｐゴシック" panose="020B0600070205080204" pitchFamily="34" charset="-128"/>
              </a:rPr>
              <a:t>Visualize Site Data for Better Understanding</a:t>
            </a:r>
          </a:p>
        </p:txBody>
      </p:sp>
      <p:sp>
        <p:nvSpPr>
          <p:cNvPr id="82947" name="Content Placeholder 2">
            <a:extLst>
              <a:ext uri="{FF2B5EF4-FFF2-40B4-BE49-F238E27FC236}">
                <a16:creationId xmlns:a16="http://schemas.microsoft.com/office/drawing/2014/main" id="{71856F38-9129-4321-B97D-DFA4C125BCD2}"/>
              </a:ext>
            </a:extLst>
          </p:cNvPr>
          <p:cNvSpPr>
            <a:spLocks noGrp="1"/>
          </p:cNvSpPr>
          <p:nvPr>
            <p:ph idx="1"/>
          </p:nvPr>
        </p:nvSpPr>
        <p:spPr>
          <a:xfrm>
            <a:off x="398463" y="1524000"/>
            <a:ext cx="7543800" cy="16002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Accurately displaying &amp; visualizing data</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Use common data visualization tools, considering the limitations of the tool</a:t>
            </a:r>
          </a:p>
          <a:p>
            <a:r>
              <a:rPr lang="en-US" altLang="en-US">
                <a:ea typeface="ＭＳ Ｐゴシック" panose="020B0600070205080204" pitchFamily="34" charset="-128"/>
              </a:rPr>
              <a:t>Can reveal site-specific data patterns not portrayed by tables.</a:t>
            </a:r>
          </a:p>
          <a:p>
            <a:r>
              <a:rPr lang="en-US" altLang="en-US">
                <a:ea typeface="ＭＳ Ｐゴシック" panose="020B0600070205080204" pitchFamily="34" charset="-128"/>
              </a:rPr>
              <a:t>Project needs may warrant multiple tools</a:t>
            </a:r>
          </a:p>
          <a:p>
            <a:r>
              <a:rPr lang="en-US" altLang="en-US">
                <a:ea typeface="ＭＳ Ｐゴシック" panose="020B0600070205080204" pitchFamily="34" charset="-128"/>
              </a:rPr>
              <a:t>Various data visualization tools discussed; pros/cons – see guidance</a:t>
            </a:r>
          </a:p>
          <a:p>
            <a:r>
              <a:rPr lang="en-US" altLang="en-US">
                <a:ea typeface="ＭＳ Ｐゴシック" panose="020B0600070205080204" pitchFamily="34" charset="-128"/>
              </a:rPr>
              <a:t>2 examples:</a:t>
            </a:r>
          </a:p>
          <a:p>
            <a:pPr lvl="1"/>
            <a:r>
              <a:rPr lang="en-US" altLang="en-US">
                <a:ea typeface="ＭＳ Ｐゴシック" panose="020B0600070205080204" pitchFamily="34" charset="-128"/>
              </a:rPr>
              <a:t>Probability Plots</a:t>
            </a:r>
          </a:p>
          <a:p>
            <a:pPr lvl="1"/>
            <a:r>
              <a:rPr lang="en-US" altLang="en-US">
                <a:ea typeface="ＭＳ Ｐゴシック" panose="020B0600070205080204" pitchFamily="34" charset="-128"/>
              </a:rPr>
              <a:t>2-dimensional maps</a:t>
            </a:r>
          </a:p>
          <a:p>
            <a:pPr>
              <a:buFont typeface="Wingdings 3" panose="05040102010807070707" pitchFamily="18" charset="2"/>
              <a:buNone/>
            </a:pPr>
            <a:endParaRPr lang="en-US" altLang="en-US">
              <a:ea typeface="ＭＳ Ｐゴシック" panose="020B0600070205080204" pitchFamily="34" charset="-128"/>
            </a:endParaRPr>
          </a:p>
          <a:p>
            <a:pPr>
              <a:lnSpc>
                <a:spcPct val="80000"/>
              </a:lnSpc>
            </a:pPr>
            <a:endParaRPr lang="en-US" altLang="en-US" sz="2400">
              <a:ea typeface="ＭＳ Ｐゴシック" panose="020B0600070205080204" pitchFamily="34" charset="-128"/>
            </a:endParaRPr>
          </a:p>
        </p:txBody>
      </p:sp>
      <p:sp>
        <p:nvSpPr>
          <p:cNvPr id="82948" name="Rectangle 3">
            <a:extLst>
              <a:ext uri="{FF2B5EF4-FFF2-40B4-BE49-F238E27FC236}">
                <a16:creationId xmlns:a16="http://schemas.microsoft.com/office/drawing/2014/main" id="{31164286-2254-4B36-BF76-156FBB28061C}"/>
              </a:ext>
            </a:extLst>
          </p:cNvPr>
          <p:cNvSpPr>
            <a:spLocks noChangeArrowheads="1"/>
          </p:cNvSpPr>
          <p:nvPr/>
        </p:nvSpPr>
        <p:spPr bwMode="auto">
          <a:xfrm>
            <a:off x="-3175" y="6478588"/>
            <a:ext cx="294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4.4.1</a:t>
            </a:r>
            <a:endParaRPr lang="en-US" altLang="en-US" sz="1800">
              <a:solidFill>
                <a:schemeClr val="tx1"/>
              </a:solidFill>
            </a:endParaRPr>
          </a:p>
        </p:txBody>
      </p:sp>
      <p:pic>
        <p:nvPicPr>
          <p:cNvPr id="82949" name="Picture 1">
            <a:extLst>
              <a:ext uri="{FF2B5EF4-FFF2-40B4-BE49-F238E27FC236}">
                <a16:creationId xmlns:a16="http://schemas.microsoft.com/office/drawing/2014/main" id="{2C292DF5-9EA1-45EF-A239-E441969D48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5163" y="4648200"/>
            <a:ext cx="1630362"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8" descr="C:\Users\Juliana\Desktop\Picture14.jpg">
            <a:extLst>
              <a:ext uri="{FF2B5EF4-FFF2-40B4-BE49-F238E27FC236}">
                <a16:creationId xmlns:a16="http://schemas.microsoft.com/office/drawing/2014/main" id="{A887F3CB-C4BB-4337-B0C1-F1FB97566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947988"/>
            <a:ext cx="7113588"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itle 1">
            <a:extLst>
              <a:ext uri="{FF2B5EF4-FFF2-40B4-BE49-F238E27FC236}">
                <a16:creationId xmlns:a16="http://schemas.microsoft.com/office/drawing/2014/main" id="{55BEB6E3-6BEE-43C5-8158-08405165EDE4}"/>
              </a:ext>
            </a:extLst>
          </p:cNvPr>
          <p:cNvSpPr>
            <a:spLocks noGrp="1"/>
          </p:cNvSpPr>
          <p:nvPr>
            <p:ph type="title"/>
          </p:nvPr>
        </p:nvSpPr>
        <p:spPr/>
        <p:txBody>
          <a:bodyPr/>
          <a:lstStyle/>
          <a:p>
            <a:r>
              <a:rPr lang="en-US" altLang="en-US">
                <a:ea typeface="ＭＳ Ｐゴシック" panose="020B0600070205080204" pitchFamily="34" charset="-128"/>
              </a:rPr>
              <a:t>Probability Plots Reveal Distribution &amp; Outliers</a:t>
            </a:r>
          </a:p>
        </p:txBody>
      </p:sp>
      <p:sp>
        <p:nvSpPr>
          <p:cNvPr id="84996" name="Content Placeholder 2">
            <a:extLst>
              <a:ext uri="{FF2B5EF4-FFF2-40B4-BE49-F238E27FC236}">
                <a16:creationId xmlns:a16="http://schemas.microsoft.com/office/drawing/2014/main" id="{4D165B83-BB6A-44FC-AC0C-86E913A594B6}"/>
              </a:ext>
            </a:extLst>
          </p:cNvPr>
          <p:cNvSpPr>
            <a:spLocks noGrp="1"/>
          </p:cNvSpPr>
          <p:nvPr>
            <p:ph idx="1"/>
          </p:nvPr>
        </p:nvSpPr>
        <p:spPr>
          <a:xfrm>
            <a:off x="420688" y="1343025"/>
            <a:ext cx="7543800" cy="1600200"/>
          </a:xfrm>
        </p:spPr>
        <p:txBody>
          <a:bodyPr/>
          <a:lstStyle/>
          <a:p>
            <a:r>
              <a:rPr lang="en-US" altLang="en-US" sz="2000">
                <a:ea typeface="ＭＳ Ｐゴシック" panose="020B0600070205080204" pitchFamily="34" charset="-128"/>
              </a:rPr>
              <a:t>Probability plot (quantile plot)</a:t>
            </a:r>
          </a:p>
          <a:p>
            <a:r>
              <a:rPr lang="en-US" altLang="en-US" sz="2000">
                <a:ea typeface="ＭＳ Ｐゴシック" panose="020B0600070205080204" pitchFamily="34" charset="-128"/>
              </a:rPr>
              <a:t>USEPA’s ProUCL software</a:t>
            </a:r>
          </a:p>
          <a:p>
            <a:r>
              <a:rPr lang="en-US" altLang="en-US" sz="2000">
                <a:ea typeface="ＭＳ Ｐゴシック" panose="020B0600070205080204" pitchFamily="34" charset="-128"/>
              </a:rPr>
              <a:t>Pros: Provides data distribution type &amp; statistical outliers</a:t>
            </a:r>
          </a:p>
          <a:p>
            <a:r>
              <a:rPr lang="en-US" altLang="en-US" sz="2000">
                <a:ea typeface="ＭＳ Ｐゴシック" panose="020B0600070205080204" pitchFamily="34" charset="-128"/>
              </a:rPr>
              <a:t>Cons: No concentration locations or temporal information</a:t>
            </a:r>
          </a:p>
        </p:txBody>
      </p:sp>
      <p:sp>
        <p:nvSpPr>
          <p:cNvPr id="84997" name="Rectangle 3">
            <a:extLst>
              <a:ext uri="{FF2B5EF4-FFF2-40B4-BE49-F238E27FC236}">
                <a16:creationId xmlns:a16="http://schemas.microsoft.com/office/drawing/2014/main" id="{AB8E4329-060F-4883-9D2F-EFF12182445F}"/>
              </a:ext>
            </a:extLst>
          </p:cNvPr>
          <p:cNvSpPr>
            <a:spLocks noChangeArrowheads="1"/>
          </p:cNvSpPr>
          <p:nvPr/>
        </p:nvSpPr>
        <p:spPr bwMode="auto">
          <a:xfrm>
            <a:off x="0" y="6478588"/>
            <a:ext cx="300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4"/>
              </a:rPr>
              <a:t>ITRC RISK-3 Section 4.4.1</a:t>
            </a:r>
            <a:endParaRPr lang="en-US" altLang="en-US" sz="1800">
              <a:solidFill>
                <a:schemeClr val="tx1"/>
              </a:solidFill>
            </a:endParaRPr>
          </a:p>
        </p:txBody>
      </p:sp>
      <p:sp>
        <p:nvSpPr>
          <p:cNvPr id="84998" name="TextBox 3">
            <a:extLst>
              <a:ext uri="{FF2B5EF4-FFF2-40B4-BE49-F238E27FC236}">
                <a16:creationId xmlns:a16="http://schemas.microsoft.com/office/drawing/2014/main" id="{EBEEB658-4A97-48CF-8CBB-DA26CCD61D80}"/>
              </a:ext>
            </a:extLst>
          </p:cNvPr>
          <p:cNvSpPr txBox="1">
            <a:spLocks noChangeArrowheads="1"/>
          </p:cNvSpPr>
          <p:nvPr/>
        </p:nvSpPr>
        <p:spPr bwMode="auto">
          <a:xfrm>
            <a:off x="3733800" y="6400800"/>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Data Source: Bradford et al 1996 and Solt 2010</a:t>
            </a:r>
          </a:p>
        </p:txBody>
      </p:sp>
      <p:sp>
        <p:nvSpPr>
          <p:cNvPr id="84999" name="Rectangle 2">
            <a:extLst>
              <a:ext uri="{FF2B5EF4-FFF2-40B4-BE49-F238E27FC236}">
                <a16:creationId xmlns:a16="http://schemas.microsoft.com/office/drawing/2014/main" id="{960E6DAB-0E17-41E3-9B1B-198A7460DBC5}"/>
              </a:ext>
            </a:extLst>
          </p:cNvPr>
          <p:cNvSpPr>
            <a:spLocks noChangeArrowheads="1"/>
          </p:cNvSpPr>
          <p:nvPr/>
        </p:nvSpPr>
        <p:spPr bwMode="auto">
          <a:xfrm>
            <a:off x="7467600" y="2970213"/>
            <a:ext cx="16764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Figure 4-3. </a:t>
            </a:r>
            <a:br>
              <a:rPr lang="en-US" altLang="en-US" sz="1800">
                <a:solidFill>
                  <a:schemeClr val="tx1"/>
                </a:solidFill>
              </a:rPr>
            </a:br>
            <a:r>
              <a:rPr lang="en-US" altLang="en-US" sz="1800">
                <a:solidFill>
                  <a:schemeClr val="tx1"/>
                </a:solidFill>
              </a:rPr>
              <a:t>Q-plot example developed using USEPA’s ProUCL statistical software package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C:\Users\Juliana\Desktop\Picture1.jpg">
            <a:extLst>
              <a:ext uri="{FF2B5EF4-FFF2-40B4-BE49-F238E27FC236}">
                <a16:creationId xmlns:a16="http://schemas.microsoft.com/office/drawing/2014/main" id="{F0C1135E-0D8A-4562-B376-82B9DA0D2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2343150"/>
            <a:ext cx="497205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a:extLst>
              <a:ext uri="{FF2B5EF4-FFF2-40B4-BE49-F238E27FC236}">
                <a16:creationId xmlns:a16="http://schemas.microsoft.com/office/drawing/2014/main" id="{4D453FC0-A227-432A-9EE1-E94D7AD1CF4F}"/>
              </a:ext>
            </a:extLst>
          </p:cNvPr>
          <p:cNvSpPr>
            <a:spLocks noGrp="1" noChangeArrowheads="1"/>
          </p:cNvSpPr>
          <p:nvPr>
            <p:ph type="title"/>
          </p:nvPr>
        </p:nvSpPr>
        <p:spPr/>
        <p:txBody>
          <a:bodyPr/>
          <a:lstStyle/>
          <a:p>
            <a:r>
              <a:rPr lang="en-US" altLang="en-US">
                <a:ea typeface="ＭＳ Ｐゴシック" panose="020B0600070205080204" pitchFamily="34" charset="-128"/>
              </a:rPr>
              <a:t>ITRC (</a:t>
            </a:r>
            <a:r>
              <a:rPr lang="en-US" altLang="en-US" u="sng">
                <a:ea typeface="ＭＳ Ｐゴシック" panose="020B0600070205080204" pitchFamily="34" charset="-128"/>
              </a:rPr>
              <a:t>www.itrcweb.org</a:t>
            </a:r>
            <a:r>
              <a:rPr lang="en-US" altLang="en-US">
                <a:ea typeface="ＭＳ Ｐゴシック" panose="020B0600070205080204" pitchFamily="34" charset="-128"/>
              </a:rPr>
              <a:t>) – Shaping the Future of Regulatory Acceptance</a:t>
            </a:r>
          </a:p>
        </p:txBody>
      </p:sp>
      <p:sp>
        <p:nvSpPr>
          <p:cNvPr id="13316" name="Rectangle 3">
            <a:extLst>
              <a:ext uri="{FF2B5EF4-FFF2-40B4-BE49-F238E27FC236}">
                <a16:creationId xmlns:a16="http://schemas.microsoft.com/office/drawing/2014/main" id="{40B62351-40C1-4D94-903E-41182BC6143A}"/>
              </a:ext>
            </a:extLst>
          </p:cNvPr>
          <p:cNvSpPr>
            <a:spLocks noGrp="1" noChangeArrowheads="1"/>
          </p:cNvSpPr>
          <p:nvPr>
            <p:ph sz="half" idx="1"/>
          </p:nvPr>
        </p:nvSpPr>
        <p:spPr>
          <a:xfrm>
            <a:off x="609600" y="1524000"/>
            <a:ext cx="3810000" cy="4292600"/>
          </a:xfrm>
        </p:spPr>
        <p:txBody>
          <a:bodyPr/>
          <a:lstStyle/>
          <a:p>
            <a:pPr>
              <a:lnSpc>
                <a:spcPct val="90000"/>
              </a:lnSpc>
            </a:pPr>
            <a:r>
              <a:rPr lang="en-US" altLang="en-US" sz="2000">
                <a:ea typeface="ＭＳ Ｐゴシック" panose="020B0600070205080204" pitchFamily="34" charset="-128"/>
              </a:rPr>
              <a:t>Host organization</a:t>
            </a:r>
          </a:p>
          <a:p>
            <a:pPr>
              <a:lnSpc>
                <a:spcPct val="90000"/>
              </a:lnSpc>
            </a:pPr>
            <a:r>
              <a:rPr lang="en-US" altLang="en-US" sz="2000">
                <a:ea typeface="ＭＳ Ｐゴシック" panose="020B0600070205080204" pitchFamily="34" charset="-128"/>
              </a:rPr>
              <a:t>ITRC Risk Team</a:t>
            </a:r>
          </a:p>
        </p:txBody>
      </p:sp>
      <p:pic>
        <p:nvPicPr>
          <p:cNvPr id="13317" name="Picture 8">
            <a:extLst>
              <a:ext uri="{FF2B5EF4-FFF2-40B4-BE49-F238E27FC236}">
                <a16:creationId xmlns:a16="http://schemas.microsoft.com/office/drawing/2014/main" id="{A6FDF398-7E8F-4044-857F-BD7C1FC1D21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371600"/>
            <a:ext cx="8556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EAB7A22C-C3BA-451A-A2A3-D669F8C2CF28}"/>
              </a:ext>
            </a:extLst>
          </p:cNvPr>
          <p:cNvSpPr txBox="1">
            <a:spLocks noChangeArrowheads="1"/>
          </p:cNvSpPr>
          <p:nvPr/>
        </p:nvSpPr>
        <p:spPr bwMode="auto">
          <a:xfrm>
            <a:off x="4953000" y="1574800"/>
            <a:ext cx="40386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8000"/>
              </a:buClr>
              <a:buSzPct val="75000"/>
              <a:buFont typeface="Wingdings" pitchFamily="2" charset="2"/>
              <a:buChar char=""/>
              <a:defRPr sz="2800">
                <a:solidFill>
                  <a:srgbClr val="333399"/>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333399"/>
              </a:buClr>
              <a:buSzPct val="115000"/>
              <a:buChar char="•"/>
              <a:defRPr sz="2400">
                <a:solidFill>
                  <a:srgbClr val="008000"/>
                </a:solidFill>
                <a:latin typeface="+mn-lt"/>
                <a:ea typeface="ＭＳ Ｐゴシック" charset="0"/>
              </a:defRPr>
            </a:lvl2pPr>
            <a:lvl3pPr marL="1143000" indent="-228600" algn="l" rtl="0" eaLnBrk="0" fontAlgn="base" hangingPunct="0">
              <a:spcBef>
                <a:spcPct val="20000"/>
              </a:spcBef>
              <a:spcAft>
                <a:spcPct val="0"/>
              </a:spcAft>
              <a:buClr>
                <a:srgbClr val="333399"/>
              </a:buClr>
              <a:buSzPct val="90000"/>
              <a:buFont typeface="Wingdings" pitchFamily="2" charset="2"/>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mn-lt"/>
              </a:defRPr>
            </a:lvl6pPr>
            <a:lvl7pPr marL="2971800" indent="-228600" algn="l" rtl="0" eaLnBrk="0" fontAlgn="base" hangingPunct="0">
              <a:spcBef>
                <a:spcPct val="20000"/>
              </a:spcBef>
              <a:spcAft>
                <a:spcPct val="0"/>
              </a:spcAft>
              <a:buChar char="»"/>
              <a:defRPr sz="1800">
                <a:solidFill>
                  <a:schemeClr val="tx1"/>
                </a:solidFill>
                <a:latin typeface="+mn-lt"/>
              </a:defRPr>
            </a:lvl7pPr>
            <a:lvl8pPr marL="3429000" indent="-228600" algn="l" rtl="0" eaLnBrk="0" fontAlgn="base" hangingPunct="0">
              <a:spcBef>
                <a:spcPct val="20000"/>
              </a:spcBef>
              <a:spcAft>
                <a:spcPct val="0"/>
              </a:spcAft>
              <a:buChar char="»"/>
              <a:defRPr sz="1800">
                <a:solidFill>
                  <a:schemeClr val="tx1"/>
                </a:solidFill>
                <a:latin typeface="+mn-lt"/>
              </a:defRPr>
            </a:lvl8pPr>
            <a:lvl9pPr marL="3886200" indent="-228600" algn="l" rtl="0" eaLnBrk="0" fontAlgn="base" hangingPunct="0">
              <a:spcBef>
                <a:spcPct val="20000"/>
              </a:spcBef>
              <a:spcAft>
                <a:spcPct val="0"/>
              </a:spcAft>
              <a:buChar char="»"/>
              <a:defRPr sz="1800">
                <a:solidFill>
                  <a:schemeClr val="tx1"/>
                </a:solidFill>
                <a:latin typeface="+mn-lt"/>
              </a:defRPr>
            </a:lvl9pPr>
          </a:lstStyle>
          <a:p>
            <a:pPr>
              <a:spcBef>
                <a:spcPct val="30000"/>
              </a:spcBef>
              <a:buFont typeface="Wingdings 3" panose="05040102010807070707" pitchFamily="18" charset="2"/>
              <a:buChar char=""/>
              <a:defRPr/>
            </a:pPr>
            <a:r>
              <a:rPr lang="en-US" altLang="en-US" sz="2000" kern="0" dirty="0"/>
              <a:t>Disclaimer</a:t>
            </a:r>
          </a:p>
          <a:p>
            <a:pPr lvl="1">
              <a:spcBef>
                <a:spcPct val="30000"/>
              </a:spcBef>
              <a:defRPr/>
            </a:pPr>
            <a:r>
              <a:rPr lang="en-US" altLang="en-US" sz="1800" kern="0" dirty="0"/>
              <a:t>Full version in </a:t>
            </a:r>
            <a:r>
              <a:rPr lang="ja-JP" altLang="en-US" sz="1800" kern="0" dirty="0">
                <a:ea typeface="ＭＳ Ｐゴシック" pitchFamily="34" charset="-128"/>
              </a:rPr>
              <a:t>“</a:t>
            </a:r>
            <a:r>
              <a:rPr lang="en-US" altLang="ja-JP" sz="1800" kern="0" dirty="0">
                <a:ea typeface="ＭＳ Ｐゴシック" pitchFamily="34" charset="-128"/>
              </a:rPr>
              <a:t>Notes</a:t>
            </a:r>
            <a:r>
              <a:rPr lang="ja-JP" altLang="en-US" sz="1800" kern="0" dirty="0">
                <a:ea typeface="ＭＳ Ｐゴシック" pitchFamily="34" charset="-128"/>
              </a:rPr>
              <a:t>”</a:t>
            </a:r>
            <a:r>
              <a:rPr lang="en-US" altLang="ja-JP" sz="1800" kern="0" dirty="0">
                <a:ea typeface="ＭＳ Ｐゴシック" pitchFamily="34" charset="-128"/>
              </a:rPr>
              <a:t> section</a:t>
            </a:r>
          </a:p>
          <a:p>
            <a:pPr lvl="1">
              <a:spcBef>
                <a:spcPct val="30000"/>
              </a:spcBef>
              <a:defRPr/>
            </a:pPr>
            <a:r>
              <a:rPr lang="en-US" altLang="en-US" sz="1800" kern="0" dirty="0"/>
              <a:t>Partially funded by the U.S. government</a:t>
            </a:r>
          </a:p>
          <a:p>
            <a:pPr lvl="2">
              <a:spcBef>
                <a:spcPct val="30000"/>
              </a:spcBef>
              <a:defRPr/>
            </a:pPr>
            <a:r>
              <a:rPr lang="en-US" altLang="en-US" sz="1800" kern="0" dirty="0"/>
              <a:t>ITRC nor US government warranty material</a:t>
            </a:r>
          </a:p>
          <a:p>
            <a:pPr lvl="2">
              <a:spcBef>
                <a:spcPct val="30000"/>
              </a:spcBef>
              <a:defRPr/>
            </a:pPr>
            <a:r>
              <a:rPr lang="en-US" altLang="en-US" sz="1800" kern="0" dirty="0"/>
              <a:t>ITRC nor US government endorse specific products</a:t>
            </a:r>
          </a:p>
          <a:p>
            <a:pPr>
              <a:spcBef>
                <a:spcPct val="30000"/>
              </a:spcBef>
              <a:buFont typeface="Wingdings 3" panose="05040102010807070707" pitchFamily="18" charset="2"/>
              <a:buChar char=""/>
              <a:defRPr/>
            </a:pPr>
            <a:r>
              <a:rPr lang="en-US" altLang="en-US" sz="2000" kern="0" dirty="0"/>
              <a:t>ITRC materials available for your use – see </a:t>
            </a:r>
            <a:r>
              <a:rPr lang="en-US" altLang="en-US" sz="2000" kern="0" dirty="0">
                <a:hlinkClick r:id="rId5"/>
              </a:rPr>
              <a:t>usage policy</a:t>
            </a:r>
            <a:endParaRPr lang="en-US" altLang="en-US" sz="2000" kern="0" dirty="0"/>
          </a:p>
          <a:p>
            <a:pPr>
              <a:spcBef>
                <a:spcPct val="30000"/>
              </a:spcBef>
              <a:buFont typeface="Wingdings 3" panose="05040102010807070707" pitchFamily="18" charset="2"/>
              <a:buChar char=""/>
              <a:defRPr/>
            </a:pPr>
            <a:r>
              <a:rPr lang="en-US" altLang="en-US" sz="2000" kern="0" dirty="0"/>
              <a:t>Available from </a:t>
            </a:r>
            <a:r>
              <a:rPr lang="en-US" altLang="en-US" sz="2000" kern="0" dirty="0">
                <a:hlinkClick r:id="rId6"/>
              </a:rPr>
              <a:t>www.itrcweb.org</a:t>
            </a:r>
            <a:r>
              <a:rPr lang="en-US" altLang="en-US" sz="2000" kern="0" dirty="0"/>
              <a:t> </a:t>
            </a:r>
          </a:p>
          <a:p>
            <a:pPr lvl="1">
              <a:spcBef>
                <a:spcPct val="30000"/>
              </a:spcBef>
              <a:defRPr/>
            </a:pPr>
            <a:r>
              <a:rPr lang="en-US" altLang="en-US" sz="1800" kern="0" dirty="0"/>
              <a:t>Technical and regulatory guidance documents</a:t>
            </a:r>
          </a:p>
          <a:p>
            <a:pPr lvl="1">
              <a:spcBef>
                <a:spcPct val="30000"/>
              </a:spcBef>
              <a:defRPr/>
            </a:pPr>
            <a:r>
              <a:rPr lang="en-US" altLang="en-US" sz="1800" kern="0" dirty="0"/>
              <a:t>Online and classroom training schedule</a:t>
            </a:r>
            <a:endParaRPr lang="en-US" altLang="en-US" sz="2000" kern="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4">
            <a:extLst>
              <a:ext uri="{FF2B5EF4-FFF2-40B4-BE49-F238E27FC236}">
                <a16:creationId xmlns:a16="http://schemas.microsoft.com/office/drawing/2014/main" id="{046590A8-D7CA-44C0-9C19-0863C284CB27}"/>
              </a:ext>
            </a:extLst>
          </p:cNvPr>
          <p:cNvGrpSpPr>
            <a:grpSpLocks/>
          </p:cNvGrpSpPr>
          <p:nvPr/>
        </p:nvGrpSpPr>
        <p:grpSpPr bwMode="auto">
          <a:xfrm>
            <a:off x="3198813" y="3138488"/>
            <a:ext cx="3278187" cy="3128962"/>
            <a:chOff x="382548" y="1581278"/>
            <a:chExt cx="4843820" cy="4667122"/>
          </a:xfrm>
        </p:grpSpPr>
        <p:pic>
          <p:nvPicPr>
            <p:cNvPr id="87048" name="Picture 9" descr="C:\Users\Juliana\Desktop\Picture2.png">
              <a:extLst>
                <a:ext uri="{FF2B5EF4-FFF2-40B4-BE49-F238E27FC236}">
                  <a16:creationId xmlns:a16="http://schemas.microsoft.com/office/drawing/2014/main" id="{34C02770-0918-45C6-91B5-98455BBFD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581278"/>
              <a:ext cx="4673918" cy="46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F11CB7E-8670-4675-A9B2-FCD425BFDB35}"/>
                </a:ext>
              </a:extLst>
            </p:cNvPr>
            <p:cNvSpPr txBox="1"/>
            <p:nvPr/>
          </p:nvSpPr>
          <p:spPr>
            <a:xfrm>
              <a:off x="720325" y="1761238"/>
              <a:ext cx="311974" cy="369392"/>
            </a:xfrm>
            <a:prstGeom prst="rect">
              <a:avLst/>
            </a:prstGeom>
            <a:noFill/>
          </p:spPr>
          <p:txBody>
            <a:bodyPr wrap="none">
              <a:spAutoFit/>
            </a:bodyPr>
            <a:lstStyle/>
            <a:p>
              <a:pPr>
                <a:defRPr/>
              </a:pPr>
              <a:r>
                <a:rPr lang="en-US" dirty="0">
                  <a:latin typeface="+mn-lt"/>
                </a:rPr>
                <a:t>5</a:t>
              </a:r>
            </a:p>
          </p:txBody>
        </p:sp>
        <p:sp>
          <p:nvSpPr>
            <p:cNvPr id="11" name="TextBox 10">
              <a:extLst>
                <a:ext uri="{FF2B5EF4-FFF2-40B4-BE49-F238E27FC236}">
                  <a16:creationId xmlns:a16="http://schemas.microsoft.com/office/drawing/2014/main" id="{1D991EA6-D117-4C37-A9BC-AD1F9B6AE022}"/>
                </a:ext>
              </a:extLst>
            </p:cNvPr>
            <p:cNvSpPr txBox="1"/>
            <p:nvPr/>
          </p:nvSpPr>
          <p:spPr>
            <a:xfrm>
              <a:off x="2859582" y="2215874"/>
              <a:ext cx="311974" cy="369392"/>
            </a:xfrm>
            <a:prstGeom prst="rect">
              <a:avLst/>
            </a:prstGeom>
            <a:noFill/>
          </p:spPr>
          <p:txBody>
            <a:bodyPr wrap="none">
              <a:spAutoFit/>
            </a:bodyPr>
            <a:lstStyle/>
            <a:p>
              <a:pPr>
                <a:defRPr/>
              </a:pPr>
              <a:r>
                <a:rPr lang="en-US" dirty="0">
                  <a:latin typeface="+mn-lt"/>
                </a:rPr>
                <a:t>5</a:t>
              </a:r>
            </a:p>
          </p:txBody>
        </p:sp>
        <p:sp>
          <p:nvSpPr>
            <p:cNvPr id="12" name="TextBox 11">
              <a:extLst>
                <a:ext uri="{FF2B5EF4-FFF2-40B4-BE49-F238E27FC236}">
                  <a16:creationId xmlns:a16="http://schemas.microsoft.com/office/drawing/2014/main" id="{F3D0C98B-9529-4156-BD71-6EA3A8F36AA3}"/>
                </a:ext>
              </a:extLst>
            </p:cNvPr>
            <p:cNvSpPr txBox="1"/>
            <p:nvPr/>
          </p:nvSpPr>
          <p:spPr>
            <a:xfrm>
              <a:off x="1245757" y="2831527"/>
              <a:ext cx="311974" cy="369392"/>
            </a:xfrm>
            <a:prstGeom prst="rect">
              <a:avLst/>
            </a:prstGeom>
            <a:noFill/>
          </p:spPr>
          <p:txBody>
            <a:bodyPr wrap="none">
              <a:spAutoFit/>
            </a:bodyPr>
            <a:lstStyle/>
            <a:p>
              <a:pPr>
                <a:defRPr/>
              </a:pPr>
              <a:r>
                <a:rPr lang="en-US" dirty="0">
                  <a:latin typeface="+mn-lt"/>
                </a:rPr>
                <a:t>5</a:t>
              </a:r>
            </a:p>
          </p:txBody>
        </p:sp>
        <p:sp>
          <p:nvSpPr>
            <p:cNvPr id="13" name="TextBox 12">
              <a:extLst>
                <a:ext uri="{FF2B5EF4-FFF2-40B4-BE49-F238E27FC236}">
                  <a16:creationId xmlns:a16="http://schemas.microsoft.com/office/drawing/2014/main" id="{C3FA3C07-6FED-42B7-BDDF-31D9B5E3E0CD}"/>
                </a:ext>
              </a:extLst>
            </p:cNvPr>
            <p:cNvSpPr txBox="1"/>
            <p:nvPr/>
          </p:nvSpPr>
          <p:spPr>
            <a:xfrm>
              <a:off x="1677361" y="1749398"/>
              <a:ext cx="440987" cy="369392"/>
            </a:xfrm>
            <a:prstGeom prst="rect">
              <a:avLst/>
            </a:prstGeom>
            <a:noFill/>
          </p:spPr>
          <p:txBody>
            <a:bodyPr wrap="none">
              <a:spAutoFit/>
            </a:bodyPr>
            <a:lstStyle/>
            <a:p>
              <a:pPr>
                <a:defRPr/>
              </a:pPr>
              <a:r>
                <a:rPr lang="en-US" dirty="0">
                  <a:latin typeface="+mn-lt"/>
                </a:rPr>
                <a:t>50</a:t>
              </a:r>
            </a:p>
          </p:txBody>
        </p:sp>
        <p:sp>
          <p:nvSpPr>
            <p:cNvPr id="14" name="TextBox 13">
              <a:extLst>
                <a:ext uri="{FF2B5EF4-FFF2-40B4-BE49-F238E27FC236}">
                  <a16:creationId xmlns:a16="http://schemas.microsoft.com/office/drawing/2014/main" id="{25944C80-A509-4E55-8AB7-EC24EED2E315}"/>
                </a:ext>
              </a:extLst>
            </p:cNvPr>
            <p:cNvSpPr txBox="1"/>
            <p:nvPr/>
          </p:nvSpPr>
          <p:spPr>
            <a:xfrm>
              <a:off x="2772791" y="3665026"/>
              <a:ext cx="311976" cy="369392"/>
            </a:xfrm>
            <a:prstGeom prst="rect">
              <a:avLst/>
            </a:prstGeom>
            <a:noFill/>
          </p:spPr>
          <p:txBody>
            <a:bodyPr wrap="none">
              <a:spAutoFit/>
            </a:bodyPr>
            <a:lstStyle/>
            <a:p>
              <a:pPr>
                <a:defRPr/>
              </a:pPr>
              <a:r>
                <a:rPr lang="en-US" dirty="0">
                  <a:latin typeface="+mn-lt"/>
                </a:rPr>
                <a:t>4</a:t>
              </a:r>
            </a:p>
          </p:txBody>
        </p:sp>
        <p:sp>
          <p:nvSpPr>
            <p:cNvPr id="15" name="TextBox 14">
              <a:extLst>
                <a:ext uri="{FF2B5EF4-FFF2-40B4-BE49-F238E27FC236}">
                  <a16:creationId xmlns:a16="http://schemas.microsoft.com/office/drawing/2014/main" id="{73E92219-9B5B-4760-B672-BE7F3CC2E8F6}"/>
                </a:ext>
              </a:extLst>
            </p:cNvPr>
            <p:cNvSpPr txBox="1"/>
            <p:nvPr/>
          </p:nvSpPr>
          <p:spPr>
            <a:xfrm>
              <a:off x="382548" y="2156676"/>
              <a:ext cx="440987" cy="369392"/>
            </a:xfrm>
            <a:prstGeom prst="rect">
              <a:avLst/>
            </a:prstGeom>
            <a:noFill/>
          </p:spPr>
          <p:txBody>
            <a:bodyPr wrap="none">
              <a:spAutoFit/>
            </a:bodyPr>
            <a:lstStyle/>
            <a:p>
              <a:pPr>
                <a:defRPr/>
              </a:pPr>
              <a:r>
                <a:rPr lang="en-US" dirty="0">
                  <a:latin typeface="+mn-lt"/>
                </a:rPr>
                <a:t>25</a:t>
              </a:r>
            </a:p>
          </p:txBody>
        </p:sp>
        <p:sp>
          <p:nvSpPr>
            <p:cNvPr id="16" name="TextBox 15">
              <a:extLst>
                <a:ext uri="{FF2B5EF4-FFF2-40B4-BE49-F238E27FC236}">
                  <a16:creationId xmlns:a16="http://schemas.microsoft.com/office/drawing/2014/main" id="{91801F7D-2107-4CAB-BC41-940469FCB59A}"/>
                </a:ext>
              </a:extLst>
            </p:cNvPr>
            <p:cNvSpPr txBox="1"/>
            <p:nvPr/>
          </p:nvSpPr>
          <p:spPr>
            <a:xfrm>
              <a:off x="551437" y="2646831"/>
              <a:ext cx="443332" cy="369392"/>
            </a:xfrm>
            <a:prstGeom prst="rect">
              <a:avLst/>
            </a:prstGeom>
            <a:noFill/>
          </p:spPr>
          <p:txBody>
            <a:bodyPr wrap="none">
              <a:spAutoFit/>
            </a:bodyPr>
            <a:lstStyle/>
            <a:p>
              <a:pPr>
                <a:defRPr/>
              </a:pPr>
              <a:r>
                <a:rPr lang="en-US" dirty="0">
                  <a:latin typeface="+mn-lt"/>
                </a:rPr>
                <a:t>10</a:t>
              </a:r>
            </a:p>
          </p:txBody>
        </p:sp>
        <p:sp>
          <p:nvSpPr>
            <p:cNvPr id="17" name="TextBox 16">
              <a:extLst>
                <a:ext uri="{FF2B5EF4-FFF2-40B4-BE49-F238E27FC236}">
                  <a16:creationId xmlns:a16="http://schemas.microsoft.com/office/drawing/2014/main" id="{B1D11572-1265-4B7D-9BED-C62B38616C14}"/>
                </a:ext>
              </a:extLst>
            </p:cNvPr>
            <p:cNvSpPr txBox="1"/>
            <p:nvPr/>
          </p:nvSpPr>
          <p:spPr>
            <a:xfrm>
              <a:off x="945510" y="2329533"/>
              <a:ext cx="567654" cy="369392"/>
            </a:xfrm>
            <a:prstGeom prst="rect">
              <a:avLst/>
            </a:prstGeom>
            <a:noFill/>
          </p:spPr>
          <p:txBody>
            <a:bodyPr wrap="none">
              <a:spAutoFit/>
            </a:bodyPr>
            <a:lstStyle/>
            <a:p>
              <a:pPr>
                <a:defRPr/>
              </a:pPr>
              <a:r>
                <a:rPr lang="en-US" dirty="0">
                  <a:latin typeface="+mn-lt"/>
                </a:rPr>
                <a:t>100</a:t>
              </a:r>
            </a:p>
          </p:txBody>
        </p:sp>
        <p:sp>
          <p:nvSpPr>
            <p:cNvPr id="18" name="TextBox 17">
              <a:extLst>
                <a:ext uri="{FF2B5EF4-FFF2-40B4-BE49-F238E27FC236}">
                  <a16:creationId xmlns:a16="http://schemas.microsoft.com/office/drawing/2014/main" id="{EAEF50D2-12C0-4F04-B1CF-F1430C57C3CD}"/>
                </a:ext>
              </a:extLst>
            </p:cNvPr>
            <p:cNvSpPr txBox="1"/>
            <p:nvPr/>
          </p:nvSpPr>
          <p:spPr>
            <a:xfrm>
              <a:off x="1058103" y="1647579"/>
              <a:ext cx="440987" cy="369392"/>
            </a:xfrm>
            <a:prstGeom prst="rect">
              <a:avLst/>
            </a:prstGeom>
            <a:noFill/>
          </p:spPr>
          <p:txBody>
            <a:bodyPr wrap="none">
              <a:spAutoFit/>
            </a:bodyPr>
            <a:lstStyle/>
            <a:p>
              <a:pPr>
                <a:defRPr/>
              </a:pPr>
              <a:r>
                <a:rPr lang="en-US" dirty="0">
                  <a:latin typeface="+mn-lt"/>
                </a:rPr>
                <a:t>10</a:t>
              </a:r>
            </a:p>
          </p:txBody>
        </p:sp>
        <p:sp>
          <p:nvSpPr>
            <p:cNvPr id="19" name="TextBox 18">
              <a:extLst>
                <a:ext uri="{FF2B5EF4-FFF2-40B4-BE49-F238E27FC236}">
                  <a16:creationId xmlns:a16="http://schemas.microsoft.com/office/drawing/2014/main" id="{F32F4286-EFED-46B0-8AEC-6C26C167C38A}"/>
                </a:ext>
              </a:extLst>
            </p:cNvPr>
            <p:cNvSpPr txBox="1"/>
            <p:nvPr/>
          </p:nvSpPr>
          <p:spPr>
            <a:xfrm>
              <a:off x="1524891" y="3972853"/>
              <a:ext cx="440987" cy="371759"/>
            </a:xfrm>
            <a:prstGeom prst="rect">
              <a:avLst/>
            </a:prstGeom>
            <a:noFill/>
          </p:spPr>
          <p:txBody>
            <a:bodyPr wrap="none">
              <a:spAutoFit/>
            </a:bodyPr>
            <a:lstStyle/>
            <a:p>
              <a:pPr>
                <a:defRPr/>
              </a:pPr>
              <a:r>
                <a:rPr lang="en-US" dirty="0">
                  <a:latin typeface="+mn-lt"/>
                </a:rPr>
                <a:t>10</a:t>
              </a:r>
            </a:p>
          </p:txBody>
        </p:sp>
        <p:sp>
          <p:nvSpPr>
            <p:cNvPr id="20" name="TextBox 19">
              <a:extLst>
                <a:ext uri="{FF2B5EF4-FFF2-40B4-BE49-F238E27FC236}">
                  <a16:creationId xmlns:a16="http://schemas.microsoft.com/office/drawing/2014/main" id="{92E5A508-0404-488A-9412-91E5F5C5CC7F}"/>
                </a:ext>
              </a:extLst>
            </p:cNvPr>
            <p:cNvSpPr txBox="1"/>
            <p:nvPr/>
          </p:nvSpPr>
          <p:spPr>
            <a:xfrm>
              <a:off x="1677361" y="2646831"/>
              <a:ext cx="440987" cy="369392"/>
            </a:xfrm>
            <a:prstGeom prst="rect">
              <a:avLst/>
            </a:prstGeom>
            <a:noFill/>
          </p:spPr>
          <p:txBody>
            <a:bodyPr wrap="none">
              <a:spAutoFit/>
            </a:bodyPr>
            <a:lstStyle/>
            <a:p>
              <a:pPr>
                <a:defRPr/>
              </a:pPr>
              <a:r>
                <a:rPr lang="en-US" dirty="0">
                  <a:latin typeface="+mn-lt"/>
                </a:rPr>
                <a:t>80</a:t>
              </a:r>
            </a:p>
          </p:txBody>
        </p:sp>
        <p:sp>
          <p:nvSpPr>
            <p:cNvPr id="21" name="TextBox 20">
              <a:extLst>
                <a:ext uri="{FF2B5EF4-FFF2-40B4-BE49-F238E27FC236}">
                  <a16:creationId xmlns:a16="http://schemas.microsoft.com/office/drawing/2014/main" id="{3A0A01A1-30B4-476A-9500-D61BEC2EE817}"/>
                </a:ext>
              </a:extLst>
            </p:cNvPr>
            <p:cNvSpPr txBox="1"/>
            <p:nvPr/>
          </p:nvSpPr>
          <p:spPr>
            <a:xfrm>
              <a:off x="1677361" y="2215874"/>
              <a:ext cx="440987" cy="369392"/>
            </a:xfrm>
            <a:prstGeom prst="rect">
              <a:avLst/>
            </a:prstGeom>
            <a:noFill/>
          </p:spPr>
          <p:txBody>
            <a:bodyPr wrap="none">
              <a:spAutoFit/>
            </a:bodyPr>
            <a:lstStyle/>
            <a:p>
              <a:pPr>
                <a:defRPr/>
              </a:pPr>
              <a:r>
                <a:rPr lang="en-US" dirty="0">
                  <a:latin typeface="+mn-lt"/>
                </a:rPr>
                <a:t>75</a:t>
              </a:r>
            </a:p>
          </p:txBody>
        </p:sp>
        <p:sp>
          <p:nvSpPr>
            <p:cNvPr id="22" name="TextBox 21">
              <a:extLst>
                <a:ext uri="{FF2B5EF4-FFF2-40B4-BE49-F238E27FC236}">
                  <a16:creationId xmlns:a16="http://schemas.microsoft.com/office/drawing/2014/main" id="{CAD1A308-FB78-4DF4-928A-B0392AC1990E}"/>
                </a:ext>
              </a:extLst>
            </p:cNvPr>
            <p:cNvSpPr txBox="1"/>
            <p:nvPr/>
          </p:nvSpPr>
          <p:spPr>
            <a:xfrm>
              <a:off x="3891679" y="3579782"/>
              <a:ext cx="506666" cy="369392"/>
            </a:xfrm>
            <a:prstGeom prst="rect">
              <a:avLst/>
            </a:prstGeom>
            <a:noFill/>
          </p:spPr>
          <p:txBody>
            <a:bodyPr wrap="none">
              <a:spAutoFit/>
            </a:bodyPr>
            <a:lstStyle/>
            <a:p>
              <a:pPr>
                <a:defRPr/>
              </a:pPr>
              <a:r>
                <a:rPr lang="en-US" dirty="0">
                  <a:latin typeface="+mn-lt"/>
                </a:rPr>
                <a:t>0.3</a:t>
              </a:r>
            </a:p>
          </p:txBody>
        </p:sp>
        <p:sp>
          <p:nvSpPr>
            <p:cNvPr id="23" name="TextBox 22">
              <a:extLst>
                <a:ext uri="{FF2B5EF4-FFF2-40B4-BE49-F238E27FC236}">
                  <a16:creationId xmlns:a16="http://schemas.microsoft.com/office/drawing/2014/main" id="{E005A8C5-4F58-4D35-A58A-70AFC3AC9B94}"/>
                </a:ext>
              </a:extLst>
            </p:cNvPr>
            <p:cNvSpPr txBox="1"/>
            <p:nvPr/>
          </p:nvSpPr>
          <p:spPr>
            <a:xfrm>
              <a:off x="2732915" y="5199423"/>
              <a:ext cx="314321" cy="369392"/>
            </a:xfrm>
            <a:prstGeom prst="rect">
              <a:avLst/>
            </a:prstGeom>
            <a:noFill/>
          </p:spPr>
          <p:txBody>
            <a:bodyPr wrap="none">
              <a:spAutoFit/>
            </a:bodyPr>
            <a:lstStyle/>
            <a:p>
              <a:pPr>
                <a:defRPr/>
              </a:pPr>
              <a:r>
                <a:rPr lang="en-US" dirty="0">
                  <a:latin typeface="+mn-lt"/>
                </a:rPr>
                <a:t>1</a:t>
              </a:r>
            </a:p>
          </p:txBody>
        </p:sp>
        <p:sp>
          <p:nvSpPr>
            <p:cNvPr id="24" name="TextBox 23">
              <a:extLst>
                <a:ext uri="{FF2B5EF4-FFF2-40B4-BE49-F238E27FC236}">
                  <a16:creationId xmlns:a16="http://schemas.microsoft.com/office/drawing/2014/main" id="{0D32A975-5B95-468A-AD4F-7BE42C5F9084}"/>
                </a:ext>
              </a:extLst>
            </p:cNvPr>
            <p:cNvSpPr txBox="1"/>
            <p:nvPr/>
          </p:nvSpPr>
          <p:spPr>
            <a:xfrm>
              <a:off x="4245875" y="1867793"/>
              <a:ext cx="504321" cy="369392"/>
            </a:xfrm>
            <a:prstGeom prst="rect">
              <a:avLst/>
            </a:prstGeom>
            <a:noFill/>
          </p:spPr>
          <p:txBody>
            <a:bodyPr wrap="none">
              <a:spAutoFit/>
            </a:bodyPr>
            <a:lstStyle/>
            <a:p>
              <a:pPr>
                <a:defRPr/>
              </a:pPr>
              <a:r>
                <a:rPr lang="en-US" dirty="0">
                  <a:latin typeface="+mn-lt"/>
                </a:rPr>
                <a:t>0.5</a:t>
              </a:r>
            </a:p>
          </p:txBody>
        </p:sp>
      </p:grpSp>
      <p:sp>
        <p:nvSpPr>
          <p:cNvPr id="87043" name="Title 1">
            <a:extLst>
              <a:ext uri="{FF2B5EF4-FFF2-40B4-BE49-F238E27FC236}">
                <a16:creationId xmlns:a16="http://schemas.microsoft.com/office/drawing/2014/main" id="{1DCC2DEF-5F4E-408F-9414-9B94C81A31AD}"/>
              </a:ext>
            </a:extLst>
          </p:cNvPr>
          <p:cNvSpPr>
            <a:spLocks noGrp="1"/>
          </p:cNvSpPr>
          <p:nvPr>
            <p:ph type="title"/>
          </p:nvPr>
        </p:nvSpPr>
        <p:spPr/>
        <p:txBody>
          <a:bodyPr/>
          <a:lstStyle/>
          <a:p>
            <a:r>
              <a:rPr lang="en-US" altLang="en-US">
                <a:ea typeface="ＭＳ Ｐゴシック" panose="020B0600070205080204" pitchFamily="34" charset="-128"/>
              </a:rPr>
              <a:t>2-D Maps Reveal Spatial Distribution</a:t>
            </a:r>
          </a:p>
        </p:txBody>
      </p:sp>
      <p:sp>
        <p:nvSpPr>
          <p:cNvPr id="87044" name="Content Placeholder 2">
            <a:extLst>
              <a:ext uri="{FF2B5EF4-FFF2-40B4-BE49-F238E27FC236}">
                <a16:creationId xmlns:a16="http://schemas.microsoft.com/office/drawing/2014/main" id="{F7B76287-D209-402E-B8AA-AA90AD69D00E}"/>
              </a:ext>
            </a:extLst>
          </p:cNvPr>
          <p:cNvSpPr>
            <a:spLocks noGrp="1"/>
          </p:cNvSpPr>
          <p:nvPr>
            <p:ph idx="1"/>
          </p:nvPr>
        </p:nvSpPr>
        <p:spPr>
          <a:xfrm>
            <a:off x="398463" y="1524000"/>
            <a:ext cx="7543800" cy="1600200"/>
          </a:xfrm>
        </p:spPr>
        <p:txBody>
          <a:bodyPr/>
          <a:lstStyle/>
          <a:p>
            <a:r>
              <a:rPr lang="en-US" altLang="en-US" sz="2000">
                <a:ea typeface="ＭＳ Ｐゴシック" panose="020B0600070205080204" pitchFamily="34" charset="-128"/>
              </a:rPr>
              <a:t>2-D map</a:t>
            </a:r>
          </a:p>
          <a:p>
            <a:r>
              <a:rPr lang="en-US" altLang="en-US" sz="2000">
                <a:ea typeface="ＭＳ Ｐゴシック" panose="020B0600070205080204" pitchFamily="34" charset="-128"/>
              </a:rPr>
              <a:t>Pros: Provides spatial distribution of concentrations and location of highest detected concentration</a:t>
            </a:r>
          </a:p>
          <a:p>
            <a:r>
              <a:rPr lang="en-US" altLang="en-US" sz="2000">
                <a:ea typeface="ＭＳ Ｐゴシック" panose="020B0600070205080204" pitchFamily="34" charset="-128"/>
              </a:rPr>
              <a:t>Cons: No temporal information</a:t>
            </a:r>
          </a:p>
        </p:txBody>
      </p:sp>
      <p:sp>
        <p:nvSpPr>
          <p:cNvPr id="87045" name="Rectangle 3">
            <a:extLst>
              <a:ext uri="{FF2B5EF4-FFF2-40B4-BE49-F238E27FC236}">
                <a16:creationId xmlns:a16="http://schemas.microsoft.com/office/drawing/2014/main" id="{987E6043-6E6E-4A94-BA74-22CB4D4BC2A9}"/>
              </a:ext>
            </a:extLst>
          </p:cNvPr>
          <p:cNvSpPr>
            <a:spLocks noChangeArrowheads="1"/>
          </p:cNvSpPr>
          <p:nvPr/>
        </p:nvSpPr>
        <p:spPr bwMode="auto">
          <a:xfrm>
            <a:off x="0" y="6488113"/>
            <a:ext cx="300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4"/>
              </a:rPr>
              <a:t>ITRC RISK-3 Section 4.4.1</a:t>
            </a:r>
            <a:endParaRPr lang="en-US" altLang="en-US" sz="1800">
              <a:solidFill>
                <a:schemeClr val="tx1"/>
              </a:solidFill>
            </a:endParaRPr>
          </a:p>
        </p:txBody>
      </p:sp>
      <p:sp>
        <p:nvSpPr>
          <p:cNvPr id="87046" name="TextBox 1">
            <a:extLst>
              <a:ext uri="{FF2B5EF4-FFF2-40B4-BE49-F238E27FC236}">
                <a16:creationId xmlns:a16="http://schemas.microsoft.com/office/drawing/2014/main" id="{4603AB8B-D1BA-4BC7-85D7-BFAF865146E3}"/>
              </a:ext>
            </a:extLst>
          </p:cNvPr>
          <p:cNvSpPr txBox="1">
            <a:spLocks noChangeArrowheads="1"/>
          </p:cNvSpPr>
          <p:nvPr/>
        </p:nvSpPr>
        <p:spPr bwMode="auto">
          <a:xfrm>
            <a:off x="3663950" y="6232525"/>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
                <a:schemeClr val="accent2"/>
              </a:buClr>
              <a:buSzTx/>
              <a:buFont typeface="Arial" panose="020B0604020202020204" pitchFamily="34" charset="0"/>
              <a:buChar char="•"/>
            </a:pPr>
            <a:r>
              <a:rPr lang="en-US" altLang="en-US" sz="1800">
                <a:solidFill>
                  <a:schemeClr val="tx1"/>
                </a:solidFill>
              </a:rPr>
              <a:t>= </a:t>
            </a:r>
            <a:r>
              <a:rPr lang="en-US" altLang="en-US" sz="1800" i="1">
                <a:solidFill>
                  <a:schemeClr val="tx1"/>
                </a:solidFill>
              </a:rPr>
              <a:t>sampling location</a:t>
            </a:r>
          </a:p>
        </p:txBody>
      </p:sp>
      <p:sp>
        <p:nvSpPr>
          <p:cNvPr id="87047" name="TextBox 1">
            <a:extLst>
              <a:ext uri="{FF2B5EF4-FFF2-40B4-BE49-F238E27FC236}">
                <a16:creationId xmlns:a16="http://schemas.microsoft.com/office/drawing/2014/main" id="{D7006AE0-5F2F-49B8-9F31-79FF969F6047}"/>
              </a:ext>
            </a:extLst>
          </p:cNvPr>
          <p:cNvSpPr txBox="1">
            <a:spLocks noChangeArrowheads="1"/>
          </p:cNvSpPr>
          <p:nvPr/>
        </p:nvSpPr>
        <p:spPr bwMode="auto">
          <a:xfrm>
            <a:off x="7086600" y="4419600"/>
            <a:ext cx="1600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Figure 6-10. Hypothetical exposure area with clustered data.</a:t>
            </a:r>
          </a:p>
          <a:p>
            <a:pPr>
              <a:spcBef>
                <a:spcPct val="0"/>
              </a:spcBef>
              <a:buClrTx/>
              <a:buSzTx/>
              <a:buFontTx/>
              <a:buNone/>
            </a:pPr>
            <a:endParaRPr lang="en-US" altLang="en-US" sz="180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5D6B4D1C-45AB-4633-8238-5B33090C9683}"/>
              </a:ext>
            </a:extLst>
          </p:cNvPr>
          <p:cNvSpPr>
            <a:spLocks noGrp="1"/>
          </p:cNvSpPr>
          <p:nvPr>
            <p:ph type="title"/>
          </p:nvPr>
        </p:nvSpPr>
        <p:spPr/>
        <p:txBody>
          <a:bodyPr/>
          <a:lstStyle/>
          <a:p>
            <a:r>
              <a:rPr lang="en-US" altLang="en-US">
                <a:ea typeface="ＭＳ Ｐゴシック" panose="020B0600070205080204" pitchFamily="34" charset="-128"/>
              </a:rPr>
              <a:t>Select Conservative Screening Levels for Site Exposures</a:t>
            </a:r>
          </a:p>
        </p:txBody>
      </p:sp>
      <p:sp>
        <p:nvSpPr>
          <p:cNvPr id="89091" name="Content Placeholder 2">
            <a:extLst>
              <a:ext uri="{FF2B5EF4-FFF2-40B4-BE49-F238E27FC236}">
                <a16:creationId xmlns:a16="http://schemas.microsoft.com/office/drawing/2014/main" id="{445FBCB0-7936-4E7C-9697-09E0ED489CE2}"/>
              </a:ext>
            </a:extLst>
          </p:cNvPr>
          <p:cNvSpPr>
            <a:spLocks noGrp="1"/>
          </p:cNvSpPr>
          <p:nvPr>
            <p:ph idx="1"/>
          </p:nvPr>
        </p:nvSpPr>
        <p:spPr>
          <a:xfrm>
            <a:off x="609600" y="1524000"/>
            <a:ext cx="8153400" cy="4114800"/>
          </a:xfrm>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Identifying appropriate screening levels</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Select applicable screening values consistent with the CSM and regulatory framework</a:t>
            </a:r>
          </a:p>
          <a:p>
            <a:r>
              <a:rPr lang="en-US" altLang="en-US">
                <a:ea typeface="ＭＳ Ｐゴシック" panose="020B0600070205080204" pitchFamily="34" charset="-128"/>
              </a:rPr>
              <a:t>Screening levels</a:t>
            </a:r>
          </a:p>
          <a:p>
            <a:pPr lvl="1"/>
            <a:r>
              <a:rPr lang="en-US" altLang="en-US">
                <a:ea typeface="ＭＳ Ｐゴシック" panose="020B0600070205080204" pitchFamily="34" charset="-128"/>
              </a:rPr>
              <a:t>Conservative for site scenarios</a:t>
            </a:r>
          </a:p>
          <a:p>
            <a:pPr lvl="1"/>
            <a:r>
              <a:rPr lang="en-US" altLang="en-US">
                <a:ea typeface="ＭＳ Ｐゴシック" panose="020B0600070205080204" pitchFamily="34" charset="-128"/>
              </a:rPr>
              <a:t>Identify chemicals for further evaluation</a:t>
            </a:r>
          </a:p>
          <a:p>
            <a:pPr lvl="1"/>
            <a:r>
              <a:rPr lang="en-US" altLang="en-US">
                <a:ea typeface="ＭＳ Ｐゴシック" panose="020B0600070205080204" pitchFamily="34" charset="-128"/>
              </a:rPr>
              <a:t>Vary based on assumptions, risk targets, background</a:t>
            </a:r>
          </a:p>
          <a:p>
            <a:pPr lvl="1"/>
            <a:r>
              <a:rPr lang="en-US" altLang="en-US">
                <a:ea typeface="ＭＳ Ｐゴシック" panose="020B0600070205080204" pitchFamily="34" charset="-128"/>
              </a:rPr>
              <a:t>Are not cleanup levels</a:t>
            </a:r>
          </a:p>
          <a:p>
            <a:r>
              <a:rPr lang="en-US" altLang="en-US">
                <a:ea typeface="ＭＳ Ｐゴシック" panose="020B0600070205080204" pitchFamily="34" charset="-128"/>
              </a:rPr>
              <a:t>Plan for changes in screening levels</a:t>
            </a:r>
          </a:p>
          <a:p>
            <a:pPr lvl="1"/>
            <a:r>
              <a:rPr lang="en-US" altLang="en-US">
                <a:ea typeface="ＭＳ Ｐゴシック" panose="020B0600070205080204" pitchFamily="34" charset="-128"/>
              </a:rPr>
              <a:t>Values may change</a:t>
            </a:r>
          </a:p>
          <a:p>
            <a:pPr lvl="1"/>
            <a:r>
              <a:rPr lang="en-US" altLang="en-US">
                <a:ea typeface="ＭＳ Ｐゴシック" panose="020B0600070205080204" pitchFamily="34" charset="-128"/>
              </a:rPr>
              <a:t>Exposure scenarios may change</a:t>
            </a:r>
          </a:p>
        </p:txBody>
      </p:sp>
      <p:sp>
        <p:nvSpPr>
          <p:cNvPr id="89092" name="Rectangle 3">
            <a:extLst>
              <a:ext uri="{FF2B5EF4-FFF2-40B4-BE49-F238E27FC236}">
                <a16:creationId xmlns:a16="http://schemas.microsoft.com/office/drawing/2014/main" id="{8AA8E2C6-6E4A-49FA-A29A-E1243BB15AB0}"/>
              </a:ext>
            </a:extLst>
          </p:cNvPr>
          <p:cNvSpPr>
            <a:spLocks noChangeArrowheads="1"/>
          </p:cNvSpPr>
          <p:nvPr/>
        </p:nvSpPr>
        <p:spPr bwMode="auto">
          <a:xfrm>
            <a:off x="0" y="6478588"/>
            <a:ext cx="294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4.5.1</a:t>
            </a:r>
            <a:endParaRPr lang="en-US" altLang="en-US" sz="180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CF0ACE39-D751-47C1-A1A4-FD0FF7DFF454}"/>
              </a:ext>
            </a:extLst>
          </p:cNvPr>
          <p:cNvSpPr>
            <a:spLocks noGrp="1"/>
          </p:cNvSpPr>
          <p:nvPr>
            <p:ph type="title"/>
          </p:nvPr>
        </p:nvSpPr>
        <p:spPr/>
        <p:txBody>
          <a:bodyPr/>
          <a:lstStyle/>
          <a:p>
            <a:r>
              <a:rPr lang="en-US" altLang="en-US">
                <a:ea typeface="ＭＳ Ｐゴシック" panose="020B0600070205080204" pitchFamily="34" charset="-128"/>
              </a:rPr>
              <a:t>Example – Screening Levels (SLs) are Conservative for the CSM</a:t>
            </a:r>
          </a:p>
        </p:txBody>
      </p:sp>
      <p:sp>
        <p:nvSpPr>
          <p:cNvPr id="91139" name="Content Placeholder 2">
            <a:extLst>
              <a:ext uri="{FF2B5EF4-FFF2-40B4-BE49-F238E27FC236}">
                <a16:creationId xmlns:a16="http://schemas.microsoft.com/office/drawing/2014/main" id="{52511FDF-771A-435D-91F7-550DD45B33E2}"/>
              </a:ext>
            </a:extLst>
          </p:cNvPr>
          <p:cNvSpPr>
            <a:spLocks noGrp="1"/>
          </p:cNvSpPr>
          <p:nvPr>
            <p:ph idx="1"/>
          </p:nvPr>
        </p:nvSpPr>
        <p:spPr>
          <a:xfrm>
            <a:off x="609600" y="1524000"/>
            <a:ext cx="7772400" cy="4114800"/>
          </a:xfrm>
        </p:spPr>
        <p:txBody>
          <a:bodyPr/>
          <a:lstStyle/>
          <a:p>
            <a:r>
              <a:rPr lang="en-US" altLang="en-US" sz="2000">
                <a:ea typeface="ＭＳ Ｐゴシック" panose="020B0600070205080204" pitchFamily="34" charset="-128"/>
              </a:rPr>
              <a:t>Shallow creek in residential area; no edible-size fish</a:t>
            </a:r>
          </a:p>
          <a:p>
            <a:r>
              <a:rPr lang="en-US" altLang="en-US" sz="2000">
                <a:ea typeface="ＭＳ Ｐゴシック" panose="020B0600070205080204" pitchFamily="34" charset="-128"/>
              </a:rPr>
              <a:t>Exposure scenario – wading</a:t>
            </a:r>
          </a:p>
          <a:p>
            <a:r>
              <a:rPr lang="en-US" altLang="en-US" sz="2000">
                <a:ea typeface="ＭＳ Ｐゴシック" panose="020B0600070205080204" pitchFamily="34" charset="-128"/>
              </a:rPr>
              <a:t>Sediment - residential soil SLs </a:t>
            </a:r>
          </a:p>
          <a:p>
            <a:r>
              <a:rPr lang="en-US" altLang="en-US" sz="2000">
                <a:ea typeface="ＭＳ Ｐゴシック" panose="020B0600070205080204" pitchFamily="34" charset="-128"/>
              </a:rPr>
              <a:t>Surface water – drinking water SLs</a:t>
            </a:r>
          </a:p>
        </p:txBody>
      </p:sp>
      <p:sp>
        <p:nvSpPr>
          <p:cNvPr id="91140" name="Rectangle 3">
            <a:extLst>
              <a:ext uri="{FF2B5EF4-FFF2-40B4-BE49-F238E27FC236}">
                <a16:creationId xmlns:a16="http://schemas.microsoft.com/office/drawing/2014/main" id="{28FFB72A-D282-4784-A9E4-DD23FCD2049C}"/>
              </a:ext>
            </a:extLst>
          </p:cNvPr>
          <p:cNvSpPr>
            <a:spLocks noChangeArrowheads="1"/>
          </p:cNvSpPr>
          <p:nvPr/>
        </p:nvSpPr>
        <p:spPr bwMode="auto">
          <a:xfrm>
            <a:off x="0" y="6465888"/>
            <a:ext cx="313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4.5.1.1</a:t>
            </a:r>
            <a:endParaRPr lang="en-US" altLang="en-US" sz="1800">
              <a:solidFill>
                <a:schemeClr val="tx1"/>
              </a:solidFill>
            </a:endParaRPr>
          </a:p>
        </p:txBody>
      </p:sp>
      <p:pic>
        <p:nvPicPr>
          <p:cNvPr id="91141" name="Picture 1">
            <a:extLst>
              <a:ext uri="{FF2B5EF4-FFF2-40B4-BE49-F238E27FC236}">
                <a16:creationId xmlns:a16="http://schemas.microsoft.com/office/drawing/2014/main" id="{E892AAE5-CE7D-492C-AAF2-9F47693FA3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2638" y="3048000"/>
            <a:ext cx="8048625"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Rectangle 5">
            <a:extLst>
              <a:ext uri="{FF2B5EF4-FFF2-40B4-BE49-F238E27FC236}">
                <a16:creationId xmlns:a16="http://schemas.microsoft.com/office/drawing/2014/main" id="{E91EDF42-0618-4508-9D5B-B17F9B63DDB3}"/>
              </a:ext>
            </a:extLst>
          </p:cNvPr>
          <p:cNvSpPr>
            <a:spLocks noChangeArrowheads="1"/>
          </p:cNvSpPr>
          <p:nvPr/>
        </p:nvSpPr>
        <p:spPr bwMode="auto">
          <a:xfrm>
            <a:off x="3413125" y="6477000"/>
            <a:ext cx="571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Photo Source: B. Selcoe, used with permission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37957FB9-C875-439A-98CB-3F99F5CE29A1}"/>
              </a:ext>
            </a:extLst>
          </p:cNvPr>
          <p:cNvSpPr>
            <a:spLocks noGrp="1"/>
          </p:cNvSpPr>
          <p:nvPr>
            <p:ph type="title"/>
          </p:nvPr>
        </p:nvSpPr>
        <p:spPr/>
        <p:txBody>
          <a:bodyPr/>
          <a:lstStyle/>
          <a:p>
            <a:r>
              <a:rPr lang="en-US" altLang="en-US">
                <a:ea typeface="ＭＳ Ｐゴシック" panose="020B0600070205080204" pitchFamily="34" charset="-128"/>
              </a:rPr>
              <a:t>Many More Issues Addressed in Chapter 4</a:t>
            </a:r>
          </a:p>
        </p:txBody>
      </p:sp>
      <p:sp>
        <p:nvSpPr>
          <p:cNvPr id="95234" name="Content Placeholder 2">
            <a:extLst>
              <a:ext uri="{FF2B5EF4-FFF2-40B4-BE49-F238E27FC236}">
                <a16:creationId xmlns:a16="http://schemas.microsoft.com/office/drawing/2014/main" id="{2C1C8495-827B-4E24-82DC-F453197E21E6}"/>
              </a:ext>
            </a:extLst>
          </p:cNvPr>
          <p:cNvSpPr>
            <a:spLocks noGrp="1"/>
          </p:cNvSpPr>
          <p:nvPr>
            <p:ph idx="1"/>
          </p:nvPr>
        </p:nvSpPr>
        <p:spPr>
          <a:xfrm>
            <a:off x="609600" y="1524000"/>
            <a:ext cx="7772400" cy="4800600"/>
          </a:xfrm>
        </p:spPr>
        <p:txBody>
          <a:bodyPr>
            <a:normAutofit lnSpcReduction="10000"/>
          </a:bodyPr>
          <a:lstStyle/>
          <a:p>
            <a:pPr>
              <a:defRPr/>
            </a:pPr>
            <a:r>
              <a:rPr lang="en-US" altLang="en-US" dirty="0"/>
              <a:t>Data Usability (Section 4.2)</a:t>
            </a:r>
          </a:p>
          <a:p>
            <a:pPr lvl="1">
              <a:defRPr/>
            </a:pPr>
            <a:r>
              <a:rPr lang="en-US" altLang="en-US" dirty="0"/>
              <a:t>Measurement units</a:t>
            </a:r>
          </a:p>
          <a:p>
            <a:pPr lvl="1">
              <a:defRPr/>
            </a:pPr>
            <a:r>
              <a:rPr lang="en-US" altLang="en-US" dirty="0"/>
              <a:t>Data representativeness</a:t>
            </a:r>
          </a:p>
          <a:p>
            <a:pPr>
              <a:defRPr/>
            </a:pPr>
            <a:r>
              <a:rPr lang="en-US" altLang="en-US" dirty="0"/>
              <a:t>Data Reduction Concerns (Section 4.3)</a:t>
            </a:r>
          </a:p>
          <a:p>
            <a:pPr lvl="1">
              <a:defRPr/>
            </a:pPr>
            <a:r>
              <a:rPr lang="en-US" altLang="en-US" dirty="0"/>
              <a:t>Duplicate samples</a:t>
            </a:r>
          </a:p>
          <a:p>
            <a:pPr lvl="1">
              <a:defRPr/>
            </a:pPr>
            <a:r>
              <a:rPr lang="en-US" altLang="en-US" dirty="0"/>
              <a:t>Pooling data</a:t>
            </a:r>
          </a:p>
          <a:p>
            <a:pPr lvl="1">
              <a:defRPr/>
            </a:pPr>
            <a:r>
              <a:rPr lang="en-US" altLang="en-US" dirty="0"/>
              <a:t>Non-detects</a:t>
            </a:r>
          </a:p>
          <a:p>
            <a:pPr>
              <a:defRPr/>
            </a:pPr>
            <a:r>
              <a:rPr lang="en-US" altLang="en-US" dirty="0"/>
              <a:t>Data Screening and Chemical Selection Processes (Section 4.5) </a:t>
            </a:r>
          </a:p>
          <a:p>
            <a:pPr lvl="1">
              <a:defRPr/>
            </a:pPr>
            <a:r>
              <a:rPr lang="en-US" altLang="en-US" dirty="0"/>
              <a:t>Chemicals with missing screening values</a:t>
            </a:r>
          </a:p>
          <a:p>
            <a:pPr lvl="1">
              <a:defRPr/>
            </a:pPr>
            <a:r>
              <a:rPr lang="en-US" altLang="en-US" dirty="0"/>
              <a:t>Consideration of background</a:t>
            </a:r>
          </a:p>
          <a:p>
            <a:pPr lvl="1">
              <a:defRPr/>
            </a:pP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6" descr="C:\Users\Juliana\Desktop\Picture2.jpg">
            <a:extLst>
              <a:ext uri="{FF2B5EF4-FFF2-40B4-BE49-F238E27FC236}">
                <a16:creationId xmlns:a16="http://schemas.microsoft.com/office/drawing/2014/main" id="{6CE5C4B0-9237-4673-94EF-B9EE91E16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1676400"/>
            <a:ext cx="6072188"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itle 1">
            <a:extLst>
              <a:ext uri="{FF2B5EF4-FFF2-40B4-BE49-F238E27FC236}">
                <a16:creationId xmlns:a16="http://schemas.microsoft.com/office/drawing/2014/main" id="{E808CC5C-0067-43B7-8083-54CDFB591269}"/>
              </a:ext>
            </a:extLst>
          </p:cNvPr>
          <p:cNvSpPr>
            <a:spLocks noGrp="1"/>
          </p:cNvSpPr>
          <p:nvPr>
            <p:ph type="title"/>
          </p:nvPr>
        </p:nvSpPr>
        <p:spPr/>
        <p:txBody>
          <a:bodyPr/>
          <a:lstStyle/>
          <a:p>
            <a:r>
              <a:rPr lang="en-US" altLang="en-US">
                <a:ea typeface="ＭＳ Ｐゴシック" panose="020B0600070205080204" pitchFamily="34" charset="-128"/>
              </a:rPr>
              <a:t>Toxicity (Chapter 5)</a:t>
            </a:r>
          </a:p>
        </p:txBody>
      </p:sp>
      <p:sp>
        <p:nvSpPr>
          <p:cNvPr id="95236" name="Oval 1">
            <a:extLst>
              <a:ext uri="{FF2B5EF4-FFF2-40B4-BE49-F238E27FC236}">
                <a16:creationId xmlns:a16="http://schemas.microsoft.com/office/drawing/2014/main" id="{E2984320-82CC-4FE8-A0DB-5E4E07A9FC8E}"/>
              </a:ext>
            </a:extLst>
          </p:cNvPr>
          <p:cNvSpPr>
            <a:spLocks noChangeArrowheads="1"/>
          </p:cNvSpPr>
          <p:nvPr/>
        </p:nvSpPr>
        <p:spPr bwMode="auto">
          <a:xfrm>
            <a:off x="4724400" y="3048000"/>
            <a:ext cx="1447800" cy="685800"/>
          </a:xfrm>
          <a:prstGeom prst="ellipse">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95237" name="Left Arrow 2">
            <a:extLst>
              <a:ext uri="{FF2B5EF4-FFF2-40B4-BE49-F238E27FC236}">
                <a16:creationId xmlns:a16="http://schemas.microsoft.com/office/drawing/2014/main" id="{45BE2058-0838-4B4E-BA7F-0CE0B28966EF}"/>
              </a:ext>
            </a:extLst>
          </p:cNvPr>
          <p:cNvSpPr>
            <a:spLocks noChangeArrowheads="1"/>
          </p:cNvSpPr>
          <p:nvPr/>
        </p:nvSpPr>
        <p:spPr bwMode="auto">
          <a:xfrm rot="-8850574">
            <a:off x="3392488" y="2628900"/>
            <a:ext cx="1543050" cy="336550"/>
          </a:xfrm>
          <a:prstGeom prst="leftArrow">
            <a:avLst>
              <a:gd name="adj1" fmla="val 50000"/>
              <a:gd name="adj2" fmla="val 50052"/>
            </a:avLst>
          </a:prstGeom>
          <a:solidFill>
            <a:schemeClr val="bg1"/>
          </a:solidFill>
          <a:ln w="9525">
            <a:solidFill>
              <a:srgbClr val="000000"/>
            </a:solidFill>
            <a:miter lim="800000"/>
            <a:headEnd/>
            <a:tailEnd/>
          </a:ln>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C1FC11-117D-4C61-A104-CDBD26F08201}"/>
              </a:ext>
            </a:extLst>
          </p:cNvPr>
          <p:cNvSpPr txBox="1"/>
          <p:nvPr/>
        </p:nvSpPr>
        <p:spPr>
          <a:xfrm>
            <a:off x="1828800" y="1981200"/>
            <a:ext cx="5472113" cy="584200"/>
          </a:xfrm>
          <a:prstGeom prst="rect">
            <a:avLst/>
          </a:prstGeom>
          <a:noFill/>
        </p:spPr>
        <p:txBody>
          <a:bodyPr wrap="none">
            <a:spAutoFit/>
          </a:bodyPr>
          <a:lstStyle/>
          <a:p>
            <a:pPr>
              <a:defRPr/>
            </a:pPr>
            <a:r>
              <a:rPr lang="en-US" sz="3200" b="1" dirty="0">
                <a:latin typeface="+mn-lt"/>
              </a:rPr>
              <a:t>Risk = Toxicity x Exposure</a:t>
            </a:r>
          </a:p>
        </p:txBody>
      </p:sp>
      <p:sp>
        <p:nvSpPr>
          <p:cNvPr id="19457" name="Title 1">
            <a:extLst>
              <a:ext uri="{FF2B5EF4-FFF2-40B4-BE49-F238E27FC236}">
                <a16:creationId xmlns:a16="http://schemas.microsoft.com/office/drawing/2014/main" id="{CE1F11CE-836C-4AD9-AA48-A3EC93A93BD7}"/>
              </a:ext>
            </a:extLst>
          </p:cNvPr>
          <p:cNvSpPr>
            <a:spLocks noGrp="1"/>
          </p:cNvSpPr>
          <p:nvPr>
            <p:ph type="title"/>
          </p:nvPr>
        </p:nvSpPr>
        <p:spPr/>
        <p:txBody>
          <a:bodyPr/>
          <a:lstStyle/>
          <a:p>
            <a:pPr>
              <a:defRPr/>
            </a:pPr>
            <a:r>
              <a:rPr lang="en-US" altLang="en-US" dirty="0">
                <a:latin typeface="+mn-lt"/>
                <a:ea typeface="ＭＳ Ｐゴシック" pitchFamily="34" charset="-128"/>
              </a:rPr>
              <a:t>Toxicity Assessment Overview</a:t>
            </a:r>
          </a:p>
        </p:txBody>
      </p:sp>
      <p:sp>
        <p:nvSpPr>
          <p:cNvPr id="13" name="Content Placeholder 2">
            <a:extLst>
              <a:ext uri="{FF2B5EF4-FFF2-40B4-BE49-F238E27FC236}">
                <a16:creationId xmlns:a16="http://schemas.microsoft.com/office/drawing/2014/main" id="{FA7CEAC8-B017-46ED-B6AC-E3632CC20787}"/>
              </a:ext>
            </a:extLst>
          </p:cNvPr>
          <p:cNvSpPr txBox="1">
            <a:spLocks/>
          </p:cNvSpPr>
          <p:nvPr/>
        </p:nvSpPr>
        <p:spPr>
          <a:xfrm>
            <a:off x="4691063" y="3365500"/>
            <a:ext cx="3363912" cy="1736725"/>
          </a:xfrm>
          <a:prstGeom prst="rect">
            <a:avLst/>
          </a:prstGeom>
          <a:ln w="25400">
            <a:solidFill>
              <a:schemeClr val="tx1"/>
            </a:solidFill>
          </a:ln>
        </p:spPr>
        <p:txBody>
          <a:bodyPr/>
          <a:lstStyle/>
          <a:p>
            <a:pPr marL="231775" indent="-231775" eaLnBrk="1" hangingPunct="1">
              <a:spcBef>
                <a:spcPts val="600"/>
              </a:spcBef>
              <a:buClr>
                <a:srgbClr val="7F7F7F"/>
              </a:buClr>
              <a:buFont typeface="Wingdings" pitchFamily="2" charset="2"/>
              <a:buChar char="§"/>
              <a:defRPr/>
            </a:pPr>
            <a:r>
              <a:rPr lang="en-US" kern="0" dirty="0">
                <a:latin typeface="+mn-lt"/>
              </a:rPr>
              <a:t>How will people contact the chemical?</a:t>
            </a:r>
          </a:p>
          <a:p>
            <a:pPr marL="231775" indent="-231775" eaLnBrk="1" hangingPunct="1">
              <a:spcBef>
                <a:spcPts val="600"/>
              </a:spcBef>
              <a:buClr>
                <a:srgbClr val="7F7F7F"/>
              </a:buClr>
              <a:buFont typeface="Wingdings" pitchFamily="2" charset="2"/>
              <a:buChar char="§"/>
              <a:defRPr/>
            </a:pPr>
            <a:r>
              <a:rPr lang="en-US" kern="0" dirty="0">
                <a:latin typeface="+mn-lt"/>
              </a:rPr>
              <a:t>What is the magnitude, frequency and duration of contact?</a:t>
            </a:r>
          </a:p>
        </p:txBody>
      </p:sp>
      <p:sp>
        <p:nvSpPr>
          <p:cNvPr id="97285" name="Content Placeholder 2">
            <a:extLst>
              <a:ext uri="{FF2B5EF4-FFF2-40B4-BE49-F238E27FC236}">
                <a16:creationId xmlns:a16="http://schemas.microsoft.com/office/drawing/2014/main" id="{18D00270-2CBF-46B3-98E6-C814D7EBF73C}"/>
              </a:ext>
            </a:extLst>
          </p:cNvPr>
          <p:cNvSpPr txBox="1">
            <a:spLocks/>
          </p:cNvSpPr>
          <p:nvPr/>
        </p:nvSpPr>
        <p:spPr bwMode="auto">
          <a:xfrm>
            <a:off x="1062038" y="3365500"/>
            <a:ext cx="3509962" cy="17399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7F7F7F"/>
              </a:buClr>
              <a:buSzTx/>
              <a:buFont typeface="Wingdings" panose="05000000000000000000" pitchFamily="2" charset="2"/>
              <a:buChar char="§"/>
            </a:pPr>
            <a:r>
              <a:rPr lang="en-US" altLang="en-US" sz="1800">
                <a:solidFill>
                  <a:schemeClr val="tx1"/>
                </a:solidFill>
              </a:rPr>
              <a:t>What are the chemical</a:t>
            </a:r>
            <a:r>
              <a:rPr lang="ja-JP" altLang="en-US" sz="1800">
                <a:solidFill>
                  <a:schemeClr val="tx1"/>
                </a:solidFill>
              </a:rPr>
              <a:t>’</a:t>
            </a:r>
            <a:r>
              <a:rPr lang="en-US" altLang="ja-JP" sz="1800">
                <a:solidFill>
                  <a:schemeClr val="tx1"/>
                </a:solidFill>
              </a:rPr>
              <a:t>s health effects?</a:t>
            </a:r>
          </a:p>
          <a:p>
            <a:pPr eaLnBrk="1" hangingPunct="1">
              <a:spcBef>
                <a:spcPts val="600"/>
              </a:spcBef>
              <a:buClr>
                <a:srgbClr val="7F7F7F"/>
              </a:buClr>
              <a:buSzTx/>
              <a:buFont typeface="Wingdings" panose="05000000000000000000" pitchFamily="2" charset="2"/>
              <a:buChar char="§"/>
            </a:pPr>
            <a:r>
              <a:rPr lang="en-US" altLang="en-US" sz="1800">
                <a:solidFill>
                  <a:schemeClr val="tx1"/>
                </a:solidFill>
              </a:rPr>
              <a:t>What is the relationship between exposure and health effects?</a:t>
            </a:r>
          </a:p>
        </p:txBody>
      </p:sp>
      <p:cxnSp>
        <p:nvCxnSpPr>
          <p:cNvPr id="97286" name="Shape 20">
            <a:extLst>
              <a:ext uri="{FF2B5EF4-FFF2-40B4-BE49-F238E27FC236}">
                <a16:creationId xmlns:a16="http://schemas.microsoft.com/office/drawing/2014/main" id="{86CCD3D3-37CE-46C0-939D-1266125AB659}"/>
              </a:ext>
            </a:extLst>
          </p:cNvPr>
          <p:cNvCxnSpPr>
            <a:cxnSpLocks noChangeShapeType="1"/>
          </p:cNvCxnSpPr>
          <p:nvPr/>
        </p:nvCxnSpPr>
        <p:spPr bwMode="auto">
          <a:xfrm rot="5400000" flipH="1" flipV="1">
            <a:off x="2925763" y="2146300"/>
            <a:ext cx="731837" cy="1554163"/>
          </a:xfrm>
          <a:prstGeom prst="bentConnector3">
            <a:avLst>
              <a:gd name="adj1" fmla="val 50000"/>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97287" name="Shape 20">
            <a:extLst>
              <a:ext uri="{FF2B5EF4-FFF2-40B4-BE49-F238E27FC236}">
                <a16:creationId xmlns:a16="http://schemas.microsoft.com/office/drawing/2014/main" id="{E6A06D37-4EAC-482A-A165-AD4A11C02D14}"/>
              </a:ext>
            </a:extLst>
          </p:cNvPr>
          <p:cNvCxnSpPr>
            <a:cxnSpLocks noChangeShapeType="1"/>
          </p:cNvCxnSpPr>
          <p:nvPr/>
        </p:nvCxnSpPr>
        <p:spPr bwMode="auto">
          <a:xfrm rot="16200000" flipV="1">
            <a:off x="5792788" y="2682875"/>
            <a:ext cx="730250" cy="428625"/>
          </a:xfrm>
          <a:prstGeom prst="bentConnector3">
            <a:avLst>
              <a:gd name="adj1" fmla="val 50000"/>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9" descr="C:\Users\Juliana\Desktop\Picture13.jpg">
            <a:extLst>
              <a:ext uri="{FF2B5EF4-FFF2-40B4-BE49-F238E27FC236}">
                <a16:creationId xmlns:a16="http://schemas.microsoft.com/office/drawing/2014/main" id="{E5B3F1FE-CA0D-4CF5-AA1C-2D4D083F8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2832100"/>
            <a:ext cx="60102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itle 1">
            <a:extLst>
              <a:ext uri="{FF2B5EF4-FFF2-40B4-BE49-F238E27FC236}">
                <a16:creationId xmlns:a16="http://schemas.microsoft.com/office/drawing/2014/main" id="{496F3E3B-204F-4815-9324-617F7EEEA361}"/>
              </a:ext>
            </a:extLst>
          </p:cNvPr>
          <p:cNvSpPr>
            <a:spLocks noGrp="1"/>
          </p:cNvSpPr>
          <p:nvPr>
            <p:ph type="title"/>
          </p:nvPr>
        </p:nvSpPr>
        <p:spPr/>
        <p:txBody>
          <a:bodyPr/>
          <a:lstStyle/>
          <a:p>
            <a:r>
              <a:rPr lang="en-US" altLang="en-US">
                <a:ea typeface="ＭＳ Ｐゴシック" panose="020B0600070205080204" pitchFamily="34" charset="-128"/>
              </a:rPr>
              <a:t>Dose Response</a:t>
            </a:r>
          </a:p>
        </p:txBody>
      </p:sp>
      <p:sp>
        <p:nvSpPr>
          <p:cNvPr id="99332" name="Content Placeholder 2">
            <a:extLst>
              <a:ext uri="{FF2B5EF4-FFF2-40B4-BE49-F238E27FC236}">
                <a16:creationId xmlns:a16="http://schemas.microsoft.com/office/drawing/2014/main" id="{DF8AC896-502E-4385-88D3-75F668CAB9F0}"/>
              </a:ext>
            </a:extLst>
          </p:cNvPr>
          <p:cNvSpPr>
            <a:spLocks noGrp="1"/>
          </p:cNvSpPr>
          <p:nvPr>
            <p:ph idx="1"/>
          </p:nvPr>
        </p:nvSpPr>
        <p:spPr>
          <a:xfrm>
            <a:off x="609600" y="1676400"/>
            <a:ext cx="7772400" cy="1143000"/>
          </a:xfrm>
        </p:spPr>
        <p:txBody>
          <a:bodyPr/>
          <a:lstStyle/>
          <a:p>
            <a:r>
              <a:rPr lang="en-US" altLang="en-US">
                <a:ea typeface="ＭＳ Ｐゴシック" panose="020B0600070205080204" pitchFamily="34" charset="-128"/>
              </a:rPr>
              <a:t>Relationship between the exposure and health effects</a:t>
            </a:r>
          </a:p>
        </p:txBody>
      </p:sp>
      <p:sp>
        <p:nvSpPr>
          <p:cNvPr id="99333" name="TextBox 1">
            <a:extLst>
              <a:ext uri="{FF2B5EF4-FFF2-40B4-BE49-F238E27FC236}">
                <a16:creationId xmlns:a16="http://schemas.microsoft.com/office/drawing/2014/main" id="{22FAF383-A2D6-4697-BBB4-990E12AB2916}"/>
              </a:ext>
            </a:extLst>
          </p:cNvPr>
          <p:cNvSpPr txBox="1">
            <a:spLocks noChangeArrowheads="1"/>
          </p:cNvSpPr>
          <p:nvPr/>
        </p:nvSpPr>
        <p:spPr bwMode="auto">
          <a:xfrm>
            <a:off x="0" y="6488113"/>
            <a:ext cx="2763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4"/>
              </a:rPr>
              <a:t>ITRC RISK-3 Appendix B</a:t>
            </a:r>
            <a:endParaRPr lang="en-US" altLang="en-US" sz="1800">
              <a:solidFill>
                <a:schemeClr val="tx1"/>
              </a:solidFill>
            </a:endParaRPr>
          </a:p>
        </p:txBody>
      </p:sp>
      <p:sp>
        <p:nvSpPr>
          <p:cNvPr id="99334" name="TextBox 2">
            <a:extLst>
              <a:ext uri="{FF2B5EF4-FFF2-40B4-BE49-F238E27FC236}">
                <a16:creationId xmlns:a16="http://schemas.microsoft.com/office/drawing/2014/main" id="{22929D00-246F-4A96-9430-C12893343EE5}"/>
              </a:ext>
            </a:extLst>
          </p:cNvPr>
          <p:cNvSpPr txBox="1">
            <a:spLocks noChangeArrowheads="1"/>
          </p:cNvSpPr>
          <p:nvPr/>
        </p:nvSpPr>
        <p:spPr bwMode="auto">
          <a:xfrm rot="-5400000">
            <a:off x="621507" y="3913981"/>
            <a:ext cx="155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b="1">
                <a:solidFill>
                  <a:schemeClr val="tx1"/>
                </a:solidFill>
              </a:rPr>
              <a:t>% Response</a:t>
            </a:r>
          </a:p>
        </p:txBody>
      </p:sp>
      <p:sp>
        <p:nvSpPr>
          <p:cNvPr id="99335" name="TextBox 3">
            <a:extLst>
              <a:ext uri="{FF2B5EF4-FFF2-40B4-BE49-F238E27FC236}">
                <a16:creationId xmlns:a16="http://schemas.microsoft.com/office/drawing/2014/main" id="{9E3ADB3B-AA14-419A-8A5E-AF9F23A14C52}"/>
              </a:ext>
            </a:extLst>
          </p:cNvPr>
          <p:cNvSpPr txBox="1">
            <a:spLocks noChangeArrowheads="1"/>
          </p:cNvSpPr>
          <p:nvPr/>
        </p:nvSpPr>
        <p:spPr bwMode="auto">
          <a:xfrm>
            <a:off x="3152775" y="5902325"/>
            <a:ext cx="267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b="1">
                <a:solidFill>
                  <a:schemeClr val="tx1"/>
                </a:solidFill>
              </a:rPr>
              <a:t>Dose or Concentration</a:t>
            </a:r>
          </a:p>
        </p:txBody>
      </p:sp>
      <p:sp>
        <p:nvSpPr>
          <p:cNvPr id="99336" name="Rectangle 8">
            <a:extLst>
              <a:ext uri="{FF2B5EF4-FFF2-40B4-BE49-F238E27FC236}">
                <a16:creationId xmlns:a16="http://schemas.microsoft.com/office/drawing/2014/main" id="{E39E73EB-4E5F-4686-AB88-7EE714B2E4EF}"/>
              </a:ext>
            </a:extLst>
          </p:cNvPr>
          <p:cNvSpPr>
            <a:spLocks noChangeArrowheads="1"/>
          </p:cNvSpPr>
          <p:nvPr/>
        </p:nvSpPr>
        <p:spPr bwMode="auto">
          <a:xfrm>
            <a:off x="5911850" y="6494463"/>
            <a:ext cx="3206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Source: NCEA, USEPA 2010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FE51F8D3-2ECD-40F2-994F-CD9063BF1979}"/>
              </a:ext>
            </a:extLst>
          </p:cNvPr>
          <p:cNvSpPr>
            <a:spLocks noGrp="1"/>
          </p:cNvSpPr>
          <p:nvPr>
            <p:ph type="title"/>
          </p:nvPr>
        </p:nvSpPr>
        <p:spPr/>
        <p:txBody>
          <a:bodyPr/>
          <a:lstStyle/>
          <a:p>
            <a:r>
              <a:rPr lang="en-US" altLang="en-US">
                <a:ea typeface="ＭＳ Ｐゴシック" panose="020B0600070205080204" pitchFamily="34" charset="-128"/>
              </a:rPr>
              <a:t>Toxicity Issues Encountered</a:t>
            </a:r>
          </a:p>
        </p:txBody>
      </p:sp>
      <p:sp>
        <p:nvSpPr>
          <p:cNvPr id="101379" name="Content Placeholder 4">
            <a:extLst>
              <a:ext uri="{FF2B5EF4-FFF2-40B4-BE49-F238E27FC236}">
                <a16:creationId xmlns:a16="http://schemas.microsoft.com/office/drawing/2014/main" id="{A97F7408-1D96-4503-BE59-7CCA111848C4}"/>
              </a:ext>
            </a:extLst>
          </p:cNvPr>
          <p:cNvSpPr>
            <a:spLocks noGrp="1"/>
          </p:cNvSpPr>
          <p:nvPr>
            <p:ph idx="1"/>
          </p:nvPr>
        </p:nvSpPr>
        <p:spPr>
          <a:xfrm>
            <a:off x="381000" y="1447800"/>
            <a:ext cx="8382000" cy="2819400"/>
          </a:xfrm>
        </p:spPr>
        <p:txBody>
          <a:bodyPr/>
          <a:lstStyle/>
          <a:p>
            <a:r>
              <a:rPr lang="en-US" altLang="en-US" sz="2400">
                <a:ea typeface="ＭＳ Ｐゴシック" panose="020B0600070205080204" pitchFamily="34" charset="-128"/>
              </a:rPr>
              <a:t>Toxicity values may be selected from multiple sources</a:t>
            </a:r>
          </a:p>
          <a:p>
            <a:pPr lvl="2"/>
            <a:r>
              <a:rPr lang="en-US" altLang="en-US" sz="2000">
                <a:ea typeface="ＭＳ Ｐゴシック" panose="020B0600070205080204" pitchFamily="34" charset="-128"/>
              </a:rPr>
              <a:t>e.g. tetrachloroethylene</a:t>
            </a:r>
          </a:p>
          <a:p>
            <a:r>
              <a:rPr lang="en-US" altLang="en-US" sz="2400">
                <a:ea typeface="ＭＳ Ｐゴシック" panose="020B0600070205080204" pitchFamily="34" charset="-128"/>
              </a:rPr>
              <a:t>Toxicity values are reassessed and updated </a:t>
            </a:r>
          </a:p>
          <a:p>
            <a:pPr lvl="2"/>
            <a:r>
              <a:rPr lang="en-US" altLang="en-US" sz="2000">
                <a:ea typeface="ＭＳ Ｐゴシック" panose="020B0600070205080204" pitchFamily="34" charset="-128"/>
              </a:rPr>
              <a:t>e.g. trichloroethylene</a:t>
            </a:r>
          </a:p>
          <a:p>
            <a:r>
              <a:rPr lang="en-US" altLang="en-US" sz="2400">
                <a:ea typeface="ＭＳ Ｐゴシック" panose="020B0600070205080204" pitchFamily="34" charset="-128"/>
              </a:rPr>
              <a:t>A toxicity value may not be adopted nor established</a:t>
            </a:r>
          </a:p>
          <a:p>
            <a:pPr lvl="2"/>
            <a:r>
              <a:rPr lang="en-US" altLang="en-US" sz="2000">
                <a:ea typeface="ＭＳ Ｐゴシック" panose="020B0600070205080204" pitchFamily="34" charset="-128"/>
              </a:rPr>
              <a:t>e.g. TPH</a:t>
            </a:r>
          </a:p>
        </p:txBody>
      </p:sp>
      <p:sp>
        <p:nvSpPr>
          <p:cNvPr id="101380" name="TextBox 1">
            <a:extLst>
              <a:ext uri="{FF2B5EF4-FFF2-40B4-BE49-F238E27FC236}">
                <a16:creationId xmlns:a16="http://schemas.microsoft.com/office/drawing/2014/main" id="{F5B1A916-FEC9-4212-8A26-60751460F0B3}"/>
              </a:ext>
            </a:extLst>
          </p:cNvPr>
          <p:cNvSpPr txBox="1">
            <a:spLocks noChangeArrowheads="1"/>
          </p:cNvSpPr>
          <p:nvPr/>
        </p:nvSpPr>
        <p:spPr bwMode="auto">
          <a:xfrm>
            <a:off x="3644900" y="6429375"/>
            <a:ext cx="5305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USEPA Regional Screening Levels Table excerpt. </a:t>
            </a:r>
          </a:p>
        </p:txBody>
      </p:sp>
      <p:graphicFrame>
        <p:nvGraphicFramePr>
          <p:cNvPr id="3" name="Table 2">
            <a:extLst>
              <a:ext uri="{FF2B5EF4-FFF2-40B4-BE49-F238E27FC236}">
                <a16:creationId xmlns:a16="http://schemas.microsoft.com/office/drawing/2014/main" id="{F742BE88-6F9B-4D51-BC9A-B60E7331D93D}"/>
              </a:ext>
            </a:extLst>
          </p:cNvPr>
          <p:cNvGraphicFramePr>
            <a:graphicFrameLocks noGrp="1"/>
          </p:cNvGraphicFramePr>
          <p:nvPr/>
        </p:nvGraphicFramePr>
        <p:xfrm>
          <a:off x="609600" y="3962400"/>
          <a:ext cx="8299450" cy="1852613"/>
        </p:xfrm>
        <a:graphic>
          <a:graphicData uri="http://schemas.openxmlformats.org/drawingml/2006/table">
            <a:tbl>
              <a:tblPr/>
              <a:tblGrid>
                <a:gridCol w="3429000">
                  <a:extLst>
                    <a:ext uri="{9D8B030D-6E8A-4147-A177-3AD203B41FA5}">
                      <a16:colId xmlns:a16="http://schemas.microsoft.com/office/drawing/2014/main" val="20000"/>
                    </a:ext>
                  </a:extLst>
                </a:gridCol>
                <a:gridCol w="1436688">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47762">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284060">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Arial" pitchFamily="34" charset="0"/>
                        <a:ea typeface="ＭＳ Ｐゴシック" pitchFamily="34" charset="-128"/>
                      </a:endParaRPr>
                    </a:p>
                  </a:txBody>
                  <a:tcPr marL="9048" marR="9048" marT="9044" marB="0" anchor="ctr"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pitchFamily="34" charset="0"/>
                          <a:ea typeface="ＭＳ Ｐゴシック" pitchFamily="34" charset="-128"/>
                        </a:rPr>
                        <a:t>SF</a:t>
                      </a:r>
                      <a:r>
                        <a:rPr kumimoji="0" lang="en-US" altLang="en-US" sz="1800" b="1" i="0" u="none" strike="noStrike" cap="none" normalizeH="0" baseline="-25000">
                          <a:ln>
                            <a:noFill/>
                          </a:ln>
                          <a:solidFill>
                            <a:srgbClr val="000000"/>
                          </a:solidFill>
                          <a:effectLst/>
                          <a:latin typeface="Arial" pitchFamily="34" charset="0"/>
                          <a:ea typeface="ＭＳ Ｐゴシック" pitchFamily="34" charset="-128"/>
                        </a:rPr>
                        <a:t>O</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pitchFamily="34" charset="0"/>
                          <a:ea typeface="ＭＳ Ｐゴシック" pitchFamily="34" charset="-128"/>
                        </a:rPr>
                        <a:t>IUR</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pitchFamily="34" charset="0"/>
                          <a:ea typeface="ＭＳ Ｐゴシック" pitchFamily="34" charset="-128"/>
                        </a:rPr>
                        <a:t>RfD</a:t>
                      </a:r>
                      <a:r>
                        <a:rPr kumimoji="0" lang="en-US" altLang="en-US" sz="1800" b="1" i="0" u="none" strike="noStrike" cap="none" normalizeH="0" baseline="-25000">
                          <a:ln>
                            <a:noFill/>
                          </a:ln>
                          <a:solidFill>
                            <a:srgbClr val="000000"/>
                          </a:solidFill>
                          <a:effectLst/>
                          <a:latin typeface="Arial" pitchFamily="34" charset="0"/>
                          <a:ea typeface="ＭＳ Ｐゴシック" pitchFamily="34" charset="-128"/>
                        </a:rPr>
                        <a:t>o</a:t>
                      </a:r>
                      <a:endParaRPr kumimoji="0" lang="en-US" altLang="en-US" sz="1800" b="1" i="0" u="none" strike="noStrike" cap="none" normalizeH="0" baseline="0">
                        <a:ln>
                          <a:noFill/>
                        </a:ln>
                        <a:solidFill>
                          <a:srgbClr val="000000"/>
                        </a:solidFill>
                        <a:effectLst/>
                        <a:latin typeface="Arial" pitchFamily="34" charset="0"/>
                        <a:ea typeface="ＭＳ Ｐゴシック" pitchFamily="34" charset="-128"/>
                      </a:endParaRP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pitchFamily="34" charset="0"/>
                          <a:ea typeface="ＭＳ Ｐゴシック" pitchFamily="34" charset="-128"/>
                        </a:rPr>
                        <a:t>RfC</a:t>
                      </a:r>
                      <a:r>
                        <a:rPr kumimoji="0" lang="en-US" altLang="en-US" sz="1800" b="1" i="0" u="none" strike="noStrike" cap="none" normalizeH="0" baseline="-25000">
                          <a:ln>
                            <a:noFill/>
                          </a:ln>
                          <a:solidFill>
                            <a:srgbClr val="000000"/>
                          </a:solidFill>
                          <a:effectLst/>
                          <a:latin typeface="Arial" pitchFamily="34" charset="0"/>
                          <a:ea typeface="ＭＳ Ｐゴシック" pitchFamily="34" charset="-128"/>
                        </a:rPr>
                        <a:t>i</a:t>
                      </a:r>
                      <a:endParaRPr kumimoji="0" lang="en-US" altLang="en-US" sz="1800" b="1" i="0" u="none" strike="noStrike" cap="none" normalizeH="0" baseline="0">
                        <a:ln>
                          <a:noFill/>
                        </a:ln>
                        <a:solidFill>
                          <a:srgbClr val="000000"/>
                        </a:solidFill>
                        <a:effectLst/>
                        <a:latin typeface="Arial" pitchFamily="34" charset="0"/>
                        <a:ea typeface="ＭＳ Ｐゴシック" pitchFamily="34" charset="-128"/>
                      </a:endParaRP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2751">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pitchFamily="34" charset="0"/>
                          <a:ea typeface="ＭＳ Ｐゴシック" pitchFamily="34" charset="-128"/>
                        </a:rPr>
                        <a:t>Contaminant</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(mg/kg-day)</a:t>
                      </a:r>
                      <a:r>
                        <a:rPr kumimoji="0" lang="en-US" altLang="en-US" sz="1800" b="0" i="0" u="none" strike="noStrike" cap="none" normalizeH="0" baseline="30000">
                          <a:ln>
                            <a:noFill/>
                          </a:ln>
                          <a:solidFill>
                            <a:srgbClr val="000000"/>
                          </a:solidFill>
                          <a:effectLst/>
                          <a:latin typeface="Arial" pitchFamily="34" charset="0"/>
                          <a:ea typeface="ＭＳ Ｐゴシック" pitchFamily="34" charset="-128"/>
                        </a:rPr>
                        <a:t>-1</a:t>
                      </a:r>
                      <a:endParaRPr kumimoji="0" lang="en-US" altLang="en-US" sz="1800" b="0" i="0" u="none" strike="noStrike" cap="none" normalizeH="0" baseline="0">
                        <a:ln>
                          <a:noFill/>
                        </a:ln>
                        <a:solidFill>
                          <a:srgbClr val="000000"/>
                        </a:solidFill>
                        <a:effectLst/>
                        <a:latin typeface="Arial" pitchFamily="34" charset="0"/>
                        <a:ea typeface="ＭＳ Ｐゴシック" pitchFamily="34" charset="-128"/>
                      </a:endParaRP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(mg/m</a:t>
                      </a:r>
                      <a:r>
                        <a:rPr kumimoji="0" lang="en-US" altLang="en-US" sz="1800" b="0" i="0" u="none" strike="noStrike" cap="none" normalizeH="0" baseline="30000">
                          <a:ln>
                            <a:noFill/>
                          </a:ln>
                          <a:solidFill>
                            <a:srgbClr val="000000"/>
                          </a:solidFill>
                          <a:effectLst/>
                          <a:latin typeface="Arial" pitchFamily="34" charset="0"/>
                          <a:ea typeface="ＭＳ Ｐゴシック" pitchFamily="34" charset="-128"/>
                        </a:rPr>
                        <a:t>3</a:t>
                      </a: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a:t>
                      </a:r>
                      <a:r>
                        <a:rPr kumimoji="0" lang="en-US" altLang="en-US" sz="1800" b="0" i="0" u="none" strike="noStrike" cap="none" normalizeH="0" baseline="30000">
                          <a:ln>
                            <a:noFill/>
                          </a:ln>
                          <a:solidFill>
                            <a:srgbClr val="000000"/>
                          </a:solidFill>
                          <a:effectLst/>
                          <a:latin typeface="Arial" pitchFamily="34" charset="0"/>
                          <a:ea typeface="ＭＳ Ｐゴシック" pitchFamily="34" charset="-128"/>
                        </a:rPr>
                        <a:t>-1</a:t>
                      </a:r>
                      <a:endParaRPr kumimoji="0" lang="en-US" altLang="en-US" sz="1800" b="0" i="0" u="none" strike="noStrike" cap="none" normalizeH="0" baseline="0">
                        <a:ln>
                          <a:noFill/>
                        </a:ln>
                        <a:solidFill>
                          <a:srgbClr val="000000"/>
                        </a:solidFill>
                        <a:effectLst/>
                        <a:latin typeface="Arial" pitchFamily="34" charset="0"/>
                        <a:ea typeface="ＭＳ Ｐゴシック" pitchFamily="34" charset="-128"/>
                      </a:endParaRP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mg/kg-day</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mg/m</a:t>
                      </a:r>
                      <a:r>
                        <a:rPr kumimoji="0" lang="en-US" altLang="en-US" sz="1800" b="0" i="0" u="none" strike="noStrike" cap="none" normalizeH="0" baseline="30000">
                          <a:ln>
                            <a:noFill/>
                          </a:ln>
                          <a:solidFill>
                            <a:srgbClr val="000000"/>
                          </a:solidFill>
                          <a:effectLst/>
                          <a:latin typeface="Arial" pitchFamily="34" charset="0"/>
                          <a:ea typeface="ＭＳ Ｐゴシック" pitchFamily="34" charset="-128"/>
                        </a:rPr>
                        <a:t>3</a:t>
                      </a:r>
                      <a:endParaRPr kumimoji="0" lang="en-US" altLang="en-US" sz="1800" b="0" i="0" u="none" strike="noStrike" cap="none" normalizeH="0" baseline="0">
                        <a:ln>
                          <a:noFill/>
                        </a:ln>
                        <a:solidFill>
                          <a:srgbClr val="000000"/>
                        </a:solidFill>
                        <a:effectLst/>
                        <a:latin typeface="Arial" pitchFamily="34" charset="0"/>
                        <a:ea typeface="ＭＳ Ｐゴシック" pitchFamily="34" charset="-128"/>
                      </a:endParaRP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4060">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Tetrachloroethylene</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2.1E-03</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2.6E-07</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6.0E-03</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4.0E-02</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4060">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Trichloroethylene</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4.6E-02</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4.1E-06</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5.0E-04</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2.0E-03</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7683">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Total Petroleum Hydrocarbons (Aromatic Low)</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 </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 </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4.0E-03</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itchFamily="34" charset="0"/>
                          <a:ea typeface="ＭＳ Ｐゴシック" pitchFamily="34" charset="-128"/>
                        </a:rPr>
                        <a:t>3.0E-02</a:t>
                      </a:r>
                    </a:p>
                  </a:txBody>
                  <a:tcPr marL="9048" marR="9048" marT="904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B02B7C72-C4D2-49C7-955E-21588D5E707C}"/>
              </a:ext>
            </a:extLst>
          </p:cNvPr>
          <p:cNvSpPr>
            <a:spLocks noGrp="1"/>
          </p:cNvSpPr>
          <p:nvPr>
            <p:ph type="title"/>
          </p:nvPr>
        </p:nvSpPr>
        <p:spPr/>
        <p:txBody>
          <a:bodyPr/>
          <a:lstStyle/>
          <a:p>
            <a:pPr>
              <a:defRPr/>
            </a:pPr>
            <a:r>
              <a:rPr lang="en-US" altLang="en-US" dirty="0">
                <a:latin typeface="+mn-lt"/>
              </a:rPr>
              <a:t>Sources of Toxicity Values</a:t>
            </a:r>
          </a:p>
        </p:txBody>
      </p:sp>
      <p:sp>
        <p:nvSpPr>
          <p:cNvPr id="103427" name="Content Placeholder 2">
            <a:extLst>
              <a:ext uri="{FF2B5EF4-FFF2-40B4-BE49-F238E27FC236}">
                <a16:creationId xmlns:a16="http://schemas.microsoft.com/office/drawing/2014/main" id="{EE67AAAE-643B-47CC-B89D-6793C4F174EA}"/>
              </a:ext>
            </a:extLst>
          </p:cNvPr>
          <p:cNvSpPr>
            <a:spLocks noGrp="1"/>
          </p:cNvSpPr>
          <p:nvPr>
            <p:ph idx="1"/>
          </p:nvPr>
        </p:nvSpPr>
        <p:spPr>
          <a:xfrm>
            <a:off x="381000" y="1676400"/>
            <a:ext cx="7772400" cy="4114800"/>
          </a:xfrm>
        </p:spPr>
        <p:txBody>
          <a:bodyPr/>
          <a:lstStyle/>
          <a:p>
            <a:r>
              <a:rPr lang="en-US" altLang="en-US" u="sng">
                <a:ea typeface="ＭＳ Ｐゴシック" panose="020B0600070205080204" pitchFamily="34" charset="-128"/>
              </a:rPr>
              <a:t>Issue</a:t>
            </a:r>
            <a:r>
              <a:rPr lang="en-US" altLang="en-US">
                <a:ea typeface="ＭＳ Ｐゴシック" panose="020B0600070205080204" pitchFamily="34" charset="-128"/>
              </a:rPr>
              <a:t>: Choosing among toxicity values from multiple sources</a:t>
            </a:r>
          </a:p>
          <a:p>
            <a:pPr lvl="1"/>
            <a:r>
              <a:rPr lang="en-US" altLang="en-US">
                <a:ea typeface="ＭＳ Ｐゴシック" panose="020B0600070205080204" pitchFamily="34" charset="-128"/>
              </a:rPr>
              <a:t>Adequate protection of human health?</a:t>
            </a:r>
          </a:p>
          <a:p>
            <a:pPr lvl="1"/>
            <a:r>
              <a:rPr lang="en-US" altLang="en-US">
                <a:ea typeface="ＭＳ Ｐゴシック" panose="020B0600070205080204" pitchFamily="34" charset="-128"/>
              </a:rPr>
              <a:t>Acceptance of assessment by regulatory agency?</a:t>
            </a:r>
          </a:p>
          <a:p>
            <a:pPr lvl="2"/>
            <a:endParaRPr lang="en-US" altLang="en-US">
              <a:ea typeface="ＭＳ Ｐゴシック" panose="020B0600070205080204" pitchFamily="34" charset="-128"/>
            </a:endParaRPr>
          </a:p>
        </p:txBody>
      </p:sp>
      <p:sp>
        <p:nvSpPr>
          <p:cNvPr id="103428" name="TextBox 1">
            <a:extLst>
              <a:ext uri="{FF2B5EF4-FFF2-40B4-BE49-F238E27FC236}">
                <a16:creationId xmlns:a16="http://schemas.microsoft.com/office/drawing/2014/main" id="{D2651E35-C5C6-4CB8-9161-BAE6C697EF7B}"/>
              </a:ext>
            </a:extLst>
          </p:cNvPr>
          <p:cNvSpPr txBox="1">
            <a:spLocks noChangeArrowheads="1"/>
          </p:cNvSpPr>
          <p:nvPr/>
        </p:nvSpPr>
        <p:spPr bwMode="auto">
          <a:xfrm>
            <a:off x="0" y="6477000"/>
            <a:ext cx="300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5.1.1</a:t>
            </a:r>
            <a:endParaRPr lang="en-US" altLang="en-US" sz="180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2CCD56E2-4008-4D9B-A4ED-0B2617EEE187}"/>
              </a:ext>
            </a:extLst>
          </p:cNvPr>
          <p:cNvSpPr>
            <a:spLocks noGrp="1"/>
          </p:cNvSpPr>
          <p:nvPr>
            <p:ph type="title"/>
          </p:nvPr>
        </p:nvSpPr>
        <p:spPr/>
        <p:txBody>
          <a:bodyPr/>
          <a:lstStyle/>
          <a:p>
            <a:pPr>
              <a:defRPr/>
            </a:pPr>
            <a:r>
              <a:rPr lang="en-US" altLang="en-US" dirty="0">
                <a:latin typeface="+mn-lt"/>
              </a:rPr>
              <a:t>Sources of Toxicity Values</a:t>
            </a:r>
          </a:p>
        </p:txBody>
      </p:sp>
      <p:sp>
        <p:nvSpPr>
          <p:cNvPr id="105475" name="Content Placeholder 2">
            <a:extLst>
              <a:ext uri="{FF2B5EF4-FFF2-40B4-BE49-F238E27FC236}">
                <a16:creationId xmlns:a16="http://schemas.microsoft.com/office/drawing/2014/main" id="{D53E4A0F-2310-4768-AA7A-DAFF95DE8EE2}"/>
              </a:ext>
            </a:extLst>
          </p:cNvPr>
          <p:cNvSpPr>
            <a:spLocks noGrp="1"/>
          </p:cNvSpPr>
          <p:nvPr>
            <p:ph idx="1"/>
          </p:nvPr>
        </p:nvSpPr>
        <p:spPr>
          <a:xfrm>
            <a:off x="457200" y="1371600"/>
            <a:ext cx="8305800" cy="4572000"/>
          </a:xfrm>
        </p:spPr>
        <p:txBody>
          <a:bodyPr/>
          <a:lstStyle/>
          <a:p>
            <a:r>
              <a:rPr lang="en-US" altLang="en-US" u="sng">
                <a:ea typeface="ＭＳ Ｐゴシック" panose="020B0600070205080204" pitchFamily="34" charset="-128"/>
              </a:rPr>
              <a:t>Options</a:t>
            </a:r>
            <a:r>
              <a:rPr lang="en-US" altLang="en-US">
                <a:ea typeface="ＭＳ Ｐゴシック" panose="020B0600070205080204" pitchFamily="34" charset="-128"/>
              </a:rPr>
              <a:t>:</a:t>
            </a:r>
          </a:p>
          <a:p>
            <a:pPr lvl="1"/>
            <a:r>
              <a:rPr lang="en-US" altLang="en-US">
                <a:ea typeface="ＭＳ Ｐゴシック" panose="020B0600070205080204" pitchFamily="34" charset="-128"/>
              </a:rPr>
              <a:t>2003 USEPA guidance</a:t>
            </a:r>
          </a:p>
          <a:p>
            <a:pPr lvl="2"/>
            <a:r>
              <a:rPr lang="en-US" altLang="en-US" sz="2000">
                <a:ea typeface="ＭＳ Ｐゴシック" panose="020B0600070205080204" pitchFamily="34" charset="-128"/>
              </a:rPr>
              <a:t>Tier 1 – USEPA’</a:t>
            </a:r>
            <a:r>
              <a:rPr lang="en-US" altLang="ja-JP" sz="2000">
                <a:ea typeface="ＭＳ Ｐゴシック" panose="020B0600070205080204" pitchFamily="34" charset="-128"/>
              </a:rPr>
              <a:t>s Integrated Risk Information System </a:t>
            </a:r>
          </a:p>
          <a:p>
            <a:pPr lvl="2"/>
            <a:r>
              <a:rPr lang="en-US" altLang="en-US" sz="2000">
                <a:ea typeface="ＭＳ Ｐゴシック" panose="020B0600070205080204" pitchFamily="34" charset="-128"/>
              </a:rPr>
              <a:t>Tier 2 – USEPA’</a:t>
            </a:r>
            <a:r>
              <a:rPr lang="en-US" altLang="ja-JP" sz="2000">
                <a:ea typeface="ＭＳ Ｐゴシック" panose="020B0600070205080204" pitchFamily="34" charset="-128"/>
              </a:rPr>
              <a:t>s Provisional Peer Reviewed Toxicity Values </a:t>
            </a:r>
          </a:p>
          <a:p>
            <a:pPr lvl="2"/>
            <a:r>
              <a:rPr lang="en-US" altLang="en-US" sz="2000">
                <a:ea typeface="ＭＳ Ｐゴシック" panose="020B0600070205080204" pitchFamily="34" charset="-128"/>
              </a:rPr>
              <a:t>Tier 3 – Other Sources – additional USEPA and non-USEPA sources, including toxicity values prepared by states and other agencies</a:t>
            </a:r>
          </a:p>
          <a:p>
            <a:pPr lvl="1"/>
            <a:r>
              <a:rPr lang="en-US" altLang="en-US">
                <a:ea typeface="ＭＳ Ｐゴシック" panose="020B0600070205080204" pitchFamily="34" charset="-128"/>
              </a:rPr>
              <a:t>Use USEPA guidance supplemented with 2007 Environmental Council of the States (ECOS) guidance</a:t>
            </a:r>
          </a:p>
          <a:p>
            <a:pPr lvl="1"/>
            <a:r>
              <a:rPr lang="en-US" altLang="en-US">
                <a:ea typeface="ＭＳ Ｐゴシック" panose="020B0600070205080204" pitchFamily="34" charset="-128"/>
              </a:rPr>
              <a:t>Use state agency toxicity values or hierarchy</a:t>
            </a:r>
          </a:p>
          <a:p>
            <a:pPr lvl="2"/>
            <a:r>
              <a:rPr lang="en-US" altLang="en-US" sz="2000">
                <a:ea typeface="ＭＳ Ｐゴシック" panose="020B0600070205080204" pitchFamily="34" charset="-128"/>
              </a:rPr>
              <a:t>For PCE, California did not adopt 2012 revised, less stringent IRIS values</a:t>
            </a:r>
          </a:p>
          <a:p>
            <a:pPr lvl="1"/>
            <a:r>
              <a:rPr lang="en-US" altLang="en-US">
                <a:ea typeface="ＭＳ Ｐゴシック" panose="020B0600070205080204" pitchFamily="34" charset="-128"/>
              </a:rPr>
              <a:t>Consult experts in toxicology</a:t>
            </a:r>
          </a:p>
          <a:p>
            <a:endParaRPr lang="en-US" altLang="en-US">
              <a:ea typeface="ＭＳ Ｐゴシック" panose="020B0600070205080204" pitchFamily="34" charset="-128"/>
            </a:endParaRPr>
          </a:p>
        </p:txBody>
      </p:sp>
      <p:sp>
        <p:nvSpPr>
          <p:cNvPr id="105476" name="TextBox 1">
            <a:extLst>
              <a:ext uri="{FF2B5EF4-FFF2-40B4-BE49-F238E27FC236}">
                <a16:creationId xmlns:a16="http://schemas.microsoft.com/office/drawing/2014/main" id="{6CE469DA-E017-4100-92CB-39345E4B05ED}"/>
              </a:ext>
            </a:extLst>
          </p:cNvPr>
          <p:cNvSpPr txBox="1">
            <a:spLocks noChangeArrowheads="1"/>
          </p:cNvSpPr>
          <p:nvPr/>
        </p:nvSpPr>
        <p:spPr bwMode="auto">
          <a:xfrm>
            <a:off x="0" y="6488113"/>
            <a:ext cx="2763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Appendix </a:t>
            </a:r>
            <a:r>
              <a:rPr lang="en-US" altLang="en-US" sz="1800">
                <a:solidFill>
                  <a:schemeClr val="tx1"/>
                </a:solidFill>
                <a:hlinkClick r:id="rId4"/>
              </a:rPr>
              <a:t>A</a:t>
            </a:r>
            <a:endParaRPr lang="en-US" altLang="en-US" sz="180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85278C09-DA67-443D-B2E1-3E3C935A78CC}"/>
              </a:ext>
            </a:extLst>
          </p:cNvPr>
          <p:cNvSpPr>
            <a:spLocks noGrp="1" noChangeArrowheads="1"/>
          </p:cNvSpPr>
          <p:nvPr>
            <p:ph type="title"/>
          </p:nvPr>
        </p:nvSpPr>
        <p:spPr/>
        <p:txBody>
          <a:bodyPr/>
          <a:lstStyle/>
          <a:p>
            <a:pPr>
              <a:defRPr/>
            </a:pPr>
            <a:r>
              <a:rPr lang="en-US" altLang="en-US" dirty="0">
                <a:latin typeface="+mn-lt"/>
                <a:ea typeface="ＭＳ Ｐゴシック" pitchFamily="34" charset="-128"/>
              </a:rPr>
              <a:t>Meet the ITRC Trainers</a:t>
            </a:r>
          </a:p>
        </p:txBody>
      </p:sp>
      <p:sp>
        <p:nvSpPr>
          <p:cNvPr id="9227" name="Rectangle 8">
            <a:extLst>
              <a:ext uri="{FF2B5EF4-FFF2-40B4-BE49-F238E27FC236}">
                <a16:creationId xmlns:a16="http://schemas.microsoft.com/office/drawing/2014/main" id="{B9F59310-1A0F-4A56-8A00-3B65C585BC13}"/>
              </a:ext>
            </a:extLst>
          </p:cNvPr>
          <p:cNvSpPr>
            <a:spLocks noChangeArrowheads="1"/>
          </p:cNvSpPr>
          <p:nvPr/>
        </p:nvSpPr>
        <p:spPr bwMode="auto">
          <a:xfrm>
            <a:off x="5943600" y="3397250"/>
            <a:ext cx="2590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8000"/>
              </a:buClr>
              <a:buSzPct val="75000"/>
              <a:buFont typeface="Wingdings 3" pitchFamily="18" charset="2"/>
              <a:buChar char="u"/>
              <a:defRPr sz="2600">
                <a:solidFill>
                  <a:srgbClr val="333399"/>
                </a:solidFill>
                <a:latin typeface="Arial"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nSpc>
                <a:spcPct val="80000"/>
              </a:lnSpc>
              <a:buFont typeface="Wingdings 3" pitchFamily="18" charset="2"/>
              <a:buNone/>
              <a:defRPr/>
            </a:pPr>
            <a:r>
              <a:rPr lang="en-US" altLang="en-US" sz="1800" b="1" dirty="0">
                <a:solidFill>
                  <a:srgbClr val="008000"/>
                </a:solidFill>
                <a:latin typeface="+mn-lt"/>
              </a:rPr>
              <a:t>Emily Strake</a:t>
            </a:r>
          </a:p>
          <a:p>
            <a:pPr>
              <a:lnSpc>
                <a:spcPct val="80000"/>
              </a:lnSpc>
              <a:buFont typeface="Wingdings 3" pitchFamily="18" charset="2"/>
              <a:buNone/>
              <a:defRPr/>
            </a:pPr>
            <a:r>
              <a:rPr lang="en-US" altLang="en-US" sz="1800" b="1" dirty="0">
                <a:latin typeface="+mn-lt"/>
              </a:rPr>
              <a:t>Langan</a:t>
            </a:r>
          </a:p>
          <a:p>
            <a:pPr>
              <a:lnSpc>
                <a:spcPct val="80000"/>
              </a:lnSpc>
              <a:buFont typeface="Wingdings 3" pitchFamily="18" charset="2"/>
              <a:buNone/>
              <a:defRPr/>
            </a:pPr>
            <a:r>
              <a:rPr lang="en-US" altLang="en-US" sz="1800" b="1" dirty="0">
                <a:latin typeface="+mn-lt"/>
              </a:rPr>
              <a:t>Warrington, PA</a:t>
            </a:r>
          </a:p>
          <a:p>
            <a:pPr>
              <a:lnSpc>
                <a:spcPct val="80000"/>
              </a:lnSpc>
              <a:buFont typeface="Wingdings 3" pitchFamily="18" charset="2"/>
              <a:buNone/>
              <a:defRPr/>
            </a:pPr>
            <a:r>
              <a:rPr lang="en-US" altLang="en-US" sz="1800" b="1" dirty="0">
                <a:latin typeface="+mn-lt"/>
              </a:rPr>
              <a:t>215-491-6526</a:t>
            </a:r>
          </a:p>
          <a:p>
            <a:pPr>
              <a:lnSpc>
                <a:spcPct val="80000"/>
              </a:lnSpc>
              <a:buFont typeface="Wingdings 3" pitchFamily="18" charset="2"/>
              <a:buNone/>
              <a:defRPr/>
            </a:pPr>
            <a:r>
              <a:rPr lang="en-US" altLang="en-US" sz="1800" b="1" dirty="0">
                <a:latin typeface="+mn-lt"/>
              </a:rPr>
              <a:t>estrake@langan.com</a:t>
            </a:r>
          </a:p>
        </p:txBody>
      </p:sp>
      <p:pic>
        <p:nvPicPr>
          <p:cNvPr id="15364" name="Picture 1" descr="0057fa5">
            <a:extLst>
              <a:ext uri="{FF2B5EF4-FFF2-40B4-BE49-F238E27FC236}">
                <a16:creationId xmlns:a16="http://schemas.microsoft.com/office/drawing/2014/main" id="{6E151AE6-6430-4E65-8DE0-19BDC9D88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225" y="3276600"/>
            <a:ext cx="12985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a:extLst>
              <a:ext uri="{FF2B5EF4-FFF2-40B4-BE49-F238E27FC236}">
                <a16:creationId xmlns:a16="http://schemas.microsoft.com/office/drawing/2014/main" id="{12EF79E7-5E16-437D-8F1C-3BC74F6C7EE3}"/>
              </a:ext>
            </a:extLst>
          </p:cNvPr>
          <p:cNvSpPr>
            <a:spLocks noChangeArrowheads="1"/>
          </p:cNvSpPr>
          <p:nvPr/>
        </p:nvSpPr>
        <p:spPr bwMode="auto">
          <a:xfrm>
            <a:off x="1371600" y="1544638"/>
            <a:ext cx="31242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8000"/>
              </a:buClr>
              <a:buSzPct val="75000"/>
              <a:buFont typeface="Wingdings 3" pitchFamily="18" charset="2"/>
              <a:buChar char="u"/>
              <a:defRPr sz="2600">
                <a:solidFill>
                  <a:srgbClr val="333399"/>
                </a:solidFill>
                <a:latin typeface="Arial"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nSpc>
                <a:spcPct val="80000"/>
              </a:lnSpc>
              <a:buFont typeface="Wingdings 3" pitchFamily="18" charset="2"/>
              <a:buNone/>
              <a:defRPr/>
            </a:pPr>
            <a:r>
              <a:rPr lang="en-US" altLang="en-US" sz="1800" b="1" dirty="0">
                <a:solidFill>
                  <a:srgbClr val="008000"/>
                </a:solidFill>
                <a:latin typeface="+mn-lt"/>
              </a:rPr>
              <a:t>Diana Marquez</a:t>
            </a:r>
          </a:p>
          <a:p>
            <a:pPr>
              <a:lnSpc>
                <a:spcPct val="80000"/>
              </a:lnSpc>
              <a:buFont typeface="Wingdings 3" pitchFamily="18" charset="2"/>
              <a:buNone/>
              <a:defRPr/>
            </a:pPr>
            <a:r>
              <a:rPr lang="en-US" altLang="en-US" sz="1800" b="1" dirty="0">
                <a:latin typeface="+mn-lt"/>
              </a:rPr>
              <a:t>Burns &amp; McDonnell</a:t>
            </a:r>
          </a:p>
          <a:p>
            <a:pPr>
              <a:lnSpc>
                <a:spcPct val="80000"/>
              </a:lnSpc>
              <a:buFont typeface="Wingdings 3" pitchFamily="18" charset="2"/>
              <a:buNone/>
              <a:defRPr/>
            </a:pPr>
            <a:r>
              <a:rPr lang="en-US" altLang="en-US" sz="1800" b="1" dirty="0">
                <a:latin typeface="+mn-lt"/>
              </a:rPr>
              <a:t>Kansas City, MO</a:t>
            </a:r>
          </a:p>
          <a:p>
            <a:pPr>
              <a:lnSpc>
                <a:spcPct val="80000"/>
              </a:lnSpc>
              <a:buFont typeface="Wingdings 3" pitchFamily="18" charset="2"/>
              <a:buNone/>
              <a:defRPr/>
            </a:pPr>
            <a:r>
              <a:rPr lang="en-US" altLang="en-US" sz="1800" b="1" dirty="0">
                <a:latin typeface="+mn-lt"/>
              </a:rPr>
              <a:t>816-822-3453</a:t>
            </a:r>
          </a:p>
          <a:p>
            <a:pPr>
              <a:lnSpc>
                <a:spcPct val="80000"/>
              </a:lnSpc>
              <a:buFont typeface="Wingdings 3" pitchFamily="18" charset="2"/>
              <a:buNone/>
              <a:defRPr/>
            </a:pPr>
            <a:r>
              <a:rPr lang="en-US" altLang="en-US" sz="1800" b="1" dirty="0">
                <a:latin typeface="+mn-lt"/>
              </a:rPr>
              <a:t>dmarque@burnsmcd.com</a:t>
            </a:r>
          </a:p>
        </p:txBody>
      </p:sp>
      <p:sp>
        <p:nvSpPr>
          <p:cNvPr id="12" name="Rectangle 7">
            <a:extLst>
              <a:ext uri="{FF2B5EF4-FFF2-40B4-BE49-F238E27FC236}">
                <a16:creationId xmlns:a16="http://schemas.microsoft.com/office/drawing/2014/main" id="{CEC51BEE-9958-4415-8043-D5BD4B9BF82A}"/>
              </a:ext>
            </a:extLst>
          </p:cNvPr>
          <p:cNvSpPr>
            <a:spLocks noChangeArrowheads="1"/>
          </p:cNvSpPr>
          <p:nvPr/>
        </p:nvSpPr>
        <p:spPr bwMode="auto">
          <a:xfrm>
            <a:off x="1506538" y="5048250"/>
            <a:ext cx="33655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8000"/>
              </a:buClr>
              <a:buSzPct val="75000"/>
              <a:buFont typeface="Wingdings 3" pitchFamily="18" charset="2"/>
              <a:buChar char="u"/>
              <a:defRPr sz="2600">
                <a:solidFill>
                  <a:srgbClr val="333399"/>
                </a:solidFill>
                <a:latin typeface="Arial"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nSpc>
                <a:spcPct val="80000"/>
              </a:lnSpc>
              <a:buFont typeface="Wingdings 3" pitchFamily="18" charset="2"/>
              <a:buNone/>
              <a:defRPr/>
            </a:pPr>
            <a:r>
              <a:rPr lang="en-US" altLang="en-US" sz="1800" b="1" dirty="0">
                <a:solidFill>
                  <a:srgbClr val="008000"/>
                </a:solidFill>
                <a:latin typeface="+mn-lt"/>
              </a:rPr>
              <a:t>Vivek Mathrani</a:t>
            </a:r>
          </a:p>
          <a:p>
            <a:pPr>
              <a:lnSpc>
                <a:spcPct val="80000"/>
              </a:lnSpc>
              <a:buFont typeface="Wingdings 3" pitchFamily="18" charset="2"/>
              <a:buNone/>
              <a:defRPr/>
            </a:pPr>
            <a:r>
              <a:rPr lang="en-US" altLang="en-US" sz="1800" b="1" dirty="0">
                <a:latin typeface="+mn-lt"/>
              </a:rPr>
              <a:t>California DTSC</a:t>
            </a:r>
          </a:p>
          <a:p>
            <a:pPr>
              <a:lnSpc>
                <a:spcPct val="80000"/>
              </a:lnSpc>
              <a:buFont typeface="Wingdings 3" pitchFamily="18" charset="2"/>
              <a:buNone/>
              <a:defRPr/>
            </a:pPr>
            <a:r>
              <a:rPr lang="en-US" altLang="en-US" sz="1800" b="1" dirty="0">
                <a:latin typeface="+mn-lt"/>
              </a:rPr>
              <a:t>Berkeley, CA</a:t>
            </a:r>
          </a:p>
          <a:p>
            <a:pPr>
              <a:lnSpc>
                <a:spcPct val="80000"/>
              </a:lnSpc>
              <a:buFont typeface="Wingdings 3" pitchFamily="18" charset="2"/>
              <a:buNone/>
              <a:defRPr/>
            </a:pPr>
            <a:r>
              <a:rPr lang="en-US" altLang="en-US" sz="1800" b="1" dirty="0">
                <a:latin typeface="+mn-lt"/>
              </a:rPr>
              <a:t>510-540-3737</a:t>
            </a:r>
          </a:p>
          <a:p>
            <a:pPr>
              <a:lnSpc>
                <a:spcPct val="80000"/>
              </a:lnSpc>
              <a:buFont typeface="Wingdings 3" pitchFamily="18" charset="2"/>
              <a:buNone/>
              <a:defRPr/>
            </a:pPr>
            <a:r>
              <a:rPr lang="en-US" altLang="en-US" sz="1800" b="1" dirty="0">
                <a:latin typeface="+mn-lt"/>
              </a:rPr>
              <a:t>Vivek.mathrani@dtsc.ca.gov</a:t>
            </a:r>
          </a:p>
        </p:txBody>
      </p:sp>
      <p:pic>
        <p:nvPicPr>
          <p:cNvPr id="15367" name="Picture 18" descr="dmarquez">
            <a:extLst>
              <a:ext uri="{FF2B5EF4-FFF2-40B4-BE49-F238E27FC236}">
                <a16:creationId xmlns:a16="http://schemas.microsoft.com/office/drawing/2014/main" id="{104EAA98-A807-4664-B1B1-3243BA845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1409700"/>
            <a:ext cx="113506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descr="https://media.licdn.com/media/p/2/000/280/342/3201685.jpg">
            <a:extLst>
              <a:ext uri="{FF2B5EF4-FFF2-40B4-BE49-F238E27FC236}">
                <a16:creationId xmlns:a16="http://schemas.microsoft.com/office/drawing/2014/main" id="{B8DEE0D1-4F17-435A-87EB-AAAA49D11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5178425"/>
            <a:ext cx="123507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Box 1">
            <a:extLst>
              <a:ext uri="{FF2B5EF4-FFF2-40B4-BE49-F238E27FC236}">
                <a16:creationId xmlns:a16="http://schemas.microsoft.com/office/drawing/2014/main" id="{A0ECDAC7-78F8-45A4-BA06-F8B763C96913}"/>
              </a:ext>
            </a:extLst>
          </p:cNvPr>
          <p:cNvSpPr txBox="1">
            <a:spLocks noChangeArrowheads="1"/>
          </p:cNvSpPr>
          <p:nvPr/>
        </p:nvSpPr>
        <p:spPr bwMode="auto">
          <a:xfrm>
            <a:off x="5105400" y="5313363"/>
            <a:ext cx="3662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400" b="1">
                <a:solidFill>
                  <a:schemeClr val="tx1"/>
                </a:solidFill>
              </a:rPr>
              <a:t>Read trainer bios at </a:t>
            </a:r>
            <a:r>
              <a:rPr lang="en-US" altLang="en-US" sz="2400" b="1">
                <a:solidFill>
                  <a:schemeClr val="tx1"/>
                </a:solidFill>
                <a:hlinkClick r:id="rId6"/>
              </a:rPr>
              <a:t>https://clu-in.org/conf/itrc/risk3/</a:t>
            </a:r>
            <a:r>
              <a:rPr lang="en-US" altLang="en-US" sz="2400" b="1">
                <a:solidFill>
                  <a:schemeClr val="tx1"/>
                </a:solidFill>
              </a:rPr>
              <a:t> </a:t>
            </a:r>
          </a:p>
        </p:txBody>
      </p:sp>
      <p:sp>
        <p:nvSpPr>
          <p:cNvPr id="15370" name="Rectangle 8">
            <a:extLst>
              <a:ext uri="{FF2B5EF4-FFF2-40B4-BE49-F238E27FC236}">
                <a16:creationId xmlns:a16="http://schemas.microsoft.com/office/drawing/2014/main" id="{B04EC069-8B1B-4C78-A9F8-5061F134F99D}"/>
              </a:ext>
            </a:extLst>
          </p:cNvPr>
          <p:cNvSpPr>
            <a:spLocks noChangeArrowheads="1"/>
          </p:cNvSpPr>
          <p:nvPr/>
        </p:nvSpPr>
        <p:spPr bwMode="auto">
          <a:xfrm>
            <a:off x="5913438" y="1611313"/>
            <a:ext cx="3886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80000"/>
              </a:lnSpc>
              <a:buFont typeface="Wingdings 3" panose="05040102010807070707" pitchFamily="18" charset="2"/>
              <a:buNone/>
            </a:pPr>
            <a:r>
              <a:rPr lang="en-US" altLang="en-US" sz="2000" b="1">
                <a:solidFill>
                  <a:srgbClr val="008000"/>
                </a:solidFill>
              </a:rPr>
              <a:t>Kevin Long</a:t>
            </a:r>
          </a:p>
          <a:p>
            <a:pPr>
              <a:lnSpc>
                <a:spcPct val="80000"/>
              </a:lnSpc>
              <a:buFont typeface="Wingdings 3" panose="05040102010807070707" pitchFamily="18" charset="2"/>
              <a:buNone/>
            </a:pPr>
            <a:r>
              <a:rPr lang="en-US" altLang="en-US" sz="1800" b="1"/>
              <a:t>Terraphase Engineering Inc.</a:t>
            </a:r>
          </a:p>
          <a:p>
            <a:pPr>
              <a:lnSpc>
                <a:spcPct val="80000"/>
              </a:lnSpc>
              <a:buFont typeface="Wingdings 3" panose="05040102010807070707" pitchFamily="18" charset="2"/>
              <a:buNone/>
            </a:pPr>
            <a:r>
              <a:rPr lang="en-US" altLang="en-US" sz="1800" b="1"/>
              <a:t>Princeton, NJ</a:t>
            </a:r>
          </a:p>
          <a:p>
            <a:pPr>
              <a:lnSpc>
                <a:spcPct val="80000"/>
              </a:lnSpc>
              <a:buFont typeface="Wingdings 3" panose="05040102010807070707" pitchFamily="18" charset="2"/>
              <a:buNone/>
            </a:pPr>
            <a:r>
              <a:rPr lang="en-US" altLang="en-US" sz="1800" b="1"/>
              <a:t>609-462-2855</a:t>
            </a:r>
          </a:p>
          <a:p>
            <a:pPr>
              <a:lnSpc>
                <a:spcPct val="80000"/>
              </a:lnSpc>
              <a:buFont typeface="Wingdings 3" panose="05040102010807070707" pitchFamily="18" charset="2"/>
              <a:buNone/>
            </a:pPr>
            <a:r>
              <a:rPr lang="en-US" altLang="en-US" sz="1800" b="1"/>
              <a:t>kevin.long@terraphase.com</a:t>
            </a:r>
          </a:p>
        </p:txBody>
      </p:sp>
      <p:pic>
        <p:nvPicPr>
          <p:cNvPr id="15371" name="Picture 3">
            <a:extLst>
              <a:ext uri="{FF2B5EF4-FFF2-40B4-BE49-F238E27FC236}">
                <a16:creationId xmlns:a16="http://schemas.microsoft.com/office/drawing/2014/main" id="{16C9803E-DACF-4A15-BF55-C52FE499E57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544638"/>
            <a:ext cx="13414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9AA42A13-4D1C-4189-9268-7286C7B073B0}"/>
              </a:ext>
            </a:extLst>
          </p:cNvPr>
          <p:cNvPicPr>
            <a:picLocks noChangeAspect="1"/>
          </p:cNvPicPr>
          <p:nvPr/>
        </p:nvPicPr>
        <p:blipFill rotWithShape="1">
          <a:blip r:embed="rId8"/>
          <a:srcRect b="6876"/>
          <a:stretch/>
        </p:blipFill>
        <p:spPr bwMode="auto">
          <a:xfrm>
            <a:off x="265113" y="3194050"/>
            <a:ext cx="1241425" cy="1666875"/>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8">
            <a:extLst>
              <a:ext uri="{FF2B5EF4-FFF2-40B4-BE49-F238E27FC236}">
                <a16:creationId xmlns:a16="http://schemas.microsoft.com/office/drawing/2014/main" id="{847B4BFD-EE28-4EBA-A134-DDFE92E2BEE0}"/>
              </a:ext>
            </a:extLst>
          </p:cNvPr>
          <p:cNvSpPr>
            <a:spLocks noChangeArrowheads="1"/>
          </p:cNvSpPr>
          <p:nvPr/>
        </p:nvSpPr>
        <p:spPr bwMode="auto">
          <a:xfrm>
            <a:off x="1528763" y="3275013"/>
            <a:ext cx="320833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8000"/>
              </a:buClr>
              <a:buSzPct val="75000"/>
              <a:buFont typeface="Wingdings 3" pitchFamily="18" charset="2"/>
              <a:buChar char="u"/>
              <a:defRPr sz="2600">
                <a:solidFill>
                  <a:srgbClr val="333399"/>
                </a:solidFill>
                <a:latin typeface="Arial"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nSpc>
                <a:spcPct val="80000"/>
              </a:lnSpc>
              <a:buFont typeface="Wingdings 3" pitchFamily="18" charset="2"/>
              <a:buNone/>
              <a:defRPr/>
            </a:pPr>
            <a:r>
              <a:rPr lang="en-US" altLang="en-US" sz="2000" b="1" dirty="0">
                <a:solidFill>
                  <a:srgbClr val="008000"/>
                </a:solidFill>
                <a:latin typeface="+mn-lt"/>
              </a:rPr>
              <a:t>Barrie Selcoe</a:t>
            </a:r>
          </a:p>
          <a:p>
            <a:pPr>
              <a:lnSpc>
                <a:spcPct val="80000"/>
              </a:lnSpc>
              <a:buFont typeface="Wingdings 3" pitchFamily="18" charset="2"/>
              <a:buNone/>
              <a:defRPr/>
            </a:pPr>
            <a:r>
              <a:rPr lang="en-US" altLang="en-US" sz="1800" b="1" dirty="0">
                <a:latin typeface="+mn-lt"/>
              </a:rPr>
              <a:t>Jacobs</a:t>
            </a:r>
          </a:p>
          <a:p>
            <a:pPr>
              <a:lnSpc>
                <a:spcPct val="80000"/>
              </a:lnSpc>
              <a:buFont typeface="Wingdings 3" pitchFamily="18" charset="2"/>
              <a:buNone/>
              <a:defRPr/>
            </a:pPr>
            <a:r>
              <a:rPr lang="en-US" altLang="en-US" sz="1800" b="1" dirty="0">
                <a:latin typeface="+mn-lt"/>
              </a:rPr>
              <a:t>Houston, TX</a:t>
            </a:r>
          </a:p>
          <a:p>
            <a:pPr>
              <a:lnSpc>
                <a:spcPct val="80000"/>
              </a:lnSpc>
              <a:buFont typeface="Wingdings 3" pitchFamily="18" charset="2"/>
              <a:buNone/>
              <a:defRPr/>
            </a:pPr>
            <a:r>
              <a:rPr lang="en-US" altLang="en-US" sz="1800" b="1" dirty="0">
                <a:latin typeface="+mn-lt"/>
              </a:rPr>
              <a:t>281-246-4322</a:t>
            </a:r>
          </a:p>
          <a:p>
            <a:pPr>
              <a:lnSpc>
                <a:spcPct val="80000"/>
              </a:lnSpc>
              <a:buFont typeface="Wingdings 3" pitchFamily="18" charset="2"/>
              <a:buNone/>
              <a:defRPr/>
            </a:pPr>
            <a:r>
              <a:rPr lang="en-US" altLang="en-US" sz="1800" b="1" dirty="0">
                <a:latin typeface="+mn-lt"/>
              </a:rPr>
              <a:t>barrie.selcoe@jacobs.com</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5B07B4B0-A258-4652-89AF-B73F9AE3EE58}"/>
              </a:ext>
            </a:extLst>
          </p:cNvPr>
          <p:cNvSpPr>
            <a:spLocks noGrp="1"/>
          </p:cNvSpPr>
          <p:nvPr>
            <p:ph type="title"/>
          </p:nvPr>
        </p:nvSpPr>
        <p:spPr/>
        <p:txBody>
          <a:bodyPr/>
          <a:lstStyle/>
          <a:p>
            <a:r>
              <a:rPr lang="en-US" altLang="en-US">
                <a:ea typeface="ＭＳ Ｐゴシック" panose="020B0600070205080204" pitchFamily="34" charset="-128"/>
              </a:rPr>
              <a:t>Poll Question – Updated Toxicity Values</a:t>
            </a:r>
          </a:p>
        </p:txBody>
      </p:sp>
      <p:sp>
        <p:nvSpPr>
          <p:cNvPr id="107523" name="Content Placeholder 2">
            <a:extLst>
              <a:ext uri="{FF2B5EF4-FFF2-40B4-BE49-F238E27FC236}">
                <a16:creationId xmlns:a16="http://schemas.microsoft.com/office/drawing/2014/main" id="{799FA9DC-DA0D-410E-B84B-ACAD34A70273}"/>
              </a:ext>
            </a:extLst>
          </p:cNvPr>
          <p:cNvSpPr>
            <a:spLocks noGrp="1"/>
          </p:cNvSpPr>
          <p:nvPr>
            <p:ph idx="1"/>
          </p:nvPr>
        </p:nvSpPr>
        <p:spPr/>
        <p:txBody>
          <a:bodyPr/>
          <a:lstStyle/>
          <a:p>
            <a:r>
              <a:rPr lang="en-US" altLang="en-US">
                <a:ea typeface="ＭＳ Ｐゴシック" panose="020B0600070205080204" pitchFamily="34" charset="-128"/>
              </a:rPr>
              <a:t>Do you use EPA’s hierarchy of toxicity values in your risk assessments?</a:t>
            </a:r>
          </a:p>
          <a:p>
            <a:pPr lvl="1"/>
            <a:r>
              <a:rPr lang="en-US" altLang="en-US">
                <a:ea typeface="ＭＳ Ｐゴシック" panose="020B0600070205080204" pitchFamily="34" charset="-128"/>
              </a:rPr>
              <a:t>Yes, always</a:t>
            </a:r>
          </a:p>
          <a:p>
            <a:pPr lvl="1"/>
            <a:r>
              <a:rPr lang="en-US" altLang="en-US">
                <a:ea typeface="ＭＳ Ｐゴシック" panose="020B0600070205080204" pitchFamily="34" charset="-128"/>
              </a:rPr>
              <a:t>No, we have another method</a:t>
            </a:r>
          </a:p>
          <a:p>
            <a:pPr lvl="1"/>
            <a:r>
              <a:rPr lang="en-US" altLang="en-US">
                <a:ea typeface="ＭＳ Ｐゴシック" panose="020B0600070205080204" pitchFamily="34" charset="-128"/>
              </a:rPr>
              <a:t>It depends</a:t>
            </a:r>
          </a:p>
          <a:p>
            <a:pPr lvl="1"/>
            <a:r>
              <a:rPr lang="en-US" altLang="en-US">
                <a:ea typeface="ＭＳ Ｐゴシック" panose="020B0600070205080204" pitchFamily="34" charset="-128"/>
              </a:rPr>
              <a:t>Don’t know</a:t>
            </a:r>
          </a:p>
        </p:txBody>
      </p:sp>
      <p:sp>
        <p:nvSpPr>
          <p:cNvPr id="4" name="TextBox 9">
            <a:extLst>
              <a:ext uri="{FF2B5EF4-FFF2-40B4-BE49-F238E27FC236}">
                <a16:creationId xmlns:a16="http://schemas.microsoft.com/office/drawing/2014/main" id="{0CF149AA-275B-447C-B4FB-919E39CA05B1}"/>
              </a:ext>
            </a:extLst>
          </p:cNvPr>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ea typeface="MS PGothic" panose="020B0600070205080204" pitchFamily="34" charset="-128"/>
              </a:rPr>
              <a:t>Poll Question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EC5C320A-EDAF-42E3-8DB2-681186325D0C}"/>
              </a:ext>
            </a:extLst>
          </p:cNvPr>
          <p:cNvSpPr>
            <a:spLocks noGrp="1"/>
          </p:cNvSpPr>
          <p:nvPr>
            <p:ph type="title"/>
          </p:nvPr>
        </p:nvSpPr>
        <p:spPr/>
        <p:txBody>
          <a:bodyPr/>
          <a:lstStyle/>
          <a:p>
            <a:pPr>
              <a:defRPr/>
            </a:pPr>
            <a:r>
              <a:rPr lang="en-US" altLang="en-US" dirty="0">
                <a:latin typeface="+mn-lt"/>
              </a:rPr>
              <a:t>Updated Toxicity Values</a:t>
            </a:r>
          </a:p>
        </p:txBody>
      </p:sp>
      <p:sp>
        <p:nvSpPr>
          <p:cNvPr id="109571" name="Content Placeholder 4">
            <a:extLst>
              <a:ext uri="{FF2B5EF4-FFF2-40B4-BE49-F238E27FC236}">
                <a16:creationId xmlns:a16="http://schemas.microsoft.com/office/drawing/2014/main" id="{737346C0-41B1-4DD2-85D3-372F9A418BD8}"/>
              </a:ext>
            </a:extLst>
          </p:cNvPr>
          <p:cNvSpPr>
            <a:spLocks noGrp="1"/>
          </p:cNvSpPr>
          <p:nvPr>
            <p:ph idx="1"/>
          </p:nvPr>
        </p:nvSpPr>
        <p:spPr>
          <a:xfrm>
            <a:off x="381000" y="1447800"/>
            <a:ext cx="8458200" cy="4495800"/>
          </a:xfrm>
        </p:spPr>
        <p:txBody>
          <a:bodyPr/>
          <a:lstStyle/>
          <a:p>
            <a:r>
              <a:rPr lang="en-US" altLang="en-US">
                <a:ea typeface="ＭＳ Ｐゴシック" panose="020B0600070205080204" pitchFamily="34" charset="-128"/>
              </a:rPr>
              <a:t>Issue: Change in toxicity value (e.g. trichloroethylene)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U.S. EPA TCE RfC = Accelerated Response Action Level (RAL)</a:t>
            </a:r>
          </a:p>
          <a:p>
            <a:pPr lvl="1"/>
            <a:r>
              <a:rPr lang="en-US" altLang="en-US">
                <a:ea typeface="ＭＳ Ｐゴシック" panose="020B0600070205080204" pitchFamily="34" charset="-128"/>
              </a:rPr>
              <a:t>10</a:t>
            </a:r>
            <a:r>
              <a:rPr lang="en-US" altLang="en-US" baseline="30000">
                <a:ea typeface="ＭＳ Ｐゴシック" panose="020B0600070205080204" pitchFamily="34" charset="-128"/>
              </a:rPr>
              <a:t>-5</a:t>
            </a:r>
            <a:r>
              <a:rPr lang="en-US" altLang="en-US">
                <a:ea typeface="ＭＳ Ｐゴシック" panose="020B0600070205080204" pitchFamily="34" charset="-128"/>
              </a:rPr>
              <a:t> Lifetime Cancer Risk is &gt;2x RAL</a:t>
            </a:r>
          </a:p>
          <a:p>
            <a:pPr lvl="1"/>
            <a:r>
              <a:rPr lang="en-US" altLang="en-US">
                <a:ea typeface="ＭＳ Ｐゴシック" panose="020B0600070205080204" pitchFamily="34" charset="-128"/>
              </a:rPr>
              <a:t>New decision criterion for vapor intrusion risk management</a:t>
            </a:r>
          </a:p>
          <a:p>
            <a:endParaRPr lang="en-US" altLang="en-US">
              <a:ea typeface="ＭＳ Ｐゴシック" panose="020B0600070205080204" pitchFamily="34" charset="-128"/>
            </a:endParaRPr>
          </a:p>
        </p:txBody>
      </p:sp>
      <p:graphicFrame>
        <p:nvGraphicFramePr>
          <p:cNvPr id="3" name="Table 2">
            <a:extLst>
              <a:ext uri="{FF2B5EF4-FFF2-40B4-BE49-F238E27FC236}">
                <a16:creationId xmlns:a16="http://schemas.microsoft.com/office/drawing/2014/main" id="{05FC485F-84E1-4137-94B5-DF6F33EA5BE8}"/>
              </a:ext>
            </a:extLst>
          </p:cNvPr>
          <p:cNvGraphicFramePr>
            <a:graphicFrameLocks noGrp="1"/>
          </p:cNvGraphicFramePr>
          <p:nvPr/>
        </p:nvGraphicFramePr>
        <p:xfrm>
          <a:off x="457200" y="2057400"/>
          <a:ext cx="8001000" cy="1854200"/>
        </p:xfrm>
        <a:graphic>
          <a:graphicData uri="http://schemas.openxmlformats.org/drawingml/2006/table">
            <a:tbl>
              <a:tblPr/>
              <a:tblGrid>
                <a:gridCol w="2471738">
                  <a:extLst>
                    <a:ext uri="{9D8B030D-6E8A-4147-A177-3AD203B41FA5}">
                      <a16:colId xmlns:a16="http://schemas.microsoft.com/office/drawing/2014/main" val="20000"/>
                    </a:ext>
                  </a:extLst>
                </a:gridCol>
                <a:gridCol w="1795462">
                  <a:extLst>
                    <a:ext uri="{9D8B030D-6E8A-4147-A177-3AD203B41FA5}">
                      <a16:colId xmlns:a16="http://schemas.microsoft.com/office/drawing/2014/main" val="20001"/>
                    </a:ext>
                  </a:extLst>
                </a:gridCol>
                <a:gridCol w="1404938">
                  <a:extLst>
                    <a:ext uri="{9D8B030D-6E8A-4147-A177-3AD203B41FA5}">
                      <a16:colId xmlns:a16="http://schemas.microsoft.com/office/drawing/2014/main" val="20002"/>
                    </a:ext>
                  </a:extLst>
                </a:gridCol>
                <a:gridCol w="2328862">
                  <a:extLst>
                    <a:ext uri="{9D8B030D-6E8A-4147-A177-3AD203B41FA5}">
                      <a16:colId xmlns:a16="http://schemas.microsoft.com/office/drawing/2014/main" val="20003"/>
                    </a:ext>
                  </a:extLst>
                </a:gridCol>
              </a:tblGrid>
              <a:tr h="744229">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333399"/>
                          </a:solidFill>
                          <a:effectLst/>
                          <a:latin typeface="Arial" pitchFamily="34" charset="0"/>
                          <a:ea typeface="ＭＳ Ｐゴシック" pitchFamily="34" charset="-128"/>
                        </a:rPr>
                        <a:t>Noncancer</a:t>
                      </a:r>
                      <a:r>
                        <a:rPr kumimoji="0" lang="en-US" altLang="en-US" sz="2400" b="0" i="0" u="none" strike="noStrike" cap="none" normalizeH="0" baseline="0" dirty="0">
                          <a:ln>
                            <a:noFill/>
                          </a:ln>
                          <a:solidFill>
                            <a:srgbClr val="333399"/>
                          </a:solidFill>
                          <a:effectLst/>
                          <a:latin typeface="Arial" pitchFamily="34" charset="0"/>
                          <a:ea typeface="ＭＳ Ｐゴシック" pitchFamily="34" charset="-128"/>
                        </a:rPr>
                        <a:t> Toxicity Value</a:t>
                      </a:r>
                    </a:p>
                  </a:txBody>
                  <a:tcPr marL="12700" marR="12700" marT="12692"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333399"/>
                          </a:solidFill>
                          <a:effectLst/>
                          <a:latin typeface="Arial" pitchFamily="34" charset="0"/>
                          <a:ea typeface="ＭＳ Ｐゴシック" pitchFamily="34" charset="-128"/>
                        </a:rPr>
                        <a:t>State of CA (2009)</a:t>
                      </a:r>
                    </a:p>
                  </a:txBody>
                  <a:tcPr marL="12700" marR="12700" marT="126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99"/>
                          </a:solidFill>
                          <a:effectLst/>
                          <a:latin typeface="Arial" pitchFamily="34" charset="0"/>
                          <a:ea typeface="ＭＳ Ｐゴシック" pitchFamily="34" charset="-128"/>
                        </a:rPr>
                        <a:t>U.S. EPA (2011)</a:t>
                      </a:r>
                    </a:p>
                  </a:txBody>
                  <a:tcPr marL="12700" marR="12700" marT="126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333399"/>
                          </a:solidFill>
                          <a:effectLst/>
                          <a:latin typeface="Arial" pitchFamily="34" charset="0"/>
                          <a:ea typeface="ＭＳ Ｐゴシック" pitchFamily="34" charset="-128"/>
                        </a:rPr>
                        <a:t>Relative Protectiveness</a:t>
                      </a:r>
                    </a:p>
                  </a:txBody>
                  <a:tcPr marL="12700" marR="12700" marT="12692"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9971">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333399"/>
                          </a:solidFill>
                          <a:effectLst/>
                          <a:latin typeface="Arial" pitchFamily="34" charset="0"/>
                          <a:ea typeface="ＭＳ Ｐゴシック" pitchFamily="34" charset="-128"/>
                        </a:rPr>
                        <a:t>Reference Concentration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333399"/>
                          </a:solidFill>
                          <a:effectLst/>
                          <a:latin typeface="Arial" pitchFamily="34" charset="0"/>
                          <a:ea typeface="ＭＳ Ｐゴシック" pitchFamily="34" charset="-128"/>
                        </a:rPr>
                        <a:t>(RfC; μg/m</a:t>
                      </a:r>
                      <a:r>
                        <a:rPr kumimoji="0" lang="en-US" altLang="en-US" sz="2400" b="0" i="0" u="none" strike="noStrike" cap="none" normalizeH="0" baseline="30000">
                          <a:ln>
                            <a:noFill/>
                          </a:ln>
                          <a:solidFill>
                            <a:srgbClr val="333399"/>
                          </a:solidFill>
                          <a:effectLst/>
                          <a:latin typeface="Arial" pitchFamily="34" charset="0"/>
                          <a:ea typeface="ＭＳ Ｐゴシック" pitchFamily="34" charset="-128"/>
                        </a:rPr>
                        <a:t>3</a:t>
                      </a:r>
                      <a:r>
                        <a:rPr kumimoji="0" lang="en-US" altLang="en-US" sz="2400" b="0" i="0" u="none" strike="noStrike" cap="none" normalizeH="0" baseline="0">
                          <a:ln>
                            <a:noFill/>
                          </a:ln>
                          <a:solidFill>
                            <a:srgbClr val="333399"/>
                          </a:solidFill>
                          <a:effectLst/>
                          <a:latin typeface="Arial" pitchFamily="34" charset="0"/>
                          <a:ea typeface="ＭＳ Ｐゴシック" pitchFamily="34" charset="-128"/>
                        </a:rPr>
                        <a:t>)</a:t>
                      </a:r>
                    </a:p>
                  </a:txBody>
                  <a:tcPr marL="12700" marR="12700" marT="12692"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333399"/>
                          </a:solidFill>
                          <a:effectLst/>
                          <a:latin typeface="Arial" pitchFamily="34" charset="0"/>
                          <a:ea typeface="ＭＳ Ｐゴシック" pitchFamily="34" charset="-128"/>
                        </a:rPr>
                        <a:t>600</a:t>
                      </a:r>
                    </a:p>
                  </a:txBody>
                  <a:tcPr marL="12700" marR="12700" marT="126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333399"/>
                          </a:solidFill>
                          <a:effectLst/>
                          <a:latin typeface="Arial" pitchFamily="34" charset="0"/>
                          <a:ea typeface="ＭＳ Ｐゴシック" pitchFamily="34" charset="-128"/>
                        </a:rPr>
                        <a:t>2</a:t>
                      </a:r>
                    </a:p>
                  </a:txBody>
                  <a:tcPr marL="12700" marR="12700" marT="12692"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8000"/>
                        </a:buClr>
                        <a:buSzPct val="75000"/>
                        <a:buFont typeface="Wingdings 3" pitchFamily="18" charset="2"/>
                        <a:defRPr sz="22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defRPr sz="20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sz="1600">
                          <a:solidFill>
                            <a:schemeClr val="tx1"/>
                          </a:solidFill>
                          <a:latin typeface="Arial" pitchFamily="34" charset="0"/>
                          <a:ea typeface="ＭＳ Ｐゴシック" pitchFamily="34"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333399"/>
                          </a:solidFill>
                          <a:effectLst/>
                          <a:latin typeface="Arial" pitchFamily="34" charset="0"/>
                          <a:ea typeface="ＭＳ Ｐゴシック" pitchFamily="34" charset="-128"/>
                        </a:rPr>
                        <a:t>300-fold</a:t>
                      </a:r>
                    </a:p>
                  </a:txBody>
                  <a:tcPr marL="12700" marR="12700" marT="12692"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E0ADB51C-EA78-4964-8DA5-C12450CA2580}"/>
              </a:ext>
            </a:extLst>
          </p:cNvPr>
          <p:cNvSpPr>
            <a:spLocks noGrp="1"/>
          </p:cNvSpPr>
          <p:nvPr>
            <p:ph type="title"/>
          </p:nvPr>
        </p:nvSpPr>
        <p:spPr/>
        <p:txBody>
          <a:bodyPr/>
          <a:lstStyle/>
          <a:p>
            <a:pPr>
              <a:defRPr/>
            </a:pPr>
            <a:r>
              <a:rPr lang="en-US" altLang="en-US" dirty="0">
                <a:latin typeface="+mn-lt"/>
              </a:rPr>
              <a:t>Toxicity Value Unavailable</a:t>
            </a:r>
          </a:p>
        </p:txBody>
      </p:sp>
      <p:sp>
        <p:nvSpPr>
          <p:cNvPr id="111619" name="Content Placeholder 2">
            <a:extLst>
              <a:ext uri="{FF2B5EF4-FFF2-40B4-BE49-F238E27FC236}">
                <a16:creationId xmlns:a16="http://schemas.microsoft.com/office/drawing/2014/main" id="{8F56E865-1A80-42D2-A5CD-12389B6767DC}"/>
              </a:ext>
            </a:extLst>
          </p:cNvPr>
          <p:cNvSpPr>
            <a:spLocks noGrp="1"/>
          </p:cNvSpPr>
          <p:nvPr>
            <p:ph idx="1"/>
          </p:nvPr>
        </p:nvSpPr>
        <p:spPr/>
        <p:txBody>
          <a:bodyPr/>
          <a:lstStyle/>
          <a:p>
            <a:r>
              <a:rPr lang="en-US" altLang="en-US" u="sng">
                <a:ea typeface="ＭＳ Ｐゴシック" panose="020B0600070205080204" pitchFamily="34" charset="-128"/>
              </a:rPr>
              <a:t>Issue</a:t>
            </a:r>
            <a:r>
              <a:rPr lang="en-US" altLang="en-US">
                <a:ea typeface="ＭＳ Ｐゴシック" panose="020B0600070205080204" pitchFamily="34" charset="-128"/>
              </a:rPr>
              <a:t>: Toxicity value is not readily available</a:t>
            </a:r>
          </a:p>
          <a:p>
            <a:pPr lvl="2"/>
            <a:r>
              <a:rPr lang="en-US" altLang="en-US">
                <a:ea typeface="ＭＳ Ｐゴシック" panose="020B0600070205080204" pitchFamily="34" charset="-128"/>
              </a:rPr>
              <a:t>e.g. perfluoroalkylated substances</a:t>
            </a:r>
          </a:p>
          <a:p>
            <a:endParaRPr lang="en-US" altLang="en-US">
              <a:ea typeface="ＭＳ Ｐゴシック" panose="020B0600070205080204" pitchFamily="34" charset="-128"/>
            </a:endParaRPr>
          </a:p>
          <a:p>
            <a:r>
              <a:rPr lang="en-US" altLang="en-US" u="sng">
                <a:ea typeface="ＭＳ Ｐゴシック" panose="020B0600070205080204" pitchFamily="34" charset="-128"/>
              </a:rPr>
              <a:t>Options</a:t>
            </a:r>
            <a:r>
              <a:rPr lang="en-US" altLang="en-US">
                <a:ea typeface="ＭＳ Ｐゴシック" panose="020B0600070205080204" pitchFamily="34" charset="-128"/>
              </a:rPr>
              <a:t>:</a:t>
            </a:r>
          </a:p>
          <a:p>
            <a:pPr lvl="1"/>
            <a:r>
              <a:rPr lang="en-US" altLang="en-US">
                <a:ea typeface="ＭＳ Ｐゴシック" panose="020B0600070205080204" pitchFamily="34" charset="-128"/>
              </a:rPr>
              <a:t>Determine if the value is needed to guide risk management decision </a:t>
            </a:r>
          </a:p>
          <a:p>
            <a:pPr lvl="2"/>
            <a:r>
              <a:rPr lang="en-US" altLang="en-US">
                <a:ea typeface="ＭＳ Ｐゴシック" panose="020B0600070205080204" pitchFamily="34" charset="-128"/>
              </a:rPr>
              <a:t>Is the contaminant co-located with another hazard?</a:t>
            </a:r>
          </a:p>
          <a:p>
            <a:pPr lvl="2"/>
            <a:r>
              <a:rPr lang="en-US" altLang="en-US">
                <a:ea typeface="ＭＳ Ｐゴシック" panose="020B0600070205080204" pitchFamily="34" charset="-128"/>
              </a:rPr>
              <a:t>Is the exposure pathway significant?</a:t>
            </a:r>
          </a:p>
          <a:p>
            <a:pPr lvl="2"/>
            <a:endParaRPr lang="en-US" altLang="en-US">
              <a:ea typeface="ＭＳ Ｐゴシック" panose="020B0600070205080204" pitchFamily="34" charset="-128"/>
            </a:endParaRPr>
          </a:p>
        </p:txBody>
      </p:sp>
      <p:sp>
        <p:nvSpPr>
          <p:cNvPr id="111620" name="TextBox 3">
            <a:extLst>
              <a:ext uri="{FF2B5EF4-FFF2-40B4-BE49-F238E27FC236}">
                <a16:creationId xmlns:a16="http://schemas.microsoft.com/office/drawing/2014/main" id="{14B50281-0858-410D-BEB3-258B55F4046A}"/>
              </a:ext>
            </a:extLst>
          </p:cNvPr>
          <p:cNvSpPr txBox="1">
            <a:spLocks noChangeArrowheads="1"/>
          </p:cNvSpPr>
          <p:nvPr/>
        </p:nvSpPr>
        <p:spPr bwMode="auto">
          <a:xfrm>
            <a:off x="0" y="6488113"/>
            <a:ext cx="300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5.1.2</a:t>
            </a:r>
            <a:endParaRPr lang="en-US" altLang="en-US" sz="180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EBC489C4-D24B-4B11-A2D8-31E22DC7BED0}"/>
              </a:ext>
            </a:extLst>
          </p:cNvPr>
          <p:cNvSpPr>
            <a:spLocks noGrp="1"/>
          </p:cNvSpPr>
          <p:nvPr>
            <p:ph type="title"/>
          </p:nvPr>
        </p:nvSpPr>
        <p:spPr/>
        <p:txBody>
          <a:bodyPr/>
          <a:lstStyle/>
          <a:p>
            <a:pPr>
              <a:defRPr/>
            </a:pPr>
            <a:r>
              <a:rPr lang="en-US" altLang="en-US" dirty="0">
                <a:latin typeface="+mn-lt"/>
              </a:rPr>
              <a:t>Toxicity Value Unavailable</a:t>
            </a:r>
          </a:p>
        </p:txBody>
      </p:sp>
      <p:sp>
        <p:nvSpPr>
          <p:cNvPr id="113667" name="Content Placeholder 2">
            <a:extLst>
              <a:ext uri="{FF2B5EF4-FFF2-40B4-BE49-F238E27FC236}">
                <a16:creationId xmlns:a16="http://schemas.microsoft.com/office/drawing/2014/main" id="{C5A3618C-337C-4F67-AB2B-A4640858FC99}"/>
              </a:ext>
            </a:extLst>
          </p:cNvPr>
          <p:cNvSpPr>
            <a:spLocks noGrp="1"/>
          </p:cNvSpPr>
          <p:nvPr>
            <p:ph idx="1"/>
          </p:nvPr>
        </p:nvSpPr>
        <p:spPr/>
        <p:txBody>
          <a:bodyPr/>
          <a:lstStyle/>
          <a:p>
            <a:r>
              <a:rPr lang="en-US" altLang="en-US" u="sng">
                <a:ea typeface="ＭＳ Ｐゴシック" panose="020B0600070205080204" pitchFamily="34" charset="-128"/>
              </a:rPr>
              <a:t>Options</a:t>
            </a:r>
            <a:r>
              <a:rPr lang="en-US" altLang="en-US">
                <a:ea typeface="ＭＳ Ｐゴシック" panose="020B0600070205080204" pitchFamily="34" charset="-128"/>
              </a:rPr>
              <a:t>: (continued)</a:t>
            </a:r>
          </a:p>
          <a:p>
            <a:pPr lvl="1"/>
            <a:r>
              <a:rPr lang="en-US" altLang="en-US">
                <a:ea typeface="ＭＳ Ｐゴシック" panose="020B0600070205080204" pitchFamily="34" charset="-128"/>
              </a:rPr>
              <a:t>Use a surrogate value intended for </a:t>
            </a:r>
          </a:p>
          <a:p>
            <a:pPr lvl="2"/>
            <a:r>
              <a:rPr lang="en-US" altLang="en-US">
                <a:ea typeface="ＭＳ Ｐゴシック" panose="020B0600070205080204" pitchFamily="34" charset="-128"/>
              </a:rPr>
              <a:t>Different time frame (e.g. subchronic for chronic) or </a:t>
            </a:r>
          </a:p>
          <a:p>
            <a:pPr lvl="2"/>
            <a:r>
              <a:rPr lang="en-US" altLang="en-US">
                <a:ea typeface="ＭＳ Ｐゴシック" panose="020B0600070205080204" pitchFamily="34" charset="-128"/>
              </a:rPr>
              <a:t>Exposure route (e.g. oral for inhalation)</a:t>
            </a:r>
          </a:p>
          <a:p>
            <a:pPr lvl="2"/>
            <a:endParaRPr lang="en-US" altLang="en-US">
              <a:ea typeface="ＭＳ Ｐゴシック" panose="020B0600070205080204" pitchFamily="34" charset="-128"/>
            </a:endParaRPr>
          </a:p>
          <a:p>
            <a:pPr lvl="1"/>
            <a:r>
              <a:rPr lang="en-US" altLang="en-US">
                <a:ea typeface="ＭＳ Ｐゴシック" panose="020B0600070205080204" pitchFamily="34" charset="-128"/>
              </a:rPr>
              <a:t>Superfund Health Risk Technical Support Center</a:t>
            </a:r>
          </a:p>
          <a:p>
            <a:pPr lvl="2"/>
            <a:r>
              <a:rPr lang="en-US" altLang="en-US">
                <a:ea typeface="ＭＳ Ｐゴシック" panose="020B0600070205080204" pitchFamily="34" charset="-128"/>
              </a:rPr>
              <a:t>Identify a value and develop a PPRTV </a:t>
            </a:r>
          </a:p>
          <a:p>
            <a:pPr lvl="2"/>
            <a:r>
              <a:rPr lang="en-US" altLang="en-US">
                <a:ea typeface="ＭＳ Ｐゴシック" panose="020B0600070205080204" pitchFamily="34" charset="-128"/>
              </a:rPr>
              <a:t>Identify a surrogate chemical</a:t>
            </a:r>
          </a:p>
          <a:p>
            <a:pPr lvl="3"/>
            <a:r>
              <a:rPr lang="en-US" altLang="en-US">
                <a:ea typeface="ＭＳ Ｐゴシック" panose="020B0600070205080204" pitchFamily="34" charset="-128"/>
              </a:rPr>
              <a:t>for example, Benzene for low-range aromatic TPH </a:t>
            </a:r>
          </a:p>
          <a:p>
            <a:pPr lvl="2"/>
            <a:r>
              <a:rPr lang="en-US" altLang="en-US">
                <a:ea typeface="ＭＳ Ｐゴシック" panose="020B0600070205080204" pitchFamily="34" charset="-128"/>
              </a:rPr>
              <a:t>(513) 569-7300 </a:t>
            </a:r>
          </a:p>
          <a:p>
            <a:pPr lvl="2"/>
            <a:r>
              <a:rPr lang="en-US" altLang="en-US">
                <a:ea typeface="ＭＳ Ｐゴシック" panose="020B0600070205080204" pitchFamily="34" charset="-128"/>
                <a:hlinkClick r:id="rId3"/>
              </a:rPr>
              <a:t>http://www.epa.gov/superfund/health/research.htm</a:t>
            </a:r>
            <a:r>
              <a:rPr lang="en-US" altLang="en-US">
                <a:ea typeface="ＭＳ Ｐゴシック" panose="020B0600070205080204" pitchFamily="34" charset="-128"/>
              </a:rPr>
              <a:t> </a:t>
            </a:r>
          </a:p>
          <a:p>
            <a:pPr lvl="2"/>
            <a:endParaRPr lang="en-US" altLang="en-US">
              <a:ea typeface="ＭＳ Ｐゴシック" panose="020B0600070205080204" pitchFamily="34"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DC4037D4-B398-4F7C-8B49-E74DFC3DE712}"/>
              </a:ext>
            </a:extLst>
          </p:cNvPr>
          <p:cNvSpPr>
            <a:spLocks noGrp="1"/>
          </p:cNvSpPr>
          <p:nvPr>
            <p:ph type="title"/>
          </p:nvPr>
        </p:nvSpPr>
        <p:spPr/>
        <p:txBody>
          <a:bodyPr/>
          <a:lstStyle/>
          <a:p>
            <a:pPr>
              <a:defRPr/>
            </a:pPr>
            <a:r>
              <a:rPr lang="en-US" altLang="en-US" dirty="0">
                <a:latin typeface="+mn-lt"/>
              </a:rPr>
              <a:t>Additional Toxicity Issues in </a:t>
            </a:r>
            <a:br>
              <a:rPr lang="en-US" altLang="en-US" dirty="0">
                <a:latin typeface="+mn-lt"/>
              </a:rPr>
            </a:br>
            <a:r>
              <a:rPr lang="en-US" altLang="en-US" dirty="0">
                <a:latin typeface="+mn-lt"/>
              </a:rPr>
              <a:t>Chapter 5</a:t>
            </a:r>
          </a:p>
        </p:txBody>
      </p:sp>
      <p:sp>
        <p:nvSpPr>
          <p:cNvPr id="115715" name="Content Placeholder 2">
            <a:extLst>
              <a:ext uri="{FF2B5EF4-FFF2-40B4-BE49-F238E27FC236}">
                <a16:creationId xmlns:a16="http://schemas.microsoft.com/office/drawing/2014/main" id="{88332FB0-6833-46C1-9BA8-F4EC23D75B66}"/>
              </a:ext>
            </a:extLst>
          </p:cNvPr>
          <p:cNvSpPr>
            <a:spLocks noGrp="1"/>
          </p:cNvSpPr>
          <p:nvPr>
            <p:ph idx="1"/>
          </p:nvPr>
        </p:nvSpPr>
        <p:spPr/>
        <p:txBody>
          <a:bodyPr/>
          <a:lstStyle/>
          <a:p>
            <a:r>
              <a:rPr lang="en-US" altLang="en-US">
                <a:ea typeface="ＭＳ Ｐゴシック" panose="020B0600070205080204" pitchFamily="34" charset="-128"/>
              </a:rPr>
              <a:t>Assessing toxicity of chemical groups and mixtures</a:t>
            </a:r>
          </a:p>
          <a:p>
            <a:r>
              <a:rPr lang="en-US" altLang="en-US">
                <a:ea typeface="ＭＳ Ｐゴシック" panose="020B0600070205080204" pitchFamily="34" charset="-128"/>
              </a:rPr>
              <a:t>Assessing toxicity of mutagenic carcinogens</a:t>
            </a:r>
          </a:p>
          <a:p>
            <a:r>
              <a:rPr lang="en-US" altLang="en-US">
                <a:ea typeface="ＭＳ Ｐゴシック" panose="020B0600070205080204" pitchFamily="34" charset="-128"/>
              </a:rPr>
              <a:t>Addressing toxicity of lead</a:t>
            </a:r>
          </a:p>
          <a:p>
            <a:r>
              <a:rPr lang="en-US" altLang="en-US">
                <a:ea typeface="ＭＳ Ｐゴシック" panose="020B0600070205080204" pitchFamily="34" charset="-128"/>
              </a:rPr>
              <a:t>Understanding uncertainty in toxicity values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 descr="C:\Users\Juliana\Desktop\Picture2.jpg">
            <a:extLst>
              <a:ext uri="{FF2B5EF4-FFF2-40B4-BE49-F238E27FC236}">
                <a16:creationId xmlns:a16="http://schemas.microsoft.com/office/drawing/2014/main" id="{0F37B288-6D9D-4D09-814D-80A5FB930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925638"/>
            <a:ext cx="6072188"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Rectangle 2">
            <a:extLst>
              <a:ext uri="{FF2B5EF4-FFF2-40B4-BE49-F238E27FC236}">
                <a16:creationId xmlns:a16="http://schemas.microsoft.com/office/drawing/2014/main" id="{F05EEA67-DBD7-4FAC-88AF-C617BD312FBC}"/>
              </a:ext>
            </a:extLst>
          </p:cNvPr>
          <p:cNvSpPr>
            <a:spLocks noGrp="1" noChangeArrowheads="1"/>
          </p:cNvSpPr>
          <p:nvPr>
            <p:ph type="title"/>
          </p:nvPr>
        </p:nvSpPr>
        <p:spPr/>
        <p:txBody>
          <a:bodyPr/>
          <a:lstStyle/>
          <a:p>
            <a:r>
              <a:rPr lang="en-US" altLang="en-US">
                <a:ea typeface="ＭＳ Ｐゴシック" panose="020B0600070205080204" pitchFamily="34" charset="-128"/>
              </a:rPr>
              <a:t>Questions &amp; Answers</a:t>
            </a:r>
          </a:p>
        </p:txBody>
      </p:sp>
      <p:pic>
        <p:nvPicPr>
          <p:cNvPr id="117764" name="Picture 6" descr="Click here to follow on Facebook">
            <a:hlinkClick r:id="rId4"/>
            <a:extLst>
              <a:ext uri="{FF2B5EF4-FFF2-40B4-BE49-F238E27FC236}">
                <a16:creationId xmlns:a16="http://schemas.microsoft.com/office/drawing/2014/main" id="{13A93F68-6AA5-49D8-95A8-674AF523B6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575" y="474663"/>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5" descr="Click here to follow on Twitter">
            <a:hlinkClick r:id="rId6"/>
            <a:extLst>
              <a:ext uri="{FF2B5EF4-FFF2-40B4-BE49-F238E27FC236}">
                <a16:creationId xmlns:a16="http://schemas.microsoft.com/office/drawing/2014/main" id="{624411BB-F67E-4749-B33A-C0A378767B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0175" y="474663"/>
            <a:ext cx="5540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4" descr="Click here to follow on Linkedin">
            <a:hlinkClick r:id="rId8"/>
            <a:extLst>
              <a:ext uri="{FF2B5EF4-FFF2-40B4-BE49-F238E27FC236}">
                <a16:creationId xmlns:a16="http://schemas.microsoft.com/office/drawing/2014/main" id="{DFF60C2E-4812-4900-AF40-FADF9E77A51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0413" y="474663"/>
            <a:ext cx="552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7" name="TextBox 6">
            <a:extLst>
              <a:ext uri="{FF2B5EF4-FFF2-40B4-BE49-F238E27FC236}">
                <a16:creationId xmlns:a16="http://schemas.microsoft.com/office/drawing/2014/main" id="{3B0E38C6-AD2A-4582-9F08-588D51239B21}"/>
              </a:ext>
            </a:extLst>
          </p:cNvPr>
          <p:cNvSpPr txBox="1">
            <a:spLocks noChangeArrowheads="1"/>
          </p:cNvSpPr>
          <p:nvPr/>
        </p:nvSpPr>
        <p:spPr bwMode="auto">
          <a:xfrm>
            <a:off x="6029325" y="68263"/>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Follow ITRC</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descr="figure_1_1.png">
            <a:extLst>
              <a:ext uri="{FF2B5EF4-FFF2-40B4-BE49-F238E27FC236}">
                <a16:creationId xmlns:a16="http://schemas.microsoft.com/office/drawing/2014/main" id="{49C179C3-9A4F-44C2-ABFE-997F22B054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00"/>
            <a:ext cx="6069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Title 3">
            <a:extLst>
              <a:ext uri="{FF2B5EF4-FFF2-40B4-BE49-F238E27FC236}">
                <a16:creationId xmlns:a16="http://schemas.microsoft.com/office/drawing/2014/main" id="{5BF94A26-FB86-49FE-8EFE-747AA2F53FB8}"/>
              </a:ext>
            </a:extLst>
          </p:cNvPr>
          <p:cNvSpPr>
            <a:spLocks noGrp="1"/>
          </p:cNvSpPr>
          <p:nvPr>
            <p:ph type="title"/>
          </p:nvPr>
        </p:nvSpPr>
        <p:spPr/>
        <p:txBody>
          <a:bodyPr/>
          <a:lstStyle/>
          <a:p>
            <a:r>
              <a:rPr lang="en-US" altLang="en-US">
                <a:ea typeface="ＭＳ Ｐゴシック" panose="020B0600070205080204" pitchFamily="34" charset="-128"/>
              </a:rPr>
              <a:t>Exposure Assessment (Chapter 6)</a:t>
            </a:r>
          </a:p>
        </p:txBody>
      </p:sp>
      <p:sp>
        <p:nvSpPr>
          <p:cNvPr id="119812" name="Oval 1">
            <a:extLst>
              <a:ext uri="{FF2B5EF4-FFF2-40B4-BE49-F238E27FC236}">
                <a16:creationId xmlns:a16="http://schemas.microsoft.com/office/drawing/2014/main" id="{25306838-D6BC-4BAA-94E6-D8CD502FB856}"/>
              </a:ext>
            </a:extLst>
          </p:cNvPr>
          <p:cNvSpPr>
            <a:spLocks noChangeArrowheads="1"/>
          </p:cNvSpPr>
          <p:nvPr/>
        </p:nvSpPr>
        <p:spPr bwMode="auto">
          <a:xfrm>
            <a:off x="6019800" y="3276600"/>
            <a:ext cx="1447800" cy="685800"/>
          </a:xfrm>
          <a:prstGeom prst="ellips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119813" name="Left Arrow 2">
            <a:extLst>
              <a:ext uri="{FF2B5EF4-FFF2-40B4-BE49-F238E27FC236}">
                <a16:creationId xmlns:a16="http://schemas.microsoft.com/office/drawing/2014/main" id="{BD124E15-9A7E-4ACA-A39D-B3DCFCA9F818}"/>
              </a:ext>
            </a:extLst>
          </p:cNvPr>
          <p:cNvSpPr>
            <a:spLocks noChangeArrowheads="1"/>
          </p:cNvSpPr>
          <p:nvPr/>
        </p:nvSpPr>
        <p:spPr bwMode="auto">
          <a:xfrm rot="-1324608">
            <a:off x="7312025" y="3054350"/>
            <a:ext cx="1295400" cy="234950"/>
          </a:xfrm>
          <a:prstGeom prst="leftArrow">
            <a:avLst>
              <a:gd name="adj1" fmla="val 50000"/>
              <a:gd name="adj2" fmla="val 50158"/>
            </a:avLst>
          </a:prstGeom>
          <a:solidFill>
            <a:schemeClr val="bg1"/>
          </a:solidFill>
          <a:ln w="9525">
            <a:solidFill>
              <a:srgbClr val="000000"/>
            </a:solidFill>
            <a:miter lim="800000"/>
            <a:headEnd/>
            <a:tailEnd/>
          </a:ln>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509D5347-CD46-48C9-9BC6-5130A5EA10FF}"/>
              </a:ext>
            </a:extLst>
          </p:cNvPr>
          <p:cNvSpPr>
            <a:spLocks noGrp="1"/>
          </p:cNvSpPr>
          <p:nvPr>
            <p:ph type="title"/>
          </p:nvPr>
        </p:nvSpPr>
        <p:spPr/>
        <p:txBody>
          <a:bodyPr/>
          <a:lstStyle/>
          <a:p>
            <a:r>
              <a:rPr lang="en-US" altLang="en-US">
                <a:ea typeface="ＭＳ Ｐゴシック" panose="020B0600070205080204" pitchFamily="34" charset="-128"/>
              </a:rPr>
              <a:t>Exposure Assessment Overview (Chapter 6)</a:t>
            </a:r>
          </a:p>
        </p:txBody>
      </p:sp>
      <p:graphicFrame>
        <p:nvGraphicFramePr>
          <p:cNvPr id="121859" name="Object 7">
            <a:extLst>
              <a:ext uri="{FF2B5EF4-FFF2-40B4-BE49-F238E27FC236}">
                <a16:creationId xmlns:a16="http://schemas.microsoft.com/office/drawing/2014/main" id="{0D0B284B-074A-4380-8910-41E01D5C8939}"/>
              </a:ext>
            </a:extLst>
          </p:cNvPr>
          <p:cNvGraphicFramePr>
            <a:graphicFrameLocks noChangeAspect="1"/>
          </p:cNvGraphicFramePr>
          <p:nvPr/>
        </p:nvGraphicFramePr>
        <p:xfrm>
          <a:off x="1938338" y="2374900"/>
          <a:ext cx="5232400" cy="611188"/>
        </p:xfrm>
        <a:graphic>
          <a:graphicData uri="http://schemas.openxmlformats.org/presentationml/2006/ole">
            <mc:AlternateContent xmlns:mc="http://schemas.openxmlformats.org/markup-compatibility/2006">
              <mc:Choice xmlns:v="urn:schemas-microsoft-com:vml" Requires="v">
                <p:oleObj spid="_x0000_s121865" name="Equation" r:id="rId4" imgW="1739900" imgH="203200" progId="Equation.3">
                  <p:embed/>
                </p:oleObj>
              </mc:Choice>
              <mc:Fallback>
                <p:oleObj name="Equation" r:id="rId4" imgW="1739900" imgH="203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338" y="2374900"/>
                        <a:ext cx="5232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Content Placeholder 2">
            <a:extLst>
              <a:ext uri="{FF2B5EF4-FFF2-40B4-BE49-F238E27FC236}">
                <a16:creationId xmlns:a16="http://schemas.microsoft.com/office/drawing/2014/main" id="{2F8874BE-9761-4B24-8667-D45B1D4B01B4}"/>
              </a:ext>
            </a:extLst>
          </p:cNvPr>
          <p:cNvSpPr txBox="1">
            <a:spLocks/>
          </p:cNvSpPr>
          <p:nvPr/>
        </p:nvSpPr>
        <p:spPr>
          <a:xfrm>
            <a:off x="4691063" y="3749675"/>
            <a:ext cx="3363912" cy="1736725"/>
          </a:xfrm>
          <a:prstGeom prst="rect">
            <a:avLst/>
          </a:prstGeom>
          <a:ln w="25400">
            <a:solidFill>
              <a:schemeClr val="tx1"/>
            </a:solidFill>
          </a:ln>
        </p:spPr>
        <p:txBody>
          <a:bodyPr/>
          <a:lstStyle/>
          <a:p>
            <a:pPr marL="231775" indent="-231775" eaLnBrk="1" hangingPunct="1">
              <a:spcBef>
                <a:spcPts val="600"/>
              </a:spcBef>
              <a:buClr>
                <a:srgbClr val="7F7F7F"/>
              </a:buClr>
              <a:buFont typeface="Wingdings" pitchFamily="2" charset="2"/>
              <a:buChar char="§"/>
              <a:defRPr/>
            </a:pPr>
            <a:r>
              <a:rPr lang="en-US" kern="0" dirty="0">
                <a:latin typeface="Lucida Sans"/>
              </a:rPr>
              <a:t>How will people contact the chemical?</a:t>
            </a:r>
          </a:p>
          <a:p>
            <a:pPr marL="231775" indent="-231775" eaLnBrk="1" hangingPunct="1">
              <a:spcBef>
                <a:spcPts val="600"/>
              </a:spcBef>
              <a:buClr>
                <a:srgbClr val="7F7F7F"/>
              </a:buClr>
              <a:buFont typeface="Wingdings" pitchFamily="2" charset="2"/>
              <a:buChar char="§"/>
              <a:defRPr/>
            </a:pPr>
            <a:r>
              <a:rPr lang="en-US" kern="0" dirty="0">
                <a:latin typeface="Lucida Sans"/>
              </a:rPr>
              <a:t>What is the magnitude, frequency and duration of contact?</a:t>
            </a:r>
          </a:p>
        </p:txBody>
      </p:sp>
      <p:sp>
        <p:nvSpPr>
          <p:cNvPr id="121861" name="Content Placeholder 2">
            <a:extLst>
              <a:ext uri="{FF2B5EF4-FFF2-40B4-BE49-F238E27FC236}">
                <a16:creationId xmlns:a16="http://schemas.microsoft.com/office/drawing/2014/main" id="{01D54E0F-AAA6-41D8-8696-03676708B6DF}"/>
              </a:ext>
            </a:extLst>
          </p:cNvPr>
          <p:cNvSpPr txBox="1">
            <a:spLocks/>
          </p:cNvSpPr>
          <p:nvPr/>
        </p:nvSpPr>
        <p:spPr bwMode="auto">
          <a:xfrm>
            <a:off x="1062038" y="3733800"/>
            <a:ext cx="3362325" cy="17367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7F7F7F"/>
              </a:buClr>
              <a:buSzTx/>
              <a:buFont typeface="Wingdings" panose="05000000000000000000" pitchFamily="2" charset="2"/>
              <a:buChar char="§"/>
            </a:pPr>
            <a:r>
              <a:rPr lang="en-US" altLang="en-US" sz="1800">
                <a:solidFill>
                  <a:schemeClr val="tx1"/>
                </a:solidFill>
                <a:latin typeface="Lucida Sans" panose="020B0602030504020204" pitchFamily="34" charset="0"/>
              </a:rPr>
              <a:t>What are the chemical</a:t>
            </a:r>
            <a:r>
              <a:rPr lang="ja-JP" altLang="en-US" sz="1800">
                <a:solidFill>
                  <a:schemeClr val="tx1"/>
                </a:solidFill>
                <a:latin typeface="Lucida Sans" panose="020B0602030504020204" pitchFamily="34" charset="0"/>
              </a:rPr>
              <a:t>’</a:t>
            </a:r>
            <a:r>
              <a:rPr lang="en-US" altLang="ja-JP" sz="1800">
                <a:solidFill>
                  <a:schemeClr val="tx1"/>
                </a:solidFill>
                <a:latin typeface="Lucida Sans" panose="020B0602030504020204" pitchFamily="34" charset="0"/>
              </a:rPr>
              <a:t>s health effects?</a:t>
            </a:r>
          </a:p>
          <a:p>
            <a:pPr eaLnBrk="1" hangingPunct="1">
              <a:spcBef>
                <a:spcPts val="600"/>
              </a:spcBef>
              <a:buClr>
                <a:srgbClr val="7F7F7F"/>
              </a:buClr>
              <a:buSzTx/>
              <a:buFont typeface="Wingdings" panose="05000000000000000000" pitchFamily="2" charset="2"/>
              <a:buChar char="§"/>
            </a:pPr>
            <a:r>
              <a:rPr lang="en-US" altLang="en-US" sz="1800">
                <a:solidFill>
                  <a:schemeClr val="tx1"/>
                </a:solidFill>
                <a:latin typeface="Lucida Sans" panose="020B0602030504020204" pitchFamily="34" charset="0"/>
              </a:rPr>
              <a:t>What is the relationship between exposure and health effects?</a:t>
            </a:r>
          </a:p>
        </p:txBody>
      </p:sp>
      <p:cxnSp>
        <p:nvCxnSpPr>
          <p:cNvPr id="121862" name="Shape 20">
            <a:extLst>
              <a:ext uri="{FF2B5EF4-FFF2-40B4-BE49-F238E27FC236}">
                <a16:creationId xmlns:a16="http://schemas.microsoft.com/office/drawing/2014/main" id="{4DC24DB3-8840-4C63-9448-F3E267729A79}"/>
              </a:ext>
            </a:extLst>
          </p:cNvPr>
          <p:cNvCxnSpPr>
            <a:cxnSpLocks noChangeShapeType="1"/>
          </p:cNvCxnSpPr>
          <p:nvPr/>
        </p:nvCxnSpPr>
        <p:spPr bwMode="auto">
          <a:xfrm rot="5400000" flipH="1" flipV="1">
            <a:off x="2925763" y="2514600"/>
            <a:ext cx="731837" cy="1554163"/>
          </a:xfrm>
          <a:prstGeom prst="bentConnector3">
            <a:avLst>
              <a:gd name="adj1" fmla="val 50000"/>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6" name="Shape 20">
            <a:extLst>
              <a:ext uri="{FF2B5EF4-FFF2-40B4-BE49-F238E27FC236}">
                <a16:creationId xmlns:a16="http://schemas.microsoft.com/office/drawing/2014/main" id="{9A779E42-68E6-45B1-BA5F-43A49747F5E4}"/>
              </a:ext>
            </a:extLst>
          </p:cNvPr>
          <p:cNvCxnSpPr>
            <a:cxnSpLocks noChangeShapeType="1"/>
          </p:cNvCxnSpPr>
          <p:nvPr/>
        </p:nvCxnSpPr>
        <p:spPr bwMode="auto">
          <a:xfrm rot="16200000" flipV="1">
            <a:off x="5792788" y="3051175"/>
            <a:ext cx="730250" cy="428625"/>
          </a:xfrm>
          <a:prstGeom prst="bentConnector3">
            <a:avLst>
              <a:gd name="adj1" fmla="val 50000"/>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DEF306B6-F9A2-4C27-B9C3-30542B01B489}"/>
              </a:ext>
            </a:extLst>
          </p:cNvPr>
          <p:cNvSpPr>
            <a:spLocks noGrp="1"/>
          </p:cNvSpPr>
          <p:nvPr>
            <p:ph type="title"/>
          </p:nvPr>
        </p:nvSpPr>
        <p:spPr/>
        <p:txBody>
          <a:bodyPr/>
          <a:lstStyle/>
          <a:p>
            <a:r>
              <a:rPr lang="en-US" altLang="en-US">
                <a:ea typeface="ＭＳ Ｐゴシック" panose="020B0600070205080204" pitchFamily="34" charset="-128"/>
              </a:rPr>
              <a:t>Exposure Assessment Overview (Chapter 6)</a:t>
            </a:r>
          </a:p>
        </p:txBody>
      </p:sp>
      <p:sp>
        <p:nvSpPr>
          <p:cNvPr id="123907" name="Content Placeholder 2">
            <a:extLst>
              <a:ext uri="{FF2B5EF4-FFF2-40B4-BE49-F238E27FC236}">
                <a16:creationId xmlns:a16="http://schemas.microsoft.com/office/drawing/2014/main" id="{8D6AC685-E76B-4D43-852D-CC32C0031B9B}"/>
              </a:ext>
            </a:extLst>
          </p:cNvPr>
          <p:cNvSpPr>
            <a:spLocks noGrp="1"/>
          </p:cNvSpPr>
          <p:nvPr>
            <p:ph idx="1"/>
          </p:nvPr>
        </p:nvSpPr>
        <p:spPr/>
        <p:txBody>
          <a:bodyPr/>
          <a:lstStyle/>
          <a:p>
            <a:r>
              <a:rPr lang="en-US" altLang="en-US">
                <a:ea typeface="ＭＳ Ｐゴシック" panose="020B0600070205080204" pitchFamily="34" charset="-128"/>
              </a:rPr>
              <a:t>Issues</a:t>
            </a:r>
          </a:p>
          <a:p>
            <a:pPr lvl="1"/>
            <a:r>
              <a:rPr lang="en-US" altLang="en-US">
                <a:ea typeface="ＭＳ Ｐゴシック" panose="020B0600070205080204" pitchFamily="34" charset="-128"/>
              </a:rPr>
              <a:t>Justifying site-specific exposure factors</a:t>
            </a:r>
          </a:p>
          <a:p>
            <a:pPr lvl="1"/>
            <a:r>
              <a:rPr lang="en-US" altLang="en-US">
                <a:ea typeface="ＭＳ Ｐゴシック" panose="020B0600070205080204" pitchFamily="34" charset="-128"/>
              </a:rPr>
              <a:t>Prorating exposure factors</a:t>
            </a:r>
          </a:p>
          <a:p>
            <a:pPr lvl="1"/>
            <a:r>
              <a:rPr lang="en-US" altLang="en-US">
                <a:ea typeface="ＭＳ Ｐゴシック" panose="020B0600070205080204" pitchFamily="34" charset="-128"/>
              </a:rPr>
              <a:t>Bioavailability</a:t>
            </a:r>
          </a:p>
          <a:p>
            <a:pPr lvl="1"/>
            <a:r>
              <a:rPr lang="en-US" altLang="en-US">
                <a:ea typeface="ＭＳ Ｐゴシック" panose="020B0600070205080204" pitchFamily="34" charset="-128"/>
              </a:rPr>
              <a:t>Exposure areas vs. exposure patterns</a:t>
            </a:r>
          </a:p>
          <a:p>
            <a:pPr lvl="1"/>
            <a:r>
              <a:rPr lang="en-US" altLang="en-US">
                <a:ea typeface="ＭＳ Ｐゴシック" panose="020B0600070205080204" pitchFamily="34" charset="-128"/>
              </a:rPr>
              <a:t>Exposure concentrations (modeling vs. measuring)</a:t>
            </a:r>
          </a:p>
          <a:p>
            <a:pPr lvl="1"/>
            <a:r>
              <a:rPr lang="en-US" altLang="en-US">
                <a:ea typeface="ＭＳ Ｐゴシック" panose="020B0600070205080204" pitchFamily="34" charset="-128"/>
              </a:rPr>
              <a:t>Modeling (for example, accounting for limited mass)</a:t>
            </a:r>
          </a:p>
          <a:p>
            <a:pPr lvl="1"/>
            <a:r>
              <a:rPr lang="en-US" altLang="en-US">
                <a:ea typeface="ＭＳ Ｐゴシック" panose="020B0600070205080204" pitchFamily="34" charset="-128"/>
              </a:rPr>
              <a:t>Uncertainty in estimating exposure concentrations</a:t>
            </a:r>
          </a:p>
          <a:p>
            <a:pPr lvl="1"/>
            <a:r>
              <a:rPr lang="en-US" altLang="en-US">
                <a:ea typeface="ＭＳ Ｐゴシック" panose="020B0600070205080204" pitchFamily="34" charset="-128"/>
              </a:rPr>
              <a:t>Site-specific exposure vs. background exposure</a:t>
            </a:r>
          </a:p>
          <a:p>
            <a:endParaRPr lang="en-US" altLang="en-US">
              <a:ea typeface="ＭＳ Ｐゴシック" panose="020B0600070205080204" pitchFamily="34"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a:extLst>
              <a:ext uri="{FF2B5EF4-FFF2-40B4-BE49-F238E27FC236}">
                <a16:creationId xmlns:a16="http://schemas.microsoft.com/office/drawing/2014/main" id="{A30C510E-0E3D-41E0-9629-77EFC82BA530}"/>
              </a:ext>
            </a:extLst>
          </p:cNvPr>
          <p:cNvSpPr>
            <a:spLocks noGrp="1" noChangeArrowheads="1"/>
          </p:cNvSpPr>
          <p:nvPr>
            <p:ph type="title"/>
          </p:nvPr>
        </p:nvSpPr>
        <p:spPr/>
        <p:txBody>
          <a:bodyPr/>
          <a:lstStyle/>
          <a:p>
            <a:r>
              <a:rPr lang="en-US" altLang="en-US">
                <a:ea typeface="ＭＳ Ｐゴシック" panose="020B0600070205080204" pitchFamily="34" charset="-128"/>
              </a:rPr>
              <a:t>Exposure Areas/Exposure Units</a:t>
            </a:r>
          </a:p>
        </p:txBody>
      </p:sp>
      <p:sp>
        <p:nvSpPr>
          <p:cNvPr id="2051" name="Rectangle 5">
            <a:extLst>
              <a:ext uri="{FF2B5EF4-FFF2-40B4-BE49-F238E27FC236}">
                <a16:creationId xmlns:a16="http://schemas.microsoft.com/office/drawing/2014/main" id="{1359D644-7D9B-4F7C-9814-ACF2D0DA2AAD}"/>
              </a:ext>
            </a:extLst>
          </p:cNvPr>
          <p:cNvSpPr>
            <a:spLocks noGrp="1" noChangeArrowheads="1"/>
          </p:cNvSpPr>
          <p:nvPr>
            <p:ph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Exposure areas often not representative of actual exposure patterns</a:t>
            </a: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Based on default exposure areas</a:t>
            </a:r>
          </a:p>
          <a:p>
            <a:pPr lvl="1"/>
            <a:r>
              <a:rPr lang="en-US" altLang="en-US">
                <a:ea typeface="ＭＳ Ｐゴシック" panose="020B0600070205080204" pitchFamily="34" charset="-128"/>
              </a:rPr>
              <a:t>Based on operational units or areas of concern</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p:txBody>
      </p:sp>
      <p:sp>
        <p:nvSpPr>
          <p:cNvPr id="125956" name="TextBox 1">
            <a:extLst>
              <a:ext uri="{FF2B5EF4-FFF2-40B4-BE49-F238E27FC236}">
                <a16:creationId xmlns:a16="http://schemas.microsoft.com/office/drawing/2014/main" id="{66BAE5BC-44EE-464D-BB3C-618CC26CF76C}"/>
              </a:ext>
            </a:extLst>
          </p:cNvPr>
          <p:cNvSpPr txBox="1">
            <a:spLocks noChangeArrowheads="1"/>
          </p:cNvSpPr>
          <p:nvPr/>
        </p:nvSpPr>
        <p:spPr bwMode="auto">
          <a:xfrm>
            <a:off x="0" y="6467475"/>
            <a:ext cx="300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6.2.1</a:t>
            </a:r>
            <a:endParaRPr lang="en-US"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51EB78B-355D-454D-AF82-4D4CD454AC61}"/>
              </a:ext>
            </a:extLst>
          </p:cNvPr>
          <p:cNvSpPr>
            <a:spLocks noGrp="1"/>
          </p:cNvSpPr>
          <p:nvPr>
            <p:ph type="title"/>
          </p:nvPr>
        </p:nvSpPr>
        <p:spPr/>
        <p:txBody>
          <a:bodyPr/>
          <a:lstStyle/>
          <a:p>
            <a:r>
              <a:rPr lang="en-US" altLang="en-US">
                <a:ea typeface="ＭＳ Ｐゴシック" panose="020B0600070205080204" pitchFamily="34" charset="-128"/>
              </a:rPr>
              <a:t>Poll Question – Knowledge and Experience</a:t>
            </a:r>
          </a:p>
        </p:txBody>
      </p:sp>
      <p:sp>
        <p:nvSpPr>
          <p:cNvPr id="17411" name="Content Placeholder 2">
            <a:extLst>
              <a:ext uri="{FF2B5EF4-FFF2-40B4-BE49-F238E27FC236}">
                <a16:creationId xmlns:a16="http://schemas.microsoft.com/office/drawing/2014/main" id="{8FB81CE9-B716-48A6-B114-EF40AEFB939C}"/>
              </a:ext>
            </a:extLst>
          </p:cNvPr>
          <p:cNvSpPr>
            <a:spLocks noGrp="1"/>
          </p:cNvSpPr>
          <p:nvPr>
            <p:ph idx="1"/>
          </p:nvPr>
        </p:nvSpPr>
        <p:spPr/>
        <p:txBody>
          <a:bodyPr/>
          <a:lstStyle/>
          <a:p>
            <a:pPr>
              <a:lnSpc>
                <a:spcPct val="90000"/>
              </a:lnSpc>
            </a:pPr>
            <a:r>
              <a:rPr lang="en-US" altLang="en-US" sz="2400">
                <a:ea typeface="ＭＳ Ｐゴシック" panose="020B0600070205080204" pitchFamily="34" charset="-128"/>
              </a:rPr>
              <a:t>How much knowledge and experience do you have with risk assessments using site-specific values and parameters in place of default values and lookup tables?</a:t>
            </a:r>
          </a:p>
          <a:p>
            <a:pPr lvl="1">
              <a:lnSpc>
                <a:spcPct val="90000"/>
              </a:lnSpc>
            </a:pPr>
            <a:r>
              <a:rPr lang="en-US" altLang="en-US" sz="2200">
                <a:ea typeface="ＭＳ Ｐゴシック" panose="020B0600070205080204" pitchFamily="34" charset="-128"/>
              </a:rPr>
              <a:t>None – new to risk assessment</a:t>
            </a:r>
          </a:p>
          <a:p>
            <a:pPr lvl="1">
              <a:lnSpc>
                <a:spcPct val="90000"/>
              </a:lnSpc>
            </a:pPr>
            <a:r>
              <a:rPr lang="en-US" altLang="en-US" sz="2200">
                <a:ea typeface="ＭＳ Ｐゴシック" panose="020B0600070205080204" pitchFamily="34" charset="-128"/>
              </a:rPr>
              <a:t>Have used or reviewed site-specific parameters or exposure pathways in a limited way</a:t>
            </a:r>
          </a:p>
          <a:p>
            <a:pPr lvl="1">
              <a:lnSpc>
                <a:spcPct val="90000"/>
              </a:lnSpc>
            </a:pPr>
            <a:r>
              <a:rPr lang="en-US" altLang="en-US" sz="2200">
                <a:ea typeface="ＭＳ Ｐゴシック" panose="020B0600070205080204" pitchFamily="34" charset="-128"/>
              </a:rPr>
              <a:t>Have used or reviewed many site-specific parameters, approaches and processes in risk assessment</a:t>
            </a:r>
          </a:p>
          <a:p>
            <a:pPr lvl="1">
              <a:lnSpc>
                <a:spcPct val="90000"/>
              </a:lnSpc>
            </a:pPr>
            <a:r>
              <a:rPr lang="en-US" altLang="en-US" sz="2200">
                <a:ea typeface="ＭＳ Ｐゴシック" panose="020B0600070205080204" pitchFamily="34" charset="-128"/>
              </a:rPr>
              <a:t>Have used or reviewed site-specific risk assessment extensively</a:t>
            </a:r>
          </a:p>
        </p:txBody>
      </p:sp>
      <p:sp>
        <p:nvSpPr>
          <p:cNvPr id="4" name="TextBox 9">
            <a:extLst>
              <a:ext uri="{FF2B5EF4-FFF2-40B4-BE49-F238E27FC236}">
                <a16:creationId xmlns:a16="http://schemas.microsoft.com/office/drawing/2014/main" id="{A8FFA91A-8F61-42D0-8CD7-BBF7C82CA4BA}"/>
              </a:ext>
            </a:extLst>
          </p:cNvPr>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ea typeface="MS PGothic" panose="020B0600070205080204" pitchFamily="34" charset="-128"/>
              </a:rPr>
              <a:t>Poll Question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6DCDF445-045D-40B3-8170-9865DB93435C}"/>
              </a:ext>
            </a:extLst>
          </p:cNvPr>
          <p:cNvSpPr>
            <a:spLocks noGrp="1"/>
          </p:cNvSpPr>
          <p:nvPr>
            <p:ph type="title"/>
          </p:nvPr>
        </p:nvSpPr>
        <p:spPr>
          <a:xfrm>
            <a:off x="528638" y="76200"/>
            <a:ext cx="7588250" cy="1050925"/>
          </a:xfrm>
        </p:spPr>
        <p:txBody>
          <a:bodyPr/>
          <a:lstStyle/>
          <a:p>
            <a:r>
              <a:rPr lang="en-US" altLang="en-US">
                <a:ea typeface="ＭＳ Ｐゴシック" panose="020B0600070205080204" pitchFamily="34" charset="-128"/>
              </a:rPr>
              <a:t>Poll Question – Exposure Area Basis	</a:t>
            </a:r>
          </a:p>
        </p:txBody>
      </p:sp>
      <p:sp>
        <p:nvSpPr>
          <p:cNvPr id="128003" name="Content Placeholder 2">
            <a:extLst>
              <a:ext uri="{FF2B5EF4-FFF2-40B4-BE49-F238E27FC236}">
                <a16:creationId xmlns:a16="http://schemas.microsoft.com/office/drawing/2014/main" id="{47D51809-0EDF-425E-8708-BF3801ACEFE0}"/>
              </a:ext>
            </a:extLst>
          </p:cNvPr>
          <p:cNvSpPr>
            <a:spLocks noGrp="1"/>
          </p:cNvSpPr>
          <p:nvPr>
            <p:ph idx="1"/>
          </p:nvPr>
        </p:nvSpPr>
        <p:spPr/>
        <p:txBody>
          <a:bodyPr/>
          <a:lstStyle/>
          <a:p>
            <a:pPr defTabSz="942975" eaLnBrk="1" hangingPunct="1">
              <a:spcBef>
                <a:spcPct val="0"/>
              </a:spcBef>
            </a:pPr>
            <a:r>
              <a:rPr lang="en-US" altLang="en-US">
                <a:ea typeface="ＭＳ Ｐゴシック" panose="020B0600070205080204" pitchFamily="34" charset="-128"/>
              </a:rPr>
              <a:t>Have you ever prepared or reviewed a risk assessment in which the area or unit of exposure was arbitrary?</a:t>
            </a:r>
          </a:p>
          <a:p>
            <a:pPr defTabSz="942975"/>
            <a:endParaRPr lang="en-US" altLang="en-US">
              <a:ea typeface="ＭＳ Ｐゴシック" panose="020B0600070205080204" pitchFamily="34" charset="-128"/>
            </a:endParaRPr>
          </a:p>
          <a:p>
            <a:pPr lvl="2" defTabSz="942975"/>
            <a:r>
              <a:rPr lang="en-US" altLang="en-US">
                <a:ea typeface="ＭＳ Ｐゴシック" panose="020B0600070205080204" pitchFamily="34" charset="-128"/>
              </a:rPr>
              <a:t>Yes</a:t>
            </a:r>
          </a:p>
          <a:p>
            <a:pPr lvl="2" defTabSz="942975"/>
            <a:r>
              <a:rPr lang="en-US" altLang="en-US">
                <a:ea typeface="ＭＳ Ｐゴシック" panose="020B0600070205080204" pitchFamily="34" charset="-128"/>
              </a:rPr>
              <a:t>No</a:t>
            </a:r>
          </a:p>
        </p:txBody>
      </p:sp>
      <p:sp>
        <p:nvSpPr>
          <p:cNvPr id="4" name="TextBox 9">
            <a:extLst>
              <a:ext uri="{FF2B5EF4-FFF2-40B4-BE49-F238E27FC236}">
                <a16:creationId xmlns:a16="http://schemas.microsoft.com/office/drawing/2014/main" id="{F96D2C0F-F426-450F-96A0-A47CB4A50F58}"/>
              </a:ext>
            </a:extLst>
          </p:cNvPr>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ea typeface="MS PGothic" panose="020B0600070205080204" pitchFamily="34" charset="-128"/>
              </a:rPr>
              <a:t>Poll Question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a:extLst>
              <a:ext uri="{FF2B5EF4-FFF2-40B4-BE49-F238E27FC236}">
                <a16:creationId xmlns:a16="http://schemas.microsoft.com/office/drawing/2014/main" id="{E1ED5E04-506E-4AAC-8000-5681509F4816}"/>
              </a:ext>
            </a:extLst>
          </p:cNvPr>
          <p:cNvSpPr>
            <a:spLocks noGrp="1" noChangeArrowheads="1"/>
          </p:cNvSpPr>
          <p:nvPr>
            <p:ph type="title"/>
          </p:nvPr>
        </p:nvSpPr>
        <p:spPr/>
        <p:txBody>
          <a:bodyPr/>
          <a:lstStyle/>
          <a:p>
            <a:r>
              <a:rPr lang="en-US" altLang="en-US">
                <a:ea typeface="ＭＳ Ｐゴシック" panose="020B0600070205080204" pitchFamily="34" charset="-128"/>
              </a:rPr>
              <a:t>Exposure Areas/Exposure Units</a:t>
            </a:r>
          </a:p>
        </p:txBody>
      </p:sp>
      <p:sp>
        <p:nvSpPr>
          <p:cNvPr id="130051" name="Rectangle 5">
            <a:extLst>
              <a:ext uri="{FF2B5EF4-FFF2-40B4-BE49-F238E27FC236}">
                <a16:creationId xmlns:a16="http://schemas.microsoft.com/office/drawing/2014/main" id="{32C41D70-A6B1-42C9-B0FF-DDE33985B168}"/>
              </a:ext>
            </a:extLst>
          </p:cNvPr>
          <p:cNvSpPr>
            <a:spLocks noGrp="1" noChangeArrowheads="1"/>
          </p:cNvSpPr>
          <p:nvPr>
            <p:ph type="body"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Exposure areas often not representative of actual exposure patterns</a:t>
            </a: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Based on default exposure areas</a:t>
            </a:r>
          </a:p>
          <a:p>
            <a:pPr lvl="1"/>
            <a:r>
              <a:rPr lang="en-US" altLang="en-US">
                <a:ea typeface="ＭＳ Ｐゴシック" panose="020B0600070205080204" pitchFamily="34" charset="-128"/>
              </a:rPr>
              <a:t>Based on operational units or areas of concern</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lvl="1"/>
            <a:endParaRPr lang="en-US" altLang="en-US">
              <a:ea typeface="ＭＳ Ｐゴシック" panose="020B0600070205080204" pitchFamily="34" charset="-128"/>
            </a:endParaRPr>
          </a:p>
        </p:txBody>
      </p:sp>
      <p:sp>
        <p:nvSpPr>
          <p:cNvPr id="130052" name="TextBox 1">
            <a:extLst>
              <a:ext uri="{FF2B5EF4-FFF2-40B4-BE49-F238E27FC236}">
                <a16:creationId xmlns:a16="http://schemas.microsoft.com/office/drawing/2014/main" id="{9302FCF1-2452-4062-AC4F-6827A02C325A}"/>
              </a:ext>
            </a:extLst>
          </p:cNvPr>
          <p:cNvSpPr txBox="1">
            <a:spLocks noChangeArrowheads="1"/>
          </p:cNvSpPr>
          <p:nvPr/>
        </p:nvSpPr>
        <p:spPr bwMode="auto">
          <a:xfrm>
            <a:off x="762000" y="4572000"/>
            <a:ext cx="29606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800">
                <a:solidFill>
                  <a:schemeClr val="tx1"/>
                </a:solidFill>
              </a:rPr>
              <a:t>Receptor Activity </a:t>
            </a:r>
          </a:p>
          <a:p>
            <a:pPr algn="ctr">
              <a:spcBef>
                <a:spcPct val="0"/>
              </a:spcBef>
              <a:buClrTx/>
              <a:buSzTx/>
              <a:buFontTx/>
              <a:buNone/>
            </a:pPr>
            <a:r>
              <a:rPr lang="en-US" altLang="en-US" sz="2800">
                <a:solidFill>
                  <a:schemeClr val="tx1"/>
                </a:solidFill>
              </a:rPr>
              <a:t>+ </a:t>
            </a:r>
          </a:p>
          <a:p>
            <a:pPr algn="ctr">
              <a:spcBef>
                <a:spcPct val="0"/>
              </a:spcBef>
              <a:buClrTx/>
              <a:buSzTx/>
              <a:buFontTx/>
              <a:buNone/>
            </a:pPr>
            <a:r>
              <a:rPr lang="en-US" altLang="en-US" sz="2800">
                <a:solidFill>
                  <a:schemeClr val="tx1"/>
                </a:solidFill>
              </a:rPr>
              <a:t>Exposure Media </a:t>
            </a:r>
          </a:p>
        </p:txBody>
      </p:sp>
      <p:sp>
        <p:nvSpPr>
          <p:cNvPr id="130053" name="TextBox 6">
            <a:extLst>
              <a:ext uri="{FF2B5EF4-FFF2-40B4-BE49-F238E27FC236}">
                <a16:creationId xmlns:a16="http://schemas.microsoft.com/office/drawing/2014/main" id="{DF029229-756C-43A7-BE04-761FAF78AE34}"/>
              </a:ext>
            </a:extLst>
          </p:cNvPr>
          <p:cNvSpPr txBox="1">
            <a:spLocks noChangeArrowheads="1"/>
          </p:cNvSpPr>
          <p:nvPr/>
        </p:nvSpPr>
        <p:spPr bwMode="auto">
          <a:xfrm>
            <a:off x="5181600" y="5002213"/>
            <a:ext cx="328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800">
                <a:solidFill>
                  <a:schemeClr val="tx1"/>
                </a:solidFill>
              </a:rPr>
              <a:t>Exposure Area/Unit</a:t>
            </a:r>
          </a:p>
        </p:txBody>
      </p:sp>
      <p:sp>
        <p:nvSpPr>
          <p:cNvPr id="130054" name="Down Arrow 4">
            <a:extLst>
              <a:ext uri="{FF2B5EF4-FFF2-40B4-BE49-F238E27FC236}">
                <a16:creationId xmlns:a16="http://schemas.microsoft.com/office/drawing/2014/main" id="{395E660D-0B54-4812-8F2A-8C2D0227943E}"/>
              </a:ext>
            </a:extLst>
          </p:cNvPr>
          <p:cNvSpPr>
            <a:spLocks noChangeArrowheads="1"/>
          </p:cNvSpPr>
          <p:nvPr/>
        </p:nvSpPr>
        <p:spPr bwMode="auto">
          <a:xfrm rot="-5400000">
            <a:off x="4137025" y="4775200"/>
            <a:ext cx="484188" cy="979488"/>
          </a:xfrm>
          <a:prstGeom prst="downArrow">
            <a:avLst>
              <a:gd name="adj1" fmla="val 50000"/>
              <a:gd name="adj2" fmla="val 50105"/>
            </a:avLst>
          </a:prstGeom>
          <a:solidFill>
            <a:schemeClr val="accent1"/>
          </a:solidFill>
          <a:ln w="9525">
            <a:solidFill>
              <a:schemeClr val="tx1"/>
            </a:solidFill>
            <a:miter lim="800000"/>
            <a:headEnd/>
            <a:tailEnd/>
          </a:ln>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9DE0C3BF-AF98-4283-9573-AAB036295AEE}"/>
              </a:ext>
            </a:extLst>
          </p:cNvPr>
          <p:cNvSpPr>
            <a:spLocks noGrp="1"/>
          </p:cNvSpPr>
          <p:nvPr>
            <p:ph type="title"/>
          </p:nvPr>
        </p:nvSpPr>
        <p:spPr/>
        <p:txBody>
          <a:bodyPr/>
          <a:lstStyle/>
          <a:p>
            <a:r>
              <a:rPr lang="en-US" altLang="en-US">
                <a:ea typeface="ＭＳ Ｐゴシック" panose="020B0600070205080204" pitchFamily="34" charset="-128"/>
              </a:rPr>
              <a:t>Exposure Areas/Exposure Units</a:t>
            </a:r>
          </a:p>
        </p:txBody>
      </p:sp>
      <p:sp>
        <p:nvSpPr>
          <p:cNvPr id="132099" name="Content Placeholder 2">
            <a:extLst>
              <a:ext uri="{FF2B5EF4-FFF2-40B4-BE49-F238E27FC236}">
                <a16:creationId xmlns:a16="http://schemas.microsoft.com/office/drawing/2014/main" id="{A86E3E71-340E-4609-A065-7BECC432A36B}"/>
              </a:ext>
            </a:extLst>
          </p:cNvPr>
          <p:cNvSpPr>
            <a:spLocks noGrp="1"/>
          </p:cNvSpPr>
          <p:nvPr>
            <p:ph idx="1"/>
          </p:nvPr>
        </p:nvSpPr>
        <p:spPr/>
        <p:txBody>
          <a:bodyPr/>
          <a:lstStyle/>
          <a:p>
            <a:r>
              <a:rPr lang="en-US" altLang="en-US">
                <a:ea typeface="ＭＳ Ｐゴシック" panose="020B0600070205080204" pitchFamily="34" charset="-128"/>
              </a:rPr>
              <a:t>Different receptors will have different activity patterns and thus different exposure areas</a:t>
            </a:r>
          </a:p>
          <a:p>
            <a:endParaRPr lang="en-US" altLang="en-US">
              <a:ea typeface="ＭＳ Ｐゴシック" panose="020B0600070205080204" pitchFamily="34" charset="-128"/>
            </a:endParaRPr>
          </a:p>
        </p:txBody>
      </p:sp>
      <p:pic>
        <p:nvPicPr>
          <p:cNvPr id="132100" name="Picture 10" descr="C:\Users\jrocc_000\AppData\Local\Microsoft\Windows\INetCache\IE\BC7FQ939\mud[1].jpg">
            <a:extLst>
              <a:ext uri="{FF2B5EF4-FFF2-40B4-BE49-F238E27FC236}">
                <a16:creationId xmlns:a16="http://schemas.microsoft.com/office/drawing/2014/main" id="{5579A67F-7761-4B9D-B480-71456AFA7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702" b="2148"/>
          <a:stretch>
            <a:fillRect/>
          </a:stretch>
        </p:blipFill>
        <p:spPr bwMode="auto">
          <a:xfrm>
            <a:off x="4800600" y="2695575"/>
            <a:ext cx="31750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16" descr="C:\Users\jrocc_000\AppData\Local\Microsoft\Windows\INetCache\IE\BC7FQ939\John-plays-in-the-dirt-[1].jpg">
            <a:extLst>
              <a:ext uri="{FF2B5EF4-FFF2-40B4-BE49-F238E27FC236}">
                <a16:creationId xmlns:a16="http://schemas.microsoft.com/office/drawing/2014/main" id="{576E0AB5-64F9-41CB-A671-74F629C05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749550"/>
            <a:ext cx="2413000"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03974CB-C411-4C6E-9639-D7A1625F7F8A}"/>
              </a:ext>
            </a:extLst>
          </p:cNvPr>
          <p:cNvSpPr>
            <a:spLocks noGrp="1"/>
          </p:cNvSpPr>
          <p:nvPr>
            <p:ph idx="1"/>
          </p:nvPr>
        </p:nvSpPr>
        <p:spPr>
          <a:xfrm>
            <a:off x="609600" y="1828800"/>
            <a:ext cx="8001000" cy="4114800"/>
          </a:xfrm>
        </p:spPr>
        <p:txBody>
          <a:bodyPr/>
          <a:lstStyle/>
          <a:p>
            <a:r>
              <a:rPr lang="en-US" altLang="en-US">
                <a:ea typeface="ＭＳ Ｐゴシック" panose="020B0600070205080204" pitchFamily="34" charset="-128"/>
              </a:rPr>
              <a:t>Different receptors will have different activity patterns and thus different exposure areas</a:t>
            </a:r>
          </a:p>
          <a:p>
            <a:endParaRPr lang="en-US" altLang="en-US">
              <a:ea typeface="ＭＳ Ｐゴシック" panose="020B0600070205080204" pitchFamily="34" charset="-128"/>
            </a:endParaRPr>
          </a:p>
          <a:p>
            <a:r>
              <a:rPr lang="en-US" altLang="en-US">
                <a:ea typeface="ＭＳ Ｐゴシック" panose="020B0600070205080204" pitchFamily="34" charset="-128"/>
              </a:rPr>
              <a:t>Consistency between estimates of the exposure concentrations and the exposure patterns of the receptor(s) being evaluated </a:t>
            </a:r>
          </a:p>
          <a:p>
            <a:endParaRPr lang="en-US" altLang="en-US">
              <a:ea typeface="ＭＳ Ｐゴシック" panose="020B0600070205080204" pitchFamily="34" charset="-128"/>
            </a:endParaRPr>
          </a:p>
          <a:p>
            <a:r>
              <a:rPr lang="en-US" altLang="en-US">
                <a:ea typeface="ＭＳ Ｐゴシック" panose="020B0600070205080204" pitchFamily="34" charset="-128"/>
              </a:rPr>
              <a:t>Risk assessment may not adequately answer the site-specific risk management questions</a:t>
            </a:r>
          </a:p>
        </p:txBody>
      </p:sp>
      <p:sp>
        <p:nvSpPr>
          <p:cNvPr id="134147" name="Title 1">
            <a:extLst>
              <a:ext uri="{FF2B5EF4-FFF2-40B4-BE49-F238E27FC236}">
                <a16:creationId xmlns:a16="http://schemas.microsoft.com/office/drawing/2014/main" id="{68EA00CB-9C5D-428E-B25B-3AA943D497A2}"/>
              </a:ext>
            </a:extLst>
          </p:cNvPr>
          <p:cNvSpPr>
            <a:spLocks noGrp="1"/>
          </p:cNvSpPr>
          <p:nvPr>
            <p:ph type="title"/>
          </p:nvPr>
        </p:nvSpPr>
        <p:spPr/>
        <p:txBody>
          <a:bodyPr/>
          <a:lstStyle/>
          <a:p>
            <a:r>
              <a:rPr lang="en-US" altLang="en-US">
                <a:ea typeface="ＭＳ Ｐゴシック" panose="020B0600070205080204" pitchFamily="34" charset="-128"/>
              </a:rPr>
              <a:t>Exposure Areas/Exposure Units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a:extLst>
              <a:ext uri="{FF2B5EF4-FFF2-40B4-BE49-F238E27FC236}">
                <a16:creationId xmlns:a16="http://schemas.microsoft.com/office/drawing/2014/main" id="{ECD43D0D-0D2E-4526-8996-C977C4BD15E0}"/>
              </a:ext>
            </a:extLst>
          </p:cNvPr>
          <p:cNvSpPr>
            <a:spLocks noGrp="1" noChangeArrowheads="1"/>
          </p:cNvSpPr>
          <p:nvPr>
            <p:ph type="title"/>
          </p:nvPr>
        </p:nvSpPr>
        <p:spPr/>
        <p:txBody>
          <a:bodyPr/>
          <a:lstStyle/>
          <a:p>
            <a:r>
              <a:rPr lang="en-US" altLang="en-US">
                <a:ea typeface="ＭＳ Ｐゴシック" panose="020B0600070205080204" pitchFamily="34" charset="-128"/>
              </a:rPr>
              <a:t>Exposure Areas/Exposure Units</a:t>
            </a:r>
          </a:p>
        </p:txBody>
      </p:sp>
      <p:sp>
        <p:nvSpPr>
          <p:cNvPr id="136195" name="Rectangle 5">
            <a:extLst>
              <a:ext uri="{FF2B5EF4-FFF2-40B4-BE49-F238E27FC236}">
                <a16:creationId xmlns:a16="http://schemas.microsoft.com/office/drawing/2014/main" id="{B62C1ADF-6812-4742-8E53-DB1F079DF683}"/>
              </a:ext>
            </a:extLst>
          </p:cNvPr>
          <p:cNvSpPr>
            <a:spLocks noGrp="1" noChangeArrowheads="1"/>
          </p:cNvSpPr>
          <p:nvPr>
            <p:ph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Exposure areas often not representative of actual exposure patterns</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Establish exposure areas based on known or anticipated uses</a:t>
            </a:r>
          </a:p>
          <a:p>
            <a:endParaRPr lang="en-US" altLang="en-US">
              <a:ea typeface="ＭＳ Ｐゴシック" panose="020B0600070205080204" pitchFamily="34" charset="-128"/>
            </a:endParaRPr>
          </a:p>
        </p:txBody>
      </p:sp>
      <p:sp>
        <p:nvSpPr>
          <p:cNvPr id="136196" name="TextBox 3">
            <a:extLst>
              <a:ext uri="{FF2B5EF4-FFF2-40B4-BE49-F238E27FC236}">
                <a16:creationId xmlns:a16="http://schemas.microsoft.com/office/drawing/2014/main" id="{88F43AED-0127-45FC-9904-1D7720047A46}"/>
              </a:ext>
            </a:extLst>
          </p:cNvPr>
          <p:cNvSpPr txBox="1">
            <a:spLocks noChangeArrowheads="1"/>
          </p:cNvSpPr>
          <p:nvPr/>
        </p:nvSpPr>
        <p:spPr bwMode="auto">
          <a:xfrm>
            <a:off x="-3175" y="6488113"/>
            <a:ext cx="319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6.2.1.1</a:t>
            </a:r>
            <a:endParaRPr lang="en-US" altLang="en-US" sz="180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Box 11">
            <a:extLst>
              <a:ext uri="{FF2B5EF4-FFF2-40B4-BE49-F238E27FC236}">
                <a16:creationId xmlns:a16="http://schemas.microsoft.com/office/drawing/2014/main" id="{8EBA5F41-087B-4ADC-A7D0-8DBE728D6C55}"/>
              </a:ext>
            </a:extLst>
          </p:cNvPr>
          <p:cNvSpPr txBox="1">
            <a:spLocks noChangeArrowheads="1"/>
          </p:cNvSpPr>
          <p:nvPr/>
        </p:nvSpPr>
        <p:spPr bwMode="auto">
          <a:xfrm>
            <a:off x="457200" y="1295400"/>
            <a:ext cx="5545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b="1">
                <a:solidFill>
                  <a:srgbClr val="000000"/>
                </a:solidFill>
              </a:rPr>
              <a:t>Conceptual Model for Potential Human Exposure</a:t>
            </a:r>
          </a:p>
        </p:txBody>
      </p:sp>
      <p:sp>
        <p:nvSpPr>
          <p:cNvPr id="138243" name="Rectangle 4">
            <a:extLst>
              <a:ext uri="{FF2B5EF4-FFF2-40B4-BE49-F238E27FC236}">
                <a16:creationId xmlns:a16="http://schemas.microsoft.com/office/drawing/2014/main" id="{34D1128C-90B9-46EE-AD8E-DC8FD0543889}"/>
              </a:ext>
            </a:extLst>
          </p:cNvPr>
          <p:cNvSpPr>
            <a:spLocks noGrp="1" noChangeArrowheads="1"/>
          </p:cNvSpPr>
          <p:nvPr>
            <p:ph type="title"/>
          </p:nvPr>
        </p:nvSpPr>
        <p:spPr/>
        <p:txBody>
          <a:bodyPr/>
          <a:lstStyle/>
          <a:p>
            <a:r>
              <a:rPr lang="en-US" altLang="en-US">
                <a:ea typeface="ＭＳ Ｐゴシック" panose="020B0600070205080204" pitchFamily="34" charset="-128"/>
              </a:rPr>
              <a:t>Exposure Areas/Exposure Units</a:t>
            </a:r>
            <a:br>
              <a:rPr lang="en-US" altLang="en-US">
                <a:ea typeface="ＭＳ Ｐゴシック" panose="020B0600070205080204" pitchFamily="34" charset="-128"/>
              </a:rPr>
            </a:br>
            <a:r>
              <a:rPr lang="en-US" altLang="en-US" sz="1800">
                <a:ea typeface="ＭＳ Ｐゴシック" panose="020B0600070205080204" pitchFamily="34" charset="-128"/>
              </a:rPr>
              <a:t>Establish Exposure Areas Based on Known or Anticipated Uses</a:t>
            </a:r>
            <a:endParaRPr lang="en-US" altLang="en-US">
              <a:ea typeface="ＭＳ Ｐゴシック" panose="020B0600070205080204" pitchFamily="34" charset="-128"/>
            </a:endParaRPr>
          </a:p>
        </p:txBody>
      </p:sp>
      <p:pic>
        <p:nvPicPr>
          <p:cNvPr id="138244" name="Picture 1" descr="figure_3_3.png">
            <a:extLst>
              <a:ext uri="{FF2B5EF4-FFF2-40B4-BE49-F238E27FC236}">
                <a16:creationId xmlns:a16="http://schemas.microsoft.com/office/drawing/2014/main" id="{3EB38380-B54C-4892-831A-4CC8AE9A53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6400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TextBox 2">
            <a:extLst>
              <a:ext uri="{FF2B5EF4-FFF2-40B4-BE49-F238E27FC236}">
                <a16:creationId xmlns:a16="http://schemas.microsoft.com/office/drawing/2014/main" id="{6D9287C0-18A9-4E59-9093-75EA25215E87}"/>
              </a:ext>
            </a:extLst>
          </p:cNvPr>
          <p:cNvSpPr txBox="1">
            <a:spLocks noChangeArrowheads="1"/>
          </p:cNvSpPr>
          <p:nvPr/>
        </p:nvSpPr>
        <p:spPr bwMode="auto">
          <a:xfrm>
            <a:off x="7432675" y="6096000"/>
            <a:ext cx="1635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ct val="0"/>
              </a:spcBef>
              <a:buClrTx/>
              <a:buSzTx/>
              <a:buFontTx/>
              <a:buNone/>
            </a:pPr>
            <a:r>
              <a:rPr lang="en-US" altLang="en-US" sz="1800">
                <a:solidFill>
                  <a:schemeClr val="tx1"/>
                </a:solidFill>
              </a:rPr>
              <a:t>Figure Source</a:t>
            </a:r>
          </a:p>
          <a:p>
            <a:pPr algn="r">
              <a:spcBef>
                <a:spcPct val="0"/>
              </a:spcBef>
              <a:buClrTx/>
              <a:buSzTx/>
              <a:buFontTx/>
              <a:buNone/>
            </a:pPr>
            <a:r>
              <a:rPr lang="en-US" altLang="en-US" sz="1800">
                <a:solidFill>
                  <a:schemeClr val="tx1"/>
                </a:solidFill>
              </a:rPr>
              <a:t> DTSC 2008</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a:extLst>
              <a:ext uri="{FF2B5EF4-FFF2-40B4-BE49-F238E27FC236}">
                <a16:creationId xmlns:a16="http://schemas.microsoft.com/office/drawing/2014/main" id="{114E329C-49C4-4A69-93BE-37E54782D003}"/>
              </a:ext>
            </a:extLst>
          </p:cNvPr>
          <p:cNvSpPr>
            <a:spLocks noGrp="1" noChangeArrowheads="1"/>
          </p:cNvSpPr>
          <p:nvPr>
            <p:ph type="title"/>
          </p:nvPr>
        </p:nvSpPr>
        <p:spPr/>
        <p:txBody>
          <a:bodyPr/>
          <a:lstStyle/>
          <a:p>
            <a:r>
              <a:rPr lang="en-US" altLang="en-US">
                <a:ea typeface="ＭＳ Ｐゴシック" panose="020B0600070205080204" pitchFamily="34" charset="-128"/>
              </a:rPr>
              <a:t>Exposure Areas/Exposure Units</a:t>
            </a:r>
            <a:br>
              <a:rPr lang="en-US" altLang="en-US">
                <a:ea typeface="ＭＳ Ｐゴシック" panose="020B0600070205080204" pitchFamily="34" charset="-128"/>
              </a:rPr>
            </a:br>
            <a:r>
              <a:rPr lang="en-US" altLang="en-US" sz="1800">
                <a:ea typeface="ＭＳ Ｐゴシック" panose="020B0600070205080204" pitchFamily="34" charset="-128"/>
              </a:rPr>
              <a:t>Establish Exposure Areas Based on Known or Anticipated Uses</a:t>
            </a:r>
            <a:endParaRPr lang="en-US" altLang="en-US">
              <a:ea typeface="ＭＳ Ｐゴシック" panose="020B0600070205080204" pitchFamily="34" charset="-128"/>
            </a:endParaRPr>
          </a:p>
        </p:txBody>
      </p:sp>
      <p:pic>
        <p:nvPicPr>
          <p:cNvPr id="140291" name="Picture 5" descr="C:\Users\jrocc_000\AppData\Local\Microsoft\Windows\INetCache\IE\CW5DMZIJ\150051_43e71d93[1].jpg">
            <a:extLst>
              <a:ext uri="{FF2B5EF4-FFF2-40B4-BE49-F238E27FC236}">
                <a16:creationId xmlns:a16="http://schemas.microsoft.com/office/drawing/2014/main" id="{AF86F0B9-3972-4149-A1CD-F9F124930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39863"/>
            <a:ext cx="76327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a:extLst>
              <a:ext uri="{FF2B5EF4-FFF2-40B4-BE49-F238E27FC236}">
                <a16:creationId xmlns:a16="http://schemas.microsoft.com/office/drawing/2014/main" id="{E6C4D936-1B5E-4A12-8E64-9D0F1DB53E0E}"/>
              </a:ext>
            </a:extLst>
          </p:cNvPr>
          <p:cNvSpPr>
            <a:spLocks noGrp="1" noChangeArrowheads="1"/>
          </p:cNvSpPr>
          <p:nvPr>
            <p:ph type="title"/>
          </p:nvPr>
        </p:nvSpPr>
        <p:spPr/>
        <p:txBody>
          <a:bodyPr/>
          <a:lstStyle/>
          <a:p>
            <a:r>
              <a:rPr lang="en-US" altLang="en-US">
                <a:ea typeface="ＭＳ Ｐゴシック" panose="020B0600070205080204" pitchFamily="34" charset="-128"/>
              </a:rPr>
              <a:t>Exposure Areas/Exposure Units</a:t>
            </a:r>
          </a:p>
        </p:txBody>
      </p:sp>
      <p:sp>
        <p:nvSpPr>
          <p:cNvPr id="142339" name="Rectangle 5">
            <a:extLst>
              <a:ext uri="{FF2B5EF4-FFF2-40B4-BE49-F238E27FC236}">
                <a16:creationId xmlns:a16="http://schemas.microsoft.com/office/drawing/2014/main" id="{66543FFD-6185-4428-968C-F45392144C7F}"/>
              </a:ext>
            </a:extLst>
          </p:cNvPr>
          <p:cNvSpPr>
            <a:spLocks noGrp="1" noChangeArrowheads="1"/>
          </p:cNvSpPr>
          <p:nvPr>
            <p:ph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Exposure areas often not representative of actual exposure patterns</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Point-by-point risk calculations</a:t>
            </a:r>
          </a:p>
        </p:txBody>
      </p:sp>
      <p:sp>
        <p:nvSpPr>
          <p:cNvPr id="142340" name="TextBox 3">
            <a:extLst>
              <a:ext uri="{FF2B5EF4-FFF2-40B4-BE49-F238E27FC236}">
                <a16:creationId xmlns:a16="http://schemas.microsoft.com/office/drawing/2014/main" id="{483B3BDF-B8A8-46B2-8E7B-0DAD75212046}"/>
              </a:ext>
            </a:extLst>
          </p:cNvPr>
          <p:cNvSpPr txBox="1">
            <a:spLocks noChangeArrowheads="1"/>
          </p:cNvSpPr>
          <p:nvPr/>
        </p:nvSpPr>
        <p:spPr bwMode="auto">
          <a:xfrm>
            <a:off x="0" y="6488113"/>
            <a:ext cx="319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6.2.1.2</a:t>
            </a:r>
            <a:endParaRPr lang="en-US" altLang="en-US" sz="180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a:extLst>
              <a:ext uri="{FF2B5EF4-FFF2-40B4-BE49-F238E27FC236}">
                <a16:creationId xmlns:a16="http://schemas.microsoft.com/office/drawing/2014/main" id="{28AFBF18-498B-4B24-A591-B730FB9CFDAB}"/>
              </a:ext>
            </a:extLst>
          </p:cNvPr>
          <p:cNvSpPr>
            <a:spLocks noGrp="1" noChangeArrowheads="1"/>
          </p:cNvSpPr>
          <p:nvPr>
            <p:ph type="title"/>
          </p:nvPr>
        </p:nvSpPr>
        <p:spPr/>
        <p:txBody>
          <a:bodyPr/>
          <a:lstStyle/>
          <a:p>
            <a:r>
              <a:rPr lang="en-US" altLang="en-US">
                <a:ea typeface="ＭＳ Ｐゴシック" panose="020B0600070205080204" pitchFamily="34" charset="-128"/>
              </a:rPr>
              <a:t>Exposure Areas/Exposure Units</a:t>
            </a:r>
            <a:br>
              <a:rPr lang="en-US" altLang="en-US">
                <a:ea typeface="ＭＳ Ｐゴシック" panose="020B0600070205080204" pitchFamily="34" charset="-128"/>
              </a:rPr>
            </a:br>
            <a:r>
              <a:rPr lang="en-US" altLang="en-US" sz="1800">
                <a:ea typeface="ＭＳ Ｐゴシック" panose="020B0600070205080204" pitchFamily="34" charset="-128"/>
              </a:rPr>
              <a:t>Point-By-Point Risk Calculations</a:t>
            </a:r>
            <a:endParaRPr lang="en-US" altLang="en-US">
              <a:ea typeface="ＭＳ Ｐゴシック" panose="020B0600070205080204" pitchFamily="34" charset="-128"/>
            </a:endParaRPr>
          </a:p>
        </p:txBody>
      </p:sp>
      <p:pic>
        <p:nvPicPr>
          <p:cNvPr id="144387" name="Picture 6">
            <a:extLst>
              <a:ext uri="{FF2B5EF4-FFF2-40B4-BE49-F238E27FC236}">
                <a16:creationId xmlns:a16="http://schemas.microsoft.com/office/drawing/2014/main" id="{88D0B765-7560-45C7-909E-F36297038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7696200" cy="47831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4388" name="Rectangle 1">
            <a:extLst>
              <a:ext uri="{FF2B5EF4-FFF2-40B4-BE49-F238E27FC236}">
                <a16:creationId xmlns:a16="http://schemas.microsoft.com/office/drawing/2014/main" id="{8307152A-3A4D-4AD3-A51E-C2864203C24C}"/>
              </a:ext>
            </a:extLst>
          </p:cNvPr>
          <p:cNvSpPr>
            <a:spLocks noChangeArrowheads="1"/>
          </p:cNvSpPr>
          <p:nvPr/>
        </p:nvSpPr>
        <p:spPr bwMode="auto">
          <a:xfrm>
            <a:off x="228600" y="6400800"/>
            <a:ext cx="838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400">
                <a:solidFill>
                  <a:schemeClr val="tx1"/>
                </a:solidFill>
              </a:rPr>
              <a:t>Figure 6-7. Soil sampling locations as individual exposure areas (represented by Thiessen polygons).</a:t>
            </a:r>
          </a:p>
        </p:txBody>
      </p:sp>
      <p:sp>
        <p:nvSpPr>
          <p:cNvPr id="144389" name="TextBox 2">
            <a:extLst>
              <a:ext uri="{FF2B5EF4-FFF2-40B4-BE49-F238E27FC236}">
                <a16:creationId xmlns:a16="http://schemas.microsoft.com/office/drawing/2014/main" id="{08DE1612-2319-49CB-9C7A-E87F46C58794}"/>
              </a:ext>
            </a:extLst>
          </p:cNvPr>
          <p:cNvSpPr txBox="1">
            <a:spLocks noChangeArrowheads="1"/>
          </p:cNvSpPr>
          <p:nvPr/>
        </p:nvSpPr>
        <p:spPr bwMode="auto">
          <a:xfrm>
            <a:off x="6096000" y="1600200"/>
            <a:ext cx="2941638" cy="646113"/>
          </a:xfrm>
          <a:prstGeom prst="rect">
            <a:avLst/>
          </a:prstGeom>
          <a:solidFill>
            <a:schemeClr val="bg1"/>
          </a:solidFill>
          <a:ln w="9525">
            <a:solidFill>
              <a:schemeClr val="tx1"/>
            </a:solidFill>
            <a:miter lim="800000"/>
            <a:headEnd/>
            <a:tailEnd/>
          </a:ln>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     Soil Sample Location</a:t>
            </a:r>
          </a:p>
          <a:p>
            <a:pPr>
              <a:spcBef>
                <a:spcPct val="0"/>
              </a:spcBef>
              <a:buClrTx/>
              <a:buSzTx/>
              <a:buFontTx/>
              <a:buNone/>
            </a:pPr>
            <a:r>
              <a:rPr lang="en-US" altLang="en-US" sz="1800">
                <a:solidFill>
                  <a:schemeClr val="tx1"/>
                </a:solidFill>
              </a:rPr>
              <a:t>     Soil Sub-Area Polygons</a:t>
            </a:r>
          </a:p>
        </p:txBody>
      </p:sp>
      <p:pic>
        <p:nvPicPr>
          <p:cNvPr id="144390" name="Picture 8">
            <a:extLst>
              <a:ext uri="{FF2B5EF4-FFF2-40B4-BE49-F238E27FC236}">
                <a16:creationId xmlns:a16="http://schemas.microsoft.com/office/drawing/2014/main" id="{EDE7F018-8786-4B6D-8EE3-81BE9B999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313" y="1670050"/>
            <a:ext cx="217487" cy="25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1" name="Rectangle 3">
            <a:extLst>
              <a:ext uri="{FF2B5EF4-FFF2-40B4-BE49-F238E27FC236}">
                <a16:creationId xmlns:a16="http://schemas.microsoft.com/office/drawing/2014/main" id="{672504FB-75DB-4025-B51E-848C60034169}"/>
              </a:ext>
            </a:extLst>
          </p:cNvPr>
          <p:cNvSpPr>
            <a:spLocks noChangeArrowheads="1"/>
          </p:cNvSpPr>
          <p:nvPr/>
        </p:nvSpPr>
        <p:spPr bwMode="auto">
          <a:xfrm>
            <a:off x="6183313" y="1925638"/>
            <a:ext cx="293687" cy="271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a:extLst>
              <a:ext uri="{FF2B5EF4-FFF2-40B4-BE49-F238E27FC236}">
                <a16:creationId xmlns:a16="http://schemas.microsoft.com/office/drawing/2014/main" id="{0BEB850C-E700-451C-BCD8-84075CCAB1A5}"/>
              </a:ext>
            </a:extLst>
          </p:cNvPr>
          <p:cNvSpPr>
            <a:spLocks noGrp="1" noChangeArrowheads="1"/>
          </p:cNvSpPr>
          <p:nvPr>
            <p:ph type="title"/>
          </p:nvPr>
        </p:nvSpPr>
        <p:spPr/>
        <p:txBody>
          <a:bodyPr/>
          <a:lstStyle/>
          <a:p>
            <a:r>
              <a:rPr lang="en-US" altLang="en-US">
                <a:ea typeface="ＭＳ Ｐゴシック" panose="020B0600070205080204" pitchFamily="34" charset="-128"/>
              </a:rPr>
              <a:t>Exposure Areas/Exposure Units</a:t>
            </a:r>
            <a:br>
              <a:rPr lang="en-US" altLang="en-US">
                <a:ea typeface="ＭＳ Ｐゴシック" panose="020B0600070205080204" pitchFamily="34" charset="-128"/>
              </a:rPr>
            </a:br>
            <a:r>
              <a:rPr lang="en-US" altLang="en-US" sz="1800">
                <a:ea typeface="ＭＳ Ｐゴシック" panose="020B0600070205080204" pitchFamily="34" charset="-128"/>
              </a:rPr>
              <a:t>Point-By-Point Risk Calculations</a:t>
            </a:r>
            <a:endParaRPr lang="en-US" altLang="en-US">
              <a:ea typeface="ＭＳ Ｐゴシック" panose="020B0600070205080204" pitchFamily="34" charset="-128"/>
            </a:endParaRPr>
          </a:p>
        </p:txBody>
      </p:sp>
      <p:pic>
        <p:nvPicPr>
          <p:cNvPr id="146435" name="Picture 5">
            <a:extLst>
              <a:ext uri="{FF2B5EF4-FFF2-40B4-BE49-F238E27FC236}">
                <a16:creationId xmlns:a16="http://schemas.microsoft.com/office/drawing/2014/main" id="{B7A8A9E2-594E-4085-962B-423B88E47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7688263" cy="466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a:extLst>
              <a:ext uri="{FF2B5EF4-FFF2-40B4-BE49-F238E27FC236}">
                <a16:creationId xmlns:a16="http://schemas.microsoft.com/office/drawing/2014/main" id="{30CF25B3-7F83-4E72-834C-F2E5DA94411D}"/>
              </a:ext>
            </a:extLst>
          </p:cNvPr>
          <p:cNvSpPr/>
          <p:nvPr/>
        </p:nvSpPr>
        <p:spPr bwMode="auto">
          <a:xfrm>
            <a:off x="3738563" y="2855913"/>
            <a:ext cx="914400" cy="914400"/>
          </a:xfrm>
          <a:prstGeom prst="rect">
            <a:avLst/>
          </a:prstGeom>
          <a:noFill/>
          <a:ln w="31750" cap="flat" cmpd="sng" algn="ctr">
            <a:solidFill>
              <a:schemeClr val="accent1">
                <a:lumMod val="50000"/>
              </a:schemeClr>
            </a:solidFill>
            <a:prstDash val="dash"/>
            <a:miter lim="800000"/>
            <a:headEnd type="none" w="med" len="med"/>
            <a:tailEnd type="none" w="med" len="med"/>
          </a:ln>
          <a:effectLst/>
        </p:spPr>
        <p:txBody>
          <a:bodyPr wrap="none"/>
          <a:lstStyle/>
          <a:p>
            <a:pPr>
              <a:defRPr/>
            </a:pPr>
            <a:endParaRPr lang="en-US" dirty="0">
              <a:latin typeface="Arial" charset="0"/>
            </a:endParaRPr>
          </a:p>
        </p:txBody>
      </p:sp>
      <p:sp>
        <p:nvSpPr>
          <p:cNvPr id="3" name="TextBox 2">
            <a:extLst>
              <a:ext uri="{FF2B5EF4-FFF2-40B4-BE49-F238E27FC236}">
                <a16:creationId xmlns:a16="http://schemas.microsoft.com/office/drawing/2014/main" id="{E4918A00-5E6A-41C9-95BA-8E671B146AD7}"/>
              </a:ext>
            </a:extLst>
          </p:cNvPr>
          <p:cNvSpPr txBox="1">
            <a:spLocks noChangeArrowheads="1"/>
          </p:cNvSpPr>
          <p:nvPr/>
        </p:nvSpPr>
        <p:spPr bwMode="auto">
          <a:xfrm>
            <a:off x="4708525" y="2943225"/>
            <a:ext cx="27241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u="sng">
                <a:solidFill>
                  <a:schemeClr val="tx1"/>
                </a:solidFill>
              </a:rPr>
              <a:t>Potential Exposure Area </a:t>
            </a:r>
          </a:p>
          <a:p>
            <a:pPr>
              <a:spcBef>
                <a:spcPct val="0"/>
              </a:spcBef>
              <a:buClrTx/>
              <a:buSzTx/>
              <a:buFontTx/>
              <a:buNone/>
            </a:pPr>
            <a:r>
              <a:rPr lang="en-US" altLang="en-US" sz="1800">
                <a:solidFill>
                  <a:schemeClr val="tx1"/>
                </a:solidFill>
              </a:rPr>
              <a:t>Example: 0.25 acres</a:t>
            </a:r>
          </a:p>
        </p:txBody>
      </p:sp>
      <p:sp>
        <p:nvSpPr>
          <p:cNvPr id="146438" name="Rectangle 3">
            <a:extLst>
              <a:ext uri="{FF2B5EF4-FFF2-40B4-BE49-F238E27FC236}">
                <a16:creationId xmlns:a16="http://schemas.microsoft.com/office/drawing/2014/main" id="{607A9998-E7C0-4D79-86C0-3D25C6180B9D}"/>
              </a:ext>
            </a:extLst>
          </p:cNvPr>
          <p:cNvSpPr>
            <a:spLocks noChangeArrowheads="1"/>
          </p:cNvSpPr>
          <p:nvPr/>
        </p:nvSpPr>
        <p:spPr bwMode="auto">
          <a:xfrm>
            <a:off x="3673475" y="4800600"/>
            <a:ext cx="1958975"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146439" name="Rectangle 7">
            <a:extLst>
              <a:ext uri="{FF2B5EF4-FFF2-40B4-BE49-F238E27FC236}">
                <a16:creationId xmlns:a16="http://schemas.microsoft.com/office/drawing/2014/main" id="{49EE02D6-9091-4EEF-9CE4-78AE71516704}"/>
              </a:ext>
            </a:extLst>
          </p:cNvPr>
          <p:cNvSpPr>
            <a:spLocks noChangeArrowheads="1"/>
          </p:cNvSpPr>
          <p:nvPr/>
        </p:nvSpPr>
        <p:spPr bwMode="auto">
          <a:xfrm rot="-5223997">
            <a:off x="1185069" y="2043906"/>
            <a:ext cx="847725"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146440" name="Rectangle 8">
            <a:extLst>
              <a:ext uri="{FF2B5EF4-FFF2-40B4-BE49-F238E27FC236}">
                <a16:creationId xmlns:a16="http://schemas.microsoft.com/office/drawing/2014/main" id="{9CD0A2CB-DA54-4FEC-B5AA-0C2E6915C364}"/>
              </a:ext>
            </a:extLst>
          </p:cNvPr>
          <p:cNvSpPr>
            <a:spLocks noChangeArrowheads="1"/>
          </p:cNvSpPr>
          <p:nvPr/>
        </p:nvSpPr>
        <p:spPr bwMode="auto">
          <a:xfrm rot="-8044083">
            <a:off x="1791494" y="5222082"/>
            <a:ext cx="846137" cy="349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146441" name="Rectangle 9">
            <a:extLst>
              <a:ext uri="{FF2B5EF4-FFF2-40B4-BE49-F238E27FC236}">
                <a16:creationId xmlns:a16="http://schemas.microsoft.com/office/drawing/2014/main" id="{2BE7089B-4405-4883-8CC8-BF318E004F73}"/>
              </a:ext>
            </a:extLst>
          </p:cNvPr>
          <p:cNvSpPr>
            <a:spLocks noChangeArrowheads="1"/>
          </p:cNvSpPr>
          <p:nvPr/>
        </p:nvSpPr>
        <p:spPr bwMode="auto">
          <a:xfrm rot="-5400000">
            <a:off x="3920331" y="5852320"/>
            <a:ext cx="847725"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146442" name="Freeform 3">
            <a:extLst>
              <a:ext uri="{FF2B5EF4-FFF2-40B4-BE49-F238E27FC236}">
                <a16:creationId xmlns:a16="http://schemas.microsoft.com/office/drawing/2014/main" id="{1E6E6359-13E9-404E-A6BA-1F554313051D}"/>
              </a:ext>
            </a:extLst>
          </p:cNvPr>
          <p:cNvSpPr>
            <a:spLocks/>
          </p:cNvSpPr>
          <p:nvPr/>
        </p:nvSpPr>
        <p:spPr bwMode="auto">
          <a:xfrm>
            <a:off x="4040188" y="2938463"/>
            <a:ext cx="127000" cy="120650"/>
          </a:xfrm>
          <a:custGeom>
            <a:avLst/>
            <a:gdLst>
              <a:gd name="T0" fmla="*/ 57175 w 126207"/>
              <a:gd name="T1" fmla="*/ 0 h 121443"/>
              <a:gd name="T2" fmla="*/ 0 w 126207"/>
              <a:gd name="T3" fmla="*/ 63421 h 121443"/>
              <a:gd name="T4" fmla="*/ 79414 w 126207"/>
              <a:gd name="T5" fmla="*/ 89846 h 121443"/>
              <a:gd name="T6" fmla="*/ 142938 w 126207"/>
              <a:gd name="T7" fmla="*/ 66940 h 121443"/>
              <a:gd name="T8" fmla="*/ 168351 w 126207"/>
              <a:gd name="T9" fmla="*/ 44045 h 121443"/>
              <a:gd name="T10" fmla="*/ 57175 w 126207"/>
              <a:gd name="T11" fmla="*/ 0 h 1214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6207" h="121443">
                <a:moveTo>
                  <a:pt x="42863" y="0"/>
                </a:moveTo>
                <a:lnTo>
                  <a:pt x="0" y="85725"/>
                </a:lnTo>
                <a:lnTo>
                  <a:pt x="59532" y="121443"/>
                </a:lnTo>
                <a:lnTo>
                  <a:pt x="107157" y="90487"/>
                </a:lnTo>
                <a:lnTo>
                  <a:pt x="126207" y="59531"/>
                </a:lnTo>
                <a:lnTo>
                  <a:pt x="42863" y="0"/>
                </a:lnTo>
                <a:close/>
              </a:path>
            </a:pathLst>
          </a:custGeom>
          <a:solidFill>
            <a:schemeClr val="bg1"/>
          </a:solidFill>
          <a:ln w="31750" cap="flat" cmpd="sng">
            <a:solidFill>
              <a:schemeClr val="accent2"/>
            </a:solidFill>
            <a:prstDash val="solid"/>
            <a:miter lim="800000"/>
            <a:headEnd type="none" w="med" len="med"/>
            <a:tailEnd type="none" w="med" len="med"/>
          </a:ln>
        </p:spPr>
        <p:txBody>
          <a:bodyPr wrap="none"/>
          <a:lstStyle/>
          <a:p>
            <a:endParaRPr lang="en-US"/>
          </a:p>
        </p:txBody>
      </p:sp>
      <p:sp>
        <p:nvSpPr>
          <p:cNvPr id="146443" name="Rectangle 3">
            <a:extLst>
              <a:ext uri="{FF2B5EF4-FFF2-40B4-BE49-F238E27FC236}">
                <a16:creationId xmlns:a16="http://schemas.microsoft.com/office/drawing/2014/main" id="{CB41A1EA-0927-4AA3-B24F-59B9FFC76D63}"/>
              </a:ext>
            </a:extLst>
          </p:cNvPr>
          <p:cNvSpPr>
            <a:spLocks noChangeArrowheads="1"/>
          </p:cNvSpPr>
          <p:nvPr/>
        </p:nvSpPr>
        <p:spPr bwMode="auto">
          <a:xfrm>
            <a:off x="854075" y="1752600"/>
            <a:ext cx="1965325"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146444" name="Rectangle 12">
            <a:extLst>
              <a:ext uri="{FF2B5EF4-FFF2-40B4-BE49-F238E27FC236}">
                <a16:creationId xmlns:a16="http://schemas.microsoft.com/office/drawing/2014/main" id="{EFE3E8D7-0A4E-4C99-9A10-ADBD5611F8DC}"/>
              </a:ext>
            </a:extLst>
          </p:cNvPr>
          <p:cNvSpPr>
            <a:spLocks noChangeArrowheads="1"/>
          </p:cNvSpPr>
          <p:nvPr/>
        </p:nvSpPr>
        <p:spPr bwMode="auto">
          <a:xfrm>
            <a:off x="2293938" y="5629275"/>
            <a:ext cx="830262" cy="723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146445" name="Rectangle 14">
            <a:extLst>
              <a:ext uri="{FF2B5EF4-FFF2-40B4-BE49-F238E27FC236}">
                <a16:creationId xmlns:a16="http://schemas.microsoft.com/office/drawing/2014/main" id="{4AADF21D-5366-402A-905F-43D22DDD2735}"/>
              </a:ext>
            </a:extLst>
          </p:cNvPr>
          <p:cNvSpPr>
            <a:spLocks noChangeArrowheads="1"/>
          </p:cNvSpPr>
          <p:nvPr/>
        </p:nvSpPr>
        <p:spPr bwMode="auto">
          <a:xfrm>
            <a:off x="1341438" y="6172200"/>
            <a:ext cx="1270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146446" name="Rectangle 15">
            <a:extLst>
              <a:ext uri="{FF2B5EF4-FFF2-40B4-BE49-F238E27FC236}">
                <a16:creationId xmlns:a16="http://schemas.microsoft.com/office/drawing/2014/main" id="{E2C6EA9A-75CD-4B92-B9D1-C062F64B408C}"/>
              </a:ext>
            </a:extLst>
          </p:cNvPr>
          <p:cNvSpPr>
            <a:spLocks noChangeArrowheads="1"/>
          </p:cNvSpPr>
          <p:nvPr/>
        </p:nvSpPr>
        <p:spPr bwMode="auto">
          <a:xfrm>
            <a:off x="3505200" y="3886200"/>
            <a:ext cx="636588"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146447" name="Rectangle 16">
            <a:extLst>
              <a:ext uri="{FF2B5EF4-FFF2-40B4-BE49-F238E27FC236}">
                <a16:creationId xmlns:a16="http://schemas.microsoft.com/office/drawing/2014/main" id="{F20D2B16-51B6-482C-BBCB-1E62FCB2145E}"/>
              </a:ext>
            </a:extLst>
          </p:cNvPr>
          <p:cNvSpPr>
            <a:spLocks noChangeArrowheads="1"/>
          </p:cNvSpPr>
          <p:nvPr/>
        </p:nvSpPr>
        <p:spPr bwMode="auto">
          <a:xfrm>
            <a:off x="4205288" y="2182813"/>
            <a:ext cx="671512" cy="48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146448" name="Rectangle 17">
            <a:extLst>
              <a:ext uri="{FF2B5EF4-FFF2-40B4-BE49-F238E27FC236}">
                <a16:creationId xmlns:a16="http://schemas.microsoft.com/office/drawing/2014/main" id="{2FADF213-E1EF-470C-A516-70CE5EC84843}"/>
              </a:ext>
            </a:extLst>
          </p:cNvPr>
          <p:cNvSpPr>
            <a:spLocks noChangeArrowheads="1"/>
          </p:cNvSpPr>
          <p:nvPr/>
        </p:nvSpPr>
        <p:spPr bwMode="auto">
          <a:xfrm>
            <a:off x="3810000" y="2055813"/>
            <a:ext cx="357188"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146449" name="Rectangle 18">
            <a:extLst>
              <a:ext uri="{FF2B5EF4-FFF2-40B4-BE49-F238E27FC236}">
                <a16:creationId xmlns:a16="http://schemas.microsoft.com/office/drawing/2014/main" id="{90EDBC95-03A6-45CB-BF0B-A0083E965866}"/>
              </a:ext>
            </a:extLst>
          </p:cNvPr>
          <p:cNvSpPr>
            <a:spLocks noChangeArrowheads="1"/>
          </p:cNvSpPr>
          <p:nvPr/>
        </p:nvSpPr>
        <p:spPr bwMode="auto">
          <a:xfrm>
            <a:off x="1524000" y="3200400"/>
            <a:ext cx="368300" cy="388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
        <p:nvSpPr>
          <p:cNvPr id="146450" name="Rectangle 3">
            <a:extLst>
              <a:ext uri="{FF2B5EF4-FFF2-40B4-BE49-F238E27FC236}">
                <a16:creationId xmlns:a16="http://schemas.microsoft.com/office/drawing/2014/main" id="{AC4D8AB1-A54D-45B2-BEFF-D7CBAAFB9F99}"/>
              </a:ext>
            </a:extLst>
          </p:cNvPr>
          <p:cNvSpPr>
            <a:spLocks noChangeArrowheads="1"/>
          </p:cNvSpPr>
          <p:nvPr/>
        </p:nvSpPr>
        <p:spPr bwMode="auto">
          <a:xfrm>
            <a:off x="7938" y="6411913"/>
            <a:ext cx="9136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Figure 6-8. Locations potentially warranting further assessment or risk management.</a:t>
            </a:r>
          </a:p>
        </p:txBody>
      </p:sp>
      <p:pic>
        <p:nvPicPr>
          <p:cNvPr id="146451" name="Picture 7">
            <a:extLst>
              <a:ext uri="{FF2B5EF4-FFF2-40B4-BE49-F238E27FC236}">
                <a16:creationId xmlns:a16="http://schemas.microsoft.com/office/drawing/2014/main" id="{88B8F8DA-4099-4DE4-8AC2-6BDE238BF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02138"/>
            <a:ext cx="4038600" cy="2009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6452" name="TextBox 4">
            <a:extLst>
              <a:ext uri="{FF2B5EF4-FFF2-40B4-BE49-F238E27FC236}">
                <a16:creationId xmlns:a16="http://schemas.microsoft.com/office/drawing/2014/main" id="{13EB515A-BD65-46EA-89CF-9E191F7AFEC3}"/>
              </a:ext>
            </a:extLst>
          </p:cNvPr>
          <p:cNvSpPr txBox="1">
            <a:spLocks noChangeArrowheads="1"/>
          </p:cNvSpPr>
          <p:nvPr/>
        </p:nvSpPr>
        <p:spPr bwMode="auto">
          <a:xfrm>
            <a:off x="6019800" y="4841875"/>
            <a:ext cx="28908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Residential Direct Contact</a:t>
            </a:r>
          </a:p>
        </p:txBody>
      </p:sp>
      <p:sp>
        <p:nvSpPr>
          <p:cNvPr id="146453" name="TextBox 20">
            <a:extLst>
              <a:ext uri="{FF2B5EF4-FFF2-40B4-BE49-F238E27FC236}">
                <a16:creationId xmlns:a16="http://schemas.microsoft.com/office/drawing/2014/main" id="{FE994956-A74C-49C7-82CA-F8F3192A91B3}"/>
              </a:ext>
            </a:extLst>
          </p:cNvPr>
          <p:cNvSpPr txBox="1">
            <a:spLocks noChangeArrowheads="1"/>
          </p:cNvSpPr>
          <p:nvPr/>
        </p:nvSpPr>
        <p:spPr bwMode="auto">
          <a:xfrm>
            <a:off x="6019800" y="5421313"/>
            <a:ext cx="299243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Residential Vapor Intrusion</a:t>
            </a:r>
          </a:p>
        </p:txBody>
      </p:sp>
      <p:sp>
        <p:nvSpPr>
          <p:cNvPr id="146454" name="TextBox 21">
            <a:extLst>
              <a:ext uri="{FF2B5EF4-FFF2-40B4-BE49-F238E27FC236}">
                <a16:creationId xmlns:a16="http://schemas.microsoft.com/office/drawing/2014/main" id="{9EA76EB1-19D7-4444-AC4E-80A476D1859B}"/>
              </a:ext>
            </a:extLst>
          </p:cNvPr>
          <p:cNvSpPr txBox="1">
            <a:spLocks noChangeArrowheads="1"/>
          </p:cNvSpPr>
          <p:nvPr/>
        </p:nvSpPr>
        <p:spPr bwMode="auto">
          <a:xfrm>
            <a:off x="6118225" y="5915025"/>
            <a:ext cx="2667000" cy="444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0"/>
              </a:spcBef>
              <a:buClrTx/>
              <a:buSzTx/>
              <a:buFontTx/>
              <a:buNone/>
            </a:pPr>
            <a:r>
              <a:rPr lang="en-US" altLang="en-US" sz="1800">
                <a:solidFill>
                  <a:schemeClr val="tx1"/>
                </a:solidFill>
              </a:rPr>
              <a:t>Homegrown Produce Exposure</a:t>
            </a:r>
          </a:p>
        </p:txBody>
      </p:sp>
      <p:sp>
        <p:nvSpPr>
          <p:cNvPr id="146455" name="TextBox 22">
            <a:extLst>
              <a:ext uri="{FF2B5EF4-FFF2-40B4-BE49-F238E27FC236}">
                <a16:creationId xmlns:a16="http://schemas.microsoft.com/office/drawing/2014/main" id="{E64BEC12-285F-4B13-B63A-0C3FBBDBCA57}"/>
              </a:ext>
            </a:extLst>
          </p:cNvPr>
          <p:cNvSpPr txBox="1">
            <a:spLocks noChangeArrowheads="1"/>
          </p:cNvSpPr>
          <p:nvPr/>
        </p:nvSpPr>
        <p:spPr bwMode="auto">
          <a:xfrm>
            <a:off x="5181600" y="4402138"/>
            <a:ext cx="34544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b="1">
                <a:solidFill>
                  <a:schemeClr val="tx1"/>
                </a:solidFill>
              </a:rPr>
              <a:t>Receptor Exposure Scenario: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6B147D-FA31-40C4-A648-C2E2E4711511}"/>
              </a:ext>
            </a:extLst>
          </p:cNvPr>
          <p:cNvSpPr>
            <a:spLocks noGrp="1"/>
          </p:cNvSpPr>
          <p:nvPr>
            <p:ph type="title"/>
          </p:nvPr>
        </p:nvSpPr>
        <p:spPr/>
        <p:txBody>
          <a:bodyPr/>
          <a:lstStyle/>
          <a:p>
            <a:pPr>
              <a:defRPr/>
            </a:pPr>
            <a:r>
              <a:rPr lang="en-US" altLang="en-US" dirty="0">
                <a:latin typeface="+mn-lt"/>
                <a:ea typeface="ＭＳ Ｐゴシック" pitchFamily="34" charset="-128"/>
              </a:rPr>
              <a:t>Why Develop Guidance</a:t>
            </a:r>
          </a:p>
        </p:txBody>
      </p:sp>
      <p:sp>
        <p:nvSpPr>
          <p:cNvPr id="19459" name="Content Placeholder 2">
            <a:extLst>
              <a:ext uri="{FF2B5EF4-FFF2-40B4-BE49-F238E27FC236}">
                <a16:creationId xmlns:a16="http://schemas.microsoft.com/office/drawing/2014/main" id="{5A898D1E-8E5B-4514-BC9F-E83B5D1F58C2}"/>
              </a:ext>
            </a:extLst>
          </p:cNvPr>
          <p:cNvSpPr>
            <a:spLocks noGrp="1"/>
          </p:cNvSpPr>
          <p:nvPr>
            <p:ph idx="1"/>
          </p:nvPr>
        </p:nvSpPr>
        <p:spPr>
          <a:xfrm>
            <a:off x="609600" y="1828800"/>
            <a:ext cx="3990975" cy="4343400"/>
          </a:xfrm>
        </p:spPr>
        <p:txBody>
          <a:bodyPr/>
          <a:lstStyle/>
          <a:p>
            <a:r>
              <a:rPr lang="en-US" altLang="en-US">
                <a:ea typeface="ＭＳ Ｐゴシック" panose="020B0600070205080204" pitchFamily="34" charset="-128"/>
              </a:rPr>
              <a:t>Use of risk assessment in decision making is widely accepted</a:t>
            </a:r>
          </a:p>
          <a:p>
            <a:r>
              <a:rPr lang="en-US" altLang="en-US">
                <a:ea typeface="ＭＳ Ｐゴシック" panose="020B0600070205080204" pitchFamily="34" charset="-128"/>
              </a:rPr>
              <a:t>Site-specific risk assessment can be complex</a:t>
            </a:r>
          </a:p>
          <a:p>
            <a:r>
              <a:rPr lang="en-US" altLang="en-US">
                <a:ea typeface="ＭＳ Ｐゴシック" panose="020B0600070205080204" pitchFamily="34" charset="-128"/>
              </a:rPr>
              <a:t>Decision makers are faced with technical issues when applying professional judgment</a:t>
            </a:r>
          </a:p>
        </p:txBody>
      </p:sp>
      <p:grpSp>
        <p:nvGrpSpPr>
          <p:cNvPr id="19460" name="Group 41007">
            <a:extLst>
              <a:ext uri="{FF2B5EF4-FFF2-40B4-BE49-F238E27FC236}">
                <a16:creationId xmlns:a16="http://schemas.microsoft.com/office/drawing/2014/main" id="{1931B43F-2EEE-448F-9177-76DDB4EEBEA0}"/>
              </a:ext>
            </a:extLst>
          </p:cNvPr>
          <p:cNvGrpSpPr>
            <a:grpSpLocks/>
          </p:cNvGrpSpPr>
          <p:nvPr/>
        </p:nvGrpSpPr>
        <p:grpSpPr bwMode="auto">
          <a:xfrm>
            <a:off x="4533900" y="1809750"/>
            <a:ext cx="4462463" cy="4638675"/>
            <a:chOff x="4533357" y="1810512"/>
            <a:chExt cx="4463578" cy="4638423"/>
          </a:xfrm>
        </p:grpSpPr>
        <p:pic>
          <p:nvPicPr>
            <p:cNvPr id="5" name="Picture 8" descr="C:\Users\jrocc_000\AppData\Local\Microsoft\Windows\INetCache\IE\IL5JFZIJ\MC900361388[1].wmf">
              <a:extLst>
                <a:ext uri="{FF2B5EF4-FFF2-40B4-BE49-F238E27FC236}">
                  <a16:creationId xmlns:a16="http://schemas.microsoft.com/office/drawing/2014/main" id="{772C492C-AD22-41BD-9AA7-3501E0EB5B46}"/>
                </a:ext>
              </a:extLst>
            </p:cNvPr>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724400" y="1810512"/>
              <a:ext cx="4272535" cy="4590288"/>
            </a:xfrm>
            <a:prstGeom prst="rect">
              <a:avLst/>
            </a:prstGeom>
            <a:noFill/>
          </p:spPr>
        </p:pic>
        <p:sp>
          <p:nvSpPr>
            <p:cNvPr id="6" name="TextBox 5">
              <a:extLst>
                <a:ext uri="{FF2B5EF4-FFF2-40B4-BE49-F238E27FC236}">
                  <a16:creationId xmlns:a16="http://schemas.microsoft.com/office/drawing/2014/main" id="{ED403407-9234-4AE5-8E89-00B51CA415CC}"/>
                </a:ext>
              </a:extLst>
            </p:cNvPr>
            <p:cNvSpPr txBox="1"/>
            <p:nvPr/>
          </p:nvSpPr>
          <p:spPr>
            <a:xfrm rot="21162003">
              <a:off x="6248285" y="3582066"/>
              <a:ext cx="2204001" cy="707987"/>
            </a:xfrm>
            <a:prstGeom prst="rect">
              <a:avLst/>
            </a:prstGeom>
            <a:noFill/>
          </p:spPr>
          <p:txBody>
            <a:bodyPr wrap="none">
              <a:spAutoFit/>
            </a:bodyPr>
            <a:lstStyle/>
            <a:p>
              <a:pPr>
                <a:defRPr/>
              </a:pPr>
              <a:r>
                <a:rPr lang="en-US" sz="4000" dirty="0">
                  <a:solidFill>
                    <a:schemeClr val="bg2">
                      <a:lumMod val="50000"/>
                    </a:schemeClr>
                  </a:solidFill>
                  <a:latin typeface="Forte" panose="03060902040502070203" pitchFamily="66" charset="0"/>
                </a:rPr>
                <a:t>Decisions</a:t>
              </a:r>
            </a:p>
          </p:txBody>
        </p:sp>
        <p:sp>
          <p:nvSpPr>
            <p:cNvPr id="7" name="TextBox 6">
              <a:extLst>
                <a:ext uri="{FF2B5EF4-FFF2-40B4-BE49-F238E27FC236}">
                  <a16:creationId xmlns:a16="http://schemas.microsoft.com/office/drawing/2014/main" id="{9A4F2478-9290-49DF-B220-45A0E77F081D}"/>
                </a:ext>
              </a:extLst>
            </p:cNvPr>
            <p:cNvSpPr txBox="1"/>
            <p:nvPr/>
          </p:nvSpPr>
          <p:spPr>
            <a:xfrm rot="21271099">
              <a:off x="5365415" y="4871046"/>
              <a:ext cx="1886421" cy="277798"/>
            </a:xfrm>
            <a:prstGeom prst="rect">
              <a:avLst/>
            </a:prstGeom>
            <a:noFill/>
          </p:spPr>
          <p:txBody>
            <a:bodyPr wrap="none">
              <a:spAutoFit/>
            </a:bodyPr>
            <a:lstStyle/>
            <a:p>
              <a:pPr>
                <a:defRPr/>
              </a:pPr>
              <a:r>
                <a:rPr lang="en-US" sz="1200" b="1" dirty="0">
                  <a:solidFill>
                    <a:schemeClr val="bg2">
                      <a:lumMod val="75000"/>
                    </a:schemeClr>
                  </a:solidFill>
                  <a:cs typeface="Arial" panose="020B0604020202020204" pitchFamily="34" charset="0"/>
                </a:rPr>
                <a:t>Professional Judgment</a:t>
              </a:r>
            </a:p>
          </p:txBody>
        </p:sp>
        <p:sp>
          <p:nvSpPr>
            <p:cNvPr id="8" name="TextBox 7">
              <a:extLst>
                <a:ext uri="{FF2B5EF4-FFF2-40B4-BE49-F238E27FC236}">
                  <a16:creationId xmlns:a16="http://schemas.microsoft.com/office/drawing/2014/main" id="{2E4E3284-ECD4-4DF1-972B-F00CD9F707BA}"/>
                </a:ext>
              </a:extLst>
            </p:cNvPr>
            <p:cNvSpPr txBox="1"/>
            <p:nvPr/>
          </p:nvSpPr>
          <p:spPr>
            <a:xfrm rot="19368049">
              <a:off x="6942197" y="3061394"/>
              <a:ext cx="1760977" cy="276210"/>
            </a:xfrm>
            <a:prstGeom prst="rect">
              <a:avLst/>
            </a:prstGeom>
            <a:noFill/>
          </p:spPr>
          <p:txBody>
            <a:bodyPr wrap="none">
              <a:spAutoFit/>
            </a:bodyPr>
            <a:lstStyle/>
            <a:p>
              <a:pPr>
                <a:defRPr/>
              </a:pPr>
              <a:r>
                <a:rPr lang="en-US" sz="1200" b="1" dirty="0">
                  <a:solidFill>
                    <a:schemeClr val="bg1">
                      <a:lumMod val="50000"/>
                    </a:schemeClr>
                  </a:solidFill>
                  <a:latin typeface="+mn-lt"/>
                </a:rPr>
                <a:t>Exposure Parameters</a:t>
              </a:r>
            </a:p>
          </p:txBody>
        </p:sp>
        <p:sp>
          <p:nvSpPr>
            <p:cNvPr id="9" name="TextBox 8">
              <a:extLst>
                <a:ext uri="{FF2B5EF4-FFF2-40B4-BE49-F238E27FC236}">
                  <a16:creationId xmlns:a16="http://schemas.microsoft.com/office/drawing/2014/main" id="{97693B8E-BBD6-4175-AAE6-E47672AB0316}"/>
                </a:ext>
              </a:extLst>
            </p:cNvPr>
            <p:cNvSpPr txBox="1"/>
            <p:nvPr/>
          </p:nvSpPr>
          <p:spPr>
            <a:xfrm rot="19738959">
              <a:off x="7780606" y="3351891"/>
              <a:ext cx="816179" cy="246049"/>
            </a:xfrm>
            <a:prstGeom prst="rect">
              <a:avLst/>
            </a:prstGeom>
            <a:noFill/>
          </p:spPr>
          <p:txBody>
            <a:bodyPr wrap="none">
              <a:spAutoFit/>
            </a:bodyPr>
            <a:lstStyle/>
            <a:p>
              <a:pPr>
                <a:defRPr/>
              </a:pPr>
              <a:r>
                <a:rPr lang="en-US" sz="1000" b="1" dirty="0">
                  <a:solidFill>
                    <a:schemeClr val="bg2">
                      <a:lumMod val="75000"/>
                    </a:schemeClr>
                  </a:solidFill>
                  <a:cs typeface="Arial" panose="020B0604020202020204" pitchFamily="34" charset="0"/>
                </a:rPr>
                <a:t>Data Gaps</a:t>
              </a:r>
            </a:p>
          </p:txBody>
        </p:sp>
        <p:sp>
          <p:nvSpPr>
            <p:cNvPr id="10" name="TextBox 9">
              <a:extLst>
                <a:ext uri="{FF2B5EF4-FFF2-40B4-BE49-F238E27FC236}">
                  <a16:creationId xmlns:a16="http://schemas.microsoft.com/office/drawing/2014/main" id="{3500A720-4187-4481-96D0-3078EE31421B}"/>
                </a:ext>
              </a:extLst>
            </p:cNvPr>
            <p:cNvSpPr txBox="1"/>
            <p:nvPr/>
          </p:nvSpPr>
          <p:spPr>
            <a:xfrm rot="411073">
              <a:off x="5511501" y="4539277"/>
              <a:ext cx="1086121" cy="246049"/>
            </a:xfrm>
            <a:prstGeom prst="rect">
              <a:avLst/>
            </a:prstGeom>
            <a:noFill/>
          </p:spPr>
          <p:txBody>
            <a:bodyPr wrap="none">
              <a:spAutoFit/>
            </a:bodyPr>
            <a:lstStyle/>
            <a:p>
              <a:pPr>
                <a:defRPr/>
              </a:pPr>
              <a:r>
                <a:rPr lang="en-US" sz="1000" b="1" dirty="0">
                  <a:solidFill>
                    <a:schemeClr val="bg2">
                      <a:lumMod val="75000"/>
                    </a:schemeClr>
                  </a:solidFill>
                  <a:cs typeface="Arial" panose="020B0604020202020204" pitchFamily="34" charset="0"/>
                </a:rPr>
                <a:t>Exposure Area</a:t>
              </a:r>
            </a:p>
          </p:txBody>
        </p:sp>
        <p:sp>
          <p:nvSpPr>
            <p:cNvPr id="11" name="TextBox 10">
              <a:extLst>
                <a:ext uri="{FF2B5EF4-FFF2-40B4-BE49-F238E27FC236}">
                  <a16:creationId xmlns:a16="http://schemas.microsoft.com/office/drawing/2014/main" id="{ED013AC4-405F-4DF2-966D-8CB32F7CD34A}"/>
                </a:ext>
              </a:extLst>
            </p:cNvPr>
            <p:cNvSpPr txBox="1"/>
            <p:nvPr/>
          </p:nvSpPr>
          <p:spPr>
            <a:xfrm rot="18932261">
              <a:off x="5479743" y="2832806"/>
              <a:ext cx="2173831" cy="707987"/>
            </a:xfrm>
            <a:prstGeom prst="rect">
              <a:avLst/>
            </a:prstGeom>
            <a:noFill/>
          </p:spPr>
          <p:txBody>
            <a:bodyPr wrap="none">
              <a:spAutoFit/>
            </a:bodyPr>
            <a:lstStyle/>
            <a:p>
              <a:pPr>
                <a:defRPr/>
              </a:pPr>
              <a:r>
                <a:rPr lang="en-US" sz="4000" dirty="0">
                  <a:solidFill>
                    <a:schemeClr val="bg1">
                      <a:lumMod val="50000"/>
                    </a:schemeClr>
                  </a:solidFill>
                  <a:latin typeface="Forte" panose="03060902040502070203" pitchFamily="66" charset="0"/>
                </a:rPr>
                <a:t>Analysis</a:t>
              </a:r>
            </a:p>
          </p:txBody>
        </p:sp>
        <p:sp>
          <p:nvSpPr>
            <p:cNvPr id="12" name="TextBox 11">
              <a:extLst>
                <a:ext uri="{FF2B5EF4-FFF2-40B4-BE49-F238E27FC236}">
                  <a16:creationId xmlns:a16="http://schemas.microsoft.com/office/drawing/2014/main" id="{47860F24-2DB3-48A1-9240-9E3F54FD7791}"/>
                </a:ext>
              </a:extLst>
            </p:cNvPr>
            <p:cNvSpPr txBox="1"/>
            <p:nvPr/>
          </p:nvSpPr>
          <p:spPr>
            <a:xfrm rot="19166580">
              <a:off x="5641709" y="2815345"/>
              <a:ext cx="824119" cy="338119"/>
            </a:xfrm>
            <a:prstGeom prst="rect">
              <a:avLst/>
            </a:prstGeom>
            <a:noFill/>
          </p:spPr>
          <p:txBody>
            <a:bodyPr wrap="none">
              <a:spAutoFit/>
            </a:bodyPr>
            <a:lstStyle/>
            <a:p>
              <a:pPr>
                <a:defRPr/>
              </a:pPr>
              <a:r>
                <a:rPr lang="en-US" sz="1600" b="1" dirty="0">
                  <a:solidFill>
                    <a:schemeClr val="accent3">
                      <a:lumMod val="50000"/>
                    </a:schemeClr>
                  </a:solidFill>
                  <a:latin typeface="Times New Roman" panose="02020603050405020304" pitchFamily="18" charset="0"/>
                  <a:cs typeface="Times New Roman" panose="02020603050405020304" pitchFamily="18" charset="0"/>
                </a:rPr>
                <a:t>Models</a:t>
              </a:r>
            </a:p>
          </p:txBody>
        </p:sp>
        <p:sp>
          <p:nvSpPr>
            <p:cNvPr id="13" name="TextBox 12">
              <a:extLst>
                <a:ext uri="{FF2B5EF4-FFF2-40B4-BE49-F238E27FC236}">
                  <a16:creationId xmlns:a16="http://schemas.microsoft.com/office/drawing/2014/main" id="{37D668A4-5D74-48A4-BB27-BCC2BDE00C3B}"/>
                </a:ext>
              </a:extLst>
            </p:cNvPr>
            <p:cNvSpPr txBox="1"/>
            <p:nvPr/>
          </p:nvSpPr>
          <p:spPr>
            <a:xfrm rot="1849986">
              <a:off x="4792185" y="3959870"/>
              <a:ext cx="1970579" cy="277798"/>
            </a:xfrm>
            <a:prstGeom prst="rect">
              <a:avLst/>
            </a:prstGeom>
            <a:noFill/>
          </p:spPr>
          <p:txBody>
            <a:bodyPr wrap="none">
              <a:spAutoFit/>
            </a:bodyPr>
            <a:lstStyle/>
            <a:p>
              <a:pPr>
                <a:defRPr/>
              </a:pPr>
              <a:r>
                <a:rPr lang="en-US" sz="1200" b="1" dirty="0">
                  <a:solidFill>
                    <a:schemeClr val="bg1">
                      <a:lumMod val="65000"/>
                    </a:schemeClr>
                  </a:solidFill>
                  <a:latin typeface="+mn-lt"/>
                </a:rPr>
                <a:t>Exposure Concentration</a:t>
              </a:r>
            </a:p>
          </p:txBody>
        </p:sp>
        <p:sp>
          <p:nvSpPr>
            <p:cNvPr id="14" name="TextBox 13">
              <a:extLst>
                <a:ext uri="{FF2B5EF4-FFF2-40B4-BE49-F238E27FC236}">
                  <a16:creationId xmlns:a16="http://schemas.microsoft.com/office/drawing/2014/main" id="{80AA6B5F-EF0A-4D06-A836-10D383E4AD7C}"/>
                </a:ext>
              </a:extLst>
            </p:cNvPr>
            <p:cNvSpPr txBox="1"/>
            <p:nvPr/>
          </p:nvSpPr>
          <p:spPr>
            <a:xfrm rot="2758768">
              <a:off x="7466432" y="5020216"/>
              <a:ext cx="1504868" cy="308052"/>
            </a:xfrm>
            <a:prstGeom prst="rect">
              <a:avLst/>
            </a:prstGeom>
            <a:noFill/>
          </p:spPr>
          <p:txBody>
            <a:bodyPr wrap="none">
              <a:spAutoFit/>
            </a:bodyPr>
            <a:lstStyle/>
            <a:p>
              <a:pPr>
                <a:defRPr/>
              </a:pPr>
              <a:r>
                <a:rPr lang="en-US" sz="1400" b="1" dirty="0">
                  <a:solidFill>
                    <a:schemeClr val="bg1">
                      <a:lumMod val="50000"/>
                    </a:schemeClr>
                  </a:solidFill>
                  <a:latin typeface="Cambria" panose="02040503050406030204" pitchFamily="18" charset="0"/>
                </a:rPr>
                <a:t>Exposure Media</a:t>
              </a:r>
            </a:p>
          </p:txBody>
        </p:sp>
        <p:sp>
          <p:nvSpPr>
            <p:cNvPr id="15" name="TextBox 14">
              <a:extLst>
                <a:ext uri="{FF2B5EF4-FFF2-40B4-BE49-F238E27FC236}">
                  <a16:creationId xmlns:a16="http://schemas.microsoft.com/office/drawing/2014/main" id="{21FD6424-A521-4F20-A23B-913B5FF2B0C0}"/>
                </a:ext>
              </a:extLst>
            </p:cNvPr>
            <p:cNvSpPr txBox="1"/>
            <p:nvPr/>
          </p:nvSpPr>
          <p:spPr>
            <a:xfrm rot="20947167">
              <a:off x="5185983" y="3370940"/>
              <a:ext cx="846348" cy="307958"/>
            </a:xfrm>
            <a:prstGeom prst="rect">
              <a:avLst/>
            </a:prstGeom>
            <a:noFill/>
          </p:spPr>
          <p:txBody>
            <a:bodyPr wrap="none">
              <a:spAutoFit/>
            </a:bodyPr>
            <a:lstStyle/>
            <a:p>
              <a:pPr>
                <a:defRPr/>
              </a:pPr>
              <a:r>
                <a:rPr lang="en-US" sz="1400" b="1" dirty="0">
                  <a:solidFill>
                    <a:schemeClr val="bg2">
                      <a:lumMod val="75000"/>
                    </a:schemeClr>
                  </a:solidFill>
                </a:rPr>
                <a:t>Toxicity</a:t>
              </a:r>
            </a:p>
          </p:txBody>
        </p:sp>
        <p:sp>
          <p:nvSpPr>
            <p:cNvPr id="16" name="TextBox 15">
              <a:extLst>
                <a:ext uri="{FF2B5EF4-FFF2-40B4-BE49-F238E27FC236}">
                  <a16:creationId xmlns:a16="http://schemas.microsoft.com/office/drawing/2014/main" id="{5778C1E1-AD41-423C-8032-A576EC89B4C3}"/>
                </a:ext>
              </a:extLst>
            </p:cNvPr>
            <p:cNvSpPr txBox="1"/>
            <p:nvPr/>
          </p:nvSpPr>
          <p:spPr>
            <a:xfrm rot="20540302">
              <a:off x="6994597" y="2943925"/>
              <a:ext cx="930507" cy="246050"/>
            </a:xfrm>
            <a:prstGeom prst="rect">
              <a:avLst/>
            </a:prstGeom>
            <a:noFill/>
          </p:spPr>
          <p:txBody>
            <a:bodyPr wrap="none">
              <a:spAutoFit/>
            </a:bodyPr>
            <a:lstStyle/>
            <a:p>
              <a:pPr>
                <a:defRPr/>
              </a:pPr>
              <a:r>
                <a:rPr lang="en-US" sz="1000" b="1" dirty="0">
                  <a:solidFill>
                    <a:schemeClr val="bg2">
                      <a:lumMod val="75000"/>
                    </a:schemeClr>
                  </a:solidFill>
                  <a:cs typeface="Arial" panose="020B0604020202020204" pitchFamily="34" charset="0"/>
                </a:rPr>
                <a:t>Data Quality</a:t>
              </a:r>
            </a:p>
          </p:txBody>
        </p:sp>
        <p:sp>
          <p:nvSpPr>
            <p:cNvPr id="17" name="TextBox 16">
              <a:extLst>
                <a:ext uri="{FF2B5EF4-FFF2-40B4-BE49-F238E27FC236}">
                  <a16:creationId xmlns:a16="http://schemas.microsoft.com/office/drawing/2014/main" id="{B28F239A-05AE-48DB-8ECC-FFC6EB2AD4E3}"/>
                </a:ext>
              </a:extLst>
            </p:cNvPr>
            <p:cNvSpPr txBox="1"/>
            <p:nvPr/>
          </p:nvSpPr>
          <p:spPr>
            <a:xfrm rot="19104944">
              <a:off x="4533357" y="4856760"/>
              <a:ext cx="1257614" cy="277797"/>
            </a:xfrm>
            <a:prstGeom prst="rect">
              <a:avLst/>
            </a:prstGeom>
            <a:noFill/>
          </p:spPr>
          <p:txBody>
            <a:bodyPr wrap="none">
              <a:spAutoFit/>
            </a:bodyPr>
            <a:lstStyle/>
            <a:p>
              <a:pPr>
                <a:defRPr/>
              </a:pPr>
              <a:r>
                <a:rPr lang="en-US" sz="1200" b="1" dirty="0">
                  <a:solidFill>
                    <a:schemeClr val="bg1">
                      <a:lumMod val="65000"/>
                    </a:schemeClr>
                  </a:solidFill>
                  <a:latin typeface="+mn-lt"/>
                </a:rPr>
                <a:t>Default values</a:t>
              </a:r>
            </a:p>
          </p:txBody>
        </p:sp>
        <p:sp>
          <p:nvSpPr>
            <p:cNvPr id="18" name="TextBox 17">
              <a:extLst>
                <a:ext uri="{FF2B5EF4-FFF2-40B4-BE49-F238E27FC236}">
                  <a16:creationId xmlns:a16="http://schemas.microsoft.com/office/drawing/2014/main" id="{3586FE55-5FF6-4DDF-A8F2-CCD8E6281F40}"/>
                </a:ext>
              </a:extLst>
            </p:cNvPr>
            <p:cNvSpPr txBox="1"/>
            <p:nvPr/>
          </p:nvSpPr>
          <p:spPr>
            <a:xfrm rot="18583822">
              <a:off x="6681116" y="5282937"/>
              <a:ext cx="836567" cy="276294"/>
            </a:xfrm>
            <a:prstGeom prst="rect">
              <a:avLst/>
            </a:prstGeom>
            <a:noFill/>
          </p:spPr>
          <p:txBody>
            <a:bodyPr wrap="none">
              <a:spAutoFit/>
            </a:bodyPr>
            <a:lstStyle/>
            <a:p>
              <a:pPr>
                <a:defRPr/>
              </a:pPr>
              <a:r>
                <a:rPr lang="en-US" sz="1200" b="1" dirty="0">
                  <a:solidFill>
                    <a:schemeClr val="bg1">
                      <a:lumMod val="50000"/>
                    </a:schemeClr>
                  </a:solidFill>
                  <a:latin typeface="+mn-lt"/>
                </a:rPr>
                <a:t>Planning</a:t>
              </a:r>
            </a:p>
          </p:txBody>
        </p:sp>
        <p:sp>
          <p:nvSpPr>
            <p:cNvPr id="19" name="TextBox 18">
              <a:extLst>
                <a:ext uri="{FF2B5EF4-FFF2-40B4-BE49-F238E27FC236}">
                  <a16:creationId xmlns:a16="http://schemas.microsoft.com/office/drawing/2014/main" id="{E0A5C74E-7E99-46D9-B582-2E6695777B26}"/>
                </a:ext>
              </a:extLst>
            </p:cNvPr>
            <p:cNvSpPr txBox="1"/>
            <p:nvPr/>
          </p:nvSpPr>
          <p:spPr>
            <a:xfrm rot="17476160">
              <a:off x="6803435" y="5370241"/>
              <a:ext cx="1185799" cy="308052"/>
            </a:xfrm>
            <a:prstGeom prst="rect">
              <a:avLst/>
            </a:prstGeom>
            <a:noFill/>
          </p:spPr>
          <p:txBody>
            <a:bodyPr wrap="none">
              <a:spAutoFit/>
            </a:bodyPr>
            <a:lstStyle/>
            <a:p>
              <a:pPr>
                <a:defRPr/>
              </a:pPr>
              <a:r>
                <a:rPr lang="en-US" sz="1400" b="1" dirty="0">
                  <a:solidFill>
                    <a:schemeClr val="bg1">
                      <a:lumMod val="50000"/>
                    </a:schemeClr>
                  </a:solidFill>
                  <a:latin typeface="Cambria" panose="02040503050406030204" pitchFamily="18" charset="0"/>
                </a:rPr>
                <a:t>Site-Specific</a:t>
              </a:r>
            </a:p>
          </p:txBody>
        </p:sp>
        <p:sp>
          <p:nvSpPr>
            <p:cNvPr id="20" name="TextBox 19">
              <a:extLst>
                <a:ext uri="{FF2B5EF4-FFF2-40B4-BE49-F238E27FC236}">
                  <a16:creationId xmlns:a16="http://schemas.microsoft.com/office/drawing/2014/main" id="{BF45806E-FAC5-43D2-BE30-A25AD56E399A}"/>
                </a:ext>
              </a:extLst>
            </p:cNvPr>
            <p:cNvSpPr txBox="1"/>
            <p:nvPr/>
          </p:nvSpPr>
          <p:spPr>
            <a:xfrm rot="21049298">
              <a:off x="4739784" y="5261550"/>
              <a:ext cx="1899124" cy="523847"/>
            </a:xfrm>
            <a:prstGeom prst="rect">
              <a:avLst/>
            </a:prstGeom>
            <a:noFill/>
          </p:spPr>
          <p:txBody>
            <a:bodyPr>
              <a:spAutoFit/>
            </a:bodyPr>
            <a:lstStyle/>
            <a:p>
              <a:pPr algn="ctr">
                <a:defRPr/>
              </a:pPr>
              <a:r>
                <a:rPr lang="en-US" sz="1400" b="1" dirty="0">
                  <a:solidFill>
                    <a:schemeClr val="bg2">
                      <a:lumMod val="75000"/>
                    </a:schemeClr>
                  </a:solidFill>
                  <a:latin typeface="Cambria" panose="02040503050406030204" pitchFamily="18" charset="0"/>
                </a:rPr>
                <a:t>Site Conceptual Exposure Model</a:t>
              </a:r>
            </a:p>
          </p:txBody>
        </p:sp>
        <p:sp>
          <p:nvSpPr>
            <p:cNvPr id="21" name="TextBox 20">
              <a:extLst>
                <a:ext uri="{FF2B5EF4-FFF2-40B4-BE49-F238E27FC236}">
                  <a16:creationId xmlns:a16="http://schemas.microsoft.com/office/drawing/2014/main" id="{837A5CD7-2135-49AA-83EF-DD46499F022C}"/>
                </a:ext>
              </a:extLst>
            </p:cNvPr>
            <p:cNvSpPr txBox="1"/>
            <p:nvPr/>
          </p:nvSpPr>
          <p:spPr>
            <a:xfrm rot="20154800">
              <a:off x="7235957" y="4217031"/>
              <a:ext cx="1221093" cy="338120"/>
            </a:xfrm>
            <a:prstGeom prst="rect">
              <a:avLst/>
            </a:prstGeom>
            <a:noFill/>
          </p:spPr>
          <p:txBody>
            <a:bodyPr wrap="none">
              <a:spAutoFit/>
            </a:bodyPr>
            <a:lstStyle/>
            <a:p>
              <a:pPr>
                <a:defRPr/>
              </a:pPr>
              <a:r>
                <a:rPr lang="en-US" sz="1600" b="1" dirty="0">
                  <a:solidFill>
                    <a:schemeClr val="accent3">
                      <a:lumMod val="50000"/>
                    </a:schemeClr>
                  </a:solidFill>
                  <a:latin typeface="Times New Roman" panose="02020603050405020304" pitchFamily="18" charset="0"/>
                  <a:cs typeface="Times New Roman" panose="02020603050405020304" pitchFamily="18" charset="0"/>
                </a:rPr>
                <a:t>Framework</a:t>
              </a:r>
            </a:p>
          </p:txBody>
        </p:sp>
        <p:sp>
          <p:nvSpPr>
            <p:cNvPr id="22" name="TextBox 21">
              <a:extLst>
                <a:ext uri="{FF2B5EF4-FFF2-40B4-BE49-F238E27FC236}">
                  <a16:creationId xmlns:a16="http://schemas.microsoft.com/office/drawing/2014/main" id="{98C56819-5670-4C34-859A-D127AEF0A300}"/>
                </a:ext>
              </a:extLst>
            </p:cNvPr>
            <p:cNvSpPr txBox="1"/>
            <p:nvPr/>
          </p:nvSpPr>
          <p:spPr>
            <a:xfrm rot="3277643">
              <a:off x="6651766" y="4432868"/>
              <a:ext cx="1014357" cy="338221"/>
            </a:xfrm>
            <a:prstGeom prst="rect">
              <a:avLst/>
            </a:prstGeom>
            <a:noFill/>
          </p:spPr>
          <p:txBody>
            <a:bodyPr wrap="none">
              <a:spAutoFit/>
            </a:bodyPr>
            <a:lstStyle/>
            <a:p>
              <a:pPr>
                <a:defRPr/>
              </a:pPr>
              <a:r>
                <a:rPr lang="en-US" sz="1600" b="1" dirty="0">
                  <a:solidFill>
                    <a:schemeClr val="accent3">
                      <a:lumMod val="50000"/>
                    </a:schemeClr>
                  </a:solidFill>
                  <a:latin typeface="Times New Roman" panose="02020603050405020304" pitchFamily="18" charset="0"/>
                  <a:cs typeface="Times New Roman" panose="02020603050405020304" pitchFamily="18" charset="0"/>
                </a:rPr>
                <a:t>Processes</a:t>
              </a:r>
            </a:p>
          </p:txBody>
        </p:sp>
        <p:sp>
          <p:nvSpPr>
            <p:cNvPr id="23" name="TextBox 22">
              <a:extLst>
                <a:ext uri="{FF2B5EF4-FFF2-40B4-BE49-F238E27FC236}">
                  <a16:creationId xmlns:a16="http://schemas.microsoft.com/office/drawing/2014/main" id="{D463A315-D088-46D3-9E1E-3916DA2AE6CF}"/>
                </a:ext>
              </a:extLst>
            </p:cNvPr>
            <p:cNvSpPr txBox="1"/>
            <p:nvPr/>
          </p:nvSpPr>
          <p:spPr>
            <a:xfrm rot="2309155">
              <a:off x="7764727" y="4682144"/>
              <a:ext cx="992435" cy="260336"/>
            </a:xfrm>
            <a:prstGeom prst="rect">
              <a:avLst/>
            </a:prstGeom>
            <a:noFill/>
          </p:spPr>
          <p:txBody>
            <a:bodyPr wrap="none">
              <a:spAutoFit/>
            </a:bodyPr>
            <a:lstStyle/>
            <a:p>
              <a:pPr>
                <a:defRPr/>
              </a:pPr>
              <a:r>
                <a:rPr lang="en-US" sz="1100" b="1" dirty="0">
                  <a:solidFill>
                    <a:schemeClr val="bg1">
                      <a:lumMod val="50000"/>
                    </a:schemeClr>
                  </a:solidFill>
                </a:rPr>
                <a:t>Regulations</a:t>
              </a:r>
            </a:p>
          </p:txBody>
        </p:sp>
        <p:sp>
          <p:nvSpPr>
            <p:cNvPr id="24" name="TextBox 23">
              <a:extLst>
                <a:ext uri="{FF2B5EF4-FFF2-40B4-BE49-F238E27FC236}">
                  <a16:creationId xmlns:a16="http://schemas.microsoft.com/office/drawing/2014/main" id="{86376988-2D38-4A46-83DE-A59F96F870D7}"/>
                </a:ext>
              </a:extLst>
            </p:cNvPr>
            <p:cNvSpPr txBox="1"/>
            <p:nvPr/>
          </p:nvSpPr>
          <p:spPr>
            <a:xfrm rot="18774123">
              <a:off x="6477028" y="3459798"/>
              <a:ext cx="560358" cy="246123"/>
            </a:xfrm>
            <a:prstGeom prst="rect">
              <a:avLst/>
            </a:prstGeom>
            <a:noFill/>
          </p:spPr>
          <p:txBody>
            <a:bodyPr wrap="none">
              <a:spAutoFit/>
            </a:bodyPr>
            <a:lstStyle/>
            <a:p>
              <a:pPr>
                <a:defRPr/>
              </a:pPr>
              <a:r>
                <a:rPr lang="en-US" sz="1000" b="1" dirty="0">
                  <a:solidFill>
                    <a:schemeClr val="bg2">
                      <a:lumMod val="75000"/>
                    </a:schemeClr>
                  </a:solidFill>
                  <a:cs typeface="Arial" panose="020B0604020202020204" pitchFamily="34" charset="0"/>
                </a:rPr>
                <a:t>Policy</a:t>
              </a:r>
            </a:p>
          </p:txBody>
        </p:sp>
        <p:sp>
          <p:nvSpPr>
            <p:cNvPr id="25" name="TextBox 24">
              <a:extLst>
                <a:ext uri="{FF2B5EF4-FFF2-40B4-BE49-F238E27FC236}">
                  <a16:creationId xmlns:a16="http://schemas.microsoft.com/office/drawing/2014/main" id="{B5810228-B49F-4FB9-9CE6-7E0EB303D34E}"/>
                </a:ext>
              </a:extLst>
            </p:cNvPr>
            <p:cNvSpPr txBox="1"/>
            <p:nvPr/>
          </p:nvSpPr>
          <p:spPr>
            <a:xfrm rot="18254585">
              <a:off x="5699914" y="5508352"/>
              <a:ext cx="1619162" cy="262003"/>
            </a:xfrm>
            <a:prstGeom prst="rect">
              <a:avLst/>
            </a:prstGeom>
            <a:noFill/>
          </p:spPr>
          <p:txBody>
            <a:bodyPr wrap="none">
              <a:spAutoFit/>
            </a:bodyPr>
            <a:lstStyle/>
            <a:p>
              <a:pPr>
                <a:defRPr/>
              </a:pPr>
              <a:r>
                <a:rPr lang="en-US" sz="1100" b="1" dirty="0">
                  <a:solidFill>
                    <a:schemeClr val="bg1">
                      <a:lumMod val="65000"/>
                    </a:schemeClr>
                  </a:solidFill>
                  <a:latin typeface="+mn-lt"/>
                </a:rPr>
                <a:t>Engineering Controls</a:t>
              </a:r>
            </a:p>
          </p:txBody>
        </p:sp>
        <p:sp>
          <p:nvSpPr>
            <p:cNvPr id="26" name="TextBox 25">
              <a:extLst>
                <a:ext uri="{FF2B5EF4-FFF2-40B4-BE49-F238E27FC236}">
                  <a16:creationId xmlns:a16="http://schemas.microsoft.com/office/drawing/2014/main" id="{1FDC8F6E-C57F-48A7-B24A-A98D0BA9C222}"/>
                </a:ext>
              </a:extLst>
            </p:cNvPr>
            <p:cNvSpPr txBox="1"/>
            <p:nvPr/>
          </p:nvSpPr>
          <p:spPr>
            <a:xfrm rot="3653253">
              <a:off x="7219528" y="5392472"/>
              <a:ext cx="1600113" cy="262002"/>
            </a:xfrm>
            <a:prstGeom prst="rect">
              <a:avLst/>
            </a:prstGeom>
            <a:noFill/>
          </p:spPr>
          <p:txBody>
            <a:bodyPr wrap="none">
              <a:spAutoFit/>
            </a:bodyPr>
            <a:lstStyle/>
            <a:p>
              <a:pPr>
                <a:defRPr/>
              </a:pPr>
              <a:r>
                <a:rPr lang="en-US" sz="1100" b="1" dirty="0">
                  <a:solidFill>
                    <a:schemeClr val="bg1">
                      <a:lumMod val="65000"/>
                    </a:schemeClr>
                  </a:solidFill>
                  <a:latin typeface="+mn-lt"/>
                </a:rPr>
                <a:t>Institutional Controls</a:t>
              </a: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a:extLst>
              <a:ext uri="{FF2B5EF4-FFF2-40B4-BE49-F238E27FC236}">
                <a16:creationId xmlns:a16="http://schemas.microsoft.com/office/drawing/2014/main" id="{310C613C-67E6-4FF3-819A-D63AD3A98CCB}"/>
              </a:ext>
            </a:extLst>
          </p:cNvPr>
          <p:cNvSpPr>
            <a:spLocks noGrp="1" noChangeArrowheads="1"/>
          </p:cNvSpPr>
          <p:nvPr>
            <p:ph type="title"/>
          </p:nvPr>
        </p:nvSpPr>
        <p:spPr/>
        <p:txBody>
          <a:bodyPr/>
          <a:lstStyle/>
          <a:p>
            <a:r>
              <a:rPr lang="en-US" altLang="en-US">
                <a:ea typeface="ＭＳ Ｐゴシック" panose="020B0600070205080204" pitchFamily="34" charset="-128"/>
              </a:rPr>
              <a:t>Exposure Factors</a:t>
            </a:r>
          </a:p>
        </p:txBody>
      </p:sp>
      <p:sp>
        <p:nvSpPr>
          <p:cNvPr id="78851" name="Rectangle 5">
            <a:extLst>
              <a:ext uri="{FF2B5EF4-FFF2-40B4-BE49-F238E27FC236}">
                <a16:creationId xmlns:a16="http://schemas.microsoft.com/office/drawing/2014/main" id="{23322798-F11F-41B4-8F93-FD21DE19543D}"/>
              </a:ext>
            </a:extLst>
          </p:cNvPr>
          <p:cNvSpPr>
            <a:spLocks noGrp="1" noChangeArrowheads="1"/>
          </p:cNvSpPr>
          <p:nvPr>
            <p:ph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Justifying site-specific exposure factors</a:t>
            </a:r>
          </a:p>
          <a:p>
            <a:pPr lvl="1"/>
            <a:endParaRPr lang="en-US" altLang="en-US" b="1" u="sng">
              <a:ea typeface="ＭＳ Ｐゴシック" panose="020B0600070205080204" pitchFamily="34" charset="-128"/>
            </a:endParaRPr>
          </a:p>
          <a:p>
            <a:pPr lvl="1"/>
            <a:r>
              <a:rPr lang="en-US" altLang="en-US">
                <a:ea typeface="ＭＳ Ｐゴシック" panose="020B0600070205080204" pitchFamily="34" charset="-128"/>
              </a:rPr>
              <a:t>Exposure not routinely encountered</a:t>
            </a:r>
          </a:p>
          <a:p>
            <a:pPr lvl="1"/>
            <a:r>
              <a:rPr lang="en-US" altLang="en-US">
                <a:ea typeface="ＭＳ Ｐゴシック" panose="020B0600070205080204" pitchFamily="34" charset="-128"/>
              </a:rPr>
              <a:t>Default exposure factors not been established </a:t>
            </a:r>
          </a:p>
          <a:p>
            <a:pPr lvl="1"/>
            <a:endParaRPr lang="en-US" altLang="en-US" b="1" u="sng">
              <a:ea typeface="ＭＳ Ｐゴシック" panose="020B0600070205080204" pitchFamily="34" charset="-128"/>
            </a:endParaRPr>
          </a:p>
          <a:p>
            <a:pPr lvl="1"/>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148484" name="TextBox 3">
            <a:extLst>
              <a:ext uri="{FF2B5EF4-FFF2-40B4-BE49-F238E27FC236}">
                <a16:creationId xmlns:a16="http://schemas.microsoft.com/office/drawing/2014/main" id="{7E1F19E6-82D9-441F-A0D3-9CE6122C48AC}"/>
              </a:ext>
            </a:extLst>
          </p:cNvPr>
          <p:cNvSpPr txBox="1">
            <a:spLocks noChangeArrowheads="1"/>
          </p:cNvSpPr>
          <p:nvPr/>
        </p:nvSpPr>
        <p:spPr bwMode="auto">
          <a:xfrm>
            <a:off x="0" y="6488113"/>
            <a:ext cx="294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6.1.1</a:t>
            </a:r>
            <a:endParaRPr lang="en-US"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F0521101-7F17-4171-947D-78748D4D6951}"/>
              </a:ext>
            </a:extLst>
          </p:cNvPr>
          <p:cNvSpPr>
            <a:spLocks noGrp="1"/>
          </p:cNvSpPr>
          <p:nvPr>
            <p:ph type="title"/>
          </p:nvPr>
        </p:nvSpPr>
        <p:spPr>
          <a:xfrm>
            <a:off x="528638" y="76200"/>
            <a:ext cx="7588250" cy="1050925"/>
          </a:xfrm>
        </p:spPr>
        <p:txBody>
          <a:bodyPr/>
          <a:lstStyle/>
          <a:p>
            <a:r>
              <a:rPr lang="en-US" altLang="en-US">
                <a:ea typeface="ＭＳ Ｐゴシック" panose="020B0600070205080204" pitchFamily="34" charset="-128"/>
              </a:rPr>
              <a:t>Poll Question – Default exposure factors not available	</a:t>
            </a:r>
          </a:p>
        </p:txBody>
      </p:sp>
      <p:sp>
        <p:nvSpPr>
          <p:cNvPr id="150531" name="Content Placeholder 2">
            <a:extLst>
              <a:ext uri="{FF2B5EF4-FFF2-40B4-BE49-F238E27FC236}">
                <a16:creationId xmlns:a16="http://schemas.microsoft.com/office/drawing/2014/main" id="{2A8A9581-B1C0-4F56-A461-E260425C7A50}"/>
              </a:ext>
            </a:extLst>
          </p:cNvPr>
          <p:cNvSpPr>
            <a:spLocks noGrp="1"/>
          </p:cNvSpPr>
          <p:nvPr>
            <p:ph idx="1"/>
          </p:nvPr>
        </p:nvSpPr>
        <p:spPr/>
        <p:txBody>
          <a:bodyPr/>
          <a:lstStyle/>
          <a:p>
            <a:pPr defTabSz="942975" eaLnBrk="1" hangingPunct="1">
              <a:spcBef>
                <a:spcPct val="0"/>
              </a:spcBef>
            </a:pPr>
            <a:r>
              <a:rPr lang="en-US" altLang="en-US">
                <a:ea typeface="ＭＳ Ｐゴシック" panose="020B0600070205080204" pitchFamily="34" charset="-128"/>
              </a:rPr>
              <a:t>Have you ever prepared or reviewed a risk assessment which involved the evaluation of exposures for which default exposure factors were not available?</a:t>
            </a:r>
          </a:p>
          <a:p>
            <a:pPr defTabSz="942975"/>
            <a:endParaRPr lang="en-US" altLang="en-US">
              <a:ea typeface="ＭＳ Ｐゴシック" panose="020B0600070205080204" pitchFamily="34" charset="-128"/>
            </a:endParaRPr>
          </a:p>
          <a:p>
            <a:pPr lvl="2" defTabSz="942975"/>
            <a:r>
              <a:rPr lang="en-US" altLang="en-US">
                <a:ea typeface="ＭＳ Ｐゴシック" panose="020B0600070205080204" pitchFamily="34" charset="-128"/>
              </a:rPr>
              <a:t>Yes</a:t>
            </a:r>
          </a:p>
          <a:p>
            <a:pPr lvl="2" defTabSz="942975"/>
            <a:r>
              <a:rPr lang="en-US" altLang="en-US">
                <a:ea typeface="ＭＳ Ｐゴシック" panose="020B0600070205080204" pitchFamily="34" charset="-128"/>
              </a:rPr>
              <a:t>No</a:t>
            </a:r>
          </a:p>
        </p:txBody>
      </p:sp>
      <p:sp>
        <p:nvSpPr>
          <p:cNvPr id="4" name="TextBox 9">
            <a:extLst>
              <a:ext uri="{FF2B5EF4-FFF2-40B4-BE49-F238E27FC236}">
                <a16:creationId xmlns:a16="http://schemas.microsoft.com/office/drawing/2014/main" id="{5139E31B-7484-4CD6-9B81-AEE0719396EF}"/>
              </a:ext>
            </a:extLst>
          </p:cNvPr>
          <p:cNvSpPr txBox="1">
            <a:spLocks noChangeArrowheads="1"/>
          </p:cNvSpPr>
          <p:nvPr/>
        </p:nvSpPr>
        <p:spPr bwMode="auto">
          <a:xfrm rot="16200000">
            <a:off x="-2601118" y="3886994"/>
            <a:ext cx="5572125" cy="369888"/>
          </a:xfrm>
          <a:prstGeom prst="rect">
            <a:avLst/>
          </a:prstGeom>
          <a:solidFill>
            <a:srgbClr val="FF9900"/>
          </a:solidFill>
          <a:ln w="9525">
            <a:noFill/>
            <a:miter lim="800000"/>
            <a:headEnd/>
            <a:tailEnd/>
          </a:ln>
          <a:scene3d>
            <a:camera prst="orthographicFront"/>
            <a:lightRig rig="threePt" dir="t"/>
          </a:scene3d>
          <a:sp3d>
            <a:bevelT/>
          </a:sp3d>
        </p:spPr>
        <p:txBody>
          <a:bodyPr>
            <a:spAutoFit/>
          </a:bodyPr>
          <a:lstStyle/>
          <a:p>
            <a:pPr algn="ctr">
              <a:defRPr/>
            </a:pPr>
            <a:r>
              <a:rPr lang="en-US" dirty="0">
                <a:solidFill>
                  <a:schemeClr val="bg1"/>
                </a:solidFill>
                <a:ea typeface="MS PGothic" panose="020B0600070205080204" pitchFamily="34" charset="-128"/>
              </a:rPr>
              <a:t>Poll Question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a:extLst>
              <a:ext uri="{FF2B5EF4-FFF2-40B4-BE49-F238E27FC236}">
                <a16:creationId xmlns:a16="http://schemas.microsoft.com/office/drawing/2014/main" id="{9A3FB2DC-8F3B-4960-879A-5C954838BEF5}"/>
              </a:ext>
            </a:extLst>
          </p:cNvPr>
          <p:cNvSpPr>
            <a:spLocks noGrp="1" noChangeArrowheads="1"/>
          </p:cNvSpPr>
          <p:nvPr>
            <p:ph type="title"/>
          </p:nvPr>
        </p:nvSpPr>
        <p:spPr/>
        <p:txBody>
          <a:bodyPr/>
          <a:lstStyle/>
          <a:p>
            <a:r>
              <a:rPr lang="en-US" altLang="en-US">
                <a:ea typeface="ＭＳ Ｐゴシック" panose="020B0600070205080204" pitchFamily="34" charset="-128"/>
              </a:rPr>
              <a:t>Exposure Factors</a:t>
            </a:r>
          </a:p>
        </p:txBody>
      </p:sp>
      <p:sp>
        <p:nvSpPr>
          <p:cNvPr id="152579" name="Rectangle 5">
            <a:extLst>
              <a:ext uri="{FF2B5EF4-FFF2-40B4-BE49-F238E27FC236}">
                <a16:creationId xmlns:a16="http://schemas.microsoft.com/office/drawing/2014/main" id="{D250DEE4-B8E5-4597-843C-AD56318EBF4F}"/>
              </a:ext>
            </a:extLst>
          </p:cNvPr>
          <p:cNvSpPr>
            <a:spLocks noGrp="1" noChangeArrowheads="1"/>
          </p:cNvSpPr>
          <p:nvPr>
            <p:ph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Justifying site-specific exposure factors</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Probabilistic exposure assessment</a:t>
            </a:r>
          </a:p>
          <a:p>
            <a:pPr lvl="1"/>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grpSp>
        <p:nvGrpSpPr>
          <p:cNvPr id="152580" name="Group 20">
            <a:extLst>
              <a:ext uri="{FF2B5EF4-FFF2-40B4-BE49-F238E27FC236}">
                <a16:creationId xmlns:a16="http://schemas.microsoft.com/office/drawing/2014/main" id="{650E7B62-B333-49F3-A11D-D97140A98051}"/>
              </a:ext>
            </a:extLst>
          </p:cNvPr>
          <p:cNvGrpSpPr>
            <a:grpSpLocks/>
          </p:cNvGrpSpPr>
          <p:nvPr/>
        </p:nvGrpSpPr>
        <p:grpSpPr bwMode="auto">
          <a:xfrm>
            <a:off x="292100" y="3505200"/>
            <a:ext cx="8572500" cy="2462213"/>
            <a:chOff x="291308" y="3504466"/>
            <a:chExt cx="8572500" cy="2462213"/>
          </a:xfrm>
        </p:grpSpPr>
        <p:pic>
          <p:nvPicPr>
            <p:cNvPr id="152582" name="Picture 5">
              <a:extLst>
                <a:ext uri="{FF2B5EF4-FFF2-40B4-BE49-F238E27FC236}">
                  <a16:creationId xmlns:a16="http://schemas.microsoft.com/office/drawing/2014/main" id="{0C7C6439-C1CE-40CD-987B-372F84332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08" y="3504466"/>
              <a:ext cx="85725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3" name="Text Box 8">
              <a:extLst>
                <a:ext uri="{FF2B5EF4-FFF2-40B4-BE49-F238E27FC236}">
                  <a16:creationId xmlns:a16="http://schemas.microsoft.com/office/drawing/2014/main" id="{FC28AF6E-F359-4698-A59B-4D5CF1131E40}"/>
                </a:ext>
              </a:extLst>
            </p:cNvPr>
            <p:cNvSpPr txBox="1">
              <a:spLocks noChangeArrowheads="1"/>
            </p:cNvSpPr>
            <p:nvPr/>
          </p:nvSpPr>
          <p:spPr bwMode="auto">
            <a:xfrm>
              <a:off x="7618084" y="3547872"/>
              <a:ext cx="54864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solidFill>
                    <a:schemeClr val="tx1"/>
                  </a:solidFill>
                  <a:cs typeface="Arial" panose="020B0604020202020204" pitchFamily="34" charset="0"/>
                </a:rPr>
                <a:t>99.9th</a:t>
              </a:r>
            </a:p>
          </p:txBody>
        </p:sp>
        <p:sp>
          <p:nvSpPr>
            <p:cNvPr id="152584" name="Text Box 8">
              <a:extLst>
                <a:ext uri="{FF2B5EF4-FFF2-40B4-BE49-F238E27FC236}">
                  <a16:creationId xmlns:a16="http://schemas.microsoft.com/office/drawing/2014/main" id="{F2AC7B77-B8A3-4DFB-B23C-052187AC3D2A}"/>
                </a:ext>
              </a:extLst>
            </p:cNvPr>
            <p:cNvSpPr txBox="1">
              <a:spLocks noChangeArrowheads="1"/>
            </p:cNvSpPr>
            <p:nvPr/>
          </p:nvSpPr>
          <p:spPr bwMode="auto">
            <a:xfrm>
              <a:off x="2868671" y="3547872"/>
              <a:ext cx="54864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solidFill>
                    <a:schemeClr val="tx1"/>
                  </a:solidFill>
                  <a:cs typeface="Arial" panose="020B0604020202020204" pitchFamily="34" charset="0"/>
                </a:rPr>
                <a:t>98th</a:t>
              </a:r>
            </a:p>
          </p:txBody>
        </p:sp>
        <p:sp>
          <p:nvSpPr>
            <p:cNvPr id="152585" name="Text Box 8">
              <a:extLst>
                <a:ext uri="{FF2B5EF4-FFF2-40B4-BE49-F238E27FC236}">
                  <a16:creationId xmlns:a16="http://schemas.microsoft.com/office/drawing/2014/main" id="{AF2D34FE-97BB-4619-89AB-DB951729A2E1}"/>
                </a:ext>
              </a:extLst>
            </p:cNvPr>
            <p:cNvSpPr txBox="1">
              <a:spLocks noChangeArrowheads="1"/>
            </p:cNvSpPr>
            <p:nvPr/>
          </p:nvSpPr>
          <p:spPr bwMode="auto">
            <a:xfrm>
              <a:off x="1596249" y="3547872"/>
              <a:ext cx="54864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solidFill>
                    <a:schemeClr val="tx1"/>
                  </a:solidFill>
                  <a:cs typeface="Arial" panose="020B0604020202020204" pitchFamily="34" charset="0"/>
                </a:rPr>
                <a:t>90th</a:t>
              </a:r>
            </a:p>
          </p:txBody>
        </p:sp>
        <p:sp>
          <p:nvSpPr>
            <p:cNvPr id="152586" name="Text Box 8">
              <a:extLst>
                <a:ext uri="{FF2B5EF4-FFF2-40B4-BE49-F238E27FC236}">
                  <a16:creationId xmlns:a16="http://schemas.microsoft.com/office/drawing/2014/main" id="{EE6F1C6D-F7F1-4E4A-95CD-376538BE6091}"/>
                </a:ext>
              </a:extLst>
            </p:cNvPr>
            <p:cNvSpPr txBox="1">
              <a:spLocks noChangeArrowheads="1"/>
            </p:cNvSpPr>
            <p:nvPr/>
          </p:nvSpPr>
          <p:spPr bwMode="auto">
            <a:xfrm>
              <a:off x="876743" y="3547872"/>
              <a:ext cx="54864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200">
                  <a:solidFill>
                    <a:schemeClr val="tx1"/>
                  </a:solidFill>
                  <a:cs typeface="Arial" panose="020B0604020202020204" pitchFamily="34" charset="0"/>
                </a:rPr>
                <a:t>50th</a:t>
              </a:r>
            </a:p>
          </p:txBody>
        </p:sp>
      </p:grpSp>
      <p:sp>
        <p:nvSpPr>
          <p:cNvPr id="152581" name="TextBox 9">
            <a:extLst>
              <a:ext uri="{FF2B5EF4-FFF2-40B4-BE49-F238E27FC236}">
                <a16:creationId xmlns:a16="http://schemas.microsoft.com/office/drawing/2014/main" id="{7CE400E1-A50A-481F-B19B-A13AAE21A18B}"/>
              </a:ext>
            </a:extLst>
          </p:cNvPr>
          <p:cNvSpPr txBox="1">
            <a:spLocks noChangeArrowheads="1"/>
          </p:cNvSpPr>
          <p:nvPr/>
        </p:nvSpPr>
        <p:spPr bwMode="auto">
          <a:xfrm>
            <a:off x="0" y="6477000"/>
            <a:ext cx="319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4"/>
              </a:rPr>
              <a:t>ITRC RISK-3 Section 6.1.1.3</a:t>
            </a:r>
            <a:endParaRPr lang="en-US" altLang="en-US" sz="1800">
              <a:solidFill>
                <a:schemeClr val="tx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a:extLst>
              <a:ext uri="{FF2B5EF4-FFF2-40B4-BE49-F238E27FC236}">
                <a16:creationId xmlns:a16="http://schemas.microsoft.com/office/drawing/2014/main" id="{EDA5B193-579B-4380-8EFA-3F43DA88EF76}"/>
              </a:ext>
            </a:extLst>
          </p:cNvPr>
          <p:cNvSpPr>
            <a:spLocks noGrp="1" noChangeArrowheads="1"/>
          </p:cNvSpPr>
          <p:nvPr>
            <p:ph type="title"/>
          </p:nvPr>
        </p:nvSpPr>
        <p:spPr/>
        <p:txBody>
          <a:bodyPr/>
          <a:lstStyle/>
          <a:p>
            <a:r>
              <a:rPr lang="en-US" altLang="en-US">
                <a:ea typeface="ＭＳ Ｐゴシック" panose="020B0600070205080204" pitchFamily="34" charset="-128"/>
              </a:rPr>
              <a:t>Exposure Factors</a:t>
            </a:r>
          </a:p>
        </p:txBody>
      </p:sp>
      <p:sp>
        <p:nvSpPr>
          <p:cNvPr id="154627" name="Rectangle 5">
            <a:extLst>
              <a:ext uri="{FF2B5EF4-FFF2-40B4-BE49-F238E27FC236}">
                <a16:creationId xmlns:a16="http://schemas.microsoft.com/office/drawing/2014/main" id="{A497070F-07F8-46ED-83B7-2A2DD2D16F62}"/>
              </a:ext>
            </a:extLst>
          </p:cNvPr>
          <p:cNvSpPr>
            <a:spLocks noGrp="1" noChangeArrowheads="1"/>
          </p:cNvSpPr>
          <p:nvPr>
            <p:ph type="body"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Justifying site-specific exposure factors</a:t>
            </a:r>
          </a:p>
          <a:p>
            <a:pPr lvl="1"/>
            <a:endParaRPr lang="en-US" altLang="en-US" b="1" u="sng">
              <a:ea typeface="ＭＳ Ｐゴシック" panose="020B0600070205080204" pitchFamily="34" charset="-128"/>
            </a:endParaRPr>
          </a:p>
          <a:p>
            <a:pPr lvl="1"/>
            <a:endParaRPr lang="en-US" altLang="en-US" b="1" u="sng">
              <a:ea typeface="ＭＳ Ｐゴシック" panose="020B0600070205080204" pitchFamily="34" charset="-128"/>
            </a:endParaRPr>
          </a:p>
          <a:p>
            <a:pPr lvl="1"/>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graphicFrame>
        <p:nvGraphicFramePr>
          <p:cNvPr id="154628" name="Object 1">
            <a:extLst>
              <a:ext uri="{FF2B5EF4-FFF2-40B4-BE49-F238E27FC236}">
                <a16:creationId xmlns:a16="http://schemas.microsoft.com/office/drawing/2014/main" id="{15499499-7984-4024-888F-88CE79C07B21}"/>
              </a:ext>
            </a:extLst>
          </p:cNvPr>
          <p:cNvGraphicFramePr>
            <a:graphicFrameLocks noChangeAspect="1"/>
          </p:cNvGraphicFramePr>
          <p:nvPr/>
        </p:nvGraphicFramePr>
        <p:xfrm>
          <a:off x="2057400" y="2819400"/>
          <a:ext cx="4414838" cy="1143000"/>
        </p:xfrm>
        <a:graphic>
          <a:graphicData uri="http://schemas.openxmlformats.org/presentationml/2006/ole">
            <mc:AlternateContent xmlns:mc="http://schemas.openxmlformats.org/markup-compatibility/2006">
              <mc:Choice xmlns:v="urn:schemas-microsoft-com:vml" Requires="v">
                <p:oleObj spid="_x0000_s154633" name="Equation" r:id="rId4" imgW="1765300" imgH="457200" progId="Equation.3">
                  <p:embed/>
                </p:oleObj>
              </mc:Choice>
              <mc:Fallback>
                <p:oleObj name="Equation" r:id="rId4" imgW="1765300" imgH="4572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819400"/>
                        <a:ext cx="44148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4629" name="Text Box 4">
            <a:extLst>
              <a:ext uri="{FF2B5EF4-FFF2-40B4-BE49-F238E27FC236}">
                <a16:creationId xmlns:a16="http://schemas.microsoft.com/office/drawing/2014/main" id="{DF536413-509C-4E34-8C14-54FF9EA47CDC}"/>
              </a:ext>
            </a:extLst>
          </p:cNvPr>
          <p:cNvSpPr txBox="1">
            <a:spLocks noChangeArrowheads="1"/>
          </p:cNvSpPr>
          <p:nvPr/>
        </p:nvSpPr>
        <p:spPr bwMode="auto">
          <a:xfrm>
            <a:off x="1812925" y="4078288"/>
            <a:ext cx="55022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3182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631825">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631825">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6318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631825">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6318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6318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6318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6318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solidFill>
                  <a:schemeClr val="tx1"/>
                </a:solidFill>
                <a:latin typeface="Tw Cen MT" panose="020B0602020104020603" pitchFamily="34" charset="0"/>
              </a:rPr>
              <a:t>Dose	=  mg chemical per kg body weight per day</a:t>
            </a:r>
          </a:p>
          <a:p>
            <a:pPr>
              <a:spcBef>
                <a:spcPct val="0"/>
              </a:spcBef>
              <a:buClrTx/>
              <a:buSzTx/>
              <a:buFontTx/>
              <a:buNone/>
            </a:pPr>
            <a:r>
              <a:rPr lang="en-US" altLang="en-US" sz="2000">
                <a:solidFill>
                  <a:schemeClr val="tx1"/>
                </a:solidFill>
                <a:latin typeface="Tw Cen MT" panose="020B0602020104020603" pitchFamily="34" charset="0"/>
              </a:rPr>
              <a:t>C	=  contaminant concentration (mg/L)</a:t>
            </a:r>
          </a:p>
          <a:p>
            <a:pPr>
              <a:spcBef>
                <a:spcPct val="0"/>
              </a:spcBef>
              <a:buClrTx/>
              <a:buSzTx/>
              <a:buFontTx/>
              <a:buNone/>
            </a:pPr>
            <a:r>
              <a:rPr lang="en-US" altLang="en-US" sz="2000">
                <a:solidFill>
                  <a:schemeClr val="tx1"/>
                </a:solidFill>
                <a:latin typeface="Tw Cen MT" panose="020B0602020104020603" pitchFamily="34" charset="0"/>
              </a:rPr>
              <a:t>IR	=  intake rate (L/day)</a:t>
            </a:r>
          </a:p>
          <a:p>
            <a:pPr>
              <a:spcBef>
                <a:spcPct val="0"/>
              </a:spcBef>
              <a:buClrTx/>
              <a:buSzTx/>
              <a:buFontTx/>
              <a:buNone/>
            </a:pPr>
            <a:r>
              <a:rPr lang="en-US" altLang="en-US" sz="2000">
                <a:solidFill>
                  <a:schemeClr val="tx1"/>
                </a:solidFill>
                <a:latin typeface="Tw Cen MT" panose="020B0602020104020603" pitchFamily="34" charset="0"/>
              </a:rPr>
              <a:t>EF	=  exposure frequency (days/year)</a:t>
            </a:r>
          </a:p>
          <a:p>
            <a:pPr>
              <a:spcBef>
                <a:spcPct val="0"/>
              </a:spcBef>
              <a:buClrTx/>
              <a:buSzTx/>
              <a:buFontTx/>
              <a:buNone/>
            </a:pPr>
            <a:r>
              <a:rPr lang="en-US" altLang="en-US" sz="2000">
                <a:solidFill>
                  <a:schemeClr val="tx1"/>
                </a:solidFill>
                <a:latin typeface="Tw Cen MT" panose="020B0602020104020603" pitchFamily="34" charset="0"/>
              </a:rPr>
              <a:t>ED	=  exposure duration (years)</a:t>
            </a:r>
          </a:p>
          <a:p>
            <a:pPr>
              <a:spcBef>
                <a:spcPct val="0"/>
              </a:spcBef>
              <a:buClrTx/>
              <a:buSzTx/>
              <a:buFontTx/>
              <a:buNone/>
            </a:pPr>
            <a:r>
              <a:rPr lang="en-US" altLang="en-US" sz="2000">
                <a:solidFill>
                  <a:schemeClr val="tx1"/>
                </a:solidFill>
                <a:latin typeface="Tw Cen MT" panose="020B0602020104020603" pitchFamily="34" charset="0"/>
              </a:rPr>
              <a:t>BW	=  body weight (kg)</a:t>
            </a:r>
          </a:p>
          <a:p>
            <a:pPr>
              <a:spcBef>
                <a:spcPct val="0"/>
              </a:spcBef>
              <a:buClrTx/>
              <a:buSzTx/>
              <a:buFontTx/>
              <a:buNone/>
            </a:pPr>
            <a:r>
              <a:rPr lang="en-US" altLang="en-US" sz="2000">
                <a:solidFill>
                  <a:schemeClr val="tx1"/>
                </a:solidFill>
                <a:latin typeface="Tw Cen MT" panose="020B0602020104020603" pitchFamily="34" charset="0"/>
              </a:rPr>
              <a:t>AT	=  averaging time (days)</a:t>
            </a:r>
          </a:p>
        </p:txBody>
      </p:sp>
      <p:sp>
        <p:nvSpPr>
          <p:cNvPr id="154630" name="Freeform 2">
            <a:extLst>
              <a:ext uri="{FF2B5EF4-FFF2-40B4-BE49-F238E27FC236}">
                <a16:creationId xmlns:a16="http://schemas.microsoft.com/office/drawing/2014/main" id="{C46E20BD-606B-48C4-9BE5-9FDCF86DE555}"/>
              </a:ext>
            </a:extLst>
          </p:cNvPr>
          <p:cNvSpPr>
            <a:spLocks/>
          </p:cNvSpPr>
          <p:nvPr/>
        </p:nvSpPr>
        <p:spPr bwMode="auto">
          <a:xfrm>
            <a:off x="2982913" y="3505200"/>
            <a:ext cx="708025" cy="750888"/>
          </a:xfrm>
          <a:custGeom>
            <a:avLst/>
            <a:gdLst>
              <a:gd name="T0" fmla="*/ 673945 w 707232"/>
              <a:gd name="T1" fmla="*/ 558537 h 750094"/>
              <a:gd name="T2" fmla="*/ 499780 w 707232"/>
              <a:gd name="T3" fmla="*/ 611370 h 750094"/>
              <a:gd name="T4" fmla="*/ 398814 w 707232"/>
              <a:gd name="T5" fmla="*/ 603820 h 750094"/>
              <a:gd name="T6" fmla="*/ 320565 w 707232"/>
              <a:gd name="T7" fmla="*/ 561051 h 750094"/>
              <a:gd name="T8" fmla="*/ 247367 w 707232"/>
              <a:gd name="T9" fmla="*/ 485574 h 750094"/>
              <a:gd name="T10" fmla="*/ 186787 w 707232"/>
              <a:gd name="T11" fmla="*/ 369840 h 750094"/>
              <a:gd name="T12" fmla="*/ 166593 w 707232"/>
              <a:gd name="T13" fmla="*/ 213853 h 750094"/>
              <a:gd name="T14" fmla="*/ 189310 w 707232"/>
              <a:gd name="T15" fmla="*/ 128314 h 750094"/>
              <a:gd name="T16" fmla="*/ 227172 w 707232"/>
              <a:gd name="T17" fmla="*/ 42770 h 750094"/>
              <a:gd name="T18" fmla="*/ 254939 w 707232"/>
              <a:gd name="T19" fmla="*/ 2537 h 750094"/>
              <a:gd name="T20" fmla="*/ 186787 w 707232"/>
              <a:gd name="T21" fmla="*/ 0 h 750094"/>
              <a:gd name="T22" fmla="*/ 111061 w 707232"/>
              <a:gd name="T23" fmla="*/ 35224 h 750094"/>
              <a:gd name="T24" fmla="*/ 47959 w 707232"/>
              <a:gd name="T25" fmla="*/ 95606 h 750094"/>
              <a:gd name="T26" fmla="*/ 7560 w 707232"/>
              <a:gd name="T27" fmla="*/ 188693 h 750094"/>
              <a:gd name="T28" fmla="*/ 0 w 707232"/>
              <a:gd name="T29" fmla="*/ 304433 h 750094"/>
              <a:gd name="T30" fmla="*/ 35338 w 707232"/>
              <a:gd name="T31" fmla="*/ 445317 h 750094"/>
              <a:gd name="T32" fmla="*/ 88347 w 707232"/>
              <a:gd name="T33" fmla="*/ 558537 h 750094"/>
              <a:gd name="T34" fmla="*/ 159022 w 707232"/>
              <a:gd name="T35" fmla="*/ 636529 h 750094"/>
              <a:gd name="T36" fmla="*/ 237270 w 707232"/>
              <a:gd name="T37" fmla="*/ 709491 h 750094"/>
              <a:gd name="T38" fmla="*/ 307947 w 707232"/>
              <a:gd name="T39" fmla="*/ 752261 h 750094"/>
              <a:gd name="T40" fmla="*/ 403860 w 707232"/>
              <a:gd name="T41" fmla="*/ 787485 h 750094"/>
              <a:gd name="T42" fmla="*/ 494730 w 707232"/>
              <a:gd name="T43" fmla="*/ 792516 h 750094"/>
              <a:gd name="T44" fmla="*/ 570454 w 707232"/>
              <a:gd name="T45" fmla="*/ 782453 h 750094"/>
              <a:gd name="T46" fmla="*/ 666372 w 707232"/>
              <a:gd name="T47" fmla="*/ 754777 h 750094"/>
              <a:gd name="T48" fmla="*/ 734524 w 707232"/>
              <a:gd name="T49" fmla="*/ 719554 h 750094"/>
              <a:gd name="T50" fmla="*/ 749671 w 707232"/>
              <a:gd name="T51" fmla="*/ 696909 h 750094"/>
              <a:gd name="T52" fmla="*/ 673945 w 707232"/>
              <a:gd name="T53" fmla="*/ 558537 h 7500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7232" h="750094">
                <a:moveTo>
                  <a:pt x="635794" y="528638"/>
                </a:moveTo>
                <a:lnTo>
                  <a:pt x="471488" y="578644"/>
                </a:lnTo>
                <a:lnTo>
                  <a:pt x="376238" y="571500"/>
                </a:lnTo>
                <a:lnTo>
                  <a:pt x="302419" y="531019"/>
                </a:lnTo>
                <a:lnTo>
                  <a:pt x="233363" y="459581"/>
                </a:lnTo>
                <a:lnTo>
                  <a:pt x="176213" y="350044"/>
                </a:lnTo>
                <a:lnTo>
                  <a:pt x="157163" y="202406"/>
                </a:lnTo>
                <a:lnTo>
                  <a:pt x="178594" y="121444"/>
                </a:lnTo>
                <a:lnTo>
                  <a:pt x="214313" y="40481"/>
                </a:lnTo>
                <a:lnTo>
                  <a:pt x="240507" y="2381"/>
                </a:lnTo>
                <a:lnTo>
                  <a:pt x="176213" y="0"/>
                </a:lnTo>
                <a:lnTo>
                  <a:pt x="104775" y="33338"/>
                </a:lnTo>
                <a:lnTo>
                  <a:pt x="45244" y="90488"/>
                </a:lnTo>
                <a:lnTo>
                  <a:pt x="7144" y="178594"/>
                </a:lnTo>
                <a:lnTo>
                  <a:pt x="0" y="288131"/>
                </a:lnTo>
                <a:lnTo>
                  <a:pt x="33338" y="421481"/>
                </a:lnTo>
                <a:lnTo>
                  <a:pt x="83344" y="528638"/>
                </a:lnTo>
                <a:lnTo>
                  <a:pt x="150019" y="602456"/>
                </a:lnTo>
                <a:lnTo>
                  <a:pt x="223838" y="671513"/>
                </a:lnTo>
                <a:lnTo>
                  <a:pt x="290513" y="711994"/>
                </a:lnTo>
                <a:lnTo>
                  <a:pt x="381000" y="745331"/>
                </a:lnTo>
                <a:lnTo>
                  <a:pt x="466725" y="750094"/>
                </a:lnTo>
                <a:lnTo>
                  <a:pt x="538163" y="740569"/>
                </a:lnTo>
                <a:lnTo>
                  <a:pt x="628650" y="714375"/>
                </a:lnTo>
                <a:lnTo>
                  <a:pt x="692944" y="681038"/>
                </a:lnTo>
                <a:lnTo>
                  <a:pt x="707232" y="659606"/>
                </a:lnTo>
                <a:lnTo>
                  <a:pt x="635794" y="528638"/>
                </a:lnTo>
                <a:close/>
              </a:path>
            </a:pathLst>
          </a:custGeom>
          <a:solidFill>
            <a:srgbClr val="6D8191">
              <a:alpha val="83920"/>
            </a:srgbClr>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US"/>
          </a:p>
        </p:txBody>
      </p:sp>
      <p:pic>
        <p:nvPicPr>
          <p:cNvPr id="154631" name="Picture 9" descr="C:\Users\jrocc_000\AppData\Local\Microsoft\Windows\INetCache\IE\CW5DMZIJ\WomanDrinkingWater[1].jpg">
            <a:extLst>
              <a:ext uri="{FF2B5EF4-FFF2-40B4-BE49-F238E27FC236}">
                <a16:creationId xmlns:a16="http://schemas.microsoft.com/office/drawing/2014/main" id="{E4DF19EB-2E98-491B-92CC-90D2B61F79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470150"/>
            <a:ext cx="60960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a:extLst>
              <a:ext uri="{FF2B5EF4-FFF2-40B4-BE49-F238E27FC236}">
                <a16:creationId xmlns:a16="http://schemas.microsoft.com/office/drawing/2014/main" id="{01116D9D-BD94-4F00-8EC8-34106DDBDF14}"/>
              </a:ext>
            </a:extLst>
          </p:cNvPr>
          <p:cNvSpPr>
            <a:spLocks noGrp="1" noChangeArrowheads="1"/>
          </p:cNvSpPr>
          <p:nvPr>
            <p:ph type="title"/>
          </p:nvPr>
        </p:nvSpPr>
        <p:spPr/>
        <p:txBody>
          <a:bodyPr/>
          <a:lstStyle/>
          <a:p>
            <a:r>
              <a:rPr lang="en-US" altLang="en-US">
                <a:ea typeface="ＭＳ Ｐゴシック" panose="020B0600070205080204" pitchFamily="34" charset="-128"/>
              </a:rPr>
              <a:t>Exposure Factors</a:t>
            </a:r>
            <a:br>
              <a:rPr lang="en-US" altLang="en-US">
                <a:ea typeface="ＭＳ Ｐゴシック" panose="020B0600070205080204" pitchFamily="34" charset="-128"/>
              </a:rPr>
            </a:br>
            <a:r>
              <a:rPr lang="en-US" altLang="en-US" sz="1800">
                <a:ea typeface="ＭＳ Ｐゴシック" panose="020B0600070205080204" pitchFamily="34" charset="-128"/>
              </a:rPr>
              <a:t>Justifying Using Probabilistic Exposure Assessment</a:t>
            </a:r>
          </a:p>
        </p:txBody>
      </p:sp>
      <p:graphicFrame>
        <p:nvGraphicFramePr>
          <p:cNvPr id="156675" name="Object 3">
            <a:extLst>
              <a:ext uri="{FF2B5EF4-FFF2-40B4-BE49-F238E27FC236}">
                <a16:creationId xmlns:a16="http://schemas.microsoft.com/office/drawing/2014/main" id="{FC560E5E-E55B-4ACD-94DA-6348863DA7FD}"/>
              </a:ext>
            </a:extLst>
          </p:cNvPr>
          <p:cNvGraphicFramePr>
            <a:graphicFrameLocks noChangeAspect="1"/>
          </p:cNvGraphicFramePr>
          <p:nvPr/>
        </p:nvGraphicFramePr>
        <p:xfrm>
          <a:off x="2451100" y="2165350"/>
          <a:ext cx="3778250" cy="1079500"/>
        </p:xfrm>
        <a:graphic>
          <a:graphicData uri="http://schemas.openxmlformats.org/presentationml/2006/ole">
            <mc:AlternateContent xmlns:mc="http://schemas.openxmlformats.org/markup-compatibility/2006">
              <mc:Choice xmlns:v="urn:schemas-microsoft-com:vml" Requires="v">
                <p:oleObj spid="_x0000_s156678" name="Equation" r:id="rId4" imgW="1511300" imgH="431800" progId="Equation.3">
                  <p:embed/>
                </p:oleObj>
              </mc:Choice>
              <mc:Fallback>
                <p:oleObj name="Equation" r:id="rId4" imgW="1511300" imgH="431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1100" y="2165350"/>
                        <a:ext cx="3778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6676" name="Text Box 4">
            <a:extLst>
              <a:ext uri="{FF2B5EF4-FFF2-40B4-BE49-F238E27FC236}">
                <a16:creationId xmlns:a16="http://schemas.microsoft.com/office/drawing/2014/main" id="{6F5CB403-FF0A-46EB-A761-F0BFDB6C7D3B}"/>
              </a:ext>
            </a:extLst>
          </p:cNvPr>
          <p:cNvSpPr txBox="1">
            <a:spLocks noChangeArrowheads="1"/>
          </p:cNvSpPr>
          <p:nvPr/>
        </p:nvSpPr>
        <p:spPr bwMode="auto">
          <a:xfrm>
            <a:off x="1889125" y="3392488"/>
            <a:ext cx="55022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3182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631825">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631825">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63182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631825">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6318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6318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6318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63182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solidFill>
                  <a:schemeClr val="tx1"/>
                </a:solidFill>
                <a:latin typeface="Tw Cen MT" panose="020B0602020104020603" pitchFamily="34" charset="0"/>
              </a:rPr>
              <a:t>Dose	=  mg chemical per kg body weight per day</a:t>
            </a:r>
          </a:p>
          <a:p>
            <a:pPr>
              <a:spcBef>
                <a:spcPct val="0"/>
              </a:spcBef>
              <a:buClrTx/>
              <a:buSzTx/>
              <a:buFontTx/>
              <a:buNone/>
            </a:pPr>
            <a:r>
              <a:rPr lang="en-US" altLang="en-US" sz="2000">
                <a:solidFill>
                  <a:schemeClr val="tx1"/>
                </a:solidFill>
                <a:latin typeface="Tw Cen MT" panose="020B0602020104020603" pitchFamily="34" charset="0"/>
              </a:rPr>
              <a:t>C	=  contaminant concentration (mg/L)</a:t>
            </a:r>
          </a:p>
          <a:p>
            <a:pPr>
              <a:spcBef>
                <a:spcPct val="0"/>
              </a:spcBef>
              <a:buClrTx/>
              <a:buSzTx/>
              <a:buFontTx/>
              <a:buNone/>
            </a:pPr>
            <a:r>
              <a:rPr lang="en-US" altLang="en-US" sz="2000">
                <a:solidFill>
                  <a:schemeClr val="tx1"/>
                </a:solidFill>
                <a:latin typeface="Tw Cen MT" panose="020B0602020104020603" pitchFamily="34" charset="0"/>
              </a:rPr>
              <a:t>IR	=  intake rate (L/day)</a:t>
            </a:r>
          </a:p>
          <a:p>
            <a:pPr>
              <a:spcBef>
                <a:spcPct val="0"/>
              </a:spcBef>
              <a:buClrTx/>
              <a:buSzTx/>
              <a:buFontTx/>
              <a:buNone/>
            </a:pPr>
            <a:r>
              <a:rPr lang="en-US" altLang="en-US" sz="2000">
                <a:solidFill>
                  <a:schemeClr val="tx1"/>
                </a:solidFill>
                <a:latin typeface="Tw Cen MT" panose="020B0602020104020603" pitchFamily="34" charset="0"/>
              </a:rPr>
              <a:t>EF	=  exposure frequency (days/year)</a:t>
            </a:r>
          </a:p>
          <a:p>
            <a:pPr>
              <a:spcBef>
                <a:spcPct val="0"/>
              </a:spcBef>
              <a:buClrTx/>
              <a:buSzTx/>
              <a:buFontTx/>
              <a:buNone/>
            </a:pPr>
            <a:r>
              <a:rPr lang="en-US" altLang="en-US" sz="2000">
                <a:solidFill>
                  <a:schemeClr val="tx1"/>
                </a:solidFill>
                <a:latin typeface="Tw Cen MT" panose="020B0602020104020603" pitchFamily="34" charset="0"/>
              </a:rPr>
              <a:t>ED	=  exposure duration (years)</a:t>
            </a:r>
          </a:p>
          <a:p>
            <a:pPr>
              <a:spcBef>
                <a:spcPct val="0"/>
              </a:spcBef>
              <a:buClrTx/>
              <a:buSzTx/>
              <a:buFontTx/>
              <a:buNone/>
            </a:pPr>
            <a:r>
              <a:rPr lang="en-US" altLang="en-US" sz="2000">
                <a:solidFill>
                  <a:schemeClr val="tx1"/>
                </a:solidFill>
                <a:latin typeface="Tw Cen MT" panose="020B0602020104020603" pitchFamily="34" charset="0"/>
              </a:rPr>
              <a:t>BW	=  body weight (kg)</a:t>
            </a:r>
          </a:p>
          <a:p>
            <a:pPr>
              <a:spcBef>
                <a:spcPct val="0"/>
              </a:spcBef>
              <a:buClrTx/>
              <a:buSzTx/>
              <a:buFontTx/>
              <a:buNone/>
            </a:pPr>
            <a:r>
              <a:rPr lang="en-US" altLang="en-US" sz="2000">
                <a:solidFill>
                  <a:schemeClr val="tx1"/>
                </a:solidFill>
                <a:latin typeface="Tw Cen MT" panose="020B0602020104020603" pitchFamily="34" charset="0"/>
              </a:rPr>
              <a:t>AT	=  averaging time (days)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C:\Users\jrocc_000\AppData\Local\Microsoft\Windows\INetCache\IE\U5WSFIO8\common-working-people-2[1].jpg">
            <a:extLst>
              <a:ext uri="{FF2B5EF4-FFF2-40B4-BE49-F238E27FC236}">
                <a16:creationId xmlns:a16="http://schemas.microsoft.com/office/drawing/2014/main" id="{405335E0-2273-4775-AD52-859BEA361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1906588"/>
            <a:ext cx="91440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8723" name="Object 3">
            <a:extLst>
              <a:ext uri="{FF2B5EF4-FFF2-40B4-BE49-F238E27FC236}">
                <a16:creationId xmlns:a16="http://schemas.microsoft.com/office/drawing/2014/main" id="{1C21D994-EB37-4B8B-A2FB-5026F8CB7B9F}"/>
              </a:ext>
            </a:extLst>
          </p:cNvPr>
          <p:cNvGraphicFramePr>
            <a:graphicFrameLocks noChangeAspect="1"/>
          </p:cNvGraphicFramePr>
          <p:nvPr/>
        </p:nvGraphicFramePr>
        <p:xfrm>
          <a:off x="2514600" y="5486400"/>
          <a:ext cx="3779838" cy="1079500"/>
        </p:xfrm>
        <a:graphic>
          <a:graphicData uri="http://schemas.openxmlformats.org/presentationml/2006/ole">
            <mc:AlternateContent xmlns:mc="http://schemas.openxmlformats.org/markup-compatibility/2006">
              <mc:Choice xmlns:v="urn:schemas-microsoft-com:vml" Requires="v">
                <p:oleObj spid="_x0000_s158727" name="Equation" r:id="rId5" imgW="1511300" imgH="431800" progId="Equation.3">
                  <p:embed/>
                </p:oleObj>
              </mc:Choice>
              <mc:Fallback>
                <p:oleObj name="Equation" r:id="rId5" imgW="15113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486400"/>
                        <a:ext cx="37798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8724" name="Rectangle 4">
            <a:extLst>
              <a:ext uri="{FF2B5EF4-FFF2-40B4-BE49-F238E27FC236}">
                <a16:creationId xmlns:a16="http://schemas.microsoft.com/office/drawing/2014/main" id="{09CA858D-8031-4472-AD52-AB59DD84C3AD}"/>
              </a:ext>
            </a:extLst>
          </p:cNvPr>
          <p:cNvSpPr>
            <a:spLocks noGrp="1" noChangeArrowheads="1"/>
          </p:cNvSpPr>
          <p:nvPr>
            <p:ph type="title"/>
          </p:nvPr>
        </p:nvSpPr>
        <p:spPr/>
        <p:txBody>
          <a:bodyPr/>
          <a:lstStyle/>
          <a:p>
            <a:r>
              <a:rPr lang="en-US" altLang="en-US">
                <a:ea typeface="ＭＳ Ｐゴシック" panose="020B0600070205080204" pitchFamily="34" charset="-128"/>
              </a:rPr>
              <a:t>Exposure Factors</a:t>
            </a:r>
            <a:br>
              <a:rPr lang="en-US" altLang="en-US">
                <a:ea typeface="ＭＳ Ｐゴシック" panose="020B0600070205080204" pitchFamily="34" charset="-128"/>
              </a:rPr>
            </a:br>
            <a:r>
              <a:rPr lang="en-US" altLang="en-US" sz="1800">
                <a:ea typeface="ＭＳ Ｐゴシック" panose="020B0600070205080204" pitchFamily="34" charset="-128"/>
              </a:rPr>
              <a:t>Justifying Using Probabilistic Exposure Assessment</a:t>
            </a:r>
          </a:p>
        </p:txBody>
      </p:sp>
      <p:pic>
        <p:nvPicPr>
          <p:cNvPr id="7" name="Picture 9" descr="C:\Users\jrocc_000\AppData\Local\Microsoft\Windows\INetCache\IE\CW5DMZIJ\WomanDrinkingWater[1].jpg">
            <a:extLst>
              <a:ext uri="{FF2B5EF4-FFF2-40B4-BE49-F238E27FC236}">
                <a16:creationId xmlns:a16="http://schemas.microsoft.com/office/drawing/2014/main" id="{23A8985E-0064-466D-BD95-A887E5B0A15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0825" y="1678232"/>
            <a:ext cx="6096000" cy="4046220"/>
          </a:xfrm>
          <a:prstGeom prst="rect">
            <a:avLst/>
          </a:prstGeom>
          <a:noFill/>
          <a:ln>
            <a:noFill/>
          </a:ln>
          <a:effectLst>
            <a:glow rad="127000">
              <a:schemeClr val="bg1">
                <a:lumMod val="85000"/>
                <a:alpha val="60000"/>
              </a:schemeClr>
            </a:glow>
            <a:softEdge rad="6350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fade">
                                      <p:cBhvr>
                                        <p:cTn id="10"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5" descr="C:\Users\Juliana\Desktop\Picture15.jpg">
            <a:extLst>
              <a:ext uri="{FF2B5EF4-FFF2-40B4-BE49-F238E27FC236}">
                <a16:creationId xmlns:a16="http://schemas.microsoft.com/office/drawing/2014/main" id="{9F563950-1B8B-4AAC-AB5B-E1621A932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5" y="1377950"/>
            <a:ext cx="3590925"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Rectangle 4">
            <a:extLst>
              <a:ext uri="{FF2B5EF4-FFF2-40B4-BE49-F238E27FC236}">
                <a16:creationId xmlns:a16="http://schemas.microsoft.com/office/drawing/2014/main" id="{8EA8C311-19CC-4536-B6C8-328E13325C83}"/>
              </a:ext>
            </a:extLst>
          </p:cNvPr>
          <p:cNvSpPr>
            <a:spLocks noGrp="1" noChangeArrowheads="1"/>
          </p:cNvSpPr>
          <p:nvPr>
            <p:ph type="title"/>
          </p:nvPr>
        </p:nvSpPr>
        <p:spPr/>
        <p:txBody>
          <a:bodyPr/>
          <a:lstStyle/>
          <a:p>
            <a:r>
              <a:rPr lang="en-US" altLang="en-US">
                <a:ea typeface="ＭＳ Ｐゴシック" panose="020B0600070205080204" pitchFamily="34" charset="-128"/>
              </a:rPr>
              <a:t>Exposure Factors</a:t>
            </a:r>
            <a:br>
              <a:rPr lang="en-US" altLang="en-US">
                <a:ea typeface="ＭＳ Ｐゴシック" panose="020B0600070205080204" pitchFamily="34" charset="-128"/>
              </a:rPr>
            </a:br>
            <a:r>
              <a:rPr lang="en-US" altLang="en-US" sz="1800">
                <a:ea typeface="ＭＳ Ｐゴシック" panose="020B0600070205080204" pitchFamily="34" charset="-128"/>
              </a:rPr>
              <a:t>Justifying Using Probabilistic Exposure Assessment</a:t>
            </a:r>
            <a:endParaRPr lang="en-US" altLang="en-US">
              <a:ea typeface="ＭＳ Ｐゴシック" panose="020B0600070205080204" pitchFamily="34" charset="-128"/>
            </a:endParaRPr>
          </a:p>
        </p:txBody>
      </p:sp>
      <p:sp>
        <p:nvSpPr>
          <p:cNvPr id="160772" name="TextBox 1">
            <a:extLst>
              <a:ext uri="{FF2B5EF4-FFF2-40B4-BE49-F238E27FC236}">
                <a16:creationId xmlns:a16="http://schemas.microsoft.com/office/drawing/2014/main" id="{848CF9C0-BE65-472E-B2F7-4EB4DD4895F4}"/>
              </a:ext>
            </a:extLst>
          </p:cNvPr>
          <p:cNvSpPr txBox="1">
            <a:spLocks noChangeArrowheads="1"/>
          </p:cNvSpPr>
          <p:nvPr/>
        </p:nvSpPr>
        <p:spPr bwMode="auto">
          <a:xfrm>
            <a:off x="225425" y="6096000"/>
            <a:ext cx="8816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000" b="1">
                <a:solidFill>
                  <a:schemeClr val="tx1"/>
                </a:solidFill>
              </a:rPr>
              <a:t>USEPA Exposure Factors Handbook, 2011</a:t>
            </a:r>
          </a:p>
          <a:p>
            <a:pPr algn="ctr">
              <a:spcBef>
                <a:spcPct val="0"/>
              </a:spcBef>
              <a:buClrTx/>
              <a:buSzTx/>
              <a:buFontTx/>
              <a:buNone/>
            </a:pPr>
            <a:r>
              <a:rPr lang="en-US" altLang="en-US" sz="2000">
                <a:solidFill>
                  <a:schemeClr val="tx1"/>
                </a:solidFill>
              </a:rPr>
              <a:t>available from: </a:t>
            </a:r>
            <a:r>
              <a:rPr lang="en-US" altLang="en-US" sz="2000">
                <a:hlinkClick r:id="rId4"/>
              </a:rPr>
              <a:t>http://cfpub.epa.gov/ncea/risk/recordisplay.cfm?deid=236252</a:t>
            </a:r>
            <a:r>
              <a:rPr lang="en-US" altLang="en-US" sz="2000"/>
              <a:t> </a:t>
            </a:r>
            <a:endParaRPr lang="en-US" altLang="en-US" sz="2000">
              <a:solidFill>
                <a:schemeClr val="tx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6">
            <a:extLst>
              <a:ext uri="{FF2B5EF4-FFF2-40B4-BE49-F238E27FC236}">
                <a16:creationId xmlns:a16="http://schemas.microsoft.com/office/drawing/2014/main" id="{B65B2533-DA09-47D8-A403-EBFE26D7A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295400"/>
            <a:ext cx="7588250" cy="539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2819" name="Rectangle 4">
            <a:extLst>
              <a:ext uri="{FF2B5EF4-FFF2-40B4-BE49-F238E27FC236}">
                <a16:creationId xmlns:a16="http://schemas.microsoft.com/office/drawing/2014/main" id="{7890A364-0A93-4F39-A7E2-F3B0CA6D8C71}"/>
              </a:ext>
            </a:extLst>
          </p:cNvPr>
          <p:cNvSpPr>
            <a:spLocks noGrp="1" noChangeArrowheads="1"/>
          </p:cNvSpPr>
          <p:nvPr>
            <p:ph type="title"/>
          </p:nvPr>
        </p:nvSpPr>
        <p:spPr/>
        <p:txBody>
          <a:bodyPr/>
          <a:lstStyle/>
          <a:p>
            <a:r>
              <a:rPr lang="en-US" altLang="en-US">
                <a:ea typeface="ＭＳ Ｐゴシック" panose="020B0600070205080204" pitchFamily="34" charset="-128"/>
              </a:rPr>
              <a:t>Exposure Factors</a:t>
            </a:r>
            <a:br>
              <a:rPr lang="en-US" altLang="en-US">
                <a:ea typeface="ＭＳ Ｐゴシック" panose="020B0600070205080204" pitchFamily="34" charset="-128"/>
              </a:rPr>
            </a:br>
            <a:r>
              <a:rPr lang="en-US" altLang="en-US" sz="1800">
                <a:ea typeface="ＭＳ Ｐゴシック" panose="020B0600070205080204" pitchFamily="34" charset="-128"/>
              </a:rPr>
              <a:t>Justifying Using Probabilistic Exposure Assessment</a:t>
            </a:r>
            <a:endParaRPr lang="en-US" altLang="en-US">
              <a:ea typeface="ＭＳ Ｐゴシック" panose="020B0600070205080204" pitchFamily="34" charset="-128"/>
            </a:endParaRPr>
          </a:p>
        </p:txBody>
      </p:sp>
      <p:sp>
        <p:nvSpPr>
          <p:cNvPr id="162820" name="TextBox 1">
            <a:extLst>
              <a:ext uri="{FF2B5EF4-FFF2-40B4-BE49-F238E27FC236}">
                <a16:creationId xmlns:a16="http://schemas.microsoft.com/office/drawing/2014/main" id="{51D91A8F-D573-4E2E-8651-5719E40770F2}"/>
              </a:ext>
            </a:extLst>
          </p:cNvPr>
          <p:cNvSpPr txBox="1">
            <a:spLocks noChangeArrowheads="1"/>
          </p:cNvSpPr>
          <p:nvPr/>
        </p:nvSpPr>
        <p:spPr bwMode="auto">
          <a:xfrm>
            <a:off x="6400800" y="6488113"/>
            <a:ext cx="2640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Table from USEPA 2011</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7">
            <a:extLst>
              <a:ext uri="{FF2B5EF4-FFF2-40B4-BE49-F238E27FC236}">
                <a16:creationId xmlns:a16="http://schemas.microsoft.com/office/drawing/2014/main" id="{D0FF6247-9CFD-47D7-8EC9-E761E8AC8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295400"/>
            <a:ext cx="8039100" cy="532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4867" name="Rectangle 4">
            <a:extLst>
              <a:ext uri="{FF2B5EF4-FFF2-40B4-BE49-F238E27FC236}">
                <a16:creationId xmlns:a16="http://schemas.microsoft.com/office/drawing/2014/main" id="{C1E74A4A-04C7-4441-9DAD-EB525EEB9A3F}"/>
              </a:ext>
            </a:extLst>
          </p:cNvPr>
          <p:cNvSpPr>
            <a:spLocks noGrp="1" noChangeArrowheads="1"/>
          </p:cNvSpPr>
          <p:nvPr>
            <p:ph type="title"/>
          </p:nvPr>
        </p:nvSpPr>
        <p:spPr/>
        <p:txBody>
          <a:bodyPr/>
          <a:lstStyle/>
          <a:p>
            <a:r>
              <a:rPr lang="en-US" altLang="en-US">
                <a:ea typeface="ＭＳ Ｐゴシック" panose="020B0600070205080204" pitchFamily="34" charset="-128"/>
              </a:rPr>
              <a:t>Exposure Factors</a:t>
            </a:r>
            <a:br>
              <a:rPr lang="en-US" altLang="en-US">
                <a:ea typeface="ＭＳ Ｐゴシック" panose="020B0600070205080204" pitchFamily="34" charset="-128"/>
              </a:rPr>
            </a:br>
            <a:r>
              <a:rPr lang="en-US" altLang="en-US" sz="1800">
                <a:ea typeface="ＭＳ Ｐゴシック" panose="020B0600070205080204" pitchFamily="34" charset="-128"/>
              </a:rPr>
              <a:t>Justifying Using Probabilistic Exposure Assessment</a:t>
            </a:r>
            <a:endParaRPr lang="en-US" altLang="en-US">
              <a:ea typeface="ＭＳ Ｐゴシック" panose="020B0600070205080204" pitchFamily="34" charset="-128"/>
            </a:endParaRPr>
          </a:p>
        </p:txBody>
      </p:sp>
      <p:sp>
        <p:nvSpPr>
          <p:cNvPr id="164868" name="TextBox 3">
            <a:extLst>
              <a:ext uri="{FF2B5EF4-FFF2-40B4-BE49-F238E27FC236}">
                <a16:creationId xmlns:a16="http://schemas.microsoft.com/office/drawing/2014/main" id="{8A09A202-ACF9-4177-9611-86A713DC8FAF}"/>
              </a:ext>
            </a:extLst>
          </p:cNvPr>
          <p:cNvSpPr txBox="1">
            <a:spLocks noChangeArrowheads="1"/>
          </p:cNvSpPr>
          <p:nvPr/>
        </p:nvSpPr>
        <p:spPr bwMode="auto">
          <a:xfrm>
            <a:off x="6580188" y="6488113"/>
            <a:ext cx="2640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Table from USEPA 2011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a:extLst>
              <a:ext uri="{FF2B5EF4-FFF2-40B4-BE49-F238E27FC236}">
                <a16:creationId xmlns:a16="http://schemas.microsoft.com/office/drawing/2014/main" id="{559E6D69-5902-45D1-9AA3-214841F4529B}"/>
              </a:ext>
            </a:extLst>
          </p:cNvPr>
          <p:cNvGrpSpPr>
            <a:grpSpLocks/>
          </p:cNvGrpSpPr>
          <p:nvPr/>
        </p:nvGrpSpPr>
        <p:grpSpPr bwMode="auto">
          <a:xfrm>
            <a:off x="1585913" y="3382963"/>
            <a:ext cx="5948362" cy="384175"/>
            <a:chOff x="1585913" y="3383280"/>
            <a:chExt cx="5948362" cy="384175"/>
          </a:xfrm>
        </p:grpSpPr>
        <p:sp>
          <p:nvSpPr>
            <p:cNvPr id="14" name="AutoShape 13">
              <a:extLst>
                <a:ext uri="{FF2B5EF4-FFF2-40B4-BE49-F238E27FC236}">
                  <a16:creationId xmlns:a16="http://schemas.microsoft.com/office/drawing/2014/main" id="{F4C8B68A-1332-412F-80C2-2961F9803F6E}"/>
                </a:ext>
              </a:extLst>
            </p:cNvPr>
            <p:cNvSpPr>
              <a:spLocks noChangeArrowheads="1"/>
            </p:cNvSpPr>
            <p:nvPr/>
          </p:nvSpPr>
          <p:spPr bwMode="auto">
            <a:xfrm>
              <a:off x="7112000" y="3383280"/>
              <a:ext cx="422275" cy="384175"/>
            </a:xfrm>
            <a:prstGeom prst="downArrow">
              <a:avLst>
                <a:gd name="adj1" fmla="val 54889"/>
                <a:gd name="adj2" fmla="val 37602"/>
              </a:avLst>
            </a:prstGeom>
            <a:solidFill>
              <a:srgbClr val="C0C0C0">
                <a:alpha val="50195"/>
              </a:srgbClr>
            </a:solidFill>
            <a:ln w="9525">
              <a:solidFill>
                <a:schemeClr val="tx1"/>
              </a:solidFill>
              <a:miter lim="800000"/>
              <a:headEnd/>
              <a:tailEnd/>
            </a:ln>
            <a:effectLst>
              <a:outerShdw blurRad="50800" dist="38100" dir="2700000" algn="tl" rotWithShape="0">
                <a:srgbClr val="808080">
                  <a:alpha val="39998"/>
                </a:srgbClr>
              </a:outerShdw>
            </a:effectLst>
          </p:spPr>
          <p:txBody>
            <a:bodyPr wrap="none" lIns="0" anchor="ctr"/>
            <a:lstStyle/>
            <a:p>
              <a:pPr>
                <a:defRPr/>
              </a:pPr>
              <a:endParaRPr lang="en-US" dirty="0">
                <a:latin typeface="Arial" charset="0"/>
              </a:endParaRPr>
            </a:p>
          </p:txBody>
        </p:sp>
        <p:sp>
          <p:nvSpPr>
            <p:cNvPr id="15" name="AutoShape 14">
              <a:extLst>
                <a:ext uri="{FF2B5EF4-FFF2-40B4-BE49-F238E27FC236}">
                  <a16:creationId xmlns:a16="http://schemas.microsoft.com/office/drawing/2014/main" id="{117A1D04-6E3E-4DB4-A0EE-25A985A4F81C}"/>
                </a:ext>
              </a:extLst>
            </p:cNvPr>
            <p:cNvSpPr>
              <a:spLocks noChangeArrowheads="1"/>
            </p:cNvSpPr>
            <p:nvPr/>
          </p:nvSpPr>
          <p:spPr bwMode="auto">
            <a:xfrm>
              <a:off x="1585913" y="3383280"/>
              <a:ext cx="422275" cy="384175"/>
            </a:xfrm>
            <a:prstGeom prst="downArrow">
              <a:avLst>
                <a:gd name="adj1" fmla="val 54889"/>
                <a:gd name="adj2" fmla="val 37602"/>
              </a:avLst>
            </a:prstGeom>
            <a:solidFill>
              <a:srgbClr val="C0C0C0">
                <a:alpha val="50195"/>
              </a:srgbClr>
            </a:solidFill>
            <a:ln w="9525">
              <a:solidFill>
                <a:schemeClr val="tx1"/>
              </a:solidFill>
              <a:miter lim="800000"/>
              <a:headEnd/>
              <a:tailEnd/>
            </a:ln>
            <a:effectLst>
              <a:outerShdw blurRad="50800" dist="38100" dir="2700000" algn="tl" rotWithShape="0">
                <a:srgbClr val="808080">
                  <a:alpha val="39998"/>
                </a:srgbClr>
              </a:outerShdw>
            </a:effectLst>
          </p:spPr>
          <p:txBody>
            <a:bodyPr wrap="none" lIns="0" anchor="ctr"/>
            <a:lstStyle/>
            <a:p>
              <a:pPr>
                <a:defRPr/>
              </a:pPr>
              <a:endParaRPr lang="en-US" dirty="0">
                <a:latin typeface="Arial" charset="0"/>
              </a:endParaRPr>
            </a:p>
          </p:txBody>
        </p:sp>
        <p:sp>
          <p:nvSpPr>
            <p:cNvPr id="16" name="AutoShape 15">
              <a:extLst>
                <a:ext uri="{FF2B5EF4-FFF2-40B4-BE49-F238E27FC236}">
                  <a16:creationId xmlns:a16="http://schemas.microsoft.com/office/drawing/2014/main" id="{A3F51901-F079-4790-BA45-51232F4CD713}"/>
                </a:ext>
              </a:extLst>
            </p:cNvPr>
            <p:cNvSpPr>
              <a:spLocks noChangeArrowheads="1"/>
            </p:cNvSpPr>
            <p:nvPr/>
          </p:nvSpPr>
          <p:spPr bwMode="auto">
            <a:xfrm>
              <a:off x="4352925" y="3383280"/>
              <a:ext cx="422275" cy="384175"/>
            </a:xfrm>
            <a:prstGeom prst="downArrow">
              <a:avLst>
                <a:gd name="adj1" fmla="val 54889"/>
                <a:gd name="adj2" fmla="val 37602"/>
              </a:avLst>
            </a:prstGeom>
            <a:solidFill>
              <a:srgbClr val="C0C0C0">
                <a:alpha val="50195"/>
              </a:srgbClr>
            </a:solidFill>
            <a:ln w="9525">
              <a:solidFill>
                <a:schemeClr val="tx1"/>
              </a:solidFill>
              <a:miter lim="800000"/>
              <a:headEnd/>
              <a:tailEnd/>
            </a:ln>
            <a:effectLst>
              <a:outerShdw blurRad="50800" dist="38100" dir="2700000" algn="tl" rotWithShape="0">
                <a:srgbClr val="808080">
                  <a:alpha val="39998"/>
                </a:srgbClr>
              </a:outerShdw>
            </a:effectLst>
          </p:spPr>
          <p:txBody>
            <a:bodyPr wrap="none" lIns="0" anchor="ctr"/>
            <a:lstStyle/>
            <a:p>
              <a:pPr>
                <a:defRPr/>
              </a:pPr>
              <a:endParaRPr lang="en-US" dirty="0">
                <a:latin typeface="Arial" charset="0"/>
              </a:endParaRPr>
            </a:p>
          </p:txBody>
        </p:sp>
      </p:grpSp>
      <p:grpSp>
        <p:nvGrpSpPr>
          <p:cNvPr id="166915" name="Group 24">
            <a:extLst>
              <a:ext uri="{FF2B5EF4-FFF2-40B4-BE49-F238E27FC236}">
                <a16:creationId xmlns:a16="http://schemas.microsoft.com/office/drawing/2014/main" id="{A1D552CE-4B0F-43E6-A782-EA1217877D40}"/>
              </a:ext>
            </a:extLst>
          </p:cNvPr>
          <p:cNvGrpSpPr>
            <a:grpSpLocks/>
          </p:cNvGrpSpPr>
          <p:nvPr/>
        </p:nvGrpSpPr>
        <p:grpSpPr bwMode="auto">
          <a:xfrm>
            <a:off x="466725" y="1444625"/>
            <a:ext cx="8201025" cy="1708150"/>
            <a:chOff x="466344" y="1444752"/>
            <a:chExt cx="8202168" cy="1707477"/>
          </a:xfrm>
        </p:grpSpPr>
        <p:grpSp>
          <p:nvGrpSpPr>
            <p:cNvPr id="166930" name="Group 22">
              <a:extLst>
                <a:ext uri="{FF2B5EF4-FFF2-40B4-BE49-F238E27FC236}">
                  <a16:creationId xmlns:a16="http://schemas.microsoft.com/office/drawing/2014/main" id="{7DDC1C03-5896-42A9-9EB2-19088FE0FC48}"/>
                </a:ext>
              </a:extLst>
            </p:cNvPr>
            <p:cNvGrpSpPr>
              <a:grpSpLocks/>
            </p:cNvGrpSpPr>
            <p:nvPr/>
          </p:nvGrpSpPr>
          <p:grpSpPr bwMode="auto">
            <a:xfrm>
              <a:off x="466344" y="1444752"/>
              <a:ext cx="2679192" cy="1707477"/>
              <a:chOff x="466344" y="1444752"/>
              <a:chExt cx="2679192" cy="1707477"/>
            </a:xfrm>
          </p:grpSpPr>
          <p:pic>
            <p:nvPicPr>
              <p:cNvPr id="166937" name="Picture 15">
                <a:extLst>
                  <a:ext uri="{FF2B5EF4-FFF2-40B4-BE49-F238E27FC236}">
                    <a16:creationId xmlns:a16="http://schemas.microsoft.com/office/drawing/2014/main" id="{E7F8737F-4427-429C-A89F-0E73C39F0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4" y="1444752"/>
                <a:ext cx="2679192" cy="170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468061B0-8F8D-4361-894F-3465647B6011}"/>
                  </a:ext>
                </a:extLst>
              </p:cNvPr>
              <p:cNvSpPr txBox="1"/>
              <p:nvPr/>
            </p:nvSpPr>
            <p:spPr>
              <a:xfrm>
                <a:off x="1323713" y="1554247"/>
                <a:ext cx="995502" cy="307854"/>
              </a:xfrm>
              <a:prstGeom prst="rect">
                <a:avLst/>
              </a:prstGeom>
              <a:noFill/>
            </p:spPr>
            <p:txBody>
              <a:bodyPr lIns="0" tIns="0" rIns="0" bIns="0">
                <a:spAutoFit/>
              </a:bodyPr>
              <a:lstStyle/>
              <a:p>
                <a:pPr algn="ctr">
                  <a:defRPr/>
                </a:pPr>
                <a:r>
                  <a:rPr lang="en-US" sz="2000" dirty="0">
                    <a:solidFill>
                      <a:schemeClr val="bg1">
                        <a:lumMod val="75000"/>
                      </a:schemeClr>
                    </a:solidFill>
                    <a:latin typeface="Swis721 Blk BT" pitchFamily="34" charset="0"/>
                    <a:cs typeface="Lucida Sans"/>
                  </a:rPr>
                  <a:t>IR/BW</a:t>
                </a:r>
              </a:p>
            </p:txBody>
          </p:sp>
        </p:grpSp>
        <p:grpSp>
          <p:nvGrpSpPr>
            <p:cNvPr id="166931" name="Group 21">
              <a:extLst>
                <a:ext uri="{FF2B5EF4-FFF2-40B4-BE49-F238E27FC236}">
                  <a16:creationId xmlns:a16="http://schemas.microsoft.com/office/drawing/2014/main" id="{0908E40F-48BC-47D4-880F-D1C5F23F839F}"/>
                </a:ext>
              </a:extLst>
            </p:cNvPr>
            <p:cNvGrpSpPr>
              <a:grpSpLocks/>
            </p:cNvGrpSpPr>
            <p:nvPr/>
          </p:nvGrpSpPr>
          <p:grpSpPr bwMode="auto">
            <a:xfrm>
              <a:off x="3227832" y="1444752"/>
              <a:ext cx="2679192" cy="1707477"/>
              <a:chOff x="3227832" y="1444752"/>
              <a:chExt cx="2679192" cy="1707477"/>
            </a:xfrm>
          </p:grpSpPr>
          <p:pic>
            <p:nvPicPr>
              <p:cNvPr id="166935" name="Picture 14">
                <a:extLst>
                  <a:ext uri="{FF2B5EF4-FFF2-40B4-BE49-F238E27FC236}">
                    <a16:creationId xmlns:a16="http://schemas.microsoft.com/office/drawing/2014/main" id="{054E8398-F66B-40DC-9063-C6428BF63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832" y="1444752"/>
                <a:ext cx="2679192" cy="170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D68CE6A1-FD8C-4CD6-AB8F-A6A40E40C40F}"/>
                  </a:ext>
                </a:extLst>
              </p:cNvPr>
              <p:cNvSpPr txBox="1"/>
              <p:nvPr/>
            </p:nvSpPr>
            <p:spPr>
              <a:xfrm>
                <a:off x="4283226" y="1554247"/>
                <a:ext cx="577930" cy="307854"/>
              </a:xfrm>
              <a:prstGeom prst="rect">
                <a:avLst/>
              </a:prstGeom>
              <a:noFill/>
            </p:spPr>
            <p:txBody>
              <a:bodyPr lIns="0" tIns="0" rIns="0" bIns="0">
                <a:spAutoFit/>
              </a:bodyPr>
              <a:lstStyle/>
              <a:p>
                <a:pPr algn="ctr">
                  <a:defRPr/>
                </a:pPr>
                <a:r>
                  <a:rPr lang="en-US" sz="2000" dirty="0">
                    <a:solidFill>
                      <a:schemeClr val="bg1">
                        <a:lumMod val="75000"/>
                      </a:schemeClr>
                    </a:solidFill>
                    <a:latin typeface="Swis721 Blk BT" pitchFamily="34" charset="0"/>
                    <a:cs typeface="Lucida Sans"/>
                  </a:rPr>
                  <a:t>EF</a:t>
                </a:r>
              </a:p>
            </p:txBody>
          </p:sp>
        </p:grpSp>
        <p:grpSp>
          <p:nvGrpSpPr>
            <p:cNvPr id="166932" name="Group 20">
              <a:extLst>
                <a:ext uri="{FF2B5EF4-FFF2-40B4-BE49-F238E27FC236}">
                  <a16:creationId xmlns:a16="http://schemas.microsoft.com/office/drawing/2014/main" id="{F95522F6-F18D-4B9D-8C9A-972E4E624736}"/>
                </a:ext>
              </a:extLst>
            </p:cNvPr>
            <p:cNvGrpSpPr>
              <a:grpSpLocks/>
            </p:cNvGrpSpPr>
            <p:nvPr/>
          </p:nvGrpSpPr>
          <p:grpSpPr bwMode="auto">
            <a:xfrm>
              <a:off x="5989320" y="1444752"/>
              <a:ext cx="2679192" cy="1707477"/>
              <a:chOff x="5989320" y="1444752"/>
              <a:chExt cx="2679192" cy="1707477"/>
            </a:xfrm>
          </p:grpSpPr>
          <p:pic>
            <p:nvPicPr>
              <p:cNvPr id="166933" name="Picture 13">
                <a:extLst>
                  <a:ext uri="{FF2B5EF4-FFF2-40B4-BE49-F238E27FC236}">
                    <a16:creationId xmlns:a16="http://schemas.microsoft.com/office/drawing/2014/main" id="{D7E395DF-2DE4-4855-9E6B-DF96D0F5C4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9320" y="1444752"/>
                <a:ext cx="2679192" cy="170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4B2EBB33-260B-4CCC-9E0E-F23ACA27690C}"/>
                  </a:ext>
                </a:extLst>
              </p:cNvPr>
              <p:cNvSpPr txBox="1"/>
              <p:nvPr/>
            </p:nvSpPr>
            <p:spPr>
              <a:xfrm>
                <a:off x="6999818" y="1554247"/>
                <a:ext cx="673194" cy="307854"/>
              </a:xfrm>
              <a:prstGeom prst="rect">
                <a:avLst/>
              </a:prstGeom>
              <a:noFill/>
            </p:spPr>
            <p:txBody>
              <a:bodyPr lIns="0" tIns="0" rIns="0" bIns="0">
                <a:spAutoFit/>
              </a:bodyPr>
              <a:lstStyle/>
              <a:p>
                <a:pPr algn="ctr">
                  <a:defRPr/>
                </a:pPr>
                <a:r>
                  <a:rPr lang="en-US" sz="2000" dirty="0">
                    <a:solidFill>
                      <a:schemeClr val="bg1">
                        <a:lumMod val="75000"/>
                      </a:schemeClr>
                    </a:solidFill>
                    <a:latin typeface="Swis721 Blk BT" pitchFamily="34" charset="0"/>
                    <a:cs typeface="Lucida Sans"/>
                  </a:rPr>
                  <a:t>ED</a:t>
                </a:r>
              </a:p>
            </p:txBody>
          </p:sp>
        </p:grpSp>
      </p:grpSp>
      <p:sp>
        <p:nvSpPr>
          <p:cNvPr id="166916" name="Rectangle 4">
            <a:extLst>
              <a:ext uri="{FF2B5EF4-FFF2-40B4-BE49-F238E27FC236}">
                <a16:creationId xmlns:a16="http://schemas.microsoft.com/office/drawing/2014/main" id="{294A41F6-253F-45B5-96CD-64F6D2369B53}"/>
              </a:ext>
            </a:extLst>
          </p:cNvPr>
          <p:cNvSpPr>
            <a:spLocks noGrp="1" noChangeArrowheads="1"/>
          </p:cNvSpPr>
          <p:nvPr>
            <p:ph type="title"/>
          </p:nvPr>
        </p:nvSpPr>
        <p:spPr/>
        <p:txBody>
          <a:bodyPr/>
          <a:lstStyle/>
          <a:p>
            <a:r>
              <a:rPr lang="en-US" altLang="en-US">
                <a:ea typeface="ＭＳ Ｐゴシック" panose="020B0600070205080204" pitchFamily="34" charset="-128"/>
              </a:rPr>
              <a:t>Exposure Factors</a:t>
            </a:r>
            <a:br>
              <a:rPr lang="en-US" altLang="en-US">
                <a:ea typeface="ＭＳ Ｐゴシック" panose="020B0600070205080204" pitchFamily="34" charset="-128"/>
              </a:rPr>
            </a:br>
            <a:r>
              <a:rPr lang="en-US" altLang="en-US" sz="1800">
                <a:ea typeface="ＭＳ Ｐゴシック" panose="020B0600070205080204" pitchFamily="34" charset="-128"/>
              </a:rPr>
              <a:t>Justifying Using Probabilistic Exposure Assessment</a:t>
            </a:r>
          </a:p>
        </p:txBody>
      </p:sp>
      <p:pic>
        <p:nvPicPr>
          <p:cNvPr id="28677" name="Picture 9" descr="C:\Users\jrocc_000\AppData\Local\Microsoft\Windows\INetCache\IE\CW5DMZIJ\WomanDrinkingWater[1].jpg">
            <a:extLst>
              <a:ext uri="{FF2B5EF4-FFF2-40B4-BE49-F238E27FC236}">
                <a16:creationId xmlns:a16="http://schemas.microsoft.com/office/drawing/2014/main" id="{5CAADB0D-A5A5-4A9A-9562-4A74DBFADF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3950" y="3859213"/>
            <a:ext cx="381000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8" name="Picture 8" descr="C:\Users\jrocc_000\AppData\Local\Microsoft\Windows\INetCache\IE\U5WSFIO8\common-working-people-2[1].jpg">
            <a:extLst>
              <a:ext uri="{FF2B5EF4-FFF2-40B4-BE49-F238E27FC236}">
                <a16:creationId xmlns:a16="http://schemas.microsoft.com/office/drawing/2014/main" id="{22FC4393-B4C4-4E96-B51B-A79FB229F6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300" y="4029075"/>
            <a:ext cx="456565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a:extLst>
              <a:ext uri="{FF2B5EF4-FFF2-40B4-BE49-F238E27FC236}">
                <a16:creationId xmlns:a16="http://schemas.microsoft.com/office/drawing/2014/main" id="{41AA651F-CF35-4D00-8332-8271BA2D98EA}"/>
              </a:ext>
            </a:extLst>
          </p:cNvPr>
          <p:cNvGrpSpPr>
            <a:grpSpLocks/>
          </p:cNvGrpSpPr>
          <p:nvPr/>
        </p:nvGrpSpPr>
        <p:grpSpPr bwMode="auto">
          <a:xfrm>
            <a:off x="339725" y="4057650"/>
            <a:ext cx="8448675" cy="2547938"/>
            <a:chOff x="228600" y="1219200"/>
            <a:chExt cx="8449670" cy="2547937"/>
          </a:xfrm>
        </p:grpSpPr>
        <p:grpSp>
          <p:nvGrpSpPr>
            <p:cNvPr id="166920" name="Group 34">
              <a:extLst>
                <a:ext uri="{FF2B5EF4-FFF2-40B4-BE49-F238E27FC236}">
                  <a16:creationId xmlns:a16="http://schemas.microsoft.com/office/drawing/2014/main" id="{2D2982D0-574F-4063-A3BC-7A8E95363FB4}"/>
                </a:ext>
              </a:extLst>
            </p:cNvPr>
            <p:cNvGrpSpPr>
              <a:grpSpLocks/>
            </p:cNvGrpSpPr>
            <p:nvPr/>
          </p:nvGrpSpPr>
          <p:grpSpPr bwMode="auto">
            <a:xfrm>
              <a:off x="228600" y="1219200"/>
              <a:ext cx="8449670" cy="2547937"/>
              <a:chOff x="381000" y="1738688"/>
              <a:chExt cx="8449670" cy="2547937"/>
            </a:xfrm>
          </p:grpSpPr>
          <p:pic>
            <p:nvPicPr>
              <p:cNvPr id="29723" name="Picture 2">
                <a:extLst>
                  <a:ext uri="{FF2B5EF4-FFF2-40B4-BE49-F238E27FC236}">
                    <a16:creationId xmlns:a16="http://schemas.microsoft.com/office/drawing/2014/main" id="{6376850E-1189-41AC-8691-3F0DB73FB311}"/>
                  </a:ext>
                </a:extLst>
              </p:cNvPr>
              <p:cNvPicPr>
                <a:picLocks noChangeAspect="1" noChangeArrowheads="1"/>
              </p:cNvPicPr>
              <p:nvPr/>
            </p:nvPicPr>
            <p:blipFill>
              <a:blip r:embed="rId8"/>
              <a:srcRect/>
              <a:stretch>
                <a:fillRect/>
              </a:stretch>
            </p:blipFill>
            <p:spPr bwMode="auto">
              <a:xfrm>
                <a:off x="381000" y="1738688"/>
                <a:ext cx="8449670"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66928" name="TextBox 42">
                <a:extLst>
                  <a:ext uri="{FF2B5EF4-FFF2-40B4-BE49-F238E27FC236}">
                    <a16:creationId xmlns:a16="http://schemas.microsoft.com/office/drawing/2014/main" id="{857BA0F9-ABC4-4FE5-8F7F-8E15A16E236D}"/>
                  </a:ext>
                </a:extLst>
              </p:cNvPr>
              <p:cNvSpPr txBox="1">
                <a:spLocks noChangeArrowheads="1"/>
              </p:cNvSpPr>
              <p:nvPr/>
            </p:nvSpPr>
            <p:spPr bwMode="auto">
              <a:xfrm>
                <a:off x="3546974" y="3756068"/>
                <a:ext cx="248373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LADD (mg/kg-day)</a:t>
                </a:r>
              </a:p>
            </p:txBody>
          </p:sp>
          <p:sp>
            <p:nvSpPr>
              <p:cNvPr id="44" name="Rectangle 43">
                <a:extLst>
                  <a:ext uri="{FF2B5EF4-FFF2-40B4-BE49-F238E27FC236}">
                    <a16:creationId xmlns:a16="http://schemas.microsoft.com/office/drawing/2014/main" id="{2FBACC63-E977-4B1E-B7DF-0E85C0550A07}"/>
                  </a:ext>
                </a:extLst>
              </p:cNvPr>
              <p:cNvSpPr/>
              <p:nvPr/>
            </p:nvSpPr>
            <p:spPr>
              <a:xfrm>
                <a:off x="3958059" y="4159625"/>
                <a:ext cx="1295553"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6" name="Text Box 8">
              <a:extLst>
                <a:ext uri="{FF2B5EF4-FFF2-40B4-BE49-F238E27FC236}">
                  <a16:creationId xmlns:a16="http://schemas.microsoft.com/office/drawing/2014/main" id="{C606AC22-CA4D-4AFB-8004-562F31920548}"/>
                </a:ext>
              </a:extLst>
            </p:cNvPr>
            <p:cNvSpPr txBox="1">
              <a:spLocks noChangeArrowheads="1"/>
            </p:cNvSpPr>
            <p:nvPr/>
          </p:nvSpPr>
          <p:spPr bwMode="auto">
            <a:xfrm>
              <a:off x="1143108" y="1254125"/>
              <a:ext cx="411211" cy="193675"/>
            </a:xfrm>
            <a:prstGeom prst="rect">
              <a:avLst/>
            </a:prstGeom>
            <a:noFill/>
            <a:ln w="9525" algn="ctr">
              <a:noFill/>
              <a:miter lim="800000"/>
              <a:headEnd/>
              <a:tailEnd/>
            </a:ln>
          </p:spPr>
          <p:txBody>
            <a:bodyPr lIns="0" tIns="0" rIns="0" bIns="0" anchor="ctr">
              <a:spAutoFit/>
            </a:bodyPr>
            <a:lstStyle/>
            <a:p>
              <a:pPr marL="231775" indent="-231775" algn="ctr">
                <a:defRPr/>
              </a:pPr>
              <a:r>
                <a:rPr lang="en-US" sz="1250" dirty="0">
                  <a:cs typeface="Arial" pitchFamily="34" charset="0"/>
                </a:rPr>
                <a:t>50th</a:t>
              </a:r>
            </a:p>
          </p:txBody>
        </p:sp>
        <p:sp>
          <p:nvSpPr>
            <p:cNvPr id="37" name="Text Box 8">
              <a:extLst>
                <a:ext uri="{FF2B5EF4-FFF2-40B4-BE49-F238E27FC236}">
                  <a16:creationId xmlns:a16="http://schemas.microsoft.com/office/drawing/2014/main" id="{515E6AE9-3E5B-4014-B7CD-096F9F1F983D}"/>
                </a:ext>
              </a:extLst>
            </p:cNvPr>
            <p:cNvSpPr txBox="1">
              <a:spLocks noChangeArrowheads="1"/>
            </p:cNvSpPr>
            <p:nvPr/>
          </p:nvSpPr>
          <p:spPr bwMode="auto">
            <a:xfrm>
              <a:off x="2057615" y="1254125"/>
              <a:ext cx="411211" cy="193675"/>
            </a:xfrm>
            <a:prstGeom prst="rect">
              <a:avLst/>
            </a:prstGeom>
            <a:noFill/>
            <a:ln w="9525" algn="ctr">
              <a:noFill/>
              <a:miter lim="800000"/>
              <a:headEnd/>
              <a:tailEnd/>
            </a:ln>
          </p:spPr>
          <p:txBody>
            <a:bodyPr lIns="0" tIns="0" rIns="0" bIns="0" anchor="ctr">
              <a:spAutoFit/>
            </a:bodyPr>
            <a:lstStyle/>
            <a:p>
              <a:pPr marL="231775" indent="-231775" algn="ctr">
                <a:defRPr/>
              </a:pPr>
              <a:r>
                <a:rPr lang="en-US" sz="1250" dirty="0">
                  <a:cs typeface="Arial" pitchFamily="34" charset="0"/>
                </a:rPr>
                <a:t>90th</a:t>
              </a:r>
            </a:p>
          </p:txBody>
        </p:sp>
        <p:sp>
          <p:nvSpPr>
            <p:cNvPr id="38" name="Text Box 8">
              <a:extLst>
                <a:ext uri="{FF2B5EF4-FFF2-40B4-BE49-F238E27FC236}">
                  <a16:creationId xmlns:a16="http://schemas.microsoft.com/office/drawing/2014/main" id="{67DA3E30-9C78-4D48-BB2B-BF027E2117DA}"/>
                </a:ext>
              </a:extLst>
            </p:cNvPr>
            <p:cNvSpPr txBox="1">
              <a:spLocks noChangeArrowheads="1"/>
            </p:cNvSpPr>
            <p:nvPr/>
          </p:nvSpPr>
          <p:spPr bwMode="auto">
            <a:xfrm>
              <a:off x="2640297" y="1254125"/>
              <a:ext cx="411210" cy="193675"/>
            </a:xfrm>
            <a:prstGeom prst="rect">
              <a:avLst/>
            </a:prstGeom>
            <a:noFill/>
            <a:ln w="9525" algn="ctr">
              <a:noFill/>
              <a:miter lim="800000"/>
              <a:headEnd/>
              <a:tailEnd/>
            </a:ln>
          </p:spPr>
          <p:txBody>
            <a:bodyPr lIns="0" tIns="0" rIns="0" bIns="0" anchor="ctr">
              <a:spAutoFit/>
            </a:bodyPr>
            <a:lstStyle/>
            <a:p>
              <a:pPr marL="231775" indent="-231775" algn="ctr">
                <a:defRPr/>
              </a:pPr>
              <a:r>
                <a:rPr lang="en-US" sz="1250" dirty="0">
                  <a:cs typeface="Arial" pitchFamily="34" charset="0"/>
                </a:rPr>
                <a:t>95th</a:t>
              </a:r>
            </a:p>
          </p:txBody>
        </p:sp>
        <p:sp>
          <p:nvSpPr>
            <p:cNvPr id="39" name="Text Box 8">
              <a:extLst>
                <a:ext uri="{FF2B5EF4-FFF2-40B4-BE49-F238E27FC236}">
                  <a16:creationId xmlns:a16="http://schemas.microsoft.com/office/drawing/2014/main" id="{40765FBB-435A-4374-8D5C-1E43629C5DA4}"/>
                </a:ext>
              </a:extLst>
            </p:cNvPr>
            <p:cNvSpPr txBox="1">
              <a:spLocks noChangeArrowheads="1"/>
            </p:cNvSpPr>
            <p:nvPr/>
          </p:nvSpPr>
          <p:spPr bwMode="auto">
            <a:xfrm>
              <a:off x="3580208" y="1254125"/>
              <a:ext cx="411210" cy="193675"/>
            </a:xfrm>
            <a:prstGeom prst="rect">
              <a:avLst/>
            </a:prstGeom>
            <a:noFill/>
            <a:ln w="9525" algn="ctr">
              <a:noFill/>
              <a:miter lim="800000"/>
              <a:headEnd/>
              <a:tailEnd/>
            </a:ln>
          </p:spPr>
          <p:txBody>
            <a:bodyPr lIns="0" tIns="0" rIns="0" bIns="0" anchor="ctr">
              <a:spAutoFit/>
            </a:bodyPr>
            <a:lstStyle/>
            <a:p>
              <a:pPr marL="231775" indent="-231775" algn="ctr">
                <a:defRPr/>
              </a:pPr>
              <a:r>
                <a:rPr lang="en-US" sz="1250" dirty="0">
                  <a:cs typeface="Arial" pitchFamily="34" charset="0"/>
                </a:rPr>
                <a:t>98th</a:t>
              </a:r>
            </a:p>
          </p:txBody>
        </p:sp>
        <p:sp>
          <p:nvSpPr>
            <p:cNvPr id="40" name="Text Box 8">
              <a:extLst>
                <a:ext uri="{FF2B5EF4-FFF2-40B4-BE49-F238E27FC236}">
                  <a16:creationId xmlns:a16="http://schemas.microsoft.com/office/drawing/2014/main" id="{FE3CFC5A-1D10-4C4D-97C9-FBDEDC7707E6}"/>
                </a:ext>
              </a:extLst>
            </p:cNvPr>
            <p:cNvSpPr txBox="1">
              <a:spLocks noChangeArrowheads="1"/>
            </p:cNvSpPr>
            <p:nvPr/>
          </p:nvSpPr>
          <p:spPr bwMode="auto">
            <a:xfrm>
              <a:off x="4402630" y="1254125"/>
              <a:ext cx="411210" cy="193675"/>
            </a:xfrm>
            <a:prstGeom prst="rect">
              <a:avLst/>
            </a:prstGeom>
            <a:noFill/>
            <a:ln w="9525" algn="ctr">
              <a:noFill/>
              <a:miter lim="800000"/>
              <a:headEnd/>
              <a:tailEnd/>
            </a:ln>
          </p:spPr>
          <p:txBody>
            <a:bodyPr lIns="0" tIns="0" rIns="0" bIns="0" anchor="ctr">
              <a:spAutoFit/>
            </a:bodyPr>
            <a:lstStyle/>
            <a:p>
              <a:pPr marL="231775" indent="-231775" algn="ctr">
                <a:defRPr/>
              </a:pPr>
              <a:r>
                <a:rPr lang="en-US" sz="1250" dirty="0">
                  <a:cs typeface="Arial" pitchFamily="34" charset="0"/>
                </a:rPr>
                <a:t>99th</a:t>
              </a:r>
            </a:p>
          </p:txBody>
        </p:sp>
        <p:sp>
          <p:nvSpPr>
            <p:cNvPr id="41" name="Text Box 8">
              <a:extLst>
                <a:ext uri="{FF2B5EF4-FFF2-40B4-BE49-F238E27FC236}">
                  <a16:creationId xmlns:a16="http://schemas.microsoft.com/office/drawing/2014/main" id="{9E337E47-7F44-489F-859C-C50D7D78EACE}"/>
                </a:ext>
              </a:extLst>
            </p:cNvPr>
            <p:cNvSpPr txBox="1">
              <a:spLocks noChangeArrowheads="1"/>
            </p:cNvSpPr>
            <p:nvPr/>
          </p:nvSpPr>
          <p:spPr bwMode="auto">
            <a:xfrm>
              <a:off x="7695492" y="1255713"/>
              <a:ext cx="609672" cy="192087"/>
            </a:xfrm>
            <a:prstGeom prst="rect">
              <a:avLst/>
            </a:prstGeom>
            <a:noFill/>
            <a:ln w="9525" algn="ctr">
              <a:noFill/>
              <a:miter lim="800000"/>
              <a:headEnd/>
              <a:tailEnd/>
            </a:ln>
          </p:spPr>
          <p:txBody>
            <a:bodyPr lIns="0" tIns="0" rIns="0" bIns="0" anchor="ctr">
              <a:spAutoFit/>
            </a:bodyPr>
            <a:lstStyle/>
            <a:p>
              <a:pPr marL="231775" indent="-231775" algn="ctr">
                <a:defRPr/>
              </a:pPr>
              <a:r>
                <a:rPr lang="en-US" sz="1250" dirty="0">
                  <a:cs typeface="Arial" pitchFamily="34" charset="0"/>
                </a:rPr>
                <a:t>99.9th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8677"/>
                                        </p:tgtEl>
                                      </p:cBhvr>
                                    </p:animEffect>
                                    <p:set>
                                      <p:cBhvr>
                                        <p:cTn id="7" dur="1" fill="hold">
                                          <p:stCondLst>
                                            <p:cond delay="499"/>
                                          </p:stCondLst>
                                        </p:cTn>
                                        <p:tgtEl>
                                          <p:spTgt spid="28677"/>
                                        </p:tgtEl>
                                        <p:attrNameLst>
                                          <p:attrName>style.visibility</p:attrName>
                                        </p:attrNameLst>
                                      </p:cBhvr>
                                      <p:to>
                                        <p:strVal val="hidden"/>
                                      </p:to>
                                    </p:set>
                                  </p:childTnLst>
                                </p:cTn>
                              </p:par>
                              <p:par>
                                <p:cTn id="8" presetID="4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anim calcmode="lin" valueType="num">
                                      <p:cBhvr>
                                        <p:cTn id="16" dur="1000" fill="hold"/>
                                        <p:tgtEl>
                                          <p:spTgt spid="34"/>
                                        </p:tgtEl>
                                        <p:attrNameLst>
                                          <p:attrName>ppt_x</p:attrName>
                                        </p:attrNameLst>
                                      </p:cBhvr>
                                      <p:tavLst>
                                        <p:tav tm="0">
                                          <p:val>
                                            <p:strVal val="#ppt_x"/>
                                          </p:val>
                                        </p:tav>
                                        <p:tav tm="100000">
                                          <p:val>
                                            <p:strVal val="#ppt_x"/>
                                          </p:val>
                                        </p:tav>
                                      </p:tavLst>
                                    </p:anim>
                                    <p:anim calcmode="lin" valueType="num">
                                      <p:cBhvr>
                                        <p:cTn id="1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7EC6F66-7E5C-4D15-8993-97BBBCAEFDA1}"/>
              </a:ext>
            </a:extLst>
          </p:cNvPr>
          <p:cNvSpPr>
            <a:spLocks noGrp="1"/>
          </p:cNvSpPr>
          <p:nvPr>
            <p:ph type="title"/>
          </p:nvPr>
        </p:nvSpPr>
        <p:spPr/>
        <p:txBody>
          <a:bodyPr/>
          <a:lstStyle/>
          <a:p>
            <a:r>
              <a:rPr lang="en-US" altLang="en-US">
                <a:ea typeface="ＭＳ Ｐゴシック" panose="020B0600070205080204" pitchFamily="34" charset="-128"/>
              </a:rPr>
              <a:t>When working with risk assessments, do you have questions about…</a:t>
            </a:r>
          </a:p>
        </p:txBody>
      </p:sp>
      <p:sp>
        <p:nvSpPr>
          <p:cNvPr id="21507" name="Content Placeholder 2">
            <a:extLst>
              <a:ext uri="{FF2B5EF4-FFF2-40B4-BE49-F238E27FC236}">
                <a16:creationId xmlns:a16="http://schemas.microsoft.com/office/drawing/2014/main" id="{02791746-3DE2-4216-9E8C-0299B0962CC0}"/>
              </a:ext>
            </a:extLst>
          </p:cNvPr>
          <p:cNvSpPr>
            <a:spLocks noGrp="1"/>
          </p:cNvSpPr>
          <p:nvPr>
            <p:ph sz="half" idx="1"/>
          </p:nvPr>
        </p:nvSpPr>
        <p:spPr>
          <a:xfrm>
            <a:off x="609600" y="1524000"/>
            <a:ext cx="3810000" cy="4114800"/>
          </a:xfrm>
        </p:spPr>
        <p:txBody>
          <a:bodyPr/>
          <a:lstStyle/>
          <a:p>
            <a:pPr>
              <a:lnSpc>
                <a:spcPct val="90000"/>
              </a:lnSpc>
              <a:spcBef>
                <a:spcPts val="1800"/>
              </a:spcBef>
            </a:pPr>
            <a:r>
              <a:rPr lang="en-US" altLang="en-US" sz="2400">
                <a:ea typeface="ＭＳ Ｐゴシック" panose="020B0600070205080204" pitchFamily="34" charset="-128"/>
              </a:rPr>
              <a:t>Situations that don</a:t>
            </a:r>
            <a:r>
              <a:rPr lang="en-US" altLang="ja-JP" sz="2400">
                <a:ea typeface="ＭＳ Ｐゴシック" panose="020B0600070205080204" pitchFamily="34" charset="-128"/>
              </a:rPr>
              <a:t>’t fit the default approach in guidance documents? </a:t>
            </a:r>
          </a:p>
          <a:p>
            <a:pPr>
              <a:lnSpc>
                <a:spcPct val="90000"/>
              </a:lnSpc>
              <a:spcBef>
                <a:spcPts val="1800"/>
              </a:spcBef>
            </a:pPr>
            <a:r>
              <a:rPr lang="en-US" altLang="en-US" sz="2400">
                <a:ea typeface="ＭＳ Ｐゴシック" panose="020B0600070205080204" pitchFamily="34" charset="-128"/>
              </a:rPr>
              <a:t>Equations and assumptions that you don</a:t>
            </a:r>
            <a:r>
              <a:rPr lang="en-US" altLang="ja-JP" sz="2400">
                <a:ea typeface="ＭＳ Ｐゴシック" panose="020B0600070205080204" pitchFamily="34" charset="-128"/>
              </a:rPr>
              <a:t>’t recognize or aren’t in your guidance document?</a:t>
            </a:r>
          </a:p>
          <a:p>
            <a:pPr>
              <a:lnSpc>
                <a:spcPct val="90000"/>
              </a:lnSpc>
              <a:spcBef>
                <a:spcPts val="1800"/>
              </a:spcBef>
            </a:pPr>
            <a:r>
              <a:rPr lang="en-US" altLang="en-US" sz="2400">
                <a:ea typeface="ＭＳ Ｐゴシック" panose="020B0600070205080204" pitchFamily="34" charset="-128"/>
              </a:rPr>
              <a:t>Technical validity/defensibility of the calculations?</a:t>
            </a:r>
          </a:p>
          <a:p>
            <a:pPr>
              <a:lnSpc>
                <a:spcPct val="90000"/>
              </a:lnSpc>
              <a:spcBef>
                <a:spcPts val="1800"/>
              </a:spcBef>
            </a:pPr>
            <a:endParaRPr lang="en-US" altLang="en-US" sz="2400">
              <a:ea typeface="ＭＳ Ｐゴシック" panose="020B0600070205080204" pitchFamily="34" charset="-128"/>
            </a:endParaRPr>
          </a:p>
        </p:txBody>
      </p:sp>
      <p:grpSp>
        <p:nvGrpSpPr>
          <p:cNvPr id="21508" name="Group 8">
            <a:extLst>
              <a:ext uri="{FF2B5EF4-FFF2-40B4-BE49-F238E27FC236}">
                <a16:creationId xmlns:a16="http://schemas.microsoft.com/office/drawing/2014/main" id="{7E79F67F-F8B7-4D2A-AC88-0CFF93F1B672}"/>
              </a:ext>
            </a:extLst>
          </p:cNvPr>
          <p:cNvGrpSpPr>
            <a:grpSpLocks noChangeAspect="1"/>
          </p:cNvGrpSpPr>
          <p:nvPr/>
        </p:nvGrpSpPr>
        <p:grpSpPr bwMode="auto">
          <a:xfrm>
            <a:off x="4995863" y="1835150"/>
            <a:ext cx="3260725" cy="4124325"/>
            <a:chOff x="2170" y="1039"/>
            <a:chExt cx="2054" cy="2598"/>
          </a:xfrm>
        </p:grpSpPr>
        <p:sp>
          <p:nvSpPr>
            <p:cNvPr id="13317" name="AutoShape 7">
              <a:extLst>
                <a:ext uri="{FF2B5EF4-FFF2-40B4-BE49-F238E27FC236}">
                  <a16:creationId xmlns:a16="http://schemas.microsoft.com/office/drawing/2014/main" id="{0A7B4315-9695-4EC8-909A-E6C648A20DC7}"/>
                </a:ext>
              </a:extLst>
            </p:cNvPr>
            <p:cNvSpPr>
              <a:spLocks noChangeAspect="1" noChangeArrowheads="1" noTextEdit="1"/>
            </p:cNvSpPr>
            <p:nvPr/>
          </p:nvSpPr>
          <p:spPr bwMode="auto">
            <a:xfrm>
              <a:off x="2170" y="1039"/>
              <a:ext cx="2054" cy="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latin typeface="+mn-lt"/>
              </a:endParaRPr>
            </a:p>
          </p:txBody>
        </p:sp>
        <p:sp>
          <p:nvSpPr>
            <p:cNvPr id="13318" name="Freeform 10">
              <a:extLst>
                <a:ext uri="{FF2B5EF4-FFF2-40B4-BE49-F238E27FC236}">
                  <a16:creationId xmlns:a16="http://schemas.microsoft.com/office/drawing/2014/main" id="{C44D14E0-3EE5-43DF-B847-A3F8954E389D}"/>
                </a:ext>
              </a:extLst>
            </p:cNvPr>
            <p:cNvSpPr>
              <a:spLocks/>
            </p:cNvSpPr>
            <p:nvPr/>
          </p:nvSpPr>
          <p:spPr bwMode="auto">
            <a:xfrm>
              <a:off x="2170" y="2478"/>
              <a:ext cx="2054" cy="1159"/>
            </a:xfrm>
            <a:custGeom>
              <a:avLst/>
              <a:gdLst>
                <a:gd name="T0" fmla="*/ 0 w 2054"/>
                <a:gd name="T1" fmla="*/ 502 h 1159"/>
                <a:gd name="T2" fmla="*/ 0 w 2054"/>
                <a:gd name="T3" fmla="*/ 1159 h 1159"/>
                <a:gd name="T4" fmla="*/ 2054 w 2054"/>
                <a:gd name="T5" fmla="*/ 1159 h 1159"/>
                <a:gd name="T6" fmla="*/ 2054 w 2054"/>
                <a:gd name="T7" fmla="*/ 0 h 1159"/>
                <a:gd name="T8" fmla="*/ 0 w 2054"/>
                <a:gd name="T9" fmla="*/ 502 h 11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4" h="1159">
                  <a:moveTo>
                    <a:pt x="0" y="502"/>
                  </a:moveTo>
                  <a:lnTo>
                    <a:pt x="0" y="1159"/>
                  </a:lnTo>
                  <a:lnTo>
                    <a:pt x="2054" y="1159"/>
                  </a:lnTo>
                  <a:lnTo>
                    <a:pt x="2054" y="0"/>
                  </a:lnTo>
                  <a:lnTo>
                    <a:pt x="0" y="502"/>
                  </a:lnTo>
                  <a:close/>
                </a:path>
              </a:pathLst>
            </a:cu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8" name="Freeform 11">
              <a:extLst>
                <a:ext uri="{FF2B5EF4-FFF2-40B4-BE49-F238E27FC236}">
                  <a16:creationId xmlns:a16="http://schemas.microsoft.com/office/drawing/2014/main" id="{8E716347-4639-4624-BD1C-303B53FA5844}"/>
                </a:ext>
              </a:extLst>
            </p:cNvPr>
            <p:cNvSpPr>
              <a:spLocks/>
            </p:cNvSpPr>
            <p:nvPr/>
          </p:nvSpPr>
          <p:spPr bwMode="auto">
            <a:xfrm>
              <a:off x="2987" y="2872"/>
              <a:ext cx="1237" cy="601"/>
            </a:xfrm>
            <a:custGeom>
              <a:avLst/>
              <a:gdLst>
                <a:gd name="T0" fmla="*/ 3 w 1237"/>
                <a:gd name="T1" fmla="*/ 526 h 601"/>
                <a:gd name="T2" fmla="*/ 26 w 1237"/>
                <a:gd name="T3" fmla="*/ 509 h 601"/>
                <a:gd name="T4" fmla="*/ 71 w 1237"/>
                <a:gd name="T5" fmla="*/ 476 h 601"/>
                <a:gd name="T6" fmla="*/ 142 w 1237"/>
                <a:gd name="T7" fmla="*/ 433 h 601"/>
                <a:gd name="T8" fmla="*/ 234 w 1237"/>
                <a:gd name="T9" fmla="*/ 383 h 601"/>
                <a:gd name="T10" fmla="*/ 350 w 1237"/>
                <a:gd name="T11" fmla="*/ 327 h 601"/>
                <a:gd name="T12" fmla="*/ 488 w 1237"/>
                <a:gd name="T13" fmla="*/ 271 h 601"/>
                <a:gd name="T14" fmla="*/ 650 w 1237"/>
                <a:gd name="T15" fmla="*/ 216 h 601"/>
                <a:gd name="T16" fmla="*/ 736 w 1237"/>
                <a:gd name="T17" fmla="*/ 194 h 601"/>
                <a:gd name="T18" fmla="*/ 706 w 1237"/>
                <a:gd name="T19" fmla="*/ 217 h 601"/>
                <a:gd name="T20" fmla="*/ 656 w 1237"/>
                <a:gd name="T21" fmla="*/ 258 h 601"/>
                <a:gd name="T22" fmla="*/ 593 w 1237"/>
                <a:gd name="T23" fmla="*/ 311 h 601"/>
                <a:gd name="T24" fmla="*/ 527 w 1237"/>
                <a:gd name="T25" fmla="*/ 375 h 601"/>
                <a:gd name="T26" fmla="*/ 466 w 1237"/>
                <a:gd name="T27" fmla="*/ 442 h 601"/>
                <a:gd name="T28" fmla="*/ 419 w 1237"/>
                <a:gd name="T29" fmla="*/ 510 h 601"/>
                <a:gd name="T30" fmla="*/ 395 w 1237"/>
                <a:gd name="T31" fmla="*/ 572 h 601"/>
                <a:gd name="T32" fmla="*/ 399 w 1237"/>
                <a:gd name="T33" fmla="*/ 597 h 601"/>
                <a:gd name="T34" fmla="*/ 432 w 1237"/>
                <a:gd name="T35" fmla="*/ 566 h 601"/>
                <a:gd name="T36" fmla="*/ 493 w 1237"/>
                <a:gd name="T37" fmla="*/ 511 h 601"/>
                <a:gd name="T38" fmla="*/ 580 w 1237"/>
                <a:gd name="T39" fmla="*/ 441 h 601"/>
                <a:gd name="T40" fmla="*/ 692 w 1237"/>
                <a:gd name="T41" fmla="*/ 362 h 601"/>
                <a:gd name="T42" fmla="*/ 826 w 1237"/>
                <a:gd name="T43" fmla="*/ 281 h 601"/>
                <a:gd name="T44" fmla="*/ 978 w 1237"/>
                <a:gd name="T45" fmla="*/ 207 h 601"/>
                <a:gd name="T46" fmla="*/ 1147 w 1237"/>
                <a:gd name="T47" fmla="*/ 147 h 601"/>
                <a:gd name="T48" fmla="*/ 1237 w 1237"/>
                <a:gd name="T49" fmla="*/ 0 h 601"/>
                <a:gd name="T50" fmla="*/ 1212 w 1237"/>
                <a:gd name="T51" fmla="*/ 4 h 601"/>
                <a:gd name="T52" fmla="*/ 1172 w 1237"/>
                <a:gd name="T53" fmla="*/ 12 h 601"/>
                <a:gd name="T54" fmla="*/ 1117 w 1237"/>
                <a:gd name="T55" fmla="*/ 22 h 601"/>
                <a:gd name="T56" fmla="*/ 1051 w 1237"/>
                <a:gd name="T57" fmla="*/ 36 h 601"/>
                <a:gd name="T58" fmla="*/ 974 w 1237"/>
                <a:gd name="T59" fmla="*/ 53 h 601"/>
                <a:gd name="T60" fmla="*/ 888 w 1237"/>
                <a:gd name="T61" fmla="*/ 75 h 601"/>
                <a:gd name="T62" fmla="*/ 796 w 1237"/>
                <a:gd name="T63" fmla="*/ 100 h 601"/>
                <a:gd name="T64" fmla="*/ 700 w 1237"/>
                <a:gd name="T65" fmla="*/ 130 h 601"/>
                <a:gd name="T66" fmla="*/ 601 w 1237"/>
                <a:gd name="T67" fmla="*/ 164 h 601"/>
                <a:gd name="T68" fmla="*/ 502 w 1237"/>
                <a:gd name="T69" fmla="*/ 202 h 601"/>
                <a:gd name="T70" fmla="*/ 403 w 1237"/>
                <a:gd name="T71" fmla="*/ 245 h 601"/>
                <a:gd name="T72" fmla="*/ 308 w 1237"/>
                <a:gd name="T73" fmla="*/ 291 h 601"/>
                <a:gd name="T74" fmla="*/ 218 w 1237"/>
                <a:gd name="T75" fmla="*/ 343 h 601"/>
                <a:gd name="T76" fmla="*/ 137 w 1237"/>
                <a:gd name="T77" fmla="*/ 399 h 601"/>
                <a:gd name="T78" fmla="*/ 62 w 1237"/>
                <a:gd name="T79" fmla="*/ 462 h 601"/>
                <a:gd name="T80" fmla="*/ 0 w 1237"/>
                <a:gd name="T81" fmla="*/ 528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7" h="601">
                  <a:moveTo>
                    <a:pt x="0" y="528"/>
                  </a:moveTo>
                  <a:lnTo>
                    <a:pt x="3" y="526"/>
                  </a:lnTo>
                  <a:lnTo>
                    <a:pt x="12" y="519"/>
                  </a:lnTo>
                  <a:lnTo>
                    <a:pt x="26" y="509"/>
                  </a:lnTo>
                  <a:lnTo>
                    <a:pt x="45" y="494"/>
                  </a:lnTo>
                  <a:lnTo>
                    <a:pt x="71" y="476"/>
                  </a:lnTo>
                  <a:lnTo>
                    <a:pt x="104" y="455"/>
                  </a:lnTo>
                  <a:lnTo>
                    <a:pt x="142" y="433"/>
                  </a:lnTo>
                  <a:lnTo>
                    <a:pt x="185" y="409"/>
                  </a:lnTo>
                  <a:lnTo>
                    <a:pt x="234" y="383"/>
                  </a:lnTo>
                  <a:lnTo>
                    <a:pt x="289" y="355"/>
                  </a:lnTo>
                  <a:lnTo>
                    <a:pt x="350" y="327"/>
                  </a:lnTo>
                  <a:lnTo>
                    <a:pt x="416" y="299"/>
                  </a:lnTo>
                  <a:lnTo>
                    <a:pt x="488" y="271"/>
                  </a:lnTo>
                  <a:lnTo>
                    <a:pt x="566" y="243"/>
                  </a:lnTo>
                  <a:lnTo>
                    <a:pt x="650" y="216"/>
                  </a:lnTo>
                  <a:lnTo>
                    <a:pt x="740" y="191"/>
                  </a:lnTo>
                  <a:lnTo>
                    <a:pt x="736" y="194"/>
                  </a:lnTo>
                  <a:lnTo>
                    <a:pt x="724" y="203"/>
                  </a:lnTo>
                  <a:lnTo>
                    <a:pt x="706" y="217"/>
                  </a:lnTo>
                  <a:lnTo>
                    <a:pt x="683" y="236"/>
                  </a:lnTo>
                  <a:lnTo>
                    <a:pt x="656" y="258"/>
                  </a:lnTo>
                  <a:lnTo>
                    <a:pt x="626" y="282"/>
                  </a:lnTo>
                  <a:lnTo>
                    <a:pt x="593" y="311"/>
                  </a:lnTo>
                  <a:lnTo>
                    <a:pt x="559" y="342"/>
                  </a:lnTo>
                  <a:lnTo>
                    <a:pt x="527" y="375"/>
                  </a:lnTo>
                  <a:lnTo>
                    <a:pt x="494" y="409"/>
                  </a:lnTo>
                  <a:lnTo>
                    <a:pt x="466" y="442"/>
                  </a:lnTo>
                  <a:lnTo>
                    <a:pt x="440" y="476"/>
                  </a:lnTo>
                  <a:lnTo>
                    <a:pt x="419" y="510"/>
                  </a:lnTo>
                  <a:lnTo>
                    <a:pt x="404" y="543"/>
                  </a:lnTo>
                  <a:lnTo>
                    <a:pt x="395" y="572"/>
                  </a:lnTo>
                  <a:lnTo>
                    <a:pt x="395" y="601"/>
                  </a:lnTo>
                  <a:lnTo>
                    <a:pt x="399" y="597"/>
                  </a:lnTo>
                  <a:lnTo>
                    <a:pt x="411" y="585"/>
                  </a:lnTo>
                  <a:lnTo>
                    <a:pt x="432" y="566"/>
                  </a:lnTo>
                  <a:lnTo>
                    <a:pt x="458" y="541"/>
                  </a:lnTo>
                  <a:lnTo>
                    <a:pt x="493" y="511"/>
                  </a:lnTo>
                  <a:lnTo>
                    <a:pt x="533" y="477"/>
                  </a:lnTo>
                  <a:lnTo>
                    <a:pt x="580" y="441"/>
                  </a:lnTo>
                  <a:lnTo>
                    <a:pt x="633" y="402"/>
                  </a:lnTo>
                  <a:lnTo>
                    <a:pt x="692" y="362"/>
                  </a:lnTo>
                  <a:lnTo>
                    <a:pt x="756" y="321"/>
                  </a:lnTo>
                  <a:lnTo>
                    <a:pt x="826" y="281"/>
                  </a:lnTo>
                  <a:lnTo>
                    <a:pt x="900" y="243"/>
                  </a:lnTo>
                  <a:lnTo>
                    <a:pt x="978" y="207"/>
                  </a:lnTo>
                  <a:lnTo>
                    <a:pt x="1061" y="176"/>
                  </a:lnTo>
                  <a:lnTo>
                    <a:pt x="1147" y="147"/>
                  </a:lnTo>
                  <a:lnTo>
                    <a:pt x="1237" y="125"/>
                  </a:lnTo>
                  <a:lnTo>
                    <a:pt x="1237" y="0"/>
                  </a:lnTo>
                  <a:lnTo>
                    <a:pt x="1227" y="1"/>
                  </a:lnTo>
                  <a:lnTo>
                    <a:pt x="1212" y="4"/>
                  </a:lnTo>
                  <a:lnTo>
                    <a:pt x="1194" y="8"/>
                  </a:lnTo>
                  <a:lnTo>
                    <a:pt x="1172" y="12"/>
                  </a:lnTo>
                  <a:lnTo>
                    <a:pt x="1147" y="16"/>
                  </a:lnTo>
                  <a:lnTo>
                    <a:pt x="1117" y="22"/>
                  </a:lnTo>
                  <a:lnTo>
                    <a:pt x="1086" y="29"/>
                  </a:lnTo>
                  <a:lnTo>
                    <a:pt x="1051" y="36"/>
                  </a:lnTo>
                  <a:lnTo>
                    <a:pt x="1013" y="44"/>
                  </a:lnTo>
                  <a:lnTo>
                    <a:pt x="974" y="53"/>
                  </a:lnTo>
                  <a:lnTo>
                    <a:pt x="931" y="64"/>
                  </a:lnTo>
                  <a:lnTo>
                    <a:pt x="888" y="75"/>
                  </a:lnTo>
                  <a:lnTo>
                    <a:pt x="843" y="87"/>
                  </a:lnTo>
                  <a:lnTo>
                    <a:pt x="796" y="100"/>
                  </a:lnTo>
                  <a:lnTo>
                    <a:pt x="749" y="115"/>
                  </a:lnTo>
                  <a:lnTo>
                    <a:pt x="700" y="130"/>
                  </a:lnTo>
                  <a:lnTo>
                    <a:pt x="650" y="146"/>
                  </a:lnTo>
                  <a:lnTo>
                    <a:pt x="601" y="164"/>
                  </a:lnTo>
                  <a:lnTo>
                    <a:pt x="551" y="182"/>
                  </a:lnTo>
                  <a:lnTo>
                    <a:pt x="502" y="202"/>
                  </a:lnTo>
                  <a:lnTo>
                    <a:pt x="453" y="223"/>
                  </a:lnTo>
                  <a:lnTo>
                    <a:pt x="403" y="245"/>
                  </a:lnTo>
                  <a:lnTo>
                    <a:pt x="355" y="267"/>
                  </a:lnTo>
                  <a:lnTo>
                    <a:pt x="308" y="291"/>
                  </a:lnTo>
                  <a:lnTo>
                    <a:pt x="263" y="316"/>
                  </a:lnTo>
                  <a:lnTo>
                    <a:pt x="218" y="343"/>
                  </a:lnTo>
                  <a:lnTo>
                    <a:pt x="177" y="371"/>
                  </a:lnTo>
                  <a:lnTo>
                    <a:pt x="137" y="399"/>
                  </a:lnTo>
                  <a:lnTo>
                    <a:pt x="97" y="429"/>
                  </a:lnTo>
                  <a:lnTo>
                    <a:pt x="62" y="462"/>
                  </a:lnTo>
                  <a:lnTo>
                    <a:pt x="30" y="494"/>
                  </a:lnTo>
                  <a:lnTo>
                    <a:pt x="0" y="528"/>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9" name="Freeform 12">
              <a:extLst>
                <a:ext uri="{FF2B5EF4-FFF2-40B4-BE49-F238E27FC236}">
                  <a16:creationId xmlns:a16="http://schemas.microsoft.com/office/drawing/2014/main" id="{06911A85-A9FB-4896-AEC0-242DF4F19346}"/>
                </a:ext>
              </a:extLst>
            </p:cNvPr>
            <p:cNvSpPr>
              <a:spLocks/>
            </p:cNvSpPr>
            <p:nvPr/>
          </p:nvSpPr>
          <p:spPr bwMode="auto">
            <a:xfrm>
              <a:off x="2409" y="1090"/>
              <a:ext cx="1475" cy="1392"/>
            </a:xfrm>
            <a:custGeom>
              <a:avLst/>
              <a:gdLst>
                <a:gd name="T0" fmla="*/ 1063 w 1475"/>
                <a:gd name="T1" fmla="*/ 861 h 1392"/>
                <a:gd name="T2" fmla="*/ 1028 w 1475"/>
                <a:gd name="T3" fmla="*/ 914 h 1392"/>
                <a:gd name="T4" fmla="*/ 982 w 1475"/>
                <a:gd name="T5" fmla="*/ 960 h 1392"/>
                <a:gd name="T6" fmla="*/ 928 w 1475"/>
                <a:gd name="T7" fmla="*/ 996 h 1392"/>
                <a:gd name="T8" fmla="*/ 869 w 1475"/>
                <a:gd name="T9" fmla="*/ 1024 h 1392"/>
                <a:gd name="T10" fmla="*/ 806 w 1475"/>
                <a:gd name="T11" fmla="*/ 1040 h 1392"/>
                <a:gd name="T12" fmla="*/ 741 w 1475"/>
                <a:gd name="T13" fmla="*/ 1047 h 1392"/>
                <a:gd name="T14" fmla="*/ 674 w 1475"/>
                <a:gd name="T15" fmla="*/ 1042 h 1392"/>
                <a:gd name="T16" fmla="*/ 610 w 1475"/>
                <a:gd name="T17" fmla="*/ 1025 h 1392"/>
                <a:gd name="T18" fmla="*/ 551 w 1475"/>
                <a:gd name="T19" fmla="*/ 998 h 1392"/>
                <a:gd name="T20" fmla="*/ 497 w 1475"/>
                <a:gd name="T21" fmla="*/ 961 h 1392"/>
                <a:gd name="T22" fmla="*/ 450 w 1475"/>
                <a:gd name="T23" fmla="*/ 917 h 1392"/>
                <a:gd name="T24" fmla="*/ 414 w 1475"/>
                <a:gd name="T25" fmla="*/ 865 h 1392"/>
                <a:gd name="T26" fmla="*/ 388 w 1475"/>
                <a:gd name="T27" fmla="*/ 808 h 1392"/>
                <a:gd name="T28" fmla="*/ 372 w 1475"/>
                <a:gd name="T29" fmla="*/ 746 h 1392"/>
                <a:gd name="T30" fmla="*/ 370 w 1475"/>
                <a:gd name="T31" fmla="*/ 684 h 1392"/>
                <a:gd name="T32" fmla="*/ 378 w 1475"/>
                <a:gd name="T33" fmla="*/ 622 h 1392"/>
                <a:gd name="T34" fmla="*/ 398 w 1475"/>
                <a:gd name="T35" fmla="*/ 562 h 1392"/>
                <a:gd name="T36" fmla="*/ 430 w 1475"/>
                <a:gd name="T37" fmla="*/ 507 h 1392"/>
                <a:gd name="T38" fmla="*/ 470 w 1475"/>
                <a:gd name="T39" fmla="*/ 458 h 1392"/>
                <a:gd name="T40" fmla="*/ 519 w 1475"/>
                <a:gd name="T41" fmla="*/ 416 h 1392"/>
                <a:gd name="T42" fmla="*/ 577 w 1475"/>
                <a:gd name="T43" fmla="*/ 384 h 1392"/>
                <a:gd name="T44" fmla="*/ 638 w 1475"/>
                <a:gd name="T45" fmla="*/ 361 h 1392"/>
                <a:gd name="T46" fmla="*/ 704 w 1475"/>
                <a:gd name="T47" fmla="*/ 350 h 1392"/>
                <a:gd name="T48" fmla="*/ 770 w 1475"/>
                <a:gd name="T49" fmla="*/ 350 h 1392"/>
                <a:gd name="T50" fmla="*/ 834 w 1475"/>
                <a:gd name="T51" fmla="*/ 361 h 1392"/>
                <a:gd name="T52" fmla="*/ 895 w 1475"/>
                <a:gd name="T53" fmla="*/ 382 h 1392"/>
                <a:gd name="T54" fmla="*/ 953 w 1475"/>
                <a:gd name="T55" fmla="*/ 415 h 1392"/>
                <a:gd name="T56" fmla="*/ 1003 w 1475"/>
                <a:gd name="T57" fmla="*/ 455 h 1392"/>
                <a:gd name="T58" fmla="*/ 1045 w 1475"/>
                <a:gd name="T59" fmla="*/ 505 h 1392"/>
                <a:gd name="T60" fmla="*/ 1076 w 1475"/>
                <a:gd name="T61" fmla="*/ 559 h 1392"/>
                <a:gd name="T62" fmla="*/ 1097 w 1475"/>
                <a:gd name="T63" fmla="*/ 618 h 1392"/>
                <a:gd name="T64" fmla="*/ 1106 w 1475"/>
                <a:gd name="T65" fmla="*/ 680 h 1392"/>
                <a:gd name="T66" fmla="*/ 1103 w 1475"/>
                <a:gd name="T67" fmla="*/ 743 h 1392"/>
                <a:gd name="T68" fmla="*/ 1089 w 1475"/>
                <a:gd name="T69" fmla="*/ 804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5" h="1392">
                  <a:moveTo>
                    <a:pt x="1418" y="969"/>
                  </a:moveTo>
                  <a:lnTo>
                    <a:pt x="1063" y="861"/>
                  </a:lnTo>
                  <a:lnTo>
                    <a:pt x="1356" y="1080"/>
                  </a:lnTo>
                  <a:lnTo>
                    <a:pt x="1028" y="914"/>
                  </a:lnTo>
                  <a:lnTo>
                    <a:pt x="1274" y="1177"/>
                  </a:lnTo>
                  <a:lnTo>
                    <a:pt x="982" y="960"/>
                  </a:lnTo>
                  <a:lnTo>
                    <a:pt x="1175" y="1259"/>
                  </a:lnTo>
                  <a:lnTo>
                    <a:pt x="928" y="996"/>
                  </a:lnTo>
                  <a:lnTo>
                    <a:pt x="1061" y="1324"/>
                  </a:lnTo>
                  <a:lnTo>
                    <a:pt x="869" y="1024"/>
                  </a:lnTo>
                  <a:lnTo>
                    <a:pt x="937" y="1368"/>
                  </a:lnTo>
                  <a:lnTo>
                    <a:pt x="806" y="1040"/>
                  </a:lnTo>
                  <a:lnTo>
                    <a:pt x="807" y="1390"/>
                  </a:lnTo>
                  <a:lnTo>
                    <a:pt x="741" y="1047"/>
                  </a:lnTo>
                  <a:lnTo>
                    <a:pt x="675" y="1392"/>
                  </a:lnTo>
                  <a:lnTo>
                    <a:pt x="674" y="1042"/>
                  </a:lnTo>
                  <a:lnTo>
                    <a:pt x="545" y="1370"/>
                  </a:lnTo>
                  <a:lnTo>
                    <a:pt x="610" y="1025"/>
                  </a:lnTo>
                  <a:lnTo>
                    <a:pt x="421" y="1327"/>
                  </a:lnTo>
                  <a:lnTo>
                    <a:pt x="551" y="998"/>
                  </a:lnTo>
                  <a:lnTo>
                    <a:pt x="307" y="1263"/>
                  </a:lnTo>
                  <a:lnTo>
                    <a:pt x="497" y="961"/>
                  </a:lnTo>
                  <a:lnTo>
                    <a:pt x="207" y="1182"/>
                  </a:lnTo>
                  <a:lnTo>
                    <a:pt x="450" y="917"/>
                  </a:lnTo>
                  <a:lnTo>
                    <a:pt x="124" y="1085"/>
                  </a:lnTo>
                  <a:lnTo>
                    <a:pt x="414" y="865"/>
                  </a:lnTo>
                  <a:lnTo>
                    <a:pt x="60" y="975"/>
                  </a:lnTo>
                  <a:lnTo>
                    <a:pt x="388" y="808"/>
                  </a:lnTo>
                  <a:lnTo>
                    <a:pt x="19" y="856"/>
                  </a:lnTo>
                  <a:lnTo>
                    <a:pt x="372" y="746"/>
                  </a:lnTo>
                  <a:lnTo>
                    <a:pt x="0" y="732"/>
                  </a:lnTo>
                  <a:lnTo>
                    <a:pt x="370" y="684"/>
                  </a:lnTo>
                  <a:lnTo>
                    <a:pt x="6" y="607"/>
                  </a:lnTo>
                  <a:lnTo>
                    <a:pt x="378" y="622"/>
                  </a:lnTo>
                  <a:lnTo>
                    <a:pt x="34" y="485"/>
                  </a:lnTo>
                  <a:lnTo>
                    <a:pt x="398" y="562"/>
                  </a:lnTo>
                  <a:lnTo>
                    <a:pt x="86" y="371"/>
                  </a:lnTo>
                  <a:lnTo>
                    <a:pt x="430" y="507"/>
                  </a:lnTo>
                  <a:lnTo>
                    <a:pt x="158" y="265"/>
                  </a:lnTo>
                  <a:lnTo>
                    <a:pt x="470" y="458"/>
                  </a:lnTo>
                  <a:lnTo>
                    <a:pt x="249" y="174"/>
                  </a:lnTo>
                  <a:lnTo>
                    <a:pt x="519" y="416"/>
                  </a:lnTo>
                  <a:lnTo>
                    <a:pt x="357" y="100"/>
                  </a:lnTo>
                  <a:lnTo>
                    <a:pt x="577" y="384"/>
                  </a:lnTo>
                  <a:lnTo>
                    <a:pt x="475" y="45"/>
                  </a:lnTo>
                  <a:lnTo>
                    <a:pt x="638" y="361"/>
                  </a:lnTo>
                  <a:lnTo>
                    <a:pt x="603" y="11"/>
                  </a:lnTo>
                  <a:lnTo>
                    <a:pt x="704" y="350"/>
                  </a:lnTo>
                  <a:lnTo>
                    <a:pt x="735" y="0"/>
                  </a:lnTo>
                  <a:lnTo>
                    <a:pt x="770" y="350"/>
                  </a:lnTo>
                  <a:lnTo>
                    <a:pt x="865" y="10"/>
                  </a:lnTo>
                  <a:lnTo>
                    <a:pt x="834" y="361"/>
                  </a:lnTo>
                  <a:lnTo>
                    <a:pt x="993" y="43"/>
                  </a:lnTo>
                  <a:lnTo>
                    <a:pt x="895" y="382"/>
                  </a:lnTo>
                  <a:lnTo>
                    <a:pt x="1113" y="97"/>
                  </a:lnTo>
                  <a:lnTo>
                    <a:pt x="953" y="415"/>
                  </a:lnTo>
                  <a:lnTo>
                    <a:pt x="1221" y="170"/>
                  </a:lnTo>
                  <a:lnTo>
                    <a:pt x="1003" y="455"/>
                  </a:lnTo>
                  <a:lnTo>
                    <a:pt x="1313" y="260"/>
                  </a:lnTo>
                  <a:lnTo>
                    <a:pt x="1045" y="505"/>
                  </a:lnTo>
                  <a:lnTo>
                    <a:pt x="1386" y="364"/>
                  </a:lnTo>
                  <a:lnTo>
                    <a:pt x="1076" y="559"/>
                  </a:lnTo>
                  <a:lnTo>
                    <a:pt x="1439" y="478"/>
                  </a:lnTo>
                  <a:lnTo>
                    <a:pt x="1097" y="618"/>
                  </a:lnTo>
                  <a:lnTo>
                    <a:pt x="1469" y="601"/>
                  </a:lnTo>
                  <a:lnTo>
                    <a:pt x="1106" y="680"/>
                  </a:lnTo>
                  <a:lnTo>
                    <a:pt x="1475" y="726"/>
                  </a:lnTo>
                  <a:lnTo>
                    <a:pt x="1103" y="743"/>
                  </a:lnTo>
                  <a:lnTo>
                    <a:pt x="1459" y="849"/>
                  </a:lnTo>
                  <a:lnTo>
                    <a:pt x="1089" y="804"/>
                  </a:lnTo>
                  <a:lnTo>
                    <a:pt x="1418" y="969"/>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21" name="Freeform 13">
              <a:extLst>
                <a:ext uri="{FF2B5EF4-FFF2-40B4-BE49-F238E27FC236}">
                  <a16:creationId xmlns:a16="http://schemas.microsoft.com/office/drawing/2014/main" id="{F53A15A7-7CD0-4E15-AFD8-373467D5FE7F}"/>
                </a:ext>
              </a:extLst>
            </p:cNvPr>
            <p:cNvSpPr>
              <a:spLocks/>
            </p:cNvSpPr>
            <p:nvPr/>
          </p:nvSpPr>
          <p:spPr bwMode="auto">
            <a:xfrm>
              <a:off x="2999" y="2747"/>
              <a:ext cx="434" cy="138"/>
            </a:xfrm>
            <a:custGeom>
              <a:avLst/>
              <a:gdLst>
                <a:gd name="T0" fmla="*/ 373 w 434"/>
                <a:gd name="T1" fmla="*/ 0 h 138"/>
                <a:gd name="T2" fmla="*/ 370 w 434"/>
                <a:gd name="T3" fmla="*/ 1 h 138"/>
                <a:gd name="T4" fmla="*/ 361 w 434"/>
                <a:gd name="T5" fmla="*/ 5 h 138"/>
                <a:gd name="T6" fmla="*/ 348 w 434"/>
                <a:gd name="T7" fmla="*/ 11 h 138"/>
                <a:gd name="T8" fmla="*/ 331 w 434"/>
                <a:gd name="T9" fmla="*/ 17 h 138"/>
                <a:gd name="T10" fmla="*/ 309 w 434"/>
                <a:gd name="T11" fmla="*/ 26 h 138"/>
                <a:gd name="T12" fmla="*/ 286 w 434"/>
                <a:gd name="T13" fmla="*/ 35 h 138"/>
                <a:gd name="T14" fmla="*/ 258 w 434"/>
                <a:gd name="T15" fmla="*/ 44 h 138"/>
                <a:gd name="T16" fmla="*/ 230 w 434"/>
                <a:gd name="T17" fmla="*/ 55 h 138"/>
                <a:gd name="T18" fmla="*/ 200 w 434"/>
                <a:gd name="T19" fmla="*/ 65 h 138"/>
                <a:gd name="T20" fmla="*/ 169 w 434"/>
                <a:gd name="T21" fmla="*/ 74 h 138"/>
                <a:gd name="T22" fmla="*/ 138 w 434"/>
                <a:gd name="T23" fmla="*/ 83 h 138"/>
                <a:gd name="T24" fmla="*/ 106 w 434"/>
                <a:gd name="T25" fmla="*/ 91 h 138"/>
                <a:gd name="T26" fmla="*/ 78 w 434"/>
                <a:gd name="T27" fmla="*/ 98 h 138"/>
                <a:gd name="T28" fmla="*/ 49 w 434"/>
                <a:gd name="T29" fmla="*/ 103 h 138"/>
                <a:gd name="T30" fmla="*/ 23 w 434"/>
                <a:gd name="T31" fmla="*/ 106 h 138"/>
                <a:gd name="T32" fmla="*/ 0 w 434"/>
                <a:gd name="T33" fmla="*/ 106 h 138"/>
                <a:gd name="T34" fmla="*/ 1 w 434"/>
                <a:gd name="T35" fmla="*/ 106 h 138"/>
                <a:gd name="T36" fmla="*/ 4 w 434"/>
                <a:gd name="T37" fmla="*/ 108 h 138"/>
                <a:gd name="T38" fmla="*/ 7 w 434"/>
                <a:gd name="T39" fmla="*/ 111 h 138"/>
                <a:gd name="T40" fmla="*/ 14 w 434"/>
                <a:gd name="T41" fmla="*/ 115 h 138"/>
                <a:gd name="T42" fmla="*/ 23 w 434"/>
                <a:gd name="T43" fmla="*/ 119 h 138"/>
                <a:gd name="T44" fmla="*/ 32 w 434"/>
                <a:gd name="T45" fmla="*/ 124 h 138"/>
                <a:gd name="T46" fmla="*/ 44 w 434"/>
                <a:gd name="T47" fmla="*/ 129 h 138"/>
                <a:gd name="T48" fmla="*/ 58 w 434"/>
                <a:gd name="T49" fmla="*/ 134 h 138"/>
                <a:gd name="T50" fmla="*/ 80 w 434"/>
                <a:gd name="T51" fmla="*/ 137 h 138"/>
                <a:gd name="T52" fmla="*/ 104 w 434"/>
                <a:gd name="T53" fmla="*/ 138 h 138"/>
                <a:gd name="T54" fmla="*/ 127 w 434"/>
                <a:gd name="T55" fmla="*/ 138 h 138"/>
                <a:gd name="T56" fmla="*/ 151 w 434"/>
                <a:gd name="T57" fmla="*/ 137 h 138"/>
                <a:gd name="T58" fmla="*/ 174 w 434"/>
                <a:gd name="T59" fmla="*/ 135 h 138"/>
                <a:gd name="T60" fmla="*/ 197 w 434"/>
                <a:gd name="T61" fmla="*/ 133 h 138"/>
                <a:gd name="T62" fmla="*/ 221 w 434"/>
                <a:gd name="T63" fmla="*/ 129 h 138"/>
                <a:gd name="T64" fmla="*/ 244 w 434"/>
                <a:gd name="T65" fmla="*/ 125 h 138"/>
                <a:gd name="T66" fmla="*/ 268 w 434"/>
                <a:gd name="T67" fmla="*/ 120 h 138"/>
                <a:gd name="T68" fmla="*/ 292 w 434"/>
                <a:gd name="T69" fmla="*/ 115 h 138"/>
                <a:gd name="T70" fmla="*/ 316 w 434"/>
                <a:gd name="T71" fmla="*/ 109 h 138"/>
                <a:gd name="T72" fmla="*/ 339 w 434"/>
                <a:gd name="T73" fmla="*/ 103 h 138"/>
                <a:gd name="T74" fmla="*/ 363 w 434"/>
                <a:gd name="T75" fmla="*/ 98 h 138"/>
                <a:gd name="T76" fmla="*/ 386 w 434"/>
                <a:gd name="T77" fmla="*/ 91 h 138"/>
                <a:gd name="T78" fmla="*/ 408 w 434"/>
                <a:gd name="T79" fmla="*/ 86 h 138"/>
                <a:gd name="T80" fmla="*/ 431 w 434"/>
                <a:gd name="T81" fmla="*/ 81 h 138"/>
                <a:gd name="T82" fmla="*/ 434 w 434"/>
                <a:gd name="T83" fmla="*/ 73 h 138"/>
                <a:gd name="T84" fmla="*/ 434 w 434"/>
                <a:gd name="T85" fmla="*/ 64 h 138"/>
                <a:gd name="T86" fmla="*/ 433 w 434"/>
                <a:gd name="T87" fmla="*/ 53 h 138"/>
                <a:gd name="T88" fmla="*/ 429 w 434"/>
                <a:gd name="T89" fmla="*/ 44 h 138"/>
                <a:gd name="T90" fmla="*/ 421 w 434"/>
                <a:gd name="T91" fmla="*/ 34 h 138"/>
                <a:gd name="T92" fmla="*/ 409 w 434"/>
                <a:gd name="T93" fmla="*/ 22 h 138"/>
                <a:gd name="T94" fmla="*/ 394 w 434"/>
                <a:gd name="T95" fmla="*/ 12 h 138"/>
                <a:gd name="T96" fmla="*/ 373 w 434"/>
                <a:gd name="T97" fmla="*/ 0 h 1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4" h="138">
                  <a:moveTo>
                    <a:pt x="373" y="0"/>
                  </a:moveTo>
                  <a:lnTo>
                    <a:pt x="370" y="1"/>
                  </a:lnTo>
                  <a:lnTo>
                    <a:pt x="361" y="5"/>
                  </a:lnTo>
                  <a:lnTo>
                    <a:pt x="348" y="11"/>
                  </a:lnTo>
                  <a:lnTo>
                    <a:pt x="331" y="17"/>
                  </a:lnTo>
                  <a:lnTo>
                    <a:pt x="309" y="26"/>
                  </a:lnTo>
                  <a:lnTo>
                    <a:pt x="286" y="35"/>
                  </a:lnTo>
                  <a:lnTo>
                    <a:pt x="258" y="44"/>
                  </a:lnTo>
                  <a:lnTo>
                    <a:pt x="230" y="55"/>
                  </a:lnTo>
                  <a:lnTo>
                    <a:pt x="200" y="65"/>
                  </a:lnTo>
                  <a:lnTo>
                    <a:pt x="169" y="74"/>
                  </a:lnTo>
                  <a:lnTo>
                    <a:pt x="138" y="83"/>
                  </a:lnTo>
                  <a:lnTo>
                    <a:pt x="106" y="91"/>
                  </a:lnTo>
                  <a:lnTo>
                    <a:pt x="78" y="98"/>
                  </a:lnTo>
                  <a:lnTo>
                    <a:pt x="49" y="103"/>
                  </a:lnTo>
                  <a:lnTo>
                    <a:pt x="23" y="106"/>
                  </a:lnTo>
                  <a:lnTo>
                    <a:pt x="0" y="106"/>
                  </a:lnTo>
                  <a:lnTo>
                    <a:pt x="1" y="106"/>
                  </a:lnTo>
                  <a:lnTo>
                    <a:pt x="4" y="108"/>
                  </a:lnTo>
                  <a:lnTo>
                    <a:pt x="7" y="111"/>
                  </a:lnTo>
                  <a:lnTo>
                    <a:pt x="14" y="115"/>
                  </a:lnTo>
                  <a:lnTo>
                    <a:pt x="23" y="119"/>
                  </a:lnTo>
                  <a:lnTo>
                    <a:pt x="32" y="124"/>
                  </a:lnTo>
                  <a:lnTo>
                    <a:pt x="44" y="129"/>
                  </a:lnTo>
                  <a:lnTo>
                    <a:pt x="58" y="134"/>
                  </a:lnTo>
                  <a:lnTo>
                    <a:pt x="80" y="137"/>
                  </a:lnTo>
                  <a:lnTo>
                    <a:pt x="104" y="138"/>
                  </a:lnTo>
                  <a:lnTo>
                    <a:pt x="127" y="138"/>
                  </a:lnTo>
                  <a:lnTo>
                    <a:pt x="151" y="137"/>
                  </a:lnTo>
                  <a:lnTo>
                    <a:pt x="174" y="135"/>
                  </a:lnTo>
                  <a:lnTo>
                    <a:pt x="197" y="133"/>
                  </a:lnTo>
                  <a:lnTo>
                    <a:pt x="221" y="129"/>
                  </a:lnTo>
                  <a:lnTo>
                    <a:pt x="244" y="125"/>
                  </a:lnTo>
                  <a:lnTo>
                    <a:pt x="268" y="120"/>
                  </a:lnTo>
                  <a:lnTo>
                    <a:pt x="292" y="115"/>
                  </a:lnTo>
                  <a:lnTo>
                    <a:pt x="316" y="109"/>
                  </a:lnTo>
                  <a:lnTo>
                    <a:pt x="339" y="103"/>
                  </a:lnTo>
                  <a:lnTo>
                    <a:pt x="363" y="98"/>
                  </a:lnTo>
                  <a:lnTo>
                    <a:pt x="386" y="91"/>
                  </a:lnTo>
                  <a:lnTo>
                    <a:pt x="408" y="86"/>
                  </a:lnTo>
                  <a:lnTo>
                    <a:pt x="431" y="81"/>
                  </a:lnTo>
                  <a:lnTo>
                    <a:pt x="434" y="73"/>
                  </a:lnTo>
                  <a:lnTo>
                    <a:pt x="434" y="64"/>
                  </a:lnTo>
                  <a:lnTo>
                    <a:pt x="433" y="53"/>
                  </a:lnTo>
                  <a:lnTo>
                    <a:pt x="429" y="44"/>
                  </a:lnTo>
                  <a:lnTo>
                    <a:pt x="421" y="34"/>
                  </a:lnTo>
                  <a:lnTo>
                    <a:pt x="409" y="22"/>
                  </a:lnTo>
                  <a:lnTo>
                    <a:pt x="394" y="12"/>
                  </a:lnTo>
                  <a:lnTo>
                    <a:pt x="3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22" name="Freeform 14">
              <a:extLst>
                <a:ext uri="{FF2B5EF4-FFF2-40B4-BE49-F238E27FC236}">
                  <a16:creationId xmlns:a16="http://schemas.microsoft.com/office/drawing/2014/main" id="{DE43BAE7-0745-461D-BB27-B2BE11B50230}"/>
                </a:ext>
              </a:extLst>
            </p:cNvPr>
            <p:cNvSpPr>
              <a:spLocks/>
            </p:cNvSpPr>
            <p:nvPr/>
          </p:nvSpPr>
          <p:spPr bwMode="auto">
            <a:xfrm>
              <a:off x="3057" y="2828"/>
              <a:ext cx="373" cy="74"/>
            </a:xfrm>
            <a:custGeom>
              <a:avLst/>
              <a:gdLst>
                <a:gd name="T0" fmla="*/ 355 w 373"/>
                <a:gd name="T1" fmla="*/ 26 h 74"/>
                <a:gd name="T2" fmla="*/ 358 w 373"/>
                <a:gd name="T3" fmla="*/ 25 h 74"/>
                <a:gd name="T4" fmla="*/ 363 w 373"/>
                <a:gd name="T5" fmla="*/ 18 h 74"/>
                <a:gd name="T6" fmla="*/ 368 w 373"/>
                <a:gd name="T7" fmla="*/ 10 h 74"/>
                <a:gd name="T8" fmla="*/ 373 w 373"/>
                <a:gd name="T9" fmla="*/ 0 h 74"/>
                <a:gd name="T10" fmla="*/ 350 w 373"/>
                <a:gd name="T11" fmla="*/ 5 h 74"/>
                <a:gd name="T12" fmla="*/ 328 w 373"/>
                <a:gd name="T13" fmla="*/ 10 h 74"/>
                <a:gd name="T14" fmla="*/ 305 w 373"/>
                <a:gd name="T15" fmla="*/ 17 h 74"/>
                <a:gd name="T16" fmla="*/ 281 w 373"/>
                <a:gd name="T17" fmla="*/ 22 h 74"/>
                <a:gd name="T18" fmla="*/ 258 w 373"/>
                <a:gd name="T19" fmla="*/ 28 h 74"/>
                <a:gd name="T20" fmla="*/ 234 w 373"/>
                <a:gd name="T21" fmla="*/ 34 h 74"/>
                <a:gd name="T22" fmla="*/ 210 w 373"/>
                <a:gd name="T23" fmla="*/ 39 h 74"/>
                <a:gd name="T24" fmla="*/ 186 w 373"/>
                <a:gd name="T25" fmla="*/ 44 h 74"/>
                <a:gd name="T26" fmla="*/ 163 w 373"/>
                <a:gd name="T27" fmla="*/ 48 h 74"/>
                <a:gd name="T28" fmla="*/ 139 w 373"/>
                <a:gd name="T29" fmla="*/ 52 h 74"/>
                <a:gd name="T30" fmla="*/ 116 w 373"/>
                <a:gd name="T31" fmla="*/ 54 h 74"/>
                <a:gd name="T32" fmla="*/ 93 w 373"/>
                <a:gd name="T33" fmla="*/ 56 h 74"/>
                <a:gd name="T34" fmla="*/ 69 w 373"/>
                <a:gd name="T35" fmla="*/ 57 h 74"/>
                <a:gd name="T36" fmla="*/ 46 w 373"/>
                <a:gd name="T37" fmla="*/ 57 h 74"/>
                <a:gd name="T38" fmla="*/ 22 w 373"/>
                <a:gd name="T39" fmla="*/ 56 h 74"/>
                <a:gd name="T40" fmla="*/ 0 w 373"/>
                <a:gd name="T41" fmla="*/ 53 h 74"/>
                <a:gd name="T42" fmla="*/ 13 w 373"/>
                <a:gd name="T43" fmla="*/ 57 h 74"/>
                <a:gd name="T44" fmla="*/ 27 w 373"/>
                <a:gd name="T45" fmla="*/ 61 h 74"/>
                <a:gd name="T46" fmla="*/ 43 w 373"/>
                <a:gd name="T47" fmla="*/ 65 h 74"/>
                <a:gd name="T48" fmla="*/ 60 w 373"/>
                <a:gd name="T49" fmla="*/ 67 h 74"/>
                <a:gd name="T50" fmla="*/ 78 w 373"/>
                <a:gd name="T51" fmla="*/ 70 h 74"/>
                <a:gd name="T52" fmla="*/ 98 w 373"/>
                <a:gd name="T53" fmla="*/ 73 h 74"/>
                <a:gd name="T54" fmla="*/ 119 w 373"/>
                <a:gd name="T55" fmla="*/ 74 h 74"/>
                <a:gd name="T56" fmla="*/ 139 w 373"/>
                <a:gd name="T57" fmla="*/ 74 h 74"/>
                <a:gd name="T58" fmla="*/ 163 w 373"/>
                <a:gd name="T59" fmla="*/ 73 h 74"/>
                <a:gd name="T60" fmla="*/ 186 w 373"/>
                <a:gd name="T61" fmla="*/ 70 h 74"/>
                <a:gd name="T62" fmla="*/ 212 w 373"/>
                <a:gd name="T63" fmla="*/ 67 h 74"/>
                <a:gd name="T64" fmla="*/ 238 w 373"/>
                <a:gd name="T65" fmla="*/ 62 h 74"/>
                <a:gd name="T66" fmla="*/ 266 w 373"/>
                <a:gd name="T67" fmla="*/ 56 h 74"/>
                <a:gd name="T68" fmla="*/ 294 w 373"/>
                <a:gd name="T69" fmla="*/ 48 h 74"/>
                <a:gd name="T70" fmla="*/ 324 w 373"/>
                <a:gd name="T71" fmla="*/ 38 h 74"/>
                <a:gd name="T72" fmla="*/ 355 w 373"/>
                <a:gd name="T73" fmla="*/ 26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3" h="74">
                  <a:moveTo>
                    <a:pt x="355" y="26"/>
                  </a:moveTo>
                  <a:lnTo>
                    <a:pt x="358" y="25"/>
                  </a:lnTo>
                  <a:lnTo>
                    <a:pt x="363" y="18"/>
                  </a:lnTo>
                  <a:lnTo>
                    <a:pt x="368" y="10"/>
                  </a:lnTo>
                  <a:lnTo>
                    <a:pt x="373" y="0"/>
                  </a:lnTo>
                  <a:lnTo>
                    <a:pt x="350" y="5"/>
                  </a:lnTo>
                  <a:lnTo>
                    <a:pt x="328" y="10"/>
                  </a:lnTo>
                  <a:lnTo>
                    <a:pt x="305" y="17"/>
                  </a:lnTo>
                  <a:lnTo>
                    <a:pt x="281" y="22"/>
                  </a:lnTo>
                  <a:lnTo>
                    <a:pt x="258" y="28"/>
                  </a:lnTo>
                  <a:lnTo>
                    <a:pt x="234" y="34"/>
                  </a:lnTo>
                  <a:lnTo>
                    <a:pt x="210" y="39"/>
                  </a:lnTo>
                  <a:lnTo>
                    <a:pt x="186" y="44"/>
                  </a:lnTo>
                  <a:lnTo>
                    <a:pt x="163" y="48"/>
                  </a:lnTo>
                  <a:lnTo>
                    <a:pt x="139" y="52"/>
                  </a:lnTo>
                  <a:lnTo>
                    <a:pt x="116" y="54"/>
                  </a:lnTo>
                  <a:lnTo>
                    <a:pt x="93" y="56"/>
                  </a:lnTo>
                  <a:lnTo>
                    <a:pt x="69" y="57"/>
                  </a:lnTo>
                  <a:lnTo>
                    <a:pt x="46" y="57"/>
                  </a:lnTo>
                  <a:lnTo>
                    <a:pt x="22" y="56"/>
                  </a:lnTo>
                  <a:lnTo>
                    <a:pt x="0" y="53"/>
                  </a:lnTo>
                  <a:lnTo>
                    <a:pt x="13" y="57"/>
                  </a:lnTo>
                  <a:lnTo>
                    <a:pt x="27" y="61"/>
                  </a:lnTo>
                  <a:lnTo>
                    <a:pt x="43" y="65"/>
                  </a:lnTo>
                  <a:lnTo>
                    <a:pt x="60" y="67"/>
                  </a:lnTo>
                  <a:lnTo>
                    <a:pt x="78" y="70"/>
                  </a:lnTo>
                  <a:lnTo>
                    <a:pt x="98" y="73"/>
                  </a:lnTo>
                  <a:lnTo>
                    <a:pt x="119" y="74"/>
                  </a:lnTo>
                  <a:lnTo>
                    <a:pt x="139" y="74"/>
                  </a:lnTo>
                  <a:lnTo>
                    <a:pt x="163" y="73"/>
                  </a:lnTo>
                  <a:lnTo>
                    <a:pt x="186" y="70"/>
                  </a:lnTo>
                  <a:lnTo>
                    <a:pt x="212" y="67"/>
                  </a:lnTo>
                  <a:lnTo>
                    <a:pt x="238" y="62"/>
                  </a:lnTo>
                  <a:lnTo>
                    <a:pt x="266" y="56"/>
                  </a:lnTo>
                  <a:lnTo>
                    <a:pt x="294" y="48"/>
                  </a:lnTo>
                  <a:lnTo>
                    <a:pt x="324" y="38"/>
                  </a:lnTo>
                  <a:lnTo>
                    <a:pt x="355" y="26"/>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23" name="Freeform 15">
              <a:extLst>
                <a:ext uri="{FF2B5EF4-FFF2-40B4-BE49-F238E27FC236}">
                  <a16:creationId xmlns:a16="http://schemas.microsoft.com/office/drawing/2014/main" id="{2C829EE6-C717-4120-B7EE-188BC0DBF0DC}"/>
                </a:ext>
              </a:extLst>
            </p:cNvPr>
            <p:cNvSpPr>
              <a:spLocks/>
            </p:cNvSpPr>
            <p:nvPr/>
          </p:nvSpPr>
          <p:spPr bwMode="auto">
            <a:xfrm>
              <a:off x="2935" y="2503"/>
              <a:ext cx="315" cy="407"/>
            </a:xfrm>
            <a:custGeom>
              <a:avLst/>
              <a:gdLst>
                <a:gd name="T0" fmla="*/ 0 w 315"/>
                <a:gd name="T1" fmla="*/ 78 h 407"/>
                <a:gd name="T2" fmla="*/ 131 w 315"/>
                <a:gd name="T3" fmla="*/ 0 h 407"/>
                <a:gd name="T4" fmla="*/ 315 w 315"/>
                <a:gd name="T5" fmla="*/ 327 h 407"/>
                <a:gd name="T6" fmla="*/ 195 w 315"/>
                <a:gd name="T7" fmla="*/ 407 h 407"/>
                <a:gd name="T8" fmla="*/ 0 w 315"/>
                <a:gd name="T9" fmla="*/ 78 h 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 h="407">
                  <a:moveTo>
                    <a:pt x="0" y="78"/>
                  </a:moveTo>
                  <a:lnTo>
                    <a:pt x="131" y="0"/>
                  </a:lnTo>
                  <a:lnTo>
                    <a:pt x="315" y="327"/>
                  </a:lnTo>
                  <a:lnTo>
                    <a:pt x="195" y="407"/>
                  </a:lnTo>
                  <a:lnTo>
                    <a:pt x="0" y="78"/>
                  </a:lnTo>
                  <a:close/>
                </a:path>
              </a:pathLst>
            </a:custGeom>
            <a:solidFill>
              <a:srgbClr val="A89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24" name="Freeform 16">
              <a:extLst>
                <a:ext uri="{FF2B5EF4-FFF2-40B4-BE49-F238E27FC236}">
                  <a16:creationId xmlns:a16="http://schemas.microsoft.com/office/drawing/2014/main" id="{1163F67B-41F3-47D0-AA97-D9F59FAE5361}"/>
                </a:ext>
              </a:extLst>
            </p:cNvPr>
            <p:cNvSpPr>
              <a:spLocks/>
            </p:cNvSpPr>
            <p:nvPr/>
          </p:nvSpPr>
          <p:spPr bwMode="auto">
            <a:xfrm>
              <a:off x="2785" y="1673"/>
              <a:ext cx="156" cy="88"/>
            </a:xfrm>
            <a:custGeom>
              <a:avLst/>
              <a:gdLst>
                <a:gd name="T0" fmla="*/ 0 w 156"/>
                <a:gd name="T1" fmla="*/ 88 h 88"/>
                <a:gd name="T2" fmla="*/ 156 w 156"/>
                <a:gd name="T3" fmla="*/ 0 h 88"/>
                <a:gd name="T4" fmla="*/ 41 w 156"/>
                <a:gd name="T5" fmla="*/ 1 h 88"/>
                <a:gd name="T6" fmla="*/ 0 w 156"/>
                <a:gd name="T7" fmla="*/ 88 h 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6" h="88">
                  <a:moveTo>
                    <a:pt x="0" y="88"/>
                  </a:moveTo>
                  <a:lnTo>
                    <a:pt x="156" y="0"/>
                  </a:lnTo>
                  <a:lnTo>
                    <a:pt x="41" y="1"/>
                  </a:lnTo>
                  <a:lnTo>
                    <a:pt x="0" y="88"/>
                  </a:lnTo>
                  <a:close/>
                </a:path>
              </a:pathLst>
            </a:custGeom>
            <a:solidFill>
              <a:srgbClr val="A89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25" name="Freeform 17">
              <a:extLst>
                <a:ext uri="{FF2B5EF4-FFF2-40B4-BE49-F238E27FC236}">
                  <a16:creationId xmlns:a16="http://schemas.microsoft.com/office/drawing/2014/main" id="{A35ADBA0-84CB-4C11-82DF-25A7885A7FEE}"/>
                </a:ext>
              </a:extLst>
            </p:cNvPr>
            <p:cNvSpPr>
              <a:spLocks/>
            </p:cNvSpPr>
            <p:nvPr/>
          </p:nvSpPr>
          <p:spPr bwMode="auto">
            <a:xfrm>
              <a:off x="3031" y="2111"/>
              <a:ext cx="129" cy="263"/>
            </a:xfrm>
            <a:custGeom>
              <a:avLst/>
              <a:gdLst>
                <a:gd name="T0" fmla="*/ 0 w 129"/>
                <a:gd name="T1" fmla="*/ 263 h 263"/>
                <a:gd name="T2" fmla="*/ 129 w 129"/>
                <a:gd name="T3" fmla="*/ 190 h 263"/>
                <a:gd name="T4" fmla="*/ 121 w 129"/>
                <a:gd name="T5" fmla="*/ 0 h 263"/>
                <a:gd name="T6" fmla="*/ 29 w 129"/>
                <a:gd name="T7" fmla="*/ 14 h 263"/>
                <a:gd name="T8" fmla="*/ 0 w 129"/>
                <a:gd name="T9" fmla="*/ 263 h 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263">
                  <a:moveTo>
                    <a:pt x="0" y="263"/>
                  </a:moveTo>
                  <a:lnTo>
                    <a:pt x="129" y="190"/>
                  </a:lnTo>
                  <a:lnTo>
                    <a:pt x="121" y="0"/>
                  </a:lnTo>
                  <a:lnTo>
                    <a:pt x="29" y="14"/>
                  </a:lnTo>
                  <a:lnTo>
                    <a:pt x="0" y="263"/>
                  </a:lnTo>
                  <a:close/>
                </a:path>
              </a:pathLst>
            </a:custGeom>
            <a:solidFill>
              <a:srgbClr val="A89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26" name="Freeform 18">
              <a:extLst>
                <a:ext uri="{FF2B5EF4-FFF2-40B4-BE49-F238E27FC236}">
                  <a16:creationId xmlns:a16="http://schemas.microsoft.com/office/drawing/2014/main" id="{4EAA0D0D-2789-4E44-B613-BAD02C6A2AD6}"/>
                </a:ext>
              </a:extLst>
            </p:cNvPr>
            <p:cNvSpPr>
              <a:spLocks noEditPoints="1"/>
            </p:cNvSpPr>
            <p:nvPr/>
          </p:nvSpPr>
          <p:spPr bwMode="auto">
            <a:xfrm>
              <a:off x="2532" y="1247"/>
              <a:ext cx="1087" cy="1689"/>
            </a:xfrm>
            <a:custGeom>
              <a:avLst/>
              <a:gdLst>
                <a:gd name="T0" fmla="*/ 445 w 1087"/>
                <a:gd name="T1" fmla="*/ 1014 h 1689"/>
                <a:gd name="T2" fmla="*/ 469 w 1087"/>
                <a:gd name="T3" fmla="*/ 895 h 1689"/>
                <a:gd name="T4" fmla="*/ 515 w 1087"/>
                <a:gd name="T5" fmla="*/ 805 h 1689"/>
                <a:gd name="T6" fmla="*/ 581 w 1087"/>
                <a:gd name="T7" fmla="*/ 696 h 1689"/>
                <a:gd name="T8" fmla="*/ 629 w 1087"/>
                <a:gd name="T9" fmla="*/ 604 h 1689"/>
                <a:gd name="T10" fmla="*/ 659 w 1087"/>
                <a:gd name="T11" fmla="*/ 488 h 1689"/>
                <a:gd name="T12" fmla="*/ 660 w 1087"/>
                <a:gd name="T13" fmla="*/ 320 h 1689"/>
                <a:gd name="T14" fmla="*/ 624 w 1087"/>
                <a:gd name="T15" fmla="*/ 203 h 1689"/>
                <a:gd name="T16" fmla="*/ 555 w 1087"/>
                <a:gd name="T17" fmla="*/ 128 h 1689"/>
                <a:gd name="T18" fmla="*/ 469 w 1087"/>
                <a:gd name="T19" fmla="*/ 91 h 1689"/>
                <a:gd name="T20" fmla="*/ 386 w 1087"/>
                <a:gd name="T21" fmla="*/ 89 h 1689"/>
                <a:gd name="T22" fmla="*/ 324 w 1087"/>
                <a:gd name="T23" fmla="*/ 107 h 1689"/>
                <a:gd name="T24" fmla="*/ 279 w 1087"/>
                <a:gd name="T25" fmla="*/ 134 h 1689"/>
                <a:gd name="T26" fmla="*/ 260 w 1087"/>
                <a:gd name="T27" fmla="*/ 161 h 1689"/>
                <a:gd name="T28" fmla="*/ 264 w 1087"/>
                <a:gd name="T29" fmla="*/ 200 h 1689"/>
                <a:gd name="T30" fmla="*/ 309 w 1087"/>
                <a:gd name="T31" fmla="*/ 280 h 1689"/>
                <a:gd name="T32" fmla="*/ 340 w 1087"/>
                <a:gd name="T33" fmla="*/ 357 h 1689"/>
                <a:gd name="T34" fmla="*/ 342 w 1087"/>
                <a:gd name="T35" fmla="*/ 419 h 1689"/>
                <a:gd name="T36" fmla="*/ 318 w 1087"/>
                <a:gd name="T37" fmla="*/ 467 h 1689"/>
                <a:gd name="T38" fmla="*/ 273 w 1087"/>
                <a:gd name="T39" fmla="*/ 505 h 1689"/>
                <a:gd name="T40" fmla="*/ 216 w 1087"/>
                <a:gd name="T41" fmla="*/ 524 h 1689"/>
                <a:gd name="T42" fmla="*/ 145 w 1087"/>
                <a:gd name="T43" fmla="*/ 524 h 1689"/>
                <a:gd name="T44" fmla="*/ 80 w 1087"/>
                <a:gd name="T45" fmla="*/ 502 h 1689"/>
                <a:gd name="T46" fmla="*/ 28 w 1087"/>
                <a:gd name="T47" fmla="*/ 455 h 1689"/>
                <a:gd name="T48" fmla="*/ 2 w 1087"/>
                <a:gd name="T49" fmla="*/ 393 h 1689"/>
                <a:gd name="T50" fmla="*/ 7 w 1087"/>
                <a:gd name="T51" fmla="*/ 288 h 1689"/>
                <a:gd name="T52" fmla="*/ 79 w 1087"/>
                <a:gd name="T53" fmla="*/ 164 h 1689"/>
                <a:gd name="T54" fmla="*/ 177 w 1087"/>
                <a:gd name="T55" fmla="*/ 83 h 1689"/>
                <a:gd name="T56" fmla="*/ 261 w 1087"/>
                <a:gd name="T57" fmla="*/ 43 h 1689"/>
                <a:gd name="T58" fmla="*/ 360 w 1087"/>
                <a:gd name="T59" fmla="*/ 16 h 1689"/>
                <a:gd name="T60" fmla="*/ 473 w 1087"/>
                <a:gd name="T61" fmla="*/ 3 h 1689"/>
                <a:gd name="T62" fmla="*/ 601 w 1087"/>
                <a:gd name="T63" fmla="*/ 1 h 1689"/>
                <a:gd name="T64" fmla="*/ 719 w 1087"/>
                <a:gd name="T65" fmla="*/ 14 h 1689"/>
                <a:gd name="T66" fmla="*/ 820 w 1087"/>
                <a:gd name="T67" fmla="*/ 42 h 1689"/>
                <a:gd name="T68" fmla="*/ 908 w 1087"/>
                <a:gd name="T69" fmla="*/ 83 h 1689"/>
                <a:gd name="T70" fmla="*/ 1006 w 1087"/>
                <a:gd name="T71" fmla="*/ 167 h 1689"/>
                <a:gd name="T72" fmla="*/ 1078 w 1087"/>
                <a:gd name="T73" fmla="*/ 299 h 1689"/>
                <a:gd name="T74" fmla="*/ 1083 w 1087"/>
                <a:gd name="T75" fmla="*/ 431 h 1689"/>
                <a:gd name="T76" fmla="*/ 1047 w 1087"/>
                <a:gd name="T77" fmla="*/ 535 h 1689"/>
                <a:gd name="T78" fmla="*/ 995 w 1087"/>
                <a:gd name="T79" fmla="*/ 609 h 1689"/>
                <a:gd name="T80" fmla="*/ 941 w 1087"/>
                <a:gd name="T81" fmla="*/ 660 h 1689"/>
                <a:gd name="T82" fmla="*/ 871 w 1087"/>
                <a:gd name="T83" fmla="*/ 714 h 1689"/>
                <a:gd name="T84" fmla="*/ 784 w 1087"/>
                <a:gd name="T85" fmla="*/ 770 h 1689"/>
                <a:gd name="T86" fmla="*/ 671 w 1087"/>
                <a:gd name="T87" fmla="*/ 838 h 1689"/>
                <a:gd name="T88" fmla="*/ 580 w 1087"/>
                <a:gd name="T89" fmla="*/ 908 h 1689"/>
                <a:gd name="T90" fmla="*/ 533 w 1087"/>
                <a:gd name="T91" fmla="*/ 976 h 1689"/>
                <a:gd name="T92" fmla="*/ 506 w 1087"/>
                <a:gd name="T93" fmla="*/ 1068 h 1689"/>
                <a:gd name="T94" fmla="*/ 515 w 1087"/>
                <a:gd name="T95" fmla="*/ 1304 h 1689"/>
                <a:gd name="T96" fmla="*/ 586 w 1087"/>
                <a:gd name="T97" fmla="*/ 1325 h 1689"/>
                <a:gd name="T98" fmla="*/ 645 w 1087"/>
                <a:gd name="T99" fmla="*/ 1373 h 1689"/>
                <a:gd name="T100" fmla="*/ 680 w 1087"/>
                <a:gd name="T101" fmla="*/ 1438 h 1689"/>
                <a:gd name="T102" fmla="*/ 686 w 1087"/>
                <a:gd name="T103" fmla="*/ 1513 h 1689"/>
                <a:gd name="T104" fmla="*/ 667 w 1087"/>
                <a:gd name="T105" fmla="*/ 1585 h 1689"/>
                <a:gd name="T106" fmla="*/ 619 w 1087"/>
                <a:gd name="T107" fmla="*/ 1645 h 1689"/>
                <a:gd name="T108" fmla="*/ 554 w 1087"/>
                <a:gd name="T109" fmla="*/ 1681 h 1689"/>
                <a:gd name="T110" fmla="*/ 477 w 1087"/>
                <a:gd name="T111" fmla="*/ 1687 h 1689"/>
                <a:gd name="T112" fmla="*/ 405 w 1087"/>
                <a:gd name="T113" fmla="*/ 1667 h 1689"/>
                <a:gd name="T114" fmla="*/ 347 w 1087"/>
                <a:gd name="T115" fmla="*/ 1619 h 1689"/>
                <a:gd name="T116" fmla="*/ 312 w 1087"/>
                <a:gd name="T117" fmla="*/ 1553 h 1689"/>
                <a:gd name="T118" fmla="*/ 304 w 1087"/>
                <a:gd name="T119" fmla="*/ 1477 h 1689"/>
                <a:gd name="T120" fmla="*/ 325 w 1087"/>
                <a:gd name="T121" fmla="*/ 1405 h 1689"/>
                <a:gd name="T122" fmla="*/ 373 w 1087"/>
                <a:gd name="T123" fmla="*/ 1347 h 1689"/>
                <a:gd name="T124" fmla="*/ 438 w 1087"/>
                <a:gd name="T125" fmla="*/ 1310 h 16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87" h="1689">
                  <a:moveTo>
                    <a:pt x="499" y="1127"/>
                  </a:moveTo>
                  <a:lnTo>
                    <a:pt x="443" y="1128"/>
                  </a:lnTo>
                  <a:lnTo>
                    <a:pt x="443" y="1067"/>
                  </a:lnTo>
                  <a:lnTo>
                    <a:pt x="445" y="1014"/>
                  </a:lnTo>
                  <a:lnTo>
                    <a:pt x="450" y="968"/>
                  </a:lnTo>
                  <a:lnTo>
                    <a:pt x="458" y="932"/>
                  </a:lnTo>
                  <a:lnTo>
                    <a:pt x="463" y="915"/>
                  </a:lnTo>
                  <a:lnTo>
                    <a:pt x="469" y="895"/>
                  </a:lnTo>
                  <a:lnTo>
                    <a:pt x="478" y="876"/>
                  </a:lnTo>
                  <a:lnTo>
                    <a:pt x="489" y="854"/>
                  </a:lnTo>
                  <a:lnTo>
                    <a:pt x="500" y="830"/>
                  </a:lnTo>
                  <a:lnTo>
                    <a:pt x="515" y="805"/>
                  </a:lnTo>
                  <a:lnTo>
                    <a:pt x="530" y="779"/>
                  </a:lnTo>
                  <a:lnTo>
                    <a:pt x="547" y="751"/>
                  </a:lnTo>
                  <a:lnTo>
                    <a:pt x="565" y="722"/>
                  </a:lnTo>
                  <a:lnTo>
                    <a:pt x="581" y="696"/>
                  </a:lnTo>
                  <a:lnTo>
                    <a:pt x="595" y="671"/>
                  </a:lnTo>
                  <a:lnTo>
                    <a:pt x="608" y="647"/>
                  </a:lnTo>
                  <a:lnTo>
                    <a:pt x="620" y="625"/>
                  </a:lnTo>
                  <a:lnTo>
                    <a:pt x="629" y="604"/>
                  </a:lnTo>
                  <a:lnTo>
                    <a:pt x="637" y="584"/>
                  </a:lnTo>
                  <a:lnTo>
                    <a:pt x="644" y="566"/>
                  </a:lnTo>
                  <a:lnTo>
                    <a:pt x="653" y="528"/>
                  </a:lnTo>
                  <a:lnTo>
                    <a:pt x="659" y="488"/>
                  </a:lnTo>
                  <a:lnTo>
                    <a:pt x="663" y="442"/>
                  </a:lnTo>
                  <a:lnTo>
                    <a:pt x="664" y="394"/>
                  </a:lnTo>
                  <a:lnTo>
                    <a:pt x="663" y="355"/>
                  </a:lnTo>
                  <a:lnTo>
                    <a:pt x="660" y="320"/>
                  </a:lnTo>
                  <a:lnTo>
                    <a:pt x="654" y="286"/>
                  </a:lnTo>
                  <a:lnTo>
                    <a:pt x="646" y="256"/>
                  </a:lnTo>
                  <a:lnTo>
                    <a:pt x="637" y="229"/>
                  </a:lnTo>
                  <a:lnTo>
                    <a:pt x="624" y="203"/>
                  </a:lnTo>
                  <a:lnTo>
                    <a:pt x="610" y="181"/>
                  </a:lnTo>
                  <a:lnTo>
                    <a:pt x="593" y="161"/>
                  </a:lnTo>
                  <a:lnTo>
                    <a:pt x="575" y="143"/>
                  </a:lnTo>
                  <a:lnTo>
                    <a:pt x="555" y="128"/>
                  </a:lnTo>
                  <a:lnTo>
                    <a:pt x="534" y="116"/>
                  </a:lnTo>
                  <a:lnTo>
                    <a:pt x="513" y="104"/>
                  </a:lnTo>
                  <a:lnTo>
                    <a:pt x="493" y="96"/>
                  </a:lnTo>
                  <a:lnTo>
                    <a:pt x="469" y="91"/>
                  </a:lnTo>
                  <a:lnTo>
                    <a:pt x="446" y="87"/>
                  </a:lnTo>
                  <a:lnTo>
                    <a:pt x="422" y="86"/>
                  </a:lnTo>
                  <a:lnTo>
                    <a:pt x="404" y="87"/>
                  </a:lnTo>
                  <a:lnTo>
                    <a:pt x="386" y="89"/>
                  </a:lnTo>
                  <a:lnTo>
                    <a:pt x="369" y="91"/>
                  </a:lnTo>
                  <a:lnTo>
                    <a:pt x="353" y="95"/>
                  </a:lnTo>
                  <a:lnTo>
                    <a:pt x="338" y="100"/>
                  </a:lnTo>
                  <a:lnTo>
                    <a:pt x="324" y="107"/>
                  </a:lnTo>
                  <a:lnTo>
                    <a:pt x="309" y="113"/>
                  </a:lnTo>
                  <a:lnTo>
                    <a:pt x="296" y="121"/>
                  </a:lnTo>
                  <a:lnTo>
                    <a:pt x="287" y="128"/>
                  </a:lnTo>
                  <a:lnTo>
                    <a:pt x="279" y="134"/>
                  </a:lnTo>
                  <a:lnTo>
                    <a:pt x="273" y="142"/>
                  </a:lnTo>
                  <a:lnTo>
                    <a:pt x="268" y="148"/>
                  </a:lnTo>
                  <a:lnTo>
                    <a:pt x="262" y="155"/>
                  </a:lnTo>
                  <a:lnTo>
                    <a:pt x="260" y="161"/>
                  </a:lnTo>
                  <a:lnTo>
                    <a:pt x="257" y="169"/>
                  </a:lnTo>
                  <a:lnTo>
                    <a:pt x="257" y="176"/>
                  </a:lnTo>
                  <a:lnTo>
                    <a:pt x="258" y="186"/>
                  </a:lnTo>
                  <a:lnTo>
                    <a:pt x="264" y="200"/>
                  </a:lnTo>
                  <a:lnTo>
                    <a:pt x="272" y="216"/>
                  </a:lnTo>
                  <a:lnTo>
                    <a:pt x="283" y="236"/>
                  </a:lnTo>
                  <a:lnTo>
                    <a:pt x="298" y="258"/>
                  </a:lnTo>
                  <a:lnTo>
                    <a:pt x="309" y="280"/>
                  </a:lnTo>
                  <a:lnTo>
                    <a:pt x="320" y="301"/>
                  </a:lnTo>
                  <a:lnTo>
                    <a:pt x="329" y="320"/>
                  </a:lnTo>
                  <a:lnTo>
                    <a:pt x="335" y="338"/>
                  </a:lnTo>
                  <a:lnTo>
                    <a:pt x="340" y="357"/>
                  </a:lnTo>
                  <a:lnTo>
                    <a:pt x="343" y="374"/>
                  </a:lnTo>
                  <a:lnTo>
                    <a:pt x="344" y="390"/>
                  </a:lnTo>
                  <a:lnTo>
                    <a:pt x="343" y="405"/>
                  </a:lnTo>
                  <a:lnTo>
                    <a:pt x="342" y="419"/>
                  </a:lnTo>
                  <a:lnTo>
                    <a:pt x="338" y="432"/>
                  </a:lnTo>
                  <a:lnTo>
                    <a:pt x="333" y="444"/>
                  </a:lnTo>
                  <a:lnTo>
                    <a:pt x="326" y="455"/>
                  </a:lnTo>
                  <a:lnTo>
                    <a:pt x="318" y="467"/>
                  </a:lnTo>
                  <a:lnTo>
                    <a:pt x="308" y="478"/>
                  </a:lnTo>
                  <a:lnTo>
                    <a:pt x="298" y="488"/>
                  </a:lnTo>
                  <a:lnTo>
                    <a:pt x="286" y="497"/>
                  </a:lnTo>
                  <a:lnTo>
                    <a:pt x="273" y="505"/>
                  </a:lnTo>
                  <a:lnTo>
                    <a:pt x="260" y="511"/>
                  </a:lnTo>
                  <a:lnTo>
                    <a:pt x="247" y="517"/>
                  </a:lnTo>
                  <a:lnTo>
                    <a:pt x="231" y="522"/>
                  </a:lnTo>
                  <a:lnTo>
                    <a:pt x="216" y="524"/>
                  </a:lnTo>
                  <a:lnTo>
                    <a:pt x="200" y="527"/>
                  </a:lnTo>
                  <a:lnTo>
                    <a:pt x="183" y="527"/>
                  </a:lnTo>
                  <a:lnTo>
                    <a:pt x="164" y="527"/>
                  </a:lnTo>
                  <a:lnTo>
                    <a:pt x="145" y="524"/>
                  </a:lnTo>
                  <a:lnTo>
                    <a:pt x="128" y="522"/>
                  </a:lnTo>
                  <a:lnTo>
                    <a:pt x="111" y="517"/>
                  </a:lnTo>
                  <a:lnTo>
                    <a:pt x="96" y="510"/>
                  </a:lnTo>
                  <a:lnTo>
                    <a:pt x="80" y="502"/>
                  </a:lnTo>
                  <a:lnTo>
                    <a:pt x="66" y="492"/>
                  </a:lnTo>
                  <a:lnTo>
                    <a:pt x="52" y="482"/>
                  </a:lnTo>
                  <a:lnTo>
                    <a:pt x="40" y="470"/>
                  </a:lnTo>
                  <a:lnTo>
                    <a:pt x="28" y="455"/>
                  </a:lnTo>
                  <a:lnTo>
                    <a:pt x="19" y="442"/>
                  </a:lnTo>
                  <a:lnTo>
                    <a:pt x="13" y="427"/>
                  </a:lnTo>
                  <a:lnTo>
                    <a:pt x="7" y="411"/>
                  </a:lnTo>
                  <a:lnTo>
                    <a:pt x="2" y="393"/>
                  </a:lnTo>
                  <a:lnTo>
                    <a:pt x="1" y="376"/>
                  </a:lnTo>
                  <a:lnTo>
                    <a:pt x="0" y="357"/>
                  </a:lnTo>
                  <a:lnTo>
                    <a:pt x="1" y="321"/>
                  </a:lnTo>
                  <a:lnTo>
                    <a:pt x="7" y="288"/>
                  </a:lnTo>
                  <a:lnTo>
                    <a:pt x="19" y="255"/>
                  </a:lnTo>
                  <a:lnTo>
                    <a:pt x="35" y="224"/>
                  </a:lnTo>
                  <a:lnTo>
                    <a:pt x="54" y="193"/>
                  </a:lnTo>
                  <a:lnTo>
                    <a:pt x="79" y="164"/>
                  </a:lnTo>
                  <a:lnTo>
                    <a:pt x="108" y="135"/>
                  </a:lnTo>
                  <a:lnTo>
                    <a:pt x="140" y="108"/>
                  </a:lnTo>
                  <a:lnTo>
                    <a:pt x="158" y="95"/>
                  </a:lnTo>
                  <a:lnTo>
                    <a:pt x="177" y="83"/>
                  </a:lnTo>
                  <a:lnTo>
                    <a:pt x="197" y="72"/>
                  </a:lnTo>
                  <a:lnTo>
                    <a:pt x="217" y="61"/>
                  </a:lnTo>
                  <a:lnTo>
                    <a:pt x="239" y="52"/>
                  </a:lnTo>
                  <a:lnTo>
                    <a:pt x="261" y="43"/>
                  </a:lnTo>
                  <a:lnTo>
                    <a:pt x="285" y="35"/>
                  </a:lnTo>
                  <a:lnTo>
                    <a:pt x="309" y="27"/>
                  </a:lnTo>
                  <a:lnTo>
                    <a:pt x="334" y="21"/>
                  </a:lnTo>
                  <a:lnTo>
                    <a:pt x="360" y="16"/>
                  </a:lnTo>
                  <a:lnTo>
                    <a:pt x="387" y="12"/>
                  </a:lnTo>
                  <a:lnTo>
                    <a:pt x="415" y="8"/>
                  </a:lnTo>
                  <a:lnTo>
                    <a:pt x="443" y="4"/>
                  </a:lnTo>
                  <a:lnTo>
                    <a:pt x="473" y="3"/>
                  </a:lnTo>
                  <a:lnTo>
                    <a:pt x="504" y="0"/>
                  </a:lnTo>
                  <a:lnTo>
                    <a:pt x="536" y="0"/>
                  </a:lnTo>
                  <a:lnTo>
                    <a:pt x="568" y="0"/>
                  </a:lnTo>
                  <a:lnTo>
                    <a:pt x="601" y="1"/>
                  </a:lnTo>
                  <a:lnTo>
                    <a:pt x="632" y="3"/>
                  </a:lnTo>
                  <a:lnTo>
                    <a:pt x="662" y="7"/>
                  </a:lnTo>
                  <a:lnTo>
                    <a:pt x="690" y="11"/>
                  </a:lnTo>
                  <a:lnTo>
                    <a:pt x="719" y="14"/>
                  </a:lnTo>
                  <a:lnTo>
                    <a:pt x="745" y="20"/>
                  </a:lnTo>
                  <a:lnTo>
                    <a:pt x="772" y="26"/>
                  </a:lnTo>
                  <a:lnTo>
                    <a:pt x="797" y="34"/>
                  </a:lnTo>
                  <a:lnTo>
                    <a:pt x="820" y="42"/>
                  </a:lnTo>
                  <a:lnTo>
                    <a:pt x="844" y="51"/>
                  </a:lnTo>
                  <a:lnTo>
                    <a:pt x="866" y="61"/>
                  </a:lnTo>
                  <a:lnTo>
                    <a:pt x="888" y="72"/>
                  </a:lnTo>
                  <a:lnTo>
                    <a:pt x="908" y="83"/>
                  </a:lnTo>
                  <a:lnTo>
                    <a:pt x="927" y="96"/>
                  </a:lnTo>
                  <a:lnTo>
                    <a:pt x="945" y="109"/>
                  </a:lnTo>
                  <a:lnTo>
                    <a:pt x="978" y="138"/>
                  </a:lnTo>
                  <a:lnTo>
                    <a:pt x="1006" y="167"/>
                  </a:lnTo>
                  <a:lnTo>
                    <a:pt x="1031" y="198"/>
                  </a:lnTo>
                  <a:lnTo>
                    <a:pt x="1052" y="230"/>
                  </a:lnTo>
                  <a:lnTo>
                    <a:pt x="1066" y="264"/>
                  </a:lnTo>
                  <a:lnTo>
                    <a:pt x="1078" y="299"/>
                  </a:lnTo>
                  <a:lnTo>
                    <a:pt x="1085" y="337"/>
                  </a:lnTo>
                  <a:lnTo>
                    <a:pt x="1087" y="375"/>
                  </a:lnTo>
                  <a:lnTo>
                    <a:pt x="1086" y="403"/>
                  </a:lnTo>
                  <a:lnTo>
                    <a:pt x="1083" y="431"/>
                  </a:lnTo>
                  <a:lnTo>
                    <a:pt x="1077" y="458"/>
                  </a:lnTo>
                  <a:lnTo>
                    <a:pt x="1069" y="484"/>
                  </a:lnTo>
                  <a:lnTo>
                    <a:pt x="1060" y="510"/>
                  </a:lnTo>
                  <a:lnTo>
                    <a:pt x="1047" y="535"/>
                  </a:lnTo>
                  <a:lnTo>
                    <a:pt x="1032" y="560"/>
                  </a:lnTo>
                  <a:lnTo>
                    <a:pt x="1016" y="584"/>
                  </a:lnTo>
                  <a:lnTo>
                    <a:pt x="1005" y="596"/>
                  </a:lnTo>
                  <a:lnTo>
                    <a:pt x="995" y="609"/>
                  </a:lnTo>
                  <a:lnTo>
                    <a:pt x="983" y="622"/>
                  </a:lnTo>
                  <a:lnTo>
                    <a:pt x="970" y="634"/>
                  </a:lnTo>
                  <a:lnTo>
                    <a:pt x="957" y="647"/>
                  </a:lnTo>
                  <a:lnTo>
                    <a:pt x="941" y="660"/>
                  </a:lnTo>
                  <a:lnTo>
                    <a:pt x="926" y="673"/>
                  </a:lnTo>
                  <a:lnTo>
                    <a:pt x="909" y="687"/>
                  </a:lnTo>
                  <a:lnTo>
                    <a:pt x="891" y="700"/>
                  </a:lnTo>
                  <a:lnTo>
                    <a:pt x="871" y="714"/>
                  </a:lnTo>
                  <a:lnTo>
                    <a:pt x="852" y="727"/>
                  </a:lnTo>
                  <a:lnTo>
                    <a:pt x="831" y="742"/>
                  </a:lnTo>
                  <a:lnTo>
                    <a:pt x="807" y="756"/>
                  </a:lnTo>
                  <a:lnTo>
                    <a:pt x="784" y="770"/>
                  </a:lnTo>
                  <a:lnTo>
                    <a:pt x="761" y="785"/>
                  </a:lnTo>
                  <a:lnTo>
                    <a:pt x="735" y="799"/>
                  </a:lnTo>
                  <a:lnTo>
                    <a:pt x="702" y="818"/>
                  </a:lnTo>
                  <a:lnTo>
                    <a:pt x="671" y="838"/>
                  </a:lnTo>
                  <a:lnTo>
                    <a:pt x="644" y="856"/>
                  </a:lnTo>
                  <a:lnTo>
                    <a:pt x="620" y="874"/>
                  </a:lnTo>
                  <a:lnTo>
                    <a:pt x="598" y="891"/>
                  </a:lnTo>
                  <a:lnTo>
                    <a:pt x="580" y="908"/>
                  </a:lnTo>
                  <a:lnTo>
                    <a:pt x="564" y="925"/>
                  </a:lnTo>
                  <a:lnTo>
                    <a:pt x="552" y="941"/>
                  </a:lnTo>
                  <a:lnTo>
                    <a:pt x="542" y="956"/>
                  </a:lnTo>
                  <a:lnTo>
                    <a:pt x="533" y="976"/>
                  </a:lnTo>
                  <a:lnTo>
                    <a:pt x="524" y="995"/>
                  </a:lnTo>
                  <a:lnTo>
                    <a:pt x="517" y="1017"/>
                  </a:lnTo>
                  <a:lnTo>
                    <a:pt x="511" y="1042"/>
                  </a:lnTo>
                  <a:lnTo>
                    <a:pt x="506" y="1068"/>
                  </a:lnTo>
                  <a:lnTo>
                    <a:pt x="502" y="1097"/>
                  </a:lnTo>
                  <a:lnTo>
                    <a:pt x="499" y="1127"/>
                  </a:lnTo>
                  <a:close/>
                  <a:moveTo>
                    <a:pt x="495" y="1302"/>
                  </a:moveTo>
                  <a:lnTo>
                    <a:pt x="515" y="1304"/>
                  </a:lnTo>
                  <a:lnTo>
                    <a:pt x="534" y="1306"/>
                  </a:lnTo>
                  <a:lnTo>
                    <a:pt x="552" y="1310"/>
                  </a:lnTo>
                  <a:lnTo>
                    <a:pt x="569" y="1317"/>
                  </a:lnTo>
                  <a:lnTo>
                    <a:pt x="586" y="1325"/>
                  </a:lnTo>
                  <a:lnTo>
                    <a:pt x="602" y="1334"/>
                  </a:lnTo>
                  <a:lnTo>
                    <a:pt x="618" y="1345"/>
                  </a:lnTo>
                  <a:lnTo>
                    <a:pt x="632" y="1358"/>
                  </a:lnTo>
                  <a:lnTo>
                    <a:pt x="645" y="1373"/>
                  </a:lnTo>
                  <a:lnTo>
                    <a:pt x="657" y="1388"/>
                  </a:lnTo>
                  <a:lnTo>
                    <a:pt x="666" y="1404"/>
                  </a:lnTo>
                  <a:lnTo>
                    <a:pt x="673" y="1419"/>
                  </a:lnTo>
                  <a:lnTo>
                    <a:pt x="680" y="1438"/>
                  </a:lnTo>
                  <a:lnTo>
                    <a:pt x="684" y="1456"/>
                  </a:lnTo>
                  <a:lnTo>
                    <a:pt x="686" y="1474"/>
                  </a:lnTo>
                  <a:lnTo>
                    <a:pt x="688" y="1494"/>
                  </a:lnTo>
                  <a:lnTo>
                    <a:pt x="686" y="1513"/>
                  </a:lnTo>
                  <a:lnTo>
                    <a:pt x="684" y="1533"/>
                  </a:lnTo>
                  <a:lnTo>
                    <a:pt x="680" y="1551"/>
                  </a:lnTo>
                  <a:lnTo>
                    <a:pt x="675" y="1568"/>
                  </a:lnTo>
                  <a:lnTo>
                    <a:pt x="667" y="1585"/>
                  </a:lnTo>
                  <a:lnTo>
                    <a:pt x="657" y="1602"/>
                  </a:lnTo>
                  <a:lnTo>
                    <a:pt x="646" y="1617"/>
                  </a:lnTo>
                  <a:lnTo>
                    <a:pt x="633" y="1632"/>
                  </a:lnTo>
                  <a:lnTo>
                    <a:pt x="619" y="1645"/>
                  </a:lnTo>
                  <a:lnTo>
                    <a:pt x="603" y="1656"/>
                  </a:lnTo>
                  <a:lnTo>
                    <a:pt x="588" y="1667"/>
                  </a:lnTo>
                  <a:lnTo>
                    <a:pt x="571" y="1674"/>
                  </a:lnTo>
                  <a:lnTo>
                    <a:pt x="554" y="1681"/>
                  </a:lnTo>
                  <a:lnTo>
                    <a:pt x="536" y="1685"/>
                  </a:lnTo>
                  <a:lnTo>
                    <a:pt x="516" y="1687"/>
                  </a:lnTo>
                  <a:lnTo>
                    <a:pt x="497" y="1689"/>
                  </a:lnTo>
                  <a:lnTo>
                    <a:pt x="477" y="1687"/>
                  </a:lnTo>
                  <a:lnTo>
                    <a:pt x="458" y="1685"/>
                  </a:lnTo>
                  <a:lnTo>
                    <a:pt x="439" y="1681"/>
                  </a:lnTo>
                  <a:lnTo>
                    <a:pt x="422" y="1674"/>
                  </a:lnTo>
                  <a:lnTo>
                    <a:pt x="405" y="1667"/>
                  </a:lnTo>
                  <a:lnTo>
                    <a:pt x="390" y="1658"/>
                  </a:lnTo>
                  <a:lnTo>
                    <a:pt x="374" y="1646"/>
                  </a:lnTo>
                  <a:lnTo>
                    <a:pt x="360" y="1633"/>
                  </a:lnTo>
                  <a:lnTo>
                    <a:pt x="347" y="1619"/>
                  </a:lnTo>
                  <a:lnTo>
                    <a:pt x="335" y="1603"/>
                  </a:lnTo>
                  <a:lnTo>
                    <a:pt x="326" y="1587"/>
                  </a:lnTo>
                  <a:lnTo>
                    <a:pt x="318" y="1570"/>
                  </a:lnTo>
                  <a:lnTo>
                    <a:pt x="312" y="1553"/>
                  </a:lnTo>
                  <a:lnTo>
                    <a:pt x="307" y="1535"/>
                  </a:lnTo>
                  <a:lnTo>
                    <a:pt x="304" y="1516"/>
                  </a:lnTo>
                  <a:lnTo>
                    <a:pt x="303" y="1496"/>
                  </a:lnTo>
                  <a:lnTo>
                    <a:pt x="304" y="1477"/>
                  </a:lnTo>
                  <a:lnTo>
                    <a:pt x="307" y="1457"/>
                  </a:lnTo>
                  <a:lnTo>
                    <a:pt x="311" y="1439"/>
                  </a:lnTo>
                  <a:lnTo>
                    <a:pt x="317" y="1422"/>
                  </a:lnTo>
                  <a:lnTo>
                    <a:pt x="325" y="1405"/>
                  </a:lnTo>
                  <a:lnTo>
                    <a:pt x="334" y="1390"/>
                  </a:lnTo>
                  <a:lnTo>
                    <a:pt x="346" y="1374"/>
                  </a:lnTo>
                  <a:lnTo>
                    <a:pt x="359" y="1360"/>
                  </a:lnTo>
                  <a:lnTo>
                    <a:pt x="373" y="1347"/>
                  </a:lnTo>
                  <a:lnTo>
                    <a:pt x="389" y="1335"/>
                  </a:lnTo>
                  <a:lnTo>
                    <a:pt x="404" y="1325"/>
                  </a:lnTo>
                  <a:lnTo>
                    <a:pt x="421" y="1317"/>
                  </a:lnTo>
                  <a:lnTo>
                    <a:pt x="438" y="1310"/>
                  </a:lnTo>
                  <a:lnTo>
                    <a:pt x="456" y="1306"/>
                  </a:lnTo>
                  <a:lnTo>
                    <a:pt x="476" y="1304"/>
                  </a:lnTo>
                  <a:lnTo>
                    <a:pt x="495" y="1302"/>
                  </a:lnTo>
                  <a:close/>
                </a:path>
              </a:pathLst>
            </a:custGeom>
            <a:solidFill>
              <a:srgbClr val="A89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27" name="Freeform 19">
              <a:extLst>
                <a:ext uri="{FF2B5EF4-FFF2-40B4-BE49-F238E27FC236}">
                  <a16:creationId xmlns:a16="http://schemas.microsoft.com/office/drawing/2014/main" id="{FFA1CBA2-B935-4CF7-88E6-E61772EAC4EE}"/>
                </a:ext>
              </a:extLst>
            </p:cNvPr>
            <p:cNvSpPr>
              <a:spLocks noEditPoints="1"/>
            </p:cNvSpPr>
            <p:nvPr/>
          </p:nvSpPr>
          <p:spPr bwMode="auto">
            <a:xfrm>
              <a:off x="2660" y="1173"/>
              <a:ext cx="1088" cy="1687"/>
            </a:xfrm>
            <a:custGeom>
              <a:avLst/>
              <a:gdLst>
                <a:gd name="T0" fmla="*/ 447 w 1088"/>
                <a:gd name="T1" fmla="*/ 1013 h 1687"/>
                <a:gd name="T2" fmla="*/ 470 w 1088"/>
                <a:gd name="T3" fmla="*/ 895 h 1687"/>
                <a:gd name="T4" fmla="*/ 516 w 1088"/>
                <a:gd name="T5" fmla="*/ 805 h 1687"/>
                <a:gd name="T6" fmla="*/ 581 w 1088"/>
                <a:gd name="T7" fmla="*/ 696 h 1687"/>
                <a:gd name="T8" fmla="*/ 629 w 1088"/>
                <a:gd name="T9" fmla="*/ 602 h 1687"/>
                <a:gd name="T10" fmla="*/ 661 w 1088"/>
                <a:gd name="T11" fmla="*/ 488 h 1687"/>
                <a:gd name="T12" fmla="*/ 661 w 1088"/>
                <a:gd name="T13" fmla="*/ 319 h 1687"/>
                <a:gd name="T14" fmla="*/ 625 w 1088"/>
                <a:gd name="T15" fmla="*/ 203 h 1687"/>
                <a:gd name="T16" fmla="*/ 555 w 1088"/>
                <a:gd name="T17" fmla="*/ 127 h 1687"/>
                <a:gd name="T18" fmla="*/ 470 w 1088"/>
                <a:gd name="T19" fmla="*/ 91 h 1687"/>
                <a:gd name="T20" fmla="*/ 387 w 1088"/>
                <a:gd name="T21" fmla="*/ 88 h 1687"/>
                <a:gd name="T22" fmla="*/ 324 w 1088"/>
                <a:gd name="T23" fmla="*/ 105 h 1687"/>
                <a:gd name="T24" fmla="*/ 280 w 1088"/>
                <a:gd name="T25" fmla="*/ 134 h 1687"/>
                <a:gd name="T26" fmla="*/ 261 w 1088"/>
                <a:gd name="T27" fmla="*/ 161 h 1687"/>
                <a:gd name="T28" fmla="*/ 264 w 1088"/>
                <a:gd name="T29" fmla="*/ 200 h 1687"/>
                <a:gd name="T30" fmla="*/ 311 w 1088"/>
                <a:gd name="T31" fmla="*/ 278 h 1687"/>
                <a:gd name="T32" fmla="*/ 341 w 1088"/>
                <a:gd name="T33" fmla="*/ 356 h 1687"/>
                <a:gd name="T34" fmla="*/ 343 w 1088"/>
                <a:gd name="T35" fmla="*/ 419 h 1687"/>
                <a:gd name="T36" fmla="*/ 319 w 1088"/>
                <a:gd name="T37" fmla="*/ 467 h 1687"/>
                <a:gd name="T38" fmla="*/ 275 w 1088"/>
                <a:gd name="T39" fmla="*/ 505 h 1687"/>
                <a:gd name="T40" fmla="*/ 216 w 1088"/>
                <a:gd name="T41" fmla="*/ 524 h 1687"/>
                <a:gd name="T42" fmla="*/ 146 w 1088"/>
                <a:gd name="T43" fmla="*/ 524 h 1687"/>
                <a:gd name="T44" fmla="*/ 81 w 1088"/>
                <a:gd name="T45" fmla="*/ 501 h 1687"/>
                <a:gd name="T46" fmla="*/ 30 w 1088"/>
                <a:gd name="T47" fmla="*/ 454 h 1687"/>
                <a:gd name="T48" fmla="*/ 4 w 1088"/>
                <a:gd name="T49" fmla="*/ 392 h 1687"/>
                <a:gd name="T50" fmla="*/ 10 w 1088"/>
                <a:gd name="T51" fmla="*/ 288 h 1687"/>
                <a:gd name="T52" fmla="*/ 80 w 1088"/>
                <a:gd name="T53" fmla="*/ 164 h 1687"/>
                <a:gd name="T54" fmla="*/ 179 w 1088"/>
                <a:gd name="T55" fmla="*/ 83 h 1687"/>
                <a:gd name="T56" fmla="*/ 263 w 1088"/>
                <a:gd name="T57" fmla="*/ 43 h 1687"/>
                <a:gd name="T58" fmla="*/ 362 w 1088"/>
                <a:gd name="T59" fmla="*/ 16 h 1687"/>
                <a:gd name="T60" fmla="*/ 474 w 1088"/>
                <a:gd name="T61" fmla="*/ 1 h 1687"/>
                <a:gd name="T62" fmla="*/ 600 w 1088"/>
                <a:gd name="T63" fmla="*/ 1 h 1687"/>
                <a:gd name="T64" fmla="*/ 720 w 1088"/>
                <a:gd name="T65" fmla="*/ 14 h 1687"/>
                <a:gd name="T66" fmla="*/ 823 w 1088"/>
                <a:gd name="T67" fmla="*/ 42 h 1687"/>
                <a:gd name="T68" fmla="*/ 908 w 1088"/>
                <a:gd name="T69" fmla="*/ 82 h 1687"/>
                <a:gd name="T70" fmla="*/ 1009 w 1088"/>
                <a:gd name="T71" fmla="*/ 165 h 1687"/>
                <a:gd name="T72" fmla="*/ 1079 w 1088"/>
                <a:gd name="T73" fmla="*/ 299 h 1687"/>
                <a:gd name="T74" fmla="*/ 1084 w 1088"/>
                <a:gd name="T75" fmla="*/ 431 h 1687"/>
                <a:gd name="T76" fmla="*/ 1048 w 1088"/>
                <a:gd name="T77" fmla="*/ 535 h 1687"/>
                <a:gd name="T78" fmla="*/ 996 w 1088"/>
                <a:gd name="T79" fmla="*/ 609 h 1687"/>
                <a:gd name="T80" fmla="*/ 944 w 1088"/>
                <a:gd name="T81" fmla="*/ 660 h 1687"/>
                <a:gd name="T82" fmla="*/ 873 w 1088"/>
                <a:gd name="T83" fmla="*/ 713 h 1687"/>
                <a:gd name="T84" fmla="*/ 785 w 1088"/>
                <a:gd name="T85" fmla="*/ 769 h 1687"/>
                <a:gd name="T86" fmla="*/ 672 w 1088"/>
                <a:gd name="T87" fmla="*/ 838 h 1687"/>
                <a:gd name="T88" fmla="*/ 581 w 1088"/>
                <a:gd name="T89" fmla="*/ 908 h 1687"/>
                <a:gd name="T90" fmla="*/ 534 w 1088"/>
                <a:gd name="T91" fmla="*/ 974 h 1687"/>
                <a:gd name="T92" fmla="*/ 506 w 1088"/>
                <a:gd name="T93" fmla="*/ 1068 h 1687"/>
                <a:gd name="T94" fmla="*/ 516 w 1088"/>
                <a:gd name="T95" fmla="*/ 1304 h 1687"/>
                <a:gd name="T96" fmla="*/ 587 w 1088"/>
                <a:gd name="T97" fmla="*/ 1324 h 1687"/>
                <a:gd name="T98" fmla="*/ 646 w 1088"/>
                <a:gd name="T99" fmla="*/ 1373 h 1687"/>
                <a:gd name="T100" fmla="*/ 681 w 1088"/>
                <a:gd name="T101" fmla="*/ 1436 h 1687"/>
                <a:gd name="T102" fmla="*/ 687 w 1088"/>
                <a:gd name="T103" fmla="*/ 1513 h 1687"/>
                <a:gd name="T104" fmla="*/ 666 w 1088"/>
                <a:gd name="T105" fmla="*/ 1585 h 1687"/>
                <a:gd name="T106" fmla="*/ 618 w 1088"/>
                <a:gd name="T107" fmla="*/ 1643 h 1687"/>
                <a:gd name="T108" fmla="*/ 555 w 1088"/>
                <a:gd name="T109" fmla="*/ 1680 h 1687"/>
                <a:gd name="T110" fmla="*/ 479 w 1088"/>
                <a:gd name="T111" fmla="*/ 1687 h 1687"/>
                <a:gd name="T112" fmla="*/ 408 w 1088"/>
                <a:gd name="T113" fmla="*/ 1667 h 1687"/>
                <a:gd name="T114" fmla="*/ 348 w 1088"/>
                <a:gd name="T115" fmla="*/ 1617 h 1687"/>
                <a:gd name="T116" fmla="*/ 313 w 1088"/>
                <a:gd name="T117" fmla="*/ 1552 h 1687"/>
                <a:gd name="T118" fmla="*/ 306 w 1088"/>
                <a:gd name="T119" fmla="*/ 1475 h 1687"/>
                <a:gd name="T120" fmla="*/ 327 w 1088"/>
                <a:gd name="T121" fmla="*/ 1405 h 1687"/>
                <a:gd name="T122" fmla="*/ 375 w 1088"/>
                <a:gd name="T123" fmla="*/ 1346 h 1687"/>
                <a:gd name="T124" fmla="*/ 439 w 1088"/>
                <a:gd name="T125" fmla="*/ 1310 h 1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88" h="1687">
                  <a:moveTo>
                    <a:pt x="500" y="1128"/>
                  </a:moveTo>
                  <a:lnTo>
                    <a:pt x="445" y="1128"/>
                  </a:lnTo>
                  <a:lnTo>
                    <a:pt x="444" y="1067"/>
                  </a:lnTo>
                  <a:lnTo>
                    <a:pt x="447" y="1013"/>
                  </a:lnTo>
                  <a:lnTo>
                    <a:pt x="450" y="968"/>
                  </a:lnTo>
                  <a:lnTo>
                    <a:pt x="458" y="930"/>
                  </a:lnTo>
                  <a:lnTo>
                    <a:pt x="464" y="913"/>
                  </a:lnTo>
                  <a:lnTo>
                    <a:pt x="470" y="895"/>
                  </a:lnTo>
                  <a:lnTo>
                    <a:pt x="479" y="874"/>
                  </a:lnTo>
                  <a:lnTo>
                    <a:pt x="490" y="853"/>
                  </a:lnTo>
                  <a:lnTo>
                    <a:pt x="501" y="830"/>
                  </a:lnTo>
                  <a:lnTo>
                    <a:pt x="516" y="805"/>
                  </a:lnTo>
                  <a:lnTo>
                    <a:pt x="531" y="779"/>
                  </a:lnTo>
                  <a:lnTo>
                    <a:pt x="548" y="751"/>
                  </a:lnTo>
                  <a:lnTo>
                    <a:pt x="565" y="722"/>
                  </a:lnTo>
                  <a:lnTo>
                    <a:pt x="581" y="696"/>
                  </a:lnTo>
                  <a:lnTo>
                    <a:pt x="595" y="670"/>
                  </a:lnTo>
                  <a:lnTo>
                    <a:pt x="608" y="647"/>
                  </a:lnTo>
                  <a:lnTo>
                    <a:pt x="620" y="624"/>
                  </a:lnTo>
                  <a:lnTo>
                    <a:pt x="629" y="602"/>
                  </a:lnTo>
                  <a:lnTo>
                    <a:pt x="637" y="583"/>
                  </a:lnTo>
                  <a:lnTo>
                    <a:pt x="643" y="565"/>
                  </a:lnTo>
                  <a:lnTo>
                    <a:pt x="653" y="528"/>
                  </a:lnTo>
                  <a:lnTo>
                    <a:pt x="661" y="488"/>
                  </a:lnTo>
                  <a:lnTo>
                    <a:pt x="665" y="442"/>
                  </a:lnTo>
                  <a:lnTo>
                    <a:pt x="666" y="393"/>
                  </a:lnTo>
                  <a:lnTo>
                    <a:pt x="665" y="355"/>
                  </a:lnTo>
                  <a:lnTo>
                    <a:pt x="661" y="319"/>
                  </a:lnTo>
                  <a:lnTo>
                    <a:pt x="656" y="286"/>
                  </a:lnTo>
                  <a:lnTo>
                    <a:pt x="647" y="255"/>
                  </a:lnTo>
                  <a:lnTo>
                    <a:pt x="637" y="228"/>
                  </a:lnTo>
                  <a:lnTo>
                    <a:pt x="625" y="203"/>
                  </a:lnTo>
                  <a:lnTo>
                    <a:pt x="609" y="180"/>
                  </a:lnTo>
                  <a:lnTo>
                    <a:pt x="592" y="160"/>
                  </a:lnTo>
                  <a:lnTo>
                    <a:pt x="574" y="143"/>
                  </a:lnTo>
                  <a:lnTo>
                    <a:pt x="555" y="127"/>
                  </a:lnTo>
                  <a:lnTo>
                    <a:pt x="535" y="114"/>
                  </a:lnTo>
                  <a:lnTo>
                    <a:pt x="514" y="104"/>
                  </a:lnTo>
                  <a:lnTo>
                    <a:pt x="492" y="96"/>
                  </a:lnTo>
                  <a:lnTo>
                    <a:pt x="470" y="91"/>
                  </a:lnTo>
                  <a:lnTo>
                    <a:pt x="447" y="87"/>
                  </a:lnTo>
                  <a:lnTo>
                    <a:pt x="423" y="86"/>
                  </a:lnTo>
                  <a:lnTo>
                    <a:pt x="405" y="86"/>
                  </a:lnTo>
                  <a:lnTo>
                    <a:pt x="387" y="88"/>
                  </a:lnTo>
                  <a:lnTo>
                    <a:pt x="370" y="91"/>
                  </a:lnTo>
                  <a:lnTo>
                    <a:pt x="354" y="95"/>
                  </a:lnTo>
                  <a:lnTo>
                    <a:pt x="339" y="100"/>
                  </a:lnTo>
                  <a:lnTo>
                    <a:pt x="324" y="105"/>
                  </a:lnTo>
                  <a:lnTo>
                    <a:pt x="310" y="113"/>
                  </a:lnTo>
                  <a:lnTo>
                    <a:pt x="297" y="121"/>
                  </a:lnTo>
                  <a:lnTo>
                    <a:pt x="288" y="127"/>
                  </a:lnTo>
                  <a:lnTo>
                    <a:pt x="280" y="134"/>
                  </a:lnTo>
                  <a:lnTo>
                    <a:pt x="274" y="141"/>
                  </a:lnTo>
                  <a:lnTo>
                    <a:pt x="268" y="147"/>
                  </a:lnTo>
                  <a:lnTo>
                    <a:pt x="263" y="155"/>
                  </a:lnTo>
                  <a:lnTo>
                    <a:pt x="261" y="161"/>
                  </a:lnTo>
                  <a:lnTo>
                    <a:pt x="258" y="168"/>
                  </a:lnTo>
                  <a:lnTo>
                    <a:pt x="258" y="176"/>
                  </a:lnTo>
                  <a:lnTo>
                    <a:pt x="259" y="186"/>
                  </a:lnTo>
                  <a:lnTo>
                    <a:pt x="264" y="200"/>
                  </a:lnTo>
                  <a:lnTo>
                    <a:pt x="274" y="216"/>
                  </a:lnTo>
                  <a:lnTo>
                    <a:pt x="285" y="235"/>
                  </a:lnTo>
                  <a:lnTo>
                    <a:pt x="300" y="258"/>
                  </a:lnTo>
                  <a:lnTo>
                    <a:pt x="311" y="278"/>
                  </a:lnTo>
                  <a:lnTo>
                    <a:pt x="322" y="299"/>
                  </a:lnTo>
                  <a:lnTo>
                    <a:pt x="330" y="319"/>
                  </a:lnTo>
                  <a:lnTo>
                    <a:pt x="336" y="338"/>
                  </a:lnTo>
                  <a:lnTo>
                    <a:pt x="341" y="356"/>
                  </a:lnTo>
                  <a:lnTo>
                    <a:pt x="344" y="373"/>
                  </a:lnTo>
                  <a:lnTo>
                    <a:pt x="345" y="390"/>
                  </a:lnTo>
                  <a:lnTo>
                    <a:pt x="344" y="405"/>
                  </a:lnTo>
                  <a:lnTo>
                    <a:pt x="343" y="419"/>
                  </a:lnTo>
                  <a:lnTo>
                    <a:pt x="339" y="432"/>
                  </a:lnTo>
                  <a:lnTo>
                    <a:pt x="333" y="444"/>
                  </a:lnTo>
                  <a:lnTo>
                    <a:pt x="327" y="455"/>
                  </a:lnTo>
                  <a:lnTo>
                    <a:pt x="319" y="467"/>
                  </a:lnTo>
                  <a:lnTo>
                    <a:pt x="310" y="477"/>
                  </a:lnTo>
                  <a:lnTo>
                    <a:pt x="300" y="488"/>
                  </a:lnTo>
                  <a:lnTo>
                    <a:pt x="288" y="497"/>
                  </a:lnTo>
                  <a:lnTo>
                    <a:pt x="275" y="505"/>
                  </a:lnTo>
                  <a:lnTo>
                    <a:pt x="262" y="511"/>
                  </a:lnTo>
                  <a:lnTo>
                    <a:pt x="248" y="516"/>
                  </a:lnTo>
                  <a:lnTo>
                    <a:pt x="232" y="522"/>
                  </a:lnTo>
                  <a:lnTo>
                    <a:pt x="216" y="524"/>
                  </a:lnTo>
                  <a:lnTo>
                    <a:pt x="201" y="527"/>
                  </a:lnTo>
                  <a:lnTo>
                    <a:pt x="184" y="527"/>
                  </a:lnTo>
                  <a:lnTo>
                    <a:pt x="164" y="526"/>
                  </a:lnTo>
                  <a:lnTo>
                    <a:pt x="146" y="524"/>
                  </a:lnTo>
                  <a:lnTo>
                    <a:pt x="129" y="520"/>
                  </a:lnTo>
                  <a:lnTo>
                    <a:pt x="112" y="515"/>
                  </a:lnTo>
                  <a:lnTo>
                    <a:pt x="97" y="509"/>
                  </a:lnTo>
                  <a:lnTo>
                    <a:pt x="81" y="501"/>
                  </a:lnTo>
                  <a:lnTo>
                    <a:pt x="67" y="490"/>
                  </a:lnTo>
                  <a:lnTo>
                    <a:pt x="54" y="480"/>
                  </a:lnTo>
                  <a:lnTo>
                    <a:pt x="41" y="468"/>
                  </a:lnTo>
                  <a:lnTo>
                    <a:pt x="30" y="454"/>
                  </a:lnTo>
                  <a:lnTo>
                    <a:pt x="21" y="441"/>
                  </a:lnTo>
                  <a:lnTo>
                    <a:pt x="13" y="425"/>
                  </a:lnTo>
                  <a:lnTo>
                    <a:pt x="8" y="410"/>
                  </a:lnTo>
                  <a:lnTo>
                    <a:pt x="4" y="392"/>
                  </a:lnTo>
                  <a:lnTo>
                    <a:pt x="2" y="375"/>
                  </a:lnTo>
                  <a:lnTo>
                    <a:pt x="0" y="355"/>
                  </a:lnTo>
                  <a:lnTo>
                    <a:pt x="3" y="320"/>
                  </a:lnTo>
                  <a:lnTo>
                    <a:pt x="10" y="288"/>
                  </a:lnTo>
                  <a:lnTo>
                    <a:pt x="20" y="255"/>
                  </a:lnTo>
                  <a:lnTo>
                    <a:pt x="36" y="224"/>
                  </a:lnTo>
                  <a:lnTo>
                    <a:pt x="55" y="193"/>
                  </a:lnTo>
                  <a:lnTo>
                    <a:pt x="80" y="164"/>
                  </a:lnTo>
                  <a:lnTo>
                    <a:pt x="108" y="135"/>
                  </a:lnTo>
                  <a:lnTo>
                    <a:pt x="141" y="108"/>
                  </a:lnTo>
                  <a:lnTo>
                    <a:pt x="159" y="95"/>
                  </a:lnTo>
                  <a:lnTo>
                    <a:pt x="179" y="83"/>
                  </a:lnTo>
                  <a:lnTo>
                    <a:pt x="198" y="72"/>
                  </a:lnTo>
                  <a:lnTo>
                    <a:pt x="219" y="61"/>
                  </a:lnTo>
                  <a:lnTo>
                    <a:pt x="241" y="51"/>
                  </a:lnTo>
                  <a:lnTo>
                    <a:pt x="263" y="43"/>
                  </a:lnTo>
                  <a:lnTo>
                    <a:pt x="287" y="34"/>
                  </a:lnTo>
                  <a:lnTo>
                    <a:pt x="311" y="27"/>
                  </a:lnTo>
                  <a:lnTo>
                    <a:pt x="336" y="21"/>
                  </a:lnTo>
                  <a:lnTo>
                    <a:pt x="362" y="16"/>
                  </a:lnTo>
                  <a:lnTo>
                    <a:pt x="388" y="10"/>
                  </a:lnTo>
                  <a:lnTo>
                    <a:pt x="417" y="7"/>
                  </a:lnTo>
                  <a:lnTo>
                    <a:pt x="444" y="4"/>
                  </a:lnTo>
                  <a:lnTo>
                    <a:pt x="474" y="1"/>
                  </a:lnTo>
                  <a:lnTo>
                    <a:pt x="504" y="0"/>
                  </a:lnTo>
                  <a:lnTo>
                    <a:pt x="535" y="0"/>
                  </a:lnTo>
                  <a:lnTo>
                    <a:pt x="568" y="0"/>
                  </a:lnTo>
                  <a:lnTo>
                    <a:pt x="600" y="1"/>
                  </a:lnTo>
                  <a:lnTo>
                    <a:pt x="631" y="3"/>
                  </a:lnTo>
                  <a:lnTo>
                    <a:pt x="661" y="7"/>
                  </a:lnTo>
                  <a:lnTo>
                    <a:pt x="691" y="10"/>
                  </a:lnTo>
                  <a:lnTo>
                    <a:pt x="720" y="14"/>
                  </a:lnTo>
                  <a:lnTo>
                    <a:pt x="747" y="20"/>
                  </a:lnTo>
                  <a:lnTo>
                    <a:pt x="773" y="26"/>
                  </a:lnTo>
                  <a:lnTo>
                    <a:pt x="798" y="34"/>
                  </a:lnTo>
                  <a:lnTo>
                    <a:pt x="823" y="42"/>
                  </a:lnTo>
                  <a:lnTo>
                    <a:pt x="846" y="51"/>
                  </a:lnTo>
                  <a:lnTo>
                    <a:pt x="868" y="60"/>
                  </a:lnTo>
                  <a:lnTo>
                    <a:pt x="889" y="70"/>
                  </a:lnTo>
                  <a:lnTo>
                    <a:pt x="908" y="82"/>
                  </a:lnTo>
                  <a:lnTo>
                    <a:pt x="928" y="95"/>
                  </a:lnTo>
                  <a:lnTo>
                    <a:pt x="946" y="108"/>
                  </a:lnTo>
                  <a:lnTo>
                    <a:pt x="980" y="137"/>
                  </a:lnTo>
                  <a:lnTo>
                    <a:pt x="1009" y="165"/>
                  </a:lnTo>
                  <a:lnTo>
                    <a:pt x="1033" y="196"/>
                  </a:lnTo>
                  <a:lnTo>
                    <a:pt x="1053" y="229"/>
                  </a:lnTo>
                  <a:lnTo>
                    <a:pt x="1068" y="264"/>
                  </a:lnTo>
                  <a:lnTo>
                    <a:pt x="1079" y="299"/>
                  </a:lnTo>
                  <a:lnTo>
                    <a:pt x="1085" y="337"/>
                  </a:lnTo>
                  <a:lnTo>
                    <a:pt x="1088" y="375"/>
                  </a:lnTo>
                  <a:lnTo>
                    <a:pt x="1087" y="403"/>
                  </a:lnTo>
                  <a:lnTo>
                    <a:pt x="1084" y="431"/>
                  </a:lnTo>
                  <a:lnTo>
                    <a:pt x="1079" y="458"/>
                  </a:lnTo>
                  <a:lnTo>
                    <a:pt x="1071" y="484"/>
                  </a:lnTo>
                  <a:lnTo>
                    <a:pt x="1061" y="510"/>
                  </a:lnTo>
                  <a:lnTo>
                    <a:pt x="1048" y="535"/>
                  </a:lnTo>
                  <a:lnTo>
                    <a:pt x="1033" y="559"/>
                  </a:lnTo>
                  <a:lnTo>
                    <a:pt x="1016" y="584"/>
                  </a:lnTo>
                  <a:lnTo>
                    <a:pt x="1007" y="596"/>
                  </a:lnTo>
                  <a:lnTo>
                    <a:pt x="996" y="609"/>
                  </a:lnTo>
                  <a:lnTo>
                    <a:pt x="984" y="621"/>
                  </a:lnTo>
                  <a:lnTo>
                    <a:pt x="972" y="634"/>
                  </a:lnTo>
                  <a:lnTo>
                    <a:pt x="958" y="647"/>
                  </a:lnTo>
                  <a:lnTo>
                    <a:pt x="944" y="660"/>
                  </a:lnTo>
                  <a:lnTo>
                    <a:pt x="927" y="673"/>
                  </a:lnTo>
                  <a:lnTo>
                    <a:pt x="910" y="686"/>
                  </a:lnTo>
                  <a:lnTo>
                    <a:pt x="891" y="699"/>
                  </a:lnTo>
                  <a:lnTo>
                    <a:pt x="873" y="713"/>
                  </a:lnTo>
                  <a:lnTo>
                    <a:pt x="852" y="727"/>
                  </a:lnTo>
                  <a:lnTo>
                    <a:pt x="832" y="740"/>
                  </a:lnTo>
                  <a:lnTo>
                    <a:pt x="808" y="755"/>
                  </a:lnTo>
                  <a:lnTo>
                    <a:pt x="785" y="769"/>
                  </a:lnTo>
                  <a:lnTo>
                    <a:pt x="761" y="784"/>
                  </a:lnTo>
                  <a:lnTo>
                    <a:pt x="735" y="799"/>
                  </a:lnTo>
                  <a:lnTo>
                    <a:pt x="703" y="818"/>
                  </a:lnTo>
                  <a:lnTo>
                    <a:pt x="672" y="838"/>
                  </a:lnTo>
                  <a:lnTo>
                    <a:pt x="644" y="856"/>
                  </a:lnTo>
                  <a:lnTo>
                    <a:pt x="621" y="874"/>
                  </a:lnTo>
                  <a:lnTo>
                    <a:pt x="599" y="891"/>
                  </a:lnTo>
                  <a:lnTo>
                    <a:pt x="581" y="908"/>
                  </a:lnTo>
                  <a:lnTo>
                    <a:pt x="565" y="924"/>
                  </a:lnTo>
                  <a:lnTo>
                    <a:pt x="552" y="939"/>
                  </a:lnTo>
                  <a:lnTo>
                    <a:pt x="542" y="956"/>
                  </a:lnTo>
                  <a:lnTo>
                    <a:pt x="534" y="974"/>
                  </a:lnTo>
                  <a:lnTo>
                    <a:pt x="525" y="995"/>
                  </a:lnTo>
                  <a:lnTo>
                    <a:pt x="518" y="1017"/>
                  </a:lnTo>
                  <a:lnTo>
                    <a:pt x="512" y="1042"/>
                  </a:lnTo>
                  <a:lnTo>
                    <a:pt x="506" y="1068"/>
                  </a:lnTo>
                  <a:lnTo>
                    <a:pt x="503" y="1097"/>
                  </a:lnTo>
                  <a:lnTo>
                    <a:pt x="500" y="1128"/>
                  </a:lnTo>
                  <a:close/>
                  <a:moveTo>
                    <a:pt x="496" y="1302"/>
                  </a:moveTo>
                  <a:lnTo>
                    <a:pt x="516" y="1304"/>
                  </a:lnTo>
                  <a:lnTo>
                    <a:pt x="535" y="1306"/>
                  </a:lnTo>
                  <a:lnTo>
                    <a:pt x="553" y="1310"/>
                  </a:lnTo>
                  <a:lnTo>
                    <a:pt x="570" y="1317"/>
                  </a:lnTo>
                  <a:lnTo>
                    <a:pt x="587" y="1324"/>
                  </a:lnTo>
                  <a:lnTo>
                    <a:pt x="603" y="1333"/>
                  </a:lnTo>
                  <a:lnTo>
                    <a:pt x="617" y="1345"/>
                  </a:lnTo>
                  <a:lnTo>
                    <a:pt x="631" y="1358"/>
                  </a:lnTo>
                  <a:lnTo>
                    <a:pt x="646" y="1373"/>
                  </a:lnTo>
                  <a:lnTo>
                    <a:pt x="657" y="1387"/>
                  </a:lnTo>
                  <a:lnTo>
                    <a:pt x="666" y="1402"/>
                  </a:lnTo>
                  <a:lnTo>
                    <a:pt x="674" y="1419"/>
                  </a:lnTo>
                  <a:lnTo>
                    <a:pt x="681" y="1436"/>
                  </a:lnTo>
                  <a:lnTo>
                    <a:pt x="685" y="1454"/>
                  </a:lnTo>
                  <a:lnTo>
                    <a:pt x="687" y="1474"/>
                  </a:lnTo>
                  <a:lnTo>
                    <a:pt x="689" y="1493"/>
                  </a:lnTo>
                  <a:lnTo>
                    <a:pt x="687" y="1513"/>
                  </a:lnTo>
                  <a:lnTo>
                    <a:pt x="685" y="1533"/>
                  </a:lnTo>
                  <a:lnTo>
                    <a:pt x="681" y="1551"/>
                  </a:lnTo>
                  <a:lnTo>
                    <a:pt x="674" y="1568"/>
                  </a:lnTo>
                  <a:lnTo>
                    <a:pt x="666" y="1585"/>
                  </a:lnTo>
                  <a:lnTo>
                    <a:pt x="657" y="1600"/>
                  </a:lnTo>
                  <a:lnTo>
                    <a:pt x="646" y="1616"/>
                  </a:lnTo>
                  <a:lnTo>
                    <a:pt x="633" y="1630"/>
                  </a:lnTo>
                  <a:lnTo>
                    <a:pt x="618" y="1643"/>
                  </a:lnTo>
                  <a:lnTo>
                    <a:pt x="604" y="1655"/>
                  </a:lnTo>
                  <a:lnTo>
                    <a:pt x="588" y="1665"/>
                  </a:lnTo>
                  <a:lnTo>
                    <a:pt x="571" y="1673"/>
                  </a:lnTo>
                  <a:lnTo>
                    <a:pt x="555" y="1680"/>
                  </a:lnTo>
                  <a:lnTo>
                    <a:pt x="536" y="1683"/>
                  </a:lnTo>
                  <a:lnTo>
                    <a:pt x="518" y="1686"/>
                  </a:lnTo>
                  <a:lnTo>
                    <a:pt x="499" y="1687"/>
                  </a:lnTo>
                  <a:lnTo>
                    <a:pt x="479" y="1687"/>
                  </a:lnTo>
                  <a:lnTo>
                    <a:pt x="460" y="1685"/>
                  </a:lnTo>
                  <a:lnTo>
                    <a:pt x="441" y="1680"/>
                  </a:lnTo>
                  <a:lnTo>
                    <a:pt x="424" y="1674"/>
                  </a:lnTo>
                  <a:lnTo>
                    <a:pt x="408" y="1667"/>
                  </a:lnTo>
                  <a:lnTo>
                    <a:pt x="392" y="1656"/>
                  </a:lnTo>
                  <a:lnTo>
                    <a:pt x="376" y="1644"/>
                  </a:lnTo>
                  <a:lnTo>
                    <a:pt x="362" y="1631"/>
                  </a:lnTo>
                  <a:lnTo>
                    <a:pt x="348" y="1617"/>
                  </a:lnTo>
                  <a:lnTo>
                    <a:pt x="336" y="1601"/>
                  </a:lnTo>
                  <a:lnTo>
                    <a:pt x="327" y="1586"/>
                  </a:lnTo>
                  <a:lnTo>
                    <a:pt x="319" y="1569"/>
                  </a:lnTo>
                  <a:lnTo>
                    <a:pt x="313" y="1552"/>
                  </a:lnTo>
                  <a:lnTo>
                    <a:pt x="309" y="1534"/>
                  </a:lnTo>
                  <a:lnTo>
                    <a:pt x="306" y="1514"/>
                  </a:lnTo>
                  <a:lnTo>
                    <a:pt x="305" y="1495"/>
                  </a:lnTo>
                  <a:lnTo>
                    <a:pt x="306" y="1475"/>
                  </a:lnTo>
                  <a:lnTo>
                    <a:pt x="309" y="1457"/>
                  </a:lnTo>
                  <a:lnTo>
                    <a:pt x="313" y="1439"/>
                  </a:lnTo>
                  <a:lnTo>
                    <a:pt x="319" y="1421"/>
                  </a:lnTo>
                  <a:lnTo>
                    <a:pt x="327" y="1405"/>
                  </a:lnTo>
                  <a:lnTo>
                    <a:pt x="336" y="1389"/>
                  </a:lnTo>
                  <a:lnTo>
                    <a:pt x="348" y="1374"/>
                  </a:lnTo>
                  <a:lnTo>
                    <a:pt x="361" y="1359"/>
                  </a:lnTo>
                  <a:lnTo>
                    <a:pt x="375" y="1346"/>
                  </a:lnTo>
                  <a:lnTo>
                    <a:pt x="389" y="1335"/>
                  </a:lnTo>
                  <a:lnTo>
                    <a:pt x="405" y="1324"/>
                  </a:lnTo>
                  <a:lnTo>
                    <a:pt x="422" y="1317"/>
                  </a:lnTo>
                  <a:lnTo>
                    <a:pt x="439" y="1310"/>
                  </a:lnTo>
                  <a:lnTo>
                    <a:pt x="457" y="1306"/>
                  </a:lnTo>
                  <a:lnTo>
                    <a:pt x="477" y="1304"/>
                  </a:lnTo>
                  <a:lnTo>
                    <a:pt x="496" y="1302"/>
                  </a:lnTo>
                  <a:close/>
                </a:path>
              </a:pathLst>
            </a:custGeom>
            <a:solidFill>
              <a:srgbClr val="E8D1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28" name="Freeform 20">
              <a:extLst>
                <a:ext uri="{FF2B5EF4-FFF2-40B4-BE49-F238E27FC236}">
                  <a16:creationId xmlns:a16="http://schemas.microsoft.com/office/drawing/2014/main" id="{9AFBDFF5-9D54-478D-88B4-6B2CCF02E68F}"/>
                </a:ext>
              </a:extLst>
            </p:cNvPr>
            <p:cNvSpPr>
              <a:spLocks/>
            </p:cNvSpPr>
            <p:nvPr/>
          </p:nvSpPr>
          <p:spPr bwMode="auto">
            <a:xfrm>
              <a:off x="2953" y="2855"/>
              <a:ext cx="220" cy="77"/>
            </a:xfrm>
            <a:custGeom>
              <a:avLst/>
              <a:gdLst>
                <a:gd name="T0" fmla="*/ 104 w 220"/>
                <a:gd name="T1" fmla="*/ 0 h 77"/>
                <a:gd name="T2" fmla="*/ 0 w 220"/>
                <a:gd name="T3" fmla="*/ 51 h 77"/>
                <a:gd name="T4" fmla="*/ 3 w 220"/>
                <a:gd name="T5" fmla="*/ 52 h 77"/>
                <a:gd name="T6" fmla="*/ 8 w 220"/>
                <a:gd name="T7" fmla="*/ 56 h 77"/>
                <a:gd name="T8" fmla="*/ 18 w 220"/>
                <a:gd name="T9" fmla="*/ 63 h 77"/>
                <a:gd name="T10" fmla="*/ 31 w 220"/>
                <a:gd name="T11" fmla="*/ 68 h 77"/>
                <a:gd name="T12" fmla="*/ 47 w 220"/>
                <a:gd name="T13" fmla="*/ 73 h 77"/>
                <a:gd name="T14" fmla="*/ 66 w 220"/>
                <a:gd name="T15" fmla="*/ 77 h 77"/>
                <a:gd name="T16" fmla="*/ 89 w 220"/>
                <a:gd name="T17" fmla="*/ 77 h 77"/>
                <a:gd name="T18" fmla="*/ 112 w 220"/>
                <a:gd name="T19" fmla="*/ 73 h 77"/>
                <a:gd name="T20" fmla="*/ 220 w 220"/>
                <a:gd name="T21" fmla="*/ 18 h 77"/>
                <a:gd name="T22" fmla="*/ 217 w 220"/>
                <a:gd name="T23" fmla="*/ 18 h 77"/>
                <a:gd name="T24" fmla="*/ 208 w 220"/>
                <a:gd name="T25" fmla="*/ 20 h 77"/>
                <a:gd name="T26" fmla="*/ 195 w 220"/>
                <a:gd name="T27" fmla="*/ 20 h 77"/>
                <a:gd name="T28" fmla="*/ 180 w 220"/>
                <a:gd name="T29" fmla="*/ 20 h 77"/>
                <a:gd name="T30" fmla="*/ 161 w 220"/>
                <a:gd name="T31" fmla="*/ 18 h 77"/>
                <a:gd name="T32" fmla="*/ 142 w 220"/>
                <a:gd name="T33" fmla="*/ 14 h 77"/>
                <a:gd name="T34" fmla="*/ 122 w 220"/>
                <a:gd name="T35" fmla="*/ 9 h 77"/>
                <a:gd name="T36" fmla="*/ 104 w 220"/>
                <a:gd name="T37" fmla="*/ 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0" h="77">
                  <a:moveTo>
                    <a:pt x="104" y="0"/>
                  </a:moveTo>
                  <a:lnTo>
                    <a:pt x="0" y="51"/>
                  </a:lnTo>
                  <a:lnTo>
                    <a:pt x="3" y="52"/>
                  </a:lnTo>
                  <a:lnTo>
                    <a:pt x="8" y="56"/>
                  </a:lnTo>
                  <a:lnTo>
                    <a:pt x="18" y="63"/>
                  </a:lnTo>
                  <a:lnTo>
                    <a:pt x="31" y="68"/>
                  </a:lnTo>
                  <a:lnTo>
                    <a:pt x="47" y="73"/>
                  </a:lnTo>
                  <a:lnTo>
                    <a:pt x="66" y="77"/>
                  </a:lnTo>
                  <a:lnTo>
                    <a:pt x="89" y="77"/>
                  </a:lnTo>
                  <a:lnTo>
                    <a:pt x="112" y="73"/>
                  </a:lnTo>
                  <a:lnTo>
                    <a:pt x="220" y="18"/>
                  </a:lnTo>
                  <a:lnTo>
                    <a:pt x="217" y="18"/>
                  </a:lnTo>
                  <a:lnTo>
                    <a:pt x="208" y="20"/>
                  </a:lnTo>
                  <a:lnTo>
                    <a:pt x="195" y="20"/>
                  </a:lnTo>
                  <a:lnTo>
                    <a:pt x="180" y="20"/>
                  </a:lnTo>
                  <a:lnTo>
                    <a:pt x="161" y="18"/>
                  </a:lnTo>
                  <a:lnTo>
                    <a:pt x="142" y="14"/>
                  </a:lnTo>
                  <a:lnTo>
                    <a:pt x="122" y="9"/>
                  </a:lnTo>
                  <a:lnTo>
                    <a:pt x="104" y="0"/>
                  </a:lnTo>
                  <a:close/>
                </a:path>
              </a:pathLst>
            </a:custGeom>
            <a:solidFill>
              <a:srgbClr val="755E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29" name="Freeform 21">
              <a:extLst>
                <a:ext uri="{FF2B5EF4-FFF2-40B4-BE49-F238E27FC236}">
                  <a16:creationId xmlns:a16="http://schemas.microsoft.com/office/drawing/2014/main" id="{662677C5-6035-40E2-B254-6C7C5697E402}"/>
                </a:ext>
              </a:extLst>
            </p:cNvPr>
            <p:cNvSpPr>
              <a:spLocks/>
            </p:cNvSpPr>
            <p:nvPr/>
          </p:nvSpPr>
          <p:spPr bwMode="auto">
            <a:xfrm>
              <a:off x="2983" y="3165"/>
              <a:ext cx="207" cy="235"/>
            </a:xfrm>
            <a:custGeom>
              <a:avLst/>
              <a:gdLst>
                <a:gd name="T0" fmla="*/ 0 w 207"/>
                <a:gd name="T1" fmla="*/ 205 h 235"/>
                <a:gd name="T2" fmla="*/ 0 w 207"/>
                <a:gd name="T3" fmla="*/ 212 h 235"/>
                <a:gd name="T4" fmla="*/ 1 w 207"/>
                <a:gd name="T5" fmla="*/ 220 h 235"/>
                <a:gd name="T6" fmla="*/ 3 w 207"/>
                <a:gd name="T7" fmla="*/ 227 h 235"/>
                <a:gd name="T8" fmla="*/ 4 w 207"/>
                <a:gd name="T9" fmla="*/ 235 h 235"/>
                <a:gd name="T10" fmla="*/ 7 w 207"/>
                <a:gd name="T11" fmla="*/ 229 h 235"/>
                <a:gd name="T12" fmla="*/ 13 w 207"/>
                <a:gd name="T13" fmla="*/ 212 h 235"/>
                <a:gd name="T14" fmla="*/ 26 w 207"/>
                <a:gd name="T15" fmla="*/ 187 h 235"/>
                <a:gd name="T16" fmla="*/ 46 w 207"/>
                <a:gd name="T17" fmla="*/ 155 h 235"/>
                <a:gd name="T18" fmla="*/ 73 w 207"/>
                <a:gd name="T19" fmla="*/ 121 h 235"/>
                <a:gd name="T20" fmla="*/ 108 w 207"/>
                <a:gd name="T21" fmla="*/ 84 h 235"/>
                <a:gd name="T22" fmla="*/ 152 w 207"/>
                <a:gd name="T23" fmla="*/ 50 h 235"/>
                <a:gd name="T24" fmla="*/ 207 w 207"/>
                <a:gd name="T25" fmla="*/ 21 h 235"/>
                <a:gd name="T26" fmla="*/ 206 w 207"/>
                <a:gd name="T27" fmla="*/ 19 h 235"/>
                <a:gd name="T28" fmla="*/ 204 w 207"/>
                <a:gd name="T29" fmla="*/ 14 h 235"/>
                <a:gd name="T30" fmla="*/ 200 w 207"/>
                <a:gd name="T31" fmla="*/ 8 h 235"/>
                <a:gd name="T32" fmla="*/ 195 w 207"/>
                <a:gd name="T33" fmla="*/ 0 h 235"/>
                <a:gd name="T34" fmla="*/ 163 w 207"/>
                <a:gd name="T35" fmla="*/ 17 h 235"/>
                <a:gd name="T36" fmla="*/ 133 w 207"/>
                <a:gd name="T37" fmla="*/ 37 h 235"/>
                <a:gd name="T38" fmla="*/ 104 w 207"/>
                <a:gd name="T39" fmla="*/ 60 h 235"/>
                <a:gd name="T40" fmla="*/ 78 w 207"/>
                <a:gd name="T41" fmla="*/ 84 h 235"/>
                <a:gd name="T42" fmla="*/ 55 w 207"/>
                <a:gd name="T43" fmla="*/ 112 h 235"/>
                <a:gd name="T44" fmla="*/ 34 w 207"/>
                <a:gd name="T45" fmla="*/ 142 h 235"/>
                <a:gd name="T46" fmla="*/ 16 w 207"/>
                <a:gd name="T47" fmla="*/ 173 h 235"/>
                <a:gd name="T48" fmla="*/ 0 w 207"/>
                <a:gd name="T49" fmla="*/ 205 h 2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35">
                  <a:moveTo>
                    <a:pt x="0" y="205"/>
                  </a:moveTo>
                  <a:lnTo>
                    <a:pt x="0" y="212"/>
                  </a:lnTo>
                  <a:lnTo>
                    <a:pt x="1" y="220"/>
                  </a:lnTo>
                  <a:lnTo>
                    <a:pt x="3" y="227"/>
                  </a:lnTo>
                  <a:lnTo>
                    <a:pt x="4" y="235"/>
                  </a:lnTo>
                  <a:lnTo>
                    <a:pt x="7" y="229"/>
                  </a:lnTo>
                  <a:lnTo>
                    <a:pt x="13" y="212"/>
                  </a:lnTo>
                  <a:lnTo>
                    <a:pt x="26" y="187"/>
                  </a:lnTo>
                  <a:lnTo>
                    <a:pt x="46" y="155"/>
                  </a:lnTo>
                  <a:lnTo>
                    <a:pt x="73" y="121"/>
                  </a:lnTo>
                  <a:lnTo>
                    <a:pt x="108" y="84"/>
                  </a:lnTo>
                  <a:lnTo>
                    <a:pt x="152" y="50"/>
                  </a:lnTo>
                  <a:lnTo>
                    <a:pt x="207" y="21"/>
                  </a:lnTo>
                  <a:lnTo>
                    <a:pt x="206" y="19"/>
                  </a:lnTo>
                  <a:lnTo>
                    <a:pt x="204" y="14"/>
                  </a:lnTo>
                  <a:lnTo>
                    <a:pt x="200" y="8"/>
                  </a:lnTo>
                  <a:lnTo>
                    <a:pt x="195" y="0"/>
                  </a:lnTo>
                  <a:lnTo>
                    <a:pt x="163" y="17"/>
                  </a:lnTo>
                  <a:lnTo>
                    <a:pt x="133" y="37"/>
                  </a:lnTo>
                  <a:lnTo>
                    <a:pt x="104" y="60"/>
                  </a:lnTo>
                  <a:lnTo>
                    <a:pt x="78" y="84"/>
                  </a:lnTo>
                  <a:lnTo>
                    <a:pt x="55" y="112"/>
                  </a:lnTo>
                  <a:lnTo>
                    <a:pt x="34" y="142"/>
                  </a:lnTo>
                  <a:lnTo>
                    <a:pt x="16" y="173"/>
                  </a:lnTo>
                  <a:lnTo>
                    <a:pt x="0" y="205"/>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30" name="Freeform 22">
              <a:extLst>
                <a:ext uri="{FF2B5EF4-FFF2-40B4-BE49-F238E27FC236}">
                  <a16:creationId xmlns:a16="http://schemas.microsoft.com/office/drawing/2014/main" id="{F14CB705-78BD-4BEC-942C-71DAA3940F80}"/>
                </a:ext>
              </a:extLst>
            </p:cNvPr>
            <p:cNvSpPr>
              <a:spLocks/>
            </p:cNvSpPr>
            <p:nvPr/>
          </p:nvSpPr>
          <p:spPr bwMode="auto">
            <a:xfrm>
              <a:off x="2983" y="3143"/>
              <a:ext cx="195" cy="227"/>
            </a:xfrm>
            <a:custGeom>
              <a:avLst/>
              <a:gdLst>
                <a:gd name="T0" fmla="*/ 195 w 195"/>
                <a:gd name="T1" fmla="*/ 22 h 227"/>
                <a:gd name="T2" fmla="*/ 189 w 195"/>
                <a:gd name="T3" fmla="*/ 15 h 227"/>
                <a:gd name="T4" fmla="*/ 182 w 195"/>
                <a:gd name="T5" fmla="*/ 10 h 227"/>
                <a:gd name="T6" fmla="*/ 173 w 195"/>
                <a:gd name="T7" fmla="*/ 5 h 227"/>
                <a:gd name="T8" fmla="*/ 161 w 195"/>
                <a:gd name="T9" fmla="*/ 1 h 227"/>
                <a:gd name="T10" fmla="*/ 150 w 195"/>
                <a:gd name="T11" fmla="*/ 0 h 227"/>
                <a:gd name="T12" fmla="*/ 135 w 195"/>
                <a:gd name="T13" fmla="*/ 1 h 227"/>
                <a:gd name="T14" fmla="*/ 118 w 195"/>
                <a:gd name="T15" fmla="*/ 5 h 227"/>
                <a:gd name="T16" fmla="*/ 100 w 195"/>
                <a:gd name="T17" fmla="*/ 11 h 227"/>
                <a:gd name="T18" fmla="*/ 95 w 195"/>
                <a:gd name="T19" fmla="*/ 14 h 227"/>
                <a:gd name="T20" fmla="*/ 83 w 195"/>
                <a:gd name="T21" fmla="*/ 23 h 227"/>
                <a:gd name="T22" fmla="*/ 65 w 195"/>
                <a:gd name="T23" fmla="*/ 39 h 227"/>
                <a:gd name="T24" fmla="*/ 46 w 195"/>
                <a:gd name="T25" fmla="*/ 61 h 227"/>
                <a:gd name="T26" fmla="*/ 26 w 195"/>
                <a:gd name="T27" fmla="*/ 91 h 227"/>
                <a:gd name="T28" fmla="*/ 10 w 195"/>
                <a:gd name="T29" fmla="*/ 128 h 227"/>
                <a:gd name="T30" fmla="*/ 0 w 195"/>
                <a:gd name="T31" fmla="*/ 174 h 227"/>
                <a:gd name="T32" fmla="*/ 0 w 195"/>
                <a:gd name="T33" fmla="*/ 227 h 227"/>
                <a:gd name="T34" fmla="*/ 16 w 195"/>
                <a:gd name="T35" fmla="*/ 195 h 227"/>
                <a:gd name="T36" fmla="*/ 34 w 195"/>
                <a:gd name="T37" fmla="*/ 164 h 227"/>
                <a:gd name="T38" fmla="*/ 55 w 195"/>
                <a:gd name="T39" fmla="*/ 134 h 227"/>
                <a:gd name="T40" fmla="*/ 78 w 195"/>
                <a:gd name="T41" fmla="*/ 106 h 227"/>
                <a:gd name="T42" fmla="*/ 104 w 195"/>
                <a:gd name="T43" fmla="*/ 82 h 227"/>
                <a:gd name="T44" fmla="*/ 133 w 195"/>
                <a:gd name="T45" fmla="*/ 59 h 227"/>
                <a:gd name="T46" fmla="*/ 163 w 195"/>
                <a:gd name="T47" fmla="*/ 39 h 227"/>
                <a:gd name="T48" fmla="*/ 195 w 195"/>
                <a:gd name="T49" fmla="*/ 22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5" h="227">
                  <a:moveTo>
                    <a:pt x="195" y="22"/>
                  </a:moveTo>
                  <a:lnTo>
                    <a:pt x="189" y="15"/>
                  </a:lnTo>
                  <a:lnTo>
                    <a:pt x="182" y="10"/>
                  </a:lnTo>
                  <a:lnTo>
                    <a:pt x="173" y="5"/>
                  </a:lnTo>
                  <a:lnTo>
                    <a:pt x="161" y="1"/>
                  </a:lnTo>
                  <a:lnTo>
                    <a:pt x="150" y="0"/>
                  </a:lnTo>
                  <a:lnTo>
                    <a:pt x="135" y="1"/>
                  </a:lnTo>
                  <a:lnTo>
                    <a:pt x="118" y="5"/>
                  </a:lnTo>
                  <a:lnTo>
                    <a:pt x="100" y="11"/>
                  </a:lnTo>
                  <a:lnTo>
                    <a:pt x="95" y="14"/>
                  </a:lnTo>
                  <a:lnTo>
                    <a:pt x="83" y="23"/>
                  </a:lnTo>
                  <a:lnTo>
                    <a:pt x="65" y="39"/>
                  </a:lnTo>
                  <a:lnTo>
                    <a:pt x="46" y="61"/>
                  </a:lnTo>
                  <a:lnTo>
                    <a:pt x="26" y="91"/>
                  </a:lnTo>
                  <a:lnTo>
                    <a:pt x="10" y="128"/>
                  </a:lnTo>
                  <a:lnTo>
                    <a:pt x="0" y="174"/>
                  </a:lnTo>
                  <a:lnTo>
                    <a:pt x="0" y="227"/>
                  </a:lnTo>
                  <a:lnTo>
                    <a:pt x="16" y="195"/>
                  </a:lnTo>
                  <a:lnTo>
                    <a:pt x="34" y="164"/>
                  </a:lnTo>
                  <a:lnTo>
                    <a:pt x="55" y="134"/>
                  </a:lnTo>
                  <a:lnTo>
                    <a:pt x="78" y="106"/>
                  </a:lnTo>
                  <a:lnTo>
                    <a:pt x="104" y="82"/>
                  </a:lnTo>
                  <a:lnTo>
                    <a:pt x="133" y="59"/>
                  </a:lnTo>
                  <a:lnTo>
                    <a:pt x="163" y="39"/>
                  </a:lnTo>
                  <a:lnTo>
                    <a:pt x="195" y="22"/>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31" name="Freeform 23">
              <a:extLst>
                <a:ext uri="{FF2B5EF4-FFF2-40B4-BE49-F238E27FC236}">
                  <a16:creationId xmlns:a16="http://schemas.microsoft.com/office/drawing/2014/main" id="{E3BF7057-45FF-4256-85D0-BA8B145075B6}"/>
                </a:ext>
              </a:extLst>
            </p:cNvPr>
            <p:cNvSpPr>
              <a:spLocks/>
            </p:cNvSpPr>
            <p:nvPr/>
          </p:nvSpPr>
          <p:spPr bwMode="auto">
            <a:xfrm>
              <a:off x="3267" y="2748"/>
              <a:ext cx="257" cy="307"/>
            </a:xfrm>
            <a:custGeom>
              <a:avLst/>
              <a:gdLst>
                <a:gd name="T0" fmla="*/ 256 w 257"/>
                <a:gd name="T1" fmla="*/ 93 h 307"/>
                <a:gd name="T2" fmla="*/ 257 w 257"/>
                <a:gd name="T3" fmla="*/ 85 h 307"/>
                <a:gd name="T4" fmla="*/ 257 w 257"/>
                <a:gd name="T5" fmla="*/ 76 h 307"/>
                <a:gd name="T6" fmla="*/ 257 w 257"/>
                <a:gd name="T7" fmla="*/ 68 h 307"/>
                <a:gd name="T8" fmla="*/ 256 w 257"/>
                <a:gd name="T9" fmla="*/ 60 h 307"/>
                <a:gd name="T10" fmla="*/ 252 w 257"/>
                <a:gd name="T11" fmla="*/ 51 h 307"/>
                <a:gd name="T12" fmla="*/ 244 w 257"/>
                <a:gd name="T13" fmla="*/ 41 h 307"/>
                <a:gd name="T14" fmla="*/ 231 w 257"/>
                <a:gd name="T15" fmla="*/ 30 h 307"/>
                <a:gd name="T16" fmla="*/ 213 w 257"/>
                <a:gd name="T17" fmla="*/ 20 h 307"/>
                <a:gd name="T18" fmla="*/ 190 w 257"/>
                <a:gd name="T19" fmla="*/ 11 h 307"/>
                <a:gd name="T20" fmla="*/ 161 w 257"/>
                <a:gd name="T21" fmla="*/ 4 h 307"/>
                <a:gd name="T22" fmla="*/ 126 w 257"/>
                <a:gd name="T23" fmla="*/ 0 h 307"/>
                <a:gd name="T24" fmla="*/ 87 w 257"/>
                <a:gd name="T25" fmla="*/ 0 h 307"/>
                <a:gd name="T26" fmla="*/ 84 w 257"/>
                <a:gd name="T27" fmla="*/ 3 h 307"/>
                <a:gd name="T28" fmla="*/ 76 w 257"/>
                <a:gd name="T29" fmla="*/ 12 h 307"/>
                <a:gd name="T30" fmla="*/ 65 w 257"/>
                <a:gd name="T31" fmla="*/ 24 h 307"/>
                <a:gd name="T32" fmla="*/ 50 w 257"/>
                <a:gd name="T33" fmla="*/ 39 h 307"/>
                <a:gd name="T34" fmla="*/ 36 w 257"/>
                <a:gd name="T35" fmla="*/ 55 h 307"/>
                <a:gd name="T36" fmla="*/ 23 w 257"/>
                <a:gd name="T37" fmla="*/ 72 h 307"/>
                <a:gd name="T38" fmla="*/ 13 w 257"/>
                <a:gd name="T39" fmla="*/ 86 h 307"/>
                <a:gd name="T40" fmla="*/ 5 w 257"/>
                <a:gd name="T41" fmla="*/ 98 h 307"/>
                <a:gd name="T42" fmla="*/ 0 w 257"/>
                <a:gd name="T43" fmla="*/ 120 h 307"/>
                <a:gd name="T44" fmla="*/ 2 w 257"/>
                <a:gd name="T45" fmla="*/ 146 h 307"/>
                <a:gd name="T46" fmla="*/ 9 w 257"/>
                <a:gd name="T47" fmla="*/ 172 h 307"/>
                <a:gd name="T48" fmla="*/ 17 w 257"/>
                <a:gd name="T49" fmla="*/ 198 h 307"/>
                <a:gd name="T50" fmla="*/ 18 w 257"/>
                <a:gd name="T51" fmla="*/ 218 h 307"/>
                <a:gd name="T52" fmla="*/ 17 w 257"/>
                <a:gd name="T53" fmla="*/ 236 h 307"/>
                <a:gd name="T54" fmla="*/ 11 w 257"/>
                <a:gd name="T55" fmla="*/ 253 h 307"/>
                <a:gd name="T56" fmla="*/ 5 w 257"/>
                <a:gd name="T57" fmla="*/ 267 h 307"/>
                <a:gd name="T58" fmla="*/ 19 w 257"/>
                <a:gd name="T59" fmla="*/ 275 h 307"/>
                <a:gd name="T60" fmla="*/ 35 w 257"/>
                <a:gd name="T61" fmla="*/ 283 h 307"/>
                <a:gd name="T62" fmla="*/ 49 w 257"/>
                <a:gd name="T63" fmla="*/ 289 h 307"/>
                <a:gd name="T64" fmla="*/ 65 w 257"/>
                <a:gd name="T65" fmla="*/ 294 h 307"/>
                <a:gd name="T66" fmla="*/ 79 w 257"/>
                <a:gd name="T67" fmla="*/ 300 h 307"/>
                <a:gd name="T68" fmla="*/ 95 w 257"/>
                <a:gd name="T69" fmla="*/ 302 h 307"/>
                <a:gd name="T70" fmla="*/ 109 w 257"/>
                <a:gd name="T71" fmla="*/ 306 h 307"/>
                <a:gd name="T72" fmla="*/ 124 w 257"/>
                <a:gd name="T73" fmla="*/ 307 h 307"/>
                <a:gd name="T74" fmla="*/ 126 w 257"/>
                <a:gd name="T75" fmla="*/ 272 h 307"/>
                <a:gd name="T76" fmla="*/ 136 w 257"/>
                <a:gd name="T77" fmla="*/ 242 h 307"/>
                <a:gd name="T78" fmla="*/ 154 w 257"/>
                <a:gd name="T79" fmla="*/ 215 h 307"/>
                <a:gd name="T80" fmla="*/ 177 w 257"/>
                <a:gd name="T81" fmla="*/ 190 h 307"/>
                <a:gd name="T82" fmla="*/ 200 w 257"/>
                <a:gd name="T83" fmla="*/ 167 h 307"/>
                <a:gd name="T84" fmla="*/ 222 w 257"/>
                <a:gd name="T85" fmla="*/ 144 h 307"/>
                <a:gd name="T86" fmla="*/ 242 w 257"/>
                <a:gd name="T87" fmla="*/ 119 h 307"/>
                <a:gd name="T88" fmla="*/ 256 w 257"/>
                <a:gd name="T89" fmla="*/ 93 h 3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7" h="307">
                  <a:moveTo>
                    <a:pt x="256" y="93"/>
                  </a:moveTo>
                  <a:lnTo>
                    <a:pt x="257" y="85"/>
                  </a:lnTo>
                  <a:lnTo>
                    <a:pt x="257" y="76"/>
                  </a:lnTo>
                  <a:lnTo>
                    <a:pt x="257" y="68"/>
                  </a:lnTo>
                  <a:lnTo>
                    <a:pt x="256" y="60"/>
                  </a:lnTo>
                  <a:lnTo>
                    <a:pt x="252" y="51"/>
                  </a:lnTo>
                  <a:lnTo>
                    <a:pt x="244" y="41"/>
                  </a:lnTo>
                  <a:lnTo>
                    <a:pt x="231" y="30"/>
                  </a:lnTo>
                  <a:lnTo>
                    <a:pt x="213" y="20"/>
                  </a:lnTo>
                  <a:lnTo>
                    <a:pt x="190" y="11"/>
                  </a:lnTo>
                  <a:lnTo>
                    <a:pt x="161" y="4"/>
                  </a:lnTo>
                  <a:lnTo>
                    <a:pt x="126" y="0"/>
                  </a:lnTo>
                  <a:lnTo>
                    <a:pt x="87" y="0"/>
                  </a:lnTo>
                  <a:lnTo>
                    <a:pt x="84" y="3"/>
                  </a:lnTo>
                  <a:lnTo>
                    <a:pt x="76" y="12"/>
                  </a:lnTo>
                  <a:lnTo>
                    <a:pt x="65" y="24"/>
                  </a:lnTo>
                  <a:lnTo>
                    <a:pt x="50" y="39"/>
                  </a:lnTo>
                  <a:lnTo>
                    <a:pt x="36" y="55"/>
                  </a:lnTo>
                  <a:lnTo>
                    <a:pt x="23" y="72"/>
                  </a:lnTo>
                  <a:lnTo>
                    <a:pt x="13" y="86"/>
                  </a:lnTo>
                  <a:lnTo>
                    <a:pt x="5" y="98"/>
                  </a:lnTo>
                  <a:lnTo>
                    <a:pt x="0" y="120"/>
                  </a:lnTo>
                  <a:lnTo>
                    <a:pt x="2" y="146"/>
                  </a:lnTo>
                  <a:lnTo>
                    <a:pt x="9" y="172"/>
                  </a:lnTo>
                  <a:lnTo>
                    <a:pt x="17" y="198"/>
                  </a:lnTo>
                  <a:lnTo>
                    <a:pt x="18" y="218"/>
                  </a:lnTo>
                  <a:lnTo>
                    <a:pt x="17" y="236"/>
                  </a:lnTo>
                  <a:lnTo>
                    <a:pt x="11" y="253"/>
                  </a:lnTo>
                  <a:lnTo>
                    <a:pt x="5" y="267"/>
                  </a:lnTo>
                  <a:lnTo>
                    <a:pt x="19" y="275"/>
                  </a:lnTo>
                  <a:lnTo>
                    <a:pt x="35" y="283"/>
                  </a:lnTo>
                  <a:lnTo>
                    <a:pt x="49" y="289"/>
                  </a:lnTo>
                  <a:lnTo>
                    <a:pt x="65" y="294"/>
                  </a:lnTo>
                  <a:lnTo>
                    <a:pt x="79" y="300"/>
                  </a:lnTo>
                  <a:lnTo>
                    <a:pt x="95" y="302"/>
                  </a:lnTo>
                  <a:lnTo>
                    <a:pt x="109" y="306"/>
                  </a:lnTo>
                  <a:lnTo>
                    <a:pt x="124" y="307"/>
                  </a:lnTo>
                  <a:lnTo>
                    <a:pt x="126" y="272"/>
                  </a:lnTo>
                  <a:lnTo>
                    <a:pt x="136" y="242"/>
                  </a:lnTo>
                  <a:lnTo>
                    <a:pt x="154" y="215"/>
                  </a:lnTo>
                  <a:lnTo>
                    <a:pt x="177" y="190"/>
                  </a:lnTo>
                  <a:lnTo>
                    <a:pt x="200" y="167"/>
                  </a:lnTo>
                  <a:lnTo>
                    <a:pt x="222" y="144"/>
                  </a:lnTo>
                  <a:lnTo>
                    <a:pt x="242" y="119"/>
                  </a:lnTo>
                  <a:lnTo>
                    <a:pt x="256"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32" name="Freeform 24">
              <a:extLst>
                <a:ext uri="{FF2B5EF4-FFF2-40B4-BE49-F238E27FC236}">
                  <a16:creationId xmlns:a16="http://schemas.microsoft.com/office/drawing/2014/main" id="{3F96F635-31D9-4093-8BE6-AD38C8938EA9}"/>
                </a:ext>
              </a:extLst>
            </p:cNvPr>
            <p:cNvSpPr>
              <a:spLocks/>
            </p:cNvSpPr>
            <p:nvPr/>
          </p:nvSpPr>
          <p:spPr bwMode="auto">
            <a:xfrm>
              <a:off x="3391" y="2841"/>
              <a:ext cx="132" cy="217"/>
            </a:xfrm>
            <a:custGeom>
              <a:avLst/>
              <a:gdLst>
                <a:gd name="T0" fmla="*/ 0 w 132"/>
                <a:gd name="T1" fmla="*/ 214 h 217"/>
                <a:gd name="T2" fmla="*/ 6 w 132"/>
                <a:gd name="T3" fmla="*/ 216 h 217"/>
                <a:gd name="T4" fmla="*/ 10 w 132"/>
                <a:gd name="T5" fmla="*/ 216 h 217"/>
                <a:gd name="T6" fmla="*/ 13 w 132"/>
                <a:gd name="T7" fmla="*/ 216 h 217"/>
                <a:gd name="T8" fmla="*/ 17 w 132"/>
                <a:gd name="T9" fmla="*/ 216 h 217"/>
                <a:gd name="T10" fmla="*/ 24 w 132"/>
                <a:gd name="T11" fmla="*/ 217 h 217"/>
                <a:gd name="T12" fmla="*/ 32 w 132"/>
                <a:gd name="T13" fmla="*/ 217 h 217"/>
                <a:gd name="T14" fmla="*/ 38 w 132"/>
                <a:gd name="T15" fmla="*/ 217 h 217"/>
                <a:gd name="T16" fmla="*/ 45 w 132"/>
                <a:gd name="T17" fmla="*/ 217 h 217"/>
                <a:gd name="T18" fmla="*/ 45 w 132"/>
                <a:gd name="T19" fmla="*/ 217 h 217"/>
                <a:gd name="T20" fmla="*/ 45 w 132"/>
                <a:gd name="T21" fmla="*/ 216 h 217"/>
                <a:gd name="T22" fmla="*/ 45 w 132"/>
                <a:gd name="T23" fmla="*/ 216 h 217"/>
                <a:gd name="T24" fmla="*/ 45 w 132"/>
                <a:gd name="T25" fmla="*/ 216 h 217"/>
                <a:gd name="T26" fmla="*/ 47 w 132"/>
                <a:gd name="T27" fmla="*/ 211 h 217"/>
                <a:gd name="T28" fmla="*/ 54 w 132"/>
                <a:gd name="T29" fmla="*/ 196 h 217"/>
                <a:gd name="T30" fmla="*/ 64 w 132"/>
                <a:gd name="T31" fmla="*/ 175 h 217"/>
                <a:gd name="T32" fmla="*/ 76 w 132"/>
                <a:gd name="T33" fmla="*/ 149 h 217"/>
                <a:gd name="T34" fmla="*/ 89 w 132"/>
                <a:gd name="T35" fmla="*/ 122 h 217"/>
                <a:gd name="T36" fmla="*/ 102 w 132"/>
                <a:gd name="T37" fmla="*/ 93 h 217"/>
                <a:gd name="T38" fmla="*/ 114 w 132"/>
                <a:gd name="T39" fmla="*/ 67 h 217"/>
                <a:gd name="T40" fmla="*/ 123 w 132"/>
                <a:gd name="T41" fmla="*/ 45 h 217"/>
                <a:gd name="T42" fmla="*/ 125 w 132"/>
                <a:gd name="T43" fmla="*/ 36 h 217"/>
                <a:gd name="T44" fmla="*/ 128 w 132"/>
                <a:gd name="T45" fmla="*/ 25 h 217"/>
                <a:gd name="T46" fmla="*/ 131 w 132"/>
                <a:gd name="T47" fmla="*/ 13 h 217"/>
                <a:gd name="T48" fmla="*/ 132 w 132"/>
                <a:gd name="T49" fmla="*/ 0 h 217"/>
                <a:gd name="T50" fmla="*/ 118 w 132"/>
                <a:gd name="T51" fmla="*/ 26 h 217"/>
                <a:gd name="T52" fmla="*/ 98 w 132"/>
                <a:gd name="T53" fmla="*/ 51 h 217"/>
                <a:gd name="T54" fmla="*/ 76 w 132"/>
                <a:gd name="T55" fmla="*/ 74 h 217"/>
                <a:gd name="T56" fmla="*/ 53 w 132"/>
                <a:gd name="T57" fmla="*/ 97 h 217"/>
                <a:gd name="T58" fmla="*/ 30 w 132"/>
                <a:gd name="T59" fmla="*/ 122 h 217"/>
                <a:gd name="T60" fmla="*/ 12 w 132"/>
                <a:gd name="T61" fmla="*/ 149 h 217"/>
                <a:gd name="T62" fmla="*/ 2 w 132"/>
                <a:gd name="T63" fmla="*/ 179 h 217"/>
                <a:gd name="T64" fmla="*/ 0 w 132"/>
                <a:gd name="T65" fmla="*/ 214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2" h="217">
                  <a:moveTo>
                    <a:pt x="0" y="214"/>
                  </a:moveTo>
                  <a:lnTo>
                    <a:pt x="6" y="216"/>
                  </a:lnTo>
                  <a:lnTo>
                    <a:pt x="10" y="216"/>
                  </a:lnTo>
                  <a:lnTo>
                    <a:pt x="13" y="216"/>
                  </a:lnTo>
                  <a:lnTo>
                    <a:pt x="17" y="216"/>
                  </a:lnTo>
                  <a:lnTo>
                    <a:pt x="24" y="217"/>
                  </a:lnTo>
                  <a:lnTo>
                    <a:pt x="32" y="217"/>
                  </a:lnTo>
                  <a:lnTo>
                    <a:pt x="38" y="217"/>
                  </a:lnTo>
                  <a:lnTo>
                    <a:pt x="45" y="217"/>
                  </a:lnTo>
                  <a:lnTo>
                    <a:pt x="45" y="216"/>
                  </a:lnTo>
                  <a:lnTo>
                    <a:pt x="47" y="211"/>
                  </a:lnTo>
                  <a:lnTo>
                    <a:pt x="54" y="196"/>
                  </a:lnTo>
                  <a:lnTo>
                    <a:pt x="64" y="175"/>
                  </a:lnTo>
                  <a:lnTo>
                    <a:pt x="76" y="149"/>
                  </a:lnTo>
                  <a:lnTo>
                    <a:pt x="89" y="122"/>
                  </a:lnTo>
                  <a:lnTo>
                    <a:pt x="102" y="93"/>
                  </a:lnTo>
                  <a:lnTo>
                    <a:pt x="114" y="67"/>
                  </a:lnTo>
                  <a:lnTo>
                    <a:pt x="123" y="45"/>
                  </a:lnTo>
                  <a:lnTo>
                    <a:pt x="125" y="36"/>
                  </a:lnTo>
                  <a:lnTo>
                    <a:pt x="128" y="25"/>
                  </a:lnTo>
                  <a:lnTo>
                    <a:pt x="131" y="13"/>
                  </a:lnTo>
                  <a:lnTo>
                    <a:pt x="132" y="0"/>
                  </a:lnTo>
                  <a:lnTo>
                    <a:pt x="118" y="26"/>
                  </a:lnTo>
                  <a:lnTo>
                    <a:pt x="98" y="51"/>
                  </a:lnTo>
                  <a:lnTo>
                    <a:pt x="76" y="74"/>
                  </a:lnTo>
                  <a:lnTo>
                    <a:pt x="53" y="97"/>
                  </a:lnTo>
                  <a:lnTo>
                    <a:pt x="30" y="122"/>
                  </a:lnTo>
                  <a:lnTo>
                    <a:pt x="12" y="149"/>
                  </a:lnTo>
                  <a:lnTo>
                    <a:pt x="2" y="179"/>
                  </a:lnTo>
                  <a:lnTo>
                    <a:pt x="0" y="214"/>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33" name="Freeform 25">
              <a:extLst>
                <a:ext uri="{FF2B5EF4-FFF2-40B4-BE49-F238E27FC236}">
                  <a16:creationId xmlns:a16="http://schemas.microsoft.com/office/drawing/2014/main" id="{66F5D4F9-AE40-43E3-A0D3-915ADD86840F}"/>
                </a:ext>
              </a:extLst>
            </p:cNvPr>
            <p:cNvSpPr>
              <a:spLocks/>
            </p:cNvSpPr>
            <p:nvPr/>
          </p:nvSpPr>
          <p:spPr bwMode="auto">
            <a:xfrm>
              <a:off x="3251" y="3197"/>
              <a:ext cx="131" cy="276"/>
            </a:xfrm>
            <a:custGeom>
              <a:avLst/>
              <a:gdLst>
                <a:gd name="T0" fmla="*/ 79 w 131"/>
                <a:gd name="T1" fmla="*/ 254 h 276"/>
                <a:gd name="T2" fmla="*/ 86 w 131"/>
                <a:gd name="T3" fmla="*/ 257 h 276"/>
                <a:gd name="T4" fmla="*/ 91 w 131"/>
                <a:gd name="T5" fmla="*/ 259 h 276"/>
                <a:gd name="T6" fmla="*/ 98 w 131"/>
                <a:gd name="T7" fmla="*/ 262 h 276"/>
                <a:gd name="T8" fmla="*/ 104 w 131"/>
                <a:gd name="T9" fmla="*/ 264 h 276"/>
                <a:gd name="T10" fmla="*/ 111 w 131"/>
                <a:gd name="T11" fmla="*/ 268 h 276"/>
                <a:gd name="T12" fmla="*/ 117 w 131"/>
                <a:gd name="T13" fmla="*/ 271 h 276"/>
                <a:gd name="T14" fmla="*/ 124 w 131"/>
                <a:gd name="T15" fmla="*/ 273 h 276"/>
                <a:gd name="T16" fmla="*/ 131 w 131"/>
                <a:gd name="T17" fmla="*/ 276 h 276"/>
                <a:gd name="T18" fmla="*/ 122 w 131"/>
                <a:gd name="T19" fmla="*/ 267 h 276"/>
                <a:gd name="T20" fmla="*/ 101 w 131"/>
                <a:gd name="T21" fmla="*/ 245 h 276"/>
                <a:gd name="T22" fmla="*/ 75 w 131"/>
                <a:gd name="T23" fmla="*/ 211 h 276"/>
                <a:gd name="T24" fmla="*/ 49 w 131"/>
                <a:gd name="T25" fmla="*/ 171 h 276"/>
                <a:gd name="T26" fmla="*/ 31 w 131"/>
                <a:gd name="T27" fmla="*/ 129 h 276"/>
                <a:gd name="T28" fmla="*/ 27 w 131"/>
                <a:gd name="T29" fmla="*/ 89 h 276"/>
                <a:gd name="T30" fmla="*/ 44 w 131"/>
                <a:gd name="T31" fmla="*/ 54 h 276"/>
                <a:gd name="T32" fmla="*/ 90 w 131"/>
                <a:gd name="T33" fmla="*/ 28 h 276"/>
                <a:gd name="T34" fmla="*/ 88 w 131"/>
                <a:gd name="T35" fmla="*/ 26 h 276"/>
                <a:gd name="T36" fmla="*/ 86 w 131"/>
                <a:gd name="T37" fmla="*/ 25 h 276"/>
                <a:gd name="T38" fmla="*/ 82 w 131"/>
                <a:gd name="T39" fmla="*/ 21 h 276"/>
                <a:gd name="T40" fmla="*/ 77 w 131"/>
                <a:gd name="T41" fmla="*/ 17 h 276"/>
                <a:gd name="T42" fmla="*/ 69 w 131"/>
                <a:gd name="T43" fmla="*/ 13 h 276"/>
                <a:gd name="T44" fmla="*/ 61 w 131"/>
                <a:gd name="T45" fmla="*/ 8 h 276"/>
                <a:gd name="T46" fmla="*/ 51 w 131"/>
                <a:gd name="T47" fmla="*/ 4 h 276"/>
                <a:gd name="T48" fmla="*/ 40 w 131"/>
                <a:gd name="T49" fmla="*/ 0 h 276"/>
                <a:gd name="T50" fmla="*/ 35 w 131"/>
                <a:gd name="T51" fmla="*/ 11 h 276"/>
                <a:gd name="T52" fmla="*/ 31 w 131"/>
                <a:gd name="T53" fmla="*/ 21 h 276"/>
                <a:gd name="T54" fmla="*/ 27 w 131"/>
                <a:gd name="T55" fmla="*/ 32 h 276"/>
                <a:gd name="T56" fmla="*/ 25 w 131"/>
                <a:gd name="T57" fmla="*/ 41 h 276"/>
                <a:gd name="T58" fmla="*/ 8 w 131"/>
                <a:gd name="T59" fmla="*/ 71 h 276"/>
                <a:gd name="T60" fmla="*/ 1 w 131"/>
                <a:gd name="T61" fmla="*/ 99 h 276"/>
                <a:gd name="T62" fmla="*/ 0 w 131"/>
                <a:gd name="T63" fmla="*/ 126 h 276"/>
                <a:gd name="T64" fmla="*/ 8 w 131"/>
                <a:gd name="T65" fmla="*/ 154 h 276"/>
                <a:gd name="T66" fmla="*/ 19 w 131"/>
                <a:gd name="T67" fmla="*/ 181 h 276"/>
                <a:gd name="T68" fmla="*/ 36 w 131"/>
                <a:gd name="T69" fmla="*/ 206 h 276"/>
                <a:gd name="T70" fmla="*/ 56 w 131"/>
                <a:gd name="T71" fmla="*/ 231 h 276"/>
                <a:gd name="T72" fmla="*/ 79 w 131"/>
                <a:gd name="T73" fmla="*/ 254 h 2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1" h="276">
                  <a:moveTo>
                    <a:pt x="79" y="254"/>
                  </a:moveTo>
                  <a:lnTo>
                    <a:pt x="86" y="257"/>
                  </a:lnTo>
                  <a:lnTo>
                    <a:pt x="91" y="259"/>
                  </a:lnTo>
                  <a:lnTo>
                    <a:pt x="98" y="262"/>
                  </a:lnTo>
                  <a:lnTo>
                    <a:pt x="104" y="264"/>
                  </a:lnTo>
                  <a:lnTo>
                    <a:pt x="111" y="268"/>
                  </a:lnTo>
                  <a:lnTo>
                    <a:pt x="117" y="271"/>
                  </a:lnTo>
                  <a:lnTo>
                    <a:pt x="124" y="273"/>
                  </a:lnTo>
                  <a:lnTo>
                    <a:pt x="131" y="276"/>
                  </a:lnTo>
                  <a:lnTo>
                    <a:pt x="122" y="267"/>
                  </a:lnTo>
                  <a:lnTo>
                    <a:pt x="101" y="245"/>
                  </a:lnTo>
                  <a:lnTo>
                    <a:pt x="75" y="211"/>
                  </a:lnTo>
                  <a:lnTo>
                    <a:pt x="49" y="171"/>
                  </a:lnTo>
                  <a:lnTo>
                    <a:pt x="31" y="129"/>
                  </a:lnTo>
                  <a:lnTo>
                    <a:pt x="27" y="89"/>
                  </a:lnTo>
                  <a:lnTo>
                    <a:pt x="44" y="54"/>
                  </a:lnTo>
                  <a:lnTo>
                    <a:pt x="90" y="28"/>
                  </a:lnTo>
                  <a:lnTo>
                    <a:pt x="88" y="26"/>
                  </a:lnTo>
                  <a:lnTo>
                    <a:pt x="86" y="25"/>
                  </a:lnTo>
                  <a:lnTo>
                    <a:pt x="82" y="21"/>
                  </a:lnTo>
                  <a:lnTo>
                    <a:pt x="77" y="17"/>
                  </a:lnTo>
                  <a:lnTo>
                    <a:pt x="69" y="13"/>
                  </a:lnTo>
                  <a:lnTo>
                    <a:pt x="61" y="8"/>
                  </a:lnTo>
                  <a:lnTo>
                    <a:pt x="51" y="4"/>
                  </a:lnTo>
                  <a:lnTo>
                    <a:pt x="40" y="0"/>
                  </a:lnTo>
                  <a:lnTo>
                    <a:pt x="35" y="11"/>
                  </a:lnTo>
                  <a:lnTo>
                    <a:pt x="31" y="21"/>
                  </a:lnTo>
                  <a:lnTo>
                    <a:pt x="27" y="32"/>
                  </a:lnTo>
                  <a:lnTo>
                    <a:pt x="25" y="41"/>
                  </a:lnTo>
                  <a:lnTo>
                    <a:pt x="8" y="71"/>
                  </a:lnTo>
                  <a:lnTo>
                    <a:pt x="1" y="99"/>
                  </a:lnTo>
                  <a:lnTo>
                    <a:pt x="0" y="126"/>
                  </a:lnTo>
                  <a:lnTo>
                    <a:pt x="8" y="154"/>
                  </a:lnTo>
                  <a:lnTo>
                    <a:pt x="19" y="181"/>
                  </a:lnTo>
                  <a:lnTo>
                    <a:pt x="36" y="206"/>
                  </a:lnTo>
                  <a:lnTo>
                    <a:pt x="56" y="231"/>
                  </a:lnTo>
                  <a:lnTo>
                    <a:pt x="79" y="254"/>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34" name="Freeform 26">
              <a:extLst>
                <a:ext uri="{FF2B5EF4-FFF2-40B4-BE49-F238E27FC236}">
                  <a16:creationId xmlns:a16="http://schemas.microsoft.com/office/drawing/2014/main" id="{17D78475-F370-4B07-88CD-F6F94187D3A4}"/>
                </a:ext>
              </a:extLst>
            </p:cNvPr>
            <p:cNvSpPr>
              <a:spLocks/>
            </p:cNvSpPr>
            <p:nvPr/>
          </p:nvSpPr>
          <p:spPr bwMode="auto">
            <a:xfrm>
              <a:off x="3170" y="3191"/>
              <a:ext cx="160" cy="260"/>
            </a:xfrm>
            <a:custGeom>
              <a:avLst/>
              <a:gdLst>
                <a:gd name="T0" fmla="*/ 106 w 160"/>
                <a:gd name="T1" fmla="*/ 47 h 260"/>
                <a:gd name="T2" fmla="*/ 108 w 160"/>
                <a:gd name="T3" fmla="*/ 38 h 260"/>
                <a:gd name="T4" fmla="*/ 112 w 160"/>
                <a:gd name="T5" fmla="*/ 27 h 260"/>
                <a:gd name="T6" fmla="*/ 116 w 160"/>
                <a:gd name="T7" fmla="*/ 17 h 260"/>
                <a:gd name="T8" fmla="*/ 121 w 160"/>
                <a:gd name="T9" fmla="*/ 6 h 260"/>
                <a:gd name="T10" fmla="*/ 110 w 160"/>
                <a:gd name="T11" fmla="*/ 4 h 260"/>
                <a:gd name="T12" fmla="*/ 98 w 160"/>
                <a:gd name="T13" fmla="*/ 1 h 260"/>
                <a:gd name="T14" fmla="*/ 86 w 160"/>
                <a:gd name="T15" fmla="*/ 0 h 260"/>
                <a:gd name="T16" fmla="*/ 73 w 160"/>
                <a:gd name="T17" fmla="*/ 0 h 260"/>
                <a:gd name="T18" fmla="*/ 59 w 160"/>
                <a:gd name="T19" fmla="*/ 1 h 260"/>
                <a:gd name="T20" fmla="*/ 46 w 160"/>
                <a:gd name="T21" fmla="*/ 5 h 260"/>
                <a:gd name="T22" fmla="*/ 30 w 160"/>
                <a:gd name="T23" fmla="*/ 9 h 260"/>
                <a:gd name="T24" fmla="*/ 16 w 160"/>
                <a:gd name="T25" fmla="*/ 17 h 260"/>
                <a:gd name="T26" fmla="*/ 15 w 160"/>
                <a:gd name="T27" fmla="*/ 18 h 260"/>
                <a:gd name="T28" fmla="*/ 12 w 160"/>
                <a:gd name="T29" fmla="*/ 22 h 260"/>
                <a:gd name="T30" fmla="*/ 9 w 160"/>
                <a:gd name="T31" fmla="*/ 30 h 260"/>
                <a:gd name="T32" fmla="*/ 6 w 160"/>
                <a:gd name="T33" fmla="*/ 39 h 260"/>
                <a:gd name="T34" fmla="*/ 3 w 160"/>
                <a:gd name="T35" fmla="*/ 51 h 260"/>
                <a:gd name="T36" fmla="*/ 0 w 160"/>
                <a:gd name="T37" fmla="*/ 64 h 260"/>
                <a:gd name="T38" fmla="*/ 0 w 160"/>
                <a:gd name="T39" fmla="*/ 79 h 260"/>
                <a:gd name="T40" fmla="*/ 2 w 160"/>
                <a:gd name="T41" fmla="*/ 95 h 260"/>
                <a:gd name="T42" fmla="*/ 6 w 160"/>
                <a:gd name="T43" fmla="*/ 113 h 260"/>
                <a:gd name="T44" fmla="*/ 13 w 160"/>
                <a:gd name="T45" fmla="*/ 132 h 260"/>
                <a:gd name="T46" fmla="*/ 24 w 160"/>
                <a:gd name="T47" fmla="*/ 153 h 260"/>
                <a:gd name="T48" fmla="*/ 41 w 160"/>
                <a:gd name="T49" fmla="*/ 174 h 260"/>
                <a:gd name="T50" fmla="*/ 61 w 160"/>
                <a:gd name="T51" fmla="*/ 195 h 260"/>
                <a:gd name="T52" fmla="*/ 87 w 160"/>
                <a:gd name="T53" fmla="*/ 217 h 260"/>
                <a:gd name="T54" fmla="*/ 120 w 160"/>
                <a:gd name="T55" fmla="*/ 238 h 260"/>
                <a:gd name="T56" fmla="*/ 160 w 160"/>
                <a:gd name="T57" fmla="*/ 260 h 260"/>
                <a:gd name="T58" fmla="*/ 137 w 160"/>
                <a:gd name="T59" fmla="*/ 237 h 260"/>
                <a:gd name="T60" fmla="*/ 117 w 160"/>
                <a:gd name="T61" fmla="*/ 212 h 260"/>
                <a:gd name="T62" fmla="*/ 100 w 160"/>
                <a:gd name="T63" fmla="*/ 187 h 260"/>
                <a:gd name="T64" fmla="*/ 89 w 160"/>
                <a:gd name="T65" fmla="*/ 160 h 260"/>
                <a:gd name="T66" fmla="*/ 81 w 160"/>
                <a:gd name="T67" fmla="*/ 132 h 260"/>
                <a:gd name="T68" fmla="*/ 82 w 160"/>
                <a:gd name="T69" fmla="*/ 105 h 260"/>
                <a:gd name="T70" fmla="*/ 89 w 160"/>
                <a:gd name="T71" fmla="*/ 77 h 260"/>
                <a:gd name="T72" fmla="*/ 106 w 160"/>
                <a:gd name="T73" fmla="*/ 47 h 2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0" h="260">
                  <a:moveTo>
                    <a:pt x="106" y="47"/>
                  </a:moveTo>
                  <a:lnTo>
                    <a:pt x="108" y="38"/>
                  </a:lnTo>
                  <a:lnTo>
                    <a:pt x="112" y="27"/>
                  </a:lnTo>
                  <a:lnTo>
                    <a:pt x="116" y="17"/>
                  </a:lnTo>
                  <a:lnTo>
                    <a:pt x="121" y="6"/>
                  </a:lnTo>
                  <a:lnTo>
                    <a:pt x="110" y="4"/>
                  </a:lnTo>
                  <a:lnTo>
                    <a:pt x="98" y="1"/>
                  </a:lnTo>
                  <a:lnTo>
                    <a:pt x="86" y="0"/>
                  </a:lnTo>
                  <a:lnTo>
                    <a:pt x="73" y="0"/>
                  </a:lnTo>
                  <a:lnTo>
                    <a:pt x="59" y="1"/>
                  </a:lnTo>
                  <a:lnTo>
                    <a:pt x="46" y="5"/>
                  </a:lnTo>
                  <a:lnTo>
                    <a:pt x="30" y="9"/>
                  </a:lnTo>
                  <a:lnTo>
                    <a:pt x="16" y="17"/>
                  </a:lnTo>
                  <a:lnTo>
                    <a:pt x="15" y="18"/>
                  </a:lnTo>
                  <a:lnTo>
                    <a:pt x="12" y="22"/>
                  </a:lnTo>
                  <a:lnTo>
                    <a:pt x="9" y="30"/>
                  </a:lnTo>
                  <a:lnTo>
                    <a:pt x="6" y="39"/>
                  </a:lnTo>
                  <a:lnTo>
                    <a:pt x="3" y="51"/>
                  </a:lnTo>
                  <a:lnTo>
                    <a:pt x="0" y="64"/>
                  </a:lnTo>
                  <a:lnTo>
                    <a:pt x="0" y="79"/>
                  </a:lnTo>
                  <a:lnTo>
                    <a:pt x="2" y="95"/>
                  </a:lnTo>
                  <a:lnTo>
                    <a:pt x="6" y="113"/>
                  </a:lnTo>
                  <a:lnTo>
                    <a:pt x="13" y="132"/>
                  </a:lnTo>
                  <a:lnTo>
                    <a:pt x="24" y="153"/>
                  </a:lnTo>
                  <a:lnTo>
                    <a:pt x="41" y="174"/>
                  </a:lnTo>
                  <a:lnTo>
                    <a:pt x="61" y="195"/>
                  </a:lnTo>
                  <a:lnTo>
                    <a:pt x="87" y="217"/>
                  </a:lnTo>
                  <a:lnTo>
                    <a:pt x="120" y="238"/>
                  </a:lnTo>
                  <a:lnTo>
                    <a:pt x="160" y="260"/>
                  </a:lnTo>
                  <a:lnTo>
                    <a:pt x="137" y="237"/>
                  </a:lnTo>
                  <a:lnTo>
                    <a:pt x="117" y="212"/>
                  </a:lnTo>
                  <a:lnTo>
                    <a:pt x="100" y="187"/>
                  </a:lnTo>
                  <a:lnTo>
                    <a:pt x="89" y="160"/>
                  </a:lnTo>
                  <a:lnTo>
                    <a:pt x="81" y="132"/>
                  </a:lnTo>
                  <a:lnTo>
                    <a:pt x="82" y="105"/>
                  </a:lnTo>
                  <a:lnTo>
                    <a:pt x="89" y="77"/>
                  </a:lnTo>
                  <a:lnTo>
                    <a:pt x="106" y="47"/>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35" name="Freeform 27">
              <a:extLst>
                <a:ext uri="{FF2B5EF4-FFF2-40B4-BE49-F238E27FC236}">
                  <a16:creationId xmlns:a16="http://schemas.microsoft.com/office/drawing/2014/main" id="{D85CEB41-8F02-4C44-93B5-2A450ECFFBFF}"/>
                </a:ext>
              </a:extLst>
            </p:cNvPr>
            <p:cNvSpPr>
              <a:spLocks/>
            </p:cNvSpPr>
            <p:nvPr/>
          </p:nvSpPr>
          <p:spPr bwMode="auto">
            <a:xfrm>
              <a:off x="3286" y="2644"/>
              <a:ext cx="83" cy="128"/>
            </a:xfrm>
            <a:custGeom>
              <a:avLst/>
              <a:gdLst>
                <a:gd name="T0" fmla="*/ 34 w 83"/>
                <a:gd name="T1" fmla="*/ 128 h 128"/>
                <a:gd name="T2" fmla="*/ 31 w 83"/>
                <a:gd name="T3" fmla="*/ 119 h 128"/>
                <a:gd name="T4" fmla="*/ 24 w 83"/>
                <a:gd name="T5" fmla="*/ 93 h 128"/>
                <a:gd name="T6" fmla="*/ 13 w 83"/>
                <a:gd name="T7" fmla="*/ 54 h 128"/>
                <a:gd name="T8" fmla="*/ 0 w 83"/>
                <a:gd name="T9" fmla="*/ 7 h 128"/>
                <a:gd name="T10" fmla="*/ 4 w 83"/>
                <a:gd name="T11" fmla="*/ 6 h 128"/>
                <a:gd name="T12" fmla="*/ 13 w 83"/>
                <a:gd name="T13" fmla="*/ 2 h 128"/>
                <a:gd name="T14" fmla="*/ 26 w 83"/>
                <a:gd name="T15" fmla="*/ 0 h 128"/>
                <a:gd name="T16" fmla="*/ 42 w 83"/>
                <a:gd name="T17" fmla="*/ 2 h 128"/>
                <a:gd name="T18" fmla="*/ 57 w 83"/>
                <a:gd name="T19" fmla="*/ 9 h 128"/>
                <a:gd name="T20" fmla="*/ 70 w 83"/>
                <a:gd name="T21" fmla="*/ 24 h 128"/>
                <a:gd name="T22" fmla="*/ 79 w 83"/>
                <a:gd name="T23" fmla="*/ 51 h 128"/>
                <a:gd name="T24" fmla="*/ 83 w 83"/>
                <a:gd name="T25" fmla="*/ 90 h 128"/>
                <a:gd name="T26" fmla="*/ 83 w 83"/>
                <a:gd name="T27" fmla="*/ 91 h 128"/>
                <a:gd name="T28" fmla="*/ 81 w 83"/>
                <a:gd name="T29" fmla="*/ 95 h 128"/>
                <a:gd name="T30" fmla="*/ 78 w 83"/>
                <a:gd name="T31" fmla="*/ 99 h 128"/>
                <a:gd name="T32" fmla="*/ 74 w 83"/>
                <a:gd name="T33" fmla="*/ 106 h 128"/>
                <a:gd name="T34" fmla="*/ 68 w 83"/>
                <a:gd name="T35" fmla="*/ 112 h 128"/>
                <a:gd name="T36" fmla="*/ 59 w 83"/>
                <a:gd name="T37" fmla="*/ 119 h 128"/>
                <a:gd name="T38" fmla="*/ 48 w 83"/>
                <a:gd name="T39" fmla="*/ 124 h 128"/>
                <a:gd name="T40" fmla="*/ 34 w 83"/>
                <a:gd name="T41" fmla="*/ 128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128">
                  <a:moveTo>
                    <a:pt x="34" y="128"/>
                  </a:moveTo>
                  <a:lnTo>
                    <a:pt x="31" y="119"/>
                  </a:lnTo>
                  <a:lnTo>
                    <a:pt x="24" y="93"/>
                  </a:lnTo>
                  <a:lnTo>
                    <a:pt x="13" y="54"/>
                  </a:lnTo>
                  <a:lnTo>
                    <a:pt x="0" y="7"/>
                  </a:lnTo>
                  <a:lnTo>
                    <a:pt x="4" y="6"/>
                  </a:lnTo>
                  <a:lnTo>
                    <a:pt x="13" y="2"/>
                  </a:lnTo>
                  <a:lnTo>
                    <a:pt x="26" y="0"/>
                  </a:lnTo>
                  <a:lnTo>
                    <a:pt x="42" y="2"/>
                  </a:lnTo>
                  <a:lnTo>
                    <a:pt x="57" y="9"/>
                  </a:lnTo>
                  <a:lnTo>
                    <a:pt x="70" y="24"/>
                  </a:lnTo>
                  <a:lnTo>
                    <a:pt x="79" y="51"/>
                  </a:lnTo>
                  <a:lnTo>
                    <a:pt x="83" y="90"/>
                  </a:lnTo>
                  <a:lnTo>
                    <a:pt x="83" y="91"/>
                  </a:lnTo>
                  <a:lnTo>
                    <a:pt x="81" y="95"/>
                  </a:lnTo>
                  <a:lnTo>
                    <a:pt x="78" y="99"/>
                  </a:lnTo>
                  <a:lnTo>
                    <a:pt x="74" y="106"/>
                  </a:lnTo>
                  <a:lnTo>
                    <a:pt x="68" y="112"/>
                  </a:lnTo>
                  <a:lnTo>
                    <a:pt x="59" y="119"/>
                  </a:lnTo>
                  <a:lnTo>
                    <a:pt x="48" y="124"/>
                  </a:lnTo>
                  <a:lnTo>
                    <a:pt x="34" y="128"/>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36" name="Freeform 28">
              <a:extLst>
                <a:ext uri="{FF2B5EF4-FFF2-40B4-BE49-F238E27FC236}">
                  <a16:creationId xmlns:a16="http://schemas.microsoft.com/office/drawing/2014/main" id="{024A527E-BE74-4318-9527-5A2EA733B5CC}"/>
                </a:ext>
              </a:extLst>
            </p:cNvPr>
            <p:cNvSpPr>
              <a:spLocks/>
            </p:cNvSpPr>
            <p:nvPr/>
          </p:nvSpPr>
          <p:spPr bwMode="auto">
            <a:xfrm>
              <a:off x="3356" y="2713"/>
              <a:ext cx="51" cy="69"/>
            </a:xfrm>
            <a:custGeom>
              <a:avLst/>
              <a:gdLst>
                <a:gd name="T0" fmla="*/ 0 w 51"/>
                <a:gd name="T1" fmla="*/ 41 h 69"/>
                <a:gd name="T2" fmla="*/ 0 w 51"/>
                <a:gd name="T3" fmla="*/ 43 h 69"/>
                <a:gd name="T4" fmla="*/ 0 w 51"/>
                <a:gd name="T5" fmla="*/ 50 h 69"/>
                <a:gd name="T6" fmla="*/ 0 w 51"/>
                <a:gd name="T7" fmla="*/ 59 h 69"/>
                <a:gd name="T8" fmla="*/ 0 w 51"/>
                <a:gd name="T9" fmla="*/ 69 h 69"/>
                <a:gd name="T10" fmla="*/ 2 w 51"/>
                <a:gd name="T11" fmla="*/ 69 h 69"/>
                <a:gd name="T12" fmla="*/ 7 w 51"/>
                <a:gd name="T13" fmla="*/ 68 h 69"/>
                <a:gd name="T14" fmla="*/ 13 w 51"/>
                <a:gd name="T15" fmla="*/ 67 h 69"/>
                <a:gd name="T16" fmla="*/ 22 w 51"/>
                <a:gd name="T17" fmla="*/ 64 h 69"/>
                <a:gd name="T18" fmla="*/ 30 w 51"/>
                <a:gd name="T19" fmla="*/ 59 h 69"/>
                <a:gd name="T20" fmla="*/ 39 w 51"/>
                <a:gd name="T21" fmla="*/ 52 h 69"/>
                <a:gd name="T22" fmla="*/ 46 w 51"/>
                <a:gd name="T23" fmla="*/ 43 h 69"/>
                <a:gd name="T24" fmla="*/ 51 w 51"/>
                <a:gd name="T25" fmla="*/ 32 h 69"/>
                <a:gd name="T26" fmla="*/ 21 w 51"/>
                <a:gd name="T27" fmla="*/ 0 h 69"/>
                <a:gd name="T28" fmla="*/ 0 w 51"/>
                <a:gd name="T29" fmla="*/ 4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1" h="69">
                  <a:moveTo>
                    <a:pt x="0" y="41"/>
                  </a:moveTo>
                  <a:lnTo>
                    <a:pt x="0" y="43"/>
                  </a:lnTo>
                  <a:lnTo>
                    <a:pt x="0" y="50"/>
                  </a:lnTo>
                  <a:lnTo>
                    <a:pt x="0" y="59"/>
                  </a:lnTo>
                  <a:lnTo>
                    <a:pt x="0" y="69"/>
                  </a:lnTo>
                  <a:lnTo>
                    <a:pt x="2" y="69"/>
                  </a:lnTo>
                  <a:lnTo>
                    <a:pt x="7" y="68"/>
                  </a:lnTo>
                  <a:lnTo>
                    <a:pt x="13" y="67"/>
                  </a:lnTo>
                  <a:lnTo>
                    <a:pt x="22" y="64"/>
                  </a:lnTo>
                  <a:lnTo>
                    <a:pt x="30" y="59"/>
                  </a:lnTo>
                  <a:lnTo>
                    <a:pt x="39" y="52"/>
                  </a:lnTo>
                  <a:lnTo>
                    <a:pt x="46" y="43"/>
                  </a:lnTo>
                  <a:lnTo>
                    <a:pt x="51" y="32"/>
                  </a:lnTo>
                  <a:lnTo>
                    <a:pt x="21" y="0"/>
                  </a:lnTo>
                  <a:lnTo>
                    <a:pt x="0" y="41"/>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37" name="Freeform 29">
              <a:extLst>
                <a:ext uri="{FF2B5EF4-FFF2-40B4-BE49-F238E27FC236}">
                  <a16:creationId xmlns:a16="http://schemas.microsoft.com/office/drawing/2014/main" id="{F6065683-D33A-40F6-B95F-0DB7B613CA2C}"/>
                </a:ext>
              </a:extLst>
            </p:cNvPr>
            <p:cNvSpPr>
              <a:spLocks/>
            </p:cNvSpPr>
            <p:nvPr/>
          </p:nvSpPr>
          <p:spPr bwMode="auto">
            <a:xfrm>
              <a:off x="3251" y="2616"/>
              <a:ext cx="199" cy="187"/>
            </a:xfrm>
            <a:custGeom>
              <a:avLst/>
              <a:gdLst>
                <a:gd name="T0" fmla="*/ 3 w 199"/>
                <a:gd name="T1" fmla="*/ 41 h 187"/>
                <a:gd name="T2" fmla="*/ 3 w 199"/>
                <a:gd name="T3" fmla="*/ 40 h 187"/>
                <a:gd name="T4" fmla="*/ 5 w 199"/>
                <a:gd name="T5" fmla="*/ 36 h 187"/>
                <a:gd name="T6" fmla="*/ 9 w 199"/>
                <a:gd name="T7" fmla="*/ 30 h 187"/>
                <a:gd name="T8" fmla="*/ 16 w 199"/>
                <a:gd name="T9" fmla="*/ 22 h 187"/>
                <a:gd name="T10" fmla="*/ 25 w 199"/>
                <a:gd name="T11" fmla="*/ 15 h 187"/>
                <a:gd name="T12" fmla="*/ 38 w 199"/>
                <a:gd name="T13" fmla="*/ 9 h 187"/>
                <a:gd name="T14" fmla="*/ 56 w 199"/>
                <a:gd name="T15" fmla="*/ 4 h 187"/>
                <a:gd name="T16" fmla="*/ 78 w 199"/>
                <a:gd name="T17" fmla="*/ 0 h 187"/>
                <a:gd name="T18" fmla="*/ 100 w 199"/>
                <a:gd name="T19" fmla="*/ 1 h 187"/>
                <a:gd name="T20" fmla="*/ 120 w 199"/>
                <a:gd name="T21" fmla="*/ 6 h 187"/>
                <a:gd name="T22" fmla="*/ 134 w 199"/>
                <a:gd name="T23" fmla="*/ 17 h 187"/>
                <a:gd name="T24" fmla="*/ 146 w 199"/>
                <a:gd name="T25" fmla="*/ 31 h 187"/>
                <a:gd name="T26" fmla="*/ 153 w 199"/>
                <a:gd name="T27" fmla="*/ 45 h 187"/>
                <a:gd name="T28" fmla="*/ 160 w 199"/>
                <a:gd name="T29" fmla="*/ 61 h 187"/>
                <a:gd name="T30" fmla="*/ 164 w 199"/>
                <a:gd name="T31" fmla="*/ 75 h 187"/>
                <a:gd name="T32" fmla="*/ 166 w 199"/>
                <a:gd name="T33" fmla="*/ 87 h 187"/>
                <a:gd name="T34" fmla="*/ 174 w 199"/>
                <a:gd name="T35" fmla="*/ 108 h 187"/>
                <a:gd name="T36" fmla="*/ 185 w 199"/>
                <a:gd name="T37" fmla="*/ 123 h 187"/>
                <a:gd name="T38" fmla="*/ 195 w 199"/>
                <a:gd name="T39" fmla="*/ 135 h 187"/>
                <a:gd name="T40" fmla="*/ 199 w 199"/>
                <a:gd name="T41" fmla="*/ 139 h 187"/>
                <a:gd name="T42" fmla="*/ 164 w 199"/>
                <a:gd name="T43" fmla="*/ 138 h 187"/>
                <a:gd name="T44" fmla="*/ 163 w 199"/>
                <a:gd name="T45" fmla="*/ 139 h 187"/>
                <a:gd name="T46" fmla="*/ 163 w 199"/>
                <a:gd name="T47" fmla="*/ 152 h 187"/>
                <a:gd name="T48" fmla="*/ 159 w 199"/>
                <a:gd name="T49" fmla="*/ 164 h 187"/>
                <a:gd name="T50" fmla="*/ 152 w 199"/>
                <a:gd name="T51" fmla="*/ 171 h 187"/>
                <a:gd name="T52" fmla="*/ 144 w 199"/>
                <a:gd name="T53" fmla="*/ 178 h 187"/>
                <a:gd name="T54" fmla="*/ 137 w 199"/>
                <a:gd name="T55" fmla="*/ 182 h 187"/>
                <a:gd name="T56" fmla="*/ 129 w 199"/>
                <a:gd name="T57" fmla="*/ 186 h 187"/>
                <a:gd name="T58" fmla="*/ 124 w 199"/>
                <a:gd name="T59" fmla="*/ 187 h 187"/>
                <a:gd name="T60" fmla="*/ 122 w 199"/>
                <a:gd name="T61" fmla="*/ 187 h 187"/>
                <a:gd name="T62" fmla="*/ 131 w 199"/>
                <a:gd name="T63" fmla="*/ 178 h 187"/>
                <a:gd name="T64" fmla="*/ 135 w 199"/>
                <a:gd name="T65" fmla="*/ 166 h 187"/>
                <a:gd name="T66" fmla="*/ 137 w 199"/>
                <a:gd name="T67" fmla="*/ 156 h 187"/>
                <a:gd name="T68" fmla="*/ 137 w 199"/>
                <a:gd name="T69" fmla="*/ 151 h 187"/>
                <a:gd name="T70" fmla="*/ 133 w 199"/>
                <a:gd name="T71" fmla="*/ 132 h 187"/>
                <a:gd name="T72" fmla="*/ 124 w 199"/>
                <a:gd name="T73" fmla="*/ 117 h 187"/>
                <a:gd name="T74" fmla="*/ 114 w 199"/>
                <a:gd name="T75" fmla="*/ 105 h 187"/>
                <a:gd name="T76" fmla="*/ 111 w 199"/>
                <a:gd name="T77" fmla="*/ 100 h 187"/>
                <a:gd name="T78" fmla="*/ 109 w 199"/>
                <a:gd name="T79" fmla="*/ 99 h 187"/>
                <a:gd name="T80" fmla="*/ 107 w 199"/>
                <a:gd name="T81" fmla="*/ 96 h 187"/>
                <a:gd name="T82" fmla="*/ 101 w 199"/>
                <a:gd name="T83" fmla="*/ 92 h 187"/>
                <a:gd name="T84" fmla="*/ 96 w 199"/>
                <a:gd name="T85" fmla="*/ 87 h 187"/>
                <a:gd name="T86" fmla="*/ 90 w 199"/>
                <a:gd name="T87" fmla="*/ 82 h 187"/>
                <a:gd name="T88" fmla="*/ 82 w 199"/>
                <a:gd name="T89" fmla="*/ 75 h 187"/>
                <a:gd name="T90" fmla="*/ 73 w 199"/>
                <a:gd name="T91" fmla="*/ 71 h 187"/>
                <a:gd name="T92" fmla="*/ 65 w 199"/>
                <a:gd name="T93" fmla="*/ 67 h 187"/>
                <a:gd name="T94" fmla="*/ 52 w 199"/>
                <a:gd name="T95" fmla="*/ 66 h 187"/>
                <a:gd name="T96" fmla="*/ 40 w 199"/>
                <a:gd name="T97" fmla="*/ 66 h 187"/>
                <a:gd name="T98" fmla="*/ 33 w 199"/>
                <a:gd name="T99" fmla="*/ 69 h 187"/>
                <a:gd name="T100" fmla="*/ 29 w 199"/>
                <a:gd name="T101" fmla="*/ 70 h 187"/>
                <a:gd name="T102" fmla="*/ 27 w 199"/>
                <a:gd name="T103" fmla="*/ 70 h 187"/>
                <a:gd name="T104" fmla="*/ 22 w 199"/>
                <a:gd name="T105" fmla="*/ 70 h 187"/>
                <a:gd name="T106" fmla="*/ 17 w 199"/>
                <a:gd name="T107" fmla="*/ 69 h 187"/>
                <a:gd name="T108" fmla="*/ 10 w 199"/>
                <a:gd name="T109" fmla="*/ 66 h 187"/>
                <a:gd name="T110" fmla="*/ 4 w 199"/>
                <a:gd name="T111" fmla="*/ 62 h 187"/>
                <a:gd name="T112" fmla="*/ 0 w 199"/>
                <a:gd name="T113" fmla="*/ 57 h 187"/>
                <a:gd name="T114" fmla="*/ 0 w 199"/>
                <a:gd name="T115" fmla="*/ 50 h 187"/>
                <a:gd name="T116" fmla="*/ 3 w 199"/>
                <a:gd name="T117" fmla="*/ 41 h 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9" h="187">
                  <a:moveTo>
                    <a:pt x="3" y="41"/>
                  </a:moveTo>
                  <a:lnTo>
                    <a:pt x="3" y="40"/>
                  </a:lnTo>
                  <a:lnTo>
                    <a:pt x="5" y="36"/>
                  </a:lnTo>
                  <a:lnTo>
                    <a:pt x="9" y="30"/>
                  </a:lnTo>
                  <a:lnTo>
                    <a:pt x="16" y="22"/>
                  </a:lnTo>
                  <a:lnTo>
                    <a:pt x="25" y="15"/>
                  </a:lnTo>
                  <a:lnTo>
                    <a:pt x="38" y="9"/>
                  </a:lnTo>
                  <a:lnTo>
                    <a:pt x="56" y="4"/>
                  </a:lnTo>
                  <a:lnTo>
                    <a:pt x="78" y="0"/>
                  </a:lnTo>
                  <a:lnTo>
                    <a:pt x="100" y="1"/>
                  </a:lnTo>
                  <a:lnTo>
                    <a:pt x="120" y="6"/>
                  </a:lnTo>
                  <a:lnTo>
                    <a:pt x="134" y="17"/>
                  </a:lnTo>
                  <a:lnTo>
                    <a:pt x="146" y="31"/>
                  </a:lnTo>
                  <a:lnTo>
                    <a:pt x="153" y="45"/>
                  </a:lnTo>
                  <a:lnTo>
                    <a:pt x="160" y="61"/>
                  </a:lnTo>
                  <a:lnTo>
                    <a:pt x="164" y="75"/>
                  </a:lnTo>
                  <a:lnTo>
                    <a:pt x="166" y="87"/>
                  </a:lnTo>
                  <a:lnTo>
                    <a:pt x="174" y="108"/>
                  </a:lnTo>
                  <a:lnTo>
                    <a:pt x="185" y="123"/>
                  </a:lnTo>
                  <a:lnTo>
                    <a:pt x="195" y="135"/>
                  </a:lnTo>
                  <a:lnTo>
                    <a:pt x="199" y="139"/>
                  </a:lnTo>
                  <a:lnTo>
                    <a:pt x="164" y="138"/>
                  </a:lnTo>
                  <a:lnTo>
                    <a:pt x="163" y="139"/>
                  </a:lnTo>
                  <a:lnTo>
                    <a:pt x="163" y="152"/>
                  </a:lnTo>
                  <a:lnTo>
                    <a:pt x="159" y="164"/>
                  </a:lnTo>
                  <a:lnTo>
                    <a:pt x="152" y="171"/>
                  </a:lnTo>
                  <a:lnTo>
                    <a:pt x="144" y="178"/>
                  </a:lnTo>
                  <a:lnTo>
                    <a:pt x="137" y="182"/>
                  </a:lnTo>
                  <a:lnTo>
                    <a:pt x="129" y="186"/>
                  </a:lnTo>
                  <a:lnTo>
                    <a:pt x="124" y="187"/>
                  </a:lnTo>
                  <a:lnTo>
                    <a:pt x="122" y="187"/>
                  </a:lnTo>
                  <a:lnTo>
                    <a:pt x="131" y="178"/>
                  </a:lnTo>
                  <a:lnTo>
                    <a:pt x="135" y="166"/>
                  </a:lnTo>
                  <a:lnTo>
                    <a:pt x="137" y="156"/>
                  </a:lnTo>
                  <a:lnTo>
                    <a:pt x="137" y="151"/>
                  </a:lnTo>
                  <a:lnTo>
                    <a:pt x="133" y="132"/>
                  </a:lnTo>
                  <a:lnTo>
                    <a:pt x="124" y="117"/>
                  </a:lnTo>
                  <a:lnTo>
                    <a:pt x="114" y="105"/>
                  </a:lnTo>
                  <a:lnTo>
                    <a:pt x="111" y="100"/>
                  </a:lnTo>
                  <a:lnTo>
                    <a:pt x="109" y="99"/>
                  </a:lnTo>
                  <a:lnTo>
                    <a:pt x="107" y="96"/>
                  </a:lnTo>
                  <a:lnTo>
                    <a:pt x="101" y="92"/>
                  </a:lnTo>
                  <a:lnTo>
                    <a:pt x="96" y="87"/>
                  </a:lnTo>
                  <a:lnTo>
                    <a:pt x="90" y="82"/>
                  </a:lnTo>
                  <a:lnTo>
                    <a:pt x="82" y="75"/>
                  </a:lnTo>
                  <a:lnTo>
                    <a:pt x="73" y="71"/>
                  </a:lnTo>
                  <a:lnTo>
                    <a:pt x="65" y="67"/>
                  </a:lnTo>
                  <a:lnTo>
                    <a:pt x="52" y="66"/>
                  </a:lnTo>
                  <a:lnTo>
                    <a:pt x="40" y="66"/>
                  </a:lnTo>
                  <a:lnTo>
                    <a:pt x="33" y="69"/>
                  </a:lnTo>
                  <a:lnTo>
                    <a:pt x="29" y="70"/>
                  </a:lnTo>
                  <a:lnTo>
                    <a:pt x="27" y="70"/>
                  </a:lnTo>
                  <a:lnTo>
                    <a:pt x="22" y="70"/>
                  </a:lnTo>
                  <a:lnTo>
                    <a:pt x="17" y="69"/>
                  </a:lnTo>
                  <a:lnTo>
                    <a:pt x="10" y="66"/>
                  </a:lnTo>
                  <a:lnTo>
                    <a:pt x="4" y="62"/>
                  </a:lnTo>
                  <a:lnTo>
                    <a:pt x="0" y="57"/>
                  </a:lnTo>
                  <a:lnTo>
                    <a:pt x="0" y="50"/>
                  </a:lnTo>
                  <a:lnTo>
                    <a:pt x="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38" name="Freeform 30">
              <a:extLst>
                <a:ext uri="{FF2B5EF4-FFF2-40B4-BE49-F238E27FC236}">
                  <a16:creationId xmlns:a16="http://schemas.microsoft.com/office/drawing/2014/main" id="{566EBA22-D8DE-4686-B3E6-B22C7BA522B6}"/>
                </a:ext>
              </a:extLst>
            </p:cNvPr>
            <p:cNvSpPr>
              <a:spLocks/>
            </p:cNvSpPr>
            <p:nvPr/>
          </p:nvSpPr>
          <p:spPr bwMode="auto">
            <a:xfrm>
              <a:off x="3084" y="3015"/>
              <a:ext cx="320" cy="238"/>
            </a:xfrm>
            <a:custGeom>
              <a:avLst/>
              <a:gdLst>
                <a:gd name="T0" fmla="*/ 320 w 320"/>
                <a:gd name="T1" fmla="*/ 42 h 238"/>
                <a:gd name="T2" fmla="*/ 304 w 320"/>
                <a:gd name="T3" fmla="*/ 40 h 238"/>
                <a:gd name="T4" fmla="*/ 287 w 320"/>
                <a:gd name="T5" fmla="*/ 38 h 238"/>
                <a:gd name="T6" fmla="*/ 270 w 320"/>
                <a:gd name="T7" fmla="*/ 34 h 238"/>
                <a:gd name="T8" fmla="*/ 253 w 320"/>
                <a:gd name="T9" fmla="*/ 30 h 238"/>
                <a:gd name="T10" fmla="*/ 237 w 320"/>
                <a:gd name="T11" fmla="*/ 24 h 238"/>
                <a:gd name="T12" fmla="*/ 220 w 320"/>
                <a:gd name="T13" fmla="*/ 17 h 238"/>
                <a:gd name="T14" fmla="*/ 203 w 320"/>
                <a:gd name="T15" fmla="*/ 9 h 238"/>
                <a:gd name="T16" fmla="*/ 188 w 320"/>
                <a:gd name="T17" fmla="*/ 0 h 238"/>
                <a:gd name="T18" fmla="*/ 185 w 320"/>
                <a:gd name="T19" fmla="*/ 4 h 238"/>
                <a:gd name="T20" fmla="*/ 184 w 320"/>
                <a:gd name="T21" fmla="*/ 8 h 238"/>
                <a:gd name="T22" fmla="*/ 181 w 320"/>
                <a:gd name="T23" fmla="*/ 12 h 238"/>
                <a:gd name="T24" fmla="*/ 179 w 320"/>
                <a:gd name="T25" fmla="*/ 14 h 238"/>
                <a:gd name="T26" fmla="*/ 170 w 320"/>
                <a:gd name="T27" fmla="*/ 22 h 238"/>
                <a:gd name="T28" fmla="*/ 151 w 320"/>
                <a:gd name="T29" fmla="*/ 33 h 238"/>
                <a:gd name="T30" fmla="*/ 129 w 320"/>
                <a:gd name="T31" fmla="*/ 46 h 238"/>
                <a:gd name="T32" fmla="*/ 103 w 320"/>
                <a:gd name="T33" fmla="*/ 60 h 238"/>
                <a:gd name="T34" fmla="*/ 75 w 320"/>
                <a:gd name="T35" fmla="*/ 77 h 238"/>
                <a:gd name="T36" fmla="*/ 47 w 320"/>
                <a:gd name="T37" fmla="*/ 94 h 238"/>
                <a:gd name="T38" fmla="*/ 21 w 320"/>
                <a:gd name="T39" fmla="*/ 112 h 238"/>
                <a:gd name="T40" fmla="*/ 0 w 320"/>
                <a:gd name="T41" fmla="*/ 132 h 238"/>
                <a:gd name="T42" fmla="*/ 4 w 320"/>
                <a:gd name="T43" fmla="*/ 133 h 238"/>
                <a:gd name="T44" fmla="*/ 15 w 320"/>
                <a:gd name="T45" fmla="*/ 138 h 238"/>
                <a:gd name="T46" fmla="*/ 30 w 320"/>
                <a:gd name="T47" fmla="*/ 147 h 238"/>
                <a:gd name="T48" fmla="*/ 53 w 320"/>
                <a:gd name="T49" fmla="*/ 159 h 238"/>
                <a:gd name="T50" fmla="*/ 77 w 320"/>
                <a:gd name="T51" fmla="*/ 174 h 238"/>
                <a:gd name="T52" fmla="*/ 106 w 320"/>
                <a:gd name="T53" fmla="*/ 193 h 238"/>
                <a:gd name="T54" fmla="*/ 137 w 320"/>
                <a:gd name="T55" fmla="*/ 214 h 238"/>
                <a:gd name="T56" fmla="*/ 170 w 320"/>
                <a:gd name="T57" fmla="*/ 238 h 238"/>
                <a:gd name="T58" fmla="*/ 194 w 320"/>
                <a:gd name="T59" fmla="*/ 219 h 238"/>
                <a:gd name="T60" fmla="*/ 219 w 320"/>
                <a:gd name="T61" fmla="*/ 198 h 238"/>
                <a:gd name="T62" fmla="*/ 241 w 320"/>
                <a:gd name="T63" fmla="*/ 176 h 238"/>
                <a:gd name="T64" fmla="*/ 262 w 320"/>
                <a:gd name="T65" fmla="*/ 151 h 238"/>
                <a:gd name="T66" fmla="*/ 280 w 320"/>
                <a:gd name="T67" fmla="*/ 125 h 238"/>
                <a:gd name="T68" fmla="*/ 297 w 320"/>
                <a:gd name="T69" fmla="*/ 99 h 238"/>
                <a:gd name="T70" fmla="*/ 310 w 320"/>
                <a:gd name="T71" fmla="*/ 70 h 238"/>
                <a:gd name="T72" fmla="*/ 320 w 320"/>
                <a:gd name="T73" fmla="*/ 42 h 2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0" h="238">
                  <a:moveTo>
                    <a:pt x="320" y="42"/>
                  </a:moveTo>
                  <a:lnTo>
                    <a:pt x="304" y="40"/>
                  </a:lnTo>
                  <a:lnTo>
                    <a:pt x="287" y="38"/>
                  </a:lnTo>
                  <a:lnTo>
                    <a:pt x="270" y="34"/>
                  </a:lnTo>
                  <a:lnTo>
                    <a:pt x="253" y="30"/>
                  </a:lnTo>
                  <a:lnTo>
                    <a:pt x="237" y="24"/>
                  </a:lnTo>
                  <a:lnTo>
                    <a:pt x="220" y="17"/>
                  </a:lnTo>
                  <a:lnTo>
                    <a:pt x="203" y="9"/>
                  </a:lnTo>
                  <a:lnTo>
                    <a:pt x="188" y="0"/>
                  </a:lnTo>
                  <a:lnTo>
                    <a:pt x="185" y="4"/>
                  </a:lnTo>
                  <a:lnTo>
                    <a:pt x="184" y="8"/>
                  </a:lnTo>
                  <a:lnTo>
                    <a:pt x="181" y="12"/>
                  </a:lnTo>
                  <a:lnTo>
                    <a:pt x="179" y="14"/>
                  </a:lnTo>
                  <a:lnTo>
                    <a:pt x="170" y="22"/>
                  </a:lnTo>
                  <a:lnTo>
                    <a:pt x="151" y="33"/>
                  </a:lnTo>
                  <a:lnTo>
                    <a:pt x="129" y="46"/>
                  </a:lnTo>
                  <a:lnTo>
                    <a:pt x="103" y="60"/>
                  </a:lnTo>
                  <a:lnTo>
                    <a:pt x="75" y="77"/>
                  </a:lnTo>
                  <a:lnTo>
                    <a:pt x="47" y="94"/>
                  </a:lnTo>
                  <a:lnTo>
                    <a:pt x="21" y="112"/>
                  </a:lnTo>
                  <a:lnTo>
                    <a:pt x="0" y="132"/>
                  </a:lnTo>
                  <a:lnTo>
                    <a:pt x="4" y="133"/>
                  </a:lnTo>
                  <a:lnTo>
                    <a:pt x="15" y="138"/>
                  </a:lnTo>
                  <a:lnTo>
                    <a:pt x="30" y="147"/>
                  </a:lnTo>
                  <a:lnTo>
                    <a:pt x="53" y="159"/>
                  </a:lnTo>
                  <a:lnTo>
                    <a:pt x="77" y="174"/>
                  </a:lnTo>
                  <a:lnTo>
                    <a:pt x="106" y="193"/>
                  </a:lnTo>
                  <a:lnTo>
                    <a:pt x="137" y="214"/>
                  </a:lnTo>
                  <a:lnTo>
                    <a:pt x="170" y="238"/>
                  </a:lnTo>
                  <a:lnTo>
                    <a:pt x="194" y="219"/>
                  </a:lnTo>
                  <a:lnTo>
                    <a:pt x="219" y="198"/>
                  </a:lnTo>
                  <a:lnTo>
                    <a:pt x="241" y="176"/>
                  </a:lnTo>
                  <a:lnTo>
                    <a:pt x="262" y="151"/>
                  </a:lnTo>
                  <a:lnTo>
                    <a:pt x="280" y="125"/>
                  </a:lnTo>
                  <a:lnTo>
                    <a:pt x="297" y="99"/>
                  </a:lnTo>
                  <a:lnTo>
                    <a:pt x="310" y="70"/>
                  </a:lnTo>
                  <a:lnTo>
                    <a:pt x="320" y="42"/>
                  </a:lnTo>
                  <a:close/>
                </a:path>
              </a:pathLst>
            </a:custGeom>
            <a:solidFill>
              <a:srgbClr val="7268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39" name="Freeform 31">
              <a:extLst>
                <a:ext uri="{FF2B5EF4-FFF2-40B4-BE49-F238E27FC236}">
                  <a16:creationId xmlns:a16="http://schemas.microsoft.com/office/drawing/2014/main" id="{E04272B2-10C1-4519-BC25-387B690E71B4}"/>
                </a:ext>
              </a:extLst>
            </p:cNvPr>
            <p:cNvSpPr>
              <a:spLocks/>
            </p:cNvSpPr>
            <p:nvPr/>
          </p:nvSpPr>
          <p:spPr bwMode="auto">
            <a:xfrm>
              <a:off x="3254" y="3057"/>
              <a:ext cx="182" cy="220"/>
            </a:xfrm>
            <a:custGeom>
              <a:avLst/>
              <a:gdLst>
                <a:gd name="T0" fmla="*/ 150 w 182"/>
                <a:gd name="T1" fmla="*/ 0 h 220"/>
                <a:gd name="T2" fmla="*/ 140 w 182"/>
                <a:gd name="T3" fmla="*/ 28 h 220"/>
                <a:gd name="T4" fmla="*/ 127 w 182"/>
                <a:gd name="T5" fmla="*/ 57 h 220"/>
                <a:gd name="T6" fmla="*/ 110 w 182"/>
                <a:gd name="T7" fmla="*/ 83 h 220"/>
                <a:gd name="T8" fmla="*/ 92 w 182"/>
                <a:gd name="T9" fmla="*/ 109 h 220"/>
                <a:gd name="T10" fmla="*/ 71 w 182"/>
                <a:gd name="T11" fmla="*/ 134 h 220"/>
                <a:gd name="T12" fmla="*/ 49 w 182"/>
                <a:gd name="T13" fmla="*/ 156 h 220"/>
                <a:gd name="T14" fmla="*/ 24 w 182"/>
                <a:gd name="T15" fmla="*/ 177 h 220"/>
                <a:gd name="T16" fmla="*/ 0 w 182"/>
                <a:gd name="T17" fmla="*/ 196 h 220"/>
                <a:gd name="T18" fmla="*/ 6 w 182"/>
                <a:gd name="T19" fmla="*/ 201 h 220"/>
                <a:gd name="T20" fmla="*/ 14 w 182"/>
                <a:gd name="T21" fmla="*/ 208 h 220"/>
                <a:gd name="T22" fmla="*/ 22 w 182"/>
                <a:gd name="T23" fmla="*/ 213 h 220"/>
                <a:gd name="T24" fmla="*/ 28 w 182"/>
                <a:gd name="T25" fmla="*/ 220 h 220"/>
                <a:gd name="T26" fmla="*/ 35 w 182"/>
                <a:gd name="T27" fmla="*/ 214 h 220"/>
                <a:gd name="T28" fmla="*/ 53 w 182"/>
                <a:gd name="T29" fmla="*/ 201 h 220"/>
                <a:gd name="T30" fmla="*/ 78 w 182"/>
                <a:gd name="T31" fmla="*/ 181 h 220"/>
                <a:gd name="T32" fmla="*/ 106 w 182"/>
                <a:gd name="T33" fmla="*/ 153 h 220"/>
                <a:gd name="T34" fmla="*/ 135 w 182"/>
                <a:gd name="T35" fmla="*/ 119 h 220"/>
                <a:gd name="T36" fmla="*/ 158 w 182"/>
                <a:gd name="T37" fmla="*/ 83 h 220"/>
                <a:gd name="T38" fmla="*/ 176 w 182"/>
                <a:gd name="T39" fmla="*/ 43 h 220"/>
                <a:gd name="T40" fmla="*/ 182 w 182"/>
                <a:gd name="T41" fmla="*/ 1 h 220"/>
                <a:gd name="T42" fmla="*/ 174 w 182"/>
                <a:gd name="T43" fmla="*/ 1 h 220"/>
                <a:gd name="T44" fmla="*/ 166 w 182"/>
                <a:gd name="T45" fmla="*/ 1 h 220"/>
                <a:gd name="T46" fmla="*/ 158 w 182"/>
                <a:gd name="T47" fmla="*/ 1 h 220"/>
                <a:gd name="T48" fmla="*/ 150 w 182"/>
                <a:gd name="T49" fmla="*/ 0 h 2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2" h="220">
                  <a:moveTo>
                    <a:pt x="150" y="0"/>
                  </a:moveTo>
                  <a:lnTo>
                    <a:pt x="140" y="28"/>
                  </a:lnTo>
                  <a:lnTo>
                    <a:pt x="127" y="57"/>
                  </a:lnTo>
                  <a:lnTo>
                    <a:pt x="110" y="83"/>
                  </a:lnTo>
                  <a:lnTo>
                    <a:pt x="92" y="109"/>
                  </a:lnTo>
                  <a:lnTo>
                    <a:pt x="71" y="134"/>
                  </a:lnTo>
                  <a:lnTo>
                    <a:pt x="49" y="156"/>
                  </a:lnTo>
                  <a:lnTo>
                    <a:pt x="24" y="177"/>
                  </a:lnTo>
                  <a:lnTo>
                    <a:pt x="0" y="196"/>
                  </a:lnTo>
                  <a:lnTo>
                    <a:pt x="6" y="201"/>
                  </a:lnTo>
                  <a:lnTo>
                    <a:pt x="14" y="208"/>
                  </a:lnTo>
                  <a:lnTo>
                    <a:pt x="22" y="213"/>
                  </a:lnTo>
                  <a:lnTo>
                    <a:pt x="28" y="220"/>
                  </a:lnTo>
                  <a:lnTo>
                    <a:pt x="35" y="214"/>
                  </a:lnTo>
                  <a:lnTo>
                    <a:pt x="53" y="201"/>
                  </a:lnTo>
                  <a:lnTo>
                    <a:pt x="78" y="181"/>
                  </a:lnTo>
                  <a:lnTo>
                    <a:pt x="106" y="153"/>
                  </a:lnTo>
                  <a:lnTo>
                    <a:pt x="135" y="119"/>
                  </a:lnTo>
                  <a:lnTo>
                    <a:pt x="158" y="83"/>
                  </a:lnTo>
                  <a:lnTo>
                    <a:pt x="176" y="43"/>
                  </a:lnTo>
                  <a:lnTo>
                    <a:pt x="182" y="1"/>
                  </a:lnTo>
                  <a:lnTo>
                    <a:pt x="174" y="1"/>
                  </a:lnTo>
                  <a:lnTo>
                    <a:pt x="166" y="1"/>
                  </a:lnTo>
                  <a:lnTo>
                    <a:pt x="158" y="1"/>
                  </a:lnTo>
                  <a:lnTo>
                    <a:pt x="150" y="0"/>
                  </a:lnTo>
                  <a:close/>
                </a:path>
              </a:pathLst>
            </a:custGeom>
            <a:solidFill>
              <a:srgbClr val="564C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40" name="Freeform 32">
              <a:extLst>
                <a:ext uri="{FF2B5EF4-FFF2-40B4-BE49-F238E27FC236}">
                  <a16:creationId xmlns:a16="http://schemas.microsoft.com/office/drawing/2014/main" id="{436B958D-3B16-4632-837F-70BEA7CF10A3}"/>
                </a:ext>
              </a:extLst>
            </p:cNvPr>
            <p:cNvSpPr>
              <a:spLocks/>
            </p:cNvSpPr>
            <p:nvPr/>
          </p:nvSpPr>
          <p:spPr bwMode="auto">
            <a:xfrm>
              <a:off x="3417" y="2764"/>
              <a:ext cx="12" cy="12"/>
            </a:xfrm>
            <a:custGeom>
              <a:avLst/>
              <a:gdLst>
                <a:gd name="T0" fmla="*/ 12 w 12"/>
                <a:gd name="T1" fmla="*/ 5 h 12"/>
                <a:gd name="T2" fmla="*/ 12 w 12"/>
                <a:gd name="T3" fmla="*/ 8 h 12"/>
                <a:gd name="T4" fmla="*/ 12 w 12"/>
                <a:gd name="T5" fmla="*/ 9 h 12"/>
                <a:gd name="T6" fmla="*/ 10 w 12"/>
                <a:gd name="T7" fmla="*/ 10 h 12"/>
                <a:gd name="T8" fmla="*/ 7 w 12"/>
                <a:gd name="T9" fmla="*/ 12 h 12"/>
                <a:gd name="T10" fmla="*/ 6 w 12"/>
                <a:gd name="T11" fmla="*/ 12 h 12"/>
                <a:gd name="T12" fmla="*/ 3 w 12"/>
                <a:gd name="T13" fmla="*/ 10 h 12"/>
                <a:gd name="T14" fmla="*/ 2 w 12"/>
                <a:gd name="T15" fmla="*/ 8 h 12"/>
                <a:gd name="T16" fmla="*/ 0 w 12"/>
                <a:gd name="T17" fmla="*/ 7 h 12"/>
                <a:gd name="T18" fmla="*/ 0 w 12"/>
                <a:gd name="T19" fmla="*/ 4 h 12"/>
                <a:gd name="T20" fmla="*/ 2 w 12"/>
                <a:gd name="T21" fmla="*/ 1 h 12"/>
                <a:gd name="T22" fmla="*/ 4 w 12"/>
                <a:gd name="T23" fmla="*/ 0 h 12"/>
                <a:gd name="T24" fmla="*/ 6 w 12"/>
                <a:gd name="T25" fmla="*/ 0 h 12"/>
                <a:gd name="T26" fmla="*/ 8 w 12"/>
                <a:gd name="T27" fmla="*/ 0 h 12"/>
                <a:gd name="T28" fmla="*/ 11 w 12"/>
                <a:gd name="T29" fmla="*/ 0 h 12"/>
                <a:gd name="T30" fmla="*/ 12 w 12"/>
                <a:gd name="T31" fmla="*/ 3 h 12"/>
                <a:gd name="T32" fmla="*/ 12 w 12"/>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2">
                  <a:moveTo>
                    <a:pt x="12" y="5"/>
                  </a:moveTo>
                  <a:lnTo>
                    <a:pt x="12" y="8"/>
                  </a:lnTo>
                  <a:lnTo>
                    <a:pt x="12" y="9"/>
                  </a:lnTo>
                  <a:lnTo>
                    <a:pt x="10" y="10"/>
                  </a:lnTo>
                  <a:lnTo>
                    <a:pt x="7" y="12"/>
                  </a:lnTo>
                  <a:lnTo>
                    <a:pt x="6" y="12"/>
                  </a:lnTo>
                  <a:lnTo>
                    <a:pt x="3" y="10"/>
                  </a:lnTo>
                  <a:lnTo>
                    <a:pt x="2" y="8"/>
                  </a:lnTo>
                  <a:lnTo>
                    <a:pt x="0" y="7"/>
                  </a:lnTo>
                  <a:lnTo>
                    <a:pt x="0" y="4"/>
                  </a:lnTo>
                  <a:lnTo>
                    <a:pt x="2" y="1"/>
                  </a:lnTo>
                  <a:lnTo>
                    <a:pt x="4" y="0"/>
                  </a:lnTo>
                  <a:lnTo>
                    <a:pt x="6" y="0"/>
                  </a:lnTo>
                  <a:lnTo>
                    <a:pt x="8" y="0"/>
                  </a:lnTo>
                  <a:lnTo>
                    <a:pt x="11" y="0"/>
                  </a:lnTo>
                  <a:lnTo>
                    <a:pt x="12" y="3"/>
                  </a:lnTo>
                  <a:lnTo>
                    <a:pt x="12" y="5"/>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41" name="Freeform 33">
              <a:extLst>
                <a:ext uri="{FF2B5EF4-FFF2-40B4-BE49-F238E27FC236}">
                  <a16:creationId xmlns:a16="http://schemas.microsoft.com/office/drawing/2014/main" id="{5D6CCC3F-FAB3-4643-9C37-89AF91BBD725}"/>
                </a:ext>
              </a:extLst>
            </p:cNvPr>
            <p:cNvSpPr>
              <a:spLocks/>
            </p:cNvSpPr>
            <p:nvPr/>
          </p:nvSpPr>
          <p:spPr bwMode="auto">
            <a:xfrm>
              <a:off x="3407" y="2791"/>
              <a:ext cx="12" cy="12"/>
            </a:xfrm>
            <a:custGeom>
              <a:avLst/>
              <a:gdLst>
                <a:gd name="T0" fmla="*/ 12 w 12"/>
                <a:gd name="T1" fmla="*/ 6 h 12"/>
                <a:gd name="T2" fmla="*/ 12 w 12"/>
                <a:gd name="T3" fmla="*/ 8 h 12"/>
                <a:gd name="T4" fmla="*/ 12 w 12"/>
                <a:gd name="T5" fmla="*/ 9 h 12"/>
                <a:gd name="T6" fmla="*/ 9 w 12"/>
                <a:gd name="T7" fmla="*/ 11 h 12"/>
                <a:gd name="T8" fmla="*/ 7 w 12"/>
                <a:gd name="T9" fmla="*/ 12 h 12"/>
                <a:gd name="T10" fmla="*/ 5 w 12"/>
                <a:gd name="T11" fmla="*/ 12 h 12"/>
                <a:gd name="T12" fmla="*/ 3 w 12"/>
                <a:gd name="T13" fmla="*/ 11 h 12"/>
                <a:gd name="T14" fmla="*/ 1 w 12"/>
                <a:gd name="T15" fmla="*/ 8 h 12"/>
                <a:gd name="T16" fmla="*/ 0 w 12"/>
                <a:gd name="T17" fmla="*/ 7 h 12"/>
                <a:gd name="T18" fmla="*/ 0 w 12"/>
                <a:gd name="T19" fmla="*/ 4 h 12"/>
                <a:gd name="T20" fmla="*/ 1 w 12"/>
                <a:gd name="T21" fmla="*/ 2 h 12"/>
                <a:gd name="T22" fmla="*/ 4 w 12"/>
                <a:gd name="T23" fmla="*/ 0 h 12"/>
                <a:gd name="T24" fmla="*/ 5 w 12"/>
                <a:gd name="T25" fmla="*/ 0 h 12"/>
                <a:gd name="T26" fmla="*/ 8 w 12"/>
                <a:gd name="T27" fmla="*/ 0 h 12"/>
                <a:gd name="T28" fmla="*/ 10 w 12"/>
                <a:gd name="T29" fmla="*/ 2 h 12"/>
                <a:gd name="T30" fmla="*/ 12 w 12"/>
                <a:gd name="T31" fmla="*/ 3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2">
                  <a:moveTo>
                    <a:pt x="12" y="6"/>
                  </a:moveTo>
                  <a:lnTo>
                    <a:pt x="12" y="8"/>
                  </a:lnTo>
                  <a:lnTo>
                    <a:pt x="12" y="9"/>
                  </a:lnTo>
                  <a:lnTo>
                    <a:pt x="9" y="11"/>
                  </a:lnTo>
                  <a:lnTo>
                    <a:pt x="7" y="12"/>
                  </a:lnTo>
                  <a:lnTo>
                    <a:pt x="5" y="12"/>
                  </a:lnTo>
                  <a:lnTo>
                    <a:pt x="3" y="11"/>
                  </a:lnTo>
                  <a:lnTo>
                    <a:pt x="1" y="8"/>
                  </a:lnTo>
                  <a:lnTo>
                    <a:pt x="0" y="7"/>
                  </a:lnTo>
                  <a:lnTo>
                    <a:pt x="0" y="4"/>
                  </a:lnTo>
                  <a:lnTo>
                    <a:pt x="1" y="2"/>
                  </a:lnTo>
                  <a:lnTo>
                    <a:pt x="4" y="0"/>
                  </a:lnTo>
                  <a:lnTo>
                    <a:pt x="5" y="0"/>
                  </a:lnTo>
                  <a:lnTo>
                    <a:pt x="8" y="0"/>
                  </a:lnTo>
                  <a:lnTo>
                    <a:pt x="10" y="2"/>
                  </a:lnTo>
                  <a:lnTo>
                    <a:pt x="12" y="3"/>
                  </a:lnTo>
                  <a:lnTo>
                    <a:pt x="12" y="6"/>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42" name="Freeform 34">
              <a:extLst>
                <a:ext uri="{FF2B5EF4-FFF2-40B4-BE49-F238E27FC236}">
                  <a16:creationId xmlns:a16="http://schemas.microsoft.com/office/drawing/2014/main" id="{CC6D8A48-0762-4FA9-9B6F-E89018E50374}"/>
                </a:ext>
              </a:extLst>
            </p:cNvPr>
            <p:cNvSpPr>
              <a:spLocks/>
            </p:cNvSpPr>
            <p:nvPr/>
          </p:nvSpPr>
          <p:spPr bwMode="auto">
            <a:xfrm>
              <a:off x="3388" y="2810"/>
              <a:ext cx="11" cy="11"/>
            </a:xfrm>
            <a:custGeom>
              <a:avLst/>
              <a:gdLst>
                <a:gd name="T0" fmla="*/ 11 w 11"/>
                <a:gd name="T1" fmla="*/ 5 h 11"/>
                <a:gd name="T2" fmla="*/ 11 w 11"/>
                <a:gd name="T3" fmla="*/ 7 h 11"/>
                <a:gd name="T4" fmla="*/ 10 w 11"/>
                <a:gd name="T5" fmla="*/ 10 h 11"/>
                <a:gd name="T6" fmla="*/ 7 w 11"/>
                <a:gd name="T7" fmla="*/ 11 h 11"/>
                <a:gd name="T8" fmla="*/ 6 w 11"/>
                <a:gd name="T9" fmla="*/ 11 h 11"/>
                <a:gd name="T10" fmla="*/ 3 w 11"/>
                <a:gd name="T11" fmla="*/ 11 h 11"/>
                <a:gd name="T12" fmla="*/ 1 w 11"/>
                <a:gd name="T13" fmla="*/ 10 h 11"/>
                <a:gd name="T14" fmla="*/ 0 w 11"/>
                <a:gd name="T15" fmla="*/ 9 h 11"/>
                <a:gd name="T16" fmla="*/ 0 w 11"/>
                <a:gd name="T17" fmla="*/ 6 h 11"/>
                <a:gd name="T18" fmla="*/ 0 w 11"/>
                <a:gd name="T19" fmla="*/ 3 h 11"/>
                <a:gd name="T20" fmla="*/ 1 w 11"/>
                <a:gd name="T21" fmla="*/ 2 h 11"/>
                <a:gd name="T22" fmla="*/ 2 w 11"/>
                <a:gd name="T23" fmla="*/ 0 h 11"/>
                <a:gd name="T24" fmla="*/ 5 w 11"/>
                <a:gd name="T25" fmla="*/ 0 h 11"/>
                <a:gd name="T26" fmla="*/ 6 w 11"/>
                <a:gd name="T27" fmla="*/ 0 h 11"/>
                <a:gd name="T28" fmla="*/ 9 w 11"/>
                <a:gd name="T29" fmla="*/ 1 h 11"/>
                <a:gd name="T30" fmla="*/ 10 w 11"/>
                <a:gd name="T31" fmla="*/ 3 h 11"/>
                <a:gd name="T32" fmla="*/ 11 w 11"/>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 h="11">
                  <a:moveTo>
                    <a:pt x="11" y="5"/>
                  </a:moveTo>
                  <a:lnTo>
                    <a:pt x="11" y="7"/>
                  </a:lnTo>
                  <a:lnTo>
                    <a:pt x="10" y="10"/>
                  </a:lnTo>
                  <a:lnTo>
                    <a:pt x="7" y="11"/>
                  </a:lnTo>
                  <a:lnTo>
                    <a:pt x="6" y="11"/>
                  </a:lnTo>
                  <a:lnTo>
                    <a:pt x="3" y="11"/>
                  </a:lnTo>
                  <a:lnTo>
                    <a:pt x="1" y="10"/>
                  </a:lnTo>
                  <a:lnTo>
                    <a:pt x="0" y="9"/>
                  </a:lnTo>
                  <a:lnTo>
                    <a:pt x="0" y="6"/>
                  </a:lnTo>
                  <a:lnTo>
                    <a:pt x="0" y="3"/>
                  </a:lnTo>
                  <a:lnTo>
                    <a:pt x="1" y="2"/>
                  </a:lnTo>
                  <a:lnTo>
                    <a:pt x="2" y="0"/>
                  </a:lnTo>
                  <a:lnTo>
                    <a:pt x="5" y="0"/>
                  </a:lnTo>
                  <a:lnTo>
                    <a:pt x="6" y="0"/>
                  </a:lnTo>
                  <a:lnTo>
                    <a:pt x="9" y="1"/>
                  </a:lnTo>
                  <a:lnTo>
                    <a:pt x="10" y="3"/>
                  </a:lnTo>
                  <a:lnTo>
                    <a:pt x="11" y="5"/>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43" name="Freeform 35">
              <a:extLst>
                <a:ext uri="{FF2B5EF4-FFF2-40B4-BE49-F238E27FC236}">
                  <a16:creationId xmlns:a16="http://schemas.microsoft.com/office/drawing/2014/main" id="{C9CADB45-7292-41B4-BE73-F9A53F8067DF}"/>
                </a:ext>
              </a:extLst>
            </p:cNvPr>
            <p:cNvSpPr>
              <a:spLocks/>
            </p:cNvSpPr>
            <p:nvPr/>
          </p:nvSpPr>
          <p:spPr bwMode="auto">
            <a:xfrm>
              <a:off x="3356" y="2813"/>
              <a:ext cx="12" cy="12"/>
            </a:xfrm>
            <a:custGeom>
              <a:avLst/>
              <a:gdLst>
                <a:gd name="T0" fmla="*/ 12 w 12"/>
                <a:gd name="T1" fmla="*/ 6 h 12"/>
                <a:gd name="T2" fmla="*/ 12 w 12"/>
                <a:gd name="T3" fmla="*/ 8 h 12"/>
                <a:gd name="T4" fmla="*/ 11 w 12"/>
                <a:gd name="T5" fmla="*/ 10 h 12"/>
                <a:gd name="T6" fmla="*/ 8 w 12"/>
                <a:gd name="T7" fmla="*/ 11 h 12"/>
                <a:gd name="T8" fmla="*/ 7 w 12"/>
                <a:gd name="T9" fmla="*/ 12 h 12"/>
                <a:gd name="T10" fmla="*/ 4 w 12"/>
                <a:gd name="T11" fmla="*/ 12 h 12"/>
                <a:gd name="T12" fmla="*/ 2 w 12"/>
                <a:gd name="T13" fmla="*/ 11 h 12"/>
                <a:gd name="T14" fmla="*/ 0 w 12"/>
                <a:gd name="T15" fmla="*/ 8 h 12"/>
                <a:gd name="T16" fmla="*/ 0 w 12"/>
                <a:gd name="T17" fmla="*/ 7 h 12"/>
                <a:gd name="T18" fmla="*/ 0 w 12"/>
                <a:gd name="T19" fmla="*/ 4 h 12"/>
                <a:gd name="T20" fmla="*/ 2 w 12"/>
                <a:gd name="T21" fmla="*/ 2 h 12"/>
                <a:gd name="T22" fmla="*/ 3 w 12"/>
                <a:gd name="T23" fmla="*/ 0 h 12"/>
                <a:gd name="T24" fmla="*/ 6 w 12"/>
                <a:gd name="T25" fmla="*/ 0 h 12"/>
                <a:gd name="T26" fmla="*/ 8 w 12"/>
                <a:gd name="T27" fmla="*/ 0 h 12"/>
                <a:gd name="T28" fmla="*/ 9 w 12"/>
                <a:gd name="T29" fmla="*/ 2 h 12"/>
                <a:gd name="T30" fmla="*/ 12 w 12"/>
                <a:gd name="T31" fmla="*/ 3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2">
                  <a:moveTo>
                    <a:pt x="12" y="6"/>
                  </a:moveTo>
                  <a:lnTo>
                    <a:pt x="12" y="8"/>
                  </a:lnTo>
                  <a:lnTo>
                    <a:pt x="11" y="10"/>
                  </a:lnTo>
                  <a:lnTo>
                    <a:pt x="8" y="11"/>
                  </a:lnTo>
                  <a:lnTo>
                    <a:pt x="7" y="12"/>
                  </a:lnTo>
                  <a:lnTo>
                    <a:pt x="4" y="12"/>
                  </a:lnTo>
                  <a:lnTo>
                    <a:pt x="2" y="11"/>
                  </a:lnTo>
                  <a:lnTo>
                    <a:pt x="0" y="8"/>
                  </a:lnTo>
                  <a:lnTo>
                    <a:pt x="0" y="7"/>
                  </a:lnTo>
                  <a:lnTo>
                    <a:pt x="0" y="4"/>
                  </a:lnTo>
                  <a:lnTo>
                    <a:pt x="2" y="2"/>
                  </a:lnTo>
                  <a:lnTo>
                    <a:pt x="3" y="0"/>
                  </a:lnTo>
                  <a:lnTo>
                    <a:pt x="6" y="0"/>
                  </a:lnTo>
                  <a:lnTo>
                    <a:pt x="8" y="0"/>
                  </a:lnTo>
                  <a:lnTo>
                    <a:pt x="9" y="2"/>
                  </a:lnTo>
                  <a:lnTo>
                    <a:pt x="12" y="3"/>
                  </a:lnTo>
                  <a:lnTo>
                    <a:pt x="12" y="6"/>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44" name="Freeform 36">
              <a:extLst>
                <a:ext uri="{FF2B5EF4-FFF2-40B4-BE49-F238E27FC236}">
                  <a16:creationId xmlns:a16="http://schemas.microsoft.com/office/drawing/2014/main" id="{6AD096B7-0915-4756-9DED-DB3CA8DC805D}"/>
                </a:ext>
              </a:extLst>
            </p:cNvPr>
            <p:cNvSpPr>
              <a:spLocks/>
            </p:cNvSpPr>
            <p:nvPr/>
          </p:nvSpPr>
          <p:spPr bwMode="auto">
            <a:xfrm>
              <a:off x="3330" y="2799"/>
              <a:ext cx="12" cy="12"/>
            </a:xfrm>
            <a:custGeom>
              <a:avLst/>
              <a:gdLst>
                <a:gd name="T0" fmla="*/ 12 w 12"/>
                <a:gd name="T1" fmla="*/ 5 h 12"/>
                <a:gd name="T2" fmla="*/ 12 w 12"/>
                <a:gd name="T3" fmla="*/ 7 h 12"/>
                <a:gd name="T4" fmla="*/ 12 w 12"/>
                <a:gd name="T5" fmla="*/ 9 h 12"/>
                <a:gd name="T6" fmla="*/ 9 w 12"/>
                <a:gd name="T7" fmla="*/ 11 h 12"/>
                <a:gd name="T8" fmla="*/ 7 w 12"/>
                <a:gd name="T9" fmla="*/ 12 h 12"/>
                <a:gd name="T10" fmla="*/ 6 w 12"/>
                <a:gd name="T11" fmla="*/ 12 h 12"/>
                <a:gd name="T12" fmla="*/ 3 w 12"/>
                <a:gd name="T13" fmla="*/ 11 h 12"/>
                <a:gd name="T14" fmla="*/ 2 w 12"/>
                <a:gd name="T15" fmla="*/ 8 h 12"/>
                <a:gd name="T16" fmla="*/ 0 w 12"/>
                <a:gd name="T17" fmla="*/ 7 h 12"/>
                <a:gd name="T18" fmla="*/ 0 w 12"/>
                <a:gd name="T19" fmla="*/ 4 h 12"/>
                <a:gd name="T20" fmla="*/ 2 w 12"/>
                <a:gd name="T21" fmla="*/ 1 h 12"/>
                <a:gd name="T22" fmla="*/ 4 w 12"/>
                <a:gd name="T23" fmla="*/ 0 h 12"/>
                <a:gd name="T24" fmla="*/ 6 w 12"/>
                <a:gd name="T25" fmla="*/ 0 h 12"/>
                <a:gd name="T26" fmla="*/ 8 w 12"/>
                <a:gd name="T27" fmla="*/ 0 h 12"/>
                <a:gd name="T28" fmla="*/ 11 w 12"/>
                <a:gd name="T29" fmla="*/ 0 h 12"/>
                <a:gd name="T30" fmla="*/ 12 w 12"/>
                <a:gd name="T31" fmla="*/ 3 h 12"/>
                <a:gd name="T32" fmla="*/ 12 w 12"/>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2">
                  <a:moveTo>
                    <a:pt x="12" y="5"/>
                  </a:moveTo>
                  <a:lnTo>
                    <a:pt x="12" y="7"/>
                  </a:lnTo>
                  <a:lnTo>
                    <a:pt x="12" y="9"/>
                  </a:lnTo>
                  <a:lnTo>
                    <a:pt x="9" y="11"/>
                  </a:lnTo>
                  <a:lnTo>
                    <a:pt x="7" y="12"/>
                  </a:lnTo>
                  <a:lnTo>
                    <a:pt x="6" y="12"/>
                  </a:lnTo>
                  <a:lnTo>
                    <a:pt x="3" y="11"/>
                  </a:lnTo>
                  <a:lnTo>
                    <a:pt x="2" y="8"/>
                  </a:lnTo>
                  <a:lnTo>
                    <a:pt x="0" y="7"/>
                  </a:lnTo>
                  <a:lnTo>
                    <a:pt x="0" y="4"/>
                  </a:lnTo>
                  <a:lnTo>
                    <a:pt x="2" y="1"/>
                  </a:lnTo>
                  <a:lnTo>
                    <a:pt x="4" y="0"/>
                  </a:lnTo>
                  <a:lnTo>
                    <a:pt x="6" y="0"/>
                  </a:lnTo>
                  <a:lnTo>
                    <a:pt x="8" y="0"/>
                  </a:lnTo>
                  <a:lnTo>
                    <a:pt x="11" y="0"/>
                  </a:lnTo>
                  <a:lnTo>
                    <a:pt x="12" y="3"/>
                  </a:lnTo>
                  <a:lnTo>
                    <a:pt x="12" y="5"/>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45" name="Freeform 37">
              <a:extLst>
                <a:ext uri="{FF2B5EF4-FFF2-40B4-BE49-F238E27FC236}">
                  <a16:creationId xmlns:a16="http://schemas.microsoft.com/office/drawing/2014/main" id="{00DB93EF-0BBE-492B-8C66-DA528C86468A}"/>
                </a:ext>
              </a:extLst>
            </p:cNvPr>
            <p:cNvSpPr>
              <a:spLocks/>
            </p:cNvSpPr>
            <p:nvPr/>
          </p:nvSpPr>
          <p:spPr bwMode="auto">
            <a:xfrm>
              <a:off x="3329" y="2773"/>
              <a:ext cx="12" cy="12"/>
            </a:xfrm>
            <a:custGeom>
              <a:avLst/>
              <a:gdLst>
                <a:gd name="T0" fmla="*/ 12 w 12"/>
                <a:gd name="T1" fmla="*/ 5 h 12"/>
                <a:gd name="T2" fmla="*/ 12 w 12"/>
                <a:gd name="T3" fmla="*/ 7 h 12"/>
                <a:gd name="T4" fmla="*/ 10 w 12"/>
                <a:gd name="T5" fmla="*/ 9 h 12"/>
                <a:gd name="T6" fmla="*/ 9 w 12"/>
                <a:gd name="T7" fmla="*/ 11 h 12"/>
                <a:gd name="T8" fmla="*/ 7 w 12"/>
                <a:gd name="T9" fmla="*/ 12 h 12"/>
                <a:gd name="T10" fmla="*/ 4 w 12"/>
                <a:gd name="T11" fmla="*/ 12 h 12"/>
                <a:gd name="T12" fmla="*/ 3 w 12"/>
                <a:gd name="T13" fmla="*/ 11 h 12"/>
                <a:gd name="T14" fmla="*/ 1 w 12"/>
                <a:gd name="T15" fmla="*/ 8 h 12"/>
                <a:gd name="T16" fmla="*/ 0 w 12"/>
                <a:gd name="T17" fmla="*/ 7 h 12"/>
                <a:gd name="T18" fmla="*/ 0 w 12"/>
                <a:gd name="T19" fmla="*/ 4 h 12"/>
                <a:gd name="T20" fmla="*/ 1 w 12"/>
                <a:gd name="T21" fmla="*/ 1 h 12"/>
                <a:gd name="T22" fmla="*/ 4 w 12"/>
                <a:gd name="T23" fmla="*/ 0 h 12"/>
                <a:gd name="T24" fmla="*/ 5 w 12"/>
                <a:gd name="T25" fmla="*/ 0 h 12"/>
                <a:gd name="T26" fmla="*/ 8 w 12"/>
                <a:gd name="T27" fmla="*/ 0 h 12"/>
                <a:gd name="T28" fmla="*/ 9 w 12"/>
                <a:gd name="T29" fmla="*/ 0 h 12"/>
                <a:gd name="T30" fmla="*/ 12 w 12"/>
                <a:gd name="T31" fmla="*/ 3 h 12"/>
                <a:gd name="T32" fmla="*/ 12 w 12"/>
                <a:gd name="T33" fmla="*/ 5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2">
                  <a:moveTo>
                    <a:pt x="12" y="5"/>
                  </a:moveTo>
                  <a:lnTo>
                    <a:pt x="12" y="7"/>
                  </a:lnTo>
                  <a:lnTo>
                    <a:pt x="10" y="9"/>
                  </a:lnTo>
                  <a:lnTo>
                    <a:pt x="9" y="11"/>
                  </a:lnTo>
                  <a:lnTo>
                    <a:pt x="7" y="12"/>
                  </a:lnTo>
                  <a:lnTo>
                    <a:pt x="4" y="12"/>
                  </a:lnTo>
                  <a:lnTo>
                    <a:pt x="3" y="11"/>
                  </a:lnTo>
                  <a:lnTo>
                    <a:pt x="1" y="8"/>
                  </a:lnTo>
                  <a:lnTo>
                    <a:pt x="0" y="7"/>
                  </a:lnTo>
                  <a:lnTo>
                    <a:pt x="0" y="4"/>
                  </a:lnTo>
                  <a:lnTo>
                    <a:pt x="1" y="1"/>
                  </a:lnTo>
                  <a:lnTo>
                    <a:pt x="4" y="0"/>
                  </a:lnTo>
                  <a:lnTo>
                    <a:pt x="5" y="0"/>
                  </a:lnTo>
                  <a:lnTo>
                    <a:pt x="8" y="0"/>
                  </a:lnTo>
                  <a:lnTo>
                    <a:pt x="9" y="0"/>
                  </a:lnTo>
                  <a:lnTo>
                    <a:pt x="12" y="3"/>
                  </a:lnTo>
                  <a:lnTo>
                    <a:pt x="12" y="5"/>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46" name="Freeform 38">
              <a:extLst>
                <a:ext uri="{FF2B5EF4-FFF2-40B4-BE49-F238E27FC236}">
                  <a16:creationId xmlns:a16="http://schemas.microsoft.com/office/drawing/2014/main" id="{26BDFCDF-5A0D-4560-8484-3FD95B9049F5}"/>
                </a:ext>
              </a:extLst>
            </p:cNvPr>
            <p:cNvSpPr>
              <a:spLocks/>
            </p:cNvSpPr>
            <p:nvPr/>
          </p:nvSpPr>
          <p:spPr bwMode="auto">
            <a:xfrm>
              <a:off x="3056" y="2863"/>
              <a:ext cx="460" cy="120"/>
            </a:xfrm>
            <a:custGeom>
              <a:avLst/>
              <a:gdLst>
                <a:gd name="T0" fmla="*/ 32 w 460"/>
                <a:gd name="T1" fmla="*/ 57 h 120"/>
                <a:gd name="T2" fmla="*/ 18 w 460"/>
                <a:gd name="T3" fmla="*/ 56 h 120"/>
                <a:gd name="T4" fmla="*/ 9 w 460"/>
                <a:gd name="T5" fmla="*/ 55 h 120"/>
                <a:gd name="T6" fmla="*/ 2 w 460"/>
                <a:gd name="T7" fmla="*/ 53 h 120"/>
                <a:gd name="T8" fmla="*/ 0 w 460"/>
                <a:gd name="T9" fmla="*/ 53 h 120"/>
                <a:gd name="T10" fmla="*/ 36 w 460"/>
                <a:gd name="T11" fmla="*/ 75 h 120"/>
                <a:gd name="T12" fmla="*/ 73 w 460"/>
                <a:gd name="T13" fmla="*/ 92 h 120"/>
                <a:gd name="T14" fmla="*/ 108 w 460"/>
                <a:gd name="T15" fmla="*/ 104 h 120"/>
                <a:gd name="T16" fmla="*/ 143 w 460"/>
                <a:gd name="T17" fmla="*/ 113 h 120"/>
                <a:gd name="T18" fmla="*/ 178 w 460"/>
                <a:gd name="T19" fmla="*/ 117 h 120"/>
                <a:gd name="T20" fmla="*/ 211 w 460"/>
                <a:gd name="T21" fmla="*/ 120 h 120"/>
                <a:gd name="T22" fmla="*/ 242 w 460"/>
                <a:gd name="T23" fmla="*/ 118 h 120"/>
                <a:gd name="T24" fmla="*/ 270 w 460"/>
                <a:gd name="T25" fmla="*/ 116 h 120"/>
                <a:gd name="T26" fmla="*/ 296 w 460"/>
                <a:gd name="T27" fmla="*/ 111 h 120"/>
                <a:gd name="T28" fmla="*/ 321 w 460"/>
                <a:gd name="T29" fmla="*/ 105 h 120"/>
                <a:gd name="T30" fmla="*/ 343 w 460"/>
                <a:gd name="T31" fmla="*/ 100 h 120"/>
                <a:gd name="T32" fmla="*/ 360 w 460"/>
                <a:gd name="T33" fmla="*/ 94 h 120"/>
                <a:gd name="T34" fmla="*/ 376 w 460"/>
                <a:gd name="T35" fmla="*/ 88 h 120"/>
                <a:gd name="T36" fmla="*/ 386 w 460"/>
                <a:gd name="T37" fmla="*/ 83 h 120"/>
                <a:gd name="T38" fmla="*/ 393 w 460"/>
                <a:gd name="T39" fmla="*/ 81 h 120"/>
                <a:gd name="T40" fmla="*/ 395 w 460"/>
                <a:gd name="T41" fmla="*/ 79 h 120"/>
                <a:gd name="T42" fmla="*/ 410 w 460"/>
                <a:gd name="T43" fmla="*/ 74 h 120"/>
                <a:gd name="T44" fmla="*/ 421 w 460"/>
                <a:gd name="T45" fmla="*/ 65 h 120"/>
                <a:gd name="T46" fmla="*/ 432 w 460"/>
                <a:gd name="T47" fmla="*/ 55 h 120"/>
                <a:gd name="T48" fmla="*/ 441 w 460"/>
                <a:gd name="T49" fmla="*/ 43 h 120"/>
                <a:gd name="T50" fmla="*/ 449 w 460"/>
                <a:gd name="T51" fmla="*/ 30 h 120"/>
                <a:gd name="T52" fmla="*/ 454 w 460"/>
                <a:gd name="T53" fmla="*/ 18 h 120"/>
                <a:gd name="T54" fmla="*/ 458 w 460"/>
                <a:gd name="T55" fmla="*/ 8 h 120"/>
                <a:gd name="T56" fmla="*/ 460 w 460"/>
                <a:gd name="T57" fmla="*/ 0 h 120"/>
                <a:gd name="T58" fmla="*/ 437 w 460"/>
                <a:gd name="T59" fmla="*/ 14 h 120"/>
                <a:gd name="T60" fmla="*/ 412 w 460"/>
                <a:gd name="T61" fmla="*/ 27 h 120"/>
                <a:gd name="T62" fmla="*/ 386 w 460"/>
                <a:gd name="T63" fmla="*/ 40 h 120"/>
                <a:gd name="T64" fmla="*/ 360 w 460"/>
                <a:gd name="T65" fmla="*/ 51 h 120"/>
                <a:gd name="T66" fmla="*/ 334 w 460"/>
                <a:gd name="T67" fmla="*/ 60 h 120"/>
                <a:gd name="T68" fmla="*/ 307 w 460"/>
                <a:gd name="T69" fmla="*/ 66 h 120"/>
                <a:gd name="T70" fmla="*/ 280 w 460"/>
                <a:gd name="T71" fmla="*/ 73 h 120"/>
                <a:gd name="T72" fmla="*/ 252 w 460"/>
                <a:gd name="T73" fmla="*/ 77 h 120"/>
                <a:gd name="T74" fmla="*/ 225 w 460"/>
                <a:gd name="T75" fmla="*/ 81 h 120"/>
                <a:gd name="T76" fmla="*/ 198 w 460"/>
                <a:gd name="T77" fmla="*/ 82 h 120"/>
                <a:gd name="T78" fmla="*/ 170 w 460"/>
                <a:gd name="T79" fmla="*/ 82 h 120"/>
                <a:gd name="T80" fmla="*/ 142 w 460"/>
                <a:gd name="T81" fmla="*/ 81 h 120"/>
                <a:gd name="T82" fmla="*/ 114 w 460"/>
                <a:gd name="T83" fmla="*/ 77 h 120"/>
                <a:gd name="T84" fmla="*/ 87 w 460"/>
                <a:gd name="T85" fmla="*/ 71 h 120"/>
                <a:gd name="T86" fmla="*/ 60 w 460"/>
                <a:gd name="T87" fmla="*/ 65 h 120"/>
                <a:gd name="T88" fmla="*/ 32 w 460"/>
                <a:gd name="T89" fmla="*/ 57 h 1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60" h="120">
                  <a:moveTo>
                    <a:pt x="32" y="57"/>
                  </a:moveTo>
                  <a:lnTo>
                    <a:pt x="18" y="56"/>
                  </a:lnTo>
                  <a:lnTo>
                    <a:pt x="9" y="55"/>
                  </a:lnTo>
                  <a:lnTo>
                    <a:pt x="2" y="53"/>
                  </a:lnTo>
                  <a:lnTo>
                    <a:pt x="0" y="53"/>
                  </a:lnTo>
                  <a:lnTo>
                    <a:pt x="36" y="75"/>
                  </a:lnTo>
                  <a:lnTo>
                    <a:pt x="73" y="92"/>
                  </a:lnTo>
                  <a:lnTo>
                    <a:pt x="108" y="104"/>
                  </a:lnTo>
                  <a:lnTo>
                    <a:pt x="143" y="113"/>
                  </a:lnTo>
                  <a:lnTo>
                    <a:pt x="178" y="117"/>
                  </a:lnTo>
                  <a:lnTo>
                    <a:pt x="211" y="120"/>
                  </a:lnTo>
                  <a:lnTo>
                    <a:pt x="242" y="118"/>
                  </a:lnTo>
                  <a:lnTo>
                    <a:pt x="270" y="116"/>
                  </a:lnTo>
                  <a:lnTo>
                    <a:pt x="296" y="111"/>
                  </a:lnTo>
                  <a:lnTo>
                    <a:pt x="321" y="105"/>
                  </a:lnTo>
                  <a:lnTo>
                    <a:pt x="343" y="100"/>
                  </a:lnTo>
                  <a:lnTo>
                    <a:pt x="360" y="94"/>
                  </a:lnTo>
                  <a:lnTo>
                    <a:pt x="376" y="88"/>
                  </a:lnTo>
                  <a:lnTo>
                    <a:pt x="386" y="83"/>
                  </a:lnTo>
                  <a:lnTo>
                    <a:pt x="393" y="81"/>
                  </a:lnTo>
                  <a:lnTo>
                    <a:pt x="395" y="79"/>
                  </a:lnTo>
                  <a:lnTo>
                    <a:pt x="410" y="74"/>
                  </a:lnTo>
                  <a:lnTo>
                    <a:pt x="421" y="65"/>
                  </a:lnTo>
                  <a:lnTo>
                    <a:pt x="432" y="55"/>
                  </a:lnTo>
                  <a:lnTo>
                    <a:pt x="441" y="43"/>
                  </a:lnTo>
                  <a:lnTo>
                    <a:pt x="449" y="30"/>
                  </a:lnTo>
                  <a:lnTo>
                    <a:pt x="454" y="18"/>
                  </a:lnTo>
                  <a:lnTo>
                    <a:pt x="458" y="8"/>
                  </a:lnTo>
                  <a:lnTo>
                    <a:pt x="460" y="0"/>
                  </a:lnTo>
                  <a:lnTo>
                    <a:pt x="437" y="14"/>
                  </a:lnTo>
                  <a:lnTo>
                    <a:pt x="412" y="27"/>
                  </a:lnTo>
                  <a:lnTo>
                    <a:pt x="386" y="40"/>
                  </a:lnTo>
                  <a:lnTo>
                    <a:pt x="360" y="51"/>
                  </a:lnTo>
                  <a:lnTo>
                    <a:pt x="334" y="60"/>
                  </a:lnTo>
                  <a:lnTo>
                    <a:pt x="307" y="66"/>
                  </a:lnTo>
                  <a:lnTo>
                    <a:pt x="280" y="73"/>
                  </a:lnTo>
                  <a:lnTo>
                    <a:pt x="252" y="77"/>
                  </a:lnTo>
                  <a:lnTo>
                    <a:pt x="225" y="81"/>
                  </a:lnTo>
                  <a:lnTo>
                    <a:pt x="198" y="82"/>
                  </a:lnTo>
                  <a:lnTo>
                    <a:pt x="170" y="82"/>
                  </a:lnTo>
                  <a:lnTo>
                    <a:pt x="142" y="81"/>
                  </a:lnTo>
                  <a:lnTo>
                    <a:pt x="114" y="77"/>
                  </a:lnTo>
                  <a:lnTo>
                    <a:pt x="87" y="71"/>
                  </a:lnTo>
                  <a:lnTo>
                    <a:pt x="60" y="65"/>
                  </a:lnTo>
                  <a:lnTo>
                    <a:pt x="32" y="57"/>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47" name="Freeform 39">
              <a:extLst>
                <a:ext uri="{FF2B5EF4-FFF2-40B4-BE49-F238E27FC236}">
                  <a16:creationId xmlns:a16="http://schemas.microsoft.com/office/drawing/2014/main" id="{F1FF1F5D-CF64-4DB3-A1C9-1CDE1D56431B}"/>
                </a:ext>
              </a:extLst>
            </p:cNvPr>
            <p:cNvSpPr>
              <a:spLocks/>
            </p:cNvSpPr>
            <p:nvPr/>
          </p:nvSpPr>
          <p:spPr bwMode="auto">
            <a:xfrm>
              <a:off x="3088" y="2813"/>
              <a:ext cx="430" cy="132"/>
            </a:xfrm>
            <a:custGeom>
              <a:avLst/>
              <a:gdLst>
                <a:gd name="T0" fmla="*/ 354 w 430"/>
                <a:gd name="T1" fmla="*/ 4 h 132"/>
                <a:gd name="T2" fmla="*/ 324 w 430"/>
                <a:gd name="T3" fmla="*/ 23 h 132"/>
                <a:gd name="T4" fmla="*/ 294 w 430"/>
                <a:gd name="T5" fmla="*/ 38 h 132"/>
                <a:gd name="T6" fmla="*/ 266 w 430"/>
                <a:gd name="T7" fmla="*/ 51 h 132"/>
                <a:gd name="T8" fmla="*/ 238 w 430"/>
                <a:gd name="T9" fmla="*/ 63 h 132"/>
                <a:gd name="T10" fmla="*/ 212 w 430"/>
                <a:gd name="T11" fmla="*/ 73 h 132"/>
                <a:gd name="T12" fmla="*/ 186 w 430"/>
                <a:gd name="T13" fmla="*/ 82 h 132"/>
                <a:gd name="T14" fmla="*/ 162 w 430"/>
                <a:gd name="T15" fmla="*/ 89 h 132"/>
                <a:gd name="T16" fmla="*/ 138 w 430"/>
                <a:gd name="T17" fmla="*/ 94 h 132"/>
                <a:gd name="T18" fmla="*/ 116 w 430"/>
                <a:gd name="T19" fmla="*/ 99 h 132"/>
                <a:gd name="T20" fmla="*/ 95 w 430"/>
                <a:gd name="T21" fmla="*/ 103 h 132"/>
                <a:gd name="T22" fmla="*/ 76 w 430"/>
                <a:gd name="T23" fmla="*/ 106 h 132"/>
                <a:gd name="T24" fmla="*/ 58 w 430"/>
                <a:gd name="T25" fmla="*/ 107 h 132"/>
                <a:gd name="T26" fmla="*/ 41 w 430"/>
                <a:gd name="T27" fmla="*/ 107 h 132"/>
                <a:gd name="T28" fmla="*/ 25 w 430"/>
                <a:gd name="T29" fmla="*/ 108 h 132"/>
                <a:gd name="T30" fmla="*/ 12 w 430"/>
                <a:gd name="T31" fmla="*/ 107 h 132"/>
                <a:gd name="T32" fmla="*/ 0 w 430"/>
                <a:gd name="T33" fmla="*/ 107 h 132"/>
                <a:gd name="T34" fmla="*/ 28 w 430"/>
                <a:gd name="T35" fmla="*/ 115 h 132"/>
                <a:gd name="T36" fmla="*/ 55 w 430"/>
                <a:gd name="T37" fmla="*/ 121 h 132"/>
                <a:gd name="T38" fmla="*/ 82 w 430"/>
                <a:gd name="T39" fmla="*/ 127 h 132"/>
                <a:gd name="T40" fmla="*/ 110 w 430"/>
                <a:gd name="T41" fmla="*/ 131 h 132"/>
                <a:gd name="T42" fmla="*/ 138 w 430"/>
                <a:gd name="T43" fmla="*/ 132 h 132"/>
                <a:gd name="T44" fmla="*/ 166 w 430"/>
                <a:gd name="T45" fmla="*/ 132 h 132"/>
                <a:gd name="T46" fmla="*/ 193 w 430"/>
                <a:gd name="T47" fmla="*/ 131 h 132"/>
                <a:gd name="T48" fmla="*/ 220 w 430"/>
                <a:gd name="T49" fmla="*/ 127 h 132"/>
                <a:gd name="T50" fmla="*/ 248 w 430"/>
                <a:gd name="T51" fmla="*/ 123 h 132"/>
                <a:gd name="T52" fmla="*/ 275 w 430"/>
                <a:gd name="T53" fmla="*/ 116 h 132"/>
                <a:gd name="T54" fmla="*/ 302 w 430"/>
                <a:gd name="T55" fmla="*/ 110 h 132"/>
                <a:gd name="T56" fmla="*/ 328 w 430"/>
                <a:gd name="T57" fmla="*/ 101 h 132"/>
                <a:gd name="T58" fmla="*/ 354 w 430"/>
                <a:gd name="T59" fmla="*/ 90 h 132"/>
                <a:gd name="T60" fmla="*/ 380 w 430"/>
                <a:gd name="T61" fmla="*/ 77 h 132"/>
                <a:gd name="T62" fmla="*/ 405 w 430"/>
                <a:gd name="T63" fmla="*/ 64 h 132"/>
                <a:gd name="T64" fmla="*/ 428 w 430"/>
                <a:gd name="T65" fmla="*/ 50 h 132"/>
                <a:gd name="T66" fmla="*/ 430 w 430"/>
                <a:gd name="T67" fmla="*/ 49 h 132"/>
                <a:gd name="T68" fmla="*/ 430 w 430"/>
                <a:gd name="T69" fmla="*/ 46 h 132"/>
                <a:gd name="T70" fmla="*/ 430 w 430"/>
                <a:gd name="T71" fmla="*/ 45 h 132"/>
                <a:gd name="T72" fmla="*/ 430 w 430"/>
                <a:gd name="T73" fmla="*/ 45 h 132"/>
                <a:gd name="T74" fmla="*/ 427 w 430"/>
                <a:gd name="T75" fmla="*/ 24 h 132"/>
                <a:gd name="T76" fmla="*/ 419 w 430"/>
                <a:gd name="T77" fmla="*/ 11 h 132"/>
                <a:gd name="T78" fmla="*/ 408 w 430"/>
                <a:gd name="T79" fmla="*/ 3 h 132"/>
                <a:gd name="T80" fmla="*/ 393 w 430"/>
                <a:gd name="T81" fmla="*/ 0 h 132"/>
                <a:gd name="T82" fmla="*/ 379 w 430"/>
                <a:gd name="T83" fmla="*/ 0 h 132"/>
                <a:gd name="T84" fmla="*/ 366 w 430"/>
                <a:gd name="T85" fmla="*/ 2 h 132"/>
                <a:gd name="T86" fmla="*/ 358 w 430"/>
                <a:gd name="T87" fmla="*/ 3 h 132"/>
                <a:gd name="T88" fmla="*/ 354 w 430"/>
                <a:gd name="T89" fmla="*/ 4 h 1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0" h="132">
                  <a:moveTo>
                    <a:pt x="354" y="4"/>
                  </a:moveTo>
                  <a:lnTo>
                    <a:pt x="324" y="23"/>
                  </a:lnTo>
                  <a:lnTo>
                    <a:pt x="294" y="38"/>
                  </a:lnTo>
                  <a:lnTo>
                    <a:pt x="266" y="51"/>
                  </a:lnTo>
                  <a:lnTo>
                    <a:pt x="238" y="63"/>
                  </a:lnTo>
                  <a:lnTo>
                    <a:pt x="212" y="73"/>
                  </a:lnTo>
                  <a:lnTo>
                    <a:pt x="186" y="82"/>
                  </a:lnTo>
                  <a:lnTo>
                    <a:pt x="162" y="89"/>
                  </a:lnTo>
                  <a:lnTo>
                    <a:pt x="138" y="94"/>
                  </a:lnTo>
                  <a:lnTo>
                    <a:pt x="116" y="99"/>
                  </a:lnTo>
                  <a:lnTo>
                    <a:pt x="95" y="103"/>
                  </a:lnTo>
                  <a:lnTo>
                    <a:pt x="76" y="106"/>
                  </a:lnTo>
                  <a:lnTo>
                    <a:pt x="58" y="107"/>
                  </a:lnTo>
                  <a:lnTo>
                    <a:pt x="41" y="107"/>
                  </a:lnTo>
                  <a:lnTo>
                    <a:pt x="25" y="108"/>
                  </a:lnTo>
                  <a:lnTo>
                    <a:pt x="12" y="107"/>
                  </a:lnTo>
                  <a:lnTo>
                    <a:pt x="0" y="107"/>
                  </a:lnTo>
                  <a:lnTo>
                    <a:pt x="28" y="115"/>
                  </a:lnTo>
                  <a:lnTo>
                    <a:pt x="55" y="121"/>
                  </a:lnTo>
                  <a:lnTo>
                    <a:pt x="82" y="127"/>
                  </a:lnTo>
                  <a:lnTo>
                    <a:pt x="110" y="131"/>
                  </a:lnTo>
                  <a:lnTo>
                    <a:pt x="138" y="132"/>
                  </a:lnTo>
                  <a:lnTo>
                    <a:pt x="166" y="132"/>
                  </a:lnTo>
                  <a:lnTo>
                    <a:pt x="193" y="131"/>
                  </a:lnTo>
                  <a:lnTo>
                    <a:pt x="220" y="127"/>
                  </a:lnTo>
                  <a:lnTo>
                    <a:pt x="248" y="123"/>
                  </a:lnTo>
                  <a:lnTo>
                    <a:pt x="275" y="116"/>
                  </a:lnTo>
                  <a:lnTo>
                    <a:pt x="302" y="110"/>
                  </a:lnTo>
                  <a:lnTo>
                    <a:pt x="328" y="101"/>
                  </a:lnTo>
                  <a:lnTo>
                    <a:pt x="354" y="90"/>
                  </a:lnTo>
                  <a:lnTo>
                    <a:pt x="380" y="77"/>
                  </a:lnTo>
                  <a:lnTo>
                    <a:pt x="405" y="64"/>
                  </a:lnTo>
                  <a:lnTo>
                    <a:pt x="428" y="50"/>
                  </a:lnTo>
                  <a:lnTo>
                    <a:pt x="430" y="49"/>
                  </a:lnTo>
                  <a:lnTo>
                    <a:pt x="430" y="46"/>
                  </a:lnTo>
                  <a:lnTo>
                    <a:pt x="430" y="45"/>
                  </a:lnTo>
                  <a:lnTo>
                    <a:pt x="427" y="24"/>
                  </a:lnTo>
                  <a:lnTo>
                    <a:pt x="419" y="11"/>
                  </a:lnTo>
                  <a:lnTo>
                    <a:pt x="408" y="3"/>
                  </a:lnTo>
                  <a:lnTo>
                    <a:pt x="393" y="0"/>
                  </a:lnTo>
                  <a:lnTo>
                    <a:pt x="379" y="0"/>
                  </a:lnTo>
                  <a:lnTo>
                    <a:pt x="366" y="2"/>
                  </a:lnTo>
                  <a:lnTo>
                    <a:pt x="358" y="3"/>
                  </a:lnTo>
                  <a:lnTo>
                    <a:pt x="35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48" name="Freeform 40">
              <a:extLst>
                <a:ext uri="{FF2B5EF4-FFF2-40B4-BE49-F238E27FC236}">
                  <a16:creationId xmlns:a16="http://schemas.microsoft.com/office/drawing/2014/main" id="{9B46CB61-5406-4DC7-BCD6-092138D37906}"/>
                </a:ext>
              </a:extLst>
            </p:cNvPr>
            <p:cNvSpPr>
              <a:spLocks/>
            </p:cNvSpPr>
            <p:nvPr/>
          </p:nvSpPr>
          <p:spPr bwMode="auto">
            <a:xfrm>
              <a:off x="2980" y="2301"/>
              <a:ext cx="180" cy="74"/>
            </a:xfrm>
            <a:custGeom>
              <a:avLst/>
              <a:gdLst>
                <a:gd name="T0" fmla="*/ 0 w 180"/>
                <a:gd name="T1" fmla="*/ 74 h 74"/>
                <a:gd name="T2" fmla="*/ 125 w 180"/>
                <a:gd name="T3" fmla="*/ 0 h 74"/>
                <a:gd name="T4" fmla="*/ 180 w 180"/>
                <a:gd name="T5" fmla="*/ 0 h 74"/>
                <a:gd name="T6" fmla="*/ 51 w 180"/>
                <a:gd name="T7" fmla="*/ 73 h 74"/>
                <a:gd name="T8" fmla="*/ 0 w 180"/>
                <a:gd name="T9" fmla="*/ 74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74">
                  <a:moveTo>
                    <a:pt x="0" y="74"/>
                  </a:moveTo>
                  <a:lnTo>
                    <a:pt x="125" y="0"/>
                  </a:lnTo>
                  <a:lnTo>
                    <a:pt x="180" y="0"/>
                  </a:lnTo>
                  <a:lnTo>
                    <a:pt x="51" y="73"/>
                  </a:lnTo>
                  <a:lnTo>
                    <a:pt x="0" y="74"/>
                  </a:lnTo>
                  <a:close/>
                </a:path>
              </a:pathLst>
            </a:custGeom>
            <a:solidFill>
              <a:srgbClr val="755E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49" name="Freeform 41">
              <a:extLst>
                <a:ext uri="{FF2B5EF4-FFF2-40B4-BE49-F238E27FC236}">
                  <a16:creationId xmlns:a16="http://schemas.microsoft.com/office/drawing/2014/main" id="{11CCCDAB-56C0-4062-B87E-1B873AB3D18E}"/>
                </a:ext>
              </a:extLst>
            </p:cNvPr>
            <p:cNvSpPr>
              <a:spLocks/>
            </p:cNvSpPr>
            <p:nvPr/>
          </p:nvSpPr>
          <p:spPr bwMode="auto">
            <a:xfrm>
              <a:off x="2923" y="1263"/>
              <a:ext cx="208" cy="84"/>
            </a:xfrm>
            <a:custGeom>
              <a:avLst/>
              <a:gdLst>
                <a:gd name="T0" fmla="*/ 0 w 208"/>
                <a:gd name="T1" fmla="*/ 74 h 84"/>
                <a:gd name="T2" fmla="*/ 0 w 208"/>
                <a:gd name="T3" fmla="*/ 73 h 84"/>
                <a:gd name="T4" fmla="*/ 1 w 208"/>
                <a:gd name="T5" fmla="*/ 70 h 84"/>
                <a:gd name="T6" fmla="*/ 3 w 208"/>
                <a:gd name="T7" fmla="*/ 66 h 84"/>
                <a:gd name="T8" fmla="*/ 5 w 208"/>
                <a:gd name="T9" fmla="*/ 61 h 84"/>
                <a:gd name="T10" fmla="*/ 11 w 208"/>
                <a:gd name="T11" fmla="*/ 54 h 84"/>
                <a:gd name="T12" fmla="*/ 16 w 208"/>
                <a:gd name="T13" fmla="*/ 47 h 84"/>
                <a:gd name="T14" fmla="*/ 24 w 208"/>
                <a:gd name="T15" fmla="*/ 40 h 84"/>
                <a:gd name="T16" fmla="*/ 33 w 208"/>
                <a:gd name="T17" fmla="*/ 32 h 84"/>
                <a:gd name="T18" fmla="*/ 44 w 208"/>
                <a:gd name="T19" fmla="*/ 24 h 84"/>
                <a:gd name="T20" fmla="*/ 59 w 208"/>
                <a:gd name="T21" fmla="*/ 18 h 84"/>
                <a:gd name="T22" fmla="*/ 76 w 208"/>
                <a:gd name="T23" fmla="*/ 11 h 84"/>
                <a:gd name="T24" fmla="*/ 95 w 208"/>
                <a:gd name="T25" fmla="*/ 6 h 84"/>
                <a:gd name="T26" fmla="*/ 119 w 208"/>
                <a:gd name="T27" fmla="*/ 2 h 84"/>
                <a:gd name="T28" fmla="*/ 145 w 208"/>
                <a:gd name="T29" fmla="*/ 0 h 84"/>
                <a:gd name="T30" fmla="*/ 174 w 208"/>
                <a:gd name="T31" fmla="*/ 0 h 84"/>
                <a:gd name="T32" fmla="*/ 208 w 208"/>
                <a:gd name="T33" fmla="*/ 1 h 84"/>
                <a:gd name="T34" fmla="*/ 204 w 208"/>
                <a:gd name="T35" fmla="*/ 2 h 84"/>
                <a:gd name="T36" fmla="*/ 194 w 208"/>
                <a:gd name="T37" fmla="*/ 6 h 84"/>
                <a:gd name="T38" fmla="*/ 180 w 208"/>
                <a:gd name="T39" fmla="*/ 13 h 84"/>
                <a:gd name="T40" fmla="*/ 163 w 208"/>
                <a:gd name="T41" fmla="*/ 22 h 84"/>
                <a:gd name="T42" fmla="*/ 145 w 208"/>
                <a:gd name="T43" fmla="*/ 34 h 84"/>
                <a:gd name="T44" fmla="*/ 128 w 208"/>
                <a:gd name="T45" fmla="*/ 48 h 84"/>
                <a:gd name="T46" fmla="*/ 115 w 208"/>
                <a:gd name="T47" fmla="*/ 65 h 84"/>
                <a:gd name="T48" fmla="*/ 106 w 208"/>
                <a:gd name="T49" fmla="*/ 84 h 84"/>
                <a:gd name="T50" fmla="*/ 103 w 208"/>
                <a:gd name="T51" fmla="*/ 84 h 84"/>
                <a:gd name="T52" fmla="*/ 95 w 208"/>
                <a:gd name="T53" fmla="*/ 82 h 84"/>
                <a:gd name="T54" fmla="*/ 83 w 208"/>
                <a:gd name="T55" fmla="*/ 80 h 84"/>
                <a:gd name="T56" fmla="*/ 69 w 208"/>
                <a:gd name="T57" fmla="*/ 78 h 84"/>
                <a:gd name="T58" fmla="*/ 52 w 208"/>
                <a:gd name="T59" fmla="*/ 75 h 84"/>
                <a:gd name="T60" fmla="*/ 35 w 208"/>
                <a:gd name="T61" fmla="*/ 74 h 84"/>
                <a:gd name="T62" fmla="*/ 17 w 208"/>
                <a:gd name="T63" fmla="*/ 73 h 84"/>
                <a:gd name="T64" fmla="*/ 0 w 208"/>
                <a:gd name="T65" fmla="*/ 74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8" h="84">
                  <a:moveTo>
                    <a:pt x="0" y="74"/>
                  </a:moveTo>
                  <a:lnTo>
                    <a:pt x="0" y="73"/>
                  </a:lnTo>
                  <a:lnTo>
                    <a:pt x="1" y="70"/>
                  </a:lnTo>
                  <a:lnTo>
                    <a:pt x="3" y="66"/>
                  </a:lnTo>
                  <a:lnTo>
                    <a:pt x="5" y="61"/>
                  </a:lnTo>
                  <a:lnTo>
                    <a:pt x="11" y="54"/>
                  </a:lnTo>
                  <a:lnTo>
                    <a:pt x="16" y="47"/>
                  </a:lnTo>
                  <a:lnTo>
                    <a:pt x="24" y="40"/>
                  </a:lnTo>
                  <a:lnTo>
                    <a:pt x="33" y="32"/>
                  </a:lnTo>
                  <a:lnTo>
                    <a:pt x="44" y="24"/>
                  </a:lnTo>
                  <a:lnTo>
                    <a:pt x="59" y="18"/>
                  </a:lnTo>
                  <a:lnTo>
                    <a:pt x="76" y="11"/>
                  </a:lnTo>
                  <a:lnTo>
                    <a:pt x="95" y="6"/>
                  </a:lnTo>
                  <a:lnTo>
                    <a:pt x="119" y="2"/>
                  </a:lnTo>
                  <a:lnTo>
                    <a:pt x="145" y="0"/>
                  </a:lnTo>
                  <a:lnTo>
                    <a:pt x="174" y="0"/>
                  </a:lnTo>
                  <a:lnTo>
                    <a:pt x="208" y="1"/>
                  </a:lnTo>
                  <a:lnTo>
                    <a:pt x="204" y="2"/>
                  </a:lnTo>
                  <a:lnTo>
                    <a:pt x="194" y="6"/>
                  </a:lnTo>
                  <a:lnTo>
                    <a:pt x="180" y="13"/>
                  </a:lnTo>
                  <a:lnTo>
                    <a:pt x="163" y="22"/>
                  </a:lnTo>
                  <a:lnTo>
                    <a:pt x="145" y="34"/>
                  </a:lnTo>
                  <a:lnTo>
                    <a:pt x="128" y="48"/>
                  </a:lnTo>
                  <a:lnTo>
                    <a:pt x="115" y="65"/>
                  </a:lnTo>
                  <a:lnTo>
                    <a:pt x="106" y="84"/>
                  </a:lnTo>
                  <a:lnTo>
                    <a:pt x="103" y="84"/>
                  </a:lnTo>
                  <a:lnTo>
                    <a:pt x="95" y="82"/>
                  </a:lnTo>
                  <a:lnTo>
                    <a:pt x="83" y="80"/>
                  </a:lnTo>
                  <a:lnTo>
                    <a:pt x="69" y="78"/>
                  </a:lnTo>
                  <a:lnTo>
                    <a:pt x="52" y="75"/>
                  </a:lnTo>
                  <a:lnTo>
                    <a:pt x="35" y="74"/>
                  </a:lnTo>
                  <a:lnTo>
                    <a:pt x="17" y="73"/>
                  </a:lnTo>
                  <a:lnTo>
                    <a:pt x="0" y="74"/>
                  </a:lnTo>
                  <a:close/>
                </a:path>
              </a:pathLst>
            </a:custGeom>
            <a:solidFill>
              <a:srgbClr val="755E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50" name="Freeform 42">
              <a:extLst>
                <a:ext uri="{FF2B5EF4-FFF2-40B4-BE49-F238E27FC236}">
                  <a16:creationId xmlns:a16="http://schemas.microsoft.com/office/drawing/2014/main" id="{FF823BA4-844E-49AF-9088-7E8621A64215}"/>
                </a:ext>
              </a:extLst>
            </p:cNvPr>
            <p:cNvSpPr>
              <a:spLocks/>
            </p:cNvSpPr>
            <p:nvPr/>
          </p:nvSpPr>
          <p:spPr bwMode="auto">
            <a:xfrm>
              <a:off x="2615" y="1682"/>
              <a:ext cx="246" cy="86"/>
            </a:xfrm>
            <a:custGeom>
              <a:avLst/>
              <a:gdLst>
                <a:gd name="T0" fmla="*/ 113 w 246"/>
                <a:gd name="T1" fmla="*/ 0 h 86"/>
                <a:gd name="T2" fmla="*/ 0 w 246"/>
                <a:gd name="T3" fmla="*/ 56 h 86"/>
                <a:gd name="T4" fmla="*/ 2 w 246"/>
                <a:gd name="T5" fmla="*/ 58 h 86"/>
                <a:gd name="T6" fmla="*/ 12 w 246"/>
                <a:gd name="T7" fmla="*/ 63 h 86"/>
                <a:gd name="T8" fmla="*/ 25 w 246"/>
                <a:gd name="T9" fmla="*/ 70 h 86"/>
                <a:gd name="T10" fmla="*/ 44 w 246"/>
                <a:gd name="T11" fmla="*/ 76 h 86"/>
                <a:gd name="T12" fmla="*/ 66 w 246"/>
                <a:gd name="T13" fmla="*/ 83 h 86"/>
                <a:gd name="T14" fmla="*/ 94 w 246"/>
                <a:gd name="T15" fmla="*/ 86 h 86"/>
                <a:gd name="T16" fmla="*/ 125 w 246"/>
                <a:gd name="T17" fmla="*/ 84 h 86"/>
                <a:gd name="T18" fmla="*/ 159 w 246"/>
                <a:gd name="T19" fmla="*/ 76 h 86"/>
                <a:gd name="T20" fmla="*/ 246 w 246"/>
                <a:gd name="T21" fmla="*/ 28 h 86"/>
                <a:gd name="T22" fmla="*/ 243 w 246"/>
                <a:gd name="T23" fmla="*/ 28 h 86"/>
                <a:gd name="T24" fmla="*/ 234 w 246"/>
                <a:gd name="T25" fmla="*/ 30 h 86"/>
                <a:gd name="T26" fmla="*/ 221 w 246"/>
                <a:gd name="T27" fmla="*/ 31 h 86"/>
                <a:gd name="T28" fmla="*/ 204 w 246"/>
                <a:gd name="T29" fmla="*/ 31 h 86"/>
                <a:gd name="T30" fmla="*/ 185 w 246"/>
                <a:gd name="T31" fmla="*/ 28 h 86"/>
                <a:gd name="T32" fmla="*/ 161 w 246"/>
                <a:gd name="T33" fmla="*/ 23 h 86"/>
                <a:gd name="T34" fmla="*/ 138 w 246"/>
                <a:gd name="T35" fmla="*/ 14 h 86"/>
                <a:gd name="T36" fmla="*/ 113 w 246"/>
                <a:gd name="T37" fmla="*/ 0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6" h="86">
                  <a:moveTo>
                    <a:pt x="113" y="0"/>
                  </a:moveTo>
                  <a:lnTo>
                    <a:pt x="0" y="56"/>
                  </a:lnTo>
                  <a:lnTo>
                    <a:pt x="2" y="58"/>
                  </a:lnTo>
                  <a:lnTo>
                    <a:pt x="12" y="63"/>
                  </a:lnTo>
                  <a:lnTo>
                    <a:pt x="25" y="70"/>
                  </a:lnTo>
                  <a:lnTo>
                    <a:pt x="44" y="76"/>
                  </a:lnTo>
                  <a:lnTo>
                    <a:pt x="66" y="83"/>
                  </a:lnTo>
                  <a:lnTo>
                    <a:pt x="94" y="86"/>
                  </a:lnTo>
                  <a:lnTo>
                    <a:pt x="125" y="84"/>
                  </a:lnTo>
                  <a:lnTo>
                    <a:pt x="159" y="76"/>
                  </a:lnTo>
                  <a:lnTo>
                    <a:pt x="246" y="28"/>
                  </a:lnTo>
                  <a:lnTo>
                    <a:pt x="243" y="28"/>
                  </a:lnTo>
                  <a:lnTo>
                    <a:pt x="234" y="30"/>
                  </a:lnTo>
                  <a:lnTo>
                    <a:pt x="221" y="31"/>
                  </a:lnTo>
                  <a:lnTo>
                    <a:pt x="204" y="31"/>
                  </a:lnTo>
                  <a:lnTo>
                    <a:pt x="185" y="28"/>
                  </a:lnTo>
                  <a:lnTo>
                    <a:pt x="161" y="23"/>
                  </a:lnTo>
                  <a:lnTo>
                    <a:pt x="138" y="14"/>
                  </a:lnTo>
                  <a:lnTo>
                    <a:pt x="113" y="0"/>
                  </a:lnTo>
                  <a:close/>
                </a:path>
              </a:pathLst>
            </a:custGeom>
            <a:solidFill>
              <a:srgbClr val="755E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51" name="Freeform 43">
              <a:extLst>
                <a:ext uri="{FF2B5EF4-FFF2-40B4-BE49-F238E27FC236}">
                  <a16:creationId xmlns:a16="http://schemas.microsoft.com/office/drawing/2014/main" id="{84371955-4430-4416-98C4-834C69CE7D72}"/>
                </a:ext>
              </a:extLst>
            </p:cNvPr>
            <p:cNvSpPr>
              <a:spLocks/>
            </p:cNvSpPr>
            <p:nvPr/>
          </p:nvSpPr>
          <p:spPr bwMode="auto">
            <a:xfrm>
              <a:off x="2670" y="1185"/>
              <a:ext cx="762" cy="459"/>
            </a:xfrm>
            <a:custGeom>
              <a:avLst/>
              <a:gdLst>
                <a:gd name="T0" fmla="*/ 44 w 762"/>
                <a:gd name="T1" fmla="*/ 459 h 459"/>
                <a:gd name="T2" fmla="*/ 42 w 762"/>
                <a:gd name="T3" fmla="*/ 458 h 459"/>
                <a:gd name="T4" fmla="*/ 39 w 762"/>
                <a:gd name="T5" fmla="*/ 452 h 459"/>
                <a:gd name="T6" fmla="*/ 32 w 762"/>
                <a:gd name="T7" fmla="*/ 445 h 459"/>
                <a:gd name="T8" fmla="*/ 24 w 762"/>
                <a:gd name="T9" fmla="*/ 434 h 459"/>
                <a:gd name="T10" fmla="*/ 16 w 762"/>
                <a:gd name="T11" fmla="*/ 420 h 459"/>
                <a:gd name="T12" fmla="*/ 10 w 762"/>
                <a:gd name="T13" fmla="*/ 404 h 459"/>
                <a:gd name="T14" fmla="*/ 5 w 762"/>
                <a:gd name="T15" fmla="*/ 385 h 459"/>
                <a:gd name="T16" fmla="*/ 1 w 762"/>
                <a:gd name="T17" fmla="*/ 363 h 459"/>
                <a:gd name="T18" fmla="*/ 0 w 762"/>
                <a:gd name="T19" fmla="*/ 339 h 459"/>
                <a:gd name="T20" fmla="*/ 2 w 762"/>
                <a:gd name="T21" fmla="*/ 312 h 459"/>
                <a:gd name="T22" fmla="*/ 10 w 762"/>
                <a:gd name="T23" fmla="*/ 283 h 459"/>
                <a:gd name="T24" fmla="*/ 22 w 762"/>
                <a:gd name="T25" fmla="*/ 252 h 459"/>
                <a:gd name="T26" fmla="*/ 40 w 762"/>
                <a:gd name="T27" fmla="*/ 218 h 459"/>
                <a:gd name="T28" fmla="*/ 65 w 762"/>
                <a:gd name="T29" fmla="*/ 182 h 459"/>
                <a:gd name="T30" fmla="*/ 98 w 762"/>
                <a:gd name="T31" fmla="*/ 144 h 459"/>
                <a:gd name="T32" fmla="*/ 139 w 762"/>
                <a:gd name="T33" fmla="*/ 105 h 459"/>
                <a:gd name="T34" fmla="*/ 141 w 762"/>
                <a:gd name="T35" fmla="*/ 104 h 459"/>
                <a:gd name="T36" fmla="*/ 148 w 762"/>
                <a:gd name="T37" fmla="*/ 99 h 459"/>
                <a:gd name="T38" fmla="*/ 160 w 762"/>
                <a:gd name="T39" fmla="*/ 89 h 459"/>
                <a:gd name="T40" fmla="*/ 176 w 762"/>
                <a:gd name="T41" fmla="*/ 80 h 459"/>
                <a:gd name="T42" fmla="*/ 197 w 762"/>
                <a:gd name="T43" fmla="*/ 69 h 459"/>
                <a:gd name="T44" fmla="*/ 223 w 762"/>
                <a:gd name="T45" fmla="*/ 56 h 459"/>
                <a:gd name="T46" fmla="*/ 254 w 762"/>
                <a:gd name="T47" fmla="*/ 44 h 459"/>
                <a:gd name="T48" fmla="*/ 290 w 762"/>
                <a:gd name="T49" fmla="*/ 31 h 459"/>
                <a:gd name="T50" fmla="*/ 331 w 762"/>
                <a:gd name="T51" fmla="*/ 21 h 459"/>
                <a:gd name="T52" fmla="*/ 377 w 762"/>
                <a:gd name="T53" fmla="*/ 11 h 459"/>
                <a:gd name="T54" fmla="*/ 427 w 762"/>
                <a:gd name="T55" fmla="*/ 4 h 459"/>
                <a:gd name="T56" fmla="*/ 483 w 762"/>
                <a:gd name="T57" fmla="*/ 0 h 459"/>
                <a:gd name="T58" fmla="*/ 546 w 762"/>
                <a:gd name="T59" fmla="*/ 0 h 459"/>
                <a:gd name="T60" fmla="*/ 612 w 762"/>
                <a:gd name="T61" fmla="*/ 4 h 459"/>
                <a:gd name="T62" fmla="*/ 684 w 762"/>
                <a:gd name="T63" fmla="*/ 11 h 459"/>
                <a:gd name="T64" fmla="*/ 762 w 762"/>
                <a:gd name="T65" fmla="*/ 26 h 459"/>
                <a:gd name="T66" fmla="*/ 757 w 762"/>
                <a:gd name="T67" fmla="*/ 26 h 459"/>
                <a:gd name="T68" fmla="*/ 744 w 762"/>
                <a:gd name="T69" fmla="*/ 23 h 459"/>
                <a:gd name="T70" fmla="*/ 723 w 762"/>
                <a:gd name="T71" fmla="*/ 21 h 459"/>
                <a:gd name="T72" fmla="*/ 695 w 762"/>
                <a:gd name="T73" fmla="*/ 19 h 459"/>
                <a:gd name="T74" fmla="*/ 662 w 762"/>
                <a:gd name="T75" fmla="*/ 17 h 459"/>
                <a:gd name="T76" fmla="*/ 623 w 762"/>
                <a:gd name="T77" fmla="*/ 14 h 459"/>
                <a:gd name="T78" fmla="*/ 580 w 762"/>
                <a:gd name="T79" fmla="*/ 14 h 459"/>
                <a:gd name="T80" fmla="*/ 534 w 762"/>
                <a:gd name="T81" fmla="*/ 14 h 459"/>
                <a:gd name="T82" fmla="*/ 485 w 762"/>
                <a:gd name="T83" fmla="*/ 17 h 459"/>
                <a:gd name="T84" fmla="*/ 434 w 762"/>
                <a:gd name="T85" fmla="*/ 22 h 459"/>
                <a:gd name="T86" fmla="*/ 383 w 762"/>
                <a:gd name="T87" fmla="*/ 30 h 459"/>
                <a:gd name="T88" fmla="*/ 331 w 762"/>
                <a:gd name="T89" fmla="*/ 40 h 459"/>
                <a:gd name="T90" fmla="*/ 282 w 762"/>
                <a:gd name="T91" fmla="*/ 53 h 459"/>
                <a:gd name="T92" fmla="*/ 232 w 762"/>
                <a:gd name="T93" fmla="*/ 71 h 459"/>
                <a:gd name="T94" fmla="*/ 187 w 762"/>
                <a:gd name="T95" fmla="*/ 93 h 459"/>
                <a:gd name="T96" fmla="*/ 145 w 762"/>
                <a:gd name="T97" fmla="*/ 119 h 459"/>
                <a:gd name="T98" fmla="*/ 137 w 762"/>
                <a:gd name="T99" fmla="*/ 126 h 459"/>
                <a:gd name="T100" fmla="*/ 118 w 762"/>
                <a:gd name="T101" fmla="*/ 145 h 459"/>
                <a:gd name="T102" fmla="*/ 92 w 762"/>
                <a:gd name="T103" fmla="*/ 177 h 459"/>
                <a:gd name="T104" fmla="*/ 65 w 762"/>
                <a:gd name="T105" fmla="*/ 218 h 459"/>
                <a:gd name="T106" fmla="*/ 41 w 762"/>
                <a:gd name="T107" fmla="*/ 269 h 459"/>
                <a:gd name="T108" fmla="*/ 26 w 762"/>
                <a:gd name="T109" fmla="*/ 326 h 459"/>
                <a:gd name="T110" fmla="*/ 26 w 762"/>
                <a:gd name="T111" fmla="*/ 390 h 459"/>
                <a:gd name="T112" fmla="*/ 44 w 762"/>
                <a:gd name="T113" fmla="*/ 459 h 4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62" h="459">
                  <a:moveTo>
                    <a:pt x="44" y="459"/>
                  </a:moveTo>
                  <a:lnTo>
                    <a:pt x="42" y="458"/>
                  </a:lnTo>
                  <a:lnTo>
                    <a:pt x="39" y="452"/>
                  </a:lnTo>
                  <a:lnTo>
                    <a:pt x="32" y="445"/>
                  </a:lnTo>
                  <a:lnTo>
                    <a:pt x="24" y="434"/>
                  </a:lnTo>
                  <a:lnTo>
                    <a:pt x="16" y="420"/>
                  </a:lnTo>
                  <a:lnTo>
                    <a:pt x="10" y="404"/>
                  </a:lnTo>
                  <a:lnTo>
                    <a:pt x="5" y="385"/>
                  </a:lnTo>
                  <a:lnTo>
                    <a:pt x="1" y="363"/>
                  </a:lnTo>
                  <a:lnTo>
                    <a:pt x="0" y="339"/>
                  </a:lnTo>
                  <a:lnTo>
                    <a:pt x="2" y="312"/>
                  </a:lnTo>
                  <a:lnTo>
                    <a:pt x="10" y="283"/>
                  </a:lnTo>
                  <a:lnTo>
                    <a:pt x="22" y="252"/>
                  </a:lnTo>
                  <a:lnTo>
                    <a:pt x="40" y="218"/>
                  </a:lnTo>
                  <a:lnTo>
                    <a:pt x="65" y="182"/>
                  </a:lnTo>
                  <a:lnTo>
                    <a:pt x="98" y="144"/>
                  </a:lnTo>
                  <a:lnTo>
                    <a:pt x="139" y="105"/>
                  </a:lnTo>
                  <a:lnTo>
                    <a:pt x="141" y="104"/>
                  </a:lnTo>
                  <a:lnTo>
                    <a:pt x="148" y="99"/>
                  </a:lnTo>
                  <a:lnTo>
                    <a:pt x="160" y="89"/>
                  </a:lnTo>
                  <a:lnTo>
                    <a:pt x="176" y="80"/>
                  </a:lnTo>
                  <a:lnTo>
                    <a:pt x="197" y="69"/>
                  </a:lnTo>
                  <a:lnTo>
                    <a:pt x="223" y="56"/>
                  </a:lnTo>
                  <a:lnTo>
                    <a:pt x="254" y="44"/>
                  </a:lnTo>
                  <a:lnTo>
                    <a:pt x="290" y="31"/>
                  </a:lnTo>
                  <a:lnTo>
                    <a:pt x="331" y="21"/>
                  </a:lnTo>
                  <a:lnTo>
                    <a:pt x="377" y="11"/>
                  </a:lnTo>
                  <a:lnTo>
                    <a:pt x="427" y="4"/>
                  </a:lnTo>
                  <a:lnTo>
                    <a:pt x="483" y="0"/>
                  </a:lnTo>
                  <a:lnTo>
                    <a:pt x="546" y="0"/>
                  </a:lnTo>
                  <a:lnTo>
                    <a:pt x="612" y="4"/>
                  </a:lnTo>
                  <a:lnTo>
                    <a:pt x="684" y="11"/>
                  </a:lnTo>
                  <a:lnTo>
                    <a:pt x="762" y="26"/>
                  </a:lnTo>
                  <a:lnTo>
                    <a:pt x="757" y="26"/>
                  </a:lnTo>
                  <a:lnTo>
                    <a:pt x="744" y="23"/>
                  </a:lnTo>
                  <a:lnTo>
                    <a:pt x="723" y="21"/>
                  </a:lnTo>
                  <a:lnTo>
                    <a:pt x="695" y="19"/>
                  </a:lnTo>
                  <a:lnTo>
                    <a:pt x="662" y="17"/>
                  </a:lnTo>
                  <a:lnTo>
                    <a:pt x="623" y="14"/>
                  </a:lnTo>
                  <a:lnTo>
                    <a:pt x="580" y="14"/>
                  </a:lnTo>
                  <a:lnTo>
                    <a:pt x="534" y="14"/>
                  </a:lnTo>
                  <a:lnTo>
                    <a:pt x="485" y="17"/>
                  </a:lnTo>
                  <a:lnTo>
                    <a:pt x="434" y="22"/>
                  </a:lnTo>
                  <a:lnTo>
                    <a:pt x="383" y="30"/>
                  </a:lnTo>
                  <a:lnTo>
                    <a:pt x="331" y="40"/>
                  </a:lnTo>
                  <a:lnTo>
                    <a:pt x="282" y="53"/>
                  </a:lnTo>
                  <a:lnTo>
                    <a:pt x="232" y="71"/>
                  </a:lnTo>
                  <a:lnTo>
                    <a:pt x="187" y="93"/>
                  </a:lnTo>
                  <a:lnTo>
                    <a:pt x="145" y="119"/>
                  </a:lnTo>
                  <a:lnTo>
                    <a:pt x="137" y="126"/>
                  </a:lnTo>
                  <a:lnTo>
                    <a:pt x="118" y="145"/>
                  </a:lnTo>
                  <a:lnTo>
                    <a:pt x="92" y="177"/>
                  </a:lnTo>
                  <a:lnTo>
                    <a:pt x="65" y="218"/>
                  </a:lnTo>
                  <a:lnTo>
                    <a:pt x="41" y="269"/>
                  </a:lnTo>
                  <a:lnTo>
                    <a:pt x="26" y="326"/>
                  </a:lnTo>
                  <a:lnTo>
                    <a:pt x="26" y="390"/>
                  </a:lnTo>
                  <a:lnTo>
                    <a:pt x="44" y="459"/>
                  </a:lnTo>
                  <a:close/>
                </a:path>
              </a:pathLst>
            </a:custGeom>
            <a:solidFill>
              <a:srgbClr val="F4EA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52" name="Freeform 44">
              <a:extLst>
                <a:ext uri="{FF2B5EF4-FFF2-40B4-BE49-F238E27FC236}">
                  <a16:creationId xmlns:a16="http://schemas.microsoft.com/office/drawing/2014/main" id="{D843DB3D-E8AD-4184-ABFF-952847D34D76}"/>
                </a:ext>
              </a:extLst>
            </p:cNvPr>
            <p:cNvSpPr>
              <a:spLocks/>
            </p:cNvSpPr>
            <p:nvPr/>
          </p:nvSpPr>
          <p:spPr bwMode="auto">
            <a:xfrm>
              <a:off x="3117" y="1546"/>
              <a:ext cx="248" cy="747"/>
            </a:xfrm>
            <a:custGeom>
              <a:avLst/>
              <a:gdLst>
                <a:gd name="T0" fmla="*/ 221 w 248"/>
                <a:gd name="T1" fmla="*/ 0 h 747"/>
                <a:gd name="T2" fmla="*/ 222 w 248"/>
                <a:gd name="T3" fmla="*/ 2 h 747"/>
                <a:gd name="T4" fmla="*/ 224 w 248"/>
                <a:gd name="T5" fmla="*/ 7 h 747"/>
                <a:gd name="T6" fmla="*/ 225 w 248"/>
                <a:gd name="T7" fmla="*/ 15 h 747"/>
                <a:gd name="T8" fmla="*/ 228 w 248"/>
                <a:gd name="T9" fmla="*/ 25 h 747"/>
                <a:gd name="T10" fmla="*/ 229 w 248"/>
                <a:gd name="T11" fmla="*/ 39 h 747"/>
                <a:gd name="T12" fmla="*/ 230 w 248"/>
                <a:gd name="T13" fmla="*/ 58 h 747"/>
                <a:gd name="T14" fmla="*/ 229 w 248"/>
                <a:gd name="T15" fmla="*/ 78 h 747"/>
                <a:gd name="T16" fmla="*/ 226 w 248"/>
                <a:gd name="T17" fmla="*/ 102 h 747"/>
                <a:gd name="T18" fmla="*/ 220 w 248"/>
                <a:gd name="T19" fmla="*/ 130 h 747"/>
                <a:gd name="T20" fmla="*/ 211 w 248"/>
                <a:gd name="T21" fmla="*/ 162 h 747"/>
                <a:gd name="T22" fmla="*/ 199 w 248"/>
                <a:gd name="T23" fmla="*/ 197 h 747"/>
                <a:gd name="T24" fmla="*/ 182 w 248"/>
                <a:gd name="T25" fmla="*/ 235 h 747"/>
                <a:gd name="T26" fmla="*/ 161 w 248"/>
                <a:gd name="T27" fmla="*/ 277 h 747"/>
                <a:gd name="T28" fmla="*/ 135 w 248"/>
                <a:gd name="T29" fmla="*/ 323 h 747"/>
                <a:gd name="T30" fmla="*/ 104 w 248"/>
                <a:gd name="T31" fmla="*/ 372 h 747"/>
                <a:gd name="T32" fmla="*/ 66 w 248"/>
                <a:gd name="T33" fmla="*/ 426 h 747"/>
                <a:gd name="T34" fmla="*/ 62 w 248"/>
                <a:gd name="T35" fmla="*/ 432 h 747"/>
                <a:gd name="T36" fmla="*/ 53 w 248"/>
                <a:gd name="T37" fmla="*/ 453 h 747"/>
                <a:gd name="T38" fmla="*/ 39 w 248"/>
                <a:gd name="T39" fmla="*/ 484 h 747"/>
                <a:gd name="T40" fmla="*/ 25 w 248"/>
                <a:gd name="T41" fmla="*/ 525 h 747"/>
                <a:gd name="T42" fmla="*/ 12 w 248"/>
                <a:gd name="T43" fmla="*/ 573 h 747"/>
                <a:gd name="T44" fmla="*/ 3 w 248"/>
                <a:gd name="T45" fmla="*/ 627 h 747"/>
                <a:gd name="T46" fmla="*/ 0 w 248"/>
                <a:gd name="T47" fmla="*/ 686 h 747"/>
                <a:gd name="T48" fmla="*/ 5 w 248"/>
                <a:gd name="T49" fmla="*/ 747 h 747"/>
                <a:gd name="T50" fmla="*/ 31 w 248"/>
                <a:gd name="T51" fmla="*/ 747 h 747"/>
                <a:gd name="T52" fmla="*/ 16 w 248"/>
                <a:gd name="T53" fmla="*/ 726 h 747"/>
                <a:gd name="T54" fmla="*/ 14 w 248"/>
                <a:gd name="T55" fmla="*/ 721 h 747"/>
                <a:gd name="T56" fmla="*/ 12 w 248"/>
                <a:gd name="T57" fmla="*/ 704 h 747"/>
                <a:gd name="T58" fmla="*/ 10 w 248"/>
                <a:gd name="T59" fmla="*/ 677 h 747"/>
                <a:gd name="T60" fmla="*/ 12 w 248"/>
                <a:gd name="T61" fmla="*/ 642 h 747"/>
                <a:gd name="T62" fmla="*/ 18 w 248"/>
                <a:gd name="T63" fmla="*/ 599 h 747"/>
                <a:gd name="T64" fmla="*/ 30 w 248"/>
                <a:gd name="T65" fmla="*/ 549 h 747"/>
                <a:gd name="T66" fmla="*/ 52 w 248"/>
                <a:gd name="T67" fmla="*/ 493 h 747"/>
                <a:gd name="T68" fmla="*/ 83 w 248"/>
                <a:gd name="T69" fmla="*/ 434 h 747"/>
                <a:gd name="T70" fmla="*/ 86 w 248"/>
                <a:gd name="T71" fmla="*/ 431 h 747"/>
                <a:gd name="T72" fmla="*/ 94 w 248"/>
                <a:gd name="T73" fmla="*/ 422 h 747"/>
                <a:gd name="T74" fmla="*/ 105 w 248"/>
                <a:gd name="T75" fmla="*/ 408 h 747"/>
                <a:gd name="T76" fmla="*/ 120 w 248"/>
                <a:gd name="T77" fmla="*/ 389 h 747"/>
                <a:gd name="T78" fmla="*/ 137 w 248"/>
                <a:gd name="T79" fmla="*/ 366 h 747"/>
                <a:gd name="T80" fmla="*/ 155 w 248"/>
                <a:gd name="T81" fmla="*/ 340 h 747"/>
                <a:gd name="T82" fmla="*/ 174 w 248"/>
                <a:gd name="T83" fmla="*/ 311 h 747"/>
                <a:gd name="T84" fmla="*/ 193 w 248"/>
                <a:gd name="T85" fmla="*/ 279 h 747"/>
                <a:gd name="T86" fmla="*/ 209 w 248"/>
                <a:gd name="T87" fmla="*/ 245 h 747"/>
                <a:gd name="T88" fmla="*/ 225 w 248"/>
                <a:gd name="T89" fmla="*/ 210 h 747"/>
                <a:gd name="T90" fmla="*/ 237 w 248"/>
                <a:gd name="T91" fmla="*/ 175 h 747"/>
                <a:gd name="T92" fmla="*/ 245 w 248"/>
                <a:gd name="T93" fmla="*/ 138 h 747"/>
                <a:gd name="T94" fmla="*/ 248 w 248"/>
                <a:gd name="T95" fmla="*/ 102 h 747"/>
                <a:gd name="T96" fmla="*/ 246 w 248"/>
                <a:gd name="T97" fmla="*/ 67 h 747"/>
                <a:gd name="T98" fmla="*/ 237 w 248"/>
                <a:gd name="T99" fmla="*/ 33 h 747"/>
                <a:gd name="T100" fmla="*/ 221 w 248"/>
                <a:gd name="T101" fmla="*/ 0 h 7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48" h="747">
                  <a:moveTo>
                    <a:pt x="221" y="0"/>
                  </a:moveTo>
                  <a:lnTo>
                    <a:pt x="222" y="2"/>
                  </a:lnTo>
                  <a:lnTo>
                    <a:pt x="224" y="7"/>
                  </a:lnTo>
                  <a:lnTo>
                    <a:pt x="225" y="15"/>
                  </a:lnTo>
                  <a:lnTo>
                    <a:pt x="228" y="25"/>
                  </a:lnTo>
                  <a:lnTo>
                    <a:pt x="229" y="39"/>
                  </a:lnTo>
                  <a:lnTo>
                    <a:pt x="230" y="58"/>
                  </a:lnTo>
                  <a:lnTo>
                    <a:pt x="229" y="78"/>
                  </a:lnTo>
                  <a:lnTo>
                    <a:pt x="226" y="102"/>
                  </a:lnTo>
                  <a:lnTo>
                    <a:pt x="220" y="130"/>
                  </a:lnTo>
                  <a:lnTo>
                    <a:pt x="211" y="162"/>
                  </a:lnTo>
                  <a:lnTo>
                    <a:pt x="199" y="197"/>
                  </a:lnTo>
                  <a:lnTo>
                    <a:pt x="182" y="235"/>
                  </a:lnTo>
                  <a:lnTo>
                    <a:pt x="161" y="277"/>
                  </a:lnTo>
                  <a:lnTo>
                    <a:pt x="135" y="323"/>
                  </a:lnTo>
                  <a:lnTo>
                    <a:pt x="104" y="372"/>
                  </a:lnTo>
                  <a:lnTo>
                    <a:pt x="66" y="426"/>
                  </a:lnTo>
                  <a:lnTo>
                    <a:pt x="62" y="432"/>
                  </a:lnTo>
                  <a:lnTo>
                    <a:pt x="53" y="453"/>
                  </a:lnTo>
                  <a:lnTo>
                    <a:pt x="39" y="484"/>
                  </a:lnTo>
                  <a:lnTo>
                    <a:pt x="25" y="525"/>
                  </a:lnTo>
                  <a:lnTo>
                    <a:pt x="12" y="573"/>
                  </a:lnTo>
                  <a:lnTo>
                    <a:pt x="3" y="627"/>
                  </a:lnTo>
                  <a:lnTo>
                    <a:pt x="0" y="686"/>
                  </a:lnTo>
                  <a:lnTo>
                    <a:pt x="5" y="747"/>
                  </a:lnTo>
                  <a:lnTo>
                    <a:pt x="31" y="747"/>
                  </a:lnTo>
                  <a:lnTo>
                    <a:pt x="16" y="726"/>
                  </a:lnTo>
                  <a:lnTo>
                    <a:pt x="14" y="721"/>
                  </a:lnTo>
                  <a:lnTo>
                    <a:pt x="12" y="704"/>
                  </a:lnTo>
                  <a:lnTo>
                    <a:pt x="10" y="677"/>
                  </a:lnTo>
                  <a:lnTo>
                    <a:pt x="12" y="642"/>
                  </a:lnTo>
                  <a:lnTo>
                    <a:pt x="18" y="599"/>
                  </a:lnTo>
                  <a:lnTo>
                    <a:pt x="30" y="549"/>
                  </a:lnTo>
                  <a:lnTo>
                    <a:pt x="52" y="493"/>
                  </a:lnTo>
                  <a:lnTo>
                    <a:pt x="83" y="434"/>
                  </a:lnTo>
                  <a:lnTo>
                    <a:pt x="86" y="431"/>
                  </a:lnTo>
                  <a:lnTo>
                    <a:pt x="94" y="422"/>
                  </a:lnTo>
                  <a:lnTo>
                    <a:pt x="105" y="408"/>
                  </a:lnTo>
                  <a:lnTo>
                    <a:pt x="120" y="389"/>
                  </a:lnTo>
                  <a:lnTo>
                    <a:pt x="137" y="366"/>
                  </a:lnTo>
                  <a:lnTo>
                    <a:pt x="155" y="340"/>
                  </a:lnTo>
                  <a:lnTo>
                    <a:pt x="174" y="311"/>
                  </a:lnTo>
                  <a:lnTo>
                    <a:pt x="193" y="279"/>
                  </a:lnTo>
                  <a:lnTo>
                    <a:pt x="209" y="245"/>
                  </a:lnTo>
                  <a:lnTo>
                    <a:pt x="225" y="210"/>
                  </a:lnTo>
                  <a:lnTo>
                    <a:pt x="237" y="175"/>
                  </a:lnTo>
                  <a:lnTo>
                    <a:pt x="245" y="138"/>
                  </a:lnTo>
                  <a:lnTo>
                    <a:pt x="248" y="102"/>
                  </a:lnTo>
                  <a:lnTo>
                    <a:pt x="246" y="67"/>
                  </a:lnTo>
                  <a:lnTo>
                    <a:pt x="237" y="33"/>
                  </a:lnTo>
                  <a:lnTo>
                    <a:pt x="221" y="0"/>
                  </a:lnTo>
                  <a:close/>
                </a:path>
              </a:pathLst>
            </a:custGeom>
            <a:solidFill>
              <a:srgbClr val="F4EA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53" name="Freeform 45">
              <a:extLst>
                <a:ext uri="{FF2B5EF4-FFF2-40B4-BE49-F238E27FC236}">
                  <a16:creationId xmlns:a16="http://schemas.microsoft.com/office/drawing/2014/main" id="{6E731171-CF62-4D62-8566-C41F5F8A5B9A}"/>
                </a:ext>
              </a:extLst>
            </p:cNvPr>
            <p:cNvSpPr>
              <a:spLocks/>
            </p:cNvSpPr>
            <p:nvPr/>
          </p:nvSpPr>
          <p:spPr bwMode="auto">
            <a:xfrm>
              <a:off x="3644" y="1333"/>
              <a:ext cx="90" cy="382"/>
            </a:xfrm>
            <a:custGeom>
              <a:avLst/>
              <a:gdLst>
                <a:gd name="T0" fmla="*/ 0 w 90"/>
                <a:gd name="T1" fmla="*/ 0 h 382"/>
                <a:gd name="T2" fmla="*/ 5 w 90"/>
                <a:gd name="T3" fmla="*/ 7 h 382"/>
                <a:gd name="T4" fmla="*/ 18 w 90"/>
                <a:gd name="T5" fmla="*/ 25 h 382"/>
                <a:gd name="T6" fmla="*/ 35 w 90"/>
                <a:gd name="T7" fmla="*/ 56 h 382"/>
                <a:gd name="T8" fmla="*/ 52 w 90"/>
                <a:gd name="T9" fmla="*/ 99 h 382"/>
                <a:gd name="T10" fmla="*/ 65 w 90"/>
                <a:gd name="T11" fmla="*/ 154 h 382"/>
                <a:gd name="T12" fmla="*/ 69 w 90"/>
                <a:gd name="T13" fmla="*/ 219 h 382"/>
                <a:gd name="T14" fmla="*/ 61 w 90"/>
                <a:gd name="T15" fmla="*/ 295 h 382"/>
                <a:gd name="T16" fmla="*/ 36 w 90"/>
                <a:gd name="T17" fmla="*/ 382 h 382"/>
                <a:gd name="T18" fmla="*/ 41 w 90"/>
                <a:gd name="T19" fmla="*/ 372 h 382"/>
                <a:gd name="T20" fmla="*/ 56 w 90"/>
                <a:gd name="T21" fmla="*/ 345 h 382"/>
                <a:gd name="T22" fmla="*/ 71 w 90"/>
                <a:gd name="T23" fmla="*/ 303 h 382"/>
                <a:gd name="T24" fmla="*/ 84 w 90"/>
                <a:gd name="T25" fmla="*/ 251 h 382"/>
                <a:gd name="T26" fmla="*/ 90 w 90"/>
                <a:gd name="T27" fmla="*/ 191 h 382"/>
                <a:gd name="T28" fmla="*/ 80 w 90"/>
                <a:gd name="T29" fmla="*/ 126 h 382"/>
                <a:gd name="T30" fmla="*/ 52 w 90"/>
                <a:gd name="T31" fmla="*/ 62 h 382"/>
                <a:gd name="T32" fmla="*/ 0 w 90"/>
                <a:gd name="T33" fmla="*/ 0 h 3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382">
                  <a:moveTo>
                    <a:pt x="0" y="0"/>
                  </a:moveTo>
                  <a:lnTo>
                    <a:pt x="5" y="7"/>
                  </a:lnTo>
                  <a:lnTo>
                    <a:pt x="18" y="25"/>
                  </a:lnTo>
                  <a:lnTo>
                    <a:pt x="35" y="56"/>
                  </a:lnTo>
                  <a:lnTo>
                    <a:pt x="52" y="99"/>
                  </a:lnTo>
                  <a:lnTo>
                    <a:pt x="65" y="154"/>
                  </a:lnTo>
                  <a:lnTo>
                    <a:pt x="69" y="219"/>
                  </a:lnTo>
                  <a:lnTo>
                    <a:pt x="61" y="295"/>
                  </a:lnTo>
                  <a:lnTo>
                    <a:pt x="36" y="382"/>
                  </a:lnTo>
                  <a:lnTo>
                    <a:pt x="41" y="372"/>
                  </a:lnTo>
                  <a:lnTo>
                    <a:pt x="56" y="345"/>
                  </a:lnTo>
                  <a:lnTo>
                    <a:pt x="71" y="303"/>
                  </a:lnTo>
                  <a:lnTo>
                    <a:pt x="84" y="251"/>
                  </a:lnTo>
                  <a:lnTo>
                    <a:pt x="90" y="191"/>
                  </a:lnTo>
                  <a:lnTo>
                    <a:pt x="80" y="126"/>
                  </a:lnTo>
                  <a:lnTo>
                    <a:pt x="52" y="62"/>
                  </a:lnTo>
                  <a:lnTo>
                    <a:pt x="0" y="0"/>
                  </a:lnTo>
                  <a:close/>
                </a:path>
              </a:pathLst>
            </a:custGeom>
            <a:solidFill>
              <a:srgbClr val="F4EA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sp>
          <p:nvSpPr>
            <p:cNvPr id="13354" name="Freeform 46">
              <a:extLst>
                <a:ext uri="{FF2B5EF4-FFF2-40B4-BE49-F238E27FC236}">
                  <a16:creationId xmlns:a16="http://schemas.microsoft.com/office/drawing/2014/main" id="{E26E510B-A0A1-4E02-9F82-490A6AE0E83F}"/>
                </a:ext>
              </a:extLst>
            </p:cNvPr>
            <p:cNvSpPr>
              <a:spLocks/>
            </p:cNvSpPr>
            <p:nvPr/>
          </p:nvSpPr>
          <p:spPr bwMode="auto">
            <a:xfrm>
              <a:off x="2982" y="2581"/>
              <a:ext cx="97" cy="249"/>
            </a:xfrm>
            <a:custGeom>
              <a:avLst/>
              <a:gdLst>
                <a:gd name="T0" fmla="*/ 15 w 97"/>
                <a:gd name="T1" fmla="*/ 0 h 249"/>
                <a:gd name="T2" fmla="*/ 13 w 97"/>
                <a:gd name="T3" fmla="*/ 7 h 249"/>
                <a:gd name="T4" fmla="*/ 6 w 97"/>
                <a:gd name="T5" fmla="*/ 27 h 249"/>
                <a:gd name="T6" fmla="*/ 1 w 97"/>
                <a:gd name="T7" fmla="*/ 56 h 249"/>
                <a:gd name="T8" fmla="*/ 0 w 97"/>
                <a:gd name="T9" fmla="*/ 92 h 249"/>
                <a:gd name="T10" fmla="*/ 5 w 97"/>
                <a:gd name="T11" fmla="*/ 132 h 249"/>
                <a:gd name="T12" fmla="*/ 21 w 97"/>
                <a:gd name="T13" fmla="*/ 174 h 249"/>
                <a:gd name="T14" fmla="*/ 50 w 97"/>
                <a:gd name="T15" fmla="*/ 214 h 249"/>
                <a:gd name="T16" fmla="*/ 97 w 97"/>
                <a:gd name="T17" fmla="*/ 249 h 249"/>
                <a:gd name="T18" fmla="*/ 93 w 97"/>
                <a:gd name="T19" fmla="*/ 246 h 249"/>
                <a:gd name="T20" fmla="*/ 82 w 97"/>
                <a:gd name="T21" fmla="*/ 234 h 249"/>
                <a:gd name="T22" fmla="*/ 67 w 97"/>
                <a:gd name="T23" fmla="*/ 214 h 249"/>
                <a:gd name="T24" fmla="*/ 50 w 97"/>
                <a:gd name="T25" fmla="*/ 187 h 249"/>
                <a:gd name="T26" fmla="*/ 35 w 97"/>
                <a:gd name="T27" fmla="*/ 152 h 249"/>
                <a:gd name="T28" fmla="*/ 22 w 97"/>
                <a:gd name="T29" fmla="*/ 109 h 249"/>
                <a:gd name="T30" fmla="*/ 14 w 97"/>
                <a:gd name="T31" fmla="*/ 58 h 249"/>
                <a:gd name="T32" fmla="*/ 15 w 97"/>
                <a:gd name="T33" fmla="*/ 0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249">
                  <a:moveTo>
                    <a:pt x="15" y="0"/>
                  </a:moveTo>
                  <a:lnTo>
                    <a:pt x="13" y="7"/>
                  </a:lnTo>
                  <a:lnTo>
                    <a:pt x="6" y="27"/>
                  </a:lnTo>
                  <a:lnTo>
                    <a:pt x="1" y="56"/>
                  </a:lnTo>
                  <a:lnTo>
                    <a:pt x="0" y="92"/>
                  </a:lnTo>
                  <a:lnTo>
                    <a:pt x="5" y="132"/>
                  </a:lnTo>
                  <a:lnTo>
                    <a:pt x="21" y="174"/>
                  </a:lnTo>
                  <a:lnTo>
                    <a:pt x="50" y="214"/>
                  </a:lnTo>
                  <a:lnTo>
                    <a:pt x="97" y="249"/>
                  </a:lnTo>
                  <a:lnTo>
                    <a:pt x="93" y="246"/>
                  </a:lnTo>
                  <a:lnTo>
                    <a:pt x="82" y="234"/>
                  </a:lnTo>
                  <a:lnTo>
                    <a:pt x="67" y="214"/>
                  </a:lnTo>
                  <a:lnTo>
                    <a:pt x="50" y="187"/>
                  </a:lnTo>
                  <a:lnTo>
                    <a:pt x="35" y="152"/>
                  </a:lnTo>
                  <a:lnTo>
                    <a:pt x="22" y="109"/>
                  </a:lnTo>
                  <a:lnTo>
                    <a:pt x="14" y="58"/>
                  </a:lnTo>
                  <a:lnTo>
                    <a:pt x="15" y="0"/>
                  </a:lnTo>
                  <a:close/>
                </a:path>
              </a:pathLst>
            </a:custGeom>
            <a:solidFill>
              <a:srgbClr val="F4EA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mn-lt"/>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5">
            <a:extLst>
              <a:ext uri="{FF2B5EF4-FFF2-40B4-BE49-F238E27FC236}">
                <a16:creationId xmlns:a16="http://schemas.microsoft.com/office/drawing/2014/main" id="{29D8016A-8BE4-48DC-BADB-69E194007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3276600"/>
            <a:ext cx="8135937"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3" name="Text Box 8">
            <a:extLst>
              <a:ext uri="{FF2B5EF4-FFF2-40B4-BE49-F238E27FC236}">
                <a16:creationId xmlns:a16="http://schemas.microsoft.com/office/drawing/2014/main" id="{2E21ACC6-C34D-45CD-BF14-9529ECE871B5}"/>
              </a:ext>
            </a:extLst>
          </p:cNvPr>
          <p:cNvSpPr txBox="1">
            <a:spLocks noChangeArrowheads="1"/>
          </p:cNvSpPr>
          <p:nvPr/>
        </p:nvSpPr>
        <p:spPr bwMode="auto">
          <a:xfrm>
            <a:off x="7618413" y="3305175"/>
            <a:ext cx="68738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chemeClr val="tx1"/>
                </a:solidFill>
                <a:cs typeface="Arial" panose="020B0604020202020204" pitchFamily="34" charset="0"/>
              </a:rPr>
              <a:t>99.9th</a:t>
            </a:r>
          </a:p>
        </p:txBody>
      </p:sp>
      <p:sp>
        <p:nvSpPr>
          <p:cNvPr id="168964" name="Text Box 8">
            <a:extLst>
              <a:ext uri="{FF2B5EF4-FFF2-40B4-BE49-F238E27FC236}">
                <a16:creationId xmlns:a16="http://schemas.microsoft.com/office/drawing/2014/main" id="{1BA6882E-2817-4A1F-B8AF-ED409C833437}"/>
              </a:ext>
            </a:extLst>
          </p:cNvPr>
          <p:cNvSpPr txBox="1">
            <a:spLocks noChangeArrowheads="1"/>
          </p:cNvSpPr>
          <p:nvPr/>
        </p:nvSpPr>
        <p:spPr bwMode="auto">
          <a:xfrm>
            <a:off x="2870200" y="3305175"/>
            <a:ext cx="5476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chemeClr val="tx1"/>
                </a:solidFill>
                <a:cs typeface="Arial" panose="020B0604020202020204" pitchFamily="34" charset="0"/>
              </a:rPr>
              <a:t>98th</a:t>
            </a:r>
          </a:p>
        </p:txBody>
      </p:sp>
      <p:sp>
        <p:nvSpPr>
          <p:cNvPr id="168965" name="Text Box 8">
            <a:extLst>
              <a:ext uri="{FF2B5EF4-FFF2-40B4-BE49-F238E27FC236}">
                <a16:creationId xmlns:a16="http://schemas.microsoft.com/office/drawing/2014/main" id="{9D0E135E-1573-4B42-89CC-7408DFF19C03}"/>
              </a:ext>
            </a:extLst>
          </p:cNvPr>
          <p:cNvSpPr txBox="1">
            <a:spLocks noChangeArrowheads="1"/>
          </p:cNvSpPr>
          <p:nvPr/>
        </p:nvSpPr>
        <p:spPr bwMode="auto">
          <a:xfrm>
            <a:off x="1597025" y="3305175"/>
            <a:ext cx="5492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chemeClr val="tx1"/>
                </a:solidFill>
                <a:cs typeface="Arial" panose="020B0604020202020204" pitchFamily="34" charset="0"/>
              </a:rPr>
              <a:t>90th</a:t>
            </a:r>
          </a:p>
        </p:txBody>
      </p:sp>
      <p:sp>
        <p:nvSpPr>
          <p:cNvPr id="168966" name="Text Box 8">
            <a:extLst>
              <a:ext uri="{FF2B5EF4-FFF2-40B4-BE49-F238E27FC236}">
                <a16:creationId xmlns:a16="http://schemas.microsoft.com/office/drawing/2014/main" id="{317B4DFD-56F5-4E17-8374-9D0E43F147B5}"/>
              </a:ext>
            </a:extLst>
          </p:cNvPr>
          <p:cNvSpPr txBox="1">
            <a:spLocks noChangeArrowheads="1"/>
          </p:cNvSpPr>
          <p:nvPr/>
        </p:nvSpPr>
        <p:spPr bwMode="auto">
          <a:xfrm>
            <a:off x="877888" y="3305175"/>
            <a:ext cx="54768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chemeClr val="tx1"/>
                </a:solidFill>
                <a:cs typeface="Arial" panose="020B0604020202020204" pitchFamily="34" charset="0"/>
              </a:rPr>
              <a:t>50th</a:t>
            </a:r>
          </a:p>
        </p:txBody>
      </p:sp>
      <p:sp>
        <p:nvSpPr>
          <p:cNvPr id="168967" name="Rectangle 4">
            <a:extLst>
              <a:ext uri="{FF2B5EF4-FFF2-40B4-BE49-F238E27FC236}">
                <a16:creationId xmlns:a16="http://schemas.microsoft.com/office/drawing/2014/main" id="{110596CA-2FC5-47A2-97B9-992606AD9B59}"/>
              </a:ext>
            </a:extLst>
          </p:cNvPr>
          <p:cNvSpPr>
            <a:spLocks noGrp="1" noChangeArrowheads="1"/>
          </p:cNvSpPr>
          <p:nvPr>
            <p:ph type="title"/>
          </p:nvPr>
        </p:nvSpPr>
        <p:spPr/>
        <p:txBody>
          <a:bodyPr/>
          <a:lstStyle/>
          <a:p>
            <a:r>
              <a:rPr lang="en-US" altLang="en-US">
                <a:ea typeface="ＭＳ Ｐゴシック" panose="020B0600070205080204" pitchFamily="34" charset="-128"/>
              </a:rPr>
              <a:t>Exposure Factors</a:t>
            </a:r>
            <a:br>
              <a:rPr lang="en-US" altLang="en-US">
                <a:ea typeface="ＭＳ Ｐゴシック" panose="020B0600070205080204" pitchFamily="34" charset="-128"/>
              </a:rPr>
            </a:br>
            <a:r>
              <a:rPr lang="en-US" altLang="en-US" sz="1800">
                <a:ea typeface="ＭＳ Ｐゴシック" panose="020B0600070205080204" pitchFamily="34" charset="-128"/>
              </a:rPr>
              <a:t>Justifying Using Probabilistic Exposure Assessment</a:t>
            </a:r>
          </a:p>
        </p:txBody>
      </p:sp>
      <p:sp>
        <p:nvSpPr>
          <p:cNvPr id="3" name="Content Placeholder 2">
            <a:extLst>
              <a:ext uri="{FF2B5EF4-FFF2-40B4-BE49-F238E27FC236}">
                <a16:creationId xmlns:a16="http://schemas.microsoft.com/office/drawing/2014/main" id="{9FA23E74-B4C0-4932-89C7-083BF96857D1}"/>
              </a:ext>
            </a:extLst>
          </p:cNvPr>
          <p:cNvSpPr>
            <a:spLocks noGrp="1"/>
          </p:cNvSpPr>
          <p:nvPr>
            <p:ph idx="4294967295"/>
          </p:nvPr>
        </p:nvSpPr>
        <p:spPr>
          <a:xfrm>
            <a:off x="898525" y="1698625"/>
            <a:ext cx="8245475" cy="1425575"/>
          </a:xfrm>
        </p:spPr>
        <p:txBody>
          <a:bodyPr/>
          <a:lstStyle/>
          <a:p>
            <a:r>
              <a:rPr lang="en-US" altLang="en-US">
                <a:ea typeface="ＭＳ Ｐゴシック" panose="020B0600070205080204" pitchFamily="34" charset="-128"/>
              </a:rPr>
              <a:t>“Reasonable Maximum Exposure” or RME, which is defined as “conservative but within a realistic range of exposure.” - National Contingency Plan (NCP)</a:t>
            </a:r>
          </a:p>
          <a:p>
            <a:endParaRPr lang="en-US" altLang="en-US">
              <a:ea typeface="ＭＳ Ｐゴシック" panose="020B0600070205080204" pitchFamily="34" charset="-128"/>
            </a:endParaRPr>
          </a:p>
        </p:txBody>
      </p:sp>
      <p:sp>
        <p:nvSpPr>
          <p:cNvPr id="12" name="TextBox 11">
            <a:extLst>
              <a:ext uri="{FF2B5EF4-FFF2-40B4-BE49-F238E27FC236}">
                <a16:creationId xmlns:a16="http://schemas.microsoft.com/office/drawing/2014/main" id="{9384B4D0-76DD-4CA4-869B-D409542D25A1}"/>
              </a:ext>
            </a:extLst>
          </p:cNvPr>
          <p:cNvSpPr txBox="1">
            <a:spLocks noChangeArrowheads="1"/>
          </p:cNvSpPr>
          <p:nvPr/>
        </p:nvSpPr>
        <p:spPr bwMode="auto">
          <a:xfrm>
            <a:off x="1978025" y="3814763"/>
            <a:ext cx="5802313" cy="460375"/>
          </a:xfrm>
          <a:prstGeom prst="rect">
            <a:avLst/>
          </a:prstGeom>
          <a:solidFill>
            <a:schemeClr val="bg1"/>
          </a:solidFill>
          <a:ln w="9525">
            <a:solidFill>
              <a:schemeClr val="tx1"/>
            </a:solidFill>
            <a:miter lim="800000"/>
            <a:headEnd/>
            <a:tailEnd/>
          </a:ln>
          <a:effectLst>
            <a:outerShdw blurRad="50800" dist="38100" dir="2700000" algn="tl" rotWithShape="0">
              <a:srgbClr val="808080">
                <a:alpha val="39998"/>
              </a:srgbClr>
            </a:outerShdw>
          </a:effectLst>
        </p:spPr>
        <p:txBody>
          <a:bodyPr lIns="0" tIns="91440" rIns="0" bIns="91440" anchor="ctr">
            <a:spAutoFit/>
          </a:bodyPr>
          <a:lstStyle/>
          <a:p>
            <a:pPr algn="ctr">
              <a:defRPr/>
            </a:pPr>
            <a:r>
              <a:rPr lang="en-US" dirty="0">
                <a:latin typeface="Lucida Sans"/>
                <a:cs typeface="Lucida Sans"/>
              </a:rPr>
              <a:t>High-End Exposures</a:t>
            </a:r>
          </a:p>
        </p:txBody>
      </p:sp>
      <p:sp>
        <p:nvSpPr>
          <p:cNvPr id="13" name="TextBox 12">
            <a:extLst>
              <a:ext uri="{FF2B5EF4-FFF2-40B4-BE49-F238E27FC236}">
                <a16:creationId xmlns:a16="http://schemas.microsoft.com/office/drawing/2014/main" id="{8FA92CCA-896B-4B72-8B09-69B938547806}"/>
              </a:ext>
            </a:extLst>
          </p:cNvPr>
          <p:cNvSpPr txBox="1">
            <a:spLocks noChangeArrowheads="1"/>
          </p:cNvSpPr>
          <p:nvPr/>
        </p:nvSpPr>
        <p:spPr bwMode="auto">
          <a:xfrm>
            <a:off x="3236913" y="4357688"/>
            <a:ext cx="4556125" cy="460375"/>
          </a:xfrm>
          <a:prstGeom prst="rect">
            <a:avLst/>
          </a:prstGeom>
          <a:solidFill>
            <a:schemeClr val="bg1"/>
          </a:solidFill>
          <a:ln w="9525">
            <a:solidFill>
              <a:schemeClr val="tx1"/>
            </a:solidFill>
            <a:miter lim="800000"/>
            <a:headEnd/>
            <a:tailEnd/>
          </a:ln>
          <a:effectLst>
            <a:outerShdw blurRad="50800" dist="38100" dir="2700000" algn="tl" rotWithShape="0">
              <a:srgbClr val="808080">
                <a:alpha val="39998"/>
              </a:srgbClr>
            </a:outerShdw>
          </a:effectLst>
        </p:spPr>
        <p:txBody>
          <a:bodyPr lIns="0" tIns="91440" rIns="0" bIns="91440" anchor="ctr">
            <a:spAutoFit/>
          </a:bodyPr>
          <a:lstStyle/>
          <a:p>
            <a:pPr algn="ctr">
              <a:defRPr/>
            </a:pPr>
            <a:r>
              <a:rPr lang="en-US" dirty="0">
                <a:latin typeface="Lucida Sans"/>
                <a:cs typeface="Lucida Sans"/>
              </a:rPr>
              <a:t>Maximum Exposures</a:t>
            </a:r>
          </a:p>
        </p:txBody>
      </p:sp>
      <p:sp>
        <p:nvSpPr>
          <p:cNvPr id="14" name="TextBox 13">
            <a:extLst>
              <a:ext uri="{FF2B5EF4-FFF2-40B4-BE49-F238E27FC236}">
                <a16:creationId xmlns:a16="http://schemas.microsoft.com/office/drawing/2014/main" id="{63ECE5D7-E141-4BE3-95A0-2CA8377A00C4}"/>
              </a:ext>
            </a:extLst>
          </p:cNvPr>
          <p:cNvSpPr txBox="1">
            <a:spLocks noChangeArrowheads="1"/>
          </p:cNvSpPr>
          <p:nvPr/>
        </p:nvSpPr>
        <p:spPr bwMode="auto">
          <a:xfrm>
            <a:off x="1981200" y="4316413"/>
            <a:ext cx="1069975" cy="552450"/>
          </a:xfrm>
          <a:prstGeom prst="rect">
            <a:avLst/>
          </a:prstGeom>
          <a:solidFill>
            <a:srgbClr val="D9D9D9"/>
          </a:solidFill>
          <a:ln w="9525">
            <a:solidFill>
              <a:schemeClr val="tx1"/>
            </a:solidFill>
            <a:miter lim="800000"/>
            <a:headEnd/>
            <a:tailEnd/>
          </a:ln>
          <a:effectLst>
            <a:outerShdw blurRad="50800" dist="38100" dir="2700000" algn="tl" rotWithShape="0">
              <a:srgbClr val="808080">
                <a:alpha val="39998"/>
              </a:srgbClr>
            </a:outerShdw>
          </a:effectLst>
        </p:spPr>
        <p:txBody>
          <a:bodyPr lIns="0" rIns="0" anchor="ctr">
            <a:spAutoFit/>
          </a:bodyPr>
          <a:lstStyle/>
          <a:p>
            <a:pPr algn="ctr">
              <a:defRPr/>
            </a:pPr>
            <a:r>
              <a:rPr lang="en-US" sz="1500" dirty="0">
                <a:latin typeface="Lucida Sans"/>
                <a:cs typeface="Lucida Sans"/>
              </a:rPr>
              <a:t>Reasonable Max Exp.</a:t>
            </a:r>
          </a:p>
        </p:txBody>
      </p:sp>
      <p:sp>
        <p:nvSpPr>
          <p:cNvPr id="168972" name="Rectangle 1">
            <a:extLst>
              <a:ext uri="{FF2B5EF4-FFF2-40B4-BE49-F238E27FC236}">
                <a16:creationId xmlns:a16="http://schemas.microsoft.com/office/drawing/2014/main" id="{9A47CBCC-EA84-4EC4-9A79-A467FC9A5065}"/>
              </a:ext>
            </a:extLst>
          </p:cNvPr>
          <p:cNvSpPr>
            <a:spLocks noChangeArrowheads="1"/>
          </p:cNvSpPr>
          <p:nvPr/>
        </p:nvSpPr>
        <p:spPr bwMode="auto">
          <a:xfrm>
            <a:off x="-25400" y="6211888"/>
            <a:ext cx="916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For more information see USEPA 2004. "An Examination of EPA Risk Assessment Principles and Practice“ </a:t>
            </a:r>
          </a:p>
        </p:txBody>
      </p:sp>
      <p:sp>
        <p:nvSpPr>
          <p:cNvPr id="168973" name="TextBox 1">
            <a:extLst>
              <a:ext uri="{FF2B5EF4-FFF2-40B4-BE49-F238E27FC236}">
                <a16:creationId xmlns:a16="http://schemas.microsoft.com/office/drawing/2014/main" id="{A7F3EDEF-2F30-437B-A7ED-E45014EA0D83}"/>
              </a:ext>
            </a:extLst>
          </p:cNvPr>
          <p:cNvSpPr txBox="1">
            <a:spLocks noChangeArrowheads="1"/>
          </p:cNvSpPr>
          <p:nvPr/>
        </p:nvSpPr>
        <p:spPr bwMode="auto">
          <a:xfrm>
            <a:off x="3683000" y="5573713"/>
            <a:ext cx="213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Exposure (mg/day)</a:t>
            </a:r>
          </a:p>
        </p:txBody>
      </p:sp>
      <p:sp>
        <p:nvSpPr>
          <p:cNvPr id="168974" name="TextBox 3">
            <a:extLst>
              <a:ext uri="{FF2B5EF4-FFF2-40B4-BE49-F238E27FC236}">
                <a16:creationId xmlns:a16="http://schemas.microsoft.com/office/drawing/2014/main" id="{624656F8-72A4-4BF4-A24C-4101325B77B5}"/>
              </a:ext>
            </a:extLst>
          </p:cNvPr>
          <p:cNvSpPr txBox="1">
            <a:spLocks noChangeArrowheads="1"/>
          </p:cNvSpPr>
          <p:nvPr/>
        </p:nvSpPr>
        <p:spPr bwMode="auto">
          <a:xfrm rot="16200000" flipH="1">
            <a:off x="-592137" y="4035425"/>
            <a:ext cx="1554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Frequency</a:t>
            </a:r>
          </a:p>
        </p:txBody>
      </p:sp>
      <p:sp>
        <p:nvSpPr>
          <p:cNvPr id="168975" name="TextBox 4">
            <a:extLst>
              <a:ext uri="{FF2B5EF4-FFF2-40B4-BE49-F238E27FC236}">
                <a16:creationId xmlns:a16="http://schemas.microsoft.com/office/drawing/2014/main" id="{B67EBFB6-F1C6-4C54-AF5A-08EC82877F38}"/>
              </a:ext>
            </a:extLst>
          </p:cNvPr>
          <p:cNvSpPr txBox="1">
            <a:spLocks noChangeArrowheads="1"/>
          </p:cNvSpPr>
          <p:nvPr/>
        </p:nvSpPr>
        <p:spPr bwMode="auto">
          <a:xfrm>
            <a:off x="309563" y="3273425"/>
            <a:ext cx="506412"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r">
              <a:spcBef>
                <a:spcPts val="100"/>
              </a:spcBef>
              <a:buClrTx/>
              <a:buSzTx/>
              <a:buFontTx/>
              <a:buNone/>
            </a:pPr>
            <a:r>
              <a:rPr lang="en-US" altLang="en-US" sz="1800">
                <a:solidFill>
                  <a:schemeClr val="tx1"/>
                </a:solidFill>
              </a:rPr>
              <a:t>0.3</a:t>
            </a:r>
          </a:p>
          <a:p>
            <a:pPr algn="r">
              <a:spcBef>
                <a:spcPts val="100"/>
              </a:spcBef>
              <a:buClrTx/>
              <a:buSzTx/>
              <a:buFontTx/>
              <a:buNone/>
            </a:pPr>
            <a:endParaRPr lang="en-US" altLang="en-US" sz="1800">
              <a:solidFill>
                <a:schemeClr val="tx1"/>
              </a:solidFill>
            </a:endParaRPr>
          </a:p>
          <a:p>
            <a:pPr algn="r">
              <a:spcBef>
                <a:spcPts val="100"/>
              </a:spcBef>
              <a:buClrTx/>
              <a:buSzTx/>
              <a:buFontTx/>
              <a:buNone/>
            </a:pPr>
            <a:r>
              <a:rPr lang="en-US" altLang="en-US" sz="1800">
                <a:solidFill>
                  <a:schemeClr val="tx1"/>
                </a:solidFill>
              </a:rPr>
              <a:t>0.2</a:t>
            </a:r>
          </a:p>
          <a:p>
            <a:pPr algn="r">
              <a:spcBef>
                <a:spcPts val="100"/>
              </a:spcBef>
              <a:buClrTx/>
              <a:buSzTx/>
              <a:buFontTx/>
              <a:buNone/>
            </a:pPr>
            <a:endParaRPr lang="en-US" altLang="en-US" sz="1800">
              <a:solidFill>
                <a:schemeClr val="tx1"/>
              </a:solidFill>
            </a:endParaRPr>
          </a:p>
          <a:p>
            <a:pPr algn="r">
              <a:spcBef>
                <a:spcPts val="100"/>
              </a:spcBef>
              <a:buClrTx/>
              <a:buSzTx/>
              <a:buFontTx/>
              <a:buNone/>
            </a:pPr>
            <a:r>
              <a:rPr lang="en-US" altLang="en-US" sz="1800">
                <a:solidFill>
                  <a:schemeClr val="tx1"/>
                </a:solidFill>
              </a:rPr>
              <a:t>0.1</a:t>
            </a:r>
          </a:p>
          <a:p>
            <a:pPr algn="r">
              <a:spcBef>
                <a:spcPts val="100"/>
              </a:spcBef>
              <a:buClrTx/>
              <a:buSzTx/>
              <a:buFontTx/>
              <a:buNone/>
            </a:pPr>
            <a:endParaRPr lang="en-US" altLang="en-US" sz="1800">
              <a:solidFill>
                <a:schemeClr val="tx1"/>
              </a:solidFill>
            </a:endParaRPr>
          </a:p>
          <a:p>
            <a:pPr algn="r">
              <a:spcBef>
                <a:spcPts val="100"/>
              </a:spcBef>
              <a:buClrTx/>
              <a:buSzTx/>
              <a:buFontTx/>
              <a:buNone/>
            </a:pPr>
            <a:r>
              <a:rPr lang="en-US" altLang="en-US" sz="1800">
                <a:solidFill>
                  <a:schemeClr val="tx1"/>
                </a:solidFill>
              </a:rPr>
              <a:t>0</a:t>
            </a:r>
          </a:p>
        </p:txBody>
      </p:sp>
      <p:sp>
        <p:nvSpPr>
          <p:cNvPr id="168976" name="TextBox 5">
            <a:extLst>
              <a:ext uri="{FF2B5EF4-FFF2-40B4-BE49-F238E27FC236}">
                <a16:creationId xmlns:a16="http://schemas.microsoft.com/office/drawing/2014/main" id="{A6D64E92-B528-48CE-A393-3E304D7A8803}"/>
              </a:ext>
            </a:extLst>
          </p:cNvPr>
          <p:cNvSpPr txBox="1">
            <a:spLocks noChangeArrowheads="1"/>
          </p:cNvSpPr>
          <p:nvPr/>
        </p:nvSpPr>
        <p:spPr bwMode="auto">
          <a:xfrm>
            <a:off x="762000" y="5257800"/>
            <a:ext cx="834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5398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defTabSz="1539875">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defTabSz="1539875">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defTabSz="1539875">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539875">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defTabSz="153987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defTabSz="153987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defTabSz="153987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defTabSz="1539875"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0	20	40	60	80	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3" grpId="0" animBg="1"/>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76" name="Picture 2">
            <a:extLst>
              <a:ext uri="{FF2B5EF4-FFF2-40B4-BE49-F238E27FC236}">
                <a16:creationId xmlns:a16="http://schemas.microsoft.com/office/drawing/2014/main" id="{E7AB5541-268D-4321-9B53-B82C8F672849}"/>
              </a:ext>
            </a:extLst>
          </p:cNvPr>
          <p:cNvPicPr>
            <a:picLocks noChangeAspect="1" noChangeArrowheads="1"/>
          </p:cNvPicPr>
          <p:nvPr/>
        </p:nvPicPr>
        <p:blipFill>
          <a:blip r:embed="rId3"/>
          <a:srcRect l="5350"/>
          <a:stretch>
            <a:fillRect/>
          </a:stretch>
        </p:blipFill>
        <p:spPr bwMode="auto">
          <a:xfrm>
            <a:off x="792163" y="4057650"/>
            <a:ext cx="7996237"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71011" name="TextBox 54">
            <a:extLst>
              <a:ext uri="{FF2B5EF4-FFF2-40B4-BE49-F238E27FC236}">
                <a16:creationId xmlns:a16="http://schemas.microsoft.com/office/drawing/2014/main" id="{56EF2B4A-F2A4-438B-8C78-F300035E1501}"/>
              </a:ext>
            </a:extLst>
          </p:cNvPr>
          <p:cNvSpPr txBox="1">
            <a:spLocks noChangeArrowheads="1"/>
          </p:cNvSpPr>
          <p:nvPr/>
        </p:nvSpPr>
        <p:spPr bwMode="auto">
          <a:xfrm>
            <a:off x="3505200" y="6075363"/>
            <a:ext cx="24828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LADD (mg/kg-day)</a:t>
            </a:r>
          </a:p>
        </p:txBody>
      </p:sp>
      <p:sp>
        <p:nvSpPr>
          <p:cNvPr id="56" name="Rectangle 55">
            <a:extLst>
              <a:ext uri="{FF2B5EF4-FFF2-40B4-BE49-F238E27FC236}">
                <a16:creationId xmlns:a16="http://schemas.microsoft.com/office/drawing/2014/main" id="{9644A18A-355C-45C2-BA44-5CBEF9C28BB7}"/>
              </a:ext>
            </a:extLst>
          </p:cNvPr>
          <p:cNvSpPr/>
          <p:nvPr/>
        </p:nvSpPr>
        <p:spPr bwMode="auto">
          <a:xfrm>
            <a:off x="3916363" y="6478588"/>
            <a:ext cx="1295400" cy="107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1013" name="Text Box 8">
            <a:extLst>
              <a:ext uri="{FF2B5EF4-FFF2-40B4-BE49-F238E27FC236}">
                <a16:creationId xmlns:a16="http://schemas.microsoft.com/office/drawing/2014/main" id="{37F3B1B1-FC51-4429-92A8-DE997664478A}"/>
              </a:ext>
            </a:extLst>
          </p:cNvPr>
          <p:cNvSpPr txBox="1">
            <a:spLocks noChangeArrowheads="1"/>
          </p:cNvSpPr>
          <p:nvPr/>
        </p:nvSpPr>
        <p:spPr bwMode="auto">
          <a:xfrm>
            <a:off x="1254125" y="4051300"/>
            <a:ext cx="542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chemeClr val="tx1"/>
                </a:solidFill>
                <a:cs typeface="Arial" panose="020B0604020202020204" pitchFamily="34" charset="0"/>
              </a:rPr>
              <a:t>50th</a:t>
            </a:r>
          </a:p>
        </p:txBody>
      </p:sp>
      <p:sp>
        <p:nvSpPr>
          <p:cNvPr id="171014" name="Text Box 8">
            <a:extLst>
              <a:ext uri="{FF2B5EF4-FFF2-40B4-BE49-F238E27FC236}">
                <a16:creationId xmlns:a16="http://schemas.microsoft.com/office/drawing/2014/main" id="{499E3A98-6CBD-48B3-B511-3D6B69148FA1}"/>
              </a:ext>
            </a:extLst>
          </p:cNvPr>
          <p:cNvSpPr txBox="1">
            <a:spLocks noChangeArrowheads="1"/>
          </p:cNvSpPr>
          <p:nvPr/>
        </p:nvSpPr>
        <p:spPr bwMode="auto">
          <a:xfrm>
            <a:off x="2168525" y="4051300"/>
            <a:ext cx="542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chemeClr val="tx1"/>
                </a:solidFill>
                <a:cs typeface="Arial" panose="020B0604020202020204" pitchFamily="34" charset="0"/>
              </a:rPr>
              <a:t>90th</a:t>
            </a:r>
          </a:p>
        </p:txBody>
      </p:sp>
      <p:sp>
        <p:nvSpPr>
          <p:cNvPr id="171015" name="Text Box 8">
            <a:extLst>
              <a:ext uri="{FF2B5EF4-FFF2-40B4-BE49-F238E27FC236}">
                <a16:creationId xmlns:a16="http://schemas.microsoft.com/office/drawing/2014/main" id="{DDC2A273-0E26-4489-B2BC-6486A190EF91}"/>
              </a:ext>
            </a:extLst>
          </p:cNvPr>
          <p:cNvSpPr txBox="1">
            <a:spLocks noChangeArrowheads="1"/>
          </p:cNvSpPr>
          <p:nvPr/>
        </p:nvSpPr>
        <p:spPr bwMode="auto">
          <a:xfrm>
            <a:off x="2751138" y="4051300"/>
            <a:ext cx="542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chemeClr val="tx1"/>
                </a:solidFill>
                <a:cs typeface="Arial" panose="020B0604020202020204" pitchFamily="34" charset="0"/>
              </a:rPr>
              <a:t>95th</a:t>
            </a:r>
          </a:p>
        </p:txBody>
      </p:sp>
      <p:sp>
        <p:nvSpPr>
          <p:cNvPr id="171016" name="Text Box 8">
            <a:extLst>
              <a:ext uri="{FF2B5EF4-FFF2-40B4-BE49-F238E27FC236}">
                <a16:creationId xmlns:a16="http://schemas.microsoft.com/office/drawing/2014/main" id="{5E5BA4EC-BAF2-41B6-B9F6-07CC1D493CA2}"/>
              </a:ext>
            </a:extLst>
          </p:cNvPr>
          <p:cNvSpPr txBox="1">
            <a:spLocks noChangeArrowheads="1"/>
          </p:cNvSpPr>
          <p:nvPr/>
        </p:nvSpPr>
        <p:spPr bwMode="auto">
          <a:xfrm>
            <a:off x="3690938" y="4051300"/>
            <a:ext cx="542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chemeClr val="tx1"/>
                </a:solidFill>
                <a:cs typeface="Arial" panose="020B0604020202020204" pitchFamily="34" charset="0"/>
              </a:rPr>
              <a:t>98th</a:t>
            </a:r>
          </a:p>
        </p:txBody>
      </p:sp>
      <p:sp>
        <p:nvSpPr>
          <p:cNvPr id="171017" name="Text Box 8">
            <a:extLst>
              <a:ext uri="{FF2B5EF4-FFF2-40B4-BE49-F238E27FC236}">
                <a16:creationId xmlns:a16="http://schemas.microsoft.com/office/drawing/2014/main" id="{3D39321C-8BB3-4F9D-9B74-133A7CA04DCD}"/>
              </a:ext>
            </a:extLst>
          </p:cNvPr>
          <p:cNvSpPr txBox="1">
            <a:spLocks noChangeArrowheads="1"/>
          </p:cNvSpPr>
          <p:nvPr/>
        </p:nvSpPr>
        <p:spPr bwMode="auto">
          <a:xfrm>
            <a:off x="4513263" y="4051300"/>
            <a:ext cx="542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chemeClr val="tx1"/>
                </a:solidFill>
                <a:cs typeface="Arial" panose="020B0604020202020204" pitchFamily="34" charset="0"/>
              </a:rPr>
              <a:t>99th</a:t>
            </a:r>
          </a:p>
        </p:txBody>
      </p:sp>
      <p:sp>
        <p:nvSpPr>
          <p:cNvPr id="171018" name="Text Box 8">
            <a:extLst>
              <a:ext uri="{FF2B5EF4-FFF2-40B4-BE49-F238E27FC236}">
                <a16:creationId xmlns:a16="http://schemas.microsoft.com/office/drawing/2014/main" id="{B4551AA4-D64B-44E6-9967-DD56074383C1}"/>
              </a:ext>
            </a:extLst>
          </p:cNvPr>
          <p:cNvSpPr txBox="1">
            <a:spLocks noChangeArrowheads="1"/>
          </p:cNvSpPr>
          <p:nvPr/>
        </p:nvSpPr>
        <p:spPr bwMode="auto">
          <a:xfrm>
            <a:off x="7805738" y="4051300"/>
            <a:ext cx="804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chemeClr val="tx1"/>
                </a:solidFill>
                <a:cs typeface="Arial" panose="020B0604020202020204" pitchFamily="34" charset="0"/>
              </a:rPr>
              <a:t>99.9th</a:t>
            </a:r>
          </a:p>
        </p:txBody>
      </p:sp>
      <p:grpSp>
        <p:nvGrpSpPr>
          <p:cNvPr id="171019" name="Group 23">
            <a:extLst>
              <a:ext uri="{FF2B5EF4-FFF2-40B4-BE49-F238E27FC236}">
                <a16:creationId xmlns:a16="http://schemas.microsoft.com/office/drawing/2014/main" id="{997FF062-E2FF-42C8-ABF6-938571B4C627}"/>
              </a:ext>
            </a:extLst>
          </p:cNvPr>
          <p:cNvGrpSpPr>
            <a:grpSpLocks/>
          </p:cNvGrpSpPr>
          <p:nvPr/>
        </p:nvGrpSpPr>
        <p:grpSpPr bwMode="auto">
          <a:xfrm>
            <a:off x="1585913" y="3382963"/>
            <a:ext cx="5948362" cy="384175"/>
            <a:chOff x="1585913" y="3383280"/>
            <a:chExt cx="5948362" cy="384175"/>
          </a:xfrm>
        </p:grpSpPr>
        <p:sp>
          <p:nvSpPr>
            <p:cNvPr id="14" name="AutoShape 13">
              <a:extLst>
                <a:ext uri="{FF2B5EF4-FFF2-40B4-BE49-F238E27FC236}">
                  <a16:creationId xmlns:a16="http://schemas.microsoft.com/office/drawing/2014/main" id="{17D09595-80B9-40C6-9591-48B7A28A41A3}"/>
                </a:ext>
              </a:extLst>
            </p:cNvPr>
            <p:cNvSpPr>
              <a:spLocks noChangeArrowheads="1"/>
            </p:cNvSpPr>
            <p:nvPr/>
          </p:nvSpPr>
          <p:spPr bwMode="auto">
            <a:xfrm>
              <a:off x="7112000" y="3383280"/>
              <a:ext cx="422275" cy="384175"/>
            </a:xfrm>
            <a:prstGeom prst="downArrow">
              <a:avLst>
                <a:gd name="adj1" fmla="val 54889"/>
                <a:gd name="adj2" fmla="val 37602"/>
              </a:avLst>
            </a:prstGeom>
            <a:solidFill>
              <a:srgbClr val="C0C0C0">
                <a:alpha val="50195"/>
              </a:srgbClr>
            </a:solidFill>
            <a:ln w="9525">
              <a:solidFill>
                <a:schemeClr val="tx1"/>
              </a:solidFill>
              <a:miter lim="800000"/>
              <a:headEnd/>
              <a:tailEnd/>
            </a:ln>
            <a:effectLst>
              <a:outerShdw blurRad="50800" dist="38100" dir="2700000" algn="tl" rotWithShape="0">
                <a:srgbClr val="808080">
                  <a:alpha val="39998"/>
                </a:srgbClr>
              </a:outerShdw>
            </a:effectLst>
          </p:spPr>
          <p:txBody>
            <a:bodyPr wrap="none" lIns="0" anchor="ctr"/>
            <a:lstStyle/>
            <a:p>
              <a:pPr>
                <a:defRPr/>
              </a:pPr>
              <a:endParaRPr lang="en-US" dirty="0">
                <a:latin typeface="Arial" charset="0"/>
              </a:endParaRPr>
            </a:p>
          </p:txBody>
        </p:sp>
        <p:sp>
          <p:nvSpPr>
            <p:cNvPr id="15" name="AutoShape 14">
              <a:extLst>
                <a:ext uri="{FF2B5EF4-FFF2-40B4-BE49-F238E27FC236}">
                  <a16:creationId xmlns:a16="http://schemas.microsoft.com/office/drawing/2014/main" id="{F7300E45-E2C6-450D-BC2F-2A0E441214D6}"/>
                </a:ext>
              </a:extLst>
            </p:cNvPr>
            <p:cNvSpPr>
              <a:spLocks noChangeArrowheads="1"/>
            </p:cNvSpPr>
            <p:nvPr/>
          </p:nvSpPr>
          <p:spPr bwMode="auto">
            <a:xfrm>
              <a:off x="1585913" y="3383280"/>
              <a:ext cx="422275" cy="384175"/>
            </a:xfrm>
            <a:prstGeom prst="downArrow">
              <a:avLst>
                <a:gd name="adj1" fmla="val 54889"/>
                <a:gd name="adj2" fmla="val 37602"/>
              </a:avLst>
            </a:prstGeom>
            <a:solidFill>
              <a:srgbClr val="C0C0C0">
                <a:alpha val="50195"/>
              </a:srgbClr>
            </a:solidFill>
            <a:ln w="9525">
              <a:solidFill>
                <a:schemeClr val="tx1"/>
              </a:solidFill>
              <a:miter lim="800000"/>
              <a:headEnd/>
              <a:tailEnd/>
            </a:ln>
            <a:effectLst>
              <a:outerShdw blurRad="50800" dist="38100" dir="2700000" algn="tl" rotWithShape="0">
                <a:srgbClr val="808080">
                  <a:alpha val="39998"/>
                </a:srgbClr>
              </a:outerShdw>
            </a:effectLst>
          </p:spPr>
          <p:txBody>
            <a:bodyPr wrap="none" lIns="0" anchor="ctr"/>
            <a:lstStyle/>
            <a:p>
              <a:pPr>
                <a:defRPr/>
              </a:pPr>
              <a:endParaRPr lang="en-US" dirty="0">
                <a:latin typeface="Arial" charset="0"/>
              </a:endParaRPr>
            </a:p>
          </p:txBody>
        </p:sp>
        <p:sp>
          <p:nvSpPr>
            <p:cNvPr id="16" name="AutoShape 15">
              <a:extLst>
                <a:ext uri="{FF2B5EF4-FFF2-40B4-BE49-F238E27FC236}">
                  <a16:creationId xmlns:a16="http://schemas.microsoft.com/office/drawing/2014/main" id="{08F468D5-2118-4F44-B7F9-4E166546001B}"/>
                </a:ext>
              </a:extLst>
            </p:cNvPr>
            <p:cNvSpPr>
              <a:spLocks noChangeArrowheads="1"/>
            </p:cNvSpPr>
            <p:nvPr/>
          </p:nvSpPr>
          <p:spPr bwMode="auto">
            <a:xfrm>
              <a:off x="4352925" y="3383280"/>
              <a:ext cx="422275" cy="384175"/>
            </a:xfrm>
            <a:prstGeom prst="downArrow">
              <a:avLst>
                <a:gd name="adj1" fmla="val 54889"/>
                <a:gd name="adj2" fmla="val 37602"/>
              </a:avLst>
            </a:prstGeom>
            <a:solidFill>
              <a:srgbClr val="C0C0C0">
                <a:alpha val="50195"/>
              </a:srgbClr>
            </a:solidFill>
            <a:ln w="9525">
              <a:solidFill>
                <a:schemeClr val="tx1"/>
              </a:solidFill>
              <a:miter lim="800000"/>
              <a:headEnd/>
              <a:tailEnd/>
            </a:ln>
            <a:effectLst>
              <a:outerShdw blurRad="50800" dist="38100" dir="2700000" algn="tl" rotWithShape="0">
                <a:srgbClr val="808080">
                  <a:alpha val="39998"/>
                </a:srgbClr>
              </a:outerShdw>
            </a:effectLst>
          </p:spPr>
          <p:txBody>
            <a:bodyPr wrap="none" lIns="0" anchor="ctr"/>
            <a:lstStyle/>
            <a:p>
              <a:pPr>
                <a:defRPr/>
              </a:pPr>
              <a:endParaRPr lang="en-US" dirty="0">
                <a:latin typeface="Arial" charset="0"/>
              </a:endParaRPr>
            </a:p>
          </p:txBody>
        </p:sp>
      </p:grpSp>
      <p:grpSp>
        <p:nvGrpSpPr>
          <p:cNvPr id="171020" name="Group 24">
            <a:extLst>
              <a:ext uri="{FF2B5EF4-FFF2-40B4-BE49-F238E27FC236}">
                <a16:creationId xmlns:a16="http://schemas.microsoft.com/office/drawing/2014/main" id="{71F6BEB8-856F-4557-8B04-02B8935F6038}"/>
              </a:ext>
            </a:extLst>
          </p:cNvPr>
          <p:cNvGrpSpPr>
            <a:grpSpLocks/>
          </p:cNvGrpSpPr>
          <p:nvPr/>
        </p:nvGrpSpPr>
        <p:grpSpPr bwMode="auto">
          <a:xfrm>
            <a:off x="466725" y="1444625"/>
            <a:ext cx="8201025" cy="1708150"/>
            <a:chOff x="466344" y="1444752"/>
            <a:chExt cx="8202168" cy="1707477"/>
          </a:xfrm>
        </p:grpSpPr>
        <p:grpSp>
          <p:nvGrpSpPr>
            <p:cNvPr id="171031" name="Group 22">
              <a:extLst>
                <a:ext uri="{FF2B5EF4-FFF2-40B4-BE49-F238E27FC236}">
                  <a16:creationId xmlns:a16="http://schemas.microsoft.com/office/drawing/2014/main" id="{167BD291-0AD9-459D-863F-C3CC07C46E27}"/>
                </a:ext>
              </a:extLst>
            </p:cNvPr>
            <p:cNvGrpSpPr>
              <a:grpSpLocks/>
            </p:cNvGrpSpPr>
            <p:nvPr/>
          </p:nvGrpSpPr>
          <p:grpSpPr bwMode="auto">
            <a:xfrm>
              <a:off x="466344" y="1444752"/>
              <a:ext cx="2679192" cy="1707477"/>
              <a:chOff x="466344" y="1444752"/>
              <a:chExt cx="2679192" cy="1707477"/>
            </a:xfrm>
          </p:grpSpPr>
          <p:pic>
            <p:nvPicPr>
              <p:cNvPr id="171038" name="Picture 15">
                <a:extLst>
                  <a:ext uri="{FF2B5EF4-FFF2-40B4-BE49-F238E27FC236}">
                    <a16:creationId xmlns:a16="http://schemas.microsoft.com/office/drawing/2014/main" id="{7080FA76-4A28-4C82-A66F-7E954C437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44" y="1444752"/>
                <a:ext cx="2679192" cy="170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F175B4DC-3A6E-4C4A-890F-06C2FE2A2280}"/>
                  </a:ext>
                </a:extLst>
              </p:cNvPr>
              <p:cNvSpPr txBox="1"/>
              <p:nvPr/>
            </p:nvSpPr>
            <p:spPr>
              <a:xfrm>
                <a:off x="1323713" y="1554247"/>
                <a:ext cx="995502" cy="307854"/>
              </a:xfrm>
              <a:prstGeom prst="rect">
                <a:avLst/>
              </a:prstGeom>
              <a:noFill/>
            </p:spPr>
            <p:txBody>
              <a:bodyPr lIns="0" tIns="0" rIns="0" bIns="0">
                <a:spAutoFit/>
              </a:bodyPr>
              <a:lstStyle/>
              <a:p>
                <a:pPr algn="ctr">
                  <a:defRPr/>
                </a:pPr>
                <a:r>
                  <a:rPr lang="en-US" sz="2000" dirty="0">
                    <a:solidFill>
                      <a:schemeClr val="bg1">
                        <a:lumMod val="75000"/>
                      </a:schemeClr>
                    </a:solidFill>
                    <a:latin typeface="Swis721 Blk BT" pitchFamily="34" charset="0"/>
                    <a:cs typeface="Lucida Sans"/>
                  </a:rPr>
                  <a:t>IR/BW</a:t>
                </a:r>
              </a:p>
            </p:txBody>
          </p:sp>
        </p:grpSp>
        <p:grpSp>
          <p:nvGrpSpPr>
            <p:cNvPr id="171032" name="Group 21">
              <a:extLst>
                <a:ext uri="{FF2B5EF4-FFF2-40B4-BE49-F238E27FC236}">
                  <a16:creationId xmlns:a16="http://schemas.microsoft.com/office/drawing/2014/main" id="{751FB454-3709-4048-A41B-D9F06930803F}"/>
                </a:ext>
              </a:extLst>
            </p:cNvPr>
            <p:cNvGrpSpPr>
              <a:grpSpLocks/>
            </p:cNvGrpSpPr>
            <p:nvPr/>
          </p:nvGrpSpPr>
          <p:grpSpPr bwMode="auto">
            <a:xfrm>
              <a:off x="3227832" y="1444752"/>
              <a:ext cx="2679192" cy="1707477"/>
              <a:chOff x="3227832" y="1444752"/>
              <a:chExt cx="2679192" cy="1707477"/>
            </a:xfrm>
          </p:grpSpPr>
          <p:pic>
            <p:nvPicPr>
              <p:cNvPr id="171036" name="Picture 14">
                <a:extLst>
                  <a:ext uri="{FF2B5EF4-FFF2-40B4-BE49-F238E27FC236}">
                    <a16:creationId xmlns:a16="http://schemas.microsoft.com/office/drawing/2014/main" id="{4450A798-67A7-44CB-96FA-F9503733AE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7832" y="1444752"/>
                <a:ext cx="2679192" cy="170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07198A45-D6AC-452D-BD3C-CA6C7984C6BA}"/>
                  </a:ext>
                </a:extLst>
              </p:cNvPr>
              <p:cNvSpPr txBox="1"/>
              <p:nvPr/>
            </p:nvSpPr>
            <p:spPr>
              <a:xfrm>
                <a:off x="4283226" y="1554247"/>
                <a:ext cx="577930" cy="307854"/>
              </a:xfrm>
              <a:prstGeom prst="rect">
                <a:avLst/>
              </a:prstGeom>
              <a:noFill/>
            </p:spPr>
            <p:txBody>
              <a:bodyPr lIns="0" tIns="0" rIns="0" bIns="0">
                <a:spAutoFit/>
              </a:bodyPr>
              <a:lstStyle/>
              <a:p>
                <a:pPr algn="ctr">
                  <a:defRPr/>
                </a:pPr>
                <a:r>
                  <a:rPr lang="en-US" sz="2000" dirty="0">
                    <a:solidFill>
                      <a:schemeClr val="bg1">
                        <a:lumMod val="75000"/>
                      </a:schemeClr>
                    </a:solidFill>
                    <a:latin typeface="Swis721 Blk BT" pitchFamily="34" charset="0"/>
                    <a:cs typeface="Lucida Sans"/>
                  </a:rPr>
                  <a:t>EF</a:t>
                </a:r>
              </a:p>
            </p:txBody>
          </p:sp>
        </p:grpSp>
        <p:grpSp>
          <p:nvGrpSpPr>
            <p:cNvPr id="171033" name="Group 20">
              <a:extLst>
                <a:ext uri="{FF2B5EF4-FFF2-40B4-BE49-F238E27FC236}">
                  <a16:creationId xmlns:a16="http://schemas.microsoft.com/office/drawing/2014/main" id="{B5F54B9F-4A40-4D99-9E47-37A6ACAA3C64}"/>
                </a:ext>
              </a:extLst>
            </p:cNvPr>
            <p:cNvGrpSpPr>
              <a:grpSpLocks/>
            </p:cNvGrpSpPr>
            <p:nvPr/>
          </p:nvGrpSpPr>
          <p:grpSpPr bwMode="auto">
            <a:xfrm>
              <a:off x="5989320" y="1444752"/>
              <a:ext cx="2679192" cy="1707477"/>
              <a:chOff x="5989320" y="1444752"/>
              <a:chExt cx="2679192" cy="1707477"/>
            </a:xfrm>
          </p:grpSpPr>
          <p:pic>
            <p:nvPicPr>
              <p:cNvPr id="171034" name="Picture 13">
                <a:extLst>
                  <a:ext uri="{FF2B5EF4-FFF2-40B4-BE49-F238E27FC236}">
                    <a16:creationId xmlns:a16="http://schemas.microsoft.com/office/drawing/2014/main" id="{602011FF-55AF-4735-93CD-058095699E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320" y="1444752"/>
                <a:ext cx="2679192" cy="170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101A1D66-C10E-467B-A507-7B6C6174223B}"/>
                  </a:ext>
                </a:extLst>
              </p:cNvPr>
              <p:cNvSpPr txBox="1"/>
              <p:nvPr/>
            </p:nvSpPr>
            <p:spPr>
              <a:xfrm>
                <a:off x="6999818" y="1554247"/>
                <a:ext cx="673194" cy="307854"/>
              </a:xfrm>
              <a:prstGeom prst="rect">
                <a:avLst/>
              </a:prstGeom>
              <a:noFill/>
            </p:spPr>
            <p:txBody>
              <a:bodyPr lIns="0" tIns="0" rIns="0" bIns="0">
                <a:spAutoFit/>
              </a:bodyPr>
              <a:lstStyle/>
              <a:p>
                <a:pPr algn="ctr">
                  <a:defRPr/>
                </a:pPr>
                <a:r>
                  <a:rPr lang="en-US" sz="2000" dirty="0">
                    <a:solidFill>
                      <a:schemeClr val="bg1">
                        <a:lumMod val="75000"/>
                      </a:schemeClr>
                    </a:solidFill>
                    <a:latin typeface="Swis721 Blk BT" pitchFamily="34" charset="0"/>
                    <a:cs typeface="Lucida Sans"/>
                  </a:rPr>
                  <a:t>ED</a:t>
                </a:r>
              </a:p>
            </p:txBody>
          </p:sp>
        </p:grpSp>
      </p:grpSp>
      <p:sp>
        <p:nvSpPr>
          <p:cNvPr id="171021" name="Rectangle 4">
            <a:extLst>
              <a:ext uri="{FF2B5EF4-FFF2-40B4-BE49-F238E27FC236}">
                <a16:creationId xmlns:a16="http://schemas.microsoft.com/office/drawing/2014/main" id="{D0DC46DA-7324-4BA4-AAC1-9B500064C3AA}"/>
              </a:ext>
            </a:extLst>
          </p:cNvPr>
          <p:cNvSpPr>
            <a:spLocks noGrp="1" noChangeArrowheads="1"/>
          </p:cNvSpPr>
          <p:nvPr>
            <p:ph type="title"/>
          </p:nvPr>
        </p:nvSpPr>
        <p:spPr/>
        <p:txBody>
          <a:bodyPr/>
          <a:lstStyle/>
          <a:p>
            <a:r>
              <a:rPr lang="en-US" altLang="en-US">
                <a:ea typeface="ＭＳ Ｐゴシック" panose="020B0600070205080204" pitchFamily="34" charset="-128"/>
              </a:rPr>
              <a:t>Exposure Factors</a:t>
            </a:r>
            <a:br>
              <a:rPr lang="en-US" altLang="en-US">
                <a:ea typeface="ＭＳ Ｐゴシック" panose="020B0600070205080204" pitchFamily="34" charset="-128"/>
              </a:rPr>
            </a:br>
            <a:r>
              <a:rPr lang="en-US" altLang="en-US" sz="1800">
                <a:ea typeface="ＭＳ Ｐゴシック" panose="020B0600070205080204" pitchFamily="34" charset="-128"/>
              </a:rPr>
              <a:t>Justifying Using Probabilistic Exposure Assessment</a:t>
            </a:r>
          </a:p>
        </p:txBody>
      </p:sp>
      <p:sp>
        <p:nvSpPr>
          <p:cNvPr id="33" name="TextBox 32">
            <a:extLst>
              <a:ext uri="{FF2B5EF4-FFF2-40B4-BE49-F238E27FC236}">
                <a16:creationId xmlns:a16="http://schemas.microsoft.com/office/drawing/2014/main" id="{C97DE885-0330-4C26-B2CA-15EE666E3409}"/>
              </a:ext>
            </a:extLst>
          </p:cNvPr>
          <p:cNvSpPr txBox="1">
            <a:spLocks noChangeArrowheads="1"/>
          </p:cNvSpPr>
          <p:nvPr/>
        </p:nvSpPr>
        <p:spPr bwMode="auto">
          <a:xfrm>
            <a:off x="2111375" y="4495800"/>
            <a:ext cx="1509713" cy="457200"/>
          </a:xfrm>
          <a:prstGeom prst="rect">
            <a:avLst/>
          </a:prstGeom>
          <a:solidFill>
            <a:srgbClr val="D9D9D9"/>
          </a:solidFill>
          <a:ln w="9525">
            <a:solidFill>
              <a:schemeClr val="tx1"/>
            </a:solidFill>
            <a:miter lim="800000"/>
            <a:headEnd/>
            <a:tailEnd/>
          </a:ln>
          <a:effectLst>
            <a:outerShdw blurRad="50800" dist="38100" dir="2700000" algn="tl" rotWithShape="0">
              <a:srgbClr val="808080">
                <a:alpha val="39998"/>
              </a:srgbClr>
            </a:outerShdw>
          </a:effectLst>
        </p:spPr>
        <p:txBody>
          <a:bodyPr lIns="0" rIns="0" anchor="ctr"/>
          <a:lstStyle/>
          <a:p>
            <a:pPr algn="ctr">
              <a:defRPr/>
            </a:pPr>
            <a:r>
              <a:rPr lang="en-US" sz="1200" dirty="0">
                <a:latin typeface="Lucida Sans"/>
                <a:cs typeface="Lucida Sans"/>
              </a:rPr>
              <a:t>Reasonable </a:t>
            </a:r>
          </a:p>
          <a:p>
            <a:pPr algn="ctr">
              <a:defRPr/>
            </a:pPr>
            <a:r>
              <a:rPr lang="en-US" sz="1200" dirty="0">
                <a:latin typeface="Lucida Sans"/>
                <a:cs typeface="Lucida Sans"/>
              </a:rPr>
              <a:t>Max Exposure</a:t>
            </a:r>
          </a:p>
        </p:txBody>
      </p:sp>
      <p:sp>
        <p:nvSpPr>
          <p:cNvPr id="2" name="TextBox 1">
            <a:extLst>
              <a:ext uri="{FF2B5EF4-FFF2-40B4-BE49-F238E27FC236}">
                <a16:creationId xmlns:a16="http://schemas.microsoft.com/office/drawing/2014/main" id="{6641F4F2-1415-4726-904E-31187784C12A}"/>
              </a:ext>
            </a:extLst>
          </p:cNvPr>
          <p:cNvSpPr txBox="1">
            <a:spLocks noChangeArrowheads="1"/>
          </p:cNvSpPr>
          <p:nvPr/>
        </p:nvSpPr>
        <p:spPr bwMode="auto">
          <a:xfrm>
            <a:off x="1190625" y="1862138"/>
            <a:ext cx="1647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u="sng">
                <a:solidFill>
                  <a:schemeClr val="tx1"/>
                </a:solidFill>
              </a:rPr>
              <a:t>2,000 mL/day </a:t>
            </a:r>
          </a:p>
          <a:p>
            <a:pPr algn="ctr">
              <a:spcBef>
                <a:spcPct val="0"/>
              </a:spcBef>
              <a:buClrTx/>
              <a:buSzTx/>
              <a:buFontTx/>
              <a:buNone/>
            </a:pPr>
            <a:r>
              <a:rPr lang="en-US" altLang="en-US" sz="1800">
                <a:solidFill>
                  <a:schemeClr val="tx1"/>
                </a:solidFill>
              </a:rPr>
              <a:t>70 kg</a:t>
            </a:r>
          </a:p>
        </p:txBody>
      </p:sp>
      <p:sp>
        <p:nvSpPr>
          <p:cNvPr id="31" name="TextBox 30">
            <a:extLst>
              <a:ext uri="{FF2B5EF4-FFF2-40B4-BE49-F238E27FC236}">
                <a16:creationId xmlns:a16="http://schemas.microsoft.com/office/drawing/2014/main" id="{50B51139-8A95-49C3-8FBC-535A8BAEB381}"/>
              </a:ext>
            </a:extLst>
          </p:cNvPr>
          <p:cNvSpPr txBox="1">
            <a:spLocks noChangeArrowheads="1"/>
          </p:cNvSpPr>
          <p:nvPr/>
        </p:nvSpPr>
        <p:spPr bwMode="auto">
          <a:xfrm>
            <a:off x="3883025" y="1847850"/>
            <a:ext cx="137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chemeClr val="tx1"/>
                </a:solidFill>
              </a:rPr>
              <a:t>350 days/yr</a:t>
            </a:r>
          </a:p>
        </p:txBody>
      </p:sp>
      <p:sp>
        <p:nvSpPr>
          <p:cNvPr id="32" name="TextBox 31">
            <a:extLst>
              <a:ext uri="{FF2B5EF4-FFF2-40B4-BE49-F238E27FC236}">
                <a16:creationId xmlns:a16="http://schemas.microsoft.com/office/drawing/2014/main" id="{92190C63-926F-45DD-B93D-F70442D86D73}"/>
              </a:ext>
            </a:extLst>
          </p:cNvPr>
          <p:cNvSpPr txBox="1">
            <a:spLocks noChangeArrowheads="1"/>
          </p:cNvSpPr>
          <p:nvPr/>
        </p:nvSpPr>
        <p:spPr bwMode="auto">
          <a:xfrm>
            <a:off x="7358063" y="1928813"/>
            <a:ext cx="81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chemeClr val="tx1"/>
                </a:solidFill>
              </a:rPr>
              <a:t>30 yrs</a:t>
            </a:r>
          </a:p>
        </p:txBody>
      </p:sp>
      <p:sp>
        <p:nvSpPr>
          <p:cNvPr id="35" name="TextBox 34">
            <a:extLst>
              <a:ext uri="{FF2B5EF4-FFF2-40B4-BE49-F238E27FC236}">
                <a16:creationId xmlns:a16="http://schemas.microsoft.com/office/drawing/2014/main" id="{5F8AEE67-CBDD-4104-B208-069F5F6BFFE3}"/>
              </a:ext>
            </a:extLst>
          </p:cNvPr>
          <p:cNvSpPr txBox="1">
            <a:spLocks noChangeArrowheads="1"/>
          </p:cNvSpPr>
          <p:nvPr/>
        </p:nvSpPr>
        <p:spPr bwMode="auto">
          <a:xfrm>
            <a:off x="2220913" y="3373438"/>
            <a:ext cx="2014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800">
                <a:solidFill>
                  <a:srgbClr val="FF0000"/>
                </a:solidFill>
              </a:rPr>
              <a:t>0.0117 mg/kg-day</a:t>
            </a:r>
          </a:p>
        </p:txBody>
      </p:sp>
      <p:cxnSp>
        <p:nvCxnSpPr>
          <p:cNvPr id="8" name="Straight Arrow Connector 7">
            <a:extLst>
              <a:ext uri="{FF2B5EF4-FFF2-40B4-BE49-F238E27FC236}">
                <a16:creationId xmlns:a16="http://schemas.microsoft.com/office/drawing/2014/main" id="{616A081B-5D5F-464E-B1FF-A41083F52E5F}"/>
              </a:ext>
            </a:extLst>
          </p:cNvPr>
          <p:cNvCxnSpPr>
            <a:cxnSpLocks noChangeShapeType="1"/>
          </p:cNvCxnSpPr>
          <p:nvPr/>
        </p:nvCxnSpPr>
        <p:spPr bwMode="auto">
          <a:xfrm>
            <a:off x="3429000" y="3657600"/>
            <a:ext cx="228600" cy="247650"/>
          </a:xfrm>
          <a:prstGeom prst="straightConnector1">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4" name="Straight Connector 3">
            <a:extLst>
              <a:ext uri="{FF2B5EF4-FFF2-40B4-BE49-F238E27FC236}">
                <a16:creationId xmlns:a16="http://schemas.microsoft.com/office/drawing/2014/main" id="{73ADF48D-CA58-4A23-AA74-0D9E7A540988}"/>
              </a:ext>
            </a:extLst>
          </p:cNvPr>
          <p:cNvCxnSpPr>
            <a:cxnSpLocks noChangeShapeType="1"/>
          </p:cNvCxnSpPr>
          <p:nvPr/>
        </p:nvCxnSpPr>
        <p:spPr bwMode="auto">
          <a:xfrm>
            <a:off x="3657600" y="3981450"/>
            <a:ext cx="0" cy="1809750"/>
          </a:xfrm>
          <a:prstGeom prst="line">
            <a:avLst/>
          </a:prstGeom>
          <a:noFill/>
          <a:ln w="31750">
            <a:solidFill>
              <a:srgbClr val="C00000"/>
            </a:solidFill>
            <a:prstDash val="sysDash"/>
            <a:miter lim="800000"/>
            <a:headEnd/>
            <a:tailEnd/>
          </a:ln>
          <a:extLst>
            <a:ext uri="{909E8E84-426E-40DD-AFC4-6F175D3DCCD1}">
              <a14:hiddenFill xmlns:a14="http://schemas.microsoft.com/office/drawing/2010/main">
                <a:noFill/>
              </a14:hiddenFill>
            </a:ext>
          </a:extLst>
        </p:spPr>
      </p:cxnSp>
      <p:sp>
        <p:nvSpPr>
          <p:cNvPr id="171029" name="TextBox 2">
            <a:extLst>
              <a:ext uri="{FF2B5EF4-FFF2-40B4-BE49-F238E27FC236}">
                <a16:creationId xmlns:a16="http://schemas.microsoft.com/office/drawing/2014/main" id="{D08A3A53-EA5A-4B62-896E-ECEF914A1361}"/>
              </a:ext>
            </a:extLst>
          </p:cNvPr>
          <p:cNvSpPr txBox="1">
            <a:spLocks noChangeArrowheads="1"/>
          </p:cNvSpPr>
          <p:nvPr/>
        </p:nvSpPr>
        <p:spPr bwMode="auto">
          <a:xfrm rot="-5400000">
            <a:off x="-348456" y="4768057"/>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Probability</a:t>
            </a:r>
          </a:p>
        </p:txBody>
      </p:sp>
      <p:sp>
        <p:nvSpPr>
          <p:cNvPr id="171030" name="TextBox 4">
            <a:extLst>
              <a:ext uri="{FF2B5EF4-FFF2-40B4-BE49-F238E27FC236}">
                <a16:creationId xmlns:a16="http://schemas.microsoft.com/office/drawing/2014/main" id="{420D9EF2-7C57-4F4C-AE5E-4D0643D836A7}"/>
              </a:ext>
            </a:extLst>
          </p:cNvPr>
          <p:cNvSpPr txBox="1">
            <a:spLocks noChangeArrowheads="1"/>
          </p:cNvSpPr>
          <p:nvPr/>
        </p:nvSpPr>
        <p:spPr bwMode="auto">
          <a:xfrm>
            <a:off x="403225" y="4094163"/>
            <a:ext cx="504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0.5</a:t>
            </a:r>
          </a:p>
          <a:p>
            <a:pPr>
              <a:spcBef>
                <a:spcPct val="0"/>
              </a:spcBef>
              <a:buClrTx/>
              <a:buSzTx/>
              <a:buFontTx/>
              <a:buNone/>
            </a:pPr>
            <a:r>
              <a:rPr lang="en-US" altLang="en-US" sz="1800">
                <a:solidFill>
                  <a:schemeClr val="tx1"/>
                </a:solidFill>
              </a:rPr>
              <a:t>0.4</a:t>
            </a:r>
          </a:p>
          <a:p>
            <a:pPr>
              <a:spcBef>
                <a:spcPct val="0"/>
              </a:spcBef>
              <a:buClrTx/>
              <a:buSzTx/>
              <a:buFontTx/>
              <a:buNone/>
            </a:pPr>
            <a:r>
              <a:rPr lang="en-US" altLang="en-US" sz="1800">
                <a:solidFill>
                  <a:schemeClr val="tx1"/>
                </a:solidFill>
              </a:rPr>
              <a:t>0.3</a:t>
            </a:r>
          </a:p>
          <a:p>
            <a:pPr>
              <a:spcBef>
                <a:spcPct val="0"/>
              </a:spcBef>
              <a:buClrTx/>
              <a:buSzTx/>
              <a:buFontTx/>
              <a:buNone/>
            </a:pPr>
            <a:r>
              <a:rPr lang="en-US" altLang="en-US" sz="1800">
                <a:solidFill>
                  <a:schemeClr val="tx1"/>
                </a:solidFill>
              </a:rPr>
              <a:t>0.2</a:t>
            </a:r>
          </a:p>
          <a:p>
            <a:pPr>
              <a:spcBef>
                <a:spcPct val="0"/>
              </a:spcBef>
              <a:buClrTx/>
              <a:buSzTx/>
              <a:buFontTx/>
              <a:buNone/>
            </a:pPr>
            <a:r>
              <a:rPr lang="en-US" altLang="en-US" sz="1800">
                <a:solidFill>
                  <a:schemeClr val="tx1"/>
                </a:solidFill>
              </a:rPr>
              <a:t>0.1</a:t>
            </a:r>
          </a:p>
          <a:p>
            <a:pPr>
              <a:spcBef>
                <a:spcPct val="0"/>
              </a:spcBef>
              <a:buClrTx/>
              <a:buSzTx/>
              <a:buFontTx/>
              <a:buNone/>
            </a:pPr>
            <a:r>
              <a:rPr lang="en-US" altLang="en-US" sz="1800">
                <a:solidFill>
                  <a:schemeClr val="tx1"/>
                </a:solidFill>
              </a:rPr>
              <a:t>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1000" fill="hold"/>
                                        <p:tgtEl>
                                          <p:spTgt spid="31"/>
                                        </p:tgtEl>
                                        <p:attrNameLst>
                                          <p:attrName>ppt_x</p:attrName>
                                        </p:attrNameLst>
                                      </p:cBhvr>
                                      <p:tavLst>
                                        <p:tav tm="0">
                                          <p:val>
                                            <p:strVal val="#ppt_x"/>
                                          </p:val>
                                        </p:tav>
                                        <p:tav tm="100000">
                                          <p:val>
                                            <p:strVal val="#ppt_x"/>
                                          </p:val>
                                        </p:tav>
                                      </p:tavLst>
                                    </p:anim>
                                    <p:anim calcmode="lin" valueType="num">
                                      <p:cBhvr additive="base">
                                        <p:cTn id="19"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1000" fill="hold"/>
                                        <p:tgtEl>
                                          <p:spTgt spid="32"/>
                                        </p:tgtEl>
                                        <p:attrNameLst>
                                          <p:attrName>ppt_x</p:attrName>
                                        </p:attrNameLst>
                                      </p:cBhvr>
                                      <p:tavLst>
                                        <p:tav tm="0">
                                          <p:val>
                                            <p:strVal val="#ppt_x"/>
                                          </p:val>
                                        </p:tav>
                                        <p:tav tm="100000">
                                          <p:val>
                                            <p:strVal val="#ppt_x"/>
                                          </p:val>
                                        </p:tav>
                                      </p:tavLst>
                                    </p:anim>
                                    <p:anim calcmode="lin" valueType="num">
                                      <p:cBhvr additive="base">
                                        <p:cTn id="25"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000" fill="hold"/>
                                        <p:tgtEl>
                                          <p:spTgt spid="35"/>
                                        </p:tgtEl>
                                        <p:attrNameLst>
                                          <p:attrName>ppt_x</p:attrName>
                                        </p:attrNameLst>
                                      </p:cBhvr>
                                      <p:tavLst>
                                        <p:tav tm="0">
                                          <p:val>
                                            <p:strVal val="#ppt_x"/>
                                          </p:val>
                                        </p:tav>
                                        <p:tav tm="100000">
                                          <p:val>
                                            <p:strVal val="#ppt_x"/>
                                          </p:val>
                                        </p:tav>
                                      </p:tavLst>
                                    </p:anim>
                                    <p:anim calcmode="lin" valueType="num">
                                      <p:cBhvr additive="base">
                                        <p:cTn id="31" dur="10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1000" fill="hold"/>
                                        <p:tgtEl>
                                          <p:spTgt spid="4"/>
                                        </p:tgtEl>
                                        <p:attrNameLst>
                                          <p:attrName>ppt_x</p:attrName>
                                        </p:attrNameLst>
                                      </p:cBhvr>
                                      <p:tavLst>
                                        <p:tav tm="0">
                                          <p:val>
                                            <p:strVal val="#ppt_x"/>
                                          </p:val>
                                        </p:tav>
                                        <p:tav tm="100000">
                                          <p:val>
                                            <p:strVal val="#ppt_x"/>
                                          </p:val>
                                        </p:tav>
                                      </p:tavLst>
                                    </p:anim>
                                    <p:anim calcmode="lin" valueType="num">
                                      <p:cBhvr additive="base">
                                        <p:cTn id="35" dur="1000" fill="hold"/>
                                        <p:tgtEl>
                                          <p:spTgt spid="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ppt_x"/>
                                          </p:val>
                                        </p:tav>
                                        <p:tav tm="100000">
                                          <p:val>
                                            <p:strVal val="#ppt_x"/>
                                          </p:val>
                                        </p:tav>
                                      </p:tavLst>
                                    </p:anim>
                                    <p:anim calcmode="lin" valueType="num">
                                      <p:cBhvr additive="base">
                                        <p:cTn id="39"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 grpId="0"/>
      <p:bldP spid="31" grpId="0"/>
      <p:bldP spid="32" grpId="0"/>
      <p:bldP spid="3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5">
            <a:extLst>
              <a:ext uri="{FF2B5EF4-FFF2-40B4-BE49-F238E27FC236}">
                <a16:creationId xmlns:a16="http://schemas.microsoft.com/office/drawing/2014/main" id="{0F3188BF-2C08-49F7-BAC8-0332B3B9B834}"/>
              </a:ext>
            </a:extLst>
          </p:cNvPr>
          <p:cNvSpPr>
            <a:spLocks noGrp="1" noChangeArrowheads="1"/>
          </p:cNvSpPr>
          <p:nvPr>
            <p:ph type="body"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Justifying site-specific exposure factors</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Probabilistic exposure assessment</a:t>
            </a: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To determine reasonable “values” to use for each exposure factor</a:t>
            </a:r>
          </a:p>
          <a:p>
            <a:pPr lvl="1"/>
            <a:r>
              <a:rPr lang="en-US" altLang="en-US">
                <a:ea typeface="ＭＳ Ｐゴシック" panose="020B0600070205080204" pitchFamily="34" charset="-128"/>
              </a:rPr>
              <a:t>Demonstrate that use of these values would result in exposure within 90-98% (reasonable maximum exposure)</a:t>
            </a:r>
          </a:p>
          <a:p>
            <a:pPr lvl="1"/>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173059" name="Rectangle 4">
            <a:extLst>
              <a:ext uri="{FF2B5EF4-FFF2-40B4-BE49-F238E27FC236}">
                <a16:creationId xmlns:a16="http://schemas.microsoft.com/office/drawing/2014/main" id="{666FCF74-5748-4117-957B-CAA7E4B3D8AC}"/>
              </a:ext>
            </a:extLst>
          </p:cNvPr>
          <p:cNvSpPr>
            <a:spLocks noGrp="1" noChangeArrowheads="1"/>
          </p:cNvSpPr>
          <p:nvPr>
            <p:ph type="title"/>
          </p:nvPr>
        </p:nvSpPr>
        <p:spPr/>
        <p:txBody>
          <a:bodyPr/>
          <a:lstStyle/>
          <a:p>
            <a:r>
              <a:rPr lang="en-US" altLang="en-US">
                <a:ea typeface="ＭＳ Ｐゴシック" panose="020B0600070205080204" pitchFamily="34" charset="-128"/>
              </a:rPr>
              <a:t>Exposure Factors</a:t>
            </a:r>
            <a:br>
              <a:rPr lang="en-US" altLang="en-US">
                <a:ea typeface="ＭＳ Ｐゴシック" panose="020B0600070205080204" pitchFamily="34" charset="-128"/>
              </a:rPr>
            </a:br>
            <a:r>
              <a:rPr lang="en-US" altLang="en-US" sz="1800">
                <a:ea typeface="ＭＳ Ｐゴシック" panose="020B0600070205080204" pitchFamily="34" charset="-128"/>
              </a:rPr>
              <a:t>Justifying Using Probabilistic Exposure Assessment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4">
            <a:extLst>
              <a:ext uri="{FF2B5EF4-FFF2-40B4-BE49-F238E27FC236}">
                <a16:creationId xmlns:a16="http://schemas.microsoft.com/office/drawing/2014/main" id="{CD172326-9EB5-4150-A12F-65433422D245}"/>
              </a:ext>
            </a:extLst>
          </p:cNvPr>
          <p:cNvSpPr>
            <a:spLocks noGrp="1" noChangeArrowheads="1"/>
          </p:cNvSpPr>
          <p:nvPr>
            <p:ph type="title"/>
          </p:nvPr>
        </p:nvSpPr>
        <p:spPr/>
        <p:txBody>
          <a:bodyPr/>
          <a:lstStyle/>
          <a:p>
            <a:r>
              <a:rPr lang="en-US" altLang="en-US">
                <a:ea typeface="ＭＳ Ｐゴシック" panose="020B0600070205080204" pitchFamily="34" charset="-128"/>
              </a:rPr>
              <a:t>Exposure Concentrations</a:t>
            </a:r>
          </a:p>
        </p:txBody>
      </p:sp>
      <p:sp>
        <p:nvSpPr>
          <p:cNvPr id="175107" name="Rectangle 5">
            <a:extLst>
              <a:ext uri="{FF2B5EF4-FFF2-40B4-BE49-F238E27FC236}">
                <a16:creationId xmlns:a16="http://schemas.microsoft.com/office/drawing/2014/main" id="{1330ED97-B2F6-45CB-BD5E-4A02B677E400}"/>
              </a:ext>
            </a:extLst>
          </p:cNvPr>
          <p:cNvSpPr>
            <a:spLocks noGrp="1" noChangeArrowheads="1"/>
          </p:cNvSpPr>
          <p:nvPr>
            <p:ph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Conservative fate and transport models</a:t>
            </a:r>
          </a:p>
          <a:p>
            <a:pPr lvl="1"/>
            <a:endParaRPr lang="en-US" altLang="en-US" b="1" u="sng">
              <a:ea typeface="ＭＳ Ｐゴシック" panose="020B0600070205080204" pitchFamily="34" charset="-128"/>
            </a:endParaRPr>
          </a:p>
          <a:p>
            <a:pPr lvl="1"/>
            <a:r>
              <a:rPr lang="en-US" altLang="en-US">
                <a:ea typeface="ＭＳ Ｐゴシック" panose="020B0600070205080204" pitchFamily="34" charset="-128"/>
              </a:rPr>
              <a:t>Infinite source mass assumptions</a:t>
            </a:r>
          </a:p>
          <a:p>
            <a:pPr lvl="1"/>
            <a:r>
              <a:rPr lang="en-US" altLang="en-US">
                <a:ea typeface="ＭＳ Ｐゴシック" panose="020B0600070205080204" pitchFamily="34" charset="-128"/>
              </a:rPr>
              <a:t>Uniform distribution of contamination</a:t>
            </a:r>
          </a:p>
          <a:p>
            <a:pPr lvl="1"/>
            <a:r>
              <a:rPr lang="en-US" altLang="en-US">
                <a:ea typeface="ＭＳ Ｐゴシック" panose="020B0600070205080204" pitchFamily="34" charset="-128"/>
              </a:rPr>
              <a:t>No contaminant attenuation</a:t>
            </a:r>
          </a:p>
          <a:p>
            <a:pPr lvl="1"/>
            <a:r>
              <a:rPr lang="en-US" altLang="en-US">
                <a:ea typeface="ＭＳ Ｐゴシック" panose="020B0600070205080204" pitchFamily="34" charset="-128"/>
              </a:rPr>
              <a:t>Instantaneous equilibrium partitioning</a:t>
            </a:r>
          </a:p>
          <a:p>
            <a:pPr lvl="1"/>
            <a:endParaRPr lang="en-US" altLang="en-US">
              <a:ea typeface="ＭＳ Ｐゴシック" panose="020B0600070205080204" pitchFamily="34" charset="-128"/>
            </a:endParaRPr>
          </a:p>
        </p:txBody>
      </p:sp>
      <p:sp>
        <p:nvSpPr>
          <p:cNvPr id="175108" name="TextBox 1">
            <a:extLst>
              <a:ext uri="{FF2B5EF4-FFF2-40B4-BE49-F238E27FC236}">
                <a16:creationId xmlns:a16="http://schemas.microsoft.com/office/drawing/2014/main" id="{2F2D950B-B20B-4C37-A20F-DAB724128B19}"/>
              </a:ext>
            </a:extLst>
          </p:cNvPr>
          <p:cNvSpPr txBox="1">
            <a:spLocks noChangeArrowheads="1"/>
          </p:cNvSpPr>
          <p:nvPr/>
        </p:nvSpPr>
        <p:spPr bwMode="auto">
          <a:xfrm>
            <a:off x="0" y="6477000"/>
            <a:ext cx="294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6.2.3</a:t>
            </a:r>
            <a:endParaRPr lang="en-US" altLang="en-US" sz="1800">
              <a:solidFill>
                <a:schemeClr val="tx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4">
            <a:extLst>
              <a:ext uri="{FF2B5EF4-FFF2-40B4-BE49-F238E27FC236}">
                <a16:creationId xmlns:a16="http://schemas.microsoft.com/office/drawing/2014/main" id="{64ED14B1-FA04-4FA1-827C-0B4BFC5C7ECF}"/>
              </a:ext>
            </a:extLst>
          </p:cNvPr>
          <p:cNvSpPr>
            <a:spLocks noGrp="1" noChangeArrowheads="1"/>
          </p:cNvSpPr>
          <p:nvPr>
            <p:ph type="title"/>
          </p:nvPr>
        </p:nvSpPr>
        <p:spPr/>
        <p:txBody>
          <a:bodyPr/>
          <a:lstStyle/>
          <a:p>
            <a:r>
              <a:rPr lang="en-US" altLang="en-US">
                <a:ea typeface="ＭＳ Ｐゴシック" panose="020B0600070205080204" pitchFamily="34" charset="-128"/>
              </a:rPr>
              <a:t>Exposure Concentrations</a:t>
            </a:r>
          </a:p>
        </p:txBody>
      </p:sp>
      <p:sp>
        <p:nvSpPr>
          <p:cNvPr id="87042" name="Rectangle 5">
            <a:extLst>
              <a:ext uri="{FF2B5EF4-FFF2-40B4-BE49-F238E27FC236}">
                <a16:creationId xmlns:a16="http://schemas.microsoft.com/office/drawing/2014/main" id="{8072E644-C60C-4FC8-A8FF-89012C7A0FA0}"/>
              </a:ext>
            </a:extLst>
          </p:cNvPr>
          <p:cNvSpPr>
            <a:spLocks noGrp="1" noChangeArrowheads="1"/>
          </p:cNvSpPr>
          <p:nvPr>
            <p:ph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Conservative fate and transport models</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Use mass balance check</a:t>
            </a: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Chemical concentration distribution should be well defined</a:t>
            </a:r>
          </a:p>
          <a:p>
            <a:pPr lvl="1"/>
            <a:r>
              <a:rPr lang="en-US" altLang="en-US">
                <a:ea typeface="ＭＳ Ｐゴシック" panose="020B0600070205080204" pitchFamily="34" charset="-128"/>
              </a:rPr>
              <a:t>Likely will require additional field data</a:t>
            </a:r>
          </a:p>
          <a:p>
            <a:endParaRPr lang="en-US" altLang="en-US">
              <a:ea typeface="ＭＳ Ｐゴシック" panose="020B0600070205080204" pitchFamily="34" charset="-128"/>
            </a:endParaRPr>
          </a:p>
          <a:p>
            <a:pPr>
              <a:buFont typeface="Wingdings 3" panose="05040102010807070707" pitchFamily="18" charset="2"/>
              <a:buNone/>
            </a:pPr>
            <a:endParaRPr lang="en-US" altLang="en-US">
              <a:ea typeface="ＭＳ Ｐゴシック" panose="020B0600070205080204" pitchFamily="34" charset="-128"/>
            </a:endParaRPr>
          </a:p>
        </p:txBody>
      </p:sp>
      <p:sp>
        <p:nvSpPr>
          <p:cNvPr id="177156" name="TextBox 3">
            <a:extLst>
              <a:ext uri="{FF2B5EF4-FFF2-40B4-BE49-F238E27FC236}">
                <a16:creationId xmlns:a16="http://schemas.microsoft.com/office/drawing/2014/main" id="{8188F78C-4E66-4460-BF00-96B3EAEA4F8D}"/>
              </a:ext>
            </a:extLst>
          </p:cNvPr>
          <p:cNvSpPr txBox="1">
            <a:spLocks noChangeArrowheads="1"/>
          </p:cNvSpPr>
          <p:nvPr/>
        </p:nvSpPr>
        <p:spPr bwMode="auto">
          <a:xfrm>
            <a:off x="0" y="6488113"/>
            <a:ext cx="313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6.2.3.2</a:t>
            </a:r>
            <a:endParaRPr lang="en-US"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a:extLst>
              <a:ext uri="{FF2B5EF4-FFF2-40B4-BE49-F238E27FC236}">
                <a16:creationId xmlns:a16="http://schemas.microsoft.com/office/drawing/2014/main" id="{39D50F01-717C-4B84-ACFB-D7E1FCEB331C}"/>
              </a:ext>
            </a:extLst>
          </p:cNvPr>
          <p:cNvSpPr>
            <a:spLocks noGrp="1" noChangeArrowheads="1"/>
          </p:cNvSpPr>
          <p:nvPr>
            <p:ph type="title"/>
          </p:nvPr>
        </p:nvSpPr>
        <p:spPr/>
        <p:txBody>
          <a:bodyPr/>
          <a:lstStyle/>
          <a:p>
            <a:pPr>
              <a:defRPr/>
            </a:pPr>
            <a:r>
              <a:rPr lang="en-US" altLang="en-US" dirty="0">
                <a:latin typeface="+mn-lt"/>
                <a:ea typeface="ＭＳ Ｐゴシック" pitchFamily="34" charset="-128"/>
              </a:rPr>
              <a:t>Exposure Concentrations</a:t>
            </a:r>
            <a:br>
              <a:rPr lang="en-US" altLang="en-US" dirty="0">
                <a:latin typeface="+mn-lt"/>
                <a:ea typeface="ＭＳ Ｐゴシック" pitchFamily="34" charset="-128"/>
              </a:rPr>
            </a:br>
            <a:r>
              <a:rPr lang="en-US" altLang="en-US" sz="1800" dirty="0">
                <a:latin typeface="+mn-lt"/>
                <a:ea typeface="ＭＳ Ｐゴシック" pitchFamily="34" charset="-128"/>
              </a:rPr>
              <a:t>Using Mass Limited Check</a:t>
            </a:r>
            <a:endParaRPr lang="en-US" altLang="en-US" dirty="0">
              <a:latin typeface="+mn-lt"/>
              <a:ea typeface="ＭＳ Ｐゴシック" pitchFamily="34" charset="-128"/>
            </a:endParaRPr>
          </a:p>
        </p:txBody>
      </p:sp>
      <p:sp>
        <p:nvSpPr>
          <p:cNvPr id="97283" name="Cube 19">
            <a:extLst>
              <a:ext uri="{FF2B5EF4-FFF2-40B4-BE49-F238E27FC236}">
                <a16:creationId xmlns:a16="http://schemas.microsoft.com/office/drawing/2014/main" id="{E634CAF2-E12F-47D7-A6C1-AEA91504EB8E}"/>
              </a:ext>
            </a:extLst>
          </p:cNvPr>
          <p:cNvSpPr>
            <a:spLocks noChangeArrowheads="1"/>
          </p:cNvSpPr>
          <p:nvPr/>
        </p:nvSpPr>
        <p:spPr bwMode="auto">
          <a:xfrm>
            <a:off x="619125" y="4343400"/>
            <a:ext cx="7762875" cy="1828800"/>
          </a:xfrm>
          <a:prstGeom prst="cube">
            <a:avLst>
              <a:gd name="adj" fmla="val 25000"/>
            </a:avLst>
          </a:prstGeom>
          <a:solidFill>
            <a:srgbClr val="00B0F0">
              <a:alpha val="78822"/>
            </a:srgbClr>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284" name="Cube 2">
            <a:extLst>
              <a:ext uri="{FF2B5EF4-FFF2-40B4-BE49-F238E27FC236}">
                <a16:creationId xmlns:a16="http://schemas.microsoft.com/office/drawing/2014/main" id="{94A83677-4646-4997-A815-D252988143A1}"/>
              </a:ext>
            </a:extLst>
          </p:cNvPr>
          <p:cNvSpPr>
            <a:spLocks noChangeArrowheads="1"/>
          </p:cNvSpPr>
          <p:nvPr/>
        </p:nvSpPr>
        <p:spPr bwMode="auto">
          <a:xfrm>
            <a:off x="619125" y="3657600"/>
            <a:ext cx="7762875" cy="1143000"/>
          </a:xfrm>
          <a:prstGeom prst="cube">
            <a:avLst>
              <a:gd name="adj" fmla="val 40921"/>
            </a:avLst>
          </a:prstGeom>
          <a:solidFill>
            <a:srgbClr val="663300"/>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285" name="Can 3">
            <a:extLst>
              <a:ext uri="{FF2B5EF4-FFF2-40B4-BE49-F238E27FC236}">
                <a16:creationId xmlns:a16="http://schemas.microsoft.com/office/drawing/2014/main" id="{14D413EE-B6C7-4C51-98E5-3A678D0959CD}"/>
              </a:ext>
            </a:extLst>
          </p:cNvPr>
          <p:cNvSpPr>
            <a:spLocks noChangeArrowheads="1"/>
          </p:cNvSpPr>
          <p:nvPr/>
        </p:nvSpPr>
        <p:spPr bwMode="auto">
          <a:xfrm>
            <a:off x="6827838" y="3505200"/>
            <a:ext cx="228600" cy="477838"/>
          </a:xfrm>
          <a:prstGeom prst="can">
            <a:avLst>
              <a:gd name="adj" fmla="val 25025"/>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286" name="Can 25">
            <a:extLst>
              <a:ext uri="{FF2B5EF4-FFF2-40B4-BE49-F238E27FC236}">
                <a16:creationId xmlns:a16="http://schemas.microsoft.com/office/drawing/2014/main" id="{A43143D1-6B3A-4A64-9E03-25F6708861FD}"/>
              </a:ext>
            </a:extLst>
          </p:cNvPr>
          <p:cNvSpPr>
            <a:spLocks noChangeArrowheads="1"/>
          </p:cNvSpPr>
          <p:nvPr/>
        </p:nvSpPr>
        <p:spPr bwMode="auto">
          <a:xfrm>
            <a:off x="6827838" y="4800600"/>
            <a:ext cx="228600" cy="1143000"/>
          </a:xfrm>
          <a:prstGeom prst="can">
            <a:avLst>
              <a:gd name="adj" fmla="val 6852"/>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cxnSp>
        <p:nvCxnSpPr>
          <p:cNvPr id="179207" name="Straight Connector 6">
            <a:extLst>
              <a:ext uri="{FF2B5EF4-FFF2-40B4-BE49-F238E27FC236}">
                <a16:creationId xmlns:a16="http://schemas.microsoft.com/office/drawing/2014/main" id="{8FC3F476-664E-40A6-8024-50AC21B83F44}"/>
              </a:ext>
            </a:extLst>
          </p:cNvPr>
          <p:cNvCxnSpPr>
            <a:cxnSpLocks noChangeShapeType="1"/>
          </p:cNvCxnSpPr>
          <p:nvPr/>
        </p:nvCxnSpPr>
        <p:spPr bwMode="auto">
          <a:xfrm>
            <a:off x="6827838" y="5554663"/>
            <a:ext cx="228600" cy="0"/>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cxnSp>
      <p:cxnSp>
        <p:nvCxnSpPr>
          <p:cNvPr id="179208" name="Straight Connector 28">
            <a:extLst>
              <a:ext uri="{FF2B5EF4-FFF2-40B4-BE49-F238E27FC236}">
                <a16:creationId xmlns:a16="http://schemas.microsoft.com/office/drawing/2014/main" id="{E1F3303A-4C26-454A-B3C5-68F0B94A049A}"/>
              </a:ext>
            </a:extLst>
          </p:cNvPr>
          <p:cNvCxnSpPr>
            <a:cxnSpLocks noChangeShapeType="1"/>
          </p:cNvCxnSpPr>
          <p:nvPr/>
        </p:nvCxnSpPr>
        <p:spPr bwMode="auto">
          <a:xfrm>
            <a:off x="6827838" y="5630863"/>
            <a:ext cx="228600" cy="0"/>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cxnSp>
      <p:cxnSp>
        <p:nvCxnSpPr>
          <p:cNvPr id="179209" name="Straight Connector 29">
            <a:extLst>
              <a:ext uri="{FF2B5EF4-FFF2-40B4-BE49-F238E27FC236}">
                <a16:creationId xmlns:a16="http://schemas.microsoft.com/office/drawing/2014/main" id="{F5F5601C-66CB-4077-9264-881832BC0787}"/>
              </a:ext>
            </a:extLst>
          </p:cNvPr>
          <p:cNvCxnSpPr>
            <a:cxnSpLocks noChangeShapeType="1"/>
          </p:cNvCxnSpPr>
          <p:nvPr/>
        </p:nvCxnSpPr>
        <p:spPr bwMode="auto">
          <a:xfrm>
            <a:off x="6827838" y="5707063"/>
            <a:ext cx="228600" cy="0"/>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cxnSp>
      <p:cxnSp>
        <p:nvCxnSpPr>
          <p:cNvPr id="179210" name="Straight Connector 30">
            <a:extLst>
              <a:ext uri="{FF2B5EF4-FFF2-40B4-BE49-F238E27FC236}">
                <a16:creationId xmlns:a16="http://schemas.microsoft.com/office/drawing/2014/main" id="{BAD91ACD-22B1-477D-9904-17037774D1F2}"/>
              </a:ext>
            </a:extLst>
          </p:cNvPr>
          <p:cNvCxnSpPr>
            <a:cxnSpLocks noChangeShapeType="1"/>
          </p:cNvCxnSpPr>
          <p:nvPr/>
        </p:nvCxnSpPr>
        <p:spPr bwMode="auto">
          <a:xfrm>
            <a:off x="6827838" y="5783263"/>
            <a:ext cx="228600" cy="0"/>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cxnSp>
      <p:cxnSp>
        <p:nvCxnSpPr>
          <p:cNvPr id="179211" name="Straight Connector 31">
            <a:extLst>
              <a:ext uri="{FF2B5EF4-FFF2-40B4-BE49-F238E27FC236}">
                <a16:creationId xmlns:a16="http://schemas.microsoft.com/office/drawing/2014/main" id="{3879E9A2-D9D4-4BBF-9C44-07CB9E5EBAB2}"/>
              </a:ext>
            </a:extLst>
          </p:cNvPr>
          <p:cNvCxnSpPr>
            <a:cxnSpLocks noChangeShapeType="1"/>
          </p:cNvCxnSpPr>
          <p:nvPr/>
        </p:nvCxnSpPr>
        <p:spPr bwMode="auto">
          <a:xfrm>
            <a:off x="6827838" y="5859463"/>
            <a:ext cx="228600" cy="0"/>
          </a:xfrm>
          <a:prstGeom prst="line">
            <a:avLst/>
          </a:prstGeom>
          <a:noFill/>
          <a:ln w="19050">
            <a:solidFill>
              <a:schemeClr val="bg1"/>
            </a:solidFill>
            <a:miter lim="800000"/>
            <a:headEnd/>
            <a:tailEnd/>
          </a:ln>
          <a:extLst>
            <a:ext uri="{909E8E84-426E-40DD-AFC4-6F175D3DCCD1}">
              <a14:hiddenFill xmlns:a14="http://schemas.microsoft.com/office/drawing/2010/main">
                <a:noFill/>
              </a14:hiddenFill>
            </a:ext>
          </a:extLst>
        </p:spPr>
      </p:cxnSp>
      <p:sp>
        <p:nvSpPr>
          <p:cNvPr id="97292" name="Isosceles Triangle 8">
            <a:extLst>
              <a:ext uri="{FF2B5EF4-FFF2-40B4-BE49-F238E27FC236}">
                <a16:creationId xmlns:a16="http://schemas.microsoft.com/office/drawing/2014/main" id="{F36CF08A-BC32-47D3-A6D0-4D5BA14D519B}"/>
              </a:ext>
            </a:extLst>
          </p:cNvPr>
          <p:cNvSpPr>
            <a:spLocks noChangeArrowheads="1"/>
          </p:cNvSpPr>
          <p:nvPr/>
        </p:nvSpPr>
        <p:spPr bwMode="auto">
          <a:xfrm rot="10800000">
            <a:off x="7467600" y="4637088"/>
            <a:ext cx="381000" cy="152400"/>
          </a:xfrm>
          <a:prstGeom prst="triangle">
            <a:avLst>
              <a:gd name="adj" fmla="val 50000"/>
            </a:avLst>
          </a:prstGeom>
          <a:solidFill>
            <a:schemeClr val="bg1"/>
          </a:solidFill>
          <a:ln w="222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cxnSp>
        <p:nvCxnSpPr>
          <p:cNvPr id="179213" name="Straight Connector 10">
            <a:extLst>
              <a:ext uri="{FF2B5EF4-FFF2-40B4-BE49-F238E27FC236}">
                <a16:creationId xmlns:a16="http://schemas.microsoft.com/office/drawing/2014/main" id="{9AD688AA-F430-46E2-9037-D6F24909137F}"/>
              </a:ext>
            </a:extLst>
          </p:cNvPr>
          <p:cNvCxnSpPr>
            <a:cxnSpLocks noChangeShapeType="1"/>
          </p:cNvCxnSpPr>
          <p:nvPr/>
        </p:nvCxnSpPr>
        <p:spPr bwMode="auto">
          <a:xfrm>
            <a:off x="7505700" y="4857750"/>
            <a:ext cx="304800" cy="0"/>
          </a:xfrm>
          <a:prstGeom prst="line">
            <a:avLst/>
          </a:prstGeom>
          <a:noFill/>
          <a:ln w="22225">
            <a:solidFill>
              <a:schemeClr val="tx1"/>
            </a:solidFill>
            <a:miter lim="800000"/>
            <a:headEnd/>
            <a:tailEnd/>
          </a:ln>
          <a:extLst>
            <a:ext uri="{909E8E84-426E-40DD-AFC4-6F175D3DCCD1}">
              <a14:hiddenFill xmlns:a14="http://schemas.microsoft.com/office/drawing/2010/main">
                <a:noFill/>
              </a14:hiddenFill>
            </a:ext>
          </a:extLst>
        </p:spPr>
      </p:cxnSp>
      <p:cxnSp>
        <p:nvCxnSpPr>
          <p:cNvPr id="179214" name="Straight Connector 37">
            <a:extLst>
              <a:ext uri="{FF2B5EF4-FFF2-40B4-BE49-F238E27FC236}">
                <a16:creationId xmlns:a16="http://schemas.microsoft.com/office/drawing/2014/main" id="{C359E606-DF14-4FF5-8E8C-B23772139CC7}"/>
              </a:ext>
            </a:extLst>
          </p:cNvPr>
          <p:cNvCxnSpPr>
            <a:cxnSpLocks noChangeShapeType="1"/>
          </p:cNvCxnSpPr>
          <p:nvPr/>
        </p:nvCxnSpPr>
        <p:spPr bwMode="auto">
          <a:xfrm>
            <a:off x="7543800" y="4943475"/>
            <a:ext cx="209550" cy="0"/>
          </a:xfrm>
          <a:prstGeom prst="line">
            <a:avLst/>
          </a:prstGeom>
          <a:noFill/>
          <a:ln w="22225">
            <a:solidFill>
              <a:schemeClr val="tx1"/>
            </a:solidFill>
            <a:miter lim="800000"/>
            <a:headEnd/>
            <a:tailEnd/>
          </a:ln>
          <a:extLst>
            <a:ext uri="{909E8E84-426E-40DD-AFC4-6F175D3DCCD1}">
              <a14:hiddenFill xmlns:a14="http://schemas.microsoft.com/office/drawing/2010/main">
                <a:noFill/>
              </a14:hiddenFill>
            </a:ext>
          </a:extLst>
        </p:spPr>
      </p:cxnSp>
      <p:cxnSp>
        <p:nvCxnSpPr>
          <p:cNvPr id="179215" name="Straight Connector 39">
            <a:extLst>
              <a:ext uri="{FF2B5EF4-FFF2-40B4-BE49-F238E27FC236}">
                <a16:creationId xmlns:a16="http://schemas.microsoft.com/office/drawing/2014/main" id="{25983E56-6F55-4CAF-B61B-865E2EF07679}"/>
              </a:ext>
            </a:extLst>
          </p:cNvPr>
          <p:cNvCxnSpPr>
            <a:cxnSpLocks noChangeShapeType="1"/>
          </p:cNvCxnSpPr>
          <p:nvPr/>
        </p:nvCxnSpPr>
        <p:spPr bwMode="auto">
          <a:xfrm>
            <a:off x="7600950" y="5000625"/>
            <a:ext cx="114300" cy="0"/>
          </a:xfrm>
          <a:prstGeom prst="line">
            <a:avLst/>
          </a:prstGeom>
          <a:noFill/>
          <a:ln w="22225">
            <a:solidFill>
              <a:schemeClr val="tx1"/>
            </a:solidFill>
            <a:miter lim="800000"/>
            <a:headEnd/>
            <a:tailEnd/>
          </a:ln>
          <a:extLst>
            <a:ext uri="{909E8E84-426E-40DD-AFC4-6F175D3DCCD1}">
              <a14:hiddenFill xmlns:a14="http://schemas.microsoft.com/office/drawing/2010/main">
                <a:noFill/>
              </a14:hiddenFill>
            </a:ext>
          </a:extLst>
        </p:spPr>
      </p:cxnSp>
      <p:sp>
        <p:nvSpPr>
          <p:cNvPr id="97296" name="Parallelogram 21">
            <a:extLst>
              <a:ext uri="{FF2B5EF4-FFF2-40B4-BE49-F238E27FC236}">
                <a16:creationId xmlns:a16="http://schemas.microsoft.com/office/drawing/2014/main" id="{CB6DEC70-E96C-4DB6-A524-A8CB40F32293}"/>
              </a:ext>
            </a:extLst>
          </p:cNvPr>
          <p:cNvSpPr>
            <a:spLocks noChangeArrowheads="1"/>
          </p:cNvSpPr>
          <p:nvPr/>
        </p:nvSpPr>
        <p:spPr bwMode="auto">
          <a:xfrm>
            <a:off x="2590800" y="3886200"/>
            <a:ext cx="4238625" cy="233363"/>
          </a:xfrm>
          <a:prstGeom prst="parallelogram">
            <a:avLst>
              <a:gd name="adj" fmla="val 67103"/>
            </a:avLst>
          </a:prstGeom>
          <a:solidFill>
            <a:srgbClr val="8A3E36"/>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297" name="Rectangle 23">
            <a:extLst>
              <a:ext uri="{FF2B5EF4-FFF2-40B4-BE49-F238E27FC236}">
                <a16:creationId xmlns:a16="http://schemas.microsoft.com/office/drawing/2014/main" id="{E0415004-BFC8-4F21-A214-C0BFDDE410E6}"/>
              </a:ext>
            </a:extLst>
          </p:cNvPr>
          <p:cNvSpPr>
            <a:spLocks noChangeArrowheads="1"/>
          </p:cNvSpPr>
          <p:nvPr/>
        </p:nvSpPr>
        <p:spPr bwMode="auto">
          <a:xfrm>
            <a:off x="2590800" y="4114800"/>
            <a:ext cx="4095750" cy="685800"/>
          </a:xfrm>
          <a:prstGeom prst="rect">
            <a:avLst/>
          </a:prstGeom>
          <a:solidFill>
            <a:srgbClr val="8A3E36"/>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298" name="Flowchart: Data 27">
            <a:extLst>
              <a:ext uri="{FF2B5EF4-FFF2-40B4-BE49-F238E27FC236}">
                <a16:creationId xmlns:a16="http://schemas.microsoft.com/office/drawing/2014/main" id="{B56D2ABE-2466-456F-8762-E65010CB96B5}"/>
              </a:ext>
            </a:extLst>
          </p:cNvPr>
          <p:cNvSpPr>
            <a:spLocks noChangeArrowheads="1"/>
          </p:cNvSpPr>
          <p:nvPr/>
        </p:nvSpPr>
        <p:spPr bwMode="auto">
          <a:xfrm rot="16200000" flipH="1">
            <a:off x="6299200" y="4273550"/>
            <a:ext cx="903288" cy="128588"/>
          </a:xfrm>
          <a:prstGeom prst="flowChartInputOutput">
            <a:avLst/>
          </a:prstGeom>
          <a:solidFill>
            <a:srgbClr val="8A3E36">
              <a:alpha val="23137"/>
            </a:srgbClr>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299" name="Can 52">
            <a:extLst>
              <a:ext uri="{FF2B5EF4-FFF2-40B4-BE49-F238E27FC236}">
                <a16:creationId xmlns:a16="http://schemas.microsoft.com/office/drawing/2014/main" id="{A7FB775D-AC1F-41DB-BC4C-57320FB4D02B}"/>
              </a:ext>
            </a:extLst>
          </p:cNvPr>
          <p:cNvSpPr>
            <a:spLocks noChangeArrowheads="1"/>
          </p:cNvSpPr>
          <p:nvPr/>
        </p:nvSpPr>
        <p:spPr bwMode="auto">
          <a:xfrm>
            <a:off x="6827838" y="3971925"/>
            <a:ext cx="228600" cy="857250"/>
          </a:xfrm>
          <a:prstGeom prst="can">
            <a:avLst>
              <a:gd name="adj" fmla="val 1476"/>
            </a:avLst>
          </a:prstGeom>
          <a:solidFill>
            <a:schemeClr val="tx1">
              <a:alpha val="50980"/>
            </a:schemeClr>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3190" name="Freeform 93189">
            <a:extLst>
              <a:ext uri="{FF2B5EF4-FFF2-40B4-BE49-F238E27FC236}">
                <a16:creationId xmlns:a16="http://schemas.microsoft.com/office/drawing/2014/main" id="{DBC51B8C-B042-48CF-ADF1-2AB48697B86D}"/>
              </a:ext>
            </a:extLst>
          </p:cNvPr>
          <p:cNvSpPr/>
          <p:nvPr/>
        </p:nvSpPr>
        <p:spPr bwMode="auto">
          <a:xfrm>
            <a:off x="2590799" y="4800600"/>
            <a:ext cx="4239263" cy="1228165"/>
          </a:xfrm>
          <a:custGeom>
            <a:avLst/>
            <a:gdLst>
              <a:gd name="connsiteX0" fmla="*/ 4204447 w 4204447"/>
              <a:gd name="connsiteY0" fmla="*/ 753035 h 1228165"/>
              <a:gd name="connsiteX1" fmla="*/ 4141694 w 4204447"/>
              <a:gd name="connsiteY1" fmla="*/ 439271 h 1228165"/>
              <a:gd name="connsiteX2" fmla="*/ 4096871 w 4204447"/>
              <a:gd name="connsiteY2" fmla="*/ 197224 h 1228165"/>
              <a:gd name="connsiteX3" fmla="*/ 4096871 w 4204447"/>
              <a:gd name="connsiteY3" fmla="*/ 0 h 1228165"/>
              <a:gd name="connsiteX4" fmla="*/ 0 w 4204447"/>
              <a:gd name="connsiteY4" fmla="*/ 0 h 1228165"/>
              <a:gd name="connsiteX5" fmla="*/ 89647 w 4204447"/>
              <a:gd name="connsiteY5" fmla="*/ 376518 h 1228165"/>
              <a:gd name="connsiteX6" fmla="*/ 322730 w 4204447"/>
              <a:gd name="connsiteY6" fmla="*/ 788894 h 1228165"/>
              <a:gd name="connsiteX7" fmla="*/ 699247 w 4204447"/>
              <a:gd name="connsiteY7" fmla="*/ 1057835 h 1228165"/>
              <a:gd name="connsiteX8" fmla="*/ 1425389 w 4204447"/>
              <a:gd name="connsiteY8" fmla="*/ 1210235 h 1228165"/>
              <a:gd name="connsiteX9" fmla="*/ 2124636 w 4204447"/>
              <a:gd name="connsiteY9" fmla="*/ 1219200 h 1228165"/>
              <a:gd name="connsiteX10" fmla="*/ 3030071 w 4204447"/>
              <a:gd name="connsiteY10" fmla="*/ 1219200 h 1228165"/>
              <a:gd name="connsiteX11" fmla="*/ 3684494 w 4204447"/>
              <a:gd name="connsiteY11" fmla="*/ 1228165 h 1228165"/>
              <a:gd name="connsiteX12" fmla="*/ 4052047 w 4204447"/>
              <a:gd name="connsiteY12" fmla="*/ 1192306 h 1228165"/>
              <a:gd name="connsiteX13" fmla="*/ 4186518 w 4204447"/>
              <a:gd name="connsiteY13" fmla="*/ 1120588 h 1228165"/>
              <a:gd name="connsiteX14" fmla="*/ 4204447 w 4204447"/>
              <a:gd name="connsiteY14" fmla="*/ 753035 h 122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4447" h="1228165">
                <a:moveTo>
                  <a:pt x="4204447" y="753035"/>
                </a:moveTo>
                <a:lnTo>
                  <a:pt x="4141694" y="439271"/>
                </a:lnTo>
                <a:lnTo>
                  <a:pt x="4096871" y="197224"/>
                </a:lnTo>
                <a:lnTo>
                  <a:pt x="4096871" y="0"/>
                </a:lnTo>
                <a:lnTo>
                  <a:pt x="0" y="0"/>
                </a:lnTo>
                <a:lnTo>
                  <a:pt x="89647" y="376518"/>
                </a:lnTo>
                <a:lnTo>
                  <a:pt x="322730" y="788894"/>
                </a:lnTo>
                <a:lnTo>
                  <a:pt x="699247" y="1057835"/>
                </a:lnTo>
                <a:lnTo>
                  <a:pt x="1425389" y="1210235"/>
                </a:lnTo>
                <a:lnTo>
                  <a:pt x="2124636" y="1219200"/>
                </a:lnTo>
                <a:lnTo>
                  <a:pt x="3030071" y="1219200"/>
                </a:lnTo>
                <a:lnTo>
                  <a:pt x="3684494" y="1228165"/>
                </a:lnTo>
                <a:lnTo>
                  <a:pt x="4052047" y="1192306"/>
                </a:lnTo>
                <a:lnTo>
                  <a:pt x="4186518" y="1120588"/>
                </a:lnTo>
                <a:lnTo>
                  <a:pt x="4204447" y="753035"/>
                </a:lnTo>
                <a:close/>
              </a:path>
            </a:pathLst>
          </a:custGeom>
          <a:gradFill>
            <a:gsLst>
              <a:gs pos="0">
                <a:srgbClr val="8A3E36"/>
              </a:gs>
              <a:gs pos="90000">
                <a:srgbClr val="0070C0">
                  <a:alpha val="31000"/>
                </a:srgbClr>
              </a:gs>
            </a:gsLst>
            <a:lin ang="5400000" scaled="0"/>
          </a:gradFill>
          <a:ln w="9525" cap="flat" cmpd="sng" algn="ctr">
            <a:solidFill>
              <a:schemeClr val="tx1"/>
            </a:solidFill>
            <a:prstDash val="solid"/>
            <a:miter lim="800000"/>
            <a:headEnd type="none" w="med" len="med"/>
            <a:tailEnd type="none" w="med" len="med"/>
          </a:ln>
          <a:effectLst/>
        </p:spPr>
        <p:txBody>
          <a:bodyPr wrap="none"/>
          <a:lstStyle/>
          <a:p>
            <a:pPr>
              <a:defRPr/>
            </a:pPr>
            <a:endParaRPr lang="en-US" dirty="0">
              <a:latin typeface="+mn-lt"/>
            </a:endParaRPr>
          </a:p>
        </p:txBody>
      </p:sp>
      <p:grpSp>
        <p:nvGrpSpPr>
          <p:cNvPr id="43" name="Group 42">
            <a:extLst>
              <a:ext uri="{FF2B5EF4-FFF2-40B4-BE49-F238E27FC236}">
                <a16:creationId xmlns:a16="http://schemas.microsoft.com/office/drawing/2014/main" id="{DEE06427-D0D5-4C04-9E6B-4D6D0E65739B}"/>
              </a:ext>
            </a:extLst>
          </p:cNvPr>
          <p:cNvGrpSpPr>
            <a:grpSpLocks/>
          </p:cNvGrpSpPr>
          <p:nvPr/>
        </p:nvGrpSpPr>
        <p:grpSpPr bwMode="auto">
          <a:xfrm>
            <a:off x="2743200" y="4657725"/>
            <a:ext cx="3992563" cy="1065213"/>
            <a:chOff x="2743200" y="4658106"/>
            <a:chExt cx="3992471" cy="1065196"/>
          </a:xfrm>
        </p:grpSpPr>
        <p:sp>
          <p:nvSpPr>
            <p:cNvPr id="97322" name="Right Arrow 93190">
              <a:extLst>
                <a:ext uri="{FF2B5EF4-FFF2-40B4-BE49-F238E27FC236}">
                  <a16:creationId xmlns:a16="http://schemas.microsoft.com/office/drawing/2014/main" id="{C1C5D072-B2B3-41E3-9C2A-6D183CED3CFD}"/>
                </a:ext>
              </a:extLst>
            </p:cNvPr>
            <p:cNvSpPr>
              <a:spLocks noChangeArrowheads="1"/>
            </p:cNvSpPr>
            <p:nvPr/>
          </p:nvSpPr>
          <p:spPr bwMode="auto">
            <a:xfrm rot="5400000">
              <a:off x="2647951" y="4772405"/>
              <a:ext cx="285745" cy="95248"/>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23" name="Right Arrow 57">
              <a:extLst>
                <a:ext uri="{FF2B5EF4-FFF2-40B4-BE49-F238E27FC236}">
                  <a16:creationId xmlns:a16="http://schemas.microsoft.com/office/drawing/2014/main" id="{5E91146F-E6F6-4119-AC55-C539850C37DD}"/>
                </a:ext>
              </a:extLst>
            </p:cNvPr>
            <p:cNvSpPr>
              <a:spLocks noChangeArrowheads="1"/>
            </p:cNvSpPr>
            <p:nvPr/>
          </p:nvSpPr>
          <p:spPr bwMode="auto">
            <a:xfrm rot="5400000">
              <a:off x="3086091" y="4762880"/>
              <a:ext cx="285745" cy="95248"/>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24" name="Right Arrow 58">
              <a:extLst>
                <a:ext uri="{FF2B5EF4-FFF2-40B4-BE49-F238E27FC236}">
                  <a16:creationId xmlns:a16="http://schemas.microsoft.com/office/drawing/2014/main" id="{D710C14E-2005-42F8-829D-03D4CD101C63}"/>
                </a:ext>
              </a:extLst>
            </p:cNvPr>
            <p:cNvSpPr>
              <a:spLocks noChangeArrowheads="1"/>
            </p:cNvSpPr>
            <p:nvPr/>
          </p:nvSpPr>
          <p:spPr bwMode="auto">
            <a:xfrm rot="5400000">
              <a:off x="3486132" y="4762880"/>
              <a:ext cx="285745" cy="95248"/>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25" name="Right Arrow 59">
              <a:extLst>
                <a:ext uri="{FF2B5EF4-FFF2-40B4-BE49-F238E27FC236}">
                  <a16:creationId xmlns:a16="http://schemas.microsoft.com/office/drawing/2014/main" id="{BF8DCC86-54F4-44D7-8CD6-6BF9325B49ED}"/>
                </a:ext>
              </a:extLst>
            </p:cNvPr>
            <p:cNvSpPr>
              <a:spLocks noChangeArrowheads="1"/>
            </p:cNvSpPr>
            <p:nvPr/>
          </p:nvSpPr>
          <p:spPr bwMode="auto">
            <a:xfrm rot="5400000">
              <a:off x="3867123" y="4762880"/>
              <a:ext cx="285745" cy="95248"/>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26" name="Right Arrow 61">
              <a:extLst>
                <a:ext uri="{FF2B5EF4-FFF2-40B4-BE49-F238E27FC236}">
                  <a16:creationId xmlns:a16="http://schemas.microsoft.com/office/drawing/2014/main" id="{8A4B0DF1-E427-4BE4-90F0-7BF880ECE7CC}"/>
                </a:ext>
              </a:extLst>
            </p:cNvPr>
            <p:cNvSpPr>
              <a:spLocks noChangeArrowheads="1"/>
            </p:cNvSpPr>
            <p:nvPr/>
          </p:nvSpPr>
          <p:spPr bwMode="auto">
            <a:xfrm rot="5400000">
              <a:off x="4248908" y="4771611"/>
              <a:ext cx="285745" cy="96836"/>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27" name="Right Arrow 62">
              <a:extLst>
                <a:ext uri="{FF2B5EF4-FFF2-40B4-BE49-F238E27FC236}">
                  <a16:creationId xmlns:a16="http://schemas.microsoft.com/office/drawing/2014/main" id="{574894C4-14A7-4CD6-BA86-D738B1A4E56E}"/>
                </a:ext>
              </a:extLst>
            </p:cNvPr>
            <p:cNvSpPr>
              <a:spLocks noChangeArrowheads="1"/>
            </p:cNvSpPr>
            <p:nvPr/>
          </p:nvSpPr>
          <p:spPr bwMode="auto">
            <a:xfrm rot="5400000">
              <a:off x="4686254" y="4762880"/>
              <a:ext cx="285745" cy="95248"/>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28" name="Right Arrow 63">
              <a:extLst>
                <a:ext uri="{FF2B5EF4-FFF2-40B4-BE49-F238E27FC236}">
                  <a16:creationId xmlns:a16="http://schemas.microsoft.com/office/drawing/2014/main" id="{E026AB6B-E01F-4392-82AB-916B8AB3770E}"/>
                </a:ext>
              </a:extLst>
            </p:cNvPr>
            <p:cNvSpPr>
              <a:spLocks noChangeArrowheads="1"/>
            </p:cNvSpPr>
            <p:nvPr/>
          </p:nvSpPr>
          <p:spPr bwMode="auto">
            <a:xfrm rot="5400000">
              <a:off x="5087089" y="4762086"/>
              <a:ext cx="285745" cy="96836"/>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29" name="Right Arrow 64">
              <a:extLst>
                <a:ext uri="{FF2B5EF4-FFF2-40B4-BE49-F238E27FC236}">
                  <a16:creationId xmlns:a16="http://schemas.microsoft.com/office/drawing/2014/main" id="{01BF07B3-6AAF-405E-83E2-856F1D4DF724}"/>
                </a:ext>
              </a:extLst>
            </p:cNvPr>
            <p:cNvSpPr>
              <a:spLocks noChangeArrowheads="1"/>
            </p:cNvSpPr>
            <p:nvPr/>
          </p:nvSpPr>
          <p:spPr bwMode="auto">
            <a:xfrm rot="5400000">
              <a:off x="5468080" y="4762086"/>
              <a:ext cx="285745" cy="96836"/>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30" name="Right Arrow 65">
              <a:extLst>
                <a:ext uri="{FF2B5EF4-FFF2-40B4-BE49-F238E27FC236}">
                  <a16:creationId xmlns:a16="http://schemas.microsoft.com/office/drawing/2014/main" id="{4191365C-D8C0-480D-A0BF-2D1B743CA8A7}"/>
                </a:ext>
              </a:extLst>
            </p:cNvPr>
            <p:cNvSpPr>
              <a:spLocks noChangeArrowheads="1"/>
            </p:cNvSpPr>
            <p:nvPr/>
          </p:nvSpPr>
          <p:spPr bwMode="auto">
            <a:xfrm rot="5400000">
              <a:off x="5849864" y="4761293"/>
              <a:ext cx="284158" cy="96836"/>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31" name="Right Arrow 66">
              <a:extLst>
                <a:ext uri="{FF2B5EF4-FFF2-40B4-BE49-F238E27FC236}">
                  <a16:creationId xmlns:a16="http://schemas.microsoft.com/office/drawing/2014/main" id="{88E176EC-7CCC-4390-B95D-9C8D77D5F985}"/>
                </a:ext>
              </a:extLst>
            </p:cNvPr>
            <p:cNvSpPr>
              <a:spLocks noChangeArrowheads="1"/>
            </p:cNvSpPr>
            <p:nvPr/>
          </p:nvSpPr>
          <p:spPr bwMode="auto">
            <a:xfrm rot="5400000">
              <a:off x="6286417" y="4753355"/>
              <a:ext cx="285745" cy="95248"/>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32" name="Right Arrow 69">
              <a:extLst>
                <a:ext uri="{FF2B5EF4-FFF2-40B4-BE49-F238E27FC236}">
                  <a16:creationId xmlns:a16="http://schemas.microsoft.com/office/drawing/2014/main" id="{429EAF6B-8F1D-4E6C-98A9-82B91F3A1ECC}"/>
                </a:ext>
              </a:extLst>
            </p:cNvPr>
            <p:cNvSpPr>
              <a:spLocks noChangeArrowheads="1"/>
            </p:cNvSpPr>
            <p:nvPr/>
          </p:nvSpPr>
          <p:spPr bwMode="auto">
            <a:xfrm rot="2886000">
              <a:off x="3001162" y="5311352"/>
              <a:ext cx="285745" cy="96836"/>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33" name="Right Arrow 70">
              <a:extLst>
                <a:ext uri="{FF2B5EF4-FFF2-40B4-BE49-F238E27FC236}">
                  <a16:creationId xmlns:a16="http://schemas.microsoft.com/office/drawing/2014/main" id="{6DD0AD7B-7177-4C77-9465-5B8512860EB1}"/>
                </a:ext>
              </a:extLst>
            </p:cNvPr>
            <p:cNvSpPr>
              <a:spLocks noChangeArrowheads="1"/>
            </p:cNvSpPr>
            <p:nvPr/>
          </p:nvSpPr>
          <p:spPr bwMode="auto">
            <a:xfrm rot="2765426">
              <a:off x="3486132" y="5231185"/>
              <a:ext cx="285745" cy="95248"/>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34" name="Right Arrow 71">
              <a:extLst>
                <a:ext uri="{FF2B5EF4-FFF2-40B4-BE49-F238E27FC236}">
                  <a16:creationId xmlns:a16="http://schemas.microsoft.com/office/drawing/2014/main" id="{942E9ACC-0313-4C46-A0F9-9FD7B35D22C9}"/>
                </a:ext>
              </a:extLst>
            </p:cNvPr>
            <p:cNvSpPr>
              <a:spLocks noChangeArrowheads="1"/>
            </p:cNvSpPr>
            <p:nvPr/>
          </p:nvSpPr>
          <p:spPr bwMode="auto">
            <a:xfrm rot="2533483">
              <a:off x="4029045" y="5235947"/>
              <a:ext cx="284156" cy="95248"/>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35" name="Right Arrow 72">
              <a:extLst>
                <a:ext uri="{FF2B5EF4-FFF2-40B4-BE49-F238E27FC236}">
                  <a16:creationId xmlns:a16="http://schemas.microsoft.com/office/drawing/2014/main" id="{A8FA27D9-9A41-4D1B-A267-2683496C2771}"/>
                </a:ext>
              </a:extLst>
            </p:cNvPr>
            <p:cNvSpPr>
              <a:spLocks noChangeArrowheads="1"/>
            </p:cNvSpPr>
            <p:nvPr/>
          </p:nvSpPr>
          <p:spPr bwMode="auto">
            <a:xfrm rot="2690981">
              <a:off x="4598945" y="5239122"/>
              <a:ext cx="285743" cy="95248"/>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36" name="Right Arrow 73">
              <a:extLst>
                <a:ext uri="{FF2B5EF4-FFF2-40B4-BE49-F238E27FC236}">
                  <a16:creationId xmlns:a16="http://schemas.microsoft.com/office/drawing/2014/main" id="{C74419E0-CE21-4CF9-8C94-5CC99DE21886}"/>
                </a:ext>
              </a:extLst>
            </p:cNvPr>
            <p:cNvSpPr>
              <a:spLocks noChangeArrowheads="1"/>
            </p:cNvSpPr>
            <p:nvPr/>
          </p:nvSpPr>
          <p:spPr bwMode="auto">
            <a:xfrm rot="2592425">
              <a:off x="5087884" y="5210547"/>
              <a:ext cx="284155" cy="95248"/>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37" name="Right Arrow 75">
              <a:extLst>
                <a:ext uri="{FF2B5EF4-FFF2-40B4-BE49-F238E27FC236}">
                  <a16:creationId xmlns:a16="http://schemas.microsoft.com/office/drawing/2014/main" id="{F6AA37E8-11AC-4E8B-B418-A8FFF65D51E7}"/>
                </a:ext>
              </a:extLst>
            </p:cNvPr>
            <p:cNvSpPr>
              <a:spLocks noChangeArrowheads="1"/>
            </p:cNvSpPr>
            <p:nvPr/>
          </p:nvSpPr>
          <p:spPr bwMode="auto">
            <a:xfrm rot="2592425">
              <a:off x="5159319" y="5534392"/>
              <a:ext cx="285743" cy="96836"/>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38" name="Right Arrow 76">
              <a:extLst>
                <a:ext uri="{FF2B5EF4-FFF2-40B4-BE49-F238E27FC236}">
                  <a16:creationId xmlns:a16="http://schemas.microsoft.com/office/drawing/2014/main" id="{6FD0DA58-7832-483A-8F8A-7A8EE3C83C4F}"/>
                </a:ext>
              </a:extLst>
            </p:cNvPr>
            <p:cNvSpPr>
              <a:spLocks noChangeArrowheads="1"/>
            </p:cNvSpPr>
            <p:nvPr/>
          </p:nvSpPr>
          <p:spPr bwMode="auto">
            <a:xfrm rot="2592425">
              <a:off x="4327488" y="5604241"/>
              <a:ext cx="285743" cy="95248"/>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39" name="Right Arrow 77">
              <a:extLst>
                <a:ext uri="{FF2B5EF4-FFF2-40B4-BE49-F238E27FC236}">
                  <a16:creationId xmlns:a16="http://schemas.microsoft.com/office/drawing/2014/main" id="{65BD0BA7-535C-4E90-9D41-F447C59697FE}"/>
                </a:ext>
              </a:extLst>
            </p:cNvPr>
            <p:cNvSpPr>
              <a:spLocks noChangeArrowheads="1"/>
            </p:cNvSpPr>
            <p:nvPr/>
          </p:nvSpPr>
          <p:spPr bwMode="auto">
            <a:xfrm rot="2592425">
              <a:off x="5619684" y="5204197"/>
              <a:ext cx="285743" cy="96836"/>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40" name="Right Arrow 78">
              <a:extLst>
                <a:ext uri="{FF2B5EF4-FFF2-40B4-BE49-F238E27FC236}">
                  <a16:creationId xmlns:a16="http://schemas.microsoft.com/office/drawing/2014/main" id="{35857328-9443-4977-9C41-B5379BC1A33E}"/>
                </a:ext>
              </a:extLst>
            </p:cNvPr>
            <p:cNvSpPr>
              <a:spLocks noChangeArrowheads="1"/>
            </p:cNvSpPr>
            <p:nvPr/>
          </p:nvSpPr>
          <p:spPr bwMode="auto">
            <a:xfrm rot="2592425">
              <a:off x="5916540" y="5582016"/>
              <a:ext cx="285743" cy="96836"/>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41" name="Right Arrow 79">
              <a:extLst>
                <a:ext uri="{FF2B5EF4-FFF2-40B4-BE49-F238E27FC236}">
                  <a16:creationId xmlns:a16="http://schemas.microsoft.com/office/drawing/2014/main" id="{E67CBE68-8834-48E0-A90D-E9E6215668AB}"/>
                </a:ext>
              </a:extLst>
            </p:cNvPr>
            <p:cNvSpPr>
              <a:spLocks noChangeArrowheads="1"/>
            </p:cNvSpPr>
            <p:nvPr/>
          </p:nvSpPr>
          <p:spPr bwMode="auto">
            <a:xfrm rot="2592425">
              <a:off x="3659167" y="5597891"/>
              <a:ext cx="285743" cy="96836"/>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42" name="Right Arrow 80">
              <a:extLst>
                <a:ext uri="{FF2B5EF4-FFF2-40B4-BE49-F238E27FC236}">
                  <a16:creationId xmlns:a16="http://schemas.microsoft.com/office/drawing/2014/main" id="{BEFFFEA3-4B4D-48ED-9AD9-8193AAEE184C}"/>
                </a:ext>
              </a:extLst>
            </p:cNvPr>
            <p:cNvSpPr>
              <a:spLocks noChangeArrowheads="1"/>
            </p:cNvSpPr>
            <p:nvPr/>
          </p:nvSpPr>
          <p:spPr bwMode="auto">
            <a:xfrm rot="2592425">
              <a:off x="6149896" y="5247060"/>
              <a:ext cx="284156" cy="95248"/>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97343" name="Right Arrow 81">
              <a:extLst>
                <a:ext uri="{FF2B5EF4-FFF2-40B4-BE49-F238E27FC236}">
                  <a16:creationId xmlns:a16="http://schemas.microsoft.com/office/drawing/2014/main" id="{3043A34C-A8EE-46AC-8545-AB1ED2060D23}"/>
                </a:ext>
              </a:extLst>
            </p:cNvPr>
            <p:cNvSpPr>
              <a:spLocks noChangeArrowheads="1"/>
            </p:cNvSpPr>
            <p:nvPr/>
          </p:nvSpPr>
          <p:spPr bwMode="auto">
            <a:xfrm>
              <a:off x="6449928" y="5628054"/>
              <a:ext cx="285743" cy="95248"/>
            </a:xfrm>
            <a:prstGeom prst="rightArrow">
              <a:avLst>
                <a:gd name="adj1" fmla="val 50000"/>
                <a:gd name="adj2" fmla="val 50007"/>
              </a:avLst>
            </a:prstGeom>
            <a:solidFill>
              <a:schemeClr val="tx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grpSp>
      <p:sp>
        <p:nvSpPr>
          <p:cNvPr id="83" name="Right Arrow 82">
            <a:extLst>
              <a:ext uri="{FF2B5EF4-FFF2-40B4-BE49-F238E27FC236}">
                <a16:creationId xmlns:a16="http://schemas.microsoft.com/office/drawing/2014/main" id="{A748E3F0-F08B-4B94-AE7F-4BFC8D141A06}"/>
              </a:ext>
            </a:extLst>
          </p:cNvPr>
          <p:cNvSpPr>
            <a:spLocks noChangeArrowheads="1"/>
          </p:cNvSpPr>
          <p:nvPr/>
        </p:nvSpPr>
        <p:spPr bwMode="auto">
          <a:xfrm rot="-5400000">
            <a:off x="6801644" y="5169694"/>
            <a:ext cx="284162" cy="95250"/>
          </a:xfrm>
          <a:prstGeom prst="rightArrow">
            <a:avLst>
              <a:gd name="adj1" fmla="val 50000"/>
              <a:gd name="adj2" fmla="val 50261"/>
            </a:avLst>
          </a:prstGeom>
          <a:solidFill>
            <a:schemeClr val="bg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84" name="Right Arrow 83">
            <a:extLst>
              <a:ext uri="{FF2B5EF4-FFF2-40B4-BE49-F238E27FC236}">
                <a16:creationId xmlns:a16="http://schemas.microsoft.com/office/drawing/2014/main" id="{C276883D-C6C7-4417-AB57-C56BC45520DB}"/>
              </a:ext>
            </a:extLst>
          </p:cNvPr>
          <p:cNvSpPr>
            <a:spLocks noChangeArrowheads="1"/>
          </p:cNvSpPr>
          <p:nvPr/>
        </p:nvSpPr>
        <p:spPr bwMode="auto">
          <a:xfrm rot="-5400000">
            <a:off x="6800057" y="4683919"/>
            <a:ext cx="284162" cy="95250"/>
          </a:xfrm>
          <a:prstGeom prst="rightArrow">
            <a:avLst>
              <a:gd name="adj1" fmla="val 50000"/>
              <a:gd name="adj2" fmla="val 50261"/>
            </a:avLst>
          </a:prstGeom>
          <a:solidFill>
            <a:schemeClr val="bg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85" name="Right Arrow 84">
            <a:extLst>
              <a:ext uri="{FF2B5EF4-FFF2-40B4-BE49-F238E27FC236}">
                <a16:creationId xmlns:a16="http://schemas.microsoft.com/office/drawing/2014/main" id="{9CCC6C91-600C-4D8D-BD84-AF903FBE4609}"/>
              </a:ext>
            </a:extLst>
          </p:cNvPr>
          <p:cNvSpPr>
            <a:spLocks noChangeArrowheads="1"/>
          </p:cNvSpPr>
          <p:nvPr/>
        </p:nvSpPr>
        <p:spPr bwMode="auto">
          <a:xfrm rot="-5400000">
            <a:off x="6800056" y="4253707"/>
            <a:ext cx="284163" cy="95250"/>
          </a:xfrm>
          <a:prstGeom prst="rightArrow">
            <a:avLst>
              <a:gd name="adj1" fmla="val 50000"/>
              <a:gd name="adj2" fmla="val 50261"/>
            </a:avLst>
          </a:prstGeom>
          <a:solidFill>
            <a:schemeClr val="bg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86" name="Right Arrow 85">
            <a:extLst>
              <a:ext uri="{FF2B5EF4-FFF2-40B4-BE49-F238E27FC236}">
                <a16:creationId xmlns:a16="http://schemas.microsoft.com/office/drawing/2014/main" id="{81E1193D-6DE9-4CDB-B541-90F464E19529}"/>
              </a:ext>
            </a:extLst>
          </p:cNvPr>
          <p:cNvSpPr>
            <a:spLocks noChangeArrowheads="1"/>
          </p:cNvSpPr>
          <p:nvPr/>
        </p:nvSpPr>
        <p:spPr bwMode="auto">
          <a:xfrm rot="-5400000">
            <a:off x="6800850" y="3808413"/>
            <a:ext cx="285750" cy="95250"/>
          </a:xfrm>
          <a:prstGeom prst="rightArrow">
            <a:avLst>
              <a:gd name="adj1" fmla="val 50000"/>
              <a:gd name="adj2" fmla="val 50542"/>
            </a:avLst>
          </a:prstGeom>
          <a:solidFill>
            <a:schemeClr val="bg1"/>
          </a:solidFill>
          <a:ln w="9525">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2" name="Bent Arrow 93191">
            <a:extLst>
              <a:ext uri="{FF2B5EF4-FFF2-40B4-BE49-F238E27FC236}">
                <a16:creationId xmlns:a16="http://schemas.microsoft.com/office/drawing/2014/main" id="{5C41E196-9B75-4B18-AA8C-6031C0F9928E}"/>
              </a:ext>
            </a:extLst>
          </p:cNvPr>
          <p:cNvSpPr/>
          <p:nvPr/>
        </p:nvSpPr>
        <p:spPr bwMode="auto">
          <a:xfrm flipH="1">
            <a:off x="6686550" y="2971800"/>
            <a:ext cx="323850" cy="468313"/>
          </a:xfrm>
          <a:prstGeom prst="bentArrow">
            <a:avLst>
              <a:gd name="adj1" fmla="val 25000"/>
              <a:gd name="adj2" fmla="val 50000"/>
              <a:gd name="adj3" fmla="val 50000"/>
              <a:gd name="adj4" fmla="val 14651"/>
            </a:avLst>
          </a:prstGeom>
          <a:gradFill>
            <a:gsLst>
              <a:gs pos="0">
                <a:srgbClr val="00B0F0">
                  <a:alpha val="60000"/>
                </a:srgbClr>
              </a:gs>
              <a:gs pos="100000">
                <a:srgbClr val="C00000">
                  <a:alpha val="54000"/>
                </a:srgbClr>
              </a:gs>
            </a:gsLst>
            <a:lin ang="5400000" scaled="0"/>
          </a:gradFill>
          <a:ln w="9525" cap="flat" cmpd="sng" algn="ctr">
            <a:solidFill>
              <a:schemeClr val="tx1"/>
            </a:solidFill>
            <a:prstDash val="solid"/>
            <a:miter lim="800000"/>
            <a:headEnd type="none" w="med" len="med"/>
            <a:tailEnd type="none" w="med" len="med"/>
          </a:ln>
          <a:effectLst/>
        </p:spPr>
        <p:txBody>
          <a:bodyPr wrap="none"/>
          <a:lstStyle/>
          <a:p>
            <a:pPr>
              <a:defRPr/>
            </a:pPr>
            <a:endParaRPr lang="en-US" dirty="0">
              <a:latin typeface="+mn-lt"/>
            </a:endParaRPr>
          </a:p>
        </p:txBody>
      </p:sp>
      <p:sp>
        <p:nvSpPr>
          <p:cNvPr id="97309" name="Rectangle 93192">
            <a:extLst>
              <a:ext uri="{FF2B5EF4-FFF2-40B4-BE49-F238E27FC236}">
                <a16:creationId xmlns:a16="http://schemas.microsoft.com/office/drawing/2014/main" id="{AAFBAC7F-B894-48DB-833C-43C64D7DEBC3}"/>
              </a:ext>
            </a:extLst>
          </p:cNvPr>
          <p:cNvSpPr>
            <a:spLocks noChangeArrowheads="1"/>
          </p:cNvSpPr>
          <p:nvPr/>
        </p:nvSpPr>
        <p:spPr bwMode="auto">
          <a:xfrm>
            <a:off x="585788" y="4159250"/>
            <a:ext cx="2030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r>
              <a:rPr lang="en-US" altLang="en-US" sz="1800" dirty="0">
                <a:solidFill>
                  <a:schemeClr val="bg1"/>
                </a:solidFill>
                <a:latin typeface="+mn-lt"/>
              </a:rPr>
              <a:t>Unsaturated Zone</a:t>
            </a:r>
          </a:p>
        </p:txBody>
      </p:sp>
      <p:sp>
        <p:nvSpPr>
          <p:cNvPr id="97310" name="Rectangle 88">
            <a:extLst>
              <a:ext uri="{FF2B5EF4-FFF2-40B4-BE49-F238E27FC236}">
                <a16:creationId xmlns:a16="http://schemas.microsoft.com/office/drawing/2014/main" id="{A1962D96-4252-4ED0-8C1B-A04C855908E9}"/>
              </a:ext>
            </a:extLst>
          </p:cNvPr>
          <p:cNvSpPr>
            <a:spLocks noChangeArrowheads="1"/>
          </p:cNvSpPr>
          <p:nvPr/>
        </p:nvSpPr>
        <p:spPr bwMode="auto">
          <a:xfrm>
            <a:off x="652463" y="4876800"/>
            <a:ext cx="177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r>
              <a:rPr lang="en-US" altLang="en-US" sz="1800" dirty="0">
                <a:solidFill>
                  <a:schemeClr val="bg1"/>
                </a:solidFill>
                <a:latin typeface="+mn-lt"/>
              </a:rPr>
              <a:t>Saturated Zone</a:t>
            </a:r>
          </a:p>
        </p:txBody>
      </p:sp>
      <p:sp>
        <p:nvSpPr>
          <p:cNvPr id="97311" name="Rectangle 89">
            <a:extLst>
              <a:ext uri="{FF2B5EF4-FFF2-40B4-BE49-F238E27FC236}">
                <a16:creationId xmlns:a16="http://schemas.microsoft.com/office/drawing/2014/main" id="{F587E8A1-FF50-4D84-A588-6EF161B788F8}"/>
              </a:ext>
            </a:extLst>
          </p:cNvPr>
          <p:cNvSpPr>
            <a:spLocks noChangeArrowheads="1"/>
          </p:cNvSpPr>
          <p:nvPr/>
        </p:nvSpPr>
        <p:spPr bwMode="auto">
          <a:xfrm>
            <a:off x="2590800" y="4124325"/>
            <a:ext cx="1636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r>
              <a:rPr lang="en-US" altLang="en-US" sz="1800" dirty="0">
                <a:solidFill>
                  <a:schemeClr val="bg1"/>
                </a:solidFill>
                <a:latin typeface="+mn-lt"/>
              </a:rPr>
              <a:t>Contaminated Soil Source</a:t>
            </a:r>
            <a:endParaRPr lang="en-US" altLang="en-US" sz="1800" baseline="-25000" dirty="0">
              <a:solidFill>
                <a:schemeClr val="bg1"/>
              </a:solidFill>
              <a:latin typeface="+mn-lt"/>
            </a:endParaRPr>
          </a:p>
        </p:txBody>
      </p:sp>
      <p:sp>
        <p:nvSpPr>
          <p:cNvPr id="107552" name="Rectangle 90">
            <a:extLst>
              <a:ext uri="{FF2B5EF4-FFF2-40B4-BE49-F238E27FC236}">
                <a16:creationId xmlns:a16="http://schemas.microsoft.com/office/drawing/2014/main" id="{F2282252-0397-4D75-BA52-ACD90C5D3F65}"/>
              </a:ext>
            </a:extLst>
          </p:cNvPr>
          <p:cNvSpPr>
            <a:spLocks noChangeArrowheads="1"/>
          </p:cNvSpPr>
          <p:nvPr/>
        </p:nvSpPr>
        <p:spPr bwMode="auto">
          <a:xfrm>
            <a:off x="3846513" y="5189538"/>
            <a:ext cx="2236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r>
              <a:rPr lang="en-US" altLang="en-US" sz="1800" dirty="0">
                <a:solidFill>
                  <a:schemeClr val="bg1"/>
                </a:solidFill>
                <a:latin typeface="+mn-lt"/>
              </a:rPr>
              <a:t>Groundwater Plume</a:t>
            </a:r>
          </a:p>
        </p:txBody>
      </p:sp>
      <p:sp>
        <p:nvSpPr>
          <p:cNvPr id="97313" name="Right Arrow 93193">
            <a:extLst>
              <a:ext uri="{FF2B5EF4-FFF2-40B4-BE49-F238E27FC236}">
                <a16:creationId xmlns:a16="http://schemas.microsoft.com/office/drawing/2014/main" id="{685AB072-D52B-4889-BB9E-B43C20937F39}"/>
              </a:ext>
            </a:extLst>
          </p:cNvPr>
          <p:cNvSpPr>
            <a:spLocks noChangeArrowheads="1"/>
          </p:cNvSpPr>
          <p:nvPr/>
        </p:nvSpPr>
        <p:spPr bwMode="auto">
          <a:xfrm>
            <a:off x="712788" y="5541963"/>
            <a:ext cx="2078037" cy="630237"/>
          </a:xfrm>
          <a:prstGeom prst="rightArrow">
            <a:avLst>
              <a:gd name="adj1" fmla="val 50000"/>
              <a:gd name="adj2" fmla="val 5002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r>
              <a:rPr lang="en-US" altLang="en-US" sz="1800" dirty="0">
                <a:solidFill>
                  <a:schemeClr val="tx1"/>
                </a:solidFill>
                <a:latin typeface="+mn-lt"/>
              </a:rPr>
              <a:t>Groundwater Flow</a:t>
            </a:r>
          </a:p>
        </p:txBody>
      </p:sp>
      <p:sp>
        <p:nvSpPr>
          <p:cNvPr id="97314" name="Rectangle 92">
            <a:extLst>
              <a:ext uri="{FF2B5EF4-FFF2-40B4-BE49-F238E27FC236}">
                <a16:creationId xmlns:a16="http://schemas.microsoft.com/office/drawing/2014/main" id="{F235869C-7ABE-4D52-A12C-CE2E985F427B}"/>
              </a:ext>
            </a:extLst>
          </p:cNvPr>
          <p:cNvSpPr>
            <a:spLocks noChangeArrowheads="1"/>
          </p:cNvSpPr>
          <p:nvPr/>
        </p:nvSpPr>
        <p:spPr bwMode="auto">
          <a:xfrm>
            <a:off x="7040563" y="3197225"/>
            <a:ext cx="163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r>
              <a:rPr lang="en-US" altLang="en-US" sz="1800" dirty="0">
                <a:solidFill>
                  <a:schemeClr val="tx1"/>
                </a:solidFill>
                <a:latin typeface="+mn-lt"/>
              </a:rPr>
              <a:t>Receptor Well</a:t>
            </a:r>
          </a:p>
        </p:txBody>
      </p:sp>
      <p:sp>
        <p:nvSpPr>
          <p:cNvPr id="94" name="Rectangle 93">
            <a:extLst>
              <a:ext uri="{FF2B5EF4-FFF2-40B4-BE49-F238E27FC236}">
                <a16:creationId xmlns:a16="http://schemas.microsoft.com/office/drawing/2014/main" id="{5FD831ED-A8D3-4BE0-9F3D-B7652A5AE6E3}"/>
              </a:ext>
            </a:extLst>
          </p:cNvPr>
          <p:cNvSpPr/>
          <p:nvPr/>
        </p:nvSpPr>
        <p:spPr>
          <a:xfrm>
            <a:off x="3200400" y="2971800"/>
            <a:ext cx="3462338" cy="369888"/>
          </a:xfrm>
          <a:prstGeom prst="rect">
            <a:avLst/>
          </a:prstGeom>
        </p:spPr>
        <p:txBody>
          <a:bodyPr wrap="none">
            <a:spAutoFit/>
          </a:bodyPr>
          <a:lstStyle/>
          <a:p>
            <a:pPr algn="ctr">
              <a:defRPr/>
            </a:pPr>
            <a:r>
              <a:rPr lang="en-US" dirty="0">
                <a:latin typeface="+mn-lt"/>
              </a:rPr>
              <a:t>Mass</a:t>
            </a:r>
            <a:r>
              <a:rPr lang="en-US" baseline="-25000" dirty="0">
                <a:latin typeface="+mn-lt"/>
              </a:rPr>
              <a:t>exposure</a:t>
            </a:r>
            <a:r>
              <a:rPr lang="en-US" dirty="0">
                <a:latin typeface="+mn-lt"/>
              </a:rPr>
              <a:t> = C</a:t>
            </a:r>
            <a:r>
              <a:rPr lang="en-US" baseline="-25000" dirty="0">
                <a:latin typeface="+mn-lt"/>
              </a:rPr>
              <a:t>w </a:t>
            </a:r>
            <a:r>
              <a:rPr lang="en-US" dirty="0">
                <a:latin typeface="+mn-lt"/>
              </a:rPr>
              <a:t>x IR x EF x ED</a:t>
            </a:r>
          </a:p>
        </p:txBody>
      </p:sp>
      <p:grpSp>
        <p:nvGrpSpPr>
          <p:cNvPr id="45" name="Group 44">
            <a:extLst>
              <a:ext uri="{FF2B5EF4-FFF2-40B4-BE49-F238E27FC236}">
                <a16:creationId xmlns:a16="http://schemas.microsoft.com/office/drawing/2014/main" id="{4836D475-F41B-4D15-B612-644CFD1985A2}"/>
              </a:ext>
            </a:extLst>
          </p:cNvPr>
          <p:cNvGrpSpPr>
            <a:grpSpLocks/>
          </p:cNvGrpSpPr>
          <p:nvPr/>
        </p:nvGrpSpPr>
        <p:grpSpPr bwMode="auto">
          <a:xfrm>
            <a:off x="2590800" y="3886200"/>
            <a:ext cx="4224338" cy="914400"/>
            <a:chOff x="2590799" y="3886200"/>
            <a:chExt cx="4223781" cy="914400"/>
          </a:xfrm>
        </p:grpSpPr>
        <p:cxnSp>
          <p:nvCxnSpPr>
            <p:cNvPr id="179240" name="Straight Arrow Connector 93211">
              <a:extLst>
                <a:ext uri="{FF2B5EF4-FFF2-40B4-BE49-F238E27FC236}">
                  <a16:creationId xmlns:a16="http://schemas.microsoft.com/office/drawing/2014/main" id="{34CE3368-2CE5-49BE-84F7-56BFD7E4B99E}"/>
                </a:ext>
              </a:extLst>
            </p:cNvPr>
            <p:cNvCxnSpPr>
              <a:cxnSpLocks noChangeShapeType="1"/>
            </p:cNvCxnSpPr>
            <p:nvPr/>
          </p:nvCxnSpPr>
          <p:spPr bwMode="auto">
            <a:xfrm flipH="1">
              <a:off x="2590801" y="3886200"/>
              <a:ext cx="156032" cy="233080"/>
            </a:xfrm>
            <a:prstGeom prst="straightConnector1">
              <a:avLst/>
            </a:prstGeom>
            <a:noFill/>
            <a:ln w="9525">
              <a:solidFill>
                <a:schemeClr val="bg1"/>
              </a:solidFill>
              <a:miter lim="800000"/>
              <a:headEnd type="arrow" w="med" len="med"/>
              <a:tailEnd type="arrow" w="med" len="med"/>
            </a:ln>
            <a:extLst>
              <a:ext uri="{909E8E84-426E-40DD-AFC4-6F175D3DCCD1}">
                <a14:hiddenFill xmlns:a14="http://schemas.microsoft.com/office/drawing/2010/main">
                  <a:noFill/>
                </a14:hiddenFill>
              </a:ext>
            </a:extLst>
          </p:spPr>
        </p:cxnSp>
        <p:cxnSp>
          <p:nvCxnSpPr>
            <p:cNvPr id="179241" name="Straight Arrow Connector 107">
              <a:extLst>
                <a:ext uri="{FF2B5EF4-FFF2-40B4-BE49-F238E27FC236}">
                  <a16:creationId xmlns:a16="http://schemas.microsoft.com/office/drawing/2014/main" id="{F4DA0092-032C-49E1-AE46-6303083778CF}"/>
                </a:ext>
              </a:extLst>
            </p:cNvPr>
            <p:cNvCxnSpPr>
              <a:cxnSpLocks noChangeShapeType="1"/>
            </p:cNvCxnSpPr>
            <p:nvPr/>
          </p:nvCxnSpPr>
          <p:spPr bwMode="auto">
            <a:xfrm flipH="1">
              <a:off x="2746833" y="3886200"/>
              <a:ext cx="4067747" cy="2"/>
            </a:xfrm>
            <a:prstGeom prst="straightConnector1">
              <a:avLst/>
            </a:prstGeom>
            <a:noFill/>
            <a:ln w="9525">
              <a:solidFill>
                <a:schemeClr val="bg1"/>
              </a:solidFill>
              <a:miter lim="800000"/>
              <a:headEnd type="arrow" w="med" len="med"/>
              <a:tailEnd type="arrow" w="med" len="med"/>
            </a:ln>
            <a:extLst>
              <a:ext uri="{909E8E84-426E-40DD-AFC4-6F175D3DCCD1}">
                <a14:hiddenFill xmlns:a14="http://schemas.microsoft.com/office/drawing/2010/main">
                  <a:noFill/>
                </a14:hiddenFill>
              </a:ext>
            </a:extLst>
          </p:spPr>
        </p:cxnSp>
        <p:cxnSp>
          <p:nvCxnSpPr>
            <p:cNvPr id="179242" name="Straight Arrow Connector 110">
              <a:extLst>
                <a:ext uri="{FF2B5EF4-FFF2-40B4-BE49-F238E27FC236}">
                  <a16:creationId xmlns:a16="http://schemas.microsoft.com/office/drawing/2014/main" id="{A4597A6E-2EA9-4FEC-9A2C-1AC12EB3AD8A}"/>
                </a:ext>
              </a:extLst>
            </p:cNvPr>
            <p:cNvCxnSpPr>
              <a:cxnSpLocks noChangeShapeType="1"/>
            </p:cNvCxnSpPr>
            <p:nvPr/>
          </p:nvCxnSpPr>
          <p:spPr bwMode="auto">
            <a:xfrm flipV="1">
              <a:off x="2590799" y="4119280"/>
              <a:ext cx="2" cy="681320"/>
            </a:xfrm>
            <a:prstGeom prst="straightConnector1">
              <a:avLst/>
            </a:prstGeom>
            <a:noFill/>
            <a:ln w="9525">
              <a:solidFill>
                <a:schemeClr val="bg1"/>
              </a:solidFill>
              <a:miter lim="800000"/>
              <a:headEnd type="arrow" w="med" len="med"/>
              <a:tailEnd type="arrow" w="med" len="med"/>
            </a:ln>
            <a:extLst>
              <a:ext uri="{909E8E84-426E-40DD-AFC4-6F175D3DCCD1}">
                <a14:hiddenFill xmlns:a14="http://schemas.microsoft.com/office/drawing/2010/main">
                  <a:noFill/>
                </a14:hiddenFill>
              </a:ext>
            </a:extLst>
          </p:spPr>
        </p:cxnSp>
      </p:grpSp>
      <p:sp>
        <p:nvSpPr>
          <p:cNvPr id="116" name="Rectangle 5">
            <a:extLst>
              <a:ext uri="{FF2B5EF4-FFF2-40B4-BE49-F238E27FC236}">
                <a16:creationId xmlns:a16="http://schemas.microsoft.com/office/drawing/2014/main" id="{E81A61F0-AD99-4A63-9CE6-470BB3C18EAC}"/>
              </a:ext>
            </a:extLst>
          </p:cNvPr>
          <p:cNvSpPr txBox="1">
            <a:spLocks noChangeArrowheads="1"/>
          </p:cNvSpPr>
          <p:nvPr/>
        </p:nvSpPr>
        <p:spPr bwMode="auto">
          <a:xfrm>
            <a:off x="444500" y="1600200"/>
            <a:ext cx="7737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8000"/>
              </a:buClr>
              <a:buSzPct val="75000"/>
              <a:buFont typeface="Wingdings" pitchFamily="2" charset="2"/>
              <a:buChar char=""/>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buFont typeface="Wingdings 3" pitchFamily="18" charset="2"/>
              <a:buNone/>
              <a:defRPr/>
            </a:pPr>
            <a:r>
              <a:rPr lang="en-US" altLang="en-US" sz="1800" b="1" u="sng" dirty="0"/>
              <a:t>Mass Balance (Limit) Check </a:t>
            </a:r>
          </a:p>
          <a:p>
            <a:pPr marL="285750" indent="-285750">
              <a:buFont typeface="Wingdings 3" panose="05040102010807070707" pitchFamily="18" charset="2"/>
              <a:buChar char=""/>
              <a:defRPr/>
            </a:pPr>
            <a:r>
              <a:rPr lang="en-US" altLang="en-US" sz="1800" dirty="0">
                <a:solidFill>
                  <a:srgbClr val="009900"/>
                </a:solidFill>
              </a:rPr>
              <a:t>  Estimates mass to which receptor exposed (over period of exposure)</a:t>
            </a:r>
          </a:p>
          <a:p>
            <a:pPr marL="285750" indent="-285750">
              <a:buFont typeface="Wingdings 3" panose="05040102010807070707" pitchFamily="18" charset="2"/>
              <a:buChar char=""/>
              <a:defRPr/>
            </a:pPr>
            <a:r>
              <a:rPr lang="en-US" altLang="en-US" sz="1800" dirty="0">
                <a:solidFill>
                  <a:srgbClr val="009900"/>
                </a:solidFill>
              </a:rPr>
              <a:t>  Total mass in contaminated source area</a:t>
            </a:r>
          </a:p>
          <a:p>
            <a:pPr marL="285750" indent="-285750">
              <a:buFont typeface="Wingdings 3" panose="05040102010807070707" pitchFamily="18" charset="2"/>
              <a:buChar char=""/>
              <a:defRPr/>
            </a:pPr>
            <a:r>
              <a:rPr lang="en-US" altLang="en-US" sz="1800" dirty="0">
                <a:solidFill>
                  <a:srgbClr val="009900"/>
                </a:solidFill>
              </a:rPr>
              <a:t>  Mass of exposure can’t exceed mass in source</a:t>
            </a:r>
          </a:p>
        </p:txBody>
      </p:sp>
      <p:sp>
        <p:nvSpPr>
          <p:cNvPr id="119" name="Rectangle 118">
            <a:extLst>
              <a:ext uri="{FF2B5EF4-FFF2-40B4-BE49-F238E27FC236}">
                <a16:creationId xmlns:a16="http://schemas.microsoft.com/office/drawing/2014/main" id="{F83ED416-B381-4CB5-A507-B2EE294AE62B}"/>
              </a:ext>
            </a:extLst>
          </p:cNvPr>
          <p:cNvSpPr>
            <a:spLocks noChangeArrowheads="1"/>
          </p:cNvSpPr>
          <p:nvPr/>
        </p:nvSpPr>
        <p:spPr bwMode="auto">
          <a:xfrm>
            <a:off x="4343400" y="4278313"/>
            <a:ext cx="2406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bg1"/>
                </a:solidFill>
              </a:rPr>
              <a:t>Mass</a:t>
            </a:r>
            <a:r>
              <a:rPr lang="en-US" altLang="en-US" sz="1800" baseline="-25000">
                <a:solidFill>
                  <a:schemeClr val="bg1"/>
                </a:solidFill>
              </a:rPr>
              <a:t>soil</a:t>
            </a:r>
            <a:r>
              <a:rPr lang="en-US" altLang="en-US" sz="1800">
                <a:solidFill>
                  <a:schemeClr val="bg1"/>
                </a:solidFill>
              </a:rPr>
              <a:t> = C</a:t>
            </a:r>
            <a:r>
              <a:rPr lang="en-US" altLang="en-US" sz="1800" baseline="-25000">
                <a:solidFill>
                  <a:schemeClr val="bg1"/>
                </a:solidFill>
              </a:rPr>
              <a:t>s</a:t>
            </a:r>
            <a:r>
              <a:rPr lang="en-US" altLang="en-US" sz="1800">
                <a:solidFill>
                  <a:schemeClr val="bg1"/>
                </a:solidFill>
              </a:rPr>
              <a:t> x </a:t>
            </a:r>
            <a:r>
              <a:rPr lang="el-GR" altLang="en-US" sz="1800">
                <a:solidFill>
                  <a:schemeClr val="bg1"/>
                </a:solidFill>
              </a:rPr>
              <a:t>ρ</a:t>
            </a:r>
            <a:r>
              <a:rPr lang="en-US" altLang="en-US" sz="1800" baseline="-25000">
                <a:solidFill>
                  <a:schemeClr val="bg1"/>
                </a:solidFill>
              </a:rPr>
              <a:t>b</a:t>
            </a:r>
            <a:r>
              <a:rPr lang="en-US" altLang="en-US" sz="1800">
                <a:solidFill>
                  <a:schemeClr val="bg1"/>
                </a:solidFill>
              </a:rPr>
              <a:t> x V</a:t>
            </a:r>
            <a:r>
              <a:rPr lang="en-US" altLang="en-US" sz="1800" baseline="-25000">
                <a:solidFill>
                  <a:schemeClr val="bg1"/>
                </a:solidFill>
              </a:rPr>
              <a:t>s</a:t>
            </a:r>
            <a:endParaRPr lang="en-US" altLang="en-US" sz="1800">
              <a:solidFill>
                <a:schemeClr val="bg1"/>
              </a:solidFill>
            </a:endParaRPr>
          </a:p>
        </p:txBody>
      </p:sp>
      <p:sp>
        <p:nvSpPr>
          <p:cNvPr id="179239" name="TextBox 1">
            <a:extLst>
              <a:ext uri="{FF2B5EF4-FFF2-40B4-BE49-F238E27FC236}">
                <a16:creationId xmlns:a16="http://schemas.microsoft.com/office/drawing/2014/main" id="{5C60F439-685A-428A-95ED-AD283133754F}"/>
              </a:ext>
            </a:extLst>
          </p:cNvPr>
          <p:cNvSpPr txBox="1">
            <a:spLocks noChangeArrowheads="1"/>
          </p:cNvSpPr>
          <p:nvPr/>
        </p:nvSpPr>
        <p:spPr bwMode="auto">
          <a:xfrm>
            <a:off x="2133600" y="6400800"/>
            <a:ext cx="663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Figure 6-9. Soil migration to groundwater – mass limited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93190"/>
                                        </p:tgtEl>
                                        <p:attrNameLst>
                                          <p:attrName>style.visibility</p:attrName>
                                        </p:attrNameLst>
                                      </p:cBhvr>
                                      <p:to>
                                        <p:strVal val="visible"/>
                                      </p:to>
                                    </p:set>
                                    <p:animEffect transition="in" filter="circle(in)">
                                      <p:cBhvr>
                                        <p:cTn id="11" dur="2000"/>
                                        <p:tgtEl>
                                          <p:spTgt spid="9319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7552"/>
                                        </p:tgtEl>
                                        <p:attrNameLst>
                                          <p:attrName>style.visibility</p:attrName>
                                        </p:attrNameLst>
                                      </p:cBhvr>
                                      <p:to>
                                        <p:strVal val="visible"/>
                                      </p:to>
                                    </p:set>
                                    <p:animEffect transition="in" filter="fade">
                                      <p:cBhvr>
                                        <p:cTn id="14" dur="500"/>
                                        <p:tgtEl>
                                          <p:spTgt spid="107552"/>
                                        </p:tgtEl>
                                      </p:cBhvr>
                                    </p:animEffect>
                                  </p:childTnLst>
                                </p:cTn>
                              </p:par>
                            </p:childTnLst>
                          </p:cTn>
                        </p:par>
                        <p:par>
                          <p:cTn id="15" fill="hold" nodeType="afterGroup">
                            <p:stCondLst>
                              <p:cond delay="2500"/>
                            </p:stCondLst>
                            <p:childTnLst>
                              <p:par>
                                <p:cTn id="16" presetID="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500" fill="hold"/>
                                        <p:tgtEl>
                                          <p:spTgt spid="83"/>
                                        </p:tgtEl>
                                        <p:attrNameLst>
                                          <p:attrName>ppt_x</p:attrName>
                                        </p:attrNameLst>
                                      </p:cBhvr>
                                      <p:tavLst>
                                        <p:tav tm="0">
                                          <p:val>
                                            <p:strVal val="#ppt_x"/>
                                          </p:val>
                                        </p:tav>
                                        <p:tav tm="100000">
                                          <p:val>
                                            <p:strVal val="#ppt_x"/>
                                          </p:val>
                                        </p:tav>
                                      </p:tavLst>
                                    </p:anim>
                                    <p:anim calcmode="lin" valueType="num">
                                      <p:cBhvr additive="base">
                                        <p:cTn id="19" dur="500" fill="hold"/>
                                        <p:tgtEl>
                                          <p:spTgt spid="83"/>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additive="base">
                                        <p:cTn id="23" dur="500" fill="hold"/>
                                        <p:tgtEl>
                                          <p:spTgt spid="84"/>
                                        </p:tgtEl>
                                        <p:attrNameLst>
                                          <p:attrName>ppt_x</p:attrName>
                                        </p:attrNameLst>
                                      </p:cBhvr>
                                      <p:tavLst>
                                        <p:tav tm="0">
                                          <p:val>
                                            <p:strVal val="#ppt_x"/>
                                          </p:val>
                                        </p:tav>
                                        <p:tav tm="100000">
                                          <p:val>
                                            <p:strVal val="#ppt_x"/>
                                          </p:val>
                                        </p:tav>
                                      </p:tavLst>
                                    </p:anim>
                                    <p:anim calcmode="lin" valueType="num">
                                      <p:cBhvr additive="base">
                                        <p:cTn id="24" dur="500" fill="hold"/>
                                        <p:tgtEl>
                                          <p:spTgt spid="84"/>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3500"/>
                            </p:stCondLst>
                            <p:childTnLst>
                              <p:par>
                                <p:cTn id="26" presetID="2" presetClass="entr" presetSubtype="4" fill="hold" grpId="0" nodeType="afterEffect">
                                  <p:stCondLst>
                                    <p:cond delay="0"/>
                                  </p:stCondLst>
                                  <p:childTnLst>
                                    <p:set>
                                      <p:cBhvr>
                                        <p:cTn id="27" dur="1" fill="hold">
                                          <p:stCondLst>
                                            <p:cond delay="0"/>
                                          </p:stCondLst>
                                        </p:cTn>
                                        <p:tgtEl>
                                          <p:spTgt spid="85"/>
                                        </p:tgtEl>
                                        <p:attrNameLst>
                                          <p:attrName>style.visibility</p:attrName>
                                        </p:attrNameLst>
                                      </p:cBhvr>
                                      <p:to>
                                        <p:strVal val="visible"/>
                                      </p:to>
                                    </p:set>
                                    <p:anim calcmode="lin" valueType="num">
                                      <p:cBhvr additive="base">
                                        <p:cTn id="28" dur="500" fill="hold"/>
                                        <p:tgtEl>
                                          <p:spTgt spid="85"/>
                                        </p:tgtEl>
                                        <p:attrNameLst>
                                          <p:attrName>ppt_x</p:attrName>
                                        </p:attrNameLst>
                                      </p:cBhvr>
                                      <p:tavLst>
                                        <p:tav tm="0">
                                          <p:val>
                                            <p:strVal val="#ppt_x"/>
                                          </p:val>
                                        </p:tav>
                                        <p:tav tm="100000">
                                          <p:val>
                                            <p:strVal val="#ppt_x"/>
                                          </p:val>
                                        </p:tav>
                                      </p:tavLst>
                                    </p:anim>
                                    <p:anim calcmode="lin" valueType="num">
                                      <p:cBhvr additive="base">
                                        <p:cTn id="29" dur="500" fill="hold"/>
                                        <p:tgtEl>
                                          <p:spTgt spid="85"/>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4000"/>
                            </p:stCondLst>
                            <p:childTnLst>
                              <p:par>
                                <p:cTn id="31" presetID="2" presetClass="entr" presetSubtype="4" fill="hold" grpId="0" nodeType="afterEffect">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cBhvr additive="base">
                                        <p:cTn id="33" dur="500" fill="hold"/>
                                        <p:tgtEl>
                                          <p:spTgt spid="86"/>
                                        </p:tgtEl>
                                        <p:attrNameLst>
                                          <p:attrName>ppt_x</p:attrName>
                                        </p:attrNameLst>
                                      </p:cBhvr>
                                      <p:tavLst>
                                        <p:tav tm="0">
                                          <p:val>
                                            <p:strVal val="#ppt_x"/>
                                          </p:val>
                                        </p:tav>
                                        <p:tav tm="100000">
                                          <p:val>
                                            <p:strVal val="#ppt_x"/>
                                          </p:val>
                                        </p:tav>
                                      </p:tavLst>
                                    </p:anim>
                                    <p:anim calcmode="lin" valueType="num">
                                      <p:cBhvr additive="base">
                                        <p:cTn id="34" dur="500" fill="hold"/>
                                        <p:tgtEl>
                                          <p:spTgt spid="86"/>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4500"/>
                            </p:stCondLst>
                            <p:childTnLst>
                              <p:par>
                                <p:cTn id="36" presetID="10"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9"/>
                                        </p:tgtEl>
                                        <p:attrNameLst>
                                          <p:attrName>style.visibility</p:attrName>
                                        </p:attrNameLst>
                                      </p:cBhvr>
                                      <p:to>
                                        <p:strVal val="visible"/>
                                      </p:to>
                                    </p:set>
                                  </p:childTnLst>
                                </p:cTn>
                              </p:par>
                              <p:par>
                                <p:cTn id="43" presetID="2" presetClass="entr" presetSubtype="4"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ppt_x"/>
                                          </p:val>
                                        </p:tav>
                                        <p:tav tm="100000">
                                          <p:val>
                                            <p:strVal val="#ppt_x"/>
                                          </p:val>
                                        </p:tav>
                                      </p:tavLst>
                                    </p:anim>
                                    <p:anim calcmode="lin" valueType="num">
                                      <p:cBhvr additive="base">
                                        <p:cTn id="4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ppt_x"/>
                                          </p:val>
                                        </p:tav>
                                        <p:tav tm="100000">
                                          <p:val>
                                            <p:strVal val="#ppt_x"/>
                                          </p:val>
                                        </p:tav>
                                      </p:tavLst>
                                    </p:anim>
                                    <p:anim calcmode="lin" valueType="num">
                                      <p:cBhvr additive="base">
                                        <p:cTn id="52"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107552" grpId="0"/>
      <p:bldP spid="94" grpId="0"/>
      <p:bldP spid="11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4">
            <a:extLst>
              <a:ext uri="{FF2B5EF4-FFF2-40B4-BE49-F238E27FC236}">
                <a16:creationId xmlns:a16="http://schemas.microsoft.com/office/drawing/2014/main" id="{65677900-78AF-4A6E-AC68-D98FD5E7CD25}"/>
              </a:ext>
            </a:extLst>
          </p:cNvPr>
          <p:cNvSpPr>
            <a:spLocks noGrp="1" noChangeArrowheads="1"/>
          </p:cNvSpPr>
          <p:nvPr>
            <p:ph type="title"/>
          </p:nvPr>
        </p:nvSpPr>
        <p:spPr/>
        <p:txBody>
          <a:bodyPr/>
          <a:lstStyle/>
          <a:p>
            <a:r>
              <a:rPr lang="en-US" altLang="en-US">
                <a:ea typeface="ＭＳ Ｐゴシック" panose="020B0600070205080204" pitchFamily="34" charset="-128"/>
              </a:rPr>
              <a:t>Exposure Concentrations</a:t>
            </a:r>
          </a:p>
        </p:txBody>
      </p:sp>
      <p:sp>
        <p:nvSpPr>
          <p:cNvPr id="181251" name="Rectangle 5">
            <a:extLst>
              <a:ext uri="{FF2B5EF4-FFF2-40B4-BE49-F238E27FC236}">
                <a16:creationId xmlns:a16="http://schemas.microsoft.com/office/drawing/2014/main" id="{53E862B5-099C-4ADC-A1E7-C65ACE943716}"/>
              </a:ext>
            </a:extLst>
          </p:cNvPr>
          <p:cNvSpPr>
            <a:spLocks noGrp="1" noChangeArrowheads="1"/>
          </p:cNvSpPr>
          <p:nvPr>
            <p:ph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Accounting for uncertainty</a:t>
            </a: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Exposure concentration intended to be average “site-related” concentrations routinely contacted by receptor</a:t>
            </a:r>
          </a:p>
          <a:p>
            <a:pPr lvl="1"/>
            <a:r>
              <a:rPr lang="en-US" altLang="en-US">
                <a:ea typeface="ＭＳ Ｐゴシック" panose="020B0600070205080204" pitchFamily="34" charset="-128"/>
              </a:rPr>
              <a:t>Based upon actual monitoring data</a:t>
            </a:r>
          </a:p>
          <a:p>
            <a:pPr lvl="1"/>
            <a:r>
              <a:rPr lang="en-US" altLang="en-US">
                <a:ea typeface="ＭＳ Ｐゴシック" panose="020B0600070205080204" pitchFamily="34" charset="-128"/>
              </a:rPr>
              <a:t>Arithmetic average (mean) concentration may not provide defensible estimate of true average concentration</a:t>
            </a:r>
          </a:p>
        </p:txBody>
      </p:sp>
      <p:sp>
        <p:nvSpPr>
          <p:cNvPr id="181252" name="TextBox 3">
            <a:extLst>
              <a:ext uri="{FF2B5EF4-FFF2-40B4-BE49-F238E27FC236}">
                <a16:creationId xmlns:a16="http://schemas.microsoft.com/office/drawing/2014/main" id="{F196B4EB-E785-48EC-84AB-41D0A2CEF247}"/>
              </a:ext>
            </a:extLst>
          </p:cNvPr>
          <p:cNvSpPr txBox="1">
            <a:spLocks noChangeArrowheads="1"/>
          </p:cNvSpPr>
          <p:nvPr/>
        </p:nvSpPr>
        <p:spPr bwMode="auto">
          <a:xfrm>
            <a:off x="0" y="6477000"/>
            <a:ext cx="294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6.2.4</a:t>
            </a:r>
            <a:endParaRPr lang="en-US" altLang="en-US" sz="1800">
              <a:solidFill>
                <a:schemeClr val="tx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4">
            <a:extLst>
              <a:ext uri="{FF2B5EF4-FFF2-40B4-BE49-F238E27FC236}">
                <a16:creationId xmlns:a16="http://schemas.microsoft.com/office/drawing/2014/main" id="{249CF8C0-97AC-4389-A5E4-866BB76352F3}"/>
              </a:ext>
            </a:extLst>
          </p:cNvPr>
          <p:cNvSpPr>
            <a:spLocks noGrp="1" noChangeArrowheads="1"/>
          </p:cNvSpPr>
          <p:nvPr>
            <p:ph type="title"/>
          </p:nvPr>
        </p:nvSpPr>
        <p:spPr/>
        <p:txBody>
          <a:bodyPr/>
          <a:lstStyle/>
          <a:p>
            <a:r>
              <a:rPr lang="en-US" altLang="en-US">
                <a:ea typeface="ＭＳ Ｐゴシック" panose="020B0600070205080204" pitchFamily="34" charset="-128"/>
              </a:rPr>
              <a:t>Exposure Concentrations</a:t>
            </a:r>
          </a:p>
        </p:txBody>
      </p:sp>
      <p:sp>
        <p:nvSpPr>
          <p:cNvPr id="87042" name="Rectangle 5">
            <a:extLst>
              <a:ext uri="{FF2B5EF4-FFF2-40B4-BE49-F238E27FC236}">
                <a16:creationId xmlns:a16="http://schemas.microsoft.com/office/drawing/2014/main" id="{96EAC50B-D7CB-43B7-AB83-1C9959779C86}"/>
              </a:ext>
            </a:extLst>
          </p:cNvPr>
          <p:cNvSpPr>
            <a:spLocks noGrp="1" noChangeArrowheads="1"/>
          </p:cNvSpPr>
          <p:nvPr>
            <p:ph idx="1"/>
          </p:nvPr>
        </p:nvSpPr>
        <p:spPr/>
        <p:txBody>
          <a:bodyPr/>
          <a:lstStyle/>
          <a:p>
            <a:r>
              <a:rPr lang="en-US" altLang="en-US" b="1" u="sng">
                <a:ea typeface="ＭＳ Ｐゴシック" panose="020B0600070205080204" pitchFamily="34" charset="-128"/>
              </a:rPr>
              <a:t>Issue</a:t>
            </a:r>
            <a:r>
              <a:rPr lang="en-US" altLang="en-US">
                <a:ea typeface="ＭＳ Ｐゴシック" panose="020B0600070205080204" pitchFamily="34" charset="-128"/>
              </a:rPr>
              <a:t>: Accounting for uncertainty</a:t>
            </a:r>
          </a:p>
          <a:p>
            <a:pPr lvl="1"/>
            <a:r>
              <a:rPr lang="en-US" altLang="en-US" b="1" u="sng">
                <a:ea typeface="ＭＳ Ｐゴシック" panose="020B0600070205080204" pitchFamily="34" charset="-128"/>
              </a:rPr>
              <a:t>Option</a:t>
            </a:r>
            <a:r>
              <a:rPr lang="en-US" altLang="en-US">
                <a:ea typeface="ＭＳ Ｐゴシック" panose="020B0600070205080204" pitchFamily="34" charset="-128"/>
              </a:rPr>
              <a:t> – Upper confidence limits on mean</a:t>
            </a:r>
          </a:p>
          <a:p>
            <a:pPr lvl="1"/>
            <a:endParaRPr lang="en-US" altLang="en-US">
              <a:ea typeface="ＭＳ Ｐゴシック" panose="020B0600070205080204" pitchFamily="34" charset="-128"/>
            </a:endParaRPr>
          </a:p>
          <a:p>
            <a:pPr lvl="1"/>
            <a:r>
              <a:rPr lang="en-US" altLang="en-US">
                <a:ea typeface="ＭＳ Ｐゴシック" panose="020B0600070205080204" pitchFamily="34" charset="-128"/>
              </a:rPr>
              <a:t>Provides conservative estimate of the average exposure concentration </a:t>
            </a:r>
          </a:p>
          <a:p>
            <a:pPr lvl="1"/>
            <a:r>
              <a:rPr lang="en-US" altLang="en-US">
                <a:ea typeface="ＭＳ Ｐゴシック" panose="020B0600070205080204" pitchFamily="34" charset="-128"/>
              </a:rPr>
              <a:t>Accounts for uncertainty given </a:t>
            </a:r>
            <a:r>
              <a:rPr lang="en-US" altLang="en-US" u="sng">
                <a:ea typeface="ＭＳ Ｐゴシック" panose="020B0600070205080204" pitchFamily="34" charset="-128"/>
              </a:rPr>
              <a:t>limited</a:t>
            </a:r>
            <a:r>
              <a:rPr lang="en-US" altLang="en-US">
                <a:ea typeface="ＭＳ Ｐゴシック" panose="020B0600070205080204" pitchFamily="34" charset="-128"/>
              </a:rPr>
              <a:t> data</a:t>
            </a:r>
          </a:p>
        </p:txBody>
      </p:sp>
      <p:sp>
        <p:nvSpPr>
          <p:cNvPr id="183300" name="TextBox 3">
            <a:extLst>
              <a:ext uri="{FF2B5EF4-FFF2-40B4-BE49-F238E27FC236}">
                <a16:creationId xmlns:a16="http://schemas.microsoft.com/office/drawing/2014/main" id="{635F86C4-BDB0-4A7F-9E7A-BEAC161D95C9}"/>
              </a:ext>
            </a:extLst>
          </p:cNvPr>
          <p:cNvSpPr txBox="1">
            <a:spLocks noChangeArrowheads="1"/>
          </p:cNvSpPr>
          <p:nvPr/>
        </p:nvSpPr>
        <p:spPr bwMode="auto">
          <a:xfrm>
            <a:off x="0" y="6465888"/>
            <a:ext cx="313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6.2.4.1</a:t>
            </a:r>
            <a:endParaRPr lang="en-US"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12BD8760-8487-494D-815A-2D9F8407B570}"/>
              </a:ext>
            </a:extLst>
          </p:cNvPr>
          <p:cNvSpPr>
            <a:spLocks noGrp="1" noChangeArrowheads="1"/>
          </p:cNvSpPr>
          <p:nvPr>
            <p:ph type="title"/>
          </p:nvPr>
        </p:nvSpPr>
        <p:spPr/>
        <p:txBody>
          <a:bodyPr/>
          <a:lstStyle/>
          <a:p>
            <a:pPr>
              <a:defRPr/>
            </a:pPr>
            <a:r>
              <a:rPr lang="en-US" altLang="en-US" dirty="0">
                <a:latin typeface="+mn-lt"/>
                <a:ea typeface="ＭＳ Ｐゴシック" pitchFamily="34" charset="-128"/>
              </a:rPr>
              <a:t>Exposure Concentrations</a:t>
            </a:r>
          </a:p>
        </p:txBody>
      </p:sp>
      <p:sp>
        <p:nvSpPr>
          <p:cNvPr id="100356" name="Text Box 4">
            <a:extLst>
              <a:ext uri="{FF2B5EF4-FFF2-40B4-BE49-F238E27FC236}">
                <a16:creationId xmlns:a16="http://schemas.microsoft.com/office/drawing/2014/main" id="{A4CB4495-CB3C-4FAB-9FA1-942CC37B250C}"/>
              </a:ext>
            </a:extLst>
          </p:cNvPr>
          <p:cNvSpPr txBox="1">
            <a:spLocks noChangeArrowheads="1"/>
          </p:cNvSpPr>
          <p:nvPr/>
        </p:nvSpPr>
        <p:spPr bwMode="auto">
          <a:xfrm>
            <a:off x="4826000" y="2971800"/>
            <a:ext cx="4318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31825">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defTabSz="631825">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defTabSz="631825">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defTabSz="631825">
              <a:spcBef>
                <a:spcPct val="20000"/>
              </a:spcBef>
              <a:buChar char="–"/>
              <a:defRPr sz="2000">
                <a:solidFill>
                  <a:schemeClr val="tx1"/>
                </a:solidFill>
                <a:latin typeface="Arial" pitchFamily="34" charset="0"/>
                <a:ea typeface="ＭＳ Ｐゴシック" pitchFamily="34" charset="-128"/>
              </a:defRPr>
            </a:lvl4pPr>
            <a:lvl5pPr marL="2057400" indent="-228600" defTabSz="631825">
              <a:spcBef>
                <a:spcPct val="20000"/>
              </a:spcBef>
              <a:buChar char="»"/>
              <a:defRPr>
                <a:solidFill>
                  <a:schemeClr val="tx1"/>
                </a:solidFill>
                <a:latin typeface="Arial" pitchFamily="34" charset="0"/>
                <a:ea typeface="ＭＳ Ｐゴシック" pitchFamily="34" charset="-128"/>
              </a:defRPr>
            </a:lvl5pPr>
            <a:lvl6pPr marL="2514600" indent="-228600" defTabSz="631825"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defTabSz="631825"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defTabSz="631825"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defTabSz="631825"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r>
              <a:rPr lang="en-US" altLang="en-US" sz="1800" dirty="0">
                <a:solidFill>
                  <a:schemeClr val="tx1"/>
                </a:solidFill>
                <a:latin typeface="+mn-lt"/>
              </a:rPr>
              <a:t>Dose	=  mg chem/kg body weight </a:t>
            </a:r>
            <a:br>
              <a:rPr lang="en-US" altLang="en-US" sz="1800" dirty="0">
                <a:solidFill>
                  <a:schemeClr val="tx1"/>
                </a:solidFill>
                <a:latin typeface="+mn-lt"/>
              </a:rPr>
            </a:br>
            <a:r>
              <a:rPr lang="en-US" altLang="en-US" sz="1800" dirty="0">
                <a:solidFill>
                  <a:schemeClr val="tx1"/>
                </a:solidFill>
                <a:latin typeface="+mn-lt"/>
              </a:rPr>
              <a:t>		per day</a:t>
            </a:r>
          </a:p>
          <a:p>
            <a:pPr>
              <a:spcBef>
                <a:spcPct val="0"/>
              </a:spcBef>
              <a:buClrTx/>
              <a:buSzTx/>
              <a:buFontTx/>
              <a:buNone/>
              <a:defRPr/>
            </a:pPr>
            <a:r>
              <a:rPr lang="en-US" altLang="en-US" sz="1800" dirty="0">
                <a:solidFill>
                  <a:schemeClr val="tx1"/>
                </a:solidFill>
                <a:latin typeface="+mn-lt"/>
              </a:rPr>
              <a:t>C	=  contaminant concentration </a:t>
            </a:r>
            <a:br>
              <a:rPr lang="en-US" altLang="en-US" sz="1800" dirty="0">
                <a:solidFill>
                  <a:schemeClr val="tx1"/>
                </a:solidFill>
                <a:latin typeface="+mn-lt"/>
              </a:rPr>
            </a:br>
            <a:r>
              <a:rPr lang="en-US" altLang="en-US" sz="1800" dirty="0">
                <a:solidFill>
                  <a:schemeClr val="tx1"/>
                </a:solidFill>
                <a:latin typeface="+mn-lt"/>
              </a:rPr>
              <a:t>		(mg/kg)</a:t>
            </a:r>
          </a:p>
          <a:p>
            <a:pPr>
              <a:spcBef>
                <a:spcPct val="0"/>
              </a:spcBef>
              <a:buClrTx/>
              <a:buSzTx/>
              <a:buFontTx/>
              <a:buNone/>
              <a:defRPr/>
            </a:pPr>
            <a:r>
              <a:rPr lang="en-US" altLang="en-US" sz="1800" dirty="0">
                <a:solidFill>
                  <a:schemeClr val="tx1"/>
                </a:solidFill>
                <a:latin typeface="+mn-lt"/>
              </a:rPr>
              <a:t>IR	=  intake rate (kg/day)</a:t>
            </a:r>
          </a:p>
          <a:p>
            <a:pPr>
              <a:spcBef>
                <a:spcPct val="0"/>
              </a:spcBef>
              <a:buClrTx/>
              <a:buSzTx/>
              <a:buFontTx/>
              <a:buNone/>
              <a:defRPr/>
            </a:pPr>
            <a:r>
              <a:rPr lang="en-US" altLang="en-US" sz="1800" dirty="0">
                <a:solidFill>
                  <a:schemeClr val="tx1"/>
                </a:solidFill>
                <a:latin typeface="+mn-lt"/>
              </a:rPr>
              <a:t>EF	=  exposure frequency (days/year)</a:t>
            </a:r>
          </a:p>
          <a:p>
            <a:pPr>
              <a:spcBef>
                <a:spcPct val="0"/>
              </a:spcBef>
              <a:buClrTx/>
              <a:buSzTx/>
              <a:buFontTx/>
              <a:buNone/>
              <a:defRPr/>
            </a:pPr>
            <a:r>
              <a:rPr lang="en-US" altLang="en-US" sz="1800" dirty="0">
                <a:solidFill>
                  <a:schemeClr val="tx1"/>
                </a:solidFill>
                <a:latin typeface="+mn-lt"/>
              </a:rPr>
              <a:t>ED	=  exposure duration (years)</a:t>
            </a:r>
          </a:p>
          <a:p>
            <a:pPr>
              <a:spcBef>
                <a:spcPct val="0"/>
              </a:spcBef>
              <a:buClrTx/>
              <a:buSzTx/>
              <a:buFontTx/>
              <a:buNone/>
              <a:defRPr/>
            </a:pPr>
            <a:r>
              <a:rPr lang="en-US" altLang="en-US" sz="1800" dirty="0">
                <a:solidFill>
                  <a:schemeClr val="tx1"/>
                </a:solidFill>
                <a:latin typeface="+mn-lt"/>
              </a:rPr>
              <a:t>BW	=  body weight (kg)</a:t>
            </a:r>
          </a:p>
          <a:p>
            <a:pPr>
              <a:spcBef>
                <a:spcPct val="0"/>
              </a:spcBef>
              <a:buClrTx/>
              <a:buSzTx/>
              <a:buFontTx/>
              <a:buNone/>
              <a:defRPr/>
            </a:pPr>
            <a:r>
              <a:rPr lang="en-US" altLang="en-US" sz="1800" dirty="0">
                <a:solidFill>
                  <a:schemeClr val="tx1"/>
                </a:solidFill>
                <a:latin typeface="+mn-lt"/>
              </a:rPr>
              <a:t>AT	=  averaging time (days)</a:t>
            </a:r>
          </a:p>
        </p:txBody>
      </p:sp>
      <p:graphicFrame>
        <p:nvGraphicFramePr>
          <p:cNvPr id="185348" name="Object 1">
            <a:extLst>
              <a:ext uri="{FF2B5EF4-FFF2-40B4-BE49-F238E27FC236}">
                <a16:creationId xmlns:a16="http://schemas.microsoft.com/office/drawing/2014/main" id="{34B7659E-5746-4A88-8314-4B4DE7153D6F}"/>
              </a:ext>
            </a:extLst>
          </p:cNvPr>
          <p:cNvGraphicFramePr>
            <a:graphicFrameLocks noChangeAspect="1"/>
          </p:cNvGraphicFramePr>
          <p:nvPr/>
        </p:nvGraphicFramePr>
        <p:xfrm>
          <a:off x="5181600" y="1676400"/>
          <a:ext cx="3338513" cy="954088"/>
        </p:xfrm>
        <a:graphic>
          <a:graphicData uri="http://schemas.openxmlformats.org/presentationml/2006/ole">
            <mc:AlternateContent xmlns:mc="http://schemas.openxmlformats.org/markup-compatibility/2006">
              <mc:Choice xmlns:v="urn:schemas-microsoft-com:vml" Requires="v">
                <p:oleObj spid="_x0000_s185369" name="Equation" r:id="rId4" imgW="1511300" imgH="431800" progId="Equation.3">
                  <p:embed/>
                </p:oleObj>
              </mc:Choice>
              <mc:Fallback>
                <p:oleObj name="Equation" r:id="rId4" imgW="1511300" imgH="4318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676400"/>
                        <a:ext cx="3338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58" name="TextBox 2">
            <a:extLst>
              <a:ext uri="{FF2B5EF4-FFF2-40B4-BE49-F238E27FC236}">
                <a16:creationId xmlns:a16="http://schemas.microsoft.com/office/drawing/2014/main" id="{3F30A082-0953-4D01-AEE0-3211004B1862}"/>
              </a:ext>
            </a:extLst>
          </p:cNvPr>
          <p:cNvSpPr txBox="1">
            <a:spLocks noChangeArrowheads="1"/>
          </p:cNvSpPr>
          <p:nvPr/>
        </p:nvSpPr>
        <p:spPr bwMode="auto">
          <a:xfrm>
            <a:off x="4826000" y="5781675"/>
            <a:ext cx="416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lgn="ctr">
              <a:spcBef>
                <a:spcPct val="0"/>
              </a:spcBef>
              <a:buClrTx/>
              <a:buSzTx/>
              <a:buFontTx/>
              <a:buNone/>
              <a:defRPr/>
            </a:pPr>
            <a:r>
              <a:rPr lang="en-US" altLang="en-US" sz="2400" b="1" dirty="0">
                <a:solidFill>
                  <a:schemeClr val="accent2"/>
                </a:solidFill>
                <a:latin typeface="+mn-lt"/>
              </a:rPr>
              <a:t>What is the average concentration in this area?</a:t>
            </a:r>
          </a:p>
        </p:txBody>
      </p:sp>
      <p:grpSp>
        <p:nvGrpSpPr>
          <p:cNvPr id="185350" name="Group 2">
            <a:extLst>
              <a:ext uri="{FF2B5EF4-FFF2-40B4-BE49-F238E27FC236}">
                <a16:creationId xmlns:a16="http://schemas.microsoft.com/office/drawing/2014/main" id="{CF461140-DF3A-472E-A675-79B6116E7AA9}"/>
              </a:ext>
            </a:extLst>
          </p:cNvPr>
          <p:cNvGrpSpPr>
            <a:grpSpLocks/>
          </p:cNvGrpSpPr>
          <p:nvPr/>
        </p:nvGrpSpPr>
        <p:grpSpPr bwMode="auto">
          <a:xfrm>
            <a:off x="152400" y="1447800"/>
            <a:ext cx="4673600" cy="5013325"/>
            <a:chOff x="552450" y="1581278"/>
            <a:chExt cx="4673918" cy="5013197"/>
          </a:xfrm>
        </p:grpSpPr>
        <p:pic>
          <p:nvPicPr>
            <p:cNvPr id="185351" name="Picture 9" descr="C:\Users\Juliana\Desktop\Picture2.png">
              <a:extLst>
                <a:ext uri="{FF2B5EF4-FFF2-40B4-BE49-F238E27FC236}">
                  <a16:creationId xmlns:a16="http://schemas.microsoft.com/office/drawing/2014/main" id="{7BE1C38E-0ECE-4B64-8955-91EF543FF5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1581278"/>
              <a:ext cx="4673918" cy="46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TextBox 5">
              <a:extLst>
                <a:ext uri="{FF2B5EF4-FFF2-40B4-BE49-F238E27FC236}">
                  <a16:creationId xmlns:a16="http://schemas.microsoft.com/office/drawing/2014/main" id="{183BF52E-2F0E-4053-B18F-71654C199F2D}"/>
                </a:ext>
              </a:extLst>
            </p:cNvPr>
            <p:cNvSpPr txBox="1">
              <a:spLocks noChangeArrowheads="1"/>
            </p:cNvSpPr>
            <p:nvPr/>
          </p:nvSpPr>
          <p:spPr bwMode="auto">
            <a:xfrm>
              <a:off x="1143040" y="6224597"/>
              <a:ext cx="3254596" cy="36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r>
                <a:rPr lang="en-US" altLang="en-US" sz="1800" b="1" dirty="0">
                  <a:solidFill>
                    <a:schemeClr val="tx1"/>
                  </a:solidFill>
                  <a:latin typeface="+mn-lt"/>
                </a:rPr>
                <a:t>Hypothetical Exposure Area</a:t>
              </a:r>
              <a:endParaRPr lang="en-US" altLang="en-US" sz="1800" b="1" i="1" dirty="0">
                <a:solidFill>
                  <a:schemeClr val="tx1"/>
                </a:solidFill>
                <a:latin typeface="+mn-lt"/>
              </a:endParaRPr>
            </a:p>
          </p:txBody>
        </p:sp>
        <p:sp>
          <p:nvSpPr>
            <p:cNvPr id="2" name="TextBox 1">
              <a:extLst>
                <a:ext uri="{FF2B5EF4-FFF2-40B4-BE49-F238E27FC236}">
                  <a16:creationId xmlns:a16="http://schemas.microsoft.com/office/drawing/2014/main" id="{585AF2A8-DB12-4AE1-8F9B-282E61744923}"/>
                </a:ext>
              </a:extLst>
            </p:cNvPr>
            <p:cNvSpPr txBox="1"/>
            <p:nvPr/>
          </p:nvSpPr>
          <p:spPr>
            <a:xfrm>
              <a:off x="762014" y="1781298"/>
              <a:ext cx="312759" cy="369879"/>
            </a:xfrm>
            <a:prstGeom prst="rect">
              <a:avLst/>
            </a:prstGeom>
            <a:noFill/>
          </p:spPr>
          <p:txBody>
            <a:bodyPr wrap="none">
              <a:spAutoFit/>
            </a:bodyPr>
            <a:lstStyle/>
            <a:p>
              <a:pPr>
                <a:defRPr/>
              </a:pPr>
              <a:r>
                <a:rPr lang="en-US" dirty="0">
                  <a:latin typeface="+mn-lt"/>
                </a:rPr>
                <a:t>5</a:t>
              </a:r>
            </a:p>
          </p:txBody>
        </p:sp>
        <p:sp>
          <p:nvSpPr>
            <p:cNvPr id="10" name="TextBox 9">
              <a:extLst>
                <a:ext uri="{FF2B5EF4-FFF2-40B4-BE49-F238E27FC236}">
                  <a16:creationId xmlns:a16="http://schemas.microsoft.com/office/drawing/2014/main" id="{A183C9FF-8742-4265-B3AC-24E76EB692F6}"/>
                </a:ext>
              </a:extLst>
            </p:cNvPr>
            <p:cNvSpPr txBox="1"/>
            <p:nvPr/>
          </p:nvSpPr>
          <p:spPr>
            <a:xfrm>
              <a:off x="2859245" y="2297223"/>
              <a:ext cx="312758" cy="369878"/>
            </a:xfrm>
            <a:prstGeom prst="rect">
              <a:avLst/>
            </a:prstGeom>
            <a:noFill/>
          </p:spPr>
          <p:txBody>
            <a:bodyPr wrap="none">
              <a:spAutoFit/>
            </a:bodyPr>
            <a:lstStyle/>
            <a:p>
              <a:pPr>
                <a:defRPr/>
              </a:pPr>
              <a:r>
                <a:rPr lang="en-US" dirty="0">
                  <a:latin typeface="+mn-lt"/>
                </a:rPr>
                <a:t>5</a:t>
              </a:r>
            </a:p>
          </p:txBody>
        </p:sp>
        <p:sp>
          <p:nvSpPr>
            <p:cNvPr id="11" name="TextBox 10">
              <a:extLst>
                <a:ext uri="{FF2B5EF4-FFF2-40B4-BE49-F238E27FC236}">
                  <a16:creationId xmlns:a16="http://schemas.microsoft.com/office/drawing/2014/main" id="{90B692B1-2A8F-47C7-B8FE-E89071D7F282}"/>
                </a:ext>
              </a:extLst>
            </p:cNvPr>
            <p:cNvSpPr txBox="1"/>
            <p:nvPr/>
          </p:nvSpPr>
          <p:spPr>
            <a:xfrm>
              <a:off x="1244647" y="2830609"/>
              <a:ext cx="312759" cy="369878"/>
            </a:xfrm>
            <a:prstGeom prst="rect">
              <a:avLst/>
            </a:prstGeom>
            <a:noFill/>
          </p:spPr>
          <p:txBody>
            <a:bodyPr wrap="none">
              <a:spAutoFit/>
            </a:bodyPr>
            <a:lstStyle/>
            <a:p>
              <a:pPr>
                <a:defRPr/>
              </a:pPr>
              <a:r>
                <a:rPr lang="en-US" dirty="0">
                  <a:latin typeface="+mn-lt"/>
                </a:rPr>
                <a:t>5</a:t>
              </a:r>
            </a:p>
          </p:txBody>
        </p:sp>
        <p:sp>
          <p:nvSpPr>
            <p:cNvPr id="12" name="TextBox 11">
              <a:extLst>
                <a:ext uri="{FF2B5EF4-FFF2-40B4-BE49-F238E27FC236}">
                  <a16:creationId xmlns:a16="http://schemas.microsoft.com/office/drawing/2014/main" id="{E7311F80-57EB-42C8-B17F-4D3BAF393CF7}"/>
                </a:ext>
              </a:extLst>
            </p:cNvPr>
            <p:cNvSpPr txBox="1"/>
            <p:nvPr/>
          </p:nvSpPr>
          <p:spPr>
            <a:xfrm>
              <a:off x="1676476" y="1749549"/>
              <a:ext cx="441355" cy="369879"/>
            </a:xfrm>
            <a:prstGeom prst="rect">
              <a:avLst/>
            </a:prstGeom>
            <a:noFill/>
          </p:spPr>
          <p:txBody>
            <a:bodyPr wrap="none">
              <a:spAutoFit/>
            </a:bodyPr>
            <a:lstStyle/>
            <a:p>
              <a:pPr>
                <a:defRPr/>
              </a:pPr>
              <a:r>
                <a:rPr lang="en-US" dirty="0">
                  <a:latin typeface="+mn-lt"/>
                </a:rPr>
                <a:t>50</a:t>
              </a:r>
            </a:p>
          </p:txBody>
        </p:sp>
        <p:sp>
          <p:nvSpPr>
            <p:cNvPr id="13" name="TextBox 12">
              <a:extLst>
                <a:ext uri="{FF2B5EF4-FFF2-40B4-BE49-F238E27FC236}">
                  <a16:creationId xmlns:a16="http://schemas.microsoft.com/office/drawing/2014/main" id="{B9A45BD8-9059-4A6D-A053-AE1445BF855A}"/>
                </a:ext>
              </a:extLst>
            </p:cNvPr>
            <p:cNvSpPr txBox="1"/>
            <p:nvPr/>
          </p:nvSpPr>
          <p:spPr>
            <a:xfrm>
              <a:off x="2743349" y="3592590"/>
              <a:ext cx="312759" cy="369878"/>
            </a:xfrm>
            <a:prstGeom prst="rect">
              <a:avLst/>
            </a:prstGeom>
            <a:noFill/>
          </p:spPr>
          <p:txBody>
            <a:bodyPr wrap="none">
              <a:spAutoFit/>
            </a:bodyPr>
            <a:lstStyle/>
            <a:p>
              <a:pPr>
                <a:defRPr/>
              </a:pPr>
              <a:r>
                <a:rPr lang="en-US" dirty="0">
                  <a:latin typeface="+mn-lt"/>
                </a:rPr>
                <a:t>4</a:t>
              </a:r>
            </a:p>
          </p:txBody>
        </p:sp>
        <p:sp>
          <p:nvSpPr>
            <p:cNvPr id="14" name="TextBox 13">
              <a:extLst>
                <a:ext uri="{FF2B5EF4-FFF2-40B4-BE49-F238E27FC236}">
                  <a16:creationId xmlns:a16="http://schemas.microsoft.com/office/drawing/2014/main" id="{E55D6D97-27AC-4859-84B9-6159CF5BA074}"/>
                </a:ext>
              </a:extLst>
            </p:cNvPr>
            <p:cNvSpPr txBox="1"/>
            <p:nvPr/>
          </p:nvSpPr>
          <p:spPr>
            <a:xfrm>
              <a:off x="565151" y="2201975"/>
              <a:ext cx="441355" cy="369878"/>
            </a:xfrm>
            <a:prstGeom prst="rect">
              <a:avLst/>
            </a:prstGeom>
            <a:noFill/>
          </p:spPr>
          <p:txBody>
            <a:bodyPr wrap="none">
              <a:spAutoFit/>
            </a:bodyPr>
            <a:lstStyle/>
            <a:p>
              <a:pPr>
                <a:defRPr/>
              </a:pPr>
              <a:r>
                <a:rPr lang="en-US" dirty="0">
                  <a:latin typeface="+mn-lt"/>
                </a:rPr>
                <a:t>25</a:t>
              </a:r>
            </a:p>
          </p:txBody>
        </p:sp>
        <p:sp>
          <p:nvSpPr>
            <p:cNvPr id="15" name="TextBox 14">
              <a:extLst>
                <a:ext uri="{FF2B5EF4-FFF2-40B4-BE49-F238E27FC236}">
                  <a16:creationId xmlns:a16="http://schemas.microsoft.com/office/drawing/2014/main" id="{9C047D38-44A0-43CF-91E4-738F768ADC71}"/>
                </a:ext>
              </a:extLst>
            </p:cNvPr>
            <p:cNvSpPr txBox="1"/>
            <p:nvPr/>
          </p:nvSpPr>
          <p:spPr>
            <a:xfrm>
              <a:off x="552450" y="2646464"/>
              <a:ext cx="441355" cy="369878"/>
            </a:xfrm>
            <a:prstGeom prst="rect">
              <a:avLst/>
            </a:prstGeom>
            <a:noFill/>
          </p:spPr>
          <p:txBody>
            <a:bodyPr wrap="none">
              <a:spAutoFit/>
            </a:bodyPr>
            <a:lstStyle/>
            <a:p>
              <a:pPr>
                <a:defRPr/>
              </a:pPr>
              <a:r>
                <a:rPr lang="en-US" dirty="0">
                  <a:latin typeface="+mn-lt"/>
                </a:rPr>
                <a:t>10</a:t>
              </a:r>
            </a:p>
          </p:txBody>
        </p:sp>
        <p:sp>
          <p:nvSpPr>
            <p:cNvPr id="16" name="TextBox 15">
              <a:extLst>
                <a:ext uri="{FF2B5EF4-FFF2-40B4-BE49-F238E27FC236}">
                  <a16:creationId xmlns:a16="http://schemas.microsoft.com/office/drawing/2014/main" id="{CC33D89A-9034-40D3-A0BE-1E76A4CD0A25}"/>
                </a:ext>
              </a:extLst>
            </p:cNvPr>
            <p:cNvSpPr txBox="1"/>
            <p:nvPr/>
          </p:nvSpPr>
          <p:spPr>
            <a:xfrm>
              <a:off x="1047784" y="2373421"/>
              <a:ext cx="568364" cy="368291"/>
            </a:xfrm>
            <a:prstGeom prst="rect">
              <a:avLst/>
            </a:prstGeom>
            <a:noFill/>
          </p:spPr>
          <p:txBody>
            <a:bodyPr wrap="none">
              <a:spAutoFit/>
            </a:bodyPr>
            <a:lstStyle/>
            <a:p>
              <a:pPr>
                <a:defRPr/>
              </a:pPr>
              <a:r>
                <a:rPr lang="en-US" dirty="0">
                  <a:latin typeface="+mn-lt"/>
                </a:rPr>
                <a:t>100</a:t>
              </a:r>
            </a:p>
          </p:txBody>
        </p:sp>
        <p:sp>
          <p:nvSpPr>
            <p:cNvPr id="17" name="TextBox 16">
              <a:extLst>
                <a:ext uri="{FF2B5EF4-FFF2-40B4-BE49-F238E27FC236}">
                  <a16:creationId xmlns:a16="http://schemas.microsoft.com/office/drawing/2014/main" id="{69CA78F2-EA46-4AD5-81C6-BEC9CEDE2D0F}"/>
                </a:ext>
              </a:extLst>
            </p:cNvPr>
            <p:cNvSpPr txBox="1"/>
            <p:nvPr/>
          </p:nvSpPr>
          <p:spPr>
            <a:xfrm>
              <a:off x="1085886" y="1684463"/>
              <a:ext cx="441355" cy="368291"/>
            </a:xfrm>
            <a:prstGeom prst="rect">
              <a:avLst/>
            </a:prstGeom>
            <a:noFill/>
          </p:spPr>
          <p:txBody>
            <a:bodyPr wrap="none">
              <a:spAutoFit/>
            </a:bodyPr>
            <a:lstStyle/>
            <a:p>
              <a:pPr>
                <a:defRPr/>
              </a:pPr>
              <a:r>
                <a:rPr lang="en-US" dirty="0">
                  <a:latin typeface="+mn-lt"/>
                </a:rPr>
                <a:t>10</a:t>
              </a:r>
            </a:p>
          </p:txBody>
        </p:sp>
        <p:sp>
          <p:nvSpPr>
            <p:cNvPr id="18" name="TextBox 17">
              <a:extLst>
                <a:ext uri="{FF2B5EF4-FFF2-40B4-BE49-F238E27FC236}">
                  <a16:creationId xmlns:a16="http://schemas.microsoft.com/office/drawing/2014/main" id="{B10DB05F-0F94-4DBC-9CB7-7E4BD22E0875}"/>
                </a:ext>
              </a:extLst>
            </p:cNvPr>
            <p:cNvSpPr txBox="1"/>
            <p:nvPr/>
          </p:nvSpPr>
          <p:spPr>
            <a:xfrm>
              <a:off x="1524066" y="3973580"/>
              <a:ext cx="441355" cy="369878"/>
            </a:xfrm>
            <a:prstGeom prst="rect">
              <a:avLst/>
            </a:prstGeom>
            <a:noFill/>
          </p:spPr>
          <p:txBody>
            <a:bodyPr wrap="none">
              <a:spAutoFit/>
            </a:bodyPr>
            <a:lstStyle/>
            <a:p>
              <a:pPr>
                <a:defRPr/>
              </a:pPr>
              <a:r>
                <a:rPr lang="en-US" dirty="0">
                  <a:latin typeface="+mn-lt"/>
                </a:rPr>
                <a:t>10</a:t>
              </a:r>
            </a:p>
          </p:txBody>
        </p:sp>
        <p:sp>
          <p:nvSpPr>
            <p:cNvPr id="19" name="TextBox 18">
              <a:extLst>
                <a:ext uri="{FF2B5EF4-FFF2-40B4-BE49-F238E27FC236}">
                  <a16:creationId xmlns:a16="http://schemas.microsoft.com/office/drawing/2014/main" id="{BBD4A5BE-60D7-4241-B634-217DD923862C}"/>
                </a:ext>
              </a:extLst>
            </p:cNvPr>
            <p:cNvSpPr txBox="1"/>
            <p:nvPr/>
          </p:nvSpPr>
          <p:spPr>
            <a:xfrm>
              <a:off x="1676476" y="2646464"/>
              <a:ext cx="441355" cy="369878"/>
            </a:xfrm>
            <a:prstGeom prst="rect">
              <a:avLst/>
            </a:prstGeom>
            <a:noFill/>
          </p:spPr>
          <p:txBody>
            <a:bodyPr wrap="none">
              <a:spAutoFit/>
            </a:bodyPr>
            <a:lstStyle/>
            <a:p>
              <a:pPr>
                <a:defRPr/>
              </a:pPr>
              <a:r>
                <a:rPr lang="en-US" dirty="0">
                  <a:latin typeface="+mn-lt"/>
                </a:rPr>
                <a:t>80</a:t>
              </a:r>
            </a:p>
          </p:txBody>
        </p:sp>
        <p:sp>
          <p:nvSpPr>
            <p:cNvPr id="20" name="TextBox 19">
              <a:extLst>
                <a:ext uri="{FF2B5EF4-FFF2-40B4-BE49-F238E27FC236}">
                  <a16:creationId xmlns:a16="http://schemas.microsoft.com/office/drawing/2014/main" id="{03204911-E499-4EE7-8AEA-C26CFB2365DF}"/>
                </a:ext>
              </a:extLst>
            </p:cNvPr>
            <p:cNvSpPr txBox="1"/>
            <p:nvPr/>
          </p:nvSpPr>
          <p:spPr>
            <a:xfrm>
              <a:off x="1676476" y="2216262"/>
              <a:ext cx="441355" cy="369879"/>
            </a:xfrm>
            <a:prstGeom prst="rect">
              <a:avLst/>
            </a:prstGeom>
            <a:noFill/>
          </p:spPr>
          <p:txBody>
            <a:bodyPr wrap="none">
              <a:spAutoFit/>
            </a:bodyPr>
            <a:lstStyle/>
            <a:p>
              <a:pPr>
                <a:defRPr/>
              </a:pPr>
              <a:r>
                <a:rPr lang="en-US" dirty="0">
                  <a:latin typeface="+mn-lt"/>
                </a:rPr>
                <a:t>75</a:t>
              </a:r>
            </a:p>
          </p:txBody>
        </p:sp>
        <p:sp>
          <p:nvSpPr>
            <p:cNvPr id="21" name="TextBox 20">
              <a:extLst>
                <a:ext uri="{FF2B5EF4-FFF2-40B4-BE49-F238E27FC236}">
                  <a16:creationId xmlns:a16="http://schemas.microsoft.com/office/drawing/2014/main" id="{4E194442-4302-453F-B6F8-4D5CCE7BA285}"/>
                </a:ext>
              </a:extLst>
            </p:cNvPr>
            <p:cNvSpPr txBox="1"/>
            <p:nvPr/>
          </p:nvSpPr>
          <p:spPr>
            <a:xfrm>
              <a:off x="3892777" y="3703712"/>
              <a:ext cx="504859" cy="368291"/>
            </a:xfrm>
            <a:prstGeom prst="rect">
              <a:avLst/>
            </a:prstGeom>
            <a:noFill/>
          </p:spPr>
          <p:txBody>
            <a:bodyPr wrap="none">
              <a:spAutoFit/>
            </a:bodyPr>
            <a:lstStyle/>
            <a:p>
              <a:pPr>
                <a:defRPr/>
              </a:pPr>
              <a:r>
                <a:rPr lang="en-US" dirty="0">
                  <a:latin typeface="+mn-lt"/>
                </a:rPr>
                <a:t>0.3</a:t>
              </a:r>
            </a:p>
          </p:txBody>
        </p:sp>
        <p:sp>
          <p:nvSpPr>
            <p:cNvPr id="22" name="TextBox 21">
              <a:extLst>
                <a:ext uri="{FF2B5EF4-FFF2-40B4-BE49-F238E27FC236}">
                  <a16:creationId xmlns:a16="http://schemas.microsoft.com/office/drawing/2014/main" id="{5AF6C37A-C6C9-41F4-B861-F8731D304E1A}"/>
                </a:ext>
              </a:extLst>
            </p:cNvPr>
            <p:cNvSpPr txBox="1"/>
            <p:nvPr/>
          </p:nvSpPr>
          <p:spPr>
            <a:xfrm>
              <a:off x="2732236" y="5199099"/>
              <a:ext cx="314346" cy="369878"/>
            </a:xfrm>
            <a:prstGeom prst="rect">
              <a:avLst/>
            </a:prstGeom>
            <a:noFill/>
          </p:spPr>
          <p:txBody>
            <a:bodyPr wrap="none">
              <a:spAutoFit/>
            </a:bodyPr>
            <a:lstStyle/>
            <a:p>
              <a:pPr>
                <a:defRPr/>
              </a:pPr>
              <a:r>
                <a:rPr lang="en-US" dirty="0">
                  <a:latin typeface="+mn-lt"/>
                </a:rPr>
                <a:t>1</a:t>
              </a:r>
            </a:p>
          </p:txBody>
        </p:sp>
        <p:sp>
          <p:nvSpPr>
            <p:cNvPr id="23" name="TextBox 22">
              <a:extLst>
                <a:ext uri="{FF2B5EF4-FFF2-40B4-BE49-F238E27FC236}">
                  <a16:creationId xmlns:a16="http://schemas.microsoft.com/office/drawing/2014/main" id="{4B028AD4-F53B-41A6-9D2B-7AE3E7387230}"/>
                </a:ext>
              </a:extLst>
            </p:cNvPr>
            <p:cNvSpPr txBox="1"/>
            <p:nvPr/>
          </p:nvSpPr>
          <p:spPr>
            <a:xfrm>
              <a:off x="4245226" y="1868609"/>
              <a:ext cx="504859" cy="368291"/>
            </a:xfrm>
            <a:prstGeom prst="rect">
              <a:avLst/>
            </a:prstGeom>
            <a:noFill/>
          </p:spPr>
          <p:txBody>
            <a:bodyPr wrap="none">
              <a:spAutoFit/>
            </a:bodyPr>
            <a:lstStyle/>
            <a:p>
              <a:pPr>
                <a:defRPr/>
              </a:pPr>
              <a:r>
                <a:rPr lang="en-US" dirty="0">
                  <a:latin typeface="+mn-lt"/>
                </a:rPr>
                <a:t>0.5</a:t>
              </a:r>
            </a:p>
          </p:txBody>
        </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4">
            <a:extLst>
              <a:ext uri="{FF2B5EF4-FFF2-40B4-BE49-F238E27FC236}">
                <a16:creationId xmlns:a16="http://schemas.microsoft.com/office/drawing/2014/main" id="{7659F17B-F44F-49BB-8450-387A348EFFCA}"/>
              </a:ext>
            </a:extLst>
          </p:cNvPr>
          <p:cNvSpPr>
            <a:spLocks noGrp="1" noChangeArrowheads="1"/>
          </p:cNvSpPr>
          <p:nvPr>
            <p:ph type="title"/>
          </p:nvPr>
        </p:nvSpPr>
        <p:spPr/>
        <p:txBody>
          <a:bodyPr/>
          <a:lstStyle/>
          <a:p>
            <a:r>
              <a:rPr lang="en-US" altLang="en-US">
                <a:ea typeface="ＭＳ Ｐゴシック" panose="020B0600070205080204" pitchFamily="34" charset="-128"/>
              </a:rPr>
              <a:t>Exposure Concentrations</a:t>
            </a:r>
            <a:br>
              <a:rPr lang="en-US" altLang="en-US">
                <a:ea typeface="ＭＳ Ｐゴシック" panose="020B0600070205080204" pitchFamily="34" charset="-128"/>
              </a:rPr>
            </a:br>
            <a:r>
              <a:rPr lang="en-US" altLang="en-US" sz="1800">
                <a:ea typeface="ＭＳ Ｐゴシック" panose="020B0600070205080204" pitchFamily="34" charset="-128"/>
              </a:rPr>
              <a:t>Upper Confidence Limits on the Mean</a:t>
            </a:r>
          </a:p>
        </p:txBody>
      </p:sp>
      <p:sp>
        <p:nvSpPr>
          <p:cNvPr id="187395" name="Rectangle 7">
            <a:extLst>
              <a:ext uri="{FF2B5EF4-FFF2-40B4-BE49-F238E27FC236}">
                <a16:creationId xmlns:a16="http://schemas.microsoft.com/office/drawing/2014/main" id="{36A4CB32-485B-4D0A-9A91-FA4E36E2A5BD}"/>
              </a:ext>
            </a:extLst>
          </p:cNvPr>
          <p:cNvSpPr>
            <a:spLocks noChangeArrowheads="1"/>
          </p:cNvSpPr>
          <p:nvPr/>
        </p:nvSpPr>
        <p:spPr bwMode="auto">
          <a:xfrm>
            <a:off x="2362200" y="1524000"/>
            <a:ext cx="4267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pic>
        <p:nvPicPr>
          <p:cNvPr id="73732" name="Picture 9">
            <a:extLst>
              <a:ext uri="{FF2B5EF4-FFF2-40B4-BE49-F238E27FC236}">
                <a16:creationId xmlns:a16="http://schemas.microsoft.com/office/drawing/2014/main" id="{2C92D7B0-C90B-435B-8875-A1518C9AF1DA}"/>
              </a:ext>
            </a:extLst>
          </p:cNvPr>
          <p:cNvPicPr>
            <a:picLocks noChangeAspect="1" noChangeArrowheads="1"/>
          </p:cNvPicPr>
          <p:nvPr/>
        </p:nvPicPr>
        <p:blipFill>
          <a:blip r:embed="rId3"/>
          <a:srcRect/>
          <a:stretch>
            <a:fillRect/>
          </a:stretch>
        </p:blipFill>
        <p:spPr bwMode="auto">
          <a:xfrm>
            <a:off x="188913" y="1676400"/>
            <a:ext cx="872648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5" name="Group 4">
            <a:extLst>
              <a:ext uri="{FF2B5EF4-FFF2-40B4-BE49-F238E27FC236}">
                <a16:creationId xmlns:a16="http://schemas.microsoft.com/office/drawing/2014/main" id="{B98B362C-C799-4E47-B758-BD8E4EA1D3BF}"/>
              </a:ext>
            </a:extLst>
          </p:cNvPr>
          <p:cNvGrpSpPr>
            <a:grpSpLocks/>
          </p:cNvGrpSpPr>
          <p:nvPr/>
        </p:nvGrpSpPr>
        <p:grpSpPr bwMode="auto">
          <a:xfrm>
            <a:off x="7239000" y="2438400"/>
            <a:ext cx="1074738" cy="3005138"/>
            <a:chOff x="2362200" y="2404646"/>
            <a:chExt cx="1074333" cy="3005554"/>
          </a:xfrm>
        </p:grpSpPr>
        <p:cxnSp>
          <p:nvCxnSpPr>
            <p:cNvPr id="3" name="Straight Connector 2">
              <a:extLst>
                <a:ext uri="{FF2B5EF4-FFF2-40B4-BE49-F238E27FC236}">
                  <a16:creationId xmlns:a16="http://schemas.microsoft.com/office/drawing/2014/main" id="{2543009A-A332-4FB8-B5E7-01EF990E791D}"/>
                </a:ext>
              </a:extLst>
            </p:cNvPr>
            <p:cNvCxnSpPr/>
            <p:nvPr/>
          </p:nvCxnSpPr>
          <p:spPr bwMode="auto">
            <a:xfrm>
              <a:off x="2362200" y="2514199"/>
              <a:ext cx="0" cy="2896001"/>
            </a:xfrm>
            <a:prstGeom prst="line">
              <a:avLst/>
            </a:prstGeom>
            <a:solidFill>
              <a:schemeClr val="accent1"/>
            </a:solidFill>
            <a:ln w="31750" cap="flat" cmpd="sng" algn="ctr">
              <a:solidFill>
                <a:schemeClr val="bg1">
                  <a:lumMod val="50000"/>
                </a:schemeClr>
              </a:solidFill>
              <a:prstDash val="dash"/>
              <a:miter lim="800000"/>
              <a:headEnd type="none" w="med" len="med"/>
              <a:tailEnd type="none" w="med" len="med"/>
            </a:ln>
            <a:effectLst/>
          </p:spPr>
        </p:cxnSp>
        <p:sp>
          <p:nvSpPr>
            <p:cNvPr id="14" name="TextBox 13">
              <a:extLst>
                <a:ext uri="{FF2B5EF4-FFF2-40B4-BE49-F238E27FC236}">
                  <a16:creationId xmlns:a16="http://schemas.microsoft.com/office/drawing/2014/main" id="{27BEDDEE-E5BC-4632-871C-588B753D4659}"/>
                </a:ext>
              </a:extLst>
            </p:cNvPr>
            <p:cNvSpPr txBox="1"/>
            <p:nvPr/>
          </p:nvSpPr>
          <p:spPr>
            <a:xfrm>
              <a:off x="2362200" y="2404646"/>
              <a:ext cx="1074333" cy="770045"/>
            </a:xfrm>
            <a:prstGeom prst="rect">
              <a:avLst/>
            </a:prstGeom>
            <a:noFill/>
          </p:spPr>
          <p:txBody>
            <a:bodyPr wrap="none">
              <a:spAutoFit/>
            </a:bodyPr>
            <a:lstStyle/>
            <a:p>
              <a:pPr>
                <a:defRPr/>
              </a:pPr>
              <a:r>
                <a:rPr lang="en-US" sz="1600" b="1" dirty="0">
                  <a:solidFill>
                    <a:schemeClr val="bg1">
                      <a:lumMod val="50000"/>
                    </a:schemeClr>
                  </a:solidFill>
                  <a:latin typeface="Arial" charset="0"/>
                </a:rPr>
                <a:t>95%</a:t>
              </a:r>
            </a:p>
            <a:p>
              <a:pPr>
                <a:defRPr/>
              </a:pPr>
              <a:r>
                <a:rPr lang="en-US" sz="1600" b="1" dirty="0">
                  <a:solidFill>
                    <a:srgbClr val="C00000"/>
                  </a:solidFill>
                  <a:latin typeface="Arial" charset="0"/>
                </a:rPr>
                <a:t>86 mg/kg</a:t>
              </a:r>
            </a:p>
            <a:p>
              <a:pPr>
                <a:defRPr/>
              </a:pPr>
              <a:endParaRPr lang="en-US" sz="1200" b="1" dirty="0">
                <a:solidFill>
                  <a:schemeClr val="bg1">
                    <a:lumMod val="50000"/>
                  </a:schemeClr>
                </a:solidFill>
                <a:latin typeface="Arial" charset="0"/>
              </a:endParaRPr>
            </a:p>
          </p:txBody>
        </p:sp>
      </p:grpSp>
      <p:grpSp>
        <p:nvGrpSpPr>
          <p:cNvPr id="19" name="Group 18">
            <a:extLst>
              <a:ext uri="{FF2B5EF4-FFF2-40B4-BE49-F238E27FC236}">
                <a16:creationId xmlns:a16="http://schemas.microsoft.com/office/drawing/2014/main" id="{2075D2C2-E9B3-40F9-B212-5713F3E19714}"/>
              </a:ext>
            </a:extLst>
          </p:cNvPr>
          <p:cNvGrpSpPr>
            <a:grpSpLocks/>
          </p:cNvGrpSpPr>
          <p:nvPr/>
        </p:nvGrpSpPr>
        <p:grpSpPr bwMode="auto">
          <a:xfrm>
            <a:off x="2757488" y="2405063"/>
            <a:ext cx="1782762" cy="3005137"/>
            <a:chOff x="2362200" y="2404646"/>
            <a:chExt cx="1782860" cy="3005554"/>
          </a:xfrm>
        </p:grpSpPr>
        <p:cxnSp>
          <p:nvCxnSpPr>
            <p:cNvPr id="20" name="Straight Connector 19">
              <a:extLst>
                <a:ext uri="{FF2B5EF4-FFF2-40B4-BE49-F238E27FC236}">
                  <a16:creationId xmlns:a16="http://schemas.microsoft.com/office/drawing/2014/main" id="{F3DE3856-62C0-4B94-B11F-970F7B5DE225}"/>
                </a:ext>
              </a:extLst>
            </p:cNvPr>
            <p:cNvCxnSpPr/>
            <p:nvPr/>
          </p:nvCxnSpPr>
          <p:spPr bwMode="auto">
            <a:xfrm>
              <a:off x="2362200" y="2514198"/>
              <a:ext cx="0" cy="2896002"/>
            </a:xfrm>
            <a:prstGeom prst="line">
              <a:avLst/>
            </a:prstGeom>
            <a:solidFill>
              <a:schemeClr val="accent1"/>
            </a:solidFill>
            <a:ln w="31750" cap="flat" cmpd="sng" algn="ctr">
              <a:solidFill>
                <a:schemeClr val="bg1">
                  <a:lumMod val="50000"/>
                </a:schemeClr>
              </a:solidFill>
              <a:prstDash val="dash"/>
              <a:miter lim="800000"/>
              <a:headEnd type="none" w="med" len="med"/>
              <a:tailEnd type="none" w="med" len="med"/>
            </a:ln>
            <a:effectLst/>
          </p:spPr>
        </p:cxnSp>
        <p:sp>
          <p:nvSpPr>
            <p:cNvPr id="21" name="TextBox 20">
              <a:extLst>
                <a:ext uri="{FF2B5EF4-FFF2-40B4-BE49-F238E27FC236}">
                  <a16:creationId xmlns:a16="http://schemas.microsoft.com/office/drawing/2014/main" id="{47E16758-72B6-438D-9663-C8ABA2F0D216}"/>
                </a:ext>
              </a:extLst>
            </p:cNvPr>
            <p:cNvSpPr txBox="1"/>
            <p:nvPr/>
          </p:nvSpPr>
          <p:spPr>
            <a:xfrm>
              <a:off x="2362200" y="2404646"/>
              <a:ext cx="1782860" cy="584281"/>
            </a:xfrm>
            <a:prstGeom prst="rect">
              <a:avLst/>
            </a:prstGeom>
            <a:noFill/>
          </p:spPr>
          <p:txBody>
            <a:bodyPr wrap="none">
              <a:spAutoFit/>
            </a:bodyPr>
            <a:lstStyle/>
            <a:p>
              <a:pPr>
                <a:defRPr/>
              </a:pPr>
              <a:r>
                <a:rPr lang="en-US" sz="1600" b="1" dirty="0">
                  <a:solidFill>
                    <a:schemeClr val="bg1">
                      <a:lumMod val="50000"/>
                    </a:schemeClr>
                  </a:solidFill>
                  <a:latin typeface="Arial" charset="0"/>
                </a:rPr>
                <a:t>Arithmetic Mean</a:t>
              </a:r>
            </a:p>
            <a:p>
              <a:pPr>
                <a:defRPr/>
              </a:pPr>
              <a:r>
                <a:rPr lang="en-US" sz="1600" b="1" dirty="0">
                  <a:solidFill>
                    <a:srgbClr val="C00000"/>
                  </a:solidFill>
                  <a:latin typeface="Arial" charset="0"/>
                </a:rPr>
                <a:t>25 mg/kg</a:t>
              </a:r>
              <a:endParaRPr lang="en-US" sz="1200" b="1" dirty="0">
                <a:solidFill>
                  <a:srgbClr val="C00000"/>
                </a:solidFill>
                <a:latin typeface="Arial" charset="0"/>
              </a:endParaRPr>
            </a:p>
          </p:txBody>
        </p:sp>
      </p:grpSp>
      <p:grpSp>
        <p:nvGrpSpPr>
          <p:cNvPr id="22" name="Group 21">
            <a:extLst>
              <a:ext uri="{FF2B5EF4-FFF2-40B4-BE49-F238E27FC236}">
                <a16:creationId xmlns:a16="http://schemas.microsoft.com/office/drawing/2014/main" id="{4FFC29C2-98D1-4DFD-BA93-B3B64C29D5C5}"/>
              </a:ext>
            </a:extLst>
          </p:cNvPr>
          <p:cNvGrpSpPr>
            <a:grpSpLocks/>
          </p:cNvGrpSpPr>
          <p:nvPr/>
        </p:nvGrpSpPr>
        <p:grpSpPr bwMode="auto">
          <a:xfrm>
            <a:off x="5181600" y="2438400"/>
            <a:ext cx="1382713" cy="3005138"/>
            <a:chOff x="2362200" y="2404646"/>
            <a:chExt cx="1382110" cy="3005554"/>
          </a:xfrm>
        </p:grpSpPr>
        <p:cxnSp>
          <p:nvCxnSpPr>
            <p:cNvPr id="23" name="Straight Connector 22">
              <a:extLst>
                <a:ext uri="{FF2B5EF4-FFF2-40B4-BE49-F238E27FC236}">
                  <a16:creationId xmlns:a16="http://schemas.microsoft.com/office/drawing/2014/main" id="{52013713-2560-42D3-ADBB-E171B19282FC}"/>
                </a:ext>
              </a:extLst>
            </p:cNvPr>
            <p:cNvCxnSpPr/>
            <p:nvPr/>
          </p:nvCxnSpPr>
          <p:spPr bwMode="auto">
            <a:xfrm>
              <a:off x="2362200" y="2514199"/>
              <a:ext cx="0" cy="2896001"/>
            </a:xfrm>
            <a:prstGeom prst="line">
              <a:avLst/>
            </a:prstGeom>
            <a:solidFill>
              <a:schemeClr val="accent1"/>
            </a:solidFill>
            <a:ln w="31750" cap="flat" cmpd="sng" algn="ctr">
              <a:solidFill>
                <a:schemeClr val="bg1">
                  <a:lumMod val="50000"/>
                </a:schemeClr>
              </a:solidFill>
              <a:prstDash val="dash"/>
              <a:miter lim="800000"/>
              <a:headEnd type="none" w="med" len="med"/>
              <a:tailEnd type="none" w="med" len="med"/>
            </a:ln>
            <a:effectLst/>
          </p:spPr>
        </p:cxnSp>
        <p:sp>
          <p:nvSpPr>
            <p:cNvPr id="24" name="TextBox 23">
              <a:extLst>
                <a:ext uri="{FF2B5EF4-FFF2-40B4-BE49-F238E27FC236}">
                  <a16:creationId xmlns:a16="http://schemas.microsoft.com/office/drawing/2014/main" id="{AD301A47-147E-4C83-B98E-3567FAA068F6}"/>
                </a:ext>
              </a:extLst>
            </p:cNvPr>
            <p:cNvSpPr txBox="1"/>
            <p:nvPr/>
          </p:nvSpPr>
          <p:spPr>
            <a:xfrm>
              <a:off x="2362200" y="2404646"/>
              <a:ext cx="1382110" cy="830378"/>
            </a:xfrm>
            <a:prstGeom prst="rect">
              <a:avLst/>
            </a:prstGeom>
            <a:noFill/>
          </p:spPr>
          <p:txBody>
            <a:bodyPr wrap="none">
              <a:spAutoFit/>
            </a:bodyPr>
            <a:lstStyle/>
            <a:p>
              <a:pPr>
                <a:defRPr/>
              </a:pPr>
              <a:r>
                <a:rPr lang="en-US" sz="1600" b="1" dirty="0">
                  <a:solidFill>
                    <a:schemeClr val="bg1">
                      <a:lumMod val="50000"/>
                    </a:schemeClr>
                  </a:solidFill>
                  <a:latin typeface="Arial" charset="0"/>
                </a:rPr>
                <a:t>95% UCL </a:t>
              </a:r>
            </a:p>
            <a:p>
              <a:pPr>
                <a:defRPr/>
              </a:pPr>
              <a:r>
                <a:rPr lang="en-US" sz="1600" b="1" dirty="0">
                  <a:solidFill>
                    <a:schemeClr val="bg1">
                      <a:lumMod val="50000"/>
                    </a:schemeClr>
                  </a:solidFill>
                  <a:latin typeface="Arial" charset="0"/>
                </a:rPr>
                <a:t>on the Mean</a:t>
              </a:r>
            </a:p>
            <a:p>
              <a:pPr>
                <a:defRPr/>
              </a:pPr>
              <a:r>
                <a:rPr lang="en-US" sz="1600" b="1" dirty="0">
                  <a:solidFill>
                    <a:srgbClr val="C00000"/>
                  </a:solidFill>
                  <a:latin typeface="Arial" charset="0"/>
                </a:rPr>
                <a:t>58 mg/kg</a:t>
              </a:r>
              <a:endParaRPr lang="en-US" sz="1200" b="1" dirty="0">
                <a:solidFill>
                  <a:srgbClr val="C00000"/>
                </a:solidFill>
                <a:latin typeface="Arial" charset="0"/>
              </a:endParaRPr>
            </a:p>
          </p:txBody>
        </p:sp>
      </p:grpSp>
      <p:sp>
        <p:nvSpPr>
          <p:cNvPr id="187400" name="TextBox 5">
            <a:extLst>
              <a:ext uri="{FF2B5EF4-FFF2-40B4-BE49-F238E27FC236}">
                <a16:creationId xmlns:a16="http://schemas.microsoft.com/office/drawing/2014/main" id="{5E520EAF-0AC3-4A0E-AB51-FE74A80BC905}"/>
              </a:ext>
            </a:extLst>
          </p:cNvPr>
          <p:cNvSpPr txBox="1">
            <a:spLocks noChangeArrowheads="1"/>
          </p:cNvSpPr>
          <p:nvPr/>
        </p:nvSpPr>
        <p:spPr bwMode="auto">
          <a:xfrm>
            <a:off x="3217863" y="6411913"/>
            <a:ext cx="255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b="1">
                <a:solidFill>
                  <a:schemeClr val="tx1"/>
                </a:solidFill>
              </a:rPr>
              <a:t>Based on 15 Samples</a:t>
            </a:r>
            <a:endParaRPr lang="en-US" altLang="en-US" sz="1800" b="1" i="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13EF348-6BFF-4CD7-AEC3-3A2EAE849F14}"/>
              </a:ext>
            </a:extLst>
          </p:cNvPr>
          <p:cNvSpPr>
            <a:spLocks noGrp="1"/>
          </p:cNvSpPr>
          <p:nvPr>
            <p:ph type="title"/>
          </p:nvPr>
        </p:nvSpPr>
        <p:spPr/>
        <p:txBody>
          <a:bodyPr/>
          <a:lstStyle/>
          <a:p>
            <a:pPr>
              <a:defRPr/>
            </a:pPr>
            <a:r>
              <a:rPr lang="en-US" altLang="en-US" dirty="0">
                <a:latin typeface="+mn-lt"/>
                <a:ea typeface="ＭＳ Ｐゴシック" pitchFamily="34" charset="-128"/>
              </a:rPr>
              <a:t>RISK-3</a:t>
            </a:r>
            <a:br>
              <a:rPr lang="en-US" altLang="en-US" dirty="0">
                <a:latin typeface="+mn-lt"/>
                <a:ea typeface="ＭＳ Ｐゴシック" pitchFamily="34" charset="-128"/>
              </a:rPr>
            </a:br>
            <a:r>
              <a:rPr lang="en-US" altLang="en-US" dirty="0">
                <a:latin typeface="+mn-lt"/>
                <a:ea typeface="ＭＳ Ｐゴシック" pitchFamily="34" charset="-128"/>
              </a:rPr>
              <a:t>Not Your Typical Risk Guidance</a:t>
            </a:r>
          </a:p>
        </p:txBody>
      </p:sp>
      <p:sp>
        <p:nvSpPr>
          <p:cNvPr id="23555" name="Content Placeholder 2">
            <a:extLst>
              <a:ext uri="{FF2B5EF4-FFF2-40B4-BE49-F238E27FC236}">
                <a16:creationId xmlns:a16="http://schemas.microsoft.com/office/drawing/2014/main" id="{6FD1D35C-C277-481E-BC22-054D269223FA}"/>
              </a:ext>
            </a:extLst>
          </p:cNvPr>
          <p:cNvSpPr>
            <a:spLocks noGrp="1"/>
          </p:cNvSpPr>
          <p:nvPr>
            <p:ph sz="half" idx="1"/>
          </p:nvPr>
        </p:nvSpPr>
        <p:spPr>
          <a:xfrm>
            <a:off x="609600" y="2667000"/>
            <a:ext cx="3962400" cy="3048000"/>
          </a:xfrm>
        </p:spPr>
        <p:txBody>
          <a:bodyPr/>
          <a:lstStyle/>
          <a:p>
            <a:pPr>
              <a:lnSpc>
                <a:spcPct val="80000"/>
              </a:lnSpc>
            </a:pPr>
            <a:r>
              <a:rPr lang="en-US" altLang="en-US" sz="2200">
                <a:ea typeface="ＭＳ Ｐゴシック" panose="020B0600070205080204" pitchFamily="34" charset="-128"/>
              </a:rPr>
              <a:t>Not a </a:t>
            </a:r>
            <a:r>
              <a:rPr lang="ja-JP" altLang="en-US" sz="2200">
                <a:ea typeface="ＭＳ Ｐゴシック" panose="020B0600070205080204" pitchFamily="34" charset="-128"/>
              </a:rPr>
              <a:t>“</a:t>
            </a:r>
            <a:r>
              <a:rPr lang="en-US" altLang="ja-JP" sz="2200">
                <a:ea typeface="ＭＳ Ｐゴシック" panose="020B0600070205080204" pitchFamily="34" charset="-128"/>
              </a:rPr>
              <a:t>how to</a:t>
            </a:r>
            <a:r>
              <a:rPr lang="ja-JP" altLang="en-US" sz="2200">
                <a:ea typeface="ＭＳ Ｐゴシック" panose="020B0600070205080204" pitchFamily="34" charset="-128"/>
              </a:rPr>
              <a:t>”</a:t>
            </a:r>
            <a:r>
              <a:rPr lang="en-US" altLang="ja-JP" sz="2200">
                <a:ea typeface="ＭＳ Ｐゴシック" panose="020B0600070205080204" pitchFamily="34" charset="-128"/>
              </a:rPr>
              <a:t> guide for risk assessments</a:t>
            </a:r>
          </a:p>
          <a:p>
            <a:pPr>
              <a:lnSpc>
                <a:spcPct val="80000"/>
              </a:lnSpc>
            </a:pPr>
            <a:r>
              <a:rPr lang="en-US" altLang="en-US" sz="2200">
                <a:ea typeface="ＭＳ Ｐゴシック" panose="020B0600070205080204" pitchFamily="34" charset="-128"/>
              </a:rPr>
              <a:t>Focuses on key technical issues</a:t>
            </a:r>
          </a:p>
          <a:p>
            <a:pPr>
              <a:lnSpc>
                <a:spcPct val="80000"/>
              </a:lnSpc>
            </a:pPr>
            <a:r>
              <a:rPr lang="en-US" altLang="en-US" sz="2200">
                <a:ea typeface="ＭＳ Ｐゴシック" panose="020B0600070205080204" pitchFamily="34" charset="-128"/>
              </a:rPr>
              <a:t>Provides “options” for resolving each issue</a:t>
            </a:r>
          </a:p>
          <a:p>
            <a:pPr lvl="1">
              <a:lnSpc>
                <a:spcPct val="80000"/>
              </a:lnSpc>
            </a:pPr>
            <a:r>
              <a:rPr lang="en-US" altLang="en-US" sz="1900">
                <a:ea typeface="ＭＳ Ｐゴシック" panose="020B0600070205080204" pitchFamily="34" charset="-128"/>
              </a:rPr>
              <a:t>Alternatives</a:t>
            </a:r>
          </a:p>
          <a:p>
            <a:pPr lvl="1">
              <a:lnSpc>
                <a:spcPct val="80000"/>
              </a:lnSpc>
            </a:pPr>
            <a:r>
              <a:rPr lang="en-US" altLang="en-US" sz="1900">
                <a:ea typeface="ＭＳ Ｐゴシック" panose="020B0600070205080204" pitchFamily="34" charset="-128"/>
              </a:rPr>
              <a:t>Recommendations </a:t>
            </a:r>
          </a:p>
          <a:p>
            <a:pPr lvl="1">
              <a:lnSpc>
                <a:spcPct val="80000"/>
              </a:lnSpc>
            </a:pPr>
            <a:r>
              <a:rPr lang="en-US" altLang="en-US" sz="1900">
                <a:ea typeface="ＭＳ Ｐゴシック" panose="020B0600070205080204" pitchFamily="34" charset="-128"/>
              </a:rPr>
              <a:t>Solutions</a:t>
            </a:r>
          </a:p>
          <a:p>
            <a:pPr lvl="1">
              <a:lnSpc>
                <a:spcPct val="80000"/>
              </a:lnSpc>
            </a:pPr>
            <a:r>
              <a:rPr lang="en-US" altLang="en-US" sz="1900">
                <a:ea typeface="ＭＳ Ｐゴシック" panose="020B0600070205080204" pitchFamily="34" charset="-128"/>
              </a:rPr>
              <a:t>Approaches</a:t>
            </a:r>
          </a:p>
        </p:txBody>
      </p:sp>
      <p:pic>
        <p:nvPicPr>
          <p:cNvPr id="23556" name="Picture 8" descr="C:\Users\D_marque\AppData\Local\Microsoft\Windows\Temporary Internet Files\Content.IE5\WX1J3T0B\MC900295538[1].wmf">
            <a:extLst>
              <a:ext uri="{FF2B5EF4-FFF2-40B4-BE49-F238E27FC236}">
                <a16:creationId xmlns:a16="http://schemas.microsoft.com/office/drawing/2014/main" id="{791570FF-AA38-42EB-B3C1-1E0F4FF01C5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80038" y="3157538"/>
            <a:ext cx="2193925" cy="1457325"/>
          </a:xfrm>
          <a:noFill/>
        </p:spPr>
      </p:pic>
      <p:sp>
        <p:nvSpPr>
          <p:cNvPr id="6" name="TextBox 5">
            <a:extLst>
              <a:ext uri="{FF2B5EF4-FFF2-40B4-BE49-F238E27FC236}">
                <a16:creationId xmlns:a16="http://schemas.microsoft.com/office/drawing/2014/main" id="{8F3132DB-7514-40F5-84C2-0F35179115EC}"/>
              </a:ext>
            </a:extLst>
          </p:cNvPr>
          <p:cNvSpPr txBox="1"/>
          <p:nvPr/>
        </p:nvSpPr>
        <p:spPr>
          <a:xfrm>
            <a:off x="579438" y="1676400"/>
            <a:ext cx="7802562" cy="954088"/>
          </a:xfrm>
          <a:prstGeom prst="rect">
            <a:avLst/>
          </a:prstGeom>
          <a:noFill/>
        </p:spPr>
        <p:txBody>
          <a:bodyPr>
            <a:spAutoFit/>
          </a:bodyPr>
          <a:lstStyle/>
          <a:p>
            <a:pPr>
              <a:defRPr/>
            </a:pPr>
            <a:r>
              <a:rPr lang="en-US" sz="2800" i="1" dirty="0">
                <a:solidFill>
                  <a:srgbClr val="333399"/>
                </a:solidFill>
                <a:latin typeface="+mn-lt"/>
                <a:ea typeface="ＭＳ Ｐゴシック" charset="0"/>
                <a:cs typeface="ＭＳ Ｐゴシック" charset="0"/>
              </a:rPr>
              <a:t>Decision Making at Contaminated Sites: Issues and Options in Human Health Risk Assessment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442" name="Group 46">
            <a:extLst>
              <a:ext uri="{FF2B5EF4-FFF2-40B4-BE49-F238E27FC236}">
                <a16:creationId xmlns:a16="http://schemas.microsoft.com/office/drawing/2014/main" id="{0407E3B0-B656-4A2D-AE9D-597B426C771A}"/>
              </a:ext>
            </a:extLst>
          </p:cNvPr>
          <p:cNvGrpSpPr>
            <a:grpSpLocks/>
          </p:cNvGrpSpPr>
          <p:nvPr/>
        </p:nvGrpSpPr>
        <p:grpSpPr bwMode="auto">
          <a:xfrm>
            <a:off x="1738313" y="1519238"/>
            <a:ext cx="4673600" cy="5013325"/>
            <a:chOff x="552450" y="1581278"/>
            <a:chExt cx="4673918" cy="5013197"/>
          </a:xfrm>
        </p:grpSpPr>
        <p:pic>
          <p:nvPicPr>
            <p:cNvPr id="189486" name="Picture 9" descr="C:\Users\Juliana\Desktop\Picture2.png">
              <a:extLst>
                <a:ext uri="{FF2B5EF4-FFF2-40B4-BE49-F238E27FC236}">
                  <a16:creationId xmlns:a16="http://schemas.microsoft.com/office/drawing/2014/main" id="{94F8E6BB-DA20-4AEF-B8C8-FDE303A71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581278"/>
              <a:ext cx="4673918" cy="46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5">
              <a:extLst>
                <a:ext uri="{FF2B5EF4-FFF2-40B4-BE49-F238E27FC236}">
                  <a16:creationId xmlns:a16="http://schemas.microsoft.com/office/drawing/2014/main" id="{181E37A9-2356-42D5-90E0-683B46108869}"/>
                </a:ext>
              </a:extLst>
            </p:cNvPr>
            <p:cNvSpPr txBox="1">
              <a:spLocks noChangeArrowheads="1"/>
            </p:cNvSpPr>
            <p:nvPr/>
          </p:nvSpPr>
          <p:spPr bwMode="auto">
            <a:xfrm>
              <a:off x="1143040" y="6224596"/>
              <a:ext cx="3254596" cy="36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r>
                <a:rPr lang="en-US" altLang="en-US" sz="1800" b="1" dirty="0">
                  <a:solidFill>
                    <a:schemeClr val="tx1"/>
                  </a:solidFill>
                  <a:latin typeface="+mn-lt"/>
                </a:rPr>
                <a:t>Hypothetical Exposure Area</a:t>
              </a:r>
              <a:endParaRPr lang="en-US" altLang="en-US" sz="1800" b="1" i="1" dirty="0">
                <a:solidFill>
                  <a:schemeClr val="tx1"/>
                </a:solidFill>
                <a:latin typeface="+mn-lt"/>
              </a:endParaRPr>
            </a:p>
          </p:txBody>
        </p:sp>
        <p:sp>
          <p:nvSpPr>
            <p:cNvPr id="50" name="TextBox 49">
              <a:extLst>
                <a:ext uri="{FF2B5EF4-FFF2-40B4-BE49-F238E27FC236}">
                  <a16:creationId xmlns:a16="http://schemas.microsoft.com/office/drawing/2014/main" id="{5DE4A353-607B-4E46-9997-BE18E85DC297}"/>
                </a:ext>
              </a:extLst>
            </p:cNvPr>
            <p:cNvSpPr txBox="1"/>
            <p:nvPr/>
          </p:nvSpPr>
          <p:spPr>
            <a:xfrm>
              <a:off x="762014" y="1781298"/>
              <a:ext cx="312758" cy="369878"/>
            </a:xfrm>
            <a:prstGeom prst="rect">
              <a:avLst/>
            </a:prstGeom>
            <a:noFill/>
          </p:spPr>
          <p:txBody>
            <a:bodyPr wrap="none">
              <a:spAutoFit/>
            </a:bodyPr>
            <a:lstStyle/>
            <a:p>
              <a:pPr>
                <a:defRPr/>
              </a:pPr>
              <a:r>
                <a:rPr lang="en-US" dirty="0">
                  <a:latin typeface="+mn-lt"/>
                </a:rPr>
                <a:t>5</a:t>
              </a:r>
            </a:p>
          </p:txBody>
        </p:sp>
        <p:sp>
          <p:nvSpPr>
            <p:cNvPr id="52" name="TextBox 51">
              <a:extLst>
                <a:ext uri="{FF2B5EF4-FFF2-40B4-BE49-F238E27FC236}">
                  <a16:creationId xmlns:a16="http://schemas.microsoft.com/office/drawing/2014/main" id="{B60A1CC9-4DAA-4F80-B2AE-75098CA3B7BF}"/>
                </a:ext>
              </a:extLst>
            </p:cNvPr>
            <p:cNvSpPr txBox="1"/>
            <p:nvPr/>
          </p:nvSpPr>
          <p:spPr>
            <a:xfrm>
              <a:off x="2859244" y="2297222"/>
              <a:ext cx="312759" cy="369879"/>
            </a:xfrm>
            <a:prstGeom prst="rect">
              <a:avLst/>
            </a:prstGeom>
            <a:noFill/>
          </p:spPr>
          <p:txBody>
            <a:bodyPr wrap="none">
              <a:spAutoFit/>
            </a:bodyPr>
            <a:lstStyle/>
            <a:p>
              <a:pPr>
                <a:defRPr/>
              </a:pPr>
              <a:r>
                <a:rPr lang="en-US" dirty="0">
                  <a:latin typeface="+mn-lt"/>
                </a:rPr>
                <a:t>5</a:t>
              </a:r>
            </a:p>
          </p:txBody>
        </p:sp>
        <p:sp>
          <p:nvSpPr>
            <p:cNvPr id="53" name="TextBox 52">
              <a:extLst>
                <a:ext uri="{FF2B5EF4-FFF2-40B4-BE49-F238E27FC236}">
                  <a16:creationId xmlns:a16="http://schemas.microsoft.com/office/drawing/2014/main" id="{4756C2B0-E76D-4D44-866D-807C62860F20}"/>
                </a:ext>
              </a:extLst>
            </p:cNvPr>
            <p:cNvSpPr txBox="1"/>
            <p:nvPr/>
          </p:nvSpPr>
          <p:spPr>
            <a:xfrm>
              <a:off x="1244647" y="2830608"/>
              <a:ext cx="312758" cy="369879"/>
            </a:xfrm>
            <a:prstGeom prst="rect">
              <a:avLst/>
            </a:prstGeom>
            <a:noFill/>
          </p:spPr>
          <p:txBody>
            <a:bodyPr wrap="none">
              <a:spAutoFit/>
            </a:bodyPr>
            <a:lstStyle/>
            <a:p>
              <a:pPr>
                <a:defRPr/>
              </a:pPr>
              <a:r>
                <a:rPr lang="en-US" dirty="0">
                  <a:latin typeface="+mn-lt"/>
                </a:rPr>
                <a:t>5</a:t>
              </a:r>
            </a:p>
          </p:txBody>
        </p:sp>
        <p:sp>
          <p:nvSpPr>
            <p:cNvPr id="54" name="TextBox 53">
              <a:extLst>
                <a:ext uri="{FF2B5EF4-FFF2-40B4-BE49-F238E27FC236}">
                  <a16:creationId xmlns:a16="http://schemas.microsoft.com/office/drawing/2014/main" id="{1FC7BD7A-6FC3-4954-A803-5DF10E6811BB}"/>
                </a:ext>
              </a:extLst>
            </p:cNvPr>
            <p:cNvSpPr txBox="1"/>
            <p:nvPr/>
          </p:nvSpPr>
          <p:spPr>
            <a:xfrm>
              <a:off x="1676476" y="1749549"/>
              <a:ext cx="441355" cy="369878"/>
            </a:xfrm>
            <a:prstGeom prst="rect">
              <a:avLst/>
            </a:prstGeom>
            <a:noFill/>
          </p:spPr>
          <p:txBody>
            <a:bodyPr wrap="none">
              <a:spAutoFit/>
            </a:bodyPr>
            <a:lstStyle/>
            <a:p>
              <a:pPr>
                <a:defRPr/>
              </a:pPr>
              <a:r>
                <a:rPr lang="en-US" dirty="0">
                  <a:latin typeface="+mn-lt"/>
                </a:rPr>
                <a:t>50</a:t>
              </a:r>
            </a:p>
          </p:txBody>
        </p:sp>
        <p:sp>
          <p:nvSpPr>
            <p:cNvPr id="55" name="TextBox 54">
              <a:extLst>
                <a:ext uri="{FF2B5EF4-FFF2-40B4-BE49-F238E27FC236}">
                  <a16:creationId xmlns:a16="http://schemas.microsoft.com/office/drawing/2014/main" id="{B83E3002-632C-4FB9-9F4C-FBBCEEB74240}"/>
                </a:ext>
              </a:extLst>
            </p:cNvPr>
            <p:cNvSpPr txBox="1"/>
            <p:nvPr/>
          </p:nvSpPr>
          <p:spPr>
            <a:xfrm>
              <a:off x="2743349" y="3592589"/>
              <a:ext cx="312758" cy="369879"/>
            </a:xfrm>
            <a:prstGeom prst="rect">
              <a:avLst/>
            </a:prstGeom>
            <a:noFill/>
          </p:spPr>
          <p:txBody>
            <a:bodyPr wrap="none">
              <a:spAutoFit/>
            </a:bodyPr>
            <a:lstStyle/>
            <a:p>
              <a:pPr>
                <a:defRPr/>
              </a:pPr>
              <a:r>
                <a:rPr lang="en-US" dirty="0">
                  <a:latin typeface="+mn-lt"/>
                </a:rPr>
                <a:t>4</a:t>
              </a:r>
            </a:p>
          </p:txBody>
        </p:sp>
        <p:sp>
          <p:nvSpPr>
            <p:cNvPr id="56" name="TextBox 55">
              <a:extLst>
                <a:ext uri="{FF2B5EF4-FFF2-40B4-BE49-F238E27FC236}">
                  <a16:creationId xmlns:a16="http://schemas.microsoft.com/office/drawing/2014/main" id="{8615B057-36AE-41F0-ADEA-F5505F302940}"/>
                </a:ext>
              </a:extLst>
            </p:cNvPr>
            <p:cNvSpPr txBox="1"/>
            <p:nvPr/>
          </p:nvSpPr>
          <p:spPr>
            <a:xfrm>
              <a:off x="565151" y="2208324"/>
              <a:ext cx="441355" cy="368291"/>
            </a:xfrm>
            <a:prstGeom prst="rect">
              <a:avLst/>
            </a:prstGeom>
            <a:noFill/>
          </p:spPr>
          <p:txBody>
            <a:bodyPr wrap="none">
              <a:spAutoFit/>
            </a:bodyPr>
            <a:lstStyle/>
            <a:p>
              <a:pPr>
                <a:defRPr/>
              </a:pPr>
              <a:r>
                <a:rPr lang="en-US" dirty="0">
                  <a:latin typeface="+mn-lt"/>
                </a:rPr>
                <a:t>25</a:t>
              </a:r>
            </a:p>
          </p:txBody>
        </p:sp>
        <p:sp>
          <p:nvSpPr>
            <p:cNvPr id="57" name="TextBox 56">
              <a:extLst>
                <a:ext uri="{FF2B5EF4-FFF2-40B4-BE49-F238E27FC236}">
                  <a16:creationId xmlns:a16="http://schemas.microsoft.com/office/drawing/2014/main" id="{34E4E0CC-8B7B-4ECB-9AF7-A8A9D36B4F71}"/>
                </a:ext>
              </a:extLst>
            </p:cNvPr>
            <p:cNvSpPr txBox="1"/>
            <p:nvPr/>
          </p:nvSpPr>
          <p:spPr>
            <a:xfrm>
              <a:off x="552450" y="2646463"/>
              <a:ext cx="441355" cy="369879"/>
            </a:xfrm>
            <a:prstGeom prst="rect">
              <a:avLst/>
            </a:prstGeom>
            <a:noFill/>
          </p:spPr>
          <p:txBody>
            <a:bodyPr wrap="none">
              <a:spAutoFit/>
            </a:bodyPr>
            <a:lstStyle/>
            <a:p>
              <a:pPr>
                <a:defRPr/>
              </a:pPr>
              <a:r>
                <a:rPr lang="en-US" dirty="0">
                  <a:latin typeface="+mn-lt"/>
                </a:rPr>
                <a:t>10</a:t>
              </a:r>
            </a:p>
          </p:txBody>
        </p:sp>
        <p:sp>
          <p:nvSpPr>
            <p:cNvPr id="58" name="TextBox 57">
              <a:extLst>
                <a:ext uri="{FF2B5EF4-FFF2-40B4-BE49-F238E27FC236}">
                  <a16:creationId xmlns:a16="http://schemas.microsoft.com/office/drawing/2014/main" id="{531B60D6-92FC-4209-B597-39C683B6F8F1}"/>
                </a:ext>
              </a:extLst>
            </p:cNvPr>
            <p:cNvSpPr txBox="1"/>
            <p:nvPr/>
          </p:nvSpPr>
          <p:spPr>
            <a:xfrm>
              <a:off x="1047784" y="2373420"/>
              <a:ext cx="568364" cy="368291"/>
            </a:xfrm>
            <a:prstGeom prst="rect">
              <a:avLst/>
            </a:prstGeom>
            <a:noFill/>
          </p:spPr>
          <p:txBody>
            <a:bodyPr wrap="none">
              <a:spAutoFit/>
            </a:bodyPr>
            <a:lstStyle/>
            <a:p>
              <a:pPr>
                <a:defRPr/>
              </a:pPr>
              <a:r>
                <a:rPr lang="en-US" dirty="0">
                  <a:latin typeface="+mn-lt"/>
                </a:rPr>
                <a:t>100</a:t>
              </a:r>
            </a:p>
          </p:txBody>
        </p:sp>
        <p:sp>
          <p:nvSpPr>
            <p:cNvPr id="59" name="TextBox 58">
              <a:extLst>
                <a:ext uri="{FF2B5EF4-FFF2-40B4-BE49-F238E27FC236}">
                  <a16:creationId xmlns:a16="http://schemas.microsoft.com/office/drawing/2014/main" id="{FD169E24-B011-4FFA-BADB-3F43E4DA333B}"/>
                </a:ext>
              </a:extLst>
            </p:cNvPr>
            <p:cNvSpPr txBox="1"/>
            <p:nvPr/>
          </p:nvSpPr>
          <p:spPr>
            <a:xfrm>
              <a:off x="1085886" y="1684462"/>
              <a:ext cx="441355" cy="368291"/>
            </a:xfrm>
            <a:prstGeom prst="rect">
              <a:avLst/>
            </a:prstGeom>
            <a:noFill/>
          </p:spPr>
          <p:txBody>
            <a:bodyPr wrap="none">
              <a:spAutoFit/>
            </a:bodyPr>
            <a:lstStyle/>
            <a:p>
              <a:pPr>
                <a:defRPr/>
              </a:pPr>
              <a:r>
                <a:rPr lang="en-US" dirty="0">
                  <a:latin typeface="+mn-lt"/>
                </a:rPr>
                <a:t>10</a:t>
              </a:r>
            </a:p>
          </p:txBody>
        </p:sp>
        <p:sp>
          <p:nvSpPr>
            <p:cNvPr id="60" name="TextBox 59">
              <a:extLst>
                <a:ext uri="{FF2B5EF4-FFF2-40B4-BE49-F238E27FC236}">
                  <a16:creationId xmlns:a16="http://schemas.microsoft.com/office/drawing/2014/main" id="{66493773-F25B-4BCB-986B-50E4BCB768C2}"/>
                </a:ext>
              </a:extLst>
            </p:cNvPr>
            <p:cNvSpPr txBox="1"/>
            <p:nvPr/>
          </p:nvSpPr>
          <p:spPr>
            <a:xfrm>
              <a:off x="1524066" y="3973579"/>
              <a:ext cx="441355" cy="369879"/>
            </a:xfrm>
            <a:prstGeom prst="rect">
              <a:avLst/>
            </a:prstGeom>
            <a:noFill/>
          </p:spPr>
          <p:txBody>
            <a:bodyPr wrap="none">
              <a:spAutoFit/>
            </a:bodyPr>
            <a:lstStyle/>
            <a:p>
              <a:pPr>
                <a:defRPr/>
              </a:pPr>
              <a:r>
                <a:rPr lang="en-US" dirty="0">
                  <a:latin typeface="+mn-lt"/>
                </a:rPr>
                <a:t>10</a:t>
              </a:r>
            </a:p>
          </p:txBody>
        </p:sp>
        <p:sp>
          <p:nvSpPr>
            <p:cNvPr id="61" name="TextBox 60">
              <a:extLst>
                <a:ext uri="{FF2B5EF4-FFF2-40B4-BE49-F238E27FC236}">
                  <a16:creationId xmlns:a16="http://schemas.microsoft.com/office/drawing/2014/main" id="{9DAD0017-A240-4963-81EE-F9737AE9D6FE}"/>
                </a:ext>
              </a:extLst>
            </p:cNvPr>
            <p:cNvSpPr txBox="1"/>
            <p:nvPr/>
          </p:nvSpPr>
          <p:spPr>
            <a:xfrm>
              <a:off x="1676476" y="2646463"/>
              <a:ext cx="441355" cy="369879"/>
            </a:xfrm>
            <a:prstGeom prst="rect">
              <a:avLst/>
            </a:prstGeom>
            <a:noFill/>
          </p:spPr>
          <p:txBody>
            <a:bodyPr wrap="none">
              <a:spAutoFit/>
            </a:bodyPr>
            <a:lstStyle/>
            <a:p>
              <a:pPr>
                <a:defRPr/>
              </a:pPr>
              <a:r>
                <a:rPr lang="en-US" dirty="0">
                  <a:latin typeface="+mn-lt"/>
                </a:rPr>
                <a:t>80</a:t>
              </a:r>
            </a:p>
          </p:txBody>
        </p:sp>
        <p:sp>
          <p:nvSpPr>
            <p:cNvPr id="62" name="TextBox 61">
              <a:extLst>
                <a:ext uri="{FF2B5EF4-FFF2-40B4-BE49-F238E27FC236}">
                  <a16:creationId xmlns:a16="http://schemas.microsoft.com/office/drawing/2014/main" id="{A0D441B0-03F4-4D1F-99E1-337F8A20F9F6}"/>
                </a:ext>
              </a:extLst>
            </p:cNvPr>
            <p:cNvSpPr txBox="1"/>
            <p:nvPr/>
          </p:nvSpPr>
          <p:spPr>
            <a:xfrm>
              <a:off x="1676476" y="2216262"/>
              <a:ext cx="441355" cy="369878"/>
            </a:xfrm>
            <a:prstGeom prst="rect">
              <a:avLst/>
            </a:prstGeom>
            <a:noFill/>
          </p:spPr>
          <p:txBody>
            <a:bodyPr wrap="none">
              <a:spAutoFit/>
            </a:bodyPr>
            <a:lstStyle/>
            <a:p>
              <a:pPr>
                <a:defRPr/>
              </a:pPr>
              <a:r>
                <a:rPr lang="en-US" dirty="0">
                  <a:latin typeface="+mn-lt"/>
                </a:rPr>
                <a:t>75</a:t>
              </a:r>
            </a:p>
          </p:txBody>
        </p:sp>
        <p:sp>
          <p:nvSpPr>
            <p:cNvPr id="63" name="TextBox 62">
              <a:extLst>
                <a:ext uri="{FF2B5EF4-FFF2-40B4-BE49-F238E27FC236}">
                  <a16:creationId xmlns:a16="http://schemas.microsoft.com/office/drawing/2014/main" id="{8FC296E8-4203-4A0F-B60D-FB2909CF4E31}"/>
                </a:ext>
              </a:extLst>
            </p:cNvPr>
            <p:cNvSpPr txBox="1"/>
            <p:nvPr/>
          </p:nvSpPr>
          <p:spPr>
            <a:xfrm>
              <a:off x="3892777" y="3703711"/>
              <a:ext cx="504859" cy="368291"/>
            </a:xfrm>
            <a:prstGeom prst="rect">
              <a:avLst/>
            </a:prstGeom>
            <a:noFill/>
          </p:spPr>
          <p:txBody>
            <a:bodyPr wrap="none">
              <a:spAutoFit/>
            </a:bodyPr>
            <a:lstStyle/>
            <a:p>
              <a:pPr>
                <a:defRPr/>
              </a:pPr>
              <a:r>
                <a:rPr lang="en-US" dirty="0">
                  <a:latin typeface="+mn-lt"/>
                </a:rPr>
                <a:t>0.3</a:t>
              </a:r>
            </a:p>
          </p:txBody>
        </p:sp>
        <p:sp>
          <p:nvSpPr>
            <p:cNvPr id="64" name="TextBox 63">
              <a:extLst>
                <a:ext uri="{FF2B5EF4-FFF2-40B4-BE49-F238E27FC236}">
                  <a16:creationId xmlns:a16="http://schemas.microsoft.com/office/drawing/2014/main" id="{F37F68C2-CD77-44BC-B8F1-5EC045F7472C}"/>
                </a:ext>
              </a:extLst>
            </p:cNvPr>
            <p:cNvSpPr txBox="1"/>
            <p:nvPr/>
          </p:nvSpPr>
          <p:spPr>
            <a:xfrm>
              <a:off x="2732235" y="5199098"/>
              <a:ext cx="314346" cy="369879"/>
            </a:xfrm>
            <a:prstGeom prst="rect">
              <a:avLst/>
            </a:prstGeom>
            <a:noFill/>
          </p:spPr>
          <p:txBody>
            <a:bodyPr wrap="none">
              <a:spAutoFit/>
            </a:bodyPr>
            <a:lstStyle/>
            <a:p>
              <a:pPr>
                <a:defRPr/>
              </a:pPr>
              <a:r>
                <a:rPr lang="en-US" dirty="0">
                  <a:latin typeface="+mn-lt"/>
                </a:rPr>
                <a:t>1</a:t>
              </a:r>
            </a:p>
          </p:txBody>
        </p:sp>
        <p:sp>
          <p:nvSpPr>
            <p:cNvPr id="65" name="TextBox 64">
              <a:extLst>
                <a:ext uri="{FF2B5EF4-FFF2-40B4-BE49-F238E27FC236}">
                  <a16:creationId xmlns:a16="http://schemas.microsoft.com/office/drawing/2014/main" id="{14D72B74-2423-4BC3-8A7D-3E1E96140048}"/>
                </a:ext>
              </a:extLst>
            </p:cNvPr>
            <p:cNvSpPr txBox="1"/>
            <p:nvPr/>
          </p:nvSpPr>
          <p:spPr>
            <a:xfrm>
              <a:off x="4245226" y="1868608"/>
              <a:ext cx="504859" cy="368291"/>
            </a:xfrm>
            <a:prstGeom prst="rect">
              <a:avLst/>
            </a:prstGeom>
            <a:noFill/>
          </p:spPr>
          <p:txBody>
            <a:bodyPr wrap="none">
              <a:spAutoFit/>
            </a:bodyPr>
            <a:lstStyle/>
            <a:p>
              <a:pPr>
                <a:defRPr/>
              </a:pPr>
              <a:r>
                <a:rPr lang="en-US" dirty="0">
                  <a:latin typeface="+mn-lt"/>
                </a:rPr>
                <a:t>0.5</a:t>
              </a:r>
            </a:p>
          </p:txBody>
        </p:sp>
      </p:grpSp>
      <p:sp>
        <p:nvSpPr>
          <p:cNvPr id="102403" name="Rectangle 4">
            <a:extLst>
              <a:ext uri="{FF2B5EF4-FFF2-40B4-BE49-F238E27FC236}">
                <a16:creationId xmlns:a16="http://schemas.microsoft.com/office/drawing/2014/main" id="{4969462D-C5FE-4550-A222-C1D98295D475}"/>
              </a:ext>
            </a:extLst>
          </p:cNvPr>
          <p:cNvSpPr>
            <a:spLocks noGrp="1" noChangeArrowheads="1"/>
          </p:cNvSpPr>
          <p:nvPr>
            <p:ph type="title"/>
          </p:nvPr>
        </p:nvSpPr>
        <p:spPr/>
        <p:txBody>
          <a:bodyPr/>
          <a:lstStyle/>
          <a:p>
            <a:pPr>
              <a:defRPr/>
            </a:pPr>
            <a:r>
              <a:rPr lang="en-US" altLang="en-US" dirty="0">
                <a:latin typeface="+mn-lt"/>
                <a:ea typeface="ＭＳ Ｐゴシック" pitchFamily="34" charset="-128"/>
              </a:rPr>
              <a:t>Exposure Concentrations</a:t>
            </a:r>
          </a:p>
        </p:txBody>
      </p:sp>
      <p:grpSp>
        <p:nvGrpSpPr>
          <p:cNvPr id="5" name="Group 4">
            <a:extLst>
              <a:ext uri="{FF2B5EF4-FFF2-40B4-BE49-F238E27FC236}">
                <a16:creationId xmlns:a16="http://schemas.microsoft.com/office/drawing/2014/main" id="{60613531-3362-42EC-AD73-460DB6F1026A}"/>
              </a:ext>
            </a:extLst>
          </p:cNvPr>
          <p:cNvGrpSpPr>
            <a:grpSpLocks/>
          </p:cNvGrpSpPr>
          <p:nvPr/>
        </p:nvGrpSpPr>
        <p:grpSpPr bwMode="auto">
          <a:xfrm>
            <a:off x="1806575" y="1524000"/>
            <a:ext cx="2901950" cy="3824288"/>
            <a:chOff x="2325606" y="1524086"/>
            <a:chExt cx="2902251" cy="3823600"/>
          </a:xfrm>
        </p:grpSpPr>
        <p:grpSp>
          <p:nvGrpSpPr>
            <p:cNvPr id="189447" name="Group 3">
              <a:extLst>
                <a:ext uri="{FF2B5EF4-FFF2-40B4-BE49-F238E27FC236}">
                  <a16:creationId xmlns:a16="http://schemas.microsoft.com/office/drawing/2014/main" id="{4C80BC39-9CFA-468F-B560-1205E2E71534}"/>
                </a:ext>
              </a:extLst>
            </p:cNvPr>
            <p:cNvGrpSpPr>
              <a:grpSpLocks/>
            </p:cNvGrpSpPr>
            <p:nvPr/>
          </p:nvGrpSpPr>
          <p:grpSpPr bwMode="auto">
            <a:xfrm>
              <a:off x="2500312" y="1524086"/>
              <a:ext cx="312970" cy="369319"/>
              <a:chOff x="2438400" y="1828886"/>
              <a:chExt cx="312970" cy="369319"/>
            </a:xfrm>
          </p:grpSpPr>
          <p:sp>
            <p:nvSpPr>
              <p:cNvPr id="102445" name="Oval 1">
                <a:extLst>
                  <a:ext uri="{FF2B5EF4-FFF2-40B4-BE49-F238E27FC236}">
                    <a16:creationId xmlns:a16="http://schemas.microsoft.com/office/drawing/2014/main" id="{A5FACC5F-314C-4E41-B04A-7C161DD902B3}"/>
                  </a:ext>
                </a:extLst>
              </p:cNvPr>
              <p:cNvSpPr>
                <a:spLocks noChangeArrowheads="1"/>
              </p:cNvSpPr>
              <p:nvPr/>
            </p:nvSpPr>
            <p:spPr bwMode="auto">
              <a:xfrm>
                <a:off x="2438337" y="2057445"/>
                <a:ext cx="76208" cy="76186"/>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3600" dirty="0">
                  <a:solidFill>
                    <a:schemeClr val="tx1"/>
                  </a:solidFill>
                  <a:latin typeface="+mn-lt"/>
                </a:endParaRPr>
              </a:p>
            </p:txBody>
          </p:sp>
          <p:sp>
            <p:nvSpPr>
              <p:cNvPr id="3" name="TextBox 2">
                <a:extLst>
                  <a:ext uri="{FF2B5EF4-FFF2-40B4-BE49-F238E27FC236}">
                    <a16:creationId xmlns:a16="http://schemas.microsoft.com/office/drawing/2014/main" id="{9BB3B971-C7E7-4EAA-B13B-5129C883A3B2}"/>
                  </a:ext>
                </a:extLst>
              </p:cNvPr>
              <p:cNvSpPr txBox="1"/>
              <p:nvPr/>
            </p:nvSpPr>
            <p:spPr>
              <a:xfrm>
                <a:off x="2438337" y="1828886"/>
                <a:ext cx="312770" cy="369822"/>
              </a:xfrm>
              <a:prstGeom prst="rect">
                <a:avLst/>
              </a:prstGeom>
              <a:noFill/>
            </p:spPr>
            <p:txBody>
              <a:bodyPr wrap="none">
                <a:spAutoFit/>
              </a:bodyPr>
              <a:lstStyle/>
              <a:p>
                <a:pPr>
                  <a:defRPr/>
                </a:pPr>
                <a:r>
                  <a:rPr lang="en-US" b="1" dirty="0">
                    <a:latin typeface="+mn-lt"/>
                  </a:rPr>
                  <a:t>4</a:t>
                </a:r>
                <a:endParaRPr lang="en-US" sz="1400" b="1" dirty="0">
                  <a:latin typeface="+mn-lt"/>
                </a:endParaRPr>
              </a:p>
            </p:txBody>
          </p:sp>
        </p:grpSp>
        <p:grpSp>
          <p:nvGrpSpPr>
            <p:cNvPr id="189448" name="Group 10">
              <a:extLst>
                <a:ext uri="{FF2B5EF4-FFF2-40B4-BE49-F238E27FC236}">
                  <a16:creationId xmlns:a16="http://schemas.microsoft.com/office/drawing/2014/main" id="{19A86040-18CC-4E46-84F2-7DFA37CED34A}"/>
                </a:ext>
              </a:extLst>
            </p:cNvPr>
            <p:cNvGrpSpPr>
              <a:grpSpLocks/>
            </p:cNvGrpSpPr>
            <p:nvPr/>
          </p:nvGrpSpPr>
          <p:grpSpPr bwMode="auto">
            <a:xfrm>
              <a:off x="3216660" y="1524086"/>
              <a:ext cx="315977" cy="369319"/>
              <a:chOff x="2438400" y="1828886"/>
              <a:chExt cx="315977" cy="369319"/>
            </a:xfrm>
          </p:grpSpPr>
          <p:sp>
            <p:nvSpPr>
              <p:cNvPr id="102443" name="Oval 11">
                <a:extLst>
                  <a:ext uri="{FF2B5EF4-FFF2-40B4-BE49-F238E27FC236}">
                    <a16:creationId xmlns:a16="http://schemas.microsoft.com/office/drawing/2014/main" id="{A59A160D-255C-45BF-A4B1-9D2CB3AA6B28}"/>
                  </a:ext>
                </a:extLst>
              </p:cNvPr>
              <p:cNvSpPr>
                <a:spLocks noChangeArrowheads="1"/>
              </p:cNvSpPr>
              <p:nvPr/>
            </p:nvSpPr>
            <p:spPr bwMode="auto">
              <a:xfrm>
                <a:off x="2438026" y="2057445"/>
                <a:ext cx="76208" cy="76186"/>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3600" dirty="0">
                  <a:solidFill>
                    <a:schemeClr val="tx1"/>
                  </a:solidFill>
                  <a:latin typeface="+mn-lt"/>
                </a:endParaRPr>
              </a:p>
            </p:txBody>
          </p:sp>
          <p:sp>
            <p:nvSpPr>
              <p:cNvPr id="13" name="TextBox 12">
                <a:extLst>
                  <a:ext uri="{FF2B5EF4-FFF2-40B4-BE49-F238E27FC236}">
                    <a16:creationId xmlns:a16="http://schemas.microsoft.com/office/drawing/2014/main" id="{32A31581-723F-4545-AA3B-14AB5B18A7E3}"/>
                  </a:ext>
                </a:extLst>
              </p:cNvPr>
              <p:cNvSpPr txBox="1"/>
              <p:nvPr/>
            </p:nvSpPr>
            <p:spPr>
              <a:xfrm>
                <a:off x="2441201" y="1828886"/>
                <a:ext cx="312770" cy="369822"/>
              </a:xfrm>
              <a:prstGeom prst="rect">
                <a:avLst/>
              </a:prstGeom>
              <a:noFill/>
            </p:spPr>
            <p:txBody>
              <a:bodyPr wrap="none">
                <a:spAutoFit/>
              </a:bodyPr>
              <a:lstStyle/>
              <a:p>
                <a:pPr>
                  <a:defRPr/>
                </a:pPr>
                <a:r>
                  <a:rPr lang="en-US" b="1" dirty="0">
                    <a:latin typeface="+mn-lt"/>
                  </a:rPr>
                  <a:t>9</a:t>
                </a:r>
                <a:endParaRPr lang="en-US" sz="1400" b="1" dirty="0">
                  <a:latin typeface="+mn-lt"/>
                </a:endParaRPr>
              </a:p>
            </p:txBody>
          </p:sp>
        </p:grpSp>
        <p:grpSp>
          <p:nvGrpSpPr>
            <p:cNvPr id="189449" name="Group 13">
              <a:extLst>
                <a:ext uri="{FF2B5EF4-FFF2-40B4-BE49-F238E27FC236}">
                  <a16:creationId xmlns:a16="http://schemas.microsoft.com/office/drawing/2014/main" id="{621AF9A0-2992-4F98-B6C0-FB6E897FC5C2}"/>
                </a:ext>
              </a:extLst>
            </p:cNvPr>
            <p:cNvGrpSpPr>
              <a:grpSpLocks/>
            </p:cNvGrpSpPr>
            <p:nvPr/>
          </p:nvGrpSpPr>
          <p:grpSpPr bwMode="auto">
            <a:xfrm>
              <a:off x="2325606" y="1925515"/>
              <a:ext cx="441207" cy="369319"/>
              <a:chOff x="2385546" y="1823999"/>
              <a:chExt cx="441207" cy="369319"/>
            </a:xfrm>
          </p:grpSpPr>
          <p:sp>
            <p:nvSpPr>
              <p:cNvPr id="102441" name="Oval 14">
                <a:extLst>
                  <a:ext uri="{FF2B5EF4-FFF2-40B4-BE49-F238E27FC236}">
                    <a16:creationId xmlns:a16="http://schemas.microsoft.com/office/drawing/2014/main" id="{7DE04116-F72C-4367-8AF2-FCE78EDBE980}"/>
                  </a:ext>
                </a:extLst>
              </p:cNvPr>
              <p:cNvSpPr>
                <a:spLocks noChangeArrowheads="1"/>
              </p:cNvSpPr>
              <p:nvPr/>
            </p:nvSpPr>
            <p:spPr bwMode="auto">
              <a:xfrm>
                <a:off x="2437939" y="2057456"/>
                <a:ext cx="76208" cy="76186"/>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3600" dirty="0">
                  <a:solidFill>
                    <a:schemeClr val="tx1"/>
                  </a:solidFill>
                  <a:latin typeface="+mn-lt"/>
                </a:endParaRPr>
              </a:p>
            </p:txBody>
          </p:sp>
          <p:sp>
            <p:nvSpPr>
              <p:cNvPr id="16" name="TextBox 15">
                <a:extLst>
                  <a:ext uri="{FF2B5EF4-FFF2-40B4-BE49-F238E27FC236}">
                    <a16:creationId xmlns:a16="http://schemas.microsoft.com/office/drawing/2014/main" id="{F2DD728C-2BF7-4F8D-86A8-0E00C849BF4C}"/>
                  </a:ext>
                </a:extLst>
              </p:cNvPr>
              <p:cNvSpPr txBox="1"/>
              <p:nvPr/>
            </p:nvSpPr>
            <p:spPr>
              <a:xfrm>
                <a:off x="2385546" y="1824136"/>
                <a:ext cx="441371" cy="369821"/>
              </a:xfrm>
              <a:prstGeom prst="rect">
                <a:avLst/>
              </a:prstGeom>
              <a:noFill/>
            </p:spPr>
            <p:txBody>
              <a:bodyPr wrap="none">
                <a:spAutoFit/>
              </a:bodyPr>
              <a:lstStyle/>
              <a:p>
                <a:pPr>
                  <a:defRPr/>
                </a:pPr>
                <a:r>
                  <a:rPr lang="en-US" b="1" dirty="0">
                    <a:latin typeface="+mn-lt"/>
                  </a:rPr>
                  <a:t>17</a:t>
                </a:r>
                <a:endParaRPr lang="en-US" sz="1400" b="1" dirty="0">
                  <a:latin typeface="+mn-lt"/>
                </a:endParaRPr>
              </a:p>
            </p:txBody>
          </p:sp>
        </p:grpSp>
        <p:grpSp>
          <p:nvGrpSpPr>
            <p:cNvPr id="189450" name="Group 16">
              <a:extLst>
                <a:ext uri="{FF2B5EF4-FFF2-40B4-BE49-F238E27FC236}">
                  <a16:creationId xmlns:a16="http://schemas.microsoft.com/office/drawing/2014/main" id="{B6BC4D6C-DC5A-48FE-A574-149A260E56D2}"/>
                </a:ext>
              </a:extLst>
            </p:cNvPr>
            <p:cNvGrpSpPr>
              <a:grpSpLocks/>
            </p:cNvGrpSpPr>
            <p:nvPr/>
          </p:nvGrpSpPr>
          <p:grpSpPr bwMode="auto">
            <a:xfrm>
              <a:off x="2347912" y="2382699"/>
              <a:ext cx="312949" cy="369319"/>
              <a:chOff x="2407852" y="1823983"/>
              <a:chExt cx="312949" cy="369319"/>
            </a:xfrm>
          </p:grpSpPr>
          <p:sp>
            <p:nvSpPr>
              <p:cNvPr id="102439" name="Oval 17">
                <a:extLst>
                  <a:ext uri="{FF2B5EF4-FFF2-40B4-BE49-F238E27FC236}">
                    <a16:creationId xmlns:a16="http://schemas.microsoft.com/office/drawing/2014/main" id="{2954F92B-CEDA-4601-9812-EAA7E55830DB}"/>
                  </a:ext>
                </a:extLst>
              </p:cNvPr>
              <p:cNvSpPr>
                <a:spLocks noChangeArrowheads="1"/>
              </p:cNvSpPr>
              <p:nvPr/>
            </p:nvSpPr>
            <p:spPr bwMode="auto">
              <a:xfrm>
                <a:off x="2437939" y="2057374"/>
                <a:ext cx="76208" cy="76186"/>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3600" dirty="0">
                  <a:solidFill>
                    <a:schemeClr val="tx1"/>
                  </a:solidFill>
                  <a:latin typeface="+mn-lt"/>
                </a:endParaRPr>
              </a:p>
            </p:txBody>
          </p:sp>
          <p:sp>
            <p:nvSpPr>
              <p:cNvPr id="19" name="TextBox 18">
                <a:extLst>
                  <a:ext uri="{FF2B5EF4-FFF2-40B4-BE49-F238E27FC236}">
                    <a16:creationId xmlns:a16="http://schemas.microsoft.com/office/drawing/2014/main" id="{C63ABDE3-5F53-442B-85CC-09A41FE14BDF}"/>
                  </a:ext>
                </a:extLst>
              </p:cNvPr>
              <p:cNvSpPr txBox="1"/>
              <p:nvPr/>
            </p:nvSpPr>
            <p:spPr>
              <a:xfrm>
                <a:off x="2407773" y="1824054"/>
                <a:ext cx="312770" cy="369821"/>
              </a:xfrm>
              <a:prstGeom prst="rect">
                <a:avLst/>
              </a:prstGeom>
              <a:noFill/>
            </p:spPr>
            <p:txBody>
              <a:bodyPr wrap="none">
                <a:spAutoFit/>
              </a:bodyPr>
              <a:lstStyle/>
              <a:p>
                <a:pPr>
                  <a:defRPr/>
                </a:pPr>
                <a:r>
                  <a:rPr lang="en-US" b="1" dirty="0">
                    <a:latin typeface="+mn-lt"/>
                  </a:rPr>
                  <a:t>9</a:t>
                </a:r>
                <a:endParaRPr lang="en-US" sz="1400" b="1" dirty="0">
                  <a:latin typeface="+mn-lt"/>
                </a:endParaRPr>
              </a:p>
            </p:txBody>
          </p:sp>
        </p:grpSp>
        <p:grpSp>
          <p:nvGrpSpPr>
            <p:cNvPr id="189451" name="Group 19">
              <a:extLst>
                <a:ext uri="{FF2B5EF4-FFF2-40B4-BE49-F238E27FC236}">
                  <a16:creationId xmlns:a16="http://schemas.microsoft.com/office/drawing/2014/main" id="{C849CD24-E650-469B-B027-7CD7C8273E15}"/>
                </a:ext>
              </a:extLst>
            </p:cNvPr>
            <p:cNvGrpSpPr>
              <a:grpSpLocks/>
            </p:cNvGrpSpPr>
            <p:nvPr/>
          </p:nvGrpSpPr>
          <p:grpSpPr bwMode="auto">
            <a:xfrm>
              <a:off x="2644649" y="3022634"/>
              <a:ext cx="312949" cy="369319"/>
              <a:chOff x="2430337" y="1879634"/>
              <a:chExt cx="312949" cy="369319"/>
            </a:xfrm>
          </p:grpSpPr>
          <p:sp>
            <p:nvSpPr>
              <p:cNvPr id="102437" name="Oval 20">
                <a:extLst>
                  <a:ext uri="{FF2B5EF4-FFF2-40B4-BE49-F238E27FC236}">
                    <a16:creationId xmlns:a16="http://schemas.microsoft.com/office/drawing/2014/main" id="{BB916564-0B65-443A-BBE8-2DA0704826DF}"/>
                  </a:ext>
                </a:extLst>
              </p:cNvPr>
              <p:cNvSpPr>
                <a:spLocks noChangeArrowheads="1"/>
              </p:cNvSpPr>
              <p:nvPr/>
            </p:nvSpPr>
            <p:spPr bwMode="auto">
              <a:xfrm>
                <a:off x="2438353" y="2057184"/>
                <a:ext cx="76208" cy="76186"/>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3600" dirty="0">
                  <a:solidFill>
                    <a:schemeClr val="tx1"/>
                  </a:solidFill>
                  <a:latin typeface="+mn-lt"/>
                </a:endParaRPr>
              </a:p>
            </p:txBody>
          </p:sp>
          <p:sp>
            <p:nvSpPr>
              <p:cNvPr id="22" name="TextBox 21">
                <a:extLst>
                  <a:ext uri="{FF2B5EF4-FFF2-40B4-BE49-F238E27FC236}">
                    <a16:creationId xmlns:a16="http://schemas.microsoft.com/office/drawing/2014/main" id="{CE3B43A0-80EA-4CD7-9975-E0E34E07F9E4}"/>
                  </a:ext>
                </a:extLst>
              </p:cNvPr>
              <p:cNvSpPr txBox="1"/>
              <p:nvPr/>
            </p:nvSpPr>
            <p:spPr>
              <a:xfrm>
                <a:off x="2430415" y="1879416"/>
                <a:ext cx="312769" cy="369822"/>
              </a:xfrm>
              <a:prstGeom prst="rect">
                <a:avLst/>
              </a:prstGeom>
              <a:noFill/>
            </p:spPr>
            <p:txBody>
              <a:bodyPr wrap="none">
                <a:spAutoFit/>
              </a:bodyPr>
              <a:lstStyle/>
              <a:p>
                <a:pPr>
                  <a:defRPr/>
                </a:pPr>
                <a:r>
                  <a:rPr lang="en-US" b="1" dirty="0">
                    <a:latin typeface="+mn-lt"/>
                  </a:rPr>
                  <a:t>8</a:t>
                </a:r>
                <a:endParaRPr lang="en-US" sz="1400" b="1" dirty="0">
                  <a:latin typeface="+mn-lt"/>
                </a:endParaRPr>
              </a:p>
            </p:txBody>
          </p:sp>
        </p:grpSp>
        <p:grpSp>
          <p:nvGrpSpPr>
            <p:cNvPr id="189452" name="Group 22">
              <a:extLst>
                <a:ext uri="{FF2B5EF4-FFF2-40B4-BE49-F238E27FC236}">
                  <a16:creationId xmlns:a16="http://schemas.microsoft.com/office/drawing/2014/main" id="{2AEE41A6-8974-4196-9B18-6612DA2BFD03}"/>
                </a:ext>
              </a:extLst>
            </p:cNvPr>
            <p:cNvGrpSpPr>
              <a:grpSpLocks/>
            </p:cNvGrpSpPr>
            <p:nvPr/>
          </p:nvGrpSpPr>
          <p:grpSpPr bwMode="auto">
            <a:xfrm>
              <a:off x="3338512" y="3048033"/>
              <a:ext cx="457402" cy="369319"/>
              <a:chOff x="2438400" y="1879717"/>
              <a:chExt cx="457402" cy="369319"/>
            </a:xfrm>
          </p:grpSpPr>
          <p:sp>
            <p:nvSpPr>
              <p:cNvPr id="102435" name="Oval 23">
                <a:extLst>
                  <a:ext uri="{FF2B5EF4-FFF2-40B4-BE49-F238E27FC236}">
                    <a16:creationId xmlns:a16="http://schemas.microsoft.com/office/drawing/2014/main" id="{D5C292AE-64EF-4B27-B7B9-9B3C2AC89E5F}"/>
                  </a:ext>
                </a:extLst>
              </p:cNvPr>
              <p:cNvSpPr>
                <a:spLocks noChangeArrowheads="1"/>
              </p:cNvSpPr>
              <p:nvPr/>
            </p:nvSpPr>
            <p:spPr bwMode="auto">
              <a:xfrm>
                <a:off x="2438424" y="2057264"/>
                <a:ext cx="76208" cy="76186"/>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3600" dirty="0">
                  <a:solidFill>
                    <a:schemeClr val="tx1"/>
                  </a:solidFill>
                  <a:latin typeface="+mn-lt"/>
                </a:endParaRPr>
              </a:p>
            </p:txBody>
          </p:sp>
          <p:sp>
            <p:nvSpPr>
              <p:cNvPr id="25" name="TextBox 24">
                <a:extLst>
                  <a:ext uri="{FF2B5EF4-FFF2-40B4-BE49-F238E27FC236}">
                    <a16:creationId xmlns:a16="http://schemas.microsoft.com/office/drawing/2014/main" id="{751FC198-91F9-463E-9D84-EC1000017896}"/>
                  </a:ext>
                </a:extLst>
              </p:cNvPr>
              <p:cNvSpPr txBox="1"/>
              <p:nvPr/>
            </p:nvSpPr>
            <p:spPr>
              <a:xfrm>
                <a:off x="2454301" y="1879496"/>
                <a:ext cx="441370" cy="369822"/>
              </a:xfrm>
              <a:prstGeom prst="rect">
                <a:avLst/>
              </a:prstGeom>
              <a:noFill/>
            </p:spPr>
            <p:txBody>
              <a:bodyPr wrap="none">
                <a:spAutoFit/>
              </a:bodyPr>
              <a:lstStyle/>
              <a:p>
                <a:pPr>
                  <a:defRPr/>
                </a:pPr>
                <a:r>
                  <a:rPr lang="en-US" b="1" dirty="0">
                    <a:latin typeface="+mn-lt"/>
                  </a:rPr>
                  <a:t>46</a:t>
                </a:r>
                <a:endParaRPr lang="en-US" sz="1400" b="1" dirty="0">
                  <a:latin typeface="+mn-lt"/>
                </a:endParaRPr>
              </a:p>
            </p:txBody>
          </p:sp>
        </p:grpSp>
        <p:grpSp>
          <p:nvGrpSpPr>
            <p:cNvPr id="189453" name="Group 25">
              <a:extLst>
                <a:ext uri="{FF2B5EF4-FFF2-40B4-BE49-F238E27FC236}">
                  <a16:creationId xmlns:a16="http://schemas.microsoft.com/office/drawing/2014/main" id="{CF1F2182-E5F9-4468-BFD4-2A8DEEC4FE0E}"/>
                </a:ext>
              </a:extLst>
            </p:cNvPr>
            <p:cNvGrpSpPr>
              <a:grpSpLocks/>
            </p:cNvGrpSpPr>
            <p:nvPr/>
          </p:nvGrpSpPr>
          <p:grpSpPr bwMode="auto">
            <a:xfrm>
              <a:off x="3948112" y="2870239"/>
              <a:ext cx="457487" cy="369319"/>
              <a:chOff x="2438400" y="1879639"/>
              <a:chExt cx="457487" cy="369319"/>
            </a:xfrm>
          </p:grpSpPr>
          <p:sp>
            <p:nvSpPr>
              <p:cNvPr id="102433" name="Oval 26">
                <a:extLst>
                  <a:ext uri="{FF2B5EF4-FFF2-40B4-BE49-F238E27FC236}">
                    <a16:creationId xmlns:a16="http://schemas.microsoft.com/office/drawing/2014/main" id="{0201FD21-33D3-421F-A339-34B34B4705FB}"/>
                  </a:ext>
                </a:extLst>
              </p:cNvPr>
              <p:cNvSpPr>
                <a:spLocks noChangeArrowheads="1"/>
              </p:cNvSpPr>
              <p:nvPr/>
            </p:nvSpPr>
            <p:spPr bwMode="auto">
              <a:xfrm>
                <a:off x="2438487" y="2057212"/>
                <a:ext cx="76208" cy="76186"/>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3600" dirty="0">
                  <a:solidFill>
                    <a:schemeClr val="tx1"/>
                  </a:solidFill>
                  <a:latin typeface="+mn-lt"/>
                </a:endParaRPr>
              </a:p>
            </p:txBody>
          </p:sp>
          <p:sp>
            <p:nvSpPr>
              <p:cNvPr id="28" name="TextBox 27">
                <a:extLst>
                  <a:ext uri="{FF2B5EF4-FFF2-40B4-BE49-F238E27FC236}">
                    <a16:creationId xmlns:a16="http://schemas.microsoft.com/office/drawing/2014/main" id="{7D72009D-BFB7-4725-904A-33FD74D5152F}"/>
                  </a:ext>
                </a:extLst>
              </p:cNvPr>
              <p:cNvSpPr txBox="1"/>
              <p:nvPr/>
            </p:nvSpPr>
            <p:spPr>
              <a:xfrm>
                <a:off x="2454364" y="1879444"/>
                <a:ext cx="441370" cy="369822"/>
              </a:xfrm>
              <a:prstGeom prst="rect">
                <a:avLst/>
              </a:prstGeom>
              <a:noFill/>
            </p:spPr>
            <p:txBody>
              <a:bodyPr wrap="none">
                <a:spAutoFit/>
              </a:bodyPr>
              <a:lstStyle/>
              <a:p>
                <a:pPr>
                  <a:defRPr/>
                </a:pPr>
                <a:r>
                  <a:rPr lang="en-US" b="1" dirty="0">
                    <a:latin typeface="+mn-lt"/>
                  </a:rPr>
                  <a:t>38</a:t>
                </a:r>
                <a:endParaRPr lang="en-US" sz="1400" b="1" dirty="0">
                  <a:latin typeface="+mn-lt"/>
                </a:endParaRPr>
              </a:p>
            </p:txBody>
          </p:sp>
        </p:grpSp>
        <p:grpSp>
          <p:nvGrpSpPr>
            <p:cNvPr id="189454" name="Group 28">
              <a:extLst>
                <a:ext uri="{FF2B5EF4-FFF2-40B4-BE49-F238E27FC236}">
                  <a16:creationId xmlns:a16="http://schemas.microsoft.com/office/drawing/2014/main" id="{9742686C-17D2-4CD9-BDE5-F2D4AD731FDC}"/>
                </a:ext>
              </a:extLst>
            </p:cNvPr>
            <p:cNvGrpSpPr>
              <a:grpSpLocks/>
            </p:cNvGrpSpPr>
            <p:nvPr/>
          </p:nvGrpSpPr>
          <p:grpSpPr bwMode="auto">
            <a:xfrm>
              <a:off x="3978660" y="1879673"/>
              <a:ext cx="444342" cy="369319"/>
              <a:chOff x="2438400" y="1879673"/>
              <a:chExt cx="444342" cy="369319"/>
            </a:xfrm>
          </p:grpSpPr>
          <p:sp>
            <p:nvSpPr>
              <p:cNvPr id="102431" name="Oval 29">
                <a:extLst>
                  <a:ext uri="{FF2B5EF4-FFF2-40B4-BE49-F238E27FC236}">
                    <a16:creationId xmlns:a16="http://schemas.microsoft.com/office/drawing/2014/main" id="{B843453B-5686-424E-93C5-68817F943B10}"/>
                  </a:ext>
                </a:extLst>
              </p:cNvPr>
              <p:cNvSpPr>
                <a:spLocks noChangeArrowheads="1"/>
              </p:cNvSpPr>
              <p:nvPr/>
            </p:nvSpPr>
            <p:spPr bwMode="auto">
              <a:xfrm>
                <a:off x="2438105" y="2057390"/>
                <a:ext cx="76208" cy="76186"/>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3600" dirty="0">
                  <a:solidFill>
                    <a:schemeClr val="tx1"/>
                  </a:solidFill>
                  <a:latin typeface="+mn-lt"/>
                </a:endParaRPr>
              </a:p>
            </p:txBody>
          </p:sp>
          <p:sp>
            <p:nvSpPr>
              <p:cNvPr id="31" name="TextBox 30">
                <a:extLst>
                  <a:ext uri="{FF2B5EF4-FFF2-40B4-BE49-F238E27FC236}">
                    <a16:creationId xmlns:a16="http://schemas.microsoft.com/office/drawing/2014/main" id="{49FEC513-3398-4B0E-A734-232599B296B2}"/>
                  </a:ext>
                </a:extLst>
              </p:cNvPr>
              <p:cNvSpPr txBox="1"/>
              <p:nvPr/>
            </p:nvSpPr>
            <p:spPr>
              <a:xfrm>
                <a:off x="2441280" y="1879622"/>
                <a:ext cx="441371" cy="369822"/>
              </a:xfrm>
              <a:prstGeom prst="rect">
                <a:avLst/>
              </a:prstGeom>
              <a:noFill/>
            </p:spPr>
            <p:txBody>
              <a:bodyPr wrap="none">
                <a:spAutoFit/>
              </a:bodyPr>
              <a:lstStyle/>
              <a:p>
                <a:pPr>
                  <a:defRPr/>
                </a:pPr>
                <a:r>
                  <a:rPr lang="en-US" b="1" dirty="0">
                    <a:latin typeface="+mn-lt"/>
                  </a:rPr>
                  <a:t>25</a:t>
                </a:r>
                <a:endParaRPr lang="en-US" sz="1400" b="1" dirty="0">
                  <a:latin typeface="+mn-lt"/>
                </a:endParaRPr>
              </a:p>
            </p:txBody>
          </p:sp>
        </p:grpSp>
        <p:grpSp>
          <p:nvGrpSpPr>
            <p:cNvPr id="189455" name="Group 31">
              <a:extLst>
                <a:ext uri="{FF2B5EF4-FFF2-40B4-BE49-F238E27FC236}">
                  <a16:creationId xmlns:a16="http://schemas.microsoft.com/office/drawing/2014/main" id="{CEEEC9C6-E157-45D8-ADD2-AE3309C16F16}"/>
                </a:ext>
              </a:extLst>
            </p:cNvPr>
            <p:cNvGrpSpPr>
              <a:grpSpLocks/>
            </p:cNvGrpSpPr>
            <p:nvPr/>
          </p:nvGrpSpPr>
          <p:grpSpPr bwMode="auto">
            <a:xfrm>
              <a:off x="3537115" y="3505218"/>
              <a:ext cx="441207" cy="369319"/>
              <a:chOff x="2408403" y="1803502"/>
              <a:chExt cx="441207" cy="369319"/>
            </a:xfrm>
          </p:grpSpPr>
          <p:sp>
            <p:nvSpPr>
              <p:cNvPr id="102429" name="Oval 32">
                <a:extLst>
                  <a:ext uri="{FF2B5EF4-FFF2-40B4-BE49-F238E27FC236}">
                    <a16:creationId xmlns:a16="http://schemas.microsoft.com/office/drawing/2014/main" id="{19D1A038-B8BF-4CDD-852B-BE30257F1F73}"/>
                  </a:ext>
                </a:extLst>
              </p:cNvPr>
              <p:cNvSpPr>
                <a:spLocks noChangeArrowheads="1"/>
              </p:cNvSpPr>
              <p:nvPr/>
            </p:nvSpPr>
            <p:spPr bwMode="auto">
              <a:xfrm>
                <a:off x="2438448" y="2057169"/>
                <a:ext cx="76208" cy="76186"/>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3600" dirty="0">
                  <a:solidFill>
                    <a:schemeClr val="tx1"/>
                  </a:solidFill>
                  <a:latin typeface="+mn-lt"/>
                </a:endParaRPr>
              </a:p>
            </p:txBody>
          </p:sp>
          <p:sp>
            <p:nvSpPr>
              <p:cNvPr id="34" name="TextBox 33">
                <a:extLst>
                  <a:ext uri="{FF2B5EF4-FFF2-40B4-BE49-F238E27FC236}">
                    <a16:creationId xmlns:a16="http://schemas.microsoft.com/office/drawing/2014/main" id="{F31B8258-B382-471F-9D50-4072767E6DDB}"/>
                  </a:ext>
                </a:extLst>
              </p:cNvPr>
              <p:cNvSpPr txBox="1"/>
              <p:nvPr/>
            </p:nvSpPr>
            <p:spPr>
              <a:xfrm>
                <a:off x="2408283" y="1803214"/>
                <a:ext cx="441371" cy="369822"/>
              </a:xfrm>
              <a:prstGeom prst="rect">
                <a:avLst/>
              </a:prstGeom>
              <a:noFill/>
            </p:spPr>
            <p:txBody>
              <a:bodyPr wrap="none">
                <a:spAutoFit/>
              </a:bodyPr>
              <a:lstStyle/>
              <a:p>
                <a:pPr>
                  <a:defRPr/>
                </a:pPr>
                <a:r>
                  <a:rPr lang="en-US" b="1" dirty="0">
                    <a:latin typeface="+mn-lt"/>
                  </a:rPr>
                  <a:t>16</a:t>
                </a:r>
                <a:endParaRPr lang="en-US" sz="1400" b="1" dirty="0">
                  <a:latin typeface="+mn-lt"/>
                </a:endParaRPr>
              </a:p>
            </p:txBody>
          </p:sp>
        </p:grpSp>
        <p:grpSp>
          <p:nvGrpSpPr>
            <p:cNvPr id="189456" name="Group 34">
              <a:extLst>
                <a:ext uri="{FF2B5EF4-FFF2-40B4-BE49-F238E27FC236}">
                  <a16:creationId xmlns:a16="http://schemas.microsoft.com/office/drawing/2014/main" id="{AE4EE33C-1E78-40A9-9A14-69138801D3BB}"/>
                </a:ext>
              </a:extLst>
            </p:cNvPr>
            <p:cNvGrpSpPr>
              <a:grpSpLocks/>
            </p:cNvGrpSpPr>
            <p:nvPr/>
          </p:nvGrpSpPr>
          <p:grpSpPr bwMode="auto">
            <a:xfrm>
              <a:off x="2500333" y="3810007"/>
              <a:ext cx="505337" cy="369319"/>
              <a:chOff x="2407873" y="1828807"/>
              <a:chExt cx="505337" cy="369319"/>
            </a:xfrm>
          </p:grpSpPr>
          <p:sp>
            <p:nvSpPr>
              <p:cNvPr id="102427" name="Oval 35">
                <a:extLst>
                  <a:ext uri="{FF2B5EF4-FFF2-40B4-BE49-F238E27FC236}">
                    <a16:creationId xmlns:a16="http://schemas.microsoft.com/office/drawing/2014/main" id="{B01B86F0-0A60-4C1D-A6D9-9237C5613B2F}"/>
                  </a:ext>
                </a:extLst>
              </p:cNvPr>
              <p:cNvSpPr>
                <a:spLocks noChangeArrowheads="1"/>
              </p:cNvSpPr>
              <p:nvPr/>
            </p:nvSpPr>
            <p:spPr bwMode="auto">
              <a:xfrm>
                <a:off x="2437955" y="2057034"/>
                <a:ext cx="76208" cy="76186"/>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3600" dirty="0">
                  <a:solidFill>
                    <a:schemeClr val="tx1"/>
                  </a:solidFill>
                  <a:latin typeface="+mn-lt"/>
                </a:endParaRPr>
              </a:p>
            </p:txBody>
          </p:sp>
          <p:sp>
            <p:nvSpPr>
              <p:cNvPr id="37" name="TextBox 36">
                <a:extLst>
                  <a:ext uri="{FF2B5EF4-FFF2-40B4-BE49-F238E27FC236}">
                    <a16:creationId xmlns:a16="http://schemas.microsoft.com/office/drawing/2014/main" id="{83277C42-79D2-4316-A821-8BC00CC9FEB1}"/>
                  </a:ext>
                </a:extLst>
              </p:cNvPr>
              <p:cNvSpPr txBox="1"/>
              <p:nvPr/>
            </p:nvSpPr>
            <p:spPr>
              <a:xfrm>
                <a:off x="2407789" y="1828475"/>
                <a:ext cx="504877" cy="369822"/>
              </a:xfrm>
              <a:prstGeom prst="rect">
                <a:avLst/>
              </a:prstGeom>
              <a:noFill/>
            </p:spPr>
            <p:txBody>
              <a:bodyPr wrap="none">
                <a:spAutoFit/>
              </a:bodyPr>
              <a:lstStyle/>
              <a:p>
                <a:pPr>
                  <a:defRPr/>
                </a:pPr>
                <a:r>
                  <a:rPr lang="en-US" b="1" dirty="0">
                    <a:latin typeface="+mn-lt"/>
                  </a:rPr>
                  <a:t>0.8</a:t>
                </a:r>
                <a:endParaRPr lang="en-US" sz="1400" b="1" dirty="0">
                  <a:latin typeface="+mn-lt"/>
                </a:endParaRPr>
              </a:p>
            </p:txBody>
          </p:sp>
        </p:grpSp>
        <p:grpSp>
          <p:nvGrpSpPr>
            <p:cNvPr id="189457" name="Group 37">
              <a:extLst>
                <a:ext uri="{FF2B5EF4-FFF2-40B4-BE49-F238E27FC236}">
                  <a16:creationId xmlns:a16="http://schemas.microsoft.com/office/drawing/2014/main" id="{314616A9-C87D-4FF4-B060-38400ED95F7E}"/>
                </a:ext>
              </a:extLst>
            </p:cNvPr>
            <p:cNvGrpSpPr>
              <a:grpSpLocks/>
            </p:cNvGrpSpPr>
            <p:nvPr/>
          </p:nvGrpSpPr>
          <p:grpSpPr bwMode="auto">
            <a:xfrm>
              <a:off x="4786650" y="1600283"/>
              <a:ext cx="441207" cy="369319"/>
              <a:chOff x="2408190" y="1879767"/>
              <a:chExt cx="441207" cy="369319"/>
            </a:xfrm>
          </p:grpSpPr>
          <p:sp>
            <p:nvSpPr>
              <p:cNvPr id="102425" name="Oval 38">
                <a:extLst>
                  <a:ext uri="{FF2B5EF4-FFF2-40B4-BE49-F238E27FC236}">
                    <a16:creationId xmlns:a16="http://schemas.microsoft.com/office/drawing/2014/main" id="{7CB71AA7-A201-42C0-8A9C-23EC2426BE4A}"/>
                  </a:ext>
                </a:extLst>
              </p:cNvPr>
              <p:cNvSpPr>
                <a:spLocks noChangeArrowheads="1"/>
              </p:cNvSpPr>
              <p:nvPr/>
            </p:nvSpPr>
            <p:spPr bwMode="auto">
              <a:xfrm>
                <a:off x="2438192" y="2057524"/>
                <a:ext cx="76208" cy="76186"/>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3600" dirty="0">
                  <a:solidFill>
                    <a:schemeClr val="tx1"/>
                  </a:solidFill>
                  <a:latin typeface="+mn-lt"/>
                </a:endParaRPr>
              </a:p>
            </p:txBody>
          </p:sp>
          <p:sp>
            <p:nvSpPr>
              <p:cNvPr id="40" name="TextBox 39">
                <a:extLst>
                  <a:ext uri="{FF2B5EF4-FFF2-40B4-BE49-F238E27FC236}">
                    <a16:creationId xmlns:a16="http://schemas.microsoft.com/office/drawing/2014/main" id="{D317BD4A-9C4E-4FA9-9595-9BA0942DA31E}"/>
                  </a:ext>
                </a:extLst>
              </p:cNvPr>
              <p:cNvSpPr txBox="1"/>
              <p:nvPr/>
            </p:nvSpPr>
            <p:spPr>
              <a:xfrm>
                <a:off x="2408026" y="1879756"/>
                <a:ext cx="441371" cy="369822"/>
              </a:xfrm>
              <a:prstGeom prst="rect">
                <a:avLst/>
              </a:prstGeom>
              <a:noFill/>
            </p:spPr>
            <p:txBody>
              <a:bodyPr wrap="none">
                <a:spAutoFit/>
              </a:bodyPr>
              <a:lstStyle/>
              <a:p>
                <a:pPr>
                  <a:defRPr/>
                </a:pPr>
                <a:r>
                  <a:rPr lang="en-US" b="1" dirty="0">
                    <a:latin typeface="+mn-lt"/>
                  </a:rPr>
                  <a:t>12</a:t>
                </a:r>
                <a:endParaRPr lang="en-US" sz="1400" b="1" dirty="0">
                  <a:latin typeface="+mn-lt"/>
                </a:endParaRPr>
              </a:p>
            </p:txBody>
          </p:sp>
        </p:grpSp>
        <p:grpSp>
          <p:nvGrpSpPr>
            <p:cNvPr id="189458" name="Group 40">
              <a:extLst>
                <a:ext uri="{FF2B5EF4-FFF2-40B4-BE49-F238E27FC236}">
                  <a16:creationId xmlns:a16="http://schemas.microsoft.com/office/drawing/2014/main" id="{097D099A-87C3-418E-8DA8-5C04DC1DDCDD}"/>
                </a:ext>
              </a:extLst>
            </p:cNvPr>
            <p:cNvGrpSpPr>
              <a:grpSpLocks/>
            </p:cNvGrpSpPr>
            <p:nvPr/>
          </p:nvGrpSpPr>
          <p:grpSpPr bwMode="auto">
            <a:xfrm>
              <a:off x="4756484" y="2971836"/>
              <a:ext cx="441207" cy="369319"/>
              <a:chOff x="2408572" y="1879720"/>
              <a:chExt cx="441207" cy="369319"/>
            </a:xfrm>
          </p:grpSpPr>
          <p:sp>
            <p:nvSpPr>
              <p:cNvPr id="102423" name="Oval 41">
                <a:extLst>
                  <a:ext uri="{FF2B5EF4-FFF2-40B4-BE49-F238E27FC236}">
                    <a16:creationId xmlns:a16="http://schemas.microsoft.com/office/drawing/2014/main" id="{27222012-5F29-4741-A021-115BDFA5D97C}"/>
                  </a:ext>
                </a:extLst>
              </p:cNvPr>
              <p:cNvSpPr>
                <a:spLocks noChangeArrowheads="1"/>
              </p:cNvSpPr>
              <p:nvPr/>
            </p:nvSpPr>
            <p:spPr bwMode="auto">
              <a:xfrm>
                <a:off x="2438574" y="2057277"/>
                <a:ext cx="76208" cy="76186"/>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3600" dirty="0">
                  <a:solidFill>
                    <a:schemeClr val="tx1"/>
                  </a:solidFill>
                  <a:latin typeface="+mn-lt"/>
                </a:endParaRPr>
              </a:p>
            </p:txBody>
          </p:sp>
          <p:sp>
            <p:nvSpPr>
              <p:cNvPr id="43" name="TextBox 42">
                <a:extLst>
                  <a:ext uri="{FF2B5EF4-FFF2-40B4-BE49-F238E27FC236}">
                    <a16:creationId xmlns:a16="http://schemas.microsoft.com/office/drawing/2014/main" id="{2F86BADD-454C-4F75-B79F-7AE00D601C7D}"/>
                  </a:ext>
                </a:extLst>
              </p:cNvPr>
              <p:cNvSpPr txBox="1"/>
              <p:nvPr/>
            </p:nvSpPr>
            <p:spPr>
              <a:xfrm>
                <a:off x="2408409" y="1879509"/>
                <a:ext cx="441371" cy="369822"/>
              </a:xfrm>
              <a:prstGeom prst="rect">
                <a:avLst/>
              </a:prstGeom>
              <a:noFill/>
            </p:spPr>
            <p:txBody>
              <a:bodyPr wrap="none">
                <a:spAutoFit/>
              </a:bodyPr>
              <a:lstStyle/>
              <a:p>
                <a:pPr>
                  <a:defRPr/>
                </a:pPr>
                <a:r>
                  <a:rPr lang="en-US" b="1" dirty="0">
                    <a:latin typeface="+mn-lt"/>
                  </a:rPr>
                  <a:t>14</a:t>
                </a:r>
                <a:endParaRPr lang="en-US" sz="1400" b="1" dirty="0">
                  <a:latin typeface="+mn-lt"/>
                </a:endParaRPr>
              </a:p>
            </p:txBody>
          </p:sp>
        </p:grpSp>
        <p:grpSp>
          <p:nvGrpSpPr>
            <p:cNvPr id="189459" name="Group 43">
              <a:extLst>
                <a:ext uri="{FF2B5EF4-FFF2-40B4-BE49-F238E27FC236}">
                  <a16:creationId xmlns:a16="http://schemas.microsoft.com/office/drawing/2014/main" id="{B6192E1E-930C-45B5-A713-2370CEBA6C30}"/>
                </a:ext>
              </a:extLst>
            </p:cNvPr>
            <p:cNvGrpSpPr>
              <a:grpSpLocks/>
            </p:cNvGrpSpPr>
            <p:nvPr/>
          </p:nvGrpSpPr>
          <p:grpSpPr bwMode="auto">
            <a:xfrm>
              <a:off x="3104518" y="4978367"/>
              <a:ext cx="538975" cy="369319"/>
              <a:chOff x="2438400" y="1879609"/>
              <a:chExt cx="538975" cy="369319"/>
            </a:xfrm>
          </p:grpSpPr>
          <p:sp>
            <p:nvSpPr>
              <p:cNvPr id="102421" name="Oval 44">
                <a:extLst>
                  <a:ext uri="{FF2B5EF4-FFF2-40B4-BE49-F238E27FC236}">
                    <a16:creationId xmlns:a16="http://schemas.microsoft.com/office/drawing/2014/main" id="{29AEDF01-33D2-43EF-A83F-816ECF355DA9}"/>
                  </a:ext>
                </a:extLst>
              </p:cNvPr>
              <p:cNvSpPr>
                <a:spLocks noChangeArrowheads="1"/>
              </p:cNvSpPr>
              <p:nvPr/>
            </p:nvSpPr>
            <p:spPr bwMode="auto">
              <a:xfrm>
                <a:off x="2439032" y="2056874"/>
                <a:ext cx="76208" cy="76186"/>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3600" dirty="0">
                  <a:solidFill>
                    <a:schemeClr val="tx1"/>
                  </a:solidFill>
                  <a:latin typeface="+mn-lt"/>
                </a:endParaRPr>
              </a:p>
            </p:txBody>
          </p:sp>
          <p:sp>
            <p:nvSpPr>
              <p:cNvPr id="46" name="TextBox 45">
                <a:extLst>
                  <a:ext uri="{FF2B5EF4-FFF2-40B4-BE49-F238E27FC236}">
                    <a16:creationId xmlns:a16="http://schemas.microsoft.com/office/drawing/2014/main" id="{E821E43F-F3BB-4CEB-98BF-83BD6FF9F857}"/>
                  </a:ext>
                </a:extLst>
              </p:cNvPr>
              <p:cNvSpPr txBox="1"/>
              <p:nvPr/>
            </p:nvSpPr>
            <p:spPr>
              <a:xfrm>
                <a:off x="2472373" y="1879106"/>
                <a:ext cx="504877" cy="369822"/>
              </a:xfrm>
              <a:prstGeom prst="rect">
                <a:avLst/>
              </a:prstGeom>
              <a:noFill/>
            </p:spPr>
            <p:txBody>
              <a:bodyPr wrap="none">
                <a:spAutoFit/>
              </a:bodyPr>
              <a:lstStyle/>
              <a:p>
                <a:pPr>
                  <a:defRPr/>
                </a:pPr>
                <a:r>
                  <a:rPr lang="en-US" b="1" dirty="0">
                    <a:latin typeface="+mn-lt"/>
                  </a:rPr>
                  <a:t>1.9</a:t>
                </a:r>
                <a:endParaRPr lang="en-US" sz="1400" b="1" dirty="0">
                  <a:latin typeface="+mn-lt"/>
                </a:endParaRPr>
              </a:p>
            </p:txBody>
          </p:sp>
        </p:grpSp>
      </p:grpSp>
      <p:sp>
        <p:nvSpPr>
          <p:cNvPr id="102406" name="Oval 49">
            <a:extLst>
              <a:ext uri="{FF2B5EF4-FFF2-40B4-BE49-F238E27FC236}">
                <a16:creationId xmlns:a16="http://schemas.microsoft.com/office/drawing/2014/main" id="{19CCFCD5-D4A5-46E7-A6F6-6FFF77202616}"/>
              </a:ext>
            </a:extLst>
          </p:cNvPr>
          <p:cNvSpPr>
            <a:spLocks noChangeArrowheads="1"/>
          </p:cNvSpPr>
          <p:nvPr/>
        </p:nvSpPr>
        <p:spPr bwMode="auto">
          <a:xfrm>
            <a:off x="6719888" y="2819400"/>
            <a:ext cx="76200" cy="76200"/>
          </a:xfrm>
          <a:prstGeom prst="ellipse">
            <a:avLst/>
          </a:prstGeom>
          <a:solidFill>
            <a:schemeClr val="accent1"/>
          </a:solidFill>
          <a:ln w="12700">
            <a:solidFill>
              <a:schemeClr val="tx1"/>
            </a:solidFill>
            <a:miter lim="800000"/>
            <a:headEnd/>
            <a:tailEnd/>
          </a:ln>
        </p:spPr>
        <p:txBody>
          <a:bodyPr wrap="none"/>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endParaRPr lang="en-US" altLang="en-US" sz="1800" dirty="0">
              <a:solidFill>
                <a:schemeClr val="tx1"/>
              </a:solidFill>
              <a:latin typeface="+mn-lt"/>
            </a:endParaRPr>
          </a:p>
        </p:txBody>
      </p:sp>
      <p:sp>
        <p:nvSpPr>
          <p:cNvPr id="51" name="TextBox 50">
            <a:extLst>
              <a:ext uri="{FF2B5EF4-FFF2-40B4-BE49-F238E27FC236}">
                <a16:creationId xmlns:a16="http://schemas.microsoft.com/office/drawing/2014/main" id="{D8F1308A-B0BE-43B6-B808-47F49795341A}"/>
              </a:ext>
            </a:extLst>
          </p:cNvPr>
          <p:cNvSpPr txBox="1"/>
          <p:nvPr/>
        </p:nvSpPr>
        <p:spPr>
          <a:xfrm>
            <a:off x="6781800" y="2692400"/>
            <a:ext cx="1246188" cy="830263"/>
          </a:xfrm>
          <a:prstGeom prst="rect">
            <a:avLst/>
          </a:prstGeom>
          <a:noFill/>
        </p:spPr>
        <p:txBody>
          <a:bodyPr wrap="none">
            <a:spAutoFit/>
          </a:bodyPr>
          <a:lstStyle/>
          <a:p>
            <a:pPr>
              <a:defRPr/>
            </a:pPr>
            <a:r>
              <a:rPr lang="en-US" sz="1600" b="1" dirty="0">
                <a:latin typeface="+mn-lt"/>
              </a:rPr>
              <a:t>Additional </a:t>
            </a:r>
          </a:p>
          <a:p>
            <a:pPr>
              <a:defRPr/>
            </a:pPr>
            <a:r>
              <a:rPr lang="en-US" sz="1600" b="1" dirty="0">
                <a:latin typeface="+mn-lt"/>
              </a:rPr>
              <a:t>Sampling </a:t>
            </a:r>
          </a:p>
          <a:p>
            <a:pPr>
              <a:defRPr/>
            </a:pPr>
            <a:r>
              <a:rPr lang="en-US" sz="1600" b="1" dirty="0">
                <a:latin typeface="+mn-lt"/>
              </a:rPr>
              <a:t>Location</a:t>
            </a:r>
            <a:endParaRPr lang="en-US" sz="12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4">
            <a:extLst>
              <a:ext uri="{FF2B5EF4-FFF2-40B4-BE49-F238E27FC236}">
                <a16:creationId xmlns:a16="http://schemas.microsoft.com/office/drawing/2014/main" id="{AB2DE8FF-C750-4A9C-93E1-B09084DA956F}"/>
              </a:ext>
            </a:extLst>
          </p:cNvPr>
          <p:cNvSpPr>
            <a:spLocks noGrp="1" noChangeArrowheads="1"/>
          </p:cNvSpPr>
          <p:nvPr>
            <p:ph type="title"/>
          </p:nvPr>
        </p:nvSpPr>
        <p:spPr/>
        <p:txBody>
          <a:bodyPr/>
          <a:lstStyle/>
          <a:p>
            <a:r>
              <a:rPr lang="en-US" altLang="en-US">
                <a:ea typeface="ＭＳ Ｐゴシック" panose="020B0600070205080204" pitchFamily="34" charset="-128"/>
              </a:rPr>
              <a:t>Exposure Concentrations</a:t>
            </a:r>
            <a:br>
              <a:rPr lang="en-US" altLang="en-US">
                <a:ea typeface="ＭＳ Ｐゴシック" panose="020B0600070205080204" pitchFamily="34" charset="-128"/>
              </a:rPr>
            </a:br>
            <a:r>
              <a:rPr lang="en-US" altLang="en-US" sz="1800">
                <a:ea typeface="ＭＳ Ｐゴシック" panose="020B0600070205080204" pitchFamily="34" charset="-128"/>
              </a:rPr>
              <a:t>Upper Confidence Limits on the Mean</a:t>
            </a:r>
          </a:p>
        </p:txBody>
      </p:sp>
      <p:sp>
        <p:nvSpPr>
          <p:cNvPr id="191491" name="Rectangle 7">
            <a:extLst>
              <a:ext uri="{FF2B5EF4-FFF2-40B4-BE49-F238E27FC236}">
                <a16:creationId xmlns:a16="http://schemas.microsoft.com/office/drawing/2014/main" id="{CF2A0A13-B5E3-4387-AE3B-EA7BCE5012A9}"/>
              </a:ext>
            </a:extLst>
          </p:cNvPr>
          <p:cNvSpPr>
            <a:spLocks noChangeArrowheads="1"/>
          </p:cNvSpPr>
          <p:nvPr/>
        </p:nvSpPr>
        <p:spPr bwMode="auto">
          <a:xfrm>
            <a:off x="2362200" y="1524000"/>
            <a:ext cx="4267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pic>
        <p:nvPicPr>
          <p:cNvPr id="77828" name="Picture 9">
            <a:extLst>
              <a:ext uri="{FF2B5EF4-FFF2-40B4-BE49-F238E27FC236}">
                <a16:creationId xmlns:a16="http://schemas.microsoft.com/office/drawing/2014/main" id="{C2CC0323-6BF1-45C0-9A81-66B7A1700AFC}"/>
              </a:ext>
            </a:extLst>
          </p:cNvPr>
          <p:cNvPicPr>
            <a:picLocks noChangeAspect="1" noChangeArrowheads="1"/>
          </p:cNvPicPr>
          <p:nvPr/>
        </p:nvPicPr>
        <p:blipFill>
          <a:blip r:embed="rId3"/>
          <a:srcRect/>
          <a:stretch>
            <a:fillRect/>
          </a:stretch>
        </p:blipFill>
        <p:spPr bwMode="auto">
          <a:xfrm>
            <a:off x="188913" y="1676400"/>
            <a:ext cx="872648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191493" name="Group 4">
            <a:extLst>
              <a:ext uri="{FF2B5EF4-FFF2-40B4-BE49-F238E27FC236}">
                <a16:creationId xmlns:a16="http://schemas.microsoft.com/office/drawing/2014/main" id="{A065F30A-C09C-46C1-98A1-8741D18B96F3}"/>
              </a:ext>
            </a:extLst>
          </p:cNvPr>
          <p:cNvGrpSpPr>
            <a:grpSpLocks/>
          </p:cNvGrpSpPr>
          <p:nvPr/>
        </p:nvGrpSpPr>
        <p:grpSpPr bwMode="auto">
          <a:xfrm>
            <a:off x="7239000" y="2405063"/>
            <a:ext cx="1074738" cy="3005137"/>
            <a:chOff x="2362200" y="2404646"/>
            <a:chExt cx="1074333" cy="3005554"/>
          </a:xfrm>
        </p:grpSpPr>
        <p:cxnSp>
          <p:nvCxnSpPr>
            <p:cNvPr id="3" name="Straight Connector 2">
              <a:extLst>
                <a:ext uri="{FF2B5EF4-FFF2-40B4-BE49-F238E27FC236}">
                  <a16:creationId xmlns:a16="http://schemas.microsoft.com/office/drawing/2014/main" id="{A29A7257-0680-4894-B9A9-E9CD7DD9B559}"/>
                </a:ext>
              </a:extLst>
            </p:cNvPr>
            <p:cNvCxnSpPr/>
            <p:nvPr/>
          </p:nvCxnSpPr>
          <p:spPr bwMode="auto">
            <a:xfrm>
              <a:off x="2362200" y="2514198"/>
              <a:ext cx="0" cy="2896002"/>
            </a:xfrm>
            <a:prstGeom prst="line">
              <a:avLst/>
            </a:prstGeom>
            <a:solidFill>
              <a:schemeClr val="accent1"/>
            </a:solidFill>
            <a:ln w="31750" cap="flat" cmpd="sng" algn="ctr">
              <a:solidFill>
                <a:schemeClr val="bg1">
                  <a:lumMod val="50000"/>
                </a:schemeClr>
              </a:solidFill>
              <a:prstDash val="dash"/>
              <a:miter lim="800000"/>
              <a:headEnd type="none" w="med" len="med"/>
              <a:tailEnd type="none" w="med" len="med"/>
            </a:ln>
            <a:effectLst/>
          </p:spPr>
        </p:cxnSp>
        <p:sp>
          <p:nvSpPr>
            <p:cNvPr id="14" name="TextBox 13">
              <a:extLst>
                <a:ext uri="{FF2B5EF4-FFF2-40B4-BE49-F238E27FC236}">
                  <a16:creationId xmlns:a16="http://schemas.microsoft.com/office/drawing/2014/main" id="{F02F9254-6340-4906-9E9A-D08F8209885F}"/>
                </a:ext>
              </a:extLst>
            </p:cNvPr>
            <p:cNvSpPr txBox="1"/>
            <p:nvPr/>
          </p:nvSpPr>
          <p:spPr>
            <a:xfrm>
              <a:off x="2362200" y="2404646"/>
              <a:ext cx="1074333" cy="770044"/>
            </a:xfrm>
            <a:prstGeom prst="rect">
              <a:avLst/>
            </a:prstGeom>
            <a:noFill/>
          </p:spPr>
          <p:txBody>
            <a:bodyPr wrap="none">
              <a:spAutoFit/>
            </a:bodyPr>
            <a:lstStyle/>
            <a:p>
              <a:pPr>
                <a:defRPr/>
              </a:pPr>
              <a:r>
                <a:rPr lang="en-US" sz="1600" b="1" dirty="0">
                  <a:solidFill>
                    <a:schemeClr val="bg1">
                      <a:lumMod val="50000"/>
                    </a:schemeClr>
                  </a:solidFill>
                  <a:latin typeface="Arial" charset="0"/>
                </a:rPr>
                <a:t>95%</a:t>
              </a:r>
            </a:p>
            <a:p>
              <a:pPr>
                <a:defRPr/>
              </a:pPr>
              <a:r>
                <a:rPr lang="en-US" sz="1600" b="1" dirty="0">
                  <a:solidFill>
                    <a:srgbClr val="C00000"/>
                  </a:solidFill>
                  <a:latin typeface="Arial" charset="0"/>
                </a:rPr>
                <a:t>86 mg/kg</a:t>
              </a:r>
            </a:p>
            <a:p>
              <a:pPr>
                <a:defRPr/>
              </a:pPr>
              <a:endParaRPr lang="en-US" sz="1200" b="1" dirty="0">
                <a:solidFill>
                  <a:schemeClr val="bg1">
                    <a:lumMod val="50000"/>
                  </a:schemeClr>
                </a:solidFill>
                <a:latin typeface="Arial" charset="0"/>
              </a:endParaRPr>
            </a:p>
          </p:txBody>
        </p:sp>
      </p:grpSp>
      <p:grpSp>
        <p:nvGrpSpPr>
          <p:cNvPr id="191494" name="Group 18">
            <a:extLst>
              <a:ext uri="{FF2B5EF4-FFF2-40B4-BE49-F238E27FC236}">
                <a16:creationId xmlns:a16="http://schemas.microsoft.com/office/drawing/2014/main" id="{907CF5DB-A39E-4610-81A7-3CAFEA7DDC3C}"/>
              </a:ext>
            </a:extLst>
          </p:cNvPr>
          <p:cNvGrpSpPr>
            <a:grpSpLocks/>
          </p:cNvGrpSpPr>
          <p:nvPr/>
        </p:nvGrpSpPr>
        <p:grpSpPr bwMode="auto">
          <a:xfrm>
            <a:off x="2757488" y="2405063"/>
            <a:ext cx="1782762" cy="3005137"/>
            <a:chOff x="2362200" y="2404646"/>
            <a:chExt cx="1782860" cy="3005554"/>
          </a:xfrm>
        </p:grpSpPr>
        <p:cxnSp>
          <p:nvCxnSpPr>
            <p:cNvPr id="20" name="Straight Connector 19">
              <a:extLst>
                <a:ext uri="{FF2B5EF4-FFF2-40B4-BE49-F238E27FC236}">
                  <a16:creationId xmlns:a16="http://schemas.microsoft.com/office/drawing/2014/main" id="{B7AF141A-923C-4C82-BABE-B19C8AC2B44F}"/>
                </a:ext>
              </a:extLst>
            </p:cNvPr>
            <p:cNvCxnSpPr/>
            <p:nvPr/>
          </p:nvCxnSpPr>
          <p:spPr bwMode="auto">
            <a:xfrm>
              <a:off x="2362200" y="2514198"/>
              <a:ext cx="0" cy="2896002"/>
            </a:xfrm>
            <a:prstGeom prst="line">
              <a:avLst/>
            </a:prstGeom>
            <a:solidFill>
              <a:schemeClr val="accent1"/>
            </a:solidFill>
            <a:ln w="31750" cap="flat" cmpd="sng" algn="ctr">
              <a:solidFill>
                <a:schemeClr val="bg1">
                  <a:lumMod val="50000"/>
                </a:schemeClr>
              </a:solidFill>
              <a:prstDash val="dash"/>
              <a:miter lim="800000"/>
              <a:headEnd type="none" w="med" len="med"/>
              <a:tailEnd type="none" w="med" len="med"/>
            </a:ln>
            <a:effectLst/>
          </p:spPr>
        </p:cxnSp>
        <p:sp>
          <p:nvSpPr>
            <p:cNvPr id="21" name="TextBox 20">
              <a:extLst>
                <a:ext uri="{FF2B5EF4-FFF2-40B4-BE49-F238E27FC236}">
                  <a16:creationId xmlns:a16="http://schemas.microsoft.com/office/drawing/2014/main" id="{6247332F-8157-4565-9DF8-123F215F9D36}"/>
                </a:ext>
              </a:extLst>
            </p:cNvPr>
            <p:cNvSpPr txBox="1"/>
            <p:nvPr/>
          </p:nvSpPr>
          <p:spPr>
            <a:xfrm>
              <a:off x="2362200" y="2404646"/>
              <a:ext cx="1782860" cy="584281"/>
            </a:xfrm>
            <a:prstGeom prst="rect">
              <a:avLst/>
            </a:prstGeom>
            <a:noFill/>
          </p:spPr>
          <p:txBody>
            <a:bodyPr wrap="none">
              <a:spAutoFit/>
            </a:bodyPr>
            <a:lstStyle/>
            <a:p>
              <a:pPr>
                <a:defRPr/>
              </a:pPr>
              <a:r>
                <a:rPr lang="en-US" sz="1600" b="1" dirty="0">
                  <a:solidFill>
                    <a:schemeClr val="bg1">
                      <a:lumMod val="50000"/>
                    </a:schemeClr>
                  </a:solidFill>
                  <a:latin typeface="Arial" charset="0"/>
                </a:rPr>
                <a:t>Arithmetic Mean</a:t>
              </a:r>
            </a:p>
            <a:p>
              <a:pPr>
                <a:defRPr/>
              </a:pPr>
              <a:r>
                <a:rPr lang="en-US" sz="1600" b="1" dirty="0">
                  <a:solidFill>
                    <a:srgbClr val="C00000"/>
                  </a:solidFill>
                  <a:latin typeface="Arial" charset="0"/>
                </a:rPr>
                <a:t>25 mg/kg</a:t>
              </a:r>
              <a:endParaRPr lang="en-US" sz="1200" b="1" dirty="0">
                <a:solidFill>
                  <a:srgbClr val="C00000"/>
                </a:solidFill>
                <a:latin typeface="Arial" charset="0"/>
              </a:endParaRPr>
            </a:p>
          </p:txBody>
        </p:sp>
      </p:grpSp>
      <p:grpSp>
        <p:nvGrpSpPr>
          <p:cNvPr id="191495" name="Group 21">
            <a:extLst>
              <a:ext uri="{FF2B5EF4-FFF2-40B4-BE49-F238E27FC236}">
                <a16:creationId xmlns:a16="http://schemas.microsoft.com/office/drawing/2014/main" id="{27034A1A-5CB4-4304-8126-C6349FBFCF16}"/>
              </a:ext>
            </a:extLst>
          </p:cNvPr>
          <p:cNvGrpSpPr>
            <a:grpSpLocks/>
          </p:cNvGrpSpPr>
          <p:nvPr/>
        </p:nvGrpSpPr>
        <p:grpSpPr bwMode="auto">
          <a:xfrm>
            <a:off x="5181600" y="2405063"/>
            <a:ext cx="1382713" cy="3005137"/>
            <a:chOff x="2362200" y="2404646"/>
            <a:chExt cx="1382110" cy="3005554"/>
          </a:xfrm>
        </p:grpSpPr>
        <p:cxnSp>
          <p:nvCxnSpPr>
            <p:cNvPr id="23" name="Straight Connector 22">
              <a:extLst>
                <a:ext uri="{FF2B5EF4-FFF2-40B4-BE49-F238E27FC236}">
                  <a16:creationId xmlns:a16="http://schemas.microsoft.com/office/drawing/2014/main" id="{C9DBCD55-C7C8-496C-9B11-BF8A768AA882}"/>
                </a:ext>
              </a:extLst>
            </p:cNvPr>
            <p:cNvCxnSpPr/>
            <p:nvPr/>
          </p:nvCxnSpPr>
          <p:spPr bwMode="auto">
            <a:xfrm>
              <a:off x="2362200" y="2514198"/>
              <a:ext cx="0" cy="2896002"/>
            </a:xfrm>
            <a:prstGeom prst="line">
              <a:avLst/>
            </a:prstGeom>
            <a:solidFill>
              <a:schemeClr val="accent1"/>
            </a:solidFill>
            <a:ln w="31750" cap="flat" cmpd="sng" algn="ctr">
              <a:solidFill>
                <a:schemeClr val="bg1">
                  <a:lumMod val="50000"/>
                </a:schemeClr>
              </a:solidFill>
              <a:prstDash val="dash"/>
              <a:miter lim="800000"/>
              <a:headEnd type="none" w="med" len="med"/>
              <a:tailEnd type="none" w="med" len="med"/>
            </a:ln>
            <a:effectLst/>
          </p:spPr>
        </p:cxnSp>
        <p:sp>
          <p:nvSpPr>
            <p:cNvPr id="24" name="TextBox 23">
              <a:extLst>
                <a:ext uri="{FF2B5EF4-FFF2-40B4-BE49-F238E27FC236}">
                  <a16:creationId xmlns:a16="http://schemas.microsoft.com/office/drawing/2014/main" id="{C9430A73-CE69-410E-8FAF-D7194AD22D11}"/>
                </a:ext>
              </a:extLst>
            </p:cNvPr>
            <p:cNvSpPr txBox="1"/>
            <p:nvPr/>
          </p:nvSpPr>
          <p:spPr>
            <a:xfrm>
              <a:off x="2362200" y="2404646"/>
              <a:ext cx="1382110" cy="830377"/>
            </a:xfrm>
            <a:prstGeom prst="rect">
              <a:avLst/>
            </a:prstGeom>
            <a:noFill/>
          </p:spPr>
          <p:txBody>
            <a:bodyPr wrap="none">
              <a:spAutoFit/>
            </a:bodyPr>
            <a:lstStyle/>
            <a:p>
              <a:pPr>
                <a:defRPr/>
              </a:pPr>
              <a:r>
                <a:rPr lang="en-US" sz="1600" b="1" dirty="0">
                  <a:solidFill>
                    <a:schemeClr val="bg1">
                      <a:lumMod val="50000"/>
                    </a:schemeClr>
                  </a:solidFill>
                  <a:latin typeface="Arial" charset="0"/>
                </a:rPr>
                <a:t>95% UCL </a:t>
              </a:r>
            </a:p>
            <a:p>
              <a:pPr>
                <a:defRPr/>
              </a:pPr>
              <a:r>
                <a:rPr lang="en-US" sz="1600" b="1" dirty="0">
                  <a:solidFill>
                    <a:schemeClr val="bg1">
                      <a:lumMod val="50000"/>
                    </a:schemeClr>
                  </a:solidFill>
                  <a:latin typeface="Arial" charset="0"/>
                </a:rPr>
                <a:t>on the Mean</a:t>
              </a:r>
            </a:p>
            <a:p>
              <a:pPr>
                <a:defRPr/>
              </a:pPr>
              <a:r>
                <a:rPr lang="en-US" sz="1600" b="1" dirty="0">
                  <a:solidFill>
                    <a:srgbClr val="C00000"/>
                  </a:solidFill>
                  <a:latin typeface="Arial" charset="0"/>
                </a:rPr>
                <a:t>58 mg/kg</a:t>
              </a:r>
              <a:endParaRPr lang="en-US" sz="1200" b="1" dirty="0">
                <a:solidFill>
                  <a:srgbClr val="C00000"/>
                </a:solidFill>
                <a:latin typeface="Arial" charset="0"/>
              </a:endParaRPr>
            </a:p>
          </p:txBody>
        </p:sp>
      </p:grpSp>
      <p:sp>
        <p:nvSpPr>
          <p:cNvPr id="191496" name="TextBox 5">
            <a:extLst>
              <a:ext uri="{FF2B5EF4-FFF2-40B4-BE49-F238E27FC236}">
                <a16:creationId xmlns:a16="http://schemas.microsoft.com/office/drawing/2014/main" id="{E4767DDF-8822-47DA-8B64-1AE7B3B5C903}"/>
              </a:ext>
            </a:extLst>
          </p:cNvPr>
          <p:cNvSpPr txBox="1">
            <a:spLocks noChangeArrowheads="1"/>
          </p:cNvSpPr>
          <p:nvPr/>
        </p:nvSpPr>
        <p:spPr bwMode="auto">
          <a:xfrm>
            <a:off x="3217863" y="6411913"/>
            <a:ext cx="255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b="1">
                <a:solidFill>
                  <a:schemeClr val="tx1"/>
                </a:solidFill>
              </a:rPr>
              <a:t>Based on 15 Samples</a:t>
            </a:r>
            <a:endParaRPr lang="en-US" altLang="en-US" sz="1800" b="1" i="1">
              <a:solidFill>
                <a:schemeClr val="tx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a:extLst>
              <a:ext uri="{FF2B5EF4-FFF2-40B4-BE49-F238E27FC236}">
                <a16:creationId xmlns:a16="http://schemas.microsoft.com/office/drawing/2014/main" id="{FF64C3CD-70CF-4F05-BDFB-6D65DACB5A3D}"/>
              </a:ext>
            </a:extLst>
          </p:cNvPr>
          <p:cNvPicPr>
            <a:picLocks noChangeAspect="1" noChangeArrowheads="1"/>
          </p:cNvPicPr>
          <p:nvPr/>
        </p:nvPicPr>
        <p:blipFill>
          <a:blip r:embed="rId3"/>
          <a:srcRect/>
          <a:stretch>
            <a:fillRect/>
          </a:stretch>
        </p:blipFill>
        <p:spPr bwMode="auto">
          <a:xfrm>
            <a:off x="188913" y="1676400"/>
            <a:ext cx="8726487"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93539" name="Rectangle 4">
            <a:extLst>
              <a:ext uri="{FF2B5EF4-FFF2-40B4-BE49-F238E27FC236}">
                <a16:creationId xmlns:a16="http://schemas.microsoft.com/office/drawing/2014/main" id="{6FC370DD-4D26-4BC8-BE54-70D056500177}"/>
              </a:ext>
            </a:extLst>
          </p:cNvPr>
          <p:cNvSpPr>
            <a:spLocks noGrp="1" noChangeArrowheads="1"/>
          </p:cNvSpPr>
          <p:nvPr>
            <p:ph type="title"/>
          </p:nvPr>
        </p:nvSpPr>
        <p:spPr/>
        <p:txBody>
          <a:bodyPr/>
          <a:lstStyle/>
          <a:p>
            <a:r>
              <a:rPr lang="en-US" altLang="en-US">
                <a:ea typeface="ＭＳ Ｐゴシック" panose="020B0600070205080204" pitchFamily="34" charset="-128"/>
              </a:rPr>
              <a:t>Exposure Concentrations</a:t>
            </a:r>
            <a:br>
              <a:rPr lang="en-US" altLang="en-US">
                <a:ea typeface="ＭＳ Ｐゴシック" panose="020B0600070205080204" pitchFamily="34" charset="-128"/>
              </a:rPr>
            </a:br>
            <a:r>
              <a:rPr lang="en-US" altLang="en-US" sz="1800">
                <a:ea typeface="ＭＳ Ｐゴシック" panose="020B0600070205080204" pitchFamily="34" charset="-128"/>
              </a:rPr>
              <a:t>Upper Confidence Limits on the Mean</a:t>
            </a:r>
          </a:p>
        </p:txBody>
      </p:sp>
      <p:grpSp>
        <p:nvGrpSpPr>
          <p:cNvPr id="5" name="Group 4">
            <a:extLst>
              <a:ext uri="{FF2B5EF4-FFF2-40B4-BE49-F238E27FC236}">
                <a16:creationId xmlns:a16="http://schemas.microsoft.com/office/drawing/2014/main" id="{21E9F14A-E21E-4CF3-95F5-13D87A023C3A}"/>
              </a:ext>
            </a:extLst>
          </p:cNvPr>
          <p:cNvGrpSpPr>
            <a:grpSpLocks/>
          </p:cNvGrpSpPr>
          <p:nvPr/>
        </p:nvGrpSpPr>
        <p:grpSpPr bwMode="auto">
          <a:xfrm>
            <a:off x="6697663" y="2405063"/>
            <a:ext cx="1074737" cy="3005137"/>
            <a:chOff x="2362200" y="2404646"/>
            <a:chExt cx="1074333" cy="3005554"/>
          </a:xfrm>
        </p:grpSpPr>
        <p:cxnSp>
          <p:nvCxnSpPr>
            <p:cNvPr id="3" name="Straight Connector 2">
              <a:extLst>
                <a:ext uri="{FF2B5EF4-FFF2-40B4-BE49-F238E27FC236}">
                  <a16:creationId xmlns:a16="http://schemas.microsoft.com/office/drawing/2014/main" id="{75A67436-9219-45F1-9B2F-EBCA28B800CB}"/>
                </a:ext>
              </a:extLst>
            </p:cNvPr>
            <p:cNvCxnSpPr/>
            <p:nvPr/>
          </p:nvCxnSpPr>
          <p:spPr bwMode="auto">
            <a:xfrm>
              <a:off x="2362200" y="2514198"/>
              <a:ext cx="0" cy="2896002"/>
            </a:xfrm>
            <a:prstGeom prst="line">
              <a:avLst/>
            </a:prstGeom>
            <a:solidFill>
              <a:schemeClr val="accent1"/>
            </a:solidFill>
            <a:ln w="31750" cap="flat" cmpd="sng" algn="ctr">
              <a:solidFill>
                <a:schemeClr val="bg1">
                  <a:lumMod val="50000"/>
                </a:schemeClr>
              </a:solidFill>
              <a:prstDash val="dash"/>
              <a:miter lim="800000"/>
              <a:headEnd type="none" w="med" len="med"/>
              <a:tailEnd type="none" w="med" len="med"/>
            </a:ln>
            <a:effectLst/>
          </p:spPr>
        </p:cxnSp>
        <p:sp>
          <p:nvSpPr>
            <p:cNvPr id="14" name="TextBox 13">
              <a:extLst>
                <a:ext uri="{FF2B5EF4-FFF2-40B4-BE49-F238E27FC236}">
                  <a16:creationId xmlns:a16="http://schemas.microsoft.com/office/drawing/2014/main" id="{8A4AF3FF-D358-4B65-BB7B-8D9B8DC2F4A8}"/>
                </a:ext>
              </a:extLst>
            </p:cNvPr>
            <p:cNvSpPr txBox="1"/>
            <p:nvPr/>
          </p:nvSpPr>
          <p:spPr>
            <a:xfrm>
              <a:off x="2362200" y="2404646"/>
              <a:ext cx="1074333" cy="770044"/>
            </a:xfrm>
            <a:prstGeom prst="rect">
              <a:avLst/>
            </a:prstGeom>
            <a:noFill/>
          </p:spPr>
          <p:txBody>
            <a:bodyPr wrap="none">
              <a:spAutoFit/>
            </a:bodyPr>
            <a:lstStyle/>
            <a:p>
              <a:pPr>
                <a:defRPr/>
              </a:pPr>
              <a:r>
                <a:rPr lang="en-US" sz="1600" b="1" dirty="0">
                  <a:solidFill>
                    <a:schemeClr val="bg1">
                      <a:lumMod val="50000"/>
                    </a:schemeClr>
                  </a:solidFill>
                  <a:latin typeface="Arial" charset="0"/>
                </a:rPr>
                <a:t>95%</a:t>
              </a:r>
            </a:p>
            <a:p>
              <a:pPr>
                <a:defRPr/>
              </a:pPr>
              <a:r>
                <a:rPr lang="en-US" sz="1600" b="1" dirty="0">
                  <a:solidFill>
                    <a:srgbClr val="C00000"/>
                  </a:solidFill>
                  <a:latin typeface="Arial" charset="0"/>
                </a:rPr>
                <a:t>78 mg/kg</a:t>
              </a:r>
            </a:p>
            <a:p>
              <a:pPr>
                <a:defRPr/>
              </a:pPr>
              <a:endParaRPr lang="en-US" sz="1200" b="1" dirty="0">
                <a:solidFill>
                  <a:schemeClr val="bg1">
                    <a:lumMod val="50000"/>
                  </a:schemeClr>
                </a:solidFill>
                <a:latin typeface="Arial" charset="0"/>
              </a:endParaRPr>
            </a:p>
          </p:txBody>
        </p:sp>
      </p:grpSp>
      <p:grpSp>
        <p:nvGrpSpPr>
          <p:cNvPr id="19" name="Group 18">
            <a:extLst>
              <a:ext uri="{FF2B5EF4-FFF2-40B4-BE49-F238E27FC236}">
                <a16:creationId xmlns:a16="http://schemas.microsoft.com/office/drawing/2014/main" id="{F7206020-309A-40BC-91CD-845BBA112D83}"/>
              </a:ext>
            </a:extLst>
          </p:cNvPr>
          <p:cNvGrpSpPr>
            <a:grpSpLocks/>
          </p:cNvGrpSpPr>
          <p:nvPr/>
        </p:nvGrpSpPr>
        <p:grpSpPr bwMode="auto">
          <a:xfrm>
            <a:off x="2362200" y="2405063"/>
            <a:ext cx="1782763" cy="3005137"/>
            <a:chOff x="2362200" y="2404646"/>
            <a:chExt cx="1782860" cy="3005554"/>
          </a:xfrm>
        </p:grpSpPr>
        <p:cxnSp>
          <p:nvCxnSpPr>
            <p:cNvPr id="20" name="Straight Connector 19">
              <a:extLst>
                <a:ext uri="{FF2B5EF4-FFF2-40B4-BE49-F238E27FC236}">
                  <a16:creationId xmlns:a16="http://schemas.microsoft.com/office/drawing/2014/main" id="{E7E72C41-CC4F-4403-A53C-BAA55E61B512}"/>
                </a:ext>
              </a:extLst>
            </p:cNvPr>
            <p:cNvCxnSpPr/>
            <p:nvPr/>
          </p:nvCxnSpPr>
          <p:spPr bwMode="auto">
            <a:xfrm>
              <a:off x="2362200" y="2514198"/>
              <a:ext cx="0" cy="2896002"/>
            </a:xfrm>
            <a:prstGeom prst="line">
              <a:avLst/>
            </a:prstGeom>
            <a:solidFill>
              <a:schemeClr val="accent1"/>
            </a:solidFill>
            <a:ln w="31750" cap="flat" cmpd="sng" algn="ctr">
              <a:solidFill>
                <a:schemeClr val="bg1">
                  <a:lumMod val="50000"/>
                </a:schemeClr>
              </a:solidFill>
              <a:prstDash val="dash"/>
              <a:miter lim="800000"/>
              <a:headEnd type="none" w="med" len="med"/>
              <a:tailEnd type="none" w="med" len="med"/>
            </a:ln>
            <a:effectLst/>
          </p:spPr>
        </p:cxnSp>
        <p:sp>
          <p:nvSpPr>
            <p:cNvPr id="21" name="TextBox 20">
              <a:extLst>
                <a:ext uri="{FF2B5EF4-FFF2-40B4-BE49-F238E27FC236}">
                  <a16:creationId xmlns:a16="http://schemas.microsoft.com/office/drawing/2014/main" id="{C7EFAA42-E30C-4AB2-9011-12D09814B083}"/>
                </a:ext>
              </a:extLst>
            </p:cNvPr>
            <p:cNvSpPr txBox="1"/>
            <p:nvPr/>
          </p:nvSpPr>
          <p:spPr>
            <a:xfrm>
              <a:off x="2362200" y="2404646"/>
              <a:ext cx="1782860" cy="584281"/>
            </a:xfrm>
            <a:prstGeom prst="rect">
              <a:avLst/>
            </a:prstGeom>
            <a:noFill/>
          </p:spPr>
          <p:txBody>
            <a:bodyPr wrap="none">
              <a:spAutoFit/>
            </a:bodyPr>
            <a:lstStyle/>
            <a:p>
              <a:pPr>
                <a:defRPr/>
              </a:pPr>
              <a:r>
                <a:rPr lang="en-US" sz="1600" b="1" dirty="0">
                  <a:solidFill>
                    <a:schemeClr val="bg1">
                      <a:lumMod val="50000"/>
                    </a:schemeClr>
                  </a:solidFill>
                  <a:latin typeface="Arial" charset="0"/>
                </a:rPr>
                <a:t>Arithmetic Mean</a:t>
              </a:r>
            </a:p>
            <a:p>
              <a:pPr>
                <a:defRPr/>
              </a:pPr>
              <a:r>
                <a:rPr lang="en-US" sz="1600" b="1" dirty="0">
                  <a:solidFill>
                    <a:srgbClr val="C00000"/>
                  </a:solidFill>
                  <a:latin typeface="Arial" charset="0"/>
                </a:rPr>
                <a:t>21 mg/kg</a:t>
              </a:r>
              <a:endParaRPr lang="en-US" sz="1200" b="1" dirty="0">
                <a:solidFill>
                  <a:srgbClr val="C00000"/>
                </a:solidFill>
                <a:latin typeface="Arial" charset="0"/>
              </a:endParaRPr>
            </a:p>
          </p:txBody>
        </p:sp>
      </p:grpSp>
      <p:grpSp>
        <p:nvGrpSpPr>
          <p:cNvPr id="22" name="Group 21">
            <a:extLst>
              <a:ext uri="{FF2B5EF4-FFF2-40B4-BE49-F238E27FC236}">
                <a16:creationId xmlns:a16="http://schemas.microsoft.com/office/drawing/2014/main" id="{5D7B8F6A-F296-409E-A018-D34D02DDD0B0}"/>
              </a:ext>
            </a:extLst>
          </p:cNvPr>
          <p:cNvGrpSpPr>
            <a:grpSpLocks/>
          </p:cNvGrpSpPr>
          <p:nvPr/>
        </p:nvGrpSpPr>
        <p:grpSpPr bwMode="auto">
          <a:xfrm>
            <a:off x="3189288" y="2989263"/>
            <a:ext cx="1382712" cy="2420937"/>
            <a:chOff x="2362200" y="2404646"/>
            <a:chExt cx="1382110" cy="3005554"/>
          </a:xfrm>
        </p:grpSpPr>
        <p:cxnSp>
          <p:nvCxnSpPr>
            <p:cNvPr id="23" name="Straight Connector 22">
              <a:extLst>
                <a:ext uri="{FF2B5EF4-FFF2-40B4-BE49-F238E27FC236}">
                  <a16:creationId xmlns:a16="http://schemas.microsoft.com/office/drawing/2014/main" id="{BD08C3FF-7081-4499-B629-63822C740668}"/>
                </a:ext>
              </a:extLst>
            </p:cNvPr>
            <p:cNvCxnSpPr/>
            <p:nvPr/>
          </p:nvCxnSpPr>
          <p:spPr bwMode="auto">
            <a:xfrm>
              <a:off x="2362200" y="2515014"/>
              <a:ext cx="0" cy="2895186"/>
            </a:xfrm>
            <a:prstGeom prst="line">
              <a:avLst/>
            </a:prstGeom>
            <a:solidFill>
              <a:schemeClr val="accent1"/>
            </a:solidFill>
            <a:ln w="31750" cap="flat" cmpd="sng" algn="ctr">
              <a:solidFill>
                <a:schemeClr val="bg1">
                  <a:lumMod val="50000"/>
                </a:schemeClr>
              </a:solidFill>
              <a:prstDash val="dash"/>
              <a:miter lim="800000"/>
              <a:headEnd type="none" w="med" len="med"/>
              <a:tailEnd type="none" w="med" len="med"/>
            </a:ln>
            <a:effectLst/>
          </p:spPr>
        </p:cxnSp>
        <p:sp>
          <p:nvSpPr>
            <p:cNvPr id="24" name="TextBox 23">
              <a:extLst>
                <a:ext uri="{FF2B5EF4-FFF2-40B4-BE49-F238E27FC236}">
                  <a16:creationId xmlns:a16="http://schemas.microsoft.com/office/drawing/2014/main" id="{5859AD71-47CF-469D-A362-59C4641036D3}"/>
                </a:ext>
              </a:extLst>
            </p:cNvPr>
            <p:cNvSpPr txBox="1"/>
            <p:nvPr/>
          </p:nvSpPr>
          <p:spPr>
            <a:xfrm>
              <a:off x="2362200" y="2404646"/>
              <a:ext cx="1382110" cy="1030757"/>
            </a:xfrm>
            <a:prstGeom prst="rect">
              <a:avLst/>
            </a:prstGeom>
            <a:noFill/>
          </p:spPr>
          <p:txBody>
            <a:bodyPr wrap="none">
              <a:spAutoFit/>
            </a:bodyPr>
            <a:lstStyle/>
            <a:p>
              <a:pPr>
                <a:defRPr/>
              </a:pPr>
              <a:r>
                <a:rPr lang="en-US" sz="1600" b="1" dirty="0">
                  <a:solidFill>
                    <a:schemeClr val="bg1">
                      <a:lumMod val="50000"/>
                    </a:schemeClr>
                  </a:solidFill>
                  <a:latin typeface="Arial" charset="0"/>
                </a:rPr>
                <a:t>95% UCL </a:t>
              </a:r>
            </a:p>
            <a:p>
              <a:pPr>
                <a:defRPr/>
              </a:pPr>
              <a:r>
                <a:rPr lang="en-US" sz="1600" b="1" dirty="0">
                  <a:solidFill>
                    <a:schemeClr val="bg1">
                      <a:lumMod val="50000"/>
                    </a:schemeClr>
                  </a:solidFill>
                  <a:latin typeface="Arial" charset="0"/>
                </a:rPr>
                <a:t>on the Mean</a:t>
              </a:r>
            </a:p>
            <a:p>
              <a:pPr>
                <a:defRPr/>
              </a:pPr>
              <a:r>
                <a:rPr lang="en-US" sz="1600" b="1" dirty="0">
                  <a:solidFill>
                    <a:srgbClr val="C00000"/>
                  </a:solidFill>
                  <a:latin typeface="Arial" charset="0"/>
                </a:rPr>
                <a:t>33 mg/kg</a:t>
              </a:r>
              <a:endParaRPr lang="en-US" sz="1200" b="1" dirty="0">
                <a:solidFill>
                  <a:srgbClr val="C00000"/>
                </a:solidFill>
                <a:latin typeface="Arial" charset="0"/>
              </a:endParaRPr>
            </a:p>
          </p:txBody>
        </p:sp>
      </p:grpSp>
      <p:grpSp>
        <p:nvGrpSpPr>
          <p:cNvPr id="26" name="Group 25">
            <a:extLst>
              <a:ext uri="{FF2B5EF4-FFF2-40B4-BE49-F238E27FC236}">
                <a16:creationId xmlns:a16="http://schemas.microsoft.com/office/drawing/2014/main" id="{28E10842-582E-4933-A3F2-C929B4F0D894}"/>
              </a:ext>
            </a:extLst>
          </p:cNvPr>
          <p:cNvGrpSpPr>
            <a:grpSpLocks/>
          </p:cNvGrpSpPr>
          <p:nvPr/>
        </p:nvGrpSpPr>
        <p:grpSpPr bwMode="auto">
          <a:xfrm>
            <a:off x="2757488" y="2405063"/>
            <a:ext cx="1782762" cy="3005137"/>
            <a:chOff x="2362200" y="2404646"/>
            <a:chExt cx="1782860" cy="3005554"/>
          </a:xfrm>
        </p:grpSpPr>
        <p:cxnSp>
          <p:nvCxnSpPr>
            <p:cNvPr id="27" name="Straight Connector 26">
              <a:extLst>
                <a:ext uri="{FF2B5EF4-FFF2-40B4-BE49-F238E27FC236}">
                  <a16:creationId xmlns:a16="http://schemas.microsoft.com/office/drawing/2014/main" id="{4FD314BD-498E-4D87-821E-7423DFD3A66D}"/>
                </a:ext>
              </a:extLst>
            </p:cNvPr>
            <p:cNvCxnSpPr/>
            <p:nvPr/>
          </p:nvCxnSpPr>
          <p:spPr bwMode="auto">
            <a:xfrm>
              <a:off x="2362200" y="2514198"/>
              <a:ext cx="0" cy="2896002"/>
            </a:xfrm>
            <a:prstGeom prst="line">
              <a:avLst/>
            </a:prstGeom>
            <a:solidFill>
              <a:schemeClr val="accent1"/>
            </a:solidFill>
            <a:ln w="31750" cap="flat" cmpd="sng" algn="ctr">
              <a:solidFill>
                <a:schemeClr val="bg1">
                  <a:lumMod val="50000"/>
                </a:schemeClr>
              </a:solidFill>
              <a:prstDash val="dash"/>
              <a:miter lim="800000"/>
              <a:headEnd type="none" w="med" len="med"/>
              <a:tailEnd type="none" w="med" len="med"/>
            </a:ln>
            <a:effectLst/>
          </p:spPr>
        </p:cxnSp>
        <p:sp>
          <p:nvSpPr>
            <p:cNvPr id="28" name="TextBox 27">
              <a:extLst>
                <a:ext uri="{FF2B5EF4-FFF2-40B4-BE49-F238E27FC236}">
                  <a16:creationId xmlns:a16="http://schemas.microsoft.com/office/drawing/2014/main" id="{BFBF19E4-696F-4B81-ABEC-CD7443E6C90A}"/>
                </a:ext>
              </a:extLst>
            </p:cNvPr>
            <p:cNvSpPr txBox="1"/>
            <p:nvPr/>
          </p:nvSpPr>
          <p:spPr>
            <a:xfrm>
              <a:off x="2362200" y="2404646"/>
              <a:ext cx="1782860" cy="584281"/>
            </a:xfrm>
            <a:prstGeom prst="rect">
              <a:avLst/>
            </a:prstGeom>
            <a:noFill/>
          </p:spPr>
          <p:txBody>
            <a:bodyPr wrap="none">
              <a:spAutoFit/>
            </a:bodyPr>
            <a:lstStyle/>
            <a:p>
              <a:pPr>
                <a:defRPr/>
              </a:pPr>
              <a:r>
                <a:rPr lang="en-US" sz="1600" b="1" dirty="0">
                  <a:solidFill>
                    <a:schemeClr val="bg1">
                      <a:lumMod val="50000"/>
                    </a:schemeClr>
                  </a:solidFill>
                  <a:latin typeface="Arial" charset="0"/>
                </a:rPr>
                <a:t>Arithmetic Mean</a:t>
              </a:r>
            </a:p>
            <a:p>
              <a:pPr>
                <a:defRPr/>
              </a:pPr>
              <a:r>
                <a:rPr lang="en-US" sz="1600" b="1" dirty="0">
                  <a:solidFill>
                    <a:srgbClr val="C00000"/>
                  </a:solidFill>
                  <a:latin typeface="Arial" charset="0"/>
                </a:rPr>
                <a:t>25 mg/kg</a:t>
              </a:r>
              <a:endParaRPr lang="en-US" sz="1200" b="1" dirty="0">
                <a:solidFill>
                  <a:srgbClr val="C00000"/>
                </a:solidFill>
                <a:latin typeface="Arial" charset="0"/>
              </a:endParaRPr>
            </a:p>
          </p:txBody>
        </p:sp>
      </p:grpSp>
      <p:grpSp>
        <p:nvGrpSpPr>
          <p:cNvPr id="29" name="Group 28">
            <a:extLst>
              <a:ext uri="{FF2B5EF4-FFF2-40B4-BE49-F238E27FC236}">
                <a16:creationId xmlns:a16="http://schemas.microsoft.com/office/drawing/2014/main" id="{E25DE0B1-C87F-44CF-A3A4-82ADB5212096}"/>
              </a:ext>
            </a:extLst>
          </p:cNvPr>
          <p:cNvGrpSpPr>
            <a:grpSpLocks/>
          </p:cNvGrpSpPr>
          <p:nvPr/>
        </p:nvGrpSpPr>
        <p:grpSpPr bwMode="auto">
          <a:xfrm>
            <a:off x="7239000" y="2405063"/>
            <a:ext cx="1074738" cy="3005137"/>
            <a:chOff x="2362200" y="2404646"/>
            <a:chExt cx="1074333" cy="3005554"/>
          </a:xfrm>
        </p:grpSpPr>
        <p:cxnSp>
          <p:nvCxnSpPr>
            <p:cNvPr id="30" name="Straight Connector 29">
              <a:extLst>
                <a:ext uri="{FF2B5EF4-FFF2-40B4-BE49-F238E27FC236}">
                  <a16:creationId xmlns:a16="http://schemas.microsoft.com/office/drawing/2014/main" id="{559FC27B-92C0-40DD-8B69-C193ACBE9C3E}"/>
                </a:ext>
              </a:extLst>
            </p:cNvPr>
            <p:cNvCxnSpPr/>
            <p:nvPr/>
          </p:nvCxnSpPr>
          <p:spPr bwMode="auto">
            <a:xfrm>
              <a:off x="2362200" y="2514198"/>
              <a:ext cx="0" cy="2896002"/>
            </a:xfrm>
            <a:prstGeom prst="line">
              <a:avLst/>
            </a:prstGeom>
            <a:solidFill>
              <a:schemeClr val="accent1"/>
            </a:solidFill>
            <a:ln w="31750" cap="flat" cmpd="sng" algn="ctr">
              <a:solidFill>
                <a:schemeClr val="bg1">
                  <a:lumMod val="50000"/>
                </a:schemeClr>
              </a:solidFill>
              <a:prstDash val="dash"/>
              <a:miter lim="800000"/>
              <a:headEnd type="none" w="med" len="med"/>
              <a:tailEnd type="none" w="med" len="med"/>
            </a:ln>
            <a:effectLst/>
          </p:spPr>
        </p:cxnSp>
        <p:sp>
          <p:nvSpPr>
            <p:cNvPr id="31" name="TextBox 30">
              <a:extLst>
                <a:ext uri="{FF2B5EF4-FFF2-40B4-BE49-F238E27FC236}">
                  <a16:creationId xmlns:a16="http://schemas.microsoft.com/office/drawing/2014/main" id="{F9B1E0BB-9389-476D-BBA7-DF3A5E1A79BF}"/>
                </a:ext>
              </a:extLst>
            </p:cNvPr>
            <p:cNvSpPr txBox="1"/>
            <p:nvPr/>
          </p:nvSpPr>
          <p:spPr>
            <a:xfrm>
              <a:off x="2362200" y="2404646"/>
              <a:ext cx="1074333" cy="770044"/>
            </a:xfrm>
            <a:prstGeom prst="rect">
              <a:avLst/>
            </a:prstGeom>
            <a:noFill/>
          </p:spPr>
          <p:txBody>
            <a:bodyPr wrap="none">
              <a:spAutoFit/>
            </a:bodyPr>
            <a:lstStyle/>
            <a:p>
              <a:pPr>
                <a:defRPr/>
              </a:pPr>
              <a:r>
                <a:rPr lang="en-US" sz="1600" b="1" dirty="0">
                  <a:solidFill>
                    <a:schemeClr val="bg1">
                      <a:lumMod val="50000"/>
                    </a:schemeClr>
                  </a:solidFill>
                  <a:latin typeface="Arial" charset="0"/>
                </a:rPr>
                <a:t>95%</a:t>
              </a:r>
            </a:p>
            <a:p>
              <a:pPr>
                <a:defRPr/>
              </a:pPr>
              <a:r>
                <a:rPr lang="en-US" sz="1600" b="1" dirty="0">
                  <a:solidFill>
                    <a:srgbClr val="C00000"/>
                  </a:solidFill>
                  <a:latin typeface="Arial" charset="0"/>
                </a:rPr>
                <a:t>86 mg/kg</a:t>
              </a:r>
            </a:p>
            <a:p>
              <a:pPr>
                <a:defRPr/>
              </a:pPr>
              <a:endParaRPr lang="en-US" sz="1200" b="1" dirty="0">
                <a:solidFill>
                  <a:schemeClr val="bg1">
                    <a:lumMod val="50000"/>
                  </a:schemeClr>
                </a:solidFill>
                <a:latin typeface="Arial" charset="0"/>
              </a:endParaRPr>
            </a:p>
          </p:txBody>
        </p:sp>
      </p:grpSp>
      <p:grpSp>
        <p:nvGrpSpPr>
          <p:cNvPr id="32" name="Group 31">
            <a:extLst>
              <a:ext uri="{FF2B5EF4-FFF2-40B4-BE49-F238E27FC236}">
                <a16:creationId xmlns:a16="http://schemas.microsoft.com/office/drawing/2014/main" id="{8DC498B7-138D-4D29-B476-C59F6479CB3B}"/>
              </a:ext>
            </a:extLst>
          </p:cNvPr>
          <p:cNvGrpSpPr>
            <a:grpSpLocks/>
          </p:cNvGrpSpPr>
          <p:nvPr/>
        </p:nvGrpSpPr>
        <p:grpSpPr bwMode="auto">
          <a:xfrm>
            <a:off x="5181600" y="2405063"/>
            <a:ext cx="1382713" cy="3005137"/>
            <a:chOff x="2362200" y="2404646"/>
            <a:chExt cx="1382110" cy="3005554"/>
          </a:xfrm>
        </p:grpSpPr>
        <p:cxnSp>
          <p:nvCxnSpPr>
            <p:cNvPr id="33" name="Straight Connector 32">
              <a:extLst>
                <a:ext uri="{FF2B5EF4-FFF2-40B4-BE49-F238E27FC236}">
                  <a16:creationId xmlns:a16="http://schemas.microsoft.com/office/drawing/2014/main" id="{43EE6662-A28C-4F7B-A013-84B9D8D17BBE}"/>
                </a:ext>
              </a:extLst>
            </p:cNvPr>
            <p:cNvCxnSpPr/>
            <p:nvPr/>
          </p:nvCxnSpPr>
          <p:spPr bwMode="auto">
            <a:xfrm>
              <a:off x="2362200" y="2514198"/>
              <a:ext cx="0" cy="2896002"/>
            </a:xfrm>
            <a:prstGeom prst="line">
              <a:avLst/>
            </a:prstGeom>
            <a:solidFill>
              <a:schemeClr val="accent1"/>
            </a:solidFill>
            <a:ln w="31750" cap="flat" cmpd="sng" algn="ctr">
              <a:solidFill>
                <a:schemeClr val="bg1">
                  <a:lumMod val="50000"/>
                </a:schemeClr>
              </a:solidFill>
              <a:prstDash val="dash"/>
              <a:miter lim="800000"/>
              <a:headEnd type="none" w="med" len="med"/>
              <a:tailEnd type="none" w="med" len="med"/>
            </a:ln>
            <a:effectLst/>
          </p:spPr>
        </p:cxnSp>
        <p:sp>
          <p:nvSpPr>
            <p:cNvPr id="34" name="TextBox 33">
              <a:extLst>
                <a:ext uri="{FF2B5EF4-FFF2-40B4-BE49-F238E27FC236}">
                  <a16:creationId xmlns:a16="http://schemas.microsoft.com/office/drawing/2014/main" id="{2DB789D0-D9A4-431A-838A-429E20FDD6A0}"/>
                </a:ext>
              </a:extLst>
            </p:cNvPr>
            <p:cNvSpPr txBox="1"/>
            <p:nvPr/>
          </p:nvSpPr>
          <p:spPr>
            <a:xfrm>
              <a:off x="2362200" y="2404646"/>
              <a:ext cx="1382110" cy="830377"/>
            </a:xfrm>
            <a:prstGeom prst="rect">
              <a:avLst/>
            </a:prstGeom>
            <a:noFill/>
          </p:spPr>
          <p:txBody>
            <a:bodyPr wrap="none">
              <a:spAutoFit/>
            </a:bodyPr>
            <a:lstStyle/>
            <a:p>
              <a:pPr>
                <a:defRPr/>
              </a:pPr>
              <a:r>
                <a:rPr lang="en-US" sz="1600" b="1" dirty="0">
                  <a:solidFill>
                    <a:schemeClr val="bg1">
                      <a:lumMod val="50000"/>
                    </a:schemeClr>
                  </a:solidFill>
                  <a:latin typeface="Arial" charset="0"/>
                </a:rPr>
                <a:t>95% UCL </a:t>
              </a:r>
            </a:p>
            <a:p>
              <a:pPr>
                <a:defRPr/>
              </a:pPr>
              <a:r>
                <a:rPr lang="en-US" sz="1600" b="1" dirty="0">
                  <a:solidFill>
                    <a:schemeClr val="bg1">
                      <a:lumMod val="50000"/>
                    </a:schemeClr>
                  </a:solidFill>
                  <a:latin typeface="Arial" charset="0"/>
                </a:rPr>
                <a:t>on the Mean</a:t>
              </a:r>
            </a:p>
            <a:p>
              <a:pPr>
                <a:defRPr/>
              </a:pPr>
              <a:r>
                <a:rPr lang="en-US" sz="1600" b="1" dirty="0">
                  <a:solidFill>
                    <a:srgbClr val="C00000"/>
                  </a:solidFill>
                  <a:latin typeface="Arial" charset="0"/>
                </a:rPr>
                <a:t>58 mg/kg</a:t>
              </a:r>
              <a:endParaRPr lang="en-US" sz="1200" b="1" dirty="0">
                <a:solidFill>
                  <a:srgbClr val="C00000"/>
                </a:solidFill>
                <a:latin typeface="Arial" charset="0"/>
              </a:endParaRPr>
            </a:p>
          </p:txBody>
        </p:sp>
      </p:grpSp>
      <p:sp>
        <p:nvSpPr>
          <p:cNvPr id="193546" name="TextBox 5">
            <a:extLst>
              <a:ext uri="{FF2B5EF4-FFF2-40B4-BE49-F238E27FC236}">
                <a16:creationId xmlns:a16="http://schemas.microsoft.com/office/drawing/2014/main" id="{980F455D-A4FD-4E00-B72A-57697DCCF047}"/>
              </a:ext>
            </a:extLst>
          </p:cNvPr>
          <p:cNvSpPr txBox="1">
            <a:spLocks noChangeArrowheads="1"/>
          </p:cNvSpPr>
          <p:nvPr/>
        </p:nvSpPr>
        <p:spPr bwMode="auto">
          <a:xfrm>
            <a:off x="3217863" y="6411913"/>
            <a:ext cx="255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b="1">
                <a:solidFill>
                  <a:schemeClr val="tx1"/>
                </a:solidFill>
              </a:rPr>
              <a:t>Based on 28 Samples</a:t>
            </a:r>
            <a:endParaRPr lang="en-US" altLang="en-US" sz="1800" b="1" i="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32"/>
                                        </p:tgtEl>
                                      </p:cBhvr>
                                    </p:animEffect>
                                    <p:set>
                                      <p:cBhvr>
                                        <p:cTn id="23" dur="1" fill="hold">
                                          <p:stCondLst>
                                            <p:cond delay="499"/>
                                          </p:stCondLst>
                                        </p:cTn>
                                        <p:tgtEl>
                                          <p:spTgt spid="3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4">
            <a:extLst>
              <a:ext uri="{FF2B5EF4-FFF2-40B4-BE49-F238E27FC236}">
                <a16:creationId xmlns:a16="http://schemas.microsoft.com/office/drawing/2014/main" id="{E3F1DE19-7A2F-4A51-8428-57C16C161E31}"/>
              </a:ext>
            </a:extLst>
          </p:cNvPr>
          <p:cNvSpPr>
            <a:spLocks noGrp="1" noChangeArrowheads="1"/>
          </p:cNvSpPr>
          <p:nvPr>
            <p:ph type="title"/>
          </p:nvPr>
        </p:nvSpPr>
        <p:spPr/>
        <p:txBody>
          <a:bodyPr/>
          <a:lstStyle/>
          <a:p>
            <a:r>
              <a:rPr lang="en-US" altLang="en-US">
                <a:ea typeface="ＭＳ Ｐゴシック" panose="020B0600070205080204" pitchFamily="34" charset="-128"/>
              </a:rPr>
              <a:t>Exposure Concentrations</a:t>
            </a:r>
          </a:p>
        </p:txBody>
      </p:sp>
      <p:sp>
        <p:nvSpPr>
          <p:cNvPr id="87042" name="Rectangle 5">
            <a:extLst>
              <a:ext uri="{FF2B5EF4-FFF2-40B4-BE49-F238E27FC236}">
                <a16:creationId xmlns:a16="http://schemas.microsoft.com/office/drawing/2014/main" id="{10286DB4-C2CA-463A-BCDE-535F7D0C6BE3}"/>
              </a:ext>
            </a:extLst>
          </p:cNvPr>
          <p:cNvSpPr>
            <a:spLocks noGrp="1" noChangeArrowheads="1"/>
          </p:cNvSpPr>
          <p:nvPr>
            <p:ph idx="1"/>
          </p:nvPr>
        </p:nvSpPr>
        <p:spPr>
          <a:xfrm>
            <a:off x="609600" y="1828800"/>
            <a:ext cx="7772400" cy="4724400"/>
          </a:xfrm>
        </p:spPr>
        <p:txBody>
          <a:bodyPr/>
          <a:lstStyle/>
          <a:p>
            <a:r>
              <a:rPr lang="en-US" altLang="en-US" sz="2400" b="1" u="sng">
                <a:ea typeface="ＭＳ Ｐゴシック" panose="020B0600070205080204" pitchFamily="34" charset="-128"/>
              </a:rPr>
              <a:t>Issue</a:t>
            </a:r>
            <a:r>
              <a:rPr lang="en-US" altLang="en-US" sz="2400">
                <a:ea typeface="ＭＳ Ｐゴシック" panose="020B0600070205080204" pitchFamily="34" charset="-128"/>
              </a:rPr>
              <a:t>: Accounting for uncertainty</a:t>
            </a:r>
          </a:p>
          <a:p>
            <a:pPr lvl="1"/>
            <a:r>
              <a:rPr lang="en-US" altLang="en-US" sz="2200" b="1" u="sng">
                <a:ea typeface="ＭＳ Ｐゴシック" panose="020B0600070205080204" pitchFamily="34" charset="-128"/>
              </a:rPr>
              <a:t>Option</a:t>
            </a:r>
            <a:r>
              <a:rPr lang="en-US" altLang="en-US" sz="2200">
                <a:ea typeface="ＭＳ Ｐゴシック" panose="020B0600070205080204" pitchFamily="34" charset="-128"/>
              </a:rPr>
              <a:t> – Area-weighted averaging</a:t>
            </a:r>
          </a:p>
          <a:p>
            <a:endParaRPr lang="en-US" altLang="en-US" sz="2400">
              <a:ea typeface="ＭＳ Ｐゴシック" panose="020B0600070205080204" pitchFamily="34" charset="-128"/>
            </a:endParaRPr>
          </a:p>
          <a:p>
            <a:pPr lvl="1"/>
            <a:r>
              <a:rPr lang="en-US" altLang="en-US" sz="2200">
                <a:ea typeface="ＭＳ Ｐゴシック" panose="020B0600070205080204" pitchFamily="34" charset="-128"/>
              </a:rPr>
              <a:t>Used to estimate appropriate exposure concentrations </a:t>
            </a:r>
          </a:p>
          <a:p>
            <a:pPr lvl="1"/>
            <a:r>
              <a:rPr lang="en-US" altLang="en-US" sz="2200">
                <a:ea typeface="ＭＳ Ｐゴシック" panose="020B0600070205080204" pitchFamily="34" charset="-128"/>
              </a:rPr>
              <a:t>Where data are </a:t>
            </a:r>
            <a:r>
              <a:rPr lang="en-US" altLang="en-US" sz="2200" u="sng">
                <a:ea typeface="ＭＳ Ｐゴシック" panose="020B0600070205080204" pitchFamily="34" charset="-128"/>
              </a:rPr>
              <a:t>unevenly distributed</a:t>
            </a:r>
            <a:r>
              <a:rPr lang="en-US" altLang="en-US" sz="2200">
                <a:ea typeface="ＭＳ Ｐゴシック" panose="020B0600070205080204" pitchFamily="34" charset="-128"/>
              </a:rPr>
              <a:t>, UCLs on the mean may not provide reasonable estimates of exposure concentration</a:t>
            </a:r>
          </a:p>
          <a:p>
            <a:pPr lvl="1"/>
            <a:r>
              <a:rPr lang="en-US" altLang="en-US" sz="2200">
                <a:ea typeface="ＭＳ Ｐゴシック" panose="020B0600070205080204" pitchFamily="34" charset="-128"/>
              </a:rPr>
              <a:t>Statistical methods can assess the uncertainty in area-weighted averages (e.g., nonparametric bootstrap method with weighted bootstrap resampling)</a:t>
            </a:r>
          </a:p>
        </p:txBody>
      </p:sp>
      <p:sp>
        <p:nvSpPr>
          <p:cNvPr id="195588" name="TextBox 3">
            <a:extLst>
              <a:ext uri="{FF2B5EF4-FFF2-40B4-BE49-F238E27FC236}">
                <a16:creationId xmlns:a16="http://schemas.microsoft.com/office/drawing/2014/main" id="{8083190B-424E-46C6-BECD-5E645BF9EA29}"/>
              </a:ext>
            </a:extLst>
          </p:cNvPr>
          <p:cNvSpPr txBox="1">
            <a:spLocks noChangeArrowheads="1"/>
          </p:cNvSpPr>
          <p:nvPr/>
        </p:nvSpPr>
        <p:spPr bwMode="auto">
          <a:xfrm>
            <a:off x="0" y="6477000"/>
            <a:ext cx="313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hlinkClick r:id="rId3"/>
              </a:rPr>
              <a:t>ITRC RISK-3 Section 6.2.4.2</a:t>
            </a:r>
            <a:endParaRPr lang="en-US"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0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634" name="Group 4">
            <a:extLst>
              <a:ext uri="{FF2B5EF4-FFF2-40B4-BE49-F238E27FC236}">
                <a16:creationId xmlns:a16="http://schemas.microsoft.com/office/drawing/2014/main" id="{5489BBB5-489E-4E00-BCBB-1161C4694507}"/>
              </a:ext>
            </a:extLst>
          </p:cNvPr>
          <p:cNvGrpSpPr>
            <a:grpSpLocks/>
          </p:cNvGrpSpPr>
          <p:nvPr/>
        </p:nvGrpSpPr>
        <p:grpSpPr bwMode="auto">
          <a:xfrm>
            <a:off x="2195513" y="1525588"/>
            <a:ext cx="4673600" cy="5013325"/>
            <a:chOff x="552450" y="1581278"/>
            <a:chExt cx="4673918" cy="5013197"/>
          </a:xfrm>
        </p:grpSpPr>
        <p:pic>
          <p:nvPicPr>
            <p:cNvPr id="197636" name="Picture 9" descr="C:\Users\Juliana\Desktop\Picture2.png">
              <a:extLst>
                <a:ext uri="{FF2B5EF4-FFF2-40B4-BE49-F238E27FC236}">
                  <a16:creationId xmlns:a16="http://schemas.microsoft.com/office/drawing/2014/main" id="{707E9CFB-00E9-4BDC-8935-FF7A0043A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581278"/>
              <a:ext cx="4673918" cy="466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a:extLst>
                <a:ext uri="{FF2B5EF4-FFF2-40B4-BE49-F238E27FC236}">
                  <a16:creationId xmlns:a16="http://schemas.microsoft.com/office/drawing/2014/main" id="{E832A528-99D3-4583-AEE7-D077EC50DC64}"/>
                </a:ext>
              </a:extLst>
            </p:cNvPr>
            <p:cNvSpPr txBox="1">
              <a:spLocks noChangeArrowheads="1"/>
            </p:cNvSpPr>
            <p:nvPr/>
          </p:nvSpPr>
          <p:spPr bwMode="auto">
            <a:xfrm>
              <a:off x="1143040" y="6224596"/>
              <a:ext cx="3254596" cy="36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itchFamily="18" charset="2"/>
                <a:buChar char="u"/>
                <a:defRPr sz="2600">
                  <a:solidFill>
                    <a:srgbClr val="333399"/>
                  </a:solidFill>
                  <a:latin typeface="Arial" pitchFamily="34" charset="0"/>
                  <a:ea typeface="ＭＳ Ｐゴシック" pitchFamily="34" charset="-128"/>
                </a:defRPr>
              </a:lvl1pPr>
              <a:lvl2pPr marL="742950" indent="-285750">
                <a:spcBef>
                  <a:spcPct val="20000"/>
                </a:spcBef>
                <a:buClr>
                  <a:srgbClr val="333399"/>
                </a:buClr>
                <a:buSzPct val="115000"/>
                <a:buChar char="•"/>
                <a:defRPr sz="2400">
                  <a:solidFill>
                    <a:srgbClr val="008000"/>
                  </a:solidFill>
                  <a:latin typeface="Arial" pitchFamily="34" charset="0"/>
                  <a:ea typeface="ＭＳ Ｐゴシック" pitchFamily="34" charset="-128"/>
                </a:defRPr>
              </a:lvl2pPr>
              <a:lvl3pPr marL="1143000" indent="-228600">
                <a:spcBef>
                  <a:spcPct val="20000"/>
                </a:spcBef>
                <a:buClr>
                  <a:srgbClr val="333399"/>
                </a:buClr>
                <a:buSzPct val="90000"/>
                <a:buFont typeface="Wingdings" pitchFamily="2" charset="2"/>
                <a:buChar char="§"/>
                <a:defRPr sz="22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pitchFamily="34" charset="0"/>
                  <a:ea typeface="ＭＳ Ｐゴシック" pitchFamily="34" charset="-128"/>
                </a:defRPr>
              </a:lvl9pPr>
            </a:lstStyle>
            <a:p>
              <a:pPr>
                <a:spcBef>
                  <a:spcPct val="0"/>
                </a:spcBef>
                <a:buClrTx/>
                <a:buSzTx/>
                <a:buFontTx/>
                <a:buNone/>
                <a:defRPr/>
              </a:pPr>
              <a:r>
                <a:rPr lang="en-US" altLang="en-US" sz="1800" b="1" dirty="0">
                  <a:solidFill>
                    <a:schemeClr val="tx1"/>
                  </a:solidFill>
                  <a:latin typeface="+mn-lt"/>
                </a:rPr>
                <a:t>Hypothetical Exposure Area</a:t>
              </a:r>
              <a:endParaRPr lang="en-US" altLang="en-US" sz="1800" b="1" i="1" dirty="0">
                <a:solidFill>
                  <a:schemeClr val="tx1"/>
                </a:solidFill>
                <a:latin typeface="+mn-lt"/>
              </a:endParaRPr>
            </a:p>
          </p:txBody>
        </p:sp>
        <p:sp>
          <p:nvSpPr>
            <p:cNvPr id="8" name="TextBox 7">
              <a:extLst>
                <a:ext uri="{FF2B5EF4-FFF2-40B4-BE49-F238E27FC236}">
                  <a16:creationId xmlns:a16="http://schemas.microsoft.com/office/drawing/2014/main" id="{60FAB3A8-D064-4C0B-B51C-45F90AAFB72D}"/>
                </a:ext>
              </a:extLst>
            </p:cNvPr>
            <p:cNvSpPr txBox="1"/>
            <p:nvPr/>
          </p:nvSpPr>
          <p:spPr>
            <a:xfrm>
              <a:off x="762014" y="1781298"/>
              <a:ext cx="312758" cy="369878"/>
            </a:xfrm>
            <a:prstGeom prst="rect">
              <a:avLst/>
            </a:prstGeom>
            <a:noFill/>
          </p:spPr>
          <p:txBody>
            <a:bodyPr wrap="none">
              <a:spAutoFit/>
            </a:bodyPr>
            <a:lstStyle/>
            <a:p>
              <a:pPr>
                <a:defRPr/>
              </a:pPr>
              <a:r>
                <a:rPr lang="en-US" dirty="0">
                  <a:latin typeface="+mn-lt"/>
                </a:rPr>
                <a:t>5</a:t>
              </a:r>
            </a:p>
          </p:txBody>
        </p:sp>
        <p:sp>
          <p:nvSpPr>
            <p:cNvPr id="9" name="TextBox 8">
              <a:extLst>
                <a:ext uri="{FF2B5EF4-FFF2-40B4-BE49-F238E27FC236}">
                  <a16:creationId xmlns:a16="http://schemas.microsoft.com/office/drawing/2014/main" id="{3D73F30C-E499-40EE-A6BD-C7FCDCA79CB8}"/>
                </a:ext>
              </a:extLst>
            </p:cNvPr>
            <p:cNvSpPr txBox="1"/>
            <p:nvPr/>
          </p:nvSpPr>
          <p:spPr>
            <a:xfrm>
              <a:off x="2859244" y="2297222"/>
              <a:ext cx="312759" cy="369879"/>
            </a:xfrm>
            <a:prstGeom prst="rect">
              <a:avLst/>
            </a:prstGeom>
            <a:noFill/>
          </p:spPr>
          <p:txBody>
            <a:bodyPr wrap="none">
              <a:spAutoFit/>
            </a:bodyPr>
            <a:lstStyle/>
            <a:p>
              <a:pPr>
                <a:defRPr/>
              </a:pPr>
              <a:r>
                <a:rPr lang="en-US" dirty="0">
                  <a:latin typeface="+mn-lt"/>
                </a:rPr>
                <a:t>5</a:t>
              </a:r>
            </a:p>
          </p:txBody>
        </p:sp>
        <p:sp>
          <p:nvSpPr>
            <p:cNvPr id="10" name="TextBox 9">
              <a:extLst>
                <a:ext uri="{FF2B5EF4-FFF2-40B4-BE49-F238E27FC236}">
                  <a16:creationId xmlns:a16="http://schemas.microsoft.com/office/drawing/2014/main" id="{4BCC7A4B-1AE7-4F0C-B45B-3495A0F18182}"/>
                </a:ext>
              </a:extLst>
            </p:cNvPr>
            <p:cNvSpPr txBox="1"/>
            <p:nvPr/>
          </p:nvSpPr>
          <p:spPr>
            <a:xfrm>
              <a:off x="1244647" y="2830608"/>
              <a:ext cx="312758" cy="369879"/>
            </a:xfrm>
            <a:prstGeom prst="rect">
              <a:avLst/>
            </a:prstGeom>
            <a:noFill/>
          </p:spPr>
          <p:txBody>
            <a:bodyPr wrap="none">
              <a:spAutoFit/>
            </a:bodyPr>
            <a:lstStyle/>
            <a:p>
              <a:pPr>
                <a:defRPr/>
              </a:pPr>
              <a:r>
                <a:rPr lang="en-US" dirty="0">
                  <a:latin typeface="+mn-lt"/>
                </a:rPr>
                <a:t>5</a:t>
              </a:r>
            </a:p>
          </p:txBody>
        </p:sp>
        <p:sp>
          <p:nvSpPr>
            <p:cNvPr id="11" name="TextBox 10">
              <a:extLst>
                <a:ext uri="{FF2B5EF4-FFF2-40B4-BE49-F238E27FC236}">
                  <a16:creationId xmlns:a16="http://schemas.microsoft.com/office/drawing/2014/main" id="{67AAACA9-A06F-4261-BDBE-EF024E515430}"/>
                </a:ext>
              </a:extLst>
            </p:cNvPr>
            <p:cNvSpPr txBox="1"/>
            <p:nvPr/>
          </p:nvSpPr>
          <p:spPr>
            <a:xfrm>
              <a:off x="1676476" y="1749549"/>
              <a:ext cx="441355" cy="369878"/>
            </a:xfrm>
            <a:prstGeom prst="rect">
              <a:avLst/>
            </a:prstGeom>
            <a:noFill/>
          </p:spPr>
          <p:txBody>
            <a:bodyPr wrap="none">
              <a:spAutoFit/>
            </a:bodyPr>
            <a:lstStyle/>
            <a:p>
              <a:pPr>
                <a:defRPr/>
              </a:pPr>
              <a:r>
                <a:rPr lang="en-US" dirty="0">
                  <a:latin typeface="+mn-lt"/>
                </a:rPr>
                <a:t>50</a:t>
              </a:r>
            </a:p>
          </p:txBody>
        </p:sp>
        <p:sp>
          <p:nvSpPr>
            <p:cNvPr id="12" name="TextBox 11">
              <a:extLst>
                <a:ext uri="{FF2B5EF4-FFF2-40B4-BE49-F238E27FC236}">
                  <a16:creationId xmlns:a16="http://schemas.microsoft.com/office/drawing/2014/main" id="{9206F999-A61B-4CD4-9D06-71845E6CF490}"/>
                </a:ext>
              </a:extLst>
            </p:cNvPr>
            <p:cNvSpPr txBox="1"/>
            <p:nvPr/>
          </p:nvSpPr>
          <p:spPr>
            <a:xfrm>
              <a:off x="2743349" y="3592589"/>
              <a:ext cx="312758" cy="369879"/>
            </a:xfrm>
            <a:prstGeom prst="rect">
              <a:avLst/>
            </a:prstGeom>
            <a:noFill/>
          </p:spPr>
          <p:txBody>
            <a:bodyPr wrap="none">
              <a:spAutoFit/>
            </a:bodyPr>
            <a:lstStyle/>
            <a:p>
              <a:pPr>
                <a:defRPr/>
              </a:pPr>
              <a:r>
                <a:rPr lang="en-US" dirty="0">
                  <a:latin typeface="+mn-lt"/>
                </a:rPr>
                <a:t>4</a:t>
              </a:r>
            </a:p>
          </p:txBody>
        </p:sp>
        <p:sp>
          <p:nvSpPr>
            <p:cNvPr id="13" name="TextBox 12">
              <a:extLst>
                <a:ext uri="{FF2B5EF4-FFF2-40B4-BE49-F238E27FC236}">
                  <a16:creationId xmlns:a16="http://schemas.microsoft.com/office/drawing/2014/main" id="{D40A6995-D5CE-49AE-A446-E0FCB1E7D44F}"/>
                </a:ext>
              </a:extLst>
            </p:cNvPr>
            <p:cNvSpPr txBox="1"/>
            <p:nvPr/>
          </p:nvSpPr>
          <p:spPr>
            <a:xfrm>
              <a:off x="565151" y="2155938"/>
              <a:ext cx="441355" cy="369878"/>
            </a:xfrm>
            <a:prstGeom prst="rect">
              <a:avLst/>
            </a:prstGeom>
            <a:noFill/>
          </p:spPr>
          <p:txBody>
            <a:bodyPr wrap="none">
              <a:spAutoFit/>
            </a:bodyPr>
            <a:lstStyle/>
            <a:p>
              <a:pPr>
                <a:defRPr/>
              </a:pPr>
              <a:r>
                <a:rPr lang="en-US" dirty="0">
                  <a:latin typeface="+mn-lt"/>
                </a:rPr>
                <a:t>25</a:t>
              </a:r>
            </a:p>
          </p:txBody>
        </p:sp>
        <p:sp>
          <p:nvSpPr>
            <p:cNvPr id="14" name="TextBox 13">
              <a:extLst>
                <a:ext uri="{FF2B5EF4-FFF2-40B4-BE49-F238E27FC236}">
                  <a16:creationId xmlns:a16="http://schemas.microsoft.com/office/drawing/2014/main" id="{40491E84-F7FF-4905-BB90-23235FAC0388}"/>
                </a:ext>
              </a:extLst>
            </p:cNvPr>
            <p:cNvSpPr txBox="1"/>
            <p:nvPr/>
          </p:nvSpPr>
          <p:spPr>
            <a:xfrm>
              <a:off x="552450" y="2646463"/>
              <a:ext cx="441355" cy="369879"/>
            </a:xfrm>
            <a:prstGeom prst="rect">
              <a:avLst/>
            </a:prstGeom>
            <a:noFill/>
          </p:spPr>
          <p:txBody>
            <a:bodyPr wrap="none">
              <a:spAutoFit/>
            </a:bodyPr>
            <a:lstStyle/>
            <a:p>
              <a:pPr>
                <a:defRPr/>
              </a:pPr>
              <a:r>
                <a:rPr lang="en-US" dirty="0">
                  <a:latin typeface="+mn-lt"/>
                </a:rPr>
                <a:t>10</a:t>
              </a:r>
            </a:p>
          </p:txBody>
        </p:sp>
        <p:sp>
          <p:nvSpPr>
            <p:cNvPr id="15" name="TextBox 14">
              <a:extLst>
                <a:ext uri="{FF2B5EF4-FFF2-40B4-BE49-F238E27FC236}">
                  <a16:creationId xmlns:a16="http://schemas.microsoft.com/office/drawing/2014/main" id="{E4426B8D-4F38-4A68-A40D-7827DBD6C1C0}"/>
                </a:ext>
              </a:extLst>
            </p:cNvPr>
            <p:cNvSpPr txBox="1"/>
            <p:nvPr/>
          </p:nvSpPr>
          <p:spPr>
            <a:xfrm>
              <a:off x="1047784" y="2373420"/>
              <a:ext cx="568364" cy="368291"/>
            </a:xfrm>
            <a:prstGeom prst="rect">
              <a:avLst/>
            </a:prstGeom>
            <a:noFill/>
          </p:spPr>
          <p:txBody>
            <a:bodyPr wrap="none">
              <a:spAutoFit/>
            </a:bodyPr>
            <a:lstStyle/>
            <a:p>
              <a:pPr>
                <a:defRPr/>
              </a:pPr>
              <a:r>
                <a:rPr lang="en-US" dirty="0">
                  <a:latin typeface="+mn-lt"/>
                </a:rPr>
                <a:t>100</a:t>
              </a:r>
            </a:p>
          </p:txBody>
        </p:sp>
        <p:sp>
          <p:nvSpPr>
            <p:cNvPr id="16" name="TextBox 15">
              <a:extLst>
                <a:ext uri="{FF2B5EF4-FFF2-40B4-BE49-F238E27FC236}">
                  <a16:creationId xmlns:a16="http://schemas.microsoft.com/office/drawing/2014/main" id="{5F2F4323-A535-4B1E-A697-DC1FEC7F10A5}"/>
                </a:ext>
              </a:extLst>
            </p:cNvPr>
            <p:cNvSpPr txBox="1"/>
            <p:nvPr/>
          </p:nvSpPr>
          <p:spPr>
            <a:xfrm>
              <a:off x="1085886" y="1684462"/>
              <a:ext cx="441355" cy="368291"/>
            </a:xfrm>
            <a:prstGeom prst="rect">
              <a:avLst/>
            </a:prstGeom>
            <a:noFill/>
          </p:spPr>
          <p:txBody>
            <a:bodyPr wrap="none">
              <a:spAutoFit/>
            </a:bodyPr>
            <a:lstStyle/>
            <a:p>
              <a:pPr>
                <a:defRPr/>
              </a:pPr>
              <a:r>
                <a:rPr lang="en-US" dirty="0">
                  <a:latin typeface="+mn-lt"/>
                </a:rPr>
                <a:t>10</a:t>
              </a:r>
            </a:p>
          </p:txBody>
        </p:sp>
        <p:sp>
          <p:nvSpPr>
            <p:cNvPr id="17" name="TextBox 16">
              <a:extLst>
                <a:ext uri="{FF2B5EF4-FFF2-40B4-BE49-F238E27FC236}">
                  <a16:creationId xmlns:a16="http://schemas.microsoft.com/office/drawing/2014/main" id="{127D24CC-2961-4E5F-B64A-ED4FD6581BE9}"/>
                </a:ext>
              </a:extLst>
            </p:cNvPr>
            <p:cNvSpPr txBox="1"/>
            <p:nvPr/>
          </p:nvSpPr>
          <p:spPr>
            <a:xfrm>
              <a:off x="1524066" y="3973579"/>
              <a:ext cx="441355" cy="369879"/>
            </a:xfrm>
            <a:prstGeom prst="rect">
              <a:avLst/>
            </a:prstGeom>
            <a:noFill/>
          </p:spPr>
          <p:txBody>
            <a:bodyPr wrap="none">
              <a:spAutoFit/>
            </a:bodyPr>
            <a:lstStyle/>
            <a:p>
              <a:pPr>
                <a:defRPr/>
              </a:pPr>
              <a:r>
                <a:rPr lang="en-US" dirty="0">
                  <a:latin typeface="+mn-lt"/>
                </a:rPr>
                <a:t>10</a:t>
              </a:r>
            </a:p>
          </p:txBody>
        </p:sp>
        <p:sp>
          <p:nvSpPr>
            <p:cNvPr id="18" name="TextBox 17">
              <a:extLst>
                <a:ext uri="{FF2B5EF4-FFF2-40B4-BE49-F238E27FC236}">
                  <a16:creationId xmlns:a16="http://schemas.microsoft.com/office/drawing/2014/main" id="{206F2142-16BE-474B-9725-5E0217C82B1E}"/>
                </a:ext>
              </a:extLst>
            </p:cNvPr>
            <p:cNvSpPr txBox="1"/>
            <p:nvPr/>
          </p:nvSpPr>
          <p:spPr>
            <a:xfrm>
              <a:off x="1676476" y="2646463"/>
              <a:ext cx="441355" cy="369879"/>
            </a:xfrm>
            <a:prstGeom prst="rect">
              <a:avLst/>
            </a:prstGeom>
            <a:noFill/>
          </p:spPr>
          <p:txBody>
            <a:bodyPr wrap="none">
              <a:spAutoFit/>
            </a:bodyPr>
            <a:lstStyle/>
            <a:p>
              <a:pPr>
                <a:defRPr/>
              </a:pPr>
              <a:r>
                <a:rPr lang="en-US" dirty="0">
                  <a:latin typeface="+mn-lt"/>
                </a:rPr>
                <a:t>80</a:t>
              </a:r>
            </a:p>
          </p:txBody>
        </p:sp>
        <p:sp>
          <p:nvSpPr>
            <p:cNvPr id="19" name="TextBox 18">
              <a:extLst>
                <a:ext uri="{FF2B5EF4-FFF2-40B4-BE49-F238E27FC236}">
                  <a16:creationId xmlns:a16="http://schemas.microsoft.com/office/drawing/2014/main" id="{BEB554A5-33B0-4E23-AA12-9EE1F931DEB0}"/>
                </a:ext>
              </a:extLst>
            </p:cNvPr>
            <p:cNvSpPr txBox="1"/>
            <p:nvPr/>
          </p:nvSpPr>
          <p:spPr>
            <a:xfrm>
              <a:off x="1676476" y="2216262"/>
              <a:ext cx="441355" cy="369878"/>
            </a:xfrm>
            <a:prstGeom prst="rect">
              <a:avLst/>
            </a:prstGeom>
            <a:noFill/>
          </p:spPr>
          <p:txBody>
            <a:bodyPr wrap="none">
              <a:spAutoFit/>
            </a:bodyPr>
            <a:lstStyle/>
            <a:p>
              <a:pPr>
                <a:defRPr/>
              </a:pPr>
              <a:r>
                <a:rPr lang="en-US" dirty="0">
                  <a:latin typeface="+mn-lt"/>
                </a:rPr>
                <a:t>75</a:t>
              </a:r>
            </a:p>
          </p:txBody>
        </p:sp>
        <p:sp>
          <p:nvSpPr>
            <p:cNvPr id="20" name="TextBox 19">
              <a:extLst>
                <a:ext uri="{FF2B5EF4-FFF2-40B4-BE49-F238E27FC236}">
                  <a16:creationId xmlns:a16="http://schemas.microsoft.com/office/drawing/2014/main" id="{66948B5F-8825-4514-A1C9-41F348964D3D}"/>
                </a:ext>
              </a:extLst>
            </p:cNvPr>
            <p:cNvSpPr txBox="1"/>
            <p:nvPr/>
          </p:nvSpPr>
          <p:spPr>
            <a:xfrm>
              <a:off x="3892777" y="3703711"/>
              <a:ext cx="504859" cy="368291"/>
            </a:xfrm>
            <a:prstGeom prst="rect">
              <a:avLst/>
            </a:prstGeom>
            <a:noFill/>
          </p:spPr>
          <p:txBody>
            <a:bodyPr wrap="none">
              <a:spAutoFit/>
            </a:bodyPr>
            <a:lstStyle/>
            <a:p>
              <a:pPr>
                <a:defRPr/>
              </a:pPr>
              <a:r>
                <a:rPr lang="en-US" dirty="0">
                  <a:latin typeface="+mn-lt"/>
                </a:rPr>
                <a:t>0.3</a:t>
              </a:r>
            </a:p>
          </p:txBody>
        </p:sp>
        <p:sp>
          <p:nvSpPr>
            <p:cNvPr id="21" name="TextBox 20">
              <a:extLst>
                <a:ext uri="{FF2B5EF4-FFF2-40B4-BE49-F238E27FC236}">
                  <a16:creationId xmlns:a16="http://schemas.microsoft.com/office/drawing/2014/main" id="{F0A2E5F1-77A6-4FD8-AFDE-99E86D0440CF}"/>
                </a:ext>
              </a:extLst>
            </p:cNvPr>
            <p:cNvSpPr txBox="1"/>
            <p:nvPr/>
          </p:nvSpPr>
          <p:spPr>
            <a:xfrm>
              <a:off x="2732235" y="5199098"/>
              <a:ext cx="314346" cy="369879"/>
            </a:xfrm>
            <a:prstGeom prst="rect">
              <a:avLst/>
            </a:prstGeom>
            <a:noFill/>
          </p:spPr>
          <p:txBody>
            <a:bodyPr wrap="none">
              <a:spAutoFit/>
            </a:bodyPr>
            <a:lstStyle/>
            <a:p>
              <a:pPr>
                <a:defRPr/>
              </a:pPr>
              <a:r>
                <a:rPr lang="en-US" dirty="0">
                  <a:latin typeface="+mn-lt"/>
                </a:rPr>
                <a:t>1</a:t>
              </a:r>
            </a:p>
          </p:txBody>
        </p:sp>
        <p:sp>
          <p:nvSpPr>
            <p:cNvPr id="22" name="TextBox 21">
              <a:extLst>
                <a:ext uri="{FF2B5EF4-FFF2-40B4-BE49-F238E27FC236}">
                  <a16:creationId xmlns:a16="http://schemas.microsoft.com/office/drawing/2014/main" id="{E117BC47-9E7A-4BF3-9DCA-159A8FA59F1E}"/>
                </a:ext>
              </a:extLst>
            </p:cNvPr>
            <p:cNvSpPr txBox="1"/>
            <p:nvPr/>
          </p:nvSpPr>
          <p:spPr>
            <a:xfrm>
              <a:off x="4245226" y="1868608"/>
              <a:ext cx="504859" cy="368291"/>
            </a:xfrm>
            <a:prstGeom prst="rect">
              <a:avLst/>
            </a:prstGeom>
            <a:noFill/>
          </p:spPr>
          <p:txBody>
            <a:bodyPr wrap="none">
              <a:spAutoFit/>
            </a:bodyPr>
            <a:lstStyle/>
            <a:p>
              <a:pPr>
                <a:defRPr/>
              </a:pPr>
              <a:r>
                <a:rPr lang="en-US" dirty="0">
                  <a:latin typeface="+mn-lt"/>
                </a:rPr>
                <a:t>0.5</a:t>
              </a:r>
            </a:p>
          </p:txBody>
        </p:sp>
      </p:grpSp>
      <p:sp>
        <p:nvSpPr>
          <p:cNvPr id="197635" name="Rectangle 4">
            <a:extLst>
              <a:ext uri="{FF2B5EF4-FFF2-40B4-BE49-F238E27FC236}">
                <a16:creationId xmlns:a16="http://schemas.microsoft.com/office/drawing/2014/main" id="{59352687-39DA-4B23-9DCD-E9C072CE3853}"/>
              </a:ext>
            </a:extLst>
          </p:cNvPr>
          <p:cNvSpPr>
            <a:spLocks noGrp="1" noChangeArrowheads="1"/>
          </p:cNvSpPr>
          <p:nvPr>
            <p:ph type="title"/>
          </p:nvPr>
        </p:nvSpPr>
        <p:spPr/>
        <p:txBody>
          <a:bodyPr/>
          <a:lstStyle/>
          <a:p>
            <a:r>
              <a:rPr lang="en-US" altLang="en-US">
                <a:ea typeface="ＭＳ Ｐゴシック" panose="020B0600070205080204" pitchFamily="34" charset="-128"/>
              </a:rPr>
              <a:t>Exposure Concentrations</a:t>
            </a:r>
            <a:br>
              <a:rPr lang="en-US" altLang="en-US">
                <a:ea typeface="ＭＳ Ｐゴシック" panose="020B0600070205080204" pitchFamily="34" charset="-128"/>
              </a:rPr>
            </a:br>
            <a:r>
              <a:rPr lang="en-US" altLang="en-US" sz="1800">
                <a:ea typeface="ＭＳ Ｐゴシック" panose="020B0600070205080204" pitchFamily="34" charset="-128"/>
              </a:rPr>
              <a:t>Area-Weighted Average</a:t>
            </a:r>
            <a:endParaRPr lang="en-US" altLang="en-US">
              <a:ea typeface="ＭＳ Ｐゴシック" panose="020B0600070205080204" pitchFamily="34" charset="-128"/>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6" descr="C:\Users\Juliana\Desktop\Picture5.jpg">
            <a:extLst>
              <a:ext uri="{FF2B5EF4-FFF2-40B4-BE49-F238E27FC236}">
                <a16:creationId xmlns:a16="http://schemas.microsoft.com/office/drawing/2014/main" id="{6C1A6EEA-6E5A-4A85-9BE0-09B0A7517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675" y="1511300"/>
            <a:ext cx="4640263"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Rectangle 4">
            <a:extLst>
              <a:ext uri="{FF2B5EF4-FFF2-40B4-BE49-F238E27FC236}">
                <a16:creationId xmlns:a16="http://schemas.microsoft.com/office/drawing/2014/main" id="{5FB1B721-EC90-4537-95AF-2BC988CC7448}"/>
              </a:ext>
            </a:extLst>
          </p:cNvPr>
          <p:cNvSpPr>
            <a:spLocks noGrp="1" noChangeArrowheads="1"/>
          </p:cNvSpPr>
          <p:nvPr>
            <p:ph type="title"/>
          </p:nvPr>
        </p:nvSpPr>
        <p:spPr/>
        <p:txBody>
          <a:bodyPr/>
          <a:lstStyle/>
          <a:p>
            <a:r>
              <a:rPr lang="en-US" altLang="en-US">
                <a:ea typeface="ＭＳ Ｐゴシック" panose="020B0600070205080204" pitchFamily="34" charset="-128"/>
              </a:rPr>
              <a:t>Exposure Concentrations</a:t>
            </a:r>
            <a:br>
              <a:rPr lang="en-US" altLang="en-US">
                <a:ea typeface="ＭＳ Ｐゴシック" panose="020B0600070205080204" pitchFamily="34" charset="-128"/>
              </a:rPr>
            </a:br>
            <a:r>
              <a:rPr lang="en-US" altLang="en-US" sz="1800">
                <a:ea typeface="ＭＳ Ｐゴシック" panose="020B0600070205080204" pitchFamily="34" charset="-128"/>
              </a:rPr>
              <a:t>Area-Weighted Average</a:t>
            </a:r>
            <a:endParaRPr lang="en-US" altLang="en-US">
              <a:ea typeface="ＭＳ Ｐゴシック" panose="020B0600070205080204" pitchFamily="34" charset="-128"/>
            </a:endParaRPr>
          </a:p>
        </p:txBody>
      </p:sp>
      <p:sp>
        <p:nvSpPr>
          <p:cNvPr id="26" name="TextBox 25">
            <a:extLst>
              <a:ext uri="{FF2B5EF4-FFF2-40B4-BE49-F238E27FC236}">
                <a16:creationId xmlns:a16="http://schemas.microsoft.com/office/drawing/2014/main" id="{4ABD6F00-AE80-4BB4-AB41-22B42BBB128A}"/>
              </a:ext>
            </a:extLst>
          </p:cNvPr>
          <p:cNvSpPr txBox="1"/>
          <p:nvPr/>
        </p:nvSpPr>
        <p:spPr>
          <a:xfrm>
            <a:off x="2393950" y="1719263"/>
            <a:ext cx="312738" cy="369887"/>
          </a:xfrm>
          <a:prstGeom prst="rect">
            <a:avLst/>
          </a:prstGeom>
          <a:noFill/>
        </p:spPr>
        <p:txBody>
          <a:bodyPr wrap="none">
            <a:spAutoFit/>
          </a:bodyPr>
          <a:lstStyle/>
          <a:p>
            <a:pPr>
              <a:defRPr/>
            </a:pPr>
            <a:r>
              <a:rPr lang="en-US" dirty="0">
                <a:latin typeface="+mn-lt"/>
              </a:rPr>
              <a:t>5</a:t>
            </a:r>
          </a:p>
        </p:txBody>
      </p:sp>
      <p:sp>
        <p:nvSpPr>
          <p:cNvPr id="27" name="TextBox 26">
            <a:extLst>
              <a:ext uri="{FF2B5EF4-FFF2-40B4-BE49-F238E27FC236}">
                <a16:creationId xmlns:a16="http://schemas.microsoft.com/office/drawing/2014/main" id="{3BAD213E-AFD6-414D-A37A-6CA72FDED291}"/>
              </a:ext>
            </a:extLst>
          </p:cNvPr>
          <p:cNvSpPr txBox="1"/>
          <p:nvPr/>
        </p:nvSpPr>
        <p:spPr>
          <a:xfrm>
            <a:off x="4491038" y="2235200"/>
            <a:ext cx="312737" cy="369888"/>
          </a:xfrm>
          <a:prstGeom prst="rect">
            <a:avLst/>
          </a:prstGeom>
          <a:noFill/>
        </p:spPr>
        <p:txBody>
          <a:bodyPr wrap="none">
            <a:spAutoFit/>
          </a:bodyPr>
          <a:lstStyle/>
          <a:p>
            <a:pPr>
              <a:defRPr/>
            </a:pPr>
            <a:r>
              <a:rPr lang="en-US" dirty="0">
                <a:latin typeface="+mn-lt"/>
              </a:rPr>
              <a:t>5</a:t>
            </a:r>
          </a:p>
        </p:txBody>
      </p:sp>
      <p:sp>
        <p:nvSpPr>
          <p:cNvPr id="28" name="TextBox 27">
            <a:extLst>
              <a:ext uri="{FF2B5EF4-FFF2-40B4-BE49-F238E27FC236}">
                <a16:creationId xmlns:a16="http://schemas.microsoft.com/office/drawing/2014/main" id="{9326073C-0BA7-4323-A33D-BF573D66C903}"/>
              </a:ext>
            </a:extLst>
          </p:cNvPr>
          <p:cNvSpPr txBox="1"/>
          <p:nvPr/>
        </p:nvSpPr>
        <p:spPr>
          <a:xfrm>
            <a:off x="2874963" y="2768600"/>
            <a:ext cx="314325" cy="369888"/>
          </a:xfrm>
          <a:prstGeom prst="rect">
            <a:avLst/>
          </a:prstGeom>
          <a:noFill/>
        </p:spPr>
        <p:txBody>
          <a:bodyPr wrap="none">
            <a:spAutoFit/>
          </a:bodyPr>
          <a:lstStyle/>
          <a:p>
            <a:pPr>
              <a:defRPr/>
            </a:pPr>
            <a:r>
              <a:rPr lang="en-US" dirty="0">
                <a:latin typeface="+mn-lt"/>
              </a:rPr>
              <a:t>5</a:t>
            </a:r>
          </a:p>
        </p:txBody>
      </p:sp>
      <p:sp>
        <p:nvSpPr>
          <p:cNvPr id="29" name="TextBox 28">
            <a:extLst>
              <a:ext uri="{FF2B5EF4-FFF2-40B4-BE49-F238E27FC236}">
                <a16:creationId xmlns:a16="http://schemas.microsoft.com/office/drawing/2014/main" id="{04DFC130-8747-432F-8B35-54021FCEF5C8}"/>
              </a:ext>
            </a:extLst>
          </p:cNvPr>
          <p:cNvSpPr txBox="1"/>
          <p:nvPr/>
        </p:nvSpPr>
        <p:spPr>
          <a:xfrm>
            <a:off x="3308350" y="1687513"/>
            <a:ext cx="441325" cy="368300"/>
          </a:xfrm>
          <a:prstGeom prst="rect">
            <a:avLst/>
          </a:prstGeom>
          <a:noFill/>
        </p:spPr>
        <p:txBody>
          <a:bodyPr wrap="none">
            <a:spAutoFit/>
          </a:bodyPr>
          <a:lstStyle/>
          <a:p>
            <a:pPr>
              <a:defRPr/>
            </a:pPr>
            <a:r>
              <a:rPr lang="en-US" dirty="0">
                <a:latin typeface="+mn-lt"/>
              </a:rPr>
              <a:t>50</a:t>
            </a:r>
          </a:p>
        </p:txBody>
      </p:sp>
      <p:sp>
        <p:nvSpPr>
          <p:cNvPr id="30" name="TextBox 29">
            <a:extLst>
              <a:ext uri="{FF2B5EF4-FFF2-40B4-BE49-F238E27FC236}">
                <a16:creationId xmlns:a16="http://schemas.microsoft.com/office/drawing/2014/main" id="{D2EF785F-7318-4F05-B121-ED414B2E1BFB}"/>
              </a:ext>
            </a:extLst>
          </p:cNvPr>
          <p:cNvSpPr txBox="1"/>
          <p:nvPr/>
        </p:nvSpPr>
        <p:spPr>
          <a:xfrm>
            <a:off x="4375150" y="3530600"/>
            <a:ext cx="312738" cy="369888"/>
          </a:xfrm>
          <a:prstGeom prst="rect">
            <a:avLst/>
          </a:prstGeom>
          <a:noFill/>
        </p:spPr>
        <p:txBody>
          <a:bodyPr wrap="none">
            <a:spAutoFit/>
          </a:bodyPr>
          <a:lstStyle/>
          <a:p>
            <a:pPr>
              <a:defRPr/>
            </a:pPr>
            <a:r>
              <a:rPr lang="en-US" dirty="0">
                <a:latin typeface="+mn-lt"/>
              </a:rPr>
              <a:t>4</a:t>
            </a:r>
          </a:p>
        </p:txBody>
      </p:sp>
      <p:sp>
        <p:nvSpPr>
          <p:cNvPr id="31" name="TextBox 30">
            <a:extLst>
              <a:ext uri="{FF2B5EF4-FFF2-40B4-BE49-F238E27FC236}">
                <a16:creationId xmlns:a16="http://schemas.microsoft.com/office/drawing/2014/main" id="{854A6DA3-404E-48B1-BD36-C230EBAA6FB1}"/>
              </a:ext>
            </a:extLst>
          </p:cNvPr>
          <p:cNvSpPr txBox="1"/>
          <p:nvPr/>
        </p:nvSpPr>
        <p:spPr>
          <a:xfrm>
            <a:off x="2197100" y="2093913"/>
            <a:ext cx="441325" cy="368300"/>
          </a:xfrm>
          <a:prstGeom prst="rect">
            <a:avLst/>
          </a:prstGeom>
          <a:noFill/>
        </p:spPr>
        <p:txBody>
          <a:bodyPr wrap="none">
            <a:spAutoFit/>
          </a:bodyPr>
          <a:lstStyle/>
          <a:p>
            <a:pPr>
              <a:defRPr/>
            </a:pPr>
            <a:r>
              <a:rPr lang="en-US" dirty="0">
                <a:latin typeface="+mn-lt"/>
              </a:rPr>
              <a:t>25</a:t>
            </a:r>
          </a:p>
        </p:txBody>
      </p:sp>
      <p:sp>
        <p:nvSpPr>
          <p:cNvPr id="32" name="TextBox 31">
            <a:extLst>
              <a:ext uri="{FF2B5EF4-FFF2-40B4-BE49-F238E27FC236}">
                <a16:creationId xmlns:a16="http://schemas.microsoft.com/office/drawing/2014/main" id="{000C2743-1690-44D4-BC4B-811D7394DC61}"/>
              </a:ext>
            </a:extLst>
          </p:cNvPr>
          <p:cNvSpPr txBox="1"/>
          <p:nvPr/>
        </p:nvSpPr>
        <p:spPr>
          <a:xfrm>
            <a:off x="2184400" y="2584450"/>
            <a:ext cx="441325" cy="368300"/>
          </a:xfrm>
          <a:prstGeom prst="rect">
            <a:avLst/>
          </a:prstGeom>
          <a:noFill/>
        </p:spPr>
        <p:txBody>
          <a:bodyPr wrap="none">
            <a:spAutoFit/>
          </a:bodyPr>
          <a:lstStyle/>
          <a:p>
            <a:pPr>
              <a:defRPr/>
            </a:pPr>
            <a:r>
              <a:rPr lang="en-US" dirty="0">
                <a:latin typeface="+mn-lt"/>
              </a:rPr>
              <a:t>10</a:t>
            </a:r>
          </a:p>
        </p:txBody>
      </p:sp>
      <p:sp>
        <p:nvSpPr>
          <p:cNvPr id="33" name="TextBox 32">
            <a:extLst>
              <a:ext uri="{FF2B5EF4-FFF2-40B4-BE49-F238E27FC236}">
                <a16:creationId xmlns:a16="http://schemas.microsoft.com/office/drawing/2014/main" id="{478FE445-39E8-4D0F-B8AE-744DF9C3877F}"/>
              </a:ext>
            </a:extLst>
          </p:cNvPr>
          <p:cNvSpPr txBox="1"/>
          <p:nvPr/>
        </p:nvSpPr>
        <p:spPr>
          <a:xfrm>
            <a:off x="2678113" y="2309813"/>
            <a:ext cx="569912" cy="369887"/>
          </a:xfrm>
          <a:prstGeom prst="rect">
            <a:avLst/>
          </a:prstGeom>
          <a:noFill/>
        </p:spPr>
        <p:txBody>
          <a:bodyPr wrap="none">
            <a:spAutoFit/>
          </a:bodyPr>
          <a:lstStyle/>
          <a:p>
            <a:pPr>
              <a:defRPr/>
            </a:pPr>
            <a:r>
              <a:rPr lang="en-US" dirty="0">
                <a:latin typeface="+mn-lt"/>
              </a:rPr>
              <a:t>100</a:t>
            </a:r>
          </a:p>
        </p:txBody>
      </p:sp>
      <p:sp>
        <p:nvSpPr>
          <p:cNvPr id="34" name="TextBox 33">
            <a:extLst>
              <a:ext uri="{FF2B5EF4-FFF2-40B4-BE49-F238E27FC236}">
                <a16:creationId xmlns:a16="http://schemas.microsoft.com/office/drawing/2014/main" id="{F8CA49E4-2384-4DE3-A976-E3EA22ED523E}"/>
              </a:ext>
            </a:extLst>
          </p:cNvPr>
          <p:cNvSpPr txBox="1"/>
          <p:nvPr/>
        </p:nvSpPr>
        <p:spPr>
          <a:xfrm>
            <a:off x="2717800" y="1620838"/>
            <a:ext cx="441325" cy="369887"/>
          </a:xfrm>
          <a:prstGeom prst="rect">
            <a:avLst/>
          </a:prstGeom>
          <a:noFill/>
        </p:spPr>
        <p:txBody>
          <a:bodyPr wrap="none">
            <a:spAutoFit/>
          </a:bodyPr>
          <a:lstStyle/>
          <a:p>
            <a:pPr>
              <a:defRPr/>
            </a:pPr>
            <a:r>
              <a:rPr lang="en-US" dirty="0">
                <a:latin typeface="+mn-lt"/>
              </a:rPr>
              <a:t>10</a:t>
            </a:r>
          </a:p>
        </p:txBody>
      </p:sp>
      <p:sp>
        <p:nvSpPr>
          <p:cNvPr id="35" name="TextBox 34">
            <a:extLst>
              <a:ext uri="{FF2B5EF4-FFF2-40B4-BE49-F238E27FC236}">
                <a16:creationId xmlns:a16="http://schemas.microsoft.com/office/drawing/2014/main" id="{350334B0-DC93-476B-8CF7-B63E66238EB8}"/>
              </a:ext>
            </a:extLst>
          </p:cNvPr>
          <p:cNvSpPr txBox="1"/>
          <p:nvPr/>
        </p:nvSpPr>
        <p:spPr>
          <a:xfrm>
            <a:off x="3155950" y="3911600"/>
            <a:ext cx="441325" cy="369888"/>
          </a:xfrm>
          <a:prstGeom prst="rect">
            <a:avLst/>
          </a:prstGeom>
          <a:noFill/>
        </p:spPr>
        <p:txBody>
          <a:bodyPr wrap="none">
            <a:spAutoFit/>
          </a:bodyPr>
          <a:lstStyle/>
          <a:p>
            <a:pPr>
              <a:defRPr/>
            </a:pPr>
            <a:r>
              <a:rPr lang="en-US" dirty="0">
                <a:latin typeface="+mn-lt"/>
              </a:rPr>
              <a:t>10</a:t>
            </a:r>
          </a:p>
        </p:txBody>
      </p:sp>
      <p:sp>
        <p:nvSpPr>
          <p:cNvPr id="36" name="TextBox 35">
            <a:extLst>
              <a:ext uri="{FF2B5EF4-FFF2-40B4-BE49-F238E27FC236}">
                <a16:creationId xmlns:a16="http://schemas.microsoft.com/office/drawing/2014/main" id="{12DC2FBB-AB57-4D2D-8801-633A98BA5B28}"/>
              </a:ext>
            </a:extLst>
          </p:cNvPr>
          <p:cNvSpPr txBox="1"/>
          <p:nvPr/>
        </p:nvSpPr>
        <p:spPr>
          <a:xfrm>
            <a:off x="3308350" y="2584450"/>
            <a:ext cx="441325" cy="368300"/>
          </a:xfrm>
          <a:prstGeom prst="rect">
            <a:avLst/>
          </a:prstGeom>
          <a:noFill/>
        </p:spPr>
        <p:txBody>
          <a:bodyPr wrap="none">
            <a:spAutoFit/>
          </a:bodyPr>
          <a:lstStyle/>
          <a:p>
            <a:pPr>
              <a:defRPr/>
            </a:pPr>
            <a:r>
              <a:rPr lang="en-US" dirty="0">
                <a:latin typeface="+mn-lt"/>
              </a:rPr>
              <a:t>80</a:t>
            </a:r>
          </a:p>
        </p:txBody>
      </p:sp>
      <p:sp>
        <p:nvSpPr>
          <p:cNvPr id="37" name="TextBox 36">
            <a:extLst>
              <a:ext uri="{FF2B5EF4-FFF2-40B4-BE49-F238E27FC236}">
                <a16:creationId xmlns:a16="http://schemas.microsoft.com/office/drawing/2014/main" id="{1DFDD875-C543-4433-A679-28472C22C4EB}"/>
              </a:ext>
            </a:extLst>
          </p:cNvPr>
          <p:cNvSpPr txBox="1"/>
          <p:nvPr/>
        </p:nvSpPr>
        <p:spPr>
          <a:xfrm>
            <a:off x="3308350" y="2154238"/>
            <a:ext cx="441325" cy="368300"/>
          </a:xfrm>
          <a:prstGeom prst="rect">
            <a:avLst/>
          </a:prstGeom>
          <a:noFill/>
        </p:spPr>
        <p:txBody>
          <a:bodyPr wrap="none">
            <a:spAutoFit/>
          </a:bodyPr>
          <a:lstStyle/>
          <a:p>
            <a:pPr>
              <a:defRPr/>
            </a:pPr>
            <a:r>
              <a:rPr lang="en-US" dirty="0">
                <a:latin typeface="+mn-lt"/>
              </a:rPr>
              <a:t>75</a:t>
            </a:r>
          </a:p>
        </p:txBody>
      </p:sp>
      <p:sp>
        <p:nvSpPr>
          <p:cNvPr id="38" name="TextBox 37">
            <a:extLst>
              <a:ext uri="{FF2B5EF4-FFF2-40B4-BE49-F238E27FC236}">
                <a16:creationId xmlns:a16="http://schemas.microsoft.com/office/drawing/2014/main" id="{904A9BD0-5344-4774-AF6E-EA7E169C2345}"/>
              </a:ext>
            </a:extLst>
          </p:cNvPr>
          <p:cNvSpPr txBox="1"/>
          <p:nvPr/>
        </p:nvSpPr>
        <p:spPr>
          <a:xfrm>
            <a:off x="5524500" y="3640138"/>
            <a:ext cx="504825" cy="369887"/>
          </a:xfrm>
          <a:prstGeom prst="rect">
            <a:avLst/>
          </a:prstGeom>
          <a:noFill/>
        </p:spPr>
        <p:txBody>
          <a:bodyPr wrap="none">
            <a:spAutoFit/>
          </a:bodyPr>
          <a:lstStyle/>
          <a:p>
            <a:pPr>
              <a:defRPr/>
            </a:pPr>
            <a:r>
              <a:rPr lang="en-US" dirty="0">
                <a:latin typeface="+mn-lt"/>
              </a:rPr>
              <a:t>0.3</a:t>
            </a:r>
          </a:p>
        </p:txBody>
      </p:sp>
      <p:sp>
        <p:nvSpPr>
          <p:cNvPr id="39" name="TextBox 38">
            <a:extLst>
              <a:ext uri="{FF2B5EF4-FFF2-40B4-BE49-F238E27FC236}">
                <a16:creationId xmlns:a16="http://schemas.microsoft.com/office/drawing/2014/main" id="{0D817CD7-9817-4E02-9AC2-4EDDADA30E45}"/>
              </a:ext>
            </a:extLst>
          </p:cNvPr>
          <p:cNvSpPr txBox="1"/>
          <p:nvPr/>
        </p:nvSpPr>
        <p:spPr>
          <a:xfrm>
            <a:off x="4364038" y="5137150"/>
            <a:ext cx="312737" cy="368300"/>
          </a:xfrm>
          <a:prstGeom prst="rect">
            <a:avLst/>
          </a:prstGeom>
          <a:noFill/>
        </p:spPr>
        <p:txBody>
          <a:bodyPr wrap="none">
            <a:spAutoFit/>
          </a:bodyPr>
          <a:lstStyle/>
          <a:p>
            <a:pPr>
              <a:defRPr/>
            </a:pPr>
            <a:r>
              <a:rPr lang="en-US" dirty="0">
                <a:latin typeface="+mn-lt"/>
              </a:rPr>
              <a:t>1</a:t>
            </a:r>
          </a:p>
        </p:txBody>
      </p:sp>
      <p:sp>
        <p:nvSpPr>
          <p:cNvPr id="40" name="TextBox 39">
            <a:extLst>
              <a:ext uri="{FF2B5EF4-FFF2-40B4-BE49-F238E27FC236}">
                <a16:creationId xmlns:a16="http://schemas.microsoft.com/office/drawing/2014/main" id="{7AD710EA-F752-421A-9322-6F163BB829B3}"/>
              </a:ext>
            </a:extLst>
          </p:cNvPr>
          <p:cNvSpPr txBox="1"/>
          <p:nvPr/>
        </p:nvSpPr>
        <p:spPr>
          <a:xfrm>
            <a:off x="5876925" y="1804988"/>
            <a:ext cx="504825" cy="369887"/>
          </a:xfrm>
          <a:prstGeom prst="rect">
            <a:avLst/>
          </a:prstGeom>
          <a:noFill/>
        </p:spPr>
        <p:txBody>
          <a:bodyPr wrap="none">
            <a:spAutoFit/>
          </a:bodyPr>
          <a:lstStyle/>
          <a:p>
            <a:pPr>
              <a:defRPr/>
            </a:pPr>
            <a:r>
              <a:rPr lang="en-US" dirty="0">
                <a:latin typeface="+mn-lt"/>
              </a:rPr>
              <a:t>0.5</a:t>
            </a:r>
          </a:p>
        </p:txBody>
      </p:sp>
      <p:sp>
        <p:nvSpPr>
          <p:cNvPr id="199699" name="TextBox 5">
            <a:extLst>
              <a:ext uri="{FF2B5EF4-FFF2-40B4-BE49-F238E27FC236}">
                <a16:creationId xmlns:a16="http://schemas.microsoft.com/office/drawing/2014/main" id="{B595D3FF-B3A8-45B3-9E9B-4E70A8CDBF03}"/>
              </a:ext>
            </a:extLst>
          </p:cNvPr>
          <p:cNvSpPr txBox="1">
            <a:spLocks noChangeArrowheads="1"/>
          </p:cNvSpPr>
          <p:nvPr/>
        </p:nvSpPr>
        <p:spPr bwMode="auto">
          <a:xfrm>
            <a:off x="1981200" y="6248400"/>
            <a:ext cx="6853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a:solidFill>
                  <a:schemeClr val="tx1"/>
                </a:solidFill>
              </a:rPr>
              <a:t>Figure 6-11. Hypothetical Exposure Area with Thiessen Polygons</a:t>
            </a:r>
            <a:endParaRPr lang="en-US" altLang="en-US" sz="1800" i="1">
              <a:solidFill>
                <a:schemeClr val="tx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730" name="Group 1">
            <a:extLst>
              <a:ext uri="{FF2B5EF4-FFF2-40B4-BE49-F238E27FC236}">
                <a16:creationId xmlns:a16="http://schemas.microsoft.com/office/drawing/2014/main" id="{6B0B16D8-54B0-435A-8548-C076F6998EBE}"/>
              </a:ext>
            </a:extLst>
          </p:cNvPr>
          <p:cNvGrpSpPr>
            <a:grpSpLocks noChangeAspect="1"/>
          </p:cNvGrpSpPr>
          <p:nvPr/>
        </p:nvGrpSpPr>
        <p:grpSpPr bwMode="auto">
          <a:xfrm>
            <a:off x="288925" y="1914525"/>
            <a:ext cx="3597275" cy="3576638"/>
            <a:chOff x="2184082" y="1511384"/>
            <a:chExt cx="4681538" cy="4654550"/>
          </a:xfrm>
        </p:grpSpPr>
        <p:pic>
          <p:nvPicPr>
            <p:cNvPr id="201736" name="Picture 6" descr="C:\Users\Juliana\Desktop\Picture5.jpg">
              <a:extLst>
                <a:ext uri="{FF2B5EF4-FFF2-40B4-BE49-F238E27FC236}">
                  <a16:creationId xmlns:a16="http://schemas.microsoft.com/office/drawing/2014/main" id="{33741E23-ADC6-4DD8-9219-4E3D0C674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357" y="1511384"/>
              <a:ext cx="4640263"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F255C90-1E09-4D0D-958D-27B1B3FC6822}"/>
                </a:ext>
              </a:extLst>
            </p:cNvPr>
            <p:cNvSpPr txBox="1"/>
            <p:nvPr/>
          </p:nvSpPr>
          <p:spPr>
            <a:xfrm>
              <a:off x="2392748" y="1720044"/>
              <a:ext cx="314031" cy="367736"/>
            </a:xfrm>
            <a:prstGeom prst="rect">
              <a:avLst/>
            </a:prstGeom>
            <a:noFill/>
          </p:spPr>
          <p:txBody>
            <a:bodyPr wrap="none">
              <a:spAutoFit/>
            </a:bodyPr>
            <a:lstStyle/>
            <a:p>
              <a:pPr>
                <a:defRPr/>
              </a:pPr>
              <a:r>
                <a:rPr lang="en-US" dirty="0">
                  <a:latin typeface="+mn-lt"/>
                </a:rPr>
                <a:t>5</a:t>
              </a:r>
            </a:p>
          </p:txBody>
        </p:sp>
        <p:sp>
          <p:nvSpPr>
            <p:cNvPr id="11" name="TextBox 10">
              <a:extLst>
                <a:ext uri="{FF2B5EF4-FFF2-40B4-BE49-F238E27FC236}">
                  <a16:creationId xmlns:a16="http://schemas.microsoft.com/office/drawing/2014/main" id="{CCC9E721-6697-4C8C-91A0-8A6568371173}"/>
                </a:ext>
              </a:extLst>
            </p:cNvPr>
            <p:cNvSpPr txBox="1"/>
            <p:nvPr/>
          </p:nvSpPr>
          <p:spPr>
            <a:xfrm>
              <a:off x="4489729" y="2234461"/>
              <a:ext cx="314031" cy="369803"/>
            </a:xfrm>
            <a:prstGeom prst="rect">
              <a:avLst/>
            </a:prstGeom>
            <a:noFill/>
          </p:spPr>
          <p:txBody>
            <a:bodyPr wrap="none">
              <a:spAutoFit/>
            </a:bodyPr>
            <a:lstStyle/>
            <a:p>
              <a:pPr>
                <a:defRPr/>
              </a:pPr>
              <a:r>
                <a:rPr lang="en-US" dirty="0">
                  <a:latin typeface="+mn-lt"/>
                </a:rPr>
                <a:t>5</a:t>
              </a:r>
            </a:p>
          </p:txBody>
        </p:sp>
        <p:sp>
          <p:nvSpPr>
            <p:cNvPr id="12" name="TextBox 11">
              <a:extLst>
                <a:ext uri="{FF2B5EF4-FFF2-40B4-BE49-F238E27FC236}">
                  <a16:creationId xmlns:a16="http://schemas.microsoft.com/office/drawing/2014/main" id="{D01C0139-19F3-4501-9582-1588FDED09DC}"/>
                </a:ext>
              </a:extLst>
            </p:cNvPr>
            <p:cNvSpPr txBox="1"/>
            <p:nvPr/>
          </p:nvSpPr>
          <p:spPr>
            <a:xfrm>
              <a:off x="2876190" y="2767472"/>
              <a:ext cx="311964" cy="369803"/>
            </a:xfrm>
            <a:prstGeom prst="rect">
              <a:avLst/>
            </a:prstGeom>
            <a:noFill/>
          </p:spPr>
          <p:txBody>
            <a:bodyPr wrap="none">
              <a:spAutoFit/>
            </a:bodyPr>
            <a:lstStyle/>
            <a:p>
              <a:pPr>
                <a:defRPr/>
              </a:pPr>
              <a:r>
                <a:rPr lang="en-US" dirty="0">
                  <a:latin typeface="+mn-lt"/>
                </a:rPr>
                <a:t>5</a:t>
              </a:r>
            </a:p>
          </p:txBody>
        </p:sp>
        <p:sp>
          <p:nvSpPr>
            <p:cNvPr id="13" name="TextBox 12">
              <a:extLst>
                <a:ext uri="{FF2B5EF4-FFF2-40B4-BE49-F238E27FC236}">
                  <a16:creationId xmlns:a16="http://schemas.microsoft.com/office/drawing/2014/main" id="{54D582AA-9E0A-49B5-B84A-CCC9AAE95BAB}"/>
                </a:ext>
              </a:extLst>
            </p:cNvPr>
            <p:cNvSpPr txBox="1"/>
            <p:nvPr/>
          </p:nvSpPr>
          <p:spPr>
            <a:xfrm>
              <a:off x="3307982" y="1686989"/>
              <a:ext cx="442122" cy="369802"/>
            </a:xfrm>
            <a:prstGeom prst="rect">
              <a:avLst/>
            </a:prstGeom>
            <a:noFill/>
          </p:spPr>
          <p:txBody>
            <a:bodyPr wrap="none">
              <a:spAutoFit/>
            </a:bodyPr>
            <a:lstStyle/>
            <a:p>
              <a:pPr>
                <a:defRPr/>
              </a:pPr>
              <a:r>
                <a:rPr lang="en-US" dirty="0">
                  <a:latin typeface="+mn-lt"/>
                </a:rPr>
                <a:t>50</a:t>
              </a:r>
            </a:p>
          </p:txBody>
        </p:sp>
        <p:sp>
          <p:nvSpPr>
            <p:cNvPr id="14" name="TextBox 13">
              <a:extLst>
                <a:ext uri="{FF2B5EF4-FFF2-40B4-BE49-F238E27FC236}">
                  <a16:creationId xmlns:a16="http://schemas.microsoft.com/office/drawing/2014/main" id="{C8C87B3B-A005-4B04-917A-9B0EC0B506B0}"/>
                </a:ext>
              </a:extLst>
            </p:cNvPr>
            <p:cNvSpPr txBox="1"/>
            <p:nvPr/>
          </p:nvSpPr>
          <p:spPr>
            <a:xfrm>
              <a:off x="4374034" y="3383120"/>
              <a:ext cx="314031" cy="369803"/>
            </a:xfrm>
            <a:prstGeom prst="rect">
              <a:avLst/>
            </a:prstGeom>
            <a:noFill/>
          </p:spPr>
          <p:txBody>
            <a:bodyPr wrap="none">
              <a:spAutoFit/>
            </a:bodyPr>
            <a:lstStyle/>
            <a:p>
              <a:pPr>
                <a:defRPr/>
              </a:pPr>
              <a:r>
                <a:rPr lang="en-US" dirty="0">
                  <a:latin typeface="+mn-lt"/>
                </a:rPr>
                <a:t>4</a:t>
              </a:r>
            </a:p>
          </p:txBody>
        </p:sp>
        <p:sp>
          <p:nvSpPr>
            <p:cNvPr id="15" name="TextBox 14">
              <a:extLst>
                <a:ext uri="{FF2B5EF4-FFF2-40B4-BE49-F238E27FC236}">
                  <a16:creationId xmlns:a16="http://schemas.microsoft.com/office/drawing/2014/main" id="{261790AA-AF56-46D2-95ED-0E61F701166A}"/>
                </a:ext>
              </a:extLst>
            </p:cNvPr>
            <p:cNvSpPr txBox="1"/>
            <p:nvPr/>
          </p:nvSpPr>
          <p:spPr>
            <a:xfrm>
              <a:off x="2196478" y="2093977"/>
              <a:ext cx="442122" cy="367736"/>
            </a:xfrm>
            <a:prstGeom prst="rect">
              <a:avLst/>
            </a:prstGeom>
            <a:noFill/>
          </p:spPr>
          <p:txBody>
            <a:bodyPr wrap="none">
              <a:spAutoFit/>
            </a:bodyPr>
            <a:lstStyle/>
            <a:p>
              <a:pPr>
                <a:defRPr/>
              </a:pPr>
              <a:r>
                <a:rPr lang="en-US" dirty="0">
                  <a:latin typeface="+mn-lt"/>
                </a:rPr>
                <a:t>25</a:t>
              </a:r>
            </a:p>
          </p:txBody>
        </p:sp>
        <p:sp>
          <p:nvSpPr>
            <p:cNvPr id="16" name="TextBox 15">
              <a:extLst>
                <a:ext uri="{FF2B5EF4-FFF2-40B4-BE49-F238E27FC236}">
                  <a16:creationId xmlns:a16="http://schemas.microsoft.com/office/drawing/2014/main" id="{6A0C2DEA-B007-449C-AF90-44CB566B57D6}"/>
                </a:ext>
              </a:extLst>
            </p:cNvPr>
            <p:cNvSpPr txBox="1"/>
            <p:nvPr/>
          </p:nvSpPr>
          <p:spPr>
            <a:xfrm>
              <a:off x="2184082" y="2583604"/>
              <a:ext cx="442122" cy="369802"/>
            </a:xfrm>
            <a:prstGeom prst="rect">
              <a:avLst/>
            </a:prstGeom>
            <a:noFill/>
          </p:spPr>
          <p:txBody>
            <a:bodyPr wrap="none">
              <a:spAutoFit/>
            </a:bodyPr>
            <a:lstStyle/>
            <a:p>
              <a:pPr>
                <a:defRPr/>
              </a:pPr>
              <a:r>
                <a:rPr lang="en-US" dirty="0">
                  <a:latin typeface="+mn-lt"/>
                </a:rPr>
                <a:t>10</a:t>
              </a:r>
            </a:p>
          </p:txBody>
        </p:sp>
        <p:sp>
          <p:nvSpPr>
            <p:cNvPr id="17" name="TextBox 16">
              <a:extLst>
                <a:ext uri="{FF2B5EF4-FFF2-40B4-BE49-F238E27FC236}">
                  <a16:creationId xmlns:a16="http://schemas.microsoft.com/office/drawing/2014/main" id="{26E79389-937A-4353-B5D4-53DF51394A54}"/>
                </a:ext>
              </a:extLst>
            </p:cNvPr>
            <p:cNvSpPr txBox="1"/>
            <p:nvPr/>
          </p:nvSpPr>
          <p:spPr>
            <a:xfrm>
              <a:off x="2677855" y="2292307"/>
              <a:ext cx="570214" cy="369803"/>
            </a:xfrm>
            <a:prstGeom prst="rect">
              <a:avLst/>
            </a:prstGeom>
            <a:noFill/>
          </p:spPr>
          <p:txBody>
            <a:bodyPr wrap="none">
              <a:spAutoFit/>
            </a:bodyPr>
            <a:lstStyle/>
            <a:p>
              <a:pPr>
                <a:defRPr/>
              </a:pPr>
              <a:r>
                <a:rPr lang="en-US" dirty="0">
                  <a:latin typeface="+mn-lt"/>
                </a:rPr>
                <a:t>100</a:t>
              </a:r>
            </a:p>
          </p:txBody>
        </p:sp>
        <p:sp>
          <p:nvSpPr>
            <p:cNvPr id="18" name="TextBox 17">
              <a:extLst>
                <a:ext uri="{FF2B5EF4-FFF2-40B4-BE49-F238E27FC236}">
                  <a16:creationId xmlns:a16="http://schemas.microsoft.com/office/drawing/2014/main" id="{49019EA2-C49C-4733-9D36-B9952B2D75DA}"/>
                </a:ext>
              </a:extLst>
            </p:cNvPr>
            <p:cNvSpPr txBox="1"/>
            <p:nvPr/>
          </p:nvSpPr>
          <p:spPr>
            <a:xfrm>
              <a:off x="2717108" y="1620879"/>
              <a:ext cx="442122" cy="369802"/>
            </a:xfrm>
            <a:prstGeom prst="rect">
              <a:avLst/>
            </a:prstGeom>
            <a:noFill/>
          </p:spPr>
          <p:txBody>
            <a:bodyPr wrap="none">
              <a:spAutoFit/>
            </a:bodyPr>
            <a:lstStyle/>
            <a:p>
              <a:pPr>
                <a:defRPr/>
              </a:pPr>
              <a:r>
                <a:rPr lang="en-US" dirty="0">
                  <a:latin typeface="+mn-lt"/>
                </a:rPr>
                <a:t>10</a:t>
              </a:r>
            </a:p>
          </p:txBody>
        </p:sp>
        <p:sp>
          <p:nvSpPr>
            <p:cNvPr id="19" name="TextBox 18">
              <a:extLst>
                <a:ext uri="{FF2B5EF4-FFF2-40B4-BE49-F238E27FC236}">
                  <a16:creationId xmlns:a16="http://schemas.microsoft.com/office/drawing/2014/main" id="{3FEBD39B-8803-41C0-A079-85CF9F988CA4}"/>
                </a:ext>
              </a:extLst>
            </p:cNvPr>
            <p:cNvSpPr txBox="1"/>
            <p:nvPr/>
          </p:nvSpPr>
          <p:spPr>
            <a:xfrm>
              <a:off x="3155098" y="3911999"/>
              <a:ext cx="442122" cy="369803"/>
            </a:xfrm>
            <a:prstGeom prst="rect">
              <a:avLst/>
            </a:prstGeom>
            <a:noFill/>
          </p:spPr>
          <p:txBody>
            <a:bodyPr wrap="none">
              <a:spAutoFit/>
            </a:bodyPr>
            <a:lstStyle/>
            <a:p>
              <a:pPr>
                <a:defRPr/>
              </a:pPr>
              <a:r>
                <a:rPr lang="en-US" dirty="0">
                  <a:latin typeface="+mn-lt"/>
                </a:rPr>
                <a:t>10</a:t>
              </a:r>
            </a:p>
          </p:txBody>
        </p:sp>
        <p:sp>
          <p:nvSpPr>
            <p:cNvPr id="20" name="TextBox 19">
              <a:extLst>
                <a:ext uri="{FF2B5EF4-FFF2-40B4-BE49-F238E27FC236}">
                  <a16:creationId xmlns:a16="http://schemas.microsoft.com/office/drawing/2014/main" id="{DD9590A0-EE3B-4744-9BC9-84D02FD74628}"/>
                </a:ext>
              </a:extLst>
            </p:cNvPr>
            <p:cNvSpPr txBox="1"/>
            <p:nvPr/>
          </p:nvSpPr>
          <p:spPr>
            <a:xfrm>
              <a:off x="3307982" y="2583604"/>
              <a:ext cx="442122" cy="369802"/>
            </a:xfrm>
            <a:prstGeom prst="rect">
              <a:avLst/>
            </a:prstGeom>
            <a:noFill/>
          </p:spPr>
          <p:txBody>
            <a:bodyPr wrap="none">
              <a:spAutoFit/>
            </a:bodyPr>
            <a:lstStyle/>
            <a:p>
              <a:pPr>
                <a:defRPr/>
              </a:pPr>
              <a:r>
                <a:rPr lang="en-US" dirty="0">
                  <a:latin typeface="+mn-lt"/>
                </a:rPr>
                <a:t>80</a:t>
              </a:r>
            </a:p>
          </p:txBody>
        </p:sp>
        <p:sp>
          <p:nvSpPr>
            <p:cNvPr id="21" name="TextBox 20">
              <a:extLst>
                <a:ext uri="{FF2B5EF4-FFF2-40B4-BE49-F238E27FC236}">
                  <a16:creationId xmlns:a16="http://schemas.microsoft.com/office/drawing/2014/main" id="{78A8DCA0-BC26-482E-891D-07790E6B3C6C}"/>
                </a:ext>
              </a:extLst>
            </p:cNvPr>
            <p:cNvSpPr txBox="1"/>
            <p:nvPr/>
          </p:nvSpPr>
          <p:spPr>
            <a:xfrm>
              <a:off x="3307982" y="2153890"/>
              <a:ext cx="442122" cy="369802"/>
            </a:xfrm>
            <a:prstGeom prst="rect">
              <a:avLst/>
            </a:prstGeom>
            <a:noFill/>
          </p:spPr>
          <p:txBody>
            <a:bodyPr wrap="none">
              <a:spAutoFit/>
            </a:bodyPr>
            <a:lstStyle/>
            <a:p>
              <a:pPr>
                <a:defRPr/>
              </a:pPr>
              <a:r>
                <a:rPr lang="en-US" dirty="0">
                  <a:latin typeface="+mn-lt"/>
                </a:rPr>
                <a:t>75</a:t>
              </a:r>
            </a:p>
          </p:txBody>
        </p:sp>
        <p:sp>
          <p:nvSpPr>
            <p:cNvPr id="22" name="TextBox 21">
              <a:extLst>
                <a:ext uri="{FF2B5EF4-FFF2-40B4-BE49-F238E27FC236}">
                  <a16:creationId xmlns:a16="http://schemas.microsoft.com/office/drawing/2014/main" id="{AA51E49A-C4AE-48A2-B580-DFE204038EE5}"/>
                </a:ext>
              </a:extLst>
            </p:cNvPr>
            <p:cNvSpPr txBox="1"/>
            <p:nvPr/>
          </p:nvSpPr>
          <p:spPr>
            <a:xfrm>
              <a:off x="5522725" y="3581450"/>
              <a:ext cx="506169" cy="369803"/>
            </a:xfrm>
            <a:prstGeom prst="rect">
              <a:avLst/>
            </a:prstGeom>
            <a:noFill/>
          </p:spPr>
          <p:txBody>
            <a:bodyPr wrap="none">
              <a:spAutoFit/>
            </a:bodyPr>
            <a:lstStyle/>
            <a:p>
              <a:pPr>
                <a:defRPr/>
              </a:pPr>
              <a:r>
                <a:rPr lang="en-US" dirty="0">
                  <a:latin typeface="+mn-lt"/>
                </a:rPr>
                <a:t>0.3</a:t>
              </a:r>
            </a:p>
          </p:txBody>
        </p:sp>
        <p:sp>
          <p:nvSpPr>
            <p:cNvPr id="23" name="TextBox 22">
              <a:extLst>
                <a:ext uri="{FF2B5EF4-FFF2-40B4-BE49-F238E27FC236}">
                  <a16:creationId xmlns:a16="http://schemas.microsoft.com/office/drawing/2014/main" id="{65993F56-64E9-4321-A632-AAEDC7313966}"/>
                </a:ext>
              </a:extLst>
            </p:cNvPr>
            <p:cNvSpPr txBox="1"/>
            <p:nvPr/>
          </p:nvSpPr>
          <p:spPr>
            <a:xfrm>
              <a:off x="4363704" y="5137099"/>
              <a:ext cx="314031" cy="369802"/>
            </a:xfrm>
            <a:prstGeom prst="rect">
              <a:avLst/>
            </a:prstGeom>
            <a:noFill/>
          </p:spPr>
          <p:txBody>
            <a:bodyPr wrap="none">
              <a:spAutoFit/>
            </a:bodyPr>
            <a:lstStyle/>
            <a:p>
              <a:pPr>
                <a:defRPr/>
              </a:pPr>
              <a:r>
                <a:rPr lang="en-US" dirty="0">
                  <a:latin typeface="+mn-lt"/>
                </a:rPr>
                <a:t>1</a:t>
              </a:r>
            </a:p>
          </p:txBody>
        </p:sp>
        <p:sp>
          <p:nvSpPr>
            <p:cNvPr id="24" name="TextBox 23">
              <a:extLst>
                <a:ext uri="{FF2B5EF4-FFF2-40B4-BE49-F238E27FC236}">
                  <a16:creationId xmlns:a16="http://schemas.microsoft.com/office/drawing/2014/main" id="{54498E54-22F4-4B30-BAE3-DFE6497C3C06}"/>
                </a:ext>
              </a:extLst>
            </p:cNvPr>
            <p:cNvSpPr txBox="1"/>
            <p:nvPr/>
          </p:nvSpPr>
          <p:spPr>
            <a:xfrm>
              <a:off x="5876010" y="1804747"/>
              <a:ext cx="506167" cy="369803"/>
            </a:xfrm>
            <a:prstGeom prst="rect">
              <a:avLst/>
            </a:prstGeom>
            <a:noFill/>
          </p:spPr>
          <p:txBody>
            <a:bodyPr wrap="none">
              <a:spAutoFit/>
            </a:bodyPr>
            <a:lstStyle/>
            <a:p>
              <a:pPr>
                <a:defRPr/>
              </a:pPr>
              <a:r>
                <a:rPr lang="en-US" dirty="0">
                  <a:latin typeface="+mn-lt"/>
                </a:rPr>
                <a:t>0.5</a:t>
              </a:r>
            </a:p>
          </p:txBody>
        </p:sp>
      </p:grpSp>
      <p:pic>
        <p:nvPicPr>
          <p:cNvPr id="39938" name="Picture 1">
            <a:extLst>
              <a:ext uri="{FF2B5EF4-FFF2-40B4-BE49-F238E27FC236}">
                <a16:creationId xmlns:a16="http://schemas.microsoft.com/office/drawing/2014/main" id="{044608EA-5D1E-47D5-B7F9-9DBE9ACC950E}"/>
              </a:ext>
            </a:extLst>
          </p:cNvPr>
          <p:cNvPicPr>
            <a:picLocks noChangeAspect="1" noChangeArrowheads="1"/>
          </p:cNvPicPr>
          <p:nvPr/>
        </p:nvPicPr>
        <p:blipFill>
          <a:blip r:embed="rId4"/>
          <a:srcRect/>
          <a:stretch>
            <a:fillRect/>
          </a:stretch>
        </p:blipFill>
        <p:spPr bwMode="auto">
          <a:xfrm>
            <a:off x="4191000" y="1527175"/>
            <a:ext cx="4457700"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01732" name="TextBox 6">
            <a:extLst>
              <a:ext uri="{FF2B5EF4-FFF2-40B4-BE49-F238E27FC236}">
                <a16:creationId xmlns:a16="http://schemas.microsoft.com/office/drawing/2014/main" id="{BB988124-C271-4D9B-B737-784465D30D54}"/>
              </a:ext>
            </a:extLst>
          </p:cNvPr>
          <p:cNvSpPr txBox="1">
            <a:spLocks noChangeArrowheads="1"/>
          </p:cNvSpPr>
          <p:nvPr/>
        </p:nvSpPr>
        <p:spPr bwMode="auto">
          <a:xfrm>
            <a:off x="955675" y="5559425"/>
            <a:ext cx="2279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200" b="1">
                <a:solidFill>
                  <a:schemeClr val="tx1"/>
                </a:solidFill>
              </a:rPr>
              <a:t>Hypothetical Exposure Area</a:t>
            </a:r>
            <a:endParaRPr lang="en-US" altLang="en-US" sz="1200" b="1" i="1">
              <a:solidFill>
                <a:schemeClr val="tx1"/>
              </a:solidFill>
            </a:endParaRPr>
          </a:p>
        </p:txBody>
      </p:sp>
      <p:sp>
        <p:nvSpPr>
          <p:cNvPr id="201733" name="Rectangle 4">
            <a:extLst>
              <a:ext uri="{FF2B5EF4-FFF2-40B4-BE49-F238E27FC236}">
                <a16:creationId xmlns:a16="http://schemas.microsoft.com/office/drawing/2014/main" id="{30EA4FA2-11BB-484A-A1F2-A9CEE1D5920E}"/>
              </a:ext>
            </a:extLst>
          </p:cNvPr>
          <p:cNvSpPr>
            <a:spLocks noGrp="1" noChangeArrowheads="1"/>
          </p:cNvSpPr>
          <p:nvPr>
            <p:ph type="title"/>
          </p:nvPr>
        </p:nvSpPr>
        <p:spPr/>
        <p:txBody>
          <a:bodyPr/>
          <a:lstStyle/>
          <a:p>
            <a:r>
              <a:rPr lang="en-US" altLang="en-US">
                <a:ea typeface="ＭＳ Ｐゴシック" panose="020B0600070205080204" pitchFamily="34" charset="-128"/>
              </a:rPr>
              <a:t>Exposure Concentrations</a:t>
            </a:r>
            <a:br>
              <a:rPr lang="en-US" altLang="en-US">
                <a:ea typeface="ＭＳ Ｐゴシック" panose="020B0600070205080204" pitchFamily="34" charset="-128"/>
              </a:rPr>
            </a:br>
            <a:r>
              <a:rPr lang="en-US" altLang="en-US" sz="1800">
                <a:ea typeface="ＭＳ Ｐゴシック" panose="020B0600070205080204" pitchFamily="34" charset="-128"/>
              </a:rPr>
              <a:t>Area-Weighted Average</a:t>
            </a:r>
            <a:endParaRPr lang="en-US" altLang="en-US">
              <a:ea typeface="ＭＳ Ｐゴシック" panose="020B0600070205080204" pitchFamily="34" charset="-128"/>
            </a:endParaRPr>
          </a:p>
        </p:txBody>
      </p:sp>
      <p:sp>
        <p:nvSpPr>
          <p:cNvPr id="5" name="TextBox 4">
            <a:extLst>
              <a:ext uri="{FF2B5EF4-FFF2-40B4-BE49-F238E27FC236}">
                <a16:creationId xmlns:a16="http://schemas.microsoft.com/office/drawing/2014/main" id="{65A21C28-75EC-4C66-BC9C-D06B3E22C249}"/>
              </a:ext>
            </a:extLst>
          </p:cNvPr>
          <p:cNvSpPr txBox="1">
            <a:spLocks noChangeArrowheads="1"/>
          </p:cNvSpPr>
          <p:nvPr/>
        </p:nvSpPr>
        <p:spPr bwMode="auto">
          <a:xfrm>
            <a:off x="234950" y="6030913"/>
            <a:ext cx="3867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b="1">
                <a:solidFill>
                  <a:srgbClr val="FF0000"/>
                </a:solidFill>
              </a:rPr>
              <a:t>95% UCL on the mean = 58 mg/kg</a:t>
            </a:r>
          </a:p>
        </p:txBody>
      </p:sp>
      <p:sp>
        <p:nvSpPr>
          <p:cNvPr id="9" name="Oval 8">
            <a:extLst>
              <a:ext uri="{FF2B5EF4-FFF2-40B4-BE49-F238E27FC236}">
                <a16:creationId xmlns:a16="http://schemas.microsoft.com/office/drawing/2014/main" id="{26B66897-29A1-4610-8CFF-DD726219B78D}"/>
              </a:ext>
            </a:extLst>
          </p:cNvPr>
          <p:cNvSpPr>
            <a:spLocks noChangeArrowheads="1"/>
          </p:cNvSpPr>
          <p:nvPr/>
        </p:nvSpPr>
        <p:spPr bwMode="auto">
          <a:xfrm>
            <a:off x="7543800" y="6072188"/>
            <a:ext cx="914400" cy="561975"/>
          </a:xfrm>
          <a:prstGeom prst="ellipse">
            <a:avLst/>
          </a:prstGeom>
          <a:noFill/>
          <a:ln w="254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48BD6D6D-9D6E-433B-926F-CAFB9A1327E7}"/>
              </a:ext>
            </a:extLst>
          </p:cNvPr>
          <p:cNvSpPr>
            <a:spLocks noGrp="1"/>
          </p:cNvSpPr>
          <p:nvPr>
            <p:ph type="title"/>
          </p:nvPr>
        </p:nvSpPr>
        <p:spPr/>
        <p:txBody>
          <a:bodyPr/>
          <a:lstStyle/>
          <a:p>
            <a:r>
              <a:rPr lang="en-US" altLang="en-US">
                <a:ea typeface="ＭＳ Ｐゴシック" panose="020B0600070205080204" pitchFamily="34" charset="-128"/>
              </a:rPr>
              <a:t>Exposure Assessment Overview (Chapter 6)</a:t>
            </a:r>
          </a:p>
        </p:txBody>
      </p:sp>
      <p:sp>
        <p:nvSpPr>
          <p:cNvPr id="3" name="Content Placeholder 2">
            <a:extLst>
              <a:ext uri="{FF2B5EF4-FFF2-40B4-BE49-F238E27FC236}">
                <a16:creationId xmlns:a16="http://schemas.microsoft.com/office/drawing/2014/main" id="{B2141533-AE55-4E01-9B42-4B5F7EC2655E}"/>
              </a:ext>
            </a:extLst>
          </p:cNvPr>
          <p:cNvSpPr>
            <a:spLocks noGrp="1"/>
          </p:cNvSpPr>
          <p:nvPr>
            <p:ph idx="1"/>
          </p:nvPr>
        </p:nvSpPr>
        <p:spPr>
          <a:xfrm>
            <a:off x="533400" y="1447800"/>
            <a:ext cx="7848600" cy="4495800"/>
          </a:xfrm>
        </p:spPr>
        <p:txBody>
          <a:bodyPr/>
          <a:lstStyle/>
          <a:p>
            <a:pPr>
              <a:defRPr/>
            </a:pPr>
            <a:r>
              <a:rPr lang="en-US" altLang="en-US" dirty="0">
                <a:ea typeface="ＭＳ Ｐゴシック" pitchFamily="34" charset="-128"/>
              </a:rPr>
              <a:t>Issues</a:t>
            </a:r>
          </a:p>
          <a:p>
            <a:pPr lvl="1">
              <a:defRPr/>
            </a:pPr>
            <a:r>
              <a:rPr lang="en-US" altLang="en-US" dirty="0">
                <a:ea typeface="ＭＳ Ｐゴシック" pitchFamily="34" charset="-128"/>
              </a:rPr>
              <a:t>Justifying site-specific exposure factors</a:t>
            </a:r>
          </a:p>
          <a:p>
            <a:pPr lvl="1">
              <a:defRPr/>
            </a:pPr>
            <a:r>
              <a:rPr lang="en-US" altLang="en-US" dirty="0">
                <a:ea typeface="ＭＳ Ｐゴシック" pitchFamily="34" charset="-128"/>
              </a:rPr>
              <a:t>Prorating exposure factors</a:t>
            </a:r>
          </a:p>
          <a:p>
            <a:pPr lvl="1">
              <a:defRPr/>
            </a:pPr>
            <a:r>
              <a:rPr lang="en-US" altLang="en-US" dirty="0">
                <a:ea typeface="ＭＳ Ｐゴシック" pitchFamily="34" charset="-128"/>
              </a:rPr>
              <a:t>Bioavailability</a:t>
            </a:r>
          </a:p>
          <a:p>
            <a:pPr lvl="1">
              <a:defRPr/>
            </a:pPr>
            <a:r>
              <a:rPr lang="en-US" altLang="en-US" dirty="0">
                <a:ea typeface="ＭＳ Ｐゴシック" pitchFamily="34" charset="-128"/>
              </a:rPr>
              <a:t>Exposure areas vs. exposure patterns</a:t>
            </a:r>
          </a:p>
          <a:p>
            <a:pPr lvl="1">
              <a:defRPr/>
            </a:pPr>
            <a:r>
              <a:rPr lang="en-US" altLang="en-US" dirty="0">
                <a:ea typeface="ＭＳ Ｐゴシック" pitchFamily="34" charset="-128"/>
              </a:rPr>
              <a:t>Exposure concentrations (modeling vs. measuring)</a:t>
            </a:r>
          </a:p>
          <a:p>
            <a:pPr lvl="1">
              <a:defRPr/>
            </a:pPr>
            <a:r>
              <a:rPr lang="en-US" altLang="en-US" dirty="0">
                <a:ea typeface="ＭＳ Ｐゴシック" pitchFamily="34" charset="-128"/>
              </a:rPr>
              <a:t>Modeling (for example, accounting for limited mass)</a:t>
            </a:r>
          </a:p>
          <a:p>
            <a:pPr lvl="1">
              <a:defRPr/>
            </a:pPr>
            <a:r>
              <a:rPr lang="en-US" altLang="en-US" dirty="0">
                <a:ea typeface="ＭＳ Ｐゴシック" pitchFamily="34" charset="-128"/>
              </a:rPr>
              <a:t>Uncertainty in estimating exposure concentrations</a:t>
            </a:r>
          </a:p>
          <a:p>
            <a:pPr lvl="1">
              <a:defRPr/>
            </a:pPr>
            <a:r>
              <a:rPr lang="en-US" altLang="en-US" dirty="0">
                <a:ea typeface="ＭＳ Ｐゴシック" pitchFamily="34" charset="-128"/>
              </a:rPr>
              <a:t>Site-specific exposure vs. background exposure</a:t>
            </a:r>
          </a:p>
          <a:p>
            <a:pPr marL="0" indent="0">
              <a:buFont typeface="Wingdings 3" panose="05040102010807070707" pitchFamily="18" charset="2"/>
              <a:buNone/>
              <a:defRPr/>
            </a:pPr>
            <a:endParaRPr lang="en-US" altLang="en-US" dirty="0">
              <a:ea typeface="ＭＳ Ｐゴシック" pitchFamily="34" charset="-128"/>
            </a:endParaRPr>
          </a:p>
          <a:p>
            <a:pPr lvl="1">
              <a:defRPr/>
            </a:pPr>
            <a:endParaRPr lang="en-US" altLang="en-US" dirty="0">
              <a:ea typeface="ＭＳ Ｐゴシック" pitchFamily="34" charset="-128"/>
            </a:endParaRPr>
          </a:p>
          <a:p>
            <a:pPr>
              <a:defRPr/>
            </a:pP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6" descr="C:\Users\Juliana\Desktop\Picture2.jpg">
            <a:extLst>
              <a:ext uri="{FF2B5EF4-FFF2-40B4-BE49-F238E27FC236}">
                <a16:creationId xmlns:a16="http://schemas.microsoft.com/office/drawing/2014/main" id="{E0B6A884-2BF8-471D-BB7A-A287C2224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1797050"/>
            <a:ext cx="6072188"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7" name="Title 3">
            <a:extLst>
              <a:ext uri="{FF2B5EF4-FFF2-40B4-BE49-F238E27FC236}">
                <a16:creationId xmlns:a16="http://schemas.microsoft.com/office/drawing/2014/main" id="{920335FA-40C5-45EA-A6B6-BC506F691CD9}"/>
              </a:ext>
            </a:extLst>
          </p:cNvPr>
          <p:cNvSpPr>
            <a:spLocks noGrp="1"/>
          </p:cNvSpPr>
          <p:nvPr>
            <p:ph type="title"/>
          </p:nvPr>
        </p:nvSpPr>
        <p:spPr/>
        <p:txBody>
          <a:bodyPr/>
          <a:lstStyle/>
          <a:p>
            <a:r>
              <a:rPr lang="en-US" altLang="en-US">
                <a:ea typeface="ＭＳ Ｐゴシック" panose="020B0600070205080204" pitchFamily="34" charset="-128"/>
              </a:rPr>
              <a:t>Risk Characterization (Chapter 7)</a:t>
            </a:r>
          </a:p>
        </p:txBody>
      </p:sp>
      <p:sp>
        <p:nvSpPr>
          <p:cNvPr id="205828" name="Left Arrow 2">
            <a:extLst>
              <a:ext uri="{FF2B5EF4-FFF2-40B4-BE49-F238E27FC236}">
                <a16:creationId xmlns:a16="http://schemas.microsoft.com/office/drawing/2014/main" id="{A932B6FF-BD19-470C-B079-C2E514FFCCFE}"/>
              </a:ext>
            </a:extLst>
          </p:cNvPr>
          <p:cNvSpPr>
            <a:spLocks noChangeArrowheads="1"/>
          </p:cNvSpPr>
          <p:nvPr/>
        </p:nvSpPr>
        <p:spPr bwMode="auto">
          <a:xfrm rot="1103926">
            <a:off x="6791325" y="4491038"/>
            <a:ext cx="1295400" cy="234950"/>
          </a:xfrm>
          <a:prstGeom prst="leftArrow">
            <a:avLst>
              <a:gd name="adj1" fmla="val 50000"/>
              <a:gd name="adj2" fmla="val 50158"/>
            </a:avLst>
          </a:prstGeom>
          <a:solidFill>
            <a:schemeClr val="bg1"/>
          </a:solidFill>
          <a:ln w="9525">
            <a:solidFill>
              <a:srgbClr val="000000"/>
            </a:solidFill>
            <a:miter lim="800000"/>
            <a:headEnd/>
            <a:tailEnd/>
          </a:ln>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rgbClr val="000000"/>
              </a:solidFill>
            </a:endParaRPr>
          </a:p>
        </p:txBody>
      </p:sp>
      <p:sp>
        <p:nvSpPr>
          <p:cNvPr id="205829" name="Oval 1">
            <a:extLst>
              <a:ext uri="{FF2B5EF4-FFF2-40B4-BE49-F238E27FC236}">
                <a16:creationId xmlns:a16="http://schemas.microsoft.com/office/drawing/2014/main" id="{1DD1D9AB-C9A6-4375-AAFC-B819BC292FCD}"/>
              </a:ext>
            </a:extLst>
          </p:cNvPr>
          <p:cNvSpPr>
            <a:spLocks noChangeArrowheads="1"/>
          </p:cNvSpPr>
          <p:nvPr/>
        </p:nvSpPr>
        <p:spPr bwMode="auto">
          <a:xfrm>
            <a:off x="5410200" y="3922713"/>
            <a:ext cx="1447800" cy="685800"/>
          </a:xfrm>
          <a:prstGeom prst="ellipse">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solidFill>
                <a:srgbClr val="0000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9E241130-F043-417B-BD3A-837FD31D89D2}"/>
              </a:ext>
            </a:extLst>
          </p:cNvPr>
          <p:cNvSpPr>
            <a:spLocks noGrp="1"/>
          </p:cNvSpPr>
          <p:nvPr>
            <p:ph type="title"/>
          </p:nvPr>
        </p:nvSpPr>
        <p:spPr/>
        <p:txBody>
          <a:bodyPr/>
          <a:lstStyle/>
          <a:p>
            <a:r>
              <a:rPr lang="en-US" altLang="en-US">
                <a:ea typeface="ＭＳ Ｐゴシック" panose="020B0600070205080204" pitchFamily="34" charset="-128"/>
              </a:rPr>
              <a:t>Risk Characterization Overview </a:t>
            </a:r>
            <a:br>
              <a:rPr lang="en-US" altLang="en-US">
                <a:ea typeface="ＭＳ Ｐゴシック" panose="020B0600070205080204" pitchFamily="34" charset="-128"/>
              </a:rPr>
            </a:br>
            <a:r>
              <a:rPr lang="en-US" altLang="en-US">
                <a:ea typeface="ＭＳ Ｐゴシック" panose="020B0600070205080204" pitchFamily="34" charset="-128"/>
              </a:rPr>
              <a:t>(Chapter 7)</a:t>
            </a:r>
          </a:p>
        </p:txBody>
      </p:sp>
      <p:sp>
        <p:nvSpPr>
          <p:cNvPr id="207875" name="Content Placeholder 2">
            <a:extLst>
              <a:ext uri="{FF2B5EF4-FFF2-40B4-BE49-F238E27FC236}">
                <a16:creationId xmlns:a16="http://schemas.microsoft.com/office/drawing/2014/main" id="{3475F3D5-1B51-4D1C-BA82-B82026372173}"/>
              </a:ext>
            </a:extLst>
          </p:cNvPr>
          <p:cNvSpPr>
            <a:spLocks noGrp="1"/>
          </p:cNvSpPr>
          <p:nvPr>
            <p:ph idx="1"/>
          </p:nvPr>
        </p:nvSpPr>
        <p:spPr>
          <a:xfrm>
            <a:off x="685800" y="1600200"/>
            <a:ext cx="7772400" cy="4114800"/>
          </a:xfrm>
        </p:spPr>
        <p:txBody>
          <a:bodyPr/>
          <a:lstStyle/>
          <a:p>
            <a:r>
              <a:rPr lang="en-US" altLang="en-US">
                <a:ea typeface="ＭＳ Ｐゴシック" panose="020B0600070205080204" pitchFamily="34" charset="-128"/>
              </a:rPr>
              <a:t>Integration of information from the toxicity assessment and exposure assessment to draw an overall conclusion about risk</a:t>
            </a:r>
          </a:p>
          <a:p>
            <a:r>
              <a:rPr lang="en-US" altLang="en-US">
                <a:ea typeface="ＭＳ Ｐゴシック" panose="020B0600070205080204" pitchFamily="34" charset="-128"/>
              </a:rPr>
              <a:t>Provides: Basis for the calculations</a:t>
            </a:r>
          </a:p>
        </p:txBody>
      </p:sp>
      <p:graphicFrame>
        <p:nvGraphicFramePr>
          <p:cNvPr id="207876" name="Object 7">
            <a:extLst>
              <a:ext uri="{FF2B5EF4-FFF2-40B4-BE49-F238E27FC236}">
                <a16:creationId xmlns:a16="http://schemas.microsoft.com/office/drawing/2014/main" id="{92A56F3B-BCBC-4C12-8F75-3A0A97937D20}"/>
              </a:ext>
            </a:extLst>
          </p:cNvPr>
          <p:cNvGraphicFramePr>
            <a:graphicFrameLocks noChangeAspect="1"/>
          </p:cNvGraphicFramePr>
          <p:nvPr/>
        </p:nvGraphicFramePr>
        <p:xfrm>
          <a:off x="2019300" y="3441700"/>
          <a:ext cx="5232400" cy="611188"/>
        </p:xfrm>
        <a:graphic>
          <a:graphicData uri="http://schemas.openxmlformats.org/presentationml/2006/ole">
            <mc:AlternateContent xmlns:mc="http://schemas.openxmlformats.org/markup-compatibility/2006">
              <mc:Choice xmlns:v="urn:schemas-microsoft-com:vml" Requires="v">
                <p:oleObj spid="_x0000_s207882" name="Equation" r:id="rId4" imgW="1739900" imgH="203200" progId="Equation.3">
                  <p:embed/>
                </p:oleObj>
              </mc:Choice>
              <mc:Fallback>
                <p:oleObj name="Equation" r:id="rId4" imgW="1739900" imgH="203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3441700"/>
                        <a:ext cx="5232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Content Placeholder 2">
            <a:extLst>
              <a:ext uri="{FF2B5EF4-FFF2-40B4-BE49-F238E27FC236}">
                <a16:creationId xmlns:a16="http://schemas.microsoft.com/office/drawing/2014/main" id="{CEDD445D-17DF-46B9-8620-865EC832217A}"/>
              </a:ext>
            </a:extLst>
          </p:cNvPr>
          <p:cNvSpPr txBox="1">
            <a:spLocks/>
          </p:cNvSpPr>
          <p:nvPr/>
        </p:nvSpPr>
        <p:spPr>
          <a:xfrm>
            <a:off x="4772025" y="4816475"/>
            <a:ext cx="3363913" cy="1736725"/>
          </a:xfrm>
          <a:prstGeom prst="rect">
            <a:avLst/>
          </a:prstGeom>
          <a:ln w="25400">
            <a:solidFill>
              <a:schemeClr val="tx1"/>
            </a:solidFill>
          </a:ln>
        </p:spPr>
        <p:txBody>
          <a:bodyPr/>
          <a:lstStyle/>
          <a:p>
            <a:pPr marL="231775" indent="-231775" eaLnBrk="1" hangingPunct="1">
              <a:spcBef>
                <a:spcPts val="600"/>
              </a:spcBef>
              <a:buClr>
                <a:srgbClr val="7F7F7F"/>
              </a:buClr>
              <a:buFont typeface="Wingdings" pitchFamily="2" charset="2"/>
              <a:buChar char="§"/>
              <a:defRPr/>
            </a:pPr>
            <a:r>
              <a:rPr lang="en-US" kern="0" dirty="0">
                <a:latin typeface="Lucida Sans"/>
              </a:rPr>
              <a:t>How will people contact the chemical?</a:t>
            </a:r>
          </a:p>
          <a:p>
            <a:pPr marL="231775" indent="-231775" eaLnBrk="1" hangingPunct="1">
              <a:spcBef>
                <a:spcPts val="600"/>
              </a:spcBef>
              <a:buClr>
                <a:srgbClr val="7F7F7F"/>
              </a:buClr>
              <a:buFont typeface="Wingdings" pitchFamily="2" charset="2"/>
              <a:buChar char="§"/>
              <a:defRPr/>
            </a:pPr>
            <a:r>
              <a:rPr lang="en-US" kern="0" dirty="0">
                <a:latin typeface="Lucida Sans"/>
              </a:rPr>
              <a:t>What is the magnitude, frequency and duration of contact?</a:t>
            </a:r>
          </a:p>
        </p:txBody>
      </p:sp>
      <p:sp>
        <p:nvSpPr>
          <p:cNvPr id="207878" name="Content Placeholder 2">
            <a:extLst>
              <a:ext uri="{FF2B5EF4-FFF2-40B4-BE49-F238E27FC236}">
                <a16:creationId xmlns:a16="http://schemas.microsoft.com/office/drawing/2014/main" id="{21B46727-2FFF-4795-8585-2E3FFBEB4A25}"/>
              </a:ext>
            </a:extLst>
          </p:cNvPr>
          <p:cNvSpPr txBox="1">
            <a:spLocks/>
          </p:cNvSpPr>
          <p:nvPr/>
        </p:nvSpPr>
        <p:spPr bwMode="auto">
          <a:xfrm>
            <a:off x="1143000" y="4800600"/>
            <a:ext cx="3362325" cy="17367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31775" indent="-231775">
              <a:spcBef>
                <a:spcPct val="20000"/>
              </a:spcBef>
              <a:buClr>
                <a:srgbClr val="008000"/>
              </a:buClr>
              <a:buSzPct val="75000"/>
              <a:buFont typeface="Wingdings 3" panose="05040102010807070707" pitchFamily="18" charset="2"/>
              <a:buChar char=""/>
              <a:defRPr sz="2600">
                <a:solidFill>
                  <a:srgbClr val="333399"/>
                </a:solidFill>
                <a:latin typeface="Arial" panose="020B0604020202020204" pitchFamily="34" charset="0"/>
                <a:ea typeface="ＭＳ Ｐゴシック" panose="020B0600070205080204" pitchFamily="34" charset="-128"/>
              </a:defRPr>
            </a:lvl1pPr>
            <a:lvl2pPr marL="742950" indent="-285750">
              <a:spcBef>
                <a:spcPct val="20000"/>
              </a:spcBef>
              <a:buClr>
                <a:srgbClr val="333399"/>
              </a:buClr>
              <a:buSzPct val="115000"/>
              <a:buChar char="•"/>
              <a:defRPr sz="2400">
                <a:solidFill>
                  <a:srgbClr val="008000"/>
                </a:solidFill>
                <a:latin typeface="Arial" panose="020B0604020202020204" pitchFamily="34" charset="0"/>
                <a:ea typeface="ＭＳ Ｐゴシック" panose="020B0600070205080204" pitchFamily="34" charset="-128"/>
              </a:defRPr>
            </a:lvl2pPr>
            <a:lvl3pPr marL="1143000" indent="-228600">
              <a:spcBef>
                <a:spcPct val="20000"/>
              </a:spcBef>
              <a:buClr>
                <a:srgbClr val="333399"/>
              </a:buClr>
              <a:buSzPct val="90000"/>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7F7F7F"/>
              </a:buClr>
              <a:buSzTx/>
              <a:buFont typeface="Wingdings" panose="05000000000000000000" pitchFamily="2" charset="2"/>
              <a:buChar char="§"/>
            </a:pPr>
            <a:r>
              <a:rPr lang="en-US" altLang="en-US" sz="1800">
                <a:solidFill>
                  <a:schemeClr val="tx1"/>
                </a:solidFill>
                <a:latin typeface="Lucida Sans" panose="020B0602030504020204" pitchFamily="34" charset="0"/>
              </a:rPr>
              <a:t>What are the chemical</a:t>
            </a:r>
            <a:r>
              <a:rPr lang="ja-JP" altLang="en-US" sz="1800">
                <a:solidFill>
                  <a:schemeClr val="tx1"/>
                </a:solidFill>
                <a:latin typeface="Lucida Sans" panose="020B0602030504020204" pitchFamily="34" charset="0"/>
              </a:rPr>
              <a:t>’</a:t>
            </a:r>
            <a:r>
              <a:rPr lang="en-US" altLang="ja-JP" sz="1800">
                <a:solidFill>
                  <a:schemeClr val="tx1"/>
                </a:solidFill>
                <a:latin typeface="Lucida Sans" panose="020B0602030504020204" pitchFamily="34" charset="0"/>
              </a:rPr>
              <a:t>s health effects?</a:t>
            </a:r>
          </a:p>
          <a:p>
            <a:pPr eaLnBrk="1" hangingPunct="1">
              <a:spcBef>
                <a:spcPts val="600"/>
              </a:spcBef>
              <a:buClr>
                <a:srgbClr val="7F7F7F"/>
              </a:buClr>
              <a:buSzTx/>
              <a:buFont typeface="Wingdings" panose="05000000000000000000" pitchFamily="2" charset="2"/>
              <a:buChar char="§"/>
            </a:pPr>
            <a:r>
              <a:rPr lang="en-US" altLang="en-US" sz="1800">
                <a:solidFill>
                  <a:schemeClr val="tx1"/>
                </a:solidFill>
                <a:latin typeface="Lucida Sans" panose="020B0602030504020204" pitchFamily="34" charset="0"/>
              </a:rPr>
              <a:t>What is the relationship between exposure and health effects?</a:t>
            </a:r>
          </a:p>
        </p:txBody>
      </p:sp>
      <p:cxnSp>
        <p:nvCxnSpPr>
          <p:cNvPr id="207879" name="Shape 20">
            <a:extLst>
              <a:ext uri="{FF2B5EF4-FFF2-40B4-BE49-F238E27FC236}">
                <a16:creationId xmlns:a16="http://schemas.microsoft.com/office/drawing/2014/main" id="{749CF779-E8A8-4C06-9417-4BCC7C78B6D9}"/>
              </a:ext>
            </a:extLst>
          </p:cNvPr>
          <p:cNvCxnSpPr>
            <a:cxnSpLocks noChangeShapeType="1"/>
          </p:cNvCxnSpPr>
          <p:nvPr/>
        </p:nvCxnSpPr>
        <p:spPr bwMode="auto">
          <a:xfrm rot="5400000" flipH="1" flipV="1">
            <a:off x="3001963" y="3657600"/>
            <a:ext cx="731837" cy="1554163"/>
          </a:xfrm>
          <a:prstGeom prst="bentConnector3">
            <a:avLst>
              <a:gd name="adj1" fmla="val 50000"/>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07880" name="Shape 20">
            <a:extLst>
              <a:ext uri="{FF2B5EF4-FFF2-40B4-BE49-F238E27FC236}">
                <a16:creationId xmlns:a16="http://schemas.microsoft.com/office/drawing/2014/main" id="{A7F931D7-6AA9-42E4-915D-082B1BA633C8}"/>
              </a:ext>
            </a:extLst>
          </p:cNvPr>
          <p:cNvCxnSpPr>
            <a:cxnSpLocks noChangeShapeType="1"/>
          </p:cNvCxnSpPr>
          <p:nvPr/>
        </p:nvCxnSpPr>
        <p:spPr bwMode="auto">
          <a:xfrm rot="16200000" flipV="1">
            <a:off x="5868988" y="4221162"/>
            <a:ext cx="730250" cy="428625"/>
          </a:xfrm>
          <a:prstGeom prst="bentConnector3">
            <a:avLst>
              <a:gd name="adj1" fmla="val 50000"/>
            </a:avLst>
          </a:prstGeom>
          <a:noFill/>
          <a:ln w="254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Tree>
  </p:cSld>
  <p:clrMapOvr>
    <a:masterClrMapping/>
  </p:clrMapOvr>
</p:sld>
</file>

<file path=ppt/theme/theme1.xml><?xml version="1.0" encoding="utf-8"?>
<a:theme xmlns:a="http://schemas.openxmlformats.org/drawingml/2006/main" name="ITRC-EPA Region 7 - 112403">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ITRC-EPA Region 7 - 1124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TRC-EPA Region 7 - 1124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RC-EPA Region 7 - 1124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RC-EPA Region 7 - 1124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RC-EPA Region 7 - 1124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RC-EPA Region 7 - 1124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RC-EPA Region 7 - 1124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TRC-EPA Region 7 - 112403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17625</TotalTime>
  <Words>11136</Words>
  <Application>Microsoft Office PowerPoint</Application>
  <PresentationFormat>On-screen Show (4:3)</PresentationFormat>
  <Paragraphs>1758</Paragraphs>
  <Slides>141</Slides>
  <Notes>141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141</vt:i4>
      </vt:variant>
    </vt:vector>
  </HeadingPairs>
  <TitlesOfParts>
    <vt:vector size="155" baseType="lpstr">
      <vt:lpstr>Arial</vt:lpstr>
      <vt:lpstr>ＭＳ Ｐゴシック</vt:lpstr>
      <vt:lpstr>Wingdings 3</vt:lpstr>
      <vt:lpstr>Wingdings</vt:lpstr>
      <vt:lpstr>Times New Roman</vt:lpstr>
      <vt:lpstr>Tahoma</vt:lpstr>
      <vt:lpstr>Forte</vt:lpstr>
      <vt:lpstr>Cambria</vt:lpstr>
      <vt:lpstr>Lucida Sans</vt:lpstr>
      <vt:lpstr>Tw Cen MT</vt:lpstr>
      <vt:lpstr>Swis721 Blk BT</vt:lpstr>
      <vt:lpstr>Calibri</vt:lpstr>
      <vt:lpstr>ITRC-EPA Region 7 - 112403</vt:lpstr>
      <vt:lpstr>Microsoft Equation</vt:lpstr>
      <vt:lpstr>Starting Soon: Issues and Options in Human Health Risk Assessment – A Resource When Alternatives to Default Parameters and Scenarios are Proposed</vt:lpstr>
      <vt:lpstr>Issues and Options in Human Health Risk Assessment – A Resource When Alternatives to Default Parameters and Scenarios are Proposed </vt:lpstr>
      <vt:lpstr>Housekeeping  </vt:lpstr>
      <vt:lpstr>ITRC (www.itrcweb.org) – Shaping the Future of Regulatory Acceptance</vt:lpstr>
      <vt:lpstr>Meet the ITRC Trainers</vt:lpstr>
      <vt:lpstr>Poll Question – Knowledge and Experience</vt:lpstr>
      <vt:lpstr>Why Develop Guidance</vt:lpstr>
      <vt:lpstr>When working with risk assessments, do you have questions about…</vt:lpstr>
      <vt:lpstr>RISK-3 Not Your Typical Risk Guidance</vt:lpstr>
      <vt:lpstr>When Would I Use the RISK-3 Document?</vt:lpstr>
      <vt:lpstr>How can the RISK-3 document help me?</vt:lpstr>
      <vt:lpstr>Presentation Overview</vt:lpstr>
      <vt:lpstr>What is Risk Assessment? (Chapter 1)</vt:lpstr>
      <vt:lpstr>Use of Risk Assessment in  Site Cleanups (Chapter 2)</vt:lpstr>
      <vt:lpstr>Baseline Risk Assessment</vt:lpstr>
      <vt:lpstr>Forward vs Backward</vt:lpstr>
      <vt:lpstr>Tiered Approach to Risk Assessment</vt:lpstr>
      <vt:lpstr>Deterministic or Probabilistic Risk Assessment</vt:lpstr>
      <vt:lpstr>Planning (Chapter 3)</vt:lpstr>
      <vt:lpstr>Overview of Chapter 3 </vt:lpstr>
      <vt:lpstr>Poll Question – Identifying Appropriate Stakeholders </vt:lpstr>
      <vt:lpstr>Identify Appropriate Resources</vt:lpstr>
      <vt:lpstr>Communicate Throughout the Project</vt:lpstr>
      <vt:lpstr>Identify the Regulatory Context</vt:lpstr>
      <vt:lpstr>Use a Site-Specific CSM</vt:lpstr>
      <vt:lpstr>Poll Question – Institutional Controls and Engineering Controls </vt:lpstr>
      <vt:lpstr>Incorporating ICs, ECs, or Remedial Action May be Useful</vt:lpstr>
      <vt:lpstr>Example – IC Incorporated into CSM</vt:lpstr>
      <vt:lpstr>Example – IC Not Incorporated into CSM</vt:lpstr>
      <vt:lpstr>The Amount of Data Needed for Risk Assessment Varies by Site</vt:lpstr>
      <vt:lpstr>Example - Data Needs Evaluated During Project Planning</vt:lpstr>
      <vt:lpstr>Many More Issues Addressed in Chapter 3</vt:lpstr>
      <vt:lpstr>Data Evaluation (Chapter 4)</vt:lpstr>
      <vt:lpstr>Overview of Chapter 4</vt:lpstr>
      <vt:lpstr>Identify Which Data Gaps Should be Filled</vt:lpstr>
      <vt:lpstr>Example – Not all Data Gaps are Significant</vt:lpstr>
      <vt:lpstr>Sometimes Data Gaps Cannot be Filled</vt:lpstr>
      <vt:lpstr>Visualize Site Data for Better Understanding</vt:lpstr>
      <vt:lpstr>Probability Plots Reveal Distribution &amp; Outliers</vt:lpstr>
      <vt:lpstr>2-D Maps Reveal Spatial Distribution</vt:lpstr>
      <vt:lpstr>Select Conservative Screening Levels for Site Exposures</vt:lpstr>
      <vt:lpstr>Example – Screening Levels (SLs) are Conservative for the CSM</vt:lpstr>
      <vt:lpstr>Many More Issues Addressed in Chapter 4</vt:lpstr>
      <vt:lpstr>Toxicity (Chapter 5)</vt:lpstr>
      <vt:lpstr>Toxicity Assessment Overview</vt:lpstr>
      <vt:lpstr>Dose Response</vt:lpstr>
      <vt:lpstr>Toxicity Issues Encountered</vt:lpstr>
      <vt:lpstr>Sources of Toxicity Values</vt:lpstr>
      <vt:lpstr>Sources of Toxicity Values</vt:lpstr>
      <vt:lpstr>Poll Question – Updated Toxicity Values</vt:lpstr>
      <vt:lpstr>Updated Toxicity Values</vt:lpstr>
      <vt:lpstr>Toxicity Value Unavailable</vt:lpstr>
      <vt:lpstr>Toxicity Value Unavailable</vt:lpstr>
      <vt:lpstr>Additional Toxicity Issues in  Chapter 5</vt:lpstr>
      <vt:lpstr>Questions &amp; Answers</vt:lpstr>
      <vt:lpstr>Exposure Assessment (Chapter 6)</vt:lpstr>
      <vt:lpstr>Exposure Assessment Overview (Chapter 6)</vt:lpstr>
      <vt:lpstr>Exposure Assessment Overview (Chapter 6)</vt:lpstr>
      <vt:lpstr>Exposure Areas/Exposure Units</vt:lpstr>
      <vt:lpstr>Poll Question – Exposure Area Basis </vt:lpstr>
      <vt:lpstr>Exposure Areas/Exposure Units</vt:lpstr>
      <vt:lpstr>Exposure Areas/Exposure Units</vt:lpstr>
      <vt:lpstr>Exposure Areas/Exposure Units</vt:lpstr>
      <vt:lpstr>Exposure Areas/Exposure Units</vt:lpstr>
      <vt:lpstr>Exposure Areas/Exposure Units Establish Exposure Areas Based on Known or Anticipated Uses</vt:lpstr>
      <vt:lpstr>Exposure Areas/Exposure Units Establish Exposure Areas Based on Known or Anticipated Uses</vt:lpstr>
      <vt:lpstr>Exposure Areas/Exposure Units</vt:lpstr>
      <vt:lpstr>Exposure Areas/Exposure Units Point-By-Point Risk Calculations</vt:lpstr>
      <vt:lpstr>Exposure Areas/Exposure Units Point-By-Point Risk Calculations</vt:lpstr>
      <vt:lpstr>Exposure Factors</vt:lpstr>
      <vt:lpstr>Poll Question – Default exposure factors not available </vt:lpstr>
      <vt:lpstr>Exposure Factors</vt:lpstr>
      <vt:lpstr>Exposure Factors</vt:lpstr>
      <vt:lpstr>Exposure Factors Justifying Using Probabilistic Exposure Assessment</vt:lpstr>
      <vt:lpstr>Exposure Factors Justifying Using Probabilistic Exposure Assessment</vt:lpstr>
      <vt:lpstr>Exposure Factors Justifying Using Probabilistic Exposure Assessment</vt:lpstr>
      <vt:lpstr>Exposure Factors Justifying Using Probabilistic Exposure Assessment</vt:lpstr>
      <vt:lpstr>Exposure Factors Justifying Using Probabilistic Exposure Assessment</vt:lpstr>
      <vt:lpstr>Exposure Factors Justifying Using Probabilistic Exposure Assessment</vt:lpstr>
      <vt:lpstr>Exposure Factors Justifying Using Probabilistic Exposure Assessment</vt:lpstr>
      <vt:lpstr>Exposure Factors Justifying Using Probabilistic Exposure Assessment</vt:lpstr>
      <vt:lpstr>Exposure Factors Justifying Using Probabilistic Exposure Assessment</vt:lpstr>
      <vt:lpstr>Exposure Concentrations</vt:lpstr>
      <vt:lpstr>Exposure Concentrations</vt:lpstr>
      <vt:lpstr>Exposure Concentrations Using Mass Limited Check</vt:lpstr>
      <vt:lpstr>Exposure Concentrations</vt:lpstr>
      <vt:lpstr>Exposure Concentrations</vt:lpstr>
      <vt:lpstr>Exposure Concentrations</vt:lpstr>
      <vt:lpstr>Exposure Concentrations Upper Confidence Limits on the Mean</vt:lpstr>
      <vt:lpstr>Exposure Concentrations</vt:lpstr>
      <vt:lpstr>Exposure Concentrations Upper Confidence Limits on the Mean</vt:lpstr>
      <vt:lpstr>Exposure Concentrations Upper Confidence Limits on the Mean</vt:lpstr>
      <vt:lpstr>Exposure Concentrations</vt:lpstr>
      <vt:lpstr>Exposure Concentrations Area-Weighted Average</vt:lpstr>
      <vt:lpstr>Exposure Concentrations Area-Weighted Average</vt:lpstr>
      <vt:lpstr>Exposure Concentrations Area-Weighted Average</vt:lpstr>
      <vt:lpstr>Exposure Assessment Overview (Chapter 6)</vt:lpstr>
      <vt:lpstr>Risk Characterization (Chapter 7)</vt:lpstr>
      <vt:lpstr>Risk Characterization Overview  (Chapter 7)</vt:lpstr>
      <vt:lpstr>Presentation of Risk Results</vt:lpstr>
      <vt:lpstr>Example – Construction Worker Scenario</vt:lpstr>
      <vt:lpstr>Example – Construction Worker Scenario</vt:lpstr>
      <vt:lpstr>Risk Results For Each Chemical</vt:lpstr>
      <vt:lpstr>Risk Results By Route of Exposure</vt:lpstr>
      <vt:lpstr>Risk Results by Medium</vt:lpstr>
      <vt:lpstr>Presentation of Total Risk</vt:lpstr>
      <vt:lpstr>Alternatives To Default Assumptions</vt:lpstr>
      <vt:lpstr>Account For Background</vt:lpstr>
      <vt:lpstr>Account For Background</vt:lpstr>
      <vt:lpstr>Poll Question – Uncertainty </vt:lpstr>
      <vt:lpstr>Uncertainty and Bias</vt:lpstr>
      <vt:lpstr>Uncertainty and Bias</vt:lpstr>
      <vt:lpstr>Other Issues Addressed in Chapter 7</vt:lpstr>
      <vt:lpstr>Risk Management (Chapter 8)</vt:lpstr>
      <vt:lpstr>Risk Management Overview (Chapter 8)</vt:lpstr>
      <vt:lpstr>Poll Question – Changes in Land Use</vt:lpstr>
      <vt:lpstr>Risk Assessment to Inform Risk Management</vt:lpstr>
      <vt:lpstr>Risk Assessment to Inform Risk Management</vt:lpstr>
      <vt:lpstr>Uncertainty in Numerical Risk Estimates</vt:lpstr>
      <vt:lpstr>Other Issues Addressed in Chapter 8</vt:lpstr>
      <vt:lpstr>Risk Communication (Chapter 9)</vt:lpstr>
      <vt:lpstr>Risk Communication (Chapter 9)</vt:lpstr>
      <vt:lpstr>Risk Communication (Chapter 9)</vt:lpstr>
      <vt:lpstr>Risk Communication</vt:lpstr>
      <vt:lpstr>Risk Communication</vt:lpstr>
      <vt:lpstr>Risk Communication Be Aware of Risk Perceptions</vt:lpstr>
      <vt:lpstr>Risk Communication Be Aware of Risk Perceptions</vt:lpstr>
      <vt:lpstr>Risk Communication</vt:lpstr>
      <vt:lpstr>Risk Communication Use Effective Risk Communication Methods</vt:lpstr>
      <vt:lpstr>Risk Communication</vt:lpstr>
      <vt:lpstr>Risk Communication Develop and Appropriate Message</vt:lpstr>
      <vt:lpstr>Summary and Wrap-up</vt:lpstr>
      <vt:lpstr>How do I use this document?</vt:lpstr>
      <vt:lpstr>Navigating the Document</vt:lpstr>
      <vt:lpstr>Navigating the Document</vt:lpstr>
      <vt:lpstr>Navigating the Document</vt:lpstr>
      <vt:lpstr>Navigating the Document</vt:lpstr>
      <vt:lpstr>Navigating the Document</vt:lpstr>
      <vt:lpstr>Summary</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ITRC’s Internet Training</dc:title>
  <dc:creator>Mary Yelken</dc:creator>
  <cp:lastModifiedBy>tsingh</cp:lastModifiedBy>
  <cp:revision>721</cp:revision>
  <cp:lastPrinted>2014-09-09T18:35:24Z</cp:lastPrinted>
  <dcterms:created xsi:type="dcterms:W3CDTF">2001-12-07T19:17:40Z</dcterms:created>
  <dcterms:modified xsi:type="dcterms:W3CDTF">2020-02-26T21:44:20Z</dcterms:modified>
</cp:coreProperties>
</file>