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7"/>
  </p:notesMasterIdLst>
  <p:handoutMasterIdLst>
    <p:handoutMasterId r:id="rId38"/>
  </p:handoutMasterIdLst>
  <p:sldIdLst>
    <p:sldId id="451" r:id="rId2"/>
    <p:sldId id="538" r:id="rId3"/>
    <p:sldId id="523" r:id="rId4"/>
    <p:sldId id="539" r:id="rId5"/>
    <p:sldId id="442" r:id="rId6"/>
    <p:sldId id="449" r:id="rId7"/>
    <p:sldId id="443" r:id="rId8"/>
    <p:sldId id="441" r:id="rId9"/>
    <p:sldId id="452" r:id="rId10"/>
    <p:sldId id="497" r:id="rId11"/>
    <p:sldId id="540" r:id="rId12"/>
    <p:sldId id="541" r:id="rId13"/>
    <p:sldId id="542" r:id="rId14"/>
    <p:sldId id="525" r:id="rId15"/>
    <p:sldId id="526" r:id="rId16"/>
    <p:sldId id="527" r:id="rId17"/>
    <p:sldId id="528" r:id="rId18"/>
    <p:sldId id="529" r:id="rId19"/>
    <p:sldId id="530" r:id="rId20"/>
    <p:sldId id="531" r:id="rId21"/>
    <p:sldId id="532" r:id="rId22"/>
    <p:sldId id="533" r:id="rId23"/>
    <p:sldId id="534" r:id="rId24"/>
    <p:sldId id="535" r:id="rId25"/>
    <p:sldId id="536" r:id="rId26"/>
    <p:sldId id="537" r:id="rId27"/>
    <p:sldId id="478" r:id="rId28"/>
    <p:sldId id="446" r:id="rId29"/>
    <p:sldId id="516" r:id="rId30"/>
    <p:sldId id="517" r:id="rId31"/>
    <p:sldId id="518" r:id="rId32"/>
    <p:sldId id="519" r:id="rId33"/>
    <p:sldId id="520" r:id="rId34"/>
    <p:sldId id="448" r:id="rId35"/>
    <p:sldId id="391" r:id="rId3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FF00"/>
    <a:srgbClr val="008000"/>
    <a:srgbClr val="CCCCFF"/>
    <a:srgbClr val="FF9900"/>
    <a:srgbClr val="003366"/>
    <a:srgbClr val="990033"/>
    <a:srgbClr val="800080"/>
    <a:srgbClr val="00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55" autoAdjust="0"/>
    <p:restoredTop sz="72128" autoAdjust="0"/>
  </p:normalViewPr>
  <p:slideViewPr>
    <p:cSldViewPr>
      <p:cViewPr varScale="1">
        <p:scale>
          <a:sx n="51" d="100"/>
          <a:sy n="51" d="100"/>
        </p:scale>
        <p:origin x="1464" y="72"/>
      </p:cViewPr>
      <p:guideLst>
        <p:guide orient="horz" pos="2160"/>
        <p:guide pos="2880"/>
      </p:guideLst>
    </p:cSldViewPr>
  </p:slideViewPr>
  <p:notesTextViewPr>
    <p:cViewPr>
      <p:scale>
        <a:sx n="100" d="100"/>
        <a:sy n="100" d="100"/>
      </p:scale>
      <p:origin x="0" y="0"/>
    </p:cViewPr>
  </p:notesTextViewPr>
  <p:sorterViewPr>
    <p:cViewPr>
      <p:scale>
        <a:sx n="112" d="100"/>
        <a:sy n="112" d="100"/>
      </p:scale>
      <p:origin x="0" y="-15192"/>
    </p:cViewPr>
  </p:sorterViewPr>
  <p:notesViewPr>
    <p:cSldViewPr>
      <p:cViewPr>
        <p:scale>
          <a:sx n="75" d="100"/>
          <a:sy n="75" d="100"/>
        </p:scale>
        <p:origin x="-3090" y="-77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8997B-46D9-487C-8AFB-A0AE7C317A82}" type="doc">
      <dgm:prSet loTypeId="urn:microsoft.com/office/officeart/2005/8/layout/gear1" loCatId="process" qsTypeId="urn:microsoft.com/office/officeart/2005/8/quickstyle/3d2" qsCatId="3D" csTypeId="urn:microsoft.com/office/officeart/2005/8/colors/accent6_4" csCatId="accent6" phldr="1"/>
      <dgm:spPr/>
    </dgm:pt>
    <dgm:pt modelId="{E9EA9592-98BB-4643-A87F-CDC4F7D5794D}">
      <dgm:prSet phldrT="[Text]"/>
      <dgm:spPr>
        <a:solidFill>
          <a:srgbClr val="002060"/>
        </a:solidFill>
      </dgm:spPr>
      <dgm:t>
        <a:bodyPr/>
        <a:lstStyle/>
        <a:p>
          <a:pPr algn="ctr"/>
          <a:r>
            <a:rPr lang="en-US" dirty="0" smtClean="0">
              <a:latin typeface="Calibri Light" panose="020F0302020204030204" pitchFamily="34" charset="0"/>
            </a:rPr>
            <a:t>Federal Guidelines</a:t>
          </a:r>
          <a:endParaRPr lang="en-US" dirty="0">
            <a:latin typeface="Calibri Light" panose="020F0302020204030204" pitchFamily="34" charset="0"/>
          </a:endParaRPr>
        </a:p>
      </dgm:t>
    </dgm:pt>
    <dgm:pt modelId="{E4E22A8A-2BC1-4694-B40C-583C547B93A2}" type="parTrans" cxnId="{D81FB153-C146-4D6C-896B-0FDA9FE99039}">
      <dgm:prSet/>
      <dgm:spPr/>
      <dgm:t>
        <a:bodyPr/>
        <a:lstStyle/>
        <a:p>
          <a:pPr algn="ctr"/>
          <a:endParaRPr lang="en-US"/>
        </a:p>
      </dgm:t>
    </dgm:pt>
    <dgm:pt modelId="{EFA472FB-6D1C-4A02-954F-80B054BB609F}" type="sibTrans" cxnId="{D81FB153-C146-4D6C-896B-0FDA9FE99039}">
      <dgm:prSet/>
      <dgm:spPr>
        <a:solidFill>
          <a:srgbClr val="002060"/>
        </a:solidFill>
      </dgm:spPr>
      <dgm:t>
        <a:bodyPr/>
        <a:lstStyle/>
        <a:p>
          <a:pPr algn="ctr"/>
          <a:endParaRPr lang="en-US"/>
        </a:p>
      </dgm:t>
    </dgm:pt>
    <dgm:pt modelId="{1BCD50E1-3D97-4AC5-9A2E-97B1EB555C20}">
      <dgm:prSet phldrT="[Text]"/>
      <dgm:spPr>
        <a:solidFill>
          <a:srgbClr val="002060">
            <a:alpha val="67000"/>
          </a:srgbClr>
        </a:solidFill>
      </dgm:spPr>
      <dgm:t>
        <a:bodyPr/>
        <a:lstStyle/>
        <a:p>
          <a:pPr algn="ctr"/>
          <a:r>
            <a:rPr lang="en-US" dirty="0" smtClean="0">
              <a:latin typeface="Calibri Light" panose="020F0302020204030204" pitchFamily="34" charset="0"/>
            </a:rPr>
            <a:t>State Manual</a:t>
          </a:r>
          <a:endParaRPr lang="en-US" dirty="0">
            <a:latin typeface="Calibri Light" panose="020F0302020204030204" pitchFamily="34" charset="0"/>
          </a:endParaRPr>
        </a:p>
      </dgm:t>
    </dgm:pt>
    <dgm:pt modelId="{58197052-A526-483A-89EB-7B58D948151B}" type="parTrans" cxnId="{E2339503-2DC9-47DE-89ED-E8BE29E330D9}">
      <dgm:prSet/>
      <dgm:spPr/>
      <dgm:t>
        <a:bodyPr/>
        <a:lstStyle/>
        <a:p>
          <a:pPr algn="ctr"/>
          <a:endParaRPr lang="en-US"/>
        </a:p>
      </dgm:t>
    </dgm:pt>
    <dgm:pt modelId="{FAF82FB6-D8D5-4F89-BC8D-CC8BB743C595}" type="sibTrans" cxnId="{E2339503-2DC9-47DE-89ED-E8BE29E330D9}">
      <dgm:prSet/>
      <dgm:spPr>
        <a:solidFill>
          <a:srgbClr val="002060">
            <a:alpha val="67000"/>
          </a:srgbClr>
        </a:solidFill>
      </dgm:spPr>
      <dgm:t>
        <a:bodyPr/>
        <a:lstStyle/>
        <a:p>
          <a:pPr algn="ctr"/>
          <a:endParaRPr lang="en-US"/>
        </a:p>
      </dgm:t>
    </dgm:pt>
    <dgm:pt modelId="{658C42E6-D4A1-41EA-95A1-B1F63D3B810C}">
      <dgm:prSet phldrT="[Text]"/>
      <dgm:spPr>
        <a:solidFill>
          <a:srgbClr val="002060">
            <a:alpha val="39000"/>
          </a:srgbClr>
        </a:solidFill>
      </dgm:spPr>
      <dgm:t>
        <a:bodyPr/>
        <a:lstStyle/>
        <a:p>
          <a:pPr algn="ctr"/>
          <a:r>
            <a:rPr lang="en-US" dirty="0" smtClean="0">
              <a:latin typeface="Calibri Light" panose="020F0302020204030204" pitchFamily="34" charset="0"/>
            </a:rPr>
            <a:t>Municipal Ordinance</a:t>
          </a:r>
          <a:endParaRPr lang="en-US" dirty="0">
            <a:latin typeface="Calibri Light" panose="020F0302020204030204" pitchFamily="34" charset="0"/>
          </a:endParaRPr>
        </a:p>
      </dgm:t>
    </dgm:pt>
    <dgm:pt modelId="{C9D0BFE2-B968-43EC-A39F-8DA6E27FC98B}" type="parTrans" cxnId="{CA586D62-C5B7-46D6-BD36-F223766D360C}">
      <dgm:prSet/>
      <dgm:spPr/>
      <dgm:t>
        <a:bodyPr/>
        <a:lstStyle/>
        <a:p>
          <a:pPr algn="ctr"/>
          <a:endParaRPr lang="en-US"/>
        </a:p>
      </dgm:t>
    </dgm:pt>
    <dgm:pt modelId="{C1AE2AEE-D442-4BD7-B67C-2F8BAE722922}" type="sibTrans" cxnId="{CA586D62-C5B7-46D6-BD36-F223766D360C}">
      <dgm:prSet/>
      <dgm:spPr>
        <a:solidFill>
          <a:srgbClr val="002060">
            <a:alpha val="39000"/>
          </a:srgbClr>
        </a:solidFill>
      </dgm:spPr>
      <dgm:t>
        <a:bodyPr/>
        <a:lstStyle/>
        <a:p>
          <a:pPr algn="ctr"/>
          <a:endParaRPr lang="en-US"/>
        </a:p>
      </dgm:t>
    </dgm:pt>
    <dgm:pt modelId="{EEC3F3BB-3925-4B82-81D2-F2578651A137}" type="pres">
      <dgm:prSet presAssocID="{D868997B-46D9-487C-8AFB-A0AE7C317A82}" presName="composite" presStyleCnt="0">
        <dgm:presLayoutVars>
          <dgm:chMax val="3"/>
          <dgm:animLvl val="lvl"/>
          <dgm:resizeHandles val="exact"/>
        </dgm:presLayoutVars>
      </dgm:prSet>
      <dgm:spPr/>
    </dgm:pt>
    <dgm:pt modelId="{7E196B1C-EA81-455D-B73E-B4DA57E62A3F}" type="pres">
      <dgm:prSet presAssocID="{E9EA9592-98BB-4643-A87F-CDC4F7D5794D}" presName="gear1" presStyleLbl="node1" presStyleIdx="0" presStyleCnt="3">
        <dgm:presLayoutVars>
          <dgm:chMax val="1"/>
          <dgm:bulletEnabled val="1"/>
        </dgm:presLayoutVars>
      </dgm:prSet>
      <dgm:spPr/>
      <dgm:t>
        <a:bodyPr/>
        <a:lstStyle/>
        <a:p>
          <a:endParaRPr lang="en-US"/>
        </a:p>
      </dgm:t>
    </dgm:pt>
    <dgm:pt modelId="{E5CEFB30-AE15-4FFE-90DB-04C8BE3080B1}" type="pres">
      <dgm:prSet presAssocID="{E9EA9592-98BB-4643-A87F-CDC4F7D5794D}" presName="gear1srcNode" presStyleLbl="node1" presStyleIdx="0" presStyleCnt="3"/>
      <dgm:spPr/>
      <dgm:t>
        <a:bodyPr/>
        <a:lstStyle/>
        <a:p>
          <a:endParaRPr lang="en-US"/>
        </a:p>
      </dgm:t>
    </dgm:pt>
    <dgm:pt modelId="{15F64E8A-05C6-484E-A523-2659A4F1D69E}" type="pres">
      <dgm:prSet presAssocID="{E9EA9592-98BB-4643-A87F-CDC4F7D5794D}" presName="gear1dstNode" presStyleLbl="node1" presStyleIdx="0" presStyleCnt="3"/>
      <dgm:spPr/>
      <dgm:t>
        <a:bodyPr/>
        <a:lstStyle/>
        <a:p>
          <a:endParaRPr lang="en-US"/>
        </a:p>
      </dgm:t>
    </dgm:pt>
    <dgm:pt modelId="{E4F0124C-2DBE-4675-9252-06DD1D46F1AF}" type="pres">
      <dgm:prSet presAssocID="{1BCD50E1-3D97-4AC5-9A2E-97B1EB555C20}" presName="gear2" presStyleLbl="node1" presStyleIdx="1" presStyleCnt="3">
        <dgm:presLayoutVars>
          <dgm:chMax val="1"/>
          <dgm:bulletEnabled val="1"/>
        </dgm:presLayoutVars>
      </dgm:prSet>
      <dgm:spPr/>
      <dgm:t>
        <a:bodyPr/>
        <a:lstStyle/>
        <a:p>
          <a:endParaRPr lang="en-US"/>
        </a:p>
      </dgm:t>
    </dgm:pt>
    <dgm:pt modelId="{F64C30C5-303E-46AE-8730-374A058A6B56}" type="pres">
      <dgm:prSet presAssocID="{1BCD50E1-3D97-4AC5-9A2E-97B1EB555C20}" presName="gear2srcNode" presStyleLbl="node1" presStyleIdx="1" presStyleCnt="3"/>
      <dgm:spPr/>
      <dgm:t>
        <a:bodyPr/>
        <a:lstStyle/>
        <a:p>
          <a:endParaRPr lang="en-US"/>
        </a:p>
      </dgm:t>
    </dgm:pt>
    <dgm:pt modelId="{B7F36AEE-6997-4F83-B7B7-5E72227FF8A6}" type="pres">
      <dgm:prSet presAssocID="{1BCD50E1-3D97-4AC5-9A2E-97B1EB555C20}" presName="gear2dstNode" presStyleLbl="node1" presStyleIdx="1" presStyleCnt="3"/>
      <dgm:spPr/>
      <dgm:t>
        <a:bodyPr/>
        <a:lstStyle/>
        <a:p>
          <a:endParaRPr lang="en-US"/>
        </a:p>
      </dgm:t>
    </dgm:pt>
    <dgm:pt modelId="{103CD309-35A5-447D-86E3-837873AED06F}" type="pres">
      <dgm:prSet presAssocID="{658C42E6-D4A1-41EA-95A1-B1F63D3B810C}" presName="gear3" presStyleLbl="node1" presStyleIdx="2" presStyleCnt="3" custLinFactNeighborX="3446"/>
      <dgm:spPr/>
      <dgm:t>
        <a:bodyPr/>
        <a:lstStyle/>
        <a:p>
          <a:endParaRPr lang="en-US"/>
        </a:p>
      </dgm:t>
    </dgm:pt>
    <dgm:pt modelId="{347DF765-6149-4629-A599-9B10514F5129}" type="pres">
      <dgm:prSet presAssocID="{658C42E6-D4A1-41EA-95A1-B1F63D3B810C}" presName="gear3tx" presStyleLbl="node1" presStyleIdx="2" presStyleCnt="3">
        <dgm:presLayoutVars>
          <dgm:chMax val="1"/>
          <dgm:bulletEnabled val="1"/>
        </dgm:presLayoutVars>
      </dgm:prSet>
      <dgm:spPr/>
      <dgm:t>
        <a:bodyPr/>
        <a:lstStyle/>
        <a:p>
          <a:endParaRPr lang="en-US"/>
        </a:p>
      </dgm:t>
    </dgm:pt>
    <dgm:pt modelId="{C56454F8-CE67-402A-8781-B5F82AC88BD1}" type="pres">
      <dgm:prSet presAssocID="{658C42E6-D4A1-41EA-95A1-B1F63D3B810C}" presName="gear3srcNode" presStyleLbl="node1" presStyleIdx="2" presStyleCnt="3"/>
      <dgm:spPr/>
      <dgm:t>
        <a:bodyPr/>
        <a:lstStyle/>
        <a:p>
          <a:endParaRPr lang="en-US"/>
        </a:p>
      </dgm:t>
    </dgm:pt>
    <dgm:pt modelId="{DAECBAE1-0849-4F47-832D-A57C6444A8E6}" type="pres">
      <dgm:prSet presAssocID="{658C42E6-D4A1-41EA-95A1-B1F63D3B810C}" presName="gear3dstNode" presStyleLbl="node1" presStyleIdx="2" presStyleCnt="3"/>
      <dgm:spPr/>
      <dgm:t>
        <a:bodyPr/>
        <a:lstStyle/>
        <a:p>
          <a:endParaRPr lang="en-US"/>
        </a:p>
      </dgm:t>
    </dgm:pt>
    <dgm:pt modelId="{436B6EF5-0E59-4815-BF18-D4031C67B663}" type="pres">
      <dgm:prSet presAssocID="{EFA472FB-6D1C-4A02-954F-80B054BB609F}" presName="connector1" presStyleLbl="sibTrans2D1" presStyleIdx="0" presStyleCnt="3"/>
      <dgm:spPr/>
      <dgm:t>
        <a:bodyPr/>
        <a:lstStyle/>
        <a:p>
          <a:endParaRPr lang="en-US"/>
        </a:p>
      </dgm:t>
    </dgm:pt>
    <dgm:pt modelId="{3EB0CB1C-109F-4E7B-9EAD-A138A61F7EB7}" type="pres">
      <dgm:prSet presAssocID="{FAF82FB6-D8D5-4F89-BC8D-CC8BB743C595}" presName="connector2" presStyleLbl="sibTrans2D1" presStyleIdx="1" presStyleCnt="3"/>
      <dgm:spPr/>
      <dgm:t>
        <a:bodyPr/>
        <a:lstStyle/>
        <a:p>
          <a:endParaRPr lang="en-US"/>
        </a:p>
      </dgm:t>
    </dgm:pt>
    <dgm:pt modelId="{29C90E71-BF04-4D7E-94B1-CD86DD970ACC}" type="pres">
      <dgm:prSet presAssocID="{C1AE2AEE-D442-4BD7-B67C-2F8BAE722922}" presName="connector3" presStyleLbl="sibTrans2D1" presStyleIdx="2" presStyleCnt="3"/>
      <dgm:spPr/>
      <dgm:t>
        <a:bodyPr/>
        <a:lstStyle/>
        <a:p>
          <a:endParaRPr lang="en-US"/>
        </a:p>
      </dgm:t>
    </dgm:pt>
  </dgm:ptLst>
  <dgm:cxnLst>
    <dgm:cxn modelId="{0FBBD208-9D2E-4234-A80E-ACBD4DF8C148}" type="presOf" srcId="{E9EA9592-98BB-4643-A87F-CDC4F7D5794D}" destId="{7E196B1C-EA81-455D-B73E-B4DA57E62A3F}" srcOrd="0" destOrd="0" presId="urn:microsoft.com/office/officeart/2005/8/layout/gear1"/>
    <dgm:cxn modelId="{ED009834-191A-46AB-8E16-20FA63A30B18}" type="presOf" srcId="{658C42E6-D4A1-41EA-95A1-B1F63D3B810C}" destId="{347DF765-6149-4629-A599-9B10514F5129}" srcOrd="1" destOrd="0" presId="urn:microsoft.com/office/officeart/2005/8/layout/gear1"/>
    <dgm:cxn modelId="{06DD27EC-A903-48D8-BE12-457E3496C8A4}" type="presOf" srcId="{C1AE2AEE-D442-4BD7-B67C-2F8BAE722922}" destId="{29C90E71-BF04-4D7E-94B1-CD86DD970ACC}" srcOrd="0" destOrd="0" presId="urn:microsoft.com/office/officeart/2005/8/layout/gear1"/>
    <dgm:cxn modelId="{4BBE5B74-6D40-4007-8B40-62EA4913CC60}" type="presOf" srcId="{E9EA9592-98BB-4643-A87F-CDC4F7D5794D}" destId="{E5CEFB30-AE15-4FFE-90DB-04C8BE3080B1}" srcOrd="1" destOrd="0" presId="urn:microsoft.com/office/officeart/2005/8/layout/gear1"/>
    <dgm:cxn modelId="{307BE463-AC79-47CF-BB80-C4DEC57C075D}" type="presOf" srcId="{658C42E6-D4A1-41EA-95A1-B1F63D3B810C}" destId="{C56454F8-CE67-402A-8781-B5F82AC88BD1}" srcOrd="2" destOrd="0" presId="urn:microsoft.com/office/officeart/2005/8/layout/gear1"/>
    <dgm:cxn modelId="{E91E2597-74CF-442A-ADF1-37C1A5B9BC26}" type="presOf" srcId="{658C42E6-D4A1-41EA-95A1-B1F63D3B810C}" destId="{DAECBAE1-0849-4F47-832D-A57C6444A8E6}" srcOrd="3" destOrd="0" presId="urn:microsoft.com/office/officeart/2005/8/layout/gear1"/>
    <dgm:cxn modelId="{2F63AA74-B5BF-4225-8F3A-40E3BF882C35}" type="presOf" srcId="{E9EA9592-98BB-4643-A87F-CDC4F7D5794D}" destId="{15F64E8A-05C6-484E-A523-2659A4F1D69E}" srcOrd="2" destOrd="0" presId="urn:microsoft.com/office/officeart/2005/8/layout/gear1"/>
    <dgm:cxn modelId="{8A585EB6-475D-452A-9586-1D93FEDEE38F}" type="presOf" srcId="{658C42E6-D4A1-41EA-95A1-B1F63D3B810C}" destId="{103CD309-35A5-447D-86E3-837873AED06F}" srcOrd="0" destOrd="0" presId="urn:microsoft.com/office/officeart/2005/8/layout/gear1"/>
    <dgm:cxn modelId="{D81FB153-C146-4D6C-896B-0FDA9FE99039}" srcId="{D868997B-46D9-487C-8AFB-A0AE7C317A82}" destId="{E9EA9592-98BB-4643-A87F-CDC4F7D5794D}" srcOrd="0" destOrd="0" parTransId="{E4E22A8A-2BC1-4694-B40C-583C547B93A2}" sibTransId="{EFA472FB-6D1C-4A02-954F-80B054BB609F}"/>
    <dgm:cxn modelId="{D33091AB-011A-4CA6-826D-C02FDD4135A0}" type="presOf" srcId="{FAF82FB6-D8D5-4F89-BC8D-CC8BB743C595}" destId="{3EB0CB1C-109F-4E7B-9EAD-A138A61F7EB7}" srcOrd="0" destOrd="0" presId="urn:microsoft.com/office/officeart/2005/8/layout/gear1"/>
    <dgm:cxn modelId="{274ED217-EC97-43E5-8976-3719504C169E}" type="presOf" srcId="{1BCD50E1-3D97-4AC5-9A2E-97B1EB555C20}" destId="{F64C30C5-303E-46AE-8730-374A058A6B56}" srcOrd="1" destOrd="0" presId="urn:microsoft.com/office/officeart/2005/8/layout/gear1"/>
    <dgm:cxn modelId="{AC1D44E3-86E1-40DB-9568-2569773A0C1D}" type="presOf" srcId="{1BCD50E1-3D97-4AC5-9A2E-97B1EB555C20}" destId="{E4F0124C-2DBE-4675-9252-06DD1D46F1AF}" srcOrd="0" destOrd="0" presId="urn:microsoft.com/office/officeart/2005/8/layout/gear1"/>
    <dgm:cxn modelId="{CA586D62-C5B7-46D6-BD36-F223766D360C}" srcId="{D868997B-46D9-487C-8AFB-A0AE7C317A82}" destId="{658C42E6-D4A1-41EA-95A1-B1F63D3B810C}" srcOrd="2" destOrd="0" parTransId="{C9D0BFE2-B968-43EC-A39F-8DA6E27FC98B}" sibTransId="{C1AE2AEE-D442-4BD7-B67C-2F8BAE722922}"/>
    <dgm:cxn modelId="{E2339503-2DC9-47DE-89ED-E8BE29E330D9}" srcId="{D868997B-46D9-487C-8AFB-A0AE7C317A82}" destId="{1BCD50E1-3D97-4AC5-9A2E-97B1EB555C20}" srcOrd="1" destOrd="0" parTransId="{58197052-A526-483A-89EB-7B58D948151B}" sibTransId="{FAF82FB6-D8D5-4F89-BC8D-CC8BB743C595}"/>
    <dgm:cxn modelId="{8689BE54-48D5-43DA-A511-6452998EB0DE}" type="presOf" srcId="{1BCD50E1-3D97-4AC5-9A2E-97B1EB555C20}" destId="{B7F36AEE-6997-4F83-B7B7-5E72227FF8A6}" srcOrd="2" destOrd="0" presId="urn:microsoft.com/office/officeart/2005/8/layout/gear1"/>
    <dgm:cxn modelId="{91603F28-8A79-4DE6-800D-2193ABA121E0}" type="presOf" srcId="{EFA472FB-6D1C-4A02-954F-80B054BB609F}" destId="{436B6EF5-0E59-4815-BF18-D4031C67B663}" srcOrd="0" destOrd="0" presId="urn:microsoft.com/office/officeart/2005/8/layout/gear1"/>
    <dgm:cxn modelId="{02517A40-F2A3-46C4-899A-967D502D7083}" type="presOf" srcId="{D868997B-46D9-487C-8AFB-A0AE7C317A82}" destId="{EEC3F3BB-3925-4B82-81D2-F2578651A137}" srcOrd="0" destOrd="0" presId="urn:microsoft.com/office/officeart/2005/8/layout/gear1"/>
    <dgm:cxn modelId="{7D4ABDCC-2655-439C-94FF-888FB2AEF8B4}" type="presParOf" srcId="{EEC3F3BB-3925-4B82-81D2-F2578651A137}" destId="{7E196B1C-EA81-455D-B73E-B4DA57E62A3F}" srcOrd="0" destOrd="0" presId="urn:microsoft.com/office/officeart/2005/8/layout/gear1"/>
    <dgm:cxn modelId="{4FFCC959-2D1A-47E2-93FE-7086BD11530C}" type="presParOf" srcId="{EEC3F3BB-3925-4B82-81D2-F2578651A137}" destId="{E5CEFB30-AE15-4FFE-90DB-04C8BE3080B1}" srcOrd="1" destOrd="0" presId="urn:microsoft.com/office/officeart/2005/8/layout/gear1"/>
    <dgm:cxn modelId="{173E7CDE-A0C1-459A-9CB1-EBE0DF3FE1C5}" type="presParOf" srcId="{EEC3F3BB-3925-4B82-81D2-F2578651A137}" destId="{15F64E8A-05C6-484E-A523-2659A4F1D69E}" srcOrd="2" destOrd="0" presId="urn:microsoft.com/office/officeart/2005/8/layout/gear1"/>
    <dgm:cxn modelId="{5E922388-9FBD-4F16-8426-4A43C0336928}" type="presParOf" srcId="{EEC3F3BB-3925-4B82-81D2-F2578651A137}" destId="{E4F0124C-2DBE-4675-9252-06DD1D46F1AF}" srcOrd="3" destOrd="0" presId="urn:microsoft.com/office/officeart/2005/8/layout/gear1"/>
    <dgm:cxn modelId="{79CFBE51-5B4E-4E1F-87C1-21E2FF74C549}" type="presParOf" srcId="{EEC3F3BB-3925-4B82-81D2-F2578651A137}" destId="{F64C30C5-303E-46AE-8730-374A058A6B56}" srcOrd="4" destOrd="0" presId="urn:microsoft.com/office/officeart/2005/8/layout/gear1"/>
    <dgm:cxn modelId="{FD61B09C-B3D6-4A7E-8CB7-9F88893FD9F6}" type="presParOf" srcId="{EEC3F3BB-3925-4B82-81D2-F2578651A137}" destId="{B7F36AEE-6997-4F83-B7B7-5E72227FF8A6}" srcOrd="5" destOrd="0" presId="urn:microsoft.com/office/officeart/2005/8/layout/gear1"/>
    <dgm:cxn modelId="{1806BF64-902A-4668-B41E-46C4B264F266}" type="presParOf" srcId="{EEC3F3BB-3925-4B82-81D2-F2578651A137}" destId="{103CD309-35A5-447D-86E3-837873AED06F}" srcOrd="6" destOrd="0" presId="urn:microsoft.com/office/officeart/2005/8/layout/gear1"/>
    <dgm:cxn modelId="{974B20AA-7897-4060-8452-4572770DF857}" type="presParOf" srcId="{EEC3F3BB-3925-4B82-81D2-F2578651A137}" destId="{347DF765-6149-4629-A599-9B10514F5129}" srcOrd="7" destOrd="0" presId="urn:microsoft.com/office/officeart/2005/8/layout/gear1"/>
    <dgm:cxn modelId="{4CC01BF9-B348-44D2-831C-D5033E2F0635}" type="presParOf" srcId="{EEC3F3BB-3925-4B82-81D2-F2578651A137}" destId="{C56454F8-CE67-402A-8781-B5F82AC88BD1}" srcOrd="8" destOrd="0" presId="urn:microsoft.com/office/officeart/2005/8/layout/gear1"/>
    <dgm:cxn modelId="{2270A119-E0A5-4DAA-BFEA-B368A2F633B2}" type="presParOf" srcId="{EEC3F3BB-3925-4B82-81D2-F2578651A137}" destId="{DAECBAE1-0849-4F47-832D-A57C6444A8E6}" srcOrd="9" destOrd="0" presId="urn:microsoft.com/office/officeart/2005/8/layout/gear1"/>
    <dgm:cxn modelId="{F0318668-FC3E-4040-ACAF-68FE1AAEB31C}" type="presParOf" srcId="{EEC3F3BB-3925-4B82-81D2-F2578651A137}" destId="{436B6EF5-0E59-4815-BF18-D4031C67B663}" srcOrd="10" destOrd="0" presId="urn:microsoft.com/office/officeart/2005/8/layout/gear1"/>
    <dgm:cxn modelId="{A14E650A-C612-46DF-B3B6-DD3E0E81A27F}" type="presParOf" srcId="{EEC3F3BB-3925-4B82-81D2-F2578651A137}" destId="{3EB0CB1C-109F-4E7B-9EAD-A138A61F7EB7}" srcOrd="11" destOrd="0" presId="urn:microsoft.com/office/officeart/2005/8/layout/gear1"/>
    <dgm:cxn modelId="{727874C2-644E-4CDB-9BE7-6D556F3AF024}" type="presParOf" srcId="{EEC3F3BB-3925-4B82-81D2-F2578651A137}" destId="{29C90E71-BF04-4D7E-94B1-CD86DD970ACC}" srcOrd="12" destOrd="0" presId="urn:microsoft.com/office/officeart/2005/8/layout/gear1"/>
  </dgm:cxnLst>
  <dgm:bg>
    <a:solidFill>
      <a:schemeClr val="tx2">
        <a:lumMod val="50000"/>
        <a:lumOff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DB6F5-F301-4871-9432-9BAB3F129FDD}" type="doc">
      <dgm:prSet loTypeId="urn:microsoft.com/office/officeart/2005/8/layout/arrow3" loCatId="relationship" qsTypeId="urn:microsoft.com/office/officeart/2005/8/quickstyle/3d1" qsCatId="3D" csTypeId="urn:microsoft.com/office/officeart/2005/8/colors/accent4_5" csCatId="accent4" phldr="1"/>
      <dgm:spPr/>
      <dgm:t>
        <a:bodyPr/>
        <a:lstStyle/>
        <a:p>
          <a:endParaRPr lang="en-US"/>
        </a:p>
      </dgm:t>
    </dgm:pt>
    <dgm:pt modelId="{B154AF9D-F25E-405E-91A6-9AF2F2184BEF}">
      <dgm:prSet phldrT="[Text]"/>
      <dgm:spPr/>
      <dgm:t>
        <a:bodyPr/>
        <a:lstStyle/>
        <a:p>
          <a:r>
            <a:rPr lang="en-US" dirty="0" smtClean="0"/>
            <a:t>PERFORMANCE</a:t>
          </a:r>
          <a:endParaRPr lang="en-US" dirty="0"/>
        </a:p>
      </dgm:t>
    </dgm:pt>
    <dgm:pt modelId="{32177209-CA0F-4481-BD09-B7AF49EE0A3B}" type="parTrans" cxnId="{3B94CBD0-3CCF-4D05-9DF6-EAF40ECEEB68}">
      <dgm:prSet/>
      <dgm:spPr/>
      <dgm:t>
        <a:bodyPr/>
        <a:lstStyle/>
        <a:p>
          <a:endParaRPr lang="en-US"/>
        </a:p>
      </dgm:t>
    </dgm:pt>
    <dgm:pt modelId="{B4F7975C-4C4A-478C-AD44-E20E6CDA6862}" type="sibTrans" cxnId="{3B94CBD0-3CCF-4D05-9DF6-EAF40ECEEB68}">
      <dgm:prSet/>
      <dgm:spPr/>
      <dgm:t>
        <a:bodyPr/>
        <a:lstStyle/>
        <a:p>
          <a:endParaRPr lang="en-US"/>
        </a:p>
      </dgm:t>
    </dgm:pt>
    <dgm:pt modelId="{8AC6F98B-78CD-4039-8E02-3E93D0187DF6}">
      <dgm:prSet phldrT="[Text]"/>
      <dgm:spPr/>
      <dgm:t>
        <a:bodyPr/>
        <a:lstStyle/>
        <a:p>
          <a:r>
            <a:rPr lang="en-US" dirty="0" smtClean="0"/>
            <a:t>STANDARDS</a:t>
          </a:r>
          <a:endParaRPr lang="en-US" dirty="0"/>
        </a:p>
      </dgm:t>
    </dgm:pt>
    <dgm:pt modelId="{677D4BCF-2A08-43AA-A0F3-816CA037D4F8}" type="parTrans" cxnId="{FD11BC19-21C5-4A0C-838C-FF4306598868}">
      <dgm:prSet/>
      <dgm:spPr/>
      <dgm:t>
        <a:bodyPr/>
        <a:lstStyle/>
        <a:p>
          <a:endParaRPr lang="en-US"/>
        </a:p>
      </dgm:t>
    </dgm:pt>
    <dgm:pt modelId="{1A5D3E5A-991E-44AC-AAA4-377AB70AACD6}" type="sibTrans" cxnId="{FD11BC19-21C5-4A0C-838C-FF4306598868}">
      <dgm:prSet/>
      <dgm:spPr/>
      <dgm:t>
        <a:bodyPr/>
        <a:lstStyle/>
        <a:p>
          <a:endParaRPr lang="en-US"/>
        </a:p>
      </dgm:t>
    </dgm:pt>
    <dgm:pt modelId="{B25FBD6C-CC73-4839-9F01-2184125F3F19}" type="pres">
      <dgm:prSet presAssocID="{E97DB6F5-F301-4871-9432-9BAB3F129FDD}" presName="compositeShape" presStyleCnt="0">
        <dgm:presLayoutVars>
          <dgm:chMax val="2"/>
          <dgm:dir/>
          <dgm:resizeHandles val="exact"/>
        </dgm:presLayoutVars>
      </dgm:prSet>
      <dgm:spPr/>
      <dgm:t>
        <a:bodyPr/>
        <a:lstStyle/>
        <a:p>
          <a:endParaRPr lang="en-US"/>
        </a:p>
      </dgm:t>
    </dgm:pt>
    <dgm:pt modelId="{E85B1130-0247-4895-AEC9-8E83FB63DD43}" type="pres">
      <dgm:prSet presAssocID="{E97DB6F5-F301-4871-9432-9BAB3F129FDD}" presName="divider" presStyleLbl="fgShp" presStyleIdx="0" presStyleCnt="1"/>
      <dgm:spPr/>
    </dgm:pt>
    <dgm:pt modelId="{87EE1276-6C37-41C2-B353-AD355A3AEB53}" type="pres">
      <dgm:prSet presAssocID="{B154AF9D-F25E-405E-91A6-9AF2F2184BEF}" presName="downArrow" presStyleLbl="node1" presStyleIdx="0" presStyleCnt="2"/>
      <dgm:spPr>
        <a:solidFill>
          <a:srgbClr val="002060"/>
        </a:solidFill>
      </dgm:spPr>
    </dgm:pt>
    <dgm:pt modelId="{E1735007-6506-4BD3-8CC1-B85FE958862E}" type="pres">
      <dgm:prSet presAssocID="{B154AF9D-F25E-405E-91A6-9AF2F2184BEF}" presName="downArrowText" presStyleLbl="revTx" presStyleIdx="0" presStyleCnt="2">
        <dgm:presLayoutVars>
          <dgm:bulletEnabled val="1"/>
        </dgm:presLayoutVars>
      </dgm:prSet>
      <dgm:spPr/>
      <dgm:t>
        <a:bodyPr/>
        <a:lstStyle/>
        <a:p>
          <a:endParaRPr lang="en-US"/>
        </a:p>
      </dgm:t>
    </dgm:pt>
    <dgm:pt modelId="{30F86365-B294-4600-B7AD-33E9978955E7}" type="pres">
      <dgm:prSet presAssocID="{8AC6F98B-78CD-4039-8E02-3E93D0187DF6}" presName="upArrow" presStyleLbl="node1" presStyleIdx="1" presStyleCnt="2"/>
      <dgm:spPr>
        <a:solidFill>
          <a:srgbClr val="002060"/>
        </a:solidFill>
      </dgm:spPr>
    </dgm:pt>
    <dgm:pt modelId="{2DA44CF2-63B7-43B9-B85E-18317E4AF1A6}" type="pres">
      <dgm:prSet presAssocID="{8AC6F98B-78CD-4039-8E02-3E93D0187DF6}" presName="upArrowText" presStyleLbl="revTx" presStyleIdx="1" presStyleCnt="2">
        <dgm:presLayoutVars>
          <dgm:bulletEnabled val="1"/>
        </dgm:presLayoutVars>
      </dgm:prSet>
      <dgm:spPr/>
      <dgm:t>
        <a:bodyPr/>
        <a:lstStyle/>
        <a:p>
          <a:endParaRPr lang="en-US"/>
        </a:p>
      </dgm:t>
    </dgm:pt>
  </dgm:ptLst>
  <dgm:cxnLst>
    <dgm:cxn modelId="{FD11BC19-21C5-4A0C-838C-FF4306598868}" srcId="{E97DB6F5-F301-4871-9432-9BAB3F129FDD}" destId="{8AC6F98B-78CD-4039-8E02-3E93D0187DF6}" srcOrd="1" destOrd="0" parTransId="{677D4BCF-2A08-43AA-A0F3-816CA037D4F8}" sibTransId="{1A5D3E5A-991E-44AC-AAA4-377AB70AACD6}"/>
    <dgm:cxn modelId="{6F11EF0C-468E-4CA8-B69D-07E09FA0E898}" type="presOf" srcId="{E97DB6F5-F301-4871-9432-9BAB3F129FDD}" destId="{B25FBD6C-CC73-4839-9F01-2184125F3F19}" srcOrd="0" destOrd="0" presId="urn:microsoft.com/office/officeart/2005/8/layout/arrow3"/>
    <dgm:cxn modelId="{3B94CBD0-3CCF-4D05-9DF6-EAF40ECEEB68}" srcId="{E97DB6F5-F301-4871-9432-9BAB3F129FDD}" destId="{B154AF9D-F25E-405E-91A6-9AF2F2184BEF}" srcOrd="0" destOrd="0" parTransId="{32177209-CA0F-4481-BD09-B7AF49EE0A3B}" sibTransId="{B4F7975C-4C4A-478C-AD44-E20E6CDA6862}"/>
    <dgm:cxn modelId="{52CBE990-FEF8-4E88-A5F1-F6FEDF3C1902}" type="presOf" srcId="{B154AF9D-F25E-405E-91A6-9AF2F2184BEF}" destId="{E1735007-6506-4BD3-8CC1-B85FE958862E}" srcOrd="0" destOrd="0" presId="urn:microsoft.com/office/officeart/2005/8/layout/arrow3"/>
    <dgm:cxn modelId="{96C4386B-2C39-4E26-A733-05D22F404F50}" type="presOf" srcId="{8AC6F98B-78CD-4039-8E02-3E93D0187DF6}" destId="{2DA44CF2-63B7-43B9-B85E-18317E4AF1A6}" srcOrd="0" destOrd="0" presId="urn:microsoft.com/office/officeart/2005/8/layout/arrow3"/>
    <dgm:cxn modelId="{6A2AC74F-E837-4E1D-AF25-E5D9BD8C30A1}" type="presParOf" srcId="{B25FBD6C-CC73-4839-9F01-2184125F3F19}" destId="{E85B1130-0247-4895-AEC9-8E83FB63DD43}" srcOrd="0" destOrd="0" presId="urn:microsoft.com/office/officeart/2005/8/layout/arrow3"/>
    <dgm:cxn modelId="{F36D99EE-D3BB-46BC-AFDE-EEEC0DFCE872}" type="presParOf" srcId="{B25FBD6C-CC73-4839-9F01-2184125F3F19}" destId="{87EE1276-6C37-41C2-B353-AD355A3AEB53}" srcOrd="1" destOrd="0" presId="urn:microsoft.com/office/officeart/2005/8/layout/arrow3"/>
    <dgm:cxn modelId="{E83D7556-51E0-4692-B944-DB3B4AA6A5A6}" type="presParOf" srcId="{B25FBD6C-CC73-4839-9F01-2184125F3F19}" destId="{E1735007-6506-4BD3-8CC1-B85FE958862E}" srcOrd="2" destOrd="0" presId="urn:microsoft.com/office/officeart/2005/8/layout/arrow3"/>
    <dgm:cxn modelId="{F044C2ED-D049-4C8A-A390-C30AC16D0597}" type="presParOf" srcId="{B25FBD6C-CC73-4839-9F01-2184125F3F19}" destId="{30F86365-B294-4600-B7AD-33E9978955E7}" srcOrd="3" destOrd="0" presId="urn:microsoft.com/office/officeart/2005/8/layout/arrow3"/>
    <dgm:cxn modelId="{2B707605-5DD7-4CFE-8993-A71DEB9D0713}" type="presParOf" srcId="{B25FBD6C-CC73-4839-9F01-2184125F3F19}" destId="{2DA44CF2-63B7-43B9-B85E-18317E4AF1A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1"/>
            <a:ext cx="3169265" cy="480141"/>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7209" eaLnBrk="1" hangingPunct="1">
              <a:defRPr sz="1200">
                <a:latin typeface="Times New Roman" pitchFamily="18" charset="0"/>
              </a:defRPr>
            </a:lvl1pPr>
          </a:lstStyle>
          <a:p>
            <a:pPr>
              <a:defRPr/>
            </a:pPr>
            <a:endParaRPr lang="en-US" dirty="0"/>
          </a:p>
        </p:txBody>
      </p:sp>
      <p:sp>
        <p:nvSpPr>
          <p:cNvPr id="56323" name="Rectangle 3"/>
          <p:cNvSpPr>
            <a:spLocks noGrp="1" noChangeArrowheads="1"/>
          </p:cNvSpPr>
          <p:nvPr>
            <p:ph type="dt" sz="quarter" idx="1"/>
          </p:nvPr>
        </p:nvSpPr>
        <p:spPr bwMode="auto">
          <a:xfrm>
            <a:off x="4145937" y="1"/>
            <a:ext cx="3169265" cy="480141"/>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7209" eaLnBrk="1" hangingPunct="1">
              <a:defRPr sz="1200">
                <a:latin typeface="Times New Roman" pitchFamily="18" charset="0"/>
              </a:defRPr>
            </a:lvl1pPr>
          </a:lstStyle>
          <a:p>
            <a:pPr>
              <a:defRPr/>
            </a:pPr>
            <a:endParaRPr lang="en-US" dirty="0"/>
          </a:p>
        </p:txBody>
      </p:sp>
      <p:sp>
        <p:nvSpPr>
          <p:cNvPr id="56324" name="Rectangle 4"/>
          <p:cNvSpPr>
            <a:spLocks noGrp="1" noChangeArrowheads="1"/>
          </p:cNvSpPr>
          <p:nvPr>
            <p:ph type="ftr" sz="quarter" idx="2"/>
          </p:nvPr>
        </p:nvSpPr>
        <p:spPr bwMode="auto">
          <a:xfrm>
            <a:off x="0" y="9121059"/>
            <a:ext cx="3169265" cy="480141"/>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7209" eaLnBrk="1" hangingPunct="1">
              <a:defRPr sz="1200">
                <a:latin typeface="Times New Roman" pitchFamily="18" charset="0"/>
              </a:defRPr>
            </a:lvl1pPr>
          </a:lstStyle>
          <a:p>
            <a:pPr>
              <a:defRPr/>
            </a:pPr>
            <a:endParaRPr lang="en-US" dirty="0"/>
          </a:p>
        </p:txBody>
      </p:sp>
      <p:sp>
        <p:nvSpPr>
          <p:cNvPr id="56325" name="Rectangle 5"/>
          <p:cNvSpPr>
            <a:spLocks noGrp="1" noChangeArrowheads="1"/>
          </p:cNvSpPr>
          <p:nvPr>
            <p:ph type="sldNum" sz="quarter" idx="3"/>
          </p:nvPr>
        </p:nvSpPr>
        <p:spPr bwMode="auto">
          <a:xfrm>
            <a:off x="4145937" y="9121059"/>
            <a:ext cx="3169265" cy="480141"/>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7209" eaLnBrk="1" hangingPunct="1">
              <a:defRPr sz="1200">
                <a:latin typeface="Times New Roman" panose="02020603050405020304" pitchFamily="18" charset="0"/>
              </a:defRPr>
            </a:lvl1pPr>
          </a:lstStyle>
          <a:p>
            <a:pPr>
              <a:defRPr/>
            </a:pPr>
            <a:fld id="{2EAF980C-27D4-4B7B-8AD2-6637D497132E}" type="slidenum">
              <a:rPr lang="en-US" altLang="en-US"/>
              <a:pPr>
                <a:defRPr/>
              </a:pPr>
              <a:t>‹#›</a:t>
            </a:fld>
            <a:endParaRPr lang="en-US" altLang="en-US" dirty="0"/>
          </a:p>
        </p:txBody>
      </p:sp>
    </p:spTree>
    <p:extLst>
      <p:ext uri="{BB962C8B-B14F-4D97-AF65-F5344CB8AC3E}">
        <p14:creationId xmlns:p14="http://schemas.microsoft.com/office/powerpoint/2010/main" val="411967708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1"/>
            <a:ext cx="3169265" cy="480141"/>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7209" eaLnBrk="1" hangingPunct="1">
              <a:defRPr sz="1200">
                <a:latin typeface="Tahoma" pitchFamily="34" charset="0"/>
              </a:defRPr>
            </a:lvl1pPr>
          </a:lstStyle>
          <a:p>
            <a:pPr>
              <a:defRPr/>
            </a:pPr>
            <a:endParaRPr lang="en-US" dirty="0"/>
          </a:p>
        </p:txBody>
      </p:sp>
      <p:sp>
        <p:nvSpPr>
          <p:cNvPr id="19459" name="Rectangle 3"/>
          <p:cNvSpPr>
            <a:spLocks noGrp="1" noChangeArrowheads="1"/>
          </p:cNvSpPr>
          <p:nvPr>
            <p:ph type="dt" idx="1"/>
          </p:nvPr>
        </p:nvSpPr>
        <p:spPr bwMode="auto">
          <a:xfrm>
            <a:off x="4145937" y="1"/>
            <a:ext cx="3169265" cy="480141"/>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7209" eaLnBrk="1" hangingPunct="1">
              <a:defRPr sz="1200">
                <a:latin typeface="Tahoma" pitchFamily="34"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75034" y="4560531"/>
            <a:ext cx="5365135" cy="4321266"/>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21059"/>
            <a:ext cx="3169265" cy="480141"/>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7209" eaLnBrk="1" hangingPunct="1">
              <a:defRPr sz="1200">
                <a:latin typeface="Tahoma" pitchFamily="34" charset="0"/>
              </a:defRPr>
            </a:lvl1pPr>
          </a:lstStyle>
          <a:p>
            <a:pPr>
              <a:defRPr/>
            </a:pPr>
            <a:endParaRPr lang="en-US" dirty="0"/>
          </a:p>
        </p:txBody>
      </p:sp>
      <p:sp>
        <p:nvSpPr>
          <p:cNvPr id="19463" name="Rectangle 7"/>
          <p:cNvSpPr>
            <a:spLocks noGrp="1" noChangeArrowheads="1"/>
          </p:cNvSpPr>
          <p:nvPr>
            <p:ph type="sldNum" sz="quarter" idx="5"/>
          </p:nvPr>
        </p:nvSpPr>
        <p:spPr bwMode="auto">
          <a:xfrm>
            <a:off x="4145937" y="9121059"/>
            <a:ext cx="3169265" cy="480141"/>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7209" eaLnBrk="1" hangingPunct="1">
              <a:defRPr sz="1200">
                <a:latin typeface="Tahoma" panose="020B0604030504040204" pitchFamily="34" charset="0"/>
              </a:defRPr>
            </a:lvl1pPr>
          </a:lstStyle>
          <a:p>
            <a:pPr>
              <a:defRPr/>
            </a:pPr>
            <a:fld id="{5BAC3859-59AC-4397-83CA-234A9AED00FC}" type="slidenum">
              <a:rPr lang="en-US" altLang="en-US"/>
              <a:pPr>
                <a:defRPr/>
              </a:pPr>
              <a:t>‹#›</a:t>
            </a:fld>
            <a:endParaRPr lang="en-US" altLang="en-US" dirty="0"/>
          </a:p>
        </p:txBody>
      </p:sp>
    </p:spTree>
    <p:extLst>
      <p:ext uri="{BB962C8B-B14F-4D97-AF65-F5344CB8AC3E}">
        <p14:creationId xmlns:p14="http://schemas.microsoft.com/office/powerpoint/2010/main" val="308639492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Poll </a:t>
            </a:r>
            <a:r>
              <a:rPr lang="en-US" altLang="en-US" dirty="0" smtClean="0">
                <a:latin typeface="Arial" panose="020B0604020202020204" pitchFamily="34" charset="0"/>
                <a:ea typeface="ＭＳ Ｐゴシック" panose="020B0600070205080204" pitchFamily="34" charset="-128"/>
              </a:rPr>
              <a:t>Question:</a:t>
            </a:r>
            <a:endParaRPr lang="en-US" altLang="en-US" dirty="0">
              <a:latin typeface="Arial" panose="020B0604020202020204" pitchFamily="34" charset="0"/>
              <a:ea typeface="ＭＳ Ｐゴシック" panose="020B0600070205080204" pitchFamily="34" charset="-128"/>
            </a:endParaRPr>
          </a:p>
          <a:p>
            <a:r>
              <a:rPr lang="en-US" sz="1000" kern="1200" dirty="0" smtClean="0">
                <a:solidFill>
                  <a:schemeClr val="tx1"/>
                </a:solidFill>
                <a:effectLst/>
                <a:latin typeface="Arial" charset="0"/>
                <a:ea typeface="+mn-ea"/>
                <a:cs typeface="+mn-cs"/>
              </a:rPr>
              <a:t>What do you hope to get out of this session? (SELECT MULTIPLE)</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General information about post-construction stormwater BMPs.</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Information about how your document can help me.</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How to use the tool.</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Other “insert short answer”</a:t>
            </a:r>
          </a:p>
          <a:p>
            <a:pPr lvl="1"/>
            <a:endParaRPr lang="en-US" sz="1000" kern="1200" dirty="0" smtClean="0">
              <a:solidFill>
                <a:schemeClr val="tx1"/>
              </a:solidFill>
              <a:effectLst/>
              <a:latin typeface="Arial" charset="0"/>
              <a:ea typeface="+mn-ea"/>
              <a:cs typeface="+mn-cs"/>
            </a:endParaRPr>
          </a:p>
          <a:p>
            <a:pPr lvl="1"/>
            <a:endParaRPr lang="en-US" sz="1000" kern="1200" dirty="0" smtClean="0">
              <a:solidFill>
                <a:schemeClr val="tx1"/>
              </a:solidFill>
              <a:effectLst/>
              <a:latin typeface="Arial" charset="0"/>
              <a:ea typeface="+mn-ea"/>
              <a:cs typeface="+mn-cs"/>
            </a:endParaRPr>
          </a:p>
          <a:p>
            <a:pPr lvl="1"/>
            <a:endParaRPr lang="en-US" sz="1000" kern="1200" dirty="0" smtClean="0">
              <a:solidFill>
                <a:schemeClr val="tx1"/>
              </a:solidFill>
              <a:effectLst/>
              <a:latin typeface="Arial" charset="0"/>
              <a:ea typeface="+mn-ea"/>
              <a:cs typeface="+mn-cs"/>
            </a:endParaRPr>
          </a:p>
          <a:p>
            <a:endParaRPr lang="en-US" altLang="en-US" dirty="0">
              <a:latin typeface="Arial" panose="020B0604020202020204" pitchFamily="34" charset="0"/>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8315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13</a:t>
            </a:fld>
            <a:endParaRPr lang="en-US" altLang="en-US" dirty="0"/>
          </a:p>
        </p:txBody>
      </p:sp>
    </p:spTree>
    <p:extLst>
      <p:ext uri="{BB962C8B-B14F-4D97-AF65-F5344CB8AC3E}">
        <p14:creationId xmlns:p14="http://schemas.microsoft.com/office/powerpoint/2010/main" val="2443489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charset="0"/>
                <a:ea typeface="+mn-ea"/>
                <a:cs typeface="+mn-cs"/>
              </a:rPr>
              <a:t>Poll Question:</a:t>
            </a:r>
          </a:p>
          <a:p>
            <a:r>
              <a:rPr lang="en-US" sz="1000" kern="1200" dirty="0" smtClean="0">
                <a:solidFill>
                  <a:schemeClr val="tx1"/>
                </a:solidFill>
                <a:effectLst/>
                <a:latin typeface="Arial" charset="0"/>
                <a:ea typeface="+mn-ea"/>
                <a:cs typeface="+mn-cs"/>
              </a:rPr>
              <a:t>What type of organization do you represent?</a:t>
            </a:r>
          </a:p>
          <a:p>
            <a:pPr marL="171450" indent="-171450">
              <a:buFont typeface="Arial" panose="020B0604020202020204" pitchFamily="34" charset="0"/>
              <a:buChar char="•"/>
            </a:pPr>
            <a:r>
              <a:rPr lang="en-US" sz="1000" kern="1200" dirty="0" smtClean="0">
                <a:solidFill>
                  <a:schemeClr val="tx1"/>
                </a:solidFill>
                <a:effectLst/>
                <a:latin typeface="Arial" charset="0"/>
                <a:ea typeface="+mn-ea"/>
                <a:cs typeface="+mn-cs"/>
              </a:rPr>
              <a:t>City/local government</a:t>
            </a:r>
          </a:p>
          <a:p>
            <a:pPr marL="171450" indent="-171450">
              <a:buFont typeface="Arial" panose="020B0604020202020204" pitchFamily="34" charset="0"/>
              <a:buChar char="•"/>
            </a:pPr>
            <a:r>
              <a:rPr lang="en-US" sz="1000" kern="1200" dirty="0" smtClean="0">
                <a:solidFill>
                  <a:schemeClr val="tx1"/>
                </a:solidFill>
                <a:effectLst/>
                <a:latin typeface="Arial" charset="0"/>
                <a:ea typeface="+mn-ea"/>
                <a:cs typeface="+mn-cs"/>
              </a:rPr>
              <a:t>State government</a:t>
            </a:r>
          </a:p>
          <a:p>
            <a:pPr marL="171450" indent="-171450">
              <a:buFont typeface="Arial" panose="020B0604020202020204" pitchFamily="34" charset="0"/>
              <a:buChar char="•"/>
            </a:pPr>
            <a:r>
              <a:rPr lang="en-US" sz="1000" kern="1200" dirty="0" smtClean="0">
                <a:solidFill>
                  <a:schemeClr val="tx1"/>
                </a:solidFill>
                <a:effectLst/>
                <a:latin typeface="Arial" charset="0"/>
                <a:ea typeface="+mn-ea"/>
                <a:cs typeface="+mn-cs"/>
              </a:rPr>
              <a:t>Federal government</a:t>
            </a:r>
          </a:p>
          <a:p>
            <a:pPr marL="171450" indent="-171450">
              <a:buFont typeface="Arial" panose="020B0604020202020204" pitchFamily="34" charset="0"/>
              <a:buChar char="•"/>
            </a:pPr>
            <a:r>
              <a:rPr lang="en-US" sz="1000" kern="1200" dirty="0" smtClean="0">
                <a:solidFill>
                  <a:schemeClr val="tx1"/>
                </a:solidFill>
                <a:effectLst/>
                <a:latin typeface="Arial" charset="0"/>
                <a:ea typeface="+mn-ea"/>
                <a:cs typeface="+mn-cs"/>
              </a:rPr>
              <a:t>Technology vendor</a:t>
            </a:r>
          </a:p>
          <a:p>
            <a:pPr marL="171450" indent="-171450">
              <a:buFont typeface="Arial" panose="020B0604020202020204" pitchFamily="34" charset="0"/>
              <a:buChar char="•"/>
            </a:pPr>
            <a:r>
              <a:rPr lang="en-US" sz="1000" kern="1200" dirty="0" smtClean="0">
                <a:solidFill>
                  <a:schemeClr val="tx1"/>
                </a:solidFill>
                <a:effectLst/>
                <a:latin typeface="Arial" charset="0"/>
                <a:ea typeface="+mn-ea"/>
                <a:cs typeface="+mn-cs"/>
              </a:rPr>
              <a:t>Consultant</a:t>
            </a:r>
          </a:p>
          <a:p>
            <a:pPr marL="171450" indent="-171450">
              <a:buFont typeface="Arial" panose="020B0604020202020204" pitchFamily="34" charset="0"/>
              <a:buChar char="•"/>
            </a:pPr>
            <a:r>
              <a:rPr lang="en-US" sz="1000" kern="1200" dirty="0" smtClean="0">
                <a:solidFill>
                  <a:schemeClr val="tx1"/>
                </a:solidFill>
                <a:effectLst/>
                <a:latin typeface="Arial" charset="0"/>
                <a:ea typeface="+mn-ea"/>
                <a:cs typeface="+mn-cs"/>
              </a:rPr>
              <a:t>Community stakeholder</a:t>
            </a:r>
          </a:p>
          <a:p>
            <a:pPr marL="171450" indent="-171450">
              <a:buFont typeface="Arial" panose="020B0604020202020204" pitchFamily="34" charset="0"/>
              <a:buChar char="•"/>
            </a:pPr>
            <a:r>
              <a:rPr lang="en-US" sz="1000" kern="1200" dirty="0" smtClean="0">
                <a:solidFill>
                  <a:schemeClr val="tx1"/>
                </a:solidFill>
                <a:effectLst/>
                <a:latin typeface="Arial" charset="0"/>
                <a:ea typeface="+mn-ea"/>
                <a:cs typeface="+mn-cs"/>
              </a:rPr>
              <a:t>Other </a:t>
            </a:r>
          </a:p>
          <a:p>
            <a:endParaRPr lang="en-US" sz="1000" kern="1200" dirty="0" smtClean="0">
              <a:solidFill>
                <a:schemeClr val="tx1"/>
              </a:solidFill>
              <a:effectLst/>
              <a:latin typeface="Arial" charset="0"/>
              <a:ea typeface="+mn-ea"/>
              <a:cs typeface="+mn-cs"/>
            </a:endParaRPr>
          </a:p>
          <a:p>
            <a:endParaRPr lang="en-US" sz="1000" kern="1200" dirty="0" smtClean="0">
              <a:solidFill>
                <a:schemeClr val="tx1"/>
              </a:solidFill>
              <a:effectLst/>
              <a:latin typeface="Arial" charset="0"/>
              <a:ea typeface="+mn-ea"/>
              <a:cs typeface="+mn-cs"/>
            </a:endParaRPr>
          </a:p>
          <a:p>
            <a:r>
              <a:rPr lang="en-US" sz="1000" kern="1200" dirty="0" smtClean="0">
                <a:solidFill>
                  <a:schemeClr val="tx1"/>
                </a:solidFill>
                <a:effectLst/>
                <a:latin typeface="Arial" charset="0"/>
                <a:ea typeface="+mn-ea"/>
                <a:cs typeface="+mn-cs"/>
              </a:rPr>
              <a:t>Poll</a:t>
            </a:r>
            <a:r>
              <a:rPr lang="en-US" sz="1000" kern="1200" baseline="0" dirty="0" smtClean="0">
                <a:solidFill>
                  <a:schemeClr val="tx1"/>
                </a:solidFill>
                <a:effectLst/>
                <a:latin typeface="Arial" charset="0"/>
                <a:ea typeface="+mn-ea"/>
                <a:cs typeface="+mn-cs"/>
              </a:rPr>
              <a:t> Question:</a:t>
            </a:r>
          </a:p>
          <a:p>
            <a:pPr marL="0" indent="0">
              <a:buFont typeface="Arial" panose="020B0604020202020204" pitchFamily="34" charset="0"/>
              <a:buNone/>
            </a:pPr>
            <a:r>
              <a:rPr lang="en-US" sz="1000" kern="1200" dirty="0" smtClean="0">
                <a:solidFill>
                  <a:schemeClr val="tx1"/>
                </a:solidFill>
                <a:effectLst/>
                <a:latin typeface="Arial" charset="0"/>
                <a:ea typeface="+mn-ea"/>
                <a:cs typeface="+mn-cs"/>
              </a:rPr>
              <a:t>What are challenges that you’ve experienced when evaluating a BMP for use on a site? (Note: The challenges could be experienced from a site design, approving-authority or owner perspective.)  [select all that apply]</a:t>
            </a:r>
          </a:p>
          <a:p>
            <a:pPr marL="171450" indent="-171450">
              <a:buFont typeface="Arial" panose="020B0604020202020204" pitchFamily="34" charset="0"/>
              <a:buChar char="•"/>
            </a:pPr>
            <a:r>
              <a:rPr lang="en-US" dirty="0" smtClean="0"/>
              <a:t>It’s difficult to find data to determine if the BMP will be effective.</a:t>
            </a:r>
          </a:p>
          <a:p>
            <a:pPr marL="171450" indent="-171450">
              <a:buFont typeface="Arial" panose="020B0604020202020204" pitchFamily="34" charset="0"/>
              <a:buChar char="•"/>
            </a:pPr>
            <a:r>
              <a:rPr lang="en-US" dirty="0" smtClean="0"/>
              <a:t>There’s no standard, national protocol to certify or prove a BMP will be effective.</a:t>
            </a:r>
          </a:p>
          <a:p>
            <a:pPr marL="171450" indent="-171450">
              <a:buFont typeface="Arial" panose="020B0604020202020204" pitchFamily="34" charset="0"/>
              <a:buChar char="•"/>
            </a:pPr>
            <a:r>
              <a:rPr lang="en-US" dirty="0" smtClean="0"/>
              <a:t>I’m unsure if the maintenance requirements of the BMPs will be acceptable to the client and/or the approving authority.</a:t>
            </a:r>
          </a:p>
          <a:p>
            <a:pPr marL="171450" indent="-171450">
              <a:buFont typeface="Arial" panose="020B0604020202020204" pitchFamily="34" charset="0"/>
              <a:buChar char="•"/>
            </a:pPr>
            <a:r>
              <a:rPr lang="en-US" dirty="0" smtClean="0"/>
              <a:t>I don’t have reliable information on short- and long-term costs.</a:t>
            </a:r>
          </a:p>
          <a:p>
            <a:pPr marL="171450" indent="-171450">
              <a:buFont typeface="Arial" panose="020B0604020202020204" pitchFamily="34" charset="0"/>
              <a:buChar char="•"/>
            </a:pPr>
            <a:r>
              <a:rPr lang="en-US" dirty="0" smtClean="0"/>
              <a:t>Other</a:t>
            </a:r>
          </a:p>
          <a:p>
            <a:pPr marL="0" indent="0">
              <a:buFont typeface="Arial" panose="020B0604020202020204" pitchFamily="34" charset="0"/>
              <a:buNone/>
            </a:pP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14</a:t>
            </a:fld>
            <a:endParaRPr lang="en-US" altLang="en-US" dirty="0"/>
          </a:p>
        </p:txBody>
      </p:sp>
    </p:spTree>
    <p:extLst>
      <p:ext uri="{BB962C8B-B14F-4D97-AF65-F5344CB8AC3E}">
        <p14:creationId xmlns:p14="http://schemas.microsoft.com/office/powerpoint/2010/main" val="138007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25</a:t>
            </a:fld>
            <a:endParaRPr lang="en-US" altLang="en-US" dirty="0"/>
          </a:p>
        </p:txBody>
      </p:sp>
    </p:spTree>
    <p:extLst>
      <p:ext uri="{BB962C8B-B14F-4D97-AF65-F5344CB8AC3E}">
        <p14:creationId xmlns:p14="http://schemas.microsoft.com/office/powerpoint/2010/main" val="228197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Question:</a:t>
            </a:r>
          </a:p>
          <a:p>
            <a:r>
              <a:rPr lang="en-US" dirty="0" smtClean="0"/>
              <a:t>What road blocks have you or others encountered when using the ITRC Stormwater BMP document? [short</a:t>
            </a:r>
            <a:r>
              <a:rPr lang="en-US" baseline="0" dirty="0" smtClean="0"/>
              <a:t> answer]</a:t>
            </a:r>
            <a:endParaRPr lang="en-US" dirty="0" smtClean="0"/>
          </a:p>
          <a:p>
            <a:endParaRPr lang="en-US" sz="1000" kern="1200" dirty="0" smtClean="0">
              <a:solidFill>
                <a:schemeClr val="tx1"/>
              </a:solidFill>
              <a:effectLst/>
              <a:latin typeface="Arial" charset="0"/>
              <a:ea typeface="+mn-ea"/>
              <a:cs typeface="+mn-cs"/>
            </a:endParaRPr>
          </a:p>
          <a:p>
            <a:endParaRPr lang="en-US" sz="1000" kern="1200" dirty="0" smtClean="0">
              <a:solidFill>
                <a:schemeClr val="tx1"/>
              </a:solidFill>
              <a:effectLst/>
              <a:latin typeface="Arial" charset="0"/>
              <a:ea typeface="+mn-ea"/>
              <a:cs typeface="+mn-cs"/>
            </a:endParaRPr>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27</a:t>
            </a:fld>
            <a:endParaRPr lang="en-US" altLang="en-US" dirty="0"/>
          </a:p>
        </p:txBody>
      </p:sp>
    </p:spTree>
    <p:extLst>
      <p:ext uri="{BB962C8B-B14F-4D97-AF65-F5344CB8AC3E}">
        <p14:creationId xmlns:p14="http://schemas.microsoft.com/office/powerpoint/2010/main" val="1120448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Brandon Steets </a:t>
            </a:r>
            <a:r>
              <a:rPr lang="en-US" dirty="0" smtClean="0"/>
              <a:t>is a Senior Principal at Geosyntec Consultants in Santa Barbara, California. He has served as a consultant since 2000 and specializes in National Pollutant Discharge Elimination System (NPDES) and Total Maximum Daily Load (TMDL) regulations, water quality modelling and monitoring, pollutant source investigation, and stormwater Best Management Practices (BMP) planning and design. Brandon has led watershed modeling to plan over $6 billion in new green infrastructure and demonstrate compliance with TMDL limits. He has led numerous award winning projects, including biofilter design for the Boeing Santa Susana Field Laboratory (2013 CASQA award) and microbial and nutrient source tracking for the Boston Water and Sewer Commission (2018 NACWA award).He has performed training for the American Society of Civil Engineers (ASCE) and for numerous municipalities across the United States.Â  Brandon recently advised the National Academy of Sciences industrial stormwater committee regarding recommendations for U.S. EPA's 2020 Multi-Sector General Permit renewal. He received his BS in environmental engineering from Rensselaer Polytechnic Institute in 1998 and his MS in environmental engineering from the University of California at Santa Barbara in 2000.Â  He is a licensed professional chemical engineer (CA), and California Stormwater Quality Association (CASQA) certified Qualified Industrial Stormwater Practitioner and Trainer of Record.</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28</a:t>
            </a:fld>
            <a:endParaRPr lang="en-US" altLang="en-US" dirty="0"/>
          </a:p>
        </p:txBody>
      </p:sp>
    </p:spTree>
    <p:extLst>
      <p:ext uri="{BB962C8B-B14F-4D97-AF65-F5344CB8AC3E}">
        <p14:creationId xmlns:p14="http://schemas.microsoft.com/office/powerpoint/2010/main" val="103925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diamonds:</a:t>
            </a:r>
            <a:br>
              <a:rPr lang="en-US" dirty="0"/>
            </a:br>
            <a:r>
              <a:rPr lang="en-US" dirty="0"/>
              <a:t>Left diamond: overlap of 95% confidence</a:t>
            </a:r>
            <a:r>
              <a:rPr lang="en-US" baseline="0" dirty="0"/>
              <a:t> intervals (strongest)</a:t>
            </a:r>
          </a:p>
          <a:p>
            <a:r>
              <a:rPr lang="en-US" baseline="0" dirty="0"/>
              <a:t>Middle: whether medians are statistically different from each other, mann whitney test (least strong)</a:t>
            </a:r>
          </a:p>
          <a:p>
            <a:r>
              <a:rPr lang="en-US" baseline="0" dirty="0"/>
              <a:t>Right: wilcoxen rank sum test on paired influent-effluent, very useful for flow-through BMPs with short residence times (so not wet ponds)</a:t>
            </a:r>
            <a:endParaRPr lang="en-US" dirty="0"/>
          </a:p>
        </p:txBody>
      </p:sp>
      <p:sp>
        <p:nvSpPr>
          <p:cNvPr id="4" name="Slide Number Placeholder 3"/>
          <p:cNvSpPr>
            <a:spLocks noGrp="1"/>
          </p:cNvSpPr>
          <p:nvPr>
            <p:ph type="sldNum" sz="quarter" idx="10"/>
          </p:nvPr>
        </p:nvSpPr>
        <p:spPr/>
        <p:txBody>
          <a:bodyPr/>
          <a:lstStyle/>
          <a:p>
            <a:fld id="{8E6A4ADF-9C1F-4CC6-8DA1-05F2BB842D64}" type="slidenum">
              <a:rPr lang="en-US" smtClean="0"/>
              <a:t>29</a:t>
            </a:fld>
            <a:endParaRPr lang="en-US" dirty="0"/>
          </a:p>
        </p:txBody>
      </p:sp>
    </p:spTree>
    <p:extLst>
      <p:ext uri="{BB962C8B-B14F-4D97-AF65-F5344CB8AC3E}">
        <p14:creationId xmlns:p14="http://schemas.microsoft.com/office/powerpoint/2010/main" val="111896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4ADF-9C1F-4CC6-8DA1-05F2BB842D64}" type="slidenum">
              <a:rPr lang="en-US" smtClean="0"/>
              <a:t>30</a:t>
            </a:fld>
            <a:endParaRPr lang="en-US" dirty="0"/>
          </a:p>
        </p:txBody>
      </p:sp>
    </p:spTree>
    <p:extLst>
      <p:ext uri="{BB962C8B-B14F-4D97-AF65-F5344CB8AC3E}">
        <p14:creationId xmlns:p14="http://schemas.microsoft.com/office/powerpoint/2010/main" val="3653473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4ADF-9C1F-4CC6-8DA1-05F2BB842D64}" type="slidenum">
              <a:rPr lang="en-US" smtClean="0"/>
              <a:t>32</a:t>
            </a:fld>
            <a:endParaRPr lang="en-US" dirty="0"/>
          </a:p>
        </p:txBody>
      </p:sp>
    </p:spTree>
    <p:extLst>
      <p:ext uri="{BB962C8B-B14F-4D97-AF65-F5344CB8AC3E}">
        <p14:creationId xmlns:p14="http://schemas.microsoft.com/office/powerpoint/2010/main" val="3509395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TN, consider saturated zone that will go anoxic</a:t>
            </a:r>
            <a:r>
              <a:rPr lang="en-US" baseline="0" dirty="0"/>
              <a:t> to allow nitrate reduction, for TP consider iron-based media </a:t>
            </a:r>
            <a:r>
              <a:rPr lang="en-US" baseline="0" dirty="0" smtClean="0"/>
              <a:t>enhancements </a:t>
            </a:r>
            <a:r>
              <a:rPr lang="en-US" baseline="0" dirty="0"/>
              <a:t>to sequester TP.  Also outlet controls to increase contact time.</a:t>
            </a:r>
          </a:p>
          <a:p>
            <a:r>
              <a:rPr lang="en-US" dirty="0"/>
              <a:t>Two</a:t>
            </a:r>
            <a:r>
              <a:rPr lang="en-US" baseline="0" dirty="0"/>
              <a:t> last things: </a:t>
            </a:r>
          </a:p>
          <a:p>
            <a:pPr marL="228600" indent="-228600">
              <a:buFont typeface="+mj-lt"/>
              <a:buAutoNum type="arabicPeriod"/>
            </a:pPr>
            <a:r>
              <a:rPr lang="en-US" dirty="0"/>
              <a:t>Data tables are also useful to support modeling to estimate load reductions achieved through BMP implementation scenarios.</a:t>
            </a:r>
          </a:p>
          <a:p>
            <a:pPr marL="228600" indent="-228600">
              <a:buFont typeface="+mj-lt"/>
              <a:buAutoNum type="arabicPeriod"/>
            </a:pPr>
            <a:r>
              <a:rPr lang="en-US" dirty="0"/>
              <a:t>Remember this concentration</a:t>
            </a:r>
            <a:r>
              <a:rPr lang="en-US" baseline="0" dirty="0"/>
              <a:t> info is just one side of the load story.  For loads to be reduced, also consider the volume reduction differences between sites (perc rates are site specific) and BMPs (eg, sizing, volume storage, etc.).  There’s also data on this in the BMP database, particularly for bioretention.</a:t>
            </a:r>
            <a:endParaRPr lang="en-US" dirty="0"/>
          </a:p>
        </p:txBody>
      </p:sp>
      <p:sp>
        <p:nvSpPr>
          <p:cNvPr id="4" name="Slide Number Placeholder 3"/>
          <p:cNvSpPr>
            <a:spLocks noGrp="1"/>
          </p:cNvSpPr>
          <p:nvPr>
            <p:ph type="sldNum" sz="quarter" idx="10"/>
          </p:nvPr>
        </p:nvSpPr>
        <p:spPr/>
        <p:txBody>
          <a:bodyPr/>
          <a:lstStyle/>
          <a:p>
            <a:fld id="{8E6A4ADF-9C1F-4CC6-8DA1-05F2BB842D64}" type="slidenum">
              <a:rPr lang="en-US" smtClean="0"/>
              <a:t>33</a:t>
            </a:fld>
            <a:endParaRPr lang="en-US" dirty="0"/>
          </a:p>
        </p:txBody>
      </p:sp>
    </p:spTree>
    <p:extLst>
      <p:ext uri="{BB962C8B-B14F-4D97-AF65-F5344CB8AC3E}">
        <p14:creationId xmlns:p14="http://schemas.microsoft.com/office/powerpoint/2010/main" val="3959662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Poll Question:</a:t>
            </a:r>
          </a:p>
          <a:p>
            <a:r>
              <a:rPr lang="en-US" dirty="0" smtClean="0"/>
              <a:t>What is your interest in the development of a national program to certify BMP effectiveness?</a:t>
            </a:r>
          </a:p>
          <a:p>
            <a:pPr marL="171450" indent="-171450">
              <a:buFont typeface="Arial" panose="020B0604020202020204" pitchFamily="34" charset="0"/>
              <a:buChar char="•"/>
            </a:pPr>
            <a:r>
              <a:rPr lang="en-US" dirty="0" smtClean="0"/>
              <a:t>1 - no interest</a:t>
            </a:r>
          </a:p>
          <a:p>
            <a:pPr marL="171450" indent="-171450">
              <a:buFont typeface="Arial" panose="020B0604020202020204" pitchFamily="34" charset="0"/>
              <a:buChar char="•"/>
            </a:pPr>
            <a:r>
              <a:rPr lang="en-US" dirty="0" smtClean="0"/>
              <a:t>2 - some interest</a:t>
            </a:r>
          </a:p>
          <a:p>
            <a:pPr marL="171450" indent="-171450">
              <a:buFont typeface="Arial" panose="020B0604020202020204" pitchFamily="34" charset="0"/>
              <a:buChar char="•"/>
            </a:pPr>
            <a:r>
              <a:rPr lang="en-US" dirty="0" smtClean="0"/>
              <a:t>3 - significant interest</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34</a:t>
            </a:fld>
            <a:endParaRPr lang="en-US" altLang="en-US" dirty="0"/>
          </a:p>
        </p:txBody>
      </p:sp>
    </p:spTree>
    <p:extLst>
      <p:ext uri="{BB962C8B-B14F-4D97-AF65-F5344CB8AC3E}">
        <p14:creationId xmlns:p14="http://schemas.microsoft.com/office/powerpoint/2010/main" val="251077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smtClean="0">
              <a:solidFill>
                <a:schemeClr val="tx1"/>
              </a:solidFill>
              <a:effectLst/>
              <a:latin typeface="Arial" charset="0"/>
              <a:ea typeface="+mn-ea"/>
              <a:cs typeface="+mn-cs"/>
            </a:endParaRPr>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2</a:t>
            </a:fld>
            <a:endParaRPr lang="en-US" altLang="en-US" dirty="0"/>
          </a:p>
        </p:txBody>
      </p:sp>
    </p:spTree>
    <p:extLst>
      <p:ext uri="{BB962C8B-B14F-4D97-AF65-F5344CB8AC3E}">
        <p14:creationId xmlns:p14="http://schemas.microsoft.com/office/powerpoint/2010/main" val="1651293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582">
              <a:defRPr>
                <a:solidFill>
                  <a:schemeClr val="tx1"/>
                </a:solidFill>
                <a:latin typeface="Arial" panose="020B0604020202020204" pitchFamily="34" charset="0"/>
              </a:defRPr>
            </a:lvl1pPr>
            <a:lvl2pPr marL="760416" indent="-291466" defTabSz="965582">
              <a:defRPr>
                <a:solidFill>
                  <a:schemeClr val="tx1"/>
                </a:solidFill>
                <a:latin typeface="Arial" panose="020B0604020202020204" pitchFamily="34" charset="0"/>
              </a:defRPr>
            </a:lvl2pPr>
            <a:lvl3pPr marL="1170747" indent="-232847" defTabSz="965582">
              <a:defRPr>
                <a:solidFill>
                  <a:schemeClr val="tx1"/>
                </a:solidFill>
                <a:latin typeface="Arial" panose="020B0604020202020204" pitchFamily="34" charset="0"/>
              </a:defRPr>
            </a:lvl3pPr>
            <a:lvl4pPr marL="1639697" indent="-232847" defTabSz="965582">
              <a:defRPr>
                <a:solidFill>
                  <a:schemeClr val="tx1"/>
                </a:solidFill>
                <a:latin typeface="Arial" panose="020B0604020202020204" pitchFamily="34" charset="0"/>
              </a:defRPr>
            </a:lvl4pPr>
            <a:lvl5pPr marL="2108647" indent="-232847" defTabSz="965582">
              <a:defRPr>
                <a:solidFill>
                  <a:schemeClr val="tx1"/>
                </a:solidFill>
                <a:latin typeface="Arial" panose="020B0604020202020204" pitchFamily="34" charset="0"/>
              </a:defRPr>
            </a:lvl5pPr>
            <a:lvl6pPr marL="2577597" indent="-232847" defTabSz="965582" eaLnBrk="0" fontAlgn="base" hangingPunct="0">
              <a:spcBef>
                <a:spcPct val="0"/>
              </a:spcBef>
              <a:spcAft>
                <a:spcPct val="0"/>
              </a:spcAft>
              <a:defRPr>
                <a:solidFill>
                  <a:schemeClr val="tx1"/>
                </a:solidFill>
                <a:latin typeface="Arial" panose="020B0604020202020204" pitchFamily="34" charset="0"/>
              </a:defRPr>
            </a:lvl6pPr>
            <a:lvl7pPr marL="3046547" indent="-232847" defTabSz="965582" eaLnBrk="0" fontAlgn="base" hangingPunct="0">
              <a:spcBef>
                <a:spcPct val="0"/>
              </a:spcBef>
              <a:spcAft>
                <a:spcPct val="0"/>
              </a:spcAft>
              <a:defRPr>
                <a:solidFill>
                  <a:schemeClr val="tx1"/>
                </a:solidFill>
                <a:latin typeface="Arial" panose="020B0604020202020204" pitchFamily="34" charset="0"/>
              </a:defRPr>
            </a:lvl7pPr>
            <a:lvl8pPr marL="3515498" indent="-232847" defTabSz="965582" eaLnBrk="0" fontAlgn="base" hangingPunct="0">
              <a:spcBef>
                <a:spcPct val="0"/>
              </a:spcBef>
              <a:spcAft>
                <a:spcPct val="0"/>
              </a:spcAft>
              <a:defRPr>
                <a:solidFill>
                  <a:schemeClr val="tx1"/>
                </a:solidFill>
                <a:latin typeface="Arial" panose="020B0604020202020204" pitchFamily="34" charset="0"/>
              </a:defRPr>
            </a:lvl8pPr>
            <a:lvl9pPr marL="3984448" indent="-232847" defTabSz="965582" eaLnBrk="0" fontAlgn="base" hangingPunct="0">
              <a:spcBef>
                <a:spcPct val="0"/>
              </a:spcBef>
              <a:spcAft>
                <a:spcPct val="0"/>
              </a:spcAft>
              <a:defRPr>
                <a:solidFill>
                  <a:schemeClr val="tx1"/>
                </a:solidFill>
                <a:latin typeface="Arial" panose="020B0604020202020204" pitchFamily="34" charset="0"/>
              </a:defRPr>
            </a:lvl9pPr>
          </a:lstStyle>
          <a:p>
            <a:fld id="{987E96F2-BE07-495A-AD44-4773E1E786AF}" type="slidenum">
              <a:rPr lang="en-US" altLang="en-US" smtClean="0">
                <a:latin typeface="Tahoma" panose="020B0604030504040204" pitchFamily="34" charset="0"/>
                <a:ea typeface="ＭＳ Ｐゴシック" panose="020B0600070205080204" pitchFamily="34" charset="-128"/>
              </a:rPr>
              <a:pPr/>
              <a:t>35</a:t>
            </a:fld>
            <a:endParaRPr lang="en-US" altLang="en-US" dirty="0" smtClean="0">
              <a:latin typeface="Tahoma" panose="020B0604030504040204" pitchFamily="34" charset="0"/>
              <a:ea typeface="ＭＳ Ｐゴシック" panose="020B0600070205080204" pitchFamily="34"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ltLang="en-US" dirty="0" smtClean="0">
                <a:latin typeface="Arial" panose="020B0604020202020204" pitchFamily="34" charset="0"/>
              </a:rPr>
              <a:t>Poll Question:</a:t>
            </a:r>
          </a:p>
          <a:p>
            <a:pPr eaLnBrk="1" hangingPunct="1">
              <a:spcBef>
                <a:spcPct val="20000"/>
              </a:spcBef>
            </a:pPr>
            <a:r>
              <a:rPr lang="en-US" altLang="en-US" dirty="0" smtClean="0">
                <a:latin typeface="Arial" panose="020B0604020202020204" pitchFamily="34" charset="0"/>
              </a:rPr>
              <a:t>Do you feel more confident in applying the ITRC Stormwater BMP document?</a:t>
            </a:r>
          </a:p>
          <a:p>
            <a:pPr marL="171450" indent="-171450" eaLnBrk="1" hangingPunct="1">
              <a:spcBef>
                <a:spcPct val="20000"/>
              </a:spcBef>
              <a:buFont typeface="Arial" panose="020B0604020202020204" pitchFamily="34" charset="0"/>
              <a:buChar char="•"/>
            </a:pPr>
            <a:r>
              <a:rPr lang="en-US" altLang="en-US" dirty="0" smtClean="0">
                <a:latin typeface="Arial" panose="020B0604020202020204" pitchFamily="34" charset="0"/>
              </a:rPr>
              <a:t>Yes</a:t>
            </a:r>
          </a:p>
          <a:p>
            <a:pPr marL="171450" indent="-171450" eaLnBrk="1" hangingPunct="1">
              <a:spcBef>
                <a:spcPct val="20000"/>
              </a:spcBef>
              <a:buFont typeface="Arial" panose="020B0604020202020204" pitchFamily="34" charset="0"/>
              <a:buChar char="•"/>
            </a:pPr>
            <a:r>
              <a:rPr lang="en-US" altLang="en-US" dirty="0" smtClean="0">
                <a:latin typeface="Arial" panose="020B0604020202020204" pitchFamily="34" charset="0"/>
              </a:rPr>
              <a:t>No</a:t>
            </a:r>
          </a:p>
          <a:p>
            <a:pPr marL="171450" indent="-171450" eaLnBrk="1" hangingPunct="1">
              <a:spcBef>
                <a:spcPct val="20000"/>
              </a:spcBef>
              <a:buFont typeface="Arial" panose="020B0604020202020204" pitchFamily="34" charset="0"/>
              <a:buChar char="•"/>
            </a:pPr>
            <a:r>
              <a:rPr lang="en-US" altLang="en-US" dirty="0" smtClean="0">
                <a:latin typeface="Arial" panose="020B0604020202020204" pitchFamily="34" charset="0"/>
              </a:rPr>
              <a:t>Unsure – need to learn more</a:t>
            </a:r>
          </a:p>
          <a:p>
            <a:pPr eaLnBrk="1" hangingPunct="1">
              <a:spcBef>
                <a:spcPct val="20000"/>
              </a:spcBef>
            </a:pPr>
            <a:endParaRPr lang="en-US" altLang="en-US" dirty="0" smtClean="0">
              <a:latin typeface="Arial" panose="020B0604020202020204" pitchFamily="34" charset="0"/>
            </a:endParaRPr>
          </a:p>
          <a:p>
            <a:pPr eaLnBrk="1" hangingPunct="1">
              <a:spcBef>
                <a:spcPct val="20000"/>
              </a:spcBef>
            </a:pPr>
            <a:r>
              <a:rPr lang="en-US" altLang="en-US" dirty="0" smtClean="0">
                <a:latin typeface="Arial" panose="020B0604020202020204" pitchFamily="34" charset="0"/>
              </a:rPr>
              <a:t>Think about projects that you are working on. In the next 6 months, how could you use this ITRC guidance? [short</a:t>
            </a:r>
            <a:r>
              <a:rPr lang="en-US" altLang="en-US" baseline="0" dirty="0" smtClean="0">
                <a:latin typeface="Arial" panose="020B0604020202020204" pitchFamily="34" charset="0"/>
              </a:rPr>
              <a:t> answer]</a:t>
            </a:r>
            <a:endParaRPr lang="en-US" altLang="en-US" dirty="0" smtClean="0">
              <a:latin typeface="Arial" panose="020B0604020202020204" pitchFamily="34" charset="0"/>
            </a:endParaRPr>
          </a:p>
          <a:p>
            <a:pPr eaLnBrk="1" hangingPunct="1">
              <a:spcBef>
                <a:spcPct val="20000"/>
              </a:spcBef>
            </a:pPr>
            <a:endParaRPr lang="en-US" altLang="en-US" dirty="0" smtClean="0">
              <a:latin typeface="Arial" panose="020B0604020202020204" pitchFamily="34" charset="0"/>
            </a:endParaRPr>
          </a:p>
          <a:p>
            <a:pPr eaLnBrk="1" hangingPunct="1">
              <a:spcBef>
                <a:spcPct val="20000"/>
              </a:spcBef>
            </a:pPr>
            <a:r>
              <a:rPr lang="en-US" altLang="en-US" dirty="0" smtClean="0">
                <a:latin typeface="Arial" panose="020B0604020202020204" pitchFamily="34" charset="0"/>
              </a:rPr>
              <a:t>---------------------------</a:t>
            </a:r>
          </a:p>
          <a:p>
            <a:pPr eaLnBrk="1" hangingPunct="1">
              <a:spcBef>
                <a:spcPct val="20000"/>
              </a:spcBef>
            </a:pPr>
            <a:endParaRPr lang="en-US" altLang="en-US" dirty="0" smtClean="0">
              <a:latin typeface="Arial" panose="020B0604020202020204" pitchFamily="34" charset="0"/>
            </a:endParaRPr>
          </a:p>
          <a:p>
            <a:pPr eaLnBrk="1" hangingPunct="1">
              <a:spcBef>
                <a:spcPct val="20000"/>
              </a:spcBef>
            </a:pPr>
            <a:r>
              <a:rPr lang="en-US" altLang="en-US" dirty="0" smtClean="0">
                <a:latin typeface="Arial" panose="020B0604020202020204" pitchFamily="34" charset="0"/>
              </a:rPr>
              <a:t>Links to additional resources: </a:t>
            </a:r>
          </a:p>
          <a:p>
            <a:pPr eaLnBrk="1" hangingPunct="1">
              <a:spcBef>
                <a:spcPct val="20000"/>
              </a:spcBef>
            </a:pPr>
            <a:r>
              <a:rPr lang="en-US" altLang="en-US" dirty="0" smtClean="0">
                <a:latin typeface="Arial" panose="020B0604020202020204" pitchFamily="34" charset="0"/>
              </a:rPr>
              <a:t>http://www.clu-in.org/conf/itrc/xxxx/resource.cfm</a:t>
            </a:r>
          </a:p>
          <a:p>
            <a:pPr eaLnBrk="1" hangingPunct="1">
              <a:spcBef>
                <a:spcPct val="20000"/>
              </a:spcBef>
            </a:pPr>
            <a:endParaRPr lang="en-US" altLang="en-US" dirty="0" smtClean="0">
              <a:latin typeface="Arial" panose="020B0604020202020204" pitchFamily="34" charset="0"/>
            </a:endParaRPr>
          </a:p>
          <a:p>
            <a:pPr eaLnBrk="1" hangingPunct="1">
              <a:spcBef>
                <a:spcPct val="20000"/>
              </a:spcBef>
            </a:pPr>
            <a:r>
              <a:rPr lang="en-US" altLang="en-US" dirty="0" smtClean="0">
                <a:latin typeface="Arial" panose="020B0604020202020204" pitchFamily="34" charset="0"/>
              </a:rPr>
              <a:t>Your feedback is important – please fill out the form at: </a:t>
            </a:r>
          </a:p>
          <a:p>
            <a:pPr eaLnBrk="1" hangingPunct="1">
              <a:spcBef>
                <a:spcPct val="20000"/>
              </a:spcBef>
            </a:pPr>
            <a:r>
              <a:rPr lang="en-US" altLang="en-US" dirty="0" smtClean="0">
                <a:latin typeface="Arial" panose="020B0604020202020204" pitchFamily="34" charset="0"/>
              </a:rPr>
              <a:t>http://www.clu-in.org/conf/itrc/xxxx/feedback.cfm</a:t>
            </a:r>
          </a:p>
          <a:p>
            <a:pPr eaLnBrk="1" hangingPunct="1">
              <a:spcBef>
                <a:spcPct val="20000"/>
              </a:spcBef>
            </a:pPr>
            <a:endParaRPr lang="en-US" altLang="en-US" dirty="0" smtClean="0">
              <a:latin typeface="Arial" panose="020B0604020202020204" pitchFamily="34" charset="0"/>
            </a:endParaRPr>
          </a:p>
          <a:p>
            <a:pPr eaLnBrk="1" hangingPunct="1">
              <a:spcBef>
                <a:spcPct val="20000"/>
              </a:spcBef>
            </a:pPr>
            <a:r>
              <a:rPr lang="en-US" altLang="en-US" b="1" dirty="0" smtClean="0">
                <a:latin typeface="Arial" panose="020B0604020202020204" pitchFamily="34" charset="0"/>
              </a:rPr>
              <a:t>The benefits that ITRC offers to state regulators and technology developers, vendors, and consultants include:</a:t>
            </a:r>
          </a:p>
          <a:p>
            <a:pPr eaLnBrk="1" hangingPunct="1">
              <a:spcBef>
                <a:spcPct val="20000"/>
              </a:spcBef>
              <a:buFont typeface="Wingdings" panose="05000000000000000000" pitchFamily="2" charset="2"/>
              <a:buChar char="ü"/>
            </a:pPr>
            <a:r>
              <a:rPr lang="en-US" altLang="en-US" dirty="0" smtClean="0">
                <a:latin typeface="Arial" panose="020B0604020202020204" pitchFamily="34" charset="0"/>
              </a:rPr>
              <a:t>Helping regulators build their knowledge base and raise their confidence about new environmental technologies</a:t>
            </a:r>
          </a:p>
          <a:p>
            <a:pPr eaLnBrk="1" hangingPunct="1">
              <a:spcBef>
                <a:spcPct val="20000"/>
              </a:spcBef>
              <a:buFont typeface="Wingdings" panose="05000000000000000000" pitchFamily="2" charset="2"/>
              <a:buChar char="ü"/>
            </a:pPr>
            <a:r>
              <a:rPr lang="en-US" altLang="en-US" dirty="0" smtClean="0">
                <a:latin typeface="Arial" panose="020B0604020202020204" pitchFamily="34" charset="0"/>
              </a:rPr>
              <a:t>Helping regulators save time and money when evaluating environmental technologies</a:t>
            </a:r>
          </a:p>
          <a:p>
            <a:pPr eaLnBrk="1" hangingPunct="1">
              <a:spcBef>
                <a:spcPct val="20000"/>
              </a:spcBef>
              <a:buFont typeface="Wingdings" panose="05000000000000000000" pitchFamily="2" charset="2"/>
              <a:buChar char="ü"/>
            </a:pPr>
            <a:r>
              <a:rPr lang="en-US" altLang="en-US" dirty="0" smtClean="0">
                <a:latin typeface="Arial" panose="020B0604020202020204" pitchFamily="34" charset="0"/>
              </a:rPr>
              <a:t>Guiding technology developers in the collection of performance data to satisfy the requirements of multiple states</a:t>
            </a:r>
          </a:p>
          <a:p>
            <a:pPr eaLnBrk="1" hangingPunct="1">
              <a:spcBef>
                <a:spcPct val="20000"/>
              </a:spcBef>
              <a:buFont typeface="Wingdings" panose="05000000000000000000" pitchFamily="2" charset="2"/>
              <a:buChar char="ü"/>
            </a:pPr>
            <a:r>
              <a:rPr lang="en-US" altLang="en-US" dirty="0" smtClean="0">
                <a:latin typeface="Arial" panose="020B0604020202020204" pitchFamily="34" charset="0"/>
              </a:rPr>
              <a:t>Helping technology vendors avoid the time and expense of conducting duplicative and costly demonstrations</a:t>
            </a:r>
          </a:p>
          <a:p>
            <a:pPr eaLnBrk="1" hangingPunct="1">
              <a:spcBef>
                <a:spcPct val="20000"/>
              </a:spcBef>
              <a:buFont typeface="Wingdings" panose="05000000000000000000" pitchFamily="2" charset="2"/>
              <a:buChar char="ü"/>
            </a:pPr>
            <a:r>
              <a:rPr lang="en-US" altLang="en-US" dirty="0" smtClean="0">
                <a:latin typeface="Arial" panose="020B0604020202020204" pitchFamily="34" charset="0"/>
              </a:rPr>
              <a:t>Providing a reliable network among members of the environmental community to focus on innovative environmental technologies</a:t>
            </a:r>
          </a:p>
          <a:p>
            <a:pPr eaLnBrk="1" hangingPunct="1">
              <a:spcBef>
                <a:spcPct val="20000"/>
              </a:spcBef>
            </a:pPr>
            <a:endParaRPr lang="en-US" altLang="en-US" dirty="0" smtClean="0">
              <a:latin typeface="Arial" panose="020B0604020202020204" pitchFamily="34" charset="0"/>
            </a:endParaRPr>
          </a:p>
          <a:p>
            <a:pPr eaLnBrk="1" hangingPunct="1">
              <a:spcBef>
                <a:spcPct val="20000"/>
              </a:spcBef>
            </a:pPr>
            <a:r>
              <a:rPr lang="en-US" altLang="en-US" b="1" dirty="0" smtClean="0">
                <a:latin typeface="Arial" panose="020B0604020202020204" pitchFamily="34" charset="0"/>
              </a:rPr>
              <a:t>How you can get involved with ITRC:</a:t>
            </a:r>
          </a:p>
          <a:p>
            <a:pPr eaLnBrk="1" hangingPunct="1">
              <a:spcBef>
                <a:spcPct val="20000"/>
              </a:spcBef>
              <a:buFont typeface="Wingdings" panose="05000000000000000000" pitchFamily="2" charset="2"/>
              <a:buChar char="ü"/>
            </a:pPr>
            <a:r>
              <a:rPr lang="en-US" altLang="en-US" dirty="0" smtClean="0">
                <a:latin typeface="Arial" panose="020B0604020202020204" pitchFamily="34" charset="0"/>
              </a:rPr>
              <a:t>Join an ITRC Team – with just 10% of your time you can have a positive impact on the regulatory process and acceptance of innovative technologies and approaches</a:t>
            </a:r>
          </a:p>
          <a:p>
            <a:pPr eaLnBrk="1" hangingPunct="1">
              <a:spcBef>
                <a:spcPct val="20000"/>
              </a:spcBef>
              <a:buFont typeface="Wingdings" panose="05000000000000000000" pitchFamily="2" charset="2"/>
              <a:buChar char="ü"/>
            </a:pPr>
            <a:r>
              <a:rPr lang="en-US" altLang="en-US" dirty="0" smtClean="0">
                <a:latin typeface="Arial" panose="020B0604020202020204" pitchFamily="34" charset="0"/>
              </a:rPr>
              <a:t>Sponsor ITRC’s technical team and other activities</a:t>
            </a:r>
          </a:p>
          <a:p>
            <a:pPr eaLnBrk="1" hangingPunct="1">
              <a:spcBef>
                <a:spcPct val="20000"/>
              </a:spcBef>
              <a:buFont typeface="Wingdings" panose="05000000000000000000" pitchFamily="2" charset="2"/>
              <a:buChar char="ü"/>
            </a:pPr>
            <a:r>
              <a:rPr lang="en-US" altLang="en-US" dirty="0" smtClean="0">
                <a:latin typeface="Arial" panose="020B0604020202020204" pitchFamily="34" charset="0"/>
              </a:rPr>
              <a:t>Use ITRC products and attend training courses</a:t>
            </a:r>
          </a:p>
          <a:p>
            <a:pPr eaLnBrk="1" hangingPunct="1">
              <a:spcBef>
                <a:spcPct val="20000"/>
              </a:spcBef>
              <a:buFont typeface="Wingdings" panose="05000000000000000000" pitchFamily="2" charset="2"/>
              <a:buChar char="ü"/>
            </a:pPr>
            <a:r>
              <a:rPr lang="en-US" altLang="en-US" dirty="0" smtClean="0">
                <a:latin typeface="Arial" panose="020B0604020202020204" pitchFamily="34" charset="0"/>
              </a:rPr>
              <a:t>Submit proposals for new technical teams and projects</a:t>
            </a:r>
          </a:p>
          <a:p>
            <a:pPr eaLnBrk="1" hangingPunct="1"/>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08381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a:solidFill>
                  <a:schemeClr val="tx1"/>
                </a:solidFill>
                <a:latin typeface="Arial" panose="020B0604020202020204" pitchFamily="34" charset="0"/>
                <a:ea typeface="MS PGothic" panose="020B0600070205080204" pitchFamily="34" charset="-128"/>
              </a:defRPr>
            </a:lvl1pPr>
            <a:lvl2pPr marL="742950" indent="-285750" defTabSz="963613">
              <a:defRPr>
                <a:solidFill>
                  <a:schemeClr val="tx1"/>
                </a:solidFill>
                <a:latin typeface="Arial" panose="020B0604020202020204" pitchFamily="34" charset="0"/>
                <a:ea typeface="MS PGothic" panose="020B0600070205080204" pitchFamily="34" charset="-128"/>
              </a:defRPr>
            </a:lvl2pPr>
            <a:lvl3pPr marL="1143000" indent="-228600" defTabSz="963613">
              <a:defRPr>
                <a:solidFill>
                  <a:schemeClr val="tx1"/>
                </a:solidFill>
                <a:latin typeface="Arial" panose="020B0604020202020204" pitchFamily="34" charset="0"/>
                <a:ea typeface="MS PGothic" panose="020B0600070205080204" pitchFamily="34" charset="-128"/>
              </a:defRPr>
            </a:lvl3pPr>
            <a:lvl4pPr marL="1600200" indent="-228600" defTabSz="963613">
              <a:defRPr>
                <a:solidFill>
                  <a:schemeClr val="tx1"/>
                </a:solidFill>
                <a:latin typeface="Arial" panose="020B0604020202020204" pitchFamily="34" charset="0"/>
                <a:ea typeface="MS PGothic" panose="020B0600070205080204" pitchFamily="34" charset="-128"/>
              </a:defRPr>
            </a:lvl4pPr>
            <a:lvl5pPr marL="2057400" indent="-228600" defTabSz="963613">
              <a:defRPr>
                <a:solidFill>
                  <a:schemeClr val="tx1"/>
                </a:solidFill>
                <a:latin typeface="Arial" panose="020B0604020202020204" pitchFamily="34" charset="0"/>
                <a:ea typeface="MS PGothic" panose="020B0600070205080204" pitchFamily="34" charset="-128"/>
              </a:defRPr>
            </a:lvl5pPr>
            <a:lvl6pPr marL="2514600" indent="-228600" defTabSz="963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63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63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63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C35AC78-649F-4FE7-B823-7A656BAC5EE4}" type="slidenum">
              <a:rPr lang="en-US" altLang="en-US" smtClean="0">
                <a:latin typeface="Tahoma" panose="020B0604030504040204" pitchFamily="34" charset="0"/>
              </a:rPr>
              <a:pPr/>
              <a:t>3</a:t>
            </a:fld>
            <a:endParaRPr lang="en-US" altLang="en-US" dirty="0" smtClean="0">
              <a:latin typeface="Tahoma" panose="020B060403050404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236538" y="4579938"/>
            <a:ext cx="6826250" cy="434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dirty="0" smtClean="0">
                <a:latin typeface="Arial" panose="020B0604020202020204" pitchFamily="34" charset="0"/>
              </a:rPr>
              <a:t>The Interstate Technology and Regulatory Council (ITRC) is a state-led coalition of regulators, industry experts, citizen stakeholders, academia and federal partners that work to achieve regulatory acceptance of environmental technologies and innovative approaches. ITRC consists of all 50 states (and Puerto Rico and the District of Columbia) that work to break down barriers and reduce compliance costs, making it easier to use new technologies and helping states maximize resources. ITRC brings together a diverse mix of environmental experts and stakeholders from both the public and private sectors to broaden and deepen technical knowledge and advance the regulatory acceptance of environmental technologies. Together, we</a:t>
            </a:r>
            <a:r>
              <a:rPr lang="ja-JP" altLang="en-US" sz="800" dirty="0" smtClean="0">
                <a:latin typeface="Arial" panose="020B0604020202020204" pitchFamily="34" charset="0"/>
              </a:rPr>
              <a:t>’</a:t>
            </a:r>
            <a:r>
              <a:rPr lang="en-US" altLang="ja-JP" sz="800" dirty="0" smtClean="0">
                <a:latin typeface="Arial" panose="020B0604020202020204" pitchFamily="34" charset="0"/>
              </a:rPr>
              <a:t>re building the environmental community</a:t>
            </a:r>
            <a:r>
              <a:rPr lang="ja-JP" altLang="en-US" sz="800" dirty="0" smtClean="0">
                <a:latin typeface="Arial" panose="020B0604020202020204" pitchFamily="34" charset="0"/>
              </a:rPr>
              <a:t>’</a:t>
            </a:r>
            <a:r>
              <a:rPr lang="en-US" altLang="ja-JP" sz="800" dirty="0" smtClean="0">
                <a:latin typeface="Arial" panose="020B0604020202020204" pitchFamily="34" charset="0"/>
              </a:rPr>
              <a:t>s ability to expedite quality decision making while protecting human health and the environment. With our network of organizations and individuals throughout the environmental community, ITRC is a unique catalyst for dialogue between regulators and the regulated community.</a:t>
            </a:r>
          </a:p>
          <a:p>
            <a:pPr eaLnBrk="1" hangingPunct="1"/>
            <a:r>
              <a:rPr lang="en-US" altLang="en-US" sz="800" dirty="0" smtClean="0">
                <a:latin typeface="Arial" panose="020B0604020202020204" pitchFamily="34" charset="0"/>
              </a:rPr>
              <a:t>For a state to be a member of ITRC their environmental agency must designate a State Point of Contact. To find out who your State POC is check out the </a:t>
            </a:r>
            <a:r>
              <a:rPr lang="ja-JP" altLang="en-US" sz="800" dirty="0" smtClean="0">
                <a:latin typeface="Arial" panose="020B0604020202020204" pitchFamily="34" charset="0"/>
              </a:rPr>
              <a:t>“</a:t>
            </a:r>
            <a:r>
              <a:rPr lang="en-US" altLang="ja-JP" sz="800" dirty="0" smtClean="0">
                <a:latin typeface="Arial" panose="020B0604020202020204" pitchFamily="34" charset="0"/>
              </a:rPr>
              <a:t>contacts</a:t>
            </a:r>
            <a:r>
              <a:rPr lang="ja-JP" altLang="en-US" sz="800" dirty="0" smtClean="0">
                <a:latin typeface="Arial" panose="020B0604020202020204" pitchFamily="34" charset="0"/>
              </a:rPr>
              <a:t>”</a:t>
            </a:r>
            <a:r>
              <a:rPr lang="en-US" altLang="ja-JP" sz="800" dirty="0" smtClean="0">
                <a:latin typeface="Arial" panose="020B0604020202020204" pitchFamily="34" charset="0"/>
              </a:rPr>
              <a:t> section at www.itrcweb.org. Also, click on </a:t>
            </a:r>
            <a:r>
              <a:rPr lang="ja-JP" altLang="en-US" sz="800" dirty="0" smtClean="0">
                <a:latin typeface="Arial" panose="020B0604020202020204" pitchFamily="34" charset="0"/>
              </a:rPr>
              <a:t>“</a:t>
            </a:r>
            <a:r>
              <a:rPr lang="en-US" altLang="ja-JP" sz="800" dirty="0" smtClean="0">
                <a:latin typeface="Arial" panose="020B0604020202020204" pitchFamily="34" charset="0"/>
              </a:rPr>
              <a:t>membership</a:t>
            </a:r>
            <a:r>
              <a:rPr lang="ja-JP" altLang="en-US" sz="800" dirty="0" smtClean="0">
                <a:latin typeface="Arial" panose="020B0604020202020204" pitchFamily="34" charset="0"/>
              </a:rPr>
              <a:t>”</a:t>
            </a:r>
            <a:r>
              <a:rPr lang="en-US" altLang="ja-JP" sz="800" dirty="0" smtClean="0">
                <a:latin typeface="Arial" panose="020B0604020202020204" pitchFamily="34" charset="0"/>
              </a:rPr>
              <a:t> to learn how you can become a member of an ITRC Technical Team.</a:t>
            </a:r>
          </a:p>
          <a:p>
            <a:pPr eaLnBrk="1" hangingPunct="1"/>
            <a:endParaRPr lang="en-US" altLang="en-US" sz="800" dirty="0" smtClean="0">
              <a:latin typeface="Arial" panose="020B0604020202020204" pitchFamily="34" charset="0"/>
            </a:endParaRPr>
          </a:p>
          <a:p>
            <a:r>
              <a:rPr lang="en-US" altLang="en-US" sz="800" dirty="0" smtClean="0">
                <a:latin typeface="Arial" panose="020B0604020202020204" pitchFamily="34" charset="0"/>
              </a:rPr>
              <a:t>Disclaimer: This material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 and no official endorsement should be inferred.</a:t>
            </a:r>
          </a:p>
          <a:p>
            <a:r>
              <a:rPr lang="en-US" altLang="en-US" sz="800" dirty="0" smtClean="0">
                <a:latin typeface="Arial" panose="020B0604020202020204" pitchFamily="34" charset="0"/>
              </a:rPr>
              <a:t> The information provided in documents, training curricula, and other print or electronic materials created by the Interstate Technology and Regulatory Council (</a:t>
            </a:r>
            <a:r>
              <a:rPr lang="ja-JP" altLang="en-US" sz="800" dirty="0" smtClean="0">
                <a:latin typeface="Arial" panose="020B0604020202020204" pitchFamily="34" charset="0"/>
              </a:rPr>
              <a:t>“</a:t>
            </a:r>
            <a:r>
              <a:rPr lang="en-US" altLang="ja-JP" sz="800" dirty="0" smtClean="0">
                <a:latin typeface="Arial" panose="020B0604020202020204" pitchFamily="34" charset="0"/>
              </a:rPr>
              <a:t>ITRC</a:t>
            </a:r>
            <a:r>
              <a:rPr lang="ja-JP" altLang="en-US" sz="800" dirty="0" smtClean="0">
                <a:latin typeface="Arial" panose="020B0604020202020204" pitchFamily="34" charset="0"/>
              </a:rPr>
              <a:t>”</a:t>
            </a:r>
            <a:r>
              <a:rPr lang="en-US" altLang="ja-JP" sz="800" dirty="0" smtClean="0">
                <a:latin typeface="Arial" panose="020B0604020202020204" pitchFamily="34" charset="0"/>
              </a:rPr>
              <a:t> and such materials are referred to as </a:t>
            </a:r>
            <a:r>
              <a:rPr lang="ja-JP" altLang="en-US" sz="800" dirty="0" smtClean="0">
                <a:latin typeface="Arial" panose="020B0604020202020204" pitchFamily="34" charset="0"/>
              </a:rPr>
              <a:t>“</a:t>
            </a:r>
            <a:r>
              <a:rPr lang="en-US" altLang="ja-JP" sz="800" dirty="0" smtClean="0">
                <a:latin typeface="Arial" panose="020B0604020202020204" pitchFamily="34" charset="0"/>
              </a:rPr>
              <a:t>ITRC Materials</a:t>
            </a:r>
            <a:r>
              <a:rPr lang="ja-JP" altLang="en-US" sz="800" dirty="0" smtClean="0">
                <a:latin typeface="Arial" panose="020B0604020202020204" pitchFamily="34" charset="0"/>
              </a:rPr>
              <a:t>”</a:t>
            </a:r>
            <a:r>
              <a:rPr lang="en-US" altLang="ja-JP" sz="800" dirty="0" smtClean="0">
                <a:latin typeface="Arial" panose="020B0604020202020204" pitchFamily="34" charset="0"/>
              </a:rPr>
              <a:t>) is intended as a general reference to help regulators and others develop a consistent approach to their evaluation, regulatory approval, and deployment of environmental technologies. The information in ITRC Materials was formulated to be reliable and accurate. However, the information is provided "as is" and use of this information is at the users</a:t>
            </a:r>
            <a:r>
              <a:rPr lang="ja-JP" altLang="en-US" sz="800" dirty="0" smtClean="0">
                <a:latin typeface="Arial" panose="020B0604020202020204" pitchFamily="34" charset="0"/>
              </a:rPr>
              <a:t>’</a:t>
            </a:r>
            <a:r>
              <a:rPr lang="en-US" altLang="ja-JP" sz="800" dirty="0" smtClean="0">
                <a:latin typeface="Arial" panose="020B0604020202020204" pitchFamily="34" charset="0"/>
              </a:rPr>
              <a:t> own risk. </a:t>
            </a:r>
          </a:p>
          <a:p>
            <a:r>
              <a:rPr lang="en-US" altLang="en-US" sz="800" dirty="0" smtClean="0">
                <a:latin typeface="Arial" panose="020B0604020202020204" pitchFamily="34" charset="0"/>
              </a:rPr>
              <a:t> ITRC Materials do not necessarily address all applicable health and safety risks and precautions with respect to particular materials, conditions, or procedures in specific applications of any technology. Consequently, ITRC recommends consulting applicable standards, laws, regulations, suppliers of materials, and material safety data sheets for information concerning safety and health risks and precautions and compliance with then-applicable laws and regulations. ITRC, ERIS and ECOS shall not be liable in the event of any conflict between information in ITRC Materials and such laws, regulations, and/or other ordinances. The content in ITRC Materials may be revised or withdrawn at any time without prior notice.</a:t>
            </a:r>
          </a:p>
          <a:p>
            <a:r>
              <a:rPr lang="en-US" altLang="en-US" sz="800" dirty="0" smtClean="0">
                <a:latin typeface="Arial" panose="020B0604020202020204" pitchFamily="34" charset="0"/>
              </a:rPr>
              <a:t> ITRC, ERIS, and ECOS make no representations or warranties, express or implied, with respect to information in ITRC Materials and specifically disclaim all warranties to the fullest extent permitted by law (including, but not limited to, merchantability or fitness for a particular purpose). ITRC, ERIS, and ECOS will not accept liability for damages of any kind that result from acting upon or using this information. </a:t>
            </a:r>
          </a:p>
          <a:p>
            <a:r>
              <a:rPr lang="en-US" altLang="en-US" sz="800" dirty="0" smtClean="0">
                <a:latin typeface="Arial" panose="020B0604020202020204" pitchFamily="34" charset="0"/>
              </a:rPr>
              <a:t> ITRC, ERIS, and ECOS do not endorse or recommend the use of specific technology or technology provider through ITRC Materials. Reference to technologies, products, or services offered by other parties does not constitute a guarantee by ITRC, ERIS, and ECOS of the quality or value of those technologies, products, or services. Information in ITRC Materials is for general reference only; it should not be construed as definitive guidance for any specific site and is not a substitute for consultation with qualified professional advisors.</a:t>
            </a:r>
          </a:p>
          <a:p>
            <a:pPr eaLnBrk="1" hangingPunct="1"/>
            <a:endParaRPr lang="en-US" altLang="en-US" sz="800" dirty="0" smtClean="0">
              <a:latin typeface="Arial" panose="020B0604020202020204" pitchFamily="34" charset="0"/>
            </a:endParaRPr>
          </a:p>
          <a:p>
            <a:pPr eaLnBrk="1" hangingPunct="1"/>
            <a:endParaRPr lang="en-US" altLang="en-US" sz="800" dirty="0" smtClean="0">
              <a:latin typeface="Arial" panose="020B0604020202020204" pitchFamily="34" charset="0"/>
            </a:endParaRPr>
          </a:p>
          <a:p>
            <a:pPr eaLnBrk="1" hangingPunct="1"/>
            <a:endParaRPr lang="en-US" altLang="en-US" sz="800" dirty="0" smtClean="0">
              <a:latin typeface="Arial" panose="020B0604020202020204" pitchFamily="34" charset="0"/>
            </a:endParaRPr>
          </a:p>
        </p:txBody>
      </p:sp>
    </p:spTree>
    <p:extLst>
      <p:ext uri="{BB962C8B-B14F-4D97-AF65-F5344CB8AC3E}">
        <p14:creationId xmlns:p14="http://schemas.microsoft.com/office/powerpoint/2010/main" val="36954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smtClean="0">
                <a:solidFill>
                  <a:schemeClr val="tx1"/>
                </a:solidFill>
                <a:effectLst/>
                <a:latin typeface="Arial" charset="0"/>
                <a:ea typeface="+mn-ea"/>
                <a:cs typeface="+mn-cs"/>
              </a:rPr>
              <a:t>What is your role in stormwater management? </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I select stormwater BMPs (Best Management Practices) at sites</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I install or maintain stormwater BMPs at sites</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I review, approve, and/or inspect stormwater BMPs</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I regulate stormwater BMPs, but I am not involved in the selection of stormwater BMPs</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I advise others on stormwater program requirements</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I am a provider of stormwater BMP technologies and/or approaches</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I have no role in stormwater management</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Other “insert short answer”</a:t>
            </a:r>
          </a:p>
          <a:p>
            <a:endParaRPr lang="en-US" sz="1000" kern="1200" dirty="0" smtClean="0">
              <a:solidFill>
                <a:schemeClr val="tx1"/>
              </a:solidFill>
              <a:effectLst/>
              <a:latin typeface="Arial" charset="0"/>
              <a:ea typeface="+mn-ea"/>
              <a:cs typeface="+mn-cs"/>
            </a:endParaRPr>
          </a:p>
          <a:p>
            <a:r>
              <a:rPr lang="en-US" b="1" dirty="0" smtClean="0"/>
              <a:t>Rebecca Higgins </a:t>
            </a:r>
            <a:r>
              <a:rPr lang="en-US" dirty="0" smtClean="0"/>
              <a:t>is a Senior Hydrogeologist in the East Metro Unit of the Minnesota Pollution Control Agency (MPCA) in St. Paul. In her roll at the MPCA, she is a member of the team assigned to evaluate releases of hazardous substances and PFAS compounds that pose a risk to human and ecological receptors. Rebecca also serves as liaison between the stormwater program and remediation divisions of the MPCA. In that role she seeks to find innovative technical solutions for sites where contamination poses a risk to human health and the environment from infiltrated stormwater. Rebecca is an ITRC Point-of-Contact for the State of Minnesota and a Co-Team Leader the Stormwater BMP Performance Evaluation Team. She earned a Bachelor's degree in Geology from North Dakota State University in 1998 and spent 9 years in the environmental consulting industry in Colorado and Minnesota until joining the MPCA in 2007. Rebecca is a licensed Professional Geologist in the state of Minnesota.</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4</a:t>
            </a:fld>
            <a:endParaRPr lang="en-US" altLang="en-US" dirty="0"/>
          </a:p>
        </p:txBody>
      </p:sp>
    </p:spTree>
    <p:extLst>
      <p:ext uri="{BB962C8B-B14F-4D97-AF65-F5344CB8AC3E}">
        <p14:creationId xmlns:p14="http://schemas.microsoft.com/office/powerpoint/2010/main" val="306158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smtClean="0">
                <a:solidFill>
                  <a:schemeClr val="tx1"/>
                </a:solidFill>
                <a:effectLst/>
                <a:latin typeface="Arial" charset="0"/>
                <a:ea typeface="+mn-ea"/>
                <a:cs typeface="+mn-cs"/>
              </a:rPr>
              <a:t>Poll Question:</a:t>
            </a:r>
          </a:p>
          <a:p>
            <a:pPr lvl="0"/>
            <a:r>
              <a:rPr lang="en-US" sz="1000" kern="1200" dirty="0" smtClean="0">
                <a:solidFill>
                  <a:schemeClr val="tx1"/>
                </a:solidFill>
                <a:effectLst/>
                <a:latin typeface="Arial" charset="0"/>
                <a:ea typeface="+mn-ea"/>
                <a:cs typeface="+mn-cs"/>
              </a:rPr>
              <a:t>Have you or are you currently using the ITRC Stormwater Best Management Practices (BMPs) Performance Evaluation guidance document?</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Yes, I am using the document</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Not yet, but I plan to use the document within the next 6 months</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No, I am not using the document</a:t>
            </a:r>
          </a:p>
          <a:p>
            <a:pPr marL="171450" lvl="0" indent="-171450">
              <a:buFont typeface="Arial" panose="020B0604020202020204" pitchFamily="34" charset="0"/>
              <a:buChar char="•"/>
            </a:pPr>
            <a:r>
              <a:rPr lang="en-US" sz="1000" kern="1200" dirty="0" smtClean="0">
                <a:solidFill>
                  <a:schemeClr val="tx1"/>
                </a:solidFill>
                <a:effectLst/>
                <a:latin typeface="Arial" charset="0"/>
                <a:ea typeface="+mn-ea"/>
                <a:cs typeface="+mn-cs"/>
              </a:rPr>
              <a:t>I was not aware of this document until this panel session</a:t>
            </a:r>
          </a:p>
          <a:p>
            <a:pPr lvl="0"/>
            <a:endParaRPr lang="en-US" dirty="0" smtClean="0"/>
          </a:p>
          <a:p>
            <a:r>
              <a:rPr lang="en-US" dirty="0" smtClean="0"/>
              <a:t>Poll Question:</a:t>
            </a:r>
          </a:p>
          <a:p>
            <a:r>
              <a:rPr lang="en-US" dirty="0" smtClean="0"/>
              <a:t>What is your level of expertise in post-construction stormwater?</a:t>
            </a:r>
          </a:p>
          <a:p>
            <a:pPr marL="171450" indent="-171450">
              <a:buFont typeface="Arial" panose="020B0604020202020204" pitchFamily="34" charset="0"/>
              <a:buChar char="•"/>
            </a:pPr>
            <a:r>
              <a:rPr lang="en-US" dirty="0" smtClean="0"/>
              <a:t>I am an expert</a:t>
            </a:r>
          </a:p>
          <a:p>
            <a:pPr marL="171450" indent="-171450">
              <a:buFont typeface="Arial" panose="020B0604020202020204" pitchFamily="34" charset="0"/>
              <a:buChar char="•"/>
            </a:pPr>
            <a:r>
              <a:rPr lang="en-US" dirty="0" smtClean="0"/>
              <a:t>I have a few years experience and work with post-construction stormwater issues on a regular basis</a:t>
            </a:r>
          </a:p>
          <a:p>
            <a:pPr marL="171450" indent="-171450">
              <a:buFont typeface="Arial" panose="020B0604020202020204" pitchFamily="34" charset="0"/>
              <a:buChar char="•"/>
            </a:pPr>
            <a:r>
              <a:rPr lang="en-US" dirty="0" smtClean="0"/>
              <a:t>I have a little knowledge, but don’t work with post-construction stormwater issues the field very often</a:t>
            </a:r>
          </a:p>
          <a:p>
            <a:pPr marL="171450" indent="-171450">
              <a:buFont typeface="Arial" panose="020B0604020202020204" pitchFamily="34" charset="0"/>
              <a:buChar char="•"/>
            </a:pPr>
            <a:r>
              <a:rPr lang="en-US" dirty="0" smtClean="0"/>
              <a:t>I know nothing about post-construction stormwater, and am looking to expand my overall knowledge base</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5</a:t>
            </a:fld>
            <a:endParaRPr lang="en-US" altLang="en-US" dirty="0"/>
          </a:p>
        </p:txBody>
      </p:sp>
    </p:spTree>
    <p:extLst>
      <p:ext uri="{BB962C8B-B14F-4D97-AF65-F5344CB8AC3E}">
        <p14:creationId xmlns:p14="http://schemas.microsoft.com/office/powerpoint/2010/main" val="68129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Patrick Hsieh </a:t>
            </a:r>
            <a:r>
              <a:rPr lang="en-US" dirty="0" smtClean="0"/>
              <a:t>is a Senior Engineer with Dalton, Olmsted, &amp; Fuglevand (DOF) based out of their Seattle, Washington office. Since 2016, Patrick has worked at DOF specializing in managing environmental concerns at complex sites (upland and sediment remediation as well as environmental compliance) with a focus on stormwater management for industrial clients in the Pacific Northwest. He is responsible for the completion of feasibility studies, corrective action plans, and engineering design for cleanups at superfund sites as well as for supporting environmental compliance engineering design at active industrial manufacturing facilities. </a:t>
            </a:r>
          </a:p>
          <a:p>
            <a:r>
              <a:rPr lang="en-US" dirty="0" smtClean="0"/>
              <a:t>   He has led the design and operation and maintenance (O&amp;M) of air sparging, soil vapor extraction, groundwater extraction and treatment, stormwater treatment, dredge return water treatment, and in situ bioremediation systems for environmental remediation projects throughout the country. He has directed clients in improving industrial stormwater treatment to reach benchmarks, designed stormwater facilities to meet low impact development goals and aided clients in negotiations with regulators and third party groups. Patrick has evaluated the efficacy of hundreds of water treatment devices or best management practices to treat for metals, polychlorinated biphenyls, suspended solids, pH, volatile organic compounds, 1,4-dioxane, turbidity, chemical and biological oxygen demand in stormwater and wastewater. </a:t>
            </a:r>
          </a:p>
          <a:p>
            <a:r>
              <a:rPr lang="en-US" dirty="0" smtClean="0"/>
              <a:t>   Prior to DOF, he worked for 11 years in the environmental consulting field with AMEC Earth and Environmental (previously Geomatrix). Since 2016, Patrick has contributed to ITRC as a team member and trainer for ITRC's Stormwater BMP Evaluation team. Patrick earned a bachelor's (2001) and master's (2003) degree in chemical engineering from University of Rochester in Rochester, New York  Patrick is certified as a Professional Engineer in Washington, Oregon, Alaska, and Nevada.</a:t>
            </a:r>
          </a:p>
          <a:p>
            <a:endParaRPr lang="en-US" b="1" dirty="0" smtClean="0"/>
          </a:p>
          <a:p>
            <a:r>
              <a:rPr lang="en-US" b="1" dirty="0" smtClean="0"/>
              <a:t>Allison Dunaway </a:t>
            </a:r>
            <a:r>
              <a:rPr lang="en-US" dirty="0" smtClean="0"/>
              <a:t>manages the Wetland and Stream Protection Program and the Construction Stormwater Program at the Virginia Department of Environmental Quality, Piedmont Regional Office. Over the last 20 years, Allison has worked in the public and private sectors performing water quality monitoring, water and wetlands permitting and inspections, and air, water and waste program enforcement and policy development. She currently supervises a staff of 14 environmental specialists who evaluate permit applications, review plans and conduct compliance inspections related to the wetland and stream protection program and the construction stormwater program. Allison has been active in ITRC since 2011, serving on the Biochemical Reactors for Mining Influenced Waters team from 2011 to 2013 and as a sub-group leader on the Long Term Contaminant Management Using Institutional Controls team from 2014-2015. Since 2016, she has served as the co-team leader on the Stormwater BMP Performance Evaluation team. Allison earned a bachelor's degree with distinction in environmental science from the University of Virginia in 2000, and a master's in environmental science and engineering from Virginia Tech in 2003.</a:t>
            </a:r>
          </a:p>
          <a:p>
            <a:endParaRPr lang="en-US" dirty="0" smtClean="0"/>
          </a:p>
          <a:p>
            <a:r>
              <a:rPr lang="en-US" b="1" dirty="0" smtClean="0"/>
              <a:t>Brandon Steets </a:t>
            </a:r>
            <a:r>
              <a:rPr lang="en-US" dirty="0" smtClean="0"/>
              <a:t>is a Senior Principal at Geosyntec Consultants in Santa Barbara, California. He has served as a consultant since 2000 and specializes in National Pollutant Discharge Elimination System (NPDES) and Total Maximum Daily Load (TMDL) regulations, water quality modelling and monitoring, pollutant source investigation, and stormwater Best Management Practices (BMP) planning and design. Brandon has led watershed modeling to plan over $6 billion in new green infrastructure and demonstrate compliance with TMDL limits. He has led numerous award winning projects, including biofilter design for the Boeing Santa Susana Field Laboratory (2013 CASQA award) and microbial and nutrient source tracking for the Boston Water and Sewer Commission (2018 NACWA award).He has performed training for the American Society of Civil Engineers (ASCE) and for numerous municipalities across the United States  Brandon recently advised the National Academy of Sciences industrial stormwater committee regarding recommendations for U.S. EPA's 2020 Multi-Sector General Permit renewal. He received his BS in environmental engineering from Rensselaer Polytechnic Institute in 1998 and his MS in environmental engineering from the University of California at Santa Barbara in 2000.Â  He is a licensed professional chemical engineer (CA), and California Stormwater Quality Association (CASQA) certified Qualified Industrial Stormwater Practitioner and Trainer of Record.</a:t>
            </a:r>
          </a:p>
          <a:p>
            <a:endParaRPr lang="en-US" dirty="0" smtClean="0"/>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9</a:t>
            </a:fld>
            <a:endParaRPr lang="en-US" altLang="en-US" dirty="0"/>
          </a:p>
        </p:txBody>
      </p:sp>
    </p:spTree>
    <p:extLst>
      <p:ext uri="{BB962C8B-B14F-4D97-AF65-F5344CB8AC3E}">
        <p14:creationId xmlns:p14="http://schemas.microsoft.com/office/powerpoint/2010/main" val="200212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Toni McCrory </a:t>
            </a:r>
            <a:r>
              <a:rPr lang="en-US" dirty="0" smtClean="0"/>
              <a:t>is a Director in U.S. Environmental, Health, and Safety Compliance for Walmart, Inc in Bentonville, AR. Toni has worked within the water compliance field since 2008. She oversees all water-related compliance programs (stormwater, wastewater, pre-treatment, drinking water, groundwater, wetlands, and water reuse) for over 5200 U.S. facilities. In her role, Toni has developed, implemented, and refined national stormwater programs by generating innovative compliance solutions for performance-based contract management, predictive analytics for asset management, and digital transformation. Toni has been an active member of ITRC since the inception of the Stormwater BMP Performance Evaluation team in 2016 and is currently a trainer for the team. Toni earned her bachelor's degree in biological and agricultural engineering from the University of Arkansas in Fayetteville, Arkansas in 2007 and a master's in business administration from John Brown University in Siloam Springs, Arkansas in 2010. </a:t>
            </a:r>
          </a:p>
          <a:p>
            <a:endParaRPr lang="en-US" dirty="0" smtClean="0"/>
          </a:p>
          <a:p>
            <a:r>
              <a:rPr lang="en-US" b="1" dirty="0" smtClean="0"/>
              <a:t>Chris Nickell </a:t>
            </a:r>
            <a:r>
              <a:rPr lang="en-US" dirty="0" smtClean="0"/>
              <a:t>is the Director of Environmental Health and Safety at Drake University in Des Moines, Iowa, since 2015. He oversees the Universities environmental compliance. Before joining Drake, he worked in the private sector in Environmental Health and Safety, and as an environmental compliance consultant. Prior to working in the public sector Chris served in the United States Air Force, where he was an Emergency and Disaster Manager. He also holds both the Certified Safety Professional (CSP) and Certified Hazardous Materials Manager (CHMM) designations. Chris is a member of the ITRC Stormwater BMP Performance Evaluation Team. He joined the team in 2017 and served as the operations and maintenance sub team lead. He graduated with a bachelor's degree in Emergency and Disaster Management from Upper Iowa University in 2009.</a:t>
            </a:r>
          </a:p>
          <a:p>
            <a:endParaRPr lang="en-US" dirty="0" smtClean="0"/>
          </a:p>
          <a:p>
            <a:r>
              <a:rPr lang="en-US" b="1" dirty="0" smtClean="0"/>
              <a:t>Kevin Michael Lienau, </a:t>
            </a:r>
            <a:r>
              <a:rPr lang="en-US" dirty="0" smtClean="0"/>
              <a:t>PE is a Corporate Engineering Manager / Principle with Groundwater and Environmental Services, Inc. (GES) located in GES' Eagan, Minnesota office. Since 1992, Kevin has worked at GES specializing in investigation, remediation, and site progression of a wide variety of industrial and petroleum projects. Contaminants of concern include both chlorinated and non-chlorinated hydrocarbon sites. With his knowledge of varied contaminants and remedial techniques, Kevin also provides third-party review services to clients.</a:t>
            </a:r>
          </a:p>
          <a:p>
            <a:r>
              <a:rPr lang="en-US" dirty="0" smtClean="0"/>
              <a:t>Other areas of expertise include industrial facility auditing, spill prevention, control, and countermeasure (SPCC) plan preparation, stormwater pollution prevention (SWPP) plan preparation, National Pollutant Discharge Elimination System (NPDES) and underground injection control permit acquisition and compliance, analysis and implementation of feasibility tests, control system design, electrical code classification/interpretation, and PLC programming. Additionally, Kevin has extensive experience in landfill leachate and gas system operations, maintenance, design, and control.</a:t>
            </a:r>
          </a:p>
          <a:p>
            <a:r>
              <a:rPr lang="en-US" dirty="0" smtClean="0"/>
              <a:t>Since 2015, Kevin has contributed to ITRC as a team member and now trainer for ITRC's Stormwater Best Management Practices Performance Evaluation team. Kevin earned a bachelor's degree in Chemical Engineering and a bachelor's degree in Material Science and Engineering from the University of Minnesota - Twin Cities in Minneapolis, Minnesota in 1992. Kevin is a licensed professional engineer in 21 states.</a:t>
            </a:r>
          </a:p>
          <a:p>
            <a:endParaRPr lang="en-US" dirty="0" smtClean="0"/>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10</a:t>
            </a:fld>
            <a:endParaRPr lang="en-US" altLang="en-US" dirty="0"/>
          </a:p>
        </p:txBody>
      </p:sp>
    </p:spTree>
    <p:extLst>
      <p:ext uri="{BB962C8B-B14F-4D97-AF65-F5344CB8AC3E}">
        <p14:creationId xmlns:p14="http://schemas.microsoft.com/office/powerpoint/2010/main" val="48055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Patrick Hsieh </a:t>
            </a:r>
            <a:r>
              <a:rPr lang="en-US" dirty="0"/>
              <a:t>is a Senior Engineer with Dalton, Olmsted, &amp; Fuglevand (DOF) based out of their Seattle, Washington office. Since 2016, Patrick has worked at DOF specializing in managing environmental concerns at complex sites (upland and sediment remediation as well as environmental compliance) with a focus on stormwater management for industrial clients in the Pacific Northwest. He is responsible for the completion of feasibility studies, corrective action plans, and engineering design for cleanups at superfund sites as well as for supporting environmental compliance engineering design at active industrial manufacturing facilities. </a:t>
            </a:r>
          </a:p>
          <a:p>
            <a:r>
              <a:rPr lang="en-US" dirty="0"/>
              <a:t>   He has led the design and operation and maintenance (O&amp;M) of air sparging, soil vapor extraction, groundwater extraction and treatment, stormwater treatment, dredge return water treatment, and in situ bioremediation systems for environmental remediation projects throughout the country. He has directed clients in improving industrial stormwater treatment to reach benchmarks, designed stormwater facilities to meet low impact development goals and aided clients in negotiations with regulators and third party groups. Patrick has evaluated the efficacy of hundreds of water treatment devices or best management practices to treat for metals, polychlorinated biphenyls, suspended solids, pH, volatile organic compounds, 1,4-dioxane, turbidity, chemical and biological oxygen demand in stormwater and wastewater. </a:t>
            </a:r>
          </a:p>
          <a:p>
            <a:r>
              <a:rPr lang="en-US" dirty="0"/>
              <a:t>   Prior to DOF, he worked for 11 years in the environmental consulting field with AMEC Earth and Environmental (previously Geomatrix). Since 2016, Patrick has contributed to ITRC as a team member and trainer for ITRC's Stormwater BMP Evaluation team. Patrick earned a bachelor's (2001) and master's (2003) degree in chemical engineering from University of Rochester in Rochester, New </a:t>
            </a:r>
            <a:r>
              <a:rPr lang="en-US" dirty="0" smtClean="0"/>
              <a:t>York  </a:t>
            </a:r>
            <a:r>
              <a:rPr lang="en-US" dirty="0"/>
              <a:t>Patrick is certified as a Professional Engineer in Washington, Oregon, Alaska, and Nevada.</a:t>
            </a:r>
          </a:p>
          <a:p>
            <a:endParaRPr lang="en-US" dirty="0"/>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11</a:t>
            </a:fld>
            <a:endParaRPr lang="en-US" altLang="en-US" dirty="0"/>
          </a:p>
        </p:txBody>
      </p:sp>
    </p:spTree>
    <p:extLst>
      <p:ext uri="{BB962C8B-B14F-4D97-AF65-F5344CB8AC3E}">
        <p14:creationId xmlns:p14="http://schemas.microsoft.com/office/powerpoint/2010/main" val="132140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AC3859-59AC-4397-83CA-234A9AED00FC}" type="slidenum">
              <a:rPr lang="en-US" altLang="en-US" smtClean="0"/>
              <a:pPr>
                <a:defRPr/>
              </a:pPr>
              <a:t>12</a:t>
            </a:fld>
            <a:endParaRPr lang="en-US" altLang="en-US" dirty="0"/>
          </a:p>
        </p:txBody>
      </p:sp>
    </p:spTree>
    <p:extLst>
      <p:ext uri="{BB962C8B-B14F-4D97-AF65-F5344CB8AC3E}">
        <p14:creationId xmlns:p14="http://schemas.microsoft.com/office/powerpoint/2010/main" val="93575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94083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7299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0454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828800"/>
            <a:ext cx="3810000" cy="4114800"/>
          </a:xfrm>
        </p:spPr>
        <p:txBody>
          <a:bodyPr/>
          <a:lstStyle/>
          <a:p>
            <a:pPr lvl="0"/>
            <a:endParaRPr lang="en-US" noProof="0" dirty="0" smtClean="0"/>
          </a:p>
        </p:txBody>
      </p:sp>
    </p:spTree>
    <p:extLst>
      <p:ext uri="{BB962C8B-B14F-4D97-AF65-F5344CB8AC3E}">
        <p14:creationId xmlns:p14="http://schemas.microsoft.com/office/powerpoint/2010/main" val="19190112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5146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004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4478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248400"/>
            <a:ext cx="465552" cy="590456"/>
          </a:xfrm>
          <a:prstGeom prst="rect">
            <a:avLst/>
          </a:prstGeom>
        </p:spPr>
      </p:pic>
    </p:spTree>
    <p:extLst>
      <p:ext uri="{BB962C8B-B14F-4D97-AF65-F5344CB8AC3E}">
        <p14:creationId xmlns:p14="http://schemas.microsoft.com/office/powerpoint/2010/main" val="4200542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97451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91796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602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47556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6892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1495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99834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7" name="Rectangle 3"/>
          <p:cNvSpPr>
            <a:spLocks noGrp="1" noChangeArrowheads="1"/>
          </p:cNvSpPr>
          <p:nvPr>
            <p:ph type="title"/>
          </p:nvPr>
        </p:nvSpPr>
        <p:spPr bwMode="auto">
          <a:xfrm>
            <a:off x="376238" y="92076"/>
            <a:ext cx="7588250" cy="8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title</a:t>
            </a:r>
          </a:p>
        </p:txBody>
      </p:sp>
      <p:sp>
        <p:nvSpPr>
          <p:cNvPr id="1028" name="Line 4"/>
          <p:cNvSpPr>
            <a:spLocks noChangeShapeType="1"/>
          </p:cNvSpPr>
          <p:nvPr/>
        </p:nvSpPr>
        <p:spPr bwMode="auto">
          <a:xfrm flipV="1">
            <a:off x="371475" y="914400"/>
            <a:ext cx="7829549"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9" name="Line 5"/>
          <p:cNvSpPr>
            <a:spLocks noChangeShapeType="1"/>
          </p:cNvSpPr>
          <p:nvPr/>
        </p:nvSpPr>
        <p:spPr bwMode="auto">
          <a:xfrm>
            <a:off x="371475" y="1031861"/>
            <a:ext cx="7829550" cy="1588"/>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95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1" name="Rectangle 8"/>
          <p:cNvSpPr>
            <a:spLocks noChangeArrowheads="1"/>
          </p:cNvSpPr>
          <p:nvPr/>
        </p:nvSpPr>
        <p:spPr bwMode="auto">
          <a:xfrm>
            <a:off x="4262438" y="3119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dirty="0" smtClean="0"/>
          </a:p>
        </p:txBody>
      </p:sp>
      <p:pic>
        <p:nvPicPr>
          <p:cNvPr id="1032" name="Picture 9" descr="ITRClogoCOLOR03"/>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172450" y="82548"/>
            <a:ext cx="893222" cy="96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dirty="0" smtClean="0"/>
          </a:p>
        </p:txBody>
      </p:sp>
      <p:sp>
        <p:nvSpPr>
          <p:cNvPr id="1035" name="Rectangle 12"/>
          <p:cNvSpPr>
            <a:spLocks noChangeArrowheads="1"/>
          </p:cNvSpPr>
          <p:nvPr/>
        </p:nvSpPr>
        <p:spPr bwMode="auto">
          <a:xfrm>
            <a:off x="4205288" y="3057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dirty="0" smtClean="0"/>
          </a:p>
        </p:txBody>
      </p:sp>
      <p:sp>
        <p:nvSpPr>
          <p:cNvPr id="1036" name="Text Box 14"/>
          <p:cNvSpPr txBox="1">
            <a:spLocks noChangeArrowheads="1"/>
          </p:cNvSpPr>
          <p:nvPr userDrawn="1"/>
        </p:nvSpPr>
        <p:spPr bwMode="auto">
          <a:xfrm>
            <a:off x="1584325" y="58610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sz="4000" dirty="0" smtClean="0"/>
          </a:p>
        </p:txBody>
      </p:sp>
      <p:sp>
        <p:nvSpPr>
          <p:cNvPr id="1037" name="Text Box 16"/>
          <p:cNvSpPr txBox="1">
            <a:spLocks noChangeArrowheads="1"/>
          </p:cNvSpPr>
          <p:nvPr userDrawn="1"/>
        </p:nvSpPr>
        <p:spPr bwMode="auto">
          <a:xfrm>
            <a:off x="1203325" y="5864225"/>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sz="4000" dirty="0" smtClean="0">
              <a:latin typeface="Times New Roman" pitchFamily="18" charset="0"/>
            </a:endParaRPr>
          </a:p>
        </p:txBody>
      </p:sp>
      <p:sp>
        <p:nvSpPr>
          <p:cNvPr id="1038" name="Rectangle 19"/>
          <p:cNvSpPr>
            <a:spLocks noChangeArrowheads="1"/>
          </p:cNvSpPr>
          <p:nvPr userDrawn="1"/>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dirty="0" smtClean="0"/>
          </a:p>
        </p:txBody>
      </p:sp>
      <p:sp>
        <p:nvSpPr>
          <p:cNvPr id="1034" name="Rectangle 11"/>
          <p:cNvSpPr>
            <a:spLocks noChangeArrowheads="1"/>
          </p:cNvSpPr>
          <p:nvPr/>
        </p:nvSpPr>
        <p:spPr bwMode="auto">
          <a:xfrm>
            <a:off x="-743" y="0"/>
            <a:ext cx="37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7C84845-2FD2-410B-A519-6AA5290F3468}" type="slidenum">
              <a:rPr lang="en-US" altLang="en-US" sz="1200" smtClean="0">
                <a:solidFill>
                  <a:schemeClr val="tx1"/>
                </a:solidFill>
              </a:rPr>
              <a:pPr eaLnBrk="1" hangingPunct="1">
                <a:defRPr/>
              </a:pPr>
              <a:t>‹#›</a:t>
            </a:fld>
            <a:endParaRPr lang="en-US" altLang="en-US" sz="1200" dirty="0" smtClean="0">
              <a:solidFill>
                <a:schemeClr val="tx1"/>
              </a:solidFill>
            </a:endParaRPr>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543800" y="6320345"/>
            <a:ext cx="893222" cy="329269"/>
          </a:xfrm>
          <a:prstGeom prst="rect">
            <a:avLst/>
          </a:prstGeom>
        </p:spPr>
      </p:pic>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572659" y="6216671"/>
            <a:ext cx="409258" cy="536618"/>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stormwater-1.itrcweb.org/" TargetMode="External"/><Relationship Id="rId7" Type="http://schemas.openxmlformats.org/officeDocument/2006/relationships/hyperlink" Target="https://twitter.com/itrcweb"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facebook.com/itrcweb/" TargetMode="External"/><Relationship Id="rId10" Type="http://schemas.openxmlformats.org/officeDocument/2006/relationships/image" Target="../media/image7.png"/><Relationship Id="rId4" Type="http://schemas.openxmlformats.org/officeDocument/2006/relationships/hyperlink" Target="https://clu-in.org/conf/itrc/stormwaterBMP/" TargetMode="External"/><Relationship Id="rId9" Type="http://schemas.openxmlformats.org/officeDocument/2006/relationships/hyperlink" Target="https://www.linkedin.com/company/itrc?trk=top_nav_ho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s://clu-in.org/conf/itrc/stormwaterBM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lu-in.org/conf/itrc/stormwaterBM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ormwater-1.itrcweb.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s://stormwater-1.itrcweb.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stormwater-1.itrcweb.org/" TargetMode="External"/><Relationship Id="rId1" Type="http://schemas.openxmlformats.org/officeDocument/2006/relationships/slideLayout" Target="../slideLayouts/slideLayout2.xml"/><Relationship Id="rId4" Type="http://schemas.openxmlformats.org/officeDocument/2006/relationships/hyperlink" Target="https://clu-in.org/conf/itrc/stormwaterBM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hyperlink" Target="https://stormwater-1.itrcweb.org/"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hyperlink" Target="https://stormwater-1.itrcweb.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cluin.org/" TargetMode="External"/><Relationship Id="rId5" Type="http://schemas.openxmlformats.org/officeDocument/2006/relationships/hyperlink" Target="http://www.itrcweb.org/"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stormwater-1.itrcweb.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lu-in.org/conf/itrc/stormwaterBM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png"/><Relationship Id="rId3" Type="http://schemas.openxmlformats.org/officeDocument/2006/relationships/hyperlink" Target="http://www.itrcweb.org/" TargetMode="External"/><Relationship Id="rId7" Type="http://schemas.openxmlformats.org/officeDocument/2006/relationships/image" Target="../media/image11.png"/><Relationship Id="rId12" Type="http://schemas.openxmlformats.org/officeDocument/2006/relationships/hyperlink" Target="https://twitter.com/itrcweb"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5" Type="http://schemas.openxmlformats.org/officeDocument/2006/relationships/image" Target="../media/image7.png"/><Relationship Id="rId10" Type="http://schemas.openxmlformats.org/officeDocument/2006/relationships/hyperlink" Target="https://www.facebook.com/itrcweb/" TargetMode="External"/><Relationship Id="rId4" Type="http://schemas.openxmlformats.org/officeDocument/2006/relationships/hyperlink" Target="http://itrcweb.org/Documents/Policy/ITRC-Usage-Policy-for-ITRC-Materials-Final-11-5-12.pdf" TargetMode="External"/><Relationship Id="rId9" Type="http://schemas.openxmlformats.org/officeDocument/2006/relationships/image" Target="../media/image13.png"/><Relationship Id="rId14" Type="http://schemas.openxmlformats.org/officeDocument/2006/relationships/hyperlink" Target="https://www.linkedin.com/company/itrc?trk=top_nav_home"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5.pn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hyperlink" Target="https://stormwater-1.itrcweb.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hyperlink" Target="https://www.facebook.com/itrcweb/" TargetMode="External"/><Relationship Id="rId13" Type="http://schemas.openxmlformats.org/officeDocument/2006/relationships/image" Target="../media/image7.png"/><Relationship Id="rId3" Type="http://schemas.openxmlformats.org/officeDocument/2006/relationships/image" Target="../media/image70.png"/><Relationship Id="rId7" Type="http://schemas.openxmlformats.org/officeDocument/2006/relationships/image" Target="../media/image72.png"/><Relationship Id="rId12" Type="http://schemas.openxmlformats.org/officeDocument/2006/relationships/hyperlink" Target="https://www.linkedin.com/company/itrc?trk=top_nav_hom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6.png"/><Relationship Id="rId5" Type="http://schemas.openxmlformats.org/officeDocument/2006/relationships/hyperlink" Target="http://www.clu-in.org/conf/itrc/stormwaterBMP/feedback.cfm" TargetMode="External"/><Relationship Id="rId10" Type="http://schemas.openxmlformats.org/officeDocument/2006/relationships/hyperlink" Target="https://twitter.com/itrcweb" TargetMode="External"/><Relationship Id="rId4" Type="http://schemas.openxmlformats.org/officeDocument/2006/relationships/hyperlink" Target="http://www.clu-in.org/conf/itrc/stormwaterBMP/resource.cfm"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clu-in.org/conf/itrc/stormwaterBM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stormwater-1.itrcweb.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hyperlink" Target="https://clu-in.org/conf/itrc/stormwaterBMP/"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i="1" dirty="0">
                <a:ea typeface="ＭＳ Ｐゴシック" panose="020B0600070205080204" pitchFamily="34" charset="-128"/>
              </a:rPr>
              <a:t>Starting Soon</a:t>
            </a:r>
            <a:r>
              <a:rPr lang="en-US" altLang="en-US" dirty="0">
                <a:ea typeface="ＭＳ Ｐゴシック" panose="020B0600070205080204" pitchFamily="34" charset="-128"/>
              </a:rPr>
              <a:t>: </a:t>
            </a:r>
            <a:r>
              <a:rPr lang="en-US" altLang="en-US" dirty="0" smtClean="0">
                <a:ea typeface="ＭＳ Ｐゴシック" panose="020B0600070205080204" pitchFamily="34" charset="-128"/>
              </a:rPr>
              <a:t>ITRC Panel Event</a:t>
            </a:r>
            <a:endParaRPr lang="en-US" altLang="en-US" sz="2400" dirty="0">
              <a:ea typeface="ＭＳ Ｐゴシック" panose="020B0600070205080204" pitchFamily="34" charset="-128"/>
            </a:endParaRPr>
          </a:p>
        </p:txBody>
      </p:sp>
      <p:sp>
        <p:nvSpPr>
          <p:cNvPr id="4099" name="Content Placeholder 2"/>
          <p:cNvSpPr>
            <a:spLocks noGrp="1"/>
          </p:cNvSpPr>
          <p:nvPr>
            <p:ph idx="1"/>
          </p:nvPr>
        </p:nvSpPr>
        <p:spPr>
          <a:xfrm>
            <a:off x="413577" y="1285875"/>
            <a:ext cx="8458200" cy="4957763"/>
          </a:xfrm>
        </p:spPr>
        <p:txBody>
          <a:bodyPr/>
          <a:lstStyle/>
          <a:p>
            <a:pPr>
              <a:spcBef>
                <a:spcPts val="1200"/>
              </a:spcBef>
            </a:pPr>
            <a:r>
              <a:rPr lang="en-US" altLang="en-US" sz="2400" dirty="0" smtClean="0">
                <a:ea typeface="ＭＳ Ｐゴシック" panose="020B0600070205080204" pitchFamily="34" charset="-128"/>
              </a:rPr>
              <a:t>Based on ITRC Guidance: </a:t>
            </a:r>
            <a:r>
              <a:rPr lang="en-US" altLang="en-US" sz="2400" dirty="0" smtClean="0">
                <a:ea typeface="ＭＳ Ｐゴシック" panose="020B0600070205080204" pitchFamily="34" charset="-128"/>
                <a:hlinkClick r:id="rId3"/>
              </a:rPr>
              <a:t>Stormwater </a:t>
            </a:r>
            <a:r>
              <a:rPr lang="en-US" altLang="en-US" sz="2400" dirty="0">
                <a:ea typeface="ＭＳ Ｐゴシック" panose="020B0600070205080204" pitchFamily="34" charset="-128"/>
                <a:hlinkClick r:id="rId3"/>
              </a:rPr>
              <a:t>Best Management Practices Performance Evaluation </a:t>
            </a:r>
            <a:r>
              <a:rPr lang="en-US" altLang="en-US" sz="2400" dirty="0">
                <a:ea typeface="ＭＳ Ｐゴシック" panose="020B0600070205080204" pitchFamily="34" charset="-128"/>
              </a:rPr>
              <a:t>(Stormwater-1) </a:t>
            </a:r>
            <a:r>
              <a:rPr lang="en-US" altLang="en-US" sz="2400" dirty="0" smtClean="0">
                <a:ea typeface="ＭＳ Ｐゴシック" panose="020B0600070205080204" pitchFamily="34" charset="-128"/>
              </a:rPr>
              <a:t>Oct-18</a:t>
            </a:r>
          </a:p>
          <a:p>
            <a:pPr lvl="1">
              <a:spcBef>
                <a:spcPts val="1200"/>
              </a:spcBef>
            </a:pPr>
            <a:r>
              <a:rPr lang="en-US" altLang="en-US" sz="2200" dirty="0">
                <a:solidFill>
                  <a:srgbClr val="FF0000"/>
                </a:solidFill>
                <a:ea typeface="ＭＳ Ｐゴシック" panose="020B0600070205080204" pitchFamily="34" charset="-128"/>
              </a:rPr>
              <a:t>Enter your questions about using the ITRC guidance in the Q&amp;A pod</a:t>
            </a:r>
          </a:p>
          <a:p>
            <a:pPr>
              <a:spcBef>
                <a:spcPts val="1200"/>
              </a:spcBef>
            </a:pPr>
            <a:r>
              <a:rPr lang="en-US" altLang="en-US" sz="2400" dirty="0" smtClean="0">
                <a:ea typeface="ＭＳ Ｐゴシック" panose="020B0600070205080204" pitchFamily="34" charset="-128"/>
                <a:hlinkClick r:id="rId3"/>
              </a:rPr>
              <a:t>Pre-event videos</a:t>
            </a:r>
            <a:r>
              <a:rPr lang="en-US" altLang="en-US" sz="2400" dirty="0" smtClean="0">
                <a:ea typeface="ＭＳ Ｐゴシック" panose="020B0600070205080204" pitchFamily="34" charset="-128"/>
              </a:rPr>
              <a:t> - We assume you have watched </a:t>
            </a:r>
          </a:p>
          <a:p>
            <a:pPr>
              <a:spcBef>
                <a:spcPts val="1200"/>
              </a:spcBef>
            </a:pPr>
            <a:r>
              <a:rPr lang="en-US" altLang="en-US" sz="2400" dirty="0" smtClean="0">
                <a:ea typeface="ＭＳ Ｐゴシック" panose="020B0600070205080204" pitchFamily="34" charset="-128"/>
              </a:rPr>
              <a:t>Access panel overview, panelist bios, links</a:t>
            </a:r>
            <a:endParaRPr lang="en-US" altLang="en-US" sz="2400" dirty="0">
              <a:ea typeface="ＭＳ Ｐゴシック" panose="020B0600070205080204" pitchFamily="34" charset="-128"/>
            </a:endParaRPr>
          </a:p>
          <a:p>
            <a:pPr lvl="1">
              <a:spcBef>
                <a:spcPts val="600"/>
              </a:spcBef>
            </a:pPr>
            <a:r>
              <a:rPr lang="en-US" altLang="en-US" sz="2000" dirty="0">
                <a:ea typeface="ＭＳ Ｐゴシック" panose="020B0600070205080204" pitchFamily="34" charset="-128"/>
              </a:rPr>
              <a:t>CLU-IN </a:t>
            </a:r>
            <a:r>
              <a:rPr lang="en-US" altLang="en-US" sz="2000" dirty="0" smtClean="0">
                <a:ea typeface="ＭＳ Ｐゴシック" panose="020B0600070205080204" pitchFamily="34" charset="-128"/>
              </a:rPr>
              <a:t>panel page: </a:t>
            </a:r>
            <a:r>
              <a:rPr lang="en-US" sz="2000" u="sng" dirty="0">
                <a:hlinkClick r:id="rId4"/>
              </a:rPr>
              <a:t>https://clu-in.org/conf/itrc/stormwaterBMP</a:t>
            </a:r>
            <a:r>
              <a:rPr lang="en-US" sz="2000" u="sng" dirty="0" smtClean="0">
                <a:hlinkClick r:id="rId4"/>
              </a:rPr>
              <a:t>/</a:t>
            </a:r>
            <a:r>
              <a:rPr lang="en-US" sz="2000" u="sng" dirty="0" smtClean="0"/>
              <a:t> </a:t>
            </a:r>
            <a:r>
              <a:rPr lang="en-US" altLang="en-US" sz="2000" dirty="0" smtClean="0">
                <a:ea typeface="ＭＳ Ｐゴシック" panose="020B0600070205080204" pitchFamily="34" charset="-128"/>
              </a:rPr>
              <a:t>Under “Download Training Materials”</a:t>
            </a:r>
          </a:p>
          <a:p>
            <a:pPr>
              <a:spcBef>
                <a:spcPts val="1200"/>
              </a:spcBef>
            </a:pPr>
            <a:r>
              <a:rPr lang="en-US" altLang="en-US" sz="2400" dirty="0" smtClean="0"/>
              <a:t>Using Adobe Connect</a:t>
            </a:r>
          </a:p>
          <a:p>
            <a:pPr lvl="1"/>
            <a:r>
              <a:rPr lang="en-US" altLang="en-US" sz="2200" dirty="0" smtClean="0">
                <a:ea typeface="ＭＳ Ｐゴシック" panose="020B0600070205080204" pitchFamily="34" charset="-128"/>
              </a:rPr>
              <a:t>Related </a:t>
            </a:r>
            <a:r>
              <a:rPr lang="en-US" altLang="en-US" sz="2200" dirty="0">
                <a:ea typeface="ＭＳ Ｐゴシック" panose="020B0600070205080204" pitchFamily="34" charset="-128"/>
              </a:rPr>
              <a:t>Links (on right)</a:t>
            </a:r>
          </a:p>
          <a:p>
            <a:pPr lvl="2"/>
            <a:r>
              <a:rPr lang="en-US" altLang="en-US" sz="1800" dirty="0">
                <a:ea typeface="ＭＳ Ｐゴシック" panose="020B0600070205080204" pitchFamily="34" charset="-128"/>
              </a:rPr>
              <a:t>Select name of link</a:t>
            </a:r>
          </a:p>
          <a:p>
            <a:pPr lvl="2"/>
            <a:r>
              <a:rPr lang="en-US" altLang="en-US" sz="1800" dirty="0">
                <a:ea typeface="ＭＳ Ｐゴシック" panose="020B0600070205080204" pitchFamily="34" charset="-128"/>
              </a:rPr>
              <a:t>Click “Browse To”</a:t>
            </a:r>
          </a:p>
          <a:p>
            <a:pPr lvl="1"/>
            <a:r>
              <a:rPr lang="en-US" altLang="en-US" sz="2200" dirty="0">
                <a:ea typeface="ＭＳ Ｐゴシック" panose="020B0600070205080204" pitchFamily="34" charset="-128"/>
              </a:rPr>
              <a:t>Full Screen button near top of page</a:t>
            </a:r>
          </a:p>
        </p:txBody>
      </p:sp>
      <p:pic>
        <p:nvPicPr>
          <p:cNvPr id="4100" name="Picture 3" descr="Click here to follow on Facebook">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31889" y="5238750"/>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Click here to follow on Twitter">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841489" y="5238750"/>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Click here to follow on Linkedin">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470139" y="5238750"/>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787389" y="4800600"/>
            <a:ext cx="2084388" cy="431800"/>
          </a:xfrm>
          <a:prstGeom prst="rect">
            <a:avLst/>
          </a:prstGeom>
        </p:spPr>
        <p:txBody>
          <a:bodyPr wrap="none">
            <a:spAutoFit/>
          </a:bodyPr>
          <a:lstStyle/>
          <a:p>
            <a:pPr marL="342900" indent="-342900">
              <a:spcBef>
                <a:spcPct val="20000"/>
              </a:spcBef>
              <a:buClr>
                <a:srgbClr val="008000"/>
              </a:buClr>
              <a:buSzPct val="75000"/>
              <a:buFont typeface="Wingdings 3" pitchFamily="18" charset="2"/>
              <a:buChar char="u"/>
              <a:defRPr/>
            </a:pPr>
            <a:r>
              <a:rPr lang="en-US" altLang="en-US" sz="2200" kern="0" dirty="0">
                <a:solidFill>
                  <a:srgbClr val="333399"/>
                </a:solidFill>
                <a:latin typeface="Arial"/>
              </a:rPr>
              <a:t>Follow ITRC</a:t>
            </a:r>
          </a:p>
        </p:txBody>
      </p:sp>
      <p:sp>
        <p:nvSpPr>
          <p:cNvPr id="8" name="TextBox 9">
            <a:extLst/>
          </p:cNvPr>
          <p:cNvSpPr txBox="1">
            <a:spLocks noChangeArrowheads="1"/>
          </p:cNvSpPr>
          <p:nvPr/>
        </p:nvSpPr>
        <p:spPr bwMode="auto">
          <a:xfrm rot="16200000">
            <a:off x="-2710654" y="3762345"/>
            <a:ext cx="5791200" cy="400110"/>
          </a:xfrm>
          <a:prstGeom prst="rect">
            <a:avLst/>
          </a:prstGeom>
          <a:solidFill>
            <a:srgbClr val="FF9900"/>
          </a:solidFill>
          <a:ln w="9525">
            <a:noFill/>
            <a:miter lim="800000"/>
            <a:headEnd/>
            <a:tailEnd/>
          </a:ln>
          <a:scene3d>
            <a:camera prst="orthographicFront"/>
            <a:lightRig rig="threePt" dir="t"/>
          </a:scene3d>
          <a:sp3d>
            <a:bevelT w="152400" h="50800"/>
          </a:sp3d>
        </p:spPr>
        <p:txBody>
          <a:bodyPr wrap="square">
            <a:spAutoFit/>
          </a:bodyPr>
          <a:lstStyle/>
          <a:p>
            <a:pPr algn="ctr">
              <a:spcAft>
                <a:spcPts val="300"/>
              </a:spcAft>
              <a:defRPr/>
            </a:pPr>
            <a:r>
              <a:rPr lang="en-US" sz="2000" dirty="0">
                <a:solidFill>
                  <a:schemeClr val="bg1"/>
                </a:solidFill>
                <a:latin typeface="Arial" charset="0"/>
                <a:ea typeface="ＭＳ Ｐゴシック" charset="0"/>
              </a:rPr>
              <a:t>Poll Question</a:t>
            </a:r>
          </a:p>
        </p:txBody>
      </p:sp>
    </p:spTree>
    <p:extLst>
      <p:ext uri="{BB962C8B-B14F-4D97-AF65-F5344CB8AC3E}">
        <p14:creationId xmlns:p14="http://schemas.microsoft.com/office/powerpoint/2010/main" val="592097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Responders </a:t>
            </a:r>
            <a:br>
              <a:rPr lang="en-US" dirty="0" smtClean="0"/>
            </a:br>
            <a:r>
              <a:rPr lang="en-US" sz="1600" dirty="0" smtClean="0"/>
              <a:t>(responding in writing to questions submitted in Q&amp;A pod)</a:t>
            </a:r>
            <a:endParaRPr lang="en-US" sz="1600" dirty="0"/>
          </a:p>
        </p:txBody>
      </p:sp>
      <p:sp>
        <p:nvSpPr>
          <p:cNvPr id="5" name="Rectangle 5"/>
          <p:cNvSpPr txBox="1">
            <a:spLocks noChangeArrowheads="1"/>
          </p:cNvSpPr>
          <p:nvPr/>
        </p:nvSpPr>
        <p:spPr>
          <a:xfrm>
            <a:off x="1752600" y="1280715"/>
            <a:ext cx="3328987" cy="1524000"/>
          </a:xfrm>
          <a:prstGeom prst="rect">
            <a:avLst/>
          </a:prstGeom>
        </p:spPr>
        <p:txBody>
          <a:bodyPr/>
          <a:lst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a:lnSpc>
                <a:spcPct val="80000"/>
              </a:lnSpc>
              <a:buNone/>
            </a:pPr>
            <a:r>
              <a:rPr lang="en-US" altLang="en-US" sz="2000" b="1" kern="0" dirty="0" smtClean="0">
                <a:solidFill>
                  <a:srgbClr val="008000"/>
                </a:solidFill>
              </a:rPr>
              <a:t>Toni McCrory</a:t>
            </a:r>
            <a:endParaRPr lang="en-US" altLang="en-US" sz="2000" b="1" kern="0" dirty="0">
              <a:solidFill>
                <a:srgbClr val="008000"/>
              </a:solidFill>
            </a:endParaRPr>
          </a:p>
          <a:p>
            <a:pPr>
              <a:lnSpc>
                <a:spcPct val="80000"/>
              </a:lnSpc>
              <a:buNone/>
            </a:pPr>
            <a:r>
              <a:rPr lang="en-US" altLang="en-US" sz="1800" b="1" kern="0" dirty="0" smtClean="0"/>
              <a:t>Walmart, </a:t>
            </a:r>
            <a:r>
              <a:rPr lang="en-US" altLang="en-US" sz="1800" b="1" kern="0" dirty="0"/>
              <a:t>Inc</a:t>
            </a:r>
            <a:r>
              <a:rPr lang="en-US" altLang="en-US" sz="1800" b="1" kern="0" dirty="0" smtClean="0"/>
              <a:t>.</a:t>
            </a:r>
          </a:p>
          <a:p>
            <a:pPr>
              <a:lnSpc>
                <a:spcPct val="80000"/>
              </a:lnSpc>
              <a:buNone/>
            </a:pPr>
            <a:r>
              <a:rPr lang="en-US" altLang="en-US" sz="1800" b="1" kern="0" dirty="0" smtClean="0"/>
              <a:t>Bentonville, AR</a:t>
            </a:r>
          </a:p>
          <a:p>
            <a:pPr>
              <a:lnSpc>
                <a:spcPct val="80000"/>
              </a:lnSpc>
              <a:buNone/>
            </a:pPr>
            <a:r>
              <a:rPr lang="en-US" altLang="en-US" sz="1800" b="1" kern="0" dirty="0" smtClean="0"/>
              <a:t>479-277-3468</a:t>
            </a:r>
          </a:p>
          <a:p>
            <a:pPr>
              <a:lnSpc>
                <a:spcPct val="80000"/>
              </a:lnSpc>
              <a:buNone/>
            </a:pPr>
            <a:r>
              <a:rPr lang="en-US" altLang="en-US" sz="1700" b="1" kern="0" dirty="0" smtClean="0"/>
              <a:t>toni.mccrory@walmart.com</a:t>
            </a:r>
          </a:p>
        </p:txBody>
      </p:sp>
      <p:pic>
        <p:nvPicPr>
          <p:cNvPr id="4" name="Picture 3"/>
          <p:cNvPicPr>
            <a:picLocks noChangeAspect="1"/>
          </p:cNvPicPr>
          <p:nvPr/>
        </p:nvPicPr>
        <p:blipFill rotWithShape="1">
          <a:blip r:embed="rId3"/>
          <a:srcRect l="23025" t="8017" r="16118" b="31667"/>
          <a:stretch/>
        </p:blipFill>
        <p:spPr>
          <a:xfrm>
            <a:off x="459850" y="1158040"/>
            <a:ext cx="1277892" cy="1769350"/>
          </a:xfrm>
          <a:prstGeom prst="rect">
            <a:avLst/>
          </a:prstGeom>
          <a:ln>
            <a:solidFill>
              <a:schemeClr val="bg1">
                <a:lumMod val="50000"/>
              </a:schemeClr>
            </a:solidFill>
          </a:ln>
        </p:spPr>
      </p:pic>
      <p:sp>
        <p:nvSpPr>
          <p:cNvPr id="16" name="TextBox 15"/>
          <p:cNvSpPr txBox="1"/>
          <p:nvPr/>
        </p:nvSpPr>
        <p:spPr>
          <a:xfrm>
            <a:off x="6629400" y="4897379"/>
            <a:ext cx="2309728" cy="1200329"/>
          </a:xfrm>
          <a:prstGeom prst="rect">
            <a:avLst/>
          </a:prstGeom>
          <a:noFill/>
        </p:spPr>
        <p:txBody>
          <a:bodyPr wrap="square" rtlCol="0">
            <a:spAutoFit/>
          </a:bodyPr>
          <a:lstStyle/>
          <a:p>
            <a:r>
              <a:rPr lang="en-US" dirty="0" smtClean="0"/>
              <a:t>Access bios at: </a:t>
            </a:r>
            <a:r>
              <a:rPr lang="en-US" dirty="0" smtClean="0">
                <a:hlinkClick r:id="rId4"/>
              </a:rPr>
              <a:t>https</a:t>
            </a:r>
            <a:r>
              <a:rPr lang="en-US" dirty="0">
                <a:hlinkClick r:id="rId4"/>
              </a:rPr>
              <a:t>://clu-in.org/conf/itrc/stormwaterBMP</a:t>
            </a:r>
            <a:r>
              <a:rPr lang="en-US" dirty="0" smtClean="0">
                <a:hlinkClick r:id="rId4"/>
              </a:rPr>
              <a:t>/</a:t>
            </a:r>
            <a:r>
              <a:rPr lang="en-US" dirty="0" smtClean="0"/>
              <a:t>  </a:t>
            </a:r>
            <a:endParaRPr lang="en-US" dirty="0"/>
          </a:p>
        </p:txBody>
      </p:sp>
      <p:sp>
        <p:nvSpPr>
          <p:cNvPr id="10" name="Rectangle 7"/>
          <p:cNvSpPr>
            <a:spLocks noChangeArrowheads="1"/>
          </p:cNvSpPr>
          <p:nvPr/>
        </p:nvSpPr>
        <p:spPr bwMode="auto">
          <a:xfrm>
            <a:off x="1752600" y="3158133"/>
            <a:ext cx="289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80000"/>
              </a:lnSpc>
              <a:buNone/>
            </a:pPr>
            <a:r>
              <a:rPr lang="en-US" altLang="en-US" sz="2000" b="1" dirty="0">
                <a:solidFill>
                  <a:srgbClr val="008000"/>
                </a:solidFill>
                <a:cs typeface="Arial" panose="020B0604020202020204" pitchFamily="34" charset="0"/>
              </a:rPr>
              <a:t>Chris Nickell</a:t>
            </a:r>
          </a:p>
          <a:p>
            <a:pPr>
              <a:lnSpc>
                <a:spcPct val="80000"/>
              </a:lnSpc>
              <a:buNone/>
            </a:pPr>
            <a:r>
              <a:rPr lang="en-US" altLang="en-US" sz="1800" b="1" dirty="0">
                <a:cs typeface="Arial" panose="020B0604020202020204" pitchFamily="34" charset="0"/>
              </a:rPr>
              <a:t>Drake </a:t>
            </a:r>
            <a:r>
              <a:rPr lang="en-US" altLang="en-US" sz="1800" b="1" dirty="0" smtClean="0">
                <a:cs typeface="Arial" panose="020B0604020202020204" pitchFamily="34" charset="0"/>
              </a:rPr>
              <a:t>University</a:t>
            </a:r>
          </a:p>
          <a:p>
            <a:pPr>
              <a:lnSpc>
                <a:spcPct val="80000"/>
              </a:lnSpc>
              <a:buNone/>
            </a:pPr>
            <a:r>
              <a:rPr lang="en-US" altLang="en-US" sz="1800" b="1" dirty="0" smtClean="0">
                <a:cs typeface="Arial" panose="020B0604020202020204" pitchFamily="34" charset="0"/>
              </a:rPr>
              <a:t>Des Moines</a:t>
            </a:r>
          </a:p>
          <a:p>
            <a:pPr>
              <a:lnSpc>
                <a:spcPct val="80000"/>
              </a:lnSpc>
              <a:buNone/>
            </a:pPr>
            <a:r>
              <a:rPr lang="en-US" altLang="en-US" sz="1800" b="1" dirty="0" smtClean="0">
                <a:cs typeface="Arial" panose="020B0604020202020204" pitchFamily="34" charset="0"/>
              </a:rPr>
              <a:t>515-271-3804</a:t>
            </a:r>
          </a:p>
          <a:p>
            <a:pPr>
              <a:lnSpc>
                <a:spcPct val="80000"/>
              </a:lnSpc>
              <a:buNone/>
            </a:pPr>
            <a:r>
              <a:rPr lang="en-US" altLang="en-US" sz="1800" b="1" dirty="0" smtClean="0">
                <a:cs typeface="Arial" panose="020B0604020202020204" pitchFamily="34" charset="0"/>
              </a:rPr>
              <a:t>chris.nickell@drake.edu</a:t>
            </a:r>
            <a:endParaRPr lang="en-US" altLang="en-US" sz="1800" b="1" dirty="0">
              <a:cs typeface="Arial" panose="020B0604020202020204" pitchFamily="34" charset="0"/>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0490" t="15680" r="26332" b="13675"/>
          <a:stretch/>
        </p:blipFill>
        <p:spPr>
          <a:xfrm>
            <a:off x="468101" y="3039216"/>
            <a:ext cx="1284499" cy="1761834"/>
          </a:xfrm>
          <a:prstGeom prst="rect">
            <a:avLst/>
          </a:prstGeom>
          <a:ln>
            <a:solidFill>
              <a:schemeClr val="bg1">
                <a:lumMod val="50000"/>
              </a:schemeClr>
            </a:solidFill>
          </a:ln>
        </p:spPr>
      </p:pic>
      <p:sp>
        <p:nvSpPr>
          <p:cNvPr id="8" name="Rectangle 7"/>
          <p:cNvSpPr>
            <a:spLocks noChangeArrowheads="1"/>
          </p:cNvSpPr>
          <p:nvPr/>
        </p:nvSpPr>
        <p:spPr bwMode="auto">
          <a:xfrm>
            <a:off x="1752600" y="5036950"/>
            <a:ext cx="289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80000"/>
              </a:lnSpc>
              <a:buNone/>
            </a:pPr>
            <a:r>
              <a:rPr lang="en-US" altLang="en-US" sz="2000" b="1" dirty="0" smtClean="0">
                <a:solidFill>
                  <a:srgbClr val="008000"/>
                </a:solidFill>
                <a:cs typeface="Arial" panose="020B0604020202020204" pitchFamily="34" charset="0"/>
              </a:rPr>
              <a:t>Kevin Lienau</a:t>
            </a:r>
            <a:endParaRPr lang="en-US" altLang="en-US" sz="2000" b="1" dirty="0">
              <a:solidFill>
                <a:srgbClr val="008000"/>
              </a:solidFill>
              <a:cs typeface="Arial" panose="020B0604020202020204" pitchFamily="34" charset="0"/>
            </a:endParaRPr>
          </a:p>
          <a:p>
            <a:pPr>
              <a:lnSpc>
                <a:spcPct val="80000"/>
              </a:lnSpc>
              <a:buNone/>
            </a:pPr>
            <a:r>
              <a:rPr lang="en-US" altLang="en-US" sz="1800" b="1" dirty="0">
                <a:cs typeface="Arial" panose="020B0604020202020204" pitchFamily="34" charset="0"/>
              </a:rPr>
              <a:t>GES, </a:t>
            </a:r>
            <a:r>
              <a:rPr lang="en-US" altLang="en-US" sz="1800" b="1" dirty="0" smtClean="0">
                <a:cs typeface="Arial" panose="020B0604020202020204" pitchFamily="34" charset="0"/>
              </a:rPr>
              <a:t>Inc</a:t>
            </a:r>
          </a:p>
          <a:p>
            <a:pPr>
              <a:lnSpc>
                <a:spcPct val="80000"/>
              </a:lnSpc>
              <a:buNone/>
            </a:pPr>
            <a:r>
              <a:rPr lang="en-US" altLang="en-US" sz="1800" b="1" dirty="0" smtClean="0">
                <a:cs typeface="Arial" panose="020B0604020202020204" pitchFamily="34" charset="0"/>
              </a:rPr>
              <a:t>Eagan, MN</a:t>
            </a:r>
            <a:endParaRPr lang="en-US" altLang="en-US" sz="1800" b="1" dirty="0">
              <a:cs typeface="Arial" panose="020B0604020202020204" pitchFamily="34" charset="0"/>
            </a:endParaRPr>
          </a:p>
          <a:p>
            <a:pPr>
              <a:lnSpc>
                <a:spcPct val="80000"/>
              </a:lnSpc>
              <a:buNone/>
            </a:pPr>
            <a:r>
              <a:rPr lang="en-US" altLang="en-US" sz="1800" b="1" dirty="0" smtClean="0">
                <a:cs typeface="Arial" panose="020B0604020202020204" pitchFamily="34" charset="0"/>
              </a:rPr>
              <a:t>800-735-1077</a:t>
            </a:r>
          </a:p>
          <a:p>
            <a:pPr>
              <a:lnSpc>
                <a:spcPct val="80000"/>
              </a:lnSpc>
              <a:buNone/>
            </a:pPr>
            <a:r>
              <a:rPr lang="en-US" altLang="en-US" sz="1800" b="1" dirty="0" smtClean="0">
                <a:cs typeface="Arial" panose="020B0604020202020204" pitchFamily="34" charset="0"/>
              </a:rPr>
              <a:t>klienau@gesonline.com</a:t>
            </a:r>
            <a:endParaRPr lang="en-US" altLang="en-US" sz="1800" b="1" dirty="0">
              <a:cs typeface="Arial" panose="020B0604020202020204" pitchFamily="34" charset="0"/>
            </a:endParaRP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11635"/>
          <a:stretch/>
        </p:blipFill>
        <p:spPr>
          <a:xfrm>
            <a:off x="492138" y="4912876"/>
            <a:ext cx="1230533" cy="1772148"/>
          </a:xfrm>
          <a:prstGeom prst="rect">
            <a:avLst/>
          </a:prstGeom>
          <a:ln>
            <a:solidFill>
              <a:schemeClr val="bg1">
                <a:lumMod val="50000"/>
              </a:schemeClr>
            </a:solidFill>
          </a:ln>
        </p:spPr>
      </p:pic>
    </p:spTree>
    <p:extLst>
      <p:ext uri="{BB962C8B-B14F-4D97-AF65-F5344CB8AC3E}">
        <p14:creationId xmlns:p14="http://schemas.microsoft.com/office/powerpoint/2010/main" val="2892917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Panelist</a:t>
            </a:r>
          </a:p>
        </p:txBody>
      </p:sp>
      <p:sp>
        <p:nvSpPr>
          <p:cNvPr id="4" name="Rectangle 3"/>
          <p:cNvSpPr>
            <a:spLocks noChangeArrowheads="1"/>
          </p:cNvSpPr>
          <p:nvPr/>
        </p:nvSpPr>
        <p:spPr bwMode="auto">
          <a:xfrm>
            <a:off x="1690595" y="1371600"/>
            <a:ext cx="3886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80000"/>
              </a:lnSpc>
              <a:buNone/>
            </a:pPr>
            <a:r>
              <a:rPr lang="en-US" altLang="en-US" sz="2000" b="1" dirty="0">
                <a:solidFill>
                  <a:srgbClr val="008000"/>
                </a:solidFill>
                <a:cs typeface="Arial" panose="020B0604020202020204" pitchFamily="34" charset="0"/>
              </a:rPr>
              <a:t>Patrick Hsieh</a:t>
            </a:r>
          </a:p>
          <a:p>
            <a:pPr>
              <a:lnSpc>
                <a:spcPct val="80000"/>
              </a:lnSpc>
              <a:buNone/>
            </a:pPr>
            <a:r>
              <a:rPr lang="en-US" altLang="en-US" sz="1800" b="1" kern="0" dirty="0"/>
              <a:t>Dalton, Olmsted, &amp; Fuglevand </a:t>
            </a:r>
          </a:p>
          <a:p>
            <a:pPr>
              <a:lnSpc>
                <a:spcPct val="80000"/>
              </a:lnSpc>
              <a:buNone/>
            </a:pPr>
            <a:r>
              <a:rPr lang="en-US" altLang="en-US" sz="1800" b="1" kern="0" dirty="0"/>
              <a:t>Seattle, WA</a:t>
            </a:r>
          </a:p>
          <a:p>
            <a:pPr>
              <a:lnSpc>
                <a:spcPct val="80000"/>
              </a:lnSpc>
              <a:buNone/>
            </a:pPr>
            <a:r>
              <a:rPr lang="en-US" altLang="en-US" sz="1800" b="1" kern="0" dirty="0"/>
              <a:t>206-414-2455</a:t>
            </a:r>
          </a:p>
          <a:p>
            <a:pPr>
              <a:lnSpc>
                <a:spcPct val="80000"/>
              </a:lnSpc>
              <a:buNone/>
            </a:pPr>
            <a:r>
              <a:rPr lang="en-US" altLang="en-US" sz="1700" b="1" kern="0" dirty="0"/>
              <a:t>phsieh@dofnw.com</a:t>
            </a:r>
          </a:p>
        </p:txBody>
      </p:sp>
      <p:pic>
        <p:nvPicPr>
          <p:cNvPr id="5" name="Picture 4"/>
          <p:cNvPicPr>
            <a:picLocks noChangeAspect="1"/>
          </p:cNvPicPr>
          <p:nvPr/>
        </p:nvPicPr>
        <p:blipFill rotWithShape="1">
          <a:blip r:embed="rId3"/>
          <a:srcRect t="15087" r="13393" b="4613"/>
          <a:stretch/>
        </p:blipFill>
        <p:spPr>
          <a:xfrm>
            <a:off x="385763" y="1371600"/>
            <a:ext cx="1261935" cy="1752600"/>
          </a:xfrm>
          <a:prstGeom prst="rect">
            <a:avLst/>
          </a:prstGeom>
          <a:ln>
            <a:solidFill>
              <a:schemeClr val="bg1">
                <a:lumMod val="50000"/>
              </a:schemeClr>
            </a:solidFill>
          </a:ln>
        </p:spPr>
      </p:pic>
      <p:sp>
        <p:nvSpPr>
          <p:cNvPr id="6" name="TextBox 5"/>
          <p:cNvSpPr txBox="1"/>
          <p:nvPr/>
        </p:nvSpPr>
        <p:spPr>
          <a:xfrm>
            <a:off x="387267" y="6324600"/>
            <a:ext cx="6211957" cy="369332"/>
          </a:xfrm>
          <a:prstGeom prst="rect">
            <a:avLst/>
          </a:prstGeom>
          <a:noFill/>
        </p:spPr>
        <p:txBody>
          <a:bodyPr wrap="none" rtlCol="0">
            <a:spAutoFit/>
          </a:bodyPr>
          <a:lstStyle/>
          <a:p>
            <a:r>
              <a:rPr lang="en-US" dirty="0"/>
              <a:t>Access bios at: </a:t>
            </a:r>
            <a:r>
              <a:rPr lang="en-US" dirty="0">
                <a:hlinkClick r:id="rId4"/>
              </a:rPr>
              <a:t>https://clu-in.org/conf/itrc/stormwaterBMP/</a:t>
            </a:r>
            <a:r>
              <a:rPr lang="en-US" dirty="0"/>
              <a:t>  </a:t>
            </a:r>
          </a:p>
        </p:txBody>
      </p:sp>
      <p:sp>
        <p:nvSpPr>
          <p:cNvPr id="7" name="Rectangle 6"/>
          <p:cNvSpPr/>
          <p:nvPr/>
        </p:nvSpPr>
        <p:spPr>
          <a:xfrm>
            <a:off x="-23905" y="5107687"/>
            <a:ext cx="7315200" cy="769441"/>
          </a:xfrm>
          <a:prstGeom prst="rect">
            <a:avLst/>
          </a:prstGeom>
        </p:spPr>
        <p:txBody>
          <a:bodyPr wrap="square">
            <a:spAutoFit/>
          </a:bodyPr>
          <a:lstStyle/>
          <a:p>
            <a:pPr lvl="1">
              <a:spcBef>
                <a:spcPts val="1200"/>
              </a:spcBef>
            </a:pPr>
            <a:r>
              <a:rPr lang="en-US" altLang="en-US" sz="2200" dirty="0">
                <a:solidFill>
                  <a:srgbClr val="FF0000"/>
                </a:solidFill>
                <a:ea typeface="ＭＳ Ｐゴシック" panose="020B0600070205080204" pitchFamily="34" charset="-128"/>
              </a:rPr>
              <a:t>Enter your questions about using the ITRC guidance in the Q&amp;A pod</a:t>
            </a:r>
          </a:p>
        </p:txBody>
      </p:sp>
      <p:sp>
        <p:nvSpPr>
          <p:cNvPr id="8" name="Content Placeholder 2"/>
          <p:cNvSpPr>
            <a:spLocks noGrp="1"/>
          </p:cNvSpPr>
          <p:nvPr>
            <p:ph idx="1"/>
          </p:nvPr>
        </p:nvSpPr>
        <p:spPr>
          <a:xfrm>
            <a:off x="387267" y="3505200"/>
            <a:ext cx="7772400" cy="1219200"/>
          </a:xfrm>
        </p:spPr>
        <p:txBody>
          <a:bodyPr/>
          <a:lstStyle/>
          <a:p>
            <a:r>
              <a:rPr lang="en-US" dirty="0"/>
              <a:t>The most common question I get-</a:t>
            </a:r>
          </a:p>
          <a:p>
            <a:pPr marL="0" indent="0">
              <a:buNone/>
            </a:pPr>
            <a:r>
              <a:rPr lang="en-US" dirty="0"/>
              <a:t>	“Will this treatment system work?”</a:t>
            </a:r>
          </a:p>
        </p:txBody>
      </p:sp>
    </p:spTree>
    <p:extLst>
      <p:ext uri="{BB962C8B-B14F-4D97-AF65-F5344CB8AC3E}">
        <p14:creationId xmlns:p14="http://schemas.microsoft.com/office/powerpoint/2010/main" val="2435374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ITRC’s Online Stormwater BMP Guidance Document</a:t>
            </a:r>
          </a:p>
        </p:txBody>
      </p:sp>
      <p:pic>
        <p:nvPicPr>
          <p:cNvPr id="5" name="Picture 4">
            <a:hlinkClick r:id="rId3"/>
          </p:cNvPr>
          <p:cNvPicPr>
            <a:picLocks noChangeAspect="1"/>
          </p:cNvPicPr>
          <p:nvPr/>
        </p:nvPicPr>
        <p:blipFill rotWithShape="1">
          <a:blip r:embed="rId4"/>
          <a:srcRect t="14882" r="72500" b="36037"/>
          <a:stretch/>
        </p:blipFill>
        <p:spPr>
          <a:xfrm>
            <a:off x="510710" y="1810930"/>
            <a:ext cx="7990142" cy="4956398"/>
          </a:xfrm>
          <a:prstGeom prst="rect">
            <a:avLst/>
          </a:prstGeom>
        </p:spPr>
      </p:pic>
      <p:sp>
        <p:nvSpPr>
          <p:cNvPr id="6" name="TextBox 5"/>
          <p:cNvSpPr txBox="1"/>
          <p:nvPr/>
        </p:nvSpPr>
        <p:spPr>
          <a:xfrm>
            <a:off x="510710" y="1043981"/>
            <a:ext cx="7871290" cy="646331"/>
          </a:xfrm>
          <a:prstGeom prst="rect">
            <a:avLst/>
          </a:prstGeom>
          <a:noFill/>
        </p:spPr>
        <p:txBody>
          <a:bodyPr wrap="square" rtlCol="0">
            <a:spAutoFit/>
          </a:bodyPr>
          <a:lstStyle/>
          <a:p>
            <a:r>
              <a:rPr lang="en-US" b="1" dirty="0">
                <a:solidFill>
                  <a:srgbClr val="333399"/>
                </a:solidFill>
              </a:rPr>
              <a:t>Centralized resource for information on stormwater BMP effectiveness and how to use and implement that information</a:t>
            </a:r>
          </a:p>
        </p:txBody>
      </p:sp>
      <p:grpSp>
        <p:nvGrpSpPr>
          <p:cNvPr id="14" name="Group 13">
            <a:extLst>
              <a:ext uri="{FF2B5EF4-FFF2-40B4-BE49-F238E27FC236}">
                <a16:creationId xmlns:a16="http://schemas.microsoft.com/office/drawing/2014/main" xmlns="" id="{049D5B12-3805-409C-AAB6-9D4938EC73B1}"/>
              </a:ext>
            </a:extLst>
          </p:cNvPr>
          <p:cNvGrpSpPr/>
          <p:nvPr/>
        </p:nvGrpSpPr>
        <p:grpSpPr>
          <a:xfrm>
            <a:off x="504848" y="1819893"/>
            <a:ext cx="8576785" cy="4956399"/>
            <a:chOff x="510710" y="1762359"/>
            <a:chExt cx="8576785" cy="4956399"/>
          </a:xfrm>
        </p:grpSpPr>
        <p:pic>
          <p:nvPicPr>
            <p:cNvPr id="3" name="Picture 2">
              <a:extLst>
                <a:ext uri="{FF2B5EF4-FFF2-40B4-BE49-F238E27FC236}">
                  <a16:creationId xmlns:a16="http://schemas.microsoft.com/office/drawing/2014/main" xmlns="" id="{189A3530-5D1E-4ABB-BE6F-E26110CD5814}"/>
                </a:ext>
              </a:extLst>
            </p:cNvPr>
            <p:cNvPicPr>
              <a:picLocks noChangeAspect="1"/>
            </p:cNvPicPr>
            <p:nvPr/>
          </p:nvPicPr>
          <p:blipFill>
            <a:blip r:embed="rId5"/>
            <a:stretch>
              <a:fillRect/>
            </a:stretch>
          </p:blipFill>
          <p:spPr>
            <a:xfrm>
              <a:off x="510710" y="1762359"/>
              <a:ext cx="8576785" cy="4956399"/>
            </a:xfrm>
            <a:prstGeom prst="rect">
              <a:avLst/>
            </a:prstGeom>
          </p:spPr>
        </p:pic>
        <p:grpSp>
          <p:nvGrpSpPr>
            <p:cNvPr id="13" name="Group 12">
              <a:extLst>
                <a:ext uri="{FF2B5EF4-FFF2-40B4-BE49-F238E27FC236}">
                  <a16:creationId xmlns:a16="http://schemas.microsoft.com/office/drawing/2014/main" xmlns="" id="{130A8A68-D9B6-4CCD-A17B-07D3C859B460}"/>
                </a:ext>
              </a:extLst>
            </p:cNvPr>
            <p:cNvGrpSpPr/>
            <p:nvPr/>
          </p:nvGrpSpPr>
          <p:grpSpPr>
            <a:xfrm>
              <a:off x="3358451" y="4710445"/>
              <a:ext cx="3376822" cy="1983111"/>
              <a:chOff x="3358451" y="4710445"/>
              <a:chExt cx="3376822" cy="1983111"/>
            </a:xfrm>
          </p:grpSpPr>
          <p:sp>
            <p:nvSpPr>
              <p:cNvPr id="8" name="Rectangle 7">
                <a:extLst>
                  <a:ext uri="{FF2B5EF4-FFF2-40B4-BE49-F238E27FC236}">
                    <a16:creationId xmlns:a16="http://schemas.microsoft.com/office/drawing/2014/main" xmlns="" id="{0A95E415-E4B7-4A1B-8366-409F3282A723}"/>
                  </a:ext>
                </a:extLst>
              </p:cNvPr>
              <p:cNvSpPr/>
              <p:nvPr/>
            </p:nvSpPr>
            <p:spPr bwMode="auto">
              <a:xfrm>
                <a:off x="4495800" y="5795032"/>
                <a:ext cx="1066800" cy="898524"/>
              </a:xfrm>
              <a:prstGeom prst="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xmlns="" id="{9DDA5DBA-38FE-455A-AAF0-331FD023EBE0}"/>
                  </a:ext>
                </a:extLst>
              </p:cNvPr>
              <p:cNvSpPr/>
              <p:nvPr/>
            </p:nvSpPr>
            <p:spPr bwMode="auto">
              <a:xfrm>
                <a:off x="5668473" y="5795032"/>
                <a:ext cx="1066800" cy="898524"/>
              </a:xfrm>
              <a:prstGeom prst="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5931FFFC-0C59-46A4-84A3-42CCF5046850}"/>
                  </a:ext>
                </a:extLst>
              </p:cNvPr>
              <p:cNvSpPr/>
              <p:nvPr/>
            </p:nvSpPr>
            <p:spPr bwMode="auto">
              <a:xfrm>
                <a:off x="3358451" y="5795032"/>
                <a:ext cx="1066800" cy="898524"/>
              </a:xfrm>
              <a:prstGeom prst="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 name="Arrow: Down 3">
                <a:extLst>
                  <a:ext uri="{FF2B5EF4-FFF2-40B4-BE49-F238E27FC236}">
                    <a16:creationId xmlns:a16="http://schemas.microsoft.com/office/drawing/2014/main" xmlns="" id="{80DA38A6-AE29-43CC-B037-EE1F8C02E88F}"/>
                  </a:ext>
                </a:extLst>
              </p:cNvPr>
              <p:cNvSpPr/>
              <p:nvPr/>
            </p:nvSpPr>
            <p:spPr bwMode="auto">
              <a:xfrm>
                <a:off x="4709563" y="4715530"/>
                <a:ext cx="639273" cy="898524"/>
              </a:xfrm>
              <a:prstGeom prst="down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1" name="Arrow: Down 10">
                <a:extLst>
                  <a:ext uri="{FF2B5EF4-FFF2-40B4-BE49-F238E27FC236}">
                    <a16:creationId xmlns:a16="http://schemas.microsoft.com/office/drawing/2014/main" xmlns="" id="{F8AE99BA-79DA-43D5-8810-1972416AF743}"/>
                  </a:ext>
                </a:extLst>
              </p:cNvPr>
              <p:cNvSpPr/>
              <p:nvPr/>
            </p:nvSpPr>
            <p:spPr bwMode="auto">
              <a:xfrm>
                <a:off x="5882236" y="4710445"/>
                <a:ext cx="639273" cy="898524"/>
              </a:xfrm>
              <a:prstGeom prst="down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2" name="Arrow: Down 11">
                <a:extLst>
                  <a:ext uri="{FF2B5EF4-FFF2-40B4-BE49-F238E27FC236}">
                    <a16:creationId xmlns:a16="http://schemas.microsoft.com/office/drawing/2014/main" xmlns="" id="{C2ED3EB0-F703-4FB3-B228-FC1CC335D06F}"/>
                  </a:ext>
                </a:extLst>
              </p:cNvPr>
              <p:cNvSpPr/>
              <p:nvPr/>
            </p:nvSpPr>
            <p:spPr bwMode="auto">
              <a:xfrm>
                <a:off x="3583256" y="4711998"/>
                <a:ext cx="639273" cy="898524"/>
              </a:xfrm>
              <a:prstGeom prst="down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sp>
        <p:nvSpPr>
          <p:cNvPr id="15" name="Rectangle 14">
            <a:extLst>
              <a:ext uri="{FF2B5EF4-FFF2-40B4-BE49-F238E27FC236}">
                <a16:creationId xmlns:a16="http://schemas.microsoft.com/office/drawing/2014/main" xmlns="" id="{A3A5107F-1ECF-4C65-9814-85B23E2BC7B0}"/>
              </a:ext>
            </a:extLst>
          </p:cNvPr>
          <p:cNvSpPr/>
          <p:nvPr/>
        </p:nvSpPr>
        <p:spPr bwMode="auto">
          <a:xfrm>
            <a:off x="537565" y="3124200"/>
            <a:ext cx="1537420" cy="2209800"/>
          </a:xfrm>
          <a:prstGeom prst="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511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ITRC’s Online Stormwater BMP Guidance Document</a:t>
            </a:r>
          </a:p>
        </p:txBody>
      </p:sp>
      <p:pic>
        <p:nvPicPr>
          <p:cNvPr id="14" name="Picture 13">
            <a:extLst>
              <a:ext uri="{FF2B5EF4-FFF2-40B4-BE49-F238E27FC236}">
                <a16:creationId xmlns:a16="http://schemas.microsoft.com/office/drawing/2014/main" xmlns="" id="{D34E51B3-5785-46E2-80BB-835F2E6A95A7}"/>
              </a:ext>
            </a:extLst>
          </p:cNvPr>
          <p:cNvPicPr>
            <a:picLocks noChangeAspect="1"/>
          </p:cNvPicPr>
          <p:nvPr/>
        </p:nvPicPr>
        <p:blipFill>
          <a:blip r:embed="rId3"/>
          <a:stretch>
            <a:fillRect/>
          </a:stretch>
        </p:blipFill>
        <p:spPr>
          <a:xfrm>
            <a:off x="4343400" y="1477108"/>
            <a:ext cx="2562225" cy="3752850"/>
          </a:xfrm>
          <a:prstGeom prst="rect">
            <a:avLst/>
          </a:prstGeom>
        </p:spPr>
      </p:pic>
      <p:pic>
        <p:nvPicPr>
          <p:cNvPr id="17" name="Picture 16">
            <a:extLst>
              <a:ext uri="{FF2B5EF4-FFF2-40B4-BE49-F238E27FC236}">
                <a16:creationId xmlns:a16="http://schemas.microsoft.com/office/drawing/2014/main" xmlns="" id="{A4EA5B88-B504-4F8E-AD85-939E08435522}"/>
              </a:ext>
            </a:extLst>
          </p:cNvPr>
          <p:cNvPicPr>
            <a:picLocks noChangeAspect="1"/>
          </p:cNvPicPr>
          <p:nvPr/>
        </p:nvPicPr>
        <p:blipFill>
          <a:blip r:embed="rId4"/>
          <a:stretch>
            <a:fillRect/>
          </a:stretch>
        </p:blipFill>
        <p:spPr>
          <a:xfrm>
            <a:off x="1340966" y="1452196"/>
            <a:ext cx="2533650" cy="3676650"/>
          </a:xfrm>
          <a:prstGeom prst="rect">
            <a:avLst/>
          </a:prstGeom>
        </p:spPr>
      </p:pic>
      <p:pic>
        <p:nvPicPr>
          <p:cNvPr id="13" name="Picture 12">
            <a:extLst>
              <a:ext uri="{FF2B5EF4-FFF2-40B4-BE49-F238E27FC236}">
                <a16:creationId xmlns:a16="http://schemas.microsoft.com/office/drawing/2014/main" xmlns="" id="{47E182E6-7A3F-4315-8300-EDC64275EEBD}"/>
              </a:ext>
            </a:extLst>
          </p:cNvPr>
          <p:cNvPicPr>
            <a:picLocks noChangeAspect="1"/>
          </p:cNvPicPr>
          <p:nvPr/>
        </p:nvPicPr>
        <p:blipFill>
          <a:blip r:embed="rId5"/>
          <a:stretch>
            <a:fillRect/>
          </a:stretch>
        </p:blipFill>
        <p:spPr>
          <a:xfrm>
            <a:off x="4970499" y="1628042"/>
            <a:ext cx="2552700" cy="4257675"/>
          </a:xfrm>
          <a:prstGeom prst="rect">
            <a:avLst/>
          </a:prstGeom>
        </p:spPr>
      </p:pic>
      <p:pic>
        <p:nvPicPr>
          <p:cNvPr id="15" name="Picture 14">
            <a:extLst>
              <a:ext uri="{FF2B5EF4-FFF2-40B4-BE49-F238E27FC236}">
                <a16:creationId xmlns:a16="http://schemas.microsoft.com/office/drawing/2014/main" xmlns="" id="{5CD471D6-4564-4D67-A844-36C8F5F8312F}"/>
              </a:ext>
            </a:extLst>
          </p:cNvPr>
          <p:cNvPicPr>
            <a:picLocks noChangeAspect="1"/>
          </p:cNvPicPr>
          <p:nvPr/>
        </p:nvPicPr>
        <p:blipFill>
          <a:blip r:embed="rId6"/>
          <a:stretch>
            <a:fillRect/>
          </a:stretch>
        </p:blipFill>
        <p:spPr>
          <a:xfrm>
            <a:off x="5468591" y="1945300"/>
            <a:ext cx="2552700" cy="4324350"/>
          </a:xfrm>
          <a:prstGeom prst="rect">
            <a:avLst/>
          </a:prstGeom>
        </p:spPr>
      </p:pic>
      <p:grpSp>
        <p:nvGrpSpPr>
          <p:cNvPr id="18" name="Group 17">
            <a:extLst>
              <a:ext uri="{FF2B5EF4-FFF2-40B4-BE49-F238E27FC236}">
                <a16:creationId xmlns:a16="http://schemas.microsoft.com/office/drawing/2014/main" xmlns="" id="{1BD7C101-12F9-4160-97DF-A861251C77CA}"/>
              </a:ext>
            </a:extLst>
          </p:cNvPr>
          <p:cNvGrpSpPr/>
          <p:nvPr/>
        </p:nvGrpSpPr>
        <p:grpSpPr>
          <a:xfrm>
            <a:off x="5219545" y="2389312"/>
            <a:ext cx="2552700" cy="3886200"/>
            <a:chOff x="3874616" y="2566621"/>
            <a:chExt cx="2552700" cy="3886200"/>
          </a:xfrm>
        </p:grpSpPr>
        <p:pic>
          <p:nvPicPr>
            <p:cNvPr id="16" name="Picture 15">
              <a:extLst>
                <a:ext uri="{FF2B5EF4-FFF2-40B4-BE49-F238E27FC236}">
                  <a16:creationId xmlns:a16="http://schemas.microsoft.com/office/drawing/2014/main" xmlns="" id="{339EB74D-2CAB-4999-B1F1-103810855B37}"/>
                </a:ext>
              </a:extLst>
            </p:cNvPr>
            <p:cNvPicPr>
              <a:picLocks noChangeAspect="1"/>
            </p:cNvPicPr>
            <p:nvPr/>
          </p:nvPicPr>
          <p:blipFill>
            <a:blip r:embed="rId7"/>
            <a:stretch>
              <a:fillRect/>
            </a:stretch>
          </p:blipFill>
          <p:spPr>
            <a:xfrm>
              <a:off x="3874616" y="2566621"/>
              <a:ext cx="2552700" cy="3886200"/>
            </a:xfrm>
            <a:prstGeom prst="rect">
              <a:avLst/>
            </a:prstGeom>
          </p:spPr>
        </p:pic>
        <p:sp>
          <p:nvSpPr>
            <p:cNvPr id="12" name="Rectangle 11">
              <a:extLst>
                <a:ext uri="{FF2B5EF4-FFF2-40B4-BE49-F238E27FC236}">
                  <a16:creationId xmlns:a16="http://schemas.microsoft.com/office/drawing/2014/main" xmlns="" id="{6BBC56CA-60A7-4805-B84F-EBA98C343497}"/>
                </a:ext>
              </a:extLst>
            </p:cNvPr>
            <p:cNvSpPr/>
            <p:nvPr/>
          </p:nvSpPr>
          <p:spPr bwMode="auto">
            <a:xfrm>
              <a:off x="3944559" y="4089523"/>
              <a:ext cx="2380041" cy="589450"/>
            </a:xfrm>
            <a:prstGeom prst="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34874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3"/>
                                        </p:tgtEl>
                                        <p:attrNameLst>
                                          <p:attrName>ppt_x</p:attrName>
                                        </p:attrNameLst>
                                      </p:cBhvr>
                                      <p:tavLst>
                                        <p:tav tm="0">
                                          <p:val>
                                            <p:strVal val="ppt_x"/>
                                          </p:val>
                                        </p:tav>
                                        <p:tav tm="100000">
                                          <p:val>
                                            <p:strVal val="ppt_x"/>
                                          </p:val>
                                        </p:tav>
                                      </p:tavLst>
                                    </p:anim>
                                    <p:anim calcmode="lin" valueType="num">
                                      <p:cBhvr additive="base">
                                        <p:cTn id="23" dur="500"/>
                                        <p:tgtEl>
                                          <p:spTgt spid="13"/>
                                        </p:tgtEl>
                                        <p:attrNameLst>
                                          <p:attrName>ppt_y</p:attrName>
                                        </p:attrNameLst>
                                      </p:cBhvr>
                                      <p:tavLst>
                                        <p:tav tm="0">
                                          <p:val>
                                            <p:strVal val="ppt_y"/>
                                          </p:val>
                                        </p:tav>
                                        <p:tav tm="100000">
                                          <p:val>
                                            <p:strVal val="1+ppt_h/2"/>
                                          </p:val>
                                        </p:tav>
                                      </p:tavLst>
                                    </p:anim>
                                    <p:set>
                                      <p:cBhvr>
                                        <p:cTn id="24" dur="1" fill="hold">
                                          <p:stCondLst>
                                            <p:cond delay="499"/>
                                          </p:stCondLst>
                                        </p:cTn>
                                        <p:tgtEl>
                                          <p:spTgt spid="13"/>
                                        </p:tgtEl>
                                        <p:attrNameLst>
                                          <p:attrName>style.visibility</p:attrName>
                                        </p:attrNameLst>
                                      </p:cBhvr>
                                      <p:to>
                                        <p:strVal val="hidden"/>
                                      </p:to>
                                    </p:set>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15"/>
                                        </p:tgtEl>
                                        <p:attrNameLst>
                                          <p:attrName>ppt_x</p:attrName>
                                        </p:attrNameLst>
                                      </p:cBhvr>
                                      <p:tavLst>
                                        <p:tav tm="0">
                                          <p:val>
                                            <p:strVal val="ppt_x"/>
                                          </p:val>
                                        </p:tav>
                                        <p:tav tm="100000">
                                          <p:val>
                                            <p:strVal val="ppt_x"/>
                                          </p:val>
                                        </p:tav>
                                      </p:tavLst>
                                    </p:anim>
                                    <p:anim calcmode="lin" valueType="num">
                                      <p:cBhvr additive="base">
                                        <p:cTn id="33" dur="500"/>
                                        <p:tgtEl>
                                          <p:spTgt spid="15"/>
                                        </p:tgtEl>
                                        <p:attrNameLst>
                                          <p:attrName>ppt_y</p:attrName>
                                        </p:attrNameLst>
                                      </p:cBhvr>
                                      <p:tavLst>
                                        <p:tav tm="0">
                                          <p:val>
                                            <p:strVal val="ppt_y"/>
                                          </p:val>
                                        </p:tav>
                                        <p:tav tm="100000">
                                          <p:val>
                                            <p:strVal val="1+ppt_h/2"/>
                                          </p:val>
                                        </p:tav>
                                      </p:tavLst>
                                    </p:anim>
                                    <p:set>
                                      <p:cBhvr>
                                        <p:cTn id="34" dur="1" fill="hold">
                                          <p:stCondLst>
                                            <p:cond delay="499"/>
                                          </p:stCondLst>
                                        </p:cTn>
                                        <p:tgtEl>
                                          <p:spTgt spid="15"/>
                                        </p:tgtEl>
                                        <p:attrNameLst>
                                          <p:attrName>style.visibility</p:attrName>
                                        </p:attrNameLst>
                                      </p:cBhvr>
                                      <p:to>
                                        <p:strVal val="hidden"/>
                                      </p:to>
                                    </p:set>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QUESTIONS</a:t>
            </a:r>
            <a:endParaRPr lang="en-US" dirty="0"/>
          </a:p>
        </p:txBody>
      </p:sp>
      <p:sp>
        <p:nvSpPr>
          <p:cNvPr id="4" name="Title 1"/>
          <p:cNvSpPr txBox="1">
            <a:spLocks/>
          </p:cNvSpPr>
          <p:nvPr/>
        </p:nvSpPr>
        <p:spPr bwMode="auto">
          <a:xfrm>
            <a:off x="380998" y="1914338"/>
            <a:ext cx="56753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lgn="ctr"/>
            <a:r>
              <a:rPr lang="en-US" altLang="en-US" kern="0" dirty="0" smtClean="0">
                <a:solidFill>
                  <a:srgbClr val="FFFFFF"/>
                </a:solidFill>
                <a:hlinkClick r:id="rId3"/>
              </a:rPr>
              <a:t>ITRC Guidance: Stormwater Best Management Practices Performance Evaluation </a:t>
            </a:r>
            <a:endParaRPr lang="en-US" altLang="en-US" kern="0" dirty="0">
              <a:solidFill>
                <a:srgbClr val="FFFFFF"/>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383657"/>
            <a:ext cx="4001412" cy="4001412"/>
          </a:xfrm>
          <a:prstGeom prst="rect">
            <a:avLst/>
          </a:prstGeom>
        </p:spPr>
      </p:pic>
      <p:pic>
        <p:nvPicPr>
          <p:cNvPr id="3" name="Picture 2"/>
          <p:cNvPicPr>
            <a:picLocks noChangeAspect="1"/>
          </p:cNvPicPr>
          <p:nvPr/>
        </p:nvPicPr>
        <p:blipFill>
          <a:blip r:embed="rId5"/>
          <a:stretch>
            <a:fillRect/>
          </a:stretch>
        </p:blipFill>
        <p:spPr>
          <a:xfrm>
            <a:off x="0" y="5434016"/>
            <a:ext cx="7315834" cy="926672"/>
          </a:xfrm>
          <a:prstGeom prst="rect">
            <a:avLst/>
          </a:prstGeom>
        </p:spPr>
      </p:pic>
      <p:sp>
        <p:nvSpPr>
          <p:cNvPr id="6" name="TextBox 9"/>
          <p:cNvSpPr txBox="1">
            <a:spLocks noChangeArrowheads="1"/>
          </p:cNvSpPr>
          <p:nvPr/>
        </p:nvSpPr>
        <p:spPr bwMode="auto">
          <a:xfrm rot="16200000">
            <a:off x="-2802253" y="3680842"/>
            <a:ext cx="5979412" cy="374904"/>
          </a:xfrm>
          <a:prstGeom prst="rect">
            <a:avLst/>
          </a:prstGeom>
          <a:solidFill>
            <a:srgbClr val="FF9900"/>
          </a:solidFill>
          <a:ln w="9525">
            <a:noFill/>
            <a:miter lim="800000"/>
            <a:headEnd/>
            <a:tailEnd/>
          </a:ln>
          <a:scene3d>
            <a:camera prst="orthographicFront"/>
            <a:lightRig rig="threePt" dir="t"/>
          </a:scene3d>
          <a:sp3d>
            <a:bevelT/>
          </a:sp3d>
        </p:spPr>
        <p:txBody>
          <a:bodyPr wrap="square">
            <a:spAutoFit/>
          </a:bodyPr>
          <a:lstStyle/>
          <a:p>
            <a:pPr algn="ctr">
              <a:defRPr/>
            </a:pPr>
            <a:r>
              <a:rPr lang="en-US" dirty="0">
                <a:solidFill>
                  <a:schemeClr val="bg1"/>
                </a:solidFill>
                <a:latin typeface="Arial" charset="0"/>
              </a:rPr>
              <a:t>Poll Question</a:t>
            </a:r>
          </a:p>
        </p:txBody>
      </p:sp>
    </p:spTree>
    <p:extLst>
      <p:ext uri="{BB962C8B-B14F-4D97-AF65-F5344CB8AC3E}">
        <p14:creationId xmlns:p14="http://schemas.microsoft.com/office/powerpoint/2010/main" val="2676082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a:t>
            </a:r>
            <a:endParaRPr lang="en-US" dirty="0"/>
          </a:p>
        </p:txBody>
      </p:sp>
      <p:sp>
        <p:nvSpPr>
          <p:cNvPr id="3" name="Content Placeholder 2"/>
          <p:cNvSpPr>
            <a:spLocks noGrp="1"/>
          </p:cNvSpPr>
          <p:nvPr>
            <p:ph idx="1"/>
          </p:nvPr>
        </p:nvSpPr>
        <p:spPr>
          <a:xfrm>
            <a:off x="387267" y="3505200"/>
            <a:ext cx="7772400" cy="1219200"/>
          </a:xfrm>
        </p:spPr>
        <p:txBody>
          <a:bodyPr/>
          <a:lstStyle/>
          <a:p>
            <a:r>
              <a:rPr lang="en-US" dirty="0">
                <a:hlinkClick r:id="rId2"/>
              </a:rPr>
              <a:t>Stormwater Best Management Practices </a:t>
            </a:r>
            <a:r>
              <a:rPr lang="en-US" dirty="0" smtClean="0">
                <a:hlinkClick r:id="rId2"/>
              </a:rPr>
              <a:t>Screening Tool</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740" r="5255"/>
          <a:stretch/>
        </p:blipFill>
        <p:spPr>
          <a:xfrm>
            <a:off x="609600" y="1447800"/>
            <a:ext cx="1371600" cy="1613535"/>
          </a:xfrm>
          <a:prstGeom prst="rect">
            <a:avLst/>
          </a:prstGeom>
        </p:spPr>
      </p:pic>
      <p:sp>
        <p:nvSpPr>
          <p:cNvPr id="7" name="Rectangle 7"/>
          <p:cNvSpPr>
            <a:spLocks noChangeArrowheads="1"/>
          </p:cNvSpPr>
          <p:nvPr/>
        </p:nvSpPr>
        <p:spPr bwMode="auto">
          <a:xfrm>
            <a:off x="1981201" y="1681016"/>
            <a:ext cx="414641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80000"/>
              </a:lnSpc>
              <a:buNone/>
            </a:pPr>
            <a:r>
              <a:rPr lang="en-US" altLang="en-US" sz="2000" b="1" dirty="0" smtClean="0">
                <a:solidFill>
                  <a:srgbClr val="008000"/>
                </a:solidFill>
                <a:cs typeface="Arial" panose="020B0604020202020204" pitchFamily="34" charset="0"/>
              </a:rPr>
              <a:t>Allison </a:t>
            </a:r>
            <a:r>
              <a:rPr lang="en-US" altLang="en-US" sz="2000" b="1" dirty="0">
                <a:solidFill>
                  <a:srgbClr val="008000"/>
                </a:solidFill>
                <a:cs typeface="Arial" panose="020B0604020202020204" pitchFamily="34" charset="0"/>
              </a:rPr>
              <a:t>Dunaway</a:t>
            </a:r>
          </a:p>
          <a:p>
            <a:pPr>
              <a:lnSpc>
                <a:spcPct val="80000"/>
              </a:lnSpc>
              <a:buNone/>
            </a:pPr>
            <a:r>
              <a:rPr lang="en-US" altLang="en-US" sz="1800" b="1" dirty="0">
                <a:cs typeface="Arial" panose="020B0604020202020204" pitchFamily="34" charset="0"/>
              </a:rPr>
              <a:t>Virginia </a:t>
            </a:r>
            <a:r>
              <a:rPr lang="en-US" altLang="en-US" sz="1800" b="1" dirty="0" smtClean="0">
                <a:cs typeface="Arial" panose="020B0604020202020204" pitchFamily="34" charset="0"/>
              </a:rPr>
              <a:t>Dept. Environmental Quality</a:t>
            </a:r>
          </a:p>
          <a:p>
            <a:pPr>
              <a:lnSpc>
                <a:spcPct val="80000"/>
              </a:lnSpc>
              <a:buNone/>
            </a:pPr>
            <a:r>
              <a:rPr lang="en-US" altLang="en-US" sz="1800" b="1" dirty="0">
                <a:cs typeface="Arial" panose="020B0604020202020204" pitchFamily="34" charset="0"/>
              </a:rPr>
              <a:t>Glen </a:t>
            </a:r>
            <a:r>
              <a:rPr lang="en-US" altLang="en-US" sz="1800" b="1" dirty="0" smtClean="0">
                <a:cs typeface="Arial" panose="020B0604020202020204" pitchFamily="34" charset="0"/>
              </a:rPr>
              <a:t>Allen, VA</a:t>
            </a:r>
          </a:p>
          <a:p>
            <a:pPr>
              <a:lnSpc>
                <a:spcPct val="80000"/>
              </a:lnSpc>
              <a:buNone/>
            </a:pPr>
            <a:r>
              <a:rPr lang="en-US" altLang="en-US" sz="1800" b="1" dirty="0" smtClean="0">
                <a:cs typeface="Arial" panose="020B0604020202020204" pitchFamily="34" charset="0"/>
              </a:rPr>
              <a:t>804-527-5086</a:t>
            </a:r>
          </a:p>
          <a:p>
            <a:pPr>
              <a:lnSpc>
                <a:spcPct val="80000"/>
              </a:lnSpc>
              <a:buNone/>
            </a:pPr>
            <a:r>
              <a:rPr lang="en-US" altLang="en-US" sz="1800" b="1" dirty="0">
                <a:cs typeface="Arial" panose="020B0604020202020204" pitchFamily="34" charset="0"/>
              </a:rPr>
              <a:t>allison.dunaway@deq.virginia.gov</a:t>
            </a:r>
          </a:p>
        </p:txBody>
      </p:sp>
      <p:sp>
        <p:nvSpPr>
          <p:cNvPr id="8" name="TextBox 7"/>
          <p:cNvSpPr txBox="1"/>
          <p:nvPr/>
        </p:nvSpPr>
        <p:spPr>
          <a:xfrm>
            <a:off x="387267" y="6324600"/>
            <a:ext cx="6211957" cy="369332"/>
          </a:xfrm>
          <a:prstGeom prst="rect">
            <a:avLst/>
          </a:prstGeom>
          <a:noFill/>
        </p:spPr>
        <p:txBody>
          <a:bodyPr wrap="none" rtlCol="0">
            <a:spAutoFit/>
          </a:bodyPr>
          <a:lstStyle/>
          <a:p>
            <a:r>
              <a:rPr lang="en-US" dirty="0" smtClean="0"/>
              <a:t>Access bios at: </a:t>
            </a:r>
            <a:r>
              <a:rPr lang="en-US" dirty="0" smtClean="0">
                <a:hlinkClick r:id="rId4"/>
              </a:rPr>
              <a:t>https</a:t>
            </a:r>
            <a:r>
              <a:rPr lang="en-US" dirty="0">
                <a:hlinkClick r:id="rId4"/>
              </a:rPr>
              <a:t>://clu-in.org/conf/itrc/stormwaterBMP</a:t>
            </a:r>
            <a:r>
              <a:rPr lang="en-US" dirty="0" smtClean="0">
                <a:hlinkClick r:id="rId4"/>
              </a:rPr>
              <a:t>/</a:t>
            </a:r>
            <a:r>
              <a:rPr lang="en-US" dirty="0" smtClean="0"/>
              <a:t>  </a:t>
            </a:r>
            <a:endParaRPr lang="en-US" dirty="0"/>
          </a:p>
        </p:txBody>
      </p:sp>
      <p:sp>
        <p:nvSpPr>
          <p:cNvPr id="9" name="Rectangle 8"/>
          <p:cNvSpPr/>
          <p:nvPr/>
        </p:nvSpPr>
        <p:spPr>
          <a:xfrm>
            <a:off x="376238" y="5168265"/>
            <a:ext cx="8443609" cy="769441"/>
          </a:xfrm>
          <a:prstGeom prst="rect">
            <a:avLst/>
          </a:prstGeom>
        </p:spPr>
        <p:txBody>
          <a:bodyPr wrap="square">
            <a:spAutoFit/>
          </a:bodyPr>
          <a:lstStyle/>
          <a:p>
            <a:pPr lvl="1">
              <a:spcBef>
                <a:spcPts val="1200"/>
              </a:spcBef>
            </a:pPr>
            <a:r>
              <a:rPr lang="en-US" altLang="en-US" sz="2200" dirty="0">
                <a:solidFill>
                  <a:srgbClr val="FF0000"/>
                </a:solidFill>
                <a:ea typeface="ＭＳ Ｐゴシック" panose="020B0600070205080204" pitchFamily="34" charset="-128"/>
              </a:rPr>
              <a:t>Enter your questions about using the ITRC guidance in the Q&amp;A pod</a:t>
            </a:r>
          </a:p>
        </p:txBody>
      </p:sp>
    </p:spTree>
    <p:extLst>
      <p:ext uri="{BB962C8B-B14F-4D97-AF65-F5344CB8AC3E}">
        <p14:creationId xmlns:p14="http://schemas.microsoft.com/office/powerpoint/2010/main" val="2963689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D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18338"/>
            <a:ext cx="276225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y pond at the Fontana Food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276225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ew inside a proprietary fil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337" y="3606920"/>
            <a:ext cx="2209800" cy="1661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ohn Paul Jones Arena biofil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368972"/>
            <a:ext cx="276225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mmet/Ivy wetla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225" y="3518338"/>
            <a:ext cx="2762250" cy="1838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6019800"/>
            <a:ext cx="2485424" cy="276999"/>
          </a:xfrm>
          <a:prstGeom prst="rect">
            <a:avLst/>
          </a:prstGeom>
          <a:noFill/>
        </p:spPr>
        <p:txBody>
          <a:bodyPr wrap="none" rtlCol="0">
            <a:spAutoFit/>
          </a:bodyPr>
          <a:lstStyle/>
          <a:p>
            <a:r>
              <a:rPr lang="en-US" sz="1200" dirty="0" smtClean="0"/>
              <a:t>Photo credit: University of Virginia</a:t>
            </a:r>
            <a:endParaRPr lang="en-US" sz="1200" dirty="0"/>
          </a:p>
        </p:txBody>
      </p:sp>
      <p:sp>
        <p:nvSpPr>
          <p:cNvPr id="8" name="Title 1"/>
          <p:cNvSpPr txBox="1">
            <a:spLocks/>
          </p:cNvSpPr>
          <p:nvPr/>
        </p:nvSpPr>
        <p:spPr>
          <a:xfrm>
            <a:off x="376238" y="92076"/>
            <a:ext cx="7588250" cy="822324"/>
          </a:xfrm>
          <a:prstGeom prst="rect">
            <a:avLst/>
          </a:prstGeom>
        </p:spPr>
        <p:txBody>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kern="0" dirty="0" smtClean="0"/>
              <a:t>The Stormwater Tool Can Help</a:t>
            </a:r>
            <a:endParaRPr lang="en-US" kern="0" dirty="0"/>
          </a:p>
        </p:txBody>
      </p:sp>
    </p:spTree>
    <p:extLst>
      <p:ext uri="{BB962C8B-B14F-4D97-AF65-F5344CB8AC3E}">
        <p14:creationId xmlns:p14="http://schemas.microsoft.com/office/powerpoint/2010/main" val="1669396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01" t="27082" r="32431" b="25001"/>
          <a:stretch/>
        </p:blipFill>
        <p:spPr>
          <a:xfrm>
            <a:off x="1371599" y="1066800"/>
            <a:ext cx="6496852" cy="5152679"/>
          </a:xfrm>
          <a:prstGeom prst="rect">
            <a:avLst/>
          </a:prstGeom>
          <a:ln w="19050">
            <a:solidFill>
              <a:schemeClr val="tx1"/>
            </a:solidFill>
          </a:ln>
          <a:effectLst>
            <a:outerShdw blurRad="50800" dist="38100" dir="2700000" algn="tl" rotWithShape="0">
              <a:prstClr val="black">
                <a:alpha val="40000"/>
              </a:prstClr>
            </a:outerShdw>
          </a:effectLst>
        </p:spPr>
      </p:pic>
      <p:sp>
        <p:nvSpPr>
          <p:cNvPr id="3" name="Rectangle 2"/>
          <p:cNvSpPr/>
          <p:nvPr/>
        </p:nvSpPr>
        <p:spPr>
          <a:xfrm>
            <a:off x="457200" y="-70338"/>
            <a:ext cx="7639851" cy="954107"/>
          </a:xfrm>
          <a:prstGeom prst="rect">
            <a:avLst/>
          </a:prstGeom>
        </p:spPr>
        <p:txBody>
          <a:bodyPr wrap="square">
            <a:spAutoFit/>
          </a:bodyPr>
          <a:lstStyle/>
          <a:p>
            <a:pPr>
              <a:spcBef>
                <a:spcPts val="1200"/>
              </a:spcBef>
            </a:pPr>
            <a:r>
              <a:rPr lang="en-US" altLang="en-US" sz="2800" dirty="0">
                <a:ea typeface="ＭＳ Ｐゴシック" panose="020B0600070205080204" pitchFamily="34" charset="-128"/>
                <a:hlinkClick r:id="rId3"/>
              </a:rPr>
              <a:t>Stormwater Best Management Practices Performance Evaluation </a:t>
            </a:r>
            <a:r>
              <a:rPr lang="en-US" altLang="en-US" sz="2800" dirty="0">
                <a:ea typeface="ＭＳ Ｐゴシック" panose="020B0600070205080204" pitchFamily="34" charset="-128"/>
              </a:rPr>
              <a:t>(Stormwater-1) Oct-18</a:t>
            </a:r>
          </a:p>
        </p:txBody>
      </p:sp>
    </p:spTree>
    <p:extLst>
      <p:ext uri="{BB962C8B-B14F-4D97-AF65-F5344CB8AC3E}">
        <p14:creationId xmlns:p14="http://schemas.microsoft.com/office/powerpoint/2010/main" val="3561232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4584" r="62299" b="15625"/>
          <a:stretch/>
        </p:blipFill>
        <p:spPr>
          <a:xfrm>
            <a:off x="431369" y="1181100"/>
            <a:ext cx="4905375" cy="5105400"/>
          </a:xfrm>
          <a:prstGeom prst="rect">
            <a:avLst/>
          </a:prstGeom>
        </p:spPr>
      </p:pic>
      <p:pic>
        <p:nvPicPr>
          <p:cNvPr id="4" name="Picture 3"/>
          <p:cNvPicPr>
            <a:picLocks noChangeAspect="1"/>
          </p:cNvPicPr>
          <p:nvPr/>
        </p:nvPicPr>
        <p:blipFill rotWithShape="1">
          <a:blip r:embed="rId3"/>
          <a:srcRect l="2563" t="15625" r="37701" b="34375"/>
          <a:stretch/>
        </p:blipFill>
        <p:spPr>
          <a:xfrm>
            <a:off x="457200" y="1371600"/>
            <a:ext cx="7772401" cy="3657600"/>
          </a:xfrm>
          <a:prstGeom prst="rect">
            <a:avLst/>
          </a:prstGeom>
        </p:spPr>
      </p:pic>
      <p:pic>
        <p:nvPicPr>
          <p:cNvPr id="5" name="Picture 4"/>
          <p:cNvPicPr>
            <a:picLocks noChangeAspect="1"/>
          </p:cNvPicPr>
          <p:nvPr/>
        </p:nvPicPr>
        <p:blipFill rotWithShape="1">
          <a:blip r:embed="rId4"/>
          <a:srcRect l="637" t="46451" r="64329" b="16161"/>
          <a:stretch/>
        </p:blipFill>
        <p:spPr>
          <a:xfrm>
            <a:off x="228600" y="3771900"/>
            <a:ext cx="4191000" cy="2514600"/>
          </a:xfrm>
          <a:prstGeom prst="ellipse">
            <a:avLst/>
          </a:prstGeom>
        </p:spPr>
      </p:pic>
      <p:sp>
        <p:nvSpPr>
          <p:cNvPr id="6" name="Left Arrow 5"/>
          <p:cNvSpPr/>
          <p:nvPr/>
        </p:nvSpPr>
        <p:spPr bwMode="auto">
          <a:xfrm rot="2013906">
            <a:off x="3790283" y="5571509"/>
            <a:ext cx="693559" cy="163484"/>
          </a:xfrm>
          <a:prstGeom prst="leftArrow">
            <a:avLst>
              <a:gd name="adj1" fmla="val 61750"/>
              <a:gd name="adj2" fmla="val 50000"/>
            </a:avLst>
          </a:prstGeom>
          <a:solidFill>
            <a:srgbClr val="00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itle 1"/>
          <p:cNvSpPr txBox="1">
            <a:spLocks/>
          </p:cNvSpPr>
          <p:nvPr/>
        </p:nvSpPr>
        <p:spPr>
          <a:xfrm>
            <a:off x="376238" y="92076"/>
            <a:ext cx="7588250" cy="822324"/>
          </a:xfrm>
          <a:prstGeom prst="rect">
            <a:avLst/>
          </a:prstGeom>
        </p:spPr>
        <p:txBody>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kern="0" dirty="0" smtClean="0"/>
              <a:t>Step 1: Choose Pollutants</a:t>
            </a:r>
            <a:endParaRPr lang="en-US" kern="0" dirty="0"/>
          </a:p>
        </p:txBody>
      </p:sp>
    </p:spTree>
    <p:extLst>
      <p:ext uri="{BB962C8B-B14F-4D97-AF65-F5344CB8AC3E}">
        <p14:creationId xmlns:p14="http://schemas.microsoft.com/office/powerpoint/2010/main" val="112248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6"/>
                                        </p:tgtEl>
                                        <p:attrNameLst>
                                          <p:attrName>ppt_w</p:attrName>
                                        </p:attrNameLst>
                                      </p:cBhvr>
                                      <p:tavLst>
                                        <p:tav tm="0">
                                          <p:val>
                                            <p:strVal val="ppt_w"/>
                                          </p:val>
                                        </p:tav>
                                        <p:tav tm="100000">
                                          <p:val>
                                            <p:fltVal val="0"/>
                                          </p:val>
                                        </p:tav>
                                      </p:tavLst>
                                    </p:anim>
                                    <p:anim calcmode="lin" valueType="num">
                                      <p:cBhvr>
                                        <p:cTn id="38" dur="500"/>
                                        <p:tgtEl>
                                          <p:spTgt spid="6"/>
                                        </p:tgtEl>
                                        <p:attrNameLst>
                                          <p:attrName>ppt_h</p:attrName>
                                        </p:attrNameLst>
                                      </p:cBhvr>
                                      <p:tavLst>
                                        <p:tav tm="0">
                                          <p:val>
                                            <p:strVal val="ppt_h"/>
                                          </p:val>
                                        </p:tav>
                                        <p:tav tm="100000">
                                          <p:val>
                                            <p:fltVal val="0"/>
                                          </p:val>
                                        </p:tav>
                                      </p:tavLst>
                                    </p:anim>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1976" t="14582" r="23060" b="11460"/>
          <a:stretch/>
        </p:blipFill>
        <p:spPr>
          <a:xfrm>
            <a:off x="304800" y="1109057"/>
            <a:ext cx="8513064" cy="4984504"/>
          </a:xfrm>
          <a:prstGeom prst="rect">
            <a:avLst/>
          </a:prstGeom>
        </p:spPr>
      </p:pic>
      <p:pic>
        <p:nvPicPr>
          <p:cNvPr id="6" name="Picture 5"/>
          <p:cNvPicPr>
            <a:picLocks noChangeAspect="1"/>
          </p:cNvPicPr>
          <p:nvPr/>
        </p:nvPicPr>
        <p:blipFill rotWithShape="1">
          <a:blip r:embed="rId3"/>
          <a:srcRect l="9005" t="21875" r="62884" b="12501"/>
          <a:stretch/>
        </p:blipFill>
        <p:spPr>
          <a:xfrm>
            <a:off x="5105400" y="1109056"/>
            <a:ext cx="3657601" cy="4800600"/>
          </a:xfrm>
          <a:prstGeom prst="rect">
            <a:avLst/>
          </a:prstGeom>
        </p:spPr>
      </p:pic>
      <p:pic>
        <p:nvPicPr>
          <p:cNvPr id="8" name="Picture 7"/>
          <p:cNvPicPr>
            <a:picLocks noChangeAspect="1"/>
          </p:cNvPicPr>
          <p:nvPr/>
        </p:nvPicPr>
        <p:blipFill rotWithShape="1">
          <a:blip r:embed="rId4"/>
          <a:srcRect l="637" t="46451" r="64329" b="16161"/>
          <a:stretch/>
        </p:blipFill>
        <p:spPr>
          <a:xfrm>
            <a:off x="228600" y="3771900"/>
            <a:ext cx="4191000" cy="2514600"/>
          </a:xfrm>
          <a:prstGeom prst="ellipse">
            <a:avLst/>
          </a:prstGeom>
        </p:spPr>
      </p:pic>
      <p:sp>
        <p:nvSpPr>
          <p:cNvPr id="9" name="Left Arrow 8"/>
          <p:cNvSpPr/>
          <p:nvPr/>
        </p:nvSpPr>
        <p:spPr bwMode="auto">
          <a:xfrm rot="2013906">
            <a:off x="3790283" y="5571509"/>
            <a:ext cx="693559" cy="163484"/>
          </a:xfrm>
          <a:prstGeom prst="leftArrow">
            <a:avLst>
              <a:gd name="adj1" fmla="val 61750"/>
              <a:gd name="adj2" fmla="val 50000"/>
            </a:avLst>
          </a:prstGeom>
          <a:solidFill>
            <a:srgbClr val="00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2438400" y="1524000"/>
            <a:ext cx="4114800" cy="1676400"/>
          </a:xfrm>
          <a:prstGeom prst="ellipse">
            <a:avLst/>
          </a:prstGeom>
          <a:noFill/>
          <a:ln>
            <a:solidFill>
              <a:srgbClr val="00FF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16" name="Group 15"/>
          <p:cNvGrpSpPr/>
          <p:nvPr/>
        </p:nvGrpSpPr>
        <p:grpSpPr>
          <a:xfrm>
            <a:off x="1322832" y="1371600"/>
            <a:ext cx="6477000" cy="2590800"/>
            <a:chOff x="1553682" y="1371600"/>
            <a:chExt cx="6477000" cy="2590800"/>
          </a:xfrm>
        </p:grpSpPr>
        <p:pic>
          <p:nvPicPr>
            <p:cNvPr id="14" name="Picture 13"/>
            <p:cNvPicPr>
              <a:picLocks noChangeAspect="1"/>
            </p:cNvPicPr>
            <p:nvPr/>
          </p:nvPicPr>
          <p:blipFill rotWithShape="1">
            <a:blip r:embed="rId5"/>
            <a:srcRect l="33016" t="30209" r="17203" b="34374"/>
            <a:stretch/>
          </p:blipFill>
          <p:spPr>
            <a:xfrm>
              <a:off x="1553682" y="1371600"/>
              <a:ext cx="6477000" cy="2590800"/>
            </a:xfrm>
            <a:prstGeom prst="rect">
              <a:avLst/>
            </a:prstGeom>
            <a:ln w="28575">
              <a:solidFill>
                <a:schemeClr val="tx1"/>
              </a:solidFill>
            </a:ln>
          </p:spPr>
        </p:pic>
        <p:sp>
          <p:nvSpPr>
            <p:cNvPr id="15" name="Rectangle 14"/>
            <p:cNvSpPr/>
            <p:nvPr/>
          </p:nvSpPr>
          <p:spPr bwMode="auto">
            <a:xfrm>
              <a:off x="1600200" y="2743200"/>
              <a:ext cx="6248400" cy="304800"/>
            </a:xfrm>
            <a:prstGeom prst="rect">
              <a:avLst/>
            </a:prstGeom>
            <a:noFill/>
            <a:ln w="28575">
              <a:solidFill>
                <a:srgbClr val="00FF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10" name="Title 1"/>
          <p:cNvSpPr txBox="1">
            <a:spLocks/>
          </p:cNvSpPr>
          <p:nvPr/>
        </p:nvSpPr>
        <p:spPr>
          <a:xfrm>
            <a:off x="376238" y="92076"/>
            <a:ext cx="7588250" cy="822324"/>
          </a:xfrm>
          <a:prstGeom prst="rect">
            <a:avLst/>
          </a:prstGeom>
        </p:spPr>
        <p:txBody>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kern="0" dirty="0" smtClean="0"/>
              <a:t>Step 2: Secondary Screening</a:t>
            </a:r>
            <a:endParaRPr lang="en-US" kern="0" dirty="0"/>
          </a:p>
        </p:txBody>
      </p:sp>
    </p:spTree>
    <p:extLst>
      <p:ext uri="{BB962C8B-B14F-4D97-AF65-F5344CB8AC3E}">
        <p14:creationId xmlns:p14="http://schemas.microsoft.com/office/powerpoint/2010/main" val="24844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fltVal val="0"/>
                                          </p:val>
                                        </p:tav>
                                      </p:tavLst>
                                    </p:anim>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9"/>
                                        </p:tgtEl>
                                        <p:attrNameLst>
                                          <p:attrName>ppt_w</p:attrName>
                                        </p:attrNameLst>
                                      </p:cBhvr>
                                      <p:tavLst>
                                        <p:tav tm="0">
                                          <p:val>
                                            <p:strVal val="ppt_w"/>
                                          </p:val>
                                        </p:tav>
                                        <p:tav tm="100000">
                                          <p:val>
                                            <p:fltVal val="0"/>
                                          </p:val>
                                        </p:tav>
                                      </p:tavLst>
                                    </p:anim>
                                    <p:anim calcmode="lin" valueType="num">
                                      <p:cBhvr>
                                        <p:cTn id="24" dur="500"/>
                                        <p:tgtEl>
                                          <p:spTgt spid="9"/>
                                        </p:tgtEl>
                                        <p:attrNameLst>
                                          <p:attrName>ppt_h</p:attrName>
                                        </p:attrNameLst>
                                      </p:cBhvr>
                                      <p:tavLst>
                                        <p:tav tm="0">
                                          <p:val>
                                            <p:strVal val="ppt_h"/>
                                          </p:val>
                                        </p:tav>
                                        <p:tav tm="100000">
                                          <p:val>
                                            <p:fltVal val="0"/>
                                          </p:val>
                                        </p:tav>
                                      </p:tavLst>
                                    </p:anim>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6"/>
                                        </p:tgtEl>
                                        <p:attrNameLst>
                                          <p:attrName>ppt_w</p:attrName>
                                        </p:attrNameLst>
                                      </p:cBhvr>
                                      <p:tavLst>
                                        <p:tav tm="0">
                                          <p:val>
                                            <p:strVal val="ppt_w"/>
                                          </p:val>
                                        </p:tav>
                                        <p:tav tm="100000">
                                          <p:val>
                                            <p:fltVal val="0"/>
                                          </p:val>
                                        </p:tav>
                                      </p:tavLst>
                                    </p:anim>
                                    <p:anim calcmode="lin" valueType="num">
                                      <p:cBhvr>
                                        <p:cTn id="46" dur="500"/>
                                        <p:tgtEl>
                                          <p:spTgt spid="6"/>
                                        </p:tgtEl>
                                        <p:attrNameLst>
                                          <p:attrName>ppt_h</p:attrName>
                                        </p:attrNameLst>
                                      </p:cBhvr>
                                      <p:tavLst>
                                        <p:tav tm="0">
                                          <p:val>
                                            <p:strVal val="ppt_h"/>
                                          </p:val>
                                        </p:tav>
                                        <p:tav tm="100000">
                                          <p:val>
                                            <p:fltVal val="0"/>
                                          </p:val>
                                        </p:tav>
                                      </p:tavLst>
                                    </p:anim>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nodeType="clickEffect">
                                  <p:stCondLst>
                                    <p:cond delay="0"/>
                                  </p:stCondLst>
                                  <p:childTnLst>
                                    <p:anim calcmode="lin" valueType="num">
                                      <p:cBhvr>
                                        <p:cTn id="59" dur="500"/>
                                        <p:tgtEl>
                                          <p:spTgt spid="16"/>
                                        </p:tgtEl>
                                        <p:attrNameLst>
                                          <p:attrName>ppt_w</p:attrName>
                                        </p:attrNameLst>
                                      </p:cBhvr>
                                      <p:tavLst>
                                        <p:tav tm="0">
                                          <p:val>
                                            <p:strVal val="ppt_w"/>
                                          </p:val>
                                        </p:tav>
                                        <p:tav tm="100000">
                                          <p:val>
                                            <p:fltVal val="0"/>
                                          </p:val>
                                        </p:tav>
                                      </p:tavLst>
                                    </p:anim>
                                    <p:anim calcmode="lin" valueType="num">
                                      <p:cBhvr>
                                        <p:cTn id="60" dur="500"/>
                                        <p:tgtEl>
                                          <p:spTgt spid="16"/>
                                        </p:tgtEl>
                                        <p:attrNameLst>
                                          <p:attrName>ppt_h</p:attrName>
                                        </p:attrNameLst>
                                      </p:cBhvr>
                                      <p:tavLst>
                                        <p:tav tm="0">
                                          <p:val>
                                            <p:strVal val="ppt_h"/>
                                          </p:val>
                                        </p:tav>
                                        <p:tav tm="100000">
                                          <p:val>
                                            <p:fltVal val="0"/>
                                          </p:val>
                                        </p:tav>
                                      </p:tavLst>
                                    </p:anim>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902281"/>
            <a:ext cx="5675313" cy="1470025"/>
          </a:xfrm>
          <a:solidFill>
            <a:schemeClr val="bg1"/>
          </a:solidFill>
        </p:spPr>
        <p:txBody>
          <a:bodyPr/>
          <a:lstStyle/>
          <a:p>
            <a:pPr algn="ctr"/>
            <a:r>
              <a:rPr lang="en-US" altLang="en-US" dirty="0">
                <a:solidFill>
                  <a:srgbClr val="002060"/>
                </a:solidFill>
                <a:hlinkClick r:id="rId3"/>
              </a:rPr>
              <a:t>ITRC Guidance: </a:t>
            </a:r>
            <a:r>
              <a:rPr lang="en-US" altLang="en-US" dirty="0" smtClean="0">
                <a:solidFill>
                  <a:srgbClr val="002060"/>
                </a:solidFill>
                <a:hlinkClick r:id="rId3"/>
              </a:rPr>
              <a:t>Stormwater </a:t>
            </a:r>
            <a:r>
              <a:rPr lang="en-US" altLang="en-US" dirty="0">
                <a:solidFill>
                  <a:srgbClr val="002060"/>
                </a:solidFill>
                <a:hlinkClick r:id="rId3"/>
              </a:rPr>
              <a:t>Best Management Practices Performance Evaluation </a:t>
            </a:r>
            <a:endParaRPr lang="en-US" altLang="en-US" dirty="0">
              <a:solidFill>
                <a:srgbClr val="002060"/>
              </a:solidFill>
            </a:endParaRPr>
          </a:p>
        </p:txBody>
      </p:sp>
      <p:sp>
        <p:nvSpPr>
          <p:cNvPr id="4" name="Title 1"/>
          <p:cNvSpPr txBox="1">
            <a:spLocks/>
          </p:cNvSpPr>
          <p:nvPr/>
        </p:nvSpPr>
        <p:spPr bwMode="auto">
          <a:xfrm>
            <a:off x="381000" y="152400"/>
            <a:ext cx="77724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kern="0" dirty="0" smtClean="0"/>
              <a:t>WELCOME - ITRC Panel Event </a:t>
            </a:r>
          </a:p>
          <a:p>
            <a:r>
              <a:rPr lang="en-US" kern="0" dirty="0" smtClean="0">
                <a:solidFill>
                  <a:srgbClr val="333399"/>
                </a:solidFill>
              </a:rPr>
              <a:t>DRY RUN</a:t>
            </a:r>
            <a:endParaRPr lang="en-US" kern="0" dirty="0">
              <a:solidFill>
                <a:srgbClr val="333399"/>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371600"/>
            <a:ext cx="4001412" cy="4001412"/>
          </a:xfrm>
          <a:prstGeom prst="rect">
            <a:avLst/>
          </a:prstGeom>
        </p:spPr>
      </p:pic>
      <p:sp>
        <p:nvSpPr>
          <p:cNvPr id="7" name="Text Box 10"/>
          <p:cNvSpPr txBox="1">
            <a:spLocks noChangeArrowheads="1"/>
          </p:cNvSpPr>
          <p:nvPr/>
        </p:nvSpPr>
        <p:spPr bwMode="auto">
          <a:xfrm>
            <a:off x="380999" y="5668734"/>
            <a:ext cx="864944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dirty="0">
                <a:solidFill>
                  <a:schemeClr val="tx1"/>
                </a:solidFill>
                <a:cs typeface="Arial" panose="020B0604020202020204" pitchFamily="34" charset="0"/>
              </a:rPr>
              <a:t>Sponsored by: Interstate Technology and Regulatory Council (</a:t>
            </a:r>
            <a:r>
              <a:rPr lang="en-US" altLang="en-US" sz="1800" dirty="0">
                <a:solidFill>
                  <a:schemeClr val="tx1"/>
                </a:solidFill>
                <a:cs typeface="Arial" panose="020B0604020202020204" pitchFamily="34" charset="0"/>
                <a:hlinkClick r:id="rId5"/>
              </a:rPr>
              <a:t>www.itrcweb.org</a:t>
            </a:r>
            <a:r>
              <a:rPr lang="en-US" altLang="en-US" sz="1800" dirty="0">
                <a:solidFill>
                  <a:schemeClr val="tx1"/>
                </a:solidFill>
                <a:cs typeface="Arial" panose="020B0604020202020204" pitchFamily="34" charset="0"/>
              </a:rPr>
              <a:t>) Hosted by:  US EPA Clean Up Information Network (</a:t>
            </a:r>
            <a:r>
              <a:rPr lang="en-US" altLang="en-US" sz="1800" dirty="0">
                <a:solidFill>
                  <a:schemeClr val="tx1"/>
                </a:solidFill>
                <a:cs typeface="Arial" panose="020B0604020202020204" pitchFamily="34" charset="0"/>
                <a:hlinkClick r:id="rId6"/>
              </a:rPr>
              <a:t>www.cluin.org</a:t>
            </a:r>
            <a:r>
              <a:rPr lang="en-US" altLang="en-US" sz="1800" dirty="0">
                <a:solidFill>
                  <a:schemeClr val="tx1"/>
                </a:solidFill>
                <a:cs typeface="Arial" panose="020B0604020202020204" pitchFamily="34" charset="0"/>
              </a:rPr>
              <a:t>) </a:t>
            </a:r>
          </a:p>
        </p:txBody>
      </p:sp>
      <p:sp>
        <p:nvSpPr>
          <p:cNvPr id="10" name="Rectangle 9"/>
          <p:cNvSpPr/>
          <p:nvPr/>
        </p:nvSpPr>
        <p:spPr>
          <a:xfrm>
            <a:off x="0" y="4436386"/>
            <a:ext cx="6056312" cy="769441"/>
          </a:xfrm>
          <a:prstGeom prst="rect">
            <a:avLst/>
          </a:prstGeom>
        </p:spPr>
        <p:txBody>
          <a:bodyPr wrap="square">
            <a:spAutoFit/>
          </a:bodyPr>
          <a:lstStyle/>
          <a:p>
            <a:pPr lvl="1">
              <a:spcBef>
                <a:spcPts val="1200"/>
              </a:spcBef>
            </a:pPr>
            <a:r>
              <a:rPr lang="en-US" altLang="en-US" sz="2200" dirty="0">
                <a:solidFill>
                  <a:srgbClr val="FF0000"/>
                </a:solidFill>
                <a:ea typeface="ＭＳ Ｐゴシック" panose="020B0600070205080204" pitchFamily="34" charset="-128"/>
              </a:rPr>
              <a:t>Enter your questions about using the ITRC guidance in the Q&amp;A pod</a:t>
            </a:r>
          </a:p>
        </p:txBody>
      </p:sp>
      <p:sp>
        <p:nvSpPr>
          <p:cNvPr id="8" name="TextBox 9">
            <a:extLst/>
          </p:cNvPr>
          <p:cNvSpPr txBox="1">
            <a:spLocks noChangeArrowheads="1"/>
          </p:cNvSpPr>
          <p:nvPr/>
        </p:nvSpPr>
        <p:spPr bwMode="auto">
          <a:xfrm rot="16200000">
            <a:off x="-2710654" y="3762345"/>
            <a:ext cx="5791200" cy="400110"/>
          </a:xfrm>
          <a:prstGeom prst="rect">
            <a:avLst/>
          </a:prstGeom>
          <a:solidFill>
            <a:srgbClr val="FF9900"/>
          </a:solidFill>
          <a:ln w="9525">
            <a:noFill/>
            <a:miter lim="800000"/>
            <a:headEnd/>
            <a:tailEnd/>
          </a:ln>
          <a:scene3d>
            <a:camera prst="orthographicFront"/>
            <a:lightRig rig="threePt" dir="t"/>
          </a:scene3d>
          <a:sp3d>
            <a:bevelT w="152400" h="50800"/>
          </a:sp3d>
        </p:spPr>
        <p:txBody>
          <a:bodyPr wrap="square">
            <a:spAutoFit/>
          </a:bodyPr>
          <a:lstStyle/>
          <a:p>
            <a:pPr algn="ctr">
              <a:spcAft>
                <a:spcPts val="300"/>
              </a:spcAft>
              <a:defRPr/>
            </a:pPr>
            <a:r>
              <a:rPr lang="en-US" sz="2000" dirty="0">
                <a:solidFill>
                  <a:schemeClr val="bg1"/>
                </a:solidFill>
                <a:latin typeface="Arial" charset="0"/>
                <a:ea typeface="ＭＳ Ｐゴシック" charset="0"/>
              </a:rPr>
              <a:t>Poll Question</a:t>
            </a:r>
          </a:p>
        </p:txBody>
      </p:sp>
    </p:spTree>
    <p:extLst>
      <p:ext uri="{BB962C8B-B14F-4D97-AF65-F5344CB8AC3E}">
        <p14:creationId xmlns:p14="http://schemas.microsoft.com/office/powerpoint/2010/main" val="3125729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77" t="14584" r="21393" b="8333"/>
          <a:stretch/>
        </p:blipFill>
        <p:spPr>
          <a:xfrm>
            <a:off x="304800" y="1106424"/>
            <a:ext cx="8514817" cy="4983480"/>
          </a:xfrm>
          <a:prstGeom prst="rect">
            <a:avLst/>
          </a:prstGeom>
        </p:spPr>
      </p:pic>
      <p:pic>
        <p:nvPicPr>
          <p:cNvPr id="4" name="Picture 3"/>
          <p:cNvPicPr>
            <a:picLocks noChangeAspect="1"/>
          </p:cNvPicPr>
          <p:nvPr/>
        </p:nvPicPr>
        <p:blipFill rotWithShape="1">
          <a:blip r:embed="rId3"/>
          <a:srcRect l="6662" t="32292" r="37115" b="28125"/>
          <a:stretch/>
        </p:blipFill>
        <p:spPr>
          <a:xfrm>
            <a:off x="1981200" y="1295400"/>
            <a:ext cx="5372100" cy="2126456"/>
          </a:xfrm>
          <a:prstGeom prst="rect">
            <a:avLst/>
          </a:prstGeom>
          <a:ln w="28575">
            <a:solidFill>
              <a:schemeClr val="tx1"/>
            </a:solidFill>
          </a:ln>
        </p:spPr>
      </p:pic>
      <p:pic>
        <p:nvPicPr>
          <p:cNvPr id="5" name="Picture 4"/>
          <p:cNvPicPr>
            <a:picLocks noChangeAspect="1"/>
          </p:cNvPicPr>
          <p:nvPr/>
        </p:nvPicPr>
        <p:blipFill rotWithShape="1">
          <a:blip r:embed="rId4"/>
          <a:srcRect l="637" t="46451" r="64329" b="16161"/>
          <a:stretch/>
        </p:blipFill>
        <p:spPr>
          <a:xfrm>
            <a:off x="228600" y="3771900"/>
            <a:ext cx="4191000" cy="2514600"/>
          </a:xfrm>
          <a:prstGeom prst="ellipse">
            <a:avLst/>
          </a:prstGeom>
          <a:ln>
            <a:solidFill>
              <a:schemeClr val="tx1"/>
            </a:solidFill>
          </a:ln>
        </p:spPr>
      </p:pic>
      <p:pic>
        <p:nvPicPr>
          <p:cNvPr id="7" name="Picture 6"/>
          <p:cNvPicPr>
            <a:picLocks noChangeAspect="1"/>
          </p:cNvPicPr>
          <p:nvPr/>
        </p:nvPicPr>
        <p:blipFill rotWithShape="1">
          <a:blip r:embed="rId5"/>
          <a:srcRect l="57028" t="22917" r="11617" b="15625"/>
          <a:stretch/>
        </p:blipFill>
        <p:spPr>
          <a:xfrm>
            <a:off x="4572000" y="1295400"/>
            <a:ext cx="4184891" cy="4611858"/>
          </a:xfrm>
          <a:prstGeom prst="rect">
            <a:avLst/>
          </a:prstGeom>
          <a:ln w="28575">
            <a:solidFill>
              <a:schemeClr val="tx1"/>
            </a:solidFill>
          </a:ln>
        </p:spPr>
      </p:pic>
      <p:sp>
        <p:nvSpPr>
          <p:cNvPr id="8" name="Left Arrow 7"/>
          <p:cNvSpPr/>
          <p:nvPr/>
        </p:nvSpPr>
        <p:spPr bwMode="auto">
          <a:xfrm rot="2999400">
            <a:off x="6904949" y="4731233"/>
            <a:ext cx="210901" cy="264407"/>
          </a:xfrm>
          <a:prstGeom prst="leftArrow">
            <a:avLst>
              <a:gd name="adj1" fmla="val 61750"/>
              <a:gd name="adj2" fmla="val 50000"/>
            </a:avLst>
          </a:prstGeom>
          <a:solidFill>
            <a:srgbClr val="00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itle 1"/>
          <p:cNvSpPr txBox="1">
            <a:spLocks/>
          </p:cNvSpPr>
          <p:nvPr/>
        </p:nvSpPr>
        <p:spPr>
          <a:xfrm>
            <a:off x="376238" y="92076"/>
            <a:ext cx="7588250" cy="822324"/>
          </a:xfrm>
          <a:prstGeom prst="rect">
            <a:avLst/>
          </a:prstGeom>
        </p:spPr>
        <p:txBody>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kern="0" dirty="0" smtClean="0"/>
              <a:t>Step 3: Review Related Practices</a:t>
            </a:r>
            <a:endParaRPr lang="en-US" kern="0" dirty="0"/>
          </a:p>
        </p:txBody>
      </p:sp>
    </p:spTree>
    <p:extLst>
      <p:ext uri="{BB962C8B-B14F-4D97-AF65-F5344CB8AC3E}">
        <p14:creationId xmlns:p14="http://schemas.microsoft.com/office/powerpoint/2010/main" val="109497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4"/>
                                        </p:tgtEl>
                                        <p:attrNameLst>
                                          <p:attrName>ppt_w</p:attrName>
                                        </p:attrNameLst>
                                      </p:cBhvr>
                                      <p:tavLst>
                                        <p:tav tm="0">
                                          <p:val>
                                            <p:strVal val="ppt_w"/>
                                          </p:val>
                                        </p:tav>
                                        <p:tav tm="100000">
                                          <p:val>
                                            <p:fltVal val="0"/>
                                          </p:val>
                                        </p:tav>
                                      </p:tavLst>
                                    </p:anim>
                                    <p:anim calcmode="lin" valueType="num">
                                      <p:cBhvr>
                                        <p:cTn id="28" dur="500"/>
                                        <p:tgtEl>
                                          <p:spTgt spid="4"/>
                                        </p:tgtEl>
                                        <p:attrNameLst>
                                          <p:attrName>ppt_h</p:attrName>
                                        </p:attrNameLst>
                                      </p:cBhvr>
                                      <p:tavLst>
                                        <p:tav tm="0">
                                          <p:val>
                                            <p:strVal val="ppt_h"/>
                                          </p:val>
                                        </p:tav>
                                        <p:tav tm="100000">
                                          <p:val>
                                            <p:fltVal val="0"/>
                                          </p:val>
                                        </p:tav>
                                      </p:tavLst>
                                    </p:anim>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nodeType="click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8"/>
                                        </p:tgtEl>
                                        <p:attrNameLst>
                                          <p:attrName>ppt_w</p:attrName>
                                        </p:attrNameLst>
                                      </p:cBhvr>
                                      <p:tavLst>
                                        <p:tav tm="0">
                                          <p:val>
                                            <p:strVal val="ppt_w"/>
                                          </p:val>
                                        </p:tav>
                                        <p:tav tm="100000">
                                          <p:val>
                                            <p:fltVal val="0"/>
                                          </p:val>
                                        </p:tav>
                                      </p:tavLst>
                                    </p:anim>
                                    <p:anim calcmode="lin" valueType="num">
                                      <p:cBhvr>
                                        <p:cTn id="52" dur="500"/>
                                        <p:tgtEl>
                                          <p:spTgt spid="8"/>
                                        </p:tgtEl>
                                        <p:attrNameLst>
                                          <p:attrName>ppt_h</p:attrName>
                                        </p:attrNameLst>
                                      </p:cBhvr>
                                      <p:tavLst>
                                        <p:tav tm="0">
                                          <p:val>
                                            <p:strVal val="ppt_h"/>
                                          </p:val>
                                        </p:tav>
                                        <p:tav tm="100000">
                                          <p:val>
                                            <p:fltVal val="0"/>
                                          </p:val>
                                        </p:tav>
                                      </p:tavLst>
                                    </p:anim>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9371" t="13542" r="5124" b="22917"/>
          <a:stretch/>
        </p:blipFill>
        <p:spPr>
          <a:xfrm>
            <a:off x="457200" y="1219200"/>
            <a:ext cx="8207116" cy="3429000"/>
          </a:xfrm>
          <a:prstGeom prst="rect">
            <a:avLst/>
          </a:prstGeom>
        </p:spPr>
      </p:pic>
      <p:sp>
        <p:nvSpPr>
          <p:cNvPr id="4" name="Title 1"/>
          <p:cNvSpPr txBox="1">
            <a:spLocks/>
          </p:cNvSpPr>
          <p:nvPr/>
        </p:nvSpPr>
        <p:spPr>
          <a:xfrm>
            <a:off x="376238" y="92076"/>
            <a:ext cx="7588250" cy="822324"/>
          </a:xfrm>
          <a:prstGeom prst="rect">
            <a:avLst/>
          </a:prstGeom>
        </p:spPr>
        <p:txBody>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kern="0" dirty="0" smtClean="0"/>
              <a:t>BMP Information Sheet</a:t>
            </a:r>
          </a:p>
          <a:p>
            <a:r>
              <a:rPr lang="en-US" sz="2400" kern="0" dirty="0" smtClean="0"/>
              <a:t>Description &amp; Pollutant Summary</a:t>
            </a:r>
            <a:endParaRPr lang="en-US" sz="2400" kern="0" dirty="0"/>
          </a:p>
        </p:txBody>
      </p:sp>
    </p:spTree>
    <p:extLst>
      <p:ext uri="{BB962C8B-B14F-4D97-AF65-F5344CB8AC3E}">
        <p14:creationId xmlns:p14="http://schemas.microsoft.com/office/powerpoint/2010/main" val="1144062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0175" t="15625" r="4905" b="6250"/>
          <a:stretch/>
        </p:blipFill>
        <p:spPr>
          <a:xfrm>
            <a:off x="228600" y="1371600"/>
            <a:ext cx="8731469" cy="4516277"/>
          </a:xfrm>
          <a:prstGeom prst="rect">
            <a:avLst/>
          </a:prstGeom>
        </p:spPr>
      </p:pic>
      <p:pic>
        <p:nvPicPr>
          <p:cNvPr id="4" name="Picture 3"/>
          <p:cNvPicPr>
            <a:picLocks noChangeAspect="1"/>
          </p:cNvPicPr>
          <p:nvPr/>
        </p:nvPicPr>
        <p:blipFill rotWithShape="1">
          <a:blip r:embed="rId3"/>
          <a:srcRect l="4319" t="53124" r="6076" b="38542"/>
          <a:stretch/>
        </p:blipFill>
        <p:spPr>
          <a:xfrm>
            <a:off x="273269" y="3886200"/>
            <a:ext cx="8686800" cy="854439"/>
          </a:xfrm>
          <a:prstGeom prst="rect">
            <a:avLst/>
          </a:prstGeom>
          <a:ln w="28575">
            <a:solidFill>
              <a:srgbClr val="00FF00"/>
            </a:solidFill>
          </a:ln>
        </p:spPr>
      </p:pic>
      <p:pic>
        <p:nvPicPr>
          <p:cNvPr id="5" name="Picture 4"/>
          <p:cNvPicPr>
            <a:picLocks noChangeAspect="1"/>
          </p:cNvPicPr>
          <p:nvPr/>
        </p:nvPicPr>
        <p:blipFill rotWithShape="1">
          <a:blip r:embed="rId4"/>
          <a:srcRect l="30673" t="18750" r="5491" b="71875"/>
          <a:stretch/>
        </p:blipFill>
        <p:spPr>
          <a:xfrm>
            <a:off x="649014" y="1943100"/>
            <a:ext cx="8305800" cy="685800"/>
          </a:xfrm>
          <a:prstGeom prst="rect">
            <a:avLst/>
          </a:prstGeom>
          <a:ln w="19050">
            <a:solidFill>
              <a:srgbClr val="00FF00"/>
            </a:solidFill>
          </a:ln>
        </p:spPr>
      </p:pic>
      <p:sp>
        <p:nvSpPr>
          <p:cNvPr id="6" name="Title 1"/>
          <p:cNvSpPr txBox="1">
            <a:spLocks/>
          </p:cNvSpPr>
          <p:nvPr/>
        </p:nvSpPr>
        <p:spPr>
          <a:xfrm>
            <a:off x="376238" y="92076"/>
            <a:ext cx="7588250" cy="822324"/>
          </a:xfrm>
          <a:prstGeom prst="rect">
            <a:avLst/>
          </a:prstGeom>
        </p:spPr>
        <p:txBody>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kern="0" dirty="0" smtClean="0"/>
              <a:t>BMP Information Sheet</a:t>
            </a:r>
          </a:p>
          <a:p>
            <a:r>
              <a:rPr lang="en-US" sz="2400" kern="0" dirty="0" smtClean="0"/>
              <a:t>Data Summary</a:t>
            </a:r>
            <a:endParaRPr lang="en-US" sz="2400" kern="0" dirty="0"/>
          </a:p>
        </p:txBody>
      </p:sp>
    </p:spTree>
    <p:extLst>
      <p:ext uri="{BB962C8B-B14F-4D97-AF65-F5344CB8AC3E}">
        <p14:creationId xmlns:p14="http://schemas.microsoft.com/office/powerpoint/2010/main" val="400285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4"/>
                                        </p:tgtEl>
                                        <p:attrNameLst>
                                          <p:attrName>ppt_w</p:attrName>
                                        </p:attrNameLst>
                                      </p:cBhvr>
                                      <p:tavLst>
                                        <p:tav tm="0">
                                          <p:val>
                                            <p:strVal val="ppt_w"/>
                                          </p:val>
                                        </p:tav>
                                        <p:tav tm="100000">
                                          <p:val>
                                            <p:fltVal val="0"/>
                                          </p:val>
                                        </p:tav>
                                      </p:tavLst>
                                    </p:anim>
                                    <p:anim calcmode="lin" valueType="num">
                                      <p:cBhvr>
                                        <p:cTn id="28" dur="500"/>
                                        <p:tgtEl>
                                          <p:spTgt spid="4"/>
                                        </p:tgtEl>
                                        <p:attrNameLst>
                                          <p:attrName>ppt_h</p:attrName>
                                        </p:attrNameLst>
                                      </p:cBhvr>
                                      <p:tavLst>
                                        <p:tav tm="0">
                                          <p:val>
                                            <p:strVal val="ppt_h"/>
                                          </p:val>
                                        </p:tav>
                                        <p:tav tm="100000">
                                          <p:val>
                                            <p:fltVal val="0"/>
                                          </p:val>
                                        </p:tav>
                                      </p:tavLst>
                                    </p:anim>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132" t="16665" r="13104" b="15626"/>
          <a:stretch/>
        </p:blipFill>
        <p:spPr>
          <a:xfrm>
            <a:off x="304800" y="1143000"/>
            <a:ext cx="8686801" cy="4953000"/>
          </a:xfrm>
          <a:prstGeom prst="rect">
            <a:avLst/>
          </a:prstGeom>
        </p:spPr>
      </p:pic>
      <p:pic>
        <p:nvPicPr>
          <p:cNvPr id="4" name="Picture 3"/>
          <p:cNvPicPr>
            <a:picLocks noChangeAspect="1"/>
          </p:cNvPicPr>
          <p:nvPr/>
        </p:nvPicPr>
        <p:blipFill rotWithShape="1">
          <a:blip r:embed="rId3"/>
          <a:srcRect l="20718" t="16666" r="13104" b="66667"/>
          <a:stretch/>
        </p:blipFill>
        <p:spPr>
          <a:xfrm>
            <a:off x="228600" y="1143000"/>
            <a:ext cx="8610601" cy="1219200"/>
          </a:xfrm>
          <a:prstGeom prst="rect">
            <a:avLst/>
          </a:prstGeom>
          <a:ln>
            <a:solidFill>
              <a:schemeClr val="tx1"/>
            </a:solidFill>
          </a:ln>
          <a:effectLst>
            <a:outerShdw blurRad="50800" dist="38100" dir="2700000" algn="tl" rotWithShape="0">
              <a:prstClr val="black">
                <a:alpha val="40000"/>
              </a:prstClr>
            </a:outerShdw>
          </a:effectLst>
        </p:spPr>
      </p:pic>
      <p:sp>
        <p:nvSpPr>
          <p:cNvPr id="5" name="Title 1"/>
          <p:cNvSpPr txBox="1">
            <a:spLocks/>
          </p:cNvSpPr>
          <p:nvPr/>
        </p:nvSpPr>
        <p:spPr>
          <a:xfrm>
            <a:off x="300038" y="34926"/>
            <a:ext cx="7588250" cy="822324"/>
          </a:xfrm>
          <a:prstGeom prst="rect">
            <a:avLst/>
          </a:prstGeom>
        </p:spPr>
        <p:txBody>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kern="0" dirty="0" smtClean="0"/>
              <a:t>BMP Information Sheet</a:t>
            </a:r>
          </a:p>
          <a:p>
            <a:r>
              <a:rPr lang="en-US" sz="2400" kern="0" dirty="0" smtClean="0"/>
              <a:t>Design</a:t>
            </a:r>
            <a:r>
              <a:rPr lang="en-US" kern="0" dirty="0" smtClean="0"/>
              <a:t> </a:t>
            </a:r>
            <a:endParaRPr lang="en-US" kern="0" dirty="0"/>
          </a:p>
        </p:txBody>
      </p:sp>
    </p:spTree>
    <p:extLst>
      <p:ext uri="{BB962C8B-B14F-4D97-AF65-F5344CB8AC3E}">
        <p14:creationId xmlns:p14="http://schemas.microsoft.com/office/powerpoint/2010/main" val="53969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303" t="16668" r="17204" b="6249"/>
          <a:stretch/>
        </p:blipFill>
        <p:spPr>
          <a:xfrm>
            <a:off x="990600" y="1143000"/>
            <a:ext cx="7239000" cy="5101771"/>
          </a:xfrm>
          <a:prstGeom prst="rect">
            <a:avLst/>
          </a:prstGeom>
        </p:spPr>
      </p:pic>
      <p:sp>
        <p:nvSpPr>
          <p:cNvPr id="3" name="Title 1"/>
          <p:cNvSpPr txBox="1">
            <a:spLocks/>
          </p:cNvSpPr>
          <p:nvPr/>
        </p:nvSpPr>
        <p:spPr>
          <a:xfrm>
            <a:off x="376238" y="92076"/>
            <a:ext cx="7588250" cy="822324"/>
          </a:xfrm>
          <a:prstGeom prst="rect">
            <a:avLst/>
          </a:prstGeom>
        </p:spPr>
        <p:txBody>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kern="0" dirty="0" smtClean="0"/>
              <a:t>BMP Information Sheet</a:t>
            </a:r>
          </a:p>
          <a:p>
            <a:r>
              <a:rPr lang="en-US" sz="2400" kern="0" dirty="0" smtClean="0"/>
              <a:t>Additional Information</a:t>
            </a:r>
            <a:endParaRPr lang="en-US" sz="2400" kern="0" dirty="0"/>
          </a:p>
        </p:txBody>
      </p:sp>
    </p:spTree>
    <p:extLst>
      <p:ext uri="{BB962C8B-B14F-4D97-AF65-F5344CB8AC3E}">
        <p14:creationId xmlns:p14="http://schemas.microsoft.com/office/powerpoint/2010/main" val="321449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817" t="20832" r="26574" b="6250"/>
          <a:stretch/>
        </p:blipFill>
        <p:spPr>
          <a:xfrm>
            <a:off x="1371600" y="1219200"/>
            <a:ext cx="5943600" cy="5012674"/>
          </a:xfrm>
          <a:prstGeom prst="rect">
            <a:avLst/>
          </a:prstGeom>
        </p:spPr>
      </p:pic>
      <p:sp>
        <p:nvSpPr>
          <p:cNvPr id="3" name="Title 1"/>
          <p:cNvSpPr txBox="1">
            <a:spLocks/>
          </p:cNvSpPr>
          <p:nvPr/>
        </p:nvSpPr>
        <p:spPr>
          <a:xfrm>
            <a:off x="376238" y="92076"/>
            <a:ext cx="7588250" cy="822324"/>
          </a:xfrm>
          <a:prstGeom prst="rect">
            <a:avLst/>
          </a:prstGeom>
        </p:spPr>
        <p:txBody>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kern="0" dirty="0" smtClean="0"/>
              <a:t>BMP Information Sheet</a:t>
            </a:r>
          </a:p>
          <a:p>
            <a:r>
              <a:rPr lang="en-US" sz="2400" kern="0" dirty="0" smtClean="0"/>
              <a:t>Sample Inspection Checklists</a:t>
            </a:r>
            <a:endParaRPr lang="en-US" sz="2400" kern="0" dirty="0"/>
          </a:p>
        </p:txBody>
      </p:sp>
    </p:spTree>
    <p:extLst>
      <p:ext uri="{BB962C8B-B14F-4D97-AF65-F5344CB8AC3E}">
        <p14:creationId xmlns:p14="http://schemas.microsoft.com/office/powerpoint/2010/main" val="473946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303" t="17709" r="13690" b="48075"/>
          <a:stretch/>
        </p:blipFill>
        <p:spPr>
          <a:xfrm>
            <a:off x="838199" y="1066800"/>
            <a:ext cx="7467601" cy="2209800"/>
          </a:xfrm>
          <a:prstGeom prst="rect">
            <a:avLst/>
          </a:prstGeom>
        </p:spPr>
      </p:pic>
      <p:pic>
        <p:nvPicPr>
          <p:cNvPr id="3" name="Picture 2"/>
          <p:cNvPicPr>
            <a:picLocks noChangeAspect="1"/>
          </p:cNvPicPr>
          <p:nvPr/>
        </p:nvPicPr>
        <p:blipFill rotWithShape="1">
          <a:blip r:embed="rId3"/>
          <a:srcRect l="21303" t="16668" r="14861" b="33252"/>
          <a:stretch/>
        </p:blipFill>
        <p:spPr>
          <a:xfrm>
            <a:off x="838199" y="2819400"/>
            <a:ext cx="7627776" cy="3364424"/>
          </a:xfrm>
          <a:prstGeom prst="rect">
            <a:avLst/>
          </a:prstGeom>
        </p:spPr>
      </p:pic>
      <p:sp>
        <p:nvSpPr>
          <p:cNvPr id="4" name="Title 1"/>
          <p:cNvSpPr txBox="1">
            <a:spLocks/>
          </p:cNvSpPr>
          <p:nvPr/>
        </p:nvSpPr>
        <p:spPr>
          <a:xfrm>
            <a:off x="376238" y="92076"/>
            <a:ext cx="7588250" cy="822324"/>
          </a:xfrm>
          <a:prstGeom prst="rect">
            <a:avLst/>
          </a:prstGeom>
        </p:spPr>
        <p:txBody>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kern="0" dirty="0" smtClean="0"/>
              <a:t>BMP Information Sheet</a:t>
            </a:r>
          </a:p>
          <a:p>
            <a:r>
              <a:rPr lang="en-US" sz="2400" kern="0" dirty="0" smtClean="0"/>
              <a:t>O&amp;M and More Information Sources</a:t>
            </a:r>
            <a:endParaRPr lang="en-US" sz="2400" kern="0" dirty="0"/>
          </a:p>
        </p:txBody>
      </p:sp>
    </p:spTree>
    <p:extLst>
      <p:ext uri="{BB962C8B-B14F-4D97-AF65-F5344CB8AC3E}">
        <p14:creationId xmlns:p14="http://schemas.microsoft.com/office/powerpoint/2010/main" val="3063813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QUESTIONS</a:t>
            </a:r>
            <a:endParaRPr lang="en-US" dirty="0"/>
          </a:p>
        </p:txBody>
      </p:sp>
      <p:sp>
        <p:nvSpPr>
          <p:cNvPr id="4" name="Title 1"/>
          <p:cNvSpPr txBox="1">
            <a:spLocks/>
          </p:cNvSpPr>
          <p:nvPr/>
        </p:nvSpPr>
        <p:spPr bwMode="auto">
          <a:xfrm>
            <a:off x="380998" y="1914338"/>
            <a:ext cx="56753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lgn="ctr"/>
            <a:r>
              <a:rPr lang="en-US" altLang="en-US" kern="0" dirty="0" smtClean="0">
                <a:solidFill>
                  <a:srgbClr val="FFFFFF"/>
                </a:solidFill>
                <a:hlinkClick r:id="rId3"/>
              </a:rPr>
              <a:t>ITRC Guidance: Stormwater Best Management Practices Performance Evaluation </a:t>
            </a:r>
            <a:endParaRPr lang="en-US" altLang="en-US" kern="0" dirty="0">
              <a:solidFill>
                <a:srgbClr val="FFFFFF"/>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383657"/>
            <a:ext cx="4001412" cy="4001412"/>
          </a:xfrm>
          <a:prstGeom prst="rect">
            <a:avLst/>
          </a:prstGeom>
        </p:spPr>
      </p:pic>
      <p:sp>
        <p:nvSpPr>
          <p:cNvPr id="6" name="Rectangle 5"/>
          <p:cNvSpPr/>
          <p:nvPr/>
        </p:nvSpPr>
        <p:spPr>
          <a:xfrm>
            <a:off x="11349" y="5915750"/>
            <a:ext cx="7315200" cy="769441"/>
          </a:xfrm>
          <a:prstGeom prst="rect">
            <a:avLst/>
          </a:prstGeom>
        </p:spPr>
        <p:txBody>
          <a:bodyPr wrap="square">
            <a:spAutoFit/>
          </a:bodyPr>
          <a:lstStyle/>
          <a:p>
            <a:pPr lvl="1">
              <a:spcBef>
                <a:spcPts val="1200"/>
              </a:spcBef>
            </a:pPr>
            <a:r>
              <a:rPr lang="en-US" altLang="en-US" sz="2200" dirty="0">
                <a:solidFill>
                  <a:srgbClr val="FF0000"/>
                </a:solidFill>
                <a:ea typeface="ＭＳ Ｐゴシック" panose="020B0600070205080204" pitchFamily="34" charset="-128"/>
              </a:rPr>
              <a:t>Enter your questions about using the ITRC guidance in the Q&amp;A pod</a:t>
            </a:r>
          </a:p>
        </p:txBody>
      </p:sp>
      <p:sp>
        <p:nvSpPr>
          <p:cNvPr id="7" name="TextBox 9"/>
          <p:cNvSpPr txBox="1">
            <a:spLocks noChangeArrowheads="1"/>
          </p:cNvSpPr>
          <p:nvPr/>
        </p:nvSpPr>
        <p:spPr bwMode="auto">
          <a:xfrm rot="16200000">
            <a:off x="-2802253" y="3680842"/>
            <a:ext cx="5979412" cy="374904"/>
          </a:xfrm>
          <a:prstGeom prst="rect">
            <a:avLst/>
          </a:prstGeom>
          <a:solidFill>
            <a:srgbClr val="FF9900"/>
          </a:solidFill>
          <a:ln w="9525">
            <a:noFill/>
            <a:miter lim="800000"/>
            <a:headEnd/>
            <a:tailEnd/>
          </a:ln>
          <a:scene3d>
            <a:camera prst="orthographicFront"/>
            <a:lightRig rig="threePt" dir="t"/>
          </a:scene3d>
          <a:sp3d>
            <a:bevelT/>
          </a:sp3d>
        </p:spPr>
        <p:txBody>
          <a:bodyPr wrap="square">
            <a:spAutoFit/>
          </a:bodyPr>
          <a:lstStyle/>
          <a:p>
            <a:pPr algn="ctr">
              <a:defRPr/>
            </a:pPr>
            <a:r>
              <a:rPr lang="en-US" dirty="0">
                <a:solidFill>
                  <a:schemeClr val="bg1"/>
                </a:solidFill>
                <a:latin typeface="Arial" charset="0"/>
              </a:rPr>
              <a:t>Poll Question</a:t>
            </a:r>
          </a:p>
        </p:txBody>
      </p:sp>
    </p:spTree>
    <p:extLst>
      <p:ext uri="{BB962C8B-B14F-4D97-AF65-F5344CB8AC3E}">
        <p14:creationId xmlns:p14="http://schemas.microsoft.com/office/powerpoint/2010/main" val="823455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a:t>
            </a:r>
            <a:endParaRPr lang="en-US" dirty="0"/>
          </a:p>
        </p:txBody>
      </p:sp>
      <p:sp>
        <p:nvSpPr>
          <p:cNvPr id="3" name="Content Placeholder 2"/>
          <p:cNvSpPr>
            <a:spLocks noGrp="1"/>
          </p:cNvSpPr>
          <p:nvPr>
            <p:ph idx="1"/>
          </p:nvPr>
        </p:nvSpPr>
        <p:spPr>
          <a:xfrm>
            <a:off x="609600" y="3352800"/>
            <a:ext cx="7772400" cy="2209800"/>
          </a:xfrm>
        </p:spPr>
        <p:txBody>
          <a:bodyPr/>
          <a:lstStyle/>
          <a:p>
            <a:r>
              <a:rPr lang="en-US" dirty="0"/>
              <a:t>Use of BMP performance data contained in the tool</a:t>
            </a:r>
          </a:p>
          <a:p>
            <a:endParaRPr lang="en-US" dirty="0"/>
          </a:p>
        </p:txBody>
      </p:sp>
      <p:sp>
        <p:nvSpPr>
          <p:cNvPr id="4" name="Rectangle 7"/>
          <p:cNvSpPr>
            <a:spLocks noChangeArrowheads="1"/>
          </p:cNvSpPr>
          <p:nvPr/>
        </p:nvSpPr>
        <p:spPr bwMode="auto">
          <a:xfrm>
            <a:off x="1717300" y="1371600"/>
            <a:ext cx="289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80000"/>
              </a:lnSpc>
              <a:buNone/>
            </a:pPr>
            <a:r>
              <a:rPr lang="en-US" altLang="en-US" sz="2000" b="1" dirty="0">
                <a:solidFill>
                  <a:srgbClr val="008000"/>
                </a:solidFill>
                <a:cs typeface="Arial" panose="020B0604020202020204" pitchFamily="34" charset="0"/>
              </a:rPr>
              <a:t>Brandon </a:t>
            </a:r>
            <a:r>
              <a:rPr lang="en-US" altLang="en-US" sz="2000" b="1" dirty="0" smtClean="0">
                <a:solidFill>
                  <a:srgbClr val="008000"/>
                </a:solidFill>
                <a:cs typeface="Arial" panose="020B0604020202020204" pitchFamily="34" charset="0"/>
              </a:rPr>
              <a:t>Steets</a:t>
            </a:r>
          </a:p>
          <a:p>
            <a:pPr>
              <a:lnSpc>
                <a:spcPct val="80000"/>
              </a:lnSpc>
              <a:buNone/>
            </a:pPr>
            <a:r>
              <a:rPr lang="en-US" altLang="en-US" sz="1800" b="1" dirty="0">
                <a:cs typeface="Arial" panose="020B0604020202020204" pitchFamily="34" charset="0"/>
              </a:rPr>
              <a:t>Geosyntec </a:t>
            </a:r>
            <a:r>
              <a:rPr lang="en-US" altLang="en-US" sz="1800" b="1" dirty="0" smtClean="0">
                <a:cs typeface="Arial" panose="020B0604020202020204" pitchFamily="34" charset="0"/>
              </a:rPr>
              <a:t>Consultants</a:t>
            </a:r>
          </a:p>
          <a:p>
            <a:pPr>
              <a:lnSpc>
                <a:spcPct val="80000"/>
              </a:lnSpc>
              <a:buNone/>
            </a:pPr>
            <a:r>
              <a:rPr lang="en-US" altLang="en-US" sz="1800" b="1" dirty="0" smtClean="0">
                <a:cs typeface="Arial" panose="020B0604020202020204" pitchFamily="34" charset="0"/>
              </a:rPr>
              <a:t>Santa Barbara, CA</a:t>
            </a:r>
          </a:p>
          <a:p>
            <a:pPr>
              <a:lnSpc>
                <a:spcPct val="80000"/>
              </a:lnSpc>
              <a:buNone/>
            </a:pPr>
            <a:r>
              <a:rPr lang="en-US" altLang="en-US" sz="1800" b="1" dirty="0" smtClean="0">
                <a:cs typeface="Arial" panose="020B0604020202020204" pitchFamily="34" charset="0"/>
              </a:rPr>
              <a:t>805-979-9122</a:t>
            </a:r>
          </a:p>
          <a:p>
            <a:pPr>
              <a:lnSpc>
                <a:spcPct val="80000"/>
              </a:lnSpc>
              <a:buNone/>
            </a:pPr>
            <a:r>
              <a:rPr lang="en-US" altLang="en-US" sz="1800" b="1" dirty="0" smtClean="0">
                <a:cs typeface="Arial" panose="020B0604020202020204" pitchFamily="34" charset="0"/>
              </a:rPr>
              <a:t>bsteets@geosyntec.com</a:t>
            </a:r>
            <a:endParaRPr lang="en-US" altLang="en-US" sz="1800" b="1" dirty="0">
              <a:cs typeface="Arial" panose="020B0604020202020204" pitchFamily="34" charset="0"/>
            </a:endParaRPr>
          </a:p>
        </p:txBody>
      </p:sp>
      <p:pic>
        <p:nvPicPr>
          <p:cNvPr id="5" name="Picture 4"/>
          <p:cNvPicPr>
            <a:picLocks noChangeAspect="1"/>
          </p:cNvPicPr>
          <p:nvPr/>
        </p:nvPicPr>
        <p:blipFill rotWithShape="1">
          <a:blip r:embed="rId3"/>
          <a:srcRect l="5678" t="3462" r="10109" b="6894"/>
          <a:stretch/>
        </p:blipFill>
        <p:spPr>
          <a:xfrm>
            <a:off x="409575" y="1371600"/>
            <a:ext cx="1288549" cy="1828865"/>
          </a:xfrm>
          <a:prstGeom prst="rect">
            <a:avLst/>
          </a:prstGeom>
          <a:ln>
            <a:solidFill>
              <a:schemeClr val="bg1">
                <a:lumMod val="50000"/>
              </a:schemeClr>
            </a:solidFill>
          </a:ln>
        </p:spPr>
      </p:pic>
      <p:sp>
        <p:nvSpPr>
          <p:cNvPr id="6" name="TextBox 5"/>
          <p:cNvSpPr txBox="1"/>
          <p:nvPr/>
        </p:nvSpPr>
        <p:spPr>
          <a:xfrm>
            <a:off x="387267" y="6324600"/>
            <a:ext cx="6211957" cy="369332"/>
          </a:xfrm>
          <a:prstGeom prst="rect">
            <a:avLst/>
          </a:prstGeom>
          <a:noFill/>
        </p:spPr>
        <p:txBody>
          <a:bodyPr wrap="none" rtlCol="0">
            <a:spAutoFit/>
          </a:bodyPr>
          <a:lstStyle/>
          <a:p>
            <a:r>
              <a:rPr lang="en-US" dirty="0" smtClean="0"/>
              <a:t>Access bios at: </a:t>
            </a:r>
            <a:r>
              <a:rPr lang="en-US" dirty="0" smtClean="0">
                <a:hlinkClick r:id="rId4"/>
              </a:rPr>
              <a:t>https</a:t>
            </a:r>
            <a:r>
              <a:rPr lang="en-US" dirty="0">
                <a:hlinkClick r:id="rId4"/>
              </a:rPr>
              <a:t>://clu-in.org/conf/itrc/stormwaterBMP</a:t>
            </a:r>
            <a:r>
              <a:rPr lang="en-US" dirty="0" smtClean="0">
                <a:hlinkClick r:id="rId4"/>
              </a:rPr>
              <a:t>/</a:t>
            </a:r>
            <a:r>
              <a:rPr lang="en-US" dirty="0" smtClean="0"/>
              <a:t>  </a:t>
            </a:r>
            <a:endParaRPr lang="en-US" dirty="0"/>
          </a:p>
        </p:txBody>
      </p:sp>
      <p:sp>
        <p:nvSpPr>
          <p:cNvPr id="7" name="Rectangle 6"/>
          <p:cNvSpPr/>
          <p:nvPr/>
        </p:nvSpPr>
        <p:spPr>
          <a:xfrm>
            <a:off x="0" y="5334000"/>
            <a:ext cx="7315200" cy="769441"/>
          </a:xfrm>
          <a:prstGeom prst="rect">
            <a:avLst/>
          </a:prstGeom>
        </p:spPr>
        <p:txBody>
          <a:bodyPr wrap="square">
            <a:spAutoFit/>
          </a:bodyPr>
          <a:lstStyle/>
          <a:p>
            <a:pPr lvl="1">
              <a:spcBef>
                <a:spcPts val="1200"/>
              </a:spcBef>
            </a:pPr>
            <a:r>
              <a:rPr lang="en-US" altLang="en-US" sz="2200" dirty="0">
                <a:solidFill>
                  <a:srgbClr val="FF0000"/>
                </a:solidFill>
                <a:ea typeface="ＭＳ Ｐゴシック" panose="020B0600070205080204" pitchFamily="34" charset="-128"/>
              </a:rPr>
              <a:t>Enter your questions about using the ITRC guidance in the Q&amp;A pod</a:t>
            </a:r>
          </a:p>
        </p:txBody>
      </p:sp>
    </p:spTree>
    <p:extLst>
      <p:ext uri="{BB962C8B-B14F-4D97-AF65-F5344CB8AC3E}">
        <p14:creationId xmlns:p14="http://schemas.microsoft.com/office/powerpoint/2010/main" val="2541535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200" y="4751771"/>
            <a:ext cx="2551543" cy="1920636"/>
          </a:xfrm>
          <a:prstGeom prst="rect">
            <a:avLst/>
          </a:prstGeom>
        </p:spPr>
      </p:pic>
      <p:pic>
        <p:nvPicPr>
          <p:cNvPr id="7" name="Picture 6"/>
          <p:cNvPicPr>
            <a:picLocks noChangeAspect="1"/>
          </p:cNvPicPr>
          <p:nvPr/>
        </p:nvPicPr>
        <p:blipFill>
          <a:blip r:embed="rId4"/>
          <a:stretch>
            <a:fillRect/>
          </a:stretch>
        </p:blipFill>
        <p:spPr>
          <a:xfrm>
            <a:off x="3721063" y="857250"/>
            <a:ext cx="5127102" cy="5143500"/>
          </a:xfrm>
          <a:prstGeom prst="rect">
            <a:avLst/>
          </a:prstGeom>
        </p:spPr>
      </p:pic>
      <p:sp>
        <p:nvSpPr>
          <p:cNvPr id="8" name="TextBox 7"/>
          <p:cNvSpPr txBox="1"/>
          <p:nvPr/>
        </p:nvSpPr>
        <p:spPr>
          <a:xfrm>
            <a:off x="174812" y="1011892"/>
            <a:ext cx="3610535" cy="3785652"/>
          </a:xfrm>
          <a:prstGeom prst="rect">
            <a:avLst/>
          </a:prstGeom>
          <a:noFill/>
          <a:ln>
            <a:noFill/>
          </a:ln>
        </p:spPr>
        <p:txBody>
          <a:bodyPr wrap="square" rtlCol="0">
            <a:spAutoFit/>
          </a:bodyPr>
          <a:lstStyle/>
          <a:p>
            <a:pPr marL="214313" indent="-214313">
              <a:buFont typeface="Arial" panose="020B0604020202020204" pitchFamily="34" charset="0"/>
              <a:buChar char="•"/>
            </a:pPr>
            <a:r>
              <a:rPr lang="en-US" sz="1600" b="1" dirty="0"/>
              <a:t>Scenario: </a:t>
            </a:r>
            <a:r>
              <a:rPr lang="en-US" sz="1600" dirty="0"/>
              <a:t>Engineer assesses site, finds low infiltration rates, then seeks a flow-through treatment option that meets aesthetic needs and is effective for site-specific pollutants of concern (based on 303(d) listings and/or TMDLs) – </a:t>
            </a:r>
            <a:r>
              <a:rPr lang="en-US" sz="1600" i="1" dirty="0"/>
              <a:t>E. coli </a:t>
            </a:r>
            <a:r>
              <a:rPr lang="en-US" sz="1600" dirty="0"/>
              <a:t>and total copper.  Tool is used, biofilter/bioretention is identified.  </a:t>
            </a:r>
          </a:p>
          <a:p>
            <a:pPr marL="214313" indent="-214313">
              <a:buFont typeface="Arial" panose="020B0604020202020204" pitchFamily="34" charset="0"/>
              <a:buChar char="•"/>
            </a:pPr>
            <a:r>
              <a:rPr lang="en-US" sz="1600" b="1" dirty="0"/>
              <a:t>Question</a:t>
            </a:r>
            <a:r>
              <a:rPr lang="en-US" sz="1600" dirty="0"/>
              <a:t>: What information can I present to show how effective my BMP will be?</a:t>
            </a:r>
          </a:p>
          <a:p>
            <a:pPr marL="214313" indent="-214313">
              <a:buFont typeface="Arial" panose="020B0604020202020204" pitchFamily="34" charset="0"/>
              <a:buChar char="•"/>
            </a:pPr>
            <a:r>
              <a:rPr lang="en-US" sz="1600" b="1" dirty="0"/>
              <a:t>Answer</a:t>
            </a:r>
            <a:r>
              <a:rPr lang="en-US" sz="1600" dirty="0"/>
              <a:t>: effluent concentrations and statistically significant difference</a:t>
            </a:r>
          </a:p>
        </p:txBody>
      </p:sp>
      <p:pic>
        <p:nvPicPr>
          <p:cNvPr id="13" name="Picture 12"/>
          <p:cNvPicPr>
            <a:picLocks noChangeAspect="1"/>
          </p:cNvPicPr>
          <p:nvPr/>
        </p:nvPicPr>
        <p:blipFill rotWithShape="1">
          <a:blip r:embed="rId5"/>
          <a:srcRect t="24813"/>
          <a:stretch/>
        </p:blipFill>
        <p:spPr>
          <a:xfrm>
            <a:off x="3778624" y="5129253"/>
            <a:ext cx="5058461" cy="2709583"/>
          </a:xfrm>
          <a:prstGeom prst="rect">
            <a:avLst/>
          </a:prstGeom>
        </p:spPr>
      </p:pic>
      <p:sp>
        <p:nvSpPr>
          <p:cNvPr id="11" name="Rounded Rectangle 10"/>
          <p:cNvSpPr/>
          <p:nvPr/>
        </p:nvSpPr>
        <p:spPr>
          <a:xfrm>
            <a:off x="6494929" y="5431812"/>
            <a:ext cx="1492624" cy="27566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6494928" y="2151530"/>
            <a:ext cx="1492624" cy="406773"/>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6"/>
          <a:stretch>
            <a:fillRect/>
          </a:stretch>
        </p:blipFill>
        <p:spPr>
          <a:xfrm>
            <a:off x="1301899" y="1972783"/>
            <a:ext cx="7783108" cy="822323"/>
          </a:xfrm>
          <a:prstGeom prst="rect">
            <a:avLst/>
          </a:prstGeom>
          <a:ln>
            <a:solidFill>
              <a:schemeClr val="tx1"/>
            </a:solidFill>
          </a:ln>
        </p:spPr>
      </p:pic>
      <p:pic>
        <p:nvPicPr>
          <p:cNvPr id="3" name="Picture 2"/>
          <p:cNvPicPr>
            <a:picLocks noChangeAspect="1"/>
          </p:cNvPicPr>
          <p:nvPr/>
        </p:nvPicPr>
        <p:blipFill>
          <a:blip r:embed="rId7"/>
          <a:stretch>
            <a:fillRect/>
          </a:stretch>
        </p:blipFill>
        <p:spPr>
          <a:xfrm>
            <a:off x="1247821" y="5129254"/>
            <a:ext cx="7837186" cy="589262"/>
          </a:xfrm>
          <a:prstGeom prst="rect">
            <a:avLst/>
          </a:prstGeom>
          <a:ln>
            <a:solidFill>
              <a:schemeClr val="tx1"/>
            </a:solidFill>
          </a:ln>
        </p:spPr>
      </p:pic>
      <p:sp>
        <p:nvSpPr>
          <p:cNvPr id="5" name="TextBox 4"/>
          <p:cNvSpPr txBox="1"/>
          <p:nvPr/>
        </p:nvSpPr>
        <p:spPr>
          <a:xfrm>
            <a:off x="158863" y="6629400"/>
            <a:ext cx="3230880" cy="230832"/>
          </a:xfrm>
          <a:prstGeom prst="rect">
            <a:avLst/>
          </a:prstGeom>
          <a:noFill/>
        </p:spPr>
        <p:txBody>
          <a:bodyPr wrap="square" rtlCol="0">
            <a:spAutoFit/>
          </a:bodyPr>
          <a:lstStyle/>
          <a:p>
            <a:r>
              <a:rPr lang="en-US" sz="900" dirty="0"/>
              <a:t>Source: Ventura County Technical Guidance Manual</a:t>
            </a:r>
          </a:p>
        </p:txBody>
      </p:sp>
      <p:sp>
        <p:nvSpPr>
          <p:cNvPr id="12" name="Title 1"/>
          <p:cNvSpPr txBox="1">
            <a:spLocks/>
          </p:cNvSpPr>
          <p:nvPr/>
        </p:nvSpPr>
        <p:spPr bwMode="auto">
          <a:xfrm>
            <a:off x="376238" y="92076"/>
            <a:ext cx="7588250" cy="8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sz="3000" kern="0" dirty="0"/>
              <a:t>Use of BMP Performance Data Contained in Tool – Case Study Example</a:t>
            </a:r>
          </a:p>
        </p:txBody>
      </p:sp>
    </p:spTree>
    <p:extLst>
      <p:ext uri="{BB962C8B-B14F-4D97-AF65-F5344CB8AC3E}">
        <p14:creationId xmlns:p14="http://schemas.microsoft.com/office/powerpoint/2010/main" val="113331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t>ITRC (</a:t>
            </a:r>
            <a:r>
              <a:rPr lang="en-US" altLang="en-US" u="sng" dirty="0" smtClean="0">
                <a:hlinkClick r:id="rId3"/>
              </a:rPr>
              <a:t>www.itrcweb.org</a:t>
            </a:r>
            <a:r>
              <a:rPr lang="en-US" altLang="en-US" dirty="0" smtClean="0"/>
              <a:t>) – Shaping the Future of Regulatory Acceptance</a:t>
            </a:r>
          </a:p>
        </p:txBody>
      </p:sp>
      <p:sp>
        <p:nvSpPr>
          <p:cNvPr id="23555" name="Rectangle 3"/>
          <p:cNvSpPr>
            <a:spLocks noGrp="1" noChangeArrowheads="1"/>
          </p:cNvSpPr>
          <p:nvPr>
            <p:ph type="body" sz="half" idx="1"/>
          </p:nvPr>
        </p:nvSpPr>
        <p:spPr>
          <a:xfrm>
            <a:off x="609600" y="1524000"/>
            <a:ext cx="3810000" cy="4292600"/>
          </a:xfrm>
        </p:spPr>
        <p:txBody>
          <a:bodyPr/>
          <a:lstStyle/>
          <a:p>
            <a:pPr>
              <a:lnSpc>
                <a:spcPct val="90000"/>
              </a:lnSpc>
            </a:pPr>
            <a:r>
              <a:rPr lang="en-US" altLang="en-US" sz="2000" dirty="0" smtClean="0"/>
              <a:t>Host organization</a:t>
            </a:r>
          </a:p>
          <a:p>
            <a:pPr>
              <a:lnSpc>
                <a:spcPct val="90000"/>
              </a:lnSpc>
            </a:pPr>
            <a:r>
              <a:rPr lang="en-US" altLang="en-US" sz="2000" dirty="0" smtClean="0"/>
              <a:t>Network</a:t>
            </a:r>
          </a:p>
          <a:p>
            <a:pPr lvl="1">
              <a:lnSpc>
                <a:spcPct val="90000"/>
              </a:lnSpc>
            </a:pPr>
            <a:r>
              <a:rPr lang="en-US" altLang="en-US" sz="2000" dirty="0" smtClean="0"/>
              <a:t>State regulators</a:t>
            </a:r>
          </a:p>
          <a:p>
            <a:pPr lvl="2">
              <a:lnSpc>
                <a:spcPct val="90000"/>
              </a:lnSpc>
            </a:pPr>
            <a:r>
              <a:rPr lang="en-US" altLang="en-US" sz="1800" dirty="0" smtClean="0"/>
              <a:t>All 50 states, PR, DC</a:t>
            </a:r>
          </a:p>
          <a:p>
            <a:pPr lvl="1">
              <a:lnSpc>
                <a:spcPct val="90000"/>
              </a:lnSpc>
            </a:pPr>
            <a:r>
              <a:rPr lang="en-US" altLang="en-US" sz="2000" dirty="0" smtClean="0"/>
              <a:t>Federal partners</a:t>
            </a:r>
          </a:p>
          <a:p>
            <a:pPr lvl="1">
              <a:lnSpc>
                <a:spcPct val="90000"/>
              </a:lnSpc>
            </a:pPr>
            <a:endParaRPr lang="en-US" altLang="en-US" sz="2000" dirty="0" smtClean="0"/>
          </a:p>
          <a:p>
            <a:pPr lvl="1">
              <a:lnSpc>
                <a:spcPct val="90000"/>
              </a:lnSpc>
            </a:pPr>
            <a:endParaRPr lang="en-US" altLang="en-US" sz="2000" dirty="0" smtClean="0"/>
          </a:p>
          <a:p>
            <a:pPr lvl="1">
              <a:lnSpc>
                <a:spcPct val="90000"/>
              </a:lnSpc>
            </a:pPr>
            <a:endParaRPr lang="en-US" altLang="en-US" sz="2000" dirty="0" smtClean="0"/>
          </a:p>
          <a:p>
            <a:pPr lvl="1">
              <a:lnSpc>
                <a:spcPct val="90000"/>
              </a:lnSpc>
            </a:pPr>
            <a:endParaRPr lang="en-US" altLang="en-US" sz="800" dirty="0" smtClean="0"/>
          </a:p>
          <a:p>
            <a:pPr lvl="1">
              <a:lnSpc>
                <a:spcPct val="90000"/>
              </a:lnSpc>
            </a:pPr>
            <a:r>
              <a:rPr lang="en-US" altLang="en-US" sz="2000" dirty="0" smtClean="0"/>
              <a:t>ITRC Industry Affiliates Program</a:t>
            </a:r>
          </a:p>
          <a:p>
            <a:pPr lvl="1">
              <a:lnSpc>
                <a:spcPct val="90000"/>
              </a:lnSpc>
            </a:pPr>
            <a:endParaRPr lang="en-US" altLang="en-US" sz="2000" dirty="0" smtClean="0"/>
          </a:p>
          <a:p>
            <a:pPr lvl="1">
              <a:lnSpc>
                <a:spcPct val="90000"/>
              </a:lnSpc>
            </a:pPr>
            <a:r>
              <a:rPr lang="en-US" altLang="en-US" sz="2000" dirty="0" smtClean="0"/>
              <a:t>Academia</a:t>
            </a:r>
          </a:p>
          <a:p>
            <a:pPr lvl="1">
              <a:lnSpc>
                <a:spcPct val="90000"/>
              </a:lnSpc>
            </a:pPr>
            <a:r>
              <a:rPr lang="en-US" altLang="en-US" sz="2000" dirty="0" smtClean="0"/>
              <a:t>Community stakeholders</a:t>
            </a:r>
          </a:p>
          <a:p>
            <a:pPr>
              <a:lnSpc>
                <a:spcPct val="90000"/>
              </a:lnSpc>
            </a:pPr>
            <a:r>
              <a:rPr lang="en-US" altLang="en-US" sz="2000" dirty="0" smtClean="0"/>
              <a:t>Follow ITRC</a:t>
            </a:r>
          </a:p>
        </p:txBody>
      </p:sp>
      <p:sp>
        <p:nvSpPr>
          <p:cNvPr id="23556" name="Rectangle 4"/>
          <p:cNvSpPr>
            <a:spLocks noGrp="1" noChangeArrowheads="1"/>
          </p:cNvSpPr>
          <p:nvPr>
            <p:ph type="body" sz="half" idx="2"/>
          </p:nvPr>
        </p:nvSpPr>
        <p:spPr>
          <a:xfrm>
            <a:off x="4595813" y="1389063"/>
            <a:ext cx="4191000" cy="4292600"/>
          </a:xfrm>
        </p:spPr>
        <p:txBody>
          <a:bodyPr/>
          <a:lstStyle/>
          <a:p>
            <a:pPr>
              <a:spcBef>
                <a:spcPct val="30000"/>
              </a:spcBef>
            </a:pPr>
            <a:r>
              <a:rPr lang="en-US" altLang="en-US" sz="2000" dirty="0" smtClean="0"/>
              <a:t>Disclaimer</a:t>
            </a:r>
          </a:p>
          <a:p>
            <a:pPr lvl="1">
              <a:spcBef>
                <a:spcPct val="30000"/>
              </a:spcBef>
            </a:pPr>
            <a:r>
              <a:rPr lang="en-US" altLang="en-US" sz="1800" dirty="0" smtClean="0"/>
              <a:t>Full version in </a:t>
            </a:r>
            <a:r>
              <a:rPr lang="ja-JP" altLang="en-US" sz="1800" smtClean="0"/>
              <a:t>“</a:t>
            </a:r>
            <a:r>
              <a:rPr lang="en-US" altLang="ja-JP" sz="1800" dirty="0" smtClean="0"/>
              <a:t>Notes</a:t>
            </a:r>
            <a:r>
              <a:rPr lang="ja-JP" altLang="en-US" sz="1800" smtClean="0"/>
              <a:t>”</a:t>
            </a:r>
            <a:r>
              <a:rPr lang="en-US" altLang="ja-JP" sz="1800" dirty="0" smtClean="0"/>
              <a:t> section</a:t>
            </a:r>
          </a:p>
          <a:p>
            <a:pPr lvl="1">
              <a:spcBef>
                <a:spcPct val="30000"/>
              </a:spcBef>
            </a:pPr>
            <a:r>
              <a:rPr lang="en-US" altLang="en-US" sz="1800" dirty="0" smtClean="0"/>
              <a:t>Partially funded by the U.S. government</a:t>
            </a:r>
          </a:p>
          <a:p>
            <a:pPr lvl="2">
              <a:spcBef>
                <a:spcPct val="30000"/>
              </a:spcBef>
            </a:pPr>
            <a:r>
              <a:rPr lang="en-US" altLang="en-US" sz="1800" dirty="0" smtClean="0"/>
              <a:t>ITRC nor US government warranty material</a:t>
            </a:r>
          </a:p>
          <a:p>
            <a:pPr lvl="2">
              <a:spcBef>
                <a:spcPct val="30000"/>
              </a:spcBef>
            </a:pPr>
            <a:r>
              <a:rPr lang="en-US" altLang="en-US" sz="1800" dirty="0" smtClean="0"/>
              <a:t>ITRC nor US government endorse specific products</a:t>
            </a:r>
          </a:p>
          <a:p>
            <a:pPr>
              <a:spcBef>
                <a:spcPct val="30000"/>
              </a:spcBef>
            </a:pPr>
            <a:r>
              <a:rPr lang="en-US" altLang="en-US" sz="2000" dirty="0" smtClean="0"/>
              <a:t>ITRC materials available for your use – see </a:t>
            </a:r>
            <a:r>
              <a:rPr lang="en-US" altLang="en-US" sz="2000" dirty="0" smtClean="0">
                <a:hlinkClick r:id="rId4"/>
              </a:rPr>
              <a:t>usage policy</a:t>
            </a:r>
            <a:endParaRPr lang="en-US" altLang="en-US" sz="2000" dirty="0" smtClean="0"/>
          </a:p>
          <a:p>
            <a:pPr>
              <a:spcBef>
                <a:spcPct val="30000"/>
              </a:spcBef>
            </a:pPr>
            <a:r>
              <a:rPr lang="en-US" altLang="en-US" sz="2000" dirty="0" smtClean="0"/>
              <a:t>Available from </a:t>
            </a:r>
            <a:r>
              <a:rPr lang="en-US" altLang="en-US" sz="2000" dirty="0" smtClean="0">
                <a:hlinkClick r:id="rId3"/>
              </a:rPr>
              <a:t>www.itrcweb.org</a:t>
            </a:r>
            <a:r>
              <a:rPr lang="en-US" altLang="en-US" sz="2000" dirty="0" smtClean="0"/>
              <a:t> </a:t>
            </a:r>
          </a:p>
          <a:p>
            <a:pPr lvl="1">
              <a:spcBef>
                <a:spcPct val="30000"/>
              </a:spcBef>
            </a:pPr>
            <a:r>
              <a:rPr lang="en-US" altLang="en-US" sz="1800" dirty="0" smtClean="0"/>
              <a:t>Technical and regulatory guidance documents</a:t>
            </a:r>
          </a:p>
          <a:p>
            <a:pPr lvl="1">
              <a:spcBef>
                <a:spcPct val="30000"/>
              </a:spcBef>
            </a:pPr>
            <a:r>
              <a:rPr lang="en-US" altLang="en-US" sz="1800" dirty="0" smtClean="0"/>
              <a:t>Online and classroom training schedule</a:t>
            </a:r>
          </a:p>
          <a:p>
            <a:pPr lvl="1">
              <a:spcBef>
                <a:spcPct val="30000"/>
              </a:spcBef>
            </a:pPr>
            <a:r>
              <a:rPr lang="en-US" altLang="en-US" sz="1800" dirty="0" smtClean="0"/>
              <a:t>More…</a:t>
            </a:r>
          </a:p>
          <a:p>
            <a:pPr>
              <a:spcBef>
                <a:spcPct val="30000"/>
              </a:spcBef>
            </a:pPr>
            <a:endParaRPr lang="en-US" altLang="en-US" sz="2000" dirty="0" smtClean="0"/>
          </a:p>
        </p:txBody>
      </p:sp>
      <p:pic>
        <p:nvPicPr>
          <p:cNvPr id="23557" name="Picture 5"/>
          <p:cNvPicPr>
            <a:picLocks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676400" y="3232150"/>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276600" y="3200400"/>
            <a:ext cx="6858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8563" y="3209925"/>
            <a:ext cx="7270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p:cNvPicPr>
            <a:picLocks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352800" y="1371600"/>
            <a:ext cx="8556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1679575" y="3817938"/>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1800" b="1" dirty="0">
                <a:solidFill>
                  <a:srgbClr val="008000"/>
                </a:solidFill>
              </a:rPr>
              <a:t>DOE</a:t>
            </a:r>
          </a:p>
        </p:txBody>
      </p:sp>
      <p:sp>
        <p:nvSpPr>
          <p:cNvPr id="23562" name="Text Box 10"/>
          <p:cNvSpPr txBox="1">
            <a:spLocks noChangeArrowheads="1"/>
          </p:cNvSpPr>
          <p:nvPr/>
        </p:nvSpPr>
        <p:spPr bwMode="auto">
          <a:xfrm>
            <a:off x="2486025" y="38179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1800" b="1" dirty="0">
                <a:solidFill>
                  <a:srgbClr val="008000"/>
                </a:solidFill>
              </a:rPr>
              <a:t>DOD</a:t>
            </a:r>
          </a:p>
        </p:txBody>
      </p:sp>
      <p:sp>
        <p:nvSpPr>
          <p:cNvPr id="23563" name="Text Box 11"/>
          <p:cNvSpPr txBox="1">
            <a:spLocks noChangeArrowheads="1"/>
          </p:cNvSpPr>
          <p:nvPr/>
        </p:nvSpPr>
        <p:spPr bwMode="auto">
          <a:xfrm>
            <a:off x="3294063" y="381793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1800" b="1" dirty="0">
                <a:solidFill>
                  <a:srgbClr val="008000"/>
                </a:solidFill>
              </a:rPr>
              <a:t>EPA</a:t>
            </a:r>
          </a:p>
        </p:txBody>
      </p:sp>
      <p:pic>
        <p:nvPicPr>
          <p:cNvPr id="23564" name="Picture 12" descr="iaplft"/>
          <p:cNvPicPr>
            <a:picLocks noChangeAspect="1" noChangeArrowheads="1"/>
          </p:cNvPicPr>
          <p:nvPr/>
        </p:nvPicPr>
        <p:blipFill>
          <a:blip r:embed="rId9" cstate="screen">
            <a:extLst>
              <a:ext uri="{28A0092B-C50C-407E-A947-70E740481C1C}">
                <a14:useLocalDpi xmlns:a14="http://schemas.microsoft.com/office/drawing/2010/main" val="0"/>
              </a:ext>
            </a:extLst>
          </a:blip>
          <a:srcRect b="23366"/>
          <a:stretch>
            <a:fillRect/>
          </a:stretch>
        </p:blipFill>
        <p:spPr bwMode="auto">
          <a:xfrm>
            <a:off x="2852738" y="4572000"/>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6" descr="Click here to follow on Facebook">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6303963"/>
            <a:ext cx="4016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5" descr="Click here to follow on Twitter">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6303963"/>
            <a:ext cx="4016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4" descr="Click here to follow on Linkedin">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59038" y="6303963"/>
            <a:ext cx="4000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262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721063" y="857250"/>
            <a:ext cx="5127102" cy="5143500"/>
          </a:xfrm>
          <a:prstGeom prst="rect">
            <a:avLst/>
          </a:prstGeom>
        </p:spPr>
      </p:pic>
      <p:sp>
        <p:nvSpPr>
          <p:cNvPr id="8" name="TextBox 7"/>
          <p:cNvSpPr txBox="1"/>
          <p:nvPr/>
        </p:nvSpPr>
        <p:spPr>
          <a:xfrm>
            <a:off x="174812" y="1011892"/>
            <a:ext cx="3610535" cy="2862322"/>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Robustness of dataset (note data counts)</a:t>
            </a:r>
          </a:p>
          <a:p>
            <a:pPr marL="285750" indent="-285750">
              <a:buFont typeface="Arial" panose="020B0604020202020204" pitchFamily="34" charset="0"/>
              <a:buChar char="•"/>
            </a:pPr>
            <a:r>
              <a:rPr lang="en-US" dirty="0"/>
              <a:t>Pollutant concentration increases (e.g., phosphorus and iron)</a:t>
            </a:r>
          </a:p>
          <a:p>
            <a:pPr marL="285750" indent="-285750">
              <a:buFont typeface="Arial" panose="020B0604020202020204" pitchFamily="34" charset="0"/>
              <a:buChar char="•"/>
            </a:pPr>
            <a:r>
              <a:rPr lang="en-US" dirty="0"/>
              <a:t>How the BMP achieves this removal (e.g., removing particulate copper only, so don’t expect less copper-based toxicity)</a:t>
            </a:r>
          </a:p>
        </p:txBody>
      </p:sp>
      <p:pic>
        <p:nvPicPr>
          <p:cNvPr id="13" name="Picture 12"/>
          <p:cNvPicPr>
            <a:picLocks noChangeAspect="1"/>
          </p:cNvPicPr>
          <p:nvPr/>
        </p:nvPicPr>
        <p:blipFill rotWithShape="1">
          <a:blip r:embed="rId4"/>
          <a:srcRect t="24813"/>
          <a:stretch/>
        </p:blipFill>
        <p:spPr>
          <a:xfrm>
            <a:off x="3778624" y="5129253"/>
            <a:ext cx="5058461" cy="2709583"/>
          </a:xfrm>
          <a:prstGeom prst="rect">
            <a:avLst/>
          </a:prstGeom>
        </p:spPr>
      </p:pic>
      <p:pic>
        <p:nvPicPr>
          <p:cNvPr id="2" name="Picture 1"/>
          <p:cNvPicPr>
            <a:picLocks noChangeAspect="1"/>
          </p:cNvPicPr>
          <p:nvPr/>
        </p:nvPicPr>
        <p:blipFill rotWithShape="1">
          <a:blip r:embed="rId5"/>
          <a:srcRect t="1" b="2709"/>
          <a:stretch/>
        </p:blipFill>
        <p:spPr>
          <a:xfrm>
            <a:off x="1271979" y="3873987"/>
            <a:ext cx="7772400" cy="728847"/>
          </a:xfrm>
          <a:prstGeom prst="rect">
            <a:avLst/>
          </a:prstGeom>
          <a:ln>
            <a:solidFill>
              <a:schemeClr val="tx1"/>
            </a:solidFill>
          </a:ln>
        </p:spPr>
      </p:pic>
      <p:pic>
        <p:nvPicPr>
          <p:cNvPr id="3" name="Picture 2"/>
          <p:cNvPicPr>
            <a:picLocks noChangeAspect="1"/>
          </p:cNvPicPr>
          <p:nvPr/>
        </p:nvPicPr>
        <p:blipFill>
          <a:blip r:embed="rId6"/>
          <a:stretch>
            <a:fillRect/>
          </a:stretch>
        </p:blipFill>
        <p:spPr>
          <a:xfrm>
            <a:off x="1271979" y="4660727"/>
            <a:ext cx="7772400" cy="564410"/>
          </a:xfrm>
          <a:prstGeom prst="rect">
            <a:avLst/>
          </a:prstGeom>
          <a:ln>
            <a:solidFill>
              <a:schemeClr val="tx1"/>
            </a:solidFill>
          </a:ln>
        </p:spPr>
      </p:pic>
      <p:pic>
        <p:nvPicPr>
          <p:cNvPr id="4" name="Picture 3"/>
          <p:cNvPicPr>
            <a:picLocks noChangeAspect="1"/>
          </p:cNvPicPr>
          <p:nvPr/>
        </p:nvPicPr>
        <p:blipFill rotWithShape="1">
          <a:blip r:embed="rId7"/>
          <a:srcRect b="8757"/>
          <a:stretch/>
        </p:blipFill>
        <p:spPr>
          <a:xfrm>
            <a:off x="1269075" y="6033334"/>
            <a:ext cx="7772400" cy="523335"/>
          </a:xfrm>
          <a:prstGeom prst="rect">
            <a:avLst/>
          </a:prstGeom>
          <a:ln>
            <a:solidFill>
              <a:schemeClr val="tx1"/>
            </a:solidFill>
          </a:ln>
        </p:spPr>
      </p:pic>
      <p:pic>
        <p:nvPicPr>
          <p:cNvPr id="5" name="Picture 4"/>
          <p:cNvPicPr>
            <a:picLocks noChangeAspect="1"/>
          </p:cNvPicPr>
          <p:nvPr/>
        </p:nvPicPr>
        <p:blipFill rotWithShape="1">
          <a:blip r:embed="rId8"/>
          <a:srcRect t="5459"/>
          <a:stretch/>
        </p:blipFill>
        <p:spPr>
          <a:xfrm>
            <a:off x="1269075" y="5241086"/>
            <a:ext cx="7772400" cy="709318"/>
          </a:xfrm>
          <a:prstGeom prst="rect">
            <a:avLst/>
          </a:prstGeom>
          <a:ln>
            <a:solidFill>
              <a:schemeClr val="tx1"/>
            </a:solidFill>
          </a:ln>
        </p:spPr>
      </p:pic>
      <p:sp>
        <p:nvSpPr>
          <p:cNvPr id="11" name="Title 1"/>
          <p:cNvSpPr txBox="1">
            <a:spLocks/>
          </p:cNvSpPr>
          <p:nvPr/>
        </p:nvSpPr>
        <p:spPr bwMode="auto">
          <a:xfrm>
            <a:off x="376238" y="92076"/>
            <a:ext cx="7588250" cy="8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sz="3000" kern="0" dirty="0"/>
              <a:t>Case Study Example – What Else Should You Look For?</a:t>
            </a:r>
          </a:p>
        </p:txBody>
      </p:sp>
    </p:spTree>
    <p:extLst>
      <p:ext uri="{BB962C8B-B14F-4D97-AF65-F5344CB8AC3E}">
        <p14:creationId xmlns:p14="http://schemas.microsoft.com/office/powerpoint/2010/main" val="400983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7949" y="5469853"/>
            <a:ext cx="3615851" cy="930947"/>
          </a:xfrm>
          <a:prstGeom prst="rect">
            <a:avLst/>
          </a:prstGeom>
        </p:spPr>
      </p:pic>
      <p:sp>
        <p:nvSpPr>
          <p:cNvPr id="6" name="TextBox 5"/>
          <p:cNvSpPr txBox="1"/>
          <p:nvPr/>
        </p:nvSpPr>
        <p:spPr>
          <a:xfrm>
            <a:off x="174812" y="1139639"/>
            <a:ext cx="3610535" cy="4247317"/>
          </a:xfrm>
          <a:prstGeom prst="rect">
            <a:avLst/>
          </a:prstGeom>
          <a:noFill/>
          <a:ln>
            <a:noFill/>
          </a:ln>
        </p:spPr>
        <p:txBody>
          <a:bodyPr wrap="square" rtlCol="0">
            <a:spAutoFit/>
          </a:bodyPr>
          <a:lstStyle/>
          <a:p>
            <a:pPr marL="214313" indent="-214313">
              <a:buFont typeface="Arial" panose="020B0604020202020204" pitchFamily="34" charset="0"/>
              <a:buChar char="•"/>
            </a:pPr>
            <a:r>
              <a:rPr lang="en-US" b="1" dirty="0"/>
              <a:t>Question: </a:t>
            </a:r>
            <a:r>
              <a:rPr lang="en-US" dirty="0"/>
              <a:t>Media filter is another option for the site, though less attractive.  How would its performance compare for my pollutants of concern?</a:t>
            </a:r>
          </a:p>
          <a:p>
            <a:pPr marL="214313" indent="-214313">
              <a:buFont typeface="Arial" panose="020B0604020202020204" pitchFamily="34" charset="0"/>
              <a:buChar char="•"/>
            </a:pPr>
            <a:endParaRPr lang="en-US" b="1" dirty="0"/>
          </a:p>
          <a:p>
            <a:pPr marL="214313" indent="-214313">
              <a:buFont typeface="Arial" panose="020B0604020202020204" pitchFamily="34" charset="0"/>
              <a:buChar char="•"/>
            </a:pPr>
            <a:r>
              <a:rPr lang="en-US" b="1" dirty="0"/>
              <a:t>Answer:</a:t>
            </a:r>
            <a:r>
              <a:rPr lang="en-US" dirty="0"/>
              <a:t> similar (using Fecal Coliform as surrogate for </a:t>
            </a:r>
            <a:r>
              <a:rPr lang="en-US" i="1" dirty="0"/>
              <a:t>E. coli</a:t>
            </a:r>
            <a:r>
              <a:rPr lang="en-US" dirty="0"/>
              <a:t>), and without the increases in phosphorus and iron</a:t>
            </a:r>
          </a:p>
          <a:p>
            <a:pPr marL="557213" lvl="1" indent="-214313">
              <a:buFont typeface="Arial" panose="020B0604020202020204" pitchFamily="34" charset="0"/>
              <a:buChar char="•"/>
            </a:pPr>
            <a:r>
              <a:rPr lang="en-US" dirty="0"/>
              <a:t>But greater confidence in nitrate increase (likely converted from organic nitrogen)</a:t>
            </a:r>
          </a:p>
          <a:p>
            <a:pPr marL="214313" indent="-214313">
              <a:buFont typeface="Arial" panose="020B0604020202020204" pitchFamily="34" charset="0"/>
              <a:buChar char="•"/>
            </a:pPr>
            <a:endParaRPr lang="en-US" dirty="0"/>
          </a:p>
        </p:txBody>
      </p:sp>
      <p:pic>
        <p:nvPicPr>
          <p:cNvPr id="2" name="Picture 1"/>
          <p:cNvPicPr>
            <a:picLocks noChangeAspect="1"/>
          </p:cNvPicPr>
          <p:nvPr/>
        </p:nvPicPr>
        <p:blipFill rotWithShape="1">
          <a:blip r:embed="rId3"/>
          <a:srcRect b="26043"/>
          <a:stretch/>
        </p:blipFill>
        <p:spPr>
          <a:xfrm>
            <a:off x="3779049" y="857251"/>
            <a:ext cx="5243513" cy="5130053"/>
          </a:xfrm>
          <a:prstGeom prst="rect">
            <a:avLst/>
          </a:prstGeom>
        </p:spPr>
      </p:pic>
      <p:pic>
        <p:nvPicPr>
          <p:cNvPr id="12" name="Picture 11"/>
          <p:cNvPicPr>
            <a:picLocks noChangeAspect="1"/>
          </p:cNvPicPr>
          <p:nvPr/>
        </p:nvPicPr>
        <p:blipFill rotWithShape="1">
          <a:blip r:embed="rId3"/>
          <a:srcRect t="83940"/>
          <a:stretch/>
        </p:blipFill>
        <p:spPr>
          <a:xfrm>
            <a:off x="3779049" y="4886746"/>
            <a:ext cx="5243513" cy="1114004"/>
          </a:xfrm>
          <a:prstGeom prst="rect">
            <a:avLst/>
          </a:prstGeom>
        </p:spPr>
      </p:pic>
      <p:pic>
        <p:nvPicPr>
          <p:cNvPr id="3" name="Picture 2"/>
          <p:cNvPicPr>
            <a:picLocks noChangeAspect="1"/>
          </p:cNvPicPr>
          <p:nvPr/>
        </p:nvPicPr>
        <p:blipFill>
          <a:blip r:embed="rId4"/>
          <a:stretch>
            <a:fillRect/>
          </a:stretch>
        </p:blipFill>
        <p:spPr>
          <a:xfrm>
            <a:off x="1250162" y="1780036"/>
            <a:ext cx="7772400" cy="539126"/>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1250162" y="5055280"/>
            <a:ext cx="7772400" cy="562403"/>
          </a:xfrm>
          <a:prstGeom prst="rect">
            <a:avLst/>
          </a:prstGeom>
          <a:ln>
            <a:solidFill>
              <a:schemeClr val="tx1"/>
            </a:solidFill>
          </a:ln>
        </p:spPr>
      </p:pic>
      <p:pic>
        <p:nvPicPr>
          <p:cNvPr id="5" name="Picture 4"/>
          <p:cNvPicPr>
            <a:picLocks noChangeAspect="1"/>
          </p:cNvPicPr>
          <p:nvPr/>
        </p:nvPicPr>
        <p:blipFill rotWithShape="1">
          <a:blip r:embed="rId6"/>
          <a:srcRect b="57837"/>
          <a:stretch/>
        </p:blipFill>
        <p:spPr>
          <a:xfrm>
            <a:off x="1250160" y="2314920"/>
            <a:ext cx="7772400" cy="506719"/>
          </a:xfrm>
          <a:prstGeom prst="rect">
            <a:avLst/>
          </a:prstGeom>
          <a:ln>
            <a:solidFill>
              <a:schemeClr val="tx1"/>
            </a:solidFill>
          </a:ln>
        </p:spPr>
      </p:pic>
      <p:pic>
        <p:nvPicPr>
          <p:cNvPr id="15" name="Picture 14"/>
          <p:cNvPicPr>
            <a:picLocks noChangeAspect="1"/>
          </p:cNvPicPr>
          <p:nvPr/>
        </p:nvPicPr>
        <p:blipFill rotWithShape="1">
          <a:blip r:embed="rId6"/>
          <a:srcRect t="41004"/>
          <a:stretch/>
        </p:blipFill>
        <p:spPr>
          <a:xfrm>
            <a:off x="1250161" y="5615588"/>
            <a:ext cx="7772400" cy="709012"/>
          </a:xfrm>
          <a:prstGeom prst="rect">
            <a:avLst/>
          </a:prstGeom>
          <a:ln>
            <a:solidFill>
              <a:schemeClr val="tx1"/>
            </a:solidFill>
          </a:ln>
        </p:spPr>
      </p:pic>
      <p:sp>
        <p:nvSpPr>
          <p:cNvPr id="10" name="Title 1"/>
          <p:cNvSpPr txBox="1">
            <a:spLocks/>
          </p:cNvSpPr>
          <p:nvPr/>
        </p:nvSpPr>
        <p:spPr bwMode="auto">
          <a:xfrm>
            <a:off x="376238" y="92076"/>
            <a:ext cx="7588250" cy="8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sz="2800" kern="0" dirty="0"/>
              <a:t>Case Study Example – Exploring Options</a:t>
            </a:r>
          </a:p>
        </p:txBody>
      </p:sp>
    </p:spTree>
    <p:extLst>
      <p:ext uri="{BB962C8B-B14F-4D97-AF65-F5344CB8AC3E}">
        <p14:creationId xmlns:p14="http://schemas.microsoft.com/office/powerpoint/2010/main" val="36243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4812" y="1089761"/>
            <a:ext cx="3610535" cy="3970318"/>
          </a:xfrm>
          <a:prstGeom prst="rect">
            <a:avLst/>
          </a:prstGeom>
          <a:noFill/>
          <a:ln>
            <a:noFill/>
          </a:ln>
        </p:spPr>
        <p:txBody>
          <a:bodyPr wrap="square" rtlCol="0">
            <a:spAutoFit/>
          </a:bodyPr>
          <a:lstStyle/>
          <a:p>
            <a:pPr marL="285750" indent="-285750">
              <a:buFont typeface="Arial" panose="020B0604020202020204" pitchFamily="34" charset="0"/>
              <a:buChar char="•"/>
            </a:pPr>
            <a:r>
              <a:rPr lang="en-US" b="1" dirty="0"/>
              <a:t>Question</a:t>
            </a:r>
            <a:r>
              <a:rPr lang="en-US" dirty="0"/>
              <a:t>: Existing site runoff at 50 ug/L copper, limit is 10 ug/L, how consistently will media filter meet this limit?</a:t>
            </a:r>
          </a:p>
          <a:p>
            <a:pPr marL="285750" indent="-285750">
              <a:buFont typeface="Arial" panose="020B0604020202020204" pitchFamily="34" charset="0"/>
              <a:buChar char="•"/>
            </a:pPr>
            <a:r>
              <a:rPr lang="en-US" b="1" dirty="0"/>
              <a:t>Answer</a:t>
            </a:r>
            <a:r>
              <a:rPr lang="en-US" dirty="0"/>
              <a:t>: 75% of effluent samples &lt;=10 ug/L, but at 17 ug/L influent (takeaway: select pretreatment BMP to meet ~17 [i.e., treatment train concept])</a:t>
            </a:r>
          </a:p>
          <a:p>
            <a:pPr marL="285750" indent="-285750">
              <a:buFont typeface="Arial" panose="020B0604020202020204" pitchFamily="34" charset="0"/>
              <a:buChar char="•"/>
            </a:pPr>
            <a:r>
              <a:rPr lang="en-US" b="1" dirty="0"/>
              <a:t>For more info</a:t>
            </a:r>
            <a:r>
              <a:rPr lang="en-US" dirty="0"/>
              <a:t>: Look at paired influent-effluent in BMP Database to match 50 ug/L influent, and review design info (e.g., media type, contact time)</a:t>
            </a:r>
          </a:p>
        </p:txBody>
      </p:sp>
      <p:pic>
        <p:nvPicPr>
          <p:cNvPr id="2" name="Picture 1"/>
          <p:cNvPicPr>
            <a:picLocks noChangeAspect="1"/>
          </p:cNvPicPr>
          <p:nvPr/>
        </p:nvPicPr>
        <p:blipFill rotWithShape="1">
          <a:blip r:embed="rId3"/>
          <a:srcRect b="26043"/>
          <a:stretch/>
        </p:blipFill>
        <p:spPr>
          <a:xfrm>
            <a:off x="3779049" y="857251"/>
            <a:ext cx="5243513" cy="5130053"/>
          </a:xfrm>
          <a:prstGeom prst="rect">
            <a:avLst/>
          </a:prstGeom>
        </p:spPr>
      </p:pic>
      <p:pic>
        <p:nvPicPr>
          <p:cNvPr id="12" name="Picture 11"/>
          <p:cNvPicPr>
            <a:picLocks noChangeAspect="1"/>
          </p:cNvPicPr>
          <p:nvPr/>
        </p:nvPicPr>
        <p:blipFill rotWithShape="1">
          <a:blip r:embed="rId3"/>
          <a:srcRect t="83940"/>
          <a:stretch/>
        </p:blipFill>
        <p:spPr>
          <a:xfrm>
            <a:off x="3779049" y="4886746"/>
            <a:ext cx="5243513" cy="1114004"/>
          </a:xfrm>
          <a:prstGeom prst="rect">
            <a:avLst/>
          </a:prstGeom>
        </p:spPr>
      </p:pic>
      <p:pic>
        <p:nvPicPr>
          <p:cNvPr id="3" name="Picture 2"/>
          <p:cNvPicPr>
            <a:picLocks noChangeAspect="1"/>
          </p:cNvPicPr>
          <p:nvPr/>
        </p:nvPicPr>
        <p:blipFill>
          <a:blip r:embed="rId4"/>
          <a:stretch>
            <a:fillRect/>
          </a:stretch>
        </p:blipFill>
        <p:spPr>
          <a:xfrm>
            <a:off x="1219200" y="5436590"/>
            <a:ext cx="7772400" cy="583210"/>
          </a:xfrm>
          <a:prstGeom prst="rect">
            <a:avLst/>
          </a:prstGeom>
          <a:ln>
            <a:solidFill>
              <a:schemeClr val="tx1"/>
            </a:solidFill>
          </a:ln>
        </p:spPr>
      </p:pic>
      <p:sp>
        <p:nvSpPr>
          <p:cNvPr id="7" name="Title 1"/>
          <p:cNvSpPr txBox="1">
            <a:spLocks/>
          </p:cNvSpPr>
          <p:nvPr/>
        </p:nvSpPr>
        <p:spPr bwMode="auto">
          <a:xfrm>
            <a:off x="376238" y="92076"/>
            <a:ext cx="7588250" cy="8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sz="2800" kern="0" dirty="0"/>
              <a:t>Other Uses - Evaluating BMP’s Reliability For Meeting Permit Limits</a:t>
            </a:r>
          </a:p>
        </p:txBody>
      </p:sp>
    </p:spTree>
    <p:extLst>
      <p:ext uri="{BB962C8B-B14F-4D97-AF65-F5344CB8AC3E}">
        <p14:creationId xmlns:p14="http://schemas.microsoft.com/office/powerpoint/2010/main" val="348031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4812" y="1089760"/>
            <a:ext cx="3610535" cy="3139321"/>
          </a:xfrm>
          <a:prstGeom prst="rect">
            <a:avLst/>
          </a:prstGeom>
          <a:noFill/>
          <a:ln>
            <a:noFill/>
          </a:ln>
        </p:spPr>
        <p:txBody>
          <a:bodyPr wrap="square" rtlCol="0">
            <a:spAutoFit/>
          </a:bodyPr>
          <a:lstStyle/>
          <a:p>
            <a:pPr marL="285750" indent="-285750">
              <a:buFont typeface="Arial" panose="020B0604020202020204" pitchFamily="34" charset="0"/>
              <a:buChar char="•"/>
            </a:pPr>
            <a:r>
              <a:rPr lang="en-US" b="1" dirty="0"/>
              <a:t>Question</a:t>
            </a:r>
            <a:r>
              <a:rPr lang="en-US" dirty="0"/>
              <a:t>: Can BMP meet biostimulatory criteria for total nitrogen/total phosphorus at 1.0/0.1 mg/L?</a:t>
            </a:r>
          </a:p>
          <a:p>
            <a:endParaRPr lang="en-US" dirty="0"/>
          </a:p>
          <a:p>
            <a:pPr marL="285750" indent="-285750">
              <a:buFont typeface="Arial" panose="020B0604020202020204" pitchFamily="34" charset="0"/>
              <a:buChar char="•"/>
            </a:pPr>
            <a:r>
              <a:rPr lang="en-US" b="1" dirty="0"/>
              <a:t>Answer</a:t>
            </a:r>
            <a:r>
              <a:rPr lang="en-US" dirty="0"/>
              <a:t>: TN median is close but above, TP media is close but below, so this general BMP type is unlikely to consistently achieve these limits, may need design enhancements.</a:t>
            </a:r>
          </a:p>
        </p:txBody>
      </p:sp>
      <p:pic>
        <p:nvPicPr>
          <p:cNvPr id="2" name="Picture 1"/>
          <p:cNvPicPr>
            <a:picLocks noChangeAspect="1"/>
          </p:cNvPicPr>
          <p:nvPr/>
        </p:nvPicPr>
        <p:blipFill rotWithShape="1">
          <a:blip r:embed="rId3"/>
          <a:srcRect b="26043"/>
          <a:stretch/>
        </p:blipFill>
        <p:spPr>
          <a:xfrm>
            <a:off x="3779049" y="857251"/>
            <a:ext cx="5243513" cy="5130053"/>
          </a:xfrm>
          <a:prstGeom prst="rect">
            <a:avLst/>
          </a:prstGeom>
        </p:spPr>
      </p:pic>
      <p:pic>
        <p:nvPicPr>
          <p:cNvPr id="12" name="Picture 11"/>
          <p:cNvPicPr>
            <a:picLocks noChangeAspect="1"/>
          </p:cNvPicPr>
          <p:nvPr/>
        </p:nvPicPr>
        <p:blipFill rotWithShape="1">
          <a:blip r:embed="rId3"/>
          <a:srcRect t="83940"/>
          <a:stretch/>
        </p:blipFill>
        <p:spPr>
          <a:xfrm>
            <a:off x="3779049" y="4886746"/>
            <a:ext cx="5243513" cy="1114004"/>
          </a:xfrm>
          <a:prstGeom prst="rect">
            <a:avLst/>
          </a:prstGeom>
        </p:spPr>
      </p:pic>
      <p:pic>
        <p:nvPicPr>
          <p:cNvPr id="5" name="Picture 4"/>
          <p:cNvPicPr>
            <a:picLocks noChangeAspect="1"/>
          </p:cNvPicPr>
          <p:nvPr/>
        </p:nvPicPr>
        <p:blipFill rotWithShape="1">
          <a:blip r:embed="rId4"/>
          <a:srcRect b="83719"/>
          <a:stretch/>
        </p:blipFill>
        <p:spPr>
          <a:xfrm>
            <a:off x="1250162" y="4267200"/>
            <a:ext cx="7772400" cy="538685"/>
          </a:xfrm>
          <a:prstGeom prst="rect">
            <a:avLst/>
          </a:prstGeom>
          <a:ln>
            <a:solidFill>
              <a:schemeClr val="tx1"/>
            </a:solidFill>
          </a:ln>
        </p:spPr>
      </p:pic>
      <p:pic>
        <p:nvPicPr>
          <p:cNvPr id="15" name="Picture 14"/>
          <p:cNvPicPr>
            <a:picLocks noChangeAspect="1"/>
          </p:cNvPicPr>
          <p:nvPr/>
        </p:nvPicPr>
        <p:blipFill rotWithShape="1">
          <a:blip r:embed="rId4"/>
          <a:srcRect t="41301" b="41553"/>
          <a:stretch/>
        </p:blipFill>
        <p:spPr>
          <a:xfrm>
            <a:off x="1250162" y="4800600"/>
            <a:ext cx="7772400" cy="567293"/>
          </a:xfrm>
          <a:prstGeom prst="rect">
            <a:avLst/>
          </a:prstGeom>
          <a:ln>
            <a:solidFill>
              <a:schemeClr val="tx1"/>
            </a:solidFill>
          </a:ln>
        </p:spPr>
      </p:pic>
      <p:pic>
        <p:nvPicPr>
          <p:cNvPr id="16" name="Picture 15"/>
          <p:cNvPicPr>
            <a:picLocks noChangeAspect="1"/>
          </p:cNvPicPr>
          <p:nvPr/>
        </p:nvPicPr>
        <p:blipFill rotWithShape="1">
          <a:blip r:embed="rId4"/>
          <a:srcRect t="83116"/>
          <a:stretch/>
        </p:blipFill>
        <p:spPr>
          <a:xfrm>
            <a:off x="1250163" y="5613566"/>
            <a:ext cx="7772400" cy="558634"/>
          </a:xfrm>
          <a:prstGeom prst="rect">
            <a:avLst/>
          </a:prstGeom>
          <a:ln>
            <a:solidFill>
              <a:schemeClr val="tx1"/>
            </a:solidFill>
          </a:ln>
        </p:spPr>
      </p:pic>
      <p:sp>
        <p:nvSpPr>
          <p:cNvPr id="8" name="Title 1"/>
          <p:cNvSpPr txBox="1">
            <a:spLocks/>
          </p:cNvSpPr>
          <p:nvPr/>
        </p:nvSpPr>
        <p:spPr bwMode="auto">
          <a:xfrm>
            <a:off x="376238" y="92076"/>
            <a:ext cx="7588250" cy="8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sz="2800" kern="0" dirty="0"/>
              <a:t>Other Uses – 2. Evaluating Achievability of Proposed Limits</a:t>
            </a:r>
          </a:p>
        </p:txBody>
      </p:sp>
    </p:spTree>
    <p:extLst>
      <p:ext uri="{BB962C8B-B14F-4D97-AF65-F5344CB8AC3E}">
        <p14:creationId xmlns:p14="http://schemas.microsoft.com/office/powerpoint/2010/main" val="333535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QUESTIONS</a:t>
            </a:r>
            <a:endParaRPr lang="en-US" dirty="0"/>
          </a:p>
        </p:txBody>
      </p:sp>
      <p:sp>
        <p:nvSpPr>
          <p:cNvPr id="4" name="Title 1"/>
          <p:cNvSpPr txBox="1">
            <a:spLocks/>
          </p:cNvSpPr>
          <p:nvPr/>
        </p:nvSpPr>
        <p:spPr bwMode="auto">
          <a:xfrm>
            <a:off x="380998" y="1914338"/>
            <a:ext cx="56753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lgn="ctr"/>
            <a:r>
              <a:rPr lang="en-US" altLang="en-US" kern="0" dirty="0" smtClean="0">
                <a:solidFill>
                  <a:srgbClr val="FFFFFF"/>
                </a:solidFill>
                <a:hlinkClick r:id="rId3"/>
              </a:rPr>
              <a:t>ITRC Guidance: Stormwater Best Management Practices Performance Evaluation </a:t>
            </a:r>
            <a:endParaRPr lang="en-US" altLang="en-US" kern="0" dirty="0">
              <a:solidFill>
                <a:srgbClr val="FFFFFF"/>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383657"/>
            <a:ext cx="4001412" cy="4001412"/>
          </a:xfrm>
          <a:prstGeom prst="rect">
            <a:avLst/>
          </a:prstGeom>
        </p:spPr>
      </p:pic>
      <p:sp>
        <p:nvSpPr>
          <p:cNvPr id="6" name="Rectangle 5"/>
          <p:cNvSpPr/>
          <p:nvPr/>
        </p:nvSpPr>
        <p:spPr>
          <a:xfrm>
            <a:off x="11349" y="5915750"/>
            <a:ext cx="7315200" cy="769441"/>
          </a:xfrm>
          <a:prstGeom prst="rect">
            <a:avLst/>
          </a:prstGeom>
        </p:spPr>
        <p:txBody>
          <a:bodyPr wrap="square">
            <a:spAutoFit/>
          </a:bodyPr>
          <a:lstStyle/>
          <a:p>
            <a:pPr lvl="1">
              <a:spcBef>
                <a:spcPts val="1200"/>
              </a:spcBef>
            </a:pPr>
            <a:r>
              <a:rPr lang="en-US" altLang="en-US" sz="2200" dirty="0">
                <a:solidFill>
                  <a:srgbClr val="FF0000"/>
                </a:solidFill>
                <a:ea typeface="ＭＳ Ｐゴシック" panose="020B0600070205080204" pitchFamily="34" charset="-128"/>
              </a:rPr>
              <a:t>Enter your questions about using the ITRC guidance in the Q&amp;A pod</a:t>
            </a:r>
          </a:p>
        </p:txBody>
      </p:sp>
      <p:sp>
        <p:nvSpPr>
          <p:cNvPr id="7" name="TextBox 9"/>
          <p:cNvSpPr txBox="1">
            <a:spLocks noChangeArrowheads="1"/>
          </p:cNvSpPr>
          <p:nvPr/>
        </p:nvSpPr>
        <p:spPr bwMode="auto">
          <a:xfrm rot="16200000">
            <a:off x="-2802253" y="3680842"/>
            <a:ext cx="5979412" cy="374904"/>
          </a:xfrm>
          <a:prstGeom prst="rect">
            <a:avLst/>
          </a:prstGeom>
          <a:solidFill>
            <a:srgbClr val="FF9900"/>
          </a:solidFill>
          <a:ln w="9525">
            <a:noFill/>
            <a:miter lim="800000"/>
            <a:headEnd/>
            <a:tailEnd/>
          </a:ln>
          <a:scene3d>
            <a:camera prst="orthographicFront"/>
            <a:lightRig rig="threePt" dir="t"/>
          </a:scene3d>
          <a:sp3d>
            <a:bevelT/>
          </a:sp3d>
        </p:spPr>
        <p:txBody>
          <a:bodyPr wrap="square">
            <a:spAutoFit/>
          </a:bodyPr>
          <a:lstStyle/>
          <a:p>
            <a:pPr algn="ctr">
              <a:defRPr/>
            </a:pPr>
            <a:r>
              <a:rPr lang="en-US" dirty="0">
                <a:solidFill>
                  <a:schemeClr val="bg1"/>
                </a:solidFill>
                <a:latin typeface="Arial" charset="0"/>
              </a:rPr>
              <a:t>Poll Question</a:t>
            </a:r>
          </a:p>
        </p:txBody>
      </p:sp>
    </p:spTree>
    <p:extLst>
      <p:ext uri="{BB962C8B-B14F-4D97-AF65-F5344CB8AC3E}">
        <p14:creationId xmlns:p14="http://schemas.microsoft.com/office/powerpoint/2010/main" val="4160437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56275" y="3420269"/>
            <a:ext cx="32607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p:cNvSpPr>
            <a:spLocks noGrp="1" noChangeArrowheads="1"/>
          </p:cNvSpPr>
          <p:nvPr>
            <p:ph type="title"/>
          </p:nvPr>
        </p:nvSpPr>
        <p:spPr/>
        <p:txBody>
          <a:bodyPr/>
          <a:lstStyle/>
          <a:p>
            <a:r>
              <a:rPr lang="en-US" altLang="en-US" dirty="0" smtClean="0"/>
              <a:t>Thank You 	</a:t>
            </a:r>
            <a:endParaRPr lang="en-US" altLang="en-US" sz="2000" dirty="0" smtClean="0">
              <a:solidFill>
                <a:schemeClr val="tx1"/>
              </a:solidFill>
            </a:endParaRPr>
          </a:p>
        </p:txBody>
      </p:sp>
      <p:sp>
        <p:nvSpPr>
          <p:cNvPr id="53252" name="Rectangle 3"/>
          <p:cNvSpPr>
            <a:spLocks noGrp="1" noChangeArrowheads="1"/>
          </p:cNvSpPr>
          <p:nvPr>
            <p:ph type="body" idx="1"/>
          </p:nvPr>
        </p:nvSpPr>
        <p:spPr>
          <a:xfrm>
            <a:off x="609600" y="1134269"/>
            <a:ext cx="8077200" cy="4953000"/>
          </a:xfrm>
        </p:spPr>
        <p:txBody>
          <a:bodyPr/>
          <a:lstStyle/>
          <a:p>
            <a:pPr>
              <a:spcBef>
                <a:spcPct val="40000"/>
              </a:spcBef>
            </a:pPr>
            <a:r>
              <a:rPr lang="en-US" altLang="en-US" b="1" dirty="0" smtClean="0"/>
              <a:t>Links to additional resources</a:t>
            </a:r>
          </a:p>
          <a:p>
            <a:pPr lvl="1"/>
            <a:r>
              <a:rPr lang="en-US" altLang="en-US" sz="2000" u="sng" dirty="0" smtClean="0">
                <a:hlinkClick r:id="rId4"/>
              </a:rPr>
              <a:t>http://</a:t>
            </a:r>
            <a:r>
              <a:rPr lang="en-US" altLang="en-US" sz="2000" u="sng" dirty="0">
                <a:hlinkClick r:id="rId4"/>
              </a:rPr>
              <a:t>www.clu-in.org/conf/itrc/stormwaterBMP/resource.cfm</a:t>
            </a:r>
            <a:r>
              <a:rPr lang="en-US" altLang="en-US" sz="2000" u="sng" dirty="0" smtClean="0">
                <a:hlinkClick r:id="rId4"/>
              </a:rPr>
              <a:t> </a:t>
            </a:r>
            <a:endParaRPr lang="en-US" altLang="en-US" sz="2000" b="1" u="sng" dirty="0" smtClean="0"/>
          </a:p>
          <a:p>
            <a:pPr>
              <a:spcBef>
                <a:spcPct val="40000"/>
              </a:spcBef>
            </a:pPr>
            <a:r>
              <a:rPr lang="en-US" altLang="en-US" b="1" dirty="0" smtClean="0"/>
              <a:t>Feedback form – </a:t>
            </a:r>
            <a:r>
              <a:rPr lang="en-US" altLang="en-US" b="1" i="1" dirty="0" smtClean="0"/>
              <a:t>please</a:t>
            </a:r>
            <a:r>
              <a:rPr lang="en-US" altLang="en-US" b="1" dirty="0" smtClean="0"/>
              <a:t> complete</a:t>
            </a:r>
          </a:p>
          <a:p>
            <a:pPr lvl="1">
              <a:spcBef>
                <a:spcPct val="40000"/>
              </a:spcBef>
            </a:pPr>
            <a:r>
              <a:rPr lang="en-US" altLang="en-US" sz="2000" u="sng" dirty="0" smtClean="0">
                <a:hlinkClick r:id="rId5"/>
              </a:rPr>
              <a:t>http://www.clu-in.org/conf/itrc/stormwaterBMP/feedback.cfm </a:t>
            </a:r>
            <a:endParaRPr lang="en-US" altLang="en-US" b="1" dirty="0" smtClean="0"/>
          </a:p>
        </p:txBody>
      </p:sp>
      <p:pic>
        <p:nvPicPr>
          <p:cNvPr id="53253"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400" y="3709194"/>
            <a:ext cx="35845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8"/>
          <p:cNvSpPr txBox="1">
            <a:spLocks noChangeArrowheads="1"/>
          </p:cNvSpPr>
          <p:nvPr/>
        </p:nvSpPr>
        <p:spPr bwMode="auto">
          <a:xfrm>
            <a:off x="4270375" y="5022444"/>
            <a:ext cx="4873625"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ClrTx/>
              <a:buSzTx/>
              <a:buFontTx/>
              <a:buNone/>
            </a:pPr>
            <a:r>
              <a:rPr lang="en-US" altLang="en-US" sz="1800" dirty="0">
                <a:solidFill>
                  <a:schemeClr val="tx1"/>
                </a:solidFill>
                <a:ea typeface="ＭＳ Ｐゴシック" panose="020B0600070205080204" pitchFamily="34" charset="-128"/>
              </a:rPr>
              <a:t>Need confirmation of your participation today?</a:t>
            </a:r>
          </a:p>
          <a:p>
            <a:pPr eaLnBrk="1" hangingPunct="1">
              <a:spcBef>
                <a:spcPct val="50000"/>
              </a:spcBef>
              <a:buClrTx/>
              <a:buSzTx/>
              <a:buFontTx/>
              <a:buNone/>
            </a:pPr>
            <a:r>
              <a:rPr lang="en-US" altLang="en-US" sz="1800" dirty="0">
                <a:solidFill>
                  <a:schemeClr val="tx1"/>
                </a:solidFill>
                <a:ea typeface="ＭＳ Ｐゴシック" panose="020B0600070205080204" pitchFamily="34" charset="-128"/>
              </a:rPr>
              <a:t>Fill out the feedback form and check box for confirmation email and certificate</a:t>
            </a:r>
            <a:r>
              <a:rPr lang="en-US" altLang="en-US" sz="2000" dirty="0">
                <a:solidFill>
                  <a:schemeClr val="tx1"/>
                </a:solidFill>
                <a:ea typeface="ＭＳ Ｐゴシック" panose="020B0600070205080204" pitchFamily="34" charset="-128"/>
              </a:rPr>
              <a:t>.</a:t>
            </a:r>
          </a:p>
        </p:txBody>
      </p:sp>
      <p:sp>
        <p:nvSpPr>
          <p:cNvPr id="9" name="TextBox 9"/>
          <p:cNvSpPr txBox="1">
            <a:spLocks noChangeArrowheads="1"/>
          </p:cNvSpPr>
          <p:nvPr/>
        </p:nvSpPr>
        <p:spPr bwMode="auto">
          <a:xfrm rot="16200000">
            <a:off x="-2802253" y="3680842"/>
            <a:ext cx="5979412" cy="374904"/>
          </a:xfrm>
          <a:prstGeom prst="rect">
            <a:avLst/>
          </a:prstGeom>
          <a:solidFill>
            <a:srgbClr val="FF9900"/>
          </a:solidFill>
          <a:ln w="9525">
            <a:noFill/>
            <a:miter lim="800000"/>
            <a:headEnd/>
            <a:tailEnd/>
          </a:ln>
          <a:scene3d>
            <a:camera prst="orthographicFront"/>
            <a:lightRig rig="threePt" dir="t"/>
          </a:scene3d>
          <a:sp3d>
            <a:bevelT/>
          </a:sp3d>
        </p:spPr>
        <p:txBody>
          <a:bodyPr wrap="square">
            <a:spAutoFit/>
          </a:bodyPr>
          <a:lstStyle/>
          <a:p>
            <a:pPr algn="ctr">
              <a:defRPr/>
            </a:pPr>
            <a:r>
              <a:rPr lang="en-US" dirty="0">
                <a:solidFill>
                  <a:schemeClr val="bg1"/>
                </a:solidFill>
                <a:latin typeface="Arial" charset="0"/>
              </a:rPr>
              <a:t>Poll Question</a:t>
            </a:r>
          </a:p>
        </p:txBody>
      </p:sp>
      <p:pic>
        <p:nvPicPr>
          <p:cNvPr id="53258" name="Picture 6"/>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2350" y="4880769"/>
            <a:ext cx="30956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2208213" y="4977607"/>
            <a:ext cx="1887537" cy="814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3260" name="Line 9"/>
          <p:cNvSpPr>
            <a:spLocks noChangeShapeType="1"/>
          </p:cNvSpPr>
          <p:nvPr/>
        </p:nvSpPr>
        <p:spPr bwMode="auto">
          <a:xfrm flipH="1" flipV="1">
            <a:off x="2570162" y="5257800"/>
            <a:ext cx="1700213" cy="36353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pic>
        <p:nvPicPr>
          <p:cNvPr id="53261" name="Picture 6" descr="Click here to follow on Facebook">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227762" y="216694"/>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5" descr="Click here to follow on Twitter">
            <a:hlinkClick r:id="rId10"/>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837362" y="216694"/>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4" descr="Click here to follow on Linkedin">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467600" y="216694"/>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4" name="Rectangle 5"/>
          <p:cNvSpPr>
            <a:spLocks noChangeArrowheads="1"/>
          </p:cNvSpPr>
          <p:nvPr/>
        </p:nvSpPr>
        <p:spPr bwMode="auto">
          <a:xfrm>
            <a:off x="0"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SzTx/>
              <a:buFontTx/>
              <a:buNone/>
            </a:pPr>
            <a:endParaRPr lang="en-US" altLang="en-US" sz="1800" dirty="0">
              <a:solidFill>
                <a:schemeClr val="tx1"/>
              </a:solidFill>
            </a:endParaRPr>
          </a:p>
        </p:txBody>
      </p:sp>
      <p:sp>
        <p:nvSpPr>
          <p:cNvPr id="53265" name="Rectangle 6"/>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SzTx/>
              <a:buFontTx/>
              <a:buNone/>
            </a:pPr>
            <a:endParaRPr lang="en-US" altLang="en-US" sz="1800" dirty="0">
              <a:solidFill>
                <a:schemeClr val="tx1"/>
              </a:solidFill>
            </a:endParaRPr>
          </a:p>
        </p:txBody>
      </p:sp>
      <p:sp>
        <p:nvSpPr>
          <p:cNvPr id="53266" name="TextBox 1"/>
          <p:cNvSpPr txBox="1">
            <a:spLocks noChangeArrowheads="1"/>
          </p:cNvSpPr>
          <p:nvPr/>
        </p:nvSpPr>
        <p:spPr bwMode="auto">
          <a:xfrm>
            <a:off x="4709398" y="309046"/>
            <a:ext cx="1518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SzTx/>
              <a:buFontTx/>
              <a:buNone/>
            </a:pPr>
            <a:r>
              <a:rPr lang="en-US" altLang="en-US" sz="1800" dirty="0">
                <a:solidFill>
                  <a:schemeClr val="tx1"/>
                </a:solidFill>
              </a:rPr>
              <a:t>Follow </a:t>
            </a:r>
            <a:r>
              <a:rPr lang="en-US" altLang="en-US" sz="1800" dirty="0" smtClean="0">
                <a:solidFill>
                  <a:schemeClr val="tx1"/>
                </a:solidFill>
              </a:rPr>
              <a:t>ITRC:</a:t>
            </a:r>
            <a:endParaRPr lang="en-US" altLang="en-US" sz="1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a:t>
            </a:r>
            <a:endParaRPr lang="en-US" dirty="0"/>
          </a:p>
        </p:txBody>
      </p:sp>
      <p:sp>
        <p:nvSpPr>
          <p:cNvPr id="6" name="TextBox 5"/>
          <p:cNvSpPr txBox="1"/>
          <p:nvPr/>
        </p:nvSpPr>
        <p:spPr>
          <a:xfrm>
            <a:off x="387267" y="6324600"/>
            <a:ext cx="6211957" cy="369332"/>
          </a:xfrm>
          <a:prstGeom prst="rect">
            <a:avLst/>
          </a:prstGeom>
          <a:noFill/>
        </p:spPr>
        <p:txBody>
          <a:bodyPr wrap="none" rtlCol="0">
            <a:spAutoFit/>
          </a:bodyPr>
          <a:lstStyle/>
          <a:p>
            <a:r>
              <a:rPr lang="en-US" dirty="0" smtClean="0"/>
              <a:t>Access bios at: </a:t>
            </a:r>
            <a:r>
              <a:rPr lang="en-US" dirty="0" smtClean="0">
                <a:hlinkClick r:id="rId3"/>
              </a:rPr>
              <a:t>https</a:t>
            </a:r>
            <a:r>
              <a:rPr lang="en-US" dirty="0">
                <a:hlinkClick r:id="rId3"/>
              </a:rPr>
              <a:t>://clu-in.org/conf/itrc/stormwaterBMP</a:t>
            </a:r>
            <a:r>
              <a:rPr lang="en-US" dirty="0" smtClean="0">
                <a:hlinkClick r:id="rId3"/>
              </a:rPr>
              <a:t>/</a:t>
            </a:r>
            <a:r>
              <a:rPr lang="en-US" dirty="0" smtClean="0"/>
              <a:t>  </a:t>
            </a:r>
            <a:endParaRPr lang="en-US" dirty="0"/>
          </a:p>
        </p:txBody>
      </p:sp>
      <p:sp>
        <p:nvSpPr>
          <p:cNvPr id="7" name="Rectangle 6"/>
          <p:cNvSpPr/>
          <p:nvPr/>
        </p:nvSpPr>
        <p:spPr>
          <a:xfrm>
            <a:off x="-23905" y="5107687"/>
            <a:ext cx="7315200" cy="769441"/>
          </a:xfrm>
          <a:prstGeom prst="rect">
            <a:avLst/>
          </a:prstGeom>
        </p:spPr>
        <p:txBody>
          <a:bodyPr wrap="square">
            <a:spAutoFit/>
          </a:bodyPr>
          <a:lstStyle/>
          <a:p>
            <a:pPr lvl="1">
              <a:spcBef>
                <a:spcPts val="1200"/>
              </a:spcBef>
            </a:pPr>
            <a:r>
              <a:rPr lang="en-US" altLang="en-US" sz="2200" dirty="0">
                <a:solidFill>
                  <a:srgbClr val="FF0000"/>
                </a:solidFill>
                <a:ea typeface="ＭＳ Ｐゴシック" panose="020B0600070205080204" pitchFamily="34" charset="-128"/>
              </a:rPr>
              <a:t>Enter your questions about using the ITRC guidance in the Q&amp;A pod</a:t>
            </a:r>
          </a:p>
        </p:txBody>
      </p:sp>
      <p:sp>
        <p:nvSpPr>
          <p:cNvPr id="8" name="Content Placeholder 2"/>
          <p:cNvSpPr>
            <a:spLocks noGrp="1"/>
          </p:cNvSpPr>
          <p:nvPr>
            <p:ph idx="1"/>
          </p:nvPr>
        </p:nvSpPr>
        <p:spPr>
          <a:xfrm>
            <a:off x="387267" y="3505200"/>
            <a:ext cx="7772400" cy="1219200"/>
          </a:xfrm>
        </p:spPr>
        <p:txBody>
          <a:bodyPr/>
          <a:lstStyle/>
          <a:p>
            <a:r>
              <a:rPr lang="en-US" dirty="0"/>
              <a:t>Introduction </a:t>
            </a:r>
            <a:r>
              <a:rPr lang="en-US" dirty="0" smtClean="0"/>
              <a:t>to ITRC </a:t>
            </a:r>
            <a:r>
              <a:rPr lang="en-US" dirty="0"/>
              <a:t>Guidance: Stormwater Best Management Practices Performance Evaluation   </a:t>
            </a:r>
          </a:p>
        </p:txBody>
      </p:sp>
      <p:pic>
        <p:nvPicPr>
          <p:cNvPr id="9" name="Picture 8"/>
          <p:cNvPicPr>
            <a:picLocks noChangeAspect="1"/>
          </p:cNvPicPr>
          <p:nvPr/>
        </p:nvPicPr>
        <p:blipFill rotWithShape="1">
          <a:blip r:embed="rId4"/>
          <a:srcRect l="10004" t="4229" r="13274" b="24005"/>
          <a:stretch/>
        </p:blipFill>
        <p:spPr>
          <a:xfrm>
            <a:off x="528917" y="1342822"/>
            <a:ext cx="1403211" cy="1863852"/>
          </a:xfrm>
          <a:prstGeom prst="rect">
            <a:avLst/>
          </a:prstGeom>
        </p:spPr>
      </p:pic>
      <p:sp>
        <p:nvSpPr>
          <p:cNvPr id="10" name="Rectangle 5"/>
          <p:cNvSpPr txBox="1">
            <a:spLocks noChangeArrowheads="1"/>
          </p:cNvSpPr>
          <p:nvPr/>
        </p:nvSpPr>
        <p:spPr>
          <a:xfrm>
            <a:off x="1905000" y="1373256"/>
            <a:ext cx="4141928" cy="1524000"/>
          </a:xfrm>
          <a:prstGeom prst="rect">
            <a:avLst/>
          </a:prstGeom>
        </p:spPr>
        <p:txBody>
          <a:bodyPr/>
          <a:lst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a:lnSpc>
                <a:spcPct val="80000"/>
              </a:lnSpc>
              <a:buNone/>
            </a:pPr>
            <a:r>
              <a:rPr lang="en-US" altLang="en-US" sz="2000" b="1" kern="0" dirty="0" smtClean="0">
                <a:solidFill>
                  <a:srgbClr val="008000"/>
                </a:solidFill>
              </a:rPr>
              <a:t>Rebecca Higgins</a:t>
            </a:r>
            <a:endParaRPr lang="en-US" altLang="en-US" sz="2000" b="1" kern="0" dirty="0">
              <a:solidFill>
                <a:srgbClr val="008000"/>
              </a:solidFill>
            </a:endParaRPr>
          </a:p>
          <a:p>
            <a:pPr>
              <a:lnSpc>
                <a:spcPct val="80000"/>
              </a:lnSpc>
              <a:buNone/>
            </a:pPr>
            <a:r>
              <a:rPr lang="en-US" altLang="en-US" sz="1800" b="1" kern="0" dirty="0"/>
              <a:t>Minnesota Pollution Control </a:t>
            </a:r>
            <a:r>
              <a:rPr lang="en-US" altLang="en-US" sz="1800" b="1" kern="0" dirty="0" smtClean="0"/>
              <a:t>Agency</a:t>
            </a:r>
          </a:p>
          <a:p>
            <a:pPr>
              <a:lnSpc>
                <a:spcPct val="80000"/>
              </a:lnSpc>
              <a:buNone/>
            </a:pPr>
            <a:r>
              <a:rPr lang="en-US" altLang="en-US" sz="1800" b="1" kern="0" dirty="0" smtClean="0"/>
              <a:t>St. Paul, MN</a:t>
            </a:r>
          </a:p>
          <a:p>
            <a:pPr>
              <a:lnSpc>
                <a:spcPct val="80000"/>
              </a:lnSpc>
              <a:buNone/>
            </a:pPr>
            <a:r>
              <a:rPr lang="en-US" altLang="en-US" sz="1800" b="1" kern="0" dirty="0" smtClean="0"/>
              <a:t>651-757-2240</a:t>
            </a:r>
          </a:p>
          <a:p>
            <a:pPr>
              <a:lnSpc>
                <a:spcPct val="80000"/>
              </a:lnSpc>
              <a:buNone/>
            </a:pPr>
            <a:r>
              <a:rPr lang="en-US" altLang="en-US" sz="1700" b="1" kern="0" dirty="0"/>
              <a:t>rebecca.higgins@state.mn.us</a:t>
            </a:r>
            <a:endParaRPr lang="en-US" altLang="en-US" sz="1700" b="1" kern="0" dirty="0" smtClean="0"/>
          </a:p>
        </p:txBody>
      </p:sp>
      <p:sp>
        <p:nvSpPr>
          <p:cNvPr id="11" name="TextBox 9">
            <a:extLst/>
          </p:cNvPr>
          <p:cNvSpPr txBox="1">
            <a:spLocks noChangeArrowheads="1"/>
          </p:cNvSpPr>
          <p:nvPr/>
        </p:nvSpPr>
        <p:spPr bwMode="auto">
          <a:xfrm rot="16200000">
            <a:off x="-2710654" y="3762345"/>
            <a:ext cx="5791200" cy="400110"/>
          </a:xfrm>
          <a:prstGeom prst="rect">
            <a:avLst/>
          </a:prstGeom>
          <a:solidFill>
            <a:srgbClr val="FF9900"/>
          </a:solidFill>
          <a:ln w="9525">
            <a:noFill/>
            <a:miter lim="800000"/>
            <a:headEnd/>
            <a:tailEnd/>
          </a:ln>
          <a:scene3d>
            <a:camera prst="orthographicFront"/>
            <a:lightRig rig="threePt" dir="t"/>
          </a:scene3d>
          <a:sp3d>
            <a:bevelT w="152400" h="50800"/>
          </a:sp3d>
        </p:spPr>
        <p:txBody>
          <a:bodyPr wrap="square">
            <a:spAutoFit/>
          </a:bodyPr>
          <a:lstStyle/>
          <a:p>
            <a:pPr algn="ctr">
              <a:spcAft>
                <a:spcPts val="300"/>
              </a:spcAft>
              <a:defRPr/>
            </a:pPr>
            <a:r>
              <a:rPr lang="en-US" sz="2000" dirty="0">
                <a:solidFill>
                  <a:schemeClr val="bg1"/>
                </a:solidFill>
                <a:latin typeface="Arial" charset="0"/>
                <a:ea typeface="ＭＳ Ｐゴシック" charset="0"/>
              </a:rPr>
              <a:t>Poll Question</a:t>
            </a:r>
          </a:p>
        </p:txBody>
      </p:sp>
    </p:spTree>
    <p:extLst>
      <p:ext uri="{BB962C8B-B14F-4D97-AF65-F5344CB8AC3E}">
        <p14:creationId xmlns:p14="http://schemas.microsoft.com/office/powerpoint/2010/main" val="1490377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ITRC’s Online Stormwater BMP Guidance Document</a:t>
            </a:r>
            <a:endParaRPr lang="en-US" sz="3000" dirty="0"/>
          </a:p>
        </p:txBody>
      </p:sp>
      <p:pic>
        <p:nvPicPr>
          <p:cNvPr id="5" name="Picture 4">
            <a:hlinkClick r:id="rId3"/>
          </p:cNvPr>
          <p:cNvPicPr>
            <a:picLocks noChangeAspect="1"/>
          </p:cNvPicPr>
          <p:nvPr/>
        </p:nvPicPr>
        <p:blipFill rotWithShape="1">
          <a:blip r:embed="rId4"/>
          <a:srcRect t="14882" r="72500" b="36037"/>
          <a:stretch/>
        </p:blipFill>
        <p:spPr>
          <a:xfrm>
            <a:off x="510710" y="1810930"/>
            <a:ext cx="7990142" cy="4956398"/>
          </a:xfrm>
          <a:prstGeom prst="rect">
            <a:avLst/>
          </a:prstGeom>
        </p:spPr>
      </p:pic>
      <p:sp>
        <p:nvSpPr>
          <p:cNvPr id="6" name="TextBox 5"/>
          <p:cNvSpPr txBox="1"/>
          <p:nvPr/>
        </p:nvSpPr>
        <p:spPr>
          <a:xfrm>
            <a:off x="510710" y="1043981"/>
            <a:ext cx="7871290" cy="646331"/>
          </a:xfrm>
          <a:prstGeom prst="rect">
            <a:avLst/>
          </a:prstGeom>
          <a:noFill/>
        </p:spPr>
        <p:txBody>
          <a:bodyPr wrap="square" rtlCol="0">
            <a:spAutoFit/>
          </a:bodyPr>
          <a:lstStyle/>
          <a:p>
            <a:r>
              <a:rPr lang="en-US" b="1" dirty="0" smtClean="0">
                <a:solidFill>
                  <a:srgbClr val="333399"/>
                </a:solidFill>
              </a:rPr>
              <a:t>Centralized </a:t>
            </a:r>
            <a:r>
              <a:rPr lang="en-US" b="1" dirty="0">
                <a:solidFill>
                  <a:srgbClr val="333399"/>
                </a:solidFill>
              </a:rPr>
              <a:t>resource for information on stormwater BMP effectiveness and </a:t>
            </a:r>
            <a:r>
              <a:rPr lang="en-US" b="1" dirty="0" smtClean="0">
                <a:solidFill>
                  <a:srgbClr val="333399"/>
                </a:solidFill>
              </a:rPr>
              <a:t>how </a:t>
            </a:r>
            <a:r>
              <a:rPr lang="en-US" b="1" dirty="0">
                <a:solidFill>
                  <a:srgbClr val="333399"/>
                </a:solidFill>
              </a:rPr>
              <a:t>to use and implement that </a:t>
            </a:r>
            <a:r>
              <a:rPr lang="en-US" b="1" dirty="0" smtClean="0">
                <a:solidFill>
                  <a:srgbClr val="333399"/>
                </a:solidFill>
              </a:rPr>
              <a:t>information</a:t>
            </a:r>
            <a:endParaRPr lang="en-US" b="1" dirty="0">
              <a:solidFill>
                <a:srgbClr val="333399"/>
              </a:solidFill>
            </a:endParaRPr>
          </a:p>
        </p:txBody>
      </p:sp>
      <p:sp>
        <p:nvSpPr>
          <p:cNvPr id="7" name="TextBox 9">
            <a:extLst/>
          </p:cNvPr>
          <p:cNvSpPr txBox="1">
            <a:spLocks noChangeArrowheads="1"/>
          </p:cNvSpPr>
          <p:nvPr/>
        </p:nvSpPr>
        <p:spPr bwMode="auto">
          <a:xfrm rot="16200000">
            <a:off x="-2601117" y="3887272"/>
            <a:ext cx="5572125" cy="369332"/>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ea typeface="ＭＳ Ｐゴシック" charset="0"/>
              </a:rPr>
              <a:t>Poll Question</a:t>
            </a:r>
          </a:p>
        </p:txBody>
      </p:sp>
    </p:spTree>
    <p:extLst>
      <p:ext uri="{BB962C8B-B14F-4D97-AF65-F5344CB8AC3E}">
        <p14:creationId xmlns:p14="http://schemas.microsoft.com/office/powerpoint/2010/main" val="4183524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6"/>
            <a:ext cx="7777162" cy="822324"/>
          </a:xfrm>
        </p:spPr>
        <p:txBody>
          <a:bodyPr/>
          <a:lstStyle/>
          <a:p>
            <a:r>
              <a:rPr lang="en-US" dirty="0" smtClean="0"/>
              <a:t>BMP Performance Evaluation Regs</a:t>
            </a:r>
            <a:endParaRPr lang="en-US" dirty="0"/>
          </a:p>
        </p:txBody>
      </p:sp>
      <p:graphicFrame>
        <p:nvGraphicFramePr>
          <p:cNvPr id="4" name="Diagram 3"/>
          <p:cNvGraphicFramePr/>
          <p:nvPr>
            <p:extLst>
              <p:ext uri="{D42A27DB-BD31-4B8C-83A1-F6EECF244321}">
                <p14:modId xmlns:p14="http://schemas.microsoft.com/office/powerpoint/2010/main" val="15792254"/>
              </p:ext>
            </p:extLst>
          </p:nvPr>
        </p:nvGraphicFramePr>
        <p:xfrm>
          <a:off x="376238" y="1066800"/>
          <a:ext cx="853916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90852" y="1421092"/>
            <a:ext cx="2286000" cy="1015663"/>
          </a:xfrm>
          <a:prstGeom prst="rect">
            <a:avLst/>
          </a:prstGeom>
          <a:noFill/>
        </p:spPr>
        <p:txBody>
          <a:bodyPr wrap="square" rtlCol="0">
            <a:spAutoFit/>
          </a:bodyPr>
          <a:lstStyle/>
          <a:p>
            <a:r>
              <a:rPr lang="en-US" sz="2000" dirty="0" smtClean="0">
                <a:solidFill>
                  <a:schemeClr val="bg1"/>
                </a:solidFill>
              </a:rPr>
              <a:t>LAND </a:t>
            </a:r>
          </a:p>
          <a:p>
            <a:r>
              <a:rPr lang="en-US" sz="2000" dirty="0" smtClean="0">
                <a:solidFill>
                  <a:schemeClr val="bg1"/>
                </a:solidFill>
              </a:rPr>
              <a:t>DEVELOPMENT</a:t>
            </a:r>
          </a:p>
          <a:p>
            <a:r>
              <a:rPr lang="en-US" sz="2000" dirty="0" smtClean="0">
                <a:solidFill>
                  <a:schemeClr val="bg1"/>
                </a:solidFill>
              </a:rPr>
              <a:t>CHALLENGES</a:t>
            </a:r>
          </a:p>
        </p:txBody>
      </p:sp>
      <p:sp>
        <p:nvSpPr>
          <p:cNvPr id="7" name="TextBox 6"/>
          <p:cNvSpPr txBox="1"/>
          <p:nvPr/>
        </p:nvSpPr>
        <p:spPr>
          <a:xfrm>
            <a:off x="790852" y="4800600"/>
            <a:ext cx="2286000" cy="1015663"/>
          </a:xfrm>
          <a:prstGeom prst="rect">
            <a:avLst/>
          </a:prstGeom>
          <a:noFill/>
        </p:spPr>
        <p:txBody>
          <a:bodyPr wrap="square" rtlCol="0">
            <a:spAutoFit/>
          </a:bodyPr>
          <a:lstStyle/>
          <a:p>
            <a:r>
              <a:rPr lang="en-US" sz="2000" dirty="0" smtClean="0">
                <a:solidFill>
                  <a:schemeClr val="bg1"/>
                </a:solidFill>
              </a:rPr>
              <a:t>STORMWATER</a:t>
            </a:r>
          </a:p>
          <a:p>
            <a:r>
              <a:rPr lang="en-US" sz="2000" dirty="0" smtClean="0">
                <a:solidFill>
                  <a:schemeClr val="bg1"/>
                </a:solidFill>
              </a:rPr>
              <a:t>LIFECYCLE</a:t>
            </a:r>
          </a:p>
          <a:p>
            <a:r>
              <a:rPr lang="en-US" sz="2000" dirty="0" smtClean="0">
                <a:solidFill>
                  <a:schemeClr val="bg1"/>
                </a:solidFill>
              </a:rPr>
              <a:t>MANAGEMENT</a:t>
            </a:r>
          </a:p>
        </p:txBody>
      </p:sp>
    </p:spTree>
    <p:extLst>
      <p:ext uri="{BB962C8B-B14F-4D97-AF65-F5344CB8AC3E}">
        <p14:creationId xmlns:p14="http://schemas.microsoft.com/office/powerpoint/2010/main" val="2187575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Resource </a:t>
            </a:r>
            <a:r>
              <a:rPr lang="en-US" dirty="0"/>
              <a:t>for </a:t>
            </a:r>
            <a:r>
              <a:rPr lang="en-US" dirty="0" smtClean="0"/>
              <a:t>YOU – </a:t>
            </a:r>
            <a:br>
              <a:rPr lang="en-US" dirty="0" smtClean="0"/>
            </a:br>
            <a:r>
              <a:rPr lang="en-US" dirty="0" smtClean="0"/>
              <a:t>Centralized Information Source</a:t>
            </a:r>
            <a:endParaRPr lang="en-US" dirty="0"/>
          </a:p>
        </p:txBody>
      </p:sp>
      <p:sp>
        <p:nvSpPr>
          <p:cNvPr id="3" name="Content Placeholder 2"/>
          <p:cNvSpPr>
            <a:spLocks noGrp="1"/>
          </p:cNvSpPr>
          <p:nvPr>
            <p:ph idx="1"/>
          </p:nvPr>
        </p:nvSpPr>
        <p:spPr>
          <a:xfrm>
            <a:off x="228600" y="1524000"/>
            <a:ext cx="5208556" cy="4724400"/>
          </a:xfrm>
          <a:solidFill>
            <a:srgbClr val="002060"/>
          </a:solidFill>
        </p:spPr>
        <p:style>
          <a:lnRef idx="0">
            <a:schemeClr val="accent4"/>
          </a:lnRef>
          <a:fillRef idx="3">
            <a:schemeClr val="accent4"/>
          </a:fillRef>
          <a:effectRef idx="3">
            <a:schemeClr val="accent4"/>
          </a:effectRef>
          <a:fontRef idx="minor">
            <a:schemeClr val="lt1"/>
          </a:fontRef>
        </p:style>
        <p:txBody>
          <a:bodyPr/>
          <a:lstStyle/>
          <a:p>
            <a:pPr lvl="0">
              <a:spcBef>
                <a:spcPts val="1200"/>
              </a:spcBef>
            </a:pPr>
            <a:r>
              <a:rPr lang="en-US" sz="2400" dirty="0" smtClean="0"/>
              <a:t>Lifecycle Basis </a:t>
            </a:r>
          </a:p>
          <a:p>
            <a:pPr lvl="1">
              <a:spcBef>
                <a:spcPts val="1200"/>
              </a:spcBef>
            </a:pPr>
            <a:r>
              <a:rPr lang="en-US" sz="2200" dirty="0" smtClean="0"/>
              <a:t>screening</a:t>
            </a:r>
            <a:r>
              <a:rPr lang="en-US" sz="2200" dirty="0"/>
              <a:t>, selection, installation, operation, and monitoring and </a:t>
            </a:r>
            <a:r>
              <a:rPr lang="en-US" sz="2200" dirty="0" smtClean="0"/>
              <a:t>maintenance</a:t>
            </a:r>
            <a:endParaRPr lang="en-US" sz="2200" dirty="0"/>
          </a:p>
          <a:p>
            <a:pPr lvl="0">
              <a:spcBef>
                <a:spcPts val="1200"/>
              </a:spcBef>
            </a:pPr>
            <a:r>
              <a:rPr lang="en-US" sz="2400" dirty="0" smtClean="0"/>
              <a:t>Limitations </a:t>
            </a:r>
            <a:r>
              <a:rPr lang="en-US" sz="2400" dirty="0"/>
              <a:t>and benefits of specific </a:t>
            </a:r>
            <a:r>
              <a:rPr lang="en-US" sz="2400" dirty="0" smtClean="0"/>
              <a:t>BMPs</a:t>
            </a:r>
            <a:endParaRPr lang="en-US" sz="2400" dirty="0"/>
          </a:p>
          <a:p>
            <a:pPr lvl="0">
              <a:spcBef>
                <a:spcPts val="1200"/>
              </a:spcBef>
            </a:pPr>
            <a:r>
              <a:rPr lang="en-US" sz="2400" dirty="0" smtClean="0"/>
              <a:t>Starting </a:t>
            </a:r>
            <a:r>
              <a:rPr lang="en-US" sz="2400" dirty="0"/>
              <a:t>point </a:t>
            </a:r>
            <a:r>
              <a:rPr lang="en-US" sz="2400" dirty="0" smtClean="0"/>
              <a:t>in </a:t>
            </a:r>
            <a:r>
              <a:rPr lang="en-US" sz="2400" dirty="0"/>
              <a:t>the absence of established numeric </a:t>
            </a:r>
            <a:r>
              <a:rPr lang="en-US" sz="2400" dirty="0" smtClean="0"/>
              <a:t>standards</a:t>
            </a:r>
            <a:endParaRPr lang="en-US" sz="2400" dirty="0"/>
          </a:p>
          <a:p>
            <a:pPr lvl="0">
              <a:spcBef>
                <a:spcPts val="1200"/>
              </a:spcBef>
            </a:pPr>
            <a:r>
              <a:rPr lang="en-US" sz="2400" dirty="0" smtClean="0"/>
              <a:t>Helps you </a:t>
            </a:r>
            <a:r>
              <a:rPr lang="en-US" sz="2400" dirty="0"/>
              <a:t>in avoiding or resolving regulatory conflicts </a:t>
            </a:r>
            <a:endParaRPr lang="en-US" sz="2400" dirty="0" smtClean="0"/>
          </a:p>
        </p:txBody>
      </p:sp>
      <p:graphicFrame>
        <p:nvGraphicFramePr>
          <p:cNvPr id="4" name="Diagram 3"/>
          <p:cNvGraphicFramePr/>
          <p:nvPr>
            <p:extLst>
              <p:ext uri="{D42A27DB-BD31-4B8C-83A1-F6EECF244321}">
                <p14:modId xmlns:p14="http://schemas.microsoft.com/office/powerpoint/2010/main" val="2756295138"/>
              </p:ext>
            </p:extLst>
          </p:nvPr>
        </p:nvGraphicFramePr>
        <p:xfrm>
          <a:off x="5638800" y="2362200"/>
          <a:ext cx="36576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43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guidance document does </a:t>
            </a:r>
            <a:r>
              <a:rPr lang="en-US" dirty="0" smtClean="0"/>
              <a:t>NOT:</a:t>
            </a:r>
            <a:endParaRPr lang="en-US" dirty="0"/>
          </a:p>
        </p:txBody>
      </p:sp>
      <p:sp>
        <p:nvSpPr>
          <p:cNvPr id="3" name="Content Placeholder 2"/>
          <p:cNvSpPr>
            <a:spLocks noGrp="1"/>
          </p:cNvSpPr>
          <p:nvPr>
            <p:ph idx="1"/>
          </p:nvPr>
        </p:nvSpPr>
        <p:spPr>
          <a:xfrm>
            <a:off x="2971800" y="1676400"/>
            <a:ext cx="5334000" cy="4495800"/>
          </a:xfrm>
          <a:solidFill>
            <a:srgbClr val="002060"/>
          </a:solidFill>
        </p:spPr>
        <p:style>
          <a:lnRef idx="0">
            <a:schemeClr val="accent4"/>
          </a:lnRef>
          <a:fillRef idx="3">
            <a:schemeClr val="accent4"/>
          </a:fillRef>
          <a:effectRef idx="3">
            <a:schemeClr val="accent4"/>
          </a:effectRef>
          <a:fontRef idx="minor">
            <a:schemeClr val="lt1"/>
          </a:fontRef>
        </p:style>
        <p:txBody>
          <a:bodyPr/>
          <a:lstStyle/>
          <a:p>
            <a:r>
              <a:rPr lang="en-US" dirty="0" smtClean="0"/>
              <a:t>Address </a:t>
            </a:r>
            <a:r>
              <a:rPr lang="en-US" dirty="0"/>
              <a:t>sediment and erosion BMPs during </a:t>
            </a:r>
            <a:r>
              <a:rPr lang="en-US" dirty="0" smtClean="0"/>
              <a:t>construction</a:t>
            </a:r>
            <a:endParaRPr lang="en-US" dirty="0"/>
          </a:p>
          <a:p>
            <a:r>
              <a:rPr lang="en-US" dirty="0" smtClean="0"/>
              <a:t>Replace </a:t>
            </a:r>
            <a:r>
              <a:rPr lang="en-US" dirty="0"/>
              <a:t>policy or regulatory </a:t>
            </a:r>
            <a:r>
              <a:rPr lang="en-US" dirty="0" smtClean="0"/>
              <a:t>standards</a:t>
            </a:r>
            <a:endParaRPr lang="en-US" dirty="0"/>
          </a:p>
          <a:p>
            <a:r>
              <a:rPr lang="en-US" dirty="0" smtClean="0"/>
              <a:t>Provide </a:t>
            </a:r>
            <a:r>
              <a:rPr lang="en-US" dirty="0"/>
              <a:t>detailed design criteria for individual site-specific </a:t>
            </a:r>
            <a:r>
              <a:rPr lang="en-US" dirty="0" smtClean="0"/>
              <a:t>use</a:t>
            </a:r>
            <a:endParaRPr lang="en-US" dirty="0"/>
          </a:p>
          <a:p>
            <a:r>
              <a:rPr lang="en-US" dirty="0" smtClean="0"/>
              <a:t>Provide </a:t>
            </a:r>
            <a:r>
              <a:rPr lang="en-US" dirty="0"/>
              <a:t>an exhaustive BMP selection </a:t>
            </a:r>
            <a:r>
              <a:rPr lang="en-US" dirty="0" smtClean="0"/>
              <a:t>tool</a:t>
            </a:r>
            <a:endParaRPr lang="en-US" dirty="0"/>
          </a:p>
          <a:p>
            <a:r>
              <a:rPr lang="en-US" dirty="0" smtClean="0"/>
              <a:t>Verify </a:t>
            </a:r>
            <a:r>
              <a:rPr lang="en-US" dirty="0"/>
              <a:t>or certify </a:t>
            </a:r>
            <a:r>
              <a:rPr lang="en-US" dirty="0" smtClean="0"/>
              <a:t>BMPs</a:t>
            </a:r>
            <a:endParaRPr lang="en-US" dirty="0"/>
          </a:p>
          <a:p>
            <a:endParaRPr lang="en-US" dirty="0"/>
          </a:p>
        </p:txBody>
      </p:sp>
      <p:sp>
        <p:nvSpPr>
          <p:cNvPr id="5" name="&quot;No&quot; Symbol 4"/>
          <p:cNvSpPr/>
          <p:nvPr/>
        </p:nvSpPr>
        <p:spPr bwMode="auto">
          <a:xfrm>
            <a:off x="609600" y="1219200"/>
            <a:ext cx="2057400" cy="1981200"/>
          </a:xfrm>
          <a:prstGeom prst="noSmoking">
            <a:avLst/>
          </a:prstGeom>
          <a:solidFill>
            <a:srgbClr val="002060"/>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470655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Panelist</a:t>
            </a:r>
            <a:endParaRPr lang="en-US" dirty="0"/>
          </a:p>
        </p:txBody>
      </p:sp>
      <p:sp>
        <p:nvSpPr>
          <p:cNvPr id="14" name="Rectangle 13"/>
          <p:cNvSpPr>
            <a:spLocks noChangeArrowheads="1"/>
          </p:cNvSpPr>
          <p:nvPr/>
        </p:nvSpPr>
        <p:spPr bwMode="auto">
          <a:xfrm>
            <a:off x="1687644" y="1283585"/>
            <a:ext cx="3886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80000"/>
              </a:lnSpc>
              <a:buNone/>
            </a:pPr>
            <a:r>
              <a:rPr lang="en-US" altLang="en-US" sz="2000" b="1" dirty="0">
                <a:solidFill>
                  <a:srgbClr val="008000"/>
                </a:solidFill>
                <a:cs typeface="Arial" panose="020B0604020202020204" pitchFamily="34" charset="0"/>
              </a:rPr>
              <a:t>Patrick Hsieh</a:t>
            </a:r>
          </a:p>
          <a:p>
            <a:pPr>
              <a:lnSpc>
                <a:spcPct val="80000"/>
              </a:lnSpc>
              <a:buNone/>
            </a:pPr>
            <a:r>
              <a:rPr lang="en-US" altLang="en-US" sz="1800" b="1" kern="0" dirty="0"/>
              <a:t>Dalton, Olmsted, &amp; Fuglevand </a:t>
            </a:r>
            <a:endParaRPr lang="en-US" altLang="en-US" sz="1800" b="1" kern="0" dirty="0" smtClean="0"/>
          </a:p>
          <a:p>
            <a:pPr>
              <a:lnSpc>
                <a:spcPct val="80000"/>
              </a:lnSpc>
              <a:buNone/>
            </a:pPr>
            <a:r>
              <a:rPr lang="en-US" altLang="en-US" sz="1800" b="1" kern="0" dirty="0" smtClean="0"/>
              <a:t>Seattle, WA</a:t>
            </a:r>
          </a:p>
          <a:p>
            <a:pPr>
              <a:lnSpc>
                <a:spcPct val="80000"/>
              </a:lnSpc>
              <a:buNone/>
            </a:pPr>
            <a:r>
              <a:rPr lang="en-US" altLang="en-US" sz="1800" b="1" kern="0" dirty="0" smtClean="0"/>
              <a:t>206-414-2455</a:t>
            </a:r>
          </a:p>
          <a:p>
            <a:pPr>
              <a:lnSpc>
                <a:spcPct val="80000"/>
              </a:lnSpc>
              <a:buNone/>
            </a:pPr>
            <a:r>
              <a:rPr lang="en-US" altLang="en-US" sz="1700" b="1" kern="0" dirty="0" smtClean="0"/>
              <a:t>phsieh@dofnw.com</a:t>
            </a:r>
            <a:endParaRPr lang="en-US" altLang="en-US" sz="1700" b="1" kern="0" dirty="0"/>
          </a:p>
        </p:txBody>
      </p:sp>
      <p:sp>
        <p:nvSpPr>
          <p:cNvPr id="15" name="Rectangle 7"/>
          <p:cNvSpPr>
            <a:spLocks noChangeArrowheads="1"/>
          </p:cNvSpPr>
          <p:nvPr/>
        </p:nvSpPr>
        <p:spPr bwMode="auto">
          <a:xfrm>
            <a:off x="1654064" y="4963332"/>
            <a:ext cx="289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80000"/>
              </a:lnSpc>
              <a:buNone/>
            </a:pPr>
            <a:r>
              <a:rPr lang="en-US" altLang="en-US" sz="2000" b="1" dirty="0">
                <a:solidFill>
                  <a:srgbClr val="008000"/>
                </a:solidFill>
                <a:cs typeface="Arial" panose="020B0604020202020204" pitchFamily="34" charset="0"/>
              </a:rPr>
              <a:t>Brandon </a:t>
            </a:r>
            <a:r>
              <a:rPr lang="en-US" altLang="en-US" sz="2000" b="1" dirty="0" smtClean="0">
                <a:solidFill>
                  <a:srgbClr val="008000"/>
                </a:solidFill>
                <a:cs typeface="Arial" panose="020B0604020202020204" pitchFamily="34" charset="0"/>
              </a:rPr>
              <a:t>Steets</a:t>
            </a:r>
          </a:p>
          <a:p>
            <a:pPr>
              <a:lnSpc>
                <a:spcPct val="80000"/>
              </a:lnSpc>
              <a:buNone/>
            </a:pPr>
            <a:r>
              <a:rPr lang="en-US" altLang="en-US" sz="1800" b="1" dirty="0">
                <a:cs typeface="Arial" panose="020B0604020202020204" pitchFamily="34" charset="0"/>
              </a:rPr>
              <a:t>Geosyntec </a:t>
            </a:r>
            <a:r>
              <a:rPr lang="en-US" altLang="en-US" sz="1800" b="1" dirty="0" smtClean="0">
                <a:cs typeface="Arial" panose="020B0604020202020204" pitchFamily="34" charset="0"/>
              </a:rPr>
              <a:t>Consultants</a:t>
            </a:r>
          </a:p>
          <a:p>
            <a:pPr>
              <a:lnSpc>
                <a:spcPct val="80000"/>
              </a:lnSpc>
              <a:buNone/>
            </a:pPr>
            <a:r>
              <a:rPr lang="en-US" altLang="en-US" sz="1800" b="1" dirty="0" smtClean="0">
                <a:cs typeface="Arial" panose="020B0604020202020204" pitchFamily="34" charset="0"/>
              </a:rPr>
              <a:t>Santa Barbara, CA</a:t>
            </a:r>
          </a:p>
          <a:p>
            <a:pPr>
              <a:lnSpc>
                <a:spcPct val="80000"/>
              </a:lnSpc>
              <a:buNone/>
            </a:pPr>
            <a:r>
              <a:rPr lang="en-US" altLang="en-US" sz="1800" b="1" dirty="0" smtClean="0">
                <a:cs typeface="Arial" panose="020B0604020202020204" pitchFamily="34" charset="0"/>
              </a:rPr>
              <a:t>805-979-9122</a:t>
            </a:r>
          </a:p>
          <a:p>
            <a:pPr>
              <a:lnSpc>
                <a:spcPct val="80000"/>
              </a:lnSpc>
              <a:buNone/>
            </a:pPr>
            <a:r>
              <a:rPr lang="en-US" altLang="en-US" sz="1800" b="1" dirty="0" smtClean="0">
                <a:cs typeface="Arial" panose="020B0604020202020204" pitchFamily="34" charset="0"/>
              </a:rPr>
              <a:t>bsteets@geosyntec.com</a:t>
            </a:r>
            <a:endParaRPr lang="en-US" altLang="en-US" sz="1800" b="1" dirty="0">
              <a:cs typeface="Arial" panose="020B0604020202020204" pitchFamily="34" charset="0"/>
            </a:endParaRPr>
          </a:p>
        </p:txBody>
      </p:sp>
      <p:pic>
        <p:nvPicPr>
          <p:cNvPr id="4" name="Picture 3"/>
          <p:cNvPicPr>
            <a:picLocks noChangeAspect="1"/>
          </p:cNvPicPr>
          <p:nvPr/>
        </p:nvPicPr>
        <p:blipFill rotWithShape="1">
          <a:blip r:embed="rId3"/>
          <a:srcRect t="15087" r="13393" b="4613"/>
          <a:stretch/>
        </p:blipFill>
        <p:spPr>
          <a:xfrm>
            <a:off x="354281" y="1143000"/>
            <a:ext cx="1299783" cy="1805171"/>
          </a:xfrm>
          <a:prstGeom prst="rect">
            <a:avLst/>
          </a:prstGeom>
          <a:ln>
            <a:solidFill>
              <a:schemeClr val="bg1">
                <a:lumMod val="50000"/>
              </a:schemeClr>
            </a:solidFill>
          </a:ln>
        </p:spPr>
      </p:pic>
      <p:pic>
        <p:nvPicPr>
          <p:cNvPr id="6" name="Picture 5"/>
          <p:cNvPicPr>
            <a:picLocks noChangeAspect="1"/>
          </p:cNvPicPr>
          <p:nvPr/>
        </p:nvPicPr>
        <p:blipFill rotWithShape="1">
          <a:blip r:embed="rId4"/>
          <a:srcRect l="5678" t="3462" r="10109" b="6894"/>
          <a:stretch/>
        </p:blipFill>
        <p:spPr>
          <a:xfrm>
            <a:off x="384734" y="4810900"/>
            <a:ext cx="1288549" cy="1828865"/>
          </a:xfrm>
          <a:prstGeom prst="rect">
            <a:avLst/>
          </a:prstGeom>
          <a:ln>
            <a:solidFill>
              <a:schemeClr val="bg1">
                <a:lumMod val="50000"/>
              </a:schemeClr>
            </a:solidFill>
          </a:ln>
        </p:spPr>
      </p:pic>
      <p:sp>
        <p:nvSpPr>
          <p:cNvPr id="9" name="TextBox 8"/>
          <p:cNvSpPr txBox="1"/>
          <p:nvPr/>
        </p:nvSpPr>
        <p:spPr>
          <a:xfrm>
            <a:off x="6131930" y="5050226"/>
            <a:ext cx="2408224" cy="1200329"/>
          </a:xfrm>
          <a:prstGeom prst="rect">
            <a:avLst/>
          </a:prstGeom>
          <a:noFill/>
        </p:spPr>
        <p:txBody>
          <a:bodyPr wrap="square" rtlCol="0">
            <a:spAutoFit/>
          </a:bodyPr>
          <a:lstStyle/>
          <a:p>
            <a:r>
              <a:rPr lang="en-US" dirty="0" smtClean="0"/>
              <a:t>Access bios at: </a:t>
            </a:r>
            <a:r>
              <a:rPr lang="en-US" dirty="0" smtClean="0">
                <a:hlinkClick r:id="rId5"/>
              </a:rPr>
              <a:t>https</a:t>
            </a:r>
            <a:r>
              <a:rPr lang="en-US" dirty="0">
                <a:hlinkClick r:id="rId5"/>
              </a:rPr>
              <a:t>://clu-in.org/conf/itrc/stormwaterBMP</a:t>
            </a:r>
            <a:r>
              <a:rPr lang="en-US" dirty="0" smtClean="0">
                <a:hlinkClick r:id="rId5"/>
              </a:rPr>
              <a:t>/</a:t>
            </a:r>
            <a:r>
              <a:rPr lang="en-US" dirty="0" smtClean="0"/>
              <a:t>  </a:t>
            </a:r>
            <a:endParaRPr lang="en-US" dirty="0"/>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9740" r="8322"/>
          <a:stretch/>
        </p:blipFill>
        <p:spPr>
          <a:xfrm>
            <a:off x="354281" y="3062206"/>
            <a:ext cx="1322118" cy="1613535"/>
          </a:xfrm>
          <a:prstGeom prst="rect">
            <a:avLst/>
          </a:prstGeom>
        </p:spPr>
      </p:pic>
      <p:sp>
        <p:nvSpPr>
          <p:cNvPr id="11" name="Rectangle 7"/>
          <p:cNvSpPr>
            <a:spLocks noChangeArrowheads="1"/>
          </p:cNvSpPr>
          <p:nvPr/>
        </p:nvSpPr>
        <p:spPr bwMode="auto">
          <a:xfrm>
            <a:off x="1721224" y="3106973"/>
            <a:ext cx="414641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80000"/>
              </a:lnSpc>
              <a:buNone/>
            </a:pPr>
            <a:r>
              <a:rPr lang="en-US" altLang="en-US" sz="2000" b="1" dirty="0" smtClean="0">
                <a:solidFill>
                  <a:srgbClr val="008000"/>
                </a:solidFill>
                <a:cs typeface="Arial" panose="020B0604020202020204" pitchFamily="34" charset="0"/>
              </a:rPr>
              <a:t>Allison </a:t>
            </a:r>
            <a:r>
              <a:rPr lang="en-US" altLang="en-US" sz="2000" b="1" dirty="0">
                <a:solidFill>
                  <a:srgbClr val="008000"/>
                </a:solidFill>
                <a:cs typeface="Arial" panose="020B0604020202020204" pitchFamily="34" charset="0"/>
              </a:rPr>
              <a:t>Dunaway</a:t>
            </a:r>
          </a:p>
          <a:p>
            <a:pPr>
              <a:lnSpc>
                <a:spcPct val="80000"/>
              </a:lnSpc>
              <a:buNone/>
            </a:pPr>
            <a:r>
              <a:rPr lang="en-US" altLang="en-US" sz="1800" b="1" dirty="0">
                <a:cs typeface="Arial" panose="020B0604020202020204" pitchFamily="34" charset="0"/>
              </a:rPr>
              <a:t>Virginia </a:t>
            </a:r>
            <a:r>
              <a:rPr lang="en-US" altLang="en-US" sz="1800" b="1" dirty="0" smtClean="0">
                <a:cs typeface="Arial" panose="020B0604020202020204" pitchFamily="34" charset="0"/>
              </a:rPr>
              <a:t>Dept. Environmental Quality</a:t>
            </a:r>
          </a:p>
          <a:p>
            <a:pPr>
              <a:lnSpc>
                <a:spcPct val="80000"/>
              </a:lnSpc>
              <a:buNone/>
            </a:pPr>
            <a:r>
              <a:rPr lang="en-US" altLang="en-US" sz="1800" b="1" dirty="0">
                <a:cs typeface="Arial" panose="020B0604020202020204" pitchFamily="34" charset="0"/>
              </a:rPr>
              <a:t>Glen </a:t>
            </a:r>
            <a:r>
              <a:rPr lang="en-US" altLang="en-US" sz="1800" b="1" dirty="0" smtClean="0">
                <a:cs typeface="Arial" panose="020B0604020202020204" pitchFamily="34" charset="0"/>
              </a:rPr>
              <a:t>Allen, VA</a:t>
            </a:r>
          </a:p>
          <a:p>
            <a:pPr>
              <a:lnSpc>
                <a:spcPct val="80000"/>
              </a:lnSpc>
              <a:buNone/>
            </a:pPr>
            <a:r>
              <a:rPr lang="en-US" altLang="en-US" sz="1800" b="1" dirty="0" smtClean="0">
                <a:cs typeface="Arial" panose="020B0604020202020204" pitchFamily="34" charset="0"/>
              </a:rPr>
              <a:t>804-527-5086</a:t>
            </a:r>
          </a:p>
          <a:p>
            <a:pPr>
              <a:lnSpc>
                <a:spcPct val="80000"/>
              </a:lnSpc>
              <a:buNone/>
            </a:pPr>
            <a:r>
              <a:rPr lang="en-US" altLang="en-US" sz="1800" b="1" dirty="0">
                <a:cs typeface="Arial" panose="020B0604020202020204" pitchFamily="34" charset="0"/>
              </a:rPr>
              <a:t>allison.dunaway@deq.virginia.gov</a:t>
            </a:r>
          </a:p>
        </p:txBody>
      </p:sp>
    </p:spTree>
    <p:extLst>
      <p:ext uri="{BB962C8B-B14F-4D97-AF65-F5344CB8AC3E}">
        <p14:creationId xmlns:p14="http://schemas.microsoft.com/office/powerpoint/2010/main" val="2958892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ITRC-EPA Region 7 - 112403">
  <a:themeElements>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28285</TotalTime>
  <Words>4382</Words>
  <Application>Microsoft Office PowerPoint</Application>
  <PresentationFormat>On-screen Show (4:3)</PresentationFormat>
  <Paragraphs>349</Paragraphs>
  <Slides>35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ＭＳ Ｐゴシック</vt:lpstr>
      <vt:lpstr>Arial</vt:lpstr>
      <vt:lpstr>Calibri Light</vt:lpstr>
      <vt:lpstr>Tahoma</vt:lpstr>
      <vt:lpstr>Times New Roman</vt:lpstr>
      <vt:lpstr>Wingdings</vt:lpstr>
      <vt:lpstr>Wingdings 3</vt:lpstr>
      <vt:lpstr>ITRC-EPA Region 7 - 112403</vt:lpstr>
      <vt:lpstr>Starting Soon: ITRC Panel Event</vt:lpstr>
      <vt:lpstr>ITRC Guidance: Stormwater Best Management Practices Performance Evaluation </vt:lpstr>
      <vt:lpstr>ITRC (www.itrcweb.org) – Shaping the Future of Regulatory Acceptance</vt:lpstr>
      <vt:lpstr>Moderator</vt:lpstr>
      <vt:lpstr>ITRC’s Online Stormwater BMP Guidance Document</vt:lpstr>
      <vt:lpstr>BMP Performance Evaluation Regs</vt:lpstr>
      <vt:lpstr>A Resource for YOU –  Centralized Information Source</vt:lpstr>
      <vt:lpstr>This guidance document does NOT:</vt:lpstr>
      <vt:lpstr>Meet the Panelist</vt:lpstr>
      <vt:lpstr>Meet the Responders  (responding in writing to questions submitted in Q&amp;A pod)</vt:lpstr>
      <vt:lpstr>Panelist</vt:lpstr>
      <vt:lpstr>ITRC’s Online Stormwater BMP Guidance Document</vt:lpstr>
      <vt:lpstr>ITRC’s Online Stormwater BMP Guidance Document</vt:lpstr>
      <vt:lpstr>YOUR QUESTIONS</vt:lpstr>
      <vt:lpstr>Panelist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QUESTIONS</vt:lpstr>
      <vt:lpstr>Panelist</vt:lpstr>
      <vt:lpstr>PowerPoint Presentation</vt:lpstr>
      <vt:lpstr>PowerPoint Presentation</vt:lpstr>
      <vt:lpstr>PowerPoint Presentation</vt:lpstr>
      <vt:lpstr>PowerPoint Presentation</vt:lpstr>
      <vt:lpstr>PowerPoint Presentation</vt:lpstr>
      <vt:lpstr>YOUR QUESTIONS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ITRC’s Internet Training</dc:title>
  <dc:creator>Mary Yelken</dc:creator>
  <cp:lastModifiedBy>Mary Yelken</cp:lastModifiedBy>
  <cp:revision>435</cp:revision>
  <cp:lastPrinted>2019-01-16T19:33:49Z</cp:lastPrinted>
  <dcterms:created xsi:type="dcterms:W3CDTF">2001-12-07T19:17:40Z</dcterms:created>
  <dcterms:modified xsi:type="dcterms:W3CDTF">2019-05-13T17:59:19Z</dcterms:modified>
</cp:coreProperties>
</file>