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97" r:id="rId2"/>
    <p:sldMasterId id="2147483833" r:id="rId3"/>
    <p:sldMasterId id="2147483845" r:id="rId4"/>
    <p:sldMasterId id="2147483857" r:id="rId5"/>
    <p:sldMasterId id="2147483869" r:id="rId6"/>
    <p:sldMasterId id="2147483873" r:id="rId7"/>
    <p:sldMasterId id="2147483885" r:id="rId8"/>
    <p:sldMasterId id="2147483897" r:id="rId9"/>
    <p:sldMasterId id="2147483913" r:id="rId10"/>
  </p:sldMasterIdLst>
  <p:notesMasterIdLst>
    <p:notesMasterId r:id="rId108"/>
  </p:notesMasterIdLst>
  <p:sldIdLst>
    <p:sldId id="284" r:id="rId11"/>
    <p:sldId id="305" r:id="rId12"/>
    <p:sldId id="309" r:id="rId13"/>
    <p:sldId id="368" r:id="rId14"/>
    <p:sldId id="369" r:id="rId15"/>
    <p:sldId id="310" r:id="rId16"/>
    <p:sldId id="363" r:id="rId17"/>
    <p:sldId id="256" r:id="rId18"/>
    <p:sldId id="448" r:id="rId19"/>
    <p:sldId id="449" r:id="rId20"/>
    <p:sldId id="450" r:id="rId21"/>
    <p:sldId id="451" r:id="rId22"/>
    <p:sldId id="452" r:id="rId23"/>
    <p:sldId id="453" r:id="rId24"/>
    <p:sldId id="454" r:id="rId25"/>
    <p:sldId id="455" r:id="rId26"/>
    <p:sldId id="456" r:id="rId27"/>
    <p:sldId id="457" r:id="rId28"/>
    <p:sldId id="257" r:id="rId29"/>
    <p:sldId id="458" r:id="rId30"/>
    <p:sldId id="459" r:id="rId31"/>
    <p:sldId id="460" r:id="rId32"/>
    <p:sldId id="461" r:id="rId33"/>
    <p:sldId id="462" r:id="rId34"/>
    <p:sldId id="463" r:id="rId35"/>
    <p:sldId id="464" r:id="rId36"/>
    <p:sldId id="258" r:id="rId37"/>
    <p:sldId id="465" r:id="rId38"/>
    <p:sldId id="466" r:id="rId39"/>
    <p:sldId id="467" r:id="rId40"/>
    <p:sldId id="468" r:id="rId41"/>
    <p:sldId id="469" r:id="rId42"/>
    <p:sldId id="470" r:id="rId43"/>
    <p:sldId id="471" r:id="rId44"/>
    <p:sldId id="472" r:id="rId45"/>
    <p:sldId id="473" r:id="rId46"/>
    <p:sldId id="364" r:id="rId47"/>
    <p:sldId id="405" r:id="rId48"/>
    <p:sldId id="406" r:id="rId49"/>
    <p:sldId id="260" r:id="rId50"/>
    <p:sldId id="402" r:id="rId51"/>
    <p:sldId id="403" r:id="rId52"/>
    <p:sldId id="404" r:id="rId53"/>
    <p:sldId id="261" r:id="rId54"/>
    <p:sldId id="412" r:id="rId55"/>
    <p:sldId id="413" r:id="rId56"/>
    <p:sldId id="414" r:id="rId57"/>
    <p:sldId id="411" r:id="rId58"/>
    <p:sldId id="407" r:id="rId59"/>
    <p:sldId id="408" r:id="rId60"/>
    <p:sldId id="409" r:id="rId61"/>
    <p:sldId id="410" r:id="rId62"/>
    <p:sldId id="262" r:id="rId63"/>
    <p:sldId id="415" r:id="rId64"/>
    <p:sldId id="416" r:id="rId65"/>
    <p:sldId id="417" r:id="rId66"/>
    <p:sldId id="418" r:id="rId67"/>
    <p:sldId id="419" r:id="rId68"/>
    <p:sldId id="365" r:id="rId69"/>
    <p:sldId id="264" r:id="rId70"/>
    <p:sldId id="474" r:id="rId71"/>
    <p:sldId id="475" r:id="rId72"/>
    <p:sldId id="265" r:id="rId73"/>
    <p:sldId id="476" r:id="rId74"/>
    <p:sldId id="477" r:id="rId75"/>
    <p:sldId id="266" r:id="rId76"/>
    <p:sldId id="478" r:id="rId77"/>
    <p:sldId id="366" r:id="rId78"/>
    <p:sldId id="420" r:id="rId79"/>
    <p:sldId id="421" r:id="rId80"/>
    <p:sldId id="422" r:id="rId81"/>
    <p:sldId id="423" r:id="rId82"/>
    <p:sldId id="424" r:id="rId83"/>
    <p:sldId id="425" r:id="rId84"/>
    <p:sldId id="426" r:id="rId85"/>
    <p:sldId id="427" r:id="rId86"/>
    <p:sldId id="428" r:id="rId87"/>
    <p:sldId id="429" r:id="rId88"/>
    <p:sldId id="430" r:id="rId89"/>
    <p:sldId id="431" r:id="rId90"/>
    <p:sldId id="432" r:id="rId91"/>
    <p:sldId id="433" r:id="rId92"/>
    <p:sldId id="434" r:id="rId93"/>
    <p:sldId id="435" r:id="rId94"/>
    <p:sldId id="436" r:id="rId95"/>
    <p:sldId id="437" r:id="rId96"/>
    <p:sldId id="438" r:id="rId97"/>
    <p:sldId id="439" r:id="rId98"/>
    <p:sldId id="440" r:id="rId99"/>
    <p:sldId id="441" r:id="rId100"/>
    <p:sldId id="442" r:id="rId101"/>
    <p:sldId id="443" r:id="rId102"/>
    <p:sldId id="444" r:id="rId103"/>
    <p:sldId id="445" r:id="rId104"/>
    <p:sldId id="446" r:id="rId105"/>
    <p:sldId id="447" r:id="rId106"/>
    <p:sldId id="313" r:id="rId10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4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B69B"/>
    <a:srgbClr val="C2B2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showGuides="1">
      <p:cViewPr varScale="1">
        <p:scale>
          <a:sx n="105" d="100"/>
          <a:sy n="105" d="100"/>
        </p:scale>
        <p:origin x="120" y="306"/>
      </p:cViewPr>
      <p:guideLst>
        <p:guide orient="horz" pos="264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07" Type="http://schemas.openxmlformats.org/officeDocument/2006/relationships/slide" Target="slides/slide97.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102" Type="http://schemas.openxmlformats.org/officeDocument/2006/relationships/slide" Target="slides/slide92.xml"/><Relationship Id="rId110"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presProps" Target="presProps.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'For chart'!$C$1</c:f>
              <c:strCache>
                <c:ptCount val="1"/>
                <c:pt idx="0">
                  <c:v>$ billions, FY16-20</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'For chart'!$B$2:$B$8</c:f>
              <c:strCache>
                <c:ptCount val="7"/>
                <c:pt idx="0">
                  <c:v>NHPP</c:v>
                </c:pt>
                <c:pt idx="1">
                  <c:v>STBG</c:v>
                </c:pt>
                <c:pt idx="2">
                  <c:v>CMAQ</c:v>
                </c:pt>
                <c:pt idx="3">
                  <c:v>HSIP</c:v>
                </c:pt>
                <c:pt idx="4">
                  <c:v>NHFP</c:v>
                </c:pt>
                <c:pt idx="5">
                  <c:v>Metro planning</c:v>
                </c:pt>
                <c:pt idx="6">
                  <c:v>Grade crossing</c:v>
                </c:pt>
              </c:strCache>
            </c:strRef>
          </c:cat>
          <c:val>
            <c:numRef>
              <c:f>'For chart'!$C$2:$C$8</c:f>
              <c:numCache>
                <c:formatCode>_(* #,##0.0_);_(* \(#,##0.0\);_(* "-"??_);_(@_)</c:formatCode>
                <c:ptCount val="7"/>
                <c:pt idx="0">
                  <c:v>23.279828954999999</c:v>
                </c:pt>
                <c:pt idx="1">
                  <c:v>11.6536165858</c:v>
                </c:pt>
                <c:pt idx="2">
                  <c:v>2.4045465068</c:v>
                </c:pt>
                <c:pt idx="3">
                  <c:v>2.3205787018000001</c:v>
                </c:pt>
                <c:pt idx="4">
                  <c:v>1.2493173954000001</c:v>
                </c:pt>
                <c:pt idx="5">
                  <c:v>0.34341647160000005</c:v>
                </c:pt>
                <c:pt idx="6">
                  <c:v>0.23499999999999999</c:v>
                </c:pt>
              </c:numCache>
            </c:numRef>
          </c:val>
          <c:extLst xmlns:c16r2="http://schemas.microsoft.com/office/drawing/2015/06/chart">
            <c:ext xmlns:c16="http://schemas.microsoft.com/office/drawing/2014/chart" uri="{C3380CC4-5D6E-409C-BE32-E72D297353CC}">
              <c16:uniqueId val="{00000000-B516-46A9-9BAF-18E238883EB1}"/>
            </c:ext>
          </c:extLst>
        </c:ser>
        <c:dLbls>
          <c:showLegendKey val="0"/>
          <c:showVal val="0"/>
          <c:showCatName val="0"/>
          <c:showSerName val="0"/>
          <c:showPercent val="0"/>
          <c:showBubbleSize val="0"/>
        </c:dLbls>
        <c:gapWidth val="100"/>
        <c:axId val="188851480"/>
        <c:axId val="188851872"/>
      </c:barChart>
      <c:catAx>
        <c:axId val="188851480"/>
        <c:scaling>
          <c:orientation val="minMax"/>
        </c:scaling>
        <c:delete val="0"/>
        <c:axPos val="b"/>
        <c:numFmt formatCode="General" sourceLinked="0"/>
        <c:majorTickMark val="out"/>
        <c:minorTickMark val="none"/>
        <c:tickLblPos val="nextTo"/>
        <c:crossAx val="188851872"/>
        <c:crosses val="autoZero"/>
        <c:auto val="1"/>
        <c:lblAlgn val="ctr"/>
        <c:lblOffset val="100"/>
        <c:noMultiLvlLbl val="0"/>
      </c:catAx>
      <c:valAx>
        <c:axId val="188851872"/>
        <c:scaling>
          <c:orientation val="minMax"/>
        </c:scaling>
        <c:delete val="0"/>
        <c:axPos val="l"/>
        <c:numFmt formatCode="_(* #,##0.0_);_(* \(#,##0.0\);_(* &quot;-&quot;??_);_(@_)" sourceLinked="1"/>
        <c:majorTickMark val="out"/>
        <c:minorTickMark val="none"/>
        <c:tickLblPos val="nextTo"/>
        <c:crossAx val="188851480"/>
        <c:crosses val="autoZero"/>
        <c:crossBetween val="between"/>
      </c:valAx>
    </c:plotArea>
    <c:plotVisOnly val="1"/>
    <c:dispBlanksAs val="zero"/>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E43EC8-F170-4781-BB45-6F7F31DC2C62}" type="datetimeFigureOut">
              <a:rPr lang="en-US" smtClean="0"/>
              <a:t>12/14/2016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01F2FC-2044-46AD-B94F-B71DE893D304}" type="slidenum">
              <a:rPr lang="en-US" smtClean="0"/>
              <a:t>‹#›</a:t>
            </a:fld>
            <a:endParaRPr lang="en-US"/>
          </a:p>
        </p:txBody>
      </p:sp>
    </p:spTree>
    <p:extLst>
      <p:ext uri="{BB962C8B-B14F-4D97-AF65-F5344CB8AC3E}">
        <p14:creationId xmlns:p14="http://schemas.microsoft.com/office/powerpoint/2010/main" val="933327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28257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4D18B-D388-49D2-9A59-6479C7B1F0C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0081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apportioned programs are those where the funds are distributed to the States by statutory formula.  About 92% of FHWA funds are apportioned.</a:t>
            </a:r>
          </a:p>
          <a:p>
            <a:endParaRPr lang="en-US" dirty="0"/>
          </a:p>
          <a:p>
            <a:r>
              <a:rPr lang="en-US" dirty="0"/>
              <a:t>National Highway Performance Program (NHPP) – funds for the construction and improvement of the National Highway System</a:t>
            </a:r>
          </a:p>
          <a:p>
            <a:endParaRPr lang="en-US" dirty="0"/>
          </a:p>
          <a:p>
            <a:r>
              <a:rPr lang="en-US" dirty="0"/>
              <a:t>Surface Transportation Block Grant Program (STBG) – flexible funds for Federal-aid highways, bridge rehab or replacement or safety project on any public road or for public transportation.  Also eligible are Transportation Alternatives and Recreational Trails.</a:t>
            </a:r>
          </a:p>
          <a:p>
            <a:endParaRPr lang="en-US" dirty="0"/>
          </a:p>
          <a:p>
            <a:r>
              <a:rPr lang="en-US" dirty="0"/>
              <a:t>Congestion Mitigation and Air Quality Improvement Program (CMAQ) – funds transportation projects or programs that will contribute to attainment or maintenance of air quality standards for ozone, CO, and particulate matter.</a:t>
            </a:r>
          </a:p>
          <a:p>
            <a:endParaRPr lang="en-US" dirty="0"/>
          </a:p>
          <a:p>
            <a:r>
              <a:rPr lang="en-US" dirty="0"/>
              <a:t>Highway Safety Improvement Program (HSIP) – fund to be invested under a data-driven State Strategic Highway Safety Plan to improve safety on any public road.</a:t>
            </a:r>
          </a:p>
          <a:p>
            <a:endParaRPr lang="en-US" dirty="0"/>
          </a:p>
          <a:p>
            <a:r>
              <a:rPr lang="en-US" dirty="0"/>
              <a:t>National Highway Freight Program (NHFP) – a new formula program for the improvement of the National Highway Freight Network</a:t>
            </a:r>
          </a:p>
          <a:p>
            <a:endParaRPr lang="en-US" dirty="0"/>
          </a:p>
          <a:p>
            <a:r>
              <a:rPr lang="en-US" dirty="0"/>
              <a:t>Metropolitan Planning – funds the transportation planning  expenses of metropolitan planning organizations  </a:t>
            </a:r>
          </a:p>
          <a:p>
            <a:endParaRPr lang="en-US" dirty="0"/>
          </a:p>
          <a:p>
            <a:r>
              <a:rPr lang="en-US" dirty="0"/>
              <a:t>Rail-Highway Grade Crossing Program – to improve safety at rail-highway grade crossings.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4D18B-D388-49D2-9A59-6479C7B1F0C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2640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 has a $25 Billion grant portfolio, with the vast majority of Rail Program grants funding High Speed Rail and Amtrak operations and capital programs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4D18B-D388-49D2-9A59-6479C7B1F0C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9665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4D18B-D388-49D2-9A59-6479C7B1F0C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9323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sz="1200" b="1" dirty="0"/>
              <a:t>WHAT</a:t>
            </a:r>
          </a:p>
          <a:p>
            <a:pPr marL="342900" indent="-342900">
              <a:buFont typeface="Arial" pitchFamily="34" charset="0"/>
              <a:buChar char="•"/>
            </a:pPr>
            <a:r>
              <a:rPr lang="en-US" sz="1200" b="1" dirty="0"/>
              <a:t>Tr</a:t>
            </a:r>
            <a:r>
              <a:rPr lang="en-US" sz="1200" dirty="0"/>
              <a:t>ansportation </a:t>
            </a:r>
            <a:r>
              <a:rPr lang="en-US" sz="1200" b="1" dirty="0"/>
              <a:t>I</a:t>
            </a:r>
            <a:r>
              <a:rPr lang="en-US" sz="1200" dirty="0"/>
              <a:t>nfrastructure </a:t>
            </a:r>
            <a:r>
              <a:rPr lang="en-US" sz="1200" b="1" dirty="0"/>
              <a:t>F</a:t>
            </a:r>
            <a:r>
              <a:rPr lang="en-US" sz="1200" dirty="0"/>
              <a:t>inance and </a:t>
            </a:r>
            <a:r>
              <a:rPr lang="en-US" sz="1200" b="1" dirty="0"/>
              <a:t>I</a:t>
            </a:r>
            <a:r>
              <a:rPr lang="en-US" sz="1200" dirty="0"/>
              <a:t>nnovation </a:t>
            </a:r>
            <a:r>
              <a:rPr lang="en-US" sz="1200" b="1" dirty="0"/>
              <a:t>A</a:t>
            </a:r>
            <a:r>
              <a:rPr lang="en-US" sz="1200" dirty="0"/>
              <a:t>ct = </a:t>
            </a:r>
            <a:r>
              <a:rPr lang="en-US" sz="1200" b="1" dirty="0"/>
              <a:t>TIFIA</a:t>
            </a:r>
            <a:r>
              <a:rPr lang="en-US" sz="1200" dirty="0"/>
              <a:t> </a:t>
            </a:r>
          </a:p>
          <a:p>
            <a:pPr marL="342900" indent="-342900">
              <a:buFont typeface="Arial" pitchFamily="34" charset="0"/>
              <a:buChar char="•"/>
            </a:pPr>
            <a:r>
              <a:rPr lang="en-US" sz="1200" dirty="0"/>
              <a:t>TIFIA credit assistance encourages private investment by offering loans at rates comparable to those available to the public sector </a:t>
            </a:r>
          </a:p>
          <a:p>
            <a:pPr marL="342900" indent="-342900">
              <a:buFont typeface="Arial" pitchFamily="34" charset="0"/>
              <a:buChar char="•"/>
            </a:pPr>
            <a:r>
              <a:rPr lang="en-US" sz="1200" dirty="0"/>
              <a:t>Following the FAST ACT transportation bill that passed in 2015,</a:t>
            </a:r>
            <a:r>
              <a:rPr lang="en-US" sz="1200" baseline="0" dirty="0"/>
              <a:t> TIFIA now has the capacity to provide up to </a:t>
            </a:r>
            <a:r>
              <a:rPr lang="en-US" dirty="0"/>
              <a:t>$$20 billion in credit assistance</a:t>
            </a:r>
            <a:endParaRPr lang="en-US" sz="1200" baseline="0" dirty="0"/>
          </a:p>
          <a:p>
            <a:pPr marL="342900" indent="-342900">
              <a:buFont typeface="Arial" pitchFamily="34" charset="0"/>
              <a:buChar char="•"/>
            </a:pPr>
            <a:endParaRPr lang="en-US" sz="1200" dirty="0"/>
          </a:p>
          <a:p>
            <a:pPr>
              <a:buClr>
                <a:srgbClr val="C00000"/>
              </a:buClr>
              <a:buFont typeface="Wingdings" pitchFamily="2" charset="2"/>
              <a:buNone/>
            </a:pPr>
            <a:r>
              <a:rPr lang="en-US" sz="1200" b="1" dirty="0"/>
              <a:t>WHY</a:t>
            </a:r>
          </a:p>
          <a:p>
            <a:pPr marL="338751" indent="-338751">
              <a:buClr>
                <a:srgbClr val="C00000"/>
              </a:buClr>
              <a:buFont typeface="Arial" pitchFamily="34" charset="0"/>
              <a:buChar char="•"/>
            </a:pPr>
            <a:r>
              <a:rPr lang="en-US" dirty="0"/>
              <a:t>Facilitates </a:t>
            </a:r>
            <a:r>
              <a:rPr lang="en-US" sz="1200" dirty="0"/>
              <a:t>new revenue streams and private investment</a:t>
            </a:r>
          </a:p>
          <a:p>
            <a:pPr marL="338751" indent="-338751">
              <a:buClr>
                <a:srgbClr val="C00000"/>
              </a:buClr>
              <a:buFont typeface="Arial" pitchFamily="34" charset="0"/>
              <a:buChar char="•"/>
            </a:pPr>
            <a:r>
              <a:rPr lang="en-US" sz="1200" dirty="0"/>
              <a:t>Provides low interest rates and flexible repayment terms</a:t>
            </a:r>
          </a:p>
          <a:p>
            <a:pPr marL="338751" indent="-338751">
              <a:buClr>
                <a:srgbClr val="C00000"/>
              </a:buClr>
              <a:buFont typeface="Arial" pitchFamily="34" charset="0"/>
              <a:buChar char="•"/>
            </a:pPr>
            <a:r>
              <a:rPr lang="en-US" sz="1200" dirty="0"/>
              <a:t>Federal</a:t>
            </a:r>
            <a:r>
              <a:rPr lang="en-US" sz="1200" baseline="0" dirty="0"/>
              <a:t> government can serve as f</a:t>
            </a:r>
            <a:r>
              <a:rPr lang="en-US" sz="1200" dirty="0"/>
              <a:t>lexible, patient investor</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4D18B-D388-49D2-9A59-6479C7B1F0C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7060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dirty="0"/>
          </a:p>
          <a:p>
            <a:endParaRPr lang="en-US" b="1" dirty="0"/>
          </a:p>
          <a:p>
            <a:r>
              <a:rPr lang="en-US" sz="1200" b="1" dirty="0"/>
              <a:t>WHAT</a:t>
            </a:r>
          </a:p>
          <a:p>
            <a:pPr marL="171450" indent="-171450">
              <a:buFont typeface="Arial" pitchFamily="34" charset="0"/>
              <a:buChar char="•"/>
            </a:pPr>
            <a:r>
              <a:rPr lang="en-US" sz="1200" b="1" dirty="0"/>
              <a:t>P</a:t>
            </a:r>
            <a:r>
              <a:rPr lang="en-US" sz="1200" dirty="0"/>
              <a:t>rivate </a:t>
            </a:r>
            <a:r>
              <a:rPr lang="en-US" sz="1200" b="1" dirty="0"/>
              <a:t>A</a:t>
            </a:r>
            <a:r>
              <a:rPr lang="en-US" sz="1200" dirty="0"/>
              <a:t>ctivity </a:t>
            </a:r>
            <a:r>
              <a:rPr lang="en-US" sz="1200" b="1" dirty="0"/>
              <a:t>B</a:t>
            </a:r>
            <a:r>
              <a:rPr lang="en-US" sz="1200" dirty="0"/>
              <a:t>onds = </a:t>
            </a:r>
            <a:r>
              <a:rPr lang="en-US" sz="1200" b="1" dirty="0"/>
              <a:t>PABs</a:t>
            </a:r>
          </a:p>
          <a:p>
            <a:pPr marL="171450" indent="-171450">
              <a:buFont typeface="Arial" pitchFamily="34" charset="0"/>
              <a:buChar char="•"/>
            </a:pPr>
            <a:r>
              <a:rPr lang="en-US" sz="1200" dirty="0"/>
              <a:t>Private</a:t>
            </a:r>
            <a:r>
              <a:rPr lang="en-US" sz="1200" baseline="0" dirty="0"/>
              <a:t> Activity Bonds (PABs) are tax-exempt bonds for projects with private investment. </a:t>
            </a:r>
          </a:p>
          <a:p>
            <a:endParaRPr lang="en-US" sz="1200" b="1" baseline="0" dirty="0"/>
          </a:p>
          <a:p>
            <a:r>
              <a:rPr lang="en-US" sz="1200" b="1" baseline="0" dirty="0"/>
              <a:t>WHY</a:t>
            </a:r>
          </a:p>
          <a:p>
            <a:pPr marL="171450" indent="-171450">
              <a:buFont typeface="Arial" pitchFamily="34" charset="0"/>
              <a:buChar char="•"/>
            </a:pPr>
            <a:r>
              <a:rPr lang="en-US" sz="1200" baseline="0" dirty="0"/>
              <a:t>PABs serve to lower the cost of capital to the private sector and therefore encourage their investment.</a:t>
            </a:r>
          </a:p>
          <a:p>
            <a:pPr marL="171450" indent="-171450">
              <a:buFont typeface="Arial" pitchFamily="34" charset="0"/>
              <a:buChar char="•"/>
            </a:pPr>
            <a:r>
              <a:rPr lang="en-US" dirty="0"/>
              <a:t>PABs are often used within a P3 structure to provide lower cost capital to the private sector.</a:t>
            </a:r>
            <a:endParaRPr lang="en-US" sz="1200" baseline="0" dirty="0"/>
          </a:p>
          <a:p>
            <a:pPr marL="171450" indent="-171450">
              <a:buFont typeface="Arial" pitchFamily="34" charset="0"/>
              <a:buChar char="•"/>
            </a:pPr>
            <a:endParaRPr lang="en-US" sz="3200" baseline="0" dirty="0"/>
          </a:p>
          <a:p>
            <a:pPr marL="0" indent="0">
              <a:buFont typeface="Arial" pitchFamily="34" charset="0"/>
              <a:buNone/>
            </a:pPr>
            <a:endParaRPr lang="en-US" sz="3200" baseline="0"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4D18B-D388-49D2-9A59-6479C7B1F0C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4824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4D18B-D388-49D2-9A59-6479C7B1F0C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0103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j-lt"/>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948D6E-49AF-42E2-B83E-C452D46DFAA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0277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948D6E-49AF-42E2-B83E-C452D46DFAA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8738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4D18B-D388-49D2-9A59-6479C7B1F0C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1755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47795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0188" y="425450"/>
            <a:ext cx="3840162" cy="2879725"/>
          </a:xfrm>
        </p:spPr>
      </p:sp>
      <p:sp>
        <p:nvSpPr>
          <p:cNvPr id="3" name="Notes Placeholder 2"/>
          <p:cNvSpPr>
            <a:spLocks noGrp="1"/>
          </p:cNvSpPr>
          <p:nvPr>
            <p:ph type="body" idx="1"/>
          </p:nvPr>
        </p:nvSpPr>
        <p:spPr>
          <a:xfrm>
            <a:off x="701040" y="3505200"/>
            <a:ext cx="5608320" cy="4820653"/>
          </a:xfrm>
        </p:spPr>
        <p:txBody>
          <a:bodyPr/>
          <a:lstStyle/>
          <a:p>
            <a:r>
              <a:rPr lang="en-US" sz="1600" b="1" dirty="0"/>
              <a:t>The short answer is “Call the Build America Bureau,” but I’ll provide some context.  In 2015, Secretary Foxx released a thirty year framework</a:t>
            </a:r>
            <a:r>
              <a:rPr lang="en-US" sz="1600" b="1" baseline="0" dirty="0"/>
              <a:t> called “Beyond Traffic.”  This paper l</a:t>
            </a:r>
            <a:r>
              <a:rPr lang="en-US" sz="1600" b="1" dirty="0"/>
              <a:t>ooks at the latest data and anticipates the trends and choices facing our transportation system over the next three decades. I</a:t>
            </a:r>
            <a:r>
              <a:rPr lang="en-US" sz="1600" b="1" baseline="0" dirty="0"/>
              <a:t>f we fail to invest in its transportation infrastructure despite projections for population growth, peak congestion, and increased freight and trade flows the future will mean stranded commuters, congested ports, and failing bridges and tunnels. </a:t>
            </a:r>
          </a:p>
          <a:p>
            <a:endParaRPr lang="en-US" sz="1600" b="1" baseline="0" dirty="0"/>
          </a:p>
          <a:p>
            <a:r>
              <a:rPr lang="en-US" sz="1600" b="1" baseline="0" dirty="0"/>
              <a:t>If we’re going to continue to grow economically and leave an infrastructure system better than we’ve inherited, we have to plan for these challenges today. We have the opportunity to build world class transportation infrastructure. A system that moves people and goods safely, quickly, and maybe even in style.  </a:t>
            </a:r>
          </a:p>
          <a:p>
            <a:endParaRPr lang="en-US" sz="1600" b="1" baseline="0" dirty="0"/>
          </a:p>
          <a:p>
            <a:r>
              <a:rPr lang="en-US" sz="1600" b="1" baseline="0" dirty="0"/>
              <a:t>However, making those investments is not an easy task….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4D18B-D388-49D2-9A59-6479C7B1F0C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2604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1975" y="115888"/>
            <a:ext cx="3400425" cy="2551112"/>
          </a:xfrm>
        </p:spPr>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4D18B-D388-49D2-9A59-6479C7B1F0C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Notes Placeholder 2"/>
          <p:cNvSpPr>
            <a:spLocks noGrp="1"/>
          </p:cNvSpPr>
          <p:nvPr>
            <p:ph type="body" sz="quarter" idx="11"/>
          </p:nvPr>
        </p:nvSpPr>
        <p:spPr>
          <a:xfrm>
            <a:off x="765209" y="2826740"/>
            <a:ext cx="5608320" cy="6163648"/>
          </a:xfrm>
        </p:spPr>
        <p:txBody>
          <a:bodyPr/>
          <a:lstStyle/>
          <a:p>
            <a:pPr defTabSz="931717">
              <a:defRPr/>
            </a:pPr>
            <a:r>
              <a:rPr lang="en-US" sz="1400" b="1" dirty="0"/>
              <a:t>The fact is that financing and funding infrastructure has become more difficult than actually building it and many steps need to be taken before the first shovel goes into the ground for any given project. </a:t>
            </a:r>
            <a:r>
              <a:rPr lang="en-US" sz="1400" b="1" baseline="0" dirty="0"/>
              <a:t> </a:t>
            </a:r>
            <a:r>
              <a:rPr lang="en-US" sz="1400" b="1" dirty="0"/>
              <a:t>Project sponsors have to:</a:t>
            </a:r>
            <a:br>
              <a:rPr lang="en-US" sz="1400" b="1" dirty="0"/>
            </a:br>
            <a:endParaRPr lang="en-US" sz="1400" b="1" dirty="0"/>
          </a:p>
          <a:p>
            <a:pPr marL="174697" indent="-174697">
              <a:buFont typeface="Arial" panose="020B0604020202020204" pitchFamily="34" charset="0"/>
              <a:buChar char="•"/>
            </a:pPr>
            <a:r>
              <a:rPr lang="en-US" sz="1400" b="1" dirty="0"/>
              <a:t>Figure out the permitting and developing process</a:t>
            </a:r>
          </a:p>
          <a:p>
            <a:pPr marL="174697" indent="-174697">
              <a:buFont typeface="Arial" panose="020B0604020202020204" pitchFamily="34" charset="0"/>
              <a:buChar char="•"/>
            </a:pPr>
            <a:r>
              <a:rPr lang="en-US" sz="1400" b="1" dirty="0"/>
              <a:t>Marshall stakeholders to design and develop the project while taking into account the needs of the community</a:t>
            </a:r>
          </a:p>
          <a:p>
            <a:pPr marL="174697" indent="-174697">
              <a:buFont typeface="Arial" panose="020B0604020202020204" pitchFamily="34" charset="0"/>
              <a:buChar char="•"/>
            </a:pPr>
            <a:r>
              <a:rPr lang="en-US" sz="1400" b="1" dirty="0"/>
              <a:t>And figure out how they are going to pay for projects that can cost millions or billions of dollars</a:t>
            </a:r>
          </a:p>
          <a:p>
            <a:endParaRPr lang="en-US" sz="1400" b="1" dirty="0"/>
          </a:p>
          <a:p>
            <a:r>
              <a:rPr lang="en-US" sz="1400" b="1" dirty="0"/>
              <a:t>And, importantly, these problems aren’t due to lack of financing dollars: U.S. DOT has over $50 billion available in Federal credit programs such as TIFIA – and this does not include grant programs like TIGER, FAST Lane and New Starts for transit systems.</a:t>
            </a:r>
          </a:p>
          <a:p>
            <a:endParaRPr lang="en-US" sz="1400" b="1" dirty="0"/>
          </a:p>
          <a:p>
            <a:r>
              <a:rPr lang="en-US" sz="1400" b="1" dirty="0"/>
              <a:t>The problem is many communities either don’t know about these programs, or don’t know how to effectively utilize them because of the complicated regulations, complex credit structures, and the need to coordinate with multiple points of contact within the federal government. </a:t>
            </a:r>
          </a:p>
          <a:p>
            <a:endParaRPr lang="en-US" sz="1400" b="1" dirty="0"/>
          </a:p>
          <a:p>
            <a:r>
              <a:rPr lang="en-US" sz="1400" b="1" dirty="0"/>
              <a:t>On the private side – we have investors ready to jump in – but they have trouble identifying suitable projects, because too few sponsors are willing or knowledgeable enough to engage in public-private-partnerships.</a:t>
            </a:r>
          </a:p>
          <a:p>
            <a:endParaRPr lang="en-US" sz="1400" b="1" dirty="0"/>
          </a:p>
          <a:p>
            <a:r>
              <a:rPr lang="en-US" sz="1400" b="1" dirty="0"/>
              <a:t>We developed the Build America Bureau  to change all this.</a:t>
            </a:r>
          </a:p>
        </p:txBody>
      </p:sp>
    </p:spTree>
    <p:extLst>
      <p:ext uri="{BB962C8B-B14F-4D97-AF65-F5344CB8AC3E}">
        <p14:creationId xmlns:p14="http://schemas.microsoft.com/office/powerpoint/2010/main" val="1939532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7563" y="196850"/>
            <a:ext cx="5086350" cy="3816350"/>
          </a:xfrm>
        </p:spPr>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4D18B-D388-49D2-9A59-6479C7B1F0C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Notes Placeholder 2"/>
          <p:cNvSpPr txBox="1">
            <a:spLocks/>
          </p:cNvSpPr>
          <p:nvPr/>
        </p:nvSpPr>
        <p:spPr>
          <a:xfrm>
            <a:off x="409074" y="4410513"/>
            <a:ext cx="6280484" cy="6510573"/>
          </a:xfrm>
          <a:prstGeom prst="rect">
            <a:avLst/>
          </a:prstGeom>
        </p:spPr>
        <p:txBody>
          <a:bodyPr vert="horz" lIns="93172" tIns="46586" rIns="93172" bIns="46586"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Historical Context:  In 2014, the Department of Transportation came together with other agencies in the Obama Administration to tackle a persistent problem: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Throughout the Federal government, there are countless programs and experts available to help develop  infrastructure – Including Transportation - but often, communities don’t know they’re there or how to use them to finance and accelerate  projects.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Furthermore, private sector firms want to help drive and invest in the development of transportation infrastructure but identifying suitable projects, navigating the entitlement, permitting and credit processes and finding sponsors willing to engage in public private partnerships has been far too cumbersome.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We created the BATIC or the Build America Transportation Investment Center -  in July 2014 - to make the process run more smoothly and drive the development of P3s where they make sense to help build US transportation infrastructure. </a:t>
            </a:r>
          </a:p>
        </p:txBody>
      </p:sp>
    </p:spTree>
    <p:extLst>
      <p:ext uri="{BB962C8B-B14F-4D97-AF65-F5344CB8AC3E}">
        <p14:creationId xmlns:p14="http://schemas.microsoft.com/office/powerpoint/2010/main" val="3913210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3313" y="774700"/>
            <a:ext cx="4648200" cy="3486150"/>
          </a:xfrm>
        </p:spPr>
      </p:sp>
      <p:sp>
        <p:nvSpPr>
          <p:cNvPr id="3" name="Notes Placeholder 2"/>
          <p:cNvSpPr>
            <a:spLocks noGrp="1"/>
          </p:cNvSpPr>
          <p:nvPr>
            <p:ph type="body" idx="1"/>
          </p:nvPr>
        </p:nvSpPr>
        <p:spPr/>
        <p:txBody>
          <a:bodyPr/>
          <a:lstStyle/>
          <a:p>
            <a:pPr defTabSz="931774">
              <a:defRPr/>
            </a:pPr>
            <a:endParaRPr lang="en-US" dirty="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4D18B-D388-49D2-9A59-6479C7B1F0C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6774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2900" y="20638"/>
            <a:ext cx="3678238" cy="2760662"/>
          </a:xfrm>
        </p:spPr>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4D18B-D388-49D2-9A59-6479C7B1F0C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Notes Placeholder 2"/>
          <p:cNvSpPr>
            <a:spLocks noGrp="1"/>
          </p:cNvSpPr>
          <p:nvPr>
            <p:ph type="body" idx="3"/>
          </p:nvPr>
        </p:nvSpPr>
        <p:spPr>
          <a:xfrm>
            <a:off x="267463" y="2863516"/>
            <a:ext cx="6376524" cy="5646821"/>
          </a:xfrm>
        </p:spPr>
        <p:txBody>
          <a:bodyPr/>
          <a:lstStyle/>
          <a:p>
            <a:r>
              <a:rPr lang="en-US" sz="1000" b="1" dirty="0"/>
              <a:t>We are already serving as the single point of contact and coordination for states, municipalities and project sponsors to help develop and build transportation projects.</a:t>
            </a:r>
            <a:br>
              <a:rPr lang="en-US" sz="1000" b="1" dirty="0"/>
            </a:br>
            <a:endParaRPr lang="en-US" sz="1000" b="1" dirty="0"/>
          </a:p>
          <a:p>
            <a:r>
              <a:rPr lang="en-US" sz="1000" b="1" dirty="0"/>
              <a:t>Through the Bureau… </a:t>
            </a:r>
            <a:br>
              <a:rPr lang="en-US" sz="1000" b="1" dirty="0"/>
            </a:br>
            <a:endParaRPr lang="en-US" sz="1000" b="1" dirty="0"/>
          </a:p>
          <a:p>
            <a:pPr marL="228600" indent="-228600">
              <a:buAutoNum type="arabicPeriod"/>
            </a:pPr>
            <a:r>
              <a:rPr lang="en-US" sz="1000" b="1" dirty="0"/>
              <a:t>We are encouraging sponsors to utilize technical assistance on permitting, project delivery and other issues. We’re delivering that assistance through direct consultations and by laying out best practices that can be utilized by both the public and the private sector.</a:t>
            </a:r>
          </a:p>
          <a:p>
            <a:endParaRPr lang="en-US" sz="1000" b="1" dirty="0"/>
          </a:p>
          <a:p>
            <a:pPr marL="228600" indent="-228600">
              <a:buAutoNum type="arabicPeriod" startAt="2"/>
            </a:pPr>
            <a:r>
              <a:rPr lang="en-US" sz="1000" b="1" dirty="0"/>
              <a:t>We are also working to increase access to existing credit programs. We are increasing the number and types of projects that are eligible for credit and working to remove barriers to accessing the programs.</a:t>
            </a:r>
          </a:p>
          <a:p>
            <a:pPr marL="228600" indent="-228600">
              <a:buAutoNum type="arabicPeriod" startAt="2"/>
            </a:pPr>
            <a:endParaRPr lang="en-US" sz="1000" b="1" dirty="0"/>
          </a:p>
          <a:p>
            <a:pPr marL="228600" indent="-228600">
              <a:buAutoNum type="arabicPeriod" startAt="2"/>
            </a:pPr>
            <a:r>
              <a:rPr lang="en-US" sz="1000" b="1" dirty="0"/>
              <a:t>And finally we are making sure that potential applicants – including those in the private sector – know about the tools that we have available. </a:t>
            </a:r>
          </a:p>
          <a:p>
            <a:pPr>
              <a:defRPr/>
            </a:pPr>
            <a:endParaRPr lang="en-US" sz="1000" b="1" dirty="0"/>
          </a:p>
          <a:p>
            <a:pPr>
              <a:defRPr/>
            </a:pPr>
            <a:r>
              <a:rPr lang="en-US" sz="1000" b="1" dirty="0"/>
              <a:t>The first leg of our mission is to EXPAND the use of federal transportation credit programs.</a:t>
            </a:r>
          </a:p>
          <a:p>
            <a:pPr defTabSz="931717">
              <a:defRPr/>
            </a:pPr>
            <a:endParaRPr lang="en-US" sz="1000" b="1" dirty="0"/>
          </a:p>
          <a:p>
            <a:pPr defTabSz="931717">
              <a:defRPr/>
            </a:pPr>
            <a:r>
              <a:rPr lang="en-US" sz="1000" b="1" dirty="0"/>
              <a:t>Why is this important?  As I mentioned, the Bureau’s Credit Programs have $50 billion in loans available.</a:t>
            </a:r>
          </a:p>
          <a:p>
            <a:pPr marL="285750" indent="-285750" defTabSz="931717">
              <a:buFont typeface="Arial" panose="020B0604020202020204" pitchFamily="34" charset="0"/>
              <a:buChar char="•"/>
              <a:defRPr/>
            </a:pPr>
            <a:r>
              <a:rPr lang="en-US" sz="1000" b="1" dirty="0"/>
              <a:t>2.3 percent yesterday</a:t>
            </a:r>
          </a:p>
          <a:p>
            <a:pPr marL="285750" indent="-285750" defTabSz="931717">
              <a:buFont typeface="Arial" panose="020B0604020202020204" pitchFamily="34" charset="0"/>
              <a:buChar char="•"/>
              <a:defRPr/>
            </a:pPr>
            <a:r>
              <a:rPr lang="en-US" sz="1000" b="1" dirty="0"/>
              <a:t>Loans out to 35 years</a:t>
            </a:r>
          </a:p>
          <a:p>
            <a:pPr marL="285750" indent="-285750" defTabSz="931717">
              <a:buFont typeface="Arial" panose="020B0604020202020204" pitchFamily="34" charset="0"/>
              <a:buChar char="•"/>
              <a:defRPr/>
            </a:pPr>
            <a:r>
              <a:rPr lang="en-US" sz="1000" b="1" dirty="0"/>
              <a:t>Defer payments up to 7 years after construction</a:t>
            </a:r>
          </a:p>
          <a:p>
            <a:pPr marL="285750" indent="-285750" defTabSz="931717">
              <a:buFont typeface="Arial" panose="020B0604020202020204" pitchFamily="34" charset="0"/>
              <a:buChar char="•"/>
              <a:defRPr/>
            </a:pPr>
            <a:r>
              <a:rPr lang="en-US" sz="1000" b="1" dirty="0"/>
              <a:t>Structure payment schedule to revenue projections</a:t>
            </a:r>
          </a:p>
          <a:p>
            <a:pPr defTabSz="931717">
              <a:defRPr/>
            </a:pPr>
            <a:endParaRPr lang="en-US" sz="1000" b="1" dirty="0"/>
          </a:p>
          <a:p>
            <a:pPr defTabSz="931717">
              <a:defRPr/>
            </a:pPr>
            <a:r>
              <a:rPr lang="en-US" sz="1000" b="1" dirty="0"/>
              <a:t>This can have a MAJOR impact on US transportation infrastructure.</a:t>
            </a:r>
          </a:p>
          <a:p>
            <a:pPr defTabSz="931717">
              <a:defRPr/>
            </a:pPr>
            <a:r>
              <a:rPr lang="en-US" sz="1000" b="1" dirty="0"/>
              <a:t>_____________________________________________</a:t>
            </a:r>
          </a:p>
          <a:p>
            <a:pPr defTabSz="931717">
              <a:defRPr/>
            </a:pPr>
            <a:endParaRPr lang="en-US" sz="1000" b="1" dirty="0"/>
          </a:p>
          <a:p>
            <a:pPr defTabSz="931717">
              <a:defRPr/>
            </a:pPr>
            <a:r>
              <a:rPr lang="en-US" sz="1000" b="1" dirty="0"/>
              <a:t>The second leg of the mission is to INNOVATE.  We help find  new approaches to project development and funding challenges then  institutionalize technology and best practices to benefit future projects.</a:t>
            </a:r>
          </a:p>
          <a:p>
            <a:pPr defTabSz="931717">
              <a:defRPr/>
            </a:pPr>
            <a:endParaRPr lang="en-US" sz="1000" b="1" dirty="0"/>
          </a:p>
          <a:p>
            <a:pPr defTabSz="931717">
              <a:defRPr/>
            </a:pPr>
            <a:r>
              <a:rPr lang="en-US" sz="1000" b="1" dirty="0"/>
              <a:t>The innovation and </a:t>
            </a:r>
            <a:r>
              <a:rPr lang="en-US" sz="1000" b="1" u="sng" dirty="0"/>
              <a:t>transferability of this innovation </a:t>
            </a:r>
            <a:r>
              <a:rPr lang="en-US" sz="1000" b="1" dirty="0"/>
              <a:t>is critical.  </a:t>
            </a:r>
          </a:p>
          <a:p>
            <a:pPr defTabSz="931717">
              <a:defRPr/>
            </a:pPr>
            <a:endParaRPr lang="en-US" sz="1000" b="1" dirty="0"/>
          </a:p>
          <a:p>
            <a:pPr lvl="0" defTabSz="931717">
              <a:defRPr/>
            </a:pPr>
            <a:r>
              <a:rPr lang="en-US" sz="1000" b="1" dirty="0">
                <a:solidFill>
                  <a:prstClr val="black"/>
                </a:solidFill>
              </a:rPr>
              <a:t>In a partnership with AASHTO, we have established the Build America Institute to help educate and inform project sponsors.  The Institute, combined with our team’s experience, can provide communities with the tools to tackle a wide range of projects and address the numerous roadblocks that can come up in the development and financing of infrastructure projects.</a:t>
            </a:r>
          </a:p>
          <a:p>
            <a:pPr lvl="0" defTabSz="931717">
              <a:defRPr/>
            </a:pPr>
            <a:r>
              <a:rPr lang="en-US" sz="1000" b="1" dirty="0">
                <a:solidFill>
                  <a:prstClr val="black"/>
                </a:solidFill>
              </a:rPr>
              <a:t>_________________________________________________</a:t>
            </a:r>
            <a:br>
              <a:rPr lang="en-US" sz="1000" b="1" dirty="0">
                <a:solidFill>
                  <a:prstClr val="black"/>
                </a:solidFill>
              </a:rPr>
            </a:br>
            <a:endParaRPr lang="en-US" sz="1000" b="1" dirty="0">
              <a:solidFill>
                <a:prstClr val="black"/>
              </a:solidFill>
            </a:endParaRPr>
          </a:p>
          <a:p>
            <a:pPr lvl="0"/>
            <a:r>
              <a:rPr lang="en-US" sz="1000" b="1" dirty="0">
                <a:solidFill>
                  <a:prstClr val="black"/>
                </a:solidFill>
              </a:rPr>
              <a:t>The third leg of the mission is to DELIVER streamlined technical and financial assistance to accelerate project delivery.  </a:t>
            </a:r>
          </a:p>
          <a:p>
            <a:pPr lvl="0"/>
            <a:r>
              <a:rPr lang="en-US" sz="1000" b="1" dirty="0">
                <a:solidFill>
                  <a:prstClr val="black"/>
                </a:solidFill>
              </a:rPr>
              <a:t> </a:t>
            </a:r>
          </a:p>
          <a:p>
            <a:pPr lvl="0"/>
            <a:r>
              <a:rPr lang="en-US" sz="1000" b="1" dirty="0">
                <a:solidFill>
                  <a:prstClr val="black"/>
                </a:solidFill>
              </a:rPr>
              <a:t>By providing a single point of contact for each project and a focus from the highest level of the department, the Build America Bureau can guide projects through every stage of the process.</a:t>
            </a:r>
          </a:p>
          <a:p>
            <a:pPr defTabSz="931717">
              <a:defRPr/>
            </a:pPr>
            <a:endParaRPr lang="en-US" sz="1100" b="1" dirty="0"/>
          </a:p>
          <a:p>
            <a:pPr defTabSz="931717">
              <a:defRPr/>
            </a:pPr>
            <a:endParaRPr lang="en-US" sz="1000" dirty="0"/>
          </a:p>
        </p:txBody>
      </p:sp>
    </p:spTree>
    <p:extLst>
      <p:ext uri="{BB962C8B-B14F-4D97-AF65-F5344CB8AC3E}">
        <p14:creationId xmlns:p14="http://schemas.microsoft.com/office/powerpoint/2010/main" val="3743313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j-lt"/>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4D18B-D388-49D2-9A59-6479C7B1F0C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7289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698500"/>
            <a:ext cx="5037137" cy="3776663"/>
          </a:xfrm>
        </p:spPr>
      </p:sp>
      <p:sp>
        <p:nvSpPr>
          <p:cNvPr id="3" name="Notes Placeholder 2"/>
          <p:cNvSpPr>
            <a:spLocks noGrp="1"/>
          </p:cNvSpPr>
          <p:nvPr>
            <p:ph type="body" idx="1"/>
          </p:nvPr>
        </p:nvSpPr>
        <p:spPr>
          <a:xfrm>
            <a:off x="656122" y="5001089"/>
            <a:ext cx="5608320" cy="3934364"/>
          </a:xfrm>
        </p:spPr>
        <p:txBody>
          <a:bodyPr/>
          <a:lstStyle/>
          <a:p>
            <a:r>
              <a:rPr lang="en-US" sz="1600" b="1" i="0" kern="1200" dirty="0">
                <a:solidFill>
                  <a:schemeClr val="tx1"/>
                </a:solidFill>
                <a:effectLst/>
              </a:rPr>
              <a:t>So the Bureau is in place and many of the staff are already on board and </a:t>
            </a:r>
            <a:r>
              <a:rPr lang="en-US" sz="1600" b="1" dirty="0"/>
              <a:t>we are committed to filling the remaining vacancies as quickly as possible.</a:t>
            </a:r>
          </a:p>
          <a:p>
            <a:endParaRPr lang="en-US" sz="1600" b="1" i="0" kern="1200" dirty="0">
              <a:solidFill>
                <a:schemeClr val="tx1"/>
              </a:solidFill>
              <a:effectLst/>
            </a:endParaRPr>
          </a:p>
          <a:p>
            <a:r>
              <a:rPr lang="en-US" sz="1600" b="1" dirty="0"/>
              <a:t>While the credit programs are now located in-house, we are working hard to make TIFIA and RRIF to streamline and simplify the application processes.</a:t>
            </a:r>
          </a:p>
          <a:p>
            <a:endParaRPr lang="en-US" sz="1600" b="1" i="0" kern="1200" dirty="0">
              <a:solidFill>
                <a:schemeClr val="tx1"/>
              </a:solidFill>
              <a:effectLst/>
            </a:endParaRPr>
          </a:p>
          <a:p>
            <a:r>
              <a:rPr lang="en-US" sz="1600" b="1" dirty="0"/>
              <a:t>We are assembling a Best Practices team to improve the technical assistance available to Project Sponsors, in areas such as:</a:t>
            </a:r>
          </a:p>
          <a:p>
            <a:pPr marL="171450" indent="-171450">
              <a:buFont typeface="Arial" panose="020B0604020202020204" pitchFamily="34" charset="0"/>
              <a:buChar char="•"/>
            </a:pPr>
            <a:r>
              <a:rPr lang="en-US" sz="1600" b="1" i="0" kern="1200" dirty="0">
                <a:solidFill>
                  <a:schemeClr val="tx1"/>
                </a:solidFill>
                <a:effectLst/>
              </a:rPr>
              <a:t>Public-Private Partnerships and Value for Money</a:t>
            </a:r>
          </a:p>
          <a:p>
            <a:pPr marL="171450" indent="-171450">
              <a:buFont typeface="Arial" panose="020B0604020202020204" pitchFamily="34" charset="0"/>
              <a:buChar char="•"/>
            </a:pPr>
            <a:r>
              <a:rPr lang="en-US" sz="1600" b="1" dirty="0"/>
              <a:t>Transit Oriented Development – which might be of interest to many of the folks on this webinar</a:t>
            </a:r>
          </a:p>
          <a:p>
            <a:pPr marL="171450" indent="-171450">
              <a:buFont typeface="Arial" panose="020B0604020202020204" pitchFamily="34" charset="0"/>
              <a:buChar char="•"/>
            </a:pPr>
            <a:r>
              <a:rPr lang="en-US" sz="1600" b="1" i="0" kern="1200" dirty="0">
                <a:solidFill>
                  <a:schemeClr val="tx1"/>
                </a:solidFill>
                <a:effectLst/>
              </a:rPr>
              <a:t>Environmental reviews and permitting</a:t>
            </a:r>
          </a:p>
          <a:p>
            <a:pPr marL="171450" indent="-171450">
              <a:buFont typeface="Arial" panose="020B0604020202020204" pitchFamily="34" charset="0"/>
              <a:buChar char="•"/>
            </a:pPr>
            <a:endParaRPr lang="en-US" sz="1600"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4D18B-D388-49D2-9A59-6479C7B1F0C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9247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rPr>
              <a:t>I’d also like to mention a few </a:t>
            </a:r>
            <a:r>
              <a:rPr lang="en-US" sz="1800" b="1" dirty="0"/>
              <a:t>resources we have available to help project sponsors understand some of the best practices and techniques that can help in early project development.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kern="1200" dirty="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t>One is the </a:t>
            </a:r>
            <a:r>
              <a:rPr lang="en-US" sz="1800" b="1" kern="1200" dirty="0">
                <a:solidFill>
                  <a:schemeClr val="tx1"/>
                </a:solidFill>
                <a:effectLst/>
              </a:rPr>
              <a:t>BATIC Institute, which will become the Build America Institute shortly.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kern="1200" dirty="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rPr>
              <a:t>And also, within the Bureau we have</a:t>
            </a:r>
            <a:br>
              <a:rPr lang="en-US" sz="1800" b="1" kern="1200" dirty="0">
                <a:solidFill>
                  <a:schemeClr val="tx1"/>
                </a:solidFill>
                <a:effectLst/>
              </a:rPr>
            </a:br>
            <a:endParaRPr lang="en-US" sz="1800" b="1" kern="1200" dirty="0">
              <a:solidFill>
                <a:schemeClr val="tx1"/>
              </a:solidFill>
              <a:effectLst/>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kern="1200" dirty="0">
                <a:solidFill>
                  <a:schemeClr val="tx1"/>
                </a:solidFill>
                <a:effectLst/>
              </a:rPr>
              <a:t>Continuing</a:t>
            </a:r>
            <a:r>
              <a:rPr lang="en-US" sz="1800" b="1" kern="1200" baseline="0" dirty="0">
                <a:solidFill>
                  <a:schemeClr val="tx1"/>
                </a:solidFill>
                <a:effectLst/>
              </a:rPr>
              <a:t> Guidance on FAST Act changes</a:t>
            </a:r>
            <a:r>
              <a:rPr lang="en-US" sz="1800" b="1" kern="1200" dirty="0">
                <a:solidFill>
                  <a:schemeClr val="tx1"/>
                </a:solidFill>
                <a:effectLst/>
              </a:rPr>
              <a:t> and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1" kern="1200" baseline="0" dirty="0">
              <a:solidFill>
                <a:schemeClr val="tx1"/>
              </a:solidFill>
              <a:effectLst/>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kern="1200" baseline="0" dirty="0">
                <a:solidFill>
                  <a:schemeClr val="tx1"/>
                </a:solidFill>
                <a:effectLst/>
              </a:rPr>
              <a:t>Several Best Practices Papers that</a:t>
            </a:r>
            <a:r>
              <a:rPr lang="en-US" sz="1800" b="1" kern="1200" dirty="0">
                <a:solidFill>
                  <a:schemeClr val="tx1"/>
                </a:solidFill>
                <a:effectLst/>
              </a:rPr>
              <a:t> can help in the development of public private partnerships</a:t>
            </a:r>
            <a:endParaRPr lang="en-US" sz="1800" b="1"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4D18B-D388-49D2-9A59-6479C7B1F0C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4017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0050" y="249238"/>
            <a:ext cx="3781425" cy="2836862"/>
          </a:xfrm>
        </p:spPr>
      </p:sp>
      <p:sp>
        <p:nvSpPr>
          <p:cNvPr id="3" name="Notes Placeholder 2"/>
          <p:cNvSpPr>
            <a:spLocks noGrp="1"/>
          </p:cNvSpPr>
          <p:nvPr>
            <p:ph type="body" idx="1"/>
          </p:nvPr>
        </p:nvSpPr>
        <p:spPr>
          <a:xfrm>
            <a:off x="501706" y="3077693"/>
            <a:ext cx="5880482" cy="5392539"/>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t>I</a:t>
            </a:r>
            <a:r>
              <a:rPr lang="en-US" sz="1800" b="1" kern="1200" dirty="0">
                <a:solidFill>
                  <a:schemeClr val="tx1"/>
                </a:solidFill>
                <a:effectLst/>
              </a:rPr>
              <a:t>n closing, let me say that </a:t>
            </a:r>
            <a:r>
              <a:rPr lang="en-US" sz="1800" b="1" dirty="0"/>
              <a:t>the Build America Bureau can be an excellent asset and</a:t>
            </a:r>
            <a:r>
              <a:rPr lang="en-US" sz="1800" b="1" baseline="0" dirty="0"/>
              <a:t> partner to communities as they seek to </a:t>
            </a:r>
            <a:r>
              <a:rPr lang="en-US" sz="1800" b="1" dirty="0"/>
              <a:t>modernize and expand their transportation infrastructure.</a:t>
            </a:r>
            <a:endParaRPr lang="en-US" sz="1800" b="1" kern="1200" dirty="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p>
          <a:p>
            <a:pPr marR="0" algn="l" defTabSz="914400" rtl="0" eaLnBrk="1" fontAlgn="auto" latinLnBrk="0" hangingPunct="1">
              <a:lnSpc>
                <a:spcPct val="100000"/>
              </a:lnSpc>
              <a:spcBef>
                <a:spcPts val="0"/>
              </a:spcBef>
              <a:spcAft>
                <a:spcPts val="0"/>
              </a:spcAft>
              <a:buClrTx/>
              <a:buSzTx/>
              <a:tabLst/>
              <a:defRPr/>
            </a:pPr>
            <a:r>
              <a:rPr lang="en-US" sz="1800" b="1" kern="1200" dirty="0">
                <a:solidFill>
                  <a:schemeClr val="tx1"/>
                </a:solidFill>
                <a:effectLst/>
              </a:rPr>
              <a:t>The establishment of the Bureau, along with:</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t>Increased access to low-cost credit;</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kern="1200" dirty="0">
                <a:solidFill>
                  <a:schemeClr val="tx1"/>
                </a:solidFill>
                <a:effectLst/>
              </a:rPr>
              <a:t>New authority to </a:t>
            </a:r>
            <a:r>
              <a:rPr lang="en-US" sz="1800" b="1" dirty="0"/>
              <a:t>finance Transit Oriented Development;</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kern="1200" dirty="0">
                <a:solidFill>
                  <a:schemeClr val="tx1"/>
                </a:solidFill>
                <a:effectLst/>
              </a:rPr>
              <a:t>To finance smaller projects at the local level,</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t>To capture expertise and capital through Public Private Partnerships, and;</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kern="1200" dirty="0">
                <a:solidFill>
                  <a:schemeClr val="tx1"/>
                </a:solidFill>
                <a:effectLst/>
              </a:rPr>
              <a:t>The ability of the Bureau to serve as your one-stop shop</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1" dirty="0"/>
          </a:p>
          <a:p>
            <a:pPr marR="0" algn="l" defTabSz="914400" rtl="0" eaLnBrk="1" fontAlgn="auto" latinLnBrk="0" hangingPunct="1">
              <a:lnSpc>
                <a:spcPct val="100000"/>
              </a:lnSpc>
              <a:spcBef>
                <a:spcPts val="0"/>
              </a:spcBef>
              <a:spcAft>
                <a:spcPts val="0"/>
              </a:spcAft>
              <a:buClrTx/>
              <a:buSzTx/>
              <a:tabLst/>
              <a:defRPr/>
            </a:pPr>
            <a:r>
              <a:rPr lang="en-US" sz="1800" b="1" dirty="0"/>
              <a:t>Can make a real difference in delivering more good transportation projects in your states and municipalities.</a:t>
            </a:r>
          </a:p>
          <a:p>
            <a:pPr lvl="0"/>
            <a:endParaRPr lang="en-US" sz="1800" b="1" dirty="0">
              <a:solidFill>
                <a:prstClr val="black"/>
              </a:solidFill>
            </a:endParaRPr>
          </a:p>
          <a:p>
            <a:pPr lvl="0"/>
            <a:r>
              <a:rPr lang="en-US" sz="1800" b="1" dirty="0">
                <a:solidFill>
                  <a:prstClr val="black"/>
                </a:solidFill>
              </a:rPr>
              <a:t>Thank you for the opportunity to talk to you about this exciting new organization.</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4D18B-D388-49D2-9A59-6479C7B1F0C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6239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611"/>
              </a:spcAft>
              <a:buClr>
                <a:srgbClr val="003366"/>
              </a:buClr>
            </a:pPr>
            <a:r>
              <a:rPr lang="en-US" sz="1600" b="1" dirty="0">
                <a:solidFill>
                  <a:prstClr val="black"/>
                </a:solidFill>
              </a:rPr>
              <a:t>A Think and Do Tank</a:t>
            </a:r>
          </a:p>
          <a:p>
            <a:pPr marL="186355" indent="-291179">
              <a:spcAft>
                <a:spcPts val="1223"/>
              </a:spcAft>
              <a:buClr>
                <a:srgbClr val="003366"/>
              </a:buClr>
              <a:buFont typeface="Wingdings" panose="05000000000000000000" pitchFamily="2" charset="2"/>
              <a:buChar char="§"/>
            </a:pPr>
            <a:r>
              <a:rPr lang="en-US" dirty="0">
                <a:solidFill>
                  <a:prstClr val="black"/>
                </a:solidFill>
              </a:rPr>
              <a:t>Launched on January 16, 2015.</a:t>
            </a:r>
          </a:p>
          <a:p>
            <a:pPr marL="186355" indent="-291179">
              <a:spcAft>
                <a:spcPts val="1223"/>
              </a:spcAft>
              <a:buClr>
                <a:srgbClr val="003366"/>
              </a:buClr>
              <a:buFont typeface="Wingdings" panose="05000000000000000000" pitchFamily="2" charset="2"/>
              <a:buChar char="§"/>
            </a:pPr>
            <a:r>
              <a:rPr lang="en-US" dirty="0">
                <a:solidFill>
                  <a:prstClr val="black"/>
                </a:solidFill>
              </a:rPr>
              <a:t>Focus on drinking water, wastewater, and stormwater – financing sustainable and resilient infrastructure.</a:t>
            </a:r>
          </a:p>
          <a:p>
            <a:pPr marL="186355" indent="-291179">
              <a:spcAft>
                <a:spcPts val="1223"/>
              </a:spcAft>
              <a:buClr>
                <a:srgbClr val="003366"/>
              </a:buClr>
              <a:buFont typeface="Wingdings" panose="05000000000000000000" pitchFamily="2" charset="2"/>
              <a:buChar char="§"/>
            </a:pPr>
            <a:r>
              <a:rPr lang="en-US" dirty="0">
                <a:solidFill>
                  <a:prstClr val="black"/>
                </a:solidFill>
              </a:rPr>
              <a:t>Provide innovative financing and technical guidance to communities and stakeholders.</a:t>
            </a:r>
          </a:p>
          <a:p>
            <a:pPr marL="186355" indent="-291179">
              <a:spcAft>
                <a:spcPts val="1223"/>
              </a:spcAft>
              <a:buClr>
                <a:srgbClr val="003366"/>
              </a:buClr>
              <a:buFont typeface="Wingdings" panose="05000000000000000000" pitchFamily="2" charset="2"/>
              <a:buChar char="§"/>
            </a:pPr>
            <a:r>
              <a:rPr lang="en-US" dirty="0">
                <a:solidFill>
                  <a:prstClr val="black"/>
                </a:solidFill>
              </a:rPr>
              <a:t>Work includes advising, convening, facilitating peer-to-peer learning opportunities, and providing access to information to share community models of financial and partnership success.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B7C63-8201-4074-AE1D-B089400AA5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000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highlight a few of the larger programs that are often used in conjunction with other sources of funding</a:t>
            </a:r>
            <a:r>
              <a:rPr lang="en-US" baseline="0" dirty="0"/>
              <a:t> to advance infrastructure projects, and touch on some of the mode-specific grant programs and resources available.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4D18B-D388-49D2-9A59-6479C7B1F0C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72032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pPr>
            <a:r>
              <a:rPr lang="en-US" dirty="0">
                <a:latin typeface="Tw Cen MT" panose="020B0602020104020603" pitchFamily="34" charset="0"/>
              </a:rPr>
              <a:t>The SRFs have much to offer communities in need</a:t>
            </a:r>
          </a:p>
          <a:p>
            <a:pPr lvl="0">
              <a:lnSpc>
                <a:spcPct val="100000"/>
              </a:lnSpc>
            </a:pPr>
            <a:r>
              <a:rPr lang="en-US" dirty="0">
                <a:latin typeface="Tw Cen MT" panose="020B0602020104020603" pitchFamily="34" charset="0"/>
              </a:rPr>
              <a:t>Can set interest rates as low as 0%</a:t>
            </a:r>
          </a:p>
          <a:p>
            <a:r>
              <a:rPr lang="en-US" sz="2000" b="1" dirty="0">
                <a:solidFill>
                  <a:schemeClr val="tx2"/>
                </a:solidFill>
                <a:latin typeface="Calibri" panose="020F0502020204030204" pitchFamily="34" charset="0"/>
              </a:rPr>
              <a:t>Loans </a:t>
            </a:r>
            <a:r>
              <a:rPr lang="en-US" sz="2000" b="1" dirty="0">
                <a:solidFill>
                  <a:schemeClr val="tx1"/>
                </a:solidFill>
                <a:latin typeface="Calibri" panose="020F0502020204030204" pitchFamily="34" charset="0"/>
              </a:rPr>
              <a:t>at or below market interest rate </a:t>
            </a:r>
            <a:r>
              <a:rPr lang="en-US" sz="2000" dirty="0">
                <a:solidFill>
                  <a:schemeClr val="tx1"/>
                </a:solidFill>
                <a:latin typeface="Calibri" panose="020F0502020204030204" pitchFamily="34" charset="0"/>
              </a:rPr>
              <a:t>with repayment terms of:</a:t>
            </a:r>
          </a:p>
          <a:p>
            <a:pPr lvl="3"/>
            <a:r>
              <a:rPr lang="en-US" sz="2000" dirty="0">
                <a:solidFill>
                  <a:schemeClr val="tx1"/>
                </a:solidFill>
                <a:latin typeface="Calibri" panose="020F0502020204030204" pitchFamily="34" charset="0"/>
              </a:rPr>
              <a:t>- DWSRF:  generally 20 years, 30 for disadvantaged communities</a:t>
            </a:r>
          </a:p>
          <a:p>
            <a:pPr lvl="3"/>
            <a:r>
              <a:rPr lang="en-US" sz="2000" dirty="0">
                <a:solidFill>
                  <a:schemeClr val="tx1"/>
                </a:solidFill>
                <a:latin typeface="Calibri" panose="020F0502020204030204" pitchFamily="34" charset="0"/>
              </a:rPr>
              <a:t>- CWSRF:  up to 30 years or useful life, whichever is less</a:t>
            </a:r>
          </a:p>
          <a:p>
            <a:r>
              <a:rPr lang="en-US" sz="2000" b="1" dirty="0">
                <a:solidFill>
                  <a:schemeClr val="tx1"/>
                </a:solidFill>
                <a:latin typeface="Calibri" panose="020F0502020204030204" pitchFamily="34" charset="0"/>
              </a:rPr>
              <a:t>Buy or refinance local debt obligations</a:t>
            </a:r>
            <a:r>
              <a:rPr lang="en-US" sz="2000" dirty="0">
                <a:solidFill>
                  <a:schemeClr val="tx1"/>
                </a:solidFill>
                <a:latin typeface="Calibri" panose="020F0502020204030204" pitchFamily="34" charset="0"/>
              </a:rPr>
              <a:t> (refinance terms up to 30 years for both SRFs)</a:t>
            </a:r>
          </a:p>
          <a:p>
            <a:r>
              <a:rPr lang="en-US" sz="2000" b="1" dirty="0">
                <a:latin typeface="Calibri" panose="020F0502020204030204" pitchFamily="34" charset="0"/>
              </a:rPr>
              <a:t>Insurance or guarantees </a:t>
            </a:r>
            <a:r>
              <a:rPr lang="en-US" sz="2000" dirty="0">
                <a:latin typeface="Calibri" panose="020F0502020204030204" pitchFamily="34" charset="0"/>
              </a:rPr>
              <a:t>for local debt obligations</a:t>
            </a:r>
          </a:p>
          <a:p>
            <a:r>
              <a:rPr lang="en-US" sz="2000" b="1" dirty="0">
                <a:latin typeface="Calibri" panose="020F0502020204030204" pitchFamily="34" charset="0"/>
              </a:rPr>
              <a:t>Additional subsidy </a:t>
            </a:r>
            <a:r>
              <a:rPr lang="en-US" sz="2000" dirty="0">
                <a:latin typeface="Calibri" panose="020F0502020204030204" pitchFamily="34" charset="0"/>
              </a:rPr>
              <a:t>as grants, principal forgiveness or negative interest rates (</a:t>
            </a:r>
            <a:r>
              <a:rPr lang="en-US" sz="2000" dirty="0">
                <a:solidFill>
                  <a:schemeClr val="tx1"/>
                </a:solidFill>
                <a:latin typeface="Calibri" panose="020F0502020204030204" pitchFamily="34" charset="0"/>
              </a:rPr>
              <a:t>amounts</a:t>
            </a:r>
            <a:r>
              <a:rPr lang="en-US" sz="2000" dirty="0">
                <a:solidFill>
                  <a:srgbClr val="FF0000"/>
                </a:solidFill>
                <a:latin typeface="Calibri" panose="020F0502020204030204" pitchFamily="34" charset="0"/>
              </a:rPr>
              <a:t> </a:t>
            </a:r>
            <a:r>
              <a:rPr lang="en-US" sz="2000" dirty="0">
                <a:latin typeface="Calibri" panose="020F0502020204030204" pitchFamily="34" charset="0"/>
              </a:rPr>
              <a:t>established by Congress) </a:t>
            </a:r>
          </a:p>
          <a:p>
            <a:endParaRPr lang="en-US" sz="2000" dirty="0">
              <a:latin typeface="Calibri" panose="020F0502020204030204" pitchFamily="34" charset="0"/>
            </a:endParaRPr>
          </a:p>
          <a:p>
            <a:r>
              <a:rPr lang="en-US" sz="1200" kern="1200" dirty="0">
                <a:solidFill>
                  <a:schemeClr val="tx1"/>
                </a:solidFill>
                <a:effectLst/>
                <a:latin typeface="+mn-lt"/>
                <a:ea typeface="+mn-ea"/>
                <a:cs typeface="+mn-cs"/>
              </a:rPr>
              <a:t>Communities across the country are facing the immediate challenges of aging and inadequate infrastructure for drinking water and wastewater. To support communities with replacement or upgrade efforts, EPA’s state revolving funds have provided over $66 billion in low-interest loans for water infrastructure projects since 2009.</a:t>
            </a:r>
          </a:p>
          <a:p>
            <a:r>
              <a:rPr lang="en-US" sz="1200" kern="1200" dirty="0">
                <a:solidFill>
                  <a:schemeClr val="tx1"/>
                </a:solidFill>
                <a:effectLst/>
                <a:latin typeface="+mn-lt"/>
                <a:ea typeface="+mn-ea"/>
                <a:cs typeface="+mn-cs"/>
              </a:rPr>
              <a:t> </a:t>
            </a:r>
          </a:p>
          <a:p>
            <a:pPr lvl="0">
              <a:lnSpc>
                <a:spcPct val="100000"/>
              </a:lnSpc>
            </a:pPr>
            <a:r>
              <a:rPr lang="en-US" dirty="0">
                <a:latin typeface="Tw Cen MT" panose="020B0602020104020603" pitchFamily="34" charset="0"/>
              </a:rPr>
              <a:t>Since 2009, CWSRFs have had the ability to provide additional subsidization.</a:t>
            </a:r>
            <a:r>
              <a:rPr lang="en-US" baseline="0" dirty="0">
                <a:latin typeface="Tw Cen MT" panose="020B0602020104020603" pitchFamily="34" charset="0"/>
              </a:rPr>
              <a:t> </a:t>
            </a:r>
            <a:r>
              <a:rPr lang="en-US" dirty="0">
                <a:latin typeface="Tw Cen MT" panose="020B0602020104020603" pitchFamily="34" charset="0"/>
              </a:rPr>
              <a:t>Over $4.3 billion has been provided to date.</a:t>
            </a:r>
          </a:p>
          <a:p>
            <a:pPr lvl="1">
              <a:lnSpc>
                <a:spcPct val="100000"/>
              </a:lnSpc>
            </a:pPr>
            <a:endParaRPr lang="en-US" dirty="0">
              <a:latin typeface="Tw Cen MT" panose="020B0602020104020603" pitchFamily="34" charset="0"/>
            </a:endParaRPr>
          </a:p>
          <a:p>
            <a:pPr marL="1655064" indent="-1655064">
              <a:buNone/>
            </a:pPr>
            <a:r>
              <a:rPr lang="en-US" dirty="0"/>
              <a:t>The DWSRFs have had</a:t>
            </a:r>
            <a:r>
              <a:rPr lang="en-US" baseline="0" dirty="0"/>
              <a:t> to option to provide</a:t>
            </a:r>
            <a:r>
              <a:rPr lang="en-US" dirty="0"/>
              <a:t> </a:t>
            </a:r>
            <a:r>
              <a:rPr lang="en-US" sz="1200" dirty="0">
                <a:solidFill>
                  <a:srgbClr val="003366"/>
                </a:solidFill>
              </a:rPr>
              <a:t>additional subsidy from </a:t>
            </a:r>
            <a:r>
              <a:rPr lang="en-US" b="1" dirty="0">
                <a:solidFill>
                  <a:srgbClr val="003366"/>
                </a:solidFill>
              </a:rPr>
              <a:t>1999-2008.</a:t>
            </a:r>
            <a:r>
              <a:rPr lang="en-US" b="1" baseline="0" dirty="0">
                <a:solidFill>
                  <a:srgbClr val="003366"/>
                </a:solidFill>
              </a:rPr>
              <a:t> </a:t>
            </a:r>
            <a:r>
              <a:rPr lang="en-US" dirty="0">
                <a:solidFill>
                  <a:srgbClr val="003366"/>
                </a:solidFill>
              </a:rPr>
              <a:t>Cumulative total of </a:t>
            </a:r>
            <a:r>
              <a:rPr lang="en-US" b="1" dirty="0">
                <a:solidFill>
                  <a:srgbClr val="003366"/>
                </a:solidFill>
              </a:rPr>
              <a:t>$377M </a:t>
            </a:r>
            <a:r>
              <a:rPr lang="en-US" dirty="0">
                <a:solidFill>
                  <a:srgbClr val="003366"/>
                </a:solidFill>
              </a:rPr>
              <a:t>in additional subsidy provided</a:t>
            </a:r>
          </a:p>
          <a:p>
            <a:pPr marL="1657350" indent="-1657350">
              <a:spcBef>
                <a:spcPts val="2400"/>
              </a:spcBef>
              <a:buNone/>
              <a:tabLst>
                <a:tab pos="2006600" algn="l"/>
              </a:tabLst>
            </a:pPr>
            <a:r>
              <a:rPr lang="en-US" b="1" dirty="0">
                <a:solidFill>
                  <a:srgbClr val="003366"/>
                </a:solidFill>
              </a:rPr>
              <a:t>And from 2009-2015</a:t>
            </a:r>
            <a:r>
              <a:rPr lang="en-US" dirty="0">
                <a:solidFill>
                  <a:srgbClr val="003366"/>
                </a:solidFill>
              </a:rPr>
              <a:t> </a:t>
            </a:r>
            <a:r>
              <a:rPr lang="en-US" sz="1700" dirty="0">
                <a:solidFill>
                  <a:srgbClr val="003366"/>
                </a:solidFill>
              </a:rPr>
              <a:t>(additional subsidy mandated at various percentages, but not necessarily to disadvantaged communities*),</a:t>
            </a:r>
            <a:r>
              <a:rPr lang="en-US" sz="1700" baseline="0" dirty="0">
                <a:solidFill>
                  <a:srgbClr val="003366"/>
                </a:solidFill>
              </a:rPr>
              <a:t> the c</a:t>
            </a:r>
            <a:r>
              <a:rPr lang="en-US" dirty="0">
                <a:solidFill>
                  <a:srgbClr val="003366"/>
                </a:solidFill>
              </a:rPr>
              <a:t>umulative total of </a:t>
            </a:r>
            <a:r>
              <a:rPr lang="en-US" b="1" dirty="0">
                <a:solidFill>
                  <a:srgbClr val="003366"/>
                </a:solidFill>
              </a:rPr>
              <a:t>$2.254B</a:t>
            </a:r>
            <a:r>
              <a:rPr lang="en-US" dirty="0">
                <a:solidFill>
                  <a:srgbClr val="003366"/>
                </a:solidFill>
              </a:rPr>
              <a:t> in</a:t>
            </a:r>
            <a:r>
              <a:rPr lang="en-US" baseline="0" dirty="0">
                <a:solidFill>
                  <a:srgbClr val="003366"/>
                </a:solidFill>
              </a:rPr>
              <a:t> </a:t>
            </a:r>
            <a:r>
              <a:rPr lang="en-US" dirty="0">
                <a:solidFill>
                  <a:srgbClr val="003366"/>
                </a:solidFill>
              </a:rPr>
              <a:t>additional subsidy provided</a:t>
            </a:r>
          </a:p>
          <a:p>
            <a:pPr>
              <a:spcBef>
                <a:spcPts val="1800"/>
              </a:spcBef>
            </a:pPr>
            <a:endParaRPr lang="en-US" dirty="0"/>
          </a:p>
          <a:p>
            <a:pPr>
              <a:spcBef>
                <a:spcPts val="1800"/>
              </a:spcBef>
            </a:pPr>
            <a:endParaRPr lang="en-US" dirty="0"/>
          </a:p>
          <a:p>
            <a:pPr>
              <a:spcBef>
                <a:spcPts val="1800"/>
              </a:spcBef>
            </a:pPr>
            <a:r>
              <a:rPr lang="en-US" dirty="0"/>
              <a:t>We also provide funding through other mechanisms</a:t>
            </a:r>
            <a:r>
              <a:rPr lang="en-US" baseline="0" dirty="0"/>
              <a:t>:</a:t>
            </a:r>
          </a:p>
          <a:p>
            <a:pPr>
              <a:spcBef>
                <a:spcPts val="1800"/>
              </a:spcBef>
            </a:pPr>
            <a:endParaRPr lang="en-US" baseline="0" dirty="0"/>
          </a:p>
          <a:p>
            <a:pPr>
              <a:spcBef>
                <a:spcPts val="1800"/>
              </a:spcBef>
            </a:pPr>
            <a:r>
              <a:rPr lang="en-US" dirty="0"/>
              <a:t>Alaska Native Villages and Rural Communities Grant Program</a:t>
            </a:r>
          </a:p>
          <a:p>
            <a:pPr lvl="1"/>
            <a:r>
              <a:rPr lang="en-US" dirty="0"/>
              <a:t>$519.6 million (1995-2016)</a:t>
            </a:r>
          </a:p>
          <a:p>
            <a:pPr>
              <a:spcBef>
                <a:spcPts val="1800"/>
              </a:spcBef>
            </a:pPr>
            <a:r>
              <a:rPr lang="en-US" dirty="0"/>
              <a:t>U.S.-Mexico Border Water Infrastructure Grant Program</a:t>
            </a:r>
          </a:p>
          <a:p>
            <a:pPr lvl="1"/>
            <a:r>
              <a:rPr lang="en-US" dirty="0" err="1"/>
              <a:t>Approx</a:t>
            </a:r>
            <a:r>
              <a:rPr lang="en-US" dirty="0"/>
              <a:t> $600 million (2003-2014)</a:t>
            </a:r>
          </a:p>
          <a:p>
            <a:pPr>
              <a:spcBef>
                <a:spcPts val="1800"/>
              </a:spcBef>
            </a:pPr>
            <a:r>
              <a:rPr lang="en-US" dirty="0"/>
              <a:t>Tribal Assistance Program</a:t>
            </a:r>
          </a:p>
          <a:p>
            <a:pPr lvl="1"/>
            <a:r>
              <a:rPr lang="en-US" dirty="0"/>
              <a:t>Clean Water Indian Set-Aside - $516.4 million (1987-2016)</a:t>
            </a:r>
          </a:p>
          <a:p>
            <a:pPr lvl="1"/>
            <a:r>
              <a:rPr lang="en-US" dirty="0"/>
              <a:t>Drinking Water Infrastructure Tribal Set-Aside - $285.8 million (1997-2015)</a:t>
            </a:r>
          </a:p>
          <a:p>
            <a:pPr>
              <a:spcBef>
                <a:spcPts val="1800"/>
              </a:spcBef>
            </a:pPr>
            <a:r>
              <a:rPr lang="en-US" i="1" dirty="0"/>
              <a:t>Anticipated</a:t>
            </a:r>
            <a:r>
              <a:rPr lang="en-US" dirty="0"/>
              <a:t> - Water Infrastructure Finance and Innovation Act (WIFIA)</a:t>
            </a:r>
          </a:p>
          <a:p>
            <a:pPr lvl="1">
              <a:lnSpc>
                <a:spcPct val="100000"/>
              </a:lnSpc>
            </a:pPr>
            <a:endParaRPr lang="en-US" dirty="0">
              <a:latin typeface="Tw Cen MT" panose="020B0602020104020603" pitchFamily="34" charset="0"/>
            </a:endParaRPr>
          </a:p>
          <a:p>
            <a:pPr lvl="1">
              <a:lnSpc>
                <a:spcPct val="100000"/>
              </a:lnSpc>
            </a:pPr>
            <a:endParaRPr lang="en-US" dirty="0">
              <a:latin typeface="Tw Cen MT" panose="020B0602020104020603" pitchFamily="34" charset="0"/>
            </a:endParaRPr>
          </a:p>
          <a:p>
            <a:pPr lvl="1">
              <a:lnSpc>
                <a:spcPct val="100000"/>
              </a:lnSpc>
            </a:pPr>
            <a:endParaRPr lang="en-US" dirty="0">
              <a:latin typeface="Tw Cen MT" panose="020B0602020104020603" pitchFamily="34" charset="0"/>
            </a:endParaRPr>
          </a:p>
          <a:p>
            <a:endParaRPr lang="en-US" sz="2000" dirty="0">
              <a:latin typeface="Calibri" panose="020F0502020204030204" pitchFamily="34" charset="0"/>
            </a:endParaRPr>
          </a:p>
          <a:p>
            <a:pPr>
              <a:lnSpc>
                <a:spcPct val="100000"/>
              </a:lnSpc>
            </a:pPr>
            <a:endParaRPr lang="en-US" dirty="0">
              <a:latin typeface="Tw Cen MT" panose="020B0602020104020603"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5E18A-C308-41ED-B83E-6658C3B357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7849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E2C75C-0094-49B6-8F48-410A4A77633F}"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319951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Operation and maintenance</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881281-92B9-4085-8AF8-C7659FF0ACCE}"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46246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C1465-C4F1-4781-BAC6-D27ECDA871EC}" type="slidenum">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8956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C841FE-199A-4A11-A632-81007C06BB88}"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16637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0" dirty="0"/>
              <a:t>The Center is co-sponsoring a series of regional Finance Forums with the Environmental</a:t>
            </a:r>
            <a:r>
              <a:rPr lang="en-US" b="0" baseline="0" dirty="0"/>
              <a:t> Finance Center Network.</a:t>
            </a:r>
            <a:endParaRPr lang="en-US" b="0" dirty="0"/>
          </a:p>
          <a:p>
            <a:endParaRPr lang="en-US" b="0" dirty="0"/>
          </a:p>
          <a:p>
            <a:r>
              <a:rPr lang="en-US" b="0" dirty="0"/>
              <a:t>These </a:t>
            </a:r>
            <a:r>
              <a:rPr lang="en-US" b="0" baseline="0" dirty="0"/>
              <a:t>events are b</a:t>
            </a:r>
            <a:r>
              <a:rPr lang="en-US" b="0" dirty="0"/>
              <a:t>ringing together communities with water infrastructure financing needs in an interactive peer-to-peer networking format. </a:t>
            </a:r>
          </a:p>
          <a:p>
            <a:endParaRPr lang="en-US" b="0" dirty="0"/>
          </a:p>
          <a:p>
            <a:r>
              <a:rPr lang="en-US" b="0" dirty="0"/>
              <a:t>Attendees will hear how local utilities have financed resilient water infrastructure projects and will have the opportunity to meet key regional funding and technical assistance contacts. </a:t>
            </a:r>
          </a:p>
          <a:p>
            <a:endParaRPr lang="en-US" b="0" dirty="0"/>
          </a:p>
          <a:p>
            <a:r>
              <a:rPr lang="en-US" sz="1200" kern="1200" dirty="0">
                <a:solidFill>
                  <a:schemeClr val="tx1"/>
                </a:solidFill>
                <a:effectLst/>
                <a:latin typeface="+mn-lt"/>
                <a:ea typeface="+mn-ea"/>
                <a:cs typeface="+mn-cs"/>
              </a:rPr>
              <a:t>SRFs and communities participating.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Intended to be an interactive, peer-to-peer learning event to provide opportunities to better understand financing success stories from neighboring communities. </a:t>
            </a:r>
          </a:p>
          <a:p>
            <a:endParaRPr lang="en-US" b="0" dirty="0"/>
          </a:p>
          <a:p>
            <a:r>
              <a:rPr lang="en-US" b="0" dirty="0"/>
              <a:t>The first forum is scheduled for September 10-11 just north of Dallas.,</a:t>
            </a:r>
            <a:r>
              <a:rPr lang="en-US" b="0" baseline="0" dirty="0"/>
              <a:t> </a:t>
            </a:r>
            <a:r>
              <a:rPr lang="en-US" b="0" dirty="0"/>
              <a:t>in Addison, TX. </a:t>
            </a:r>
          </a:p>
          <a:p>
            <a:endParaRPr lang="en-US" b="0" dirty="0"/>
          </a:p>
          <a:p>
            <a:r>
              <a:rPr lang="en-US" sz="1200" kern="1200" dirty="0">
                <a:solidFill>
                  <a:schemeClr val="tx1"/>
                </a:solidFill>
                <a:effectLst/>
                <a:latin typeface="+mn-lt"/>
                <a:ea typeface="+mn-ea"/>
                <a:cs typeface="+mn-cs"/>
              </a:rPr>
              <a:t>Agenda highlights:</a:t>
            </a:r>
          </a:p>
          <a:p>
            <a:r>
              <a:rPr lang="en-US" sz="1200" kern="1200" dirty="0">
                <a:solidFill>
                  <a:schemeClr val="tx1"/>
                </a:solidFill>
                <a:effectLst/>
                <a:latin typeface="+mn-lt"/>
                <a:ea typeface="+mn-ea"/>
                <a:cs typeface="+mn-cs"/>
              </a:rPr>
              <a:t>The Dallas forum will highlight financing success stories of:</a:t>
            </a:r>
          </a:p>
          <a:p>
            <a:pPr lvl="1"/>
            <a:r>
              <a:rPr lang="en-US" sz="1200" kern="1200" dirty="0">
                <a:solidFill>
                  <a:schemeClr val="tx1"/>
                </a:solidFill>
                <a:effectLst/>
                <a:latin typeface="+mn-lt"/>
                <a:ea typeface="+mn-ea"/>
                <a:cs typeface="+mn-cs"/>
              </a:rPr>
              <a:t>-Resilient water infrastructure to protect from the stresses of drought, floods and other hazards;</a:t>
            </a:r>
          </a:p>
          <a:p>
            <a:pPr lvl="1"/>
            <a:r>
              <a:rPr lang="en-US" sz="1200" kern="1200" dirty="0">
                <a:solidFill>
                  <a:schemeClr val="tx1"/>
                </a:solidFill>
                <a:effectLst/>
                <a:latin typeface="+mn-lt"/>
                <a:ea typeface="+mn-ea"/>
                <a:cs typeface="+mn-cs"/>
              </a:rPr>
              <a:t>-Disaster recovery funding;</a:t>
            </a:r>
          </a:p>
          <a:p>
            <a:pPr lvl="1"/>
            <a:r>
              <a:rPr lang="en-US" sz="1200" kern="1200" dirty="0">
                <a:solidFill>
                  <a:schemeClr val="tx1"/>
                </a:solidFill>
                <a:effectLst/>
                <a:latin typeface="+mn-lt"/>
                <a:ea typeface="+mn-ea"/>
                <a:cs typeface="+mn-cs"/>
              </a:rPr>
              <a:t>-Financial partnerships;</a:t>
            </a:r>
          </a:p>
          <a:p>
            <a:pPr lvl="1"/>
            <a:r>
              <a:rPr lang="en-US" sz="1200" kern="1200" dirty="0">
                <a:solidFill>
                  <a:schemeClr val="tx1"/>
                </a:solidFill>
                <a:effectLst/>
                <a:latin typeface="+mn-lt"/>
                <a:ea typeface="+mn-ea"/>
                <a:cs typeface="+mn-cs"/>
              </a:rPr>
              <a:t>-Water infrastructure communication campaigns and community engagement efforts that focus on local drivers;</a:t>
            </a:r>
          </a:p>
          <a:p>
            <a:pPr lvl="1"/>
            <a:r>
              <a:rPr lang="en-US" sz="1200" kern="1200" dirty="0">
                <a:solidFill>
                  <a:schemeClr val="tx1"/>
                </a:solidFill>
                <a:effectLst/>
                <a:latin typeface="+mn-lt"/>
                <a:ea typeface="+mn-ea"/>
                <a:cs typeface="+mn-cs"/>
              </a:rPr>
              <a:t>-Financing water conservation measures using incentives and allow maximum returns; and</a:t>
            </a:r>
          </a:p>
          <a:p>
            <a:pPr lvl="1"/>
            <a:r>
              <a:rPr lang="en-US" sz="1200" kern="1200" dirty="0">
                <a:solidFill>
                  <a:schemeClr val="tx1"/>
                </a:solidFill>
                <a:effectLst/>
                <a:latin typeface="+mn-lt"/>
                <a:ea typeface="+mn-ea"/>
                <a:cs typeface="+mn-cs"/>
              </a:rPr>
              <a:t>-Creating a dedicated revenue stream for stormwater and green infrastructure programs.</a:t>
            </a:r>
          </a:p>
          <a:p>
            <a:endParaRPr lang="en-US" b="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E6502E-3526-4837-BC19-DE8CE76E4C05}"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7329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400" dirty="0"/>
              <a:t>One community selected from each EPA Region – announced in January 2016</a:t>
            </a:r>
          </a:p>
          <a:p>
            <a:pPr defTabSz="931774">
              <a:defRPr/>
            </a:pPr>
            <a:endParaRPr lang="en-US" sz="1400" dirty="0"/>
          </a:p>
          <a:p>
            <a:pPr defTabSz="931774">
              <a:defRPr/>
            </a:pPr>
            <a:r>
              <a:rPr lang="en-US" sz="1400" dirty="0"/>
              <a:t>Providing financial planning services</a:t>
            </a:r>
          </a:p>
          <a:p>
            <a:pPr defTabSz="931774">
              <a:defRPr/>
            </a:pPr>
            <a:endParaRPr lang="en-US" sz="1400" dirty="0"/>
          </a:p>
          <a:p>
            <a:pPr defTabSz="931774">
              <a:defRPr/>
            </a:pPr>
            <a:r>
              <a:rPr lang="en-US" dirty="0"/>
              <a:t>Community characteristics: </a:t>
            </a:r>
          </a:p>
          <a:p>
            <a:pPr defTabSz="931774">
              <a:defRPr/>
            </a:pPr>
            <a:r>
              <a:rPr lang="en-US" dirty="0"/>
              <a:t>-Mid-sized (population less than 100,000), </a:t>
            </a:r>
          </a:p>
          <a:p>
            <a:pPr defTabSz="931774">
              <a:defRPr/>
            </a:pPr>
            <a:r>
              <a:rPr lang="en-US" dirty="0"/>
              <a:t>-Acute or chronic problem with an immediate public health need, </a:t>
            </a:r>
          </a:p>
          <a:p>
            <a:pPr defTabSz="931774">
              <a:defRPr/>
            </a:pPr>
            <a:r>
              <a:rPr lang="en-US" dirty="0"/>
              <a:t>-MHI considerations, and/or </a:t>
            </a:r>
          </a:p>
          <a:p>
            <a:pPr defTabSz="931774">
              <a:defRPr/>
            </a:pPr>
            <a:r>
              <a:rPr lang="en-US" dirty="0"/>
              <a:t>-Readiness to proceed.</a:t>
            </a:r>
          </a:p>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BBCAF-DFE7-4E88-9232-C2D6501EAA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346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E6502E-3526-4837-BC19-DE8CE76E4C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1469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51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imes New Roman" panose="02020603050405020304" pitchFamily="18" charset="0"/>
              </a:defRPr>
            </a:lvl1pPr>
            <a:lvl2pPr marL="742950" indent="-285750" defTabSz="922338">
              <a:defRPr sz="2400">
                <a:solidFill>
                  <a:schemeClr val="tx1"/>
                </a:solidFill>
                <a:latin typeface="Times New Roman" panose="02020603050405020304" pitchFamily="18" charset="0"/>
              </a:defRPr>
            </a:lvl2pPr>
            <a:lvl3pPr marL="1143000" indent="-228600" defTabSz="922338">
              <a:defRPr sz="2400">
                <a:solidFill>
                  <a:schemeClr val="tx1"/>
                </a:solidFill>
                <a:latin typeface="Times New Roman" panose="02020603050405020304" pitchFamily="18" charset="0"/>
              </a:defRPr>
            </a:lvl3pPr>
            <a:lvl4pPr marL="1600200" indent="-228600" defTabSz="922338">
              <a:defRPr sz="2400">
                <a:solidFill>
                  <a:schemeClr val="tx1"/>
                </a:solidFill>
                <a:latin typeface="Times New Roman" panose="02020603050405020304" pitchFamily="18" charset="0"/>
              </a:defRPr>
            </a:lvl4pPr>
            <a:lvl5pPr marL="2057400" indent="-228600" defTabSz="922338">
              <a:defRPr sz="2400">
                <a:solidFill>
                  <a:schemeClr val="tx1"/>
                </a:solidFill>
                <a:latin typeface="Times New Roman" panose="02020603050405020304" pitchFamily="18" charset="0"/>
              </a:defRPr>
            </a:lvl5pPr>
            <a:lvl6pPr marL="2514600" indent="-228600" defTabSz="9223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23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23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23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22338" rtl="0" eaLnBrk="0" fontAlgn="base" latinLnBrk="0" hangingPunct="0">
              <a:lnSpc>
                <a:spcPct val="100000"/>
              </a:lnSpc>
              <a:spcBef>
                <a:spcPct val="0"/>
              </a:spcBef>
              <a:spcAft>
                <a:spcPct val="0"/>
              </a:spcAft>
              <a:buClrTx/>
              <a:buSzTx/>
              <a:buFontTx/>
              <a:buNone/>
              <a:tabLst/>
              <a:defRPr/>
            </a:pPr>
            <a:fld id="{CB5AEC4D-6EC1-4CD8-86E9-A66EB5C81E2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2338" rtl="0" eaLnBrk="0" fontAlgn="base" latinLnBrk="0" hangingPunct="0">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058613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71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imes New Roman" panose="02020603050405020304" pitchFamily="18" charset="0"/>
              </a:defRPr>
            </a:lvl1pPr>
            <a:lvl2pPr marL="742950" indent="-285750" defTabSz="922338">
              <a:defRPr sz="2400">
                <a:solidFill>
                  <a:schemeClr val="tx1"/>
                </a:solidFill>
                <a:latin typeface="Times New Roman" panose="02020603050405020304" pitchFamily="18" charset="0"/>
              </a:defRPr>
            </a:lvl2pPr>
            <a:lvl3pPr marL="1143000" indent="-228600" defTabSz="922338">
              <a:defRPr sz="2400">
                <a:solidFill>
                  <a:schemeClr val="tx1"/>
                </a:solidFill>
                <a:latin typeface="Times New Roman" panose="02020603050405020304" pitchFamily="18" charset="0"/>
              </a:defRPr>
            </a:lvl3pPr>
            <a:lvl4pPr marL="1600200" indent="-228600" defTabSz="922338">
              <a:defRPr sz="2400">
                <a:solidFill>
                  <a:schemeClr val="tx1"/>
                </a:solidFill>
                <a:latin typeface="Times New Roman" panose="02020603050405020304" pitchFamily="18" charset="0"/>
              </a:defRPr>
            </a:lvl4pPr>
            <a:lvl5pPr marL="2057400" indent="-228600" defTabSz="922338">
              <a:defRPr sz="2400">
                <a:solidFill>
                  <a:schemeClr val="tx1"/>
                </a:solidFill>
                <a:latin typeface="Times New Roman" panose="02020603050405020304" pitchFamily="18" charset="0"/>
              </a:defRPr>
            </a:lvl5pPr>
            <a:lvl6pPr marL="2514600" indent="-228600" defTabSz="9223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23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23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23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22338" rtl="0" eaLnBrk="0" fontAlgn="base" latinLnBrk="0" hangingPunct="0">
              <a:lnSpc>
                <a:spcPct val="100000"/>
              </a:lnSpc>
              <a:spcBef>
                <a:spcPct val="0"/>
              </a:spcBef>
              <a:spcAft>
                <a:spcPct val="0"/>
              </a:spcAft>
              <a:buClrTx/>
              <a:buSzTx/>
              <a:buFontTx/>
              <a:buNone/>
              <a:tabLst/>
              <a:defRPr/>
            </a:pPr>
            <a:fld id="{67F6B7EB-9884-4713-BE73-EDE2A4B98EB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2338" rtl="0" eaLnBrk="0" fontAlgn="base" latinLnBrk="0" hangingPunct="0">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58873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8813" y="698500"/>
            <a:ext cx="2676525" cy="2006600"/>
          </a:xfrm>
        </p:spPr>
      </p:sp>
      <p:sp>
        <p:nvSpPr>
          <p:cNvPr id="3" name="Notes Placeholder 2"/>
          <p:cNvSpPr>
            <a:spLocks noGrp="1"/>
          </p:cNvSpPr>
          <p:nvPr>
            <p:ph type="body" idx="1"/>
          </p:nvPr>
        </p:nvSpPr>
        <p:spPr>
          <a:xfrm>
            <a:off x="701040" y="2895600"/>
            <a:ext cx="5608320" cy="5703570"/>
          </a:xfrm>
        </p:spPr>
        <p:txBody>
          <a:bodyPr/>
          <a:lstStyle/>
          <a:p>
            <a:pPr marL="171450" indent="-171450">
              <a:buFont typeface="Arial" panose="020B0604020202020204" pitchFamily="34" charset="0"/>
              <a:buChar char="•"/>
            </a:pPr>
            <a:r>
              <a:rPr lang="en-US" dirty="0"/>
              <a:t>While much of the BATIC’s work is focused on financing - or loans that require repayment, the Department of Transportation also has several funding – or</a:t>
            </a:r>
            <a:r>
              <a:rPr lang="en-US" baseline="0" dirty="0"/>
              <a:t> grant programs that do not require repayment.  Project sponsors should know about these programs and leverage DOT grants to the extent that they can when developing the overall project’s funding strategy.  I will talk here about just a few of these but you should be aware that there are many specialized grant programs within DOT beyond the ones I am addressing today.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FAST Act established a discretionary competitive grant program of $4.5 billion over five years for nationally and regionally significant highway, rail, port, and intermodal freight and highway projects. DOT refers to this program as “FASTLANE” grants.  In the </a:t>
            </a:r>
            <a:r>
              <a:rPr lang="en-US" baseline="0" dirty="0"/>
              <a:t>first round in FY16,</a:t>
            </a:r>
            <a:r>
              <a:rPr lang="en-US" dirty="0"/>
              <a:t> </a:t>
            </a:r>
            <a:r>
              <a:rPr lang="en-US" baseline="0" dirty="0"/>
              <a:t>$800 million in grants were awarded to 18 project sponsors.  A notice of funding opportunity for the </a:t>
            </a:r>
            <a:r>
              <a:rPr lang="en-US" dirty="0"/>
              <a:t>second round for FY17 closes tomorrow – on December 15.  </a:t>
            </a:r>
            <a:r>
              <a:rPr lang="en-US" baseline="0" dirty="0"/>
              <a:t>There will be three more annual solicitations for applications running through 2020</a:t>
            </a:r>
            <a:r>
              <a:rPr lang="en-US" dirty="0"/>
              <a:t>.</a:t>
            </a:r>
            <a:r>
              <a:rPr lang="en-US" baseline="0" dirty="0"/>
              <a:t/>
            </a:r>
            <a:br>
              <a:rPr lang="en-US" baseline="0" dirty="0"/>
            </a:br>
            <a:endParaRPr lang="en-US" dirty="0"/>
          </a:p>
          <a:p>
            <a:pPr marL="171450" indent="-171450">
              <a:buFont typeface="Arial" panose="020B0604020202020204" pitchFamily="34" charset="0"/>
              <a:buChar char="•"/>
            </a:pPr>
            <a:r>
              <a:rPr lang="en-US" dirty="0"/>
              <a:t>States, large MPOs, Tribes, localities, Port Authorities and Federal land management agencies may apply for grants for projects, which generally must have a total cost of at least $100 million. Each year, a minimum amount of funds must be used for rural projects (25 percent) and projects under the $100 million cost threshold (10 percent).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Another program that can help various surface transportation projects is the TIGER grants program.  TIGER is appropriated by Congress on a year-by-year basis, but they have done so every year since 2009.  The last round, which also closed in April, was for a total of $500 million.  There is a good chance that TIGER will see future rounds at or near the $500 million mark.</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4D18B-D388-49D2-9A59-6479C7B1F0C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36930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922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imes New Roman" panose="02020603050405020304" pitchFamily="18" charset="0"/>
              </a:defRPr>
            </a:lvl1pPr>
            <a:lvl2pPr marL="742950" indent="-285750" defTabSz="922338">
              <a:defRPr sz="2400">
                <a:solidFill>
                  <a:schemeClr val="tx1"/>
                </a:solidFill>
                <a:latin typeface="Times New Roman" panose="02020603050405020304" pitchFamily="18" charset="0"/>
              </a:defRPr>
            </a:lvl2pPr>
            <a:lvl3pPr marL="1143000" indent="-228600" defTabSz="922338">
              <a:defRPr sz="2400">
                <a:solidFill>
                  <a:schemeClr val="tx1"/>
                </a:solidFill>
                <a:latin typeface="Times New Roman" panose="02020603050405020304" pitchFamily="18" charset="0"/>
              </a:defRPr>
            </a:lvl3pPr>
            <a:lvl4pPr marL="1600200" indent="-228600" defTabSz="922338">
              <a:defRPr sz="2400">
                <a:solidFill>
                  <a:schemeClr val="tx1"/>
                </a:solidFill>
                <a:latin typeface="Times New Roman" panose="02020603050405020304" pitchFamily="18" charset="0"/>
              </a:defRPr>
            </a:lvl4pPr>
            <a:lvl5pPr marL="2057400" indent="-228600" defTabSz="922338">
              <a:defRPr sz="2400">
                <a:solidFill>
                  <a:schemeClr val="tx1"/>
                </a:solidFill>
                <a:latin typeface="Times New Roman" panose="02020603050405020304" pitchFamily="18" charset="0"/>
              </a:defRPr>
            </a:lvl5pPr>
            <a:lvl6pPr marL="2514600" indent="-228600" defTabSz="9223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23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23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23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22338" rtl="0" eaLnBrk="0" fontAlgn="base" latinLnBrk="0" hangingPunct="0">
              <a:lnSpc>
                <a:spcPct val="100000"/>
              </a:lnSpc>
              <a:spcBef>
                <a:spcPct val="0"/>
              </a:spcBef>
              <a:spcAft>
                <a:spcPct val="0"/>
              </a:spcAft>
              <a:buClrTx/>
              <a:buSzTx/>
              <a:buFontTx/>
              <a:buNone/>
              <a:tabLst/>
              <a:defRPr/>
            </a:pPr>
            <a:fld id="{21423D9D-52B4-41B6-9638-411EBE564A6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2338" rtl="0" eaLnBrk="0" fontAlgn="base" latinLnBrk="0" hangingPunct="0">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350138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225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imes New Roman" panose="02020603050405020304" pitchFamily="18" charset="0"/>
              </a:defRPr>
            </a:lvl1pPr>
            <a:lvl2pPr marL="742950" indent="-285750" defTabSz="922338">
              <a:defRPr sz="2400">
                <a:solidFill>
                  <a:schemeClr val="tx1"/>
                </a:solidFill>
                <a:latin typeface="Times New Roman" panose="02020603050405020304" pitchFamily="18" charset="0"/>
              </a:defRPr>
            </a:lvl2pPr>
            <a:lvl3pPr marL="1143000" indent="-228600" defTabSz="922338">
              <a:defRPr sz="2400">
                <a:solidFill>
                  <a:schemeClr val="tx1"/>
                </a:solidFill>
                <a:latin typeface="Times New Roman" panose="02020603050405020304" pitchFamily="18" charset="0"/>
              </a:defRPr>
            </a:lvl3pPr>
            <a:lvl4pPr marL="1600200" indent="-228600" defTabSz="922338">
              <a:defRPr sz="2400">
                <a:solidFill>
                  <a:schemeClr val="tx1"/>
                </a:solidFill>
                <a:latin typeface="Times New Roman" panose="02020603050405020304" pitchFamily="18" charset="0"/>
              </a:defRPr>
            </a:lvl4pPr>
            <a:lvl5pPr marL="2057400" indent="-228600" defTabSz="922338">
              <a:defRPr sz="2400">
                <a:solidFill>
                  <a:schemeClr val="tx1"/>
                </a:solidFill>
                <a:latin typeface="Times New Roman" panose="02020603050405020304" pitchFamily="18" charset="0"/>
              </a:defRPr>
            </a:lvl5pPr>
            <a:lvl6pPr marL="2514600" indent="-228600" defTabSz="9223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23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23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23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22338" rtl="0" eaLnBrk="0" fontAlgn="base" latinLnBrk="0" hangingPunct="0">
              <a:lnSpc>
                <a:spcPct val="100000"/>
              </a:lnSpc>
              <a:spcBef>
                <a:spcPct val="0"/>
              </a:spcBef>
              <a:spcAft>
                <a:spcPct val="0"/>
              </a:spcAft>
              <a:buClrTx/>
              <a:buSzTx/>
              <a:buFontTx/>
              <a:buNone/>
              <a:tabLst/>
              <a:defRPr/>
            </a:pPr>
            <a:fld id="{A9C7C72A-40E1-4884-BC8E-329C25ECF52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2338" rtl="0" eaLnBrk="0" fontAlgn="base" latinLnBrk="0" hangingPunct="0">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811017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266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imes New Roman" panose="02020603050405020304" pitchFamily="18" charset="0"/>
              </a:defRPr>
            </a:lvl1pPr>
            <a:lvl2pPr marL="742950" indent="-285750" defTabSz="922338">
              <a:defRPr sz="2400">
                <a:solidFill>
                  <a:schemeClr val="tx1"/>
                </a:solidFill>
                <a:latin typeface="Times New Roman" panose="02020603050405020304" pitchFamily="18" charset="0"/>
              </a:defRPr>
            </a:lvl2pPr>
            <a:lvl3pPr marL="1143000" indent="-228600" defTabSz="922338">
              <a:defRPr sz="2400">
                <a:solidFill>
                  <a:schemeClr val="tx1"/>
                </a:solidFill>
                <a:latin typeface="Times New Roman" panose="02020603050405020304" pitchFamily="18" charset="0"/>
              </a:defRPr>
            </a:lvl3pPr>
            <a:lvl4pPr marL="1600200" indent="-228600" defTabSz="922338">
              <a:defRPr sz="2400">
                <a:solidFill>
                  <a:schemeClr val="tx1"/>
                </a:solidFill>
                <a:latin typeface="Times New Roman" panose="02020603050405020304" pitchFamily="18" charset="0"/>
              </a:defRPr>
            </a:lvl4pPr>
            <a:lvl5pPr marL="2057400" indent="-228600" defTabSz="922338">
              <a:defRPr sz="2400">
                <a:solidFill>
                  <a:schemeClr val="tx1"/>
                </a:solidFill>
                <a:latin typeface="Times New Roman" panose="02020603050405020304" pitchFamily="18" charset="0"/>
              </a:defRPr>
            </a:lvl5pPr>
            <a:lvl6pPr marL="2514600" indent="-228600" defTabSz="9223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23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23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23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22338" rtl="0" eaLnBrk="0" fontAlgn="base" latinLnBrk="0" hangingPunct="0">
              <a:lnSpc>
                <a:spcPct val="100000"/>
              </a:lnSpc>
              <a:spcBef>
                <a:spcPct val="0"/>
              </a:spcBef>
              <a:spcAft>
                <a:spcPct val="0"/>
              </a:spcAft>
              <a:buClrTx/>
              <a:buSzTx/>
              <a:buFontTx/>
              <a:buNone/>
              <a:tabLst/>
              <a:defRPr/>
            </a:pPr>
            <a:fld id="{E7C84813-CA81-41D3-B5BC-DD7CD7E0240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2338" rtl="0" eaLnBrk="0" fontAlgn="base" latinLnBrk="0" hangingPunct="0">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621681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286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imes New Roman" panose="02020603050405020304" pitchFamily="18" charset="0"/>
              </a:defRPr>
            </a:lvl1pPr>
            <a:lvl2pPr marL="742950" indent="-285750" defTabSz="922338">
              <a:defRPr sz="2400">
                <a:solidFill>
                  <a:schemeClr val="tx1"/>
                </a:solidFill>
                <a:latin typeface="Times New Roman" panose="02020603050405020304" pitchFamily="18" charset="0"/>
              </a:defRPr>
            </a:lvl2pPr>
            <a:lvl3pPr marL="1143000" indent="-228600" defTabSz="922338">
              <a:defRPr sz="2400">
                <a:solidFill>
                  <a:schemeClr val="tx1"/>
                </a:solidFill>
                <a:latin typeface="Times New Roman" panose="02020603050405020304" pitchFamily="18" charset="0"/>
              </a:defRPr>
            </a:lvl3pPr>
            <a:lvl4pPr marL="1600200" indent="-228600" defTabSz="922338">
              <a:defRPr sz="2400">
                <a:solidFill>
                  <a:schemeClr val="tx1"/>
                </a:solidFill>
                <a:latin typeface="Times New Roman" panose="02020603050405020304" pitchFamily="18" charset="0"/>
              </a:defRPr>
            </a:lvl4pPr>
            <a:lvl5pPr marL="2057400" indent="-228600" defTabSz="922338">
              <a:defRPr sz="2400">
                <a:solidFill>
                  <a:schemeClr val="tx1"/>
                </a:solidFill>
                <a:latin typeface="Times New Roman" panose="02020603050405020304" pitchFamily="18" charset="0"/>
              </a:defRPr>
            </a:lvl5pPr>
            <a:lvl6pPr marL="2514600" indent="-228600" defTabSz="9223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23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23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23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22338" rtl="0" eaLnBrk="0" fontAlgn="base" latinLnBrk="0" hangingPunct="0">
              <a:lnSpc>
                <a:spcPct val="100000"/>
              </a:lnSpc>
              <a:spcBef>
                <a:spcPct val="0"/>
              </a:spcBef>
              <a:spcAft>
                <a:spcPct val="0"/>
              </a:spcAft>
              <a:buClrTx/>
              <a:buSzTx/>
              <a:buFontTx/>
              <a:buNone/>
              <a:tabLst/>
              <a:defRPr/>
            </a:pPr>
            <a:fld id="{18AAA6DC-E2AA-4463-A738-213B8A4086F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2338" rtl="0" eaLnBrk="0" fontAlgn="base" latinLnBrk="0" hangingPunct="0">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491196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307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imes New Roman" panose="02020603050405020304" pitchFamily="18" charset="0"/>
              </a:defRPr>
            </a:lvl1pPr>
            <a:lvl2pPr marL="742950" indent="-285750" defTabSz="922338">
              <a:defRPr sz="2400">
                <a:solidFill>
                  <a:schemeClr val="tx1"/>
                </a:solidFill>
                <a:latin typeface="Times New Roman" panose="02020603050405020304" pitchFamily="18" charset="0"/>
              </a:defRPr>
            </a:lvl2pPr>
            <a:lvl3pPr marL="1143000" indent="-228600" defTabSz="922338">
              <a:defRPr sz="2400">
                <a:solidFill>
                  <a:schemeClr val="tx1"/>
                </a:solidFill>
                <a:latin typeface="Times New Roman" panose="02020603050405020304" pitchFamily="18" charset="0"/>
              </a:defRPr>
            </a:lvl3pPr>
            <a:lvl4pPr marL="1600200" indent="-228600" defTabSz="922338">
              <a:defRPr sz="2400">
                <a:solidFill>
                  <a:schemeClr val="tx1"/>
                </a:solidFill>
                <a:latin typeface="Times New Roman" panose="02020603050405020304" pitchFamily="18" charset="0"/>
              </a:defRPr>
            </a:lvl4pPr>
            <a:lvl5pPr marL="2057400" indent="-228600" defTabSz="922338">
              <a:defRPr sz="2400">
                <a:solidFill>
                  <a:schemeClr val="tx1"/>
                </a:solidFill>
                <a:latin typeface="Times New Roman" panose="02020603050405020304" pitchFamily="18" charset="0"/>
              </a:defRPr>
            </a:lvl5pPr>
            <a:lvl6pPr marL="2514600" indent="-228600" defTabSz="9223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23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23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23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22338" rtl="0" eaLnBrk="0" fontAlgn="base" latinLnBrk="0" hangingPunct="0">
              <a:lnSpc>
                <a:spcPct val="100000"/>
              </a:lnSpc>
              <a:spcBef>
                <a:spcPct val="0"/>
              </a:spcBef>
              <a:spcAft>
                <a:spcPct val="0"/>
              </a:spcAft>
              <a:buClrTx/>
              <a:buSzTx/>
              <a:buFontTx/>
              <a:buNone/>
              <a:tabLst/>
              <a:defRPr/>
            </a:pPr>
            <a:fld id="{B023085A-C691-4BB3-8FE2-66A4F170BD7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2338" rtl="0" eaLnBrk="0" fontAlgn="base" latinLnBrk="0" hangingPunct="0">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204942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imes New Roman" panose="02020603050405020304" pitchFamily="18" charset="0"/>
              </a:defRPr>
            </a:lvl1pPr>
            <a:lvl2pPr marL="742950" indent="-285750" defTabSz="922338">
              <a:defRPr sz="2400">
                <a:solidFill>
                  <a:schemeClr val="tx1"/>
                </a:solidFill>
                <a:latin typeface="Times New Roman" panose="02020603050405020304" pitchFamily="18" charset="0"/>
              </a:defRPr>
            </a:lvl2pPr>
            <a:lvl3pPr marL="1143000" indent="-228600" defTabSz="922338">
              <a:defRPr sz="2400">
                <a:solidFill>
                  <a:schemeClr val="tx1"/>
                </a:solidFill>
                <a:latin typeface="Times New Roman" panose="02020603050405020304" pitchFamily="18" charset="0"/>
              </a:defRPr>
            </a:lvl3pPr>
            <a:lvl4pPr marL="1600200" indent="-228600" defTabSz="922338">
              <a:defRPr sz="2400">
                <a:solidFill>
                  <a:schemeClr val="tx1"/>
                </a:solidFill>
                <a:latin typeface="Times New Roman" panose="02020603050405020304" pitchFamily="18" charset="0"/>
              </a:defRPr>
            </a:lvl4pPr>
            <a:lvl5pPr marL="2057400" indent="-228600" defTabSz="922338">
              <a:defRPr sz="2400">
                <a:solidFill>
                  <a:schemeClr val="tx1"/>
                </a:solidFill>
                <a:latin typeface="Times New Roman" panose="02020603050405020304" pitchFamily="18" charset="0"/>
              </a:defRPr>
            </a:lvl5pPr>
            <a:lvl6pPr marL="2514600" indent="-228600" defTabSz="9223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23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23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23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22338" rtl="0" eaLnBrk="0" fontAlgn="base" latinLnBrk="0" hangingPunct="0">
              <a:lnSpc>
                <a:spcPct val="100000"/>
              </a:lnSpc>
              <a:spcBef>
                <a:spcPct val="0"/>
              </a:spcBef>
              <a:spcAft>
                <a:spcPct val="0"/>
              </a:spcAft>
              <a:buClrTx/>
              <a:buSzTx/>
              <a:buFontTx/>
              <a:buNone/>
              <a:tabLst/>
              <a:defRPr/>
            </a:pPr>
            <a:fld id="{15D650E6-52CC-4175-84C9-DB623962FA1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2338" rtl="0" eaLnBrk="0" fontAlgn="base" latinLnBrk="0" hangingPunct="0">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352623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3686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imes New Roman" panose="02020603050405020304" pitchFamily="18" charset="0"/>
              </a:defRPr>
            </a:lvl1pPr>
            <a:lvl2pPr marL="742950" indent="-285750" defTabSz="922338">
              <a:defRPr sz="2400">
                <a:solidFill>
                  <a:schemeClr val="tx1"/>
                </a:solidFill>
                <a:latin typeface="Times New Roman" panose="02020603050405020304" pitchFamily="18" charset="0"/>
              </a:defRPr>
            </a:lvl2pPr>
            <a:lvl3pPr marL="1143000" indent="-228600" defTabSz="922338">
              <a:defRPr sz="2400">
                <a:solidFill>
                  <a:schemeClr val="tx1"/>
                </a:solidFill>
                <a:latin typeface="Times New Roman" panose="02020603050405020304" pitchFamily="18" charset="0"/>
              </a:defRPr>
            </a:lvl3pPr>
            <a:lvl4pPr marL="1600200" indent="-228600" defTabSz="922338">
              <a:defRPr sz="2400">
                <a:solidFill>
                  <a:schemeClr val="tx1"/>
                </a:solidFill>
                <a:latin typeface="Times New Roman" panose="02020603050405020304" pitchFamily="18" charset="0"/>
              </a:defRPr>
            </a:lvl4pPr>
            <a:lvl5pPr marL="2057400" indent="-228600" defTabSz="922338">
              <a:defRPr sz="2400">
                <a:solidFill>
                  <a:schemeClr val="tx1"/>
                </a:solidFill>
                <a:latin typeface="Times New Roman" panose="02020603050405020304" pitchFamily="18" charset="0"/>
              </a:defRPr>
            </a:lvl5pPr>
            <a:lvl6pPr marL="2514600" indent="-228600" defTabSz="9223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23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23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23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22338" rtl="0" eaLnBrk="0" fontAlgn="base" latinLnBrk="0" hangingPunct="0">
              <a:lnSpc>
                <a:spcPct val="100000"/>
              </a:lnSpc>
              <a:spcBef>
                <a:spcPct val="0"/>
              </a:spcBef>
              <a:spcAft>
                <a:spcPct val="0"/>
              </a:spcAft>
              <a:buClrTx/>
              <a:buSzTx/>
              <a:buFontTx/>
              <a:buNone/>
              <a:tabLst/>
              <a:defRPr/>
            </a:pPr>
            <a:fld id="{6EF1F725-9D31-4072-ACC4-A0C7990EDC7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2338" rtl="0" eaLnBrk="0" fontAlgn="base" latinLnBrk="0" hangingPunct="0">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194044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389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imes New Roman" panose="02020603050405020304" pitchFamily="18" charset="0"/>
              </a:defRPr>
            </a:lvl1pPr>
            <a:lvl2pPr marL="742950" indent="-285750" defTabSz="922338">
              <a:defRPr sz="2400">
                <a:solidFill>
                  <a:schemeClr val="tx1"/>
                </a:solidFill>
                <a:latin typeface="Times New Roman" panose="02020603050405020304" pitchFamily="18" charset="0"/>
              </a:defRPr>
            </a:lvl2pPr>
            <a:lvl3pPr marL="1143000" indent="-228600" defTabSz="922338">
              <a:defRPr sz="2400">
                <a:solidFill>
                  <a:schemeClr val="tx1"/>
                </a:solidFill>
                <a:latin typeface="Times New Roman" panose="02020603050405020304" pitchFamily="18" charset="0"/>
              </a:defRPr>
            </a:lvl3pPr>
            <a:lvl4pPr marL="1600200" indent="-228600" defTabSz="922338">
              <a:defRPr sz="2400">
                <a:solidFill>
                  <a:schemeClr val="tx1"/>
                </a:solidFill>
                <a:latin typeface="Times New Roman" panose="02020603050405020304" pitchFamily="18" charset="0"/>
              </a:defRPr>
            </a:lvl4pPr>
            <a:lvl5pPr marL="2057400" indent="-228600" defTabSz="922338">
              <a:defRPr sz="2400">
                <a:solidFill>
                  <a:schemeClr val="tx1"/>
                </a:solidFill>
                <a:latin typeface="Times New Roman" panose="02020603050405020304" pitchFamily="18" charset="0"/>
              </a:defRPr>
            </a:lvl5pPr>
            <a:lvl6pPr marL="2514600" indent="-228600" defTabSz="9223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23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23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23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22338" rtl="0" eaLnBrk="0" fontAlgn="base" latinLnBrk="0" hangingPunct="0">
              <a:lnSpc>
                <a:spcPct val="100000"/>
              </a:lnSpc>
              <a:spcBef>
                <a:spcPct val="0"/>
              </a:spcBef>
              <a:spcAft>
                <a:spcPct val="0"/>
              </a:spcAft>
              <a:buClrTx/>
              <a:buSzTx/>
              <a:buFontTx/>
              <a:buNone/>
              <a:tabLst/>
              <a:defRPr/>
            </a:pPr>
            <a:fld id="{058E35F1-B134-4B22-8D4D-EB70C4328B7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2338" rtl="0" eaLnBrk="0" fontAlgn="base" latinLnBrk="0" hangingPunct="0">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823600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096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imes New Roman" panose="02020603050405020304" pitchFamily="18" charset="0"/>
              </a:defRPr>
            </a:lvl1pPr>
            <a:lvl2pPr marL="742950" indent="-285750" defTabSz="922338">
              <a:defRPr sz="2400">
                <a:solidFill>
                  <a:schemeClr val="tx1"/>
                </a:solidFill>
                <a:latin typeface="Times New Roman" panose="02020603050405020304" pitchFamily="18" charset="0"/>
              </a:defRPr>
            </a:lvl2pPr>
            <a:lvl3pPr marL="1143000" indent="-228600" defTabSz="922338">
              <a:defRPr sz="2400">
                <a:solidFill>
                  <a:schemeClr val="tx1"/>
                </a:solidFill>
                <a:latin typeface="Times New Roman" panose="02020603050405020304" pitchFamily="18" charset="0"/>
              </a:defRPr>
            </a:lvl3pPr>
            <a:lvl4pPr marL="1600200" indent="-228600" defTabSz="922338">
              <a:defRPr sz="2400">
                <a:solidFill>
                  <a:schemeClr val="tx1"/>
                </a:solidFill>
                <a:latin typeface="Times New Roman" panose="02020603050405020304" pitchFamily="18" charset="0"/>
              </a:defRPr>
            </a:lvl4pPr>
            <a:lvl5pPr marL="2057400" indent="-228600" defTabSz="922338">
              <a:defRPr sz="2400">
                <a:solidFill>
                  <a:schemeClr val="tx1"/>
                </a:solidFill>
                <a:latin typeface="Times New Roman" panose="02020603050405020304" pitchFamily="18" charset="0"/>
              </a:defRPr>
            </a:lvl5pPr>
            <a:lvl6pPr marL="2514600" indent="-228600" defTabSz="9223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23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23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23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22338" rtl="0" eaLnBrk="0" fontAlgn="base" latinLnBrk="0" hangingPunct="0">
              <a:lnSpc>
                <a:spcPct val="100000"/>
              </a:lnSpc>
              <a:spcBef>
                <a:spcPct val="0"/>
              </a:spcBef>
              <a:spcAft>
                <a:spcPct val="0"/>
              </a:spcAft>
              <a:buClrTx/>
              <a:buSzTx/>
              <a:buFontTx/>
              <a:buNone/>
              <a:tabLst/>
              <a:defRPr/>
            </a:pPr>
            <a:fld id="{C9E86CE5-F0F5-414D-B9F3-D4A70B08309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2338" rtl="0" eaLnBrk="0" fontAlgn="base" latinLnBrk="0" hangingPunct="0">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220719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30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imes New Roman" panose="02020603050405020304" pitchFamily="18" charset="0"/>
              </a:defRPr>
            </a:lvl1pPr>
            <a:lvl2pPr marL="742950" indent="-285750" defTabSz="922338">
              <a:defRPr sz="2400">
                <a:solidFill>
                  <a:schemeClr val="tx1"/>
                </a:solidFill>
                <a:latin typeface="Times New Roman" panose="02020603050405020304" pitchFamily="18" charset="0"/>
              </a:defRPr>
            </a:lvl2pPr>
            <a:lvl3pPr marL="1143000" indent="-228600" defTabSz="922338">
              <a:defRPr sz="2400">
                <a:solidFill>
                  <a:schemeClr val="tx1"/>
                </a:solidFill>
                <a:latin typeface="Times New Roman" panose="02020603050405020304" pitchFamily="18" charset="0"/>
              </a:defRPr>
            </a:lvl3pPr>
            <a:lvl4pPr marL="1600200" indent="-228600" defTabSz="922338">
              <a:defRPr sz="2400">
                <a:solidFill>
                  <a:schemeClr val="tx1"/>
                </a:solidFill>
                <a:latin typeface="Times New Roman" panose="02020603050405020304" pitchFamily="18" charset="0"/>
              </a:defRPr>
            </a:lvl4pPr>
            <a:lvl5pPr marL="2057400" indent="-228600" defTabSz="922338">
              <a:defRPr sz="2400">
                <a:solidFill>
                  <a:schemeClr val="tx1"/>
                </a:solidFill>
                <a:latin typeface="Times New Roman" panose="02020603050405020304" pitchFamily="18" charset="0"/>
              </a:defRPr>
            </a:lvl5pPr>
            <a:lvl6pPr marL="2514600" indent="-228600" defTabSz="9223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23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23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23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22338" rtl="0" eaLnBrk="0" fontAlgn="base" latinLnBrk="0" hangingPunct="0">
              <a:lnSpc>
                <a:spcPct val="100000"/>
              </a:lnSpc>
              <a:spcBef>
                <a:spcPct val="0"/>
              </a:spcBef>
              <a:spcAft>
                <a:spcPct val="0"/>
              </a:spcAft>
              <a:buClrTx/>
              <a:buSzTx/>
              <a:buFontTx/>
              <a:buNone/>
              <a:tabLst/>
              <a:defRPr/>
            </a:pPr>
            <a:fld id="{F25BEF9F-5340-4B4C-8959-B35DFBEAE90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2338" rtl="0" eaLnBrk="0" fontAlgn="base" latinLnBrk="0" hangingPunct="0">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04934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talk a little more about TIGER, which is a good potential source of funding for brownfield redevelopment projects that include transportation components.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0DCD0C-D06B-804C-A191-4CA5261C02E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61489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50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imes New Roman" panose="02020603050405020304" pitchFamily="18" charset="0"/>
              </a:defRPr>
            </a:lvl1pPr>
            <a:lvl2pPr marL="742950" indent="-285750" defTabSz="922338">
              <a:defRPr sz="2400">
                <a:solidFill>
                  <a:schemeClr val="tx1"/>
                </a:solidFill>
                <a:latin typeface="Times New Roman" panose="02020603050405020304" pitchFamily="18" charset="0"/>
              </a:defRPr>
            </a:lvl2pPr>
            <a:lvl3pPr marL="1143000" indent="-228600" defTabSz="922338">
              <a:defRPr sz="2400">
                <a:solidFill>
                  <a:schemeClr val="tx1"/>
                </a:solidFill>
                <a:latin typeface="Times New Roman" panose="02020603050405020304" pitchFamily="18" charset="0"/>
              </a:defRPr>
            </a:lvl3pPr>
            <a:lvl4pPr marL="1600200" indent="-228600" defTabSz="922338">
              <a:defRPr sz="2400">
                <a:solidFill>
                  <a:schemeClr val="tx1"/>
                </a:solidFill>
                <a:latin typeface="Times New Roman" panose="02020603050405020304" pitchFamily="18" charset="0"/>
              </a:defRPr>
            </a:lvl4pPr>
            <a:lvl5pPr marL="2057400" indent="-228600" defTabSz="922338">
              <a:defRPr sz="2400">
                <a:solidFill>
                  <a:schemeClr val="tx1"/>
                </a:solidFill>
                <a:latin typeface="Times New Roman" panose="02020603050405020304" pitchFamily="18" charset="0"/>
              </a:defRPr>
            </a:lvl5pPr>
            <a:lvl6pPr marL="2514600" indent="-228600" defTabSz="9223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23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23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233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22338" rtl="0" eaLnBrk="0" fontAlgn="base" latinLnBrk="0" hangingPunct="0">
              <a:lnSpc>
                <a:spcPct val="100000"/>
              </a:lnSpc>
              <a:spcBef>
                <a:spcPct val="0"/>
              </a:spcBef>
              <a:spcAft>
                <a:spcPct val="0"/>
              </a:spcAft>
              <a:buClrTx/>
              <a:buSzTx/>
              <a:buFontTx/>
              <a:buNone/>
              <a:tabLst/>
              <a:defRPr/>
            </a:pPr>
            <a:fld id="{02340ADB-7418-4200-89AF-383CD5A03D4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2338" rtl="0" eaLnBrk="0" fontAlgn="base" latinLnBrk="0" hangingPunct="0">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7392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948D6E-49AF-42E2-B83E-C452D46DFAA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9412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4D18B-D388-49D2-9A59-6479C7B1F0C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4758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2463" y="698500"/>
            <a:ext cx="2727325" cy="2044700"/>
          </a:xfrm>
        </p:spPr>
      </p:sp>
      <p:sp>
        <p:nvSpPr>
          <p:cNvPr id="3" name="Notes Placeholder 2"/>
          <p:cNvSpPr>
            <a:spLocks noGrp="1"/>
          </p:cNvSpPr>
          <p:nvPr>
            <p:ph type="body" idx="1"/>
          </p:nvPr>
        </p:nvSpPr>
        <p:spPr>
          <a:xfrm>
            <a:off x="701040" y="3072764"/>
            <a:ext cx="5608320" cy="4623435"/>
          </a:xfrm>
        </p:spPr>
        <p:txBody>
          <a:bodyPr/>
          <a:lstStyle/>
          <a:p>
            <a:pPr marL="171450" indent="-171450">
              <a:buFont typeface="Arial" panose="020B0604020202020204" pitchFamily="34" charset="0"/>
              <a:buChar char="•"/>
            </a:pPr>
            <a:r>
              <a:rPr lang="en-US" dirty="0"/>
              <a:t>For transit projects, there are also several programs worth investigating.  For example, the Federal Transit Administration offers Capital Investment Grants, which can help fund light rail, heavy rail, commuter rail, streetcar, and bus rapid transit projects.  Three key programs are:</a:t>
            </a:r>
          </a:p>
          <a:p>
            <a:pPr marL="628650" lvl="1" indent="-171450">
              <a:buFont typeface="Arial" panose="020B0604020202020204" pitchFamily="34" charset="0"/>
              <a:buChar char="•"/>
            </a:pPr>
            <a:r>
              <a:rPr lang="en-US" dirty="0"/>
              <a:t>New Start Grants are for new projects of greater than $300 million in value.</a:t>
            </a:r>
          </a:p>
          <a:p>
            <a:pPr marL="628650" lvl="1" indent="-171450">
              <a:buFont typeface="Arial" panose="020B0604020202020204" pitchFamily="34" charset="0"/>
              <a:buChar char="•"/>
            </a:pPr>
            <a:r>
              <a:rPr lang="en-US" dirty="0"/>
              <a:t>Small Start Grants are for new projects that are below $300 million in value.</a:t>
            </a:r>
          </a:p>
          <a:p>
            <a:pPr marL="628650" lvl="1" indent="-171450">
              <a:buFont typeface="Arial" panose="020B0604020202020204" pitchFamily="34" charset="0"/>
              <a:buChar char="•"/>
            </a:pPr>
            <a:r>
              <a:rPr lang="en-US" dirty="0"/>
              <a:t>And Core Capacity Grants which are investments that increase capacity in existing transit systems.</a:t>
            </a:r>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last thing I will mention, is formula-based grants.  These funds are distributed from the Department of Transportation to each state based on a predetermined formula.  States – and in some cases, Metropolitan </a:t>
            </a:r>
            <a:r>
              <a:rPr lang="en-US"/>
              <a:t>Planning Organizations -  </a:t>
            </a:r>
            <a:r>
              <a:rPr lang="en-US" dirty="0"/>
              <a:t>in turn, award grants to individual projects.  There are quite a few formula grant programs available and each state has its own application procedures, but a couple examples of formula grants are:</a:t>
            </a:r>
          </a:p>
          <a:p>
            <a:pPr marL="628650" lvl="1" indent="-171450">
              <a:buFont typeface="Arial" panose="020B0604020202020204" pitchFamily="34" charset="0"/>
              <a:buChar char="•"/>
            </a:pPr>
            <a:r>
              <a:rPr lang="en-US" dirty="0"/>
              <a:t>Congestion Mitigation and Air Quality, which offer $2.3 billion nationwide each year.  Grants can be used for a broad range of projects that accomplish just what the title says:  reduce congestion and improve air quality.</a:t>
            </a:r>
          </a:p>
          <a:p>
            <a:pPr marL="628650" lvl="1" indent="-171450">
              <a:buFont typeface="Arial" panose="020B0604020202020204" pitchFamily="34" charset="0"/>
              <a:buChar char="•"/>
            </a:pPr>
            <a:r>
              <a:rPr lang="en-US" dirty="0"/>
              <a:t>Another formula program is the National Highway Freight Program, which distributes about $1.1 billion each year.</a:t>
            </a:r>
            <a:br>
              <a:rPr lang="en-US" dirty="0"/>
            </a:br>
            <a:endParaRPr lang="en-US" dirty="0"/>
          </a:p>
          <a:p>
            <a:pPr marL="171450" indent="-171450">
              <a:buFont typeface="Arial" panose="020B0604020202020204" pitchFamily="34" charset="0"/>
              <a:buChar char="•"/>
            </a:pPr>
            <a:r>
              <a:rPr lang="en-US" dirty="0"/>
              <a:t>Again, I just offered a small sampling of grants that are offered.  There are far too many programs available for transportation projects than we have time to cover here, but the BATIC team is happy to help sponsors identify which ones may be helpful for their individual project.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4D18B-D388-49D2-9A59-6479C7B1F0C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2287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 within FTA for more information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4D18B-D388-49D2-9A59-6479C7B1F0C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8201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base">
              <a:spcBef>
                <a:spcPct val="0"/>
              </a:spcBef>
              <a:spcAft>
                <a:spcPct val="0"/>
              </a:spcAft>
            </a:pPr>
            <a:endParaRPr lang="en-US" sz="1800" dirty="0">
              <a:solidFill>
                <a:srgbClr val="FFFFFF"/>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33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15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FEE1C394-E2B9-4BD7-B284-46F8260D7180}" type="datetime1">
              <a:rPr lang="en-US" smtClean="0">
                <a:solidFill>
                  <a:srgbClr val="1F2123"/>
                </a:solidFill>
              </a:rPr>
              <a:pPr>
                <a:defRPr/>
              </a:pPr>
              <a:t>12/14/2016</a:t>
            </a:fld>
            <a:endParaRPr lang="en-US" dirty="0">
              <a:solidFill>
                <a:srgbClr val="1F2123"/>
              </a:solidFill>
            </a:endParaRPr>
          </a:p>
        </p:txBody>
      </p:sp>
      <p:sp>
        <p:nvSpPr>
          <p:cNvPr id="5" name="Footer Placeholder 4"/>
          <p:cNvSpPr>
            <a:spLocks noGrp="1"/>
          </p:cNvSpPr>
          <p:nvPr>
            <p:ph type="ftr" sz="quarter" idx="11"/>
          </p:nvPr>
        </p:nvSpPr>
        <p:spPr/>
        <p:txBody>
          <a:bodyPr/>
          <a:lstStyle/>
          <a:p>
            <a:pPr>
              <a:defRPr/>
            </a:pPr>
            <a:endParaRPr lang="en-US" dirty="0">
              <a:solidFill>
                <a:srgbClr val="1F2123"/>
              </a:solidFill>
            </a:endParaRPr>
          </a:p>
        </p:txBody>
      </p:sp>
      <p:sp>
        <p:nvSpPr>
          <p:cNvPr id="6" name="Slide Number Placeholder 5"/>
          <p:cNvSpPr>
            <a:spLocks noGrp="1"/>
          </p:cNvSpPr>
          <p:nvPr>
            <p:ph type="sldNum" sz="quarter" idx="12"/>
          </p:nvPr>
        </p:nvSpPr>
        <p:spPr/>
        <p:txBody>
          <a:bodyPr/>
          <a:lstStyle/>
          <a:p>
            <a:pPr>
              <a:defRPr/>
            </a:pPr>
            <a:fld id="{5919BA3C-467B-4DF1-BC12-F0A2AF8AF3D1}" type="slidenum">
              <a:rPr lang="en-US" smtClean="0">
                <a:solidFill>
                  <a:srgbClr val="1F2123"/>
                </a:solidFill>
              </a:rPr>
              <a:pPr>
                <a:defRPr/>
              </a:pPr>
              <a:t>‹#›</a:t>
            </a:fld>
            <a:endParaRPr lang="en-US" dirty="0">
              <a:solidFill>
                <a:srgbClr val="1F2123"/>
              </a:solidFill>
            </a:endParaRPr>
          </a:p>
        </p:txBody>
      </p:sp>
    </p:spTree>
    <p:extLst>
      <p:ext uri="{BB962C8B-B14F-4D97-AF65-F5344CB8AC3E}">
        <p14:creationId xmlns:p14="http://schemas.microsoft.com/office/powerpoint/2010/main" val="1775307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E732CDEE-7AD4-483A-8FBE-AC1392FA9FF6}" type="datetime1">
              <a:rPr lang="en-US" smtClean="0">
                <a:solidFill>
                  <a:srgbClr val="1F2123"/>
                </a:solidFill>
              </a:rPr>
              <a:pPr>
                <a:defRPr/>
              </a:pPr>
              <a:t>12/14/2016</a:t>
            </a:fld>
            <a:endParaRPr lang="en-US" dirty="0">
              <a:solidFill>
                <a:srgbClr val="1F2123"/>
              </a:solidFill>
            </a:endParaRPr>
          </a:p>
        </p:txBody>
      </p:sp>
      <p:sp>
        <p:nvSpPr>
          <p:cNvPr id="5" name="Footer Placeholder 4"/>
          <p:cNvSpPr>
            <a:spLocks noGrp="1"/>
          </p:cNvSpPr>
          <p:nvPr>
            <p:ph type="ftr" sz="quarter" idx="11"/>
          </p:nvPr>
        </p:nvSpPr>
        <p:spPr/>
        <p:txBody>
          <a:bodyPr/>
          <a:lstStyle/>
          <a:p>
            <a:pPr>
              <a:defRPr/>
            </a:pPr>
            <a:endParaRPr lang="en-US" dirty="0">
              <a:solidFill>
                <a:srgbClr val="1F2123"/>
              </a:solidFill>
            </a:endParaRPr>
          </a:p>
        </p:txBody>
      </p:sp>
      <p:sp>
        <p:nvSpPr>
          <p:cNvPr id="6" name="Slide Number Placeholder 5"/>
          <p:cNvSpPr>
            <a:spLocks noGrp="1"/>
          </p:cNvSpPr>
          <p:nvPr>
            <p:ph type="sldNum" sz="quarter" idx="12"/>
          </p:nvPr>
        </p:nvSpPr>
        <p:spPr/>
        <p:txBody>
          <a:bodyPr/>
          <a:lstStyle/>
          <a:p>
            <a:pPr>
              <a:defRPr/>
            </a:pPr>
            <a:fld id="{A9A7C7E7-3400-4577-B9AB-B182A513D034}" type="slidenum">
              <a:rPr lang="en-US" smtClean="0">
                <a:solidFill>
                  <a:srgbClr val="1F2123"/>
                </a:solidFill>
              </a:rPr>
              <a:pPr>
                <a:defRPr/>
              </a:pPr>
              <a:t>‹#›</a:t>
            </a:fld>
            <a:endParaRPr lang="en-US" dirty="0">
              <a:solidFill>
                <a:srgbClr val="1F2123"/>
              </a:solidFill>
            </a:endParaRPr>
          </a:p>
        </p:txBody>
      </p:sp>
    </p:spTree>
    <p:extLst>
      <p:ext uri="{BB962C8B-B14F-4D97-AF65-F5344CB8AC3E}">
        <p14:creationId xmlns:p14="http://schemas.microsoft.com/office/powerpoint/2010/main" val="9793808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F3897D-4203-4088-8C7A-12E4CE475E1A}" type="datetimeFigureOut">
              <a:rPr lang="en-US" smtClean="0"/>
              <a:t>12/14/2016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8910386-3DBC-474E-B0F7-7200D9D1E953}" type="slidenum">
              <a:rPr lang="en-US" smtClean="0"/>
              <a:t>‹#›</a:t>
            </a:fld>
            <a:endParaRPr lang="en-US" dirty="0"/>
          </a:p>
        </p:txBody>
      </p:sp>
    </p:spTree>
    <p:extLst>
      <p:ext uri="{BB962C8B-B14F-4D97-AF65-F5344CB8AC3E}">
        <p14:creationId xmlns:p14="http://schemas.microsoft.com/office/powerpoint/2010/main" val="31850005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F3897D-4203-4088-8C7A-12E4CE475E1A}" type="datetimeFigureOut">
              <a:rPr lang="en-US" smtClean="0"/>
              <a:t>12/14/2016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8910386-3DBC-474E-B0F7-7200D9D1E953}" type="slidenum">
              <a:rPr lang="en-US" smtClean="0"/>
              <a:t>‹#›</a:t>
            </a:fld>
            <a:endParaRPr lang="en-US" dirty="0"/>
          </a:p>
        </p:txBody>
      </p:sp>
    </p:spTree>
    <p:extLst>
      <p:ext uri="{BB962C8B-B14F-4D97-AF65-F5344CB8AC3E}">
        <p14:creationId xmlns:p14="http://schemas.microsoft.com/office/powerpoint/2010/main" val="20012039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F3897D-4203-4088-8C7A-12E4CE475E1A}" type="datetimeFigureOut">
              <a:rPr lang="en-US" smtClean="0"/>
              <a:t>12/14/2016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8910386-3DBC-474E-B0F7-7200D9D1E953}" type="slidenum">
              <a:rPr lang="en-US" smtClean="0"/>
              <a:t>‹#›</a:t>
            </a:fld>
            <a:endParaRPr lang="en-US" dirty="0"/>
          </a:p>
        </p:txBody>
      </p:sp>
    </p:spTree>
    <p:extLst>
      <p:ext uri="{BB962C8B-B14F-4D97-AF65-F5344CB8AC3E}">
        <p14:creationId xmlns:p14="http://schemas.microsoft.com/office/powerpoint/2010/main" val="19962464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8F3897D-4203-4088-8C7A-12E4CE475E1A}" type="datetimeFigureOut">
              <a:rPr lang="en-US" smtClean="0"/>
              <a:t>12/14/2016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910386-3DBC-474E-B0F7-7200D9D1E953}" type="slidenum">
              <a:rPr lang="en-US" smtClean="0"/>
              <a:t>‹#›</a:t>
            </a:fld>
            <a:endParaRPr lang="en-US" dirty="0"/>
          </a:p>
        </p:txBody>
      </p:sp>
    </p:spTree>
    <p:extLst>
      <p:ext uri="{BB962C8B-B14F-4D97-AF65-F5344CB8AC3E}">
        <p14:creationId xmlns:p14="http://schemas.microsoft.com/office/powerpoint/2010/main" val="39839381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8F3897D-4203-4088-8C7A-12E4CE475E1A}" type="datetimeFigureOut">
              <a:rPr lang="en-US" smtClean="0"/>
              <a:t>12/14/2016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910386-3DBC-474E-B0F7-7200D9D1E953}" type="slidenum">
              <a:rPr lang="en-US" smtClean="0"/>
              <a:t>‹#›</a:t>
            </a:fld>
            <a:endParaRPr lang="en-US" dirty="0"/>
          </a:p>
        </p:txBody>
      </p:sp>
    </p:spTree>
    <p:extLst>
      <p:ext uri="{BB962C8B-B14F-4D97-AF65-F5344CB8AC3E}">
        <p14:creationId xmlns:p14="http://schemas.microsoft.com/office/powerpoint/2010/main" val="10551301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F3897D-4203-4088-8C7A-12E4CE475E1A}" type="datetimeFigureOut">
              <a:rPr lang="en-US" smtClean="0"/>
              <a:t>12/14/2016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910386-3DBC-474E-B0F7-7200D9D1E953}" type="slidenum">
              <a:rPr lang="en-US" smtClean="0"/>
              <a:t>‹#›</a:t>
            </a:fld>
            <a:endParaRPr lang="en-US" dirty="0"/>
          </a:p>
        </p:txBody>
      </p:sp>
    </p:spTree>
    <p:extLst>
      <p:ext uri="{BB962C8B-B14F-4D97-AF65-F5344CB8AC3E}">
        <p14:creationId xmlns:p14="http://schemas.microsoft.com/office/powerpoint/2010/main" val="6491027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F3897D-4203-4088-8C7A-12E4CE475E1A}" type="datetimeFigureOut">
              <a:rPr lang="en-US" smtClean="0"/>
              <a:t>12/14/2016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910386-3DBC-474E-B0F7-7200D9D1E953}" type="slidenum">
              <a:rPr lang="en-US" smtClean="0"/>
              <a:t>‹#›</a:t>
            </a:fld>
            <a:endParaRPr lang="en-US" dirty="0"/>
          </a:p>
        </p:txBody>
      </p:sp>
    </p:spTree>
    <p:extLst>
      <p:ext uri="{BB962C8B-B14F-4D97-AF65-F5344CB8AC3E}">
        <p14:creationId xmlns:p14="http://schemas.microsoft.com/office/powerpoint/2010/main" val="42587282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E1F8168-1E7F-4B7C-B3D1-ACE68804FB88}" type="datetime1">
              <a:rPr lang="en-US" smtClean="0">
                <a:solidFill>
                  <a:srgbClr val="000000">
                    <a:tint val="75000"/>
                  </a:srgbClr>
                </a:solidFill>
              </a:rPr>
              <a:pPr/>
              <a:t>12/14/2016</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6657F70D-2148-41FA-9966-2CFD5BAB4D69}" type="slidenum">
              <a:rPr lang="en-US" smtClean="0">
                <a:solidFill>
                  <a:srgbClr val="000000">
                    <a:tint val="75000"/>
                  </a:srgbClr>
                </a:solidFill>
              </a:rPr>
              <a:pPr/>
              <a:t>‹#›</a:t>
            </a:fld>
            <a:endParaRPr lang="en-US" dirty="0">
              <a:solidFill>
                <a:srgbClr val="000000">
                  <a:tint val="75000"/>
                </a:srgbClr>
              </a:solidFill>
            </a:endParaRPr>
          </a:p>
        </p:txBody>
      </p:sp>
      <p:sp>
        <p:nvSpPr>
          <p:cNvPr id="7" name="Title 1"/>
          <p:cNvSpPr>
            <a:spLocks noGrp="1"/>
          </p:cNvSpPr>
          <p:nvPr>
            <p:ph type="title"/>
          </p:nvPr>
        </p:nvSpPr>
        <p:spPr>
          <a:xfrm>
            <a:off x="628650" y="622300"/>
            <a:ext cx="7886700" cy="611140"/>
          </a:xfrm>
          <a:prstGeom prst="rect">
            <a:avLst/>
          </a:prstGeom>
        </p:spPr>
        <p:txBody>
          <a:bodyPr>
            <a:normAutofit fontScale="90000"/>
          </a:bodyPr>
          <a:lstStyle/>
          <a:p>
            <a:endParaRPr lang="en-US"/>
          </a:p>
        </p:txBody>
      </p:sp>
      <p:sp>
        <p:nvSpPr>
          <p:cNvPr id="8" name="Content Placeholder 2"/>
          <p:cNvSpPr>
            <a:spLocks noGrp="1"/>
          </p:cNvSpPr>
          <p:nvPr>
            <p:ph idx="1"/>
          </p:nvPr>
        </p:nvSpPr>
        <p:spPr>
          <a:xfrm>
            <a:off x="628650" y="1323927"/>
            <a:ext cx="7886700" cy="4853036"/>
          </a:xfrm>
          <a:prstGeom prst="rect">
            <a:avLst/>
          </a:prstGeom>
        </p:spPr>
        <p:txBody>
          <a:bodyPr/>
          <a:lstStyle/>
          <a:p>
            <a:endParaRPr lang="en-US"/>
          </a:p>
        </p:txBody>
      </p:sp>
      <p:sp>
        <p:nvSpPr>
          <p:cNvPr id="13" name="Text Placeholder 1"/>
          <p:cNvSpPr txBox="1">
            <a:spLocks/>
          </p:cNvSpPr>
          <p:nvPr userDrawn="1"/>
        </p:nvSpPr>
        <p:spPr>
          <a:xfrm>
            <a:off x="214462" y="5335737"/>
            <a:ext cx="6872138" cy="1515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750"/>
              </a:lnSpc>
              <a:buFont typeface="Arial" panose="020B0604020202020204" pitchFamily="34" charset="0"/>
              <a:buNone/>
            </a:pPr>
            <a:endParaRPr lang="en-US" sz="4050" b="1" dirty="0">
              <a:solidFill>
                <a:srgbClr val="002060"/>
              </a:solidFill>
            </a:endParaRPr>
          </a:p>
        </p:txBody>
      </p:sp>
      <p:sp>
        <p:nvSpPr>
          <p:cNvPr id="14" name="Text Placeholder 2"/>
          <p:cNvSpPr txBox="1">
            <a:spLocks/>
          </p:cNvSpPr>
          <p:nvPr userDrawn="1"/>
        </p:nvSpPr>
        <p:spPr>
          <a:xfrm>
            <a:off x="214461" y="6103094"/>
            <a:ext cx="6894362" cy="5179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b="1" dirty="0">
              <a:solidFill>
                <a:srgbClr val="FFFFFF">
                  <a:lumMod val="65000"/>
                </a:srgbClr>
              </a:solidFill>
            </a:endParaRPr>
          </a:p>
        </p:txBody>
      </p:sp>
      <p:sp>
        <p:nvSpPr>
          <p:cNvPr id="19" name="Text Placeholder 3"/>
          <p:cNvSpPr txBox="1">
            <a:spLocks/>
          </p:cNvSpPr>
          <p:nvPr userDrawn="1"/>
        </p:nvSpPr>
        <p:spPr>
          <a:xfrm>
            <a:off x="7301062" y="6146309"/>
            <a:ext cx="1491769" cy="428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100" i="1" dirty="0">
              <a:solidFill>
                <a:srgbClr val="FFFFFF"/>
              </a:solidFill>
            </a:endParaRPr>
          </a:p>
        </p:txBody>
      </p:sp>
      <p:sp>
        <p:nvSpPr>
          <p:cNvPr id="23" name="Subtitle 2"/>
          <p:cNvSpPr>
            <a:spLocks noGrp="1"/>
          </p:cNvSpPr>
          <p:nvPr>
            <p:ph type="subTitle" idx="13"/>
          </p:nvPr>
        </p:nvSpPr>
        <p:spPr>
          <a:xfrm>
            <a:off x="238125" y="5169745"/>
            <a:ext cx="6858000" cy="1655762"/>
          </a:xfrm>
        </p:spPr>
        <p:txBody>
          <a:bodyPr>
            <a:normAutofit/>
          </a:bodyPr>
          <a:lstStyle>
            <a:lvl1pPr marL="0" indent="0" algn="l">
              <a:buNone/>
              <a:defRPr sz="3300" b="1"/>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2612495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base">
              <a:spcBef>
                <a:spcPct val="0"/>
              </a:spcBef>
              <a:spcAft>
                <a:spcPct val="0"/>
              </a:spcAft>
            </a:pPr>
            <a:endParaRPr lang="en-US" sz="1800" dirty="0">
              <a:solidFill>
                <a:srgbClr val="FFFFFF"/>
              </a:solidFill>
            </a:endParaRPr>
          </a:p>
        </p:txBody>
      </p:sp>
      <p:sp>
        <p:nvSpPr>
          <p:cNvPr id="4" name="Date Placeholder 3"/>
          <p:cNvSpPr>
            <a:spLocks noGrp="1"/>
          </p:cNvSpPr>
          <p:nvPr>
            <p:ph type="dt" sz="half" idx="10"/>
          </p:nvPr>
        </p:nvSpPr>
        <p:spPr/>
        <p:txBody>
          <a:bodyPr/>
          <a:lstStyle/>
          <a:p>
            <a:pPr>
              <a:defRPr/>
            </a:pPr>
            <a:fld id="{89832F8F-C3F8-4773-945A-268E1C812296}" type="datetime1">
              <a:rPr lang="en-US" smtClean="0">
                <a:solidFill>
                  <a:srgbClr val="1F2123"/>
                </a:solidFill>
              </a:rPr>
              <a:pPr>
                <a:defRPr/>
              </a:pPr>
              <a:t>12/14/2016</a:t>
            </a:fld>
            <a:endParaRPr lang="en-US" dirty="0">
              <a:solidFill>
                <a:srgbClr val="1F2123"/>
              </a:solidFill>
            </a:endParaRPr>
          </a:p>
        </p:txBody>
      </p:sp>
      <p:sp>
        <p:nvSpPr>
          <p:cNvPr id="5" name="Footer Placeholder 4"/>
          <p:cNvSpPr>
            <a:spLocks noGrp="1"/>
          </p:cNvSpPr>
          <p:nvPr>
            <p:ph type="ftr" sz="quarter" idx="11"/>
          </p:nvPr>
        </p:nvSpPr>
        <p:spPr/>
        <p:txBody>
          <a:bodyPr/>
          <a:lstStyle/>
          <a:p>
            <a:pPr>
              <a:defRPr/>
            </a:pPr>
            <a:endParaRPr lang="en-US" dirty="0">
              <a:solidFill>
                <a:srgbClr val="1F2123"/>
              </a:solidFill>
            </a:endParaRPr>
          </a:p>
        </p:txBody>
      </p:sp>
      <p:sp>
        <p:nvSpPr>
          <p:cNvPr id="6" name="Slide Number Placeholder 5"/>
          <p:cNvSpPr>
            <a:spLocks noGrp="1"/>
          </p:cNvSpPr>
          <p:nvPr>
            <p:ph type="sldNum" sz="quarter" idx="12"/>
          </p:nvPr>
        </p:nvSpPr>
        <p:spPr/>
        <p:txBody>
          <a:bodyPr/>
          <a:lstStyle/>
          <a:p>
            <a:pPr>
              <a:defRPr/>
            </a:pPr>
            <a:fld id="{C3921793-3AC4-4F9A-82A9-3CB6199835CE}" type="slidenum">
              <a:rPr lang="en-US" smtClean="0">
                <a:solidFill>
                  <a:srgbClr val="1F2123"/>
                </a:solidFill>
              </a:rPr>
              <a:pPr>
                <a:defRPr/>
              </a:pPr>
              <a:t>‹#›</a:t>
            </a:fld>
            <a:endParaRPr lang="en-US" dirty="0">
              <a:solidFill>
                <a:srgbClr val="1F2123"/>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grpSp>
      <p:sp>
        <p:nvSpPr>
          <p:cNvPr id="2" name="Vertical Title 1"/>
          <p:cNvSpPr>
            <a:spLocks noGrp="1"/>
          </p:cNvSpPr>
          <p:nvPr>
            <p:ph type="title" orient="vert"/>
          </p:nvPr>
        </p:nvSpPr>
        <p:spPr>
          <a:xfrm>
            <a:off x="6629400" y="1447803"/>
            <a:ext cx="20574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7937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A50EEFCF-E3FB-7744-8B0D-7B0441CF6B74}" type="datetime1">
              <a:rPr lang="en-US"/>
              <a:pPr/>
              <a:t>12/14/2016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05F0CFB-AEA5-7140-8B9D-0FA394ACE34D}" type="slidenum">
              <a:rPr lang="en-US"/>
              <a:pPr/>
              <a:t>‹#›</a:t>
            </a:fld>
            <a:endParaRPr lang="en-US"/>
          </a:p>
        </p:txBody>
      </p:sp>
    </p:spTree>
    <p:extLst>
      <p:ext uri="{BB962C8B-B14F-4D97-AF65-F5344CB8AC3E}">
        <p14:creationId xmlns:p14="http://schemas.microsoft.com/office/powerpoint/2010/main" val="3251857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DFED3FA-2D65-9C49-A572-A5DE0D99D6CF}" type="datetime1">
              <a:rPr lang="en-US"/>
              <a:pPr/>
              <a:t>12/14/2016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B84A3FD-C4C3-AE44-9071-2D2327836450}" type="slidenum">
              <a:rPr lang="en-US"/>
              <a:pPr/>
              <a:t>‹#›</a:t>
            </a:fld>
            <a:endParaRPr lang="en-US"/>
          </a:p>
        </p:txBody>
      </p:sp>
    </p:spTree>
    <p:extLst>
      <p:ext uri="{BB962C8B-B14F-4D97-AF65-F5344CB8AC3E}">
        <p14:creationId xmlns:p14="http://schemas.microsoft.com/office/powerpoint/2010/main" val="433779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EB67E9FC-ED86-F94C-A2A4-4A64CED11EFF}" type="datetime1">
              <a:rPr lang="en-US"/>
              <a:pPr/>
              <a:t>12/14/2016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406A00C-8A33-5B4D-AF71-ABE6592D26D8}" type="slidenum">
              <a:rPr lang="en-US"/>
              <a:pPr/>
              <a:t>‹#›</a:t>
            </a:fld>
            <a:endParaRPr lang="en-US"/>
          </a:p>
        </p:txBody>
      </p:sp>
    </p:spTree>
    <p:extLst>
      <p:ext uri="{BB962C8B-B14F-4D97-AF65-F5344CB8AC3E}">
        <p14:creationId xmlns:p14="http://schemas.microsoft.com/office/powerpoint/2010/main" val="2540781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A510A713-70FD-054A-ACEE-A9B549F9A19F}" type="datetime1">
              <a:rPr lang="en-US"/>
              <a:pPr/>
              <a:t>12/14/2016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75F83C2-B98A-114A-BD4F-6B753B3AF158}" type="slidenum">
              <a:rPr lang="en-US"/>
              <a:pPr/>
              <a:t>‹#›</a:t>
            </a:fld>
            <a:endParaRPr lang="en-US"/>
          </a:p>
        </p:txBody>
      </p:sp>
    </p:spTree>
    <p:extLst>
      <p:ext uri="{BB962C8B-B14F-4D97-AF65-F5344CB8AC3E}">
        <p14:creationId xmlns:p14="http://schemas.microsoft.com/office/powerpoint/2010/main" val="3573976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6606FAF2-4FAD-8D4A-9918-2B417C154797}" type="datetime1">
              <a:rPr lang="en-US"/>
              <a:pPr/>
              <a:t>12/14/2016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EC267C28-0FA2-4248-BDE7-00ED48E547C8}" type="slidenum">
              <a:rPr lang="en-US"/>
              <a:pPr/>
              <a:t>‹#›</a:t>
            </a:fld>
            <a:endParaRPr lang="en-US"/>
          </a:p>
        </p:txBody>
      </p:sp>
    </p:spTree>
    <p:extLst>
      <p:ext uri="{BB962C8B-B14F-4D97-AF65-F5344CB8AC3E}">
        <p14:creationId xmlns:p14="http://schemas.microsoft.com/office/powerpoint/2010/main" val="892418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F52D61C3-0A54-294B-9157-32A7261D7B06}" type="datetime1">
              <a:rPr lang="en-US"/>
              <a:pPr/>
              <a:t>12/14/2016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46AFD7A2-7985-F54C-A72E-6B8E7A2ED9E3}" type="slidenum">
              <a:rPr lang="en-US"/>
              <a:pPr/>
              <a:t>‹#›</a:t>
            </a:fld>
            <a:endParaRPr lang="en-US"/>
          </a:p>
        </p:txBody>
      </p:sp>
    </p:spTree>
    <p:extLst>
      <p:ext uri="{BB962C8B-B14F-4D97-AF65-F5344CB8AC3E}">
        <p14:creationId xmlns:p14="http://schemas.microsoft.com/office/powerpoint/2010/main" val="2142587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BE4560D-B050-8C42-900F-96535AC7612B}" type="datetime1">
              <a:rPr lang="en-US"/>
              <a:pPr/>
              <a:t>12/14/2016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037E936E-63FF-4B41-8336-A9E625F58024}" type="slidenum">
              <a:rPr lang="en-US"/>
              <a:pPr/>
              <a:t>‹#›</a:t>
            </a:fld>
            <a:endParaRPr lang="en-US"/>
          </a:p>
        </p:txBody>
      </p:sp>
    </p:spTree>
    <p:extLst>
      <p:ext uri="{BB962C8B-B14F-4D97-AF65-F5344CB8AC3E}">
        <p14:creationId xmlns:p14="http://schemas.microsoft.com/office/powerpoint/2010/main" val="2859139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6"/>
            <a:ext cx="5111750"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a:prstGeom prst="rect">
            <a:avLst/>
          </a:prstGeo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ABC861DB-5249-D045-AE48-D8DFBE63F8C4}" type="datetime1">
              <a:rPr lang="en-US"/>
              <a:pPr/>
              <a:t>12/14/2016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CE2AEB0-6CB3-F244-8B8C-4DAB3D1086B5}" type="slidenum">
              <a:rPr lang="en-US"/>
              <a:pPr/>
              <a:t>‹#›</a:t>
            </a:fld>
            <a:endParaRPr lang="en-US"/>
          </a:p>
        </p:txBody>
      </p:sp>
    </p:spTree>
    <p:extLst>
      <p:ext uri="{BB962C8B-B14F-4D97-AF65-F5344CB8AC3E}">
        <p14:creationId xmlns:p14="http://schemas.microsoft.com/office/powerpoint/2010/main" val="2607807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696FC633-DE67-4FE8-AF82-52EF3E350784}" type="datetime1">
              <a:rPr lang="en-US" smtClean="0">
                <a:solidFill>
                  <a:srgbClr val="1F2123"/>
                </a:solidFill>
              </a:rPr>
              <a:pPr>
                <a:defRPr/>
              </a:pPr>
              <a:t>12/14/2016</a:t>
            </a:fld>
            <a:endParaRPr lang="en-US" dirty="0">
              <a:solidFill>
                <a:srgbClr val="1F2123">
                  <a:shade val="90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1F2123"/>
              </a:solidFill>
            </a:endParaRPr>
          </a:p>
        </p:txBody>
      </p:sp>
      <p:sp>
        <p:nvSpPr>
          <p:cNvPr id="6" name="Slide Number Placeholder 5"/>
          <p:cNvSpPr>
            <a:spLocks noGrp="1"/>
          </p:cNvSpPr>
          <p:nvPr>
            <p:ph type="sldNum" sz="quarter" idx="12"/>
          </p:nvPr>
        </p:nvSpPr>
        <p:spPr/>
        <p:txBody>
          <a:bodyPr/>
          <a:lstStyle/>
          <a:p>
            <a:pPr>
              <a:defRPr/>
            </a:pPr>
            <a:fld id="{0D0D7ED1-F868-477C-A127-F7C117EFEC52}" type="slidenum">
              <a:rPr lang="en-US" smtClean="0">
                <a:solidFill>
                  <a:srgbClr val="1F2123"/>
                </a:solidFill>
              </a:rPr>
              <a:pPr>
                <a:defRPr/>
              </a:pPr>
              <a:t>‹#›</a:t>
            </a:fld>
            <a:endParaRPr lang="en-US" dirty="0">
              <a:solidFill>
                <a:srgbClr val="1F2123">
                  <a:shade val="90000"/>
                </a:srgbClr>
              </a:solidFill>
            </a:endParaRP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20844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C680C9F2-A851-A148-8132-4CA9CE28BE0C}" type="datetime1">
              <a:rPr lang="en-US"/>
              <a:pPr/>
              <a:t>12/14/2016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BF44FE3-0691-7D4D-A7F0-6E00CB914064}" type="slidenum">
              <a:rPr lang="en-US"/>
              <a:pPr/>
              <a:t>‹#›</a:t>
            </a:fld>
            <a:endParaRPr lang="en-US"/>
          </a:p>
        </p:txBody>
      </p:sp>
    </p:spTree>
    <p:extLst>
      <p:ext uri="{BB962C8B-B14F-4D97-AF65-F5344CB8AC3E}">
        <p14:creationId xmlns:p14="http://schemas.microsoft.com/office/powerpoint/2010/main" val="163264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70CCB58-5373-AA4D-A1A2-E83E13ABB71B}" type="datetime1">
              <a:rPr lang="en-US"/>
              <a:pPr/>
              <a:t>12/14/2016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229635C-7EEB-6C4F-A083-97A5AC4DA794}" type="slidenum">
              <a:rPr lang="en-US"/>
              <a:pPr/>
              <a:t>‹#›</a:t>
            </a:fld>
            <a:endParaRPr lang="en-US"/>
          </a:p>
        </p:txBody>
      </p:sp>
    </p:spTree>
    <p:extLst>
      <p:ext uri="{BB962C8B-B14F-4D97-AF65-F5344CB8AC3E}">
        <p14:creationId xmlns:p14="http://schemas.microsoft.com/office/powerpoint/2010/main" val="18833634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0304280-1F42-0B42-A416-54037C588CB6}" type="datetime1">
              <a:rPr lang="en-US"/>
              <a:pPr/>
              <a:t>12/14/2016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558BEC0-0D44-6E4E-AE15-DAED5B3BE0C0}" type="slidenum">
              <a:rPr lang="en-US"/>
              <a:pPr/>
              <a:t>‹#›</a:t>
            </a:fld>
            <a:endParaRPr lang="en-US"/>
          </a:p>
        </p:txBody>
      </p:sp>
    </p:spTree>
    <p:extLst>
      <p:ext uri="{BB962C8B-B14F-4D97-AF65-F5344CB8AC3E}">
        <p14:creationId xmlns:p14="http://schemas.microsoft.com/office/powerpoint/2010/main" val="2471374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F3897D-4203-4088-8C7A-12E4CE475E1A}"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10386-3DBC-474E-B0F7-7200D9D1E953}" type="slidenum">
              <a:rPr lang="en-US" smtClean="0"/>
              <a:t>‹#›</a:t>
            </a:fld>
            <a:endParaRPr lang="en-US"/>
          </a:p>
        </p:txBody>
      </p:sp>
    </p:spTree>
    <p:extLst>
      <p:ext uri="{BB962C8B-B14F-4D97-AF65-F5344CB8AC3E}">
        <p14:creationId xmlns:p14="http://schemas.microsoft.com/office/powerpoint/2010/main" val="4258872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F3897D-4203-4088-8C7A-12E4CE475E1A}"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10386-3DBC-474E-B0F7-7200D9D1E953}" type="slidenum">
              <a:rPr lang="en-US" smtClean="0"/>
              <a:t>‹#›</a:t>
            </a:fld>
            <a:endParaRPr lang="en-US"/>
          </a:p>
        </p:txBody>
      </p:sp>
    </p:spTree>
    <p:extLst>
      <p:ext uri="{BB962C8B-B14F-4D97-AF65-F5344CB8AC3E}">
        <p14:creationId xmlns:p14="http://schemas.microsoft.com/office/powerpoint/2010/main" val="36723720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8F3897D-4203-4088-8C7A-12E4CE475E1A}"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10386-3DBC-474E-B0F7-7200D9D1E953}" type="slidenum">
              <a:rPr lang="en-US" smtClean="0"/>
              <a:t>‹#›</a:t>
            </a:fld>
            <a:endParaRPr lang="en-US"/>
          </a:p>
        </p:txBody>
      </p:sp>
    </p:spTree>
    <p:extLst>
      <p:ext uri="{BB962C8B-B14F-4D97-AF65-F5344CB8AC3E}">
        <p14:creationId xmlns:p14="http://schemas.microsoft.com/office/powerpoint/2010/main" val="427497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F3897D-4203-4088-8C7A-12E4CE475E1A}" type="datetimeFigureOut">
              <a:rPr lang="en-US" smtClean="0"/>
              <a:t>12/14/2016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910386-3DBC-474E-B0F7-7200D9D1E953}" type="slidenum">
              <a:rPr lang="en-US" smtClean="0"/>
              <a:t>‹#›</a:t>
            </a:fld>
            <a:endParaRPr lang="en-US"/>
          </a:p>
        </p:txBody>
      </p:sp>
    </p:spTree>
    <p:extLst>
      <p:ext uri="{BB962C8B-B14F-4D97-AF65-F5344CB8AC3E}">
        <p14:creationId xmlns:p14="http://schemas.microsoft.com/office/powerpoint/2010/main" val="17079039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F3897D-4203-4088-8C7A-12E4CE475E1A}" type="datetimeFigureOut">
              <a:rPr lang="en-US" smtClean="0"/>
              <a:t>12/14/2016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910386-3DBC-474E-B0F7-7200D9D1E953}" type="slidenum">
              <a:rPr lang="en-US" smtClean="0"/>
              <a:t>‹#›</a:t>
            </a:fld>
            <a:endParaRPr lang="en-US"/>
          </a:p>
        </p:txBody>
      </p:sp>
    </p:spTree>
    <p:extLst>
      <p:ext uri="{BB962C8B-B14F-4D97-AF65-F5344CB8AC3E}">
        <p14:creationId xmlns:p14="http://schemas.microsoft.com/office/powerpoint/2010/main" val="3613909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F3897D-4203-4088-8C7A-12E4CE475E1A}" type="datetimeFigureOut">
              <a:rPr lang="en-US" smtClean="0"/>
              <a:t>12/14/2016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910386-3DBC-474E-B0F7-7200D9D1E953}" type="slidenum">
              <a:rPr lang="en-US" smtClean="0"/>
              <a:t>‹#›</a:t>
            </a:fld>
            <a:endParaRPr lang="en-US"/>
          </a:p>
        </p:txBody>
      </p:sp>
    </p:spTree>
    <p:extLst>
      <p:ext uri="{BB962C8B-B14F-4D97-AF65-F5344CB8AC3E}">
        <p14:creationId xmlns:p14="http://schemas.microsoft.com/office/powerpoint/2010/main" val="2003143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F3897D-4203-4088-8C7A-12E4CE475E1A}" type="datetimeFigureOut">
              <a:rPr lang="en-US" smtClean="0"/>
              <a:t>12/14/2016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910386-3DBC-474E-B0F7-7200D9D1E953}" type="slidenum">
              <a:rPr lang="en-US" smtClean="0"/>
              <a:t>‹#›</a:t>
            </a:fld>
            <a:endParaRPr lang="en-US"/>
          </a:p>
        </p:txBody>
      </p:sp>
    </p:spTree>
    <p:extLst>
      <p:ext uri="{BB962C8B-B14F-4D97-AF65-F5344CB8AC3E}">
        <p14:creationId xmlns:p14="http://schemas.microsoft.com/office/powerpoint/2010/main" val="597620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base">
              <a:spcBef>
                <a:spcPct val="0"/>
              </a:spcBef>
              <a:spcAft>
                <a:spcPct val="0"/>
              </a:spcAft>
            </a:pPr>
            <a:endParaRPr lang="en-US" sz="1800" dirty="0">
              <a:solidFill>
                <a:srgbClr val="FFFFFF"/>
              </a:solidFill>
            </a:endParaRPr>
          </a:p>
        </p:txBody>
      </p:sp>
      <p:sp>
        <p:nvSpPr>
          <p:cNvPr id="9" name="Freeform 14"/>
          <p:cNvSpPr>
            <a:spLocks/>
          </p:cNvSpPr>
          <p:nvPr/>
        </p:nvSpPr>
        <p:spPr bwMode="hidden">
          <a:xfrm>
            <a:off x="6047441"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68580" tIns="34290" rIns="68580" bIns="3429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sp>
        <p:nvSpPr>
          <p:cNvPr id="10" name="Freeform 18"/>
          <p:cNvSpPr>
            <a:spLocks/>
          </p:cNvSpPr>
          <p:nvPr/>
        </p:nvSpPr>
        <p:spPr bwMode="hidden">
          <a:xfrm>
            <a:off x="2619323"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68580" tIns="34290" rIns="68580" bIns="3429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sp>
        <p:nvSpPr>
          <p:cNvPr id="12" name="Freeform 26"/>
          <p:cNvSpPr>
            <a:spLocks/>
          </p:cNvSpPr>
          <p:nvPr/>
        </p:nvSpPr>
        <p:spPr bwMode="hidden">
          <a:xfrm>
            <a:off x="5609491" y="4074180"/>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68580" tIns="34290" rIns="68580" bIns="3429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9"/>
            <a:ext cx="6417734" cy="939801"/>
          </a:xfrm>
        </p:spPr>
        <p:txBody>
          <a:bodyPr anchor="b">
            <a:normAutofit/>
          </a:bodyPr>
          <a:lstStyle>
            <a:lvl1pPr marL="0" indent="0" algn="ctr">
              <a:buNone/>
              <a:defRPr sz="1500">
                <a:solidFill>
                  <a:srgbClr val="FFFFFF"/>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615F331-F52D-408B-BD50-E3E523E878E9}" type="datetime1">
              <a:rPr lang="en-US" smtClean="0">
                <a:solidFill>
                  <a:srgbClr val="1F2123"/>
                </a:solidFill>
              </a:rPr>
              <a:pPr>
                <a:defRPr/>
              </a:pPr>
              <a:t>12/14/2016</a:t>
            </a:fld>
            <a:endParaRPr lang="en-US" dirty="0">
              <a:solidFill>
                <a:srgbClr val="1F2123"/>
              </a:solidFill>
            </a:endParaRPr>
          </a:p>
        </p:txBody>
      </p:sp>
      <p:sp>
        <p:nvSpPr>
          <p:cNvPr id="5" name="Footer Placeholder 4"/>
          <p:cNvSpPr>
            <a:spLocks noGrp="1"/>
          </p:cNvSpPr>
          <p:nvPr>
            <p:ph type="ftr" sz="quarter" idx="11"/>
          </p:nvPr>
        </p:nvSpPr>
        <p:spPr/>
        <p:txBody>
          <a:bodyPr/>
          <a:lstStyle/>
          <a:p>
            <a:pPr>
              <a:defRPr/>
            </a:pPr>
            <a:endParaRPr lang="en-US" dirty="0">
              <a:solidFill>
                <a:srgbClr val="1F2123"/>
              </a:solidFill>
            </a:endParaRPr>
          </a:p>
        </p:txBody>
      </p:sp>
      <p:sp>
        <p:nvSpPr>
          <p:cNvPr id="6" name="Slide Number Placeholder 5"/>
          <p:cNvSpPr>
            <a:spLocks noGrp="1"/>
          </p:cNvSpPr>
          <p:nvPr>
            <p:ph type="sldNum" sz="quarter" idx="12"/>
          </p:nvPr>
        </p:nvSpPr>
        <p:spPr/>
        <p:txBody>
          <a:bodyPr/>
          <a:lstStyle/>
          <a:p>
            <a:pPr>
              <a:defRPr/>
            </a:pPr>
            <a:fld id="{0A5AB415-21F6-4424-A75D-C61BFD8F3B51}" type="slidenum">
              <a:rPr lang="en-US" smtClean="0">
                <a:solidFill>
                  <a:srgbClr val="1F2123"/>
                </a:solidFill>
              </a:rPr>
              <a:pPr>
                <a:defRPr/>
              </a:pPr>
              <a:t>‹#›</a:t>
            </a:fld>
            <a:endParaRPr lang="en-US" dirty="0">
              <a:solidFill>
                <a:srgbClr val="1F2123"/>
              </a:solidFill>
            </a:endParaRPr>
          </a:p>
        </p:txBody>
      </p:sp>
    </p:spTree>
    <p:extLst>
      <p:ext uri="{BB962C8B-B14F-4D97-AF65-F5344CB8AC3E}">
        <p14:creationId xmlns:p14="http://schemas.microsoft.com/office/powerpoint/2010/main" val="37296070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8F3897D-4203-4088-8C7A-12E4CE475E1A}" type="datetimeFigureOut">
              <a:rPr lang="en-US" smtClean="0"/>
              <a:t>12/14/2016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910386-3DBC-474E-B0F7-7200D9D1E953}" type="slidenum">
              <a:rPr lang="en-US" smtClean="0"/>
              <a:t>‹#›</a:t>
            </a:fld>
            <a:endParaRPr lang="en-US"/>
          </a:p>
        </p:txBody>
      </p:sp>
    </p:spTree>
    <p:extLst>
      <p:ext uri="{BB962C8B-B14F-4D97-AF65-F5344CB8AC3E}">
        <p14:creationId xmlns:p14="http://schemas.microsoft.com/office/powerpoint/2010/main" val="7988004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8F3897D-4203-4088-8C7A-12E4CE475E1A}" type="datetimeFigureOut">
              <a:rPr lang="en-US" smtClean="0"/>
              <a:t>12/14/2016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910386-3DBC-474E-B0F7-7200D9D1E953}" type="slidenum">
              <a:rPr lang="en-US" smtClean="0"/>
              <a:t>‹#›</a:t>
            </a:fld>
            <a:endParaRPr lang="en-US"/>
          </a:p>
        </p:txBody>
      </p:sp>
    </p:spTree>
    <p:extLst>
      <p:ext uri="{BB962C8B-B14F-4D97-AF65-F5344CB8AC3E}">
        <p14:creationId xmlns:p14="http://schemas.microsoft.com/office/powerpoint/2010/main" val="25273151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F3897D-4203-4088-8C7A-12E4CE475E1A}"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10386-3DBC-474E-B0F7-7200D9D1E953}" type="slidenum">
              <a:rPr lang="en-US" smtClean="0"/>
              <a:t>‹#›</a:t>
            </a:fld>
            <a:endParaRPr lang="en-US"/>
          </a:p>
        </p:txBody>
      </p:sp>
    </p:spTree>
    <p:extLst>
      <p:ext uri="{BB962C8B-B14F-4D97-AF65-F5344CB8AC3E}">
        <p14:creationId xmlns:p14="http://schemas.microsoft.com/office/powerpoint/2010/main" val="40777597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F3897D-4203-4088-8C7A-12E4CE475E1A}"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10386-3DBC-474E-B0F7-7200D9D1E953}" type="slidenum">
              <a:rPr lang="en-US" smtClean="0"/>
              <a:t>‹#›</a:t>
            </a:fld>
            <a:endParaRPr lang="en-US"/>
          </a:p>
        </p:txBody>
      </p:sp>
    </p:spTree>
    <p:extLst>
      <p:ext uri="{BB962C8B-B14F-4D97-AF65-F5344CB8AC3E}">
        <p14:creationId xmlns:p14="http://schemas.microsoft.com/office/powerpoint/2010/main" val="9712209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177799-29C2-49A8-A5FE-38308EF59C85}"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99136-91BF-48C3-AFA7-6F798D373B44}" type="slidenum">
              <a:rPr lang="en-US" smtClean="0"/>
              <a:t>‹#›</a:t>
            </a:fld>
            <a:endParaRPr lang="en-US"/>
          </a:p>
        </p:txBody>
      </p:sp>
    </p:spTree>
    <p:extLst>
      <p:ext uri="{BB962C8B-B14F-4D97-AF65-F5344CB8AC3E}">
        <p14:creationId xmlns:p14="http://schemas.microsoft.com/office/powerpoint/2010/main" val="4616294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177799-29C2-49A8-A5FE-38308EF59C85}"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99136-91BF-48C3-AFA7-6F798D373B44}" type="slidenum">
              <a:rPr lang="en-US" smtClean="0"/>
              <a:t>‹#›</a:t>
            </a:fld>
            <a:endParaRPr lang="en-US"/>
          </a:p>
        </p:txBody>
      </p:sp>
    </p:spTree>
    <p:extLst>
      <p:ext uri="{BB962C8B-B14F-4D97-AF65-F5344CB8AC3E}">
        <p14:creationId xmlns:p14="http://schemas.microsoft.com/office/powerpoint/2010/main" val="30337491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177799-29C2-49A8-A5FE-38308EF59C85}"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99136-91BF-48C3-AFA7-6F798D373B44}" type="slidenum">
              <a:rPr lang="en-US" smtClean="0"/>
              <a:t>‹#›</a:t>
            </a:fld>
            <a:endParaRPr lang="en-US"/>
          </a:p>
        </p:txBody>
      </p:sp>
    </p:spTree>
    <p:extLst>
      <p:ext uri="{BB962C8B-B14F-4D97-AF65-F5344CB8AC3E}">
        <p14:creationId xmlns:p14="http://schemas.microsoft.com/office/powerpoint/2010/main" val="39548345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177799-29C2-49A8-A5FE-38308EF59C85}" type="datetimeFigureOut">
              <a:rPr lang="en-US" smtClean="0"/>
              <a:t>12/14/2016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099136-91BF-48C3-AFA7-6F798D373B44}" type="slidenum">
              <a:rPr lang="en-US" smtClean="0"/>
              <a:t>‹#›</a:t>
            </a:fld>
            <a:endParaRPr lang="en-US"/>
          </a:p>
        </p:txBody>
      </p:sp>
    </p:spTree>
    <p:extLst>
      <p:ext uri="{BB962C8B-B14F-4D97-AF65-F5344CB8AC3E}">
        <p14:creationId xmlns:p14="http://schemas.microsoft.com/office/powerpoint/2010/main" val="4223339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177799-29C2-49A8-A5FE-38308EF59C85}" type="datetimeFigureOut">
              <a:rPr lang="en-US" smtClean="0"/>
              <a:t>12/14/2016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099136-91BF-48C3-AFA7-6F798D373B44}" type="slidenum">
              <a:rPr lang="en-US" smtClean="0"/>
              <a:t>‹#›</a:t>
            </a:fld>
            <a:endParaRPr lang="en-US"/>
          </a:p>
        </p:txBody>
      </p:sp>
    </p:spTree>
    <p:extLst>
      <p:ext uri="{BB962C8B-B14F-4D97-AF65-F5344CB8AC3E}">
        <p14:creationId xmlns:p14="http://schemas.microsoft.com/office/powerpoint/2010/main" val="5712986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177799-29C2-49A8-A5FE-38308EF59C85}" type="datetimeFigureOut">
              <a:rPr lang="en-US" smtClean="0"/>
              <a:t>12/14/2016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099136-91BF-48C3-AFA7-6F798D373B44}" type="slidenum">
              <a:rPr lang="en-US" smtClean="0"/>
              <a:t>‹#›</a:t>
            </a:fld>
            <a:endParaRPr lang="en-US"/>
          </a:p>
        </p:txBody>
      </p:sp>
    </p:spTree>
    <p:extLst>
      <p:ext uri="{BB962C8B-B14F-4D97-AF65-F5344CB8AC3E}">
        <p14:creationId xmlns:p14="http://schemas.microsoft.com/office/powerpoint/2010/main" val="1935814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pPr>
              <a:defRPr/>
            </a:pPr>
            <a:fld id="{C8640E8C-03BC-4D43-B758-E43187998C58}" type="datetime1">
              <a:rPr lang="en-US" smtClean="0">
                <a:solidFill>
                  <a:srgbClr val="1F2123"/>
                </a:solidFill>
              </a:rPr>
              <a:pPr>
                <a:defRPr/>
              </a:pPr>
              <a:t>12/14/2016</a:t>
            </a:fld>
            <a:endParaRPr lang="en-US" dirty="0">
              <a:solidFill>
                <a:srgbClr val="1F2123"/>
              </a:solidFill>
            </a:endParaRPr>
          </a:p>
        </p:txBody>
      </p:sp>
      <p:sp>
        <p:nvSpPr>
          <p:cNvPr id="6" name="Footer Placeholder 5"/>
          <p:cNvSpPr>
            <a:spLocks noGrp="1"/>
          </p:cNvSpPr>
          <p:nvPr>
            <p:ph type="ftr" sz="quarter" idx="11"/>
          </p:nvPr>
        </p:nvSpPr>
        <p:spPr/>
        <p:txBody>
          <a:bodyPr/>
          <a:lstStyle/>
          <a:p>
            <a:pPr>
              <a:defRPr/>
            </a:pPr>
            <a:endParaRPr lang="en-US" dirty="0">
              <a:solidFill>
                <a:srgbClr val="1F2123"/>
              </a:solidFill>
            </a:endParaRPr>
          </a:p>
        </p:txBody>
      </p:sp>
      <p:sp>
        <p:nvSpPr>
          <p:cNvPr id="7" name="Slide Number Placeholder 6"/>
          <p:cNvSpPr>
            <a:spLocks noGrp="1"/>
          </p:cNvSpPr>
          <p:nvPr>
            <p:ph type="sldNum" sz="quarter" idx="12"/>
          </p:nvPr>
        </p:nvSpPr>
        <p:spPr/>
        <p:txBody>
          <a:bodyPr/>
          <a:lstStyle/>
          <a:p>
            <a:pPr>
              <a:defRPr/>
            </a:pPr>
            <a:fld id="{A35BEA1E-AFE5-4C42-ACFE-1E76C779FC84}" type="slidenum">
              <a:rPr lang="en-US" smtClean="0">
                <a:solidFill>
                  <a:srgbClr val="1F2123"/>
                </a:solidFill>
              </a:rPr>
              <a:pPr>
                <a:defRPr/>
              </a:pPr>
              <a:t>‹#›</a:t>
            </a:fld>
            <a:endParaRPr lang="en-US" dirty="0">
              <a:solidFill>
                <a:srgbClr val="1F2123"/>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36589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177799-29C2-49A8-A5FE-38308EF59C85}" type="datetimeFigureOut">
              <a:rPr lang="en-US" smtClean="0"/>
              <a:t>12/14/2016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099136-91BF-48C3-AFA7-6F798D373B44}" type="slidenum">
              <a:rPr lang="en-US" smtClean="0"/>
              <a:t>‹#›</a:t>
            </a:fld>
            <a:endParaRPr lang="en-US"/>
          </a:p>
        </p:txBody>
      </p:sp>
    </p:spTree>
    <p:extLst>
      <p:ext uri="{BB962C8B-B14F-4D97-AF65-F5344CB8AC3E}">
        <p14:creationId xmlns:p14="http://schemas.microsoft.com/office/powerpoint/2010/main" val="18359077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2177799-29C2-49A8-A5FE-38308EF59C85}" type="datetimeFigureOut">
              <a:rPr lang="en-US" smtClean="0"/>
              <a:t>12/14/2016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099136-91BF-48C3-AFA7-6F798D373B44}" type="slidenum">
              <a:rPr lang="en-US" smtClean="0"/>
              <a:t>‹#›</a:t>
            </a:fld>
            <a:endParaRPr lang="en-US"/>
          </a:p>
        </p:txBody>
      </p:sp>
    </p:spTree>
    <p:extLst>
      <p:ext uri="{BB962C8B-B14F-4D97-AF65-F5344CB8AC3E}">
        <p14:creationId xmlns:p14="http://schemas.microsoft.com/office/powerpoint/2010/main" val="3473210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2177799-29C2-49A8-A5FE-38308EF59C85}" type="datetimeFigureOut">
              <a:rPr lang="en-US" smtClean="0"/>
              <a:t>12/14/2016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099136-91BF-48C3-AFA7-6F798D373B44}" type="slidenum">
              <a:rPr lang="en-US" smtClean="0"/>
              <a:t>‹#›</a:t>
            </a:fld>
            <a:endParaRPr lang="en-US"/>
          </a:p>
        </p:txBody>
      </p:sp>
    </p:spTree>
    <p:extLst>
      <p:ext uri="{BB962C8B-B14F-4D97-AF65-F5344CB8AC3E}">
        <p14:creationId xmlns:p14="http://schemas.microsoft.com/office/powerpoint/2010/main" val="4750261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177799-29C2-49A8-A5FE-38308EF59C85}"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99136-91BF-48C3-AFA7-6F798D373B44}" type="slidenum">
              <a:rPr lang="en-US" smtClean="0"/>
              <a:t>‹#›</a:t>
            </a:fld>
            <a:endParaRPr lang="en-US"/>
          </a:p>
        </p:txBody>
      </p:sp>
    </p:spTree>
    <p:extLst>
      <p:ext uri="{BB962C8B-B14F-4D97-AF65-F5344CB8AC3E}">
        <p14:creationId xmlns:p14="http://schemas.microsoft.com/office/powerpoint/2010/main" val="35603559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177799-29C2-49A8-A5FE-38308EF59C85}"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99136-91BF-48C3-AFA7-6F798D373B44}" type="slidenum">
              <a:rPr lang="en-US" smtClean="0"/>
              <a:t>‹#›</a:t>
            </a:fld>
            <a:endParaRPr lang="en-US"/>
          </a:p>
        </p:txBody>
      </p:sp>
    </p:spTree>
    <p:extLst>
      <p:ext uri="{BB962C8B-B14F-4D97-AF65-F5344CB8AC3E}">
        <p14:creationId xmlns:p14="http://schemas.microsoft.com/office/powerpoint/2010/main" val="11229266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500E254-E2D1-405B-ABB9-824BAEFFAE2D}" type="datetimeFigureOut">
              <a:rPr lang="en-US" smtClean="0">
                <a:solidFill>
                  <a:prstClr val="black">
                    <a:tint val="75000"/>
                  </a:prstClr>
                </a:solidFill>
              </a:rPr>
              <a:pPr/>
              <a:t>12/14/2016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2F81B-0E86-4317-BA3F-D8569F218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6860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0E254-E2D1-405B-ABB9-824BAEFFAE2D}" type="datetimeFigureOut">
              <a:rPr lang="en-US" smtClean="0">
                <a:solidFill>
                  <a:prstClr val="black">
                    <a:tint val="75000"/>
                  </a:prstClr>
                </a:solidFill>
              </a:rPr>
              <a:pPr/>
              <a:t>12/14/2016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2F81B-0E86-4317-BA3F-D8569F218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54267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0E254-E2D1-405B-ABB9-824BAEFFAE2D}" type="datetimeFigureOut">
              <a:rPr lang="en-US" smtClean="0">
                <a:solidFill>
                  <a:prstClr val="black">
                    <a:tint val="75000"/>
                  </a:prstClr>
                </a:solidFill>
              </a:rPr>
              <a:pPr/>
              <a:t>12/14/2016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2F81B-0E86-4317-BA3F-D8569F218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567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00E254-E2D1-405B-ABB9-824BAEFFAE2D}" type="datetimeFigureOut">
              <a:rPr lang="en-US" smtClean="0">
                <a:solidFill>
                  <a:prstClr val="black">
                    <a:tint val="75000"/>
                  </a:prstClr>
                </a:solidFill>
              </a:rPr>
              <a:pPr/>
              <a:t>12/14/2016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22F81B-0E86-4317-BA3F-D8569F218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0212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00E254-E2D1-405B-ABB9-824BAEFFAE2D}" type="datetimeFigureOut">
              <a:rPr lang="en-US" smtClean="0">
                <a:solidFill>
                  <a:prstClr val="black">
                    <a:tint val="75000"/>
                  </a:prstClr>
                </a:solidFill>
              </a:rPr>
              <a:pPr/>
              <a:t>12/14/2016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B22F81B-0E86-4317-BA3F-D8569F218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5532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1800" b="0">
                <a:solidFill>
                  <a:schemeClr val="tx2"/>
                </a:solidFill>
                <a:latin typeface="+mj-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77335" y="3429006"/>
            <a:ext cx="3820055" cy="2697163"/>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1800" b="0" i="0">
                <a:solidFill>
                  <a:schemeClr val="tx2"/>
                </a:solidFill>
                <a:latin typeface="+mj-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5" y="3429006"/>
            <a:ext cx="3822192" cy="2697163"/>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pPr>
              <a:defRPr/>
            </a:pPr>
            <a:fld id="{188AB8B4-5D09-40A4-9E99-CE413828E15E}" type="datetime1">
              <a:rPr lang="en-US" smtClean="0">
                <a:solidFill>
                  <a:srgbClr val="1F2123"/>
                </a:solidFill>
              </a:rPr>
              <a:pPr>
                <a:defRPr/>
              </a:pPr>
              <a:t>12/14/2016</a:t>
            </a:fld>
            <a:endParaRPr lang="en-US" dirty="0">
              <a:solidFill>
                <a:srgbClr val="1F2123"/>
              </a:solidFill>
            </a:endParaRPr>
          </a:p>
        </p:txBody>
      </p:sp>
      <p:sp>
        <p:nvSpPr>
          <p:cNvPr id="8" name="Footer Placeholder 7"/>
          <p:cNvSpPr>
            <a:spLocks noGrp="1"/>
          </p:cNvSpPr>
          <p:nvPr>
            <p:ph type="ftr" sz="quarter" idx="11"/>
          </p:nvPr>
        </p:nvSpPr>
        <p:spPr/>
        <p:txBody>
          <a:bodyPr/>
          <a:lstStyle/>
          <a:p>
            <a:pPr>
              <a:defRPr/>
            </a:pPr>
            <a:endParaRPr lang="en-US" dirty="0">
              <a:solidFill>
                <a:srgbClr val="1F2123"/>
              </a:solidFill>
            </a:endParaRPr>
          </a:p>
        </p:txBody>
      </p:sp>
      <p:sp>
        <p:nvSpPr>
          <p:cNvPr id="9" name="Slide Number Placeholder 8"/>
          <p:cNvSpPr>
            <a:spLocks noGrp="1"/>
          </p:cNvSpPr>
          <p:nvPr>
            <p:ph type="sldNum" sz="quarter" idx="12"/>
          </p:nvPr>
        </p:nvSpPr>
        <p:spPr/>
        <p:txBody>
          <a:bodyPr/>
          <a:lstStyle/>
          <a:p>
            <a:pPr>
              <a:defRPr/>
            </a:pPr>
            <a:fld id="{5EE1927E-7E81-4815-9DC5-D32A7B0A2B14}" type="slidenum">
              <a:rPr lang="en-US" smtClean="0">
                <a:solidFill>
                  <a:srgbClr val="1F2123"/>
                </a:solidFill>
              </a:rPr>
              <a:pPr>
                <a:defRPr/>
              </a:pPr>
              <a:t>‹#›</a:t>
            </a:fld>
            <a:endParaRPr lang="en-US" dirty="0">
              <a:solidFill>
                <a:srgbClr val="1F2123"/>
              </a:solidFill>
            </a:endParaRPr>
          </a:p>
        </p:txBody>
      </p:sp>
    </p:spTree>
    <p:extLst>
      <p:ext uri="{BB962C8B-B14F-4D97-AF65-F5344CB8AC3E}">
        <p14:creationId xmlns:p14="http://schemas.microsoft.com/office/powerpoint/2010/main" val="1067845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00E254-E2D1-405B-ABB9-824BAEFFAE2D}" type="datetimeFigureOut">
              <a:rPr lang="en-US" smtClean="0">
                <a:solidFill>
                  <a:prstClr val="black">
                    <a:tint val="75000"/>
                  </a:prstClr>
                </a:solidFill>
              </a:rPr>
              <a:pPr/>
              <a:t>12/14/2016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B22F81B-0E86-4317-BA3F-D8569F218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59969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0E254-E2D1-405B-ABB9-824BAEFFAE2D}" type="datetimeFigureOut">
              <a:rPr lang="en-US" smtClean="0">
                <a:solidFill>
                  <a:prstClr val="black">
                    <a:tint val="75000"/>
                  </a:prstClr>
                </a:solidFill>
              </a:rPr>
              <a:pPr/>
              <a:t>12/14/2016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B22F81B-0E86-4317-BA3F-D8569F218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5412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500E254-E2D1-405B-ABB9-824BAEFFAE2D}" type="datetimeFigureOut">
              <a:rPr lang="en-US" smtClean="0">
                <a:solidFill>
                  <a:prstClr val="black">
                    <a:tint val="75000"/>
                  </a:prstClr>
                </a:solidFill>
              </a:rPr>
              <a:pPr/>
              <a:t>12/14/2016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22F81B-0E86-4317-BA3F-D8569F218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60230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500E254-E2D1-405B-ABB9-824BAEFFAE2D}" type="datetimeFigureOut">
              <a:rPr lang="en-US" smtClean="0">
                <a:solidFill>
                  <a:prstClr val="black">
                    <a:tint val="75000"/>
                  </a:prstClr>
                </a:solidFill>
              </a:rPr>
              <a:pPr/>
              <a:t>12/14/2016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22F81B-0E86-4317-BA3F-D8569F218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26780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0E254-E2D1-405B-ABB9-824BAEFFAE2D}" type="datetimeFigureOut">
              <a:rPr lang="en-US" smtClean="0">
                <a:solidFill>
                  <a:prstClr val="black">
                    <a:tint val="75000"/>
                  </a:prstClr>
                </a:solidFill>
              </a:rPr>
              <a:pPr/>
              <a:t>12/14/2016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2F81B-0E86-4317-BA3F-D8569F218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99968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0E254-E2D1-405B-ABB9-824BAEFFAE2D}" type="datetimeFigureOut">
              <a:rPr lang="en-US" smtClean="0">
                <a:solidFill>
                  <a:prstClr val="black">
                    <a:tint val="75000"/>
                  </a:prstClr>
                </a:solidFill>
              </a:rPr>
              <a:pPr/>
              <a:t>12/14/2016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22F81B-0E86-4317-BA3F-D8569F218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6731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3" name="Freeform 12"/>
          <p:cNvSpPr/>
          <p:nvPr userDrawn="1"/>
        </p:nvSpPr>
        <p:spPr>
          <a:xfrm>
            <a:off x="-23890" y="4809389"/>
            <a:ext cx="9167891" cy="1835220"/>
          </a:xfrm>
          <a:custGeom>
            <a:avLst/>
            <a:gdLst>
              <a:gd name="connsiteX0" fmla="*/ 886895 w 10915600"/>
              <a:gd name="connsiteY0" fmla="*/ 180958 h 1947368"/>
              <a:gd name="connsiteX1" fmla="*/ 5705638 w 10915600"/>
              <a:gd name="connsiteY1" fmla="*/ 93872 h 1947368"/>
              <a:gd name="connsiteX2" fmla="*/ 10059923 w 10915600"/>
              <a:gd name="connsiteY2" fmla="*/ 137415 h 1947368"/>
              <a:gd name="connsiteX3" fmla="*/ 10038152 w 10915600"/>
              <a:gd name="connsiteY3" fmla="*/ 1755758 h 1947368"/>
              <a:gd name="connsiteX4" fmla="*/ 894152 w 10915600"/>
              <a:gd name="connsiteY4" fmla="*/ 1741244 h 1947368"/>
              <a:gd name="connsiteX5" fmla="*/ 886895 w 10915600"/>
              <a:gd name="connsiteY5" fmla="*/ 180958 h 1947368"/>
              <a:gd name="connsiteX0" fmla="*/ 770055 w 10798760"/>
              <a:gd name="connsiteY0" fmla="*/ 180958 h 1947368"/>
              <a:gd name="connsiteX1" fmla="*/ 5588798 w 10798760"/>
              <a:gd name="connsiteY1" fmla="*/ 93872 h 1947368"/>
              <a:gd name="connsiteX2" fmla="*/ 9943083 w 10798760"/>
              <a:gd name="connsiteY2" fmla="*/ 137415 h 1947368"/>
              <a:gd name="connsiteX3" fmla="*/ 9921312 w 10798760"/>
              <a:gd name="connsiteY3" fmla="*/ 1755758 h 1947368"/>
              <a:gd name="connsiteX4" fmla="*/ 777312 w 10798760"/>
              <a:gd name="connsiteY4" fmla="*/ 1741244 h 1947368"/>
              <a:gd name="connsiteX5" fmla="*/ 770055 w 10798760"/>
              <a:gd name="connsiteY5" fmla="*/ 180958 h 1947368"/>
              <a:gd name="connsiteX0" fmla="*/ 770055 w 10798760"/>
              <a:gd name="connsiteY0" fmla="*/ 180958 h 1947368"/>
              <a:gd name="connsiteX1" fmla="*/ 5588798 w 10798760"/>
              <a:gd name="connsiteY1" fmla="*/ 93872 h 1947368"/>
              <a:gd name="connsiteX2" fmla="*/ 9943083 w 10798760"/>
              <a:gd name="connsiteY2" fmla="*/ 137415 h 1947368"/>
              <a:gd name="connsiteX3" fmla="*/ 9921312 w 10798760"/>
              <a:gd name="connsiteY3" fmla="*/ 1755758 h 1947368"/>
              <a:gd name="connsiteX4" fmla="*/ 777312 w 10798760"/>
              <a:gd name="connsiteY4" fmla="*/ 1741244 h 1947368"/>
              <a:gd name="connsiteX5" fmla="*/ 770055 w 10798760"/>
              <a:gd name="connsiteY5" fmla="*/ 180958 h 1947368"/>
              <a:gd name="connsiteX0" fmla="*/ 670079 w 10698784"/>
              <a:gd name="connsiteY0" fmla="*/ 180958 h 1947368"/>
              <a:gd name="connsiteX1" fmla="*/ 5488822 w 10698784"/>
              <a:gd name="connsiteY1" fmla="*/ 93872 h 1947368"/>
              <a:gd name="connsiteX2" fmla="*/ 9843107 w 10698784"/>
              <a:gd name="connsiteY2" fmla="*/ 137415 h 1947368"/>
              <a:gd name="connsiteX3" fmla="*/ 9821336 w 10698784"/>
              <a:gd name="connsiteY3" fmla="*/ 1755758 h 1947368"/>
              <a:gd name="connsiteX4" fmla="*/ 677336 w 10698784"/>
              <a:gd name="connsiteY4" fmla="*/ 1741244 h 1947368"/>
              <a:gd name="connsiteX5" fmla="*/ 670079 w 10698784"/>
              <a:gd name="connsiteY5" fmla="*/ 180958 h 1947368"/>
              <a:gd name="connsiteX0" fmla="*/ 670079 w 10698784"/>
              <a:gd name="connsiteY0" fmla="*/ 180958 h 1947368"/>
              <a:gd name="connsiteX1" fmla="*/ 5488822 w 10698784"/>
              <a:gd name="connsiteY1" fmla="*/ 93872 h 1947368"/>
              <a:gd name="connsiteX2" fmla="*/ 9843107 w 10698784"/>
              <a:gd name="connsiteY2" fmla="*/ 137415 h 1947368"/>
              <a:gd name="connsiteX3" fmla="*/ 9821336 w 10698784"/>
              <a:gd name="connsiteY3" fmla="*/ 1755758 h 1947368"/>
              <a:gd name="connsiteX4" fmla="*/ 677336 w 10698784"/>
              <a:gd name="connsiteY4" fmla="*/ 1741244 h 1947368"/>
              <a:gd name="connsiteX5" fmla="*/ 670079 w 10698784"/>
              <a:gd name="connsiteY5" fmla="*/ 180958 h 1947368"/>
              <a:gd name="connsiteX0" fmla="*/ 0 w 10028705"/>
              <a:gd name="connsiteY0" fmla="*/ 180958 h 1947368"/>
              <a:gd name="connsiteX1" fmla="*/ 4818743 w 10028705"/>
              <a:gd name="connsiteY1" fmla="*/ 93872 h 1947368"/>
              <a:gd name="connsiteX2" fmla="*/ 9173028 w 10028705"/>
              <a:gd name="connsiteY2" fmla="*/ 137415 h 1947368"/>
              <a:gd name="connsiteX3" fmla="*/ 9151257 w 10028705"/>
              <a:gd name="connsiteY3" fmla="*/ 1755758 h 1947368"/>
              <a:gd name="connsiteX4" fmla="*/ 7257 w 10028705"/>
              <a:gd name="connsiteY4" fmla="*/ 1741244 h 1947368"/>
              <a:gd name="connsiteX5" fmla="*/ 0 w 10028705"/>
              <a:gd name="connsiteY5" fmla="*/ 180958 h 1947368"/>
              <a:gd name="connsiteX0" fmla="*/ 0 w 10028705"/>
              <a:gd name="connsiteY0" fmla="*/ 180958 h 1872714"/>
              <a:gd name="connsiteX1" fmla="*/ 4818743 w 10028705"/>
              <a:gd name="connsiteY1" fmla="*/ 93872 h 1872714"/>
              <a:gd name="connsiteX2" fmla="*/ 9173028 w 10028705"/>
              <a:gd name="connsiteY2" fmla="*/ 137415 h 1872714"/>
              <a:gd name="connsiteX3" fmla="*/ 9151257 w 10028705"/>
              <a:gd name="connsiteY3" fmla="*/ 1755758 h 1872714"/>
              <a:gd name="connsiteX4" fmla="*/ 7257 w 10028705"/>
              <a:gd name="connsiteY4" fmla="*/ 1741244 h 1872714"/>
              <a:gd name="connsiteX5" fmla="*/ 0 w 10028705"/>
              <a:gd name="connsiteY5" fmla="*/ 180958 h 1872714"/>
              <a:gd name="connsiteX0" fmla="*/ 0 w 10028705"/>
              <a:gd name="connsiteY0" fmla="*/ 180958 h 1872714"/>
              <a:gd name="connsiteX1" fmla="*/ 4818743 w 10028705"/>
              <a:gd name="connsiteY1" fmla="*/ 93872 h 1872714"/>
              <a:gd name="connsiteX2" fmla="*/ 9173028 w 10028705"/>
              <a:gd name="connsiteY2" fmla="*/ 137415 h 1872714"/>
              <a:gd name="connsiteX3" fmla="*/ 9151257 w 10028705"/>
              <a:gd name="connsiteY3" fmla="*/ 1755758 h 1872714"/>
              <a:gd name="connsiteX4" fmla="*/ 7257 w 10028705"/>
              <a:gd name="connsiteY4" fmla="*/ 1741244 h 1872714"/>
              <a:gd name="connsiteX5" fmla="*/ 0 w 10028705"/>
              <a:gd name="connsiteY5" fmla="*/ 180958 h 1872714"/>
              <a:gd name="connsiteX0" fmla="*/ 0 w 10028705"/>
              <a:gd name="connsiteY0" fmla="*/ 180958 h 1756025"/>
              <a:gd name="connsiteX1" fmla="*/ 4818743 w 10028705"/>
              <a:gd name="connsiteY1" fmla="*/ 93872 h 1756025"/>
              <a:gd name="connsiteX2" fmla="*/ 9173028 w 10028705"/>
              <a:gd name="connsiteY2" fmla="*/ 137415 h 1756025"/>
              <a:gd name="connsiteX3" fmla="*/ 9151257 w 10028705"/>
              <a:gd name="connsiteY3" fmla="*/ 1755758 h 1756025"/>
              <a:gd name="connsiteX4" fmla="*/ 7257 w 10028705"/>
              <a:gd name="connsiteY4" fmla="*/ 1741244 h 1756025"/>
              <a:gd name="connsiteX5" fmla="*/ 0 w 10028705"/>
              <a:gd name="connsiteY5" fmla="*/ 180958 h 1756025"/>
              <a:gd name="connsiteX0" fmla="*/ 0 w 9488658"/>
              <a:gd name="connsiteY0" fmla="*/ 180958 h 1756025"/>
              <a:gd name="connsiteX1" fmla="*/ 4818743 w 9488658"/>
              <a:gd name="connsiteY1" fmla="*/ 93872 h 1756025"/>
              <a:gd name="connsiteX2" fmla="*/ 9173028 w 9488658"/>
              <a:gd name="connsiteY2" fmla="*/ 137415 h 1756025"/>
              <a:gd name="connsiteX3" fmla="*/ 9151257 w 9488658"/>
              <a:gd name="connsiteY3" fmla="*/ 1755758 h 1756025"/>
              <a:gd name="connsiteX4" fmla="*/ 7257 w 9488658"/>
              <a:gd name="connsiteY4" fmla="*/ 1741244 h 1756025"/>
              <a:gd name="connsiteX5" fmla="*/ 0 w 9488658"/>
              <a:gd name="connsiteY5" fmla="*/ 180958 h 1756025"/>
              <a:gd name="connsiteX0" fmla="*/ 0 w 9488658"/>
              <a:gd name="connsiteY0" fmla="*/ 180958 h 1756025"/>
              <a:gd name="connsiteX1" fmla="*/ 4818743 w 9488658"/>
              <a:gd name="connsiteY1" fmla="*/ 93872 h 1756025"/>
              <a:gd name="connsiteX2" fmla="*/ 9173028 w 9488658"/>
              <a:gd name="connsiteY2" fmla="*/ 137415 h 1756025"/>
              <a:gd name="connsiteX3" fmla="*/ 9151257 w 9488658"/>
              <a:gd name="connsiteY3" fmla="*/ 1755758 h 1756025"/>
              <a:gd name="connsiteX4" fmla="*/ 7257 w 9488658"/>
              <a:gd name="connsiteY4" fmla="*/ 1741244 h 1756025"/>
              <a:gd name="connsiteX5" fmla="*/ 0 w 9488658"/>
              <a:gd name="connsiteY5" fmla="*/ 180958 h 1756025"/>
              <a:gd name="connsiteX0" fmla="*/ 0 w 9173028"/>
              <a:gd name="connsiteY0" fmla="*/ 180958 h 1756025"/>
              <a:gd name="connsiteX1" fmla="*/ 4818743 w 9173028"/>
              <a:gd name="connsiteY1" fmla="*/ 93872 h 1756025"/>
              <a:gd name="connsiteX2" fmla="*/ 9173028 w 9173028"/>
              <a:gd name="connsiteY2" fmla="*/ 137415 h 1756025"/>
              <a:gd name="connsiteX3" fmla="*/ 9151257 w 9173028"/>
              <a:gd name="connsiteY3" fmla="*/ 1755758 h 1756025"/>
              <a:gd name="connsiteX4" fmla="*/ 7257 w 9173028"/>
              <a:gd name="connsiteY4" fmla="*/ 1741244 h 1756025"/>
              <a:gd name="connsiteX5" fmla="*/ 0 w 9173028"/>
              <a:gd name="connsiteY5" fmla="*/ 180958 h 1756025"/>
              <a:gd name="connsiteX0" fmla="*/ 0 w 9173028"/>
              <a:gd name="connsiteY0" fmla="*/ 389689 h 1964756"/>
              <a:gd name="connsiteX1" fmla="*/ 4818743 w 9173028"/>
              <a:gd name="connsiteY1" fmla="*/ 302603 h 1964756"/>
              <a:gd name="connsiteX2" fmla="*/ 9173028 w 9173028"/>
              <a:gd name="connsiteY2" fmla="*/ 346146 h 1964756"/>
              <a:gd name="connsiteX3" fmla="*/ 9151257 w 9173028"/>
              <a:gd name="connsiteY3" fmla="*/ 1964489 h 1964756"/>
              <a:gd name="connsiteX4" fmla="*/ 7257 w 9173028"/>
              <a:gd name="connsiteY4" fmla="*/ 1949975 h 1964756"/>
              <a:gd name="connsiteX5" fmla="*/ 0 w 9173028"/>
              <a:gd name="connsiteY5" fmla="*/ 389689 h 1964756"/>
              <a:gd name="connsiteX0" fmla="*/ 0 w 9173028"/>
              <a:gd name="connsiteY0" fmla="*/ 426682 h 2001749"/>
              <a:gd name="connsiteX1" fmla="*/ 4818743 w 9173028"/>
              <a:gd name="connsiteY1" fmla="*/ 339596 h 2001749"/>
              <a:gd name="connsiteX2" fmla="*/ 9173028 w 9173028"/>
              <a:gd name="connsiteY2" fmla="*/ 383139 h 2001749"/>
              <a:gd name="connsiteX3" fmla="*/ 9151257 w 9173028"/>
              <a:gd name="connsiteY3" fmla="*/ 2001482 h 2001749"/>
              <a:gd name="connsiteX4" fmla="*/ 7257 w 9173028"/>
              <a:gd name="connsiteY4" fmla="*/ 1986968 h 2001749"/>
              <a:gd name="connsiteX5" fmla="*/ 0 w 9173028"/>
              <a:gd name="connsiteY5" fmla="*/ 426682 h 2001749"/>
              <a:gd name="connsiteX0" fmla="*/ 0 w 9173028"/>
              <a:gd name="connsiteY0" fmla="*/ 426682 h 2001749"/>
              <a:gd name="connsiteX1" fmla="*/ 4818743 w 9173028"/>
              <a:gd name="connsiteY1" fmla="*/ 339596 h 2001749"/>
              <a:gd name="connsiteX2" fmla="*/ 9173028 w 9173028"/>
              <a:gd name="connsiteY2" fmla="*/ 383139 h 2001749"/>
              <a:gd name="connsiteX3" fmla="*/ 9151257 w 9173028"/>
              <a:gd name="connsiteY3" fmla="*/ 2001482 h 2001749"/>
              <a:gd name="connsiteX4" fmla="*/ 7257 w 9173028"/>
              <a:gd name="connsiteY4" fmla="*/ 1986968 h 2001749"/>
              <a:gd name="connsiteX5" fmla="*/ 0 w 9173028"/>
              <a:gd name="connsiteY5" fmla="*/ 426682 h 2001749"/>
              <a:gd name="connsiteX0" fmla="*/ 0 w 9173028"/>
              <a:gd name="connsiteY0" fmla="*/ 453487 h 2028554"/>
              <a:gd name="connsiteX1" fmla="*/ 4818743 w 9173028"/>
              <a:gd name="connsiteY1" fmla="*/ 366401 h 2028554"/>
              <a:gd name="connsiteX2" fmla="*/ 9173028 w 9173028"/>
              <a:gd name="connsiteY2" fmla="*/ 409944 h 2028554"/>
              <a:gd name="connsiteX3" fmla="*/ 9151257 w 9173028"/>
              <a:gd name="connsiteY3" fmla="*/ 2028287 h 2028554"/>
              <a:gd name="connsiteX4" fmla="*/ 7257 w 9173028"/>
              <a:gd name="connsiteY4" fmla="*/ 2013773 h 2028554"/>
              <a:gd name="connsiteX5" fmla="*/ 0 w 9173028"/>
              <a:gd name="connsiteY5" fmla="*/ 453487 h 2028554"/>
              <a:gd name="connsiteX0" fmla="*/ 0 w 9173028"/>
              <a:gd name="connsiteY0" fmla="*/ 453487 h 2028554"/>
              <a:gd name="connsiteX1" fmla="*/ 4818743 w 9173028"/>
              <a:gd name="connsiteY1" fmla="*/ 366401 h 2028554"/>
              <a:gd name="connsiteX2" fmla="*/ 9173028 w 9173028"/>
              <a:gd name="connsiteY2" fmla="*/ 409944 h 2028554"/>
              <a:gd name="connsiteX3" fmla="*/ 9151257 w 9173028"/>
              <a:gd name="connsiteY3" fmla="*/ 2028287 h 2028554"/>
              <a:gd name="connsiteX4" fmla="*/ 7257 w 9173028"/>
              <a:gd name="connsiteY4" fmla="*/ 2013773 h 2028554"/>
              <a:gd name="connsiteX5" fmla="*/ 0 w 9173028"/>
              <a:gd name="connsiteY5" fmla="*/ 453487 h 2028554"/>
              <a:gd name="connsiteX0" fmla="*/ 0 w 9173028"/>
              <a:gd name="connsiteY0" fmla="*/ 453487 h 2028554"/>
              <a:gd name="connsiteX1" fmla="*/ 4818743 w 9173028"/>
              <a:gd name="connsiteY1" fmla="*/ 366401 h 2028554"/>
              <a:gd name="connsiteX2" fmla="*/ 9173028 w 9173028"/>
              <a:gd name="connsiteY2" fmla="*/ 409944 h 2028554"/>
              <a:gd name="connsiteX3" fmla="*/ 9151257 w 9173028"/>
              <a:gd name="connsiteY3" fmla="*/ 2028287 h 2028554"/>
              <a:gd name="connsiteX4" fmla="*/ 7257 w 9173028"/>
              <a:gd name="connsiteY4" fmla="*/ 2013773 h 2028554"/>
              <a:gd name="connsiteX5" fmla="*/ 0 w 9173028"/>
              <a:gd name="connsiteY5" fmla="*/ 453487 h 2028554"/>
              <a:gd name="connsiteX0" fmla="*/ 0 w 9173028"/>
              <a:gd name="connsiteY0" fmla="*/ 388713 h 1963780"/>
              <a:gd name="connsiteX1" fmla="*/ 4818743 w 9173028"/>
              <a:gd name="connsiteY1" fmla="*/ 301627 h 1963780"/>
              <a:gd name="connsiteX2" fmla="*/ 9173028 w 9173028"/>
              <a:gd name="connsiteY2" fmla="*/ 345170 h 1963780"/>
              <a:gd name="connsiteX3" fmla="*/ 9151257 w 9173028"/>
              <a:gd name="connsiteY3" fmla="*/ 1963513 h 1963780"/>
              <a:gd name="connsiteX4" fmla="*/ 7257 w 9173028"/>
              <a:gd name="connsiteY4" fmla="*/ 1948999 h 1963780"/>
              <a:gd name="connsiteX5" fmla="*/ 0 w 9173028"/>
              <a:gd name="connsiteY5" fmla="*/ 388713 h 1963780"/>
              <a:gd name="connsiteX0" fmla="*/ 0 w 9173028"/>
              <a:gd name="connsiteY0" fmla="*/ 358298 h 1933365"/>
              <a:gd name="connsiteX1" fmla="*/ 4818743 w 9173028"/>
              <a:gd name="connsiteY1" fmla="*/ 271212 h 1933365"/>
              <a:gd name="connsiteX2" fmla="*/ 9173028 w 9173028"/>
              <a:gd name="connsiteY2" fmla="*/ 314755 h 1933365"/>
              <a:gd name="connsiteX3" fmla="*/ 9151257 w 9173028"/>
              <a:gd name="connsiteY3" fmla="*/ 1933098 h 1933365"/>
              <a:gd name="connsiteX4" fmla="*/ 7257 w 9173028"/>
              <a:gd name="connsiteY4" fmla="*/ 1918584 h 1933365"/>
              <a:gd name="connsiteX5" fmla="*/ 0 w 9173028"/>
              <a:gd name="connsiteY5" fmla="*/ 358298 h 1933365"/>
              <a:gd name="connsiteX0" fmla="*/ 0 w 9173028"/>
              <a:gd name="connsiteY0" fmla="*/ 370896 h 1945963"/>
              <a:gd name="connsiteX1" fmla="*/ 4818743 w 9173028"/>
              <a:gd name="connsiteY1" fmla="*/ 283810 h 1945963"/>
              <a:gd name="connsiteX2" fmla="*/ 9173028 w 9173028"/>
              <a:gd name="connsiteY2" fmla="*/ 327353 h 1945963"/>
              <a:gd name="connsiteX3" fmla="*/ 9151257 w 9173028"/>
              <a:gd name="connsiteY3" fmla="*/ 1945696 h 1945963"/>
              <a:gd name="connsiteX4" fmla="*/ 7257 w 9173028"/>
              <a:gd name="connsiteY4" fmla="*/ 1931182 h 1945963"/>
              <a:gd name="connsiteX5" fmla="*/ 0 w 9173028"/>
              <a:gd name="connsiteY5" fmla="*/ 370896 h 1945963"/>
              <a:gd name="connsiteX0" fmla="*/ 0 w 9173028"/>
              <a:gd name="connsiteY0" fmla="*/ 403197 h 1978264"/>
              <a:gd name="connsiteX1" fmla="*/ 4818743 w 9173028"/>
              <a:gd name="connsiteY1" fmla="*/ 316111 h 1978264"/>
              <a:gd name="connsiteX2" fmla="*/ 9173028 w 9173028"/>
              <a:gd name="connsiteY2" fmla="*/ 359654 h 1978264"/>
              <a:gd name="connsiteX3" fmla="*/ 9151257 w 9173028"/>
              <a:gd name="connsiteY3" fmla="*/ 1977997 h 1978264"/>
              <a:gd name="connsiteX4" fmla="*/ 7257 w 9173028"/>
              <a:gd name="connsiteY4" fmla="*/ 1963483 h 1978264"/>
              <a:gd name="connsiteX5" fmla="*/ 0 w 9173028"/>
              <a:gd name="connsiteY5" fmla="*/ 403197 h 1978264"/>
              <a:gd name="connsiteX0" fmla="*/ 0 w 9173028"/>
              <a:gd name="connsiteY0" fmla="*/ 403197 h 1978264"/>
              <a:gd name="connsiteX1" fmla="*/ 4818743 w 9173028"/>
              <a:gd name="connsiteY1" fmla="*/ 316111 h 1978264"/>
              <a:gd name="connsiteX2" fmla="*/ 9173028 w 9173028"/>
              <a:gd name="connsiteY2" fmla="*/ 359654 h 1978264"/>
              <a:gd name="connsiteX3" fmla="*/ 9151257 w 9173028"/>
              <a:gd name="connsiteY3" fmla="*/ 1977997 h 1978264"/>
              <a:gd name="connsiteX4" fmla="*/ 7257 w 9173028"/>
              <a:gd name="connsiteY4" fmla="*/ 1963483 h 1978264"/>
              <a:gd name="connsiteX5" fmla="*/ 0 w 9173028"/>
              <a:gd name="connsiteY5" fmla="*/ 403197 h 1978264"/>
              <a:gd name="connsiteX0" fmla="*/ 16635 w 9167891"/>
              <a:gd name="connsiteY0" fmla="*/ 206703 h 1905142"/>
              <a:gd name="connsiteX1" fmla="*/ 4813606 w 9167891"/>
              <a:gd name="connsiteY1" fmla="*/ 242989 h 1905142"/>
              <a:gd name="connsiteX2" fmla="*/ 9167891 w 9167891"/>
              <a:gd name="connsiteY2" fmla="*/ 286532 h 1905142"/>
              <a:gd name="connsiteX3" fmla="*/ 9146120 w 9167891"/>
              <a:gd name="connsiteY3" fmla="*/ 1904875 h 1905142"/>
              <a:gd name="connsiteX4" fmla="*/ 2120 w 9167891"/>
              <a:gd name="connsiteY4" fmla="*/ 1890361 h 1905142"/>
              <a:gd name="connsiteX5" fmla="*/ 16635 w 9167891"/>
              <a:gd name="connsiteY5" fmla="*/ 206703 h 1905142"/>
              <a:gd name="connsiteX0" fmla="*/ 16635 w 9167891"/>
              <a:gd name="connsiteY0" fmla="*/ 165450 h 1863889"/>
              <a:gd name="connsiteX1" fmla="*/ 5024064 w 9167891"/>
              <a:gd name="connsiteY1" fmla="*/ 375907 h 1863889"/>
              <a:gd name="connsiteX2" fmla="*/ 9167891 w 9167891"/>
              <a:gd name="connsiteY2" fmla="*/ 245279 h 1863889"/>
              <a:gd name="connsiteX3" fmla="*/ 9146120 w 9167891"/>
              <a:gd name="connsiteY3" fmla="*/ 1863622 h 1863889"/>
              <a:gd name="connsiteX4" fmla="*/ 2120 w 9167891"/>
              <a:gd name="connsiteY4" fmla="*/ 1849108 h 1863889"/>
              <a:gd name="connsiteX5" fmla="*/ 16635 w 9167891"/>
              <a:gd name="connsiteY5" fmla="*/ 165450 h 1863889"/>
              <a:gd name="connsiteX0" fmla="*/ 16635 w 9167891"/>
              <a:gd name="connsiteY0" fmla="*/ 232588 h 1931027"/>
              <a:gd name="connsiteX1" fmla="*/ 5024064 w 9167891"/>
              <a:gd name="connsiteY1" fmla="*/ 443045 h 1931027"/>
              <a:gd name="connsiteX2" fmla="*/ 9167891 w 9167891"/>
              <a:gd name="connsiteY2" fmla="*/ 312417 h 1931027"/>
              <a:gd name="connsiteX3" fmla="*/ 9146120 w 9167891"/>
              <a:gd name="connsiteY3" fmla="*/ 1930760 h 1931027"/>
              <a:gd name="connsiteX4" fmla="*/ 2120 w 9167891"/>
              <a:gd name="connsiteY4" fmla="*/ 1916246 h 1931027"/>
              <a:gd name="connsiteX5" fmla="*/ 16635 w 9167891"/>
              <a:gd name="connsiteY5" fmla="*/ 232588 h 1931027"/>
              <a:gd name="connsiteX0" fmla="*/ 16635 w 9167891"/>
              <a:gd name="connsiteY0" fmla="*/ 232588 h 1931027"/>
              <a:gd name="connsiteX1" fmla="*/ 5024064 w 9167891"/>
              <a:gd name="connsiteY1" fmla="*/ 443045 h 1931027"/>
              <a:gd name="connsiteX2" fmla="*/ 9167891 w 9167891"/>
              <a:gd name="connsiteY2" fmla="*/ 312417 h 1931027"/>
              <a:gd name="connsiteX3" fmla="*/ 9146120 w 9167891"/>
              <a:gd name="connsiteY3" fmla="*/ 1930760 h 1931027"/>
              <a:gd name="connsiteX4" fmla="*/ 2120 w 9167891"/>
              <a:gd name="connsiteY4" fmla="*/ 1916246 h 1931027"/>
              <a:gd name="connsiteX5" fmla="*/ 16635 w 9167891"/>
              <a:gd name="connsiteY5" fmla="*/ 232588 h 1931027"/>
              <a:gd name="connsiteX0" fmla="*/ 16635 w 9167891"/>
              <a:gd name="connsiteY0" fmla="*/ 111406 h 1809845"/>
              <a:gd name="connsiteX1" fmla="*/ 5024064 w 9167891"/>
              <a:gd name="connsiteY1" fmla="*/ 321863 h 1809845"/>
              <a:gd name="connsiteX2" fmla="*/ 9167891 w 9167891"/>
              <a:gd name="connsiteY2" fmla="*/ 191235 h 1809845"/>
              <a:gd name="connsiteX3" fmla="*/ 9146120 w 9167891"/>
              <a:gd name="connsiteY3" fmla="*/ 1809578 h 1809845"/>
              <a:gd name="connsiteX4" fmla="*/ 2120 w 9167891"/>
              <a:gd name="connsiteY4" fmla="*/ 1795064 h 1809845"/>
              <a:gd name="connsiteX5" fmla="*/ 16635 w 9167891"/>
              <a:gd name="connsiteY5" fmla="*/ 111406 h 1809845"/>
              <a:gd name="connsiteX0" fmla="*/ 16635 w 9167891"/>
              <a:gd name="connsiteY0" fmla="*/ 109413 h 1807852"/>
              <a:gd name="connsiteX1" fmla="*/ 5024064 w 9167891"/>
              <a:gd name="connsiteY1" fmla="*/ 319870 h 1807852"/>
              <a:gd name="connsiteX2" fmla="*/ 9167891 w 9167891"/>
              <a:gd name="connsiteY2" fmla="*/ 189242 h 1807852"/>
              <a:gd name="connsiteX3" fmla="*/ 9146120 w 9167891"/>
              <a:gd name="connsiteY3" fmla="*/ 1807585 h 1807852"/>
              <a:gd name="connsiteX4" fmla="*/ 2120 w 9167891"/>
              <a:gd name="connsiteY4" fmla="*/ 1793071 h 1807852"/>
              <a:gd name="connsiteX5" fmla="*/ 16635 w 9167891"/>
              <a:gd name="connsiteY5" fmla="*/ 109413 h 1807852"/>
              <a:gd name="connsiteX0" fmla="*/ 16635 w 9167891"/>
              <a:gd name="connsiteY0" fmla="*/ 115457 h 1813896"/>
              <a:gd name="connsiteX1" fmla="*/ 5024064 w 9167891"/>
              <a:gd name="connsiteY1" fmla="*/ 325914 h 1813896"/>
              <a:gd name="connsiteX2" fmla="*/ 9167891 w 9167891"/>
              <a:gd name="connsiteY2" fmla="*/ 195286 h 1813896"/>
              <a:gd name="connsiteX3" fmla="*/ 9146120 w 9167891"/>
              <a:gd name="connsiteY3" fmla="*/ 1813629 h 1813896"/>
              <a:gd name="connsiteX4" fmla="*/ 2120 w 9167891"/>
              <a:gd name="connsiteY4" fmla="*/ 1799115 h 1813896"/>
              <a:gd name="connsiteX5" fmla="*/ 16635 w 9167891"/>
              <a:gd name="connsiteY5" fmla="*/ 115457 h 1813896"/>
              <a:gd name="connsiteX0" fmla="*/ 16635 w 9167891"/>
              <a:gd name="connsiteY0" fmla="*/ 111406 h 1809845"/>
              <a:gd name="connsiteX1" fmla="*/ 5024064 w 9167891"/>
              <a:gd name="connsiteY1" fmla="*/ 321863 h 1809845"/>
              <a:gd name="connsiteX2" fmla="*/ 9167891 w 9167891"/>
              <a:gd name="connsiteY2" fmla="*/ 191235 h 1809845"/>
              <a:gd name="connsiteX3" fmla="*/ 9146120 w 9167891"/>
              <a:gd name="connsiteY3" fmla="*/ 1809578 h 1809845"/>
              <a:gd name="connsiteX4" fmla="*/ 2120 w 9167891"/>
              <a:gd name="connsiteY4" fmla="*/ 1795064 h 1809845"/>
              <a:gd name="connsiteX5" fmla="*/ 16635 w 9167891"/>
              <a:gd name="connsiteY5" fmla="*/ 111406 h 1809845"/>
              <a:gd name="connsiteX0" fmla="*/ 16635 w 9167891"/>
              <a:gd name="connsiteY0" fmla="*/ 111406 h 1809845"/>
              <a:gd name="connsiteX1" fmla="*/ 5024064 w 9167891"/>
              <a:gd name="connsiteY1" fmla="*/ 321863 h 1809845"/>
              <a:gd name="connsiteX2" fmla="*/ 9167891 w 9167891"/>
              <a:gd name="connsiteY2" fmla="*/ 191235 h 1809845"/>
              <a:gd name="connsiteX3" fmla="*/ 9146120 w 9167891"/>
              <a:gd name="connsiteY3" fmla="*/ 1809578 h 1809845"/>
              <a:gd name="connsiteX4" fmla="*/ 2120 w 9167891"/>
              <a:gd name="connsiteY4" fmla="*/ 1795064 h 1809845"/>
              <a:gd name="connsiteX5" fmla="*/ 16635 w 9167891"/>
              <a:gd name="connsiteY5" fmla="*/ 111406 h 1809845"/>
              <a:gd name="connsiteX0" fmla="*/ 16635 w 9167891"/>
              <a:gd name="connsiteY0" fmla="*/ 133603 h 1832042"/>
              <a:gd name="connsiteX1" fmla="*/ 5024064 w 9167891"/>
              <a:gd name="connsiteY1" fmla="*/ 344060 h 1832042"/>
              <a:gd name="connsiteX2" fmla="*/ 9167891 w 9167891"/>
              <a:gd name="connsiteY2" fmla="*/ 213432 h 1832042"/>
              <a:gd name="connsiteX3" fmla="*/ 9146120 w 9167891"/>
              <a:gd name="connsiteY3" fmla="*/ 1831775 h 1832042"/>
              <a:gd name="connsiteX4" fmla="*/ 2120 w 9167891"/>
              <a:gd name="connsiteY4" fmla="*/ 1817261 h 1832042"/>
              <a:gd name="connsiteX5" fmla="*/ 16635 w 9167891"/>
              <a:gd name="connsiteY5" fmla="*/ 133603 h 1832042"/>
              <a:gd name="connsiteX0" fmla="*/ 16635 w 9167891"/>
              <a:gd name="connsiteY0" fmla="*/ 136781 h 1835220"/>
              <a:gd name="connsiteX1" fmla="*/ 5024064 w 9167891"/>
              <a:gd name="connsiteY1" fmla="*/ 347238 h 1835220"/>
              <a:gd name="connsiteX2" fmla="*/ 9167891 w 9167891"/>
              <a:gd name="connsiteY2" fmla="*/ 216610 h 1835220"/>
              <a:gd name="connsiteX3" fmla="*/ 9146120 w 9167891"/>
              <a:gd name="connsiteY3" fmla="*/ 1834953 h 1835220"/>
              <a:gd name="connsiteX4" fmla="*/ 2120 w 9167891"/>
              <a:gd name="connsiteY4" fmla="*/ 1820439 h 1835220"/>
              <a:gd name="connsiteX5" fmla="*/ 16635 w 9167891"/>
              <a:gd name="connsiteY5" fmla="*/ 136781 h 183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7891" h="1835220">
                <a:moveTo>
                  <a:pt x="16635" y="136781"/>
                </a:moveTo>
                <a:cubicBezTo>
                  <a:pt x="1725692" y="442791"/>
                  <a:pt x="3571426" y="645990"/>
                  <a:pt x="5024064" y="347238"/>
                </a:cubicBezTo>
                <a:cubicBezTo>
                  <a:pt x="6476702" y="48486"/>
                  <a:pt x="7531406" y="-191001"/>
                  <a:pt x="9167891" y="216610"/>
                </a:cubicBezTo>
                <a:cubicBezTo>
                  <a:pt x="9157006" y="304906"/>
                  <a:pt x="9147290" y="1833119"/>
                  <a:pt x="9146120" y="1834953"/>
                </a:cubicBezTo>
                <a:cubicBezTo>
                  <a:pt x="9130201" y="1836787"/>
                  <a:pt x="-299" y="1828906"/>
                  <a:pt x="2120" y="1820439"/>
                </a:cubicBezTo>
                <a:cubicBezTo>
                  <a:pt x="-7751" y="1838191"/>
                  <a:pt x="20264" y="229914"/>
                  <a:pt x="16635" y="136781"/>
                </a:cubicBezTo>
                <a:close/>
              </a:path>
            </a:pathLst>
          </a:custGeom>
          <a:solidFill>
            <a:srgbClr val="1B3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Freeform 11"/>
          <p:cNvSpPr/>
          <p:nvPr userDrawn="1"/>
        </p:nvSpPr>
        <p:spPr>
          <a:xfrm>
            <a:off x="-45033" y="4917611"/>
            <a:ext cx="9225348" cy="2013008"/>
          </a:xfrm>
          <a:custGeom>
            <a:avLst/>
            <a:gdLst>
              <a:gd name="connsiteX0" fmla="*/ 886895 w 10915600"/>
              <a:gd name="connsiteY0" fmla="*/ 180958 h 1947368"/>
              <a:gd name="connsiteX1" fmla="*/ 5705638 w 10915600"/>
              <a:gd name="connsiteY1" fmla="*/ 93872 h 1947368"/>
              <a:gd name="connsiteX2" fmla="*/ 10059923 w 10915600"/>
              <a:gd name="connsiteY2" fmla="*/ 137415 h 1947368"/>
              <a:gd name="connsiteX3" fmla="*/ 10038152 w 10915600"/>
              <a:gd name="connsiteY3" fmla="*/ 1755758 h 1947368"/>
              <a:gd name="connsiteX4" fmla="*/ 894152 w 10915600"/>
              <a:gd name="connsiteY4" fmla="*/ 1741244 h 1947368"/>
              <a:gd name="connsiteX5" fmla="*/ 886895 w 10915600"/>
              <a:gd name="connsiteY5" fmla="*/ 180958 h 1947368"/>
              <a:gd name="connsiteX0" fmla="*/ 770055 w 10798760"/>
              <a:gd name="connsiteY0" fmla="*/ 180958 h 1947368"/>
              <a:gd name="connsiteX1" fmla="*/ 5588798 w 10798760"/>
              <a:gd name="connsiteY1" fmla="*/ 93872 h 1947368"/>
              <a:gd name="connsiteX2" fmla="*/ 9943083 w 10798760"/>
              <a:gd name="connsiteY2" fmla="*/ 137415 h 1947368"/>
              <a:gd name="connsiteX3" fmla="*/ 9921312 w 10798760"/>
              <a:gd name="connsiteY3" fmla="*/ 1755758 h 1947368"/>
              <a:gd name="connsiteX4" fmla="*/ 777312 w 10798760"/>
              <a:gd name="connsiteY4" fmla="*/ 1741244 h 1947368"/>
              <a:gd name="connsiteX5" fmla="*/ 770055 w 10798760"/>
              <a:gd name="connsiteY5" fmla="*/ 180958 h 1947368"/>
              <a:gd name="connsiteX0" fmla="*/ 770055 w 10798760"/>
              <a:gd name="connsiteY0" fmla="*/ 180958 h 1947368"/>
              <a:gd name="connsiteX1" fmla="*/ 5588798 w 10798760"/>
              <a:gd name="connsiteY1" fmla="*/ 93872 h 1947368"/>
              <a:gd name="connsiteX2" fmla="*/ 9943083 w 10798760"/>
              <a:gd name="connsiteY2" fmla="*/ 137415 h 1947368"/>
              <a:gd name="connsiteX3" fmla="*/ 9921312 w 10798760"/>
              <a:gd name="connsiteY3" fmla="*/ 1755758 h 1947368"/>
              <a:gd name="connsiteX4" fmla="*/ 777312 w 10798760"/>
              <a:gd name="connsiteY4" fmla="*/ 1741244 h 1947368"/>
              <a:gd name="connsiteX5" fmla="*/ 770055 w 10798760"/>
              <a:gd name="connsiteY5" fmla="*/ 180958 h 1947368"/>
              <a:gd name="connsiteX0" fmla="*/ 670079 w 10698784"/>
              <a:gd name="connsiteY0" fmla="*/ 180958 h 1947368"/>
              <a:gd name="connsiteX1" fmla="*/ 5488822 w 10698784"/>
              <a:gd name="connsiteY1" fmla="*/ 93872 h 1947368"/>
              <a:gd name="connsiteX2" fmla="*/ 9843107 w 10698784"/>
              <a:gd name="connsiteY2" fmla="*/ 137415 h 1947368"/>
              <a:gd name="connsiteX3" fmla="*/ 9821336 w 10698784"/>
              <a:gd name="connsiteY3" fmla="*/ 1755758 h 1947368"/>
              <a:gd name="connsiteX4" fmla="*/ 677336 w 10698784"/>
              <a:gd name="connsiteY4" fmla="*/ 1741244 h 1947368"/>
              <a:gd name="connsiteX5" fmla="*/ 670079 w 10698784"/>
              <a:gd name="connsiteY5" fmla="*/ 180958 h 1947368"/>
              <a:gd name="connsiteX0" fmla="*/ 670079 w 10698784"/>
              <a:gd name="connsiteY0" fmla="*/ 180958 h 1947368"/>
              <a:gd name="connsiteX1" fmla="*/ 5488822 w 10698784"/>
              <a:gd name="connsiteY1" fmla="*/ 93872 h 1947368"/>
              <a:gd name="connsiteX2" fmla="*/ 9843107 w 10698784"/>
              <a:gd name="connsiteY2" fmla="*/ 137415 h 1947368"/>
              <a:gd name="connsiteX3" fmla="*/ 9821336 w 10698784"/>
              <a:gd name="connsiteY3" fmla="*/ 1755758 h 1947368"/>
              <a:gd name="connsiteX4" fmla="*/ 677336 w 10698784"/>
              <a:gd name="connsiteY4" fmla="*/ 1741244 h 1947368"/>
              <a:gd name="connsiteX5" fmla="*/ 670079 w 10698784"/>
              <a:gd name="connsiteY5" fmla="*/ 180958 h 1947368"/>
              <a:gd name="connsiteX0" fmla="*/ 0 w 10028705"/>
              <a:gd name="connsiteY0" fmla="*/ 180958 h 1947368"/>
              <a:gd name="connsiteX1" fmla="*/ 4818743 w 10028705"/>
              <a:gd name="connsiteY1" fmla="*/ 93872 h 1947368"/>
              <a:gd name="connsiteX2" fmla="*/ 9173028 w 10028705"/>
              <a:gd name="connsiteY2" fmla="*/ 137415 h 1947368"/>
              <a:gd name="connsiteX3" fmla="*/ 9151257 w 10028705"/>
              <a:gd name="connsiteY3" fmla="*/ 1755758 h 1947368"/>
              <a:gd name="connsiteX4" fmla="*/ 7257 w 10028705"/>
              <a:gd name="connsiteY4" fmla="*/ 1741244 h 1947368"/>
              <a:gd name="connsiteX5" fmla="*/ 0 w 10028705"/>
              <a:gd name="connsiteY5" fmla="*/ 180958 h 1947368"/>
              <a:gd name="connsiteX0" fmla="*/ 0 w 10028705"/>
              <a:gd name="connsiteY0" fmla="*/ 180958 h 1872714"/>
              <a:gd name="connsiteX1" fmla="*/ 4818743 w 10028705"/>
              <a:gd name="connsiteY1" fmla="*/ 93872 h 1872714"/>
              <a:gd name="connsiteX2" fmla="*/ 9173028 w 10028705"/>
              <a:gd name="connsiteY2" fmla="*/ 137415 h 1872714"/>
              <a:gd name="connsiteX3" fmla="*/ 9151257 w 10028705"/>
              <a:gd name="connsiteY3" fmla="*/ 1755758 h 1872714"/>
              <a:gd name="connsiteX4" fmla="*/ 7257 w 10028705"/>
              <a:gd name="connsiteY4" fmla="*/ 1741244 h 1872714"/>
              <a:gd name="connsiteX5" fmla="*/ 0 w 10028705"/>
              <a:gd name="connsiteY5" fmla="*/ 180958 h 1872714"/>
              <a:gd name="connsiteX0" fmla="*/ 0 w 10028705"/>
              <a:gd name="connsiteY0" fmla="*/ 180958 h 1872714"/>
              <a:gd name="connsiteX1" fmla="*/ 4818743 w 10028705"/>
              <a:gd name="connsiteY1" fmla="*/ 93872 h 1872714"/>
              <a:gd name="connsiteX2" fmla="*/ 9173028 w 10028705"/>
              <a:gd name="connsiteY2" fmla="*/ 137415 h 1872714"/>
              <a:gd name="connsiteX3" fmla="*/ 9151257 w 10028705"/>
              <a:gd name="connsiteY3" fmla="*/ 1755758 h 1872714"/>
              <a:gd name="connsiteX4" fmla="*/ 7257 w 10028705"/>
              <a:gd name="connsiteY4" fmla="*/ 1741244 h 1872714"/>
              <a:gd name="connsiteX5" fmla="*/ 0 w 10028705"/>
              <a:gd name="connsiteY5" fmla="*/ 180958 h 1872714"/>
              <a:gd name="connsiteX0" fmla="*/ 0 w 10028705"/>
              <a:gd name="connsiteY0" fmla="*/ 180958 h 1756025"/>
              <a:gd name="connsiteX1" fmla="*/ 4818743 w 10028705"/>
              <a:gd name="connsiteY1" fmla="*/ 93872 h 1756025"/>
              <a:gd name="connsiteX2" fmla="*/ 9173028 w 10028705"/>
              <a:gd name="connsiteY2" fmla="*/ 137415 h 1756025"/>
              <a:gd name="connsiteX3" fmla="*/ 9151257 w 10028705"/>
              <a:gd name="connsiteY3" fmla="*/ 1755758 h 1756025"/>
              <a:gd name="connsiteX4" fmla="*/ 7257 w 10028705"/>
              <a:gd name="connsiteY4" fmla="*/ 1741244 h 1756025"/>
              <a:gd name="connsiteX5" fmla="*/ 0 w 10028705"/>
              <a:gd name="connsiteY5" fmla="*/ 180958 h 1756025"/>
              <a:gd name="connsiteX0" fmla="*/ 0 w 9488658"/>
              <a:gd name="connsiteY0" fmla="*/ 180958 h 1756025"/>
              <a:gd name="connsiteX1" fmla="*/ 4818743 w 9488658"/>
              <a:gd name="connsiteY1" fmla="*/ 93872 h 1756025"/>
              <a:gd name="connsiteX2" fmla="*/ 9173028 w 9488658"/>
              <a:gd name="connsiteY2" fmla="*/ 137415 h 1756025"/>
              <a:gd name="connsiteX3" fmla="*/ 9151257 w 9488658"/>
              <a:gd name="connsiteY3" fmla="*/ 1755758 h 1756025"/>
              <a:gd name="connsiteX4" fmla="*/ 7257 w 9488658"/>
              <a:gd name="connsiteY4" fmla="*/ 1741244 h 1756025"/>
              <a:gd name="connsiteX5" fmla="*/ 0 w 9488658"/>
              <a:gd name="connsiteY5" fmla="*/ 180958 h 1756025"/>
              <a:gd name="connsiteX0" fmla="*/ 0 w 9488658"/>
              <a:gd name="connsiteY0" fmla="*/ 180958 h 1756025"/>
              <a:gd name="connsiteX1" fmla="*/ 4818743 w 9488658"/>
              <a:gd name="connsiteY1" fmla="*/ 93872 h 1756025"/>
              <a:gd name="connsiteX2" fmla="*/ 9173028 w 9488658"/>
              <a:gd name="connsiteY2" fmla="*/ 137415 h 1756025"/>
              <a:gd name="connsiteX3" fmla="*/ 9151257 w 9488658"/>
              <a:gd name="connsiteY3" fmla="*/ 1755758 h 1756025"/>
              <a:gd name="connsiteX4" fmla="*/ 7257 w 9488658"/>
              <a:gd name="connsiteY4" fmla="*/ 1741244 h 1756025"/>
              <a:gd name="connsiteX5" fmla="*/ 0 w 9488658"/>
              <a:gd name="connsiteY5" fmla="*/ 180958 h 1756025"/>
              <a:gd name="connsiteX0" fmla="*/ 0 w 9173028"/>
              <a:gd name="connsiteY0" fmla="*/ 180958 h 1756025"/>
              <a:gd name="connsiteX1" fmla="*/ 4818743 w 9173028"/>
              <a:gd name="connsiteY1" fmla="*/ 93872 h 1756025"/>
              <a:gd name="connsiteX2" fmla="*/ 9173028 w 9173028"/>
              <a:gd name="connsiteY2" fmla="*/ 137415 h 1756025"/>
              <a:gd name="connsiteX3" fmla="*/ 9151257 w 9173028"/>
              <a:gd name="connsiteY3" fmla="*/ 1755758 h 1756025"/>
              <a:gd name="connsiteX4" fmla="*/ 7257 w 9173028"/>
              <a:gd name="connsiteY4" fmla="*/ 1741244 h 1756025"/>
              <a:gd name="connsiteX5" fmla="*/ 0 w 9173028"/>
              <a:gd name="connsiteY5" fmla="*/ 180958 h 1756025"/>
              <a:gd name="connsiteX0" fmla="*/ 0 w 9173028"/>
              <a:gd name="connsiteY0" fmla="*/ 389689 h 1964756"/>
              <a:gd name="connsiteX1" fmla="*/ 4818743 w 9173028"/>
              <a:gd name="connsiteY1" fmla="*/ 302603 h 1964756"/>
              <a:gd name="connsiteX2" fmla="*/ 9173028 w 9173028"/>
              <a:gd name="connsiteY2" fmla="*/ 346146 h 1964756"/>
              <a:gd name="connsiteX3" fmla="*/ 9151257 w 9173028"/>
              <a:gd name="connsiteY3" fmla="*/ 1964489 h 1964756"/>
              <a:gd name="connsiteX4" fmla="*/ 7257 w 9173028"/>
              <a:gd name="connsiteY4" fmla="*/ 1949975 h 1964756"/>
              <a:gd name="connsiteX5" fmla="*/ 0 w 9173028"/>
              <a:gd name="connsiteY5" fmla="*/ 389689 h 1964756"/>
              <a:gd name="connsiteX0" fmla="*/ 0 w 9173028"/>
              <a:gd name="connsiteY0" fmla="*/ 426682 h 2001749"/>
              <a:gd name="connsiteX1" fmla="*/ 4818743 w 9173028"/>
              <a:gd name="connsiteY1" fmla="*/ 339596 h 2001749"/>
              <a:gd name="connsiteX2" fmla="*/ 9173028 w 9173028"/>
              <a:gd name="connsiteY2" fmla="*/ 383139 h 2001749"/>
              <a:gd name="connsiteX3" fmla="*/ 9151257 w 9173028"/>
              <a:gd name="connsiteY3" fmla="*/ 2001482 h 2001749"/>
              <a:gd name="connsiteX4" fmla="*/ 7257 w 9173028"/>
              <a:gd name="connsiteY4" fmla="*/ 1986968 h 2001749"/>
              <a:gd name="connsiteX5" fmla="*/ 0 w 9173028"/>
              <a:gd name="connsiteY5" fmla="*/ 426682 h 2001749"/>
              <a:gd name="connsiteX0" fmla="*/ 0 w 9173028"/>
              <a:gd name="connsiteY0" fmla="*/ 426682 h 2001749"/>
              <a:gd name="connsiteX1" fmla="*/ 4818743 w 9173028"/>
              <a:gd name="connsiteY1" fmla="*/ 339596 h 2001749"/>
              <a:gd name="connsiteX2" fmla="*/ 9173028 w 9173028"/>
              <a:gd name="connsiteY2" fmla="*/ 383139 h 2001749"/>
              <a:gd name="connsiteX3" fmla="*/ 9151257 w 9173028"/>
              <a:gd name="connsiteY3" fmla="*/ 2001482 h 2001749"/>
              <a:gd name="connsiteX4" fmla="*/ 7257 w 9173028"/>
              <a:gd name="connsiteY4" fmla="*/ 1986968 h 2001749"/>
              <a:gd name="connsiteX5" fmla="*/ 0 w 9173028"/>
              <a:gd name="connsiteY5" fmla="*/ 426682 h 2001749"/>
              <a:gd name="connsiteX0" fmla="*/ 0 w 9173028"/>
              <a:gd name="connsiteY0" fmla="*/ 453487 h 2028554"/>
              <a:gd name="connsiteX1" fmla="*/ 4818743 w 9173028"/>
              <a:gd name="connsiteY1" fmla="*/ 366401 h 2028554"/>
              <a:gd name="connsiteX2" fmla="*/ 9173028 w 9173028"/>
              <a:gd name="connsiteY2" fmla="*/ 409944 h 2028554"/>
              <a:gd name="connsiteX3" fmla="*/ 9151257 w 9173028"/>
              <a:gd name="connsiteY3" fmla="*/ 2028287 h 2028554"/>
              <a:gd name="connsiteX4" fmla="*/ 7257 w 9173028"/>
              <a:gd name="connsiteY4" fmla="*/ 2013773 h 2028554"/>
              <a:gd name="connsiteX5" fmla="*/ 0 w 9173028"/>
              <a:gd name="connsiteY5" fmla="*/ 453487 h 2028554"/>
              <a:gd name="connsiteX0" fmla="*/ 0 w 9173028"/>
              <a:gd name="connsiteY0" fmla="*/ 453487 h 2028554"/>
              <a:gd name="connsiteX1" fmla="*/ 4818743 w 9173028"/>
              <a:gd name="connsiteY1" fmla="*/ 366401 h 2028554"/>
              <a:gd name="connsiteX2" fmla="*/ 9173028 w 9173028"/>
              <a:gd name="connsiteY2" fmla="*/ 409944 h 2028554"/>
              <a:gd name="connsiteX3" fmla="*/ 9151257 w 9173028"/>
              <a:gd name="connsiteY3" fmla="*/ 2028287 h 2028554"/>
              <a:gd name="connsiteX4" fmla="*/ 7257 w 9173028"/>
              <a:gd name="connsiteY4" fmla="*/ 2013773 h 2028554"/>
              <a:gd name="connsiteX5" fmla="*/ 0 w 9173028"/>
              <a:gd name="connsiteY5" fmla="*/ 453487 h 2028554"/>
              <a:gd name="connsiteX0" fmla="*/ 0 w 9173028"/>
              <a:gd name="connsiteY0" fmla="*/ 453487 h 2028554"/>
              <a:gd name="connsiteX1" fmla="*/ 4818743 w 9173028"/>
              <a:gd name="connsiteY1" fmla="*/ 366401 h 2028554"/>
              <a:gd name="connsiteX2" fmla="*/ 9173028 w 9173028"/>
              <a:gd name="connsiteY2" fmla="*/ 409944 h 2028554"/>
              <a:gd name="connsiteX3" fmla="*/ 9151257 w 9173028"/>
              <a:gd name="connsiteY3" fmla="*/ 2028287 h 2028554"/>
              <a:gd name="connsiteX4" fmla="*/ 7257 w 9173028"/>
              <a:gd name="connsiteY4" fmla="*/ 2013773 h 2028554"/>
              <a:gd name="connsiteX5" fmla="*/ 0 w 9173028"/>
              <a:gd name="connsiteY5" fmla="*/ 453487 h 2028554"/>
              <a:gd name="connsiteX0" fmla="*/ 0 w 9173028"/>
              <a:gd name="connsiteY0" fmla="*/ 388713 h 1963780"/>
              <a:gd name="connsiteX1" fmla="*/ 4818743 w 9173028"/>
              <a:gd name="connsiteY1" fmla="*/ 301627 h 1963780"/>
              <a:gd name="connsiteX2" fmla="*/ 9173028 w 9173028"/>
              <a:gd name="connsiteY2" fmla="*/ 345170 h 1963780"/>
              <a:gd name="connsiteX3" fmla="*/ 9151257 w 9173028"/>
              <a:gd name="connsiteY3" fmla="*/ 1963513 h 1963780"/>
              <a:gd name="connsiteX4" fmla="*/ 7257 w 9173028"/>
              <a:gd name="connsiteY4" fmla="*/ 1948999 h 1963780"/>
              <a:gd name="connsiteX5" fmla="*/ 0 w 9173028"/>
              <a:gd name="connsiteY5" fmla="*/ 388713 h 1963780"/>
              <a:gd name="connsiteX0" fmla="*/ 0 w 9173028"/>
              <a:gd name="connsiteY0" fmla="*/ 358298 h 1933365"/>
              <a:gd name="connsiteX1" fmla="*/ 4818743 w 9173028"/>
              <a:gd name="connsiteY1" fmla="*/ 271212 h 1933365"/>
              <a:gd name="connsiteX2" fmla="*/ 9173028 w 9173028"/>
              <a:gd name="connsiteY2" fmla="*/ 314755 h 1933365"/>
              <a:gd name="connsiteX3" fmla="*/ 9151257 w 9173028"/>
              <a:gd name="connsiteY3" fmla="*/ 1933098 h 1933365"/>
              <a:gd name="connsiteX4" fmla="*/ 7257 w 9173028"/>
              <a:gd name="connsiteY4" fmla="*/ 1918584 h 1933365"/>
              <a:gd name="connsiteX5" fmla="*/ 0 w 9173028"/>
              <a:gd name="connsiteY5" fmla="*/ 358298 h 1933365"/>
              <a:gd name="connsiteX0" fmla="*/ 0 w 9173028"/>
              <a:gd name="connsiteY0" fmla="*/ 370896 h 1945963"/>
              <a:gd name="connsiteX1" fmla="*/ 4818743 w 9173028"/>
              <a:gd name="connsiteY1" fmla="*/ 283810 h 1945963"/>
              <a:gd name="connsiteX2" fmla="*/ 9173028 w 9173028"/>
              <a:gd name="connsiteY2" fmla="*/ 327353 h 1945963"/>
              <a:gd name="connsiteX3" fmla="*/ 9151257 w 9173028"/>
              <a:gd name="connsiteY3" fmla="*/ 1945696 h 1945963"/>
              <a:gd name="connsiteX4" fmla="*/ 7257 w 9173028"/>
              <a:gd name="connsiteY4" fmla="*/ 1931182 h 1945963"/>
              <a:gd name="connsiteX5" fmla="*/ 0 w 9173028"/>
              <a:gd name="connsiteY5" fmla="*/ 370896 h 1945963"/>
              <a:gd name="connsiteX0" fmla="*/ 0 w 9173028"/>
              <a:gd name="connsiteY0" fmla="*/ 403197 h 1978264"/>
              <a:gd name="connsiteX1" fmla="*/ 4818743 w 9173028"/>
              <a:gd name="connsiteY1" fmla="*/ 316111 h 1978264"/>
              <a:gd name="connsiteX2" fmla="*/ 9173028 w 9173028"/>
              <a:gd name="connsiteY2" fmla="*/ 359654 h 1978264"/>
              <a:gd name="connsiteX3" fmla="*/ 9151257 w 9173028"/>
              <a:gd name="connsiteY3" fmla="*/ 1977997 h 1978264"/>
              <a:gd name="connsiteX4" fmla="*/ 7257 w 9173028"/>
              <a:gd name="connsiteY4" fmla="*/ 1963483 h 1978264"/>
              <a:gd name="connsiteX5" fmla="*/ 0 w 9173028"/>
              <a:gd name="connsiteY5" fmla="*/ 403197 h 1978264"/>
              <a:gd name="connsiteX0" fmla="*/ 0 w 9173028"/>
              <a:gd name="connsiteY0" fmla="*/ 403197 h 1978264"/>
              <a:gd name="connsiteX1" fmla="*/ 4818743 w 9173028"/>
              <a:gd name="connsiteY1" fmla="*/ 316111 h 1978264"/>
              <a:gd name="connsiteX2" fmla="*/ 9173028 w 9173028"/>
              <a:gd name="connsiteY2" fmla="*/ 359654 h 1978264"/>
              <a:gd name="connsiteX3" fmla="*/ 9151257 w 9173028"/>
              <a:gd name="connsiteY3" fmla="*/ 1977997 h 1978264"/>
              <a:gd name="connsiteX4" fmla="*/ 7257 w 9173028"/>
              <a:gd name="connsiteY4" fmla="*/ 1963483 h 1978264"/>
              <a:gd name="connsiteX5" fmla="*/ 0 w 9173028"/>
              <a:gd name="connsiteY5" fmla="*/ 403197 h 1978264"/>
              <a:gd name="connsiteX0" fmla="*/ 16634 w 9189662"/>
              <a:gd name="connsiteY0" fmla="*/ 403197 h 1978841"/>
              <a:gd name="connsiteX1" fmla="*/ 4835377 w 9189662"/>
              <a:gd name="connsiteY1" fmla="*/ 316111 h 1978841"/>
              <a:gd name="connsiteX2" fmla="*/ 9189662 w 9189662"/>
              <a:gd name="connsiteY2" fmla="*/ 359654 h 1978841"/>
              <a:gd name="connsiteX3" fmla="*/ 9167891 w 9189662"/>
              <a:gd name="connsiteY3" fmla="*/ 1977997 h 1978841"/>
              <a:gd name="connsiteX4" fmla="*/ 2119 w 9189662"/>
              <a:gd name="connsiteY4" fmla="*/ 1970740 h 1978841"/>
              <a:gd name="connsiteX5" fmla="*/ 16634 w 9189662"/>
              <a:gd name="connsiteY5" fmla="*/ 403197 h 1978841"/>
              <a:gd name="connsiteX0" fmla="*/ 0 w 9173028"/>
              <a:gd name="connsiteY0" fmla="*/ 403197 h 1978841"/>
              <a:gd name="connsiteX1" fmla="*/ 4818743 w 9173028"/>
              <a:gd name="connsiteY1" fmla="*/ 316111 h 1978841"/>
              <a:gd name="connsiteX2" fmla="*/ 9173028 w 9173028"/>
              <a:gd name="connsiteY2" fmla="*/ 359654 h 1978841"/>
              <a:gd name="connsiteX3" fmla="*/ 9151257 w 9173028"/>
              <a:gd name="connsiteY3" fmla="*/ 1977997 h 1978841"/>
              <a:gd name="connsiteX4" fmla="*/ 7257 w 9173028"/>
              <a:gd name="connsiteY4" fmla="*/ 1970740 h 1978841"/>
              <a:gd name="connsiteX5" fmla="*/ 0 w 9173028"/>
              <a:gd name="connsiteY5" fmla="*/ 403197 h 1978841"/>
              <a:gd name="connsiteX0" fmla="*/ 3683 w 9176711"/>
              <a:gd name="connsiteY0" fmla="*/ 403197 h 1982201"/>
              <a:gd name="connsiteX1" fmla="*/ 4822426 w 9176711"/>
              <a:gd name="connsiteY1" fmla="*/ 316111 h 1982201"/>
              <a:gd name="connsiteX2" fmla="*/ 9176711 w 9176711"/>
              <a:gd name="connsiteY2" fmla="*/ 359654 h 1982201"/>
              <a:gd name="connsiteX3" fmla="*/ 9154940 w 9176711"/>
              <a:gd name="connsiteY3" fmla="*/ 1977997 h 1982201"/>
              <a:gd name="connsiteX4" fmla="*/ 3683 w 9176711"/>
              <a:gd name="connsiteY4" fmla="*/ 1977997 h 1982201"/>
              <a:gd name="connsiteX5" fmla="*/ 3683 w 9176711"/>
              <a:gd name="connsiteY5" fmla="*/ 403197 h 1982201"/>
              <a:gd name="connsiteX0" fmla="*/ 3683 w 9198512"/>
              <a:gd name="connsiteY0" fmla="*/ 403197 h 2043354"/>
              <a:gd name="connsiteX1" fmla="*/ 4822426 w 9198512"/>
              <a:gd name="connsiteY1" fmla="*/ 316111 h 2043354"/>
              <a:gd name="connsiteX2" fmla="*/ 9176711 w 9198512"/>
              <a:gd name="connsiteY2" fmla="*/ 359654 h 2043354"/>
              <a:gd name="connsiteX3" fmla="*/ 9198483 w 9198512"/>
              <a:gd name="connsiteY3" fmla="*/ 2043312 h 2043354"/>
              <a:gd name="connsiteX4" fmla="*/ 3683 w 9198512"/>
              <a:gd name="connsiteY4" fmla="*/ 1977997 h 2043354"/>
              <a:gd name="connsiteX5" fmla="*/ 3683 w 9198512"/>
              <a:gd name="connsiteY5" fmla="*/ 403197 h 2043354"/>
              <a:gd name="connsiteX0" fmla="*/ 30519 w 9225348"/>
              <a:gd name="connsiteY0" fmla="*/ 403197 h 2043359"/>
              <a:gd name="connsiteX1" fmla="*/ 4849262 w 9225348"/>
              <a:gd name="connsiteY1" fmla="*/ 316111 h 2043359"/>
              <a:gd name="connsiteX2" fmla="*/ 9203547 w 9225348"/>
              <a:gd name="connsiteY2" fmla="*/ 359654 h 2043359"/>
              <a:gd name="connsiteX3" fmla="*/ 9225319 w 9225348"/>
              <a:gd name="connsiteY3" fmla="*/ 2043312 h 2043359"/>
              <a:gd name="connsiteX4" fmla="*/ 1490 w 9225348"/>
              <a:gd name="connsiteY4" fmla="*/ 1985254 h 2043359"/>
              <a:gd name="connsiteX5" fmla="*/ 30519 w 9225348"/>
              <a:gd name="connsiteY5" fmla="*/ 403197 h 2043359"/>
              <a:gd name="connsiteX0" fmla="*/ 30519 w 9225348"/>
              <a:gd name="connsiteY0" fmla="*/ 351914 h 1992076"/>
              <a:gd name="connsiteX1" fmla="*/ 4849262 w 9225348"/>
              <a:gd name="connsiteY1" fmla="*/ 264828 h 1992076"/>
              <a:gd name="connsiteX2" fmla="*/ 9203547 w 9225348"/>
              <a:gd name="connsiteY2" fmla="*/ 308371 h 1992076"/>
              <a:gd name="connsiteX3" fmla="*/ 9225319 w 9225348"/>
              <a:gd name="connsiteY3" fmla="*/ 1992029 h 1992076"/>
              <a:gd name="connsiteX4" fmla="*/ 1490 w 9225348"/>
              <a:gd name="connsiteY4" fmla="*/ 1933971 h 1992076"/>
              <a:gd name="connsiteX5" fmla="*/ 30519 w 9225348"/>
              <a:gd name="connsiteY5" fmla="*/ 351914 h 1992076"/>
              <a:gd name="connsiteX0" fmla="*/ 30519 w 9225348"/>
              <a:gd name="connsiteY0" fmla="*/ 381901 h 2022063"/>
              <a:gd name="connsiteX1" fmla="*/ 4849262 w 9225348"/>
              <a:gd name="connsiteY1" fmla="*/ 294815 h 2022063"/>
              <a:gd name="connsiteX2" fmla="*/ 9203547 w 9225348"/>
              <a:gd name="connsiteY2" fmla="*/ 338358 h 2022063"/>
              <a:gd name="connsiteX3" fmla="*/ 9225319 w 9225348"/>
              <a:gd name="connsiteY3" fmla="*/ 2022016 h 2022063"/>
              <a:gd name="connsiteX4" fmla="*/ 1490 w 9225348"/>
              <a:gd name="connsiteY4" fmla="*/ 1963958 h 2022063"/>
              <a:gd name="connsiteX5" fmla="*/ 30519 w 9225348"/>
              <a:gd name="connsiteY5" fmla="*/ 381901 h 2022063"/>
              <a:gd name="connsiteX0" fmla="*/ 30519 w 9225348"/>
              <a:gd name="connsiteY0" fmla="*/ 372846 h 2013008"/>
              <a:gd name="connsiteX1" fmla="*/ 4849262 w 9225348"/>
              <a:gd name="connsiteY1" fmla="*/ 285760 h 2013008"/>
              <a:gd name="connsiteX2" fmla="*/ 9203547 w 9225348"/>
              <a:gd name="connsiteY2" fmla="*/ 329303 h 2013008"/>
              <a:gd name="connsiteX3" fmla="*/ 9225319 w 9225348"/>
              <a:gd name="connsiteY3" fmla="*/ 2012961 h 2013008"/>
              <a:gd name="connsiteX4" fmla="*/ 1490 w 9225348"/>
              <a:gd name="connsiteY4" fmla="*/ 1954903 h 2013008"/>
              <a:gd name="connsiteX5" fmla="*/ 30519 w 9225348"/>
              <a:gd name="connsiteY5" fmla="*/ 372846 h 201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5348" h="2013008">
                <a:moveTo>
                  <a:pt x="30519" y="372846"/>
                </a:moveTo>
                <a:cubicBezTo>
                  <a:pt x="2320148" y="628056"/>
                  <a:pt x="3559910" y="539760"/>
                  <a:pt x="4849262" y="285760"/>
                </a:cubicBezTo>
                <a:cubicBezTo>
                  <a:pt x="6138614" y="31760"/>
                  <a:pt x="8017005" y="-223451"/>
                  <a:pt x="9203547" y="329303"/>
                </a:cubicBezTo>
                <a:cubicBezTo>
                  <a:pt x="9192662" y="417599"/>
                  <a:pt x="9226489" y="2011127"/>
                  <a:pt x="9225319" y="2012961"/>
                </a:cubicBezTo>
                <a:cubicBezTo>
                  <a:pt x="9209400" y="2014795"/>
                  <a:pt x="-929" y="1963370"/>
                  <a:pt x="1490" y="1954903"/>
                </a:cubicBezTo>
                <a:cubicBezTo>
                  <a:pt x="-8381" y="1972655"/>
                  <a:pt x="34148" y="465979"/>
                  <a:pt x="30519" y="372846"/>
                </a:cubicBezTo>
                <a:close/>
              </a:path>
            </a:pathLst>
          </a:custGeom>
          <a:gradFill flip="none" rotWithShape="1">
            <a:gsLst>
              <a:gs pos="0">
                <a:srgbClr val="E1F3FF"/>
              </a:gs>
              <a:gs pos="96000">
                <a:schemeClr val="accent1">
                  <a:lumMod val="75000"/>
                </a:schemeClr>
              </a:gs>
              <a:gs pos="100000">
                <a:schemeClr val="accent1">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828040" y="889002"/>
            <a:ext cx="7772400" cy="1470025"/>
          </a:xfrm>
        </p:spPr>
        <p:txBody>
          <a:bodyPr anchor="b">
            <a:normAutofit/>
          </a:bodyPr>
          <a:lstStyle>
            <a:lvl1pPr algn="r">
              <a:defRPr sz="3600">
                <a:solidFill>
                  <a:srgbClr val="1B3D4B"/>
                </a:solidFill>
                <a:latin typeface="Candara" panose="020E0502030303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225040" y="2669807"/>
            <a:ext cx="6400800" cy="609600"/>
          </a:xfrm>
        </p:spPr>
        <p:txBody>
          <a:bodyPr>
            <a:normAutofit/>
          </a:bodyPr>
          <a:lstStyle>
            <a:lvl1pPr marL="0" indent="0" algn="r">
              <a:buNone/>
              <a:defRPr sz="2400">
                <a:solidFill>
                  <a:schemeClr val="tx1">
                    <a:tint val="75000"/>
                  </a:schemeClr>
                </a:solidFill>
                <a:latin typeface="Candara" panose="020E0502030303020204"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84F2DE-4FC5-4192-97FE-B698D01B118F}" type="datetime1">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3735C9-73DF-48C7-A34F-BCC37B9DFA3D}" type="slidenum">
              <a:rPr lang="en-US" smtClean="0"/>
              <a:pPr/>
              <a:t>‹#›</a:t>
            </a:fld>
            <a:endParaRPr lang="en-US"/>
          </a:p>
        </p:txBody>
      </p:sp>
    </p:spTree>
    <p:extLst>
      <p:ext uri="{BB962C8B-B14F-4D97-AF65-F5344CB8AC3E}">
        <p14:creationId xmlns:p14="http://schemas.microsoft.com/office/powerpoint/2010/main" val="213977884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Candara" panose="020E0502030303020204" pitchFamily="34"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990600" y="1701801"/>
            <a:ext cx="7696200" cy="4424363"/>
          </a:xfrm>
        </p:spPr>
        <p:txBody>
          <a:bodyPr/>
          <a:lstStyle>
            <a:lvl1pPr marL="342892" marR="0" indent="-342892" algn="l" defTabSz="914378" rtl="0" eaLnBrk="1" fontAlgn="auto" latinLnBrk="0" hangingPunct="1">
              <a:lnSpc>
                <a:spcPct val="100000"/>
              </a:lnSpc>
              <a:spcBef>
                <a:spcPts val="1800"/>
              </a:spcBef>
              <a:spcAft>
                <a:spcPts val="0"/>
              </a:spcAft>
              <a:buClrTx/>
              <a:buSzTx/>
              <a:buFont typeface="Arial" panose="020B0604020202020204" pitchFamily="34" charset="0"/>
              <a:buChar char="•"/>
              <a:tabLst/>
              <a:defRPr>
                <a:latin typeface="Candara" panose="020E0502030303020204" pitchFamily="34" charset="0"/>
              </a:defRPr>
            </a:lvl1pPr>
            <a:lvl2pPr marL="803255" indent="-346067">
              <a:buSzPct val="75000"/>
              <a:buFont typeface="Arial" panose="020B0604020202020204" pitchFamily="34" charset="0"/>
              <a:buChar char="•"/>
              <a:defRPr baseline="0">
                <a:latin typeface="Tahoma" panose="020B0604030504040204" pitchFamily="34" charset="0"/>
                <a:ea typeface="Tahoma" panose="020B0604030504040204" pitchFamily="34" charset="0"/>
                <a:cs typeface="Tahoma" panose="020B0604030504040204" pitchFamily="34" charset="0"/>
              </a:defRPr>
            </a:lvl2pPr>
            <a:lvl3pPr>
              <a:defRPr/>
            </a:lvl3pPr>
          </a:lstStyle>
          <a:p>
            <a:pPr marL="342892" marR="0" lvl="0" indent="-342892" algn="l" defTabSz="914378"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First level</a:t>
            </a:r>
          </a:p>
          <a:p>
            <a:pPr lvl="1"/>
            <a:r>
              <a:rPr lang="en-US" dirty="0"/>
              <a:t>Second level</a:t>
            </a:r>
          </a:p>
        </p:txBody>
      </p:sp>
      <p:sp>
        <p:nvSpPr>
          <p:cNvPr id="4" name="Date Placeholder 3"/>
          <p:cNvSpPr>
            <a:spLocks noGrp="1"/>
          </p:cNvSpPr>
          <p:nvPr>
            <p:ph type="dt" sz="half" idx="10"/>
          </p:nvPr>
        </p:nvSpPr>
        <p:spPr/>
        <p:txBody>
          <a:bodyPr/>
          <a:lstStyle/>
          <a:p>
            <a:fld id="{95DBFABD-B029-4B90-856F-8C8A867DA0A5}" type="datetime1">
              <a:rPr lang="en-US" smtClean="0"/>
              <a:t>12/14/2016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3735C9-73DF-48C7-A34F-BCC37B9DFA3D}" type="slidenum">
              <a:rPr lang="en-US" smtClean="0"/>
              <a:pPr/>
              <a:t>‹#›</a:t>
            </a:fld>
            <a:endParaRPr lang="en-US"/>
          </a:p>
        </p:txBody>
      </p:sp>
      <p:cxnSp>
        <p:nvCxnSpPr>
          <p:cNvPr id="7" name="Straight Connector 6"/>
          <p:cNvCxnSpPr/>
          <p:nvPr userDrawn="1"/>
        </p:nvCxnSpPr>
        <p:spPr>
          <a:xfrm>
            <a:off x="762000" y="1397000"/>
            <a:ext cx="8077200" cy="0"/>
          </a:xfrm>
          <a:prstGeom prst="line">
            <a:avLst/>
          </a:prstGeom>
          <a:ln>
            <a:solidFill>
              <a:srgbClr val="1B3D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368951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0" y="414544"/>
            <a:ext cx="8229600" cy="1143000"/>
          </a:xfrm>
          <a:prstGeom prst="rect">
            <a:avLst/>
          </a:prstGeom>
        </p:spPr>
        <p:txBody>
          <a:bodyPr vert="horz"/>
          <a:lstStyle>
            <a:lvl1pPr>
              <a:defRPr sz="2100">
                <a:solidFill>
                  <a:srgbClr val="407CBD"/>
                </a:soli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7201" y="1625539"/>
            <a:ext cx="4432934" cy="2238375"/>
          </a:xfrm>
          <a:prstGeom prst="rect">
            <a:avLst/>
          </a:prstGeom>
        </p:spPr>
        <p:txBody>
          <a:bodyPr vert="horz"/>
          <a:lstStyle>
            <a:lvl1pPr marL="130299" indent="-130299">
              <a:lnSpc>
                <a:spcPct val="120000"/>
              </a:lnSpc>
              <a:spcBef>
                <a:spcPts val="0"/>
              </a:spcBef>
              <a:spcAft>
                <a:spcPts val="450"/>
              </a:spcAft>
              <a:buClr>
                <a:srgbClr val="407CBD"/>
              </a:buClr>
              <a:buSzPct val="100000"/>
              <a:buFont typeface="Wingdings" charset="2"/>
              <a:buChar char="§"/>
              <a:defRPr sz="1350">
                <a:solidFill>
                  <a:srgbClr val="424342"/>
                </a:solidFill>
                <a:latin typeface="Century Gothic"/>
                <a:cs typeface="Century Gothic"/>
              </a:defRPr>
            </a:lvl1pPr>
            <a:lvl2pPr marL="220261" indent="-129776">
              <a:lnSpc>
                <a:spcPct val="120000"/>
              </a:lnSpc>
              <a:spcBef>
                <a:spcPts val="0"/>
              </a:spcBef>
              <a:spcAft>
                <a:spcPts val="450"/>
              </a:spcAft>
              <a:buClr>
                <a:srgbClr val="407CBD"/>
              </a:buClr>
              <a:buSzPct val="100000"/>
              <a:buFont typeface="Wingdings" charset="2"/>
              <a:buChar char="§"/>
              <a:defRPr sz="1200">
                <a:solidFill>
                  <a:srgbClr val="424342"/>
                </a:solidFill>
                <a:latin typeface="Century Gothic"/>
                <a:cs typeface="Century Gothic"/>
              </a:defRPr>
            </a:lvl2pPr>
            <a:lvl3pPr marL="300031" indent="-127394">
              <a:lnSpc>
                <a:spcPct val="120000"/>
              </a:lnSpc>
              <a:spcBef>
                <a:spcPts val="0"/>
              </a:spcBef>
              <a:spcAft>
                <a:spcPts val="450"/>
              </a:spcAft>
              <a:buClr>
                <a:srgbClr val="407CBD"/>
              </a:buClr>
              <a:buSzPct val="100000"/>
              <a:buFont typeface="Wingdings" charset="2"/>
              <a:buChar char="§"/>
              <a:defRPr sz="1050">
                <a:solidFill>
                  <a:srgbClr val="424342"/>
                </a:solidFill>
                <a:latin typeface="Century Gothic"/>
                <a:cs typeface="Century Gothic"/>
              </a:defRPr>
            </a:lvl3pPr>
            <a:lvl4pPr marL="382181" indent="-127394">
              <a:lnSpc>
                <a:spcPct val="120000"/>
              </a:lnSpc>
              <a:spcBef>
                <a:spcPts val="0"/>
              </a:spcBef>
              <a:spcAft>
                <a:spcPts val="450"/>
              </a:spcAft>
              <a:buClr>
                <a:srgbClr val="407CBD"/>
              </a:buClr>
              <a:buSzPct val="100000"/>
              <a:buFont typeface="Wingdings" charset="2"/>
              <a:buChar char="§"/>
              <a:tabLst>
                <a:tab pos="300031" algn="l"/>
              </a:tabLst>
              <a:defRPr sz="900">
                <a:solidFill>
                  <a:srgbClr val="424342"/>
                </a:solidFill>
                <a:latin typeface="Century Gothic"/>
                <a:cs typeface="Century Gothic"/>
              </a:defRPr>
            </a:lvl4pPr>
            <a:lvl5pPr marL="472667" indent="-127394">
              <a:lnSpc>
                <a:spcPct val="120000"/>
              </a:lnSpc>
              <a:spcBef>
                <a:spcPts val="0"/>
              </a:spcBef>
              <a:spcAft>
                <a:spcPts val="450"/>
              </a:spcAft>
              <a:buClr>
                <a:srgbClr val="407CBD"/>
              </a:buClr>
              <a:buSzPct val="100000"/>
              <a:buFont typeface="Wingdings" charset="2"/>
              <a:buChar char="§"/>
              <a:tabLst>
                <a:tab pos="300031" algn="l"/>
              </a:tabLst>
              <a:defRPr sz="750">
                <a:solidFill>
                  <a:srgbClr val="424342"/>
                </a:solidFill>
                <a:latin typeface="Century Gothic"/>
                <a:cs typeface="Century Gothi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6304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2564957-6AED-4D70-BF77-724D6C5E376C}"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DB91F-FB20-4FE3-84F0-5114A22D4AA7}" type="slidenum">
              <a:rPr lang="en-US" smtClean="0"/>
              <a:t>‹#›</a:t>
            </a:fld>
            <a:endParaRPr lang="en-US"/>
          </a:p>
        </p:txBody>
      </p:sp>
    </p:spTree>
    <p:extLst>
      <p:ext uri="{BB962C8B-B14F-4D97-AF65-F5344CB8AC3E}">
        <p14:creationId xmlns:p14="http://schemas.microsoft.com/office/powerpoint/2010/main" val="3778468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BF02A7C-51F3-46C6-A9B7-DD787DB910BC}" type="datetime1">
              <a:rPr lang="en-US" smtClean="0">
                <a:solidFill>
                  <a:srgbClr val="1F2123"/>
                </a:solidFill>
              </a:rPr>
              <a:pPr>
                <a:defRPr/>
              </a:pPr>
              <a:t>12/14/2016</a:t>
            </a:fld>
            <a:endParaRPr lang="en-US" dirty="0">
              <a:solidFill>
                <a:srgbClr val="1F2123"/>
              </a:solidFill>
            </a:endParaRPr>
          </a:p>
        </p:txBody>
      </p:sp>
      <p:sp>
        <p:nvSpPr>
          <p:cNvPr id="4" name="Footer Placeholder 3"/>
          <p:cNvSpPr>
            <a:spLocks noGrp="1"/>
          </p:cNvSpPr>
          <p:nvPr>
            <p:ph type="ftr" sz="quarter" idx="11"/>
          </p:nvPr>
        </p:nvSpPr>
        <p:spPr/>
        <p:txBody>
          <a:bodyPr/>
          <a:lstStyle/>
          <a:p>
            <a:pPr>
              <a:defRPr/>
            </a:pPr>
            <a:endParaRPr lang="en-US" dirty="0">
              <a:solidFill>
                <a:srgbClr val="1F2123"/>
              </a:solidFill>
            </a:endParaRPr>
          </a:p>
        </p:txBody>
      </p:sp>
      <p:sp>
        <p:nvSpPr>
          <p:cNvPr id="5" name="Slide Number Placeholder 4"/>
          <p:cNvSpPr>
            <a:spLocks noGrp="1"/>
          </p:cNvSpPr>
          <p:nvPr>
            <p:ph type="sldNum" sz="quarter" idx="12"/>
          </p:nvPr>
        </p:nvSpPr>
        <p:spPr/>
        <p:txBody>
          <a:bodyPr/>
          <a:lstStyle/>
          <a:p>
            <a:pPr>
              <a:defRPr/>
            </a:pPr>
            <a:fld id="{BCC6B3B9-CE1A-44B3-A898-9347B86B1C03}" type="slidenum">
              <a:rPr lang="en-US" smtClean="0">
                <a:solidFill>
                  <a:srgbClr val="1F2123"/>
                </a:solidFill>
              </a:rPr>
              <a:pPr>
                <a:defRPr/>
              </a:pPr>
              <a:t>‹#›</a:t>
            </a:fld>
            <a:endParaRPr lang="en-US" dirty="0">
              <a:solidFill>
                <a:srgbClr val="1F2123"/>
              </a:solidFill>
            </a:endParaRPr>
          </a:p>
        </p:txBody>
      </p:sp>
    </p:spTree>
    <p:extLst>
      <p:ext uri="{BB962C8B-B14F-4D97-AF65-F5344CB8AC3E}">
        <p14:creationId xmlns:p14="http://schemas.microsoft.com/office/powerpoint/2010/main" val="11762194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564957-6AED-4D70-BF77-724D6C5E376C}"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DB91F-FB20-4FE3-84F0-5114A22D4AA7}" type="slidenum">
              <a:rPr lang="en-US" smtClean="0"/>
              <a:t>‹#›</a:t>
            </a:fld>
            <a:endParaRPr lang="en-US"/>
          </a:p>
        </p:txBody>
      </p:sp>
    </p:spTree>
    <p:extLst>
      <p:ext uri="{BB962C8B-B14F-4D97-AF65-F5344CB8AC3E}">
        <p14:creationId xmlns:p14="http://schemas.microsoft.com/office/powerpoint/2010/main" val="19779908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564957-6AED-4D70-BF77-724D6C5E376C}"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DB91F-FB20-4FE3-84F0-5114A22D4AA7}" type="slidenum">
              <a:rPr lang="en-US" smtClean="0"/>
              <a:t>‹#›</a:t>
            </a:fld>
            <a:endParaRPr lang="en-US"/>
          </a:p>
        </p:txBody>
      </p:sp>
    </p:spTree>
    <p:extLst>
      <p:ext uri="{BB962C8B-B14F-4D97-AF65-F5344CB8AC3E}">
        <p14:creationId xmlns:p14="http://schemas.microsoft.com/office/powerpoint/2010/main" val="2606849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564957-6AED-4D70-BF77-724D6C5E376C}" type="datetimeFigureOut">
              <a:rPr lang="en-US" smtClean="0"/>
              <a:t>12/14/2016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ADB91F-FB20-4FE3-84F0-5114A22D4AA7}" type="slidenum">
              <a:rPr lang="en-US" smtClean="0"/>
              <a:t>‹#›</a:t>
            </a:fld>
            <a:endParaRPr lang="en-US"/>
          </a:p>
        </p:txBody>
      </p:sp>
    </p:spTree>
    <p:extLst>
      <p:ext uri="{BB962C8B-B14F-4D97-AF65-F5344CB8AC3E}">
        <p14:creationId xmlns:p14="http://schemas.microsoft.com/office/powerpoint/2010/main" val="2274274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564957-6AED-4D70-BF77-724D6C5E376C}" type="datetimeFigureOut">
              <a:rPr lang="en-US" smtClean="0"/>
              <a:t>12/14/2016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ADB91F-FB20-4FE3-84F0-5114A22D4AA7}" type="slidenum">
              <a:rPr lang="en-US" smtClean="0"/>
              <a:t>‹#›</a:t>
            </a:fld>
            <a:endParaRPr lang="en-US"/>
          </a:p>
        </p:txBody>
      </p:sp>
    </p:spTree>
    <p:extLst>
      <p:ext uri="{BB962C8B-B14F-4D97-AF65-F5344CB8AC3E}">
        <p14:creationId xmlns:p14="http://schemas.microsoft.com/office/powerpoint/2010/main" val="33462823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564957-6AED-4D70-BF77-724D6C5E376C}" type="datetimeFigureOut">
              <a:rPr lang="en-US" smtClean="0"/>
              <a:t>12/14/2016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ADB91F-FB20-4FE3-84F0-5114A22D4AA7}" type="slidenum">
              <a:rPr lang="en-US" smtClean="0"/>
              <a:t>‹#›</a:t>
            </a:fld>
            <a:endParaRPr lang="en-US"/>
          </a:p>
        </p:txBody>
      </p:sp>
    </p:spTree>
    <p:extLst>
      <p:ext uri="{BB962C8B-B14F-4D97-AF65-F5344CB8AC3E}">
        <p14:creationId xmlns:p14="http://schemas.microsoft.com/office/powerpoint/2010/main" val="6907940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564957-6AED-4D70-BF77-724D6C5E376C}" type="datetimeFigureOut">
              <a:rPr lang="en-US" smtClean="0"/>
              <a:t>12/14/2016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ADB91F-FB20-4FE3-84F0-5114A22D4AA7}" type="slidenum">
              <a:rPr lang="en-US" smtClean="0"/>
              <a:t>‹#›</a:t>
            </a:fld>
            <a:endParaRPr lang="en-US"/>
          </a:p>
        </p:txBody>
      </p:sp>
    </p:spTree>
    <p:extLst>
      <p:ext uri="{BB962C8B-B14F-4D97-AF65-F5344CB8AC3E}">
        <p14:creationId xmlns:p14="http://schemas.microsoft.com/office/powerpoint/2010/main" val="37213270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2564957-6AED-4D70-BF77-724D6C5E376C}" type="datetimeFigureOut">
              <a:rPr lang="en-US" smtClean="0"/>
              <a:t>12/14/2016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ADB91F-FB20-4FE3-84F0-5114A22D4AA7}" type="slidenum">
              <a:rPr lang="en-US" smtClean="0"/>
              <a:t>‹#›</a:t>
            </a:fld>
            <a:endParaRPr lang="en-US"/>
          </a:p>
        </p:txBody>
      </p:sp>
    </p:spTree>
    <p:extLst>
      <p:ext uri="{BB962C8B-B14F-4D97-AF65-F5344CB8AC3E}">
        <p14:creationId xmlns:p14="http://schemas.microsoft.com/office/powerpoint/2010/main" val="33473945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2564957-6AED-4D70-BF77-724D6C5E376C}" type="datetimeFigureOut">
              <a:rPr lang="en-US" smtClean="0"/>
              <a:t>12/14/2016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ADB91F-FB20-4FE3-84F0-5114A22D4AA7}" type="slidenum">
              <a:rPr lang="en-US" smtClean="0"/>
              <a:t>‹#›</a:t>
            </a:fld>
            <a:endParaRPr lang="en-US"/>
          </a:p>
        </p:txBody>
      </p:sp>
    </p:spTree>
    <p:extLst>
      <p:ext uri="{BB962C8B-B14F-4D97-AF65-F5344CB8AC3E}">
        <p14:creationId xmlns:p14="http://schemas.microsoft.com/office/powerpoint/2010/main" val="40137224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564957-6AED-4D70-BF77-724D6C5E376C}"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DB91F-FB20-4FE3-84F0-5114A22D4AA7}" type="slidenum">
              <a:rPr lang="en-US" smtClean="0"/>
              <a:t>‹#›</a:t>
            </a:fld>
            <a:endParaRPr lang="en-US"/>
          </a:p>
        </p:txBody>
      </p:sp>
    </p:spTree>
    <p:extLst>
      <p:ext uri="{BB962C8B-B14F-4D97-AF65-F5344CB8AC3E}">
        <p14:creationId xmlns:p14="http://schemas.microsoft.com/office/powerpoint/2010/main" val="23640456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564957-6AED-4D70-BF77-724D6C5E376C}"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DB91F-FB20-4FE3-84F0-5114A22D4AA7}" type="slidenum">
              <a:rPr lang="en-US" smtClean="0"/>
              <a:t>‹#›</a:t>
            </a:fld>
            <a:endParaRPr lang="en-US"/>
          </a:p>
        </p:txBody>
      </p:sp>
    </p:spTree>
    <p:extLst>
      <p:ext uri="{BB962C8B-B14F-4D97-AF65-F5344CB8AC3E}">
        <p14:creationId xmlns:p14="http://schemas.microsoft.com/office/powerpoint/2010/main" val="1287195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base">
              <a:spcBef>
                <a:spcPct val="0"/>
              </a:spcBef>
              <a:spcAft>
                <a:spcPct val="0"/>
              </a:spcAft>
            </a:pPr>
            <a:endParaRPr lang="en-US" sz="1800" dirty="0">
              <a:solidFill>
                <a:srgbClr val="FFFFFF"/>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grpSp>
      <p:sp>
        <p:nvSpPr>
          <p:cNvPr id="2" name="Date Placeholder 1"/>
          <p:cNvSpPr>
            <a:spLocks noGrp="1"/>
          </p:cNvSpPr>
          <p:nvPr>
            <p:ph type="dt" sz="half" idx="10"/>
          </p:nvPr>
        </p:nvSpPr>
        <p:spPr/>
        <p:txBody>
          <a:bodyPr/>
          <a:lstStyle/>
          <a:p>
            <a:pPr>
              <a:defRPr/>
            </a:pPr>
            <a:fld id="{25D55A9F-94BB-4611-8DA0-393769CF2E8A}" type="datetime1">
              <a:rPr lang="en-US" smtClean="0">
                <a:solidFill>
                  <a:srgbClr val="1F2123"/>
                </a:solidFill>
              </a:rPr>
              <a:pPr>
                <a:defRPr/>
              </a:pPr>
              <a:t>12/14/2016</a:t>
            </a:fld>
            <a:endParaRPr lang="en-US" dirty="0">
              <a:solidFill>
                <a:srgbClr val="1F2123"/>
              </a:solidFill>
            </a:endParaRPr>
          </a:p>
        </p:txBody>
      </p:sp>
      <p:sp>
        <p:nvSpPr>
          <p:cNvPr id="3" name="Footer Placeholder 2"/>
          <p:cNvSpPr>
            <a:spLocks noGrp="1"/>
          </p:cNvSpPr>
          <p:nvPr>
            <p:ph type="ftr" sz="quarter" idx="11"/>
          </p:nvPr>
        </p:nvSpPr>
        <p:spPr/>
        <p:txBody>
          <a:bodyPr/>
          <a:lstStyle/>
          <a:p>
            <a:pPr>
              <a:defRPr/>
            </a:pPr>
            <a:endParaRPr lang="en-US" dirty="0">
              <a:solidFill>
                <a:srgbClr val="1F2123"/>
              </a:solidFill>
            </a:endParaRPr>
          </a:p>
        </p:txBody>
      </p:sp>
      <p:sp>
        <p:nvSpPr>
          <p:cNvPr id="4" name="Slide Number Placeholder 3"/>
          <p:cNvSpPr>
            <a:spLocks noGrp="1"/>
          </p:cNvSpPr>
          <p:nvPr>
            <p:ph type="sldNum" sz="quarter" idx="12"/>
          </p:nvPr>
        </p:nvSpPr>
        <p:spPr/>
        <p:txBody>
          <a:bodyPr/>
          <a:lstStyle/>
          <a:p>
            <a:pPr>
              <a:defRPr/>
            </a:pPr>
            <a:fld id="{A9649FD2-AB63-4A68-AFE4-10E7A8D8E1AD}" type="slidenum">
              <a:rPr lang="en-US" smtClean="0">
                <a:solidFill>
                  <a:srgbClr val="1F2123"/>
                </a:solidFill>
              </a:rPr>
              <a:pPr>
                <a:defRPr/>
              </a:pPr>
              <a:t>‹#›</a:t>
            </a:fld>
            <a:endParaRPr lang="en-US" dirty="0">
              <a:solidFill>
                <a:srgbClr val="1F2123"/>
              </a:solidFill>
            </a:endParaRPr>
          </a:p>
        </p:txBody>
      </p:sp>
    </p:spTree>
    <p:extLst>
      <p:ext uri="{BB962C8B-B14F-4D97-AF65-F5344CB8AC3E}">
        <p14:creationId xmlns:p14="http://schemas.microsoft.com/office/powerpoint/2010/main" val="34986717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FDA6110-6C1B-4032-8426-10884B3D65C9}" type="slidenum">
              <a:rPr lang="en-US" altLang="en-US"/>
              <a:pPr>
                <a:defRPr/>
              </a:pPr>
              <a:t>‹#›</a:t>
            </a:fld>
            <a:endParaRPr lang="en-US" altLang="en-US"/>
          </a:p>
        </p:txBody>
      </p:sp>
    </p:spTree>
    <p:extLst>
      <p:ext uri="{BB962C8B-B14F-4D97-AF65-F5344CB8AC3E}">
        <p14:creationId xmlns:p14="http://schemas.microsoft.com/office/powerpoint/2010/main" val="2030244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51B34CD-10F6-4A19-AEE1-AB665F2E7C33}" type="slidenum">
              <a:rPr lang="en-US" altLang="en-US"/>
              <a:pPr>
                <a:defRPr/>
              </a:pPr>
              <a:t>‹#›</a:t>
            </a:fld>
            <a:endParaRPr lang="en-US" altLang="en-US"/>
          </a:p>
        </p:txBody>
      </p:sp>
    </p:spTree>
    <p:extLst>
      <p:ext uri="{BB962C8B-B14F-4D97-AF65-F5344CB8AC3E}">
        <p14:creationId xmlns:p14="http://schemas.microsoft.com/office/powerpoint/2010/main" val="38078660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40A32C2-E725-42FD-BC6E-766B9BA82956}" type="slidenum">
              <a:rPr lang="en-US" altLang="en-US"/>
              <a:pPr>
                <a:defRPr/>
              </a:pPr>
              <a:t>‹#›</a:t>
            </a:fld>
            <a:endParaRPr lang="en-US" altLang="en-US"/>
          </a:p>
        </p:txBody>
      </p:sp>
    </p:spTree>
    <p:extLst>
      <p:ext uri="{BB962C8B-B14F-4D97-AF65-F5344CB8AC3E}">
        <p14:creationId xmlns:p14="http://schemas.microsoft.com/office/powerpoint/2010/main" val="19777161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D1E9947-5DFF-42F7-BDF4-E27A3047D8D9}" type="slidenum">
              <a:rPr lang="en-US" altLang="en-US"/>
              <a:pPr>
                <a:defRPr/>
              </a:pPr>
              <a:t>‹#›</a:t>
            </a:fld>
            <a:endParaRPr lang="en-US" altLang="en-US"/>
          </a:p>
        </p:txBody>
      </p:sp>
    </p:spTree>
    <p:extLst>
      <p:ext uri="{BB962C8B-B14F-4D97-AF65-F5344CB8AC3E}">
        <p14:creationId xmlns:p14="http://schemas.microsoft.com/office/powerpoint/2010/main" val="35614071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83C7CE79-D4EC-4F8F-B511-EDD1AC06A47E}" type="slidenum">
              <a:rPr lang="en-US" altLang="en-US"/>
              <a:pPr>
                <a:defRPr/>
              </a:pPr>
              <a:t>‹#›</a:t>
            </a:fld>
            <a:endParaRPr lang="en-US" altLang="en-US"/>
          </a:p>
        </p:txBody>
      </p:sp>
    </p:spTree>
    <p:extLst>
      <p:ext uri="{BB962C8B-B14F-4D97-AF65-F5344CB8AC3E}">
        <p14:creationId xmlns:p14="http://schemas.microsoft.com/office/powerpoint/2010/main" val="34755995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DF2F1CDC-09E2-4015-8043-49B0DDA4E649}" type="slidenum">
              <a:rPr lang="en-US" altLang="en-US"/>
              <a:pPr>
                <a:defRPr/>
              </a:pPr>
              <a:t>‹#›</a:t>
            </a:fld>
            <a:endParaRPr lang="en-US" altLang="en-US"/>
          </a:p>
        </p:txBody>
      </p:sp>
    </p:spTree>
    <p:extLst>
      <p:ext uri="{BB962C8B-B14F-4D97-AF65-F5344CB8AC3E}">
        <p14:creationId xmlns:p14="http://schemas.microsoft.com/office/powerpoint/2010/main" val="12715974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FF392F6E-6C85-46D4-9A7C-990811DED651}" type="slidenum">
              <a:rPr lang="en-US" altLang="en-US"/>
              <a:pPr>
                <a:defRPr/>
              </a:pPr>
              <a:t>‹#›</a:t>
            </a:fld>
            <a:endParaRPr lang="en-US" altLang="en-US"/>
          </a:p>
        </p:txBody>
      </p:sp>
    </p:spTree>
    <p:extLst>
      <p:ext uri="{BB962C8B-B14F-4D97-AF65-F5344CB8AC3E}">
        <p14:creationId xmlns:p14="http://schemas.microsoft.com/office/powerpoint/2010/main" val="17812953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27CC448-233A-4726-BA9A-34BB44B36D9F}" type="slidenum">
              <a:rPr lang="en-US" altLang="en-US"/>
              <a:pPr>
                <a:defRPr/>
              </a:pPr>
              <a:t>‹#›</a:t>
            </a:fld>
            <a:endParaRPr lang="en-US" altLang="en-US"/>
          </a:p>
        </p:txBody>
      </p:sp>
    </p:spTree>
    <p:extLst>
      <p:ext uri="{BB962C8B-B14F-4D97-AF65-F5344CB8AC3E}">
        <p14:creationId xmlns:p14="http://schemas.microsoft.com/office/powerpoint/2010/main" val="24309511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5D0851A-36D8-400D-AB7E-1FE0A3878F8C}" type="slidenum">
              <a:rPr lang="en-US" altLang="en-US"/>
              <a:pPr>
                <a:defRPr/>
              </a:pPr>
              <a:t>‹#›</a:t>
            </a:fld>
            <a:endParaRPr lang="en-US" altLang="en-US"/>
          </a:p>
        </p:txBody>
      </p:sp>
    </p:spTree>
    <p:extLst>
      <p:ext uri="{BB962C8B-B14F-4D97-AF65-F5344CB8AC3E}">
        <p14:creationId xmlns:p14="http://schemas.microsoft.com/office/powerpoint/2010/main" val="422263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60F86D1-FBC5-47E7-AE94-D6485DDC9CB7}" type="slidenum">
              <a:rPr lang="en-US" altLang="en-US"/>
              <a:pPr>
                <a:defRPr/>
              </a:pPr>
              <a:t>‹#›</a:t>
            </a:fld>
            <a:endParaRPr lang="en-US" altLang="en-US"/>
          </a:p>
        </p:txBody>
      </p:sp>
    </p:spTree>
    <p:extLst>
      <p:ext uri="{BB962C8B-B14F-4D97-AF65-F5344CB8AC3E}">
        <p14:creationId xmlns:p14="http://schemas.microsoft.com/office/powerpoint/2010/main" val="1049093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base">
              <a:spcBef>
                <a:spcPct val="0"/>
              </a:spcBef>
              <a:spcAft>
                <a:spcPct val="0"/>
              </a:spcAft>
            </a:pPr>
            <a:endParaRPr lang="en-US" sz="1800" dirty="0">
              <a:solidFill>
                <a:srgbClr val="FFFFFF"/>
              </a:solidFill>
            </a:endParaRPr>
          </a:p>
        </p:txBody>
      </p:sp>
      <p:sp>
        <p:nvSpPr>
          <p:cNvPr id="5" name="Date Placeholder 4"/>
          <p:cNvSpPr>
            <a:spLocks noGrp="1"/>
          </p:cNvSpPr>
          <p:nvPr>
            <p:ph type="dt" sz="half" idx="10"/>
          </p:nvPr>
        </p:nvSpPr>
        <p:spPr/>
        <p:txBody>
          <a:bodyPr/>
          <a:lstStyle/>
          <a:p>
            <a:pPr>
              <a:defRPr/>
            </a:pPr>
            <a:fld id="{2FAAEF46-D774-446F-8A32-18A3A562F66D}" type="datetime1">
              <a:rPr lang="en-US" smtClean="0">
                <a:solidFill>
                  <a:srgbClr val="1F2123"/>
                </a:solidFill>
              </a:rPr>
              <a:pPr>
                <a:defRPr/>
              </a:pPr>
              <a:t>12/14/2016</a:t>
            </a:fld>
            <a:endParaRPr lang="en-US" dirty="0">
              <a:solidFill>
                <a:srgbClr val="1F2123"/>
              </a:solidFill>
            </a:endParaRPr>
          </a:p>
        </p:txBody>
      </p:sp>
      <p:sp>
        <p:nvSpPr>
          <p:cNvPr id="6" name="Footer Placeholder 5"/>
          <p:cNvSpPr>
            <a:spLocks noGrp="1"/>
          </p:cNvSpPr>
          <p:nvPr>
            <p:ph type="ftr" sz="quarter" idx="11"/>
          </p:nvPr>
        </p:nvSpPr>
        <p:spPr/>
        <p:txBody>
          <a:bodyPr/>
          <a:lstStyle/>
          <a:p>
            <a:pPr>
              <a:defRPr/>
            </a:pPr>
            <a:endParaRPr lang="en-US" dirty="0">
              <a:solidFill>
                <a:srgbClr val="1F2123"/>
              </a:solidFill>
            </a:endParaRPr>
          </a:p>
        </p:txBody>
      </p:sp>
      <p:sp>
        <p:nvSpPr>
          <p:cNvPr id="7" name="Slide Number Placeholder 6"/>
          <p:cNvSpPr>
            <a:spLocks noGrp="1"/>
          </p:cNvSpPr>
          <p:nvPr>
            <p:ph type="sldNum" sz="quarter" idx="12"/>
          </p:nvPr>
        </p:nvSpPr>
        <p:spPr/>
        <p:txBody>
          <a:bodyPr/>
          <a:lstStyle/>
          <a:p>
            <a:pPr>
              <a:defRPr/>
            </a:pPr>
            <a:fld id="{A7291FB1-37BA-4FCC-8DCE-EA031F699C09}" type="slidenum">
              <a:rPr lang="en-US" smtClean="0">
                <a:solidFill>
                  <a:srgbClr val="1F2123"/>
                </a:solidFill>
              </a:rPr>
              <a:pPr>
                <a:defRPr/>
              </a:pPr>
              <a:t>‹#›</a:t>
            </a:fld>
            <a:endParaRPr lang="en-US" dirty="0">
              <a:solidFill>
                <a:srgbClr val="1F2123"/>
              </a:solidFill>
            </a:endParaRPr>
          </a:p>
        </p:txBody>
      </p:sp>
      <p:sp>
        <p:nvSpPr>
          <p:cNvPr id="4" name="Text Placeholder 3"/>
          <p:cNvSpPr>
            <a:spLocks noGrp="1"/>
          </p:cNvSpPr>
          <p:nvPr>
            <p:ph type="body" sz="half" idx="2"/>
          </p:nvPr>
        </p:nvSpPr>
        <p:spPr>
          <a:xfrm>
            <a:off x="914400" y="3581406"/>
            <a:ext cx="3352800" cy="1905001"/>
          </a:xfrm>
        </p:spPr>
        <p:txBody>
          <a:bodyPr anchor="t">
            <a:normAutofit/>
          </a:bodyPr>
          <a:lstStyle>
            <a:lvl1pPr marL="0" indent="0">
              <a:spcBef>
                <a:spcPts val="0"/>
              </a:spcBef>
              <a:spcAft>
                <a:spcPts val="450"/>
              </a:spcAft>
              <a:buNone/>
              <a:defRPr sz="1350">
                <a:solidFill>
                  <a:schemeClr val="tx2"/>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24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3" y="1828800"/>
            <a:ext cx="3904076" cy="3810000"/>
          </a:xfrm>
        </p:spPr>
        <p:txBody>
          <a:bodyPr anchor="ctr"/>
          <a:lstStyle>
            <a:lvl1pPr>
              <a:buClr>
                <a:schemeClr val="bg1"/>
              </a:buClr>
              <a:defRPr sz="1650">
                <a:solidFill>
                  <a:schemeClr val="tx2"/>
                </a:solidFill>
              </a:defRPr>
            </a:lvl1pPr>
            <a:lvl2pPr>
              <a:buClr>
                <a:schemeClr val="bg1"/>
              </a:buClr>
              <a:defRPr sz="1500">
                <a:solidFill>
                  <a:schemeClr val="tx2"/>
                </a:solidFill>
              </a:defRPr>
            </a:lvl2pPr>
            <a:lvl3pPr>
              <a:buClr>
                <a:schemeClr val="bg1"/>
              </a:buClr>
              <a:defRPr sz="1350">
                <a:solidFill>
                  <a:schemeClr val="tx2"/>
                </a:solidFill>
              </a:defRPr>
            </a:lvl3pPr>
            <a:lvl4pPr>
              <a:buClr>
                <a:schemeClr val="bg1"/>
              </a:buClr>
              <a:defRPr sz="1200">
                <a:solidFill>
                  <a:schemeClr val="tx2"/>
                </a:solidFill>
              </a:defRPr>
            </a:lvl4pPr>
            <a:lvl5pPr>
              <a:buClr>
                <a:schemeClr val="bg1"/>
              </a:buClr>
              <a:defRPr sz="1200">
                <a:solidFill>
                  <a:schemeClr val="tx2"/>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50193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D8A0FBA-5FAE-43CD-8A3A-4E8A9ED3ADEB}" type="slidenum">
              <a:rPr lang="en-US" altLang="en-US"/>
              <a:pPr>
                <a:defRPr/>
              </a:pPr>
              <a:t>‹#›</a:t>
            </a:fld>
            <a:endParaRPr lang="en-US" altLang="en-US"/>
          </a:p>
        </p:txBody>
      </p:sp>
    </p:spTree>
    <p:extLst>
      <p:ext uri="{BB962C8B-B14F-4D97-AF65-F5344CB8AC3E}">
        <p14:creationId xmlns:p14="http://schemas.microsoft.com/office/powerpoint/2010/main" val="19848930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B36A55C-F447-45CC-9BD1-47F47B65007E}"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9D99B-FFA6-4B80-A7D3-DCAB004239A7}" type="slidenum">
              <a:rPr lang="en-US" smtClean="0"/>
              <a:t>‹#›</a:t>
            </a:fld>
            <a:endParaRPr lang="en-US"/>
          </a:p>
        </p:txBody>
      </p:sp>
    </p:spTree>
    <p:extLst>
      <p:ext uri="{BB962C8B-B14F-4D97-AF65-F5344CB8AC3E}">
        <p14:creationId xmlns:p14="http://schemas.microsoft.com/office/powerpoint/2010/main" val="38312177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B36A55C-F447-45CC-9BD1-47F47B65007E}"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9D99B-FFA6-4B80-A7D3-DCAB004239A7}" type="slidenum">
              <a:rPr lang="en-US" smtClean="0"/>
              <a:t>‹#›</a:t>
            </a:fld>
            <a:endParaRPr lang="en-US"/>
          </a:p>
        </p:txBody>
      </p:sp>
    </p:spTree>
    <p:extLst>
      <p:ext uri="{BB962C8B-B14F-4D97-AF65-F5344CB8AC3E}">
        <p14:creationId xmlns:p14="http://schemas.microsoft.com/office/powerpoint/2010/main" val="24951522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36A55C-F447-45CC-9BD1-47F47B65007E}"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9D99B-FFA6-4B80-A7D3-DCAB004239A7}" type="slidenum">
              <a:rPr lang="en-US" smtClean="0"/>
              <a:t>‹#›</a:t>
            </a:fld>
            <a:endParaRPr lang="en-US"/>
          </a:p>
        </p:txBody>
      </p:sp>
    </p:spTree>
    <p:extLst>
      <p:ext uri="{BB962C8B-B14F-4D97-AF65-F5344CB8AC3E}">
        <p14:creationId xmlns:p14="http://schemas.microsoft.com/office/powerpoint/2010/main" val="12294699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36A55C-F447-45CC-9BD1-47F47B65007E}" type="datetimeFigureOut">
              <a:rPr lang="en-US" smtClean="0"/>
              <a:t>12/14/2016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9D99B-FFA6-4B80-A7D3-DCAB004239A7}" type="slidenum">
              <a:rPr lang="en-US" smtClean="0"/>
              <a:t>‹#›</a:t>
            </a:fld>
            <a:endParaRPr lang="en-US"/>
          </a:p>
        </p:txBody>
      </p:sp>
    </p:spTree>
    <p:extLst>
      <p:ext uri="{BB962C8B-B14F-4D97-AF65-F5344CB8AC3E}">
        <p14:creationId xmlns:p14="http://schemas.microsoft.com/office/powerpoint/2010/main" val="35064441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36A55C-F447-45CC-9BD1-47F47B65007E}" type="datetimeFigureOut">
              <a:rPr lang="en-US" smtClean="0"/>
              <a:t>12/14/2016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89D99B-FFA6-4B80-A7D3-DCAB004239A7}" type="slidenum">
              <a:rPr lang="en-US" smtClean="0"/>
              <a:t>‹#›</a:t>
            </a:fld>
            <a:endParaRPr lang="en-US"/>
          </a:p>
        </p:txBody>
      </p:sp>
    </p:spTree>
    <p:extLst>
      <p:ext uri="{BB962C8B-B14F-4D97-AF65-F5344CB8AC3E}">
        <p14:creationId xmlns:p14="http://schemas.microsoft.com/office/powerpoint/2010/main" val="29782762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36A55C-F447-45CC-9BD1-47F47B65007E}" type="datetimeFigureOut">
              <a:rPr lang="en-US" smtClean="0"/>
              <a:t>12/14/2016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89D99B-FFA6-4B80-A7D3-DCAB004239A7}" type="slidenum">
              <a:rPr lang="en-US" smtClean="0"/>
              <a:t>‹#›</a:t>
            </a:fld>
            <a:endParaRPr lang="en-US"/>
          </a:p>
        </p:txBody>
      </p:sp>
    </p:spTree>
    <p:extLst>
      <p:ext uri="{BB962C8B-B14F-4D97-AF65-F5344CB8AC3E}">
        <p14:creationId xmlns:p14="http://schemas.microsoft.com/office/powerpoint/2010/main" val="17982683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36A55C-F447-45CC-9BD1-47F47B65007E}" type="datetimeFigureOut">
              <a:rPr lang="en-US" smtClean="0"/>
              <a:t>12/14/2016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89D99B-FFA6-4B80-A7D3-DCAB004239A7}" type="slidenum">
              <a:rPr lang="en-US" smtClean="0"/>
              <a:t>‹#›</a:t>
            </a:fld>
            <a:endParaRPr lang="en-US"/>
          </a:p>
        </p:txBody>
      </p:sp>
    </p:spTree>
    <p:extLst>
      <p:ext uri="{BB962C8B-B14F-4D97-AF65-F5344CB8AC3E}">
        <p14:creationId xmlns:p14="http://schemas.microsoft.com/office/powerpoint/2010/main" val="11358507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36A55C-F447-45CC-9BD1-47F47B65007E}" type="datetimeFigureOut">
              <a:rPr lang="en-US" smtClean="0"/>
              <a:t>12/14/2016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9D99B-FFA6-4B80-A7D3-DCAB004239A7}" type="slidenum">
              <a:rPr lang="en-US" smtClean="0"/>
              <a:t>‹#›</a:t>
            </a:fld>
            <a:endParaRPr lang="en-US"/>
          </a:p>
        </p:txBody>
      </p:sp>
    </p:spTree>
    <p:extLst>
      <p:ext uri="{BB962C8B-B14F-4D97-AF65-F5344CB8AC3E}">
        <p14:creationId xmlns:p14="http://schemas.microsoft.com/office/powerpoint/2010/main" val="39087753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36A55C-F447-45CC-9BD1-47F47B65007E}" type="datetimeFigureOut">
              <a:rPr lang="en-US" smtClean="0"/>
              <a:t>12/14/2016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9D99B-FFA6-4B80-A7D3-DCAB004239A7}" type="slidenum">
              <a:rPr lang="en-US" smtClean="0"/>
              <a:t>‹#›</a:t>
            </a:fld>
            <a:endParaRPr lang="en-US"/>
          </a:p>
        </p:txBody>
      </p:sp>
    </p:spTree>
    <p:extLst>
      <p:ext uri="{BB962C8B-B14F-4D97-AF65-F5344CB8AC3E}">
        <p14:creationId xmlns:p14="http://schemas.microsoft.com/office/powerpoint/2010/main" val="1296255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base">
              <a:spcBef>
                <a:spcPct val="0"/>
              </a:spcBef>
              <a:spcAft>
                <a:spcPct val="0"/>
              </a:spcAft>
            </a:pPr>
            <a:endParaRPr lang="en-US" sz="1800" dirty="0">
              <a:solidFill>
                <a:srgbClr val="FFFFFF"/>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grpSp>
      <p:sp>
        <p:nvSpPr>
          <p:cNvPr id="2" name="Title 1"/>
          <p:cNvSpPr>
            <a:spLocks noGrp="1"/>
          </p:cNvSpPr>
          <p:nvPr>
            <p:ph type="title"/>
          </p:nvPr>
        </p:nvSpPr>
        <p:spPr>
          <a:xfrm>
            <a:off x="4874158" y="338667"/>
            <a:ext cx="3812645" cy="2429934"/>
          </a:xfrm>
        </p:spPr>
        <p:txBody>
          <a:bodyPr anchor="b">
            <a:normAutofit/>
          </a:bodyPr>
          <a:lstStyle>
            <a:lvl1pPr algn="l">
              <a:defRPr sz="21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6" y="2785533"/>
            <a:ext cx="3818467" cy="2421467"/>
          </a:xfrm>
        </p:spPr>
        <p:txBody>
          <a:bodyPr>
            <a:normAutofit/>
          </a:bodyPr>
          <a:lstStyle>
            <a:lvl1pPr marL="0" indent="0">
              <a:buNone/>
              <a:defRPr sz="1350">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F1845C4E-3A62-4E5B-87E2-F1E9872F9B13}" type="datetime1">
              <a:rPr lang="en-US" smtClean="0">
                <a:solidFill>
                  <a:srgbClr val="1F2123"/>
                </a:solidFill>
              </a:rPr>
              <a:pPr>
                <a:defRPr/>
              </a:pPr>
              <a:t>12/14/2016</a:t>
            </a:fld>
            <a:endParaRPr lang="en-US" dirty="0">
              <a:solidFill>
                <a:srgbClr val="1F2123"/>
              </a:solidFill>
            </a:endParaRPr>
          </a:p>
        </p:txBody>
      </p:sp>
      <p:sp>
        <p:nvSpPr>
          <p:cNvPr id="6" name="Footer Placeholder 5"/>
          <p:cNvSpPr>
            <a:spLocks noGrp="1"/>
          </p:cNvSpPr>
          <p:nvPr>
            <p:ph type="ftr" sz="quarter" idx="11"/>
          </p:nvPr>
        </p:nvSpPr>
        <p:spPr/>
        <p:txBody>
          <a:bodyPr/>
          <a:lstStyle/>
          <a:p>
            <a:pPr>
              <a:defRPr/>
            </a:pPr>
            <a:endParaRPr lang="en-US" dirty="0">
              <a:solidFill>
                <a:srgbClr val="1F2123"/>
              </a:solidFill>
            </a:endParaRPr>
          </a:p>
        </p:txBody>
      </p:sp>
      <p:sp>
        <p:nvSpPr>
          <p:cNvPr id="7" name="Slide Number Placeholder 6"/>
          <p:cNvSpPr>
            <a:spLocks noGrp="1"/>
          </p:cNvSpPr>
          <p:nvPr>
            <p:ph type="sldNum" sz="quarter" idx="12"/>
          </p:nvPr>
        </p:nvSpPr>
        <p:spPr/>
        <p:txBody>
          <a:bodyPr/>
          <a:lstStyle/>
          <a:p>
            <a:pPr>
              <a:defRPr/>
            </a:pPr>
            <a:fld id="{0DB07CA8-DF01-48AC-9FCB-6637993913AB}" type="slidenum">
              <a:rPr lang="en-US" smtClean="0">
                <a:solidFill>
                  <a:srgbClr val="1F2123"/>
                </a:solidFill>
              </a:rPr>
              <a:pPr>
                <a:defRPr/>
              </a:pPr>
              <a:t>‹#›</a:t>
            </a:fld>
            <a:endParaRPr lang="en-US" dirty="0">
              <a:solidFill>
                <a:srgbClr val="1F2123"/>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2400">
                <a:solidFill>
                  <a:schemeClr val="bg1"/>
                </a:solidFill>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dirty="0"/>
              <a:t>Click icon to add picture</a:t>
            </a:r>
          </a:p>
        </p:txBody>
      </p:sp>
    </p:spTree>
    <p:extLst>
      <p:ext uri="{BB962C8B-B14F-4D97-AF65-F5344CB8AC3E}">
        <p14:creationId xmlns:p14="http://schemas.microsoft.com/office/powerpoint/2010/main" val="22903533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36A55C-F447-45CC-9BD1-47F47B65007E}"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9D99B-FFA6-4B80-A7D3-DCAB004239A7}" type="slidenum">
              <a:rPr lang="en-US" smtClean="0"/>
              <a:t>‹#›</a:t>
            </a:fld>
            <a:endParaRPr lang="en-US"/>
          </a:p>
        </p:txBody>
      </p:sp>
    </p:spTree>
    <p:extLst>
      <p:ext uri="{BB962C8B-B14F-4D97-AF65-F5344CB8AC3E}">
        <p14:creationId xmlns:p14="http://schemas.microsoft.com/office/powerpoint/2010/main" val="1562288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36A55C-F447-45CC-9BD1-47F47B65007E}"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9D99B-FFA6-4B80-A7D3-DCAB004239A7}" type="slidenum">
              <a:rPr lang="en-US" smtClean="0"/>
              <a:t>‹#›</a:t>
            </a:fld>
            <a:endParaRPr lang="en-US"/>
          </a:p>
        </p:txBody>
      </p:sp>
    </p:spTree>
    <p:extLst>
      <p:ext uri="{BB962C8B-B14F-4D97-AF65-F5344CB8AC3E}">
        <p14:creationId xmlns:p14="http://schemas.microsoft.com/office/powerpoint/2010/main" val="1987252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50950" y="3112316"/>
            <a:ext cx="7610449" cy="595618"/>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Picture 9" descr="BATIC_Logo_withSeal_Color.eps"/>
          <p:cNvPicPr>
            <a:picLocks noChangeAspect="1"/>
          </p:cNvPicPr>
          <p:nvPr userDrawn="1"/>
        </p:nvPicPr>
        <p:blipFill rotWithShape="1">
          <a:blip r:embed="rId2" cstate="screen">
            <a:extLst>
              <a:ext uri="{28A0092B-C50C-407E-A947-70E740481C1C}">
                <a14:useLocalDpi xmlns:a14="http://schemas.microsoft.com/office/drawing/2010/main"/>
              </a:ext>
            </a:extLst>
          </a:blip>
          <a:srcRect t="13692" b="47029"/>
          <a:stretch/>
        </p:blipFill>
        <p:spPr>
          <a:xfrm>
            <a:off x="777973" y="981512"/>
            <a:ext cx="2910218" cy="883318"/>
          </a:xfrm>
          <a:prstGeom prst="rect">
            <a:avLst/>
          </a:prstGeom>
        </p:spPr>
      </p:pic>
      <p:sp>
        <p:nvSpPr>
          <p:cNvPr id="11" name="Footer Placeholder 12"/>
          <p:cNvSpPr>
            <a:spLocks noGrp="1"/>
          </p:cNvSpPr>
          <p:nvPr>
            <p:ph type="ftr" sz="quarter" idx="11"/>
          </p:nvPr>
        </p:nvSpPr>
        <p:spPr>
          <a:xfrm>
            <a:off x="3126848" y="6635489"/>
            <a:ext cx="2895600" cy="228600"/>
          </a:xfrm>
          <a:prstGeom prst="rect">
            <a:avLst/>
          </a:prstGeom>
        </p:spPr>
        <p:txBody>
          <a:bodyPr/>
          <a:lstStyle>
            <a:lvl1pPr algn="ctr">
              <a:defRPr sz="800">
                <a:latin typeface="Arial" panose="020B0604020202020204" pitchFamily="34" charset="0"/>
                <a:cs typeface="Arial" panose="020B0604020202020204" pitchFamily="34" charset="0"/>
              </a:defRPr>
            </a:lvl1pPr>
          </a:lstStyle>
          <a:p>
            <a:r>
              <a:rPr lang="en-US" dirty="0"/>
              <a:t>CONFIDENTIAL</a:t>
            </a:r>
          </a:p>
        </p:txBody>
      </p:sp>
      <p:pic>
        <p:nvPicPr>
          <p:cNvPr id="1026" name="Picture 2"/>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593205" y="1252136"/>
            <a:ext cx="5068194" cy="421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1536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Blueprint Background01">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1097008" y="354680"/>
            <a:ext cx="7502707" cy="525850"/>
          </a:xfrm>
          <a:ln>
            <a:noFill/>
          </a:ln>
        </p:spPr>
        <p:txBody>
          <a:bodyPr anchor="t">
            <a:normAutofit/>
          </a:bodyPr>
          <a:lstStyle>
            <a:lvl1pPr algn="l">
              <a:defRPr sz="2800" b="1" cap="none" baseline="0">
                <a:solidFill>
                  <a:schemeClr val="accent5"/>
                </a:solidFill>
                <a:latin typeface="Arial" panose="020B0604020202020204" pitchFamily="34" charset="0"/>
                <a:cs typeface="Arial" panose="020B0604020202020204" pitchFamily="34" charset="0"/>
              </a:defRPr>
            </a:lvl1pPr>
          </a:lstStyle>
          <a:p>
            <a:r>
              <a:rPr lang="en-US" dirty="0"/>
              <a:t>Heading</a:t>
            </a:r>
            <a:br>
              <a:rPr lang="en-US" dirty="0"/>
            </a:br>
            <a:r>
              <a:rPr lang="en-US" dirty="0"/>
              <a:t> </a:t>
            </a:r>
          </a:p>
        </p:txBody>
      </p:sp>
      <p:sp>
        <p:nvSpPr>
          <p:cNvPr id="10" name="Text Placeholder 2"/>
          <p:cNvSpPr>
            <a:spLocks noGrp="1"/>
          </p:cNvSpPr>
          <p:nvPr>
            <p:ph idx="1"/>
          </p:nvPr>
        </p:nvSpPr>
        <p:spPr>
          <a:xfrm>
            <a:off x="1147763" y="1375794"/>
            <a:ext cx="7494287" cy="4750370"/>
          </a:xfrm>
          <a:prstGeom prst="rect">
            <a:avLst/>
          </a:prstGeom>
        </p:spPr>
        <p:txBody>
          <a:bodyPr vert="horz" lIns="91440" tIns="45720" rIns="91440" bIns="45720" rtlCol="0">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11"/>
          <p:cNvSpPr>
            <a:spLocks noGrp="1"/>
          </p:cNvSpPr>
          <p:nvPr>
            <p:ph type="dt" sz="half" idx="10"/>
          </p:nvPr>
        </p:nvSpPr>
        <p:spPr>
          <a:xfrm>
            <a:off x="0" y="6635489"/>
            <a:ext cx="2133600" cy="228600"/>
          </a:xfrm>
          <a:prstGeom prst="rect">
            <a:avLst/>
          </a:prstGeom>
        </p:spPr>
        <p:txBody>
          <a:bodyPr/>
          <a:lstStyle>
            <a:lvl1pPr>
              <a:defRPr sz="800">
                <a:latin typeface="Arial" panose="020B0604020202020204" pitchFamily="34" charset="0"/>
                <a:cs typeface="Arial" panose="020B0604020202020204" pitchFamily="34" charset="0"/>
              </a:defRPr>
            </a:lvl1pPr>
          </a:lstStyle>
          <a:p>
            <a:endParaRPr lang="en-US" dirty="0"/>
          </a:p>
        </p:txBody>
      </p:sp>
      <p:sp>
        <p:nvSpPr>
          <p:cNvPr id="13" name="Footer Placeholder 12"/>
          <p:cNvSpPr>
            <a:spLocks noGrp="1"/>
          </p:cNvSpPr>
          <p:nvPr>
            <p:ph type="ftr" sz="quarter" idx="11"/>
          </p:nvPr>
        </p:nvSpPr>
        <p:spPr>
          <a:xfrm>
            <a:off x="3126848" y="6635489"/>
            <a:ext cx="2895600" cy="228600"/>
          </a:xfrm>
          <a:prstGeom prst="rect">
            <a:avLst/>
          </a:prstGeom>
        </p:spPr>
        <p:txBody>
          <a:bodyPr/>
          <a:lstStyle>
            <a:lvl1pPr algn="ctr">
              <a:defRPr sz="800">
                <a:latin typeface="Arial" panose="020B0604020202020204" pitchFamily="34" charset="0"/>
                <a:cs typeface="Arial" panose="020B0604020202020204" pitchFamily="34" charset="0"/>
              </a:defRPr>
            </a:lvl1pPr>
          </a:lstStyle>
          <a:p>
            <a:r>
              <a:rPr lang="en-US" dirty="0"/>
              <a:t>CONFIDENTIAL</a:t>
            </a:r>
          </a:p>
        </p:txBody>
      </p:sp>
      <p:sp>
        <p:nvSpPr>
          <p:cNvPr id="16" name="Slide Number Placeholder 13"/>
          <p:cNvSpPr>
            <a:spLocks noGrp="1"/>
          </p:cNvSpPr>
          <p:nvPr>
            <p:ph type="sldNum" sz="quarter" idx="12"/>
          </p:nvPr>
        </p:nvSpPr>
        <p:spPr>
          <a:xfrm>
            <a:off x="7010400" y="6635489"/>
            <a:ext cx="2133600" cy="222511"/>
          </a:xfrm>
          <a:prstGeom prst="rect">
            <a:avLst/>
          </a:prstGeom>
        </p:spPr>
        <p:txBody>
          <a:bodyPr/>
          <a:lstStyle>
            <a:lvl1pPr algn="r">
              <a:defRPr sz="800">
                <a:latin typeface="Arial" panose="020B0604020202020204" pitchFamily="34" charset="0"/>
                <a:cs typeface="Arial" panose="020B0604020202020204" pitchFamily="34" charset="0"/>
              </a:defRPr>
            </a:lvl1pPr>
          </a:lstStyle>
          <a:p>
            <a:fld id="{0FD7F3E3-6AC1-4B95-9406-D25F3399B957}" type="slidenum">
              <a:rPr lang="en-US" smtClean="0"/>
              <a:pPr/>
              <a:t>‹#›</a:t>
            </a:fld>
            <a:endParaRPr lang="en-US" dirty="0"/>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418" y="474134"/>
            <a:ext cx="1082880" cy="631680"/>
          </a:xfrm>
          <a:prstGeom prst="rect">
            <a:avLst/>
          </a:prstGeom>
        </p:spPr>
      </p:pic>
      <p:cxnSp>
        <p:nvCxnSpPr>
          <p:cNvPr id="4" name="Straight Connector 3"/>
          <p:cNvCxnSpPr/>
          <p:nvPr userDrawn="1"/>
        </p:nvCxnSpPr>
        <p:spPr>
          <a:xfrm flipV="1">
            <a:off x="1139343" y="347136"/>
            <a:ext cx="7526820" cy="8466"/>
          </a:xfrm>
          <a:prstGeom prst="line">
            <a:avLst/>
          </a:prstGeom>
          <a:effectLst/>
        </p:spPr>
        <p:style>
          <a:lnRef idx="2">
            <a:schemeClr val="accent5"/>
          </a:lnRef>
          <a:fillRef idx="0">
            <a:schemeClr val="accent5"/>
          </a:fillRef>
          <a:effectRef idx="1">
            <a:schemeClr val="accent5"/>
          </a:effectRef>
          <a:fontRef idx="minor">
            <a:schemeClr val="tx1"/>
          </a:fontRef>
        </p:style>
      </p:cxnSp>
      <p:cxnSp>
        <p:nvCxnSpPr>
          <p:cNvPr id="22" name="Straight Connector 21"/>
          <p:cNvCxnSpPr/>
          <p:nvPr userDrawn="1"/>
        </p:nvCxnSpPr>
        <p:spPr>
          <a:xfrm flipV="1">
            <a:off x="1132164" y="1210741"/>
            <a:ext cx="7526820" cy="8466"/>
          </a:xfrm>
          <a:prstGeom prst="line">
            <a:avLst/>
          </a:prstGeom>
          <a:effectLst/>
        </p:spPr>
        <p:style>
          <a:lnRef idx="2">
            <a:schemeClr val="accent5"/>
          </a:lnRef>
          <a:fillRef idx="0">
            <a:schemeClr val="accent5"/>
          </a:fillRef>
          <a:effectRef idx="1">
            <a:schemeClr val="accent5"/>
          </a:effectRef>
          <a:fontRef idx="minor">
            <a:schemeClr val="tx1"/>
          </a:fontRef>
        </p:style>
      </p:cxnSp>
      <p:sp>
        <p:nvSpPr>
          <p:cNvPr id="23" name="Title 1"/>
          <p:cNvSpPr txBox="1">
            <a:spLocks/>
          </p:cNvSpPr>
          <p:nvPr userDrawn="1"/>
        </p:nvSpPr>
        <p:spPr>
          <a:xfrm>
            <a:off x="1105469" y="871606"/>
            <a:ext cx="7502707" cy="365760"/>
          </a:xfrm>
          <a:prstGeom prst="rect">
            <a:avLst/>
          </a:prstGeom>
          <a:ln>
            <a:noFill/>
          </a:ln>
        </p:spPr>
        <p:txBody>
          <a:bodyPr vert="horz" lIns="91440" tIns="45720" rIns="91440" bIns="45720" rtlCol="0" anchor="t">
            <a:normAutofit fontScale="25000" lnSpcReduction="20000"/>
          </a:bodyPr>
          <a:lstStyle>
            <a:lvl1pPr algn="l" defTabSz="457200" rtl="0" eaLnBrk="1" latinLnBrk="0" hangingPunct="1">
              <a:spcBef>
                <a:spcPct val="0"/>
              </a:spcBef>
              <a:buNone/>
              <a:defRPr sz="2800" b="1" kern="1200" cap="none" baseline="0">
                <a:solidFill>
                  <a:schemeClr val="accent5"/>
                </a:solidFill>
                <a:latin typeface="Arial" panose="020B0604020202020204" pitchFamily="34" charset="0"/>
                <a:ea typeface="+mj-ea"/>
                <a:cs typeface="Arial" panose="020B0604020202020204" pitchFamily="34" charset="0"/>
              </a:defRPr>
            </a:lvl1pPr>
          </a:lstStyle>
          <a:p>
            <a:r>
              <a:rPr lang="en-US" sz="8000" dirty="0"/>
              <a:t/>
            </a:r>
            <a:br>
              <a:rPr lang="en-US" sz="8000" dirty="0"/>
            </a:br>
            <a:r>
              <a:rPr lang="en-US" dirty="0"/>
              <a:t> </a:t>
            </a:r>
          </a:p>
        </p:txBody>
      </p:sp>
    </p:spTree>
    <p:extLst>
      <p:ext uri="{BB962C8B-B14F-4D97-AF65-F5344CB8AC3E}">
        <p14:creationId xmlns:p14="http://schemas.microsoft.com/office/powerpoint/2010/main" val="3540380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5077" y="1231880"/>
            <a:ext cx="7678906" cy="4479361"/>
          </a:xfrm>
          <a:prstGeom prst="rect">
            <a:avLst/>
          </a:prstGeom>
        </p:spPr>
      </p:pic>
      <p:sp>
        <p:nvSpPr>
          <p:cNvPr id="7" name="Date Placeholder 11"/>
          <p:cNvSpPr>
            <a:spLocks noGrp="1"/>
          </p:cNvSpPr>
          <p:nvPr>
            <p:ph type="dt" sz="half" idx="10"/>
          </p:nvPr>
        </p:nvSpPr>
        <p:spPr>
          <a:xfrm>
            <a:off x="0" y="6635489"/>
            <a:ext cx="2133600" cy="228600"/>
          </a:xfrm>
          <a:prstGeom prst="rect">
            <a:avLst/>
          </a:prstGeom>
        </p:spPr>
        <p:txBody>
          <a:bodyPr/>
          <a:lstStyle>
            <a:lvl1pPr>
              <a:defRPr sz="800">
                <a:latin typeface="Arial" panose="020B0604020202020204" pitchFamily="34" charset="0"/>
                <a:cs typeface="Arial" panose="020B0604020202020204" pitchFamily="34" charset="0"/>
              </a:defRPr>
            </a:lvl1pPr>
          </a:lstStyle>
          <a:p>
            <a:endParaRPr lang="en-US" dirty="0"/>
          </a:p>
        </p:txBody>
      </p:sp>
      <p:sp>
        <p:nvSpPr>
          <p:cNvPr id="8" name="Footer Placeholder 12"/>
          <p:cNvSpPr>
            <a:spLocks noGrp="1"/>
          </p:cNvSpPr>
          <p:nvPr>
            <p:ph type="ftr" sz="quarter" idx="11"/>
          </p:nvPr>
        </p:nvSpPr>
        <p:spPr>
          <a:xfrm>
            <a:off x="3126848" y="6635489"/>
            <a:ext cx="2895600" cy="228600"/>
          </a:xfrm>
          <a:prstGeom prst="rect">
            <a:avLst/>
          </a:prstGeom>
        </p:spPr>
        <p:txBody>
          <a:bodyPr/>
          <a:lstStyle>
            <a:lvl1pPr algn="ctr">
              <a:defRPr sz="800">
                <a:latin typeface="Arial" panose="020B0604020202020204" pitchFamily="34" charset="0"/>
                <a:cs typeface="Arial" panose="020B0604020202020204" pitchFamily="34" charset="0"/>
              </a:defRPr>
            </a:lvl1pPr>
          </a:lstStyle>
          <a:p>
            <a:r>
              <a:rPr lang="en-US" dirty="0"/>
              <a:t>CONFIDENTIAL</a:t>
            </a:r>
          </a:p>
        </p:txBody>
      </p:sp>
      <p:sp>
        <p:nvSpPr>
          <p:cNvPr id="9" name="Slide Number Placeholder 13"/>
          <p:cNvSpPr>
            <a:spLocks noGrp="1"/>
          </p:cNvSpPr>
          <p:nvPr>
            <p:ph type="sldNum" sz="quarter" idx="12"/>
          </p:nvPr>
        </p:nvSpPr>
        <p:spPr>
          <a:xfrm>
            <a:off x="7010400" y="6635489"/>
            <a:ext cx="2133600" cy="222511"/>
          </a:xfrm>
          <a:prstGeom prst="rect">
            <a:avLst/>
          </a:prstGeom>
        </p:spPr>
        <p:txBody>
          <a:bodyPr/>
          <a:lstStyle>
            <a:lvl1pPr algn="r">
              <a:defRPr sz="800">
                <a:latin typeface="Arial" panose="020B0604020202020204" pitchFamily="34" charset="0"/>
                <a:cs typeface="Arial" panose="020B0604020202020204" pitchFamily="34" charset="0"/>
              </a:defRPr>
            </a:lvl1pPr>
          </a:lstStyle>
          <a:p>
            <a:fld id="{0FD7F3E3-6AC1-4B95-9406-D25F3399B957}" type="slidenum">
              <a:rPr lang="en-US" smtClean="0"/>
              <a:pPr/>
              <a:t>‹#›</a:t>
            </a:fld>
            <a:endParaRPr lang="en-US" dirty="0"/>
          </a:p>
        </p:txBody>
      </p:sp>
    </p:spTree>
    <p:extLst>
      <p:ext uri="{BB962C8B-B14F-4D97-AF65-F5344CB8AC3E}">
        <p14:creationId xmlns:p14="http://schemas.microsoft.com/office/powerpoint/2010/main" val="1783133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pic>
        <p:nvPicPr>
          <p:cNvPr id="14" name="Picture 13" descr="Blueprint_colorback-03.eps"/>
          <p:cNvPicPr>
            <a:picLocks noChangeAspect="1"/>
          </p:cNvPicPr>
          <p:nvPr userDrawn="1"/>
        </p:nvPicPr>
        <p:blipFill>
          <a:blip r:embed="rId2" cstate="screen">
            <a:alphaModFix amt="19000"/>
            <a:extLst>
              <a:ext uri="{28A0092B-C50C-407E-A947-70E740481C1C}">
                <a14:useLocalDpi xmlns:a14="http://schemas.microsoft.com/office/drawing/2010/main"/>
              </a:ext>
            </a:extLst>
          </a:blip>
          <a:stretch>
            <a:fillRect/>
          </a:stretch>
        </p:blipFill>
        <p:spPr>
          <a:xfrm>
            <a:off x="8824730" y="-937859"/>
            <a:ext cx="9481536" cy="7801948"/>
          </a:xfrm>
          <a:prstGeom prst="rect">
            <a:avLst/>
          </a:prstGeom>
        </p:spPr>
      </p:pic>
      <p:sp>
        <p:nvSpPr>
          <p:cNvPr id="11" name="Rectangle 10"/>
          <p:cNvSpPr/>
          <p:nvPr userDrawn="1"/>
        </p:nvSpPr>
        <p:spPr>
          <a:xfrm>
            <a:off x="1040652" y="3624960"/>
            <a:ext cx="7625511" cy="365125"/>
          </a:xfrm>
          <a:prstGeom prst="rect">
            <a:avLst/>
          </a:prstGeom>
          <a:solidFill>
            <a:schemeClr val="accent5"/>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6" name="Text Placeholder 2"/>
          <p:cNvSpPr>
            <a:spLocks noGrp="1"/>
          </p:cNvSpPr>
          <p:nvPr>
            <p:ph type="body" idx="1" hasCustomPrompt="1"/>
          </p:nvPr>
        </p:nvSpPr>
        <p:spPr>
          <a:xfrm>
            <a:off x="1040652" y="3583204"/>
            <a:ext cx="7625511" cy="399825"/>
          </a:xfrm>
        </p:spPr>
        <p:txBody>
          <a:bodyPr anchor="b"/>
          <a:lstStyle>
            <a:lvl1pPr marL="0" indent="0">
              <a:buNone/>
              <a:defRPr sz="2000" b="1">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Section Title 2</a:t>
            </a:r>
          </a:p>
        </p:txBody>
      </p:sp>
      <p:sp>
        <p:nvSpPr>
          <p:cNvPr id="17" name="Title 1"/>
          <p:cNvSpPr>
            <a:spLocks noGrp="1"/>
          </p:cNvSpPr>
          <p:nvPr>
            <p:ph type="title" hasCustomPrompt="1"/>
          </p:nvPr>
        </p:nvSpPr>
        <p:spPr>
          <a:xfrm>
            <a:off x="1040652" y="3048376"/>
            <a:ext cx="7625511" cy="742853"/>
          </a:xfrm>
        </p:spPr>
        <p:txBody>
          <a:bodyPr anchor="t">
            <a:normAutofit/>
          </a:bodyPr>
          <a:lstStyle>
            <a:lvl1pPr algn="l">
              <a:defRPr sz="3200" b="1" cap="none" baseline="0">
                <a:solidFill>
                  <a:schemeClr val="accent5"/>
                </a:solidFill>
              </a:defRPr>
            </a:lvl1pPr>
          </a:lstStyle>
          <a:p>
            <a:r>
              <a:rPr lang="en-US" dirty="0"/>
              <a:t>Section Title</a:t>
            </a:r>
          </a:p>
        </p:txBody>
      </p:sp>
      <p:sp>
        <p:nvSpPr>
          <p:cNvPr id="10" name="Date Placeholder 11"/>
          <p:cNvSpPr>
            <a:spLocks noGrp="1"/>
          </p:cNvSpPr>
          <p:nvPr>
            <p:ph type="dt" sz="half" idx="10"/>
          </p:nvPr>
        </p:nvSpPr>
        <p:spPr>
          <a:xfrm>
            <a:off x="0" y="6635489"/>
            <a:ext cx="2133600" cy="228600"/>
          </a:xfrm>
          <a:prstGeom prst="rect">
            <a:avLst/>
          </a:prstGeom>
        </p:spPr>
        <p:txBody>
          <a:bodyPr/>
          <a:lstStyle>
            <a:lvl1pPr>
              <a:defRPr sz="800">
                <a:latin typeface="Arial" panose="020B0604020202020204" pitchFamily="34" charset="0"/>
                <a:cs typeface="Arial" panose="020B0604020202020204" pitchFamily="34" charset="0"/>
              </a:defRPr>
            </a:lvl1pPr>
          </a:lstStyle>
          <a:p>
            <a:endParaRPr lang="en-US" dirty="0"/>
          </a:p>
        </p:txBody>
      </p:sp>
      <p:sp>
        <p:nvSpPr>
          <p:cNvPr id="15" name="Footer Placeholder 12"/>
          <p:cNvSpPr>
            <a:spLocks noGrp="1"/>
          </p:cNvSpPr>
          <p:nvPr>
            <p:ph type="ftr" sz="quarter" idx="11"/>
          </p:nvPr>
        </p:nvSpPr>
        <p:spPr>
          <a:xfrm>
            <a:off x="3126848" y="6635489"/>
            <a:ext cx="2895600" cy="228600"/>
          </a:xfrm>
          <a:prstGeom prst="rect">
            <a:avLst/>
          </a:prstGeom>
        </p:spPr>
        <p:txBody>
          <a:bodyPr/>
          <a:lstStyle>
            <a:lvl1pPr algn="ctr">
              <a:defRPr sz="800">
                <a:latin typeface="Arial" panose="020B0604020202020204" pitchFamily="34" charset="0"/>
                <a:cs typeface="Arial" panose="020B0604020202020204" pitchFamily="34" charset="0"/>
              </a:defRPr>
            </a:lvl1pPr>
          </a:lstStyle>
          <a:p>
            <a:r>
              <a:rPr lang="en-US" dirty="0"/>
              <a:t>CONFIDENTIAL</a:t>
            </a:r>
          </a:p>
        </p:txBody>
      </p:sp>
      <p:sp>
        <p:nvSpPr>
          <p:cNvPr id="18" name="Slide Number Placeholder 13"/>
          <p:cNvSpPr>
            <a:spLocks noGrp="1"/>
          </p:cNvSpPr>
          <p:nvPr>
            <p:ph type="sldNum" sz="quarter" idx="12"/>
          </p:nvPr>
        </p:nvSpPr>
        <p:spPr>
          <a:xfrm>
            <a:off x="7010400" y="6635489"/>
            <a:ext cx="2133600" cy="222511"/>
          </a:xfrm>
          <a:prstGeom prst="rect">
            <a:avLst/>
          </a:prstGeom>
        </p:spPr>
        <p:txBody>
          <a:bodyPr/>
          <a:lstStyle>
            <a:lvl1pPr algn="r">
              <a:defRPr sz="800">
                <a:latin typeface="Arial" panose="020B0604020202020204" pitchFamily="34" charset="0"/>
                <a:cs typeface="Arial" panose="020B0604020202020204" pitchFamily="34" charset="0"/>
              </a:defRPr>
            </a:lvl1pPr>
          </a:lstStyle>
          <a:p>
            <a:fld id="{0FD7F3E3-6AC1-4B95-9406-D25F3399B957}" type="slidenum">
              <a:rPr lang="en-US" smtClean="0"/>
              <a:pPr/>
              <a:t>‹#›</a:t>
            </a:fld>
            <a:endParaRPr lang="en-US" dirty="0"/>
          </a:p>
        </p:txBody>
      </p:sp>
    </p:spTree>
    <p:extLst>
      <p:ext uri="{BB962C8B-B14F-4D97-AF65-F5344CB8AC3E}">
        <p14:creationId xmlns:p14="http://schemas.microsoft.com/office/powerpoint/2010/main" val="42944406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8F3897D-4203-4088-8C7A-12E4CE475E1A}" type="datetimeFigureOut">
              <a:rPr lang="en-US" smtClean="0"/>
              <a:t>12/14/2016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910386-3DBC-474E-B0F7-7200D9D1E953}" type="slidenum">
              <a:rPr lang="en-US" smtClean="0"/>
              <a:t>‹#›</a:t>
            </a:fld>
            <a:endParaRPr lang="en-US" dirty="0"/>
          </a:p>
        </p:txBody>
      </p:sp>
    </p:spTree>
    <p:extLst>
      <p:ext uri="{BB962C8B-B14F-4D97-AF65-F5344CB8AC3E}">
        <p14:creationId xmlns:p14="http://schemas.microsoft.com/office/powerpoint/2010/main" val="40313363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F3897D-4203-4088-8C7A-12E4CE475E1A}" type="datetimeFigureOut">
              <a:rPr lang="en-US" smtClean="0"/>
              <a:t>12/14/2016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910386-3DBC-474E-B0F7-7200D9D1E953}" type="slidenum">
              <a:rPr lang="en-US" smtClean="0"/>
              <a:t>‹#›</a:t>
            </a:fld>
            <a:endParaRPr lang="en-US" dirty="0"/>
          </a:p>
        </p:txBody>
      </p:sp>
    </p:spTree>
    <p:extLst>
      <p:ext uri="{BB962C8B-B14F-4D97-AF65-F5344CB8AC3E}">
        <p14:creationId xmlns:p14="http://schemas.microsoft.com/office/powerpoint/2010/main" val="13263061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8F3897D-4203-4088-8C7A-12E4CE475E1A}" type="datetimeFigureOut">
              <a:rPr lang="en-US" smtClean="0"/>
              <a:t>12/14/2016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910386-3DBC-474E-B0F7-7200D9D1E953}" type="slidenum">
              <a:rPr lang="en-US" smtClean="0"/>
              <a:t>‹#›</a:t>
            </a:fld>
            <a:endParaRPr lang="en-US" dirty="0"/>
          </a:p>
        </p:txBody>
      </p:sp>
    </p:spTree>
    <p:extLst>
      <p:ext uri="{BB962C8B-B14F-4D97-AF65-F5344CB8AC3E}">
        <p14:creationId xmlns:p14="http://schemas.microsoft.com/office/powerpoint/2010/main" val="28119174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F3897D-4203-4088-8C7A-12E4CE475E1A}" type="datetimeFigureOut">
              <a:rPr lang="en-US" smtClean="0"/>
              <a:t>12/14/2016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910386-3DBC-474E-B0F7-7200D9D1E953}" type="slidenum">
              <a:rPr lang="en-US" smtClean="0"/>
              <a:t>‹#›</a:t>
            </a:fld>
            <a:endParaRPr lang="en-US" dirty="0"/>
          </a:p>
        </p:txBody>
      </p:sp>
    </p:spTree>
    <p:extLst>
      <p:ext uri="{BB962C8B-B14F-4D97-AF65-F5344CB8AC3E}">
        <p14:creationId xmlns:p14="http://schemas.microsoft.com/office/powerpoint/2010/main" val="1768594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10.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6" Type="http://schemas.openxmlformats.org/officeDocument/2006/relationships/theme" Target="../theme/theme9.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base">
              <a:spcBef>
                <a:spcPct val="0"/>
              </a:spcBef>
              <a:spcAft>
                <a:spcPct val="0"/>
              </a:spcAft>
            </a:pPr>
            <a:endParaRPr lang="en-US" sz="1800" dirty="0">
              <a:solidFill>
                <a:srgbClr val="FFFFFF"/>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685783" fontAlgn="base">
                <a:spcBef>
                  <a:spcPct val="0"/>
                </a:spcBef>
                <a:spcAft>
                  <a:spcPct val="0"/>
                </a:spcAft>
              </a:pPr>
              <a:endParaRPr lang="en-US" sz="1800" dirty="0">
                <a:solidFill>
                  <a:srgbClr val="000000"/>
                </a:solidFill>
                <a:latin typeface="Arial" charset="0"/>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5163672" y="6250170"/>
            <a:ext cx="3786690" cy="365125"/>
          </a:xfrm>
          <a:prstGeom prst="rect">
            <a:avLst/>
          </a:prstGeom>
        </p:spPr>
        <p:txBody>
          <a:bodyPr vert="horz" lIns="91440" tIns="45720" rIns="91440" bIns="45720" rtlCol="0" anchor="ctr"/>
          <a:lstStyle>
            <a:lvl1pPr algn="r">
              <a:defRPr sz="750">
                <a:solidFill>
                  <a:schemeClr val="tx2"/>
                </a:solidFill>
              </a:defRPr>
            </a:lvl1pPr>
          </a:lstStyle>
          <a:p>
            <a:pPr fontAlgn="base">
              <a:spcBef>
                <a:spcPct val="0"/>
              </a:spcBef>
              <a:spcAft>
                <a:spcPct val="0"/>
              </a:spcAft>
              <a:defRPr/>
            </a:pPr>
            <a:fld id="{89229261-9682-4EFF-A597-A886ADE9739A}" type="datetime1">
              <a:rPr lang="en-US" smtClean="0">
                <a:solidFill>
                  <a:srgbClr val="1F2123"/>
                </a:solidFill>
                <a:latin typeface="Arial" charset="0"/>
              </a:rPr>
              <a:pPr fontAlgn="base">
                <a:spcBef>
                  <a:spcPct val="0"/>
                </a:spcBef>
                <a:spcAft>
                  <a:spcPct val="0"/>
                </a:spcAft>
                <a:defRPr/>
              </a:pPr>
              <a:t>12/14/2016</a:t>
            </a:fld>
            <a:endParaRPr lang="en-US" dirty="0">
              <a:solidFill>
                <a:srgbClr val="1F2123"/>
              </a:solidFill>
              <a:latin typeface="Arial" charset="0"/>
            </a:endParaRPr>
          </a:p>
        </p:txBody>
      </p:sp>
      <p:sp>
        <p:nvSpPr>
          <p:cNvPr id="5" name="Footer Placeholder 4"/>
          <p:cNvSpPr>
            <a:spLocks noGrp="1"/>
          </p:cNvSpPr>
          <p:nvPr>
            <p:ph type="ftr" sz="quarter" idx="3"/>
          </p:nvPr>
        </p:nvSpPr>
        <p:spPr>
          <a:xfrm>
            <a:off x="193641" y="6250170"/>
            <a:ext cx="3786691" cy="365125"/>
          </a:xfrm>
          <a:prstGeom prst="rect">
            <a:avLst/>
          </a:prstGeom>
        </p:spPr>
        <p:txBody>
          <a:bodyPr vert="horz" lIns="91440" tIns="45720" rIns="91440" bIns="45720" rtlCol="0" anchor="ctr"/>
          <a:lstStyle>
            <a:lvl1pPr algn="l">
              <a:defRPr sz="750">
                <a:solidFill>
                  <a:schemeClr val="tx2"/>
                </a:solidFill>
              </a:defRPr>
            </a:lvl1pPr>
          </a:lstStyle>
          <a:p>
            <a:pPr fontAlgn="base">
              <a:spcBef>
                <a:spcPct val="0"/>
              </a:spcBef>
              <a:spcAft>
                <a:spcPct val="0"/>
              </a:spcAft>
              <a:defRPr/>
            </a:pPr>
            <a:endParaRPr lang="en-US" dirty="0">
              <a:solidFill>
                <a:srgbClr val="1F2123"/>
              </a:solidFill>
              <a:latin typeface="Arial" charset="0"/>
            </a:endParaRPr>
          </a:p>
        </p:txBody>
      </p:sp>
      <p:sp>
        <p:nvSpPr>
          <p:cNvPr id="6" name="Slide Number Placeholder 5"/>
          <p:cNvSpPr>
            <a:spLocks noGrp="1"/>
          </p:cNvSpPr>
          <p:nvPr>
            <p:ph type="sldNum" sz="quarter" idx="4"/>
          </p:nvPr>
        </p:nvSpPr>
        <p:spPr>
          <a:xfrm>
            <a:off x="3991089" y="6250169"/>
            <a:ext cx="1161826" cy="365125"/>
          </a:xfrm>
          <a:prstGeom prst="rect">
            <a:avLst/>
          </a:prstGeom>
        </p:spPr>
        <p:txBody>
          <a:bodyPr vert="horz" lIns="91440" tIns="45720" rIns="91440" bIns="45720" rtlCol="0" anchor="ctr"/>
          <a:lstStyle>
            <a:lvl1pPr algn="ctr">
              <a:defRPr sz="750">
                <a:solidFill>
                  <a:schemeClr val="tx2"/>
                </a:solidFill>
              </a:defRPr>
            </a:lvl1pPr>
          </a:lstStyle>
          <a:p>
            <a:pPr fontAlgn="base">
              <a:spcBef>
                <a:spcPct val="0"/>
              </a:spcBef>
              <a:spcAft>
                <a:spcPct val="0"/>
              </a:spcAft>
              <a:defRPr/>
            </a:pPr>
            <a:fld id="{347E4FCB-FACB-4086-B3D1-D87C090FECD0}" type="slidenum">
              <a:rPr lang="en-US" smtClean="0">
                <a:solidFill>
                  <a:srgbClr val="1F2123"/>
                </a:solidFill>
                <a:latin typeface="Arial" charset="0"/>
              </a:rPr>
              <a:pPr fontAlgn="base">
                <a:spcBef>
                  <a:spcPct val="0"/>
                </a:spcBef>
                <a:spcAft>
                  <a:spcPct val="0"/>
                </a:spcAft>
                <a:defRPr/>
              </a:pPr>
              <a:t>‹#›</a:t>
            </a:fld>
            <a:endParaRPr lang="en-US" dirty="0">
              <a:solidFill>
                <a:srgbClr val="1F2123"/>
              </a:solidFill>
              <a:latin typeface="Arial" charset="0"/>
            </a:endParaRPr>
          </a:p>
        </p:txBody>
      </p:sp>
      <p:sp>
        <p:nvSpPr>
          <p:cNvPr id="3" name="Text Placeholder 2"/>
          <p:cNvSpPr>
            <a:spLocks noGrp="1"/>
          </p:cNvSpPr>
          <p:nvPr>
            <p:ph type="body" idx="1"/>
          </p:nvPr>
        </p:nvSpPr>
        <p:spPr>
          <a:xfrm>
            <a:off x="872070" y="2675467"/>
            <a:ext cx="7408333"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52151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685783" rtl="0" eaLnBrk="1" latinLnBrk="0" hangingPunct="1">
        <a:spcBef>
          <a:spcPct val="0"/>
        </a:spcBef>
        <a:buNone/>
        <a:defRPr sz="33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05735" indent="-205735" algn="l" defTabSz="685783"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1pPr>
      <a:lvl2pPr marL="432186" indent="-205735" algn="l" defTabSz="685783" rtl="0" eaLnBrk="1" latinLnBrk="0" hangingPunct="1">
        <a:spcBef>
          <a:spcPct val="20000"/>
        </a:spcBef>
        <a:buClr>
          <a:schemeClr val="accent1"/>
        </a:buClr>
        <a:buSzPct val="100000"/>
        <a:buFont typeface="Symbol" pitchFamily="18" charset="2"/>
        <a:buChar char=""/>
        <a:defRPr sz="1650" kern="1200">
          <a:solidFill>
            <a:schemeClr val="tx2"/>
          </a:solidFill>
          <a:latin typeface="+mn-lt"/>
          <a:ea typeface="+mn-ea"/>
          <a:cs typeface="+mn-cs"/>
        </a:defRPr>
      </a:lvl2pPr>
      <a:lvl3pPr marL="641731" indent="-171446" algn="l" defTabSz="685783" rtl="0" eaLnBrk="1" latinLnBrk="0" hangingPunct="1">
        <a:spcBef>
          <a:spcPct val="20000"/>
        </a:spcBef>
        <a:buClr>
          <a:schemeClr val="accent1"/>
        </a:buClr>
        <a:buSzPct val="100000"/>
        <a:buFont typeface="Symbol" pitchFamily="18" charset="2"/>
        <a:buChar char=""/>
        <a:defRPr sz="1500" kern="1200">
          <a:solidFill>
            <a:schemeClr val="tx2"/>
          </a:solidFill>
          <a:latin typeface="+mn-lt"/>
          <a:ea typeface="+mn-ea"/>
          <a:cs typeface="+mn-cs"/>
        </a:defRPr>
      </a:lvl3pPr>
      <a:lvl4pPr marL="857228" indent="-171446" algn="l" defTabSz="685783" rtl="0" eaLnBrk="1" latinLnBrk="0" hangingPunct="1">
        <a:spcBef>
          <a:spcPct val="20000"/>
        </a:spcBef>
        <a:buClr>
          <a:schemeClr val="accent1"/>
        </a:buClr>
        <a:buSzPct val="100000"/>
        <a:buFont typeface="Symbol" pitchFamily="18" charset="2"/>
        <a:buChar char=""/>
        <a:defRPr sz="1350" kern="1200">
          <a:solidFill>
            <a:schemeClr val="tx2"/>
          </a:solidFill>
          <a:latin typeface="+mn-lt"/>
          <a:ea typeface="+mn-ea"/>
          <a:cs typeface="+mn-cs"/>
        </a:defRPr>
      </a:lvl4pPr>
      <a:lvl5pPr marL="1097252" indent="-171446" algn="l" defTabSz="685783" rtl="0" eaLnBrk="1" latinLnBrk="0" hangingPunct="1">
        <a:spcBef>
          <a:spcPct val="20000"/>
        </a:spcBef>
        <a:buClr>
          <a:schemeClr val="accent1"/>
        </a:buClr>
        <a:buSzPct val="100000"/>
        <a:buFont typeface="Symbol" pitchFamily="18" charset="2"/>
        <a:buChar char=""/>
        <a:defRPr sz="1200" kern="1200">
          <a:solidFill>
            <a:schemeClr val="tx2"/>
          </a:solidFill>
          <a:latin typeface="+mn-lt"/>
          <a:ea typeface="+mn-ea"/>
          <a:cs typeface="+mn-cs"/>
        </a:defRPr>
      </a:lvl5pPr>
      <a:lvl6pPr marL="1337276" indent="-171446" algn="l" defTabSz="685783" rtl="0" eaLnBrk="1" latinLnBrk="0" hangingPunct="1">
        <a:spcBef>
          <a:spcPts val="288"/>
        </a:spcBef>
        <a:buClr>
          <a:schemeClr val="accent1"/>
        </a:buClr>
        <a:buFont typeface="Symbol" pitchFamily="18" charset="2"/>
        <a:buChar char="*"/>
        <a:defRPr sz="1050" kern="1200">
          <a:solidFill>
            <a:schemeClr val="tx2"/>
          </a:solidFill>
          <a:latin typeface="+mn-lt"/>
          <a:ea typeface="+mn-ea"/>
          <a:cs typeface="+mn-cs"/>
        </a:defRPr>
      </a:lvl6pPr>
      <a:lvl7pPr marL="1577300" indent="-171446" algn="l" defTabSz="685783" rtl="0" eaLnBrk="1" latinLnBrk="0" hangingPunct="1">
        <a:spcBef>
          <a:spcPts val="288"/>
        </a:spcBef>
        <a:buClr>
          <a:schemeClr val="accent1"/>
        </a:buClr>
        <a:buFont typeface="Symbol" pitchFamily="18" charset="2"/>
        <a:buChar char="*"/>
        <a:defRPr sz="1050" kern="1200">
          <a:solidFill>
            <a:schemeClr val="tx2"/>
          </a:solidFill>
          <a:latin typeface="+mn-lt"/>
          <a:ea typeface="+mn-ea"/>
          <a:cs typeface="+mn-cs"/>
        </a:defRPr>
      </a:lvl7pPr>
      <a:lvl8pPr marL="1817324" indent="-171446" algn="l" defTabSz="685783" rtl="0" eaLnBrk="1" latinLnBrk="0" hangingPunct="1">
        <a:spcBef>
          <a:spcPts val="288"/>
        </a:spcBef>
        <a:buClr>
          <a:schemeClr val="accent1"/>
        </a:buClr>
        <a:buFont typeface="Symbol" pitchFamily="18" charset="2"/>
        <a:buChar char="*"/>
        <a:defRPr sz="1050" kern="1200">
          <a:solidFill>
            <a:schemeClr val="tx2"/>
          </a:solidFill>
          <a:latin typeface="+mn-lt"/>
          <a:ea typeface="+mn-ea"/>
          <a:cs typeface="+mn-cs"/>
        </a:defRPr>
      </a:lvl8pPr>
      <a:lvl9pPr marL="2057348" indent="-171446" algn="l" defTabSz="685783" rtl="0" eaLnBrk="1" latinLnBrk="0" hangingPunct="1">
        <a:spcBef>
          <a:spcPts val="288"/>
        </a:spcBef>
        <a:buClr>
          <a:schemeClr val="accent1"/>
        </a:buClr>
        <a:buFont typeface="Symbol" pitchFamily="18" charset="2"/>
        <a:buChar char="*"/>
        <a:defRPr sz="1050" kern="1200">
          <a:solidFill>
            <a:schemeClr val="tx2"/>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8F3897D-4203-4088-8C7A-12E4CE475E1A}" type="datetimeFigureOut">
              <a:rPr lang="en-US" smtClean="0"/>
              <a:t>12/14/2016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8910386-3DBC-474E-B0F7-7200D9D1E953}" type="slidenum">
              <a:rPr lang="en-US" smtClean="0"/>
              <a:t>‹#›</a:t>
            </a:fld>
            <a:endParaRPr lang="en-US" dirty="0"/>
          </a:p>
        </p:txBody>
      </p:sp>
    </p:spTree>
    <p:extLst>
      <p:ext uri="{BB962C8B-B14F-4D97-AF65-F5344CB8AC3E}">
        <p14:creationId xmlns:p14="http://schemas.microsoft.com/office/powerpoint/2010/main" val="368539317"/>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6"/>
            <a:ext cx="21336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latin typeface="Calibri" pitchFamily="-105" charset="0"/>
              </a:defRPr>
            </a:lvl1pPr>
          </a:lstStyle>
          <a:p>
            <a:fld id="{8C772133-CFD0-6D42-B48C-E06BD7F0EFD2}" type="datetime1">
              <a:rPr lang="en-US"/>
              <a:pPr/>
              <a:t>12/14/2016</a:t>
            </a:fld>
            <a:endParaRPr lang="en-US"/>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itchFamily="-105" charset="0"/>
              </a:defRPr>
            </a:lvl1pPr>
          </a:lstStyle>
          <a:p>
            <a:fld id="{35F759ED-4742-EA40-BBF5-4B24A63CA9E1}" type="slidenum">
              <a:rPr lang="en-US"/>
              <a:pPr/>
              <a:t>‹#›</a:t>
            </a:fld>
            <a:endParaRPr lang="en-US"/>
          </a:p>
        </p:txBody>
      </p:sp>
      <p:pic>
        <p:nvPicPr>
          <p:cNvPr id="2053" name="Picture 6" descr="EDA Blue Interior Page3.jpg"/>
          <p:cNvPicPr>
            <a:picLocks noChangeAspect="1"/>
          </p:cNvPicPr>
          <p:nvPr/>
        </p:nvPicPr>
        <p:blipFill>
          <a:blip r:embed="rId13" cstate="email"/>
          <a:stretch>
            <a:fillRect/>
          </a:stretch>
        </p:blipFill>
        <p:spPr bwMode="auto">
          <a:xfrm>
            <a:off x="0" y="0"/>
            <a:ext cx="9144000" cy="6858000"/>
          </a:xfrm>
          <a:prstGeom prst="rect">
            <a:avLst/>
          </a:prstGeom>
          <a:noFill/>
          <a:ln w="9525">
            <a:noFill/>
            <a:miter lim="800000"/>
            <a:headEnd/>
            <a:tailEnd/>
          </a:ln>
        </p:spPr>
      </p:pic>
      <p:sp>
        <p:nvSpPr>
          <p:cNvPr id="10" name="Date Placeholder 3"/>
          <p:cNvSpPr txBox="1">
            <a:spLocks/>
          </p:cNvSpPr>
          <p:nvPr/>
        </p:nvSpPr>
        <p:spPr>
          <a:xfrm>
            <a:off x="42863" y="6423031"/>
            <a:ext cx="2133600" cy="365125"/>
          </a:xfrm>
          <a:prstGeom prst="rect">
            <a:avLst/>
          </a:prstGeom>
        </p:spPr>
        <p:txBody>
          <a:bodyPr anchor="ctr"/>
          <a:lstStyle>
            <a:lvl1pPr algn="l">
              <a:defRPr sz="800" b="0">
                <a:solidFill>
                  <a:srgbClr val="FFFFFF"/>
                </a:solidFill>
                <a:latin typeface="Georgia"/>
                <a:cs typeface="Georgia"/>
              </a:defRPr>
            </a:lvl1pPr>
          </a:lstStyle>
          <a:p>
            <a:pPr fontAlgn="auto">
              <a:spcBef>
                <a:spcPts val="0"/>
              </a:spcBef>
              <a:spcAft>
                <a:spcPts val="0"/>
              </a:spcAft>
              <a:defRPr/>
            </a:pPr>
            <a:endParaRPr lang="en-US" sz="600" dirty="0">
              <a:ea typeface="+mn-ea"/>
            </a:endParaRPr>
          </a:p>
        </p:txBody>
      </p:sp>
      <p:sp>
        <p:nvSpPr>
          <p:cNvPr id="11" name="Slide Number Placeholder 5"/>
          <p:cNvSpPr txBox="1">
            <a:spLocks/>
          </p:cNvSpPr>
          <p:nvPr/>
        </p:nvSpPr>
        <p:spPr>
          <a:xfrm>
            <a:off x="6964363" y="6430969"/>
            <a:ext cx="2133600" cy="365125"/>
          </a:xfrm>
          <a:prstGeom prst="rect">
            <a:avLst/>
          </a:prstGeom>
        </p:spPr>
        <p:txBody>
          <a:bodyPr anchor="ctr">
            <a:prstTxWarp prst="textNoShape">
              <a:avLst/>
            </a:prstTxWarp>
          </a:bodyPr>
          <a:lstStyle/>
          <a:p>
            <a:pPr algn="r"/>
            <a:fld id="{DFAA39F1-5047-9B44-A4CD-3B553E45D4A8}" type="slidenum">
              <a:rPr lang="en-US" sz="825">
                <a:solidFill>
                  <a:srgbClr val="005A8B"/>
                </a:solidFill>
                <a:latin typeface="Georgia" pitchFamily="-105" charset="0"/>
              </a:rPr>
              <a:pPr algn="r"/>
              <a:t>‹#›</a:t>
            </a:fld>
            <a:endParaRPr lang="en-US" sz="825" dirty="0">
              <a:solidFill>
                <a:srgbClr val="005A8B"/>
              </a:solidFill>
              <a:latin typeface="Georgia" pitchFamily="-105" charset="0"/>
            </a:endParaRPr>
          </a:p>
        </p:txBody>
      </p:sp>
    </p:spTree>
    <p:extLst>
      <p:ext uri="{BB962C8B-B14F-4D97-AF65-F5344CB8AC3E}">
        <p14:creationId xmlns:p14="http://schemas.microsoft.com/office/powerpoint/2010/main" val="138955322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ctr" defTabSz="342892" rtl="0" eaLnBrk="0" fontAlgn="base" hangingPunct="0">
        <a:spcBef>
          <a:spcPct val="0"/>
        </a:spcBef>
        <a:spcAft>
          <a:spcPct val="0"/>
        </a:spcAft>
        <a:defRPr sz="3300" kern="1200">
          <a:solidFill>
            <a:schemeClr val="tx1"/>
          </a:solidFill>
          <a:latin typeface="+mj-lt"/>
          <a:ea typeface="ＭＳ Ｐゴシック" pitchFamily="-109" charset="-128"/>
          <a:cs typeface="ＭＳ Ｐゴシック" pitchFamily="-109" charset="-128"/>
        </a:defRPr>
      </a:lvl1pPr>
      <a:lvl2pPr algn="ctr" defTabSz="342892" rtl="0" eaLnBrk="0" fontAlgn="base" hangingPunct="0">
        <a:spcBef>
          <a:spcPct val="0"/>
        </a:spcBef>
        <a:spcAft>
          <a:spcPct val="0"/>
        </a:spcAft>
        <a:defRPr sz="3300">
          <a:solidFill>
            <a:schemeClr val="tx1"/>
          </a:solidFill>
          <a:latin typeface="Calibri" pitchFamily="34" charset="0"/>
          <a:ea typeface="ＭＳ Ｐゴシック" pitchFamily="-109" charset="-128"/>
          <a:cs typeface="ＭＳ Ｐゴシック" pitchFamily="-109" charset="-128"/>
        </a:defRPr>
      </a:lvl2pPr>
      <a:lvl3pPr algn="ctr" defTabSz="342892" rtl="0" eaLnBrk="0" fontAlgn="base" hangingPunct="0">
        <a:spcBef>
          <a:spcPct val="0"/>
        </a:spcBef>
        <a:spcAft>
          <a:spcPct val="0"/>
        </a:spcAft>
        <a:defRPr sz="3300">
          <a:solidFill>
            <a:schemeClr val="tx1"/>
          </a:solidFill>
          <a:latin typeface="Calibri" pitchFamily="34" charset="0"/>
          <a:ea typeface="ＭＳ Ｐゴシック" pitchFamily="-109" charset="-128"/>
          <a:cs typeface="ＭＳ Ｐゴシック" pitchFamily="-109" charset="-128"/>
        </a:defRPr>
      </a:lvl3pPr>
      <a:lvl4pPr algn="ctr" defTabSz="342892" rtl="0" eaLnBrk="0" fontAlgn="base" hangingPunct="0">
        <a:spcBef>
          <a:spcPct val="0"/>
        </a:spcBef>
        <a:spcAft>
          <a:spcPct val="0"/>
        </a:spcAft>
        <a:defRPr sz="3300">
          <a:solidFill>
            <a:schemeClr val="tx1"/>
          </a:solidFill>
          <a:latin typeface="Calibri" pitchFamily="34" charset="0"/>
          <a:ea typeface="ＭＳ Ｐゴシック" pitchFamily="-109" charset="-128"/>
          <a:cs typeface="ＭＳ Ｐゴシック" pitchFamily="-109" charset="-128"/>
        </a:defRPr>
      </a:lvl4pPr>
      <a:lvl5pPr algn="ctr" defTabSz="342892" rtl="0" eaLnBrk="0" fontAlgn="base" hangingPunct="0">
        <a:spcBef>
          <a:spcPct val="0"/>
        </a:spcBef>
        <a:spcAft>
          <a:spcPct val="0"/>
        </a:spcAft>
        <a:defRPr sz="3300">
          <a:solidFill>
            <a:schemeClr val="tx1"/>
          </a:solidFill>
          <a:latin typeface="Calibri" pitchFamily="34" charset="0"/>
          <a:ea typeface="ＭＳ Ｐゴシック" pitchFamily="-109" charset="-128"/>
          <a:cs typeface="ＭＳ Ｐゴシック" pitchFamily="-109" charset="-128"/>
        </a:defRPr>
      </a:lvl5pPr>
      <a:lvl6pPr marL="342892" algn="ctr" defTabSz="342892" rtl="0" fontAlgn="base">
        <a:spcBef>
          <a:spcPct val="0"/>
        </a:spcBef>
        <a:spcAft>
          <a:spcPct val="0"/>
        </a:spcAft>
        <a:defRPr sz="3300">
          <a:solidFill>
            <a:schemeClr val="tx1"/>
          </a:solidFill>
          <a:latin typeface="Calibri" pitchFamily="34" charset="0"/>
        </a:defRPr>
      </a:lvl6pPr>
      <a:lvl7pPr marL="685783" algn="ctr" defTabSz="342892" rtl="0" fontAlgn="base">
        <a:spcBef>
          <a:spcPct val="0"/>
        </a:spcBef>
        <a:spcAft>
          <a:spcPct val="0"/>
        </a:spcAft>
        <a:defRPr sz="3300">
          <a:solidFill>
            <a:schemeClr val="tx1"/>
          </a:solidFill>
          <a:latin typeface="Calibri" pitchFamily="34" charset="0"/>
        </a:defRPr>
      </a:lvl7pPr>
      <a:lvl8pPr marL="1028675" algn="ctr" defTabSz="342892" rtl="0" fontAlgn="base">
        <a:spcBef>
          <a:spcPct val="0"/>
        </a:spcBef>
        <a:spcAft>
          <a:spcPct val="0"/>
        </a:spcAft>
        <a:defRPr sz="3300">
          <a:solidFill>
            <a:schemeClr val="tx1"/>
          </a:solidFill>
          <a:latin typeface="Calibri" pitchFamily="34" charset="0"/>
        </a:defRPr>
      </a:lvl8pPr>
      <a:lvl9pPr marL="1371566" algn="ctr" defTabSz="342892" rtl="0" fontAlgn="base">
        <a:spcBef>
          <a:spcPct val="0"/>
        </a:spcBef>
        <a:spcAft>
          <a:spcPct val="0"/>
        </a:spcAft>
        <a:defRPr sz="3300">
          <a:solidFill>
            <a:schemeClr val="tx1"/>
          </a:solidFill>
          <a:latin typeface="Calibri" pitchFamily="34" charset="0"/>
        </a:defRPr>
      </a:lvl9pPr>
    </p:titleStyle>
    <p:bodyStyle>
      <a:lvl1pPr marL="257168" indent="-257168" algn="l" defTabSz="342892" rtl="0" eaLnBrk="0" fontAlgn="base" hangingPunct="0">
        <a:spcBef>
          <a:spcPct val="20000"/>
        </a:spcBef>
        <a:spcAft>
          <a:spcPct val="0"/>
        </a:spcAft>
        <a:buFont typeface="Arial" pitchFamily="-105" charset="0"/>
        <a:buChar char="•"/>
        <a:defRPr sz="2400" kern="1200">
          <a:solidFill>
            <a:schemeClr val="tx1"/>
          </a:solidFill>
          <a:latin typeface="+mn-lt"/>
          <a:ea typeface="ＭＳ Ｐゴシック" pitchFamily="-109" charset="-128"/>
          <a:cs typeface="ＭＳ Ｐゴシック" pitchFamily="-109" charset="-128"/>
        </a:defRPr>
      </a:lvl1pPr>
      <a:lvl2pPr marL="557199" indent="-214308" algn="l" defTabSz="342892" rtl="0" eaLnBrk="0" fontAlgn="base" hangingPunct="0">
        <a:spcBef>
          <a:spcPct val="20000"/>
        </a:spcBef>
        <a:spcAft>
          <a:spcPct val="0"/>
        </a:spcAft>
        <a:buFont typeface="Arial" pitchFamily="-105" charset="0"/>
        <a:buChar char="–"/>
        <a:defRPr sz="2100" kern="1200">
          <a:solidFill>
            <a:schemeClr val="tx1"/>
          </a:solidFill>
          <a:latin typeface="+mn-lt"/>
          <a:ea typeface="ＭＳ Ｐゴシック" pitchFamily="-109" charset="-128"/>
          <a:cs typeface="ＭＳ Ｐゴシック"/>
        </a:defRPr>
      </a:lvl2pPr>
      <a:lvl3pPr marL="857228" indent="-171446" algn="l" defTabSz="342892" rtl="0" eaLnBrk="0" fontAlgn="base" hangingPunct="0">
        <a:spcBef>
          <a:spcPct val="20000"/>
        </a:spcBef>
        <a:spcAft>
          <a:spcPct val="0"/>
        </a:spcAft>
        <a:buFont typeface="Arial" pitchFamily="-105" charset="0"/>
        <a:buChar char="•"/>
        <a:defRPr sz="1800" kern="1200">
          <a:solidFill>
            <a:schemeClr val="tx1"/>
          </a:solidFill>
          <a:latin typeface="+mn-lt"/>
          <a:ea typeface="ＭＳ Ｐゴシック" pitchFamily="-109" charset="-128"/>
          <a:cs typeface="ＭＳ Ｐゴシック"/>
        </a:defRPr>
      </a:lvl3pPr>
      <a:lvl4pPr marL="1200120" indent="-171446" algn="l" defTabSz="342892" rtl="0" eaLnBrk="0" fontAlgn="base" hangingPunct="0">
        <a:spcBef>
          <a:spcPct val="20000"/>
        </a:spcBef>
        <a:spcAft>
          <a:spcPct val="0"/>
        </a:spcAft>
        <a:buFont typeface="Arial" pitchFamily="-105" charset="0"/>
        <a:buChar char="–"/>
        <a:defRPr sz="1500" kern="1200">
          <a:solidFill>
            <a:schemeClr val="tx1"/>
          </a:solidFill>
          <a:latin typeface="+mn-lt"/>
          <a:ea typeface="ＭＳ Ｐゴシック" pitchFamily="-109" charset="-128"/>
          <a:cs typeface="ＭＳ Ｐゴシック"/>
        </a:defRPr>
      </a:lvl4pPr>
      <a:lvl5pPr marL="1543012" indent="-171446" algn="l" defTabSz="342892" rtl="0" eaLnBrk="0" fontAlgn="base" hangingPunct="0">
        <a:spcBef>
          <a:spcPct val="20000"/>
        </a:spcBef>
        <a:spcAft>
          <a:spcPct val="0"/>
        </a:spcAft>
        <a:buFont typeface="Arial" pitchFamily="-105" charset="0"/>
        <a:buChar char="»"/>
        <a:defRPr sz="1500" kern="1200">
          <a:solidFill>
            <a:schemeClr val="tx1"/>
          </a:solidFill>
          <a:latin typeface="+mn-lt"/>
          <a:ea typeface="ＭＳ Ｐゴシック" pitchFamily="-109" charset="-128"/>
          <a:cs typeface="ＭＳ Ｐゴシック"/>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89229261-9682-4EFF-A597-A886ADE9739A}" type="datetime1">
              <a:rPr lang="en-US" smtClean="0">
                <a:solidFill>
                  <a:srgbClr val="1F2123"/>
                </a:solidFill>
                <a:latin typeface="Arial" charset="0"/>
              </a:rPr>
              <a:pPr fontAlgn="base">
                <a:spcBef>
                  <a:spcPct val="0"/>
                </a:spcBef>
                <a:spcAft>
                  <a:spcPct val="0"/>
                </a:spcAft>
                <a:defRPr/>
              </a:pPr>
              <a:t>12/14/2016</a:t>
            </a:fld>
            <a:endParaRPr lang="en-US" dirty="0">
              <a:solidFill>
                <a:srgbClr val="1F2123"/>
              </a:solidFill>
              <a:latin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dirty="0">
              <a:solidFill>
                <a:srgbClr val="1F2123"/>
              </a:solidFill>
              <a:latin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347E4FCB-FACB-4086-B3D1-D87C090FECD0}" type="slidenum">
              <a:rPr lang="en-US" smtClean="0">
                <a:solidFill>
                  <a:srgbClr val="1F2123"/>
                </a:solidFill>
                <a:latin typeface="Arial" charset="0"/>
              </a:rPr>
              <a:pPr fontAlgn="base">
                <a:spcBef>
                  <a:spcPct val="0"/>
                </a:spcBef>
                <a:spcAft>
                  <a:spcPct val="0"/>
                </a:spcAft>
                <a:defRPr/>
              </a:pPr>
              <a:t>‹#›</a:t>
            </a:fld>
            <a:endParaRPr lang="en-US" dirty="0">
              <a:solidFill>
                <a:srgbClr val="1F2123"/>
              </a:solidFill>
              <a:latin typeface="Arial" charset="0"/>
            </a:endParaRPr>
          </a:p>
        </p:txBody>
      </p:sp>
    </p:spTree>
    <p:extLst>
      <p:ext uri="{BB962C8B-B14F-4D97-AF65-F5344CB8AC3E}">
        <p14:creationId xmlns:p14="http://schemas.microsoft.com/office/powerpoint/2010/main" val="4086012729"/>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2177799-29C2-49A8-A5FE-38308EF59C85}" type="datetimeFigureOut">
              <a:rPr lang="en-US" smtClean="0"/>
              <a:t>12/14/2016</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F099136-91BF-48C3-AFA7-6F798D373B44}" type="slidenum">
              <a:rPr lang="en-US" smtClean="0"/>
              <a:t>‹#›</a:t>
            </a:fld>
            <a:endParaRPr lang="en-US"/>
          </a:p>
        </p:txBody>
      </p:sp>
    </p:spTree>
    <p:extLst>
      <p:ext uri="{BB962C8B-B14F-4D97-AF65-F5344CB8AC3E}">
        <p14:creationId xmlns:p14="http://schemas.microsoft.com/office/powerpoint/2010/main" val="2783183912"/>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500E254-E2D1-405B-ABB9-824BAEFFAE2D}" type="datetimeFigureOut">
              <a:rPr lang="en-US" smtClean="0">
                <a:solidFill>
                  <a:prstClr val="black">
                    <a:tint val="75000"/>
                  </a:prstClr>
                </a:solidFill>
              </a:rPr>
              <a:pPr/>
              <a:t>12/14/2016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B22F81B-0E86-4317-BA3F-D8569F218D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595240"/>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3735C9-73DF-48C7-A34F-BCC37B9DFA3D}" type="slidenum">
              <a:rPr lang="en-US" smtClean="0"/>
              <a:pPr/>
              <a:t>‹#›</a:t>
            </a:fld>
            <a:endParaRPr lang="en-US"/>
          </a:p>
        </p:txBody>
      </p:sp>
      <p:sp>
        <p:nvSpPr>
          <p:cNvPr id="9" name="Freeform 8"/>
          <p:cNvSpPr/>
          <p:nvPr userDrawn="1"/>
        </p:nvSpPr>
        <p:spPr>
          <a:xfrm rot="16200000">
            <a:off x="-2530801" y="2971989"/>
            <a:ext cx="6921127" cy="1104899"/>
          </a:xfrm>
          <a:custGeom>
            <a:avLst/>
            <a:gdLst>
              <a:gd name="connsiteX0" fmla="*/ 886895 w 10915600"/>
              <a:gd name="connsiteY0" fmla="*/ 180958 h 1947368"/>
              <a:gd name="connsiteX1" fmla="*/ 5705638 w 10915600"/>
              <a:gd name="connsiteY1" fmla="*/ 93872 h 1947368"/>
              <a:gd name="connsiteX2" fmla="*/ 10059923 w 10915600"/>
              <a:gd name="connsiteY2" fmla="*/ 137415 h 1947368"/>
              <a:gd name="connsiteX3" fmla="*/ 10038152 w 10915600"/>
              <a:gd name="connsiteY3" fmla="*/ 1755758 h 1947368"/>
              <a:gd name="connsiteX4" fmla="*/ 894152 w 10915600"/>
              <a:gd name="connsiteY4" fmla="*/ 1741244 h 1947368"/>
              <a:gd name="connsiteX5" fmla="*/ 886895 w 10915600"/>
              <a:gd name="connsiteY5" fmla="*/ 180958 h 1947368"/>
              <a:gd name="connsiteX0" fmla="*/ 770055 w 10798760"/>
              <a:gd name="connsiteY0" fmla="*/ 180958 h 1947368"/>
              <a:gd name="connsiteX1" fmla="*/ 5588798 w 10798760"/>
              <a:gd name="connsiteY1" fmla="*/ 93872 h 1947368"/>
              <a:gd name="connsiteX2" fmla="*/ 9943083 w 10798760"/>
              <a:gd name="connsiteY2" fmla="*/ 137415 h 1947368"/>
              <a:gd name="connsiteX3" fmla="*/ 9921312 w 10798760"/>
              <a:gd name="connsiteY3" fmla="*/ 1755758 h 1947368"/>
              <a:gd name="connsiteX4" fmla="*/ 777312 w 10798760"/>
              <a:gd name="connsiteY4" fmla="*/ 1741244 h 1947368"/>
              <a:gd name="connsiteX5" fmla="*/ 770055 w 10798760"/>
              <a:gd name="connsiteY5" fmla="*/ 180958 h 1947368"/>
              <a:gd name="connsiteX0" fmla="*/ 770055 w 10798760"/>
              <a:gd name="connsiteY0" fmla="*/ 180958 h 1947368"/>
              <a:gd name="connsiteX1" fmla="*/ 5588798 w 10798760"/>
              <a:gd name="connsiteY1" fmla="*/ 93872 h 1947368"/>
              <a:gd name="connsiteX2" fmla="*/ 9943083 w 10798760"/>
              <a:gd name="connsiteY2" fmla="*/ 137415 h 1947368"/>
              <a:gd name="connsiteX3" fmla="*/ 9921312 w 10798760"/>
              <a:gd name="connsiteY3" fmla="*/ 1755758 h 1947368"/>
              <a:gd name="connsiteX4" fmla="*/ 777312 w 10798760"/>
              <a:gd name="connsiteY4" fmla="*/ 1741244 h 1947368"/>
              <a:gd name="connsiteX5" fmla="*/ 770055 w 10798760"/>
              <a:gd name="connsiteY5" fmla="*/ 180958 h 1947368"/>
              <a:gd name="connsiteX0" fmla="*/ 670079 w 10698784"/>
              <a:gd name="connsiteY0" fmla="*/ 180958 h 1947368"/>
              <a:gd name="connsiteX1" fmla="*/ 5488822 w 10698784"/>
              <a:gd name="connsiteY1" fmla="*/ 93872 h 1947368"/>
              <a:gd name="connsiteX2" fmla="*/ 9843107 w 10698784"/>
              <a:gd name="connsiteY2" fmla="*/ 137415 h 1947368"/>
              <a:gd name="connsiteX3" fmla="*/ 9821336 w 10698784"/>
              <a:gd name="connsiteY3" fmla="*/ 1755758 h 1947368"/>
              <a:gd name="connsiteX4" fmla="*/ 677336 w 10698784"/>
              <a:gd name="connsiteY4" fmla="*/ 1741244 h 1947368"/>
              <a:gd name="connsiteX5" fmla="*/ 670079 w 10698784"/>
              <a:gd name="connsiteY5" fmla="*/ 180958 h 1947368"/>
              <a:gd name="connsiteX0" fmla="*/ 670079 w 10698784"/>
              <a:gd name="connsiteY0" fmla="*/ 180958 h 1947368"/>
              <a:gd name="connsiteX1" fmla="*/ 5488822 w 10698784"/>
              <a:gd name="connsiteY1" fmla="*/ 93872 h 1947368"/>
              <a:gd name="connsiteX2" fmla="*/ 9843107 w 10698784"/>
              <a:gd name="connsiteY2" fmla="*/ 137415 h 1947368"/>
              <a:gd name="connsiteX3" fmla="*/ 9821336 w 10698784"/>
              <a:gd name="connsiteY3" fmla="*/ 1755758 h 1947368"/>
              <a:gd name="connsiteX4" fmla="*/ 677336 w 10698784"/>
              <a:gd name="connsiteY4" fmla="*/ 1741244 h 1947368"/>
              <a:gd name="connsiteX5" fmla="*/ 670079 w 10698784"/>
              <a:gd name="connsiteY5" fmla="*/ 180958 h 1947368"/>
              <a:gd name="connsiteX0" fmla="*/ 0 w 10028705"/>
              <a:gd name="connsiteY0" fmla="*/ 180958 h 1947368"/>
              <a:gd name="connsiteX1" fmla="*/ 4818743 w 10028705"/>
              <a:gd name="connsiteY1" fmla="*/ 93872 h 1947368"/>
              <a:gd name="connsiteX2" fmla="*/ 9173028 w 10028705"/>
              <a:gd name="connsiteY2" fmla="*/ 137415 h 1947368"/>
              <a:gd name="connsiteX3" fmla="*/ 9151257 w 10028705"/>
              <a:gd name="connsiteY3" fmla="*/ 1755758 h 1947368"/>
              <a:gd name="connsiteX4" fmla="*/ 7257 w 10028705"/>
              <a:gd name="connsiteY4" fmla="*/ 1741244 h 1947368"/>
              <a:gd name="connsiteX5" fmla="*/ 0 w 10028705"/>
              <a:gd name="connsiteY5" fmla="*/ 180958 h 1947368"/>
              <a:gd name="connsiteX0" fmla="*/ 0 w 10028705"/>
              <a:gd name="connsiteY0" fmla="*/ 180958 h 1872714"/>
              <a:gd name="connsiteX1" fmla="*/ 4818743 w 10028705"/>
              <a:gd name="connsiteY1" fmla="*/ 93872 h 1872714"/>
              <a:gd name="connsiteX2" fmla="*/ 9173028 w 10028705"/>
              <a:gd name="connsiteY2" fmla="*/ 137415 h 1872714"/>
              <a:gd name="connsiteX3" fmla="*/ 9151257 w 10028705"/>
              <a:gd name="connsiteY3" fmla="*/ 1755758 h 1872714"/>
              <a:gd name="connsiteX4" fmla="*/ 7257 w 10028705"/>
              <a:gd name="connsiteY4" fmla="*/ 1741244 h 1872714"/>
              <a:gd name="connsiteX5" fmla="*/ 0 w 10028705"/>
              <a:gd name="connsiteY5" fmla="*/ 180958 h 1872714"/>
              <a:gd name="connsiteX0" fmla="*/ 0 w 10028705"/>
              <a:gd name="connsiteY0" fmla="*/ 180958 h 1872714"/>
              <a:gd name="connsiteX1" fmla="*/ 4818743 w 10028705"/>
              <a:gd name="connsiteY1" fmla="*/ 93872 h 1872714"/>
              <a:gd name="connsiteX2" fmla="*/ 9173028 w 10028705"/>
              <a:gd name="connsiteY2" fmla="*/ 137415 h 1872714"/>
              <a:gd name="connsiteX3" fmla="*/ 9151257 w 10028705"/>
              <a:gd name="connsiteY3" fmla="*/ 1755758 h 1872714"/>
              <a:gd name="connsiteX4" fmla="*/ 7257 w 10028705"/>
              <a:gd name="connsiteY4" fmla="*/ 1741244 h 1872714"/>
              <a:gd name="connsiteX5" fmla="*/ 0 w 10028705"/>
              <a:gd name="connsiteY5" fmla="*/ 180958 h 1872714"/>
              <a:gd name="connsiteX0" fmla="*/ 0 w 10028705"/>
              <a:gd name="connsiteY0" fmla="*/ 180958 h 1756025"/>
              <a:gd name="connsiteX1" fmla="*/ 4818743 w 10028705"/>
              <a:gd name="connsiteY1" fmla="*/ 93872 h 1756025"/>
              <a:gd name="connsiteX2" fmla="*/ 9173028 w 10028705"/>
              <a:gd name="connsiteY2" fmla="*/ 137415 h 1756025"/>
              <a:gd name="connsiteX3" fmla="*/ 9151257 w 10028705"/>
              <a:gd name="connsiteY3" fmla="*/ 1755758 h 1756025"/>
              <a:gd name="connsiteX4" fmla="*/ 7257 w 10028705"/>
              <a:gd name="connsiteY4" fmla="*/ 1741244 h 1756025"/>
              <a:gd name="connsiteX5" fmla="*/ 0 w 10028705"/>
              <a:gd name="connsiteY5" fmla="*/ 180958 h 1756025"/>
              <a:gd name="connsiteX0" fmla="*/ 0 w 9488658"/>
              <a:gd name="connsiteY0" fmla="*/ 180958 h 1756025"/>
              <a:gd name="connsiteX1" fmla="*/ 4818743 w 9488658"/>
              <a:gd name="connsiteY1" fmla="*/ 93872 h 1756025"/>
              <a:gd name="connsiteX2" fmla="*/ 9173028 w 9488658"/>
              <a:gd name="connsiteY2" fmla="*/ 137415 h 1756025"/>
              <a:gd name="connsiteX3" fmla="*/ 9151257 w 9488658"/>
              <a:gd name="connsiteY3" fmla="*/ 1755758 h 1756025"/>
              <a:gd name="connsiteX4" fmla="*/ 7257 w 9488658"/>
              <a:gd name="connsiteY4" fmla="*/ 1741244 h 1756025"/>
              <a:gd name="connsiteX5" fmla="*/ 0 w 9488658"/>
              <a:gd name="connsiteY5" fmla="*/ 180958 h 1756025"/>
              <a:gd name="connsiteX0" fmla="*/ 0 w 9488658"/>
              <a:gd name="connsiteY0" fmla="*/ 180958 h 1756025"/>
              <a:gd name="connsiteX1" fmla="*/ 4818743 w 9488658"/>
              <a:gd name="connsiteY1" fmla="*/ 93872 h 1756025"/>
              <a:gd name="connsiteX2" fmla="*/ 9173028 w 9488658"/>
              <a:gd name="connsiteY2" fmla="*/ 137415 h 1756025"/>
              <a:gd name="connsiteX3" fmla="*/ 9151257 w 9488658"/>
              <a:gd name="connsiteY3" fmla="*/ 1755758 h 1756025"/>
              <a:gd name="connsiteX4" fmla="*/ 7257 w 9488658"/>
              <a:gd name="connsiteY4" fmla="*/ 1741244 h 1756025"/>
              <a:gd name="connsiteX5" fmla="*/ 0 w 9488658"/>
              <a:gd name="connsiteY5" fmla="*/ 180958 h 1756025"/>
              <a:gd name="connsiteX0" fmla="*/ 0 w 9173028"/>
              <a:gd name="connsiteY0" fmla="*/ 180958 h 1756025"/>
              <a:gd name="connsiteX1" fmla="*/ 4818743 w 9173028"/>
              <a:gd name="connsiteY1" fmla="*/ 93872 h 1756025"/>
              <a:gd name="connsiteX2" fmla="*/ 9173028 w 9173028"/>
              <a:gd name="connsiteY2" fmla="*/ 137415 h 1756025"/>
              <a:gd name="connsiteX3" fmla="*/ 9151257 w 9173028"/>
              <a:gd name="connsiteY3" fmla="*/ 1755758 h 1756025"/>
              <a:gd name="connsiteX4" fmla="*/ 7257 w 9173028"/>
              <a:gd name="connsiteY4" fmla="*/ 1741244 h 1756025"/>
              <a:gd name="connsiteX5" fmla="*/ 0 w 9173028"/>
              <a:gd name="connsiteY5" fmla="*/ 180958 h 1756025"/>
              <a:gd name="connsiteX0" fmla="*/ 0 w 9173028"/>
              <a:gd name="connsiteY0" fmla="*/ 389689 h 1964756"/>
              <a:gd name="connsiteX1" fmla="*/ 4818743 w 9173028"/>
              <a:gd name="connsiteY1" fmla="*/ 302603 h 1964756"/>
              <a:gd name="connsiteX2" fmla="*/ 9173028 w 9173028"/>
              <a:gd name="connsiteY2" fmla="*/ 346146 h 1964756"/>
              <a:gd name="connsiteX3" fmla="*/ 9151257 w 9173028"/>
              <a:gd name="connsiteY3" fmla="*/ 1964489 h 1964756"/>
              <a:gd name="connsiteX4" fmla="*/ 7257 w 9173028"/>
              <a:gd name="connsiteY4" fmla="*/ 1949975 h 1964756"/>
              <a:gd name="connsiteX5" fmla="*/ 0 w 9173028"/>
              <a:gd name="connsiteY5" fmla="*/ 389689 h 1964756"/>
              <a:gd name="connsiteX0" fmla="*/ 0 w 9173028"/>
              <a:gd name="connsiteY0" fmla="*/ 426682 h 2001749"/>
              <a:gd name="connsiteX1" fmla="*/ 4818743 w 9173028"/>
              <a:gd name="connsiteY1" fmla="*/ 339596 h 2001749"/>
              <a:gd name="connsiteX2" fmla="*/ 9173028 w 9173028"/>
              <a:gd name="connsiteY2" fmla="*/ 383139 h 2001749"/>
              <a:gd name="connsiteX3" fmla="*/ 9151257 w 9173028"/>
              <a:gd name="connsiteY3" fmla="*/ 2001482 h 2001749"/>
              <a:gd name="connsiteX4" fmla="*/ 7257 w 9173028"/>
              <a:gd name="connsiteY4" fmla="*/ 1986968 h 2001749"/>
              <a:gd name="connsiteX5" fmla="*/ 0 w 9173028"/>
              <a:gd name="connsiteY5" fmla="*/ 426682 h 2001749"/>
              <a:gd name="connsiteX0" fmla="*/ 0 w 9173028"/>
              <a:gd name="connsiteY0" fmla="*/ 426682 h 2001749"/>
              <a:gd name="connsiteX1" fmla="*/ 4818743 w 9173028"/>
              <a:gd name="connsiteY1" fmla="*/ 339596 h 2001749"/>
              <a:gd name="connsiteX2" fmla="*/ 9173028 w 9173028"/>
              <a:gd name="connsiteY2" fmla="*/ 383139 h 2001749"/>
              <a:gd name="connsiteX3" fmla="*/ 9151257 w 9173028"/>
              <a:gd name="connsiteY3" fmla="*/ 2001482 h 2001749"/>
              <a:gd name="connsiteX4" fmla="*/ 7257 w 9173028"/>
              <a:gd name="connsiteY4" fmla="*/ 1986968 h 2001749"/>
              <a:gd name="connsiteX5" fmla="*/ 0 w 9173028"/>
              <a:gd name="connsiteY5" fmla="*/ 426682 h 2001749"/>
              <a:gd name="connsiteX0" fmla="*/ 0 w 9173028"/>
              <a:gd name="connsiteY0" fmla="*/ 453487 h 2028554"/>
              <a:gd name="connsiteX1" fmla="*/ 4818743 w 9173028"/>
              <a:gd name="connsiteY1" fmla="*/ 366401 h 2028554"/>
              <a:gd name="connsiteX2" fmla="*/ 9173028 w 9173028"/>
              <a:gd name="connsiteY2" fmla="*/ 409944 h 2028554"/>
              <a:gd name="connsiteX3" fmla="*/ 9151257 w 9173028"/>
              <a:gd name="connsiteY3" fmla="*/ 2028287 h 2028554"/>
              <a:gd name="connsiteX4" fmla="*/ 7257 w 9173028"/>
              <a:gd name="connsiteY4" fmla="*/ 2013773 h 2028554"/>
              <a:gd name="connsiteX5" fmla="*/ 0 w 9173028"/>
              <a:gd name="connsiteY5" fmla="*/ 453487 h 2028554"/>
              <a:gd name="connsiteX0" fmla="*/ 0 w 9173028"/>
              <a:gd name="connsiteY0" fmla="*/ 453487 h 2028554"/>
              <a:gd name="connsiteX1" fmla="*/ 4818743 w 9173028"/>
              <a:gd name="connsiteY1" fmla="*/ 366401 h 2028554"/>
              <a:gd name="connsiteX2" fmla="*/ 9173028 w 9173028"/>
              <a:gd name="connsiteY2" fmla="*/ 409944 h 2028554"/>
              <a:gd name="connsiteX3" fmla="*/ 9151257 w 9173028"/>
              <a:gd name="connsiteY3" fmla="*/ 2028287 h 2028554"/>
              <a:gd name="connsiteX4" fmla="*/ 7257 w 9173028"/>
              <a:gd name="connsiteY4" fmla="*/ 2013773 h 2028554"/>
              <a:gd name="connsiteX5" fmla="*/ 0 w 9173028"/>
              <a:gd name="connsiteY5" fmla="*/ 453487 h 2028554"/>
              <a:gd name="connsiteX0" fmla="*/ 0 w 9173028"/>
              <a:gd name="connsiteY0" fmla="*/ 453487 h 2028554"/>
              <a:gd name="connsiteX1" fmla="*/ 4818743 w 9173028"/>
              <a:gd name="connsiteY1" fmla="*/ 366401 h 2028554"/>
              <a:gd name="connsiteX2" fmla="*/ 9173028 w 9173028"/>
              <a:gd name="connsiteY2" fmla="*/ 409944 h 2028554"/>
              <a:gd name="connsiteX3" fmla="*/ 9151257 w 9173028"/>
              <a:gd name="connsiteY3" fmla="*/ 2028287 h 2028554"/>
              <a:gd name="connsiteX4" fmla="*/ 7257 w 9173028"/>
              <a:gd name="connsiteY4" fmla="*/ 2013773 h 2028554"/>
              <a:gd name="connsiteX5" fmla="*/ 0 w 9173028"/>
              <a:gd name="connsiteY5" fmla="*/ 453487 h 2028554"/>
              <a:gd name="connsiteX0" fmla="*/ 0 w 9173028"/>
              <a:gd name="connsiteY0" fmla="*/ 388713 h 1963780"/>
              <a:gd name="connsiteX1" fmla="*/ 4818743 w 9173028"/>
              <a:gd name="connsiteY1" fmla="*/ 301627 h 1963780"/>
              <a:gd name="connsiteX2" fmla="*/ 9173028 w 9173028"/>
              <a:gd name="connsiteY2" fmla="*/ 345170 h 1963780"/>
              <a:gd name="connsiteX3" fmla="*/ 9151257 w 9173028"/>
              <a:gd name="connsiteY3" fmla="*/ 1963513 h 1963780"/>
              <a:gd name="connsiteX4" fmla="*/ 7257 w 9173028"/>
              <a:gd name="connsiteY4" fmla="*/ 1948999 h 1963780"/>
              <a:gd name="connsiteX5" fmla="*/ 0 w 9173028"/>
              <a:gd name="connsiteY5" fmla="*/ 388713 h 1963780"/>
              <a:gd name="connsiteX0" fmla="*/ 0 w 9173028"/>
              <a:gd name="connsiteY0" fmla="*/ 358298 h 1933365"/>
              <a:gd name="connsiteX1" fmla="*/ 4818743 w 9173028"/>
              <a:gd name="connsiteY1" fmla="*/ 271212 h 1933365"/>
              <a:gd name="connsiteX2" fmla="*/ 9173028 w 9173028"/>
              <a:gd name="connsiteY2" fmla="*/ 314755 h 1933365"/>
              <a:gd name="connsiteX3" fmla="*/ 9151257 w 9173028"/>
              <a:gd name="connsiteY3" fmla="*/ 1933098 h 1933365"/>
              <a:gd name="connsiteX4" fmla="*/ 7257 w 9173028"/>
              <a:gd name="connsiteY4" fmla="*/ 1918584 h 1933365"/>
              <a:gd name="connsiteX5" fmla="*/ 0 w 9173028"/>
              <a:gd name="connsiteY5" fmla="*/ 358298 h 1933365"/>
              <a:gd name="connsiteX0" fmla="*/ 0 w 9173028"/>
              <a:gd name="connsiteY0" fmla="*/ 370896 h 1945963"/>
              <a:gd name="connsiteX1" fmla="*/ 4818743 w 9173028"/>
              <a:gd name="connsiteY1" fmla="*/ 283810 h 1945963"/>
              <a:gd name="connsiteX2" fmla="*/ 9173028 w 9173028"/>
              <a:gd name="connsiteY2" fmla="*/ 327353 h 1945963"/>
              <a:gd name="connsiteX3" fmla="*/ 9151257 w 9173028"/>
              <a:gd name="connsiteY3" fmla="*/ 1945696 h 1945963"/>
              <a:gd name="connsiteX4" fmla="*/ 7257 w 9173028"/>
              <a:gd name="connsiteY4" fmla="*/ 1931182 h 1945963"/>
              <a:gd name="connsiteX5" fmla="*/ 0 w 9173028"/>
              <a:gd name="connsiteY5" fmla="*/ 370896 h 1945963"/>
              <a:gd name="connsiteX0" fmla="*/ 0 w 9173028"/>
              <a:gd name="connsiteY0" fmla="*/ 403197 h 1978264"/>
              <a:gd name="connsiteX1" fmla="*/ 4818743 w 9173028"/>
              <a:gd name="connsiteY1" fmla="*/ 316111 h 1978264"/>
              <a:gd name="connsiteX2" fmla="*/ 9173028 w 9173028"/>
              <a:gd name="connsiteY2" fmla="*/ 359654 h 1978264"/>
              <a:gd name="connsiteX3" fmla="*/ 9151257 w 9173028"/>
              <a:gd name="connsiteY3" fmla="*/ 1977997 h 1978264"/>
              <a:gd name="connsiteX4" fmla="*/ 7257 w 9173028"/>
              <a:gd name="connsiteY4" fmla="*/ 1963483 h 1978264"/>
              <a:gd name="connsiteX5" fmla="*/ 0 w 9173028"/>
              <a:gd name="connsiteY5" fmla="*/ 403197 h 1978264"/>
              <a:gd name="connsiteX0" fmla="*/ 0 w 9173028"/>
              <a:gd name="connsiteY0" fmla="*/ 403197 h 1978264"/>
              <a:gd name="connsiteX1" fmla="*/ 4818743 w 9173028"/>
              <a:gd name="connsiteY1" fmla="*/ 316111 h 1978264"/>
              <a:gd name="connsiteX2" fmla="*/ 9173028 w 9173028"/>
              <a:gd name="connsiteY2" fmla="*/ 359654 h 1978264"/>
              <a:gd name="connsiteX3" fmla="*/ 9151257 w 9173028"/>
              <a:gd name="connsiteY3" fmla="*/ 1977997 h 1978264"/>
              <a:gd name="connsiteX4" fmla="*/ 7257 w 9173028"/>
              <a:gd name="connsiteY4" fmla="*/ 1963483 h 1978264"/>
              <a:gd name="connsiteX5" fmla="*/ 0 w 9173028"/>
              <a:gd name="connsiteY5" fmla="*/ 403197 h 1978264"/>
              <a:gd name="connsiteX0" fmla="*/ 16635 w 9167891"/>
              <a:gd name="connsiteY0" fmla="*/ 206703 h 1905142"/>
              <a:gd name="connsiteX1" fmla="*/ 4813606 w 9167891"/>
              <a:gd name="connsiteY1" fmla="*/ 242989 h 1905142"/>
              <a:gd name="connsiteX2" fmla="*/ 9167891 w 9167891"/>
              <a:gd name="connsiteY2" fmla="*/ 286532 h 1905142"/>
              <a:gd name="connsiteX3" fmla="*/ 9146120 w 9167891"/>
              <a:gd name="connsiteY3" fmla="*/ 1904875 h 1905142"/>
              <a:gd name="connsiteX4" fmla="*/ 2120 w 9167891"/>
              <a:gd name="connsiteY4" fmla="*/ 1890361 h 1905142"/>
              <a:gd name="connsiteX5" fmla="*/ 16635 w 9167891"/>
              <a:gd name="connsiteY5" fmla="*/ 206703 h 1905142"/>
              <a:gd name="connsiteX0" fmla="*/ 16635 w 9167891"/>
              <a:gd name="connsiteY0" fmla="*/ 165450 h 1863889"/>
              <a:gd name="connsiteX1" fmla="*/ 5024064 w 9167891"/>
              <a:gd name="connsiteY1" fmla="*/ 375907 h 1863889"/>
              <a:gd name="connsiteX2" fmla="*/ 9167891 w 9167891"/>
              <a:gd name="connsiteY2" fmla="*/ 245279 h 1863889"/>
              <a:gd name="connsiteX3" fmla="*/ 9146120 w 9167891"/>
              <a:gd name="connsiteY3" fmla="*/ 1863622 h 1863889"/>
              <a:gd name="connsiteX4" fmla="*/ 2120 w 9167891"/>
              <a:gd name="connsiteY4" fmla="*/ 1849108 h 1863889"/>
              <a:gd name="connsiteX5" fmla="*/ 16635 w 9167891"/>
              <a:gd name="connsiteY5" fmla="*/ 165450 h 1863889"/>
              <a:gd name="connsiteX0" fmla="*/ 16635 w 9167891"/>
              <a:gd name="connsiteY0" fmla="*/ 232588 h 1931027"/>
              <a:gd name="connsiteX1" fmla="*/ 5024064 w 9167891"/>
              <a:gd name="connsiteY1" fmla="*/ 443045 h 1931027"/>
              <a:gd name="connsiteX2" fmla="*/ 9167891 w 9167891"/>
              <a:gd name="connsiteY2" fmla="*/ 312417 h 1931027"/>
              <a:gd name="connsiteX3" fmla="*/ 9146120 w 9167891"/>
              <a:gd name="connsiteY3" fmla="*/ 1930760 h 1931027"/>
              <a:gd name="connsiteX4" fmla="*/ 2120 w 9167891"/>
              <a:gd name="connsiteY4" fmla="*/ 1916246 h 1931027"/>
              <a:gd name="connsiteX5" fmla="*/ 16635 w 9167891"/>
              <a:gd name="connsiteY5" fmla="*/ 232588 h 1931027"/>
              <a:gd name="connsiteX0" fmla="*/ 16635 w 9167891"/>
              <a:gd name="connsiteY0" fmla="*/ 232588 h 1931027"/>
              <a:gd name="connsiteX1" fmla="*/ 5024064 w 9167891"/>
              <a:gd name="connsiteY1" fmla="*/ 443045 h 1931027"/>
              <a:gd name="connsiteX2" fmla="*/ 9167891 w 9167891"/>
              <a:gd name="connsiteY2" fmla="*/ 312417 h 1931027"/>
              <a:gd name="connsiteX3" fmla="*/ 9146120 w 9167891"/>
              <a:gd name="connsiteY3" fmla="*/ 1930760 h 1931027"/>
              <a:gd name="connsiteX4" fmla="*/ 2120 w 9167891"/>
              <a:gd name="connsiteY4" fmla="*/ 1916246 h 1931027"/>
              <a:gd name="connsiteX5" fmla="*/ 16635 w 9167891"/>
              <a:gd name="connsiteY5" fmla="*/ 232588 h 1931027"/>
              <a:gd name="connsiteX0" fmla="*/ 16635 w 9167891"/>
              <a:gd name="connsiteY0" fmla="*/ 111406 h 1809845"/>
              <a:gd name="connsiteX1" fmla="*/ 5024064 w 9167891"/>
              <a:gd name="connsiteY1" fmla="*/ 321863 h 1809845"/>
              <a:gd name="connsiteX2" fmla="*/ 9167891 w 9167891"/>
              <a:gd name="connsiteY2" fmla="*/ 191235 h 1809845"/>
              <a:gd name="connsiteX3" fmla="*/ 9146120 w 9167891"/>
              <a:gd name="connsiteY3" fmla="*/ 1809578 h 1809845"/>
              <a:gd name="connsiteX4" fmla="*/ 2120 w 9167891"/>
              <a:gd name="connsiteY4" fmla="*/ 1795064 h 1809845"/>
              <a:gd name="connsiteX5" fmla="*/ 16635 w 9167891"/>
              <a:gd name="connsiteY5" fmla="*/ 111406 h 1809845"/>
              <a:gd name="connsiteX0" fmla="*/ 16635 w 9167891"/>
              <a:gd name="connsiteY0" fmla="*/ 109413 h 1807852"/>
              <a:gd name="connsiteX1" fmla="*/ 5024064 w 9167891"/>
              <a:gd name="connsiteY1" fmla="*/ 319870 h 1807852"/>
              <a:gd name="connsiteX2" fmla="*/ 9167891 w 9167891"/>
              <a:gd name="connsiteY2" fmla="*/ 189242 h 1807852"/>
              <a:gd name="connsiteX3" fmla="*/ 9146120 w 9167891"/>
              <a:gd name="connsiteY3" fmla="*/ 1807585 h 1807852"/>
              <a:gd name="connsiteX4" fmla="*/ 2120 w 9167891"/>
              <a:gd name="connsiteY4" fmla="*/ 1793071 h 1807852"/>
              <a:gd name="connsiteX5" fmla="*/ 16635 w 9167891"/>
              <a:gd name="connsiteY5" fmla="*/ 109413 h 1807852"/>
              <a:gd name="connsiteX0" fmla="*/ 16635 w 9167891"/>
              <a:gd name="connsiteY0" fmla="*/ 115457 h 1813896"/>
              <a:gd name="connsiteX1" fmla="*/ 5024064 w 9167891"/>
              <a:gd name="connsiteY1" fmla="*/ 325914 h 1813896"/>
              <a:gd name="connsiteX2" fmla="*/ 9167891 w 9167891"/>
              <a:gd name="connsiteY2" fmla="*/ 195286 h 1813896"/>
              <a:gd name="connsiteX3" fmla="*/ 9146120 w 9167891"/>
              <a:gd name="connsiteY3" fmla="*/ 1813629 h 1813896"/>
              <a:gd name="connsiteX4" fmla="*/ 2120 w 9167891"/>
              <a:gd name="connsiteY4" fmla="*/ 1799115 h 1813896"/>
              <a:gd name="connsiteX5" fmla="*/ 16635 w 9167891"/>
              <a:gd name="connsiteY5" fmla="*/ 115457 h 1813896"/>
              <a:gd name="connsiteX0" fmla="*/ 16635 w 9167891"/>
              <a:gd name="connsiteY0" fmla="*/ 111406 h 1809845"/>
              <a:gd name="connsiteX1" fmla="*/ 5024064 w 9167891"/>
              <a:gd name="connsiteY1" fmla="*/ 321863 h 1809845"/>
              <a:gd name="connsiteX2" fmla="*/ 9167891 w 9167891"/>
              <a:gd name="connsiteY2" fmla="*/ 191235 h 1809845"/>
              <a:gd name="connsiteX3" fmla="*/ 9146120 w 9167891"/>
              <a:gd name="connsiteY3" fmla="*/ 1809578 h 1809845"/>
              <a:gd name="connsiteX4" fmla="*/ 2120 w 9167891"/>
              <a:gd name="connsiteY4" fmla="*/ 1795064 h 1809845"/>
              <a:gd name="connsiteX5" fmla="*/ 16635 w 9167891"/>
              <a:gd name="connsiteY5" fmla="*/ 111406 h 1809845"/>
              <a:gd name="connsiteX0" fmla="*/ 16635 w 9167891"/>
              <a:gd name="connsiteY0" fmla="*/ 111406 h 1809845"/>
              <a:gd name="connsiteX1" fmla="*/ 5024064 w 9167891"/>
              <a:gd name="connsiteY1" fmla="*/ 321863 h 1809845"/>
              <a:gd name="connsiteX2" fmla="*/ 9167891 w 9167891"/>
              <a:gd name="connsiteY2" fmla="*/ 191235 h 1809845"/>
              <a:gd name="connsiteX3" fmla="*/ 9146120 w 9167891"/>
              <a:gd name="connsiteY3" fmla="*/ 1809578 h 1809845"/>
              <a:gd name="connsiteX4" fmla="*/ 2120 w 9167891"/>
              <a:gd name="connsiteY4" fmla="*/ 1795064 h 1809845"/>
              <a:gd name="connsiteX5" fmla="*/ 16635 w 9167891"/>
              <a:gd name="connsiteY5" fmla="*/ 111406 h 1809845"/>
              <a:gd name="connsiteX0" fmla="*/ 16635 w 9167891"/>
              <a:gd name="connsiteY0" fmla="*/ 133603 h 1832042"/>
              <a:gd name="connsiteX1" fmla="*/ 5024064 w 9167891"/>
              <a:gd name="connsiteY1" fmla="*/ 344060 h 1832042"/>
              <a:gd name="connsiteX2" fmla="*/ 9167891 w 9167891"/>
              <a:gd name="connsiteY2" fmla="*/ 213432 h 1832042"/>
              <a:gd name="connsiteX3" fmla="*/ 9146120 w 9167891"/>
              <a:gd name="connsiteY3" fmla="*/ 1831775 h 1832042"/>
              <a:gd name="connsiteX4" fmla="*/ 2120 w 9167891"/>
              <a:gd name="connsiteY4" fmla="*/ 1817261 h 1832042"/>
              <a:gd name="connsiteX5" fmla="*/ 16635 w 9167891"/>
              <a:gd name="connsiteY5" fmla="*/ 133603 h 1832042"/>
              <a:gd name="connsiteX0" fmla="*/ 16635 w 9167891"/>
              <a:gd name="connsiteY0" fmla="*/ 136781 h 1835220"/>
              <a:gd name="connsiteX1" fmla="*/ 5024064 w 9167891"/>
              <a:gd name="connsiteY1" fmla="*/ 347238 h 1835220"/>
              <a:gd name="connsiteX2" fmla="*/ 9167891 w 9167891"/>
              <a:gd name="connsiteY2" fmla="*/ 216610 h 1835220"/>
              <a:gd name="connsiteX3" fmla="*/ 9146120 w 9167891"/>
              <a:gd name="connsiteY3" fmla="*/ 1834953 h 1835220"/>
              <a:gd name="connsiteX4" fmla="*/ 2120 w 9167891"/>
              <a:gd name="connsiteY4" fmla="*/ 1820439 h 1835220"/>
              <a:gd name="connsiteX5" fmla="*/ 16635 w 9167891"/>
              <a:gd name="connsiteY5" fmla="*/ 136781 h 183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7891" h="1835220">
                <a:moveTo>
                  <a:pt x="16635" y="136781"/>
                </a:moveTo>
                <a:cubicBezTo>
                  <a:pt x="1725692" y="442791"/>
                  <a:pt x="3571426" y="645990"/>
                  <a:pt x="5024064" y="347238"/>
                </a:cubicBezTo>
                <a:cubicBezTo>
                  <a:pt x="6476702" y="48486"/>
                  <a:pt x="7531406" y="-191001"/>
                  <a:pt x="9167891" y="216610"/>
                </a:cubicBezTo>
                <a:cubicBezTo>
                  <a:pt x="9157006" y="304906"/>
                  <a:pt x="9147290" y="1833119"/>
                  <a:pt x="9146120" y="1834953"/>
                </a:cubicBezTo>
                <a:cubicBezTo>
                  <a:pt x="9130201" y="1836787"/>
                  <a:pt x="-299" y="1828906"/>
                  <a:pt x="2120" y="1820439"/>
                </a:cubicBezTo>
                <a:cubicBezTo>
                  <a:pt x="-7751" y="1838191"/>
                  <a:pt x="20264" y="229914"/>
                  <a:pt x="16635" y="136781"/>
                </a:cubicBezTo>
                <a:close/>
              </a:path>
            </a:pathLst>
          </a:custGeom>
          <a:solidFill>
            <a:srgbClr val="1B3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reeform 7"/>
          <p:cNvSpPr/>
          <p:nvPr userDrawn="1"/>
        </p:nvSpPr>
        <p:spPr>
          <a:xfrm rot="16200000">
            <a:off x="-2455928" y="2928871"/>
            <a:ext cx="6978727" cy="1133529"/>
          </a:xfrm>
          <a:custGeom>
            <a:avLst/>
            <a:gdLst>
              <a:gd name="connsiteX0" fmla="*/ 886895 w 10915600"/>
              <a:gd name="connsiteY0" fmla="*/ 180958 h 1947368"/>
              <a:gd name="connsiteX1" fmla="*/ 5705638 w 10915600"/>
              <a:gd name="connsiteY1" fmla="*/ 93872 h 1947368"/>
              <a:gd name="connsiteX2" fmla="*/ 10059923 w 10915600"/>
              <a:gd name="connsiteY2" fmla="*/ 137415 h 1947368"/>
              <a:gd name="connsiteX3" fmla="*/ 10038152 w 10915600"/>
              <a:gd name="connsiteY3" fmla="*/ 1755758 h 1947368"/>
              <a:gd name="connsiteX4" fmla="*/ 894152 w 10915600"/>
              <a:gd name="connsiteY4" fmla="*/ 1741244 h 1947368"/>
              <a:gd name="connsiteX5" fmla="*/ 886895 w 10915600"/>
              <a:gd name="connsiteY5" fmla="*/ 180958 h 1947368"/>
              <a:gd name="connsiteX0" fmla="*/ 770055 w 10798760"/>
              <a:gd name="connsiteY0" fmla="*/ 180958 h 1947368"/>
              <a:gd name="connsiteX1" fmla="*/ 5588798 w 10798760"/>
              <a:gd name="connsiteY1" fmla="*/ 93872 h 1947368"/>
              <a:gd name="connsiteX2" fmla="*/ 9943083 w 10798760"/>
              <a:gd name="connsiteY2" fmla="*/ 137415 h 1947368"/>
              <a:gd name="connsiteX3" fmla="*/ 9921312 w 10798760"/>
              <a:gd name="connsiteY3" fmla="*/ 1755758 h 1947368"/>
              <a:gd name="connsiteX4" fmla="*/ 777312 w 10798760"/>
              <a:gd name="connsiteY4" fmla="*/ 1741244 h 1947368"/>
              <a:gd name="connsiteX5" fmla="*/ 770055 w 10798760"/>
              <a:gd name="connsiteY5" fmla="*/ 180958 h 1947368"/>
              <a:gd name="connsiteX0" fmla="*/ 770055 w 10798760"/>
              <a:gd name="connsiteY0" fmla="*/ 180958 h 1947368"/>
              <a:gd name="connsiteX1" fmla="*/ 5588798 w 10798760"/>
              <a:gd name="connsiteY1" fmla="*/ 93872 h 1947368"/>
              <a:gd name="connsiteX2" fmla="*/ 9943083 w 10798760"/>
              <a:gd name="connsiteY2" fmla="*/ 137415 h 1947368"/>
              <a:gd name="connsiteX3" fmla="*/ 9921312 w 10798760"/>
              <a:gd name="connsiteY3" fmla="*/ 1755758 h 1947368"/>
              <a:gd name="connsiteX4" fmla="*/ 777312 w 10798760"/>
              <a:gd name="connsiteY4" fmla="*/ 1741244 h 1947368"/>
              <a:gd name="connsiteX5" fmla="*/ 770055 w 10798760"/>
              <a:gd name="connsiteY5" fmla="*/ 180958 h 1947368"/>
              <a:gd name="connsiteX0" fmla="*/ 670079 w 10698784"/>
              <a:gd name="connsiteY0" fmla="*/ 180958 h 1947368"/>
              <a:gd name="connsiteX1" fmla="*/ 5488822 w 10698784"/>
              <a:gd name="connsiteY1" fmla="*/ 93872 h 1947368"/>
              <a:gd name="connsiteX2" fmla="*/ 9843107 w 10698784"/>
              <a:gd name="connsiteY2" fmla="*/ 137415 h 1947368"/>
              <a:gd name="connsiteX3" fmla="*/ 9821336 w 10698784"/>
              <a:gd name="connsiteY3" fmla="*/ 1755758 h 1947368"/>
              <a:gd name="connsiteX4" fmla="*/ 677336 w 10698784"/>
              <a:gd name="connsiteY4" fmla="*/ 1741244 h 1947368"/>
              <a:gd name="connsiteX5" fmla="*/ 670079 w 10698784"/>
              <a:gd name="connsiteY5" fmla="*/ 180958 h 1947368"/>
              <a:gd name="connsiteX0" fmla="*/ 670079 w 10698784"/>
              <a:gd name="connsiteY0" fmla="*/ 180958 h 1947368"/>
              <a:gd name="connsiteX1" fmla="*/ 5488822 w 10698784"/>
              <a:gd name="connsiteY1" fmla="*/ 93872 h 1947368"/>
              <a:gd name="connsiteX2" fmla="*/ 9843107 w 10698784"/>
              <a:gd name="connsiteY2" fmla="*/ 137415 h 1947368"/>
              <a:gd name="connsiteX3" fmla="*/ 9821336 w 10698784"/>
              <a:gd name="connsiteY3" fmla="*/ 1755758 h 1947368"/>
              <a:gd name="connsiteX4" fmla="*/ 677336 w 10698784"/>
              <a:gd name="connsiteY4" fmla="*/ 1741244 h 1947368"/>
              <a:gd name="connsiteX5" fmla="*/ 670079 w 10698784"/>
              <a:gd name="connsiteY5" fmla="*/ 180958 h 1947368"/>
              <a:gd name="connsiteX0" fmla="*/ 0 w 10028705"/>
              <a:gd name="connsiteY0" fmla="*/ 180958 h 1947368"/>
              <a:gd name="connsiteX1" fmla="*/ 4818743 w 10028705"/>
              <a:gd name="connsiteY1" fmla="*/ 93872 h 1947368"/>
              <a:gd name="connsiteX2" fmla="*/ 9173028 w 10028705"/>
              <a:gd name="connsiteY2" fmla="*/ 137415 h 1947368"/>
              <a:gd name="connsiteX3" fmla="*/ 9151257 w 10028705"/>
              <a:gd name="connsiteY3" fmla="*/ 1755758 h 1947368"/>
              <a:gd name="connsiteX4" fmla="*/ 7257 w 10028705"/>
              <a:gd name="connsiteY4" fmla="*/ 1741244 h 1947368"/>
              <a:gd name="connsiteX5" fmla="*/ 0 w 10028705"/>
              <a:gd name="connsiteY5" fmla="*/ 180958 h 1947368"/>
              <a:gd name="connsiteX0" fmla="*/ 0 w 10028705"/>
              <a:gd name="connsiteY0" fmla="*/ 180958 h 1872714"/>
              <a:gd name="connsiteX1" fmla="*/ 4818743 w 10028705"/>
              <a:gd name="connsiteY1" fmla="*/ 93872 h 1872714"/>
              <a:gd name="connsiteX2" fmla="*/ 9173028 w 10028705"/>
              <a:gd name="connsiteY2" fmla="*/ 137415 h 1872714"/>
              <a:gd name="connsiteX3" fmla="*/ 9151257 w 10028705"/>
              <a:gd name="connsiteY3" fmla="*/ 1755758 h 1872714"/>
              <a:gd name="connsiteX4" fmla="*/ 7257 w 10028705"/>
              <a:gd name="connsiteY4" fmla="*/ 1741244 h 1872714"/>
              <a:gd name="connsiteX5" fmla="*/ 0 w 10028705"/>
              <a:gd name="connsiteY5" fmla="*/ 180958 h 1872714"/>
              <a:gd name="connsiteX0" fmla="*/ 0 w 10028705"/>
              <a:gd name="connsiteY0" fmla="*/ 180958 h 1872714"/>
              <a:gd name="connsiteX1" fmla="*/ 4818743 w 10028705"/>
              <a:gd name="connsiteY1" fmla="*/ 93872 h 1872714"/>
              <a:gd name="connsiteX2" fmla="*/ 9173028 w 10028705"/>
              <a:gd name="connsiteY2" fmla="*/ 137415 h 1872714"/>
              <a:gd name="connsiteX3" fmla="*/ 9151257 w 10028705"/>
              <a:gd name="connsiteY3" fmla="*/ 1755758 h 1872714"/>
              <a:gd name="connsiteX4" fmla="*/ 7257 w 10028705"/>
              <a:gd name="connsiteY4" fmla="*/ 1741244 h 1872714"/>
              <a:gd name="connsiteX5" fmla="*/ 0 w 10028705"/>
              <a:gd name="connsiteY5" fmla="*/ 180958 h 1872714"/>
              <a:gd name="connsiteX0" fmla="*/ 0 w 10028705"/>
              <a:gd name="connsiteY0" fmla="*/ 180958 h 1756025"/>
              <a:gd name="connsiteX1" fmla="*/ 4818743 w 10028705"/>
              <a:gd name="connsiteY1" fmla="*/ 93872 h 1756025"/>
              <a:gd name="connsiteX2" fmla="*/ 9173028 w 10028705"/>
              <a:gd name="connsiteY2" fmla="*/ 137415 h 1756025"/>
              <a:gd name="connsiteX3" fmla="*/ 9151257 w 10028705"/>
              <a:gd name="connsiteY3" fmla="*/ 1755758 h 1756025"/>
              <a:gd name="connsiteX4" fmla="*/ 7257 w 10028705"/>
              <a:gd name="connsiteY4" fmla="*/ 1741244 h 1756025"/>
              <a:gd name="connsiteX5" fmla="*/ 0 w 10028705"/>
              <a:gd name="connsiteY5" fmla="*/ 180958 h 1756025"/>
              <a:gd name="connsiteX0" fmla="*/ 0 w 9488658"/>
              <a:gd name="connsiteY0" fmla="*/ 180958 h 1756025"/>
              <a:gd name="connsiteX1" fmla="*/ 4818743 w 9488658"/>
              <a:gd name="connsiteY1" fmla="*/ 93872 h 1756025"/>
              <a:gd name="connsiteX2" fmla="*/ 9173028 w 9488658"/>
              <a:gd name="connsiteY2" fmla="*/ 137415 h 1756025"/>
              <a:gd name="connsiteX3" fmla="*/ 9151257 w 9488658"/>
              <a:gd name="connsiteY3" fmla="*/ 1755758 h 1756025"/>
              <a:gd name="connsiteX4" fmla="*/ 7257 w 9488658"/>
              <a:gd name="connsiteY4" fmla="*/ 1741244 h 1756025"/>
              <a:gd name="connsiteX5" fmla="*/ 0 w 9488658"/>
              <a:gd name="connsiteY5" fmla="*/ 180958 h 1756025"/>
              <a:gd name="connsiteX0" fmla="*/ 0 w 9488658"/>
              <a:gd name="connsiteY0" fmla="*/ 180958 h 1756025"/>
              <a:gd name="connsiteX1" fmla="*/ 4818743 w 9488658"/>
              <a:gd name="connsiteY1" fmla="*/ 93872 h 1756025"/>
              <a:gd name="connsiteX2" fmla="*/ 9173028 w 9488658"/>
              <a:gd name="connsiteY2" fmla="*/ 137415 h 1756025"/>
              <a:gd name="connsiteX3" fmla="*/ 9151257 w 9488658"/>
              <a:gd name="connsiteY3" fmla="*/ 1755758 h 1756025"/>
              <a:gd name="connsiteX4" fmla="*/ 7257 w 9488658"/>
              <a:gd name="connsiteY4" fmla="*/ 1741244 h 1756025"/>
              <a:gd name="connsiteX5" fmla="*/ 0 w 9488658"/>
              <a:gd name="connsiteY5" fmla="*/ 180958 h 1756025"/>
              <a:gd name="connsiteX0" fmla="*/ 0 w 9173028"/>
              <a:gd name="connsiteY0" fmla="*/ 180958 h 1756025"/>
              <a:gd name="connsiteX1" fmla="*/ 4818743 w 9173028"/>
              <a:gd name="connsiteY1" fmla="*/ 93872 h 1756025"/>
              <a:gd name="connsiteX2" fmla="*/ 9173028 w 9173028"/>
              <a:gd name="connsiteY2" fmla="*/ 137415 h 1756025"/>
              <a:gd name="connsiteX3" fmla="*/ 9151257 w 9173028"/>
              <a:gd name="connsiteY3" fmla="*/ 1755758 h 1756025"/>
              <a:gd name="connsiteX4" fmla="*/ 7257 w 9173028"/>
              <a:gd name="connsiteY4" fmla="*/ 1741244 h 1756025"/>
              <a:gd name="connsiteX5" fmla="*/ 0 w 9173028"/>
              <a:gd name="connsiteY5" fmla="*/ 180958 h 1756025"/>
              <a:gd name="connsiteX0" fmla="*/ 0 w 9173028"/>
              <a:gd name="connsiteY0" fmla="*/ 389689 h 1964756"/>
              <a:gd name="connsiteX1" fmla="*/ 4818743 w 9173028"/>
              <a:gd name="connsiteY1" fmla="*/ 302603 h 1964756"/>
              <a:gd name="connsiteX2" fmla="*/ 9173028 w 9173028"/>
              <a:gd name="connsiteY2" fmla="*/ 346146 h 1964756"/>
              <a:gd name="connsiteX3" fmla="*/ 9151257 w 9173028"/>
              <a:gd name="connsiteY3" fmla="*/ 1964489 h 1964756"/>
              <a:gd name="connsiteX4" fmla="*/ 7257 w 9173028"/>
              <a:gd name="connsiteY4" fmla="*/ 1949975 h 1964756"/>
              <a:gd name="connsiteX5" fmla="*/ 0 w 9173028"/>
              <a:gd name="connsiteY5" fmla="*/ 389689 h 1964756"/>
              <a:gd name="connsiteX0" fmla="*/ 0 w 9173028"/>
              <a:gd name="connsiteY0" fmla="*/ 426682 h 2001749"/>
              <a:gd name="connsiteX1" fmla="*/ 4818743 w 9173028"/>
              <a:gd name="connsiteY1" fmla="*/ 339596 h 2001749"/>
              <a:gd name="connsiteX2" fmla="*/ 9173028 w 9173028"/>
              <a:gd name="connsiteY2" fmla="*/ 383139 h 2001749"/>
              <a:gd name="connsiteX3" fmla="*/ 9151257 w 9173028"/>
              <a:gd name="connsiteY3" fmla="*/ 2001482 h 2001749"/>
              <a:gd name="connsiteX4" fmla="*/ 7257 w 9173028"/>
              <a:gd name="connsiteY4" fmla="*/ 1986968 h 2001749"/>
              <a:gd name="connsiteX5" fmla="*/ 0 w 9173028"/>
              <a:gd name="connsiteY5" fmla="*/ 426682 h 2001749"/>
              <a:gd name="connsiteX0" fmla="*/ 0 w 9173028"/>
              <a:gd name="connsiteY0" fmla="*/ 426682 h 2001749"/>
              <a:gd name="connsiteX1" fmla="*/ 4818743 w 9173028"/>
              <a:gd name="connsiteY1" fmla="*/ 339596 h 2001749"/>
              <a:gd name="connsiteX2" fmla="*/ 9173028 w 9173028"/>
              <a:gd name="connsiteY2" fmla="*/ 383139 h 2001749"/>
              <a:gd name="connsiteX3" fmla="*/ 9151257 w 9173028"/>
              <a:gd name="connsiteY3" fmla="*/ 2001482 h 2001749"/>
              <a:gd name="connsiteX4" fmla="*/ 7257 w 9173028"/>
              <a:gd name="connsiteY4" fmla="*/ 1986968 h 2001749"/>
              <a:gd name="connsiteX5" fmla="*/ 0 w 9173028"/>
              <a:gd name="connsiteY5" fmla="*/ 426682 h 2001749"/>
              <a:gd name="connsiteX0" fmla="*/ 0 w 9173028"/>
              <a:gd name="connsiteY0" fmla="*/ 453487 h 2028554"/>
              <a:gd name="connsiteX1" fmla="*/ 4818743 w 9173028"/>
              <a:gd name="connsiteY1" fmla="*/ 366401 h 2028554"/>
              <a:gd name="connsiteX2" fmla="*/ 9173028 w 9173028"/>
              <a:gd name="connsiteY2" fmla="*/ 409944 h 2028554"/>
              <a:gd name="connsiteX3" fmla="*/ 9151257 w 9173028"/>
              <a:gd name="connsiteY3" fmla="*/ 2028287 h 2028554"/>
              <a:gd name="connsiteX4" fmla="*/ 7257 w 9173028"/>
              <a:gd name="connsiteY4" fmla="*/ 2013773 h 2028554"/>
              <a:gd name="connsiteX5" fmla="*/ 0 w 9173028"/>
              <a:gd name="connsiteY5" fmla="*/ 453487 h 2028554"/>
              <a:gd name="connsiteX0" fmla="*/ 0 w 9173028"/>
              <a:gd name="connsiteY0" fmla="*/ 453487 h 2028554"/>
              <a:gd name="connsiteX1" fmla="*/ 4818743 w 9173028"/>
              <a:gd name="connsiteY1" fmla="*/ 366401 h 2028554"/>
              <a:gd name="connsiteX2" fmla="*/ 9173028 w 9173028"/>
              <a:gd name="connsiteY2" fmla="*/ 409944 h 2028554"/>
              <a:gd name="connsiteX3" fmla="*/ 9151257 w 9173028"/>
              <a:gd name="connsiteY3" fmla="*/ 2028287 h 2028554"/>
              <a:gd name="connsiteX4" fmla="*/ 7257 w 9173028"/>
              <a:gd name="connsiteY4" fmla="*/ 2013773 h 2028554"/>
              <a:gd name="connsiteX5" fmla="*/ 0 w 9173028"/>
              <a:gd name="connsiteY5" fmla="*/ 453487 h 2028554"/>
              <a:gd name="connsiteX0" fmla="*/ 0 w 9173028"/>
              <a:gd name="connsiteY0" fmla="*/ 453487 h 2028554"/>
              <a:gd name="connsiteX1" fmla="*/ 4818743 w 9173028"/>
              <a:gd name="connsiteY1" fmla="*/ 366401 h 2028554"/>
              <a:gd name="connsiteX2" fmla="*/ 9173028 w 9173028"/>
              <a:gd name="connsiteY2" fmla="*/ 409944 h 2028554"/>
              <a:gd name="connsiteX3" fmla="*/ 9151257 w 9173028"/>
              <a:gd name="connsiteY3" fmla="*/ 2028287 h 2028554"/>
              <a:gd name="connsiteX4" fmla="*/ 7257 w 9173028"/>
              <a:gd name="connsiteY4" fmla="*/ 2013773 h 2028554"/>
              <a:gd name="connsiteX5" fmla="*/ 0 w 9173028"/>
              <a:gd name="connsiteY5" fmla="*/ 453487 h 2028554"/>
              <a:gd name="connsiteX0" fmla="*/ 0 w 9173028"/>
              <a:gd name="connsiteY0" fmla="*/ 388713 h 1963780"/>
              <a:gd name="connsiteX1" fmla="*/ 4818743 w 9173028"/>
              <a:gd name="connsiteY1" fmla="*/ 301627 h 1963780"/>
              <a:gd name="connsiteX2" fmla="*/ 9173028 w 9173028"/>
              <a:gd name="connsiteY2" fmla="*/ 345170 h 1963780"/>
              <a:gd name="connsiteX3" fmla="*/ 9151257 w 9173028"/>
              <a:gd name="connsiteY3" fmla="*/ 1963513 h 1963780"/>
              <a:gd name="connsiteX4" fmla="*/ 7257 w 9173028"/>
              <a:gd name="connsiteY4" fmla="*/ 1948999 h 1963780"/>
              <a:gd name="connsiteX5" fmla="*/ 0 w 9173028"/>
              <a:gd name="connsiteY5" fmla="*/ 388713 h 1963780"/>
              <a:gd name="connsiteX0" fmla="*/ 0 w 9173028"/>
              <a:gd name="connsiteY0" fmla="*/ 358298 h 1933365"/>
              <a:gd name="connsiteX1" fmla="*/ 4818743 w 9173028"/>
              <a:gd name="connsiteY1" fmla="*/ 271212 h 1933365"/>
              <a:gd name="connsiteX2" fmla="*/ 9173028 w 9173028"/>
              <a:gd name="connsiteY2" fmla="*/ 314755 h 1933365"/>
              <a:gd name="connsiteX3" fmla="*/ 9151257 w 9173028"/>
              <a:gd name="connsiteY3" fmla="*/ 1933098 h 1933365"/>
              <a:gd name="connsiteX4" fmla="*/ 7257 w 9173028"/>
              <a:gd name="connsiteY4" fmla="*/ 1918584 h 1933365"/>
              <a:gd name="connsiteX5" fmla="*/ 0 w 9173028"/>
              <a:gd name="connsiteY5" fmla="*/ 358298 h 1933365"/>
              <a:gd name="connsiteX0" fmla="*/ 0 w 9173028"/>
              <a:gd name="connsiteY0" fmla="*/ 370896 h 1945963"/>
              <a:gd name="connsiteX1" fmla="*/ 4818743 w 9173028"/>
              <a:gd name="connsiteY1" fmla="*/ 283810 h 1945963"/>
              <a:gd name="connsiteX2" fmla="*/ 9173028 w 9173028"/>
              <a:gd name="connsiteY2" fmla="*/ 327353 h 1945963"/>
              <a:gd name="connsiteX3" fmla="*/ 9151257 w 9173028"/>
              <a:gd name="connsiteY3" fmla="*/ 1945696 h 1945963"/>
              <a:gd name="connsiteX4" fmla="*/ 7257 w 9173028"/>
              <a:gd name="connsiteY4" fmla="*/ 1931182 h 1945963"/>
              <a:gd name="connsiteX5" fmla="*/ 0 w 9173028"/>
              <a:gd name="connsiteY5" fmla="*/ 370896 h 1945963"/>
              <a:gd name="connsiteX0" fmla="*/ 0 w 9173028"/>
              <a:gd name="connsiteY0" fmla="*/ 403197 h 1978264"/>
              <a:gd name="connsiteX1" fmla="*/ 4818743 w 9173028"/>
              <a:gd name="connsiteY1" fmla="*/ 316111 h 1978264"/>
              <a:gd name="connsiteX2" fmla="*/ 9173028 w 9173028"/>
              <a:gd name="connsiteY2" fmla="*/ 359654 h 1978264"/>
              <a:gd name="connsiteX3" fmla="*/ 9151257 w 9173028"/>
              <a:gd name="connsiteY3" fmla="*/ 1977997 h 1978264"/>
              <a:gd name="connsiteX4" fmla="*/ 7257 w 9173028"/>
              <a:gd name="connsiteY4" fmla="*/ 1963483 h 1978264"/>
              <a:gd name="connsiteX5" fmla="*/ 0 w 9173028"/>
              <a:gd name="connsiteY5" fmla="*/ 403197 h 1978264"/>
              <a:gd name="connsiteX0" fmla="*/ 0 w 9173028"/>
              <a:gd name="connsiteY0" fmla="*/ 403197 h 1978264"/>
              <a:gd name="connsiteX1" fmla="*/ 4818743 w 9173028"/>
              <a:gd name="connsiteY1" fmla="*/ 316111 h 1978264"/>
              <a:gd name="connsiteX2" fmla="*/ 9173028 w 9173028"/>
              <a:gd name="connsiteY2" fmla="*/ 359654 h 1978264"/>
              <a:gd name="connsiteX3" fmla="*/ 9151257 w 9173028"/>
              <a:gd name="connsiteY3" fmla="*/ 1977997 h 1978264"/>
              <a:gd name="connsiteX4" fmla="*/ 7257 w 9173028"/>
              <a:gd name="connsiteY4" fmla="*/ 1963483 h 1978264"/>
              <a:gd name="connsiteX5" fmla="*/ 0 w 9173028"/>
              <a:gd name="connsiteY5" fmla="*/ 403197 h 1978264"/>
              <a:gd name="connsiteX0" fmla="*/ 16634 w 9189662"/>
              <a:gd name="connsiteY0" fmla="*/ 403197 h 1978841"/>
              <a:gd name="connsiteX1" fmla="*/ 4835377 w 9189662"/>
              <a:gd name="connsiteY1" fmla="*/ 316111 h 1978841"/>
              <a:gd name="connsiteX2" fmla="*/ 9189662 w 9189662"/>
              <a:gd name="connsiteY2" fmla="*/ 359654 h 1978841"/>
              <a:gd name="connsiteX3" fmla="*/ 9167891 w 9189662"/>
              <a:gd name="connsiteY3" fmla="*/ 1977997 h 1978841"/>
              <a:gd name="connsiteX4" fmla="*/ 2119 w 9189662"/>
              <a:gd name="connsiteY4" fmla="*/ 1970740 h 1978841"/>
              <a:gd name="connsiteX5" fmla="*/ 16634 w 9189662"/>
              <a:gd name="connsiteY5" fmla="*/ 403197 h 1978841"/>
              <a:gd name="connsiteX0" fmla="*/ 0 w 9173028"/>
              <a:gd name="connsiteY0" fmla="*/ 403197 h 1978841"/>
              <a:gd name="connsiteX1" fmla="*/ 4818743 w 9173028"/>
              <a:gd name="connsiteY1" fmla="*/ 316111 h 1978841"/>
              <a:gd name="connsiteX2" fmla="*/ 9173028 w 9173028"/>
              <a:gd name="connsiteY2" fmla="*/ 359654 h 1978841"/>
              <a:gd name="connsiteX3" fmla="*/ 9151257 w 9173028"/>
              <a:gd name="connsiteY3" fmla="*/ 1977997 h 1978841"/>
              <a:gd name="connsiteX4" fmla="*/ 7257 w 9173028"/>
              <a:gd name="connsiteY4" fmla="*/ 1970740 h 1978841"/>
              <a:gd name="connsiteX5" fmla="*/ 0 w 9173028"/>
              <a:gd name="connsiteY5" fmla="*/ 403197 h 1978841"/>
              <a:gd name="connsiteX0" fmla="*/ 3683 w 9176711"/>
              <a:gd name="connsiteY0" fmla="*/ 403197 h 1982201"/>
              <a:gd name="connsiteX1" fmla="*/ 4822426 w 9176711"/>
              <a:gd name="connsiteY1" fmla="*/ 316111 h 1982201"/>
              <a:gd name="connsiteX2" fmla="*/ 9176711 w 9176711"/>
              <a:gd name="connsiteY2" fmla="*/ 359654 h 1982201"/>
              <a:gd name="connsiteX3" fmla="*/ 9154940 w 9176711"/>
              <a:gd name="connsiteY3" fmla="*/ 1977997 h 1982201"/>
              <a:gd name="connsiteX4" fmla="*/ 3683 w 9176711"/>
              <a:gd name="connsiteY4" fmla="*/ 1977997 h 1982201"/>
              <a:gd name="connsiteX5" fmla="*/ 3683 w 9176711"/>
              <a:gd name="connsiteY5" fmla="*/ 403197 h 1982201"/>
              <a:gd name="connsiteX0" fmla="*/ 3683 w 9198512"/>
              <a:gd name="connsiteY0" fmla="*/ 403197 h 2043354"/>
              <a:gd name="connsiteX1" fmla="*/ 4822426 w 9198512"/>
              <a:gd name="connsiteY1" fmla="*/ 316111 h 2043354"/>
              <a:gd name="connsiteX2" fmla="*/ 9176711 w 9198512"/>
              <a:gd name="connsiteY2" fmla="*/ 359654 h 2043354"/>
              <a:gd name="connsiteX3" fmla="*/ 9198483 w 9198512"/>
              <a:gd name="connsiteY3" fmla="*/ 2043312 h 2043354"/>
              <a:gd name="connsiteX4" fmla="*/ 3683 w 9198512"/>
              <a:gd name="connsiteY4" fmla="*/ 1977997 h 2043354"/>
              <a:gd name="connsiteX5" fmla="*/ 3683 w 9198512"/>
              <a:gd name="connsiteY5" fmla="*/ 403197 h 2043354"/>
              <a:gd name="connsiteX0" fmla="*/ 30519 w 9225348"/>
              <a:gd name="connsiteY0" fmla="*/ 403197 h 2043359"/>
              <a:gd name="connsiteX1" fmla="*/ 4849262 w 9225348"/>
              <a:gd name="connsiteY1" fmla="*/ 316111 h 2043359"/>
              <a:gd name="connsiteX2" fmla="*/ 9203547 w 9225348"/>
              <a:gd name="connsiteY2" fmla="*/ 359654 h 2043359"/>
              <a:gd name="connsiteX3" fmla="*/ 9225319 w 9225348"/>
              <a:gd name="connsiteY3" fmla="*/ 2043312 h 2043359"/>
              <a:gd name="connsiteX4" fmla="*/ 1490 w 9225348"/>
              <a:gd name="connsiteY4" fmla="*/ 1985254 h 2043359"/>
              <a:gd name="connsiteX5" fmla="*/ 30519 w 9225348"/>
              <a:gd name="connsiteY5" fmla="*/ 403197 h 2043359"/>
              <a:gd name="connsiteX0" fmla="*/ 30519 w 9225348"/>
              <a:gd name="connsiteY0" fmla="*/ 351914 h 1992076"/>
              <a:gd name="connsiteX1" fmla="*/ 4849262 w 9225348"/>
              <a:gd name="connsiteY1" fmla="*/ 264828 h 1992076"/>
              <a:gd name="connsiteX2" fmla="*/ 9203547 w 9225348"/>
              <a:gd name="connsiteY2" fmla="*/ 308371 h 1992076"/>
              <a:gd name="connsiteX3" fmla="*/ 9225319 w 9225348"/>
              <a:gd name="connsiteY3" fmla="*/ 1992029 h 1992076"/>
              <a:gd name="connsiteX4" fmla="*/ 1490 w 9225348"/>
              <a:gd name="connsiteY4" fmla="*/ 1933971 h 1992076"/>
              <a:gd name="connsiteX5" fmla="*/ 30519 w 9225348"/>
              <a:gd name="connsiteY5" fmla="*/ 351914 h 1992076"/>
              <a:gd name="connsiteX0" fmla="*/ 30519 w 9225348"/>
              <a:gd name="connsiteY0" fmla="*/ 381901 h 2022063"/>
              <a:gd name="connsiteX1" fmla="*/ 4849262 w 9225348"/>
              <a:gd name="connsiteY1" fmla="*/ 294815 h 2022063"/>
              <a:gd name="connsiteX2" fmla="*/ 9203547 w 9225348"/>
              <a:gd name="connsiteY2" fmla="*/ 338358 h 2022063"/>
              <a:gd name="connsiteX3" fmla="*/ 9225319 w 9225348"/>
              <a:gd name="connsiteY3" fmla="*/ 2022016 h 2022063"/>
              <a:gd name="connsiteX4" fmla="*/ 1490 w 9225348"/>
              <a:gd name="connsiteY4" fmla="*/ 1963958 h 2022063"/>
              <a:gd name="connsiteX5" fmla="*/ 30519 w 9225348"/>
              <a:gd name="connsiteY5" fmla="*/ 381901 h 2022063"/>
              <a:gd name="connsiteX0" fmla="*/ 30519 w 9225348"/>
              <a:gd name="connsiteY0" fmla="*/ 372846 h 2013008"/>
              <a:gd name="connsiteX1" fmla="*/ 4849262 w 9225348"/>
              <a:gd name="connsiteY1" fmla="*/ 285760 h 2013008"/>
              <a:gd name="connsiteX2" fmla="*/ 9203547 w 9225348"/>
              <a:gd name="connsiteY2" fmla="*/ 329303 h 2013008"/>
              <a:gd name="connsiteX3" fmla="*/ 9225319 w 9225348"/>
              <a:gd name="connsiteY3" fmla="*/ 2012961 h 2013008"/>
              <a:gd name="connsiteX4" fmla="*/ 1490 w 9225348"/>
              <a:gd name="connsiteY4" fmla="*/ 1954903 h 2013008"/>
              <a:gd name="connsiteX5" fmla="*/ 30519 w 9225348"/>
              <a:gd name="connsiteY5" fmla="*/ 372846 h 201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5348" h="2013008">
                <a:moveTo>
                  <a:pt x="30519" y="372846"/>
                </a:moveTo>
                <a:cubicBezTo>
                  <a:pt x="2320148" y="628056"/>
                  <a:pt x="3559910" y="539760"/>
                  <a:pt x="4849262" y="285760"/>
                </a:cubicBezTo>
                <a:cubicBezTo>
                  <a:pt x="6138614" y="31760"/>
                  <a:pt x="8017005" y="-223451"/>
                  <a:pt x="9203547" y="329303"/>
                </a:cubicBezTo>
                <a:cubicBezTo>
                  <a:pt x="9192662" y="417599"/>
                  <a:pt x="9226489" y="2011127"/>
                  <a:pt x="9225319" y="2012961"/>
                </a:cubicBezTo>
                <a:cubicBezTo>
                  <a:pt x="9209400" y="2014795"/>
                  <a:pt x="-929" y="1963370"/>
                  <a:pt x="1490" y="1954903"/>
                </a:cubicBezTo>
                <a:cubicBezTo>
                  <a:pt x="-8381" y="1972655"/>
                  <a:pt x="34148" y="465979"/>
                  <a:pt x="30519" y="3728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990600" y="1447800"/>
            <a:ext cx="7696200" cy="4678363"/>
          </a:xfrm>
          <a:prstGeom prst="rect">
            <a:avLst/>
          </a:prstGeom>
        </p:spPr>
        <p:txBody>
          <a:bodyPr vert="horz" lIns="91440" tIns="45720" rIns="91440" bIns="45720" rtlCol="0">
            <a:normAutofit/>
          </a:bodyPr>
          <a:lstStyle/>
          <a:p>
            <a:pPr marL="342892" marR="0" lvl="0" indent="-342892" algn="l" defTabSz="914378"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First level</a:t>
            </a:r>
          </a:p>
          <a:p>
            <a:pPr lvl="1"/>
            <a:r>
              <a:rPr lang="en-US" dirty="0"/>
              <a:t>Second level</a:t>
            </a:r>
          </a:p>
          <a:p>
            <a:pPr lvl="1"/>
            <a:r>
              <a:rPr kumimoji="0" lang="en-US" sz="2000" b="0" i="0" u="none" strike="noStrike" kern="1200" cap="none" spc="0" normalizeH="0" baseline="0" noProof="0" dirty="0">
                <a:ln>
                  <a:noFill/>
                </a:ln>
                <a:solidFill>
                  <a:prstClr val="white"/>
                </a:solidFill>
                <a:effectLst/>
                <a:uLnTx/>
                <a:uFillTx/>
                <a:latin typeface="+mn-lt"/>
              </a:rPr>
              <a:t>Third level</a:t>
            </a:r>
          </a:p>
        </p:txBody>
      </p:sp>
      <p:sp>
        <p:nvSpPr>
          <p:cNvPr id="2" name="Title Placeholder 1"/>
          <p:cNvSpPr>
            <a:spLocks noGrp="1"/>
          </p:cNvSpPr>
          <p:nvPr>
            <p:ph type="title"/>
          </p:nvPr>
        </p:nvSpPr>
        <p:spPr>
          <a:xfrm>
            <a:off x="990601" y="274637"/>
            <a:ext cx="7696201"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838200" y="6356352"/>
            <a:ext cx="1905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E90FA-6512-4247-A4A6-4FD09A9BD83E}" type="datetime1">
              <a:rPr lang="en-US" smtClean="0"/>
              <a:t>12/14/2016</a:t>
            </a:fld>
            <a:endParaRPr lang="en-US"/>
          </a:p>
        </p:txBody>
      </p:sp>
    </p:spTree>
    <p:extLst>
      <p:ext uri="{BB962C8B-B14F-4D97-AF65-F5344CB8AC3E}">
        <p14:creationId xmlns:p14="http://schemas.microsoft.com/office/powerpoint/2010/main" val="1622041111"/>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Lst>
  <p:transition/>
  <p:hf hdr="0" ftr="0" dt="0"/>
  <p:txStyles>
    <p:titleStyle>
      <a:lvl1pPr algn="ctr" defTabSz="914378" rtl="0" eaLnBrk="1" latinLnBrk="0" hangingPunct="1">
        <a:spcBef>
          <a:spcPct val="0"/>
        </a:spcBef>
        <a:buNone/>
        <a:defRPr sz="3600" b="1" kern="1200">
          <a:solidFill>
            <a:srgbClr val="1B3D4B"/>
          </a:solidFill>
          <a:latin typeface="Candara" panose="020E0502030303020204" pitchFamily="34" charset="0"/>
          <a:ea typeface="+mj-ea"/>
          <a:cs typeface="+mj-cs"/>
        </a:defRPr>
      </a:lvl1pPr>
    </p:titleStyle>
    <p:bodyStyle>
      <a:lvl1pPr marL="0" marR="0" indent="0" algn="l" defTabSz="914378" rtl="0" eaLnBrk="1" fontAlgn="auto" latinLnBrk="0" hangingPunct="1">
        <a:lnSpc>
          <a:spcPct val="100000"/>
        </a:lnSpc>
        <a:spcBef>
          <a:spcPct val="20000"/>
        </a:spcBef>
        <a:spcAft>
          <a:spcPts val="0"/>
        </a:spcAft>
        <a:buClr>
          <a:schemeClr val="bg1"/>
        </a:buClr>
        <a:buSzPct val="120000"/>
        <a:buFont typeface="Courier New" panose="02070309020205020404" pitchFamily="49" charset="0"/>
        <a:buNone/>
        <a:tabLst/>
        <a:defRPr sz="2400" b="1" kern="1200">
          <a:solidFill>
            <a:srgbClr val="1B3D4B"/>
          </a:solidFill>
          <a:latin typeface="Candara" panose="020E0502030303020204" pitchFamily="34" charset="0"/>
          <a:ea typeface="+mn-ea"/>
          <a:cs typeface="+mn-cs"/>
        </a:defRPr>
      </a:lvl1pPr>
      <a:lvl2pPr marL="803255" marR="0" indent="-346067" algn="l" defTabSz="914378" rtl="0" eaLnBrk="1" fontAlgn="auto" latinLnBrk="0" hangingPunct="1">
        <a:lnSpc>
          <a:spcPct val="100000"/>
        </a:lnSpc>
        <a:spcBef>
          <a:spcPct val="20000"/>
        </a:spcBef>
        <a:spcAft>
          <a:spcPts val="0"/>
        </a:spcAft>
        <a:buClrTx/>
        <a:buSzPct val="75000"/>
        <a:buFont typeface="Courier New" panose="02070309020205020404" pitchFamily="49" charset="0"/>
        <a:buChar char="o"/>
        <a:tabLst/>
        <a:defRPr sz="2000" kern="1200">
          <a:solidFill>
            <a:srgbClr val="1B3D4B"/>
          </a:solidFill>
          <a:latin typeface="Tahoma" panose="020B0604030504040204" pitchFamily="34" charset="0"/>
          <a:ea typeface="Tahoma" panose="020B0604030504040204" pitchFamily="34" charset="0"/>
          <a:cs typeface="Tahoma" panose="020B0604030504040204" pitchFamily="34" charset="0"/>
        </a:defRPr>
      </a:lvl2pPr>
      <a:lvl3pPr marL="0" marR="0" indent="0" algn="l" defTabSz="914378" rtl="0" eaLnBrk="1" fontAlgn="auto" latinLnBrk="0" hangingPunct="1">
        <a:lnSpc>
          <a:spcPct val="100000"/>
        </a:lnSpc>
        <a:spcBef>
          <a:spcPct val="20000"/>
        </a:spcBef>
        <a:spcAft>
          <a:spcPts val="0"/>
        </a:spcAft>
        <a:buClrTx/>
        <a:buSzTx/>
        <a:buFontTx/>
        <a:buNone/>
        <a:tabLst/>
        <a:defRPr sz="2000" kern="1200">
          <a:solidFill>
            <a:schemeClr val="bg1"/>
          </a:solidFill>
          <a:latin typeface="+mn-lt"/>
          <a:ea typeface="+mn-ea"/>
          <a:cs typeface="+mn-cs"/>
        </a:defRPr>
      </a:lvl3pPr>
      <a:lvl4pPr marL="0" marR="0" indent="0" algn="l" defTabSz="914378" rtl="0" eaLnBrk="1" fontAlgn="auto" latinLnBrk="0" hangingPunct="1">
        <a:lnSpc>
          <a:spcPct val="100000"/>
        </a:lnSpc>
        <a:spcBef>
          <a:spcPct val="20000"/>
        </a:spcBef>
        <a:spcAft>
          <a:spcPts val="0"/>
        </a:spcAft>
        <a:buClrTx/>
        <a:buSzTx/>
        <a:buFontTx/>
        <a:buNone/>
        <a:tabLst/>
        <a:defRPr sz="2000" kern="1200">
          <a:solidFill>
            <a:schemeClr val="bg1"/>
          </a:solidFill>
          <a:latin typeface="+mn-lt"/>
          <a:ea typeface="+mn-ea"/>
          <a:cs typeface="+mn-cs"/>
        </a:defRPr>
      </a:lvl4pPr>
      <a:lvl5pPr marL="0" marR="0" indent="-342892" algn="l" defTabSz="914378" rtl="0" eaLnBrk="1" fontAlgn="auto" latinLnBrk="0" hangingPunct="1">
        <a:lnSpc>
          <a:spcPct val="100000"/>
        </a:lnSpc>
        <a:spcBef>
          <a:spcPct val="20000"/>
        </a:spcBef>
        <a:spcAft>
          <a:spcPts val="0"/>
        </a:spcAft>
        <a:buClrTx/>
        <a:buSzTx/>
        <a:buFont typeface="Courier New" panose="02070309020205020404" pitchFamily="49" charset="0"/>
        <a:buNone/>
        <a:tabLst>
          <a:tab pos="401628" algn="l"/>
        </a:tabLst>
        <a:defRPr sz="2000" kern="1200">
          <a:solidFill>
            <a:schemeClr val="bg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2564957-6AED-4D70-BF77-724D6C5E376C}" type="datetimeFigureOut">
              <a:rPr lang="en-US" smtClean="0"/>
              <a:t>12/14/2016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ADB91F-FB20-4FE3-84F0-5114A22D4AA7}" type="slidenum">
              <a:rPr lang="en-US" smtClean="0"/>
              <a:t>‹#›</a:t>
            </a:fld>
            <a:endParaRPr lang="en-US"/>
          </a:p>
        </p:txBody>
      </p:sp>
    </p:spTree>
    <p:extLst>
      <p:ext uri="{BB962C8B-B14F-4D97-AF65-F5344CB8AC3E}">
        <p14:creationId xmlns:p14="http://schemas.microsoft.com/office/powerpoint/2010/main" val="951080778"/>
      </p:ext>
    </p:extLst>
  </p:cSld>
  <p:clrMap bg1="dk1" tx1="lt1" bg2="dk2"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6D6F5"/>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Times New Roman" charset="0"/>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Times New Roman" charset="0"/>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30216927-4A3B-46D7-B99C-1E5DD69CBCEA}" type="slidenum">
              <a:rPr lang="en-US" altLang="en-US"/>
              <a:pPr>
                <a:defRPr/>
              </a:pPr>
              <a:t>‹#›</a:t>
            </a:fld>
            <a:endParaRPr lang="en-US" altLang="en-US"/>
          </a:p>
        </p:txBody>
      </p:sp>
    </p:spTree>
    <p:extLst>
      <p:ext uri="{BB962C8B-B14F-4D97-AF65-F5344CB8AC3E}">
        <p14:creationId xmlns:p14="http://schemas.microsoft.com/office/powerpoint/2010/main" val="3893998169"/>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36A55C-F447-45CC-9BD1-47F47B65007E}" type="datetimeFigureOut">
              <a:rPr lang="en-US" smtClean="0"/>
              <a:t>12/14/2016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89D99B-FFA6-4B80-A7D3-DCAB004239A7}" type="slidenum">
              <a:rPr lang="en-US" smtClean="0"/>
              <a:t>‹#›</a:t>
            </a:fld>
            <a:endParaRPr lang="en-US"/>
          </a:p>
        </p:txBody>
      </p:sp>
    </p:spTree>
    <p:extLst>
      <p:ext uri="{BB962C8B-B14F-4D97-AF65-F5344CB8AC3E}">
        <p14:creationId xmlns:p14="http://schemas.microsoft.com/office/powerpoint/2010/main" val="3534517444"/>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 id="2147483912"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hyperlink" Target="https://www.transportation.gov/buildamerica/FASTLANEgrants" TargetMode="External"/><Relationship Id="rId2" Type="http://schemas.openxmlformats.org/officeDocument/2006/relationships/notesSlide" Target="../notesSlides/notesSlide4.xml"/><Relationship Id="rId1" Type="http://schemas.openxmlformats.org/officeDocument/2006/relationships/slideLayout" Target="../slideLayouts/slideLayout93.xml"/><Relationship Id="rId4" Type="http://schemas.openxmlformats.org/officeDocument/2006/relationships/hyperlink" Target="http://www.transportation.gov/tige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81.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93.xml"/></Relationships>
</file>

<file path=ppt/slides/_rels/slide13.xml.rels><?xml version="1.0" encoding="UTF-8" standalone="yes"?>
<Relationships xmlns="http://schemas.openxmlformats.org/package/2006/relationships"><Relationship Id="rId3" Type="http://schemas.openxmlformats.org/officeDocument/2006/relationships/hyperlink" Target="mailto:TIGERGrants@dot.gov" TargetMode="External"/><Relationship Id="rId2" Type="http://schemas.openxmlformats.org/officeDocument/2006/relationships/notesSlide" Target="../notesSlides/notesSlide7.xml"/><Relationship Id="rId1" Type="http://schemas.openxmlformats.org/officeDocument/2006/relationships/slideLayout" Target="../slideLayouts/slideLayout9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3.xml"/></Relationships>
</file>

<file path=ppt/slides/_rels/slide16.xml.rels><?xml version="1.0" encoding="UTF-8" standalone="yes"?>
<Relationships xmlns="http://schemas.openxmlformats.org/package/2006/relationships"><Relationship Id="rId3" Type="http://schemas.openxmlformats.org/officeDocument/2006/relationships/hyperlink" Target="https://www.transit.dot.gov/grants" TargetMode="External"/><Relationship Id="rId2" Type="http://schemas.openxmlformats.org/officeDocument/2006/relationships/notesSlide" Target="../notesSlides/notesSlide10.xml"/><Relationship Id="rId1" Type="http://schemas.openxmlformats.org/officeDocument/2006/relationships/slideLayout" Target="../slideLayouts/slideLayout93.xml"/><Relationship Id="rId4" Type="http://schemas.openxmlformats.org/officeDocument/2006/relationships/hyperlink" Target="https://www.transit.dot.gov/about/regional-offices/regional-offices" TargetMode="Externa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93.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9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3.xml"/></Relationships>
</file>

<file path=ppt/slides/_rels/slide26.xml.rels><?xml version="1.0" encoding="UTF-8" standalone="yes"?>
<Relationships xmlns="http://schemas.openxmlformats.org/package/2006/relationships"><Relationship Id="rId3" Type="http://schemas.openxmlformats.org/officeDocument/2006/relationships/hyperlink" Target="https://www.fra.dot.gov/eLib/details/L02706" TargetMode="External"/><Relationship Id="rId7" Type="http://schemas.openxmlformats.org/officeDocument/2006/relationships/hyperlink" Target="http://www.fra.dot.gov/Page/P0185" TargetMode="External"/><Relationship Id="rId2" Type="http://schemas.openxmlformats.org/officeDocument/2006/relationships/notesSlide" Target="../notesSlides/notesSlide19.xml"/><Relationship Id="rId1" Type="http://schemas.openxmlformats.org/officeDocument/2006/relationships/slideLayout" Target="../slideLayouts/slideLayout93.xml"/><Relationship Id="rId6" Type="http://schemas.openxmlformats.org/officeDocument/2006/relationships/hyperlink" Target="http://www.fra.dot.gov/" TargetMode="External"/><Relationship Id="rId5" Type="http://schemas.openxmlformats.org/officeDocument/2006/relationships/hyperlink" Target="https://www.fra.dot.gov/eLib/Details/L02705" TargetMode="External"/><Relationship Id="rId4" Type="http://schemas.openxmlformats.org/officeDocument/2006/relationships/hyperlink" Target="https://www.fra.dot.gov/Page/P0128"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93.xml"/><Relationship Id="rId5" Type="http://schemas.openxmlformats.org/officeDocument/2006/relationships/image" Target="../media/image34.jpe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3.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9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5.xml"/><Relationship Id="rId1" Type="http://schemas.openxmlformats.org/officeDocument/2006/relationships/slideLayout" Target="../slideLayouts/slideLayout9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4.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51.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37.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39.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35.xml"/><Relationship Id="rId5" Type="http://schemas.openxmlformats.org/officeDocument/2006/relationships/image" Target="../media/image50.jpeg"/><Relationship Id="rId4" Type="http://schemas.openxmlformats.org/officeDocument/2006/relationships/hyperlink" Target="http://ow.ly/4nvSyO"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hyperlink" Target="hhttps://www.epa.gov/brownfields/setting-stage-leveraging-resources-brownfields-revitalizatio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cdfabrownfields.org/" TargetMode="External"/><Relationship Id="rId5" Type="http://schemas.openxmlformats.org/officeDocument/2006/relationships/hyperlink" Target="https://www.epa.gov/sites/production/files/2016-01/fy15updated_bf_awp_fedresource_matrix_8-21-15.xlsx" TargetMode="External"/><Relationship Id="rId4" Type="http://schemas.openxmlformats.org/officeDocument/2006/relationships/hyperlink" Target="https://www.epa.gov/sites/production/files/2015-09/documents/brownfields-federal-programs-guide-2013.pdf"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57.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9.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07.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1.png"/><Relationship Id="rId1" Type="http://schemas.openxmlformats.org/officeDocument/2006/relationships/slideLayout" Target="../slideLayouts/slideLayout107.xml"/><Relationship Id="rId4" Type="http://schemas.openxmlformats.org/officeDocument/2006/relationships/image" Target="../media/image64.jpeg"/></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1.png"/><Relationship Id="rId1" Type="http://schemas.openxmlformats.org/officeDocument/2006/relationships/slideLayout" Target="../slideLayouts/slideLayout10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07.xml"/></Relationships>
</file>

<file path=ppt/slides/_rels/slide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0.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1.xml"/></Relationships>
</file>

<file path=ppt/slides/_rels/slide7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6.xml"/></Relationships>
</file>

<file path=ppt/slides/_rels/slide7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1.xml"/></Relationships>
</file>

<file path=ppt/slides/_rels/slide7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7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7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8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3.xml"/></Relationships>
</file>

<file path=ppt/slides/_rels/slide8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0.xml"/></Relationships>
</file>

<file path=ppt/slides/_rels/slide84.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6.xml"/></Relationships>
</file>

<file path=ppt/slides/_rels/slide85.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76.xml"/></Relationships>
</file>

<file path=ppt/slides/_rels/slide8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2.xml"/><Relationship Id="rId1" Type="http://schemas.openxmlformats.org/officeDocument/2006/relationships/slideLayout" Target="../slideLayouts/slideLayout76.xml"/></Relationships>
</file>

<file path=ppt/slides/_rels/slide8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3.xml"/><Relationship Id="rId1" Type="http://schemas.openxmlformats.org/officeDocument/2006/relationships/slideLayout" Target="../slideLayouts/slideLayout76.xml"/></Relationships>
</file>

<file path=ppt/slides/_rels/slide8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4.xml"/><Relationship Id="rId1" Type="http://schemas.openxmlformats.org/officeDocument/2006/relationships/slideLayout" Target="../slideLayouts/slideLayout76.xml"/></Relationships>
</file>

<file path=ppt/slides/_rels/slide89.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1.jpeg"/><Relationship Id="rId3" Type="http://schemas.openxmlformats.org/officeDocument/2006/relationships/image" Target="../media/image83.jpeg"/><Relationship Id="rId7" Type="http://schemas.openxmlformats.org/officeDocument/2006/relationships/image" Target="../media/image87.png"/><Relationship Id="rId12" Type="http://schemas.openxmlformats.org/officeDocument/2006/relationships/hyperlink" Target="http://www.google.com/url?sa=i&amp;rct=j&amp;q=&amp;esrc=s&amp;frm=1&amp;source=images&amp;cd=&amp;cad=rja&amp;docid=mhXz2VSpfSRBQM&amp;tbnid=8Cg1yZSCfHIsEM:&amp;ved=0CAUQjRw&amp;url=http://www.lorainccc.edu/up/bachelor+and+master+degree+programs/toledo+bachelors.htm&amp;ei=WacoUungD8iMyQH1mIGoCg&amp;bvm=bv.51773540,d.aWc&amp;psig=AFQjCNHTiDtfOwxuLkCQV_wLKGhmMwnUPw&amp;ust=1378482389869687" TargetMode="External"/><Relationship Id="rId2" Type="http://schemas.openxmlformats.org/officeDocument/2006/relationships/notesSlide" Target="../notesSlides/notesSlide45.xml"/><Relationship Id="rId1" Type="http://schemas.openxmlformats.org/officeDocument/2006/relationships/slideLayout" Target="../slideLayouts/slideLayout71.xml"/><Relationship Id="rId6" Type="http://schemas.openxmlformats.org/officeDocument/2006/relationships/image" Target="../media/image86.png"/><Relationship Id="rId11" Type="http://schemas.openxmlformats.org/officeDocument/2006/relationships/image" Target="../media/image90.jpeg"/><Relationship Id="rId5" Type="http://schemas.openxmlformats.org/officeDocument/2006/relationships/image" Target="../media/image85.png"/><Relationship Id="rId15" Type="http://schemas.openxmlformats.org/officeDocument/2006/relationships/image" Target="../media/image93.png"/><Relationship Id="rId10" Type="http://schemas.openxmlformats.org/officeDocument/2006/relationships/image" Target="../media/image89.jpeg"/><Relationship Id="rId4" Type="http://schemas.openxmlformats.org/officeDocument/2006/relationships/image" Target="../media/image84.jpeg"/><Relationship Id="rId9" Type="http://schemas.openxmlformats.org/officeDocument/2006/relationships/hyperlink" Target="http://www.google.com/url?sa=i&amp;rct=j&amp;q=&amp;esrc=s&amp;frm=1&amp;source=images&amp;cd=&amp;cad=rja&amp;docid=0bT-unqkjHfY3M&amp;tbnid=qZAKcdp-4SiZtM:&amp;ved=0CAUQjRw&amp;url=http://fyi.uwex.edu/aocs/&amp;ei=bxgqUtXOGpT7yAGPwIGwAQ&amp;bvm=bv.51773540,d.aWc&amp;psig=AFQjCNGq07VK9e6SMNf6wGiX7KPv1_UWfA&amp;ust=1378576875352785" TargetMode="External"/><Relationship Id="rId14" Type="http://schemas.openxmlformats.org/officeDocument/2006/relationships/image" Target="../media/image9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3.xml"/></Relationships>
</file>

<file path=ppt/slides/_rels/slide9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6.xml"/></Relationships>
</file>

<file path=ppt/slides/_rels/slide9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0.xml"/></Relationships>
</file>

<file path=ppt/slides/_rels/slide9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7.xml"/><Relationship Id="rId1" Type="http://schemas.openxmlformats.org/officeDocument/2006/relationships/slideLayout" Target="../slideLayouts/slideLayout76.xml"/></Relationships>
</file>

<file path=ppt/slides/_rels/slide9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8.xml"/><Relationship Id="rId1" Type="http://schemas.openxmlformats.org/officeDocument/2006/relationships/slideLayout" Target="../slideLayouts/slideLayout76.xml"/></Relationships>
</file>

<file path=ppt/slides/_rels/slide9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9.xml"/><Relationship Id="rId1" Type="http://schemas.openxmlformats.org/officeDocument/2006/relationships/slideLayout" Target="../slideLayouts/slideLayout7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 y="1250020"/>
            <a:ext cx="9143999" cy="687917"/>
          </a:xfrm>
        </p:spPr>
        <p:txBody>
          <a:bodyPr>
            <a:noAutofit/>
          </a:bodyPr>
          <a:lstStyle/>
          <a:p>
            <a:r>
              <a:rPr lang="en-US" sz="4400" b="1" dirty="0"/>
              <a:t>Leveraging Resources for </a:t>
            </a:r>
            <a:br>
              <a:rPr lang="en-US" sz="4400" b="1" dirty="0"/>
            </a:br>
            <a:r>
              <a:rPr lang="en-US" sz="4400" b="1" dirty="0"/>
              <a:t>Brownfields Revitalization</a:t>
            </a:r>
          </a:p>
        </p:txBody>
      </p:sp>
      <p:sp>
        <p:nvSpPr>
          <p:cNvPr id="3" name="Subtitle 2"/>
          <p:cNvSpPr>
            <a:spLocks noGrp="1"/>
          </p:cNvSpPr>
          <p:nvPr>
            <p:ph type="subTitle" idx="1"/>
          </p:nvPr>
        </p:nvSpPr>
        <p:spPr>
          <a:xfrm>
            <a:off x="2" y="4393755"/>
            <a:ext cx="9143999" cy="1604432"/>
          </a:xfrm>
        </p:spPr>
        <p:txBody>
          <a:bodyPr>
            <a:normAutofit/>
          </a:bodyPr>
          <a:lstStyle/>
          <a:p>
            <a:r>
              <a:rPr lang="en-US" sz="3600" b="1" i="1" dirty="0"/>
              <a:t>Meet the Funders: Infrastructure</a:t>
            </a:r>
          </a:p>
        </p:txBody>
      </p:sp>
      <p:sp>
        <p:nvSpPr>
          <p:cNvPr id="5" name="TextBox 4"/>
          <p:cNvSpPr txBox="1"/>
          <p:nvPr/>
        </p:nvSpPr>
        <p:spPr>
          <a:xfrm>
            <a:off x="367553" y="6246440"/>
            <a:ext cx="8408894" cy="507831"/>
          </a:xfrm>
          <a:prstGeom prst="rect">
            <a:avLst/>
          </a:prstGeom>
          <a:noFill/>
        </p:spPr>
        <p:txBody>
          <a:bodyPr wrap="square" rtlCol="0">
            <a:spAutoFit/>
          </a:bodyPr>
          <a:lstStyle/>
          <a:p>
            <a:pPr algn="ctr"/>
            <a:r>
              <a:rPr lang="en-US" sz="1350" b="1" kern="0" dirty="0">
                <a:solidFill>
                  <a:srgbClr val="0070C0"/>
                </a:solidFill>
              </a:rPr>
              <a:t>One of a series of leveraging webcasts from the U.S. Environmental Protection Agency’s </a:t>
            </a:r>
            <a:br>
              <a:rPr lang="en-US" sz="1350" b="1" kern="0" dirty="0">
                <a:solidFill>
                  <a:srgbClr val="0070C0"/>
                </a:solidFill>
              </a:rPr>
            </a:br>
            <a:r>
              <a:rPr lang="en-US" sz="1350" b="1" kern="0" dirty="0">
                <a:solidFill>
                  <a:srgbClr val="0070C0"/>
                </a:solidFill>
              </a:rPr>
              <a:t>Office of Brownfields &amp; Land Revitalization</a:t>
            </a:r>
          </a:p>
        </p:txBody>
      </p:sp>
      <p:pic>
        <p:nvPicPr>
          <p:cNvPr id="1026" name="Picture 2" descr="https://villagephotographer.files.wordpress.com/2012/05/brownfield-brantford.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429" y="2356349"/>
            <a:ext cx="2451662" cy="1635258"/>
          </a:xfrm>
          <a:prstGeom prst="rect">
            <a:avLst/>
          </a:prstGeom>
          <a:noFill/>
          <a:extLst>
            <a:ext uri="{909E8E84-426E-40DD-AFC4-6F175D3DCCD1}">
              <a14:hiddenFill xmlns:a14="http://schemas.microsoft.com/office/drawing/2010/main">
                <a:solidFill>
                  <a:srgbClr val="FFFFFF"/>
                </a:solidFill>
              </a14:hiddenFill>
            </a:ext>
          </a:extLst>
        </p:spPr>
      </p:pic>
      <p:sp>
        <p:nvSpPr>
          <p:cNvPr id="6" name="Cross 5"/>
          <p:cNvSpPr/>
          <p:nvPr/>
        </p:nvSpPr>
        <p:spPr>
          <a:xfrm>
            <a:off x="3172280" y="2831078"/>
            <a:ext cx="685800" cy="685800"/>
          </a:xfrm>
          <a:prstGeom prst="plus">
            <a:avLst/>
          </a:prstGeom>
          <a:solidFill>
            <a:srgbClr val="BEB6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28" name="Picture 4" descr="http://cicnys.org/wp-content/uploads/2015/12/SoYo.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
          <a:stretch/>
        </p:blipFill>
        <p:spPr bwMode="auto">
          <a:xfrm>
            <a:off x="6234256" y="2356349"/>
            <a:ext cx="2452545" cy="163220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publicdomainpictures.net/pictures/130000/velka/green-dollar-sign-1436292668ftJ.jpg"/>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33019" y="2356349"/>
            <a:ext cx="877310" cy="163220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5257641" y="2890252"/>
            <a:ext cx="685800" cy="564401"/>
            <a:chOff x="6952332" y="2141649"/>
            <a:chExt cx="914400" cy="752534"/>
          </a:xfrm>
        </p:grpSpPr>
        <p:sp>
          <p:nvSpPr>
            <p:cNvPr id="10" name="Rectangle 9"/>
            <p:cNvSpPr/>
            <p:nvPr/>
          </p:nvSpPr>
          <p:spPr>
            <a:xfrm>
              <a:off x="6952332" y="2141649"/>
              <a:ext cx="914400" cy="323731"/>
            </a:xfrm>
            <a:prstGeom prst="rect">
              <a:avLst/>
            </a:prstGeom>
            <a:solidFill>
              <a:srgbClr val="BEB6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p:nvSpPr>
          <p:spPr>
            <a:xfrm>
              <a:off x="6952332" y="2570452"/>
              <a:ext cx="914400" cy="323731"/>
            </a:xfrm>
            <a:prstGeom prst="rect">
              <a:avLst/>
            </a:prstGeom>
            <a:solidFill>
              <a:srgbClr val="BEB6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1355661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3472" y="513315"/>
            <a:ext cx="7678024" cy="525850"/>
          </a:xfrm>
        </p:spPr>
        <p:txBody>
          <a:bodyPr>
            <a:normAutofit fontScale="90000"/>
          </a:bodyPr>
          <a:lstStyle/>
          <a:p>
            <a:r>
              <a:rPr lang="en-US" dirty="0"/>
              <a:t>DOT Grants – Freight and Surface Transportation</a:t>
            </a:r>
          </a:p>
        </p:txBody>
      </p:sp>
      <p:sp>
        <p:nvSpPr>
          <p:cNvPr id="3" name="Content Placeholder 2"/>
          <p:cNvSpPr>
            <a:spLocks noGrp="1"/>
          </p:cNvSpPr>
          <p:nvPr>
            <p:ph idx="1"/>
          </p:nvPr>
        </p:nvSpPr>
        <p:spPr/>
        <p:txBody>
          <a:bodyPr>
            <a:normAutofit fontScale="55000" lnSpcReduction="20000"/>
          </a:bodyPr>
          <a:lstStyle/>
          <a:p>
            <a:r>
              <a:rPr lang="en-US" sz="3200" dirty="0"/>
              <a:t>FASTLANE Grants:</a:t>
            </a:r>
          </a:p>
          <a:p>
            <a:pPr lvl="1"/>
            <a:r>
              <a:rPr lang="en-US" sz="2900" dirty="0"/>
              <a:t>Nationally/Regionally Significant Freight Grants.</a:t>
            </a:r>
          </a:p>
          <a:p>
            <a:pPr lvl="1"/>
            <a:r>
              <a:rPr lang="en-US" sz="2900" dirty="0"/>
              <a:t>$4.5 Billion over five years.</a:t>
            </a:r>
          </a:p>
          <a:p>
            <a:pPr lvl="1"/>
            <a:r>
              <a:rPr lang="en-US" sz="2900" dirty="0"/>
              <a:t>Annual Application Cycle (Notice of Funding Opportunity).</a:t>
            </a:r>
          </a:p>
          <a:p>
            <a:pPr lvl="1"/>
            <a:r>
              <a:rPr lang="en-US" sz="2900" dirty="0"/>
              <a:t>May cover up to 60 percent of project costs.</a:t>
            </a:r>
            <a:br>
              <a:rPr lang="en-US" sz="2900" dirty="0"/>
            </a:br>
            <a:endParaRPr lang="en-US" sz="2900" dirty="0"/>
          </a:p>
          <a:p>
            <a:pPr marL="457200" lvl="1" indent="0">
              <a:buNone/>
            </a:pPr>
            <a:r>
              <a:rPr lang="en-US" sz="2900" b="1" dirty="0">
                <a:solidFill>
                  <a:srgbClr val="0070C0"/>
                </a:solidFill>
                <a:hlinkClick r:id="rId3"/>
              </a:rPr>
              <a:t>www.transportation.gov/buildamerica/FASTLANEgrants</a:t>
            </a:r>
            <a:endParaRPr lang="en-US" sz="2900" b="1" dirty="0">
              <a:solidFill>
                <a:srgbClr val="0070C0"/>
              </a:solidFill>
            </a:endParaRPr>
          </a:p>
          <a:p>
            <a:pPr marL="457200" lvl="1" indent="0">
              <a:buNone/>
            </a:pPr>
            <a:endParaRPr lang="en-US" sz="2900" dirty="0">
              <a:solidFill>
                <a:srgbClr val="0070C0"/>
              </a:solidFill>
            </a:endParaRPr>
          </a:p>
          <a:p>
            <a:r>
              <a:rPr lang="en-US" sz="3200" dirty="0"/>
              <a:t>TIGER:</a:t>
            </a:r>
          </a:p>
          <a:p>
            <a:pPr lvl="1"/>
            <a:r>
              <a:rPr lang="en-US" sz="2900" dirty="0"/>
              <a:t>Surface Transportation Grants Impacting Nation, Metropolitan Area or Region.</a:t>
            </a:r>
          </a:p>
          <a:p>
            <a:pPr lvl="1"/>
            <a:r>
              <a:rPr lang="en-US" sz="2900" dirty="0"/>
              <a:t>$500 million multimodal, merit-based discretionary grant program.</a:t>
            </a:r>
          </a:p>
          <a:p>
            <a:pPr lvl="1"/>
            <a:r>
              <a:rPr lang="en-US" sz="2900" dirty="0"/>
              <a:t>Strong focus on transformative projects and creating ladders of opportunity.</a:t>
            </a:r>
          </a:p>
          <a:p>
            <a:pPr lvl="1"/>
            <a:r>
              <a:rPr lang="en-US" sz="2900" dirty="0"/>
              <a:t>Eligible applicants: State, local, and tribal governments, transit agencies, MPOs, and other public entities</a:t>
            </a:r>
          </a:p>
          <a:p>
            <a:pPr lvl="1"/>
            <a:r>
              <a:rPr lang="en-US" sz="2900" dirty="0"/>
              <a:t>Cost Share or Match</a:t>
            </a:r>
          </a:p>
          <a:p>
            <a:pPr lvl="2"/>
            <a:r>
              <a:rPr lang="en-US" sz="2600" dirty="0"/>
              <a:t>TIGER funds may cover up to 80 percent of projects costs in urban areas and 100 percent of project costs in rural areas</a:t>
            </a:r>
          </a:p>
          <a:p>
            <a:pPr lvl="1"/>
            <a:endParaRPr lang="en-US" sz="2600" dirty="0"/>
          </a:p>
          <a:p>
            <a:pPr marL="457200" lvl="1" indent="0">
              <a:buNone/>
            </a:pPr>
            <a:r>
              <a:rPr lang="en-US" sz="2900" b="1" dirty="0">
                <a:hlinkClick r:id="rId4"/>
              </a:rPr>
              <a:t>www.transportation.gov/tiger/</a:t>
            </a:r>
            <a:endParaRPr lang="en-US" sz="2900" b="1" dirty="0"/>
          </a:p>
          <a:p>
            <a:pPr lvl="1"/>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D7F3E3-6AC1-4B95-9406-D25F3399B957}" type="slidenum">
              <a:rPr kumimoji="0" lang="en-US" sz="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4116586" y="3244334"/>
            <a:ext cx="910827"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3492231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http://www.dot.gov/sites/dot.dev/files/pictures/PortOfBaltimore.jpg"/>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4624743" y="2497540"/>
            <a:ext cx="2049014" cy="194176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Beofer and after image with photo of Arch today and rendering of Arch in 201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07987" y="2386109"/>
            <a:ext cx="2031214" cy="2000688"/>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Pictures_26429_UP_6618_South_Tower55_edited-2"/>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378725" y="254080"/>
            <a:ext cx="4181189" cy="41852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p:nvPr/>
        </p:nvPicPr>
        <p:blipFill>
          <a:blip r:embed="rId6">
            <a:extLst>
              <a:ext uri="{28A0092B-C50C-407E-A947-70E740481C1C}">
                <a14:useLocalDpi xmlns:a14="http://schemas.microsoft.com/office/drawing/2010/main"/>
              </a:ext>
            </a:extLst>
          </a:blip>
          <a:stretch>
            <a:fillRect/>
          </a:stretch>
        </p:blipFill>
        <p:spPr>
          <a:xfrm>
            <a:off x="4624743" y="236653"/>
            <a:ext cx="4214458" cy="2096321"/>
          </a:xfrm>
          <a:prstGeom prst="rect">
            <a:avLst/>
          </a:prstGeom>
        </p:spPr>
      </p:pic>
      <p:pic>
        <p:nvPicPr>
          <p:cNvPr id="10" name="Picture 9" descr="TIGER Grants-01.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279069" y="4624668"/>
            <a:ext cx="1368188" cy="454705"/>
          </a:xfrm>
          <a:prstGeom prst="rect">
            <a:avLst/>
          </a:prstGeom>
        </p:spPr>
      </p:pic>
      <p:sp>
        <p:nvSpPr>
          <p:cNvPr id="11" name="Title 1"/>
          <p:cNvSpPr txBox="1">
            <a:spLocks/>
          </p:cNvSpPr>
          <p:nvPr/>
        </p:nvSpPr>
        <p:spPr>
          <a:xfrm>
            <a:off x="210687" y="4494419"/>
            <a:ext cx="4589913" cy="2127397"/>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2800" b="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4F81BD"/>
                </a:solidFill>
                <a:effectLst/>
                <a:uLnTx/>
                <a:uFillTx/>
                <a:latin typeface="Calibri"/>
                <a:ea typeface="+mj-ea"/>
                <a:cs typeface="+mj-cs"/>
              </a:rPr>
              <a:t>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4F81BD"/>
              </a:solidFill>
              <a:effectLst/>
              <a:uLnTx/>
              <a:uFillTx/>
              <a:latin typeface="Calibri"/>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4F81BD"/>
                </a:solidFill>
                <a:effectLst/>
                <a:uLnTx/>
                <a:uFillTx/>
                <a:latin typeface="Calibri"/>
                <a:ea typeface="+mj-ea"/>
                <a:cs typeface="+mj-cs"/>
              </a:rPr>
              <a:t>TIGER Discretionary Grants</a:t>
            </a:r>
            <a:endParaRPr kumimoji="0" lang="en-US" sz="2800" b="0" i="0" u="none" strike="noStrike" kern="1200" cap="none" spc="0" normalizeH="0" baseline="0" noProof="0" dirty="0">
              <a:ln>
                <a:noFill/>
              </a:ln>
              <a:solidFill>
                <a:srgbClr val="4F81BD"/>
              </a:solidFill>
              <a:effectLst/>
              <a:uLnTx/>
              <a:uFillTx/>
              <a:latin typeface="Calibri"/>
              <a:ea typeface="+mj-ea"/>
              <a:cs typeface="+mj-cs"/>
            </a:endParaRPr>
          </a:p>
        </p:txBody>
      </p:sp>
    </p:spTree>
    <p:extLst>
      <p:ext uri="{BB962C8B-B14F-4D97-AF65-F5344CB8AC3E}">
        <p14:creationId xmlns:p14="http://schemas.microsoft.com/office/powerpoint/2010/main" val="2937577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283191" y="5029200"/>
            <a:ext cx="8488050" cy="214410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533400" y="1295400"/>
            <a:ext cx="8290034" cy="526297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TIGER Program</a:t>
            </a:r>
            <a:endParaRPr kumimoji="0" lang="en-US" sz="1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800100" marR="0" lvl="1" indent="-34290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Surface transportation modes (road, rail, transit, port)</a:t>
            </a:r>
          </a:p>
          <a:p>
            <a:pPr marL="800100" marR="0" lvl="1" indent="-34290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Projects with significant impact on Nation, region or metro area</a:t>
            </a:r>
          </a:p>
          <a:p>
            <a:pPr marL="800100" marR="0" lvl="1" indent="-34290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$5.1 billion since 2009 (421 projects)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Selection Criteria</a:t>
            </a:r>
            <a:endParaRPr kumimoji="0" lang="en-US" sz="1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800100" marR="0" lvl="1" indent="-34290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Safety</a:t>
            </a:r>
          </a:p>
          <a:p>
            <a:pPr marL="800100" marR="0" lvl="1" indent="-34290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State of good repair</a:t>
            </a:r>
          </a:p>
          <a:p>
            <a:pPr marL="800100" marR="0" lvl="1" indent="-34290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Economic competitiveness</a:t>
            </a:r>
          </a:p>
          <a:p>
            <a:pPr marL="800100" marR="0" lvl="1" indent="-34290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Quality of life</a:t>
            </a:r>
          </a:p>
          <a:p>
            <a:pPr marL="800100" marR="0" lvl="1" indent="-34290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Environmental sustainability</a:t>
            </a:r>
          </a:p>
          <a:p>
            <a:pPr marL="800100" marR="0" lvl="1" indent="-34290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Innovation</a:t>
            </a:r>
          </a:p>
          <a:p>
            <a:pPr marL="800100" marR="0" lvl="1" indent="-34290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Partnership</a:t>
            </a:r>
          </a:p>
          <a:p>
            <a:pPr marL="742950" marR="0" lvl="1" indent="-285750" algn="l" defTabSz="457200" rtl="0" eaLnBrk="1" fontAlgn="auto" latinLnBrk="0" hangingPunct="1">
              <a:lnSpc>
                <a:spcPct val="100000"/>
              </a:lnSpc>
              <a:spcBef>
                <a:spcPts val="0"/>
              </a:spcBef>
              <a:spcAft>
                <a:spcPts val="0"/>
              </a:spcAft>
              <a:buClrTx/>
              <a:buSzTx/>
              <a:buFont typeface="Symbol" pitchFamily="18" charset="2"/>
              <a:buChar char="-"/>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       Also...Project Readiness and Ladders of Opportunity</a:t>
            </a:r>
          </a:p>
        </p:txBody>
      </p:sp>
      <p:sp>
        <p:nvSpPr>
          <p:cNvPr id="5" name="Title 1"/>
          <p:cNvSpPr>
            <a:spLocks noGrp="1"/>
          </p:cNvSpPr>
          <p:nvPr>
            <p:ph type="title"/>
          </p:nvPr>
        </p:nvSpPr>
        <p:spPr>
          <a:xfrm>
            <a:off x="1097008" y="513962"/>
            <a:ext cx="7502707" cy="525850"/>
          </a:xfrm>
        </p:spPr>
        <p:txBody>
          <a:bodyPr>
            <a:normAutofit/>
          </a:bodyPr>
          <a:lstStyle/>
          <a:p>
            <a:r>
              <a:rPr lang="en-US" dirty="0">
                <a:latin typeface="Calibri" panose="020F0502020204030204" pitchFamily="34" charset="0"/>
              </a:rPr>
              <a:t>TIGER Competitive Grant Program</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81323" y="2958635"/>
            <a:ext cx="3301428" cy="2776857"/>
          </a:xfrm>
          <a:prstGeom prst="rect">
            <a:avLst/>
          </a:prstGeom>
        </p:spPr>
      </p:pic>
    </p:spTree>
    <p:extLst>
      <p:ext uri="{BB962C8B-B14F-4D97-AF65-F5344CB8AC3E}">
        <p14:creationId xmlns:p14="http://schemas.microsoft.com/office/powerpoint/2010/main" val="2429780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Technical Assistance</a:t>
            </a:r>
          </a:p>
        </p:txBody>
      </p:sp>
      <p:sp>
        <p:nvSpPr>
          <p:cNvPr id="4" name="Content Placeholder 2"/>
          <p:cNvSpPr>
            <a:spLocks noGrp="1"/>
          </p:cNvSpPr>
          <p:nvPr>
            <p:ph idx="1"/>
          </p:nvPr>
        </p:nvSpPr>
        <p:spPr/>
        <p:txBody>
          <a:bodyPr>
            <a:normAutofit/>
          </a:bodyPr>
          <a:lstStyle/>
          <a:p>
            <a:r>
              <a:rPr lang="en-US" sz="2400" dirty="0"/>
              <a:t>USDOT offers technical assistance to help applicants through the TIGER process</a:t>
            </a:r>
          </a:p>
          <a:p>
            <a:r>
              <a:rPr lang="en-US" sz="2400" dirty="0"/>
              <a:t>Previous TIGER application debriefs</a:t>
            </a:r>
          </a:p>
          <a:p>
            <a:r>
              <a:rPr lang="en-US" sz="2400" dirty="0"/>
              <a:t>Benefit cost analysis resource guide</a:t>
            </a:r>
          </a:p>
          <a:p>
            <a:r>
              <a:rPr lang="en-US" sz="2400" dirty="0"/>
              <a:t>Special Topics Webinars</a:t>
            </a:r>
          </a:p>
          <a:p>
            <a:pPr marL="0" indent="0">
              <a:buNone/>
            </a:pPr>
            <a:endParaRPr lang="en-US" sz="2000" dirty="0"/>
          </a:p>
          <a:p>
            <a:pPr marL="0" indent="0">
              <a:buNone/>
            </a:pPr>
            <a:r>
              <a:rPr lang="en-US" sz="2400" dirty="0"/>
              <a:t>Email questions to:  </a:t>
            </a:r>
            <a:r>
              <a:rPr lang="en-US" sz="2400" dirty="0">
                <a:hlinkClick r:id="rId3"/>
              </a:rPr>
              <a:t>TIGERGrants@dot.gov</a:t>
            </a:r>
            <a:endParaRPr lang="en-US" sz="2400" dirty="0"/>
          </a:p>
          <a:p>
            <a:endParaRPr lang="en-US" sz="2400" dirty="0"/>
          </a:p>
          <a:p>
            <a:endParaRPr lang="en-US" sz="2400" dirty="0"/>
          </a:p>
        </p:txBody>
      </p:sp>
    </p:spTree>
    <p:extLst>
      <p:ext uri="{BB962C8B-B14F-4D97-AF65-F5344CB8AC3E}">
        <p14:creationId xmlns:p14="http://schemas.microsoft.com/office/powerpoint/2010/main" val="512155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3471" y="483017"/>
            <a:ext cx="7502707" cy="525850"/>
          </a:xfrm>
        </p:spPr>
        <p:txBody>
          <a:bodyPr/>
          <a:lstStyle/>
          <a:p>
            <a:r>
              <a:rPr lang="en-US" dirty="0"/>
              <a:t>DOT Grants – Transit and Formula</a:t>
            </a:r>
          </a:p>
        </p:txBody>
      </p:sp>
      <p:sp>
        <p:nvSpPr>
          <p:cNvPr id="3" name="Content Placeholder 2"/>
          <p:cNvSpPr>
            <a:spLocks noGrp="1"/>
          </p:cNvSpPr>
          <p:nvPr>
            <p:ph idx="1"/>
          </p:nvPr>
        </p:nvSpPr>
        <p:spPr>
          <a:xfrm>
            <a:off x="946485" y="1375794"/>
            <a:ext cx="7695566" cy="4750370"/>
          </a:xfrm>
        </p:spPr>
        <p:txBody>
          <a:bodyPr>
            <a:normAutofit/>
          </a:bodyPr>
          <a:lstStyle/>
          <a:p>
            <a:r>
              <a:rPr lang="en-US" dirty="0"/>
              <a:t>Transit Capital Investment Grants:</a:t>
            </a:r>
          </a:p>
          <a:p>
            <a:pPr lvl="1"/>
            <a:r>
              <a:rPr lang="en-US" dirty="0"/>
              <a:t>Fixed guideway Grants for new projects (New Starts/Small  Starts) and to Expand Core Capacity.</a:t>
            </a:r>
          </a:p>
          <a:p>
            <a:pPr lvl="1"/>
            <a:r>
              <a:rPr lang="en-US" dirty="0"/>
              <a:t>$2.3 Billion/year through FY 2020.</a:t>
            </a:r>
          </a:p>
          <a:p>
            <a:pPr lvl="1"/>
            <a:r>
              <a:rPr lang="en-US" dirty="0"/>
              <a:t>Applications accepted at any time during the year.</a:t>
            </a:r>
            <a:br>
              <a:rPr lang="en-US" dirty="0"/>
            </a:br>
            <a:endParaRPr lang="en-US" dirty="0"/>
          </a:p>
          <a:p>
            <a:r>
              <a:rPr lang="en-US" dirty="0"/>
              <a:t>Formula-Based Grants:  </a:t>
            </a:r>
          </a:p>
          <a:p>
            <a:pPr lvl="1"/>
            <a:r>
              <a:rPr lang="en-US" dirty="0"/>
              <a:t>States receive funding from USDOT via a distribution formula.</a:t>
            </a:r>
          </a:p>
          <a:p>
            <a:pPr lvl="1"/>
            <a:r>
              <a:rPr lang="en-US" dirty="0"/>
              <a:t>States and MPOs award grants.</a:t>
            </a:r>
          </a:p>
          <a:p>
            <a:pPr lvl="1"/>
            <a:r>
              <a:rPr lang="en-US" dirty="0"/>
              <a:t>Examples:  </a:t>
            </a:r>
          </a:p>
          <a:p>
            <a:pPr lvl="2"/>
            <a:r>
              <a:rPr lang="en-US" dirty="0"/>
              <a:t>Congestion Mitigation &amp; Air Quality (CMAQ) - $2.3 Billion/year</a:t>
            </a:r>
          </a:p>
          <a:p>
            <a:pPr lvl="2"/>
            <a:r>
              <a:rPr lang="en-US" dirty="0"/>
              <a:t>National Highway Freight Program - $1.1 Billion/year.</a:t>
            </a:r>
          </a:p>
          <a:p>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D7F3E3-6AC1-4B95-9406-D25F3399B957}" type="slidenum">
              <a:rPr kumimoji="0" lang="en-US" sz="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09518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008" y="567056"/>
            <a:ext cx="7502707" cy="525850"/>
          </a:xfrm>
        </p:spPr>
        <p:txBody>
          <a:bodyPr/>
          <a:lstStyle/>
          <a:p>
            <a:r>
              <a:rPr lang="en-US" dirty="0"/>
              <a:t>DOT Funding: FTA Resources</a:t>
            </a:r>
          </a:p>
        </p:txBody>
      </p:sp>
      <p:sp>
        <p:nvSpPr>
          <p:cNvPr id="3" name="Content Placeholder 2"/>
          <p:cNvSpPr>
            <a:spLocks noGrp="1"/>
          </p:cNvSpPr>
          <p:nvPr>
            <p:ph idx="1"/>
          </p:nvPr>
        </p:nvSpPr>
        <p:spPr>
          <a:xfrm>
            <a:off x="1097008" y="1359273"/>
            <a:ext cx="6625134" cy="4750370"/>
          </a:xfrm>
        </p:spPr>
        <p:txBody>
          <a:bodyPr>
            <a:normAutofit/>
          </a:bodyPr>
          <a:lstStyle/>
          <a:p>
            <a:pPr marL="0" indent="0">
              <a:buNone/>
            </a:pPr>
            <a:r>
              <a:rPr lang="en-US" b="1" dirty="0">
                <a:solidFill>
                  <a:srgbClr val="000000"/>
                </a:solidFill>
              </a:rPr>
              <a:t>FTA:  Office of Program Management (TPM)</a:t>
            </a:r>
          </a:p>
          <a:p>
            <a:r>
              <a:rPr lang="en-US" sz="1800" dirty="0">
                <a:solidFill>
                  <a:srgbClr val="000000"/>
                </a:solidFill>
              </a:rPr>
              <a:t>Administers a national program of capital and operating assistance by:</a:t>
            </a:r>
          </a:p>
          <a:p>
            <a:pPr lvl="1">
              <a:buFont typeface="Arial" panose="020B0604020202020204" pitchFamily="34" charset="0"/>
              <a:buChar char="•"/>
            </a:pPr>
            <a:r>
              <a:rPr lang="en-US" sz="1800" dirty="0">
                <a:solidFill>
                  <a:srgbClr val="000000"/>
                </a:solidFill>
              </a:rPr>
              <a:t>Managing financial and technical resources</a:t>
            </a:r>
          </a:p>
          <a:p>
            <a:pPr lvl="1">
              <a:buFont typeface="Arial" panose="020B0604020202020204" pitchFamily="34" charset="0"/>
              <a:buChar char="•"/>
            </a:pPr>
            <a:r>
              <a:rPr lang="en-US" sz="1800" dirty="0">
                <a:solidFill>
                  <a:srgbClr val="000000"/>
                </a:solidFill>
              </a:rPr>
              <a:t>Directing program implementation through Regional Offices	</a:t>
            </a:r>
          </a:p>
          <a:p>
            <a:r>
              <a:rPr lang="en-US" sz="1800" dirty="0">
                <a:solidFill>
                  <a:srgbClr val="000000"/>
                </a:solidFill>
              </a:rPr>
              <a:t>Provides major capital project management for FTA assistance programs</a:t>
            </a:r>
          </a:p>
          <a:p>
            <a:r>
              <a:rPr lang="en-US" sz="1800" dirty="0">
                <a:solidFill>
                  <a:srgbClr val="000000"/>
                </a:solidFill>
              </a:rPr>
              <a:t>Coordinates the development and dissemination of program guidance and technical assistance </a:t>
            </a:r>
          </a:p>
          <a:p>
            <a:pPr lvl="1"/>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D7F3E3-6AC1-4B95-9406-D25F3399B957}" type="slidenum">
              <a:rPr kumimoji="0" lang="en-US" sz="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1789288" y="6013126"/>
            <a:ext cx="4572000"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6393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8303" y="572956"/>
            <a:ext cx="7502707" cy="525850"/>
          </a:xfrm>
        </p:spPr>
        <p:txBody>
          <a:bodyPr/>
          <a:lstStyle/>
          <a:p>
            <a:r>
              <a:rPr lang="en-US" dirty="0"/>
              <a:t>DOT Funding: FTA Resources</a:t>
            </a:r>
          </a:p>
        </p:txBody>
      </p:sp>
      <p:sp>
        <p:nvSpPr>
          <p:cNvPr id="3" name="Content Placeholder 2"/>
          <p:cNvSpPr>
            <a:spLocks noGrp="1"/>
          </p:cNvSpPr>
          <p:nvPr>
            <p:ph idx="1"/>
          </p:nvPr>
        </p:nvSpPr>
        <p:spPr>
          <a:xfrm>
            <a:off x="1097008" y="1447422"/>
            <a:ext cx="7494287" cy="4750370"/>
          </a:xfrm>
        </p:spPr>
        <p:txBody>
          <a:bodyPr>
            <a:normAutofit fontScale="85000" lnSpcReduction="20000"/>
          </a:bodyPr>
          <a:lstStyle/>
          <a:p>
            <a:pPr marL="0" indent="0">
              <a:buNone/>
            </a:pPr>
            <a:r>
              <a:rPr lang="en-US" sz="3100" b="1" dirty="0">
                <a:solidFill>
                  <a:srgbClr val="000000"/>
                </a:solidFill>
              </a:rPr>
              <a:t>Office of Transit Programs (TPM-10)</a:t>
            </a:r>
          </a:p>
          <a:p>
            <a:r>
              <a:rPr lang="en-US" sz="2000" dirty="0"/>
              <a:t>Fixed guideway Grants for new projects (New Starts/Small  Starts) and to Expand Core Capacity. </a:t>
            </a:r>
            <a:r>
              <a:rPr lang="en-US" sz="2000" kern="0" dirty="0">
                <a:solidFill>
                  <a:srgbClr val="000000"/>
                </a:solidFill>
              </a:rPr>
              <a:t>Manages formula and Discretionary Grant Programs for: Urbanized Areas (5307), Passenger Ferries (5307), Fixed Guideway Capital Investments (5309), the Enhanced Mobility of Seniors and Individuals with Disabilities (5310), Rural Areas (5311), Tribes (5311), Emergency Relief (5324), State of Good Repair (5337), and Grants for Buses and Bus Facilities (5339)</a:t>
            </a:r>
          </a:p>
          <a:p>
            <a:pPr marL="457200" lvl="1" indent="0">
              <a:buNone/>
            </a:pPr>
            <a:endParaRPr lang="en-US" kern="0" dirty="0">
              <a:solidFill>
                <a:srgbClr val="000000"/>
              </a:solidFill>
            </a:endParaRPr>
          </a:p>
          <a:p>
            <a:r>
              <a:rPr lang="en-US" sz="2000" kern="0" dirty="0">
                <a:solidFill>
                  <a:srgbClr val="000000"/>
                </a:solidFill>
              </a:rPr>
              <a:t>Develops technical assistance information regarding new statutory, regulatory, policy, or procedural requirements for the annual apportionment of capital and operating funds;</a:t>
            </a:r>
            <a:br>
              <a:rPr lang="en-US" sz="2000" kern="0" dirty="0">
                <a:solidFill>
                  <a:srgbClr val="000000"/>
                </a:solidFill>
              </a:rPr>
            </a:br>
            <a:endParaRPr lang="en-US" sz="2000" kern="0" dirty="0">
              <a:solidFill>
                <a:srgbClr val="000000"/>
              </a:solidFill>
            </a:endParaRPr>
          </a:p>
          <a:p>
            <a:r>
              <a:rPr lang="en-US" sz="2000" kern="0" dirty="0">
                <a:solidFill>
                  <a:srgbClr val="000000"/>
                </a:solidFill>
              </a:rPr>
              <a:t>Develops Technical Assistance Programs in support of FTA’s grant programs, including the Rural Transit Assistance Program, and administering the Coordinating Council on Access and Mobility (CCAM).</a:t>
            </a:r>
            <a:r>
              <a:rPr lang="en-US" kern="0" dirty="0">
                <a:solidFill>
                  <a:srgbClr val="000000"/>
                </a:solidFill>
              </a:rPr>
              <a:t/>
            </a:r>
            <a:br>
              <a:rPr lang="en-US" kern="0" dirty="0">
                <a:solidFill>
                  <a:srgbClr val="000000"/>
                </a:solidFill>
              </a:rPr>
            </a:br>
            <a:endParaRPr lang="en-US" kern="0" dirty="0">
              <a:solidFill>
                <a:srgbClr val="000000"/>
              </a:solidFill>
            </a:endParaRPr>
          </a:p>
          <a:p>
            <a:pPr marL="457200" lvl="1" indent="0">
              <a:buNone/>
            </a:pPr>
            <a:r>
              <a:rPr lang="en-US" b="1" dirty="0">
                <a:hlinkClick r:id="rId3"/>
              </a:rPr>
              <a:t>https://www.transit.dot.gov/grants</a:t>
            </a:r>
            <a:r>
              <a:rPr lang="en-US" b="1" dirty="0"/>
              <a:t>  </a:t>
            </a:r>
          </a:p>
          <a:p>
            <a:pPr marL="457200" lvl="1" indent="0">
              <a:buNone/>
            </a:pPr>
            <a:endParaRPr lang="en-US" b="1" dirty="0">
              <a:hlinkClick r:id=""/>
            </a:endParaRPr>
          </a:p>
          <a:p>
            <a:pPr marL="457200" lvl="1" indent="0">
              <a:buNone/>
            </a:pPr>
            <a:r>
              <a:rPr lang="en-US" b="1" dirty="0">
                <a:hlinkClick r:id=""/>
              </a:rPr>
              <a:t>https</a:t>
            </a:r>
            <a:r>
              <a:rPr lang="en-US" b="1" dirty="0">
                <a:hlinkClick r:id="rId4"/>
              </a:rPr>
              <a:t>://www.transit.dot.gov/about/regional-offices/regional-offices#</a:t>
            </a:r>
            <a:r>
              <a:rPr lang="en-US" b="1" dirty="0"/>
              <a:t>   </a:t>
            </a:r>
          </a:p>
          <a:p>
            <a:pPr lvl="1"/>
            <a:endParaRPr lang="en-US" b="1"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D7F3E3-6AC1-4B95-9406-D25F3399B957}" type="slidenum">
              <a:rPr kumimoji="0" lang="en-US" sz="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1789288" y="6013126"/>
            <a:ext cx="4572000"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6469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008" y="508063"/>
            <a:ext cx="7502707" cy="525850"/>
          </a:xfrm>
        </p:spPr>
        <p:txBody>
          <a:bodyPr/>
          <a:lstStyle/>
          <a:p>
            <a:r>
              <a:rPr lang="en-US" dirty="0"/>
              <a:t>FHWA Apportioned Programs Under FAST</a:t>
            </a:r>
          </a:p>
        </p:txBody>
      </p:sp>
      <p:sp>
        <p:nvSpPr>
          <p:cNvPr id="5" name="Text Box 8"/>
          <p:cNvSpPr txBox="1">
            <a:spLocks noGrp="1" noChangeArrowheads="1"/>
          </p:cNvSpPr>
          <p:nvPr>
            <p:ph idx="1"/>
          </p:nvPr>
        </p:nvSpPr>
        <p:spPr bwMode="auto">
          <a:xfrm>
            <a:off x="1147763" y="1375794"/>
            <a:ext cx="7494287" cy="707886"/>
          </a:xfrm>
          <a:prstGeom prst="rect">
            <a:avLst/>
          </a:prstGeom>
          <a:noFill/>
          <a:ln w="9525">
            <a:noFill/>
            <a:miter lim="800000"/>
            <a:headEnd/>
            <a:tailEnd/>
          </a:ln>
          <a:effectLst/>
        </p:spPr>
        <p:txBody>
          <a:bodyPr wrap="square">
            <a:spAutoFit/>
          </a:bodyPr>
          <a:lstStyle/>
          <a:p>
            <a:pPr marL="0" indent="0" algn="r">
              <a:spcBef>
                <a:spcPct val="50000"/>
              </a:spcBef>
              <a:buNone/>
            </a:pPr>
            <a:r>
              <a:rPr lang="en-US" sz="2000" b="1" dirty="0">
                <a:solidFill>
                  <a:srgbClr val="000000"/>
                </a:solidFill>
              </a:rPr>
              <a:t>Average annual highway apportionments,</a:t>
            </a:r>
            <a:br>
              <a:rPr lang="en-US" sz="2000" b="1" dirty="0">
                <a:solidFill>
                  <a:srgbClr val="000000"/>
                </a:solidFill>
              </a:rPr>
            </a:br>
            <a:r>
              <a:rPr lang="en-US" sz="2000" b="1" dirty="0">
                <a:solidFill>
                  <a:srgbClr val="000000"/>
                </a:solidFill>
              </a:rPr>
              <a:t>FY 2016-2020 ($ billions)</a:t>
            </a:r>
          </a:p>
        </p:txBody>
      </p:sp>
      <p:graphicFrame>
        <p:nvGraphicFramePr>
          <p:cNvPr id="4" name="Content Placeholder 3"/>
          <p:cNvGraphicFramePr>
            <a:graphicFrameLocks/>
          </p:cNvGraphicFramePr>
          <p:nvPr>
            <p:extLst/>
          </p:nvPr>
        </p:nvGraphicFramePr>
        <p:xfrm>
          <a:off x="814466" y="2399001"/>
          <a:ext cx="7827584" cy="37271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07509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DOT Funding: Federal Railroad Administration (FRA) Rail Network Development</a:t>
            </a:r>
          </a:p>
        </p:txBody>
      </p:sp>
      <p:sp>
        <p:nvSpPr>
          <p:cNvPr id="3" name="Content Placeholder 2"/>
          <p:cNvSpPr>
            <a:spLocks noGrp="1"/>
          </p:cNvSpPr>
          <p:nvPr>
            <p:ph idx="1"/>
          </p:nvPr>
        </p:nvSpPr>
        <p:spPr>
          <a:xfrm>
            <a:off x="1105428" y="1570472"/>
            <a:ext cx="7494287" cy="4750370"/>
          </a:xfrm>
        </p:spPr>
        <p:txBody>
          <a:bodyPr>
            <a:normAutofit/>
          </a:bodyPr>
          <a:lstStyle/>
          <a:p>
            <a:pPr>
              <a:spcAft>
                <a:spcPts val="600"/>
              </a:spcAft>
              <a:buFont typeface="Wingdings" panose="05000000000000000000" pitchFamily="2" charset="2"/>
              <a:buChar char="§"/>
            </a:pPr>
            <a:r>
              <a:rPr lang="en-US" sz="2000" dirty="0">
                <a:solidFill>
                  <a:schemeClr val="accent1"/>
                </a:solidFill>
              </a:rPr>
              <a:t>Rail Program</a:t>
            </a:r>
          </a:p>
          <a:p>
            <a:pPr marL="685800" lvl="1">
              <a:spcAft>
                <a:spcPts val="600"/>
              </a:spcAft>
            </a:pPr>
            <a:r>
              <a:rPr lang="en-US" sz="1600" dirty="0">
                <a:solidFill>
                  <a:schemeClr val="accent1"/>
                </a:solidFill>
              </a:rPr>
              <a:t>High-Speed Intercity Passenger Rail (HSIPR) Grants</a:t>
            </a:r>
          </a:p>
          <a:p>
            <a:pPr marL="685800" lvl="1">
              <a:spcAft>
                <a:spcPts val="600"/>
              </a:spcAft>
            </a:pPr>
            <a:r>
              <a:rPr lang="en-US" sz="1600" dirty="0">
                <a:solidFill>
                  <a:schemeClr val="accent1"/>
                </a:solidFill>
              </a:rPr>
              <a:t>Amtrak Operating and Capital Grants*</a:t>
            </a:r>
          </a:p>
          <a:p>
            <a:pPr marL="685800" lvl="1">
              <a:spcAft>
                <a:spcPts val="600"/>
              </a:spcAft>
            </a:pPr>
            <a:r>
              <a:rPr lang="en-US" sz="1600" dirty="0"/>
              <a:t>Railroad Safety Technology Grants for PTC</a:t>
            </a:r>
          </a:p>
          <a:p>
            <a:pPr marL="685800" lvl="1">
              <a:spcAft>
                <a:spcPts val="600"/>
              </a:spcAft>
            </a:pPr>
            <a:r>
              <a:rPr lang="en-US" sz="1600" dirty="0"/>
              <a:t>Railroad Safety Infrastructure Improvement Grants</a:t>
            </a:r>
          </a:p>
          <a:p>
            <a:pPr marL="685800" lvl="1">
              <a:spcAft>
                <a:spcPts val="600"/>
              </a:spcAft>
            </a:pPr>
            <a:r>
              <a:rPr lang="en-US" sz="1600" dirty="0"/>
              <a:t>Railroad Safety Grants for the Safe Transportation of Energy Products by Rail </a:t>
            </a:r>
          </a:p>
          <a:p>
            <a:pPr marL="685800" lvl="1">
              <a:spcAft>
                <a:spcPts val="600"/>
              </a:spcAft>
            </a:pPr>
            <a:r>
              <a:rPr lang="en-US" sz="1600" dirty="0"/>
              <a:t>Rail Line Relocation Grants*</a:t>
            </a:r>
          </a:p>
          <a:p>
            <a:pPr marL="685800" lvl="1">
              <a:spcAft>
                <a:spcPts val="600"/>
              </a:spcAft>
            </a:pPr>
            <a:r>
              <a:rPr lang="en-US" sz="1600" dirty="0"/>
              <a:t>Disaster Assistance Grants </a:t>
            </a:r>
          </a:p>
          <a:p>
            <a:pPr marL="685800" lvl="1">
              <a:spcAft>
                <a:spcPts val="600"/>
              </a:spcAft>
            </a:pPr>
            <a:r>
              <a:rPr lang="en-US" sz="1600" dirty="0"/>
              <a:t>Transportation Investment Generating Economic Recovery Grants</a:t>
            </a:r>
          </a:p>
          <a:p>
            <a:pPr marL="685800" lvl="1">
              <a:spcAft>
                <a:spcPts val="600"/>
              </a:spcAft>
            </a:pPr>
            <a:r>
              <a:rPr lang="en-US" sz="1600" dirty="0"/>
              <a:t>Research, Development, and Technology</a:t>
            </a:r>
          </a:p>
          <a:p>
            <a:pPr marL="285750" indent="-285750">
              <a:buClr>
                <a:schemeClr val="tx2"/>
              </a:buClr>
            </a:pPr>
            <a:endParaRPr lang="en-US" sz="2000" dirty="0"/>
          </a:p>
          <a:p>
            <a:pPr marL="0" indent="0">
              <a:buClr>
                <a:schemeClr val="tx2"/>
              </a:buClr>
              <a:buNone/>
            </a:pPr>
            <a:r>
              <a:rPr lang="en-US" sz="1600" dirty="0"/>
              <a:t>* The Fixing America’s Surface Transportation (FAST) Act modifies these grant programs. </a:t>
            </a:r>
          </a:p>
          <a:p>
            <a:pPr lvl="1"/>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D7F3E3-6AC1-4B95-9406-D25F3399B957}" type="slidenum">
              <a:rPr kumimoji="0" lang="en-US" sz="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5" name="Picture 3" descr="C:\General FRA\Images\FRA Railroad Images\IMG_2008.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202680" y="1296383"/>
            <a:ext cx="2743200" cy="17831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443313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384966"/>
            <a:ext cx="8229600" cy="3100095"/>
          </a:xfrm>
        </p:spPr>
        <p:txBody>
          <a:bodyPr anchor="ctr">
            <a:noAutofit/>
          </a:bodyPr>
          <a:lstStyle/>
          <a:p>
            <a:pPr lvl="0"/>
            <a:r>
              <a:rPr lang="en-US" sz="4200" dirty="0">
                <a:solidFill>
                  <a:schemeClr val="bg1"/>
                </a:solidFill>
              </a:rPr>
              <a:t>What DOT financing options might be available and applicable?</a:t>
            </a:r>
          </a:p>
        </p:txBody>
      </p:sp>
      <p:sp>
        <p:nvSpPr>
          <p:cNvPr id="4" name="TextBox 3"/>
          <p:cNvSpPr txBox="1"/>
          <p:nvPr/>
        </p:nvSpPr>
        <p:spPr>
          <a:xfrm>
            <a:off x="883023" y="1470212"/>
            <a:ext cx="7377954" cy="584775"/>
          </a:xfrm>
          <a:prstGeom prst="rect">
            <a:avLst/>
          </a:prstGeom>
          <a:noFill/>
        </p:spPr>
        <p:txBody>
          <a:bodyPr wrap="square" rtlCol="0">
            <a:spAutoFit/>
          </a:bodyPr>
          <a:lstStyle/>
          <a:p>
            <a:pPr algn="ctr"/>
            <a:r>
              <a:rPr lang="en-US" sz="3200" b="1" dirty="0">
                <a:solidFill>
                  <a:schemeClr val="bg1"/>
                </a:solidFill>
              </a:rPr>
              <a:t>U.S. Department of Transportation (DOT)</a:t>
            </a:r>
          </a:p>
        </p:txBody>
      </p:sp>
    </p:spTree>
    <p:extLst>
      <p:ext uri="{BB962C8B-B14F-4D97-AF65-F5344CB8AC3E}">
        <p14:creationId xmlns:p14="http://schemas.microsoft.com/office/powerpoint/2010/main" val="22735798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26136"/>
            <a:ext cx="8229600" cy="1252728"/>
          </a:xfrm>
        </p:spPr>
        <p:txBody>
          <a:bodyPr>
            <a:normAutofit/>
          </a:bodyPr>
          <a:lstStyle/>
          <a:p>
            <a:r>
              <a:rPr lang="en-US" sz="4200" dirty="0"/>
              <a:t>Today’s Speakers</a:t>
            </a:r>
          </a:p>
        </p:txBody>
      </p:sp>
      <p:sp>
        <p:nvSpPr>
          <p:cNvPr id="9" name="TextBox 8"/>
          <p:cNvSpPr txBox="1"/>
          <p:nvPr/>
        </p:nvSpPr>
        <p:spPr>
          <a:xfrm>
            <a:off x="1253840" y="2714950"/>
            <a:ext cx="2045816" cy="715581"/>
          </a:xfrm>
          <a:prstGeom prst="rect">
            <a:avLst/>
          </a:prstGeom>
          <a:noFill/>
        </p:spPr>
        <p:txBody>
          <a:bodyPr wrap="none" rtlCol="0">
            <a:spAutoFit/>
          </a:bodyPr>
          <a:lstStyle/>
          <a:p>
            <a:r>
              <a:rPr lang="en-US" sz="1350" dirty="0"/>
              <a:t>Andrew Seth</a:t>
            </a:r>
          </a:p>
          <a:p>
            <a:r>
              <a:rPr lang="en-US" sz="1350" dirty="0"/>
              <a:t>President</a:t>
            </a:r>
          </a:p>
          <a:p>
            <a:r>
              <a:rPr lang="en-US" sz="1350" dirty="0"/>
              <a:t>Sustainable Strategies DC</a:t>
            </a:r>
          </a:p>
        </p:txBody>
      </p:sp>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2617662"/>
            <a:ext cx="914400" cy="914400"/>
          </a:xfrm>
          <a:prstGeom prst="rect">
            <a:avLst/>
          </a:prstGeom>
        </p:spPr>
      </p:pic>
      <p:sp>
        <p:nvSpPr>
          <p:cNvPr id="32" name="TextBox 31"/>
          <p:cNvSpPr txBox="1"/>
          <p:nvPr/>
        </p:nvSpPr>
        <p:spPr>
          <a:xfrm>
            <a:off x="1253840" y="3746386"/>
            <a:ext cx="2965877" cy="715581"/>
          </a:xfrm>
          <a:prstGeom prst="rect">
            <a:avLst/>
          </a:prstGeom>
          <a:noFill/>
        </p:spPr>
        <p:txBody>
          <a:bodyPr wrap="none" rtlCol="0">
            <a:spAutoFit/>
          </a:bodyPr>
          <a:lstStyle/>
          <a:p>
            <a:r>
              <a:rPr lang="en-US" sz="1350" dirty="0"/>
              <a:t>Aimee Storm</a:t>
            </a:r>
          </a:p>
          <a:p>
            <a:r>
              <a:rPr lang="en-US" sz="1350" dirty="0"/>
              <a:t>Land Revitalization Coordinator</a:t>
            </a:r>
          </a:p>
          <a:p>
            <a:r>
              <a:rPr lang="en-US" sz="1350" dirty="0"/>
              <a:t>U.S. Environmental Protection Agency</a:t>
            </a:r>
          </a:p>
        </p:txBody>
      </p:sp>
      <p:sp>
        <p:nvSpPr>
          <p:cNvPr id="34" name="TextBox 33"/>
          <p:cNvSpPr txBox="1"/>
          <p:nvPr/>
        </p:nvSpPr>
        <p:spPr>
          <a:xfrm>
            <a:off x="1253840" y="4768187"/>
            <a:ext cx="2715487" cy="715581"/>
          </a:xfrm>
          <a:prstGeom prst="rect">
            <a:avLst/>
          </a:prstGeom>
          <a:noFill/>
        </p:spPr>
        <p:txBody>
          <a:bodyPr wrap="none" rtlCol="0">
            <a:spAutoFit/>
          </a:bodyPr>
          <a:lstStyle/>
          <a:p>
            <a:r>
              <a:rPr lang="en-US" sz="1350" dirty="0"/>
              <a:t>Danielle </a:t>
            </a:r>
            <a:r>
              <a:rPr lang="en-US" sz="1350" dirty="0" err="1"/>
              <a:t>Rinsler</a:t>
            </a:r>
            <a:endParaRPr lang="en-US" sz="1350" dirty="0"/>
          </a:p>
          <a:p>
            <a:r>
              <a:rPr lang="en-US" sz="1350" dirty="0"/>
              <a:t>Team Lead</a:t>
            </a:r>
          </a:p>
          <a:p>
            <a:r>
              <a:rPr lang="en-US" sz="1350" dirty="0"/>
              <a:t>U.S. Department of Transportation</a:t>
            </a:r>
          </a:p>
        </p:txBody>
      </p:sp>
      <p:sp>
        <p:nvSpPr>
          <p:cNvPr id="36" name="TextBox 35"/>
          <p:cNvSpPr txBox="1"/>
          <p:nvPr/>
        </p:nvSpPr>
        <p:spPr>
          <a:xfrm>
            <a:off x="1253840" y="5793745"/>
            <a:ext cx="2965877" cy="715581"/>
          </a:xfrm>
          <a:prstGeom prst="rect">
            <a:avLst/>
          </a:prstGeom>
          <a:noFill/>
        </p:spPr>
        <p:txBody>
          <a:bodyPr wrap="none" rtlCol="0">
            <a:spAutoFit/>
          </a:bodyPr>
          <a:lstStyle/>
          <a:p>
            <a:r>
              <a:rPr lang="en-US" sz="1350" dirty="0"/>
              <a:t>Sonia Brubaker</a:t>
            </a:r>
          </a:p>
          <a:p>
            <a:r>
              <a:rPr lang="en-US" sz="1350" dirty="0"/>
              <a:t>Program Manager</a:t>
            </a:r>
          </a:p>
          <a:p>
            <a:r>
              <a:rPr lang="en-US" sz="1350" dirty="0"/>
              <a:t>U.S. Environmental Protection Agency</a:t>
            </a:r>
          </a:p>
        </p:txBody>
      </p:sp>
      <p:sp>
        <p:nvSpPr>
          <p:cNvPr id="55" name="TextBox 54"/>
          <p:cNvSpPr txBox="1"/>
          <p:nvPr/>
        </p:nvSpPr>
        <p:spPr>
          <a:xfrm>
            <a:off x="5793618" y="2684871"/>
            <a:ext cx="2045816" cy="715581"/>
          </a:xfrm>
          <a:prstGeom prst="rect">
            <a:avLst/>
          </a:prstGeom>
          <a:noFill/>
        </p:spPr>
        <p:txBody>
          <a:bodyPr wrap="none" rtlCol="0">
            <a:spAutoFit/>
          </a:bodyPr>
          <a:lstStyle/>
          <a:p>
            <a:r>
              <a:rPr lang="en-US" sz="1350" dirty="0"/>
              <a:t>Matt Ward</a:t>
            </a:r>
          </a:p>
          <a:p>
            <a:r>
              <a:rPr lang="en-US" sz="1350" dirty="0"/>
              <a:t>CEO</a:t>
            </a:r>
          </a:p>
          <a:p>
            <a:r>
              <a:rPr lang="en-US" sz="1350" dirty="0"/>
              <a:t>Sustainable Strategies DC</a:t>
            </a:r>
          </a:p>
        </p:txBody>
      </p:sp>
      <p:sp>
        <p:nvSpPr>
          <p:cNvPr id="57" name="TextBox 56"/>
          <p:cNvSpPr txBox="1"/>
          <p:nvPr/>
        </p:nvSpPr>
        <p:spPr>
          <a:xfrm>
            <a:off x="5793618" y="3746386"/>
            <a:ext cx="2731838" cy="715581"/>
          </a:xfrm>
          <a:prstGeom prst="rect">
            <a:avLst/>
          </a:prstGeom>
          <a:noFill/>
        </p:spPr>
        <p:txBody>
          <a:bodyPr wrap="none" rtlCol="0">
            <a:spAutoFit/>
          </a:bodyPr>
          <a:lstStyle/>
          <a:p>
            <a:r>
              <a:rPr lang="en-US" sz="1350" dirty="0"/>
              <a:t>Marc </a:t>
            </a:r>
            <a:r>
              <a:rPr lang="en-US" sz="1350" dirty="0" err="1"/>
              <a:t>Gerdeman</a:t>
            </a:r>
            <a:endParaRPr lang="en-US" sz="1350" dirty="0"/>
          </a:p>
          <a:p>
            <a:r>
              <a:rPr lang="en-US" sz="1350" dirty="0"/>
              <a:t>Brownfield Redevelopment Officer</a:t>
            </a:r>
          </a:p>
          <a:p>
            <a:r>
              <a:rPr lang="en-US" sz="1350" dirty="0"/>
              <a:t>City of Toledo</a:t>
            </a:r>
          </a:p>
        </p:txBody>
      </p:sp>
      <p:pic>
        <p:nvPicPr>
          <p:cNvPr id="63" name="Picture 6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3643220"/>
            <a:ext cx="914400" cy="914400"/>
          </a:xfrm>
          <a:prstGeom prst="rect">
            <a:avLst/>
          </a:prstGeom>
        </p:spPr>
      </p:pic>
      <p:pic>
        <p:nvPicPr>
          <p:cNvPr id="2" name="Picture 1"/>
          <p:cNvPicPr>
            <a:picLocks noChangeAspect="1"/>
          </p:cNvPicPr>
          <p:nvPr/>
        </p:nvPicPr>
        <p:blipFill>
          <a:blip r:embed="rId4"/>
          <a:stretch>
            <a:fillRect/>
          </a:stretch>
        </p:blipFill>
        <p:spPr>
          <a:xfrm>
            <a:off x="4755424" y="3643220"/>
            <a:ext cx="914400" cy="914400"/>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600" y="5694336"/>
            <a:ext cx="914400" cy="914400"/>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55424" y="2617662"/>
            <a:ext cx="914400" cy="914400"/>
          </a:xfrm>
          <a:prstGeom prst="rect">
            <a:avLst/>
          </a:prstGeom>
        </p:spPr>
      </p:pic>
      <p:sp>
        <p:nvSpPr>
          <p:cNvPr id="20" name="TextBox 19"/>
          <p:cNvSpPr txBox="1"/>
          <p:nvPr/>
        </p:nvSpPr>
        <p:spPr>
          <a:xfrm>
            <a:off x="5793618" y="4765812"/>
            <a:ext cx="2738250" cy="715581"/>
          </a:xfrm>
          <a:prstGeom prst="rect">
            <a:avLst/>
          </a:prstGeom>
          <a:noFill/>
        </p:spPr>
        <p:txBody>
          <a:bodyPr wrap="none" rtlCol="0">
            <a:spAutoFit/>
          </a:bodyPr>
          <a:lstStyle/>
          <a:p>
            <a:r>
              <a:rPr lang="en-US" sz="1350" dirty="0"/>
              <a:t>David </a:t>
            </a:r>
            <a:r>
              <a:rPr lang="en-US" sz="1350" dirty="0" err="1"/>
              <a:t>Dysard</a:t>
            </a:r>
            <a:endParaRPr lang="en-US" sz="1350" dirty="0"/>
          </a:p>
          <a:p>
            <a:r>
              <a:rPr lang="en-US" sz="1350" dirty="0"/>
              <a:t>Engineering Services Administrator</a:t>
            </a:r>
          </a:p>
          <a:p>
            <a:r>
              <a:rPr lang="en-US" sz="1350" dirty="0"/>
              <a:t>City of Toledo</a:t>
            </a:r>
          </a:p>
        </p:txBody>
      </p:sp>
      <p:sp>
        <p:nvSpPr>
          <p:cNvPr id="23" name="TextBox 22"/>
          <p:cNvSpPr txBox="1"/>
          <p:nvPr/>
        </p:nvSpPr>
        <p:spPr>
          <a:xfrm>
            <a:off x="5793618" y="5797019"/>
            <a:ext cx="2731838" cy="715581"/>
          </a:xfrm>
          <a:prstGeom prst="rect">
            <a:avLst/>
          </a:prstGeom>
          <a:noFill/>
        </p:spPr>
        <p:txBody>
          <a:bodyPr wrap="none" rtlCol="0">
            <a:spAutoFit/>
          </a:bodyPr>
          <a:lstStyle/>
          <a:p>
            <a:r>
              <a:rPr lang="en-US" sz="1350" dirty="0"/>
              <a:t>Scott Sibley</a:t>
            </a:r>
          </a:p>
          <a:p>
            <a:r>
              <a:rPr lang="en-US" sz="1350" dirty="0"/>
              <a:t>Engineering Services Administrator</a:t>
            </a:r>
          </a:p>
          <a:p>
            <a:r>
              <a:rPr lang="en-US" sz="1350" dirty="0"/>
              <a:t>City of Toledo</a:t>
            </a:r>
          </a:p>
        </p:txBody>
      </p:sp>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1693" y="4666402"/>
            <a:ext cx="914400" cy="914400"/>
          </a:xfrm>
          <a:prstGeom prst="rect">
            <a:avLst/>
          </a:prstGeom>
        </p:spPr>
      </p:pic>
      <p:pic>
        <p:nvPicPr>
          <p:cNvPr id="19" name="Picture 2" descr="Image result for city toledo logo"/>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755424" y="4666402"/>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city toledo logo"/>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749733" y="5689584"/>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534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9871" y="540947"/>
            <a:ext cx="7506929" cy="525850"/>
          </a:xfrm>
        </p:spPr>
        <p:txBody>
          <a:bodyPr>
            <a:normAutofit/>
          </a:bodyPr>
          <a:lstStyle/>
          <a:p>
            <a:r>
              <a:rPr lang="en-US" dirty="0">
                <a:latin typeface="Calibri" panose="020F0502020204030204" pitchFamily="34" charset="0"/>
              </a:rPr>
              <a:t>Build America Bureau - Programs</a:t>
            </a:r>
          </a:p>
        </p:txBody>
      </p:sp>
      <p:sp>
        <p:nvSpPr>
          <p:cNvPr id="5" name="Content Placeholder 4"/>
          <p:cNvSpPr>
            <a:spLocks noGrp="1"/>
          </p:cNvSpPr>
          <p:nvPr>
            <p:ph idx="1"/>
          </p:nvPr>
        </p:nvSpPr>
        <p:spPr>
          <a:xfrm>
            <a:off x="685801" y="1604394"/>
            <a:ext cx="7956250" cy="3958206"/>
          </a:xfrm>
        </p:spPr>
        <p:txBody>
          <a:bodyPr>
            <a:normAutofit/>
          </a:bodyPr>
          <a:lstStyle/>
          <a:p>
            <a:pPr marL="0" indent="0">
              <a:buNone/>
            </a:pPr>
            <a:r>
              <a:rPr lang="en-US" sz="2800" b="1" dirty="0"/>
              <a:t>Bureau Credit Assistance: TIFIA, RRIF</a:t>
            </a:r>
          </a:p>
          <a:p>
            <a:pPr marL="0" indent="0">
              <a:buNone/>
            </a:pPr>
            <a:r>
              <a:rPr lang="en-US" sz="2800" b="1" dirty="0"/>
              <a:t>Private Activity Bonds</a:t>
            </a:r>
          </a:p>
          <a:p>
            <a:pPr marL="0" indent="0">
              <a:buNone/>
            </a:pPr>
            <a:r>
              <a:rPr lang="en-US" sz="2800" b="1" dirty="0"/>
              <a:t>FASTLANE Grants</a:t>
            </a:r>
          </a:p>
          <a:p>
            <a:pPr marL="0" indent="0">
              <a:buNone/>
            </a:pPr>
            <a:r>
              <a:rPr lang="en-US" sz="2800" b="1" dirty="0"/>
              <a:t>Innovative Finance Best Practices</a:t>
            </a:r>
          </a:p>
          <a:p>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D7F3E3-6AC1-4B95-9406-D25F3399B957}" type="slidenum">
              <a:rPr kumimoji="0" lang="en-US" sz="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7660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Transportation Infrastructure</a:t>
            </a:r>
            <a:br>
              <a:rPr lang="en-US" dirty="0"/>
            </a:br>
            <a:r>
              <a:rPr lang="en-US" dirty="0"/>
              <a:t>Finance and Innovation Act (TIFIA)</a:t>
            </a:r>
          </a:p>
        </p:txBody>
      </p:sp>
      <p:sp>
        <p:nvSpPr>
          <p:cNvPr id="5" name="Content Placeholder 2"/>
          <p:cNvSpPr>
            <a:spLocks noGrp="1"/>
          </p:cNvSpPr>
          <p:nvPr>
            <p:ph idx="1"/>
          </p:nvPr>
        </p:nvSpPr>
        <p:spPr>
          <a:xfrm>
            <a:off x="985191" y="1298448"/>
            <a:ext cx="7614523" cy="5257800"/>
          </a:xfrm>
          <a:ln w="28575"/>
        </p:spPr>
        <p:txBody>
          <a:bodyPr>
            <a:normAutofit/>
          </a:bodyPr>
          <a:lstStyle/>
          <a:p>
            <a:pPr marL="0" indent="0">
              <a:buClr>
                <a:schemeClr val="accent5"/>
              </a:buClr>
              <a:buNone/>
            </a:pPr>
            <a:r>
              <a:rPr lang="en-US" sz="2200" b="1" dirty="0"/>
              <a:t>What is TIFIA?</a:t>
            </a:r>
          </a:p>
          <a:p>
            <a:pPr>
              <a:buClr>
                <a:schemeClr val="accent5"/>
              </a:buClr>
              <a:buFont typeface="Wingdings" pitchFamily="2" charset="2"/>
              <a:buChar char="§"/>
            </a:pPr>
            <a:r>
              <a:rPr lang="en-US" sz="2200" dirty="0"/>
              <a:t>Federal program that provides loans, loan guarantees and lines of credit to transportation projects</a:t>
            </a:r>
          </a:p>
          <a:p>
            <a:pPr>
              <a:buClr>
                <a:schemeClr val="accent5"/>
              </a:buClr>
              <a:buFont typeface="Wingdings" pitchFamily="2" charset="2"/>
              <a:buChar char="§"/>
            </a:pPr>
            <a:r>
              <a:rPr lang="en-US" sz="2200" dirty="0"/>
              <a:t>Program’s lending capacity has grown to about $20 billion in credit assistance </a:t>
            </a:r>
          </a:p>
          <a:p>
            <a:pPr marL="0" indent="0">
              <a:buClr>
                <a:schemeClr val="accent5"/>
              </a:buClr>
              <a:buFontTx/>
              <a:buNone/>
            </a:pPr>
            <a:endParaRPr lang="en-US" sz="2200" b="1" dirty="0"/>
          </a:p>
          <a:p>
            <a:pPr marL="0" indent="0">
              <a:buClr>
                <a:schemeClr val="accent5"/>
              </a:buClr>
              <a:buFontTx/>
              <a:buNone/>
            </a:pPr>
            <a:r>
              <a:rPr lang="en-US" sz="2200" b="1" dirty="0"/>
              <a:t>Why use TIFIA?</a:t>
            </a:r>
          </a:p>
          <a:p>
            <a:pPr>
              <a:buClr>
                <a:schemeClr val="accent5"/>
              </a:buClr>
              <a:buFont typeface="Wingdings" pitchFamily="2" charset="2"/>
              <a:buChar char="§"/>
            </a:pPr>
            <a:r>
              <a:rPr lang="en-US" sz="2200" dirty="0"/>
              <a:t>Leverages Federal, State and local resources and stimulates private investment</a:t>
            </a:r>
          </a:p>
          <a:p>
            <a:pPr>
              <a:buClr>
                <a:schemeClr val="accent5"/>
              </a:buClr>
              <a:buFont typeface="Wingdings" pitchFamily="2" charset="2"/>
              <a:buChar char="§"/>
            </a:pPr>
            <a:r>
              <a:rPr lang="en-US" sz="2200" dirty="0"/>
              <a:t>Accelerates project delivery by accessing additional upfront funds</a:t>
            </a:r>
          </a:p>
          <a:p>
            <a:pPr>
              <a:buClr>
                <a:schemeClr val="accent5"/>
              </a:buClr>
              <a:buFont typeface="Wingdings" pitchFamily="2" charset="2"/>
              <a:buChar char="§"/>
            </a:pPr>
            <a:r>
              <a:rPr lang="en-US" sz="2200" dirty="0"/>
              <a:t>Provides low interest rates and flexible repayment terms</a:t>
            </a:r>
          </a:p>
          <a:p>
            <a:pPr>
              <a:buClr>
                <a:schemeClr val="accent5"/>
              </a:buClr>
              <a:buFont typeface="Wingdings" pitchFamily="2" charset="2"/>
              <a:buChar char="§"/>
            </a:pPr>
            <a:endParaRPr lang="en-US" sz="2200" dirty="0"/>
          </a:p>
          <a:p>
            <a:pPr marL="0" indent="0">
              <a:buClr>
                <a:schemeClr val="accent5"/>
              </a:buClr>
              <a:buNone/>
            </a:pPr>
            <a:endParaRPr lang="en-US" sz="2200"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D7F3E3-6AC1-4B95-9406-D25F3399B957}" type="slidenum">
              <a:rPr kumimoji="0" lang="en-US" sz="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05739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008" y="537560"/>
            <a:ext cx="7502707" cy="525850"/>
          </a:xfrm>
        </p:spPr>
        <p:txBody>
          <a:bodyPr>
            <a:normAutofit/>
          </a:bodyPr>
          <a:lstStyle/>
          <a:p>
            <a:r>
              <a:rPr lang="en-US" sz="2500" dirty="0"/>
              <a:t>Private Activity Bonds (PABs)</a:t>
            </a:r>
          </a:p>
        </p:txBody>
      </p:sp>
      <p:sp>
        <p:nvSpPr>
          <p:cNvPr id="5" name="Content Placeholder 2"/>
          <p:cNvSpPr>
            <a:spLocks noGrp="1"/>
          </p:cNvSpPr>
          <p:nvPr>
            <p:ph idx="1"/>
          </p:nvPr>
        </p:nvSpPr>
        <p:spPr>
          <a:xfrm>
            <a:off x="1097008" y="1482016"/>
            <a:ext cx="7569144" cy="5257800"/>
          </a:xfrm>
        </p:spPr>
        <p:txBody>
          <a:bodyPr>
            <a:normAutofit/>
          </a:bodyPr>
          <a:lstStyle/>
          <a:p>
            <a:pPr marL="0" indent="0">
              <a:spcBef>
                <a:spcPts val="546"/>
              </a:spcBef>
              <a:spcAft>
                <a:spcPts val="412"/>
              </a:spcAft>
              <a:buClr>
                <a:schemeClr val="accent5"/>
              </a:buClr>
              <a:buNone/>
            </a:pPr>
            <a:r>
              <a:rPr lang="en-US" sz="2400" b="1" dirty="0"/>
              <a:t>What are PABs? </a:t>
            </a:r>
          </a:p>
          <a:p>
            <a:pPr>
              <a:spcBef>
                <a:spcPts val="546"/>
              </a:spcBef>
              <a:spcAft>
                <a:spcPts val="412"/>
              </a:spcAft>
              <a:buClr>
                <a:schemeClr val="accent5"/>
              </a:buClr>
              <a:buFont typeface="Wingdings" pitchFamily="2" charset="2"/>
              <a:buChar char="§"/>
            </a:pPr>
            <a:r>
              <a:rPr lang="en-US" dirty="0"/>
              <a:t>Allow for tax-exempt bonds for projects with private investment</a:t>
            </a:r>
          </a:p>
          <a:p>
            <a:pPr>
              <a:spcBef>
                <a:spcPts val="546"/>
              </a:spcBef>
              <a:spcAft>
                <a:spcPts val="412"/>
              </a:spcAft>
              <a:buClr>
                <a:schemeClr val="accent5"/>
              </a:buClr>
              <a:buFont typeface="Wingdings" pitchFamily="2" charset="2"/>
              <a:buChar char="§"/>
            </a:pPr>
            <a:r>
              <a:rPr lang="en-US" dirty="0"/>
              <a:t>$15 Billion authorized for allocation by U.S. DOT</a:t>
            </a:r>
          </a:p>
          <a:p>
            <a:pPr marL="0" indent="0">
              <a:spcBef>
                <a:spcPts val="546"/>
              </a:spcBef>
              <a:spcAft>
                <a:spcPts val="412"/>
              </a:spcAft>
              <a:buClr>
                <a:schemeClr val="accent5"/>
              </a:buClr>
              <a:buNone/>
            </a:pPr>
            <a:endParaRPr lang="en-US" b="1" dirty="0"/>
          </a:p>
          <a:p>
            <a:pPr marL="0" indent="0">
              <a:spcBef>
                <a:spcPts val="546"/>
              </a:spcBef>
              <a:spcAft>
                <a:spcPts val="412"/>
              </a:spcAft>
              <a:buClr>
                <a:schemeClr val="accent5"/>
              </a:buClr>
              <a:buNone/>
            </a:pPr>
            <a:r>
              <a:rPr lang="en-US" sz="2400" b="1" dirty="0"/>
              <a:t>Why use PABs?</a:t>
            </a:r>
          </a:p>
          <a:p>
            <a:pPr>
              <a:spcBef>
                <a:spcPts val="546"/>
              </a:spcBef>
              <a:spcAft>
                <a:spcPts val="412"/>
              </a:spcAft>
              <a:buClr>
                <a:schemeClr val="accent5"/>
              </a:buClr>
              <a:buFont typeface="Wingdings" pitchFamily="2" charset="2"/>
              <a:buChar char="§"/>
            </a:pPr>
            <a:r>
              <a:rPr lang="en-US" sz="2400" dirty="0"/>
              <a:t>Offset higher costs of capital generally incurred by the private sector in Public Private Partnerships (P3s)</a:t>
            </a:r>
          </a:p>
          <a:p>
            <a:pPr>
              <a:spcBef>
                <a:spcPts val="546"/>
              </a:spcBef>
              <a:spcAft>
                <a:spcPts val="412"/>
              </a:spcAft>
              <a:buClr>
                <a:schemeClr val="accent5"/>
              </a:buClr>
              <a:buFont typeface="Wingdings" pitchFamily="2" charset="2"/>
              <a:buChar char="§"/>
            </a:pPr>
            <a:r>
              <a:rPr lang="en-US" sz="2400" dirty="0"/>
              <a:t>Can contribute to making P3 projects financially feasible </a:t>
            </a:r>
          </a:p>
          <a:p>
            <a:pPr marL="0" indent="0">
              <a:spcBef>
                <a:spcPts val="546"/>
              </a:spcBef>
              <a:spcAft>
                <a:spcPts val="412"/>
              </a:spcAft>
              <a:buClr>
                <a:schemeClr val="accent5"/>
              </a:buClr>
              <a:buNone/>
            </a:pPr>
            <a:endParaRPr lang="en-US" sz="2400" dirty="0"/>
          </a:p>
          <a:p>
            <a:pPr>
              <a:buClr>
                <a:schemeClr val="accent5"/>
              </a:buClr>
              <a:buFont typeface="Wingdings" pitchFamily="2" charset="2"/>
              <a:buChar char="§"/>
            </a:pPr>
            <a:endParaRPr lang="en-US" sz="2400"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D7F3E3-6AC1-4B95-9406-D25F3399B957}" type="slidenum">
              <a:rPr kumimoji="0" lang="en-US" sz="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18610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Railroad Rehabilitation &amp; </a:t>
            </a:r>
            <a:br>
              <a:rPr lang="en-US" dirty="0"/>
            </a:br>
            <a:r>
              <a:rPr lang="en-US" dirty="0"/>
              <a:t>Improvement Financing (RRIF)</a:t>
            </a:r>
          </a:p>
        </p:txBody>
      </p:sp>
      <p:sp>
        <p:nvSpPr>
          <p:cNvPr id="5" name="Content Placeholder 2"/>
          <p:cNvSpPr>
            <a:spLocks noGrp="1"/>
          </p:cNvSpPr>
          <p:nvPr>
            <p:ph idx="1"/>
          </p:nvPr>
        </p:nvSpPr>
        <p:spPr>
          <a:xfrm>
            <a:off x="1097008" y="1362750"/>
            <a:ext cx="7545547" cy="5147777"/>
          </a:xfrm>
          <a:ln w="28575"/>
        </p:spPr>
        <p:txBody>
          <a:bodyPr>
            <a:normAutofit/>
          </a:bodyPr>
          <a:lstStyle/>
          <a:p>
            <a:pPr marL="0" indent="0">
              <a:buClr>
                <a:srgbClr val="C00000"/>
              </a:buClr>
              <a:buNone/>
            </a:pPr>
            <a:r>
              <a:rPr lang="en-US" sz="2400" b="1" dirty="0"/>
              <a:t>What is RRIF?</a:t>
            </a:r>
          </a:p>
          <a:p>
            <a:pPr>
              <a:buFont typeface="Wingdings" panose="05000000000000000000" pitchFamily="2" charset="2"/>
              <a:buChar char="§"/>
            </a:pPr>
            <a:r>
              <a:rPr lang="en-US" sz="2200" dirty="0">
                <a:cs typeface="Arial" panose="020B0604020202020204" pitchFamily="34" charset="0"/>
              </a:rPr>
              <a:t>Federal program that provides direct loans and loan guarantees to finance railroad and intermodal equipment and infrastructure that results in public benefits (safety, economic development, environmental improvements, service and capacity)</a:t>
            </a:r>
          </a:p>
          <a:p>
            <a:pPr>
              <a:buFont typeface="Wingdings" panose="05000000000000000000" pitchFamily="2" charset="2"/>
              <a:buChar char="§"/>
            </a:pPr>
            <a:r>
              <a:rPr lang="en-US" sz="2200" dirty="0">
                <a:cs typeface="Arial" panose="020B0604020202020204" pitchFamily="34" charset="0"/>
              </a:rPr>
              <a:t>Authorized to loan up to $35 billion ($7 billion reserved for freight railroads other than Class I)</a:t>
            </a:r>
          </a:p>
          <a:p>
            <a:pPr>
              <a:buClr>
                <a:schemeClr val="accent5"/>
              </a:buClr>
              <a:buFont typeface="Wingdings" pitchFamily="2" charset="2"/>
              <a:buChar char="§"/>
            </a:pPr>
            <a:endParaRPr lang="en-US" sz="2200" dirty="0"/>
          </a:p>
          <a:p>
            <a:pPr marL="0" indent="0">
              <a:buClr>
                <a:schemeClr val="accent5"/>
              </a:buClr>
              <a:buFontTx/>
              <a:buNone/>
            </a:pPr>
            <a:r>
              <a:rPr lang="en-US" sz="2400" b="1" dirty="0"/>
              <a:t>Why use RRIF?</a:t>
            </a:r>
          </a:p>
          <a:p>
            <a:pPr>
              <a:buClr>
                <a:schemeClr val="accent5"/>
              </a:buClr>
              <a:buFont typeface="Wingdings" panose="05000000000000000000" pitchFamily="2" charset="2"/>
              <a:buChar char="§"/>
            </a:pPr>
            <a:r>
              <a:rPr lang="en-US" sz="2200" dirty="0"/>
              <a:t>Direct loans can fund up to 100% of eligible project costs</a:t>
            </a:r>
          </a:p>
          <a:p>
            <a:pPr>
              <a:buClr>
                <a:schemeClr val="accent5"/>
              </a:buClr>
              <a:buFont typeface="Wingdings" panose="05000000000000000000" pitchFamily="2" charset="2"/>
              <a:buChar char="§"/>
            </a:pPr>
            <a:r>
              <a:rPr lang="en-US" sz="2200" dirty="0"/>
              <a:t>Small Loans (&lt; $100,000) can be approved </a:t>
            </a:r>
          </a:p>
          <a:p>
            <a:pPr>
              <a:buClr>
                <a:schemeClr val="accent5"/>
              </a:buClr>
              <a:buFont typeface="Wingdings" panose="05000000000000000000" pitchFamily="2" charset="2"/>
              <a:buChar char="§"/>
            </a:pPr>
            <a:r>
              <a:rPr lang="en-US" sz="2200" dirty="0"/>
              <a:t>Provides low interest rates and flexible repayment terms</a:t>
            </a:r>
          </a:p>
          <a:p>
            <a:pPr>
              <a:buClr>
                <a:srgbClr val="C00000"/>
              </a:buClr>
              <a:buFont typeface="Wingdings" panose="05000000000000000000" pitchFamily="2" charset="2"/>
              <a:buChar char="§"/>
            </a:pPr>
            <a:endParaRPr lang="en-US" dirty="0"/>
          </a:p>
          <a:p>
            <a:pPr marL="0" indent="0">
              <a:buClr>
                <a:srgbClr val="C00000"/>
              </a:buClr>
              <a:buNone/>
            </a:pPr>
            <a:endParaRPr lang="en-US" sz="2000"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D7F3E3-6AC1-4B95-9406-D25F3399B957}" type="slidenum">
              <a:rPr kumimoji="0" lang="en-US" sz="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666542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283191" y="5029200"/>
            <a:ext cx="8488050" cy="214410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 Placeholder 2"/>
          <p:cNvSpPr txBox="1">
            <a:spLocks/>
          </p:cNvSpPr>
          <p:nvPr/>
        </p:nvSpPr>
        <p:spPr>
          <a:xfrm>
            <a:off x="1014689" y="1349412"/>
            <a:ext cx="7839143" cy="51110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RRIF Program Priorities</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Enhance public safety</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Promote economic development*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Enhance the environment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Improve competiveness of U.S companies in international markets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Endorsed in State planning documents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Improve railroad stations and passenger facilities and increase TOD*</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Preserve or enhance rail or intermodal service to small communities/rural areas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Enhance service and capacity in the national rail system*</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Materially alleviate rail capacity problems….</a:t>
            </a:r>
          </a:p>
        </p:txBody>
      </p:sp>
      <p:sp>
        <p:nvSpPr>
          <p:cNvPr id="8" name="Title 1"/>
          <p:cNvSpPr>
            <a:spLocks noGrp="1"/>
          </p:cNvSpPr>
          <p:nvPr>
            <p:ph type="title"/>
          </p:nvPr>
        </p:nvSpPr>
        <p:spPr>
          <a:xfrm>
            <a:off x="1203468" y="508002"/>
            <a:ext cx="7491573" cy="524928"/>
          </a:xfrm>
        </p:spPr>
        <p:txBody>
          <a:bodyPr>
            <a:normAutofit/>
          </a:bodyPr>
          <a:lstStyle/>
          <a:p>
            <a:r>
              <a:rPr lang="en-US" dirty="0">
                <a:latin typeface="Calibri" panose="020F0502020204030204" pitchFamily="34" charset="0"/>
              </a:rPr>
              <a:t>RRIF</a:t>
            </a:r>
          </a:p>
        </p:txBody>
      </p:sp>
    </p:spTree>
    <p:extLst>
      <p:ext uri="{BB962C8B-B14F-4D97-AF65-F5344CB8AC3E}">
        <p14:creationId xmlns:p14="http://schemas.microsoft.com/office/powerpoint/2010/main" val="2238765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923249" y="1371600"/>
            <a:ext cx="7737004" cy="4572000"/>
          </a:xfrm>
          <a:prstGeom prst="rect">
            <a:avLst/>
          </a:prstGeom>
          <a:ln>
            <a:solidFill>
              <a:schemeClr val="accent1"/>
            </a:solidFill>
          </a:ln>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None/>
              <a:tabLst/>
              <a:defRPr/>
            </a:pPr>
            <a:r>
              <a:rPr kumimoji="0" lang="en-US" sz="3000" b="1" i="0" u="none" strike="noStrike" kern="1200" cap="none" spc="0" normalizeH="0" baseline="0" noProof="0" dirty="0">
                <a:ln>
                  <a:noFill/>
                </a:ln>
                <a:solidFill>
                  <a:prstClr val="black"/>
                </a:solidFill>
                <a:effectLst/>
                <a:uLnTx/>
                <a:uFillTx/>
                <a:latin typeface="Calibri"/>
                <a:ea typeface="+mn-ea"/>
                <a:cs typeface="+mn-cs"/>
              </a:rPr>
              <a:t>Transit-Oriented Development (TOD)</a:t>
            </a:r>
          </a:p>
          <a:p>
            <a:pPr marL="0" marR="0" lvl="0" indent="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None/>
              <a:tabLst/>
              <a:defRPr/>
            </a:pPr>
            <a:endParaRPr kumimoji="0" lang="en-US" sz="13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FAST Act makes TOD projects eligible under RRIF and TIFIA</a:t>
            </a:r>
            <a:r>
              <a:rPr kumimoji="0" lang="en-US" sz="2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to </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Promote commercial and residential development near transit hubs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Increase transit ridership</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Promote walkable, sustainable land use</a:t>
            </a:r>
          </a:p>
          <a:p>
            <a:pPr marL="342900" marR="0" lvl="0" indent="-34290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TOD under RRIF can include commercial and residential development</a:t>
            </a:r>
          </a:p>
          <a:p>
            <a:pPr marL="342900" marR="0" lvl="0" indent="-34290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TOD under TIFIA requires a project-specific review (eligible elements might include: property acquisition, demolition, site preparation, walkways, pedestrian and bicycle access,, etc.)</a:t>
            </a:r>
          </a:p>
          <a:p>
            <a:pPr marL="342900" marR="0" lvl="0" indent="-34290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Project must be physically or functionally related to a transportation facility (RRIF….to a passenger rail station or multimodal station that includes rail service)</a:t>
            </a:r>
          </a:p>
          <a:p>
            <a:pPr marL="0" marR="0" lvl="0" indent="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itle 1"/>
          <p:cNvSpPr>
            <a:spLocks noGrp="1"/>
          </p:cNvSpPr>
          <p:nvPr>
            <p:ph type="title"/>
          </p:nvPr>
        </p:nvSpPr>
        <p:spPr>
          <a:xfrm>
            <a:off x="1179871" y="508002"/>
            <a:ext cx="7583129" cy="524928"/>
          </a:xfrm>
        </p:spPr>
        <p:txBody>
          <a:bodyPr>
            <a:normAutofit/>
          </a:bodyPr>
          <a:lstStyle/>
          <a:p>
            <a:r>
              <a:rPr lang="en-US" dirty="0">
                <a:latin typeface="Calibri" panose="020F0502020204030204" pitchFamily="34" charset="0"/>
              </a:rPr>
              <a:t>Build America Bureau – TOD Eligibility</a:t>
            </a:r>
          </a:p>
        </p:txBody>
      </p:sp>
    </p:spTree>
    <p:extLst>
      <p:ext uri="{BB962C8B-B14F-4D97-AF65-F5344CB8AC3E}">
        <p14:creationId xmlns:p14="http://schemas.microsoft.com/office/powerpoint/2010/main" val="2514214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008" y="555258"/>
            <a:ext cx="7502707" cy="525850"/>
          </a:xfrm>
        </p:spPr>
        <p:txBody>
          <a:bodyPr/>
          <a:lstStyle/>
          <a:p>
            <a:r>
              <a:rPr lang="en-US" dirty="0"/>
              <a:t>Additional Resources</a:t>
            </a:r>
          </a:p>
        </p:txBody>
      </p:sp>
      <p:sp>
        <p:nvSpPr>
          <p:cNvPr id="3" name="Content Placeholder 2"/>
          <p:cNvSpPr>
            <a:spLocks noGrp="1"/>
          </p:cNvSpPr>
          <p:nvPr>
            <p:ph idx="1"/>
          </p:nvPr>
        </p:nvSpPr>
        <p:spPr/>
        <p:txBody>
          <a:bodyPr>
            <a:normAutofit/>
          </a:bodyPr>
          <a:lstStyle/>
          <a:p>
            <a:r>
              <a:rPr lang="en-US" sz="2200" dirty="0"/>
              <a:t>Federal Register Notice Regarding Consideration and Processing of Applications for Financial Assistance Under the Railroad Rehabilitation and Improvement Financing (RRIF Program), 75 Fed. Reg. 60165 (September 29, 2010) (</a:t>
            </a:r>
            <a:r>
              <a:rPr lang="en-US" sz="2200" dirty="0">
                <a:hlinkClick r:id="rId3"/>
              </a:rPr>
              <a:t>https://www.fra.dot.gov/eLib/details/L02706</a:t>
            </a:r>
            <a:r>
              <a:rPr lang="en-US" sz="2200" dirty="0"/>
              <a:t>)</a:t>
            </a:r>
          </a:p>
          <a:p>
            <a:r>
              <a:rPr lang="en-US" sz="2200" dirty="0"/>
              <a:t>Program Guide (</a:t>
            </a:r>
            <a:r>
              <a:rPr lang="en-US" sz="2200" dirty="0">
                <a:hlinkClick r:id="rId4"/>
              </a:rPr>
              <a:t>https://www.fra.dot.gov/Page/P0128</a:t>
            </a:r>
            <a:r>
              <a:rPr lang="en-US" sz="2200" dirty="0"/>
              <a:t>)</a:t>
            </a:r>
          </a:p>
          <a:p>
            <a:r>
              <a:rPr lang="en-US" sz="2200" dirty="0"/>
              <a:t>Letter of Interest Form (</a:t>
            </a:r>
            <a:r>
              <a:rPr lang="en-US" sz="2200" dirty="0">
                <a:hlinkClick r:id="rId5"/>
              </a:rPr>
              <a:t>https://www.fra.dot.gov/eLib/Details/L02705</a:t>
            </a:r>
            <a:r>
              <a:rPr lang="en-US" sz="2200" dirty="0"/>
              <a:t>)</a:t>
            </a:r>
          </a:p>
          <a:p>
            <a:r>
              <a:rPr lang="en-US" sz="2200" dirty="0"/>
              <a:t>Letter of Interest Checklist, Application Checklist and Application Process Quick Guide (</a:t>
            </a:r>
            <a:r>
              <a:rPr lang="en-US" sz="2200" dirty="0">
                <a:hlinkClick r:id="rId6"/>
              </a:rPr>
              <a:t>www.fra.dot.gov</a:t>
            </a:r>
            <a:r>
              <a:rPr lang="en-US" sz="2200" dirty="0"/>
              <a:t>)</a:t>
            </a:r>
          </a:p>
          <a:p>
            <a:r>
              <a:rPr lang="en-US" sz="2200" dirty="0"/>
              <a:t>Buy America Information (</a:t>
            </a:r>
            <a:r>
              <a:rPr lang="en-US" sz="2200" dirty="0">
                <a:hlinkClick r:id="rId7"/>
              </a:rPr>
              <a:t>http://www.fra.dot.gov/Page/P0185</a:t>
            </a:r>
            <a:r>
              <a:rPr lang="en-US" sz="2200" dirty="0"/>
              <a:t>)</a:t>
            </a:r>
          </a:p>
          <a:p>
            <a:endParaRPr lang="en-US" dirty="0"/>
          </a:p>
        </p:txBody>
      </p:sp>
    </p:spTree>
    <p:extLst>
      <p:ext uri="{BB962C8B-B14F-4D97-AF65-F5344CB8AC3E}">
        <p14:creationId xmlns:p14="http://schemas.microsoft.com/office/powerpoint/2010/main" val="1961685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384966"/>
            <a:ext cx="8229600" cy="3100095"/>
          </a:xfrm>
        </p:spPr>
        <p:txBody>
          <a:bodyPr anchor="ctr">
            <a:noAutofit/>
          </a:bodyPr>
          <a:lstStyle/>
          <a:p>
            <a:pPr lvl="0"/>
            <a:r>
              <a:rPr lang="en-US" sz="4200" dirty="0">
                <a:solidFill>
                  <a:schemeClr val="bg1"/>
                </a:solidFill>
              </a:rPr>
              <a:t>I have a specific project and I’m looking for assistance with navigating the various DOT funding/financing options, what should I do?</a:t>
            </a:r>
          </a:p>
        </p:txBody>
      </p:sp>
      <p:sp>
        <p:nvSpPr>
          <p:cNvPr id="4" name="TextBox 3"/>
          <p:cNvSpPr txBox="1"/>
          <p:nvPr/>
        </p:nvSpPr>
        <p:spPr>
          <a:xfrm>
            <a:off x="883023" y="1447800"/>
            <a:ext cx="7377954" cy="584775"/>
          </a:xfrm>
          <a:prstGeom prst="rect">
            <a:avLst/>
          </a:prstGeom>
          <a:noFill/>
        </p:spPr>
        <p:txBody>
          <a:bodyPr wrap="square" rtlCol="0">
            <a:spAutoFit/>
          </a:bodyPr>
          <a:lstStyle/>
          <a:p>
            <a:pPr algn="ctr"/>
            <a:r>
              <a:rPr lang="en-US" sz="3200" b="1" dirty="0">
                <a:solidFill>
                  <a:schemeClr val="bg1"/>
                </a:solidFill>
              </a:rPr>
              <a:t>U.S. Department of Transportation (DOT)</a:t>
            </a:r>
          </a:p>
        </p:txBody>
      </p:sp>
    </p:spTree>
    <p:extLst>
      <p:ext uri="{BB962C8B-B14F-4D97-AF65-F5344CB8AC3E}">
        <p14:creationId xmlns:p14="http://schemas.microsoft.com/office/powerpoint/2010/main" val="14416109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008" y="503536"/>
            <a:ext cx="7502707" cy="525850"/>
          </a:xfrm>
        </p:spPr>
        <p:txBody>
          <a:bodyPr>
            <a:normAutofit fontScale="90000"/>
          </a:bodyPr>
          <a:lstStyle/>
          <a:p>
            <a:r>
              <a:rPr lang="en-US" dirty="0"/>
              <a:t>The Status Quo: U.S. Infrastructure Backlog</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D7F3E3-6AC1-4B95-9406-D25F3399B957}" type="slidenum">
              <a:rPr kumimoji="0" lang="en-US" sz="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1026" name="Picture 2" descr="http://www.transportation.gov/sites/dot.gov/files/pictures/Beyond%20Traffic%202045_0.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2519" y="1462877"/>
            <a:ext cx="4933125" cy="21881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oto of Tappan Zee Bridge construct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73428" y="4402644"/>
            <a:ext cx="46672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435" y="4031504"/>
            <a:ext cx="3954167" cy="2647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0217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097008" y="503536"/>
            <a:ext cx="7502707" cy="525850"/>
          </a:xfrm>
        </p:spPr>
        <p:txBody>
          <a:bodyPr>
            <a:normAutofit fontScale="90000"/>
          </a:bodyPr>
          <a:lstStyle/>
          <a:p>
            <a:r>
              <a:rPr lang="en-US" dirty="0"/>
              <a:t>The Status Quo: U.S. Infrastructure Backlog</a:t>
            </a:r>
          </a:p>
        </p:txBody>
      </p:sp>
      <p:sp>
        <p:nvSpPr>
          <p:cNvPr id="3" name="Content Placeholder 2"/>
          <p:cNvSpPr>
            <a:spLocks noGrp="1"/>
          </p:cNvSpPr>
          <p:nvPr>
            <p:ph idx="1"/>
          </p:nvPr>
        </p:nvSpPr>
        <p:spPr/>
        <p:txBody>
          <a:bodyPr/>
          <a:lstStyle/>
          <a:p>
            <a:r>
              <a:rPr lang="en-US" dirty="0"/>
              <a:t>Financing and funding infrastructure has become more difficult than actually building it </a:t>
            </a:r>
          </a:p>
          <a:p>
            <a:endParaRPr lang="en-US" dirty="0"/>
          </a:p>
          <a:p>
            <a:r>
              <a:rPr lang="en-US" dirty="0"/>
              <a:t>Not due to lack of financing dollars: U.S. DOT has over $50 billion available in Federal assistance programs</a:t>
            </a:r>
          </a:p>
          <a:p>
            <a:endParaRPr lang="en-US" dirty="0"/>
          </a:p>
          <a:p>
            <a:r>
              <a:rPr lang="en-US" dirty="0"/>
              <a:t>Access to this financing requires complying with federal regulations, complex credit structures, and the need to coordinate with multiple points of contact within the federal government</a:t>
            </a: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D7F3E3-6AC1-4B95-9406-D25F3399B957}" type="slidenum">
              <a:rPr kumimoji="0" lang="en-US" sz="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32022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2628900"/>
            <a:ext cx="8678537" cy="3028568"/>
          </a:xfrm>
        </p:spPr>
        <p:txBody>
          <a:bodyPr>
            <a:noAutofit/>
          </a:bodyPr>
          <a:lstStyle/>
          <a:p>
            <a:pPr marL="457200" indent="-457200">
              <a:buAutoNum type="romanUcPeriod"/>
            </a:pPr>
            <a:r>
              <a:rPr lang="en-US" sz="2400" dirty="0"/>
              <a:t>Introductory Remarks</a:t>
            </a:r>
          </a:p>
          <a:p>
            <a:pPr marL="457200" indent="-457200">
              <a:buAutoNum type="romanUcPeriod"/>
            </a:pPr>
            <a:r>
              <a:rPr lang="en-US" sz="2400" dirty="0"/>
              <a:t>Meet the Funders – Infrastructure</a:t>
            </a:r>
          </a:p>
          <a:p>
            <a:pPr marL="684213" lvl="3" indent="-227013"/>
            <a:r>
              <a:rPr lang="en-US" sz="2400" dirty="0"/>
              <a:t>U.S. Department of Transportation</a:t>
            </a:r>
          </a:p>
          <a:p>
            <a:pPr marL="684213" lvl="3" indent="-227013"/>
            <a:r>
              <a:rPr lang="en-US" sz="2400" dirty="0"/>
              <a:t>U.S. Environmental Protection Agency</a:t>
            </a:r>
          </a:p>
          <a:p>
            <a:pPr marL="684213" lvl="3" indent="-227013"/>
            <a:r>
              <a:rPr lang="en-US" sz="2400" dirty="0"/>
              <a:t>U.S. Army Corps of Engineers</a:t>
            </a:r>
          </a:p>
          <a:p>
            <a:pPr marL="457200" indent="-457200">
              <a:buAutoNum type="romanUcPeriod" startAt="3"/>
            </a:pPr>
            <a:r>
              <a:rPr lang="en-US" sz="2400" dirty="0"/>
              <a:t>Infrastructure Case Studies</a:t>
            </a:r>
          </a:p>
          <a:p>
            <a:pPr marL="684213" lvl="3" indent="-227013"/>
            <a:r>
              <a:rPr lang="en-US" sz="2400" dirty="0"/>
              <a:t>Toledo, Ohio</a:t>
            </a:r>
          </a:p>
          <a:p>
            <a:pPr marL="457200" indent="-457200">
              <a:buAutoNum type="romanUcPeriod" startAt="4"/>
            </a:pPr>
            <a:r>
              <a:rPr lang="en-US" sz="2400" dirty="0"/>
              <a:t>Q &amp; A</a:t>
            </a:r>
          </a:p>
        </p:txBody>
      </p:sp>
      <p:sp>
        <p:nvSpPr>
          <p:cNvPr id="3" name="Title 2"/>
          <p:cNvSpPr>
            <a:spLocks noGrp="1"/>
          </p:cNvSpPr>
          <p:nvPr>
            <p:ph type="title"/>
          </p:nvPr>
        </p:nvSpPr>
        <p:spPr>
          <a:xfrm>
            <a:off x="457200" y="326136"/>
            <a:ext cx="8229600" cy="1252728"/>
          </a:xfrm>
        </p:spPr>
        <p:txBody>
          <a:bodyPr>
            <a:normAutofit/>
          </a:bodyPr>
          <a:lstStyle/>
          <a:p>
            <a:r>
              <a:rPr lang="en-US" sz="4200" dirty="0"/>
              <a:t>Today’s Agenda</a:t>
            </a:r>
          </a:p>
        </p:txBody>
      </p:sp>
    </p:spTree>
    <p:extLst>
      <p:ext uri="{BB962C8B-B14F-4D97-AF65-F5344CB8AC3E}">
        <p14:creationId xmlns:p14="http://schemas.microsoft.com/office/powerpoint/2010/main" val="4215711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097008" y="503536"/>
            <a:ext cx="7502707" cy="525850"/>
          </a:xfrm>
        </p:spPr>
        <p:txBody>
          <a:bodyPr>
            <a:normAutofit/>
          </a:bodyPr>
          <a:lstStyle/>
          <a:p>
            <a:r>
              <a:rPr lang="en-US" dirty="0"/>
              <a:t>Build America Initiative – The Bureau</a:t>
            </a:r>
          </a:p>
        </p:txBody>
      </p:sp>
      <p:sp>
        <p:nvSpPr>
          <p:cNvPr id="3" name="Content Placeholder 2"/>
          <p:cNvSpPr>
            <a:spLocks noGrp="1"/>
          </p:cNvSpPr>
          <p:nvPr>
            <p:ph idx="1"/>
          </p:nvPr>
        </p:nvSpPr>
        <p:spPr>
          <a:xfrm>
            <a:off x="990601" y="1375794"/>
            <a:ext cx="7651450" cy="4750370"/>
          </a:xfrm>
        </p:spPr>
        <p:txBody>
          <a:bodyPr>
            <a:normAutofit fontScale="92500"/>
          </a:bodyPr>
          <a:lstStyle/>
          <a:p>
            <a:r>
              <a:rPr lang="en-US" u="sng" dirty="0"/>
              <a:t>July 2014 </a:t>
            </a:r>
            <a:r>
              <a:rPr lang="en-US" dirty="0"/>
              <a:t>Build America Administration-wide initiative.  BATIC Working Group forms.  Credit/technical functions disbursed.</a:t>
            </a:r>
          </a:p>
          <a:p>
            <a:endParaRPr lang="en-US" dirty="0"/>
          </a:p>
          <a:p>
            <a:r>
              <a:rPr lang="en-US" u="sng" dirty="0"/>
              <a:t>July 2015 </a:t>
            </a:r>
            <a:r>
              <a:rPr lang="en-US" dirty="0"/>
              <a:t>BATIC adds full-time core team. Centralized coordination – functions remain disbursed.</a:t>
            </a:r>
            <a:br>
              <a:rPr lang="en-US" dirty="0"/>
            </a:br>
            <a:endParaRPr lang="en-US" dirty="0"/>
          </a:p>
          <a:p>
            <a:r>
              <a:rPr lang="en-US" u="sng" dirty="0"/>
              <a:t>December 2015</a:t>
            </a:r>
            <a:r>
              <a:rPr lang="en-US" dirty="0"/>
              <a:t> President Obama signs the FAST Act – 5-year legislation calling for a National Surface Transportation Innovative Finance Bureau.</a:t>
            </a:r>
            <a:br>
              <a:rPr lang="en-US" dirty="0"/>
            </a:br>
            <a:endParaRPr lang="en-US" dirty="0"/>
          </a:p>
          <a:p>
            <a:r>
              <a:rPr lang="en-US" u="sng" dirty="0"/>
              <a:t>July 2016 – DOT </a:t>
            </a:r>
            <a:r>
              <a:rPr lang="en-US" dirty="0"/>
              <a:t>unveils the Build America Bureau. Credit/Technical functions centralized – some functions remain disbursed. </a:t>
            </a: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D7F3E3-6AC1-4B95-9406-D25F3399B957}" type="slidenum">
              <a:rPr kumimoji="0" lang="en-US" sz="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22218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97008" y="513963"/>
            <a:ext cx="7502707" cy="525850"/>
          </a:xfrm>
        </p:spPr>
        <p:txBody>
          <a:bodyPr>
            <a:noAutofit/>
          </a:bodyPr>
          <a:lstStyle/>
          <a:p>
            <a:r>
              <a:rPr lang="en-US" dirty="0">
                <a:latin typeface="Calibri" panose="020F0502020204030204" pitchFamily="34" charset="0"/>
              </a:rPr>
              <a:t>FAST Act Establishes the “Bureau”</a:t>
            </a:r>
          </a:p>
        </p:txBody>
      </p:sp>
      <p:sp>
        <p:nvSpPr>
          <p:cNvPr id="3" name="Content Placeholder 2"/>
          <p:cNvSpPr>
            <a:spLocks noGrp="1"/>
          </p:cNvSpPr>
          <p:nvPr>
            <p:ph idx="1"/>
          </p:nvPr>
        </p:nvSpPr>
        <p:spPr>
          <a:xfrm>
            <a:off x="609601" y="1650430"/>
            <a:ext cx="8032450" cy="4750370"/>
          </a:xfrm>
        </p:spPr>
        <p:txBody>
          <a:bodyPr>
            <a:normAutofit/>
          </a:bodyPr>
          <a:lstStyle/>
          <a:p>
            <a:pPr marL="0" lvl="0" indent="0" fontAlgn="base">
              <a:spcAft>
                <a:spcPct val="0"/>
              </a:spcAft>
              <a:buNone/>
            </a:pPr>
            <a:r>
              <a:rPr lang="en-US" altLang="en-US" sz="2800" b="1" dirty="0"/>
              <a:t>The FAST Act:</a:t>
            </a:r>
          </a:p>
          <a:p>
            <a:pPr marL="0" lvl="0" indent="0" fontAlgn="base">
              <a:spcAft>
                <a:spcPct val="0"/>
              </a:spcAft>
              <a:buNone/>
            </a:pPr>
            <a:endParaRPr lang="en-US" altLang="en-US" sz="1200" b="1" dirty="0"/>
          </a:p>
          <a:p>
            <a:pPr lvl="0" fontAlgn="base">
              <a:spcAft>
                <a:spcPct val="0"/>
              </a:spcAft>
            </a:pPr>
            <a:r>
              <a:rPr lang="en-US" altLang="en-US" dirty="0"/>
              <a:t>1st long-term Federal transportation bill in 10+ years</a:t>
            </a:r>
          </a:p>
          <a:p>
            <a:pPr lvl="0" fontAlgn="base">
              <a:spcAft>
                <a:spcPct val="0"/>
              </a:spcAft>
            </a:pPr>
            <a:r>
              <a:rPr lang="en-US" altLang="en-US" dirty="0"/>
              <a:t>Authorized $305 billion for FY16 - 20 for all surface transportation modes.</a:t>
            </a:r>
          </a:p>
          <a:p>
            <a:pPr lvl="0" fontAlgn="base">
              <a:spcAft>
                <a:spcPct val="0"/>
              </a:spcAft>
            </a:pPr>
            <a:r>
              <a:rPr lang="en-US" dirty="0"/>
              <a:t>Established National Surface Transportation and Innovative Finance Bureau (Build America Bureau).</a:t>
            </a:r>
            <a:endParaRPr lang="en-US" altLang="en-US" dirty="0"/>
          </a:p>
          <a:p>
            <a:pPr lvl="0" fontAlgn="base">
              <a:spcAft>
                <a:spcPct val="0"/>
              </a:spcAft>
            </a:pPr>
            <a:r>
              <a:rPr lang="en-US" dirty="0"/>
              <a:t>Made TOD expenses and projects eligible under the TIFIA and RRIF Credit Assistance Programs.</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D7F3E3-6AC1-4B95-9406-D25F3399B957}" type="slidenum">
              <a:rPr kumimoji="0" lang="en-US" sz="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78914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008" y="495360"/>
            <a:ext cx="7502707" cy="525850"/>
          </a:xfrm>
        </p:spPr>
        <p:txBody>
          <a:bodyPr>
            <a:normAutofit/>
          </a:bodyPr>
          <a:lstStyle/>
          <a:p>
            <a:r>
              <a:rPr lang="en-US" sz="2500" dirty="0"/>
              <a:t>The Bureau’s Mission </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D7F3E3-6AC1-4B95-9406-D25F3399B957}" type="slidenum">
              <a:rPr kumimoji="0" lang="en-US" sz="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5122" name="Picture 2" descr="C:\Users\andrew.right\AppData\Local\Temp\1\PK3AFA.tmp\BATIC_Expand_Innovate_Deliver-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56230" y="1244600"/>
            <a:ext cx="7224889" cy="541866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ndrew.right\AppData\Local\Temp\1\PK81F7.tmp\BATIC_Expand_Innovate_Deliver-02.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56277" y="1245291"/>
            <a:ext cx="7223760" cy="541782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andrew.right\AppData\Local\Temp\1\PK5390.tmp\BATIC_Expand_Innovate_Deliver-03.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56230" y="1244600"/>
            <a:ext cx="7224889" cy="54178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93445" y="2773681"/>
            <a:ext cx="3255963" cy="210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4776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9080" y="540947"/>
            <a:ext cx="7490636" cy="525850"/>
          </a:xfrm>
        </p:spPr>
        <p:txBody>
          <a:bodyPr>
            <a:normAutofit/>
          </a:bodyPr>
          <a:lstStyle/>
          <a:p>
            <a:r>
              <a:rPr lang="en-US" dirty="0">
                <a:latin typeface="Calibri" panose="020F0502020204030204" pitchFamily="34" charset="0"/>
              </a:rPr>
              <a:t>Build America Bureau - Components</a:t>
            </a:r>
          </a:p>
        </p:txBody>
      </p:sp>
      <p:pic>
        <p:nvPicPr>
          <p:cNvPr id="5" name="Content Placeholder 4"/>
          <p:cNvPicPr>
            <a:picLocks noGrp="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685800" y="1728978"/>
            <a:ext cx="7845425" cy="4479544"/>
          </a:xfrm>
          <a:prstGeom prst="rect">
            <a:avLst/>
          </a:prstGeom>
          <a:noFill/>
          <a:ln>
            <a:noFill/>
          </a:ln>
        </p:spPr>
      </p:pic>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D7F3E3-6AC1-4B95-9406-D25F3399B957}" type="slidenum">
              <a:rPr kumimoji="0" lang="en-US" sz="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28643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008" y="540947"/>
            <a:ext cx="7502707" cy="525850"/>
          </a:xfrm>
        </p:spPr>
        <p:txBody>
          <a:bodyPr/>
          <a:lstStyle/>
          <a:p>
            <a:r>
              <a:rPr lang="en-US" dirty="0"/>
              <a:t>Current and Future Roles of the Bureau</a:t>
            </a:r>
          </a:p>
        </p:txBody>
      </p:sp>
      <p:sp>
        <p:nvSpPr>
          <p:cNvPr id="3" name="Content Placeholder 2"/>
          <p:cNvSpPr>
            <a:spLocks noGrp="1"/>
          </p:cNvSpPr>
          <p:nvPr>
            <p:ph idx="1"/>
          </p:nvPr>
        </p:nvSpPr>
        <p:spPr>
          <a:xfrm>
            <a:off x="952500" y="1532467"/>
            <a:ext cx="7579483" cy="4929293"/>
          </a:xfrm>
        </p:spPr>
        <p:txBody>
          <a:bodyPr>
            <a:normAutofit fontScale="70000" lnSpcReduction="20000"/>
          </a:bodyPr>
          <a:lstStyle/>
          <a:p>
            <a:r>
              <a:rPr lang="en-US" dirty="0"/>
              <a:t>Serve as the </a:t>
            </a:r>
            <a:r>
              <a:rPr lang="en-US" b="1" u="sng" dirty="0"/>
              <a:t>One-Stop Shop for project sponsors </a:t>
            </a:r>
            <a:r>
              <a:rPr lang="en-US" dirty="0"/>
              <a:t>to access DOT technical assistance and credit programs;</a:t>
            </a:r>
            <a:br>
              <a:rPr lang="en-US" dirty="0"/>
            </a:br>
            <a:endParaRPr lang="en-US" dirty="0"/>
          </a:p>
          <a:p>
            <a:r>
              <a:rPr lang="en-US" b="1" u="sng" dirty="0"/>
              <a:t>Administer the Credit Programs</a:t>
            </a:r>
            <a:r>
              <a:rPr lang="en-US" b="1" dirty="0"/>
              <a:t> </a:t>
            </a:r>
            <a:r>
              <a:rPr lang="en-US" dirty="0"/>
              <a:t>for RRIF and TIFIA loans, PABs and the new FASTLANE Grant program; </a:t>
            </a:r>
            <a:br>
              <a:rPr lang="en-US" dirty="0"/>
            </a:br>
            <a:endParaRPr lang="en-US" dirty="0"/>
          </a:p>
          <a:p>
            <a:r>
              <a:rPr lang="en-US" b="1" u="sng" dirty="0"/>
              <a:t>Streamline DOT credit application and review processes</a:t>
            </a:r>
            <a:r>
              <a:rPr lang="en-US" u="sng" dirty="0"/>
              <a:t>;</a:t>
            </a:r>
            <a:br>
              <a:rPr lang="en-US" u="sng" dirty="0"/>
            </a:br>
            <a:endParaRPr lang="en-US" u="sng" dirty="0"/>
          </a:p>
          <a:p>
            <a:r>
              <a:rPr lang="en-US" b="1" u="sng" dirty="0"/>
              <a:t>Provide technical assistance </a:t>
            </a:r>
            <a:r>
              <a:rPr lang="en-US" dirty="0"/>
              <a:t>and best practices and financing and funding opportunities; </a:t>
            </a:r>
            <a:br>
              <a:rPr lang="en-US" dirty="0"/>
            </a:br>
            <a:endParaRPr lang="en-US" dirty="0"/>
          </a:p>
          <a:p>
            <a:r>
              <a:rPr lang="en-US" b="1" u="sng" dirty="0"/>
              <a:t>Reduce uncertainty and delays </a:t>
            </a:r>
            <a:r>
              <a:rPr lang="en-US" dirty="0"/>
              <a:t>related to environmental reviews and permitting; </a:t>
            </a:r>
            <a:br>
              <a:rPr lang="en-US" dirty="0"/>
            </a:br>
            <a:endParaRPr lang="en-US" dirty="0"/>
          </a:p>
          <a:p>
            <a:pPr lvl="0"/>
            <a:r>
              <a:rPr lang="en-US" dirty="0"/>
              <a:t>Assist in </a:t>
            </a:r>
            <a:r>
              <a:rPr lang="en-US" b="1" u="sng" dirty="0"/>
              <a:t>mitigating project delivery and procurement risks </a:t>
            </a:r>
            <a:r>
              <a:rPr lang="en-US" dirty="0"/>
              <a:t>and costs for projects financed by the USDOT infrastructure finance programs;</a:t>
            </a:r>
          </a:p>
          <a:p>
            <a:pPr marL="0" lvl="0" indent="0">
              <a:buNone/>
            </a:pPr>
            <a:endParaRPr lang="en-US" dirty="0"/>
          </a:p>
          <a:p>
            <a:pPr lvl="0"/>
            <a:r>
              <a:rPr lang="en-US" b="1" u="sng" dirty="0"/>
              <a:t>Increase transparency </a:t>
            </a:r>
            <a:r>
              <a:rPr lang="en-US" dirty="0"/>
              <a:t>and the public availability of information regarding projects financed by the USDOT infrastructure finance programs.</a:t>
            </a:r>
            <a:br>
              <a:rPr lang="en-US" dirty="0"/>
            </a:br>
            <a:r>
              <a:rPr lang="en-US" dirty="0"/>
              <a:t> </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D7F3E3-6AC1-4B95-9406-D25F3399B957}" type="slidenum">
              <a:rPr kumimoji="0" lang="en-US" sz="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37755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008" y="514700"/>
            <a:ext cx="7502707" cy="525850"/>
          </a:xfrm>
        </p:spPr>
        <p:txBody>
          <a:bodyPr/>
          <a:lstStyle/>
          <a:p>
            <a:r>
              <a:rPr lang="en-US" dirty="0"/>
              <a:t>Additional Bureau Resources</a:t>
            </a:r>
          </a:p>
        </p:txBody>
      </p:sp>
      <p:sp>
        <p:nvSpPr>
          <p:cNvPr id="3" name="Content Placeholder 2"/>
          <p:cNvSpPr>
            <a:spLocks noGrp="1"/>
          </p:cNvSpPr>
          <p:nvPr>
            <p:ph idx="1"/>
          </p:nvPr>
        </p:nvSpPr>
        <p:spPr/>
        <p:txBody>
          <a:bodyPr>
            <a:normAutofit fontScale="92500" lnSpcReduction="20000"/>
          </a:bodyPr>
          <a:lstStyle/>
          <a:p>
            <a:r>
              <a:rPr lang="en-US" dirty="0"/>
              <a:t>Innovation in Practice Case Studies Webinar Series through BATIC Institute:</a:t>
            </a:r>
          </a:p>
          <a:p>
            <a:pPr lvl="1"/>
            <a:r>
              <a:rPr lang="en-US" dirty="0"/>
              <a:t>Pennsylvania Rapid Bridge Replacement</a:t>
            </a:r>
          </a:p>
          <a:p>
            <a:pPr lvl="1"/>
            <a:r>
              <a:rPr lang="en-US" dirty="0"/>
              <a:t>Denver Union Station</a:t>
            </a:r>
          </a:p>
          <a:p>
            <a:pPr lvl="1"/>
            <a:r>
              <a:rPr lang="en-US" dirty="0"/>
              <a:t>Eagle P3 Commuter Rail</a:t>
            </a:r>
            <a:br>
              <a:rPr lang="en-US" dirty="0"/>
            </a:br>
            <a:endParaRPr lang="en-US" dirty="0"/>
          </a:p>
          <a:p>
            <a:r>
              <a:rPr lang="en-US" dirty="0"/>
              <a:t>TIFIA’s FAST Act guidance webinars:</a:t>
            </a:r>
          </a:p>
          <a:p>
            <a:pPr lvl="1"/>
            <a:r>
              <a:rPr lang="en-US" dirty="0"/>
              <a:t>Active Transportation Networks</a:t>
            </a:r>
          </a:p>
          <a:p>
            <a:pPr lvl="1"/>
            <a:r>
              <a:rPr lang="en-US" dirty="0"/>
              <a:t>State Infrastructure Banks (SIBs)</a:t>
            </a:r>
          </a:p>
          <a:p>
            <a:pPr lvl="1"/>
            <a:r>
              <a:rPr lang="en-US" dirty="0"/>
              <a:t>Ports</a:t>
            </a:r>
          </a:p>
          <a:p>
            <a:pPr lvl="1"/>
            <a:r>
              <a:rPr lang="en-US" dirty="0"/>
              <a:t>Transit Oriented Development (TOD)</a:t>
            </a:r>
            <a:br>
              <a:rPr lang="en-US" dirty="0"/>
            </a:br>
            <a:endParaRPr lang="en-US" dirty="0"/>
          </a:p>
          <a:p>
            <a:r>
              <a:rPr lang="en-US" dirty="0"/>
              <a:t>Best Practices Papers:</a:t>
            </a:r>
          </a:p>
          <a:p>
            <a:pPr lvl="1"/>
            <a:r>
              <a:rPr lang="en-US" dirty="0"/>
              <a:t>Surface Transportation P3s</a:t>
            </a:r>
          </a:p>
          <a:p>
            <a:pPr lvl="1"/>
            <a:r>
              <a:rPr lang="en-US" dirty="0"/>
              <a:t>Availability Payment Concessions P3 Model Contract Guide</a:t>
            </a:r>
          </a:p>
          <a:p>
            <a:pPr lvl="1"/>
            <a:r>
              <a:rPr lang="en-US" dirty="0"/>
              <a:t>Core Toll Concession P3 Model Contract Guide</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D7F3E3-6AC1-4B95-9406-D25F3399B957}" type="slidenum">
              <a:rPr kumimoji="0" lang="en-US" sz="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20367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D7F3E3-6AC1-4B95-9406-D25F3399B957}" type="slidenum">
              <a:rPr kumimoji="0" lang="en-US" sz="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1196340" y="5135880"/>
            <a:ext cx="7063740"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Email: BuildAmerica@dot.gov</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
            </a:r>
            <a:br>
              <a:rPr kumimoji="0" lang="en-US" sz="2800" b="1" i="0" u="none" strike="noStrike" kern="1200" cap="none" spc="0" normalizeH="0" baseline="0" noProof="0" dirty="0">
                <a:ln>
                  <a:noFill/>
                </a:ln>
                <a:solidFill>
                  <a:prstClr val="black"/>
                </a:solidFill>
                <a:effectLst/>
                <a:uLnTx/>
                <a:uFillTx/>
                <a:latin typeface="Calibri"/>
                <a:ea typeface="+mn-ea"/>
                <a:cs typeface="+mn-cs"/>
              </a:rPr>
            </a:br>
            <a:r>
              <a:rPr kumimoji="0" lang="en-US" sz="2800" b="1" i="0" u="none" strike="noStrike" kern="1200" cap="none" spc="0" normalizeH="0" baseline="0" noProof="0" dirty="0">
                <a:ln>
                  <a:noFill/>
                </a:ln>
                <a:solidFill>
                  <a:prstClr val="black"/>
                </a:solidFill>
                <a:effectLst/>
                <a:uLnTx/>
                <a:uFillTx/>
                <a:latin typeface="Calibri"/>
                <a:ea typeface="+mn-ea"/>
                <a:cs typeface="+mn-cs"/>
              </a:rPr>
              <a:t>Phone: 202-366-2300</a:t>
            </a:r>
          </a:p>
        </p:txBody>
      </p:sp>
    </p:spTree>
    <p:extLst>
      <p:ext uri="{BB962C8B-B14F-4D97-AF65-F5344CB8AC3E}">
        <p14:creationId xmlns:p14="http://schemas.microsoft.com/office/powerpoint/2010/main" val="4019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200" dirty="0"/>
              <a:t>Meet the Funders – Infrastructure</a:t>
            </a:r>
          </a:p>
        </p:txBody>
      </p:sp>
      <p:pic>
        <p:nvPicPr>
          <p:cNvPr id="7" name="Picture 6" descr="Image result for environmental protection agency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24190" y="3267198"/>
            <a:ext cx="1866420" cy="18476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19600" y="3505200"/>
            <a:ext cx="1371600" cy="1371600"/>
          </a:xfrm>
          <a:prstGeom prst="rect">
            <a:avLst/>
          </a:prstGeom>
        </p:spPr>
      </p:pic>
      <p:sp>
        <p:nvSpPr>
          <p:cNvPr id="9" name="TextBox 8"/>
          <p:cNvSpPr txBox="1"/>
          <p:nvPr/>
        </p:nvSpPr>
        <p:spPr>
          <a:xfrm>
            <a:off x="5895417" y="3652391"/>
            <a:ext cx="2791383" cy="1077218"/>
          </a:xfrm>
          <a:prstGeom prst="rect">
            <a:avLst/>
          </a:prstGeom>
          <a:noFill/>
        </p:spPr>
        <p:txBody>
          <a:bodyPr wrap="square" rtlCol="0">
            <a:spAutoFit/>
          </a:bodyPr>
          <a:lstStyle/>
          <a:p>
            <a:r>
              <a:rPr lang="en-US" sz="1600" dirty="0"/>
              <a:t>Sonia Brubaker</a:t>
            </a:r>
          </a:p>
          <a:p>
            <a:r>
              <a:rPr lang="en-US" sz="1600" dirty="0"/>
              <a:t>Program Manager</a:t>
            </a:r>
          </a:p>
          <a:p>
            <a:r>
              <a:rPr lang="en-US" sz="1600" dirty="0"/>
              <a:t>U.S. Environmental Protection Agency</a:t>
            </a:r>
          </a:p>
        </p:txBody>
      </p:sp>
    </p:spTree>
    <p:extLst>
      <p:ext uri="{BB962C8B-B14F-4D97-AF65-F5344CB8AC3E}">
        <p14:creationId xmlns:p14="http://schemas.microsoft.com/office/powerpoint/2010/main" val="15455870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384966"/>
            <a:ext cx="8229600" cy="3100095"/>
          </a:xfrm>
        </p:spPr>
        <p:txBody>
          <a:bodyPr anchor="ctr">
            <a:noAutofit/>
          </a:bodyPr>
          <a:lstStyle/>
          <a:p>
            <a:r>
              <a:rPr lang="en-US" sz="4200" dirty="0">
                <a:solidFill>
                  <a:schemeClr val="bg1"/>
                </a:solidFill>
              </a:rPr>
              <a:t>What is the Water Finance Center?</a:t>
            </a:r>
          </a:p>
        </p:txBody>
      </p:sp>
      <p:sp>
        <p:nvSpPr>
          <p:cNvPr id="4" name="TextBox 3"/>
          <p:cNvSpPr txBox="1"/>
          <p:nvPr/>
        </p:nvSpPr>
        <p:spPr>
          <a:xfrm>
            <a:off x="524435" y="1447800"/>
            <a:ext cx="8095129" cy="584775"/>
          </a:xfrm>
          <a:prstGeom prst="rect">
            <a:avLst/>
          </a:prstGeom>
          <a:noFill/>
        </p:spPr>
        <p:txBody>
          <a:bodyPr wrap="square" rtlCol="0">
            <a:spAutoFit/>
          </a:bodyPr>
          <a:lstStyle/>
          <a:p>
            <a:pPr algn="ctr"/>
            <a:r>
              <a:rPr lang="en-US" sz="3200" b="1" dirty="0">
                <a:solidFill>
                  <a:schemeClr val="bg1"/>
                </a:solidFill>
              </a:rPr>
              <a:t>U.S. Environmental Protection Agency (EPA)</a:t>
            </a:r>
          </a:p>
        </p:txBody>
      </p:sp>
    </p:spTree>
    <p:extLst>
      <p:ext uri="{BB962C8B-B14F-4D97-AF65-F5344CB8AC3E}">
        <p14:creationId xmlns:p14="http://schemas.microsoft.com/office/powerpoint/2010/main" val="10860185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243013"/>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endParaRPr lang="en-US" sz="1350">
              <a:solidFill>
                <a:prstClr val="white"/>
              </a:solidFill>
              <a:latin typeface="Calibri" panose="020F0502020204030204"/>
            </a:endParaRPr>
          </a:p>
        </p:txBody>
      </p:sp>
      <p:sp>
        <p:nvSpPr>
          <p:cNvPr id="4" name="Text Box 2"/>
          <p:cNvSpPr txBox="1">
            <a:spLocks noChangeArrowheads="1"/>
          </p:cNvSpPr>
          <p:nvPr/>
        </p:nvSpPr>
        <p:spPr bwMode="auto">
          <a:xfrm>
            <a:off x="1113329" y="374013"/>
            <a:ext cx="7707941" cy="634365"/>
          </a:xfrm>
          <a:prstGeom prst="rect">
            <a:avLst/>
          </a:prstGeom>
          <a:noFill/>
          <a:ln w="9525">
            <a:noFill/>
            <a:miter lim="800000"/>
            <a:headEnd/>
            <a:tailEnd/>
          </a:ln>
        </p:spPr>
        <p:txBody>
          <a:bodyPr rot="0" vert="horz" wrap="square" lIns="68580" tIns="34290" rIns="68580" bIns="34290" anchor="t" anchorCtr="0">
            <a:noAutofit/>
          </a:bodyPr>
          <a:lstStyle/>
          <a:p>
            <a:pPr defTabSz="685800">
              <a:lnSpc>
                <a:spcPct val="107000"/>
              </a:lnSpc>
              <a:spcAft>
                <a:spcPts val="450"/>
              </a:spcAft>
            </a:pPr>
            <a:r>
              <a:rPr lang="en-US" sz="3000" dirty="0">
                <a:solidFill>
                  <a:srgbClr val="FFFFFF"/>
                </a:solidFill>
                <a:latin typeface="Garamond" panose="02020404030301010803" pitchFamily="18" charset="0"/>
                <a:ea typeface="Calibri" panose="020F0502020204030204" pitchFamily="34" charset="0"/>
                <a:cs typeface="Times New Roman" panose="02020603050405020304" pitchFamily="18" charset="0"/>
              </a:rPr>
              <a:t>Water Infrastructure and Resiliency Finance Center</a:t>
            </a:r>
            <a:endParaRPr lang="en-US" sz="3000" dirty="0">
              <a:solidFill>
                <a:prstClr val="black"/>
              </a:solidFill>
              <a:latin typeface="Garamond" panose="02020404030301010803" pitchFamily="18" charset="0"/>
              <a:ea typeface="Calibri" panose="020F0502020204030204" pitchFamily="34" charset="0"/>
              <a:cs typeface="Times New Roman" panose="02020603050405020304" pitchFamily="18" charset="0"/>
            </a:endParaRPr>
          </a:p>
          <a:p>
            <a:pPr defTabSz="685800">
              <a:lnSpc>
                <a:spcPct val="107000"/>
              </a:lnSpc>
              <a:spcAft>
                <a:spcPts val="600"/>
              </a:spcAft>
            </a:pPr>
            <a:r>
              <a:rPr lang="en-US"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p:txBody>
      </p:sp>
      <p:pic>
        <p:nvPicPr>
          <p:cNvPr id="5" name="Picture 4" descr="C:\Users\kabhold\Desktop\Images\untitled.png"/>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297434" y="228684"/>
            <a:ext cx="765474" cy="765474"/>
          </a:xfrm>
          <a:prstGeom prst="rect">
            <a:avLst/>
          </a:prstGeom>
          <a:noFill/>
          <a:ln>
            <a:noFill/>
          </a:ln>
        </p:spPr>
      </p:pic>
      <p:sp>
        <p:nvSpPr>
          <p:cNvPr id="6" name="Content Placeholder 2"/>
          <p:cNvSpPr txBox="1">
            <a:spLocks/>
          </p:cNvSpPr>
          <p:nvPr/>
        </p:nvSpPr>
        <p:spPr>
          <a:xfrm>
            <a:off x="1214977" y="1617026"/>
            <a:ext cx="6714046" cy="118340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pPr>
            <a:r>
              <a:rPr lang="en-US" dirty="0">
                <a:solidFill>
                  <a:srgbClr val="646464"/>
                </a:solidFill>
                <a:latin typeface="Calibri Light" panose="020F0302020204030204"/>
              </a:rPr>
              <a:t>The Water Finance Center is an </a:t>
            </a:r>
            <a:r>
              <a:rPr lang="en-US" b="1" dirty="0">
                <a:solidFill>
                  <a:srgbClr val="262D32"/>
                </a:solidFill>
                <a:latin typeface="Calibri Light" panose="020F0302020204030204"/>
              </a:rPr>
              <a:t>information and assistance center</a:t>
            </a:r>
            <a:r>
              <a:rPr lang="en-US" dirty="0">
                <a:solidFill>
                  <a:srgbClr val="646464"/>
                </a:solidFill>
                <a:latin typeface="Calibri Light" panose="020F0302020204030204"/>
              </a:rPr>
              <a:t>, helping communities make informed decisions for </a:t>
            </a:r>
            <a:r>
              <a:rPr lang="en-US" b="1" dirty="0">
                <a:solidFill>
                  <a:srgbClr val="262D32"/>
                </a:solidFill>
                <a:latin typeface="Calibri Light" panose="020F0302020204030204"/>
              </a:rPr>
              <a:t>drinking water</a:t>
            </a:r>
            <a:r>
              <a:rPr lang="en-US" b="1" dirty="0">
                <a:solidFill>
                  <a:srgbClr val="646464"/>
                </a:solidFill>
                <a:latin typeface="Calibri Light" panose="020F0302020204030204"/>
              </a:rPr>
              <a:t>,</a:t>
            </a:r>
            <a:r>
              <a:rPr lang="en-US" b="1" dirty="0">
                <a:solidFill>
                  <a:srgbClr val="262D32"/>
                </a:solidFill>
                <a:latin typeface="Calibri Light" panose="020F0302020204030204"/>
              </a:rPr>
              <a:t> wastewater</a:t>
            </a:r>
            <a:r>
              <a:rPr lang="en-US" b="1" dirty="0">
                <a:solidFill>
                  <a:srgbClr val="646464"/>
                </a:solidFill>
                <a:latin typeface="Calibri Light" panose="020F0302020204030204"/>
              </a:rPr>
              <a:t>,</a:t>
            </a:r>
            <a:r>
              <a:rPr lang="en-US" b="1" dirty="0">
                <a:solidFill>
                  <a:srgbClr val="262D32"/>
                </a:solidFill>
                <a:latin typeface="Calibri Light" panose="020F0302020204030204"/>
              </a:rPr>
              <a:t> </a:t>
            </a:r>
            <a:r>
              <a:rPr lang="en-US" dirty="0">
                <a:solidFill>
                  <a:srgbClr val="646464"/>
                </a:solidFill>
                <a:latin typeface="Calibri Light" panose="020F0302020204030204"/>
              </a:rPr>
              <a:t>and</a:t>
            </a:r>
            <a:r>
              <a:rPr lang="en-US" b="1" dirty="0">
                <a:solidFill>
                  <a:srgbClr val="262D32"/>
                </a:solidFill>
                <a:latin typeface="Calibri Light" panose="020F0302020204030204"/>
              </a:rPr>
              <a:t> stormwater infrastructure </a:t>
            </a:r>
            <a:r>
              <a:rPr lang="en-US" dirty="0">
                <a:solidFill>
                  <a:srgbClr val="646464"/>
                </a:solidFill>
                <a:latin typeface="Calibri Light" panose="020F0302020204030204"/>
              </a:rPr>
              <a:t>to protect human health and the environment.</a:t>
            </a:r>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79743" y="4088992"/>
            <a:ext cx="4784513" cy="1362576"/>
          </a:xfrm>
          <a:prstGeom prst="rect">
            <a:avLst/>
          </a:prstGeom>
        </p:spPr>
      </p:pic>
      <p:sp>
        <p:nvSpPr>
          <p:cNvPr id="9" name="Text Box 24"/>
          <p:cNvSpPr txBox="1">
            <a:spLocks noChangeArrowheads="1"/>
          </p:cNvSpPr>
          <p:nvPr/>
        </p:nvSpPr>
        <p:spPr bwMode="auto">
          <a:xfrm>
            <a:off x="2259106" y="5487212"/>
            <a:ext cx="1133561" cy="779757"/>
          </a:xfrm>
          <a:prstGeom prst="rect">
            <a:avLst/>
          </a:prstGeom>
          <a:solidFill>
            <a:srgbClr val="FFFFFF"/>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defTabSz="685800" eaLnBrk="0" fontAlgn="base" hangingPunct="0">
              <a:spcBef>
                <a:spcPct val="0"/>
              </a:spcBef>
              <a:spcAft>
                <a:spcPts val="150"/>
              </a:spcAft>
            </a:pPr>
            <a:r>
              <a:rPr lang="en-US" altLang="en-US" b="1" dirty="0">
                <a:solidFill>
                  <a:srgbClr val="646464"/>
                </a:solidFill>
                <a:latin typeface="Calibri Light" panose="020F0302020204030204"/>
              </a:rPr>
              <a:t>Research</a:t>
            </a:r>
            <a:br>
              <a:rPr lang="en-US" altLang="en-US" b="1" dirty="0">
                <a:solidFill>
                  <a:srgbClr val="646464"/>
                </a:solidFill>
                <a:latin typeface="Calibri Light" panose="020F0302020204030204"/>
              </a:rPr>
            </a:br>
            <a:r>
              <a:rPr lang="en-US" altLang="en-US" sz="825" b="1" dirty="0">
                <a:solidFill>
                  <a:srgbClr val="262D32"/>
                </a:solidFill>
                <a:latin typeface="Calibri Light" panose="020F0302020204030204"/>
              </a:rPr>
              <a:t/>
            </a:r>
            <a:br>
              <a:rPr lang="en-US" altLang="en-US" sz="825" b="1" dirty="0">
                <a:solidFill>
                  <a:srgbClr val="262D32"/>
                </a:solidFill>
                <a:latin typeface="Calibri Light" panose="020F0302020204030204"/>
              </a:rPr>
            </a:br>
            <a:endParaRPr lang="en-US" altLang="en-US" sz="2100" dirty="0">
              <a:solidFill>
                <a:prstClr val="black"/>
              </a:solidFill>
              <a:latin typeface="Calibri Light" panose="020F0302020204030204"/>
            </a:endParaRPr>
          </a:p>
        </p:txBody>
      </p:sp>
      <p:sp>
        <p:nvSpPr>
          <p:cNvPr id="10" name="Text Box 28"/>
          <p:cNvSpPr txBox="1">
            <a:spLocks noChangeArrowheads="1"/>
          </p:cNvSpPr>
          <p:nvPr/>
        </p:nvSpPr>
        <p:spPr bwMode="auto">
          <a:xfrm>
            <a:off x="3486792" y="5487212"/>
            <a:ext cx="1070372" cy="779757"/>
          </a:xfrm>
          <a:prstGeom prst="rect">
            <a:avLst/>
          </a:prstGeom>
          <a:solidFill>
            <a:srgbClr val="FFFFFF"/>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defTabSz="685800" eaLnBrk="0" fontAlgn="base" hangingPunct="0">
              <a:spcBef>
                <a:spcPct val="0"/>
              </a:spcBef>
              <a:spcAft>
                <a:spcPts val="150"/>
              </a:spcAft>
            </a:pPr>
            <a:r>
              <a:rPr lang="en-US" altLang="en-US" b="1" dirty="0">
                <a:solidFill>
                  <a:srgbClr val="646464"/>
                </a:solidFill>
                <a:latin typeface="Calibri Light" panose="020F0302020204030204"/>
              </a:rPr>
              <a:t>Advise</a:t>
            </a:r>
            <a:br>
              <a:rPr lang="en-US" altLang="en-US" b="1" dirty="0">
                <a:solidFill>
                  <a:srgbClr val="646464"/>
                </a:solidFill>
                <a:latin typeface="Calibri Light" panose="020F0302020204030204"/>
              </a:rPr>
            </a:br>
            <a:r>
              <a:rPr lang="en-US" altLang="en-US" sz="825" b="1" dirty="0">
                <a:solidFill>
                  <a:srgbClr val="262D32"/>
                </a:solidFill>
                <a:latin typeface="Calibri Light" panose="020F0302020204030204"/>
              </a:rPr>
              <a:t/>
            </a:r>
            <a:br>
              <a:rPr lang="en-US" altLang="en-US" sz="825" b="1" dirty="0">
                <a:solidFill>
                  <a:srgbClr val="262D32"/>
                </a:solidFill>
                <a:latin typeface="Calibri Light" panose="020F0302020204030204"/>
              </a:rPr>
            </a:br>
            <a:endParaRPr lang="en-US" altLang="en-US" sz="2100" dirty="0">
              <a:solidFill>
                <a:prstClr val="black"/>
              </a:solidFill>
              <a:latin typeface="Calibri Light" panose="020F0302020204030204"/>
            </a:endParaRPr>
          </a:p>
        </p:txBody>
      </p:sp>
      <p:sp>
        <p:nvSpPr>
          <p:cNvPr id="11" name="Text Box 29"/>
          <p:cNvSpPr txBox="1">
            <a:spLocks noChangeArrowheads="1"/>
          </p:cNvSpPr>
          <p:nvPr/>
        </p:nvSpPr>
        <p:spPr bwMode="auto">
          <a:xfrm>
            <a:off x="4572001" y="5487212"/>
            <a:ext cx="1132486" cy="779757"/>
          </a:xfrm>
          <a:prstGeom prst="rect">
            <a:avLst/>
          </a:prstGeom>
          <a:solidFill>
            <a:srgbClr val="FFFFFF"/>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defTabSz="685800" eaLnBrk="0" fontAlgn="base" hangingPunct="0">
              <a:spcBef>
                <a:spcPct val="0"/>
              </a:spcBef>
              <a:spcAft>
                <a:spcPts val="150"/>
              </a:spcAft>
            </a:pPr>
            <a:r>
              <a:rPr lang="en-US" altLang="en-US" b="1" dirty="0">
                <a:solidFill>
                  <a:srgbClr val="646464"/>
                </a:solidFill>
                <a:latin typeface="Calibri Light" panose="020F0302020204030204"/>
              </a:rPr>
              <a:t>Innovate</a:t>
            </a:r>
            <a:r>
              <a:rPr lang="en-US" altLang="en-US" dirty="0">
                <a:solidFill>
                  <a:srgbClr val="646464"/>
                </a:solidFill>
                <a:latin typeface="Calibri Light" panose="020F0302020204030204"/>
              </a:rPr>
              <a:t/>
            </a:r>
            <a:br>
              <a:rPr lang="en-US" altLang="en-US" dirty="0">
                <a:solidFill>
                  <a:srgbClr val="646464"/>
                </a:solidFill>
                <a:latin typeface="Calibri Light" panose="020F0302020204030204"/>
              </a:rPr>
            </a:br>
            <a:endParaRPr lang="en-US" altLang="en-US" sz="2100" dirty="0">
              <a:solidFill>
                <a:prstClr val="black"/>
              </a:solidFill>
              <a:latin typeface="Calibri Light" panose="020F0302020204030204"/>
            </a:endParaRPr>
          </a:p>
        </p:txBody>
      </p:sp>
      <p:sp>
        <p:nvSpPr>
          <p:cNvPr id="12" name="Text Box 30"/>
          <p:cNvSpPr txBox="1">
            <a:spLocks noChangeArrowheads="1"/>
          </p:cNvSpPr>
          <p:nvPr/>
        </p:nvSpPr>
        <p:spPr bwMode="auto">
          <a:xfrm>
            <a:off x="5719324" y="5487212"/>
            <a:ext cx="1132486" cy="874714"/>
          </a:xfrm>
          <a:prstGeom prst="rect">
            <a:avLst/>
          </a:prstGeom>
          <a:solidFill>
            <a:srgbClr val="FFFFFF"/>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defTabSz="685800" eaLnBrk="0" fontAlgn="base" hangingPunct="0">
              <a:spcBef>
                <a:spcPct val="0"/>
              </a:spcBef>
              <a:spcAft>
                <a:spcPts val="150"/>
              </a:spcAft>
            </a:pPr>
            <a:r>
              <a:rPr lang="en-US" altLang="en-US" b="1" dirty="0">
                <a:solidFill>
                  <a:srgbClr val="646464"/>
                </a:solidFill>
                <a:latin typeface="Calibri Light" panose="020F0302020204030204"/>
              </a:rPr>
              <a:t>Network</a:t>
            </a:r>
            <a:br>
              <a:rPr lang="en-US" altLang="en-US" b="1" dirty="0">
                <a:solidFill>
                  <a:srgbClr val="646464"/>
                </a:solidFill>
                <a:latin typeface="Calibri Light" panose="020F0302020204030204"/>
              </a:rPr>
            </a:br>
            <a:r>
              <a:rPr lang="en-US" altLang="en-US" sz="825" b="1" dirty="0">
                <a:solidFill>
                  <a:srgbClr val="262D32"/>
                </a:solidFill>
                <a:latin typeface="Calibri Light" panose="020F0302020204030204"/>
              </a:rPr>
              <a:t/>
            </a:r>
            <a:br>
              <a:rPr lang="en-US" altLang="en-US" sz="825" b="1" dirty="0">
                <a:solidFill>
                  <a:srgbClr val="262D32"/>
                </a:solidFill>
                <a:latin typeface="Calibri Light" panose="020F0302020204030204"/>
              </a:rPr>
            </a:br>
            <a:endParaRPr lang="en-US" altLang="en-US" sz="2100" dirty="0">
              <a:solidFill>
                <a:prstClr val="black"/>
              </a:solidFill>
              <a:latin typeface="Calibri Light" panose="020F0302020204030204"/>
            </a:endParaRPr>
          </a:p>
        </p:txBody>
      </p:sp>
    </p:spTree>
    <p:extLst>
      <p:ext uri="{BB962C8B-B14F-4D97-AF65-F5344CB8AC3E}">
        <p14:creationId xmlns:p14="http://schemas.microsoft.com/office/powerpoint/2010/main" val="3244353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228601" y="2169458"/>
            <a:ext cx="8692339" cy="4491317"/>
          </a:xfrm>
          <a:prstGeom prst="rect">
            <a:avLst/>
          </a:prstGeom>
        </p:spPr>
        <p:txBody>
          <a:bodyPr vert="horz" lIns="68580" tIns="34290" rIns="68580" bIns="3429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fontAlgn="base">
              <a:spcBef>
                <a:spcPts val="0"/>
              </a:spcBef>
              <a:spcAft>
                <a:spcPct val="0"/>
              </a:spcAft>
              <a:buClr>
                <a:srgbClr val="7E97AD"/>
              </a:buClr>
              <a:buNone/>
              <a:defRPr/>
            </a:pPr>
            <a:r>
              <a:rPr lang="en-US" dirty="0"/>
              <a:t>Identify, Plan &amp; Align Resources</a:t>
            </a:r>
          </a:p>
          <a:p>
            <a:pPr>
              <a:spcBef>
                <a:spcPts val="0"/>
              </a:spcBef>
              <a:defRPr/>
            </a:pPr>
            <a:r>
              <a:rPr lang="en-US" sz="2200" dirty="0"/>
              <a:t>What specific actions are needed to implement the </a:t>
            </a:r>
            <a:br>
              <a:rPr lang="en-US" sz="2200" dirty="0"/>
            </a:br>
            <a:r>
              <a:rPr lang="en-US" sz="2200" dirty="0"/>
              <a:t>plan for cleaning up and reusing your brownfield(s)?</a:t>
            </a:r>
          </a:p>
          <a:p>
            <a:pPr marL="457200" lvl="1" indent="-231775">
              <a:spcBef>
                <a:spcPts val="0"/>
              </a:spcBef>
              <a:buNone/>
              <a:defRPr/>
            </a:pPr>
            <a:r>
              <a:rPr lang="en-US" sz="2000" dirty="0"/>
              <a:t>•</a:t>
            </a:r>
            <a:r>
              <a:rPr lang="en-US" sz="2400" dirty="0"/>
              <a:t> </a:t>
            </a:r>
            <a:r>
              <a:rPr lang="en-US" sz="2000" dirty="0"/>
              <a:t>What assessment/cleanup will be needed</a:t>
            </a:r>
          </a:p>
          <a:p>
            <a:pPr marL="457200" lvl="1" indent="-231775">
              <a:spcBef>
                <a:spcPts val="0"/>
              </a:spcBef>
              <a:buNone/>
              <a:defRPr/>
            </a:pPr>
            <a:r>
              <a:rPr lang="en-US" sz="2000" dirty="0"/>
              <a:t>• What site improvements and other area improvements </a:t>
            </a:r>
            <a:br>
              <a:rPr lang="en-US" sz="2000" dirty="0"/>
            </a:br>
            <a:r>
              <a:rPr lang="en-US" sz="2000" dirty="0"/>
              <a:t>are needed</a:t>
            </a:r>
          </a:p>
          <a:p>
            <a:pPr marL="457200" lvl="1" indent="-231775">
              <a:spcBef>
                <a:spcPts val="0"/>
              </a:spcBef>
              <a:buNone/>
              <a:defRPr/>
            </a:pPr>
            <a:r>
              <a:rPr lang="en-US" sz="2000" dirty="0"/>
              <a:t>• What funding/investment is needed? Consider all sources!</a:t>
            </a:r>
          </a:p>
          <a:p>
            <a:pPr marL="690563" lvl="2" indent="-233363" fontAlgn="base">
              <a:spcBef>
                <a:spcPts val="0"/>
              </a:spcBef>
              <a:buClr>
                <a:srgbClr val="7E97AD"/>
              </a:buClr>
              <a:defRPr/>
            </a:pPr>
            <a:r>
              <a:rPr lang="en-US" sz="1800" dirty="0"/>
              <a:t>Grants</a:t>
            </a:r>
          </a:p>
          <a:p>
            <a:pPr marL="690563" lvl="2" indent="-233363" fontAlgn="base">
              <a:spcBef>
                <a:spcPts val="0"/>
              </a:spcBef>
              <a:buClr>
                <a:srgbClr val="7E97AD"/>
              </a:buClr>
              <a:defRPr/>
            </a:pPr>
            <a:r>
              <a:rPr lang="en-US" sz="1800" dirty="0"/>
              <a:t>Technical assistance</a:t>
            </a:r>
          </a:p>
          <a:p>
            <a:pPr marL="690563" lvl="2" indent="-233363" fontAlgn="base">
              <a:spcBef>
                <a:spcPts val="0"/>
              </a:spcBef>
              <a:buClr>
                <a:srgbClr val="7E97AD"/>
              </a:buClr>
              <a:defRPr/>
            </a:pPr>
            <a:r>
              <a:rPr lang="en-US" sz="1800" dirty="0"/>
              <a:t>Local funds</a:t>
            </a:r>
          </a:p>
          <a:p>
            <a:pPr marL="690563" lvl="2" indent="-233363" fontAlgn="base">
              <a:spcBef>
                <a:spcPts val="0"/>
              </a:spcBef>
              <a:buClr>
                <a:srgbClr val="7E97AD"/>
              </a:buClr>
              <a:defRPr/>
            </a:pPr>
            <a:r>
              <a:rPr lang="en-US" sz="1800" dirty="0"/>
              <a:t>Financing</a:t>
            </a:r>
          </a:p>
          <a:p>
            <a:pPr marL="690563" lvl="2" indent="-233363" fontAlgn="base">
              <a:spcBef>
                <a:spcPts val="0"/>
              </a:spcBef>
              <a:buClr>
                <a:srgbClr val="7E97AD"/>
              </a:buClr>
              <a:defRPr/>
            </a:pPr>
            <a:r>
              <a:rPr lang="en-US" sz="1800" dirty="0"/>
              <a:t>Partner resources</a:t>
            </a:r>
          </a:p>
          <a:p>
            <a:pPr marL="457200" lvl="2" indent="-223838">
              <a:spcBef>
                <a:spcPts val="0"/>
              </a:spcBef>
              <a:buNone/>
              <a:tabLst>
                <a:tab pos="457200" algn="l"/>
              </a:tabLst>
              <a:defRPr/>
            </a:pPr>
            <a:r>
              <a:rPr lang="en-US" dirty="0"/>
              <a:t>• What actions are near-term v. long-term, and where to start</a:t>
            </a:r>
          </a:p>
          <a:p>
            <a:pPr marL="457200" lvl="1" indent="-223838">
              <a:spcBef>
                <a:spcPts val="0"/>
              </a:spcBef>
              <a:buNone/>
              <a:defRPr/>
            </a:pPr>
            <a:r>
              <a:rPr lang="en-US" sz="2000" dirty="0"/>
              <a:t>• Who is going to lead each effort (partners involved or needed)</a:t>
            </a:r>
          </a:p>
          <a:p>
            <a:pPr>
              <a:defRPr/>
            </a:pPr>
            <a:endParaRPr lang="en-US" dirty="0"/>
          </a:p>
          <a:p>
            <a:pPr fontAlgn="base">
              <a:spcBef>
                <a:spcPts val="0"/>
              </a:spcBef>
              <a:spcAft>
                <a:spcPct val="0"/>
              </a:spcAft>
              <a:buClr>
                <a:srgbClr val="7E97AD"/>
              </a:buClr>
              <a:defRPr/>
            </a:pPr>
            <a:endParaRPr lang="en-US" dirty="0"/>
          </a:p>
        </p:txBody>
      </p:sp>
      <p:sp>
        <p:nvSpPr>
          <p:cNvPr id="5" name="Title 2"/>
          <p:cNvSpPr>
            <a:spLocks noGrp="1"/>
          </p:cNvSpPr>
          <p:nvPr>
            <p:ph type="title"/>
          </p:nvPr>
        </p:nvSpPr>
        <p:spPr>
          <a:xfrm>
            <a:off x="457200" y="482727"/>
            <a:ext cx="8229600" cy="939546"/>
          </a:xfrm>
        </p:spPr>
        <p:txBody>
          <a:bodyPr>
            <a:noAutofit/>
          </a:bodyPr>
          <a:lstStyle/>
          <a:p>
            <a:r>
              <a:rPr lang="en-US" sz="4200" dirty="0"/>
              <a:t>Leveraging Resources for Brownfields Reuse</a:t>
            </a:r>
          </a:p>
        </p:txBody>
      </p:sp>
      <p:pic>
        <p:nvPicPr>
          <p:cNvPr id="1026" name="Picture 2" descr="Image result for alignme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26320" y="2628900"/>
            <a:ext cx="1794621" cy="18624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l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26319" y="4644838"/>
            <a:ext cx="1794621" cy="897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222416"/>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384966"/>
            <a:ext cx="8229600" cy="3100095"/>
          </a:xfrm>
        </p:spPr>
        <p:txBody>
          <a:bodyPr anchor="ctr">
            <a:noAutofit/>
          </a:bodyPr>
          <a:lstStyle/>
          <a:p>
            <a:pPr lvl="0"/>
            <a:r>
              <a:rPr lang="en-US" sz="4200" dirty="0">
                <a:solidFill>
                  <a:schemeClr val="bg1"/>
                </a:solidFill>
              </a:rPr>
              <a:t>What are the funding sources for water infrastructure?</a:t>
            </a:r>
          </a:p>
        </p:txBody>
      </p:sp>
      <p:sp>
        <p:nvSpPr>
          <p:cNvPr id="5" name="TextBox 4"/>
          <p:cNvSpPr txBox="1"/>
          <p:nvPr/>
        </p:nvSpPr>
        <p:spPr>
          <a:xfrm>
            <a:off x="524435" y="1447800"/>
            <a:ext cx="8095129" cy="584775"/>
          </a:xfrm>
          <a:prstGeom prst="rect">
            <a:avLst/>
          </a:prstGeom>
          <a:noFill/>
        </p:spPr>
        <p:txBody>
          <a:bodyPr wrap="square" rtlCol="0">
            <a:spAutoFit/>
          </a:bodyPr>
          <a:lstStyle/>
          <a:p>
            <a:pPr algn="ctr"/>
            <a:r>
              <a:rPr lang="en-US" sz="3200" b="1" dirty="0">
                <a:solidFill>
                  <a:schemeClr val="bg1"/>
                </a:solidFill>
              </a:rPr>
              <a:t>U.S. Environmental Protection Agency (EPA)</a:t>
            </a:r>
          </a:p>
        </p:txBody>
      </p:sp>
    </p:spTree>
    <p:extLst>
      <p:ext uri="{BB962C8B-B14F-4D97-AF65-F5344CB8AC3E}">
        <p14:creationId xmlns:p14="http://schemas.microsoft.com/office/powerpoint/2010/main" val="35006190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9833"/>
            <a:ext cx="7886700" cy="994172"/>
          </a:xfrm>
        </p:spPr>
        <p:txBody>
          <a:bodyPr/>
          <a:lstStyle/>
          <a:p>
            <a:pPr algn="ctr"/>
            <a:r>
              <a:rPr lang="en-US" b="1" u="sng" dirty="0">
                <a:solidFill>
                  <a:srgbClr val="003366"/>
                </a:solidFill>
                <a:latin typeface="Garamond" panose="02020404030301010803" pitchFamily="18" charset="0"/>
              </a:rPr>
              <a:t>EPA Water Infrastructure Funding</a:t>
            </a:r>
          </a:p>
        </p:txBody>
      </p:sp>
      <p:sp>
        <p:nvSpPr>
          <p:cNvPr id="3" name="Content Placeholder 2"/>
          <p:cNvSpPr>
            <a:spLocks noGrp="1"/>
          </p:cNvSpPr>
          <p:nvPr>
            <p:ph idx="1"/>
          </p:nvPr>
        </p:nvSpPr>
        <p:spPr>
          <a:xfrm>
            <a:off x="439272" y="1649506"/>
            <a:ext cx="8350166" cy="4134307"/>
          </a:xfrm>
        </p:spPr>
        <p:txBody>
          <a:bodyPr>
            <a:noAutofit/>
          </a:bodyPr>
          <a:lstStyle/>
          <a:p>
            <a:r>
              <a:rPr lang="en-US" sz="1800" dirty="0"/>
              <a:t>Clean Water State Revolving Fund (CWSRF)</a:t>
            </a:r>
          </a:p>
          <a:p>
            <a:pPr lvl="1"/>
            <a:r>
              <a:rPr lang="en-US" dirty="0"/>
              <a:t>$42 billion (1987-2016)</a:t>
            </a:r>
          </a:p>
          <a:p>
            <a:pPr>
              <a:spcBef>
                <a:spcPts val="1350"/>
              </a:spcBef>
            </a:pPr>
            <a:r>
              <a:rPr lang="en-US" sz="1800" dirty="0"/>
              <a:t>Drinking Water State Revolving Fund (DWSRF)</a:t>
            </a:r>
          </a:p>
          <a:p>
            <a:pPr lvl="1"/>
            <a:r>
              <a:rPr lang="en-US" dirty="0">
                <a:latin typeface="Calibri" panose="020F0502020204030204" pitchFamily="34" charset="0"/>
              </a:rPr>
              <a:t>$19 billion (1997-2016)</a:t>
            </a:r>
            <a:endParaRPr lang="en-US" dirty="0"/>
          </a:p>
          <a:p>
            <a:pPr>
              <a:spcBef>
                <a:spcPts val="1350"/>
              </a:spcBef>
            </a:pPr>
            <a:r>
              <a:rPr lang="en-US" sz="1800" dirty="0"/>
              <a:t>Alaska Native Villages and Rural Communities Grant Program</a:t>
            </a:r>
          </a:p>
          <a:p>
            <a:pPr lvl="1"/>
            <a:r>
              <a:rPr lang="en-US" dirty="0"/>
              <a:t>$519.6 million (1995-2016)</a:t>
            </a:r>
          </a:p>
          <a:p>
            <a:pPr>
              <a:spcBef>
                <a:spcPts val="1350"/>
              </a:spcBef>
            </a:pPr>
            <a:r>
              <a:rPr lang="en-US" sz="1800" dirty="0"/>
              <a:t>U.S.-Mexico Border Water Infrastructure Grant Program</a:t>
            </a:r>
          </a:p>
          <a:p>
            <a:pPr lvl="1"/>
            <a:r>
              <a:rPr lang="en-US" dirty="0" err="1"/>
              <a:t>Approx</a:t>
            </a:r>
            <a:r>
              <a:rPr lang="en-US" dirty="0"/>
              <a:t> $600 million (2003-2014)</a:t>
            </a:r>
          </a:p>
          <a:p>
            <a:pPr>
              <a:spcBef>
                <a:spcPts val="1350"/>
              </a:spcBef>
            </a:pPr>
            <a:r>
              <a:rPr lang="en-US" sz="1800" dirty="0"/>
              <a:t>Tribal Assistance Program</a:t>
            </a:r>
          </a:p>
          <a:p>
            <a:pPr lvl="1"/>
            <a:r>
              <a:rPr lang="en-US" dirty="0"/>
              <a:t>Clean Water Indian Set-Aside - $516.4 million (1987-2016)</a:t>
            </a:r>
          </a:p>
          <a:p>
            <a:pPr lvl="1"/>
            <a:r>
              <a:rPr lang="en-US" dirty="0"/>
              <a:t>Drinking Water Infrastructure Tribal Set-Aside - $285.8 million (1997-2015)</a:t>
            </a:r>
          </a:p>
          <a:p>
            <a:pPr>
              <a:spcBef>
                <a:spcPts val="1350"/>
              </a:spcBef>
            </a:pPr>
            <a:r>
              <a:rPr lang="en-US" sz="1800" dirty="0"/>
              <a:t>Water Infrastructure Finance and Innovation Act (WIFIA)</a:t>
            </a:r>
          </a:p>
          <a:p>
            <a:pPr lvl="1">
              <a:spcBef>
                <a:spcPts val="1350"/>
              </a:spcBef>
            </a:pPr>
            <a:endParaRPr lang="en-US" dirty="0"/>
          </a:p>
        </p:txBody>
      </p:sp>
      <p:sp>
        <p:nvSpPr>
          <p:cNvPr id="4" name="Rectangle 3"/>
          <p:cNvSpPr/>
          <p:nvPr/>
        </p:nvSpPr>
        <p:spPr>
          <a:xfrm>
            <a:off x="0" y="6321695"/>
            <a:ext cx="9144000" cy="32766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37480306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1639" y="569808"/>
            <a:ext cx="7860722" cy="994172"/>
          </a:xfrm>
        </p:spPr>
        <p:txBody>
          <a:bodyPr>
            <a:noAutofit/>
          </a:bodyPr>
          <a:lstStyle/>
          <a:p>
            <a:pPr algn="ctr"/>
            <a:r>
              <a:rPr lang="en-US" sz="3000" b="1" dirty="0">
                <a:solidFill>
                  <a:srgbClr val="003366"/>
                </a:solidFill>
                <a:latin typeface="Garamond" panose="02020404030301010803" pitchFamily="18" charset="0"/>
              </a:rPr>
              <a:t>Clean Water State Revolving Fund</a:t>
            </a:r>
            <a:br>
              <a:rPr lang="en-US" sz="3000" b="1" dirty="0">
                <a:solidFill>
                  <a:srgbClr val="003366"/>
                </a:solidFill>
                <a:latin typeface="Garamond" panose="02020404030301010803" pitchFamily="18" charset="0"/>
              </a:rPr>
            </a:br>
            <a:r>
              <a:rPr lang="en-US" sz="3000" b="1" dirty="0">
                <a:solidFill>
                  <a:srgbClr val="003366"/>
                </a:solidFill>
                <a:latin typeface="Garamond" panose="02020404030301010803" pitchFamily="18" charset="0"/>
              </a:rPr>
              <a:t>&amp;</a:t>
            </a:r>
            <a:br>
              <a:rPr lang="en-US" sz="3000" b="1" dirty="0">
                <a:solidFill>
                  <a:srgbClr val="003366"/>
                </a:solidFill>
                <a:latin typeface="Garamond" panose="02020404030301010803" pitchFamily="18" charset="0"/>
              </a:rPr>
            </a:br>
            <a:r>
              <a:rPr lang="en-US" sz="3000" b="1" u="sng" dirty="0">
                <a:solidFill>
                  <a:srgbClr val="003366"/>
                </a:solidFill>
                <a:latin typeface="Garamond" panose="02020404030301010803" pitchFamily="18" charset="0"/>
              </a:rPr>
              <a:t>Drinking Water State Revolving Fund</a:t>
            </a:r>
          </a:p>
        </p:txBody>
      </p:sp>
      <p:sp>
        <p:nvSpPr>
          <p:cNvPr id="12" name="Content Placeholder 11"/>
          <p:cNvSpPr>
            <a:spLocks noGrp="1"/>
          </p:cNvSpPr>
          <p:nvPr>
            <p:ph sz="half" idx="2"/>
          </p:nvPr>
        </p:nvSpPr>
        <p:spPr>
          <a:xfrm>
            <a:off x="641639" y="4284442"/>
            <a:ext cx="7860722" cy="2358405"/>
          </a:xfrm>
        </p:spPr>
        <p:txBody>
          <a:bodyPr>
            <a:normAutofit fontScale="32500" lnSpcReduction="20000"/>
          </a:bodyPr>
          <a:lstStyle/>
          <a:p>
            <a:pPr lvl="0"/>
            <a:r>
              <a:rPr lang="en-US" sz="4800" dirty="0"/>
              <a:t>Loans at or below market interest rate</a:t>
            </a:r>
          </a:p>
          <a:p>
            <a:pPr lvl="1"/>
            <a:r>
              <a:rPr lang="en-US" sz="4800" dirty="0"/>
              <a:t>2015 Average Interest Rate: 1.7% versus the market rate of 3.8%</a:t>
            </a:r>
          </a:p>
          <a:p>
            <a:r>
              <a:rPr lang="en-US" sz="4800" dirty="0"/>
              <a:t>Repayment terms</a:t>
            </a:r>
          </a:p>
          <a:p>
            <a:pPr lvl="1"/>
            <a:r>
              <a:rPr lang="en-US" sz="4800" dirty="0"/>
              <a:t>DWSRF:  generally 20 years, 30 for disadvantaged communities</a:t>
            </a:r>
          </a:p>
          <a:p>
            <a:pPr lvl="1"/>
            <a:r>
              <a:rPr lang="en-US" sz="4800" dirty="0"/>
              <a:t>CWSRF:  up to 30 years or useful life, whichever is less</a:t>
            </a:r>
          </a:p>
          <a:p>
            <a:r>
              <a:rPr lang="en-US" sz="4800" dirty="0"/>
              <a:t>Buy or refinance local debt obligations (refinance terms up to 30 years for both SRFs)</a:t>
            </a:r>
          </a:p>
          <a:p>
            <a:r>
              <a:rPr lang="en-US" sz="4800" dirty="0"/>
              <a:t>Insurance or guarantees for local debt obligations</a:t>
            </a:r>
          </a:p>
          <a:p>
            <a:r>
              <a:rPr lang="en-US" sz="4800" dirty="0"/>
              <a:t>Additional subsidy as grants, principal forgiveness, or negative interest rates (amounts established by Congress) </a:t>
            </a:r>
          </a:p>
          <a:p>
            <a:endParaRPr lang="en-US" dirty="0"/>
          </a:p>
        </p:txBody>
      </p:sp>
      <p:sp>
        <p:nvSpPr>
          <p:cNvPr id="2" name="Slide Number Placeholder 1"/>
          <p:cNvSpPr>
            <a:spLocks noGrp="1"/>
          </p:cNvSpPr>
          <p:nvPr>
            <p:ph type="sldNum" sz="quarter" idx="12"/>
          </p:nvPr>
        </p:nvSpPr>
        <p:spPr/>
        <p:txBody>
          <a:bodyPr/>
          <a:lstStyle/>
          <a:p>
            <a:pPr defTabSz="685800"/>
            <a:fld id="{4FAB73BC-B049-4115-A692-8D63A059BFB8}" type="slidenum">
              <a:rPr lang="en-US" sz="1350" kern="0">
                <a:solidFill>
                  <a:srgbClr val="50B4C8">
                    <a:alpha val="20000"/>
                  </a:srgbClr>
                </a:solidFill>
                <a:latin typeface="Calibri" panose="020F0502020204030204"/>
              </a:rPr>
              <a:pPr defTabSz="685800"/>
              <a:t>42</a:t>
            </a:fld>
            <a:endParaRPr lang="en-US" sz="1350" kern="0" dirty="0">
              <a:solidFill>
                <a:srgbClr val="50B4C8">
                  <a:alpha val="20000"/>
                </a:srgbClr>
              </a:solidFill>
              <a:latin typeface="Calibri" panose="020F0502020204030204"/>
            </a:endParaRPr>
          </a:p>
        </p:txBody>
      </p:sp>
      <p:sp>
        <p:nvSpPr>
          <p:cNvPr id="6" name="Rectangle 5"/>
          <p:cNvSpPr/>
          <p:nvPr/>
        </p:nvSpPr>
        <p:spPr>
          <a:xfrm>
            <a:off x="641639" y="2616672"/>
            <a:ext cx="6610808" cy="1200329"/>
          </a:xfrm>
          <a:prstGeom prst="rect">
            <a:avLst/>
          </a:prstGeom>
        </p:spPr>
        <p:txBody>
          <a:bodyPr wrap="square">
            <a:spAutoFit/>
          </a:bodyPr>
          <a:lstStyle/>
          <a:p>
            <a:pPr defTabSz="685800"/>
            <a:r>
              <a:rPr lang="en-US" b="1" kern="0" dirty="0">
                <a:solidFill>
                  <a:srgbClr val="003366"/>
                </a:solidFill>
                <a:latin typeface="Calibri" panose="020F0502020204030204" pitchFamily="34" charset="0"/>
              </a:rPr>
              <a:t>Cumulative federal funds awarded</a:t>
            </a:r>
            <a:r>
              <a:rPr lang="en-US" kern="0" dirty="0">
                <a:solidFill>
                  <a:srgbClr val="5B9BD5"/>
                </a:solidFill>
                <a:latin typeface="Calibri" panose="020F0502020204030204" pitchFamily="34" charset="0"/>
              </a:rPr>
              <a:t>	</a:t>
            </a:r>
            <a:r>
              <a:rPr lang="en-US" b="1" kern="0" dirty="0">
                <a:solidFill>
                  <a:srgbClr val="262D32"/>
                </a:solidFill>
                <a:latin typeface="Calibri" panose="020F0502020204030204" pitchFamily="34" charset="0"/>
              </a:rPr>
              <a:t>DW</a:t>
            </a:r>
            <a:r>
              <a:rPr lang="en-US" kern="0" dirty="0">
                <a:solidFill>
                  <a:srgbClr val="5B9BD5"/>
                </a:solidFill>
                <a:latin typeface="Calibri" panose="020F0502020204030204" pitchFamily="34" charset="0"/>
              </a:rPr>
              <a:t>:</a:t>
            </a:r>
            <a:r>
              <a:rPr lang="en-US" kern="0" dirty="0">
                <a:solidFill>
                  <a:srgbClr val="0070C0"/>
                </a:solidFill>
                <a:latin typeface="Calibri" panose="020F0502020204030204" pitchFamily="34" charset="0"/>
              </a:rPr>
              <a:t> </a:t>
            </a:r>
            <a:r>
              <a:rPr lang="en-US" b="1" kern="0" dirty="0">
                <a:solidFill>
                  <a:srgbClr val="0070C0"/>
                </a:solidFill>
                <a:latin typeface="Calibri" panose="020F0502020204030204" pitchFamily="34" charset="0"/>
              </a:rPr>
              <a:t>$17.5B    	</a:t>
            </a:r>
            <a:r>
              <a:rPr lang="en-US" b="1" kern="0" dirty="0">
                <a:solidFill>
                  <a:srgbClr val="262D32"/>
                </a:solidFill>
                <a:latin typeface="Calibri" panose="020F0502020204030204" pitchFamily="34" charset="0"/>
              </a:rPr>
              <a:t>CW</a:t>
            </a:r>
            <a:r>
              <a:rPr lang="en-US" kern="0" dirty="0">
                <a:solidFill>
                  <a:srgbClr val="262D32"/>
                </a:solidFill>
                <a:latin typeface="Calibri" panose="020F0502020204030204" pitchFamily="34" charset="0"/>
              </a:rPr>
              <a:t>: </a:t>
            </a:r>
            <a:r>
              <a:rPr lang="en-US" b="1" kern="0" dirty="0">
                <a:solidFill>
                  <a:srgbClr val="0070C0"/>
                </a:solidFill>
                <a:latin typeface="Calibri" panose="020F0502020204030204" pitchFamily="34" charset="0"/>
              </a:rPr>
              <a:t>$39.5B</a:t>
            </a:r>
          </a:p>
          <a:p>
            <a:pPr defTabSz="685800"/>
            <a:r>
              <a:rPr lang="en-US" b="1" kern="0" dirty="0">
                <a:solidFill>
                  <a:srgbClr val="003366"/>
                </a:solidFill>
                <a:latin typeface="Calibri" panose="020F0502020204030204" pitchFamily="34" charset="0"/>
              </a:rPr>
              <a:t>Cumulative assistance provided</a:t>
            </a:r>
            <a:r>
              <a:rPr lang="en-US" kern="0" dirty="0">
                <a:solidFill>
                  <a:srgbClr val="5B9BD5"/>
                </a:solidFill>
                <a:latin typeface="Calibri" panose="020F0502020204030204" pitchFamily="34" charset="0"/>
              </a:rPr>
              <a:t>	</a:t>
            </a:r>
            <a:r>
              <a:rPr lang="en-US" b="1" kern="0" dirty="0">
                <a:solidFill>
                  <a:srgbClr val="262D32"/>
                </a:solidFill>
                <a:latin typeface="Calibri" panose="020F0502020204030204" pitchFamily="34" charset="0"/>
              </a:rPr>
              <a:t>DW</a:t>
            </a:r>
            <a:r>
              <a:rPr lang="en-US" kern="0" dirty="0">
                <a:solidFill>
                  <a:srgbClr val="5B9BD5"/>
                </a:solidFill>
                <a:latin typeface="Calibri" panose="020F0502020204030204" pitchFamily="34" charset="0"/>
              </a:rPr>
              <a:t>: </a:t>
            </a:r>
            <a:r>
              <a:rPr lang="en-US" b="1" kern="0" dirty="0">
                <a:solidFill>
                  <a:srgbClr val="006BB5"/>
                </a:solidFill>
                <a:latin typeface="Calibri" panose="020F0502020204030204" pitchFamily="34" charset="0"/>
              </a:rPr>
              <a:t>$</a:t>
            </a:r>
            <a:r>
              <a:rPr lang="en-US" b="1" kern="0" dirty="0">
                <a:solidFill>
                  <a:srgbClr val="0070C0"/>
                </a:solidFill>
                <a:latin typeface="Calibri" panose="020F0502020204030204" pitchFamily="34" charset="0"/>
              </a:rPr>
              <a:t>30B</a:t>
            </a:r>
            <a:r>
              <a:rPr lang="en-US" b="1" kern="0" dirty="0">
                <a:solidFill>
                  <a:srgbClr val="002060"/>
                </a:solidFill>
                <a:latin typeface="Calibri" panose="020F0502020204030204" pitchFamily="34" charset="0"/>
              </a:rPr>
              <a:t>       	</a:t>
            </a:r>
            <a:r>
              <a:rPr lang="en-US" b="1" kern="0" dirty="0">
                <a:solidFill>
                  <a:srgbClr val="262D32"/>
                </a:solidFill>
                <a:latin typeface="Calibri" panose="020F0502020204030204" pitchFamily="34" charset="0"/>
              </a:rPr>
              <a:t>CW</a:t>
            </a:r>
            <a:r>
              <a:rPr lang="en-US" kern="0" dirty="0">
                <a:solidFill>
                  <a:srgbClr val="262D32"/>
                </a:solidFill>
                <a:latin typeface="Calibri" panose="020F0502020204030204" pitchFamily="34" charset="0"/>
              </a:rPr>
              <a:t>:</a:t>
            </a:r>
            <a:r>
              <a:rPr lang="en-US" b="1" kern="0" dirty="0">
                <a:solidFill>
                  <a:srgbClr val="262D32"/>
                </a:solidFill>
                <a:latin typeface="Calibri" panose="020F0502020204030204" pitchFamily="34" charset="0"/>
              </a:rPr>
              <a:t> </a:t>
            </a:r>
            <a:r>
              <a:rPr lang="en-US" b="1" kern="0" dirty="0">
                <a:solidFill>
                  <a:srgbClr val="0070C0"/>
                </a:solidFill>
                <a:latin typeface="Calibri" panose="020F0502020204030204" pitchFamily="34" charset="0"/>
              </a:rPr>
              <a:t>$111.2B</a:t>
            </a:r>
          </a:p>
          <a:p>
            <a:pPr defTabSz="685800"/>
            <a:r>
              <a:rPr lang="en-US" b="1" kern="0" dirty="0">
                <a:solidFill>
                  <a:srgbClr val="003366"/>
                </a:solidFill>
                <a:latin typeface="Calibri" panose="020F0502020204030204" pitchFamily="34" charset="0"/>
              </a:rPr>
              <a:t>Assistance provided in 2015</a:t>
            </a:r>
            <a:r>
              <a:rPr lang="en-US" b="1" kern="0" dirty="0">
                <a:solidFill>
                  <a:srgbClr val="5B9BD5"/>
                </a:solidFill>
                <a:effectLst>
                  <a:outerShdw blurRad="38100" dist="38100" dir="2700000" algn="tl">
                    <a:srgbClr val="000000">
                      <a:alpha val="43137"/>
                    </a:srgbClr>
                  </a:outerShdw>
                </a:effectLst>
                <a:latin typeface="Calibri" panose="020F0502020204030204" pitchFamily="34" charset="0"/>
              </a:rPr>
              <a:t>		</a:t>
            </a:r>
            <a:r>
              <a:rPr lang="en-US" b="1" kern="0" dirty="0">
                <a:solidFill>
                  <a:srgbClr val="262D32"/>
                </a:solidFill>
                <a:latin typeface="Calibri" panose="020F0502020204030204" pitchFamily="34" charset="0"/>
              </a:rPr>
              <a:t>DW</a:t>
            </a:r>
            <a:r>
              <a:rPr lang="en-US" kern="0" dirty="0">
                <a:solidFill>
                  <a:srgbClr val="262D32"/>
                </a:solidFill>
                <a:latin typeface="Calibri" panose="020F0502020204030204" pitchFamily="34" charset="0"/>
              </a:rPr>
              <a:t>: </a:t>
            </a:r>
            <a:r>
              <a:rPr lang="en-US" b="1" kern="0" dirty="0">
                <a:solidFill>
                  <a:srgbClr val="0070C0"/>
                </a:solidFill>
                <a:latin typeface="Calibri" panose="020F0502020204030204" pitchFamily="34" charset="0"/>
              </a:rPr>
              <a:t>$2.1B      	</a:t>
            </a:r>
            <a:r>
              <a:rPr lang="en-US" b="1" kern="0" dirty="0">
                <a:solidFill>
                  <a:srgbClr val="262D32"/>
                </a:solidFill>
                <a:latin typeface="Calibri" panose="020F0502020204030204" pitchFamily="34" charset="0"/>
              </a:rPr>
              <a:t>CW</a:t>
            </a:r>
            <a:r>
              <a:rPr lang="en-US" kern="0" dirty="0">
                <a:solidFill>
                  <a:srgbClr val="262D32"/>
                </a:solidFill>
                <a:latin typeface="Calibri" panose="020F0502020204030204" pitchFamily="34" charset="0"/>
              </a:rPr>
              <a:t>:</a:t>
            </a:r>
            <a:r>
              <a:rPr lang="en-US" b="1" kern="0" dirty="0">
                <a:solidFill>
                  <a:srgbClr val="262D32"/>
                </a:solidFill>
                <a:latin typeface="Calibri" panose="020F0502020204030204" pitchFamily="34" charset="0"/>
              </a:rPr>
              <a:t> </a:t>
            </a:r>
            <a:r>
              <a:rPr lang="en-US" b="1" kern="0" dirty="0">
                <a:solidFill>
                  <a:srgbClr val="0070C0"/>
                </a:solidFill>
                <a:latin typeface="Calibri" panose="020F0502020204030204" pitchFamily="34" charset="0"/>
              </a:rPr>
              <a:t>$5.8B</a:t>
            </a:r>
            <a:r>
              <a:rPr lang="en-US" kern="0" dirty="0">
                <a:solidFill>
                  <a:srgbClr val="5B9BD5"/>
                </a:solidFill>
                <a:latin typeface="Calibri" panose="020F0502020204030204" pitchFamily="34" charset="0"/>
              </a:rPr>
              <a:t>	  </a:t>
            </a:r>
            <a:r>
              <a:rPr lang="en-US" b="1" kern="0" dirty="0">
                <a:solidFill>
                  <a:srgbClr val="0070C0"/>
                </a:solidFill>
                <a:latin typeface="Calibri" panose="020F0502020204030204" pitchFamily="34" charset="0"/>
              </a:rPr>
              <a:t>			</a:t>
            </a:r>
            <a:endParaRPr lang="en-US" kern="0" dirty="0">
              <a:solidFill>
                <a:srgbClr val="5B9BD5"/>
              </a:solidFill>
              <a:latin typeface="Calibri" panose="020F0502020204030204" pitchFamily="34" charset="0"/>
            </a:endParaRPr>
          </a:p>
        </p:txBody>
      </p:sp>
      <p:pic>
        <p:nvPicPr>
          <p:cNvPr id="9" name="Content Placeholder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1928" y="2808765"/>
            <a:ext cx="799047" cy="856664"/>
          </a:xfrm>
          <a:prstGeom prst="roundRect">
            <a:avLst>
              <a:gd name="adj" fmla="val 50000"/>
            </a:avLst>
          </a:prstGeom>
          <a:solidFill>
            <a:srgbClr val="FFFFFF">
              <a:shade val="85000"/>
            </a:srgbClr>
          </a:solidFill>
          <a:ln>
            <a:noFill/>
          </a:ln>
          <a:effectLst>
            <a:softEdge rad="0"/>
          </a:effectLst>
        </p:spPr>
      </p:pic>
      <p:pic>
        <p:nvPicPr>
          <p:cNvPr id="11" name="Picture 10" descr="CWSRF_Log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67854" y="2060538"/>
            <a:ext cx="657851" cy="706633"/>
          </a:xfrm>
          <a:prstGeom prst="rect">
            <a:avLst/>
          </a:prstGeom>
        </p:spPr>
      </p:pic>
      <p:sp>
        <p:nvSpPr>
          <p:cNvPr id="14" name="TextBox 13"/>
          <p:cNvSpPr txBox="1"/>
          <p:nvPr/>
        </p:nvSpPr>
        <p:spPr>
          <a:xfrm>
            <a:off x="641639" y="2186705"/>
            <a:ext cx="2099652" cy="369332"/>
          </a:xfrm>
          <a:prstGeom prst="rect">
            <a:avLst/>
          </a:prstGeom>
          <a:noFill/>
        </p:spPr>
        <p:txBody>
          <a:bodyPr wrap="square" rtlCol="0">
            <a:spAutoFit/>
          </a:bodyPr>
          <a:lstStyle/>
          <a:p>
            <a:pPr defTabSz="685800"/>
            <a:r>
              <a:rPr lang="en-US" b="1" kern="0" dirty="0">
                <a:solidFill>
                  <a:sysClr val="windowText" lastClr="000000"/>
                </a:solidFill>
                <a:latin typeface="Calibri" panose="020F0502020204030204"/>
              </a:rPr>
              <a:t>Funds Awarded</a:t>
            </a:r>
          </a:p>
        </p:txBody>
      </p:sp>
      <p:sp>
        <p:nvSpPr>
          <p:cNvPr id="15" name="TextBox 14"/>
          <p:cNvSpPr txBox="1"/>
          <p:nvPr/>
        </p:nvSpPr>
        <p:spPr>
          <a:xfrm>
            <a:off x="641639" y="3801649"/>
            <a:ext cx="4423420" cy="369332"/>
          </a:xfrm>
          <a:prstGeom prst="rect">
            <a:avLst/>
          </a:prstGeom>
          <a:noFill/>
        </p:spPr>
        <p:txBody>
          <a:bodyPr wrap="square" rtlCol="0">
            <a:spAutoFit/>
          </a:bodyPr>
          <a:lstStyle/>
          <a:p>
            <a:pPr defTabSz="685800"/>
            <a:r>
              <a:rPr lang="en-US" b="1" kern="0" dirty="0">
                <a:solidFill>
                  <a:sysClr val="windowText" lastClr="000000"/>
                </a:solidFill>
                <a:latin typeface="Calibri" panose="020F0502020204030204"/>
              </a:rPr>
              <a:t>Funds Status &amp; Uses</a:t>
            </a:r>
          </a:p>
        </p:txBody>
      </p:sp>
    </p:spTree>
    <p:extLst>
      <p:ext uri="{BB962C8B-B14F-4D97-AF65-F5344CB8AC3E}">
        <p14:creationId xmlns:p14="http://schemas.microsoft.com/office/powerpoint/2010/main" val="37842159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88421" y="455164"/>
            <a:ext cx="6167157" cy="994172"/>
          </a:xfrm>
        </p:spPr>
        <p:txBody>
          <a:bodyPr/>
          <a:lstStyle/>
          <a:p>
            <a:pPr algn="ctr"/>
            <a:r>
              <a:rPr lang="en-US" b="1" u="sng" dirty="0">
                <a:solidFill>
                  <a:srgbClr val="003366"/>
                </a:solidFill>
                <a:latin typeface="Garamond" panose="02020404030301010803" pitchFamily="18" charset="0"/>
              </a:rPr>
              <a:t>Eligible Projects Under the SRFs</a:t>
            </a:r>
          </a:p>
        </p:txBody>
      </p:sp>
      <p:sp>
        <p:nvSpPr>
          <p:cNvPr id="3" name="Content Placeholder 2"/>
          <p:cNvSpPr>
            <a:spLocks noGrp="1"/>
          </p:cNvSpPr>
          <p:nvPr>
            <p:ph sz="half" idx="4294967295"/>
          </p:nvPr>
        </p:nvSpPr>
        <p:spPr>
          <a:xfrm>
            <a:off x="540325" y="1357312"/>
            <a:ext cx="4091392" cy="5124170"/>
          </a:xfrm>
        </p:spPr>
        <p:txBody>
          <a:bodyPr vert="horz" lIns="51435" tIns="25718" rIns="51435" bIns="25718" rtlCol="0" anchor="t">
            <a:normAutofit/>
          </a:bodyPr>
          <a:lstStyle/>
          <a:p>
            <a:pPr marL="0" indent="0">
              <a:spcBef>
                <a:spcPct val="50000"/>
              </a:spcBef>
              <a:spcAft>
                <a:spcPts val="900"/>
              </a:spcAft>
              <a:buNone/>
            </a:pPr>
            <a:r>
              <a:rPr lang="en-US" sz="2400" b="1" dirty="0">
                <a:solidFill>
                  <a:srgbClr val="003366"/>
                </a:solidFill>
                <a:latin typeface="Calibri" panose="020F0502020204030204" pitchFamily="34" charset="0"/>
              </a:rPr>
              <a:t>DWSRF</a:t>
            </a:r>
            <a:endParaRPr lang="en-US" sz="2400" i="1" dirty="0">
              <a:solidFill>
                <a:srgbClr val="003366"/>
              </a:solidFill>
              <a:latin typeface="Calibri" panose="020F0502020204030204" pitchFamily="34" charset="0"/>
            </a:endParaRPr>
          </a:p>
          <a:p>
            <a:pPr marL="130373" indent="-130373">
              <a:spcBef>
                <a:spcPts val="810"/>
              </a:spcBef>
              <a:buFont typeface="Wingdings" panose="05000000000000000000" pitchFamily="2" charset="2"/>
              <a:buChar char="§"/>
            </a:pPr>
            <a:r>
              <a:rPr lang="en-US" sz="1700" b="1" dirty="0">
                <a:latin typeface="Calibri" panose="020F0502020204030204" pitchFamily="34" charset="0"/>
              </a:rPr>
              <a:t>Source</a:t>
            </a:r>
            <a:r>
              <a:rPr lang="en-US" sz="1700" dirty="0">
                <a:latin typeface="Calibri" panose="020F0502020204030204" pitchFamily="34" charset="0"/>
              </a:rPr>
              <a:t> </a:t>
            </a:r>
            <a:r>
              <a:rPr lang="en-US" sz="1700" i="1" dirty="0">
                <a:latin typeface="Calibri" panose="020F0502020204030204" pitchFamily="34" charset="0"/>
              </a:rPr>
              <a:t>(e.g., well replacement, aquifer storage and recovery)</a:t>
            </a:r>
          </a:p>
          <a:p>
            <a:pPr marL="130373" indent="-130373">
              <a:spcBef>
                <a:spcPts val="810"/>
              </a:spcBef>
              <a:buFont typeface="Wingdings" panose="05000000000000000000" pitchFamily="2" charset="2"/>
              <a:buChar char="§"/>
            </a:pPr>
            <a:r>
              <a:rPr lang="en-US" sz="1700" b="1" dirty="0">
                <a:latin typeface="Calibri" panose="020F0502020204030204" pitchFamily="34" charset="0"/>
              </a:rPr>
              <a:t>Treatment</a:t>
            </a:r>
            <a:r>
              <a:rPr lang="en-US" sz="1700" dirty="0">
                <a:latin typeface="Calibri" panose="020F0502020204030204" pitchFamily="34" charset="0"/>
              </a:rPr>
              <a:t> </a:t>
            </a:r>
            <a:r>
              <a:rPr lang="en-US" sz="1700" i="1" dirty="0">
                <a:latin typeface="Calibri" panose="020F0502020204030204" pitchFamily="34" charset="0"/>
              </a:rPr>
              <a:t>(includes reuse and </a:t>
            </a:r>
            <a:r>
              <a:rPr lang="en-US" sz="1700" i="1" dirty="0" err="1">
                <a:latin typeface="Calibri" panose="020F0502020204030204" pitchFamily="34" charset="0"/>
              </a:rPr>
              <a:t>desal</a:t>
            </a:r>
            <a:r>
              <a:rPr lang="en-US" sz="1700" i="1" dirty="0">
                <a:latin typeface="Calibri" panose="020F0502020204030204" pitchFamily="34" charset="0"/>
              </a:rPr>
              <a:t>)</a:t>
            </a:r>
          </a:p>
          <a:p>
            <a:pPr marL="130373" indent="-130373">
              <a:spcBef>
                <a:spcPts val="810"/>
              </a:spcBef>
              <a:buFont typeface="Wingdings" panose="05000000000000000000" pitchFamily="2" charset="2"/>
              <a:buChar char="§"/>
            </a:pPr>
            <a:r>
              <a:rPr lang="en-US" sz="1700" b="1" dirty="0">
                <a:latin typeface="Calibri" panose="020F0502020204030204" pitchFamily="34" charset="0"/>
              </a:rPr>
              <a:t>Transmission and distribution </a:t>
            </a:r>
          </a:p>
          <a:p>
            <a:pPr marL="130373" indent="-130373">
              <a:spcBef>
                <a:spcPts val="810"/>
              </a:spcBef>
              <a:buFont typeface="Wingdings" panose="05000000000000000000" pitchFamily="2" charset="2"/>
              <a:buChar char="§"/>
            </a:pPr>
            <a:r>
              <a:rPr lang="en-US" sz="1700" b="1" dirty="0">
                <a:latin typeface="Calibri" panose="020F0502020204030204" pitchFamily="34" charset="0"/>
              </a:rPr>
              <a:t>Finished water storage</a:t>
            </a:r>
          </a:p>
          <a:p>
            <a:pPr marL="130373" indent="-130373">
              <a:spcBef>
                <a:spcPts val="810"/>
              </a:spcBef>
              <a:buFont typeface="Wingdings" panose="05000000000000000000" pitchFamily="2" charset="2"/>
              <a:buChar char="§"/>
            </a:pPr>
            <a:r>
              <a:rPr lang="en-US" sz="1700" b="1" dirty="0">
                <a:latin typeface="Calibri" panose="020F0502020204030204" pitchFamily="34" charset="0"/>
              </a:rPr>
              <a:t>Water system consolidation</a:t>
            </a:r>
          </a:p>
          <a:p>
            <a:pPr marL="130373" indent="-130373">
              <a:spcBef>
                <a:spcPts val="810"/>
              </a:spcBef>
              <a:buFont typeface="Wingdings" panose="05000000000000000000" pitchFamily="2" charset="2"/>
              <a:buChar char="§"/>
            </a:pPr>
            <a:r>
              <a:rPr lang="en-US" sz="1700" b="1" dirty="0">
                <a:latin typeface="Calibri" panose="020F0502020204030204" pitchFamily="34" charset="0"/>
              </a:rPr>
              <a:t>Creation of new water systems </a:t>
            </a:r>
            <a:r>
              <a:rPr lang="en-US" sz="1700" i="1" dirty="0">
                <a:latin typeface="Calibri" panose="020F0502020204030204" pitchFamily="34" charset="0"/>
              </a:rPr>
              <a:t>(limited)</a:t>
            </a:r>
          </a:p>
          <a:p>
            <a:pPr marL="130373" indent="-130373">
              <a:spcBef>
                <a:spcPts val="810"/>
              </a:spcBef>
              <a:buFont typeface="Wingdings" panose="05000000000000000000" pitchFamily="2" charset="2"/>
              <a:buChar char="§"/>
            </a:pPr>
            <a:r>
              <a:rPr lang="en-US" sz="1700" b="1" dirty="0">
                <a:latin typeface="Calibri" panose="020F0502020204030204" pitchFamily="34" charset="0"/>
              </a:rPr>
              <a:t>Technical assistance for project planning and design</a:t>
            </a:r>
          </a:p>
          <a:p>
            <a:pPr marL="130373" indent="-130373">
              <a:spcBef>
                <a:spcPts val="810"/>
              </a:spcBef>
              <a:buFont typeface="Wingdings" panose="05000000000000000000" pitchFamily="2" charset="2"/>
              <a:buChar char="§"/>
            </a:pPr>
            <a:r>
              <a:rPr lang="en-US" sz="1700" b="1" dirty="0">
                <a:latin typeface="Calibri" panose="020F0502020204030204" pitchFamily="34" charset="0"/>
              </a:rPr>
              <a:t>Climate change mitigation / adaptation </a:t>
            </a:r>
            <a:r>
              <a:rPr lang="en-US" sz="1700" dirty="0">
                <a:latin typeface="Calibri" panose="020F0502020204030204" pitchFamily="34" charset="0"/>
              </a:rPr>
              <a:t>(</a:t>
            </a:r>
            <a:r>
              <a:rPr lang="en-US" sz="1700" i="1" dirty="0">
                <a:latin typeface="Calibri" panose="020F0502020204030204" pitchFamily="34" charset="0"/>
              </a:rPr>
              <a:t>e.g., energy efficiency, renewables, water conservation --  as part of projects)</a:t>
            </a:r>
          </a:p>
          <a:p>
            <a:pPr marL="130373" indent="-130373">
              <a:spcBef>
                <a:spcPts val="810"/>
              </a:spcBef>
              <a:buFont typeface="Wingdings" panose="05000000000000000000" pitchFamily="2" charset="2"/>
              <a:buChar char="§"/>
            </a:pPr>
            <a:r>
              <a:rPr lang="en-US" sz="1700" b="1" dirty="0">
                <a:latin typeface="Calibri" panose="020F0502020204030204" pitchFamily="34" charset="0"/>
              </a:rPr>
              <a:t>Resilience and sustainability </a:t>
            </a:r>
            <a:r>
              <a:rPr lang="en-US" sz="1700" i="1" dirty="0">
                <a:latin typeface="Calibri" panose="020F0502020204030204" pitchFamily="34" charset="0"/>
              </a:rPr>
              <a:t>(e.g., security measures, green infrastructure -- as part of projects)</a:t>
            </a:r>
          </a:p>
          <a:p>
            <a:pPr marL="130373" indent="-130373">
              <a:spcBef>
                <a:spcPct val="50000"/>
              </a:spcBef>
              <a:buFont typeface="Wingdings" panose="05000000000000000000" pitchFamily="2" charset="2"/>
              <a:buChar char="§"/>
            </a:pPr>
            <a:endParaRPr lang="en-US" sz="1294" dirty="0">
              <a:latin typeface="Calibri" panose="020F0502020204030204" pitchFamily="34" charset="0"/>
            </a:endParaRPr>
          </a:p>
          <a:p>
            <a:pPr marL="130373" indent="-130373">
              <a:spcBef>
                <a:spcPct val="50000"/>
              </a:spcBef>
              <a:buFont typeface="Wingdings" panose="05000000000000000000" pitchFamily="2" charset="2"/>
              <a:buChar char="§"/>
            </a:pPr>
            <a:endParaRPr lang="en-US" sz="1294" dirty="0">
              <a:latin typeface="Calibri" panose="020F0502020204030204" pitchFamily="34" charset="0"/>
            </a:endParaRPr>
          </a:p>
          <a:p>
            <a:pPr marL="130373" indent="-130373">
              <a:spcBef>
                <a:spcPct val="50000"/>
              </a:spcBef>
              <a:buFont typeface="Wingdings" panose="05000000000000000000" pitchFamily="2" charset="2"/>
              <a:buChar char="§"/>
            </a:pPr>
            <a:endParaRPr lang="en-US" sz="1294" dirty="0">
              <a:latin typeface="Calibri" panose="020F0502020204030204" pitchFamily="34" charset="0"/>
            </a:endParaRPr>
          </a:p>
          <a:p>
            <a:pPr marL="130373" indent="-130373">
              <a:spcBef>
                <a:spcPct val="50000"/>
              </a:spcBef>
              <a:buFont typeface="Wingdings" panose="05000000000000000000" pitchFamily="2" charset="2"/>
              <a:buChar char="§"/>
            </a:pPr>
            <a:endParaRPr lang="en-US" sz="1069" i="1" dirty="0">
              <a:latin typeface="Calibri" panose="020F0502020204030204" pitchFamily="34" charset="0"/>
            </a:endParaRPr>
          </a:p>
        </p:txBody>
      </p:sp>
      <p:sp>
        <p:nvSpPr>
          <p:cNvPr id="6" name="Rectangle 5"/>
          <p:cNvSpPr/>
          <p:nvPr/>
        </p:nvSpPr>
        <p:spPr>
          <a:xfrm>
            <a:off x="4779882" y="1357312"/>
            <a:ext cx="3792619" cy="5059847"/>
          </a:xfrm>
          <a:prstGeom prst="rect">
            <a:avLst/>
          </a:prstGeom>
        </p:spPr>
        <p:txBody>
          <a:bodyPr wrap="square">
            <a:spAutoFit/>
          </a:bodyPr>
          <a:lstStyle/>
          <a:p>
            <a:pPr defTabSz="685800">
              <a:spcBef>
                <a:spcPct val="50000"/>
              </a:spcBef>
              <a:spcAft>
                <a:spcPts val="900"/>
              </a:spcAft>
            </a:pPr>
            <a:r>
              <a:rPr lang="en-US" sz="2250" b="1" kern="0" dirty="0">
                <a:solidFill>
                  <a:srgbClr val="003366"/>
                </a:solidFill>
                <a:latin typeface="Calibri" panose="020F0502020204030204" pitchFamily="34" charset="0"/>
              </a:rPr>
              <a:t>CWSRF</a:t>
            </a:r>
          </a:p>
          <a:p>
            <a:pPr marL="130373" indent="-130373" defTabSz="685800">
              <a:lnSpc>
                <a:spcPct val="80000"/>
              </a:lnSpc>
              <a:spcBef>
                <a:spcPct val="50000"/>
              </a:spcBef>
              <a:buFont typeface="Wingdings" panose="05000000000000000000" pitchFamily="2" charset="2"/>
              <a:buChar char="§"/>
            </a:pPr>
            <a:r>
              <a:rPr lang="en-US" sz="1600" b="1" kern="0" dirty="0">
                <a:solidFill>
                  <a:sysClr val="windowText" lastClr="000000"/>
                </a:solidFill>
                <a:latin typeface="Calibri" panose="020F0502020204030204" pitchFamily="34" charset="0"/>
              </a:rPr>
              <a:t>Constructing Publicly Owned Treatment Works </a:t>
            </a:r>
            <a:r>
              <a:rPr lang="en-US" sz="1600" kern="0" dirty="0">
                <a:solidFill>
                  <a:sysClr val="windowText" lastClr="000000"/>
                </a:solidFill>
                <a:latin typeface="Calibri" panose="020F0502020204030204" pitchFamily="34" charset="0"/>
              </a:rPr>
              <a:t>(POTWs)</a:t>
            </a:r>
            <a:endParaRPr lang="en-US" sz="1600" i="1" kern="0" dirty="0">
              <a:solidFill>
                <a:sysClr val="windowText" lastClr="000000"/>
              </a:solidFill>
              <a:latin typeface="Calibri" panose="020F0502020204030204" pitchFamily="34" charset="0"/>
            </a:endParaRPr>
          </a:p>
          <a:p>
            <a:pPr marL="130373" indent="-130373" defTabSz="685800">
              <a:lnSpc>
                <a:spcPct val="80000"/>
              </a:lnSpc>
              <a:spcBef>
                <a:spcPct val="50000"/>
              </a:spcBef>
              <a:buFont typeface="Wingdings" panose="05000000000000000000" pitchFamily="2" charset="2"/>
              <a:buChar char="§"/>
            </a:pPr>
            <a:r>
              <a:rPr lang="en-US" sz="1600" b="1" kern="0" dirty="0">
                <a:solidFill>
                  <a:sysClr val="windowText" lastClr="000000"/>
                </a:solidFill>
                <a:latin typeface="Calibri" panose="020F0502020204030204" pitchFamily="34" charset="0"/>
              </a:rPr>
              <a:t>Nonpoint source</a:t>
            </a:r>
          </a:p>
          <a:p>
            <a:pPr marL="130373" indent="-130373" defTabSz="685800">
              <a:lnSpc>
                <a:spcPct val="80000"/>
              </a:lnSpc>
              <a:spcBef>
                <a:spcPct val="50000"/>
              </a:spcBef>
              <a:buFont typeface="Wingdings" panose="05000000000000000000" pitchFamily="2" charset="2"/>
              <a:buChar char="§"/>
            </a:pPr>
            <a:r>
              <a:rPr lang="en-US" sz="1600" b="1" kern="0" dirty="0">
                <a:solidFill>
                  <a:sysClr val="windowText" lastClr="000000"/>
                </a:solidFill>
                <a:latin typeface="Calibri" panose="020F0502020204030204" pitchFamily="34" charset="0"/>
              </a:rPr>
              <a:t>National Estuary Program projects</a:t>
            </a:r>
          </a:p>
          <a:p>
            <a:pPr marL="130373" indent="-130373" defTabSz="685800">
              <a:lnSpc>
                <a:spcPct val="80000"/>
              </a:lnSpc>
              <a:spcBef>
                <a:spcPct val="50000"/>
              </a:spcBef>
              <a:buFont typeface="Wingdings" panose="05000000000000000000" pitchFamily="2" charset="2"/>
              <a:buChar char="§"/>
            </a:pPr>
            <a:r>
              <a:rPr lang="en-US" sz="1600" b="1" kern="0" dirty="0">
                <a:solidFill>
                  <a:sysClr val="windowText" lastClr="000000"/>
                </a:solidFill>
                <a:latin typeface="Calibri" panose="020F0502020204030204" pitchFamily="34" charset="0"/>
              </a:rPr>
              <a:t>Centralized systems</a:t>
            </a:r>
          </a:p>
          <a:p>
            <a:pPr marL="130373" indent="-130373" defTabSz="685800">
              <a:lnSpc>
                <a:spcPct val="80000"/>
              </a:lnSpc>
              <a:spcBef>
                <a:spcPct val="50000"/>
              </a:spcBef>
              <a:buFont typeface="Wingdings" panose="05000000000000000000" pitchFamily="2" charset="2"/>
              <a:buChar char="§"/>
            </a:pPr>
            <a:r>
              <a:rPr lang="en-US" sz="1600" b="1" kern="0" dirty="0">
                <a:solidFill>
                  <a:sysClr val="windowText" lastClr="000000"/>
                </a:solidFill>
                <a:latin typeface="Calibri" panose="020F0502020204030204" pitchFamily="34" charset="0"/>
              </a:rPr>
              <a:t>Stormwater</a:t>
            </a:r>
          </a:p>
          <a:p>
            <a:pPr marL="130373" indent="-130373" defTabSz="685800">
              <a:lnSpc>
                <a:spcPct val="80000"/>
              </a:lnSpc>
              <a:spcBef>
                <a:spcPct val="50000"/>
              </a:spcBef>
              <a:buFont typeface="Wingdings" panose="05000000000000000000" pitchFamily="2" charset="2"/>
              <a:buChar char="§"/>
            </a:pPr>
            <a:r>
              <a:rPr lang="en-US" sz="1600" b="1" kern="0" dirty="0">
                <a:solidFill>
                  <a:sysClr val="windowText" lastClr="000000"/>
                </a:solidFill>
                <a:latin typeface="Calibri" panose="020F0502020204030204" pitchFamily="34" charset="0"/>
              </a:rPr>
              <a:t>Reducing demand for POTW capacity </a:t>
            </a:r>
            <a:r>
              <a:rPr lang="en-US" sz="1600" i="1" kern="0" dirty="0">
                <a:solidFill>
                  <a:sysClr val="windowText" lastClr="000000"/>
                </a:solidFill>
                <a:latin typeface="Calibri" panose="020F0502020204030204" pitchFamily="34" charset="0"/>
              </a:rPr>
              <a:t>(e.g., through water conservation, efficiency and reuse)</a:t>
            </a:r>
          </a:p>
          <a:p>
            <a:pPr marL="130373" indent="-130373" defTabSz="685800">
              <a:lnSpc>
                <a:spcPct val="80000"/>
              </a:lnSpc>
              <a:spcBef>
                <a:spcPct val="50000"/>
              </a:spcBef>
              <a:buFont typeface="Wingdings" panose="05000000000000000000" pitchFamily="2" charset="2"/>
              <a:buChar char="§"/>
            </a:pPr>
            <a:r>
              <a:rPr lang="en-US" sz="1600" b="1" kern="0" dirty="0">
                <a:solidFill>
                  <a:sysClr val="windowText" lastClr="000000"/>
                </a:solidFill>
                <a:latin typeface="Calibri" panose="020F0502020204030204" pitchFamily="34" charset="0"/>
              </a:rPr>
              <a:t>Watershed pilot projects</a:t>
            </a:r>
          </a:p>
          <a:p>
            <a:pPr marL="130373" indent="-130373" defTabSz="685800">
              <a:lnSpc>
                <a:spcPct val="80000"/>
              </a:lnSpc>
              <a:spcBef>
                <a:spcPct val="50000"/>
              </a:spcBef>
              <a:buFont typeface="Wingdings" panose="05000000000000000000" pitchFamily="2" charset="2"/>
              <a:buChar char="§"/>
            </a:pPr>
            <a:r>
              <a:rPr lang="en-US" sz="1600" b="1" kern="0" dirty="0">
                <a:solidFill>
                  <a:sysClr val="windowText" lastClr="000000"/>
                </a:solidFill>
                <a:latin typeface="Calibri" panose="020F0502020204030204" pitchFamily="34" charset="0"/>
              </a:rPr>
              <a:t>Energy efficiency</a:t>
            </a:r>
          </a:p>
          <a:p>
            <a:pPr marL="130373" indent="-130373" defTabSz="685800">
              <a:lnSpc>
                <a:spcPct val="80000"/>
              </a:lnSpc>
              <a:spcBef>
                <a:spcPct val="50000"/>
              </a:spcBef>
              <a:buFont typeface="Wingdings" panose="05000000000000000000" pitchFamily="2" charset="2"/>
              <a:buChar char="§"/>
            </a:pPr>
            <a:r>
              <a:rPr lang="en-US" sz="1600" b="1" kern="0" dirty="0">
                <a:solidFill>
                  <a:sysClr val="windowText" lastClr="000000"/>
                </a:solidFill>
                <a:latin typeface="Calibri" panose="020F0502020204030204" pitchFamily="34" charset="0"/>
              </a:rPr>
              <a:t>Reusing or recycling wastewater, stormwater or            subsurface drainage water</a:t>
            </a:r>
          </a:p>
          <a:p>
            <a:pPr marL="130373" indent="-130373" defTabSz="685800">
              <a:lnSpc>
                <a:spcPct val="80000"/>
              </a:lnSpc>
              <a:spcBef>
                <a:spcPct val="50000"/>
              </a:spcBef>
              <a:buFont typeface="Wingdings" panose="05000000000000000000" pitchFamily="2" charset="2"/>
              <a:buChar char="§"/>
            </a:pPr>
            <a:r>
              <a:rPr lang="en-US" sz="1600" b="1" kern="0" dirty="0">
                <a:solidFill>
                  <a:sysClr val="windowText" lastClr="000000"/>
                </a:solidFill>
                <a:latin typeface="Calibri" panose="020F0502020204030204" pitchFamily="34" charset="0"/>
              </a:rPr>
              <a:t>Security measures at POTWs</a:t>
            </a:r>
          </a:p>
          <a:p>
            <a:pPr marL="130373" indent="-130373" defTabSz="685800">
              <a:lnSpc>
                <a:spcPct val="80000"/>
              </a:lnSpc>
              <a:spcBef>
                <a:spcPct val="50000"/>
              </a:spcBef>
              <a:buFont typeface="Wingdings" panose="05000000000000000000" pitchFamily="2" charset="2"/>
              <a:buChar char="§"/>
            </a:pPr>
            <a:r>
              <a:rPr lang="en-US" sz="1600" b="1" kern="0" dirty="0">
                <a:solidFill>
                  <a:sysClr val="windowText" lastClr="000000"/>
                </a:solidFill>
                <a:latin typeface="Calibri" panose="020F0502020204030204" pitchFamily="34" charset="0"/>
              </a:rPr>
              <a:t>Technical assistance</a:t>
            </a:r>
          </a:p>
        </p:txBody>
      </p:sp>
      <p:pic>
        <p:nvPicPr>
          <p:cNvPr id="7" name="Content Placeholder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14086" y="3002221"/>
            <a:ext cx="682600" cy="731819"/>
          </a:xfrm>
          <a:prstGeom prst="roundRect">
            <a:avLst>
              <a:gd name="adj" fmla="val 50000"/>
            </a:avLst>
          </a:prstGeom>
          <a:solidFill>
            <a:srgbClr val="FFFFFF">
              <a:shade val="85000"/>
            </a:srgbClr>
          </a:solidFill>
          <a:ln>
            <a:noFill/>
          </a:ln>
          <a:effectLst>
            <a:softEdge rad="0"/>
          </a:effectLst>
        </p:spPr>
      </p:pic>
      <p:pic>
        <p:nvPicPr>
          <p:cNvPr id="8" name="Picture 7" descr="CWSRF_Log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77376" y="3002221"/>
            <a:ext cx="590250" cy="634019"/>
          </a:xfrm>
          <a:prstGeom prst="rect">
            <a:avLst/>
          </a:prstGeom>
        </p:spPr>
      </p:pic>
    </p:spTree>
    <p:extLst>
      <p:ext uri="{BB962C8B-B14F-4D97-AF65-F5344CB8AC3E}">
        <p14:creationId xmlns:p14="http://schemas.microsoft.com/office/powerpoint/2010/main" val="21343670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384966"/>
            <a:ext cx="8229600" cy="3100095"/>
          </a:xfrm>
        </p:spPr>
        <p:txBody>
          <a:bodyPr anchor="ctr">
            <a:noAutofit/>
          </a:bodyPr>
          <a:lstStyle/>
          <a:p>
            <a:pPr lvl="0"/>
            <a:r>
              <a:rPr lang="en-US" sz="4200" dirty="0">
                <a:solidFill>
                  <a:schemeClr val="bg1"/>
                </a:solidFill>
              </a:rPr>
              <a:t>What types of water infrastructure financing mechanisms does the Center provide information on?</a:t>
            </a:r>
          </a:p>
        </p:txBody>
      </p:sp>
      <p:sp>
        <p:nvSpPr>
          <p:cNvPr id="4" name="TextBox 3"/>
          <p:cNvSpPr txBox="1"/>
          <p:nvPr/>
        </p:nvSpPr>
        <p:spPr>
          <a:xfrm>
            <a:off x="524435" y="1447800"/>
            <a:ext cx="8095129" cy="584775"/>
          </a:xfrm>
          <a:prstGeom prst="rect">
            <a:avLst/>
          </a:prstGeom>
          <a:noFill/>
        </p:spPr>
        <p:txBody>
          <a:bodyPr wrap="square" rtlCol="0">
            <a:spAutoFit/>
          </a:bodyPr>
          <a:lstStyle/>
          <a:p>
            <a:pPr algn="ctr"/>
            <a:r>
              <a:rPr lang="en-US" sz="3200" b="1" dirty="0">
                <a:solidFill>
                  <a:schemeClr val="bg1"/>
                </a:solidFill>
              </a:rPr>
              <a:t>U.S. Environmental Protection Agency (EPA)</a:t>
            </a:r>
          </a:p>
        </p:txBody>
      </p:sp>
    </p:spTree>
    <p:extLst>
      <p:ext uri="{BB962C8B-B14F-4D97-AF65-F5344CB8AC3E}">
        <p14:creationId xmlns:p14="http://schemas.microsoft.com/office/powerpoint/2010/main" val="9371418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312" y="295633"/>
            <a:ext cx="7332288" cy="994172"/>
          </a:xfrm>
        </p:spPr>
        <p:txBody>
          <a:bodyPr>
            <a:normAutofit fontScale="90000"/>
          </a:bodyPr>
          <a:lstStyle/>
          <a:p>
            <a:pPr algn="ctr"/>
            <a:r>
              <a:rPr lang="en-US" b="1" u="sng" dirty="0">
                <a:solidFill>
                  <a:srgbClr val="003366"/>
                </a:solidFill>
                <a:latin typeface="Garamond" panose="02020404030301010803" pitchFamily="18" charset="0"/>
              </a:rPr>
              <a:t>Public-Private &amp; Public-Public Partnerships</a:t>
            </a:r>
          </a:p>
        </p:txBody>
      </p:sp>
      <p:sp>
        <p:nvSpPr>
          <p:cNvPr id="3" name="Content Placeholder 2"/>
          <p:cNvSpPr>
            <a:spLocks noGrp="1"/>
          </p:cNvSpPr>
          <p:nvPr>
            <p:ph idx="1"/>
          </p:nvPr>
        </p:nvSpPr>
        <p:spPr>
          <a:xfrm>
            <a:off x="452718" y="1183341"/>
            <a:ext cx="8238564" cy="2350479"/>
          </a:xfrm>
        </p:spPr>
        <p:txBody>
          <a:bodyPr>
            <a:normAutofit/>
          </a:bodyPr>
          <a:lstStyle/>
          <a:p>
            <a:pPr marL="0" indent="0">
              <a:spcBef>
                <a:spcPts val="450"/>
              </a:spcBef>
              <a:buNone/>
            </a:pPr>
            <a:r>
              <a:rPr lang="en-US" dirty="0"/>
              <a:t>The Water Finance Center, in conjunction with UNC Environmental Finance Center, is examining previously closed P3s to understand the:</a:t>
            </a:r>
          </a:p>
          <a:p>
            <a:pPr>
              <a:spcBef>
                <a:spcPts val="450"/>
              </a:spcBef>
            </a:pPr>
            <a:r>
              <a:rPr lang="en-US" dirty="0"/>
              <a:t>proposed benefits</a:t>
            </a:r>
          </a:p>
          <a:p>
            <a:pPr>
              <a:spcBef>
                <a:spcPts val="450"/>
              </a:spcBef>
            </a:pPr>
            <a:r>
              <a:rPr lang="en-US" dirty="0"/>
              <a:t>processes involved in closing a transaction</a:t>
            </a:r>
          </a:p>
          <a:p>
            <a:pPr>
              <a:spcBef>
                <a:spcPts val="450"/>
              </a:spcBef>
            </a:pPr>
            <a:r>
              <a:rPr lang="en-US" dirty="0"/>
              <a:t>realized benefits</a:t>
            </a:r>
          </a:p>
          <a:p>
            <a:pPr>
              <a:spcBef>
                <a:spcPts val="450"/>
              </a:spcBef>
            </a:pPr>
            <a:r>
              <a:rPr lang="en-US" dirty="0"/>
              <a:t>performance of the agreement over the useful life of the assets</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0184" y="3727741"/>
            <a:ext cx="3852319" cy="2813491"/>
          </a:xfrm>
          <a:prstGeom prst="rect">
            <a:avLst/>
          </a:prstGeom>
          <a:ln>
            <a:solidFill>
              <a:schemeClr val="accent1"/>
            </a:solidFill>
          </a:ln>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b="-182"/>
          <a:stretch/>
        </p:blipFill>
        <p:spPr>
          <a:xfrm>
            <a:off x="4750601" y="3725639"/>
            <a:ext cx="3703117" cy="2815593"/>
          </a:xfrm>
          <a:prstGeom prst="rect">
            <a:avLst/>
          </a:prstGeom>
          <a:ln>
            <a:solidFill>
              <a:schemeClr val="accent1"/>
            </a:solidFill>
          </a:ln>
        </p:spPr>
      </p:pic>
    </p:spTree>
    <p:extLst>
      <p:ext uri="{BB962C8B-B14F-4D97-AF65-F5344CB8AC3E}">
        <p14:creationId xmlns:p14="http://schemas.microsoft.com/office/powerpoint/2010/main" val="34786559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0654" y="283430"/>
            <a:ext cx="6982692" cy="994172"/>
          </a:xfrm>
        </p:spPr>
        <p:txBody>
          <a:bodyPr>
            <a:normAutofit/>
          </a:bodyPr>
          <a:lstStyle/>
          <a:p>
            <a:pPr algn="ctr"/>
            <a:r>
              <a:rPr lang="en-US" b="1" u="sng" dirty="0">
                <a:solidFill>
                  <a:schemeClr val="tx2"/>
                </a:solidFill>
                <a:latin typeface="Garamond" panose="02020404030301010803" pitchFamily="18" charset="0"/>
              </a:rPr>
              <a:t>Utility Customer Assistance Programs</a:t>
            </a:r>
          </a:p>
        </p:txBody>
      </p:sp>
      <p:sp>
        <p:nvSpPr>
          <p:cNvPr id="4" name="Content Placeholder 2"/>
          <p:cNvSpPr txBox="1">
            <a:spLocks/>
          </p:cNvSpPr>
          <p:nvPr/>
        </p:nvSpPr>
        <p:spPr>
          <a:xfrm>
            <a:off x="6450418" y="2451918"/>
            <a:ext cx="2132880" cy="3114099"/>
          </a:xfrm>
          <a:prstGeom prst="rect">
            <a:avLst/>
          </a:prstGeom>
          <a:gradFill flip="none" rotWithShape="1">
            <a:gsLst>
              <a:gs pos="0">
                <a:schemeClr val="accent1">
                  <a:lumMod val="5000"/>
                  <a:lumOff val="95000"/>
                </a:schemeClr>
              </a:gs>
              <a:gs pos="100000">
                <a:schemeClr val="accent1">
                  <a:lumMod val="45000"/>
                  <a:lumOff val="55000"/>
                </a:schemeClr>
              </a:gs>
              <a:gs pos="93000">
                <a:schemeClr val="accent1">
                  <a:lumMod val="45000"/>
                  <a:lumOff val="55000"/>
                </a:schemeClr>
              </a:gs>
              <a:gs pos="100000">
                <a:schemeClr val="accent1">
                  <a:lumMod val="30000"/>
                  <a:lumOff val="70000"/>
                </a:schemeClr>
              </a:gs>
            </a:gsLst>
            <a:lin ang="16200000" scaled="1"/>
            <a:tileRect/>
          </a:gradFill>
        </p:spPr>
        <p:style>
          <a:lnRef idx="0">
            <a:schemeClr val="accent2"/>
          </a:lnRef>
          <a:fillRef idx="3">
            <a:schemeClr val="accent2"/>
          </a:fillRef>
          <a:effectRef idx="3">
            <a:schemeClr val="accent2"/>
          </a:effectRef>
          <a:fontRef idx="minor">
            <a:schemeClr val="lt1"/>
          </a:fontRef>
        </p:style>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defTabSz="685800">
              <a:spcBef>
                <a:spcPts val="900"/>
              </a:spcBef>
              <a:buNone/>
            </a:pPr>
            <a:endParaRPr lang="en-US" sz="600" dirty="0">
              <a:solidFill>
                <a:srgbClr val="003366"/>
              </a:solidFill>
              <a:latin typeface="Calibri Light" panose="020F0302020204030204"/>
            </a:endParaRPr>
          </a:p>
          <a:p>
            <a:pPr marL="173831" lvl="1" indent="0" defTabSz="685800">
              <a:spcBef>
                <a:spcPts val="1350"/>
              </a:spcBef>
              <a:buNone/>
            </a:pPr>
            <a:r>
              <a:rPr lang="en-US" sz="1600" dirty="0">
                <a:solidFill>
                  <a:srgbClr val="003366"/>
                </a:solidFill>
                <a:latin typeface="Calibri" panose="020F0502020204030204"/>
                <a:ea typeface="Arial Unicode MS" panose="020B0604020202020204" pitchFamily="34" charset="-128"/>
                <a:cs typeface="Arial Unicode MS" panose="020B0604020202020204" pitchFamily="34" charset="-128"/>
              </a:rPr>
              <a:t>In</a:t>
            </a:r>
            <a:r>
              <a:rPr lang="en-US" sz="1600" dirty="0">
                <a:solidFill>
                  <a:srgbClr val="003366"/>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600" dirty="0">
                <a:solidFill>
                  <a:srgbClr val="003366"/>
                </a:solidFill>
                <a:latin typeface="Calibri" panose="020F0502020204030204"/>
                <a:ea typeface="Arial Unicode MS" panose="020B0604020202020204" pitchFamily="34" charset="-128"/>
                <a:cs typeface="Arial Unicode MS" panose="020B0604020202020204" pitchFamily="34" charset="-128"/>
              </a:rPr>
              <a:t>2014, 46.7 million people (14.8% of the U.S. population) lived in poverty </a:t>
            </a:r>
          </a:p>
          <a:p>
            <a:pPr marL="173831" lvl="1" indent="0" defTabSz="685800">
              <a:spcBef>
                <a:spcPts val="0"/>
              </a:spcBef>
              <a:buNone/>
            </a:pPr>
            <a:r>
              <a:rPr lang="en-US" sz="1600" i="1" dirty="0">
                <a:solidFill>
                  <a:srgbClr val="003366"/>
                </a:solidFill>
                <a:latin typeface="Calibri" panose="020F0502020204030204"/>
                <a:ea typeface="Arial Unicode MS" panose="020B0604020202020204" pitchFamily="34" charset="-128"/>
                <a:cs typeface="Arial Unicode MS" panose="020B0604020202020204" pitchFamily="34" charset="-128"/>
              </a:rPr>
              <a:t>(U.S. Census Bureau)</a:t>
            </a:r>
            <a:endParaRPr lang="en-US" sz="1600" dirty="0">
              <a:solidFill>
                <a:srgbClr val="003366"/>
              </a:solidFill>
              <a:latin typeface="Calibri" panose="020F0502020204030204"/>
              <a:ea typeface="Arial Unicode MS" panose="020B0604020202020204" pitchFamily="34" charset="-128"/>
              <a:cs typeface="Arial Unicode MS" panose="020B0604020202020204" pitchFamily="34" charset="-128"/>
            </a:endParaRPr>
          </a:p>
          <a:p>
            <a:pPr marL="173831" lvl="1" indent="0" defTabSz="685800">
              <a:spcBef>
                <a:spcPts val="1800"/>
              </a:spcBef>
              <a:buNone/>
            </a:pPr>
            <a:r>
              <a:rPr lang="en-US" sz="1600" dirty="0">
                <a:solidFill>
                  <a:srgbClr val="003366"/>
                </a:solidFill>
                <a:latin typeface="Calibri" panose="020F0502020204030204"/>
                <a:ea typeface="Arial Unicode MS" panose="020B0604020202020204" pitchFamily="34" charset="-128"/>
                <a:cs typeface="Arial Unicode MS" panose="020B0604020202020204" pitchFamily="34" charset="-128"/>
              </a:rPr>
              <a:t>Utilities often find approximately 1% of their customers are unable to pay at any particular time </a:t>
            </a:r>
          </a:p>
          <a:p>
            <a:pPr marL="173831" lvl="1" indent="0" defTabSz="685800">
              <a:spcBef>
                <a:spcPts val="0"/>
              </a:spcBef>
              <a:buNone/>
            </a:pPr>
            <a:r>
              <a:rPr lang="en-US" sz="1600" i="1" dirty="0">
                <a:solidFill>
                  <a:srgbClr val="003366"/>
                </a:solidFill>
                <a:latin typeface="Calibri" panose="020F0502020204030204"/>
                <a:ea typeface="Arial Unicode MS" panose="020B0604020202020204" pitchFamily="34" charset="-128"/>
                <a:cs typeface="Arial Unicode MS" panose="020B0604020202020204" pitchFamily="34" charset="-128"/>
              </a:rPr>
              <a:t>(WRF 2010)</a:t>
            </a:r>
            <a:endParaRPr lang="en-US" sz="1600" dirty="0">
              <a:solidFill>
                <a:srgbClr val="003366"/>
              </a:solidFill>
              <a:latin typeface="Calibri" panose="020F0502020204030204"/>
              <a:ea typeface="Arial Unicode MS" panose="020B0604020202020204" pitchFamily="34" charset="-128"/>
              <a:cs typeface="Arial Unicode MS" panose="020B0604020202020204" pitchFamily="34" charset="-128"/>
            </a:endParaRPr>
          </a:p>
        </p:txBody>
      </p:sp>
      <p:sp>
        <p:nvSpPr>
          <p:cNvPr id="5" name="Content Placeholder 2"/>
          <p:cNvSpPr txBox="1">
            <a:spLocks/>
          </p:cNvSpPr>
          <p:nvPr/>
        </p:nvSpPr>
        <p:spPr>
          <a:xfrm>
            <a:off x="2299134" y="1353499"/>
            <a:ext cx="4545731" cy="93016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pPr>
            <a:r>
              <a:rPr lang="en-US" sz="1800" b="1" dirty="0">
                <a:solidFill>
                  <a:srgbClr val="262D32"/>
                </a:solidFill>
                <a:latin typeface="Calibri Light" panose="020F0302020204030204"/>
              </a:rPr>
              <a:t>CAPs are voluntary programs that utilities have created for customers having difficulty paying water and sewer bills</a:t>
            </a:r>
            <a:endParaRPr lang="en-US" sz="1800" dirty="0">
              <a:solidFill>
                <a:srgbClr val="262D32"/>
              </a:solidFill>
              <a:latin typeface="Calibri Light" panose="020F0302020204030204"/>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33273" y="2765494"/>
            <a:ext cx="3277454" cy="1906689"/>
          </a:xfrm>
          <a:prstGeom prst="rect">
            <a:avLst/>
          </a:prstGeom>
        </p:spPr>
      </p:pic>
      <p:sp>
        <p:nvSpPr>
          <p:cNvPr id="3" name="Rectangle 2"/>
          <p:cNvSpPr/>
          <p:nvPr/>
        </p:nvSpPr>
        <p:spPr>
          <a:xfrm>
            <a:off x="1952138" y="6047851"/>
            <a:ext cx="5239724" cy="369332"/>
          </a:xfrm>
          <a:prstGeom prst="rect">
            <a:avLst/>
          </a:prstGeom>
        </p:spPr>
        <p:txBody>
          <a:bodyPr wrap="square">
            <a:spAutoFit/>
          </a:bodyPr>
          <a:lstStyle/>
          <a:p>
            <a:pPr defTabSz="685800"/>
            <a:r>
              <a:rPr lang="en-US" i="1" kern="0" dirty="0">
                <a:solidFill>
                  <a:srgbClr val="646464"/>
                </a:solidFill>
                <a:latin typeface="CenturySchoolbook-Italic"/>
              </a:rPr>
              <a:t>Compendium available at: </a:t>
            </a:r>
            <a:r>
              <a:rPr lang="en-US" i="1" kern="0" dirty="0">
                <a:solidFill>
                  <a:srgbClr val="646464"/>
                </a:solidFill>
                <a:latin typeface="CenturySchoolbook-Italic"/>
                <a:hlinkClick r:id="rId4"/>
              </a:rPr>
              <a:t>http://ow.ly/4nvSyO</a:t>
            </a:r>
            <a:r>
              <a:rPr lang="en-US" i="1" kern="0" dirty="0">
                <a:solidFill>
                  <a:srgbClr val="646464"/>
                </a:solidFill>
                <a:latin typeface="CenturySchoolbook-Italic"/>
              </a:rPr>
              <a:t>  </a:t>
            </a:r>
            <a:endParaRPr lang="en-US" kern="0" dirty="0">
              <a:solidFill>
                <a:sysClr val="windowText" lastClr="000000"/>
              </a:solidFill>
              <a:latin typeface="Calibri" panose="020F0502020204030204"/>
            </a:endParaRPr>
          </a:p>
        </p:txBody>
      </p:sp>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0327" y="2451918"/>
            <a:ext cx="2240119" cy="2906404"/>
          </a:xfrm>
          <a:prstGeom prst="rect">
            <a:avLst/>
          </a:prstGeom>
        </p:spPr>
      </p:pic>
    </p:spTree>
    <p:extLst>
      <p:ext uri="{BB962C8B-B14F-4D97-AF65-F5344CB8AC3E}">
        <p14:creationId xmlns:p14="http://schemas.microsoft.com/office/powerpoint/2010/main" val="33797699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800165" y="540545"/>
            <a:ext cx="2429434" cy="5460205"/>
          </a:xfrm>
          <a:prstGeom prst="rect">
            <a:avLst/>
          </a:prstGeom>
          <a:solidFill>
            <a:srgbClr val="003366"/>
          </a:solidFill>
          <a:ln>
            <a:solidFill>
              <a:schemeClr val="tx2"/>
            </a:solidFill>
          </a:ln>
        </p:spPr>
        <p:txBody>
          <a:bodyPr wrap="square" rtlCol="0">
            <a:spAutoFit/>
          </a:bodyPr>
          <a:lstStyle/>
          <a:p>
            <a:pPr defTabSz="685800"/>
            <a:endParaRPr lang="en-US" sz="1350" kern="0" dirty="0">
              <a:solidFill>
                <a:prstClr val="black"/>
              </a:solidFill>
              <a:latin typeface="Calibri" panose="020F0502020204030204"/>
            </a:endParaRPr>
          </a:p>
          <a:p>
            <a:pPr defTabSz="685800"/>
            <a:endParaRPr lang="en-US" sz="1350" kern="0" dirty="0">
              <a:solidFill>
                <a:prstClr val="black"/>
              </a:solidFill>
              <a:latin typeface="Calibri" panose="020F0502020204030204"/>
            </a:endParaRPr>
          </a:p>
          <a:p>
            <a:pPr defTabSz="685800"/>
            <a:endParaRPr lang="en-US" sz="1350" kern="0" dirty="0">
              <a:solidFill>
                <a:prstClr val="black"/>
              </a:solidFill>
              <a:latin typeface="Calibri" panose="020F0502020204030204"/>
            </a:endParaRPr>
          </a:p>
          <a:p>
            <a:pPr defTabSz="685800"/>
            <a:endParaRPr lang="en-US" sz="1350" kern="0" dirty="0">
              <a:solidFill>
                <a:prstClr val="black"/>
              </a:solidFill>
              <a:latin typeface="Calibri" panose="020F0502020204030204"/>
            </a:endParaRPr>
          </a:p>
          <a:p>
            <a:pPr defTabSz="685800"/>
            <a:endParaRPr lang="en-US" sz="1350" kern="0" dirty="0">
              <a:solidFill>
                <a:prstClr val="black"/>
              </a:solidFill>
              <a:latin typeface="Calibri" panose="020F0502020204030204"/>
            </a:endParaRPr>
          </a:p>
          <a:p>
            <a:pPr defTabSz="685800"/>
            <a:endParaRPr lang="en-US" sz="1350" kern="0" dirty="0">
              <a:solidFill>
                <a:prstClr val="black"/>
              </a:solidFill>
              <a:latin typeface="Calibri" panose="020F0502020204030204"/>
            </a:endParaRPr>
          </a:p>
          <a:p>
            <a:pPr defTabSz="685800"/>
            <a:endParaRPr lang="en-US" sz="1350" kern="0" dirty="0">
              <a:solidFill>
                <a:prstClr val="black"/>
              </a:solidFill>
              <a:latin typeface="Calibri" panose="020F0502020204030204"/>
            </a:endParaRPr>
          </a:p>
          <a:p>
            <a:pPr defTabSz="685800"/>
            <a:endParaRPr lang="en-US" sz="1350" kern="0" dirty="0">
              <a:solidFill>
                <a:prstClr val="black"/>
              </a:solidFill>
              <a:latin typeface="Calibri" panose="020F0502020204030204"/>
            </a:endParaRPr>
          </a:p>
          <a:p>
            <a:pPr defTabSz="685800"/>
            <a:endParaRPr lang="en-US" sz="1350" kern="0" dirty="0">
              <a:solidFill>
                <a:prstClr val="black"/>
              </a:solidFill>
              <a:latin typeface="Calibri" panose="020F0502020204030204"/>
            </a:endParaRPr>
          </a:p>
          <a:p>
            <a:pPr defTabSz="685800"/>
            <a:endParaRPr lang="en-US" sz="1350" kern="0" dirty="0">
              <a:solidFill>
                <a:prstClr val="black"/>
              </a:solidFill>
              <a:latin typeface="Calibri" panose="020F0502020204030204"/>
            </a:endParaRPr>
          </a:p>
          <a:p>
            <a:pPr defTabSz="685800"/>
            <a:endParaRPr lang="en-US" sz="1350" kern="0" dirty="0">
              <a:solidFill>
                <a:prstClr val="black"/>
              </a:solidFill>
              <a:latin typeface="Calibri" panose="020F0502020204030204"/>
            </a:endParaRPr>
          </a:p>
          <a:p>
            <a:pPr defTabSz="685800"/>
            <a:endParaRPr lang="en-US" sz="1350" kern="0" dirty="0">
              <a:solidFill>
                <a:prstClr val="black"/>
              </a:solidFill>
              <a:latin typeface="Calibri" panose="020F0502020204030204"/>
            </a:endParaRPr>
          </a:p>
          <a:p>
            <a:pPr defTabSz="685800"/>
            <a:endParaRPr lang="en-US" sz="1350" kern="0" dirty="0">
              <a:solidFill>
                <a:prstClr val="black"/>
              </a:solidFill>
              <a:latin typeface="Calibri" panose="020F0502020204030204"/>
            </a:endParaRPr>
          </a:p>
          <a:p>
            <a:pPr defTabSz="685800"/>
            <a:endParaRPr lang="en-US" sz="1350" kern="0" dirty="0">
              <a:solidFill>
                <a:prstClr val="black"/>
              </a:solidFill>
              <a:latin typeface="Calibri" panose="020F0502020204030204"/>
            </a:endParaRPr>
          </a:p>
          <a:p>
            <a:pPr defTabSz="685800"/>
            <a:endParaRPr lang="en-US" sz="1350" kern="0" dirty="0">
              <a:solidFill>
                <a:prstClr val="black"/>
              </a:solidFill>
              <a:latin typeface="Calibri" panose="020F0502020204030204"/>
            </a:endParaRPr>
          </a:p>
          <a:p>
            <a:pPr defTabSz="685800"/>
            <a:endParaRPr lang="en-US" sz="1350" kern="0" dirty="0">
              <a:solidFill>
                <a:prstClr val="black"/>
              </a:solidFill>
              <a:latin typeface="Calibri" panose="020F0502020204030204"/>
            </a:endParaRPr>
          </a:p>
          <a:p>
            <a:pPr defTabSz="685800"/>
            <a:endParaRPr lang="en-US" sz="1350" kern="0" dirty="0">
              <a:solidFill>
                <a:prstClr val="black"/>
              </a:solidFill>
              <a:latin typeface="Calibri" panose="020F0502020204030204"/>
            </a:endParaRPr>
          </a:p>
          <a:p>
            <a:pPr defTabSz="685800"/>
            <a:endParaRPr lang="en-US" sz="1350" kern="0" dirty="0">
              <a:solidFill>
                <a:prstClr val="black"/>
              </a:solidFill>
              <a:latin typeface="Calibri" panose="020F0502020204030204"/>
            </a:endParaRPr>
          </a:p>
          <a:p>
            <a:pPr defTabSz="685800"/>
            <a:endParaRPr lang="en-US" sz="1350" kern="0" dirty="0">
              <a:solidFill>
                <a:prstClr val="black"/>
              </a:solidFill>
              <a:latin typeface="Calibri" panose="020F0502020204030204"/>
            </a:endParaRPr>
          </a:p>
          <a:p>
            <a:pPr defTabSz="685800"/>
            <a:endParaRPr lang="en-US" sz="1350" kern="0" dirty="0">
              <a:solidFill>
                <a:prstClr val="black"/>
              </a:solidFill>
              <a:latin typeface="Calibri" panose="020F0502020204030204"/>
            </a:endParaRPr>
          </a:p>
          <a:p>
            <a:pPr defTabSz="685800"/>
            <a:endParaRPr lang="en-US" sz="1350" kern="0" dirty="0">
              <a:solidFill>
                <a:prstClr val="black"/>
              </a:solidFill>
              <a:latin typeface="Calibri" panose="020F0502020204030204"/>
            </a:endParaRPr>
          </a:p>
          <a:p>
            <a:pPr defTabSz="685800"/>
            <a:endParaRPr lang="en-US" sz="1350" kern="0" dirty="0">
              <a:solidFill>
                <a:prstClr val="black"/>
              </a:solidFill>
              <a:latin typeface="Calibri" panose="020F0502020204030204"/>
            </a:endParaRPr>
          </a:p>
          <a:p>
            <a:pPr defTabSz="685800"/>
            <a:endParaRPr lang="en-US" sz="1350" kern="0" dirty="0">
              <a:solidFill>
                <a:prstClr val="black"/>
              </a:solidFill>
              <a:latin typeface="Calibri" panose="020F0502020204030204"/>
            </a:endParaRPr>
          </a:p>
          <a:p>
            <a:pPr defTabSz="685800"/>
            <a:endParaRPr lang="en-US" sz="1350" kern="0" dirty="0">
              <a:solidFill>
                <a:prstClr val="black"/>
              </a:solidFill>
              <a:latin typeface="Calibri" panose="020F0502020204030204"/>
            </a:endParaRPr>
          </a:p>
          <a:p>
            <a:pPr defTabSz="685800"/>
            <a:endParaRPr lang="en-US" sz="1350" kern="0" dirty="0">
              <a:solidFill>
                <a:prstClr val="black"/>
              </a:solidFill>
              <a:latin typeface="Calibri" panose="020F0502020204030204"/>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78095" y="540546"/>
            <a:ext cx="4203303" cy="5460205"/>
          </a:xfrm>
          <a:prstGeom prst="rect">
            <a:avLst/>
          </a:prstGeom>
        </p:spPr>
      </p:pic>
      <p:sp>
        <p:nvSpPr>
          <p:cNvPr id="6" name="Content Placeholder 5"/>
          <p:cNvSpPr>
            <a:spLocks noGrp="1"/>
          </p:cNvSpPr>
          <p:nvPr>
            <p:ph idx="1"/>
          </p:nvPr>
        </p:nvSpPr>
        <p:spPr>
          <a:xfrm>
            <a:off x="6090597" y="3265260"/>
            <a:ext cx="1859323" cy="2226923"/>
          </a:xfrm>
        </p:spPr>
        <p:txBody>
          <a:bodyPr>
            <a:normAutofit fontScale="85000" lnSpcReduction="10000"/>
          </a:bodyPr>
          <a:lstStyle/>
          <a:p>
            <a:pPr marL="0" indent="0" algn="ctr">
              <a:spcAft>
                <a:spcPts val="900"/>
              </a:spcAft>
              <a:buNone/>
            </a:pPr>
            <a:r>
              <a:rPr lang="en-US" sz="1800" dirty="0">
                <a:solidFill>
                  <a:schemeClr val="bg1">
                    <a:lumMod val="95000"/>
                  </a:schemeClr>
                </a:solidFill>
              </a:rPr>
              <a:t>Each Type includes:</a:t>
            </a:r>
          </a:p>
          <a:p>
            <a:pPr marL="342900">
              <a:spcBef>
                <a:spcPts val="450"/>
              </a:spcBef>
            </a:pPr>
            <a:r>
              <a:rPr lang="en-US" sz="1800" dirty="0">
                <a:solidFill>
                  <a:schemeClr val="bg1">
                    <a:lumMod val="95000"/>
                  </a:schemeClr>
                </a:solidFill>
              </a:rPr>
              <a:t>opportunities </a:t>
            </a:r>
          </a:p>
          <a:p>
            <a:pPr marL="342900">
              <a:spcBef>
                <a:spcPts val="450"/>
              </a:spcBef>
            </a:pPr>
            <a:r>
              <a:rPr lang="en-US" sz="1800" dirty="0">
                <a:solidFill>
                  <a:schemeClr val="bg1">
                    <a:lumMod val="95000"/>
                  </a:schemeClr>
                </a:solidFill>
              </a:rPr>
              <a:t>challenges </a:t>
            </a:r>
          </a:p>
          <a:p>
            <a:pPr marL="342900">
              <a:spcBef>
                <a:spcPts val="450"/>
              </a:spcBef>
            </a:pPr>
            <a:r>
              <a:rPr lang="en-US" sz="1800" dirty="0">
                <a:solidFill>
                  <a:schemeClr val="bg1">
                    <a:lumMod val="95000"/>
                  </a:schemeClr>
                </a:solidFill>
              </a:rPr>
              <a:t>considerations</a:t>
            </a:r>
          </a:p>
          <a:p>
            <a:pPr marL="0" indent="0" algn="ctr">
              <a:spcBef>
                <a:spcPts val="2700"/>
              </a:spcBef>
              <a:buNone/>
            </a:pPr>
            <a:r>
              <a:rPr lang="en-US" sz="1800" dirty="0">
                <a:solidFill>
                  <a:schemeClr val="bg1">
                    <a:lumMod val="95000"/>
                  </a:schemeClr>
                </a:solidFill>
              </a:rPr>
              <a:t>Short write-ups of examples are included for </a:t>
            </a:r>
          </a:p>
          <a:p>
            <a:pPr marL="0" indent="0" algn="ctr">
              <a:spcBef>
                <a:spcPts val="0"/>
              </a:spcBef>
              <a:buNone/>
            </a:pPr>
            <a:r>
              <a:rPr lang="en-US" sz="1800" dirty="0">
                <a:solidFill>
                  <a:schemeClr val="bg1">
                    <a:lumMod val="95000"/>
                  </a:schemeClr>
                </a:solidFill>
              </a:rPr>
              <a:t>each type </a:t>
            </a:r>
          </a:p>
        </p:txBody>
      </p:sp>
      <p:sp>
        <p:nvSpPr>
          <p:cNvPr id="5" name="Content Placeholder 5"/>
          <p:cNvSpPr txBox="1">
            <a:spLocks/>
          </p:cNvSpPr>
          <p:nvPr/>
        </p:nvSpPr>
        <p:spPr>
          <a:xfrm>
            <a:off x="5910643" y="976270"/>
            <a:ext cx="2193449" cy="1668968"/>
          </a:xfrm>
          <a:prstGeom prst="rect">
            <a:avLst/>
          </a:prstGeom>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defTabSz="685800">
              <a:spcBef>
                <a:spcPts val="750"/>
              </a:spcBef>
              <a:spcAft>
                <a:spcPts val="900"/>
              </a:spcAft>
              <a:buNone/>
            </a:pPr>
            <a:r>
              <a:rPr lang="en-US" sz="4425" b="1" dirty="0">
                <a:solidFill>
                  <a:prstClr val="white">
                    <a:lumMod val="95000"/>
                  </a:prstClr>
                </a:solidFill>
                <a:latin typeface="Calibri" panose="020F0502020204030204"/>
              </a:rPr>
              <a:t>Types of CAPs</a:t>
            </a:r>
          </a:p>
          <a:p>
            <a:pPr marL="346472" indent="-172641" defTabSz="685800">
              <a:lnSpc>
                <a:spcPct val="120000"/>
              </a:lnSpc>
              <a:spcBef>
                <a:spcPts val="0"/>
              </a:spcBef>
              <a:spcAft>
                <a:spcPts val="225"/>
              </a:spcAft>
              <a:buFont typeface="Wingdings" panose="05000000000000000000" pitchFamily="2" charset="2"/>
              <a:buChar char="Ø"/>
            </a:pPr>
            <a:r>
              <a:rPr lang="en-US" sz="2900" dirty="0">
                <a:solidFill>
                  <a:prstClr val="white">
                    <a:lumMod val="95000"/>
                  </a:prstClr>
                </a:solidFill>
                <a:latin typeface="Calibri" panose="020F0502020204030204"/>
              </a:rPr>
              <a:t>Bill Discount</a:t>
            </a:r>
          </a:p>
          <a:p>
            <a:pPr marL="346472" indent="-172641" defTabSz="685800">
              <a:lnSpc>
                <a:spcPct val="120000"/>
              </a:lnSpc>
              <a:spcBef>
                <a:spcPts val="0"/>
              </a:spcBef>
              <a:spcAft>
                <a:spcPts val="225"/>
              </a:spcAft>
              <a:buFont typeface="Wingdings" panose="05000000000000000000" pitchFamily="2" charset="2"/>
              <a:buChar char="Ø"/>
            </a:pPr>
            <a:r>
              <a:rPr lang="en-US" sz="2900" dirty="0">
                <a:solidFill>
                  <a:prstClr val="white">
                    <a:lumMod val="95000"/>
                  </a:prstClr>
                </a:solidFill>
                <a:latin typeface="Calibri" panose="020F0502020204030204"/>
              </a:rPr>
              <a:t>Flexible Terms</a:t>
            </a:r>
          </a:p>
          <a:p>
            <a:pPr marL="346472" indent="-172641" defTabSz="685800">
              <a:lnSpc>
                <a:spcPct val="120000"/>
              </a:lnSpc>
              <a:spcBef>
                <a:spcPts val="0"/>
              </a:spcBef>
              <a:spcAft>
                <a:spcPts val="225"/>
              </a:spcAft>
              <a:buFont typeface="Wingdings" panose="05000000000000000000" pitchFamily="2" charset="2"/>
              <a:buChar char="Ø"/>
            </a:pPr>
            <a:r>
              <a:rPr lang="en-US" sz="2900" dirty="0">
                <a:solidFill>
                  <a:prstClr val="white">
                    <a:lumMod val="95000"/>
                  </a:prstClr>
                </a:solidFill>
                <a:latin typeface="Calibri" panose="020F0502020204030204"/>
              </a:rPr>
              <a:t>Lifeline Rate</a:t>
            </a:r>
          </a:p>
          <a:p>
            <a:pPr marL="346472" indent="-172641" defTabSz="685800">
              <a:lnSpc>
                <a:spcPct val="120000"/>
              </a:lnSpc>
              <a:spcBef>
                <a:spcPts val="0"/>
              </a:spcBef>
              <a:spcAft>
                <a:spcPts val="225"/>
              </a:spcAft>
              <a:buFont typeface="Wingdings" panose="05000000000000000000" pitchFamily="2" charset="2"/>
              <a:buChar char="Ø"/>
            </a:pPr>
            <a:r>
              <a:rPr lang="en-US" sz="2900" dirty="0">
                <a:solidFill>
                  <a:prstClr val="white">
                    <a:lumMod val="95000"/>
                  </a:prstClr>
                </a:solidFill>
                <a:latin typeface="Calibri" panose="020F0502020204030204"/>
              </a:rPr>
              <a:t>Temporary Assistance </a:t>
            </a:r>
          </a:p>
          <a:p>
            <a:pPr marL="346472" indent="-172641" defTabSz="685800">
              <a:lnSpc>
                <a:spcPct val="120000"/>
              </a:lnSpc>
              <a:spcBef>
                <a:spcPts val="0"/>
              </a:spcBef>
              <a:spcAft>
                <a:spcPts val="225"/>
              </a:spcAft>
              <a:buFont typeface="Wingdings" panose="05000000000000000000" pitchFamily="2" charset="2"/>
              <a:buChar char="Ø"/>
            </a:pPr>
            <a:r>
              <a:rPr lang="en-US" sz="2900" dirty="0">
                <a:solidFill>
                  <a:prstClr val="white">
                    <a:lumMod val="95000"/>
                  </a:prstClr>
                </a:solidFill>
                <a:latin typeface="Calibri" panose="020F0502020204030204"/>
              </a:rPr>
              <a:t>Water Efficiency </a:t>
            </a:r>
          </a:p>
        </p:txBody>
      </p:sp>
      <p:cxnSp>
        <p:nvCxnSpPr>
          <p:cNvPr id="3" name="Straight Connector 2"/>
          <p:cNvCxnSpPr/>
          <p:nvPr/>
        </p:nvCxnSpPr>
        <p:spPr>
          <a:xfrm>
            <a:off x="6134762" y="2930834"/>
            <a:ext cx="177099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72200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384966"/>
            <a:ext cx="8229600" cy="3100095"/>
          </a:xfrm>
        </p:spPr>
        <p:txBody>
          <a:bodyPr anchor="ctr">
            <a:noAutofit/>
          </a:bodyPr>
          <a:lstStyle/>
          <a:p>
            <a:pPr lvl="0"/>
            <a:r>
              <a:rPr lang="en-US" sz="4200" dirty="0">
                <a:solidFill>
                  <a:schemeClr val="bg1"/>
                </a:solidFill>
              </a:rPr>
              <a:t>What is the Water Finance Center doing to increase funding access and readiness in communities?</a:t>
            </a:r>
          </a:p>
        </p:txBody>
      </p:sp>
      <p:sp>
        <p:nvSpPr>
          <p:cNvPr id="4" name="TextBox 3"/>
          <p:cNvSpPr txBox="1"/>
          <p:nvPr/>
        </p:nvSpPr>
        <p:spPr>
          <a:xfrm>
            <a:off x="524435" y="1447800"/>
            <a:ext cx="8095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U.S. Environmental Protection Agency (EPA)</a:t>
            </a:r>
          </a:p>
        </p:txBody>
      </p:sp>
    </p:spTree>
    <p:extLst>
      <p:ext uri="{BB962C8B-B14F-4D97-AF65-F5344CB8AC3E}">
        <p14:creationId xmlns:p14="http://schemas.microsoft.com/office/powerpoint/2010/main" val="25565622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2925115" y="2066261"/>
            <a:ext cx="5388333" cy="3377744"/>
            <a:chOff x="274943" y="1304902"/>
            <a:chExt cx="7896864" cy="5041268"/>
          </a:xfrm>
        </p:grpSpPr>
        <p:pic>
          <p:nvPicPr>
            <p:cNvPr id="7" name="Picture 6" descr="http://stage.wef.org/images/region_map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1986047"/>
              <a:ext cx="6150884" cy="375702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a:endCxn id="10" idx="2"/>
            </p:cNvCxnSpPr>
            <p:nvPr/>
          </p:nvCxnSpPr>
          <p:spPr>
            <a:xfrm flipV="1">
              <a:off x="6705600" y="1907997"/>
              <a:ext cx="320394" cy="722471"/>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096001" y="1304902"/>
              <a:ext cx="1859986" cy="603095"/>
            </a:xfrm>
            <a:prstGeom prst="rect">
              <a:avLst/>
            </a:prstGeom>
          </p:spPr>
          <p:txBody>
            <a:bodyPr wrap="square">
              <a:spAutoFit/>
            </a:bodyPr>
            <a:lstStyle/>
            <a:p>
              <a:pPr defTabSz="685800" fontAlgn="ctr"/>
              <a:r>
                <a:rPr lang="en-US" sz="1013" kern="0" dirty="0">
                  <a:solidFill>
                    <a:srgbClr val="4472C4"/>
                  </a:solidFill>
                  <a:latin typeface="Calibri" panose="020F0502020204030204"/>
                </a:rPr>
                <a:t>University of Southern Maine</a:t>
              </a:r>
            </a:p>
          </p:txBody>
        </p:sp>
        <p:cxnSp>
          <p:nvCxnSpPr>
            <p:cNvPr id="14" name="Straight Connector 13"/>
            <p:cNvCxnSpPr/>
            <p:nvPr/>
          </p:nvCxnSpPr>
          <p:spPr>
            <a:xfrm>
              <a:off x="6277065" y="3245077"/>
              <a:ext cx="764747" cy="802104"/>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705600" y="4013256"/>
              <a:ext cx="1250389" cy="603095"/>
            </a:xfrm>
            <a:prstGeom prst="rect">
              <a:avLst/>
            </a:prstGeom>
          </p:spPr>
          <p:txBody>
            <a:bodyPr wrap="square">
              <a:spAutoFit/>
            </a:bodyPr>
            <a:lstStyle/>
            <a:p>
              <a:pPr defTabSz="685800" fontAlgn="ctr"/>
              <a:r>
                <a:rPr lang="en-US" sz="1013" kern="0" dirty="0">
                  <a:solidFill>
                    <a:srgbClr val="4472C4"/>
                  </a:solidFill>
                  <a:latin typeface="Calibri" panose="020F0502020204030204"/>
                </a:rPr>
                <a:t>Syracuse University</a:t>
              </a:r>
            </a:p>
          </p:txBody>
        </p:sp>
        <p:sp>
          <p:nvSpPr>
            <p:cNvPr id="18" name="Rectangle 17"/>
            <p:cNvSpPr/>
            <p:nvPr/>
          </p:nvSpPr>
          <p:spPr>
            <a:xfrm>
              <a:off x="6763572" y="5142547"/>
              <a:ext cx="1408235" cy="603095"/>
            </a:xfrm>
            <a:prstGeom prst="rect">
              <a:avLst/>
            </a:prstGeom>
          </p:spPr>
          <p:txBody>
            <a:bodyPr wrap="square">
              <a:spAutoFit/>
            </a:bodyPr>
            <a:lstStyle/>
            <a:p>
              <a:pPr defTabSz="685800" fontAlgn="ctr"/>
              <a:r>
                <a:rPr lang="en-US" sz="1013" kern="0" dirty="0">
                  <a:solidFill>
                    <a:srgbClr val="4472C4"/>
                  </a:solidFill>
                  <a:latin typeface="Calibri" panose="020F0502020204030204"/>
                </a:rPr>
                <a:t>University of Maryland</a:t>
              </a:r>
            </a:p>
          </p:txBody>
        </p:sp>
        <p:cxnSp>
          <p:nvCxnSpPr>
            <p:cNvPr id="20" name="Straight Connector 19"/>
            <p:cNvCxnSpPr/>
            <p:nvPr/>
          </p:nvCxnSpPr>
          <p:spPr>
            <a:xfrm>
              <a:off x="6096001" y="3864560"/>
              <a:ext cx="769797" cy="12779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016923" y="4686873"/>
              <a:ext cx="508600" cy="911348"/>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4345762" y="5558590"/>
              <a:ext cx="2597727" cy="603095"/>
            </a:xfrm>
            <a:prstGeom prst="rect">
              <a:avLst/>
            </a:prstGeom>
          </p:spPr>
          <p:txBody>
            <a:bodyPr wrap="square">
              <a:spAutoFit/>
            </a:bodyPr>
            <a:lstStyle/>
            <a:p>
              <a:pPr defTabSz="685800" fontAlgn="ctr"/>
              <a:r>
                <a:rPr lang="en-US" sz="1013" kern="0" dirty="0">
                  <a:solidFill>
                    <a:srgbClr val="4472C4"/>
                  </a:solidFill>
                  <a:latin typeface="Calibri" panose="020F0502020204030204"/>
                </a:rPr>
                <a:t>University of North Carolina at Chapel Hill</a:t>
              </a:r>
            </a:p>
          </p:txBody>
        </p:sp>
        <p:cxnSp>
          <p:nvCxnSpPr>
            <p:cNvPr id="26" name="Straight Connector 25"/>
            <p:cNvCxnSpPr/>
            <p:nvPr/>
          </p:nvCxnSpPr>
          <p:spPr>
            <a:xfrm flipH="1" flipV="1">
              <a:off x="4727964" y="2020472"/>
              <a:ext cx="121893" cy="1476706"/>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465622" y="1593860"/>
              <a:ext cx="2524685" cy="603095"/>
            </a:xfrm>
            <a:prstGeom prst="rect">
              <a:avLst/>
            </a:prstGeom>
          </p:spPr>
          <p:txBody>
            <a:bodyPr wrap="square">
              <a:spAutoFit/>
            </a:bodyPr>
            <a:lstStyle/>
            <a:p>
              <a:pPr defTabSz="685800" fontAlgn="ctr"/>
              <a:r>
                <a:rPr lang="en-US" sz="1013" kern="0" dirty="0">
                  <a:solidFill>
                    <a:srgbClr val="4472C4"/>
                  </a:solidFill>
                  <a:latin typeface="Calibri" panose="020F0502020204030204"/>
                </a:rPr>
                <a:t>Michigan Technological University</a:t>
              </a:r>
            </a:p>
          </p:txBody>
        </p:sp>
        <p:cxnSp>
          <p:nvCxnSpPr>
            <p:cNvPr id="29" name="Straight Connector 28"/>
            <p:cNvCxnSpPr/>
            <p:nvPr/>
          </p:nvCxnSpPr>
          <p:spPr>
            <a:xfrm flipH="1">
              <a:off x="3304673" y="4686873"/>
              <a:ext cx="608971" cy="911348"/>
            </a:xfrm>
            <a:prstGeom prst="line">
              <a:avLst/>
            </a:prstGeom>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2659" y="5650831"/>
              <a:ext cx="1702685" cy="603095"/>
            </a:xfrm>
            <a:prstGeom prst="rect">
              <a:avLst/>
            </a:prstGeom>
          </p:spPr>
          <p:txBody>
            <a:bodyPr wrap="square">
              <a:spAutoFit/>
            </a:bodyPr>
            <a:lstStyle/>
            <a:p>
              <a:pPr defTabSz="685800" fontAlgn="ctr"/>
              <a:r>
                <a:rPr lang="en-US" sz="1013" kern="0" dirty="0">
                  <a:solidFill>
                    <a:srgbClr val="4472C4"/>
                  </a:solidFill>
                  <a:latin typeface="Calibri" panose="020F0502020204030204"/>
                </a:rPr>
                <a:t>University of New Mexico</a:t>
              </a:r>
            </a:p>
          </p:txBody>
        </p:sp>
        <p:cxnSp>
          <p:nvCxnSpPr>
            <p:cNvPr id="32" name="Straight Connector 31"/>
            <p:cNvCxnSpPr/>
            <p:nvPr/>
          </p:nvCxnSpPr>
          <p:spPr>
            <a:xfrm flipH="1">
              <a:off x="1636295" y="3864560"/>
              <a:ext cx="2277347" cy="1878515"/>
            </a:xfrm>
            <a:prstGeom prst="line">
              <a:avLst/>
            </a:prstGeom>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844934" y="5743075"/>
              <a:ext cx="1466001" cy="603095"/>
            </a:xfrm>
            <a:prstGeom prst="rect">
              <a:avLst/>
            </a:prstGeom>
          </p:spPr>
          <p:txBody>
            <a:bodyPr wrap="square">
              <a:spAutoFit/>
            </a:bodyPr>
            <a:lstStyle/>
            <a:p>
              <a:pPr defTabSz="685800" fontAlgn="ctr"/>
              <a:r>
                <a:rPr lang="en-US" sz="1013" kern="0" dirty="0">
                  <a:solidFill>
                    <a:srgbClr val="4472C4"/>
                  </a:solidFill>
                  <a:latin typeface="Calibri" panose="020F0502020204030204"/>
                </a:rPr>
                <a:t>Wichita State University</a:t>
              </a:r>
            </a:p>
          </p:txBody>
        </p:sp>
        <p:cxnSp>
          <p:nvCxnSpPr>
            <p:cNvPr id="35" name="Straight Connector 34"/>
            <p:cNvCxnSpPr/>
            <p:nvPr/>
          </p:nvCxnSpPr>
          <p:spPr>
            <a:xfrm flipH="1" flipV="1">
              <a:off x="1106905" y="3368841"/>
              <a:ext cx="1074822" cy="128337"/>
            </a:xfrm>
            <a:prstGeom prst="line">
              <a:avLst/>
            </a:prstGeom>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274943" y="2897014"/>
              <a:ext cx="1462562" cy="835739"/>
            </a:xfrm>
            <a:prstGeom prst="rect">
              <a:avLst/>
            </a:prstGeom>
          </p:spPr>
          <p:txBody>
            <a:bodyPr wrap="square">
              <a:spAutoFit/>
            </a:bodyPr>
            <a:lstStyle/>
            <a:p>
              <a:pPr defTabSz="685800" fontAlgn="ctr"/>
              <a:r>
                <a:rPr lang="en-US" sz="1013" kern="0" dirty="0">
                  <a:solidFill>
                    <a:srgbClr val="4472C4"/>
                  </a:solidFill>
                  <a:latin typeface="Calibri" panose="020F0502020204030204"/>
                </a:rPr>
                <a:t>California State University at Sacramento</a:t>
              </a:r>
            </a:p>
          </p:txBody>
        </p:sp>
        <p:cxnSp>
          <p:nvCxnSpPr>
            <p:cNvPr id="38" name="Straight Connector 37"/>
            <p:cNvCxnSpPr/>
            <p:nvPr/>
          </p:nvCxnSpPr>
          <p:spPr>
            <a:xfrm flipH="1" flipV="1">
              <a:off x="1577934" y="2240191"/>
              <a:ext cx="603791" cy="575897"/>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379741" y="1420308"/>
              <a:ext cx="1681090" cy="835739"/>
            </a:xfrm>
            <a:prstGeom prst="rect">
              <a:avLst/>
            </a:prstGeom>
          </p:spPr>
          <p:txBody>
            <a:bodyPr wrap="square">
              <a:spAutoFit/>
            </a:bodyPr>
            <a:lstStyle/>
            <a:p>
              <a:pPr defTabSz="685800" fontAlgn="ctr"/>
              <a:r>
                <a:rPr lang="en-US" sz="1013" kern="0" dirty="0">
                  <a:solidFill>
                    <a:srgbClr val="4472C4"/>
                  </a:solidFill>
                  <a:latin typeface="Calibri" panose="020F0502020204030204"/>
                </a:rPr>
                <a:t>Rural Community Assistance Corporation</a:t>
              </a:r>
            </a:p>
          </p:txBody>
        </p:sp>
      </p:grpSp>
      <p:sp>
        <p:nvSpPr>
          <p:cNvPr id="5" name="TextBox 4"/>
          <p:cNvSpPr txBox="1"/>
          <p:nvPr/>
        </p:nvSpPr>
        <p:spPr>
          <a:xfrm>
            <a:off x="2925115" y="4109466"/>
            <a:ext cx="396002" cy="248209"/>
          </a:xfrm>
          <a:prstGeom prst="rect">
            <a:avLst/>
          </a:prstGeom>
          <a:noFill/>
        </p:spPr>
        <p:txBody>
          <a:bodyPr wrap="square" rtlCol="0">
            <a:spAutoFit/>
          </a:bodyPr>
          <a:lstStyle/>
          <a:p>
            <a:pPr defTabSz="685800"/>
            <a:r>
              <a:rPr lang="en-US" sz="1013" b="1" kern="0" dirty="0">
                <a:solidFill>
                  <a:prstClr val="white"/>
                </a:solidFill>
                <a:latin typeface="Calibri" panose="020F0502020204030204"/>
              </a:rPr>
              <a:t>10</a:t>
            </a:r>
          </a:p>
        </p:txBody>
      </p:sp>
      <p:sp>
        <p:nvSpPr>
          <p:cNvPr id="8" name="TextBox 7"/>
          <p:cNvSpPr txBox="1"/>
          <p:nvPr/>
        </p:nvSpPr>
        <p:spPr>
          <a:xfrm>
            <a:off x="3732204" y="4298612"/>
            <a:ext cx="3040073" cy="265457"/>
          </a:xfrm>
          <a:prstGeom prst="rect">
            <a:avLst/>
          </a:prstGeom>
          <a:noFill/>
        </p:spPr>
        <p:txBody>
          <a:bodyPr wrap="square" rtlCol="0">
            <a:spAutoFit/>
          </a:bodyPr>
          <a:lstStyle/>
          <a:p>
            <a:pPr defTabSz="685800"/>
            <a:r>
              <a:rPr lang="en-US" sz="1125" kern="0" dirty="0">
                <a:ln w="3175">
                  <a:solidFill>
                    <a:prstClr val="black"/>
                  </a:solidFill>
                </a:ln>
                <a:noFill/>
                <a:latin typeface="Arial Black" panose="020B0A04020102020204" pitchFamily="34" charset="0"/>
              </a:rPr>
              <a:t>9</a:t>
            </a:r>
          </a:p>
        </p:txBody>
      </p:sp>
      <p:sp>
        <p:nvSpPr>
          <p:cNvPr id="2" name="Rectangle 1"/>
          <p:cNvSpPr/>
          <p:nvPr/>
        </p:nvSpPr>
        <p:spPr>
          <a:xfrm>
            <a:off x="540969" y="1831334"/>
            <a:ext cx="1693956" cy="3785652"/>
          </a:xfrm>
          <a:prstGeom prst="rect">
            <a:avLst/>
          </a:prstGeom>
        </p:spPr>
        <p:txBody>
          <a:bodyPr wrap="square">
            <a:spAutoFit/>
          </a:bodyPr>
          <a:lstStyle/>
          <a:p>
            <a:pPr defTabSz="685800"/>
            <a:r>
              <a:rPr lang="en-US" sz="1600" kern="0" dirty="0">
                <a:solidFill>
                  <a:sysClr val="windowText" lastClr="000000"/>
                </a:solidFill>
                <a:latin typeface="Calibri" panose="020F0502020204030204"/>
              </a:rPr>
              <a:t>The EFCs deliver targeted technical assistance to states, tribes, local governments, and the private sector in providing innovative solutions to help manage the costs of environmental financing and program management</a:t>
            </a:r>
          </a:p>
        </p:txBody>
      </p:sp>
      <p:sp>
        <p:nvSpPr>
          <p:cNvPr id="6" name="Title 5"/>
          <p:cNvSpPr>
            <a:spLocks noGrp="1"/>
          </p:cNvSpPr>
          <p:nvPr>
            <p:ph type="title"/>
          </p:nvPr>
        </p:nvSpPr>
        <p:spPr>
          <a:xfrm>
            <a:off x="1011861" y="377374"/>
            <a:ext cx="7120278" cy="994172"/>
          </a:xfrm>
        </p:spPr>
        <p:txBody>
          <a:bodyPr>
            <a:normAutofit fontScale="90000"/>
          </a:bodyPr>
          <a:lstStyle/>
          <a:p>
            <a:pPr algn="ctr"/>
            <a:r>
              <a:rPr lang="en-US" b="1" u="sng" dirty="0">
                <a:solidFill>
                  <a:srgbClr val="003366"/>
                </a:solidFill>
                <a:latin typeface="Garamond" panose="02020404030301010803" pitchFamily="18" charset="0"/>
              </a:rPr>
              <a:t>Environmental Finance Centers (EFCs)</a:t>
            </a:r>
          </a:p>
        </p:txBody>
      </p:sp>
      <p:sp>
        <p:nvSpPr>
          <p:cNvPr id="28" name="Rectangle 27"/>
          <p:cNvSpPr/>
          <p:nvPr/>
        </p:nvSpPr>
        <p:spPr>
          <a:xfrm>
            <a:off x="0" y="6530335"/>
            <a:ext cx="9144000" cy="32766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15012749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228602" y="2705099"/>
            <a:ext cx="8701634" cy="3193707"/>
          </a:xfrm>
          <a:prstGeom prst="rect">
            <a:avLst/>
          </a:prstGeom>
        </p:spPr>
        <p:txBody>
          <a:bodyPr vert="horz" lIns="68580" tIns="34290" rIns="68580" bIns="3429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fontAlgn="base">
              <a:spcBef>
                <a:spcPts val="0"/>
              </a:spcBef>
              <a:spcAft>
                <a:spcPct val="0"/>
              </a:spcAft>
              <a:buClr>
                <a:srgbClr val="7E97AD"/>
              </a:buClr>
              <a:defRPr/>
            </a:pPr>
            <a:r>
              <a:rPr lang="en-US" dirty="0"/>
              <a:t>Ongoing webcasts on leveraging best </a:t>
            </a:r>
            <a:br>
              <a:rPr lang="en-US" dirty="0"/>
            </a:br>
            <a:r>
              <a:rPr lang="en-US" dirty="0"/>
              <a:t>practices and “Meet the Funders”  series; </a:t>
            </a:r>
            <a:br>
              <a:rPr lang="en-US" dirty="0"/>
            </a:br>
            <a:r>
              <a:rPr lang="en-US" dirty="0"/>
              <a:t>next one on sustainability (February 28 @1 – 2:30pm ET)</a:t>
            </a:r>
          </a:p>
          <a:p>
            <a:pPr fontAlgn="base">
              <a:spcBef>
                <a:spcPts val="0"/>
              </a:spcBef>
              <a:spcAft>
                <a:spcPct val="0"/>
              </a:spcAft>
              <a:buClr>
                <a:srgbClr val="7E97AD"/>
              </a:buClr>
              <a:defRPr/>
            </a:pPr>
            <a:r>
              <a:rPr lang="en-US" dirty="0"/>
              <a:t>“</a:t>
            </a:r>
            <a:r>
              <a:rPr lang="en-US" dirty="0">
                <a:hlinkClick r:id="rId3"/>
              </a:rPr>
              <a:t>Setting the Stage for Leveraging Resources </a:t>
            </a:r>
            <a:br>
              <a:rPr lang="en-US" dirty="0">
                <a:hlinkClick r:id="rId3"/>
              </a:rPr>
            </a:br>
            <a:r>
              <a:rPr lang="en-US" dirty="0">
                <a:hlinkClick r:id="rId3"/>
              </a:rPr>
              <a:t>for Brownfields Revitalization</a:t>
            </a:r>
            <a:r>
              <a:rPr lang="en-US" dirty="0"/>
              <a:t>” – new EPA </a:t>
            </a:r>
            <a:br>
              <a:rPr lang="en-US" dirty="0"/>
            </a:br>
            <a:r>
              <a:rPr lang="en-US" dirty="0"/>
              <a:t>guidebook</a:t>
            </a:r>
          </a:p>
          <a:p>
            <a:pPr fontAlgn="base">
              <a:spcBef>
                <a:spcPts val="0"/>
              </a:spcBef>
              <a:spcAft>
                <a:spcPct val="0"/>
              </a:spcAft>
              <a:buClr>
                <a:srgbClr val="7E97AD"/>
              </a:buClr>
              <a:defRPr/>
            </a:pPr>
            <a:r>
              <a:rPr lang="en-US" dirty="0">
                <a:hlinkClick r:id="rId4"/>
              </a:rPr>
              <a:t>Brownfields Federal Program guide</a:t>
            </a:r>
            <a:r>
              <a:rPr lang="en-US" dirty="0"/>
              <a:t> (updated 2015)</a:t>
            </a:r>
          </a:p>
          <a:p>
            <a:pPr fontAlgn="base">
              <a:spcBef>
                <a:spcPts val="0"/>
              </a:spcBef>
              <a:spcAft>
                <a:spcPct val="0"/>
              </a:spcAft>
              <a:buClr>
                <a:srgbClr val="7E97AD"/>
              </a:buClr>
              <a:defRPr/>
            </a:pPr>
            <a:r>
              <a:rPr lang="en-US" dirty="0">
                <a:hlinkClick r:id="rId5"/>
              </a:rPr>
              <a:t>Brownfields Area-Wide Planning Federal Resources Matrix</a:t>
            </a:r>
            <a:endParaRPr lang="en-US" dirty="0"/>
          </a:p>
          <a:p>
            <a:pPr fontAlgn="base">
              <a:spcBef>
                <a:spcPts val="0"/>
              </a:spcBef>
              <a:spcAft>
                <a:spcPct val="0"/>
              </a:spcAft>
              <a:buClr>
                <a:srgbClr val="7E97AD"/>
              </a:buClr>
              <a:defRPr/>
            </a:pPr>
            <a:r>
              <a:rPr lang="en-US" dirty="0"/>
              <a:t>Ongoing technical assistance on funding/financing available to brownfields communities via the </a:t>
            </a:r>
            <a:r>
              <a:rPr lang="en-US" dirty="0">
                <a:hlinkClick r:id="rId6"/>
              </a:rPr>
              <a:t>Council of Development Finance Agencies</a:t>
            </a:r>
            <a:endParaRPr lang="en-US" dirty="0"/>
          </a:p>
        </p:txBody>
      </p:sp>
      <p:sp>
        <p:nvSpPr>
          <p:cNvPr id="6" name="Title 2"/>
          <p:cNvSpPr>
            <a:spLocks noGrp="1"/>
          </p:cNvSpPr>
          <p:nvPr>
            <p:ph type="title"/>
          </p:nvPr>
        </p:nvSpPr>
        <p:spPr>
          <a:xfrm>
            <a:off x="457200" y="482727"/>
            <a:ext cx="8229600" cy="939546"/>
          </a:xfrm>
        </p:spPr>
        <p:txBody>
          <a:bodyPr>
            <a:noAutofit/>
          </a:bodyPr>
          <a:lstStyle/>
          <a:p>
            <a:r>
              <a:rPr lang="en-US" sz="4200" dirty="0"/>
              <a:t>Recent EPA Efforts to </a:t>
            </a:r>
            <a:br>
              <a:rPr lang="en-US" sz="4200" dirty="0"/>
            </a:br>
            <a:r>
              <a:rPr lang="en-US" sz="4200" dirty="0"/>
              <a:t>Promote Leveraging</a:t>
            </a:r>
          </a:p>
        </p:txBody>
      </p:sp>
    </p:spTree>
    <p:extLst>
      <p:ext uri="{BB962C8B-B14F-4D97-AF65-F5344CB8AC3E}">
        <p14:creationId xmlns:p14="http://schemas.microsoft.com/office/powerpoint/2010/main" val="2169538912"/>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4BE23613-C4FD-4E36-B73C-53D23707E726" descr="image1.jpeg"/>
          <p:cNvPicPr>
            <a:picLocks noChangeAspect="1" noChangeArrowheads="1"/>
          </p:cNvPicPr>
          <p:nvPr/>
        </p:nvPicPr>
        <p:blipFill>
          <a:blip r:embed="rId3" cstate="screen">
            <a:lum bright="70000" contrast="-7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a:stretch>
        </p:blipFill>
        <p:spPr bwMode="auto">
          <a:xfrm rot="5400000">
            <a:off x="5295034" y="2154640"/>
            <a:ext cx="3506932" cy="34290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3400" y="227847"/>
            <a:ext cx="8077200" cy="857251"/>
          </a:xfrm>
        </p:spPr>
        <p:txBody>
          <a:bodyPr>
            <a:normAutofit/>
          </a:bodyPr>
          <a:lstStyle/>
          <a:p>
            <a:r>
              <a:rPr lang="en-US" sz="3300" dirty="0">
                <a:solidFill>
                  <a:srgbClr val="003366"/>
                </a:solidFill>
                <a:latin typeface="Garamond" panose="02020404030301010803" pitchFamily="18" charset="0"/>
              </a:rPr>
              <a:t>Regional Water Finance Forums</a:t>
            </a:r>
          </a:p>
        </p:txBody>
      </p:sp>
      <p:sp>
        <p:nvSpPr>
          <p:cNvPr id="5" name="Content Placeholder 4"/>
          <p:cNvSpPr>
            <a:spLocks noGrp="1"/>
          </p:cNvSpPr>
          <p:nvPr>
            <p:ph idx="1"/>
          </p:nvPr>
        </p:nvSpPr>
        <p:spPr>
          <a:xfrm>
            <a:off x="762000" y="1995886"/>
            <a:ext cx="4419600" cy="4736608"/>
          </a:xfrm>
        </p:spPr>
        <p:txBody>
          <a:bodyPr>
            <a:normAutofit fontScale="62500" lnSpcReduction="20000"/>
          </a:bodyPr>
          <a:lstStyle/>
          <a:p>
            <a:pPr marL="228594" indent="0">
              <a:buNone/>
            </a:pPr>
            <a:r>
              <a:rPr lang="en-US" sz="3600" dirty="0">
                <a:solidFill>
                  <a:srgbClr val="003366"/>
                </a:solidFill>
                <a:latin typeface="+mj-lt"/>
              </a:rPr>
              <a:t>Series of Finance Forums </a:t>
            </a:r>
          </a:p>
          <a:p>
            <a:pPr>
              <a:spcBef>
                <a:spcPts val="1200"/>
              </a:spcBef>
            </a:pPr>
            <a:r>
              <a:rPr lang="en-US" sz="2600" b="0" dirty="0">
                <a:solidFill>
                  <a:srgbClr val="003366"/>
                </a:solidFill>
                <a:latin typeface="+mj-lt"/>
                <a:ea typeface="Tahoma" panose="020B0604030504040204" pitchFamily="34" charset="0"/>
                <a:cs typeface="Tahoma" panose="020B0604030504040204" pitchFamily="34" charset="0"/>
              </a:rPr>
              <a:t>Bringing together communities with water infrastructure financing needs in an </a:t>
            </a:r>
            <a:r>
              <a:rPr lang="en-US" sz="2600" dirty="0">
                <a:solidFill>
                  <a:srgbClr val="003366"/>
                </a:solidFill>
                <a:latin typeface="+mj-lt"/>
                <a:ea typeface="Tahoma" panose="020B0604030504040204" pitchFamily="34" charset="0"/>
                <a:cs typeface="Tahoma" panose="020B0604030504040204" pitchFamily="34" charset="0"/>
              </a:rPr>
              <a:t>interactive peer-to-peer networking </a:t>
            </a:r>
            <a:r>
              <a:rPr lang="en-US" sz="2600" b="0" dirty="0">
                <a:solidFill>
                  <a:srgbClr val="003366"/>
                </a:solidFill>
                <a:latin typeface="+mj-lt"/>
                <a:ea typeface="Tahoma" panose="020B0604030504040204" pitchFamily="34" charset="0"/>
                <a:cs typeface="Tahoma" panose="020B0604030504040204" pitchFamily="34" charset="0"/>
              </a:rPr>
              <a:t>format.</a:t>
            </a:r>
          </a:p>
          <a:p>
            <a:pPr>
              <a:spcBef>
                <a:spcPts val="1200"/>
              </a:spcBef>
            </a:pPr>
            <a:r>
              <a:rPr lang="en-US" sz="2600" b="0" dirty="0">
                <a:solidFill>
                  <a:srgbClr val="003366"/>
                </a:solidFill>
                <a:latin typeface="+mj-lt"/>
                <a:ea typeface="Tahoma" panose="020B0604030504040204" pitchFamily="34" charset="0"/>
                <a:cs typeface="Tahoma" panose="020B0604030504040204" pitchFamily="34" charset="0"/>
              </a:rPr>
              <a:t>Hear how local utilities have </a:t>
            </a:r>
            <a:r>
              <a:rPr lang="en-US" sz="2600" dirty="0">
                <a:solidFill>
                  <a:srgbClr val="003366"/>
                </a:solidFill>
                <a:latin typeface="+mj-lt"/>
                <a:ea typeface="Tahoma" panose="020B0604030504040204" pitchFamily="34" charset="0"/>
                <a:cs typeface="Tahoma" panose="020B0604030504040204" pitchFamily="34" charset="0"/>
              </a:rPr>
              <a:t>financed resilient water infrastructure </a:t>
            </a:r>
            <a:r>
              <a:rPr lang="en-US" sz="2600" b="0" dirty="0">
                <a:solidFill>
                  <a:srgbClr val="003366"/>
                </a:solidFill>
                <a:latin typeface="+mj-lt"/>
                <a:ea typeface="Tahoma" panose="020B0604030504040204" pitchFamily="34" charset="0"/>
                <a:cs typeface="Tahoma" panose="020B0604030504040204" pitchFamily="34" charset="0"/>
              </a:rPr>
              <a:t>projects </a:t>
            </a:r>
          </a:p>
          <a:p>
            <a:pPr>
              <a:spcBef>
                <a:spcPts val="1200"/>
              </a:spcBef>
            </a:pPr>
            <a:r>
              <a:rPr lang="en-US" sz="2600" b="0" dirty="0">
                <a:solidFill>
                  <a:srgbClr val="003366"/>
                </a:solidFill>
                <a:latin typeface="+mj-lt"/>
                <a:ea typeface="Tahoma" panose="020B0604030504040204" pitchFamily="34" charset="0"/>
                <a:cs typeface="Tahoma" panose="020B0604030504040204" pitchFamily="34" charset="0"/>
              </a:rPr>
              <a:t>Have the opportunity </a:t>
            </a:r>
            <a:r>
              <a:rPr lang="en-US" sz="2600" dirty="0">
                <a:solidFill>
                  <a:srgbClr val="003366"/>
                </a:solidFill>
                <a:latin typeface="+mj-lt"/>
                <a:ea typeface="Tahoma" panose="020B0604030504040204" pitchFamily="34" charset="0"/>
                <a:cs typeface="Tahoma" panose="020B0604030504040204" pitchFamily="34" charset="0"/>
              </a:rPr>
              <a:t>to meet key regional funding and technical assistance contacts</a:t>
            </a:r>
            <a:r>
              <a:rPr lang="en-US" sz="2600" b="0" dirty="0">
                <a:solidFill>
                  <a:srgbClr val="003366"/>
                </a:solidFill>
                <a:latin typeface="+mj-lt"/>
                <a:ea typeface="Tahoma" panose="020B0604030504040204" pitchFamily="34" charset="0"/>
                <a:cs typeface="Tahoma" panose="020B0604030504040204" pitchFamily="34" charset="0"/>
              </a:rPr>
              <a:t>. </a:t>
            </a:r>
          </a:p>
          <a:p>
            <a:pPr>
              <a:spcBef>
                <a:spcPts val="1200"/>
              </a:spcBef>
            </a:pPr>
            <a:r>
              <a:rPr lang="en-US" sz="2600" b="0" dirty="0">
                <a:solidFill>
                  <a:srgbClr val="003366"/>
                </a:solidFill>
                <a:latin typeface="+mj-lt"/>
                <a:ea typeface="Tahoma" panose="020B0604030504040204" pitchFamily="34" charset="0"/>
                <a:cs typeface="Tahoma" panose="020B0604030504040204" pitchFamily="34" charset="0"/>
              </a:rPr>
              <a:t>Scheduled forums:</a:t>
            </a:r>
          </a:p>
          <a:p>
            <a:pPr lvl="1"/>
            <a:r>
              <a:rPr lang="en-US" sz="2600" dirty="0">
                <a:solidFill>
                  <a:srgbClr val="003366"/>
                </a:solidFill>
                <a:latin typeface="+mj-lt"/>
              </a:rPr>
              <a:t>September 2015 – Addison</a:t>
            </a:r>
            <a:r>
              <a:rPr lang="en-US" sz="2600" b="0" dirty="0">
                <a:solidFill>
                  <a:srgbClr val="003366"/>
                </a:solidFill>
                <a:latin typeface="+mj-lt"/>
              </a:rPr>
              <a:t>, TX</a:t>
            </a:r>
            <a:endParaRPr lang="en-US" sz="2600" dirty="0">
              <a:solidFill>
                <a:srgbClr val="003366"/>
              </a:solidFill>
              <a:latin typeface="+mj-lt"/>
            </a:endParaRPr>
          </a:p>
          <a:p>
            <a:pPr lvl="1"/>
            <a:r>
              <a:rPr lang="en-US" sz="2600" b="0" dirty="0">
                <a:solidFill>
                  <a:srgbClr val="003366"/>
                </a:solidFill>
                <a:latin typeface="+mj-lt"/>
              </a:rPr>
              <a:t>December 2015 – Iselin, NJ</a:t>
            </a:r>
          </a:p>
          <a:p>
            <a:pPr lvl="1"/>
            <a:r>
              <a:rPr lang="en-US" sz="2600" dirty="0">
                <a:solidFill>
                  <a:srgbClr val="003366"/>
                </a:solidFill>
                <a:latin typeface="+mj-lt"/>
              </a:rPr>
              <a:t>March 2016 – Portland, OR</a:t>
            </a:r>
          </a:p>
          <a:p>
            <a:pPr lvl="1"/>
            <a:r>
              <a:rPr lang="en-US" sz="2600" b="0" dirty="0">
                <a:solidFill>
                  <a:srgbClr val="003366"/>
                </a:solidFill>
                <a:latin typeface="+mj-lt"/>
              </a:rPr>
              <a:t>June 2016 – Big Stone Gap, VA</a:t>
            </a:r>
          </a:p>
          <a:p>
            <a:pPr lvl="1"/>
            <a:r>
              <a:rPr lang="en-US" sz="2600" dirty="0">
                <a:solidFill>
                  <a:srgbClr val="003366"/>
                </a:solidFill>
                <a:latin typeface="+mj-lt"/>
              </a:rPr>
              <a:t>November 2016 – Durham, NH</a:t>
            </a:r>
          </a:p>
          <a:p>
            <a:pPr lvl="1"/>
            <a:r>
              <a:rPr lang="en-US" sz="2600" b="0" dirty="0">
                <a:solidFill>
                  <a:srgbClr val="003366"/>
                </a:solidFill>
                <a:latin typeface="+mj-lt"/>
              </a:rPr>
              <a:t>April 2017 – R9 </a:t>
            </a:r>
          </a:p>
          <a:p>
            <a:pPr marL="0" indent="0">
              <a:buNone/>
            </a:pPr>
            <a:endParaRPr lang="en-US"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a:p>
        </p:txBody>
      </p:sp>
      <p:sp>
        <p:nvSpPr>
          <p:cNvPr id="3" name="TextBox 2"/>
          <p:cNvSpPr txBox="1"/>
          <p:nvPr/>
        </p:nvSpPr>
        <p:spPr>
          <a:xfrm>
            <a:off x="5410200" y="2286000"/>
            <a:ext cx="3352800" cy="3647152"/>
          </a:xfrm>
          <a:prstGeom prst="rect">
            <a:avLst/>
          </a:prstGeom>
          <a:noFill/>
        </p:spPr>
        <p:txBody>
          <a:bodyPr wrap="square" rtlCol="0">
            <a:spAutoFit/>
          </a:bodyPr>
          <a:lstStyle/>
          <a:p>
            <a:pPr defTabSz="914378">
              <a:spcAft>
                <a:spcPts val="600"/>
              </a:spcAft>
            </a:pPr>
            <a:r>
              <a:rPr lang="en-US" sz="2000" b="1" kern="0" dirty="0">
                <a:solidFill>
                  <a:srgbClr val="69ACC9">
                    <a:lumMod val="50000"/>
                  </a:srgbClr>
                </a:solidFill>
                <a:latin typeface="Calibri"/>
              </a:rPr>
              <a:t>Topics range from:</a:t>
            </a:r>
          </a:p>
          <a:p>
            <a:pPr marL="460364" lvl="1" indent="-230183" defTabSz="914378">
              <a:spcAft>
                <a:spcPts val="600"/>
              </a:spcAft>
              <a:buFont typeface="Arial" panose="020B0604020202020204" pitchFamily="34" charset="0"/>
              <a:buChar char="•"/>
            </a:pPr>
            <a:r>
              <a:rPr lang="en-US" sz="1700" b="1" kern="0" dirty="0">
                <a:solidFill>
                  <a:srgbClr val="69ACC9">
                    <a:lumMod val="50000"/>
                  </a:srgbClr>
                </a:solidFill>
                <a:latin typeface="Calibri"/>
              </a:rPr>
              <a:t>Communicating infrastructure needs to the public</a:t>
            </a:r>
          </a:p>
          <a:p>
            <a:pPr marL="460364" lvl="1" indent="-230183" defTabSz="914378">
              <a:spcAft>
                <a:spcPts val="600"/>
              </a:spcAft>
              <a:buFont typeface="Arial" panose="020B0604020202020204" pitchFamily="34" charset="0"/>
              <a:buChar char="•"/>
            </a:pPr>
            <a:r>
              <a:rPr lang="en-US" sz="1700" b="1" kern="0" dirty="0">
                <a:solidFill>
                  <a:srgbClr val="69ACC9">
                    <a:lumMod val="50000"/>
                  </a:srgbClr>
                </a:solidFill>
                <a:latin typeface="Calibri"/>
              </a:rPr>
              <a:t>Strategically using the SRF</a:t>
            </a:r>
          </a:p>
          <a:p>
            <a:pPr marL="460364" lvl="1" indent="-230183" defTabSz="914378">
              <a:spcAft>
                <a:spcPts val="600"/>
              </a:spcAft>
              <a:buFont typeface="Arial" panose="020B0604020202020204" pitchFamily="34" charset="0"/>
              <a:buChar char="•"/>
            </a:pPr>
            <a:r>
              <a:rPr lang="en-US" sz="1700" b="1" kern="0" dirty="0">
                <a:solidFill>
                  <a:srgbClr val="69ACC9">
                    <a:lumMod val="50000"/>
                  </a:srgbClr>
                </a:solidFill>
                <a:latin typeface="Calibri"/>
              </a:rPr>
              <a:t>Setting sustainable rates</a:t>
            </a:r>
          </a:p>
          <a:p>
            <a:pPr marL="460364" lvl="1" indent="-230183" defTabSz="914378">
              <a:spcAft>
                <a:spcPts val="600"/>
              </a:spcAft>
              <a:buFont typeface="Arial" panose="020B0604020202020204" pitchFamily="34" charset="0"/>
              <a:buChar char="•"/>
            </a:pPr>
            <a:r>
              <a:rPr lang="en-US" sz="1700" b="1" kern="0" dirty="0">
                <a:solidFill>
                  <a:srgbClr val="69ACC9">
                    <a:lumMod val="50000"/>
                  </a:srgbClr>
                </a:solidFill>
                <a:latin typeface="Calibri"/>
              </a:rPr>
              <a:t>Incorporating asset management for preplanning</a:t>
            </a:r>
          </a:p>
          <a:p>
            <a:pPr marL="460364" lvl="1" indent="-230183" defTabSz="914378">
              <a:spcAft>
                <a:spcPts val="600"/>
              </a:spcAft>
              <a:buFont typeface="Arial" panose="020B0604020202020204" pitchFamily="34" charset="0"/>
              <a:buChar char="•"/>
            </a:pPr>
            <a:r>
              <a:rPr lang="en-US" sz="1700" b="1" kern="0" dirty="0">
                <a:solidFill>
                  <a:srgbClr val="69ACC9">
                    <a:lumMod val="50000"/>
                  </a:srgbClr>
                </a:solidFill>
                <a:latin typeface="Calibri"/>
              </a:rPr>
              <a:t>Disaster funding</a:t>
            </a:r>
          </a:p>
          <a:p>
            <a:pPr marL="460364" lvl="1" indent="-230183" defTabSz="914378">
              <a:spcAft>
                <a:spcPts val="600"/>
              </a:spcAft>
              <a:buFont typeface="Arial" panose="020B0604020202020204" pitchFamily="34" charset="0"/>
              <a:buChar char="•"/>
            </a:pPr>
            <a:r>
              <a:rPr lang="en-US" sz="1700" b="1" kern="0" dirty="0">
                <a:solidFill>
                  <a:srgbClr val="69ACC9">
                    <a:lumMod val="50000"/>
                  </a:srgbClr>
                </a:solidFill>
                <a:latin typeface="Calibri"/>
              </a:rPr>
              <a:t>Stormwater financing</a:t>
            </a:r>
          </a:p>
          <a:p>
            <a:pPr marL="460364" lvl="1" indent="-230183" defTabSz="914378">
              <a:spcAft>
                <a:spcPts val="600"/>
              </a:spcAft>
              <a:buFont typeface="Arial" panose="020B0604020202020204" pitchFamily="34" charset="0"/>
              <a:buChar char="•"/>
            </a:pPr>
            <a:r>
              <a:rPr lang="en-US" sz="1700" b="1" kern="0" dirty="0">
                <a:solidFill>
                  <a:srgbClr val="69ACC9">
                    <a:lumMod val="50000"/>
                  </a:srgbClr>
                </a:solidFill>
                <a:latin typeface="Calibri"/>
              </a:rPr>
              <a:t>Utility partnerships</a:t>
            </a:r>
          </a:p>
          <a:p>
            <a:pPr defTabSz="914378"/>
            <a:endParaRPr lang="en-US" kern="0" dirty="0">
              <a:solidFill>
                <a:sysClr val="windowText" lastClr="000000"/>
              </a:solidFill>
              <a:latin typeface="Calibri"/>
            </a:endParaRPr>
          </a:p>
        </p:txBody>
      </p:sp>
    </p:spTree>
    <p:extLst>
      <p:ext uri="{BB962C8B-B14F-4D97-AF65-F5344CB8AC3E}">
        <p14:creationId xmlns:p14="http://schemas.microsoft.com/office/powerpoint/2010/main" val="570486259"/>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16424"/>
            <a:ext cx="6092327" cy="4584326"/>
          </a:xfrm>
          <a:prstGeom prst="rect">
            <a:avLst/>
          </a:prstGeom>
          <a:ln>
            <a:solidFill>
              <a:srgbClr val="003366"/>
            </a:solidFill>
          </a:ln>
        </p:spPr>
      </p:pic>
      <p:sp>
        <p:nvSpPr>
          <p:cNvPr id="3" name="Content Placeholder 2"/>
          <p:cNvSpPr>
            <a:spLocks noGrp="1"/>
          </p:cNvSpPr>
          <p:nvPr>
            <p:ph idx="1"/>
          </p:nvPr>
        </p:nvSpPr>
        <p:spPr>
          <a:xfrm>
            <a:off x="6185648" y="2250142"/>
            <a:ext cx="2929778" cy="3998260"/>
          </a:xfrm>
        </p:spPr>
        <p:txBody>
          <a:bodyPr>
            <a:normAutofit fontScale="62500" lnSpcReduction="20000"/>
          </a:bodyPr>
          <a:lstStyle/>
          <a:p>
            <a:pPr marL="0" indent="0" algn="ctr">
              <a:lnSpc>
                <a:spcPct val="120000"/>
              </a:lnSpc>
              <a:spcBef>
                <a:spcPts val="450"/>
              </a:spcBef>
              <a:spcAft>
                <a:spcPts val="450"/>
              </a:spcAft>
              <a:buNone/>
            </a:pPr>
            <a:r>
              <a:rPr lang="en-US" sz="3000" b="1" i="1" dirty="0">
                <a:solidFill>
                  <a:schemeClr val="tx2"/>
                </a:solidFill>
              </a:rPr>
              <a:t>Community Assistance for Resiliency and Excellence (WaterCARE) </a:t>
            </a:r>
          </a:p>
          <a:p>
            <a:pPr>
              <a:spcBef>
                <a:spcPts val="450"/>
              </a:spcBef>
            </a:pPr>
            <a:r>
              <a:rPr lang="en-US" sz="2325" dirty="0"/>
              <a:t>Providing </a:t>
            </a:r>
            <a:r>
              <a:rPr lang="en-US" sz="2325" b="1" dirty="0"/>
              <a:t>mid-sized communities </a:t>
            </a:r>
            <a:r>
              <a:rPr lang="en-US" sz="2325" dirty="0"/>
              <a:t>with drinking water and wastewater predevelopment services</a:t>
            </a:r>
          </a:p>
          <a:p>
            <a:pPr>
              <a:spcBef>
                <a:spcPts val="900"/>
              </a:spcBef>
            </a:pPr>
            <a:r>
              <a:rPr lang="en-US" sz="2325" dirty="0"/>
              <a:t>Receiving </a:t>
            </a:r>
            <a:r>
              <a:rPr lang="en-US" sz="2325" b="1" dirty="0"/>
              <a:t>financial and technical guidance </a:t>
            </a:r>
            <a:r>
              <a:rPr lang="en-US" sz="2325" dirty="0"/>
              <a:t>for supporting community investment in water infrastructure </a:t>
            </a:r>
          </a:p>
          <a:p>
            <a:pPr marL="171450" lvl="1">
              <a:spcBef>
                <a:spcPts val="900"/>
              </a:spcBef>
            </a:pPr>
            <a:r>
              <a:rPr lang="en-US" sz="2325" dirty="0"/>
              <a:t>Community characteristics: </a:t>
            </a:r>
          </a:p>
          <a:p>
            <a:pPr marL="557213" lvl="2" indent="-257175">
              <a:spcBef>
                <a:spcPts val="450"/>
              </a:spcBef>
            </a:pPr>
            <a:r>
              <a:rPr lang="en-US" sz="2025" dirty="0"/>
              <a:t>Mid-sized (population less than 100,000), </a:t>
            </a:r>
          </a:p>
          <a:p>
            <a:pPr marL="557213" lvl="2" indent="-257175">
              <a:spcBef>
                <a:spcPts val="450"/>
              </a:spcBef>
            </a:pPr>
            <a:r>
              <a:rPr lang="en-US" sz="2025" dirty="0"/>
              <a:t>Acute or chronic problem with an immediate public health need, </a:t>
            </a:r>
          </a:p>
          <a:p>
            <a:pPr marL="557213" lvl="2" indent="-257175">
              <a:spcBef>
                <a:spcPts val="450"/>
              </a:spcBef>
            </a:pPr>
            <a:r>
              <a:rPr lang="en-US" sz="2025" dirty="0"/>
              <a:t>MHI considerations, and/or </a:t>
            </a:r>
          </a:p>
          <a:p>
            <a:pPr marL="557213" lvl="2" indent="-257175">
              <a:spcBef>
                <a:spcPts val="450"/>
              </a:spcBef>
            </a:pPr>
            <a:r>
              <a:rPr lang="en-US" sz="2025" dirty="0"/>
              <a:t>Readiness to proceed.</a:t>
            </a:r>
          </a:p>
          <a:p>
            <a:endParaRPr lang="en-US" dirty="0"/>
          </a:p>
        </p:txBody>
      </p:sp>
      <p:sp>
        <p:nvSpPr>
          <p:cNvPr id="5" name="Title 1"/>
          <p:cNvSpPr>
            <a:spLocks noGrp="1"/>
          </p:cNvSpPr>
          <p:nvPr>
            <p:ph type="title"/>
          </p:nvPr>
        </p:nvSpPr>
        <p:spPr>
          <a:xfrm>
            <a:off x="6092327" y="1013012"/>
            <a:ext cx="3023098" cy="994172"/>
          </a:xfrm>
        </p:spPr>
        <p:txBody>
          <a:bodyPr>
            <a:normAutofit fontScale="90000"/>
          </a:bodyPr>
          <a:lstStyle/>
          <a:p>
            <a:pPr algn="ctr"/>
            <a:r>
              <a:rPr lang="en-US" b="1" dirty="0">
                <a:solidFill>
                  <a:schemeClr val="tx2"/>
                </a:solidFill>
              </a:rPr>
              <a:t>WaterCARE Communities</a:t>
            </a:r>
            <a:r>
              <a:rPr lang="en-US" sz="3975" b="1" dirty="0">
                <a:solidFill>
                  <a:schemeClr val="tx2"/>
                </a:solidFill>
              </a:rPr>
              <a:t/>
            </a:r>
            <a:br>
              <a:rPr lang="en-US" sz="3975" b="1" dirty="0">
                <a:solidFill>
                  <a:schemeClr val="tx2"/>
                </a:solidFill>
              </a:rPr>
            </a:br>
            <a:r>
              <a:rPr lang="en-US" sz="1800" b="1" dirty="0">
                <a:solidFill>
                  <a:schemeClr val="tx2"/>
                </a:solidFill>
              </a:rPr>
              <a:t>Predevelopment Technical Assistance Program</a:t>
            </a:r>
            <a:r>
              <a:rPr lang="en-US" sz="1650" dirty="0"/>
              <a:t/>
            </a:r>
            <a:br>
              <a:rPr lang="en-US" sz="1650" dirty="0"/>
            </a:br>
            <a:endParaRPr lang="en-US" sz="1650" dirty="0"/>
          </a:p>
        </p:txBody>
      </p:sp>
    </p:spTree>
    <p:extLst>
      <p:ext uri="{BB962C8B-B14F-4D97-AF65-F5344CB8AC3E}">
        <p14:creationId xmlns:p14="http://schemas.microsoft.com/office/powerpoint/2010/main" val="40484298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7674"/>
            <a:ext cx="9144000" cy="994172"/>
          </a:xfrm>
        </p:spPr>
        <p:txBody>
          <a:bodyPr>
            <a:normAutofit/>
          </a:bodyPr>
          <a:lstStyle/>
          <a:p>
            <a:pPr algn="ctr"/>
            <a:r>
              <a:rPr lang="en-US" sz="3000" b="1" dirty="0">
                <a:solidFill>
                  <a:srgbClr val="003366"/>
                </a:solidFill>
                <a:latin typeface="Garamond" panose="02020404030301010803" pitchFamily="18" charset="0"/>
              </a:rPr>
              <a:t>US EPA Environmental Financial Advisory Board (EFAB)</a:t>
            </a:r>
          </a:p>
        </p:txBody>
      </p:sp>
      <p:sp>
        <p:nvSpPr>
          <p:cNvPr id="5" name="Content Placeholder 4"/>
          <p:cNvSpPr>
            <a:spLocks noGrp="1"/>
          </p:cNvSpPr>
          <p:nvPr>
            <p:ph idx="1"/>
          </p:nvPr>
        </p:nvSpPr>
        <p:spPr>
          <a:xfrm>
            <a:off x="728530" y="2135850"/>
            <a:ext cx="4772025" cy="3966473"/>
          </a:xfrm>
        </p:spPr>
        <p:txBody>
          <a:bodyPr>
            <a:normAutofit lnSpcReduction="10000"/>
          </a:bodyPr>
          <a:lstStyle/>
          <a:p>
            <a:pPr>
              <a:spcBef>
                <a:spcPts val="1200"/>
              </a:spcBef>
            </a:pPr>
            <a:r>
              <a:rPr lang="en-US" sz="1800" dirty="0">
                <a:ea typeface="Tahoma" panose="020B0604030504040204" pitchFamily="34" charset="0"/>
                <a:cs typeface="Tahoma" panose="020B0604030504040204" pitchFamily="34" charset="0"/>
              </a:rPr>
              <a:t>A Federal Advisory Committee (governed under “FACA”)</a:t>
            </a:r>
          </a:p>
          <a:p>
            <a:pPr>
              <a:spcBef>
                <a:spcPts val="1200"/>
              </a:spcBef>
            </a:pPr>
            <a:r>
              <a:rPr lang="en-US" sz="1800" dirty="0">
                <a:ea typeface="Tahoma" panose="020B0604030504040204" pitchFamily="34" charset="0"/>
                <a:cs typeface="Tahoma" panose="020B0604030504040204" pitchFamily="34" charset="0"/>
              </a:rPr>
              <a:t>Operates with about 30 board members representing a cross section of government, tribes, industry, not-for-profit and educational institutions </a:t>
            </a:r>
          </a:p>
          <a:p>
            <a:pPr>
              <a:spcBef>
                <a:spcPts val="1200"/>
              </a:spcBef>
            </a:pPr>
            <a:r>
              <a:rPr lang="en-US" sz="1800" dirty="0">
                <a:ea typeface="Tahoma" panose="020B0604030504040204" pitchFamily="34" charset="0"/>
                <a:cs typeface="Tahoma" panose="020B0604030504040204" pitchFamily="34" charset="0"/>
              </a:rPr>
              <a:t>Post SRF enactment, EFAB was created to assist EPA build financial expertise.   Has been active since early 90s</a:t>
            </a:r>
          </a:p>
          <a:p>
            <a:pPr>
              <a:spcBef>
                <a:spcPts val="1200"/>
              </a:spcBef>
            </a:pPr>
            <a:r>
              <a:rPr lang="en-US" sz="1800" dirty="0">
                <a:ea typeface="Tahoma" panose="020B0604030504040204" pitchFamily="34" charset="0"/>
                <a:cs typeface="Tahoma" panose="020B0604030504040204" pitchFamily="34" charset="0"/>
              </a:rPr>
              <a:t>Holds public meetings twice a year:  Next meeting is in Washington, DC in late winter/early spring</a:t>
            </a:r>
          </a:p>
          <a:p>
            <a:pPr>
              <a:spcBef>
                <a:spcPts val="1200"/>
              </a:spcBef>
            </a:pPr>
            <a:endParaRPr lang="en-US" sz="1800" dirty="0">
              <a:ea typeface="Tahoma" panose="020B0604030504040204" pitchFamily="34" charset="0"/>
              <a:cs typeface="Tahoma" panose="020B0604030504040204" pitchFamily="34" charset="0"/>
            </a:endParaRPr>
          </a:p>
          <a:p>
            <a:pPr marL="0" indent="0">
              <a:spcBef>
                <a:spcPts val="1200"/>
              </a:spcBef>
              <a:buNone/>
            </a:pPr>
            <a:r>
              <a:rPr lang="en-US" sz="1800" dirty="0">
                <a:ea typeface="Tahoma" panose="020B0604030504040204" pitchFamily="34" charset="0"/>
                <a:cs typeface="Tahoma" panose="020B0604030504040204" pitchFamily="34" charset="0"/>
              </a:rPr>
              <a:t>	</a:t>
            </a:r>
            <a:r>
              <a:rPr lang="en-US" sz="1800" dirty="0">
                <a:solidFill>
                  <a:srgbClr val="003366"/>
                </a:solidFill>
                <a:ea typeface="Tahoma" panose="020B0604030504040204" pitchFamily="34" charset="0"/>
                <a:cs typeface="Tahoma" panose="020B0604030504040204" pitchFamily="34" charset="0"/>
              </a:rPr>
              <a:t>www.epa.gov/efab/envirofinance</a:t>
            </a:r>
          </a:p>
          <a:p>
            <a:pPr marL="0" indent="0">
              <a:spcBef>
                <a:spcPts val="1200"/>
              </a:spcBef>
              <a:buNone/>
            </a:pPr>
            <a:endParaRPr lang="en-US" sz="1650" dirty="0">
              <a:ea typeface="Tahoma" panose="020B0604030504040204" pitchFamily="34" charset="0"/>
              <a:cs typeface="Tahoma" panose="020B0604030504040204" pitchFamily="34" charset="0"/>
            </a:endParaRPr>
          </a:p>
          <a:p>
            <a:pPr lvl="1">
              <a:spcBef>
                <a:spcPts val="1200"/>
              </a:spcBef>
            </a:pPr>
            <a:endParaRPr lang="en-US" sz="1350" dirty="0"/>
          </a:p>
          <a:p>
            <a:pPr lvl="1">
              <a:spcBef>
                <a:spcPts val="1200"/>
              </a:spcBef>
            </a:pPr>
            <a:endParaRPr lang="en-US" sz="1350" dirty="0"/>
          </a:p>
          <a:p>
            <a:pPr lvl="1">
              <a:spcBef>
                <a:spcPts val="1200"/>
              </a:spcBef>
            </a:pPr>
            <a:endParaRPr lang="en-US" sz="1350" dirty="0"/>
          </a:p>
          <a:p>
            <a:pPr>
              <a:spcBef>
                <a:spcPts val="1200"/>
              </a:spcBef>
            </a:pPr>
            <a:endParaRPr lang="en-US" sz="1650" dirty="0">
              <a:ea typeface="Tahoma" panose="020B0604030504040204" pitchFamily="34" charset="0"/>
              <a:cs typeface="Tahoma" panose="020B0604030504040204" pitchFamily="34" charset="0"/>
            </a:endParaRPr>
          </a:p>
          <a:p>
            <a:pPr lvl="1"/>
            <a:endParaRPr lang="en-US" b="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a:p>
        </p:txBody>
      </p:sp>
      <p:sp>
        <p:nvSpPr>
          <p:cNvPr id="3" name="TextBox 2"/>
          <p:cNvSpPr txBox="1"/>
          <p:nvPr/>
        </p:nvSpPr>
        <p:spPr>
          <a:xfrm>
            <a:off x="5848656" y="2135850"/>
            <a:ext cx="3046760" cy="4078039"/>
          </a:xfrm>
          <a:prstGeom prst="rect">
            <a:avLst/>
          </a:prstGeom>
          <a:noFill/>
        </p:spPr>
        <p:txBody>
          <a:bodyPr wrap="square" rtlCol="0">
            <a:spAutoFit/>
          </a:bodyPr>
          <a:lstStyle/>
          <a:p>
            <a:pPr algn="ctr" defTabSz="685800">
              <a:spcAft>
                <a:spcPts val="600"/>
              </a:spcAft>
            </a:pPr>
            <a:r>
              <a:rPr lang="en-US" b="1" dirty="0">
                <a:solidFill>
                  <a:srgbClr val="003366"/>
                </a:solidFill>
                <a:latin typeface="Calibri" panose="020F0502020204030204"/>
              </a:rPr>
              <a:t>Recent Recommendations:</a:t>
            </a:r>
          </a:p>
          <a:p>
            <a:pPr marL="460352" lvl="1" indent="-230177" defTabSz="685800">
              <a:spcAft>
                <a:spcPts val="600"/>
              </a:spcAft>
              <a:buFont typeface="Arial" panose="020B0604020202020204" pitchFamily="34" charset="0"/>
              <a:buChar char="•"/>
            </a:pPr>
            <a:r>
              <a:rPr lang="en-US" b="1" dirty="0">
                <a:solidFill>
                  <a:srgbClr val="003366"/>
                </a:solidFill>
                <a:latin typeface="Calibri" panose="020F0502020204030204"/>
              </a:rPr>
              <a:t>Household Affordability Challenges in the Water Sector</a:t>
            </a:r>
          </a:p>
          <a:p>
            <a:pPr marL="460352" lvl="1" indent="-230177" defTabSz="685800">
              <a:spcAft>
                <a:spcPts val="600"/>
              </a:spcAft>
              <a:buFont typeface="Arial" panose="020B0604020202020204" pitchFamily="34" charset="0"/>
              <a:buChar char="•"/>
            </a:pPr>
            <a:r>
              <a:rPr lang="en-US" b="1" dirty="0">
                <a:solidFill>
                  <a:srgbClr val="003366"/>
                </a:solidFill>
                <a:latin typeface="Calibri" panose="020F0502020204030204"/>
              </a:rPr>
              <a:t>Financial Capacity Development for Small Water Systems</a:t>
            </a:r>
          </a:p>
          <a:p>
            <a:pPr marL="460352" lvl="1" indent="-230177" defTabSz="685800">
              <a:spcAft>
                <a:spcPts val="600"/>
              </a:spcAft>
              <a:buFont typeface="Arial" panose="020B0604020202020204" pitchFamily="34" charset="0"/>
              <a:buChar char="•"/>
            </a:pPr>
            <a:r>
              <a:rPr lang="en-US" b="1" dirty="0">
                <a:solidFill>
                  <a:srgbClr val="003366"/>
                </a:solidFill>
                <a:latin typeface="Calibri" panose="020F0502020204030204"/>
              </a:rPr>
              <a:t>Financing Pre-development Activities in Communities</a:t>
            </a:r>
          </a:p>
          <a:p>
            <a:pPr marL="460352" lvl="1" indent="-230177" defTabSz="685800">
              <a:spcAft>
                <a:spcPts val="600"/>
              </a:spcAft>
              <a:buFont typeface="Arial" panose="020B0604020202020204" pitchFamily="34" charset="0"/>
              <a:buChar char="•"/>
            </a:pPr>
            <a:r>
              <a:rPr lang="en-US" b="1" dirty="0">
                <a:solidFill>
                  <a:srgbClr val="003366"/>
                </a:solidFill>
                <a:latin typeface="Calibri" panose="020F0502020204030204"/>
              </a:rPr>
              <a:t>Developing Dedicated </a:t>
            </a:r>
            <a:r>
              <a:rPr lang="en-US" b="1" dirty="0" err="1">
                <a:solidFill>
                  <a:srgbClr val="003366"/>
                </a:solidFill>
                <a:latin typeface="Calibri" panose="020F0502020204030204"/>
              </a:rPr>
              <a:t>Stormwater</a:t>
            </a:r>
            <a:r>
              <a:rPr lang="en-US" b="1" dirty="0">
                <a:solidFill>
                  <a:srgbClr val="003366"/>
                </a:solidFill>
                <a:latin typeface="Calibri" panose="020F0502020204030204"/>
              </a:rPr>
              <a:t> Revenues</a:t>
            </a:r>
          </a:p>
          <a:p>
            <a:pPr defTabSz="685800"/>
            <a:endParaRPr lang="en-US" dirty="0">
              <a:solidFill>
                <a:prstClr val="black"/>
              </a:solidFill>
              <a:latin typeface="Calibri" panose="020F0502020204030204"/>
            </a:endParaRPr>
          </a:p>
        </p:txBody>
      </p:sp>
      <p:sp>
        <p:nvSpPr>
          <p:cNvPr id="4" name="Slide Number Placeholder 3"/>
          <p:cNvSpPr>
            <a:spLocks noGrp="1"/>
          </p:cNvSpPr>
          <p:nvPr>
            <p:ph type="sldNum" sz="quarter" idx="12"/>
          </p:nvPr>
        </p:nvSpPr>
        <p:spPr/>
        <p:txBody>
          <a:bodyPr/>
          <a:lstStyle/>
          <a:p>
            <a:pPr defTabSz="685800"/>
            <a:fld id="{203735C9-73DF-48C7-A34F-BCC37B9DFA3D}" type="slidenum">
              <a:rPr lang="en-US">
                <a:solidFill>
                  <a:prstClr val="black">
                    <a:tint val="75000"/>
                  </a:prstClr>
                </a:solidFill>
                <a:latin typeface="Calibri" panose="020F0502020204030204"/>
              </a:rPr>
              <a:pPr defTabSz="685800"/>
              <a:t>52</a:t>
            </a:fld>
            <a:endParaRPr lang="en-US">
              <a:solidFill>
                <a:prstClr val="black">
                  <a:tint val="75000"/>
                </a:prstClr>
              </a:solidFill>
              <a:latin typeface="Calibri" panose="020F0502020204030204"/>
            </a:endParaRPr>
          </a:p>
        </p:txBody>
      </p:sp>
      <p:cxnSp>
        <p:nvCxnSpPr>
          <p:cNvPr id="8" name="Straight Connector 7"/>
          <p:cNvCxnSpPr/>
          <p:nvPr/>
        </p:nvCxnSpPr>
        <p:spPr>
          <a:xfrm>
            <a:off x="5500554" y="2135850"/>
            <a:ext cx="0" cy="3579151"/>
          </a:xfrm>
          <a:prstGeom prst="line">
            <a:avLst/>
          </a:prstGeom>
          <a:ln>
            <a:solidFill>
              <a:srgbClr val="003366"/>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0" y="6530335"/>
            <a:ext cx="9144000" cy="32766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4308737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384966"/>
            <a:ext cx="8229600" cy="3100095"/>
          </a:xfrm>
        </p:spPr>
        <p:txBody>
          <a:bodyPr anchor="ctr">
            <a:noAutofit/>
          </a:bodyPr>
          <a:lstStyle/>
          <a:p>
            <a:pPr lvl="0"/>
            <a:r>
              <a:rPr lang="en-US" sz="4350" dirty="0">
                <a:solidFill>
                  <a:schemeClr val="bg1"/>
                </a:solidFill>
              </a:rPr>
              <a:t>What’s next?</a:t>
            </a:r>
          </a:p>
        </p:txBody>
      </p:sp>
      <p:sp>
        <p:nvSpPr>
          <p:cNvPr id="4" name="TextBox 3"/>
          <p:cNvSpPr txBox="1"/>
          <p:nvPr/>
        </p:nvSpPr>
        <p:spPr>
          <a:xfrm>
            <a:off x="524435" y="1447800"/>
            <a:ext cx="8095129" cy="584775"/>
          </a:xfrm>
          <a:prstGeom prst="rect">
            <a:avLst/>
          </a:prstGeom>
          <a:noFill/>
        </p:spPr>
        <p:txBody>
          <a:bodyPr wrap="square" rtlCol="0">
            <a:spAutoFit/>
          </a:bodyPr>
          <a:lstStyle/>
          <a:p>
            <a:pPr algn="ctr"/>
            <a:r>
              <a:rPr lang="en-US" sz="3200" b="1" dirty="0">
                <a:solidFill>
                  <a:schemeClr val="bg1"/>
                </a:solidFill>
              </a:rPr>
              <a:t>U.S. Environmental Protection Agency (EPA)</a:t>
            </a:r>
          </a:p>
        </p:txBody>
      </p:sp>
    </p:spTree>
    <p:extLst>
      <p:ext uri="{BB962C8B-B14F-4D97-AF65-F5344CB8AC3E}">
        <p14:creationId xmlns:p14="http://schemas.microsoft.com/office/powerpoint/2010/main" val="14515734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19792" y="428272"/>
            <a:ext cx="9383216" cy="600164"/>
          </a:xfrm>
          <a:prstGeom prst="rect">
            <a:avLst/>
          </a:prstGeom>
          <a:noFill/>
          <a:ln>
            <a:noFill/>
          </a:ln>
        </p:spPr>
        <p:txBody>
          <a:bodyPr wrap="square" rtlCol="0">
            <a:spAutoFit/>
          </a:bodyPr>
          <a:lstStyle/>
          <a:p>
            <a:pPr algn="ctr" defTabSz="685800"/>
            <a:r>
              <a:rPr lang="en-US" sz="3300" b="1" dirty="0">
                <a:solidFill>
                  <a:srgbClr val="003366"/>
                </a:solidFill>
                <a:latin typeface="Garamond" panose="02020404030301010803" pitchFamily="18" charset="0"/>
              </a:rPr>
              <a:t>Water Finance Clearinghouse </a:t>
            </a:r>
            <a:r>
              <a:rPr lang="en-US" sz="2700" b="1" dirty="0">
                <a:solidFill>
                  <a:srgbClr val="003366"/>
                </a:solidFill>
                <a:latin typeface="Garamond" panose="02020404030301010803" pitchFamily="18" charset="0"/>
              </a:rPr>
              <a:t>– Under Development!</a:t>
            </a:r>
            <a:endParaRPr lang="en-US" sz="2700" dirty="0">
              <a:solidFill>
                <a:srgbClr val="003366"/>
              </a:solidFill>
              <a:latin typeface="Garamond" panose="02020404030301010803" pitchFamily="18" charset="0"/>
            </a:endParaRPr>
          </a:p>
        </p:txBody>
      </p:sp>
      <p:cxnSp>
        <p:nvCxnSpPr>
          <p:cNvPr id="24" name="Straight Connector 23"/>
          <p:cNvCxnSpPr/>
          <p:nvPr/>
        </p:nvCxnSpPr>
        <p:spPr>
          <a:xfrm>
            <a:off x="251460" y="1253522"/>
            <a:ext cx="8641080" cy="251"/>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04440" y="4532034"/>
            <a:ext cx="519041" cy="689460"/>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04440" y="2140036"/>
            <a:ext cx="564992" cy="640325"/>
          </a:xfrm>
          <a:prstGeom prst="rect">
            <a:avLst/>
          </a:prstGeom>
        </p:spPr>
      </p:pic>
      <p:pic>
        <p:nvPicPr>
          <p:cNvPr id="36" name="Picture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82267" y="3420685"/>
            <a:ext cx="574328" cy="574328"/>
          </a:xfrm>
          <a:prstGeom prst="rect">
            <a:avLst/>
          </a:prstGeom>
        </p:spPr>
      </p:pic>
      <p:sp>
        <p:nvSpPr>
          <p:cNvPr id="16" name="TextBox 15"/>
          <p:cNvSpPr txBox="1"/>
          <p:nvPr/>
        </p:nvSpPr>
        <p:spPr>
          <a:xfrm>
            <a:off x="6107327" y="1672621"/>
            <a:ext cx="2689790" cy="4116512"/>
          </a:xfrm>
          <a:prstGeom prst="rect">
            <a:avLst/>
          </a:prstGeom>
          <a:noFill/>
        </p:spPr>
        <p:txBody>
          <a:bodyPr wrap="square" rtlCol="0">
            <a:spAutoFit/>
          </a:bodyPr>
          <a:lstStyle/>
          <a:p>
            <a:pPr defTabSz="685800">
              <a:spcAft>
                <a:spcPts val="900"/>
              </a:spcAft>
              <a:buClr>
                <a:srgbClr val="003366"/>
              </a:buClr>
            </a:pPr>
            <a:r>
              <a:rPr lang="en-US" b="1" dirty="0">
                <a:solidFill>
                  <a:prstClr val="black"/>
                </a:solidFill>
                <a:latin typeface="Calibri Light" panose="020F0302020204030204"/>
              </a:rPr>
              <a:t>Key Features: </a:t>
            </a:r>
          </a:p>
          <a:p>
            <a:pPr marL="257175" indent="-257175" defTabSz="685800">
              <a:spcAft>
                <a:spcPts val="900"/>
              </a:spcAft>
              <a:buClr>
                <a:srgbClr val="003366"/>
              </a:buClr>
              <a:buFont typeface="Arial" panose="020B0604020202020204" pitchFamily="34" charset="0"/>
              <a:buChar char="•"/>
            </a:pPr>
            <a:r>
              <a:rPr lang="en-US" sz="1600" dirty="0">
                <a:solidFill>
                  <a:prstClr val="black"/>
                </a:solidFill>
                <a:latin typeface="Calibri Light" panose="020F0302020204030204"/>
              </a:rPr>
              <a:t>2 Databases in 1</a:t>
            </a:r>
          </a:p>
          <a:p>
            <a:pPr marL="600075" lvl="1" indent="-257175" defTabSz="685800">
              <a:spcAft>
                <a:spcPts val="900"/>
              </a:spcAft>
              <a:buClr>
                <a:srgbClr val="003366"/>
              </a:buClr>
              <a:buFont typeface="Arial" panose="020B0604020202020204" pitchFamily="34" charset="0"/>
              <a:buChar char="•"/>
            </a:pPr>
            <a:r>
              <a:rPr lang="en-US" sz="1600" dirty="0">
                <a:solidFill>
                  <a:prstClr val="black"/>
                </a:solidFill>
                <a:latin typeface="Calibri Light" panose="020F0302020204030204"/>
              </a:rPr>
              <a:t>Resources</a:t>
            </a:r>
          </a:p>
          <a:p>
            <a:pPr marL="600075" lvl="1" indent="-257175" defTabSz="685800">
              <a:spcAft>
                <a:spcPts val="900"/>
              </a:spcAft>
              <a:buClr>
                <a:srgbClr val="003366"/>
              </a:buClr>
              <a:buFont typeface="Arial" panose="020B0604020202020204" pitchFamily="34" charset="0"/>
              <a:buChar char="•"/>
            </a:pPr>
            <a:r>
              <a:rPr lang="en-US" sz="1600" dirty="0">
                <a:solidFill>
                  <a:prstClr val="black"/>
                </a:solidFill>
                <a:latin typeface="Calibri Light" panose="020F0302020204030204"/>
              </a:rPr>
              <a:t>Funds</a:t>
            </a:r>
          </a:p>
          <a:p>
            <a:pPr marL="257175" indent="-257175" defTabSz="685800">
              <a:spcAft>
                <a:spcPts val="900"/>
              </a:spcAft>
              <a:buClr>
                <a:srgbClr val="003366"/>
              </a:buClr>
              <a:buFont typeface="Arial" panose="020B0604020202020204" pitchFamily="34" charset="0"/>
              <a:buChar char="•"/>
            </a:pPr>
            <a:r>
              <a:rPr lang="en-US" sz="1600" dirty="0">
                <a:solidFill>
                  <a:prstClr val="black"/>
                </a:solidFill>
                <a:latin typeface="Calibri Light" panose="020F0302020204030204"/>
              </a:rPr>
              <a:t>Multiple Search Options</a:t>
            </a:r>
          </a:p>
          <a:p>
            <a:pPr marL="600075" lvl="1" indent="-257175" defTabSz="685800">
              <a:spcAft>
                <a:spcPts val="900"/>
              </a:spcAft>
              <a:buClr>
                <a:srgbClr val="003366"/>
              </a:buClr>
              <a:buFont typeface="Arial" panose="020B0604020202020204" pitchFamily="34" charset="0"/>
              <a:buChar char="•"/>
            </a:pPr>
            <a:r>
              <a:rPr lang="en-US" sz="1600" dirty="0">
                <a:solidFill>
                  <a:prstClr val="black"/>
                </a:solidFill>
                <a:latin typeface="Calibri Light" panose="020F0302020204030204"/>
              </a:rPr>
              <a:t>Search Resources</a:t>
            </a:r>
          </a:p>
          <a:p>
            <a:pPr marL="600075" lvl="1" indent="-257175" defTabSz="685800">
              <a:spcAft>
                <a:spcPts val="900"/>
              </a:spcAft>
              <a:buClr>
                <a:srgbClr val="003366"/>
              </a:buClr>
              <a:buFont typeface="Arial" panose="020B0604020202020204" pitchFamily="34" charset="0"/>
              <a:buChar char="•"/>
            </a:pPr>
            <a:r>
              <a:rPr lang="en-US" sz="1600" dirty="0">
                <a:solidFill>
                  <a:prstClr val="black"/>
                </a:solidFill>
                <a:latin typeface="Calibri Light" panose="020F0302020204030204"/>
              </a:rPr>
              <a:t>Search Funds</a:t>
            </a:r>
          </a:p>
          <a:p>
            <a:pPr marL="600075" lvl="1" indent="-257175" defTabSz="685800">
              <a:spcAft>
                <a:spcPts val="900"/>
              </a:spcAft>
              <a:buClr>
                <a:srgbClr val="003366"/>
              </a:buClr>
              <a:buFont typeface="Arial" panose="020B0604020202020204" pitchFamily="34" charset="0"/>
              <a:buChar char="•"/>
            </a:pPr>
            <a:r>
              <a:rPr lang="en-US" sz="1600" dirty="0">
                <a:solidFill>
                  <a:prstClr val="black"/>
                </a:solidFill>
                <a:latin typeface="Calibri Light" panose="020F0302020204030204"/>
              </a:rPr>
              <a:t>Map Search</a:t>
            </a:r>
          </a:p>
          <a:p>
            <a:pPr marL="600075" lvl="1" indent="-257175" defTabSz="685800">
              <a:spcAft>
                <a:spcPts val="900"/>
              </a:spcAft>
              <a:buClr>
                <a:srgbClr val="003366"/>
              </a:buClr>
              <a:buFont typeface="Arial" panose="020B0604020202020204" pitchFamily="34" charset="0"/>
              <a:buChar char="•"/>
            </a:pPr>
            <a:r>
              <a:rPr lang="en-US" sz="1600" dirty="0">
                <a:solidFill>
                  <a:prstClr val="black"/>
                </a:solidFill>
                <a:latin typeface="Calibri Light" panose="020F0302020204030204"/>
              </a:rPr>
              <a:t>Quick Search – applies search filters for the user</a:t>
            </a:r>
          </a:p>
          <a:p>
            <a:pPr marL="600075" lvl="1" indent="-257175" defTabSz="685800">
              <a:spcAft>
                <a:spcPts val="900"/>
              </a:spcAft>
              <a:buClr>
                <a:srgbClr val="003366"/>
              </a:buClr>
              <a:buFont typeface="Arial" panose="020B0604020202020204" pitchFamily="34" charset="0"/>
              <a:buChar char="•"/>
            </a:pPr>
            <a:r>
              <a:rPr lang="en-US" sz="1600" dirty="0">
                <a:solidFill>
                  <a:prstClr val="black"/>
                </a:solidFill>
                <a:latin typeface="Calibri Light" panose="020F0302020204030204"/>
              </a:rPr>
              <a:t>Search Bar</a:t>
            </a:r>
          </a:p>
        </p:txBody>
      </p:sp>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54816" y="6189113"/>
            <a:ext cx="1037724" cy="317803"/>
          </a:xfrm>
          <a:prstGeom prst="rect">
            <a:avLst/>
          </a:prstGeom>
        </p:spPr>
      </p:pic>
      <p:pic>
        <p:nvPicPr>
          <p:cNvPr id="2" name="Picture 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56229" y="1658728"/>
            <a:ext cx="5656598" cy="4040521"/>
          </a:xfrm>
          <a:prstGeom prst="rect">
            <a:avLst/>
          </a:prstGeom>
        </p:spPr>
      </p:pic>
    </p:spTree>
    <p:extLst>
      <p:ext uri="{BB962C8B-B14F-4D97-AF65-F5344CB8AC3E}">
        <p14:creationId xmlns:p14="http://schemas.microsoft.com/office/powerpoint/2010/main" val="26509676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a:off x="251276" y="1668760"/>
            <a:ext cx="8641080" cy="251"/>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51277" y="1727716"/>
            <a:ext cx="2813200" cy="4662815"/>
          </a:xfrm>
          <a:prstGeom prst="rect">
            <a:avLst/>
          </a:prstGeom>
          <a:noFill/>
        </p:spPr>
        <p:txBody>
          <a:bodyPr wrap="square" rtlCol="0">
            <a:spAutoFit/>
          </a:bodyPr>
          <a:lstStyle/>
          <a:p>
            <a:pPr defTabSz="685800"/>
            <a:r>
              <a:rPr lang="en-US" sz="1050" b="1" u="sng" dirty="0">
                <a:solidFill>
                  <a:prstClr val="black"/>
                </a:solidFill>
                <a:latin typeface="Calibri Light" panose="020F0302020204030204"/>
              </a:rPr>
              <a:t>Funding Sources</a:t>
            </a:r>
            <a:endParaRPr lang="en-US" sz="1350" dirty="0">
              <a:solidFill>
                <a:prstClr val="black"/>
              </a:solidFill>
              <a:latin typeface="Calibri Light" panose="020F0302020204030204"/>
            </a:endParaRPr>
          </a:p>
          <a:p>
            <a:pPr marL="214313" indent="-214313" defTabSz="685800">
              <a:buFont typeface="Arial" panose="020B0604020202020204" pitchFamily="34" charset="0"/>
              <a:buChar char="•"/>
            </a:pPr>
            <a:r>
              <a:rPr lang="en-US" sz="825" dirty="0">
                <a:solidFill>
                  <a:prstClr val="black"/>
                </a:solidFill>
                <a:latin typeface="Calibri Light" panose="020F0302020204030204"/>
              </a:rPr>
              <a:t>Federal</a:t>
            </a:r>
            <a:endParaRPr lang="en-US" sz="1050" dirty="0">
              <a:solidFill>
                <a:prstClr val="black"/>
              </a:solidFill>
              <a:latin typeface="Calibri Light" panose="020F0302020204030204"/>
            </a:endParaRPr>
          </a:p>
          <a:p>
            <a:pPr marL="557213" lvl="1" indent="-214313" defTabSz="685800">
              <a:buFont typeface="Arial" panose="020B0604020202020204" pitchFamily="34" charset="0"/>
              <a:buChar char="•"/>
            </a:pPr>
            <a:r>
              <a:rPr lang="en-US" sz="825" dirty="0">
                <a:solidFill>
                  <a:prstClr val="black"/>
                </a:solidFill>
                <a:latin typeface="Calibri Light" panose="020F0302020204030204"/>
              </a:rPr>
              <a:t>U.S. Environmental Protection Agency (EPA)</a:t>
            </a:r>
            <a:endParaRPr lang="en-US" sz="1050" dirty="0">
              <a:solidFill>
                <a:prstClr val="black"/>
              </a:solidFill>
              <a:latin typeface="Calibri Light" panose="020F0302020204030204"/>
            </a:endParaRPr>
          </a:p>
          <a:p>
            <a:pPr marL="900113" lvl="2" indent="-214313" defTabSz="685800">
              <a:buFont typeface="Arial" panose="020B0604020202020204" pitchFamily="34" charset="0"/>
              <a:buChar char="•"/>
            </a:pPr>
            <a:r>
              <a:rPr lang="en-US" sz="825" dirty="0">
                <a:solidFill>
                  <a:prstClr val="black"/>
                </a:solidFill>
                <a:latin typeface="Calibri Light" panose="020F0302020204030204"/>
              </a:rPr>
              <a:t>Clean Water State Revolving Fund</a:t>
            </a:r>
            <a:endParaRPr lang="en-US" sz="1050" dirty="0">
              <a:solidFill>
                <a:prstClr val="black"/>
              </a:solidFill>
              <a:latin typeface="Calibri Light" panose="020F0302020204030204"/>
            </a:endParaRPr>
          </a:p>
          <a:p>
            <a:pPr marL="900113" lvl="2" indent="-214313" defTabSz="685800">
              <a:buFont typeface="Arial" panose="020B0604020202020204" pitchFamily="34" charset="0"/>
              <a:buChar char="•"/>
            </a:pPr>
            <a:r>
              <a:rPr lang="en-US" sz="825" dirty="0">
                <a:solidFill>
                  <a:prstClr val="black"/>
                </a:solidFill>
                <a:latin typeface="Calibri Light" panose="020F0302020204030204"/>
              </a:rPr>
              <a:t>Green Project Reserve</a:t>
            </a:r>
            <a:endParaRPr lang="en-US" sz="1050" dirty="0">
              <a:solidFill>
                <a:prstClr val="black"/>
              </a:solidFill>
              <a:latin typeface="Calibri Light" panose="020F0302020204030204"/>
            </a:endParaRPr>
          </a:p>
          <a:p>
            <a:pPr marL="900113" lvl="2" indent="-214313" defTabSz="685800">
              <a:buFont typeface="Arial" panose="020B0604020202020204" pitchFamily="34" charset="0"/>
              <a:buChar char="•"/>
            </a:pPr>
            <a:r>
              <a:rPr lang="en-US" sz="825" dirty="0">
                <a:solidFill>
                  <a:prstClr val="black"/>
                </a:solidFill>
                <a:latin typeface="Calibri Light" panose="020F0302020204030204"/>
              </a:rPr>
              <a:t>Drinking Water State Revolving Fund </a:t>
            </a:r>
            <a:endParaRPr lang="en-US" sz="1050" dirty="0">
              <a:solidFill>
                <a:prstClr val="black"/>
              </a:solidFill>
              <a:latin typeface="Calibri Light" panose="020F0302020204030204"/>
            </a:endParaRPr>
          </a:p>
          <a:p>
            <a:pPr marL="900113" lvl="2" indent="-214313" defTabSz="685800">
              <a:buFont typeface="Arial" panose="020B0604020202020204" pitchFamily="34" charset="0"/>
              <a:buChar char="•"/>
            </a:pPr>
            <a:r>
              <a:rPr lang="en-US" sz="825" dirty="0">
                <a:solidFill>
                  <a:prstClr val="black"/>
                </a:solidFill>
                <a:latin typeface="Calibri Light" panose="020F0302020204030204"/>
              </a:rPr>
              <a:t>Clean Water Act Nonpoint Source Grant Program (319) </a:t>
            </a:r>
            <a:endParaRPr lang="en-US" sz="1050" dirty="0">
              <a:solidFill>
                <a:prstClr val="black"/>
              </a:solidFill>
              <a:latin typeface="Calibri Light" panose="020F0302020204030204"/>
            </a:endParaRPr>
          </a:p>
          <a:p>
            <a:pPr marL="900113" lvl="2" indent="-214313" defTabSz="685800">
              <a:buFont typeface="Arial" panose="020B0604020202020204" pitchFamily="34" charset="0"/>
              <a:buChar char="•"/>
            </a:pPr>
            <a:r>
              <a:rPr lang="en-US" sz="825" dirty="0">
                <a:solidFill>
                  <a:prstClr val="black"/>
                </a:solidFill>
                <a:latin typeface="Calibri Light" panose="020F0302020204030204"/>
              </a:rPr>
              <a:t>Water Infrastructure Finance and Innovation Act (WIFIA)</a:t>
            </a:r>
            <a:endParaRPr lang="en-US" sz="1050" dirty="0">
              <a:solidFill>
                <a:prstClr val="black"/>
              </a:solidFill>
              <a:latin typeface="Calibri Light" panose="020F0302020204030204"/>
            </a:endParaRPr>
          </a:p>
          <a:p>
            <a:pPr marL="557213" lvl="1" indent="-214313" defTabSz="685800">
              <a:buFont typeface="Arial" panose="020B0604020202020204" pitchFamily="34" charset="0"/>
              <a:buChar char="•"/>
            </a:pPr>
            <a:r>
              <a:rPr lang="en-US" sz="825" dirty="0">
                <a:solidFill>
                  <a:prstClr val="black"/>
                </a:solidFill>
                <a:latin typeface="Calibri Light" panose="020F0302020204030204"/>
              </a:rPr>
              <a:t>U.S. Federal Emergency Management Agency (FEMA)</a:t>
            </a:r>
            <a:endParaRPr lang="en-US" sz="1050" dirty="0">
              <a:solidFill>
                <a:prstClr val="black"/>
              </a:solidFill>
              <a:latin typeface="Calibri Light" panose="020F0302020204030204"/>
            </a:endParaRPr>
          </a:p>
          <a:p>
            <a:pPr marL="557213" lvl="1" indent="-214313" defTabSz="685800">
              <a:buFont typeface="Arial" panose="020B0604020202020204" pitchFamily="34" charset="0"/>
              <a:buChar char="•"/>
            </a:pPr>
            <a:r>
              <a:rPr lang="en-US" sz="825" dirty="0">
                <a:solidFill>
                  <a:prstClr val="black"/>
                </a:solidFill>
                <a:latin typeface="Calibri Light" panose="020F0302020204030204"/>
              </a:rPr>
              <a:t>U.S. Department of Agriculture (USDA)</a:t>
            </a:r>
            <a:endParaRPr lang="en-US" sz="1050" dirty="0">
              <a:solidFill>
                <a:prstClr val="black"/>
              </a:solidFill>
              <a:latin typeface="Calibri Light" panose="020F0302020204030204"/>
            </a:endParaRPr>
          </a:p>
          <a:p>
            <a:pPr marL="557213" lvl="1" indent="-214313" defTabSz="685800">
              <a:buFont typeface="Arial" panose="020B0604020202020204" pitchFamily="34" charset="0"/>
              <a:buChar char="•"/>
            </a:pPr>
            <a:r>
              <a:rPr lang="en-US" sz="825" dirty="0">
                <a:solidFill>
                  <a:prstClr val="black"/>
                </a:solidFill>
                <a:latin typeface="Calibri Light" panose="020F0302020204030204"/>
              </a:rPr>
              <a:t>U.S. Department of Housing (HUD)</a:t>
            </a:r>
            <a:endParaRPr lang="en-US" sz="1050" dirty="0">
              <a:solidFill>
                <a:prstClr val="black"/>
              </a:solidFill>
              <a:latin typeface="Calibri Light" panose="020F0302020204030204"/>
            </a:endParaRPr>
          </a:p>
          <a:p>
            <a:pPr marL="557213" lvl="1" indent="-214313" defTabSz="685800">
              <a:buFont typeface="Arial" panose="020B0604020202020204" pitchFamily="34" charset="0"/>
              <a:buChar char="•"/>
            </a:pPr>
            <a:r>
              <a:rPr lang="en-US" sz="825" dirty="0">
                <a:solidFill>
                  <a:prstClr val="black"/>
                </a:solidFill>
                <a:latin typeface="Calibri Light" panose="020F0302020204030204"/>
              </a:rPr>
              <a:t>U.S. Department of Transportation (DOT)</a:t>
            </a:r>
            <a:endParaRPr lang="en-US" sz="1050" dirty="0">
              <a:solidFill>
                <a:prstClr val="black"/>
              </a:solidFill>
              <a:latin typeface="Calibri Light" panose="020F0302020204030204"/>
            </a:endParaRPr>
          </a:p>
          <a:p>
            <a:pPr marL="557213" lvl="1" indent="-214313" defTabSz="685800">
              <a:buFont typeface="Arial" panose="020B0604020202020204" pitchFamily="34" charset="0"/>
              <a:buChar char="•"/>
            </a:pPr>
            <a:r>
              <a:rPr lang="en-US" sz="825" dirty="0">
                <a:solidFill>
                  <a:prstClr val="black"/>
                </a:solidFill>
                <a:latin typeface="Calibri Light" panose="020F0302020204030204"/>
              </a:rPr>
              <a:t>U.S. Department of Energy (DOE)</a:t>
            </a:r>
            <a:endParaRPr lang="en-US" sz="1050" dirty="0">
              <a:solidFill>
                <a:prstClr val="black"/>
              </a:solidFill>
              <a:latin typeface="Calibri Light" panose="020F0302020204030204"/>
            </a:endParaRPr>
          </a:p>
          <a:p>
            <a:pPr marL="557213" lvl="1" indent="-214313" defTabSz="685800">
              <a:buFont typeface="Arial" panose="020B0604020202020204" pitchFamily="34" charset="0"/>
              <a:buChar char="•"/>
            </a:pPr>
            <a:r>
              <a:rPr lang="en-US" sz="825" dirty="0">
                <a:solidFill>
                  <a:prstClr val="black"/>
                </a:solidFill>
                <a:latin typeface="Calibri Light" panose="020F0302020204030204"/>
              </a:rPr>
              <a:t>U.S. Department of the Interior (DOI) </a:t>
            </a:r>
            <a:endParaRPr lang="en-US" sz="1050" dirty="0">
              <a:solidFill>
                <a:prstClr val="black"/>
              </a:solidFill>
              <a:latin typeface="Calibri Light" panose="020F0302020204030204"/>
            </a:endParaRPr>
          </a:p>
          <a:p>
            <a:pPr marL="557213" lvl="1" indent="-214313" defTabSz="685800">
              <a:buFont typeface="Arial" panose="020B0604020202020204" pitchFamily="34" charset="0"/>
              <a:buChar char="•"/>
            </a:pPr>
            <a:r>
              <a:rPr lang="en-US" sz="825" dirty="0">
                <a:solidFill>
                  <a:prstClr val="black"/>
                </a:solidFill>
                <a:latin typeface="Calibri Light" panose="020F0302020204030204"/>
              </a:rPr>
              <a:t>U.S. National Oceanic and Atmospheric Administration (NOAA)</a:t>
            </a:r>
            <a:endParaRPr lang="en-US" sz="1050" dirty="0">
              <a:solidFill>
                <a:prstClr val="black"/>
              </a:solidFill>
              <a:latin typeface="Calibri Light" panose="020F0302020204030204"/>
            </a:endParaRPr>
          </a:p>
          <a:p>
            <a:pPr marL="557213" lvl="1" indent="-214313" defTabSz="685800">
              <a:buFont typeface="Arial" panose="020B0604020202020204" pitchFamily="34" charset="0"/>
              <a:buChar char="•"/>
            </a:pPr>
            <a:r>
              <a:rPr lang="en-US" sz="825" dirty="0">
                <a:solidFill>
                  <a:prstClr val="black"/>
                </a:solidFill>
                <a:latin typeface="Calibri Light" panose="020F0302020204030204"/>
              </a:rPr>
              <a:t>U.S. Army Corps of Engineers (ACOE)</a:t>
            </a:r>
            <a:endParaRPr lang="en-US" sz="1050" dirty="0">
              <a:solidFill>
                <a:prstClr val="black"/>
              </a:solidFill>
              <a:latin typeface="Calibri Light" panose="020F0302020204030204"/>
            </a:endParaRPr>
          </a:p>
          <a:p>
            <a:pPr marL="557213" lvl="1" indent="-214313" defTabSz="685800">
              <a:buFont typeface="Arial" panose="020B0604020202020204" pitchFamily="34" charset="0"/>
              <a:buChar char="•"/>
            </a:pPr>
            <a:r>
              <a:rPr lang="en-US" sz="825" dirty="0">
                <a:solidFill>
                  <a:prstClr val="black"/>
                </a:solidFill>
                <a:latin typeface="Calibri Light" panose="020F0302020204030204"/>
              </a:rPr>
              <a:t>U.S. Department of Homeland Security (DHS)</a:t>
            </a:r>
            <a:endParaRPr lang="en-US" sz="1050" dirty="0">
              <a:solidFill>
                <a:prstClr val="black"/>
              </a:solidFill>
              <a:latin typeface="Calibri Light" panose="020F0302020204030204"/>
            </a:endParaRPr>
          </a:p>
          <a:p>
            <a:pPr marL="557213" lvl="1" indent="-214313" defTabSz="685800">
              <a:buFont typeface="Arial" panose="020B0604020202020204" pitchFamily="34" charset="0"/>
              <a:buChar char="•"/>
            </a:pPr>
            <a:r>
              <a:rPr lang="en-US" sz="825" dirty="0">
                <a:solidFill>
                  <a:prstClr val="black"/>
                </a:solidFill>
                <a:latin typeface="Calibri Light" panose="020F0302020204030204"/>
              </a:rPr>
              <a:t>U.S. Economic Development Administration (EDA)</a:t>
            </a:r>
            <a:endParaRPr lang="en-US" sz="1050" dirty="0">
              <a:solidFill>
                <a:prstClr val="black"/>
              </a:solidFill>
              <a:latin typeface="Calibri Light" panose="020F0302020204030204"/>
            </a:endParaRPr>
          </a:p>
          <a:p>
            <a:pPr marL="557213" lvl="1" indent="-214313" defTabSz="685800">
              <a:buFont typeface="Arial" panose="020B0604020202020204" pitchFamily="34" charset="0"/>
              <a:buChar char="•"/>
            </a:pPr>
            <a:r>
              <a:rPr lang="en-US" sz="825" dirty="0">
                <a:solidFill>
                  <a:prstClr val="black"/>
                </a:solidFill>
                <a:latin typeface="Calibri Light" panose="020F0302020204030204"/>
              </a:rPr>
              <a:t>U.S. Treasury</a:t>
            </a:r>
            <a:endParaRPr lang="en-US" sz="1050" dirty="0">
              <a:solidFill>
                <a:prstClr val="black"/>
              </a:solidFill>
              <a:latin typeface="Calibri Light" panose="020F0302020204030204"/>
            </a:endParaRPr>
          </a:p>
          <a:p>
            <a:pPr marL="557213" lvl="1" indent="-214313" defTabSz="685800">
              <a:buFont typeface="Arial" panose="020B0604020202020204" pitchFamily="34" charset="0"/>
              <a:buChar char="•"/>
            </a:pPr>
            <a:r>
              <a:rPr lang="en-US" sz="825" dirty="0">
                <a:solidFill>
                  <a:prstClr val="black"/>
                </a:solidFill>
                <a:latin typeface="Calibri Light" panose="020F0302020204030204"/>
              </a:rPr>
              <a:t>Coordinated Federal Funding</a:t>
            </a:r>
            <a:endParaRPr lang="en-US" sz="1050" dirty="0">
              <a:solidFill>
                <a:prstClr val="black"/>
              </a:solidFill>
              <a:latin typeface="Calibri Light" panose="020F0302020204030204"/>
            </a:endParaRPr>
          </a:p>
          <a:p>
            <a:pPr marL="214313" indent="-214313" defTabSz="685800">
              <a:buFont typeface="Arial" panose="020B0604020202020204" pitchFamily="34" charset="0"/>
              <a:buChar char="•"/>
            </a:pPr>
            <a:r>
              <a:rPr lang="en-US" sz="825" dirty="0">
                <a:solidFill>
                  <a:prstClr val="black"/>
                </a:solidFill>
                <a:latin typeface="Calibri Light" panose="020F0302020204030204"/>
              </a:rPr>
              <a:t>State</a:t>
            </a:r>
          </a:p>
          <a:p>
            <a:pPr marL="557213" lvl="1" indent="-214313" defTabSz="685800">
              <a:buFont typeface="Arial" panose="020B0604020202020204" pitchFamily="34" charset="0"/>
              <a:buChar char="•"/>
            </a:pPr>
            <a:r>
              <a:rPr lang="en-US" sz="825" dirty="0">
                <a:solidFill>
                  <a:prstClr val="black"/>
                </a:solidFill>
                <a:latin typeface="Calibri Light" panose="020F0302020204030204"/>
              </a:rPr>
              <a:t>(All States will be Listed)</a:t>
            </a:r>
          </a:p>
          <a:p>
            <a:pPr marL="214313" indent="-214313" defTabSz="685800">
              <a:buFont typeface="Arial" panose="020B0604020202020204" pitchFamily="34" charset="0"/>
              <a:buChar char="•"/>
            </a:pPr>
            <a:r>
              <a:rPr lang="en-US" sz="825" dirty="0">
                <a:solidFill>
                  <a:prstClr val="black"/>
                </a:solidFill>
                <a:latin typeface="Calibri Light" panose="020F0302020204030204"/>
              </a:rPr>
              <a:t>Tribes &amp; Territories </a:t>
            </a:r>
          </a:p>
          <a:p>
            <a:pPr marL="214313" indent="-214313" defTabSz="685800">
              <a:buFont typeface="Arial" panose="020B0604020202020204" pitchFamily="34" charset="0"/>
              <a:buChar char="•"/>
            </a:pPr>
            <a:r>
              <a:rPr lang="en-US" sz="825" dirty="0">
                <a:solidFill>
                  <a:prstClr val="black"/>
                </a:solidFill>
                <a:latin typeface="Calibri Light" panose="020F0302020204030204"/>
              </a:rPr>
              <a:t>Local Government</a:t>
            </a:r>
          </a:p>
          <a:p>
            <a:pPr marL="214313" indent="-214313" defTabSz="685800">
              <a:buFont typeface="Arial" panose="020B0604020202020204" pitchFamily="34" charset="0"/>
              <a:buChar char="•"/>
            </a:pPr>
            <a:r>
              <a:rPr lang="en-US" sz="825" dirty="0">
                <a:solidFill>
                  <a:prstClr val="black"/>
                </a:solidFill>
                <a:latin typeface="Calibri Light" panose="020F0302020204030204"/>
              </a:rPr>
              <a:t>Grants &amp; Principal Forgiveness</a:t>
            </a:r>
          </a:p>
          <a:p>
            <a:pPr marL="214313" indent="-214313" defTabSz="685800">
              <a:buFont typeface="Arial" panose="020B0604020202020204" pitchFamily="34" charset="0"/>
              <a:buChar char="•"/>
            </a:pPr>
            <a:r>
              <a:rPr lang="en-US" sz="825" dirty="0">
                <a:solidFill>
                  <a:prstClr val="black"/>
                </a:solidFill>
                <a:latin typeface="Calibri Light" panose="020F0302020204030204"/>
              </a:rPr>
              <a:t>Philanthropic</a:t>
            </a:r>
          </a:p>
          <a:p>
            <a:pPr marL="214313" indent="-214313" defTabSz="685800">
              <a:buFont typeface="Arial" panose="020B0604020202020204" pitchFamily="34" charset="0"/>
              <a:buChar char="•"/>
            </a:pPr>
            <a:r>
              <a:rPr lang="en-US" sz="825" dirty="0">
                <a:solidFill>
                  <a:prstClr val="black"/>
                </a:solidFill>
                <a:latin typeface="Calibri Light" panose="020F0302020204030204"/>
              </a:rPr>
              <a:t>Private Capital</a:t>
            </a:r>
          </a:p>
          <a:p>
            <a:pPr marL="214313" indent="-214313" defTabSz="685800">
              <a:buFont typeface="Arial" panose="020B0604020202020204" pitchFamily="34" charset="0"/>
              <a:buChar char="•"/>
            </a:pPr>
            <a:r>
              <a:rPr lang="en-US" sz="825" dirty="0">
                <a:solidFill>
                  <a:prstClr val="black"/>
                </a:solidFill>
                <a:latin typeface="Calibri Light" panose="020F0302020204030204"/>
              </a:rPr>
              <a:t>Other</a:t>
            </a:r>
          </a:p>
          <a:p>
            <a:pPr marL="214313" indent="-214313" defTabSz="685800">
              <a:buFont typeface="Arial" panose="020B0604020202020204" pitchFamily="34" charset="0"/>
              <a:buChar char="•"/>
            </a:pPr>
            <a:endParaRPr lang="en-US" sz="1050" dirty="0">
              <a:solidFill>
                <a:prstClr val="black"/>
              </a:solidFill>
              <a:latin typeface="Calibri" panose="020F0502020204030204"/>
            </a:endParaRPr>
          </a:p>
          <a:p>
            <a:pPr defTabSz="685800">
              <a:buClr>
                <a:srgbClr val="003366"/>
              </a:buClr>
            </a:pPr>
            <a:endParaRPr lang="en-US" sz="1200" dirty="0">
              <a:solidFill>
                <a:prstClr val="black"/>
              </a:solidFill>
              <a:latin typeface="Calibri Light" panose="020F0302020204030204"/>
            </a:endParaRPr>
          </a:p>
        </p:txBody>
      </p:sp>
      <p:sp>
        <p:nvSpPr>
          <p:cNvPr id="15" name="TextBox 14"/>
          <p:cNvSpPr txBox="1"/>
          <p:nvPr/>
        </p:nvSpPr>
        <p:spPr>
          <a:xfrm>
            <a:off x="251276" y="958832"/>
            <a:ext cx="8740341" cy="600164"/>
          </a:xfrm>
          <a:prstGeom prst="rect">
            <a:avLst/>
          </a:prstGeom>
          <a:noFill/>
          <a:ln>
            <a:noFill/>
          </a:ln>
        </p:spPr>
        <p:txBody>
          <a:bodyPr wrap="square" rtlCol="0">
            <a:spAutoFit/>
          </a:bodyPr>
          <a:lstStyle/>
          <a:p>
            <a:pPr defTabSz="685800"/>
            <a:r>
              <a:rPr lang="en-US" sz="3300" b="1" dirty="0">
                <a:solidFill>
                  <a:srgbClr val="003366"/>
                </a:solidFill>
                <a:latin typeface="Garamond" panose="02020404030301010803" pitchFamily="18" charset="0"/>
              </a:rPr>
              <a:t>Resource Search Filters (Draft)</a:t>
            </a:r>
            <a:endParaRPr lang="en-US" sz="3300" dirty="0">
              <a:solidFill>
                <a:srgbClr val="003366"/>
              </a:solidFill>
              <a:latin typeface="Garamond" panose="02020404030301010803" pitchFamily="18" charset="0"/>
            </a:endParaRPr>
          </a:p>
        </p:txBody>
      </p:sp>
      <p:sp>
        <p:nvSpPr>
          <p:cNvPr id="8" name="TextBox 7"/>
          <p:cNvSpPr txBox="1"/>
          <p:nvPr/>
        </p:nvSpPr>
        <p:spPr>
          <a:xfrm>
            <a:off x="3132439" y="1727716"/>
            <a:ext cx="2001794" cy="4224233"/>
          </a:xfrm>
          <a:prstGeom prst="rect">
            <a:avLst/>
          </a:prstGeom>
          <a:noFill/>
        </p:spPr>
        <p:txBody>
          <a:bodyPr wrap="square" rtlCol="0">
            <a:spAutoFit/>
          </a:bodyPr>
          <a:lstStyle/>
          <a:p>
            <a:pPr defTabSz="685800"/>
            <a:r>
              <a:rPr lang="en-US" sz="1050" b="1" u="sng" dirty="0">
                <a:solidFill>
                  <a:prstClr val="black"/>
                </a:solidFill>
                <a:latin typeface="Calibri Light" panose="020F0302020204030204"/>
              </a:rPr>
              <a:t>Sectors</a:t>
            </a:r>
            <a:endParaRPr lang="en-US" sz="1350" dirty="0">
              <a:solidFill>
                <a:prstClr val="black"/>
              </a:solidFill>
              <a:latin typeface="Calibri Light" panose="020F0302020204030204"/>
            </a:endParaRP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Green Infrastructure</a:t>
            </a:r>
            <a:endParaRPr lang="en-US" sz="1050" dirty="0">
              <a:solidFill>
                <a:prstClr val="black"/>
              </a:solidFill>
              <a:latin typeface="Calibri Light" panose="020F0302020204030204"/>
              <a:ea typeface="Calibri" panose="020F0502020204030204" pitchFamily="34" charset="0"/>
              <a:cs typeface="Times New Roman" panose="02020603050405020304" pitchFamily="18" charset="0"/>
            </a:endParaRP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Stormwater</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Drinking Water</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Wastewater</a:t>
            </a:r>
            <a:endParaRPr lang="en-US" sz="1050" dirty="0">
              <a:solidFill>
                <a:prstClr val="black"/>
              </a:solidFill>
              <a:latin typeface="Calibri Light" panose="020F0302020204030204"/>
              <a:ea typeface="Calibri" panose="020F0502020204030204" pitchFamily="34" charset="0"/>
              <a:cs typeface="Times New Roman" panose="02020603050405020304" pitchFamily="18" charset="0"/>
            </a:endParaRP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Groundwater</a:t>
            </a:r>
            <a:endParaRPr lang="en-US" sz="1050" dirty="0">
              <a:solidFill>
                <a:prstClr val="black"/>
              </a:solidFill>
              <a:latin typeface="Calibri Light" panose="020F0302020204030204"/>
              <a:ea typeface="Calibri" panose="020F0502020204030204" pitchFamily="34" charset="0"/>
              <a:cs typeface="Times New Roman" panose="02020603050405020304" pitchFamily="18" charset="0"/>
            </a:endParaRP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Potable Water </a:t>
            </a:r>
            <a:r>
              <a:rPr lang="en-US" sz="825" dirty="0" err="1">
                <a:solidFill>
                  <a:prstClr val="black"/>
                </a:solidFill>
                <a:latin typeface="Calibri Light" panose="020F0302020204030204"/>
                <a:ea typeface="Calibri" panose="020F0502020204030204" pitchFamily="34" charset="0"/>
                <a:cs typeface="Times New Roman" panose="02020603050405020304" pitchFamily="18" charset="0"/>
              </a:rPr>
              <a:t>ReUse</a:t>
            </a: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 </a:t>
            </a:r>
            <a:endParaRPr lang="en-US" sz="1050" dirty="0">
              <a:solidFill>
                <a:prstClr val="black"/>
              </a:solidFill>
              <a:latin typeface="Calibri Light" panose="020F0302020204030204"/>
              <a:ea typeface="Calibri" panose="020F0502020204030204" pitchFamily="34" charset="0"/>
              <a:cs typeface="Times New Roman" panose="02020603050405020304" pitchFamily="18" charset="0"/>
            </a:endParaRP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Greywater</a:t>
            </a:r>
            <a:endParaRPr lang="en-US" sz="1050" dirty="0">
              <a:solidFill>
                <a:prstClr val="black"/>
              </a:solidFill>
              <a:latin typeface="Calibri Light" panose="020F0302020204030204"/>
              <a:ea typeface="Calibri" panose="020F0502020204030204" pitchFamily="34" charset="0"/>
              <a:cs typeface="Times New Roman" panose="02020603050405020304" pitchFamily="18" charset="0"/>
            </a:endParaRP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Combined Sewer System</a:t>
            </a:r>
            <a:endParaRPr lang="en-US" sz="1050" dirty="0">
              <a:solidFill>
                <a:prstClr val="black"/>
              </a:solidFill>
              <a:latin typeface="Calibri Light" panose="020F0302020204030204"/>
              <a:ea typeface="Calibri" panose="020F0502020204030204" pitchFamily="34" charset="0"/>
              <a:cs typeface="Times New Roman" panose="02020603050405020304" pitchFamily="18" charset="0"/>
            </a:endParaRPr>
          </a:p>
          <a:p>
            <a:pPr defTabSz="685800"/>
            <a:endParaRPr lang="en-US" sz="1050" dirty="0">
              <a:solidFill>
                <a:prstClr val="black"/>
              </a:solidFill>
              <a:latin typeface="Calibri" panose="020F0502020204030204"/>
            </a:endParaRPr>
          </a:p>
          <a:p>
            <a:pPr defTabSz="685800"/>
            <a:r>
              <a:rPr lang="en-US" sz="1050" b="1" u="sng" dirty="0">
                <a:solidFill>
                  <a:prstClr val="black"/>
                </a:solidFill>
                <a:latin typeface="Calibri Light" panose="020F0302020204030204"/>
              </a:rPr>
              <a:t>Financing Approaches </a:t>
            </a:r>
            <a:endParaRPr lang="en-US" sz="1350" dirty="0">
              <a:solidFill>
                <a:prstClr val="black"/>
              </a:solidFill>
              <a:latin typeface="Calibri Light" panose="020F0302020204030204"/>
            </a:endParaRP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Drinking Water Rates</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Wastewater Rates</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Stormwater Utilities/Fees</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General Fund</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Municipal Bonds</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Green Bonds</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Property Taxes</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Tax Districts</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Public-Private Partnerships</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Public-Public Partnerships</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Environmental Markets/Trading Programs</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Conservation Financing</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Pay for Performance</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Private Property Incentives</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Voluntary Programs</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Public Property Incentives</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Multi-Use/Multi-benefit Approaches</a:t>
            </a:r>
          </a:p>
          <a:p>
            <a:pPr defTabSz="685800"/>
            <a:endParaRPr lang="en-US" sz="1050" dirty="0">
              <a:solidFill>
                <a:prstClr val="black"/>
              </a:solidFill>
              <a:latin typeface="Calibri" panose="020F0502020204030204"/>
            </a:endParaRPr>
          </a:p>
          <a:p>
            <a:pPr defTabSz="685800">
              <a:buClr>
                <a:srgbClr val="003366"/>
              </a:buClr>
            </a:pPr>
            <a:endParaRPr lang="en-US" sz="1200" dirty="0">
              <a:solidFill>
                <a:prstClr val="black"/>
              </a:solidFill>
              <a:latin typeface="Calibri Light" panose="020F0302020204030204"/>
            </a:endParaRPr>
          </a:p>
        </p:txBody>
      </p:sp>
      <p:sp>
        <p:nvSpPr>
          <p:cNvPr id="9" name="TextBox 8"/>
          <p:cNvSpPr txBox="1"/>
          <p:nvPr/>
        </p:nvSpPr>
        <p:spPr>
          <a:xfrm>
            <a:off x="5202195" y="1725459"/>
            <a:ext cx="2001794" cy="4351191"/>
          </a:xfrm>
          <a:prstGeom prst="rect">
            <a:avLst/>
          </a:prstGeom>
          <a:noFill/>
        </p:spPr>
        <p:txBody>
          <a:bodyPr wrap="square" rtlCol="0">
            <a:spAutoFit/>
          </a:bodyPr>
          <a:lstStyle/>
          <a:p>
            <a:pPr defTabSz="685800"/>
            <a:r>
              <a:rPr lang="en-US" sz="1050" b="1" u="sng" dirty="0">
                <a:solidFill>
                  <a:prstClr val="black"/>
                </a:solidFill>
                <a:latin typeface="Calibri Light" panose="020F0302020204030204"/>
              </a:rPr>
              <a:t>Special Topics</a:t>
            </a:r>
            <a:endParaRPr lang="en-US" sz="1350" dirty="0">
              <a:solidFill>
                <a:prstClr val="black"/>
              </a:solidFill>
              <a:latin typeface="Calibri Light" panose="020F0302020204030204"/>
            </a:endParaRP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Planning and Predevelopment</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Technical Assistance for Financing</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Community Engagement and Marketing</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Costs, stormwater</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Program Costs</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Project Costs</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Maintenance Costs</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Cost Savings &amp; Effectiveness</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Legal Issues/Barriers</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Affordability</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Economic Development</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Economically Distressed Communities </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Triple Bottom Line</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Climate Change &amp; Resiliency</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Financing Flood Protection</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Financing Drought Resiliency</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Disaster Recovery Financing</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Water Efficiency Financing</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Energy Efficiency Financing</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Asset Management</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GIS</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Small Systems </a:t>
            </a:r>
          </a:p>
          <a:p>
            <a:pPr marL="214313" indent="-214313" defTabSz="685800">
              <a:buFont typeface="Arial" panose="020B0604020202020204" pitchFamily="34" charset="0"/>
              <a:buChar char="•"/>
            </a:pPr>
            <a:r>
              <a:rPr lang="en-US" sz="825" dirty="0" err="1">
                <a:solidFill>
                  <a:prstClr val="black"/>
                </a:solidFill>
                <a:latin typeface="Calibri Light" panose="020F0302020204030204"/>
                <a:ea typeface="Calibri" panose="020F0502020204030204" pitchFamily="34" charset="0"/>
                <a:cs typeface="Times New Roman" panose="02020603050405020304" pitchFamily="18" charset="0"/>
              </a:rPr>
              <a:t>Sourcewater</a:t>
            </a:r>
            <a:endParaRPr lang="en-US" sz="825" dirty="0">
              <a:solidFill>
                <a:prstClr val="black"/>
              </a:solidFill>
              <a:latin typeface="Calibri Light" panose="020F0302020204030204"/>
              <a:ea typeface="Calibri" panose="020F0502020204030204" pitchFamily="34" charset="0"/>
              <a:cs typeface="Times New Roman" panose="02020603050405020304" pitchFamily="18" charset="0"/>
            </a:endParaRPr>
          </a:p>
          <a:p>
            <a:pPr defTabSz="685800"/>
            <a:endParaRPr lang="en-US" sz="1050" dirty="0">
              <a:solidFill>
                <a:prstClr val="black"/>
              </a:solidFill>
              <a:latin typeface="Calibri" panose="020F0502020204030204"/>
            </a:endParaRPr>
          </a:p>
          <a:p>
            <a:pPr defTabSz="685800"/>
            <a:r>
              <a:rPr lang="en-US" sz="1050" b="1" u="sng" dirty="0">
                <a:solidFill>
                  <a:prstClr val="black"/>
                </a:solidFill>
                <a:latin typeface="Calibri Light" panose="020F0302020204030204"/>
              </a:rPr>
              <a:t>Scope</a:t>
            </a:r>
            <a:endParaRPr lang="en-US" sz="1350" dirty="0">
              <a:solidFill>
                <a:prstClr val="black"/>
              </a:solidFill>
              <a:latin typeface="Calibri Light" panose="020F0302020204030204"/>
            </a:endParaRPr>
          </a:p>
          <a:p>
            <a:pPr marL="214313" indent="-214313" defTabSz="685800">
              <a:buFont typeface="Arial" panose="020B0604020202020204" pitchFamily="34" charset="0"/>
              <a:buChar char="•"/>
            </a:pPr>
            <a:r>
              <a:rPr lang="pt-BR" sz="825" dirty="0">
                <a:solidFill>
                  <a:prstClr val="black"/>
                </a:solidFill>
                <a:latin typeface="Calibri Light" panose="020F0302020204030204"/>
                <a:ea typeface="Calibri" panose="020F0502020204030204" pitchFamily="34" charset="0"/>
                <a:cs typeface="Times New Roman" panose="02020603050405020304" pitchFamily="18" charset="0"/>
              </a:rPr>
              <a:t>National</a:t>
            </a:r>
          </a:p>
          <a:p>
            <a:pPr marL="214313" indent="-214313" defTabSz="685800">
              <a:buFont typeface="Arial" panose="020B0604020202020204" pitchFamily="34" charset="0"/>
              <a:buChar char="•"/>
            </a:pPr>
            <a:r>
              <a:rPr lang="pt-BR" sz="825" dirty="0">
                <a:solidFill>
                  <a:prstClr val="black"/>
                </a:solidFill>
                <a:latin typeface="Calibri Light" panose="020F0302020204030204"/>
                <a:ea typeface="Calibri" panose="020F0502020204030204" pitchFamily="34" charset="0"/>
                <a:cs typeface="Times New Roman" panose="02020603050405020304" pitchFamily="18" charset="0"/>
              </a:rPr>
              <a:t>Regional </a:t>
            </a:r>
          </a:p>
          <a:p>
            <a:pPr marL="214313" indent="-214313" defTabSz="685800">
              <a:buFont typeface="Arial" panose="020B0604020202020204" pitchFamily="34" charset="0"/>
              <a:buChar char="•"/>
            </a:pPr>
            <a:r>
              <a:rPr lang="pt-BR" sz="825" dirty="0">
                <a:solidFill>
                  <a:prstClr val="black"/>
                </a:solidFill>
                <a:latin typeface="Calibri Light" panose="020F0302020204030204"/>
                <a:ea typeface="Calibri" panose="020F0502020204030204" pitchFamily="34" charset="0"/>
                <a:cs typeface="Times New Roman" panose="02020603050405020304" pitchFamily="18" charset="0"/>
              </a:rPr>
              <a:t>State</a:t>
            </a:r>
          </a:p>
          <a:p>
            <a:pPr defTabSz="685800"/>
            <a:endParaRPr lang="en-US" sz="1050" dirty="0">
              <a:solidFill>
                <a:prstClr val="black"/>
              </a:solidFill>
              <a:latin typeface="Calibri" panose="020F0502020204030204"/>
            </a:endParaRPr>
          </a:p>
          <a:p>
            <a:pPr defTabSz="685800">
              <a:buClr>
                <a:srgbClr val="003366"/>
              </a:buClr>
            </a:pPr>
            <a:endParaRPr lang="en-US" sz="1200" dirty="0">
              <a:solidFill>
                <a:prstClr val="black"/>
              </a:solidFill>
              <a:latin typeface="Calibri Light" panose="020F0302020204030204"/>
            </a:endParaRPr>
          </a:p>
        </p:txBody>
      </p:sp>
      <p:sp>
        <p:nvSpPr>
          <p:cNvPr id="10" name="TextBox 9"/>
          <p:cNvSpPr txBox="1"/>
          <p:nvPr/>
        </p:nvSpPr>
        <p:spPr>
          <a:xfrm>
            <a:off x="7271952" y="1725458"/>
            <a:ext cx="1719665" cy="4639732"/>
          </a:xfrm>
          <a:prstGeom prst="rect">
            <a:avLst/>
          </a:prstGeom>
          <a:noFill/>
        </p:spPr>
        <p:txBody>
          <a:bodyPr wrap="square" rtlCol="0">
            <a:spAutoFit/>
          </a:bodyPr>
          <a:lstStyle/>
          <a:p>
            <a:pPr defTabSz="685800"/>
            <a:r>
              <a:rPr lang="en-US" sz="1050" b="1" u="sng" dirty="0">
                <a:solidFill>
                  <a:prstClr val="black"/>
                </a:solidFill>
                <a:latin typeface="Calibri Light" panose="020F0302020204030204"/>
              </a:rPr>
              <a:t>Resource Type</a:t>
            </a:r>
            <a:endParaRPr lang="en-US" sz="1350" dirty="0">
              <a:solidFill>
                <a:prstClr val="black"/>
              </a:solidFill>
              <a:latin typeface="Calibri Light" panose="020F0302020204030204"/>
            </a:endParaRP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Reports</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Webinar/Video</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Case Study</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Video</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Website</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Trainings</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Guides</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Outreach</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Presentations </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Events</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Feasibility Studies</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Resource List</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Tools</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Other</a:t>
            </a:r>
          </a:p>
          <a:p>
            <a:pPr defTabSz="685800"/>
            <a:endParaRPr lang="en-US" sz="1050" dirty="0">
              <a:solidFill>
                <a:prstClr val="black"/>
              </a:solidFill>
              <a:latin typeface="Calibri" panose="020F0502020204030204"/>
            </a:endParaRPr>
          </a:p>
          <a:p>
            <a:pPr defTabSz="685800"/>
            <a:r>
              <a:rPr lang="en-US" sz="1050" b="1" u="sng" dirty="0">
                <a:solidFill>
                  <a:prstClr val="black"/>
                </a:solidFill>
                <a:latin typeface="Calibri Light" panose="020F0302020204030204"/>
              </a:rPr>
              <a:t>Author</a:t>
            </a:r>
            <a:endParaRPr lang="en-US" sz="1350" dirty="0">
              <a:solidFill>
                <a:prstClr val="black"/>
              </a:solidFill>
              <a:latin typeface="Calibri Light" panose="020F0302020204030204"/>
            </a:endParaRPr>
          </a:p>
          <a:p>
            <a:pPr marL="214313" indent="-214313" defTabSz="685800">
              <a:buFont typeface="Arial" panose="020B0604020202020204" pitchFamily="34" charset="0"/>
              <a:buChar char="•"/>
            </a:pPr>
            <a:r>
              <a:rPr lang="pt-BR" sz="825" dirty="0">
                <a:solidFill>
                  <a:prstClr val="black"/>
                </a:solidFill>
                <a:latin typeface="Calibri Light" panose="020F0302020204030204"/>
                <a:ea typeface="Calibri" panose="020F0502020204030204" pitchFamily="34" charset="0"/>
                <a:cs typeface="Times New Roman" panose="02020603050405020304" pitchFamily="18" charset="0"/>
              </a:rPr>
              <a:t>Federal</a:t>
            </a:r>
          </a:p>
          <a:p>
            <a:pPr marL="214313" indent="-214313" defTabSz="685800">
              <a:buFont typeface="Arial" panose="020B0604020202020204" pitchFamily="34" charset="0"/>
              <a:buChar char="•"/>
            </a:pPr>
            <a:r>
              <a:rPr lang="pt-BR" sz="825" dirty="0">
                <a:solidFill>
                  <a:prstClr val="black"/>
                </a:solidFill>
                <a:latin typeface="Calibri Light" panose="020F0302020204030204"/>
                <a:ea typeface="Calibri" panose="020F0502020204030204" pitchFamily="34" charset="0"/>
                <a:cs typeface="Times New Roman" panose="02020603050405020304" pitchFamily="18" charset="0"/>
              </a:rPr>
              <a:t>State</a:t>
            </a:r>
          </a:p>
          <a:p>
            <a:pPr marL="214313" indent="-214313" defTabSz="685800">
              <a:buFont typeface="Arial" panose="020B0604020202020204" pitchFamily="34" charset="0"/>
              <a:buChar char="•"/>
            </a:pPr>
            <a:r>
              <a:rPr lang="pt-BR" sz="825" dirty="0">
                <a:solidFill>
                  <a:prstClr val="black"/>
                </a:solidFill>
                <a:latin typeface="Calibri Light" panose="020F0302020204030204"/>
                <a:ea typeface="Calibri" panose="020F0502020204030204" pitchFamily="34" charset="0"/>
                <a:cs typeface="Times New Roman" panose="02020603050405020304" pitchFamily="18" charset="0"/>
              </a:rPr>
              <a:t>Environmental Finance Center</a:t>
            </a:r>
          </a:p>
          <a:p>
            <a:pPr marL="214313" indent="-214313" defTabSz="685800">
              <a:buFont typeface="Arial" panose="020B0604020202020204" pitchFamily="34" charset="0"/>
              <a:buChar char="•"/>
            </a:pPr>
            <a:r>
              <a:rPr lang="pt-BR" sz="825" dirty="0">
                <a:solidFill>
                  <a:prstClr val="black"/>
                </a:solidFill>
                <a:latin typeface="Calibri Light" panose="020F0302020204030204"/>
                <a:ea typeface="Calibri" panose="020F0502020204030204" pitchFamily="34" charset="0"/>
                <a:cs typeface="Times New Roman" panose="02020603050405020304" pitchFamily="18" charset="0"/>
              </a:rPr>
              <a:t>EPA Environmental Financial Advisory Board </a:t>
            </a:r>
          </a:p>
          <a:p>
            <a:pPr marL="214313" indent="-214313" defTabSz="685800">
              <a:buFont typeface="Arial" panose="020B0604020202020204" pitchFamily="34" charset="0"/>
              <a:buChar char="•"/>
            </a:pPr>
            <a:r>
              <a:rPr lang="pt-BR" sz="825" dirty="0">
                <a:solidFill>
                  <a:prstClr val="black"/>
                </a:solidFill>
                <a:latin typeface="Calibri Light" panose="020F0302020204030204"/>
                <a:ea typeface="Calibri" panose="020F0502020204030204" pitchFamily="34" charset="0"/>
                <a:cs typeface="Times New Roman" panose="02020603050405020304" pitchFamily="18" charset="0"/>
              </a:rPr>
              <a:t>Local Government</a:t>
            </a:r>
          </a:p>
          <a:p>
            <a:pPr marL="214313" indent="-214313" defTabSz="685800">
              <a:buFont typeface="Arial" panose="020B0604020202020204" pitchFamily="34" charset="0"/>
              <a:buChar char="•"/>
            </a:pPr>
            <a:r>
              <a:rPr lang="pt-BR" sz="825" dirty="0">
                <a:solidFill>
                  <a:prstClr val="black"/>
                </a:solidFill>
                <a:latin typeface="Calibri Light" panose="020F0302020204030204"/>
                <a:ea typeface="Calibri" panose="020F0502020204030204" pitchFamily="34" charset="0"/>
                <a:cs typeface="Times New Roman" panose="02020603050405020304" pitchFamily="18" charset="0"/>
              </a:rPr>
              <a:t>Association</a:t>
            </a:r>
          </a:p>
          <a:p>
            <a:pPr marL="214313" indent="-214313" defTabSz="685800">
              <a:buFont typeface="Arial" panose="020B0604020202020204" pitchFamily="34" charset="0"/>
              <a:buChar char="•"/>
            </a:pPr>
            <a:r>
              <a:rPr lang="pt-BR" sz="825" dirty="0">
                <a:solidFill>
                  <a:prstClr val="black"/>
                </a:solidFill>
                <a:latin typeface="Calibri Light" panose="020F0302020204030204"/>
                <a:ea typeface="Calibri" panose="020F0502020204030204" pitchFamily="34" charset="0"/>
                <a:cs typeface="Times New Roman" panose="02020603050405020304" pitchFamily="18" charset="0"/>
              </a:rPr>
              <a:t>Non-governmental Organization</a:t>
            </a:r>
          </a:p>
          <a:p>
            <a:pPr marL="214313" indent="-214313" defTabSz="685800">
              <a:buFont typeface="Arial" panose="020B0604020202020204" pitchFamily="34" charset="0"/>
              <a:buChar char="•"/>
            </a:pPr>
            <a:r>
              <a:rPr lang="pt-BR" sz="825" dirty="0">
                <a:solidFill>
                  <a:prstClr val="black"/>
                </a:solidFill>
                <a:latin typeface="Calibri Light" panose="020F0302020204030204"/>
                <a:ea typeface="Calibri" panose="020F0502020204030204" pitchFamily="34" charset="0"/>
                <a:cs typeface="Times New Roman" panose="02020603050405020304" pitchFamily="18" charset="0"/>
              </a:rPr>
              <a:t>Educational Institution </a:t>
            </a:r>
          </a:p>
          <a:p>
            <a:pPr marL="214313" indent="-214313" defTabSz="685800">
              <a:buFont typeface="Arial" panose="020B0604020202020204" pitchFamily="34" charset="0"/>
              <a:buChar char="•"/>
            </a:pPr>
            <a:r>
              <a:rPr lang="pt-BR" sz="825" dirty="0">
                <a:solidFill>
                  <a:prstClr val="black"/>
                </a:solidFill>
                <a:latin typeface="Calibri Light" panose="020F0302020204030204"/>
                <a:ea typeface="Calibri" panose="020F0502020204030204" pitchFamily="34" charset="0"/>
                <a:cs typeface="Times New Roman" panose="02020603050405020304" pitchFamily="18" charset="0"/>
              </a:rPr>
              <a:t>Journal</a:t>
            </a:r>
          </a:p>
          <a:p>
            <a:pPr marL="214313" indent="-214313" defTabSz="685800">
              <a:buFont typeface="Arial" panose="020B0604020202020204" pitchFamily="34" charset="0"/>
              <a:buChar char="•"/>
            </a:pPr>
            <a:r>
              <a:rPr lang="pt-BR" sz="825" dirty="0">
                <a:solidFill>
                  <a:prstClr val="black"/>
                </a:solidFill>
                <a:latin typeface="Calibri Light" panose="020F0302020204030204"/>
                <a:ea typeface="Calibri" panose="020F0502020204030204" pitchFamily="34" charset="0"/>
                <a:cs typeface="Times New Roman" panose="02020603050405020304" pitchFamily="18" charset="0"/>
              </a:rPr>
              <a:t>Other</a:t>
            </a:r>
          </a:p>
          <a:p>
            <a:pPr defTabSz="685800"/>
            <a:endParaRPr lang="en-US" sz="1050" dirty="0">
              <a:solidFill>
                <a:prstClr val="black"/>
              </a:solidFill>
              <a:latin typeface="Calibri" panose="020F0502020204030204"/>
            </a:endParaRPr>
          </a:p>
          <a:p>
            <a:pPr defTabSz="685800"/>
            <a:r>
              <a:rPr lang="en-US" sz="1050" b="1" u="sng" dirty="0">
                <a:solidFill>
                  <a:prstClr val="black"/>
                </a:solidFill>
                <a:latin typeface="Calibri Light" panose="020F0302020204030204"/>
              </a:rPr>
              <a:t>Date</a:t>
            </a:r>
            <a:endParaRPr lang="en-US" sz="1350" dirty="0">
              <a:solidFill>
                <a:prstClr val="black"/>
              </a:solidFill>
              <a:latin typeface="Calibri Light" panose="020F0302020204030204"/>
            </a:endParaRPr>
          </a:p>
          <a:p>
            <a:pPr marL="214313" indent="-214313" defTabSz="685800">
              <a:buFont typeface="Arial" panose="020B0604020202020204" pitchFamily="34" charset="0"/>
              <a:buChar char="•"/>
            </a:pPr>
            <a:r>
              <a:rPr lang="pt-BR" sz="825" dirty="0">
                <a:solidFill>
                  <a:prstClr val="black"/>
                </a:solidFill>
                <a:latin typeface="Calibri Light" panose="020F0302020204030204"/>
                <a:ea typeface="Calibri" panose="020F0502020204030204" pitchFamily="34" charset="0"/>
                <a:cs typeface="Times New Roman" panose="02020603050405020304" pitchFamily="18" charset="0"/>
              </a:rPr>
              <a:t>Year</a:t>
            </a:r>
          </a:p>
          <a:p>
            <a:pPr marL="214313" indent="-214313" defTabSz="685800">
              <a:buFont typeface="Arial" panose="020B0604020202020204" pitchFamily="34" charset="0"/>
              <a:buChar char="•"/>
            </a:pPr>
            <a:r>
              <a:rPr lang="pt-BR" sz="825" dirty="0">
                <a:solidFill>
                  <a:prstClr val="black"/>
                </a:solidFill>
                <a:latin typeface="Calibri Light" panose="020F0302020204030204"/>
                <a:ea typeface="Calibri" panose="020F0502020204030204" pitchFamily="34" charset="0"/>
                <a:cs typeface="Times New Roman" panose="02020603050405020304" pitchFamily="18" charset="0"/>
              </a:rPr>
              <a:t>Upload Date</a:t>
            </a:r>
          </a:p>
          <a:p>
            <a:pPr defTabSz="685800">
              <a:buClr>
                <a:srgbClr val="003366"/>
              </a:buClr>
            </a:pPr>
            <a:endParaRPr lang="en-US" sz="1200" dirty="0">
              <a:solidFill>
                <a:prstClr val="black"/>
              </a:solidFill>
              <a:latin typeface="Calibri Light" panose="020F0302020204030204"/>
            </a:endParaRP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54816" y="6189113"/>
            <a:ext cx="1037724" cy="317803"/>
          </a:xfrm>
          <a:prstGeom prst="rect">
            <a:avLst/>
          </a:prstGeom>
        </p:spPr>
      </p:pic>
    </p:spTree>
    <p:extLst>
      <p:ext uri="{BB962C8B-B14F-4D97-AF65-F5344CB8AC3E}">
        <p14:creationId xmlns:p14="http://schemas.microsoft.com/office/powerpoint/2010/main" val="3133669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a:off x="251276" y="1668760"/>
            <a:ext cx="8641080" cy="251"/>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51277" y="1727716"/>
            <a:ext cx="2813200" cy="3774110"/>
          </a:xfrm>
          <a:prstGeom prst="rect">
            <a:avLst/>
          </a:prstGeom>
          <a:noFill/>
        </p:spPr>
        <p:txBody>
          <a:bodyPr wrap="square" rtlCol="0">
            <a:spAutoFit/>
          </a:bodyPr>
          <a:lstStyle/>
          <a:p>
            <a:pPr defTabSz="685800"/>
            <a:r>
              <a:rPr lang="en-US" sz="1050" b="1" u="sng" dirty="0">
                <a:solidFill>
                  <a:prstClr val="black"/>
                </a:solidFill>
                <a:latin typeface="Calibri Light" panose="020F0302020204030204"/>
              </a:rPr>
              <a:t>Funding Sources</a:t>
            </a:r>
            <a:endParaRPr lang="en-US" sz="1350" dirty="0">
              <a:solidFill>
                <a:prstClr val="black"/>
              </a:solidFill>
              <a:latin typeface="Calibri Light" panose="020F0302020204030204"/>
            </a:endParaRPr>
          </a:p>
          <a:p>
            <a:pPr marL="214313" indent="-214313" defTabSz="685800">
              <a:buFont typeface="Arial" panose="020B0604020202020204" pitchFamily="34" charset="0"/>
              <a:buChar char="•"/>
            </a:pPr>
            <a:r>
              <a:rPr lang="en-US" sz="825" dirty="0">
                <a:solidFill>
                  <a:prstClr val="black"/>
                </a:solidFill>
                <a:latin typeface="Calibri Light" panose="020F0302020204030204"/>
              </a:rPr>
              <a:t>Federal</a:t>
            </a:r>
            <a:endParaRPr lang="en-US" sz="1050" dirty="0">
              <a:solidFill>
                <a:prstClr val="black"/>
              </a:solidFill>
              <a:latin typeface="Calibri Light" panose="020F0302020204030204"/>
            </a:endParaRPr>
          </a:p>
          <a:p>
            <a:pPr marL="557213" lvl="1" indent="-214313" defTabSz="685800">
              <a:buFont typeface="Arial" panose="020B0604020202020204" pitchFamily="34" charset="0"/>
              <a:buChar char="•"/>
            </a:pPr>
            <a:r>
              <a:rPr lang="en-US" sz="825" dirty="0">
                <a:solidFill>
                  <a:prstClr val="black"/>
                </a:solidFill>
                <a:latin typeface="Calibri Light" panose="020F0302020204030204"/>
              </a:rPr>
              <a:t>U.S. Environmental Protection Agency (EPA)</a:t>
            </a:r>
            <a:endParaRPr lang="en-US" sz="1050" dirty="0">
              <a:solidFill>
                <a:prstClr val="black"/>
              </a:solidFill>
              <a:latin typeface="Calibri Light" panose="020F0302020204030204"/>
            </a:endParaRPr>
          </a:p>
          <a:p>
            <a:pPr marL="557213" lvl="1" indent="-214313" defTabSz="685800">
              <a:buFont typeface="Arial" panose="020B0604020202020204" pitchFamily="34" charset="0"/>
              <a:buChar char="•"/>
            </a:pPr>
            <a:r>
              <a:rPr lang="en-US" sz="825" dirty="0">
                <a:solidFill>
                  <a:prstClr val="black"/>
                </a:solidFill>
                <a:latin typeface="Calibri Light" panose="020F0302020204030204"/>
              </a:rPr>
              <a:t>U.S. Federal Emergency Management Agency (FEMA)</a:t>
            </a:r>
            <a:endParaRPr lang="en-US" sz="1050" dirty="0">
              <a:solidFill>
                <a:prstClr val="black"/>
              </a:solidFill>
              <a:latin typeface="Calibri Light" panose="020F0302020204030204"/>
            </a:endParaRPr>
          </a:p>
          <a:p>
            <a:pPr marL="557213" lvl="1" indent="-214313" defTabSz="685800">
              <a:buFont typeface="Arial" panose="020B0604020202020204" pitchFamily="34" charset="0"/>
              <a:buChar char="•"/>
            </a:pPr>
            <a:r>
              <a:rPr lang="en-US" sz="825" dirty="0">
                <a:solidFill>
                  <a:prstClr val="black"/>
                </a:solidFill>
                <a:latin typeface="Calibri Light" panose="020F0302020204030204"/>
              </a:rPr>
              <a:t>U.S. Department of Agriculture (USDA)</a:t>
            </a:r>
            <a:endParaRPr lang="en-US" sz="1050" dirty="0">
              <a:solidFill>
                <a:prstClr val="black"/>
              </a:solidFill>
              <a:latin typeface="Calibri Light" panose="020F0302020204030204"/>
            </a:endParaRPr>
          </a:p>
          <a:p>
            <a:pPr marL="557213" lvl="1" indent="-214313" defTabSz="685800">
              <a:buFont typeface="Arial" panose="020B0604020202020204" pitchFamily="34" charset="0"/>
              <a:buChar char="•"/>
            </a:pPr>
            <a:r>
              <a:rPr lang="en-US" sz="825" dirty="0">
                <a:solidFill>
                  <a:prstClr val="black"/>
                </a:solidFill>
                <a:latin typeface="Calibri Light" panose="020F0302020204030204"/>
              </a:rPr>
              <a:t>U.S. Department of Housing (HUD)</a:t>
            </a:r>
            <a:endParaRPr lang="en-US" sz="1050" dirty="0">
              <a:solidFill>
                <a:prstClr val="black"/>
              </a:solidFill>
              <a:latin typeface="Calibri Light" panose="020F0302020204030204"/>
            </a:endParaRPr>
          </a:p>
          <a:p>
            <a:pPr marL="557213" lvl="1" indent="-214313" defTabSz="685800">
              <a:buFont typeface="Arial" panose="020B0604020202020204" pitchFamily="34" charset="0"/>
              <a:buChar char="•"/>
            </a:pPr>
            <a:r>
              <a:rPr lang="en-US" sz="825" dirty="0">
                <a:solidFill>
                  <a:prstClr val="black"/>
                </a:solidFill>
                <a:latin typeface="Calibri Light" panose="020F0302020204030204"/>
              </a:rPr>
              <a:t>U.S. Department of Transportation (DOT)</a:t>
            </a:r>
            <a:endParaRPr lang="en-US" sz="1050" dirty="0">
              <a:solidFill>
                <a:prstClr val="black"/>
              </a:solidFill>
              <a:latin typeface="Calibri Light" panose="020F0302020204030204"/>
            </a:endParaRPr>
          </a:p>
          <a:p>
            <a:pPr marL="557213" lvl="1" indent="-214313" defTabSz="685800">
              <a:buFont typeface="Arial" panose="020B0604020202020204" pitchFamily="34" charset="0"/>
              <a:buChar char="•"/>
            </a:pPr>
            <a:r>
              <a:rPr lang="en-US" sz="825" dirty="0">
                <a:solidFill>
                  <a:prstClr val="black"/>
                </a:solidFill>
                <a:latin typeface="Calibri Light" panose="020F0302020204030204"/>
              </a:rPr>
              <a:t>U.S. Department of Energy (DOE)</a:t>
            </a:r>
            <a:endParaRPr lang="en-US" sz="1050" dirty="0">
              <a:solidFill>
                <a:prstClr val="black"/>
              </a:solidFill>
              <a:latin typeface="Calibri Light" panose="020F0302020204030204"/>
            </a:endParaRPr>
          </a:p>
          <a:p>
            <a:pPr marL="557213" lvl="1" indent="-214313" defTabSz="685800">
              <a:buFont typeface="Arial" panose="020B0604020202020204" pitchFamily="34" charset="0"/>
              <a:buChar char="•"/>
            </a:pPr>
            <a:r>
              <a:rPr lang="en-US" sz="825" dirty="0">
                <a:solidFill>
                  <a:prstClr val="black"/>
                </a:solidFill>
                <a:latin typeface="Calibri Light" panose="020F0302020204030204"/>
              </a:rPr>
              <a:t>U.S. Department of the Interior (DOI) </a:t>
            </a:r>
            <a:endParaRPr lang="en-US" sz="1050" dirty="0">
              <a:solidFill>
                <a:prstClr val="black"/>
              </a:solidFill>
              <a:latin typeface="Calibri Light" panose="020F0302020204030204"/>
            </a:endParaRPr>
          </a:p>
          <a:p>
            <a:pPr marL="557213" lvl="1" indent="-214313" defTabSz="685800">
              <a:buFont typeface="Arial" panose="020B0604020202020204" pitchFamily="34" charset="0"/>
              <a:buChar char="•"/>
            </a:pPr>
            <a:r>
              <a:rPr lang="en-US" sz="825" dirty="0">
                <a:solidFill>
                  <a:prstClr val="black"/>
                </a:solidFill>
                <a:latin typeface="Calibri Light" panose="020F0302020204030204"/>
              </a:rPr>
              <a:t>U.S. National Oceanic and Atmospheric Administration (NOAA)</a:t>
            </a:r>
            <a:endParaRPr lang="en-US" sz="1050" dirty="0">
              <a:solidFill>
                <a:prstClr val="black"/>
              </a:solidFill>
              <a:latin typeface="Calibri Light" panose="020F0302020204030204"/>
            </a:endParaRPr>
          </a:p>
          <a:p>
            <a:pPr marL="557213" lvl="1" indent="-214313" defTabSz="685800">
              <a:buFont typeface="Arial" panose="020B0604020202020204" pitchFamily="34" charset="0"/>
              <a:buChar char="•"/>
            </a:pPr>
            <a:r>
              <a:rPr lang="en-US" sz="825" dirty="0">
                <a:solidFill>
                  <a:prstClr val="black"/>
                </a:solidFill>
                <a:latin typeface="Calibri Light" panose="020F0302020204030204"/>
              </a:rPr>
              <a:t>U.S. Army Corps of Engineers (ACOE)</a:t>
            </a:r>
            <a:endParaRPr lang="en-US" sz="1050" dirty="0">
              <a:solidFill>
                <a:prstClr val="black"/>
              </a:solidFill>
              <a:latin typeface="Calibri Light" panose="020F0302020204030204"/>
            </a:endParaRPr>
          </a:p>
          <a:p>
            <a:pPr marL="557213" lvl="1" indent="-214313" defTabSz="685800">
              <a:buFont typeface="Arial" panose="020B0604020202020204" pitchFamily="34" charset="0"/>
              <a:buChar char="•"/>
            </a:pPr>
            <a:r>
              <a:rPr lang="en-US" sz="825" dirty="0">
                <a:solidFill>
                  <a:prstClr val="black"/>
                </a:solidFill>
                <a:latin typeface="Calibri Light" panose="020F0302020204030204"/>
              </a:rPr>
              <a:t>U.S. Department of Homeland Security (DHS)</a:t>
            </a:r>
            <a:endParaRPr lang="en-US" sz="1050" dirty="0">
              <a:solidFill>
                <a:prstClr val="black"/>
              </a:solidFill>
              <a:latin typeface="Calibri Light" panose="020F0302020204030204"/>
            </a:endParaRPr>
          </a:p>
          <a:p>
            <a:pPr marL="557213" lvl="1" indent="-214313" defTabSz="685800">
              <a:buFont typeface="Arial" panose="020B0604020202020204" pitchFamily="34" charset="0"/>
              <a:buChar char="•"/>
            </a:pPr>
            <a:r>
              <a:rPr lang="en-US" sz="825" dirty="0">
                <a:solidFill>
                  <a:prstClr val="black"/>
                </a:solidFill>
                <a:latin typeface="Calibri Light" panose="020F0302020204030204"/>
              </a:rPr>
              <a:t>U.S. Economic Development Administration (EDA)</a:t>
            </a:r>
            <a:endParaRPr lang="en-US" sz="1050" dirty="0">
              <a:solidFill>
                <a:prstClr val="black"/>
              </a:solidFill>
              <a:latin typeface="Calibri Light" panose="020F0302020204030204"/>
            </a:endParaRPr>
          </a:p>
          <a:p>
            <a:pPr marL="557213" lvl="1" indent="-214313" defTabSz="685800">
              <a:buFont typeface="Arial" panose="020B0604020202020204" pitchFamily="34" charset="0"/>
              <a:buChar char="•"/>
            </a:pPr>
            <a:r>
              <a:rPr lang="en-US" sz="825" dirty="0">
                <a:solidFill>
                  <a:prstClr val="black"/>
                </a:solidFill>
                <a:latin typeface="Calibri Light" panose="020F0302020204030204"/>
              </a:rPr>
              <a:t>U.S. Treasury</a:t>
            </a:r>
            <a:endParaRPr lang="en-US" sz="1050" dirty="0">
              <a:solidFill>
                <a:prstClr val="black"/>
              </a:solidFill>
              <a:latin typeface="Calibri Light" panose="020F0302020204030204"/>
            </a:endParaRPr>
          </a:p>
          <a:p>
            <a:pPr marL="557213" lvl="1" indent="-214313" defTabSz="685800">
              <a:buFont typeface="Arial" panose="020B0604020202020204" pitchFamily="34" charset="0"/>
              <a:buChar char="•"/>
            </a:pPr>
            <a:r>
              <a:rPr lang="en-US" sz="825" dirty="0">
                <a:solidFill>
                  <a:prstClr val="black"/>
                </a:solidFill>
                <a:latin typeface="Calibri Light" panose="020F0302020204030204"/>
              </a:rPr>
              <a:t>Coordinated Federal Funding</a:t>
            </a:r>
            <a:endParaRPr lang="en-US" sz="1050" dirty="0">
              <a:solidFill>
                <a:prstClr val="black"/>
              </a:solidFill>
              <a:latin typeface="Calibri Light" panose="020F0302020204030204"/>
            </a:endParaRPr>
          </a:p>
          <a:p>
            <a:pPr marL="214313" indent="-214313" defTabSz="685800">
              <a:buFont typeface="Arial" panose="020B0604020202020204" pitchFamily="34" charset="0"/>
              <a:buChar char="•"/>
            </a:pPr>
            <a:r>
              <a:rPr lang="en-US" sz="825" dirty="0">
                <a:solidFill>
                  <a:prstClr val="black"/>
                </a:solidFill>
                <a:latin typeface="Calibri Light" panose="020F0302020204030204"/>
              </a:rPr>
              <a:t>State</a:t>
            </a:r>
          </a:p>
          <a:p>
            <a:pPr marL="557213" lvl="1" indent="-214313" defTabSz="685800">
              <a:buFont typeface="Arial" panose="020B0604020202020204" pitchFamily="34" charset="0"/>
              <a:buChar char="•"/>
            </a:pPr>
            <a:r>
              <a:rPr lang="en-US" sz="825" dirty="0">
                <a:solidFill>
                  <a:prstClr val="black"/>
                </a:solidFill>
                <a:latin typeface="Calibri Light" panose="020F0302020204030204"/>
              </a:rPr>
              <a:t>(All States will be Listed)</a:t>
            </a:r>
          </a:p>
          <a:p>
            <a:pPr marL="214313" indent="-214313" defTabSz="685800">
              <a:buFont typeface="Arial" panose="020B0604020202020204" pitchFamily="34" charset="0"/>
              <a:buChar char="•"/>
            </a:pPr>
            <a:r>
              <a:rPr lang="en-US" sz="825" dirty="0">
                <a:solidFill>
                  <a:prstClr val="black"/>
                </a:solidFill>
                <a:latin typeface="Calibri Light" panose="020F0302020204030204"/>
              </a:rPr>
              <a:t>Tribes &amp; Territories </a:t>
            </a:r>
          </a:p>
          <a:p>
            <a:pPr marL="214313" indent="-214313" defTabSz="685800">
              <a:buFont typeface="Arial" panose="020B0604020202020204" pitchFamily="34" charset="0"/>
              <a:buChar char="•"/>
            </a:pPr>
            <a:r>
              <a:rPr lang="en-US" sz="825" dirty="0">
                <a:solidFill>
                  <a:prstClr val="black"/>
                </a:solidFill>
                <a:latin typeface="Calibri Light" panose="020F0302020204030204"/>
              </a:rPr>
              <a:t>Local Government</a:t>
            </a:r>
          </a:p>
          <a:p>
            <a:pPr marL="214313" indent="-214313" defTabSz="685800">
              <a:buFont typeface="Arial" panose="020B0604020202020204" pitchFamily="34" charset="0"/>
              <a:buChar char="•"/>
            </a:pPr>
            <a:r>
              <a:rPr lang="en-US" sz="825" dirty="0">
                <a:solidFill>
                  <a:prstClr val="black"/>
                </a:solidFill>
                <a:latin typeface="Calibri Light" panose="020F0302020204030204"/>
              </a:rPr>
              <a:t>Grants &amp; Principal Forgiveness</a:t>
            </a:r>
          </a:p>
          <a:p>
            <a:pPr marL="214313" indent="-214313" defTabSz="685800">
              <a:buFont typeface="Arial" panose="020B0604020202020204" pitchFamily="34" charset="0"/>
              <a:buChar char="•"/>
            </a:pPr>
            <a:r>
              <a:rPr lang="en-US" sz="825" dirty="0">
                <a:solidFill>
                  <a:prstClr val="black"/>
                </a:solidFill>
                <a:latin typeface="Calibri Light" panose="020F0302020204030204"/>
              </a:rPr>
              <a:t>Philanthropic</a:t>
            </a:r>
          </a:p>
          <a:p>
            <a:pPr marL="214313" indent="-214313" defTabSz="685800">
              <a:buFont typeface="Arial" panose="020B0604020202020204" pitchFamily="34" charset="0"/>
              <a:buChar char="•"/>
            </a:pPr>
            <a:r>
              <a:rPr lang="en-US" sz="825" dirty="0">
                <a:solidFill>
                  <a:prstClr val="black"/>
                </a:solidFill>
                <a:latin typeface="Calibri Light" panose="020F0302020204030204"/>
              </a:rPr>
              <a:t>Private Capital</a:t>
            </a:r>
          </a:p>
          <a:p>
            <a:pPr marL="214313" indent="-214313" defTabSz="685800">
              <a:buFont typeface="Arial" panose="020B0604020202020204" pitchFamily="34" charset="0"/>
              <a:buChar char="•"/>
            </a:pPr>
            <a:r>
              <a:rPr lang="en-US" sz="825" dirty="0">
                <a:solidFill>
                  <a:prstClr val="black"/>
                </a:solidFill>
                <a:latin typeface="Calibri Light" panose="020F0302020204030204"/>
              </a:rPr>
              <a:t>Other</a:t>
            </a:r>
          </a:p>
          <a:p>
            <a:pPr marL="214313" indent="-214313" defTabSz="685800">
              <a:buFont typeface="Arial" panose="020B0604020202020204" pitchFamily="34" charset="0"/>
              <a:buChar char="•"/>
            </a:pPr>
            <a:endParaRPr lang="en-US" sz="1050" dirty="0">
              <a:solidFill>
                <a:prstClr val="black"/>
              </a:solidFill>
              <a:latin typeface="Calibri" panose="020F0502020204030204"/>
            </a:endParaRPr>
          </a:p>
          <a:p>
            <a:pPr defTabSz="685800">
              <a:buClr>
                <a:srgbClr val="003366"/>
              </a:buClr>
            </a:pPr>
            <a:endParaRPr lang="en-US" sz="1200" dirty="0">
              <a:solidFill>
                <a:prstClr val="black"/>
              </a:solidFill>
              <a:latin typeface="Calibri Light" panose="020F0302020204030204"/>
            </a:endParaRPr>
          </a:p>
        </p:txBody>
      </p:sp>
      <p:sp>
        <p:nvSpPr>
          <p:cNvPr id="15" name="TextBox 14"/>
          <p:cNvSpPr txBox="1"/>
          <p:nvPr/>
        </p:nvSpPr>
        <p:spPr>
          <a:xfrm>
            <a:off x="251276" y="958832"/>
            <a:ext cx="8740341" cy="600164"/>
          </a:xfrm>
          <a:prstGeom prst="rect">
            <a:avLst/>
          </a:prstGeom>
          <a:noFill/>
          <a:ln>
            <a:noFill/>
          </a:ln>
        </p:spPr>
        <p:txBody>
          <a:bodyPr wrap="square" rtlCol="0">
            <a:spAutoFit/>
          </a:bodyPr>
          <a:lstStyle/>
          <a:p>
            <a:pPr defTabSz="685800"/>
            <a:r>
              <a:rPr lang="en-US" sz="3300" b="1" dirty="0">
                <a:solidFill>
                  <a:srgbClr val="003366"/>
                </a:solidFill>
                <a:latin typeface="Garamond" panose="02020404030301010803" pitchFamily="18" charset="0"/>
              </a:rPr>
              <a:t>Funds Search Filters (Draft)</a:t>
            </a:r>
            <a:endParaRPr lang="en-US" sz="3300" dirty="0">
              <a:solidFill>
                <a:srgbClr val="003366"/>
              </a:solidFill>
              <a:latin typeface="Garamond" panose="02020404030301010803" pitchFamily="18" charset="0"/>
            </a:endParaRPr>
          </a:p>
        </p:txBody>
      </p:sp>
      <p:sp>
        <p:nvSpPr>
          <p:cNvPr id="8" name="TextBox 7"/>
          <p:cNvSpPr txBox="1"/>
          <p:nvPr/>
        </p:nvSpPr>
        <p:spPr>
          <a:xfrm>
            <a:off x="3132439" y="1727716"/>
            <a:ext cx="2001794" cy="2573782"/>
          </a:xfrm>
          <a:prstGeom prst="rect">
            <a:avLst/>
          </a:prstGeom>
          <a:noFill/>
        </p:spPr>
        <p:txBody>
          <a:bodyPr wrap="square" rtlCol="0">
            <a:spAutoFit/>
          </a:bodyPr>
          <a:lstStyle/>
          <a:p>
            <a:pPr defTabSz="685800"/>
            <a:r>
              <a:rPr lang="en-US" sz="1050" b="1" u="sng" dirty="0">
                <a:solidFill>
                  <a:prstClr val="black"/>
                </a:solidFill>
                <a:latin typeface="Calibri Light" panose="020F0302020204030204"/>
              </a:rPr>
              <a:t>Sectors</a:t>
            </a:r>
            <a:endParaRPr lang="en-US" sz="1350" dirty="0">
              <a:solidFill>
                <a:prstClr val="black"/>
              </a:solidFill>
              <a:latin typeface="Calibri Light" panose="020F0302020204030204"/>
            </a:endParaRP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Green Infrastructure</a:t>
            </a:r>
            <a:endParaRPr lang="en-US" sz="1050" dirty="0">
              <a:solidFill>
                <a:prstClr val="black"/>
              </a:solidFill>
              <a:latin typeface="Calibri Light" panose="020F0302020204030204"/>
              <a:ea typeface="Calibri" panose="020F0502020204030204" pitchFamily="34" charset="0"/>
              <a:cs typeface="Times New Roman" panose="02020603050405020304" pitchFamily="18" charset="0"/>
            </a:endParaRP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Stormwater</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Drinking Water</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Wastewater</a:t>
            </a:r>
            <a:endParaRPr lang="en-US" sz="1050" dirty="0">
              <a:solidFill>
                <a:prstClr val="black"/>
              </a:solidFill>
              <a:latin typeface="Calibri Light" panose="020F0302020204030204"/>
              <a:ea typeface="Calibri" panose="020F0502020204030204" pitchFamily="34" charset="0"/>
              <a:cs typeface="Times New Roman" panose="02020603050405020304" pitchFamily="18" charset="0"/>
            </a:endParaRP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Groundwater</a:t>
            </a:r>
            <a:endParaRPr lang="en-US" sz="1050" dirty="0">
              <a:solidFill>
                <a:prstClr val="black"/>
              </a:solidFill>
              <a:latin typeface="Calibri Light" panose="020F0302020204030204"/>
              <a:ea typeface="Calibri" panose="020F0502020204030204" pitchFamily="34" charset="0"/>
              <a:cs typeface="Times New Roman" panose="02020603050405020304" pitchFamily="18" charset="0"/>
            </a:endParaRP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Potable Water </a:t>
            </a:r>
            <a:r>
              <a:rPr lang="en-US" sz="825" dirty="0" err="1">
                <a:solidFill>
                  <a:prstClr val="black"/>
                </a:solidFill>
                <a:latin typeface="Calibri Light" panose="020F0302020204030204"/>
                <a:ea typeface="Calibri" panose="020F0502020204030204" pitchFamily="34" charset="0"/>
                <a:cs typeface="Times New Roman" panose="02020603050405020304" pitchFamily="18" charset="0"/>
              </a:rPr>
              <a:t>ReUse</a:t>
            </a: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 </a:t>
            </a:r>
            <a:endParaRPr lang="en-US" sz="1050" dirty="0">
              <a:solidFill>
                <a:prstClr val="black"/>
              </a:solidFill>
              <a:latin typeface="Calibri Light" panose="020F0302020204030204"/>
              <a:ea typeface="Calibri" panose="020F0502020204030204" pitchFamily="34" charset="0"/>
              <a:cs typeface="Times New Roman" panose="02020603050405020304" pitchFamily="18" charset="0"/>
            </a:endParaRP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Greywater</a:t>
            </a:r>
            <a:endParaRPr lang="en-US" sz="1050" dirty="0">
              <a:solidFill>
                <a:prstClr val="black"/>
              </a:solidFill>
              <a:latin typeface="Calibri Light" panose="020F0302020204030204"/>
              <a:ea typeface="Calibri" panose="020F0502020204030204" pitchFamily="34" charset="0"/>
              <a:cs typeface="Times New Roman" panose="02020603050405020304" pitchFamily="18" charset="0"/>
            </a:endParaRP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Combined Sewer System</a:t>
            </a:r>
            <a:endParaRPr lang="en-US" sz="1050" dirty="0">
              <a:solidFill>
                <a:prstClr val="black"/>
              </a:solidFill>
              <a:latin typeface="Calibri Light" panose="020F0302020204030204"/>
              <a:ea typeface="Calibri" panose="020F0502020204030204" pitchFamily="34" charset="0"/>
              <a:cs typeface="Times New Roman" panose="02020603050405020304" pitchFamily="18" charset="0"/>
            </a:endParaRPr>
          </a:p>
          <a:p>
            <a:pPr defTabSz="685800"/>
            <a:endParaRPr lang="en-US" sz="1050" dirty="0">
              <a:solidFill>
                <a:prstClr val="black"/>
              </a:solidFill>
              <a:latin typeface="Calibri" panose="020F0502020204030204"/>
            </a:endParaRPr>
          </a:p>
          <a:p>
            <a:pPr defTabSz="685800"/>
            <a:r>
              <a:rPr lang="en-US" sz="1050" b="1" u="sng" dirty="0">
                <a:solidFill>
                  <a:prstClr val="black"/>
                </a:solidFill>
                <a:latin typeface="Calibri Light" panose="020F0302020204030204"/>
              </a:rPr>
              <a:t>Eligible Uses</a:t>
            </a:r>
            <a:endParaRPr lang="en-US" sz="1350" dirty="0">
              <a:solidFill>
                <a:prstClr val="black"/>
              </a:solidFill>
              <a:latin typeface="Calibri Light" panose="020F0302020204030204"/>
            </a:endParaRP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Planning &amp; Predevelopment </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Capital Projects</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Operations &amp; Maintenance</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Green Projects</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Conservation</a:t>
            </a:r>
          </a:p>
          <a:p>
            <a:pPr defTabSz="685800"/>
            <a:endParaRPr lang="en-US" sz="1050" dirty="0">
              <a:solidFill>
                <a:prstClr val="black"/>
              </a:solidFill>
              <a:latin typeface="Calibri" panose="020F0502020204030204"/>
            </a:endParaRPr>
          </a:p>
          <a:p>
            <a:pPr defTabSz="685800">
              <a:buClr>
                <a:srgbClr val="003366"/>
              </a:buClr>
            </a:pPr>
            <a:endParaRPr lang="en-US" sz="1200" dirty="0">
              <a:solidFill>
                <a:prstClr val="black"/>
              </a:solidFill>
              <a:latin typeface="Calibri Light" panose="020F0302020204030204"/>
            </a:endParaRPr>
          </a:p>
        </p:txBody>
      </p:sp>
      <p:sp>
        <p:nvSpPr>
          <p:cNvPr id="9" name="TextBox 8"/>
          <p:cNvSpPr txBox="1"/>
          <p:nvPr/>
        </p:nvSpPr>
        <p:spPr>
          <a:xfrm>
            <a:off x="5202195" y="1725459"/>
            <a:ext cx="2001794" cy="2539157"/>
          </a:xfrm>
          <a:prstGeom prst="rect">
            <a:avLst/>
          </a:prstGeom>
          <a:noFill/>
        </p:spPr>
        <p:txBody>
          <a:bodyPr wrap="square" rtlCol="0">
            <a:spAutoFit/>
          </a:bodyPr>
          <a:lstStyle/>
          <a:p>
            <a:pPr defTabSz="685800"/>
            <a:r>
              <a:rPr lang="en-US" sz="1050" b="1" u="sng" dirty="0">
                <a:solidFill>
                  <a:prstClr val="black"/>
                </a:solidFill>
                <a:latin typeface="Calibri Light" panose="020F0302020204030204"/>
              </a:rPr>
              <a:t>Eligible Applicants</a:t>
            </a:r>
            <a:endParaRPr lang="en-US" sz="1350" dirty="0">
              <a:solidFill>
                <a:prstClr val="black"/>
              </a:solidFill>
              <a:latin typeface="Calibri Light" panose="020F0302020204030204"/>
            </a:endParaRP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Conservation District</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Educational Institution </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Farmers</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Federal Agency</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Tribes &amp; Territories </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Irrigation &amp; Drainage Districts</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Local Government</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Not for Profit</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Private Business or Landowner </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Ranchers </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State/Territorial Agency</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Water Utility</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Wastewater Utility</a:t>
            </a:r>
          </a:p>
          <a:p>
            <a:pPr marL="214313" indent="-214313" defTabSz="685800">
              <a:buFont typeface="Arial" panose="020B0604020202020204" pitchFamily="34" charset="0"/>
              <a:buChar char="•"/>
            </a:pPr>
            <a:r>
              <a:rPr lang="en-US" sz="825" dirty="0">
                <a:solidFill>
                  <a:prstClr val="black"/>
                </a:solidFill>
                <a:latin typeface="Calibri Light" panose="020F0302020204030204"/>
                <a:ea typeface="Calibri" panose="020F0502020204030204" pitchFamily="34" charset="0"/>
                <a:cs typeface="Times New Roman" panose="02020603050405020304" pitchFamily="18" charset="0"/>
              </a:rPr>
              <a:t>Stormwater Utility </a:t>
            </a:r>
          </a:p>
          <a:p>
            <a:pPr defTabSz="685800"/>
            <a:endParaRPr lang="en-US" sz="1050" dirty="0">
              <a:solidFill>
                <a:prstClr val="black"/>
              </a:solidFill>
              <a:latin typeface="Calibri" panose="020F0502020204030204"/>
            </a:endParaRPr>
          </a:p>
          <a:p>
            <a:pPr defTabSz="685800"/>
            <a:endParaRPr lang="en-US" sz="1050" dirty="0">
              <a:solidFill>
                <a:prstClr val="black"/>
              </a:solidFill>
              <a:latin typeface="Calibri" panose="020F0502020204030204"/>
            </a:endParaRPr>
          </a:p>
          <a:p>
            <a:pPr defTabSz="685800">
              <a:buClr>
                <a:srgbClr val="003366"/>
              </a:buClr>
            </a:pPr>
            <a:endParaRPr lang="en-US" sz="1200" dirty="0">
              <a:solidFill>
                <a:prstClr val="black"/>
              </a:solidFill>
              <a:latin typeface="Calibri Light" panose="020F0302020204030204"/>
            </a:endParaRP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54816" y="6189113"/>
            <a:ext cx="1037724" cy="317803"/>
          </a:xfrm>
          <a:prstGeom prst="rect">
            <a:avLst/>
          </a:prstGeom>
        </p:spPr>
      </p:pic>
    </p:spTree>
    <p:extLst>
      <p:ext uri="{BB962C8B-B14F-4D97-AF65-F5344CB8AC3E}">
        <p14:creationId xmlns:p14="http://schemas.microsoft.com/office/powerpoint/2010/main" val="4419488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43051" y="2322222"/>
            <a:ext cx="6064667" cy="994172"/>
          </a:xfrm>
        </p:spPr>
        <p:txBody>
          <a:bodyPr>
            <a:normAutofit fontScale="90000"/>
          </a:bodyPr>
          <a:lstStyle/>
          <a:p>
            <a:pPr algn="ctr">
              <a:spcAft>
                <a:spcPts val="450"/>
              </a:spcAft>
            </a:pPr>
            <a:r>
              <a:rPr lang="en-US" sz="3975" b="1" dirty="0">
                <a:solidFill>
                  <a:schemeClr val="bg1"/>
                </a:solidFill>
              </a:rPr>
              <a:t>Have a Water Finance Question?</a:t>
            </a:r>
            <a:r>
              <a:rPr lang="en-US" sz="3675" b="1" dirty="0">
                <a:solidFill>
                  <a:schemeClr val="bg1"/>
                </a:solidFill>
              </a:rPr>
              <a:t/>
            </a:r>
            <a:br>
              <a:rPr lang="en-US" sz="3675" b="1" dirty="0">
                <a:solidFill>
                  <a:schemeClr val="bg1"/>
                </a:solidFill>
              </a:rPr>
            </a:br>
            <a:r>
              <a:rPr lang="en-US" sz="3675" b="1" dirty="0">
                <a:solidFill>
                  <a:schemeClr val="bg1"/>
                </a:solidFill>
              </a:rPr>
              <a:t/>
            </a:r>
            <a:br>
              <a:rPr lang="en-US" sz="3675" b="1" dirty="0">
                <a:solidFill>
                  <a:schemeClr val="bg1"/>
                </a:solidFill>
              </a:rPr>
            </a:br>
            <a:r>
              <a:rPr lang="en-US" sz="3675" b="1" dirty="0">
                <a:solidFill>
                  <a:schemeClr val="bg1"/>
                </a:solidFill>
              </a:rPr>
              <a:t>Send us an email:</a:t>
            </a:r>
            <a:br>
              <a:rPr lang="en-US" sz="3675" b="1" dirty="0">
                <a:solidFill>
                  <a:schemeClr val="bg1"/>
                </a:solidFill>
              </a:rPr>
            </a:br>
            <a:r>
              <a:rPr lang="en-US" sz="825" b="1" dirty="0">
                <a:solidFill>
                  <a:schemeClr val="bg1"/>
                </a:solidFill>
              </a:rPr>
              <a:t/>
            </a:r>
            <a:br>
              <a:rPr lang="en-US" sz="825" b="1" dirty="0">
                <a:solidFill>
                  <a:schemeClr val="bg1"/>
                </a:solidFill>
              </a:rPr>
            </a:br>
            <a:r>
              <a:rPr lang="en-US" u="sng" dirty="0">
                <a:solidFill>
                  <a:schemeClr val="bg1"/>
                </a:solidFill>
              </a:rPr>
              <a:t>waterfinancecenter@epa.gov </a:t>
            </a:r>
            <a:r>
              <a:rPr lang="en-US" dirty="0">
                <a:solidFill>
                  <a:schemeClr val="bg1"/>
                </a:solidFill>
              </a:rPr>
              <a:t> </a:t>
            </a:r>
          </a:p>
        </p:txBody>
      </p:sp>
    </p:spTree>
    <p:extLst>
      <p:ext uri="{BB962C8B-B14F-4D97-AF65-F5344CB8AC3E}">
        <p14:creationId xmlns:p14="http://schemas.microsoft.com/office/powerpoint/2010/main" val="9072565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 y="1479566"/>
            <a:ext cx="8915400" cy="1790700"/>
          </a:xfrm>
        </p:spPr>
        <p:txBody>
          <a:bodyPr>
            <a:noAutofit/>
          </a:bodyPr>
          <a:lstStyle/>
          <a:p>
            <a:r>
              <a:rPr lang="en-US" sz="4950" dirty="0">
                <a:solidFill>
                  <a:schemeClr val="tx1"/>
                </a:solidFill>
                <a:latin typeface="Garamond" panose="02020404030301010803" pitchFamily="18" charset="0"/>
              </a:rPr>
              <a:t>www.epa.gov/waterfinancecenter</a:t>
            </a:r>
          </a:p>
        </p:txBody>
      </p:sp>
      <p:sp>
        <p:nvSpPr>
          <p:cNvPr id="4" name="Rectangle 3"/>
          <p:cNvSpPr/>
          <p:nvPr/>
        </p:nvSpPr>
        <p:spPr>
          <a:xfrm>
            <a:off x="109728" y="966978"/>
            <a:ext cx="8915400" cy="48966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cxnSp>
        <p:nvCxnSpPr>
          <p:cNvPr id="6" name="Straight Connector 5"/>
          <p:cNvCxnSpPr/>
          <p:nvPr/>
        </p:nvCxnSpPr>
        <p:spPr>
          <a:xfrm>
            <a:off x="1289304" y="3415284"/>
            <a:ext cx="6556248" cy="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C:\Users\kabhold\Desktop\Images\untitled.png"/>
          <p:cNvPicPr/>
          <p:nvPr/>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618488" y="3846158"/>
            <a:ext cx="1056132" cy="1056132"/>
          </a:xfrm>
          <a:prstGeom prst="rect">
            <a:avLst/>
          </a:prstGeom>
          <a:noFill/>
          <a:ln>
            <a:noFill/>
          </a:ln>
        </p:spPr>
      </p:pic>
      <p:sp>
        <p:nvSpPr>
          <p:cNvPr id="9" name="TextBox 8"/>
          <p:cNvSpPr txBox="1"/>
          <p:nvPr/>
        </p:nvSpPr>
        <p:spPr>
          <a:xfrm>
            <a:off x="2816352" y="3985662"/>
            <a:ext cx="5253228" cy="1047979"/>
          </a:xfrm>
          <a:prstGeom prst="rect">
            <a:avLst/>
          </a:prstGeom>
          <a:noFill/>
        </p:spPr>
        <p:txBody>
          <a:bodyPr wrap="square" rtlCol="0">
            <a:spAutoFit/>
          </a:bodyPr>
          <a:lstStyle/>
          <a:p>
            <a:pPr defTabSz="685800">
              <a:lnSpc>
                <a:spcPct val="120000"/>
              </a:lnSpc>
            </a:pPr>
            <a:r>
              <a:rPr lang="en-US" sz="1350" b="1" dirty="0">
                <a:solidFill>
                  <a:prstClr val="white"/>
                </a:solidFill>
                <a:latin typeface="Century Schoolbook" panose="02040604050505020304" pitchFamily="18" charset="0"/>
              </a:rPr>
              <a:t>Sonia Brubaker</a:t>
            </a:r>
            <a:br>
              <a:rPr lang="en-US" sz="1350" b="1" dirty="0">
                <a:solidFill>
                  <a:prstClr val="white"/>
                </a:solidFill>
                <a:latin typeface="Century Schoolbook" panose="02040604050505020304" pitchFamily="18" charset="0"/>
              </a:rPr>
            </a:br>
            <a:r>
              <a:rPr lang="en-US" sz="1350" dirty="0">
                <a:solidFill>
                  <a:prstClr val="white"/>
                </a:solidFill>
                <a:latin typeface="Century Schoolbook" panose="02040604050505020304" pitchFamily="18" charset="0"/>
              </a:rPr>
              <a:t>Program Manager, Water Finance Center</a:t>
            </a:r>
          </a:p>
          <a:p>
            <a:pPr defTabSz="685800">
              <a:lnSpc>
                <a:spcPct val="120000"/>
              </a:lnSpc>
            </a:pPr>
            <a:r>
              <a:rPr lang="en-US" sz="1350" dirty="0">
                <a:solidFill>
                  <a:prstClr val="white"/>
                </a:solidFill>
                <a:latin typeface="Century Schoolbook" panose="02040604050505020304" pitchFamily="18" charset="0"/>
              </a:rPr>
              <a:t>Brubaker.Sonia@epa.gov</a:t>
            </a:r>
          </a:p>
          <a:p>
            <a:pPr defTabSz="685800"/>
            <a:endParaRPr lang="en-US" sz="1350" dirty="0">
              <a:solidFill>
                <a:prstClr val="white"/>
              </a:solidFill>
              <a:latin typeface="Calibri" panose="020F0502020204030204"/>
            </a:endParaRPr>
          </a:p>
        </p:txBody>
      </p:sp>
    </p:spTree>
    <p:extLst>
      <p:ext uri="{BB962C8B-B14F-4D97-AF65-F5344CB8AC3E}">
        <p14:creationId xmlns:p14="http://schemas.microsoft.com/office/powerpoint/2010/main" val="18528096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200" dirty="0"/>
              <a:t>Meet the Funders – Infrastructure</a:t>
            </a:r>
          </a:p>
        </p:txBody>
      </p:sp>
      <p:pic>
        <p:nvPicPr>
          <p:cNvPr id="10" name="Picture 8" descr="Image result for army corps engineers log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85837" y="3119437"/>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19600" y="3505200"/>
            <a:ext cx="1371600" cy="1371600"/>
          </a:xfrm>
          <a:prstGeom prst="rect">
            <a:avLst/>
          </a:prstGeom>
        </p:spPr>
      </p:pic>
      <p:sp>
        <p:nvSpPr>
          <p:cNvPr id="5" name="TextBox 4"/>
          <p:cNvSpPr txBox="1"/>
          <p:nvPr/>
        </p:nvSpPr>
        <p:spPr>
          <a:xfrm>
            <a:off x="5895417" y="3801981"/>
            <a:ext cx="2397195" cy="830997"/>
          </a:xfrm>
          <a:prstGeom prst="rect">
            <a:avLst/>
          </a:prstGeom>
          <a:noFill/>
        </p:spPr>
        <p:txBody>
          <a:bodyPr wrap="none" rtlCol="0">
            <a:spAutoFit/>
          </a:bodyPr>
          <a:lstStyle/>
          <a:p>
            <a:r>
              <a:rPr lang="en-US" sz="1600" dirty="0"/>
              <a:t>Matt Ward</a:t>
            </a:r>
          </a:p>
          <a:p>
            <a:r>
              <a:rPr lang="en-US" sz="1600" dirty="0"/>
              <a:t>CEO</a:t>
            </a:r>
          </a:p>
          <a:p>
            <a:r>
              <a:rPr lang="en-US" sz="1600" dirty="0"/>
              <a:t>Sustainable Strategies DC</a:t>
            </a:r>
          </a:p>
        </p:txBody>
      </p:sp>
    </p:spTree>
    <p:extLst>
      <p:ext uri="{BB962C8B-B14F-4D97-AF65-F5344CB8AC3E}">
        <p14:creationId xmlns:p14="http://schemas.microsoft.com/office/powerpoint/2010/main" val="3140532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200" dirty="0"/>
              <a:t>Meet the Funders – Infrastructure</a:t>
            </a:r>
          </a:p>
        </p:txBody>
      </p:sp>
      <p:pic>
        <p:nvPicPr>
          <p:cNvPr id="1028" name="Picture 4" descr="Image result for department of transportation logo"/>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71805" y="3159580"/>
            <a:ext cx="1977977" cy="20084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Image result for environmental protection agency 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38790" y="3239986"/>
            <a:ext cx="1866420" cy="18476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mage result for army corps engineers 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42521" y="3092225"/>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42539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384966"/>
            <a:ext cx="8229600" cy="3100095"/>
          </a:xfrm>
        </p:spPr>
        <p:txBody>
          <a:bodyPr anchor="ctr">
            <a:noAutofit/>
          </a:bodyPr>
          <a:lstStyle/>
          <a:p>
            <a:r>
              <a:rPr lang="en-US" sz="4200" dirty="0">
                <a:solidFill>
                  <a:schemeClr val="bg1"/>
                </a:solidFill>
              </a:rPr>
              <a:t>What role does the Army Corps play in addressing contaminated sites on rivers, lakes, harbors &amp;                 other waterfronts?</a:t>
            </a:r>
          </a:p>
        </p:txBody>
      </p:sp>
      <p:sp>
        <p:nvSpPr>
          <p:cNvPr id="4" name="TextBox 3"/>
          <p:cNvSpPr txBox="1"/>
          <p:nvPr/>
        </p:nvSpPr>
        <p:spPr>
          <a:xfrm>
            <a:off x="524435" y="1447800"/>
            <a:ext cx="8095129" cy="584775"/>
          </a:xfrm>
          <a:prstGeom prst="rect">
            <a:avLst/>
          </a:prstGeom>
          <a:noFill/>
        </p:spPr>
        <p:txBody>
          <a:bodyPr wrap="square" rtlCol="0">
            <a:spAutoFit/>
          </a:bodyPr>
          <a:lstStyle/>
          <a:p>
            <a:pPr algn="ctr"/>
            <a:r>
              <a:rPr lang="en-US" sz="3200" b="1" dirty="0">
                <a:solidFill>
                  <a:schemeClr val="bg1"/>
                </a:solidFill>
              </a:rPr>
              <a:t>U.S. Army Corps of Engineers</a:t>
            </a:r>
          </a:p>
        </p:txBody>
      </p:sp>
    </p:spTree>
    <p:extLst>
      <p:ext uri="{BB962C8B-B14F-4D97-AF65-F5344CB8AC3E}">
        <p14:creationId xmlns:p14="http://schemas.microsoft.com/office/powerpoint/2010/main" val="256805291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0" y="5708385"/>
            <a:ext cx="9179924" cy="1149615"/>
          </a:xfrm>
          <a:custGeom>
            <a:avLst/>
            <a:gdLst>
              <a:gd name="connsiteX0" fmla="*/ 0 w 12239898"/>
              <a:gd name="connsiteY0" fmla="*/ 1532820 h 1532820"/>
              <a:gd name="connsiteX1" fmla="*/ 12239898 w 12239898"/>
              <a:gd name="connsiteY1" fmla="*/ 1532820 h 1532820"/>
              <a:gd name="connsiteX2" fmla="*/ 12218001 w 12239898"/>
              <a:gd name="connsiteY2" fmla="*/ 98539 h 1532820"/>
              <a:gd name="connsiteX3" fmla="*/ 11145095 w 12239898"/>
              <a:gd name="connsiteY3" fmla="*/ 0 h 1532820"/>
              <a:gd name="connsiteX4" fmla="*/ 8703684 w 12239898"/>
              <a:gd name="connsiteY4" fmla="*/ 54744 h 1532820"/>
              <a:gd name="connsiteX5" fmla="*/ 4247836 w 12239898"/>
              <a:gd name="connsiteY5" fmla="*/ 645974 h 1532820"/>
              <a:gd name="connsiteX6" fmla="*/ 1029115 w 12239898"/>
              <a:gd name="connsiteY6" fmla="*/ 613128 h 1532820"/>
              <a:gd name="connsiteX7" fmla="*/ 10948 w 12239898"/>
              <a:gd name="connsiteY7" fmla="*/ 481744 h 1532820"/>
              <a:gd name="connsiteX8" fmla="*/ 0 w 12239898"/>
              <a:gd name="connsiteY8" fmla="*/ 1532820 h 153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9898" h="1532820">
                <a:moveTo>
                  <a:pt x="0" y="1532820"/>
                </a:moveTo>
                <a:lnTo>
                  <a:pt x="12239898" y="1532820"/>
                </a:lnTo>
                <a:lnTo>
                  <a:pt x="12218001" y="98539"/>
                </a:lnTo>
                <a:lnTo>
                  <a:pt x="11145095" y="0"/>
                </a:lnTo>
                <a:lnTo>
                  <a:pt x="8703684" y="54744"/>
                </a:lnTo>
                <a:lnTo>
                  <a:pt x="4247836" y="645974"/>
                </a:lnTo>
                <a:lnTo>
                  <a:pt x="1029115" y="613128"/>
                </a:lnTo>
                <a:lnTo>
                  <a:pt x="10948" y="481744"/>
                </a:lnTo>
                <a:lnTo>
                  <a:pt x="0" y="1532820"/>
                </a:lnTo>
                <a:close/>
              </a:path>
            </a:pathLst>
          </a:custGeom>
          <a:solidFill>
            <a:srgbClr val="456F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kern="0" dirty="0">
              <a:solidFill>
                <a:sysClr val="windowText" lastClr="000000"/>
              </a:solidFill>
              <a:latin typeface="Calibri" panose="020F0502020204030204"/>
            </a:endParaRPr>
          </a:p>
        </p:txBody>
      </p:sp>
      <p:sp>
        <p:nvSpPr>
          <p:cNvPr id="8" name="Freeform 7"/>
          <p:cNvSpPr/>
          <p:nvPr/>
        </p:nvSpPr>
        <p:spPr>
          <a:xfrm rot="10800000">
            <a:off x="0" y="-1943"/>
            <a:ext cx="9179924" cy="1149615"/>
          </a:xfrm>
          <a:custGeom>
            <a:avLst/>
            <a:gdLst>
              <a:gd name="connsiteX0" fmla="*/ 0 w 12239898"/>
              <a:gd name="connsiteY0" fmla="*/ 1532820 h 1532820"/>
              <a:gd name="connsiteX1" fmla="*/ 12239898 w 12239898"/>
              <a:gd name="connsiteY1" fmla="*/ 1532820 h 1532820"/>
              <a:gd name="connsiteX2" fmla="*/ 12218001 w 12239898"/>
              <a:gd name="connsiteY2" fmla="*/ 98539 h 1532820"/>
              <a:gd name="connsiteX3" fmla="*/ 11145095 w 12239898"/>
              <a:gd name="connsiteY3" fmla="*/ 0 h 1532820"/>
              <a:gd name="connsiteX4" fmla="*/ 8703684 w 12239898"/>
              <a:gd name="connsiteY4" fmla="*/ 54744 h 1532820"/>
              <a:gd name="connsiteX5" fmla="*/ 4247836 w 12239898"/>
              <a:gd name="connsiteY5" fmla="*/ 645974 h 1532820"/>
              <a:gd name="connsiteX6" fmla="*/ 1029115 w 12239898"/>
              <a:gd name="connsiteY6" fmla="*/ 613128 h 1532820"/>
              <a:gd name="connsiteX7" fmla="*/ 10948 w 12239898"/>
              <a:gd name="connsiteY7" fmla="*/ 481744 h 1532820"/>
              <a:gd name="connsiteX8" fmla="*/ 0 w 12239898"/>
              <a:gd name="connsiteY8" fmla="*/ 1532820 h 153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9898" h="1532820">
                <a:moveTo>
                  <a:pt x="0" y="1532820"/>
                </a:moveTo>
                <a:lnTo>
                  <a:pt x="12239898" y="1532820"/>
                </a:lnTo>
                <a:lnTo>
                  <a:pt x="12218001" y="98539"/>
                </a:lnTo>
                <a:lnTo>
                  <a:pt x="11145095" y="0"/>
                </a:lnTo>
                <a:lnTo>
                  <a:pt x="8703684" y="54744"/>
                </a:lnTo>
                <a:lnTo>
                  <a:pt x="4247836" y="645974"/>
                </a:lnTo>
                <a:lnTo>
                  <a:pt x="1029115" y="613128"/>
                </a:lnTo>
                <a:lnTo>
                  <a:pt x="10948" y="481744"/>
                </a:lnTo>
                <a:lnTo>
                  <a:pt x="0" y="1532820"/>
                </a:lnTo>
                <a:close/>
              </a:path>
            </a:pathLst>
          </a:custGeom>
          <a:solidFill>
            <a:srgbClr val="0031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kern="0" dirty="0">
              <a:solidFill>
                <a:sysClr val="windowText" lastClr="000000"/>
              </a:solidFill>
              <a:latin typeface="Calibri" panose="020F0502020204030204"/>
            </a:endParaRPr>
          </a:p>
        </p:txBody>
      </p:sp>
      <p:pic>
        <p:nvPicPr>
          <p:cNvPr id="9" name="Picture 8" descr="line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529269"/>
            <a:ext cx="9168633" cy="715499"/>
          </a:xfrm>
          <a:prstGeom prst="rect">
            <a:avLst/>
          </a:prstGeom>
        </p:spPr>
      </p:pic>
      <p:sp>
        <p:nvSpPr>
          <p:cNvPr id="10" name="Title 5"/>
          <p:cNvSpPr>
            <a:spLocks noGrp="1"/>
          </p:cNvSpPr>
          <p:nvPr>
            <p:ph type="title"/>
          </p:nvPr>
        </p:nvSpPr>
        <p:spPr>
          <a:xfrm>
            <a:off x="167509" y="-3672"/>
            <a:ext cx="8915648" cy="679395"/>
          </a:xfrm>
        </p:spPr>
        <p:txBody>
          <a:bodyPr>
            <a:normAutofit fontScale="90000"/>
          </a:bodyPr>
          <a:lstStyle/>
          <a:p>
            <a:r>
              <a:rPr lang="en-US" sz="3000" dirty="0">
                <a:solidFill>
                  <a:schemeClr val="bg1"/>
                </a:solidFill>
              </a:rPr>
              <a:t>Corps Mission Areas that can support brownfields revitalization:</a:t>
            </a:r>
          </a:p>
        </p:txBody>
      </p:sp>
      <p:sp>
        <p:nvSpPr>
          <p:cNvPr id="12" name="Content Placeholder 6"/>
          <p:cNvSpPr>
            <a:spLocks noGrp="1"/>
          </p:cNvSpPr>
          <p:nvPr>
            <p:ph idx="1"/>
          </p:nvPr>
        </p:nvSpPr>
        <p:spPr>
          <a:xfrm>
            <a:off x="296186" y="1443318"/>
            <a:ext cx="4671392" cy="4362163"/>
          </a:xfrm>
        </p:spPr>
        <p:txBody>
          <a:bodyPr>
            <a:normAutofit fontScale="85000" lnSpcReduction="20000"/>
          </a:bodyPr>
          <a:lstStyle/>
          <a:p>
            <a:pPr>
              <a:lnSpc>
                <a:spcPct val="100000"/>
              </a:lnSpc>
            </a:pPr>
            <a:r>
              <a:rPr lang="en-US" dirty="0"/>
              <a:t>USACE provides design, engineering, and construction services to communities and regions on a range of public works projects connected to America’s waterbodies</a:t>
            </a:r>
          </a:p>
          <a:p>
            <a:pPr>
              <a:lnSpc>
                <a:spcPct val="100000"/>
              </a:lnSpc>
            </a:pPr>
            <a:r>
              <a:rPr lang="en-US" dirty="0"/>
              <a:t>Key water resource mission areas including flood control, dredging, inland waterways navigation (1/6 of America’s freight), ports and harbors (300 commercial and 600 other harbors), coastal restoration, and water recreation. (2,463 recreation areas across U.S.)</a:t>
            </a:r>
          </a:p>
          <a:p>
            <a:pPr>
              <a:lnSpc>
                <a:spcPct val="100000"/>
              </a:lnSpc>
            </a:pPr>
            <a:r>
              <a:rPr lang="en-US" dirty="0"/>
              <a:t>Environment mission areas include ecosystem restoration, cleanup of military installations, abandoned mine land restoration,  EPA Superfund site cleanups, environmental infrastructure, and wetlands and dredge-and-fill regulations</a:t>
            </a:r>
          </a:p>
        </p:txBody>
      </p:sp>
      <p:pic>
        <p:nvPicPr>
          <p:cNvPr id="2" name="Picture 2" descr="http://www.beyerblinderbelle.com/media/files/1854_glenislewrtfrntdev_projpic01.jpg?w=14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2502" y="2061761"/>
            <a:ext cx="3909060" cy="2606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0026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0" y="5708385"/>
            <a:ext cx="9179924" cy="1149615"/>
          </a:xfrm>
          <a:custGeom>
            <a:avLst/>
            <a:gdLst>
              <a:gd name="connsiteX0" fmla="*/ 0 w 12239898"/>
              <a:gd name="connsiteY0" fmla="*/ 1532820 h 1532820"/>
              <a:gd name="connsiteX1" fmla="*/ 12239898 w 12239898"/>
              <a:gd name="connsiteY1" fmla="*/ 1532820 h 1532820"/>
              <a:gd name="connsiteX2" fmla="*/ 12218001 w 12239898"/>
              <a:gd name="connsiteY2" fmla="*/ 98539 h 1532820"/>
              <a:gd name="connsiteX3" fmla="*/ 11145095 w 12239898"/>
              <a:gd name="connsiteY3" fmla="*/ 0 h 1532820"/>
              <a:gd name="connsiteX4" fmla="*/ 8703684 w 12239898"/>
              <a:gd name="connsiteY4" fmla="*/ 54744 h 1532820"/>
              <a:gd name="connsiteX5" fmla="*/ 4247836 w 12239898"/>
              <a:gd name="connsiteY5" fmla="*/ 645974 h 1532820"/>
              <a:gd name="connsiteX6" fmla="*/ 1029115 w 12239898"/>
              <a:gd name="connsiteY6" fmla="*/ 613128 h 1532820"/>
              <a:gd name="connsiteX7" fmla="*/ 10948 w 12239898"/>
              <a:gd name="connsiteY7" fmla="*/ 481744 h 1532820"/>
              <a:gd name="connsiteX8" fmla="*/ 0 w 12239898"/>
              <a:gd name="connsiteY8" fmla="*/ 1532820 h 153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9898" h="1532820">
                <a:moveTo>
                  <a:pt x="0" y="1532820"/>
                </a:moveTo>
                <a:lnTo>
                  <a:pt x="12239898" y="1532820"/>
                </a:lnTo>
                <a:lnTo>
                  <a:pt x="12218001" y="98539"/>
                </a:lnTo>
                <a:lnTo>
                  <a:pt x="11145095" y="0"/>
                </a:lnTo>
                <a:lnTo>
                  <a:pt x="8703684" y="54744"/>
                </a:lnTo>
                <a:lnTo>
                  <a:pt x="4247836" y="645974"/>
                </a:lnTo>
                <a:lnTo>
                  <a:pt x="1029115" y="613128"/>
                </a:lnTo>
                <a:lnTo>
                  <a:pt x="10948" y="481744"/>
                </a:lnTo>
                <a:lnTo>
                  <a:pt x="0" y="1532820"/>
                </a:lnTo>
                <a:close/>
              </a:path>
            </a:pathLst>
          </a:custGeom>
          <a:solidFill>
            <a:srgbClr val="456F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kern="0" dirty="0">
              <a:solidFill>
                <a:sysClr val="windowText" lastClr="000000"/>
              </a:solidFill>
              <a:latin typeface="Calibri" panose="020F0502020204030204"/>
            </a:endParaRPr>
          </a:p>
        </p:txBody>
      </p:sp>
      <p:sp>
        <p:nvSpPr>
          <p:cNvPr id="8" name="Freeform 7"/>
          <p:cNvSpPr/>
          <p:nvPr/>
        </p:nvSpPr>
        <p:spPr>
          <a:xfrm rot="10800000">
            <a:off x="0" y="0"/>
            <a:ext cx="9179924" cy="1149615"/>
          </a:xfrm>
          <a:custGeom>
            <a:avLst/>
            <a:gdLst>
              <a:gd name="connsiteX0" fmla="*/ 0 w 12239898"/>
              <a:gd name="connsiteY0" fmla="*/ 1532820 h 1532820"/>
              <a:gd name="connsiteX1" fmla="*/ 12239898 w 12239898"/>
              <a:gd name="connsiteY1" fmla="*/ 1532820 h 1532820"/>
              <a:gd name="connsiteX2" fmla="*/ 12218001 w 12239898"/>
              <a:gd name="connsiteY2" fmla="*/ 98539 h 1532820"/>
              <a:gd name="connsiteX3" fmla="*/ 11145095 w 12239898"/>
              <a:gd name="connsiteY3" fmla="*/ 0 h 1532820"/>
              <a:gd name="connsiteX4" fmla="*/ 8703684 w 12239898"/>
              <a:gd name="connsiteY4" fmla="*/ 54744 h 1532820"/>
              <a:gd name="connsiteX5" fmla="*/ 4247836 w 12239898"/>
              <a:gd name="connsiteY5" fmla="*/ 645974 h 1532820"/>
              <a:gd name="connsiteX6" fmla="*/ 1029115 w 12239898"/>
              <a:gd name="connsiteY6" fmla="*/ 613128 h 1532820"/>
              <a:gd name="connsiteX7" fmla="*/ 10948 w 12239898"/>
              <a:gd name="connsiteY7" fmla="*/ 481744 h 1532820"/>
              <a:gd name="connsiteX8" fmla="*/ 0 w 12239898"/>
              <a:gd name="connsiteY8" fmla="*/ 1532820 h 153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9898" h="1532820">
                <a:moveTo>
                  <a:pt x="0" y="1532820"/>
                </a:moveTo>
                <a:lnTo>
                  <a:pt x="12239898" y="1532820"/>
                </a:lnTo>
                <a:lnTo>
                  <a:pt x="12218001" y="98539"/>
                </a:lnTo>
                <a:lnTo>
                  <a:pt x="11145095" y="0"/>
                </a:lnTo>
                <a:lnTo>
                  <a:pt x="8703684" y="54744"/>
                </a:lnTo>
                <a:lnTo>
                  <a:pt x="4247836" y="645974"/>
                </a:lnTo>
                <a:lnTo>
                  <a:pt x="1029115" y="613128"/>
                </a:lnTo>
                <a:lnTo>
                  <a:pt x="10948" y="481744"/>
                </a:lnTo>
                <a:lnTo>
                  <a:pt x="0" y="1532820"/>
                </a:lnTo>
                <a:close/>
              </a:path>
            </a:pathLst>
          </a:custGeom>
          <a:solidFill>
            <a:srgbClr val="0031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kern="0" dirty="0">
              <a:solidFill>
                <a:sysClr val="windowText" lastClr="000000"/>
              </a:solidFill>
              <a:latin typeface="Calibri" panose="020F0502020204030204"/>
            </a:endParaRPr>
          </a:p>
        </p:txBody>
      </p:sp>
      <p:pic>
        <p:nvPicPr>
          <p:cNvPr id="9" name="Picture 8" descr="line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542098"/>
            <a:ext cx="9168633" cy="715499"/>
          </a:xfrm>
          <a:prstGeom prst="rect">
            <a:avLst/>
          </a:prstGeom>
        </p:spPr>
      </p:pic>
      <p:sp>
        <p:nvSpPr>
          <p:cNvPr id="10" name="Title 5"/>
          <p:cNvSpPr>
            <a:spLocks noGrp="1"/>
          </p:cNvSpPr>
          <p:nvPr>
            <p:ph type="title"/>
          </p:nvPr>
        </p:nvSpPr>
        <p:spPr>
          <a:xfrm>
            <a:off x="173472" y="123501"/>
            <a:ext cx="4882577" cy="679395"/>
          </a:xfrm>
        </p:spPr>
        <p:txBody>
          <a:bodyPr>
            <a:normAutofit fontScale="90000"/>
          </a:bodyPr>
          <a:lstStyle/>
          <a:p>
            <a:r>
              <a:rPr lang="en-US" sz="3000" dirty="0">
                <a:solidFill>
                  <a:schemeClr val="bg1"/>
                </a:solidFill>
              </a:rPr>
              <a:t>Corps roles with contamination:</a:t>
            </a:r>
          </a:p>
        </p:txBody>
      </p:sp>
      <p:sp>
        <p:nvSpPr>
          <p:cNvPr id="12" name="Content Placeholder 6"/>
          <p:cNvSpPr>
            <a:spLocks noGrp="1"/>
          </p:cNvSpPr>
          <p:nvPr>
            <p:ph idx="1"/>
          </p:nvPr>
        </p:nvSpPr>
        <p:spPr>
          <a:xfrm>
            <a:off x="296186" y="1425388"/>
            <a:ext cx="8547652" cy="4455459"/>
          </a:xfrm>
        </p:spPr>
        <p:txBody>
          <a:bodyPr>
            <a:noAutofit/>
          </a:bodyPr>
          <a:lstStyle/>
          <a:p>
            <a:pPr>
              <a:lnSpc>
                <a:spcPct val="100000"/>
              </a:lnSpc>
            </a:pPr>
            <a:r>
              <a:rPr lang="en-US" sz="1875" dirty="0"/>
              <a:t>Corps can provide design, engineering, and construction support to address HTRW – Hazardous, Toxic &amp; Radioactive Wastes </a:t>
            </a:r>
          </a:p>
          <a:p>
            <a:pPr>
              <a:lnSpc>
                <a:spcPct val="100000"/>
              </a:lnSpc>
            </a:pPr>
            <a:r>
              <a:rPr lang="en-US" sz="1875" dirty="0"/>
              <a:t>Corps services can include water, soil &amp; sediment testing; site investigations, feasibility studies, remedial design &amp; remedial action; human health &amp; ecological risk assessments; expedited removal actions; underground storage tank closure; asbestos &amp; lead paint abatement; compliance assessments; ordinance removal; pollution prevention projects; stormwater management; hazardous waste management</a:t>
            </a:r>
          </a:p>
          <a:p>
            <a:pPr>
              <a:lnSpc>
                <a:spcPct val="100000"/>
              </a:lnSpc>
            </a:pPr>
            <a:r>
              <a:rPr lang="en-US" sz="1875" dirty="0"/>
              <a:t>Generally, Corps can include HTRW cleanup as federal project cost if contamination is in water, but land-side contamination is typically local sponsor’s responsibility</a:t>
            </a:r>
          </a:p>
        </p:txBody>
      </p:sp>
    </p:spTree>
    <p:extLst>
      <p:ext uri="{BB962C8B-B14F-4D97-AF65-F5344CB8AC3E}">
        <p14:creationId xmlns:p14="http://schemas.microsoft.com/office/powerpoint/2010/main" val="2525185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384966"/>
            <a:ext cx="8229600" cy="3100095"/>
          </a:xfrm>
        </p:spPr>
        <p:txBody>
          <a:bodyPr anchor="ctr">
            <a:noAutofit/>
          </a:bodyPr>
          <a:lstStyle/>
          <a:p>
            <a:pPr lvl="0"/>
            <a:r>
              <a:rPr lang="en-US" sz="4200" dirty="0">
                <a:solidFill>
                  <a:schemeClr val="bg1"/>
                </a:solidFill>
              </a:rPr>
              <a:t>What Corps programs &amp; authorities can support local brownfield projects?</a:t>
            </a:r>
          </a:p>
        </p:txBody>
      </p:sp>
      <p:sp>
        <p:nvSpPr>
          <p:cNvPr id="4" name="TextBox 3"/>
          <p:cNvSpPr txBox="1"/>
          <p:nvPr/>
        </p:nvSpPr>
        <p:spPr>
          <a:xfrm>
            <a:off x="524435" y="1447800"/>
            <a:ext cx="8095129" cy="584775"/>
          </a:xfrm>
          <a:prstGeom prst="rect">
            <a:avLst/>
          </a:prstGeom>
          <a:noFill/>
        </p:spPr>
        <p:txBody>
          <a:bodyPr wrap="square" rtlCol="0">
            <a:spAutoFit/>
          </a:bodyPr>
          <a:lstStyle/>
          <a:p>
            <a:pPr algn="ctr"/>
            <a:r>
              <a:rPr lang="en-US" sz="3200" b="1" dirty="0">
                <a:solidFill>
                  <a:schemeClr val="bg1"/>
                </a:solidFill>
              </a:rPr>
              <a:t>U.S. Army Corps of Engineers</a:t>
            </a:r>
          </a:p>
        </p:txBody>
      </p:sp>
    </p:spTree>
    <p:extLst>
      <p:ext uri="{BB962C8B-B14F-4D97-AF65-F5344CB8AC3E}">
        <p14:creationId xmlns:p14="http://schemas.microsoft.com/office/powerpoint/2010/main" val="34303846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0" y="5708385"/>
            <a:ext cx="9179924" cy="1149615"/>
          </a:xfrm>
          <a:custGeom>
            <a:avLst/>
            <a:gdLst>
              <a:gd name="connsiteX0" fmla="*/ 0 w 12239898"/>
              <a:gd name="connsiteY0" fmla="*/ 1532820 h 1532820"/>
              <a:gd name="connsiteX1" fmla="*/ 12239898 w 12239898"/>
              <a:gd name="connsiteY1" fmla="*/ 1532820 h 1532820"/>
              <a:gd name="connsiteX2" fmla="*/ 12218001 w 12239898"/>
              <a:gd name="connsiteY2" fmla="*/ 98539 h 1532820"/>
              <a:gd name="connsiteX3" fmla="*/ 11145095 w 12239898"/>
              <a:gd name="connsiteY3" fmla="*/ 0 h 1532820"/>
              <a:gd name="connsiteX4" fmla="*/ 8703684 w 12239898"/>
              <a:gd name="connsiteY4" fmla="*/ 54744 h 1532820"/>
              <a:gd name="connsiteX5" fmla="*/ 4247836 w 12239898"/>
              <a:gd name="connsiteY5" fmla="*/ 645974 h 1532820"/>
              <a:gd name="connsiteX6" fmla="*/ 1029115 w 12239898"/>
              <a:gd name="connsiteY6" fmla="*/ 613128 h 1532820"/>
              <a:gd name="connsiteX7" fmla="*/ 10948 w 12239898"/>
              <a:gd name="connsiteY7" fmla="*/ 481744 h 1532820"/>
              <a:gd name="connsiteX8" fmla="*/ 0 w 12239898"/>
              <a:gd name="connsiteY8" fmla="*/ 1532820 h 153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9898" h="1532820">
                <a:moveTo>
                  <a:pt x="0" y="1532820"/>
                </a:moveTo>
                <a:lnTo>
                  <a:pt x="12239898" y="1532820"/>
                </a:lnTo>
                <a:lnTo>
                  <a:pt x="12218001" y="98539"/>
                </a:lnTo>
                <a:lnTo>
                  <a:pt x="11145095" y="0"/>
                </a:lnTo>
                <a:lnTo>
                  <a:pt x="8703684" y="54744"/>
                </a:lnTo>
                <a:lnTo>
                  <a:pt x="4247836" y="645974"/>
                </a:lnTo>
                <a:lnTo>
                  <a:pt x="1029115" y="613128"/>
                </a:lnTo>
                <a:lnTo>
                  <a:pt x="10948" y="481744"/>
                </a:lnTo>
                <a:lnTo>
                  <a:pt x="0" y="1532820"/>
                </a:lnTo>
                <a:close/>
              </a:path>
            </a:pathLst>
          </a:custGeom>
          <a:solidFill>
            <a:srgbClr val="456F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kern="0" dirty="0">
              <a:solidFill>
                <a:sysClr val="windowText" lastClr="000000"/>
              </a:solidFill>
              <a:latin typeface="Calibri" panose="020F0502020204030204"/>
            </a:endParaRPr>
          </a:p>
        </p:txBody>
      </p:sp>
      <p:sp>
        <p:nvSpPr>
          <p:cNvPr id="8" name="Freeform 7"/>
          <p:cNvSpPr/>
          <p:nvPr/>
        </p:nvSpPr>
        <p:spPr>
          <a:xfrm rot="10800000">
            <a:off x="0" y="0"/>
            <a:ext cx="9179924" cy="1149615"/>
          </a:xfrm>
          <a:custGeom>
            <a:avLst/>
            <a:gdLst>
              <a:gd name="connsiteX0" fmla="*/ 0 w 12239898"/>
              <a:gd name="connsiteY0" fmla="*/ 1532820 h 1532820"/>
              <a:gd name="connsiteX1" fmla="*/ 12239898 w 12239898"/>
              <a:gd name="connsiteY1" fmla="*/ 1532820 h 1532820"/>
              <a:gd name="connsiteX2" fmla="*/ 12218001 w 12239898"/>
              <a:gd name="connsiteY2" fmla="*/ 98539 h 1532820"/>
              <a:gd name="connsiteX3" fmla="*/ 11145095 w 12239898"/>
              <a:gd name="connsiteY3" fmla="*/ 0 h 1532820"/>
              <a:gd name="connsiteX4" fmla="*/ 8703684 w 12239898"/>
              <a:gd name="connsiteY4" fmla="*/ 54744 h 1532820"/>
              <a:gd name="connsiteX5" fmla="*/ 4247836 w 12239898"/>
              <a:gd name="connsiteY5" fmla="*/ 645974 h 1532820"/>
              <a:gd name="connsiteX6" fmla="*/ 1029115 w 12239898"/>
              <a:gd name="connsiteY6" fmla="*/ 613128 h 1532820"/>
              <a:gd name="connsiteX7" fmla="*/ 10948 w 12239898"/>
              <a:gd name="connsiteY7" fmla="*/ 481744 h 1532820"/>
              <a:gd name="connsiteX8" fmla="*/ 0 w 12239898"/>
              <a:gd name="connsiteY8" fmla="*/ 1532820 h 153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9898" h="1532820">
                <a:moveTo>
                  <a:pt x="0" y="1532820"/>
                </a:moveTo>
                <a:lnTo>
                  <a:pt x="12239898" y="1532820"/>
                </a:lnTo>
                <a:lnTo>
                  <a:pt x="12218001" y="98539"/>
                </a:lnTo>
                <a:lnTo>
                  <a:pt x="11145095" y="0"/>
                </a:lnTo>
                <a:lnTo>
                  <a:pt x="8703684" y="54744"/>
                </a:lnTo>
                <a:lnTo>
                  <a:pt x="4247836" y="645974"/>
                </a:lnTo>
                <a:lnTo>
                  <a:pt x="1029115" y="613128"/>
                </a:lnTo>
                <a:lnTo>
                  <a:pt x="10948" y="481744"/>
                </a:lnTo>
                <a:lnTo>
                  <a:pt x="0" y="1532820"/>
                </a:lnTo>
                <a:close/>
              </a:path>
            </a:pathLst>
          </a:custGeom>
          <a:solidFill>
            <a:srgbClr val="0031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kern="0" dirty="0">
              <a:solidFill>
                <a:sysClr val="windowText" lastClr="000000"/>
              </a:solidFill>
              <a:latin typeface="Calibri" panose="020F0502020204030204"/>
            </a:endParaRPr>
          </a:p>
        </p:txBody>
      </p:sp>
      <p:pic>
        <p:nvPicPr>
          <p:cNvPr id="9" name="Picture 8" descr="line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498853"/>
            <a:ext cx="9168633" cy="715499"/>
          </a:xfrm>
          <a:prstGeom prst="rect">
            <a:avLst/>
          </a:prstGeom>
        </p:spPr>
      </p:pic>
      <p:sp>
        <p:nvSpPr>
          <p:cNvPr id="10" name="Title 5"/>
          <p:cNvSpPr>
            <a:spLocks noGrp="1"/>
          </p:cNvSpPr>
          <p:nvPr>
            <p:ph type="title"/>
          </p:nvPr>
        </p:nvSpPr>
        <p:spPr>
          <a:xfrm>
            <a:off x="167509" y="45977"/>
            <a:ext cx="8915648" cy="679395"/>
          </a:xfrm>
        </p:spPr>
        <p:txBody>
          <a:bodyPr>
            <a:normAutofit/>
          </a:bodyPr>
          <a:lstStyle/>
          <a:p>
            <a:r>
              <a:rPr lang="en-US" sz="3000" dirty="0">
                <a:solidFill>
                  <a:schemeClr val="bg1"/>
                </a:solidFill>
              </a:rPr>
              <a:t>Corps Authorities &amp; Programs:</a:t>
            </a:r>
          </a:p>
        </p:txBody>
      </p:sp>
      <p:sp>
        <p:nvSpPr>
          <p:cNvPr id="12" name="Content Placeholder 6"/>
          <p:cNvSpPr>
            <a:spLocks noGrp="1"/>
          </p:cNvSpPr>
          <p:nvPr>
            <p:ph idx="1"/>
          </p:nvPr>
        </p:nvSpPr>
        <p:spPr>
          <a:xfrm>
            <a:off x="296186" y="1413755"/>
            <a:ext cx="5079792" cy="4048670"/>
          </a:xfrm>
        </p:spPr>
        <p:txBody>
          <a:bodyPr>
            <a:normAutofit/>
          </a:bodyPr>
          <a:lstStyle/>
          <a:p>
            <a:pPr>
              <a:lnSpc>
                <a:spcPct val="100000"/>
              </a:lnSpc>
            </a:pPr>
            <a:r>
              <a:rPr lang="en-US" sz="2025" dirty="0"/>
              <a:t>New Section 7001 process enables localities to propose water resource projects to Corps District office, which are then evaluated for mission consistency, ranked and prioritized, and potentially created as study, engineering, and/or construction project in a USACE-Congressional process</a:t>
            </a:r>
          </a:p>
          <a:p>
            <a:pPr>
              <a:lnSpc>
                <a:spcPct val="100000"/>
              </a:lnSpc>
            </a:pPr>
            <a:r>
              <a:rPr lang="en-US" sz="2025" dirty="0"/>
              <a:t>“Continuing Authorities Programs” or “CAP” allow localities to conduct project partnerships in targeted areas </a:t>
            </a:r>
          </a:p>
        </p:txBody>
      </p:sp>
      <p:pic>
        <p:nvPicPr>
          <p:cNvPr id="1026" name="Picture 2" descr="Image result for stamford mill rive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9189" y="1534916"/>
            <a:ext cx="253746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9189" y="3305503"/>
            <a:ext cx="257175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4439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11291" y="5708385"/>
            <a:ext cx="9179924" cy="1149615"/>
          </a:xfrm>
          <a:custGeom>
            <a:avLst/>
            <a:gdLst>
              <a:gd name="connsiteX0" fmla="*/ 0 w 12239898"/>
              <a:gd name="connsiteY0" fmla="*/ 1532820 h 1532820"/>
              <a:gd name="connsiteX1" fmla="*/ 12239898 w 12239898"/>
              <a:gd name="connsiteY1" fmla="*/ 1532820 h 1532820"/>
              <a:gd name="connsiteX2" fmla="*/ 12218001 w 12239898"/>
              <a:gd name="connsiteY2" fmla="*/ 98539 h 1532820"/>
              <a:gd name="connsiteX3" fmla="*/ 11145095 w 12239898"/>
              <a:gd name="connsiteY3" fmla="*/ 0 h 1532820"/>
              <a:gd name="connsiteX4" fmla="*/ 8703684 w 12239898"/>
              <a:gd name="connsiteY4" fmla="*/ 54744 h 1532820"/>
              <a:gd name="connsiteX5" fmla="*/ 4247836 w 12239898"/>
              <a:gd name="connsiteY5" fmla="*/ 645974 h 1532820"/>
              <a:gd name="connsiteX6" fmla="*/ 1029115 w 12239898"/>
              <a:gd name="connsiteY6" fmla="*/ 613128 h 1532820"/>
              <a:gd name="connsiteX7" fmla="*/ 10948 w 12239898"/>
              <a:gd name="connsiteY7" fmla="*/ 481744 h 1532820"/>
              <a:gd name="connsiteX8" fmla="*/ 0 w 12239898"/>
              <a:gd name="connsiteY8" fmla="*/ 1532820 h 153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9898" h="1532820">
                <a:moveTo>
                  <a:pt x="0" y="1532820"/>
                </a:moveTo>
                <a:lnTo>
                  <a:pt x="12239898" y="1532820"/>
                </a:lnTo>
                <a:lnTo>
                  <a:pt x="12218001" y="98539"/>
                </a:lnTo>
                <a:lnTo>
                  <a:pt x="11145095" y="0"/>
                </a:lnTo>
                <a:lnTo>
                  <a:pt x="8703684" y="54744"/>
                </a:lnTo>
                <a:lnTo>
                  <a:pt x="4247836" y="645974"/>
                </a:lnTo>
                <a:lnTo>
                  <a:pt x="1029115" y="613128"/>
                </a:lnTo>
                <a:lnTo>
                  <a:pt x="10948" y="481744"/>
                </a:lnTo>
                <a:lnTo>
                  <a:pt x="0" y="1532820"/>
                </a:lnTo>
                <a:close/>
              </a:path>
            </a:pathLst>
          </a:custGeom>
          <a:solidFill>
            <a:srgbClr val="456F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kern="0" dirty="0">
              <a:solidFill>
                <a:sysClr val="windowText" lastClr="000000"/>
              </a:solidFill>
              <a:latin typeface="Calibri" panose="020F0502020204030204"/>
            </a:endParaRPr>
          </a:p>
        </p:txBody>
      </p:sp>
      <p:sp>
        <p:nvSpPr>
          <p:cNvPr id="8" name="Freeform 7"/>
          <p:cNvSpPr/>
          <p:nvPr/>
        </p:nvSpPr>
        <p:spPr>
          <a:xfrm rot="10800000">
            <a:off x="0" y="0"/>
            <a:ext cx="9179924" cy="1149615"/>
          </a:xfrm>
          <a:custGeom>
            <a:avLst/>
            <a:gdLst>
              <a:gd name="connsiteX0" fmla="*/ 0 w 12239898"/>
              <a:gd name="connsiteY0" fmla="*/ 1532820 h 1532820"/>
              <a:gd name="connsiteX1" fmla="*/ 12239898 w 12239898"/>
              <a:gd name="connsiteY1" fmla="*/ 1532820 h 1532820"/>
              <a:gd name="connsiteX2" fmla="*/ 12218001 w 12239898"/>
              <a:gd name="connsiteY2" fmla="*/ 98539 h 1532820"/>
              <a:gd name="connsiteX3" fmla="*/ 11145095 w 12239898"/>
              <a:gd name="connsiteY3" fmla="*/ 0 h 1532820"/>
              <a:gd name="connsiteX4" fmla="*/ 8703684 w 12239898"/>
              <a:gd name="connsiteY4" fmla="*/ 54744 h 1532820"/>
              <a:gd name="connsiteX5" fmla="*/ 4247836 w 12239898"/>
              <a:gd name="connsiteY5" fmla="*/ 645974 h 1532820"/>
              <a:gd name="connsiteX6" fmla="*/ 1029115 w 12239898"/>
              <a:gd name="connsiteY6" fmla="*/ 613128 h 1532820"/>
              <a:gd name="connsiteX7" fmla="*/ 10948 w 12239898"/>
              <a:gd name="connsiteY7" fmla="*/ 481744 h 1532820"/>
              <a:gd name="connsiteX8" fmla="*/ 0 w 12239898"/>
              <a:gd name="connsiteY8" fmla="*/ 1532820 h 153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9898" h="1532820">
                <a:moveTo>
                  <a:pt x="0" y="1532820"/>
                </a:moveTo>
                <a:lnTo>
                  <a:pt x="12239898" y="1532820"/>
                </a:lnTo>
                <a:lnTo>
                  <a:pt x="12218001" y="98539"/>
                </a:lnTo>
                <a:lnTo>
                  <a:pt x="11145095" y="0"/>
                </a:lnTo>
                <a:lnTo>
                  <a:pt x="8703684" y="54744"/>
                </a:lnTo>
                <a:lnTo>
                  <a:pt x="4247836" y="645974"/>
                </a:lnTo>
                <a:lnTo>
                  <a:pt x="1029115" y="613128"/>
                </a:lnTo>
                <a:lnTo>
                  <a:pt x="10948" y="481744"/>
                </a:lnTo>
                <a:lnTo>
                  <a:pt x="0" y="1532820"/>
                </a:lnTo>
                <a:close/>
              </a:path>
            </a:pathLst>
          </a:custGeom>
          <a:solidFill>
            <a:srgbClr val="0031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kern="0" dirty="0">
              <a:solidFill>
                <a:sysClr val="windowText" lastClr="000000"/>
              </a:solidFill>
              <a:latin typeface="Calibri" panose="020F0502020204030204"/>
            </a:endParaRPr>
          </a:p>
        </p:txBody>
      </p:sp>
      <p:pic>
        <p:nvPicPr>
          <p:cNvPr id="9" name="Picture 8" descr="line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486926"/>
            <a:ext cx="9168633" cy="715499"/>
          </a:xfrm>
          <a:prstGeom prst="rect">
            <a:avLst/>
          </a:prstGeom>
        </p:spPr>
      </p:pic>
      <p:sp>
        <p:nvSpPr>
          <p:cNvPr id="10" name="Title 5"/>
          <p:cNvSpPr>
            <a:spLocks noGrp="1"/>
          </p:cNvSpPr>
          <p:nvPr>
            <p:ph type="title"/>
          </p:nvPr>
        </p:nvSpPr>
        <p:spPr>
          <a:xfrm>
            <a:off x="167509" y="45977"/>
            <a:ext cx="8915648" cy="679395"/>
          </a:xfrm>
        </p:spPr>
        <p:txBody>
          <a:bodyPr>
            <a:normAutofit/>
          </a:bodyPr>
          <a:lstStyle/>
          <a:p>
            <a:r>
              <a:rPr lang="en-US" sz="3000" dirty="0">
                <a:solidFill>
                  <a:schemeClr val="bg1"/>
                </a:solidFill>
              </a:rPr>
              <a:t>Continuing Authorities Program:</a:t>
            </a:r>
          </a:p>
        </p:txBody>
      </p:sp>
      <p:sp>
        <p:nvSpPr>
          <p:cNvPr id="12" name="Content Placeholder 6"/>
          <p:cNvSpPr>
            <a:spLocks noGrp="1"/>
          </p:cNvSpPr>
          <p:nvPr>
            <p:ph idx="1"/>
          </p:nvPr>
        </p:nvSpPr>
        <p:spPr>
          <a:xfrm>
            <a:off x="176921" y="1541625"/>
            <a:ext cx="5997408" cy="4339222"/>
          </a:xfrm>
        </p:spPr>
        <p:txBody>
          <a:bodyPr>
            <a:normAutofit fontScale="85000" lnSpcReduction="20000"/>
          </a:bodyPr>
          <a:lstStyle/>
          <a:p>
            <a:pPr>
              <a:lnSpc>
                <a:spcPct val="100000"/>
              </a:lnSpc>
            </a:pPr>
            <a:r>
              <a:rPr lang="en-US" sz="2025" dirty="0"/>
              <a:t>All CAPS start with $100,000 feasibility study funded by Corps, followed by 50/50 cost share on further planning</a:t>
            </a:r>
          </a:p>
          <a:p>
            <a:pPr>
              <a:lnSpc>
                <a:spcPct val="100000"/>
              </a:lnSpc>
            </a:pPr>
            <a:r>
              <a:rPr lang="en-US" sz="2025" dirty="0"/>
              <a:t>Engineering &amp; construction cost share varies by program</a:t>
            </a:r>
          </a:p>
          <a:p>
            <a:pPr>
              <a:lnSpc>
                <a:spcPct val="100000"/>
              </a:lnSpc>
            </a:pPr>
            <a:r>
              <a:rPr lang="en-US" sz="2025" dirty="0"/>
              <a:t>Section 14 – Streambank &amp; Shoreline Erosion ($10 million max, 35% local match)</a:t>
            </a:r>
          </a:p>
          <a:p>
            <a:pPr>
              <a:lnSpc>
                <a:spcPct val="100000"/>
              </a:lnSpc>
            </a:pPr>
            <a:r>
              <a:rPr lang="en-US" sz="2025" dirty="0"/>
              <a:t>Section 22 – Planning Assistance (50% cost share)</a:t>
            </a:r>
          </a:p>
          <a:p>
            <a:pPr>
              <a:lnSpc>
                <a:spcPct val="100000"/>
              </a:lnSpc>
            </a:pPr>
            <a:r>
              <a:rPr lang="en-US" sz="2025" dirty="0"/>
              <a:t>Section 107 – Navigation Improvements ($10 million max, match for commercial navigation varies, 50% local match for recreational navigation)</a:t>
            </a:r>
          </a:p>
          <a:p>
            <a:pPr>
              <a:lnSpc>
                <a:spcPct val="100000"/>
              </a:lnSpc>
            </a:pPr>
            <a:r>
              <a:rPr lang="en-US" sz="2025" dirty="0"/>
              <a:t>Section 204 – Beneficial Reuse of Dredged Materials ($10 million max, 35% local cost share)</a:t>
            </a:r>
          </a:p>
          <a:p>
            <a:pPr>
              <a:lnSpc>
                <a:spcPct val="100000"/>
              </a:lnSpc>
            </a:pPr>
            <a:r>
              <a:rPr lang="en-US" sz="2025" dirty="0"/>
              <a:t>Section 205 – Flood control ($10 million max, 35% cost share)</a:t>
            </a:r>
          </a:p>
          <a:p>
            <a:pPr>
              <a:lnSpc>
                <a:spcPct val="100000"/>
              </a:lnSpc>
            </a:pPr>
            <a:r>
              <a:rPr lang="en-US" sz="2025" dirty="0"/>
              <a:t>Section 206 – Aquatic ecosystem restoration ($10 million max, 35% local cost share</a:t>
            </a:r>
          </a:p>
          <a:p>
            <a:pPr>
              <a:lnSpc>
                <a:spcPct val="100000"/>
              </a:lnSpc>
            </a:pPr>
            <a:r>
              <a:rPr lang="en-US" sz="2025" dirty="0"/>
              <a:t>Section 1135 – Project modifications for environmental improvement ($10 million max, 25% local cost share) </a:t>
            </a:r>
          </a:p>
        </p:txBody>
      </p:sp>
      <p:pic>
        <p:nvPicPr>
          <p:cNvPr id="2050" name="Picture 2" descr="Image result for kansas city waterfront brownfiel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5619" y="1541625"/>
            <a:ext cx="2628900" cy="3500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9965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384966"/>
            <a:ext cx="8229600" cy="3100095"/>
          </a:xfrm>
        </p:spPr>
        <p:txBody>
          <a:bodyPr anchor="ctr">
            <a:noAutofit/>
          </a:bodyPr>
          <a:lstStyle/>
          <a:p>
            <a:pPr lvl="0"/>
            <a:r>
              <a:rPr lang="en-US" sz="4200" dirty="0">
                <a:solidFill>
                  <a:schemeClr val="bg1"/>
                </a:solidFill>
              </a:rPr>
              <a:t>How would the Corps process work for a locality seeking to conduct a waterfront brownfield project?</a:t>
            </a:r>
          </a:p>
        </p:txBody>
      </p:sp>
      <p:sp>
        <p:nvSpPr>
          <p:cNvPr id="4" name="TextBox 3"/>
          <p:cNvSpPr txBox="1"/>
          <p:nvPr/>
        </p:nvSpPr>
        <p:spPr>
          <a:xfrm>
            <a:off x="524435" y="1447800"/>
            <a:ext cx="8095129" cy="584775"/>
          </a:xfrm>
          <a:prstGeom prst="rect">
            <a:avLst/>
          </a:prstGeom>
          <a:noFill/>
        </p:spPr>
        <p:txBody>
          <a:bodyPr wrap="square" rtlCol="0">
            <a:spAutoFit/>
          </a:bodyPr>
          <a:lstStyle/>
          <a:p>
            <a:pPr algn="ctr"/>
            <a:r>
              <a:rPr lang="en-US" sz="3200" b="1" dirty="0">
                <a:solidFill>
                  <a:schemeClr val="bg1"/>
                </a:solidFill>
              </a:rPr>
              <a:t>U.S. Army Corps of Engineers</a:t>
            </a:r>
          </a:p>
        </p:txBody>
      </p:sp>
    </p:spTree>
    <p:extLst>
      <p:ext uri="{BB962C8B-B14F-4D97-AF65-F5344CB8AC3E}">
        <p14:creationId xmlns:p14="http://schemas.microsoft.com/office/powerpoint/2010/main" val="395005187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0" y="5708385"/>
            <a:ext cx="9179924" cy="1149615"/>
          </a:xfrm>
          <a:custGeom>
            <a:avLst/>
            <a:gdLst>
              <a:gd name="connsiteX0" fmla="*/ 0 w 12239898"/>
              <a:gd name="connsiteY0" fmla="*/ 1532820 h 1532820"/>
              <a:gd name="connsiteX1" fmla="*/ 12239898 w 12239898"/>
              <a:gd name="connsiteY1" fmla="*/ 1532820 h 1532820"/>
              <a:gd name="connsiteX2" fmla="*/ 12218001 w 12239898"/>
              <a:gd name="connsiteY2" fmla="*/ 98539 h 1532820"/>
              <a:gd name="connsiteX3" fmla="*/ 11145095 w 12239898"/>
              <a:gd name="connsiteY3" fmla="*/ 0 h 1532820"/>
              <a:gd name="connsiteX4" fmla="*/ 8703684 w 12239898"/>
              <a:gd name="connsiteY4" fmla="*/ 54744 h 1532820"/>
              <a:gd name="connsiteX5" fmla="*/ 4247836 w 12239898"/>
              <a:gd name="connsiteY5" fmla="*/ 645974 h 1532820"/>
              <a:gd name="connsiteX6" fmla="*/ 1029115 w 12239898"/>
              <a:gd name="connsiteY6" fmla="*/ 613128 h 1532820"/>
              <a:gd name="connsiteX7" fmla="*/ 10948 w 12239898"/>
              <a:gd name="connsiteY7" fmla="*/ 481744 h 1532820"/>
              <a:gd name="connsiteX8" fmla="*/ 0 w 12239898"/>
              <a:gd name="connsiteY8" fmla="*/ 1532820 h 153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9898" h="1532820">
                <a:moveTo>
                  <a:pt x="0" y="1532820"/>
                </a:moveTo>
                <a:lnTo>
                  <a:pt x="12239898" y="1532820"/>
                </a:lnTo>
                <a:lnTo>
                  <a:pt x="12218001" y="98539"/>
                </a:lnTo>
                <a:lnTo>
                  <a:pt x="11145095" y="0"/>
                </a:lnTo>
                <a:lnTo>
                  <a:pt x="8703684" y="54744"/>
                </a:lnTo>
                <a:lnTo>
                  <a:pt x="4247836" y="645974"/>
                </a:lnTo>
                <a:lnTo>
                  <a:pt x="1029115" y="613128"/>
                </a:lnTo>
                <a:lnTo>
                  <a:pt x="10948" y="481744"/>
                </a:lnTo>
                <a:lnTo>
                  <a:pt x="0" y="1532820"/>
                </a:lnTo>
                <a:close/>
              </a:path>
            </a:pathLst>
          </a:custGeom>
          <a:solidFill>
            <a:srgbClr val="456F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kern="0" dirty="0">
              <a:solidFill>
                <a:sysClr val="windowText" lastClr="000000"/>
              </a:solidFill>
              <a:latin typeface="Calibri" panose="020F0502020204030204"/>
            </a:endParaRPr>
          </a:p>
        </p:txBody>
      </p:sp>
      <p:sp>
        <p:nvSpPr>
          <p:cNvPr id="8" name="Freeform 7"/>
          <p:cNvSpPr/>
          <p:nvPr/>
        </p:nvSpPr>
        <p:spPr>
          <a:xfrm rot="10800000">
            <a:off x="0" y="0"/>
            <a:ext cx="9179924" cy="1149615"/>
          </a:xfrm>
          <a:custGeom>
            <a:avLst/>
            <a:gdLst>
              <a:gd name="connsiteX0" fmla="*/ 0 w 12239898"/>
              <a:gd name="connsiteY0" fmla="*/ 1532820 h 1532820"/>
              <a:gd name="connsiteX1" fmla="*/ 12239898 w 12239898"/>
              <a:gd name="connsiteY1" fmla="*/ 1532820 h 1532820"/>
              <a:gd name="connsiteX2" fmla="*/ 12218001 w 12239898"/>
              <a:gd name="connsiteY2" fmla="*/ 98539 h 1532820"/>
              <a:gd name="connsiteX3" fmla="*/ 11145095 w 12239898"/>
              <a:gd name="connsiteY3" fmla="*/ 0 h 1532820"/>
              <a:gd name="connsiteX4" fmla="*/ 8703684 w 12239898"/>
              <a:gd name="connsiteY4" fmla="*/ 54744 h 1532820"/>
              <a:gd name="connsiteX5" fmla="*/ 4247836 w 12239898"/>
              <a:gd name="connsiteY5" fmla="*/ 645974 h 1532820"/>
              <a:gd name="connsiteX6" fmla="*/ 1029115 w 12239898"/>
              <a:gd name="connsiteY6" fmla="*/ 613128 h 1532820"/>
              <a:gd name="connsiteX7" fmla="*/ 10948 w 12239898"/>
              <a:gd name="connsiteY7" fmla="*/ 481744 h 1532820"/>
              <a:gd name="connsiteX8" fmla="*/ 0 w 12239898"/>
              <a:gd name="connsiteY8" fmla="*/ 1532820 h 153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9898" h="1532820">
                <a:moveTo>
                  <a:pt x="0" y="1532820"/>
                </a:moveTo>
                <a:lnTo>
                  <a:pt x="12239898" y="1532820"/>
                </a:lnTo>
                <a:lnTo>
                  <a:pt x="12218001" y="98539"/>
                </a:lnTo>
                <a:lnTo>
                  <a:pt x="11145095" y="0"/>
                </a:lnTo>
                <a:lnTo>
                  <a:pt x="8703684" y="54744"/>
                </a:lnTo>
                <a:lnTo>
                  <a:pt x="4247836" y="645974"/>
                </a:lnTo>
                <a:lnTo>
                  <a:pt x="1029115" y="613128"/>
                </a:lnTo>
                <a:lnTo>
                  <a:pt x="10948" y="481744"/>
                </a:lnTo>
                <a:lnTo>
                  <a:pt x="0" y="1532820"/>
                </a:lnTo>
                <a:close/>
              </a:path>
            </a:pathLst>
          </a:custGeom>
          <a:solidFill>
            <a:srgbClr val="0031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kern="0" dirty="0">
              <a:solidFill>
                <a:sysClr val="windowText" lastClr="000000"/>
              </a:solidFill>
              <a:latin typeface="Calibri" panose="020F0502020204030204"/>
            </a:endParaRPr>
          </a:p>
        </p:txBody>
      </p:sp>
      <p:sp>
        <p:nvSpPr>
          <p:cNvPr id="10" name="Title 5"/>
          <p:cNvSpPr>
            <a:spLocks noGrp="1"/>
          </p:cNvSpPr>
          <p:nvPr>
            <p:ph type="title"/>
          </p:nvPr>
        </p:nvSpPr>
        <p:spPr>
          <a:xfrm>
            <a:off x="167509" y="75793"/>
            <a:ext cx="8915648" cy="679395"/>
          </a:xfrm>
        </p:spPr>
        <p:txBody>
          <a:bodyPr>
            <a:normAutofit/>
          </a:bodyPr>
          <a:lstStyle/>
          <a:p>
            <a:r>
              <a:rPr lang="en-US" sz="3000" dirty="0">
                <a:solidFill>
                  <a:schemeClr val="bg1"/>
                </a:solidFill>
              </a:rPr>
              <a:t>Navigating the Corps Process:</a:t>
            </a:r>
          </a:p>
        </p:txBody>
      </p:sp>
      <p:sp>
        <p:nvSpPr>
          <p:cNvPr id="12" name="Content Placeholder 6"/>
          <p:cNvSpPr>
            <a:spLocks noGrp="1"/>
          </p:cNvSpPr>
          <p:nvPr>
            <p:ph idx="1"/>
          </p:nvPr>
        </p:nvSpPr>
        <p:spPr>
          <a:xfrm>
            <a:off x="3679466" y="2221549"/>
            <a:ext cx="5379057" cy="3418781"/>
          </a:xfrm>
        </p:spPr>
        <p:txBody>
          <a:bodyPr>
            <a:normAutofit/>
          </a:bodyPr>
          <a:lstStyle/>
          <a:p>
            <a:pPr>
              <a:lnSpc>
                <a:spcPct val="100000"/>
              </a:lnSpc>
            </a:pPr>
            <a:r>
              <a:rPr lang="en-US" sz="2025" dirty="0"/>
              <a:t>Most important – work closely with the local Corps District</a:t>
            </a:r>
          </a:p>
          <a:p>
            <a:pPr lvl="1">
              <a:lnSpc>
                <a:spcPct val="100000"/>
              </a:lnSpc>
            </a:pPr>
            <a:r>
              <a:rPr lang="en-US" sz="1725" dirty="0"/>
              <a:t>41 District Offices organized under eight Divisions</a:t>
            </a:r>
          </a:p>
          <a:p>
            <a:pPr lvl="1">
              <a:lnSpc>
                <a:spcPct val="100000"/>
              </a:lnSpc>
            </a:pPr>
            <a:r>
              <a:rPr lang="en-US" sz="1725" i="1" dirty="0"/>
              <a:t>See</a:t>
            </a:r>
            <a:r>
              <a:rPr lang="en-US" sz="1725" dirty="0"/>
              <a:t> www.usace.army.mil/Locations.aspx</a:t>
            </a:r>
          </a:p>
          <a:p>
            <a:pPr>
              <a:lnSpc>
                <a:spcPct val="100000"/>
              </a:lnSpc>
            </a:pPr>
            <a:r>
              <a:rPr lang="en-US" sz="2025" dirty="0"/>
              <a:t>Identify matching sources early on</a:t>
            </a:r>
          </a:p>
          <a:p>
            <a:pPr>
              <a:lnSpc>
                <a:spcPct val="100000"/>
              </a:lnSpc>
            </a:pPr>
            <a:r>
              <a:rPr lang="en-US" sz="2025" dirty="0"/>
              <a:t>Draft Section 7001 Proposal Letter</a:t>
            </a:r>
          </a:p>
          <a:p>
            <a:pPr>
              <a:lnSpc>
                <a:spcPct val="100000"/>
              </a:lnSpc>
            </a:pPr>
            <a:r>
              <a:rPr lang="en-US" sz="2025" dirty="0"/>
              <a:t>Work closely with your congressional delegation</a:t>
            </a:r>
          </a:p>
        </p:txBody>
      </p:sp>
      <p:pic>
        <p:nvPicPr>
          <p:cNvPr id="3076" name="Picture 4" descr="Image result for naviga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868" y="2447354"/>
            <a:ext cx="3197473" cy="2125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61627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200" dirty="0"/>
              <a:t>Meet the Funders – Infrastructure</a:t>
            </a:r>
          </a:p>
        </p:txBody>
      </p:sp>
      <p:sp>
        <p:nvSpPr>
          <p:cNvPr id="6" name="TextBox 5"/>
          <p:cNvSpPr txBox="1"/>
          <p:nvPr/>
        </p:nvSpPr>
        <p:spPr>
          <a:xfrm>
            <a:off x="5657850" y="2712635"/>
            <a:ext cx="3028950" cy="715581"/>
          </a:xfrm>
          <a:prstGeom prst="rect">
            <a:avLst/>
          </a:prstGeom>
          <a:noFill/>
        </p:spPr>
        <p:txBody>
          <a:bodyPr wrap="square" rtlCol="0">
            <a:spAutoFit/>
          </a:bodyPr>
          <a:lstStyle/>
          <a:p>
            <a:r>
              <a:rPr lang="en-US" sz="1350" dirty="0"/>
              <a:t>Marc </a:t>
            </a:r>
            <a:r>
              <a:rPr lang="en-US" sz="1350" dirty="0" err="1"/>
              <a:t>Gerdeman</a:t>
            </a:r>
            <a:endParaRPr lang="en-US" sz="1350" dirty="0"/>
          </a:p>
          <a:p>
            <a:r>
              <a:rPr lang="en-US" sz="1350" dirty="0"/>
              <a:t>Brownfield Redevelopment Officer</a:t>
            </a:r>
          </a:p>
          <a:p>
            <a:r>
              <a:rPr lang="en-US" sz="1350" dirty="0"/>
              <a:t>City of Toledo, Ohio</a:t>
            </a:r>
          </a:p>
        </p:txBody>
      </p:sp>
      <p:pic>
        <p:nvPicPr>
          <p:cNvPr id="2050" name="Picture 2" descr="Image result for city toledo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34999" y="3268599"/>
            <a:ext cx="1844802" cy="18448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stretch>
            <a:fillRect/>
          </a:stretch>
        </p:blipFill>
        <p:spPr>
          <a:xfrm>
            <a:off x="4419600" y="2498926"/>
            <a:ext cx="1143000" cy="1143000"/>
          </a:xfrm>
          <a:prstGeom prst="rect">
            <a:avLst/>
          </a:prstGeom>
        </p:spPr>
      </p:pic>
      <p:sp>
        <p:nvSpPr>
          <p:cNvPr id="7" name="TextBox 6"/>
          <p:cNvSpPr txBox="1"/>
          <p:nvPr/>
        </p:nvSpPr>
        <p:spPr>
          <a:xfrm>
            <a:off x="5657850" y="4012518"/>
            <a:ext cx="3028950" cy="715581"/>
          </a:xfrm>
          <a:prstGeom prst="rect">
            <a:avLst/>
          </a:prstGeom>
          <a:noFill/>
        </p:spPr>
        <p:txBody>
          <a:bodyPr wrap="square" rtlCol="0">
            <a:spAutoFit/>
          </a:bodyPr>
          <a:lstStyle/>
          <a:p>
            <a:r>
              <a:rPr lang="en-US" sz="1350" dirty="0"/>
              <a:t>David </a:t>
            </a:r>
            <a:r>
              <a:rPr lang="en-US" sz="1350" dirty="0" err="1"/>
              <a:t>Dysard</a:t>
            </a:r>
            <a:endParaRPr lang="en-US" sz="1350" dirty="0"/>
          </a:p>
          <a:p>
            <a:r>
              <a:rPr lang="en-US" sz="1350" dirty="0"/>
              <a:t>Engineering Services Administrator</a:t>
            </a:r>
          </a:p>
          <a:p>
            <a:r>
              <a:rPr lang="en-US" sz="1350" dirty="0"/>
              <a:t>City of Toledo, Ohio</a:t>
            </a:r>
          </a:p>
        </p:txBody>
      </p:sp>
      <p:sp>
        <p:nvSpPr>
          <p:cNvPr id="9" name="TextBox 8"/>
          <p:cNvSpPr txBox="1"/>
          <p:nvPr/>
        </p:nvSpPr>
        <p:spPr>
          <a:xfrm>
            <a:off x="5657850" y="5312401"/>
            <a:ext cx="3028950" cy="715581"/>
          </a:xfrm>
          <a:prstGeom prst="rect">
            <a:avLst/>
          </a:prstGeom>
          <a:noFill/>
        </p:spPr>
        <p:txBody>
          <a:bodyPr wrap="square" rtlCol="0">
            <a:spAutoFit/>
          </a:bodyPr>
          <a:lstStyle/>
          <a:p>
            <a:r>
              <a:rPr lang="en-US" sz="1350" dirty="0"/>
              <a:t>Scott Sibley</a:t>
            </a:r>
          </a:p>
          <a:p>
            <a:r>
              <a:rPr lang="en-US" sz="1350" dirty="0"/>
              <a:t>Engineering Services Administrator</a:t>
            </a:r>
          </a:p>
          <a:p>
            <a:r>
              <a:rPr lang="en-US" sz="1350" dirty="0"/>
              <a:t>City of Toledo, Ohio</a:t>
            </a:r>
          </a:p>
        </p:txBody>
      </p:sp>
    </p:spTree>
    <p:extLst>
      <p:ext uri="{BB962C8B-B14F-4D97-AF65-F5344CB8AC3E}">
        <p14:creationId xmlns:p14="http://schemas.microsoft.com/office/powerpoint/2010/main" val="186269597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42900"/>
            <a:ext cx="7772400" cy="1143000"/>
          </a:xfrm>
        </p:spPr>
        <p:txBody>
          <a:bodyPr>
            <a:normAutofit fontScale="90000"/>
          </a:bodyPr>
          <a:lstStyle/>
          <a:p>
            <a:pPr>
              <a:defRPr/>
            </a:pPr>
            <a:r>
              <a:rPr lang="en-US" dirty="0"/>
              <a:t>City of Toledo, Ohio </a:t>
            </a:r>
            <a:br>
              <a:rPr lang="en-US" dirty="0"/>
            </a:br>
            <a:r>
              <a:rPr lang="en-US" dirty="0"/>
              <a:t>Brownfield Revitalization Program</a:t>
            </a:r>
          </a:p>
        </p:txBody>
      </p:sp>
      <p:sp>
        <p:nvSpPr>
          <p:cNvPr id="4099" name="Content Placeholder 2"/>
          <p:cNvSpPr>
            <a:spLocks noGrp="1"/>
          </p:cNvSpPr>
          <p:nvPr>
            <p:ph idx="1"/>
          </p:nvPr>
        </p:nvSpPr>
        <p:spPr>
          <a:xfrm>
            <a:off x="685800" y="1768475"/>
            <a:ext cx="7772400" cy="4114800"/>
          </a:xfrm>
        </p:spPr>
        <p:txBody>
          <a:bodyPr/>
          <a:lstStyle/>
          <a:p>
            <a:r>
              <a:rPr lang="en-US" altLang="en-US" sz="2800"/>
              <a:t>Manage funds and projects for the purpose of redeveloping Toledo’s land for higher and better uses. </a:t>
            </a:r>
          </a:p>
          <a:p>
            <a:pPr>
              <a:buFontTx/>
              <a:buNone/>
            </a:pPr>
            <a:endParaRPr lang="en-US" altLang="en-US" sz="1000"/>
          </a:p>
          <a:p>
            <a:r>
              <a:rPr lang="en-US" altLang="en-US" sz="2800"/>
              <a:t>Toledo has received 21 U.S. EPA grants and two supplemental grants totaling $8 million and also acquired over $14 million in various federal, state, local and private funding sources to redevelop land in Toledo. </a:t>
            </a:r>
          </a:p>
        </p:txBody>
      </p:sp>
    </p:spTree>
    <p:extLst>
      <p:ext uri="{BB962C8B-B14F-4D97-AF65-F5344CB8AC3E}">
        <p14:creationId xmlns:p14="http://schemas.microsoft.com/office/powerpoint/2010/main" val="33744408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200" dirty="0"/>
              <a:t>Meet the Funders – Infrastructure</a:t>
            </a:r>
          </a:p>
        </p:txBody>
      </p:sp>
      <p:sp>
        <p:nvSpPr>
          <p:cNvPr id="6" name="TextBox 5"/>
          <p:cNvSpPr txBox="1"/>
          <p:nvPr/>
        </p:nvSpPr>
        <p:spPr>
          <a:xfrm>
            <a:off x="5895417" y="3801981"/>
            <a:ext cx="3193503" cy="830997"/>
          </a:xfrm>
          <a:prstGeom prst="rect">
            <a:avLst/>
          </a:prstGeom>
          <a:noFill/>
        </p:spPr>
        <p:txBody>
          <a:bodyPr wrap="none" rtlCol="0">
            <a:spAutoFit/>
          </a:bodyPr>
          <a:lstStyle/>
          <a:p>
            <a:r>
              <a:rPr lang="en-US" sz="1600" dirty="0"/>
              <a:t>Danielle </a:t>
            </a:r>
            <a:r>
              <a:rPr lang="en-US" sz="1600" dirty="0" err="1"/>
              <a:t>Rinsler</a:t>
            </a:r>
            <a:endParaRPr lang="en-US" sz="1600" dirty="0"/>
          </a:p>
          <a:p>
            <a:r>
              <a:rPr lang="en-US" sz="1600" dirty="0"/>
              <a:t>Team Lead</a:t>
            </a:r>
          </a:p>
          <a:p>
            <a:r>
              <a:rPr lang="en-US" sz="1600" dirty="0"/>
              <a:t>U.S. Department of Transportation</a:t>
            </a:r>
          </a:p>
        </p:txBody>
      </p:sp>
      <p:pic>
        <p:nvPicPr>
          <p:cNvPr id="8" name="Picture 4" descr="Image result for department of transportation logo"/>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84683" y="3199297"/>
            <a:ext cx="1945433" cy="19834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4419600" y="3505200"/>
            <a:ext cx="1371600" cy="1371600"/>
          </a:xfrm>
          <a:prstGeom prst="rect">
            <a:avLst/>
          </a:prstGeom>
        </p:spPr>
      </p:pic>
    </p:spTree>
    <p:extLst>
      <p:ext uri="{BB962C8B-B14F-4D97-AF65-F5344CB8AC3E}">
        <p14:creationId xmlns:p14="http://schemas.microsoft.com/office/powerpoint/2010/main" val="365712200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868362"/>
          </a:xfrm>
        </p:spPr>
        <p:txBody>
          <a:bodyPr/>
          <a:lstStyle/>
          <a:p>
            <a:r>
              <a:rPr lang="en-US" altLang="en-US"/>
              <a:t>U.S. EPA Grants</a:t>
            </a:r>
          </a:p>
        </p:txBody>
      </p:sp>
      <p:sp>
        <p:nvSpPr>
          <p:cNvPr id="6147" name="Content Placeholder 2"/>
          <p:cNvSpPr>
            <a:spLocks noGrp="1"/>
          </p:cNvSpPr>
          <p:nvPr>
            <p:ph idx="1"/>
          </p:nvPr>
        </p:nvSpPr>
        <p:spPr>
          <a:xfrm>
            <a:off x="457200" y="1371600"/>
            <a:ext cx="8229600" cy="4038600"/>
          </a:xfrm>
        </p:spPr>
        <p:txBody>
          <a:bodyPr/>
          <a:lstStyle/>
          <a:p>
            <a:r>
              <a:rPr lang="en-US" altLang="en-US"/>
              <a:t>$820,000 Revolving Loan Fund (2016)</a:t>
            </a:r>
          </a:p>
          <a:p>
            <a:r>
              <a:rPr lang="en-US" altLang="en-US"/>
              <a:t>$500,000 Coalition Assessment (2015)</a:t>
            </a:r>
          </a:p>
          <a:p>
            <a:r>
              <a:rPr lang="en-US" altLang="en-US"/>
              <a:t>$127,825 Cleanup (2014) </a:t>
            </a:r>
          </a:p>
          <a:p>
            <a:r>
              <a:rPr lang="en-US" altLang="en-US"/>
              <a:t>$200,000 Area-Wide Planning (2013)</a:t>
            </a:r>
          </a:p>
          <a:p>
            <a:r>
              <a:rPr lang="en-US" altLang="en-US"/>
              <a:t>$800,000 Coalition Assessment (2012)</a:t>
            </a:r>
          </a:p>
          <a:p>
            <a:r>
              <a:rPr lang="en-US" altLang="en-US"/>
              <a:t>$200,000 Workforce Development/Job Training (2012) </a:t>
            </a:r>
          </a:p>
        </p:txBody>
      </p:sp>
    </p:spTree>
    <p:extLst>
      <p:ext uri="{BB962C8B-B14F-4D97-AF65-F5344CB8AC3E}">
        <p14:creationId xmlns:p14="http://schemas.microsoft.com/office/powerpoint/2010/main" val="40527908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a:xfrm>
            <a:off x="762000" y="152400"/>
            <a:ext cx="7772400" cy="762000"/>
          </a:xfrm>
        </p:spPr>
        <p:txBody>
          <a:bodyPr/>
          <a:lstStyle/>
          <a:p>
            <a:r>
              <a:rPr lang="en-US" altLang="en-US"/>
              <a:t> Transportation Programs</a:t>
            </a:r>
          </a:p>
        </p:txBody>
      </p:sp>
      <p:sp>
        <p:nvSpPr>
          <p:cNvPr id="8195" name="Subtitle 2"/>
          <p:cNvSpPr>
            <a:spLocks noGrp="1"/>
          </p:cNvSpPr>
          <p:nvPr>
            <p:ph type="subTitle" idx="1"/>
          </p:nvPr>
        </p:nvSpPr>
        <p:spPr>
          <a:xfrm>
            <a:off x="533400" y="914400"/>
            <a:ext cx="8229600" cy="5181600"/>
          </a:xfrm>
        </p:spPr>
        <p:txBody>
          <a:bodyPr/>
          <a:lstStyle/>
          <a:p>
            <a:pPr algn="just"/>
            <a:endParaRPr lang="en-US" altLang="en-US" sz="1400"/>
          </a:p>
          <a:p>
            <a:pPr algn="just"/>
            <a:r>
              <a:rPr lang="en-US" altLang="en-US" sz="1600"/>
              <a:t>Roundabouts and Roadway</a:t>
            </a:r>
          </a:p>
          <a:p>
            <a:pPr algn="just">
              <a:buFontTx/>
              <a:buChar char="•"/>
            </a:pPr>
            <a:r>
              <a:rPr lang="en-US" altLang="en-US" sz="1600"/>
              <a:t>Congestion Mitigation/Air Quality funds (also roadway funds USDOT to State DOT to Metropolitan Planning Organization MPO – for Toledo area the Toledo Metropolitan Area Council of Governments): $2,532,000</a:t>
            </a:r>
          </a:p>
          <a:p>
            <a:pPr algn="l"/>
            <a:r>
              <a:rPr lang="en-US" altLang="en-US" sz="1600"/>
              <a:t> </a:t>
            </a:r>
          </a:p>
          <a:p>
            <a:pPr algn="l"/>
            <a:r>
              <a:rPr lang="en-US" altLang="en-US" sz="1600"/>
              <a:t>Roadway</a:t>
            </a:r>
          </a:p>
          <a:p>
            <a:pPr algn="just">
              <a:buFontTx/>
              <a:buChar char="•"/>
            </a:pPr>
            <a:r>
              <a:rPr lang="en-US" altLang="en-US" sz="1600"/>
              <a:t>Surface Transportation Block Grant Program (roadway funds USDOT to State DOT to Metropolitan Planning Organization MPO – for Toledo area the Toledo Metropolitan Area Council of Governments): $3,557,189</a:t>
            </a:r>
          </a:p>
          <a:p>
            <a:pPr algn="l"/>
            <a:endParaRPr lang="en-US" altLang="en-US" sz="1600"/>
          </a:p>
          <a:p>
            <a:pPr algn="l"/>
            <a:r>
              <a:rPr lang="en-US" altLang="en-US" sz="1600"/>
              <a:t>State of Ohio</a:t>
            </a:r>
          </a:p>
          <a:p>
            <a:pPr algn="l">
              <a:buFontTx/>
              <a:buChar char="•"/>
            </a:pPr>
            <a:r>
              <a:rPr lang="en-US" altLang="en-US" sz="1600"/>
              <a:t>Ohio Public Works Commission funds (LTIP and SCIP) funds for roadway work, especially for small jurisdictions from a statewide bond fund administered in 12 districts by County Engineers.</a:t>
            </a:r>
          </a:p>
          <a:p>
            <a:pPr algn="l"/>
            <a:endParaRPr lang="en-US" altLang="en-US" sz="1600"/>
          </a:p>
          <a:p>
            <a:pPr algn="l"/>
            <a:r>
              <a:rPr lang="en-US" altLang="en-US" sz="1600"/>
              <a:t>Bike Paths</a:t>
            </a:r>
          </a:p>
          <a:p>
            <a:pPr algn="l">
              <a:buFontTx/>
              <a:buChar char="•"/>
            </a:pPr>
            <a:r>
              <a:rPr lang="en-US" altLang="en-US" sz="1600"/>
              <a:t>Transportation Alternatives Program (roadway funds USDOT to State DOT to Metropolitan Planning Organization MPO – for Toledo area the Toledo Metropolitan Area Council of Governments)</a:t>
            </a:r>
          </a:p>
          <a:p>
            <a:pPr algn="l"/>
            <a:r>
              <a:rPr lang="en-US" altLang="en-US" sz="1400"/>
              <a:t> </a:t>
            </a:r>
          </a:p>
          <a:p>
            <a:endParaRPr lang="en-US" altLang="en-US"/>
          </a:p>
        </p:txBody>
      </p:sp>
    </p:spTree>
    <p:extLst>
      <p:ext uri="{BB962C8B-B14F-4D97-AF65-F5344CB8AC3E}">
        <p14:creationId xmlns:p14="http://schemas.microsoft.com/office/powerpoint/2010/main" val="411179934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038" y="76200"/>
            <a:ext cx="8229600" cy="685800"/>
          </a:xfrm>
        </p:spPr>
        <p:txBody>
          <a:bodyPr>
            <a:normAutofit fontScale="90000"/>
          </a:bodyPr>
          <a:lstStyle/>
          <a:p>
            <a:pPr>
              <a:defRPr/>
            </a:pPr>
            <a:r>
              <a:rPr lang="en-US" dirty="0"/>
              <a:t>I-75 Changes</a:t>
            </a:r>
          </a:p>
        </p:txBody>
      </p:sp>
      <p:pic>
        <p:nvPicPr>
          <p:cNvPr id="10243"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838200"/>
            <a:ext cx="8839200" cy="588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0" y="5954713"/>
            <a:ext cx="26876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85865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 y="673100"/>
            <a:ext cx="8243888"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171488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066800" y="228600"/>
            <a:ext cx="6934200" cy="914400"/>
          </a:xfrm>
        </p:spPr>
        <p:txBody>
          <a:bodyPr/>
          <a:lstStyle/>
          <a:p>
            <a:r>
              <a:rPr lang="en-US" altLang="en-US"/>
              <a:t>Overland Industrial Park Site</a:t>
            </a:r>
          </a:p>
        </p:txBody>
      </p:sp>
      <p:sp>
        <p:nvSpPr>
          <p:cNvPr id="8" name="Content Placeholder 2"/>
          <p:cNvSpPr>
            <a:spLocks noGrp="1"/>
          </p:cNvSpPr>
          <p:nvPr>
            <p:ph idx="1"/>
          </p:nvPr>
        </p:nvSpPr>
        <p:spPr>
          <a:xfrm>
            <a:off x="152400" y="1447800"/>
            <a:ext cx="2590800" cy="4495800"/>
          </a:xfrm>
        </p:spPr>
        <p:txBody>
          <a:bodyPr>
            <a:normAutofit lnSpcReduction="10000"/>
          </a:bodyPr>
          <a:lstStyle/>
          <a:p>
            <a:pPr>
              <a:defRPr/>
            </a:pPr>
            <a:r>
              <a:rPr lang="en-US" sz="2400" dirty="0"/>
              <a:t>Former Brownfield (Jeep Site)</a:t>
            </a:r>
          </a:p>
          <a:p>
            <a:pPr>
              <a:defRPr/>
            </a:pPr>
            <a:r>
              <a:rPr lang="en-US" sz="2400" dirty="0"/>
              <a:t>Will add hundreds of jobs</a:t>
            </a:r>
          </a:p>
          <a:p>
            <a:pPr>
              <a:defRPr/>
            </a:pPr>
            <a:r>
              <a:rPr lang="en-US" sz="2400" dirty="0"/>
              <a:t>Need to improve connections to:</a:t>
            </a:r>
          </a:p>
          <a:p>
            <a:pPr lvl="1">
              <a:defRPr/>
            </a:pPr>
            <a:r>
              <a:rPr lang="en-US" sz="2000" dirty="0"/>
              <a:t>Phillips Interchange </a:t>
            </a:r>
          </a:p>
          <a:p>
            <a:pPr lvl="1">
              <a:defRPr/>
            </a:pPr>
            <a:r>
              <a:rPr lang="en-US" sz="2000" dirty="0"/>
              <a:t>Cherry Street</a:t>
            </a:r>
          </a:p>
          <a:p>
            <a:pPr lvl="1">
              <a:defRPr/>
            </a:pPr>
            <a:r>
              <a:rPr lang="en-US" sz="2000" dirty="0"/>
              <a:t>Collingwood Boulevard</a:t>
            </a:r>
          </a:p>
        </p:txBody>
      </p:sp>
      <p:pic>
        <p:nvPicPr>
          <p:cNvPr id="12292" name="Picture 6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08288" y="1295400"/>
            <a:ext cx="618331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431997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76213"/>
            <a:ext cx="8229600" cy="890587"/>
          </a:xfrm>
        </p:spPr>
        <p:txBody>
          <a:bodyPr/>
          <a:lstStyle/>
          <a:p>
            <a:r>
              <a:rPr lang="en-US" altLang="en-US"/>
              <a:t>Study Area</a:t>
            </a:r>
          </a:p>
        </p:txBody>
      </p:sp>
      <p:sp>
        <p:nvSpPr>
          <p:cNvPr id="13315" name="Content Placeholder 2"/>
          <p:cNvSpPr>
            <a:spLocks noGrp="1"/>
          </p:cNvSpPr>
          <p:nvPr>
            <p:ph idx="1"/>
          </p:nvPr>
        </p:nvSpPr>
        <p:spPr>
          <a:xfrm>
            <a:off x="6324600" y="2133600"/>
            <a:ext cx="2743200" cy="3168650"/>
          </a:xfrm>
        </p:spPr>
        <p:txBody>
          <a:bodyPr/>
          <a:lstStyle/>
          <a:p>
            <a:pPr lvl="1" indent="-457200">
              <a:buFont typeface="Wingdings" panose="05000000000000000000" pitchFamily="2" charset="2"/>
              <a:buChar char="§"/>
            </a:pPr>
            <a:r>
              <a:rPr lang="en-US" altLang="en-US" sz="1600"/>
              <a:t>Berdan &amp; Haverhill</a:t>
            </a:r>
          </a:p>
          <a:p>
            <a:pPr lvl="1" indent="-457200">
              <a:buFont typeface="Wingdings" panose="05000000000000000000" pitchFamily="2" charset="2"/>
              <a:buChar char="§"/>
            </a:pPr>
            <a:r>
              <a:rPr lang="en-US" altLang="en-US" sz="1600"/>
              <a:t>Berdan &amp; Jeep Pkwy</a:t>
            </a:r>
          </a:p>
          <a:p>
            <a:pPr lvl="1" indent="-457200">
              <a:buFont typeface="Wingdings" panose="05000000000000000000" pitchFamily="2" charset="2"/>
              <a:buChar char="§"/>
            </a:pPr>
            <a:r>
              <a:rPr lang="en-US" altLang="en-US" sz="1600"/>
              <a:t>Berdan &amp; Detroit &amp; Cherry</a:t>
            </a:r>
          </a:p>
          <a:p>
            <a:pPr lvl="1" indent="-457200">
              <a:buFont typeface="Wingdings" panose="05000000000000000000" pitchFamily="2" charset="2"/>
              <a:buChar char="§"/>
            </a:pPr>
            <a:r>
              <a:rPr lang="en-US" altLang="en-US" sz="1600"/>
              <a:t>Collingwood &amp; Detroit</a:t>
            </a:r>
          </a:p>
          <a:p>
            <a:pPr lvl="1" indent="-457200">
              <a:buFont typeface="Wingdings" panose="05000000000000000000" pitchFamily="2" charset="2"/>
              <a:buChar char="§"/>
            </a:pPr>
            <a:r>
              <a:rPr lang="en-US" altLang="en-US" sz="1600"/>
              <a:t>Cherry &amp; Collingwood &amp; Manhattan</a:t>
            </a:r>
          </a:p>
          <a:p>
            <a:pPr lvl="1" indent="-457200">
              <a:buFont typeface="Wingdings" panose="05000000000000000000" pitchFamily="2" charset="2"/>
              <a:buChar char="§"/>
            </a:pPr>
            <a:r>
              <a:rPr lang="en-US" altLang="en-US" sz="1600"/>
              <a:t>Manhattan &amp; Phillips</a:t>
            </a:r>
          </a:p>
          <a:p>
            <a:pPr lvl="1" indent="-457200">
              <a:buFont typeface="Wingdings" panose="05000000000000000000" pitchFamily="2" charset="2"/>
              <a:buChar char="§"/>
            </a:pPr>
            <a:r>
              <a:rPr lang="en-US" altLang="en-US" sz="1600"/>
              <a:t>Phillips &amp; Detroit</a:t>
            </a:r>
          </a:p>
        </p:txBody>
      </p:sp>
      <p:pic>
        <p:nvPicPr>
          <p:cNvPr id="13316" name="Picture 2" descr="P:\IER\06764\200-06764-13001\ProjMgmt\Meetings\Public Meetings\Public Meeting No. 1 Jan 29- 2103\Presentation\support docs\study area.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0338" y="1343025"/>
            <a:ext cx="6364287"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739775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228600"/>
            <a:ext cx="8229600" cy="563563"/>
          </a:xfrm>
        </p:spPr>
        <p:txBody>
          <a:bodyPr>
            <a:normAutofit fontScale="90000"/>
          </a:bodyPr>
          <a:lstStyle/>
          <a:p>
            <a:pPr>
              <a:defRPr/>
            </a:pPr>
            <a:r>
              <a:rPr lang="en-US" dirty="0"/>
              <a:t>Purpose and Need</a:t>
            </a:r>
          </a:p>
        </p:txBody>
      </p:sp>
      <p:sp>
        <p:nvSpPr>
          <p:cNvPr id="2" name="Rectangle 1"/>
          <p:cNvSpPr/>
          <p:nvPr/>
        </p:nvSpPr>
        <p:spPr>
          <a:xfrm>
            <a:off x="228600" y="838200"/>
            <a:ext cx="8763000" cy="6340475"/>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Improve Connectivity </a:t>
            </a:r>
          </a:p>
          <a:p>
            <a:pPr marL="742950" marR="0" lvl="1" indent="-28575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Promote redevelopment of the Overland Park Site and surrounding areas between the I-75/Phillips and I-75/Willys interchanges</a:t>
            </a: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Improve Traffic Operations</a:t>
            </a:r>
          </a:p>
          <a:p>
            <a:pPr marL="742950" marR="0" lvl="1" indent="-28575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Improve Geometry</a:t>
            </a:r>
          </a:p>
          <a:p>
            <a:pPr marL="742950" marR="0" lvl="1" indent="-28575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Improve Traffic Capacity</a:t>
            </a:r>
          </a:p>
          <a:p>
            <a:pPr marL="742950" marR="0" lvl="1" indent="-28575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Improve Operational Flow </a:t>
            </a: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Improve Wayfinding and Access/Added Benefits</a:t>
            </a:r>
          </a:p>
          <a:p>
            <a:pPr marL="742950" marR="0" lvl="1" indent="-28575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From I-75/Willys Parkway and I-475/Phillips Ave to the surrounding neighborhoods</a:t>
            </a:r>
          </a:p>
          <a:p>
            <a:pPr marL="742950" marR="0" lvl="1" indent="-28575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To the major institutions in the area </a:t>
            </a:r>
          </a:p>
          <a:p>
            <a:pPr marL="742950" marR="0" lvl="1" indent="-28575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To the central City and the downtown Toledo area consistent with the Cherry Street Legacy Plan</a:t>
            </a:r>
          </a:p>
          <a:p>
            <a:pPr marL="742950" marR="0" lvl="1" indent="-28575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Promote pedestrian and bicycle friendly connectivity </a:t>
            </a:r>
          </a:p>
          <a:p>
            <a:pPr marL="742950" marR="0" lvl="1" indent="-28575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Promote health, safety and neighborhood beautification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3612671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152400"/>
            <a:ext cx="8229600" cy="868363"/>
          </a:xfrm>
        </p:spPr>
        <p:txBody>
          <a:bodyPr/>
          <a:lstStyle/>
          <a:p>
            <a:r>
              <a:rPr lang="en-US" altLang="en-US"/>
              <a:t>Modern Roundabouts</a:t>
            </a:r>
          </a:p>
        </p:txBody>
      </p:sp>
      <p:sp>
        <p:nvSpPr>
          <p:cNvPr id="8" name="Content Placeholder 2"/>
          <p:cNvSpPr>
            <a:spLocks noGrp="1"/>
          </p:cNvSpPr>
          <p:nvPr>
            <p:ph idx="1"/>
          </p:nvPr>
        </p:nvSpPr>
        <p:spPr>
          <a:xfrm>
            <a:off x="381000" y="1600200"/>
            <a:ext cx="4953000" cy="4525963"/>
          </a:xfrm>
        </p:spPr>
        <p:txBody>
          <a:bodyPr>
            <a:normAutofit fontScale="85000" lnSpcReduction="10000"/>
          </a:bodyPr>
          <a:lstStyle/>
          <a:p>
            <a:pPr lvl="1">
              <a:buFont typeface="Arial" pitchFamily="34" charset="0"/>
              <a:buChar char="•"/>
              <a:defRPr/>
            </a:pPr>
            <a:r>
              <a:rPr lang="en-US" dirty="0"/>
              <a:t>A “Tool” </a:t>
            </a:r>
          </a:p>
          <a:p>
            <a:pPr lvl="1">
              <a:buFont typeface="Arial" pitchFamily="34" charset="0"/>
              <a:buChar char="•"/>
              <a:defRPr/>
            </a:pPr>
            <a:r>
              <a:rPr lang="en-US" dirty="0"/>
              <a:t>Efficient</a:t>
            </a:r>
          </a:p>
          <a:p>
            <a:pPr lvl="1">
              <a:buFont typeface="Arial" pitchFamily="34" charset="0"/>
              <a:buChar char="•"/>
              <a:defRPr/>
            </a:pPr>
            <a:r>
              <a:rPr lang="en-US" dirty="0"/>
              <a:t>Safe</a:t>
            </a:r>
          </a:p>
          <a:p>
            <a:pPr lvl="2">
              <a:defRPr/>
            </a:pPr>
            <a:r>
              <a:rPr lang="en-US" dirty="0"/>
              <a:t>90% reduction in fatal accidents</a:t>
            </a:r>
          </a:p>
          <a:p>
            <a:pPr lvl="2">
              <a:defRPr/>
            </a:pPr>
            <a:r>
              <a:rPr lang="en-US" dirty="0"/>
              <a:t>76% reduction in injury accidents </a:t>
            </a:r>
          </a:p>
          <a:p>
            <a:pPr lvl="2">
              <a:defRPr/>
            </a:pPr>
            <a:r>
              <a:rPr lang="en-US" dirty="0"/>
              <a:t>35% reduction in overall accidents</a:t>
            </a:r>
          </a:p>
          <a:p>
            <a:pPr lvl="1">
              <a:buFont typeface="Arial" pitchFamily="34" charset="0"/>
              <a:buChar char="•"/>
              <a:defRPr/>
            </a:pPr>
            <a:r>
              <a:rPr lang="en-US" dirty="0"/>
              <a:t>Low Life Cycle Cost vs. Signals</a:t>
            </a:r>
          </a:p>
          <a:p>
            <a:pPr lvl="1">
              <a:buFont typeface="Arial" pitchFamily="34" charset="0"/>
              <a:buChar char="•"/>
              <a:defRPr/>
            </a:pPr>
            <a:r>
              <a:rPr lang="en-US" dirty="0"/>
              <a:t>Pedestrian Safety and Mobility</a:t>
            </a:r>
          </a:p>
          <a:p>
            <a:pPr lvl="1">
              <a:buFont typeface="Arial" pitchFamily="34" charset="0"/>
              <a:buChar char="•"/>
              <a:defRPr/>
            </a:pPr>
            <a:r>
              <a:rPr lang="en-US" dirty="0"/>
              <a:t>“Green”</a:t>
            </a:r>
          </a:p>
          <a:p>
            <a:pPr lvl="1">
              <a:buFont typeface="Arial" pitchFamily="34" charset="0"/>
              <a:buChar char="•"/>
              <a:defRPr/>
            </a:pPr>
            <a:r>
              <a:rPr lang="en-US" dirty="0"/>
              <a:t>Aesthetic</a:t>
            </a:r>
          </a:p>
        </p:txBody>
      </p:sp>
      <p:pic>
        <p:nvPicPr>
          <p:cNvPr id="15364" name="Picture 2" descr="U:\Roundabout Info\Nebraska King Roundabout - 8-19-09\Nebraska King Intersection Roundabout - Tt 2009.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86400" y="1219200"/>
            <a:ext cx="3333750"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2" descr="http://1.bp.blogspot.com/-VlBt0GnLiBY/Tbrg4bFTd_I/AAAAAAAAAXQ/eGlqebzt5gA/s1600/Oxley_central_roundabout.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03863" y="4038600"/>
            <a:ext cx="3316287"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85863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pPr>
              <a:defRPr/>
            </a:pPr>
            <a:r>
              <a:rPr lang="en-US" dirty="0"/>
              <a:t>Aesthetic Opportunities </a:t>
            </a:r>
          </a:p>
        </p:txBody>
      </p:sp>
      <p:sp>
        <p:nvSpPr>
          <p:cNvPr id="3" name="Content Placeholder 2"/>
          <p:cNvSpPr>
            <a:spLocks noGrp="1"/>
          </p:cNvSpPr>
          <p:nvPr>
            <p:ph idx="1"/>
          </p:nvPr>
        </p:nvSpPr>
        <p:spPr>
          <a:xfrm>
            <a:off x="457200" y="1219200"/>
            <a:ext cx="8458200" cy="5334000"/>
          </a:xfrm>
        </p:spPr>
        <p:txBody>
          <a:bodyPr>
            <a:normAutofit/>
          </a:bodyPr>
          <a:lstStyle/>
          <a:p>
            <a:pPr>
              <a:defRPr/>
            </a:pPr>
            <a:r>
              <a:rPr lang="en-US" b="1" dirty="0"/>
              <a:t>Green corridor </a:t>
            </a:r>
            <a:r>
              <a:rPr lang="en-US" sz="2400" dirty="0"/>
              <a:t>concepts including options for a dedicated and separated multi-use trail</a:t>
            </a:r>
          </a:p>
          <a:p>
            <a:pPr>
              <a:defRPr/>
            </a:pPr>
            <a:r>
              <a:rPr lang="en-US" b="1" dirty="0"/>
              <a:t>Landscaped median islands </a:t>
            </a:r>
            <a:r>
              <a:rPr lang="en-US" dirty="0"/>
              <a:t>- </a:t>
            </a:r>
            <a:r>
              <a:rPr lang="en-US" sz="2400" dirty="0"/>
              <a:t>traffic calming &amp; includes shade trees to enhance the corridor</a:t>
            </a:r>
          </a:p>
          <a:p>
            <a:pPr>
              <a:defRPr/>
            </a:pPr>
            <a:r>
              <a:rPr lang="en-US" b="1" dirty="0"/>
              <a:t>Roundabouts</a:t>
            </a:r>
            <a:r>
              <a:rPr lang="en-US" dirty="0"/>
              <a:t> - </a:t>
            </a:r>
            <a:r>
              <a:rPr lang="en-US" sz="2400" dirty="0"/>
              <a:t>gateway opportunity to the community</a:t>
            </a:r>
          </a:p>
          <a:p>
            <a:pPr>
              <a:defRPr/>
            </a:pPr>
            <a:r>
              <a:rPr lang="en-US" b="1" dirty="0"/>
              <a:t>Wayfinding signage and gateway elements </a:t>
            </a:r>
            <a:r>
              <a:rPr lang="en-US" sz="2400" dirty="0"/>
              <a:t>will identify the area, and direct traffic to key destinations</a:t>
            </a:r>
          </a:p>
          <a:p>
            <a:pPr marL="0" indent="0">
              <a:buFontTx/>
              <a:buNone/>
              <a:defRPr/>
            </a:pPr>
            <a:endParaRPr lang="en-US" sz="2800" dirty="0"/>
          </a:p>
        </p:txBody>
      </p:sp>
    </p:spTree>
    <p:extLst>
      <p:ext uri="{BB962C8B-B14F-4D97-AF65-F5344CB8AC3E}">
        <p14:creationId xmlns:p14="http://schemas.microsoft.com/office/powerpoint/2010/main" val="22323195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639763"/>
          </a:xfrm>
        </p:spPr>
        <p:txBody>
          <a:bodyPr>
            <a:normAutofit fontScale="90000"/>
          </a:bodyPr>
          <a:lstStyle/>
          <a:p>
            <a:pPr>
              <a:defRPr/>
            </a:pPr>
            <a:r>
              <a:rPr lang="en-US" dirty="0"/>
              <a:t/>
            </a:r>
            <a:br>
              <a:rPr lang="en-US" dirty="0"/>
            </a:br>
            <a:r>
              <a:rPr lang="en-US" dirty="0"/>
              <a:t>A NEW CORRIDOR TO SUPPORT REDEVELOPMENT</a:t>
            </a:r>
          </a:p>
        </p:txBody>
      </p:sp>
      <p:pic>
        <p:nvPicPr>
          <p:cNvPr id="17411"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52400" y="1981200"/>
            <a:ext cx="8845550" cy="3519488"/>
          </a:xfrm>
        </p:spPr>
      </p:pic>
    </p:spTree>
    <p:extLst>
      <p:ext uri="{BB962C8B-B14F-4D97-AF65-F5344CB8AC3E}">
        <p14:creationId xmlns:p14="http://schemas.microsoft.com/office/powerpoint/2010/main" val="38571717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384966"/>
            <a:ext cx="8229600" cy="3100095"/>
          </a:xfrm>
        </p:spPr>
        <p:txBody>
          <a:bodyPr anchor="ctr">
            <a:noAutofit/>
          </a:bodyPr>
          <a:lstStyle/>
          <a:p>
            <a:r>
              <a:rPr lang="en-US" sz="4200" dirty="0">
                <a:solidFill>
                  <a:schemeClr val="bg1"/>
                </a:solidFill>
              </a:rPr>
              <a:t>What DOT funding options might be available and applicable?</a:t>
            </a:r>
          </a:p>
        </p:txBody>
      </p:sp>
      <p:sp>
        <p:nvSpPr>
          <p:cNvPr id="5" name="TextBox 4"/>
          <p:cNvSpPr txBox="1"/>
          <p:nvPr/>
        </p:nvSpPr>
        <p:spPr>
          <a:xfrm>
            <a:off x="883023" y="1447800"/>
            <a:ext cx="7377954" cy="584775"/>
          </a:xfrm>
          <a:prstGeom prst="rect">
            <a:avLst/>
          </a:prstGeom>
          <a:noFill/>
        </p:spPr>
        <p:txBody>
          <a:bodyPr wrap="square" rtlCol="0">
            <a:spAutoFit/>
          </a:bodyPr>
          <a:lstStyle/>
          <a:p>
            <a:pPr algn="ctr"/>
            <a:r>
              <a:rPr lang="en-US" sz="3200" b="1" dirty="0">
                <a:solidFill>
                  <a:schemeClr val="bg1"/>
                </a:solidFill>
              </a:rPr>
              <a:t>U.S. Department of Transportation (DOT)</a:t>
            </a:r>
          </a:p>
        </p:txBody>
      </p:sp>
    </p:spTree>
    <p:extLst>
      <p:ext uri="{BB962C8B-B14F-4D97-AF65-F5344CB8AC3E}">
        <p14:creationId xmlns:p14="http://schemas.microsoft.com/office/powerpoint/2010/main" val="216428269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ctrTitle"/>
          </p:nvPr>
        </p:nvSpPr>
        <p:spPr/>
        <p:txBody>
          <a:bodyPr/>
          <a:lstStyle/>
          <a:p>
            <a:r>
              <a:rPr lang="en-US" altLang="en-US"/>
              <a:t>Bike Trails</a:t>
            </a:r>
          </a:p>
        </p:txBody>
      </p:sp>
      <p:sp>
        <p:nvSpPr>
          <p:cNvPr id="18435" name="Subtitle 2"/>
          <p:cNvSpPr>
            <a:spLocks noGrp="1"/>
          </p:cNvSpPr>
          <p:nvPr>
            <p:ph type="subTitle" idx="1"/>
          </p:nvPr>
        </p:nvSpPr>
        <p:spPr/>
        <p:txBody>
          <a:bodyPr/>
          <a:lstStyle/>
          <a:p>
            <a:endParaRPr lang="en-US" altLang="en-US"/>
          </a:p>
        </p:txBody>
      </p:sp>
    </p:spTree>
    <p:extLst>
      <p:ext uri="{BB962C8B-B14F-4D97-AF65-F5344CB8AC3E}">
        <p14:creationId xmlns:p14="http://schemas.microsoft.com/office/powerpoint/2010/main" val="231068108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endParaRPr lang="en-US" altLang="en-US"/>
          </a:p>
        </p:txBody>
      </p:sp>
      <p:sp>
        <p:nvSpPr>
          <p:cNvPr id="19459" name="Content Placeholder 2"/>
          <p:cNvSpPr>
            <a:spLocks noGrp="1"/>
          </p:cNvSpPr>
          <p:nvPr>
            <p:ph sz="half" idx="1"/>
          </p:nvPr>
        </p:nvSpPr>
        <p:spPr/>
        <p:txBody>
          <a:bodyPr/>
          <a:lstStyle/>
          <a:p>
            <a:endParaRPr lang="en-US" altLang="en-US"/>
          </a:p>
        </p:txBody>
      </p:sp>
      <p:sp>
        <p:nvSpPr>
          <p:cNvPr id="19460" name="Content Placeholder 3"/>
          <p:cNvSpPr>
            <a:spLocks noGrp="1"/>
          </p:cNvSpPr>
          <p:nvPr>
            <p:ph sz="half" idx="2"/>
          </p:nvPr>
        </p:nvSpPr>
        <p:spPr/>
        <p:txBody>
          <a:bodyPr/>
          <a:lstStyle/>
          <a:p>
            <a:endParaRPr lang="en-US" altLang="en-US"/>
          </a:p>
        </p:txBody>
      </p:sp>
      <p:pic>
        <p:nvPicPr>
          <p:cNvPr id="19461"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956460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US" altLang="en-US"/>
          </a:p>
        </p:txBody>
      </p:sp>
      <p:sp>
        <p:nvSpPr>
          <p:cNvPr id="20483" name="Content Placeholder 2"/>
          <p:cNvSpPr>
            <a:spLocks noGrp="1"/>
          </p:cNvSpPr>
          <p:nvPr>
            <p:ph sz="half" idx="1"/>
          </p:nvPr>
        </p:nvSpPr>
        <p:spPr/>
        <p:txBody>
          <a:bodyPr/>
          <a:lstStyle/>
          <a:p>
            <a:endParaRPr lang="en-US" altLang="en-US"/>
          </a:p>
        </p:txBody>
      </p:sp>
      <p:sp>
        <p:nvSpPr>
          <p:cNvPr id="20484" name="Content Placeholder 3"/>
          <p:cNvSpPr>
            <a:spLocks noGrp="1"/>
          </p:cNvSpPr>
          <p:nvPr>
            <p:ph sz="half" idx="2"/>
          </p:nvPr>
        </p:nvSpPr>
        <p:spPr/>
        <p:txBody>
          <a:bodyPr/>
          <a:lstStyle/>
          <a:p>
            <a:endParaRPr lang="en-US" altLang="en-US"/>
          </a:p>
        </p:txBody>
      </p:sp>
      <p:pic>
        <p:nvPicPr>
          <p:cNvPr id="20485"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620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204039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ChangeArrowheads="1"/>
          </p:cNvSpPr>
          <p:nvPr/>
        </p:nvSpPr>
        <p:spPr bwMode="auto">
          <a:xfrm>
            <a:off x="533400" y="1981200"/>
            <a:ext cx="78486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just"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Toledo is installing an underground storage pipeline and basin to help minimize the effects of Combined Sewer Overflows (CSO’s), which will improve water quality in the Maumee River.</a:t>
            </a:r>
          </a:p>
          <a:p>
            <a:pPr marL="0" marR="0" lvl="0" indent="0" algn="just"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The project, part of the Toledo Waterways Initiative, will be paid for in part through a $26.2 million low-interest loan from Ohio EPA’s Water Pollution Control Loan Fund.</a:t>
            </a:r>
          </a:p>
          <a:p>
            <a:pPr marL="0" marR="0" lvl="0" indent="0" algn="just"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When water from rain and snow melt infiltrates Toledo’s sewer systems, it mixes with raw sanitary sewage and overwhelms the city’s ability to clean the water before it is discharged to the Maumee River. This project will allow the city to store the excess flow in a 6.9 million gallon CSO storage facility, which can then be sent in a more measured way through the wastewater treatment plant.</a:t>
            </a:r>
          </a:p>
          <a:p>
            <a:pPr marL="0" marR="0" lvl="0" indent="0" algn="just"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Scheduled completion  in October 2018</a:t>
            </a:r>
          </a:p>
        </p:txBody>
      </p:sp>
      <p:sp>
        <p:nvSpPr>
          <p:cNvPr id="21507" name="Title 2"/>
          <p:cNvSpPr>
            <a:spLocks noGrp="1"/>
          </p:cNvSpPr>
          <p:nvPr>
            <p:ph type="ctrTitle"/>
          </p:nvPr>
        </p:nvSpPr>
        <p:spPr>
          <a:xfrm>
            <a:off x="685800" y="381000"/>
            <a:ext cx="7772400" cy="1470025"/>
          </a:xfrm>
        </p:spPr>
        <p:txBody>
          <a:bodyPr/>
          <a:lstStyle/>
          <a:p>
            <a:r>
              <a:rPr lang="en-US" altLang="en-US"/>
              <a:t>Ohio EPA Water Pollution Control Loan Fund</a:t>
            </a:r>
          </a:p>
        </p:txBody>
      </p:sp>
    </p:spTree>
    <p:extLst>
      <p:ext uri="{BB962C8B-B14F-4D97-AF65-F5344CB8AC3E}">
        <p14:creationId xmlns:p14="http://schemas.microsoft.com/office/powerpoint/2010/main" val="219584600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 y="609600"/>
            <a:ext cx="8686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656902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90600" y="685800"/>
            <a:ext cx="6781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126146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685800"/>
            <a:ext cx="80772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896947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533400"/>
            <a:ext cx="8077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024985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533400"/>
            <a:ext cx="8305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643956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19"/>
          <p:cNvGrpSpPr>
            <a:grpSpLocks/>
          </p:cNvGrpSpPr>
          <p:nvPr/>
        </p:nvGrpSpPr>
        <p:grpSpPr bwMode="auto">
          <a:xfrm>
            <a:off x="1711325" y="1066800"/>
            <a:ext cx="4724400" cy="5791200"/>
            <a:chOff x="1981200" y="870214"/>
            <a:chExt cx="4724400" cy="5848580"/>
          </a:xfrm>
        </p:grpSpPr>
        <p:pic>
          <p:nvPicPr>
            <p:cNvPr id="10" name="Picture 9"/>
            <p:cNvPicPr>
              <a:picLocks noChangeAspect="1"/>
            </p:cNvPicPr>
            <p:nvPr/>
          </p:nvPicPr>
          <p:blipFill>
            <a:blip r:embed="rId3"/>
            <a:stretch>
              <a:fillRect/>
            </a:stretch>
          </p:blipFill>
          <p:spPr>
            <a:xfrm>
              <a:off x="1981200" y="870214"/>
              <a:ext cx="4724400" cy="5848580"/>
            </a:xfrm>
            <a:prstGeom prst="rect">
              <a:avLst/>
            </a:prstGeom>
            <a:ln>
              <a:noFill/>
            </a:ln>
            <a:effectLst>
              <a:outerShdw blurRad="190500" algn="tl" rotWithShape="0">
                <a:srgbClr val="000000">
                  <a:alpha val="70000"/>
                </a:srgbClr>
              </a:outerShdw>
            </a:effectLst>
          </p:spPr>
        </p:pic>
        <p:cxnSp>
          <p:nvCxnSpPr>
            <p:cNvPr id="31762" name="Straight Connector 14"/>
            <p:cNvCxnSpPr>
              <a:cxnSpLocks noChangeShapeType="1"/>
            </p:cNvCxnSpPr>
            <p:nvPr/>
          </p:nvCxnSpPr>
          <p:spPr bwMode="auto">
            <a:xfrm>
              <a:off x="3886200" y="2514600"/>
              <a:ext cx="533400" cy="53340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31763" name="Oval 16"/>
            <p:cNvSpPr>
              <a:spLocks noChangeArrowheads="1"/>
            </p:cNvSpPr>
            <p:nvPr/>
          </p:nvSpPr>
          <p:spPr bwMode="auto">
            <a:xfrm>
              <a:off x="4396740" y="3027393"/>
              <a:ext cx="45719" cy="45719"/>
            </a:xfrm>
            <a:prstGeom prst="ellipse">
              <a:avLst/>
            </a:prstGeom>
            <a:solidFill>
              <a:srgbClr val="000000"/>
            </a:solidFill>
            <a:ln w="9525" algn="ctr">
              <a:solidFill>
                <a:srgbClr val="FFC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764" name="TextBox 18"/>
            <p:cNvSpPr txBox="1">
              <a:spLocks noChangeArrowheads="1"/>
            </p:cNvSpPr>
            <p:nvPr/>
          </p:nvSpPr>
          <p:spPr bwMode="auto">
            <a:xfrm>
              <a:off x="3543300" y="2365545"/>
              <a:ext cx="6858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Wetland</a:t>
              </a:r>
              <a:endParaRPr kumimoji="0" lang="en-US" altLang="en-US" sz="6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grpSp>
      <p:pic>
        <p:nvPicPr>
          <p:cNvPr id="31747" name="Content Placeholder 4"/>
          <p:cNvPicPr>
            <a:picLocks noGrp="1" noChangeAspect="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1676400" y="4343400"/>
            <a:ext cx="1933575" cy="2338388"/>
          </a:xfrm>
        </p:spPr>
      </p:pic>
      <p:sp>
        <p:nvSpPr>
          <p:cNvPr id="32" name="Rectangle 31"/>
          <p:cNvSpPr>
            <a:spLocks noChangeArrowheads="1"/>
          </p:cNvSpPr>
          <p:nvPr/>
        </p:nvSpPr>
        <p:spPr bwMode="auto">
          <a:xfrm>
            <a:off x="5867400" y="1752600"/>
            <a:ext cx="3276600" cy="2590800"/>
          </a:xfrm>
          <a:prstGeom prst="rect">
            <a:avLst/>
          </a:prstGeom>
          <a:blipFill dpi="0" rotWithShape="1">
            <a:blip r:embed="rId5"/>
            <a:srcRect/>
            <a:stretch>
              <a:fillRect/>
            </a:stretch>
          </a:blipFill>
          <a:ln w="19050" algn="ctr">
            <a:solidFill>
              <a:srgbClr val="E1A73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749" name="Oval 8"/>
          <p:cNvSpPr>
            <a:spLocks/>
          </p:cNvSpPr>
          <p:nvPr/>
        </p:nvSpPr>
        <p:spPr bwMode="auto">
          <a:xfrm>
            <a:off x="4570413" y="3495675"/>
            <a:ext cx="361950" cy="133350"/>
          </a:xfrm>
          <a:custGeom>
            <a:avLst/>
            <a:gdLst>
              <a:gd name="T0" fmla="*/ 1688 w 361531"/>
              <a:gd name="T1" fmla="*/ 74794 h 132727"/>
              <a:gd name="T2" fmla="*/ 11487 w 361531"/>
              <a:gd name="T3" fmla="*/ 38190 h 132727"/>
              <a:gd name="T4" fmla="*/ 58065 w 361531"/>
              <a:gd name="T5" fmla="*/ 8745 h 132727"/>
              <a:gd name="T6" fmla="*/ 197783 w 361531"/>
              <a:gd name="T7" fmla="*/ 709 h 132727"/>
              <a:gd name="T8" fmla="*/ 349759 w 361531"/>
              <a:gd name="T9" fmla="*/ 24809 h 132727"/>
              <a:gd name="T10" fmla="*/ 352210 w 361531"/>
              <a:gd name="T11" fmla="*/ 106918 h 132727"/>
              <a:gd name="T12" fmla="*/ 197783 w 361531"/>
              <a:gd name="T13" fmla="*/ 148874 h 132727"/>
              <a:gd name="T14" fmla="*/ 38453 w 361531"/>
              <a:gd name="T15" fmla="*/ 123855 h 132727"/>
              <a:gd name="T16" fmla="*/ 1688 w 361531"/>
              <a:gd name="T17" fmla="*/ 74794 h 1327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1531"/>
              <a:gd name="T28" fmla="*/ 0 h 132727"/>
              <a:gd name="T29" fmla="*/ 361531 w 361531"/>
              <a:gd name="T30" fmla="*/ 132727 h 1327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1531" h="132727">
                <a:moveTo>
                  <a:pt x="1638" y="66531"/>
                </a:moveTo>
                <a:cubicBezTo>
                  <a:pt x="-2728" y="53831"/>
                  <a:pt x="2034" y="43764"/>
                  <a:pt x="11162" y="33972"/>
                </a:cubicBezTo>
                <a:cubicBezTo>
                  <a:pt x="20290" y="24180"/>
                  <a:pt x="27832" y="12540"/>
                  <a:pt x="56407" y="7778"/>
                </a:cubicBezTo>
                <a:cubicBezTo>
                  <a:pt x="84982" y="3016"/>
                  <a:pt x="144910" y="-1747"/>
                  <a:pt x="192138" y="634"/>
                </a:cubicBezTo>
                <a:cubicBezTo>
                  <a:pt x="239366" y="3015"/>
                  <a:pt x="308026" y="11082"/>
                  <a:pt x="339776" y="22065"/>
                </a:cubicBezTo>
                <a:cubicBezTo>
                  <a:pt x="371526" y="33048"/>
                  <a:pt x="365176" y="78300"/>
                  <a:pt x="342157" y="95106"/>
                </a:cubicBezTo>
                <a:cubicBezTo>
                  <a:pt x="319138" y="111912"/>
                  <a:pt x="242938" y="129917"/>
                  <a:pt x="192138" y="132428"/>
                </a:cubicBezTo>
                <a:cubicBezTo>
                  <a:pt x="141338" y="134939"/>
                  <a:pt x="69107" y="121155"/>
                  <a:pt x="37357" y="110172"/>
                </a:cubicBezTo>
                <a:cubicBezTo>
                  <a:pt x="5607" y="99189"/>
                  <a:pt x="6004" y="79231"/>
                  <a:pt x="1638" y="66531"/>
                </a:cubicBezTo>
                <a:close/>
              </a:path>
            </a:pathLst>
          </a:custGeom>
          <a:solidFill>
            <a:srgbClr val="98D082"/>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50" name="AutoShape 11"/>
          <p:cNvSpPr>
            <a:spLocks noGrp="1" noChangeArrowheads="1"/>
          </p:cNvSpPr>
          <p:nvPr>
            <p:ph type="title"/>
          </p:nvPr>
        </p:nvSpPr>
        <p:spPr>
          <a:xfrm>
            <a:off x="533400" y="152400"/>
            <a:ext cx="7772400" cy="1143000"/>
          </a:xfrm>
        </p:spPr>
        <p:txBody>
          <a:bodyPr/>
          <a:lstStyle/>
          <a:p>
            <a:r>
              <a:rPr lang="en-US" altLang="en-US" sz="3600"/>
              <a:t>Restorative Improvements</a:t>
            </a:r>
          </a:p>
        </p:txBody>
      </p:sp>
      <p:pic>
        <p:nvPicPr>
          <p:cNvPr id="3078"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726363" y="2001838"/>
            <a:ext cx="692150" cy="692150"/>
          </a:xfrm>
          <a:prstGeom prst="rect">
            <a:avLst/>
          </a:prstGeom>
          <a:noFill/>
          <a:ln w="19050">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3886200" y="2971800"/>
            <a:ext cx="7842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8" cstate="screen">
            <a:extLst>
              <a:ext uri="{28A0092B-C50C-407E-A947-70E740481C1C}">
                <a14:useLocalDpi xmlns:a14="http://schemas.microsoft.com/office/drawing/2010/main"/>
              </a:ext>
            </a:extLst>
          </a:blip>
          <a:srcRect l="-2396" b="-26971"/>
          <a:stretch>
            <a:fillRect/>
          </a:stretch>
        </p:blipFill>
        <p:spPr bwMode="auto">
          <a:xfrm rot="7504053">
            <a:off x="3187700" y="3773488"/>
            <a:ext cx="4984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http://fyi.uwex.edu/aocs/files/2011/06/GLRI-logo.jpg">
            <a:hlinkClick r:id="rId9"/>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867400" y="1981200"/>
            <a:ext cx="1841500" cy="685800"/>
          </a:xfrm>
          <a:prstGeom prst="rect">
            <a:avLst/>
          </a:prstGeom>
          <a:noFill/>
          <a:ln w="1905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18" name="Rectangle 17"/>
          <p:cNvSpPr>
            <a:spLocks noChangeArrowheads="1"/>
          </p:cNvSpPr>
          <p:nvPr/>
        </p:nvSpPr>
        <p:spPr bwMode="auto">
          <a:xfrm>
            <a:off x="0" y="2209800"/>
            <a:ext cx="2743200" cy="1295400"/>
          </a:xfrm>
          <a:prstGeom prst="rect">
            <a:avLst/>
          </a:prstGeom>
          <a:blipFill dpi="0" rotWithShape="1">
            <a:blip r:embed="rId11"/>
            <a:srcRect/>
            <a:stretch>
              <a:fillRect/>
            </a:stretch>
          </a:blipFill>
          <a:ln w="19050" algn="ctr">
            <a:solidFill>
              <a:srgbClr val="E1A73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3083" name="Picture 11">
            <a:hlinkClick r:id="rId12"/>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0" y="3581400"/>
            <a:ext cx="1212850" cy="469900"/>
          </a:xfrm>
          <a:prstGeom prst="rect">
            <a:avLst/>
          </a:prstGeom>
          <a:noFill/>
          <a:ln>
            <a:solidFill>
              <a:srgbClr val="FFC000"/>
            </a:solidFill>
          </a:ln>
          <a:effectLst>
            <a:outerShdw blurRad="76200" dist="50800" dir="2700000" algn="ctr" rotWithShape="0">
              <a:srgbClr val="000000"/>
            </a:outerShdw>
          </a:effectLst>
          <a:extLst/>
        </p:spPr>
      </p:pic>
      <p:sp>
        <p:nvSpPr>
          <p:cNvPr id="3" name="TextBox 2"/>
          <p:cNvSpPr txBox="1"/>
          <p:nvPr/>
        </p:nvSpPr>
        <p:spPr>
          <a:xfrm>
            <a:off x="0" y="2286000"/>
            <a:ext cx="2652713" cy="1200150"/>
          </a:xfrm>
          <a:prstGeom prst="rect">
            <a:avLst/>
          </a:prstGeom>
          <a:noFill/>
          <a:ln>
            <a:noFill/>
          </a:ln>
        </p:spPr>
        <p:txBody>
          <a:bodyPr>
            <a:spAutoFit/>
          </a:bodyPr>
          <a:lstStyle/>
          <a:p>
            <a:pPr marL="169863" marR="0" lvl="0" indent="-169863" algn="l" defTabSz="914400" rtl="0" eaLnBrk="0" fontAlgn="base" latinLnBrk="0" hangingPunct="0">
              <a:lnSpc>
                <a:spcPct val="100000"/>
              </a:lnSpc>
              <a:spcBef>
                <a:spcPct val="0"/>
              </a:spcBef>
              <a:spcAft>
                <a:spcPct val="0"/>
              </a:spcAft>
              <a:buClr>
                <a:srgbClr val="E1A731"/>
              </a:buClr>
              <a:buSzTx/>
              <a:buFont typeface="Arial" panose="020B0604020202020204" pitchFamily="34" charset="0"/>
              <a:buChar char="•"/>
              <a:tabLst/>
              <a:defRPr/>
            </a:pPr>
            <a:r>
              <a:rPr kumimoji="0" lang="en-US" sz="1200" b="0" i="0" u="none" strike="noStrike" kern="1200" cap="none" spc="-30" normalizeH="0" baseline="0" noProof="0" dirty="0">
                <a:ln>
                  <a:noFill/>
                </a:ln>
                <a:solidFill>
                  <a:srgbClr val="FFFFFF"/>
                </a:solidFill>
                <a:effectLst>
                  <a:outerShdw blurRad="38100" dist="38100" dir="2700000" algn="tl">
                    <a:srgbClr val="000000">
                      <a:alpha val="43137"/>
                    </a:srgbClr>
                  </a:outerShdw>
                </a:effectLst>
                <a:uLnTx/>
                <a:uFillTx/>
                <a:latin typeface="Myriad Pro Cond" pitchFamily="34" charset="0"/>
                <a:ea typeface="+mn-ea"/>
                <a:cs typeface="+mn-cs"/>
              </a:rPr>
              <a:t>GLRI Funding</a:t>
            </a:r>
          </a:p>
          <a:p>
            <a:pPr marL="169863" marR="0" lvl="0" indent="-169863" algn="l" defTabSz="914400" rtl="0" eaLnBrk="0" fontAlgn="base" latinLnBrk="0" hangingPunct="0">
              <a:lnSpc>
                <a:spcPct val="100000"/>
              </a:lnSpc>
              <a:spcBef>
                <a:spcPct val="0"/>
              </a:spcBef>
              <a:spcAft>
                <a:spcPct val="0"/>
              </a:spcAft>
              <a:buClr>
                <a:srgbClr val="E1A731"/>
              </a:buClr>
              <a:buSzTx/>
              <a:buFont typeface="Arial" panose="020B0604020202020204" pitchFamily="34" charset="0"/>
              <a:buChar char="•"/>
              <a:tabLst/>
              <a:defRPr/>
            </a:pPr>
            <a:r>
              <a:rPr kumimoji="0" lang="en-US" sz="1200" b="0" i="0" u="none" strike="noStrike" kern="1200" cap="none" spc="-30" normalizeH="0" baseline="0" noProof="0" dirty="0">
                <a:ln>
                  <a:noFill/>
                </a:ln>
                <a:solidFill>
                  <a:srgbClr val="FFFFFF"/>
                </a:solidFill>
                <a:effectLst>
                  <a:outerShdw blurRad="38100" dist="38100" dir="2700000" algn="tl">
                    <a:srgbClr val="000000">
                      <a:alpha val="43137"/>
                    </a:srgbClr>
                  </a:outerShdw>
                </a:effectLst>
                <a:uLnTx/>
                <a:uFillTx/>
                <a:latin typeface="Myriad Pro Cond" pitchFamily="34" charset="0"/>
                <a:ea typeface="+mn-ea"/>
                <a:cs typeface="+mn-cs"/>
              </a:rPr>
              <a:t>$182,000</a:t>
            </a:r>
          </a:p>
          <a:p>
            <a:pPr marL="169863" marR="0" lvl="0" indent="-169863" algn="l" defTabSz="914400" rtl="0" eaLnBrk="0" fontAlgn="base" latinLnBrk="0" hangingPunct="0">
              <a:lnSpc>
                <a:spcPct val="100000"/>
              </a:lnSpc>
              <a:spcBef>
                <a:spcPct val="0"/>
              </a:spcBef>
              <a:spcAft>
                <a:spcPct val="0"/>
              </a:spcAft>
              <a:buClr>
                <a:srgbClr val="E1A731"/>
              </a:buClr>
              <a:buSzTx/>
              <a:buFont typeface="Arial" panose="020B0604020202020204" pitchFamily="34" charset="0"/>
              <a:buChar char="•"/>
              <a:tabLst/>
              <a:defRPr/>
            </a:pPr>
            <a:r>
              <a:rPr kumimoji="0" lang="en-US" sz="1200" b="0" i="0" u="none" strike="noStrike" kern="1200" cap="none" spc="-30" normalizeH="0" baseline="0" noProof="0" dirty="0">
                <a:ln>
                  <a:noFill/>
                </a:ln>
                <a:solidFill>
                  <a:srgbClr val="FFFFFF"/>
                </a:solidFill>
                <a:effectLst>
                  <a:outerShdw blurRad="38100" dist="38100" dir="2700000" algn="tl">
                    <a:srgbClr val="000000">
                      <a:alpha val="43137"/>
                    </a:srgbClr>
                  </a:outerShdw>
                </a:effectLst>
                <a:uLnTx/>
                <a:uFillTx/>
                <a:latin typeface="Myriad Pro Cond" pitchFamily="34" charset="0"/>
                <a:ea typeface="+mn-ea"/>
                <a:cs typeface="+mn-cs"/>
              </a:rPr>
              <a:t>Phytoremediation on brownfields</a:t>
            </a:r>
          </a:p>
          <a:p>
            <a:pPr marL="169863" marR="0" lvl="0" indent="-169863" algn="l" defTabSz="914400" rtl="0" eaLnBrk="0" fontAlgn="base" latinLnBrk="0" hangingPunct="0">
              <a:lnSpc>
                <a:spcPct val="100000"/>
              </a:lnSpc>
              <a:spcBef>
                <a:spcPct val="0"/>
              </a:spcBef>
              <a:spcAft>
                <a:spcPct val="0"/>
              </a:spcAft>
              <a:buClr>
                <a:srgbClr val="E1A731"/>
              </a:buClr>
              <a:buSzTx/>
              <a:buFont typeface="Arial" panose="020B0604020202020204" pitchFamily="34" charset="0"/>
              <a:buChar char="•"/>
              <a:tabLst/>
              <a:defRPr/>
            </a:pPr>
            <a:r>
              <a:rPr kumimoji="0" lang="en-US" sz="1200" b="0" i="0" u="none" strike="noStrike" kern="1200" cap="none" spc="-30" normalizeH="0" baseline="0" noProof="0" dirty="0">
                <a:ln>
                  <a:noFill/>
                </a:ln>
                <a:solidFill>
                  <a:srgbClr val="FFFFFF"/>
                </a:solidFill>
                <a:effectLst>
                  <a:outerShdw blurRad="38100" dist="38100" dir="2700000" algn="tl">
                    <a:srgbClr val="000000">
                      <a:alpha val="43137"/>
                    </a:srgbClr>
                  </a:outerShdw>
                </a:effectLst>
                <a:uLnTx/>
                <a:uFillTx/>
                <a:latin typeface="Myriad Pro Cond" pitchFamily="34" charset="0"/>
                <a:ea typeface="+mn-ea"/>
                <a:cs typeface="+mn-cs"/>
              </a:rPr>
              <a:t>Habitat restoration</a:t>
            </a:r>
          </a:p>
          <a:p>
            <a:pPr marL="169863" marR="0" lvl="0" indent="-169863" algn="l" defTabSz="914400" rtl="0" eaLnBrk="0" fontAlgn="base" latinLnBrk="0" hangingPunct="0">
              <a:lnSpc>
                <a:spcPct val="100000"/>
              </a:lnSpc>
              <a:spcBef>
                <a:spcPct val="0"/>
              </a:spcBef>
              <a:spcAft>
                <a:spcPct val="0"/>
              </a:spcAft>
              <a:buClr>
                <a:srgbClr val="E1A731"/>
              </a:buClr>
              <a:buSzTx/>
              <a:buFont typeface="Arial" panose="020B0604020202020204" pitchFamily="34" charset="0"/>
              <a:buChar char="•"/>
              <a:tabLst/>
              <a:defRPr/>
            </a:pPr>
            <a:r>
              <a:rPr kumimoji="0" lang="en-US" sz="1200" b="0" i="0" u="none" strike="noStrike" kern="1200" cap="none" spc="-30" normalizeH="0" baseline="0" noProof="0" dirty="0">
                <a:ln>
                  <a:noFill/>
                </a:ln>
                <a:solidFill>
                  <a:srgbClr val="FFFFFF"/>
                </a:solidFill>
                <a:effectLst>
                  <a:outerShdw blurRad="38100" dist="38100" dir="2700000" algn="tl">
                    <a:srgbClr val="000000">
                      <a:alpha val="43137"/>
                    </a:srgbClr>
                  </a:outerShdw>
                </a:effectLst>
                <a:uLnTx/>
                <a:uFillTx/>
                <a:latin typeface="Myriad Pro Cond" pitchFamily="34" charset="0"/>
                <a:ea typeface="+mn-ea"/>
                <a:cs typeface="+mn-cs"/>
              </a:rPr>
              <a:t>Increase in flood capacity</a:t>
            </a:r>
          </a:p>
          <a:p>
            <a:pPr marL="169863" marR="0" lvl="0" indent="-169863" algn="l" defTabSz="914400" rtl="0" eaLnBrk="0" fontAlgn="base" latinLnBrk="0" hangingPunct="0">
              <a:lnSpc>
                <a:spcPct val="100000"/>
              </a:lnSpc>
              <a:spcBef>
                <a:spcPct val="0"/>
              </a:spcBef>
              <a:spcAft>
                <a:spcPct val="0"/>
              </a:spcAft>
              <a:buClr>
                <a:srgbClr val="E1A731"/>
              </a:buClr>
              <a:buSzTx/>
              <a:buFont typeface="Arial" panose="020B0604020202020204" pitchFamily="34" charset="0"/>
              <a:buChar char="•"/>
              <a:tabLst/>
              <a:defRPr/>
            </a:pPr>
            <a:r>
              <a:rPr kumimoji="0" lang="en-US" sz="1200" b="0" i="0" u="none" strike="noStrike" kern="1200" cap="none" spc="-30" normalizeH="0" baseline="0" noProof="0" dirty="0">
                <a:ln>
                  <a:noFill/>
                </a:ln>
                <a:solidFill>
                  <a:srgbClr val="FFFFFF"/>
                </a:solidFill>
                <a:effectLst>
                  <a:outerShdw blurRad="38100" dist="38100" dir="2700000" algn="tl">
                    <a:srgbClr val="000000">
                      <a:alpha val="43137"/>
                    </a:srgbClr>
                  </a:outerShdw>
                </a:effectLst>
                <a:uLnTx/>
                <a:uFillTx/>
                <a:latin typeface="Myriad Pro Cond" pitchFamily="34" charset="0"/>
                <a:ea typeface="+mn-ea"/>
                <a:cs typeface="+mn-cs"/>
              </a:rPr>
              <a:t>Stormwater improvement</a:t>
            </a:r>
          </a:p>
        </p:txBody>
      </p:sp>
      <p:sp>
        <p:nvSpPr>
          <p:cNvPr id="7" name="TextBox 6"/>
          <p:cNvSpPr txBox="1"/>
          <p:nvPr/>
        </p:nvSpPr>
        <p:spPr>
          <a:xfrm>
            <a:off x="5894388" y="2832100"/>
            <a:ext cx="3249612" cy="1816100"/>
          </a:xfrm>
          <a:prstGeom prst="rect">
            <a:avLst/>
          </a:prstGeom>
          <a:noFill/>
          <a:ln w="19050">
            <a:noFill/>
          </a:ln>
        </p:spPr>
        <p:txBody>
          <a:bodyPr>
            <a:spAutoFit/>
          </a:bodyPr>
          <a:lstStyle/>
          <a:p>
            <a:pPr marL="169863" marR="0" lvl="0" indent="-169863" algn="l" defTabSz="914400" rtl="0" eaLnBrk="0" fontAlgn="base" latinLnBrk="0" hangingPunct="0">
              <a:lnSpc>
                <a:spcPct val="100000"/>
              </a:lnSpc>
              <a:spcBef>
                <a:spcPct val="0"/>
              </a:spcBef>
              <a:spcAft>
                <a:spcPct val="0"/>
              </a:spcAft>
              <a:buClr>
                <a:srgbClr val="E1A731"/>
              </a:buClr>
              <a:buSzTx/>
              <a:buFont typeface="Arial" panose="020B0604020202020204" pitchFamily="34" charset="0"/>
              <a:buChar char="•"/>
              <a:tabLst/>
              <a:defRPr/>
            </a:pPr>
            <a:r>
              <a:rPr kumimoji="0" lang="en-US" sz="1600" b="0"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Myriad Pro Cond" pitchFamily="34" charset="0"/>
                <a:ea typeface="+mn-ea"/>
                <a:cs typeface="+mn-cs"/>
              </a:rPr>
              <a:t>Great Lakes Restoration Initiative (</a:t>
            </a:r>
            <a:r>
              <a:rPr kumimoji="0" lang="en-US" sz="1600" b="0" i="1"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Myriad Pro Cond" pitchFamily="34" charset="0"/>
                <a:ea typeface="+mn-ea"/>
                <a:cs typeface="+mn-cs"/>
              </a:rPr>
              <a:t>GLRI</a:t>
            </a:r>
            <a:r>
              <a:rPr kumimoji="0" lang="en-US" sz="1600" b="0"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Myriad Pro Cond" pitchFamily="34" charset="0"/>
                <a:ea typeface="+mn-ea"/>
                <a:cs typeface="+mn-cs"/>
              </a:rPr>
              <a:t>) Funding –Ottawa River Wetland Restoration</a:t>
            </a:r>
          </a:p>
          <a:p>
            <a:pPr marL="169863" marR="0" lvl="0" indent="-169863" algn="l" defTabSz="914400" rtl="0" eaLnBrk="0" fontAlgn="base" latinLnBrk="0" hangingPunct="0">
              <a:lnSpc>
                <a:spcPct val="100000"/>
              </a:lnSpc>
              <a:spcBef>
                <a:spcPct val="0"/>
              </a:spcBef>
              <a:spcAft>
                <a:spcPct val="0"/>
              </a:spcAft>
              <a:buClr>
                <a:srgbClr val="E1A731"/>
              </a:buClr>
              <a:buSzTx/>
              <a:buFont typeface="Arial" panose="020B0604020202020204" pitchFamily="34" charset="0"/>
              <a:buChar char="•"/>
              <a:tabLst/>
              <a:defRPr/>
            </a:pPr>
            <a:r>
              <a:rPr kumimoji="0" lang="en-US" sz="1600" b="0"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Myriad Pro Cond" pitchFamily="34" charset="0"/>
                <a:ea typeface="+mn-ea"/>
                <a:cs typeface="+mn-cs"/>
              </a:rPr>
              <a:t>Feasibility Study</a:t>
            </a:r>
          </a:p>
          <a:p>
            <a:pPr marL="169863" marR="0" lvl="0" indent="-169863" algn="l" defTabSz="914400" rtl="0" eaLnBrk="0" fontAlgn="base" latinLnBrk="0" hangingPunct="0">
              <a:lnSpc>
                <a:spcPct val="100000"/>
              </a:lnSpc>
              <a:spcBef>
                <a:spcPct val="0"/>
              </a:spcBef>
              <a:spcAft>
                <a:spcPct val="0"/>
              </a:spcAft>
              <a:buClr>
                <a:srgbClr val="E1A731"/>
              </a:buClr>
              <a:buSzTx/>
              <a:buFont typeface="Arial" panose="020B0604020202020204" pitchFamily="34" charset="0"/>
              <a:buChar char="•"/>
              <a:tabLst/>
              <a:defRPr/>
            </a:pPr>
            <a:r>
              <a:rPr kumimoji="0" lang="en-US" sz="1600" b="0"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Myriad Pro Cond" pitchFamily="34" charset="0"/>
                <a:ea typeface="+mn-ea"/>
                <a:cs typeface="+mn-cs"/>
              </a:rPr>
              <a:t>Habitat restoration</a:t>
            </a:r>
          </a:p>
          <a:p>
            <a:pPr marL="169863" marR="0" lvl="0" indent="-169863" algn="l" defTabSz="914400" rtl="0" eaLnBrk="0" fontAlgn="base" latinLnBrk="0" hangingPunct="0">
              <a:lnSpc>
                <a:spcPct val="100000"/>
              </a:lnSpc>
              <a:spcBef>
                <a:spcPct val="0"/>
              </a:spcBef>
              <a:spcAft>
                <a:spcPct val="0"/>
              </a:spcAft>
              <a:buClr>
                <a:srgbClr val="E1A731"/>
              </a:buClr>
              <a:buSzTx/>
              <a:buFont typeface="Arial" panose="020B0604020202020204" pitchFamily="34" charset="0"/>
              <a:buChar char="•"/>
              <a:tabLst/>
              <a:defRPr/>
            </a:pPr>
            <a:r>
              <a:rPr kumimoji="0" lang="en-US" sz="1600" b="0"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Myriad Pro Cond" pitchFamily="34" charset="0"/>
                <a:ea typeface="+mn-ea"/>
                <a:cs typeface="+mn-cs"/>
              </a:rPr>
              <a:t>Increase in flood capacity</a:t>
            </a:r>
          </a:p>
          <a:p>
            <a:pPr marL="169863" marR="0" lvl="0" indent="-169863" algn="l" defTabSz="914400" rtl="0" eaLnBrk="0" fontAlgn="base" latinLnBrk="0" hangingPunct="0">
              <a:lnSpc>
                <a:spcPct val="100000"/>
              </a:lnSpc>
              <a:spcBef>
                <a:spcPct val="0"/>
              </a:spcBef>
              <a:spcAft>
                <a:spcPct val="0"/>
              </a:spcAft>
              <a:buClr>
                <a:srgbClr val="E1A731"/>
              </a:buClr>
              <a:buSzTx/>
              <a:buFont typeface="Arial" panose="020B0604020202020204" pitchFamily="34" charset="0"/>
              <a:buChar char="•"/>
              <a:tabLst/>
              <a:defRPr/>
            </a:pPr>
            <a:endParaRPr kumimoji="0" lang="en-US" sz="1600" b="0"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Myriad Pro Cond" pitchFamily="34" charset="0"/>
              <a:ea typeface="+mn-ea"/>
              <a:cs typeface="+mn-cs"/>
            </a:endParaRPr>
          </a:p>
        </p:txBody>
      </p:sp>
      <p:pic>
        <p:nvPicPr>
          <p:cNvPr id="31" name="Picture 5" descr="http://fyi.uwex.edu/aocs/files/2011/06/GLRI-logo.jpg">
            <a:hlinkClick r:id="rId9"/>
          </p:cNvPr>
          <p:cNvPicPr>
            <a:picLocks noChangeAspect="1" noChangeArrowheads="1"/>
          </p:cNvPicPr>
          <p:nvPr/>
        </p:nvPicPr>
        <p:blipFill>
          <a:blip r:embed="rId14"/>
          <a:srcRect/>
          <a:stretch>
            <a:fillRect/>
          </a:stretch>
        </p:blipFill>
        <p:spPr bwMode="auto">
          <a:xfrm>
            <a:off x="0" y="1524000"/>
            <a:ext cx="1757363" cy="654050"/>
          </a:xfrm>
          <a:prstGeom prst="rect">
            <a:avLst/>
          </a:prstGeom>
          <a:noFill/>
          <a:ln>
            <a:solidFill>
              <a:srgbClr val="FFC000"/>
            </a:solidFill>
          </a:ln>
          <a:effectLst>
            <a:outerShdw blurRad="76200" dist="50800" dir="2700000" algn="ctr" rotWithShape="0">
              <a:srgbClr val="000000"/>
            </a:outerShdw>
          </a:effectLst>
          <a:extLst/>
        </p:spPr>
      </p:pic>
      <p:pic>
        <p:nvPicPr>
          <p:cNvPr id="3080" name="Picture 8"/>
          <p:cNvPicPr>
            <a:picLocks noChangeAspect="1" noChangeArrowheads="1"/>
          </p:cNvPicPr>
          <p:nvPr/>
        </p:nvPicPr>
        <p:blipFill>
          <a:blip r:embed="rId15"/>
          <a:stretch>
            <a:fillRect/>
          </a:stretch>
        </p:blipFill>
        <p:spPr bwMode="auto">
          <a:xfrm>
            <a:off x="8382000" y="1981200"/>
            <a:ext cx="762000" cy="762000"/>
          </a:xfrm>
          <a:prstGeom prst="rect">
            <a:avLst/>
          </a:prstGeom>
          <a:noFill/>
          <a:ln w="9525">
            <a:noFill/>
            <a:miter lim="800000"/>
            <a:headEnd/>
            <a:tailEnd/>
          </a:ln>
          <a:effectLst>
            <a:outerShdw blurRad="50800" dist="25400" dir="2700000" algn="tl" rotWithShape="0">
              <a:prstClr val="black">
                <a:alpha val="86000"/>
              </a:prstClr>
            </a:outerShdw>
          </a:effectLst>
          <a:extLst/>
        </p:spPr>
      </p:pic>
    </p:spTree>
    <p:extLst>
      <p:ext uri="{BB962C8B-B14F-4D97-AF65-F5344CB8AC3E}">
        <p14:creationId xmlns:p14="http://schemas.microsoft.com/office/powerpoint/2010/main" val="29126191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80"/>
                                        </p:tgtEl>
                                        <p:attrNameLst>
                                          <p:attrName>style.visibility</p:attrName>
                                        </p:attrNameLst>
                                      </p:cBhvr>
                                      <p:to>
                                        <p:strVal val="visible"/>
                                      </p:to>
                                    </p:set>
                                    <p:animEffect transition="in" filter="fade">
                                      <p:cBhvr>
                                        <p:cTn id="17" dur="1000"/>
                                        <p:tgtEl>
                                          <p:spTgt spid="3080"/>
                                        </p:tgtEl>
                                      </p:cBhvr>
                                    </p:animEffect>
                                    <p:anim calcmode="lin" valueType="num">
                                      <p:cBhvr>
                                        <p:cTn id="18" dur="1000" fill="hold"/>
                                        <p:tgtEl>
                                          <p:spTgt spid="3080"/>
                                        </p:tgtEl>
                                        <p:attrNameLst>
                                          <p:attrName>ppt_x</p:attrName>
                                        </p:attrNameLst>
                                      </p:cBhvr>
                                      <p:tavLst>
                                        <p:tav tm="0">
                                          <p:val>
                                            <p:strVal val="#ppt_x"/>
                                          </p:val>
                                        </p:tav>
                                        <p:tav tm="100000">
                                          <p:val>
                                            <p:strVal val="#ppt_x"/>
                                          </p:val>
                                        </p:tav>
                                      </p:tavLst>
                                    </p:anim>
                                    <p:anim calcmode="lin" valueType="num">
                                      <p:cBhvr>
                                        <p:cTn id="19" dur="1000" fill="hold"/>
                                        <p:tgtEl>
                                          <p:spTgt spid="308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078"/>
                                        </p:tgtEl>
                                        <p:attrNameLst>
                                          <p:attrName>style.visibility</p:attrName>
                                        </p:attrNameLst>
                                      </p:cBhvr>
                                      <p:to>
                                        <p:strVal val="visible"/>
                                      </p:to>
                                    </p:set>
                                    <p:animEffect transition="in" filter="fade">
                                      <p:cBhvr>
                                        <p:cTn id="27" dur="1000"/>
                                        <p:tgtEl>
                                          <p:spTgt spid="3078"/>
                                        </p:tgtEl>
                                      </p:cBhvr>
                                    </p:animEffect>
                                    <p:anim calcmode="lin" valueType="num">
                                      <p:cBhvr>
                                        <p:cTn id="28" dur="1000" fill="hold"/>
                                        <p:tgtEl>
                                          <p:spTgt spid="3078"/>
                                        </p:tgtEl>
                                        <p:attrNameLst>
                                          <p:attrName>ppt_x</p:attrName>
                                        </p:attrNameLst>
                                      </p:cBhvr>
                                      <p:tavLst>
                                        <p:tav tm="0">
                                          <p:val>
                                            <p:strVal val="#ppt_x"/>
                                          </p:val>
                                        </p:tav>
                                        <p:tav tm="100000">
                                          <p:val>
                                            <p:strVal val="#ppt_x"/>
                                          </p:val>
                                        </p:tav>
                                      </p:tavLst>
                                    </p:anim>
                                    <p:anim calcmode="lin" valueType="num">
                                      <p:cBhvr>
                                        <p:cTn id="29" dur="1000" fill="hold"/>
                                        <p:tgtEl>
                                          <p:spTgt spid="3078"/>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083"/>
                                        </p:tgtEl>
                                        <p:attrNameLst>
                                          <p:attrName>style.visibility</p:attrName>
                                        </p:attrNameLst>
                                      </p:cBhvr>
                                      <p:to>
                                        <p:strVal val="visible"/>
                                      </p:to>
                                    </p:set>
                                    <p:animEffect transition="in" filter="fade">
                                      <p:cBhvr>
                                        <p:cTn id="42" dur="1000"/>
                                        <p:tgtEl>
                                          <p:spTgt spid="3083"/>
                                        </p:tgtEl>
                                      </p:cBhvr>
                                    </p:animEffect>
                                    <p:anim calcmode="lin" valueType="num">
                                      <p:cBhvr>
                                        <p:cTn id="43" dur="1000" fill="hold"/>
                                        <p:tgtEl>
                                          <p:spTgt spid="3083"/>
                                        </p:tgtEl>
                                        <p:attrNameLst>
                                          <p:attrName>ppt_x</p:attrName>
                                        </p:attrNameLst>
                                      </p:cBhvr>
                                      <p:tavLst>
                                        <p:tav tm="0">
                                          <p:val>
                                            <p:strVal val="#ppt_x"/>
                                          </p:val>
                                        </p:tav>
                                        <p:tav tm="100000">
                                          <p:val>
                                            <p:strVal val="#ppt_x"/>
                                          </p:val>
                                        </p:tav>
                                      </p:tavLst>
                                    </p:anim>
                                    <p:anim calcmode="lin" valueType="num">
                                      <p:cBhvr>
                                        <p:cTn id="44" dur="1000" fill="hold"/>
                                        <p:tgtEl>
                                          <p:spTgt spid="308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par>
                                <p:cTn id="50" presetID="10" presetClass="entr" presetSubtype="0" fill="hold" nodeType="withEffect">
                                  <p:stCondLst>
                                    <p:cond delay="0"/>
                                  </p:stCondLst>
                                  <p:childTnLst>
                                    <p:set>
                                      <p:cBhvr>
                                        <p:cTn id="51" dur="1" fill="hold">
                                          <p:stCondLst>
                                            <p:cond delay="0"/>
                                          </p:stCondLst>
                                        </p:cTn>
                                        <p:tgtEl>
                                          <p:spTgt spid="1027"/>
                                        </p:tgtEl>
                                        <p:attrNameLst>
                                          <p:attrName>style.visibility</p:attrName>
                                        </p:attrNameLst>
                                      </p:cBhvr>
                                      <p:to>
                                        <p:strVal val="visible"/>
                                      </p:to>
                                    </p:set>
                                    <p:animEffect transition="in" filter="fade">
                                      <p:cBhvr>
                                        <p:cTn id="52" dur="500"/>
                                        <p:tgtEl>
                                          <p:spTgt spid="1027"/>
                                        </p:tgtEl>
                                      </p:cBhvr>
                                    </p:animEffect>
                                  </p:childTnLst>
                                </p:cTn>
                              </p:par>
                              <p:par>
                                <p:cTn id="53" presetID="42"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8" grpId="0" animBg="1"/>
      <p:bldP spid="3"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008" y="484466"/>
            <a:ext cx="7502707" cy="525850"/>
          </a:xfrm>
        </p:spPr>
        <p:txBody>
          <a:bodyPr/>
          <a:lstStyle/>
          <a:p>
            <a:r>
              <a:rPr lang="en-US" dirty="0"/>
              <a:t>DOT Funding</a:t>
            </a:r>
          </a:p>
        </p:txBody>
      </p:sp>
      <p:sp>
        <p:nvSpPr>
          <p:cNvPr id="3" name="Content Placeholder 2"/>
          <p:cNvSpPr>
            <a:spLocks noGrp="1"/>
          </p:cNvSpPr>
          <p:nvPr>
            <p:ph idx="1"/>
          </p:nvPr>
        </p:nvSpPr>
        <p:spPr/>
        <p:txBody>
          <a:bodyPr>
            <a:normAutofit/>
          </a:bodyPr>
          <a:lstStyle/>
          <a:p>
            <a:r>
              <a:rPr lang="en-US" dirty="0"/>
              <a:t>The US Department of Transportation operating administrations and Office of the Secretary administer a wide variety of grant programs </a:t>
            </a:r>
          </a:p>
          <a:p>
            <a:pPr lvl="1"/>
            <a:r>
              <a:rPr lang="en-US" dirty="0"/>
              <a:t>Office of the Secretary (OST)</a:t>
            </a:r>
          </a:p>
          <a:p>
            <a:pPr lvl="2"/>
            <a:r>
              <a:rPr lang="en-US" dirty="0"/>
              <a:t>TIGER (OST)</a:t>
            </a:r>
          </a:p>
          <a:p>
            <a:pPr lvl="2"/>
            <a:r>
              <a:rPr lang="en-US" dirty="0"/>
              <a:t>FASTLANE (OST/Build America Bureau)</a:t>
            </a:r>
          </a:p>
          <a:p>
            <a:pPr lvl="1"/>
            <a:r>
              <a:rPr lang="en-US" dirty="0"/>
              <a:t>Federal Highway Administration (FHWA)</a:t>
            </a:r>
          </a:p>
          <a:p>
            <a:pPr lvl="1"/>
            <a:r>
              <a:rPr lang="en-US" dirty="0"/>
              <a:t>Federal Transit Administration (FTA)</a:t>
            </a:r>
          </a:p>
          <a:p>
            <a:pPr lvl="1"/>
            <a:r>
              <a:rPr lang="en-US" dirty="0"/>
              <a:t>Federal Railroad Administration (FRA)</a:t>
            </a:r>
          </a:p>
          <a:p>
            <a:pPr lvl="1"/>
            <a:r>
              <a:rPr lang="en-US" dirty="0"/>
              <a:t>Federal Aviation Administration (FAA)</a:t>
            </a:r>
          </a:p>
          <a:p>
            <a:pPr lvl="1"/>
            <a:r>
              <a:rPr lang="en-US" dirty="0"/>
              <a:t>Maritime Administration (MARAD)</a:t>
            </a:r>
          </a:p>
          <a:p>
            <a:pPr lvl="1"/>
            <a:r>
              <a:rPr lang="en-US" dirty="0"/>
              <a:t>Pipeline and Hazardous Materials Safety Administration (PHMSA)</a:t>
            </a:r>
          </a:p>
          <a:p>
            <a:pPr lvl="1"/>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D7F3E3-6AC1-4B95-9406-D25F3399B957}" type="slidenum">
              <a:rPr kumimoji="0" lang="en-US" sz="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43734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000" y="1136650"/>
            <a:ext cx="66167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13844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914400"/>
            <a:ext cx="38354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3"/>
          <p:cNvSpPr txBox="1">
            <a:spLocks noChangeArrowheads="1"/>
          </p:cNvSpPr>
          <p:nvPr/>
        </p:nvSpPr>
        <p:spPr bwMode="auto">
          <a:xfrm>
            <a:off x="2743200" y="152400"/>
            <a:ext cx="358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Stormwater Amphitheatre</a:t>
            </a:r>
          </a:p>
        </p:txBody>
      </p:sp>
      <p:pic>
        <p:nvPicPr>
          <p:cNvPr id="34820"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876300"/>
            <a:ext cx="37338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435715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ctrTitle"/>
          </p:nvPr>
        </p:nvSpPr>
        <p:spPr>
          <a:xfrm>
            <a:off x="685800" y="228600"/>
            <a:ext cx="7772400" cy="1470025"/>
          </a:xfrm>
        </p:spPr>
        <p:txBody>
          <a:bodyPr/>
          <a:lstStyle/>
          <a:p>
            <a:r>
              <a:rPr lang="en-US" altLang="en-US"/>
              <a:t> Other Funding Opportunities</a:t>
            </a:r>
          </a:p>
        </p:txBody>
      </p:sp>
      <p:sp>
        <p:nvSpPr>
          <p:cNvPr id="35843" name="Subtitle 2"/>
          <p:cNvSpPr>
            <a:spLocks noGrp="1"/>
          </p:cNvSpPr>
          <p:nvPr>
            <p:ph type="subTitle" idx="1"/>
          </p:nvPr>
        </p:nvSpPr>
        <p:spPr>
          <a:xfrm>
            <a:off x="228600" y="1524000"/>
            <a:ext cx="8686800" cy="4953000"/>
          </a:xfrm>
        </p:spPr>
        <p:txBody>
          <a:bodyPr/>
          <a:lstStyle/>
          <a:p>
            <a:r>
              <a:rPr lang="en-US" altLang="en-US"/>
              <a:t>      </a:t>
            </a:r>
            <a:r>
              <a:rPr lang="en-US" altLang="en-US" b="1"/>
              <a:t>USDA, Forest Service GLRI</a:t>
            </a:r>
          </a:p>
          <a:p>
            <a:pPr algn="l"/>
            <a:r>
              <a:rPr lang="en-US" altLang="en-US" b="1"/>
              <a:t>2012 - $250,000</a:t>
            </a:r>
            <a:r>
              <a:rPr lang="en-US" altLang="en-US"/>
              <a:t> Ohio Department of Natural Resources, GLRI Phytoremediation</a:t>
            </a:r>
          </a:p>
          <a:p>
            <a:pPr algn="l"/>
            <a:r>
              <a:rPr lang="en-US" altLang="en-US"/>
              <a:t> Site Issues – Lead contamination in soil and surface water runoff.</a:t>
            </a:r>
          </a:p>
          <a:p>
            <a:pPr algn="l"/>
            <a:r>
              <a:rPr lang="en-US" altLang="en-US"/>
              <a:t>Solution  - Hybrid poplar trees were planted to sequester lead contamination in the soil and construction of a 100’ x 150’ bioswale to mitigate runoff. (Grantee: City of Toledo)</a:t>
            </a:r>
          </a:p>
        </p:txBody>
      </p:sp>
    </p:spTree>
    <p:extLst>
      <p:ext uri="{BB962C8B-B14F-4D97-AF65-F5344CB8AC3E}">
        <p14:creationId xmlns:p14="http://schemas.microsoft.com/office/powerpoint/2010/main" val="58798330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G:\Brownfields\GLRI Grant 2012\2012 Phytoremediation\Cook's\DSCN716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852956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G:\Brownfields\GLRI Grant 2012\2012 Phytoremediation\Cook's\DSCN833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449144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G:\Brownfields\GLRI Grant 2012\2012 Phytoremediation\Cook's\DSCN833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950361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1676400" y="533400"/>
            <a:ext cx="5181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Thank You</a:t>
            </a:r>
          </a:p>
        </p:txBody>
      </p:sp>
      <p:sp>
        <p:nvSpPr>
          <p:cNvPr id="44035" name="Rectangle 2"/>
          <p:cNvSpPr>
            <a:spLocks noChangeArrowheads="1"/>
          </p:cNvSpPr>
          <p:nvPr/>
        </p:nvSpPr>
        <p:spPr bwMode="auto">
          <a:xfrm>
            <a:off x="1371600" y="1371600"/>
            <a:ext cx="6096000"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David Dysard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City of Toledo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Division of Engineering Services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One Lake Erie Center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Toledo, Ohio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419.936.2693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david.dysard@toledo.oh.gov</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Scott Sibley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City of Toledo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Division of Engineering Services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One Lake Erie Center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Toledo, Ohio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419.936.2851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scott.sibley@toledo.oh.gov</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Marc Gerdeman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City of Toledo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Division of Environmental Services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348 S. Erie 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Toledo, Ohio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419.936.3771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marc.gerdeman@toledo.oh.gov</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2361049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40001" y="3417118"/>
            <a:ext cx="3263997" cy="1246495"/>
          </a:xfrm>
          <a:prstGeom prst="rect">
            <a:avLst/>
          </a:prstGeom>
          <a:noFill/>
        </p:spPr>
        <p:txBody>
          <a:bodyPr wrap="square" rtlCol="0">
            <a:spAutoFit/>
          </a:bodyPr>
          <a:lstStyle/>
          <a:p>
            <a:pPr algn="ctr"/>
            <a:r>
              <a:rPr lang="en-US" sz="7500" dirty="0">
                <a:solidFill>
                  <a:schemeClr val="tx2"/>
                </a:solidFill>
              </a:rPr>
              <a:t>Q &amp; A</a:t>
            </a:r>
          </a:p>
        </p:txBody>
      </p:sp>
    </p:spTree>
    <p:extLst>
      <p:ext uri="{BB962C8B-B14F-4D97-AF65-F5344CB8AC3E}">
        <p14:creationId xmlns:p14="http://schemas.microsoft.com/office/powerpoint/2010/main" val="210943725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Waveform">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resenterMedia.com Animated Layout">
  <a:themeElements>
    <a:clrScheme name="water_drop">
      <a:dk1>
        <a:sysClr val="windowText" lastClr="000000"/>
      </a:dk1>
      <a:lt1>
        <a:sysClr val="window" lastClr="FFFFFF"/>
      </a:lt1>
      <a:dk2>
        <a:srgbClr val="1F497D"/>
      </a:dk2>
      <a:lt2>
        <a:srgbClr val="EEECE1"/>
      </a:lt2>
      <a:accent1>
        <a:srgbClr val="1B3D4B"/>
      </a:accent1>
      <a:accent2>
        <a:srgbClr val="1B4B41"/>
      </a:accent2>
      <a:accent3>
        <a:srgbClr val="9BBB59"/>
      </a:accent3>
      <a:accent4>
        <a:srgbClr val="4B291B"/>
      </a:accent4>
      <a:accent5>
        <a:srgbClr val="69ACC9"/>
      </a:accent5>
      <a:accent6>
        <a:srgbClr val="96523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WIRFC formal theme">
  <a:themeElements>
    <a:clrScheme name="WIRFC">
      <a:dk1>
        <a:sysClr val="windowText" lastClr="000000"/>
      </a:dk1>
      <a:lt1>
        <a:sysClr val="window" lastClr="FFFFFF"/>
      </a:lt1>
      <a:dk2>
        <a:srgbClr val="003366"/>
      </a:dk2>
      <a:lt2>
        <a:srgbClr val="E6E8EA"/>
      </a:lt2>
      <a:accent1>
        <a:srgbClr val="006BB5"/>
      </a:accent1>
      <a:accent2>
        <a:srgbClr val="5B9BD5"/>
      </a:accent2>
      <a:accent3>
        <a:srgbClr val="C0D7EE"/>
      </a:accent3>
      <a:accent4>
        <a:srgbClr val="262D32"/>
      </a:accent4>
      <a:accent5>
        <a:srgbClr val="646464"/>
      </a:accent5>
      <a:accent6>
        <a:srgbClr val="AEAEAE"/>
      </a:accent6>
      <a:hlink>
        <a:srgbClr val="006BB5"/>
      </a:hlink>
      <a:folHlink>
        <a:srgbClr val="646464"/>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1131</TotalTime>
  <Words>6171</Words>
  <Application>Microsoft Office PowerPoint</Application>
  <PresentationFormat>On-screen Show (4:3)</PresentationFormat>
  <Paragraphs>1085</Paragraphs>
  <Slides>97</Slides>
  <Notes>50</Notes>
  <HiddenSlides>0</HiddenSlides>
  <MMClips>0</MMClips>
  <ScaleCrop>false</ScaleCrop>
  <HeadingPairs>
    <vt:vector size="6" baseType="variant">
      <vt:variant>
        <vt:lpstr>Fonts Used</vt:lpstr>
      </vt:variant>
      <vt:variant>
        <vt:i4>19</vt:i4>
      </vt:variant>
      <vt:variant>
        <vt:lpstr>Theme</vt:lpstr>
      </vt:variant>
      <vt:variant>
        <vt:i4>10</vt:i4>
      </vt:variant>
      <vt:variant>
        <vt:lpstr>Slide Titles</vt:lpstr>
      </vt:variant>
      <vt:variant>
        <vt:i4>97</vt:i4>
      </vt:variant>
    </vt:vector>
  </HeadingPairs>
  <TitlesOfParts>
    <vt:vector size="126" baseType="lpstr">
      <vt:lpstr>Arial Unicode MS</vt:lpstr>
      <vt:lpstr>ＭＳ Ｐゴシック</vt:lpstr>
      <vt:lpstr>Arial</vt:lpstr>
      <vt:lpstr>Arial Black</vt:lpstr>
      <vt:lpstr>Calibri</vt:lpstr>
      <vt:lpstr>Calibri Light</vt:lpstr>
      <vt:lpstr>Candara</vt:lpstr>
      <vt:lpstr>Century Gothic</vt:lpstr>
      <vt:lpstr>Century Schoolbook</vt:lpstr>
      <vt:lpstr>CenturySchoolbook-Italic</vt:lpstr>
      <vt:lpstr>Courier New</vt:lpstr>
      <vt:lpstr>Garamond</vt:lpstr>
      <vt:lpstr>Georgia</vt:lpstr>
      <vt:lpstr>Myriad Pro Cond</vt:lpstr>
      <vt:lpstr>Symbol</vt:lpstr>
      <vt:lpstr>Tahoma</vt:lpstr>
      <vt:lpstr>Times New Roman</vt:lpstr>
      <vt:lpstr>Tw Cen MT</vt:lpstr>
      <vt:lpstr>Wingdings</vt:lpstr>
      <vt:lpstr>1_Waveform</vt:lpstr>
      <vt:lpstr>5_Office Theme</vt:lpstr>
      <vt:lpstr>Office Theme</vt:lpstr>
      <vt:lpstr>1_Office Theme</vt:lpstr>
      <vt:lpstr>2_Office Theme</vt:lpstr>
      <vt:lpstr>PresenterMedia.com Animated Layout</vt:lpstr>
      <vt:lpstr>WIRFC formal theme</vt:lpstr>
      <vt:lpstr>3_Office Theme</vt:lpstr>
      <vt:lpstr>Custom Design</vt:lpstr>
      <vt:lpstr>4_Office Theme</vt:lpstr>
      <vt:lpstr>Leveraging Resources for  Brownfields Revitalization</vt:lpstr>
      <vt:lpstr>Today’s Speakers</vt:lpstr>
      <vt:lpstr>Today’s Agenda</vt:lpstr>
      <vt:lpstr>Leveraging Resources for Brownfields Reuse</vt:lpstr>
      <vt:lpstr>Recent EPA Efforts to  Promote Leveraging</vt:lpstr>
      <vt:lpstr>Meet the Funders – Infrastructure</vt:lpstr>
      <vt:lpstr>Meet the Funders – Infrastructure</vt:lpstr>
      <vt:lpstr>What DOT funding options might be available and applicable?</vt:lpstr>
      <vt:lpstr>DOT Funding</vt:lpstr>
      <vt:lpstr>DOT Grants – Freight and Surface Transportation</vt:lpstr>
      <vt:lpstr>PowerPoint Presentation</vt:lpstr>
      <vt:lpstr>TIGER Competitive Grant Program</vt:lpstr>
      <vt:lpstr>Technical Assistance</vt:lpstr>
      <vt:lpstr>DOT Grants – Transit and Formula</vt:lpstr>
      <vt:lpstr>DOT Funding: FTA Resources</vt:lpstr>
      <vt:lpstr>DOT Funding: FTA Resources</vt:lpstr>
      <vt:lpstr>FHWA Apportioned Programs Under FAST</vt:lpstr>
      <vt:lpstr>DOT Funding: Federal Railroad Administration (FRA) Rail Network Development</vt:lpstr>
      <vt:lpstr>What DOT financing options might be available and applicable?</vt:lpstr>
      <vt:lpstr>Build America Bureau - Programs</vt:lpstr>
      <vt:lpstr>Transportation Infrastructure Finance and Innovation Act (TIFIA)</vt:lpstr>
      <vt:lpstr>Private Activity Bonds (PABs)</vt:lpstr>
      <vt:lpstr>Railroad Rehabilitation &amp;  Improvement Financing (RRIF)</vt:lpstr>
      <vt:lpstr>RRIF</vt:lpstr>
      <vt:lpstr>Build America Bureau – TOD Eligibility</vt:lpstr>
      <vt:lpstr>Additional Resources</vt:lpstr>
      <vt:lpstr>I have a specific project and I’m looking for assistance with navigating the various DOT funding/financing options, what should I do?</vt:lpstr>
      <vt:lpstr>The Status Quo: U.S. Infrastructure Backlog</vt:lpstr>
      <vt:lpstr>The Status Quo: U.S. Infrastructure Backlog</vt:lpstr>
      <vt:lpstr>Build America Initiative – The Bureau</vt:lpstr>
      <vt:lpstr>FAST Act Establishes the “Bureau”</vt:lpstr>
      <vt:lpstr>The Bureau’s Mission </vt:lpstr>
      <vt:lpstr>Build America Bureau - Components</vt:lpstr>
      <vt:lpstr>Current and Future Roles of the Bureau</vt:lpstr>
      <vt:lpstr>Additional Bureau Resources</vt:lpstr>
      <vt:lpstr>PowerPoint Presentation</vt:lpstr>
      <vt:lpstr>Meet the Funders – Infrastructure</vt:lpstr>
      <vt:lpstr>What is the Water Finance Center?</vt:lpstr>
      <vt:lpstr>PowerPoint Presentation</vt:lpstr>
      <vt:lpstr>What are the funding sources for water infrastructure?</vt:lpstr>
      <vt:lpstr>EPA Water Infrastructure Funding</vt:lpstr>
      <vt:lpstr>Clean Water State Revolving Fund &amp; Drinking Water State Revolving Fund</vt:lpstr>
      <vt:lpstr>Eligible Projects Under the SRFs</vt:lpstr>
      <vt:lpstr>What types of water infrastructure financing mechanisms does the Center provide information on?</vt:lpstr>
      <vt:lpstr>Public-Private &amp; Public-Public Partnerships</vt:lpstr>
      <vt:lpstr>Utility Customer Assistance Programs</vt:lpstr>
      <vt:lpstr>PowerPoint Presentation</vt:lpstr>
      <vt:lpstr>What is the Water Finance Center doing to increase funding access and readiness in communities?</vt:lpstr>
      <vt:lpstr>Environmental Finance Centers (EFCs)</vt:lpstr>
      <vt:lpstr>Regional Water Finance Forums</vt:lpstr>
      <vt:lpstr>WaterCARE Communities Predevelopment Technical Assistance Program </vt:lpstr>
      <vt:lpstr>US EPA Environmental Financial Advisory Board (EFAB)</vt:lpstr>
      <vt:lpstr>What’s next?</vt:lpstr>
      <vt:lpstr>PowerPoint Presentation</vt:lpstr>
      <vt:lpstr>PowerPoint Presentation</vt:lpstr>
      <vt:lpstr>PowerPoint Presentation</vt:lpstr>
      <vt:lpstr>Have a Water Finance Question?  Send us an email:  waterfinancecenter@epa.gov  </vt:lpstr>
      <vt:lpstr>www.epa.gov/waterfinancecenter</vt:lpstr>
      <vt:lpstr>Meet the Funders – Infrastructure</vt:lpstr>
      <vt:lpstr>What role does the Army Corps play in addressing contaminated sites on rivers, lakes, harbors &amp;                 other waterfronts?</vt:lpstr>
      <vt:lpstr>Corps Mission Areas that can support brownfields revitalization:</vt:lpstr>
      <vt:lpstr>Corps roles with contamination:</vt:lpstr>
      <vt:lpstr>What Corps programs &amp; authorities can support local brownfield projects?</vt:lpstr>
      <vt:lpstr>Corps Authorities &amp; Programs:</vt:lpstr>
      <vt:lpstr>Continuing Authorities Program:</vt:lpstr>
      <vt:lpstr>How would the Corps process work for a locality seeking to conduct a waterfront brownfield project?</vt:lpstr>
      <vt:lpstr>Navigating the Corps Process:</vt:lpstr>
      <vt:lpstr>Meet the Funders – Infrastructure</vt:lpstr>
      <vt:lpstr>City of Toledo, Ohio  Brownfield Revitalization Program</vt:lpstr>
      <vt:lpstr>U.S. EPA Grants</vt:lpstr>
      <vt:lpstr> Transportation Programs</vt:lpstr>
      <vt:lpstr>I-75 Changes</vt:lpstr>
      <vt:lpstr>PowerPoint Presentation</vt:lpstr>
      <vt:lpstr>Overland Industrial Park Site</vt:lpstr>
      <vt:lpstr>Study Area</vt:lpstr>
      <vt:lpstr>Purpose and Need</vt:lpstr>
      <vt:lpstr>Modern Roundabouts</vt:lpstr>
      <vt:lpstr>Aesthetic Opportunities </vt:lpstr>
      <vt:lpstr> A NEW CORRIDOR TO SUPPORT REDEVELOPMENT</vt:lpstr>
      <vt:lpstr>Bike Trails</vt:lpstr>
      <vt:lpstr>PowerPoint Presentation</vt:lpstr>
      <vt:lpstr>PowerPoint Presentation</vt:lpstr>
      <vt:lpstr>Ohio EPA Water Pollution Control Loan Fund</vt:lpstr>
      <vt:lpstr>PowerPoint Presentation</vt:lpstr>
      <vt:lpstr>PowerPoint Presentation</vt:lpstr>
      <vt:lpstr>PowerPoint Presentation</vt:lpstr>
      <vt:lpstr>PowerPoint Presentation</vt:lpstr>
      <vt:lpstr>PowerPoint Presentation</vt:lpstr>
      <vt:lpstr>Restorative Improvements</vt:lpstr>
      <vt:lpstr>PowerPoint Presentation</vt:lpstr>
      <vt:lpstr>PowerPoint Presentation</vt:lpstr>
      <vt:lpstr> Other Funding Opportunities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Seth</dc:creator>
  <cp:lastModifiedBy>Abraham Parker</cp:lastModifiedBy>
  <cp:revision>56</cp:revision>
  <dcterms:created xsi:type="dcterms:W3CDTF">2016-10-17T13:29:16Z</dcterms:created>
  <dcterms:modified xsi:type="dcterms:W3CDTF">2016-12-14T22:43:20Z</dcterms:modified>
</cp:coreProperties>
</file>