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Layouts/slideLayout5.xml" ContentType="application/vnd.openxmlformats-officedocument.presentationml.slideLayout+xml"/>
  <Override PartName="/ppt/theme/theme4.xml" ContentType="application/vnd.openxmlformats-officedocument.theme+xml"/>
  <Override PartName="/ppt/slides/slide179.xml" ContentType="application/vnd.openxmlformats-officedocument.presentationml.slide+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notesSlides/notesSlide184.xml" ContentType="application/vnd.openxmlformats-officedocument.presentationml.notesSlide+xml"/>
  <Override PartName="/ppt/slides/slide185.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embeddings/oleObject3.bin" ContentType="application/vnd.openxmlformats-officedocument.oleObject"/>
  <Override PartName="/ppt/notesSlides/notesSlide157.xml" ContentType="application/vnd.openxmlformats-officedocument.presentationml.notesSlide+xml"/>
  <Override PartName="/ppt/slides/slide114.xml" ContentType="application/vnd.openxmlformats-officedocument.presentationml.slide+xml"/>
  <Override PartName="/ppt/notesMasters/notesMaster1.xml" ContentType="application/vnd.openxmlformats-officedocument.presentationml.notesMaster+xml"/>
  <Override PartName="/ppt/notesSlides/notesSlide190.xml" ContentType="application/vnd.openxmlformats-officedocument.presentationml.notesSlide+xml"/>
  <Override PartName="/ppt/slides/slide35.xml" ContentType="application/vnd.openxmlformats-officedocument.presentationml.slide+xml"/>
  <Override PartName="/ppt/slides/slide191.xml" ContentType="application/vnd.openxmlformats-officedocument.presentationml.slide+xml"/>
  <Override PartName="/ppt/slideLayouts/slideLayout1.xml" ContentType="application/vnd.openxmlformats-officedocument.presentationml.slideLayout+xml"/>
  <Override PartName="/ppt/slides/slide175.xml" ContentType="application/vnd.openxmlformats-officedocument.presentationml.slide+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slides/slide41.xml" ContentType="application/vnd.openxmlformats-officedocument.presentationml.slide+xml"/>
  <Override PartName="/ppt/slides/slide104.xml" ContentType="application/vnd.openxmlformats-officedocument.presentationml.slide+xml"/>
  <Override PartName="/ppt/notesSlides/notesSlide147.xml" ContentType="application/vnd.openxmlformats-officedocument.presentationml.notesSlide+xml"/>
  <Override PartName="/ppt/notesSlides/notesSlide180.xml" ContentType="application/vnd.openxmlformats-officedocument.presentationml.notesSlide+xml"/>
  <Override PartName="/ppt/slides/slide148.xml" ContentType="application/vnd.openxmlformats-officedocument.presentationml.slide+xml"/>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notesSlides/notesSlide50.xml" ContentType="application/vnd.openxmlformats-officedocument.presentationml.notesSlide+xml"/>
  <Override PartName="/docProps/app.xml" ContentType="application/vnd.openxmlformats-officedocument.extended-properties+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notesSlides/notesSlide153.xml" ContentType="application/vnd.openxmlformats-officedocument.presentationml.notesSlide+xml"/>
  <Override PartName="/ppt/slides/slide31.xml" ContentType="application/vnd.openxmlformats-officedocument.presentationml.slide+xml"/>
  <Override PartName="/ppt/notesSlides/notesSlide137.xml" ContentType="application/vnd.openxmlformats-officedocument.presentationml.notesSlide+xml"/>
  <Override PartName="/ppt/slides/slide138.xml" ContentType="application/vnd.openxmlformats-officedocument.presentationml.slide+xml"/>
  <Override PartName="/ppt/slides/slide171.xml" ContentType="application/vnd.openxmlformats-officedocument.presentationml.slide+xml"/>
  <Override PartName="/ppt/slides/slide59.xml" ContentType="application/vnd.openxmlformats-officedocument.presentationml.slide+xml"/>
  <Override PartName="/ppt/notesSlides/notesSlide40.xml" ContentType="application/vnd.openxmlformats-officedocument.presentationml.notesSlide+xml"/>
  <Override PartName="/ppt/slides/slide199.xml" ContentType="application/vnd.openxmlformats-officedocument.presentationml.slide+xml"/>
  <Override PartName="/ppt/notesSlides/notesSlide68.xml" ContentType="application/vnd.openxmlformats-officedocument.presentationml.notesSlide+xml"/>
  <Override PartName="/ppt/notesSlides/notesSlide143.xml" ContentType="application/vnd.openxmlformats-officedocument.presentationml.notesSlide+xml"/>
  <Override PartName="/ppt/slideLayouts/slideLayout22.xml" ContentType="application/vnd.openxmlformats-officedocument.presentationml.slideLayout+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notesSlides/notesSlide74.xml" ContentType="application/vnd.openxmlformats-officedocument.presentationml.notesSlide+xml"/>
  <Override PartName="/ppt/notesSlides/notesSlide133.xml" ContentType="application/vnd.openxmlformats-officedocument.presentationml.notesSlide+xml"/>
  <Override PartName="/ppt/slides/slide71.xml" ContentType="application/vnd.openxmlformats-officedocument.presentationml.slide+xml"/>
  <Override PartName="/ppt/slides/slide134.xml" ContentType="application/vnd.openxmlformats-officedocument.presentationml.slide+xml"/>
  <Override PartName="/ppt/notesSlides/notesSlide177.xml" ContentType="application/vnd.openxmlformats-officedocument.presentationml.notesSlide+xml"/>
  <Override PartName="/ppt/slides/slide55.xml" ContentType="application/vnd.openxmlformats-officedocument.presentationml.slide+xml"/>
  <Override PartName="/ppt/slides/slide19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Override PartName="/ppt/slides/slide61.xml" ContentType="application/vnd.openxmlformats-officedocument.presentationml.slide+xml"/>
  <Override PartName="/ppt/notesSlides/notesSlide167.xml" ContentType="application/vnd.openxmlformats-officedocument.presentationml.notesSlide+xml"/>
  <Default Extension="gif" ContentType="image/gif"/>
  <Override PartName="/ppt/slides/slide168.xml" ContentType="application/vnd.openxmlformats-officedocument.presentationml.slide+xml"/>
  <Override PartName="/ppt/handoutMasters/handoutMaster1.xml" ContentType="application/vnd.openxmlformats-officedocument.presentationml.handoutMaster+xml"/>
  <Override PartName="/ppt/slides/slide89.xml" ContentType="application/vnd.openxmlformats-officedocument.presentationml.slide+xml"/>
  <Override PartName="/ppt/notesSlides/notesSlide70.xml" ContentType="application/vnd.openxmlformats-officedocument.presentationml.notesSlide+xml"/>
  <Override PartName="/ppt/notesSlides/notesSlide98.xml" ContentType="application/vnd.openxmlformats-officedocument.presentationml.notesSlide+xml"/>
  <Override PartName="/ppt/slideLayouts/slideLayout19.xml" ContentType="application/vnd.openxmlformats-officedocument.presentationml.slideLayout+xml"/>
  <Override PartName="/ppt/notesSlides/notesSlide173.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51.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notesSlides/notesSlide88.xml" ContentType="application/vnd.openxmlformats-officedocument.presentationml.notesSlide+xml"/>
  <Override PartName="/ppt/notesSlides/notesSlide163.xml" ContentType="application/vnd.openxmlformats-officedocument.presentationml.notesSlide+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4.xml" ContentType="application/vnd.openxmlformats-officedocument.presentationml.notesSlide+xml"/>
  <Override PartName="/ppt/slideLayouts/slideLayout15.xml" ContentType="application/vnd.openxmlformats-officedocument.presentationml.slideLayout+xml"/>
  <Override PartName="/ppt/slides/slide14.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notesSlides/notesSlide197.xml" ContentType="application/vnd.openxmlformats-officedocument.presentationml.notesSlide+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126.xml" ContentType="application/vnd.openxmlformats-officedocument.presentationml.notesSlide+xml"/>
  <Override PartName="/ppt/notesSlides/notesSlide84.xml" ContentType="application/vnd.openxmlformats-officedocument.presentationml.notesSlide+xml"/>
  <Override PartName="/ppt/slides/slide127.xml" ContentType="application/vnd.openxmlformats-officedocument.presentationml.slide+xml"/>
  <Override PartName="/ppt/embeddings/oleObject10.bin" ContentType="application/vnd.openxmlformats-officedocument.oleObject"/>
  <Override PartName="/ppt/slides/slide160.xml" ContentType="application/vnd.openxmlformats-officedocument.presentationml.slide+xml"/>
  <Default Extension="bin" ContentType="application/vnd.openxmlformats-officedocument.presentationml.printerSettings"/>
  <Override PartName="/ppt/slides/slide48.xml" ContentType="application/vnd.openxmlformats-officedocument.presentationml.slide+xml"/>
  <Override PartName="/ppt/slides/slide81.xml" ContentType="application/vnd.openxmlformats-officedocument.presentationml.slide+xml"/>
  <Override PartName="/ppt/notesSlides/notesSlide187.xml" ContentType="application/vnd.openxmlformats-officedocument.presentationml.notes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201.xml" ContentType="application/vnd.openxmlformats-officedocument.presentationml.notesSlide+xml"/>
  <Override PartName="/ppt/notesSlides/notesSlide57.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notesSlides/notesSlide116.xml" ContentType="application/vnd.openxmlformats-officedocument.presentationml.notesSlide+xml"/>
  <Override PartName="/ppt/embeddings/oleObject6.bin" ContentType="application/vnd.openxmlformats-officedocument.oleObject"/>
  <Override PartName="/ppt/slides/slide10.xml" ContentType="application/vnd.openxmlformats-officedocument.presentationml.slide+xml"/>
  <Override PartName="/ppt/slides/slide117.xml" ContentType="application/vnd.openxmlformats-officedocument.presentationml.slide+xml"/>
  <Override PartName="/ppt/notesSlides/notesSlide193.xml" ContentType="application/vnd.openxmlformats-officedocument.presentationml.notesSlide+xml"/>
  <Override PartName="/ppt/slides/slide150.xml" ContentType="application/vnd.openxmlformats-officedocument.presentationml.slide+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178.xml" ContentType="application/vnd.openxmlformats-officedocument.presentationml.slid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slides/slide44.xml" ContentType="application/vnd.openxmlformats-officedocument.presentationml.slide+xml"/>
  <Override PartName="/ppt/slides/slide107.xml" ContentType="application/vnd.openxmlformats-officedocument.presentationml.slide+xml"/>
  <Override PartName="/ppt/notesSlides/notesSlide183.xml" ContentType="application/vnd.openxmlformats-officedocument.presentationml.notesSlide+xml"/>
  <Override PartName="/ppt/slides/slide184.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embeddings/oleObject2.bin" ContentType="application/vnd.openxmlformats-officedocument.oleObject"/>
  <Default Extension="vml" ContentType="application/vnd.openxmlformats-officedocument.vmlDrawing"/>
  <Override PartName="/ppt/slides/slide113.xml" ContentType="application/vnd.openxmlformats-officedocument.presentationml.slide+xml"/>
  <Override PartName="/ppt/notesSlides/notesSlide156.xml" ContentType="application/vnd.openxmlformats-officedocument.presentationml.notesSlide+xml"/>
  <Override PartName="/ppt/slides/slide34.xml" ContentType="application/vnd.openxmlformats-officedocument.presentationml.slide+xml"/>
  <Override PartName="/ppt/slides/slide190.xml" ContentType="application/vnd.openxmlformats-officedocument.presentationml.slide+xml"/>
  <Override PartName="/ppt/slides/slide174.xml" ContentType="application/vnd.openxmlformats-officedocument.presentationml.slide+xml"/>
  <Override PartName="/ppt/notesSlides/notesSlide43.xml" ContentType="application/vnd.openxmlformats-officedocument.presentationml.notesSlide+xml"/>
  <Override PartName="/ppt/slides/slide40.xml" ContentType="application/vnd.openxmlformats-officedocument.presentationml.slide+xml"/>
  <Override PartName="/ppt/notesSlides/notesSlide146.xml" ContentType="application/vnd.openxmlformats-officedocument.presentationml.notesSlide+xml"/>
  <Override PartName="/ppt/slides/slide147.xml" ContentType="application/vnd.openxmlformats-officedocument.presentationml.slide+xml"/>
  <Override PartName="/ppt/slides/slide180.xml" ContentType="application/vnd.openxmlformats-officedocument.presentationml.slide+xml"/>
  <Override PartName="/ppt/notesSlides/notesSlide7.xml" ContentType="application/vnd.openxmlformats-officedocument.presentationml.notesSlide+xml"/>
  <Default Extension="jpeg" ContentType="image/jpeg"/>
  <Override PartName="/ppt/slides/slide68.xml" ContentType="application/vnd.openxmlformats-officedocument.presentationml.slide+xml"/>
  <Override PartName="/ppt/notesSlides/notesSlide77.xml" ContentType="application/vnd.openxmlformats-officedocument.presentationml.notesSlide+xml"/>
  <Override PartName="/ppt/notesSlides/notesSlide152.xml" ContentType="application/vnd.openxmlformats-officedocument.presentationml.notesSlide+xml"/>
  <Override PartName="/ppt/slides/slide30.xml" ContentType="application/vnd.openxmlformats-officedocument.presentationml.slide+xml"/>
  <Override PartName="/ppt/notesSlides/notesSlide136.xml" ContentType="application/vnd.openxmlformats-officedocument.presentationml.notesSlide+xml"/>
  <Override PartName="/ppt/slides/slide137.xml" ContentType="application/vnd.openxmlformats-officedocument.presentationml.slide+xml"/>
  <Override PartName="/ppt/slides/slide170.xml" ContentType="application/vnd.openxmlformats-officedocument.presentationml.slide+xml"/>
  <Override PartName="/ppt/slides/slide58.xml" ContentType="application/vnd.openxmlformats-officedocument.presentationml.slide+xml"/>
  <Override PartName="/ppt/slides/slide19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notesSlides/notesSlide142.xml" ContentType="application/vnd.openxmlformats-officedocument.presentationml.notesSlide+xml"/>
  <Override PartName="/ppt/slideLayouts/slideLayout21.xml" ContentType="application/vnd.openxmlformats-officedocument.presentationml.slideLayout+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notesSlides/notesSlide73.xml" ContentType="application/vnd.openxmlformats-officedocument.presentationml.notesSlide+xml"/>
  <Override PartName="/ppt/slides/slide70.xml" ContentType="application/vnd.openxmlformats-officedocument.presentationml.slide+xml"/>
  <Override PartName="/ppt/slides/slide133.xml" ContentType="application/vnd.openxmlformats-officedocument.presentationml.slide+xml"/>
  <Override PartName="/ppt/notesSlides/notesSlide176.xml" ContentType="application/vnd.openxmlformats-officedocument.presentationml.notesSlide+xml"/>
  <Override PartName="/ppt/slides/slide54.xml" ContentType="application/vnd.openxmlformats-officedocument.presentationml.slide+xml"/>
  <Override PartName="/ppt/slides/slide19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60.xml" ContentType="application/vnd.openxmlformats-officedocument.presentationml.slide+xml"/>
  <Override PartName="/ppt/notesSlides/notesSlide166.xml" ContentType="application/vnd.openxmlformats-officedocument.presentationml.notesSlide+xml"/>
  <Override PartName="/ppt/slides/slide167.xml" ContentType="application/vnd.openxmlformats-officedocument.presentationml.slide+xml"/>
  <Override PartName="/ppt/slides/slide88.xml" ContentType="application/vnd.openxmlformats-officedocument.presentationml.slide+xml"/>
  <Override PartName="/ppt/notesSlides/notesSlide97.xml" ContentType="application/vnd.openxmlformats-officedocument.presentationml.notesSlide+xml"/>
  <Override PartName="/ppt/slideLayouts/slideLayout18.xml" ContentType="application/vnd.openxmlformats-officedocument.presentationml.slideLayout+xml"/>
  <Override PartName="/ppt/notesSlides/notesSlide172.xml" ContentType="application/vnd.openxmlformats-officedocument.presentationml.notesSlide+xml"/>
  <Override PartName="/ppt/slides/slide17.xml" ContentType="application/vnd.openxmlformats-officedocument.presentationml.slide+xml"/>
  <Override PartName="/ppt/slides/slide50.xml" ContentType="application/vnd.openxmlformats-officedocument.presentationml.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notesSlides/notesSlide162.xml" ContentType="application/vnd.openxmlformats-officedocument.presentationml.notesSlide+xml"/>
  <Override PartName="/ppt/slides/slide163.xml" ContentType="application/vnd.openxmlformats-officedocument.presentationml.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notesSlides/notesSlide119.xml" ContentType="application/vnd.openxmlformats-officedocument.presentationml.notesSlide+xml"/>
  <Override PartName="/ppt/embeddings/oleObject9.bin" ContentType="application/vnd.openxmlformats-officedocument.oleObject"/>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notesSlides/notesSlide196.xml" ContentType="application/vnd.openxmlformats-officedocument.presentationml.notesSlide+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slides/slide126.xml" ContentType="application/vnd.openxmlformats-officedocument.presentationml.slide+xml"/>
  <Override PartName="/ppt/slides/slide47.xml" ContentType="application/vnd.openxmlformats-officedocument.presentationml.slide+xml"/>
  <Override PartName="/ppt/slides/slide80.xml" ContentType="application/vnd.openxmlformats-officedocument.presentationml.slide+xml"/>
  <Override PartName="/ppt/notesSlides/notesSlide186.xml" ContentType="application/vnd.openxmlformats-officedocument.presentationml.notesSlide+xml"/>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200.xml" ContentType="application/vnd.openxmlformats-officedocument.presentationml.notes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embeddings/oleObject5.bin" ContentType="application/vnd.openxmlformats-officedocument.oleObject"/>
  <Override PartName="/ppt/slides/slide116.xml" ContentType="application/vnd.openxmlformats-officedocument.presentationml.slide+xml"/>
  <Override PartName="/ppt/notesSlides/notesSlide192.xml" ContentType="application/vnd.openxmlformats-officedocument.presentationml.notesSlide+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s/slide177.xml" ContentType="application/vnd.openxmlformats-officedocument.presentationml.slid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slides/slide106.xml" ContentType="application/vnd.openxmlformats-officedocument.presentationml.slide+xml"/>
  <Override PartName="/ppt/notesSlides/notesSlide149.xml" ContentType="application/vnd.openxmlformats-officedocument.presentationml.notesSlide+xml"/>
  <Override PartName="/ppt/notesSlides/notesSlide182.xml" ContentType="application/vnd.openxmlformats-officedocument.presentationml.notesSlide+xml"/>
  <Override PartName="/ppt/slides/slide183.xml" ContentType="application/vnd.openxmlformats-officedocument.presentationml.slide+xml"/>
  <Override PartName="/ppt/notesSlides/notesSlide52.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embeddings/oleObject1.bin" ContentType="application/vnd.openxmlformats-officedocument.oleObject"/>
  <Override PartName="/ppt/notesSlides/notesSlide155.xml" ContentType="application/vnd.openxmlformats-officedocument.presentationml.notesSlide+xml"/>
  <Override PartName="/ppt/slides/slide112.xml" ContentType="application/vnd.openxmlformats-officedocument.presentationml.slide+xml"/>
  <Override PartName="/ppt/slides/slide33.xml" ContentType="application/vnd.openxmlformats-officedocument.presentationml.slide+xml"/>
  <Override PartName="/ppt/notesSlides/notesSlide139.xml" ContentType="application/vnd.openxmlformats-officedocument.presentationml.notesSlide+xml"/>
  <Override PartName="/ppt/slides/slide173.xml" ContentType="application/vnd.openxmlformats-officedocument.presentationml.slide+xml"/>
  <Override PartName="/ppt/notesSlides/notesSlide42.xml" ContentType="application/vnd.openxmlformats-officedocument.presentationml.notesSlide+xml"/>
  <Override PartName="/ppt/notesSlides/notesSlide145.xml" ContentType="application/vnd.openxmlformats-officedocument.presentationml.notes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notesSlides/notesSlide76.xml" ContentType="application/vnd.openxmlformats-officedocument.presentationml.notesSlide+xml"/>
  <Override PartName="/ppt/notesSlides/notesSlide151.xml" ContentType="application/vnd.openxmlformats-officedocument.presentationml.notesSlide+xml"/>
  <Override PartName="/ppt/tableStyles.xml" ContentType="application/vnd.openxmlformats-officedocument.presentationml.tableStyles+xml"/>
  <Override PartName="/ppt/notesSlides/notesSlide135.xml" ContentType="application/vnd.openxmlformats-officedocument.presentationml.notesSlide+xml"/>
  <Override PartName="/ppt/notesSlides/notesSlide179.xml" ContentType="application/vnd.openxmlformats-officedocument.presentationml.notesSlide+xml"/>
  <Override PartName="/ppt/slides/slide136.xml" ContentType="application/vnd.openxmlformats-officedocument.presentationml.slide+xml"/>
  <Override PartName="/ppt/slides/slide57.xml" ContentType="application/vnd.openxmlformats-officedocument.presentationml.slide+xml"/>
  <Override PartName="/ppt/slides/slide19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notesSlides/notesSlide141.xml" ContentType="application/vnd.openxmlformats-officedocument.presentationml.notesSlide+xml"/>
  <Override PartName="/ppt/slideLayouts/slideLayout20.xml" ContentType="application/vnd.openxmlformats-officedocument.presentationml.slideLayout+xml"/>
  <Override PartName="/ppt/slides/slide142.xml" ContentType="application/vnd.openxmlformats-officedocument.presentationml.slide+xml"/>
  <Override PartName="/ppt/slides/slide63.xml" ContentType="application/vnd.openxmlformats-officedocument.presentationml.slide+xml"/>
  <Override PartName="/ppt/notesSlides/notesSlide2.xml" ContentType="application/vnd.openxmlformats-officedocument.presentationml.notesSlide+xml"/>
  <Override PartName="/ppt/notesSlides/notesSlide169.xml" ContentType="application/vnd.openxmlformats-officedocument.presentationml.notesSlide+xml"/>
  <Override PartName="/ppt/viewProps.xml" ContentType="application/vnd.openxmlformats-officedocument.presentationml.viewProps+xml"/>
  <Override PartName="/ppt/notesSlides/notesSlide72.xml" ContentType="application/vnd.openxmlformats-officedocument.presentationml.notesSlide+xml"/>
  <Override PartName="/ppt/slides/slide201.xml" ContentType="application/vnd.openxmlformats-officedocument.presentationml.slide+xml"/>
  <Override PartName="/ppt/notesSlides/notesSlide175.xml" ContentType="application/vnd.openxmlformats-officedocument.presentationml.notesSlide+xml"/>
  <Override PartName="/ppt/slides/slide132.xml" ContentType="application/vnd.openxmlformats-officedocument.presentationml.slide+xml"/>
  <Override PartName="/ppt/slides/slide53.xml" ContentType="application/vnd.openxmlformats-officedocument.presentationml.slide+xml"/>
  <Override PartName="/ppt/notesSlides/notesSlide159.xml" ContentType="application/vnd.openxmlformats-officedocument.presentationml.notesSlide+xml"/>
  <Override PartName="/ppt/slides/slide193.xml" ContentType="application/vnd.openxmlformats-officedocument.presentationml.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slides/slide26.xml" ContentType="application/vnd.openxmlformats-officedocument.presentationml.slide+xml"/>
  <Override PartName="/ppt/notesSlides/notesSlide165.xml" ContentType="application/vnd.openxmlformats-officedocument.presentationml.notesSlide+xml"/>
  <Override PartName="/ppt/slides/slide166.xml" ContentType="application/vnd.openxmlformats-officedocument.presentationml.slide+xml"/>
  <Default Extension="wmf" ContentType="image/x-wmf"/>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slideLayouts/slideLayout17.xml" ContentType="application/vnd.openxmlformats-officedocument.presentationml.slideLayout+xml"/>
  <Override PartName="/ppt/notesSlides/notesSlide171.xml" ContentType="application/vnd.openxmlformats-officedocument.presentationml.notesSlide+xml"/>
  <Override PartName="/ppt/slides/slide16.xml" ContentType="application/vnd.openxmlformats-officedocument.presentationml.slide+xml"/>
  <Override PartName="/ppt/slides/slide93.xml" ContentType="application/vnd.openxmlformats-officedocument.presentationml.slide+xml"/>
  <Override PartName="/ppt/slides/slide156.xml" ContentType="application/vnd.openxmlformats-officedocument.presentationml.slide+xml"/>
  <Override PartName="/ppt/notesSlides/notesSlide199.xml" ContentType="application/vnd.openxmlformats-officedocument.presentationml.notes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notesSlides/notesSlide128.xml" ContentType="application/vnd.openxmlformats-officedocument.presentationml.notesSlide+xml"/>
  <Override PartName="/ppt/notesSlides/notesSlide86.xml" ContentType="application/vnd.openxmlformats-officedocument.presentationml.notesSlide+xml"/>
  <Override PartName="/ppt/notesSlides/notesSlide161.xml" ContentType="application/vnd.openxmlformats-officedocument.presentationml.notesSlide+xml"/>
  <Override PartName="/ppt/slides/slide162.xml" ContentType="application/vnd.openxmlformats-officedocument.presentationml.slide+xml"/>
  <Override PartName="/ppt/notesSlides/notesSlide31.xml" ContentType="application/vnd.openxmlformats-officedocument.presentationml.notesSlide+xml"/>
  <Override PartName="/ppt/slides/slide83.xml" ContentType="application/vnd.openxmlformats-officedocument.presentationml.slide+xml"/>
  <Override PartName="/ppt/notesSlides/notesSlide189.xml" ContentType="application/vnd.openxmlformats-officedocument.presentationml.notesSlide+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notesSlides/notesSlide118.xml" ContentType="application/vnd.openxmlformats-officedocument.presentationml.notesSlide+xml"/>
  <Override PartName="/ppt/embeddings/oleObject8.bin" ContentType="application/vnd.openxmlformats-officedocument.oleObject"/>
  <Override PartName="/ppt/slides/slide119.xml" ContentType="application/vnd.openxmlformats-officedocument.presentationml.slide+xml"/>
  <Override PartName="/ppt/notesSlides/notesSlide195.xml" ContentType="application/vnd.openxmlformats-officedocument.presentationml.notesSlide+xml"/>
  <Override PartName="/ppt/slides/slide152.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slides/slide125.xml" ContentType="application/vnd.openxmlformats-officedocument.presentationml.slide+xml"/>
  <Default Extension="emf" ContentType="image/x-emf"/>
  <Override PartName="/ppt/slides/slide46.xml" ContentType="application/vnd.openxmlformats-officedocument.presentationml.slide+xml"/>
  <Override PartName="/ppt/slides/slide109.xml" ContentType="application/vnd.openxmlformats-officedocument.presentationml.slide+xml"/>
  <Override PartName="/ppt/notesSlides/notesSlide185.xml" ContentType="application/vnd.openxmlformats-officedocument.presentationml.notes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notesSlides/notesSlide191.xml" ContentType="application/vnd.openxmlformats-officedocument.presentationml.notesSlide+xml"/>
  <Override PartName="/ppt/slides/slide36.xml" ContentType="application/vnd.openxmlformats-officedocument.presentationml.slide+xml"/>
  <Override PartName="/ppt/slides/slide192.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s/slide176.xml" ContentType="application/vnd.openxmlformats-officedocument.presentationml.slid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105.xml" ContentType="application/vnd.openxmlformats-officedocument.presentationml.slide+xml"/>
  <Override PartName="/ppt/notesSlides/notesSlide148.xml" ContentType="application/vnd.openxmlformats-officedocument.presentationml.notesSlide+xml"/>
  <Override PartName="/ppt/notesSlides/notesSlide181.xml" ContentType="application/vnd.openxmlformats-officedocument.presentationml.notesSlide+xml"/>
  <Override PartName="/ppt/slides/slide149.xml" ContentType="application/vnd.openxmlformats-officedocument.presentationml.slide+xml"/>
  <Override PartName="/ppt/slides/slide182.xml" ContentType="application/vnd.openxmlformats-officedocument.presentationml.slide+xml"/>
  <Override PartName="/ppt/notesSlides/notesSlide51.xml" ContentType="application/vnd.openxmlformats-officedocument.presentationml.notes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154.xml" ContentType="application/vnd.openxmlformats-officedocument.presentationml.notesSlide+xml"/>
  <Override PartName="/ppt/slides/slide111.xml" ContentType="application/vnd.openxmlformats-officedocument.presentationml.slide+xml"/>
  <Override PartName="/ppt/notesSlides/notesSlide138.xml" ContentType="application/vnd.openxmlformats-officedocument.presentationml.notesSlide+xml"/>
  <Override PartName="/ppt/slides/slide32.xml" ContentType="application/vnd.openxmlformats-officedocument.presentationml.slide+xml"/>
  <Override PartName="/ppt/slides/slide139.xml" ContentType="application/vnd.openxmlformats-officedocument.presentationml.slide+xml"/>
  <Override PartName="/ppt/slides/slide172.xml" ContentType="application/vnd.openxmlformats-officedocument.presentationml.slide+xml"/>
  <Override PartName="/ppt/notesSlides/notesSlide41.xml" ContentType="application/vnd.openxmlformats-officedocument.presentationml.notesSlide+xml"/>
  <Override PartName="/ppt/notesSlides/notesSlide69.xml" ContentType="application/vnd.openxmlformats-officedocument.presentationml.notesSlide+xml"/>
  <Override PartName="/ppt/notesSlides/notesSlide144.xml" ContentType="application/vnd.openxmlformats-officedocument.presentationml.notes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Override PartName="/ppt/notesSlides/notesSlide75.xml" ContentType="application/vnd.openxmlformats-officedocument.presentationml.notesSlide+xml"/>
  <Override PartName="/ppt/notesSlides/notesSlide150.xml" ContentType="application/vnd.openxmlformats-officedocument.presentationml.notesSlide+xml"/>
  <Override PartName="/ppt/notesSlides/notesSlide134.xml" ContentType="application/vnd.openxmlformats-officedocument.presentationml.notesSlide+xml"/>
  <Override PartName="/ppt/notesSlides/notesSlide178.xml" ContentType="application/vnd.openxmlformats-officedocument.presentationml.notesSlide+xml"/>
  <Override PartName="/ppt/slides/slide135.xml" ContentType="application/vnd.openxmlformats-officedocument.presentationml.slide+xml"/>
  <Override PartName="/ppt/slides/slide56.xml" ContentType="application/vnd.openxmlformats-officedocument.presentationml.slide+xml"/>
  <Override PartName="/ppt/slides/slide19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notesSlides/notesSlide140.xml" ContentType="application/vnd.openxmlformats-officedocument.presentationml.notesSlide+xml"/>
  <Override PartName="/ppt/slides/slide141.xml" ContentType="application/vnd.openxmlformats-officedocument.presentationml.slide+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notesSlides/notesSlide1.xml" ContentType="application/vnd.openxmlformats-officedocument.presentationml.notesSlide+xml"/>
  <Override PartName="/ppt/notesSlides/notesSlide168.xml" ContentType="application/vnd.openxmlformats-officedocument.presentationml.notesSlide+xml"/>
  <Override PartName="/ppt/slides/slide169.xml" ContentType="application/vnd.openxmlformats-officedocument.presentationml.slide+xml"/>
  <Override PartName="/ppt/notesSlides/notesSlide71.xml" ContentType="application/vnd.openxmlformats-officedocument.presentationml.notesSlide+xml"/>
  <Override PartName="/ppt/slides/slide200.xml" ContentType="application/vnd.openxmlformats-officedocument.presentationml.slide+xml"/>
  <Override PartName="/ppt/notesSlides/notesSlide99.xml" ContentType="application/vnd.openxmlformats-officedocument.presentationml.notesSlide+xml"/>
  <Override PartName="/ppt/presentation.xml" ContentType="application/vnd.openxmlformats-officedocument.presentationml.presentation.main+xml"/>
  <Override PartName="/ppt/slides/slide131.xml" ContentType="application/vnd.openxmlformats-officedocument.presentationml.slide+xml"/>
  <Override PartName="/ppt/slides/slide19.xml" ContentType="application/vnd.openxmlformats-officedocument.presentationml.slide+xml"/>
  <Override PartName="/ppt/notesSlides/notesSlide174.xml" ContentType="application/vnd.openxmlformats-officedocument.presentationml.notesSlide+xml"/>
  <Override PartName="/ppt/slides/slide52.xml" ContentType="application/vnd.openxmlformats-officedocument.presentationml.slide+xml"/>
  <Override PartName="/ppt/notesSlides/notesSlide158.xml" ContentType="application/vnd.openxmlformats-officedocument.presentationml.notes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notesSlides/notesSlide89.xml" ContentType="application/vnd.openxmlformats-officedocument.presentationml.notesSlide+xml"/>
  <Override PartName="/ppt/notesSlides/notesSlide164.xml" ContentType="application/vnd.openxmlformats-officedocument.presentationml.notesSlide+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95.xml" ContentType="application/vnd.openxmlformats-officedocument.presentationml.notesSlide+xml"/>
  <Override PartName="/ppt/slideLayouts/slideLayout16.xml" ContentType="application/vnd.openxmlformats-officedocument.presentationml.slideLayout+xml"/>
  <Override PartName="/ppt/notesSlides/notesSlide170.xml" ContentType="application/vnd.openxmlformats-officedocument.presentationml.notesSlide+xml"/>
  <Override PartName="/ppt/slides/slide15.xml" ContentType="application/vnd.openxmlformats-officedocument.presentationml.slide+xml"/>
  <Override PartName="/ppt/slides/slide92.xml" ContentType="application/vnd.openxmlformats-officedocument.presentationml.slide+xml"/>
  <Override PartName="/ppt/slides/slide155.xml" ContentType="application/vnd.openxmlformats-officedocument.presentationml.slide+xml"/>
  <Override PartName="/ppt/notesSlides/notesSlide198.xml" ContentType="application/vnd.openxmlformats-officedocument.presentationml.notesSlide+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slides/slide100.xml" ContentType="application/vnd.openxmlformats-officedocument.presentationml.slide+xml"/>
  <Override PartName="/ppt/slideMasters/slideMaster2.xml" ContentType="application/vnd.openxmlformats-officedocument.presentationml.slideMaster+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notesSlides/notesSlide160.xml" ContentType="application/vnd.openxmlformats-officedocument.presentationml.notesSlide+xml"/>
  <Override PartName="/ppt/slides/slide128.xml" ContentType="application/vnd.openxmlformats-officedocument.presentationml.slide+xml"/>
  <Override PartName="/ppt/slides/slide161.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notesSlides/notesSlide188.xml" ContentType="application/vnd.openxmlformats-officedocument.presentationml.notesSlide+xml"/>
  <Override PartName="/ppt/notesSlides/notesSlide14.xml" ContentType="application/vnd.openxmlformats-officedocument.presentationml.notesSlide+xml"/>
  <Override PartName="/ppt/slides/slide189.xml" ContentType="application/vnd.openxmlformats-officedocument.presentationml.slide+xml"/>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notesSlides/notesSlide117.xml" ContentType="application/vnd.openxmlformats-officedocument.presentationml.notesSlide+xml"/>
  <Override PartName="/ppt/embeddings/oleObject7.bin" ContentType="application/vnd.openxmlformats-officedocument.oleObject"/>
  <Override PartName="/ppt/slides/slide118.xml" ContentType="application/vnd.openxmlformats-officedocument.presentationml.slide+xml"/>
  <Override PartName="/ppt/notesSlides/notesSlide194.xml" ContentType="application/vnd.openxmlformats-officedocument.presentationml.notesSlide+xml"/>
  <Override PartName="/ppt/slides/slide151.xml" ContentType="application/vnd.openxmlformats-officedocument.presentationml.slide+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9" r:id="rId1"/>
    <p:sldMasterId id="2147483681" r:id="rId2"/>
  </p:sldMasterIdLst>
  <p:notesMasterIdLst>
    <p:notesMasterId r:id="rId204"/>
  </p:notesMasterIdLst>
  <p:handoutMasterIdLst>
    <p:handoutMasterId r:id="rId205"/>
  </p:handoutMasterIdLst>
  <p:sldIdLst>
    <p:sldId id="771" r:id="rId3"/>
    <p:sldId id="772" r:id="rId4"/>
    <p:sldId id="773" r:id="rId5"/>
    <p:sldId id="774" r:id="rId6"/>
    <p:sldId id="767" r:id="rId7"/>
    <p:sldId id="769" r:id="rId8"/>
    <p:sldId id="695" r:id="rId9"/>
    <p:sldId id="583" r:id="rId10"/>
    <p:sldId id="546" r:id="rId11"/>
    <p:sldId id="696" r:id="rId12"/>
    <p:sldId id="553" r:id="rId13"/>
    <p:sldId id="377" r:id="rId14"/>
    <p:sldId id="554" r:id="rId15"/>
    <p:sldId id="555" r:id="rId16"/>
    <p:sldId id="382" r:id="rId17"/>
    <p:sldId id="584" r:id="rId18"/>
    <p:sldId id="387" r:id="rId19"/>
    <p:sldId id="586" r:id="rId20"/>
    <p:sldId id="697" r:id="rId21"/>
    <p:sldId id="760" r:id="rId22"/>
    <p:sldId id="757" r:id="rId23"/>
    <p:sldId id="588" r:id="rId24"/>
    <p:sldId id="590" r:id="rId25"/>
    <p:sldId id="591" r:id="rId26"/>
    <p:sldId id="592" r:id="rId27"/>
    <p:sldId id="593" r:id="rId28"/>
    <p:sldId id="759" r:id="rId29"/>
    <p:sldId id="594" r:id="rId30"/>
    <p:sldId id="595" r:id="rId31"/>
    <p:sldId id="698" r:id="rId32"/>
    <p:sldId id="304" r:id="rId33"/>
    <p:sldId id="739" r:id="rId34"/>
    <p:sldId id="741" r:id="rId35"/>
    <p:sldId id="558" r:id="rId36"/>
    <p:sldId id="339" r:id="rId37"/>
    <p:sldId id="742" r:id="rId38"/>
    <p:sldId id="743" r:id="rId39"/>
    <p:sldId id="746" r:id="rId40"/>
    <p:sldId id="604" r:id="rId41"/>
    <p:sldId id="559" r:id="rId42"/>
    <p:sldId id="336" r:id="rId43"/>
    <p:sldId id="337" r:id="rId44"/>
    <p:sldId id="560" r:id="rId45"/>
    <p:sldId id="719" r:id="rId46"/>
    <p:sldId id="718" r:id="rId47"/>
    <p:sldId id="747" r:id="rId48"/>
    <p:sldId id="748" r:id="rId49"/>
    <p:sldId id="707" r:id="rId50"/>
    <p:sldId id="708" r:id="rId51"/>
    <p:sldId id="709" r:id="rId52"/>
    <p:sldId id="712" r:id="rId53"/>
    <p:sldId id="713" r:id="rId54"/>
    <p:sldId id="714" r:id="rId55"/>
    <p:sldId id="715" r:id="rId56"/>
    <p:sldId id="561" r:id="rId57"/>
    <p:sldId id="564" r:id="rId58"/>
    <p:sldId id="763" r:id="rId59"/>
    <p:sldId id="343" r:id="rId60"/>
    <p:sldId id="325" r:id="rId61"/>
    <p:sldId id="663" r:id="rId62"/>
    <p:sldId id="565" r:id="rId63"/>
    <p:sldId id="724" r:id="rId64"/>
    <p:sldId id="327" r:id="rId65"/>
    <p:sldId id="277" r:id="rId66"/>
    <p:sldId id="345" r:id="rId67"/>
    <p:sldId id="725" r:id="rId68"/>
    <p:sldId id="567" r:id="rId69"/>
    <p:sldId id="347" r:id="rId70"/>
    <p:sldId id="348" r:id="rId71"/>
    <p:sldId id="726" r:id="rId72"/>
    <p:sldId id="569" r:id="rId73"/>
    <p:sldId id="329" r:id="rId74"/>
    <p:sldId id="664" r:id="rId75"/>
    <p:sldId id="727" r:id="rId76"/>
    <p:sldId id="570" r:id="rId77"/>
    <p:sldId id="357" r:id="rId78"/>
    <p:sldId id="599" r:id="rId79"/>
    <p:sldId id="650" r:id="rId80"/>
    <p:sldId id="735" r:id="rId81"/>
    <p:sldId id="571" r:id="rId82"/>
    <p:sldId id="351" r:id="rId83"/>
    <p:sldId id="665" r:id="rId84"/>
    <p:sldId id="736" r:id="rId85"/>
    <p:sldId id="573" r:id="rId86"/>
    <p:sldId id="667" r:id="rId87"/>
    <p:sldId id="734" r:id="rId88"/>
    <p:sldId id="672" r:id="rId89"/>
    <p:sldId id="603" r:id="rId90"/>
    <p:sldId id="700" r:id="rId91"/>
    <p:sldId id="576" r:id="rId92"/>
    <p:sldId id="497" r:id="rId93"/>
    <p:sldId id="509" r:id="rId94"/>
    <p:sldId id="510" r:id="rId95"/>
    <p:sldId id="511" r:id="rId96"/>
    <p:sldId id="517" r:id="rId97"/>
    <p:sldId id="393" r:id="rId98"/>
    <p:sldId id="394" r:id="rId99"/>
    <p:sldId id="397" r:id="rId100"/>
    <p:sldId id="402" r:id="rId101"/>
    <p:sldId id="518" r:id="rId102"/>
    <p:sldId id="519" r:id="rId103"/>
    <p:sldId id="520" r:id="rId104"/>
    <p:sldId id="512" r:id="rId105"/>
    <p:sldId id="513" r:id="rId106"/>
    <p:sldId id="514" r:id="rId107"/>
    <p:sldId id="521" r:id="rId108"/>
    <p:sldId id="522" r:id="rId109"/>
    <p:sldId id="676" r:id="rId110"/>
    <p:sldId id="674" r:id="rId111"/>
    <p:sldId id="675" r:id="rId112"/>
    <p:sldId id="692" r:id="rId113"/>
    <p:sldId id="693" r:id="rId114"/>
    <p:sldId id="694" r:id="rId115"/>
    <p:sldId id="529" r:id="rId116"/>
    <p:sldId id="524" r:id="rId117"/>
    <p:sldId id="414" r:id="rId118"/>
    <p:sldId id="761" r:id="rId119"/>
    <p:sldId id="701" r:id="rId120"/>
    <p:sldId id="607" r:id="rId121"/>
    <p:sldId id="618" r:id="rId122"/>
    <p:sldId id="608" r:id="rId123"/>
    <p:sldId id="609" r:id="rId124"/>
    <p:sldId id="610" r:id="rId125"/>
    <p:sldId id="611" r:id="rId126"/>
    <p:sldId id="619" r:id="rId127"/>
    <p:sldId id="612" r:id="rId128"/>
    <p:sldId id="614" r:id="rId129"/>
    <p:sldId id="721" r:id="rId130"/>
    <p:sldId id="616" r:id="rId131"/>
    <p:sldId id="702" r:id="rId132"/>
    <p:sldId id="439" r:id="rId133"/>
    <p:sldId id="530" r:id="rId134"/>
    <p:sldId id="548" r:id="rId135"/>
    <p:sldId id="531" r:id="rId136"/>
    <p:sldId id="532" r:id="rId137"/>
    <p:sldId id="533" r:id="rId138"/>
    <p:sldId id="534" r:id="rId139"/>
    <p:sldId id="535" r:id="rId140"/>
    <p:sldId id="536" r:id="rId141"/>
    <p:sldId id="537" r:id="rId142"/>
    <p:sldId id="538" r:id="rId143"/>
    <p:sldId id="539" r:id="rId144"/>
    <p:sldId id="549" r:id="rId145"/>
    <p:sldId id="541" r:id="rId146"/>
    <p:sldId id="542" r:id="rId147"/>
    <p:sldId id="762" r:id="rId148"/>
    <p:sldId id="703" r:id="rId149"/>
    <p:sldId id="445" r:id="rId150"/>
    <p:sldId id="447" r:id="rId151"/>
    <p:sldId id="448" r:id="rId152"/>
    <p:sldId id="658" r:id="rId153"/>
    <p:sldId id="451" r:id="rId154"/>
    <p:sldId id="453" r:id="rId155"/>
    <p:sldId id="733" r:id="rId156"/>
    <p:sldId id="580" r:id="rId157"/>
    <p:sldId id="455" r:id="rId158"/>
    <p:sldId id="624" r:id="rId159"/>
    <p:sldId id="625" r:id="rId160"/>
    <p:sldId id="626" r:id="rId161"/>
    <p:sldId id="627" r:id="rId162"/>
    <p:sldId id="628" r:id="rId163"/>
    <p:sldId id="629" r:id="rId164"/>
    <p:sldId id="630" r:id="rId165"/>
    <p:sldId id="631" r:id="rId166"/>
    <p:sldId id="456" r:id="rId167"/>
    <p:sldId id="581" r:id="rId168"/>
    <p:sldId id="632" r:id="rId169"/>
    <p:sldId id="704" r:id="rId170"/>
    <p:sldId id="525" r:id="rId171"/>
    <p:sldId id="464" r:id="rId172"/>
    <p:sldId id="465" r:id="rId173"/>
    <p:sldId id="662" r:id="rId174"/>
    <p:sldId id="467" r:id="rId175"/>
    <p:sldId id="468" r:id="rId176"/>
    <p:sldId id="469" r:id="rId177"/>
    <p:sldId id="471" r:id="rId178"/>
    <p:sldId id="472" r:id="rId179"/>
    <p:sldId id="473" r:id="rId180"/>
    <p:sldId id="474" r:id="rId181"/>
    <p:sldId id="475" r:id="rId182"/>
    <p:sldId id="476" r:id="rId183"/>
    <p:sldId id="477" r:id="rId184"/>
    <p:sldId id="478" r:id="rId185"/>
    <p:sldId id="481" r:id="rId186"/>
    <p:sldId id="482" r:id="rId187"/>
    <p:sldId id="754" r:id="rId188"/>
    <p:sldId id="755" r:id="rId189"/>
    <p:sldId id="633" r:id="rId190"/>
    <p:sldId id="756" r:id="rId191"/>
    <p:sldId id="749" r:id="rId192"/>
    <p:sldId id="750" r:id="rId193"/>
    <p:sldId id="751" r:id="rId194"/>
    <p:sldId id="752" r:id="rId195"/>
    <p:sldId id="753" r:id="rId196"/>
    <p:sldId id="705" r:id="rId197"/>
    <p:sldId id="737" r:id="rId198"/>
    <p:sldId id="635" r:id="rId199"/>
    <p:sldId id="636" r:id="rId200"/>
    <p:sldId id="770" r:id="rId201"/>
    <p:sldId id="775" r:id="rId202"/>
    <p:sldId id="776" r:id="rId203"/>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91" autoAdjust="0"/>
    <p:restoredTop sz="77156" autoAdjust="0"/>
  </p:normalViewPr>
  <p:slideViewPr>
    <p:cSldViewPr>
      <p:cViewPr>
        <p:scale>
          <a:sx n="72" d="100"/>
          <a:sy n="72" d="100"/>
        </p:scale>
        <p:origin x="-2472" y="-920"/>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9" d="100"/>
          <a:sy n="109" d="100"/>
        </p:scale>
        <p:origin x="-3072" y="-104"/>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204" Type="http://schemas.openxmlformats.org/officeDocument/2006/relationships/notesMaster" Target="notesMasters/notesMaster1.xml"/><Relationship Id="rId205" Type="http://schemas.openxmlformats.org/officeDocument/2006/relationships/handoutMaster" Target="handoutMasters/handoutMaster1.xml"/><Relationship Id="rId206" Type="http://schemas.openxmlformats.org/officeDocument/2006/relationships/printerSettings" Target="printerSettings/printerSettings1.bin"/><Relationship Id="rId207" Type="http://schemas.openxmlformats.org/officeDocument/2006/relationships/presProps" Target="presProps.xml"/><Relationship Id="rId208" Type="http://schemas.openxmlformats.org/officeDocument/2006/relationships/viewProps" Target="viewProps.xml"/><Relationship Id="rId209" Type="http://schemas.openxmlformats.org/officeDocument/2006/relationships/theme" Target="theme/theme1.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10"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74A3DA50-981C-4172-BC44-B896ECCFA460}" type="datetimeFigureOut">
              <a:rPr lang="en-US" smtClean="0"/>
              <a:pPr/>
              <a:t>11/13/13</a:t>
            </a:fld>
            <a:endParaRPr lang="en-US"/>
          </a:p>
        </p:txBody>
      </p:sp>
      <p:sp>
        <p:nvSpPr>
          <p:cNvPr id="4" name="Footer Placeholder 3"/>
          <p:cNvSpPr>
            <a:spLocks noGrp="1"/>
          </p:cNvSpPr>
          <p:nvPr>
            <p:ph type="ftr" sz="quarter" idx="2"/>
          </p:nvPr>
        </p:nvSpPr>
        <p:spPr>
          <a:xfrm>
            <a:off x="0" y="8769350"/>
            <a:ext cx="300513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1440" tIns="45720" rIns="91440" bIns="45720" rtlCol="0" anchor="b"/>
          <a:lstStyle>
            <a:lvl1pPr algn="r">
              <a:defRPr sz="1200"/>
            </a:lvl1pPr>
          </a:lstStyle>
          <a:p>
            <a:fld id="{C295D3E0-48C5-4151-8C9D-13D1E0B75AA1}"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3617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6" y="0"/>
            <a:ext cx="3004820" cy="461645"/>
          </a:xfrm>
          <a:prstGeom prst="rect">
            <a:avLst/>
          </a:prstGeom>
        </p:spPr>
        <p:txBody>
          <a:bodyPr vert="horz" lIns="92382" tIns="46191" rIns="92382" bIns="46191" rtlCol="0"/>
          <a:lstStyle>
            <a:lvl1pPr algn="r">
              <a:defRPr sz="1200"/>
            </a:lvl1pPr>
          </a:lstStyle>
          <a:p>
            <a:fld id="{3A12F6B4-DAD4-4495-8BBE-8EB73F0920B3}" type="datetimeFigureOut">
              <a:rPr lang="en-US" smtClean="0"/>
              <a:pPr/>
              <a:t>11/13/13</a:t>
            </a:fld>
            <a:endParaRPr lang="en-US"/>
          </a:p>
        </p:txBody>
      </p:sp>
      <p:sp>
        <p:nvSpPr>
          <p:cNvPr id="4" name="Slide Image Placeholder 3"/>
          <p:cNvSpPr>
            <a:spLocks noGrp="1" noRot="1" noChangeAspect="1"/>
          </p:cNvSpPr>
          <p:nvPr>
            <p:ph type="sldImg" idx="2"/>
          </p:nvPr>
        </p:nvSpPr>
        <p:spPr>
          <a:xfrm>
            <a:off x="1158875" y="693738"/>
            <a:ext cx="4616450" cy="3462337"/>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3"/>
            <a:ext cx="3004820" cy="461645"/>
          </a:xfrm>
          <a:prstGeom prst="rect">
            <a:avLst/>
          </a:prstGeom>
        </p:spPr>
        <p:txBody>
          <a:bodyPr vert="horz" lIns="92382" tIns="46191" rIns="92382" bIns="46191" rtlCol="0" anchor="b"/>
          <a:lstStyle>
            <a:lvl1pPr algn="r">
              <a:defRPr sz="1200"/>
            </a:lvl1pPr>
          </a:lstStyle>
          <a:p>
            <a:fld id="{6D382DF9-F883-4B0A-8966-75667EF911A5}"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1124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D6CF5877-6BD9-8D41-9583-579DA2F4B71C}"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Shows course modules . . . </a:t>
            </a:r>
            <a:r>
              <a:rPr lang="en-US" baseline="0" dirty="0" smtClean="0">
                <a:solidFill>
                  <a:srgbClr val="FF0000"/>
                </a:solidFill>
              </a:rPr>
              <a:t>red</a:t>
            </a:r>
            <a:r>
              <a:rPr lang="en-US" baseline="0" dirty="0" smtClean="0"/>
              <a:t> highlight is where we are now</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Typical </a:t>
            </a:r>
            <a:r>
              <a:rPr lang="en-US" dirty="0" err="1" smtClean="0"/>
              <a:t>cathodic</a:t>
            </a:r>
            <a:r>
              <a:rPr lang="en-US" dirty="0" smtClean="0"/>
              <a:t> protection curve for steel</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en-US" dirty="0" smtClean="0"/>
              <a:t>  Pump stations and compressor stations are placed at regular intervals along liquid and gas transmission lines in order to sustain product flow through the pipeline</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Size of pumps and compressors used will be dependent on the type of product and the volumes being transported</a:t>
            </a:r>
          </a:p>
          <a:p>
            <a:pPr eaLnBrk="1" hangingPunct="1">
              <a:spcBef>
                <a:spcPct val="0"/>
              </a:spcBef>
              <a:buFont typeface="Arial" pitchFamily="34" charset="0"/>
              <a:buChar char="•"/>
            </a:pPr>
            <a:endParaRPr lang="en-US" dirty="0" smtClean="0"/>
          </a:p>
          <a:p>
            <a:pPr eaLnBrk="1" hangingPunct="1">
              <a:spcBef>
                <a:spcPct val="0"/>
              </a:spcBef>
              <a:buFont typeface="Arial" pitchFamily="34" charset="0"/>
              <a:buChar char="•"/>
            </a:pPr>
            <a:r>
              <a:rPr lang="en-US" dirty="0" smtClean="0"/>
              <a:t>  NEVER operate valves – always  have the company do it</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694188-CFBC-4200-8E73-9B0F6FC5C3B6}"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Valves, need their own inspection programs. U.S. Department of Transportation has developed natural gas pipeline valve inspection criteria detailed in CFR Title 49, part 192, “The Transportation of Natural and Other Gas by Pipeline: Minimum Federal Safety Standards.” Paragraph 192.745 of that title states, “Each transmission line valve that might be required during any emergency must be inspected and partially operated at intervals not exceeding 15 months, but at least once each calendar year.” Similar requirements are published for crude oil and hazardous liquid pipelines in CFR Title 49, part 195, “Transportation of Hazardous Liquids by Pipeline,” paragraph 195.420.</a:t>
            </a:r>
          </a:p>
          <a:p>
            <a:endParaRPr lang="en-US" dirty="0" smtClean="0"/>
          </a:p>
          <a:p>
            <a:pPr>
              <a:buFont typeface="Arial" pitchFamily="34" charset="0"/>
              <a:buChar char="•"/>
            </a:pPr>
            <a:r>
              <a:rPr lang="en-US" dirty="0" smtClean="0"/>
              <a:t>  Many block valve installations are outfitted with automatic shutdown controls. These controls are set to close the valve if pressure or flow rates change, indicating a possible breach in the line. By having these valves spaced throughout the line, the amount of potential fluid leakage that might occur during a line break is limited. Additionally, many pipeline valves are designated as emergency shutdown valves (ESD), which are remotely operated from the pipeline control center.</a:t>
            </a:r>
          </a:p>
          <a:p>
            <a:endParaRPr lang="en-US" dirty="0"/>
          </a:p>
        </p:txBody>
      </p:sp>
      <p:sp>
        <p:nvSpPr>
          <p:cNvPr id="4" name="Slide Number Placeholder 3"/>
          <p:cNvSpPr>
            <a:spLocks noGrp="1"/>
          </p:cNvSpPr>
          <p:nvPr>
            <p:ph type="sldNum" sz="quarter" idx="10"/>
          </p:nvPr>
        </p:nvSpPr>
        <p:spPr/>
        <p:txBody>
          <a:bodyPr/>
          <a:lstStyle/>
          <a:p>
            <a:fld id="{B7D9BBE8-787E-43FA-AAB3-FF21508E4867}" type="slidenum">
              <a:rPr lang="en-US" smtClean="0"/>
              <a:pPr/>
              <a:t>109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205754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In this brief, introductory module, we will provide an overview of pipeline transportation system</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Crude diagram to illustrate principles:</a:t>
            </a:r>
          </a:p>
          <a:p>
            <a:pPr lvl="1">
              <a:buFontTx/>
              <a:buChar char="-"/>
            </a:pPr>
            <a:r>
              <a:rPr lang="en-US" dirty="0" smtClean="0"/>
              <a:t>  R</a:t>
            </a:r>
            <a:r>
              <a:rPr lang="en-US" baseline="0" dirty="0" smtClean="0"/>
              <a:t>iver</a:t>
            </a:r>
          </a:p>
          <a:p>
            <a:pPr lvl="1">
              <a:buFontTx/>
              <a:buChar char="-"/>
            </a:pPr>
            <a:r>
              <a:rPr lang="en-US" baseline="0" dirty="0" smtClean="0"/>
              <a:t>  Liquid pipeline river crossing</a:t>
            </a:r>
          </a:p>
          <a:p>
            <a:pPr lvl="1">
              <a:buFontTx/>
              <a:buChar char="-"/>
            </a:pPr>
            <a:r>
              <a:rPr lang="en-US" baseline="0" dirty="0" smtClean="0"/>
              <a:t>  Block valves installed  (could be miles apart---5 to 20 miles</a:t>
            </a:r>
          </a:p>
          <a:p>
            <a:pPr lvl="1">
              <a:buFontTx/>
              <a:buChar char="-"/>
            </a:pPr>
            <a:r>
              <a:rPr lang="en-US" baseline="0" dirty="0" smtClean="0"/>
              <a:t>  Pipeline fails . . . block valves automatically close (less than 1 minute) …gravity does NOT fail</a:t>
            </a:r>
          </a:p>
          <a:p>
            <a:pPr marL="230955" indent="-230955">
              <a:buFont typeface="Arial" pitchFamily="34" charset="0"/>
              <a:buChar char="•"/>
            </a:pPr>
            <a:endParaRPr lang="en-US" baseline="0" dirty="0" smtClean="0"/>
          </a:p>
          <a:p>
            <a:pPr marL="230955" indent="-230955">
              <a:buFont typeface="Arial" pitchFamily="34" charset="0"/>
              <a:buChar char="•"/>
            </a:pPr>
            <a:r>
              <a:rPr lang="en-US" baseline="0" dirty="0" smtClean="0"/>
              <a:t>No absolute spacing requirements; block valves miles apart will have a large </a:t>
            </a:r>
            <a:r>
              <a:rPr lang="en-US" baseline="0" dirty="0" err="1" smtClean="0"/>
              <a:t>drainup</a:t>
            </a:r>
            <a:r>
              <a:rPr lang="en-US" baseline="0" dirty="0" smtClean="0"/>
              <a:t> quantity </a:t>
            </a:r>
          </a:p>
          <a:p>
            <a:pPr marL="230955" indent="-230955">
              <a:buFont typeface="Arial" pitchFamily="34" charset="0"/>
              <a:buChar char="•"/>
            </a:pPr>
            <a:endParaRPr lang="en-US" baseline="0" dirty="0" smtClean="0"/>
          </a:p>
          <a:p>
            <a:pPr marL="230955" indent="-230955">
              <a:buFont typeface="Arial" pitchFamily="34" charset="0"/>
              <a:buChar char="•"/>
            </a:pPr>
            <a:r>
              <a:rPr lang="en-US" baseline="0" dirty="0" smtClean="0"/>
              <a:t>What do you expect now?</a:t>
            </a:r>
          </a:p>
          <a:p>
            <a:pPr marL="688155" lvl="1" indent="-230955">
              <a:buFontTx/>
              <a:buChar char="-"/>
            </a:pPr>
            <a:endParaRPr lang="en-US" baseline="0" dirty="0" smtClean="0"/>
          </a:p>
          <a:p>
            <a:pPr marL="688155" lvl="1" indent="-230955">
              <a:buFontTx/>
              <a:buChar char="-"/>
            </a:pPr>
            <a:r>
              <a:rPr lang="en-US" baseline="0" dirty="0" smtClean="0"/>
              <a:t>Volume = cross sectional area  x  distance between valves</a:t>
            </a:r>
          </a:p>
          <a:p>
            <a:pPr marL="688155" lvl="1" indent="-230955">
              <a:buFontTx/>
              <a:buChar char="-"/>
            </a:pPr>
            <a:r>
              <a:rPr lang="en-US" baseline="0" dirty="0" smtClean="0"/>
              <a:t>For example:  approximately 16,550 gallons per linear mile are contained within a 24 inch diameter pipeline</a:t>
            </a:r>
          </a:p>
          <a:p>
            <a:pPr marL="688155" lvl="1" indent="-230955">
              <a:buFontTx/>
              <a:buChar char="-"/>
            </a:pPr>
            <a:endParaRPr lang="en-US" baseline="0" dirty="0" smtClean="0"/>
          </a:p>
          <a:p>
            <a:pPr marL="688155" lvl="1" indent="-230955">
              <a:buFontTx/>
              <a:buChar char="-"/>
            </a:pPr>
            <a:endParaRPr lang="en-US" dirty="0"/>
          </a:p>
        </p:txBody>
      </p:sp>
      <p:sp>
        <p:nvSpPr>
          <p:cNvPr id="4" name="Slide Number Placeholder 3"/>
          <p:cNvSpPr>
            <a:spLocks noGrp="1"/>
          </p:cNvSpPr>
          <p:nvPr>
            <p:ph type="sldNum" sz="quarter" idx="10"/>
          </p:nvPr>
        </p:nvSpPr>
        <p:spPr/>
        <p:txBody>
          <a:bodyPr/>
          <a:lstStyle/>
          <a:p>
            <a:fld id="{B7D9BBE8-787E-43FA-AAB3-FF21508E4867}" type="slidenum">
              <a:rPr lang="en-US" smtClean="0"/>
              <a:pPr/>
              <a:t>110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7642430"/>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No. 1:  </a:t>
            </a:r>
            <a:r>
              <a:rPr lang="en-US" b="0" dirty="0" smtClean="0"/>
              <a:t>Interface - if </a:t>
            </a:r>
            <a:r>
              <a:rPr lang="en-US" dirty="0" smtClean="0"/>
              <a:t>the two batched products are similar, such as different grades of gasoline</a:t>
            </a:r>
          </a:p>
          <a:p>
            <a:pPr>
              <a:buFont typeface="Arial" pitchFamily="34" charset="0"/>
              <a:buChar char="•"/>
            </a:pPr>
            <a:endParaRPr lang="en-US" dirty="0" smtClean="0"/>
          </a:p>
          <a:p>
            <a:pPr>
              <a:buFont typeface="Arial" pitchFamily="34" charset="0"/>
              <a:buChar char="•"/>
            </a:pPr>
            <a:r>
              <a:rPr lang="en-US" dirty="0" smtClean="0"/>
              <a:t>  No. 2:  </a:t>
            </a:r>
            <a:r>
              <a:rPr lang="en-US" dirty="0" err="1" smtClean="0"/>
              <a:t>Transmix</a:t>
            </a:r>
            <a:r>
              <a:rPr lang="en-US" dirty="0" smtClean="0"/>
              <a:t> – two dissimilar products, such as diesel and gasoline</a:t>
            </a:r>
          </a:p>
          <a:p>
            <a:pPr>
              <a:buFont typeface="Arial" pitchFamily="34" charset="0"/>
              <a:buChar char="•"/>
            </a:pPr>
            <a:endParaRPr lang="en-US" dirty="0" smtClean="0"/>
          </a:p>
          <a:p>
            <a:pPr>
              <a:buFont typeface="Arial" pitchFamily="34" charset="0"/>
              <a:buChar char="•"/>
            </a:pPr>
            <a:r>
              <a:rPr lang="en-US" dirty="0" smtClean="0"/>
              <a:t>  </a:t>
            </a:r>
            <a:r>
              <a:rPr lang="en-US" b="1" dirty="0" smtClean="0"/>
              <a:t>No. 3:  </a:t>
            </a:r>
            <a:r>
              <a:rPr lang="en-US" dirty="0" smtClean="0"/>
              <a:t>“Pigs” such as plastic sphere are used to prevent mixing between especially sensitive products such as jet fuel from other pipeline contents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US" dirty="0" smtClean="0"/>
              <a:t>  Information about the pipeline’s operating equipment and parameters is communicated into the control center, where operators use computers to monitor the pipeline operation</a:t>
            </a:r>
          </a:p>
          <a:p>
            <a:pPr marL="0" marR="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US" dirty="0" smtClean="0"/>
          </a:p>
          <a:p>
            <a:pPr marL="0" marR="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US" dirty="0" smtClean="0"/>
              <a:t>  Major transmission and distribution pipelines have an automated leak detection system that constantly checks the “line balance” and system pressures</a:t>
            </a:r>
          </a:p>
          <a:p>
            <a:pPr marL="0" marR="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US" dirty="0" smtClean="0"/>
          </a:p>
          <a:p>
            <a:pPr eaLnBrk="1" hangingPunct="1">
              <a:spcBef>
                <a:spcPct val="0"/>
              </a:spcBef>
              <a:buFont typeface="Arial" pitchFamily="34" charset="0"/>
              <a:buChar char="•"/>
            </a:pPr>
            <a:r>
              <a:rPr lang="en-US" dirty="0" smtClean="0"/>
              <a:t>  People make a career out of the Star Trek/Star Wars screens</a:t>
            </a:r>
          </a:p>
          <a:p>
            <a:pPr eaLnBrk="1" hangingPunct="1">
              <a:spcBef>
                <a:spcPct val="0"/>
              </a:spcBef>
            </a:pPr>
            <a:endParaRPr lang="en-US" dirty="0" smtClean="0"/>
          </a:p>
          <a:p>
            <a:pPr eaLnBrk="1" hangingPunct="1">
              <a:spcBef>
                <a:spcPct val="0"/>
              </a:spcBef>
              <a:buFont typeface="Arial" pitchFamily="34" charset="0"/>
              <a:buChar char="•"/>
            </a:pPr>
            <a:r>
              <a:rPr lang="en-US" dirty="0" smtClean="0"/>
              <a:t>  Satellite/Phone Tower/any reliable </a:t>
            </a:r>
            <a:r>
              <a:rPr lang="en-US" dirty="0" err="1" smtClean="0"/>
              <a:t>comms</a:t>
            </a:r>
            <a:endParaRPr lang="en-US" dirty="0" smtClean="0"/>
          </a:p>
          <a:p>
            <a:pPr eaLnBrk="1" hangingPunct="1">
              <a:spcBef>
                <a:spcPct val="0"/>
              </a:spcBef>
            </a:pPr>
            <a:endParaRPr lang="en-US" dirty="0" smtClean="0"/>
          </a:p>
          <a:p>
            <a:pPr eaLnBrk="1" hangingPunct="1">
              <a:spcBef>
                <a:spcPct val="0"/>
              </a:spcBef>
              <a:buFont typeface="Arial" pitchFamily="34" charset="0"/>
              <a:buChar char="•"/>
            </a:pPr>
            <a:r>
              <a:rPr lang="en-US" dirty="0" smtClean="0"/>
              <a:t>  Some fail safe mechanisms</a:t>
            </a:r>
          </a:p>
          <a:p>
            <a:pPr eaLnBrk="1" hangingPunct="1">
              <a:spcBef>
                <a:spcPct val="0"/>
              </a:spcBef>
            </a:pPr>
            <a:endParaRPr lang="en-US" dirty="0" smtClean="0"/>
          </a:p>
          <a:p>
            <a:pPr eaLnBrk="1" hangingPunct="1">
              <a:spcBef>
                <a:spcPct val="0"/>
              </a:spcBef>
              <a:buFont typeface="Arial" pitchFamily="34" charset="0"/>
              <a:buChar char="•"/>
            </a:pPr>
            <a:r>
              <a:rPr lang="en-US" dirty="0" smtClean="0"/>
              <a:t>  SCADA is monitored in central control rooms  “alarm fatigue”</a:t>
            </a: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F4A5C7-9B8E-4291-B606-FDF0D582B91B}"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118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sz="1400" dirty="0" smtClean="0"/>
              <a:t>Purpose of this module is to provide an overview of the environmental and human factors affecting cleanup decisions</a:t>
            </a:r>
            <a:endParaRPr lang="en-US" sz="1400"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These pipelines are operated by approximately 3,000 companies, large and small</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2008 </a:t>
            </a:r>
            <a:r>
              <a:rPr lang="en-US" dirty="0" err="1" smtClean="0"/>
              <a:t>Aleyska</a:t>
            </a:r>
            <a:r>
              <a:rPr lang="en-US" dirty="0" smtClean="0"/>
              <a:t> Pipeline Incident</a:t>
            </a:r>
          </a:p>
          <a:p>
            <a:pPr>
              <a:buFont typeface="Arial" pitchFamily="34" charset="0"/>
              <a:buChar char="•"/>
            </a:pPr>
            <a:endParaRPr lang="en-US" dirty="0" smtClean="0"/>
          </a:p>
          <a:p>
            <a:pPr>
              <a:buFont typeface="Arial" pitchFamily="34" charset="0"/>
              <a:buChar char="•"/>
            </a:pPr>
            <a:r>
              <a:rPr lang="en-US" dirty="0" smtClean="0"/>
              <a:t>  2004 anhydrous ammonia pipeline rupture with vapor cloud, Kingman, KN</a:t>
            </a:r>
          </a:p>
          <a:p>
            <a:pPr>
              <a:buFont typeface="Arial" pitchFamily="34" charset="0"/>
              <a:buChar char="•"/>
            </a:pPr>
            <a:endParaRPr lang="en-US" dirty="0" smtClean="0"/>
          </a:p>
          <a:p>
            <a:pPr>
              <a:buFont typeface="Arial" pitchFamily="34" charset="0"/>
              <a:buChar char="•"/>
            </a:pPr>
            <a:r>
              <a:rPr lang="en-US" dirty="0" smtClean="0"/>
              <a:t>  2010 gas pipeline rupture with vapor cloud, Fort Worth, TX</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smtClean="0"/>
              <a:t>Type of product released </a:t>
            </a:r>
            <a:r>
              <a:rPr lang="en-US" dirty="0" smtClean="0"/>
              <a:t>→  Recall from prior modules that heavy crudes and heavy fuel oils (persistent; potential to travel great distances) or refined products such as gasoline and diesel (not as persistent)</a:t>
            </a:r>
          </a:p>
          <a:p>
            <a:pPr>
              <a:buFont typeface="Arial" pitchFamily="34" charset="0"/>
              <a:buChar char="•"/>
            </a:pPr>
            <a:endParaRPr lang="en-US" dirty="0" smtClean="0"/>
          </a:p>
          <a:p>
            <a:pPr>
              <a:buFont typeface="Arial" pitchFamily="34" charset="0"/>
              <a:buChar char="•"/>
            </a:pPr>
            <a:r>
              <a:rPr lang="en-US" dirty="0" smtClean="0"/>
              <a:t>  </a:t>
            </a:r>
            <a:r>
              <a:rPr lang="en-US" b="1" dirty="0" smtClean="0"/>
              <a:t>Location and quantity of release </a:t>
            </a:r>
            <a:r>
              <a:rPr lang="en-US" dirty="0" smtClean="0"/>
              <a:t>→ Influence requirement for and extent of response, as well as the degree of damage to the environment and economic resources</a:t>
            </a:r>
          </a:p>
          <a:p>
            <a:pPr>
              <a:buFont typeface="Arial" pitchFamily="34" charset="0"/>
              <a:buChar char="•"/>
            </a:pPr>
            <a:endParaRPr lang="en-US" dirty="0" smtClean="0"/>
          </a:p>
          <a:p>
            <a:pPr lvl="1">
              <a:buFont typeface="Arial" pitchFamily="34" charset="0"/>
              <a:buChar char="•"/>
            </a:pPr>
            <a:r>
              <a:rPr lang="en-US" dirty="0" smtClean="0"/>
              <a:t>  Nuisance to people living along the affected shoreline (health concerns, breathing difficulties)</a:t>
            </a:r>
          </a:p>
          <a:p>
            <a:pPr lvl="1">
              <a:buFont typeface="Arial" pitchFamily="34" charset="0"/>
              <a:buChar char="•"/>
            </a:pPr>
            <a:endParaRPr lang="en-US" dirty="0" smtClean="0"/>
          </a:p>
          <a:p>
            <a:pPr lvl="1">
              <a:buFont typeface="Arial" pitchFamily="34" charset="0"/>
              <a:buChar char="•"/>
            </a:pPr>
            <a:r>
              <a:rPr lang="en-US" dirty="0" smtClean="0"/>
              <a:t>  Cultural artifacts either through direct contact with oil or as a result of cleanup operations</a:t>
            </a:r>
          </a:p>
          <a:p>
            <a:pPr lvl="1">
              <a:buFont typeface="Arial" pitchFamily="34" charset="0"/>
              <a:buChar char="•"/>
            </a:pPr>
            <a:endParaRPr lang="en-US" dirty="0" smtClean="0"/>
          </a:p>
          <a:p>
            <a:pPr lvl="1">
              <a:buFont typeface="Arial" pitchFamily="34" charset="0"/>
              <a:buChar char="•"/>
            </a:pPr>
            <a:r>
              <a:rPr lang="en-US" dirty="0" smtClean="0"/>
              <a:t>  Heritage sites may require extreme care and sensitivity</a:t>
            </a:r>
          </a:p>
          <a:p>
            <a:pPr>
              <a:buFont typeface="Arial" pitchFamily="34" charset="0"/>
              <a:buChar char="•"/>
            </a:pPr>
            <a:endParaRPr lang="en-US" dirty="0" smtClean="0"/>
          </a:p>
          <a:p>
            <a:pPr>
              <a:buFont typeface="Arial" pitchFamily="34" charset="0"/>
              <a:buChar char="•"/>
            </a:pPr>
            <a:r>
              <a:rPr lang="en-US" dirty="0" smtClean="0"/>
              <a:t>  </a:t>
            </a:r>
            <a:r>
              <a:rPr lang="en-US" b="1" dirty="0" smtClean="0"/>
              <a:t>Media affected by release </a:t>
            </a:r>
            <a:r>
              <a:rPr lang="en-US" dirty="0" smtClean="0"/>
              <a:t>→ open water/at-sea response or shoreline</a:t>
            </a:r>
          </a:p>
          <a:p>
            <a:pPr>
              <a:buFont typeface="Arial" pitchFamily="34" charset="0"/>
              <a:buChar char="•"/>
            </a:pPr>
            <a:endParaRPr lang="en-US" dirty="0" smtClean="0"/>
          </a:p>
          <a:p>
            <a:pPr>
              <a:buFont typeface="Arial" pitchFamily="34" charset="0"/>
              <a:buChar char="•"/>
            </a:pPr>
            <a:r>
              <a:rPr lang="en-US" dirty="0" smtClean="0"/>
              <a:t>  </a:t>
            </a:r>
            <a:r>
              <a:rPr lang="en-US" b="1" dirty="0" smtClean="0"/>
              <a:t>Weather</a:t>
            </a:r>
            <a:r>
              <a:rPr lang="en-US" dirty="0" smtClean="0"/>
              <a:t> →  seasonal differences with  use</a:t>
            </a:r>
          </a:p>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No. 1:  </a:t>
            </a:r>
            <a:r>
              <a:rPr lang="en-US" b="0" dirty="0" smtClean="0"/>
              <a:t>Avoid restricting access and prolonged closures </a:t>
            </a:r>
            <a:r>
              <a:rPr lang="en-US" dirty="0" smtClean="0"/>
              <a:t>(continue to conduct business activities)</a:t>
            </a:r>
            <a:endParaRPr lang="en-US" b="1" u="sng"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2:  (1)  </a:t>
            </a:r>
            <a:r>
              <a:rPr lang="en-US" b="0" dirty="0" smtClean="0"/>
              <a:t>Setting the command structure;  </a:t>
            </a:r>
            <a:r>
              <a:rPr lang="en-US" b="1" dirty="0" smtClean="0"/>
              <a:t>(2)</a:t>
            </a:r>
            <a:r>
              <a:rPr lang="en-US" b="0" dirty="0" smtClean="0"/>
              <a:t> speed of establishing command; </a:t>
            </a:r>
            <a:r>
              <a:rPr lang="en-US" b="1" dirty="0" smtClean="0"/>
              <a:t>(3) </a:t>
            </a:r>
            <a:r>
              <a:rPr lang="en-US" b="0" dirty="0" smtClean="0"/>
              <a:t>decision-making outside the command structure; </a:t>
            </a:r>
            <a:r>
              <a:rPr lang="en-US" b="1" dirty="0" smtClean="0"/>
              <a:t>(4) </a:t>
            </a:r>
            <a:r>
              <a:rPr lang="en-US" b="0" dirty="0" smtClean="0"/>
              <a:t>appropriate role of a responsible party;  </a:t>
            </a:r>
            <a:r>
              <a:rPr lang="en-US" b="1" dirty="0" smtClean="0"/>
              <a:t>(5)</a:t>
            </a:r>
            <a:r>
              <a:rPr lang="en-US" b="0" dirty="0" smtClean="0"/>
              <a:t> allocation and management of resources;  </a:t>
            </a:r>
            <a:r>
              <a:rPr lang="en-US" b="1" dirty="0" smtClean="0"/>
              <a:t>(6)</a:t>
            </a:r>
            <a:r>
              <a:rPr lang="en-US" b="0" dirty="0" smtClean="0"/>
              <a:t> costs;  </a:t>
            </a:r>
            <a:r>
              <a:rPr lang="en-US" b="1" dirty="0" smtClean="0"/>
              <a:t>(7)</a:t>
            </a:r>
            <a:r>
              <a:rPr lang="en-US" b="0" dirty="0" smtClean="0"/>
              <a:t> role of federal, state, local, and tribal governments</a:t>
            </a:r>
          </a:p>
          <a:p>
            <a:pPr lvl="1">
              <a:buFont typeface="Arial" pitchFamily="34" charset="0"/>
              <a:buChar char="•"/>
            </a:pPr>
            <a:endParaRPr lang="en-US" dirty="0" smtClean="0"/>
          </a:p>
          <a:p>
            <a:pPr>
              <a:buFont typeface="Arial" pitchFamily="34" charset="0"/>
              <a:buChar char="•"/>
            </a:pPr>
            <a:r>
              <a:rPr lang="en-US" dirty="0" smtClean="0"/>
              <a:t>  </a:t>
            </a:r>
            <a:r>
              <a:rPr lang="en-US" b="1" dirty="0" smtClean="0"/>
              <a:t>No. 3:  </a:t>
            </a:r>
            <a:r>
              <a:rPr lang="en-US" dirty="0" smtClean="0"/>
              <a:t>Institutional pressures (governments, regulators, customers, competitors, community, interest groups, industry groups), which in turn influence organizational characteristics such adoption of environmental management practices and performance beyond regulatory compliance; may be tendency to react to perceptions and pressures, rather than basing decisions on technical realities </a:t>
            </a:r>
          </a:p>
          <a:p>
            <a:pPr>
              <a:buFont typeface="Arial" pitchFamily="34" charset="0"/>
              <a:buChar char="•"/>
            </a:pPr>
            <a:endParaRPr lang="en-US" dirty="0" smtClean="0"/>
          </a:p>
          <a:p>
            <a:pPr>
              <a:buFont typeface="Arial" pitchFamily="34" charset="0"/>
              <a:buChar char="•"/>
            </a:pPr>
            <a:r>
              <a:rPr lang="en-US" dirty="0" smtClean="0"/>
              <a:t>  </a:t>
            </a:r>
            <a:r>
              <a:rPr lang="en-US" b="1" dirty="0" smtClean="0"/>
              <a:t>No. 4:  Varies considerably </a:t>
            </a:r>
            <a:r>
              <a:rPr lang="en-US" dirty="0" smtClean="0"/>
              <a:t>from one incident to another depending on a number of interrelated factors including:  </a:t>
            </a:r>
          </a:p>
          <a:p>
            <a:pPr>
              <a:buFont typeface="Arial" pitchFamily="34" charset="0"/>
              <a:buChar char="•"/>
            </a:pPr>
            <a:endParaRPr lang="en-US" dirty="0" smtClean="0"/>
          </a:p>
          <a:p>
            <a:pPr lvl="1">
              <a:buFontTx/>
              <a:buChar char="-"/>
            </a:pPr>
            <a:r>
              <a:rPr lang="en-US" dirty="0" smtClean="0"/>
              <a:t>  Type of oil; location of the spill and characteristics of affected area; quality of contingency plan; management and control of response operations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US" dirty="0" smtClean="0"/>
              <a:t>  </a:t>
            </a:r>
            <a:r>
              <a:rPr lang="en-US" b="1" baseline="0" dirty="0" smtClean="0"/>
              <a:t>No. 1:  </a:t>
            </a:r>
            <a:r>
              <a:rPr lang="en-US" b="0" baseline="0" dirty="0" smtClean="0"/>
              <a:t>Internal and external agency constraints/initiative/policy</a:t>
            </a:r>
          </a:p>
          <a:p>
            <a:pPr>
              <a:buFont typeface="Arial" pitchFamily="34" charset="0"/>
              <a:buChar char="•"/>
            </a:pPr>
            <a:endParaRPr lang="en-US" b="1" baseline="0" dirty="0" smtClean="0"/>
          </a:p>
          <a:p>
            <a:pPr>
              <a:buFont typeface="Arial" pitchFamily="34" charset="0"/>
              <a:buChar char="•"/>
            </a:pPr>
            <a:r>
              <a:rPr lang="en-US" b="1" baseline="0" dirty="0" smtClean="0"/>
              <a:t>  No. 2:  (1)  </a:t>
            </a:r>
            <a:r>
              <a:rPr lang="en-US" dirty="0" smtClean="0"/>
              <a:t>Statutory and regulatory framework;  </a:t>
            </a:r>
            <a:r>
              <a:rPr lang="en-US" b="1" dirty="0" smtClean="0"/>
              <a:t>(2)  </a:t>
            </a:r>
            <a:r>
              <a:rPr lang="en-US" dirty="0" smtClean="0"/>
              <a:t>influence of existing agreements (MOAs, MOUs, etc.)</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3:  </a:t>
            </a:r>
            <a:r>
              <a:rPr lang="en-US" dirty="0" smtClean="0"/>
              <a:t>Coordination/interaction of federal, state, local, and tribal agencies with different legal, geographic, and functional responsibilities</a:t>
            </a:r>
          </a:p>
          <a:p>
            <a:pPr>
              <a:buFont typeface="Arial" pitchFamily="34" charset="0"/>
              <a:buChar char="•"/>
            </a:pPr>
            <a:endParaRPr lang="en-US" dirty="0" smtClean="0"/>
          </a:p>
          <a:p>
            <a:pPr lvl="1">
              <a:buFont typeface="Arial" pitchFamily="34" charset="0"/>
              <a:buChar char="•"/>
            </a:pPr>
            <a:r>
              <a:rPr lang="en-US" dirty="0" smtClean="0"/>
              <a:t>  Occurs in context of I/UC </a:t>
            </a:r>
          </a:p>
          <a:p>
            <a:pPr>
              <a:buFont typeface="Arial" pitchFamily="34" charset="0"/>
              <a:buChar char="•"/>
            </a:pPr>
            <a:endParaRPr lang="en-US" dirty="0" smtClean="0"/>
          </a:p>
          <a:p>
            <a:pPr lvl="1">
              <a:buFont typeface="Arial" pitchFamily="34" charset="0"/>
              <a:buChar char="•"/>
            </a:pPr>
            <a:r>
              <a:rPr lang="en-US" dirty="0" smtClean="0"/>
              <a:t>  Agencies have responsibilities beyond the immediate scope of the incident that they are responsible for   </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4:  </a:t>
            </a:r>
            <a:r>
              <a:rPr lang="en-US" b="0" dirty="0" smtClean="0"/>
              <a:t>Perceptions of </a:t>
            </a:r>
            <a:r>
              <a:rPr lang="en-US" b="1" dirty="0" smtClean="0"/>
              <a:t>(1) </a:t>
            </a:r>
            <a:r>
              <a:rPr lang="en-US" dirty="0" smtClean="0"/>
              <a:t>control;  </a:t>
            </a:r>
            <a:r>
              <a:rPr lang="en-US" b="1" dirty="0" smtClean="0"/>
              <a:t>(2)</a:t>
            </a:r>
            <a:r>
              <a:rPr lang="en-US" dirty="0" smtClean="0"/>
              <a:t> appropriate role of responsible party;  </a:t>
            </a:r>
            <a:r>
              <a:rPr lang="en-US" b="1" dirty="0" smtClean="0"/>
              <a:t>(3)</a:t>
            </a:r>
            <a:r>
              <a:rPr lang="en-US" dirty="0" smtClean="0"/>
              <a:t> role of state and local and tribal governments; </a:t>
            </a:r>
            <a:r>
              <a:rPr lang="en-US" b="1" dirty="0" smtClean="0"/>
              <a:t>(4)</a:t>
            </a:r>
            <a:r>
              <a:rPr lang="en-US" dirty="0" smtClean="0"/>
              <a:t> how clean is clean (very important → will discuss in greater detail tomorrow)</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5:  </a:t>
            </a:r>
            <a:r>
              <a:rPr lang="en-US" dirty="0" smtClean="0"/>
              <a:t>Such groups may press for aggressive responses on oiled shorelines (off-shore, near shore, shoreline) despite evidence that such operations can cause greater long-term environmental damages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000" dirty="0" smtClean="0"/>
              <a:t> </a:t>
            </a:r>
            <a:r>
              <a:rPr lang="en-US" sz="800" b="1" dirty="0" smtClean="0"/>
              <a:t>No. 1:</a:t>
            </a:r>
          </a:p>
          <a:p>
            <a:pPr>
              <a:buFont typeface="Arial" pitchFamily="34" charset="0"/>
              <a:buChar char="•"/>
            </a:pPr>
            <a:endParaRPr lang="en-US" sz="800" dirty="0" smtClean="0"/>
          </a:p>
          <a:p>
            <a:pPr lvl="1">
              <a:buFontTx/>
              <a:buChar char="-"/>
            </a:pPr>
            <a:r>
              <a:rPr lang="en-US" sz="800" dirty="0" smtClean="0"/>
              <a:t>  Some areas will be of </a:t>
            </a:r>
            <a:r>
              <a:rPr lang="en-US" sz="800" b="1" dirty="0" smtClean="0"/>
              <a:t>high</a:t>
            </a:r>
            <a:r>
              <a:rPr lang="en-US" sz="800" dirty="0" smtClean="0"/>
              <a:t> regional, national, or international importance, whereas others will rank as </a:t>
            </a:r>
            <a:r>
              <a:rPr lang="en-US" sz="800" b="1" dirty="0" smtClean="0"/>
              <a:t>locally</a:t>
            </a:r>
            <a:r>
              <a:rPr lang="en-US" sz="800" dirty="0" smtClean="0"/>
              <a:t> important</a:t>
            </a:r>
          </a:p>
          <a:p>
            <a:pPr lvl="1">
              <a:buFontTx/>
              <a:buChar char="-"/>
            </a:pPr>
            <a:endParaRPr lang="en-US" sz="800" dirty="0" smtClean="0"/>
          </a:p>
          <a:p>
            <a:pPr lvl="1">
              <a:buFontTx/>
              <a:buChar char="-"/>
            </a:pPr>
            <a:r>
              <a:rPr lang="en-US" sz="800" dirty="0" smtClean="0"/>
              <a:t>  </a:t>
            </a:r>
            <a:r>
              <a:rPr lang="en-US" sz="800" b="1" dirty="0" smtClean="0"/>
              <a:t>Seasonal differences </a:t>
            </a:r>
            <a:r>
              <a:rPr lang="en-US" sz="800" dirty="0" smtClean="0"/>
              <a:t>will also occur in the sensitivity of these resources to an oil spill, and therefore the economic impact of the incident (e.g., </a:t>
            </a:r>
            <a:r>
              <a:rPr lang="en-US" sz="800" b="0" dirty="0" smtClean="0"/>
              <a:t>salmon spawning</a:t>
            </a:r>
            <a:r>
              <a:rPr lang="en-US" sz="800" b="0" baseline="0" dirty="0" smtClean="0"/>
              <a:t> </a:t>
            </a:r>
            <a:r>
              <a:rPr lang="en-US" sz="800" b="0" dirty="0" smtClean="0"/>
              <a:t>run</a:t>
            </a:r>
            <a:r>
              <a:rPr lang="en-US" sz="800" b="0" baseline="0" dirty="0" smtClean="0"/>
              <a:t>)</a:t>
            </a:r>
          </a:p>
          <a:p>
            <a:pPr lvl="1">
              <a:buFontTx/>
              <a:buChar char="-"/>
            </a:pPr>
            <a:endParaRPr lang="en-US" sz="800" b="0" baseline="0" dirty="0" smtClean="0"/>
          </a:p>
          <a:p>
            <a:pPr lvl="1">
              <a:buFontTx/>
              <a:buChar char="-"/>
            </a:pPr>
            <a:endParaRPr lang="en-US" sz="800" b="0" baseline="0" dirty="0" smtClean="0"/>
          </a:p>
          <a:p>
            <a:pPr>
              <a:buFont typeface="Arial" pitchFamily="34" charset="0"/>
              <a:buChar char="•"/>
            </a:pPr>
            <a:r>
              <a:rPr lang="en-US" sz="800" b="1" dirty="0" smtClean="0"/>
              <a:t>  No. 2:  </a:t>
            </a:r>
          </a:p>
          <a:p>
            <a:pPr>
              <a:buFont typeface="Arial" pitchFamily="34" charset="0"/>
              <a:buChar char="•"/>
            </a:pPr>
            <a:endParaRPr lang="en-US" sz="800" dirty="0" smtClean="0"/>
          </a:p>
          <a:p>
            <a:pPr lvl="1">
              <a:buFontTx/>
              <a:buNone/>
            </a:pPr>
            <a:r>
              <a:rPr lang="en-US" sz="800" dirty="0" smtClean="0"/>
              <a:t>-  Is the affected area aesthetically and recreationally pleasing or has the experience been degraded?</a:t>
            </a:r>
          </a:p>
          <a:p>
            <a:pPr>
              <a:buFont typeface="Arial" pitchFamily="34" charset="0"/>
              <a:buChar char="•"/>
            </a:pPr>
            <a:endParaRPr lang="en-US" sz="800" dirty="0" smtClean="0"/>
          </a:p>
          <a:p>
            <a:pPr>
              <a:buFont typeface="Arial" pitchFamily="34" charset="0"/>
              <a:buChar char="•"/>
            </a:pPr>
            <a:endParaRPr lang="en-US" sz="800" dirty="0" smtClean="0"/>
          </a:p>
          <a:p>
            <a:pPr>
              <a:buFont typeface="Arial" pitchFamily="34" charset="0"/>
              <a:buChar char="•"/>
            </a:pPr>
            <a:r>
              <a:rPr lang="en-US" sz="800" dirty="0" smtClean="0"/>
              <a:t>  </a:t>
            </a:r>
            <a:r>
              <a:rPr lang="en-US" sz="800" b="1" dirty="0" smtClean="0"/>
              <a:t>No. 3:</a:t>
            </a:r>
          </a:p>
          <a:p>
            <a:pPr>
              <a:buFont typeface="Arial" pitchFamily="34" charset="0"/>
              <a:buChar char="•"/>
            </a:pPr>
            <a:endParaRPr lang="en-US" sz="800" b="1" dirty="0" smtClean="0"/>
          </a:p>
          <a:p>
            <a:pPr lvl="1">
              <a:buFontTx/>
              <a:buNone/>
            </a:pPr>
            <a:r>
              <a:rPr lang="en-US" sz="800" b="1" dirty="0" smtClean="0"/>
              <a:t>-  </a:t>
            </a:r>
            <a:r>
              <a:rPr lang="en-US" sz="800" b="0" dirty="0" smtClean="0"/>
              <a:t>May be referred to as “social media” or “social networks” and include channels such as “</a:t>
            </a:r>
            <a:r>
              <a:rPr lang="en-US" sz="800" b="0" dirty="0" err="1" smtClean="0"/>
              <a:t>Facebook</a:t>
            </a:r>
            <a:r>
              <a:rPr lang="en-US" sz="800" b="0" dirty="0" smtClean="0"/>
              <a:t>” and “Twitter”  	</a:t>
            </a:r>
          </a:p>
          <a:p>
            <a:pPr>
              <a:buFont typeface="Arial" pitchFamily="34" charset="0"/>
              <a:buChar char="•"/>
            </a:pPr>
            <a:endParaRPr lang="en-US" sz="800" dirty="0" smtClean="0"/>
          </a:p>
          <a:p>
            <a:pPr lvl="1">
              <a:buFontTx/>
              <a:buChar char="-"/>
            </a:pPr>
            <a:r>
              <a:rPr lang="en-US" sz="800" dirty="0" smtClean="0"/>
              <a:t>  One v. many spokespeople</a:t>
            </a:r>
          </a:p>
          <a:p>
            <a:pPr lvl="1">
              <a:buFontTx/>
              <a:buChar char="-"/>
            </a:pPr>
            <a:endParaRPr lang="en-US" sz="800" b="0" dirty="0" smtClean="0"/>
          </a:p>
          <a:p>
            <a:pPr lvl="1">
              <a:buFontTx/>
              <a:buChar char="-"/>
            </a:pPr>
            <a:r>
              <a:rPr lang="en-US" sz="800" dirty="0" smtClean="0"/>
              <a:t>  Communications tactics may not be directly transferable across mediums</a:t>
            </a:r>
          </a:p>
          <a:p>
            <a:pPr lvl="1">
              <a:buFontTx/>
              <a:buChar char="-"/>
            </a:pPr>
            <a:endParaRPr lang="en-US" sz="800" dirty="0" smtClean="0"/>
          </a:p>
          <a:p>
            <a:pPr lvl="1">
              <a:buFontTx/>
              <a:buChar char="-"/>
            </a:pPr>
            <a:r>
              <a:rPr lang="en-US" sz="800" dirty="0" smtClean="0"/>
              <a:t>  Consider the ethics of social channels</a:t>
            </a:r>
          </a:p>
          <a:p>
            <a:pPr lvl="1">
              <a:buFontTx/>
              <a:buChar char="-"/>
            </a:pPr>
            <a:endParaRPr lang="en-US" sz="800" b="0" baseline="0" dirty="0" smtClean="0"/>
          </a:p>
          <a:p>
            <a:pPr>
              <a:buFont typeface="Arial" pitchFamily="34" charset="0"/>
              <a:buChar char="•"/>
            </a:pPr>
            <a:r>
              <a:rPr lang="en-US" sz="800" dirty="0" smtClean="0"/>
              <a:t>  </a:t>
            </a:r>
            <a:r>
              <a:rPr lang="en-US" sz="800" b="1" dirty="0" smtClean="0"/>
              <a:t>No. 4:</a:t>
            </a:r>
          </a:p>
          <a:p>
            <a:pPr>
              <a:buFont typeface="Arial" pitchFamily="34" charset="0"/>
              <a:buChar char="•"/>
            </a:pPr>
            <a:endParaRPr lang="en-US" sz="800" dirty="0" smtClean="0"/>
          </a:p>
          <a:p>
            <a:pPr lvl="1">
              <a:buFontTx/>
              <a:buChar char="-"/>
            </a:pPr>
            <a:r>
              <a:rPr lang="en-US" sz="800" dirty="0" smtClean="0"/>
              <a:t>  Loss of income due to tourism, marina and fishing harbors, and fishery closures </a:t>
            </a:r>
          </a:p>
          <a:p>
            <a:pPr lvl="1">
              <a:buFontTx/>
              <a:buChar char="-"/>
            </a:pPr>
            <a:endParaRPr lang="en-US" sz="800" dirty="0" smtClean="0"/>
          </a:p>
          <a:p>
            <a:pPr lvl="1">
              <a:buFontTx/>
              <a:buChar char="-"/>
            </a:pPr>
            <a:r>
              <a:rPr lang="en-US" sz="800" dirty="0" smtClean="0"/>
              <a:t>  Substitute income:  </a:t>
            </a:r>
            <a:r>
              <a:rPr lang="en-US" sz="800" b="1" dirty="0" smtClean="0"/>
              <a:t>(1)</a:t>
            </a:r>
            <a:r>
              <a:rPr lang="en-US" sz="800" dirty="0" smtClean="0"/>
              <a:t> Primary:  Wages or taxes earned resulting from cleanup activities; </a:t>
            </a:r>
            <a:r>
              <a:rPr lang="en-US" sz="800" b="1" dirty="0" smtClean="0"/>
              <a:t>(2)</a:t>
            </a:r>
            <a:r>
              <a:rPr lang="en-US" sz="800" dirty="0" smtClean="0"/>
              <a:t> Secondary:  Buy products from local suppliers and purchase transportation and other services from local companies</a:t>
            </a:r>
            <a:endParaRPr lang="en-US" sz="800" b="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a:t>
            </a:r>
            <a:r>
              <a:rPr lang="en-US" baseline="0" dirty="0" smtClean="0"/>
              <a:t>lder pipeline pump and compressor stations (1940s. 50s 60s) had operations different than today . . . mostly since the environmental statues and EPA did not exist yet.  Employees often lived on site.  Most of these sites had a burn and/or disposal) pit.  </a:t>
            </a:r>
          </a:p>
          <a:p>
            <a:endParaRPr lang="en-US" baseline="0" dirty="0" smtClean="0"/>
          </a:p>
          <a:p>
            <a:pPr>
              <a:buFont typeface="Arial" pitchFamily="34" charset="0"/>
              <a:buChar char="•"/>
            </a:pPr>
            <a:r>
              <a:rPr lang="en-US" baseline="0" dirty="0" smtClean="0"/>
              <a:t>  Fireproof lubricants of the day were PCB based (20-60% by weight).  Absent any regulations, these spent lubricants (oil change waste) were disposed of in the pits or used for dust control on local unimproved (dirt) roads.  Degreasing solvents were similarly used and indiscriminately disposed of in the pit.</a:t>
            </a:r>
          </a:p>
          <a:p>
            <a:endParaRPr lang="en-US" baseline="0" dirty="0" smtClean="0"/>
          </a:p>
          <a:p>
            <a:pPr>
              <a:buFont typeface="Arial" pitchFamily="34" charset="0"/>
              <a:buChar char="•"/>
            </a:pPr>
            <a:r>
              <a:rPr lang="en-US" baseline="0" dirty="0" smtClean="0"/>
              <a:t>  Metes for measuring flow in this era were Mercury filled manometers.  These were spilled, broken, vandalized, and/or repaired thru the years.  Result was mercury everywhere . . . or dumped into the onsite pit.</a:t>
            </a:r>
          </a:p>
          <a:p>
            <a:pPr>
              <a:buFont typeface="Arial" pitchFamily="34" charset="0"/>
              <a:buChar char="•"/>
            </a:pPr>
            <a:endParaRPr lang="en-US" baseline="0" dirty="0" smtClean="0"/>
          </a:p>
          <a:p>
            <a:pPr>
              <a:buFont typeface="Arial" pitchFamily="34" charset="0"/>
              <a:buChar char="•"/>
            </a:pPr>
            <a:r>
              <a:rPr lang="en-US" baseline="0" dirty="0" smtClean="0"/>
              <a:t>  Cooling towers often develop a biological  growth that clogs filters and valves, and interferes with pumping.  These growths are collectively referred to as “slime”.  Slime was historically most often controlled  with “</a:t>
            </a:r>
            <a:r>
              <a:rPr lang="en-US" baseline="0" dirty="0" err="1" smtClean="0"/>
              <a:t>slimicides</a:t>
            </a:r>
            <a:r>
              <a:rPr lang="en-US" baseline="0" dirty="0" smtClean="0"/>
              <a:t>” which are typically heavy metals such as chrome (</a:t>
            </a:r>
            <a:r>
              <a:rPr lang="en-US" baseline="0" dirty="0" err="1" smtClean="0"/>
              <a:t>hexavalent</a:t>
            </a:r>
            <a:r>
              <a:rPr lang="en-US" baseline="0" dirty="0" smtClean="0"/>
              <a:t>).  Disposal in an onsite pit (historical practice) creates larger problems later.</a:t>
            </a:r>
          </a:p>
          <a:p>
            <a:endParaRPr lang="en-US" dirty="0" smtClean="0"/>
          </a:p>
          <a:p>
            <a:pPr>
              <a:buFont typeface="Arial" pitchFamily="34" charset="0"/>
              <a:buChar char="•"/>
            </a:pPr>
            <a:r>
              <a:rPr lang="en-US" baseline="0" dirty="0" smtClean="0"/>
              <a:t>  Result was soil and/or groundwater contamination.  If these problems exist and the pipeline operator is aware, a PRP cleanup will likely follow.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0" dirty="0" smtClean="0"/>
              <a:t>This category include both physical and biological components </a:t>
            </a:r>
          </a:p>
          <a:p>
            <a:pPr>
              <a:buFont typeface="Arial" pitchFamily="34" charset="0"/>
              <a:buChar char="•"/>
            </a:pPr>
            <a:endParaRPr lang="en-US" b="0" dirty="0" smtClean="0"/>
          </a:p>
          <a:p>
            <a:pPr>
              <a:buFont typeface="Arial" pitchFamily="34" charset="0"/>
              <a:buChar char="•"/>
            </a:pPr>
            <a:r>
              <a:rPr lang="en-US" b="0" dirty="0" smtClean="0"/>
              <a:t>  </a:t>
            </a:r>
            <a:r>
              <a:rPr lang="en-US" b="1" dirty="0" smtClean="0"/>
              <a:t>No. 1</a:t>
            </a:r>
            <a:r>
              <a:rPr lang="en-US" b="0" dirty="0" smtClean="0"/>
              <a:t>:  You’ll recall from earlier modules that the type of oil and the amount spilled and rate of spillage are important factors</a:t>
            </a:r>
          </a:p>
          <a:p>
            <a:pPr>
              <a:buFont typeface="Arial" pitchFamily="34" charset="0"/>
              <a:buChar char="•"/>
            </a:pPr>
            <a:endParaRPr lang="en-US" b="0" dirty="0" smtClean="0"/>
          </a:p>
          <a:p>
            <a:pPr lvl="1">
              <a:buFont typeface="Arial" pitchFamily="34" charset="0"/>
              <a:buChar char="•"/>
            </a:pPr>
            <a:r>
              <a:rPr lang="en-US" b="0" dirty="0" smtClean="0"/>
              <a:t>  L</a:t>
            </a:r>
            <a:r>
              <a:rPr lang="en-US" sz="1200" dirty="0" smtClean="0"/>
              <a:t>ighter oils tend to evaporate and degrade very quickly; heavier oils tend to form thick oil-and-water mixture which clings to rocks and sand</a:t>
            </a:r>
          </a:p>
          <a:p>
            <a:pPr lvl="1">
              <a:buFont typeface="Arial" pitchFamily="34" charset="0"/>
              <a:buChar char="•"/>
            </a:pPr>
            <a:endParaRPr lang="en-US" sz="1200" dirty="0" smtClean="0"/>
          </a:p>
          <a:p>
            <a:pPr lvl="1">
              <a:buFont typeface="Arial" pitchFamily="34" charset="0"/>
              <a:buChar char="•"/>
            </a:pPr>
            <a:r>
              <a:rPr lang="en-US" sz="1200" dirty="0" smtClean="0"/>
              <a:t>  Larger spills will result in far wider contamination and will require a far more extensive cleanup response</a:t>
            </a:r>
          </a:p>
          <a:p>
            <a:pPr lvl="1">
              <a:buFont typeface="Arial" pitchFamily="34" charset="0"/>
              <a:buChar char="•"/>
            </a:pPr>
            <a:endParaRPr lang="en-US" sz="1200" dirty="0" smtClean="0"/>
          </a:p>
          <a:p>
            <a:pPr lvl="1">
              <a:buFont typeface="Arial" pitchFamily="34" charset="0"/>
              <a:buChar char="•"/>
            </a:pPr>
            <a:r>
              <a:rPr lang="en-US" sz="1200" dirty="0" smtClean="0"/>
              <a:t>  Response to a large release of oil may be considerable but may be completed in a couple of weeks; however, the same quantity of oil lost over several months may prompt a major cleanup effort, repeated cleaning of amenity areas, and long-term effects on natural resources and tourism </a:t>
            </a:r>
          </a:p>
          <a:p>
            <a:pPr>
              <a:buFont typeface="Arial" pitchFamily="34" charset="0"/>
              <a:buChar char="•"/>
            </a:pPr>
            <a:endParaRPr lang="en-US" sz="1200" dirty="0" smtClean="0"/>
          </a:p>
          <a:p>
            <a:pPr>
              <a:buFont typeface="Arial" pitchFamily="34" charset="0"/>
              <a:buChar char="•"/>
            </a:pPr>
            <a:r>
              <a:rPr lang="en-US" sz="1200" dirty="0" smtClean="0"/>
              <a:t>  </a:t>
            </a:r>
            <a:r>
              <a:rPr lang="en-US" sz="1200" b="1" dirty="0" smtClean="0"/>
              <a:t>No. 2</a:t>
            </a:r>
            <a:r>
              <a:rPr lang="en-US" sz="1200" dirty="0" smtClean="0"/>
              <a:t>:  P</a:t>
            </a:r>
            <a:r>
              <a:rPr lang="en-US" sz="1200" b="0" dirty="0" smtClean="0"/>
              <a:t>hysical characteristics such as prevailing winds, currents, water depth, distance from shoreline will have considerable bearing on the feasibility of mounting a cleanup</a:t>
            </a:r>
          </a:p>
          <a:p>
            <a:pPr>
              <a:buFont typeface="Arial" pitchFamily="34" charset="0"/>
              <a:buChar char="•"/>
            </a:pPr>
            <a:endParaRPr lang="en-US" sz="1200" b="0" dirty="0" smtClean="0"/>
          </a:p>
          <a:p>
            <a:pPr>
              <a:buFont typeface="Arial" pitchFamily="34" charset="0"/>
              <a:buChar char="•"/>
            </a:pPr>
            <a:r>
              <a:rPr lang="en-US" sz="1200" b="0" dirty="0" smtClean="0"/>
              <a:t>  </a:t>
            </a:r>
            <a:r>
              <a:rPr lang="en-US" sz="1200" b="1" dirty="0" smtClean="0"/>
              <a:t>No. 3</a:t>
            </a:r>
            <a:r>
              <a:rPr lang="en-US" sz="1200" b="0" dirty="0" smtClean="0"/>
              <a:t>:  O</a:t>
            </a:r>
            <a:r>
              <a:rPr lang="en-US" sz="1200" dirty="0" smtClean="0"/>
              <a:t>il tends to stick to sediments and surfaces of cobbles and pebbles; standing or slow-moving water is more likely to incur severe impacts than flowing water</a:t>
            </a:r>
          </a:p>
          <a:p>
            <a:pPr>
              <a:buFont typeface="Arial" pitchFamily="34" charset="0"/>
              <a:buChar char="•"/>
            </a:pPr>
            <a:endParaRPr lang="en-US" sz="1200" dirty="0" smtClean="0"/>
          </a:p>
          <a:p>
            <a:pPr>
              <a:buFont typeface="Arial" pitchFamily="34" charset="0"/>
              <a:buChar char="•"/>
            </a:pPr>
            <a:endParaRPr lang="en-US" sz="1200" dirty="0" smtClean="0"/>
          </a:p>
          <a:p>
            <a:pPr>
              <a:buFont typeface="Arial" pitchFamily="34" charset="0"/>
              <a:buChar char="•"/>
            </a:pPr>
            <a:endParaRPr lang="en-US" sz="1200" dirty="0" smtClean="0"/>
          </a:p>
          <a:p>
            <a:pPr>
              <a:buFont typeface="Arial" pitchFamily="34" charset="0"/>
              <a:buChar char="•"/>
            </a:pPr>
            <a:endParaRPr lang="en-US" sz="1200" dirty="0" smtClean="0"/>
          </a:p>
          <a:p>
            <a:pPr>
              <a:buFont typeface="Arial" pitchFamily="34" charset="0"/>
              <a:buChar char="•"/>
            </a:pPr>
            <a:endParaRPr lang="en-US" dirty="0" smtClean="0"/>
          </a:p>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400" b="1" dirty="0" smtClean="0"/>
              <a:t>No. 1:  </a:t>
            </a:r>
            <a:r>
              <a:rPr lang="en-US" sz="1400" dirty="0" smtClean="0"/>
              <a:t>Animals and plants may be affected by physical properties of spilled oil (e.g., form surface sheens, sludge's, emulsions, soluble fractions of oil) which prevent respiration, photosynthesis, or feeding</a:t>
            </a:r>
          </a:p>
          <a:p>
            <a:pPr>
              <a:buFont typeface="Arial" pitchFamily="34" charset="0"/>
              <a:buChar char="•"/>
            </a:pPr>
            <a:endParaRPr lang="en-US" sz="1400" dirty="0" smtClean="0"/>
          </a:p>
          <a:p>
            <a:pPr lvl="1">
              <a:buFontTx/>
              <a:buChar char="-"/>
            </a:pPr>
            <a:r>
              <a:rPr lang="en-US" sz="1400" dirty="0" smtClean="0"/>
              <a:t>  Asphyxiation of fish and benthic fauna due to </a:t>
            </a:r>
            <a:r>
              <a:rPr lang="en-US" sz="1400" b="1" dirty="0" smtClean="0"/>
              <a:t>coating by oil</a:t>
            </a:r>
            <a:r>
              <a:rPr lang="en-US" sz="1400" dirty="0" smtClean="0"/>
              <a:t>; harm to waterfowl because of </a:t>
            </a:r>
            <a:r>
              <a:rPr lang="en-US" sz="1400" b="1" dirty="0" smtClean="0"/>
              <a:t>loss of buoyancy or loss of insulating capacity of feathers</a:t>
            </a:r>
          </a:p>
          <a:p>
            <a:pPr lvl="1">
              <a:buFontTx/>
              <a:buChar char="-"/>
            </a:pPr>
            <a:endParaRPr lang="en-US" sz="1400" dirty="0" smtClean="0"/>
          </a:p>
          <a:p>
            <a:pPr lvl="1">
              <a:buFontTx/>
              <a:buChar char="-"/>
            </a:pPr>
            <a:r>
              <a:rPr lang="en-US" sz="1400" dirty="0" smtClean="0"/>
              <a:t>  May cause fish kills due to increased biological oxygen demand and/or “closing” the air water interface</a:t>
            </a:r>
            <a:r>
              <a:rPr lang="en-US" sz="1400" baseline="0" dirty="0" smtClean="0"/>
              <a:t> where gas exchange occurs</a:t>
            </a:r>
            <a:endParaRPr lang="en-US" sz="1400" dirty="0" smtClean="0"/>
          </a:p>
          <a:p>
            <a:pPr>
              <a:buFont typeface="Arial" pitchFamily="34" charset="0"/>
              <a:buChar char="•"/>
            </a:pPr>
            <a:endParaRPr lang="en-US" sz="1400" dirty="0" smtClean="0"/>
          </a:p>
          <a:p>
            <a:pPr>
              <a:buFont typeface="Arial" pitchFamily="34" charset="0"/>
              <a:buChar char="•"/>
            </a:pPr>
            <a:endParaRPr lang="en-US" sz="1400" dirty="0" smtClean="0"/>
          </a:p>
          <a:p>
            <a:pPr>
              <a:buFont typeface="Arial" pitchFamily="34" charset="0"/>
              <a:buChar char="•"/>
            </a:pPr>
            <a:r>
              <a:rPr lang="en-US" sz="1400" dirty="0" smtClean="0"/>
              <a:t> </a:t>
            </a:r>
            <a:r>
              <a:rPr lang="en-US" sz="1400" b="1" dirty="0" smtClean="0"/>
              <a:t>No. 2:  </a:t>
            </a:r>
            <a:r>
              <a:rPr lang="en-US" sz="1400" dirty="0" smtClean="0"/>
              <a:t>May be toxic to some animals and plants which other organisms may depend on for food</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sz="1400" dirty="0" smtClean="0"/>
          </a:p>
        </p:txBody>
      </p:sp>
      <p:sp>
        <p:nvSpPr>
          <p:cNvPr id="4" name="Slide Number Placeholder 3"/>
          <p:cNvSpPr>
            <a:spLocks noGrp="1"/>
          </p:cNvSpPr>
          <p:nvPr>
            <p:ph type="sldNum" sz="quarter" idx="10"/>
          </p:nvPr>
        </p:nvSpPr>
        <p:spPr/>
        <p:txBody>
          <a:bodyPr/>
          <a:lstStyle/>
          <a:p>
            <a:fld id="{65523F81-BA90-44B0-8A5A-5F7ECE872647}"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Slide is shown to reinforce</a:t>
            </a:r>
          </a:p>
          <a:p>
            <a:pPr>
              <a:buFont typeface="Arial" pitchFamily="34" charset="0"/>
              <a:buChar char="•"/>
            </a:pPr>
            <a:endParaRPr lang="en-US" dirty="0" smtClean="0"/>
          </a:p>
          <a:p>
            <a:pPr lvl="1">
              <a:buFontTx/>
              <a:buChar char="-"/>
            </a:pPr>
            <a:r>
              <a:rPr lang="en-US" dirty="0" smtClean="0"/>
              <a:t>  There are many pipelines located throughout the U.S.</a:t>
            </a:r>
          </a:p>
          <a:p>
            <a:pPr lvl="1">
              <a:buFontTx/>
              <a:buChar char="-"/>
            </a:pPr>
            <a:endParaRPr lang="en-US" dirty="0" smtClean="0"/>
          </a:p>
          <a:p>
            <a:pPr lvl="1">
              <a:buFontTx/>
              <a:buChar char="-"/>
            </a:pPr>
            <a:r>
              <a:rPr lang="en-US" dirty="0" smtClean="0"/>
              <a:t>  Pipelines are found in all EPA Regions . . . not</a:t>
            </a:r>
            <a:r>
              <a:rPr lang="en-US" baseline="0" dirty="0" smtClean="0"/>
              <a:t> evenly distributed</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6183367"/>
      </p:ext>
    </p:extLst>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Shows course modules . . . </a:t>
            </a:r>
            <a:r>
              <a:rPr lang="en-US" baseline="0" dirty="0" smtClean="0">
                <a:solidFill>
                  <a:srgbClr val="FF0000"/>
                </a:solidFill>
              </a:rPr>
              <a:t>red</a:t>
            </a:r>
            <a:r>
              <a:rPr lang="en-US" baseline="0" dirty="0" smtClean="0"/>
              <a:t> highlight is where we are now </a:t>
            </a:r>
          </a:p>
          <a:p>
            <a:endParaRPr lang="en-US" baseline="0" dirty="0" smtClean="0"/>
          </a:p>
          <a:p>
            <a:pPr>
              <a:buFont typeface="Arial" pitchFamily="34" charset="0"/>
              <a:buChar char="•"/>
            </a:pPr>
            <a:r>
              <a:rPr lang="en-US" baseline="0" dirty="0" smtClean="0"/>
              <a:t>  Break may not occur exactly when shown on this agenda</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130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Other DOT definitions</a:t>
            </a:r>
          </a:p>
          <a:p>
            <a:pPr>
              <a:buFont typeface="Arial" pitchFamily="34" charset="0"/>
              <a:buChar char="•"/>
            </a:pPr>
            <a:endParaRPr lang="en-US" dirty="0" smtClean="0"/>
          </a:p>
          <a:p>
            <a:pPr lvl="1">
              <a:buFontTx/>
              <a:buChar char="-"/>
            </a:pPr>
            <a:r>
              <a:rPr lang="en-US" dirty="0" smtClean="0"/>
              <a:t>  Hazardous Substance--Appendix A to § 172.101 and the quantity in one package equals or exceeds the reportable quantity (RQ). Material      may be in solution or mixture. This definition does not apply to petroleum (lubricants or fuel) products. </a:t>
            </a:r>
            <a:r>
              <a:rPr lang="en-US" dirty="0" smtClean="0">
                <a:solidFill>
                  <a:srgbClr val="92D050"/>
                </a:solidFill>
              </a:rPr>
              <a:t>EPA CERCLA definition</a:t>
            </a:r>
          </a:p>
          <a:p>
            <a:pPr lvl="1">
              <a:buFontTx/>
              <a:buChar char="-"/>
            </a:pPr>
            <a:endParaRPr lang="en-US" dirty="0" smtClean="0">
              <a:solidFill>
                <a:srgbClr val="92D050"/>
              </a:solidFill>
            </a:endParaRPr>
          </a:p>
          <a:p>
            <a:pPr lvl="1">
              <a:buFontTx/>
              <a:buChar char="-"/>
            </a:pPr>
            <a:r>
              <a:rPr lang="en-US" dirty="0" smtClean="0">
                <a:solidFill>
                  <a:srgbClr val="92D050"/>
                </a:solidFill>
              </a:rPr>
              <a:t>  H</a:t>
            </a:r>
            <a:r>
              <a:rPr lang="en-US" dirty="0" smtClean="0"/>
              <a:t>azardous Waste- Any material that is subject to the Hazardous Waste Manifest requirements of the EPA. Refer to 40 CFR Part 262.</a:t>
            </a:r>
          </a:p>
          <a:p>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6597883"/>
      </p:ext>
    </p:extLst>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Primary incident cause—physical</a:t>
            </a:r>
            <a:r>
              <a:rPr lang="en-US" baseline="0" dirty="0" smtClean="0"/>
              <a:t> damage to pipeline by third party, material or weld failure/corrosion, operator error</a:t>
            </a:r>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135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4285400"/>
      </p:ext>
    </p:extLst>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Region 5---look familiar?</a:t>
            </a:r>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Summary</a:t>
            </a:r>
            <a:r>
              <a:rPr lang="en-US" baseline="0" dirty="0" smtClean="0"/>
              <a:t> of the principle failure causes of main liquid transmission pipelines—</a:t>
            </a:r>
          </a:p>
          <a:p>
            <a:r>
              <a:rPr lang="en-US" baseline="0" dirty="0" smtClean="0"/>
              <a:t>2011 stats for trunk line liquids.  Stats vary some from year to year, and for gas transmission.   Stats vary some between gathering, transmission, and distribution…..but trends are well illustrated</a:t>
            </a:r>
          </a:p>
          <a:p>
            <a:endParaRPr lang="en-US" baseline="0" dirty="0" smtClean="0"/>
          </a:p>
          <a:p>
            <a:r>
              <a:rPr lang="en-US" baseline="0" dirty="0" smtClean="0"/>
              <a:t>We will go thru each category briefly on next slides</a:t>
            </a:r>
          </a:p>
          <a:p>
            <a:r>
              <a:rPr lang="en-US" baseline="0" dirty="0" err="1" smtClean="0"/>
              <a:t>Apx</a:t>
            </a:r>
            <a:r>
              <a:rPr lang="en-US" baseline="0" dirty="0" smtClean="0"/>
              <a:t> 1/3 is weld/material failure</a:t>
            </a:r>
          </a:p>
          <a:p>
            <a:r>
              <a:rPr lang="en-US" baseline="0" dirty="0" err="1" smtClean="0"/>
              <a:t>Apx</a:t>
            </a:r>
            <a:r>
              <a:rPr lang="en-US" baseline="0" dirty="0" smtClean="0"/>
              <a:t> ¼ are corrosion</a:t>
            </a:r>
          </a:p>
          <a:p>
            <a:r>
              <a:rPr lang="en-US" baseline="0" dirty="0" err="1" smtClean="0"/>
              <a:t>Apx</a:t>
            </a:r>
            <a:r>
              <a:rPr lang="en-US" baseline="0" dirty="0" smtClean="0"/>
              <a:t> 1/6 are Excavation related</a:t>
            </a:r>
          </a:p>
          <a:p>
            <a:r>
              <a:rPr lang="en-US" baseline="0" dirty="0" smtClean="0"/>
              <a:t>1/10 are bad operation</a:t>
            </a:r>
          </a:p>
          <a:p>
            <a:r>
              <a:rPr lang="en-US" baseline="0" dirty="0" err="1" smtClean="0"/>
              <a:t>Apx</a:t>
            </a:r>
            <a:r>
              <a:rPr lang="en-US" baseline="0" dirty="0" smtClean="0"/>
              <a:t> 1/10  are outside forces</a:t>
            </a:r>
          </a:p>
          <a:p>
            <a:r>
              <a:rPr lang="en-US" baseline="0" dirty="0" err="1" smtClean="0"/>
              <a:t>Apx</a:t>
            </a:r>
            <a:r>
              <a:rPr lang="en-US" baseline="0" dirty="0" smtClean="0"/>
              <a:t> 1/10 are all other causes</a:t>
            </a:r>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139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270554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Typical natural gas drilling rig</a:t>
            </a:r>
          </a:p>
          <a:p>
            <a:pPr>
              <a:buFont typeface="Arial" pitchFamily="34" charset="0"/>
              <a:buChar char="•"/>
            </a:pPr>
            <a:endParaRPr lang="en-US" dirty="0" smtClean="0"/>
          </a:p>
          <a:p>
            <a:pPr>
              <a:buFont typeface="Arial" pitchFamily="34" charset="0"/>
              <a:buChar char="•"/>
            </a:pPr>
            <a:r>
              <a:rPr lang="en-US" dirty="0" smtClean="0"/>
              <a:t>  Natural gas wells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140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3001898"/>
      </p:ext>
    </p:extLst>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major cause</a:t>
            </a:r>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144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56686124"/>
      </p:ext>
    </p:extLst>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83E8E9-3F8B-4DE7-A7CE-5B0C694615BE}"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147</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As mentioned earlier . . .</a:t>
            </a:r>
          </a:p>
          <a:p>
            <a:pPr>
              <a:buFont typeface="Arial" pitchFamily="34" charset="0"/>
              <a:buChar char="•"/>
            </a:pPr>
            <a:endParaRPr lang="en-US" dirty="0" smtClean="0"/>
          </a:p>
          <a:p>
            <a:pPr lvl="1">
              <a:buFontTx/>
              <a:buChar char="-"/>
            </a:pPr>
            <a:r>
              <a:rPr lang="en-US" dirty="0" smtClean="0"/>
              <a:t>  There are many pipelines located throughout the U.S.</a:t>
            </a:r>
          </a:p>
          <a:p>
            <a:pPr lvl="1">
              <a:buFontTx/>
              <a:buChar char="-"/>
            </a:pPr>
            <a:endParaRPr lang="en-US" dirty="0" smtClean="0"/>
          </a:p>
          <a:p>
            <a:pPr lvl="1">
              <a:buFontTx/>
              <a:buChar char="-"/>
            </a:pPr>
            <a:r>
              <a:rPr lang="en-US" dirty="0" smtClean="0"/>
              <a:t>  Pipelines are found in all EPA Regions . . . not</a:t>
            </a:r>
            <a:r>
              <a:rPr lang="en-US" baseline="0" dirty="0" smtClean="0"/>
              <a:t> evenly distributed</a:t>
            </a:r>
            <a:endParaRPr lang="en-US" dirty="0" smtClean="0"/>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As with EPA, you can anticipate a national approach to incident management (NIMS) </a:t>
            </a:r>
          </a:p>
          <a:p>
            <a:pPr>
              <a:buFont typeface="Arial" pitchFamily="34" charset="0"/>
              <a:buChar char="•"/>
            </a:pPr>
            <a:endParaRPr lang="en-US" dirty="0" smtClean="0"/>
          </a:p>
          <a:p>
            <a:pPr lvl="1">
              <a:buFont typeface="Arial" pitchFamily="34" charset="0"/>
              <a:buChar char="•"/>
            </a:pPr>
            <a:r>
              <a:rPr lang="en-US" dirty="0" smtClean="0"/>
              <a:t>  Flexibility:  system components can be utilized to develop plans, processes, procedures, agreements, and roles for all types of incidents; it is applicable to any incident regardless of cause, size, location, or complexity</a:t>
            </a:r>
          </a:p>
          <a:p>
            <a:pPr>
              <a:buFont typeface="Arial" pitchFamily="34" charset="0"/>
              <a:buChar char="•"/>
            </a:pPr>
            <a:endParaRPr lang="en-US" dirty="0" smtClean="0"/>
          </a:p>
          <a:p>
            <a:pPr lvl="1">
              <a:buFont typeface="Arial" pitchFamily="34" charset="0"/>
              <a:buChar char="•"/>
            </a:pPr>
            <a:r>
              <a:rPr lang="en-US" dirty="0" smtClean="0"/>
              <a:t>  Standardization:  provides an organized set of standardized operational structures, which is critical in allowing disparate organizations and agencies to work together in a predictable, coordinated manner</a:t>
            </a:r>
          </a:p>
          <a:p>
            <a:pPr>
              <a:buFont typeface="Arial" pitchFamily="34" charset="0"/>
              <a:buChar char="•"/>
            </a:pPr>
            <a:endParaRPr lang="en-US" dirty="0" smtClean="0"/>
          </a:p>
          <a:p>
            <a:pPr>
              <a:buFont typeface="Arial" pitchFamily="34" charset="0"/>
              <a:buChar char="•"/>
            </a:pPr>
            <a:r>
              <a:rPr lang="en-US" dirty="0" smtClean="0"/>
              <a:t>  ICS is an </a:t>
            </a:r>
            <a:r>
              <a:rPr lang="en-US" dirty="0" err="1" smtClean="0"/>
              <a:t>organzed</a:t>
            </a:r>
            <a:r>
              <a:rPr lang="en-US" dirty="0" smtClean="0"/>
              <a:t> systems of roles, responsibilities, and procedures for the command and control of incidents</a:t>
            </a:r>
          </a:p>
          <a:p>
            <a:pPr>
              <a:buFont typeface="Arial" pitchFamily="34" charset="0"/>
              <a:buChar char="•"/>
            </a:pPr>
            <a:endParaRPr lang="en-US" dirty="0" smtClean="0"/>
          </a:p>
          <a:p>
            <a:pPr>
              <a:buFont typeface="Arial" pitchFamily="34" charset="0"/>
              <a:buChar char="•"/>
            </a:pPr>
            <a:r>
              <a:rPr lang="en-US" dirty="0" smtClean="0"/>
              <a:t>  Reactive phase v. emergency response phase; proactive phase v. cleanup phase</a:t>
            </a:r>
            <a:endParaRPr lang="en-US" dirty="0"/>
          </a:p>
        </p:txBody>
      </p:sp>
      <p:sp>
        <p:nvSpPr>
          <p:cNvPr id="4" name="Slide Number Placeholder 3"/>
          <p:cNvSpPr>
            <a:spLocks noGrp="1"/>
          </p:cNvSpPr>
          <p:nvPr>
            <p:ph type="sldNum" sz="quarter" idx="10"/>
          </p:nvPr>
        </p:nvSpPr>
        <p:spPr/>
        <p:txBody>
          <a:bodyPr/>
          <a:lstStyle/>
          <a:p>
            <a:fld id="{1AC75FE3-6BF6-4FEB-BC66-7A77F3E73080}"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Note potential presence of non-standard positions such as legal officer and business interruption section chief</a:t>
            </a:r>
          </a:p>
          <a:p>
            <a:pPr>
              <a:buFont typeface="Arial" pitchFamily="34" charset="0"/>
              <a:buChar char="•"/>
            </a:pPr>
            <a:endParaRPr lang="en-US" dirty="0" smtClean="0"/>
          </a:p>
          <a:p>
            <a:pPr>
              <a:buFont typeface="Arial" pitchFamily="34" charset="0"/>
              <a:buChar char="•"/>
            </a:pPr>
            <a:r>
              <a:rPr lang="en-US" dirty="0" smtClean="0"/>
              <a:t>  Legal officer:  advice and direction on matters such as claims, legal requirements relating to emergency response, investigations, major procurement contracts, insurance coverage, and review of information releases to media, government agencies, public</a:t>
            </a:r>
          </a:p>
          <a:p>
            <a:pPr>
              <a:buFont typeface="Arial" pitchFamily="34" charset="0"/>
              <a:buChar char="•"/>
            </a:pPr>
            <a:endParaRPr lang="en-US" dirty="0" smtClean="0"/>
          </a:p>
          <a:p>
            <a:pPr>
              <a:buFont typeface="Arial" pitchFamily="34" charset="0"/>
              <a:buChar char="•"/>
            </a:pPr>
            <a:r>
              <a:rPr lang="en-US" dirty="0" smtClean="0"/>
              <a:t>  Business interruption section chief:  identify, contact, and consult with all internal and external groups whose business is impacted by the incident; determine staffing needs for impacted business while continuing to manage daily operations; address and communicate agreements for prior commitments or contracts that are related to the impacted business</a:t>
            </a:r>
          </a:p>
          <a:p>
            <a:pPr>
              <a:buFont typeface="Arial" pitchFamily="34" charset="0"/>
              <a:buChar char="•"/>
            </a:pPr>
            <a:endParaRPr lang="en-US" dirty="0" smtClean="0"/>
          </a:p>
          <a:p>
            <a:pPr>
              <a:buFont typeface="Arial" pitchFamily="34" charset="0"/>
              <a:buChar char="•"/>
            </a:pPr>
            <a:r>
              <a:rPr lang="en-US" dirty="0" smtClean="0"/>
              <a:t>  Branches, Divisions/Groups, Single Resource/Strike Teams/Task Forces created on an as needed basis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Some of the factors to consider when developing the Incident Action Plan may sound familiar to you, while others may not:</a:t>
            </a:r>
          </a:p>
          <a:p>
            <a:pPr>
              <a:buFont typeface="Arial" pitchFamily="34" charset="0"/>
              <a:buChar char="•"/>
            </a:pPr>
            <a:endParaRPr lang="en-US" dirty="0" smtClean="0"/>
          </a:p>
          <a:p>
            <a:pPr lvl="1"/>
            <a:r>
              <a:rPr lang="en-US" b="1" i="1" dirty="0" smtClean="0"/>
              <a:t>-  Size and type of pipeline:   </a:t>
            </a:r>
            <a:r>
              <a:rPr lang="en-US" dirty="0" smtClean="0"/>
              <a:t>what type is involved – gathering, transmission, or distribution pipeline?  What is its diameter?  What is its operating pressure?</a:t>
            </a:r>
          </a:p>
          <a:p>
            <a:pPr lvl="1"/>
            <a:endParaRPr lang="en-US" dirty="0" smtClean="0"/>
          </a:p>
          <a:p>
            <a:pPr lvl="1">
              <a:buFontTx/>
              <a:buChar char="-"/>
            </a:pPr>
            <a:r>
              <a:rPr lang="en-US" b="1" i="1" dirty="0" smtClean="0"/>
              <a:t>  Product(s) involved:   </a:t>
            </a:r>
            <a:r>
              <a:rPr lang="en-US" dirty="0" smtClean="0"/>
              <a:t>what products are being transported by the pipeline – crude oil, natural gas, refined liquid petroleum products?  If a refined petroleum products pipeline is involved, can other products become involved?</a:t>
            </a:r>
          </a:p>
          <a:p>
            <a:pPr lvl="1">
              <a:buFontTx/>
              <a:buChar char="-"/>
            </a:pPr>
            <a:endParaRPr lang="en-US" dirty="0" smtClean="0"/>
          </a:p>
          <a:p>
            <a:pPr marL="461909" lvl="1" defTabSz="923818">
              <a:buFontTx/>
              <a:buChar char="-"/>
              <a:defRPr/>
            </a:pPr>
            <a:r>
              <a:rPr lang="en-US" b="1" i="1" dirty="0" smtClean="0"/>
              <a:t>  Nature of the incident:  </a:t>
            </a:r>
            <a:r>
              <a:rPr lang="en-US" dirty="0" smtClean="0"/>
              <a:t> flammable liquid or gas leak with no fire?  Flammable liquid or gas leak with fire?  Toxic vapor cloud release?</a:t>
            </a:r>
          </a:p>
          <a:p>
            <a:pPr marL="461909" lvl="1" defTabSz="923818">
              <a:buFontTx/>
              <a:buChar char="-"/>
              <a:defRPr/>
            </a:pPr>
            <a:endParaRPr lang="en-US" dirty="0" smtClean="0"/>
          </a:p>
          <a:p>
            <a:pPr marL="461909" lvl="1" defTabSz="923818">
              <a:buFontTx/>
              <a:buChar char="-"/>
              <a:defRPr/>
            </a:pPr>
            <a:r>
              <a:rPr lang="en-US" dirty="0" smtClean="0"/>
              <a:t>  </a:t>
            </a:r>
            <a:r>
              <a:rPr lang="en-US" b="1" i="1" dirty="0" smtClean="0"/>
              <a:t>Exposures:  </a:t>
            </a:r>
            <a:r>
              <a:rPr lang="en-US" dirty="0" smtClean="0"/>
              <a:t>what types of exposures are in proximity to the incident?  Is the problem in an urban, suburban, or rural area?</a:t>
            </a:r>
          </a:p>
          <a:p>
            <a:pPr marL="461909" lvl="1" defTabSz="923818">
              <a:buFontTx/>
              <a:buChar char="-"/>
              <a:defRPr/>
            </a:pPr>
            <a:endParaRPr lang="en-US" dirty="0"/>
          </a:p>
        </p:txBody>
      </p:sp>
      <p:sp>
        <p:nvSpPr>
          <p:cNvPr id="4" name="Slide Number Placeholder 3"/>
          <p:cNvSpPr>
            <a:spLocks noGrp="1"/>
          </p:cNvSpPr>
          <p:nvPr>
            <p:ph type="sldNum" sz="quarter" idx="10"/>
          </p:nvPr>
        </p:nvSpPr>
        <p:spPr/>
        <p:txBody>
          <a:bodyPr/>
          <a:lstStyle/>
          <a:p>
            <a:fld id="{1AC75FE3-6BF6-4FEB-BC66-7A77F3E73080}"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smtClean="0"/>
          </a:p>
          <a:p>
            <a:pPr lvl="1"/>
            <a:r>
              <a:rPr lang="en-US" b="1" i="1" dirty="0" smtClean="0"/>
              <a:t>-  Environmental conditions:  </a:t>
            </a:r>
            <a:r>
              <a:rPr lang="en-US" dirty="0" smtClean="0"/>
              <a:t>how ill current and future weather conditions affect the incident?  For example, liquid releases into waterways must consider temperature, wind, and wave direction, velocity, and tides</a:t>
            </a:r>
          </a:p>
          <a:p>
            <a:pPr lvl="1"/>
            <a:endParaRPr lang="en-US" dirty="0" smtClean="0"/>
          </a:p>
          <a:p>
            <a:pPr lvl="1">
              <a:buFontTx/>
              <a:buChar char="-"/>
            </a:pPr>
            <a:r>
              <a:rPr lang="en-US" b="1" i="1" dirty="0" smtClean="0"/>
              <a:t>Safety considerations:  </a:t>
            </a:r>
            <a:r>
              <a:rPr lang="en-US" dirty="0" smtClean="0"/>
              <a:t>are there any unique safety hazards or considerations associated with the incident?</a:t>
            </a:r>
          </a:p>
          <a:p>
            <a:pPr lvl="1">
              <a:buFontTx/>
              <a:buChar char="-"/>
            </a:pPr>
            <a:endParaRPr lang="en-US" b="1" i="1" dirty="0" smtClean="0"/>
          </a:p>
          <a:p>
            <a:pPr lvl="1">
              <a:buFontTx/>
              <a:buChar char="-"/>
            </a:pPr>
            <a:r>
              <a:rPr lang="en-US" b="1" i="1" dirty="0" smtClean="0"/>
              <a:t> Isolation of the pipeline</a:t>
            </a:r>
            <a:r>
              <a:rPr lang="en-US" dirty="0" smtClean="0"/>
              <a:t>.  Can the pipeline be isolated?  What is the distance between pipeline isolation points?  Will the pipeline contents backflow to the breach point?  If so, how much product can be expected and for what duration of time will the backflow continue?</a:t>
            </a:r>
          </a:p>
          <a:p>
            <a:pPr lvl="1"/>
            <a:endParaRPr lang="en-US" dirty="0" smtClean="0"/>
          </a:p>
          <a:p>
            <a:pPr lvl="1"/>
            <a:r>
              <a:rPr lang="en-US" b="1" i="1" dirty="0" smtClean="0"/>
              <a:t>Incident potential</a:t>
            </a:r>
            <a:r>
              <a:rPr lang="en-US" dirty="0" smtClean="0"/>
              <a:t>.  Can the incident escalate into a more serious event?  Influencing factors may include weather, damage to surrounding pipeline facilities and operations, release of additional product, and the potential for ignition of flammable vapors or gases.  </a:t>
            </a:r>
          </a:p>
          <a:p>
            <a:pPr lvl="1"/>
            <a:endParaRPr lang="en-US" dirty="0" smtClean="0"/>
          </a:p>
          <a:p>
            <a:pPr lvl="1"/>
            <a:r>
              <a:rPr lang="en-US" b="1" i="1" dirty="0" smtClean="0"/>
              <a:t>Infrastructure impacts</a:t>
            </a:r>
            <a:r>
              <a:rPr lang="en-US" dirty="0" smtClean="0"/>
              <a:t>.  What are the upstream and downstream impacts of the incident?  Are any special occupancies or infrastructures impacted by the incident?</a:t>
            </a:r>
          </a:p>
          <a:p>
            <a:pPr lvl="1"/>
            <a:endParaRPr lang="en-US" dirty="0" smtClean="0"/>
          </a:p>
          <a:p>
            <a:pPr>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75FE3-6BF6-4FEB-BC66-7A77F3E73080}" type="slidenum">
              <a:rPr lang="en-US" smtClean="0"/>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75FE3-6BF6-4FEB-BC66-7A77F3E73080}"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1F3511A-94D9-45D2-92D6-E7779EAD9400}"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p>
          <a:p>
            <a:pPr>
              <a:buFontTx/>
              <a:buNone/>
            </a:pPr>
            <a:endParaRPr lang="en-US" dirty="0" smtClean="0"/>
          </a:p>
        </p:txBody>
      </p:sp>
      <p:sp>
        <p:nvSpPr>
          <p:cNvPr id="4" name="Slide Number Placeholder 3"/>
          <p:cNvSpPr>
            <a:spLocks noGrp="1"/>
          </p:cNvSpPr>
          <p:nvPr>
            <p:ph type="sldNum" sz="quarter" idx="10"/>
          </p:nvPr>
        </p:nvSpPr>
        <p:spPr/>
        <p:txBody>
          <a:bodyPr/>
          <a:lstStyle/>
          <a:p>
            <a:fld id="{15FACDDA-6769-48F6-B471-A17C2199167D}"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15FACDDA-6769-48F6-B471-A17C2199167D}"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 most important type of natural gas storage is in underground reservoirs, consisting of depleted gas reservoirs and salt cavern reservoirs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400" dirty="0"/>
              <a:t>  Process of determining appropriate endpoints range from a relatively simple one to one that is difficult and complex and involves several rounds of </a:t>
            </a:r>
            <a:r>
              <a:rPr lang="en-US" sz="1400" dirty="0" smtClean="0"/>
              <a:t>negotiation</a:t>
            </a:r>
            <a:endParaRPr lang="en-US" sz="1400" dirty="0"/>
          </a:p>
          <a:p>
            <a:pPr>
              <a:buFont typeface="Arial" pitchFamily="34" charset="0"/>
              <a:buChar char="•"/>
            </a:pPr>
            <a:endParaRPr lang="en-US" sz="1400" dirty="0"/>
          </a:p>
          <a:p>
            <a:pPr>
              <a:buFont typeface="Arial" pitchFamily="34" charset="0"/>
              <a:buChar char="•"/>
            </a:pPr>
            <a:r>
              <a:rPr lang="en-US" sz="1400" dirty="0"/>
              <a:t>  Often requires a compromise due to the wide range of factors that come into play and the varied interests of national, state, regional, local, and tribal government agencies, political groups, the media, and the local population that live in the affected area</a:t>
            </a:r>
          </a:p>
        </p:txBody>
      </p:sp>
      <p:sp>
        <p:nvSpPr>
          <p:cNvPr id="4" name="Slide Number Placeholder 3"/>
          <p:cNvSpPr>
            <a:spLocks noGrp="1"/>
          </p:cNvSpPr>
          <p:nvPr>
            <p:ph type="sldNum" sz="quarter" idx="10"/>
          </p:nvPr>
        </p:nvSpPr>
        <p:spPr/>
        <p:txBody>
          <a:bodyPr/>
          <a:lstStyle/>
          <a:p>
            <a:fld id="{15FACDDA-6769-48F6-B471-A17C2199167D}"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sz="1400" dirty="0"/>
              <a:t>Decision to bring cleanup operations to a close depends on a wide range of different considerations and often there are conflicting concerns to be resolved and overcome</a:t>
            </a:r>
          </a:p>
          <a:p>
            <a:pPr>
              <a:buFont typeface="Arial" pitchFamily="34" charset="0"/>
              <a:buChar char="•"/>
            </a:pPr>
            <a:endParaRPr lang="en-US" sz="1400" dirty="0"/>
          </a:p>
          <a:p>
            <a:pPr>
              <a:buFont typeface="Arial" pitchFamily="34" charset="0"/>
              <a:buChar char="•"/>
            </a:pPr>
            <a:r>
              <a:rPr lang="en-US" sz="1400" dirty="0"/>
              <a:t>  The most frequently encountered conflict likely arises from a demand to remove every last drop of </a:t>
            </a:r>
            <a:r>
              <a:rPr lang="en-US" sz="1400" dirty="0" smtClean="0"/>
              <a:t>constituent or compound</a:t>
            </a:r>
          </a:p>
        </p:txBody>
      </p:sp>
      <p:sp>
        <p:nvSpPr>
          <p:cNvPr id="4" name="Slide Number Placeholder 3"/>
          <p:cNvSpPr>
            <a:spLocks noGrp="1"/>
          </p:cNvSpPr>
          <p:nvPr>
            <p:ph type="sldNum" sz="quarter" idx="10"/>
          </p:nvPr>
        </p:nvSpPr>
        <p:spPr/>
        <p:txBody>
          <a:bodyPr/>
          <a:lstStyle/>
          <a:p>
            <a:fld id="{15FACDDA-6769-48F6-B471-A17C2199167D}" type="slidenum">
              <a:rPr lang="en-US" smtClean="0"/>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sz="1400" b="1" dirty="0">
                <a:latin typeface="Arial" pitchFamily="34" charset="0"/>
                <a:cs typeface="Arial" pitchFamily="34" charset="0"/>
              </a:rPr>
              <a:t>No. 1:  </a:t>
            </a:r>
            <a:r>
              <a:rPr lang="en-US" sz="1400" dirty="0">
                <a:latin typeface="Arial" pitchFamily="34" charset="0"/>
                <a:cs typeface="Arial" pitchFamily="34" charset="0"/>
              </a:rPr>
              <a:t>Is it practicable at what cost (cost balancing)</a:t>
            </a:r>
          </a:p>
          <a:p>
            <a:pPr>
              <a:buFont typeface="Arial" pitchFamily="34" charset="0"/>
              <a:buChar char="•"/>
            </a:pPr>
            <a:endParaRPr lang="en-US" sz="1400" dirty="0">
              <a:latin typeface="Arial" pitchFamily="34" charset="0"/>
              <a:cs typeface="Arial" pitchFamily="34" charset="0"/>
            </a:endParaRPr>
          </a:p>
          <a:p>
            <a:pPr>
              <a:buFont typeface="Arial" pitchFamily="34" charset="0"/>
              <a:buChar char="•"/>
            </a:pPr>
            <a:r>
              <a:rPr lang="en-US" sz="1400" dirty="0">
                <a:latin typeface="Arial" pitchFamily="34" charset="0"/>
                <a:cs typeface="Arial" pitchFamily="34" charset="0"/>
              </a:rPr>
              <a:t>  </a:t>
            </a:r>
            <a:r>
              <a:rPr lang="en-US" sz="1400" b="1" dirty="0">
                <a:latin typeface="Arial" pitchFamily="34" charset="0"/>
                <a:cs typeface="Arial" pitchFamily="34" charset="0"/>
              </a:rPr>
              <a:t>No. 2:  </a:t>
            </a:r>
            <a:r>
              <a:rPr lang="en-US" sz="1400" dirty="0">
                <a:latin typeface="Arial" pitchFamily="34" charset="0"/>
                <a:cs typeface="Arial" pitchFamily="34" charset="0"/>
              </a:rPr>
              <a:t>Question is more than a technical or logistical issue:  potentially has profound social and political dimensions</a:t>
            </a:r>
          </a:p>
          <a:p>
            <a:pPr>
              <a:buFont typeface="Arial" pitchFamily="34" charset="0"/>
              <a:buChar char="•"/>
            </a:pPr>
            <a:endParaRPr lang="en-US" sz="1400" dirty="0">
              <a:latin typeface="Arial" pitchFamily="34" charset="0"/>
              <a:cs typeface="Arial" pitchFamily="34" charset="0"/>
            </a:endParaRPr>
          </a:p>
          <a:p>
            <a:pPr lvl="1">
              <a:buFontTx/>
              <a:buNone/>
            </a:pPr>
            <a:r>
              <a:rPr lang="en-US" sz="1400" dirty="0">
                <a:latin typeface="Arial" pitchFamily="34" charset="0"/>
                <a:cs typeface="Arial" pitchFamily="34" charset="0"/>
              </a:rPr>
              <a:t>-  Perceptions of risk can vary depending on whether risk is:</a:t>
            </a:r>
          </a:p>
          <a:p>
            <a:pPr>
              <a:buFont typeface="Arial" pitchFamily="34" charset="0"/>
              <a:buChar char="•"/>
            </a:pPr>
            <a:endParaRPr lang="en-US" sz="1400" dirty="0">
              <a:latin typeface="Arial" pitchFamily="34" charset="0"/>
              <a:cs typeface="Arial" pitchFamily="34" charset="0"/>
            </a:endParaRPr>
          </a:p>
          <a:p>
            <a:pPr lvl="2">
              <a:buFontTx/>
              <a:buChar char="-"/>
            </a:pPr>
            <a:r>
              <a:rPr lang="en-US" sz="1400" dirty="0">
                <a:latin typeface="Arial" pitchFamily="34" charset="0"/>
                <a:cs typeface="Arial" pitchFamily="34" charset="0"/>
              </a:rPr>
              <a:t>  Familiar v. unfamiliar</a:t>
            </a:r>
          </a:p>
          <a:p>
            <a:pPr lvl="2">
              <a:buFontTx/>
              <a:buChar char="-"/>
            </a:pPr>
            <a:endParaRPr lang="en-US" sz="1400" dirty="0">
              <a:latin typeface="Arial" pitchFamily="34" charset="0"/>
              <a:cs typeface="Arial" pitchFamily="34" charset="0"/>
            </a:endParaRPr>
          </a:p>
          <a:p>
            <a:pPr lvl="2">
              <a:buFontTx/>
              <a:buChar char="-"/>
            </a:pPr>
            <a:r>
              <a:rPr lang="en-US" sz="1400" dirty="0">
                <a:latin typeface="Arial" pitchFamily="34" charset="0"/>
                <a:cs typeface="Arial" pitchFamily="34" charset="0"/>
              </a:rPr>
              <a:t>  Visibility of threat</a:t>
            </a:r>
          </a:p>
          <a:p>
            <a:pPr lvl="2">
              <a:buFontTx/>
              <a:buChar char="-"/>
            </a:pPr>
            <a:endParaRPr lang="en-US" sz="1400" dirty="0">
              <a:latin typeface="Arial" pitchFamily="34" charset="0"/>
              <a:cs typeface="Arial" pitchFamily="34" charset="0"/>
            </a:endParaRPr>
          </a:p>
          <a:p>
            <a:pPr lvl="2">
              <a:buFontTx/>
              <a:buChar char="-"/>
            </a:pPr>
            <a:r>
              <a:rPr lang="en-US" sz="1400" dirty="0">
                <a:latin typeface="Arial" pitchFamily="34" charset="0"/>
                <a:cs typeface="Arial" pitchFamily="34" charset="0"/>
              </a:rPr>
              <a:t>  Catastrophic v. non-catastrophic</a:t>
            </a:r>
          </a:p>
          <a:p>
            <a:pPr lvl="2">
              <a:buFontTx/>
              <a:buChar char="-"/>
            </a:pPr>
            <a:endParaRPr lang="en-US" sz="1400" dirty="0">
              <a:latin typeface="Arial" pitchFamily="34" charset="0"/>
              <a:cs typeface="Arial" pitchFamily="34" charset="0"/>
            </a:endParaRPr>
          </a:p>
          <a:p>
            <a:pPr lvl="2">
              <a:buFontTx/>
              <a:buChar char="-"/>
            </a:pPr>
            <a:r>
              <a:rPr lang="en-US" sz="1400" dirty="0">
                <a:latin typeface="Arial" pitchFamily="34" charset="0"/>
                <a:cs typeface="Arial" pitchFamily="34" charset="0"/>
              </a:rPr>
              <a:t>  Character of affected resource</a:t>
            </a:r>
          </a:p>
          <a:p>
            <a:pPr lvl="2">
              <a:buFontTx/>
              <a:buChar char="-"/>
            </a:pPr>
            <a:endParaRPr lang="en-US" sz="1400" dirty="0">
              <a:latin typeface="Arial" pitchFamily="34" charset="0"/>
              <a:cs typeface="Arial" pitchFamily="34" charset="0"/>
            </a:endParaRPr>
          </a:p>
          <a:p>
            <a:pPr lvl="2">
              <a:buFontTx/>
              <a:buChar char="-"/>
            </a:pPr>
            <a:r>
              <a:rPr lang="en-US" sz="1400" dirty="0">
                <a:latin typeface="Arial" pitchFamily="34" charset="0"/>
                <a:cs typeface="Arial" pitchFamily="34" charset="0"/>
              </a:rPr>
              <a:t>  Equal v. unequal affects</a:t>
            </a:r>
          </a:p>
          <a:p>
            <a:pPr lvl="1">
              <a:buFontTx/>
              <a:buChar char="-"/>
            </a:pPr>
            <a:endParaRPr lang="en-US" sz="1400" dirty="0">
              <a:latin typeface="Arial" pitchFamily="34" charset="0"/>
              <a:cs typeface="Arial" pitchFamily="34" charset="0"/>
            </a:endParaRPr>
          </a:p>
          <a:p>
            <a:pPr lvl="1">
              <a:buFontTx/>
              <a:buChar char="-"/>
            </a:pPr>
            <a:endParaRPr lang="en-US" sz="1400" dirty="0">
              <a:latin typeface="Arial" pitchFamily="34" charset="0"/>
              <a:cs typeface="Arial" pitchFamily="34" charset="0"/>
            </a:endParaRPr>
          </a:p>
          <a:p>
            <a:pPr>
              <a:buFont typeface="Arial" pitchFamily="34" charset="0"/>
              <a:buChar cha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D7340D8B-F078-40DF-AF69-74093D536D4E}" type="slidenum">
              <a:rPr lang="en-US" smtClean="0"/>
              <a:pPr>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pPr>
              <a:defRPr/>
            </a:pPr>
            <a:fld id="{D7340D8B-F078-40DF-AF69-74093D536D4E}" type="slidenum">
              <a:rPr lang="en-US" smtClean="0"/>
              <a:pPr>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Offensive mode:  Aggressive leak, spill, and fire control tactics designed to quickly control or mitigate the emergency </a:t>
            </a:r>
          </a:p>
          <a:p>
            <a:pPr>
              <a:buFont typeface="Arial" pitchFamily="34" charset="0"/>
              <a:buChar char="•"/>
            </a:pPr>
            <a:endParaRPr lang="en-US" dirty="0" smtClean="0"/>
          </a:p>
          <a:p>
            <a:pPr>
              <a:buFont typeface="Arial" pitchFamily="34" charset="0"/>
              <a:buChar char="•"/>
            </a:pPr>
            <a:r>
              <a:rPr lang="en-US" dirty="0" smtClean="0"/>
              <a:t>  Defensive mode:  Less aggressive spill and fire control tactics where certain areas may be “conceded” to the emergency, with response efforts directed towards limiting  the overall size or spread of the incident</a:t>
            </a:r>
          </a:p>
          <a:p>
            <a:pPr>
              <a:buFont typeface="Arial" pitchFamily="34" charset="0"/>
              <a:buChar char="•"/>
            </a:pPr>
            <a:endParaRPr lang="en-US" dirty="0" smtClean="0"/>
          </a:p>
          <a:p>
            <a:pPr lvl="1">
              <a:buFont typeface="Arial" pitchFamily="34" charset="0"/>
              <a:buChar char="•"/>
            </a:pPr>
            <a:r>
              <a:rPr lang="en-US" dirty="0" smtClean="0"/>
              <a:t>  Examples include isolating a pipeline by closing remote valves, shutting down pumps, constructing dikes, and exposure protection</a:t>
            </a:r>
          </a:p>
          <a:p>
            <a:pPr>
              <a:buFont typeface="Arial" pitchFamily="34" charset="0"/>
              <a:buChar char="•"/>
            </a:pPr>
            <a:endParaRPr lang="en-US" dirty="0" smtClean="0"/>
          </a:p>
          <a:p>
            <a:pPr defTabSz="923818">
              <a:buFont typeface="Arial" pitchFamily="34" charset="0"/>
              <a:buChar char="•"/>
              <a:defRPr/>
            </a:pPr>
            <a:r>
              <a:rPr lang="en-US" b="1" dirty="0" smtClean="0"/>
              <a:t>  </a:t>
            </a:r>
            <a:r>
              <a:rPr lang="en-US" dirty="0" smtClean="0"/>
              <a:t>Non-intervention mode:  2008 natural gas transmission pipeline explosion due to corrosion.</a:t>
            </a:r>
          </a:p>
          <a:p>
            <a:pPr>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1AC75FE3-6BF6-4FEB-BC66-7A77F3E73080}"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Recall </a:t>
            </a:r>
            <a:r>
              <a:rPr lang="en-US" smtClean="0"/>
              <a:t>“batching”</a:t>
            </a:r>
            <a:endParaRPr lang="en-US" dirty="0"/>
          </a:p>
        </p:txBody>
      </p:sp>
      <p:sp>
        <p:nvSpPr>
          <p:cNvPr id="4" name="Slide Number Placeholder 3"/>
          <p:cNvSpPr>
            <a:spLocks noGrp="1"/>
          </p:cNvSpPr>
          <p:nvPr>
            <p:ph type="sldNum" sz="quarter" idx="10"/>
          </p:nvPr>
        </p:nvSpPr>
        <p:spPr/>
        <p:txBody>
          <a:bodyPr/>
          <a:lstStyle/>
          <a:p>
            <a:fld id="{1AC75FE3-6BF6-4FEB-BC66-7A77F3E73080}"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168</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Purpose of this module is to review a variety of oil spill techniques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 statement somewhere noting emphasis on surface water v. soil and groundwater</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Soil cleanup</a:t>
            </a:r>
            <a:r>
              <a:rPr lang="en-US" sz="1200" b="1" baseline="0" dirty="0" smtClean="0"/>
              <a:t> of oil must endanger surface water</a:t>
            </a:r>
            <a:r>
              <a:rPr lang="en-US" baseline="0" dirty="0" smtClean="0"/>
              <a:t>…….else you have no authority</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Statement regarding emphasis given </a:t>
            </a:r>
            <a:r>
              <a:rPr lang="en-US" smtClean="0"/>
              <a:t>surface water</a:t>
            </a:r>
            <a:endParaRPr lang="en-US"/>
          </a:p>
        </p:txBody>
      </p:sp>
      <p:sp>
        <p:nvSpPr>
          <p:cNvPr id="4" name="Slide Number Placeholder 3"/>
          <p:cNvSpPr>
            <a:spLocks noGrp="1"/>
          </p:cNvSpPr>
          <p:nvPr>
            <p:ph type="sldNum" sz="quarter" idx="10"/>
          </p:nvPr>
        </p:nvSpPr>
        <p:spPr/>
        <p:txBody>
          <a:bodyPr/>
          <a:lstStyle/>
          <a:p>
            <a:fld id="{321EFC84-A68B-44CF-84C8-3FFCC1E73C6E}" type="slidenum">
              <a:rPr lang="en-US" smtClean="0"/>
              <a:pPr/>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Need image(?)</a:t>
            </a:r>
          </a:p>
          <a:p>
            <a:pPr>
              <a:buFont typeface="Arial" pitchFamily="34" charset="0"/>
              <a:buChar char="•"/>
            </a:pPr>
            <a:endParaRPr lang="en-US" dirty="0" smtClean="0"/>
          </a:p>
          <a:p>
            <a:pPr>
              <a:buFont typeface="Arial" pitchFamily="34" charset="0"/>
              <a:buChar char="•"/>
            </a:pPr>
            <a:r>
              <a:rPr lang="en-US" dirty="0" smtClean="0"/>
              <a:t>  Basically a “no action” alternative that allows for oil to be removed and degraded by natural means such as</a:t>
            </a:r>
          </a:p>
          <a:p>
            <a:pPr>
              <a:buFont typeface="Arial" pitchFamily="34" charset="0"/>
              <a:buChar char="•"/>
            </a:pPr>
            <a:endParaRPr lang="en-US" dirty="0" smtClean="0"/>
          </a:p>
          <a:p>
            <a:pPr lvl="1">
              <a:buFontTx/>
              <a:buChar char="-"/>
            </a:pPr>
            <a:r>
              <a:rPr lang="en-US" dirty="0" smtClean="0"/>
              <a:t>  Evaporation (removal of lighter-weight components)</a:t>
            </a:r>
          </a:p>
          <a:p>
            <a:pPr lvl="1">
              <a:buFontTx/>
              <a:buChar char="-"/>
            </a:pPr>
            <a:r>
              <a:rPr lang="en-US" dirty="0" smtClean="0"/>
              <a:t>  </a:t>
            </a:r>
            <a:r>
              <a:rPr lang="en-US" dirty="0" err="1" smtClean="0"/>
              <a:t>Photooxidation</a:t>
            </a:r>
            <a:r>
              <a:rPr lang="en-US" dirty="0" smtClean="0"/>
              <a:t> (sunlight reacts with oil components leading to breakdown of more complex compounds into more simpler compounds)</a:t>
            </a:r>
          </a:p>
          <a:p>
            <a:pPr lvl="1">
              <a:buFontTx/>
              <a:buChar char="-"/>
            </a:pPr>
            <a:r>
              <a:rPr lang="en-US" dirty="0" smtClean="0"/>
              <a:t>  Biodegradation (microorganisms oxidize petroleum hydrocarbons)</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175</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Image of weir oil skimmer (known as weir skimmers because they rely on oil to flowing into a sump) </a:t>
            </a:r>
          </a:p>
          <a:p>
            <a:pPr>
              <a:buFont typeface="Arial" pitchFamily="34" charset="0"/>
              <a:buChar char="•"/>
            </a:pPr>
            <a:endParaRPr lang="en-US" dirty="0" smtClean="0"/>
          </a:p>
          <a:p>
            <a:pPr>
              <a:buFont typeface="Arial" pitchFamily="34" charset="0"/>
              <a:buChar char="•"/>
            </a:pPr>
            <a:r>
              <a:rPr lang="en-US" dirty="0" smtClean="0"/>
              <a:t>  Image of drum skimmer (known as </a:t>
            </a:r>
            <a:r>
              <a:rPr lang="en-US" dirty="0" err="1" smtClean="0"/>
              <a:t>oleophilic</a:t>
            </a:r>
            <a:r>
              <a:rPr lang="en-US" dirty="0" smtClean="0"/>
              <a:t> skimmers because they use process of adhesion to pick up oil; in this instance oil adheres to rotating drum)</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177</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Photo of worker with vacuum hose sucking up oil from shoreline</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Photo of workers and a small ship spraying multiple streams of water</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Photos of workers spraying water on rocky shore</a:t>
            </a:r>
            <a:endParaRPr lang="en-US" dirty="0"/>
          </a:p>
        </p:txBody>
      </p:sp>
      <p:sp>
        <p:nvSpPr>
          <p:cNvPr id="4" name="Slide Number Placeholder 3"/>
          <p:cNvSpPr>
            <a:spLocks noGrp="1"/>
          </p:cNvSpPr>
          <p:nvPr>
            <p:ph type="sldNum" sz="quarter" idx="10"/>
          </p:nvPr>
        </p:nvSpPr>
        <p:spPr/>
        <p:txBody>
          <a:bodyPr/>
          <a:lstStyle/>
          <a:p>
            <a:fld id="{321EFC84-A68B-44CF-84C8-3FFCC1E73C6E}"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186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3941075"/>
      </p:ext>
    </p:extLst>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CC116A-7854-4846-A349-D925A6CF3888}" type="slidenum">
              <a:rPr lang="en-US" smtClean="0">
                <a:solidFill>
                  <a:prstClr val="black"/>
                </a:solidFill>
              </a:rPr>
              <a:pPr/>
              <a:t>187</a:t>
            </a:fld>
            <a:endParaRPr lang="en-US" dirty="0">
              <a:solidFill>
                <a:prstClr val="black"/>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189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Gulf oil soaked debris heading for local landfill.</a:t>
            </a:r>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1733862"/>
      </p:ext>
    </p:extLst>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Oil spill response and cleanup will generate several types of waste, and key considerations are the types, characteristics, and quantities of waste.</a:t>
            </a:r>
          </a:p>
          <a:p>
            <a:pPr>
              <a:buFont typeface="Arial" pitchFamily="34" charset="0"/>
              <a:buChar char="•"/>
            </a:pPr>
            <a:endParaRPr lang="en-US" dirty="0" smtClean="0"/>
          </a:p>
          <a:p>
            <a:pPr>
              <a:buFont typeface="Arial" pitchFamily="34" charset="0"/>
              <a:buChar char="•"/>
            </a:pPr>
            <a:r>
              <a:rPr lang="en-US" dirty="0" smtClean="0"/>
              <a:t>  These factors are largely dependent on the specific cleanup methods employed, which may change as the work progresses.</a:t>
            </a:r>
          </a:p>
          <a:p>
            <a:pPr>
              <a:buFont typeface="Arial" pitchFamily="34" charset="0"/>
              <a:buChar char="•"/>
            </a:pPr>
            <a:endParaRPr lang="en-US" dirty="0" smtClean="0"/>
          </a:p>
          <a:p>
            <a:pPr>
              <a:buFont typeface="Arial" pitchFamily="34" charset="0"/>
              <a:buChar char="•"/>
            </a:pPr>
            <a:r>
              <a:rPr lang="en-US" dirty="0" smtClean="0"/>
              <a:t>Oily</a:t>
            </a:r>
            <a:r>
              <a:rPr lang="en-US" baseline="0" dirty="0" smtClean="0"/>
              <a:t> water in </a:t>
            </a:r>
            <a:r>
              <a:rPr lang="en-US" baseline="0" dirty="0" err="1" smtClean="0"/>
              <a:t>vac</a:t>
            </a:r>
            <a:r>
              <a:rPr lang="en-US" baseline="0" dirty="0" smtClean="0"/>
              <a:t> trucks/tanks may be decanted on site and “clean water” discharged back to stream… Regional differences/preferences.</a:t>
            </a:r>
          </a:p>
          <a:p>
            <a:pPr>
              <a:buFont typeface="Arial" pitchFamily="34" charset="0"/>
              <a:buChar char="•"/>
            </a:pPr>
            <a:r>
              <a:rPr lang="en-US" baseline="0" dirty="0" smtClean="0"/>
              <a:t>Oiled debris/vegetation may be open-burned/buried in some States under some circumstances (Katrina-Murphy Oil)…..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Regional differences/preferences.</a:t>
            </a:r>
            <a:endParaRPr lang="en-US" dirty="0" smtClean="0"/>
          </a:p>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191</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2913281"/>
      </p:ext>
    </p:extLst>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192</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2913281"/>
      </p:ext>
    </p:extLst>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2913281"/>
      </p:ext>
    </p:extLst>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194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195</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196</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5369634"/>
      </p:ext>
    </p:extLst>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197</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127738"/>
      </p:ext>
    </p:extLst>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198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199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12773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Purpose of this module is to provide an overview of the basic types of pipelines – petroleum pipeline systems and natural gas pipeline systems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200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201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From the wellhead to the consumer, petroleum pipeline systems provide us with energy fuels and products we use every day. There are essentially three major types of pipelines along the petroleum transportation route: gathering systems, crude oil pipeline systems, and refined products pipeline systems</a:t>
            </a:r>
          </a:p>
          <a:p>
            <a:pPr>
              <a:buFont typeface="Arial" pitchFamily="34" charset="0"/>
              <a:buChar char="•"/>
            </a:pPr>
            <a:endParaRPr lang="en-US" dirty="0" smtClean="0"/>
          </a:p>
          <a:p>
            <a:pPr>
              <a:buFont typeface="Arial" pitchFamily="34" charset="0"/>
              <a:buChar char="•"/>
            </a:pPr>
            <a:r>
              <a:rPr lang="en-US" dirty="0" smtClean="0"/>
              <a:t>  Gathering pipeline systems gather crude oil from production wells</a:t>
            </a:r>
          </a:p>
          <a:p>
            <a:pPr>
              <a:buFont typeface="Arial" pitchFamily="34" charset="0"/>
              <a:buChar char="•"/>
            </a:pPr>
            <a:endParaRPr lang="en-US" dirty="0" smtClean="0"/>
          </a:p>
          <a:p>
            <a:pPr>
              <a:buFont typeface="Arial" pitchFamily="34" charset="0"/>
              <a:buChar char="•"/>
            </a:pPr>
            <a:r>
              <a:rPr lang="en-US" dirty="0" smtClean="0"/>
              <a:t>  Crude oil pipeline systems transport crude oil from the gathering systems to refineries. Crude oil systems can be tens to hundreds of miles in length and cross state and continental borders</a:t>
            </a:r>
          </a:p>
          <a:p>
            <a:pPr>
              <a:buFont typeface="Arial" pitchFamily="34" charset="0"/>
              <a:buChar char="•"/>
            </a:pPr>
            <a:endParaRPr lang="en-US" dirty="0" smtClean="0"/>
          </a:p>
          <a:p>
            <a:pPr>
              <a:buFont typeface="Arial" pitchFamily="34" charset="0"/>
              <a:buChar char="•"/>
            </a:pPr>
            <a:r>
              <a:rPr lang="en-US" dirty="0" smtClean="0"/>
              <a:t>  Refined products pipeline systems transport refined products such as gasoline, kerosene and many industrial feedstock petrochemicals from refineries to the end user or to storage and distribution terminals. Refined products pipelines can extend tens to thousands of miles and cross state and continental borders</a:t>
            </a:r>
          </a:p>
          <a:p>
            <a:pPr>
              <a:buFont typeface="Arial" pitchFamily="34" charset="0"/>
              <a:buChar char="•"/>
            </a:pPr>
            <a:endParaRPr lang="en-US" dirty="0" smtClean="0"/>
          </a:p>
          <a:p>
            <a:pPr>
              <a:buFont typeface="Arial" pitchFamily="34" charset="0"/>
              <a:buChar char="•"/>
            </a:pPr>
            <a:r>
              <a:rPr lang="en-US" dirty="0" smtClean="0"/>
              <a:t>  The pipe used in oil pipeline systems can range in size from 2 inches to 42 inches in diameter. Oil pipeline systems are owned and operated by many different companies. The location, construction and operation of these systems are generally regulated by federal and state regulations.</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Most recognized crude oil trunk line is the 800-mile long Trans Alaska Pipeline System (TAPS)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Ammonia Carbon dioxide and anhydrous ammonia are not </a:t>
            </a:r>
            <a:r>
              <a:rPr lang="en-US" baseline="0" dirty="0" smtClean="0"/>
              <a:t> refined petroleum products . . . but both are transported by pipeline . . . particularly in the mid-west grain belt</a:t>
            </a: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There are essentially three major types of pipelines along the transportation route: gathering systems, transmission systems, and distribution systems</a:t>
            </a:r>
          </a:p>
          <a:p>
            <a:pPr>
              <a:buFont typeface="Arial" pitchFamily="34" charset="0"/>
              <a:buChar char="•"/>
            </a:pPr>
            <a:endParaRPr lang="en-US" dirty="0" smtClean="0"/>
          </a:p>
          <a:p>
            <a:pPr>
              <a:buFont typeface="Arial" pitchFamily="34" charset="0"/>
              <a:buChar char="•"/>
            </a:pPr>
            <a:r>
              <a:rPr lang="en-US" dirty="0" smtClean="0"/>
              <a:t>  Gathering pipeline systems gather raw natural gas from production wells</a:t>
            </a:r>
          </a:p>
          <a:p>
            <a:pPr>
              <a:buFont typeface="Arial" pitchFamily="34" charset="0"/>
              <a:buChar char="•"/>
            </a:pPr>
            <a:endParaRPr lang="en-US" dirty="0" smtClean="0"/>
          </a:p>
          <a:p>
            <a:pPr>
              <a:buFont typeface="Arial" pitchFamily="34" charset="0"/>
              <a:buChar char="•"/>
            </a:pPr>
            <a:r>
              <a:rPr lang="en-US" dirty="0" smtClean="0"/>
              <a:t>  Transmission pipeline systems transport natural gas thousands of miles across many parts of the continental United States</a:t>
            </a:r>
          </a:p>
          <a:p>
            <a:pPr>
              <a:buFont typeface="Arial" pitchFamily="34" charset="0"/>
              <a:buChar char="•"/>
            </a:pPr>
            <a:endParaRPr lang="en-US" dirty="0" smtClean="0"/>
          </a:p>
          <a:p>
            <a:pPr>
              <a:buFont typeface="Arial" pitchFamily="34" charset="0"/>
              <a:buChar char="•"/>
            </a:pPr>
            <a:r>
              <a:rPr lang="en-US" dirty="0" smtClean="0"/>
              <a:t>  Natural gas distribution pipeline systems can be found in thousands of communities from coast to coast and distribute natural gas to our homes and businesses through mains and service lines</a:t>
            </a:r>
          </a:p>
          <a:p>
            <a:pPr>
              <a:buFont typeface="Arial" pitchFamily="34" charset="0"/>
              <a:buChar char="•"/>
            </a:pPr>
            <a:endParaRPr lang="en-US" dirty="0" smtClean="0"/>
          </a:p>
          <a:p>
            <a:pPr>
              <a:buFont typeface="Arial" pitchFamily="34" charset="0"/>
              <a:buChar char="•"/>
            </a:pPr>
            <a:r>
              <a:rPr lang="en-US" dirty="0" smtClean="0"/>
              <a:t>  Except for gas service lines, the pipe used in natural gas pipeline systems can range in size from 2 inches to 42 inches in diameter; gas service lines are generally from ½ inch to 2 inches in diameter. Natural gas gathering and transmission pipeline systems are constructed from steel pipe. However, natural gas distribution systems have been constructed from many different materials including cast iron, steel, copper, and plastic pipe. Plastic pipe is most commonly installed today for gas distribution systems</a:t>
            </a:r>
          </a:p>
          <a:p>
            <a:pPr>
              <a:buFont typeface="Arial" pitchFamily="34" charset="0"/>
              <a:buChar char="•"/>
            </a:pPr>
            <a:endParaRPr lang="en-US" dirty="0" smtClean="0"/>
          </a:p>
          <a:p>
            <a:pPr>
              <a:buFont typeface="Arial" pitchFamily="34" charset="0"/>
              <a:buChar char="•"/>
            </a:pPr>
            <a:r>
              <a:rPr lang="en-US" dirty="0" smtClean="0"/>
              <a:t>  Natural gas pipeline systems are owned and operated by many different companies; the location, construction and operation of these systems are generally regulated by federal and state regulations.</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2DB80C7-BBFA-664D-963F-037B6D7EAD8D}" type="slidenum">
              <a:rPr lang="en-US"/>
              <a:pPr/>
              <a:t>3</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ea typeface="ＭＳ Ｐゴシック" charset="-128"/>
              </a:rPr>
              <a:t>Although I’m sure that some of you have these rules memorized from previous CLU-IN events, let’s run through them quickly for our new participants. </a:t>
            </a:r>
          </a:p>
          <a:p>
            <a:pPr eaLnBrk="1" hangingPunct="1"/>
            <a:endParaRPr lang="en-US">
              <a:ea typeface="ＭＳ Ｐゴシック" charset="-128"/>
            </a:endParaRPr>
          </a:p>
          <a:p>
            <a:pPr eaLnBrk="1" hangingPunct="1"/>
            <a:r>
              <a:rPr lang="en-US">
                <a:ea typeface="ＭＳ Ｐゴシック" charset="-128"/>
              </a:rPr>
              <a:t>Please mute your phone lines during the seminar to minimize disruption and background noise. If you do not have a mute button, press *6 to mute #6 to unmute your lines at anytime. Also, please do NOT put this call on hold as this may bring delightful, but unwanted background music over the lines and interupt the seminar.</a:t>
            </a:r>
          </a:p>
          <a:p>
            <a:pPr eaLnBrk="1" hangingPunct="1"/>
            <a:endParaRPr lang="en-US">
              <a:ea typeface="ＭＳ Ｐゴシック" charset="-128"/>
            </a:endParaRPr>
          </a:p>
          <a:p>
            <a:pPr eaLnBrk="1" hangingPunct="1"/>
            <a:r>
              <a:rPr lang="en-US">
                <a:ea typeface="ＭＳ Ｐゴシック" charset="-128"/>
              </a:rPr>
              <a:t>You should note that throughout the seminar, we will ask for your feedback. You do not need to wait for Q&amp;A breaks to ask questions or provide comments. To submit comments/questions and report technical problems, please use the ? Icon at the top of your screen. You can move forward/backward in the slides by using the single arrow buttons (left moves back 1 slide, right moves advances 1 slide). The double arrowed buttons will take you to 1</a:t>
            </a:r>
            <a:r>
              <a:rPr lang="en-US" baseline="30000">
                <a:ea typeface="ＭＳ Ｐゴシック" charset="-128"/>
              </a:rPr>
              <a:t>st</a:t>
            </a:r>
            <a:r>
              <a:rPr lang="en-US">
                <a:ea typeface="ＭＳ Ｐゴシック" charset="-128"/>
              </a:rPr>
              <a:t> and last slides respectively. You may also advance to any slide using the numbered links that appear on the left side of your screen. The button with a house icon will take you back to main seminar page which displays our agenda, speaker information, links to the slides and additional resources. Lastly, the button with a computer disc can be used to download and save today’s presentation materials.</a:t>
            </a:r>
          </a:p>
          <a:p>
            <a:pPr eaLnBrk="1" hangingPunct="1"/>
            <a:endParaRPr lang="en-US">
              <a:ea typeface="ＭＳ Ｐゴシック" charset="-128"/>
            </a:endParaRPr>
          </a:p>
          <a:p>
            <a:pPr eaLnBrk="1" hangingPunct="1"/>
            <a:r>
              <a:rPr lang="en-US">
                <a:ea typeface="ＭＳ Ｐゴシック" charset="-128"/>
              </a:rPr>
              <a:t>With that, please move to slide 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Pipeline design, construction, and operations are governed by a wide array of local, state, and federal laws, regulations, and ordinances</a:t>
            </a:r>
          </a:p>
          <a:p>
            <a:pPr>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In addition, there are industry voluntary consensus standards and industry best practices to help ensure that pipelines are safely operated and maintained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  Purpose of this module is to provide an overview of certain statutes, executive orders, and regulations so that you better understand EPA’s statutory and regulatory authority for responding to an oil spill</a:t>
            </a:r>
            <a:endParaRPr lang="en-US" dirty="0" smtClean="0"/>
          </a:p>
          <a:p>
            <a:pPr>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900" dirty="0" smtClean="0"/>
              <a:t>  The term “waters of the US” is defined at 40 CFR 230.3(s):</a:t>
            </a:r>
          </a:p>
          <a:p>
            <a:endParaRPr lang="en-US" sz="900" dirty="0" smtClean="0"/>
          </a:p>
          <a:p>
            <a:pPr lvl="1">
              <a:buFont typeface="Arial" pitchFamily="34" charset="0"/>
              <a:buChar char="•"/>
            </a:pPr>
            <a:r>
              <a:rPr lang="en-US" sz="900" dirty="0" smtClean="0"/>
              <a:t>  All waters which are currently used, or were used in the past, or may be susceptible to use in interstate or foreign commerce, including all waters which are subject to the ebb and flow of the tide</a:t>
            </a:r>
          </a:p>
          <a:p>
            <a:pPr lvl="1">
              <a:buFont typeface="Arial" pitchFamily="34" charset="0"/>
              <a:buChar char="•"/>
            </a:pPr>
            <a:endParaRPr lang="en-US" sz="900" dirty="0" smtClean="0"/>
          </a:p>
          <a:p>
            <a:pPr lvl="1">
              <a:buFont typeface="Arial" pitchFamily="34" charset="0"/>
              <a:buChar char="•"/>
            </a:pPr>
            <a:r>
              <a:rPr lang="en-US" sz="900" dirty="0" smtClean="0"/>
              <a:t>  All interstate waters including interstate wetlands;</a:t>
            </a:r>
          </a:p>
          <a:p>
            <a:pPr lvl="1">
              <a:buFont typeface="Arial" pitchFamily="34" charset="0"/>
              <a:buChar char="•"/>
            </a:pPr>
            <a:endParaRPr lang="en-US" sz="900" dirty="0" smtClean="0"/>
          </a:p>
          <a:p>
            <a:pPr lvl="1">
              <a:buFont typeface="Arial" pitchFamily="34" charset="0"/>
              <a:buChar char="•"/>
            </a:pPr>
            <a:r>
              <a:rPr lang="en-US" sz="900" dirty="0" smtClean="0"/>
              <a:t>  All other waters such as intrastate lakes, rivers, streams (including intermittent streams), mudflats, </a:t>
            </a:r>
            <a:r>
              <a:rPr lang="en-US" sz="900" dirty="0" err="1" smtClean="0"/>
              <a:t>sandflats</a:t>
            </a:r>
            <a:r>
              <a:rPr lang="en-US" sz="900" dirty="0" smtClean="0"/>
              <a:t>, wetlands, sloughs, prairie potholes, wet meadows, playa lakes, or natural ponds, the use, degradation or destruction of which could affect interstate or foreign commerce including any such waters: (I) Which are or could be used by interstate or foreign travelers for recreational or other purposes; or  (ii)(From which fish or shellfish are or could be taken and sold in interstate or foreign commerce; or (iii) Which are used or could be used for industrial purposes by industries in interstate commerce;</a:t>
            </a:r>
          </a:p>
          <a:p>
            <a:pPr lvl="1">
              <a:buFont typeface="Arial" pitchFamily="34" charset="0"/>
              <a:buChar char="•"/>
            </a:pPr>
            <a:endParaRPr lang="en-US" sz="900" dirty="0" smtClean="0"/>
          </a:p>
          <a:p>
            <a:pPr lvl="1">
              <a:buFont typeface="Arial" pitchFamily="34" charset="0"/>
              <a:buChar char="•"/>
            </a:pPr>
            <a:r>
              <a:rPr lang="en-US" sz="900" dirty="0" smtClean="0"/>
              <a:t>  All impoundments of waters otherwise defined as waters of the United States under this definition;</a:t>
            </a:r>
          </a:p>
          <a:p>
            <a:pPr lvl="1">
              <a:buFont typeface="Arial" pitchFamily="34" charset="0"/>
              <a:buChar char="•"/>
            </a:pPr>
            <a:endParaRPr lang="en-US" sz="900" dirty="0" smtClean="0"/>
          </a:p>
          <a:p>
            <a:pPr lvl="1">
              <a:buFont typeface="Arial" pitchFamily="34" charset="0"/>
              <a:buChar char="•"/>
            </a:pPr>
            <a:r>
              <a:rPr lang="en-US" sz="900" dirty="0" smtClean="0"/>
              <a:t>  Tributaries of waters identified in paragraphs (s)(1) through (4) of this section; </a:t>
            </a:r>
          </a:p>
          <a:p>
            <a:pPr lvl="1">
              <a:buFont typeface="Arial" pitchFamily="34" charset="0"/>
              <a:buChar char="•"/>
            </a:pPr>
            <a:endParaRPr lang="en-US" sz="900" dirty="0" smtClean="0"/>
          </a:p>
          <a:p>
            <a:pPr lvl="1">
              <a:buFont typeface="Arial" pitchFamily="34" charset="0"/>
              <a:buChar char="•"/>
            </a:pPr>
            <a:r>
              <a:rPr lang="en-US" sz="900" dirty="0" smtClean="0"/>
              <a:t>  The territorial sea;</a:t>
            </a:r>
          </a:p>
          <a:p>
            <a:pPr lvl="1">
              <a:buFont typeface="Arial" pitchFamily="34" charset="0"/>
              <a:buChar char="•"/>
            </a:pPr>
            <a:endParaRPr lang="en-US" sz="900" dirty="0" smtClean="0"/>
          </a:p>
          <a:p>
            <a:pPr lvl="1">
              <a:buFont typeface="Arial" pitchFamily="34" charset="0"/>
              <a:buChar char="•"/>
            </a:pPr>
            <a:r>
              <a:rPr lang="en-US" sz="900" dirty="0" smtClean="0"/>
              <a:t>  Wetlands adjacent to waters (other than waters that are themselves wetlands) identified in paragraphs (s)(1) through (6) of this section; waste treatment systems, including treatment ponds or lagoons designed to meet the requirements of CWA (other than cooling ponds as defined in 40 CFR 423.11(m) which also meet the criteria of this definition) are not waters of the United States</a:t>
            </a:r>
          </a:p>
          <a:p>
            <a:pPr lvl="1">
              <a:buFont typeface="Arial" pitchFamily="34" charset="0"/>
              <a:buChar char="•"/>
            </a:pPr>
            <a:endParaRPr lang="en-US" sz="900" dirty="0" smtClean="0"/>
          </a:p>
          <a:p>
            <a:pPr lvl="1">
              <a:buFont typeface="Arial" pitchFamily="34" charset="0"/>
              <a:buChar char="•"/>
            </a:pPr>
            <a:endParaRPr lang="en-US" sz="900" dirty="0" smtClean="0"/>
          </a:p>
          <a:p>
            <a:pPr>
              <a:buFont typeface="Arial" pitchFamily="34" charset="0"/>
              <a:buChar char="•"/>
            </a:pPr>
            <a:r>
              <a:rPr lang="en-US" sz="900" dirty="0" smtClean="0"/>
              <a:t>  Waters of the United States do not include prior converted cropland. Notwithstanding the determination of an area’s status as prior converted cropland by any other federal agency, for the purposes of the Clean Water Act, the final authority regarding Clean Water Act jurisdiction remains with EPA</a:t>
            </a:r>
          </a:p>
        </p:txBody>
      </p:sp>
      <p:sp>
        <p:nvSpPr>
          <p:cNvPr id="4" name="Slide Number Placeholder 3"/>
          <p:cNvSpPr>
            <a:spLocks noGrp="1"/>
          </p:cNvSpPr>
          <p:nvPr>
            <p:ph type="sldNum" sz="quarter" idx="10"/>
          </p:nvPr>
        </p:nvSpPr>
        <p:spPr/>
        <p:txBody>
          <a:bodyPr/>
          <a:lstStyle/>
          <a:p>
            <a:fld id="{6D382DF9-F883-4B0A-8966-75667EF911A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400" dirty="0" smtClean="0"/>
              <a:t>  Threshold criteria for initiating a response:</a:t>
            </a:r>
          </a:p>
          <a:p>
            <a:pPr>
              <a:buFont typeface="Arial" pitchFamily="34" charset="0"/>
              <a:buChar char="•"/>
            </a:pPr>
            <a:endParaRPr lang="en-US" sz="1400" dirty="0" smtClean="0"/>
          </a:p>
          <a:p>
            <a:pPr>
              <a:buFontTx/>
              <a:buNone/>
            </a:pPr>
            <a:r>
              <a:rPr lang="en-US" sz="1400" dirty="0" smtClean="0"/>
              <a:t> 	-  Is the substance involved an oil?  [CWA § 311(a)(1)]</a:t>
            </a:r>
          </a:p>
          <a:p>
            <a:pPr>
              <a:buFontTx/>
              <a:buNone/>
            </a:pPr>
            <a:endParaRPr lang="en-US" sz="1400" dirty="0" smtClean="0"/>
          </a:p>
          <a:p>
            <a:pPr>
              <a:buFontTx/>
              <a:buNone/>
            </a:pPr>
            <a:r>
              <a:rPr lang="en-US" sz="1400" dirty="0" smtClean="0"/>
              <a:t>	-  Is there a discharge or substantial threat of a discharge?  [CWA § 311(c)(1)]</a:t>
            </a:r>
          </a:p>
          <a:p>
            <a:pPr>
              <a:buFontTx/>
              <a:buNone/>
            </a:pPr>
            <a:endParaRPr lang="en-US" sz="1400" dirty="0" smtClean="0"/>
          </a:p>
          <a:p>
            <a:pPr>
              <a:buFontTx/>
              <a:buNone/>
            </a:pPr>
            <a:r>
              <a:rPr lang="en-US" sz="1400" dirty="0" smtClean="0"/>
              <a:t>	-  Is the discharge or substantial threat of discharge into navigable waters or adjoining shorelines?  [CWA § 311(c)(1)]</a:t>
            </a:r>
          </a:p>
          <a:p>
            <a:pPr>
              <a:buFontTx/>
              <a:buNone/>
            </a:pPr>
            <a:endParaRPr lang="en-US" sz="1400" dirty="0" smtClean="0"/>
          </a:p>
          <a:p>
            <a:pPr>
              <a:buFontTx/>
              <a:buNone/>
            </a:pPr>
            <a:r>
              <a:rPr lang="en-US" sz="1400" dirty="0" smtClean="0"/>
              <a:t>	-  Are removal actions consistent with the NCP?  [CWA § 311(c)(3)]</a:t>
            </a:r>
          </a:p>
          <a:p>
            <a:endParaRPr lang="en-US" sz="1400"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sz="1200" dirty="0" smtClean="0"/>
              <a:t>No single definition . . .  </a:t>
            </a:r>
          </a:p>
          <a:p>
            <a:pPr>
              <a:buFont typeface="Arial" pitchFamily="34" charset="0"/>
              <a:buChar char="•"/>
            </a:pPr>
            <a:endParaRPr lang="en-US" sz="1200" dirty="0" smtClean="0"/>
          </a:p>
          <a:p>
            <a:pPr>
              <a:buFont typeface="Arial" pitchFamily="34" charset="0"/>
              <a:buChar char="•"/>
            </a:pPr>
            <a:r>
              <a:rPr lang="en-US" sz="1200" b="1" dirty="0" smtClean="0"/>
              <a:t>  33 CFR Part 154 - FACILITIES TRANSFERRING OIL OR HAZARDOUS MATERIAL IN BULK </a:t>
            </a:r>
          </a:p>
          <a:p>
            <a:pPr>
              <a:buFont typeface="Arial" pitchFamily="34" charset="0"/>
              <a:buChar char="•"/>
            </a:pPr>
            <a:endParaRPr lang="en-US" sz="1200" b="1" dirty="0" smtClean="0"/>
          </a:p>
          <a:p>
            <a:pPr lvl="1">
              <a:buFont typeface="Arial" pitchFamily="34" charset="0"/>
              <a:buChar char="•"/>
            </a:pPr>
            <a:r>
              <a:rPr lang="en-US" sz="1200" dirty="0" smtClean="0"/>
              <a:t>  This part applies to each facility that is capable of transferring oil or hazardous materials, in bulk, to or from a vessel, where the vessel has a total capacity, from a combination of all bulk products carried, of 39.75 cubic meters (250 barrels) or more. </a:t>
            </a:r>
            <a:endParaRPr lang="en-US" sz="1200"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40 CFR Part 112 – OIL POLLUTION PREVENTION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1"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dirty="0" smtClean="0"/>
              <a:t>  </a:t>
            </a:r>
            <a:r>
              <a:rPr lang="en-US" b="0" dirty="0" smtClean="0"/>
              <a:t>This</a:t>
            </a:r>
            <a:r>
              <a:rPr lang="en-US" dirty="0" smtClean="0"/>
              <a:t> part establishes procedures, methods, equipment, and other requirements to prevent the discharge of oil from non-transportation-related onshore and offshore facilities into or upon the navigable waters of the United States or adjoining shorelines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Recall 40 CFR Part 110 - Discharge of Oil Regulation (Sheen Rule)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D</a:t>
            </a:r>
            <a:r>
              <a:rPr lang="en-US" sz="1200" dirty="0" smtClean="0"/>
              <a:t>ischarges that cause a sheen or discoloration on the surface of a body of water</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  Discharges that violate applicable water quality standards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40 CFR Part 112 – OIL POLLUTION PREVENTION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1"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dirty="0" smtClean="0"/>
              <a:t>  </a:t>
            </a:r>
            <a:r>
              <a:rPr lang="en-US" b="0" dirty="0" smtClean="0"/>
              <a:t>This</a:t>
            </a:r>
            <a:r>
              <a:rPr lang="en-US" dirty="0" smtClean="0"/>
              <a:t> part establishes procedures, methods, equipment, and other requirements to prevent the discharge of oil from non-transportation-related onshore and offshore facilities into or upon the navigable waters of the United States or adjoining shorelines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Recall 40 CFR Part 110 - Discharge of Oil Regulation (Sheen Rule)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D</a:t>
            </a:r>
            <a:r>
              <a:rPr lang="en-US" sz="1200" dirty="0" smtClean="0"/>
              <a:t>ischarges that cause a sheen or discoloration on the surface of a body of water</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  Discharges that violate applicable water quality standards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400" dirty="0" smtClean="0"/>
              <a:t>  Discuss why introduce CERCLA</a:t>
            </a:r>
            <a:endParaRPr lang="en-US" sz="1400" dirty="0">
              <a:solidFill>
                <a:srgbClr val="C00000"/>
              </a:solidFill>
            </a:endParaRPr>
          </a:p>
        </p:txBody>
      </p:sp>
      <p:sp>
        <p:nvSpPr>
          <p:cNvPr id="4" name="Slide Number Placeholder 3"/>
          <p:cNvSpPr>
            <a:spLocks noGrp="1"/>
          </p:cNvSpPr>
          <p:nvPr>
            <p:ph type="sldNum" sz="quarter" idx="10"/>
          </p:nvPr>
        </p:nvSpPr>
        <p:spPr/>
        <p:txBody>
          <a:bodyPr/>
          <a:lstStyle/>
          <a:p>
            <a:fld id="{6D382DF9-F883-4B0A-8966-75667EF911A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000" dirty="0" smtClean="0"/>
              <a:t>  </a:t>
            </a:r>
            <a:endParaRPr lang="en-US" sz="1000"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Tie to pipelines . . . provide examples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Examples not within the exclusion:</a:t>
            </a:r>
          </a:p>
          <a:p>
            <a:pPr>
              <a:buFont typeface="Arial" pitchFamily="34" charset="0"/>
              <a:buChar char="•"/>
            </a:pPr>
            <a:endParaRPr lang="en-US" dirty="0" smtClean="0"/>
          </a:p>
          <a:p>
            <a:pPr lvl="1">
              <a:buFontTx/>
              <a:buNone/>
            </a:pPr>
            <a:r>
              <a:rPr lang="en-US" dirty="0" smtClean="0"/>
              <a:t>-  PCBs mixed with oil</a:t>
            </a:r>
          </a:p>
          <a:p>
            <a:pPr lvl="1">
              <a:buFontTx/>
              <a:buChar char="-"/>
            </a:pPr>
            <a:r>
              <a:rPr lang="en-US" dirty="0" smtClean="0"/>
              <a:t>  Pesticides in an oil-based carrier or propellant</a:t>
            </a:r>
          </a:p>
          <a:p>
            <a:pPr lvl="1">
              <a:buFontTx/>
              <a:buChar char="-"/>
            </a:pPr>
            <a:r>
              <a:rPr lang="en-US" dirty="0" smtClean="0"/>
              <a:t>  Oil-based paints and solvents</a:t>
            </a:r>
          </a:p>
          <a:p>
            <a:pPr lvl="1">
              <a:buFontTx/>
              <a:buChar char="-"/>
            </a:pPr>
            <a:r>
              <a:rPr lang="en-US" dirty="0" smtClean="0"/>
              <a:t>  Used oil contaminated with hazardous substances</a:t>
            </a:r>
          </a:p>
          <a:p>
            <a:pPr lvl="1">
              <a:buFontTx/>
              <a:buChar char="-"/>
            </a:pPr>
            <a:endParaRPr lang="en-US" dirty="0" smtClean="0"/>
          </a:p>
          <a:p>
            <a:pPr lvl="1">
              <a:buFontTx/>
              <a:buChar char="-"/>
            </a:pPr>
            <a:endParaRPr lang="en-US" dirty="0" smtClean="0"/>
          </a:p>
          <a:p>
            <a:pPr lvl="1">
              <a:buFontTx/>
              <a:buChar char="-"/>
            </a:pPr>
            <a:endParaRPr lang="en-US" dirty="0" smtClean="0"/>
          </a:p>
          <a:p>
            <a:pPr lvl="1">
              <a:buFontTx/>
              <a:buChar char="-"/>
            </a:pPr>
            <a:endParaRPr lang="en-US" dirty="0" smtClean="0"/>
          </a:p>
          <a:p>
            <a:pPr lvl="1">
              <a:buFontTx/>
              <a:buChar char="-"/>
            </a:pPr>
            <a:endParaRPr lang="en-US" dirty="0" smtClean="0"/>
          </a:p>
          <a:p>
            <a:pPr lvl="1">
              <a:buFontTx/>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Tx/>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p>
          <a:p>
            <a:pPr lvl="1">
              <a:buFontTx/>
              <a:buChar char="-"/>
            </a:pPr>
            <a:endParaRPr lang="en-US" dirty="0" smtClean="0"/>
          </a:p>
          <a:p>
            <a:pPr lvl="1">
              <a:buFontTx/>
              <a:buChar char="-"/>
            </a:pPr>
            <a:endParaRPr lang="en-US" dirty="0" smtClean="0"/>
          </a:p>
          <a:p>
            <a:pPr lvl="1">
              <a:buFontTx/>
              <a:buChar char="-"/>
            </a:pPr>
            <a:endParaRPr lang="en-US" dirty="0" smtClean="0"/>
          </a:p>
          <a:p>
            <a:pPr lvl="1">
              <a:buFontTx/>
              <a:buChar char="-"/>
            </a:pPr>
            <a:endParaRPr lang="en-US" dirty="0" smtClean="0"/>
          </a:p>
          <a:p>
            <a:pPr lvl="1">
              <a:buFontTx/>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Because the Oil Pollution Act of 1990, which amended the Clean Water Act, broadly defines the term "oil," the sheen rule applies to both petroleum and non-petroleum oils (e.g., vegetable oil)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The regulation also provides several exemptions from the notification requirements: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Properly functioning vessel engines </a:t>
            </a:r>
            <a:r>
              <a:rPr lang="en-US" dirty="0" smtClean="0"/>
              <a:t>→ discharges of oil from a properly functioning vessel engine are not deemed to be harmful and, therefore, do not need to be reported; however, oil accumulated in a vessel's bilge is not exempt</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Research and development releases  </a:t>
            </a:r>
            <a:r>
              <a:rPr lang="en-US" dirty="0" smtClean="0"/>
              <a:t>→  EPA Administrator may permit the discharge of oil on a case-by-case basis in connection with research, demonstration projects, or studies relating to the prevention, control, or abatement of oil pollution</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NPDES-permitted releases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a:t>
            </a:r>
            <a:r>
              <a:rPr lang="en-US" b="1" dirty="0" smtClean="0"/>
              <a:t>Discharges permitted under MARPOL </a:t>
            </a:r>
            <a:r>
              <a:rPr lang="en-US" dirty="0" smtClean="0"/>
              <a:t>→  Certain discharges beyond the territorial seas (defined as extending three miles seaward from the coast) are allowed if they are permitted under international law (International Convention for the Prevention of Pollution from Ships [MARPOL])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Federal Hazardous Materials Transportation Statute, 49 U.S.C. § 5101 </a:t>
            </a:r>
            <a:r>
              <a:rPr lang="en-US" i="1" dirty="0" smtClean="0"/>
              <a:t>et </a:t>
            </a:r>
            <a:r>
              <a:rPr lang="en-US" i="1" dirty="0" err="1" smtClean="0"/>
              <a:t>seq</a:t>
            </a:r>
            <a:r>
              <a:rPr lang="en-US" dirty="0" smtClean="0"/>
              <a:t>; Hazardous Materials Safety Regulations, Title 49 CFR Parts 100-185</a:t>
            </a:r>
          </a:p>
          <a:p>
            <a:pPr marL="461909" lvl="1" defTabSz="923818">
              <a:defRPr/>
            </a:pPr>
            <a:endParaRPr lang="en-US" dirty="0" smtClean="0"/>
          </a:p>
          <a:p>
            <a:pPr marL="461909" lvl="1" defTabSz="923818">
              <a:defRPr/>
            </a:pPr>
            <a:r>
              <a:rPr lang="en-US" dirty="0" smtClean="0"/>
              <a:t>Hazardous Materials Regulations (HMR) govern the transportation of hazardous materials by highway, rail, vessel, and air.  HMR address hazardous materials classification, packaging, hazard communication, emergency response information and training.</a:t>
            </a:r>
          </a:p>
          <a:p>
            <a:pPr>
              <a:buFont typeface="Arial" pitchFamily="34" charset="0"/>
              <a:buChar char="•"/>
            </a:pPr>
            <a:endParaRPr lang="en-US" dirty="0" smtClean="0"/>
          </a:p>
          <a:p>
            <a:pPr>
              <a:buFont typeface="Arial" pitchFamily="34" charset="0"/>
              <a:buChar char="•"/>
            </a:pPr>
            <a:r>
              <a:rPr lang="en-US" dirty="0" smtClean="0"/>
              <a:t>  Pipeline Safety Statute, 49 U.S.C. § 60101 </a:t>
            </a:r>
            <a:r>
              <a:rPr lang="en-US" i="1" dirty="0" smtClean="0"/>
              <a:t>et </a:t>
            </a:r>
            <a:r>
              <a:rPr lang="en-US" i="1" dirty="0" err="1" smtClean="0"/>
              <a:t>seq</a:t>
            </a:r>
            <a:r>
              <a:rPr lang="en-US" dirty="0" smtClean="0"/>
              <a:t>; Pipeline Safety Regulations, Title 49 CFR Parts 190 – 199</a:t>
            </a:r>
          </a:p>
          <a:p>
            <a:pPr>
              <a:buFont typeface="Arial" pitchFamily="34" charset="0"/>
              <a:buChar char="•"/>
            </a:pPr>
            <a:endParaRPr lang="en-US" dirty="0" smtClean="0"/>
          </a:p>
          <a:p>
            <a:pPr lvl="1">
              <a:buFontTx/>
              <a:buNone/>
            </a:pPr>
            <a:r>
              <a:rPr lang="en-US" dirty="0" smtClean="0"/>
              <a:t>Pipeline Safety Regulations governs the design, construction, operation, safety, and maintenance of interstate pipelines.</a:t>
            </a:r>
          </a:p>
          <a:p>
            <a:pPr lvl="1">
              <a:buFontTx/>
              <a:buChar char="-"/>
            </a:pPr>
            <a:endParaRPr lang="en-US" dirty="0" smtClean="0"/>
          </a:p>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EA7873C-D909-4F9B-BC7F-395CAE8482F4}" type="slidenum">
              <a:rPr lang="en-US" smtClean="0"/>
              <a:pPr/>
              <a:t>52</a:t>
            </a:fld>
            <a:endParaRPr lang="en-US" dirty="0" smtClean="0"/>
          </a:p>
        </p:txBody>
      </p:sp>
      <p:sp>
        <p:nvSpPr>
          <p:cNvPr id="32771" name="Rectangle 2"/>
          <p:cNvSpPr>
            <a:spLocks noGrp="1" noRot="1" noChangeAspect="1" noChangeArrowheads="1" noTextEdit="1"/>
          </p:cNvSpPr>
          <p:nvPr>
            <p:ph type="sldImg"/>
          </p:nvPr>
        </p:nvSpPr>
        <p:spPr>
          <a:xfrm>
            <a:off x="1158875" y="692150"/>
            <a:ext cx="4616450" cy="3463925"/>
          </a:xfrm>
          <a:ln/>
        </p:spPr>
      </p:sp>
      <p:sp>
        <p:nvSpPr>
          <p:cNvPr id="327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2</a:t>
            </a:r>
            <a:r>
              <a:rPr lang="en-US" baseline="30000" dirty="0" smtClean="0"/>
              <a:t>nd</a:t>
            </a:r>
            <a:r>
              <a:rPr lang="en-US" dirty="0" smtClean="0"/>
              <a:t> statement.  For example, ask PHMSA what kind of questions to ask, including requests for information such as last couple of corrosion pipe to soil readings, last valve actuation report, and a copy of the last pipeline inspection report (required anytime a pipeline is exposed)</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 state or local government may adopt additional or more stringent regulations, provided they are consistent and compatible with OPS regulations </a:t>
            </a:r>
          </a:p>
          <a:p>
            <a:pPr>
              <a:buFont typeface="Arial" pitchFamily="34" charset="0"/>
              <a:buChar char="•"/>
            </a:pPr>
            <a:endParaRPr lang="en-US" dirty="0" smtClean="0"/>
          </a:p>
          <a:p>
            <a:pPr>
              <a:buFont typeface="Arial" pitchFamily="34" charset="0"/>
              <a:buChar char="•"/>
            </a:pPr>
            <a:r>
              <a:rPr lang="en-US" dirty="0" smtClean="0"/>
              <a:t>  State Public Utilities/Public Service Commission:  Many states manage intrastate pipeline issues</a:t>
            </a:r>
          </a:p>
          <a:p>
            <a:pPr>
              <a:buFont typeface="Arial" pitchFamily="34" charset="0"/>
              <a:buChar char="•"/>
            </a:pPr>
            <a:endParaRPr lang="en-US" dirty="0" smtClean="0"/>
          </a:p>
          <a:p>
            <a:pPr>
              <a:buFont typeface="Arial" pitchFamily="34" charset="0"/>
              <a:buChar char="•"/>
            </a:pPr>
            <a:r>
              <a:rPr lang="en-US" dirty="0" smtClean="0"/>
              <a:t>  State Fire Marshal’s Office:  Typically responsible for regulation of flammable liquids and gases</a:t>
            </a:r>
          </a:p>
          <a:p>
            <a:pPr>
              <a:buFont typeface="Arial" pitchFamily="34" charset="0"/>
              <a:buChar char="•"/>
            </a:pPr>
            <a:endParaRPr lang="en-US" dirty="0" smtClean="0"/>
          </a:p>
          <a:p>
            <a:pPr>
              <a:buFont typeface="Arial" pitchFamily="34" charset="0"/>
              <a:buChar char="•"/>
            </a:pPr>
            <a:r>
              <a:rPr lang="en-US" dirty="0" smtClean="0"/>
              <a:t>  State Department of the Environment:  Development and enforcement of environmental safety regulations such as oil pollution contingency plans</a:t>
            </a:r>
          </a:p>
          <a:p>
            <a:pPr>
              <a:buFont typeface="Arial" pitchFamily="34" charset="0"/>
              <a:buChar char="•"/>
            </a:pPr>
            <a:endParaRPr lang="en-US" dirty="0" smtClean="0"/>
          </a:p>
          <a:p>
            <a:pPr>
              <a:buFont typeface="Arial" pitchFamily="34" charset="0"/>
              <a:buChar char="•"/>
            </a:pPr>
            <a:r>
              <a:rPr lang="en-US" dirty="0" smtClean="0"/>
              <a:t>  State and County Emergency Management Agency:  Local emergency planning</a:t>
            </a:r>
          </a:p>
          <a:p>
            <a:pPr>
              <a:buFont typeface="Arial" pitchFamily="34" charset="0"/>
              <a:buChar char="•"/>
            </a:pPr>
            <a:endParaRPr lang="en-US" dirty="0" smtClean="0"/>
          </a:p>
          <a:p>
            <a:pPr>
              <a:buFont typeface="Arial" pitchFamily="34" charset="0"/>
              <a:buChar char="•"/>
            </a:pPr>
            <a:r>
              <a:rPr lang="en-US" dirty="0" smtClean="0"/>
              <a:t>  Local Fire Department:  Enforces fire prevention and hazardous materials codes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Normally developed through professional organizations or trade associations as a method of improving quality of a product or system</a:t>
            </a:r>
          </a:p>
          <a:p>
            <a:pPr>
              <a:buFont typeface="Arial" pitchFamily="34" charset="0"/>
              <a:buChar char="•"/>
            </a:pPr>
            <a:endParaRPr lang="en-US" dirty="0" smtClean="0"/>
          </a:p>
          <a:p>
            <a:pPr>
              <a:buFont typeface="Arial" pitchFamily="34" charset="0"/>
              <a:buChar char="•"/>
            </a:pPr>
            <a:r>
              <a:rPr lang="en-US" dirty="0" smtClean="0"/>
              <a:t>  American Gas Association:  represents local energy distribution companies that deliver natural gas to homes, businesses, and industries</a:t>
            </a:r>
          </a:p>
          <a:p>
            <a:pPr>
              <a:buFont typeface="Arial" pitchFamily="34" charset="0"/>
              <a:buChar char="•"/>
            </a:pPr>
            <a:endParaRPr lang="en-US" dirty="0" smtClean="0"/>
          </a:p>
          <a:p>
            <a:pPr>
              <a:buFont typeface="Arial" pitchFamily="34" charset="0"/>
              <a:buChar char="•"/>
            </a:pPr>
            <a:r>
              <a:rPr lang="en-US" dirty="0" smtClean="0"/>
              <a:t>  American National Standards Institute:  establishes process and procedures requirements for the standards development process</a:t>
            </a:r>
          </a:p>
          <a:p>
            <a:pPr>
              <a:buFont typeface="Arial" pitchFamily="34" charset="0"/>
              <a:buChar char="•"/>
            </a:pPr>
            <a:endParaRPr lang="en-US" dirty="0" smtClean="0"/>
          </a:p>
          <a:p>
            <a:pPr>
              <a:buFont typeface="Arial" pitchFamily="34" charset="0"/>
              <a:buChar char="•"/>
            </a:pPr>
            <a:r>
              <a:rPr lang="en-US" dirty="0" smtClean="0"/>
              <a:t>  American Petroleum Institute:  national trade association for the petroleum industry</a:t>
            </a:r>
          </a:p>
          <a:p>
            <a:pPr>
              <a:buFont typeface="Arial" pitchFamily="34" charset="0"/>
              <a:buChar char="•"/>
            </a:pPr>
            <a:endParaRPr lang="en-US" dirty="0" smtClean="0"/>
          </a:p>
          <a:p>
            <a:pPr>
              <a:buFont typeface="Arial" pitchFamily="34" charset="0"/>
              <a:buChar char="•"/>
            </a:pPr>
            <a:r>
              <a:rPr lang="en-US" dirty="0" smtClean="0"/>
              <a:t>  National Fire Protection Association:  association devoted to fire prevention and safety</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Pipeline scenarios selected based upon the common and likely pipeline incidents that OSCs may encounter</a:t>
            </a:r>
          </a:p>
          <a:p>
            <a:pPr>
              <a:buFont typeface="Arial" pitchFamily="34" charset="0"/>
              <a:buChar char="•"/>
            </a:pPr>
            <a:endParaRPr lang="en-US" dirty="0" smtClean="0"/>
          </a:p>
          <a:p>
            <a:pPr>
              <a:buFont typeface="Arial" pitchFamily="34" charset="0"/>
              <a:buChar char="•"/>
            </a:pPr>
            <a:r>
              <a:rPr lang="en-US" dirty="0" smtClean="0"/>
              <a:t>  Each scenario follows a similar format – present scenario and discuss the OSC’s regulatory authority to respond</a:t>
            </a:r>
          </a:p>
          <a:p>
            <a:pPr>
              <a:buFont typeface="Arial" pitchFamily="34" charset="0"/>
              <a:buChar char="•"/>
            </a:pPr>
            <a:endParaRPr lang="en-US" dirty="0" smtClean="0"/>
          </a:p>
          <a:p>
            <a:pPr>
              <a:buFont typeface="Arial" pitchFamily="34" charset="0"/>
              <a:buChar char="•"/>
            </a:pPr>
            <a:r>
              <a:rPr lang="en-US" dirty="0" smtClean="0"/>
              <a:t>  There are one or more “brain teasers”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Alarm sounded in a Pipeline Control Center (PCC) notifying personnel of a suspected rupture of a 24-inch crude oil transmission pipeline leak</a:t>
            </a:r>
          </a:p>
          <a:p>
            <a:pPr>
              <a:buFont typeface="Arial" pitchFamily="34" charset="0"/>
              <a:buChar char="•"/>
            </a:pPr>
            <a:endParaRPr lang="en-US" dirty="0" smtClean="0"/>
          </a:p>
          <a:p>
            <a:pPr>
              <a:buFont typeface="Arial" pitchFamily="34" charset="0"/>
              <a:buChar char="•"/>
            </a:pPr>
            <a:r>
              <a:rPr lang="en-US" dirty="0" smtClean="0"/>
              <a:t>  PCC initiates teleconference call involving federal, state, and local personnel to determine regulatory framework for response</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Note proximity of release to pond and stream, as well as club house and maintenance building.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oil?</a:t>
            </a:r>
          </a:p>
          <a:p>
            <a:r>
              <a:rPr lang="en-US" dirty="0" smtClean="0"/>
              <a:t>Is</a:t>
            </a:r>
            <a:r>
              <a:rPr lang="en-US" baseline="0" dirty="0" smtClean="0"/>
              <a:t> it entering /threatening to enter water?</a:t>
            </a:r>
          </a:p>
          <a:p>
            <a:r>
              <a:rPr lang="en-US" baseline="0" dirty="0" smtClean="0"/>
              <a:t>Are the waters appropriately classified as “navigable waters” ?</a:t>
            </a:r>
          </a:p>
          <a:p>
            <a:r>
              <a:rPr lang="en-US" baseline="0" dirty="0" smtClean="0"/>
              <a:t>Are actions taken consistent with NCP (implementing regulations)?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62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8374949"/>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Would your answer change if:</a:t>
            </a:r>
          </a:p>
          <a:p>
            <a:pPr>
              <a:buFont typeface="Arial" pitchFamily="34" charset="0"/>
              <a:buChar char="•"/>
            </a:pPr>
            <a:endParaRPr lang="en-US" dirty="0" smtClean="0"/>
          </a:p>
          <a:p>
            <a:pPr lvl="1">
              <a:buFontTx/>
              <a:buChar char="-"/>
            </a:pPr>
            <a:r>
              <a:rPr lang="en-US" dirty="0" smtClean="0"/>
              <a:t> The pond were a swale or erosional feature?</a:t>
            </a:r>
          </a:p>
          <a:p>
            <a:pPr lvl="1">
              <a:buFontTx/>
              <a:buChar char="-"/>
            </a:pPr>
            <a:r>
              <a:rPr lang="en-US" dirty="0" smtClean="0"/>
              <a:t>This suggests</a:t>
            </a:r>
            <a:r>
              <a:rPr lang="en-US" baseline="0" dirty="0" smtClean="0"/>
              <a:t> ephemeral flow patterns.</a:t>
            </a:r>
            <a:endParaRPr lang="en-US" dirty="0" smtClean="0"/>
          </a:p>
          <a:p>
            <a:pPr lvl="1">
              <a:buFontTx/>
              <a:buChar char="-"/>
            </a:pPr>
            <a:endParaRPr lang="en-US" dirty="0" smtClean="0"/>
          </a:p>
          <a:p>
            <a:pPr lvl="1">
              <a:buFontTx/>
              <a:buChar char="-"/>
            </a:pPr>
            <a:r>
              <a:rPr lang="en-US" dirty="0" smtClean="0"/>
              <a:t>  A ditch excavated wholly in and draining only uplands and that do not carry a relatively permanent flow?</a:t>
            </a:r>
          </a:p>
          <a:p>
            <a:pPr lvl="1">
              <a:buFontTx/>
              <a:buChar char="-"/>
            </a:pPr>
            <a:r>
              <a:rPr lang="en-US" dirty="0" smtClean="0"/>
              <a:t>Not </a:t>
            </a:r>
            <a:r>
              <a:rPr lang="en-US" dirty="0" err="1" smtClean="0"/>
              <a:t>trib</a:t>
            </a:r>
            <a:r>
              <a:rPr lang="en-US" dirty="0" smtClean="0"/>
              <a:t> to waters of the</a:t>
            </a:r>
            <a:r>
              <a:rPr lang="en-US" baseline="0" dirty="0" smtClean="0"/>
              <a:t> US</a:t>
            </a:r>
            <a:endParaRPr lang="en-US"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An excavation contractor punctured a 20-inch pipeline transporting gasoline; local fire department personnel respond to the incident and addressed the immediate threats to life and property</a:t>
            </a:r>
          </a:p>
          <a:p>
            <a:pPr>
              <a:buFont typeface="Arial" pitchFamily="34" charset="0"/>
              <a:buChar char="•"/>
            </a:pPr>
            <a:endParaRPr lang="en-US" dirty="0" smtClean="0"/>
          </a:p>
          <a:p>
            <a:pPr>
              <a:buFont typeface="Arial" pitchFamily="34" charset="0"/>
              <a:buChar char="•"/>
            </a:pPr>
            <a:r>
              <a:rPr lang="en-US" dirty="0" smtClean="0"/>
              <a:t>  You are the assigned EPA Response Duty Officer and are watching television coverage</a:t>
            </a:r>
            <a:r>
              <a:rPr lang="en-US" baseline="0" dirty="0" smtClean="0"/>
              <a:t> </a:t>
            </a:r>
            <a:r>
              <a:rPr lang="en-US" dirty="0" smtClean="0"/>
              <a:t>in the emergency operations center (EOC) when a televised new flash advises viewers of the incident</a:t>
            </a:r>
          </a:p>
        </p:txBody>
      </p:sp>
      <p:sp>
        <p:nvSpPr>
          <p:cNvPr id="4" name="Slide Number Placeholder 3"/>
          <p:cNvSpPr>
            <a:spLocks noGrp="1"/>
          </p:cNvSpPr>
          <p:nvPr>
            <p:ph type="sldNum" sz="quarter" idx="10"/>
          </p:nvPr>
        </p:nvSpPr>
        <p:spPr/>
        <p:txBody>
          <a:bodyPr/>
          <a:lstStyle/>
          <a:p>
            <a:fld id="{6D382DF9-F883-4B0A-8966-75667EF911A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MSNBC notes that reporters are traveling to the incident, and in the meantime shows the following site map</a:t>
            </a:r>
          </a:p>
          <a:p>
            <a:pPr>
              <a:buFont typeface="Arial" pitchFamily="34" charset="0"/>
              <a:buChar char="•"/>
            </a:pPr>
            <a:endParaRPr lang="en-US" dirty="0" smtClean="0"/>
          </a:p>
          <a:p>
            <a:pPr>
              <a:buFont typeface="Arial" pitchFamily="34" charset="0"/>
              <a:buChar char="•"/>
            </a:pPr>
            <a:r>
              <a:rPr lang="en-US" dirty="0" smtClean="0"/>
              <a:t>  The newly appointed Regional Administrator walks into the EOC at the same time the news flash crosses the television screen and sees the site map, paying particular attention to the nearby crowd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 backhoe operator accidentally struck a 6-inch plastic underground natural gas distribution line</a:t>
            </a:r>
          </a:p>
          <a:p>
            <a:pPr>
              <a:buFont typeface="Arial" pitchFamily="34" charset="0"/>
              <a:buChar char="•"/>
            </a:pPr>
            <a:endParaRPr lang="en-US" dirty="0" smtClean="0"/>
          </a:p>
          <a:p>
            <a:pPr>
              <a:buFont typeface="Arial" pitchFamily="34" charset="0"/>
              <a:buChar char="•"/>
            </a:pPr>
            <a:r>
              <a:rPr lang="en-US" dirty="0" smtClean="0"/>
              <a:t>  The natural gas ignited creating a flash fire; the backhoe operator was able to escape unharmed</a:t>
            </a:r>
          </a:p>
          <a:p>
            <a:pPr>
              <a:buFont typeface="Arial" pitchFamily="34" charset="0"/>
              <a:buChar char="•"/>
            </a:pPr>
            <a:endParaRPr lang="en-US" dirty="0" smtClean="0"/>
          </a:p>
          <a:p>
            <a:pPr>
              <a:buFont typeface="Arial" pitchFamily="34" charset="0"/>
              <a:buChar char="•"/>
            </a:pPr>
            <a:r>
              <a:rPr lang="en-US" dirty="0" smtClean="0"/>
              <a:t>  The brush fire near the backhoe was rapidly spreading to a nearby field located next to a petroleum storage tank facility</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 6-inch pipeline transporting No. 6 fuel oil ruptures and discharges about 15,000 gallons of fuel oil into a nearby brackish marsh</a:t>
            </a:r>
          </a:p>
          <a:p>
            <a:pPr>
              <a:buFont typeface="Arial" pitchFamily="34" charset="0"/>
              <a:buChar char="•"/>
            </a:pPr>
            <a:endParaRPr lang="en-US" dirty="0" smtClean="0"/>
          </a:p>
          <a:p>
            <a:pPr>
              <a:buFont typeface="Arial" pitchFamily="34" charset="0"/>
              <a:buChar char="•"/>
            </a:pPr>
            <a:r>
              <a:rPr lang="en-US" dirty="0" smtClean="0"/>
              <a:t>  The incident is not discovered for several hours</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Note “salt water” marsh</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818">
              <a:buFontTx/>
              <a:buNone/>
              <a:defRPr/>
            </a:pPr>
            <a:r>
              <a:rPr lang="en-US" dirty="0" smtClean="0"/>
              <a:t>  </a:t>
            </a:r>
          </a:p>
        </p:txBody>
      </p:sp>
      <p:sp>
        <p:nvSpPr>
          <p:cNvPr id="4" name="Slide Number Placeholder 3"/>
          <p:cNvSpPr>
            <a:spLocks noGrp="1"/>
          </p:cNvSpPr>
          <p:nvPr>
            <p:ph type="sldNum" sz="quarter" idx="10"/>
          </p:nvPr>
        </p:nvSpPr>
        <p:spPr/>
        <p:txBody>
          <a:bodyPr/>
          <a:lstStyle/>
          <a:p>
            <a:fld id="{6D382DF9-F883-4B0A-8966-75667EF911A5}"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Comment re background provided by introductory slides </a:t>
            </a:r>
          </a:p>
        </p:txBody>
      </p:sp>
      <p:sp>
        <p:nvSpPr>
          <p:cNvPr id="4" name="Slide Number Placeholder 3"/>
          <p:cNvSpPr>
            <a:spLocks noGrp="1"/>
          </p:cNvSpPr>
          <p:nvPr>
            <p:ph type="sldNum" sz="quarter" idx="10"/>
          </p:nvPr>
        </p:nvSpPr>
        <p:spPr/>
        <p:txBody>
          <a:bodyPr/>
          <a:lstStyle/>
          <a:p>
            <a:fld id="{65523F81-BA90-44B0-8A5A-5F7ECE872647}"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Immediate removal of a discharge, and mitigation or prevention of a substantial threat of a discharge, of oil or a hazardous substance . . .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955" indent="-230955"/>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this is possible, it is not too likely.   Stafford Act mobilizations are generally</a:t>
            </a:r>
            <a:r>
              <a:rPr lang="en-US" baseline="0" dirty="0" smtClean="0"/>
              <a:t> rather slow…..days or sometimes weeks after the “insult” is over.   Reality is that the place burns down before the Stafford Act can be invoked.</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2067082"/>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Tx/>
              <a:buFont typeface="Arial" pitchFamily="34" charset="0"/>
              <a:buChar char="•"/>
            </a:pPr>
            <a:r>
              <a:rPr lang="en-US" sz="1200" dirty="0" smtClean="0"/>
              <a:t>  The purpose of this course is to provide an overview of pipeline emergency response operations.</a:t>
            </a:r>
          </a:p>
          <a:p>
            <a:endParaRPr lang="en-US" sz="1200" dirty="0" smtClean="0"/>
          </a:p>
          <a:p>
            <a:pPr>
              <a:buClrTx/>
              <a:buFont typeface="Arial" pitchFamily="34" charset="0"/>
              <a:buChar char="•"/>
            </a:pPr>
            <a:r>
              <a:rPr lang="en-US" sz="1200" dirty="0" smtClean="0"/>
              <a:t>  There is no way to include all possible subjects, references, or guidance for something as complex as incident response in a single course; however it is hoped that this course will assist you when responding to pipeline emergencies</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90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501968"/>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382DF9-F883-4B0A-8966-75667EF911A5}"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dirty="0" err="1" smtClean="0"/>
              <a:t>Dendritic</a:t>
            </a:r>
            <a:r>
              <a:rPr lang="en-US" dirty="0" smtClean="0"/>
              <a:t> pattern shown on next slide</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smtClean="0"/>
              <a:t>  This </a:t>
            </a:r>
            <a:r>
              <a:rPr lang="en-US" dirty="0" err="1" smtClean="0"/>
              <a:t>dendretic</a:t>
            </a:r>
            <a:r>
              <a:rPr lang="en-US" dirty="0" smtClean="0"/>
              <a:t> pattern is common to transmission pipelines and to natural rivers.  The outline of this pattern (drainage basin of a river ) could represent a mineral field (or portion of a field)</a:t>
            </a:r>
          </a:p>
          <a:p>
            <a:pPr>
              <a:buFont typeface="Arial" pitchFamily="34" charset="0"/>
              <a:buChar char="•"/>
            </a:pPr>
            <a:endParaRPr lang="en-US" dirty="0" smtClean="0"/>
          </a:p>
          <a:p>
            <a:pPr>
              <a:buFont typeface="Arial" pitchFamily="34" charset="0"/>
              <a:buChar char="•"/>
            </a:pPr>
            <a:r>
              <a:rPr lang="en-US" dirty="0" smtClean="0"/>
              <a:t>  At the end of each “tributary” is a well, which is the supply source</a:t>
            </a:r>
          </a:p>
          <a:p>
            <a:pPr>
              <a:buFont typeface="Arial" pitchFamily="34" charset="0"/>
              <a:buChar char="•"/>
            </a:pPr>
            <a:endParaRPr lang="en-US" dirty="0" smtClean="0"/>
          </a:p>
          <a:p>
            <a:pPr>
              <a:buFont typeface="Arial" pitchFamily="34" charset="0"/>
              <a:buChar char="•"/>
            </a:pPr>
            <a:r>
              <a:rPr lang="en-US" dirty="0" smtClean="0"/>
              <a:t>  Wells are served by gathering lines (2-8” diameter); gathering lines connect to transmission pipelines &gt;8” diameter</a:t>
            </a:r>
          </a:p>
          <a:p>
            <a:pPr>
              <a:buFont typeface="Arial" pitchFamily="34" charset="0"/>
              <a:buChar char="•"/>
            </a:pPr>
            <a:endParaRPr lang="en-US" dirty="0" smtClean="0"/>
          </a:p>
          <a:p>
            <a:pPr>
              <a:buFont typeface="Arial" pitchFamily="34" charset="0"/>
              <a:buChar char="•"/>
            </a:pPr>
            <a:r>
              <a:rPr lang="en-US" dirty="0" smtClean="0"/>
              <a:t>  Pumping or/compressor stations are spaced about every 40-100 miles</a:t>
            </a:r>
          </a:p>
          <a:p>
            <a:pPr>
              <a:buFont typeface="Arial" pitchFamily="34" charset="0"/>
              <a:buChar char="•"/>
            </a:pPr>
            <a:endParaRPr lang="en-US" dirty="0" smtClean="0"/>
          </a:p>
          <a:p>
            <a:pPr>
              <a:buFont typeface="Arial" pitchFamily="34" charset="0"/>
              <a:buChar char="•"/>
            </a:pPr>
            <a:r>
              <a:rPr lang="en-US" dirty="0" smtClean="0"/>
              <a:t>  Not shown are valves throughout and manual and/or remote valve operation (SCADA)</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CFD2F3-9333-4CEC-8661-A465D4C34EC1}"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smtClean="0"/>
              <a:t>  Distribution  system follows the familiar “</a:t>
            </a:r>
            <a:r>
              <a:rPr lang="en-US" dirty="0" err="1" smtClean="0"/>
              <a:t>riverine</a:t>
            </a:r>
            <a:r>
              <a:rPr lang="en-US" dirty="0" smtClean="0"/>
              <a:t> </a:t>
            </a:r>
            <a:r>
              <a:rPr lang="en-US" dirty="0" err="1" smtClean="0"/>
              <a:t>dendritic</a:t>
            </a:r>
            <a:r>
              <a:rPr lang="en-US" dirty="0" smtClean="0"/>
              <a:t>” pattern, but flow is reversed—from the mouth of the river to the headwaters of the tributaries</a:t>
            </a:r>
          </a:p>
          <a:p>
            <a:pPr>
              <a:buFont typeface="Arial" pitchFamily="34" charset="0"/>
              <a:buChar char="•"/>
            </a:pPr>
            <a:endParaRPr lang="en-US" dirty="0" smtClean="0"/>
          </a:p>
          <a:p>
            <a:pPr>
              <a:buFont typeface="Arial" pitchFamily="34" charset="0"/>
              <a:buChar char="•"/>
            </a:pPr>
            <a:r>
              <a:rPr lang="en-US" dirty="0" smtClean="0"/>
              <a:t>  Meter and valve stations are essential and may be for City Utilities</a:t>
            </a:r>
          </a:p>
          <a:p>
            <a:pPr>
              <a:buFont typeface="Arial" pitchFamily="34" charset="0"/>
              <a:buChar char="•"/>
            </a:pPr>
            <a:endParaRPr lang="en-US" dirty="0" smtClean="0"/>
          </a:p>
          <a:p>
            <a:pPr>
              <a:buFont typeface="Arial" pitchFamily="34" charset="0"/>
              <a:buChar char="•"/>
            </a:pPr>
            <a:r>
              <a:rPr lang="en-US" dirty="0" smtClean="0"/>
              <a:t>  Consumers are at the headwater of each tributary</a:t>
            </a:r>
            <a:br>
              <a:rPr lang="en-US" dirty="0" smtClean="0"/>
            </a:br>
            <a:endParaRPr lang="en-US" dirty="0" smtClean="0"/>
          </a:p>
          <a:p>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6D006-169A-4B29-A502-6664723B52D0}"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US" dirty="0" smtClean="0"/>
              <a:t>  The primary function of these markers is to alert those who might be working along the pipeline corridor or doing construction in close proximity to the pipeline, and to provide initial emergency contact information</a:t>
            </a:r>
          </a:p>
          <a:p>
            <a:pPr lvl="1">
              <a:buFont typeface="Arial" pitchFamily="34" charset="0"/>
              <a:buChar char="•"/>
            </a:pPr>
            <a:endParaRPr lang="en-US" dirty="0" smtClean="0"/>
          </a:p>
          <a:p>
            <a:pPr lvl="1">
              <a:buFont typeface="Arial" pitchFamily="34" charset="0"/>
              <a:buChar char="•"/>
            </a:pPr>
            <a:r>
              <a:rPr lang="en-US" dirty="0" smtClean="0"/>
              <a:t>  Markers are required to be present whenever a pipeline crosses under roads, railroads, or waterways</a:t>
            </a:r>
          </a:p>
          <a:p>
            <a:pPr lvl="1">
              <a:buFont typeface="Arial" pitchFamily="34" charset="0"/>
              <a:buChar char="•"/>
            </a:pPr>
            <a:endParaRPr lang="en-US" dirty="0" smtClean="0"/>
          </a:p>
          <a:p>
            <a:pPr lvl="1">
              <a:buFont typeface="Arial" pitchFamily="34" charset="0"/>
              <a:buChar char="•"/>
            </a:pPr>
            <a:r>
              <a:rPr lang="en-US" dirty="0" smtClean="0"/>
              <a:t>  They may also be found at other intervals and locations along the pipeline right-of-way, such as near buildings and structures</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  Various types of pipeline markers may be found to identify location of liquid and gas pipelines</a:t>
            </a:r>
          </a:p>
          <a:p>
            <a:pPr eaLnBrk="1" hangingPunct="1">
              <a:spcBef>
                <a:spcPct val="0"/>
              </a:spcBef>
              <a:buFontTx/>
              <a:buChar char="•"/>
            </a:pPr>
            <a:endParaRPr lang="en-US" dirty="0" smtClean="0"/>
          </a:p>
          <a:p>
            <a:pPr eaLnBrk="1" hangingPunct="1">
              <a:spcBef>
                <a:spcPct val="0"/>
              </a:spcBef>
              <a:buFontTx/>
              <a:buChar char="•"/>
            </a:pPr>
            <a:r>
              <a:rPr lang="en-US" dirty="0" smtClean="0"/>
              <a:t>  Might even see small signs </a:t>
            </a:r>
            <a:r>
              <a:rPr lang="en-US" dirty="0" err="1" smtClean="0"/>
              <a:t>epoxyed</a:t>
            </a:r>
            <a:r>
              <a:rPr lang="en-US" dirty="0" smtClean="0"/>
              <a:t> to city street curbs</a:t>
            </a:r>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A62BA0-8440-4512-B17B-B0E0B5B4A3A0}"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Char char="•"/>
            </a:pPr>
            <a:r>
              <a:rPr lang="en-US" dirty="0" smtClean="0"/>
              <a:t>  Although color, format, design may vary, all markers are required to provide:</a:t>
            </a:r>
          </a:p>
          <a:p>
            <a:pPr eaLnBrk="1" hangingPunct="1"/>
            <a:endParaRPr lang="en-US" dirty="0" smtClean="0"/>
          </a:p>
          <a:p>
            <a:pPr eaLnBrk="1" hangingPunct="1">
              <a:buFontTx/>
              <a:buChar char="-"/>
            </a:pPr>
            <a:r>
              <a:rPr lang="en-US" dirty="0" smtClean="0"/>
              <a:t>  No. 1 - Pipeline contents</a:t>
            </a:r>
          </a:p>
          <a:p>
            <a:pPr eaLnBrk="1" hangingPunct="1">
              <a:buFontTx/>
              <a:buChar char="-"/>
            </a:pPr>
            <a:r>
              <a:rPr lang="en-US" dirty="0" smtClean="0"/>
              <a:t>  No. 2 - Pipeline operator</a:t>
            </a:r>
          </a:p>
          <a:p>
            <a:pPr eaLnBrk="1" hangingPunct="1">
              <a:buFontTx/>
              <a:buChar char="-"/>
            </a:pPr>
            <a:r>
              <a:rPr lang="en-US" dirty="0" smtClean="0"/>
              <a:t>  No. 3 - Emergency telephone number</a:t>
            </a:r>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135907-EF83-4568-AD17-CC4238E24137}"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 ROW is a strip of land usually about 25 to 150 feet wide containing one or more pipelines or other subsurface utilities (e.g., cables communications)</a:t>
            </a:r>
          </a:p>
          <a:p>
            <a:r>
              <a:rPr lang="en-US" dirty="0" smtClean="0"/>
              <a:t> </a:t>
            </a:r>
          </a:p>
          <a:p>
            <a:pPr>
              <a:buFont typeface="Arial" pitchFamily="34" charset="0"/>
              <a:buChar char="•"/>
            </a:pPr>
            <a:r>
              <a:rPr lang="en-US" dirty="0" smtClean="0"/>
              <a:t>  ROW:</a:t>
            </a:r>
          </a:p>
          <a:p>
            <a:endParaRPr lang="en-US" dirty="0" smtClean="0"/>
          </a:p>
          <a:p>
            <a:r>
              <a:rPr lang="en-US" dirty="0" smtClean="0"/>
              <a:t>	-  Enables pipeline personnel to gain access for inspection,  maintenance, testing or emergencies</a:t>
            </a:r>
          </a:p>
          <a:p>
            <a:pPr lvl="1"/>
            <a:endParaRPr lang="en-US" dirty="0" smtClean="0"/>
          </a:p>
          <a:p>
            <a:pPr lvl="1"/>
            <a:r>
              <a:rPr lang="en-US" dirty="0" smtClean="0"/>
              <a:t>	-  Maintains an unobstructed view for frequent aerial surveillance of the pipeline Identifies an area that restricts </a:t>
            </a:r>
            <a:br>
              <a:rPr lang="en-US" dirty="0" smtClean="0"/>
            </a:br>
            <a:r>
              <a:rPr lang="en-US" dirty="0" smtClean="0"/>
              <a:t>	   certain activities to protect the landowner and the community</a:t>
            </a:r>
          </a:p>
          <a:p>
            <a:pPr lvl="1"/>
            <a:endParaRPr lang="en-US" dirty="0" smtClean="0"/>
          </a:p>
          <a:p>
            <a:pPr lvl="1"/>
            <a:r>
              <a:rPr lang="en-US" dirty="0" smtClean="0"/>
              <a:t>   	-  May be located adjacent to a power line right-of-way or within a highway right-of-way</a:t>
            </a:r>
          </a:p>
          <a:p>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31CD68-1CF6-45A4-9A34-19582BB2E283}"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829FD-551D-4A4D-A130-75FB6BF1C58F}" type="datetimeFigureOut">
              <a:rPr lang="en-US" smtClean="0"/>
              <a:pPr/>
              <a:t>11/13/13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08479-1117-4242-827A-C0DFF74DA9C3}"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4970"/>
            <a:ext cx="9155573" cy="6866680"/>
          </a:xfrm>
          <a:prstGeom prst="rect">
            <a:avLst/>
          </a:prstGeom>
        </p:spPr>
      </p:pic>
      <p:sp>
        <p:nvSpPr>
          <p:cNvPr id="8" name="TextBox 7"/>
          <p:cNvSpPr txBox="1"/>
          <p:nvPr userDrawn="1"/>
        </p:nvSpPr>
        <p:spPr>
          <a:xfrm>
            <a:off x="3810000" y="6544481"/>
            <a:ext cx="5334000" cy="307777"/>
          </a:xfrm>
          <a:prstGeom prst="rect">
            <a:avLst/>
          </a:prstGeom>
          <a:noFill/>
        </p:spPr>
        <p:txBody>
          <a:bodyPr wrap="square" rtlCol="0">
            <a:spAutoFit/>
          </a:bodyPr>
          <a:lstStyle/>
          <a:p>
            <a:pPr algn="ctr" fontAlgn="base">
              <a:spcBef>
                <a:spcPct val="0"/>
              </a:spcBef>
              <a:spcAft>
                <a:spcPct val="0"/>
              </a:spcAft>
            </a:pPr>
            <a:r>
              <a:rPr lang="en-US" sz="1400" dirty="0" smtClean="0">
                <a:solidFill>
                  <a:srgbClr val="1D335E"/>
                </a:solidFill>
                <a:latin typeface="Poppl-Laudatio Regular" pitchFamily="34" charset="0"/>
                <a:sym typeface="Wingdings"/>
              </a:rPr>
              <a:t>          www.trainex.org/osc2013         </a:t>
            </a:r>
            <a:endParaRPr lang="en-US" sz="1400" dirty="0">
              <a:solidFill>
                <a:srgbClr val="1D335E"/>
              </a:solidFill>
              <a:latin typeface="Poppl-Laudatio Regular" pitchFamily="34" charset="0"/>
            </a:endParaRPr>
          </a:p>
        </p:txBody>
      </p:sp>
      <p:sp>
        <p:nvSpPr>
          <p:cNvPr id="9" name="Rectangle 8"/>
          <p:cNvSpPr/>
          <p:nvPr userDrawn="1"/>
        </p:nvSpPr>
        <p:spPr>
          <a:xfrm>
            <a:off x="0" y="5792165"/>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0" name="Picture 9" descr="epa_logo_horiz_white.eps"/>
          <p:cNvPicPr>
            <a:picLocks noChangeAspect="1"/>
          </p:cNvPicPr>
          <p:nvPr userDrawn="1"/>
        </p:nvPicPr>
        <p:blipFill>
          <a:blip r:embed="rId3" cstate="print"/>
          <a:stretch>
            <a:fillRect/>
          </a:stretch>
        </p:blipFill>
        <p:spPr>
          <a:xfrm>
            <a:off x="228600" y="5974696"/>
            <a:ext cx="2852796" cy="396939"/>
          </a:xfrm>
          <a:prstGeom prst="rect">
            <a:avLst/>
          </a:prstGeom>
        </p:spPr>
      </p:pic>
      <p:cxnSp>
        <p:nvCxnSpPr>
          <p:cNvPr id="11" name="Straight Connector 10"/>
          <p:cNvCxnSpPr/>
          <p:nvPr userDrawn="1"/>
        </p:nvCxnSpPr>
        <p:spPr>
          <a:xfrm>
            <a:off x="0" y="57892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553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743200" y="5973110"/>
            <a:ext cx="6400800" cy="400110"/>
          </a:xfrm>
          <a:prstGeom prst="rect">
            <a:avLst/>
          </a:prstGeom>
          <a:noFill/>
        </p:spPr>
        <p:txBody>
          <a:bodyPr wrap="square" rtlCol="0">
            <a:spAutoFit/>
          </a:bodyPr>
          <a:lstStyle/>
          <a:p>
            <a:pPr algn="ctr" fontAlgn="base">
              <a:spcBef>
                <a:spcPct val="0"/>
              </a:spcBef>
              <a:spcAft>
                <a:spcPct val="0"/>
              </a:spcAft>
            </a:pPr>
            <a:r>
              <a:rPr lang="en-US" sz="2000" dirty="0" smtClean="0">
                <a:solidFill>
                  <a:prstClr val="white"/>
                </a:solidFill>
                <a:latin typeface="Poppl-Laudatio Regular" pitchFamily="34" charset="0"/>
              </a:rPr>
              <a:t>16</a:t>
            </a:r>
            <a:r>
              <a:rPr lang="en-US" sz="2000" baseline="30000" dirty="0" smtClean="0">
                <a:solidFill>
                  <a:prstClr val="white"/>
                </a:solidFill>
                <a:latin typeface="Poppl-Laudatio Regular" pitchFamily="34" charset="0"/>
              </a:rPr>
              <a:t>th</a:t>
            </a:r>
            <a:r>
              <a:rPr lang="en-US" sz="2000" dirty="0" smtClean="0">
                <a:solidFill>
                  <a:prstClr val="white"/>
                </a:solidFill>
                <a:latin typeface="Poppl-Laudatio Regular" pitchFamily="34" charset="0"/>
              </a:rPr>
              <a:t> Annual OSC Readiness Training Program</a:t>
            </a:r>
            <a:endParaRPr lang="en-US" sz="2000" dirty="0">
              <a:solidFill>
                <a:prstClr val="white"/>
              </a:solidFill>
              <a:latin typeface="Poppl-Laudatio Regular"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829FD-551D-4A4D-A130-75FB6BF1C58F}" type="datetimeFigureOut">
              <a:rPr lang="en-US" smtClean="0"/>
              <a:pPr/>
              <a:t>11/13/13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829FD-551D-4A4D-A130-75FB6BF1C58F}" type="datetimeFigureOut">
              <a:rPr lang="en-US" smtClean="0"/>
              <a:pPr/>
              <a:t>11/13/13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5" name="Rectangle 3"/>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6" name="Rectangle 4"/>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34149" name="Rectangle 5"/>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34150"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Rectangle 9"/>
          <p:cNvSpPr>
            <a:spLocks noGrp="1" noChangeArrowheads="1"/>
          </p:cNvSpPr>
          <p:nvPr>
            <p:ph type="sldNum" sz="quarter" idx="10"/>
          </p:nvPr>
        </p:nvSpPr>
        <p:spPr>
          <a:xfrm>
            <a:off x="7931150" y="6245225"/>
            <a:ext cx="1212850" cy="476250"/>
          </a:xfrm>
        </p:spPr>
        <p:txBody>
          <a:bodyPr/>
          <a:lstStyle>
            <a:lvl1pPr>
              <a:defRPr/>
            </a:lvl1pPr>
          </a:lstStyle>
          <a:p>
            <a:pPr>
              <a:defRPr/>
            </a:pPr>
            <a:fld id="{BDA1F3FC-979E-A642-8572-EF10A60A4247}" type="slidenum">
              <a:rPr lang="en-US"/>
              <a:pPr>
                <a:defRPr/>
              </a:pPr>
              <a:t>‹#›</a:t>
            </a:fld>
            <a:r>
              <a:rPr lang="en-US"/>
              <a:t> of Total # of slides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24474E0E-8D4D-054F-A912-DB0C7AEE2A1C}" type="slidenum">
              <a:rPr lang="en-US"/>
              <a:pPr>
                <a:defRPr/>
              </a:pPr>
              <a:t>‹#›</a:t>
            </a:fld>
            <a:r>
              <a:rPr lang="en-US"/>
              <a:t> of Total # of slides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BD92892B-99A8-3841-8FE3-5368EFE1951C}" type="slidenum">
              <a:rPr lang="en-US"/>
              <a:pPr>
                <a:defRPr/>
              </a:pPr>
              <a:t>‹#›</a:t>
            </a:fld>
            <a:r>
              <a:rPr lang="en-US"/>
              <a:t> of Total # of slides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DC031E09-FC92-0A45-96E6-9B50BEFAA93A}" type="slidenum">
              <a:rPr lang="en-US"/>
              <a:pPr>
                <a:defRPr/>
              </a:pPr>
              <a:t>‹#›</a:t>
            </a:fld>
            <a:r>
              <a:rPr lang="en-US"/>
              <a:t> of Total # of slides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9" name="Rectangle 6"/>
          <p:cNvSpPr>
            <a:spLocks noGrp="1" noChangeArrowheads="1"/>
          </p:cNvSpPr>
          <p:nvPr>
            <p:ph type="sldNum" sz="quarter" idx="12"/>
          </p:nvPr>
        </p:nvSpPr>
        <p:spPr>
          <a:ln/>
        </p:spPr>
        <p:txBody>
          <a:bodyPr/>
          <a:lstStyle>
            <a:lvl1pPr>
              <a:defRPr/>
            </a:lvl1pPr>
          </a:lstStyle>
          <a:p>
            <a:pPr>
              <a:defRPr/>
            </a:pPr>
            <a:fld id="{AB47AFDA-8085-3B4A-A0BA-FCA628394475}" type="slidenum">
              <a:rPr lang="en-US"/>
              <a:pPr>
                <a:defRPr/>
              </a:pPr>
              <a:t>‹#›</a:t>
            </a:fld>
            <a:r>
              <a:rPr lang="en-US"/>
              <a:t> of Total # of slides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5" name="Rectangle 6"/>
          <p:cNvSpPr>
            <a:spLocks noGrp="1" noChangeArrowheads="1"/>
          </p:cNvSpPr>
          <p:nvPr>
            <p:ph type="sldNum" sz="quarter" idx="12"/>
          </p:nvPr>
        </p:nvSpPr>
        <p:spPr>
          <a:ln/>
        </p:spPr>
        <p:txBody>
          <a:bodyPr/>
          <a:lstStyle>
            <a:lvl1pPr>
              <a:defRPr/>
            </a:lvl1pPr>
          </a:lstStyle>
          <a:p>
            <a:pPr>
              <a:defRPr/>
            </a:pPr>
            <a:fld id="{203AC8E0-70FE-6B43-BC97-F005499B721D}" type="slidenum">
              <a:rPr lang="en-US"/>
              <a:pPr>
                <a:defRPr/>
              </a:pPr>
              <a:t>‹#›</a:t>
            </a:fld>
            <a:r>
              <a:rPr lang="en-US"/>
              <a:t> of Total # of slides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4" name="Rectangle 6"/>
          <p:cNvSpPr>
            <a:spLocks noGrp="1" noChangeArrowheads="1"/>
          </p:cNvSpPr>
          <p:nvPr>
            <p:ph type="sldNum" sz="quarter" idx="12"/>
          </p:nvPr>
        </p:nvSpPr>
        <p:spPr>
          <a:ln/>
        </p:spPr>
        <p:txBody>
          <a:bodyPr/>
          <a:lstStyle>
            <a:lvl1pPr>
              <a:defRPr/>
            </a:lvl1pPr>
          </a:lstStyle>
          <a:p>
            <a:pPr>
              <a:defRPr/>
            </a:pPr>
            <a:fld id="{90F798CF-4392-2F40-A2FC-0C334E31A9A7}" type="slidenum">
              <a:rPr lang="en-US"/>
              <a:pPr>
                <a:defRPr/>
              </a:pPr>
              <a:t>‹#›</a:t>
            </a:fld>
            <a:r>
              <a:rPr lang="en-US"/>
              <a:t> of Total # of slides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419133F7-161C-ED4D-8FBB-4D43DCB97753}" type="slidenum">
              <a:rPr lang="en-US"/>
              <a:pPr>
                <a:defRPr/>
              </a:pPr>
              <a:t>‹#›</a:t>
            </a:fld>
            <a:r>
              <a:rPr lang="en-US"/>
              <a:t> of Total # of slides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60CB5-56B3-40E2-9278-708DA41F6B40}" type="datetimeFigureOut">
              <a:rPr lang="en-US" smtClean="0"/>
              <a:pPr/>
              <a:t>11/13/13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81CE9-8193-4778-BF71-F20842CDCB8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2607967F-7B75-2E4B-A121-CB0DD48C5F92}" type="slidenum">
              <a:rPr lang="en-US"/>
              <a:pPr>
                <a:defRPr/>
              </a:pPr>
              <a:t>‹#›</a:t>
            </a:fld>
            <a:r>
              <a:rPr lang="en-US"/>
              <a:t> of Total # of slides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4D644EB5-EC56-6F43-B536-7F6FD1ECF78F}" type="slidenum">
              <a:rPr lang="en-US"/>
              <a:pPr>
                <a:defRPr/>
              </a:pPr>
              <a:t>‹#›</a:t>
            </a:fld>
            <a:r>
              <a:rPr lang="en-US"/>
              <a:t> of Total # of slides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7CD1E68E-32FD-8D4D-94BD-5B376372146D}" type="slidenum">
              <a:rPr lang="en-US"/>
              <a:pPr>
                <a:defRPr/>
              </a:pPr>
              <a:t>‹#›</a:t>
            </a:fld>
            <a:r>
              <a:rPr lang="en-US"/>
              <a:t> of Total # of slides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0829FD-551D-4A4D-A130-75FB6BF1C58F}" type="datetimeFigureOut">
              <a:rPr lang="en-US" smtClean="0"/>
              <a:pPr/>
              <a:t>11/13/13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860CB5-56B3-40E2-9278-708DA41F6B40}" type="datetimeFigureOut">
              <a:rPr lang="en-US" smtClean="0"/>
              <a:pPr/>
              <a:t>11/13/13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81CE9-8193-4778-BF71-F20842CDCB8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829FD-551D-4A4D-A130-75FB6BF1C58F}" type="datetimeFigureOut">
              <a:rPr lang="en-US" smtClean="0"/>
              <a:pPr/>
              <a:t>11/13/13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860CB5-56B3-40E2-9278-708DA41F6B40}" type="datetimeFigureOut">
              <a:rPr lang="en-US" smtClean="0"/>
              <a:pPr/>
              <a:t>11/13/13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B81CE9-8193-4778-BF71-F20842CDCB8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60CB5-56B3-40E2-9278-708DA41F6B40}" type="datetimeFigureOut">
              <a:rPr lang="en-US" smtClean="0"/>
              <a:pPr/>
              <a:t>11/13/13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B81CE9-8193-4778-BF71-F20842CDCB8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829FD-551D-4A4D-A130-75FB6BF1C58F}" type="datetimeFigureOut">
              <a:rPr lang="en-US" smtClean="0"/>
              <a:pPr/>
              <a:t>11/13/13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829FD-551D-4A4D-A130-75FB6BF1C58F}" type="datetimeFigureOut">
              <a:rPr lang="en-US" smtClean="0"/>
              <a:pPr/>
              <a:t>11/13/13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708479-1117-4242-827A-C0DFF74DA9C3}" type="slidenum">
              <a:rPr lang="en-US" smtClean="0"/>
              <a:pPr/>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829FD-551D-4A4D-A130-75FB6BF1C58F}" type="datetimeFigureOut">
              <a:rPr lang="en-US" smtClean="0"/>
              <a:pPr/>
              <a:t>11/13/13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08479-1117-4242-827A-C0DFF74DA9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33" name="Rectangle 9"/>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34" name="Rectangle 10"/>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ea typeface="+mn-ea"/>
              <a:cs typeface="+mn-cs"/>
            </a:endParaRPr>
          </a:p>
        </p:txBody>
      </p:sp>
      <p:sp>
        <p:nvSpPr>
          <p:cNvPr id="1029" name="Rectangle 2"/>
          <p:cNvSpPr>
            <a:spLocks noGrp="1" noChangeArrowheads="1"/>
          </p:cNvSpPr>
          <p:nvPr>
            <p:ph type="title"/>
          </p:nvPr>
        </p:nvSpPr>
        <p:spPr bwMode="auto">
          <a:xfrm>
            <a:off x="0" y="0"/>
            <a:ext cx="9144000" cy="1417638"/>
          </a:xfrm>
          <a:prstGeom prst="rect">
            <a:avLst/>
          </a:prstGeom>
          <a:solidFill>
            <a:schemeClr val="tx1">
              <a:alpha val="76862"/>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ea typeface="+mn-ea"/>
                <a:cs typeface="+mn-cs"/>
              </a:defRPr>
            </a:lvl1pPr>
          </a:lstStyle>
          <a:p>
            <a:pPr>
              <a:defRPr/>
            </a:pPr>
            <a:r>
              <a:rPr lang="en-US"/>
              <a:t>Date of presentation</a:t>
            </a:r>
          </a:p>
        </p:txBody>
      </p:sp>
      <p:sp>
        <p:nvSpPr>
          <p:cNvPr id="2" name="Rectangle 5"/>
          <p:cNvSpPr>
            <a:spLocks noGrp="1" noChangeArrowheads="1"/>
          </p:cNvSpPr>
          <p:nvPr>
            <p:ph type="ftr" sz="quarter" idx="3"/>
          </p:nvPr>
        </p:nvSpPr>
        <p:spPr bwMode="auto">
          <a:xfrm>
            <a:off x="2146300" y="6553200"/>
            <a:ext cx="41021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a:defRPr/>
            </a:pPr>
            <a:r>
              <a:rPr lang="en-US"/>
              <a:t>Presentation Title</a:t>
            </a:r>
          </a:p>
        </p:txBody>
      </p:sp>
      <p:sp>
        <p:nvSpPr>
          <p:cNvPr id="3"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Bitstream Vera Sans" pitchFamily="34" charset="0"/>
                <a:ea typeface="ＭＳ Ｐゴシック" charset="-128"/>
                <a:cs typeface="ＭＳ Ｐゴシック" charset="-128"/>
              </a:defRPr>
            </a:lvl1pPr>
          </a:lstStyle>
          <a:p>
            <a:pPr>
              <a:defRPr/>
            </a:pPr>
            <a:fld id="{3BBEBB2E-92A7-D143-8576-A0CDC1FDBA07}" type="slidenum">
              <a:rPr lang="en-US"/>
              <a:pPr>
                <a:defRPr/>
              </a:pPr>
              <a:t>‹#›</a:t>
            </a:fld>
            <a:r>
              <a:rPr lang="en-US"/>
              <a:t> of Total # of slides</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p:txStyles>
    <p:titleStyle>
      <a:lvl1pPr algn="ctr" rtl="0" eaLnBrk="0" fontAlgn="base" hangingPunct="0">
        <a:spcBef>
          <a:spcPct val="0"/>
        </a:spcBef>
        <a:spcAft>
          <a:spcPct val="0"/>
        </a:spcAft>
        <a:defRPr sz="4800" b="1">
          <a:solidFill>
            <a:schemeClr val="bg1"/>
          </a:solidFill>
          <a:latin typeface="+mj-lt"/>
          <a:ea typeface="ＭＳ Ｐゴシック" pitchFamily="-1" charset="-128"/>
          <a:cs typeface="ＭＳ Ｐゴシック" charset="-128"/>
        </a:defRPr>
      </a:lvl1pPr>
      <a:lvl2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2pPr>
      <a:lvl3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3pPr>
      <a:lvl4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4pPr>
      <a:lvl5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5pPr>
      <a:lvl6pPr marL="457200" algn="ctr" rtl="0" fontAlgn="base">
        <a:spcBef>
          <a:spcPct val="0"/>
        </a:spcBef>
        <a:spcAft>
          <a:spcPct val="0"/>
        </a:spcAft>
        <a:defRPr sz="4800" b="1">
          <a:solidFill>
            <a:schemeClr val="bg1"/>
          </a:solidFill>
          <a:latin typeface="Gill Sans" pitchFamily="34" charset="0"/>
        </a:defRPr>
      </a:lvl6pPr>
      <a:lvl7pPr marL="914400" algn="ctr" rtl="0" fontAlgn="base">
        <a:spcBef>
          <a:spcPct val="0"/>
        </a:spcBef>
        <a:spcAft>
          <a:spcPct val="0"/>
        </a:spcAft>
        <a:defRPr sz="4800" b="1">
          <a:solidFill>
            <a:schemeClr val="bg1"/>
          </a:solidFill>
          <a:latin typeface="Gill Sans" pitchFamily="34" charset="0"/>
        </a:defRPr>
      </a:lvl7pPr>
      <a:lvl8pPr marL="1371600" algn="ctr" rtl="0" fontAlgn="base">
        <a:spcBef>
          <a:spcPct val="0"/>
        </a:spcBef>
        <a:spcAft>
          <a:spcPct val="0"/>
        </a:spcAft>
        <a:defRPr sz="4800" b="1">
          <a:solidFill>
            <a:schemeClr val="bg1"/>
          </a:solidFill>
          <a:latin typeface="Gill Sans" pitchFamily="34" charset="0"/>
        </a:defRPr>
      </a:lvl8pPr>
      <a:lvl9pPr marL="1828800" algn="ctr" rtl="0" fontAlgn="base">
        <a:spcBef>
          <a:spcPct val="0"/>
        </a:spcBef>
        <a:spcAft>
          <a:spcPct val="0"/>
        </a:spcAft>
        <a:defRPr sz="4800" b="1">
          <a:solidFill>
            <a:schemeClr val="bg1"/>
          </a:solidFill>
          <a:latin typeface="Gill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hyperlink" Target="http://www.cluin.org/"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2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1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2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3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0"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154.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oleObject" Target="../embeddings/oleObject5.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5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56.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59.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hyperlink" Target="http://www.csc.noaa.gov/coastal/economics/images/exxonpicket.jpg" TargetMode="External"/><Relationship Id="rId5" Type="http://schemas.openxmlformats.org/officeDocument/2006/relationships/image" Target="../media/image161.jpeg"/><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hyperlink" Target="http://www.beaumontenterprise.com/news/article/Chevron-taking-damage-claims-from-Port-Arthur-3726532.php" TargetMode="External"/><Relationship Id="rId5" Type="http://schemas.openxmlformats.org/officeDocument/2006/relationships/image" Target="../media/image165.jpeg"/><Relationship Id="rId6" Type="http://schemas.openxmlformats.org/officeDocument/2006/relationships/image" Target="../media/image166.gif"/><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70.jpeg"/><Relationship Id="rId5" Type="http://schemas.openxmlformats.org/officeDocument/2006/relationships/hyperlink" Target="http://ecos.fws.gov/docs/species_images/doc3620.jpg" TargetMode="External"/><Relationship Id="rId6" Type="http://schemas.openxmlformats.org/officeDocument/2006/relationships/image" Target="../media/image171.jpeg"/><Relationship Id="rId7" Type="http://schemas.openxmlformats.org/officeDocument/2006/relationships/hyperlink" Target="http://www.123rf.com/photo_12845015_thousands-of-snow-geese-fly-from-a-hilltop.html" TargetMode="External"/><Relationship Id="rId8"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4" Type="http://schemas.openxmlformats.org/officeDocument/2006/relationships/oleObject" Target="../embeddings/oleObject6.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en.wikipedia.org/wiki/File:Offthepipe.JPG" TargetMode="External"/><Relationship Id="rId4" Type="http://schemas.openxmlformats.org/officeDocument/2006/relationships/image" Target="../media/image173.jpeg"/><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54.jpeg"/></Relationships>
</file>

<file path=ppt/slides/_rels/slide133.xml.rels><?xml version="1.0" encoding="UTF-8" standalone="yes"?>
<Relationships xmlns="http://schemas.openxmlformats.org/package/2006/relationships"><Relationship Id="rId3" Type="http://schemas.openxmlformats.org/officeDocument/2006/relationships/hyperlink" Target="http://www.123rf.com/photo_4588943_united-states-department-of-transportation-spontaneously-combustible-warning-label-isolated-on-white.html" TargetMode="External"/><Relationship Id="rId4" Type="http://schemas.openxmlformats.org/officeDocument/2006/relationships/image" Target="../media/image174.jpeg"/><Relationship Id="rId5" Type="http://schemas.openxmlformats.org/officeDocument/2006/relationships/hyperlink" Target="http://www.123rf.com/photo_14377077_safety-sign-danger-sign-hazardous-chemical-chemistry-danger-environment.html" TargetMode="External"/><Relationship Id="rId6" Type="http://schemas.openxmlformats.org/officeDocument/2006/relationships/image" Target="../media/image175.jpeg"/><Relationship Id="rId7" Type="http://schemas.openxmlformats.org/officeDocument/2006/relationships/hyperlink" Target="http://www.123rf.com/photo_14377085_safety-sign-danger-sign-hazardous-chemical-chemistry-corrosive.html" TargetMode="External"/><Relationship Id="rId8" Type="http://schemas.openxmlformats.org/officeDocument/2006/relationships/image" Target="../media/image176.jpeg"/><Relationship Id="rId9" Type="http://schemas.openxmlformats.org/officeDocument/2006/relationships/hyperlink" Target="http://www.123rf.com/photo_4380537_radiation-round-sign.html" TargetMode="External"/><Relationship Id="rId10" Type="http://schemas.openxmlformats.org/officeDocument/2006/relationships/image" Target="../media/image177.jpeg"/><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hyperlink" Target="http://www.123rf.com/photo_14377075_safety-sign-danger-sign-hazardous-chemical-chemistry-harmful.html" TargetMode="External"/><Relationship Id="rId4" Type="http://schemas.openxmlformats.org/officeDocument/2006/relationships/image" Target="../media/image178.jpeg"/><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7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80.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18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82.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83.emf"/></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imgres?q=images+of+natural+gas+exraction+wells&amp;hl=en&amp;biw=1280&amp;bih=610&amp;tbm=isch&amp;tbnid=OEp7QDAHruHc7M:&amp;imgrefurl=http://www.csmonitor.com/Environment/2011/0509/Fracking-for-natural-gas-is-polluting-ground-water-study-concludes&amp;docid=yYKFkRk8es8u4M&amp;imgurl=http://www.csmonitor.com/var/ezflow_site/storage/images/media/images/0509-afracking-natural-gas-drilling/10075685-1-eng-US/0509-AFRACKING-Natural-Gas-Drilling_full_600.jpg&amp;w=600&amp;h=400&amp;ei=uY6NUNSbIOa6igK794HwCA&amp;zoom=1&amp;iact=hc&amp;vpx=107&amp;vpy=270&amp;dur=6984&amp;hovh=183&amp;hovw=275&amp;tx=173&amp;ty=104&amp;sig=107354577914062116521&amp;page=4&amp;tbnh=130&amp;tbnw=173&amp;start=66&amp;ndsp=26&amp;ved=1t:429,r:13,s:66,i:326" TargetMode="External"/><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8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 Id="rId3" Type="http://schemas.openxmlformats.org/officeDocument/2006/relationships/image" Target="../media/image185.png"/></Relationships>
</file>

<file path=ppt/slides/_rels/slide142.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9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6.xml"/><Relationship Id="rId3" Type="http://schemas.openxmlformats.org/officeDocument/2006/relationships/image" Target="../media/image19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4" Type="http://schemas.openxmlformats.org/officeDocument/2006/relationships/oleObject" Target="../embeddings/oleObject7.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4.jpeg"/><Relationship Id="rId4" Type="http://schemas.openxmlformats.org/officeDocument/2006/relationships/image" Target="../media/image195.jpeg"/><Relationship Id="rId1" Type="http://schemas.openxmlformats.org/officeDocument/2006/relationships/slideLayout" Target="../slideLayouts/slideLayout6.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9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97.e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9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9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20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201.jpeg"/></Relationships>
</file>

<file path=ppt/slides/_rels/slide156.xml.rels><?xml version="1.0" encoding="UTF-8" standalone="yes"?>
<Relationships xmlns="http://schemas.openxmlformats.org/package/2006/relationships"><Relationship Id="rId3" Type="http://schemas.openxmlformats.org/officeDocument/2006/relationships/image" Target="../media/image202.jpeg"/><Relationship Id="rId4" Type="http://schemas.openxmlformats.org/officeDocument/2006/relationships/image" Target="../media/image203.jpeg"/><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jpeg"/><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206.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207.jpeg"/></Relationships>
</file>

<file path=ppt/slides/_rels/slide16.xml.rels><?xml version="1.0" encoding="UTF-8" standalone="yes"?>
<Relationships xmlns="http://schemas.openxmlformats.org/package/2006/relationships"><Relationship Id="rId3" Type="http://schemas.openxmlformats.org/officeDocument/2006/relationships/hyperlink" Target="http://upload.wikimedia.org/wikipedia/commons/0/05/National_Grid_LNG_Tank.jpg" TargetMode="External"/><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image" Target="../media/image208.jpeg"/><Relationship Id="rId4" Type="http://schemas.openxmlformats.org/officeDocument/2006/relationships/image" Target="../media/image209.jpeg"/><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 Id="rId3" Type="http://schemas.openxmlformats.org/officeDocument/2006/relationships/image" Target="../media/image21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211.jpeg"/></Relationships>
</file>

<file path=ppt/slides/_rels/slide163.xml.rels><?xml version="1.0" encoding="UTF-8" standalone="yes"?>
<Relationships xmlns="http://schemas.openxmlformats.org/package/2006/relationships"><Relationship Id="rId3" Type="http://schemas.openxmlformats.org/officeDocument/2006/relationships/hyperlink" Target="http://www.google.com/imgres?sa=X&amp;biw=1613&amp;bih=799&amp;tbm=isch&amp;tbnid=IYBUwaPeSIefGM:&amp;imgrefurl=http://valuestream2009.wordpress.com/2011/04/25/a-year-after-the-bp-oil-spill-a-slow-recovery-continued-risk-management-challenges/&amp;docid=jnrs9jmh0XWLWM&amp;imgurl=http://valuestream2009.files.wordpress.com/2011/04/istock_risk-management.jpg&amp;w=425&amp;h=282&amp;ei=h9puUqmfKLX54APKsYDgDw&amp;zoom=1&amp;iact=rc&amp;dur=16&amp;page=3&amp;tbnh=135&amp;tbnw=197&amp;start=78&amp;ndsp=22&amp;ved=1t:429,r:99,s:0,i:384&amp;tx=74&amp;ty=50" TargetMode="External"/><Relationship Id="rId4" Type="http://schemas.openxmlformats.org/officeDocument/2006/relationships/image" Target="../media/image212.jpeg"/><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3" Type="http://schemas.openxmlformats.org/officeDocument/2006/relationships/hyperlink" Target="http://www.google.com/imgres?imgurl=http://www.urbanchristiannews.com/ucn/gulf-coast-oil-spill-BEACH-CLOSED.jpg&amp;imgrefurl=http://www.urbanchristiannews.com/ucn/2011/11/bp-to-cease-gulf-coast-oil-spill-cleanup.html&amp;usg=__3nRc_NDEJgYczQpWxXmb28ehp4U=&amp;h=312&amp;w=600&amp;sz=185&amp;hl=en&amp;start=57&amp;zoom=1&amp;tbnid=G7975EeSX4Z5TM:&amp;tbnh=70&amp;tbnw=135&amp;ei=5aDBTraTMebo0QGY1oTVBA&amp;prev=/images?q=images+of+guld+coast+oil+spill&amp;start=42&amp;hl=en&amp;sa=N&amp;tbm=isch&amp;itbs=1" TargetMode="External"/><Relationship Id="rId4" Type="http://schemas.openxmlformats.org/officeDocument/2006/relationships/image" Target="../media/image213.jpeg"/><Relationship Id="rId5" Type="http://schemas.openxmlformats.org/officeDocument/2006/relationships/image" Target="../media/image214.jpeg"/><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 Id="rId3" Type="http://schemas.openxmlformats.org/officeDocument/2006/relationships/image" Target="../media/image215.jpeg"/></Relationships>
</file>

<file path=ppt/slides/_rels/slide166.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6" Type="http://schemas.openxmlformats.org/officeDocument/2006/relationships/image" Target="../media/image219.png"/><Relationship Id="rId7" Type="http://schemas.openxmlformats.org/officeDocument/2006/relationships/image" Target="../media/image220.png"/><Relationship Id="rId8" Type="http://schemas.openxmlformats.org/officeDocument/2006/relationships/image" Target="../media/image221.png"/><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24.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4" Type="http://schemas.openxmlformats.org/officeDocument/2006/relationships/oleObject" Target="../embeddings/oleObject8.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9.xml"/><Relationship Id="rId3" Type="http://schemas.openxmlformats.org/officeDocument/2006/relationships/image" Target="../media/image2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hyperlink" Target="http://www.123rf.com/photo_15390467_a-man-in-the-observation-gear.html" TargetMode="External"/><Relationship Id="rId4" Type="http://schemas.openxmlformats.org/officeDocument/2006/relationships/image" Target="../media/image223.jpeg"/><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22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jpeg"/><Relationship Id="rId4" Type="http://schemas.openxmlformats.org/officeDocument/2006/relationships/image" Target="../media/image226.jpeg"/><Relationship Id="rId5" Type="http://schemas.openxmlformats.org/officeDocument/2006/relationships/image" Target="../media/image227.png"/><Relationship Id="rId6" Type="http://schemas.openxmlformats.org/officeDocument/2006/relationships/image" Target="../media/image228.jpeg"/><Relationship Id="rId1" Type="http://schemas.openxmlformats.org/officeDocument/2006/relationships/slideLayout" Target="../slideLayouts/slideLayout6.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image" Target="../media/image229.jpeg"/><Relationship Id="rId4" Type="http://schemas.openxmlformats.org/officeDocument/2006/relationships/image" Target="../media/image230.jpeg"/><Relationship Id="rId5" Type="http://schemas.openxmlformats.org/officeDocument/2006/relationships/image" Target="../media/image231.jpeg"/><Relationship Id="rId6" Type="http://schemas.openxmlformats.org/officeDocument/2006/relationships/image" Target="../media/image232.jpeg"/><Relationship Id="rId1" Type="http://schemas.openxmlformats.org/officeDocument/2006/relationships/slideLayout" Target="../slideLayouts/slideLayout6.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image" Target="../media/image233.jpeg"/><Relationship Id="rId4" Type="http://schemas.openxmlformats.org/officeDocument/2006/relationships/image" Target="../media/image234.jpeg"/><Relationship Id="rId1" Type="http://schemas.openxmlformats.org/officeDocument/2006/relationships/slideLayout" Target="../slideLayouts/slideLayout6.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3" Type="http://schemas.openxmlformats.org/officeDocument/2006/relationships/image" Target="../media/image235.jpeg"/><Relationship Id="rId4" Type="http://schemas.openxmlformats.org/officeDocument/2006/relationships/image" Target="../media/image236.jpeg"/><Relationship Id="rId5" Type="http://schemas.openxmlformats.org/officeDocument/2006/relationships/image" Target="../media/image237.jpeg"/><Relationship Id="rId1" Type="http://schemas.openxmlformats.org/officeDocument/2006/relationships/slideLayout" Target="../slideLayouts/slideLayout6.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8.xml"/><Relationship Id="rId3" Type="http://schemas.openxmlformats.org/officeDocument/2006/relationships/image" Target="../media/image238.jpeg"/></Relationships>
</file>

<file path=ppt/slides/_rels/slide179.xml.rels><?xml version="1.0" encoding="UTF-8" standalone="yes"?>
<Relationships xmlns="http://schemas.openxmlformats.org/package/2006/relationships"><Relationship Id="rId3" Type="http://schemas.openxmlformats.org/officeDocument/2006/relationships/image" Target="../media/image239.jpeg"/><Relationship Id="rId4" Type="http://schemas.openxmlformats.org/officeDocument/2006/relationships/image" Target="../media/image240.jpeg"/><Relationship Id="rId1" Type="http://schemas.openxmlformats.org/officeDocument/2006/relationships/slideLayout" Target="../slideLayouts/slideLayout6.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80.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image" Target="../media/image242.jpeg"/><Relationship Id="rId1" Type="http://schemas.openxmlformats.org/officeDocument/2006/relationships/slideLayout" Target="../slideLayouts/slideLayout6.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3" Type="http://schemas.openxmlformats.org/officeDocument/2006/relationships/image" Target="../media/image243.jpeg"/><Relationship Id="rId4" Type="http://schemas.openxmlformats.org/officeDocument/2006/relationships/image" Target="../media/image244.jpeg"/><Relationship Id="rId5" Type="http://schemas.openxmlformats.org/officeDocument/2006/relationships/image" Target="../media/image245.jpeg"/><Relationship Id="rId1" Type="http://schemas.openxmlformats.org/officeDocument/2006/relationships/slideLayout" Target="../slideLayouts/slideLayout6.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3" Type="http://schemas.openxmlformats.org/officeDocument/2006/relationships/image" Target="../media/image246.jpeg"/><Relationship Id="rId4" Type="http://schemas.openxmlformats.org/officeDocument/2006/relationships/image" Target="../media/image247.jpeg"/><Relationship Id="rId1" Type="http://schemas.openxmlformats.org/officeDocument/2006/relationships/slideLayout" Target="../slideLayouts/slideLayout6.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image" Target="../media/image248.jpeg"/><Relationship Id="rId4" Type="http://schemas.openxmlformats.org/officeDocument/2006/relationships/image" Target="../media/image249.jpeg"/><Relationship Id="rId5" Type="http://schemas.openxmlformats.org/officeDocument/2006/relationships/image" Target="../media/image250.jpeg"/><Relationship Id="rId1" Type="http://schemas.openxmlformats.org/officeDocument/2006/relationships/slideLayout" Target="../slideLayouts/slideLayout6.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4.xml"/><Relationship Id="rId3" Type="http://schemas.openxmlformats.org/officeDocument/2006/relationships/image" Target="../media/image251.jpeg"/></Relationships>
</file>

<file path=ppt/slides/_rels/slide185.xml.rels><?xml version="1.0" encoding="UTF-8" standalone="yes"?>
<Relationships xmlns="http://schemas.openxmlformats.org/package/2006/relationships"><Relationship Id="rId3" Type="http://schemas.openxmlformats.org/officeDocument/2006/relationships/image" Target="../media/image252.jpeg"/><Relationship Id="rId4" Type="http://schemas.openxmlformats.org/officeDocument/2006/relationships/image" Target="../media/image253.jpeg"/><Relationship Id="rId1" Type="http://schemas.openxmlformats.org/officeDocument/2006/relationships/slideLayout" Target="../slideLayouts/slideLayout6.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254.jpeg"/><Relationship Id="rId4" Type="http://schemas.openxmlformats.org/officeDocument/2006/relationships/image" Target="../media/image255.jpeg"/><Relationship Id="rId5" Type="http://schemas.openxmlformats.org/officeDocument/2006/relationships/image" Target="../media/image256.jpeg"/><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3" Type="http://schemas.openxmlformats.org/officeDocument/2006/relationships/image" Target="../media/image257.png"/><Relationship Id="rId4" Type="http://schemas.openxmlformats.org/officeDocument/2006/relationships/image" Target="../media/image258.png"/><Relationship Id="rId5" Type="http://schemas.openxmlformats.org/officeDocument/2006/relationships/image" Target="../media/image259.jpeg"/><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 Id="rId3" Type="http://schemas.openxmlformats.org/officeDocument/2006/relationships/image" Target="../media/image24.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4" Type="http://schemas.openxmlformats.org/officeDocument/2006/relationships/oleObject" Target="../embeddings/oleObject9.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0.xml"/><Relationship Id="rId3" Type="http://schemas.openxmlformats.org/officeDocument/2006/relationships/image" Target="../media/image260.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1.jpeg"/><Relationship Id="rId4" Type="http://schemas.openxmlformats.org/officeDocument/2006/relationships/image" Target="../media/image262.jpeg"/><Relationship Id="rId5" Type="http://schemas.openxmlformats.org/officeDocument/2006/relationships/image" Target="../media/image263.jpeg"/><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264.gi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4.xml"/><Relationship Id="rId3" Type="http://schemas.openxmlformats.org/officeDocument/2006/relationships/image" Target="../media/image24.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4" Type="http://schemas.openxmlformats.org/officeDocument/2006/relationships/oleObject" Target="../embeddings/oleObject10.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6.xml"/><Relationship Id="rId3" Type="http://schemas.openxmlformats.org/officeDocument/2006/relationships/image" Target="../media/image265.jpeg"/></Relationships>
</file>

<file path=ppt/slides/_rels/slide197.xml.rels><?xml version="1.0" encoding="UTF-8" standalone="yes"?>
<Relationships xmlns="http://schemas.openxmlformats.org/package/2006/relationships"><Relationship Id="rId3" Type="http://schemas.openxmlformats.org/officeDocument/2006/relationships/hyperlink" Target="http://en.wikipedia.org/wiki/Image:Stas.jpg" TargetMode="External"/><Relationship Id="rId4" Type="http://schemas.openxmlformats.org/officeDocument/2006/relationships/image" Target="../media/image266.jpe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8.xml"/><Relationship Id="rId3" Type="http://schemas.openxmlformats.org/officeDocument/2006/relationships/image" Target="../media/image24.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hyperlink" Target="mailto:austin.oelschlager@tetratec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3" Type="http://schemas.openxmlformats.org/officeDocument/2006/relationships/image" Target="../media/image267.png"/><Relationship Id="rId4" Type="http://schemas.openxmlformats.org/officeDocument/2006/relationships/hyperlink" Target="http://www.cluin.org/" TargetMode="External"/><Relationship Id="rId5" Type="http://schemas.openxmlformats.org/officeDocument/2006/relationships/hyperlink" Target="https://www.facebook.com/EPACleanUpTech" TargetMode="External"/><Relationship Id="rId6" Type="http://schemas.openxmlformats.org/officeDocument/2006/relationships/hyperlink" Target="https://twitter.com/" TargetMode="External"/><Relationship Id="rId7" Type="http://schemas.openxmlformats.org/officeDocument/2006/relationships/hyperlink" Target="https://twitter.com/%23!/EPACleanUpTech" TargetMode="External"/><Relationship Id="rId8" Type="http://schemas.openxmlformats.org/officeDocument/2006/relationships/hyperlink" Target="http://www.linkedin.com/groups/Clean-Up-Information-Network-CLUIN-4405740" TargetMode="External"/><Relationship Id="rId9" Type="http://schemas.openxmlformats.org/officeDocument/2006/relationships/image" Target="../media/image268.jpeg"/><Relationship Id="rId10" Type="http://schemas.openxmlformats.org/officeDocument/2006/relationships/image" Target="../media/image269.jpeg"/><Relationship Id="rId1" Type="http://schemas.openxmlformats.org/officeDocument/2006/relationships/slideLayout" Target="../slideLayouts/slideLayout1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3" Type="http://schemas.openxmlformats.org/officeDocument/2006/relationships/hyperlink" Target="http://www.clu-in.org/conf/tio/CECOSC1/resource.cfm" TargetMode="External"/><Relationship Id="rId4" Type="http://schemas.openxmlformats.org/officeDocument/2006/relationships/hyperlink" Target="http://www.clu-in.org/conf/tio/CECOSC1/feedback.cfm" TargetMode="External"/><Relationship Id="rId5" Type="http://schemas.openxmlformats.org/officeDocument/2006/relationships/image" Target="../media/image270.png"/><Relationship Id="rId1" Type="http://schemas.openxmlformats.org/officeDocument/2006/relationships/slideLayout" Target="../slideLayouts/slideLayout13.xml"/><Relationship Id="rId2" Type="http://schemas.openxmlformats.org/officeDocument/2006/relationships/notesSlide" Target="../notesSlides/notesSlide2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http://cluin.org/live/archive/" TargetMode="External"/><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imgres?imgurl=http://dustwell.com/images/oil.jpg&amp;imgrefurl=http://dustwell.com/etfs-leak-money.html&amp;usg=__eAbOkYOLJrrW1lQYJZkMYNUs3mA=&amp;h=335&amp;w=400&amp;sz=9&amp;hl=en&amp;start=1&amp;zoom=1&amp;tbnid=7XlJf1_QLrDUZM:&amp;tbnh=104&amp;tbnw=124&amp;ei=opzBTtKDL6XX0QGlkYnfBA&amp;prev=/images?q=image+of+oil&amp;hl=en&amp;sa=X&amp;tbm=isch&amp;itbs=1" TargetMode="External"/><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www.123rf.com/photo_10308020_iron-barrel-with-toxic-waste-on-a-white-background.html" TargetMode="External"/><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hyperlink" Target="http://www.123rf.com/photo_11840301_american-oil-industry-with-a-black-drum-barrel-pouring-and-spilling-out-fossil-fuel-liquid-crude-as-.html" TargetMode="External"/><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hyperlink" Target="http://www.123rf.com/photo_7782917_oil-or-gasoline-black-drops---to-see-more--please-visit-at-my-gallery.html" TargetMode="External"/><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www.123rf.com/photo_7945210_black-oil-spill-splash-and-drops-on-white-background.html" TargetMode="External"/><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hyperlink" Target="http://www.aga.org/" TargetMode="External"/><Relationship Id="rId4" Type="http://schemas.openxmlformats.org/officeDocument/2006/relationships/image" Target="../media/image72.gif"/><Relationship Id="rId5" Type="http://schemas.openxmlformats.org/officeDocument/2006/relationships/hyperlink" Target="http://en.wikipedia.org/wiki/File:American_Petroleum_Institute_logo.jpg" TargetMode="External"/><Relationship Id="rId6" Type="http://schemas.openxmlformats.org/officeDocument/2006/relationships/image" Target="../media/image73.jpeg"/><Relationship Id="rId7" Type="http://schemas.openxmlformats.org/officeDocument/2006/relationships/hyperlink" Target="http://www.ansi.org/" TargetMode="External"/><Relationship Id="rId8" Type="http://schemas.openxmlformats.org/officeDocument/2006/relationships/image" Target="../media/image74.gif"/><Relationship Id="rId9" Type="http://schemas.openxmlformats.org/officeDocument/2006/relationships/hyperlink" Target="http://en.wikipedia.org/w/index.php?title=File:NFPA_logo.svg&amp;page=1" TargetMode="External"/><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hyperlink" Target="http://www.google.com/imgres?imgurl=http://myownbackyard.files.wordpress.com/2008/04/ditch-before.jpg&amp;imgrefurl=http://myownbackyard.wordpress.com/category/outside/&amp;usg=__GQyYNA5C0oigMagx9WX0HEWU79U=&amp;h=486&amp;w=648&amp;sz=106&amp;hl=en&amp;start=12&amp;zoom=1&amp;tbnid=ybL6thKxGjY6gM:&amp;tbnh=103&amp;tbnw=137&amp;ei=X5rBTqKKIMrb0QHq2Mm-BA&amp;prev=/images?q=image+of+ditch&amp;hl=en&amp;sa=X&amp;tbm=isch&amp;itbs=1" TargetMode="External"/><Relationship Id="rId5" Type="http://schemas.openxmlformats.org/officeDocument/2006/relationships/image" Target="../media/image83.jpe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hyperlink" Target="javascript:edit(174510)" TargetMode="External"/><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dec.alaska.gov/spar/images/gallery/gallery_tapsbullethole/images/011004301_p016.jpg" TargetMode="External"/><Relationship Id="rId5"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hyperlink" Target="javascript:edit(12246)" TargetMode="External"/><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9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hyperlink" Target="http://www.clker.com/clipart-112233.html" TargetMode="External"/><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10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0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0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hyperlink" Target="javascript:edit(174510)" TargetMode="External"/><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0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2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0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1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37.jpeg"/><Relationship Id="rId6" Type="http://schemas.openxmlformats.org/officeDocument/2006/relationships/image" Target="../media/image40.jpeg"/><Relationship Id="rId7" Type="http://schemas.openxmlformats.org/officeDocument/2006/relationships/image" Target="../media/image44.jpeg"/><Relationship Id="rId8" Type="http://schemas.openxmlformats.org/officeDocument/2006/relationships/image" Target="../media/image117.jpeg"/><Relationship Id="rId9" Type="http://schemas.openxmlformats.org/officeDocument/2006/relationships/image" Target="../media/image32.jpeg"/><Relationship Id="rId10"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19.jpeg"/></Relationships>
</file>

<file path=ppt/slides/_rels/slide98.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2130425"/>
            <a:ext cx="9144000" cy="857250"/>
          </a:xfrm>
          <a:noFill/>
        </p:spPr>
        <p:txBody>
          <a:bodyPr/>
          <a:lstStyle/>
          <a:p>
            <a:pPr eaLnBrk="1" hangingPunct="1"/>
            <a:r>
              <a:rPr lang="en-US" sz="2800">
                <a:solidFill>
                  <a:schemeClr val="tx1"/>
                </a:solidFill>
                <a:latin typeface="Arial Black" charset="0"/>
                <a:ea typeface="Arial Black" charset="0"/>
                <a:cs typeface="Arial Black" charset="0"/>
              </a:rPr>
              <a:t>Welcome to the CLU-IN Internet Seminar</a:t>
            </a:r>
            <a:br>
              <a:rPr lang="en-US" sz="2800">
                <a:solidFill>
                  <a:schemeClr val="tx1"/>
                </a:solidFill>
                <a:latin typeface="Arial Black" charset="0"/>
                <a:ea typeface="Arial Black" charset="0"/>
                <a:cs typeface="Arial Black" charset="0"/>
              </a:rPr>
            </a:br>
            <a:endParaRPr lang="en-US" sz="2800">
              <a:solidFill>
                <a:schemeClr val="tx1"/>
              </a:solidFill>
              <a:latin typeface="Arial Black" charset="0"/>
              <a:ea typeface="Arial Black" charset="0"/>
              <a:cs typeface="Arial Black" charset="0"/>
            </a:endParaRPr>
          </a:p>
        </p:txBody>
      </p:sp>
      <p:sp>
        <p:nvSpPr>
          <p:cNvPr id="15363" name="Rectangle 3"/>
          <p:cNvSpPr>
            <a:spLocks noGrp="1" noChangeArrowheads="1"/>
          </p:cNvSpPr>
          <p:nvPr>
            <p:ph type="subTitle" idx="1"/>
          </p:nvPr>
        </p:nvSpPr>
        <p:spPr>
          <a:xfrm>
            <a:off x="490538" y="2647950"/>
            <a:ext cx="8243887" cy="3338513"/>
          </a:xfrm>
        </p:spPr>
        <p:txBody>
          <a:bodyPr/>
          <a:lstStyle/>
          <a:p>
            <a:pPr eaLnBrk="1" hangingPunct="1"/>
            <a:r>
              <a:rPr lang="en-US" sz="1800" b="1" dirty="0" smtClean="0">
                <a:solidFill>
                  <a:schemeClr val="accent2"/>
                </a:solidFill>
                <a:ea typeface="ＭＳ Ｐゴシック" charset="-128"/>
              </a:rPr>
              <a:t>CEC Training for </a:t>
            </a:r>
            <a:r>
              <a:rPr lang="en-US" sz="1800" b="1" dirty="0" err="1" smtClean="0">
                <a:solidFill>
                  <a:schemeClr val="accent2"/>
                </a:solidFill>
                <a:ea typeface="ＭＳ Ｐゴシック" charset="-128"/>
              </a:rPr>
              <a:t>OSCs</a:t>
            </a:r>
            <a:r>
              <a:rPr lang="en-US" sz="1800" b="1" dirty="0" smtClean="0">
                <a:solidFill>
                  <a:schemeClr val="accent2"/>
                </a:solidFill>
                <a:ea typeface="ＭＳ Ｐゴシック" charset="-128"/>
              </a:rPr>
              <a:t>...Pipeline Emergencies</a:t>
            </a:r>
          </a:p>
          <a:p>
            <a:pPr eaLnBrk="1" hangingPunct="1"/>
            <a:r>
              <a:rPr lang="en-US" sz="1800" dirty="0" smtClean="0">
                <a:solidFill>
                  <a:schemeClr val="accent2"/>
                </a:solidFill>
                <a:ea typeface="ＭＳ Ｐゴシック" charset="-128"/>
              </a:rPr>
              <a:t>Sponsored by: EPA Office of Superfund Remediation and Technology Innovation</a:t>
            </a:r>
          </a:p>
          <a:p>
            <a:pPr eaLnBrk="1" hangingPunct="1"/>
            <a:r>
              <a:rPr lang="en-US" sz="1800" dirty="0" smtClean="0">
                <a:solidFill>
                  <a:schemeClr val="accent2"/>
                </a:solidFill>
                <a:ea typeface="ＭＳ Ｐゴシック" charset="-128"/>
              </a:rPr>
              <a:t>Delivered: November 14, 2013, 2:00 PM - 5:00 PM, EST (19:00-22:00 GMT)</a:t>
            </a:r>
            <a:endParaRPr lang="en-US" sz="1100" i="1" dirty="0" smtClean="0">
              <a:solidFill>
                <a:schemeClr val="accent2"/>
              </a:solidFill>
              <a:ea typeface="ＭＳ Ｐゴシック" charset="-128"/>
            </a:endParaRPr>
          </a:p>
          <a:p>
            <a:pPr algn="l" eaLnBrk="1" hangingPunct="1">
              <a:spcBef>
                <a:spcPct val="0"/>
              </a:spcBef>
            </a:pPr>
            <a:endParaRPr lang="en-US" sz="1200" i="1" dirty="0" smtClean="0">
              <a:solidFill>
                <a:schemeClr val="accent2"/>
              </a:solidFill>
              <a:ea typeface="ＭＳ Ｐゴシック" charset="-128"/>
            </a:endParaRPr>
          </a:p>
          <a:p>
            <a:pPr algn="l" eaLnBrk="1" hangingPunct="1">
              <a:spcBef>
                <a:spcPct val="0"/>
              </a:spcBef>
            </a:pPr>
            <a:r>
              <a:rPr lang="en-US" sz="1600" i="1" dirty="0" smtClean="0">
                <a:solidFill>
                  <a:schemeClr val="accent2"/>
                </a:solidFill>
                <a:ea typeface="ＭＳ Ｐゴシック" charset="-128"/>
              </a:rPr>
              <a:t>Instructors: </a:t>
            </a:r>
          </a:p>
          <a:p>
            <a:pPr lvl="1" eaLnBrk="1" hangingPunct="1">
              <a:spcBef>
                <a:spcPct val="0"/>
              </a:spcBef>
              <a:buFont typeface="Arial" charset="0"/>
              <a:buChar char="•"/>
            </a:pPr>
            <a:r>
              <a:rPr lang="en-US" sz="1600" i="1" dirty="0" smtClean="0">
                <a:solidFill>
                  <a:schemeClr val="accent2"/>
                </a:solidFill>
              </a:rPr>
              <a:t>Earl </a:t>
            </a:r>
            <a:r>
              <a:rPr lang="en-US" sz="1600" i="1" dirty="0" err="1" smtClean="0">
                <a:solidFill>
                  <a:schemeClr val="accent2"/>
                </a:solidFill>
              </a:rPr>
              <a:t>Liverman</a:t>
            </a:r>
            <a:r>
              <a:rPr lang="en-US" sz="1600" i="1" dirty="0" smtClean="0">
                <a:solidFill>
                  <a:schemeClr val="accent2"/>
                </a:solidFill>
              </a:rPr>
              <a:t>, EPA Region 10, </a:t>
            </a:r>
            <a:r>
              <a:rPr lang="en-US" sz="1600" i="1" dirty="0" err="1" smtClean="0">
                <a:solidFill>
                  <a:schemeClr val="accent2"/>
                </a:solidFill>
              </a:rPr>
              <a:t>liverman.earl@epa.gov</a:t>
            </a:r>
            <a:endParaRPr lang="en-US" sz="1600" i="1" dirty="0" smtClean="0">
              <a:solidFill>
                <a:schemeClr val="accent2"/>
              </a:solidFill>
            </a:endParaRPr>
          </a:p>
          <a:p>
            <a:pPr lvl="1" eaLnBrk="1" hangingPunct="1">
              <a:spcBef>
                <a:spcPct val="0"/>
              </a:spcBef>
              <a:buFont typeface="Arial" charset="0"/>
              <a:buChar char="•"/>
            </a:pPr>
            <a:r>
              <a:rPr lang="en-US" sz="1600" i="1" dirty="0" smtClean="0">
                <a:solidFill>
                  <a:schemeClr val="accent2"/>
                </a:solidFill>
              </a:rPr>
              <a:t>Jim Mullins, Tetra Tech, Inc., james.mullins52@gmail.com</a:t>
            </a:r>
            <a:endParaRPr lang="en-US" sz="1600" i="1" dirty="0" smtClean="0">
              <a:solidFill>
                <a:schemeClr val="accent2"/>
              </a:solidFill>
            </a:endParaRPr>
          </a:p>
          <a:p>
            <a:pPr algn="l" eaLnBrk="1" hangingPunct="1">
              <a:spcBef>
                <a:spcPct val="0"/>
              </a:spcBef>
            </a:pPr>
            <a:r>
              <a:rPr lang="en-US" sz="1600" i="1" dirty="0" smtClean="0">
                <a:solidFill>
                  <a:schemeClr val="accent2"/>
                </a:solidFill>
                <a:ea typeface="ＭＳ Ｐゴシック" charset="-128"/>
              </a:rPr>
              <a:t>Moderators</a:t>
            </a:r>
            <a:r>
              <a:rPr lang="en-US" sz="1600" i="1" dirty="0" smtClean="0">
                <a:solidFill>
                  <a:schemeClr val="accent2"/>
                </a:solidFill>
                <a:ea typeface="ＭＳ Ｐゴシック" charset="-128"/>
              </a:rPr>
              <a:t>: </a:t>
            </a:r>
          </a:p>
          <a:p>
            <a:pPr lvl="1" eaLnBrk="1" hangingPunct="1">
              <a:spcBef>
                <a:spcPct val="0"/>
              </a:spcBef>
              <a:buFont typeface="Arial" charset="0"/>
              <a:buChar char="•"/>
            </a:pPr>
            <a:r>
              <a:rPr lang="en-US" sz="1600" i="1" dirty="0" smtClean="0">
                <a:solidFill>
                  <a:schemeClr val="accent2"/>
                </a:solidFill>
              </a:rPr>
              <a:t>Jean </a:t>
            </a:r>
            <a:r>
              <a:rPr lang="en-US" sz="1600" i="1" dirty="0" err="1" smtClean="0">
                <a:solidFill>
                  <a:schemeClr val="accent2"/>
                </a:solidFill>
              </a:rPr>
              <a:t>Balent</a:t>
            </a:r>
            <a:r>
              <a:rPr lang="en-US" sz="1600" i="1" dirty="0" smtClean="0">
                <a:solidFill>
                  <a:schemeClr val="accent2"/>
                </a:solidFill>
              </a:rPr>
              <a:t>, U.S. EPA Technology Innovation and Field Services Division (</a:t>
            </a:r>
            <a:r>
              <a:rPr lang="en-US" sz="1600" i="1" dirty="0" err="1" smtClean="0">
                <a:solidFill>
                  <a:schemeClr val="accent2"/>
                </a:solidFill>
              </a:rPr>
              <a:t>balent.jean@epa.gov</a:t>
            </a:r>
            <a:r>
              <a:rPr lang="en-US" sz="1600" i="1" dirty="0" smtClean="0">
                <a:solidFill>
                  <a:schemeClr val="accent2"/>
                </a:solidFill>
              </a:rPr>
              <a:t>) </a:t>
            </a:r>
            <a:endParaRPr lang="en-US" sz="1600" i="1" dirty="0">
              <a:solidFill>
                <a:schemeClr val="accent2"/>
              </a:solidFill>
            </a:endParaRPr>
          </a:p>
        </p:txBody>
      </p:sp>
      <p:pic>
        <p:nvPicPr>
          <p:cNvPr id="15364" name="Picture 4"/>
          <p:cNvPicPr>
            <a:picLocks noChangeAspect="1" noChangeArrowheads="1"/>
          </p:cNvPicPr>
          <p:nvPr/>
        </p:nvPicPr>
        <p:blipFill>
          <a:blip r:embed="rId3"/>
          <a:srcRect/>
          <a:stretch>
            <a:fillRect/>
          </a:stretch>
        </p:blipFill>
        <p:spPr bwMode="auto">
          <a:xfrm>
            <a:off x="336550" y="317500"/>
            <a:ext cx="8534400" cy="1438275"/>
          </a:xfrm>
          <a:prstGeom prst="rect">
            <a:avLst/>
          </a:prstGeom>
          <a:noFill/>
          <a:ln w="9525">
            <a:noFill/>
            <a:miter lim="800000"/>
            <a:headEnd/>
            <a:tailEnd/>
          </a:ln>
        </p:spPr>
      </p:pic>
      <p:pic>
        <p:nvPicPr>
          <p:cNvPr id="15365" name="Picture 5"/>
          <p:cNvPicPr>
            <a:picLocks noChangeAspect="1" noChangeArrowheads="1"/>
          </p:cNvPicPr>
          <p:nvPr/>
        </p:nvPicPr>
        <p:blipFill>
          <a:blip r:embed="rId4"/>
          <a:srcRect/>
          <a:stretch>
            <a:fillRect/>
          </a:stretch>
        </p:blipFill>
        <p:spPr bwMode="auto">
          <a:xfrm>
            <a:off x="374650" y="327025"/>
            <a:ext cx="1323975" cy="1390650"/>
          </a:xfrm>
          <a:prstGeom prst="rect">
            <a:avLst/>
          </a:prstGeom>
          <a:noFill/>
          <a:ln w="9525">
            <a:noFill/>
            <a:miter lim="800000"/>
            <a:headEnd/>
            <a:tailEnd/>
          </a:ln>
        </p:spPr>
      </p:pic>
      <p:sp>
        <p:nvSpPr>
          <p:cNvPr id="15366" name="Text Box 6"/>
          <p:cNvSpPr txBox="1">
            <a:spLocks noChangeArrowheads="1"/>
          </p:cNvSpPr>
          <p:nvPr/>
        </p:nvSpPr>
        <p:spPr bwMode="auto">
          <a:xfrm>
            <a:off x="592138" y="6176963"/>
            <a:ext cx="8094662"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i="1">
                <a:solidFill>
                  <a:schemeClr val="accent2"/>
                </a:solidFill>
              </a:rPr>
              <a:t>Visit the Clean Up Information Network online at</a:t>
            </a:r>
            <a:r>
              <a:rPr lang="en-US" i="1" u="sng">
                <a:solidFill>
                  <a:schemeClr val="accent2"/>
                </a:solidFill>
              </a:rPr>
              <a:t> </a:t>
            </a:r>
            <a:r>
              <a:rPr lang="en-US" i="1" u="sng">
                <a:solidFill>
                  <a:schemeClr val="accent2"/>
                </a:solidFill>
                <a:hlinkClick r:id="rId5"/>
              </a:rPr>
              <a:t>www.cluin.org</a:t>
            </a:r>
            <a:r>
              <a:rPr lang="en-US" i="1" u="sng">
                <a:solidFill>
                  <a:schemeClr val="accent2"/>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28600"/>
            <a:ext cx="6858001" cy="9144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lnSpcReduction="10000"/>
          </a:bodyPr>
          <a:lstStyle/>
          <a:p>
            <a:pPr marL="0" marR="0">
              <a:spcBef>
                <a:spcPts val="0"/>
              </a:spcBef>
              <a:spcAft>
                <a:spcPts val="1000"/>
              </a:spcAft>
              <a:buClrTx/>
              <a:buFont typeface="Wingdings" pitchFamily="2" charset="2"/>
              <a:buChar char="S"/>
              <a:tabLst>
                <a:tab pos="1085850" algn="l"/>
              </a:tabLst>
            </a:pPr>
            <a:endParaRPr lang="en-US" sz="2000" dirty="0" smtClean="0">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a:t>
            </a:r>
            <a:r>
              <a:rPr lang="en-US" sz="2000" dirty="0">
                <a:latin typeface="Calibri"/>
                <a:ea typeface="Calibri"/>
                <a:cs typeface="Times New Roman"/>
              </a:rPr>
              <a:t>.	</a:t>
            </a:r>
            <a:r>
              <a:rPr lang="en-US" sz="2000" dirty="0" smtClean="0">
                <a:latin typeface="Calibri"/>
                <a:ea typeface="Calibri"/>
                <a:cs typeface="Times New Roman"/>
              </a:rPr>
              <a:t>Introduction and Course Objective/Overview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Oil Spill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10</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812041"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Construction</a:t>
            </a:r>
            <a:endParaRPr lang="en-US"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Pipelines can vary from 2-inch diameter for gathering lines to 48-inches for transmission or trunk lines</a:t>
            </a:r>
          </a:p>
          <a:p>
            <a:endParaRPr lang="en-US" sz="2400" dirty="0" smtClean="0"/>
          </a:p>
          <a:p>
            <a:pPr>
              <a:buClrTx/>
              <a:buFont typeface="Wingdings" pitchFamily="2" charset="2"/>
              <a:buChar char="S"/>
            </a:pPr>
            <a:r>
              <a:rPr lang="en-US" sz="2400" dirty="0" smtClean="0"/>
              <a:t>Most modern pipelines are constructed of either seamless steel or steel with a welded longitudinal seam (straight or spiral) in 40- to 60 foot sections</a:t>
            </a:r>
            <a:endParaRPr lang="en-US" sz="2400" dirty="0"/>
          </a:p>
        </p:txBody>
      </p:sp>
      <p:pic>
        <p:nvPicPr>
          <p:cNvPr id="5" name="Picture 8" descr="Gas Pipe"/>
          <p:cNvPicPr>
            <a:picLocks noChangeAspect="1" noChangeArrowheads="1"/>
          </p:cNvPicPr>
          <p:nvPr/>
        </p:nvPicPr>
        <p:blipFill>
          <a:blip r:embed="rId3" cstate="print"/>
          <a:srcRect/>
          <a:stretch>
            <a:fillRect/>
          </a:stretch>
        </p:blipFill>
        <p:spPr bwMode="auto">
          <a:xfrm>
            <a:off x="3048000" y="4191000"/>
            <a:ext cx="3352800" cy="2106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Construction . . .</a:t>
            </a:r>
            <a:endParaRPr lang="en-US"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The individual pipe joints are welded together into sections</a:t>
            </a:r>
          </a:p>
          <a:p>
            <a:pPr>
              <a:buClrTx/>
              <a:buFont typeface="Wingdings" pitchFamily="2" charset="2"/>
              <a:buChar char="S"/>
            </a:pPr>
            <a:endParaRPr lang="en-US" sz="2400" dirty="0" smtClean="0"/>
          </a:p>
          <a:p>
            <a:pPr>
              <a:buClrTx/>
              <a:buFont typeface="Wingdings" pitchFamily="2" charset="2"/>
              <a:buChar char="S"/>
            </a:pPr>
            <a:r>
              <a:rPr lang="en-US" sz="2400" dirty="0" smtClean="0"/>
              <a:t>To inhibit corrosion, pipe coatings and wrappings applied at the steel mill or on-site are used</a:t>
            </a:r>
          </a:p>
          <a:p>
            <a:endParaRPr lang="en-US" dirty="0"/>
          </a:p>
        </p:txBody>
      </p:sp>
      <p:pic>
        <p:nvPicPr>
          <p:cNvPr id="4" name="Picture 5" descr="_3"/>
          <p:cNvPicPr>
            <a:picLocks noChangeAspect="1" noChangeArrowheads="1"/>
          </p:cNvPicPr>
          <p:nvPr/>
        </p:nvPicPr>
        <p:blipFill>
          <a:blip r:embed="rId3" cstate="print"/>
          <a:srcRect/>
          <a:stretch>
            <a:fillRect/>
          </a:stretch>
        </p:blipFill>
        <p:spPr bwMode="auto">
          <a:xfrm>
            <a:off x="1066800" y="3429000"/>
            <a:ext cx="3352800" cy="2344737"/>
          </a:xfrm>
          <a:prstGeom prst="rect">
            <a:avLst/>
          </a:prstGeom>
          <a:noFill/>
          <a:ln w="9525">
            <a:noFill/>
            <a:miter lim="800000"/>
            <a:headEnd/>
            <a:tailEnd/>
          </a:ln>
        </p:spPr>
      </p:pic>
      <p:pic>
        <p:nvPicPr>
          <p:cNvPr id="5" name="Picture 5" descr="3"/>
          <p:cNvPicPr>
            <a:picLocks noChangeAspect="1" noChangeArrowheads="1"/>
          </p:cNvPicPr>
          <p:nvPr/>
        </p:nvPicPr>
        <p:blipFill>
          <a:blip r:embed="rId4" cstate="print"/>
          <a:srcRect/>
          <a:stretch>
            <a:fillRect/>
          </a:stretch>
        </p:blipFill>
        <p:spPr bwMode="auto">
          <a:xfrm>
            <a:off x="5029200" y="3886200"/>
            <a:ext cx="3586163" cy="2362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Construction . . .</a:t>
            </a:r>
            <a:endParaRPr lang="en-US"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When crossing a river, most pipelines are drilled under the riverbed without disturbing the bottom surface</a:t>
            </a:r>
          </a:p>
          <a:p>
            <a:pPr>
              <a:buClrTx/>
              <a:buFont typeface="Wingdings" pitchFamily="2" charset="2"/>
              <a:buChar char="S"/>
            </a:pPr>
            <a:endParaRPr lang="en-US" sz="2400" dirty="0" smtClean="0"/>
          </a:p>
          <a:p>
            <a:pPr>
              <a:buClrTx/>
              <a:buFont typeface="Wingdings" pitchFamily="2" charset="2"/>
              <a:buChar char="S"/>
            </a:pPr>
            <a:r>
              <a:rPr lang="en-US" sz="2400" dirty="0" smtClean="0"/>
              <a:t>If drilling is not possible, the piping may be laid and weighted with concrete or steel anchors to keep it on the bottom or laid in a cut trench and covered on the bottom</a:t>
            </a:r>
            <a:endParaRPr lang="en-US" sz="2400" dirty="0"/>
          </a:p>
        </p:txBody>
      </p:sp>
      <p:pic>
        <p:nvPicPr>
          <p:cNvPr id="4" name="Picture 5" descr="C:\users\mike callan\documents\rp 1162 movie\callan photos\1162 Movie Assets\Pipeline Photos 2\Pipeline Photos 2\DSC01432.JPG"/>
          <p:cNvPicPr>
            <a:picLocks noChangeAspect="1" noChangeArrowheads="1"/>
          </p:cNvPicPr>
          <p:nvPr/>
        </p:nvPicPr>
        <p:blipFill>
          <a:blip r:embed="rId3" cstate="print"/>
          <a:srcRect/>
          <a:stretch>
            <a:fillRect/>
          </a:stretch>
        </p:blipFill>
        <p:spPr bwMode="auto">
          <a:xfrm>
            <a:off x="3276600" y="4267200"/>
            <a:ext cx="281940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28600"/>
            <a:ext cx="8229599" cy="533400"/>
          </a:xfrm>
        </p:spPr>
        <p:txBody>
          <a:bodyPr>
            <a:normAutofit fontScale="90000"/>
          </a:bodyPr>
          <a:lstStyle/>
          <a:p>
            <a:r>
              <a:rPr lang="en-US" dirty="0" smtClean="0"/>
              <a:t>Corrosion Control</a:t>
            </a:r>
            <a:endParaRPr lang="en-US" dirty="0"/>
          </a:p>
        </p:txBody>
      </p:sp>
      <p:sp>
        <p:nvSpPr>
          <p:cNvPr id="3" name="Content Placeholder 2"/>
          <p:cNvSpPr>
            <a:spLocks noGrp="1"/>
          </p:cNvSpPr>
          <p:nvPr>
            <p:ph idx="1"/>
          </p:nvPr>
        </p:nvSpPr>
        <p:spPr>
          <a:xfrm>
            <a:off x="304801" y="1219200"/>
            <a:ext cx="8534400" cy="4906963"/>
          </a:xfrm>
        </p:spPr>
        <p:txBody>
          <a:bodyPr>
            <a:normAutofit/>
          </a:bodyPr>
          <a:lstStyle/>
          <a:p>
            <a:pPr>
              <a:buClrTx/>
              <a:buFont typeface="Wingdings" pitchFamily="2" charset="2"/>
              <a:buChar char="S"/>
            </a:pPr>
            <a:r>
              <a:rPr lang="en-US" sz="2000" dirty="0" smtClean="0"/>
              <a:t>Corrosion is a natural process that, under the proper conditions, can affect any metal or alloy</a:t>
            </a:r>
          </a:p>
          <a:p>
            <a:pPr>
              <a:buClrTx/>
              <a:buFont typeface="Wingdings" pitchFamily="2" charset="2"/>
              <a:buChar char="S"/>
            </a:pPr>
            <a:endParaRPr lang="en-US" sz="2000" dirty="0" smtClean="0"/>
          </a:p>
          <a:p>
            <a:pPr>
              <a:buClrTx/>
              <a:buFont typeface="Wingdings" pitchFamily="2" charset="2"/>
              <a:buChar char="S"/>
            </a:pPr>
            <a:r>
              <a:rPr lang="en-US" sz="2000" dirty="0" smtClean="0"/>
              <a:t>Pipeline operators must also have written guidelines and procedures for most corrosion-related activities</a:t>
            </a:r>
          </a:p>
          <a:p>
            <a:pPr>
              <a:buClrTx/>
              <a:buFont typeface="Wingdings" pitchFamily="2" charset="2"/>
              <a:buChar char="S"/>
            </a:pPr>
            <a:endParaRPr lang="en-US" sz="2000" dirty="0" smtClean="0"/>
          </a:p>
          <a:p>
            <a:pPr>
              <a:buClrTx/>
              <a:buFont typeface="Wingdings" pitchFamily="2" charset="2"/>
              <a:buChar char="S"/>
            </a:pPr>
            <a:r>
              <a:rPr lang="en-US" sz="2000" dirty="0" smtClean="0"/>
              <a:t>Pipeline corrosion is most prevalent when the failure of coatings, inhibitors, or </a:t>
            </a:r>
            <a:r>
              <a:rPr lang="en-US" sz="2000" dirty="0" err="1" smtClean="0"/>
              <a:t>cathodic</a:t>
            </a:r>
            <a:r>
              <a:rPr lang="en-US" sz="2000" dirty="0" smtClean="0"/>
              <a:t> protection occurs in a corrosive environment </a:t>
            </a:r>
          </a:p>
          <a:p>
            <a:endParaRPr lang="en-US" dirty="0"/>
          </a:p>
        </p:txBody>
      </p:sp>
      <p:pic>
        <p:nvPicPr>
          <p:cNvPr id="4" name="Picture 3" descr="http://www.westcoastcorrosion.com/images/Cathodic%20Protection.jpg"/>
          <p:cNvPicPr/>
          <p:nvPr/>
        </p:nvPicPr>
        <p:blipFill>
          <a:blip r:embed="rId3" cstate="print"/>
          <a:srcRect/>
          <a:stretch>
            <a:fillRect/>
          </a:stretch>
        </p:blipFill>
        <p:spPr bwMode="auto">
          <a:xfrm>
            <a:off x="2895600" y="4114800"/>
            <a:ext cx="378142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Corrosion Control . . . </a:t>
            </a:r>
            <a:endParaRPr lang="en-US" dirty="0"/>
          </a:p>
        </p:txBody>
      </p:sp>
      <p:sp>
        <p:nvSpPr>
          <p:cNvPr id="3" name="Content Placeholder 2"/>
          <p:cNvSpPr>
            <a:spLocks noGrp="1"/>
          </p:cNvSpPr>
          <p:nvPr>
            <p:ph idx="1"/>
          </p:nvPr>
        </p:nvSpPr>
        <p:spPr>
          <a:xfrm>
            <a:off x="457200" y="1371600"/>
            <a:ext cx="8305801" cy="4754563"/>
          </a:xfrm>
        </p:spPr>
        <p:txBody>
          <a:bodyPr>
            <a:normAutofit fontScale="85000" lnSpcReduction="20000"/>
          </a:bodyPr>
          <a:lstStyle/>
          <a:p>
            <a:pPr>
              <a:buClrTx/>
              <a:buFont typeface="Wingdings" pitchFamily="2" charset="2"/>
              <a:buChar char="S"/>
            </a:pPr>
            <a:r>
              <a:rPr lang="en-US" dirty="0" smtClean="0"/>
              <a:t>External corrosion may be caused by damage to coatings, manufacturing defects within the metal, or through the loss of </a:t>
            </a:r>
            <a:r>
              <a:rPr lang="en-US" dirty="0" err="1" smtClean="0"/>
              <a:t>cathodic</a:t>
            </a:r>
            <a:r>
              <a:rPr lang="en-US" dirty="0" smtClean="0"/>
              <a:t> protection</a:t>
            </a:r>
          </a:p>
          <a:p>
            <a:pPr>
              <a:buClrTx/>
              <a:buFont typeface="Wingdings" pitchFamily="2" charset="2"/>
              <a:buChar char="S"/>
            </a:pPr>
            <a:endParaRPr lang="en-US" dirty="0" smtClean="0"/>
          </a:p>
          <a:p>
            <a:pPr>
              <a:buClrTx/>
              <a:buFont typeface="Wingdings" pitchFamily="2" charset="2"/>
              <a:buChar char="S"/>
            </a:pPr>
            <a:r>
              <a:rPr lang="en-US" dirty="0" smtClean="0"/>
              <a:t>Internal corrosion of pipelines is a concern because</a:t>
            </a:r>
          </a:p>
          <a:p>
            <a:pPr>
              <a:buClrTx/>
              <a:buFont typeface="Wingdings" pitchFamily="2" charset="2"/>
              <a:buChar char="S"/>
            </a:pPr>
            <a:endParaRPr lang="en-US" dirty="0" smtClean="0"/>
          </a:p>
          <a:p>
            <a:pPr lvl="1">
              <a:buFont typeface="Wingdings" pitchFamily="2" charset="2"/>
              <a:buChar char="S"/>
            </a:pPr>
            <a:r>
              <a:rPr lang="en-US" dirty="0" smtClean="0"/>
              <a:t>Causes include chloride, carbon dioxide, hydrogen sulfide, oxygen, and micro-biological activity</a:t>
            </a:r>
          </a:p>
          <a:p>
            <a:pPr lvl="1">
              <a:buFont typeface="Wingdings" pitchFamily="2" charset="2"/>
              <a:buChar char="S"/>
            </a:pPr>
            <a:endParaRPr lang="en-US" dirty="0" smtClean="0"/>
          </a:p>
          <a:p>
            <a:pPr lvl="1">
              <a:buFont typeface="Wingdings" pitchFamily="2" charset="2"/>
              <a:buChar char="S"/>
            </a:pPr>
            <a:r>
              <a:rPr lang="en-US" dirty="0" smtClean="0"/>
              <a:t>Stress corrosion cracking (SCC) is the cracking of a pipeline from the combined influence of tensile stress and a corrosive medium</a:t>
            </a:r>
          </a:p>
          <a:p>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Corrosion Control . . . </a:t>
            </a:r>
            <a:endParaRPr lang="en-US" dirty="0"/>
          </a:p>
        </p:txBody>
      </p:sp>
      <p:pic>
        <p:nvPicPr>
          <p:cNvPr id="5" name="Picture 2"/>
          <p:cNvPicPr>
            <a:picLocks noChangeAspect="1" noChangeArrowheads="1"/>
          </p:cNvPicPr>
          <p:nvPr/>
        </p:nvPicPr>
        <p:blipFill>
          <a:blip r:embed="rId3" cstate="print"/>
          <a:srcRect/>
          <a:stretch>
            <a:fillRect/>
          </a:stretch>
        </p:blipFill>
        <p:spPr>
          <a:xfrm>
            <a:off x="1219200" y="1295400"/>
            <a:ext cx="4359275" cy="3886200"/>
          </a:xfrm>
          <a:prstGeom prst="rect">
            <a:avLst/>
          </a:prstGeom>
          <a:noFill/>
        </p:spPr>
      </p:pic>
      <p:pic>
        <p:nvPicPr>
          <p:cNvPr id="6" name="Picture 4" descr="IMAG0074.jpg"/>
          <p:cNvPicPr>
            <a:picLocks noChangeAspect="1"/>
          </p:cNvPicPr>
          <p:nvPr/>
        </p:nvPicPr>
        <p:blipFill>
          <a:blip r:embed="rId4" cstate="print"/>
          <a:srcRect/>
          <a:stretch>
            <a:fillRect/>
          </a:stretch>
        </p:blipFill>
        <p:spPr bwMode="auto">
          <a:xfrm>
            <a:off x="5981700" y="1752600"/>
            <a:ext cx="25527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Maintenance, Inspection, and Prevention</a:t>
            </a:r>
            <a:endParaRPr lang="en-US" dirty="0"/>
          </a:p>
        </p:txBody>
      </p:sp>
      <p:sp>
        <p:nvSpPr>
          <p:cNvPr id="5" name="Content Placeholder 4"/>
          <p:cNvSpPr>
            <a:spLocks noGrp="1"/>
          </p:cNvSpPr>
          <p:nvPr>
            <p:ph idx="1"/>
          </p:nvPr>
        </p:nvSpPr>
        <p:spPr/>
        <p:txBody>
          <a:bodyPr>
            <a:normAutofit fontScale="77500" lnSpcReduction="20000"/>
          </a:bodyPr>
          <a:lstStyle/>
          <a:p>
            <a:pPr>
              <a:buClrTx/>
              <a:buFont typeface="Wingdings" pitchFamily="2" charset="2"/>
              <a:buChar char=""/>
            </a:pPr>
            <a:r>
              <a:rPr lang="en-US" dirty="0" smtClean="0"/>
              <a:t>Corrosion protection tools</a:t>
            </a:r>
          </a:p>
          <a:p>
            <a:pPr lvl="1">
              <a:buFont typeface="Wingdings" pitchFamily="2" charset="2"/>
              <a:buChar char=""/>
            </a:pPr>
            <a:r>
              <a:rPr lang="en-US" dirty="0" smtClean="0"/>
              <a:t>Corrosion control injection systems </a:t>
            </a:r>
          </a:p>
          <a:p>
            <a:pPr lvl="1">
              <a:buFont typeface="Wingdings" pitchFamily="2" charset="2"/>
              <a:buChar char=""/>
            </a:pPr>
            <a:r>
              <a:rPr lang="en-US" dirty="0" smtClean="0"/>
              <a:t>Protective coatings</a:t>
            </a:r>
          </a:p>
          <a:p>
            <a:pPr lvl="1">
              <a:buFont typeface="Wingdings" pitchFamily="2" charset="2"/>
              <a:buChar char=""/>
            </a:pPr>
            <a:r>
              <a:rPr lang="en-US" dirty="0" smtClean="0"/>
              <a:t>Inhibitors </a:t>
            </a:r>
          </a:p>
          <a:p>
            <a:pPr lvl="1">
              <a:buFont typeface="Wingdings" pitchFamily="2" charset="2"/>
              <a:buChar char=""/>
            </a:pPr>
            <a:r>
              <a:rPr lang="en-US" dirty="0" err="1" smtClean="0"/>
              <a:t>Cathodic</a:t>
            </a:r>
            <a:r>
              <a:rPr lang="en-US" dirty="0" smtClean="0"/>
              <a:t> protection </a:t>
            </a:r>
          </a:p>
          <a:p>
            <a:pPr lvl="1"/>
            <a:endParaRPr lang="en-US" dirty="0" smtClean="0"/>
          </a:p>
          <a:p>
            <a:pPr>
              <a:buClrTx/>
              <a:buFont typeface="Wingdings" pitchFamily="2" charset="2"/>
              <a:buChar char="S"/>
            </a:pPr>
            <a:r>
              <a:rPr lang="en-US" dirty="0" smtClean="0"/>
              <a:t>Corrosion inspection and monitoring</a:t>
            </a:r>
          </a:p>
          <a:p>
            <a:pPr lvl="1">
              <a:buFont typeface="Wingdings" pitchFamily="2" charset="2"/>
              <a:buChar char="S"/>
            </a:pPr>
            <a:r>
              <a:rPr lang="en-US" dirty="0" smtClean="0"/>
              <a:t>Laboratory samples of fluids</a:t>
            </a:r>
          </a:p>
          <a:p>
            <a:pPr lvl="1">
              <a:buFont typeface="Wingdings" pitchFamily="2" charset="2"/>
              <a:buChar char="S"/>
            </a:pPr>
            <a:r>
              <a:rPr lang="en-US" dirty="0" smtClean="0"/>
              <a:t>Corrosion coupons</a:t>
            </a:r>
          </a:p>
          <a:p>
            <a:pPr lvl="1">
              <a:buFont typeface="Wingdings" pitchFamily="2" charset="2"/>
              <a:buChar char="S"/>
            </a:pPr>
            <a:r>
              <a:rPr lang="en-US" dirty="0" smtClean="0"/>
              <a:t>Electrical readings at specific                                               points along the pipeline</a:t>
            </a:r>
          </a:p>
          <a:p>
            <a:pPr lvl="1">
              <a:buFont typeface="Wingdings" pitchFamily="2" charset="2"/>
              <a:buChar char="S"/>
            </a:pPr>
            <a:r>
              <a:rPr lang="en-US" dirty="0" smtClean="0"/>
              <a:t>In line inspection tools or </a:t>
            </a:r>
            <a:br>
              <a:rPr lang="en-US" dirty="0" smtClean="0"/>
            </a:br>
            <a:r>
              <a:rPr lang="en-US" dirty="0" smtClean="0"/>
              <a:t>smart pigs</a:t>
            </a:r>
          </a:p>
          <a:p>
            <a:endParaRPr lang="en-US" dirty="0"/>
          </a:p>
        </p:txBody>
      </p:sp>
      <p:pic>
        <p:nvPicPr>
          <p:cNvPr id="6" name="Picture 4" descr="C:\users\mike callan\documents\rp 1162 movie\callan photos\GD Shots\Damage Prevention\cathodic protection.gif"/>
          <p:cNvPicPr>
            <a:picLocks noChangeAspect="1" noChangeArrowheads="1"/>
          </p:cNvPicPr>
          <p:nvPr/>
        </p:nvPicPr>
        <p:blipFill>
          <a:blip r:embed="rId3" cstate="print"/>
          <a:srcRect/>
          <a:stretch>
            <a:fillRect/>
          </a:stretch>
        </p:blipFill>
        <p:spPr bwMode="auto">
          <a:xfrm>
            <a:off x="6858000" y="1447800"/>
            <a:ext cx="1681163" cy="1938338"/>
          </a:xfrm>
          <a:prstGeom prst="rect">
            <a:avLst/>
          </a:prstGeom>
          <a:noFill/>
          <a:ln w="9525">
            <a:noFill/>
            <a:miter lim="800000"/>
            <a:headEnd/>
            <a:tailEnd/>
          </a:ln>
        </p:spPr>
      </p:pic>
      <p:pic>
        <p:nvPicPr>
          <p:cNvPr id="7" name="Picture 4" descr="Lead_pig_250.jpg"/>
          <p:cNvPicPr>
            <a:picLocks noChangeAspect="1"/>
          </p:cNvPicPr>
          <p:nvPr/>
        </p:nvPicPr>
        <p:blipFill>
          <a:blip r:embed="rId4" cstate="print"/>
          <a:srcRect/>
          <a:stretch>
            <a:fillRect/>
          </a:stretch>
        </p:blipFill>
        <p:spPr bwMode="auto">
          <a:xfrm>
            <a:off x="6400800" y="4343400"/>
            <a:ext cx="2260600" cy="149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dirty="0" smtClean="0"/>
              <a:t>Moving and Controlling the Product - Pumps/Compressors</a:t>
            </a:r>
          </a:p>
        </p:txBody>
      </p:sp>
      <p:sp>
        <p:nvSpPr>
          <p:cNvPr id="14339" name="Content Placeholder 2"/>
          <p:cNvSpPr>
            <a:spLocks noGrp="1"/>
          </p:cNvSpPr>
          <p:nvPr>
            <p:ph idx="1"/>
          </p:nvPr>
        </p:nvSpPr>
        <p:spPr/>
        <p:txBody>
          <a:bodyPr>
            <a:normAutofit lnSpcReduction="10000"/>
          </a:bodyPr>
          <a:lstStyle/>
          <a:p>
            <a:pPr eaLnBrk="1" hangingPunct="1">
              <a:buClrTx/>
              <a:buFont typeface="Wingdings" pitchFamily="2" charset="2"/>
              <a:buChar char="S"/>
            </a:pPr>
            <a:r>
              <a:rPr lang="en-US" dirty="0" smtClean="0"/>
              <a:t>Pumps</a:t>
            </a:r>
          </a:p>
          <a:p>
            <a:pPr lvl="1">
              <a:buFont typeface="Wingdings" pitchFamily="2" charset="2"/>
              <a:buChar char="S"/>
            </a:pPr>
            <a:r>
              <a:rPr lang="en-US" dirty="0" smtClean="0"/>
              <a:t>Provide the pressure and                                           force to move products in                                           a liquid pipeline</a:t>
            </a:r>
          </a:p>
          <a:p>
            <a:pPr lvl="1" eaLnBrk="1" hangingPunct="1"/>
            <a:endParaRPr lang="en-US" dirty="0" smtClean="0"/>
          </a:p>
          <a:p>
            <a:pPr eaLnBrk="1" hangingPunct="1">
              <a:buClrTx/>
              <a:buFont typeface="Wingdings" pitchFamily="2" charset="2"/>
              <a:buChar char="S"/>
            </a:pPr>
            <a:r>
              <a:rPr lang="en-US" dirty="0" smtClean="0"/>
              <a:t>Compressors</a:t>
            </a:r>
          </a:p>
          <a:p>
            <a:pPr lvl="1">
              <a:buFont typeface="Wingdings" pitchFamily="2" charset="2"/>
              <a:buChar char="S"/>
            </a:pPr>
            <a:r>
              <a:rPr lang="en-US" dirty="0" smtClean="0"/>
              <a:t>T</a:t>
            </a:r>
            <a:r>
              <a:rPr lang="en-US" sz="2400" dirty="0" smtClean="0"/>
              <a:t>ypically used on gas pipelines                                                        to boost and maintain pipeline                                                        pressure, thereby keeping                                                        the gas flowing</a:t>
            </a:r>
          </a:p>
        </p:txBody>
      </p:sp>
      <p:pic>
        <p:nvPicPr>
          <p:cNvPr id="14340" name="Picture 9"/>
          <p:cNvPicPr>
            <a:picLocks noChangeAspect="1" noChangeArrowheads="1"/>
          </p:cNvPicPr>
          <p:nvPr/>
        </p:nvPicPr>
        <p:blipFill>
          <a:blip r:embed="rId3" cstate="print"/>
          <a:srcRect/>
          <a:stretch>
            <a:fillRect/>
          </a:stretch>
        </p:blipFill>
        <p:spPr bwMode="auto">
          <a:xfrm>
            <a:off x="5334000" y="4724400"/>
            <a:ext cx="3505200" cy="1760538"/>
          </a:xfrm>
          <a:prstGeom prst="rect">
            <a:avLst/>
          </a:prstGeom>
          <a:noFill/>
          <a:ln w="9525">
            <a:noFill/>
            <a:miter lim="800000"/>
            <a:headEnd/>
            <a:tailEnd/>
          </a:ln>
        </p:spPr>
      </p:pic>
      <p:pic>
        <p:nvPicPr>
          <p:cNvPr id="14341" name="Picture 9" descr="Scan3A"/>
          <p:cNvPicPr>
            <a:picLocks noChangeAspect="1" noChangeArrowheads="1"/>
          </p:cNvPicPr>
          <p:nvPr/>
        </p:nvPicPr>
        <p:blipFill>
          <a:blip r:embed="rId4" cstate="print"/>
          <a:srcRect/>
          <a:stretch>
            <a:fillRect/>
          </a:stretch>
        </p:blipFill>
        <p:spPr bwMode="auto">
          <a:xfrm>
            <a:off x="6248400" y="1447800"/>
            <a:ext cx="2082800" cy="202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599" cy="609600"/>
          </a:xfrm>
        </p:spPr>
        <p:txBody>
          <a:bodyPr>
            <a:noAutofit/>
          </a:bodyPr>
          <a:lstStyle/>
          <a:p>
            <a:r>
              <a:rPr lang="en-US" sz="3600" dirty="0" smtClean="0"/>
              <a:t>Moving and Controlling the Product - Valves</a:t>
            </a:r>
            <a:endParaRPr lang="en-US" sz="3600" dirty="0"/>
          </a:p>
        </p:txBody>
      </p:sp>
      <p:sp>
        <p:nvSpPr>
          <p:cNvPr id="3" name="Content Placeholder 2"/>
          <p:cNvSpPr>
            <a:spLocks noGrp="1"/>
          </p:cNvSpPr>
          <p:nvPr>
            <p:ph idx="1"/>
          </p:nvPr>
        </p:nvSpPr>
        <p:spPr>
          <a:xfrm>
            <a:off x="609599" y="1447800"/>
            <a:ext cx="7696201" cy="4678363"/>
          </a:xfrm>
        </p:spPr>
        <p:txBody>
          <a:bodyPr/>
          <a:lstStyle/>
          <a:p>
            <a:pPr>
              <a:buClrTx/>
              <a:buFont typeface="Wingdings" pitchFamily="2" charset="2"/>
              <a:buChar char="S"/>
            </a:pPr>
            <a:r>
              <a:rPr lang="en-US" sz="2000" dirty="0" smtClean="0"/>
              <a:t>Critical and essential element of a pipeline system in controlling the movement and flow of product</a:t>
            </a:r>
          </a:p>
          <a:p>
            <a:pPr lvl="1">
              <a:buFont typeface="Wingdings" pitchFamily="2" charset="2"/>
              <a:buChar char="S"/>
            </a:pPr>
            <a:r>
              <a:rPr lang="en-US" sz="2000" dirty="0" smtClean="0"/>
              <a:t>May be manually actuated, electric, pneumatic </a:t>
            </a:r>
          </a:p>
          <a:p>
            <a:pPr>
              <a:buClrTx/>
              <a:buFont typeface="Wingdings" pitchFamily="2" charset="2"/>
              <a:buChar char="S"/>
            </a:pPr>
            <a:endParaRPr lang="en-US" sz="2000" dirty="0" smtClean="0"/>
          </a:p>
          <a:p>
            <a:pPr>
              <a:buClrTx/>
              <a:buFont typeface="Wingdings" pitchFamily="2" charset="2"/>
              <a:buChar char="S"/>
            </a:pPr>
            <a:r>
              <a:rPr lang="en-US" sz="2000" dirty="0" smtClean="0"/>
              <a:t>Depending on type, location, and pipeline                                    pressures, a considerable amount of time and                                 effort may be required to close a pipeline</a:t>
            </a:r>
            <a:endParaRPr lang="en-US" dirty="0" smtClean="0"/>
          </a:p>
        </p:txBody>
      </p:sp>
      <p:sp>
        <p:nvSpPr>
          <p:cNvPr id="4" name="Slide Number Placeholder 3"/>
          <p:cNvSpPr>
            <a:spLocks noGrp="1"/>
          </p:cNvSpPr>
          <p:nvPr>
            <p:ph type="sldNum" sz="quarter" idx="12"/>
          </p:nvPr>
        </p:nvSpPr>
        <p:spPr/>
        <p:txBody>
          <a:bodyPr/>
          <a:lstStyle/>
          <a:p>
            <a:fld id="{22B81CE9-8193-4778-BF71-F20842CDCB86}" type="slidenum">
              <a:rPr lang="en-US" smtClean="0"/>
              <a:pPr/>
              <a:t>108</a:t>
            </a:fld>
            <a:endParaRPr lang="en-US"/>
          </a:p>
        </p:txBody>
      </p:sp>
      <p:pic>
        <p:nvPicPr>
          <p:cNvPr id="5" name="Picture 7" descr="C:\users\mike callan\documents\chemistry\gas pictures\Tran_Distr\IMG_3001.JPG"/>
          <p:cNvPicPr>
            <a:picLocks noChangeAspect="1" noChangeArrowheads="1"/>
          </p:cNvPicPr>
          <p:nvPr/>
        </p:nvPicPr>
        <p:blipFill>
          <a:blip r:embed="rId3" cstate="print"/>
          <a:srcRect/>
          <a:stretch>
            <a:fillRect/>
          </a:stretch>
        </p:blipFill>
        <p:spPr bwMode="auto">
          <a:xfrm>
            <a:off x="609600" y="4419600"/>
            <a:ext cx="3124200" cy="1676400"/>
          </a:xfrm>
          <a:prstGeom prst="rect">
            <a:avLst/>
          </a:prstGeom>
          <a:noFill/>
          <a:ln w="9525">
            <a:noFill/>
            <a:miter lim="800000"/>
            <a:headEnd/>
            <a:tailEnd/>
          </a:ln>
        </p:spPr>
      </p:pic>
      <p:pic>
        <p:nvPicPr>
          <p:cNvPr id="6" name="Picture 9" descr="PGE GAS 012"/>
          <p:cNvPicPr>
            <a:picLocks noChangeAspect="1" noChangeArrowheads="1"/>
          </p:cNvPicPr>
          <p:nvPr/>
        </p:nvPicPr>
        <p:blipFill>
          <a:blip r:embed="rId4" cstate="print"/>
          <a:srcRect/>
          <a:stretch>
            <a:fillRect/>
          </a:stretch>
        </p:blipFill>
        <p:spPr bwMode="auto">
          <a:xfrm>
            <a:off x="4419600" y="4419600"/>
            <a:ext cx="2362200" cy="2057400"/>
          </a:xfrm>
          <a:prstGeom prst="rect">
            <a:avLst/>
          </a:prstGeom>
          <a:noFill/>
          <a:ln w="9525">
            <a:noFill/>
            <a:miter lim="800000"/>
            <a:headEnd/>
            <a:tailEnd/>
          </a:ln>
        </p:spPr>
      </p:pic>
      <p:pic>
        <p:nvPicPr>
          <p:cNvPr id="7" name="Picture 2" descr="C:\users\mike callan\documents\chemistry\gas pictures\Tran_Distr\North Carolina 023.jpg"/>
          <p:cNvPicPr>
            <a:picLocks noChangeAspect="1" noChangeArrowheads="1"/>
          </p:cNvPicPr>
          <p:nvPr/>
        </p:nvPicPr>
        <p:blipFill>
          <a:blip r:embed="rId5" cstate="print"/>
          <a:stretch>
            <a:fillRect/>
          </a:stretch>
        </p:blipFill>
        <p:spPr bwMode="auto">
          <a:xfrm>
            <a:off x="7239000" y="2514600"/>
            <a:ext cx="15240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0999" cy="838200"/>
          </a:xfrm>
        </p:spPr>
        <p:txBody>
          <a:bodyPr>
            <a:noAutofit/>
          </a:bodyPr>
          <a:lstStyle/>
          <a:p>
            <a:r>
              <a:rPr lang="en-US" sz="2800" dirty="0" smtClean="0"/>
              <a:t>Moving and Controlling the Product - Block Valves</a:t>
            </a:r>
            <a:endParaRPr lang="en-US" sz="2800" dirty="0"/>
          </a:p>
        </p:txBody>
      </p:sp>
      <p:sp>
        <p:nvSpPr>
          <p:cNvPr id="3" name="Content Placeholder 2"/>
          <p:cNvSpPr>
            <a:spLocks noGrp="1"/>
          </p:cNvSpPr>
          <p:nvPr>
            <p:ph idx="1"/>
          </p:nvPr>
        </p:nvSpPr>
        <p:spPr>
          <a:xfrm>
            <a:off x="457201" y="1143000"/>
            <a:ext cx="8077200" cy="4983163"/>
          </a:xfrm>
        </p:spPr>
        <p:txBody>
          <a:bodyPr/>
          <a:lstStyle/>
          <a:p>
            <a:pPr>
              <a:buClrTx/>
              <a:buFont typeface="Wingdings" pitchFamily="2" charset="2"/>
              <a:buChar char="S"/>
            </a:pPr>
            <a:r>
              <a:rPr lang="en-US" sz="2400" dirty="0" smtClean="0"/>
              <a:t>“Block” is function; not a type</a:t>
            </a:r>
          </a:p>
          <a:p>
            <a:pPr>
              <a:buClrTx/>
              <a:buFont typeface="Wingdings" pitchFamily="2" charset="2"/>
              <a:buChar char="S"/>
            </a:pPr>
            <a:endParaRPr lang="en-US" sz="1800" dirty="0" smtClean="0"/>
          </a:p>
          <a:p>
            <a:pPr lvl="1">
              <a:buFont typeface="Wingdings" pitchFamily="2" charset="2"/>
              <a:buChar char="S"/>
            </a:pPr>
            <a:r>
              <a:rPr lang="en-US" sz="1800" dirty="0" smtClean="0"/>
              <a:t>Ball, check, gate, and other valve types</a:t>
            </a:r>
          </a:p>
          <a:p>
            <a:pPr lvl="1">
              <a:buFont typeface="Wingdings" pitchFamily="2" charset="2"/>
              <a:buChar char="S"/>
            </a:pPr>
            <a:endParaRPr lang="en-US" sz="1800" dirty="0" smtClean="0"/>
          </a:p>
          <a:p>
            <a:pPr lvl="1">
              <a:buFont typeface="Wingdings" pitchFamily="2" charset="2"/>
              <a:buChar char="S"/>
            </a:pPr>
            <a:r>
              <a:rPr lang="en-US" sz="1800" dirty="0" smtClean="0"/>
              <a:t>Remote &amp; manual operation</a:t>
            </a:r>
          </a:p>
          <a:p>
            <a:pPr lvl="1">
              <a:buFont typeface="Wingdings" pitchFamily="2" charset="2"/>
              <a:buChar char="S"/>
            </a:pPr>
            <a:endParaRPr lang="en-US" sz="1800" dirty="0" smtClean="0"/>
          </a:p>
          <a:p>
            <a:pPr lvl="1">
              <a:buFont typeface="Wingdings" pitchFamily="2" charset="2"/>
              <a:buChar char="S"/>
            </a:pPr>
            <a:r>
              <a:rPr lang="en-US" sz="1800" dirty="0" smtClean="0"/>
              <a:t>“Auto-close”—rapid change pressure/volume</a:t>
            </a:r>
          </a:p>
          <a:p>
            <a:endParaRPr lang="en-US" sz="1800" dirty="0"/>
          </a:p>
        </p:txBody>
      </p:sp>
      <p:pic>
        <p:nvPicPr>
          <p:cNvPr id="102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67000" y="4038600"/>
            <a:ext cx="4381500" cy="2438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1745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8229600" cy="838200"/>
          </a:xfrm>
        </p:spPr>
        <p:txBody>
          <a:bodyPr/>
          <a:lstStyle/>
          <a:p>
            <a:r>
              <a:rPr lang="en-US" dirty="0" smtClean="0"/>
              <a:t>II.  Pipeline Transportation System</a:t>
            </a:r>
            <a:endParaRPr lang="en-US" dirty="0"/>
          </a:p>
        </p:txBody>
      </p:sp>
      <p:pic>
        <p:nvPicPr>
          <p:cNvPr id="5" name="Picture 4" descr="http://www.solarstorms.org/Pictures/AlaskanPipeline.jpg"/>
          <p:cNvPicPr/>
          <p:nvPr/>
        </p:nvPicPr>
        <p:blipFill>
          <a:blip r:embed="rId3" cstate="print"/>
          <a:srcRect/>
          <a:stretch>
            <a:fillRect/>
          </a:stretch>
        </p:blipFill>
        <p:spPr bwMode="auto">
          <a:xfrm>
            <a:off x="533400" y="2362200"/>
            <a:ext cx="4803140" cy="2895600"/>
          </a:xfrm>
          <a:prstGeom prst="rect">
            <a:avLst/>
          </a:prstGeom>
          <a:noFill/>
          <a:ln w="9525">
            <a:noFill/>
            <a:miter lim="800000"/>
            <a:headEnd/>
            <a:tailEnd/>
          </a:ln>
        </p:spPr>
      </p:pic>
      <p:pic>
        <p:nvPicPr>
          <p:cNvPr id="6" name="Picture 4" descr="IMG_2933"/>
          <p:cNvPicPr>
            <a:picLocks noChangeAspect="1" noChangeArrowheads="1"/>
          </p:cNvPicPr>
          <p:nvPr/>
        </p:nvPicPr>
        <p:blipFill>
          <a:blip r:embed="rId4" cstate="print"/>
          <a:srcRect/>
          <a:stretch>
            <a:fillRect/>
          </a:stretch>
        </p:blipFill>
        <p:spPr bwMode="auto">
          <a:xfrm>
            <a:off x="6324600" y="2057400"/>
            <a:ext cx="228758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5588" y="381000"/>
            <a:ext cx="7618412" cy="762000"/>
          </a:xfrm>
        </p:spPr>
        <p:txBody>
          <a:bodyPr>
            <a:noAutofit/>
          </a:bodyPr>
          <a:lstStyle/>
          <a:p>
            <a:r>
              <a:rPr lang="en-US" sz="2800" dirty="0" smtClean="0"/>
              <a:t>Moving and Controlling the Product - Block Valve Placement and Operation </a:t>
            </a:r>
            <a:endParaRPr lang="en-US" sz="2800" dirty="0"/>
          </a:p>
        </p:txBody>
      </p:sp>
      <p:sp>
        <p:nvSpPr>
          <p:cNvPr id="4" name="Freeform 3"/>
          <p:cNvSpPr/>
          <p:nvPr/>
        </p:nvSpPr>
        <p:spPr>
          <a:xfrm>
            <a:off x="685800" y="2209800"/>
            <a:ext cx="7837990" cy="757662"/>
          </a:xfrm>
          <a:custGeom>
            <a:avLst/>
            <a:gdLst>
              <a:gd name="connsiteX0" fmla="*/ 0 w 6481823"/>
              <a:gd name="connsiteY0" fmla="*/ 326505 h 477266"/>
              <a:gd name="connsiteX1" fmla="*/ 798653 w 6481823"/>
              <a:gd name="connsiteY1" fmla="*/ 2414 h 477266"/>
              <a:gd name="connsiteX2" fmla="*/ 2569580 w 6481823"/>
              <a:gd name="connsiteY2" fmla="*/ 476976 h 477266"/>
              <a:gd name="connsiteX3" fmla="*/ 5578998 w 6481823"/>
              <a:gd name="connsiteY3" fmla="*/ 71862 h 477266"/>
              <a:gd name="connsiteX4" fmla="*/ 6481823 w 6481823"/>
              <a:gd name="connsiteY4" fmla="*/ 2414 h 47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1823" h="477266">
                <a:moveTo>
                  <a:pt x="0" y="326505"/>
                </a:moveTo>
                <a:cubicBezTo>
                  <a:pt x="185195" y="151920"/>
                  <a:pt x="370390" y="-22664"/>
                  <a:pt x="798653" y="2414"/>
                </a:cubicBezTo>
                <a:cubicBezTo>
                  <a:pt x="1226916" y="27492"/>
                  <a:pt x="1772856" y="465401"/>
                  <a:pt x="2569580" y="476976"/>
                </a:cubicBezTo>
                <a:cubicBezTo>
                  <a:pt x="3366304" y="488551"/>
                  <a:pt x="4926958" y="150956"/>
                  <a:pt x="5578998" y="71862"/>
                </a:cubicBezTo>
                <a:cubicBezTo>
                  <a:pt x="6231039" y="-7232"/>
                  <a:pt x="6356431" y="-2409"/>
                  <a:pt x="6481823" y="24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819400" y="2667000"/>
            <a:ext cx="27432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62000" y="2743200"/>
            <a:ext cx="7772400" cy="717808"/>
          </a:xfrm>
          <a:custGeom>
            <a:avLst/>
            <a:gdLst>
              <a:gd name="connsiteX0" fmla="*/ 0 w 6470248"/>
              <a:gd name="connsiteY0" fmla="*/ 162046 h 641608"/>
              <a:gd name="connsiteX1" fmla="*/ 636607 w 6470248"/>
              <a:gd name="connsiteY1" fmla="*/ 46299 h 641608"/>
              <a:gd name="connsiteX2" fmla="*/ 1585731 w 6470248"/>
              <a:gd name="connsiteY2" fmla="*/ 300942 h 641608"/>
              <a:gd name="connsiteX3" fmla="*/ 2685326 w 6470248"/>
              <a:gd name="connsiteY3" fmla="*/ 613459 h 641608"/>
              <a:gd name="connsiteX4" fmla="*/ 3738622 w 6470248"/>
              <a:gd name="connsiteY4" fmla="*/ 601884 h 641608"/>
              <a:gd name="connsiteX5" fmla="*/ 4664597 w 6470248"/>
              <a:gd name="connsiteY5" fmla="*/ 393540 h 641608"/>
              <a:gd name="connsiteX6" fmla="*/ 6470248 w 6470248"/>
              <a:gd name="connsiteY6" fmla="*/ 0 h 64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248" h="641608">
                <a:moveTo>
                  <a:pt x="0" y="162046"/>
                </a:moveTo>
                <a:cubicBezTo>
                  <a:pt x="186159" y="92598"/>
                  <a:pt x="372319" y="23150"/>
                  <a:pt x="636607" y="46299"/>
                </a:cubicBezTo>
                <a:cubicBezTo>
                  <a:pt x="900896" y="69448"/>
                  <a:pt x="1585731" y="300942"/>
                  <a:pt x="1585731" y="300942"/>
                </a:cubicBezTo>
                <a:cubicBezTo>
                  <a:pt x="1927184" y="395469"/>
                  <a:pt x="2326511" y="563302"/>
                  <a:pt x="2685326" y="613459"/>
                </a:cubicBezTo>
                <a:cubicBezTo>
                  <a:pt x="3044141" y="663616"/>
                  <a:pt x="3408743" y="638537"/>
                  <a:pt x="3738622" y="601884"/>
                </a:cubicBezTo>
                <a:cubicBezTo>
                  <a:pt x="4068501" y="565231"/>
                  <a:pt x="4664597" y="393540"/>
                  <a:pt x="4664597" y="393540"/>
                </a:cubicBezTo>
                <a:lnTo>
                  <a:pt x="647024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81400" y="2133601"/>
            <a:ext cx="1447800" cy="461665"/>
          </a:xfrm>
          <a:prstGeom prst="rect">
            <a:avLst/>
          </a:prstGeom>
          <a:noFill/>
        </p:spPr>
        <p:txBody>
          <a:bodyPr wrap="square" rtlCol="0">
            <a:spAutoFit/>
          </a:bodyPr>
          <a:lstStyle/>
          <a:p>
            <a:r>
              <a:rPr lang="en-US" sz="2400" dirty="0" smtClean="0"/>
              <a:t>River</a:t>
            </a:r>
            <a:endParaRPr lang="en-US" sz="2400" dirty="0"/>
          </a:p>
        </p:txBody>
      </p:sp>
      <p:sp>
        <p:nvSpPr>
          <p:cNvPr id="11" name="TextBox 10"/>
          <p:cNvSpPr txBox="1"/>
          <p:nvPr/>
        </p:nvSpPr>
        <p:spPr>
          <a:xfrm>
            <a:off x="5257800" y="1447800"/>
            <a:ext cx="2514600" cy="400110"/>
          </a:xfrm>
          <a:prstGeom prst="rect">
            <a:avLst/>
          </a:prstGeom>
          <a:noFill/>
        </p:spPr>
        <p:txBody>
          <a:bodyPr wrap="square" rtlCol="0">
            <a:spAutoFit/>
          </a:bodyPr>
          <a:lstStyle/>
          <a:p>
            <a:r>
              <a:rPr lang="en-US" sz="2000" dirty="0" smtClean="0"/>
              <a:t>Land surface</a:t>
            </a:r>
            <a:endParaRPr lang="en-US" sz="2000" dirty="0"/>
          </a:p>
        </p:txBody>
      </p:sp>
      <p:sp>
        <p:nvSpPr>
          <p:cNvPr id="19" name="TextBox 18"/>
          <p:cNvSpPr txBox="1"/>
          <p:nvPr/>
        </p:nvSpPr>
        <p:spPr>
          <a:xfrm>
            <a:off x="4419600" y="4419600"/>
            <a:ext cx="1981200" cy="400110"/>
          </a:xfrm>
          <a:prstGeom prst="rect">
            <a:avLst/>
          </a:prstGeom>
          <a:noFill/>
        </p:spPr>
        <p:txBody>
          <a:bodyPr wrap="square" rtlCol="0">
            <a:spAutoFit/>
          </a:bodyPr>
          <a:lstStyle/>
          <a:p>
            <a:r>
              <a:rPr lang="en-US" sz="2000" dirty="0" smtClean="0"/>
              <a:t>Liquid pipeline</a:t>
            </a:r>
            <a:endParaRPr lang="en-US" sz="2000" dirty="0"/>
          </a:p>
        </p:txBody>
      </p:sp>
      <p:sp>
        <p:nvSpPr>
          <p:cNvPr id="27" name="Isosceles Triangle 26"/>
          <p:cNvSpPr/>
          <p:nvPr/>
        </p:nvSpPr>
        <p:spPr>
          <a:xfrm>
            <a:off x="1371600" y="2590800"/>
            <a:ext cx="341376" cy="3048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7391400" y="2743200"/>
            <a:ext cx="341376" cy="3048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8200" y="3352800"/>
            <a:ext cx="1447800" cy="400110"/>
          </a:xfrm>
          <a:prstGeom prst="rect">
            <a:avLst/>
          </a:prstGeom>
          <a:noFill/>
        </p:spPr>
        <p:txBody>
          <a:bodyPr wrap="square" rtlCol="0">
            <a:spAutoFit/>
          </a:bodyPr>
          <a:lstStyle/>
          <a:p>
            <a:r>
              <a:rPr lang="en-US" dirty="0" smtClean="0"/>
              <a:t>Block valve</a:t>
            </a:r>
            <a:r>
              <a:rPr lang="en-US" sz="2000" dirty="0" smtClean="0"/>
              <a:t>     </a:t>
            </a:r>
            <a:endParaRPr lang="en-US" sz="2000" dirty="0"/>
          </a:p>
        </p:txBody>
      </p:sp>
      <p:sp>
        <p:nvSpPr>
          <p:cNvPr id="32" name="TextBox 31"/>
          <p:cNvSpPr txBox="1"/>
          <p:nvPr/>
        </p:nvSpPr>
        <p:spPr>
          <a:xfrm>
            <a:off x="914401" y="5181600"/>
            <a:ext cx="5638799" cy="646331"/>
          </a:xfrm>
          <a:prstGeom prst="rect">
            <a:avLst/>
          </a:prstGeom>
          <a:noFill/>
        </p:spPr>
        <p:txBody>
          <a:bodyPr wrap="square" rtlCol="0">
            <a:spAutoFit/>
          </a:bodyPr>
          <a:lstStyle/>
          <a:p>
            <a:pPr algn="ctr"/>
            <a:r>
              <a:rPr lang="en-US" dirty="0" smtClean="0"/>
              <a:t>Line failure here – valves “auto-close” – then</a:t>
            </a:r>
          </a:p>
          <a:p>
            <a:pPr algn="ctr"/>
            <a:r>
              <a:rPr lang="en-US" dirty="0" smtClean="0"/>
              <a:t>gravity drains pipeline contents between block valves</a:t>
            </a:r>
            <a:endParaRPr lang="en-US" dirty="0"/>
          </a:p>
        </p:txBody>
      </p:sp>
      <p:sp>
        <p:nvSpPr>
          <p:cNvPr id="33" name="Up Arrow 32"/>
          <p:cNvSpPr/>
          <p:nvPr/>
        </p:nvSpPr>
        <p:spPr>
          <a:xfrm>
            <a:off x="3657600" y="3733800"/>
            <a:ext cx="402220" cy="1447800"/>
          </a:xfrm>
          <a:prstGeom prs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5334000" y="35052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58000" y="17526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524000" y="29718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858000" y="4191000"/>
            <a:ext cx="1600200" cy="369332"/>
          </a:xfrm>
          <a:prstGeom prst="rect">
            <a:avLst/>
          </a:prstGeom>
        </p:spPr>
        <p:txBody>
          <a:bodyPr wrap="square">
            <a:spAutoFit/>
          </a:bodyPr>
          <a:lstStyle/>
          <a:p>
            <a:r>
              <a:rPr lang="en-US" dirty="0" smtClean="0"/>
              <a:t>Block valve</a:t>
            </a:r>
            <a:endParaRPr lang="en-US" dirty="0"/>
          </a:p>
        </p:txBody>
      </p:sp>
      <p:cxnSp>
        <p:nvCxnSpPr>
          <p:cNvPr id="53" name="Straight Arrow Connector 52"/>
          <p:cNvCxnSpPr/>
          <p:nvPr/>
        </p:nvCxnSpPr>
        <p:spPr>
          <a:xfrm flipV="1">
            <a:off x="7543800" y="3200400"/>
            <a:ext cx="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Multiply 90"/>
          <p:cNvSpPr/>
          <p:nvPr/>
        </p:nvSpPr>
        <p:spPr>
          <a:xfrm>
            <a:off x="3581400" y="3048000"/>
            <a:ext cx="533400" cy="685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0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p:bldP spid="11" grpId="0"/>
      <p:bldP spid="19" grpId="0"/>
      <p:bldP spid="27" grpId="0" animBg="1"/>
      <p:bldP spid="28" grpId="0" animBg="1"/>
      <p:bldP spid="29" grpId="0"/>
      <p:bldP spid="32" grpId="0"/>
      <p:bldP spid="33" grpId="0" animBg="1"/>
      <p:bldP spid="51" grpId="0"/>
      <p:bldP spid="91" grpId="0" animBg="1"/>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28600"/>
            <a:ext cx="6705601" cy="457200"/>
          </a:xfrm>
        </p:spPr>
        <p:txBody>
          <a:bodyPr>
            <a:normAutofit fontScale="90000"/>
          </a:bodyPr>
          <a:lstStyle/>
          <a:p>
            <a:r>
              <a:rPr lang="en-US" dirty="0" smtClean="0"/>
              <a:t>Batched Products</a:t>
            </a:r>
            <a:endParaRPr lang="en-US" dirty="0"/>
          </a:p>
        </p:txBody>
      </p:sp>
      <p:sp>
        <p:nvSpPr>
          <p:cNvPr id="3" name="Content Placeholder 2"/>
          <p:cNvSpPr>
            <a:spLocks noGrp="1"/>
          </p:cNvSpPr>
          <p:nvPr>
            <p:ph idx="1"/>
          </p:nvPr>
        </p:nvSpPr>
        <p:spPr>
          <a:xfrm>
            <a:off x="457201" y="914400"/>
            <a:ext cx="8229600" cy="5211763"/>
          </a:xfrm>
        </p:spPr>
        <p:txBody>
          <a:bodyPr/>
          <a:lstStyle/>
          <a:p>
            <a:pPr>
              <a:buClrTx/>
              <a:buFont typeface="Wingdings" pitchFamily="2" charset="2"/>
              <a:buChar char="S"/>
            </a:pPr>
            <a:r>
              <a:rPr lang="en-US" sz="1800" dirty="0" smtClean="0"/>
              <a:t>Pipelines move different grades of a product or distinct products sequentially through the same line in “batches”</a:t>
            </a:r>
          </a:p>
          <a:p>
            <a:pPr>
              <a:buClrTx/>
              <a:buFont typeface="Wingdings" pitchFamily="2" charset="2"/>
              <a:buChar char="S"/>
            </a:pPr>
            <a:endParaRPr lang="en-US" sz="1800" dirty="0" smtClean="0"/>
          </a:p>
          <a:p>
            <a:pPr>
              <a:buClrTx/>
              <a:buFont typeface="Wingdings" pitchFamily="2" charset="2"/>
              <a:buChar char="S"/>
            </a:pPr>
            <a:r>
              <a:rPr lang="en-US" sz="1800" dirty="0" smtClean="0"/>
              <a:t>Batches of different grades and products are pumped back-to-back in the line without any separating device; at the boundary of two consecutive batches some mixing occurs</a:t>
            </a:r>
          </a:p>
          <a:p>
            <a:pPr>
              <a:buClrTx/>
              <a:buFont typeface="Wingdings" pitchFamily="2" charset="2"/>
              <a:buChar char="S"/>
            </a:pPr>
            <a:endParaRPr lang="en-US" sz="1800" dirty="0" smtClean="0"/>
          </a:p>
          <a:p>
            <a:pPr>
              <a:buClrTx/>
              <a:buFont typeface="Wingdings" pitchFamily="2" charset="2"/>
              <a:buChar char="S"/>
            </a:pPr>
            <a:r>
              <a:rPr lang="en-US" sz="1800" dirty="0" smtClean="0"/>
              <a:t>Dissimilar and especially sensitive products may be separated using spherical plastic “pigs” to prevent mixing </a:t>
            </a:r>
          </a:p>
          <a:p>
            <a:endParaRPr lang="en-US" sz="2000"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111</a:t>
            </a:fld>
            <a:endParaRPr lang="en-US"/>
          </a:p>
        </p:txBody>
      </p:sp>
      <p:grpSp>
        <p:nvGrpSpPr>
          <p:cNvPr id="5" name="Group 1"/>
          <p:cNvGrpSpPr>
            <a:grpSpLocks/>
          </p:cNvGrpSpPr>
          <p:nvPr/>
        </p:nvGrpSpPr>
        <p:grpSpPr bwMode="auto">
          <a:xfrm>
            <a:off x="1295400" y="3657600"/>
            <a:ext cx="7058024" cy="2438399"/>
            <a:chOff x="965" y="6675"/>
            <a:chExt cx="12069" cy="3376"/>
          </a:xfrm>
        </p:grpSpPr>
        <p:pic>
          <p:nvPicPr>
            <p:cNvPr id="841035" name="Picture 331"/>
            <p:cNvPicPr>
              <a:picLocks noChangeAspect="1" noChangeArrowheads="1"/>
            </p:cNvPicPr>
            <p:nvPr/>
          </p:nvPicPr>
          <p:blipFill>
            <a:blip r:embed="rId3" cstate="print"/>
            <a:srcRect/>
            <a:stretch>
              <a:fillRect/>
            </a:stretch>
          </p:blipFill>
          <p:spPr bwMode="auto">
            <a:xfrm>
              <a:off x="965" y="6675"/>
              <a:ext cx="12069" cy="3376"/>
            </a:xfrm>
            <a:prstGeom prst="rect">
              <a:avLst/>
            </a:prstGeom>
            <a:noFill/>
          </p:spPr>
        </p:pic>
        <p:grpSp>
          <p:nvGrpSpPr>
            <p:cNvPr id="6" name="Group 329"/>
            <p:cNvGrpSpPr>
              <a:grpSpLocks/>
            </p:cNvGrpSpPr>
            <p:nvPr/>
          </p:nvGrpSpPr>
          <p:grpSpPr bwMode="auto">
            <a:xfrm>
              <a:off x="5395" y="8312"/>
              <a:ext cx="2" cy="32"/>
              <a:chOff x="5395" y="8312"/>
              <a:chExt cx="2" cy="32"/>
            </a:xfrm>
          </p:grpSpPr>
          <p:sp>
            <p:nvSpPr>
              <p:cNvPr id="841034" name="Freeform 330"/>
              <p:cNvSpPr>
                <a:spLocks/>
              </p:cNvSpPr>
              <p:nvPr/>
            </p:nvSpPr>
            <p:spPr bwMode="auto">
              <a:xfrm>
                <a:off x="5395" y="8312"/>
                <a:ext cx="2" cy="32"/>
              </a:xfrm>
              <a:custGeom>
                <a:avLst/>
                <a:gdLst/>
                <a:ahLst/>
                <a:cxnLst>
                  <a:cxn ang="0">
                    <a:pos x="0" y="0"/>
                  </a:cxn>
                  <a:cxn ang="0">
                    <a:pos x="0" y="33"/>
                  </a:cxn>
                </a:cxnLst>
                <a:rect l="0" t="0" r="r" b="b"/>
                <a:pathLst>
                  <a:path h="32">
                    <a:moveTo>
                      <a:pt x="0" y="0"/>
                    </a:moveTo>
                    <a:lnTo>
                      <a:pt x="0" y="3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327"/>
            <p:cNvGrpSpPr>
              <a:grpSpLocks/>
            </p:cNvGrpSpPr>
            <p:nvPr/>
          </p:nvGrpSpPr>
          <p:grpSpPr bwMode="auto">
            <a:xfrm>
              <a:off x="7161" y="8292"/>
              <a:ext cx="2" cy="53"/>
              <a:chOff x="7161" y="8292"/>
              <a:chExt cx="2" cy="53"/>
            </a:xfrm>
          </p:grpSpPr>
          <p:sp>
            <p:nvSpPr>
              <p:cNvPr id="841032" name="Freeform 328"/>
              <p:cNvSpPr>
                <a:spLocks/>
              </p:cNvSpPr>
              <p:nvPr/>
            </p:nvSpPr>
            <p:spPr bwMode="auto">
              <a:xfrm>
                <a:off x="7161" y="8292"/>
                <a:ext cx="2" cy="53"/>
              </a:xfrm>
              <a:custGeom>
                <a:avLst/>
                <a:gdLst/>
                <a:ahLst/>
                <a:cxnLst>
                  <a:cxn ang="0">
                    <a:pos x="0" y="0"/>
                  </a:cxn>
                  <a:cxn ang="0">
                    <a:pos x="0" y="53"/>
                  </a:cxn>
                </a:cxnLst>
                <a:rect l="0" t="0" r="r" b="b"/>
                <a:pathLst>
                  <a:path h="53">
                    <a:moveTo>
                      <a:pt x="0" y="0"/>
                    </a:moveTo>
                    <a:lnTo>
                      <a:pt x="0" y="5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325"/>
            <p:cNvGrpSpPr>
              <a:grpSpLocks/>
            </p:cNvGrpSpPr>
            <p:nvPr/>
          </p:nvGrpSpPr>
          <p:grpSpPr bwMode="auto">
            <a:xfrm>
              <a:off x="8945" y="8312"/>
              <a:ext cx="2" cy="32"/>
              <a:chOff x="8945" y="8312"/>
              <a:chExt cx="2" cy="32"/>
            </a:xfrm>
          </p:grpSpPr>
          <p:sp>
            <p:nvSpPr>
              <p:cNvPr id="841030" name="Freeform 326"/>
              <p:cNvSpPr>
                <a:spLocks/>
              </p:cNvSpPr>
              <p:nvPr/>
            </p:nvSpPr>
            <p:spPr bwMode="auto">
              <a:xfrm>
                <a:off x="8945" y="8312"/>
                <a:ext cx="2" cy="32"/>
              </a:xfrm>
              <a:custGeom>
                <a:avLst/>
                <a:gdLst/>
                <a:ahLst/>
                <a:cxnLst>
                  <a:cxn ang="0">
                    <a:pos x="0" y="0"/>
                  </a:cxn>
                  <a:cxn ang="0">
                    <a:pos x="0" y="33"/>
                  </a:cxn>
                </a:cxnLst>
                <a:rect l="0" t="0" r="r" b="b"/>
                <a:pathLst>
                  <a:path h="32">
                    <a:moveTo>
                      <a:pt x="0" y="0"/>
                    </a:moveTo>
                    <a:lnTo>
                      <a:pt x="0" y="3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323"/>
            <p:cNvGrpSpPr>
              <a:grpSpLocks/>
            </p:cNvGrpSpPr>
            <p:nvPr/>
          </p:nvGrpSpPr>
          <p:grpSpPr bwMode="auto">
            <a:xfrm>
              <a:off x="10731" y="8312"/>
              <a:ext cx="2" cy="32"/>
              <a:chOff x="10731" y="8312"/>
              <a:chExt cx="2" cy="32"/>
            </a:xfrm>
          </p:grpSpPr>
          <p:sp>
            <p:nvSpPr>
              <p:cNvPr id="841028" name="Freeform 324"/>
              <p:cNvSpPr>
                <a:spLocks/>
              </p:cNvSpPr>
              <p:nvPr/>
            </p:nvSpPr>
            <p:spPr bwMode="auto">
              <a:xfrm>
                <a:off x="10731" y="8312"/>
                <a:ext cx="2" cy="32"/>
              </a:xfrm>
              <a:custGeom>
                <a:avLst/>
                <a:gdLst/>
                <a:ahLst/>
                <a:cxnLst>
                  <a:cxn ang="0">
                    <a:pos x="0" y="0"/>
                  </a:cxn>
                  <a:cxn ang="0">
                    <a:pos x="0" y="33"/>
                  </a:cxn>
                </a:cxnLst>
                <a:rect l="0" t="0" r="r" b="b"/>
                <a:pathLst>
                  <a:path h="32">
                    <a:moveTo>
                      <a:pt x="0" y="0"/>
                    </a:moveTo>
                    <a:lnTo>
                      <a:pt x="0" y="3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321"/>
            <p:cNvGrpSpPr>
              <a:grpSpLocks/>
            </p:cNvGrpSpPr>
            <p:nvPr/>
          </p:nvGrpSpPr>
          <p:grpSpPr bwMode="auto">
            <a:xfrm>
              <a:off x="2568" y="8725"/>
              <a:ext cx="210" cy="2"/>
              <a:chOff x="2568" y="8725"/>
              <a:chExt cx="210" cy="2"/>
            </a:xfrm>
          </p:grpSpPr>
          <p:sp>
            <p:nvSpPr>
              <p:cNvPr id="841026" name="Freeform 322"/>
              <p:cNvSpPr>
                <a:spLocks/>
              </p:cNvSpPr>
              <p:nvPr/>
            </p:nvSpPr>
            <p:spPr bwMode="auto">
              <a:xfrm>
                <a:off x="2568" y="8725"/>
                <a:ext cx="210" cy="2"/>
              </a:xfrm>
              <a:custGeom>
                <a:avLst/>
                <a:gdLst/>
                <a:ahLst/>
                <a:cxnLst>
                  <a:cxn ang="0">
                    <a:pos x="0" y="0"/>
                  </a:cxn>
                  <a:cxn ang="0">
                    <a:pos x="210" y="2"/>
                  </a:cxn>
                </a:cxnLst>
                <a:rect l="0" t="0" r="r" b="b"/>
                <a:pathLst>
                  <a:path w="210" h="2">
                    <a:moveTo>
                      <a:pt x="0" y="0"/>
                    </a:moveTo>
                    <a:lnTo>
                      <a:pt x="210"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 name="Group 319"/>
            <p:cNvGrpSpPr>
              <a:grpSpLocks/>
            </p:cNvGrpSpPr>
            <p:nvPr/>
          </p:nvGrpSpPr>
          <p:grpSpPr bwMode="auto">
            <a:xfrm>
              <a:off x="8783" y="8345"/>
              <a:ext cx="300" cy="540"/>
              <a:chOff x="8783" y="8345"/>
              <a:chExt cx="300" cy="540"/>
            </a:xfrm>
          </p:grpSpPr>
          <p:sp>
            <p:nvSpPr>
              <p:cNvPr id="841024" name="Freeform 320"/>
              <p:cNvSpPr>
                <a:spLocks/>
              </p:cNvSpPr>
              <p:nvPr/>
            </p:nvSpPr>
            <p:spPr bwMode="auto">
              <a:xfrm>
                <a:off x="8783" y="8345"/>
                <a:ext cx="300" cy="540"/>
              </a:xfrm>
              <a:custGeom>
                <a:avLst/>
                <a:gdLst/>
                <a:ahLst/>
                <a:cxnLst>
                  <a:cxn ang="0">
                    <a:pos x="0" y="0"/>
                  </a:cxn>
                  <a:cxn ang="0">
                    <a:pos x="0" y="540"/>
                  </a:cxn>
                  <a:cxn ang="0">
                    <a:pos x="300" y="540"/>
                  </a:cxn>
                  <a:cxn ang="0">
                    <a:pos x="300" y="0"/>
                  </a:cxn>
                  <a:cxn ang="0">
                    <a:pos x="0" y="0"/>
                  </a:cxn>
                </a:cxnLst>
                <a:rect l="0" t="0" r="r" b="b"/>
                <a:pathLst>
                  <a:path w="300" h="540">
                    <a:moveTo>
                      <a:pt x="0" y="0"/>
                    </a:moveTo>
                    <a:lnTo>
                      <a:pt x="0" y="540"/>
                    </a:lnTo>
                    <a:lnTo>
                      <a:pt x="300" y="540"/>
                    </a:lnTo>
                    <a:lnTo>
                      <a:pt x="300"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317"/>
            <p:cNvGrpSpPr>
              <a:grpSpLocks/>
            </p:cNvGrpSpPr>
            <p:nvPr/>
          </p:nvGrpSpPr>
          <p:grpSpPr bwMode="auto">
            <a:xfrm>
              <a:off x="8783" y="8345"/>
              <a:ext cx="300" cy="540"/>
              <a:chOff x="8783" y="8345"/>
              <a:chExt cx="300" cy="540"/>
            </a:xfrm>
          </p:grpSpPr>
          <p:sp>
            <p:nvSpPr>
              <p:cNvPr id="841022" name="Freeform 318"/>
              <p:cNvSpPr>
                <a:spLocks/>
              </p:cNvSpPr>
              <p:nvPr/>
            </p:nvSpPr>
            <p:spPr bwMode="auto">
              <a:xfrm>
                <a:off x="8783" y="8345"/>
                <a:ext cx="300" cy="540"/>
              </a:xfrm>
              <a:custGeom>
                <a:avLst/>
                <a:gdLst/>
                <a:ahLst/>
                <a:cxnLst>
                  <a:cxn ang="0">
                    <a:pos x="0" y="0"/>
                  </a:cxn>
                  <a:cxn ang="0">
                    <a:pos x="0" y="540"/>
                  </a:cxn>
                  <a:cxn ang="0">
                    <a:pos x="300" y="540"/>
                  </a:cxn>
                  <a:cxn ang="0">
                    <a:pos x="300" y="0"/>
                  </a:cxn>
                  <a:cxn ang="0">
                    <a:pos x="0" y="0"/>
                  </a:cxn>
                </a:cxnLst>
                <a:rect l="0" t="0" r="r" b="b"/>
                <a:pathLst>
                  <a:path w="300" h="540">
                    <a:moveTo>
                      <a:pt x="0" y="0"/>
                    </a:moveTo>
                    <a:lnTo>
                      <a:pt x="0" y="540"/>
                    </a:lnTo>
                    <a:lnTo>
                      <a:pt x="300" y="540"/>
                    </a:lnTo>
                    <a:lnTo>
                      <a:pt x="300"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315"/>
            <p:cNvGrpSpPr>
              <a:grpSpLocks/>
            </p:cNvGrpSpPr>
            <p:nvPr/>
          </p:nvGrpSpPr>
          <p:grpSpPr bwMode="auto">
            <a:xfrm>
              <a:off x="10576" y="8345"/>
              <a:ext cx="302" cy="540"/>
              <a:chOff x="10576" y="8345"/>
              <a:chExt cx="302" cy="540"/>
            </a:xfrm>
          </p:grpSpPr>
          <p:sp>
            <p:nvSpPr>
              <p:cNvPr id="841020" name="Freeform 316"/>
              <p:cNvSpPr>
                <a:spLocks/>
              </p:cNvSpPr>
              <p:nvPr/>
            </p:nvSpPr>
            <p:spPr bwMode="auto">
              <a:xfrm>
                <a:off x="10576"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313"/>
            <p:cNvGrpSpPr>
              <a:grpSpLocks/>
            </p:cNvGrpSpPr>
            <p:nvPr/>
          </p:nvGrpSpPr>
          <p:grpSpPr bwMode="auto">
            <a:xfrm>
              <a:off x="10575" y="8345"/>
              <a:ext cx="304" cy="540"/>
              <a:chOff x="10575" y="8345"/>
              <a:chExt cx="304" cy="540"/>
            </a:xfrm>
          </p:grpSpPr>
          <p:sp>
            <p:nvSpPr>
              <p:cNvPr id="841018" name="Freeform 314"/>
              <p:cNvSpPr>
                <a:spLocks/>
              </p:cNvSpPr>
              <p:nvPr/>
            </p:nvSpPr>
            <p:spPr bwMode="auto">
              <a:xfrm>
                <a:off x="10575" y="8345"/>
                <a:ext cx="304" cy="540"/>
              </a:xfrm>
              <a:custGeom>
                <a:avLst/>
                <a:gdLst/>
                <a:ahLst/>
                <a:cxnLst>
                  <a:cxn ang="0">
                    <a:pos x="0" y="0"/>
                  </a:cxn>
                  <a:cxn ang="0">
                    <a:pos x="0" y="540"/>
                  </a:cxn>
                  <a:cxn ang="0">
                    <a:pos x="303" y="540"/>
                  </a:cxn>
                  <a:cxn ang="0">
                    <a:pos x="303" y="0"/>
                  </a:cxn>
                  <a:cxn ang="0">
                    <a:pos x="0" y="0"/>
                  </a:cxn>
                </a:cxnLst>
                <a:rect l="0" t="0" r="r" b="b"/>
                <a:pathLst>
                  <a:path w="304" h="540">
                    <a:moveTo>
                      <a:pt x="0" y="0"/>
                    </a:moveTo>
                    <a:lnTo>
                      <a:pt x="0" y="540"/>
                    </a:lnTo>
                    <a:lnTo>
                      <a:pt x="303" y="540"/>
                    </a:lnTo>
                    <a:lnTo>
                      <a:pt x="303"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311"/>
            <p:cNvGrpSpPr>
              <a:grpSpLocks/>
            </p:cNvGrpSpPr>
            <p:nvPr/>
          </p:nvGrpSpPr>
          <p:grpSpPr bwMode="auto">
            <a:xfrm>
              <a:off x="11860" y="8345"/>
              <a:ext cx="302" cy="540"/>
              <a:chOff x="11860" y="8345"/>
              <a:chExt cx="302" cy="540"/>
            </a:xfrm>
          </p:grpSpPr>
          <p:sp>
            <p:nvSpPr>
              <p:cNvPr id="841016" name="Freeform 312"/>
              <p:cNvSpPr>
                <a:spLocks/>
              </p:cNvSpPr>
              <p:nvPr/>
            </p:nvSpPr>
            <p:spPr bwMode="auto">
              <a:xfrm>
                <a:off x="11860"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307"/>
            <p:cNvGrpSpPr>
              <a:grpSpLocks/>
            </p:cNvGrpSpPr>
            <p:nvPr/>
          </p:nvGrpSpPr>
          <p:grpSpPr bwMode="auto">
            <a:xfrm>
              <a:off x="11860" y="8345"/>
              <a:ext cx="302" cy="540"/>
              <a:chOff x="11860" y="8345"/>
              <a:chExt cx="302" cy="540"/>
            </a:xfrm>
          </p:grpSpPr>
          <p:sp>
            <p:nvSpPr>
              <p:cNvPr id="841014" name="Freeform 310"/>
              <p:cNvSpPr>
                <a:spLocks/>
              </p:cNvSpPr>
              <p:nvPr/>
            </p:nvSpPr>
            <p:spPr bwMode="auto">
              <a:xfrm>
                <a:off x="11860"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41013" name="Picture 309"/>
              <p:cNvPicPr>
                <a:picLocks noChangeAspect="1" noChangeArrowheads="1"/>
              </p:cNvPicPr>
              <p:nvPr/>
            </p:nvPicPr>
            <p:blipFill>
              <a:blip r:embed="rId4" cstate="print"/>
              <a:srcRect/>
              <a:stretch>
                <a:fillRect/>
              </a:stretch>
            </p:blipFill>
            <p:spPr bwMode="auto">
              <a:xfrm>
                <a:off x="8223" y="8615"/>
                <a:ext cx="1790" cy="346"/>
              </a:xfrm>
              <a:prstGeom prst="rect">
                <a:avLst/>
              </a:prstGeom>
              <a:noFill/>
            </p:spPr>
          </p:pic>
          <p:pic>
            <p:nvPicPr>
              <p:cNvPr id="841012" name="Picture 308"/>
              <p:cNvPicPr>
                <a:picLocks noChangeAspect="1" noChangeArrowheads="1"/>
              </p:cNvPicPr>
              <p:nvPr/>
            </p:nvPicPr>
            <p:blipFill>
              <a:blip r:embed="rId5" cstate="print"/>
              <a:srcRect/>
              <a:stretch>
                <a:fillRect/>
              </a:stretch>
            </p:blipFill>
            <p:spPr bwMode="auto">
              <a:xfrm>
                <a:off x="10242" y="8615"/>
                <a:ext cx="1938" cy="346"/>
              </a:xfrm>
              <a:prstGeom prst="rect">
                <a:avLst/>
              </a:prstGeom>
              <a:noFill/>
            </p:spPr>
          </p:pic>
        </p:grpSp>
        <p:grpSp>
          <p:nvGrpSpPr>
            <p:cNvPr id="17" name="Group 305"/>
            <p:cNvGrpSpPr>
              <a:grpSpLocks/>
            </p:cNvGrpSpPr>
            <p:nvPr/>
          </p:nvGrpSpPr>
          <p:grpSpPr bwMode="auto">
            <a:xfrm>
              <a:off x="7006" y="8345"/>
              <a:ext cx="302" cy="540"/>
              <a:chOff x="7006" y="8345"/>
              <a:chExt cx="302" cy="540"/>
            </a:xfrm>
          </p:grpSpPr>
          <p:sp>
            <p:nvSpPr>
              <p:cNvPr id="841010" name="Freeform 306"/>
              <p:cNvSpPr>
                <a:spLocks/>
              </p:cNvSpPr>
              <p:nvPr/>
            </p:nvSpPr>
            <p:spPr bwMode="auto">
              <a:xfrm>
                <a:off x="7006"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302"/>
            <p:cNvGrpSpPr>
              <a:grpSpLocks/>
            </p:cNvGrpSpPr>
            <p:nvPr/>
          </p:nvGrpSpPr>
          <p:grpSpPr bwMode="auto">
            <a:xfrm>
              <a:off x="7005" y="8345"/>
              <a:ext cx="304" cy="540"/>
              <a:chOff x="7005" y="8345"/>
              <a:chExt cx="304" cy="540"/>
            </a:xfrm>
          </p:grpSpPr>
          <p:sp>
            <p:nvSpPr>
              <p:cNvPr id="841008" name="Freeform 304"/>
              <p:cNvSpPr>
                <a:spLocks/>
              </p:cNvSpPr>
              <p:nvPr/>
            </p:nvSpPr>
            <p:spPr bwMode="auto">
              <a:xfrm>
                <a:off x="7005" y="8345"/>
                <a:ext cx="304" cy="540"/>
              </a:xfrm>
              <a:custGeom>
                <a:avLst/>
                <a:gdLst/>
                <a:ahLst/>
                <a:cxnLst>
                  <a:cxn ang="0">
                    <a:pos x="0" y="0"/>
                  </a:cxn>
                  <a:cxn ang="0">
                    <a:pos x="0" y="540"/>
                  </a:cxn>
                  <a:cxn ang="0">
                    <a:pos x="303" y="540"/>
                  </a:cxn>
                  <a:cxn ang="0">
                    <a:pos x="303" y="0"/>
                  </a:cxn>
                  <a:cxn ang="0">
                    <a:pos x="0" y="0"/>
                  </a:cxn>
                </a:cxnLst>
                <a:rect l="0" t="0" r="r" b="b"/>
                <a:pathLst>
                  <a:path w="304" h="540">
                    <a:moveTo>
                      <a:pt x="0" y="0"/>
                    </a:moveTo>
                    <a:lnTo>
                      <a:pt x="0" y="540"/>
                    </a:lnTo>
                    <a:lnTo>
                      <a:pt x="303" y="540"/>
                    </a:lnTo>
                    <a:lnTo>
                      <a:pt x="303"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41007" name="Picture 303"/>
              <p:cNvPicPr>
                <a:picLocks noChangeAspect="1" noChangeArrowheads="1"/>
              </p:cNvPicPr>
              <p:nvPr/>
            </p:nvPicPr>
            <p:blipFill>
              <a:blip r:embed="rId6" cstate="print"/>
              <a:srcRect/>
              <a:stretch>
                <a:fillRect/>
              </a:stretch>
            </p:blipFill>
            <p:spPr bwMode="auto">
              <a:xfrm>
                <a:off x="5800" y="8615"/>
                <a:ext cx="2423" cy="346"/>
              </a:xfrm>
              <a:prstGeom prst="rect">
                <a:avLst/>
              </a:prstGeom>
              <a:noFill/>
            </p:spPr>
          </p:pic>
        </p:grpSp>
        <p:grpSp>
          <p:nvGrpSpPr>
            <p:cNvPr id="19" name="Group 300"/>
            <p:cNvGrpSpPr>
              <a:grpSpLocks/>
            </p:cNvGrpSpPr>
            <p:nvPr/>
          </p:nvGrpSpPr>
          <p:grpSpPr bwMode="auto">
            <a:xfrm>
              <a:off x="5241" y="8345"/>
              <a:ext cx="302" cy="540"/>
              <a:chOff x="5241" y="8345"/>
              <a:chExt cx="302" cy="540"/>
            </a:xfrm>
          </p:grpSpPr>
          <p:sp>
            <p:nvSpPr>
              <p:cNvPr id="841005" name="Freeform 301"/>
              <p:cNvSpPr>
                <a:spLocks/>
              </p:cNvSpPr>
              <p:nvPr/>
            </p:nvSpPr>
            <p:spPr bwMode="auto">
              <a:xfrm>
                <a:off x="5241"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296"/>
            <p:cNvGrpSpPr>
              <a:grpSpLocks/>
            </p:cNvGrpSpPr>
            <p:nvPr/>
          </p:nvGrpSpPr>
          <p:grpSpPr bwMode="auto">
            <a:xfrm>
              <a:off x="5241" y="8345"/>
              <a:ext cx="302" cy="540"/>
              <a:chOff x="5241" y="8345"/>
              <a:chExt cx="302" cy="540"/>
            </a:xfrm>
          </p:grpSpPr>
          <p:sp>
            <p:nvSpPr>
              <p:cNvPr id="841003" name="Freeform 299"/>
              <p:cNvSpPr>
                <a:spLocks/>
              </p:cNvSpPr>
              <p:nvPr/>
            </p:nvSpPr>
            <p:spPr bwMode="auto">
              <a:xfrm>
                <a:off x="5241" y="8345"/>
                <a:ext cx="302" cy="540"/>
              </a:xfrm>
              <a:custGeom>
                <a:avLst/>
                <a:gdLst/>
                <a:ahLst/>
                <a:cxnLst>
                  <a:cxn ang="0">
                    <a:pos x="0" y="0"/>
                  </a:cxn>
                  <a:cxn ang="0">
                    <a:pos x="0" y="540"/>
                  </a:cxn>
                  <a:cxn ang="0">
                    <a:pos x="302" y="540"/>
                  </a:cxn>
                  <a:cxn ang="0">
                    <a:pos x="302" y="0"/>
                  </a:cxn>
                  <a:cxn ang="0">
                    <a:pos x="0" y="0"/>
                  </a:cxn>
                </a:cxnLst>
                <a:rect l="0" t="0" r="r" b="b"/>
                <a:pathLst>
                  <a:path w="302" h="540">
                    <a:moveTo>
                      <a:pt x="0" y="0"/>
                    </a:moveTo>
                    <a:lnTo>
                      <a:pt x="0" y="540"/>
                    </a:lnTo>
                    <a:lnTo>
                      <a:pt x="302" y="540"/>
                    </a:lnTo>
                    <a:lnTo>
                      <a:pt x="302"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41002" name="Picture 298"/>
              <p:cNvPicPr>
                <a:picLocks noChangeAspect="1" noChangeArrowheads="1"/>
              </p:cNvPicPr>
              <p:nvPr/>
            </p:nvPicPr>
            <p:blipFill>
              <a:blip r:embed="rId7" cstate="print"/>
              <a:srcRect/>
              <a:stretch>
                <a:fillRect/>
              </a:stretch>
            </p:blipFill>
            <p:spPr bwMode="auto">
              <a:xfrm>
                <a:off x="3432" y="8615"/>
                <a:ext cx="2153" cy="346"/>
              </a:xfrm>
              <a:prstGeom prst="rect">
                <a:avLst/>
              </a:prstGeom>
              <a:noFill/>
            </p:spPr>
          </p:pic>
          <p:pic>
            <p:nvPicPr>
              <p:cNvPr id="841001" name="Picture 297"/>
              <p:cNvPicPr>
                <a:picLocks noChangeAspect="1" noChangeArrowheads="1"/>
              </p:cNvPicPr>
              <p:nvPr/>
            </p:nvPicPr>
            <p:blipFill>
              <a:blip r:embed="rId8" cstate="print"/>
              <a:srcRect/>
              <a:stretch>
                <a:fillRect/>
              </a:stretch>
            </p:blipFill>
            <p:spPr bwMode="auto">
              <a:xfrm>
                <a:off x="9997" y="8615"/>
                <a:ext cx="260" cy="346"/>
              </a:xfrm>
              <a:prstGeom prst="rect">
                <a:avLst/>
              </a:prstGeom>
              <a:noFill/>
            </p:spPr>
          </p:pic>
        </p:grpSp>
        <p:grpSp>
          <p:nvGrpSpPr>
            <p:cNvPr id="21" name="Group 293"/>
            <p:cNvGrpSpPr>
              <a:grpSpLocks/>
            </p:cNvGrpSpPr>
            <p:nvPr/>
          </p:nvGrpSpPr>
          <p:grpSpPr bwMode="auto">
            <a:xfrm>
              <a:off x="9997" y="8615"/>
              <a:ext cx="260" cy="346"/>
              <a:chOff x="9997" y="8615"/>
              <a:chExt cx="260" cy="346"/>
            </a:xfrm>
          </p:grpSpPr>
          <p:sp>
            <p:nvSpPr>
              <p:cNvPr id="840999" name="Freeform 295"/>
              <p:cNvSpPr>
                <a:spLocks/>
              </p:cNvSpPr>
              <p:nvPr/>
            </p:nvSpPr>
            <p:spPr bwMode="auto">
              <a:xfrm>
                <a:off x="9997" y="8615"/>
                <a:ext cx="260" cy="346"/>
              </a:xfrm>
              <a:custGeom>
                <a:avLst/>
                <a:gdLst/>
                <a:ahLst/>
                <a:cxnLst>
                  <a:cxn ang="0">
                    <a:pos x="0" y="0"/>
                  </a:cxn>
                  <a:cxn ang="0">
                    <a:pos x="0" y="345"/>
                  </a:cxn>
                  <a:cxn ang="0">
                    <a:pos x="261" y="345"/>
                  </a:cxn>
                  <a:cxn ang="0">
                    <a:pos x="261" y="0"/>
                  </a:cxn>
                  <a:cxn ang="0">
                    <a:pos x="0" y="0"/>
                  </a:cxn>
                </a:cxnLst>
                <a:rect l="0" t="0" r="r" b="b"/>
                <a:pathLst>
                  <a:path w="260" h="346">
                    <a:moveTo>
                      <a:pt x="0" y="0"/>
                    </a:moveTo>
                    <a:lnTo>
                      <a:pt x="0" y="345"/>
                    </a:lnTo>
                    <a:lnTo>
                      <a:pt x="261" y="345"/>
                    </a:lnTo>
                    <a:lnTo>
                      <a:pt x="261" y="0"/>
                    </a:lnTo>
                    <a:lnTo>
                      <a:pt x="0" y="0"/>
                    </a:lnTo>
                    <a:close/>
                  </a:path>
                </a:pathLst>
              </a:custGeom>
              <a:noFill/>
              <a:ln w="4763">
                <a:solidFill>
                  <a:srgbClr val="333333"/>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40998" name="Picture 294"/>
              <p:cNvPicPr>
                <a:picLocks noChangeAspect="1" noChangeArrowheads="1"/>
              </p:cNvPicPr>
              <p:nvPr/>
            </p:nvPicPr>
            <p:blipFill>
              <a:blip r:embed="rId9" cstate="print"/>
              <a:srcRect/>
              <a:stretch>
                <a:fillRect/>
              </a:stretch>
            </p:blipFill>
            <p:spPr bwMode="auto">
              <a:xfrm>
                <a:off x="8008" y="8615"/>
                <a:ext cx="258" cy="346"/>
              </a:xfrm>
              <a:prstGeom prst="rect">
                <a:avLst/>
              </a:prstGeom>
              <a:noFill/>
            </p:spPr>
          </p:pic>
        </p:grpSp>
        <p:grpSp>
          <p:nvGrpSpPr>
            <p:cNvPr id="22" name="Group 290"/>
            <p:cNvGrpSpPr>
              <a:grpSpLocks/>
            </p:cNvGrpSpPr>
            <p:nvPr/>
          </p:nvGrpSpPr>
          <p:grpSpPr bwMode="auto">
            <a:xfrm>
              <a:off x="8008" y="8615"/>
              <a:ext cx="257" cy="346"/>
              <a:chOff x="8008" y="8615"/>
              <a:chExt cx="257" cy="346"/>
            </a:xfrm>
          </p:grpSpPr>
          <p:sp>
            <p:nvSpPr>
              <p:cNvPr id="840996" name="Freeform 292"/>
              <p:cNvSpPr>
                <a:spLocks/>
              </p:cNvSpPr>
              <p:nvPr/>
            </p:nvSpPr>
            <p:spPr bwMode="auto">
              <a:xfrm>
                <a:off x="8008" y="8615"/>
                <a:ext cx="257" cy="346"/>
              </a:xfrm>
              <a:custGeom>
                <a:avLst/>
                <a:gdLst/>
                <a:ahLst/>
                <a:cxnLst>
                  <a:cxn ang="0">
                    <a:pos x="0" y="0"/>
                  </a:cxn>
                  <a:cxn ang="0">
                    <a:pos x="0" y="345"/>
                  </a:cxn>
                  <a:cxn ang="0">
                    <a:pos x="257" y="345"/>
                  </a:cxn>
                  <a:cxn ang="0">
                    <a:pos x="257" y="0"/>
                  </a:cxn>
                  <a:cxn ang="0">
                    <a:pos x="0" y="0"/>
                  </a:cxn>
                </a:cxnLst>
                <a:rect l="0" t="0" r="r" b="b"/>
                <a:pathLst>
                  <a:path w="257" h="346">
                    <a:moveTo>
                      <a:pt x="0" y="0"/>
                    </a:moveTo>
                    <a:lnTo>
                      <a:pt x="0" y="345"/>
                    </a:lnTo>
                    <a:lnTo>
                      <a:pt x="257" y="345"/>
                    </a:lnTo>
                    <a:lnTo>
                      <a:pt x="257" y="0"/>
                    </a:lnTo>
                    <a:lnTo>
                      <a:pt x="0" y="0"/>
                    </a:lnTo>
                    <a:close/>
                  </a:path>
                </a:pathLst>
              </a:custGeom>
              <a:noFill/>
              <a:ln w="4763">
                <a:solidFill>
                  <a:srgbClr val="333333"/>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40995" name="Picture 291"/>
              <p:cNvPicPr>
                <a:picLocks noChangeAspect="1" noChangeArrowheads="1"/>
              </p:cNvPicPr>
              <p:nvPr/>
            </p:nvPicPr>
            <p:blipFill>
              <a:blip r:embed="rId10" cstate="print"/>
              <a:srcRect/>
              <a:stretch>
                <a:fillRect/>
              </a:stretch>
            </p:blipFill>
            <p:spPr bwMode="auto">
              <a:xfrm>
                <a:off x="5585" y="8615"/>
                <a:ext cx="258" cy="346"/>
              </a:xfrm>
              <a:prstGeom prst="rect">
                <a:avLst/>
              </a:prstGeom>
              <a:noFill/>
            </p:spPr>
          </p:pic>
        </p:grpSp>
        <p:grpSp>
          <p:nvGrpSpPr>
            <p:cNvPr id="23" name="Group 288"/>
            <p:cNvGrpSpPr>
              <a:grpSpLocks/>
            </p:cNvGrpSpPr>
            <p:nvPr/>
          </p:nvGrpSpPr>
          <p:grpSpPr bwMode="auto">
            <a:xfrm>
              <a:off x="5585" y="8615"/>
              <a:ext cx="258" cy="346"/>
              <a:chOff x="5585" y="8615"/>
              <a:chExt cx="258" cy="346"/>
            </a:xfrm>
          </p:grpSpPr>
          <p:sp>
            <p:nvSpPr>
              <p:cNvPr id="840993" name="Freeform 289"/>
              <p:cNvSpPr>
                <a:spLocks/>
              </p:cNvSpPr>
              <p:nvPr/>
            </p:nvSpPr>
            <p:spPr bwMode="auto">
              <a:xfrm>
                <a:off x="5585" y="8615"/>
                <a:ext cx="258" cy="346"/>
              </a:xfrm>
              <a:custGeom>
                <a:avLst/>
                <a:gdLst/>
                <a:ahLst/>
                <a:cxnLst>
                  <a:cxn ang="0">
                    <a:pos x="0" y="0"/>
                  </a:cxn>
                  <a:cxn ang="0">
                    <a:pos x="0" y="345"/>
                  </a:cxn>
                  <a:cxn ang="0">
                    <a:pos x="258" y="345"/>
                  </a:cxn>
                  <a:cxn ang="0">
                    <a:pos x="258" y="0"/>
                  </a:cxn>
                  <a:cxn ang="0">
                    <a:pos x="0" y="0"/>
                  </a:cxn>
                </a:cxnLst>
                <a:rect l="0" t="0" r="r" b="b"/>
                <a:pathLst>
                  <a:path w="258" h="346">
                    <a:moveTo>
                      <a:pt x="0" y="0"/>
                    </a:moveTo>
                    <a:lnTo>
                      <a:pt x="0" y="345"/>
                    </a:lnTo>
                    <a:lnTo>
                      <a:pt x="258" y="345"/>
                    </a:lnTo>
                    <a:lnTo>
                      <a:pt x="258" y="0"/>
                    </a:lnTo>
                    <a:lnTo>
                      <a:pt x="0" y="0"/>
                    </a:lnTo>
                    <a:close/>
                  </a:path>
                </a:pathLst>
              </a:custGeom>
              <a:noFill/>
              <a:ln w="4763">
                <a:solidFill>
                  <a:srgbClr val="333333"/>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86"/>
            <p:cNvGrpSpPr>
              <a:grpSpLocks/>
            </p:cNvGrpSpPr>
            <p:nvPr/>
          </p:nvGrpSpPr>
          <p:grpSpPr bwMode="auto">
            <a:xfrm>
              <a:off x="2663" y="8435"/>
              <a:ext cx="310" cy="373"/>
              <a:chOff x="2663" y="8435"/>
              <a:chExt cx="310" cy="373"/>
            </a:xfrm>
          </p:grpSpPr>
          <p:sp>
            <p:nvSpPr>
              <p:cNvPr id="840991" name="Freeform 287"/>
              <p:cNvSpPr>
                <a:spLocks/>
              </p:cNvSpPr>
              <p:nvPr/>
            </p:nvSpPr>
            <p:spPr bwMode="auto">
              <a:xfrm>
                <a:off x="2663" y="8435"/>
                <a:ext cx="310" cy="373"/>
              </a:xfrm>
              <a:custGeom>
                <a:avLst/>
                <a:gdLst/>
                <a:ahLst/>
                <a:cxnLst>
                  <a:cxn ang="0">
                    <a:pos x="310" y="46"/>
                  </a:cxn>
                  <a:cxn ang="0">
                    <a:pos x="243" y="8"/>
                  </a:cxn>
                  <a:cxn ang="0">
                    <a:pos x="158" y="0"/>
                  </a:cxn>
                  <a:cxn ang="0">
                    <a:pos x="152" y="0"/>
                  </a:cxn>
                  <a:cxn ang="0">
                    <a:pos x="69" y="8"/>
                  </a:cxn>
                  <a:cxn ang="0">
                    <a:pos x="4" y="36"/>
                  </a:cxn>
                  <a:cxn ang="0">
                    <a:pos x="0" y="326"/>
                  </a:cxn>
                  <a:cxn ang="0">
                    <a:pos x="3" y="335"/>
                  </a:cxn>
                  <a:cxn ang="0">
                    <a:pos x="67" y="364"/>
                  </a:cxn>
                  <a:cxn ang="0">
                    <a:pos x="152" y="373"/>
                  </a:cxn>
                  <a:cxn ang="0">
                    <a:pos x="184" y="372"/>
                  </a:cxn>
                  <a:cxn ang="0">
                    <a:pos x="262" y="360"/>
                  </a:cxn>
                  <a:cxn ang="0">
                    <a:pos x="310" y="46"/>
                  </a:cxn>
                </a:cxnLst>
                <a:rect l="0" t="0" r="r" b="b"/>
                <a:pathLst>
                  <a:path w="310" h="373">
                    <a:moveTo>
                      <a:pt x="310" y="46"/>
                    </a:moveTo>
                    <a:lnTo>
                      <a:pt x="243" y="8"/>
                    </a:lnTo>
                    <a:lnTo>
                      <a:pt x="158" y="0"/>
                    </a:lnTo>
                    <a:lnTo>
                      <a:pt x="152" y="0"/>
                    </a:lnTo>
                    <a:lnTo>
                      <a:pt x="69" y="8"/>
                    </a:lnTo>
                    <a:lnTo>
                      <a:pt x="4" y="36"/>
                    </a:lnTo>
                    <a:lnTo>
                      <a:pt x="0" y="326"/>
                    </a:lnTo>
                    <a:lnTo>
                      <a:pt x="3" y="335"/>
                    </a:lnTo>
                    <a:lnTo>
                      <a:pt x="67" y="364"/>
                    </a:lnTo>
                    <a:lnTo>
                      <a:pt x="152" y="373"/>
                    </a:lnTo>
                    <a:lnTo>
                      <a:pt x="184" y="372"/>
                    </a:lnTo>
                    <a:lnTo>
                      <a:pt x="262" y="360"/>
                    </a:lnTo>
                    <a:lnTo>
                      <a:pt x="310" y="46"/>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84"/>
            <p:cNvGrpSpPr>
              <a:grpSpLocks/>
            </p:cNvGrpSpPr>
            <p:nvPr/>
          </p:nvGrpSpPr>
          <p:grpSpPr bwMode="auto">
            <a:xfrm>
              <a:off x="2663" y="8435"/>
              <a:ext cx="309" cy="92"/>
              <a:chOff x="2663" y="8435"/>
              <a:chExt cx="309" cy="92"/>
            </a:xfrm>
          </p:grpSpPr>
          <p:sp>
            <p:nvSpPr>
              <p:cNvPr id="840989" name="Freeform 285"/>
              <p:cNvSpPr>
                <a:spLocks/>
              </p:cNvSpPr>
              <p:nvPr/>
            </p:nvSpPr>
            <p:spPr bwMode="auto">
              <a:xfrm>
                <a:off x="2663" y="8435"/>
                <a:ext cx="309" cy="92"/>
              </a:xfrm>
              <a:custGeom>
                <a:avLst/>
                <a:gdLst/>
                <a:ahLst/>
                <a:cxnLst>
                  <a:cxn ang="0">
                    <a:pos x="310" y="48"/>
                  </a:cxn>
                  <a:cxn ang="0">
                    <a:pos x="243" y="8"/>
                  </a:cxn>
                  <a:cxn ang="0">
                    <a:pos x="159" y="0"/>
                  </a:cxn>
                  <a:cxn ang="0">
                    <a:pos x="152" y="0"/>
                  </a:cxn>
                  <a:cxn ang="0">
                    <a:pos x="69" y="7"/>
                  </a:cxn>
                  <a:cxn ang="0">
                    <a:pos x="4" y="36"/>
                  </a:cxn>
                  <a:cxn ang="0">
                    <a:pos x="0" y="46"/>
                  </a:cxn>
                  <a:cxn ang="0">
                    <a:pos x="3" y="55"/>
                  </a:cxn>
                  <a:cxn ang="0">
                    <a:pos x="67" y="84"/>
                  </a:cxn>
                  <a:cxn ang="0">
                    <a:pos x="152" y="92"/>
                  </a:cxn>
                  <a:cxn ang="0">
                    <a:pos x="183" y="91"/>
                  </a:cxn>
                  <a:cxn ang="0">
                    <a:pos x="262" y="79"/>
                  </a:cxn>
                  <a:cxn ang="0">
                    <a:pos x="310" y="48"/>
                  </a:cxn>
                </a:cxnLst>
                <a:rect l="0" t="0" r="r" b="b"/>
                <a:pathLst>
                  <a:path w="309" h="92">
                    <a:moveTo>
                      <a:pt x="310" y="48"/>
                    </a:moveTo>
                    <a:lnTo>
                      <a:pt x="243" y="8"/>
                    </a:lnTo>
                    <a:lnTo>
                      <a:pt x="159" y="0"/>
                    </a:lnTo>
                    <a:lnTo>
                      <a:pt x="152" y="0"/>
                    </a:lnTo>
                    <a:lnTo>
                      <a:pt x="69" y="7"/>
                    </a:lnTo>
                    <a:lnTo>
                      <a:pt x="4" y="36"/>
                    </a:lnTo>
                    <a:lnTo>
                      <a:pt x="0" y="46"/>
                    </a:lnTo>
                    <a:lnTo>
                      <a:pt x="3" y="55"/>
                    </a:lnTo>
                    <a:lnTo>
                      <a:pt x="67" y="84"/>
                    </a:lnTo>
                    <a:lnTo>
                      <a:pt x="152" y="92"/>
                    </a:lnTo>
                    <a:lnTo>
                      <a:pt x="183" y="91"/>
                    </a:lnTo>
                    <a:lnTo>
                      <a:pt x="262" y="79"/>
                    </a:lnTo>
                    <a:lnTo>
                      <a:pt x="310"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82"/>
            <p:cNvGrpSpPr>
              <a:grpSpLocks/>
            </p:cNvGrpSpPr>
            <p:nvPr/>
          </p:nvGrpSpPr>
          <p:grpSpPr bwMode="auto">
            <a:xfrm>
              <a:off x="2663" y="8435"/>
              <a:ext cx="310" cy="373"/>
              <a:chOff x="2663" y="8435"/>
              <a:chExt cx="310" cy="373"/>
            </a:xfrm>
          </p:grpSpPr>
          <p:sp>
            <p:nvSpPr>
              <p:cNvPr id="840987" name="Freeform 283"/>
              <p:cNvSpPr>
                <a:spLocks/>
              </p:cNvSpPr>
              <p:nvPr/>
            </p:nvSpPr>
            <p:spPr bwMode="auto">
              <a:xfrm>
                <a:off x="2663" y="8435"/>
                <a:ext cx="310" cy="373"/>
              </a:xfrm>
              <a:custGeom>
                <a:avLst/>
                <a:gdLst/>
                <a:ahLst/>
                <a:cxnLst>
                  <a:cxn ang="0">
                    <a:pos x="155" y="0"/>
                  </a:cxn>
                  <a:cxn ang="0">
                    <a:pos x="95" y="3"/>
                  </a:cxn>
                  <a:cxn ang="0">
                    <a:pos x="27" y="20"/>
                  </a:cxn>
                  <a:cxn ang="0">
                    <a:pos x="0" y="326"/>
                  </a:cxn>
                  <a:cxn ang="0">
                    <a:pos x="3" y="335"/>
                  </a:cxn>
                  <a:cxn ang="0">
                    <a:pos x="67" y="364"/>
                  </a:cxn>
                  <a:cxn ang="0">
                    <a:pos x="152" y="373"/>
                  </a:cxn>
                  <a:cxn ang="0">
                    <a:pos x="184" y="372"/>
                  </a:cxn>
                  <a:cxn ang="0">
                    <a:pos x="262" y="360"/>
                  </a:cxn>
                  <a:cxn ang="0">
                    <a:pos x="310" y="46"/>
                  </a:cxn>
                  <a:cxn ang="0">
                    <a:pos x="307" y="37"/>
                  </a:cxn>
                  <a:cxn ang="0">
                    <a:pos x="243" y="8"/>
                  </a:cxn>
                  <a:cxn ang="0">
                    <a:pos x="158" y="0"/>
                  </a:cxn>
                  <a:cxn ang="0">
                    <a:pos x="155" y="0"/>
                  </a:cxn>
                </a:cxnLst>
                <a:rect l="0" t="0" r="r" b="b"/>
                <a:pathLst>
                  <a:path w="310" h="373">
                    <a:moveTo>
                      <a:pt x="155" y="0"/>
                    </a:moveTo>
                    <a:lnTo>
                      <a:pt x="95" y="3"/>
                    </a:lnTo>
                    <a:lnTo>
                      <a:pt x="27" y="20"/>
                    </a:lnTo>
                    <a:lnTo>
                      <a:pt x="0" y="326"/>
                    </a:lnTo>
                    <a:lnTo>
                      <a:pt x="3" y="335"/>
                    </a:lnTo>
                    <a:lnTo>
                      <a:pt x="67" y="364"/>
                    </a:lnTo>
                    <a:lnTo>
                      <a:pt x="152" y="373"/>
                    </a:lnTo>
                    <a:lnTo>
                      <a:pt x="184" y="372"/>
                    </a:lnTo>
                    <a:lnTo>
                      <a:pt x="262" y="360"/>
                    </a:lnTo>
                    <a:lnTo>
                      <a:pt x="310" y="46"/>
                    </a:lnTo>
                    <a:lnTo>
                      <a:pt x="307" y="37"/>
                    </a:lnTo>
                    <a:lnTo>
                      <a:pt x="243" y="8"/>
                    </a:lnTo>
                    <a:lnTo>
                      <a:pt x="158" y="0"/>
                    </a:lnTo>
                    <a:lnTo>
                      <a:pt x="155"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280"/>
            <p:cNvGrpSpPr>
              <a:grpSpLocks/>
            </p:cNvGrpSpPr>
            <p:nvPr/>
          </p:nvGrpSpPr>
          <p:grpSpPr bwMode="auto">
            <a:xfrm>
              <a:off x="2663" y="8480"/>
              <a:ext cx="309" cy="47"/>
              <a:chOff x="2663" y="8480"/>
              <a:chExt cx="309" cy="47"/>
            </a:xfrm>
          </p:grpSpPr>
          <p:sp>
            <p:nvSpPr>
              <p:cNvPr id="840985" name="Freeform 281"/>
              <p:cNvSpPr>
                <a:spLocks/>
              </p:cNvSpPr>
              <p:nvPr/>
            </p:nvSpPr>
            <p:spPr bwMode="auto">
              <a:xfrm>
                <a:off x="2663" y="8480"/>
                <a:ext cx="309" cy="47"/>
              </a:xfrm>
              <a:custGeom>
                <a:avLst/>
                <a:gdLst/>
                <a:ahLst/>
                <a:cxnLst>
                  <a:cxn ang="0">
                    <a:pos x="0" y="0"/>
                  </a:cxn>
                  <a:cxn ang="0">
                    <a:pos x="67" y="39"/>
                  </a:cxn>
                  <a:cxn ang="0">
                    <a:pos x="152" y="47"/>
                  </a:cxn>
                  <a:cxn ang="0">
                    <a:pos x="184" y="46"/>
                  </a:cxn>
                  <a:cxn ang="0">
                    <a:pos x="262" y="34"/>
                  </a:cxn>
                  <a:cxn ang="0">
                    <a:pos x="305" y="11"/>
                  </a:cxn>
                  <a:cxn ang="0">
                    <a:pos x="309" y="2"/>
                  </a:cxn>
                </a:cxnLst>
                <a:rect l="0" t="0" r="r" b="b"/>
                <a:pathLst>
                  <a:path w="309" h="47">
                    <a:moveTo>
                      <a:pt x="0" y="0"/>
                    </a:moveTo>
                    <a:lnTo>
                      <a:pt x="67" y="39"/>
                    </a:lnTo>
                    <a:lnTo>
                      <a:pt x="152" y="47"/>
                    </a:lnTo>
                    <a:lnTo>
                      <a:pt x="184" y="46"/>
                    </a:lnTo>
                    <a:lnTo>
                      <a:pt x="262" y="34"/>
                    </a:lnTo>
                    <a:lnTo>
                      <a:pt x="305" y="11"/>
                    </a:lnTo>
                    <a:lnTo>
                      <a:pt x="309"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 name="Group 278"/>
            <p:cNvGrpSpPr>
              <a:grpSpLocks/>
            </p:cNvGrpSpPr>
            <p:nvPr/>
          </p:nvGrpSpPr>
          <p:grpSpPr bwMode="auto">
            <a:xfrm>
              <a:off x="2775" y="8402"/>
              <a:ext cx="306" cy="369"/>
              <a:chOff x="2775" y="8402"/>
              <a:chExt cx="306" cy="369"/>
            </a:xfrm>
          </p:grpSpPr>
          <p:sp>
            <p:nvSpPr>
              <p:cNvPr id="840983" name="Freeform 279"/>
              <p:cNvSpPr>
                <a:spLocks/>
              </p:cNvSpPr>
              <p:nvPr/>
            </p:nvSpPr>
            <p:spPr bwMode="auto">
              <a:xfrm>
                <a:off x="2775" y="8402"/>
                <a:ext cx="306" cy="369"/>
              </a:xfrm>
              <a:custGeom>
                <a:avLst/>
                <a:gdLst/>
                <a:ahLst/>
                <a:cxnLst>
                  <a:cxn ang="0">
                    <a:pos x="306" y="47"/>
                  </a:cxn>
                  <a:cxn ang="0">
                    <a:pos x="239" y="8"/>
                  </a:cxn>
                  <a:cxn ang="0">
                    <a:pos x="158" y="0"/>
                  </a:cxn>
                  <a:cxn ang="0">
                    <a:pos x="151" y="0"/>
                  </a:cxn>
                  <a:cxn ang="0">
                    <a:pos x="120" y="1"/>
                  </a:cxn>
                  <a:cxn ang="0">
                    <a:pos x="43" y="13"/>
                  </a:cxn>
                  <a:cxn ang="0">
                    <a:pos x="0" y="324"/>
                  </a:cxn>
                  <a:cxn ang="0">
                    <a:pos x="3" y="334"/>
                  </a:cxn>
                  <a:cxn ang="0">
                    <a:pos x="68" y="362"/>
                  </a:cxn>
                  <a:cxn ang="0">
                    <a:pos x="123" y="369"/>
                  </a:cxn>
                  <a:cxn ang="0">
                    <a:pos x="158" y="369"/>
                  </a:cxn>
                  <a:cxn ang="0">
                    <a:pos x="242" y="360"/>
                  </a:cxn>
                  <a:cxn ang="0">
                    <a:pos x="301" y="335"/>
                  </a:cxn>
                  <a:cxn ang="0">
                    <a:pos x="306" y="47"/>
                  </a:cxn>
                </a:cxnLst>
                <a:rect l="0" t="0" r="r" b="b"/>
                <a:pathLst>
                  <a:path w="306" h="369">
                    <a:moveTo>
                      <a:pt x="306" y="47"/>
                    </a:moveTo>
                    <a:lnTo>
                      <a:pt x="239" y="8"/>
                    </a:lnTo>
                    <a:lnTo>
                      <a:pt x="158" y="0"/>
                    </a:lnTo>
                    <a:lnTo>
                      <a:pt x="151" y="0"/>
                    </a:lnTo>
                    <a:lnTo>
                      <a:pt x="120" y="1"/>
                    </a:lnTo>
                    <a:lnTo>
                      <a:pt x="43" y="13"/>
                    </a:lnTo>
                    <a:lnTo>
                      <a:pt x="0" y="324"/>
                    </a:lnTo>
                    <a:lnTo>
                      <a:pt x="3" y="334"/>
                    </a:lnTo>
                    <a:lnTo>
                      <a:pt x="68" y="362"/>
                    </a:lnTo>
                    <a:lnTo>
                      <a:pt x="123" y="369"/>
                    </a:lnTo>
                    <a:lnTo>
                      <a:pt x="158" y="369"/>
                    </a:lnTo>
                    <a:lnTo>
                      <a:pt x="242" y="360"/>
                    </a:lnTo>
                    <a:lnTo>
                      <a:pt x="301" y="335"/>
                    </a:lnTo>
                    <a:lnTo>
                      <a:pt x="306"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76"/>
            <p:cNvGrpSpPr>
              <a:grpSpLocks/>
            </p:cNvGrpSpPr>
            <p:nvPr/>
          </p:nvGrpSpPr>
          <p:grpSpPr bwMode="auto">
            <a:xfrm>
              <a:off x="2775" y="8402"/>
              <a:ext cx="306" cy="89"/>
              <a:chOff x="2775" y="8402"/>
              <a:chExt cx="306" cy="89"/>
            </a:xfrm>
          </p:grpSpPr>
          <p:sp>
            <p:nvSpPr>
              <p:cNvPr id="840981" name="Freeform 277"/>
              <p:cNvSpPr>
                <a:spLocks/>
              </p:cNvSpPr>
              <p:nvPr/>
            </p:nvSpPr>
            <p:spPr bwMode="auto">
              <a:xfrm>
                <a:off x="2775" y="8402"/>
                <a:ext cx="306" cy="89"/>
              </a:xfrm>
              <a:custGeom>
                <a:avLst/>
                <a:gdLst/>
                <a:ahLst/>
                <a:cxnLst>
                  <a:cxn ang="0">
                    <a:pos x="305" y="49"/>
                  </a:cxn>
                  <a:cxn ang="0">
                    <a:pos x="239" y="8"/>
                  </a:cxn>
                  <a:cxn ang="0">
                    <a:pos x="157" y="0"/>
                  </a:cxn>
                  <a:cxn ang="0">
                    <a:pos x="153" y="0"/>
                  </a:cxn>
                  <a:cxn ang="0">
                    <a:pos x="122" y="1"/>
                  </a:cxn>
                  <a:cxn ang="0">
                    <a:pos x="45" y="14"/>
                  </a:cxn>
                  <a:cxn ang="0">
                    <a:pos x="0" y="46"/>
                  </a:cxn>
                  <a:cxn ang="0">
                    <a:pos x="3" y="55"/>
                  </a:cxn>
                  <a:cxn ang="0">
                    <a:pos x="67" y="82"/>
                  </a:cxn>
                  <a:cxn ang="0">
                    <a:pos x="122" y="89"/>
                  </a:cxn>
                  <a:cxn ang="0">
                    <a:pos x="157" y="89"/>
                  </a:cxn>
                  <a:cxn ang="0">
                    <a:pos x="217" y="84"/>
                  </a:cxn>
                  <a:cxn ang="0">
                    <a:pos x="279" y="70"/>
                  </a:cxn>
                  <a:cxn ang="0">
                    <a:pos x="305" y="49"/>
                  </a:cxn>
                </a:cxnLst>
                <a:rect l="0" t="0" r="r" b="b"/>
                <a:pathLst>
                  <a:path w="306" h="89">
                    <a:moveTo>
                      <a:pt x="305" y="49"/>
                    </a:moveTo>
                    <a:lnTo>
                      <a:pt x="239" y="8"/>
                    </a:lnTo>
                    <a:lnTo>
                      <a:pt x="157" y="0"/>
                    </a:lnTo>
                    <a:lnTo>
                      <a:pt x="153" y="0"/>
                    </a:lnTo>
                    <a:lnTo>
                      <a:pt x="122" y="1"/>
                    </a:lnTo>
                    <a:lnTo>
                      <a:pt x="45" y="14"/>
                    </a:lnTo>
                    <a:lnTo>
                      <a:pt x="0" y="46"/>
                    </a:lnTo>
                    <a:lnTo>
                      <a:pt x="3" y="55"/>
                    </a:lnTo>
                    <a:lnTo>
                      <a:pt x="67" y="82"/>
                    </a:lnTo>
                    <a:lnTo>
                      <a:pt x="122" y="89"/>
                    </a:lnTo>
                    <a:lnTo>
                      <a:pt x="157" y="89"/>
                    </a:lnTo>
                    <a:lnTo>
                      <a:pt x="217" y="84"/>
                    </a:lnTo>
                    <a:lnTo>
                      <a:pt x="279" y="70"/>
                    </a:lnTo>
                    <a:lnTo>
                      <a:pt x="305" y="49"/>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274"/>
            <p:cNvGrpSpPr>
              <a:grpSpLocks/>
            </p:cNvGrpSpPr>
            <p:nvPr/>
          </p:nvGrpSpPr>
          <p:grpSpPr bwMode="auto">
            <a:xfrm>
              <a:off x="2775" y="8402"/>
              <a:ext cx="306" cy="369"/>
              <a:chOff x="2775" y="8402"/>
              <a:chExt cx="306" cy="369"/>
            </a:xfrm>
          </p:grpSpPr>
          <p:sp>
            <p:nvSpPr>
              <p:cNvPr id="840979" name="Freeform 275"/>
              <p:cNvSpPr>
                <a:spLocks/>
              </p:cNvSpPr>
              <p:nvPr/>
            </p:nvSpPr>
            <p:spPr bwMode="auto">
              <a:xfrm>
                <a:off x="2775" y="8402"/>
                <a:ext cx="306" cy="369"/>
              </a:xfrm>
              <a:custGeom>
                <a:avLst/>
                <a:gdLst/>
                <a:ahLst/>
                <a:cxnLst>
                  <a:cxn ang="0">
                    <a:pos x="151" y="0"/>
                  </a:cxn>
                  <a:cxn ang="0">
                    <a:pos x="66" y="8"/>
                  </a:cxn>
                  <a:cxn ang="0">
                    <a:pos x="2" y="37"/>
                  </a:cxn>
                  <a:cxn ang="0">
                    <a:pos x="0" y="324"/>
                  </a:cxn>
                  <a:cxn ang="0">
                    <a:pos x="3" y="334"/>
                  </a:cxn>
                  <a:cxn ang="0">
                    <a:pos x="68" y="362"/>
                  </a:cxn>
                  <a:cxn ang="0">
                    <a:pos x="123" y="369"/>
                  </a:cxn>
                  <a:cxn ang="0">
                    <a:pos x="158" y="369"/>
                  </a:cxn>
                  <a:cxn ang="0">
                    <a:pos x="242" y="360"/>
                  </a:cxn>
                  <a:cxn ang="0">
                    <a:pos x="301" y="335"/>
                  </a:cxn>
                  <a:cxn ang="0">
                    <a:pos x="306" y="47"/>
                  </a:cxn>
                  <a:cxn ang="0">
                    <a:pos x="303" y="37"/>
                  </a:cxn>
                  <a:cxn ang="0">
                    <a:pos x="239" y="8"/>
                  </a:cxn>
                  <a:cxn ang="0">
                    <a:pos x="154" y="0"/>
                  </a:cxn>
                  <a:cxn ang="0">
                    <a:pos x="151" y="0"/>
                  </a:cxn>
                </a:cxnLst>
                <a:rect l="0" t="0" r="r" b="b"/>
                <a:pathLst>
                  <a:path w="306" h="369">
                    <a:moveTo>
                      <a:pt x="151" y="0"/>
                    </a:moveTo>
                    <a:lnTo>
                      <a:pt x="66" y="8"/>
                    </a:lnTo>
                    <a:lnTo>
                      <a:pt x="2" y="37"/>
                    </a:lnTo>
                    <a:lnTo>
                      <a:pt x="0" y="324"/>
                    </a:lnTo>
                    <a:lnTo>
                      <a:pt x="3" y="334"/>
                    </a:lnTo>
                    <a:lnTo>
                      <a:pt x="68" y="362"/>
                    </a:lnTo>
                    <a:lnTo>
                      <a:pt x="123" y="369"/>
                    </a:lnTo>
                    <a:lnTo>
                      <a:pt x="158" y="369"/>
                    </a:lnTo>
                    <a:lnTo>
                      <a:pt x="242" y="360"/>
                    </a:lnTo>
                    <a:lnTo>
                      <a:pt x="301" y="335"/>
                    </a:lnTo>
                    <a:lnTo>
                      <a:pt x="306" y="47"/>
                    </a:lnTo>
                    <a:lnTo>
                      <a:pt x="303" y="37"/>
                    </a:lnTo>
                    <a:lnTo>
                      <a:pt x="239" y="8"/>
                    </a:lnTo>
                    <a:lnTo>
                      <a:pt x="154" y="0"/>
                    </a:lnTo>
                    <a:lnTo>
                      <a:pt x="151"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 name="Group 272"/>
            <p:cNvGrpSpPr>
              <a:grpSpLocks/>
            </p:cNvGrpSpPr>
            <p:nvPr/>
          </p:nvGrpSpPr>
          <p:grpSpPr bwMode="auto">
            <a:xfrm>
              <a:off x="2775" y="8448"/>
              <a:ext cx="306" cy="44"/>
              <a:chOff x="2775" y="8448"/>
              <a:chExt cx="306" cy="44"/>
            </a:xfrm>
          </p:grpSpPr>
          <p:sp>
            <p:nvSpPr>
              <p:cNvPr id="840977" name="Freeform 273"/>
              <p:cNvSpPr>
                <a:spLocks/>
              </p:cNvSpPr>
              <p:nvPr/>
            </p:nvSpPr>
            <p:spPr bwMode="auto">
              <a:xfrm>
                <a:off x="2775" y="8448"/>
                <a:ext cx="306" cy="44"/>
              </a:xfrm>
              <a:custGeom>
                <a:avLst/>
                <a:gdLst/>
                <a:ahLst/>
                <a:cxnLst>
                  <a:cxn ang="0">
                    <a:pos x="0" y="0"/>
                  </a:cxn>
                  <a:cxn ang="0">
                    <a:pos x="68" y="37"/>
                  </a:cxn>
                  <a:cxn ang="0">
                    <a:pos x="124" y="44"/>
                  </a:cxn>
                  <a:cxn ang="0">
                    <a:pos x="158" y="43"/>
                  </a:cxn>
                  <a:cxn ang="0">
                    <a:pos x="243" y="35"/>
                  </a:cxn>
                  <a:cxn ang="0">
                    <a:pos x="301" y="11"/>
                  </a:cxn>
                  <a:cxn ang="0">
                    <a:pos x="305" y="3"/>
                  </a:cxn>
                </a:cxnLst>
                <a:rect l="0" t="0" r="r" b="b"/>
                <a:pathLst>
                  <a:path w="306" h="44">
                    <a:moveTo>
                      <a:pt x="0" y="0"/>
                    </a:moveTo>
                    <a:lnTo>
                      <a:pt x="68" y="37"/>
                    </a:lnTo>
                    <a:lnTo>
                      <a:pt x="124" y="44"/>
                    </a:lnTo>
                    <a:lnTo>
                      <a:pt x="158" y="43"/>
                    </a:lnTo>
                    <a:lnTo>
                      <a:pt x="243" y="35"/>
                    </a:lnTo>
                    <a:lnTo>
                      <a:pt x="301" y="11"/>
                    </a:lnTo>
                    <a:lnTo>
                      <a:pt x="305" y="3"/>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04" name="Group 270"/>
            <p:cNvGrpSpPr>
              <a:grpSpLocks/>
            </p:cNvGrpSpPr>
            <p:nvPr/>
          </p:nvGrpSpPr>
          <p:grpSpPr bwMode="auto">
            <a:xfrm>
              <a:off x="2905" y="8365"/>
              <a:ext cx="307" cy="374"/>
              <a:chOff x="2905" y="8365"/>
              <a:chExt cx="307" cy="374"/>
            </a:xfrm>
          </p:grpSpPr>
          <p:sp>
            <p:nvSpPr>
              <p:cNvPr id="840975" name="Freeform 271"/>
              <p:cNvSpPr>
                <a:spLocks/>
              </p:cNvSpPr>
              <p:nvPr/>
            </p:nvSpPr>
            <p:spPr bwMode="auto">
              <a:xfrm>
                <a:off x="2905" y="8365"/>
                <a:ext cx="307" cy="374"/>
              </a:xfrm>
              <a:custGeom>
                <a:avLst/>
                <a:gdLst/>
                <a:ahLst/>
                <a:cxnLst>
                  <a:cxn ang="0">
                    <a:pos x="308" y="47"/>
                  </a:cxn>
                  <a:cxn ang="0">
                    <a:pos x="240" y="8"/>
                  </a:cxn>
                  <a:cxn ang="0">
                    <a:pos x="155" y="0"/>
                  </a:cxn>
                  <a:cxn ang="0">
                    <a:pos x="153" y="0"/>
                  </a:cxn>
                  <a:cxn ang="0">
                    <a:pos x="69" y="8"/>
                  </a:cxn>
                  <a:cxn ang="0">
                    <a:pos x="4" y="37"/>
                  </a:cxn>
                  <a:cxn ang="0">
                    <a:pos x="0" y="47"/>
                  </a:cxn>
                  <a:cxn ang="0">
                    <a:pos x="0" y="328"/>
                  </a:cxn>
                  <a:cxn ang="0">
                    <a:pos x="69" y="366"/>
                  </a:cxn>
                  <a:cxn ang="0">
                    <a:pos x="153" y="374"/>
                  </a:cxn>
                  <a:cxn ang="0">
                    <a:pos x="184" y="373"/>
                  </a:cxn>
                  <a:cxn ang="0">
                    <a:pos x="262" y="361"/>
                  </a:cxn>
                  <a:cxn ang="0">
                    <a:pos x="308" y="47"/>
                  </a:cxn>
                </a:cxnLst>
                <a:rect l="0" t="0" r="r" b="b"/>
                <a:pathLst>
                  <a:path w="307" h="374">
                    <a:moveTo>
                      <a:pt x="308" y="47"/>
                    </a:moveTo>
                    <a:lnTo>
                      <a:pt x="240" y="8"/>
                    </a:lnTo>
                    <a:lnTo>
                      <a:pt x="155" y="0"/>
                    </a:lnTo>
                    <a:lnTo>
                      <a:pt x="153" y="0"/>
                    </a:lnTo>
                    <a:lnTo>
                      <a:pt x="69" y="8"/>
                    </a:lnTo>
                    <a:lnTo>
                      <a:pt x="4" y="37"/>
                    </a:lnTo>
                    <a:lnTo>
                      <a:pt x="0" y="47"/>
                    </a:lnTo>
                    <a:lnTo>
                      <a:pt x="0" y="328"/>
                    </a:lnTo>
                    <a:lnTo>
                      <a:pt x="69" y="366"/>
                    </a:lnTo>
                    <a:lnTo>
                      <a:pt x="153" y="374"/>
                    </a:lnTo>
                    <a:lnTo>
                      <a:pt x="184" y="373"/>
                    </a:lnTo>
                    <a:lnTo>
                      <a:pt x="262" y="361"/>
                    </a:lnTo>
                    <a:lnTo>
                      <a:pt x="308"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05" name="Group 268"/>
            <p:cNvGrpSpPr>
              <a:grpSpLocks/>
            </p:cNvGrpSpPr>
            <p:nvPr/>
          </p:nvGrpSpPr>
          <p:grpSpPr bwMode="auto">
            <a:xfrm>
              <a:off x="2905" y="8365"/>
              <a:ext cx="307" cy="95"/>
              <a:chOff x="2905" y="8365"/>
              <a:chExt cx="307" cy="95"/>
            </a:xfrm>
          </p:grpSpPr>
          <p:sp>
            <p:nvSpPr>
              <p:cNvPr id="840973" name="Freeform 269"/>
              <p:cNvSpPr>
                <a:spLocks/>
              </p:cNvSpPr>
              <p:nvPr/>
            </p:nvSpPr>
            <p:spPr bwMode="auto">
              <a:xfrm>
                <a:off x="2905" y="8365"/>
                <a:ext cx="307" cy="95"/>
              </a:xfrm>
              <a:custGeom>
                <a:avLst/>
                <a:gdLst/>
                <a:ahLst/>
                <a:cxnLst>
                  <a:cxn ang="0">
                    <a:pos x="308" y="48"/>
                  </a:cxn>
                  <a:cxn ang="0">
                    <a:pos x="241" y="8"/>
                  </a:cxn>
                  <a:cxn ang="0">
                    <a:pos x="156" y="0"/>
                  </a:cxn>
                  <a:cxn ang="0">
                    <a:pos x="152" y="0"/>
                  </a:cxn>
                  <a:cxn ang="0">
                    <a:pos x="68" y="8"/>
                  </a:cxn>
                  <a:cxn ang="0">
                    <a:pos x="4" y="37"/>
                  </a:cxn>
                  <a:cxn ang="0">
                    <a:pos x="0" y="47"/>
                  </a:cxn>
                  <a:cxn ang="0">
                    <a:pos x="3" y="56"/>
                  </a:cxn>
                  <a:cxn ang="0">
                    <a:pos x="67" y="86"/>
                  </a:cxn>
                  <a:cxn ang="0">
                    <a:pos x="152" y="95"/>
                  </a:cxn>
                  <a:cxn ang="0">
                    <a:pos x="184" y="94"/>
                  </a:cxn>
                  <a:cxn ang="0">
                    <a:pos x="261" y="81"/>
                  </a:cxn>
                  <a:cxn ang="0">
                    <a:pos x="308" y="48"/>
                  </a:cxn>
                </a:cxnLst>
                <a:rect l="0" t="0" r="r" b="b"/>
                <a:pathLst>
                  <a:path w="307" h="95">
                    <a:moveTo>
                      <a:pt x="308" y="48"/>
                    </a:moveTo>
                    <a:lnTo>
                      <a:pt x="241" y="8"/>
                    </a:lnTo>
                    <a:lnTo>
                      <a:pt x="156" y="0"/>
                    </a:lnTo>
                    <a:lnTo>
                      <a:pt x="152" y="0"/>
                    </a:lnTo>
                    <a:lnTo>
                      <a:pt x="68" y="8"/>
                    </a:lnTo>
                    <a:lnTo>
                      <a:pt x="4" y="37"/>
                    </a:lnTo>
                    <a:lnTo>
                      <a:pt x="0" y="47"/>
                    </a:lnTo>
                    <a:lnTo>
                      <a:pt x="3" y="56"/>
                    </a:lnTo>
                    <a:lnTo>
                      <a:pt x="67" y="86"/>
                    </a:lnTo>
                    <a:lnTo>
                      <a:pt x="152" y="95"/>
                    </a:lnTo>
                    <a:lnTo>
                      <a:pt x="184" y="94"/>
                    </a:lnTo>
                    <a:lnTo>
                      <a:pt x="261" y="81"/>
                    </a:lnTo>
                    <a:lnTo>
                      <a:pt x="308"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06" name="Group 266"/>
            <p:cNvGrpSpPr>
              <a:grpSpLocks/>
            </p:cNvGrpSpPr>
            <p:nvPr/>
          </p:nvGrpSpPr>
          <p:grpSpPr bwMode="auto">
            <a:xfrm>
              <a:off x="2905" y="8365"/>
              <a:ext cx="307" cy="374"/>
              <a:chOff x="2905" y="8365"/>
              <a:chExt cx="307" cy="374"/>
            </a:xfrm>
          </p:grpSpPr>
          <p:sp>
            <p:nvSpPr>
              <p:cNvPr id="840971" name="Freeform 267"/>
              <p:cNvSpPr>
                <a:spLocks/>
              </p:cNvSpPr>
              <p:nvPr/>
            </p:nvSpPr>
            <p:spPr bwMode="auto">
              <a:xfrm>
                <a:off x="2905" y="8365"/>
                <a:ext cx="307" cy="374"/>
              </a:xfrm>
              <a:custGeom>
                <a:avLst/>
                <a:gdLst/>
                <a:ahLst/>
                <a:cxnLst>
                  <a:cxn ang="0">
                    <a:pos x="154" y="0"/>
                  </a:cxn>
                  <a:cxn ang="0">
                    <a:pos x="69" y="8"/>
                  </a:cxn>
                  <a:cxn ang="0">
                    <a:pos x="4" y="37"/>
                  </a:cxn>
                  <a:cxn ang="0">
                    <a:pos x="0" y="328"/>
                  </a:cxn>
                  <a:cxn ang="0">
                    <a:pos x="4" y="337"/>
                  </a:cxn>
                  <a:cxn ang="0">
                    <a:pos x="69" y="366"/>
                  </a:cxn>
                  <a:cxn ang="0">
                    <a:pos x="153" y="374"/>
                  </a:cxn>
                  <a:cxn ang="0">
                    <a:pos x="184" y="373"/>
                  </a:cxn>
                  <a:cxn ang="0">
                    <a:pos x="262" y="361"/>
                  </a:cxn>
                  <a:cxn ang="0">
                    <a:pos x="308" y="47"/>
                  </a:cxn>
                  <a:cxn ang="0">
                    <a:pos x="305" y="38"/>
                  </a:cxn>
                  <a:cxn ang="0">
                    <a:pos x="240" y="8"/>
                  </a:cxn>
                  <a:cxn ang="0">
                    <a:pos x="155" y="0"/>
                  </a:cxn>
                  <a:cxn ang="0">
                    <a:pos x="154" y="0"/>
                  </a:cxn>
                </a:cxnLst>
                <a:rect l="0" t="0" r="r" b="b"/>
                <a:pathLst>
                  <a:path w="307" h="374">
                    <a:moveTo>
                      <a:pt x="154" y="0"/>
                    </a:moveTo>
                    <a:lnTo>
                      <a:pt x="69" y="8"/>
                    </a:lnTo>
                    <a:lnTo>
                      <a:pt x="4" y="37"/>
                    </a:lnTo>
                    <a:lnTo>
                      <a:pt x="0" y="328"/>
                    </a:lnTo>
                    <a:lnTo>
                      <a:pt x="4" y="337"/>
                    </a:lnTo>
                    <a:lnTo>
                      <a:pt x="69" y="366"/>
                    </a:lnTo>
                    <a:lnTo>
                      <a:pt x="153" y="374"/>
                    </a:lnTo>
                    <a:lnTo>
                      <a:pt x="184" y="373"/>
                    </a:lnTo>
                    <a:lnTo>
                      <a:pt x="262" y="361"/>
                    </a:lnTo>
                    <a:lnTo>
                      <a:pt x="308" y="47"/>
                    </a:lnTo>
                    <a:lnTo>
                      <a:pt x="305" y="38"/>
                    </a:lnTo>
                    <a:lnTo>
                      <a:pt x="240" y="8"/>
                    </a:lnTo>
                    <a:lnTo>
                      <a:pt x="155" y="0"/>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08" name="Group 264"/>
            <p:cNvGrpSpPr>
              <a:grpSpLocks/>
            </p:cNvGrpSpPr>
            <p:nvPr/>
          </p:nvGrpSpPr>
          <p:grpSpPr bwMode="auto">
            <a:xfrm>
              <a:off x="2905" y="8412"/>
              <a:ext cx="307" cy="48"/>
              <a:chOff x="2905" y="8412"/>
              <a:chExt cx="307" cy="48"/>
            </a:xfrm>
          </p:grpSpPr>
          <p:sp>
            <p:nvSpPr>
              <p:cNvPr id="840969" name="Freeform 265"/>
              <p:cNvSpPr>
                <a:spLocks/>
              </p:cNvSpPr>
              <p:nvPr/>
            </p:nvSpPr>
            <p:spPr bwMode="auto">
              <a:xfrm>
                <a:off x="2905" y="8412"/>
                <a:ext cx="307" cy="48"/>
              </a:xfrm>
              <a:custGeom>
                <a:avLst/>
                <a:gdLst/>
                <a:ahLst/>
                <a:cxnLst>
                  <a:cxn ang="0">
                    <a:pos x="0" y="0"/>
                  </a:cxn>
                  <a:cxn ang="0">
                    <a:pos x="68" y="40"/>
                  </a:cxn>
                  <a:cxn ang="0">
                    <a:pos x="153" y="48"/>
                  </a:cxn>
                  <a:cxn ang="0">
                    <a:pos x="184" y="47"/>
                  </a:cxn>
                  <a:cxn ang="0">
                    <a:pos x="261" y="35"/>
                  </a:cxn>
                  <a:cxn ang="0">
                    <a:pos x="304" y="11"/>
                  </a:cxn>
                  <a:cxn ang="0">
                    <a:pos x="308" y="1"/>
                  </a:cxn>
                </a:cxnLst>
                <a:rect l="0" t="0" r="r" b="b"/>
                <a:pathLst>
                  <a:path w="307" h="48">
                    <a:moveTo>
                      <a:pt x="0" y="0"/>
                    </a:moveTo>
                    <a:lnTo>
                      <a:pt x="68" y="40"/>
                    </a:lnTo>
                    <a:lnTo>
                      <a:pt x="153" y="48"/>
                    </a:lnTo>
                    <a:lnTo>
                      <a:pt x="184" y="47"/>
                    </a:lnTo>
                    <a:lnTo>
                      <a:pt x="261" y="35"/>
                    </a:lnTo>
                    <a:lnTo>
                      <a:pt x="304" y="11"/>
                    </a:lnTo>
                    <a:lnTo>
                      <a:pt x="308" y="1"/>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10" name="Group 262"/>
            <p:cNvGrpSpPr>
              <a:grpSpLocks/>
            </p:cNvGrpSpPr>
            <p:nvPr/>
          </p:nvGrpSpPr>
          <p:grpSpPr bwMode="auto">
            <a:xfrm>
              <a:off x="3037" y="8333"/>
              <a:ext cx="307" cy="372"/>
              <a:chOff x="3037" y="8333"/>
              <a:chExt cx="307" cy="372"/>
            </a:xfrm>
          </p:grpSpPr>
          <p:sp>
            <p:nvSpPr>
              <p:cNvPr id="840967" name="Freeform 263"/>
              <p:cNvSpPr>
                <a:spLocks/>
              </p:cNvSpPr>
              <p:nvPr/>
            </p:nvSpPr>
            <p:spPr bwMode="auto">
              <a:xfrm>
                <a:off x="3037" y="8333"/>
                <a:ext cx="307" cy="372"/>
              </a:xfrm>
              <a:custGeom>
                <a:avLst/>
                <a:gdLst/>
                <a:ahLst/>
                <a:cxnLst>
                  <a:cxn ang="0">
                    <a:pos x="308" y="46"/>
                  </a:cxn>
                  <a:cxn ang="0">
                    <a:pos x="241" y="8"/>
                  </a:cxn>
                  <a:cxn ang="0">
                    <a:pos x="155" y="0"/>
                  </a:cxn>
                  <a:cxn ang="0">
                    <a:pos x="153" y="0"/>
                  </a:cxn>
                  <a:cxn ang="0">
                    <a:pos x="68" y="8"/>
                  </a:cxn>
                  <a:cxn ang="0">
                    <a:pos x="4" y="37"/>
                  </a:cxn>
                  <a:cxn ang="0">
                    <a:pos x="0" y="46"/>
                  </a:cxn>
                  <a:cxn ang="0">
                    <a:pos x="0" y="325"/>
                  </a:cxn>
                  <a:cxn ang="0">
                    <a:pos x="68" y="363"/>
                  </a:cxn>
                  <a:cxn ang="0">
                    <a:pos x="153" y="372"/>
                  </a:cxn>
                  <a:cxn ang="0">
                    <a:pos x="185" y="371"/>
                  </a:cxn>
                  <a:cxn ang="0">
                    <a:pos x="262" y="358"/>
                  </a:cxn>
                  <a:cxn ang="0">
                    <a:pos x="308" y="46"/>
                  </a:cxn>
                </a:cxnLst>
                <a:rect l="0" t="0" r="r" b="b"/>
                <a:pathLst>
                  <a:path w="307" h="372">
                    <a:moveTo>
                      <a:pt x="308" y="46"/>
                    </a:moveTo>
                    <a:lnTo>
                      <a:pt x="241" y="8"/>
                    </a:lnTo>
                    <a:lnTo>
                      <a:pt x="155" y="0"/>
                    </a:lnTo>
                    <a:lnTo>
                      <a:pt x="153" y="0"/>
                    </a:lnTo>
                    <a:lnTo>
                      <a:pt x="68" y="8"/>
                    </a:lnTo>
                    <a:lnTo>
                      <a:pt x="4" y="37"/>
                    </a:lnTo>
                    <a:lnTo>
                      <a:pt x="0" y="46"/>
                    </a:lnTo>
                    <a:lnTo>
                      <a:pt x="0" y="325"/>
                    </a:lnTo>
                    <a:lnTo>
                      <a:pt x="68" y="363"/>
                    </a:lnTo>
                    <a:lnTo>
                      <a:pt x="153" y="372"/>
                    </a:lnTo>
                    <a:lnTo>
                      <a:pt x="185" y="371"/>
                    </a:lnTo>
                    <a:lnTo>
                      <a:pt x="262" y="358"/>
                    </a:lnTo>
                    <a:lnTo>
                      <a:pt x="308" y="46"/>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12" name="Group 260"/>
            <p:cNvGrpSpPr>
              <a:grpSpLocks/>
            </p:cNvGrpSpPr>
            <p:nvPr/>
          </p:nvGrpSpPr>
          <p:grpSpPr bwMode="auto">
            <a:xfrm>
              <a:off x="3037" y="8333"/>
              <a:ext cx="307" cy="95"/>
              <a:chOff x="3037" y="8333"/>
              <a:chExt cx="307" cy="95"/>
            </a:xfrm>
          </p:grpSpPr>
          <p:sp>
            <p:nvSpPr>
              <p:cNvPr id="840965" name="Freeform 261"/>
              <p:cNvSpPr>
                <a:spLocks/>
              </p:cNvSpPr>
              <p:nvPr/>
            </p:nvSpPr>
            <p:spPr bwMode="auto">
              <a:xfrm>
                <a:off x="3037" y="8333"/>
                <a:ext cx="307" cy="95"/>
              </a:xfrm>
              <a:custGeom>
                <a:avLst/>
                <a:gdLst/>
                <a:ahLst/>
                <a:cxnLst>
                  <a:cxn ang="0">
                    <a:pos x="308" y="48"/>
                  </a:cxn>
                  <a:cxn ang="0">
                    <a:pos x="241" y="8"/>
                  </a:cxn>
                  <a:cxn ang="0">
                    <a:pos x="156" y="0"/>
                  </a:cxn>
                  <a:cxn ang="0">
                    <a:pos x="152" y="0"/>
                  </a:cxn>
                  <a:cxn ang="0">
                    <a:pos x="69" y="8"/>
                  </a:cxn>
                  <a:cxn ang="0">
                    <a:pos x="4" y="37"/>
                  </a:cxn>
                  <a:cxn ang="0">
                    <a:pos x="0" y="46"/>
                  </a:cxn>
                  <a:cxn ang="0">
                    <a:pos x="4" y="56"/>
                  </a:cxn>
                  <a:cxn ang="0">
                    <a:pos x="68" y="86"/>
                  </a:cxn>
                  <a:cxn ang="0">
                    <a:pos x="152" y="94"/>
                  </a:cxn>
                  <a:cxn ang="0">
                    <a:pos x="184" y="93"/>
                  </a:cxn>
                  <a:cxn ang="0">
                    <a:pos x="261" y="81"/>
                  </a:cxn>
                  <a:cxn ang="0">
                    <a:pos x="308" y="48"/>
                  </a:cxn>
                </a:cxnLst>
                <a:rect l="0" t="0" r="r" b="b"/>
                <a:pathLst>
                  <a:path w="307" h="95">
                    <a:moveTo>
                      <a:pt x="308" y="48"/>
                    </a:moveTo>
                    <a:lnTo>
                      <a:pt x="241" y="8"/>
                    </a:lnTo>
                    <a:lnTo>
                      <a:pt x="156" y="0"/>
                    </a:lnTo>
                    <a:lnTo>
                      <a:pt x="152" y="0"/>
                    </a:lnTo>
                    <a:lnTo>
                      <a:pt x="69" y="8"/>
                    </a:lnTo>
                    <a:lnTo>
                      <a:pt x="4" y="37"/>
                    </a:lnTo>
                    <a:lnTo>
                      <a:pt x="0" y="46"/>
                    </a:lnTo>
                    <a:lnTo>
                      <a:pt x="4" y="56"/>
                    </a:lnTo>
                    <a:lnTo>
                      <a:pt x="68" y="86"/>
                    </a:lnTo>
                    <a:lnTo>
                      <a:pt x="152" y="94"/>
                    </a:lnTo>
                    <a:lnTo>
                      <a:pt x="184" y="93"/>
                    </a:lnTo>
                    <a:lnTo>
                      <a:pt x="261" y="81"/>
                    </a:lnTo>
                    <a:lnTo>
                      <a:pt x="308"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14" name="Group 258"/>
            <p:cNvGrpSpPr>
              <a:grpSpLocks/>
            </p:cNvGrpSpPr>
            <p:nvPr/>
          </p:nvGrpSpPr>
          <p:grpSpPr bwMode="auto">
            <a:xfrm>
              <a:off x="3037" y="8333"/>
              <a:ext cx="307" cy="372"/>
              <a:chOff x="3037" y="8333"/>
              <a:chExt cx="307" cy="372"/>
            </a:xfrm>
          </p:grpSpPr>
          <p:sp>
            <p:nvSpPr>
              <p:cNvPr id="840963" name="Freeform 259"/>
              <p:cNvSpPr>
                <a:spLocks/>
              </p:cNvSpPr>
              <p:nvPr/>
            </p:nvSpPr>
            <p:spPr bwMode="auto">
              <a:xfrm>
                <a:off x="3037" y="8333"/>
                <a:ext cx="307" cy="372"/>
              </a:xfrm>
              <a:custGeom>
                <a:avLst/>
                <a:gdLst/>
                <a:ahLst/>
                <a:cxnLst>
                  <a:cxn ang="0">
                    <a:pos x="154" y="0"/>
                  </a:cxn>
                  <a:cxn ang="0">
                    <a:pos x="68" y="8"/>
                  </a:cxn>
                  <a:cxn ang="0">
                    <a:pos x="4" y="37"/>
                  </a:cxn>
                  <a:cxn ang="0">
                    <a:pos x="0" y="325"/>
                  </a:cxn>
                  <a:cxn ang="0">
                    <a:pos x="4" y="334"/>
                  </a:cxn>
                  <a:cxn ang="0">
                    <a:pos x="68" y="363"/>
                  </a:cxn>
                  <a:cxn ang="0">
                    <a:pos x="153" y="372"/>
                  </a:cxn>
                  <a:cxn ang="0">
                    <a:pos x="185" y="371"/>
                  </a:cxn>
                  <a:cxn ang="0">
                    <a:pos x="262" y="358"/>
                  </a:cxn>
                  <a:cxn ang="0">
                    <a:pos x="308" y="46"/>
                  </a:cxn>
                  <a:cxn ang="0">
                    <a:pos x="305" y="37"/>
                  </a:cxn>
                  <a:cxn ang="0">
                    <a:pos x="241" y="8"/>
                  </a:cxn>
                  <a:cxn ang="0">
                    <a:pos x="155" y="0"/>
                  </a:cxn>
                  <a:cxn ang="0">
                    <a:pos x="154" y="0"/>
                  </a:cxn>
                </a:cxnLst>
                <a:rect l="0" t="0" r="r" b="b"/>
                <a:pathLst>
                  <a:path w="307" h="372">
                    <a:moveTo>
                      <a:pt x="154" y="0"/>
                    </a:moveTo>
                    <a:lnTo>
                      <a:pt x="68" y="8"/>
                    </a:lnTo>
                    <a:lnTo>
                      <a:pt x="4" y="37"/>
                    </a:lnTo>
                    <a:lnTo>
                      <a:pt x="0" y="325"/>
                    </a:lnTo>
                    <a:lnTo>
                      <a:pt x="4" y="334"/>
                    </a:lnTo>
                    <a:lnTo>
                      <a:pt x="68" y="363"/>
                    </a:lnTo>
                    <a:lnTo>
                      <a:pt x="153" y="372"/>
                    </a:lnTo>
                    <a:lnTo>
                      <a:pt x="185" y="371"/>
                    </a:lnTo>
                    <a:lnTo>
                      <a:pt x="262" y="358"/>
                    </a:lnTo>
                    <a:lnTo>
                      <a:pt x="308" y="46"/>
                    </a:lnTo>
                    <a:lnTo>
                      <a:pt x="305" y="37"/>
                    </a:lnTo>
                    <a:lnTo>
                      <a:pt x="241" y="8"/>
                    </a:lnTo>
                    <a:lnTo>
                      <a:pt x="155" y="0"/>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16" name="Group 256"/>
            <p:cNvGrpSpPr>
              <a:grpSpLocks/>
            </p:cNvGrpSpPr>
            <p:nvPr/>
          </p:nvGrpSpPr>
          <p:grpSpPr bwMode="auto">
            <a:xfrm>
              <a:off x="3037" y="8379"/>
              <a:ext cx="307" cy="48"/>
              <a:chOff x="3037" y="8379"/>
              <a:chExt cx="307" cy="48"/>
            </a:xfrm>
          </p:grpSpPr>
          <p:sp>
            <p:nvSpPr>
              <p:cNvPr id="840961" name="Freeform 257"/>
              <p:cNvSpPr>
                <a:spLocks/>
              </p:cNvSpPr>
              <p:nvPr/>
            </p:nvSpPr>
            <p:spPr bwMode="auto">
              <a:xfrm>
                <a:off x="3037" y="8379"/>
                <a:ext cx="307" cy="48"/>
              </a:xfrm>
              <a:custGeom>
                <a:avLst/>
                <a:gdLst/>
                <a:ahLst/>
                <a:cxnLst>
                  <a:cxn ang="0">
                    <a:pos x="0" y="0"/>
                  </a:cxn>
                  <a:cxn ang="0">
                    <a:pos x="67" y="40"/>
                  </a:cxn>
                  <a:cxn ang="0">
                    <a:pos x="153" y="48"/>
                  </a:cxn>
                  <a:cxn ang="0">
                    <a:pos x="184" y="47"/>
                  </a:cxn>
                  <a:cxn ang="0">
                    <a:pos x="262" y="35"/>
                  </a:cxn>
                  <a:cxn ang="0">
                    <a:pos x="304" y="11"/>
                  </a:cxn>
                  <a:cxn ang="0">
                    <a:pos x="308" y="2"/>
                  </a:cxn>
                </a:cxnLst>
                <a:rect l="0" t="0" r="r" b="b"/>
                <a:pathLst>
                  <a:path w="307" h="48">
                    <a:moveTo>
                      <a:pt x="0" y="0"/>
                    </a:moveTo>
                    <a:lnTo>
                      <a:pt x="67" y="40"/>
                    </a:lnTo>
                    <a:lnTo>
                      <a:pt x="153" y="48"/>
                    </a:lnTo>
                    <a:lnTo>
                      <a:pt x="184" y="47"/>
                    </a:lnTo>
                    <a:lnTo>
                      <a:pt x="262" y="35"/>
                    </a:lnTo>
                    <a:lnTo>
                      <a:pt x="304" y="11"/>
                    </a:lnTo>
                    <a:lnTo>
                      <a:pt x="308"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18" name="Group 254"/>
            <p:cNvGrpSpPr>
              <a:grpSpLocks/>
            </p:cNvGrpSpPr>
            <p:nvPr/>
          </p:nvGrpSpPr>
          <p:grpSpPr bwMode="auto">
            <a:xfrm>
              <a:off x="3445" y="8780"/>
              <a:ext cx="2" cy="2"/>
              <a:chOff x="3445" y="8780"/>
              <a:chExt cx="2" cy="2"/>
            </a:xfrm>
          </p:grpSpPr>
          <p:sp>
            <p:nvSpPr>
              <p:cNvPr id="840959" name="Freeform 255"/>
              <p:cNvSpPr>
                <a:spLocks/>
              </p:cNvSpPr>
              <p:nvPr/>
            </p:nvSpPr>
            <p:spPr bwMode="auto">
              <a:xfrm>
                <a:off x="3445" y="8780"/>
                <a:ext cx="2" cy="2"/>
              </a:xfrm>
              <a:custGeom>
                <a:avLst/>
                <a:gdLst/>
                <a:ahLst/>
                <a:cxnLst>
                  <a:cxn ang="0">
                    <a:pos x="0" y="0"/>
                  </a:cxn>
                  <a:cxn ang="0">
                    <a:pos x="3" y="3"/>
                  </a:cxn>
                </a:cxnLst>
                <a:rect l="0" t="0" r="r" b="b"/>
                <a:pathLst>
                  <a:path w="2" h="2">
                    <a:moveTo>
                      <a:pt x="0" y="0"/>
                    </a:moveTo>
                    <a:lnTo>
                      <a:pt x="3" y="3"/>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20" name="Group 252"/>
            <p:cNvGrpSpPr>
              <a:grpSpLocks/>
            </p:cNvGrpSpPr>
            <p:nvPr/>
          </p:nvGrpSpPr>
          <p:grpSpPr bwMode="auto">
            <a:xfrm>
              <a:off x="3213" y="8665"/>
              <a:ext cx="233" cy="233"/>
              <a:chOff x="3213" y="8665"/>
              <a:chExt cx="233" cy="233"/>
            </a:xfrm>
          </p:grpSpPr>
          <p:sp>
            <p:nvSpPr>
              <p:cNvPr id="840957" name="Freeform 253"/>
              <p:cNvSpPr>
                <a:spLocks/>
              </p:cNvSpPr>
              <p:nvPr/>
            </p:nvSpPr>
            <p:spPr bwMode="auto">
              <a:xfrm>
                <a:off x="3213" y="8665"/>
                <a:ext cx="233" cy="233"/>
              </a:xfrm>
              <a:custGeom>
                <a:avLst/>
                <a:gdLst/>
                <a:ahLst/>
                <a:cxnLst>
                  <a:cxn ang="0">
                    <a:pos x="232" y="118"/>
                  </a:cxn>
                  <a:cxn ang="0">
                    <a:pos x="0" y="0"/>
                  </a:cxn>
                  <a:cxn ang="0">
                    <a:pos x="0" y="233"/>
                  </a:cxn>
                  <a:cxn ang="0">
                    <a:pos x="232" y="118"/>
                  </a:cxn>
                </a:cxnLst>
                <a:rect l="0" t="0" r="r" b="b"/>
                <a:pathLst>
                  <a:path w="233" h="233">
                    <a:moveTo>
                      <a:pt x="232" y="118"/>
                    </a:moveTo>
                    <a:lnTo>
                      <a:pt x="0" y="0"/>
                    </a:lnTo>
                    <a:lnTo>
                      <a:pt x="0" y="233"/>
                    </a:lnTo>
                    <a:lnTo>
                      <a:pt x="232" y="11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22" name="Group 250"/>
            <p:cNvGrpSpPr>
              <a:grpSpLocks/>
            </p:cNvGrpSpPr>
            <p:nvPr/>
          </p:nvGrpSpPr>
          <p:grpSpPr bwMode="auto">
            <a:xfrm>
              <a:off x="5395" y="8077"/>
              <a:ext cx="2" cy="2"/>
              <a:chOff x="5395" y="8077"/>
              <a:chExt cx="2" cy="2"/>
            </a:xfrm>
          </p:grpSpPr>
          <p:sp>
            <p:nvSpPr>
              <p:cNvPr id="840955" name="Freeform 251"/>
              <p:cNvSpPr>
                <a:spLocks/>
              </p:cNvSpPr>
              <p:nvPr/>
            </p:nvSpPr>
            <p:spPr bwMode="auto">
              <a:xfrm>
                <a:off x="5395" y="8077"/>
                <a:ext cx="2" cy="2"/>
              </a:xfrm>
              <a:custGeom>
                <a:avLst/>
                <a:gdLst/>
                <a:ahLst/>
                <a:cxnLst>
                  <a:cxn ang="0">
                    <a:pos x="0" y="0"/>
                  </a:cxn>
                  <a:cxn ang="0">
                    <a:pos x="3" y="2"/>
                  </a:cxn>
                </a:cxnLst>
                <a:rect l="0" t="0" r="r" b="b"/>
                <a:pathLst>
                  <a:path w="2" h="2">
                    <a:moveTo>
                      <a:pt x="0" y="0"/>
                    </a:moveTo>
                    <a:lnTo>
                      <a:pt x="3"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24" name="Group 248"/>
            <p:cNvGrpSpPr>
              <a:grpSpLocks/>
            </p:cNvGrpSpPr>
            <p:nvPr/>
          </p:nvGrpSpPr>
          <p:grpSpPr bwMode="auto">
            <a:xfrm>
              <a:off x="5280" y="8077"/>
              <a:ext cx="233" cy="238"/>
              <a:chOff x="5280" y="8077"/>
              <a:chExt cx="233" cy="238"/>
            </a:xfrm>
          </p:grpSpPr>
          <p:sp>
            <p:nvSpPr>
              <p:cNvPr id="840953" name="Freeform 249"/>
              <p:cNvSpPr>
                <a:spLocks/>
              </p:cNvSpPr>
              <p:nvPr/>
            </p:nvSpPr>
            <p:spPr bwMode="auto">
              <a:xfrm>
                <a:off x="5280" y="8077"/>
                <a:ext cx="233" cy="238"/>
              </a:xfrm>
              <a:custGeom>
                <a:avLst/>
                <a:gdLst/>
                <a:ahLst/>
                <a:cxnLst>
                  <a:cxn ang="0">
                    <a:pos x="233" y="238"/>
                  </a:cxn>
                  <a:cxn ang="0">
                    <a:pos x="118" y="0"/>
                  </a:cxn>
                  <a:cxn ang="0">
                    <a:pos x="0" y="238"/>
                  </a:cxn>
                  <a:cxn ang="0">
                    <a:pos x="233" y="238"/>
                  </a:cxn>
                </a:cxnLst>
                <a:rect l="0" t="0" r="r" b="b"/>
                <a:pathLst>
                  <a:path w="233" h="238">
                    <a:moveTo>
                      <a:pt x="233" y="238"/>
                    </a:moveTo>
                    <a:lnTo>
                      <a:pt x="118" y="0"/>
                    </a:lnTo>
                    <a:lnTo>
                      <a:pt x="0" y="238"/>
                    </a:lnTo>
                    <a:lnTo>
                      <a:pt x="233" y="2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26" name="Group 246"/>
            <p:cNvGrpSpPr>
              <a:grpSpLocks/>
            </p:cNvGrpSpPr>
            <p:nvPr/>
          </p:nvGrpSpPr>
          <p:grpSpPr bwMode="auto">
            <a:xfrm>
              <a:off x="6825" y="7717"/>
              <a:ext cx="306" cy="373"/>
              <a:chOff x="6825" y="7717"/>
              <a:chExt cx="306" cy="373"/>
            </a:xfrm>
          </p:grpSpPr>
          <p:sp>
            <p:nvSpPr>
              <p:cNvPr id="840951" name="Freeform 247"/>
              <p:cNvSpPr>
                <a:spLocks/>
              </p:cNvSpPr>
              <p:nvPr/>
            </p:nvSpPr>
            <p:spPr bwMode="auto">
              <a:xfrm>
                <a:off x="6825" y="7717"/>
                <a:ext cx="306" cy="373"/>
              </a:xfrm>
              <a:custGeom>
                <a:avLst/>
                <a:gdLst/>
                <a:ahLst/>
                <a:cxnLst>
                  <a:cxn ang="0">
                    <a:pos x="306" y="47"/>
                  </a:cxn>
                  <a:cxn ang="0">
                    <a:pos x="237" y="7"/>
                  </a:cxn>
                  <a:cxn ang="0">
                    <a:pos x="154" y="0"/>
                  </a:cxn>
                  <a:cxn ang="0">
                    <a:pos x="123" y="1"/>
                  </a:cxn>
                  <a:cxn ang="0">
                    <a:pos x="46" y="12"/>
                  </a:cxn>
                  <a:cxn ang="0">
                    <a:pos x="0" y="326"/>
                  </a:cxn>
                  <a:cxn ang="0">
                    <a:pos x="3" y="337"/>
                  </a:cxn>
                  <a:cxn ang="0">
                    <a:pos x="66" y="366"/>
                  </a:cxn>
                  <a:cxn ang="0">
                    <a:pos x="152" y="373"/>
                  </a:cxn>
                  <a:cxn ang="0">
                    <a:pos x="183" y="372"/>
                  </a:cxn>
                  <a:cxn ang="0">
                    <a:pos x="260" y="361"/>
                  </a:cxn>
                  <a:cxn ang="0">
                    <a:pos x="306" y="47"/>
                  </a:cxn>
                </a:cxnLst>
                <a:rect l="0" t="0" r="r" b="b"/>
                <a:pathLst>
                  <a:path w="306" h="373">
                    <a:moveTo>
                      <a:pt x="306" y="47"/>
                    </a:moveTo>
                    <a:lnTo>
                      <a:pt x="237" y="7"/>
                    </a:lnTo>
                    <a:lnTo>
                      <a:pt x="154" y="0"/>
                    </a:lnTo>
                    <a:lnTo>
                      <a:pt x="123" y="1"/>
                    </a:lnTo>
                    <a:lnTo>
                      <a:pt x="46" y="12"/>
                    </a:lnTo>
                    <a:lnTo>
                      <a:pt x="0" y="326"/>
                    </a:lnTo>
                    <a:lnTo>
                      <a:pt x="3" y="337"/>
                    </a:lnTo>
                    <a:lnTo>
                      <a:pt x="66" y="366"/>
                    </a:lnTo>
                    <a:lnTo>
                      <a:pt x="152" y="373"/>
                    </a:lnTo>
                    <a:lnTo>
                      <a:pt x="183" y="372"/>
                    </a:lnTo>
                    <a:lnTo>
                      <a:pt x="260" y="361"/>
                    </a:lnTo>
                    <a:lnTo>
                      <a:pt x="306"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28" name="Group 244"/>
            <p:cNvGrpSpPr>
              <a:grpSpLocks/>
            </p:cNvGrpSpPr>
            <p:nvPr/>
          </p:nvGrpSpPr>
          <p:grpSpPr bwMode="auto">
            <a:xfrm>
              <a:off x="6825" y="7717"/>
              <a:ext cx="306" cy="95"/>
              <a:chOff x="6825" y="7717"/>
              <a:chExt cx="306" cy="95"/>
            </a:xfrm>
          </p:grpSpPr>
          <p:sp>
            <p:nvSpPr>
              <p:cNvPr id="840949" name="Freeform 245"/>
              <p:cNvSpPr>
                <a:spLocks/>
              </p:cNvSpPr>
              <p:nvPr/>
            </p:nvSpPr>
            <p:spPr bwMode="auto">
              <a:xfrm>
                <a:off x="6825" y="7717"/>
                <a:ext cx="306" cy="95"/>
              </a:xfrm>
              <a:custGeom>
                <a:avLst/>
                <a:gdLst/>
                <a:ahLst/>
                <a:cxnLst>
                  <a:cxn ang="0">
                    <a:pos x="306" y="48"/>
                  </a:cxn>
                  <a:cxn ang="0">
                    <a:pos x="238" y="8"/>
                  </a:cxn>
                  <a:cxn ang="0">
                    <a:pos x="153" y="0"/>
                  </a:cxn>
                  <a:cxn ang="0">
                    <a:pos x="122" y="1"/>
                  </a:cxn>
                  <a:cxn ang="0">
                    <a:pos x="45" y="14"/>
                  </a:cxn>
                  <a:cxn ang="0">
                    <a:pos x="0" y="48"/>
                  </a:cxn>
                  <a:cxn ang="0">
                    <a:pos x="3" y="57"/>
                  </a:cxn>
                  <a:cxn ang="0">
                    <a:pos x="67" y="87"/>
                  </a:cxn>
                  <a:cxn ang="0">
                    <a:pos x="152" y="95"/>
                  </a:cxn>
                  <a:cxn ang="0">
                    <a:pos x="183" y="94"/>
                  </a:cxn>
                  <a:cxn ang="0">
                    <a:pos x="261" y="81"/>
                  </a:cxn>
                  <a:cxn ang="0">
                    <a:pos x="306" y="48"/>
                  </a:cxn>
                </a:cxnLst>
                <a:rect l="0" t="0" r="r" b="b"/>
                <a:pathLst>
                  <a:path w="306" h="95">
                    <a:moveTo>
                      <a:pt x="306" y="48"/>
                    </a:moveTo>
                    <a:lnTo>
                      <a:pt x="238" y="8"/>
                    </a:lnTo>
                    <a:lnTo>
                      <a:pt x="153" y="0"/>
                    </a:lnTo>
                    <a:lnTo>
                      <a:pt x="122" y="1"/>
                    </a:lnTo>
                    <a:lnTo>
                      <a:pt x="45" y="14"/>
                    </a:lnTo>
                    <a:lnTo>
                      <a:pt x="0" y="48"/>
                    </a:lnTo>
                    <a:lnTo>
                      <a:pt x="3" y="57"/>
                    </a:lnTo>
                    <a:lnTo>
                      <a:pt x="67" y="87"/>
                    </a:lnTo>
                    <a:lnTo>
                      <a:pt x="152" y="95"/>
                    </a:lnTo>
                    <a:lnTo>
                      <a:pt x="183" y="94"/>
                    </a:lnTo>
                    <a:lnTo>
                      <a:pt x="261" y="81"/>
                    </a:lnTo>
                    <a:lnTo>
                      <a:pt x="306"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30" name="Group 242"/>
            <p:cNvGrpSpPr>
              <a:grpSpLocks/>
            </p:cNvGrpSpPr>
            <p:nvPr/>
          </p:nvGrpSpPr>
          <p:grpSpPr bwMode="auto">
            <a:xfrm>
              <a:off x="6825" y="7717"/>
              <a:ext cx="306" cy="373"/>
              <a:chOff x="6825" y="7717"/>
              <a:chExt cx="306" cy="373"/>
            </a:xfrm>
          </p:grpSpPr>
          <p:sp>
            <p:nvSpPr>
              <p:cNvPr id="840947" name="Freeform 243"/>
              <p:cNvSpPr>
                <a:spLocks/>
              </p:cNvSpPr>
              <p:nvPr/>
            </p:nvSpPr>
            <p:spPr bwMode="auto">
              <a:xfrm>
                <a:off x="6825" y="7717"/>
                <a:ext cx="306" cy="373"/>
              </a:xfrm>
              <a:custGeom>
                <a:avLst/>
                <a:gdLst/>
                <a:ahLst/>
                <a:cxnLst>
                  <a:cxn ang="0">
                    <a:pos x="154" y="0"/>
                  </a:cxn>
                  <a:cxn ang="0">
                    <a:pos x="94" y="3"/>
                  </a:cxn>
                  <a:cxn ang="0">
                    <a:pos x="27" y="19"/>
                  </a:cxn>
                  <a:cxn ang="0">
                    <a:pos x="0" y="326"/>
                  </a:cxn>
                  <a:cxn ang="0">
                    <a:pos x="3" y="337"/>
                  </a:cxn>
                  <a:cxn ang="0">
                    <a:pos x="66" y="366"/>
                  </a:cxn>
                  <a:cxn ang="0">
                    <a:pos x="152" y="373"/>
                  </a:cxn>
                  <a:cxn ang="0">
                    <a:pos x="183" y="372"/>
                  </a:cxn>
                  <a:cxn ang="0">
                    <a:pos x="260" y="361"/>
                  </a:cxn>
                  <a:cxn ang="0">
                    <a:pos x="306" y="47"/>
                  </a:cxn>
                  <a:cxn ang="0">
                    <a:pos x="302" y="36"/>
                  </a:cxn>
                  <a:cxn ang="0">
                    <a:pos x="237" y="7"/>
                  </a:cxn>
                  <a:cxn ang="0">
                    <a:pos x="154" y="0"/>
                  </a:cxn>
                </a:cxnLst>
                <a:rect l="0" t="0" r="r" b="b"/>
                <a:pathLst>
                  <a:path w="306" h="373">
                    <a:moveTo>
                      <a:pt x="154" y="0"/>
                    </a:moveTo>
                    <a:lnTo>
                      <a:pt x="94" y="3"/>
                    </a:lnTo>
                    <a:lnTo>
                      <a:pt x="27" y="19"/>
                    </a:lnTo>
                    <a:lnTo>
                      <a:pt x="0" y="326"/>
                    </a:lnTo>
                    <a:lnTo>
                      <a:pt x="3" y="337"/>
                    </a:lnTo>
                    <a:lnTo>
                      <a:pt x="66" y="366"/>
                    </a:lnTo>
                    <a:lnTo>
                      <a:pt x="152" y="373"/>
                    </a:lnTo>
                    <a:lnTo>
                      <a:pt x="183" y="372"/>
                    </a:lnTo>
                    <a:lnTo>
                      <a:pt x="260" y="361"/>
                    </a:lnTo>
                    <a:lnTo>
                      <a:pt x="306" y="47"/>
                    </a:lnTo>
                    <a:lnTo>
                      <a:pt x="302" y="36"/>
                    </a:lnTo>
                    <a:lnTo>
                      <a:pt x="237" y="7"/>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32" name="Group 240"/>
            <p:cNvGrpSpPr>
              <a:grpSpLocks/>
            </p:cNvGrpSpPr>
            <p:nvPr/>
          </p:nvGrpSpPr>
          <p:grpSpPr bwMode="auto">
            <a:xfrm>
              <a:off x="6825" y="7765"/>
              <a:ext cx="306" cy="47"/>
              <a:chOff x="6825" y="7765"/>
              <a:chExt cx="306" cy="47"/>
            </a:xfrm>
          </p:grpSpPr>
          <p:sp>
            <p:nvSpPr>
              <p:cNvPr id="840945" name="Freeform 241"/>
              <p:cNvSpPr>
                <a:spLocks/>
              </p:cNvSpPr>
              <p:nvPr/>
            </p:nvSpPr>
            <p:spPr bwMode="auto">
              <a:xfrm>
                <a:off x="6825" y="7765"/>
                <a:ext cx="306" cy="47"/>
              </a:xfrm>
              <a:custGeom>
                <a:avLst/>
                <a:gdLst/>
                <a:ahLst/>
                <a:cxnLst>
                  <a:cxn ang="0">
                    <a:pos x="0" y="0"/>
                  </a:cxn>
                  <a:cxn ang="0">
                    <a:pos x="66" y="38"/>
                  </a:cxn>
                  <a:cxn ang="0">
                    <a:pos x="152" y="47"/>
                  </a:cxn>
                  <a:cxn ang="0">
                    <a:pos x="183" y="46"/>
                  </a:cxn>
                  <a:cxn ang="0">
                    <a:pos x="260" y="33"/>
                  </a:cxn>
                  <a:cxn ang="0">
                    <a:pos x="302" y="10"/>
                  </a:cxn>
                  <a:cxn ang="0">
                    <a:pos x="306" y="0"/>
                  </a:cxn>
                </a:cxnLst>
                <a:rect l="0" t="0" r="r" b="b"/>
                <a:pathLst>
                  <a:path w="306" h="47">
                    <a:moveTo>
                      <a:pt x="0" y="0"/>
                    </a:moveTo>
                    <a:lnTo>
                      <a:pt x="66" y="38"/>
                    </a:lnTo>
                    <a:lnTo>
                      <a:pt x="152" y="47"/>
                    </a:lnTo>
                    <a:lnTo>
                      <a:pt x="183" y="46"/>
                    </a:lnTo>
                    <a:lnTo>
                      <a:pt x="260" y="33"/>
                    </a:lnTo>
                    <a:lnTo>
                      <a:pt x="302" y="10"/>
                    </a:lnTo>
                    <a:lnTo>
                      <a:pt x="306" y="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34" name="Group 238"/>
            <p:cNvGrpSpPr>
              <a:grpSpLocks/>
            </p:cNvGrpSpPr>
            <p:nvPr/>
          </p:nvGrpSpPr>
          <p:grpSpPr bwMode="auto">
            <a:xfrm>
              <a:off x="6985" y="7617"/>
              <a:ext cx="305" cy="369"/>
              <a:chOff x="6985" y="7617"/>
              <a:chExt cx="305" cy="369"/>
            </a:xfrm>
          </p:grpSpPr>
          <p:sp>
            <p:nvSpPr>
              <p:cNvPr id="840943" name="Freeform 239"/>
              <p:cNvSpPr>
                <a:spLocks/>
              </p:cNvSpPr>
              <p:nvPr/>
            </p:nvSpPr>
            <p:spPr bwMode="auto">
              <a:xfrm>
                <a:off x="6985" y="7617"/>
                <a:ext cx="305" cy="369"/>
              </a:xfrm>
              <a:custGeom>
                <a:avLst/>
                <a:gdLst/>
                <a:ahLst/>
                <a:cxnLst>
                  <a:cxn ang="0">
                    <a:pos x="305" y="47"/>
                  </a:cxn>
                  <a:cxn ang="0">
                    <a:pos x="237" y="8"/>
                  </a:cxn>
                  <a:cxn ang="0">
                    <a:pos x="154" y="0"/>
                  </a:cxn>
                  <a:cxn ang="0">
                    <a:pos x="123" y="1"/>
                  </a:cxn>
                  <a:cxn ang="0">
                    <a:pos x="46" y="14"/>
                  </a:cxn>
                  <a:cxn ang="0">
                    <a:pos x="0" y="47"/>
                  </a:cxn>
                  <a:cxn ang="0">
                    <a:pos x="0" y="327"/>
                  </a:cxn>
                  <a:cxn ang="0">
                    <a:pos x="68" y="363"/>
                  </a:cxn>
                  <a:cxn ang="0">
                    <a:pos x="124" y="369"/>
                  </a:cxn>
                  <a:cxn ang="0">
                    <a:pos x="158" y="369"/>
                  </a:cxn>
                  <a:cxn ang="0">
                    <a:pos x="242" y="361"/>
                  </a:cxn>
                  <a:cxn ang="0">
                    <a:pos x="301" y="337"/>
                  </a:cxn>
                  <a:cxn ang="0">
                    <a:pos x="305" y="47"/>
                  </a:cxn>
                </a:cxnLst>
                <a:rect l="0" t="0" r="r" b="b"/>
                <a:pathLst>
                  <a:path w="305" h="369">
                    <a:moveTo>
                      <a:pt x="305" y="47"/>
                    </a:moveTo>
                    <a:lnTo>
                      <a:pt x="237" y="8"/>
                    </a:lnTo>
                    <a:lnTo>
                      <a:pt x="154" y="0"/>
                    </a:lnTo>
                    <a:lnTo>
                      <a:pt x="123" y="1"/>
                    </a:lnTo>
                    <a:lnTo>
                      <a:pt x="46" y="14"/>
                    </a:lnTo>
                    <a:lnTo>
                      <a:pt x="0" y="47"/>
                    </a:lnTo>
                    <a:lnTo>
                      <a:pt x="0" y="327"/>
                    </a:lnTo>
                    <a:lnTo>
                      <a:pt x="68" y="363"/>
                    </a:lnTo>
                    <a:lnTo>
                      <a:pt x="124" y="369"/>
                    </a:lnTo>
                    <a:lnTo>
                      <a:pt x="158" y="369"/>
                    </a:lnTo>
                    <a:lnTo>
                      <a:pt x="242" y="361"/>
                    </a:lnTo>
                    <a:lnTo>
                      <a:pt x="301" y="337"/>
                    </a:lnTo>
                    <a:lnTo>
                      <a:pt x="305"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36" name="Group 236"/>
            <p:cNvGrpSpPr>
              <a:grpSpLocks/>
            </p:cNvGrpSpPr>
            <p:nvPr/>
          </p:nvGrpSpPr>
          <p:grpSpPr bwMode="auto">
            <a:xfrm>
              <a:off x="6988" y="7617"/>
              <a:ext cx="301" cy="95"/>
              <a:chOff x="6988" y="7617"/>
              <a:chExt cx="301" cy="95"/>
            </a:xfrm>
          </p:grpSpPr>
          <p:sp>
            <p:nvSpPr>
              <p:cNvPr id="840941" name="Freeform 237"/>
              <p:cNvSpPr>
                <a:spLocks/>
              </p:cNvSpPr>
              <p:nvPr/>
            </p:nvSpPr>
            <p:spPr bwMode="auto">
              <a:xfrm>
                <a:off x="6988" y="7617"/>
                <a:ext cx="301" cy="95"/>
              </a:xfrm>
              <a:custGeom>
                <a:avLst/>
                <a:gdLst/>
                <a:ahLst/>
                <a:cxnLst>
                  <a:cxn ang="0">
                    <a:pos x="302" y="52"/>
                  </a:cxn>
                  <a:cxn ang="0">
                    <a:pos x="236" y="9"/>
                  </a:cxn>
                  <a:cxn ang="0">
                    <a:pos x="152" y="0"/>
                  </a:cxn>
                  <a:cxn ang="0">
                    <a:pos x="150" y="0"/>
                  </a:cxn>
                  <a:cxn ang="0">
                    <a:pos x="119" y="1"/>
                  </a:cxn>
                  <a:cxn ang="0">
                    <a:pos x="42" y="15"/>
                  </a:cxn>
                  <a:cxn ang="0">
                    <a:pos x="0" y="39"/>
                  </a:cxn>
                  <a:cxn ang="0">
                    <a:pos x="2" y="51"/>
                  </a:cxn>
                  <a:cxn ang="0">
                    <a:pos x="61" y="86"/>
                  </a:cxn>
                  <a:cxn ang="0">
                    <a:pos x="142" y="95"/>
                  </a:cxn>
                  <a:cxn ang="0">
                    <a:pos x="174" y="94"/>
                  </a:cxn>
                  <a:cxn ang="0">
                    <a:pos x="253" y="82"/>
                  </a:cxn>
                  <a:cxn ang="0">
                    <a:pos x="302" y="52"/>
                  </a:cxn>
                </a:cxnLst>
                <a:rect l="0" t="0" r="r" b="b"/>
                <a:pathLst>
                  <a:path w="301" h="95">
                    <a:moveTo>
                      <a:pt x="302" y="52"/>
                    </a:moveTo>
                    <a:lnTo>
                      <a:pt x="236" y="9"/>
                    </a:lnTo>
                    <a:lnTo>
                      <a:pt x="152" y="0"/>
                    </a:lnTo>
                    <a:lnTo>
                      <a:pt x="150" y="0"/>
                    </a:lnTo>
                    <a:lnTo>
                      <a:pt x="119" y="1"/>
                    </a:lnTo>
                    <a:lnTo>
                      <a:pt x="42" y="15"/>
                    </a:lnTo>
                    <a:lnTo>
                      <a:pt x="0" y="39"/>
                    </a:lnTo>
                    <a:lnTo>
                      <a:pt x="2" y="51"/>
                    </a:lnTo>
                    <a:lnTo>
                      <a:pt x="61" y="86"/>
                    </a:lnTo>
                    <a:lnTo>
                      <a:pt x="142" y="95"/>
                    </a:lnTo>
                    <a:lnTo>
                      <a:pt x="174" y="94"/>
                    </a:lnTo>
                    <a:lnTo>
                      <a:pt x="253" y="82"/>
                    </a:lnTo>
                    <a:lnTo>
                      <a:pt x="302" y="52"/>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38" name="Group 234"/>
            <p:cNvGrpSpPr>
              <a:grpSpLocks/>
            </p:cNvGrpSpPr>
            <p:nvPr/>
          </p:nvGrpSpPr>
          <p:grpSpPr bwMode="auto">
            <a:xfrm>
              <a:off x="6985" y="7617"/>
              <a:ext cx="305" cy="369"/>
              <a:chOff x="6985" y="7617"/>
              <a:chExt cx="305" cy="369"/>
            </a:xfrm>
          </p:grpSpPr>
          <p:sp>
            <p:nvSpPr>
              <p:cNvPr id="840939" name="Freeform 235"/>
              <p:cNvSpPr>
                <a:spLocks/>
              </p:cNvSpPr>
              <p:nvPr/>
            </p:nvSpPr>
            <p:spPr bwMode="auto">
              <a:xfrm>
                <a:off x="6985" y="7617"/>
                <a:ext cx="305" cy="369"/>
              </a:xfrm>
              <a:custGeom>
                <a:avLst/>
                <a:gdLst/>
                <a:ahLst/>
                <a:cxnLst>
                  <a:cxn ang="0">
                    <a:pos x="154" y="0"/>
                  </a:cxn>
                  <a:cxn ang="0">
                    <a:pos x="68" y="9"/>
                  </a:cxn>
                  <a:cxn ang="0">
                    <a:pos x="4" y="38"/>
                  </a:cxn>
                  <a:cxn ang="0">
                    <a:pos x="0" y="327"/>
                  </a:cxn>
                  <a:cxn ang="0">
                    <a:pos x="4" y="336"/>
                  </a:cxn>
                  <a:cxn ang="0">
                    <a:pos x="68" y="363"/>
                  </a:cxn>
                  <a:cxn ang="0">
                    <a:pos x="124" y="369"/>
                  </a:cxn>
                  <a:cxn ang="0">
                    <a:pos x="158" y="369"/>
                  </a:cxn>
                  <a:cxn ang="0">
                    <a:pos x="242" y="361"/>
                  </a:cxn>
                  <a:cxn ang="0">
                    <a:pos x="301" y="337"/>
                  </a:cxn>
                  <a:cxn ang="0">
                    <a:pos x="305" y="47"/>
                  </a:cxn>
                  <a:cxn ang="0">
                    <a:pos x="302" y="38"/>
                  </a:cxn>
                  <a:cxn ang="0">
                    <a:pos x="237" y="8"/>
                  </a:cxn>
                  <a:cxn ang="0">
                    <a:pos x="154" y="0"/>
                  </a:cxn>
                </a:cxnLst>
                <a:rect l="0" t="0" r="r" b="b"/>
                <a:pathLst>
                  <a:path w="305" h="369">
                    <a:moveTo>
                      <a:pt x="154" y="0"/>
                    </a:moveTo>
                    <a:lnTo>
                      <a:pt x="68" y="9"/>
                    </a:lnTo>
                    <a:lnTo>
                      <a:pt x="4" y="38"/>
                    </a:lnTo>
                    <a:lnTo>
                      <a:pt x="0" y="327"/>
                    </a:lnTo>
                    <a:lnTo>
                      <a:pt x="4" y="336"/>
                    </a:lnTo>
                    <a:lnTo>
                      <a:pt x="68" y="363"/>
                    </a:lnTo>
                    <a:lnTo>
                      <a:pt x="124" y="369"/>
                    </a:lnTo>
                    <a:lnTo>
                      <a:pt x="158" y="369"/>
                    </a:lnTo>
                    <a:lnTo>
                      <a:pt x="242" y="361"/>
                    </a:lnTo>
                    <a:lnTo>
                      <a:pt x="301" y="337"/>
                    </a:lnTo>
                    <a:lnTo>
                      <a:pt x="305" y="47"/>
                    </a:lnTo>
                    <a:lnTo>
                      <a:pt x="302" y="38"/>
                    </a:lnTo>
                    <a:lnTo>
                      <a:pt x="237" y="8"/>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40" name="Group 232"/>
            <p:cNvGrpSpPr>
              <a:grpSpLocks/>
            </p:cNvGrpSpPr>
            <p:nvPr/>
          </p:nvGrpSpPr>
          <p:grpSpPr bwMode="auto">
            <a:xfrm>
              <a:off x="6985" y="7665"/>
              <a:ext cx="302" cy="47"/>
              <a:chOff x="6985" y="7665"/>
              <a:chExt cx="302" cy="47"/>
            </a:xfrm>
          </p:grpSpPr>
          <p:sp>
            <p:nvSpPr>
              <p:cNvPr id="840937" name="Freeform 233"/>
              <p:cNvSpPr>
                <a:spLocks/>
              </p:cNvSpPr>
              <p:nvPr/>
            </p:nvSpPr>
            <p:spPr bwMode="auto">
              <a:xfrm>
                <a:off x="6985" y="7665"/>
                <a:ext cx="302" cy="47"/>
              </a:xfrm>
              <a:custGeom>
                <a:avLst/>
                <a:gdLst/>
                <a:ahLst/>
                <a:cxnLst>
                  <a:cxn ang="0">
                    <a:pos x="0" y="0"/>
                  </a:cxn>
                  <a:cxn ang="0">
                    <a:pos x="68" y="39"/>
                  </a:cxn>
                  <a:cxn ang="0">
                    <a:pos x="153" y="47"/>
                  </a:cxn>
                  <a:cxn ang="0">
                    <a:pos x="184" y="46"/>
                  </a:cxn>
                  <a:cxn ang="0">
                    <a:pos x="261" y="33"/>
                  </a:cxn>
                  <a:cxn ang="0">
                    <a:pos x="294" y="18"/>
                  </a:cxn>
                  <a:cxn ang="0">
                    <a:pos x="302" y="9"/>
                  </a:cxn>
                </a:cxnLst>
                <a:rect l="0" t="0" r="r" b="b"/>
                <a:pathLst>
                  <a:path w="302" h="47">
                    <a:moveTo>
                      <a:pt x="0" y="0"/>
                    </a:moveTo>
                    <a:lnTo>
                      <a:pt x="68" y="39"/>
                    </a:lnTo>
                    <a:lnTo>
                      <a:pt x="153" y="47"/>
                    </a:lnTo>
                    <a:lnTo>
                      <a:pt x="184" y="46"/>
                    </a:lnTo>
                    <a:lnTo>
                      <a:pt x="261" y="33"/>
                    </a:lnTo>
                    <a:lnTo>
                      <a:pt x="294" y="18"/>
                    </a:lnTo>
                    <a:lnTo>
                      <a:pt x="302" y="9"/>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42" name="Group 230"/>
            <p:cNvGrpSpPr>
              <a:grpSpLocks/>
            </p:cNvGrpSpPr>
            <p:nvPr/>
          </p:nvGrpSpPr>
          <p:grpSpPr bwMode="auto">
            <a:xfrm>
              <a:off x="7163" y="7715"/>
              <a:ext cx="310" cy="376"/>
              <a:chOff x="7163" y="7715"/>
              <a:chExt cx="310" cy="376"/>
            </a:xfrm>
          </p:grpSpPr>
          <p:sp>
            <p:nvSpPr>
              <p:cNvPr id="840935" name="Freeform 231"/>
              <p:cNvSpPr>
                <a:spLocks/>
              </p:cNvSpPr>
              <p:nvPr/>
            </p:nvSpPr>
            <p:spPr bwMode="auto">
              <a:xfrm>
                <a:off x="7163" y="7715"/>
                <a:ext cx="310" cy="376"/>
              </a:xfrm>
              <a:custGeom>
                <a:avLst/>
                <a:gdLst/>
                <a:ahLst/>
                <a:cxnLst>
                  <a:cxn ang="0">
                    <a:pos x="310" y="46"/>
                  </a:cxn>
                  <a:cxn ang="0">
                    <a:pos x="243" y="8"/>
                  </a:cxn>
                  <a:cxn ang="0">
                    <a:pos x="158" y="0"/>
                  </a:cxn>
                  <a:cxn ang="0">
                    <a:pos x="152" y="0"/>
                  </a:cxn>
                  <a:cxn ang="0">
                    <a:pos x="70" y="8"/>
                  </a:cxn>
                  <a:cxn ang="0">
                    <a:pos x="13" y="28"/>
                  </a:cxn>
                  <a:cxn ang="0">
                    <a:pos x="0" y="328"/>
                  </a:cxn>
                  <a:cxn ang="0">
                    <a:pos x="3" y="338"/>
                  </a:cxn>
                  <a:cxn ang="0">
                    <a:pos x="68" y="367"/>
                  </a:cxn>
                  <a:cxn ang="0">
                    <a:pos x="152" y="375"/>
                  </a:cxn>
                  <a:cxn ang="0">
                    <a:pos x="184" y="374"/>
                  </a:cxn>
                  <a:cxn ang="0">
                    <a:pos x="262" y="362"/>
                  </a:cxn>
                  <a:cxn ang="0">
                    <a:pos x="310" y="46"/>
                  </a:cxn>
                </a:cxnLst>
                <a:rect l="0" t="0" r="r" b="b"/>
                <a:pathLst>
                  <a:path w="310" h="376">
                    <a:moveTo>
                      <a:pt x="310" y="46"/>
                    </a:moveTo>
                    <a:lnTo>
                      <a:pt x="243" y="8"/>
                    </a:lnTo>
                    <a:lnTo>
                      <a:pt x="158" y="0"/>
                    </a:lnTo>
                    <a:lnTo>
                      <a:pt x="152" y="0"/>
                    </a:lnTo>
                    <a:lnTo>
                      <a:pt x="70" y="8"/>
                    </a:lnTo>
                    <a:lnTo>
                      <a:pt x="13" y="28"/>
                    </a:lnTo>
                    <a:lnTo>
                      <a:pt x="0" y="328"/>
                    </a:lnTo>
                    <a:lnTo>
                      <a:pt x="3" y="338"/>
                    </a:lnTo>
                    <a:lnTo>
                      <a:pt x="68" y="367"/>
                    </a:lnTo>
                    <a:lnTo>
                      <a:pt x="152" y="375"/>
                    </a:lnTo>
                    <a:lnTo>
                      <a:pt x="184" y="374"/>
                    </a:lnTo>
                    <a:lnTo>
                      <a:pt x="262" y="362"/>
                    </a:lnTo>
                    <a:lnTo>
                      <a:pt x="310" y="46"/>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44" name="Group 228"/>
            <p:cNvGrpSpPr>
              <a:grpSpLocks/>
            </p:cNvGrpSpPr>
            <p:nvPr/>
          </p:nvGrpSpPr>
          <p:grpSpPr bwMode="auto">
            <a:xfrm>
              <a:off x="7163" y="7715"/>
              <a:ext cx="309" cy="92"/>
              <a:chOff x="7163" y="7715"/>
              <a:chExt cx="309" cy="92"/>
            </a:xfrm>
          </p:grpSpPr>
          <p:sp>
            <p:nvSpPr>
              <p:cNvPr id="840933" name="Freeform 229"/>
              <p:cNvSpPr>
                <a:spLocks/>
              </p:cNvSpPr>
              <p:nvPr/>
            </p:nvSpPr>
            <p:spPr bwMode="auto">
              <a:xfrm>
                <a:off x="7163" y="7715"/>
                <a:ext cx="309" cy="92"/>
              </a:xfrm>
              <a:custGeom>
                <a:avLst/>
                <a:gdLst/>
                <a:ahLst/>
                <a:cxnLst>
                  <a:cxn ang="0">
                    <a:pos x="310" y="48"/>
                  </a:cxn>
                  <a:cxn ang="0">
                    <a:pos x="243" y="8"/>
                  </a:cxn>
                  <a:cxn ang="0">
                    <a:pos x="159" y="0"/>
                  </a:cxn>
                  <a:cxn ang="0">
                    <a:pos x="152" y="0"/>
                  </a:cxn>
                  <a:cxn ang="0">
                    <a:pos x="69" y="7"/>
                  </a:cxn>
                  <a:cxn ang="0">
                    <a:pos x="4" y="36"/>
                  </a:cxn>
                  <a:cxn ang="0">
                    <a:pos x="0" y="46"/>
                  </a:cxn>
                  <a:cxn ang="0">
                    <a:pos x="3" y="55"/>
                  </a:cxn>
                  <a:cxn ang="0">
                    <a:pos x="67" y="84"/>
                  </a:cxn>
                  <a:cxn ang="0">
                    <a:pos x="152" y="92"/>
                  </a:cxn>
                  <a:cxn ang="0">
                    <a:pos x="183" y="91"/>
                  </a:cxn>
                  <a:cxn ang="0">
                    <a:pos x="262" y="79"/>
                  </a:cxn>
                  <a:cxn ang="0">
                    <a:pos x="310" y="48"/>
                  </a:cxn>
                </a:cxnLst>
                <a:rect l="0" t="0" r="r" b="b"/>
                <a:pathLst>
                  <a:path w="309" h="92">
                    <a:moveTo>
                      <a:pt x="310" y="48"/>
                    </a:moveTo>
                    <a:lnTo>
                      <a:pt x="243" y="8"/>
                    </a:lnTo>
                    <a:lnTo>
                      <a:pt x="159" y="0"/>
                    </a:lnTo>
                    <a:lnTo>
                      <a:pt x="152" y="0"/>
                    </a:lnTo>
                    <a:lnTo>
                      <a:pt x="69" y="7"/>
                    </a:lnTo>
                    <a:lnTo>
                      <a:pt x="4" y="36"/>
                    </a:lnTo>
                    <a:lnTo>
                      <a:pt x="0" y="46"/>
                    </a:lnTo>
                    <a:lnTo>
                      <a:pt x="3" y="55"/>
                    </a:lnTo>
                    <a:lnTo>
                      <a:pt x="67" y="84"/>
                    </a:lnTo>
                    <a:lnTo>
                      <a:pt x="152" y="92"/>
                    </a:lnTo>
                    <a:lnTo>
                      <a:pt x="183" y="91"/>
                    </a:lnTo>
                    <a:lnTo>
                      <a:pt x="262" y="79"/>
                    </a:lnTo>
                    <a:lnTo>
                      <a:pt x="310"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46" name="Group 226"/>
            <p:cNvGrpSpPr>
              <a:grpSpLocks/>
            </p:cNvGrpSpPr>
            <p:nvPr/>
          </p:nvGrpSpPr>
          <p:grpSpPr bwMode="auto">
            <a:xfrm>
              <a:off x="7163" y="7715"/>
              <a:ext cx="310" cy="376"/>
              <a:chOff x="7163" y="7715"/>
              <a:chExt cx="310" cy="376"/>
            </a:xfrm>
          </p:grpSpPr>
          <p:sp>
            <p:nvSpPr>
              <p:cNvPr id="840931" name="Freeform 227"/>
              <p:cNvSpPr>
                <a:spLocks/>
              </p:cNvSpPr>
              <p:nvPr/>
            </p:nvSpPr>
            <p:spPr bwMode="auto">
              <a:xfrm>
                <a:off x="7163" y="7715"/>
                <a:ext cx="310" cy="376"/>
              </a:xfrm>
              <a:custGeom>
                <a:avLst/>
                <a:gdLst/>
                <a:ahLst/>
                <a:cxnLst>
                  <a:cxn ang="0">
                    <a:pos x="155" y="0"/>
                  </a:cxn>
                  <a:cxn ang="0">
                    <a:pos x="70" y="8"/>
                  </a:cxn>
                  <a:cxn ang="0">
                    <a:pos x="13" y="28"/>
                  </a:cxn>
                  <a:cxn ang="0">
                    <a:pos x="0" y="328"/>
                  </a:cxn>
                  <a:cxn ang="0">
                    <a:pos x="3" y="338"/>
                  </a:cxn>
                  <a:cxn ang="0">
                    <a:pos x="68" y="367"/>
                  </a:cxn>
                  <a:cxn ang="0">
                    <a:pos x="152" y="375"/>
                  </a:cxn>
                  <a:cxn ang="0">
                    <a:pos x="184" y="374"/>
                  </a:cxn>
                  <a:cxn ang="0">
                    <a:pos x="262" y="362"/>
                  </a:cxn>
                  <a:cxn ang="0">
                    <a:pos x="310" y="46"/>
                  </a:cxn>
                  <a:cxn ang="0">
                    <a:pos x="307" y="37"/>
                  </a:cxn>
                  <a:cxn ang="0">
                    <a:pos x="243" y="8"/>
                  </a:cxn>
                  <a:cxn ang="0">
                    <a:pos x="158" y="0"/>
                  </a:cxn>
                  <a:cxn ang="0">
                    <a:pos x="155" y="0"/>
                  </a:cxn>
                </a:cxnLst>
                <a:rect l="0" t="0" r="r" b="b"/>
                <a:pathLst>
                  <a:path w="310" h="376">
                    <a:moveTo>
                      <a:pt x="155" y="0"/>
                    </a:moveTo>
                    <a:lnTo>
                      <a:pt x="70" y="8"/>
                    </a:lnTo>
                    <a:lnTo>
                      <a:pt x="13" y="28"/>
                    </a:lnTo>
                    <a:lnTo>
                      <a:pt x="0" y="328"/>
                    </a:lnTo>
                    <a:lnTo>
                      <a:pt x="3" y="338"/>
                    </a:lnTo>
                    <a:lnTo>
                      <a:pt x="68" y="367"/>
                    </a:lnTo>
                    <a:lnTo>
                      <a:pt x="152" y="375"/>
                    </a:lnTo>
                    <a:lnTo>
                      <a:pt x="184" y="374"/>
                    </a:lnTo>
                    <a:lnTo>
                      <a:pt x="262" y="362"/>
                    </a:lnTo>
                    <a:lnTo>
                      <a:pt x="310" y="46"/>
                    </a:lnTo>
                    <a:lnTo>
                      <a:pt x="307" y="37"/>
                    </a:lnTo>
                    <a:lnTo>
                      <a:pt x="243" y="8"/>
                    </a:lnTo>
                    <a:lnTo>
                      <a:pt x="158" y="0"/>
                    </a:lnTo>
                    <a:lnTo>
                      <a:pt x="155"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48" name="Group 224"/>
            <p:cNvGrpSpPr>
              <a:grpSpLocks/>
            </p:cNvGrpSpPr>
            <p:nvPr/>
          </p:nvGrpSpPr>
          <p:grpSpPr bwMode="auto">
            <a:xfrm>
              <a:off x="7163" y="7763"/>
              <a:ext cx="310" cy="44"/>
              <a:chOff x="7163" y="7763"/>
              <a:chExt cx="310" cy="44"/>
            </a:xfrm>
          </p:grpSpPr>
          <p:sp>
            <p:nvSpPr>
              <p:cNvPr id="840929" name="Freeform 225"/>
              <p:cNvSpPr>
                <a:spLocks/>
              </p:cNvSpPr>
              <p:nvPr/>
            </p:nvSpPr>
            <p:spPr bwMode="auto">
              <a:xfrm>
                <a:off x="7163" y="7763"/>
                <a:ext cx="310" cy="44"/>
              </a:xfrm>
              <a:custGeom>
                <a:avLst/>
                <a:gdLst/>
                <a:ahLst/>
                <a:cxnLst>
                  <a:cxn ang="0">
                    <a:pos x="0" y="0"/>
                  </a:cxn>
                  <a:cxn ang="0">
                    <a:pos x="69" y="36"/>
                  </a:cxn>
                  <a:cxn ang="0">
                    <a:pos x="153" y="44"/>
                  </a:cxn>
                  <a:cxn ang="0">
                    <a:pos x="185" y="43"/>
                  </a:cxn>
                  <a:cxn ang="0">
                    <a:pos x="263" y="31"/>
                  </a:cxn>
                  <a:cxn ang="0">
                    <a:pos x="306" y="9"/>
                  </a:cxn>
                  <a:cxn ang="0">
                    <a:pos x="310" y="1"/>
                  </a:cxn>
                </a:cxnLst>
                <a:rect l="0" t="0" r="r" b="b"/>
                <a:pathLst>
                  <a:path w="310" h="44">
                    <a:moveTo>
                      <a:pt x="0" y="0"/>
                    </a:moveTo>
                    <a:lnTo>
                      <a:pt x="69" y="36"/>
                    </a:lnTo>
                    <a:lnTo>
                      <a:pt x="153" y="44"/>
                    </a:lnTo>
                    <a:lnTo>
                      <a:pt x="185" y="43"/>
                    </a:lnTo>
                    <a:lnTo>
                      <a:pt x="263" y="31"/>
                    </a:lnTo>
                    <a:lnTo>
                      <a:pt x="306" y="9"/>
                    </a:lnTo>
                    <a:lnTo>
                      <a:pt x="310" y="1"/>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50" name="Group 222"/>
            <p:cNvGrpSpPr>
              <a:grpSpLocks/>
            </p:cNvGrpSpPr>
            <p:nvPr/>
          </p:nvGrpSpPr>
          <p:grpSpPr bwMode="auto">
            <a:xfrm>
              <a:off x="7155" y="8070"/>
              <a:ext cx="4" cy="2"/>
              <a:chOff x="7155" y="8070"/>
              <a:chExt cx="4" cy="2"/>
            </a:xfrm>
          </p:grpSpPr>
          <p:sp>
            <p:nvSpPr>
              <p:cNvPr id="840927" name="Freeform 223"/>
              <p:cNvSpPr>
                <a:spLocks/>
              </p:cNvSpPr>
              <p:nvPr/>
            </p:nvSpPr>
            <p:spPr bwMode="auto">
              <a:xfrm>
                <a:off x="7155" y="8070"/>
                <a:ext cx="4" cy="2"/>
              </a:xfrm>
              <a:custGeom>
                <a:avLst/>
                <a:gdLst/>
                <a:ahLst/>
                <a:cxnLst>
                  <a:cxn ang="0">
                    <a:pos x="0" y="0"/>
                  </a:cxn>
                  <a:cxn ang="0">
                    <a:pos x="3" y="2"/>
                  </a:cxn>
                </a:cxnLst>
                <a:rect l="0" t="0" r="r" b="b"/>
                <a:pathLst>
                  <a:path w="4" h="2">
                    <a:moveTo>
                      <a:pt x="0" y="0"/>
                    </a:moveTo>
                    <a:lnTo>
                      <a:pt x="3"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52" name="Group 220"/>
            <p:cNvGrpSpPr>
              <a:grpSpLocks/>
            </p:cNvGrpSpPr>
            <p:nvPr/>
          </p:nvGrpSpPr>
          <p:grpSpPr bwMode="auto">
            <a:xfrm>
              <a:off x="7043" y="8070"/>
              <a:ext cx="232" cy="238"/>
              <a:chOff x="7043" y="8070"/>
              <a:chExt cx="232" cy="238"/>
            </a:xfrm>
          </p:grpSpPr>
          <p:sp>
            <p:nvSpPr>
              <p:cNvPr id="840925" name="Freeform 221"/>
              <p:cNvSpPr>
                <a:spLocks/>
              </p:cNvSpPr>
              <p:nvPr/>
            </p:nvSpPr>
            <p:spPr bwMode="auto">
              <a:xfrm>
                <a:off x="7043" y="8070"/>
                <a:ext cx="232" cy="238"/>
              </a:xfrm>
              <a:custGeom>
                <a:avLst/>
                <a:gdLst/>
                <a:ahLst/>
                <a:cxnLst>
                  <a:cxn ang="0">
                    <a:pos x="232" y="237"/>
                  </a:cxn>
                  <a:cxn ang="0">
                    <a:pos x="112" y="0"/>
                  </a:cxn>
                  <a:cxn ang="0">
                    <a:pos x="0" y="237"/>
                  </a:cxn>
                  <a:cxn ang="0">
                    <a:pos x="232" y="237"/>
                  </a:cxn>
                </a:cxnLst>
                <a:rect l="0" t="0" r="r" b="b"/>
                <a:pathLst>
                  <a:path w="232" h="238">
                    <a:moveTo>
                      <a:pt x="232" y="237"/>
                    </a:moveTo>
                    <a:lnTo>
                      <a:pt x="112" y="0"/>
                    </a:lnTo>
                    <a:lnTo>
                      <a:pt x="0" y="237"/>
                    </a:lnTo>
                    <a:lnTo>
                      <a:pt x="232" y="23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54" name="Group 218"/>
            <p:cNvGrpSpPr>
              <a:grpSpLocks/>
            </p:cNvGrpSpPr>
            <p:nvPr/>
          </p:nvGrpSpPr>
          <p:grpSpPr bwMode="auto">
            <a:xfrm>
              <a:off x="10392" y="7717"/>
              <a:ext cx="306" cy="373"/>
              <a:chOff x="10392" y="7717"/>
              <a:chExt cx="306" cy="373"/>
            </a:xfrm>
          </p:grpSpPr>
          <p:sp>
            <p:nvSpPr>
              <p:cNvPr id="840923" name="Freeform 219"/>
              <p:cNvSpPr>
                <a:spLocks/>
              </p:cNvSpPr>
              <p:nvPr/>
            </p:nvSpPr>
            <p:spPr bwMode="auto">
              <a:xfrm>
                <a:off x="10392" y="7717"/>
                <a:ext cx="306" cy="373"/>
              </a:xfrm>
              <a:custGeom>
                <a:avLst/>
                <a:gdLst/>
                <a:ahLst/>
                <a:cxnLst>
                  <a:cxn ang="0">
                    <a:pos x="306" y="47"/>
                  </a:cxn>
                  <a:cxn ang="0">
                    <a:pos x="238" y="7"/>
                  </a:cxn>
                  <a:cxn ang="0">
                    <a:pos x="155" y="0"/>
                  </a:cxn>
                  <a:cxn ang="0">
                    <a:pos x="124" y="1"/>
                  </a:cxn>
                  <a:cxn ang="0">
                    <a:pos x="46" y="12"/>
                  </a:cxn>
                  <a:cxn ang="0">
                    <a:pos x="0" y="326"/>
                  </a:cxn>
                  <a:cxn ang="0">
                    <a:pos x="3" y="337"/>
                  </a:cxn>
                  <a:cxn ang="0">
                    <a:pos x="67" y="366"/>
                  </a:cxn>
                  <a:cxn ang="0">
                    <a:pos x="152" y="373"/>
                  </a:cxn>
                  <a:cxn ang="0">
                    <a:pos x="183" y="372"/>
                  </a:cxn>
                  <a:cxn ang="0">
                    <a:pos x="261" y="361"/>
                  </a:cxn>
                  <a:cxn ang="0">
                    <a:pos x="306" y="47"/>
                  </a:cxn>
                </a:cxnLst>
                <a:rect l="0" t="0" r="r" b="b"/>
                <a:pathLst>
                  <a:path w="306" h="373">
                    <a:moveTo>
                      <a:pt x="306" y="47"/>
                    </a:moveTo>
                    <a:lnTo>
                      <a:pt x="238" y="7"/>
                    </a:lnTo>
                    <a:lnTo>
                      <a:pt x="155" y="0"/>
                    </a:lnTo>
                    <a:lnTo>
                      <a:pt x="124" y="1"/>
                    </a:lnTo>
                    <a:lnTo>
                      <a:pt x="46" y="12"/>
                    </a:lnTo>
                    <a:lnTo>
                      <a:pt x="0" y="326"/>
                    </a:lnTo>
                    <a:lnTo>
                      <a:pt x="3" y="337"/>
                    </a:lnTo>
                    <a:lnTo>
                      <a:pt x="67" y="366"/>
                    </a:lnTo>
                    <a:lnTo>
                      <a:pt x="152" y="373"/>
                    </a:lnTo>
                    <a:lnTo>
                      <a:pt x="183" y="372"/>
                    </a:lnTo>
                    <a:lnTo>
                      <a:pt x="261" y="361"/>
                    </a:lnTo>
                    <a:lnTo>
                      <a:pt x="306"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56" name="Group 216"/>
            <p:cNvGrpSpPr>
              <a:grpSpLocks/>
            </p:cNvGrpSpPr>
            <p:nvPr/>
          </p:nvGrpSpPr>
          <p:grpSpPr bwMode="auto">
            <a:xfrm>
              <a:off x="10395" y="7717"/>
              <a:ext cx="302" cy="95"/>
              <a:chOff x="10395" y="7717"/>
              <a:chExt cx="302" cy="95"/>
            </a:xfrm>
          </p:grpSpPr>
          <p:sp>
            <p:nvSpPr>
              <p:cNvPr id="840921" name="Freeform 217"/>
              <p:cNvSpPr>
                <a:spLocks/>
              </p:cNvSpPr>
              <p:nvPr/>
            </p:nvSpPr>
            <p:spPr bwMode="auto">
              <a:xfrm>
                <a:off x="10395" y="7717"/>
                <a:ext cx="302" cy="95"/>
              </a:xfrm>
              <a:custGeom>
                <a:avLst/>
                <a:gdLst/>
                <a:ahLst/>
                <a:cxnLst>
                  <a:cxn ang="0">
                    <a:pos x="303" y="52"/>
                  </a:cxn>
                  <a:cxn ang="0">
                    <a:pos x="238" y="9"/>
                  </a:cxn>
                  <a:cxn ang="0">
                    <a:pos x="154" y="0"/>
                  </a:cxn>
                  <a:cxn ang="0">
                    <a:pos x="150" y="0"/>
                  </a:cxn>
                  <a:cxn ang="0">
                    <a:pos x="119" y="1"/>
                  </a:cxn>
                  <a:cxn ang="0">
                    <a:pos x="42" y="14"/>
                  </a:cxn>
                  <a:cxn ang="0">
                    <a:pos x="0" y="38"/>
                  </a:cxn>
                  <a:cxn ang="0">
                    <a:pos x="2" y="51"/>
                  </a:cxn>
                  <a:cxn ang="0">
                    <a:pos x="61" y="86"/>
                  </a:cxn>
                  <a:cxn ang="0">
                    <a:pos x="142" y="95"/>
                  </a:cxn>
                  <a:cxn ang="0">
                    <a:pos x="174" y="94"/>
                  </a:cxn>
                  <a:cxn ang="0">
                    <a:pos x="253" y="83"/>
                  </a:cxn>
                  <a:cxn ang="0">
                    <a:pos x="303" y="52"/>
                  </a:cxn>
                </a:cxnLst>
                <a:rect l="0" t="0" r="r" b="b"/>
                <a:pathLst>
                  <a:path w="302" h="95">
                    <a:moveTo>
                      <a:pt x="303" y="52"/>
                    </a:moveTo>
                    <a:lnTo>
                      <a:pt x="238" y="9"/>
                    </a:lnTo>
                    <a:lnTo>
                      <a:pt x="154" y="0"/>
                    </a:lnTo>
                    <a:lnTo>
                      <a:pt x="150" y="0"/>
                    </a:lnTo>
                    <a:lnTo>
                      <a:pt x="119" y="1"/>
                    </a:lnTo>
                    <a:lnTo>
                      <a:pt x="42" y="14"/>
                    </a:lnTo>
                    <a:lnTo>
                      <a:pt x="0" y="38"/>
                    </a:lnTo>
                    <a:lnTo>
                      <a:pt x="2" y="51"/>
                    </a:lnTo>
                    <a:lnTo>
                      <a:pt x="61" y="86"/>
                    </a:lnTo>
                    <a:lnTo>
                      <a:pt x="142" y="95"/>
                    </a:lnTo>
                    <a:lnTo>
                      <a:pt x="174" y="94"/>
                    </a:lnTo>
                    <a:lnTo>
                      <a:pt x="253" y="83"/>
                    </a:lnTo>
                    <a:lnTo>
                      <a:pt x="303" y="52"/>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58" name="Group 214"/>
            <p:cNvGrpSpPr>
              <a:grpSpLocks/>
            </p:cNvGrpSpPr>
            <p:nvPr/>
          </p:nvGrpSpPr>
          <p:grpSpPr bwMode="auto">
            <a:xfrm>
              <a:off x="10392" y="7717"/>
              <a:ext cx="306" cy="373"/>
              <a:chOff x="10392" y="7717"/>
              <a:chExt cx="306" cy="373"/>
            </a:xfrm>
          </p:grpSpPr>
          <p:sp>
            <p:nvSpPr>
              <p:cNvPr id="840919" name="Freeform 215"/>
              <p:cNvSpPr>
                <a:spLocks/>
              </p:cNvSpPr>
              <p:nvPr/>
            </p:nvSpPr>
            <p:spPr bwMode="auto">
              <a:xfrm>
                <a:off x="10392" y="7717"/>
                <a:ext cx="306" cy="373"/>
              </a:xfrm>
              <a:custGeom>
                <a:avLst/>
                <a:gdLst/>
                <a:ahLst/>
                <a:cxnLst>
                  <a:cxn ang="0">
                    <a:pos x="155" y="0"/>
                  </a:cxn>
                  <a:cxn ang="0">
                    <a:pos x="95" y="3"/>
                  </a:cxn>
                  <a:cxn ang="0">
                    <a:pos x="27" y="19"/>
                  </a:cxn>
                  <a:cxn ang="0">
                    <a:pos x="0" y="326"/>
                  </a:cxn>
                  <a:cxn ang="0">
                    <a:pos x="3" y="337"/>
                  </a:cxn>
                  <a:cxn ang="0">
                    <a:pos x="67" y="366"/>
                  </a:cxn>
                  <a:cxn ang="0">
                    <a:pos x="152" y="373"/>
                  </a:cxn>
                  <a:cxn ang="0">
                    <a:pos x="183" y="372"/>
                  </a:cxn>
                  <a:cxn ang="0">
                    <a:pos x="261" y="361"/>
                  </a:cxn>
                  <a:cxn ang="0">
                    <a:pos x="306" y="47"/>
                  </a:cxn>
                  <a:cxn ang="0">
                    <a:pos x="303" y="36"/>
                  </a:cxn>
                  <a:cxn ang="0">
                    <a:pos x="238" y="7"/>
                  </a:cxn>
                  <a:cxn ang="0">
                    <a:pos x="155" y="0"/>
                  </a:cxn>
                </a:cxnLst>
                <a:rect l="0" t="0" r="r" b="b"/>
                <a:pathLst>
                  <a:path w="306" h="373">
                    <a:moveTo>
                      <a:pt x="155" y="0"/>
                    </a:moveTo>
                    <a:lnTo>
                      <a:pt x="95" y="3"/>
                    </a:lnTo>
                    <a:lnTo>
                      <a:pt x="27" y="19"/>
                    </a:lnTo>
                    <a:lnTo>
                      <a:pt x="0" y="326"/>
                    </a:lnTo>
                    <a:lnTo>
                      <a:pt x="3" y="337"/>
                    </a:lnTo>
                    <a:lnTo>
                      <a:pt x="67" y="366"/>
                    </a:lnTo>
                    <a:lnTo>
                      <a:pt x="152" y="373"/>
                    </a:lnTo>
                    <a:lnTo>
                      <a:pt x="183" y="372"/>
                    </a:lnTo>
                    <a:lnTo>
                      <a:pt x="261" y="361"/>
                    </a:lnTo>
                    <a:lnTo>
                      <a:pt x="306" y="47"/>
                    </a:lnTo>
                    <a:lnTo>
                      <a:pt x="303" y="36"/>
                    </a:lnTo>
                    <a:lnTo>
                      <a:pt x="238" y="7"/>
                    </a:lnTo>
                    <a:lnTo>
                      <a:pt x="155"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60" name="Group 212"/>
            <p:cNvGrpSpPr>
              <a:grpSpLocks/>
            </p:cNvGrpSpPr>
            <p:nvPr/>
          </p:nvGrpSpPr>
          <p:grpSpPr bwMode="auto">
            <a:xfrm>
              <a:off x="10392" y="7765"/>
              <a:ext cx="306" cy="47"/>
              <a:chOff x="10392" y="7765"/>
              <a:chExt cx="306" cy="47"/>
            </a:xfrm>
          </p:grpSpPr>
          <p:sp>
            <p:nvSpPr>
              <p:cNvPr id="840917" name="Freeform 213"/>
              <p:cNvSpPr>
                <a:spLocks/>
              </p:cNvSpPr>
              <p:nvPr/>
            </p:nvSpPr>
            <p:spPr bwMode="auto">
              <a:xfrm>
                <a:off x="10392" y="7765"/>
                <a:ext cx="306" cy="47"/>
              </a:xfrm>
              <a:custGeom>
                <a:avLst/>
                <a:gdLst/>
                <a:ahLst/>
                <a:cxnLst>
                  <a:cxn ang="0">
                    <a:pos x="0" y="0"/>
                  </a:cxn>
                  <a:cxn ang="0">
                    <a:pos x="67" y="38"/>
                  </a:cxn>
                  <a:cxn ang="0">
                    <a:pos x="152" y="47"/>
                  </a:cxn>
                  <a:cxn ang="0">
                    <a:pos x="183" y="46"/>
                  </a:cxn>
                  <a:cxn ang="0">
                    <a:pos x="261" y="33"/>
                  </a:cxn>
                  <a:cxn ang="0">
                    <a:pos x="303" y="10"/>
                  </a:cxn>
                  <a:cxn ang="0">
                    <a:pos x="306" y="0"/>
                  </a:cxn>
                </a:cxnLst>
                <a:rect l="0" t="0" r="r" b="b"/>
                <a:pathLst>
                  <a:path w="306" h="47">
                    <a:moveTo>
                      <a:pt x="0" y="0"/>
                    </a:moveTo>
                    <a:lnTo>
                      <a:pt x="67" y="38"/>
                    </a:lnTo>
                    <a:lnTo>
                      <a:pt x="152" y="47"/>
                    </a:lnTo>
                    <a:lnTo>
                      <a:pt x="183" y="46"/>
                    </a:lnTo>
                    <a:lnTo>
                      <a:pt x="261" y="33"/>
                    </a:lnTo>
                    <a:lnTo>
                      <a:pt x="303" y="10"/>
                    </a:lnTo>
                    <a:lnTo>
                      <a:pt x="306" y="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62" name="Group 210"/>
            <p:cNvGrpSpPr>
              <a:grpSpLocks/>
            </p:cNvGrpSpPr>
            <p:nvPr/>
          </p:nvGrpSpPr>
          <p:grpSpPr bwMode="auto">
            <a:xfrm>
              <a:off x="10500" y="7650"/>
              <a:ext cx="310" cy="376"/>
              <a:chOff x="10500" y="7650"/>
              <a:chExt cx="310" cy="376"/>
            </a:xfrm>
          </p:grpSpPr>
          <p:sp>
            <p:nvSpPr>
              <p:cNvPr id="840915" name="Freeform 211"/>
              <p:cNvSpPr>
                <a:spLocks/>
              </p:cNvSpPr>
              <p:nvPr/>
            </p:nvSpPr>
            <p:spPr bwMode="auto">
              <a:xfrm>
                <a:off x="10500" y="7650"/>
                <a:ext cx="310" cy="376"/>
              </a:xfrm>
              <a:custGeom>
                <a:avLst/>
                <a:gdLst/>
                <a:ahLst/>
                <a:cxnLst>
                  <a:cxn ang="0">
                    <a:pos x="310" y="47"/>
                  </a:cxn>
                  <a:cxn ang="0">
                    <a:pos x="243" y="8"/>
                  </a:cxn>
                  <a:cxn ang="0">
                    <a:pos x="158" y="0"/>
                  </a:cxn>
                  <a:cxn ang="0">
                    <a:pos x="152" y="0"/>
                  </a:cxn>
                  <a:cxn ang="0">
                    <a:pos x="70" y="8"/>
                  </a:cxn>
                  <a:cxn ang="0">
                    <a:pos x="14" y="28"/>
                  </a:cxn>
                  <a:cxn ang="0">
                    <a:pos x="0" y="327"/>
                  </a:cxn>
                  <a:cxn ang="0">
                    <a:pos x="3" y="337"/>
                  </a:cxn>
                  <a:cxn ang="0">
                    <a:pos x="68" y="367"/>
                  </a:cxn>
                  <a:cxn ang="0">
                    <a:pos x="152" y="375"/>
                  </a:cxn>
                  <a:cxn ang="0">
                    <a:pos x="183" y="374"/>
                  </a:cxn>
                  <a:cxn ang="0">
                    <a:pos x="262" y="362"/>
                  </a:cxn>
                  <a:cxn ang="0">
                    <a:pos x="310" y="47"/>
                  </a:cxn>
                </a:cxnLst>
                <a:rect l="0" t="0" r="r" b="b"/>
                <a:pathLst>
                  <a:path w="310" h="376">
                    <a:moveTo>
                      <a:pt x="310" y="47"/>
                    </a:moveTo>
                    <a:lnTo>
                      <a:pt x="243" y="8"/>
                    </a:lnTo>
                    <a:lnTo>
                      <a:pt x="158" y="0"/>
                    </a:lnTo>
                    <a:lnTo>
                      <a:pt x="152" y="0"/>
                    </a:lnTo>
                    <a:lnTo>
                      <a:pt x="70" y="8"/>
                    </a:lnTo>
                    <a:lnTo>
                      <a:pt x="14" y="28"/>
                    </a:lnTo>
                    <a:lnTo>
                      <a:pt x="0" y="327"/>
                    </a:lnTo>
                    <a:lnTo>
                      <a:pt x="3" y="337"/>
                    </a:lnTo>
                    <a:lnTo>
                      <a:pt x="68" y="367"/>
                    </a:lnTo>
                    <a:lnTo>
                      <a:pt x="152" y="375"/>
                    </a:lnTo>
                    <a:lnTo>
                      <a:pt x="183" y="374"/>
                    </a:lnTo>
                    <a:lnTo>
                      <a:pt x="262" y="362"/>
                    </a:lnTo>
                    <a:lnTo>
                      <a:pt x="310"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64" name="Group 208"/>
            <p:cNvGrpSpPr>
              <a:grpSpLocks/>
            </p:cNvGrpSpPr>
            <p:nvPr/>
          </p:nvGrpSpPr>
          <p:grpSpPr bwMode="auto">
            <a:xfrm>
              <a:off x="10500" y="7650"/>
              <a:ext cx="309" cy="95"/>
              <a:chOff x="10500" y="7650"/>
              <a:chExt cx="309" cy="95"/>
            </a:xfrm>
          </p:grpSpPr>
          <p:sp>
            <p:nvSpPr>
              <p:cNvPr id="840913" name="Freeform 209"/>
              <p:cNvSpPr>
                <a:spLocks/>
              </p:cNvSpPr>
              <p:nvPr/>
            </p:nvSpPr>
            <p:spPr bwMode="auto">
              <a:xfrm>
                <a:off x="10500" y="7650"/>
                <a:ext cx="309" cy="95"/>
              </a:xfrm>
              <a:custGeom>
                <a:avLst/>
                <a:gdLst/>
                <a:ahLst/>
                <a:cxnLst>
                  <a:cxn ang="0">
                    <a:pos x="310" y="50"/>
                  </a:cxn>
                  <a:cxn ang="0">
                    <a:pos x="244" y="9"/>
                  </a:cxn>
                  <a:cxn ang="0">
                    <a:pos x="160" y="0"/>
                  </a:cxn>
                  <a:cxn ang="0">
                    <a:pos x="152" y="0"/>
                  </a:cxn>
                  <a:cxn ang="0">
                    <a:pos x="70" y="8"/>
                  </a:cxn>
                  <a:cxn ang="0">
                    <a:pos x="4" y="37"/>
                  </a:cxn>
                  <a:cxn ang="0">
                    <a:pos x="0" y="47"/>
                  </a:cxn>
                  <a:cxn ang="0">
                    <a:pos x="3" y="56"/>
                  </a:cxn>
                  <a:cxn ang="0">
                    <a:pos x="67" y="86"/>
                  </a:cxn>
                  <a:cxn ang="0">
                    <a:pos x="152" y="95"/>
                  </a:cxn>
                  <a:cxn ang="0">
                    <a:pos x="183" y="94"/>
                  </a:cxn>
                  <a:cxn ang="0">
                    <a:pos x="261" y="81"/>
                  </a:cxn>
                  <a:cxn ang="0">
                    <a:pos x="310" y="50"/>
                  </a:cxn>
                </a:cxnLst>
                <a:rect l="0" t="0" r="r" b="b"/>
                <a:pathLst>
                  <a:path w="309" h="95">
                    <a:moveTo>
                      <a:pt x="310" y="50"/>
                    </a:moveTo>
                    <a:lnTo>
                      <a:pt x="244" y="9"/>
                    </a:lnTo>
                    <a:lnTo>
                      <a:pt x="160" y="0"/>
                    </a:lnTo>
                    <a:lnTo>
                      <a:pt x="152" y="0"/>
                    </a:lnTo>
                    <a:lnTo>
                      <a:pt x="70" y="8"/>
                    </a:lnTo>
                    <a:lnTo>
                      <a:pt x="4" y="37"/>
                    </a:lnTo>
                    <a:lnTo>
                      <a:pt x="0" y="47"/>
                    </a:lnTo>
                    <a:lnTo>
                      <a:pt x="3" y="56"/>
                    </a:lnTo>
                    <a:lnTo>
                      <a:pt x="67" y="86"/>
                    </a:lnTo>
                    <a:lnTo>
                      <a:pt x="152" y="95"/>
                    </a:lnTo>
                    <a:lnTo>
                      <a:pt x="183" y="94"/>
                    </a:lnTo>
                    <a:lnTo>
                      <a:pt x="261" y="81"/>
                    </a:lnTo>
                    <a:lnTo>
                      <a:pt x="310" y="5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66" name="Group 206"/>
            <p:cNvGrpSpPr>
              <a:grpSpLocks/>
            </p:cNvGrpSpPr>
            <p:nvPr/>
          </p:nvGrpSpPr>
          <p:grpSpPr bwMode="auto">
            <a:xfrm>
              <a:off x="10500" y="7650"/>
              <a:ext cx="310" cy="376"/>
              <a:chOff x="10500" y="7650"/>
              <a:chExt cx="310" cy="376"/>
            </a:xfrm>
          </p:grpSpPr>
          <p:sp>
            <p:nvSpPr>
              <p:cNvPr id="840911" name="Freeform 207"/>
              <p:cNvSpPr>
                <a:spLocks/>
              </p:cNvSpPr>
              <p:nvPr/>
            </p:nvSpPr>
            <p:spPr bwMode="auto">
              <a:xfrm>
                <a:off x="10500" y="7650"/>
                <a:ext cx="310" cy="376"/>
              </a:xfrm>
              <a:custGeom>
                <a:avLst/>
                <a:gdLst/>
                <a:ahLst/>
                <a:cxnLst>
                  <a:cxn ang="0">
                    <a:pos x="155" y="0"/>
                  </a:cxn>
                  <a:cxn ang="0">
                    <a:pos x="70" y="8"/>
                  </a:cxn>
                  <a:cxn ang="0">
                    <a:pos x="14" y="28"/>
                  </a:cxn>
                  <a:cxn ang="0">
                    <a:pos x="0" y="327"/>
                  </a:cxn>
                  <a:cxn ang="0">
                    <a:pos x="3" y="337"/>
                  </a:cxn>
                  <a:cxn ang="0">
                    <a:pos x="68" y="367"/>
                  </a:cxn>
                  <a:cxn ang="0">
                    <a:pos x="152" y="375"/>
                  </a:cxn>
                  <a:cxn ang="0">
                    <a:pos x="183" y="374"/>
                  </a:cxn>
                  <a:cxn ang="0">
                    <a:pos x="262" y="362"/>
                  </a:cxn>
                  <a:cxn ang="0">
                    <a:pos x="310" y="47"/>
                  </a:cxn>
                  <a:cxn ang="0">
                    <a:pos x="307" y="37"/>
                  </a:cxn>
                  <a:cxn ang="0">
                    <a:pos x="243" y="8"/>
                  </a:cxn>
                  <a:cxn ang="0">
                    <a:pos x="158" y="0"/>
                  </a:cxn>
                  <a:cxn ang="0">
                    <a:pos x="155" y="0"/>
                  </a:cxn>
                </a:cxnLst>
                <a:rect l="0" t="0" r="r" b="b"/>
                <a:pathLst>
                  <a:path w="310" h="376">
                    <a:moveTo>
                      <a:pt x="155" y="0"/>
                    </a:moveTo>
                    <a:lnTo>
                      <a:pt x="70" y="8"/>
                    </a:lnTo>
                    <a:lnTo>
                      <a:pt x="14" y="28"/>
                    </a:lnTo>
                    <a:lnTo>
                      <a:pt x="0" y="327"/>
                    </a:lnTo>
                    <a:lnTo>
                      <a:pt x="3" y="337"/>
                    </a:lnTo>
                    <a:lnTo>
                      <a:pt x="68" y="367"/>
                    </a:lnTo>
                    <a:lnTo>
                      <a:pt x="152" y="375"/>
                    </a:lnTo>
                    <a:lnTo>
                      <a:pt x="183" y="374"/>
                    </a:lnTo>
                    <a:lnTo>
                      <a:pt x="262" y="362"/>
                    </a:lnTo>
                    <a:lnTo>
                      <a:pt x="310" y="47"/>
                    </a:lnTo>
                    <a:lnTo>
                      <a:pt x="307" y="37"/>
                    </a:lnTo>
                    <a:lnTo>
                      <a:pt x="243" y="8"/>
                    </a:lnTo>
                    <a:lnTo>
                      <a:pt x="158" y="0"/>
                    </a:lnTo>
                    <a:lnTo>
                      <a:pt x="155"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68" name="Group 204"/>
            <p:cNvGrpSpPr>
              <a:grpSpLocks/>
            </p:cNvGrpSpPr>
            <p:nvPr/>
          </p:nvGrpSpPr>
          <p:grpSpPr bwMode="auto">
            <a:xfrm>
              <a:off x="10500" y="7698"/>
              <a:ext cx="309" cy="47"/>
              <a:chOff x="10500" y="7698"/>
              <a:chExt cx="309" cy="47"/>
            </a:xfrm>
          </p:grpSpPr>
          <p:sp>
            <p:nvSpPr>
              <p:cNvPr id="840909" name="Freeform 205"/>
              <p:cNvSpPr>
                <a:spLocks/>
              </p:cNvSpPr>
              <p:nvPr/>
            </p:nvSpPr>
            <p:spPr bwMode="auto">
              <a:xfrm>
                <a:off x="10500" y="7698"/>
                <a:ext cx="309" cy="47"/>
              </a:xfrm>
              <a:custGeom>
                <a:avLst/>
                <a:gdLst/>
                <a:ahLst/>
                <a:cxnLst>
                  <a:cxn ang="0">
                    <a:pos x="0" y="0"/>
                  </a:cxn>
                  <a:cxn ang="0">
                    <a:pos x="68" y="38"/>
                  </a:cxn>
                  <a:cxn ang="0">
                    <a:pos x="152" y="47"/>
                  </a:cxn>
                  <a:cxn ang="0">
                    <a:pos x="184" y="46"/>
                  </a:cxn>
                  <a:cxn ang="0">
                    <a:pos x="262" y="33"/>
                  </a:cxn>
                  <a:cxn ang="0">
                    <a:pos x="305" y="11"/>
                  </a:cxn>
                  <a:cxn ang="0">
                    <a:pos x="310" y="2"/>
                  </a:cxn>
                </a:cxnLst>
                <a:rect l="0" t="0" r="r" b="b"/>
                <a:pathLst>
                  <a:path w="309" h="47">
                    <a:moveTo>
                      <a:pt x="0" y="0"/>
                    </a:moveTo>
                    <a:lnTo>
                      <a:pt x="68" y="38"/>
                    </a:lnTo>
                    <a:lnTo>
                      <a:pt x="152" y="47"/>
                    </a:lnTo>
                    <a:lnTo>
                      <a:pt x="184" y="46"/>
                    </a:lnTo>
                    <a:lnTo>
                      <a:pt x="262" y="33"/>
                    </a:lnTo>
                    <a:lnTo>
                      <a:pt x="305" y="11"/>
                    </a:lnTo>
                    <a:lnTo>
                      <a:pt x="310"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70" name="Group 202"/>
            <p:cNvGrpSpPr>
              <a:grpSpLocks/>
            </p:cNvGrpSpPr>
            <p:nvPr/>
          </p:nvGrpSpPr>
          <p:grpSpPr bwMode="auto">
            <a:xfrm>
              <a:off x="10653" y="7585"/>
              <a:ext cx="307" cy="374"/>
              <a:chOff x="10653" y="7585"/>
              <a:chExt cx="307" cy="374"/>
            </a:xfrm>
          </p:grpSpPr>
          <p:sp>
            <p:nvSpPr>
              <p:cNvPr id="840907" name="Freeform 203"/>
              <p:cNvSpPr>
                <a:spLocks/>
              </p:cNvSpPr>
              <p:nvPr/>
            </p:nvSpPr>
            <p:spPr bwMode="auto">
              <a:xfrm>
                <a:off x="10653" y="7585"/>
                <a:ext cx="307" cy="374"/>
              </a:xfrm>
              <a:custGeom>
                <a:avLst/>
                <a:gdLst/>
                <a:ahLst/>
                <a:cxnLst>
                  <a:cxn ang="0">
                    <a:pos x="307" y="47"/>
                  </a:cxn>
                  <a:cxn ang="0">
                    <a:pos x="239" y="8"/>
                  </a:cxn>
                  <a:cxn ang="0">
                    <a:pos x="154" y="0"/>
                  </a:cxn>
                  <a:cxn ang="0">
                    <a:pos x="152" y="0"/>
                  </a:cxn>
                  <a:cxn ang="0">
                    <a:pos x="67" y="8"/>
                  </a:cxn>
                  <a:cxn ang="0">
                    <a:pos x="3" y="37"/>
                  </a:cxn>
                  <a:cxn ang="0">
                    <a:pos x="0" y="47"/>
                  </a:cxn>
                  <a:cxn ang="0">
                    <a:pos x="0" y="328"/>
                  </a:cxn>
                  <a:cxn ang="0">
                    <a:pos x="67" y="366"/>
                  </a:cxn>
                  <a:cxn ang="0">
                    <a:pos x="152" y="374"/>
                  </a:cxn>
                  <a:cxn ang="0">
                    <a:pos x="183" y="373"/>
                  </a:cxn>
                  <a:cxn ang="0">
                    <a:pos x="260" y="361"/>
                  </a:cxn>
                  <a:cxn ang="0">
                    <a:pos x="307" y="47"/>
                  </a:cxn>
                </a:cxnLst>
                <a:rect l="0" t="0" r="r" b="b"/>
                <a:pathLst>
                  <a:path w="307" h="374">
                    <a:moveTo>
                      <a:pt x="307" y="47"/>
                    </a:moveTo>
                    <a:lnTo>
                      <a:pt x="239" y="8"/>
                    </a:lnTo>
                    <a:lnTo>
                      <a:pt x="154" y="0"/>
                    </a:lnTo>
                    <a:lnTo>
                      <a:pt x="152" y="0"/>
                    </a:lnTo>
                    <a:lnTo>
                      <a:pt x="67" y="8"/>
                    </a:lnTo>
                    <a:lnTo>
                      <a:pt x="3" y="37"/>
                    </a:lnTo>
                    <a:lnTo>
                      <a:pt x="0" y="47"/>
                    </a:lnTo>
                    <a:lnTo>
                      <a:pt x="0" y="328"/>
                    </a:lnTo>
                    <a:lnTo>
                      <a:pt x="67" y="366"/>
                    </a:lnTo>
                    <a:lnTo>
                      <a:pt x="152" y="374"/>
                    </a:lnTo>
                    <a:lnTo>
                      <a:pt x="183" y="373"/>
                    </a:lnTo>
                    <a:lnTo>
                      <a:pt x="260" y="361"/>
                    </a:lnTo>
                    <a:lnTo>
                      <a:pt x="307"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72" name="Group 200"/>
            <p:cNvGrpSpPr>
              <a:grpSpLocks/>
            </p:cNvGrpSpPr>
            <p:nvPr/>
          </p:nvGrpSpPr>
          <p:grpSpPr bwMode="auto">
            <a:xfrm>
              <a:off x="10653" y="7585"/>
              <a:ext cx="307" cy="95"/>
              <a:chOff x="10653" y="7585"/>
              <a:chExt cx="307" cy="95"/>
            </a:xfrm>
          </p:grpSpPr>
          <p:sp>
            <p:nvSpPr>
              <p:cNvPr id="840905" name="Freeform 201"/>
              <p:cNvSpPr>
                <a:spLocks/>
              </p:cNvSpPr>
              <p:nvPr/>
            </p:nvSpPr>
            <p:spPr bwMode="auto">
              <a:xfrm>
                <a:off x="10653" y="7585"/>
                <a:ext cx="307" cy="95"/>
              </a:xfrm>
              <a:custGeom>
                <a:avLst/>
                <a:gdLst/>
                <a:ahLst/>
                <a:cxnLst>
                  <a:cxn ang="0">
                    <a:pos x="307" y="48"/>
                  </a:cxn>
                  <a:cxn ang="0">
                    <a:pos x="240" y="8"/>
                  </a:cxn>
                  <a:cxn ang="0">
                    <a:pos x="155" y="0"/>
                  </a:cxn>
                  <a:cxn ang="0">
                    <a:pos x="152" y="0"/>
                  </a:cxn>
                  <a:cxn ang="0">
                    <a:pos x="67" y="8"/>
                  </a:cxn>
                  <a:cxn ang="0">
                    <a:pos x="3" y="37"/>
                  </a:cxn>
                  <a:cxn ang="0">
                    <a:pos x="0" y="47"/>
                  </a:cxn>
                  <a:cxn ang="0">
                    <a:pos x="3" y="56"/>
                  </a:cxn>
                  <a:cxn ang="0">
                    <a:pos x="66" y="86"/>
                  </a:cxn>
                  <a:cxn ang="0">
                    <a:pos x="152" y="95"/>
                  </a:cxn>
                  <a:cxn ang="0">
                    <a:pos x="183" y="94"/>
                  </a:cxn>
                  <a:cxn ang="0">
                    <a:pos x="260" y="81"/>
                  </a:cxn>
                  <a:cxn ang="0">
                    <a:pos x="307" y="48"/>
                  </a:cxn>
                </a:cxnLst>
                <a:rect l="0" t="0" r="r" b="b"/>
                <a:pathLst>
                  <a:path w="307" h="95">
                    <a:moveTo>
                      <a:pt x="307" y="48"/>
                    </a:moveTo>
                    <a:lnTo>
                      <a:pt x="240" y="8"/>
                    </a:lnTo>
                    <a:lnTo>
                      <a:pt x="155" y="0"/>
                    </a:lnTo>
                    <a:lnTo>
                      <a:pt x="152" y="0"/>
                    </a:lnTo>
                    <a:lnTo>
                      <a:pt x="67" y="8"/>
                    </a:lnTo>
                    <a:lnTo>
                      <a:pt x="3" y="37"/>
                    </a:lnTo>
                    <a:lnTo>
                      <a:pt x="0" y="47"/>
                    </a:lnTo>
                    <a:lnTo>
                      <a:pt x="3" y="56"/>
                    </a:lnTo>
                    <a:lnTo>
                      <a:pt x="66" y="86"/>
                    </a:lnTo>
                    <a:lnTo>
                      <a:pt x="152" y="95"/>
                    </a:lnTo>
                    <a:lnTo>
                      <a:pt x="183" y="94"/>
                    </a:lnTo>
                    <a:lnTo>
                      <a:pt x="260" y="81"/>
                    </a:lnTo>
                    <a:lnTo>
                      <a:pt x="307"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74" name="Group 198"/>
            <p:cNvGrpSpPr>
              <a:grpSpLocks/>
            </p:cNvGrpSpPr>
            <p:nvPr/>
          </p:nvGrpSpPr>
          <p:grpSpPr bwMode="auto">
            <a:xfrm>
              <a:off x="10653" y="7585"/>
              <a:ext cx="307" cy="374"/>
              <a:chOff x="10653" y="7585"/>
              <a:chExt cx="307" cy="374"/>
            </a:xfrm>
          </p:grpSpPr>
          <p:sp>
            <p:nvSpPr>
              <p:cNvPr id="840903" name="Freeform 199"/>
              <p:cNvSpPr>
                <a:spLocks/>
              </p:cNvSpPr>
              <p:nvPr/>
            </p:nvSpPr>
            <p:spPr bwMode="auto">
              <a:xfrm>
                <a:off x="10653" y="7585"/>
                <a:ext cx="307" cy="374"/>
              </a:xfrm>
              <a:custGeom>
                <a:avLst/>
                <a:gdLst/>
                <a:ahLst/>
                <a:cxnLst>
                  <a:cxn ang="0">
                    <a:pos x="153" y="0"/>
                  </a:cxn>
                  <a:cxn ang="0">
                    <a:pos x="67" y="8"/>
                  </a:cxn>
                  <a:cxn ang="0">
                    <a:pos x="3" y="37"/>
                  </a:cxn>
                  <a:cxn ang="0">
                    <a:pos x="0" y="328"/>
                  </a:cxn>
                  <a:cxn ang="0">
                    <a:pos x="3" y="337"/>
                  </a:cxn>
                  <a:cxn ang="0">
                    <a:pos x="67" y="366"/>
                  </a:cxn>
                  <a:cxn ang="0">
                    <a:pos x="152" y="374"/>
                  </a:cxn>
                  <a:cxn ang="0">
                    <a:pos x="183" y="373"/>
                  </a:cxn>
                  <a:cxn ang="0">
                    <a:pos x="260" y="361"/>
                  </a:cxn>
                  <a:cxn ang="0">
                    <a:pos x="307" y="47"/>
                  </a:cxn>
                  <a:cxn ang="0">
                    <a:pos x="304" y="38"/>
                  </a:cxn>
                  <a:cxn ang="0">
                    <a:pos x="239" y="8"/>
                  </a:cxn>
                  <a:cxn ang="0">
                    <a:pos x="154" y="0"/>
                  </a:cxn>
                  <a:cxn ang="0">
                    <a:pos x="153" y="0"/>
                  </a:cxn>
                </a:cxnLst>
                <a:rect l="0" t="0" r="r" b="b"/>
                <a:pathLst>
                  <a:path w="307" h="374">
                    <a:moveTo>
                      <a:pt x="153" y="0"/>
                    </a:moveTo>
                    <a:lnTo>
                      <a:pt x="67" y="8"/>
                    </a:lnTo>
                    <a:lnTo>
                      <a:pt x="3" y="37"/>
                    </a:lnTo>
                    <a:lnTo>
                      <a:pt x="0" y="328"/>
                    </a:lnTo>
                    <a:lnTo>
                      <a:pt x="3" y="337"/>
                    </a:lnTo>
                    <a:lnTo>
                      <a:pt x="67" y="366"/>
                    </a:lnTo>
                    <a:lnTo>
                      <a:pt x="152" y="374"/>
                    </a:lnTo>
                    <a:lnTo>
                      <a:pt x="183" y="373"/>
                    </a:lnTo>
                    <a:lnTo>
                      <a:pt x="260" y="361"/>
                    </a:lnTo>
                    <a:lnTo>
                      <a:pt x="307" y="47"/>
                    </a:lnTo>
                    <a:lnTo>
                      <a:pt x="304" y="38"/>
                    </a:lnTo>
                    <a:lnTo>
                      <a:pt x="239" y="8"/>
                    </a:lnTo>
                    <a:lnTo>
                      <a:pt x="154" y="0"/>
                    </a:lnTo>
                    <a:lnTo>
                      <a:pt x="153"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76" name="Group 196"/>
            <p:cNvGrpSpPr>
              <a:grpSpLocks/>
            </p:cNvGrpSpPr>
            <p:nvPr/>
          </p:nvGrpSpPr>
          <p:grpSpPr bwMode="auto">
            <a:xfrm>
              <a:off x="10653" y="7632"/>
              <a:ext cx="307" cy="48"/>
              <a:chOff x="10653" y="7632"/>
              <a:chExt cx="307" cy="48"/>
            </a:xfrm>
          </p:grpSpPr>
          <p:sp>
            <p:nvSpPr>
              <p:cNvPr id="840901" name="Freeform 197"/>
              <p:cNvSpPr>
                <a:spLocks/>
              </p:cNvSpPr>
              <p:nvPr/>
            </p:nvSpPr>
            <p:spPr bwMode="auto">
              <a:xfrm>
                <a:off x="10653" y="7632"/>
                <a:ext cx="307" cy="48"/>
              </a:xfrm>
              <a:custGeom>
                <a:avLst/>
                <a:gdLst/>
                <a:ahLst/>
                <a:cxnLst>
                  <a:cxn ang="0">
                    <a:pos x="0" y="0"/>
                  </a:cxn>
                  <a:cxn ang="0">
                    <a:pos x="66" y="40"/>
                  </a:cxn>
                  <a:cxn ang="0">
                    <a:pos x="152" y="48"/>
                  </a:cxn>
                  <a:cxn ang="0">
                    <a:pos x="182" y="47"/>
                  </a:cxn>
                  <a:cxn ang="0">
                    <a:pos x="260" y="35"/>
                  </a:cxn>
                  <a:cxn ang="0">
                    <a:pos x="303" y="11"/>
                  </a:cxn>
                  <a:cxn ang="0">
                    <a:pos x="307" y="1"/>
                  </a:cxn>
                </a:cxnLst>
                <a:rect l="0" t="0" r="r" b="b"/>
                <a:pathLst>
                  <a:path w="307" h="48">
                    <a:moveTo>
                      <a:pt x="0" y="0"/>
                    </a:moveTo>
                    <a:lnTo>
                      <a:pt x="66" y="40"/>
                    </a:lnTo>
                    <a:lnTo>
                      <a:pt x="152" y="48"/>
                    </a:lnTo>
                    <a:lnTo>
                      <a:pt x="182" y="47"/>
                    </a:lnTo>
                    <a:lnTo>
                      <a:pt x="260" y="35"/>
                    </a:lnTo>
                    <a:lnTo>
                      <a:pt x="303" y="11"/>
                    </a:lnTo>
                    <a:lnTo>
                      <a:pt x="307" y="1"/>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78" name="Group 194"/>
            <p:cNvGrpSpPr>
              <a:grpSpLocks/>
            </p:cNvGrpSpPr>
            <p:nvPr/>
          </p:nvGrpSpPr>
          <p:grpSpPr bwMode="auto">
            <a:xfrm>
              <a:off x="10728" y="8070"/>
              <a:ext cx="2" cy="2"/>
              <a:chOff x="10728" y="8070"/>
              <a:chExt cx="2" cy="2"/>
            </a:xfrm>
          </p:grpSpPr>
          <p:sp>
            <p:nvSpPr>
              <p:cNvPr id="840899" name="Freeform 195"/>
              <p:cNvSpPr>
                <a:spLocks/>
              </p:cNvSpPr>
              <p:nvPr/>
            </p:nvSpPr>
            <p:spPr bwMode="auto">
              <a:xfrm>
                <a:off x="10728" y="8070"/>
                <a:ext cx="2" cy="2"/>
              </a:xfrm>
              <a:custGeom>
                <a:avLst/>
                <a:gdLst/>
                <a:ahLst/>
                <a:cxnLst>
                  <a:cxn ang="0">
                    <a:pos x="0" y="0"/>
                  </a:cxn>
                  <a:cxn ang="0">
                    <a:pos x="3" y="2"/>
                  </a:cxn>
                </a:cxnLst>
                <a:rect l="0" t="0" r="r" b="b"/>
                <a:pathLst>
                  <a:path w="2" h="2">
                    <a:moveTo>
                      <a:pt x="0" y="0"/>
                    </a:moveTo>
                    <a:lnTo>
                      <a:pt x="3"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80" name="Group 192"/>
            <p:cNvGrpSpPr>
              <a:grpSpLocks/>
            </p:cNvGrpSpPr>
            <p:nvPr/>
          </p:nvGrpSpPr>
          <p:grpSpPr bwMode="auto">
            <a:xfrm>
              <a:off x="10613" y="8070"/>
              <a:ext cx="232" cy="238"/>
              <a:chOff x="10613" y="8070"/>
              <a:chExt cx="232" cy="238"/>
            </a:xfrm>
          </p:grpSpPr>
          <p:sp>
            <p:nvSpPr>
              <p:cNvPr id="840897" name="Freeform 193"/>
              <p:cNvSpPr>
                <a:spLocks/>
              </p:cNvSpPr>
              <p:nvPr/>
            </p:nvSpPr>
            <p:spPr bwMode="auto">
              <a:xfrm>
                <a:off x="10613" y="8070"/>
                <a:ext cx="232" cy="238"/>
              </a:xfrm>
              <a:custGeom>
                <a:avLst/>
                <a:gdLst/>
                <a:ahLst/>
                <a:cxnLst>
                  <a:cxn ang="0">
                    <a:pos x="232" y="237"/>
                  </a:cxn>
                  <a:cxn ang="0">
                    <a:pos x="118" y="0"/>
                  </a:cxn>
                  <a:cxn ang="0">
                    <a:pos x="0" y="237"/>
                  </a:cxn>
                  <a:cxn ang="0">
                    <a:pos x="232" y="237"/>
                  </a:cxn>
                </a:cxnLst>
                <a:rect l="0" t="0" r="r" b="b"/>
                <a:pathLst>
                  <a:path w="232" h="238">
                    <a:moveTo>
                      <a:pt x="232" y="237"/>
                    </a:moveTo>
                    <a:lnTo>
                      <a:pt x="118" y="0"/>
                    </a:lnTo>
                    <a:lnTo>
                      <a:pt x="0" y="237"/>
                    </a:lnTo>
                    <a:lnTo>
                      <a:pt x="232" y="23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82" name="Group 190"/>
            <p:cNvGrpSpPr>
              <a:grpSpLocks/>
            </p:cNvGrpSpPr>
            <p:nvPr/>
          </p:nvGrpSpPr>
          <p:grpSpPr bwMode="auto">
            <a:xfrm>
              <a:off x="8617" y="7700"/>
              <a:ext cx="305" cy="374"/>
              <a:chOff x="8617" y="7700"/>
              <a:chExt cx="305" cy="374"/>
            </a:xfrm>
          </p:grpSpPr>
          <p:sp>
            <p:nvSpPr>
              <p:cNvPr id="840895" name="Freeform 191"/>
              <p:cNvSpPr>
                <a:spLocks/>
              </p:cNvSpPr>
              <p:nvPr/>
            </p:nvSpPr>
            <p:spPr bwMode="auto">
              <a:xfrm>
                <a:off x="8617" y="7700"/>
                <a:ext cx="305" cy="374"/>
              </a:xfrm>
              <a:custGeom>
                <a:avLst/>
                <a:gdLst/>
                <a:ahLst/>
                <a:cxnLst>
                  <a:cxn ang="0">
                    <a:pos x="305" y="47"/>
                  </a:cxn>
                  <a:cxn ang="0">
                    <a:pos x="239" y="8"/>
                  </a:cxn>
                  <a:cxn ang="0">
                    <a:pos x="159" y="0"/>
                  </a:cxn>
                  <a:cxn ang="0">
                    <a:pos x="152" y="0"/>
                  </a:cxn>
                  <a:cxn ang="0">
                    <a:pos x="121" y="1"/>
                  </a:cxn>
                  <a:cxn ang="0">
                    <a:pos x="44" y="14"/>
                  </a:cxn>
                  <a:cxn ang="0">
                    <a:pos x="0" y="328"/>
                  </a:cxn>
                  <a:cxn ang="0">
                    <a:pos x="4" y="337"/>
                  </a:cxn>
                  <a:cxn ang="0">
                    <a:pos x="69" y="367"/>
                  </a:cxn>
                  <a:cxn ang="0">
                    <a:pos x="124" y="374"/>
                  </a:cxn>
                  <a:cxn ang="0">
                    <a:pos x="159" y="373"/>
                  </a:cxn>
                  <a:cxn ang="0">
                    <a:pos x="243" y="364"/>
                  </a:cxn>
                  <a:cxn ang="0">
                    <a:pos x="301" y="339"/>
                  </a:cxn>
                  <a:cxn ang="0">
                    <a:pos x="305" y="47"/>
                  </a:cxn>
                </a:cxnLst>
                <a:rect l="0" t="0" r="r" b="b"/>
                <a:pathLst>
                  <a:path w="305" h="374">
                    <a:moveTo>
                      <a:pt x="305" y="47"/>
                    </a:moveTo>
                    <a:lnTo>
                      <a:pt x="239" y="8"/>
                    </a:lnTo>
                    <a:lnTo>
                      <a:pt x="159" y="0"/>
                    </a:lnTo>
                    <a:lnTo>
                      <a:pt x="152" y="0"/>
                    </a:lnTo>
                    <a:lnTo>
                      <a:pt x="121" y="1"/>
                    </a:lnTo>
                    <a:lnTo>
                      <a:pt x="44" y="14"/>
                    </a:lnTo>
                    <a:lnTo>
                      <a:pt x="0" y="328"/>
                    </a:lnTo>
                    <a:lnTo>
                      <a:pt x="4" y="337"/>
                    </a:lnTo>
                    <a:lnTo>
                      <a:pt x="69" y="367"/>
                    </a:lnTo>
                    <a:lnTo>
                      <a:pt x="124" y="374"/>
                    </a:lnTo>
                    <a:lnTo>
                      <a:pt x="159" y="373"/>
                    </a:lnTo>
                    <a:lnTo>
                      <a:pt x="243" y="364"/>
                    </a:lnTo>
                    <a:lnTo>
                      <a:pt x="301" y="339"/>
                    </a:lnTo>
                    <a:lnTo>
                      <a:pt x="305"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84" name="Group 188"/>
            <p:cNvGrpSpPr>
              <a:grpSpLocks/>
            </p:cNvGrpSpPr>
            <p:nvPr/>
          </p:nvGrpSpPr>
          <p:grpSpPr bwMode="auto">
            <a:xfrm>
              <a:off x="8620" y="7700"/>
              <a:ext cx="301" cy="95"/>
              <a:chOff x="8620" y="7700"/>
              <a:chExt cx="301" cy="95"/>
            </a:xfrm>
          </p:grpSpPr>
          <p:sp>
            <p:nvSpPr>
              <p:cNvPr id="840893" name="Freeform 189"/>
              <p:cNvSpPr>
                <a:spLocks/>
              </p:cNvSpPr>
              <p:nvPr/>
            </p:nvSpPr>
            <p:spPr bwMode="auto">
              <a:xfrm>
                <a:off x="8620" y="7700"/>
                <a:ext cx="301" cy="95"/>
              </a:xfrm>
              <a:custGeom>
                <a:avLst/>
                <a:gdLst/>
                <a:ahLst/>
                <a:cxnLst>
                  <a:cxn ang="0">
                    <a:pos x="302" y="51"/>
                  </a:cxn>
                  <a:cxn ang="0">
                    <a:pos x="236" y="8"/>
                  </a:cxn>
                  <a:cxn ang="0">
                    <a:pos x="151" y="0"/>
                  </a:cxn>
                  <a:cxn ang="0">
                    <a:pos x="150" y="0"/>
                  </a:cxn>
                  <a:cxn ang="0">
                    <a:pos x="119" y="1"/>
                  </a:cxn>
                  <a:cxn ang="0">
                    <a:pos x="42" y="14"/>
                  </a:cxn>
                  <a:cxn ang="0">
                    <a:pos x="0" y="38"/>
                  </a:cxn>
                  <a:cxn ang="0">
                    <a:pos x="2" y="50"/>
                  </a:cxn>
                  <a:cxn ang="0">
                    <a:pos x="61" y="85"/>
                  </a:cxn>
                  <a:cxn ang="0">
                    <a:pos x="141" y="95"/>
                  </a:cxn>
                  <a:cxn ang="0">
                    <a:pos x="173" y="94"/>
                  </a:cxn>
                  <a:cxn ang="0">
                    <a:pos x="252" y="82"/>
                  </a:cxn>
                  <a:cxn ang="0">
                    <a:pos x="302" y="51"/>
                  </a:cxn>
                </a:cxnLst>
                <a:rect l="0" t="0" r="r" b="b"/>
                <a:pathLst>
                  <a:path w="301" h="95">
                    <a:moveTo>
                      <a:pt x="302" y="51"/>
                    </a:moveTo>
                    <a:lnTo>
                      <a:pt x="236" y="8"/>
                    </a:lnTo>
                    <a:lnTo>
                      <a:pt x="151" y="0"/>
                    </a:lnTo>
                    <a:lnTo>
                      <a:pt x="150" y="0"/>
                    </a:lnTo>
                    <a:lnTo>
                      <a:pt x="119" y="1"/>
                    </a:lnTo>
                    <a:lnTo>
                      <a:pt x="42" y="14"/>
                    </a:lnTo>
                    <a:lnTo>
                      <a:pt x="0" y="38"/>
                    </a:lnTo>
                    <a:lnTo>
                      <a:pt x="2" y="50"/>
                    </a:lnTo>
                    <a:lnTo>
                      <a:pt x="61" y="85"/>
                    </a:lnTo>
                    <a:lnTo>
                      <a:pt x="141" y="95"/>
                    </a:lnTo>
                    <a:lnTo>
                      <a:pt x="173" y="94"/>
                    </a:lnTo>
                    <a:lnTo>
                      <a:pt x="252" y="82"/>
                    </a:lnTo>
                    <a:lnTo>
                      <a:pt x="302" y="51"/>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86" name="Group 186"/>
            <p:cNvGrpSpPr>
              <a:grpSpLocks/>
            </p:cNvGrpSpPr>
            <p:nvPr/>
          </p:nvGrpSpPr>
          <p:grpSpPr bwMode="auto">
            <a:xfrm>
              <a:off x="8617" y="7700"/>
              <a:ext cx="305" cy="374"/>
              <a:chOff x="8617" y="7700"/>
              <a:chExt cx="305" cy="374"/>
            </a:xfrm>
          </p:grpSpPr>
          <p:sp>
            <p:nvSpPr>
              <p:cNvPr id="840891" name="Freeform 187"/>
              <p:cNvSpPr>
                <a:spLocks/>
              </p:cNvSpPr>
              <p:nvPr/>
            </p:nvSpPr>
            <p:spPr bwMode="auto">
              <a:xfrm>
                <a:off x="8617" y="7700"/>
                <a:ext cx="305" cy="374"/>
              </a:xfrm>
              <a:custGeom>
                <a:avLst/>
                <a:gdLst/>
                <a:ahLst/>
                <a:cxnLst>
                  <a:cxn ang="0">
                    <a:pos x="152" y="0"/>
                  </a:cxn>
                  <a:cxn ang="0">
                    <a:pos x="67" y="9"/>
                  </a:cxn>
                  <a:cxn ang="0">
                    <a:pos x="3" y="38"/>
                  </a:cxn>
                  <a:cxn ang="0">
                    <a:pos x="0" y="328"/>
                  </a:cxn>
                  <a:cxn ang="0">
                    <a:pos x="4" y="337"/>
                  </a:cxn>
                  <a:cxn ang="0">
                    <a:pos x="69" y="367"/>
                  </a:cxn>
                  <a:cxn ang="0">
                    <a:pos x="124" y="374"/>
                  </a:cxn>
                  <a:cxn ang="0">
                    <a:pos x="159" y="373"/>
                  </a:cxn>
                  <a:cxn ang="0">
                    <a:pos x="243" y="364"/>
                  </a:cxn>
                  <a:cxn ang="0">
                    <a:pos x="301" y="339"/>
                  </a:cxn>
                  <a:cxn ang="0">
                    <a:pos x="305" y="47"/>
                  </a:cxn>
                  <a:cxn ang="0">
                    <a:pos x="302" y="38"/>
                  </a:cxn>
                  <a:cxn ang="0">
                    <a:pos x="239" y="8"/>
                  </a:cxn>
                  <a:cxn ang="0">
                    <a:pos x="153" y="0"/>
                  </a:cxn>
                  <a:cxn ang="0">
                    <a:pos x="152" y="0"/>
                  </a:cxn>
                </a:cxnLst>
                <a:rect l="0" t="0" r="r" b="b"/>
                <a:pathLst>
                  <a:path w="305" h="374">
                    <a:moveTo>
                      <a:pt x="152" y="0"/>
                    </a:moveTo>
                    <a:lnTo>
                      <a:pt x="67" y="9"/>
                    </a:lnTo>
                    <a:lnTo>
                      <a:pt x="3" y="38"/>
                    </a:lnTo>
                    <a:lnTo>
                      <a:pt x="0" y="328"/>
                    </a:lnTo>
                    <a:lnTo>
                      <a:pt x="4" y="337"/>
                    </a:lnTo>
                    <a:lnTo>
                      <a:pt x="69" y="367"/>
                    </a:lnTo>
                    <a:lnTo>
                      <a:pt x="124" y="374"/>
                    </a:lnTo>
                    <a:lnTo>
                      <a:pt x="159" y="373"/>
                    </a:lnTo>
                    <a:lnTo>
                      <a:pt x="243" y="364"/>
                    </a:lnTo>
                    <a:lnTo>
                      <a:pt x="301" y="339"/>
                    </a:lnTo>
                    <a:lnTo>
                      <a:pt x="305" y="47"/>
                    </a:lnTo>
                    <a:lnTo>
                      <a:pt x="302" y="38"/>
                    </a:lnTo>
                    <a:lnTo>
                      <a:pt x="239" y="8"/>
                    </a:lnTo>
                    <a:lnTo>
                      <a:pt x="153" y="0"/>
                    </a:lnTo>
                    <a:lnTo>
                      <a:pt x="152"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88" name="Group 184"/>
            <p:cNvGrpSpPr>
              <a:grpSpLocks/>
            </p:cNvGrpSpPr>
            <p:nvPr/>
          </p:nvGrpSpPr>
          <p:grpSpPr bwMode="auto">
            <a:xfrm>
              <a:off x="8617" y="7747"/>
              <a:ext cx="304" cy="47"/>
              <a:chOff x="8617" y="7747"/>
              <a:chExt cx="304" cy="47"/>
            </a:xfrm>
          </p:grpSpPr>
          <p:sp>
            <p:nvSpPr>
              <p:cNvPr id="840889" name="Freeform 185"/>
              <p:cNvSpPr>
                <a:spLocks/>
              </p:cNvSpPr>
              <p:nvPr/>
            </p:nvSpPr>
            <p:spPr bwMode="auto">
              <a:xfrm>
                <a:off x="8617" y="7747"/>
                <a:ext cx="304" cy="47"/>
              </a:xfrm>
              <a:custGeom>
                <a:avLst/>
                <a:gdLst/>
                <a:ahLst/>
                <a:cxnLst>
                  <a:cxn ang="0">
                    <a:pos x="0" y="0"/>
                  </a:cxn>
                  <a:cxn ang="0">
                    <a:pos x="68" y="40"/>
                  </a:cxn>
                  <a:cxn ang="0">
                    <a:pos x="123" y="47"/>
                  </a:cxn>
                  <a:cxn ang="0">
                    <a:pos x="158" y="47"/>
                  </a:cxn>
                  <a:cxn ang="0">
                    <a:pos x="242" y="37"/>
                  </a:cxn>
                  <a:cxn ang="0">
                    <a:pos x="301" y="12"/>
                  </a:cxn>
                  <a:cxn ang="0">
                    <a:pos x="305" y="4"/>
                  </a:cxn>
                </a:cxnLst>
                <a:rect l="0" t="0" r="r" b="b"/>
                <a:pathLst>
                  <a:path w="304" h="47">
                    <a:moveTo>
                      <a:pt x="0" y="0"/>
                    </a:moveTo>
                    <a:lnTo>
                      <a:pt x="68" y="40"/>
                    </a:lnTo>
                    <a:lnTo>
                      <a:pt x="123" y="47"/>
                    </a:lnTo>
                    <a:lnTo>
                      <a:pt x="158" y="47"/>
                    </a:lnTo>
                    <a:lnTo>
                      <a:pt x="242" y="37"/>
                    </a:lnTo>
                    <a:lnTo>
                      <a:pt x="301" y="12"/>
                    </a:lnTo>
                    <a:lnTo>
                      <a:pt x="305" y="4"/>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90" name="Group 182"/>
            <p:cNvGrpSpPr>
              <a:grpSpLocks/>
            </p:cNvGrpSpPr>
            <p:nvPr/>
          </p:nvGrpSpPr>
          <p:grpSpPr bwMode="auto">
            <a:xfrm>
              <a:off x="8841" y="7632"/>
              <a:ext cx="307" cy="376"/>
              <a:chOff x="8841" y="7632"/>
              <a:chExt cx="307" cy="376"/>
            </a:xfrm>
          </p:grpSpPr>
          <p:sp>
            <p:nvSpPr>
              <p:cNvPr id="840887" name="Freeform 183"/>
              <p:cNvSpPr>
                <a:spLocks/>
              </p:cNvSpPr>
              <p:nvPr/>
            </p:nvSpPr>
            <p:spPr bwMode="auto">
              <a:xfrm>
                <a:off x="8841" y="7632"/>
                <a:ext cx="307" cy="376"/>
              </a:xfrm>
              <a:custGeom>
                <a:avLst/>
                <a:gdLst/>
                <a:ahLst/>
                <a:cxnLst>
                  <a:cxn ang="0">
                    <a:pos x="307" y="48"/>
                  </a:cxn>
                  <a:cxn ang="0">
                    <a:pos x="240" y="8"/>
                  </a:cxn>
                  <a:cxn ang="0">
                    <a:pos x="155" y="0"/>
                  </a:cxn>
                  <a:cxn ang="0">
                    <a:pos x="152" y="0"/>
                  </a:cxn>
                  <a:cxn ang="0">
                    <a:pos x="67" y="8"/>
                  </a:cxn>
                  <a:cxn ang="0">
                    <a:pos x="3" y="38"/>
                  </a:cxn>
                  <a:cxn ang="0">
                    <a:pos x="0" y="47"/>
                  </a:cxn>
                  <a:cxn ang="0">
                    <a:pos x="0" y="329"/>
                  </a:cxn>
                  <a:cxn ang="0">
                    <a:pos x="66" y="367"/>
                  </a:cxn>
                  <a:cxn ang="0">
                    <a:pos x="152" y="375"/>
                  </a:cxn>
                  <a:cxn ang="0">
                    <a:pos x="183" y="374"/>
                  </a:cxn>
                  <a:cxn ang="0">
                    <a:pos x="261" y="362"/>
                  </a:cxn>
                  <a:cxn ang="0">
                    <a:pos x="307" y="48"/>
                  </a:cxn>
                </a:cxnLst>
                <a:rect l="0" t="0" r="r" b="b"/>
                <a:pathLst>
                  <a:path w="307" h="376">
                    <a:moveTo>
                      <a:pt x="307" y="48"/>
                    </a:moveTo>
                    <a:lnTo>
                      <a:pt x="240" y="8"/>
                    </a:lnTo>
                    <a:lnTo>
                      <a:pt x="155" y="0"/>
                    </a:lnTo>
                    <a:lnTo>
                      <a:pt x="152" y="0"/>
                    </a:lnTo>
                    <a:lnTo>
                      <a:pt x="67" y="8"/>
                    </a:lnTo>
                    <a:lnTo>
                      <a:pt x="3" y="38"/>
                    </a:lnTo>
                    <a:lnTo>
                      <a:pt x="0" y="47"/>
                    </a:lnTo>
                    <a:lnTo>
                      <a:pt x="0" y="329"/>
                    </a:lnTo>
                    <a:lnTo>
                      <a:pt x="66" y="367"/>
                    </a:lnTo>
                    <a:lnTo>
                      <a:pt x="152" y="375"/>
                    </a:lnTo>
                    <a:lnTo>
                      <a:pt x="183" y="374"/>
                    </a:lnTo>
                    <a:lnTo>
                      <a:pt x="261" y="362"/>
                    </a:lnTo>
                    <a:lnTo>
                      <a:pt x="307" y="4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92" name="Group 180"/>
            <p:cNvGrpSpPr>
              <a:grpSpLocks/>
            </p:cNvGrpSpPr>
            <p:nvPr/>
          </p:nvGrpSpPr>
          <p:grpSpPr bwMode="auto">
            <a:xfrm>
              <a:off x="8841" y="7632"/>
              <a:ext cx="307" cy="94"/>
              <a:chOff x="8841" y="7632"/>
              <a:chExt cx="307" cy="94"/>
            </a:xfrm>
          </p:grpSpPr>
          <p:sp>
            <p:nvSpPr>
              <p:cNvPr id="840885" name="Freeform 181"/>
              <p:cNvSpPr>
                <a:spLocks/>
              </p:cNvSpPr>
              <p:nvPr/>
            </p:nvSpPr>
            <p:spPr bwMode="auto">
              <a:xfrm>
                <a:off x="8841" y="7632"/>
                <a:ext cx="307" cy="94"/>
              </a:xfrm>
              <a:custGeom>
                <a:avLst/>
                <a:gdLst/>
                <a:ahLst/>
                <a:cxnLst>
                  <a:cxn ang="0">
                    <a:pos x="307" y="47"/>
                  </a:cxn>
                  <a:cxn ang="0">
                    <a:pos x="240" y="8"/>
                  </a:cxn>
                  <a:cxn ang="0">
                    <a:pos x="154" y="0"/>
                  </a:cxn>
                  <a:cxn ang="0">
                    <a:pos x="152" y="0"/>
                  </a:cxn>
                  <a:cxn ang="0">
                    <a:pos x="67" y="8"/>
                  </a:cxn>
                  <a:cxn ang="0">
                    <a:pos x="3" y="37"/>
                  </a:cxn>
                  <a:cxn ang="0">
                    <a:pos x="0" y="46"/>
                  </a:cxn>
                  <a:cxn ang="0">
                    <a:pos x="3" y="56"/>
                  </a:cxn>
                  <a:cxn ang="0">
                    <a:pos x="67" y="85"/>
                  </a:cxn>
                  <a:cxn ang="0">
                    <a:pos x="152" y="93"/>
                  </a:cxn>
                  <a:cxn ang="0">
                    <a:pos x="183" y="92"/>
                  </a:cxn>
                  <a:cxn ang="0">
                    <a:pos x="261" y="80"/>
                  </a:cxn>
                  <a:cxn ang="0">
                    <a:pos x="307" y="47"/>
                  </a:cxn>
                </a:cxnLst>
                <a:rect l="0" t="0" r="r" b="b"/>
                <a:pathLst>
                  <a:path w="307" h="94">
                    <a:moveTo>
                      <a:pt x="307" y="47"/>
                    </a:moveTo>
                    <a:lnTo>
                      <a:pt x="240" y="8"/>
                    </a:lnTo>
                    <a:lnTo>
                      <a:pt x="154" y="0"/>
                    </a:lnTo>
                    <a:lnTo>
                      <a:pt x="152" y="0"/>
                    </a:lnTo>
                    <a:lnTo>
                      <a:pt x="67" y="8"/>
                    </a:lnTo>
                    <a:lnTo>
                      <a:pt x="3" y="37"/>
                    </a:lnTo>
                    <a:lnTo>
                      <a:pt x="0" y="46"/>
                    </a:lnTo>
                    <a:lnTo>
                      <a:pt x="3" y="56"/>
                    </a:lnTo>
                    <a:lnTo>
                      <a:pt x="67" y="85"/>
                    </a:lnTo>
                    <a:lnTo>
                      <a:pt x="152" y="93"/>
                    </a:lnTo>
                    <a:lnTo>
                      <a:pt x="183" y="92"/>
                    </a:lnTo>
                    <a:lnTo>
                      <a:pt x="261" y="80"/>
                    </a:lnTo>
                    <a:lnTo>
                      <a:pt x="307"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94" name="Group 178"/>
            <p:cNvGrpSpPr>
              <a:grpSpLocks/>
            </p:cNvGrpSpPr>
            <p:nvPr/>
          </p:nvGrpSpPr>
          <p:grpSpPr bwMode="auto">
            <a:xfrm>
              <a:off x="8841" y="7632"/>
              <a:ext cx="307" cy="376"/>
              <a:chOff x="8841" y="7632"/>
              <a:chExt cx="307" cy="376"/>
            </a:xfrm>
          </p:grpSpPr>
          <p:sp>
            <p:nvSpPr>
              <p:cNvPr id="840883" name="Freeform 179"/>
              <p:cNvSpPr>
                <a:spLocks/>
              </p:cNvSpPr>
              <p:nvPr/>
            </p:nvSpPr>
            <p:spPr bwMode="auto">
              <a:xfrm>
                <a:off x="8841" y="7632"/>
                <a:ext cx="307" cy="376"/>
              </a:xfrm>
              <a:custGeom>
                <a:avLst/>
                <a:gdLst/>
                <a:ahLst/>
                <a:cxnLst>
                  <a:cxn ang="0">
                    <a:pos x="153" y="0"/>
                  </a:cxn>
                  <a:cxn ang="0">
                    <a:pos x="93" y="4"/>
                  </a:cxn>
                  <a:cxn ang="0">
                    <a:pos x="26" y="21"/>
                  </a:cxn>
                  <a:cxn ang="0">
                    <a:pos x="0" y="329"/>
                  </a:cxn>
                  <a:cxn ang="0">
                    <a:pos x="3" y="338"/>
                  </a:cxn>
                  <a:cxn ang="0">
                    <a:pos x="66" y="367"/>
                  </a:cxn>
                  <a:cxn ang="0">
                    <a:pos x="152" y="375"/>
                  </a:cxn>
                  <a:cxn ang="0">
                    <a:pos x="183" y="374"/>
                  </a:cxn>
                  <a:cxn ang="0">
                    <a:pos x="261" y="362"/>
                  </a:cxn>
                  <a:cxn ang="0">
                    <a:pos x="307" y="48"/>
                  </a:cxn>
                  <a:cxn ang="0">
                    <a:pos x="304" y="38"/>
                  </a:cxn>
                  <a:cxn ang="0">
                    <a:pos x="240" y="8"/>
                  </a:cxn>
                  <a:cxn ang="0">
                    <a:pos x="155" y="0"/>
                  </a:cxn>
                  <a:cxn ang="0">
                    <a:pos x="153" y="0"/>
                  </a:cxn>
                </a:cxnLst>
                <a:rect l="0" t="0" r="r" b="b"/>
                <a:pathLst>
                  <a:path w="307" h="376">
                    <a:moveTo>
                      <a:pt x="153" y="0"/>
                    </a:moveTo>
                    <a:lnTo>
                      <a:pt x="93" y="4"/>
                    </a:lnTo>
                    <a:lnTo>
                      <a:pt x="26" y="21"/>
                    </a:lnTo>
                    <a:lnTo>
                      <a:pt x="0" y="329"/>
                    </a:lnTo>
                    <a:lnTo>
                      <a:pt x="3" y="338"/>
                    </a:lnTo>
                    <a:lnTo>
                      <a:pt x="66" y="367"/>
                    </a:lnTo>
                    <a:lnTo>
                      <a:pt x="152" y="375"/>
                    </a:lnTo>
                    <a:lnTo>
                      <a:pt x="183" y="374"/>
                    </a:lnTo>
                    <a:lnTo>
                      <a:pt x="261" y="362"/>
                    </a:lnTo>
                    <a:lnTo>
                      <a:pt x="307" y="48"/>
                    </a:lnTo>
                    <a:lnTo>
                      <a:pt x="304" y="38"/>
                    </a:lnTo>
                    <a:lnTo>
                      <a:pt x="240" y="8"/>
                    </a:lnTo>
                    <a:lnTo>
                      <a:pt x="155" y="0"/>
                    </a:lnTo>
                    <a:lnTo>
                      <a:pt x="153"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96" name="Group 176"/>
            <p:cNvGrpSpPr>
              <a:grpSpLocks/>
            </p:cNvGrpSpPr>
            <p:nvPr/>
          </p:nvGrpSpPr>
          <p:grpSpPr bwMode="auto">
            <a:xfrm>
              <a:off x="8841" y="7680"/>
              <a:ext cx="307" cy="46"/>
              <a:chOff x="8841" y="7680"/>
              <a:chExt cx="307" cy="46"/>
            </a:xfrm>
          </p:grpSpPr>
          <p:sp>
            <p:nvSpPr>
              <p:cNvPr id="840881" name="Freeform 177"/>
              <p:cNvSpPr>
                <a:spLocks/>
              </p:cNvSpPr>
              <p:nvPr/>
            </p:nvSpPr>
            <p:spPr bwMode="auto">
              <a:xfrm>
                <a:off x="8841" y="7680"/>
                <a:ext cx="307" cy="46"/>
              </a:xfrm>
              <a:custGeom>
                <a:avLst/>
                <a:gdLst/>
                <a:ahLst/>
                <a:cxnLst>
                  <a:cxn ang="0">
                    <a:pos x="0" y="0"/>
                  </a:cxn>
                  <a:cxn ang="0">
                    <a:pos x="66" y="37"/>
                  </a:cxn>
                  <a:cxn ang="0">
                    <a:pos x="153" y="45"/>
                  </a:cxn>
                  <a:cxn ang="0">
                    <a:pos x="184" y="44"/>
                  </a:cxn>
                  <a:cxn ang="0">
                    <a:pos x="262" y="32"/>
                  </a:cxn>
                  <a:cxn ang="0">
                    <a:pos x="304" y="9"/>
                  </a:cxn>
                  <a:cxn ang="0">
                    <a:pos x="307" y="0"/>
                  </a:cxn>
                </a:cxnLst>
                <a:rect l="0" t="0" r="r" b="b"/>
                <a:pathLst>
                  <a:path w="307" h="46">
                    <a:moveTo>
                      <a:pt x="0" y="0"/>
                    </a:moveTo>
                    <a:lnTo>
                      <a:pt x="66" y="37"/>
                    </a:lnTo>
                    <a:lnTo>
                      <a:pt x="153" y="45"/>
                    </a:lnTo>
                    <a:lnTo>
                      <a:pt x="184" y="44"/>
                    </a:lnTo>
                    <a:lnTo>
                      <a:pt x="262" y="32"/>
                    </a:lnTo>
                    <a:lnTo>
                      <a:pt x="304" y="9"/>
                    </a:lnTo>
                    <a:lnTo>
                      <a:pt x="307" y="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798" name="Group 174"/>
            <p:cNvGrpSpPr>
              <a:grpSpLocks/>
            </p:cNvGrpSpPr>
            <p:nvPr/>
          </p:nvGrpSpPr>
          <p:grpSpPr bwMode="auto">
            <a:xfrm>
              <a:off x="8933" y="8070"/>
              <a:ext cx="2" cy="2"/>
              <a:chOff x="8933" y="8070"/>
              <a:chExt cx="2" cy="2"/>
            </a:xfrm>
          </p:grpSpPr>
          <p:sp>
            <p:nvSpPr>
              <p:cNvPr id="840879" name="Freeform 175"/>
              <p:cNvSpPr>
                <a:spLocks/>
              </p:cNvSpPr>
              <p:nvPr/>
            </p:nvSpPr>
            <p:spPr bwMode="auto">
              <a:xfrm>
                <a:off x="8933" y="8070"/>
                <a:ext cx="2" cy="2"/>
              </a:xfrm>
              <a:custGeom>
                <a:avLst/>
                <a:gdLst/>
                <a:ahLst/>
                <a:cxnLst>
                  <a:cxn ang="0">
                    <a:pos x="0" y="0"/>
                  </a:cxn>
                  <a:cxn ang="0">
                    <a:pos x="2" y="2"/>
                  </a:cxn>
                </a:cxnLst>
                <a:rect l="0" t="0" r="r" b="b"/>
                <a:pathLst>
                  <a:path w="2" h="2">
                    <a:moveTo>
                      <a:pt x="0" y="0"/>
                    </a:moveTo>
                    <a:lnTo>
                      <a:pt x="2"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00" name="Group 172"/>
            <p:cNvGrpSpPr>
              <a:grpSpLocks/>
            </p:cNvGrpSpPr>
            <p:nvPr/>
          </p:nvGrpSpPr>
          <p:grpSpPr bwMode="auto">
            <a:xfrm>
              <a:off x="8818" y="8070"/>
              <a:ext cx="233" cy="238"/>
              <a:chOff x="8818" y="8070"/>
              <a:chExt cx="233" cy="238"/>
            </a:xfrm>
          </p:grpSpPr>
          <p:sp>
            <p:nvSpPr>
              <p:cNvPr id="840877" name="Freeform 173"/>
              <p:cNvSpPr>
                <a:spLocks/>
              </p:cNvSpPr>
              <p:nvPr/>
            </p:nvSpPr>
            <p:spPr bwMode="auto">
              <a:xfrm>
                <a:off x="8818" y="8070"/>
                <a:ext cx="233" cy="238"/>
              </a:xfrm>
              <a:custGeom>
                <a:avLst/>
                <a:gdLst/>
                <a:ahLst/>
                <a:cxnLst>
                  <a:cxn ang="0">
                    <a:pos x="233" y="237"/>
                  </a:cxn>
                  <a:cxn ang="0">
                    <a:pos x="117" y="0"/>
                  </a:cxn>
                  <a:cxn ang="0">
                    <a:pos x="0" y="237"/>
                  </a:cxn>
                  <a:cxn ang="0">
                    <a:pos x="233" y="237"/>
                  </a:cxn>
                </a:cxnLst>
                <a:rect l="0" t="0" r="r" b="b"/>
                <a:pathLst>
                  <a:path w="233" h="238">
                    <a:moveTo>
                      <a:pt x="233" y="237"/>
                    </a:moveTo>
                    <a:lnTo>
                      <a:pt x="117" y="0"/>
                    </a:lnTo>
                    <a:lnTo>
                      <a:pt x="0" y="237"/>
                    </a:lnTo>
                    <a:lnTo>
                      <a:pt x="233" y="23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02" name="Group 170"/>
            <p:cNvGrpSpPr>
              <a:grpSpLocks/>
            </p:cNvGrpSpPr>
            <p:nvPr/>
          </p:nvGrpSpPr>
          <p:grpSpPr bwMode="auto">
            <a:xfrm>
              <a:off x="3432" y="8615"/>
              <a:ext cx="8741" cy="346"/>
              <a:chOff x="3432" y="8615"/>
              <a:chExt cx="8741" cy="346"/>
            </a:xfrm>
          </p:grpSpPr>
          <p:sp>
            <p:nvSpPr>
              <p:cNvPr id="840875" name="Freeform 171"/>
              <p:cNvSpPr>
                <a:spLocks/>
              </p:cNvSpPr>
              <p:nvPr/>
            </p:nvSpPr>
            <p:spPr bwMode="auto">
              <a:xfrm>
                <a:off x="3432" y="8615"/>
                <a:ext cx="8741" cy="346"/>
              </a:xfrm>
              <a:custGeom>
                <a:avLst/>
                <a:gdLst/>
                <a:ahLst/>
                <a:cxnLst>
                  <a:cxn ang="0">
                    <a:pos x="0" y="0"/>
                  </a:cxn>
                  <a:cxn ang="0">
                    <a:pos x="0" y="345"/>
                  </a:cxn>
                  <a:cxn ang="0">
                    <a:pos x="8741" y="345"/>
                  </a:cxn>
                  <a:cxn ang="0">
                    <a:pos x="8741" y="0"/>
                  </a:cxn>
                  <a:cxn ang="0">
                    <a:pos x="0" y="0"/>
                  </a:cxn>
                </a:cxnLst>
                <a:rect l="0" t="0" r="r" b="b"/>
                <a:pathLst>
                  <a:path w="8741" h="346">
                    <a:moveTo>
                      <a:pt x="0" y="0"/>
                    </a:moveTo>
                    <a:lnTo>
                      <a:pt x="0" y="345"/>
                    </a:lnTo>
                    <a:lnTo>
                      <a:pt x="8741" y="345"/>
                    </a:lnTo>
                    <a:lnTo>
                      <a:pt x="8741" y="0"/>
                    </a:lnTo>
                    <a:lnTo>
                      <a:pt x="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04" name="Group 168"/>
            <p:cNvGrpSpPr>
              <a:grpSpLocks/>
            </p:cNvGrpSpPr>
            <p:nvPr/>
          </p:nvGrpSpPr>
          <p:grpSpPr bwMode="auto">
            <a:xfrm>
              <a:off x="5262" y="8360"/>
              <a:ext cx="258" cy="257"/>
              <a:chOff x="5262" y="8360"/>
              <a:chExt cx="258" cy="257"/>
            </a:xfrm>
          </p:grpSpPr>
          <p:sp>
            <p:nvSpPr>
              <p:cNvPr id="840873" name="Freeform 169"/>
              <p:cNvSpPr>
                <a:spLocks/>
              </p:cNvSpPr>
              <p:nvPr/>
            </p:nvSpPr>
            <p:spPr bwMode="auto">
              <a:xfrm>
                <a:off x="5262" y="8360"/>
                <a:ext cx="258" cy="257"/>
              </a:xfrm>
              <a:custGeom>
                <a:avLst/>
                <a:gdLst/>
                <a:ahLst/>
                <a:cxnLst>
                  <a:cxn ang="0">
                    <a:pos x="0" y="0"/>
                  </a:cxn>
                  <a:cxn ang="0">
                    <a:pos x="0" y="257"/>
                  </a:cxn>
                  <a:cxn ang="0">
                    <a:pos x="258" y="257"/>
                  </a:cxn>
                  <a:cxn ang="0">
                    <a:pos x="258" y="0"/>
                  </a:cxn>
                  <a:cxn ang="0">
                    <a:pos x="0" y="0"/>
                  </a:cxn>
                </a:cxnLst>
                <a:rect l="0" t="0" r="r" b="b"/>
                <a:pathLst>
                  <a:path w="258" h="257">
                    <a:moveTo>
                      <a:pt x="0" y="0"/>
                    </a:moveTo>
                    <a:lnTo>
                      <a:pt x="0" y="257"/>
                    </a:lnTo>
                    <a:lnTo>
                      <a:pt x="258" y="257"/>
                    </a:lnTo>
                    <a:lnTo>
                      <a:pt x="258"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06" name="Group 166"/>
            <p:cNvGrpSpPr>
              <a:grpSpLocks/>
            </p:cNvGrpSpPr>
            <p:nvPr/>
          </p:nvGrpSpPr>
          <p:grpSpPr bwMode="auto">
            <a:xfrm>
              <a:off x="7023" y="8360"/>
              <a:ext cx="260" cy="257"/>
              <a:chOff x="7023" y="8360"/>
              <a:chExt cx="260" cy="257"/>
            </a:xfrm>
          </p:grpSpPr>
          <p:sp>
            <p:nvSpPr>
              <p:cNvPr id="840871" name="Freeform 167"/>
              <p:cNvSpPr>
                <a:spLocks/>
              </p:cNvSpPr>
              <p:nvPr/>
            </p:nvSpPr>
            <p:spPr bwMode="auto">
              <a:xfrm>
                <a:off x="7023" y="8360"/>
                <a:ext cx="260" cy="257"/>
              </a:xfrm>
              <a:custGeom>
                <a:avLst/>
                <a:gdLst/>
                <a:ahLst/>
                <a:cxnLst>
                  <a:cxn ang="0">
                    <a:pos x="0" y="0"/>
                  </a:cxn>
                  <a:cxn ang="0">
                    <a:pos x="0" y="257"/>
                  </a:cxn>
                  <a:cxn ang="0">
                    <a:pos x="260" y="257"/>
                  </a:cxn>
                  <a:cxn ang="0">
                    <a:pos x="260" y="0"/>
                  </a:cxn>
                  <a:cxn ang="0">
                    <a:pos x="0" y="0"/>
                  </a:cxn>
                </a:cxnLst>
                <a:rect l="0" t="0" r="r" b="b"/>
                <a:pathLst>
                  <a:path w="260" h="257">
                    <a:moveTo>
                      <a:pt x="0" y="0"/>
                    </a:moveTo>
                    <a:lnTo>
                      <a:pt x="0" y="257"/>
                    </a:lnTo>
                    <a:lnTo>
                      <a:pt x="260" y="257"/>
                    </a:lnTo>
                    <a:lnTo>
                      <a:pt x="260"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08" name="Group 164"/>
            <p:cNvGrpSpPr>
              <a:grpSpLocks/>
            </p:cNvGrpSpPr>
            <p:nvPr/>
          </p:nvGrpSpPr>
          <p:grpSpPr bwMode="auto">
            <a:xfrm>
              <a:off x="8800" y="8360"/>
              <a:ext cx="258" cy="257"/>
              <a:chOff x="8800" y="8360"/>
              <a:chExt cx="258" cy="257"/>
            </a:xfrm>
          </p:grpSpPr>
          <p:sp>
            <p:nvSpPr>
              <p:cNvPr id="840869" name="Freeform 165"/>
              <p:cNvSpPr>
                <a:spLocks/>
              </p:cNvSpPr>
              <p:nvPr/>
            </p:nvSpPr>
            <p:spPr bwMode="auto">
              <a:xfrm>
                <a:off x="8800" y="8360"/>
                <a:ext cx="258" cy="257"/>
              </a:xfrm>
              <a:custGeom>
                <a:avLst/>
                <a:gdLst/>
                <a:ahLst/>
                <a:cxnLst>
                  <a:cxn ang="0">
                    <a:pos x="0" y="0"/>
                  </a:cxn>
                  <a:cxn ang="0">
                    <a:pos x="0" y="257"/>
                  </a:cxn>
                  <a:cxn ang="0">
                    <a:pos x="258" y="257"/>
                  </a:cxn>
                  <a:cxn ang="0">
                    <a:pos x="258" y="0"/>
                  </a:cxn>
                  <a:cxn ang="0">
                    <a:pos x="0" y="0"/>
                  </a:cxn>
                </a:cxnLst>
                <a:rect l="0" t="0" r="r" b="b"/>
                <a:pathLst>
                  <a:path w="258" h="257">
                    <a:moveTo>
                      <a:pt x="0" y="0"/>
                    </a:moveTo>
                    <a:lnTo>
                      <a:pt x="0" y="257"/>
                    </a:lnTo>
                    <a:lnTo>
                      <a:pt x="258" y="257"/>
                    </a:lnTo>
                    <a:lnTo>
                      <a:pt x="258"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10" name="Group 162"/>
            <p:cNvGrpSpPr>
              <a:grpSpLocks/>
            </p:cNvGrpSpPr>
            <p:nvPr/>
          </p:nvGrpSpPr>
          <p:grpSpPr bwMode="auto">
            <a:xfrm>
              <a:off x="10595" y="8360"/>
              <a:ext cx="258" cy="257"/>
              <a:chOff x="10595" y="8360"/>
              <a:chExt cx="258" cy="257"/>
            </a:xfrm>
          </p:grpSpPr>
          <p:sp>
            <p:nvSpPr>
              <p:cNvPr id="840867" name="Freeform 163"/>
              <p:cNvSpPr>
                <a:spLocks/>
              </p:cNvSpPr>
              <p:nvPr/>
            </p:nvSpPr>
            <p:spPr bwMode="auto">
              <a:xfrm>
                <a:off x="10595" y="8360"/>
                <a:ext cx="258" cy="257"/>
              </a:xfrm>
              <a:custGeom>
                <a:avLst/>
                <a:gdLst/>
                <a:ahLst/>
                <a:cxnLst>
                  <a:cxn ang="0">
                    <a:pos x="0" y="0"/>
                  </a:cxn>
                  <a:cxn ang="0">
                    <a:pos x="0" y="257"/>
                  </a:cxn>
                  <a:cxn ang="0">
                    <a:pos x="258" y="257"/>
                  </a:cxn>
                  <a:cxn ang="0">
                    <a:pos x="258" y="0"/>
                  </a:cxn>
                  <a:cxn ang="0">
                    <a:pos x="0" y="0"/>
                  </a:cxn>
                </a:cxnLst>
                <a:rect l="0" t="0" r="r" b="b"/>
                <a:pathLst>
                  <a:path w="258" h="257">
                    <a:moveTo>
                      <a:pt x="0" y="0"/>
                    </a:moveTo>
                    <a:lnTo>
                      <a:pt x="0" y="257"/>
                    </a:lnTo>
                    <a:lnTo>
                      <a:pt x="258" y="257"/>
                    </a:lnTo>
                    <a:lnTo>
                      <a:pt x="258"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12" name="Group 160"/>
            <p:cNvGrpSpPr>
              <a:grpSpLocks/>
            </p:cNvGrpSpPr>
            <p:nvPr/>
          </p:nvGrpSpPr>
          <p:grpSpPr bwMode="auto">
            <a:xfrm>
              <a:off x="11898" y="8360"/>
              <a:ext cx="257" cy="257"/>
              <a:chOff x="11898" y="8360"/>
              <a:chExt cx="257" cy="257"/>
            </a:xfrm>
          </p:grpSpPr>
          <p:sp>
            <p:nvSpPr>
              <p:cNvPr id="840865" name="Freeform 161"/>
              <p:cNvSpPr>
                <a:spLocks/>
              </p:cNvSpPr>
              <p:nvPr/>
            </p:nvSpPr>
            <p:spPr bwMode="auto">
              <a:xfrm>
                <a:off x="11898" y="8360"/>
                <a:ext cx="257" cy="257"/>
              </a:xfrm>
              <a:custGeom>
                <a:avLst/>
                <a:gdLst/>
                <a:ahLst/>
                <a:cxnLst>
                  <a:cxn ang="0">
                    <a:pos x="0" y="0"/>
                  </a:cxn>
                  <a:cxn ang="0">
                    <a:pos x="0" y="257"/>
                  </a:cxn>
                  <a:cxn ang="0">
                    <a:pos x="257" y="257"/>
                  </a:cxn>
                  <a:cxn ang="0">
                    <a:pos x="257" y="0"/>
                  </a:cxn>
                  <a:cxn ang="0">
                    <a:pos x="0" y="0"/>
                  </a:cxn>
                </a:cxnLst>
                <a:rect l="0" t="0" r="r" b="b"/>
                <a:pathLst>
                  <a:path w="257" h="257">
                    <a:moveTo>
                      <a:pt x="0" y="0"/>
                    </a:moveTo>
                    <a:lnTo>
                      <a:pt x="0" y="257"/>
                    </a:lnTo>
                    <a:lnTo>
                      <a:pt x="257" y="257"/>
                    </a:lnTo>
                    <a:lnTo>
                      <a:pt x="257"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14" name="Group 158"/>
            <p:cNvGrpSpPr>
              <a:grpSpLocks/>
            </p:cNvGrpSpPr>
            <p:nvPr/>
          </p:nvGrpSpPr>
          <p:grpSpPr bwMode="auto">
            <a:xfrm>
              <a:off x="5555" y="9025"/>
              <a:ext cx="320" cy="82"/>
              <a:chOff x="5555" y="9025"/>
              <a:chExt cx="320" cy="82"/>
            </a:xfrm>
          </p:grpSpPr>
          <p:sp>
            <p:nvSpPr>
              <p:cNvPr id="840863" name="Freeform 159"/>
              <p:cNvSpPr>
                <a:spLocks/>
              </p:cNvSpPr>
              <p:nvPr/>
            </p:nvSpPr>
            <p:spPr bwMode="auto">
              <a:xfrm>
                <a:off x="5555" y="9025"/>
                <a:ext cx="320" cy="82"/>
              </a:xfrm>
              <a:custGeom>
                <a:avLst/>
                <a:gdLst/>
                <a:ahLst/>
                <a:cxnLst>
                  <a:cxn ang="0">
                    <a:pos x="0" y="0"/>
                  </a:cxn>
                  <a:cxn ang="0">
                    <a:pos x="4" y="26"/>
                  </a:cxn>
                  <a:cxn ang="0">
                    <a:pos x="14" y="46"/>
                  </a:cxn>
                  <a:cxn ang="0">
                    <a:pos x="28" y="54"/>
                  </a:cxn>
                  <a:cxn ang="0">
                    <a:pos x="137" y="54"/>
                  </a:cxn>
                  <a:cxn ang="0">
                    <a:pos x="150" y="62"/>
                  </a:cxn>
                  <a:cxn ang="0">
                    <a:pos x="159" y="82"/>
                  </a:cxn>
                  <a:cxn ang="0">
                    <a:pos x="169" y="68"/>
                  </a:cxn>
                  <a:cxn ang="0">
                    <a:pos x="188" y="54"/>
                  </a:cxn>
                  <a:cxn ang="0">
                    <a:pos x="298" y="54"/>
                  </a:cxn>
                  <a:cxn ang="0">
                    <a:pos x="311" y="46"/>
                  </a:cxn>
                  <a:cxn ang="0">
                    <a:pos x="320" y="26"/>
                  </a:cxn>
                </a:cxnLst>
                <a:rect l="0" t="0" r="r" b="b"/>
                <a:pathLst>
                  <a:path w="320" h="82">
                    <a:moveTo>
                      <a:pt x="0" y="0"/>
                    </a:moveTo>
                    <a:lnTo>
                      <a:pt x="4" y="26"/>
                    </a:lnTo>
                    <a:lnTo>
                      <a:pt x="14" y="46"/>
                    </a:lnTo>
                    <a:lnTo>
                      <a:pt x="28" y="54"/>
                    </a:lnTo>
                    <a:lnTo>
                      <a:pt x="137" y="54"/>
                    </a:lnTo>
                    <a:lnTo>
                      <a:pt x="150" y="62"/>
                    </a:lnTo>
                    <a:lnTo>
                      <a:pt x="159" y="82"/>
                    </a:lnTo>
                    <a:lnTo>
                      <a:pt x="169" y="68"/>
                    </a:lnTo>
                    <a:lnTo>
                      <a:pt x="188" y="54"/>
                    </a:lnTo>
                    <a:lnTo>
                      <a:pt x="298" y="54"/>
                    </a:lnTo>
                    <a:lnTo>
                      <a:pt x="311" y="46"/>
                    </a:lnTo>
                    <a:lnTo>
                      <a:pt x="320" y="26"/>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16" name="Group 156"/>
            <p:cNvGrpSpPr>
              <a:grpSpLocks/>
            </p:cNvGrpSpPr>
            <p:nvPr/>
          </p:nvGrpSpPr>
          <p:grpSpPr bwMode="auto">
            <a:xfrm>
              <a:off x="7985" y="9025"/>
              <a:ext cx="323" cy="107"/>
              <a:chOff x="7985" y="9025"/>
              <a:chExt cx="323" cy="107"/>
            </a:xfrm>
          </p:grpSpPr>
          <p:sp>
            <p:nvSpPr>
              <p:cNvPr id="840861" name="Freeform 157"/>
              <p:cNvSpPr>
                <a:spLocks/>
              </p:cNvSpPr>
              <p:nvPr/>
            </p:nvSpPr>
            <p:spPr bwMode="auto">
              <a:xfrm>
                <a:off x="7985" y="9025"/>
                <a:ext cx="323" cy="107"/>
              </a:xfrm>
              <a:custGeom>
                <a:avLst/>
                <a:gdLst/>
                <a:ahLst/>
                <a:cxnLst>
                  <a:cxn ang="0">
                    <a:pos x="0" y="0"/>
                  </a:cxn>
                  <a:cxn ang="0">
                    <a:pos x="3" y="29"/>
                  </a:cxn>
                  <a:cxn ang="0">
                    <a:pos x="12" y="47"/>
                  </a:cxn>
                  <a:cxn ang="0">
                    <a:pos x="133" y="54"/>
                  </a:cxn>
                  <a:cxn ang="0">
                    <a:pos x="147" y="62"/>
                  </a:cxn>
                  <a:cxn ang="0">
                    <a:pos x="158" y="81"/>
                  </a:cxn>
                  <a:cxn ang="0">
                    <a:pos x="162" y="107"/>
                  </a:cxn>
                  <a:cxn ang="0">
                    <a:pos x="165" y="80"/>
                  </a:cxn>
                  <a:cxn ang="0">
                    <a:pos x="174" y="61"/>
                  </a:cxn>
                  <a:cxn ang="0">
                    <a:pos x="294" y="54"/>
                  </a:cxn>
                  <a:cxn ang="0">
                    <a:pos x="308" y="47"/>
                  </a:cxn>
                  <a:cxn ang="0">
                    <a:pos x="318" y="29"/>
                  </a:cxn>
                  <a:cxn ang="0">
                    <a:pos x="323" y="2"/>
                  </a:cxn>
                </a:cxnLst>
                <a:rect l="0" t="0" r="r" b="b"/>
                <a:pathLst>
                  <a:path w="323" h="107">
                    <a:moveTo>
                      <a:pt x="0" y="0"/>
                    </a:moveTo>
                    <a:lnTo>
                      <a:pt x="3" y="29"/>
                    </a:lnTo>
                    <a:lnTo>
                      <a:pt x="12" y="47"/>
                    </a:lnTo>
                    <a:lnTo>
                      <a:pt x="133" y="54"/>
                    </a:lnTo>
                    <a:lnTo>
                      <a:pt x="147" y="62"/>
                    </a:lnTo>
                    <a:lnTo>
                      <a:pt x="158" y="81"/>
                    </a:lnTo>
                    <a:lnTo>
                      <a:pt x="162" y="107"/>
                    </a:lnTo>
                    <a:lnTo>
                      <a:pt x="165" y="80"/>
                    </a:lnTo>
                    <a:lnTo>
                      <a:pt x="174" y="61"/>
                    </a:lnTo>
                    <a:lnTo>
                      <a:pt x="294" y="54"/>
                    </a:lnTo>
                    <a:lnTo>
                      <a:pt x="308" y="47"/>
                    </a:lnTo>
                    <a:lnTo>
                      <a:pt x="318" y="29"/>
                    </a:lnTo>
                    <a:lnTo>
                      <a:pt x="323"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18" name="Group 154"/>
            <p:cNvGrpSpPr>
              <a:grpSpLocks/>
            </p:cNvGrpSpPr>
            <p:nvPr/>
          </p:nvGrpSpPr>
          <p:grpSpPr bwMode="auto">
            <a:xfrm>
              <a:off x="9970" y="9025"/>
              <a:ext cx="320" cy="80"/>
              <a:chOff x="9970" y="9025"/>
              <a:chExt cx="320" cy="80"/>
            </a:xfrm>
          </p:grpSpPr>
          <p:sp>
            <p:nvSpPr>
              <p:cNvPr id="840859" name="Freeform 155"/>
              <p:cNvSpPr>
                <a:spLocks/>
              </p:cNvSpPr>
              <p:nvPr/>
            </p:nvSpPr>
            <p:spPr bwMode="auto">
              <a:xfrm>
                <a:off x="9970" y="9025"/>
                <a:ext cx="320" cy="80"/>
              </a:xfrm>
              <a:custGeom>
                <a:avLst/>
                <a:gdLst/>
                <a:ahLst/>
                <a:cxnLst>
                  <a:cxn ang="0">
                    <a:pos x="0" y="0"/>
                  </a:cxn>
                  <a:cxn ang="0">
                    <a:pos x="4" y="26"/>
                  </a:cxn>
                  <a:cxn ang="0">
                    <a:pos x="14" y="46"/>
                  </a:cxn>
                  <a:cxn ang="0">
                    <a:pos x="28" y="54"/>
                  </a:cxn>
                  <a:cxn ang="0">
                    <a:pos x="137" y="54"/>
                  </a:cxn>
                  <a:cxn ang="0">
                    <a:pos x="150" y="61"/>
                  </a:cxn>
                  <a:cxn ang="0">
                    <a:pos x="159" y="80"/>
                  </a:cxn>
                  <a:cxn ang="0">
                    <a:pos x="170" y="66"/>
                  </a:cxn>
                  <a:cxn ang="0">
                    <a:pos x="189" y="54"/>
                  </a:cxn>
                  <a:cxn ang="0">
                    <a:pos x="297" y="54"/>
                  </a:cxn>
                  <a:cxn ang="0">
                    <a:pos x="310" y="46"/>
                  </a:cxn>
                  <a:cxn ang="0">
                    <a:pos x="319" y="26"/>
                  </a:cxn>
                </a:cxnLst>
                <a:rect l="0" t="0" r="r" b="b"/>
                <a:pathLst>
                  <a:path w="320" h="80">
                    <a:moveTo>
                      <a:pt x="0" y="0"/>
                    </a:moveTo>
                    <a:lnTo>
                      <a:pt x="4" y="26"/>
                    </a:lnTo>
                    <a:lnTo>
                      <a:pt x="14" y="46"/>
                    </a:lnTo>
                    <a:lnTo>
                      <a:pt x="28" y="54"/>
                    </a:lnTo>
                    <a:lnTo>
                      <a:pt x="137" y="54"/>
                    </a:lnTo>
                    <a:lnTo>
                      <a:pt x="150" y="61"/>
                    </a:lnTo>
                    <a:lnTo>
                      <a:pt x="159" y="80"/>
                    </a:lnTo>
                    <a:lnTo>
                      <a:pt x="170" y="66"/>
                    </a:lnTo>
                    <a:lnTo>
                      <a:pt x="189" y="54"/>
                    </a:lnTo>
                    <a:lnTo>
                      <a:pt x="297" y="54"/>
                    </a:lnTo>
                    <a:lnTo>
                      <a:pt x="310" y="46"/>
                    </a:lnTo>
                    <a:lnTo>
                      <a:pt x="319" y="26"/>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20" name="Group 152"/>
            <p:cNvGrpSpPr>
              <a:grpSpLocks/>
            </p:cNvGrpSpPr>
            <p:nvPr/>
          </p:nvGrpSpPr>
          <p:grpSpPr bwMode="auto">
            <a:xfrm>
              <a:off x="5770" y="9152"/>
              <a:ext cx="1622" cy="496"/>
              <a:chOff x="5770" y="9152"/>
              <a:chExt cx="1622" cy="496"/>
            </a:xfrm>
          </p:grpSpPr>
          <p:sp>
            <p:nvSpPr>
              <p:cNvPr id="840857" name="Freeform 153"/>
              <p:cNvSpPr>
                <a:spLocks/>
              </p:cNvSpPr>
              <p:nvPr/>
            </p:nvSpPr>
            <p:spPr bwMode="auto">
              <a:xfrm>
                <a:off x="5770" y="9152"/>
                <a:ext cx="1622" cy="496"/>
              </a:xfrm>
              <a:custGeom>
                <a:avLst/>
                <a:gdLst/>
                <a:ahLst/>
                <a:cxnLst>
                  <a:cxn ang="0">
                    <a:pos x="0" y="0"/>
                  </a:cxn>
                  <a:cxn ang="0">
                    <a:pos x="1622" y="496"/>
                  </a:cxn>
                </a:cxnLst>
                <a:rect l="0" t="0" r="r" b="b"/>
                <a:pathLst>
                  <a:path w="1622" h="496">
                    <a:moveTo>
                      <a:pt x="0" y="0"/>
                    </a:moveTo>
                    <a:lnTo>
                      <a:pt x="1622" y="496"/>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22" name="Group 149"/>
            <p:cNvGrpSpPr>
              <a:grpSpLocks/>
            </p:cNvGrpSpPr>
            <p:nvPr/>
          </p:nvGrpSpPr>
          <p:grpSpPr bwMode="auto">
            <a:xfrm>
              <a:off x="7290" y="9552"/>
              <a:ext cx="247" cy="145"/>
              <a:chOff x="7290" y="9552"/>
              <a:chExt cx="247" cy="145"/>
            </a:xfrm>
          </p:grpSpPr>
          <p:sp>
            <p:nvSpPr>
              <p:cNvPr id="840855" name="Freeform 151"/>
              <p:cNvSpPr>
                <a:spLocks/>
              </p:cNvSpPr>
              <p:nvPr/>
            </p:nvSpPr>
            <p:spPr bwMode="auto">
              <a:xfrm>
                <a:off x="7290" y="9552"/>
                <a:ext cx="247" cy="145"/>
              </a:xfrm>
              <a:custGeom>
                <a:avLst/>
                <a:gdLst/>
                <a:ahLst/>
                <a:cxnLst>
                  <a:cxn ang="0">
                    <a:pos x="95" y="145"/>
                  </a:cxn>
                  <a:cxn ang="0">
                    <a:pos x="95" y="96"/>
                  </a:cxn>
                  <a:cxn ang="0">
                    <a:pos x="0" y="145"/>
                  </a:cxn>
                  <a:cxn ang="0">
                    <a:pos x="95" y="145"/>
                  </a:cxn>
                </a:cxnLst>
                <a:rect l="0" t="0" r="r" b="b"/>
                <a:pathLst>
                  <a:path w="247" h="145">
                    <a:moveTo>
                      <a:pt x="95" y="145"/>
                    </a:moveTo>
                    <a:lnTo>
                      <a:pt x="95" y="96"/>
                    </a:lnTo>
                    <a:lnTo>
                      <a:pt x="0" y="145"/>
                    </a:lnTo>
                    <a:lnTo>
                      <a:pt x="95" y="14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854" name="Freeform 150"/>
              <p:cNvSpPr>
                <a:spLocks/>
              </p:cNvSpPr>
              <p:nvPr/>
            </p:nvSpPr>
            <p:spPr bwMode="auto">
              <a:xfrm>
                <a:off x="7290" y="9552"/>
                <a:ext cx="247" cy="145"/>
              </a:xfrm>
              <a:custGeom>
                <a:avLst/>
                <a:gdLst/>
                <a:ahLst/>
                <a:cxnLst>
                  <a:cxn ang="0">
                    <a:pos x="247" y="145"/>
                  </a:cxn>
                  <a:cxn ang="0">
                    <a:pos x="45" y="0"/>
                  </a:cxn>
                  <a:cxn ang="0">
                    <a:pos x="95" y="96"/>
                  </a:cxn>
                  <a:cxn ang="0">
                    <a:pos x="95" y="145"/>
                  </a:cxn>
                  <a:cxn ang="0">
                    <a:pos x="247" y="145"/>
                  </a:cxn>
                </a:cxnLst>
                <a:rect l="0" t="0" r="r" b="b"/>
                <a:pathLst>
                  <a:path w="247" h="145">
                    <a:moveTo>
                      <a:pt x="247" y="145"/>
                    </a:moveTo>
                    <a:lnTo>
                      <a:pt x="45" y="0"/>
                    </a:lnTo>
                    <a:lnTo>
                      <a:pt x="95" y="96"/>
                    </a:lnTo>
                    <a:lnTo>
                      <a:pt x="95" y="145"/>
                    </a:lnTo>
                    <a:lnTo>
                      <a:pt x="247" y="14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24" name="Group 147"/>
            <p:cNvGrpSpPr>
              <a:grpSpLocks/>
            </p:cNvGrpSpPr>
            <p:nvPr/>
          </p:nvGrpSpPr>
          <p:grpSpPr bwMode="auto">
            <a:xfrm>
              <a:off x="8993" y="9175"/>
              <a:ext cx="1112" cy="478"/>
              <a:chOff x="8993" y="9175"/>
              <a:chExt cx="1112" cy="478"/>
            </a:xfrm>
          </p:grpSpPr>
          <p:sp>
            <p:nvSpPr>
              <p:cNvPr id="840852" name="Freeform 148"/>
              <p:cNvSpPr>
                <a:spLocks/>
              </p:cNvSpPr>
              <p:nvPr/>
            </p:nvSpPr>
            <p:spPr bwMode="auto">
              <a:xfrm>
                <a:off x="8993" y="9175"/>
                <a:ext cx="1112" cy="478"/>
              </a:xfrm>
              <a:custGeom>
                <a:avLst/>
                <a:gdLst/>
                <a:ahLst/>
                <a:cxnLst>
                  <a:cxn ang="0">
                    <a:pos x="1112" y="0"/>
                  </a:cxn>
                  <a:cxn ang="0">
                    <a:pos x="0" y="478"/>
                  </a:cxn>
                </a:cxnLst>
                <a:rect l="0" t="0" r="r" b="b"/>
                <a:pathLst>
                  <a:path w="1112" h="478">
                    <a:moveTo>
                      <a:pt x="1112" y="0"/>
                    </a:moveTo>
                    <a:lnTo>
                      <a:pt x="0" y="478"/>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26" name="Group 144"/>
            <p:cNvGrpSpPr>
              <a:grpSpLocks/>
            </p:cNvGrpSpPr>
            <p:nvPr/>
          </p:nvGrpSpPr>
          <p:grpSpPr bwMode="auto">
            <a:xfrm>
              <a:off x="8857" y="9552"/>
              <a:ext cx="247" cy="166"/>
              <a:chOff x="8857" y="9552"/>
              <a:chExt cx="247" cy="166"/>
            </a:xfrm>
          </p:grpSpPr>
          <p:sp>
            <p:nvSpPr>
              <p:cNvPr id="840850" name="Freeform 146"/>
              <p:cNvSpPr>
                <a:spLocks/>
              </p:cNvSpPr>
              <p:nvPr/>
            </p:nvSpPr>
            <p:spPr bwMode="auto">
              <a:xfrm>
                <a:off x="8857" y="9552"/>
                <a:ext cx="247" cy="166"/>
              </a:xfrm>
              <a:custGeom>
                <a:avLst/>
                <a:gdLst/>
                <a:ahLst/>
                <a:cxnLst>
                  <a:cxn ang="0">
                    <a:pos x="191" y="0"/>
                  </a:cxn>
                  <a:cxn ang="0">
                    <a:pos x="0" y="165"/>
                  </a:cxn>
                  <a:cxn ang="0">
                    <a:pos x="150" y="150"/>
                  </a:cxn>
                  <a:cxn ang="0">
                    <a:pos x="150" y="101"/>
                  </a:cxn>
                  <a:cxn ang="0">
                    <a:pos x="191" y="0"/>
                  </a:cxn>
                </a:cxnLst>
                <a:rect l="0" t="0" r="r" b="b"/>
                <a:pathLst>
                  <a:path w="247" h="166">
                    <a:moveTo>
                      <a:pt x="191" y="0"/>
                    </a:moveTo>
                    <a:lnTo>
                      <a:pt x="0" y="165"/>
                    </a:lnTo>
                    <a:lnTo>
                      <a:pt x="150" y="150"/>
                    </a:lnTo>
                    <a:lnTo>
                      <a:pt x="150" y="101"/>
                    </a:lnTo>
                    <a:lnTo>
                      <a:pt x="19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849" name="Freeform 145"/>
              <p:cNvSpPr>
                <a:spLocks/>
              </p:cNvSpPr>
              <p:nvPr/>
            </p:nvSpPr>
            <p:spPr bwMode="auto">
              <a:xfrm>
                <a:off x="8857" y="9552"/>
                <a:ext cx="247" cy="166"/>
              </a:xfrm>
              <a:custGeom>
                <a:avLst/>
                <a:gdLst/>
                <a:ahLst/>
                <a:cxnLst>
                  <a:cxn ang="0">
                    <a:pos x="248" y="140"/>
                  </a:cxn>
                  <a:cxn ang="0">
                    <a:pos x="150" y="101"/>
                  </a:cxn>
                  <a:cxn ang="0">
                    <a:pos x="150" y="150"/>
                  </a:cxn>
                  <a:cxn ang="0">
                    <a:pos x="248" y="140"/>
                  </a:cxn>
                </a:cxnLst>
                <a:rect l="0" t="0" r="r" b="b"/>
                <a:pathLst>
                  <a:path w="247" h="166">
                    <a:moveTo>
                      <a:pt x="248" y="140"/>
                    </a:moveTo>
                    <a:lnTo>
                      <a:pt x="150" y="101"/>
                    </a:lnTo>
                    <a:lnTo>
                      <a:pt x="150" y="150"/>
                    </a:lnTo>
                    <a:lnTo>
                      <a:pt x="248" y="14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28" name="Group 142"/>
            <p:cNvGrpSpPr>
              <a:grpSpLocks/>
            </p:cNvGrpSpPr>
            <p:nvPr/>
          </p:nvGrpSpPr>
          <p:grpSpPr bwMode="auto">
            <a:xfrm>
              <a:off x="8155" y="9175"/>
              <a:ext cx="2" cy="238"/>
              <a:chOff x="8155" y="9175"/>
              <a:chExt cx="2" cy="238"/>
            </a:xfrm>
          </p:grpSpPr>
          <p:sp>
            <p:nvSpPr>
              <p:cNvPr id="840847" name="Freeform 143"/>
              <p:cNvSpPr>
                <a:spLocks/>
              </p:cNvSpPr>
              <p:nvPr/>
            </p:nvSpPr>
            <p:spPr bwMode="auto">
              <a:xfrm>
                <a:off x="8155" y="9175"/>
                <a:ext cx="2" cy="238"/>
              </a:xfrm>
              <a:custGeom>
                <a:avLst/>
                <a:gdLst/>
                <a:ahLst/>
                <a:cxnLst>
                  <a:cxn ang="0">
                    <a:pos x="0" y="0"/>
                  </a:cxn>
                  <a:cxn ang="0">
                    <a:pos x="3" y="238"/>
                  </a:cxn>
                </a:cxnLst>
                <a:rect l="0" t="0" r="r" b="b"/>
                <a:pathLst>
                  <a:path w="2" h="238">
                    <a:moveTo>
                      <a:pt x="0" y="0"/>
                    </a:moveTo>
                    <a:lnTo>
                      <a:pt x="3" y="238"/>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30" name="Group 140"/>
            <p:cNvGrpSpPr>
              <a:grpSpLocks/>
            </p:cNvGrpSpPr>
            <p:nvPr/>
          </p:nvGrpSpPr>
          <p:grpSpPr bwMode="auto">
            <a:xfrm>
              <a:off x="8077" y="9330"/>
              <a:ext cx="155" cy="238"/>
              <a:chOff x="8077" y="9330"/>
              <a:chExt cx="155" cy="238"/>
            </a:xfrm>
          </p:grpSpPr>
          <p:sp>
            <p:nvSpPr>
              <p:cNvPr id="840845" name="Freeform 141"/>
              <p:cNvSpPr>
                <a:spLocks/>
              </p:cNvSpPr>
              <p:nvPr/>
            </p:nvSpPr>
            <p:spPr bwMode="auto">
              <a:xfrm>
                <a:off x="8077" y="9330"/>
                <a:ext cx="155" cy="238"/>
              </a:xfrm>
              <a:custGeom>
                <a:avLst/>
                <a:gdLst/>
                <a:ahLst/>
                <a:cxnLst>
                  <a:cxn ang="0">
                    <a:pos x="155" y="0"/>
                  </a:cxn>
                  <a:cxn ang="0">
                    <a:pos x="78" y="75"/>
                  </a:cxn>
                  <a:cxn ang="0">
                    <a:pos x="0" y="0"/>
                  </a:cxn>
                  <a:cxn ang="0">
                    <a:pos x="78" y="237"/>
                  </a:cxn>
                  <a:cxn ang="0">
                    <a:pos x="155" y="0"/>
                  </a:cxn>
                </a:cxnLst>
                <a:rect l="0" t="0" r="r" b="b"/>
                <a:pathLst>
                  <a:path w="155" h="238">
                    <a:moveTo>
                      <a:pt x="155" y="0"/>
                    </a:moveTo>
                    <a:lnTo>
                      <a:pt x="78" y="75"/>
                    </a:lnTo>
                    <a:lnTo>
                      <a:pt x="0" y="0"/>
                    </a:lnTo>
                    <a:lnTo>
                      <a:pt x="78" y="237"/>
                    </a:lnTo>
                    <a:lnTo>
                      <a:pt x="155"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0" name="Group 138"/>
            <p:cNvGrpSpPr>
              <a:grpSpLocks/>
            </p:cNvGrpSpPr>
            <p:nvPr/>
          </p:nvGrpSpPr>
          <p:grpSpPr bwMode="auto">
            <a:xfrm>
              <a:off x="2068" y="7482"/>
              <a:ext cx="125" cy="1313"/>
              <a:chOff x="2068" y="7482"/>
              <a:chExt cx="125" cy="1313"/>
            </a:xfrm>
          </p:grpSpPr>
          <p:sp>
            <p:nvSpPr>
              <p:cNvPr id="840843" name="Freeform 139"/>
              <p:cNvSpPr>
                <a:spLocks/>
              </p:cNvSpPr>
              <p:nvPr/>
            </p:nvSpPr>
            <p:spPr bwMode="auto">
              <a:xfrm>
                <a:off x="2068" y="7482"/>
                <a:ext cx="125" cy="1313"/>
              </a:xfrm>
              <a:custGeom>
                <a:avLst/>
                <a:gdLst/>
                <a:ahLst/>
                <a:cxnLst>
                  <a:cxn ang="0">
                    <a:pos x="125" y="21"/>
                  </a:cxn>
                  <a:cxn ang="0">
                    <a:pos x="118" y="12"/>
                  </a:cxn>
                  <a:cxn ang="0">
                    <a:pos x="99" y="5"/>
                  </a:cxn>
                  <a:cxn ang="0">
                    <a:pos x="73" y="0"/>
                  </a:cxn>
                  <a:cxn ang="0">
                    <a:pos x="60" y="0"/>
                  </a:cxn>
                  <a:cxn ang="0">
                    <a:pos x="32" y="3"/>
                  </a:cxn>
                  <a:cxn ang="0">
                    <a:pos x="10" y="10"/>
                  </a:cxn>
                  <a:cxn ang="0">
                    <a:pos x="0" y="19"/>
                  </a:cxn>
                  <a:cxn ang="0">
                    <a:pos x="0" y="1291"/>
                  </a:cxn>
                  <a:cxn ang="0">
                    <a:pos x="8" y="1302"/>
                  </a:cxn>
                  <a:cxn ang="0">
                    <a:pos x="27" y="1310"/>
                  </a:cxn>
                  <a:cxn ang="0">
                    <a:pos x="54" y="1313"/>
                  </a:cxn>
                  <a:cxn ang="0">
                    <a:pos x="85" y="1311"/>
                  </a:cxn>
                  <a:cxn ang="0">
                    <a:pos x="108" y="1306"/>
                  </a:cxn>
                  <a:cxn ang="0">
                    <a:pos x="122" y="1298"/>
                  </a:cxn>
                  <a:cxn ang="0">
                    <a:pos x="125" y="21"/>
                  </a:cxn>
                </a:cxnLst>
                <a:rect l="0" t="0" r="r" b="b"/>
                <a:pathLst>
                  <a:path w="125" h="1313">
                    <a:moveTo>
                      <a:pt x="125" y="21"/>
                    </a:moveTo>
                    <a:lnTo>
                      <a:pt x="118" y="12"/>
                    </a:lnTo>
                    <a:lnTo>
                      <a:pt x="99" y="5"/>
                    </a:lnTo>
                    <a:lnTo>
                      <a:pt x="73" y="0"/>
                    </a:lnTo>
                    <a:lnTo>
                      <a:pt x="60" y="0"/>
                    </a:lnTo>
                    <a:lnTo>
                      <a:pt x="32" y="3"/>
                    </a:lnTo>
                    <a:lnTo>
                      <a:pt x="10" y="10"/>
                    </a:lnTo>
                    <a:lnTo>
                      <a:pt x="0" y="19"/>
                    </a:lnTo>
                    <a:lnTo>
                      <a:pt x="0" y="1291"/>
                    </a:lnTo>
                    <a:lnTo>
                      <a:pt x="8" y="1302"/>
                    </a:lnTo>
                    <a:lnTo>
                      <a:pt x="27" y="1310"/>
                    </a:lnTo>
                    <a:lnTo>
                      <a:pt x="54" y="1313"/>
                    </a:lnTo>
                    <a:lnTo>
                      <a:pt x="85" y="1311"/>
                    </a:lnTo>
                    <a:lnTo>
                      <a:pt x="108" y="1306"/>
                    </a:lnTo>
                    <a:lnTo>
                      <a:pt x="122" y="1298"/>
                    </a:lnTo>
                    <a:lnTo>
                      <a:pt x="125" y="21"/>
                    </a:lnTo>
                  </a:path>
                </a:pathLst>
              </a:custGeom>
              <a:solidFill>
                <a:srgbClr val="C0C0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1" name="Group 136"/>
            <p:cNvGrpSpPr>
              <a:grpSpLocks/>
            </p:cNvGrpSpPr>
            <p:nvPr/>
          </p:nvGrpSpPr>
          <p:grpSpPr bwMode="auto">
            <a:xfrm>
              <a:off x="2068" y="7482"/>
              <a:ext cx="120" cy="43"/>
              <a:chOff x="2068" y="7482"/>
              <a:chExt cx="120" cy="43"/>
            </a:xfrm>
          </p:grpSpPr>
          <p:sp>
            <p:nvSpPr>
              <p:cNvPr id="840841" name="Freeform 137"/>
              <p:cNvSpPr>
                <a:spLocks/>
              </p:cNvSpPr>
              <p:nvPr/>
            </p:nvSpPr>
            <p:spPr bwMode="auto">
              <a:xfrm>
                <a:off x="2068" y="7482"/>
                <a:ext cx="120" cy="43"/>
              </a:xfrm>
              <a:custGeom>
                <a:avLst/>
                <a:gdLst/>
                <a:ahLst/>
                <a:cxnLst>
                  <a:cxn ang="0">
                    <a:pos x="121" y="29"/>
                  </a:cxn>
                  <a:cxn ang="0">
                    <a:pos x="117" y="15"/>
                  </a:cxn>
                  <a:cxn ang="0">
                    <a:pos x="103" y="6"/>
                  </a:cxn>
                  <a:cxn ang="0">
                    <a:pos x="80" y="1"/>
                  </a:cxn>
                  <a:cxn ang="0">
                    <a:pos x="62" y="0"/>
                  </a:cxn>
                  <a:cxn ang="0">
                    <a:pos x="33" y="2"/>
                  </a:cxn>
                  <a:cxn ang="0">
                    <a:pos x="11" y="9"/>
                  </a:cxn>
                  <a:cxn ang="0">
                    <a:pos x="0" y="18"/>
                  </a:cxn>
                  <a:cxn ang="0">
                    <a:pos x="7" y="30"/>
                  </a:cxn>
                  <a:cxn ang="0">
                    <a:pos x="25" y="38"/>
                  </a:cxn>
                  <a:cxn ang="0">
                    <a:pos x="51" y="43"/>
                  </a:cxn>
                  <a:cxn ang="0">
                    <a:pos x="83" y="41"/>
                  </a:cxn>
                  <a:cxn ang="0">
                    <a:pos x="106" y="36"/>
                  </a:cxn>
                  <a:cxn ang="0">
                    <a:pos x="121" y="29"/>
                  </a:cxn>
                </a:cxnLst>
                <a:rect l="0" t="0" r="r" b="b"/>
                <a:pathLst>
                  <a:path w="120" h="43">
                    <a:moveTo>
                      <a:pt x="121" y="29"/>
                    </a:moveTo>
                    <a:lnTo>
                      <a:pt x="117" y="15"/>
                    </a:lnTo>
                    <a:lnTo>
                      <a:pt x="103" y="6"/>
                    </a:lnTo>
                    <a:lnTo>
                      <a:pt x="80" y="1"/>
                    </a:lnTo>
                    <a:lnTo>
                      <a:pt x="62" y="0"/>
                    </a:lnTo>
                    <a:lnTo>
                      <a:pt x="33" y="2"/>
                    </a:lnTo>
                    <a:lnTo>
                      <a:pt x="11" y="9"/>
                    </a:lnTo>
                    <a:lnTo>
                      <a:pt x="0" y="18"/>
                    </a:lnTo>
                    <a:lnTo>
                      <a:pt x="7" y="30"/>
                    </a:lnTo>
                    <a:lnTo>
                      <a:pt x="25" y="38"/>
                    </a:lnTo>
                    <a:lnTo>
                      <a:pt x="51" y="43"/>
                    </a:lnTo>
                    <a:lnTo>
                      <a:pt x="83" y="41"/>
                    </a:lnTo>
                    <a:lnTo>
                      <a:pt x="106" y="36"/>
                    </a:lnTo>
                    <a:lnTo>
                      <a:pt x="121" y="29"/>
                    </a:lnTo>
                  </a:path>
                </a:pathLst>
              </a:custGeom>
              <a:solidFill>
                <a:srgbClr val="CDCDC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2" name="Group 134"/>
            <p:cNvGrpSpPr>
              <a:grpSpLocks/>
            </p:cNvGrpSpPr>
            <p:nvPr/>
          </p:nvGrpSpPr>
          <p:grpSpPr bwMode="auto">
            <a:xfrm>
              <a:off x="2068" y="7482"/>
              <a:ext cx="125" cy="1313"/>
              <a:chOff x="2068" y="7482"/>
              <a:chExt cx="125" cy="1313"/>
            </a:xfrm>
          </p:grpSpPr>
          <p:sp>
            <p:nvSpPr>
              <p:cNvPr id="840839" name="Freeform 135"/>
              <p:cNvSpPr>
                <a:spLocks/>
              </p:cNvSpPr>
              <p:nvPr/>
            </p:nvSpPr>
            <p:spPr bwMode="auto">
              <a:xfrm>
                <a:off x="2068" y="7482"/>
                <a:ext cx="125" cy="1313"/>
              </a:xfrm>
              <a:custGeom>
                <a:avLst/>
                <a:gdLst/>
                <a:ahLst/>
                <a:cxnLst>
                  <a:cxn ang="0">
                    <a:pos x="60" y="0"/>
                  </a:cxn>
                  <a:cxn ang="0">
                    <a:pos x="32" y="3"/>
                  </a:cxn>
                  <a:cxn ang="0">
                    <a:pos x="10" y="10"/>
                  </a:cxn>
                  <a:cxn ang="0">
                    <a:pos x="0" y="19"/>
                  </a:cxn>
                  <a:cxn ang="0">
                    <a:pos x="0" y="1291"/>
                  </a:cxn>
                  <a:cxn ang="0">
                    <a:pos x="8" y="1302"/>
                  </a:cxn>
                  <a:cxn ang="0">
                    <a:pos x="27" y="1310"/>
                  </a:cxn>
                  <a:cxn ang="0">
                    <a:pos x="54" y="1313"/>
                  </a:cxn>
                  <a:cxn ang="0">
                    <a:pos x="85" y="1311"/>
                  </a:cxn>
                  <a:cxn ang="0">
                    <a:pos x="108" y="1306"/>
                  </a:cxn>
                  <a:cxn ang="0">
                    <a:pos x="122" y="1298"/>
                  </a:cxn>
                  <a:cxn ang="0">
                    <a:pos x="125" y="21"/>
                  </a:cxn>
                  <a:cxn ang="0">
                    <a:pos x="118" y="12"/>
                  </a:cxn>
                  <a:cxn ang="0">
                    <a:pos x="99" y="5"/>
                  </a:cxn>
                  <a:cxn ang="0">
                    <a:pos x="73" y="0"/>
                  </a:cxn>
                  <a:cxn ang="0">
                    <a:pos x="60" y="0"/>
                  </a:cxn>
                </a:cxnLst>
                <a:rect l="0" t="0" r="r" b="b"/>
                <a:pathLst>
                  <a:path w="125" h="1313">
                    <a:moveTo>
                      <a:pt x="60" y="0"/>
                    </a:moveTo>
                    <a:lnTo>
                      <a:pt x="32" y="3"/>
                    </a:lnTo>
                    <a:lnTo>
                      <a:pt x="10" y="10"/>
                    </a:lnTo>
                    <a:lnTo>
                      <a:pt x="0" y="19"/>
                    </a:lnTo>
                    <a:lnTo>
                      <a:pt x="0" y="1291"/>
                    </a:lnTo>
                    <a:lnTo>
                      <a:pt x="8" y="1302"/>
                    </a:lnTo>
                    <a:lnTo>
                      <a:pt x="27" y="1310"/>
                    </a:lnTo>
                    <a:lnTo>
                      <a:pt x="54" y="1313"/>
                    </a:lnTo>
                    <a:lnTo>
                      <a:pt x="85" y="1311"/>
                    </a:lnTo>
                    <a:lnTo>
                      <a:pt x="108" y="1306"/>
                    </a:lnTo>
                    <a:lnTo>
                      <a:pt x="122" y="1298"/>
                    </a:lnTo>
                    <a:lnTo>
                      <a:pt x="125" y="21"/>
                    </a:lnTo>
                    <a:lnTo>
                      <a:pt x="118" y="12"/>
                    </a:lnTo>
                    <a:lnTo>
                      <a:pt x="99" y="5"/>
                    </a:lnTo>
                    <a:lnTo>
                      <a:pt x="73" y="0"/>
                    </a:lnTo>
                    <a:lnTo>
                      <a:pt x="6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3" name="Group 132"/>
            <p:cNvGrpSpPr>
              <a:grpSpLocks/>
            </p:cNvGrpSpPr>
            <p:nvPr/>
          </p:nvGrpSpPr>
          <p:grpSpPr bwMode="auto">
            <a:xfrm>
              <a:off x="2068" y="7502"/>
              <a:ext cx="122" cy="23"/>
              <a:chOff x="2068" y="7502"/>
              <a:chExt cx="122" cy="23"/>
            </a:xfrm>
          </p:grpSpPr>
          <p:sp>
            <p:nvSpPr>
              <p:cNvPr id="840837" name="Freeform 133"/>
              <p:cNvSpPr>
                <a:spLocks/>
              </p:cNvSpPr>
              <p:nvPr/>
            </p:nvSpPr>
            <p:spPr bwMode="auto">
              <a:xfrm>
                <a:off x="2068" y="7502"/>
                <a:ext cx="122" cy="23"/>
              </a:xfrm>
              <a:custGeom>
                <a:avLst/>
                <a:gdLst/>
                <a:ahLst/>
                <a:cxnLst>
                  <a:cxn ang="0">
                    <a:pos x="0" y="0"/>
                  </a:cxn>
                  <a:cxn ang="0">
                    <a:pos x="7" y="11"/>
                  </a:cxn>
                  <a:cxn ang="0">
                    <a:pos x="27" y="19"/>
                  </a:cxn>
                  <a:cxn ang="0">
                    <a:pos x="54" y="23"/>
                  </a:cxn>
                  <a:cxn ang="0">
                    <a:pos x="84" y="21"/>
                  </a:cxn>
                  <a:cxn ang="0">
                    <a:pos x="108" y="15"/>
                  </a:cxn>
                  <a:cxn ang="0">
                    <a:pos x="121" y="7"/>
                  </a:cxn>
                </a:cxnLst>
                <a:rect l="0" t="0" r="r" b="b"/>
                <a:pathLst>
                  <a:path w="122" h="23">
                    <a:moveTo>
                      <a:pt x="0" y="0"/>
                    </a:moveTo>
                    <a:lnTo>
                      <a:pt x="7" y="11"/>
                    </a:lnTo>
                    <a:lnTo>
                      <a:pt x="27" y="19"/>
                    </a:lnTo>
                    <a:lnTo>
                      <a:pt x="54" y="23"/>
                    </a:lnTo>
                    <a:lnTo>
                      <a:pt x="84" y="21"/>
                    </a:lnTo>
                    <a:lnTo>
                      <a:pt x="108" y="15"/>
                    </a:lnTo>
                    <a:lnTo>
                      <a:pt x="121" y="7"/>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4" name="Group 130"/>
            <p:cNvGrpSpPr>
              <a:grpSpLocks/>
            </p:cNvGrpSpPr>
            <p:nvPr/>
          </p:nvGrpSpPr>
          <p:grpSpPr bwMode="auto">
            <a:xfrm>
              <a:off x="2133" y="7291"/>
              <a:ext cx="239" cy="194"/>
              <a:chOff x="2133" y="7291"/>
              <a:chExt cx="239" cy="194"/>
            </a:xfrm>
          </p:grpSpPr>
          <p:sp>
            <p:nvSpPr>
              <p:cNvPr id="840835" name="Freeform 131"/>
              <p:cNvSpPr>
                <a:spLocks/>
              </p:cNvSpPr>
              <p:nvPr/>
            </p:nvSpPr>
            <p:spPr bwMode="auto">
              <a:xfrm>
                <a:off x="2133" y="7291"/>
                <a:ext cx="239" cy="194"/>
              </a:xfrm>
              <a:custGeom>
                <a:avLst/>
                <a:gdLst/>
                <a:ahLst/>
                <a:cxnLst>
                  <a:cxn ang="0">
                    <a:pos x="0" y="194"/>
                  </a:cxn>
                  <a:cxn ang="0">
                    <a:pos x="7" y="121"/>
                  </a:cxn>
                  <a:cxn ang="0">
                    <a:pos x="21" y="111"/>
                  </a:cxn>
                  <a:cxn ang="0">
                    <a:pos x="34" y="113"/>
                  </a:cxn>
                  <a:cxn ang="0">
                    <a:pos x="95" y="130"/>
                  </a:cxn>
                  <a:cxn ang="0">
                    <a:pos x="130" y="143"/>
                  </a:cxn>
                  <a:cxn ang="0">
                    <a:pos x="147" y="144"/>
                  </a:cxn>
                  <a:cxn ang="0">
                    <a:pos x="162" y="151"/>
                  </a:cxn>
                  <a:cxn ang="0">
                    <a:pos x="165" y="140"/>
                  </a:cxn>
                  <a:cxn ang="0">
                    <a:pos x="169" y="133"/>
                  </a:cxn>
                  <a:cxn ang="0">
                    <a:pos x="162" y="122"/>
                  </a:cxn>
                  <a:cxn ang="0">
                    <a:pos x="158" y="119"/>
                  </a:cxn>
                  <a:cxn ang="0">
                    <a:pos x="145" y="102"/>
                  </a:cxn>
                  <a:cxn ang="0">
                    <a:pos x="132" y="87"/>
                  </a:cxn>
                  <a:cxn ang="0">
                    <a:pos x="118" y="74"/>
                  </a:cxn>
                  <a:cxn ang="0">
                    <a:pos x="105" y="59"/>
                  </a:cxn>
                  <a:cxn ang="0">
                    <a:pos x="97" y="50"/>
                  </a:cxn>
                  <a:cxn ang="0">
                    <a:pos x="75" y="43"/>
                  </a:cxn>
                  <a:cxn ang="0">
                    <a:pos x="75" y="36"/>
                  </a:cxn>
                  <a:cxn ang="0">
                    <a:pos x="72" y="29"/>
                  </a:cxn>
                  <a:cxn ang="0">
                    <a:pos x="72" y="22"/>
                  </a:cxn>
                  <a:cxn ang="0">
                    <a:pos x="81" y="8"/>
                  </a:cxn>
                  <a:cxn ang="0">
                    <a:pos x="97" y="6"/>
                  </a:cxn>
                  <a:cxn ang="0">
                    <a:pos x="117" y="9"/>
                  </a:cxn>
                  <a:cxn ang="0">
                    <a:pos x="135" y="16"/>
                  </a:cxn>
                  <a:cxn ang="0">
                    <a:pos x="160" y="16"/>
                  </a:cxn>
                  <a:cxn ang="0">
                    <a:pos x="181" y="18"/>
                  </a:cxn>
                  <a:cxn ang="0">
                    <a:pos x="198" y="20"/>
                  </a:cxn>
                  <a:cxn ang="0">
                    <a:pos x="213" y="18"/>
                  </a:cxn>
                  <a:cxn ang="0">
                    <a:pos x="226" y="12"/>
                  </a:cxn>
                  <a:cxn ang="0">
                    <a:pos x="239" y="0"/>
                  </a:cxn>
                </a:cxnLst>
                <a:rect l="0" t="0" r="r" b="b"/>
                <a:pathLst>
                  <a:path w="239" h="194">
                    <a:moveTo>
                      <a:pt x="0" y="194"/>
                    </a:moveTo>
                    <a:lnTo>
                      <a:pt x="7" y="121"/>
                    </a:lnTo>
                    <a:lnTo>
                      <a:pt x="21" y="111"/>
                    </a:lnTo>
                    <a:lnTo>
                      <a:pt x="34" y="113"/>
                    </a:lnTo>
                    <a:lnTo>
                      <a:pt x="95" y="130"/>
                    </a:lnTo>
                    <a:lnTo>
                      <a:pt x="130" y="143"/>
                    </a:lnTo>
                    <a:lnTo>
                      <a:pt x="147" y="144"/>
                    </a:lnTo>
                    <a:lnTo>
                      <a:pt x="162" y="151"/>
                    </a:lnTo>
                    <a:lnTo>
                      <a:pt x="165" y="140"/>
                    </a:lnTo>
                    <a:lnTo>
                      <a:pt x="169" y="133"/>
                    </a:lnTo>
                    <a:lnTo>
                      <a:pt x="162" y="122"/>
                    </a:lnTo>
                    <a:lnTo>
                      <a:pt x="158" y="119"/>
                    </a:lnTo>
                    <a:lnTo>
                      <a:pt x="145" y="102"/>
                    </a:lnTo>
                    <a:lnTo>
                      <a:pt x="132" y="87"/>
                    </a:lnTo>
                    <a:lnTo>
                      <a:pt x="118" y="74"/>
                    </a:lnTo>
                    <a:lnTo>
                      <a:pt x="105" y="59"/>
                    </a:lnTo>
                    <a:lnTo>
                      <a:pt x="97" y="50"/>
                    </a:lnTo>
                    <a:lnTo>
                      <a:pt x="75" y="43"/>
                    </a:lnTo>
                    <a:lnTo>
                      <a:pt x="75" y="36"/>
                    </a:lnTo>
                    <a:lnTo>
                      <a:pt x="72" y="29"/>
                    </a:lnTo>
                    <a:lnTo>
                      <a:pt x="72" y="22"/>
                    </a:lnTo>
                    <a:lnTo>
                      <a:pt x="81" y="8"/>
                    </a:lnTo>
                    <a:lnTo>
                      <a:pt x="97" y="6"/>
                    </a:lnTo>
                    <a:lnTo>
                      <a:pt x="117" y="9"/>
                    </a:lnTo>
                    <a:lnTo>
                      <a:pt x="135" y="16"/>
                    </a:lnTo>
                    <a:lnTo>
                      <a:pt x="160" y="16"/>
                    </a:lnTo>
                    <a:lnTo>
                      <a:pt x="181" y="18"/>
                    </a:lnTo>
                    <a:lnTo>
                      <a:pt x="198" y="20"/>
                    </a:lnTo>
                    <a:lnTo>
                      <a:pt x="213" y="18"/>
                    </a:lnTo>
                    <a:lnTo>
                      <a:pt x="226" y="12"/>
                    </a:lnTo>
                    <a:lnTo>
                      <a:pt x="239" y="0"/>
                    </a:lnTo>
                  </a:path>
                </a:pathLst>
              </a:custGeom>
              <a:noFill/>
              <a:ln w="57150">
                <a:solidFill>
                  <a:srgbClr val="C0C0C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5" name="Group 128"/>
            <p:cNvGrpSpPr>
              <a:grpSpLocks/>
            </p:cNvGrpSpPr>
            <p:nvPr/>
          </p:nvGrpSpPr>
          <p:grpSpPr bwMode="auto">
            <a:xfrm>
              <a:off x="1987" y="7788"/>
              <a:ext cx="127" cy="1108"/>
              <a:chOff x="1987" y="7788"/>
              <a:chExt cx="127" cy="1108"/>
            </a:xfrm>
          </p:grpSpPr>
          <p:sp>
            <p:nvSpPr>
              <p:cNvPr id="840833" name="Freeform 129"/>
              <p:cNvSpPr>
                <a:spLocks/>
              </p:cNvSpPr>
              <p:nvPr/>
            </p:nvSpPr>
            <p:spPr bwMode="auto">
              <a:xfrm>
                <a:off x="1987" y="7788"/>
                <a:ext cx="127" cy="1108"/>
              </a:xfrm>
              <a:custGeom>
                <a:avLst/>
                <a:gdLst/>
                <a:ahLst/>
                <a:cxnLst>
                  <a:cxn ang="0">
                    <a:pos x="128" y="61"/>
                  </a:cxn>
                  <a:cxn ang="0">
                    <a:pos x="96" y="7"/>
                  </a:cxn>
                  <a:cxn ang="0">
                    <a:pos x="66" y="0"/>
                  </a:cxn>
                  <a:cxn ang="0">
                    <a:pos x="44" y="4"/>
                  </a:cxn>
                  <a:cxn ang="0">
                    <a:pos x="24" y="15"/>
                  </a:cxn>
                  <a:cxn ang="0">
                    <a:pos x="10" y="31"/>
                  </a:cxn>
                  <a:cxn ang="0">
                    <a:pos x="1" y="50"/>
                  </a:cxn>
                  <a:cxn ang="0">
                    <a:pos x="0" y="1045"/>
                  </a:cxn>
                  <a:cxn ang="0">
                    <a:pos x="4" y="1067"/>
                  </a:cxn>
                  <a:cxn ang="0">
                    <a:pos x="15" y="1086"/>
                  </a:cxn>
                  <a:cxn ang="0">
                    <a:pos x="32" y="1100"/>
                  </a:cxn>
                  <a:cxn ang="0">
                    <a:pos x="52" y="1108"/>
                  </a:cxn>
                  <a:cxn ang="0">
                    <a:pos x="79" y="1106"/>
                  </a:cxn>
                  <a:cxn ang="0">
                    <a:pos x="124" y="1066"/>
                  </a:cxn>
                  <a:cxn ang="0">
                    <a:pos x="128" y="61"/>
                  </a:cxn>
                </a:cxnLst>
                <a:rect l="0" t="0" r="r" b="b"/>
                <a:pathLst>
                  <a:path w="127" h="1108">
                    <a:moveTo>
                      <a:pt x="128" y="61"/>
                    </a:moveTo>
                    <a:lnTo>
                      <a:pt x="96" y="7"/>
                    </a:lnTo>
                    <a:lnTo>
                      <a:pt x="66" y="0"/>
                    </a:lnTo>
                    <a:lnTo>
                      <a:pt x="44" y="4"/>
                    </a:lnTo>
                    <a:lnTo>
                      <a:pt x="24" y="15"/>
                    </a:lnTo>
                    <a:lnTo>
                      <a:pt x="10" y="31"/>
                    </a:lnTo>
                    <a:lnTo>
                      <a:pt x="1" y="50"/>
                    </a:lnTo>
                    <a:lnTo>
                      <a:pt x="0" y="1045"/>
                    </a:lnTo>
                    <a:lnTo>
                      <a:pt x="4" y="1067"/>
                    </a:lnTo>
                    <a:lnTo>
                      <a:pt x="15" y="1086"/>
                    </a:lnTo>
                    <a:lnTo>
                      <a:pt x="32" y="1100"/>
                    </a:lnTo>
                    <a:lnTo>
                      <a:pt x="52" y="1108"/>
                    </a:lnTo>
                    <a:lnTo>
                      <a:pt x="79" y="1106"/>
                    </a:lnTo>
                    <a:lnTo>
                      <a:pt x="124" y="1066"/>
                    </a:lnTo>
                    <a:lnTo>
                      <a:pt x="128" y="61"/>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6" name="Group 126"/>
            <p:cNvGrpSpPr>
              <a:grpSpLocks/>
            </p:cNvGrpSpPr>
            <p:nvPr/>
          </p:nvGrpSpPr>
          <p:grpSpPr bwMode="auto">
            <a:xfrm>
              <a:off x="1987" y="7788"/>
              <a:ext cx="127" cy="1108"/>
              <a:chOff x="1987" y="7788"/>
              <a:chExt cx="127" cy="1108"/>
            </a:xfrm>
          </p:grpSpPr>
          <p:sp>
            <p:nvSpPr>
              <p:cNvPr id="840831" name="Freeform 127"/>
              <p:cNvSpPr>
                <a:spLocks/>
              </p:cNvSpPr>
              <p:nvPr/>
            </p:nvSpPr>
            <p:spPr bwMode="auto">
              <a:xfrm>
                <a:off x="1987" y="7788"/>
                <a:ext cx="127" cy="1108"/>
              </a:xfrm>
              <a:custGeom>
                <a:avLst/>
                <a:gdLst/>
                <a:ahLst/>
                <a:cxnLst>
                  <a:cxn ang="0">
                    <a:pos x="66" y="0"/>
                  </a:cxn>
                  <a:cxn ang="0">
                    <a:pos x="10" y="31"/>
                  </a:cxn>
                  <a:cxn ang="0">
                    <a:pos x="0" y="1045"/>
                  </a:cxn>
                  <a:cxn ang="0">
                    <a:pos x="4" y="1067"/>
                  </a:cxn>
                  <a:cxn ang="0">
                    <a:pos x="15" y="1086"/>
                  </a:cxn>
                  <a:cxn ang="0">
                    <a:pos x="32" y="1100"/>
                  </a:cxn>
                  <a:cxn ang="0">
                    <a:pos x="52" y="1108"/>
                  </a:cxn>
                  <a:cxn ang="0">
                    <a:pos x="79" y="1106"/>
                  </a:cxn>
                  <a:cxn ang="0">
                    <a:pos x="124" y="1066"/>
                  </a:cxn>
                  <a:cxn ang="0">
                    <a:pos x="128" y="61"/>
                  </a:cxn>
                  <a:cxn ang="0">
                    <a:pos x="124" y="39"/>
                  </a:cxn>
                  <a:cxn ang="0">
                    <a:pos x="113" y="21"/>
                  </a:cxn>
                  <a:cxn ang="0">
                    <a:pos x="96" y="7"/>
                  </a:cxn>
                  <a:cxn ang="0">
                    <a:pos x="74" y="0"/>
                  </a:cxn>
                  <a:cxn ang="0">
                    <a:pos x="66" y="0"/>
                  </a:cxn>
                </a:cxnLst>
                <a:rect l="0" t="0" r="r" b="b"/>
                <a:pathLst>
                  <a:path w="127" h="1108">
                    <a:moveTo>
                      <a:pt x="66" y="0"/>
                    </a:moveTo>
                    <a:lnTo>
                      <a:pt x="10" y="31"/>
                    </a:lnTo>
                    <a:lnTo>
                      <a:pt x="0" y="1045"/>
                    </a:lnTo>
                    <a:lnTo>
                      <a:pt x="4" y="1067"/>
                    </a:lnTo>
                    <a:lnTo>
                      <a:pt x="15" y="1086"/>
                    </a:lnTo>
                    <a:lnTo>
                      <a:pt x="32" y="1100"/>
                    </a:lnTo>
                    <a:lnTo>
                      <a:pt x="52" y="1108"/>
                    </a:lnTo>
                    <a:lnTo>
                      <a:pt x="79" y="1106"/>
                    </a:lnTo>
                    <a:lnTo>
                      <a:pt x="124" y="1066"/>
                    </a:lnTo>
                    <a:lnTo>
                      <a:pt x="128" y="61"/>
                    </a:lnTo>
                    <a:lnTo>
                      <a:pt x="124" y="39"/>
                    </a:lnTo>
                    <a:lnTo>
                      <a:pt x="113" y="21"/>
                    </a:lnTo>
                    <a:lnTo>
                      <a:pt x="96" y="7"/>
                    </a:lnTo>
                    <a:lnTo>
                      <a:pt x="74" y="0"/>
                    </a:lnTo>
                    <a:lnTo>
                      <a:pt x="66"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7" name="Group 124"/>
            <p:cNvGrpSpPr>
              <a:grpSpLocks/>
            </p:cNvGrpSpPr>
            <p:nvPr/>
          </p:nvGrpSpPr>
          <p:grpSpPr bwMode="auto">
            <a:xfrm>
              <a:off x="1935" y="8042"/>
              <a:ext cx="231" cy="92"/>
              <a:chOff x="1935" y="8042"/>
              <a:chExt cx="231" cy="92"/>
            </a:xfrm>
          </p:grpSpPr>
          <p:sp>
            <p:nvSpPr>
              <p:cNvPr id="840829" name="Freeform 125"/>
              <p:cNvSpPr>
                <a:spLocks/>
              </p:cNvSpPr>
              <p:nvPr/>
            </p:nvSpPr>
            <p:spPr bwMode="auto">
              <a:xfrm>
                <a:off x="1935" y="8042"/>
                <a:ext cx="231" cy="92"/>
              </a:xfrm>
              <a:custGeom>
                <a:avLst/>
                <a:gdLst/>
                <a:ahLst/>
                <a:cxnLst>
                  <a:cxn ang="0">
                    <a:pos x="116" y="0"/>
                  </a:cxn>
                  <a:cxn ang="0">
                    <a:pos x="37" y="13"/>
                  </a:cxn>
                  <a:cxn ang="0">
                    <a:pos x="0" y="44"/>
                  </a:cxn>
                  <a:cxn ang="0">
                    <a:pos x="4" y="56"/>
                  </a:cxn>
                  <a:cxn ang="0">
                    <a:pos x="78" y="90"/>
                  </a:cxn>
                  <a:cxn ang="0">
                    <a:pos x="106" y="92"/>
                  </a:cxn>
                  <a:cxn ang="0">
                    <a:pos x="138" y="91"/>
                  </a:cxn>
                  <a:cxn ang="0">
                    <a:pos x="209" y="74"/>
                  </a:cxn>
                  <a:cxn ang="0">
                    <a:pos x="231" y="55"/>
                  </a:cxn>
                  <a:cxn ang="0">
                    <a:pos x="228" y="40"/>
                  </a:cxn>
                  <a:cxn ang="0">
                    <a:pos x="158" y="3"/>
                  </a:cxn>
                  <a:cxn ang="0">
                    <a:pos x="116" y="0"/>
                  </a:cxn>
                </a:cxnLst>
                <a:rect l="0" t="0" r="r" b="b"/>
                <a:pathLst>
                  <a:path w="231" h="92">
                    <a:moveTo>
                      <a:pt x="116" y="0"/>
                    </a:moveTo>
                    <a:lnTo>
                      <a:pt x="37" y="13"/>
                    </a:lnTo>
                    <a:lnTo>
                      <a:pt x="0" y="44"/>
                    </a:lnTo>
                    <a:lnTo>
                      <a:pt x="4" y="56"/>
                    </a:lnTo>
                    <a:lnTo>
                      <a:pt x="78" y="90"/>
                    </a:lnTo>
                    <a:lnTo>
                      <a:pt x="106" y="92"/>
                    </a:lnTo>
                    <a:lnTo>
                      <a:pt x="138" y="91"/>
                    </a:lnTo>
                    <a:lnTo>
                      <a:pt x="209" y="74"/>
                    </a:lnTo>
                    <a:lnTo>
                      <a:pt x="231" y="55"/>
                    </a:lnTo>
                    <a:lnTo>
                      <a:pt x="228" y="40"/>
                    </a:lnTo>
                    <a:lnTo>
                      <a:pt x="158" y="3"/>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8" name="Group 122"/>
            <p:cNvGrpSpPr>
              <a:grpSpLocks/>
            </p:cNvGrpSpPr>
            <p:nvPr/>
          </p:nvGrpSpPr>
          <p:grpSpPr bwMode="auto">
            <a:xfrm>
              <a:off x="1996" y="7985"/>
              <a:ext cx="114" cy="92"/>
              <a:chOff x="1996" y="7985"/>
              <a:chExt cx="114" cy="92"/>
            </a:xfrm>
          </p:grpSpPr>
          <p:sp>
            <p:nvSpPr>
              <p:cNvPr id="840827" name="Freeform 123"/>
              <p:cNvSpPr>
                <a:spLocks/>
              </p:cNvSpPr>
              <p:nvPr/>
            </p:nvSpPr>
            <p:spPr bwMode="auto">
              <a:xfrm>
                <a:off x="1996" y="7985"/>
                <a:ext cx="114" cy="92"/>
              </a:xfrm>
              <a:custGeom>
                <a:avLst/>
                <a:gdLst/>
                <a:ahLst/>
                <a:cxnLst>
                  <a:cxn ang="0">
                    <a:pos x="0" y="0"/>
                  </a:cxn>
                  <a:cxn ang="0">
                    <a:pos x="0" y="92"/>
                  </a:cxn>
                  <a:cxn ang="0">
                    <a:pos x="114" y="92"/>
                  </a:cxn>
                  <a:cxn ang="0">
                    <a:pos x="114" y="0"/>
                  </a:cxn>
                  <a:cxn ang="0">
                    <a:pos x="0" y="0"/>
                  </a:cxn>
                </a:cxnLst>
                <a:rect l="0" t="0" r="r" b="b"/>
                <a:pathLst>
                  <a:path w="114" h="92">
                    <a:moveTo>
                      <a:pt x="0" y="0"/>
                    </a:moveTo>
                    <a:lnTo>
                      <a:pt x="0" y="92"/>
                    </a:lnTo>
                    <a:lnTo>
                      <a:pt x="114" y="92"/>
                    </a:lnTo>
                    <a:lnTo>
                      <a:pt x="114"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9" name="Group 120"/>
            <p:cNvGrpSpPr>
              <a:grpSpLocks/>
            </p:cNvGrpSpPr>
            <p:nvPr/>
          </p:nvGrpSpPr>
          <p:grpSpPr bwMode="auto">
            <a:xfrm>
              <a:off x="1935" y="8229"/>
              <a:ext cx="231" cy="92"/>
              <a:chOff x="1935" y="8229"/>
              <a:chExt cx="231" cy="92"/>
            </a:xfrm>
          </p:grpSpPr>
          <p:sp>
            <p:nvSpPr>
              <p:cNvPr id="840825" name="Freeform 121"/>
              <p:cNvSpPr>
                <a:spLocks/>
              </p:cNvSpPr>
              <p:nvPr/>
            </p:nvSpPr>
            <p:spPr bwMode="auto">
              <a:xfrm>
                <a:off x="1935" y="8229"/>
                <a:ext cx="231" cy="92"/>
              </a:xfrm>
              <a:custGeom>
                <a:avLst/>
                <a:gdLst/>
                <a:ahLst/>
                <a:cxnLst>
                  <a:cxn ang="0">
                    <a:pos x="116" y="0"/>
                  </a:cxn>
                  <a:cxn ang="0">
                    <a:pos x="37" y="13"/>
                  </a:cxn>
                  <a:cxn ang="0">
                    <a:pos x="0" y="44"/>
                  </a:cxn>
                  <a:cxn ang="0">
                    <a:pos x="4" y="57"/>
                  </a:cxn>
                  <a:cxn ang="0">
                    <a:pos x="78" y="90"/>
                  </a:cxn>
                  <a:cxn ang="0">
                    <a:pos x="106" y="93"/>
                  </a:cxn>
                  <a:cxn ang="0">
                    <a:pos x="138" y="91"/>
                  </a:cxn>
                  <a:cxn ang="0">
                    <a:pos x="209" y="74"/>
                  </a:cxn>
                  <a:cxn ang="0">
                    <a:pos x="231" y="55"/>
                  </a:cxn>
                  <a:cxn ang="0">
                    <a:pos x="228" y="41"/>
                  </a:cxn>
                  <a:cxn ang="0">
                    <a:pos x="158" y="4"/>
                  </a:cxn>
                  <a:cxn ang="0">
                    <a:pos x="116" y="0"/>
                  </a:cxn>
                </a:cxnLst>
                <a:rect l="0" t="0" r="r" b="b"/>
                <a:pathLst>
                  <a:path w="231" h="92">
                    <a:moveTo>
                      <a:pt x="116" y="0"/>
                    </a:moveTo>
                    <a:lnTo>
                      <a:pt x="37" y="13"/>
                    </a:lnTo>
                    <a:lnTo>
                      <a:pt x="0" y="44"/>
                    </a:lnTo>
                    <a:lnTo>
                      <a:pt x="4" y="57"/>
                    </a:lnTo>
                    <a:lnTo>
                      <a:pt x="78" y="90"/>
                    </a:lnTo>
                    <a:lnTo>
                      <a:pt x="106" y="93"/>
                    </a:lnTo>
                    <a:lnTo>
                      <a:pt x="138" y="91"/>
                    </a:lnTo>
                    <a:lnTo>
                      <a:pt x="209" y="74"/>
                    </a:lnTo>
                    <a:lnTo>
                      <a:pt x="231" y="55"/>
                    </a:lnTo>
                    <a:lnTo>
                      <a:pt x="228" y="41"/>
                    </a:lnTo>
                    <a:lnTo>
                      <a:pt x="158" y="4"/>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0" name="Group 118"/>
            <p:cNvGrpSpPr>
              <a:grpSpLocks/>
            </p:cNvGrpSpPr>
            <p:nvPr/>
          </p:nvGrpSpPr>
          <p:grpSpPr bwMode="auto">
            <a:xfrm>
              <a:off x="1996" y="8185"/>
              <a:ext cx="114" cy="95"/>
              <a:chOff x="1996" y="8185"/>
              <a:chExt cx="114" cy="95"/>
            </a:xfrm>
          </p:grpSpPr>
          <p:sp>
            <p:nvSpPr>
              <p:cNvPr id="840823" name="Freeform 119"/>
              <p:cNvSpPr>
                <a:spLocks/>
              </p:cNvSpPr>
              <p:nvPr/>
            </p:nvSpPr>
            <p:spPr bwMode="auto">
              <a:xfrm>
                <a:off x="1996" y="8185"/>
                <a:ext cx="114" cy="95"/>
              </a:xfrm>
              <a:custGeom>
                <a:avLst/>
                <a:gdLst/>
                <a:ahLst/>
                <a:cxnLst>
                  <a:cxn ang="0">
                    <a:pos x="0" y="0"/>
                  </a:cxn>
                  <a:cxn ang="0">
                    <a:pos x="0" y="95"/>
                  </a:cxn>
                  <a:cxn ang="0">
                    <a:pos x="114" y="95"/>
                  </a:cxn>
                  <a:cxn ang="0">
                    <a:pos x="114" y="0"/>
                  </a:cxn>
                  <a:cxn ang="0">
                    <a:pos x="0" y="0"/>
                  </a:cxn>
                </a:cxnLst>
                <a:rect l="0" t="0" r="r" b="b"/>
                <a:pathLst>
                  <a:path w="114" h="95">
                    <a:moveTo>
                      <a:pt x="0" y="0"/>
                    </a:moveTo>
                    <a:lnTo>
                      <a:pt x="0" y="95"/>
                    </a:lnTo>
                    <a:lnTo>
                      <a:pt x="114" y="95"/>
                    </a:lnTo>
                    <a:lnTo>
                      <a:pt x="114"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1" name="Group 116"/>
            <p:cNvGrpSpPr>
              <a:grpSpLocks/>
            </p:cNvGrpSpPr>
            <p:nvPr/>
          </p:nvGrpSpPr>
          <p:grpSpPr bwMode="auto">
            <a:xfrm>
              <a:off x="1938" y="8405"/>
              <a:ext cx="228" cy="95"/>
              <a:chOff x="1938" y="8405"/>
              <a:chExt cx="228" cy="95"/>
            </a:xfrm>
          </p:grpSpPr>
          <p:sp>
            <p:nvSpPr>
              <p:cNvPr id="840821" name="Freeform 117"/>
              <p:cNvSpPr>
                <a:spLocks/>
              </p:cNvSpPr>
              <p:nvPr/>
            </p:nvSpPr>
            <p:spPr bwMode="auto">
              <a:xfrm>
                <a:off x="1938" y="8405"/>
                <a:ext cx="228" cy="95"/>
              </a:xfrm>
              <a:custGeom>
                <a:avLst/>
                <a:gdLst/>
                <a:ahLst/>
                <a:cxnLst>
                  <a:cxn ang="0">
                    <a:pos x="114" y="0"/>
                  </a:cxn>
                  <a:cxn ang="0">
                    <a:pos x="35" y="13"/>
                  </a:cxn>
                  <a:cxn ang="0">
                    <a:pos x="0" y="45"/>
                  </a:cxn>
                  <a:cxn ang="0">
                    <a:pos x="4" y="58"/>
                  </a:cxn>
                  <a:cxn ang="0">
                    <a:pos x="79" y="92"/>
                  </a:cxn>
                  <a:cxn ang="0">
                    <a:pos x="108" y="94"/>
                  </a:cxn>
                  <a:cxn ang="0">
                    <a:pos x="139" y="93"/>
                  </a:cxn>
                  <a:cxn ang="0">
                    <a:pos x="208" y="75"/>
                  </a:cxn>
                  <a:cxn ang="0">
                    <a:pos x="228" y="54"/>
                  </a:cxn>
                  <a:cxn ang="0">
                    <a:pos x="225" y="39"/>
                  </a:cxn>
                  <a:cxn ang="0">
                    <a:pos x="154" y="3"/>
                  </a:cxn>
                  <a:cxn ang="0">
                    <a:pos x="114" y="0"/>
                  </a:cxn>
                </a:cxnLst>
                <a:rect l="0" t="0" r="r" b="b"/>
                <a:pathLst>
                  <a:path w="228" h="95">
                    <a:moveTo>
                      <a:pt x="114" y="0"/>
                    </a:moveTo>
                    <a:lnTo>
                      <a:pt x="35" y="13"/>
                    </a:lnTo>
                    <a:lnTo>
                      <a:pt x="0" y="45"/>
                    </a:lnTo>
                    <a:lnTo>
                      <a:pt x="4" y="58"/>
                    </a:lnTo>
                    <a:lnTo>
                      <a:pt x="79" y="92"/>
                    </a:lnTo>
                    <a:lnTo>
                      <a:pt x="108" y="94"/>
                    </a:lnTo>
                    <a:lnTo>
                      <a:pt x="139" y="93"/>
                    </a:lnTo>
                    <a:lnTo>
                      <a:pt x="208" y="75"/>
                    </a:lnTo>
                    <a:lnTo>
                      <a:pt x="228" y="54"/>
                    </a:lnTo>
                    <a:lnTo>
                      <a:pt x="225" y="39"/>
                    </a:lnTo>
                    <a:lnTo>
                      <a:pt x="154" y="3"/>
                    </a:lnTo>
                    <a:lnTo>
                      <a:pt x="114"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2" name="Group 114"/>
            <p:cNvGrpSpPr>
              <a:grpSpLocks/>
            </p:cNvGrpSpPr>
            <p:nvPr/>
          </p:nvGrpSpPr>
          <p:grpSpPr bwMode="auto">
            <a:xfrm>
              <a:off x="1992" y="8340"/>
              <a:ext cx="115" cy="95"/>
              <a:chOff x="1992" y="8340"/>
              <a:chExt cx="115" cy="95"/>
            </a:xfrm>
          </p:grpSpPr>
          <p:sp>
            <p:nvSpPr>
              <p:cNvPr id="840819" name="Freeform 115"/>
              <p:cNvSpPr>
                <a:spLocks/>
              </p:cNvSpPr>
              <p:nvPr/>
            </p:nvSpPr>
            <p:spPr bwMode="auto">
              <a:xfrm>
                <a:off x="1992" y="8340"/>
                <a:ext cx="115" cy="95"/>
              </a:xfrm>
              <a:custGeom>
                <a:avLst/>
                <a:gdLst/>
                <a:ahLst/>
                <a:cxnLst>
                  <a:cxn ang="0">
                    <a:pos x="0" y="0"/>
                  </a:cxn>
                  <a:cxn ang="0">
                    <a:pos x="0" y="95"/>
                  </a:cxn>
                  <a:cxn ang="0">
                    <a:pos x="115" y="95"/>
                  </a:cxn>
                  <a:cxn ang="0">
                    <a:pos x="115" y="0"/>
                  </a:cxn>
                  <a:cxn ang="0">
                    <a:pos x="0" y="0"/>
                  </a:cxn>
                </a:cxnLst>
                <a:rect l="0" t="0" r="r" b="b"/>
                <a:pathLst>
                  <a:path w="115" h="95">
                    <a:moveTo>
                      <a:pt x="0" y="0"/>
                    </a:moveTo>
                    <a:lnTo>
                      <a:pt x="0" y="95"/>
                    </a:lnTo>
                    <a:lnTo>
                      <a:pt x="115" y="95"/>
                    </a:lnTo>
                    <a:lnTo>
                      <a:pt x="115"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3" name="Group 112"/>
            <p:cNvGrpSpPr>
              <a:grpSpLocks/>
            </p:cNvGrpSpPr>
            <p:nvPr/>
          </p:nvGrpSpPr>
          <p:grpSpPr bwMode="auto">
            <a:xfrm>
              <a:off x="1935" y="8582"/>
              <a:ext cx="231" cy="90"/>
              <a:chOff x="1935" y="8582"/>
              <a:chExt cx="231" cy="90"/>
            </a:xfrm>
          </p:grpSpPr>
          <p:sp>
            <p:nvSpPr>
              <p:cNvPr id="840817" name="Freeform 113"/>
              <p:cNvSpPr>
                <a:spLocks/>
              </p:cNvSpPr>
              <p:nvPr/>
            </p:nvSpPr>
            <p:spPr bwMode="auto">
              <a:xfrm>
                <a:off x="1935" y="8582"/>
                <a:ext cx="231" cy="90"/>
              </a:xfrm>
              <a:custGeom>
                <a:avLst/>
                <a:gdLst/>
                <a:ahLst/>
                <a:cxnLst>
                  <a:cxn ang="0">
                    <a:pos x="116" y="0"/>
                  </a:cxn>
                  <a:cxn ang="0">
                    <a:pos x="37" y="13"/>
                  </a:cxn>
                  <a:cxn ang="0">
                    <a:pos x="0" y="43"/>
                  </a:cxn>
                  <a:cxn ang="0">
                    <a:pos x="4" y="55"/>
                  </a:cxn>
                  <a:cxn ang="0">
                    <a:pos x="78" y="88"/>
                  </a:cxn>
                  <a:cxn ang="0">
                    <a:pos x="107" y="90"/>
                  </a:cxn>
                  <a:cxn ang="0">
                    <a:pos x="139" y="89"/>
                  </a:cxn>
                  <a:cxn ang="0">
                    <a:pos x="210" y="72"/>
                  </a:cxn>
                  <a:cxn ang="0">
                    <a:pos x="231" y="53"/>
                  </a:cxn>
                  <a:cxn ang="0">
                    <a:pos x="228" y="39"/>
                  </a:cxn>
                  <a:cxn ang="0">
                    <a:pos x="157" y="3"/>
                  </a:cxn>
                  <a:cxn ang="0">
                    <a:pos x="116" y="0"/>
                  </a:cxn>
                </a:cxnLst>
                <a:rect l="0" t="0" r="r" b="b"/>
                <a:pathLst>
                  <a:path w="231" h="90">
                    <a:moveTo>
                      <a:pt x="116" y="0"/>
                    </a:moveTo>
                    <a:lnTo>
                      <a:pt x="37" y="13"/>
                    </a:lnTo>
                    <a:lnTo>
                      <a:pt x="0" y="43"/>
                    </a:lnTo>
                    <a:lnTo>
                      <a:pt x="4" y="55"/>
                    </a:lnTo>
                    <a:lnTo>
                      <a:pt x="78" y="88"/>
                    </a:lnTo>
                    <a:lnTo>
                      <a:pt x="107" y="90"/>
                    </a:lnTo>
                    <a:lnTo>
                      <a:pt x="139" y="89"/>
                    </a:lnTo>
                    <a:lnTo>
                      <a:pt x="210" y="72"/>
                    </a:lnTo>
                    <a:lnTo>
                      <a:pt x="231" y="53"/>
                    </a:lnTo>
                    <a:lnTo>
                      <a:pt x="228" y="39"/>
                    </a:lnTo>
                    <a:lnTo>
                      <a:pt x="157" y="3"/>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4" name="Group 110"/>
            <p:cNvGrpSpPr>
              <a:grpSpLocks/>
            </p:cNvGrpSpPr>
            <p:nvPr/>
          </p:nvGrpSpPr>
          <p:grpSpPr bwMode="auto">
            <a:xfrm>
              <a:off x="1996" y="8510"/>
              <a:ext cx="114" cy="92"/>
              <a:chOff x="1996" y="8510"/>
              <a:chExt cx="114" cy="92"/>
            </a:xfrm>
          </p:grpSpPr>
          <p:sp>
            <p:nvSpPr>
              <p:cNvPr id="840815" name="Freeform 111"/>
              <p:cNvSpPr>
                <a:spLocks/>
              </p:cNvSpPr>
              <p:nvPr/>
            </p:nvSpPr>
            <p:spPr bwMode="auto">
              <a:xfrm>
                <a:off x="1996" y="8510"/>
                <a:ext cx="114" cy="92"/>
              </a:xfrm>
              <a:custGeom>
                <a:avLst/>
                <a:gdLst/>
                <a:ahLst/>
                <a:cxnLst>
                  <a:cxn ang="0">
                    <a:pos x="0" y="0"/>
                  </a:cxn>
                  <a:cxn ang="0">
                    <a:pos x="0" y="93"/>
                  </a:cxn>
                  <a:cxn ang="0">
                    <a:pos x="114" y="93"/>
                  </a:cxn>
                  <a:cxn ang="0">
                    <a:pos x="114" y="0"/>
                  </a:cxn>
                  <a:cxn ang="0">
                    <a:pos x="0" y="0"/>
                  </a:cxn>
                </a:cxnLst>
                <a:rect l="0" t="0" r="r" b="b"/>
                <a:pathLst>
                  <a:path w="114" h="92">
                    <a:moveTo>
                      <a:pt x="0" y="0"/>
                    </a:moveTo>
                    <a:lnTo>
                      <a:pt x="0" y="93"/>
                    </a:lnTo>
                    <a:lnTo>
                      <a:pt x="114" y="93"/>
                    </a:lnTo>
                    <a:lnTo>
                      <a:pt x="114"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5" name="Group 108"/>
            <p:cNvGrpSpPr>
              <a:grpSpLocks/>
            </p:cNvGrpSpPr>
            <p:nvPr/>
          </p:nvGrpSpPr>
          <p:grpSpPr bwMode="auto">
            <a:xfrm>
              <a:off x="2167" y="8097"/>
              <a:ext cx="2" cy="182"/>
              <a:chOff x="2167" y="8097"/>
              <a:chExt cx="2" cy="182"/>
            </a:xfrm>
          </p:grpSpPr>
          <p:sp>
            <p:nvSpPr>
              <p:cNvPr id="840813" name="Freeform 109"/>
              <p:cNvSpPr>
                <a:spLocks/>
              </p:cNvSpPr>
              <p:nvPr/>
            </p:nvSpPr>
            <p:spPr bwMode="auto">
              <a:xfrm>
                <a:off x="2167" y="8097"/>
                <a:ext cx="2" cy="182"/>
              </a:xfrm>
              <a:custGeom>
                <a:avLst/>
                <a:gdLst/>
                <a:ahLst/>
                <a:cxnLst>
                  <a:cxn ang="0">
                    <a:pos x="0" y="0"/>
                  </a:cxn>
                  <a:cxn ang="0">
                    <a:pos x="3" y="183"/>
                  </a:cxn>
                </a:cxnLst>
                <a:rect l="0" t="0" r="r" b="b"/>
                <a:pathLst>
                  <a:path w="2" h="182">
                    <a:moveTo>
                      <a:pt x="0" y="0"/>
                    </a:moveTo>
                    <a:lnTo>
                      <a:pt x="3" y="183"/>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6" name="Group 106"/>
            <p:cNvGrpSpPr>
              <a:grpSpLocks/>
            </p:cNvGrpSpPr>
            <p:nvPr/>
          </p:nvGrpSpPr>
          <p:grpSpPr bwMode="auto">
            <a:xfrm>
              <a:off x="1935" y="8282"/>
              <a:ext cx="4" cy="185"/>
              <a:chOff x="1935" y="8282"/>
              <a:chExt cx="4" cy="185"/>
            </a:xfrm>
          </p:grpSpPr>
          <p:sp>
            <p:nvSpPr>
              <p:cNvPr id="840811" name="Freeform 107"/>
              <p:cNvSpPr>
                <a:spLocks/>
              </p:cNvSpPr>
              <p:nvPr/>
            </p:nvSpPr>
            <p:spPr bwMode="auto">
              <a:xfrm>
                <a:off x="1935" y="8282"/>
                <a:ext cx="4" cy="185"/>
              </a:xfrm>
              <a:custGeom>
                <a:avLst/>
                <a:gdLst/>
                <a:ahLst/>
                <a:cxnLst>
                  <a:cxn ang="0">
                    <a:pos x="0" y="0"/>
                  </a:cxn>
                  <a:cxn ang="0">
                    <a:pos x="3" y="185"/>
                  </a:cxn>
                </a:cxnLst>
                <a:rect l="0" t="0" r="r" b="b"/>
                <a:pathLst>
                  <a:path w="4" h="185">
                    <a:moveTo>
                      <a:pt x="0" y="0"/>
                    </a:moveTo>
                    <a:lnTo>
                      <a:pt x="3" y="185"/>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7" name="Group 104"/>
            <p:cNvGrpSpPr>
              <a:grpSpLocks/>
            </p:cNvGrpSpPr>
            <p:nvPr/>
          </p:nvGrpSpPr>
          <p:grpSpPr bwMode="auto">
            <a:xfrm>
              <a:off x="2167" y="8453"/>
              <a:ext cx="2" cy="182"/>
              <a:chOff x="2167" y="8453"/>
              <a:chExt cx="2" cy="182"/>
            </a:xfrm>
          </p:grpSpPr>
          <p:sp>
            <p:nvSpPr>
              <p:cNvPr id="840809" name="Freeform 105"/>
              <p:cNvSpPr>
                <a:spLocks/>
              </p:cNvSpPr>
              <p:nvPr/>
            </p:nvSpPr>
            <p:spPr bwMode="auto">
              <a:xfrm>
                <a:off x="2167" y="8453"/>
                <a:ext cx="2" cy="182"/>
              </a:xfrm>
              <a:custGeom>
                <a:avLst/>
                <a:gdLst/>
                <a:ahLst/>
                <a:cxnLst>
                  <a:cxn ang="0">
                    <a:pos x="0" y="0"/>
                  </a:cxn>
                  <a:cxn ang="0">
                    <a:pos x="3" y="182"/>
                  </a:cxn>
                </a:cxnLst>
                <a:rect l="0" t="0" r="r" b="b"/>
                <a:pathLst>
                  <a:path w="2" h="182">
                    <a:moveTo>
                      <a:pt x="0" y="0"/>
                    </a:moveTo>
                    <a:lnTo>
                      <a:pt x="3" y="182"/>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7" name="Group 102"/>
            <p:cNvGrpSpPr>
              <a:grpSpLocks/>
            </p:cNvGrpSpPr>
            <p:nvPr/>
          </p:nvGrpSpPr>
          <p:grpSpPr bwMode="auto">
            <a:xfrm>
              <a:off x="2295" y="7682"/>
              <a:ext cx="126" cy="1112"/>
              <a:chOff x="2295" y="7682"/>
              <a:chExt cx="126" cy="1112"/>
            </a:xfrm>
          </p:grpSpPr>
          <p:sp>
            <p:nvSpPr>
              <p:cNvPr id="840807" name="Freeform 103"/>
              <p:cNvSpPr>
                <a:spLocks/>
              </p:cNvSpPr>
              <p:nvPr/>
            </p:nvSpPr>
            <p:spPr bwMode="auto">
              <a:xfrm>
                <a:off x="2295" y="7682"/>
                <a:ext cx="126" cy="1112"/>
              </a:xfrm>
              <a:custGeom>
                <a:avLst/>
                <a:gdLst/>
                <a:ahLst/>
                <a:cxnLst>
                  <a:cxn ang="0">
                    <a:pos x="126" y="65"/>
                  </a:cxn>
                  <a:cxn ang="0">
                    <a:pos x="96" y="9"/>
                  </a:cxn>
                  <a:cxn ang="0">
                    <a:pos x="64" y="0"/>
                  </a:cxn>
                  <a:cxn ang="0">
                    <a:pos x="42" y="4"/>
                  </a:cxn>
                  <a:cxn ang="0">
                    <a:pos x="23" y="15"/>
                  </a:cxn>
                  <a:cxn ang="0">
                    <a:pos x="9" y="31"/>
                  </a:cxn>
                  <a:cxn ang="0">
                    <a:pos x="1" y="52"/>
                  </a:cxn>
                  <a:cxn ang="0">
                    <a:pos x="0" y="1051"/>
                  </a:cxn>
                  <a:cxn ang="0">
                    <a:pos x="4" y="1072"/>
                  </a:cxn>
                  <a:cxn ang="0">
                    <a:pos x="15" y="1091"/>
                  </a:cxn>
                  <a:cxn ang="0">
                    <a:pos x="32" y="1104"/>
                  </a:cxn>
                  <a:cxn ang="0">
                    <a:pos x="54" y="1112"/>
                  </a:cxn>
                  <a:cxn ang="0">
                    <a:pos x="80" y="1109"/>
                  </a:cxn>
                  <a:cxn ang="0">
                    <a:pos x="101" y="1099"/>
                  </a:cxn>
                  <a:cxn ang="0">
                    <a:pos x="116" y="1084"/>
                  </a:cxn>
                  <a:cxn ang="0">
                    <a:pos x="124" y="1066"/>
                  </a:cxn>
                  <a:cxn ang="0">
                    <a:pos x="126" y="65"/>
                  </a:cxn>
                </a:cxnLst>
                <a:rect l="0" t="0" r="r" b="b"/>
                <a:pathLst>
                  <a:path w="126" h="1112">
                    <a:moveTo>
                      <a:pt x="126" y="65"/>
                    </a:moveTo>
                    <a:lnTo>
                      <a:pt x="96" y="9"/>
                    </a:lnTo>
                    <a:lnTo>
                      <a:pt x="64" y="0"/>
                    </a:lnTo>
                    <a:lnTo>
                      <a:pt x="42" y="4"/>
                    </a:lnTo>
                    <a:lnTo>
                      <a:pt x="23" y="15"/>
                    </a:lnTo>
                    <a:lnTo>
                      <a:pt x="9" y="31"/>
                    </a:lnTo>
                    <a:lnTo>
                      <a:pt x="1" y="52"/>
                    </a:lnTo>
                    <a:lnTo>
                      <a:pt x="0" y="1051"/>
                    </a:lnTo>
                    <a:lnTo>
                      <a:pt x="4" y="1072"/>
                    </a:lnTo>
                    <a:lnTo>
                      <a:pt x="15" y="1091"/>
                    </a:lnTo>
                    <a:lnTo>
                      <a:pt x="32" y="1104"/>
                    </a:lnTo>
                    <a:lnTo>
                      <a:pt x="54" y="1112"/>
                    </a:lnTo>
                    <a:lnTo>
                      <a:pt x="80" y="1109"/>
                    </a:lnTo>
                    <a:lnTo>
                      <a:pt x="101" y="1099"/>
                    </a:lnTo>
                    <a:lnTo>
                      <a:pt x="116" y="1084"/>
                    </a:lnTo>
                    <a:lnTo>
                      <a:pt x="124" y="1066"/>
                    </a:lnTo>
                    <a:lnTo>
                      <a:pt x="126" y="65"/>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0" name="Group 100"/>
            <p:cNvGrpSpPr>
              <a:grpSpLocks/>
            </p:cNvGrpSpPr>
            <p:nvPr/>
          </p:nvGrpSpPr>
          <p:grpSpPr bwMode="auto">
            <a:xfrm>
              <a:off x="2295" y="7682"/>
              <a:ext cx="126" cy="1112"/>
              <a:chOff x="2295" y="7682"/>
              <a:chExt cx="126" cy="1112"/>
            </a:xfrm>
          </p:grpSpPr>
          <p:sp>
            <p:nvSpPr>
              <p:cNvPr id="840805" name="Freeform 101"/>
              <p:cNvSpPr>
                <a:spLocks/>
              </p:cNvSpPr>
              <p:nvPr/>
            </p:nvSpPr>
            <p:spPr bwMode="auto">
              <a:xfrm>
                <a:off x="2295" y="7682"/>
                <a:ext cx="126" cy="1112"/>
              </a:xfrm>
              <a:custGeom>
                <a:avLst/>
                <a:gdLst/>
                <a:ahLst/>
                <a:cxnLst>
                  <a:cxn ang="0">
                    <a:pos x="64" y="0"/>
                  </a:cxn>
                  <a:cxn ang="0">
                    <a:pos x="9" y="31"/>
                  </a:cxn>
                  <a:cxn ang="0">
                    <a:pos x="0" y="1051"/>
                  </a:cxn>
                  <a:cxn ang="0">
                    <a:pos x="4" y="1072"/>
                  </a:cxn>
                  <a:cxn ang="0">
                    <a:pos x="15" y="1091"/>
                  </a:cxn>
                  <a:cxn ang="0">
                    <a:pos x="32" y="1104"/>
                  </a:cxn>
                  <a:cxn ang="0">
                    <a:pos x="54" y="1112"/>
                  </a:cxn>
                  <a:cxn ang="0">
                    <a:pos x="80" y="1109"/>
                  </a:cxn>
                  <a:cxn ang="0">
                    <a:pos x="101" y="1099"/>
                  </a:cxn>
                  <a:cxn ang="0">
                    <a:pos x="116" y="1084"/>
                  </a:cxn>
                  <a:cxn ang="0">
                    <a:pos x="124" y="1066"/>
                  </a:cxn>
                  <a:cxn ang="0">
                    <a:pos x="126" y="65"/>
                  </a:cxn>
                  <a:cxn ang="0">
                    <a:pos x="122" y="42"/>
                  </a:cxn>
                  <a:cxn ang="0">
                    <a:pos x="112" y="23"/>
                  </a:cxn>
                  <a:cxn ang="0">
                    <a:pos x="96" y="9"/>
                  </a:cxn>
                  <a:cxn ang="0">
                    <a:pos x="75" y="1"/>
                  </a:cxn>
                  <a:cxn ang="0">
                    <a:pos x="64" y="0"/>
                  </a:cxn>
                </a:cxnLst>
                <a:rect l="0" t="0" r="r" b="b"/>
                <a:pathLst>
                  <a:path w="126" h="1112">
                    <a:moveTo>
                      <a:pt x="64" y="0"/>
                    </a:moveTo>
                    <a:lnTo>
                      <a:pt x="9" y="31"/>
                    </a:lnTo>
                    <a:lnTo>
                      <a:pt x="0" y="1051"/>
                    </a:lnTo>
                    <a:lnTo>
                      <a:pt x="4" y="1072"/>
                    </a:lnTo>
                    <a:lnTo>
                      <a:pt x="15" y="1091"/>
                    </a:lnTo>
                    <a:lnTo>
                      <a:pt x="32" y="1104"/>
                    </a:lnTo>
                    <a:lnTo>
                      <a:pt x="54" y="1112"/>
                    </a:lnTo>
                    <a:lnTo>
                      <a:pt x="80" y="1109"/>
                    </a:lnTo>
                    <a:lnTo>
                      <a:pt x="101" y="1099"/>
                    </a:lnTo>
                    <a:lnTo>
                      <a:pt x="116" y="1084"/>
                    </a:lnTo>
                    <a:lnTo>
                      <a:pt x="124" y="1066"/>
                    </a:lnTo>
                    <a:lnTo>
                      <a:pt x="126" y="65"/>
                    </a:lnTo>
                    <a:lnTo>
                      <a:pt x="122" y="42"/>
                    </a:lnTo>
                    <a:lnTo>
                      <a:pt x="112" y="23"/>
                    </a:lnTo>
                    <a:lnTo>
                      <a:pt x="96" y="9"/>
                    </a:lnTo>
                    <a:lnTo>
                      <a:pt x="75" y="1"/>
                    </a:lnTo>
                    <a:lnTo>
                      <a:pt x="64"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32" name="Group 98"/>
            <p:cNvGrpSpPr>
              <a:grpSpLocks/>
            </p:cNvGrpSpPr>
            <p:nvPr/>
          </p:nvGrpSpPr>
          <p:grpSpPr bwMode="auto">
            <a:xfrm>
              <a:off x="2241" y="7943"/>
              <a:ext cx="230" cy="92"/>
              <a:chOff x="2241" y="7943"/>
              <a:chExt cx="230" cy="92"/>
            </a:xfrm>
          </p:grpSpPr>
          <p:sp>
            <p:nvSpPr>
              <p:cNvPr id="840803" name="Freeform 99"/>
              <p:cNvSpPr>
                <a:spLocks/>
              </p:cNvSpPr>
              <p:nvPr/>
            </p:nvSpPr>
            <p:spPr bwMode="auto">
              <a:xfrm>
                <a:off x="2241" y="7943"/>
                <a:ext cx="230" cy="92"/>
              </a:xfrm>
              <a:custGeom>
                <a:avLst/>
                <a:gdLst/>
                <a:ahLst/>
                <a:cxnLst>
                  <a:cxn ang="0">
                    <a:pos x="116" y="0"/>
                  </a:cxn>
                  <a:cxn ang="0">
                    <a:pos x="36" y="12"/>
                  </a:cxn>
                  <a:cxn ang="0">
                    <a:pos x="0" y="42"/>
                  </a:cxn>
                  <a:cxn ang="0">
                    <a:pos x="3" y="55"/>
                  </a:cxn>
                  <a:cxn ang="0">
                    <a:pos x="77" y="89"/>
                  </a:cxn>
                  <a:cxn ang="0">
                    <a:pos x="106" y="92"/>
                  </a:cxn>
                  <a:cxn ang="0">
                    <a:pos x="137" y="91"/>
                  </a:cxn>
                  <a:cxn ang="0">
                    <a:pos x="208" y="73"/>
                  </a:cxn>
                  <a:cxn ang="0">
                    <a:pos x="230" y="53"/>
                  </a:cxn>
                  <a:cxn ang="0">
                    <a:pos x="227" y="39"/>
                  </a:cxn>
                  <a:cxn ang="0">
                    <a:pos x="156" y="3"/>
                  </a:cxn>
                  <a:cxn ang="0">
                    <a:pos x="116" y="0"/>
                  </a:cxn>
                </a:cxnLst>
                <a:rect l="0" t="0" r="r" b="b"/>
                <a:pathLst>
                  <a:path w="230" h="92">
                    <a:moveTo>
                      <a:pt x="116" y="0"/>
                    </a:moveTo>
                    <a:lnTo>
                      <a:pt x="36" y="12"/>
                    </a:lnTo>
                    <a:lnTo>
                      <a:pt x="0" y="42"/>
                    </a:lnTo>
                    <a:lnTo>
                      <a:pt x="3" y="55"/>
                    </a:lnTo>
                    <a:lnTo>
                      <a:pt x="77" y="89"/>
                    </a:lnTo>
                    <a:lnTo>
                      <a:pt x="106" y="92"/>
                    </a:lnTo>
                    <a:lnTo>
                      <a:pt x="137" y="91"/>
                    </a:lnTo>
                    <a:lnTo>
                      <a:pt x="208" y="73"/>
                    </a:lnTo>
                    <a:lnTo>
                      <a:pt x="230" y="53"/>
                    </a:lnTo>
                    <a:lnTo>
                      <a:pt x="227" y="39"/>
                    </a:lnTo>
                    <a:lnTo>
                      <a:pt x="156" y="3"/>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34" name="Group 96"/>
            <p:cNvGrpSpPr>
              <a:grpSpLocks/>
            </p:cNvGrpSpPr>
            <p:nvPr/>
          </p:nvGrpSpPr>
          <p:grpSpPr bwMode="auto">
            <a:xfrm>
              <a:off x="2301" y="7930"/>
              <a:ext cx="115" cy="2"/>
              <a:chOff x="2301" y="7930"/>
              <a:chExt cx="115" cy="2"/>
            </a:xfrm>
          </p:grpSpPr>
          <p:sp>
            <p:nvSpPr>
              <p:cNvPr id="840801" name="Freeform 97"/>
              <p:cNvSpPr>
                <a:spLocks/>
              </p:cNvSpPr>
              <p:nvPr/>
            </p:nvSpPr>
            <p:spPr bwMode="auto">
              <a:xfrm>
                <a:off x="2301" y="7930"/>
                <a:ext cx="115" cy="2"/>
              </a:xfrm>
              <a:custGeom>
                <a:avLst/>
                <a:gdLst/>
                <a:ahLst/>
                <a:cxnLst>
                  <a:cxn ang="0">
                    <a:pos x="115" y="0"/>
                  </a:cxn>
                  <a:cxn ang="0">
                    <a:pos x="0" y="0"/>
                  </a:cxn>
                </a:cxnLst>
                <a:rect l="0" t="0" r="r" b="b"/>
                <a:pathLst>
                  <a:path w="115">
                    <a:moveTo>
                      <a:pt x="115" y="0"/>
                    </a:moveTo>
                    <a:lnTo>
                      <a:pt x="0" y="0"/>
                    </a:lnTo>
                  </a:path>
                </a:pathLst>
              </a:custGeom>
              <a:noFill/>
              <a:ln w="5842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36" name="Group 94"/>
            <p:cNvGrpSpPr>
              <a:grpSpLocks/>
            </p:cNvGrpSpPr>
            <p:nvPr/>
          </p:nvGrpSpPr>
          <p:grpSpPr bwMode="auto">
            <a:xfrm>
              <a:off x="2241" y="8125"/>
              <a:ext cx="230" cy="92"/>
              <a:chOff x="2241" y="8125"/>
              <a:chExt cx="230" cy="92"/>
            </a:xfrm>
          </p:grpSpPr>
          <p:sp>
            <p:nvSpPr>
              <p:cNvPr id="840799" name="Freeform 95"/>
              <p:cNvSpPr>
                <a:spLocks/>
              </p:cNvSpPr>
              <p:nvPr/>
            </p:nvSpPr>
            <p:spPr bwMode="auto">
              <a:xfrm>
                <a:off x="2241" y="8125"/>
                <a:ext cx="230" cy="92"/>
              </a:xfrm>
              <a:custGeom>
                <a:avLst/>
                <a:gdLst/>
                <a:ahLst/>
                <a:cxnLst>
                  <a:cxn ang="0">
                    <a:pos x="116" y="0"/>
                  </a:cxn>
                  <a:cxn ang="0">
                    <a:pos x="36" y="12"/>
                  </a:cxn>
                  <a:cxn ang="0">
                    <a:pos x="0" y="43"/>
                  </a:cxn>
                  <a:cxn ang="0">
                    <a:pos x="3" y="56"/>
                  </a:cxn>
                  <a:cxn ang="0">
                    <a:pos x="77" y="90"/>
                  </a:cxn>
                  <a:cxn ang="0">
                    <a:pos x="106" y="92"/>
                  </a:cxn>
                  <a:cxn ang="0">
                    <a:pos x="137" y="91"/>
                  </a:cxn>
                  <a:cxn ang="0">
                    <a:pos x="208" y="74"/>
                  </a:cxn>
                  <a:cxn ang="0">
                    <a:pos x="230" y="54"/>
                  </a:cxn>
                  <a:cxn ang="0">
                    <a:pos x="227" y="39"/>
                  </a:cxn>
                  <a:cxn ang="0">
                    <a:pos x="156" y="3"/>
                  </a:cxn>
                  <a:cxn ang="0">
                    <a:pos x="116" y="0"/>
                  </a:cxn>
                </a:cxnLst>
                <a:rect l="0" t="0" r="r" b="b"/>
                <a:pathLst>
                  <a:path w="230" h="92">
                    <a:moveTo>
                      <a:pt x="116" y="0"/>
                    </a:moveTo>
                    <a:lnTo>
                      <a:pt x="36" y="12"/>
                    </a:lnTo>
                    <a:lnTo>
                      <a:pt x="0" y="43"/>
                    </a:lnTo>
                    <a:lnTo>
                      <a:pt x="3" y="56"/>
                    </a:lnTo>
                    <a:lnTo>
                      <a:pt x="77" y="90"/>
                    </a:lnTo>
                    <a:lnTo>
                      <a:pt x="106" y="92"/>
                    </a:lnTo>
                    <a:lnTo>
                      <a:pt x="137" y="91"/>
                    </a:lnTo>
                    <a:lnTo>
                      <a:pt x="208" y="74"/>
                    </a:lnTo>
                    <a:lnTo>
                      <a:pt x="230" y="54"/>
                    </a:lnTo>
                    <a:lnTo>
                      <a:pt x="227" y="39"/>
                    </a:lnTo>
                    <a:lnTo>
                      <a:pt x="156" y="3"/>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38" name="Group 92"/>
            <p:cNvGrpSpPr>
              <a:grpSpLocks/>
            </p:cNvGrpSpPr>
            <p:nvPr/>
          </p:nvGrpSpPr>
          <p:grpSpPr bwMode="auto">
            <a:xfrm>
              <a:off x="2301" y="8083"/>
              <a:ext cx="115" cy="92"/>
              <a:chOff x="2301" y="8083"/>
              <a:chExt cx="115" cy="92"/>
            </a:xfrm>
          </p:grpSpPr>
          <p:sp>
            <p:nvSpPr>
              <p:cNvPr id="840797" name="Freeform 93"/>
              <p:cNvSpPr>
                <a:spLocks/>
              </p:cNvSpPr>
              <p:nvPr/>
            </p:nvSpPr>
            <p:spPr bwMode="auto">
              <a:xfrm>
                <a:off x="2301" y="8083"/>
                <a:ext cx="115" cy="92"/>
              </a:xfrm>
              <a:custGeom>
                <a:avLst/>
                <a:gdLst/>
                <a:ahLst/>
                <a:cxnLst>
                  <a:cxn ang="0">
                    <a:pos x="0" y="0"/>
                  </a:cxn>
                  <a:cxn ang="0">
                    <a:pos x="0" y="92"/>
                  </a:cxn>
                  <a:cxn ang="0">
                    <a:pos x="115" y="92"/>
                  </a:cxn>
                  <a:cxn ang="0">
                    <a:pos x="115" y="0"/>
                  </a:cxn>
                  <a:cxn ang="0">
                    <a:pos x="0" y="0"/>
                  </a:cxn>
                </a:cxnLst>
                <a:rect l="0" t="0" r="r" b="b"/>
                <a:pathLst>
                  <a:path w="115" h="92">
                    <a:moveTo>
                      <a:pt x="0" y="0"/>
                    </a:moveTo>
                    <a:lnTo>
                      <a:pt x="0" y="92"/>
                    </a:lnTo>
                    <a:lnTo>
                      <a:pt x="115" y="92"/>
                    </a:lnTo>
                    <a:lnTo>
                      <a:pt x="115"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40" name="Group 90"/>
            <p:cNvGrpSpPr>
              <a:grpSpLocks/>
            </p:cNvGrpSpPr>
            <p:nvPr/>
          </p:nvGrpSpPr>
          <p:grpSpPr bwMode="auto">
            <a:xfrm>
              <a:off x="2243" y="8305"/>
              <a:ext cx="228" cy="90"/>
              <a:chOff x="2243" y="8305"/>
              <a:chExt cx="228" cy="90"/>
            </a:xfrm>
          </p:grpSpPr>
          <p:sp>
            <p:nvSpPr>
              <p:cNvPr id="840795" name="Freeform 91"/>
              <p:cNvSpPr>
                <a:spLocks/>
              </p:cNvSpPr>
              <p:nvPr/>
            </p:nvSpPr>
            <p:spPr bwMode="auto">
              <a:xfrm>
                <a:off x="2243" y="8305"/>
                <a:ext cx="228" cy="90"/>
              </a:xfrm>
              <a:custGeom>
                <a:avLst/>
                <a:gdLst/>
                <a:ahLst/>
                <a:cxnLst>
                  <a:cxn ang="0">
                    <a:pos x="115" y="0"/>
                  </a:cxn>
                  <a:cxn ang="0">
                    <a:pos x="36" y="13"/>
                  </a:cxn>
                  <a:cxn ang="0">
                    <a:pos x="0" y="42"/>
                  </a:cxn>
                  <a:cxn ang="0">
                    <a:pos x="4" y="55"/>
                  </a:cxn>
                  <a:cxn ang="0">
                    <a:pos x="79" y="88"/>
                  </a:cxn>
                  <a:cxn ang="0">
                    <a:pos x="108" y="90"/>
                  </a:cxn>
                  <a:cxn ang="0">
                    <a:pos x="139" y="89"/>
                  </a:cxn>
                  <a:cxn ang="0">
                    <a:pos x="208" y="70"/>
                  </a:cxn>
                  <a:cxn ang="0">
                    <a:pos x="228" y="50"/>
                  </a:cxn>
                  <a:cxn ang="0">
                    <a:pos x="225" y="36"/>
                  </a:cxn>
                  <a:cxn ang="0">
                    <a:pos x="151" y="2"/>
                  </a:cxn>
                  <a:cxn ang="0">
                    <a:pos x="115" y="0"/>
                  </a:cxn>
                </a:cxnLst>
                <a:rect l="0" t="0" r="r" b="b"/>
                <a:pathLst>
                  <a:path w="228" h="90">
                    <a:moveTo>
                      <a:pt x="115" y="0"/>
                    </a:moveTo>
                    <a:lnTo>
                      <a:pt x="36" y="13"/>
                    </a:lnTo>
                    <a:lnTo>
                      <a:pt x="0" y="42"/>
                    </a:lnTo>
                    <a:lnTo>
                      <a:pt x="4" y="55"/>
                    </a:lnTo>
                    <a:lnTo>
                      <a:pt x="79" y="88"/>
                    </a:lnTo>
                    <a:lnTo>
                      <a:pt x="108" y="90"/>
                    </a:lnTo>
                    <a:lnTo>
                      <a:pt x="139" y="89"/>
                    </a:lnTo>
                    <a:lnTo>
                      <a:pt x="208" y="70"/>
                    </a:lnTo>
                    <a:lnTo>
                      <a:pt x="228" y="50"/>
                    </a:lnTo>
                    <a:lnTo>
                      <a:pt x="225" y="36"/>
                    </a:lnTo>
                    <a:lnTo>
                      <a:pt x="151" y="2"/>
                    </a:lnTo>
                    <a:lnTo>
                      <a:pt x="115"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42" name="Group 88"/>
            <p:cNvGrpSpPr>
              <a:grpSpLocks/>
            </p:cNvGrpSpPr>
            <p:nvPr/>
          </p:nvGrpSpPr>
          <p:grpSpPr bwMode="auto">
            <a:xfrm>
              <a:off x="2298" y="8240"/>
              <a:ext cx="114" cy="92"/>
              <a:chOff x="2298" y="8240"/>
              <a:chExt cx="114" cy="92"/>
            </a:xfrm>
          </p:grpSpPr>
          <p:sp>
            <p:nvSpPr>
              <p:cNvPr id="840793" name="Freeform 89"/>
              <p:cNvSpPr>
                <a:spLocks/>
              </p:cNvSpPr>
              <p:nvPr/>
            </p:nvSpPr>
            <p:spPr bwMode="auto">
              <a:xfrm>
                <a:off x="2298" y="8240"/>
                <a:ext cx="114" cy="92"/>
              </a:xfrm>
              <a:custGeom>
                <a:avLst/>
                <a:gdLst/>
                <a:ahLst/>
                <a:cxnLst>
                  <a:cxn ang="0">
                    <a:pos x="0" y="0"/>
                  </a:cxn>
                  <a:cxn ang="0">
                    <a:pos x="0" y="93"/>
                  </a:cxn>
                  <a:cxn ang="0">
                    <a:pos x="114" y="93"/>
                  </a:cxn>
                  <a:cxn ang="0">
                    <a:pos x="114" y="0"/>
                  </a:cxn>
                  <a:cxn ang="0">
                    <a:pos x="0" y="0"/>
                  </a:cxn>
                </a:cxnLst>
                <a:rect l="0" t="0" r="r" b="b"/>
                <a:pathLst>
                  <a:path w="114" h="92">
                    <a:moveTo>
                      <a:pt x="0" y="0"/>
                    </a:moveTo>
                    <a:lnTo>
                      <a:pt x="0" y="93"/>
                    </a:lnTo>
                    <a:lnTo>
                      <a:pt x="114" y="93"/>
                    </a:lnTo>
                    <a:lnTo>
                      <a:pt x="114"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44" name="Group 86"/>
            <p:cNvGrpSpPr>
              <a:grpSpLocks/>
            </p:cNvGrpSpPr>
            <p:nvPr/>
          </p:nvGrpSpPr>
          <p:grpSpPr bwMode="auto">
            <a:xfrm>
              <a:off x="2241" y="8478"/>
              <a:ext cx="230" cy="92"/>
              <a:chOff x="2241" y="8478"/>
              <a:chExt cx="230" cy="92"/>
            </a:xfrm>
          </p:grpSpPr>
          <p:sp>
            <p:nvSpPr>
              <p:cNvPr id="840791" name="Freeform 87"/>
              <p:cNvSpPr>
                <a:spLocks/>
              </p:cNvSpPr>
              <p:nvPr/>
            </p:nvSpPr>
            <p:spPr bwMode="auto">
              <a:xfrm>
                <a:off x="2241" y="8478"/>
                <a:ext cx="230" cy="92"/>
              </a:xfrm>
              <a:custGeom>
                <a:avLst/>
                <a:gdLst/>
                <a:ahLst/>
                <a:cxnLst>
                  <a:cxn ang="0">
                    <a:pos x="116" y="0"/>
                  </a:cxn>
                  <a:cxn ang="0">
                    <a:pos x="36" y="12"/>
                  </a:cxn>
                  <a:cxn ang="0">
                    <a:pos x="0" y="42"/>
                  </a:cxn>
                  <a:cxn ang="0">
                    <a:pos x="3" y="55"/>
                  </a:cxn>
                  <a:cxn ang="0">
                    <a:pos x="77" y="89"/>
                  </a:cxn>
                  <a:cxn ang="0">
                    <a:pos x="106" y="92"/>
                  </a:cxn>
                  <a:cxn ang="0">
                    <a:pos x="137" y="91"/>
                  </a:cxn>
                  <a:cxn ang="0">
                    <a:pos x="208" y="73"/>
                  </a:cxn>
                  <a:cxn ang="0">
                    <a:pos x="230" y="53"/>
                  </a:cxn>
                  <a:cxn ang="0">
                    <a:pos x="227" y="39"/>
                  </a:cxn>
                  <a:cxn ang="0">
                    <a:pos x="156" y="3"/>
                  </a:cxn>
                  <a:cxn ang="0">
                    <a:pos x="116" y="0"/>
                  </a:cxn>
                </a:cxnLst>
                <a:rect l="0" t="0" r="r" b="b"/>
                <a:pathLst>
                  <a:path w="230" h="92">
                    <a:moveTo>
                      <a:pt x="116" y="0"/>
                    </a:moveTo>
                    <a:lnTo>
                      <a:pt x="36" y="12"/>
                    </a:lnTo>
                    <a:lnTo>
                      <a:pt x="0" y="42"/>
                    </a:lnTo>
                    <a:lnTo>
                      <a:pt x="3" y="55"/>
                    </a:lnTo>
                    <a:lnTo>
                      <a:pt x="77" y="89"/>
                    </a:lnTo>
                    <a:lnTo>
                      <a:pt x="106" y="92"/>
                    </a:lnTo>
                    <a:lnTo>
                      <a:pt x="137" y="91"/>
                    </a:lnTo>
                    <a:lnTo>
                      <a:pt x="208" y="73"/>
                    </a:lnTo>
                    <a:lnTo>
                      <a:pt x="230" y="53"/>
                    </a:lnTo>
                    <a:lnTo>
                      <a:pt x="227" y="39"/>
                    </a:lnTo>
                    <a:lnTo>
                      <a:pt x="156" y="3"/>
                    </a:lnTo>
                    <a:lnTo>
                      <a:pt x="116" y="0"/>
                    </a:lnTo>
                    <a:close/>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46" name="Group 84"/>
            <p:cNvGrpSpPr>
              <a:grpSpLocks/>
            </p:cNvGrpSpPr>
            <p:nvPr/>
          </p:nvGrpSpPr>
          <p:grpSpPr bwMode="auto">
            <a:xfrm>
              <a:off x="2301" y="8405"/>
              <a:ext cx="115" cy="95"/>
              <a:chOff x="2301" y="8405"/>
              <a:chExt cx="115" cy="95"/>
            </a:xfrm>
          </p:grpSpPr>
          <p:sp>
            <p:nvSpPr>
              <p:cNvPr id="840789" name="Freeform 85"/>
              <p:cNvSpPr>
                <a:spLocks/>
              </p:cNvSpPr>
              <p:nvPr/>
            </p:nvSpPr>
            <p:spPr bwMode="auto">
              <a:xfrm>
                <a:off x="2301" y="8405"/>
                <a:ext cx="115" cy="95"/>
              </a:xfrm>
              <a:custGeom>
                <a:avLst/>
                <a:gdLst/>
                <a:ahLst/>
                <a:cxnLst>
                  <a:cxn ang="0">
                    <a:pos x="0" y="0"/>
                  </a:cxn>
                  <a:cxn ang="0">
                    <a:pos x="0" y="94"/>
                  </a:cxn>
                  <a:cxn ang="0">
                    <a:pos x="115" y="94"/>
                  </a:cxn>
                  <a:cxn ang="0">
                    <a:pos x="115" y="0"/>
                  </a:cxn>
                  <a:cxn ang="0">
                    <a:pos x="0" y="0"/>
                  </a:cxn>
                </a:cxnLst>
                <a:rect l="0" t="0" r="r" b="b"/>
                <a:pathLst>
                  <a:path w="115" h="95">
                    <a:moveTo>
                      <a:pt x="0" y="0"/>
                    </a:moveTo>
                    <a:lnTo>
                      <a:pt x="0" y="94"/>
                    </a:lnTo>
                    <a:lnTo>
                      <a:pt x="115" y="94"/>
                    </a:lnTo>
                    <a:lnTo>
                      <a:pt x="115" y="0"/>
                    </a:lnTo>
                    <a:lnTo>
                      <a:pt x="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48" name="Group 82"/>
            <p:cNvGrpSpPr>
              <a:grpSpLocks/>
            </p:cNvGrpSpPr>
            <p:nvPr/>
          </p:nvGrpSpPr>
          <p:grpSpPr bwMode="auto">
            <a:xfrm>
              <a:off x="2472" y="7995"/>
              <a:ext cx="2" cy="185"/>
              <a:chOff x="2472" y="7995"/>
              <a:chExt cx="2" cy="185"/>
            </a:xfrm>
          </p:grpSpPr>
          <p:sp>
            <p:nvSpPr>
              <p:cNvPr id="840787" name="Freeform 83"/>
              <p:cNvSpPr>
                <a:spLocks/>
              </p:cNvSpPr>
              <p:nvPr/>
            </p:nvSpPr>
            <p:spPr bwMode="auto">
              <a:xfrm>
                <a:off x="2472" y="7995"/>
                <a:ext cx="2" cy="185"/>
              </a:xfrm>
              <a:custGeom>
                <a:avLst/>
                <a:gdLst/>
                <a:ahLst/>
                <a:cxnLst>
                  <a:cxn ang="0">
                    <a:pos x="0" y="0"/>
                  </a:cxn>
                  <a:cxn ang="0">
                    <a:pos x="3" y="185"/>
                  </a:cxn>
                </a:cxnLst>
                <a:rect l="0" t="0" r="r" b="b"/>
                <a:pathLst>
                  <a:path w="2" h="185">
                    <a:moveTo>
                      <a:pt x="0" y="0"/>
                    </a:moveTo>
                    <a:lnTo>
                      <a:pt x="3" y="185"/>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51" name="Group 80"/>
            <p:cNvGrpSpPr>
              <a:grpSpLocks/>
            </p:cNvGrpSpPr>
            <p:nvPr/>
          </p:nvGrpSpPr>
          <p:grpSpPr bwMode="auto">
            <a:xfrm>
              <a:off x="2241" y="8180"/>
              <a:ext cx="2" cy="185"/>
              <a:chOff x="2241" y="8180"/>
              <a:chExt cx="2" cy="185"/>
            </a:xfrm>
          </p:grpSpPr>
          <p:sp>
            <p:nvSpPr>
              <p:cNvPr id="840785" name="Freeform 81"/>
              <p:cNvSpPr>
                <a:spLocks/>
              </p:cNvSpPr>
              <p:nvPr/>
            </p:nvSpPr>
            <p:spPr bwMode="auto">
              <a:xfrm>
                <a:off x="2241" y="8180"/>
                <a:ext cx="2" cy="185"/>
              </a:xfrm>
              <a:custGeom>
                <a:avLst/>
                <a:gdLst/>
                <a:ahLst/>
                <a:cxnLst>
                  <a:cxn ang="0">
                    <a:pos x="0" y="0"/>
                  </a:cxn>
                  <a:cxn ang="0">
                    <a:pos x="2" y="185"/>
                  </a:cxn>
                </a:cxnLst>
                <a:rect l="0" t="0" r="r" b="b"/>
                <a:pathLst>
                  <a:path w="2" h="185">
                    <a:moveTo>
                      <a:pt x="0" y="0"/>
                    </a:moveTo>
                    <a:lnTo>
                      <a:pt x="2" y="185"/>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53" name="Group 78"/>
            <p:cNvGrpSpPr>
              <a:grpSpLocks/>
            </p:cNvGrpSpPr>
            <p:nvPr/>
          </p:nvGrpSpPr>
          <p:grpSpPr bwMode="auto">
            <a:xfrm>
              <a:off x="2472" y="8352"/>
              <a:ext cx="2" cy="184"/>
              <a:chOff x="2472" y="8352"/>
              <a:chExt cx="2" cy="184"/>
            </a:xfrm>
          </p:grpSpPr>
          <p:sp>
            <p:nvSpPr>
              <p:cNvPr id="840783" name="Freeform 79"/>
              <p:cNvSpPr>
                <a:spLocks/>
              </p:cNvSpPr>
              <p:nvPr/>
            </p:nvSpPr>
            <p:spPr bwMode="auto">
              <a:xfrm>
                <a:off x="2472" y="8352"/>
                <a:ext cx="2" cy="184"/>
              </a:xfrm>
              <a:custGeom>
                <a:avLst/>
                <a:gdLst/>
                <a:ahLst/>
                <a:cxnLst>
                  <a:cxn ang="0">
                    <a:pos x="0" y="0"/>
                  </a:cxn>
                  <a:cxn ang="0">
                    <a:pos x="3" y="183"/>
                  </a:cxn>
                </a:cxnLst>
                <a:rect l="0" t="0" r="r" b="b"/>
                <a:pathLst>
                  <a:path w="2" h="184">
                    <a:moveTo>
                      <a:pt x="0" y="0"/>
                    </a:moveTo>
                    <a:lnTo>
                      <a:pt x="3" y="183"/>
                    </a:lnTo>
                  </a:path>
                </a:pathLst>
              </a:custGeom>
              <a:noFill/>
              <a:ln w="38100">
                <a:solidFill>
                  <a:srgbClr val="80808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56" name="Group 76"/>
            <p:cNvGrpSpPr>
              <a:grpSpLocks/>
            </p:cNvGrpSpPr>
            <p:nvPr/>
          </p:nvGrpSpPr>
          <p:grpSpPr bwMode="auto">
            <a:xfrm>
              <a:off x="2050" y="7687"/>
              <a:ext cx="2" cy="101"/>
              <a:chOff x="2050" y="7687"/>
              <a:chExt cx="2" cy="101"/>
            </a:xfrm>
          </p:grpSpPr>
          <p:sp>
            <p:nvSpPr>
              <p:cNvPr id="840781" name="Freeform 77"/>
              <p:cNvSpPr>
                <a:spLocks/>
              </p:cNvSpPr>
              <p:nvPr/>
            </p:nvSpPr>
            <p:spPr bwMode="auto">
              <a:xfrm>
                <a:off x="2050" y="7687"/>
                <a:ext cx="2" cy="101"/>
              </a:xfrm>
              <a:custGeom>
                <a:avLst/>
                <a:gdLst/>
                <a:ahLst/>
                <a:cxnLst>
                  <a:cxn ang="0">
                    <a:pos x="0" y="101"/>
                  </a:cxn>
                  <a:cxn ang="0">
                    <a:pos x="2" y="0"/>
                  </a:cxn>
                </a:cxnLst>
                <a:rect l="0" t="0" r="r" b="b"/>
                <a:pathLst>
                  <a:path w="2" h="101">
                    <a:moveTo>
                      <a:pt x="0" y="101"/>
                    </a:moveTo>
                    <a:lnTo>
                      <a:pt x="2" y="0"/>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58" name="Group 74"/>
            <p:cNvGrpSpPr>
              <a:grpSpLocks/>
            </p:cNvGrpSpPr>
            <p:nvPr/>
          </p:nvGrpSpPr>
          <p:grpSpPr bwMode="auto">
            <a:xfrm>
              <a:off x="2050" y="7682"/>
              <a:ext cx="205" cy="5"/>
              <a:chOff x="2050" y="7682"/>
              <a:chExt cx="205" cy="5"/>
            </a:xfrm>
          </p:grpSpPr>
          <p:sp>
            <p:nvSpPr>
              <p:cNvPr id="840779" name="Freeform 75"/>
              <p:cNvSpPr>
                <a:spLocks/>
              </p:cNvSpPr>
              <p:nvPr/>
            </p:nvSpPr>
            <p:spPr bwMode="auto">
              <a:xfrm>
                <a:off x="2050" y="7682"/>
                <a:ext cx="205" cy="5"/>
              </a:xfrm>
              <a:custGeom>
                <a:avLst/>
                <a:gdLst/>
                <a:ahLst/>
                <a:cxnLst>
                  <a:cxn ang="0">
                    <a:pos x="0" y="5"/>
                  </a:cxn>
                  <a:cxn ang="0">
                    <a:pos x="205" y="0"/>
                  </a:cxn>
                </a:cxnLst>
                <a:rect l="0" t="0" r="r" b="b"/>
                <a:pathLst>
                  <a:path w="205" h="5">
                    <a:moveTo>
                      <a:pt x="0" y="5"/>
                    </a:moveTo>
                    <a:lnTo>
                      <a:pt x="205" y="0"/>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60" name="Group 72"/>
            <p:cNvGrpSpPr>
              <a:grpSpLocks/>
            </p:cNvGrpSpPr>
            <p:nvPr/>
          </p:nvGrpSpPr>
          <p:grpSpPr bwMode="auto">
            <a:xfrm>
              <a:off x="2248" y="7687"/>
              <a:ext cx="2" cy="403"/>
              <a:chOff x="2248" y="7687"/>
              <a:chExt cx="2" cy="403"/>
            </a:xfrm>
          </p:grpSpPr>
          <p:sp>
            <p:nvSpPr>
              <p:cNvPr id="840777" name="Freeform 73"/>
              <p:cNvSpPr>
                <a:spLocks/>
              </p:cNvSpPr>
              <p:nvPr/>
            </p:nvSpPr>
            <p:spPr bwMode="auto">
              <a:xfrm>
                <a:off x="2248" y="7687"/>
                <a:ext cx="2" cy="403"/>
              </a:xfrm>
              <a:custGeom>
                <a:avLst/>
                <a:gdLst/>
                <a:ahLst/>
                <a:cxnLst>
                  <a:cxn ang="0">
                    <a:pos x="0" y="0"/>
                  </a:cxn>
                  <a:cxn ang="0">
                    <a:pos x="2" y="403"/>
                  </a:cxn>
                </a:cxnLst>
                <a:rect l="0" t="0" r="r" b="b"/>
                <a:pathLst>
                  <a:path w="2" h="403">
                    <a:moveTo>
                      <a:pt x="0" y="0"/>
                    </a:moveTo>
                    <a:lnTo>
                      <a:pt x="2" y="40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62" name="Group 70"/>
            <p:cNvGrpSpPr>
              <a:grpSpLocks/>
            </p:cNvGrpSpPr>
            <p:nvPr/>
          </p:nvGrpSpPr>
          <p:grpSpPr bwMode="auto">
            <a:xfrm>
              <a:off x="2241" y="8082"/>
              <a:ext cx="65" cy="4"/>
              <a:chOff x="2241" y="8082"/>
              <a:chExt cx="65" cy="4"/>
            </a:xfrm>
          </p:grpSpPr>
          <p:sp>
            <p:nvSpPr>
              <p:cNvPr id="840775" name="Freeform 71"/>
              <p:cNvSpPr>
                <a:spLocks/>
              </p:cNvSpPr>
              <p:nvPr/>
            </p:nvSpPr>
            <p:spPr bwMode="auto">
              <a:xfrm>
                <a:off x="2241" y="8082"/>
                <a:ext cx="65" cy="4"/>
              </a:xfrm>
              <a:custGeom>
                <a:avLst/>
                <a:gdLst/>
                <a:ahLst/>
                <a:cxnLst>
                  <a:cxn ang="0">
                    <a:pos x="0" y="0"/>
                  </a:cxn>
                  <a:cxn ang="0">
                    <a:pos x="64" y="3"/>
                  </a:cxn>
                </a:cxnLst>
                <a:rect l="0" t="0" r="r" b="b"/>
                <a:pathLst>
                  <a:path w="65" h="4">
                    <a:moveTo>
                      <a:pt x="0" y="0"/>
                    </a:moveTo>
                    <a:lnTo>
                      <a:pt x="64" y="3"/>
                    </a:lnTo>
                  </a:path>
                </a:pathLst>
              </a:custGeom>
              <a:noFill/>
              <a:ln w="269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5" name="Group 68"/>
            <p:cNvGrpSpPr>
              <a:grpSpLocks/>
            </p:cNvGrpSpPr>
            <p:nvPr/>
          </p:nvGrpSpPr>
          <p:grpSpPr bwMode="auto">
            <a:xfrm>
              <a:off x="2363" y="7682"/>
              <a:ext cx="210" cy="2"/>
              <a:chOff x="2363" y="7682"/>
              <a:chExt cx="210" cy="2"/>
            </a:xfrm>
          </p:grpSpPr>
          <p:sp>
            <p:nvSpPr>
              <p:cNvPr id="840773" name="Freeform 69"/>
              <p:cNvSpPr>
                <a:spLocks/>
              </p:cNvSpPr>
              <p:nvPr/>
            </p:nvSpPr>
            <p:spPr bwMode="auto">
              <a:xfrm>
                <a:off x="2363" y="7682"/>
                <a:ext cx="210" cy="2"/>
              </a:xfrm>
              <a:custGeom>
                <a:avLst/>
                <a:gdLst/>
                <a:ahLst/>
                <a:cxnLst>
                  <a:cxn ang="0">
                    <a:pos x="0" y="0"/>
                  </a:cxn>
                  <a:cxn ang="0">
                    <a:pos x="210" y="3"/>
                  </a:cxn>
                </a:cxnLst>
                <a:rect l="0" t="0" r="r" b="b"/>
                <a:pathLst>
                  <a:path w="210" h="2">
                    <a:moveTo>
                      <a:pt x="0" y="0"/>
                    </a:moveTo>
                    <a:lnTo>
                      <a:pt x="210" y="3"/>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6" name="Group 66"/>
            <p:cNvGrpSpPr>
              <a:grpSpLocks/>
            </p:cNvGrpSpPr>
            <p:nvPr/>
          </p:nvGrpSpPr>
          <p:grpSpPr bwMode="auto">
            <a:xfrm>
              <a:off x="2573" y="7687"/>
              <a:ext cx="2" cy="1020"/>
              <a:chOff x="2573" y="7687"/>
              <a:chExt cx="2" cy="1020"/>
            </a:xfrm>
          </p:grpSpPr>
          <p:sp>
            <p:nvSpPr>
              <p:cNvPr id="840771" name="Freeform 67"/>
              <p:cNvSpPr>
                <a:spLocks/>
              </p:cNvSpPr>
              <p:nvPr/>
            </p:nvSpPr>
            <p:spPr bwMode="auto">
              <a:xfrm>
                <a:off x="2573" y="7687"/>
                <a:ext cx="2" cy="1020"/>
              </a:xfrm>
              <a:custGeom>
                <a:avLst/>
                <a:gdLst/>
                <a:ahLst/>
                <a:cxnLst>
                  <a:cxn ang="0">
                    <a:pos x="0" y="0"/>
                  </a:cxn>
                  <a:cxn ang="0">
                    <a:pos x="2" y="1020"/>
                  </a:cxn>
                </a:cxnLst>
                <a:rect l="0" t="0" r="r" b="b"/>
                <a:pathLst>
                  <a:path w="2" h="1020">
                    <a:moveTo>
                      <a:pt x="0" y="0"/>
                    </a:moveTo>
                    <a:lnTo>
                      <a:pt x="2" y="102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7" name="Group 64"/>
            <p:cNvGrpSpPr>
              <a:grpSpLocks/>
            </p:cNvGrpSpPr>
            <p:nvPr/>
          </p:nvGrpSpPr>
          <p:grpSpPr bwMode="auto">
            <a:xfrm>
              <a:off x="8935" y="7758"/>
              <a:ext cx="383" cy="360"/>
              <a:chOff x="8935" y="7758"/>
              <a:chExt cx="383" cy="360"/>
            </a:xfrm>
          </p:grpSpPr>
          <p:sp>
            <p:nvSpPr>
              <p:cNvPr id="840769" name="Freeform 65"/>
              <p:cNvSpPr>
                <a:spLocks/>
              </p:cNvSpPr>
              <p:nvPr/>
            </p:nvSpPr>
            <p:spPr bwMode="auto">
              <a:xfrm>
                <a:off x="8935" y="7758"/>
                <a:ext cx="383" cy="360"/>
              </a:xfrm>
              <a:custGeom>
                <a:avLst/>
                <a:gdLst/>
                <a:ahLst/>
                <a:cxnLst>
                  <a:cxn ang="0">
                    <a:pos x="383" y="187"/>
                  </a:cxn>
                  <a:cxn ang="0">
                    <a:pos x="371" y="120"/>
                  </a:cxn>
                  <a:cxn ang="0">
                    <a:pos x="337" y="65"/>
                  </a:cxn>
                  <a:cxn ang="0">
                    <a:pos x="287" y="24"/>
                  </a:cxn>
                  <a:cxn ang="0">
                    <a:pos x="224" y="2"/>
                  </a:cxn>
                  <a:cxn ang="0">
                    <a:pos x="191" y="0"/>
                  </a:cxn>
                  <a:cxn ang="0">
                    <a:pos x="167" y="1"/>
                  </a:cxn>
                  <a:cxn ang="0">
                    <a:pos x="102" y="20"/>
                  </a:cxn>
                  <a:cxn ang="0">
                    <a:pos x="49" y="59"/>
                  </a:cxn>
                  <a:cxn ang="0">
                    <a:pos x="14" y="113"/>
                  </a:cxn>
                  <a:cxn ang="0">
                    <a:pos x="0" y="177"/>
                  </a:cxn>
                  <a:cxn ang="0">
                    <a:pos x="2" y="200"/>
                  </a:cxn>
                  <a:cxn ang="0">
                    <a:pos x="22" y="262"/>
                  </a:cxn>
                  <a:cxn ang="0">
                    <a:pos x="63" y="312"/>
                  </a:cxn>
                  <a:cxn ang="0">
                    <a:pos x="119" y="346"/>
                  </a:cxn>
                  <a:cxn ang="0">
                    <a:pos x="186" y="360"/>
                  </a:cxn>
                  <a:cxn ang="0">
                    <a:pos x="211" y="358"/>
                  </a:cxn>
                  <a:cxn ang="0">
                    <a:pos x="277" y="340"/>
                  </a:cxn>
                  <a:cxn ang="0">
                    <a:pos x="331" y="302"/>
                  </a:cxn>
                  <a:cxn ang="0">
                    <a:pos x="368" y="250"/>
                  </a:cxn>
                  <a:cxn ang="0">
                    <a:pos x="383" y="187"/>
                  </a:cxn>
                </a:cxnLst>
                <a:rect l="0" t="0" r="r" b="b"/>
                <a:pathLst>
                  <a:path w="383" h="360">
                    <a:moveTo>
                      <a:pt x="383" y="187"/>
                    </a:moveTo>
                    <a:lnTo>
                      <a:pt x="371" y="120"/>
                    </a:lnTo>
                    <a:lnTo>
                      <a:pt x="337" y="65"/>
                    </a:lnTo>
                    <a:lnTo>
                      <a:pt x="287" y="24"/>
                    </a:lnTo>
                    <a:lnTo>
                      <a:pt x="224" y="2"/>
                    </a:lnTo>
                    <a:lnTo>
                      <a:pt x="191" y="0"/>
                    </a:lnTo>
                    <a:lnTo>
                      <a:pt x="167" y="1"/>
                    </a:lnTo>
                    <a:lnTo>
                      <a:pt x="102" y="20"/>
                    </a:lnTo>
                    <a:lnTo>
                      <a:pt x="49" y="59"/>
                    </a:lnTo>
                    <a:lnTo>
                      <a:pt x="14" y="113"/>
                    </a:lnTo>
                    <a:lnTo>
                      <a:pt x="0" y="177"/>
                    </a:lnTo>
                    <a:lnTo>
                      <a:pt x="2" y="200"/>
                    </a:lnTo>
                    <a:lnTo>
                      <a:pt x="22" y="262"/>
                    </a:lnTo>
                    <a:lnTo>
                      <a:pt x="63" y="312"/>
                    </a:lnTo>
                    <a:lnTo>
                      <a:pt x="119" y="346"/>
                    </a:lnTo>
                    <a:lnTo>
                      <a:pt x="186" y="360"/>
                    </a:lnTo>
                    <a:lnTo>
                      <a:pt x="211" y="358"/>
                    </a:lnTo>
                    <a:lnTo>
                      <a:pt x="277" y="340"/>
                    </a:lnTo>
                    <a:lnTo>
                      <a:pt x="331" y="302"/>
                    </a:lnTo>
                    <a:lnTo>
                      <a:pt x="368" y="250"/>
                    </a:lnTo>
                    <a:lnTo>
                      <a:pt x="383" y="18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8" name="Group 62"/>
            <p:cNvGrpSpPr>
              <a:grpSpLocks/>
            </p:cNvGrpSpPr>
            <p:nvPr/>
          </p:nvGrpSpPr>
          <p:grpSpPr bwMode="auto">
            <a:xfrm>
              <a:off x="8935" y="7758"/>
              <a:ext cx="383" cy="360"/>
              <a:chOff x="8935" y="7758"/>
              <a:chExt cx="383" cy="360"/>
            </a:xfrm>
          </p:grpSpPr>
          <p:sp>
            <p:nvSpPr>
              <p:cNvPr id="840767" name="Freeform 63"/>
              <p:cNvSpPr>
                <a:spLocks/>
              </p:cNvSpPr>
              <p:nvPr/>
            </p:nvSpPr>
            <p:spPr bwMode="auto">
              <a:xfrm>
                <a:off x="8935" y="7758"/>
                <a:ext cx="383" cy="360"/>
              </a:xfrm>
              <a:custGeom>
                <a:avLst/>
                <a:gdLst/>
                <a:ahLst/>
                <a:cxnLst>
                  <a:cxn ang="0">
                    <a:pos x="191" y="0"/>
                  </a:cxn>
                  <a:cxn ang="0">
                    <a:pos x="123" y="12"/>
                  </a:cxn>
                  <a:cxn ang="0">
                    <a:pos x="65" y="44"/>
                  </a:cxn>
                  <a:cxn ang="0">
                    <a:pos x="24" y="94"/>
                  </a:cxn>
                  <a:cxn ang="0">
                    <a:pos x="2" y="155"/>
                  </a:cxn>
                  <a:cxn ang="0">
                    <a:pos x="0" y="177"/>
                  </a:cxn>
                  <a:cxn ang="0">
                    <a:pos x="2" y="200"/>
                  </a:cxn>
                  <a:cxn ang="0">
                    <a:pos x="22" y="262"/>
                  </a:cxn>
                  <a:cxn ang="0">
                    <a:pos x="63" y="312"/>
                  </a:cxn>
                  <a:cxn ang="0">
                    <a:pos x="119" y="346"/>
                  </a:cxn>
                  <a:cxn ang="0">
                    <a:pos x="186" y="360"/>
                  </a:cxn>
                  <a:cxn ang="0">
                    <a:pos x="211" y="358"/>
                  </a:cxn>
                  <a:cxn ang="0">
                    <a:pos x="277" y="340"/>
                  </a:cxn>
                  <a:cxn ang="0">
                    <a:pos x="331" y="302"/>
                  </a:cxn>
                  <a:cxn ang="0">
                    <a:pos x="368" y="250"/>
                  </a:cxn>
                  <a:cxn ang="0">
                    <a:pos x="383" y="187"/>
                  </a:cxn>
                  <a:cxn ang="0">
                    <a:pos x="382" y="164"/>
                  </a:cxn>
                  <a:cxn ang="0">
                    <a:pos x="362" y="100"/>
                  </a:cxn>
                  <a:cxn ang="0">
                    <a:pos x="322" y="49"/>
                  </a:cxn>
                  <a:cxn ang="0">
                    <a:pos x="267" y="15"/>
                  </a:cxn>
                  <a:cxn ang="0">
                    <a:pos x="201" y="0"/>
                  </a:cxn>
                  <a:cxn ang="0">
                    <a:pos x="191" y="0"/>
                  </a:cxn>
                </a:cxnLst>
                <a:rect l="0" t="0" r="r" b="b"/>
                <a:pathLst>
                  <a:path w="383" h="360">
                    <a:moveTo>
                      <a:pt x="191" y="0"/>
                    </a:moveTo>
                    <a:lnTo>
                      <a:pt x="123" y="12"/>
                    </a:lnTo>
                    <a:lnTo>
                      <a:pt x="65" y="44"/>
                    </a:lnTo>
                    <a:lnTo>
                      <a:pt x="24" y="94"/>
                    </a:lnTo>
                    <a:lnTo>
                      <a:pt x="2" y="155"/>
                    </a:lnTo>
                    <a:lnTo>
                      <a:pt x="0" y="177"/>
                    </a:lnTo>
                    <a:lnTo>
                      <a:pt x="2" y="200"/>
                    </a:lnTo>
                    <a:lnTo>
                      <a:pt x="22" y="262"/>
                    </a:lnTo>
                    <a:lnTo>
                      <a:pt x="63" y="312"/>
                    </a:lnTo>
                    <a:lnTo>
                      <a:pt x="119" y="346"/>
                    </a:lnTo>
                    <a:lnTo>
                      <a:pt x="186" y="360"/>
                    </a:lnTo>
                    <a:lnTo>
                      <a:pt x="211" y="358"/>
                    </a:lnTo>
                    <a:lnTo>
                      <a:pt x="277" y="340"/>
                    </a:lnTo>
                    <a:lnTo>
                      <a:pt x="331" y="302"/>
                    </a:lnTo>
                    <a:lnTo>
                      <a:pt x="368" y="250"/>
                    </a:lnTo>
                    <a:lnTo>
                      <a:pt x="383" y="187"/>
                    </a:lnTo>
                    <a:lnTo>
                      <a:pt x="382" y="164"/>
                    </a:lnTo>
                    <a:lnTo>
                      <a:pt x="362" y="100"/>
                    </a:lnTo>
                    <a:lnTo>
                      <a:pt x="322" y="49"/>
                    </a:lnTo>
                    <a:lnTo>
                      <a:pt x="267" y="15"/>
                    </a:lnTo>
                    <a:lnTo>
                      <a:pt x="201" y="0"/>
                    </a:lnTo>
                    <a:lnTo>
                      <a:pt x="191"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9" name="Group 60"/>
            <p:cNvGrpSpPr>
              <a:grpSpLocks/>
            </p:cNvGrpSpPr>
            <p:nvPr/>
          </p:nvGrpSpPr>
          <p:grpSpPr bwMode="auto">
            <a:xfrm>
              <a:off x="10690" y="7722"/>
              <a:ext cx="383" cy="360"/>
              <a:chOff x="10690" y="7722"/>
              <a:chExt cx="383" cy="360"/>
            </a:xfrm>
          </p:grpSpPr>
          <p:sp>
            <p:nvSpPr>
              <p:cNvPr id="840765" name="Freeform 61"/>
              <p:cNvSpPr>
                <a:spLocks/>
              </p:cNvSpPr>
              <p:nvPr/>
            </p:nvSpPr>
            <p:spPr bwMode="auto">
              <a:xfrm>
                <a:off x="10690" y="7722"/>
                <a:ext cx="383" cy="360"/>
              </a:xfrm>
              <a:custGeom>
                <a:avLst/>
                <a:gdLst/>
                <a:ahLst/>
                <a:cxnLst>
                  <a:cxn ang="0">
                    <a:pos x="382" y="188"/>
                  </a:cxn>
                  <a:cxn ang="0">
                    <a:pos x="370" y="121"/>
                  </a:cxn>
                  <a:cxn ang="0">
                    <a:pos x="337" y="65"/>
                  </a:cxn>
                  <a:cxn ang="0">
                    <a:pos x="287" y="24"/>
                  </a:cxn>
                  <a:cxn ang="0">
                    <a:pos x="224" y="2"/>
                  </a:cxn>
                  <a:cxn ang="0">
                    <a:pos x="192" y="0"/>
                  </a:cxn>
                  <a:cxn ang="0">
                    <a:pos x="168" y="1"/>
                  </a:cxn>
                  <a:cxn ang="0">
                    <a:pos x="103" y="21"/>
                  </a:cxn>
                  <a:cxn ang="0">
                    <a:pos x="50" y="59"/>
                  </a:cxn>
                  <a:cxn ang="0">
                    <a:pos x="14" y="113"/>
                  </a:cxn>
                  <a:cxn ang="0">
                    <a:pos x="0" y="176"/>
                  </a:cxn>
                  <a:cxn ang="0">
                    <a:pos x="1" y="199"/>
                  </a:cxn>
                  <a:cxn ang="0">
                    <a:pos x="22" y="262"/>
                  </a:cxn>
                  <a:cxn ang="0">
                    <a:pos x="62" y="312"/>
                  </a:cxn>
                  <a:cxn ang="0">
                    <a:pos x="118" y="346"/>
                  </a:cxn>
                  <a:cxn ang="0">
                    <a:pos x="185" y="360"/>
                  </a:cxn>
                  <a:cxn ang="0">
                    <a:pos x="210" y="358"/>
                  </a:cxn>
                  <a:cxn ang="0">
                    <a:pos x="277" y="340"/>
                  </a:cxn>
                  <a:cxn ang="0">
                    <a:pos x="331" y="302"/>
                  </a:cxn>
                  <a:cxn ang="0">
                    <a:pos x="367" y="250"/>
                  </a:cxn>
                  <a:cxn ang="0">
                    <a:pos x="382" y="188"/>
                  </a:cxn>
                </a:cxnLst>
                <a:rect l="0" t="0" r="r" b="b"/>
                <a:pathLst>
                  <a:path w="383" h="360">
                    <a:moveTo>
                      <a:pt x="382" y="188"/>
                    </a:moveTo>
                    <a:lnTo>
                      <a:pt x="370" y="121"/>
                    </a:lnTo>
                    <a:lnTo>
                      <a:pt x="337" y="65"/>
                    </a:lnTo>
                    <a:lnTo>
                      <a:pt x="287" y="24"/>
                    </a:lnTo>
                    <a:lnTo>
                      <a:pt x="224" y="2"/>
                    </a:lnTo>
                    <a:lnTo>
                      <a:pt x="192" y="0"/>
                    </a:lnTo>
                    <a:lnTo>
                      <a:pt x="168" y="1"/>
                    </a:lnTo>
                    <a:lnTo>
                      <a:pt x="103" y="21"/>
                    </a:lnTo>
                    <a:lnTo>
                      <a:pt x="50" y="59"/>
                    </a:lnTo>
                    <a:lnTo>
                      <a:pt x="14" y="113"/>
                    </a:lnTo>
                    <a:lnTo>
                      <a:pt x="0" y="176"/>
                    </a:lnTo>
                    <a:lnTo>
                      <a:pt x="1" y="199"/>
                    </a:lnTo>
                    <a:lnTo>
                      <a:pt x="22" y="262"/>
                    </a:lnTo>
                    <a:lnTo>
                      <a:pt x="62" y="312"/>
                    </a:lnTo>
                    <a:lnTo>
                      <a:pt x="118" y="346"/>
                    </a:lnTo>
                    <a:lnTo>
                      <a:pt x="185" y="360"/>
                    </a:lnTo>
                    <a:lnTo>
                      <a:pt x="210" y="358"/>
                    </a:lnTo>
                    <a:lnTo>
                      <a:pt x="277" y="340"/>
                    </a:lnTo>
                    <a:lnTo>
                      <a:pt x="331" y="302"/>
                    </a:lnTo>
                    <a:lnTo>
                      <a:pt x="367" y="250"/>
                    </a:lnTo>
                    <a:lnTo>
                      <a:pt x="382" y="188"/>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0" name="Group 58"/>
            <p:cNvGrpSpPr>
              <a:grpSpLocks/>
            </p:cNvGrpSpPr>
            <p:nvPr/>
          </p:nvGrpSpPr>
          <p:grpSpPr bwMode="auto">
            <a:xfrm>
              <a:off x="10690" y="7722"/>
              <a:ext cx="383" cy="360"/>
              <a:chOff x="10690" y="7722"/>
              <a:chExt cx="383" cy="360"/>
            </a:xfrm>
          </p:grpSpPr>
          <p:sp>
            <p:nvSpPr>
              <p:cNvPr id="840763" name="Freeform 59"/>
              <p:cNvSpPr>
                <a:spLocks/>
              </p:cNvSpPr>
              <p:nvPr/>
            </p:nvSpPr>
            <p:spPr bwMode="auto">
              <a:xfrm>
                <a:off x="10690" y="7722"/>
                <a:ext cx="383" cy="360"/>
              </a:xfrm>
              <a:custGeom>
                <a:avLst/>
                <a:gdLst/>
                <a:ahLst/>
                <a:cxnLst>
                  <a:cxn ang="0">
                    <a:pos x="192" y="0"/>
                  </a:cxn>
                  <a:cxn ang="0">
                    <a:pos x="123" y="12"/>
                  </a:cxn>
                  <a:cxn ang="0">
                    <a:pos x="66" y="45"/>
                  </a:cxn>
                  <a:cxn ang="0">
                    <a:pos x="24" y="94"/>
                  </a:cxn>
                  <a:cxn ang="0">
                    <a:pos x="2" y="154"/>
                  </a:cxn>
                  <a:cxn ang="0">
                    <a:pos x="0" y="176"/>
                  </a:cxn>
                  <a:cxn ang="0">
                    <a:pos x="1" y="199"/>
                  </a:cxn>
                  <a:cxn ang="0">
                    <a:pos x="22" y="262"/>
                  </a:cxn>
                  <a:cxn ang="0">
                    <a:pos x="62" y="312"/>
                  </a:cxn>
                  <a:cxn ang="0">
                    <a:pos x="118" y="346"/>
                  </a:cxn>
                  <a:cxn ang="0">
                    <a:pos x="185" y="360"/>
                  </a:cxn>
                  <a:cxn ang="0">
                    <a:pos x="210" y="358"/>
                  </a:cxn>
                  <a:cxn ang="0">
                    <a:pos x="277" y="340"/>
                  </a:cxn>
                  <a:cxn ang="0">
                    <a:pos x="331" y="302"/>
                  </a:cxn>
                  <a:cxn ang="0">
                    <a:pos x="367" y="250"/>
                  </a:cxn>
                  <a:cxn ang="0">
                    <a:pos x="382" y="188"/>
                  </a:cxn>
                  <a:cxn ang="0">
                    <a:pos x="381" y="165"/>
                  </a:cxn>
                  <a:cxn ang="0">
                    <a:pos x="362" y="101"/>
                  </a:cxn>
                  <a:cxn ang="0">
                    <a:pos x="322" y="49"/>
                  </a:cxn>
                  <a:cxn ang="0">
                    <a:pos x="267" y="15"/>
                  </a:cxn>
                  <a:cxn ang="0">
                    <a:pos x="201" y="0"/>
                  </a:cxn>
                  <a:cxn ang="0">
                    <a:pos x="192" y="0"/>
                  </a:cxn>
                </a:cxnLst>
                <a:rect l="0" t="0" r="r" b="b"/>
                <a:pathLst>
                  <a:path w="383" h="360">
                    <a:moveTo>
                      <a:pt x="192" y="0"/>
                    </a:moveTo>
                    <a:lnTo>
                      <a:pt x="123" y="12"/>
                    </a:lnTo>
                    <a:lnTo>
                      <a:pt x="66" y="45"/>
                    </a:lnTo>
                    <a:lnTo>
                      <a:pt x="24" y="94"/>
                    </a:lnTo>
                    <a:lnTo>
                      <a:pt x="2" y="154"/>
                    </a:lnTo>
                    <a:lnTo>
                      <a:pt x="0" y="176"/>
                    </a:lnTo>
                    <a:lnTo>
                      <a:pt x="1" y="199"/>
                    </a:lnTo>
                    <a:lnTo>
                      <a:pt x="22" y="262"/>
                    </a:lnTo>
                    <a:lnTo>
                      <a:pt x="62" y="312"/>
                    </a:lnTo>
                    <a:lnTo>
                      <a:pt x="118" y="346"/>
                    </a:lnTo>
                    <a:lnTo>
                      <a:pt x="185" y="360"/>
                    </a:lnTo>
                    <a:lnTo>
                      <a:pt x="210" y="358"/>
                    </a:lnTo>
                    <a:lnTo>
                      <a:pt x="277" y="340"/>
                    </a:lnTo>
                    <a:lnTo>
                      <a:pt x="331" y="302"/>
                    </a:lnTo>
                    <a:lnTo>
                      <a:pt x="367" y="250"/>
                    </a:lnTo>
                    <a:lnTo>
                      <a:pt x="382" y="188"/>
                    </a:lnTo>
                    <a:lnTo>
                      <a:pt x="381" y="165"/>
                    </a:lnTo>
                    <a:lnTo>
                      <a:pt x="362" y="101"/>
                    </a:lnTo>
                    <a:lnTo>
                      <a:pt x="322" y="49"/>
                    </a:lnTo>
                    <a:lnTo>
                      <a:pt x="267" y="15"/>
                    </a:lnTo>
                    <a:lnTo>
                      <a:pt x="201" y="0"/>
                    </a:lnTo>
                    <a:lnTo>
                      <a:pt x="192"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1" name="Group 56"/>
            <p:cNvGrpSpPr>
              <a:grpSpLocks/>
            </p:cNvGrpSpPr>
            <p:nvPr/>
          </p:nvGrpSpPr>
          <p:grpSpPr bwMode="auto">
            <a:xfrm>
              <a:off x="11707" y="7717"/>
              <a:ext cx="305" cy="376"/>
              <a:chOff x="11707" y="7717"/>
              <a:chExt cx="305" cy="376"/>
            </a:xfrm>
          </p:grpSpPr>
          <p:sp>
            <p:nvSpPr>
              <p:cNvPr id="840761" name="Freeform 57"/>
              <p:cNvSpPr>
                <a:spLocks/>
              </p:cNvSpPr>
              <p:nvPr/>
            </p:nvSpPr>
            <p:spPr bwMode="auto">
              <a:xfrm>
                <a:off x="11707" y="7717"/>
                <a:ext cx="305" cy="376"/>
              </a:xfrm>
              <a:custGeom>
                <a:avLst/>
                <a:gdLst/>
                <a:ahLst/>
                <a:cxnLst>
                  <a:cxn ang="0">
                    <a:pos x="305" y="47"/>
                  </a:cxn>
                  <a:cxn ang="0">
                    <a:pos x="237" y="8"/>
                  </a:cxn>
                  <a:cxn ang="0">
                    <a:pos x="155" y="0"/>
                  </a:cxn>
                  <a:cxn ang="0">
                    <a:pos x="124" y="1"/>
                  </a:cxn>
                  <a:cxn ang="0">
                    <a:pos x="46" y="14"/>
                  </a:cxn>
                  <a:cxn ang="0">
                    <a:pos x="0" y="329"/>
                  </a:cxn>
                  <a:cxn ang="0">
                    <a:pos x="3" y="338"/>
                  </a:cxn>
                  <a:cxn ang="0">
                    <a:pos x="67" y="367"/>
                  </a:cxn>
                  <a:cxn ang="0">
                    <a:pos x="152" y="376"/>
                  </a:cxn>
                  <a:cxn ang="0">
                    <a:pos x="184" y="375"/>
                  </a:cxn>
                  <a:cxn ang="0">
                    <a:pos x="261" y="362"/>
                  </a:cxn>
                  <a:cxn ang="0">
                    <a:pos x="305" y="47"/>
                  </a:cxn>
                </a:cxnLst>
                <a:rect l="0" t="0" r="r" b="b"/>
                <a:pathLst>
                  <a:path w="305" h="376">
                    <a:moveTo>
                      <a:pt x="305" y="47"/>
                    </a:moveTo>
                    <a:lnTo>
                      <a:pt x="237" y="8"/>
                    </a:lnTo>
                    <a:lnTo>
                      <a:pt x="155" y="0"/>
                    </a:lnTo>
                    <a:lnTo>
                      <a:pt x="124" y="1"/>
                    </a:lnTo>
                    <a:lnTo>
                      <a:pt x="46" y="14"/>
                    </a:lnTo>
                    <a:lnTo>
                      <a:pt x="0" y="329"/>
                    </a:lnTo>
                    <a:lnTo>
                      <a:pt x="3" y="338"/>
                    </a:lnTo>
                    <a:lnTo>
                      <a:pt x="67" y="367"/>
                    </a:lnTo>
                    <a:lnTo>
                      <a:pt x="152" y="376"/>
                    </a:lnTo>
                    <a:lnTo>
                      <a:pt x="184" y="375"/>
                    </a:lnTo>
                    <a:lnTo>
                      <a:pt x="261" y="362"/>
                    </a:lnTo>
                    <a:lnTo>
                      <a:pt x="305"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2" name="Group 54"/>
            <p:cNvGrpSpPr>
              <a:grpSpLocks/>
            </p:cNvGrpSpPr>
            <p:nvPr/>
          </p:nvGrpSpPr>
          <p:grpSpPr bwMode="auto">
            <a:xfrm>
              <a:off x="11710" y="7717"/>
              <a:ext cx="301" cy="95"/>
              <a:chOff x="11710" y="7717"/>
              <a:chExt cx="301" cy="95"/>
            </a:xfrm>
          </p:grpSpPr>
          <p:sp>
            <p:nvSpPr>
              <p:cNvPr id="840759" name="Freeform 55"/>
              <p:cNvSpPr>
                <a:spLocks/>
              </p:cNvSpPr>
              <p:nvPr/>
            </p:nvSpPr>
            <p:spPr bwMode="auto">
              <a:xfrm>
                <a:off x="11710" y="7717"/>
                <a:ext cx="301" cy="95"/>
              </a:xfrm>
              <a:custGeom>
                <a:avLst/>
                <a:gdLst/>
                <a:ahLst/>
                <a:cxnLst>
                  <a:cxn ang="0">
                    <a:pos x="302" y="51"/>
                  </a:cxn>
                  <a:cxn ang="0">
                    <a:pos x="236" y="9"/>
                  </a:cxn>
                  <a:cxn ang="0">
                    <a:pos x="152" y="0"/>
                  </a:cxn>
                  <a:cxn ang="0">
                    <a:pos x="150" y="0"/>
                  </a:cxn>
                  <a:cxn ang="0">
                    <a:pos x="119" y="1"/>
                  </a:cxn>
                  <a:cxn ang="0">
                    <a:pos x="42" y="14"/>
                  </a:cxn>
                  <a:cxn ang="0">
                    <a:pos x="0" y="38"/>
                  </a:cxn>
                  <a:cxn ang="0">
                    <a:pos x="2" y="51"/>
                  </a:cxn>
                  <a:cxn ang="0">
                    <a:pos x="61" y="86"/>
                  </a:cxn>
                  <a:cxn ang="0">
                    <a:pos x="142" y="95"/>
                  </a:cxn>
                  <a:cxn ang="0">
                    <a:pos x="174" y="94"/>
                  </a:cxn>
                  <a:cxn ang="0">
                    <a:pos x="253" y="82"/>
                  </a:cxn>
                  <a:cxn ang="0">
                    <a:pos x="302" y="51"/>
                  </a:cxn>
                </a:cxnLst>
                <a:rect l="0" t="0" r="r" b="b"/>
                <a:pathLst>
                  <a:path w="301" h="95">
                    <a:moveTo>
                      <a:pt x="302" y="51"/>
                    </a:moveTo>
                    <a:lnTo>
                      <a:pt x="236" y="9"/>
                    </a:lnTo>
                    <a:lnTo>
                      <a:pt x="152" y="0"/>
                    </a:lnTo>
                    <a:lnTo>
                      <a:pt x="150" y="0"/>
                    </a:lnTo>
                    <a:lnTo>
                      <a:pt x="119" y="1"/>
                    </a:lnTo>
                    <a:lnTo>
                      <a:pt x="42" y="14"/>
                    </a:lnTo>
                    <a:lnTo>
                      <a:pt x="0" y="38"/>
                    </a:lnTo>
                    <a:lnTo>
                      <a:pt x="2" y="51"/>
                    </a:lnTo>
                    <a:lnTo>
                      <a:pt x="61" y="86"/>
                    </a:lnTo>
                    <a:lnTo>
                      <a:pt x="142" y="95"/>
                    </a:lnTo>
                    <a:lnTo>
                      <a:pt x="174" y="94"/>
                    </a:lnTo>
                    <a:lnTo>
                      <a:pt x="253" y="82"/>
                    </a:lnTo>
                    <a:lnTo>
                      <a:pt x="302" y="51"/>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3" name="Group 52"/>
            <p:cNvGrpSpPr>
              <a:grpSpLocks/>
            </p:cNvGrpSpPr>
            <p:nvPr/>
          </p:nvGrpSpPr>
          <p:grpSpPr bwMode="auto">
            <a:xfrm>
              <a:off x="11707" y="7717"/>
              <a:ext cx="305" cy="376"/>
              <a:chOff x="11707" y="7717"/>
              <a:chExt cx="305" cy="376"/>
            </a:xfrm>
          </p:grpSpPr>
          <p:sp>
            <p:nvSpPr>
              <p:cNvPr id="840757" name="Freeform 53"/>
              <p:cNvSpPr>
                <a:spLocks/>
              </p:cNvSpPr>
              <p:nvPr/>
            </p:nvSpPr>
            <p:spPr bwMode="auto">
              <a:xfrm>
                <a:off x="11707" y="7717"/>
                <a:ext cx="305" cy="376"/>
              </a:xfrm>
              <a:custGeom>
                <a:avLst/>
                <a:gdLst/>
                <a:ahLst/>
                <a:cxnLst>
                  <a:cxn ang="0">
                    <a:pos x="155" y="0"/>
                  </a:cxn>
                  <a:cxn ang="0">
                    <a:pos x="95" y="4"/>
                  </a:cxn>
                  <a:cxn ang="0">
                    <a:pos x="27" y="21"/>
                  </a:cxn>
                  <a:cxn ang="0">
                    <a:pos x="0" y="329"/>
                  </a:cxn>
                  <a:cxn ang="0">
                    <a:pos x="3" y="338"/>
                  </a:cxn>
                  <a:cxn ang="0">
                    <a:pos x="67" y="367"/>
                  </a:cxn>
                  <a:cxn ang="0">
                    <a:pos x="152" y="376"/>
                  </a:cxn>
                  <a:cxn ang="0">
                    <a:pos x="184" y="375"/>
                  </a:cxn>
                  <a:cxn ang="0">
                    <a:pos x="261" y="362"/>
                  </a:cxn>
                  <a:cxn ang="0">
                    <a:pos x="305" y="47"/>
                  </a:cxn>
                  <a:cxn ang="0">
                    <a:pos x="302" y="37"/>
                  </a:cxn>
                  <a:cxn ang="0">
                    <a:pos x="237" y="8"/>
                  </a:cxn>
                  <a:cxn ang="0">
                    <a:pos x="155" y="0"/>
                  </a:cxn>
                </a:cxnLst>
                <a:rect l="0" t="0" r="r" b="b"/>
                <a:pathLst>
                  <a:path w="305" h="376">
                    <a:moveTo>
                      <a:pt x="155" y="0"/>
                    </a:moveTo>
                    <a:lnTo>
                      <a:pt x="95" y="4"/>
                    </a:lnTo>
                    <a:lnTo>
                      <a:pt x="27" y="21"/>
                    </a:lnTo>
                    <a:lnTo>
                      <a:pt x="0" y="329"/>
                    </a:lnTo>
                    <a:lnTo>
                      <a:pt x="3" y="338"/>
                    </a:lnTo>
                    <a:lnTo>
                      <a:pt x="67" y="367"/>
                    </a:lnTo>
                    <a:lnTo>
                      <a:pt x="152" y="376"/>
                    </a:lnTo>
                    <a:lnTo>
                      <a:pt x="184" y="375"/>
                    </a:lnTo>
                    <a:lnTo>
                      <a:pt x="261" y="362"/>
                    </a:lnTo>
                    <a:lnTo>
                      <a:pt x="305" y="47"/>
                    </a:lnTo>
                    <a:lnTo>
                      <a:pt x="302" y="37"/>
                    </a:lnTo>
                    <a:lnTo>
                      <a:pt x="237" y="8"/>
                    </a:lnTo>
                    <a:lnTo>
                      <a:pt x="155"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4" name="Group 50"/>
            <p:cNvGrpSpPr>
              <a:grpSpLocks/>
            </p:cNvGrpSpPr>
            <p:nvPr/>
          </p:nvGrpSpPr>
          <p:grpSpPr bwMode="auto">
            <a:xfrm>
              <a:off x="11707" y="7765"/>
              <a:ext cx="302" cy="47"/>
              <a:chOff x="11707" y="7765"/>
              <a:chExt cx="302" cy="47"/>
            </a:xfrm>
          </p:grpSpPr>
          <p:sp>
            <p:nvSpPr>
              <p:cNvPr id="840755" name="Freeform 51"/>
              <p:cNvSpPr>
                <a:spLocks/>
              </p:cNvSpPr>
              <p:nvPr/>
            </p:nvSpPr>
            <p:spPr bwMode="auto">
              <a:xfrm>
                <a:off x="11707" y="7765"/>
                <a:ext cx="302" cy="47"/>
              </a:xfrm>
              <a:custGeom>
                <a:avLst/>
                <a:gdLst/>
                <a:ahLst/>
                <a:cxnLst>
                  <a:cxn ang="0">
                    <a:pos x="0" y="0"/>
                  </a:cxn>
                  <a:cxn ang="0">
                    <a:pos x="67" y="39"/>
                  </a:cxn>
                  <a:cxn ang="0">
                    <a:pos x="152" y="47"/>
                  </a:cxn>
                  <a:cxn ang="0">
                    <a:pos x="184" y="46"/>
                  </a:cxn>
                  <a:cxn ang="0">
                    <a:pos x="261" y="34"/>
                  </a:cxn>
                  <a:cxn ang="0">
                    <a:pos x="293" y="19"/>
                  </a:cxn>
                  <a:cxn ang="0">
                    <a:pos x="302" y="10"/>
                  </a:cxn>
                </a:cxnLst>
                <a:rect l="0" t="0" r="r" b="b"/>
                <a:pathLst>
                  <a:path w="302" h="47">
                    <a:moveTo>
                      <a:pt x="0" y="0"/>
                    </a:moveTo>
                    <a:lnTo>
                      <a:pt x="67" y="39"/>
                    </a:lnTo>
                    <a:lnTo>
                      <a:pt x="152" y="47"/>
                    </a:lnTo>
                    <a:lnTo>
                      <a:pt x="184" y="46"/>
                    </a:lnTo>
                    <a:lnTo>
                      <a:pt x="261" y="34"/>
                    </a:lnTo>
                    <a:lnTo>
                      <a:pt x="293" y="19"/>
                    </a:lnTo>
                    <a:lnTo>
                      <a:pt x="302" y="1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5" name="Group 48"/>
            <p:cNvGrpSpPr>
              <a:grpSpLocks/>
            </p:cNvGrpSpPr>
            <p:nvPr/>
          </p:nvGrpSpPr>
          <p:grpSpPr bwMode="auto">
            <a:xfrm>
              <a:off x="11815" y="7655"/>
              <a:ext cx="307" cy="370"/>
              <a:chOff x="11815" y="7655"/>
              <a:chExt cx="307" cy="370"/>
            </a:xfrm>
          </p:grpSpPr>
          <p:sp>
            <p:nvSpPr>
              <p:cNvPr id="840753" name="Freeform 49"/>
              <p:cNvSpPr>
                <a:spLocks/>
              </p:cNvSpPr>
              <p:nvPr/>
            </p:nvSpPr>
            <p:spPr bwMode="auto">
              <a:xfrm>
                <a:off x="11815" y="7655"/>
                <a:ext cx="307" cy="370"/>
              </a:xfrm>
              <a:custGeom>
                <a:avLst/>
                <a:gdLst/>
                <a:ahLst/>
                <a:cxnLst>
                  <a:cxn ang="0">
                    <a:pos x="308" y="46"/>
                  </a:cxn>
                  <a:cxn ang="0">
                    <a:pos x="240" y="8"/>
                  </a:cxn>
                  <a:cxn ang="0">
                    <a:pos x="159" y="0"/>
                  </a:cxn>
                  <a:cxn ang="0">
                    <a:pos x="154" y="0"/>
                  </a:cxn>
                  <a:cxn ang="0">
                    <a:pos x="124" y="1"/>
                  </a:cxn>
                  <a:cxn ang="0">
                    <a:pos x="46" y="13"/>
                  </a:cxn>
                  <a:cxn ang="0">
                    <a:pos x="0" y="46"/>
                  </a:cxn>
                  <a:cxn ang="0">
                    <a:pos x="0" y="327"/>
                  </a:cxn>
                  <a:cxn ang="0">
                    <a:pos x="69" y="363"/>
                  </a:cxn>
                  <a:cxn ang="0">
                    <a:pos x="124" y="370"/>
                  </a:cxn>
                  <a:cxn ang="0">
                    <a:pos x="159" y="369"/>
                  </a:cxn>
                  <a:cxn ang="0">
                    <a:pos x="219" y="365"/>
                  </a:cxn>
                  <a:cxn ang="0">
                    <a:pos x="282" y="351"/>
                  </a:cxn>
                  <a:cxn ang="0">
                    <a:pos x="308" y="46"/>
                  </a:cxn>
                </a:cxnLst>
                <a:rect l="0" t="0" r="r" b="b"/>
                <a:pathLst>
                  <a:path w="307" h="370">
                    <a:moveTo>
                      <a:pt x="308" y="46"/>
                    </a:moveTo>
                    <a:lnTo>
                      <a:pt x="240" y="8"/>
                    </a:lnTo>
                    <a:lnTo>
                      <a:pt x="159" y="0"/>
                    </a:lnTo>
                    <a:lnTo>
                      <a:pt x="154" y="0"/>
                    </a:lnTo>
                    <a:lnTo>
                      <a:pt x="124" y="1"/>
                    </a:lnTo>
                    <a:lnTo>
                      <a:pt x="46" y="13"/>
                    </a:lnTo>
                    <a:lnTo>
                      <a:pt x="0" y="46"/>
                    </a:lnTo>
                    <a:lnTo>
                      <a:pt x="0" y="327"/>
                    </a:lnTo>
                    <a:lnTo>
                      <a:pt x="69" y="363"/>
                    </a:lnTo>
                    <a:lnTo>
                      <a:pt x="124" y="370"/>
                    </a:lnTo>
                    <a:lnTo>
                      <a:pt x="159" y="369"/>
                    </a:lnTo>
                    <a:lnTo>
                      <a:pt x="219" y="365"/>
                    </a:lnTo>
                    <a:lnTo>
                      <a:pt x="282" y="351"/>
                    </a:lnTo>
                    <a:lnTo>
                      <a:pt x="308" y="46"/>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6" name="Group 46"/>
            <p:cNvGrpSpPr>
              <a:grpSpLocks/>
            </p:cNvGrpSpPr>
            <p:nvPr/>
          </p:nvGrpSpPr>
          <p:grpSpPr bwMode="auto">
            <a:xfrm>
              <a:off x="11815" y="7655"/>
              <a:ext cx="307" cy="92"/>
              <a:chOff x="11815" y="7655"/>
              <a:chExt cx="307" cy="92"/>
            </a:xfrm>
          </p:grpSpPr>
          <p:sp>
            <p:nvSpPr>
              <p:cNvPr id="840751" name="Freeform 47"/>
              <p:cNvSpPr>
                <a:spLocks/>
              </p:cNvSpPr>
              <p:nvPr/>
            </p:nvSpPr>
            <p:spPr bwMode="auto">
              <a:xfrm>
                <a:off x="11815" y="7655"/>
                <a:ext cx="307" cy="92"/>
              </a:xfrm>
              <a:custGeom>
                <a:avLst/>
                <a:gdLst/>
                <a:ahLst/>
                <a:cxnLst>
                  <a:cxn ang="0">
                    <a:pos x="308" y="47"/>
                  </a:cxn>
                  <a:cxn ang="0">
                    <a:pos x="241" y="8"/>
                  </a:cxn>
                  <a:cxn ang="0">
                    <a:pos x="155" y="0"/>
                  </a:cxn>
                  <a:cxn ang="0">
                    <a:pos x="154" y="0"/>
                  </a:cxn>
                  <a:cxn ang="0">
                    <a:pos x="68" y="7"/>
                  </a:cxn>
                  <a:cxn ang="0">
                    <a:pos x="4" y="37"/>
                  </a:cxn>
                  <a:cxn ang="0">
                    <a:pos x="0" y="46"/>
                  </a:cxn>
                  <a:cxn ang="0">
                    <a:pos x="4" y="55"/>
                  </a:cxn>
                  <a:cxn ang="0">
                    <a:pos x="68" y="84"/>
                  </a:cxn>
                  <a:cxn ang="0">
                    <a:pos x="154" y="92"/>
                  </a:cxn>
                  <a:cxn ang="0">
                    <a:pos x="185" y="91"/>
                  </a:cxn>
                  <a:cxn ang="0">
                    <a:pos x="262" y="79"/>
                  </a:cxn>
                  <a:cxn ang="0">
                    <a:pos x="308" y="47"/>
                  </a:cxn>
                </a:cxnLst>
                <a:rect l="0" t="0" r="r" b="b"/>
                <a:pathLst>
                  <a:path w="307" h="92">
                    <a:moveTo>
                      <a:pt x="308" y="47"/>
                    </a:moveTo>
                    <a:lnTo>
                      <a:pt x="241" y="8"/>
                    </a:lnTo>
                    <a:lnTo>
                      <a:pt x="155" y="0"/>
                    </a:lnTo>
                    <a:lnTo>
                      <a:pt x="154" y="0"/>
                    </a:lnTo>
                    <a:lnTo>
                      <a:pt x="68" y="7"/>
                    </a:lnTo>
                    <a:lnTo>
                      <a:pt x="4" y="37"/>
                    </a:lnTo>
                    <a:lnTo>
                      <a:pt x="0" y="46"/>
                    </a:lnTo>
                    <a:lnTo>
                      <a:pt x="4" y="55"/>
                    </a:lnTo>
                    <a:lnTo>
                      <a:pt x="68" y="84"/>
                    </a:lnTo>
                    <a:lnTo>
                      <a:pt x="154" y="92"/>
                    </a:lnTo>
                    <a:lnTo>
                      <a:pt x="185" y="91"/>
                    </a:lnTo>
                    <a:lnTo>
                      <a:pt x="262" y="79"/>
                    </a:lnTo>
                    <a:lnTo>
                      <a:pt x="308"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7" name="Group 44"/>
            <p:cNvGrpSpPr>
              <a:grpSpLocks/>
            </p:cNvGrpSpPr>
            <p:nvPr/>
          </p:nvGrpSpPr>
          <p:grpSpPr bwMode="auto">
            <a:xfrm>
              <a:off x="11815" y="7655"/>
              <a:ext cx="307" cy="370"/>
              <a:chOff x="11815" y="7655"/>
              <a:chExt cx="307" cy="370"/>
            </a:xfrm>
          </p:grpSpPr>
          <p:sp>
            <p:nvSpPr>
              <p:cNvPr id="840749" name="Freeform 45"/>
              <p:cNvSpPr>
                <a:spLocks/>
              </p:cNvSpPr>
              <p:nvPr/>
            </p:nvSpPr>
            <p:spPr bwMode="auto">
              <a:xfrm>
                <a:off x="11815" y="7655"/>
                <a:ext cx="307" cy="370"/>
              </a:xfrm>
              <a:custGeom>
                <a:avLst/>
                <a:gdLst/>
                <a:ahLst/>
                <a:cxnLst>
                  <a:cxn ang="0">
                    <a:pos x="154" y="0"/>
                  </a:cxn>
                  <a:cxn ang="0">
                    <a:pos x="69" y="8"/>
                  </a:cxn>
                  <a:cxn ang="0">
                    <a:pos x="4" y="37"/>
                  </a:cxn>
                  <a:cxn ang="0">
                    <a:pos x="0" y="327"/>
                  </a:cxn>
                  <a:cxn ang="0">
                    <a:pos x="4" y="336"/>
                  </a:cxn>
                  <a:cxn ang="0">
                    <a:pos x="69" y="363"/>
                  </a:cxn>
                  <a:cxn ang="0">
                    <a:pos x="124" y="370"/>
                  </a:cxn>
                  <a:cxn ang="0">
                    <a:pos x="159" y="369"/>
                  </a:cxn>
                  <a:cxn ang="0">
                    <a:pos x="219" y="365"/>
                  </a:cxn>
                  <a:cxn ang="0">
                    <a:pos x="282" y="351"/>
                  </a:cxn>
                  <a:cxn ang="0">
                    <a:pos x="308" y="46"/>
                  </a:cxn>
                  <a:cxn ang="0">
                    <a:pos x="305" y="37"/>
                  </a:cxn>
                  <a:cxn ang="0">
                    <a:pos x="240" y="8"/>
                  </a:cxn>
                  <a:cxn ang="0">
                    <a:pos x="155" y="0"/>
                  </a:cxn>
                  <a:cxn ang="0">
                    <a:pos x="154" y="0"/>
                  </a:cxn>
                </a:cxnLst>
                <a:rect l="0" t="0" r="r" b="b"/>
                <a:pathLst>
                  <a:path w="307" h="370">
                    <a:moveTo>
                      <a:pt x="154" y="0"/>
                    </a:moveTo>
                    <a:lnTo>
                      <a:pt x="69" y="8"/>
                    </a:lnTo>
                    <a:lnTo>
                      <a:pt x="4" y="37"/>
                    </a:lnTo>
                    <a:lnTo>
                      <a:pt x="0" y="327"/>
                    </a:lnTo>
                    <a:lnTo>
                      <a:pt x="4" y="336"/>
                    </a:lnTo>
                    <a:lnTo>
                      <a:pt x="69" y="363"/>
                    </a:lnTo>
                    <a:lnTo>
                      <a:pt x="124" y="370"/>
                    </a:lnTo>
                    <a:lnTo>
                      <a:pt x="159" y="369"/>
                    </a:lnTo>
                    <a:lnTo>
                      <a:pt x="219" y="365"/>
                    </a:lnTo>
                    <a:lnTo>
                      <a:pt x="282" y="351"/>
                    </a:lnTo>
                    <a:lnTo>
                      <a:pt x="308" y="46"/>
                    </a:lnTo>
                    <a:lnTo>
                      <a:pt x="305" y="37"/>
                    </a:lnTo>
                    <a:lnTo>
                      <a:pt x="240" y="8"/>
                    </a:lnTo>
                    <a:lnTo>
                      <a:pt x="155" y="0"/>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8" name="Group 42"/>
            <p:cNvGrpSpPr>
              <a:grpSpLocks/>
            </p:cNvGrpSpPr>
            <p:nvPr/>
          </p:nvGrpSpPr>
          <p:grpSpPr bwMode="auto">
            <a:xfrm>
              <a:off x="11815" y="7700"/>
              <a:ext cx="307" cy="47"/>
              <a:chOff x="11815" y="7700"/>
              <a:chExt cx="307" cy="47"/>
            </a:xfrm>
          </p:grpSpPr>
          <p:sp>
            <p:nvSpPr>
              <p:cNvPr id="840747" name="Freeform 43"/>
              <p:cNvSpPr>
                <a:spLocks/>
              </p:cNvSpPr>
              <p:nvPr/>
            </p:nvSpPr>
            <p:spPr bwMode="auto">
              <a:xfrm>
                <a:off x="11815" y="7700"/>
                <a:ext cx="307" cy="47"/>
              </a:xfrm>
              <a:custGeom>
                <a:avLst/>
                <a:gdLst/>
                <a:ahLst/>
                <a:cxnLst>
                  <a:cxn ang="0">
                    <a:pos x="0" y="0"/>
                  </a:cxn>
                  <a:cxn ang="0">
                    <a:pos x="69" y="39"/>
                  </a:cxn>
                  <a:cxn ang="0">
                    <a:pos x="153" y="47"/>
                  </a:cxn>
                  <a:cxn ang="0">
                    <a:pos x="184" y="46"/>
                  </a:cxn>
                  <a:cxn ang="0">
                    <a:pos x="262" y="33"/>
                  </a:cxn>
                  <a:cxn ang="0">
                    <a:pos x="304" y="10"/>
                  </a:cxn>
                  <a:cxn ang="0">
                    <a:pos x="308" y="1"/>
                  </a:cxn>
                </a:cxnLst>
                <a:rect l="0" t="0" r="r" b="b"/>
                <a:pathLst>
                  <a:path w="307" h="47">
                    <a:moveTo>
                      <a:pt x="0" y="0"/>
                    </a:moveTo>
                    <a:lnTo>
                      <a:pt x="69" y="39"/>
                    </a:lnTo>
                    <a:lnTo>
                      <a:pt x="153" y="47"/>
                    </a:lnTo>
                    <a:lnTo>
                      <a:pt x="184" y="46"/>
                    </a:lnTo>
                    <a:lnTo>
                      <a:pt x="262" y="33"/>
                    </a:lnTo>
                    <a:lnTo>
                      <a:pt x="304" y="10"/>
                    </a:lnTo>
                    <a:lnTo>
                      <a:pt x="308" y="1"/>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9" name="Group 40"/>
            <p:cNvGrpSpPr>
              <a:grpSpLocks/>
            </p:cNvGrpSpPr>
            <p:nvPr/>
          </p:nvGrpSpPr>
          <p:grpSpPr bwMode="auto">
            <a:xfrm>
              <a:off x="11965" y="7590"/>
              <a:ext cx="305" cy="371"/>
              <a:chOff x="11965" y="7590"/>
              <a:chExt cx="305" cy="371"/>
            </a:xfrm>
          </p:grpSpPr>
          <p:sp>
            <p:nvSpPr>
              <p:cNvPr id="840745" name="Freeform 41"/>
              <p:cNvSpPr>
                <a:spLocks/>
              </p:cNvSpPr>
              <p:nvPr/>
            </p:nvSpPr>
            <p:spPr bwMode="auto">
              <a:xfrm>
                <a:off x="11965" y="7590"/>
                <a:ext cx="305" cy="371"/>
              </a:xfrm>
              <a:custGeom>
                <a:avLst/>
                <a:gdLst/>
                <a:ahLst/>
                <a:cxnLst>
                  <a:cxn ang="0">
                    <a:pos x="305" y="47"/>
                  </a:cxn>
                  <a:cxn ang="0">
                    <a:pos x="239" y="8"/>
                  </a:cxn>
                  <a:cxn ang="0">
                    <a:pos x="153" y="0"/>
                  </a:cxn>
                  <a:cxn ang="0">
                    <a:pos x="150" y="0"/>
                  </a:cxn>
                  <a:cxn ang="0">
                    <a:pos x="120" y="1"/>
                  </a:cxn>
                  <a:cxn ang="0">
                    <a:pos x="43" y="14"/>
                  </a:cxn>
                  <a:cxn ang="0">
                    <a:pos x="0" y="326"/>
                  </a:cxn>
                  <a:cxn ang="0">
                    <a:pos x="4" y="336"/>
                  </a:cxn>
                  <a:cxn ang="0">
                    <a:pos x="70" y="365"/>
                  </a:cxn>
                  <a:cxn ang="0">
                    <a:pos x="125" y="371"/>
                  </a:cxn>
                  <a:cxn ang="0">
                    <a:pos x="159" y="371"/>
                  </a:cxn>
                  <a:cxn ang="0">
                    <a:pos x="243" y="362"/>
                  </a:cxn>
                  <a:cxn ang="0">
                    <a:pos x="301" y="337"/>
                  </a:cxn>
                  <a:cxn ang="0">
                    <a:pos x="305" y="47"/>
                  </a:cxn>
                </a:cxnLst>
                <a:rect l="0" t="0" r="r" b="b"/>
                <a:pathLst>
                  <a:path w="305" h="371">
                    <a:moveTo>
                      <a:pt x="305" y="47"/>
                    </a:moveTo>
                    <a:lnTo>
                      <a:pt x="239" y="8"/>
                    </a:lnTo>
                    <a:lnTo>
                      <a:pt x="153" y="0"/>
                    </a:lnTo>
                    <a:lnTo>
                      <a:pt x="150" y="0"/>
                    </a:lnTo>
                    <a:lnTo>
                      <a:pt x="120" y="1"/>
                    </a:lnTo>
                    <a:lnTo>
                      <a:pt x="43" y="14"/>
                    </a:lnTo>
                    <a:lnTo>
                      <a:pt x="0" y="326"/>
                    </a:lnTo>
                    <a:lnTo>
                      <a:pt x="4" y="336"/>
                    </a:lnTo>
                    <a:lnTo>
                      <a:pt x="70" y="365"/>
                    </a:lnTo>
                    <a:lnTo>
                      <a:pt x="125" y="371"/>
                    </a:lnTo>
                    <a:lnTo>
                      <a:pt x="159" y="371"/>
                    </a:lnTo>
                    <a:lnTo>
                      <a:pt x="243" y="362"/>
                    </a:lnTo>
                    <a:lnTo>
                      <a:pt x="301" y="337"/>
                    </a:lnTo>
                    <a:lnTo>
                      <a:pt x="305"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0" name="Group 38"/>
            <p:cNvGrpSpPr>
              <a:grpSpLocks/>
            </p:cNvGrpSpPr>
            <p:nvPr/>
          </p:nvGrpSpPr>
          <p:grpSpPr bwMode="auto">
            <a:xfrm>
              <a:off x="11968" y="7590"/>
              <a:ext cx="302" cy="92"/>
              <a:chOff x="11968" y="7590"/>
              <a:chExt cx="302" cy="92"/>
            </a:xfrm>
          </p:grpSpPr>
          <p:sp>
            <p:nvSpPr>
              <p:cNvPr id="840743" name="Freeform 39"/>
              <p:cNvSpPr>
                <a:spLocks/>
              </p:cNvSpPr>
              <p:nvPr/>
            </p:nvSpPr>
            <p:spPr bwMode="auto">
              <a:xfrm>
                <a:off x="11968" y="7590"/>
                <a:ext cx="302" cy="92"/>
              </a:xfrm>
              <a:custGeom>
                <a:avLst/>
                <a:gdLst/>
                <a:ahLst/>
                <a:cxnLst>
                  <a:cxn ang="0">
                    <a:pos x="302" y="49"/>
                  </a:cxn>
                  <a:cxn ang="0">
                    <a:pos x="235" y="8"/>
                  </a:cxn>
                  <a:cxn ang="0">
                    <a:pos x="151" y="0"/>
                  </a:cxn>
                  <a:cxn ang="0">
                    <a:pos x="150" y="0"/>
                  </a:cxn>
                  <a:cxn ang="0">
                    <a:pos x="119" y="1"/>
                  </a:cxn>
                  <a:cxn ang="0">
                    <a:pos x="42" y="13"/>
                  </a:cxn>
                  <a:cxn ang="0">
                    <a:pos x="0" y="37"/>
                  </a:cxn>
                  <a:cxn ang="0">
                    <a:pos x="2" y="49"/>
                  </a:cxn>
                  <a:cxn ang="0">
                    <a:pos x="61" y="83"/>
                  </a:cxn>
                  <a:cxn ang="0">
                    <a:pos x="143" y="92"/>
                  </a:cxn>
                  <a:cxn ang="0">
                    <a:pos x="174" y="91"/>
                  </a:cxn>
                  <a:cxn ang="0">
                    <a:pos x="253" y="80"/>
                  </a:cxn>
                  <a:cxn ang="0">
                    <a:pos x="302" y="49"/>
                  </a:cxn>
                </a:cxnLst>
                <a:rect l="0" t="0" r="r" b="b"/>
                <a:pathLst>
                  <a:path w="302" h="92">
                    <a:moveTo>
                      <a:pt x="302" y="49"/>
                    </a:moveTo>
                    <a:lnTo>
                      <a:pt x="235" y="8"/>
                    </a:lnTo>
                    <a:lnTo>
                      <a:pt x="151" y="0"/>
                    </a:lnTo>
                    <a:lnTo>
                      <a:pt x="150" y="0"/>
                    </a:lnTo>
                    <a:lnTo>
                      <a:pt x="119" y="1"/>
                    </a:lnTo>
                    <a:lnTo>
                      <a:pt x="42" y="13"/>
                    </a:lnTo>
                    <a:lnTo>
                      <a:pt x="0" y="37"/>
                    </a:lnTo>
                    <a:lnTo>
                      <a:pt x="2" y="49"/>
                    </a:lnTo>
                    <a:lnTo>
                      <a:pt x="61" y="83"/>
                    </a:lnTo>
                    <a:lnTo>
                      <a:pt x="143" y="92"/>
                    </a:lnTo>
                    <a:lnTo>
                      <a:pt x="174" y="91"/>
                    </a:lnTo>
                    <a:lnTo>
                      <a:pt x="253" y="80"/>
                    </a:lnTo>
                    <a:lnTo>
                      <a:pt x="302" y="49"/>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1" name="Group 36"/>
            <p:cNvGrpSpPr>
              <a:grpSpLocks/>
            </p:cNvGrpSpPr>
            <p:nvPr/>
          </p:nvGrpSpPr>
          <p:grpSpPr bwMode="auto">
            <a:xfrm>
              <a:off x="11965" y="7590"/>
              <a:ext cx="305" cy="371"/>
              <a:chOff x="11965" y="7590"/>
              <a:chExt cx="305" cy="371"/>
            </a:xfrm>
          </p:grpSpPr>
          <p:sp>
            <p:nvSpPr>
              <p:cNvPr id="840741" name="Freeform 37"/>
              <p:cNvSpPr>
                <a:spLocks/>
              </p:cNvSpPr>
              <p:nvPr/>
            </p:nvSpPr>
            <p:spPr bwMode="auto">
              <a:xfrm>
                <a:off x="11965" y="7590"/>
                <a:ext cx="305" cy="371"/>
              </a:xfrm>
              <a:custGeom>
                <a:avLst/>
                <a:gdLst/>
                <a:ahLst/>
                <a:cxnLst>
                  <a:cxn ang="0">
                    <a:pos x="150" y="0"/>
                  </a:cxn>
                  <a:cxn ang="0">
                    <a:pos x="66" y="8"/>
                  </a:cxn>
                  <a:cxn ang="0">
                    <a:pos x="3" y="39"/>
                  </a:cxn>
                  <a:cxn ang="0">
                    <a:pos x="0" y="326"/>
                  </a:cxn>
                  <a:cxn ang="0">
                    <a:pos x="4" y="336"/>
                  </a:cxn>
                  <a:cxn ang="0">
                    <a:pos x="70" y="365"/>
                  </a:cxn>
                  <a:cxn ang="0">
                    <a:pos x="125" y="371"/>
                  </a:cxn>
                  <a:cxn ang="0">
                    <a:pos x="159" y="371"/>
                  </a:cxn>
                  <a:cxn ang="0">
                    <a:pos x="243" y="362"/>
                  </a:cxn>
                  <a:cxn ang="0">
                    <a:pos x="301" y="337"/>
                  </a:cxn>
                  <a:cxn ang="0">
                    <a:pos x="305" y="47"/>
                  </a:cxn>
                  <a:cxn ang="0">
                    <a:pos x="302" y="37"/>
                  </a:cxn>
                  <a:cxn ang="0">
                    <a:pos x="239" y="8"/>
                  </a:cxn>
                  <a:cxn ang="0">
                    <a:pos x="153" y="0"/>
                  </a:cxn>
                  <a:cxn ang="0">
                    <a:pos x="150" y="0"/>
                  </a:cxn>
                </a:cxnLst>
                <a:rect l="0" t="0" r="r" b="b"/>
                <a:pathLst>
                  <a:path w="305" h="371">
                    <a:moveTo>
                      <a:pt x="150" y="0"/>
                    </a:moveTo>
                    <a:lnTo>
                      <a:pt x="66" y="8"/>
                    </a:lnTo>
                    <a:lnTo>
                      <a:pt x="3" y="39"/>
                    </a:lnTo>
                    <a:lnTo>
                      <a:pt x="0" y="326"/>
                    </a:lnTo>
                    <a:lnTo>
                      <a:pt x="4" y="336"/>
                    </a:lnTo>
                    <a:lnTo>
                      <a:pt x="70" y="365"/>
                    </a:lnTo>
                    <a:lnTo>
                      <a:pt x="125" y="371"/>
                    </a:lnTo>
                    <a:lnTo>
                      <a:pt x="159" y="371"/>
                    </a:lnTo>
                    <a:lnTo>
                      <a:pt x="243" y="362"/>
                    </a:lnTo>
                    <a:lnTo>
                      <a:pt x="301" y="337"/>
                    </a:lnTo>
                    <a:lnTo>
                      <a:pt x="305" y="47"/>
                    </a:lnTo>
                    <a:lnTo>
                      <a:pt x="302" y="37"/>
                    </a:lnTo>
                    <a:lnTo>
                      <a:pt x="239" y="8"/>
                    </a:lnTo>
                    <a:lnTo>
                      <a:pt x="153" y="0"/>
                    </a:lnTo>
                    <a:lnTo>
                      <a:pt x="15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2" name="Group 34"/>
            <p:cNvGrpSpPr>
              <a:grpSpLocks/>
            </p:cNvGrpSpPr>
            <p:nvPr/>
          </p:nvGrpSpPr>
          <p:grpSpPr bwMode="auto">
            <a:xfrm>
              <a:off x="11965" y="7635"/>
              <a:ext cx="305" cy="46"/>
              <a:chOff x="11965" y="7635"/>
              <a:chExt cx="305" cy="46"/>
            </a:xfrm>
          </p:grpSpPr>
          <p:sp>
            <p:nvSpPr>
              <p:cNvPr id="840739" name="Freeform 35"/>
              <p:cNvSpPr>
                <a:spLocks/>
              </p:cNvSpPr>
              <p:nvPr/>
            </p:nvSpPr>
            <p:spPr bwMode="auto">
              <a:xfrm>
                <a:off x="11965" y="7635"/>
                <a:ext cx="305" cy="46"/>
              </a:xfrm>
              <a:custGeom>
                <a:avLst/>
                <a:gdLst/>
                <a:ahLst/>
                <a:cxnLst>
                  <a:cxn ang="0">
                    <a:pos x="0" y="0"/>
                  </a:cxn>
                  <a:cxn ang="0">
                    <a:pos x="69" y="39"/>
                  </a:cxn>
                  <a:cxn ang="0">
                    <a:pos x="124" y="46"/>
                  </a:cxn>
                  <a:cxn ang="0">
                    <a:pos x="159" y="46"/>
                  </a:cxn>
                  <a:cxn ang="0">
                    <a:pos x="243" y="37"/>
                  </a:cxn>
                  <a:cxn ang="0">
                    <a:pos x="301" y="11"/>
                  </a:cxn>
                  <a:cxn ang="0">
                    <a:pos x="305" y="3"/>
                  </a:cxn>
                </a:cxnLst>
                <a:rect l="0" t="0" r="r" b="b"/>
                <a:pathLst>
                  <a:path w="305" h="46">
                    <a:moveTo>
                      <a:pt x="0" y="0"/>
                    </a:moveTo>
                    <a:lnTo>
                      <a:pt x="69" y="39"/>
                    </a:lnTo>
                    <a:lnTo>
                      <a:pt x="124" y="46"/>
                    </a:lnTo>
                    <a:lnTo>
                      <a:pt x="159" y="46"/>
                    </a:lnTo>
                    <a:lnTo>
                      <a:pt x="243" y="37"/>
                    </a:lnTo>
                    <a:lnTo>
                      <a:pt x="301" y="11"/>
                    </a:lnTo>
                    <a:lnTo>
                      <a:pt x="305" y="3"/>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3" name="Group 32"/>
            <p:cNvGrpSpPr>
              <a:grpSpLocks/>
            </p:cNvGrpSpPr>
            <p:nvPr/>
          </p:nvGrpSpPr>
          <p:grpSpPr bwMode="auto">
            <a:xfrm>
              <a:off x="12037" y="8075"/>
              <a:ext cx="2" cy="2"/>
              <a:chOff x="12037" y="8075"/>
              <a:chExt cx="2" cy="2"/>
            </a:xfrm>
          </p:grpSpPr>
          <p:sp>
            <p:nvSpPr>
              <p:cNvPr id="840737" name="Freeform 33"/>
              <p:cNvSpPr>
                <a:spLocks/>
              </p:cNvSpPr>
              <p:nvPr/>
            </p:nvSpPr>
            <p:spPr bwMode="auto">
              <a:xfrm>
                <a:off x="12037" y="8075"/>
                <a:ext cx="2" cy="2"/>
              </a:xfrm>
              <a:custGeom>
                <a:avLst/>
                <a:gdLst/>
                <a:ahLst/>
                <a:cxnLst>
                  <a:cxn ang="0">
                    <a:pos x="0" y="0"/>
                  </a:cxn>
                  <a:cxn ang="0">
                    <a:pos x="3" y="2"/>
                  </a:cxn>
                </a:cxnLst>
                <a:rect l="0" t="0" r="r" b="b"/>
                <a:pathLst>
                  <a:path w="2" h="2">
                    <a:moveTo>
                      <a:pt x="0" y="0"/>
                    </a:moveTo>
                    <a:lnTo>
                      <a:pt x="3"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4" name="Group 30"/>
            <p:cNvGrpSpPr>
              <a:grpSpLocks/>
            </p:cNvGrpSpPr>
            <p:nvPr/>
          </p:nvGrpSpPr>
          <p:grpSpPr bwMode="auto">
            <a:xfrm>
              <a:off x="11922" y="8077"/>
              <a:ext cx="233" cy="235"/>
              <a:chOff x="11922" y="8077"/>
              <a:chExt cx="233" cy="235"/>
            </a:xfrm>
          </p:grpSpPr>
          <p:sp>
            <p:nvSpPr>
              <p:cNvPr id="840735" name="Freeform 31"/>
              <p:cNvSpPr>
                <a:spLocks/>
              </p:cNvSpPr>
              <p:nvPr/>
            </p:nvSpPr>
            <p:spPr bwMode="auto">
              <a:xfrm>
                <a:off x="11922" y="8077"/>
                <a:ext cx="233" cy="235"/>
              </a:xfrm>
              <a:custGeom>
                <a:avLst/>
                <a:gdLst/>
                <a:ahLst/>
                <a:cxnLst>
                  <a:cxn ang="0">
                    <a:pos x="233" y="235"/>
                  </a:cxn>
                  <a:cxn ang="0">
                    <a:pos x="115" y="0"/>
                  </a:cxn>
                  <a:cxn ang="0">
                    <a:pos x="0" y="235"/>
                  </a:cxn>
                  <a:cxn ang="0">
                    <a:pos x="233" y="235"/>
                  </a:cxn>
                </a:cxnLst>
                <a:rect l="0" t="0" r="r" b="b"/>
                <a:pathLst>
                  <a:path w="233" h="235">
                    <a:moveTo>
                      <a:pt x="233" y="235"/>
                    </a:moveTo>
                    <a:lnTo>
                      <a:pt x="115" y="0"/>
                    </a:lnTo>
                    <a:lnTo>
                      <a:pt x="0" y="235"/>
                    </a:lnTo>
                    <a:lnTo>
                      <a:pt x="233" y="23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5" name="Group 28"/>
            <p:cNvGrpSpPr>
              <a:grpSpLocks/>
            </p:cNvGrpSpPr>
            <p:nvPr/>
          </p:nvGrpSpPr>
          <p:grpSpPr bwMode="auto">
            <a:xfrm>
              <a:off x="12005" y="7722"/>
              <a:ext cx="380" cy="360"/>
              <a:chOff x="12005" y="7722"/>
              <a:chExt cx="380" cy="360"/>
            </a:xfrm>
          </p:grpSpPr>
          <p:sp>
            <p:nvSpPr>
              <p:cNvPr id="840733" name="Freeform 29"/>
              <p:cNvSpPr>
                <a:spLocks/>
              </p:cNvSpPr>
              <p:nvPr/>
            </p:nvSpPr>
            <p:spPr bwMode="auto">
              <a:xfrm>
                <a:off x="12005" y="7722"/>
                <a:ext cx="380" cy="360"/>
              </a:xfrm>
              <a:custGeom>
                <a:avLst/>
                <a:gdLst/>
                <a:ahLst/>
                <a:cxnLst>
                  <a:cxn ang="0">
                    <a:pos x="380" y="185"/>
                  </a:cxn>
                  <a:cxn ang="0">
                    <a:pos x="368" y="119"/>
                  </a:cxn>
                  <a:cxn ang="0">
                    <a:pos x="334" y="64"/>
                  </a:cxn>
                  <a:cxn ang="0">
                    <a:pos x="283" y="23"/>
                  </a:cxn>
                  <a:cxn ang="0">
                    <a:pos x="220" y="2"/>
                  </a:cxn>
                  <a:cxn ang="0">
                    <a:pos x="197" y="0"/>
                  </a:cxn>
                  <a:cxn ang="0">
                    <a:pos x="187" y="0"/>
                  </a:cxn>
                  <a:cxn ang="0">
                    <a:pos x="122" y="12"/>
                  </a:cxn>
                  <a:cxn ang="0">
                    <a:pos x="64" y="45"/>
                  </a:cxn>
                  <a:cxn ang="0">
                    <a:pos x="23" y="95"/>
                  </a:cxn>
                  <a:cxn ang="0">
                    <a:pos x="2" y="156"/>
                  </a:cxn>
                  <a:cxn ang="0">
                    <a:pos x="0" y="178"/>
                  </a:cxn>
                  <a:cxn ang="0">
                    <a:pos x="1" y="201"/>
                  </a:cxn>
                  <a:cxn ang="0">
                    <a:pos x="22" y="263"/>
                  </a:cxn>
                  <a:cxn ang="0">
                    <a:pos x="63" y="313"/>
                  </a:cxn>
                  <a:cxn ang="0">
                    <a:pos x="119" y="347"/>
                  </a:cxn>
                  <a:cxn ang="0">
                    <a:pos x="187" y="360"/>
                  </a:cxn>
                  <a:cxn ang="0">
                    <a:pos x="211" y="358"/>
                  </a:cxn>
                  <a:cxn ang="0">
                    <a:pos x="277" y="339"/>
                  </a:cxn>
                  <a:cxn ang="0">
                    <a:pos x="330" y="301"/>
                  </a:cxn>
                  <a:cxn ang="0">
                    <a:pos x="366" y="248"/>
                  </a:cxn>
                  <a:cxn ang="0">
                    <a:pos x="380" y="185"/>
                  </a:cxn>
                </a:cxnLst>
                <a:rect l="0" t="0" r="r" b="b"/>
                <a:pathLst>
                  <a:path w="380" h="360">
                    <a:moveTo>
                      <a:pt x="380" y="185"/>
                    </a:moveTo>
                    <a:lnTo>
                      <a:pt x="368" y="119"/>
                    </a:lnTo>
                    <a:lnTo>
                      <a:pt x="334" y="64"/>
                    </a:lnTo>
                    <a:lnTo>
                      <a:pt x="283" y="23"/>
                    </a:lnTo>
                    <a:lnTo>
                      <a:pt x="220" y="2"/>
                    </a:lnTo>
                    <a:lnTo>
                      <a:pt x="197" y="0"/>
                    </a:lnTo>
                    <a:lnTo>
                      <a:pt x="187" y="0"/>
                    </a:lnTo>
                    <a:lnTo>
                      <a:pt x="122" y="12"/>
                    </a:lnTo>
                    <a:lnTo>
                      <a:pt x="64" y="45"/>
                    </a:lnTo>
                    <a:lnTo>
                      <a:pt x="23" y="95"/>
                    </a:lnTo>
                    <a:lnTo>
                      <a:pt x="2" y="156"/>
                    </a:lnTo>
                    <a:lnTo>
                      <a:pt x="0" y="178"/>
                    </a:lnTo>
                    <a:lnTo>
                      <a:pt x="1" y="201"/>
                    </a:lnTo>
                    <a:lnTo>
                      <a:pt x="22" y="263"/>
                    </a:lnTo>
                    <a:lnTo>
                      <a:pt x="63" y="313"/>
                    </a:lnTo>
                    <a:lnTo>
                      <a:pt x="119" y="347"/>
                    </a:lnTo>
                    <a:lnTo>
                      <a:pt x="187" y="360"/>
                    </a:lnTo>
                    <a:lnTo>
                      <a:pt x="211" y="358"/>
                    </a:lnTo>
                    <a:lnTo>
                      <a:pt x="277" y="339"/>
                    </a:lnTo>
                    <a:lnTo>
                      <a:pt x="330" y="301"/>
                    </a:lnTo>
                    <a:lnTo>
                      <a:pt x="366" y="248"/>
                    </a:lnTo>
                    <a:lnTo>
                      <a:pt x="380" y="185"/>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6" name="Group 26"/>
            <p:cNvGrpSpPr>
              <a:grpSpLocks/>
            </p:cNvGrpSpPr>
            <p:nvPr/>
          </p:nvGrpSpPr>
          <p:grpSpPr bwMode="auto">
            <a:xfrm>
              <a:off x="12005" y="7722"/>
              <a:ext cx="380" cy="360"/>
              <a:chOff x="12005" y="7722"/>
              <a:chExt cx="380" cy="360"/>
            </a:xfrm>
          </p:grpSpPr>
          <p:sp>
            <p:nvSpPr>
              <p:cNvPr id="840731" name="Freeform 27"/>
              <p:cNvSpPr>
                <a:spLocks/>
              </p:cNvSpPr>
              <p:nvPr/>
            </p:nvSpPr>
            <p:spPr bwMode="auto">
              <a:xfrm>
                <a:off x="12005" y="7722"/>
                <a:ext cx="380" cy="360"/>
              </a:xfrm>
              <a:custGeom>
                <a:avLst/>
                <a:gdLst/>
                <a:ahLst/>
                <a:cxnLst>
                  <a:cxn ang="0">
                    <a:pos x="190" y="0"/>
                  </a:cxn>
                  <a:cxn ang="0">
                    <a:pos x="122" y="12"/>
                  </a:cxn>
                  <a:cxn ang="0">
                    <a:pos x="64" y="45"/>
                  </a:cxn>
                  <a:cxn ang="0">
                    <a:pos x="23" y="95"/>
                  </a:cxn>
                  <a:cxn ang="0">
                    <a:pos x="2" y="156"/>
                  </a:cxn>
                  <a:cxn ang="0">
                    <a:pos x="0" y="178"/>
                  </a:cxn>
                  <a:cxn ang="0">
                    <a:pos x="1" y="201"/>
                  </a:cxn>
                  <a:cxn ang="0">
                    <a:pos x="22" y="263"/>
                  </a:cxn>
                  <a:cxn ang="0">
                    <a:pos x="63" y="313"/>
                  </a:cxn>
                  <a:cxn ang="0">
                    <a:pos x="119" y="347"/>
                  </a:cxn>
                  <a:cxn ang="0">
                    <a:pos x="187" y="360"/>
                  </a:cxn>
                  <a:cxn ang="0">
                    <a:pos x="211" y="358"/>
                  </a:cxn>
                  <a:cxn ang="0">
                    <a:pos x="277" y="339"/>
                  </a:cxn>
                  <a:cxn ang="0">
                    <a:pos x="330" y="301"/>
                  </a:cxn>
                  <a:cxn ang="0">
                    <a:pos x="366" y="248"/>
                  </a:cxn>
                  <a:cxn ang="0">
                    <a:pos x="380" y="185"/>
                  </a:cxn>
                  <a:cxn ang="0">
                    <a:pos x="379" y="162"/>
                  </a:cxn>
                  <a:cxn ang="0">
                    <a:pos x="359" y="99"/>
                  </a:cxn>
                  <a:cxn ang="0">
                    <a:pos x="319" y="48"/>
                  </a:cxn>
                  <a:cxn ang="0">
                    <a:pos x="263" y="14"/>
                  </a:cxn>
                  <a:cxn ang="0">
                    <a:pos x="197" y="0"/>
                  </a:cxn>
                  <a:cxn ang="0">
                    <a:pos x="190" y="0"/>
                  </a:cxn>
                </a:cxnLst>
                <a:rect l="0" t="0" r="r" b="b"/>
                <a:pathLst>
                  <a:path w="380" h="360">
                    <a:moveTo>
                      <a:pt x="190" y="0"/>
                    </a:moveTo>
                    <a:lnTo>
                      <a:pt x="122" y="12"/>
                    </a:lnTo>
                    <a:lnTo>
                      <a:pt x="64" y="45"/>
                    </a:lnTo>
                    <a:lnTo>
                      <a:pt x="23" y="95"/>
                    </a:lnTo>
                    <a:lnTo>
                      <a:pt x="2" y="156"/>
                    </a:lnTo>
                    <a:lnTo>
                      <a:pt x="0" y="178"/>
                    </a:lnTo>
                    <a:lnTo>
                      <a:pt x="1" y="201"/>
                    </a:lnTo>
                    <a:lnTo>
                      <a:pt x="22" y="263"/>
                    </a:lnTo>
                    <a:lnTo>
                      <a:pt x="63" y="313"/>
                    </a:lnTo>
                    <a:lnTo>
                      <a:pt x="119" y="347"/>
                    </a:lnTo>
                    <a:lnTo>
                      <a:pt x="187" y="360"/>
                    </a:lnTo>
                    <a:lnTo>
                      <a:pt x="211" y="358"/>
                    </a:lnTo>
                    <a:lnTo>
                      <a:pt x="277" y="339"/>
                    </a:lnTo>
                    <a:lnTo>
                      <a:pt x="330" y="301"/>
                    </a:lnTo>
                    <a:lnTo>
                      <a:pt x="366" y="248"/>
                    </a:lnTo>
                    <a:lnTo>
                      <a:pt x="380" y="185"/>
                    </a:lnTo>
                    <a:lnTo>
                      <a:pt x="379" y="162"/>
                    </a:lnTo>
                    <a:lnTo>
                      <a:pt x="359" y="99"/>
                    </a:lnTo>
                    <a:lnTo>
                      <a:pt x="319" y="48"/>
                    </a:lnTo>
                    <a:lnTo>
                      <a:pt x="263" y="14"/>
                    </a:lnTo>
                    <a:lnTo>
                      <a:pt x="197" y="0"/>
                    </a:lnTo>
                    <a:lnTo>
                      <a:pt x="19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7" name="Group 24"/>
            <p:cNvGrpSpPr>
              <a:grpSpLocks/>
            </p:cNvGrpSpPr>
            <p:nvPr/>
          </p:nvGrpSpPr>
          <p:grpSpPr bwMode="auto">
            <a:xfrm>
              <a:off x="5058" y="7715"/>
              <a:ext cx="305" cy="375"/>
              <a:chOff x="5058" y="7715"/>
              <a:chExt cx="305" cy="375"/>
            </a:xfrm>
          </p:grpSpPr>
          <p:sp>
            <p:nvSpPr>
              <p:cNvPr id="840729" name="Freeform 25"/>
              <p:cNvSpPr>
                <a:spLocks/>
              </p:cNvSpPr>
              <p:nvPr/>
            </p:nvSpPr>
            <p:spPr bwMode="auto">
              <a:xfrm>
                <a:off x="5058" y="7715"/>
                <a:ext cx="305" cy="375"/>
              </a:xfrm>
              <a:custGeom>
                <a:avLst/>
                <a:gdLst/>
                <a:ahLst/>
                <a:cxnLst>
                  <a:cxn ang="0">
                    <a:pos x="305" y="46"/>
                  </a:cxn>
                  <a:cxn ang="0">
                    <a:pos x="238" y="8"/>
                  </a:cxn>
                  <a:cxn ang="0">
                    <a:pos x="153" y="0"/>
                  </a:cxn>
                  <a:cxn ang="0">
                    <a:pos x="150" y="0"/>
                  </a:cxn>
                  <a:cxn ang="0">
                    <a:pos x="119" y="1"/>
                  </a:cxn>
                  <a:cxn ang="0">
                    <a:pos x="43" y="14"/>
                  </a:cxn>
                  <a:cxn ang="0">
                    <a:pos x="0" y="328"/>
                  </a:cxn>
                  <a:cxn ang="0">
                    <a:pos x="3" y="338"/>
                  </a:cxn>
                  <a:cxn ang="0">
                    <a:pos x="69" y="367"/>
                  </a:cxn>
                  <a:cxn ang="0">
                    <a:pos x="124" y="374"/>
                  </a:cxn>
                  <a:cxn ang="0">
                    <a:pos x="158" y="374"/>
                  </a:cxn>
                  <a:cxn ang="0">
                    <a:pos x="242" y="365"/>
                  </a:cxn>
                  <a:cxn ang="0">
                    <a:pos x="301" y="339"/>
                  </a:cxn>
                  <a:cxn ang="0">
                    <a:pos x="305" y="46"/>
                  </a:cxn>
                </a:cxnLst>
                <a:rect l="0" t="0" r="r" b="b"/>
                <a:pathLst>
                  <a:path w="305" h="375">
                    <a:moveTo>
                      <a:pt x="305" y="46"/>
                    </a:moveTo>
                    <a:lnTo>
                      <a:pt x="238" y="8"/>
                    </a:lnTo>
                    <a:lnTo>
                      <a:pt x="153" y="0"/>
                    </a:lnTo>
                    <a:lnTo>
                      <a:pt x="150" y="0"/>
                    </a:lnTo>
                    <a:lnTo>
                      <a:pt x="119" y="1"/>
                    </a:lnTo>
                    <a:lnTo>
                      <a:pt x="43" y="14"/>
                    </a:lnTo>
                    <a:lnTo>
                      <a:pt x="0" y="328"/>
                    </a:lnTo>
                    <a:lnTo>
                      <a:pt x="3" y="338"/>
                    </a:lnTo>
                    <a:lnTo>
                      <a:pt x="69" y="367"/>
                    </a:lnTo>
                    <a:lnTo>
                      <a:pt x="124" y="374"/>
                    </a:lnTo>
                    <a:lnTo>
                      <a:pt x="158" y="374"/>
                    </a:lnTo>
                    <a:lnTo>
                      <a:pt x="242" y="365"/>
                    </a:lnTo>
                    <a:lnTo>
                      <a:pt x="301" y="339"/>
                    </a:lnTo>
                    <a:lnTo>
                      <a:pt x="305" y="46"/>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8" name="Group 22"/>
            <p:cNvGrpSpPr>
              <a:grpSpLocks/>
            </p:cNvGrpSpPr>
            <p:nvPr/>
          </p:nvGrpSpPr>
          <p:grpSpPr bwMode="auto">
            <a:xfrm>
              <a:off x="5061" y="7715"/>
              <a:ext cx="302" cy="92"/>
              <a:chOff x="5061" y="7715"/>
              <a:chExt cx="302" cy="92"/>
            </a:xfrm>
          </p:grpSpPr>
          <p:sp>
            <p:nvSpPr>
              <p:cNvPr id="840727" name="Freeform 23"/>
              <p:cNvSpPr>
                <a:spLocks/>
              </p:cNvSpPr>
              <p:nvPr/>
            </p:nvSpPr>
            <p:spPr bwMode="auto">
              <a:xfrm>
                <a:off x="5061" y="7715"/>
                <a:ext cx="302" cy="92"/>
              </a:xfrm>
              <a:custGeom>
                <a:avLst/>
                <a:gdLst/>
                <a:ahLst/>
                <a:cxnLst>
                  <a:cxn ang="0">
                    <a:pos x="302" y="49"/>
                  </a:cxn>
                  <a:cxn ang="0">
                    <a:pos x="235" y="8"/>
                  </a:cxn>
                  <a:cxn ang="0">
                    <a:pos x="150" y="0"/>
                  </a:cxn>
                  <a:cxn ang="0">
                    <a:pos x="150" y="0"/>
                  </a:cxn>
                  <a:cxn ang="0">
                    <a:pos x="119" y="1"/>
                  </a:cxn>
                  <a:cxn ang="0">
                    <a:pos x="41" y="13"/>
                  </a:cxn>
                  <a:cxn ang="0">
                    <a:pos x="0" y="37"/>
                  </a:cxn>
                  <a:cxn ang="0">
                    <a:pos x="2" y="49"/>
                  </a:cxn>
                  <a:cxn ang="0">
                    <a:pos x="61" y="83"/>
                  </a:cxn>
                  <a:cxn ang="0">
                    <a:pos x="142" y="92"/>
                  </a:cxn>
                  <a:cxn ang="0">
                    <a:pos x="174" y="91"/>
                  </a:cxn>
                  <a:cxn ang="0">
                    <a:pos x="253" y="80"/>
                  </a:cxn>
                  <a:cxn ang="0">
                    <a:pos x="302" y="49"/>
                  </a:cxn>
                </a:cxnLst>
                <a:rect l="0" t="0" r="r" b="b"/>
                <a:pathLst>
                  <a:path w="302" h="92">
                    <a:moveTo>
                      <a:pt x="302" y="49"/>
                    </a:moveTo>
                    <a:lnTo>
                      <a:pt x="235" y="8"/>
                    </a:lnTo>
                    <a:lnTo>
                      <a:pt x="150" y="0"/>
                    </a:lnTo>
                    <a:lnTo>
                      <a:pt x="119" y="1"/>
                    </a:lnTo>
                    <a:lnTo>
                      <a:pt x="41" y="13"/>
                    </a:lnTo>
                    <a:lnTo>
                      <a:pt x="0" y="37"/>
                    </a:lnTo>
                    <a:lnTo>
                      <a:pt x="2" y="49"/>
                    </a:lnTo>
                    <a:lnTo>
                      <a:pt x="61" y="83"/>
                    </a:lnTo>
                    <a:lnTo>
                      <a:pt x="142" y="92"/>
                    </a:lnTo>
                    <a:lnTo>
                      <a:pt x="174" y="91"/>
                    </a:lnTo>
                    <a:lnTo>
                      <a:pt x="253" y="80"/>
                    </a:lnTo>
                    <a:lnTo>
                      <a:pt x="302" y="49"/>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9" name="Group 20"/>
            <p:cNvGrpSpPr>
              <a:grpSpLocks/>
            </p:cNvGrpSpPr>
            <p:nvPr/>
          </p:nvGrpSpPr>
          <p:grpSpPr bwMode="auto">
            <a:xfrm>
              <a:off x="5058" y="7715"/>
              <a:ext cx="305" cy="375"/>
              <a:chOff x="5058" y="7715"/>
              <a:chExt cx="305" cy="375"/>
            </a:xfrm>
          </p:grpSpPr>
          <p:sp>
            <p:nvSpPr>
              <p:cNvPr id="840725" name="Freeform 21"/>
              <p:cNvSpPr>
                <a:spLocks/>
              </p:cNvSpPr>
              <p:nvPr/>
            </p:nvSpPr>
            <p:spPr bwMode="auto">
              <a:xfrm>
                <a:off x="5058" y="7715"/>
                <a:ext cx="305" cy="375"/>
              </a:xfrm>
              <a:custGeom>
                <a:avLst/>
                <a:gdLst/>
                <a:ahLst/>
                <a:cxnLst>
                  <a:cxn ang="0">
                    <a:pos x="150" y="0"/>
                  </a:cxn>
                  <a:cxn ang="0">
                    <a:pos x="65" y="8"/>
                  </a:cxn>
                  <a:cxn ang="0">
                    <a:pos x="3" y="38"/>
                  </a:cxn>
                  <a:cxn ang="0">
                    <a:pos x="0" y="328"/>
                  </a:cxn>
                  <a:cxn ang="0">
                    <a:pos x="3" y="338"/>
                  </a:cxn>
                  <a:cxn ang="0">
                    <a:pos x="69" y="367"/>
                  </a:cxn>
                  <a:cxn ang="0">
                    <a:pos x="124" y="374"/>
                  </a:cxn>
                  <a:cxn ang="0">
                    <a:pos x="158" y="374"/>
                  </a:cxn>
                  <a:cxn ang="0">
                    <a:pos x="242" y="365"/>
                  </a:cxn>
                  <a:cxn ang="0">
                    <a:pos x="301" y="339"/>
                  </a:cxn>
                  <a:cxn ang="0">
                    <a:pos x="305" y="46"/>
                  </a:cxn>
                  <a:cxn ang="0">
                    <a:pos x="302" y="37"/>
                  </a:cxn>
                  <a:cxn ang="0">
                    <a:pos x="238" y="8"/>
                  </a:cxn>
                  <a:cxn ang="0">
                    <a:pos x="153" y="0"/>
                  </a:cxn>
                  <a:cxn ang="0">
                    <a:pos x="150" y="0"/>
                  </a:cxn>
                </a:cxnLst>
                <a:rect l="0" t="0" r="r" b="b"/>
                <a:pathLst>
                  <a:path w="305" h="375">
                    <a:moveTo>
                      <a:pt x="150" y="0"/>
                    </a:moveTo>
                    <a:lnTo>
                      <a:pt x="65" y="8"/>
                    </a:lnTo>
                    <a:lnTo>
                      <a:pt x="3" y="38"/>
                    </a:lnTo>
                    <a:lnTo>
                      <a:pt x="0" y="328"/>
                    </a:lnTo>
                    <a:lnTo>
                      <a:pt x="3" y="338"/>
                    </a:lnTo>
                    <a:lnTo>
                      <a:pt x="69" y="367"/>
                    </a:lnTo>
                    <a:lnTo>
                      <a:pt x="124" y="374"/>
                    </a:lnTo>
                    <a:lnTo>
                      <a:pt x="158" y="374"/>
                    </a:lnTo>
                    <a:lnTo>
                      <a:pt x="242" y="365"/>
                    </a:lnTo>
                    <a:lnTo>
                      <a:pt x="301" y="339"/>
                    </a:lnTo>
                    <a:lnTo>
                      <a:pt x="305" y="46"/>
                    </a:lnTo>
                    <a:lnTo>
                      <a:pt x="302" y="37"/>
                    </a:lnTo>
                    <a:lnTo>
                      <a:pt x="238" y="8"/>
                    </a:lnTo>
                    <a:lnTo>
                      <a:pt x="153" y="0"/>
                    </a:lnTo>
                    <a:lnTo>
                      <a:pt x="15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0" name="Group 18"/>
            <p:cNvGrpSpPr>
              <a:grpSpLocks/>
            </p:cNvGrpSpPr>
            <p:nvPr/>
          </p:nvGrpSpPr>
          <p:grpSpPr bwMode="auto">
            <a:xfrm>
              <a:off x="5058" y="7763"/>
              <a:ext cx="305" cy="44"/>
              <a:chOff x="5058" y="7763"/>
              <a:chExt cx="305" cy="44"/>
            </a:xfrm>
          </p:grpSpPr>
          <p:sp>
            <p:nvSpPr>
              <p:cNvPr id="840723" name="Freeform 19"/>
              <p:cNvSpPr>
                <a:spLocks/>
              </p:cNvSpPr>
              <p:nvPr/>
            </p:nvSpPr>
            <p:spPr bwMode="auto">
              <a:xfrm>
                <a:off x="5058" y="7763"/>
                <a:ext cx="305" cy="44"/>
              </a:xfrm>
              <a:custGeom>
                <a:avLst/>
                <a:gdLst/>
                <a:ahLst/>
                <a:cxnLst>
                  <a:cxn ang="0">
                    <a:pos x="0" y="0"/>
                  </a:cxn>
                  <a:cxn ang="0">
                    <a:pos x="69" y="37"/>
                  </a:cxn>
                  <a:cxn ang="0">
                    <a:pos x="125" y="43"/>
                  </a:cxn>
                  <a:cxn ang="0">
                    <a:pos x="159" y="43"/>
                  </a:cxn>
                  <a:cxn ang="0">
                    <a:pos x="243" y="34"/>
                  </a:cxn>
                  <a:cxn ang="0">
                    <a:pos x="301" y="9"/>
                  </a:cxn>
                  <a:cxn ang="0">
                    <a:pos x="305" y="2"/>
                  </a:cxn>
                </a:cxnLst>
                <a:rect l="0" t="0" r="r" b="b"/>
                <a:pathLst>
                  <a:path w="305" h="44">
                    <a:moveTo>
                      <a:pt x="0" y="0"/>
                    </a:moveTo>
                    <a:lnTo>
                      <a:pt x="69" y="37"/>
                    </a:lnTo>
                    <a:lnTo>
                      <a:pt x="125" y="43"/>
                    </a:lnTo>
                    <a:lnTo>
                      <a:pt x="159" y="43"/>
                    </a:lnTo>
                    <a:lnTo>
                      <a:pt x="243" y="34"/>
                    </a:lnTo>
                    <a:lnTo>
                      <a:pt x="301" y="9"/>
                    </a:lnTo>
                    <a:lnTo>
                      <a:pt x="305" y="2"/>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1" name="Group 16"/>
            <p:cNvGrpSpPr>
              <a:grpSpLocks/>
            </p:cNvGrpSpPr>
            <p:nvPr/>
          </p:nvGrpSpPr>
          <p:grpSpPr bwMode="auto">
            <a:xfrm>
              <a:off x="5215" y="7615"/>
              <a:ext cx="305" cy="371"/>
              <a:chOff x="5215" y="7615"/>
              <a:chExt cx="305" cy="371"/>
            </a:xfrm>
          </p:grpSpPr>
          <p:sp>
            <p:nvSpPr>
              <p:cNvPr id="840721" name="Freeform 17"/>
              <p:cNvSpPr>
                <a:spLocks/>
              </p:cNvSpPr>
              <p:nvPr/>
            </p:nvSpPr>
            <p:spPr bwMode="auto">
              <a:xfrm>
                <a:off x="5215" y="7615"/>
                <a:ext cx="305" cy="371"/>
              </a:xfrm>
              <a:custGeom>
                <a:avLst/>
                <a:gdLst/>
                <a:ahLst/>
                <a:cxnLst>
                  <a:cxn ang="0">
                    <a:pos x="305" y="47"/>
                  </a:cxn>
                  <a:cxn ang="0">
                    <a:pos x="239" y="8"/>
                  </a:cxn>
                  <a:cxn ang="0">
                    <a:pos x="153" y="0"/>
                  </a:cxn>
                  <a:cxn ang="0">
                    <a:pos x="150" y="0"/>
                  </a:cxn>
                  <a:cxn ang="0">
                    <a:pos x="120" y="1"/>
                  </a:cxn>
                  <a:cxn ang="0">
                    <a:pos x="43" y="14"/>
                  </a:cxn>
                  <a:cxn ang="0">
                    <a:pos x="0" y="326"/>
                  </a:cxn>
                  <a:cxn ang="0">
                    <a:pos x="4" y="335"/>
                  </a:cxn>
                  <a:cxn ang="0">
                    <a:pos x="70" y="364"/>
                  </a:cxn>
                  <a:cxn ang="0">
                    <a:pos x="125" y="371"/>
                  </a:cxn>
                  <a:cxn ang="0">
                    <a:pos x="159" y="371"/>
                  </a:cxn>
                  <a:cxn ang="0">
                    <a:pos x="243" y="361"/>
                  </a:cxn>
                  <a:cxn ang="0">
                    <a:pos x="301" y="336"/>
                  </a:cxn>
                  <a:cxn ang="0">
                    <a:pos x="305" y="47"/>
                  </a:cxn>
                </a:cxnLst>
                <a:rect l="0" t="0" r="r" b="b"/>
                <a:pathLst>
                  <a:path w="305" h="371">
                    <a:moveTo>
                      <a:pt x="305" y="47"/>
                    </a:moveTo>
                    <a:lnTo>
                      <a:pt x="239" y="8"/>
                    </a:lnTo>
                    <a:lnTo>
                      <a:pt x="153" y="0"/>
                    </a:lnTo>
                    <a:lnTo>
                      <a:pt x="150" y="0"/>
                    </a:lnTo>
                    <a:lnTo>
                      <a:pt x="120" y="1"/>
                    </a:lnTo>
                    <a:lnTo>
                      <a:pt x="43" y="14"/>
                    </a:lnTo>
                    <a:lnTo>
                      <a:pt x="0" y="326"/>
                    </a:lnTo>
                    <a:lnTo>
                      <a:pt x="4" y="335"/>
                    </a:lnTo>
                    <a:lnTo>
                      <a:pt x="70" y="364"/>
                    </a:lnTo>
                    <a:lnTo>
                      <a:pt x="125" y="371"/>
                    </a:lnTo>
                    <a:lnTo>
                      <a:pt x="159" y="371"/>
                    </a:lnTo>
                    <a:lnTo>
                      <a:pt x="243" y="361"/>
                    </a:lnTo>
                    <a:lnTo>
                      <a:pt x="301" y="336"/>
                    </a:lnTo>
                    <a:lnTo>
                      <a:pt x="305"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2" name="Group 14"/>
            <p:cNvGrpSpPr>
              <a:grpSpLocks/>
            </p:cNvGrpSpPr>
            <p:nvPr/>
          </p:nvGrpSpPr>
          <p:grpSpPr bwMode="auto">
            <a:xfrm>
              <a:off x="5218" y="7615"/>
              <a:ext cx="302" cy="92"/>
              <a:chOff x="5218" y="7615"/>
              <a:chExt cx="302" cy="92"/>
            </a:xfrm>
          </p:grpSpPr>
          <p:sp>
            <p:nvSpPr>
              <p:cNvPr id="840719" name="Freeform 15"/>
              <p:cNvSpPr>
                <a:spLocks/>
              </p:cNvSpPr>
              <p:nvPr/>
            </p:nvSpPr>
            <p:spPr bwMode="auto">
              <a:xfrm>
                <a:off x="5218" y="7615"/>
                <a:ext cx="302" cy="92"/>
              </a:xfrm>
              <a:custGeom>
                <a:avLst/>
                <a:gdLst/>
                <a:ahLst/>
                <a:cxnLst>
                  <a:cxn ang="0">
                    <a:pos x="302" y="49"/>
                  </a:cxn>
                  <a:cxn ang="0">
                    <a:pos x="235" y="8"/>
                  </a:cxn>
                  <a:cxn ang="0">
                    <a:pos x="150" y="0"/>
                  </a:cxn>
                  <a:cxn ang="0">
                    <a:pos x="119" y="1"/>
                  </a:cxn>
                  <a:cxn ang="0">
                    <a:pos x="42" y="13"/>
                  </a:cxn>
                  <a:cxn ang="0">
                    <a:pos x="0" y="37"/>
                  </a:cxn>
                  <a:cxn ang="0">
                    <a:pos x="2" y="49"/>
                  </a:cxn>
                  <a:cxn ang="0">
                    <a:pos x="61" y="83"/>
                  </a:cxn>
                  <a:cxn ang="0">
                    <a:pos x="142" y="92"/>
                  </a:cxn>
                  <a:cxn ang="0">
                    <a:pos x="174" y="92"/>
                  </a:cxn>
                  <a:cxn ang="0">
                    <a:pos x="253" y="80"/>
                  </a:cxn>
                  <a:cxn ang="0">
                    <a:pos x="302" y="49"/>
                  </a:cxn>
                </a:cxnLst>
                <a:rect l="0" t="0" r="r" b="b"/>
                <a:pathLst>
                  <a:path w="302" h="92">
                    <a:moveTo>
                      <a:pt x="302" y="49"/>
                    </a:moveTo>
                    <a:lnTo>
                      <a:pt x="235" y="8"/>
                    </a:lnTo>
                    <a:lnTo>
                      <a:pt x="150" y="0"/>
                    </a:lnTo>
                    <a:lnTo>
                      <a:pt x="119" y="1"/>
                    </a:lnTo>
                    <a:lnTo>
                      <a:pt x="42" y="13"/>
                    </a:lnTo>
                    <a:lnTo>
                      <a:pt x="0" y="37"/>
                    </a:lnTo>
                    <a:lnTo>
                      <a:pt x="2" y="49"/>
                    </a:lnTo>
                    <a:lnTo>
                      <a:pt x="61" y="83"/>
                    </a:lnTo>
                    <a:lnTo>
                      <a:pt x="142" y="92"/>
                    </a:lnTo>
                    <a:lnTo>
                      <a:pt x="174" y="92"/>
                    </a:lnTo>
                    <a:lnTo>
                      <a:pt x="253" y="80"/>
                    </a:lnTo>
                    <a:lnTo>
                      <a:pt x="302" y="49"/>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3" name="Group 12"/>
            <p:cNvGrpSpPr>
              <a:grpSpLocks/>
            </p:cNvGrpSpPr>
            <p:nvPr/>
          </p:nvGrpSpPr>
          <p:grpSpPr bwMode="auto">
            <a:xfrm>
              <a:off x="5215" y="7615"/>
              <a:ext cx="305" cy="371"/>
              <a:chOff x="5215" y="7615"/>
              <a:chExt cx="305" cy="371"/>
            </a:xfrm>
          </p:grpSpPr>
          <p:sp>
            <p:nvSpPr>
              <p:cNvPr id="840717" name="Freeform 13"/>
              <p:cNvSpPr>
                <a:spLocks/>
              </p:cNvSpPr>
              <p:nvPr/>
            </p:nvSpPr>
            <p:spPr bwMode="auto">
              <a:xfrm>
                <a:off x="5215" y="7615"/>
                <a:ext cx="305" cy="371"/>
              </a:xfrm>
              <a:custGeom>
                <a:avLst/>
                <a:gdLst/>
                <a:ahLst/>
                <a:cxnLst>
                  <a:cxn ang="0">
                    <a:pos x="150" y="0"/>
                  </a:cxn>
                  <a:cxn ang="0">
                    <a:pos x="66" y="8"/>
                  </a:cxn>
                  <a:cxn ang="0">
                    <a:pos x="3" y="39"/>
                  </a:cxn>
                  <a:cxn ang="0">
                    <a:pos x="0" y="326"/>
                  </a:cxn>
                  <a:cxn ang="0">
                    <a:pos x="4" y="335"/>
                  </a:cxn>
                  <a:cxn ang="0">
                    <a:pos x="70" y="364"/>
                  </a:cxn>
                  <a:cxn ang="0">
                    <a:pos x="125" y="371"/>
                  </a:cxn>
                  <a:cxn ang="0">
                    <a:pos x="159" y="371"/>
                  </a:cxn>
                  <a:cxn ang="0">
                    <a:pos x="243" y="361"/>
                  </a:cxn>
                  <a:cxn ang="0">
                    <a:pos x="301" y="336"/>
                  </a:cxn>
                  <a:cxn ang="0">
                    <a:pos x="305" y="47"/>
                  </a:cxn>
                  <a:cxn ang="0">
                    <a:pos x="302" y="38"/>
                  </a:cxn>
                  <a:cxn ang="0">
                    <a:pos x="239" y="8"/>
                  </a:cxn>
                  <a:cxn ang="0">
                    <a:pos x="153" y="0"/>
                  </a:cxn>
                  <a:cxn ang="0">
                    <a:pos x="150" y="0"/>
                  </a:cxn>
                </a:cxnLst>
                <a:rect l="0" t="0" r="r" b="b"/>
                <a:pathLst>
                  <a:path w="305" h="371">
                    <a:moveTo>
                      <a:pt x="150" y="0"/>
                    </a:moveTo>
                    <a:lnTo>
                      <a:pt x="66" y="8"/>
                    </a:lnTo>
                    <a:lnTo>
                      <a:pt x="3" y="39"/>
                    </a:lnTo>
                    <a:lnTo>
                      <a:pt x="0" y="326"/>
                    </a:lnTo>
                    <a:lnTo>
                      <a:pt x="4" y="335"/>
                    </a:lnTo>
                    <a:lnTo>
                      <a:pt x="70" y="364"/>
                    </a:lnTo>
                    <a:lnTo>
                      <a:pt x="125" y="371"/>
                    </a:lnTo>
                    <a:lnTo>
                      <a:pt x="159" y="371"/>
                    </a:lnTo>
                    <a:lnTo>
                      <a:pt x="243" y="361"/>
                    </a:lnTo>
                    <a:lnTo>
                      <a:pt x="301" y="336"/>
                    </a:lnTo>
                    <a:lnTo>
                      <a:pt x="305" y="47"/>
                    </a:lnTo>
                    <a:lnTo>
                      <a:pt x="302" y="38"/>
                    </a:lnTo>
                    <a:lnTo>
                      <a:pt x="239" y="8"/>
                    </a:lnTo>
                    <a:lnTo>
                      <a:pt x="153" y="0"/>
                    </a:lnTo>
                    <a:lnTo>
                      <a:pt x="150"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64" name="Group 10"/>
            <p:cNvGrpSpPr>
              <a:grpSpLocks/>
            </p:cNvGrpSpPr>
            <p:nvPr/>
          </p:nvGrpSpPr>
          <p:grpSpPr bwMode="auto">
            <a:xfrm>
              <a:off x="5215" y="7659"/>
              <a:ext cx="304" cy="47"/>
              <a:chOff x="5215" y="7659"/>
              <a:chExt cx="304" cy="47"/>
            </a:xfrm>
          </p:grpSpPr>
          <p:sp>
            <p:nvSpPr>
              <p:cNvPr id="840715" name="Freeform 11"/>
              <p:cNvSpPr>
                <a:spLocks/>
              </p:cNvSpPr>
              <p:nvPr/>
            </p:nvSpPr>
            <p:spPr bwMode="auto">
              <a:xfrm>
                <a:off x="5215" y="7659"/>
                <a:ext cx="304" cy="47"/>
              </a:xfrm>
              <a:custGeom>
                <a:avLst/>
                <a:gdLst/>
                <a:ahLst/>
                <a:cxnLst>
                  <a:cxn ang="0">
                    <a:pos x="0" y="0"/>
                  </a:cxn>
                  <a:cxn ang="0">
                    <a:pos x="69" y="41"/>
                  </a:cxn>
                  <a:cxn ang="0">
                    <a:pos x="124" y="48"/>
                  </a:cxn>
                  <a:cxn ang="0">
                    <a:pos x="158" y="47"/>
                  </a:cxn>
                  <a:cxn ang="0">
                    <a:pos x="242" y="38"/>
                  </a:cxn>
                  <a:cxn ang="0">
                    <a:pos x="301" y="12"/>
                  </a:cxn>
                  <a:cxn ang="0">
                    <a:pos x="305" y="4"/>
                  </a:cxn>
                </a:cxnLst>
                <a:rect l="0" t="0" r="r" b="b"/>
                <a:pathLst>
                  <a:path w="304" h="47">
                    <a:moveTo>
                      <a:pt x="0" y="0"/>
                    </a:moveTo>
                    <a:lnTo>
                      <a:pt x="69" y="41"/>
                    </a:lnTo>
                    <a:lnTo>
                      <a:pt x="124" y="48"/>
                    </a:lnTo>
                    <a:lnTo>
                      <a:pt x="158" y="47"/>
                    </a:lnTo>
                    <a:lnTo>
                      <a:pt x="242" y="38"/>
                    </a:lnTo>
                    <a:lnTo>
                      <a:pt x="301" y="12"/>
                    </a:lnTo>
                    <a:lnTo>
                      <a:pt x="305" y="4"/>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66" name="Group 8"/>
            <p:cNvGrpSpPr>
              <a:grpSpLocks/>
            </p:cNvGrpSpPr>
            <p:nvPr/>
          </p:nvGrpSpPr>
          <p:grpSpPr bwMode="auto">
            <a:xfrm>
              <a:off x="5395" y="7712"/>
              <a:ext cx="307" cy="373"/>
              <a:chOff x="5395" y="7712"/>
              <a:chExt cx="307" cy="373"/>
            </a:xfrm>
          </p:grpSpPr>
          <p:sp>
            <p:nvSpPr>
              <p:cNvPr id="840713" name="Freeform 9"/>
              <p:cNvSpPr>
                <a:spLocks/>
              </p:cNvSpPr>
              <p:nvPr/>
            </p:nvSpPr>
            <p:spPr bwMode="auto">
              <a:xfrm>
                <a:off x="5395" y="7712"/>
                <a:ext cx="307" cy="373"/>
              </a:xfrm>
              <a:custGeom>
                <a:avLst/>
                <a:gdLst/>
                <a:ahLst/>
                <a:cxnLst>
                  <a:cxn ang="0">
                    <a:pos x="308" y="47"/>
                  </a:cxn>
                  <a:cxn ang="0">
                    <a:pos x="239" y="8"/>
                  </a:cxn>
                  <a:cxn ang="0">
                    <a:pos x="155" y="0"/>
                  </a:cxn>
                  <a:cxn ang="0">
                    <a:pos x="153" y="0"/>
                  </a:cxn>
                  <a:cxn ang="0">
                    <a:pos x="68" y="8"/>
                  </a:cxn>
                  <a:cxn ang="0">
                    <a:pos x="4" y="38"/>
                  </a:cxn>
                  <a:cxn ang="0">
                    <a:pos x="0" y="47"/>
                  </a:cxn>
                  <a:cxn ang="0">
                    <a:pos x="0" y="327"/>
                  </a:cxn>
                  <a:cxn ang="0">
                    <a:pos x="67" y="365"/>
                  </a:cxn>
                  <a:cxn ang="0">
                    <a:pos x="153" y="373"/>
                  </a:cxn>
                  <a:cxn ang="0">
                    <a:pos x="183" y="372"/>
                  </a:cxn>
                  <a:cxn ang="0">
                    <a:pos x="261" y="360"/>
                  </a:cxn>
                  <a:cxn ang="0">
                    <a:pos x="308" y="47"/>
                  </a:cxn>
                </a:cxnLst>
                <a:rect l="0" t="0" r="r" b="b"/>
                <a:pathLst>
                  <a:path w="307" h="373">
                    <a:moveTo>
                      <a:pt x="308" y="47"/>
                    </a:moveTo>
                    <a:lnTo>
                      <a:pt x="239" y="8"/>
                    </a:lnTo>
                    <a:lnTo>
                      <a:pt x="155" y="0"/>
                    </a:lnTo>
                    <a:lnTo>
                      <a:pt x="153" y="0"/>
                    </a:lnTo>
                    <a:lnTo>
                      <a:pt x="68" y="8"/>
                    </a:lnTo>
                    <a:lnTo>
                      <a:pt x="4" y="38"/>
                    </a:lnTo>
                    <a:lnTo>
                      <a:pt x="0" y="47"/>
                    </a:lnTo>
                    <a:lnTo>
                      <a:pt x="0" y="327"/>
                    </a:lnTo>
                    <a:lnTo>
                      <a:pt x="67" y="365"/>
                    </a:lnTo>
                    <a:lnTo>
                      <a:pt x="153" y="373"/>
                    </a:lnTo>
                    <a:lnTo>
                      <a:pt x="183" y="372"/>
                    </a:lnTo>
                    <a:lnTo>
                      <a:pt x="261" y="360"/>
                    </a:lnTo>
                    <a:lnTo>
                      <a:pt x="308"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68" name="Group 6"/>
            <p:cNvGrpSpPr>
              <a:grpSpLocks/>
            </p:cNvGrpSpPr>
            <p:nvPr/>
          </p:nvGrpSpPr>
          <p:grpSpPr bwMode="auto">
            <a:xfrm>
              <a:off x="5395" y="7712"/>
              <a:ext cx="307" cy="92"/>
              <a:chOff x="5395" y="7712"/>
              <a:chExt cx="307" cy="92"/>
            </a:xfrm>
          </p:grpSpPr>
          <p:sp>
            <p:nvSpPr>
              <p:cNvPr id="840711" name="Freeform 7"/>
              <p:cNvSpPr>
                <a:spLocks/>
              </p:cNvSpPr>
              <p:nvPr/>
            </p:nvSpPr>
            <p:spPr bwMode="auto">
              <a:xfrm>
                <a:off x="5395" y="7712"/>
                <a:ext cx="307" cy="92"/>
              </a:xfrm>
              <a:custGeom>
                <a:avLst/>
                <a:gdLst/>
                <a:ahLst/>
                <a:cxnLst>
                  <a:cxn ang="0">
                    <a:pos x="308" y="47"/>
                  </a:cxn>
                  <a:cxn ang="0">
                    <a:pos x="241" y="8"/>
                  </a:cxn>
                  <a:cxn ang="0">
                    <a:pos x="155" y="0"/>
                  </a:cxn>
                  <a:cxn ang="0">
                    <a:pos x="154" y="0"/>
                  </a:cxn>
                  <a:cxn ang="0">
                    <a:pos x="68" y="8"/>
                  </a:cxn>
                  <a:cxn ang="0">
                    <a:pos x="4" y="37"/>
                  </a:cxn>
                  <a:cxn ang="0">
                    <a:pos x="0" y="47"/>
                  </a:cxn>
                  <a:cxn ang="0">
                    <a:pos x="4" y="56"/>
                  </a:cxn>
                  <a:cxn ang="0">
                    <a:pos x="68" y="85"/>
                  </a:cxn>
                  <a:cxn ang="0">
                    <a:pos x="154" y="93"/>
                  </a:cxn>
                  <a:cxn ang="0">
                    <a:pos x="185" y="92"/>
                  </a:cxn>
                  <a:cxn ang="0">
                    <a:pos x="262" y="79"/>
                  </a:cxn>
                  <a:cxn ang="0">
                    <a:pos x="308" y="47"/>
                  </a:cxn>
                </a:cxnLst>
                <a:rect l="0" t="0" r="r" b="b"/>
                <a:pathLst>
                  <a:path w="307" h="92">
                    <a:moveTo>
                      <a:pt x="308" y="47"/>
                    </a:moveTo>
                    <a:lnTo>
                      <a:pt x="241" y="8"/>
                    </a:lnTo>
                    <a:lnTo>
                      <a:pt x="155" y="0"/>
                    </a:lnTo>
                    <a:lnTo>
                      <a:pt x="154" y="0"/>
                    </a:lnTo>
                    <a:lnTo>
                      <a:pt x="68" y="8"/>
                    </a:lnTo>
                    <a:lnTo>
                      <a:pt x="4" y="37"/>
                    </a:lnTo>
                    <a:lnTo>
                      <a:pt x="0" y="47"/>
                    </a:lnTo>
                    <a:lnTo>
                      <a:pt x="4" y="56"/>
                    </a:lnTo>
                    <a:lnTo>
                      <a:pt x="68" y="85"/>
                    </a:lnTo>
                    <a:lnTo>
                      <a:pt x="154" y="93"/>
                    </a:lnTo>
                    <a:lnTo>
                      <a:pt x="185" y="92"/>
                    </a:lnTo>
                    <a:lnTo>
                      <a:pt x="262" y="79"/>
                    </a:lnTo>
                    <a:lnTo>
                      <a:pt x="308" y="47"/>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70" name="Group 4"/>
            <p:cNvGrpSpPr>
              <a:grpSpLocks/>
            </p:cNvGrpSpPr>
            <p:nvPr/>
          </p:nvGrpSpPr>
          <p:grpSpPr bwMode="auto">
            <a:xfrm>
              <a:off x="5395" y="7712"/>
              <a:ext cx="307" cy="373"/>
              <a:chOff x="5395" y="7712"/>
              <a:chExt cx="307" cy="373"/>
            </a:xfrm>
          </p:grpSpPr>
          <p:sp>
            <p:nvSpPr>
              <p:cNvPr id="840709" name="Freeform 5"/>
              <p:cNvSpPr>
                <a:spLocks/>
              </p:cNvSpPr>
              <p:nvPr/>
            </p:nvSpPr>
            <p:spPr bwMode="auto">
              <a:xfrm>
                <a:off x="5395" y="7712"/>
                <a:ext cx="307" cy="373"/>
              </a:xfrm>
              <a:custGeom>
                <a:avLst/>
                <a:gdLst/>
                <a:ahLst/>
                <a:cxnLst>
                  <a:cxn ang="0">
                    <a:pos x="154" y="0"/>
                  </a:cxn>
                  <a:cxn ang="0">
                    <a:pos x="94" y="4"/>
                  </a:cxn>
                  <a:cxn ang="0">
                    <a:pos x="27" y="21"/>
                  </a:cxn>
                  <a:cxn ang="0">
                    <a:pos x="0" y="327"/>
                  </a:cxn>
                  <a:cxn ang="0">
                    <a:pos x="3" y="336"/>
                  </a:cxn>
                  <a:cxn ang="0">
                    <a:pos x="67" y="365"/>
                  </a:cxn>
                  <a:cxn ang="0">
                    <a:pos x="153" y="373"/>
                  </a:cxn>
                  <a:cxn ang="0">
                    <a:pos x="183" y="372"/>
                  </a:cxn>
                  <a:cxn ang="0">
                    <a:pos x="261" y="360"/>
                  </a:cxn>
                  <a:cxn ang="0">
                    <a:pos x="308" y="47"/>
                  </a:cxn>
                  <a:cxn ang="0">
                    <a:pos x="304" y="38"/>
                  </a:cxn>
                  <a:cxn ang="0">
                    <a:pos x="239" y="8"/>
                  </a:cxn>
                  <a:cxn ang="0">
                    <a:pos x="155" y="0"/>
                  </a:cxn>
                  <a:cxn ang="0">
                    <a:pos x="154" y="0"/>
                  </a:cxn>
                </a:cxnLst>
                <a:rect l="0" t="0" r="r" b="b"/>
                <a:pathLst>
                  <a:path w="307" h="373">
                    <a:moveTo>
                      <a:pt x="154" y="0"/>
                    </a:moveTo>
                    <a:lnTo>
                      <a:pt x="94" y="4"/>
                    </a:lnTo>
                    <a:lnTo>
                      <a:pt x="27" y="21"/>
                    </a:lnTo>
                    <a:lnTo>
                      <a:pt x="0" y="327"/>
                    </a:lnTo>
                    <a:lnTo>
                      <a:pt x="3" y="336"/>
                    </a:lnTo>
                    <a:lnTo>
                      <a:pt x="67" y="365"/>
                    </a:lnTo>
                    <a:lnTo>
                      <a:pt x="153" y="373"/>
                    </a:lnTo>
                    <a:lnTo>
                      <a:pt x="183" y="372"/>
                    </a:lnTo>
                    <a:lnTo>
                      <a:pt x="261" y="360"/>
                    </a:lnTo>
                    <a:lnTo>
                      <a:pt x="308" y="47"/>
                    </a:lnTo>
                    <a:lnTo>
                      <a:pt x="304" y="38"/>
                    </a:lnTo>
                    <a:lnTo>
                      <a:pt x="239" y="8"/>
                    </a:lnTo>
                    <a:lnTo>
                      <a:pt x="155" y="0"/>
                    </a:lnTo>
                    <a:lnTo>
                      <a:pt x="154" y="0"/>
                    </a:lnTo>
                    <a:close/>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0872" name="Group 2"/>
            <p:cNvGrpSpPr>
              <a:grpSpLocks/>
            </p:cNvGrpSpPr>
            <p:nvPr/>
          </p:nvGrpSpPr>
          <p:grpSpPr bwMode="auto">
            <a:xfrm>
              <a:off x="5395" y="7758"/>
              <a:ext cx="307" cy="47"/>
              <a:chOff x="5395" y="7758"/>
              <a:chExt cx="307" cy="47"/>
            </a:xfrm>
          </p:grpSpPr>
          <p:sp>
            <p:nvSpPr>
              <p:cNvPr id="840707" name="Freeform 3"/>
              <p:cNvSpPr>
                <a:spLocks/>
              </p:cNvSpPr>
              <p:nvPr/>
            </p:nvSpPr>
            <p:spPr bwMode="auto">
              <a:xfrm>
                <a:off x="5395" y="7758"/>
                <a:ext cx="307" cy="47"/>
              </a:xfrm>
              <a:custGeom>
                <a:avLst/>
                <a:gdLst/>
                <a:ahLst/>
                <a:cxnLst>
                  <a:cxn ang="0">
                    <a:pos x="0" y="0"/>
                  </a:cxn>
                  <a:cxn ang="0">
                    <a:pos x="67" y="38"/>
                  </a:cxn>
                  <a:cxn ang="0">
                    <a:pos x="153" y="47"/>
                  </a:cxn>
                  <a:cxn ang="0">
                    <a:pos x="183" y="46"/>
                  </a:cxn>
                  <a:cxn ang="0">
                    <a:pos x="261" y="33"/>
                  </a:cxn>
                  <a:cxn ang="0">
                    <a:pos x="304" y="10"/>
                  </a:cxn>
                  <a:cxn ang="0">
                    <a:pos x="308" y="0"/>
                  </a:cxn>
                </a:cxnLst>
                <a:rect l="0" t="0" r="r" b="b"/>
                <a:pathLst>
                  <a:path w="307" h="47">
                    <a:moveTo>
                      <a:pt x="0" y="0"/>
                    </a:moveTo>
                    <a:lnTo>
                      <a:pt x="67" y="38"/>
                    </a:lnTo>
                    <a:lnTo>
                      <a:pt x="153" y="47"/>
                    </a:lnTo>
                    <a:lnTo>
                      <a:pt x="183" y="46"/>
                    </a:lnTo>
                    <a:lnTo>
                      <a:pt x="261" y="33"/>
                    </a:lnTo>
                    <a:lnTo>
                      <a:pt x="304" y="10"/>
                    </a:lnTo>
                    <a:lnTo>
                      <a:pt x="308" y="0"/>
                    </a:lnTo>
                  </a:path>
                </a:pathLst>
              </a:custGeom>
              <a:noFill/>
              <a:ln w="14288">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38" name="Rectangle 332"/>
          <p:cNvSpPr>
            <a:spLocks noChangeArrowheads="1"/>
          </p:cNvSpPr>
          <p:nvPr/>
        </p:nvSpPr>
        <p:spPr bwMode="auto">
          <a:xfrm>
            <a:off x="1828800" y="2196852"/>
            <a:ext cx="6781800" cy="3200876"/>
          </a:xfrm>
          <a:prstGeom prst="rect">
            <a:avLst/>
          </a:prstGeom>
          <a:noFill/>
          <a:ln w="9525">
            <a:noFill/>
            <a:miter lim="800000"/>
            <a:headEnd/>
            <a:tailEnd/>
          </a:ln>
          <a:effectLst/>
        </p:spPr>
        <p:txBody>
          <a:bodyPr vert="horz" wrap="square" lIns="1091856" tIns="0" rIns="1307688"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400" b="1" i="0" u="none" strike="noStrike" cap="none" normalizeH="0" baseline="0" dirty="0" smtClean="0">
                <a:ln>
                  <a:noFill/>
                </a:ln>
                <a:solidFill>
                  <a:srgbClr val="00007C"/>
                </a:solidFill>
                <a:effectLst/>
                <a:latin typeface="Calibri" pitchFamily="34" charset="0"/>
                <a:ea typeface="Arial" pitchFamily="34" charset="0"/>
                <a:cs typeface="Times New Roman" pitchFamily="18" charset="0"/>
              </a:rPr>
              <a:t>	</a:t>
            </a:r>
            <a:endPar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400" b="1" i="0" u="none" strike="noStrike" cap="none" normalizeH="0" baseline="0" dirty="0" smtClean="0">
                <a:ln>
                  <a:noFill/>
                </a:ln>
                <a:solidFill>
                  <a:srgbClr val="00007C"/>
                </a:solidFill>
                <a:effectLst/>
                <a:latin typeface="Calibri" pitchFamily="34" charset="0"/>
                <a:ea typeface="Arial" pitchFamily="34" charset="0"/>
                <a:cs typeface="Times New Roman" pitchFamily="18" charset="0"/>
              </a:rPr>
              <a:t>		</a:t>
            </a:r>
            <a:endPar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400" b="1" i="0" u="none" strike="noStrike" cap="none" normalizeH="0" baseline="0" dirty="0" smtClean="0">
                <a:ln>
                  <a:noFill/>
                </a:ln>
                <a:solidFill>
                  <a:srgbClr val="A50021"/>
                </a:solidFill>
                <a:effectLst/>
                <a:latin typeface="Calibri" pitchFamily="34" charset="0"/>
                <a:ea typeface="Arial" pitchFamily="34" charset="0"/>
                <a:cs typeface="Times New Roman" pitchFamily="18" charset="0"/>
              </a:rPr>
              <a:t>	</a:t>
            </a:r>
            <a:endPar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200" b="1" i="1" u="none" strike="noStrike" cap="none" normalizeH="0" baseline="0" dirty="0" smtClean="0">
                <a:ln>
                  <a:noFill/>
                </a:ln>
                <a:solidFill>
                  <a:srgbClr val="00007C"/>
                </a:solidFill>
                <a:effectLst/>
                <a:latin typeface="Calibri" pitchFamily="34" charset="0"/>
                <a:ea typeface="Arial" pitchFamily="34" charset="0"/>
                <a:cs typeface="Times New Roman" pitchFamily="18" charset="0"/>
              </a:rPr>
              <a:t>	</a:t>
            </a:r>
            <a:endPar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35100" algn="l"/>
                <a:tab pos="27305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9" name="Rectangle 338"/>
          <p:cNvSpPr/>
          <p:nvPr/>
        </p:nvSpPr>
        <p:spPr>
          <a:xfrm>
            <a:off x="2286000" y="4495800"/>
            <a:ext cx="1295400" cy="307777"/>
          </a:xfrm>
          <a:prstGeom prst="rect">
            <a:avLst/>
          </a:prstGeom>
        </p:spPr>
        <p:txBody>
          <a:bodyPr wrap="square">
            <a:spAutoFit/>
          </a:bodyPr>
          <a:lstStyle/>
          <a:p>
            <a:pPr lvl="0" eaLnBrk="0" fontAlgn="base" hangingPunct="0">
              <a:spcBef>
                <a:spcPct val="0"/>
              </a:spcBef>
              <a:spcAft>
                <a:spcPct val="0"/>
              </a:spcAft>
              <a:tabLst>
                <a:tab pos="1435100" algn="l"/>
                <a:tab pos="2730500" algn="l"/>
              </a:tabLst>
            </a:pPr>
            <a:r>
              <a:rPr lang="en-US" sz="1400" b="1" dirty="0" smtClean="0">
                <a:solidFill>
                  <a:srgbClr val="A50021"/>
                </a:solidFill>
                <a:latin typeface="Calibri" pitchFamily="34" charset="0"/>
                <a:ea typeface="Arial" pitchFamily="34" charset="0"/>
                <a:cs typeface="Times New Roman" pitchFamily="18" charset="0"/>
              </a:rPr>
              <a:t>Head Terminal</a:t>
            </a:r>
            <a:endParaRPr lang="en-US" sz="1400" dirty="0" smtClean="0">
              <a:latin typeface="Arial" pitchFamily="34" charset="0"/>
              <a:ea typeface="Calibri" pitchFamily="34" charset="0"/>
              <a:cs typeface="Times New Roman" pitchFamily="18" charset="0"/>
            </a:endParaRPr>
          </a:p>
        </p:txBody>
      </p:sp>
      <p:sp>
        <p:nvSpPr>
          <p:cNvPr id="340" name="Rectangle 339"/>
          <p:cNvSpPr/>
          <p:nvPr/>
        </p:nvSpPr>
        <p:spPr>
          <a:xfrm rot="10800000" flipV="1">
            <a:off x="4572000" y="5046077"/>
            <a:ext cx="457200" cy="307777"/>
          </a:xfrm>
          <a:prstGeom prst="rect">
            <a:avLst/>
          </a:prstGeom>
        </p:spPr>
        <p:txBody>
          <a:bodyPr wrap="square">
            <a:spAutoFit/>
          </a:bodyPr>
          <a:lstStyle/>
          <a:p>
            <a:r>
              <a:rPr lang="en-US" sz="1400" b="1" i="1" dirty="0" smtClean="0">
                <a:solidFill>
                  <a:srgbClr val="00007C"/>
                </a:solidFill>
                <a:latin typeface="Calibri" pitchFamily="34" charset="0"/>
                <a:ea typeface="Arial" pitchFamily="34" charset="0"/>
                <a:cs typeface="Times New Roman" pitchFamily="18" charset="0"/>
              </a:rPr>
              <a:t>P1</a:t>
            </a:r>
            <a:endParaRPr lang="en-US" sz="1400" dirty="0"/>
          </a:p>
        </p:txBody>
      </p:sp>
      <p:sp>
        <p:nvSpPr>
          <p:cNvPr id="341" name="Rectangle 340"/>
          <p:cNvSpPr/>
          <p:nvPr/>
        </p:nvSpPr>
        <p:spPr>
          <a:xfrm>
            <a:off x="5791200" y="5029200"/>
            <a:ext cx="425116" cy="307777"/>
          </a:xfrm>
          <a:prstGeom prst="rect">
            <a:avLst/>
          </a:prstGeom>
        </p:spPr>
        <p:txBody>
          <a:bodyPr wrap="square">
            <a:spAutoFit/>
          </a:bodyPr>
          <a:lstStyle/>
          <a:p>
            <a:r>
              <a:rPr lang="en-US" sz="1400" b="1" i="1" dirty="0" smtClean="0">
                <a:solidFill>
                  <a:srgbClr val="00007C"/>
                </a:solidFill>
                <a:latin typeface="Calibri" pitchFamily="34" charset="0"/>
                <a:ea typeface="Arial" pitchFamily="34" charset="0"/>
                <a:cs typeface="Times New Roman" pitchFamily="18" charset="0"/>
              </a:rPr>
              <a:t>P3</a:t>
            </a:r>
            <a:endParaRPr lang="en-US" sz="1400" dirty="0"/>
          </a:p>
        </p:txBody>
      </p:sp>
      <p:sp>
        <p:nvSpPr>
          <p:cNvPr id="342" name="Rectangle 341"/>
          <p:cNvSpPr/>
          <p:nvPr/>
        </p:nvSpPr>
        <p:spPr>
          <a:xfrm>
            <a:off x="7010400" y="5029200"/>
            <a:ext cx="685800" cy="307777"/>
          </a:xfrm>
          <a:prstGeom prst="rect">
            <a:avLst/>
          </a:prstGeom>
        </p:spPr>
        <p:txBody>
          <a:bodyPr wrap="square">
            <a:spAutoFit/>
          </a:bodyPr>
          <a:lstStyle/>
          <a:p>
            <a:r>
              <a:rPr lang="en-US" sz="1400" b="1" i="1" dirty="0" smtClean="0">
                <a:solidFill>
                  <a:srgbClr val="00007C"/>
                </a:solidFill>
                <a:latin typeface="Calibri" pitchFamily="34" charset="0"/>
                <a:ea typeface="Arial" pitchFamily="34" charset="0"/>
                <a:cs typeface="Times New Roman" pitchFamily="18" charset="0"/>
              </a:rPr>
              <a:t>P4</a:t>
            </a:r>
            <a:endParaRPr lang="en-US" sz="1400" dirty="0"/>
          </a:p>
        </p:txBody>
      </p:sp>
      <p:sp>
        <p:nvSpPr>
          <p:cNvPr id="343" name="Rectangle 342"/>
          <p:cNvSpPr/>
          <p:nvPr/>
        </p:nvSpPr>
        <p:spPr>
          <a:xfrm>
            <a:off x="2971800" y="5029200"/>
            <a:ext cx="609600" cy="307777"/>
          </a:xfrm>
          <a:prstGeom prst="rect">
            <a:avLst/>
          </a:prstGeom>
        </p:spPr>
        <p:txBody>
          <a:bodyPr wrap="square">
            <a:spAutoFit/>
          </a:bodyPr>
          <a:lstStyle/>
          <a:p>
            <a:pPr lvl="0" eaLnBrk="0" fontAlgn="base" hangingPunct="0">
              <a:spcBef>
                <a:spcPct val="0"/>
              </a:spcBef>
              <a:spcAft>
                <a:spcPct val="0"/>
              </a:spcAft>
              <a:tabLst>
                <a:tab pos="1435100" algn="l"/>
                <a:tab pos="2730500" algn="l"/>
              </a:tabLst>
            </a:pPr>
            <a:r>
              <a:rPr lang="en-US" sz="1400" b="1" dirty="0" smtClean="0">
                <a:solidFill>
                  <a:srgbClr val="00007C"/>
                </a:solidFill>
                <a:latin typeface="Calibri" pitchFamily="34" charset="0"/>
                <a:ea typeface="Arial" pitchFamily="34" charset="0"/>
                <a:cs typeface="Times New Roman" pitchFamily="18" charset="0"/>
              </a:rPr>
              <a:t>P2</a:t>
            </a:r>
            <a:endParaRPr lang="en-US" sz="1400" dirty="0" smtClean="0">
              <a:latin typeface="Arial" pitchFamily="34" charset="0"/>
              <a:cs typeface="Arial" pitchFamily="34" charset="0"/>
            </a:endParaRPr>
          </a:p>
        </p:txBody>
      </p:sp>
      <p:sp>
        <p:nvSpPr>
          <p:cNvPr id="344" name="Rectangle 343"/>
          <p:cNvSpPr/>
          <p:nvPr/>
        </p:nvSpPr>
        <p:spPr>
          <a:xfrm>
            <a:off x="6019800" y="4724400"/>
            <a:ext cx="838200" cy="307777"/>
          </a:xfrm>
          <a:prstGeom prst="rect">
            <a:avLst/>
          </a:prstGeom>
        </p:spPr>
        <p:txBody>
          <a:bodyPr wrap="square">
            <a:spAutoFit/>
          </a:bodyPr>
          <a:lstStyle/>
          <a:p>
            <a:r>
              <a:rPr lang="en-US" sz="1400" b="1" dirty="0" smtClean="0">
                <a:solidFill>
                  <a:srgbClr val="A50021"/>
                </a:solidFill>
                <a:latin typeface="Calibri" pitchFamily="34" charset="0"/>
                <a:ea typeface="Arial" pitchFamily="34" charset="0"/>
                <a:cs typeface="Times New Roman" pitchFamily="18" charset="0"/>
              </a:rPr>
              <a:t>Segment</a:t>
            </a:r>
            <a:endParaRPr lang="en-US" sz="1400" dirty="0"/>
          </a:p>
        </p:txBody>
      </p:sp>
      <p:sp>
        <p:nvSpPr>
          <p:cNvPr id="345" name="Rectangle 344"/>
          <p:cNvSpPr/>
          <p:nvPr/>
        </p:nvSpPr>
        <p:spPr>
          <a:xfrm>
            <a:off x="3962400" y="4724400"/>
            <a:ext cx="838200" cy="307777"/>
          </a:xfrm>
          <a:prstGeom prst="rect">
            <a:avLst/>
          </a:prstGeom>
        </p:spPr>
        <p:txBody>
          <a:bodyPr wrap="square">
            <a:spAutoFit/>
          </a:bodyPr>
          <a:lstStyle/>
          <a:p>
            <a:r>
              <a:rPr lang="en-US" sz="1400" b="1" dirty="0" smtClean="0">
                <a:solidFill>
                  <a:srgbClr val="A50021"/>
                </a:solidFill>
                <a:latin typeface="Calibri" pitchFamily="34" charset="0"/>
                <a:ea typeface="Arial" pitchFamily="34" charset="0"/>
                <a:cs typeface="Times New Roman" pitchFamily="18" charset="0"/>
              </a:rPr>
              <a:t>Segment</a:t>
            </a:r>
            <a:endParaRPr lang="en-US" sz="1400" dirty="0"/>
          </a:p>
        </p:txBody>
      </p:sp>
      <p:sp>
        <p:nvSpPr>
          <p:cNvPr id="346" name="Rectangle 345"/>
          <p:cNvSpPr/>
          <p:nvPr/>
        </p:nvSpPr>
        <p:spPr>
          <a:xfrm>
            <a:off x="1447801" y="5334000"/>
            <a:ext cx="1066800" cy="369332"/>
          </a:xfrm>
          <a:prstGeom prst="rect">
            <a:avLst/>
          </a:prstGeom>
        </p:spPr>
        <p:txBody>
          <a:bodyPr wrap="square">
            <a:spAutoFit/>
          </a:bodyPr>
          <a:lstStyle/>
          <a:p>
            <a:pPr lvl="0" eaLnBrk="0" fontAlgn="base" hangingPunct="0">
              <a:spcBef>
                <a:spcPct val="0"/>
              </a:spcBef>
              <a:spcAft>
                <a:spcPct val="0"/>
              </a:spcAft>
              <a:tabLst>
                <a:tab pos="1435100" algn="l"/>
                <a:tab pos="2730500" algn="l"/>
              </a:tabLst>
            </a:pPr>
            <a:r>
              <a:rPr lang="en-US" b="1" dirty="0" smtClean="0">
                <a:solidFill>
                  <a:srgbClr val="A50021"/>
                </a:solidFill>
                <a:latin typeface="Calibri" pitchFamily="34" charset="0"/>
                <a:ea typeface="Arial" pitchFamily="34" charset="0"/>
                <a:cs typeface="Times New Roman" pitchFamily="18" charset="0"/>
              </a:rPr>
              <a:t>Refinery</a:t>
            </a:r>
            <a:endParaRPr lang="en-US" sz="1400" dirty="0" smtClean="0">
              <a:latin typeface="Arial" pitchFamily="34" charset="0"/>
              <a:ea typeface="Calibri" pitchFamily="34" charset="0"/>
              <a:cs typeface="Times New Roman" pitchFamily="18" charset="0"/>
            </a:endParaRPr>
          </a:p>
        </p:txBody>
      </p:sp>
      <p:sp>
        <p:nvSpPr>
          <p:cNvPr id="348" name="Rectangle 347"/>
          <p:cNvSpPr/>
          <p:nvPr/>
        </p:nvSpPr>
        <p:spPr>
          <a:xfrm>
            <a:off x="4953000" y="5791200"/>
            <a:ext cx="1447799" cy="369332"/>
          </a:xfrm>
          <a:prstGeom prst="rect">
            <a:avLst/>
          </a:prstGeom>
        </p:spPr>
        <p:txBody>
          <a:bodyPr wrap="square">
            <a:spAutoFit/>
          </a:bodyPr>
          <a:lstStyle/>
          <a:p>
            <a:pPr lvl="0" eaLnBrk="0" fontAlgn="base" hangingPunct="0">
              <a:spcBef>
                <a:spcPct val="0"/>
              </a:spcBef>
              <a:spcAft>
                <a:spcPct val="0"/>
              </a:spcAft>
              <a:tabLst>
                <a:tab pos="1435100" algn="l"/>
                <a:tab pos="2730500" algn="l"/>
              </a:tabLst>
            </a:pPr>
            <a:r>
              <a:rPr lang="en-US" b="1" dirty="0" smtClean="0">
                <a:solidFill>
                  <a:srgbClr val="A50021"/>
                </a:solidFill>
                <a:latin typeface="Calibri" pitchFamily="34" charset="0"/>
                <a:ea typeface="Arial" pitchFamily="34" charset="0"/>
                <a:cs typeface="Times New Roman" pitchFamily="18" charset="0"/>
              </a:rPr>
              <a:t>Interfaces</a:t>
            </a:r>
            <a:endParaRPr lang="en-US" sz="1400" dirty="0" smtClean="0">
              <a:latin typeface="Arial" pitchFamily="34" charset="0"/>
              <a:ea typeface="Calibri" pitchFamily="34" charset="0"/>
              <a:cs typeface="Times New Roman" pitchFamily="18" charset="0"/>
            </a:endParaRPr>
          </a:p>
        </p:txBody>
      </p:sp>
      <p:sp>
        <p:nvSpPr>
          <p:cNvPr id="349" name="Rectangle 348"/>
          <p:cNvSpPr/>
          <p:nvPr/>
        </p:nvSpPr>
        <p:spPr>
          <a:xfrm>
            <a:off x="7543800" y="4038600"/>
            <a:ext cx="457200" cy="307777"/>
          </a:xfrm>
          <a:prstGeom prst="rect">
            <a:avLst/>
          </a:prstGeom>
        </p:spPr>
        <p:txBody>
          <a:bodyPr wrap="square">
            <a:spAutoFit/>
          </a:bodyPr>
          <a:lstStyle/>
          <a:p>
            <a:pPr lvl="0" fontAlgn="base">
              <a:spcBef>
                <a:spcPct val="0"/>
              </a:spcBef>
              <a:spcAft>
                <a:spcPct val="0"/>
              </a:spcAft>
              <a:tabLst>
                <a:tab pos="1435100" algn="l"/>
                <a:tab pos="2730500" algn="l"/>
              </a:tabLst>
            </a:pPr>
            <a:r>
              <a:rPr lang="en-US" sz="1400" b="1" dirty="0" smtClean="0">
                <a:solidFill>
                  <a:srgbClr val="00007C"/>
                </a:solidFill>
                <a:latin typeface="Calibri" pitchFamily="34" charset="0"/>
                <a:ea typeface="Arial" pitchFamily="34" charset="0"/>
                <a:cs typeface="Times New Roman" pitchFamily="18" charset="0"/>
              </a:rPr>
              <a:t>D5</a:t>
            </a:r>
            <a:endParaRPr lang="en-US" sz="1400" dirty="0" smtClean="0">
              <a:latin typeface="Arial" pitchFamily="34" charset="0"/>
              <a:cs typeface="Arial" pitchFamily="34" charset="0"/>
            </a:endParaRPr>
          </a:p>
        </p:txBody>
      </p:sp>
      <p:sp>
        <p:nvSpPr>
          <p:cNvPr id="351" name="Rectangle 350"/>
          <p:cNvSpPr/>
          <p:nvPr/>
        </p:nvSpPr>
        <p:spPr>
          <a:xfrm>
            <a:off x="5715000" y="4038600"/>
            <a:ext cx="533400" cy="307777"/>
          </a:xfrm>
          <a:prstGeom prst="rect">
            <a:avLst/>
          </a:prstGeom>
        </p:spPr>
        <p:txBody>
          <a:bodyPr wrap="square">
            <a:spAutoFit/>
          </a:bodyPr>
          <a:lstStyle/>
          <a:p>
            <a:r>
              <a:rPr lang="en-US" sz="1400" b="1" dirty="0" smtClean="0">
                <a:solidFill>
                  <a:srgbClr val="00007C"/>
                </a:solidFill>
                <a:latin typeface="Calibri" pitchFamily="34" charset="0"/>
                <a:ea typeface="Arial" pitchFamily="34" charset="0"/>
                <a:cs typeface="Times New Roman" pitchFamily="18" charset="0"/>
              </a:rPr>
              <a:t>D3</a:t>
            </a:r>
            <a:endParaRPr lang="en-US" sz="1400" dirty="0"/>
          </a:p>
        </p:txBody>
      </p:sp>
      <p:sp>
        <p:nvSpPr>
          <p:cNvPr id="352" name="Rectangle 351"/>
          <p:cNvSpPr/>
          <p:nvPr/>
        </p:nvSpPr>
        <p:spPr>
          <a:xfrm>
            <a:off x="3657600" y="4038600"/>
            <a:ext cx="457200" cy="307777"/>
          </a:xfrm>
          <a:prstGeom prst="rect">
            <a:avLst/>
          </a:prstGeom>
        </p:spPr>
        <p:txBody>
          <a:bodyPr wrap="square">
            <a:spAutoFit/>
          </a:bodyPr>
          <a:lstStyle/>
          <a:p>
            <a:r>
              <a:rPr lang="en-US" sz="1400" b="1" dirty="0" smtClean="0">
                <a:solidFill>
                  <a:srgbClr val="00007C"/>
                </a:solidFill>
                <a:latin typeface="Calibri" pitchFamily="34" charset="0"/>
                <a:ea typeface="Arial" pitchFamily="34" charset="0"/>
                <a:cs typeface="Times New Roman" pitchFamily="18" charset="0"/>
              </a:rPr>
              <a:t>D1</a:t>
            </a:r>
            <a:endParaRPr lang="en-US" sz="1400" dirty="0"/>
          </a:p>
        </p:txBody>
      </p:sp>
      <p:sp>
        <p:nvSpPr>
          <p:cNvPr id="353" name="Rectangle 352"/>
          <p:cNvSpPr/>
          <p:nvPr/>
        </p:nvSpPr>
        <p:spPr>
          <a:xfrm>
            <a:off x="4724400" y="4038600"/>
            <a:ext cx="457200" cy="307777"/>
          </a:xfrm>
          <a:prstGeom prst="rect">
            <a:avLst/>
          </a:prstGeom>
        </p:spPr>
        <p:txBody>
          <a:bodyPr wrap="square">
            <a:spAutoFit/>
          </a:bodyPr>
          <a:lstStyle/>
          <a:p>
            <a:r>
              <a:rPr lang="en-US" sz="1400" b="1" dirty="0" smtClean="0">
                <a:solidFill>
                  <a:srgbClr val="00007C"/>
                </a:solidFill>
                <a:latin typeface="Calibri" pitchFamily="34" charset="0"/>
                <a:ea typeface="Arial" pitchFamily="34" charset="0"/>
                <a:cs typeface="Times New Roman" pitchFamily="18" charset="0"/>
              </a:rPr>
              <a:t>D2</a:t>
            </a:r>
            <a:endParaRPr lang="en-US" sz="1400" dirty="0"/>
          </a:p>
        </p:txBody>
      </p:sp>
      <p:sp>
        <p:nvSpPr>
          <p:cNvPr id="354" name="Rectangle 353"/>
          <p:cNvSpPr/>
          <p:nvPr/>
        </p:nvSpPr>
        <p:spPr>
          <a:xfrm>
            <a:off x="6781801" y="4038600"/>
            <a:ext cx="457200" cy="307777"/>
          </a:xfrm>
          <a:prstGeom prst="rect">
            <a:avLst/>
          </a:prstGeom>
        </p:spPr>
        <p:txBody>
          <a:bodyPr wrap="square">
            <a:spAutoFit/>
          </a:bodyPr>
          <a:lstStyle/>
          <a:p>
            <a:r>
              <a:rPr lang="en-US" sz="1400" b="1" dirty="0" smtClean="0">
                <a:solidFill>
                  <a:srgbClr val="00007C"/>
                </a:solidFill>
                <a:latin typeface="Calibri" pitchFamily="34" charset="0"/>
                <a:ea typeface="Arial" pitchFamily="34" charset="0"/>
                <a:cs typeface="Times New Roman" pitchFamily="18" charset="0"/>
              </a:rPr>
              <a:t>D4</a:t>
            </a:r>
            <a:endParaRPr lang="en-US" sz="14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B81CE9-8193-4778-BF71-F20842CDCB86}" type="slidenum">
              <a:rPr lang="en-US" smtClean="0"/>
              <a:pPr/>
              <a:t>112</a:t>
            </a:fld>
            <a:endParaRPr lang="en-US"/>
          </a:p>
        </p:txBody>
      </p:sp>
      <p:pic>
        <p:nvPicPr>
          <p:cNvPr id="3" name="Picture 2"/>
          <p:cNvPicPr>
            <a:picLocks noChangeAspect="1" noChangeArrowheads="1"/>
          </p:cNvPicPr>
          <p:nvPr/>
        </p:nvPicPr>
        <p:blipFill>
          <a:blip r:embed="rId3" cstate="print"/>
          <a:srcRect/>
          <a:stretch>
            <a:fillRect/>
          </a:stretch>
        </p:blipFill>
        <p:spPr bwMode="auto">
          <a:xfrm>
            <a:off x="304800" y="228600"/>
            <a:ext cx="2895600" cy="2667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3048000" y="2286000"/>
            <a:ext cx="2933700" cy="26670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5867400" y="3886200"/>
            <a:ext cx="3019425" cy="247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295399" y="0"/>
            <a:ext cx="6781801" cy="1143000"/>
          </a:xfrm>
        </p:spPr>
        <p:txBody>
          <a:bodyPr>
            <a:normAutofit fontScale="90000"/>
          </a:bodyPr>
          <a:lstStyle/>
          <a:p>
            <a:r>
              <a:rPr lang="en-US" dirty="0" smtClean="0"/>
              <a:t>Significance of Batching to OSCs</a:t>
            </a:r>
            <a:endParaRPr lang="en-US" dirty="0"/>
          </a:p>
        </p:txBody>
      </p:sp>
      <p:sp>
        <p:nvSpPr>
          <p:cNvPr id="4" name="Content Placeholder 3"/>
          <p:cNvSpPr>
            <a:spLocks noGrp="1"/>
          </p:cNvSpPr>
          <p:nvPr>
            <p:ph idx="1"/>
          </p:nvPr>
        </p:nvSpPr>
        <p:spPr>
          <a:xfrm>
            <a:off x="457200" y="1371600"/>
            <a:ext cx="8153400" cy="4754563"/>
          </a:xfrm>
        </p:spPr>
        <p:txBody>
          <a:bodyPr>
            <a:normAutofit lnSpcReduction="10000"/>
          </a:bodyPr>
          <a:lstStyle/>
          <a:p>
            <a:pPr>
              <a:buClrTx/>
              <a:buFont typeface="Wingdings" pitchFamily="2" charset="2"/>
              <a:buChar char="S"/>
            </a:pPr>
            <a:r>
              <a:rPr lang="en-US" dirty="0" smtClean="0"/>
              <a:t>Pipeline rupture with discharge of contents → block valves closes</a:t>
            </a:r>
          </a:p>
          <a:p>
            <a:pPr>
              <a:buClrTx/>
              <a:buFont typeface="Wingdings" pitchFamily="2" charset="2"/>
              <a:buChar char="S"/>
            </a:pPr>
            <a:endParaRPr lang="en-US" dirty="0" smtClean="0"/>
          </a:p>
          <a:p>
            <a:pPr>
              <a:buClrTx/>
              <a:buFont typeface="Wingdings" pitchFamily="2" charset="2"/>
              <a:buChar char="S"/>
            </a:pPr>
            <a:r>
              <a:rPr lang="en-US" dirty="0" smtClean="0"/>
              <a:t>Product(s) discharge to environment between block valves (</a:t>
            </a:r>
            <a:r>
              <a:rPr lang="en-US" dirty="0" err="1" smtClean="0"/>
              <a:t>drainup</a:t>
            </a:r>
            <a:r>
              <a:rPr lang="en-US" dirty="0" smtClean="0"/>
              <a:t>)</a:t>
            </a:r>
          </a:p>
          <a:p>
            <a:pPr>
              <a:buClrTx/>
              <a:buFont typeface="Wingdings" pitchFamily="2" charset="2"/>
              <a:buChar char="S"/>
            </a:pPr>
            <a:endParaRPr lang="en-US" dirty="0" smtClean="0"/>
          </a:p>
          <a:p>
            <a:pPr>
              <a:buClrTx/>
              <a:buFont typeface="Wingdings" pitchFamily="2" charset="2"/>
              <a:buChar char="S"/>
            </a:pPr>
            <a:r>
              <a:rPr lang="en-US" dirty="0" smtClean="0"/>
              <a:t>Safety considerations may vary</a:t>
            </a:r>
          </a:p>
          <a:p>
            <a:pPr>
              <a:buClrTx/>
              <a:buFont typeface="Wingdings" pitchFamily="2" charset="2"/>
              <a:buChar char="S"/>
            </a:pPr>
            <a:endParaRPr lang="en-US" dirty="0" smtClean="0"/>
          </a:p>
          <a:p>
            <a:pPr>
              <a:buClrTx/>
              <a:buFont typeface="Wingdings" pitchFamily="2" charset="2"/>
              <a:buChar char="S"/>
            </a:pPr>
            <a:r>
              <a:rPr lang="en-US" dirty="0" smtClean="0"/>
              <a:t>Cleanup techniques may vary</a:t>
            </a:r>
            <a:endParaRPr lang="en-US" dirty="0"/>
          </a:p>
        </p:txBody>
      </p:sp>
      <p:sp>
        <p:nvSpPr>
          <p:cNvPr id="2" name="Slide Number Placeholder 1"/>
          <p:cNvSpPr>
            <a:spLocks noGrp="1"/>
          </p:cNvSpPr>
          <p:nvPr>
            <p:ph type="sldNum" sz="quarter" idx="12"/>
          </p:nvPr>
        </p:nvSpPr>
        <p:spPr/>
        <p:txBody>
          <a:bodyPr/>
          <a:lstStyle/>
          <a:p>
            <a:fld id="{22B81CE9-8193-4778-BF71-F20842CDCB86}"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and Controlling the Product - Manifolds</a:t>
            </a:r>
            <a:endParaRPr lang="en-US" dirty="0"/>
          </a:p>
        </p:txBody>
      </p:sp>
      <p:sp>
        <p:nvSpPr>
          <p:cNvPr id="5" name="Content Placeholder 4"/>
          <p:cNvSpPr>
            <a:spLocks noGrp="1"/>
          </p:cNvSpPr>
          <p:nvPr>
            <p:ph idx="1"/>
          </p:nvPr>
        </p:nvSpPr>
        <p:spPr/>
        <p:txBody>
          <a:bodyPr/>
          <a:lstStyle/>
          <a:p>
            <a:pPr>
              <a:buClrTx/>
              <a:buFont typeface="Wingdings" pitchFamily="2" charset="2"/>
              <a:buChar char="S"/>
            </a:pPr>
            <a:r>
              <a:rPr lang="en-US" sz="2000" dirty="0" smtClean="0"/>
              <a:t>Both liquid and gas pipelines use valve manifolds to control the flow path of products</a:t>
            </a:r>
          </a:p>
          <a:p>
            <a:pPr>
              <a:buClrTx/>
              <a:buFont typeface="Wingdings" pitchFamily="2" charset="2"/>
              <a:buChar char="S"/>
            </a:pPr>
            <a:endParaRPr lang="en-US" sz="2000" dirty="0" smtClean="0"/>
          </a:p>
          <a:p>
            <a:pPr>
              <a:buClrTx/>
              <a:buFont typeface="Wingdings" pitchFamily="2" charset="2"/>
              <a:buChar char="S"/>
            </a:pPr>
            <a:r>
              <a:rPr lang="en-US" sz="2000" dirty="0" smtClean="0"/>
              <a:t>Manifolds, with numerous valves and meters, are used to divide the pipeline flow into parts, to combine several flows into one larger pipeline flow, or to reroute product flow to several possible locations</a:t>
            </a:r>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1447800" y="4267200"/>
            <a:ext cx="2743200" cy="2068512"/>
          </a:xfrm>
          <a:prstGeom prst="rect">
            <a:avLst/>
          </a:prstGeom>
          <a:noFill/>
          <a:ln w="9525">
            <a:noFill/>
            <a:miter lim="800000"/>
            <a:headEnd/>
            <a:tailEnd/>
          </a:ln>
        </p:spPr>
      </p:pic>
      <p:pic>
        <p:nvPicPr>
          <p:cNvPr id="6" name="Picture 8" descr="4"/>
          <p:cNvPicPr>
            <a:picLocks noChangeAspect="1" noChangeArrowheads="1"/>
          </p:cNvPicPr>
          <p:nvPr/>
        </p:nvPicPr>
        <p:blipFill>
          <a:blip r:embed="rId4" cstate="print"/>
          <a:srcRect/>
          <a:stretch>
            <a:fillRect/>
          </a:stretch>
        </p:blipFill>
        <p:spPr bwMode="auto">
          <a:xfrm>
            <a:off x="4953000" y="4267200"/>
            <a:ext cx="2749550" cy="202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639762"/>
          </a:xfrm>
        </p:spPr>
        <p:txBody>
          <a:bodyPr>
            <a:normAutofit fontScale="90000"/>
          </a:bodyPr>
          <a:lstStyle/>
          <a:p>
            <a:pPr eaLnBrk="1" hangingPunct="1"/>
            <a:r>
              <a:rPr lang="en-US" dirty="0" smtClean="0"/>
              <a:t>Pipeline Control Centers</a:t>
            </a:r>
          </a:p>
        </p:txBody>
      </p:sp>
      <p:sp>
        <p:nvSpPr>
          <p:cNvPr id="16387" name="Content Placeholder 2"/>
          <p:cNvSpPr>
            <a:spLocks noGrp="1"/>
          </p:cNvSpPr>
          <p:nvPr>
            <p:ph idx="1"/>
          </p:nvPr>
        </p:nvSpPr>
        <p:spPr>
          <a:xfrm>
            <a:off x="609600" y="1143000"/>
            <a:ext cx="7924800" cy="1447800"/>
          </a:xfrm>
        </p:spPr>
        <p:txBody>
          <a:bodyPr>
            <a:normAutofit fontScale="40000" lnSpcReduction="20000"/>
          </a:bodyPr>
          <a:lstStyle/>
          <a:p>
            <a:pPr eaLnBrk="1" hangingPunct="1">
              <a:buClrTx/>
              <a:buFont typeface="Wingdings" pitchFamily="2" charset="2"/>
              <a:buChar char="S"/>
            </a:pPr>
            <a:r>
              <a:rPr lang="en-US" sz="4400" dirty="0" smtClean="0"/>
              <a:t>Pipelines are controlled remotely</a:t>
            </a:r>
          </a:p>
          <a:p>
            <a:pPr eaLnBrk="1" hangingPunct="1">
              <a:buClrTx/>
              <a:buFont typeface="Wingdings" pitchFamily="2" charset="2"/>
              <a:buChar char="S"/>
            </a:pPr>
            <a:endParaRPr lang="en-US" sz="4400" dirty="0" smtClean="0"/>
          </a:p>
          <a:p>
            <a:pPr lvl="1">
              <a:buFont typeface="Wingdings" pitchFamily="2" charset="2"/>
              <a:buChar char="S"/>
            </a:pPr>
            <a:r>
              <a:rPr lang="en-US" sz="4400" dirty="0" smtClean="0"/>
              <a:t>Supervisory Control and Data Acquisition (SCADA)</a:t>
            </a:r>
          </a:p>
          <a:p>
            <a:pPr lvl="1">
              <a:buFont typeface="Wingdings" pitchFamily="2" charset="2"/>
              <a:buChar char="S"/>
            </a:pPr>
            <a:endParaRPr lang="en-US" sz="4400" dirty="0" smtClean="0"/>
          </a:p>
          <a:p>
            <a:pPr lvl="1">
              <a:buFont typeface="Wingdings" pitchFamily="2" charset="2"/>
              <a:buChar char="S"/>
            </a:pPr>
            <a:r>
              <a:rPr lang="en-US" sz="4400" dirty="0" smtClean="0"/>
              <a:t>“Control Rooms”</a:t>
            </a:r>
          </a:p>
          <a:p>
            <a:pPr eaLnBrk="1" hangingPunct="1">
              <a:buFont typeface="Arial" charset="0"/>
              <a:buNone/>
            </a:pPr>
            <a:endParaRPr lang="en-US" dirty="0" smtClean="0"/>
          </a:p>
        </p:txBody>
      </p:sp>
      <p:pic>
        <p:nvPicPr>
          <p:cNvPr id="16388" name="Picture 1" descr="http://www.re-mastered.co.uk/images/scada.jpg"/>
          <p:cNvPicPr>
            <a:picLocks noChangeAspect="1" noChangeArrowheads="1"/>
          </p:cNvPicPr>
          <p:nvPr/>
        </p:nvPicPr>
        <p:blipFill>
          <a:blip r:embed="rId3" cstate="print"/>
          <a:srcRect/>
          <a:stretch>
            <a:fillRect/>
          </a:stretch>
        </p:blipFill>
        <p:spPr bwMode="auto">
          <a:xfrm>
            <a:off x="990600" y="3200400"/>
            <a:ext cx="3733800" cy="2362200"/>
          </a:xfrm>
          <a:prstGeom prst="rect">
            <a:avLst/>
          </a:prstGeom>
          <a:noFill/>
          <a:ln w="9525">
            <a:noFill/>
            <a:miter lim="800000"/>
            <a:headEnd/>
            <a:tailEnd/>
          </a:ln>
        </p:spPr>
      </p:pic>
      <p:pic>
        <p:nvPicPr>
          <p:cNvPr id="16389" name="Picture 4" descr="3"/>
          <p:cNvPicPr>
            <a:picLocks noChangeAspect="1" noChangeArrowheads="1"/>
          </p:cNvPicPr>
          <p:nvPr/>
        </p:nvPicPr>
        <p:blipFill>
          <a:blip r:embed="rId4" cstate="print"/>
          <a:srcRect/>
          <a:stretch>
            <a:fillRect/>
          </a:stretch>
        </p:blipFill>
        <p:spPr bwMode="auto">
          <a:xfrm>
            <a:off x="5486400" y="3733800"/>
            <a:ext cx="32893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Takeaways</a:t>
            </a:r>
          </a:p>
        </p:txBody>
      </p:sp>
      <p:sp>
        <p:nvSpPr>
          <p:cNvPr id="25603" name="Content Placeholder 2"/>
          <p:cNvSpPr>
            <a:spLocks noGrp="1"/>
          </p:cNvSpPr>
          <p:nvPr>
            <p:ph idx="1"/>
          </p:nvPr>
        </p:nvSpPr>
        <p:spPr/>
        <p:txBody>
          <a:bodyPr>
            <a:normAutofit fontScale="85000" lnSpcReduction="10000"/>
          </a:bodyPr>
          <a:lstStyle/>
          <a:p>
            <a:pPr eaLnBrk="1" hangingPunct="1">
              <a:buClrTx/>
              <a:buFont typeface="Wingdings" pitchFamily="2" charset="2"/>
              <a:buChar char="S"/>
            </a:pPr>
            <a:r>
              <a:rPr lang="en-US" dirty="0" smtClean="0"/>
              <a:t>Take the time to at least call 811 or your state One Call agency</a:t>
            </a:r>
          </a:p>
          <a:p>
            <a:pPr eaLnBrk="1" hangingPunct="1">
              <a:buClrTx/>
              <a:buFont typeface="Wingdings" pitchFamily="2" charset="2"/>
              <a:buChar char="S"/>
            </a:pPr>
            <a:endParaRPr lang="en-US" dirty="0" smtClean="0"/>
          </a:p>
          <a:p>
            <a:pPr lvl="1">
              <a:buFont typeface="Wingdings" pitchFamily="2" charset="2"/>
              <a:buChar char="S"/>
            </a:pPr>
            <a:r>
              <a:rPr lang="en-US" dirty="0" smtClean="0"/>
              <a:t>Federal OSC’s have influence and a presence</a:t>
            </a:r>
          </a:p>
          <a:p>
            <a:pPr lvl="1">
              <a:buFont typeface="Wingdings" pitchFamily="2" charset="2"/>
              <a:buChar char="S"/>
            </a:pPr>
            <a:r>
              <a:rPr lang="en-US" dirty="0" smtClean="0"/>
              <a:t>Industry tends to be responsive when directed to do so</a:t>
            </a:r>
          </a:p>
          <a:p>
            <a:pPr eaLnBrk="1" hangingPunct="1"/>
            <a:endParaRPr lang="en-US" dirty="0" smtClean="0"/>
          </a:p>
          <a:p>
            <a:pPr eaLnBrk="1" hangingPunct="1">
              <a:buClrTx/>
              <a:buFont typeface="Wingdings" pitchFamily="2" charset="2"/>
              <a:buChar char="S"/>
            </a:pPr>
            <a:r>
              <a:rPr lang="en-US" dirty="0" smtClean="0"/>
              <a:t>Understand the energy stored in the system</a:t>
            </a:r>
          </a:p>
          <a:p>
            <a:pPr eaLnBrk="1" hangingPunct="1">
              <a:buClrTx/>
              <a:buFont typeface="Wingdings" pitchFamily="2" charset="2"/>
              <a:buChar char="S"/>
            </a:pPr>
            <a:endParaRPr lang="en-US" dirty="0" smtClean="0"/>
          </a:p>
          <a:p>
            <a:pPr lvl="1">
              <a:buFont typeface="Wingdings" pitchFamily="2" charset="2"/>
              <a:buChar char="S"/>
            </a:pPr>
            <a:r>
              <a:rPr lang="en-US" dirty="0" smtClean="0"/>
              <a:t>Physical, Chemical</a:t>
            </a:r>
          </a:p>
          <a:p>
            <a:pPr lvl="1">
              <a:buFont typeface="Wingdings" pitchFamily="2" charset="2"/>
              <a:buChar char="S"/>
            </a:pPr>
            <a:r>
              <a:rPr lang="en-US" dirty="0" smtClean="0"/>
              <a:t>Never operate the system</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lstStyle/>
          <a:p>
            <a:r>
              <a:rPr lang="en-US" dirty="0" smtClean="0"/>
              <a:t>Time for Questions</a:t>
            </a:r>
            <a:endParaRPr lang="en-US"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117</a:t>
            </a:fld>
            <a:endParaRPr lang="en-US"/>
          </a:p>
        </p:txBody>
      </p:sp>
      <p:pic>
        <p:nvPicPr>
          <p:cNvPr id="1363970" name="Picture 2" descr="Historic pipe laying"/>
          <p:cNvPicPr>
            <a:picLocks noChangeAspect="1" noChangeArrowheads="1"/>
          </p:cNvPicPr>
          <p:nvPr/>
        </p:nvPicPr>
        <p:blipFill>
          <a:blip r:embed="rId3" cstate="print"/>
          <a:srcRect/>
          <a:stretch>
            <a:fillRect/>
          </a:stretch>
        </p:blipFill>
        <p:spPr bwMode="auto">
          <a:xfrm>
            <a:off x="1905000" y="2209800"/>
            <a:ext cx="5334000" cy="36576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a:t>
            </a:r>
            <a:r>
              <a:rPr lang="en-US" sz="2000" dirty="0" smtClean="0">
                <a:solidFill>
                  <a:srgbClr val="FF0000"/>
                </a:solidFill>
                <a:latin typeface="Calibri"/>
                <a:ea typeface="Calibri"/>
                <a:cs typeface="Times New Roman"/>
              </a:rPr>
              <a:t>Factors Affecting Response and Cleanup Decisions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118</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130505"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33400"/>
            <a:ext cx="8001000" cy="1371600"/>
          </a:xfrm>
        </p:spPr>
        <p:txBody>
          <a:bodyPr>
            <a:normAutofit fontScale="90000"/>
          </a:bodyPr>
          <a:lstStyle/>
          <a:p>
            <a:r>
              <a:rPr lang="en-US" dirty="0" smtClean="0"/>
              <a:t>VI.  Factors Affecting Response and Cleanup Decisions</a:t>
            </a:r>
            <a:endParaRPr lang="en-US" dirty="0"/>
          </a:p>
        </p:txBody>
      </p:sp>
      <p:pic>
        <p:nvPicPr>
          <p:cNvPr id="3" name="Picture 2" descr="arrow icon set. vector"/>
          <p:cNvPicPr>
            <a:picLocks noChangeAspect="1" noChangeArrowheads="1"/>
          </p:cNvPicPr>
          <p:nvPr/>
        </p:nvPicPr>
        <p:blipFill>
          <a:blip r:embed="rId3" cstate="print"/>
          <a:srcRect/>
          <a:stretch>
            <a:fillRect/>
          </a:stretch>
        </p:blipFill>
        <p:spPr bwMode="auto">
          <a:xfrm>
            <a:off x="2590800" y="2590800"/>
            <a:ext cx="4038600" cy="3352800"/>
          </a:xfrm>
          <a:prstGeom prst="rect">
            <a:avLst/>
          </a:prstGeom>
          <a:noFill/>
        </p:spPr>
      </p:pic>
      <p:sp>
        <p:nvSpPr>
          <p:cNvPr id="5" name="Rounded Rectangle 4"/>
          <p:cNvSpPr/>
          <p:nvPr/>
        </p:nvSpPr>
        <p:spPr>
          <a:xfrm>
            <a:off x="6172200" y="2590800"/>
            <a:ext cx="381000" cy="3200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ormAutofit fontScale="90000"/>
          </a:bodyPr>
          <a:lstStyle/>
          <a:p>
            <a:r>
              <a:rPr lang="en-US" dirty="0" smtClean="0"/>
              <a:t>Pipeline Transportation System</a:t>
            </a:r>
            <a:endParaRPr lang="en-US" dirty="0"/>
          </a:p>
        </p:txBody>
      </p:sp>
      <p:sp>
        <p:nvSpPr>
          <p:cNvPr id="4" name="Content Placeholder 3"/>
          <p:cNvSpPr>
            <a:spLocks noGrp="1"/>
          </p:cNvSpPr>
          <p:nvPr>
            <p:ph idx="1"/>
          </p:nvPr>
        </p:nvSpPr>
        <p:spPr>
          <a:xfrm>
            <a:off x="685800" y="1295400"/>
            <a:ext cx="7620001" cy="5029200"/>
          </a:xfrm>
        </p:spPr>
        <p:txBody>
          <a:bodyPr>
            <a:normAutofit/>
          </a:bodyPr>
          <a:lstStyle/>
          <a:p>
            <a:pPr>
              <a:buClrTx/>
              <a:buFont typeface="Wingdings" pitchFamily="2" charset="2"/>
              <a:buChar char="S"/>
            </a:pPr>
            <a:r>
              <a:rPr lang="en-US" sz="2000" dirty="0" smtClean="0"/>
              <a:t>Nearly half a million miles of pipeline transporting natural gas, oil, and other hazardous liquids crisscross the United States</a:t>
            </a:r>
          </a:p>
          <a:p>
            <a:pPr>
              <a:buClrTx/>
              <a:buFont typeface="Wingdings" pitchFamily="2" charset="2"/>
              <a:buChar char="S"/>
            </a:pPr>
            <a:endParaRPr lang="en-US" sz="2000" dirty="0" smtClean="0"/>
          </a:p>
          <a:p>
            <a:pPr lvl="1">
              <a:buFont typeface="Wingdings" pitchFamily="2" charset="2"/>
              <a:buChar char="S"/>
            </a:pPr>
            <a:r>
              <a:rPr lang="en-US" sz="2000" dirty="0" smtClean="0"/>
              <a:t>Roughly 170,000 miles carry hazardous liquids; over 75% of the nation’s crude oil and around 60% of its refined petroleum products, along with other products</a:t>
            </a:r>
          </a:p>
          <a:p>
            <a:pPr lvl="1">
              <a:buFont typeface="Wingdings" pitchFamily="2" charset="2"/>
              <a:buChar char="S"/>
            </a:pPr>
            <a:endParaRPr lang="en-US" sz="2000" dirty="0" smtClean="0"/>
          </a:p>
          <a:p>
            <a:pPr lvl="1">
              <a:buFont typeface="Wingdings" pitchFamily="2" charset="2"/>
              <a:buChar char="S"/>
            </a:pPr>
            <a:r>
              <a:rPr lang="en-US" sz="2000" dirty="0" smtClean="0"/>
              <a:t>Within this network, there are                                            nearly 200 interstate crude oil and interstate                                             pipelines, which account for roughly                                                                  80% of  total pipeline mileage and                                                          transported volume </a:t>
            </a:r>
          </a:p>
          <a:p>
            <a:pPr lvl="1"/>
            <a:endParaRPr lang="en-US" dirty="0"/>
          </a:p>
        </p:txBody>
      </p:sp>
      <p:pic>
        <p:nvPicPr>
          <p:cNvPr id="5" name="il_fi" descr="http://images.nationalgeographic.com/wpf/media-live/photos/000/208/cache/submerged-pipelines-gulf-mexico-oil-spill_20884_600x450.jpg"/>
          <p:cNvPicPr/>
          <p:nvPr/>
        </p:nvPicPr>
        <p:blipFill>
          <a:blip r:embed="rId3" cstate="print"/>
          <a:srcRect/>
          <a:stretch>
            <a:fillRect/>
          </a:stretch>
        </p:blipFill>
        <p:spPr bwMode="auto">
          <a:xfrm>
            <a:off x="6400800" y="3276600"/>
            <a:ext cx="220027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295399" y="152400"/>
            <a:ext cx="6248401" cy="838200"/>
          </a:xfrm>
        </p:spPr>
        <p:txBody>
          <a:bodyPr>
            <a:normAutofit fontScale="90000"/>
          </a:bodyPr>
          <a:lstStyle/>
          <a:p>
            <a:r>
              <a:rPr lang="en-US" sz="2800" dirty="0" smtClean="0"/>
              <a:t>Potential Human and Ecological Concerns Associated with Pipeline Incidents </a:t>
            </a:r>
            <a:endParaRPr lang="en-US" sz="2800" dirty="0"/>
          </a:p>
        </p:txBody>
      </p:sp>
      <p:sp>
        <p:nvSpPr>
          <p:cNvPr id="4" name="Content Placeholder 3"/>
          <p:cNvSpPr>
            <a:spLocks noGrp="1"/>
          </p:cNvSpPr>
          <p:nvPr>
            <p:ph idx="1"/>
          </p:nvPr>
        </p:nvSpPr>
        <p:spPr>
          <a:xfrm>
            <a:off x="381001" y="1066800"/>
            <a:ext cx="7848600" cy="5059363"/>
          </a:xfrm>
        </p:spPr>
        <p:txBody>
          <a:bodyPr/>
          <a:lstStyle/>
          <a:p>
            <a:pPr>
              <a:buClrTx/>
              <a:buFont typeface="Wingdings" pitchFamily="2" charset="2"/>
              <a:buChar char="S"/>
            </a:pPr>
            <a:endParaRPr lang="en-US" sz="2000" dirty="0" smtClean="0"/>
          </a:p>
          <a:p>
            <a:pPr>
              <a:buClrTx/>
              <a:buFont typeface="Wingdings" pitchFamily="2" charset="2"/>
              <a:buChar char="S"/>
            </a:pPr>
            <a:r>
              <a:rPr lang="en-US" sz="2000" dirty="0" smtClean="0"/>
              <a:t>Pipelines carry products that can directly or indirectly cause risks to human health and the environment</a:t>
            </a:r>
          </a:p>
          <a:p>
            <a:pPr>
              <a:buClrTx/>
              <a:buFont typeface="Wingdings" pitchFamily="2" charset="2"/>
              <a:buChar char="S"/>
            </a:pPr>
            <a:endParaRPr lang="en-US" sz="2000" dirty="0" smtClean="0"/>
          </a:p>
          <a:p>
            <a:pPr lvl="1">
              <a:buFont typeface="Wingdings" pitchFamily="2" charset="2"/>
              <a:buChar char="S"/>
            </a:pPr>
            <a:r>
              <a:rPr lang="en-US" sz="1800" dirty="0" smtClean="0"/>
              <a:t>Refined petroleum products such as diesel,  gasoline, and jet fuel, and anhydrous ammonia</a:t>
            </a:r>
          </a:p>
          <a:p>
            <a:pPr lvl="1">
              <a:buFont typeface="Wingdings" pitchFamily="2" charset="2"/>
              <a:buChar char="S"/>
            </a:pPr>
            <a:endParaRPr lang="en-US" sz="1800" dirty="0" smtClean="0"/>
          </a:p>
          <a:p>
            <a:pPr lvl="1">
              <a:buFont typeface="Wingdings" pitchFamily="2" charset="2"/>
              <a:buChar char="S"/>
            </a:pPr>
            <a:r>
              <a:rPr lang="en-US" sz="1800" dirty="0" smtClean="0"/>
              <a:t>Flammable and nonflammable gas products such as natural gas, vaporized liquefied  petroleum gases</a:t>
            </a:r>
            <a:endParaRPr lang="en-US" sz="1800" dirty="0"/>
          </a:p>
        </p:txBody>
      </p:sp>
      <p:sp>
        <p:nvSpPr>
          <p:cNvPr id="2" name="Slide Number Placeholder 1"/>
          <p:cNvSpPr>
            <a:spLocks noGrp="1"/>
          </p:cNvSpPr>
          <p:nvPr>
            <p:ph type="sldNum" sz="quarter" idx="12"/>
          </p:nvPr>
        </p:nvSpPr>
        <p:spPr/>
        <p:txBody>
          <a:bodyPr/>
          <a:lstStyle/>
          <a:p>
            <a:fld id="{22B81CE9-8193-4778-BF71-F20842CDCB86}" type="slidenum">
              <a:rPr lang="en-US" smtClean="0"/>
              <a:pPr/>
              <a:t>120</a:t>
            </a:fld>
            <a:endParaRPr lang="en-US"/>
          </a:p>
        </p:txBody>
      </p:sp>
      <p:pic>
        <p:nvPicPr>
          <p:cNvPr id="6" name="Picture 5" descr="http://media.bellinghamherald.com/smedia/2010/06/10/09/PIPELINE_EXPLOSION_smoke_at_water_treatment_plant.aurora_standalone.prod_affiliate.39.jpg"/>
          <p:cNvPicPr/>
          <p:nvPr/>
        </p:nvPicPr>
        <p:blipFill>
          <a:blip r:embed="rId3" cstate="print"/>
          <a:srcRect/>
          <a:stretch>
            <a:fillRect/>
          </a:stretch>
        </p:blipFill>
        <p:spPr bwMode="auto">
          <a:xfrm>
            <a:off x="3352800" y="4267200"/>
            <a:ext cx="2005012" cy="2452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609600" y="200025"/>
            <a:ext cx="7620000" cy="714375"/>
          </a:xfrm>
        </p:spPr>
        <p:txBody>
          <a:bodyPr>
            <a:normAutofit fontScale="90000"/>
          </a:bodyPr>
          <a:lstStyle/>
          <a:p>
            <a:pPr eaLnBrk="1" hangingPunct="1"/>
            <a:r>
              <a:rPr lang="en-US" dirty="0" smtClean="0"/>
              <a:t>Human</a:t>
            </a:r>
          </a:p>
        </p:txBody>
      </p:sp>
      <p:sp>
        <p:nvSpPr>
          <p:cNvPr id="14340" name="Rectangle 3"/>
          <p:cNvSpPr>
            <a:spLocks noGrp="1" noChangeArrowheads="1"/>
          </p:cNvSpPr>
          <p:nvPr>
            <p:ph type="body" idx="4294967295"/>
          </p:nvPr>
        </p:nvSpPr>
        <p:spPr>
          <a:xfrm>
            <a:off x="533400" y="1066800"/>
            <a:ext cx="8077200" cy="4953000"/>
          </a:xfrm>
          <a:noFill/>
        </p:spPr>
        <p:txBody>
          <a:bodyPr>
            <a:normAutofit/>
          </a:bodyPr>
          <a:lstStyle/>
          <a:p>
            <a:pPr>
              <a:spcBef>
                <a:spcPct val="15000"/>
              </a:spcBef>
              <a:spcAft>
                <a:spcPct val="15000"/>
              </a:spcAft>
              <a:buClrTx/>
              <a:buFont typeface="Wingdings" pitchFamily="2" charset="2"/>
              <a:buChar char="S"/>
            </a:pPr>
            <a:r>
              <a:rPr lang="en-US" sz="2800" dirty="0" smtClean="0"/>
              <a:t>Health</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400" dirty="0" smtClean="0"/>
              <a:t>Type of product released</a:t>
            </a:r>
          </a:p>
          <a:p>
            <a:pPr lvl="1">
              <a:spcBef>
                <a:spcPct val="15000"/>
              </a:spcBef>
              <a:spcAft>
                <a:spcPct val="15000"/>
              </a:spcAft>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400" dirty="0" smtClean="0"/>
              <a:t>Location and quantity of release</a:t>
            </a:r>
          </a:p>
          <a:p>
            <a:pPr lvl="1">
              <a:spcBef>
                <a:spcPct val="15000"/>
              </a:spcBef>
              <a:spcAft>
                <a:spcPct val="15000"/>
              </a:spcAft>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400" dirty="0" smtClean="0"/>
              <a:t>Media affected by release</a:t>
            </a:r>
          </a:p>
          <a:p>
            <a:pPr lvl="1">
              <a:spcBef>
                <a:spcPct val="15000"/>
              </a:spcBef>
              <a:spcAft>
                <a:spcPct val="15000"/>
              </a:spcAft>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400" dirty="0" smtClean="0"/>
              <a:t>Weather</a:t>
            </a:r>
          </a:p>
        </p:txBody>
      </p:sp>
      <p:pic>
        <p:nvPicPr>
          <p:cNvPr id="7" name="Picture 6" descr="http://www.ntsb.gov/investigations/fulltext/PAB0702/image006.jpg"/>
          <p:cNvPicPr/>
          <p:nvPr/>
        </p:nvPicPr>
        <p:blipFill>
          <a:blip r:embed="rId3" cstate="print"/>
          <a:srcRect/>
          <a:stretch>
            <a:fillRect/>
          </a:stretch>
        </p:blipFill>
        <p:spPr bwMode="auto">
          <a:xfrm>
            <a:off x="5334000" y="1219200"/>
            <a:ext cx="3124200" cy="1828800"/>
          </a:xfrm>
          <a:prstGeom prst="rect">
            <a:avLst/>
          </a:prstGeom>
          <a:noFill/>
          <a:ln w="9525">
            <a:noFill/>
            <a:miter lim="800000"/>
            <a:headEnd/>
            <a:tailEnd/>
          </a:ln>
        </p:spPr>
      </p:pic>
      <p:pic>
        <p:nvPicPr>
          <p:cNvPr id="8" name="Picture 7" descr="http://underwaterconsultants.com/files/20591.jpg"/>
          <p:cNvPicPr/>
          <p:nvPr/>
        </p:nvPicPr>
        <p:blipFill>
          <a:blip r:embed="rId4" cstate="print"/>
          <a:srcRect/>
          <a:stretch>
            <a:fillRect/>
          </a:stretch>
        </p:blipFill>
        <p:spPr bwMode="auto">
          <a:xfrm>
            <a:off x="5334000" y="4191000"/>
            <a:ext cx="3505200" cy="236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685800" y="990600"/>
            <a:ext cx="8001001" cy="5135563"/>
          </a:xfrm>
        </p:spPr>
        <p:txBody>
          <a:bodyPr>
            <a:normAutofit/>
          </a:bodyPr>
          <a:lstStyle/>
          <a:p>
            <a:pPr>
              <a:spcBef>
                <a:spcPct val="15000"/>
              </a:spcBef>
              <a:spcAft>
                <a:spcPct val="15000"/>
              </a:spcAft>
              <a:buClrTx/>
              <a:buFont typeface="Wingdings" pitchFamily="2" charset="2"/>
              <a:buChar char="S"/>
            </a:pPr>
            <a:r>
              <a:rPr lang="en-US" sz="2400" dirty="0" smtClean="0"/>
              <a:t>Industry</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000" dirty="0" smtClean="0"/>
              <a:t>Need to keep production and cleanup activities from interfering with each other</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Management of response  operations</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Organizational context                                                            and design and learning</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Cost</a:t>
            </a:r>
            <a:endParaRPr lang="en-US" sz="2000" dirty="0"/>
          </a:p>
        </p:txBody>
      </p:sp>
      <p:pic>
        <p:nvPicPr>
          <p:cNvPr id="7" name="Picture 6" descr="http://www.oilfieldtrash.com/images/oil-drilling-tools.jpg"/>
          <p:cNvPicPr/>
          <p:nvPr/>
        </p:nvPicPr>
        <p:blipFill>
          <a:blip r:embed="rId3" cstate="print"/>
          <a:srcRect/>
          <a:stretch>
            <a:fillRect/>
          </a:stretch>
        </p:blipFill>
        <p:spPr bwMode="auto">
          <a:xfrm>
            <a:off x="5257800" y="3581400"/>
            <a:ext cx="3617595" cy="252222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48126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457200" y="990600"/>
            <a:ext cx="8229601" cy="5135563"/>
          </a:xfrm>
        </p:spPr>
        <p:txBody>
          <a:bodyPr>
            <a:normAutofit/>
          </a:bodyPr>
          <a:lstStyle/>
          <a:p>
            <a:pPr>
              <a:spcBef>
                <a:spcPct val="15000"/>
              </a:spcBef>
              <a:spcAft>
                <a:spcPct val="15000"/>
              </a:spcAft>
              <a:buClrTx/>
              <a:buFont typeface="Wingdings" pitchFamily="2" charset="2"/>
              <a:buChar char="S"/>
            </a:pPr>
            <a:r>
              <a:rPr lang="en-US" sz="2400" dirty="0" smtClean="0"/>
              <a:t>Political</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000" dirty="0" smtClean="0"/>
              <a:t>Agency</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Legal constraints</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Multi-agency jurisdiction</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Public opinion</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Non-governmental interest                                                         groups</a:t>
            </a:r>
            <a:endParaRPr lang="en-US" sz="2000" dirty="0"/>
          </a:p>
        </p:txBody>
      </p:sp>
      <p:pic>
        <p:nvPicPr>
          <p:cNvPr id="5" name="Picture 6" descr="http://www.boston.com/ae/celebrity/more_names/blog/stooges.jpg"/>
          <p:cNvPicPr>
            <a:picLocks noChangeAspect="1" noChangeArrowheads="1"/>
          </p:cNvPicPr>
          <p:nvPr/>
        </p:nvPicPr>
        <p:blipFill>
          <a:blip r:embed="rId3" cstate="print"/>
          <a:srcRect/>
          <a:stretch>
            <a:fillRect/>
          </a:stretch>
        </p:blipFill>
        <p:spPr bwMode="auto">
          <a:xfrm>
            <a:off x="4648200" y="1600200"/>
            <a:ext cx="3581400" cy="2362200"/>
          </a:xfrm>
          <a:prstGeom prst="rect">
            <a:avLst/>
          </a:prstGeom>
          <a:noFill/>
          <a:ln w="9525">
            <a:noFill/>
            <a:miter lim="800000"/>
            <a:headEnd/>
            <a:tailEnd/>
          </a:ln>
        </p:spPr>
      </p:pic>
      <p:pic>
        <p:nvPicPr>
          <p:cNvPr id="6" name="Picture 2" descr="Figure 3 (b)">
            <a:hlinkClick r:id="rId4"/>
          </p:cNvPr>
          <p:cNvPicPr>
            <a:picLocks noChangeAspect="1" noChangeArrowheads="1"/>
          </p:cNvPicPr>
          <p:nvPr/>
        </p:nvPicPr>
        <p:blipFill>
          <a:blip r:embed="rId5" cstate="print"/>
          <a:srcRect/>
          <a:stretch>
            <a:fillRect/>
          </a:stretch>
        </p:blipFill>
        <p:spPr bwMode="auto">
          <a:xfrm>
            <a:off x="5867400" y="4419600"/>
            <a:ext cx="2362200" cy="1600200"/>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4812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457200" y="990600"/>
            <a:ext cx="8229601" cy="5135563"/>
          </a:xfrm>
        </p:spPr>
        <p:txBody>
          <a:bodyPr>
            <a:normAutofit/>
          </a:bodyPr>
          <a:lstStyle/>
          <a:p>
            <a:pPr>
              <a:spcBef>
                <a:spcPct val="15000"/>
              </a:spcBef>
              <a:spcAft>
                <a:spcPct val="15000"/>
              </a:spcAft>
              <a:buClrTx/>
              <a:buFont typeface="Wingdings" pitchFamily="2" charset="2"/>
              <a:buChar char="S"/>
            </a:pPr>
            <a:r>
              <a:rPr lang="en-US" sz="2400" dirty="0" smtClean="0"/>
              <a:t>Socio-economic</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Font typeface="Wingdings" pitchFamily="2" charset="2"/>
              <a:buChar char="S"/>
            </a:pPr>
            <a:r>
              <a:rPr lang="en-US" sz="2000" dirty="0" smtClean="0"/>
              <a:t>Amount spilled, spill location, and rate of spillage</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Aesthetic  appeal and amenity                                                             use of the shoreline and beaches</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Media</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Primary and secondary                                                 economic impacts</a:t>
            </a:r>
            <a:endParaRPr lang="en-US" sz="2000" dirty="0"/>
          </a:p>
        </p:txBody>
      </p:sp>
      <p:pic>
        <p:nvPicPr>
          <p:cNvPr id="7" name="Picture 6" descr="http://coastalcare.org/wp-content/uploads/2010/10/anxiety-oil-spill.jpg"/>
          <p:cNvPicPr/>
          <p:nvPr/>
        </p:nvPicPr>
        <p:blipFill>
          <a:blip r:embed="rId3" cstate="print"/>
          <a:srcRect/>
          <a:stretch>
            <a:fillRect/>
          </a:stretch>
        </p:blipFill>
        <p:spPr bwMode="auto">
          <a:xfrm>
            <a:off x="6324600" y="2514600"/>
            <a:ext cx="2326322" cy="1371600"/>
          </a:xfrm>
          <a:prstGeom prst="rect">
            <a:avLst/>
          </a:prstGeom>
          <a:noFill/>
          <a:ln w="9525">
            <a:noFill/>
            <a:miter lim="800000"/>
            <a:headEnd/>
            <a:tailEnd/>
          </a:ln>
        </p:spPr>
      </p:pic>
      <p:pic>
        <p:nvPicPr>
          <p:cNvPr id="5" name="Picture 4" descr="Louisiana seafood plate"/>
          <p:cNvPicPr/>
          <p:nvPr/>
        </p:nvPicPr>
        <p:blipFill>
          <a:blip r:embed="rId4" cstate="print"/>
          <a:srcRect/>
          <a:stretch>
            <a:fillRect/>
          </a:stretch>
        </p:blipFill>
        <p:spPr bwMode="auto">
          <a:xfrm>
            <a:off x="5638800" y="4572000"/>
            <a:ext cx="3009900" cy="1724025"/>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4812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228600"/>
            <a:ext cx="7620000" cy="762000"/>
          </a:xfrm>
        </p:spPr>
        <p:txBody>
          <a:bodyPr>
            <a:normAutofit/>
          </a:bodyPr>
          <a:lstStyle/>
          <a:p>
            <a:r>
              <a:rPr lang="en-US" dirty="0" smtClean="0"/>
              <a:t>Legacy Concerns </a:t>
            </a:r>
            <a:endParaRPr lang="en-US" dirty="0"/>
          </a:p>
        </p:txBody>
      </p:sp>
      <p:sp>
        <p:nvSpPr>
          <p:cNvPr id="9" name="Content Placeholder 8"/>
          <p:cNvSpPr>
            <a:spLocks noGrp="1"/>
          </p:cNvSpPr>
          <p:nvPr>
            <p:ph idx="1"/>
          </p:nvPr>
        </p:nvSpPr>
        <p:spPr/>
        <p:txBody>
          <a:bodyPr>
            <a:normAutofit/>
          </a:bodyPr>
          <a:lstStyle/>
          <a:p>
            <a:pPr>
              <a:buClrTx/>
              <a:buFont typeface="Wingdings" pitchFamily="2" charset="2"/>
              <a:buChar char="S"/>
            </a:pPr>
            <a:r>
              <a:rPr lang="en-US" dirty="0" smtClean="0"/>
              <a:t>Pumps and Compressor Stations</a:t>
            </a:r>
          </a:p>
          <a:p>
            <a:pPr>
              <a:buClrTx/>
              <a:buFont typeface="Wingdings" pitchFamily="2" charset="2"/>
              <a:buChar char="S"/>
            </a:pPr>
            <a:endParaRPr lang="en-US" dirty="0" smtClean="0"/>
          </a:p>
          <a:p>
            <a:pPr lvl="1">
              <a:buFont typeface="Wingdings" pitchFamily="2" charset="2"/>
              <a:buChar char="S"/>
            </a:pPr>
            <a:r>
              <a:rPr lang="en-US" sz="2400" dirty="0" smtClean="0"/>
              <a:t>Potential soil and groundwater                               contamination</a:t>
            </a:r>
          </a:p>
          <a:p>
            <a:pPr lvl="1">
              <a:buFont typeface="Wingdings" pitchFamily="2" charset="2"/>
              <a:buChar char="S"/>
            </a:pPr>
            <a:endParaRPr lang="en-US" sz="2400" dirty="0" smtClean="0"/>
          </a:p>
          <a:p>
            <a:pPr lvl="1">
              <a:buFont typeface="Wingdings" pitchFamily="2" charset="2"/>
              <a:buChar char="S"/>
            </a:pPr>
            <a:r>
              <a:rPr lang="en-US" sz="2400" dirty="0" smtClean="0"/>
              <a:t>Metering</a:t>
            </a:r>
          </a:p>
          <a:p>
            <a:pPr lvl="1">
              <a:buFont typeface="Wingdings" pitchFamily="2" charset="2"/>
              <a:buChar char="S"/>
            </a:pPr>
            <a:endParaRPr lang="en-US" sz="2400" dirty="0" smtClean="0"/>
          </a:p>
          <a:p>
            <a:pPr lvl="1">
              <a:buFont typeface="Wingdings" pitchFamily="2" charset="2"/>
              <a:buChar char="S"/>
            </a:pPr>
            <a:r>
              <a:rPr lang="en-US" sz="2400" dirty="0" smtClean="0"/>
              <a:t>Disposal Pits</a:t>
            </a:r>
            <a:endParaRPr lang="en-US" sz="2400" dirty="0"/>
          </a:p>
        </p:txBody>
      </p:sp>
      <p:pic>
        <p:nvPicPr>
          <p:cNvPr id="8" name="Picture 9"/>
          <p:cNvPicPr>
            <a:picLocks noChangeAspect="1" noChangeArrowheads="1"/>
          </p:cNvPicPr>
          <p:nvPr/>
        </p:nvPicPr>
        <p:blipFill>
          <a:blip r:embed="rId3" cstate="print"/>
          <a:srcRect/>
          <a:stretch>
            <a:fillRect/>
          </a:stretch>
        </p:blipFill>
        <p:spPr bwMode="auto">
          <a:xfrm>
            <a:off x="4495800" y="4267200"/>
            <a:ext cx="3962400" cy="1989138"/>
          </a:xfrm>
          <a:prstGeom prst="rect">
            <a:avLst/>
          </a:prstGeom>
          <a:noFill/>
          <a:ln w="9525">
            <a:noFill/>
            <a:miter lim="800000"/>
            <a:headEnd/>
            <a:tailEnd/>
          </a:ln>
        </p:spPr>
      </p:pic>
      <p:pic>
        <p:nvPicPr>
          <p:cNvPr id="10" name="Picture 9" descr="Scan3A"/>
          <p:cNvPicPr>
            <a:picLocks noChangeAspect="1" noChangeArrowheads="1"/>
          </p:cNvPicPr>
          <p:nvPr/>
        </p:nvPicPr>
        <p:blipFill>
          <a:blip r:embed="rId4" cstate="print"/>
          <a:srcRect/>
          <a:stretch>
            <a:fillRect/>
          </a:stretch>
        </p:blipFill>
        <p:spPr bwMode="auto">
          <a:xfrm>
            <a:off x="6553200" y="1981200"/>
            <a:ext cx="2084832" cy="2023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457200" y="200025"/>
            <a:ext cx="8229600" cy="714375"/>
          </a:xfrm>
        </p:spPr>
        <p:txBody>
          <a:bodyPr>
            <a:normAutofit fontScale="90000"/>
          </a:bodyPr>
          <a:lstStyle/>
          <a:p>
            <a:pPr eaLnBrk="1" hangingPunct="1"/>
            <a:r>
              <a:rPr lang="en-US" dirty="0" smtClean="0"/>
              <a:t>Ecological</a:t>
            </a:r>
          </a:p>
        </p:txBody>
      </p:sp>
      <p:sp>
        <p:nvSpPr>
          <p:cNvPr id="14340" name="Rectangle 3"/>
          <p:cNvSpPr>
            <a:spLocks noGrp="1" noChangeArrowheads="1"/>
          </p:cNvSpPr>
          <p:nvPr>
            <p:ph type="body" idx="4294967295"/>
          </p:nvPr>
        </p:nvSpPr>
        <p:spPr>
          <a:xfrm>
            <a:off x="685800" y="1066800"/>
            <a:ext cx="7924800" cy="4953000"/>
          </a:xfrm>
          <a:noFill/>
        </p:spPr>
        <p:txBody>
          <a:bodyPr>
            <a:normAutofit/>
          </a:bodyPr>
          <a:lstStyle/>
          <a:p>
            <a:pPr>
              <a:spcBef>
                <a:spcPct val="15000"/>
              </a:spcBef>
              <a:spcAft>
                <a:spcPct val="15000"/>
              </a:spcAft>
              <a:buClrTx/>
              <a:buFont typeface="Wingdings" pitchFamily="2" charset="2"/>
              <a:buChar char="S"/>
            </a:pPr>
            <a:r>
              <a:rPr lang="en-US" sz="2000" dirty="0" smtClean="0"/>
              <a:t>Type of product released</a:t>
            </a:r>
          </a:p>
          <a:p>
            <a:pPr>
              <a:spcBef>
                <a:spcPct val="15000"/>
              </a:spcBef>
              <a:spcAft>
                <a:spcPct val="15000"/>
              </a:spcAft>
              <a:buClrTx/>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Location and quantity of release</a:t>
            </a:r>
          </a:p>
          <a:p>
            <a:pPr>
              <a:spcBef>
                <a:spcPct val="15000"/>
              </a:spcBef>
              <a:spcAft>
                <a:spcPct val="15000"/>
              </a:spcAft>
              <a:buClrTx/>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Geology of shoreline and rate of flow</a:t>
            </a:r>
          </a:p>
          <a:p>
            <a:pPr>
              <a:spcBef>
                <a:spcPct val="15000"/>
              </a:spcBef>
              <a:spcAft>
                <a:spcPct val="15000"/>
              </a:spcAft>
              <a:buClrTx/>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Weather</a:t>
            </a:r>
          </a:p>
        </p:txBody>
      </p:sp>
      <p:pic>
        <p:nvPicPr>
          <p:cNvPr id="10" name="Picture 9" descr="Photo: Oil slick and pebbles"/>
          <p:cNvPicPr/>
          <p:nvPr/>
        </p:nvPicPr>
        <p:blipFill>
          <a:blip r:embed="rId3" cstate="print"/>
          <a:srcRect/>
          <a:stretch>
            <a:fillRect/>
          </a:stretch>
        </p:blipFill>
        <p:spPr bwMode="auto">
          <a:xfrm>
            <a:off x="838200" y="4419600"/>
            <a:ext cx="3200400" cy="1828800"/>
          </a:xfrm>
          <a:prstGeom prst="rect">
            <a:avLst/>
          </a:prstGeom>
          <a:ln>
            <a:noFill/>
          </a:ln>
          <a:effectLst>
            <a:outerShdw blurRad="292100" dist="139700" dir="2700000" algn="tl" rotWithShape="0">
              <a:srgbClr val="333333">
                <a:alpha val="65000"/>
              </a:srgbClr>
            </a:outerShdw>
          </a:effectLst>
        </p:spPr>
      </p:pic>
      <p:pic>
        <p:nvPicPr>
          <p:cNvPr id="8" name="beaumontenterprise-photo-3224554" descr="A pipleline burns near 60th Street in Port Arthur, Saturday, July 21, 2012. Tammy McKinley/The Enterprise Photo: TAMMY MCKINLEY / BE">
            <a:hlinkClick r:id="rId4"/>
          </p:cNvPr>
          <p:cNvPicPr/>
          <p:nvPr/>
        </p:nvPicPr>
        <p:blipFill>
          <a:blip r:embed="rId5" cstate="print"/>
          <a:srcRect/>
          <a:stretch>
            <a:fillRect/>
          </a:stretch>
        </p:blipFill>
        <p:spPr bwMode="auto">
          <a:xfrm>
            <a:off x="5257800" y="1143000"/>
            <a:ext cx="3581400" cy="2209800"/>
          </a:xfrm>
          <a:prstGeom prst="rect">
            <a:avLst/>
          </a:prstGeom>
          <a:noFill/>
          <a:ln w="9525">
            <a:noFill/>
            <a:miter lim="800000"/>
            <a:headEnd/>
            <a:tailEnd/>
          </a:ln>
        </p:spPr>
      </p:pic>
      <p:pic>
        <p:nvPicPr>
          <p:cNvPr id="9" name="Picture 8" descr="Oil on Pensacola Beach_20100624085816_GIF"/>
          <p:cNvPicPr/>
          <p:nvPr/>
        </p:nvPicPr>
        <p:blipFill>
          <a:blip r:embed="rId6" cstate="print"/>
          <a:srcRect/>
          <a:stretch>
            <a:fillRect/>
          </a:stretch>
        </p:blipFill>
        <p:spPr bwMode="auto">
          <a:xfrm>
            <a:off x="4953000" y="4038600"/>
            <a:ext cx="3200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Ecological . . .</a:t>
            </a:r>
            <a:endParaRPr lang="en-US" dirty="0"/>
          </a:p>
        </p:txBody>
      </p:sp>
      <p:sp>
        <p:nvSpPr>
          <p:cNvPr id="3" name="Content Placeholder 2"/>
          <p:cNvSpPr>
            <a:spLocks noGrp="1"/>
          </p:cNvSpPr>
          <p:nvPr>
            <p:ph idx="1"/>
          </p:nvPr>
        </p:nvSpPr>
        <p:spPr>
          <a:xfrm>
            <a:off x="381000" y="990600"/>
            <a:ext cx="8305801" cy="5135563"/>
          </a:xfrm>
        </p:spPr>
        <p:txBody>
          <a:bodyPr>
            <a:normAutofit/>
          </a:bodyPr>
          <a:lstStyle/>
          <a:p>
            <a:endParaRPr lang="en-US" dirty="0" smtClean="0"/>
          </a:p>
          <a:p>
            <a:pPr>
              <a:spcBef>
                <a:spcPct val="15000"/>
              </a:spcBef>
              <a:spcAft>
                <a:spcPct val="15000"/>
              </a:spcAft>
              <a:buClrTx/>
              <a:buFont typeface="Wingdings" pitchFamily="2" charset="2"/>
              <a:buChar char="S"/>
            </a:pPr>
            <a:r>
              <a:rPr lang="en-US" sz="2000" dirty="0" smtClean="0"/>
              <a:t>Type and sensitivity of biological communities likely to be affected</a:t>
            </a:r>
          </a:p>
          <a:p>
            <a:pPr>
              <a:spcBef>
                <a:spcPct val="15000"/>
              </a:spcBef>
              <a:spcAft>
                <a:spcPct val="15000"/>
              </a:spcAft>
              <a:buClrTx/>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Physical properties</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Food chain</a:t>
            </a:r>
          </a:p>
          <a:p>
            <a:pPr lvl="1">
              <a:spcBef>
                <a:spcPct val="15000"/>
              </a:spcBef>
              <a:spcAft>
                <a:spcPct val="15000"/>
              </a:spcAft>
              <a:buFont typeface="Wingdings" pitchFamily="2" charset="2"/>
              <a:buChar char="S"/>
            </a:pPr>
            <a:endParaRPr lang="en-US" sz="2000" dirty="0" smtClean="0"/>
          </a:p>
          <a:p>
            <a:pPr lvl="1">
              <a:spcBef>
                <a:spcPct val="15000"/>
              </a:spcBef>
              <a:spcAft>
                <a:spcPct val="15000"/>
              </a:spcAft>
              <a:buFont typeface="Wingdings" pitchFamily="2" charset="2"/>
              <a:buChar char="S"/>
            </a:pPr>
            <a:r>
              <a:rPr lang="en-US" sz="2000" dirty="0" smtClean="0"/>
              <a:t>Habitat</a:t>
            </a:r>
            <a:endParaRPr lang="en-US" sz="2000" dirty="0"/>
          </a:p>
        </p:txBody>
      </p:sp>
      <p:pic>
        <p:nvPicPr>
          <p:cNvPr id="5" name="Picture 4" descr="Photo: A crab crawling through an oil spill "/>
          <p:cNvPicPr/>
          <p:nvPr/>
        </p:nvPicPr>
        <p:blipFill>
          <a:blip r:embed="rId3" cstate="print"/>
          <a:srcRect/>
          <a:stretch>
            <a:fillRect/>
          </a:stretch>
        </p:blipFill>
        <p:spPr bwMode="auto">
          <a:xfrm>
            <a:off x="5257800" y="2209800"/>
            <a:ext cx="3276600" cy="1760974"/>
          </a:xfrm>
          <a:prstGeom prst="rect">
            <a:avLst/>
          </a:prstGeom>
          <a:noFill/>
          <a:ln w="9525">
            <a:noFill/>
            <a:miter lim="800000"/>
            <a:headEnd/>
            <a:tailEnd/>
          </a:ln>
        </p:spPr>
      </p:pic>
      <p:pic>
        <p:nvPicPr>
          <p:cNvPr id="6" name="Picture 5" descr="http://inapcache.boston.com/universal/site_graphics/blogs/bigpicture/oil_05_24/o18_23524403.jpg"/>
          <p:cNvPicPr/>
          <p:nvPr/>
        </p:nvPicPr>
        <p:blipFill>
          <a:blip r:embed="rId4" cstate="print"/>
          <a:srcRect/>
          <a:stretch>
            <a:fillRect/>
          </a:stretch>
        </p:blipFill>
        <p:spPr bwMode="auto">
          <a:xfrm>
            <a:off x="3505200" y="4343400"/>
            <a:ext cx="3276600" cy="192426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48126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Ecological . . .</a:t>
            </a:r>
            <a:endParaRPr lang="en-US" dirty="0"/>
          </a:p>
        </p:txBody>
      </p:sp>
      <p:sp>
        <p:nvSpPr>
          <p:cNvPr id="3" name="Content Placeholder 2"/>
          <p:cNvSpPr>
            <a:spLocks noGrp="1"/>
          </p:cNvSpPr>
          <p:nvPr>
            <p:ph idx="1"/>
          </p:nvPr>
        </p:nvSpPr>
        <p:spPr>
          <a:xfrm>
            <a:off x="381000" y="990600"/>
            <a:ext cx="8305801" cy="5135563"/>
          </a:xfrm>
        </p:spPr>
        <p:txBody>
          <a:bodyPr>
            <a:normAutofit/>
          </a:bodyPr>
          <a:lstStyle/>
          <a:p>
            <a:endParaRPr lang="en-US" dirty="0" smtClean="0"/>
          </a:p>
          <a:p>
            <a:pPr marL="517525" lvl="1" indent="-344488">
              <a:spcBef>
                <a:spcPct val="15000"/>
              </a:spcBef>
              <a:spcAft>
                <a:spcPct val="15000"/>
              </a:spcAft>
              <a:buFont typeface="Wingdings" pitchFamily="2" charset="2"/>
              <a:buChar char="S"/>
            </a:pPr>
            <a:r>
              <a:rPr lang="en-US" sz="2000" dirty="0" smtClean="0"/>
              <a:t>Species of wildlife present</a:t>
            </a:r>
          </a:p>
          <a:p>
            <a:pPr lvl="1">
              <a:spcBef>
                <a:spcPct val="15000"/>
              </a:spcBef>
              <a:spcAft>
                <a:spcPct val="15000"/>
              </a:spcAft>
              <a:buFont typeface="Wingdings" pitchFamily="2" charset="2"/>
              <a:buChar char="S"/>
            </a:pPr>
            <a:endParaRPr lang="en-US" sz="2000" dirty="0" smtClean="0"/>
          </a:p>
          <a:p>
            <a:pPr marL="517525" lvl="1" indent="-344488">
              <a:spcBef>
                <a:spcPct val="15000"/>
              </a:spcBef>
              <a:spcAft>
                <a:spcPct val="15000"/>
              </a:spcAft>
              <a:buFont typeface="Wingdings" pitchFamily="2" charset="2"/>
              <a:buChar char="S"/>
            </a:pPr>
            <a:r>
              <a:rPr lang="en-US" sz="2000" dirty="0" smtClean="0"/>
              <a:t>Timing of breeding cycles and                                                                       seasonal migration</a:t>
            </a:r>
            <a:endParaRPr lang="en-US" sz="2000" dirty="0"/>
          </a:p>
        </p:txBody>
      </p:sp>
      <p:pic>
        <p:nvPicPr>
          <p:cNvPr id="7" name="Picture 6" descr="Hawksbill sea turtle."/>
          <p:cNvPicPr/>
          <p:nvPr/>
        </p:nvPicPr>
        <p:blipFill>
          <a:blip r:embed="rId3" cstate="print"/>
          <a:srcRect/>
          <a:stretch>
            <a:fillRect/>
          </a:stretch>
        </p:blipFill>
        <p:spPr bwMode="auto">
          <a:xfrm>
            <a:off x="914400" y="3581400"/>
            <a:ext cx="1876425" cy="1409700"/>
          </a:xfrm>
          <a:prstGeom prst="rect">
            <a:avLst/>
          </a:prstGeom>
          <a:noFill/>
          <a:ln w="9525">
            <a:noFill/>
            <a:miter lim="800000"/>
            <a:headEnd/>
            <a:tailEnd/>
          </a:ln>
        </p:spPr>
      </p:pic>
      <p:pic>
        <p:nvPicPr>
          <p:cNvPr id="8" name="Picture 7" descr="Appalachian elktoe mussel"/>
          <p:cNvPicPr/>
          <p:nvPr/>
        </p:nvPicPr>
        <p:blipFill>
          <a:blip r:embed="rId4" cstate="print"/>
          <a:srcRect/>
          <a:stretch>
            <a:fillRect/>
          </a:stretch>
        </p:blipFill>
        <p:spPr bwMode="auto">
          <a:xfrm>
            <a:off x="6324600" y="3733800"/>
            <a:ext cx="1876425" cy="1409700"/>
          </a:xfrm>
          <a:prstGeom prst="rect">
            <a:avLst/>
          </a:prstGeom>
          <a:noFill/>
          <a:ln w="9525">
            <a:noFill/>
            <a:miter lim="800000"/>
            <a:headEnd/>
            <a:tailEnd/>
          </a:ln>
        </p:spPr>
      </p:pic>
      <p:pic>
        <p:nvPicPr>
          <p:cNvPr id="9" name="Picture 8" descr="http://ecos.fws.gov/docs/species_images/doc3620.jpg">
            <a:hlinkClick r:id="rId5" tgtFrame="_blank"/>
          </p:cNvPr>
          <p:cNvPicPr/>
          <p:nvPr/>
        </p:nvPicPr>
        <p:blipFill>
          <a:blip r:embed="rId6" cstate="print"/>
          <a:srcRect/>
          <a:stretch>
            <a:fillRect/>
          </a:stretch>
        </p:blipFill>
        <p:spPr bwMode="auto">
          <a:xfrm>
            <a:off x="5105400" y="1371600"/>
            <a:ext cx="3352800" cy="1564930"/>
          </a:xfrm>
          <a:prstGeom prst="rect">
            <a:avLst/>
          </a:prstGeom>
          <a:noFill/>
          <a:ln w="9525">
            <a:noFill/>
            <a:miter lim="800000"/>
            <a:headEnd/>
            <a:tailEnd/>
          </a:ln>
        </p:spPr>
      </p:pic>
      <p:pic>
        <p:nvPicPr>
          <p:cNvPr id="10" name="12845015" descr="Migrating_animal : Thousands of Snow Geese fly from a hilltop Stock Photo">
            <a:hlinkClick r:id="rId7"/>
          </p:cNvPr>
          <p:cNvPicPr/>
          <p:nvPr/>
        </p:nvPicPr>
        <p:blipFill>
          <a:blip r:embed="rId8" cstate="print"/>
          <a:srcRect/>
          <a:stretch>
            <a:fillRect/>
          </a:stretch>
        </p:blipFill>
        <p:spPr bwMode="auto">
          <a:xfrm>
            <a:off x="3352800" y="4800600"/>
            <a:ext cx="2286000" cy="1838325"/>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4812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129</a:t>
            </a:fld>
            <a:endParaRPr 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074" t="21195" r="16354" b="5391"/>
          <a:stretch/>
        </p:blipFill>
        <p:spPr bwMode="auto">
          <a:xfrm>
            <a:off x="457200" y="990600"/>
            <a:ext cx="8077200" cy="5562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5486400"/>
            <a:ext cx="1088815" cy="114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72400" y="5410200"/>
            <a:ext cx="1012098" cy="114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9" name="TextBox 8"/>
          <p:cNvSpPr txBox="1"/>
          <p:nvPr/>
        </p:nvSpPr>
        <p:spPr>
          <a:xfrm>
            <a:off x="990600" y="304800"/>
            <a:ext cx="7543800" cy="523220"/>
          </a:xfrm>
          <a:prstGeom prst="rect">
            <a:avLst/>
          </a:prstGeom>
          <a:noFill/>
        </p:spPr>
        <p:txBody>
          <a:bodyPr wrap="square" rtlCol="0">
            <a:spAutoFit/>
          </a:bodyPr>
          <a:lstStyle/>
          <a:p>
            <a:pPr algn="ctr"/>
            <a:r>
              <a:rPr lang="en-US" sz="2800" dirty="0" smtClean="0"/>
              <a:t>All Commodities Map</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109063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solidFill>
                  <a:srgbClr val="FF0000"/>
                </a:solidFill>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130</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131529"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0"/>
            <a:ext cx="8229600" cy="1524000"/>
          </a:xfrm>
        </p:spPr>
        <p:txBody>
          <a:bodyPr/>
          <a:lstStyle/>
          <a:p>
            <a:r>
              <a:rPr lang="en-US" dirty="0" smtClean="0"/>
              <a:t>VII.  Pipeline Incidents</a:t>
            </a:r>
            <a:endParaRPr lang="en-US" dirty="0"/>
          </a:p>
        </p:txBody>
      </p:sp>
      <p:pic>
        <p:nvPicPr>
          <p:cNvPr id="4" name="Picture 3" descr="Offthepipe.JPG">
            <a:hlinkClick r:id="rId3"/>
          </p:cNvPr>
          <p:cNvPicPr/>
          <p:nvPr/>
        </p:nvPicPr>
        <p:blipFill>
          <a:blip r:embed="rId4" cstate="print"/>
          <a:srcRect/>
          <a:stretch>
            <a:fillRect/>
          </a:stretch>
        </p:blipFill>
        <p:spPr bwMode="auto">
          <a:xfrm>
            <a:off x="2667000" y="3048000"/>
            <a:ext cx="3733800" cy="2941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 Department of Transportation</a:t>
            </a:r>
            <a:br>
              <a:rPr lang="en-US" dirty="0" smtClean="0"/>
            </a:br>
            <a:r>
              <a:rPr lang="en-US" dirty="0" smtClean="0"/>
              <a:t>Incident Definition</a:t>
            </a:r>
            <a:endParaRPr lang="en-US" dirty="0"/>
          </a:p>
        </p:txBody>
      </p:sp>
      <p:sp>
        <p:nvSpPr>
          <p:cNvPr id="3" name="Content Placeholder 2"/>
          <p:cNvSpPr>
            <a:spLocks noGrp="1"/>
          </p:cNvSpPr>
          <p:nvPr>
            <p:ph idx="1"/>
          </p:nvPr>
        </p:nvSpPr>
        <p:spPr/>
        <p:txBody>
          <a:bodyPr>
            <a:normAutofit fontScale="92500"/>
          </a:bodyPr>
          <a:lstStyle/>
          <a:p>
            <a:pPr>
              <a:buClrTx/>
              <a:buFont typeface="Wingdings" pitchFamily="2" charset="2"/>
              <a:buChar char="S"/>
            </a:pPr>
            <a:r>
              <a:rPr lang="en-US" dirty="0" smtClean="0"/>
              <a:t>Fatality </a:t>
            </a:r>
            <a:r>
              <a:rPr lang="en-US" dirty="0"/>
              <a:t>or major </a:t>
            </a:r>
            <a:r>
              <a:rPr lang="en-US" dirty="0" smtClean="0"/>
              <a:t>injury</a:t>
            </a:r>
          </a:p>
          <a:p>
            <a:pPr>
              <a:buClrTx/>
              <a:buFont typeface="Wingdings" pitchFamily="2" charset="2"/>
              <a:buChar char="S"/>
            </a:pPr>
            <a:endParaRPr lang="en-US" dirty="0" smtClean="0"/>
          </a:p>
          <a:p>
            <a:pPr>
              <a:buClrTx/>
              <a:buFont typeface="Wingdings" pitchFamily="2" charset="2"/>
              <a:buChar char="S"/>
            </a:pPr>
            <a:r>
              <a:rPr lang="en-US" dirty="0" smtClean="0"/>
              <a:t>Evacuation </a:t>
            </a:r>
            <a:r>
              <a:rPr lang="en-US" dirty="0"/>
              <a:t>of 25 or </a:t>
            </a:r>
            <a:r>
              <a:rPr lang="en-US" dirty="0" smtClean="0"/>
              <a:t>more                           persons</a:t>
            </a:r>
          </a:p>
          <a:p>
            <a:pPr>
              <a:buClrTx/>
              <a:buFont typeface="Wingdings" pitchFamily="2" charset="2"/>
              <a:buChar char="S"/>
            </a:pPr>
            <a:endParaRPr lang="en-US" dirty="0" smtClean="0"/>
          </a:p>
          <a:p>
            <a:pPr>
              <a:buClrTx/>
              <a:buFont typeface="Wingdings" pitchFamily="2" charset="2"/>
              <a:buChar char="S"/>
            </a:pPr>
            <a:r>
              <a:rPr lang="en-US" dirty="0" smtClean="0"/>
              <a:t>Closure </a:t>
            </a:r>
            <a:r>
              <a:rPr lang="en-US" dirty="0"/>
              <a:t>of a major transportation </a:t>
            </a:r>
            <a:r>
              <a:rPr lang="en-US" dirty="0" smtClean="0"/>
              <a:t>artery</a:t>
            </a:r>
          </a:p>
          <a:p>
            <a:pPr>
              <a:buClrTx/>
              <a:buFont typeface="Wingdings" pitchFamily="2" charset="2"/>
              <a:buChar char="S"/>
            </a:pPr>
            <a:endParaRPr lang="en-US" dirty="0" smtClean="0"/>
          </a:p>
          <a:p>
            <a:pPr>
              <a:buClrTx/>
              <a:buFont typeface="Wingdings" pitchFamily="2" charset="2"/>
              <a:buChar char="S"/>
            </a:pPr>
            <a:r>
              <a:rPr lang="en-US" dirty="0" smtClean="0"/>
              <a:t>Alteration </a:t>
            </a:r>
            <a:r>
              <a:rPr lang="en-US" dirty="0"/>
              <a:t>of an aircraft flight plan or </a:t>
            </a:r>
            <a:r>
              <a:rPr lang="en-US" dirty="0" smtClean="0"/>
              <a:t>operation</a:t>
            </a:r>
            <a:endParaRPr lang="en-US" dirty="0"/>
          </a:p>
        </p:txBody>
      </p:sp>
      <p:pic>
        <p:nvPicPr>
          <p:cNvPr id="4" name="Picture 3" descr="Dictionary"/>
          <p:cNvPicPr/>
          <p:nvPr/>
        </p:nvPicPr>
        <p:blipFill>
          <a:blip r:embed="rId3" cstate="print"/>
          <a:srcRect/>
          <a:stretch>
            <a:fillRect/>
          </a:stretch>
        </p:blipFill>
        <p:spPr bwMode="auto">
          <a:xfrm>
            <a:off x="6781800" y="1219200"/>
            <a:ext cx="1649500" cy="2039816"/>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50678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 Department of Transportation</a:t>
            </a:r>
            <a:br>
              <a:rPr lang="en-US" dirty="0" smtClean="0"/>
            </a:br>
            <a:r>
              <a:rPr lang="en-US" dirty="0" smtClean="0"/>
              <a:t>Incident Definition . . .</a:t>
            </a:r>
            <a:endParaRPr lang="en-US" dirty="0"/>
          </a:p>
        </p:txBody>
      </p:sp>
      <p:sp>
        <p:nvSpPr>
          <p:cNvPr id="3" name="Content Placeholder 2"/>
          <p:cNvSpPr>
            <a:spLocks noGrp="1"/>
          </p:cNvSpPr>
          <p:nvPr>
            <p:ph idx="1"/>
          </p:nvPr>
        </p:nvSpPr>
        <p:spPr>
          <a:xfrm>
            <a:off x="381000" y="1371600"/>
            <a:ext cx="8382001" cy="4754563"/>
          </a:xfrm>
        </p:spPr>
        <p:txBody>
          <a:bodyPr>
            <a:normAutofit/>
          </a:bodyPr>
          <a:lstStyle/>
          <a:p>
            <a:pPr marL="0" indent="0">
              <a:buNone/>
            </a:pPr>
            <a:endParaRPr lang="en-US" dirty="0"/>
          </a:p>
          <a:p>
            <a:pPr>
              <a:buClrTx/>
              <a:buFont typeface="Wingdings" pitchFamily="2" charset="2"/>
              <a:buChar char="S"/>
            </a:pPr>
            <a:r>
              <a:rPr lang="en-US" sz="2000" dirty="0" smtClean="0"/>
              <a:t>Release </a:t>
            </a:r>
            <a:r>
              <a:rPr lang="en-US" sz="2000" dirty="0"/>
              <a:t>of radioactive materials </a:t>
            </a:r>
            <a:r>
              <a:rPr lang="en-US" sz="2000" dirty="0" smtClean="0"/>
              <a:t>from                                                     Type </a:t>
            </a:r>
            <a:r>
              <a:rPr lang="en-US" sz="2000" dirty="0"/>
              <a:t>B </a:t>
            </a:r>
            <a:r>
              <a:rPr lang="en-US" sz="2000" dirty="0" smtClean="0"/>
              <a:t>packaging</a:t>
            </a:r>
          </a:p>
          <a:p>
            <a:pPr>
              <a:buClrTx/>
              <a:buFont typeface="Wingdings" pitchFamily="2" charset="2"/>
              <a:buChar char="S"/>
            </a:pPr>
            <a:endParaRPr lang="en-US" sz="2000" dirty="0" smtClean="0"/>
          </a:p>
          <a:p>
            <a:pPr>
              <a:buClrTx/>
              <a:buFont typeface="Wingdings" pitchFamily="2" charset="2"/>
              <a:buChar char="S"/>
            </a:pPr>
            <a:r>
              <a:rPr lang="en-US" sz="2000" dirty="0" smtClean="0"/>
              <a:t>Release </a:t>
            </a:r>
            <a:r>
              <a:rPr lang="en-US" sz="2000" dirty="0"/>
              <a:t>of over 11.9 gallons or </a:t>
            </a:r>
            <a:r>
              <a:rPr lang="en-US" sz="2000" dirty="0" smtClean="0"/>
              <a:t>88.2 pounds                                                            </a:t>
            </a:r>
            <a:r>
              <a:rPr lang="en-US" sz="2000" dirty="0"/>
              <a:t>of a severe marine </a:t>
            </a:r>
            <a:r>
              <a:rPr lang="en-US" sz="2000" dirty="0" smtClean="0"/>
              <a:t>pollutant</a:t>
            </a:r>
          </a:p>
          <a:p>
            <a:pPr>
              <a:buClrTx/>
              <a:buFont typeface="Wingdings" pitchFamily="2" charset="2"/>
              <a:buChar char="S"/>
            </a:pPr>
            <a:endParaRPr lang="en-US" sz="2000" dirty="0" smtClean="0"/>
          </a:p>
          <a:p>
            <a:pPr>
              <a:buClrTx/>
              <a:buFont typeface="Wingdings" pitchFamily="2" charset="2"/>
              <a:buChar char="S"/>
            </a:pPr>
            <a:r>
              <a:rPr lang="en-US" sz="2000" dirty="0" smtClean="0"/>
              <a:t>Release </a:t>
            </a:r>
            <a:r>
              <a:rPr lang="en-US" sz="2000" dirty="0"/>
              <a:t>of a bulk quantity (over </a:t>
            </a:r>
            <a:r>
              <a:rPr lang="en-US" sz="2000" dirty="0" smtClean="0"/>
              <a:t>119 gallons </a:t>
            </a:r>
            <a:r>
              <a:rPr lang="en-US" sz="2000" dirty="0"/>
              <a:t>or 882 pounds) of </a:t>
            </a:r>
            <a:r>
              <a:rPr lang="en-US" sz="2000" dirty="0" smtClean="0"/>
              <a:t>a hazardous material</a:t>
            </a:r>
            <a:endParaRPr lang="en-US" sz="2000" dirty="0"/>
          </a:p>
        </p:txBody>
      </p:sp>
      <p:pic>
        <p:nvPicPr>
          <p:cNvPr id="6" name="4588943" descr="Hazardous Material : United States Department of Transportation spontaneously combustible warning label isolated on white Stock Photo">
            <a:hlinkClick r:id="rId3"/>
          </p:cNvPr>
          <p:cNvPicPr/>
          <p:nvPr/>
        </p:nvPicPr>
        <p:blipFill>
          <a:blip r:embed="rId4" cstate="print"/>
          <a:srcRect/>
          <a:stretch>
            <a:fillRect/>
          </a:stretch>
        </p:blipFill>
        <p:spPr bwMode="auto">
          <a:xfrm>
            <a:off x="3810000" y="4724400"/>
            <a:ext cx="1562100" cy="1600200"/>
          </a:xfrm>
          <a:prstGeom prst="rect">
            <a:avLst/>
          </a:prstGeom>
          <a:noFill/>
          <a:ln w="9525">
            <a:noFill/>
            <a:miter lim="800000"/>
            <a:headEnd/>
            <a:tailEnd/>
          </a:ln>
        </p:spPr>
      </p:pic>
      <p:pic>
        <p:nvPicPr>
          <p:cNvPr id="7" name="14377077" descr="Hazardous Material : safety sign danger sign hazardous chemical chemistry danger environment">
            <a:hlinkClick r:id="rId5"/>
          </p:cNvPr>
          <p:cNvPicPr/>
          <p:nvPr/>
        </p:nvPicPr>
        <p:blipFill>
          <a:blip r:embed="rId6" cstate="print"/>
          <a:srcRect/>
          <a:stretch>
            <a:fillRect/>
          </a:stretch>
        </p:blipFill>
        <p:spPr bwMode="auto">
          <a:xfrm>
            <a:off x="2209800" y="4800600"/>
            <a:ext cx="1200150" cy="1676400"/>
          </a:xfrm>
          <a:prstGeom prst="rect">
            <a:avLst/>
          </a:prstGeom>
          <a:noFill/>
          <a:ln w="9525">
            <a:noFill/>
            <a:miter lim="800000"/>
            <a:headEnd/>
            <a:tailEnd/>
          </a:ln>
        </p:spPr>
      </p:pic>
      <p:pic>
        <p:nvPicPr>
          <p:cNvPr id="8" name="14377085" descr="Hazardous Material : safety sign danger sign hazardous chemical chemistry corrosive Stock Photo">
            <a:hlinkClick r:id="rId7"/>
          </p:cNvPr>
          <p:cNvPicPr/>
          <p:nvPr/>
        </p:nvPicPr>
        <p:blipFill>
          <a:blip r:embed="rId8" cstate="print"/>
          <a:srcRect/>
          <a:stretch>
            <a:fillRect/>
          </a:stretch>
        </p:blipFill>
        <p:spPr bwMode="auto">
          <a:xfrm>
            <a:off x="5943600" y="4724400"/>
            <a:ext cx="1200150" cy="1600200"/>
          </a:xfrm>
          <a:prstGeom prst="rect">
            <a:avLst/>
          </a:prstGeom>
          <a:noFill/>
          <a:ln w="9525">
            <a:noFill/>
            <a:miter lim="800000"/>
            <a:headEnd/>
            <a:tailEnd/>
          </a:ln>
        </p:spPr>
      </p:pic>
      <p:pic>
        <p:nvPicPr>
          <p:cNvPr id="9" name="4380537" descr="Radioactive  : Radiation Round Sign">
            <a:hlinkClick r:id="rId9"/>
          </p:cNvPr>
          <p:cNvPicPr/>
          <p:nvPr/>
        </p:nvPicPr>
        <p:blipFill>
          <a:blip r:embed="rId10" cstate="print"/>
          <a:srcRect/>
          <a:stretch>
            <a:fillRect/>
          </a:stretch>
        </p:blipFill>
        <p:spPr bwMode="auto">
          <a:xfrm>
            <a:off x="6553200" y="1752600"/>
            <a:ext cx="1600200" cy="16002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5067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7620000" cy="1219200"/>
          </a:xfrm>
        </p:spPr>
        <p:txBody>
          <a:bodyPr>
            <a:normAutofit/>
          </a:bodyPr>
          <a:lstStyle/>
          <a:p>
            <a:r>
              <a:rPr lang="en-US" sz="3600" dirty="0" smtClean="0"/>
              <a:t>U.S. Department of Transportation</a:t>
            </a:r>
            <a:br>
              <a:rPr lang="en-US" sz="3600" dirty="0" smtClean="0"/>
            </a:br>
            <a:r>
              <a:rPr lang="en-US" sz="3600" dirty="0" smtClean="0"/>
              <a:t>Definition of Hazardous Material . . .</a:t>
            </a:r>
            <a:endParaRPr lang="en-US" sz="3600" dirty="0"/>
          </a:p>
        </p:txBody>
      </p:sp>
      <p:sp>
        <p:nvSpPr>
          <p:cNvPr id="3" name="Content Placeholder 2"/>
          <p:cNvSpPr>
            <a:spLocks noGrp="1"/>
          </p:cNvSpPr>
          <p:nvPr>
            <p:ph idx="1"/>
          </p:nvPr>
        </p:nvSpPr>
        <p:spPr/>
        <p:txBody>
          <a:bodyPr>
            <a:normAutofit/>
          </a:bodyPr>
          <a:lstStyle/>
          <a:p>
            <a:endParaRPr lang="en-US" dirty="0" smtClean="0"/>
          </a:p>
          <a:p>
            <a:pPr>
              <a:buClrTx/>
              <a:buFont typeface="Wingdings" pitchFamily="2" charset="2"/>
              <a:buChar char="S"/>
            </a:pPr>
            <a:r>
              <a:rPr lang="en-US" sz="2800" dirty="0" smtClean="0"/>
              <a:t>A </a:t>
            </a:r>
            <a:r>
              <a:rPr lang="en-US" sz="2800" dirty="0"/>
              <a:t>substance or material capable of posing an unreasonable risk to health, safety, or property when transported in </a:t>
            </a:r>
            <a:r>
              <a:rPr lang="en-US" sz="2800" dirty="0" smtClean="0"/>
              <a:t>commerce</a:t>
            </a:r>
          </a:p>
          <a:p>
            <a:pPr marL="0" indent="0">
              <a:buNone/>
            </a:pPr>
            <a:endParaRPr lang="en-US" dirty="0" smtClean="0"/>
          </a:p>
        </p:txBody>
      </p:sp>
      <p:pic>
        <p:nvPicPr>
          <p:cNvPr id="4" name="14377075" descr="Hazardous Material : safety sign danger sign hazardous chemical chemistry harmful">
            <a:hlinkClick r:id="rId3"/>
          </p:cNvPr>
          <p:cNvPicPr/>
          <p:nvPr/>
        </p:nvPicPr>
        <p:blipFill>
          <a:blip r:embed="rId4" cstate="print"/>
          <a:srcRect/>
          <a:stretch>
            <a:fillRect/>
          </a:stretch>
        </p:blipFill>
        <p:spPr bwMode="auto">
          <a:xfrm>
            <a:off x="4038600" y="4343400"/>
            <a:ext cx="1200150" cy="16002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013842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7467599" cy="1143000"/>
          </a:xfrm>
        </p:spPr>
        <p:txBody>
          <a:bodyPr/>
          <a:lstStyle/>
          <a:p>
            <a:r>
              <a:rPr lang="en-US" dirty="0" smtClean="0"/>
              <a:t>Pipeline Incident Experience</a:t>
            </a:r>
            <a:endParaRPr lang="en-US" dirty="0"/>
          </a:p>
        </p:txBody>
      </p:sp>
      <p:sp>
        <p:nvSpPr>
          <p:cNvPr id="3" name="Content Placeholder 2"/>
          <p:cNvSpPr>
            <a:spLocks noGrp="1"/>
          </p:cNvSpPr>
          <p:nvPr>
            <p:ph idx="1"/>
          </p:nvPr>
        </p:nvSpPr>
        <p:spPr/>
        <p:txBody>
          <a:bodyPr>
            <a:normAutofit fontScale="92500" lnSpcReduction="10000"/>
          </a:bodyPr>
          <a:lstStyle/>
          <a:p>
            <a:pPr>
              <a:buClrTx/>
              <a:buFont typeface="Wingdings" pitchFamily="2" charset="2"/>
              <a:buChar char="S"/>
            </a:pPr>
            <a:r>
              <a:rPr lang="en-US" sz="2600" dirty="0" smtClean="0"/>
              <a:t>Pipeline transport</a:t>
            </a:r>
          </a:p>
          <a:p>
            <a:pPr>
              <a:buClrTx/>
              <a:buFont typeface="Wingdings" pitchFamily="2" charset="2"/>
              <a:buChar char="S"/>
            </a:pPr>
            <a:endParaRPr lang="en-US" sz="2600" dirty="0" smtClean="0"/>
          </a:p>
          <a:p>
            <a:pPr lvl="1">
              <a:buFont typeface="Wingdings" pitchFamily="2" charset="2"/>
              <a:buChar char="S"/>
            </a:pPr>
            <a:r>
              <a:rPr lang="en-US" sz="2200" dirty="0" smtClean="0"/>
              <a:t>S</a:t>
            </a:r>
            <a:r>
              <a:rPr lang="en-US" sz="2000" dirty="0" smtClean="0"/>
              <a:t>afe</a:t>
            </a:r>
          </a:p>
          <a:p>
            <a:pPr lvl="2">
              <a:buFont typeface="Wingdings" pitchFamily="2" charset="2"/>
              <a:buChar char="S"/>
            </a:pPr>
            <a:r>
              <a:rPr lang="en-US" dirty="0" smtClean="0"/>
              <a:t>Underground</a:t>
            </a:r>
          </a:p>
          <a:p>
            <a:pPr lvl="2">
              <a:buFont typeface="Wingdings" pitchFamily="2" charset="2"/>
              <a:buChar char="S"/>
            </a:pPr>
            <a:r>
              <a:rPr lang="en-US" dirty="0" smtClean="0"/>
              <a:t>Public contact</a:t>
            </a:r>
          </a:p>
          <a:p>
            <a:pPr lvl="2">
              <a:buFont typeface="Wingdings" pitchFamily="2" charset="2"/>
              <a:buChar char="S"/>
            </a:pPr>
            <a:r>
              <a:rPr lang="en-US" dirty="0" smtClean="0"/>
              <a:t>Safest mode of                                                                 transport</a:t>
            </a:r>
          </a:p>
          <a:p>
            <a:pPr lvl="1"/>
            <a:endParaRPr lang="en-US" sz="2000" dirty="0" smtClean="0"/>
          </a:p>
          <a:p>
            <a:pPr lvl="1">
              <a:buFont typeface="Wingdings" pitchFamily="2" charset="2"/>
              <a:buChar char="S"/>
            </a:pPr>
            <a:r>
              <a:rPr lang="en-US" sz="2200" dirty="0" smtClean="0"/>
              <a:t>Efficient</a:t>
            </a:r>
          </a:p>
          <a:p>
            <a:pPr lvl="2">
              <a:buFont typeface="Wingdings" pitchFamily="2" charset="2"/>
              <a:buChar char="S"/>
            </a:pPr>
            <a:r>
              <a:rPr lang="en-US" dirty="0" smtClean="0"/>
              <a:t>Low cost per unit</a:t>
            </a:r>
          </a:p>
          <a:p>
            <a:pPr lvl="2">
              <a:buFont typeface="Wingdings" pitchFamily="2" charset="2"/>
              <a:buChar char="S"/>
            </a:pPr>
            <a:r>
              <a:rPr lang="en-US" dirty="0" smtClean="0"/>
              <a:t>High Volume                                                          volume</a:t>
            </a:r>
          </a:p>
          <a:p>
            <a:pPr lvl="1"/>
            <a:endParaRPr lang="en-US" sz="1800" dirty="0" smtClean="0"/>
          </a:p>
          <a:p>
            <a:pPr lvl="1">
              <a:buFont typeface="Wingdings" pitchFamily="2" charset="2"/>
              <a:buChar char="S"/>
            </a:pPr>
            <a:r>
              <a:rPr lang="en-US" sz="2200" dirty="0" smtClean="0"/>
              <a:t>Low accident rate </a:t>
            </a:r>
          </a:p>
          <a:p>
            <a:pPr lvl="1"/>
            <a:endParaRPr lang="en-US" dirty="0"/>
          </a:p>
        </p:txBody>
      </p:sp>
      <p:pic>
        <p:nvPicPr>
          <p:cNvPr id="4" name="Picture 3" descr="steel pipeline with valve isolated on white - 3d illustration Stock Photo - 9825977"/>
          <p:cNvPicPr/>
          <p:nvPr/>
        </p:nvPicPr>
        <p:blipFill>
          <a:blip r:embed="rId3" cstate="print"/>
          <a:srcRect/>
          <a:stretch>
            <a:fillRect/>
          </a:stretch>
        </p:blipFill>
        <p:spPr bwMode="auto">
          <a:xfrm>
            <a:off x="4953000" y="2362200"/>
            <a:ext cx="381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Incidents</a:t>
            </a:r>
            <a:endParaRPr lang="en-US" dirty="0"/>
          </a:p>
        </p:txBody>
      </p:sp>
      <p:sp>
        <p:nvSpPr>
          <p:cNvPr id="3" name="Content Placeholder 2"/>
          <p:cNvSpPr>
            <a:spLocks noGrp="1"/>
          </p:cNvSpPr>
          <p:nvPr>
            <p:ph idx="1"/>
          </p:nvPr>
        </p:nvSpPr>
        <p:spPr>
          <a:xfrm>
            <a:off x="1066800" y="1143000"/>
            <a:ext cx="7467600" cy="4983163"/>
          </a:xfrm>
        </p:spPr>
        <p:txBody>
          <a:bodyPr/>
          <a:lstStyle/>
          <a:p>
            <a:pPr>
              <a:buClrTx/>
              <a:buFont typeface="Wingdings" pitchFamily="2" charset="2"/>
              <a:buChar char="S"/>
            </a:pPr>
            <a:r>
              <a:rPr lang="en-US" sz="2400" dirty="0" smtClean="0"/>
              <a:t>Releases </a:t>
            </a:r>
            <a:r>
              <a:rPr lang="en-US" sz="2400" dirty="0"/>
              <a:t>of a product carried </a:t>
            </a:r>
            <a:r>
              <a:rPr lang="en-US" sz="2400" dirty="0" smtClean="0"/>
              <a:t>by these </a:t>
            </a:r>
            <a:r>
              <a:rPr lang="en-US" sz="2400" dirty="0"/>
              <a:t>pipelines can impact surrounding populations, property, and the environment, and may </a:t>
            </a:r>
            <a:r>
              <a:rPr lang="en-US" sz="2400" dirty="0" smtClean="0"/>
              <a:t>result in injuries </a:t>
            </a:r>
            <a:r>
              <a:rPr lang="en-US" sz="2400" dirty="0"/>
              <a:t>or fatalities as well as property and environmental </a:t>
            </a:r>
            <a:r>
              <a:rPr lang="en-US" sz="2400" dirty="0" smtClean="0"/>
              <a:t>damage</a:t>
            </a:r>
            <a:endParaRPr lang="en-US" sz="2400" dirty="0"/>
          </a:p>
        </p:txBody>
      </p:sp>
      <p:pic>
        <p:nvPicPr>
          <p:cNvPr id="4" name="Picture 3" descr="Oil pipeline in stormy weather  Stock Photo - 6445935"/>
          <p:cNvPicPr/>
          <p:nvPr/>
        </p:nvPicPr>
        <p:blipFill>
          <a:blip r:embed="rId3" cstate="print"/>
          <a:srcRect/>
          <a:stretch>
            <a:fillRect/>
          </a:stretch>
        </p:blipFill>
        <p:spPr bwMode="auto">
          <a:xfrm>
            <a:off x="3200400" y="3124200"/>
            <a:ext cx="3505200" cy="28956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530212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pipeline failure?</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295400"/>
            <a:ext cx="7239000" cy="495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6" name="TextBox 5"/>
          <p:cNvSpPr txBox="1"/>
          <p:nvPr/>
        </p:nvSpPr>
        <p:spPr>
          <a:xfrm>
            <a:off x="3505199" y="3396734"/>
            <a:ext cx="3505201" cy="369332"/>
          </a:xfrm>
          <a:prstGeom prst="rect">
            <a:avLst/>
          </a:prstGeom>
          <a:noFill/>
        </p:spPr>
        <p:txBody>
          <a:bodyPr wrap="square" rtlCol="0">
            <a:spAutoFit/>
          </a:bodyPr>
          <a:lstStyle/>
          <a:p>
            <a:r>
              <a:rPr lang="en-US" dirty="0" smtClean="0">
                <a:solidFill>
                  <a:schemeClr val="bg1"/>
                </a:solidFill>
              </a:rPr>
              <a:t>Enbridge Pipeline August 2010</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89843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Causes</a:t>
            </a:r>
            <a:endParaRPr lang="en-US" dirty="0"/>
          </a:p>
        </p:txBody>
      </p:sp>
      <p:sp>
        <p:nvSpPr>
          <p:cNvPr id="3" name="Content Placeholder 2"/>
          <p:cNvSpPr>
            <a:spLocks noGrp="1"/>
          </p:cNvSpPr>
          <p:nvPr>
            <p:ph idx="1"/>
          </p:nvPr>
        </p:nvSpPr>
        <p:spPr/>
        <p:txBody>
          <a:bodyPr>
            <a:normAutofit lnSpcReduction="10000"/>
          </a:bodyPr>
          <a:lstStyle/>
          <a:p>
            <a:pPr>
              <a:buClrTx/>
              <a:buFont typeface="Wingdings" pitchFamily="2" charset="2"/>
              <a:buChar char="S"/>
            </a:pPr>
            <a:r>
              <a:rPr lang="en-US" sz="2400" dirty="0" smtClean="0"/>
              <a:t>Material and/or weld failures</a:t>
            </a:r>
          </a:p>
          <a:p>
            <a:pPr>
              <a:buClrTx/>
              <a:buFont typeface="Wingdings" pitchFamily="2" charset="2"/>
              <a:buChar char="S"/>
            </a:pPr>
            <a:endParaRPr lang="en-US" sz="2400" dirty="0" smtClean="0"/>
          </a:p>
          <a:p>
            <a:pPr>
              <a:buClrTx/>
              <a:buFont typeface="Wingdings" pitchFamily="2" charset="2"/>
              <a:buChar char="S"/>
            </a:pPr>
            <a:r>
              <a:rPr lang="en-US" sz="2400" dirty="0" smtClean="0"/>
              <a:t>Corrosion</a:t>
            </a:r>
          </a:p>
          <a:p>
            <a:pPr>
              <a:buClrTx/>
              <a:buFont typeface="Wingdings" pitchFamily="2" charset="2"/>
              <a:buChar char="S"/>
            </a:pPr>
            <a:endParaRPr lang="en-US" sz="2400" dirty="0" smtClean="0"/>
          </a:p>
          <a:p>
            <a:pPr>
              <a:buClrTx/>
              <a:buFont typeface="Wingdings" pitchFamily="2" charset="2"/>
              <a:buChar char="S"/>
            </a:pPr>
            <a:r>
              <a:rPr lang="en-US" sz="2400" dirty="0" smtClean="0"/>
              <a:t>Excavation damage</a:t>
            </a:r>
          </a:p>
          <a:p>
            <a:pPr>
              <a:buClrTx/>
              <a:buFont typeface="Wingdings" pitchFamily="2" charset="2"/>
              <a:buChar char="S"/>
            </a:pPr>
            <a:endParaRPr lang="en-US" sz="2400" dirty="0" smtClean="0"/>
          </a:p>
          <a:p>
            <a:pPr>
              <a:buClrTx/>
              <a:buFont typeface="Wingdings" pitchFamily="2" charset="2"/>
              <a:buChar char="S"/>
            </a:pPr>
            <a:r>
              <a:rPr lang="en-US" sz="2400" dirty="0" smtClean="0"/>
              <a:t>Incorrect operation</a:t>
            </a:r>
          </a:p>
          <a:p>
            <a:pPr>
              <a:buClrTx/>
              <a:buFont typeface="Wingdings" pitchFamily="2" charset="2"/>
              <a:buChar char="S"/>
            </a:pPr>
            <a:endParaRPr lang="en-US" sz="2400" dirty="0" smtClean="0"/>
          </a:p>
          <a:p>
            <a:pPr>
              <a:buClrTx/>
              <a:buFont typeface="Wingdings" pitchFamily="2" charset="2"/>
              <a:buChar char="S"/>
            </a:pPr>
            <a:r>
              <a:rPr lang="en-US" sz="2400" dirty="0" smtClean="0"/>
              <a:t>Outside forces</a:t>
            </a:r>
          </a:p>
          <a:p>
            <a:pPr>
              <a:buClrTx/>
              <a:buFont typeface="Wingdings" pitchFamily="2" charset="2"/>
              <a:buChar char="S"/>
            </a:pPr>
            <a:endParaRPr lang="en-US" sz="2400" dirty="0" smtClean="0"/>
          </a:p>
          <a:p>
            <a:pPr>
              <a:buClrTx/>
              <a:buFont typeface="Wingdings" pitchFamily="2" charset="2"/>
              <a:buChar char="S"/>
            </a:pPr>
            <a:r>
              <a:rPr lang="en-US" sz="2400" dirty="0" smtClean="0"/>
              <a:t>All other causes</a:t>
            </a:r>
            <a:endParaRPr lang="en-US" sz="2400" dirty="0"/>
          </a:p>
        </p:txBody>
      </p:sp>
      <p:pic>
        <p:nvPicPr>
          <p:cNvPr id="4" name="Picture 3" descr="Industry pipes Aged and damaged industry pipes Stock Photo - 9327079"/>
          <p:cNvPicPr/>
          <p:nvPr/>
        </p:nvPicPr>
        <p:blipFill>
          <a:blip r:embed="rId3" cstate="print"/>
          <a:srcRect/>
          <a:stretch>
            <a:fillRect/>
          </a:stretch>
        </p:blipFill>
        <p:spPr bwMode="auto">
          <a:xfrm>
            <a:off x="4876800" y="2895600"/>
            <a:ext cx="3810000" cy="253365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74027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8800" y="1324098"/>
            <a:ext cx="5562599" cy="469570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4" name="TextBox 3"/>
          <p:cNvSpPr txBox="1"/>
          <p:nvPr/>
        </p:nvSpPr>
        <p:spPr>
          <a:xfrm>
            <a:off x="6609470" y="1219200"/>
            <a:ext cx="1950728" cy="369332"/>
          </a:xfrm>
          <a:prstGeom prst="rect">
            <a:avLst/>
          </a:prstGeom>
          <a:noFill/>
        </p:spPr>
        <p:txBody>
          <a:bodyPr wrap="square" rtlCol="0">
            <a:spAutoFit/>
          </a:bodyPr>
          <a:lstStyle/>
          <a:p>
            <a:r>
              <a:rPr lang="en-US" dirty="0" smtClean="0"/>
              <a:t>Corrosion—24%</a:t>
            </a:r>
            <a:endParaRPr lang="en-US" dirty="0"/>
          </a:p>
        </p:txBody>
      </p:sp>
      <p:sp>
        <p:nvSpPr>
          <p:cNvPr id="5" name="TextBox 4"/>
          <p:cNvSpPr txBox="1"/>
          <p:nvPr/>
        </p:nvSpPr>
        <p:spPr>
          <a:xfrm>
            <a:off x="7467600" y="3657600"/>
            <a:ext cx="1176476" cy="646331"/>
          </a:xfrm>
          <a:prstGeom prst="rect">
            <a:avLst/>
          </a:prstGeom>
          <a:noFill/>
        </p:spPr>
        <p:txBody>
          <a:bodyPr wrap="none" rtlCol="0">
            <a:spAutoFit/>
          </a:bodyPr>
          <a:lstStyle/>
          <a:p>
            <a:r>
              <a:rPr lang="en-US" dirty="0" smtClean="0"/>
              <a:t>Excavation</a:t>
            </a:r>
          </a:p>
          <a:p>
            <a:r>
              <a:rPr lang="en-US" dirty="0" smtClean="0"/>
              <a:t>14%</a:t>
            </a:r>
            <a:endParaRPr lang="en-US" dirty="0"/>
          </a:p>
        </p:txBody>
      </p:sp>
      <p:sp>
        <p:nvSpPr>
          <p:cNvPr id="6" name="TextBox 5"/>
          <p:cNvSpPr txBox="1"/>
          <p:nvPr/>
        </p:nvSpPr>
        <p:spPr>
          <a:xfrm>
            <a:off x="6934200" y="5562600"/>
            <a:ext cx="1636538" cy="646331"/>
          </a:xfrm>
          <a:prstGeom prst="rect">
            <a:avLst/>
          </a:prstGeom>
          <a:noFill/>
        </p:spPr>
        <p:txBody>
          <a:bodyPr wrap="none" rtlCol="0">
            <a:spAutoFit/>
          </a:bodyPr>
          <a:lstStyle/>
          <a:p>
            <a:r>
              <a:rPr lang="en-US" dirty="0" smtClean="0"/>
              <a:t>Incorrect</a:t>
            </a:r>
          </a:p>
          <a:p>
            <a:r>
              <a:rPr lang="en-US" dirty="0" smtClean="0"/>
              <a:t>Operation  10%</a:t>
            </a:r>
            <a:endParaRPr lang="en-US" dirty="0"/>
          </a:p>
        </p:txBody>
      </p:sp>
      <p:sp>
        <p:nvSpPr>
          <p:cNvPr id="7" name="TextBox 6"/>
          <p:cNvSpPr txBox="1"/>
          <p:nvPr/>
        </p:nvSpPr>
        <p:spPr>
          <a:xfrm>
            <a:off x="838200" y="4953000"/>
            <a:ext cx="1824076" cy="923330"/>
          </a:xfrm>
          <a:prstGeom prst="rect">
            <a:avLst/>
          </a:prstGeom>
          <a:noFill/>
        </p:spPr>
        <p:txBody>
          <a:bodyPr wrap="square" rtlCol="0">
            <a:spAutoFit/>
          </a:bodyPr>
          <a:lstStyle/>
          <a:p>
            <a:r>
              <a:rPr lang="en-US" dirty="0" smtClean="0"/>
              <a:t>Material and/or</a:t>
            </a:r>
          </a:p>
          <a:p>
            <a:r>
              <a:rPr lang="en-US" dirty="0" smtClean="0"/>
              <a:t>Weld failure</a:t>
            </a:r>
          </a:p>
          <a:p>
            <a:r>
              <a:rPr lang="en-US" dirty="0" smtClean="0"/>
              <a:t>36%</a:t>
            </a:r>
            <a:endParaRPr lang="en-US" dirty="0"/>
          </a:p>
        </p:txBody>
      </p:sp>
      <p:sp>
        <p:nvSpPr>
          <p:cNvPr id="8" name="TextBox 7"/>
          <p:cNvSpPr txBox="1"/>
          <p:nvPr/>
        </p:nvSpPr>
        <p:spPr>
          <a:xfrm>
            <a:off x="1676400" y="990600"/>
            <a:ext cx="915635" cy="923330"/>
          </a:xfrm>
          <a:prstGeom prst="rect">
            <a:avLst/>
          </a:prstGeom>
          <a:noFill/>
        </p:spPr>
        <p:txBody>
          <a:bodyPr wrap="none" rtlCol="0">
            <a:spAutoFit/>
          </a:bodyPr>
          <a:lstStyle/>
          <a:p>
            <a:r>
              <a:rPr lang="en-US" dirty="0" smtClean="0"/>
              <a:t>Outside</a:t>
            </a:r>
          </a:p>
          <a:p>
            <a:r>
              <a:rPr lang="en-US" dirty="0" smtClean="0"/>
              <a:t>Forces</a:t>
            </a:r>
          </a:p>
          <a:p>
            <a:r>
              <a:rPr lang="en-US" dirty="0" smtClean="0"/>
              <a:t>9%</a:t>
            </a:r>
            <a:endParaRPr lang="en-US" dirty="0"/>
          </a:p>
        </p:txBody>
      </p:sp>
      <p:sp>
        <p:nvSpPr>
          <p:cNvPr id="10" name="TextBox 9"/>
          <p:cNvSpPr txBox="1"/>
          <p:nvPr/>
        </p:nvSpPr>
        <p:spPr>
          <a:xfrm>
            <a:off x="3733800" y="228600"/>
            <a:ext cx="992579" cy="923330"/>
          </a:xfrm>
          <a:prstGeom prst="rect">
            <a:avLst/>
          </a:prstGeom>
          <a:noFill/>
        </p:spPr>
        <p:txBody>
          <a:bodyPr wrap="none" rtlCol="0">
            <a:spAutoFit/>
          </a:bodyPr>
          <a:lstStyle/>
          <a:p>
            <a:r>
              <a:rPr lang="en-US" dirty="0" smtClean="0"/>
              <a:t>All other</a:t>
            </a:r>
          </a:p>
          <a:p>
            <a:r>
              <a:rPr lang="en-US" dirty="0" smtClean="0"/>
              <a:t>Causes</a:t>
            </a:r>
          </a:p>
          <a:p>
            <a:r>
              <a:rPr lang="en-US" dirty="0" smtClean="0"/>
              <a:t>7%</a:t>
            </a:r>
            <a:endParaRPr lang="en-US" dirty="0"/>
          </a:p>
        </p:txBody>
      </p:sp>
      <p:cxnSp>
        <p:nvCxnSpPr>
          <p:cNvPr id="15" name="Straight Arrow Connector 14"/>
          <p:cNvCxnSpPr>
            <a:stCxn id="5" idx="1"/>
          </p:cNvCxnSpPr>
          <p:nvPr/>
        </p:nvCxnSpPr>
        <p:spPr>
          <a:xfrm flipH="1" flipV="1">
            <a:off x="6324600" y="3352800"/>
            <a:ext cx="1143000" cy="627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1"/>
          </p:cNvCxnSpPr>
          <p:nvPr/>
        </p:nvCxnSpPr>
        <p:spPr>
          <a:xfrm flipH="1" flipV="1">
            <a:off x="5562600" y="4343400"/>
            <a:ext cx="1371600" cy="1542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0"/>
          </p:cNvCxnSpPr>
          <p:nvPr/>
        </p:nvCxnSpPr>
        <p:spPr>
          <a:xfrm flipV="1">
            <a:off x="1750238" y="4191000"/>
            <a:ext cx="1754962"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p:cNvCxnSpPr>
          <p:nvPr/>
        </p:nvCxnSpPr>
        <p:spPr>
          <a:xfrm>
            <a:off x="2592035" y="1452265"/>
            <a:ext cx="989365" cy="833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2"/>
          </p:cNvCxnSpPr>
          <p:nvPr/>
        </p:nvCxnSpPr>
        <p:spPr>
          <a:xfrm>
            <a:off x="4230090" y="1151930"/>
            <a:ext cx="26571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 idx="1"/>
          </p:cNvCxnSpPr>
          <p:nvPr/>
        </p:nvCxnSpPr>
        <p:spPr>
          <a:xfrm flipH="1">
            <a:off x="5943600" y="1403866"/>
            <a:ext cx="66587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345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0"/>
            <a:ext cx="7543800" cy="1143000"/>
          </a:xfrm>
        </p:spPr>
        <p:txBody>
          <a:bodyPr>
            <a:normAutofit fontScale="90000"/>
          </a:bodyPr>
          <a:lstStyle/>
          <a:p>
            <a:r>
              <a:rPr lang="en-US" dirty="0" smtClean="0"/>
              <a:t>Pipeline Transportation System . . .</a:t>
            </a:r>
            <a:endParaRPr lang="en-US" dirty="0"/>
          </a:p>
        </p:txBody>
      </p:sp>
      <p:sp>
        <p:nvSpPr>
          <p:cNvPr id="4" name="Content Placeholder 3"/>
          <p:cNvSpPr>
            <a:spLocks noGrp="1"/>
          </p:cNvSpPr>
          <p:nvPr>
            <p:ph idx="1"/>
          </p:nvPr>
        </p:nvSpPr>
        <p:spPr>
          <a:xfrm>
            <a:off x="533401" y="1143000"/>
            <a:ext cx="8229600" cy="4983163"/>
          </a:xfrm>
        </p:spPr>
        <p:txBody>
          <a:bodyPr>
            <a:noAutofit/>
          </a:bodyPr>
          <a:lstStyle/>
          <a:p>
            <a:pPr>
              <a:buClrTx/>
              <a:buFont typeface="Wingdings" pitchFamily="2" charset="2"/>
              <a:buChar char="S"/>
            </a:pPr>
            <a:r>
              <a:rPr lang="en-US" sz="1800" dirty="0" smtClean="0"/>
              <a:t>U.S. natural gas pipeline network consists of around 217,000 miles on interstate transmission and 89,000 miles of intrastate transmission</a:t>
            </a:r>
          </a:p>
          <a:p>
            <a:pPr>
              <a:buClrTx/>
              <a:buFont typeface="Wingdings" pitchFamily="2" charset="2"/>
              <a:buChar char="S"/>
            </a:pPr>
            <a:endParaRPr lang="en-US" sz="1800" dirty="0" smtClean="0"/>
          </a:p>
          <a:p>
            <a:pPr>
              <a:buClrTx/>
              <a:buFont typeface="Wingdings" pitchFamily="2" charset="2"/>
              <a:buChar char="S"/>
            </a:pPr>
            <a:r>
              <a:rPr lang="en-US" sz="1800" dirty="0" smtClean="0"/>
              <a:t>It also contains some 20,000 miles of field and gathering pipelines, which connect gas extraction wells to processing facilities</a:t>
            </a:r>
          </a:p>
          <a:p>
            <a:pPr>
              <a:buClrTx/>
              <a:buFont typeface="Wingdings" pitchFamily="2" charset="2"/>
              <a:buChar char="S"/>
            </a:pPr>
            <a:endParaRPr lang="en-US" sz="1800" dirty="0" smtClean="0"/>
          </a:p>
          <a:p>
            <a:pPr>
              <a:buClrTx/>
              <a:buFont typeface="Wingdings" pitchFamily="2" charset="2"/>
              <a:buChar char="S"/>
            </a:pPr>
            <a:r>
              <a:rPr lang="en-US" sz="1800" dirty="0" smtClean="0"/>
              <a:t>Around 125 systems  make up the interstate gas transmission network; another 90 or so systems operate strictly within individual states</a:t>
            </a:r>
            <a:endParaRPr lang="en-US" sz="1800" dirty="0"/>
          </a:p>
        </p:txBody>
      </p:sp>
      <p:pic>
        <p:nvPicPr>
          <p:cNvPr id="5" name="rg_hi" descr="http://t3.gstatic.com/images?q=tbn:ANd9GcTor4ABfFXPRpXe2iiPwtP5bcY7HyhL_vczdSwwzqPBLu6j1Nw6">
            <a:hlinkClick r:id="rId3"/>
          </p:cNvPr>
          <p:cNvPicPr/>
          <p:nvPr/>
        </p:nvPicPr>
        <p:blipFill>
          <a:blip r:embed="rId4" cstate="print"/>
          <a:srcRect/>
          <a:stretch>
            <a:fillRect/>
          </a:stretch>
        </p:blipFill>
        <p:spPr bwMode="auto">
          <a:xfrm>
            <a:off x="1447800" y="4114800"/>
            <a:ext cx="2895600" cy="2209800"/>
          </a:xfrm>
          <a:prstGeom prst="rect">
            <a:avLst/>
          </a:prstGeom>
          <a:noFill/>
          <a:ln w="9525">
            <a:noFill/>
            <a:miter lim="800000"/>
            <a:headEnd/>
            <a:tailEnd/>
          </a:ln>
        </p:spPr>
      </p:pic>
      <p:pic>
        <p:nvPicPr>
          <p:cNvPr id="6" name="il_fi" descr="http://watrnews.com/wp-content/uploads/2012/10/natural-gas-83708335.jpg"/>
          <p:cNvPicPr/>
          <p:nvPr/>
        </p:nvPicPr>
        <p:blipFill>
          <a:blip r:embed="rId5" cstate="print"/>
          <a:srcRect/>
          <a:stretch>
            <a:fillRect/>
          </a:stretch>
        </p:blipFill>
        <p:spPr bwMode="auto">
          <a:xfrm>
            <a:off x="5105400" y="4114800"/>
            <a:ext cx="289560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Material or Weld Failure</a:t>
            </a:r>
            <a:endParaRPr lang="en-US" dirty="0"/>
          </a:p>
        </p:txBody>
      </p:sp>
      <p:sp>
        <p:nvSpPr>
          <p:cNvPr id="3" name="Content Placeholder 2"/>
          <p:cNvSpPr>
            <a:spLocks noGrp="1"/>
          </p:cNvSpPr>
          <p:nvPr>
            <p:ph idx="1"/>
          </p:nvPr>
        </p:nvSpPr>
        <p:spPr/>
        <p:txBody>
          <a:bodyPr>
            <a:normAutofit lnSpcReduction="10000"/>
          </a:bodyPr>
          <a:lstStyle/>
          <a:p>
            <a:pPr>
              <a:buClrTx/>
              <a:buFont typeface="Wingdings" pitchFamily="2" charset="2"/>
              <a:buChar char="S"/>
            </a:pPr>
            <a:r>
              <a:rPr lang="en-US" sz="2000" dirty="0" smtClean="0"/>
              <a:t>Approximately 1/3 of all incidents</a:t>
            </a:r>
          </a:p>
          <a:p>
            <a:pPr>
              <a:buClrTx/>
              <a:buFont typeface="Wingdings" pitchFamily="2" charset="2"/>
              <a:buChar char="S"/>
            </a:pPr>
            <a:endParaRPr lang="en-US" sz="2000" dirty="0" smtClean="0"/>
          </a:p>
          <a:p>
            <a:pPr>
              <a:buClrTx/>
              <a:buFont typeface="Wingdings" pitchFamily="2" charset="2"/>
              <a:buChar char="S"/>
            </a:pPr>
            <a:r>
              <a:rPr lang="en-US" sz="2000" dirty="0" smtClean="0"/>
              <a:t>Steel  pipe joining technique</a:t>
            </a:r>
          </a:p>
          <a:p>
            <a:pPr>
              <a:buClrTx/>
              <a:buFont typeface="Wingdings" pitchFamily="2" charset="2"/>
              <a:buChar char="S"/>
            </a:pPr>
            <a:endParaRPr lang="en-US" sz="2000" dirty="0" smtClean="0"/>
          </a:p>
          <a:p>
            <a:pPr>
              <a:buClrTx/>
              <a:buFont typeface="Wingdings" pitchFamily="2" charset="2"/>
              <a:buChar char="S"/>
            </a:pPr>
            <a:r>
              <a:rPr lang="en-US" sz="2000" dirty="0" smtClean="0"/>
              <a:t>Extremely large number nationally</a:t>
            </a:r>
          </a:p>
          <a:p>
            <a:pPr>
              <a:buClrTx/>
              <a:buFont typeface="Wingdings" pitchFamily="2" charset="2"/>
              <a:buChar char="S"/>
            </a:pPr>
            <a:endParaRPr lang="en-US" sz="2000" dirty="0" smtClean="0"/>
          </a:p>
          <a:p>
            <a:pPr>
              <a:buClrTx/>
              <a:buFont typeface="Wingdings" pitchFamily="2" charset="2"/>
              <a:buChar char="S"/>
            </a:pPr>
            <a:r>
              <a:rPr lang="en-US" sz="2000" dirty="0" smtClean="0"/>
              <a:t>Technique</a:t>
            </a:r>
          </a:p>
          <a:p>
            <a:pPr>
              <a:buClrTx/>
              <a:buFont typeface="Wingdings" pitchFamily="2" charset="2"/>
              <a:buChar char="S"/>
            </a:pPr>
            <a:endParaRPr lang="en-US" sz="2000" dirty="0" smtClean="0"/>
          </a:p>
          <a:p>
            <a:pPr lvl="1">
              <a:buFont typeface="Wingdings" pitchFamily="2" charset="2"/>
              <a:buChar char="S"/>
            </a:pPr>
            <a:r>
              <a:rPr lang="en-US" sz="1800" dirty="0" smtClean="0"/>
              <a:t>1970 Electric Resistance Abandoned</a:t>
            </a:r>
          </a:p>
          <a:p>
            <a:pPr lvl="1">
              <a:buFont typeface="Wingdings" pitchFamily="2" charset="2"/>
              <a:buChar char="S"/>
            </a:pPr>
            <a:r>
              <a:rPr lang="en-US" sz="1800" dirty="0" smtClean="0"/>
              <a:t>Welding-abandoned</a:t>
            </a:r>
          </a:p>
          <a:p>
            <a:pPr lvl="1">
              <a:buFont typeface="Wingdings" pitchFamily="2" charset="2"/>
              <a:buChar char="S"/>
            </a:pPr>
            <a:r>
              <a:rPr lang="en-US" sz="1800" dirty="0" smtClean="0"/>
              <a:t>Weld inspection</a:t>
            </a:r>
          </a:p>
          <a:p>
            <a:pPr lvl="2">
              <a:buFont typeface="Wingdings" pitchFamily="2" charset="2"/>
              <a:buChar char="S"/>
            </a:pPr>
            <a:r>
              <a:rPr lang="en-US" sz="1800" dirty="0" smtClean="0"/>
              <a:t>Fresh welds</a:t>
            </a:r>
          </a:p>
          <a:p>
            <a:pPr lvl="2">
              <a:buFont typeface="Wingdings" pitchFamily="2" charset="2"/>
              <a:buChar char="S"/>
            </a:pPr>
            <a:r>
              <a:rPr lang="en-US" sz="1800" dirty="0" smtClean="0"/>
              <a:t>Failure analysis</a:t>
            </a:r>
          </a:p>
          <a:p>
            <a:pPr lvl="1"/>
            <a:endParaRPr lang="en-US" sz="2000" dirty="0" smtClean="0"/>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248400" y="2971800"/>
            <a:ext cx="2286000" cy="2286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X-ray inspection of welds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76401" y="1462236"/>
            <a:ext cx="5486400" cy="46909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748206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Corrosion</a:t>
            </a:r>
            <a:endParaRPr lang="en-US" dirty="0"/>
          </a:p>
        </p:txBody>
      </p:sp>
      <p:sp>
        <p:nvSpPr>
          <p:cNvPr id="3" name="Content Placeholder 2"/>
          <p:cNvSpPr>
            <a:spLocks noGrp="1"/>
          </p:cNvSpPr>
          <p:nvPr>
            <p:ph idx="1"/>
          </p:nvPr>
        </p:nvSpPr>
        <p:spPr>
          <a:xfrm>
            <a:off x="457200" y="1219200"/>
            <a:ext cx="8229600" cy="4906963"/>
          </a:xfrm>
        </p:spPr>
        <p:txBody>
          <a:bodyPr/>
          <a:lstStyle/>
          <a:p>
            <a:pPr>
              <a:buClrTx/>
              <a:buFont typeface="Wingdings" pitchFamily="2" charset="2"/>
              <a:buChar char="S"/>
            </a:pPr>
            <a:r>
              <a:rPr lang="en-US" sz="2400" dirty="0" smtClean="0"/>
              <a:t>Approximately ¼ </a:t>
            </a:r>
            <a:r>
              <a:rPr lang="en-US" sz="2400" dirty="0"/>
              <a:t>o</a:t>
            </a:r>
            <a:r>
              <a:rPr lang="en-US" sz="2400" dirty="0" smtClean="0"/>
              <a:t>f incidents</a:t>
            </a:r>
          </a:p>
          <a:p>
            <a:endParaRPr lang="en-US" sz="2400" dirty="0" smtClean="0"/>
          </a:p>
          <a:p>
            <a:pPr>
              <a:buClrTx/>
              <a:buFont typeface="Wingdings" pitchFamily="2" charset="2"/>
              <a:buChar char="S"/>
            </a:pPr>
            <a:r>
              <a:rPr lang="en-US" sz="2400" dirty="0" smtClean="0"/>
              <a:t>Prevention</a:t>
            </a:r>
          </a:p>
          <a:p>
            <a:pPr>
              <a:buClrTx/>
              <a:buFont typeface="Wingdings" pitchFamily="2" charset="2"/>
              <a:buChar char="S"/>
            </a:pPr>
            <a:endParaRPr lang="en-US" sz="2000" dirty="0" smtClean="0"/>
          </a:p>
          <a:p>
            <a:pPr lvl="1">
              <a:buFont typeface="Wingdings" pitchFamily="2" charset="2"/>
              <a:buChar char="S"/>
            </a:pPr>
            <a:r>
              <a:rPr lang="en-US" sz="2000" dirty="0" smtClean="0"/>
              <a:t>Protective coatings</a:t>
            </a:r>
          </a:p>
          <a:p>
            <a:pPr lvl="1">
              <a:buFont typeface="Wingdings" pitchFamily="2" charset="2"/>
              <a:buChar char="S"/>
            </a:pPr>
            <a:r>
              <a:rPr lang="en-US" sz="2000" dirty="0" smtClean="0"/>
              <a:t>Injections-inhibitors, biocides, </a:t>
            </a:r>
            <a:r>
              <a:rPr lang="en-US" sz="2000" dirty="0" err="1" smtClean="0"/>
              <a:t>dewaxers</a:t>
            </a:r>
            <a:r>
              <a:rPr lang="en-US" sz="2000" dirty="0" smtClean="0"/>
              <a:t>, etc.</a:t>
            </a:r>
          </a:p>
          <a:p>
            <a:pPr lvl="1">
              <a:buFont typeface="Wingdings" pitchFamily="2" charset="2"/>
              <a:buChar char="S"/>
            </a:pPr>
            <a:r>
              <a:rPr lang="en-US" sz="2000" dirty="0" err="1" smtClean="0"/>
              <a:t>Cathodic</a:t>
            </a:r>
            <a:r>
              <a:rPr lang="en-US" sz="2000" dirty="0" smtClean="0"/>
              <a:t> protection</a:t>
            </a:r>
          </a:p>
          <a:p>
            <a:pPr lvl="1">
              <a:buFont typeface="Wingdings" pitchFamily="2" charset="2"/>
              <a:buChar char="S"/>
            </a:pPr>
            <a:r>
              <a:rPr lang="en-US" sz="2000" dirty="0" smtClean="0"/>
              <a:t>Inspection and monitoring (pigs, smart pigs)</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71600" y="4648200"/>
            <a:ext cx="2533650" cy="18859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9200" y="4648200"/>
            <a:ext cx="2990850" cy="1838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dirty="0" smtClean="0"/>
              <a:t>		</a:t>
            </a:r>
            <a:endParaRPr lang="en-US" dirty="0"/>
          </a:p>
        </p:txBody>
      </p:sp>
      <p:sp>
        <p:nvSpPr>
          <p:cNvPr id="3" name="Content Placeholder 2"/>
          <p:cNvSpPr>
            <a:spLocks noGrp="1"/>
          </p:cNvSpPr>
          <p:nvPr>
            <p:ph idx="1"/>
          </p:nvPr>
        </p:nvSpPr>
        <p:spPr>
          <a:xfrm>
            <a:off x="533401" y="1371600"/>
            <a:ext cx="8229600" cy="4754563"/>
          </a:xfrm>
        </p:spPr>
        <p:txBody>
          <a:bodyPr>
            <a:normAutofit fontScale="92500"/>
          </a:bodyPr>
          <a:lstStyle/>
          <a:p>
            <a:endParaRPr lang="en-US" dirty="0" smtClean="0"/>
          </a:p>
          <a:p>
            <a:pPr>
              <a:buClrTx/>
              <a:buFont typeface="Wingdings" pitchFamily="2" charset="2"/>
              <a:buChar char="S"/>
            </a:pPr>
            <a:r>
              <a:rPr lang="en-US" sz="2600" dirty="0" smtClean="0"/>
              <a:t>Approximately 1/6 of all incidents</a:t>
            </a:r>
          </a:p>
          <a:p>
            <a:pPr lvl="1">
              <a:buFont typeface="Wingdings" pitchFamily="2" charset="2"/>
              <a:buChar char="S"/>
            </a:pPr>
            <a:r>
              <a:rPr lang="en-US" sz="2600" dirty="0" smtClean="0"/>
              <a:t>Pipeline workers</a:t>
            </a:r>
          </a:p>
          <a:p>
            <a:pPr lvl="1">
              <a:buFont typeface="Wingdings" pitchFamily="2" charset="2"/>
              <a:buChar char="S"/>
            </a:pPr>
            <a:r>
              <a:rPr lang="en-US" sz="2600" dirty="0" smtClean="0"/>
              <a:t>Third party</a:t>
            </a:r>
          </a:p>
          <a:p>
            <a:pPr lvl="1">
              <a:buFont typeface="Wingdings" pitchFamily="2" charset="2"/>
              <a:buChar char="S"/>
            </a:pPr>
            <a:r>
              <a:rPr lang="en-US" sz="2600" dirty="0" smtClean="0"/>
              <a:t>Gas </a:t>
            </a:r>
            <a:r>
              <a:rPr lang="en-US" sz="2600" dirty="0"/>
              <a:t>distribution </a:t>
            </a:r>
            <a:r>
              <a:rPr lang="en-US" sz="2600" dirty="0" smtClean="0"/>
              <a:t>pipelines</a:t>
            </a:r>
          </a:p>
          <a:p>
            <a:pPr lvl="1"/>
            <a:endParaRPr lang="en-US" sz="2600" dirty="0" smtClean="0"/>
          </a:p>
          <a:p>
            <a:pPr>
              <a:buClrTx/>
              <a:buFont typeface="Wingdings" pitchFamily="2" charset="2"/>
              <a:buChar char="S"/>
            </a:pPr>
            <a:r>
              <a:rPr lang="en-US" sz="2600" dirty="0" smtClean="0"/>
              <a:t>Largely preventable</a:t>
            </a:r>
          </a:p>
          <a:p>
            <a:endParaRPr lang="en-US" sz="2600" dirty="0" smtClean="0"/>
          </a:p>
          <a:p>
            <a:pPr>
              <a:buClrTx/>
              <a:buFont typeface="Wingdings" pitchFamily="2" charset="2"/>
              <a:buChar char="S"/>
            </a:pPr>
            <a:r>
              <a:rPr lang="en-US" sz="2600" dirty="0" smtClean="0"/>
              <a:t>One-call system 811</a:t>
            </a:r>
          </a:p>
          <a:p>
            <a:pPr lvl="1">
              <a:buFont typeface="Wingdings" pitchFamily="2" charset="2"/>
              <a:buChar char="S"/>
            </a:pPr>
            <a:r>
              <a:rPr lang="en-US" sz="2600" dirty="0" smtClean="0"/>
              <a:t>State </a:t>
            </a:r>
            <a:r>
              <a:rPr lang="en-US" sz="2600" dirty="0"/>
              <a:t>level operation </a:t>
            </a:r>
            <a:r>
              <a:rPr lang="en-US" sz="2600" dirty="0" smtClean="0"/>
              <a:t>and                                 regulations</a:t>
            </a:r>
            <a:endParaRPr lang="en-US" sz="2600" dirty="0"/>
          </a:p>
        </p:txBody>
      </p:sp>
      <p:pic>
        <p:nvPicPr>
          <p:cNvPr id="4099" name="Picture 3"/>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838" t="4847" b="7693"/>
          <a:stretch/>
        </p:blipFill>
        <p:spPr bwMode="auto">
          <a:xfrm>
            <a:off x="6400800" y="3429000"/>
            <a:ext cx="2170793" cy="258717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1532" b="5482"/>
          <a:stretch/>
        </p:blipFill>
        <p:spPr bwMode="auto">
          <a:xfrm>
            <a:off x="6172200" y="1295400"/>
            <a:ext cx="2590800" cy="1905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Box 4"/>
          <p:cNvSpPr txBox="1"/>
          <p:nvPr/>
        </p:nvSpPr>
        <p:spPr>
          <a:xfrm>
            <a:off x="304800" y="381000"/>
            <a:ext cx="8305800" cy="646331"/>
          </a:xfrm>
          <a:prstGeom prst="rect">
            <a:avLst/>
          </a:prstGeom>
          <a:noFill/>
        </p:spPr>
        <p:txBody>
          <a:bodyPr wrap="square" rtlCol="0">
            <a:spAutoFit/>
          </a:bodyPr>
          <a:lstStyle/>
          <a:p>
            <a:pPr algn="ctr"/>
            <a:r>
              <a:rPr lang="en-US" sz="3600" dirty="0" smtClean="0"/>
              <a:t>Excavation</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50002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Incorrect Operations</a:t>
            </a:r>
            <a:endParaRPr lang="en-US" dirty="0"/>
          </a:p>
        </p:txBody>
      </p:sp>
      <p:sp>
        <p:nvSpPr>
          <p:cNvPr id="3" name="Content Placeholder 2"/>
          <p:cNvSpPr>
            <a:spLocks noGrp="1"/>
          </p:cNvSpPr>
          <p:nvPr>
            <p:ph idx="1"/>
          </p:nvPr>
        </p:nvSpPr>
        <p:spPr/>
        <p:txBody>
          <a:bodyPr>
            <a:noAutofit/>
          </a:bodyPr>
          <a:lstStyle/>
          <a:p>
            <a:pPr>
              <a:buClrTx/>
              <a:buFont typeface="Wingdings" pitchFamily="2" charset="2"/>
              <a:buChar char="S"/>
            </a:pPr>
            <a:r>
              <a:rPr lang="en-US" sz="2000" dirty="0" smtClean="0"/>
              <a:t>Approximately 1/10 of incidents</a:t>
            </a:r>
          </a:p>
          <a:p>
            <a:endParaRPr lang="en-US" sz="2000" dirty="0" smtClean="0"/>
          </a:p>
          <a:p>
            <a:pPr>
              <a:buClrTx/>
              <a:buFont typeface="Wingdings" pitchFamily="2" charset="2"/>
              <a:buChar char="S"/>
            </a:pPr>
            <a:r>
              <a:rPr lang="en-US" sz="2000" dirty="0" smtClean="0"/>
              <a:t>Inadvertent actions</a:t>
            </a:r>
          </a:p>
          <a:p>
            <a:pPr lvl="1">
              <a:buFont typeface="Wingdings" pitchFamily="2" charset="2"/>
              <a:buChar char="S"/>
            </a:pPr>
            <a:r>
              <a:rPr lang="en-US" sz="2000" dirty="0" smtClean="0"/>
              <a:t>Wrong </a:t>
            </a:r>
            <a:r>
              <a:rPr lang="en-US" sz="2000" dirty="0"/>
              <a:t>valve </a:t>
            </a:r>
            <a:r>
              <a:rPr lang="en-US" sz="2000" dirty="0" smtClean="0"/>
              <a:t>open</a:t>
            </a:r>
          </a:p>
          <a:p>
            <a:pPr lvl="1">
              <a:buFont typeface="Wingdings" pitchFamily="2" charset="2"/>
              <a:buChar char="S"/>
            </a:pPr>
            <a:r>
              <a:rPr lang="en-US" sz="2000" dirty="0" smtClean="0"/>
              <a:t>Overfilling or </a:t>
            </a:r>
            <a:r>
              <a:rPr lang="en-US" sz="2000" dirty="0" err="1"/>
              <a:t>overpressuring</a:t>
            </a:r>
            <a:r>
              <a:rPr lang="en-US" sz="2000" dirty="0"/>
              <a:t> a piece of </a:t>
            </a:r>
            <a:r>
              <a:rPr lang="en-US" sz="2000" dirty="0" smtClean="0"/>
              <a:t>equipment</a:t>
            </a:r>
          </a:p>
          <a:p>
            <a:pPr lvl="1">
              <a:buFont typeface="Wingdings" pitchFamily="2" charset="2"/>
              <a:buChar char="S"/>
            </a:pPr>
            <a:r>
              <a:rPr lang="en-US" sz="2000" dirty="0" smtClean="0"/>
              <a:t>Mismarking </a:t>
            </a:r>
            <a:r>
              <a:rPr lang="en-US" sz="2000" dirty="0"/>
              <a:t>an underground pipeline prior to excavation </a:t>
            </a:r>
            <a:r>
              <a:rPr lang="en-US" sz="2000" dirty="0" smtClean="0"/>
              <a:t>work</a:t>
            </a:r>
          </a:p>
          <a:p>
            <a:endParaRPr lang="en-US" sz="2000" dirty="0" smtClean="0"/>
          </a:p>
          <a:p>
            <a:pPr>
              <a:buClrTx/>
              <a:buFont typeface="Wingdings" pitchFamily="2" charset="2"/>
              <a:buChar char="S"/>
            </a:pPr>
            <a:r>
              <a:rPr lang="en-US" sz="2000" dirty="0" smtClean="0"/>
              <a:t>Training related</a:t>
            </a:r>
          </a:p>
          <a:p>
            <a:pPr lvl="1">
              <a:buFont typeface="Wingdings" pitchFamily="2" charset="2"/>
              <a:buChar char="S"/>
            </a:pPr>
            <a:r>
              <a:rPr lang="en-US" sz="2000" dirty="0" smtClean="0"/>
              <a:t>Not </a:t>
            </a:r>
            <a:r>
              <a:rPr lang="en-US" sz="2000" dirty="0"/>
              <a:t>following proper </a:t>
            </a:r>
            <a:r>
              <a:rPr lang="en-US" sz="2000" dirty="0" smtClean="0"/>
              <a:t>procedures</a:t>
            </a:r>
          </a:p>
          <a:p>
            <a:pPr lvl="1">
              <a:buFont typeface="Wingdings" pitchFamily="2" charset="2"/>
              <a:buChar char="S"/>
            </a:pPr>
            <a:r>
              <a:rPr lang="en-US" sz="2000" dirty="0" smtClean="0"/>
              <a:t>Using </a:t>
            </a:r>
            <a:r>
              <a:rPr lang="en-US" sz="2000" dirty="0"/>
              <a:t>improper equipment or techniques to </a:t>
            </a:r>
            <a:r>
              <a:rPr lang="en-US" sz="2000" dirty="0" smtClean="0"/>
              <a:t>effect                                            a repair</a:t>
            </a:r>
          </a:p>
          <a:p>
            <a:pPr lvl="1">
              <a:buFont typeface="Wingdings" pitchFamily="2" charset="2"/>
              <a:buChar char="S"/>
            </a:pPr>
            <a:r>
              <a:rPr lang="en-US" sz="2000" dirty="0" smtClean="0"/>
              <a:t>Improperly </a:t>
            </a:r>
            <a:r>
              <a:rPr lang="en-US" sz="2000" dirty="0"/>
              <a:t>assessing a situation </a:t>
            </a:r>
            <a:r>
              <a:rPr lang="en-US" sz="2000" dirty="0" smtClean="0"/>
              <a:t>resulting in                                          </a:t>
            </a:r>
            <a:r>
              <a:rPr lang="en-US" sz="2000" dirty="0"/>
              <a:t>inappropriate actions or </a:t>
            </a:r>
            <a:r>
              <a:rPr lang="en-US" sz="2000" dirty="0" smtClean="0"/>
              <a:t>decisions</a:t>
            </a:r>
            <a:endParaRPr lang="en-US" sz="2000" dirty="0"/>
          </a:p>
        </p:txBody>
      </p:sp>
      <p:pic>
        <p:nvPicPr>
          <p:cNvPr id="5122"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05600" y="1752600"/>
            <a:ext cx="1779381" cy="1371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00" y="4800600"/>
            <a:ext cx="1417319" cy="118872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Outside Force</a:t>
            </a:r>
            <a:endParaRPr lang="en-US" dirty="0"/>
          </a:p>
        </p:txBody>
      </p:sp>
      <p:sp>
        <p:nvSpPr>
          <p:cNvPr id="3" name="Content Placeholder 2"/>
          <p:cNvSpPr>
            <a:spLocks noGrp="1"/>
          </p:cNvSpPr>
          <p:nvPr>
            <p:ph idx="1"/>
          </p:nvPr>
        </p:nvSpPr>
        <p:spPr>
          <a:xfrm>
            <a:off x="457200" y="1219200"/>
            <a:ext cx="8229600" cy="5257800"/>
          </a:xfrm>
        </p:spPr>
        <p:txBody>
          <a:bodyPr>
            <a:normAutofit/>
          </a:bodyPr>
          <a:lstStyle/>
          <a:p>
            <a:pPr>
              <a:buClrTx/>
              <a:buFont typeface="Wingdings" pitchFamily="2" charset="2"/>
              <a:buChar char="S"/>
            </a:pPr>
            <a:r>
              <a:rPr lang="en-US" sz="2000" dirty="0" smtClean="0"/>
              <a:t>Approximately 1/10 of incident</a:t>
            </a:r>
          </a:p>
          <a:p>
            <a:pPr>
              <a:buClrTx/>
              <a:buFont typeface="Wingdings" pitchFamily="2" charset="2"/>
              <a:buChar char="S"/>
            </a:pPr>
            <a:endParaRPr lang="en-US" sz="2000" dirty="0" smtClean="0"/>
          </a:p>
          <a:p>
            <a:pPr lvl="1">
              <a:buFont typeface="Wingdings" pitchFamily="2" charset="2"/>
              <a:buChar char="S"/>
            </a:pPr>
            <a:r>
              <a:rPr lang="en-US" sz="2000" dirty="0" smtClean="0"/>
              <a:t>Earth Movement</a:t>
            </a:r>
          </a:p>
          <a:p>
            <a:pPr lvl="1">
              <a:buFont typeface="Wingdings" pitchFamily="2" charset="2"/>
              <a:buChar char="S"/>
            </a:pPr>
            <a:endParaRPr lang="en-US" sz="2000" dirty="0" smtClean="0"/>
          </a:p>
          <a:p>
            <a:pPr lvl="1">
              <a:buFont typeface="Wingdings" pitchFamily="2" charset="2"/>
              <a:buChar char="S"/>
            </a:pPr>
            <a:r>
              <a:rPr lang="en-US" sz="2000" dirty="0" smtClean="0"/>
              <a:t>Weather</a:t>
            </a:r>
          </a:p>
          <a:p>
            <a:pPr lvl="1">
              <a:buFont typeface="Wingdings" pitchFamily="2" charset="2"/>
              <a:buChar char="S"/>
            </a:pPr>
            <a:endParaRPr lang="en-US" sz="2000" dirty="0" smtClean="0"/>
          </a:p>
          <a:p>
            <a:pPr lvl="1">
              <a:buFont typeface="Wingdings" pitchFamily="2" charset="2"/>
              <a:buChar char="S"/>
            </a:pPr>
            <a:r>
              <a:rPr lang="en-US" sz="2000" dirty="0" smtClean="0"/>
              <a:t>Fire or explosion external to                                                                                                                  the pipeline</a:t>
            </a:r>
          </a:p>
          <a:p>
            <a:pPr lvl="1">
              <a:buFont typeface="Wingdings" pitchFamily="2" charset="2"/>
              <a:buChar char="S"/>
            </a:pPr>
            <a:endParaRPr lang="en-US" sz="2000" dirty="0" smtClean="0"/>
          </a:p>
          <a:p>
            <a:pPr lvl="1">
              <a:buFont typeface="Wingdings" pitchFamily="2" charset="2"/>
              <a:buChar char="S"/>
            </a:pPr>
            <a:r>
              <a:rPr lang="en-US" sz="2000" dirty="0" smtClean="0"/>
              <a:t>Being struck by vehicles not related to excavation, rupture of previously damaged pipe</a:t>
            </a:r>
          </a:p>
          <a:p>
            <a:pPr lvl="1">
              <a:buFont typeface="Wingdings" pitchFamily="2" charset="2"/>
              <a:buChar char="S"/>
            </a:pPr>
            <a:endParaRPr lang="en-US" sz="2000" dirty="0" smtClean="0"/>
          </a:p>
          <a:p>
            <a:pPr lvl="1">
              <a:buFont typeface="Wingdings" pitchFamily="2" charset="2"/>
              <a:buChar char="S"/>
            </a:pPr>
            <a:r>
              <a:rPr lang="en-US" sz="2000" dirty="0" smtClean="0"/>
              <a:t>Vandalism</a:t>
            </a:r>
            <a:endParaRPr lang="en-US" sz="2000" dirty="0"/>
          </a:p>
        </p:txBody>
      </p:sp>
      <p:pic>
        <p:nvPicPr>
          <p:cNvPr id="6146" name="Picture 2"/>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235" r="12235"/>
          <a:stretch/>
        </p:blipFill>
        <p:spPr bwMode="auto">
          <a:xfrm>
            <a:off x="4724400" y="1905000"/>
            <a:ext cx="3810000" cy="231648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lstStyle/>
          <a:p>
            <a:r>
              <a:rPr lang="en-US" dirty="0" smtClean="0"/>
              <a:t>Time for Questions</a:t>
            </a:r>
            <a:endParaRPr lang="en-US"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146</a:t>
            </a:fld>
            <a:endParaRPr lang="en-US"/>
          </a:p>
        </p:txBody>
      </p:sp>
      <p:pic>
        <p:nvPicPr>
          <p:cNvPr id="1364994" name="Picture 2" descr="Historic trenching"/>
          <p:cNvPicPr>
            <a:picLocks noChangeAspect="1" noChangeArrowheads="1"/>
          </p:cNvPicPr>
          <p:nvPr/>
        </p:nvPicPr>
        <p:blipFill>
          <a:blip r:embed="rId3" cstate="print"/>
          <a:srcRect/>
          <a:stretch>
            <a:fillRect/>
          </a:stretch>
        </p:blipFill>
        <p:spPr bwMode="auto">
          <a:xfrm>
            <a:off x="2514600" y="2286000"/>
            <a:ext cx="4648200" cy="3495676"/>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solidFill>
                  <a:srgbClr val="FF0000"/>
                </a:solidFill>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147</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132553"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VIII.  Pipeline Emergency Response Operations</a:t>
            </a:r>
            <a:endParaRPr lang="en-US" dirty="0"/>
          </a:p>
        </p:txBody>
      </p:sp>
      <p:pic>
        <p:nvPicPr>
          <p:cNvPr id="3" name="Picture 2" descr="http://usdotblog.typepad.com/.a/6a00e551eea4f5883401538e95591f970b-500wi"/>
          <p:cNvPicPr>
            <a:picLocks noChangeAspect="1" noChangeArrowheads="1"/>
          </p:cNvPicPr>
          <p:nvPr/>
        </p:nvPicPr>
        <p:blipFill>
          <a:blip r:embed="rId3" cstate="print"/>
          <a:srcRect/>
          <a:stretch>
            <a:fillRect/>
          </a:stretch>
        </p:blipFill>
        <p:spPr bwMode="auto">
          <a:xfrm>
            <a:off x="990600" y="2057400"/>
            <a:ext cx="3619500" cy="2286000"/>
          </a:xfrm>
          <a:prstGeom prst="rect">
            <a:avLst/>
          </a:prstGeom>
          <a:noFill/>
        </p:spPr>
      </p:pic>
      <p:pic>
        <p:nvPicPr>
          <p:cNvPr id="27650" name="Picture 2" descr="http://law.alaska.gov/images/Environment04.jpg"/>
          <p:cNvPicPr>
            <a:picLocks noChangeAspect="1" noChangeArrowheads="1"/>
          </p:cNvPicPr>
          <p:nvPr/>
        </p:nvPicPr>
        <p:blipFill>
          <a:blip r:embed="rId4" cstate="print"/>
          <a:srcRect/>
          <a:stretch>
            <a:fillRect/>
          </a:stretch>
        </p:blipFill>
        <p:spPr bwMode="auto">
          <a:xfrm>
            <a:off x="5181600" y="3657600"/>
            <a:ext cx="3657600" cy="228600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077200" cy="868362"/>
          </a:xfrm>
        </p:spPr>
        <p:txBody>
          <a:bodyPr/>
          <a:lstStyle/>
          <a:p>
            <a:r>
              <a:rPr lang="en-US" dirty="0" smtClean="0"/>
              <a:t>Incident Management</a:t>
            </a:r>
            <a:endParaRPr lang="en-US" dirty="0"/>
          </a:p>
        </p:txBody>
      </p:sp>
      <p:sp>
        <p:nvSpPr>
          <p:cNvPr id="3" name="Content Placeholder 2"/>
          <p:cNvSpPr>
            <a:spLocks noGrp="1"/>
          </p:cNvSpPr>
          <p:nvPr>
            <p:ph idx="4294967295"/>
          </p:nvPr>
        </p:nvSpPr>
        <p:spPr>
          <a:xfrm>
            <a:off x="457200" y="1600200"/>
            <a:ext cx="8001000" cy="4525963"/>
          </a:xfrm>
        </p:spPr>
        <p:txBody>
          <a:bodyPr>
            <a:normAutofit/>
          </a:bodyPr>
          <a:lstStyle/>
          <a:p>
            <a:pPr marL="571500" indent="-458788">
              <a:buClrTx/>
              <a:buFont typeface="Wingdings" pitchFamily="2" charset="2"/>
              <a:buChar char="S"/>
            </a:pPr>
            <a:r>
              <a:rPr lang="en-US" sz="2000" dirty="0" smtClean="0"/>
              <a:t>Pipeline emergencies require coordination of information and resources among the various players in no different manner than other emergency response actions</a:t>
            </a:r>
            <a:endParaRPr lang="en-US" sz="2000" dirty="0"/>
          </a:p>
        </p:txBody>
      </p:sp>
      <p:pic>
        <p:nvPicPr>
          <p:cNvPr id="6" name="Picture 2" descr="http://www.history.army.mil/books/AMH-V2/AMH%20V2/p54.jpg"/>
          <p:cNvPicPr>
            <a:picLocks noChangeAspect="1" noChangeArrowheads="1"/>
          </p:cNvPicPr>
          <p:nvPr/>
        </p:nvPicPr>
        <p:blipFill>
          <a:blip r:embed="rId3" cstate="print"/>
          <a:srcRect/>
          <a:stretch>
            <a:fillRect/>
          </a:stretch>
        </p:blipFill>
        <p:spPr bwMode="auto">
          <a:xfrm>
            <a:off x="2362200" y="2971800"/>
            <a:ext cx="4695825" cy="2895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ttp://3.bp.blogspot.com/-bk1MKlb0b1Y/Tx9J2hT-PJI/AAAAAAAAA1o/HJZ6bRzyJbw/s1600/pipeline_Gas_US.jpg"/>
          <p:cNvPicPr/>
          <p:nvPr/>
        </p:nvPicPr>
        <p:blipFill>
          <a:blip r:embed="rId3" cstate="print"/>
          <a:srcRect/>
          <a:stretch>
            <a:fillRect/>
          </a:stretch>
        </p:blipFill>
        <p:spPr bwMode="auto">
          <a:xfrm>
            <a:off x="685800" y="990600"/>
            <a:ext cx="8153400" cy="5334000"/>
          </a:xfrm>
          <a:prstGeom prst="rect">
            <a:avLst/>
          </a:prstGeom>
          <a:noFill/>
          <a:ln w="9525">
            <a:noFill/>
            <a:miter lim="800000"/>
            <a:headEnd/>
            <a:tailEnd/>
          </a:ln>
        </p:spPr>
      </p:pic>
      <p:sp>
        <p:nvSpPr>
          <p:cNvPr id="5" name="Title 4"/>
          <p:cNvSpPr>
            <a:spLocks noGrp="1"/>
          </p:cNvSpPr>
          <p:nvPr>
            <p:ph type="title"/>
          </p:nvPr>
        </p:nvSpPr>
        <p:spPr>
          <a:xfrm>
            <a:off x="457200" y="274638"/>
            <a:ext cx="8229600" cy="792162"/>
          </a:xfrm>
        </p:spPr>
        <p:txBody>
          <a:bodyPr/>
          <a:lstStyle/>
          <a:p>
            <a:r>
              <a:rPr lang="en-US" dirty="0" smtClean="0"/>
              <a:t>Natural Gas Pipelines</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Incident Management . . .</a:t>
            </a:r>
            <a:endParaRPr lang="en-US" dirty="0"/>
          </a:p>
        </p:txBody>
      </p:sp>
      <p:sp>
        <p:nvSpPr>
          <p:cNvPr id="3" name="Content Placeholder 2"/>
          <p:cNvSpPr>
            <a:spLocks noGrp="1"/>
          </p:cNvSpPr>
          <p:nvPr>
            <p:ph idx="1"/>
          </p:nvPr>
        </p:nvSpPr>
        <p:spPr>
          <a:xfrm>
            <a:off x="457200" y="1676400"/>
            <a:ext cx="8305801" cy="4449763"/>
          </a:xfrm>
        </p:spPr>
        <p:txBody>
          <a:bodyPr>
            <a:normAutofit lnSpcReduction="10000"/>
          </a:bodyPr>
          <a:lstStyle/>
          <a:p>
            <a:pPr>
              <a:buClrTx/>
              <a:buFont typeface="Wingdings" pitchFamily="2" charset="2"/>
              <a:buChar char="S"/>
            </a:pPr>
            <a:r>
              <a:rPr lang="en-US" dirty="0" smtClean="0"/>
              <a:t>National Incident Management System (NIMS) approach</a:t>
            </a:r>
          </a:p>
          <a:p>
            <a:endParaRPr lang="en-US" dirty="0" smtClean="0"/>
          </a:p>
          <a:p>
            <a:pPr>
              <a:buClrTx/>
              <a:buFont typeface="Wingdings" pitchFamily="2" charset="2"/>
              <a:buChar char="S"/>
            </a:pPr>
            <a:r>
              <a:rPr lang="en-US" dirty="0" smtClean="0"/>
              <a:t>Incident Command System                                        (ICS) Organization</a:t>
            </a:r>
          </a:p>
          <a:p>
            <a:endParaRPr lang="en-US" dirty="0" smtClean="0"/>
          </a:p>
          <a:p>
            <a:pPr>
              <a:buClrTx/>
              <a:buFont typeface="Wingdings" pitchFamily="2" charset="2"/>
              <a:buChar char="S"/>
            </a:pPr>
            <a:r>
              <a:rPr lang="en-US" dirty="0" smtClean="0"/>
              <a:t>May encounter different                                characterizations of                                             incident phases</a:t>
            </a:r>
          </a:p>
          <a:p>
            <a:endParaRPr lang="en-US" dirty="0" smtClean="0"/>
          </a:p>
          <a:p>
            <a:endParaRPr lang="en-US" dirty="0" smtClean="0"/>
          </a:p>
          <a:p>
            <a:endParaRPr lang="en-US" dirty="0"/>
          </a:p>
        </p:txBody>
      </p:sp>
      <p:pic>
        <p:nvPicPr>
          <p:cNvPr id="4" name="Picture 3"/>
          <p:cNvPicPr/>
          <p:nvPr/>
        </p:nvPicPr>
        <p:blipFill>
          <a:blip r:embed="rId3" cstate="print"/>
          <a:srcRect/>
          <a:stretch>
            <a:fillRect/>
          </a:stretch>
        </p:blipFill>
        <p:spPr bwMode="auto">
          <a:xfrm>
            <a:off x="5562600" y="3200400"/>
            <a:ext cx="32004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90601" y="0"/>
            <a:ext cx="7315199" cy="1143000"/>
          </a:xfrm>
        </p:spPr>
        <p:txBody>
          <a:bodyPr/>
          <a:lstStyle/>
          <a:p>
            <a:r>
              <a:rPr lang="en-US" sz="2800" dirty="0" smtClean="0"/>
              <a:t>Example:  Pipeline Incident Command System Structure</a:t>
            </a:r>
            <a:endParaRPr lang="en-US" sz="2800"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151</a:t>
            </a:fld>
            <a:endParaRPr lang="en-US"/>
          </a:p>
        </p:txBody>
      </p:sp>
      <p:sp>
        <p:nvSpPr>
          <p:cNvPr id="6" name="Rectangle 5"/>
          <p:cNvSpPr/>
          <p:nvPr/>
        </p:nvSpPr>
        <p:spPr>
          <a:xfrm>
            <a:off x="3962400" y="13716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Incident Commander</a:t>
            </a:r>
            <a:endParaRPr lang="en-US" dirty="0">
              <a:solidFill>
                <a:schemeClr val="tx1"/>
              </a:solidFill>
            </a:endParaRPr>
          </a:p>
        </p:txBody>
      </p:sp>
      <p:sp>
        <p:nvSpPr>
          <p:cNvPr id="7" name="Rectangle 6"/>
          <p:cNvSpPr/>
          <p:nvPr/>
        </p:nvSpPr>
        <p:spPr>
          <a:xfrm>
            <a:off x="3962400" y="26670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Deputy Incident Commander</a:t>
            </a:r>
            <a:endParaRPr lang="en-US" dirty="0">
              <a:solidFill>
                <a:schemeClr val="tx1"/>
              </a:solidFill>
            </a:endParaRPr>
          </a:p>
        </p:txBody>
      </p:sp>
      <p:sp>
        <p:nvSpPr>
          <p:cNvPr id="8" name="Rectangle 7"/>
          <p:cNvSpPr/>
          <p:nvPr/>
        </p:nvSpPr>
        <p:spPr>
          <a:xfrm>
            <a:off x="6400800" y="2667000"/>
            <a:ext cx="15240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Legal Officer</a:t>
            </a:r>
            <a:endParaRPr lang="en-US" dirty="0">
              <a:solidFill>
                <a:schemeClr val="tx1"/>
              </a:solidFill>
            </a:endParaRPr>
          </a:p>
        </p:txBody>
      </p:sp>
      <p:sp>
        <p:nvSpPr>
          <p:cNvPr id="9" name="Rectangle 8"/>
          <p:cNvSpPr/>
          <p:nvPr/>
        </p:nvSpPr>
        <p:spPr>
          <a:xfrm>
            <a:off x="1524000" y="26670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Command Staff</a:t>
            </a:r>
            <a:endParaRPr lang="en-US" dirty="0">
              <a:solidFill>
                <a:schemeClr val="tx1"/>
              </a:solidFill>
            </a:endParaRPr>
          </a:p>
        </p:txBody>
      </p:sp>
      <p:sp>
        <p:nvSpPr>
          <p:cNvPr id="10" name="Rectangle 9"/>
          <p:cNvSpPr/>
          <p:nvPr/>
        </p:nvSpPr>
        <p:spPr>
          <a:xfrm>
            <a:off x="3962400" y="4114800"/>
            <a:ext cx="15240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Business Interruption Chief</a:t>
            </a:r>
            <a:endParaRPr lang="en-US" dirty="0">
              <a:solidFill>
                <a:schemeClr val="tx1"/>
              </a:solidFill>
            </a:endParaRPr>
          </a:p>
        </p:txBody>
      </p:sp>
      <p:sp>
        <p:nvSpPr>
          <p:cNvPr id="11" name="Rectangle 10"/>
          <p:cNvSpPr/>
          <p:nvPr/>
        </p:nvSpPr>
        <p:spPr>
          <a:xfrm>
            <a:off x="5638800" y="41148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Logistics Section Chief</a:t>
            </a:r>
            <a:endParaRPr lang="en-US" dirty="0">
              <a:solidFill>
                <a:schemeClr val="tx1"/>
              </a:solidFill>
            </a:endParaRPr>
          </a:p>
        </p:txBody>
      </p:sp>
      <p:sp>
        <p:nvSpPr>
          <p:cNvPr id="12" name="Rectangle 11"/>
          <p:cNvSpPr/>
          <p:nvPr/>
        </p:nvSpPr>
        <p:spPr>
          <a:xfrm>
            <a:off x="2286000" y="41148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Planning Section Chief</a:t>
            </a:r>
            <a:endParaRPr lang="en-US" dirty="0">
              <a:solidFill>
                <a:schemeClr val="tx1"/>
              </a:solidFill>
            </a:endParaRPr>
          </a:p>
        </p:txBody>
      </p:sp>
      <p:sp>
        <p:nvSpPr>
          <p:cNvPr id="13" name="Rectangle 12"/>
          <p:cNvSpPr/>
          <p:nvPr/>
        </p:nvSpPr>
        <p:spPr>
          <a:xfrm>
            <a:off x="7315200" y="41148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Finance</a:t>
            </a:r>
          </a:p>
          <a:p>
            <a:pPr algn="ctr"/>
            <a:r>
              <a:rPr lang="en-US" dirty="0" smtClean="0">
                <a:solidFill>
                  <a:schemeClr val="tx1"/>
                </a:solidFill>
              </a:rPr>
              <a:t>Section Chief</a:t>
            </a:r>
            <a:endParaRPr lang="en-US" dirty="0">
              <a:solidFill>
                <a:schemeClr val="tx1"/>
              </a:solidFill>
            </a:endParaRPr>
          </a:p>
        </p:txBody>
      </p:sp>
      <p:sp>
        <p:nvSpPr>
          <p:cNvPr id="14" name="Rectangle 13"/>
          <p:cNvSpPr/>
          <p:nvPr/>
        </p:nvSpPr>
        <p:spPr>
          <a:xfrm>
            <a:off x="609600" y="4114800"/>
            <a:ext cx="1524000" cy="914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Operations Section Chief</a:t>
            </a:r>
            <a:endParaRPr lang="en-US" dirty="0">
              <a:solidFill>
                <a:schemeClr val="tx1"/>
              </a:solidFill>
            </a:endParaRPr>
          </a:p>
        </p:txBody>
      </p:sp>
      <p:cxnSp>
        <p:nvCxnSpPr>
          <p:cNvPr id="17" name="Straight Connector 16"/>
          <p:cNvCxnSpPr>
            <a:stCxn id="6" idx="2"/>
            <a:endCxn id="7" idx="0"/>
          </p:cNvCxnSpPr>
          <p:nvPr/>
        </p:nvCxnSpPr>
        <p:spPr>
          <a:xfrm>
            <a:off x="4724400" y="22860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3"/>
            <a:endCxn id="7" idx="1"/>
          </p:cNvCxnSpPr>
          <p:nvPr/>
        </p:nvCxnSpPr>
        <p:spPr>
          <a:xfrm>
            <a:off x="3048000" y="3124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7" idx="3"/>
            <a:endCxn id="8" idx="1"/>
          </p:cNvCxnSpPr>
          <p:nvPr/>
        </p:nvCxnSpPr>
        <p:spPr>
          <a:xfrm>
            <a:off x="5486400" y="3124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2"/>
            <a:endCxn id="10" idx="0"/>
          </p:cNvCxnSpPr>
          <p:nvPr/>
        </p:nvCxnSpPr>
        <p:spPr>
          <a:xfrm>
            <a:off x="4724400" y="3581400"/>
            <a:ext cx="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4" idx="0"/>
          </p:cNvCxnSpPr>
          <p:nvPr/>
        </p:nvCxnSpPr>
        <p:spPr>
          <a:xfrm>
            <a:off x="1371600" y="3886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2" idx="0"/>
          </p:cNvCxnSpPr>
          <p:nvPr/>
        </p:nvCxnSpPr>
        <p:spPr>
          <a:xfrm flipV="1">
            <a:off x="3048000" y="3886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1" idx="0"/>
          </p:cNvCxnSpPr>
          <p:nvPr/>
        </p:nvCxnSpPr>
        <p:spPr>
          <a:xfrm flipV="1">
            <a:off x="6400800" y="3886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3" idx="0"/>
          </p:cNvCxnSpPr>
          <p:nvPr/>
        </p:nvCxnSpPr>
        <p:spPr>
          <a:xfrm flipV="1">
            <a:off x="8077200" y="3886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371600" y="3886200"/>
            <a:ext cx="6705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a:bodyPr>
          <a:lstStyle/>
          <a:p>
            <a:r>
              <a:rPr lang="en-US" sz="2800" dirty="0" smtClean="0"/>
              <a:t>Development of the Incident Action Plan</a:t>
            </a:r>
            <a:endParaRPr lang="en-US" sz="2800" dirty="0"/>
          </a:p>
        </p:txBody>
      </p:sp>
      <p:sp>
        <p:nvSpPr>
          <p:cNvPr id="4" name="Content Placeholder 3"/>
          <p:cNvSpPr>
            <a:spLocks noGrp="1"/>
          </p:cNvSpPr>
          <p:nvPr>
            <p:ph idx="1"/>
          </p:nvPr>
        </p:nvSpPr>
        <p:spPr>
          <a:xfrm>
            <a:off x="990600" y="1371600"/>
            <a:ext cx="8054975" cy="4754563"/>
          </a:xfrm>
        </p:spPr>
        <p:txBody>
          <a:bodyPr>
            <a:normAutofit/>
          </a:bodyPr>
          <a:lstStyle/>
          <a:p>
            <a:pPr>
              <a:buClrTx/>
              <a:buFont typeface="Wingdings" pitchFamily="2" charset="2"/>
              <a:buChar char="S"/>
            </a:pPr>
            <a:r>
              <a:rPr lang="en-US" sz="2000" dirty="0" smtClean="0"/>
              <a:t>Development of the IAP will be based upon a number of factors, including:</a:t>
            </a:r>
          </a:p>
          <a:p>
            <a:pPr>
              <a:buClrTx/>
              <a:buFont typeface="Wingdings" pitchFamily="2" charset="2"/>
              <a:buChar char="S"/>
            </a:pPr>
            <a:endParaRPr lang="en-US" sz="2000" dirty="0" smtClean="0"/>
          </a:p>
          <a:p>
            <a:pPr lvl="1">
              <a:buFont typeface="Wingdings" pitchFamily="2" charset="2"/>
              <a:buChar char="S"/>
            </a:pPr>
            <a:r>
              <a:rPr lang="en-US" sz="2000" dirty="0" smtClean="0"/>
              <a:t>Size and type of pipeline</a:t>
            </a:r>
          </a:p>
          <a:p>
            <a:pPr lvl="1">
              <a:buFont typeface="Wingdings" pitchFamily="2" charset="2"/>
              <a:buChar char="S"/>
            </a:pPr>
            <a:endParaRPr lang="en-US" sz="2000" dirty="0" smtClean="0"/>
          </a:p>
          <a:p>
            <a:pPr lvl="1">
              <a:buFont typeface="Wingdings" pitchFamily="2" charset="2"/>
              <a:buChar char="S"/>
            </a:pPr>
            <a:r>
              <a:rPr lang="en-US" sz="2000" dirty="0" smtClean="0"/>
              <a:t>Product(s) involved</a:t>
            </a:r>
          </a:p>
          <a:p>
            <a:pPr lvl="1">
              <a:buFont typeface="Wingdings" pitchFamily="2" charset="2"/>
              <a:buChar char="S"/>
            </a:pPr>
            <a:endParaRPr lang="en-US" sz="2000" dirty="0" smtClean="0"/>
          </a:p>
          <a:p>
            <a:pPr lvl="1">
              <a:buFont typeface="Wingdings" pitchFamily="2" charset="2"/>
              <a:buChar char="S"/>
            </a:pPr>
            <a:r>
              <a:rPr lang="en-US" sz="2000" dirty="0" smtClean="0"/>
              <a:t>Nature of the incident</a:t>
            </a:r>
          </a:p>
          <a:p>
            <a:pPr lvl="1">
              <a:buFont typeface="Wingdings" pitchFamily="2" charset="2"/>
              <a:buChar char="S"/>
            </a:pPr>
            <a:endParaRPr lang="en-US" sz="2000" dirty="0" smtClean="0"/>
          </a:p>
          <a:p>
            <a:pPr lvl="1">
              <a:buFont typeface="Wingdings" pitchFamily="2" charset="2"/>
              <a:buChar char="S"/>
            </a:pPr>
            <a:r>
              <a:rPr lang="en-US" sz="2000" dirty="0" smtClean="0"/>
              <a:t>Exposures</a:t>
            </a:r>
          </a:p>
          <a:p>
            <a:pPr lvl="1"/>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105400" y="2743200"/>
            <a:ext cx="3810000" cy="316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228600"/>
            <a:ext cx="7543799" cy="914400"/>
          </a:xfrm>
        </p:spPr>
        <p:txBody>
          <a:bodyPr>
            <a:normAutofit/>
          </a:bodyPr>
          <a:lstStyle/>
          <a:p>
            <a:r>
              <a:rPr lang="en-US" sz="2800" dirty="0" smtClean="0"/>
              <a:t>Development of the Incident Action Plan</a:t>
            </a:r>
            <a:endParaRPr lang="en-US" sz="2800"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Environmental conditions</a:t>
            </a:r>
          </a:p>
          <a:p>
            <a:pPr>
              <a:buClrTx/>
              <a:buFont typeface="Wingdings" pitchFamily="2" charset="2"/>
              <a:buChar char="S"/>
            </a:pPr>
            <a:endParaRPr lang="en-US" sz="2400" dirty="0" smtClean="0"/>
          </a:p>
          <a:p>
            <a:pPr>
              <a:buClrTx/>
              <a:buFont typeface="Wingdings" pitchFamily="2" charset="2"/>
              <a:buChar char="S"/>
            </a:pPr>
            <a:r>
              <a:rPr lang="en-US" sz="2400" dirty="0" smtClean="0"/>
              <a:t>Safety considerations</a:t>
            </a:r>
          </a:p>
          <a:p>
            <a:pPr>
              <a:buClrTx/>
              <a:buFont typeface="Wingdings" pitchFamily="2" charset="2"/>
              <a:buChar char="S"/>
            </a:pPr>
            <a:endParaRPr lang="en-US" sz="2400" dirty="0" smtClean="0"/>
          </a:p>
          <a:p>
            <a:pPr>
              <a:buClrTx/>
              <a:buFont typeface="Wingdings" pitchFamily="2" charset="2"/>
              <a:buChar char="S"/>
            </a:pPr>
            <a:r>
              <a:rPr lang="en-US" sz="2400" dirty="0" smtClean="0"/>
              <a:t>Isolation of the pipeline</a:t>
            </a:r>
          </a:p>
          <a:p>
            <a:pPr>
              <a:buClrTx/>
              <a:buFont typeface="Wingdings" pitchFamily="2" charset="2"/>
              <a:buChar char="S"/>
            </a:pPr>
            <a:endParaRPr lang="en-US" sz="2400" dirty="0" smtClean="0"/>
          </a:p>
          <a:p>
            <a:pPr>
              <a:buClrTx/>
              <a:buFont typeface="Wingdings" pitchFamily="2" charset="2"/>
              <a:buChar char="S"/>
            </a:pPr>
            <a:r>
              <a:rPr lang="en-US" sz="2400" dirty="0" smtClean="0"/>
              <a:t>Incident potential</a:t>
            </a:r>
          </a:p>
          <a:p>
            <a:pPr>
              <a:buClrTx/>
              <a:buFont typeface="Wingdings" pitchFamily="2" charset="2"/>
              <a:buChar char="S"/>
            </a:pPr>
            <a:endParaRPr lang="en-US" sz="2400" dirty="0" smtClean="0"/>
          </a:p>
          <a:p>
            <a:pPr>
              <a:buClrTx/>
              <a:buFont typeface="Wingdings" pitchFamily="2" charset="2"/>
              <a:buChar char="S"/>
            </a:pPr>
            <a:r>
              <a:rPr lang="en-US" sz="2400" dirty="0" smtClean="0"/>
              <a:t>Infrastructure impacts</a:t>
            </a:r>
            <a:endParaRPr lang="en-US" sz="2400" dirty="0"/>
          </a:p>
        </p:txBody>
      </p:sp>
      <p:pic>
        <p:nvPicPr>
          <p:cNvPr id="5" name="Picture 2"/>
          <p:cNvPicPr>
            <a:picLocks noChangeAspect="1" noChangeArrowheads="1"/>
          </p:cNvPicPr>
          <p:nvPr/>
        </p:nvPicPr>
        <p:blipFill>
          <a:blip r:embed="rId3" cstate="print"/>
          <a:srcRect/>
          <a:stretch>
            <a:fillRect/>
          </a:stretch>
        </p:blipFill>
        <p:spPr bwMode="auto">
          <a:xfrm>
            <a:off x="5257800" y="1828800"/>
            <a:ext cx="2562225" cy="349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228600"/>
            <a:ext cx="7543799" cy="914400"/>
          </a:xfrm>
        </p:spPr>
        <p:txBody>
          <a:bodyPr>
            <a:normAutofit/>
          </a:bodyPr>
          <a:lstStyle/>
          <a:p>
            <a:r>
              <a:rPr lang="en-US" sz="2800" dirty="0" smtClean="0"/>
              <a:t>Common Strategic Goals at Pipeline Incidents</a:t>
            </a:r>
            <a:endParaRPr lang="en-US" sz="2800"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000" dirty="0" smtClean="0"/>
              <a:t>Safety of public and response personnel</a:t>
            </a:r>
          </a:p>
          <a:p>
            <a:pPr>
              <a:buClrTx/>
              <a:buFont typeface="Wingdings" pitchFamily="2" charset="2"/>
              <a:buChar char="S"/>
            </a:pPr>
            <a:endParaRPr lang="en-US" sz="2000" dirty="0" smtClean="0"/>
          </a:p>
          <a:p>
            <a:pPr>
              <a:buClrTx/>
              <a:buFont typeface="Wingdings" pitchFamily="2" charset="2"/>
              <a:buChar char="S"/>
            </a:pPr>
            <a:r>
              <a:rPr lang="en-US" sz="2000" dirty="0" smtClean="0"/>
              <a:t>Rescue</a:t>
            </a:r>
          </a:p>
          <a:p>
            <a:pPr>
              <a:buClrTx/>
              <a:buFont typeface="Wingdings" pitchFamily="2" charset="2"/>
              <a:buChar char="S"/>
            </a:pPr>
            <a:endParaRPr lang="en-US" sz="2000" dirty="0" smtClean="0"/>
          </a:p>
          <a:p>
            <a:pPr>
              <a:buClrTx/>
              <a:buFont typeface="Wingdings" pitchFamily="2" charset="2"/>
              <a:buChar char="S"/>
            </a:pPr>
            <a:r>
              <a:rPr lang="en-US" sz="2000" dirty="0" smtClean="0"/>
              <a:t>Spill Control (confinement)</a:t>
            </a:r>
          </a:p>
          <a:p>
            <a:pPr>
              <a:buClrTx/>
              <a:buFont typeface="Wingdings" pitchFamily="2" charset="2"/>
              <a:buChar char="S"/>
            </a:pPr>
            <a:endParaRPr lang="en-US" sz="2000" dirty="0" smtClean="0"/>
          </a:p>
          <a:p>
            <a:pPr>
              <a:buClrTx/>
              <a:buFont typeface="Wingdings" pitchFamily="2" charset="2"/>
              <a:buChar char="S"/>
            </a:pPr>
            <a:r>
              <a:rPr lang="en-US" sz="2000" dirty="0" smtClean="0"/>
              <a:t>Leak Control (containment)</a:t>
            </a:r>
          </a:p>
          <a:p>
            <a:pPr>
              <a:buClrTx/>
              <a:buFont typeface="Wingdings" pitchFamily="2" charset="2"/>
              <a:buChar char="S"/>
            </a:pPr>
            <a:endParaRPr lang="en-US" sz="2000" dirty="0" smtClean="0"/>
          </a:p>
          <a:p>
            <a:pPr>
              <a:buClrTx/>
              <a:buFont typeface="Wingdings" pitchFamily="2" charset="2"/>
              <a:buChar char="S"/>
            </a:pPr>
            <a:r>
              <a:rPr lang="en-US" sz="2000" dirty="0" smtClean="0"/>
              <a:t>Fire Control</a:t>
            </a:r>
          </a:p>
          <a:p>
            <a:pPr>
              <a:buClrTx/>
              <a:buFont typeface="Wingdings" pitchFamily="2" charset="2"/>
              <a:buChar char="S"/>
            </a:pPr>
            <a:endParaRPr lang="en-US" sz="2000" dirty="0" smtClean="0"/>
          </a:p>
          <a:p>
            <a:pPr>
              <a:buClrTx/>
              <a:buFont typeface="Wingdings" pitchFamily="2" charset="2"/>
              <a:buChar char="S"/>
            </a:pPr>
            <a:r>
              <a:rPr lang="en-US" sz="2000" dirty="0" smtClean="0"/>
              <a:t>Recovery</a:t>
            </a:r>
            <a:endParaRPr lang="en-US" sz="2000" dirty="0"/>
          </a:p>
        </p:txBody>
      </p:sp>
      <p:pic>
        <p:nvPicPr>
          <p:cNvPr id="6" name="Picture 2"/>
          <p:cNvPicPr>
            <a:picLocks noChangeAspect="1" noChangeArrowheads="1"/>
          </p:cNvPicPr>
          <p:nvPr/>
        </p:nvPicPr>
        <p:blipFill>
          <a:blip r:embed="rId3" cstate="print"/>
          <a:srcRect/>
          <a:stretch>
            <a:fillRect/>
          </a:stretch>
        </p:blipFill>
        <p:spPr bwMode="auto">
          <a:xfrm>
            <a:off x="5257800" y="3124200"/>
            <a:ext cx="35433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0"/>
            <a:ext cx="7543800" cy="990600"/>
          </a:xfrm>
        </p:spPr>
        <p:txBody>
          <a:bodyPr>
            <a:normAutofit/>
          </a:bodyPr>
          <a:lstStyle/>
          <a:p>
            <a:r>
              <a:rPr lang="en-US" sz="2800" dirty="0" smtClean="0"/>
              <a:t>Common Strategic Goals at Pipeline Incidents . . .</a:t>
            </a:r>
            <a:endParaRPr lang="en-US" sz="2800" dirty="0"/>
          </a:p>
        </p:txBody>
      </p:sp>
      <p:sp>
        <p:nvSpPr>
          <p:cNvPr id="3" name="Content Placeholder 2"/>
          <p:cNvSpPr>
            <a:spLocks noGrp="1"/>
          </p:cNvSpPr>
          <p:nvPr>
            <p:ph idx="1"/>
          </p:nvPr>
        </p:nvSpPr>
        <p:spPr>
          <a:xfrm>
            <a:off x="381000" y="1371600"/>
            <a:ext cx="8664575" cy="4754563"/>
          </a:xfrm>
        </p:spPr>
        <p:txBody>
          <a:bodyPr>
            <a:normAutofit/>
          </a:bodyPr>
          <a:lstStyle/>
          <a:p>
            <a:pPr>
              <a:buClrTx/>
              <a:buFont typeface="Wingdings" pitchFamily="2" charset="2"/>
              <a:buChar char="S"/>
            </a:pPr>
            <a:r>
              <a:rPr lang="en-US" sz="2400" dirty="0" smtClean="0"/>
              <a:t>Keep stakeholders and the public informed of response activities</a:t>
            </a:r>
          </a:p>
          <a:p>
            <a:pPr>
              <a:buClrTx/>
              <a:buFont typeface="Wingdings" pitchFamily="2" charset="2"/>
              <a:buChar char="S"/>
            </a:pPr>
            <a:endParaRPr lang="en-US" sz="2400" dirty="0" smtClean="0"/>
          </a:p>
          <a:p>
            <a:pPr>
              <a:buClrTx/>
              <a:buFont typeface="Wingdings" pitchFamily="2" charset="2"/>
              <a:buChar char="S"/>
            </a:pPr>
            <a:r>
              <a:rPr lang="en-US" sz="2400" dirty="0" smtClean="0"/>
              <a:t>Maximize protection of environmentally sensitive areas</a:t>
            </a:r>
          </a:p>
          <a:p>
            <a:pPr>
              <a:buClrTx/>
              <a:buFont typeface="Wingdings" pitchFamily="2" charset="2"/>
              <a:buChar char="S"/>
            </a:pPr>
            <a:endParaRPr lang="en-US" sz="2400" dirty="0" smtClean="0"/>
          </a:p>
          <a:p>
            <a:pPr>
              <a:buClrTx/>
              <a:buFont typeface="Wingdings" pitchFamily="2" charset="2"/>
              <a:buChar char="S"/>
            </a:pPr>
            <a:r>
              <a:rPr lang="en-US" sz="2400" dirty="0" smtClean="0"/>
              <a:t>Recover/rehabilitate  injured wildlife</a:t>
            </a:r>
          </a:p>
          <a:p>
            <a:endParaRPr lang="en-US" sz="2400" dirty="0" smtClean="0"/>
          </a:p>
          <a:p>
            <a:endParaRPr lang="en-US" sz="2400" dirty="0"/>
          </a:p>
        </p:txBody>
      </p:sp>
      <p:pic>
        <p:nvPicPr>
          <p:cNvPr id="5" name="Picture 4" descr="http://blogs.ubc.ca/sanpham/files/2012/09/oilsoakedbird.jpeg"/>
          <p:cNvPicPr/>
          <p:nvPr/>
        </p:nvPicPr>
        <p:blipFill>
          <a:blip r:embed="rId3" cstate="print"/>
          <a:srcRect/>
          <a:stretch>
            <a:fillRect/>
          </a:stretch>
        </p:blipFill>
        <p:spPr bwMode="auto">
          <a:xfrm>
            <a:off x="2895600" y="4191000"/>
            <a:ext cx="4191000" cy="213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304800"/>
            <a:ext cx="7978775" cy="762000"/>
          </a:xfrm>
        </p:spPr>
        <p:txBody>
          <a:bodyPr>
            <a:noAutofit/>
          </a:bodyPr>
          <a:lstStyle/>
          <a:p>
            <a:r>
              <a:rPr lang="en-US" sz="2400" dirty="0" smtClean="0"/>
              <a:t>Common Strategic Goals at Pipeline Incidents . . .</a:t>
            </a:r>
            <a:endParaRPr lang="en-US" sz="2400"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Minimize adverse economic impacts</a:t>
            </a:r>
          </a:p>
          <a:p>
            <a:pPr>
              <a:buClrTx/>
              <a:buFont typeface="Wingdings" pitchFamily="2" charset="2"/>
              <a:buChar char="S"/>
            </a:pPr>
            <a:endParaRPr lang="en-US" sz="2400" dirty="0" smtClean="0"/>
          </a:p>
          <a:p>
            <a:pPr>
              <a:buClrTx/>
              <a:buFont typeface="Wingdings" pitchFamily="2" charset="2"/>
              <a:buChar char="S"/>
            </a:pPr>
            <a:r>
              <a:rPr lang="en-US" sz="2400" dirty="0" smtClean="0"/>
              <a:t>Minimize adverse impact to cultural and historic resources</a:t>
            </a:r>
            <a:endParaRPr lang="en-US" sz="2400" dirty="0"/>
          </a:p>
        </p:txBody>
      </p:sp>
      <p:pic>
        <p:nvPicPr>
          <p:cNvPr id="43014" name="Picture 6" descr="http://farm1.static.flickr.com/44/175881448_d6f82cc858.jpg"/>
          <p:cNvPicPr>
            <a:picLocks noChangeAspect="1" noChangeArrowheads="1"/>
          </p:cNvPicPr>
          <p:nvPr/>
        </p:nvPicPr>
        <p:blipFill>
          <a:blip r:embed="rId3" cstate="print"/>
          <a:srcRect/>
          <a:stretch>
            <a:fillRect/>
          </a:stretch>
        </p:blipFill>
        <p:spPr bwMode="auto">
          <a:xfrm>
            <a:off x="5105400" y="3200400"/>
            <a:ext cx="3771900" cy="2743200"/>
          </a:xfrm>
          <a:prstGeom prst="rect">
            <a:avLst/>
          </a:prstGeom>
          <a:noFill/>
        </p:spPr>
      </p:pic>
      <p:pic>
        <p:nvPicPr>
          <p:cNvPr id="43016" name="Picture 8" descr="http://www.csmonitor.com/var/ezflow_site/storage/images/media/content/2012/0303-bp-oil-spill-settlement.jpg/11912177-1-eng-US/0303-bp-oil-spill-settlement.jpg_full_600.jpg"/>
          <p:cNvPicPr>
            <a:picLocks noChangeAspect="1" noChangeArrowheads="1"/>
          </p:cNvPicPr>
          <p:nvPr/>
        </p:nvPicPr>
        <p:blipFill>
          <a:blip r:embed="rId4" cstate="print"/>
          <a:srcRect/>
          <a:stretch>
            <a:fillRect/>
          </a:stretch>
        </p:blipFill>
        <p:spPr bwMode="auto">
          <a:xfrm>
            <a:off x="1066800" y="3581400"/>
            <a:ext cx="3657600" cy="220980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5399" y="304800"/>
            <a:ext cx="7750175" cy="838200"/>
          </a:xfrm>
        </p:spPr>
        <p:txBody>
          <a:bodyPr/>
          <a:lstStyle/>
          <a:p>
            <a:r>
              <a:rPr lang="en-US" sz="2800" dirty="0" smtClean="0"/>
              <a:t>Cleanup Endpoints</a:t>
            </a:r>
            <a:endParaRPr lang="en-US" sz="2800" dirty="0"/>
          </a:p>
        </p:txBody>
      </p:sp>
      <p:sp>
        <p:nvSpPr>
          <p:cNvPr id="3" name="Content Placeholder 2"/>
          <p:cNvSpPr>
            <a:spLocks noGrp="1"/>
          </p:cNvSpPr>
          <p:nvPr>
            <p:ph idx="1"/>
          </p:nvPr>
        </p:nvSpPr>
        <p:spPr>
          <a:xfrm>
            <a:off x="381000" y="1371600"/>
            <a:ext cx="8664575" cy="4754563"/>
          </a:xfrm>
        </p:spPr>
        <p:txBody>
          <a:bodyPr>
            <a:normAutofit/>
          </a:bodyPr>
          <a:lstStyle/>
          <a:p>
            <a:pPr>
              <a:buClrTx/>
              <a:buFont typeface="Wingdings" pitchFamily="2" charset="2"/>
              <a:buChar char="S"/>
            </a:pPr>
            <a:r>
              <a:rPr lang="en-US" sz="2000" dirty="0" smtClean="0"/>
              <a:t>Cleanup endpoints can be:</a:t>
            </a:r>
          </a:p>
          <a:p>
            <a:pPr>
              <a:buClrTx/>
              <a:buFont typeface="Wingdings" pitchFamily="2" charset="2"/>
              <a:buChar char="S"/>
            </a:pPr>
            <a:endParaRPr lang="en-US" sz="2000" dirty="0" smtClean="0"/>
          </a:p>
          <a:p>
            <a:pPr lvl="1">
              <a:buFont typeface="Wingdings" pitchFamily="2" charset="2"/>
              <a:buChar char="S"/>
            </a:pPr>
            <a:r>
              <a:rPr lang="en-US" sz="2000" dirty="0" smtClean="0"/>
              <a:t>Qualitative which are based primarily                                                                    on visual, olfactory, or tactile observations                                                                and do not necessarily require collection                                                                               of analytical chemistry data</a:t>
            </a:r>
          </a:p>
          <a:p>
            <a:pPr lvl="1">
              <a:buFont typeface="Wingdings" pitchFamily="2" charset="2"/>
              <a:buChar char="S"/>
            </a:pPr>
            <a:endParaRPr lang="en-US" sz="2000" dirty="0" smtClean="0"/>
          </a:p>
          <a:p>
            <a:pPr lvl="1">
              <a:buFont typeface="Wingdings" pitchFamily="2" charset="2"/>
              <a:buChar char="S"/>
            </a:pPr>
            <a:r>
              <a:rPr lang="en-US" sz="2000" dirty="0" smtClean="0"/>
              <a:t>Quantitative which rely on measurements                                                                                            or quantitative data, as opposed to                                                                                    qualitative data such as categorical                                                           observations (e.g., sheen or                                                         no sheen)</a:t>
            </a:r>
          </a:p>
          <a:p>
            <a:pPr lvl="1"/>
            <a:endParaRPr lang="en-US" sz="2000" dirty="0"/>
          </a:p>
        </p:txBody>
      </p:sp>
      <p:pic>
        <p:nvPicPr>
          <p:cNvPr id="4" name="Picture 3" descr="AVIRIS Image of the Deepwater Horizon BP Oil Rig Site"/>
          <p:cNvPicPr/>
          <p:nvPr/>
        </p:nvPicPr>
        <p:blipFill>
          <a:blip r:embed="rId3" cstate="print"/>
          <a:srcRect/>
          <a:stretch>
            <a:fillRect/>
          </a:stretch>
        </p:blipFill>
        <p:spPr bwMode="auto">
          <a:xfrm>
            <a:off x="6400800" y="1905000"/>
            <a:ext cx="2152650" cy="1619250"/>
          </a:xfrm>
          <a:prstGeom prst="rect">
            <a:avLst/>
          </a:prstGeom>
          <a:noFill/>
          <a:ln w="9525">
            <a:noFill/>
            <a:miter lim="800000"/>
            <a:headEnd/>
            <a:tailEnd/>
          </a:ln>
        </p:spPr>
      </p:pic>
      <p:pic>
        <p:nvPicPr>
          <p:cNvPr id="7" name="Picture 6" descr="http://farm5.staticflickr.com/4074/4858159150_0bbd9131fd.jpg"/>
          <p:cNvPicPr/>
          <p:nvPr/>
        </p:nvPicPr>
        <p:blipFill>
          <a:blip r:embed="rId4" cstate="print"/>
          <a:srcRect/>
          <a:stretch>
            <a:fillRect/>
          </a:stretch>
        </p:blipFill>
        <p:spPr bwMode="auto">
          <a:xfrm>
            <a:off x="5638800" y="4267200"/>
            <a:ext cx="30099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600199" y="228600"/>
            <a:ext cx="6477001" cy="762000"/>
          </a:xfrm>
        </p:spPr>
        <p:txBody>
          <a:bodyPr>
            <a:normAutofit fontScale="90000"/>
          </a:bodyPr>
          <a:lstStyle/>
          <a:p>
            <a:r>
              <a:rPr lang="en-US" sz="3200" dirty="0" smtClean="0"/>
              <a:t>Examples of</a:t>
            </a:r>
            <a:br>
              <a:rPr lang="en-US" sz="3200" dirty="0" smtClean="0"/>
            </a:br>
            <a:r>
              <a:rPr lang="en-US" sz="3200" dirty="0" smtClean="0"/>
              <a:t>Qualitative Cleanup Endpoints</a:t>
            </a:r>
            <a:endParaRPr lang="en-US" sz="3200" dirty="0"/>
          </a:p>
        </p:txBody>
      </p:sp>
      <p:sp>
        <p:nvSpPr>
          <p:cNvPr id="4" name="Content Placeholder 3"/>
          <p:cNvSpPr>
            <a:spLocks noGrp="1"/>
          </p:cNvSpPr>
          <p:nvPr>
            <p:ph idx="1"/>
          </p:nvPr>
        </p:nvSpPr>
        <p:spPr>
          <a:xfrm>
            <a:off x="304800" y="1219200"/>
            <a:ext cx="8534400" cy="4953000"/>
          </a:xfrm>
        </p:spPr>
        <p:txBody>
          <a:bodyPr>
            <a:noAutofit/>
          </a:bodyPr>
          <a:lstStyle/>
          <a:p>
            <a:pPr>
              <a:buClrTx/>
              <a:buFont typeface="Wingdings" pitchFamily="2" charset="2"/>
              <a:buChar char="S"/>
            </a:pPr>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There is no longer any detectable constituent or compound of concern present on the water, adjoining shorelines, or places where it is likely to reach the water again</a:t>
            </a:r>
          </a:p>
          <a:p>
            <a:endParaRPr lang="en-US" sz="1800" dirty="0" smtClean="0">
              <a:latin typeface="Arial" pitchFamily="34" charset="0"/>
              <a:cs typeface="Arial" pitchFamily="34" charset="0"/>
            </a:endParaRPr>
          </a:p>
          <a:p>
            <a:pPr lvl="0">
              <a:buClrTx/>
              <a:buFont typeface="Wingdings" pitchFamily="2" charset="2"/>
              <a:buChar char="S"/>
            </a:pPr>
            <a:r>
              <a:rPr lang="en-US" sz="1800" dirty="0" smtClean="0">
                <a:latin typeface="Arial" pitchFamily="34" charset="0"/>
                <a:cs typeface="Arial" pitchFamily="34" charset="0"/>
              </a:rPr>
              <a:t>Further removal operations would cause more environmental harm than the constituent or compound of concern to be removed</a:t>
            </a:r>
          </a:p>
          <a:p>
            <a:pPr lvl="0"/>
            <a:endParaRPr lang="en-US" sz="1800" dirty="0" smtClean="0">
              <a:latin typeface="Arial" pitchFamily="34" charset="0"/>
              <a:cs typeface="Arial" pitchFamily="34" charset="0"/>
            </a:endParaRPr>
          </a:p>
          <a:p>
            <a:pPr lvl="0">
              <a:buClrTx/>
              <a:buFont typeface="Wingdings" pitchFamily="2" charset="2"/>
              <a:buChar char="S"/>
            </a:pPr>
            <a:r>
              <a:rPr lang="en-US" sz="1800" dirty="0" smtClean="0">
                <a:latin typeface="Arial" pitchFamily="34" charset="0"/>
                <a:cs typeface="Arial" pitchFamily="34" charset="0"/>
              </a:rPr>
              <a:t>Cleanup measures would be excessively                                                        costly in view of their insignificant                                                             contribution to minimizing a threat to the                                                          public health or welfare, or the                                                      environment</a:t>
            </a:r>
          </a:p>
          <a:p>
            <a:endParaRPr lang="en-US" sz="1800" dirty="0" smtClean="0">
              <a:latin typeface="Arial" pitchFamily="34" charset="0"/>
              <a:cs typeface="Arial" pitchFamily="34" charset="0"/>
            </a:endParaRPr>
          </a:p>
        </p:txBody>
      </p:sp>
      <p:pic>
        <p:nvPicPr>
          <p:cNvPr id="5" name="Picture 4" descr="http://farm5.staticflickr.com/4074/4855267114_ff66477c7d.jpg"/>
          <p:cNvPicPr/>
          <p:nvPr/>
        </p:nvPicPr>
        <p:blipFill>
          <a:blip r:embed="rId3" cstate="print"/>
          <a:srcRect/>
          <a:stretch>
            <a:fillRect/>
          </a:stretch>
        </p:blipFill>
        <p:spPr bwMode="auto">
          <a:xfrm>
            <a:off x="5867400" y="3886200"/>
            <a:ext cx="2857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Examples of Quantitative Cleanup Endpoints</a:t>
            </a:r>
            <a:endParaRPr lang="en-US" sz="3200" dirty="0"/>
          </a:p>
        </p:txBody>
      </p:sp>
      <p:sp>
        <p:nvSpPr>
          <p:cNvPr id="4" name="Content Placeholder 3"/>
          <p:cNvSpPr>
            <a:spLocks noGrp="1"/>
          </p:cNvSpPr>
          <p:nvPr>
            <p:ph idx="1"/>
          </p:nvPr>
        </p:nvSpPr>
        <p:spPr>
          <a:xfrm>
            <a:off x="381000" y="1524001"/>
            <a:ext cx="8458200" cy="4648200"/>
          </a:xfrm>
        </p:spPr>
        <p:txBody>
          <a:bodyPr>
            <a:noAutofit/>
          </a:bodyPr>
          <a:lstStyle/>
          <a:p>
            <a:pPr>
              <a:buClrTx/>
              <a:buFont typeface="Wingdings" pitchFamily="2" charset="2"/>
              <a:buChar char="S"/>
            </a:pPr>
            <a:r>
              <a:rPr lang="en-US" sz="2000" dirty="0" smtClean="0">
                <a:latin typeface="Arial" pitchFamily="34" charset="0"/>
                <a:cs typeface="Arial" pitchFamily="34" charset="0"/>
              </a:rPr>
              <a:t>Constituent or compound of concern on surface water, groundwater, soil, or sediment does not exceed background concentrations for the constituent or compound of concern  </a:t>
            </a:r>
          </a:p>
          <a:p>
            <a:pPr lvl="0"/>
            <a:endParaRPr lang="en-US" sz="2000" dirty="0" smtClean="0">
              <a:latin typeface="Arial" pitchFamily="34" charset="0"/>
              <a:cs typeface="Arial" pitchFamily="34" charset="0"/>
            </a:endParaRPr>
          </a:p>
          <a:p>
            <a:pPr lvl="0">
              <a:buClrTx/>
              <a:buFont typeface="Wingdings" pitchFamily="2" charset="2"/>
              <a:buChar char="S"/>
            </a:pPr>
            <a:r>
              <a:rPr lang="en-US" sz="2000" dirty="0" smtClean="0">
                <a:latin typeface="Arial" pitchFamily="34" charset="0"/>
                <a:cs typeface="Arial" pitchFamily="34" charset="0"/>
              </a:rPr>
              <a:t>Constituent or compound of concern of concern on surface water, groundwater, soil, or sediment does not exceed  predetermined concentrations for the constituent or compound of concern</a:t>
            </a:r>
          </a:p>
          <a:p>
            <a:endParaRPr lang="en-US" sz="2400" dirty="0" smtClean="0"/>
          </a:p>
          <a:p>
            <a:endParaRPr lang="en-US" sz="2400" dirty="0" smtClean="0">
              <a:latin typeface="Arial" pitchFamily="34" charset="0"/>
              <a:cs typeface="Arial" pitchFamily="34" charset="0"/>
            </a:endParaRPr>
          </a:p>
        </p:txBody>
      </p:sp>
      <p:pic>
        <p:nvPicPr>
          <p:cNvPr id="5" name="Picture 4" descr="http://farm5.staticflickr.com/4080/4887995217_f6ab20b0f6.jpg"/>
          <p:cNvPicPr/>
          <p:nvPr/>
        </p:nvPicPr>
        <p:blipFill>
          <a:blip r:embed="rId3" cstate="print"/>
          <a:srcRect/>
          <a:stretch>
            <a:fillRect/>
          </a:stretch>
        </p:blipFill>
        <p:spPr bwMode="auto">
          <a:xfrm>
            <a:off x="3657600" y="4267200"/>
            <a:ext cx="2590800" cy="197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a:bodyPr>
          <a:lstStyle/>
          <a:p>
            <a:r>
              <a:rPr lang="en-US" dirty="0" smtClean="0"/>
              <a:t>Pipeline Transportation System . . .</a:t>
            </a:r>
            <a:endParaRPr lang="en-US" dirty="0"/>
          </a:p>
        </p:txBody>
      </p:sp>
      <p:sp>
        <p:nvSpPr>
          <p:cNvPr id="4" name="Content Placeholder 3"/>
          <p:cNvSpPr>
            <a:spLocks noGrp="1"/>
          </p:cNvSpPr>
          <p:nvPr>
            <p:ph idx="1"/>
          </p:nvPr>
        </p:nvSpPr>
        <p:spPr>
          <a:xfrm>
            <a:off x="609601" y="1371600"/>
            <a:ext cx="7924800" cy="4754563"/>
          </a:xfrm>
        </p:spPr>
        <p:txBody>
          <a:bodyPr>
            <a:noAutofit/>
          </a:bodyPr>
          <a:lstStyle/>
          <a:p>
            <a:pPr>
              <a:buClrTx/>
              <a:buFont typeface="Wingdings" pitchFamily="2" charset="2"/>
              <a:buChar char="S"/>
            </a:pPr>
            <a:r>
              <a:rPr lang="en-US" sz="2000" dirty="0" smtClean="0"/>
              <a:t>These interstate and intrastate gas transmission pipelines feed about  1.2 million miles of regional pipelines in some 1,400 local distribution networks</a:t>
            </a:r>
          </a:p>
          <a:p>
            <a:pPr>
              <a:buClrTx/>
              <a:buFont typeface="Wingdings" pitchFamily="2" charset="2"/>
              <a:buChar char="S"/>
            </a:pPr>
            <a:endParaRPr lang="en-US" sz="2000" dirty="0" smtClean="0"/>
          </a:p>
          <a:p>
            <a:pPr>
              <a:buClrTx/>
              <a:buFont typeface="Wingdings" pitchFamily="2" charset="2"/>
              <a:buChar char="S"/>
            </a:pPr>
            <a:r>
              <a:rPr lang="en-US" sz="2000" dirty="0" smtClean="0"/>
              <a:t>Natural gas pipelines also connect to 113 liquefied natural gas storage sites</a:t>
            </a:r>
            <a:endParaRPr lang="en-US" sz="2000" dirty="0"/>
          </a:p>
        </p:txBody>
      </p:sp>
      <p:pic>
        <p:nvPicPr>
          <p:cNvPr id="7" name="Picture 6" descr="File:National Grid LNG Tank.jpg">
            <a:hlinkClick r:id="rId3"/>
          </p:cNvPr>
          <p:cNvPicPr/>
          <p:nvPr/>
        </p:nvPicPr>
        <p:blipFill>
          <a:blip r:embed="rId4" cstate="print"/>
          <a:srcRect/>
          <a:stretch>
            <a:fillRect/>
          </a:stretch>
        </p:blipFill>
        <p:spPr bwMode="auto">
          <a:xfrm>
            <a:off x="2209800" y="3429000"/>
            <a:ext cx="4953000" cy="2885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914401" y="152400"/>
            <a:ext cx="7620000" cy="990600"/>
          </a:xfrm>
        </p:spPr>
        <p:txBody>
          <a:bodyPr>
            <a:normAutofit/>
          </a:bodyPr>
          <a:lstStyle/>
          <a:p>
            <a:r>
              <a:rPr lang="en-US" sz="3200" dirty="0" smtClean="0"/>
              <a:t>Issues Affecting the Selection Of Endpoints</a:t>
            </a:r>
            <a:endParaRPr lang="en-US" sz="3200" dirty="0"/>
          </a:p>
        </p:txBody>
      </p:sp>
      <p:sp>
        <p:nvSpPr>
          <p:cNvPr id="4" name="Content Placeholder 3"/>
          <p:cNvSpPr>
            <a:spLocks noGrp="1"/>
          </p:cNvSpPr>
          <p:nvPr>
            <p:ph idx="1"/>
          </p:nvPr>
        </p:nvSpPr>
        <p:spPr>
          <a:xfrm>
            <a:off x="304800" y="1447801"/>
            <a:ext cx="7620000" cy="4724400"/>
          </a:xfrm>
        </p:spPr>
        <p:txBody>
          <a:bodyPr>
            <a:noAutofit/>
          </a:bodyPr>
          <a:lstStyle/>
          <a:p>
            <a:pPr>
              <a:buClrTx/>
              <a:buFont typeface="Wingdings" pitchFamily="2" charset="2"/>
              <a:buChar char="S"/>
            </a:pPr>
            <a:r>
              <a:rPr lang="en-US" sz="1800" dirty="0" smtClean="0">
                <a:latin typeface="Arial" pitchFamily="34" charset="0"/>
                <a:cs typeface="Arial" pitchFamily="34" charset="0"/>
              </a:rPr>
              <a:t>Type and amount of constituent or compound spilled</a:t>
            </a:r>
          </a:p>
          <a:p>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Type of shoreline </a:t>
            </a:r>
          </a:p>
          <a:p>
            <a:pPr>
              <a:buClrTx/>
              <a:buFont typeface="Wingdings" pitchFamily="2" charset="2"/>
              <a:buChar char="S"/>
            </a:pPr>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Value of habitat or use of the segment                                                  and the timing of that use</a:t>
            </a:r>
          </a:p>
          <a:p>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Technical and operational feasibility of                                                 cleanup activities</a:t>
            </a:r>
          </a:p>
          <a:p>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Anticipated rate of natural attenuation</a:t>
            </a:r>
          </a:p>
          <a:p>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Environmental influences such as weather</a:t>
            </a:r>
          </a:p>
          <a:p>
            <a:endParaRPr lang="en-US" sz="1800" dirty="0" smtClean="0">
              <a:latin typeface="Arial" pitchFamily="34" charset="0"/>
              <a:cs typeface="Arial" pitchFamily="34" charset="0"/>
            </a:endParaRPr>
          </a:p>
          <a:p>
            <a:pPr>
              <a:buClrTx/>
              <a:buFont typeface="Wingdings" pitchFamily="2" charset="2"/>
              <a:buChar char="S"/>
            </a:pPr>
            <a:r>
              <a:rPr lang="en-US" sz="1800" dirty="0" smtClean="0">
                <a:latin typeface="Arial" pitchFamily="34" charset="0"/>
                <a:cs typeface="Arial" pitchFamily="34" charset="0"/>
              </a:rPr>
              <a:t>Perceptions of risk</a:t>
            </a:r>
          </a:p>
        </p:txBody>
      </p:sp>
      <p:pic>
        <p:nvPicPr>
          <p:cNvPr id="6" name="il_fi" descr="http://assets.nydailynews.com/polopoly_fs/1.181531!/img/httpImage/image.jpg_gen/derivatives/landscape_635/alg-bp-oil-spill-jpg.jpg"/>
          <p:cNvPicPr/>
          <p:nvPr/>
        </p:nvPicPr>
        <p:blipFill>
          <a:blip r:embed="rId3" cstate="print"/>
          <a:srcRect/>
          <a:stretch>
            <a:fillRect/>
          </a:stretch>
        </p:blipFill>
        <p:spPr bwMode="auto">
          <a:xfrm>
            <a:off x="4953000" y="2362200"/>
            <a:ext cx="3429000" cy="1764360"/>
          </a:xfrm>
          <a:prstGeom prst="rect">
            <a:avLst/>
          </a:prstGeom>
          <a:noFill/>
          <a:ln w="9525">
            <a:noFill/>
            <a:miter lim="800000"/>
            <a:headEnd/>
            <a:tailEnd/>
          </a:ln>
        </p:spPr>
      </p:pic>
      <p:pic>
        <p:nvPicPr>
          <p:cNvPr id="7" name="Picture 33" descr="World of Risk 2"/>
          <p:cNvPicPr>
            <a:picLocks noChangeAspect="1" noChangeArrowheads="1"/>
          </p:cNvPicPr>
          <p:nvPr/>
        </p:nvPicPr>
        <p:blipFill>
          <a:blip r:embed="rId4" cstate="print"/>
          <a:srcRect/>
          <a:stretch>
            <a:fillRect/>
          </a:stretch>
        </p:blipFill>
        <p:spPr bwMode="auto">
          <a:xfrm>
            <a:off x="6019800" y="4648200"/>
            <a:ext cx="1985818" cy="16002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Practical Considerations for Achieving Cleanup</a:t>
            </a:r>
            <a:endParaRPr lang="en-US" sz="3200" dirty="0"/>
          </a:p>
        </p:txBody>
      </p:sp>
      <p:sp>
        <p:nvSpPr>
          <p:cNvPr id="3" name="Content Placeholder 2"/>
          <p:cNvSpPr>
            <a:spLocks noGrp="1"/>
          </p:cNvSpPr>
          <p:nvPr>
            <p:ph sz="half" idx="1"/>
          </p:nvPr>
        </p:nvSpPr>
        <p:spPr>
          <a:xfrm>
            <a:off x="381000" y="1219200"/>
            <a:ext cx="5791200" cy="4906963"/>
          </a:xfrm>
        </p:spPr>
        <p:txBody>
          <a:bodyPr/>
          <a:lstStyle/>
          <a:p>
            <a:pPr lvl="1">
              <a:buClrTx/>
              <a:buFont typeface="Wingdings" pitchFamily="2" charset="2"/>
              <a:buChar char="S"/>
            </a:pPr>
            <a:endParaRPr lang="en-US" dirty="0" smtClean="0"/>
          </a:p>
          <a:p>
            <a:pPr lvl="1">
              <a:buClrTx/>
              <a:buFont typeface="Wingdings" pitchFamily="2" charset="2"/>
              <a:buChar char="S"/>
            </a:pPr>
            <a:r>
              <a:rPr lang="en-US" dirty="0" smtClean="0"/>
              <a:t>Type and amount of constituent or compound spilled</a:t>
            </a:r>
          </a:p>
          <a:p>
            <a:pPr lvl="1">
              <a:buClrTx/>
              <a:buFont typeface="Wingdings" pitchFamily="2" charset="2"/>
              <a:buChar char="S"/>
            </a:pPr>
            <a:endParaRPr lang="en-US" dirty="0" smtClean="0"/>
          </a:p>
          <a:p>
            <a:pPr lvl="1">
              <a:buClrTx/>
              <a:buFont typeface="Wingdings" pitchFamily="2" charset="2"/>
              <a:buChar char="S"/>
            </a:pPr>
            <a:r>
              <a:rPr lang="en-US" dirty="0" smtClean="0"/>
              <a:t>Environmental sensitivities</a:t>
            </a:r>
          </a:p>
          <a:p>
            <a:pPr lvl="1">
              <a:buClrTx/>
              <a:buFont typeface="Wingdings" pitchFamily="2" charset="2"/>
              <a:buChar char="S"/>
            </a:pPr>
            <a:endParaRPr lang="en-US" dirty="0" smtClean="0"/>
          </a:p>
          <a:p>
            <a:pPr lvl="1">
              <a:buClrTx/>
              <a:buFont typeface="Wingdings" pitchFamily="2" charset="2"/>
              <a:buChar char="S"/>
            </a:pPr>
            <a:r>
              <a:rPr lang="en-US" dirty="0" smtClean="0"/>
              <a:t>Consultation</a:t>
            </a:r>
          </a:p>
          <a:p>
            <a:pPr lvl="1">
              <a:buClrTx/>
              <a:buFont typeface="Wingdings" pitchFamily="2" charset="2"/>
              <a:buChar char="S"/>
            </a:pPr>
            <a:endParaRPr lang="en-US" dirty="0" smtClean="0"/>
          </a:p>
          <a:p>
            <a:pPr lvl="1">
              <a:buClrTx/>
              <a:buFont typeface="Wingdings" pitchFamily="2" charset="2"/>
              <a:buChar char="S"/>
            </a:pPr>
            <a:r>
              <a:rPr lang="en-US" dirty="0" smtClean="0"/>
              <a:t>Widely varying cleanup standards</a:t>
            </a:r>
          </a:p>
          <a:p>
            <a:pPr lvl="1"/>
            <a:endParaRPr lang="en-US" dirty="0" smtClean="0"/>
          </a:p>
          <a:p>
            <a:pPr lvl="1"/>
            <a:endParaRPr lang="en-US" dirty="0" smtClean="0"/>
          </a:p>
          <a:p>
            <a:pPr lvl="1"/>
            <a:endParaRPr lang="en-US" sz="2800" dirty="0"/>
          </a:p>
        </p:txBody>
      </p:sp>
      <p:pic>
        <p:nvPicPr>
          <p:cNvPr id="13314" name="Picture 2"/>
          <p:cNvPicPr>
            <a:picLocks noGrp="1" noChangeAspect="1" noChangeArrowheads="1"/>
          </p:cNvPicPr>
          <p:nvPr>
            <p:ph sz="half" idx="2"/>
          </p:nvPr>
        </p:nvPicPr>
        <p:blipFill>
          <a:blip r:embed="rId3" cstate="print"/>
          <a:srcRect/>
          <a:stretch>
            <a:fillRect/>
          </a:stretch>
        </p:blipFill>
        <p:spPr bwMode="auto">
          <a:xfrm>
            <a:off x="6553200" y="1371600"/>
            <a:ext cx="1640885" cy="475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838200"/>
          </a:xfrm>
        </p:spPr>
        <p:txBody>
          <a:bodyPr>
            <a:noAutofit/>
          </a:bodyPr>
          <a:lstStyle/>
          <a:p>
            <a:r>
              <a:rPr lang="en-US" sz="3200" dirty="0" smtClean="0"/>
              <a:t>Practical Considerations for Achieving Cleanup . . .</a:t>
            </a:r>
            <a:endParaRPr lang="en-US" sz="3200" dirty="0"/>
          </a:p>
        </p:txBody>
      </p:sp>
      <p:sp>
        <p:nvSpPr>
          <p:cNvPr id="3" name="Content Placeholder 2"/>
          <p:cNvSpPr>
            <a:spLocks noGrp="1"/>
          </p:cNvSpPr>
          <p:nvPr>
            <p:ph idx="1"/>
          </p:nvPr>
        </p:nvSpPr>
        <p:spPr>
          <a:xfrm>
            <a:off x="304800" y="1219200"/>
            <a:ext cx="8740775" cy="4906963"/>
          </a:xfrm>
        </p:spPr>
        <p:txBody>
          <a:bodyPr/>
          <a:lstStyle/>
          <a:p>
            <a:pPr lvl="1">
              <a:buClrTx/>
              <a:buFont typeface="Wingdings" pitchFamily="2" charset="2"/>
              <a:buChar char="S"/>
            </a:pPr>
            <a:r>
              <a:rPr lang="en-US" dirty="0" smtClean="0"/>
              <a:t>Long-term deployment of absorbent materials</a:t>
            </a:r>
          </a:p>
          <a:p>
            <a:pPr lvl="1">
              <a:buClrTx/>
              <a:buFont typeface="Wingdings" pitchFamily="2" charset="2"/>
              <a:buChar char="S"/>
            </a:pPr>
            <a:endParaRPr lang="en-US" dirty="0" smtClean="0"/>
          </a:p>
          <a:p>
            <a:pPr lvl="1">
              <a:buClrTx/>
              <a:buFont typeface="Wingdings" pitchFamily="2" charset="2"/>
              <a:buChar char="S"/>
            </a:pPr>
            <a:r>
              <a:rPr lang="en-US" dirty="0" smtClean="0"/>
              <a:t>Not all spilled constituent or compound oil will be recovered</a:t>
            </a:r>
          </a:p>
          <a:p>
            <a:pPr lvl="1">
              <a:buClrTx/>
              <a:buFont typeface="Wingdings" pitchFamily="2" charset="2"/>
              <a:buChar char="S"/>
            </a:pPr>
            <a:endParaRPr lang="en-US" dirty="0" smtClean="0"/>
          </a:p>
          <a:p>
            <a:pPr lvl="1">
              <a:buClrTx/>
              <a:buFont typeface="Wingdings" pitchFamily="2" charset="2"/>
              <a:buChar char="S"/>
            </a:pPr>
            <a:r>
              <a:rPr lang="en-US" dirty="0" smtClean="0"/>
              <a:t>Weather</a:t>
            </a:r>
          </a:p>
          <a:p>
            <a:pPr lvl="1">
              <a:buClrTx/>
              <a:buFont typeface="Wingdings" pitchFamily="2" charset="2"/>
              <a:buChar char="S"/>
            </a:pPr>
            <a:endParaRPr lang="en-US" dirty="0" smtClean="0"/>
          </a:p>
          <a:p>
            <a:pPr lvl="1">
              <a:buClrTx/>
              <a:buFont typeface="Wingdings" pitchFamily="2" charset="2"/>
              <a:buChar char="S"/>
            </a:pPr>
            <a:r>
              <a:rPr lang="en-US" dirty="0" smtClean="0"/>
              <a:t>Natural attenuation</a:t>
            </a:r>
            <a:endParaRPr lang="en-US" dirty="0"/>
          </a:p>
        </p:txBody>
      </p:sp>
      <p:pic>
        <p:nvPicPr>
          <p:cNvPr id="12290" name="Picture 2" descr="http://teliczan.files.wordpress.com/2008/03/nervousmss.jpg"/>
          <p:cNvPicPr>
            <a:picLocks noChangeAspect="1" noChangeArrowheads="1"/>
          </p:cNvPicPr>
          <p:nvPr/>
        </p:nvPicPr>
        <p:blipFill>
          <a:blip r:embed="rId3" cstate="print"/>
          <a:srcRect/>
          <a:stretch>
            <a:fillRect/>
          </a:stretch>
        </p:blipFill>
        <p:spPr bwMode="auto">
          <a:xfrm>
            <a:off x="4343400" y="3429000"/>
            <a:ext cx="4406900" cy="281940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1" y="457200"/>
            <a:ext cx="8610600" cy="1219200"/>
          </a:xfrm>
        </p:spPr>
        <p:txBody>
          <a:bodyPr>
            <a:normAutofit fontScale="90000"/>
          </a:bodyPr>
          <a:lstStyle/>
          <a:p>
            <a:r>
              <a:rPr lang="en-US" sz="2700" dirty="0" smtClean="0"/>
              <a:t>Practical Considerations for Determining When the Cleanup is Complete When Not All Spilled Constituent or Product is Recoverable</a:t>
            </a:r>
            <a:r>
              <a:rPr lang="en-US" dirty="0" smtClean="0"/>
              <a:t/>
            </a:r>
            <a:br>
              <a:rPr lang="en-US" dirty="0" smtClean="0"/>
            </a:br>
            <a:endParaRPr lang="en-US" sz="3200" dirty="0" smtClean="0"/>
          </a:p>
        </p:txBody>
      </p:sp>
      <p:sp>
        <p:nvSpPr>
          <p:cNvPr id="5123" name="Content Placeholder 2"/>
          <p:cNvSpPr>
            <a:spLocks noGrp="1"/>
          </p:cNvSpPr>
          <p:nvPr>
            <p:ph idx="1"/>
          </p:nvPr>
        </p:nvSpPr>
        <p:spPr>
          <a:xfrm>
            <a:off x="381000" y="1981200"/>
            <a:ext cx="8382001" cy="4144963"/>
          </a:xfrm>
        </p:spPr>
        <p:txBody>
          <a:bodyPr>
            <a:normAutofit/>
          </a:bodyPr>
          <a:lstStyle/>
          <a:p>
            <a:pPr eaLnBrk="1" hangingPunct="1">
              <a:buClrTx/>
              <a:buFont typeface="Wingdings" pitchFamily="2" charset="2"/>
              <a:buChar char="S"/>
            </a:pPr>
            <a:r>
              <a:rPr lang="en-US" sz="2000" dirty="0" smtClean="0"/>
              <a:t>Technical and operational feasibility of investigation and cleanup</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Is there a balance between cost in relation to the added degree of protection or reduction of risk afforded by additional cleanup?</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Is there a state or other entity that has the capability to assume responsibility for the cleanup action?</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Anticipated rate of natural removal processes</a:t>
            </a:r>
          </a:p>
          <a:p>
            <a:pPr eaLnBrk="1" hangingPunct="1"/>
            <a:endParaRPr lang="en-US" sz="2400" dirty="0" smtClean="0"/>
          </a:p>
        </p:txBody>
      </p:sp>
      <p:pic>
        <p:nvPicPr>
          <p:cNvPr id="5" name="Picture 4" descr="https://encrypted-tbn0.gstatic.com/images?q=tbn:ANd9GcSIYpuwzPQa9gXxdviDbXxfX0Jb0CybjEIu59CKVsjfp85PG__w7w">
            <a:hlinkClick r:id="rId3"/>
          </p:cNvPr>
          <p:cNvPicPr/>
          <p:nvPr/>
        </p:nvPicPr>
        <p:blipFill>
          <a:blip r:embed="rId4" cstate="print"/>
          <a:srcRect/>
          <a:stretch>
            <a:fillRect/>
          </a:stretch>
        </p:blipFill>
        <p:spPr bwMode="auto">
          <a:xfrm>
            <a:off x="5943600" y="4495800"/>
            <a:ext cx="2628900"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1" y="457200"/>
            <a:ext cx="8763000" cy="685800"/>
          </a:xfrm>
        </p:spPr>
        <p:txBody>
          <a:bodyPr>
            <a:noAutofit/>
          </a:bodyPr>
          <a:lstStyle/>
          <a:p>
            <a:r>
              <a:rPr lang="en-US" sz="2400" dirty="0" smtClean="0"/>
              <a:t>Practical Considerations for Determining When the Cleanup is Complete When Not All Spilled Constituent or Compound is Recoverable . . .</a:t>
            </a:r>
          </a:p>
        </p:txBody>
      </p:sp>
      <p:sp>
        <p:nvSpPr>
          <p:cNvPr id="5123" name="Content Placeholder 2"/>
          <p:cNvSpPr>
            <a:spLocks noGrp="1"/>
          </p:cNvSpPr>
          <p:nvPr>
            <p:ph idx="1"/>
          </p:nvPr>
        </p:nvSpPr>
        <p:spPr/>
        <p:txBody>
          <a:bodyPr>
            <a:normAutofit/>
          </a:bodyPr>
          <a:lstStyle/>
          <a:p>
            <a:pPr eaLnBrk="1" hangingPunct="1">
              <a:buClrTx/>
              <a:buFont typeface="Wingdings" pitchFamily="2" charset="2"/>
              <a:buChar char="S"/>
            </a:pPr>
            <a:r>
              <a:rPr lang="en-US" sz="2000" dirty="0" smtClean="0"/>
              <a:t>Institutional constraints/pressures </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Is the remaining constituent or compound likely to damage environmentally sensitive resources?</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Does it interfere with the aesthetic                                           appeal and amenity use of the land base?</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Is the constituent or compound                                                           detrimental to economic                                                                             resources or disrupting economic activities?</a:t>
            </a:r>
          </a:p>
          <a:p>
            <a:pPr eaLnBrk="1" hangingPunct="1"/>
            <a:endParaRPr lang="en-US" sz="2400" dirty="0" smtClean="0"/>
          </a:p>
        </p:txBody>
      </p:sp>
      <p:pic>
        <p:nvPicPr>
          <p:cNvPr id="4" name="Picture 3" descr="http://t3.gstatic.com/images?q=tbn:ANd9GcQN1FP1JS9d7bcdbytQ4XoQwvC7pHXVWLN2VW4KkG6msTVh6plQKcyYvTwG">
            <a:hlinkClick r:id="rId3"/>
          </p:cNvPr>
          <p:cNvPicPr/>
          <p:nvPr/>
        </p:nvPicPr>
        <p:blipFill>
          <a:blip r:embed="rId4" cstate="print"/>
          <a:srcRect/>
          <a:stretch>
            <a:fillRect/>
          </a:stretch>
        </p:blipFill>
        <p:spPr bwMode="auto">
          <a:xfrm>
            <a:off x="5486400" y="4267200"/>
            <a:ext cx="2209800" cy="1657350"/>
          </a:xfrm>
          <a:prstGeom prst="rect">
            <a:avLst/>
          </a:prstGeom>
          <a:noFill/>
          <a:ln w="9525">
            <a:noFill/>
            <a:miter lim="800000"/>
            <a:headEnd/>
            <a:tailEnd/>
          </a:ln>
        </p:spPr>
      </p:pic>
      <p:pic>
        <p:nvPicPr>
          <p:cNvPr id="5" name="Picture 4" descr="http://gulfofmexicooilspillblog.files.wordpress.com/2010/11/gulf-of-mexico-oil-spill-marshes-in-oil.jpg"/>
          <p:cNvPicPr/>
          <p:nvPr/>
        </p:nvPicPr>
        <p:blipFill>
          <a:blip r:embed="rId5" cstate="print"/>
          <a:srcRect/>
          <a:stretch>
            <a:fillRect/>
          </a:stretch>
        </p:blipFill>
        <p:spPr bwMode="auto">
          <a:xfrm>
            <a:off x="6781800" y="2667000"/>
            <a:ext cx="211455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3400"/>
            <a:ext cx="7620000" cy="990600"/>
          </a:xfrm>
        </p:spPr>
        <p:txBody>
          <a:bodyPr>
            <a:normAutofit fontScale="90000"/>
          </a:bodyPr>
          <a:lstStyle/>
          <a:p>
            <a:r>
              <a:rPr lang="en-US" dirty="0" smtClean="0"/>
              <a:t>Common Operational Modes for Pipeline Incidents </a:t>
            </a:r>
            <a:endParaRPr lang="en-US" dirty="0"/>
          </a:p>
        </p:txBody>
      </p:sp>
      <p:sp>
        <p:nvSpPr>
          <p:cNvPr id="3" name="Content Placeholder 2"/>
          <p:cNvSpPr>
            <a:spLocks noGrp="1"/>
          </p:cNvSpPr>
          <p:nvPr>
            <p:ph sz="half" idx="1"/>
          </p:nvPr>
        </p:nvSpPr>
        <p:spPr>
          <a:xfrm>
            <a:off x="685800" y="1447800"/>
            <a:ext cx="3810000" cy="4678363"/>
          </a:xfrm>
        </p:spPr>
        <p:txBody>
          <a:bodyPr>
            <a:normAutofit/>
          </a:bodyPr>
          <a:lstStyle/>
          <a:p>
            <a:endParaRPr lang="en-US" sz="2800" dirty="0" smtClean="0"/>
          </a:p>
          <a:p>
            <a:pPr>
              <a:buClrTx/>
              <a:buFont typeface="Wingdings" pitchFamily="2" charset="2"/>
              <a:buChar char="S"/>
            </a:pPr>
            <a:r>
              <a:rPr lang="en-US" sz="2800" dirty="0" smtClean="0"/>
              <a:t>Offensive mode</a:t>
            </a:r>
          </a:p>
          <a:p>
            <a:pPr>
              <a:buClrTx/>
              <a:buFont typeface="Wingdings" pitchFamily="2" charset="2"/>
              <a:buChar char="S"/>
            </a:pPr>
            <a:endParaRPr lang="en-US" dirty="0" smtClean="0"/>
          </a:p>
          <a:p>
            <a:pPr>
              <a:buClrTx/>
              <a:buFont typeface="Wingdings" pitchFamily="2" charset="2"/>
              <a:buChar char="S"/>
            </a:pPr>
            <a:r>
              <a:rPr lang="en-US" sz="2800" dirty="0" smtClean="0"/>
              <a:t>Defensive mode</a:t>
            </a:r>
          </a:p>
        </p:txBody>
      </p:sp>
      <p:sp>
        <p:nvSpPr>
          <p:cNvPr id="7" name="Content Placeholder 6"/>
          <p:cNvSpPr>
            <a:spLocks noGrp="1"/>
          </p:cNvSpPr>
          <p:nvPr>
            <p:ph sz="half" idx="2"/>
          </p:nvPr>
        </p:nvSpPr>
        <p:spPr>
          <a:xfrm>
            <a:off x="4648200" y="1447800"/>
            <a:ext cx="4038600" cy="4678363"/>
          </a:xfrm>
        </p:spPr>
        <p:txBody>
          <a:bodyPr/>
          <a:lstStyle/>
          <a:p>
            <a:endParaRPr lang="en-US" dirty="0" smtClean="0"/>
          </a:p>
          <a:p>
            <a:pPr>
              <a:buClrTx/>
              <a:buFont typeface="Wingdings" pitchFamily="2" charset="2"/>
              <a:buChar char="S"/>
            </a:pPr>
            <a:r>
              <a:rPr lang="en-US" dirty="0" smtClean="0"/>
              <a:t>Non-intervention mode</a:t>
            </a:r>
            <a:endParaRPr lang="en-US" dirty="0"/>
          </a:p>
        </p:txBody>
      </p:sp>
      <p:pic>
        <p:nvPicPr>
          <p:cNvPr id="6" name="Picture 4" descr="gas pipeline explosion photo"/>
          <p:cNvPicPr>
            <a:picLocks noChangeAspect="1" noChangeArrowheads="1"/>
          </p:cNvPicPr>
          <p:nvPr/>
        </p:nvPicPr>
        <p:blipFill>
          <a:blip r:embed="rId3" cstate="print"/>
          <a:srcRect/>
          <a:stretch>
            <a:fillRect/>
          </a:stretch>
        </p:blipFill>
        <p:spPr bwMode="auto">
          <a:xfrm>
            <a:off x="2133600" y="3657600"/>
            <a:ext cx="5534025" cy="2667000"/>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381000"/>
            <a:ext cx="8816974" cy="685800"/>
          </a:xfrm>
        </p:spPr>
        <p:txBody>
          <a:bodyPr>
            <a:normAutofit/>
          </a:bodyPr>
          <a:lstStyle/>
          <a:p>
            <a:r>
              <a:rPr lang="en-US" sz="3600" dirty="0" smtClean="0"/>
              <a:t>Pipeline Emergency Response Safety Issues</a:t>
            </a:r>
            <a:endParaRPr lang="en-US" sz="3600" dirty="0"/>
          </a:p>
        </p:txBody>
      </p:sp>
      <p:sp>
        <p:nvSpPr>
          <p:cNvPr id="3" name="Content Placeholder 2"/>
          <p:cNvSpPr>
            <a:spLocks noGrp="1"/>
          </p:cNvSpPr>
          <p:nvPr>
            <p:ph idx="1"/>
          </p:nvPr>
        </p:nvSpPr>
        <p:spPr>
          <a:xfrm>
            <a:off x="457200" y="1295400"/>
            <a:ext cx="8229600" cy="4830763"/>
          </a:xfrm>
        </p:spPr>
        <p:txBody>
          <a:bodyPr>
            <a:normAutofit/>
          </a:bodyPr>
          <a:lstStyle/>
          <a:p>
            <a:pPr marL="457200" lvl="1" indent="-457200">
              <a:buClrTx/>
              <a:buFont typeface="Wingdings" pitchFamily="2" charset="2"/>
              <a:buChar char="S"/>
            </a:pPr>
            <a:r>
              <a:rPr lang="en-US" sz="2000" dirty="0" smtClean="0"/>
              <a:t>Basic safety issues that likely apply to all types of   pipeline emergencies:</a:t>
            </a:r>
          </a:p>
          <a:p>
            <a:pPr marL="457200" lvl="1" indent="-457200">
              <a:buClrTx/>
              <a:buFont typeface="Wingdings" pitchFamily="2" charset="2"/>
              <a:buChar char="S"/>
            </a:pPr>
            <a:endParaRPr lang="en-US" sz="2000" dirty="0" smtClean="0"/>
          </a:p>
          <a:p>
            <a:pPr marL="857250" lvl="2" indent="-457200">
              <a:buFont typeface="Wingdings" pitchFamily="2" charset="2"/>
              <a:buChar char="S"/>
            </a:pPr>
            <a:r>
              <a:rPr lang="en-US" sz="2000" dirty="0" smtClean="0"/>
              <a:t>Products flowing from liquid pipeline ruptures can be large and create significant runoff control problem</a:t>
            </a:r>
          </a:p>
          <a:p>
            <a:pPr marL="857250" lvl="2" indent="-457200">
              <a:buFont typeface="Wingdings" pitchFamily="2" charset="2"/>
              <a:buChar char="S"/>
            </a:pPr>
            <a:endParaRPr lang="en-US" sz="2000" dirty="0" smtClean="0"/>
          </a:p>
          <a:p>
            <a:pPr marL="857250" lvl="2" indent="-457200">
              <a:buFont typeface="Wingdings" pitchFamily="2" charset="2"/>
              <a:buChar char="S"/>
            </a:pPr>
            <a:r>
              <a:rPr lang="en-US" sz="2000" dirty="0" smtClean="0"/>
              <a:t>Pipeline emergencies can present multiple hazards</a:t>
            </a:r>
            <a:endParaRPr lang="en-US" sz="2000" dirty="0"/>
          </a:p>
        </p:txBody>
      </p:sp>
      <p:pic>
        <p:nvPicPr>
          <p:cNvPr id="6" name="Picture 2"/>
          <p:cNvPicPr>
            <a:picLocks noChangeAspect="1" noChangeArrowheads="1"/>
          </p:cNvPicPr>
          <p:nvPr/>
        </p:nvPicPr>
        <p:blipFill>
          <a:blip r:embed="rId3" cstate="print"/>
          <a:srcRect/>
          <a:stretch>
            <a:fillRect/>
          </a:stretch>
        </p:blipFill>
        <p:spPr bwMode="auto">
          <a:xfrm>
            <a:off x="685800" y="4191000"/>
            <a:ext cx="1371600" cy="13716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905000" y="5105400"/>
            <a:ext cx="1371600" cy="13335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3276600" y="4191000"/>
            <a:ext cx="1371600" cy="1371600"/>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495800" y="5029200"/>
            <a:ext cx="1371600" cy="1333500"/>
          </a:xfrm>
          <a:prstGeom prst="rect">
            <a:avLst/>
          </a:prstGeom>
          <a:noFill/>
          <a:ln w="9525">
            <a:noFill/>
            <a:miter lim="800000"/>
            <a:headEnd/>
            <a:tailEnd/>
          </a:ln>
        </p:spPr>
      </p:pic>
      <p:pic>
        <p:nvPicPr>
          <p:cNvPr id="10" name="Picture 5"/>
          <p:cNvPicPr>
            <a:picLocks noChangeAspect="1" noChangeArrowheads="1"/>
          </p:cNvPicPr>
          <p:nvPr/>
        </p:nvPicPr>
        <p:blipFill>
          <a:blip r:embed="rId7" cstate="print"/>
          <a:srcRect/>
          <a:stretch>
            <a:fillRect/>
          </a:stretch>
        </p:blipFill>
        <p:spPr bwMode="auto">
          <a:xfrm>
            <a:off x="5791200" y="4191000"/>
            <a:ext cx="1371600" cy="1352550"/>
          </a:xfrm>
          <a:prstGeom prst="rect">
            <a:avLst/>
          </a:prstGeom>
          <a:noFill/>
          <a:ln w="9525">
            <a:noFill/>
            <a:miter lim="800000"/>
            <a:headEnd/>
            <a:tailEnd/>
          </a:ln>
        </p:spPr>
      </p:pic>
      <p:pic>
        <p:nvPicPr>
          <p:cNvPr id="11" name="Picture 3"/>
          <p:cNvPicPr>
            <a:picLocks noChangeAspect="1" noChangeArrowheads="1"/>
          </p:cNvPicPr>
          <p:nvPr/>
        </p:nvPicPr>
        <p:blipFill>
          <a:blip r:embed="rId8" cstate="print"/>
          <a:srcRect/>
          <a:stretch>
            <a:fillRect/>
          </a:stretch>
        </p:blipFill>
        <p:spPr bwMode="auto">
          <a:xfrm>
            <a:off x="7239000" y="5029200"/>
            <a:ext cx="1371600" cy="136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167</a:t>
            </a:fld>
            <a:endParaRPr 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solidFill>
                  <a:srgbClr val="FF0000"/>
                </a:solidFill>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168</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133577"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1219200"/>
          </a:xfrm>
        </p:spPr>
        <p:txBody>
          <a:bodyPr>
            <a:normAutofit/>
          </a:bodyPr>
          <a:lstStyle/>
          <a:p>
            <a:r>
              <a:rPr lang="en-US" dirty="0" smtClean="0"/>
              <a:t>IX.  Oil Spill Response Techniques</a:t>
            </a:r>
            <a:endParaRPr lang="en-US" dirty="0"/>
          </a:p>
        </p:txBody>
      </p:sp>
      <p:pic>
        <p:nvPicPr>
          <p:cNvPr id="4" name="Picture 6" descr="https://encrypted-tbn1.gstatic.com/images?q=tbn:ANd9GcSAR6RKkWZjnT4DdeoLQtlwF5Zt5w60h_BH5Sc2Nv9Lmv4jcTUNkw"/>
          <p:cNvPicPr>
            <a:picLocks noChangeAspect="1" noChangeArrowheads="1"/>
          </p:cNvPicPr>
          <p:nvPr/>
        </p:nvPicPr>
        <p:blipFill>
          <a:blip r:embed="rId3" cstate="print"/>
          <a:srcRect/>
          <a:stretch>
            <a:fillRect/>
          </a:stretch>
        </p:blipFill>
        <p:spPr bwMode="auto">
          <a:xfrm>
            <a:off x="2438400" y="3048000"/>
            <a:ext cx="4495800" cy="2895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Pipeline Transportation System . . .</a:t>
            </a:r>
            <a:endParaRPr lang="en-US" dirty="0"/>
          </a:p>
        </p:txBody>
      </p:sp>
      <p:sp>
        <p:nvSpPr>
          <p:cNvPr id="3" name="Content Placeholder 2"/>
          <p:cNvSpPr>
            <a:spLocks noGrp="1"/>
          </p:cNvSpPr>
          <p:nvPr>
            <p:ph idx="1"/>
          </p:nvPr>
        </p:nvSpPr>
        <p:spPr>
          <a:xfrm>
            <a:off x="381001" y="1371600"/>
            <a:ext cx="8305800" cy="4754563"/>
          </a:xfrm>
        </p:spPr>
        <p:txBody>
          <a:bodyPr>
            <a:normAutofit fontScale="92500" lnSpcReduction="10000"/>
          </a:bodyPr>
          <a:lstStyle/>
          <a:p>
            <a:pPr>
              <a:buClrTx/>
              <a:buFont typeface="Wingdings" pitchFamily="2" charset="2"/>
              <a:buChar char="S"/>
            </a:pPr>
            <a:r>
              <a:rPr lang="en-US" dirty="0" smtClean="0"/>
              <a:t>Pipeline incidents can bring a wide range of organizations to the scene</a:t>
            </a:r>
          </a:p>
          <a:p>
            <a:pPr>
              <a:buClrTx/>
              <a:buFont typeface="Wingdings" pitchFamily="2" charset="2"/>
              <a:buChar char="S"/>
            </a:pPr>
            <a:endParaRPr lang="en-US" dirty="0" smtClean="0"/>
          </a:p>
          <a:p>
            <a:pPr>
              <a:buClrTx/>
              <a:buFont typeface="Wingdings" pitchFamily="2" charset="2"/>
              <a:buChar char="S"/>
            </a:pPr>
            <a:r>
              <a:rPr lang="en-US" dirty="0" smtClean="0"/>
              <a:t>The type of respondents will depend on the scope and nature of the incident</a:t>
            </a:r>
          </a:p>
          <a:p>
            <a:pPr>
              <a:buClrTx/>
              <a:buFont typeface="Wingdings" pitchFamily="2" charset="2"/>
              <a:buChar char="S"/>
            </a:pPr>
            <a:endParaRPr lang="en-US" dirty="0" smtClean="0"/>
          </a:p>
          <a:p>
            <a:pPr>
              <a:buClrTx/>
              <a:buFont typeface="Wingdings" pitchFamily="2" charset="2"/>
              <a:buChar char="S"/>
            </a:pPr>
            <a:r>
              <a:rPr lang="en-US" dirty="0" smtClean="0"/>
              <a:t>Key to success is to have a coordinated incident command structure where all of the respondents integrate their resources in a safe and efficient manner</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Response Options</a:t>
            </a:r>
            <a:endParaRPr lang="en-US" dirty="0"/>
          </a:p>
        </p:txBody>
      </p:sp>
      <p:sp>
        <p:nvSpPr>
          <p:cNvPr id="3" name="Content Placeholder 2"/>
          <p:cNvSpPr>
            <a:spLocks noGrp="1"/>
          </p:cNvSpPr>
          <p:nvPr>
            <p:ph idx="1"/>
          </p:nvPr>
        </p:nvSpPr>
        <p:spPr/>
        <p:txBody>
          <a:bodyPr>
            <a:normAutofit lnSpcReduction="10000"/>
          </a:bodyPr>
          <a:lstStyle/>
          <a:p>
            <a:pPr>
              <a:buClrTx/>
              <a:buFont typeface="Wingdings" pitchFamily="2" charset="2"/>
              <a:buChar char="S"/>
            </a:pPr>
            <a:r>
              <a:rPr lang="en-US" sz="2000" dirty="0" smtClean="0"/>
              <a:t>Benefits and impacts of response options depend upon incident-specific conditions</a:t>
            </a:r>
          </a:p>
          <a:p>
            <a:pPr>
              <a:buClrTx/>
              <a:buFont typeface="Wingdings" pitchFamily="2" charset="2"/>
              <a:buChar char="S"/>
            </a:pPr>
            <a:endParaRPr lang="en-US" sz="2000" dirty="0" smtClean="0"/>
          </a:p>
          <a:p>
            <a:pPr>
              <a:buClrTx/>
              <a:buFont typeface="Wingdings" pitchFamily="2" charset="2"/>
              <a:buChar char="S"/>
            </a:pPr>
            <a:r>
              <a:rPr lang="en-US" sz="2000" dirty="0" smtClean="0"/>
              <a:t>Incident-specific feasibility considerations include:</a:t>
            </a:r>
          </a:p>
          <a:p>
            <a:pPr>
              <a:buClrTx/>
              <a:buFont typeface="Wingdings" pitchFamily="2" charset="2"/>
              <a:buChar char="S"/>
            </a:pPr>
            <a:endParaRPr lang="en-US" sz="2000" dirty="0" smtClean="0"/>
          </a:p>
          <a:p>
            <a:pPr lvl="1">
              <a:buFont typeface="Wingdings" pitchFamily="2" charset="2"/>
              <a:buChar char="S"/>
            </a:pPr>
            <a:r>
              <a:rPr lang="en-US" sz="2000" dirty="0" smtClean="0"/>
              <a:t>Safety</a:t>
            </a:r>
          </a:p>
          <a:p>
            <a:pPr lvl="1">
              <a:buFont typeface="Wingdings" pitchFamily="2" charset="2"/>
              <a:buChar char="S"/>
            </a:pPr>
            <a:r>
              <a:rPr lang="en-US" sz="2000" dirty="0" smtClean="0"/>
              <a:t>Nature and amount of oil</a:t>
            </a:r>
          </a:p>
          <a:p>
            <a:pPr lvl="1">
              <a:buFont typeface="Wingdings" pitchFamily="2" charset="2"/>
              <a:buChar char="S"/>
            </a:pPr>
            <a:r>
              <a:rPr lang="en-US" sz="2000" dirty="0" smtClean="0"/>
              <a:t>Proximity</a:t>
            </a:r>
          </a:p>
          <a:p>
            <a:pPr lvl="1">
              <a:buFont typeface="Wingdings" pitchFamily="2" charset="2"/>
              <a:buChar char="S"/>
            </a:pPr>
            <a:r>
              <a:rPr lang="en-US" sz="2000" dirty="0" smtClean="0"/>
              <a:t>Timing</a:t>
            </a:r>
          </a:p>
          <a:p>
            <a:pPr lvl="1">
              <a:buFont typeface="Wingdings" pitchFamily="2" charset="2"/>
              <a:buChar char="S"/>
            </a:pPr>
            <a:r>
              <a:rPr lang="en-US" sz="2000" dirty="0" smtClean="0"/>
              <a:t>Environment</a:t>
            </a:r>
          </a:p>
          <a:p>
            <a:pPr lvl="1">
              <a:buFont typeface="Wingdings" pitchFamily="2" charset="2"/>
              <a:buChar char="S"/>
            </a:pPr>
            <a:r>
              <a:rPr lang="en-US" sz="2000" dirty="0" smtClean="0"/>
              <a:t>Authorization</a:t>
            </a:r>
          </a:p>
          <a:p>
            <a:endParaRPr lang="en-US" sz="2000" dirty="0"/>
          </a:p>
          <a:p>
            <a:pPr>
              <a:buClrTx/>
              <a:buFont typeface="Wingdings" pitchFamily="2" charset="2"/>
              <a:buChar char="S"/>
            </a:pPr>
            <a:r>
              <a:rPr lang="en-US" sz="2000" dirty="0" smtClean="0"/>
              <a:t>Specific response options vary based on affected media</a:t>
            </a:r>
            <a:endParaRPr lang="en-US" sz="2000" dirty="0"/>
          </a:p>
        </p:txBody>
      </p:sp>
      <p:pic>
        <p:nvPicPr>
          <p:cNvPr id="4" name="15390467" descr="Consideration : A man in the observation gear">
            <a:hlinkClick r:id="rId3"/>
          </p:cNvPr>
          <p:cNvPicPr/>
          <p:nvPr/>
        </p:nvPicPr>
        <p:blipFill>
          <a:blip r:embed="rId4" cstate="print"/>
          <a:srcRect/>
          <a:stretch>
            <a:fillRect/>
          </a:stretch>
        </p:blipFill>
        <p:spPr bwMode="auto">
          <a:xfrm>
            <a:off x="6324600" y="3276600"/>
            <a:ext cx="220980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Cleanup Alternatives - Soil</a:t>
            </a:r>
            <a:endParaRPr lang="en-US" dirty="0"/>
          </a:p>
        </p:txBody>
      </p:sp>
      <p:sp>
        <p:nvSpPr>
          <p:cNvPr id="3" name="Content Placeholder 2"/>
          <p:cNvSpPr>
            <a:spLocks noGrp="1"/>
          </p:cNvSpPr>
          <p:nvPr>
            <p:ph sz="half" idx="1"/>
          </p:nvPr>
        </p:nvSpPr>
        <p:spPr>
          <a:xfrm>
            <a:off x="1066800" y="1600200"/>
            <a:ext cx="3429000" cy="4525963"/>
          </a:xfrm>
        </p:spPr>
        <p:txBody>
          <a:bodyPr/>
          <a:lstStyle/>
          <a:p>
            <a:pPr>
              <a:buClrTx/>
              <a:buFont typeface="Wingdings" pitchFamily="2" charset="2"/>
              <a:buChar char="S"/>
            </a:pPr>
            <a:r>
              <a:rPr lang="en-US" dirty="0" smtClean="0"/>
              <a:t>Bioremediation</a:t>
            </a:r>
          </a:p>
          <a:p>
            <a:pPr>
              <a:buClrTx/>
              <a:buFont typeface="Wingdings" pitchFamily="2" charset="2"/>
              <a:buChar char="S"/>
            </a:pPr>
            <a:endParaRPr lang="en-US" dirty="0" smtClean="0"/>
          </a:p>
          <a:p>
            <a:pPr>
              <a:buClrTx/>
              <a:buFont typeface="Wingdings" pitchFamily="2" charset="2"/>
              <a:buChar char="S"/>
            </a:pPr>
            <a:r>
              <a:rPr lang="en-US" dirty="0" err="1" smtClean="0"/>
              <a:t>Bioventing</a:t>
            </a:r>
            <a:endParaRPr lang="en-US" dirty="0" smtClean="0"/>
          </a:p>
          <a:p>
            <a:pPr>
              <a:buClrTx/>
              <a:buFont typeface="Wingdings" pitchFamily="2" charset="2"/>
              <a:buChar char="S"/>
            </a:pPr>
            <a:endParaRPr lang="en-US" dirty="0" smtClean="0"/>
          </a:p>
          <a:p>
            <a:pPr>
              <a:buClrTx/>
              <a:buFont typeface="Wingdings" pitchFamily="2" charset="2"/>
              <a:buChar char="S"/>
            </a:pPr>
            <a:r>
              <a:rPr lang="en-US" dirty="0" smtClean="0"/>
              <a:t>Land Farming</a:t>
            </a:r>
          </a:p>
          <a:p>
            <a:pPr>
              <a:buClrTx/>
              <a:buFont typeface="Wingdings" pitchFamily="2" charset="2"/>
              <a:buChar char="S"/>
            </a:pPr>
            <a:endParaRPr lang="en-US" dirty="0" smtClean="0"/>
          </a:p>
          <a:p>
            <a:pPr>
              <a:buClrTx/>
              <a:buFont typeface="Wingdings" pitchFamily="2" charset="2"/>
              <a:buChar char="S"/>
            </a:pPr>
            <a:r>
              <a:rPr lang="en-US" dirty="0" smtClean="0"/>
              <a:t>Land Spreading</a:t>
            </a:r>
          </a:p>
          <a:p>
            <a:endParaRPr lang="en-US" dirty="0"/>
          </a:p>
        </p:txBody>
      </p:sp>
      <p:sp>
        <p:nvSpPr>
          <p:cNvPr id="4" name="Content Placeholder 3"/>
          <p:cNvSpPr>
            <a:spLocks noGrp="1"/>
          </p:cNvSpPr>
          <p:nvPr>
            <p:ph sz="half" idx="2"/>
          </p:nvPr>
        </p:nvSpPr>
        <p:spPr/>
        <p:txBody>
          <a:bodyPr/>
          <a:lstStyle/>
          <a:p>
            <a:pPr>
              <a:buClrTx/>
              <a:buFont typeface="Wingdings" pitchFamily="2" charset="2"/>
              <a:buChar char="S"/>
            </a:pPr>
            <a:r>
              <a:rPr lang="en-US" dirty="0" smtClean="0"/>
              <a:t>Soil Vapor Extraction</a:t>
            </a:r>
          </a:p>
          <a:p>
            <a:pPr>
              <a:buClrTx/>
              <a:buFont typeface="Wingdings" pitchFamily="2" charset="2"/>
              <a:buChar char="S"/>
            </a:pPr>
            <a:endParaRPr lang="en-US" dirty="0" smtClean="0"/>
          </a:p>
          <a:p>
            <a:pPr>
              <a:buClrTx/>
              <a:buFont typeface="Wingdings" pitchFamily="2" charset="2"/>
              <a:buChar char="S"/>
            </a:pPr>
            <a:r>
              <a:rPr lang="en-US" dirty="0" smtClean="0"/>
              <a:t>Soil Washing</a:t>
            </a:r>
          </a:p>
          <a:p>
            <a:pPr>
              <a:buClrTx/>
              <a:buFont typeface="Wingdings" pitchFamily="2" charset="2"/>
              <a:buChar char="S"/>
            </a:pPr>
            <a:endParaRPr lang="en-US" dirty="0" smtClean="0"/>
          </a:p>
          <a:p>
            <a:pPr>
              <a:buClrTx/>
              <a:buFont typeface="Wingdings" pitchFamily="2" charset="2"/>
              <a:buChar char="S"/>
            </a:pPr>
            <a:r>
              <a:rPr lang="en-US" dirty="0" smtClean="0"/>
              <a:t>Natural Attenuation and Monitoring</a:t>
            </a:r>
          </a:p>
          <a:p>
            <a:pPr>
              <a:buClrTx/>
              <a:buFont typeface="Wingdings" pitchFamily="2" charset="2"/>
              <a:buChar char="S"/>
            </a:pPr>
            <a:endParaRPr lang="en-US" dirty="0" smtClean="0"/>
          </a:p>
          <a:p>
            <a:pPr>
              <a:buClrTx/>
              <a:buFont typeface="Wingdings" pitchFamily="2" charset="2"/>
              <a:buChar char="S"/>
            </a:pPr>
            <a:r>
              <a:rPr lang="en-US" dirty="0" smtClean="0"/>
              <a:t>Incineration</a:t>
            </a:r>
          </a:p>
          <a:p>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Cleanup Alternatives - Groundwater</a:t>
            </a:r>
            <a:endParaRPr lang="en-US" dirty="0"/>
          </a:p>
        </p:txBody>
      </p:sp>
      <p:sp>
        <p:nvSpPr>
          <p:cNvPr id="3" name="Content Placeholder 2"/>
          <p:cNvSpPr>
            <a:spLocks noGrp="1"/>
          </p:cNvSpPr>
          <p:nvPr>
            <p:ph idx="1"/>
          </p:nvPr>
        </p:nvSpPr>
        <p:spPr/>
        <p:txBody>
          <a:bodyPr/>
          <a:lstStyle/>
          <a:p>
            <a:pPr>
              <a:buClrTx/>
              <a:buFont typeface="Wingdings" pitchFamily="2" charset="2"/>
              <a:buChar char="S"/>
            </a:pPr>
            <a:r>
              <a:rPr lang="en-US" dirty="0" smtClean="0"/>
              <a:t>Natural attenuation and monitoring</a:t>
            </a:r>
          </a:p>
          <a:p>
            <a:endParaRPr lang="en-US" dirty="0" smtClean="0"/>
          </a:p>
          <a:p>
            <a:pPr>
              <a:buClrTx/>
              <a:buFont typeface="Wingdings" pitchFamily="2" charset="2"/>
              <a:buChar char="S"/>
            </a:pPr>
            <a:r>
              <a:rPr lang="en-US" dirty="0" smtClean="0"/>
              <a:t>Bioremediation</a:t>
            </a:r>
          </a:p>
          <a:p>
            <a:endParaRPr lang="en-US" dirty="0" smtClean="0"/>
          </a:p>
          <a:p>
            <a:pPr>
              <a:buClrTx/>
              <a:buFont typeface="Wingdings" pitchFamily="2" charset="2"/>
              <a:buChar char="S"/>
            </a:pPr>
            <a:r>
              <a:rPr lang="en-US" dirty="0" smtClean="0"/>
              <a:t>Air </a:t>
            </a:r>
            <a:r>
              <a:rPr lang="en-US" dirty="0" err="1" smtClean="0"/>
              <a:t>sparging</a:t>
            </a:r>
            <a:endParaRPr lang="en-US" dirty="0" smtClean="0"/>
          </a:p>
          <a:p>
            <a:endParaRPr lang="en-US" dirty="0" smtClean="0"/>
          </a:p>
          <a:p>
            <a:pPr>
              <a:buClrTx/>
              <a:buFont typeface="Wingdings" pitchFamily="2" charset="2"/>
              <a:buChar char="S"/>
            </a:pPr>
            <a:r>
              <a:rPr lang="en-US" dirty="0" smtClean="0"/>
              <a:t>Pump-and-Treat</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334000" y="2590800"/>
            <a:ext cx="2971800"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90800"/>
            <a:ext cx="8229600" cy="1371600"/>
          </a:xfrm>
        </p:spPr>
        <p:txBody>
          <a:bodyPr>
            <a:normAutofit fontScale="90000"/>
          </a:bodyPr>
          <a:lstStyle/>
          <a:p>
            <a:r>
              <a:rPr lang="en-US" dirty="0" smtClean="0"/>
              <a:t>Cleanup Alternatives – Surface Water</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Attenuation and Monitoring</a:t>
            </a:r>
            <a:endParaRPr lang="en-US" dirty="0"/>
          </a:p>
        </p:txBody>
      </p:sp>
      <p:pic>
        <p:nvPicPr>
          <p:cNvPr id="35844" name="Picture 4" descr="http://www.piedmontgeologic.com/wp-content/uploads/2009/06/swamp-thing-300x144.jpg"/>
          <p:cNvPicPr>
            <a:picLocks noChangeAspect="1" noChangeArrowheads="1"/>
          </p:cNvPicPr>
          <p:nvPr/>
        </p:nvPicPr>
        <p:blipFill>
          <a:blip r:embed="rId3" cstate="print"/>
          <a:srcRect/>
          <a:stretch>
            <a:fillRect/>
          </a:stretch>
        </p:blipFill>
        <p:spPr bwMode="auto">
          <a:xfrm>
            <a:off x="304800" y="1600200"/>
            <a:ext cx="4800600" cy="2819400"/>
          </a:xfrm>
          <a:prstGeom prst="rect">
            <a:avLst/>
          </a:prstGeom>
          <a:noFill/>
        </p:spPr>
      </p:pic>
      <p:pic>
        <p:nvPicPr>
          <p:cNvPr id="35846" name="Picture 6" descr="http://serdp-estcp.org/var/ezflow_site/storage/images/media/serdp-estcp/images/er-199913-graphic/60274-1-eng-US/ER-199913-Graphic_medium.jpg"/>
          <p:cNvPicPr>
            <a:picLocks noChangeAspect="1" noChangeArrowheads="1"/>
          </p:cNvPicPr>
          <p:nvPr/>
        </p:nvPicPr>
        <p:blipFill>
          <a:blip r:embed="rId4" cstate="print"/>
          <a:srcRect/>
          <a:stretch>
            <a:fillRect/>
          </a:stretch>
        </p:blipFill>
        <p:spPr bwMode="auto">
          <a:xfrm>
            <a:off x="1524000" y="4800600"/>
            <a:ext cx="2362200" cy="1485900"/>
          </a:xfrm>
          <a:prstGeom prst="rect">
            <a:avLst/>
          </a:prstGeom>
          <a:noFill/>
        </p:spPr>
      </p:pic>
      <p:pic>
        <p:nvPicPr>
          <p:cNvPr id="35848" name="Picture 8" descr="http://www.antaisce.org/Portals/5/images/flood-plain-marsh.png"/>
          <p:cNvPicPr>
            <a:picLocks noChangeAspect="1" noChangeArrowheads="1"/>
          </p:cNvPicPr>
          <p:nvPr/>
        </p:nvPicPr>
        <p:blipFill>
          <a:blip r:embed="rId5" cstate="print"/>
          <a:srcRect/>
          <a:stretch>
            <a:fillRect/>
          </a:stretch>
        </p:blipFill>
        <p:spPr bwMode="auto">
          <a:xfrm>
            <a:off x="5486400" y="1295400"/>
            <a:ext cx="3438525" cy="2295525"/>
          </a:xfrm>
          <a:prstGeom prst="rect">
            <a:avLst/>
          </a:prstGeom>
          <a:noFill/>
        </p:spPr>
      </p:pic>
      <p:pic>
        <p:nvPicPr>
          <p:cNvPr id="35850" name="Picture 10" descr="http://www.sustainingriverlife.org.au/Portals/0/Images/Content/river%20bank.jpg"/>
          <p:cNvPicPr>
            <a:picLocks noChangeAspect="1" noChangeArrowheads="1"/>
          </p:cNvPicPr>
          <p:nvPr/>
        </p:nvPicPr>
        <p:blipFill>
          <a:blip r:embed="rId6" cstate="print"/>
          <a:srcRect/>
          <a:stretch>
            <a:fillRect/>
          </a:stretch>
        </p:blipFill>
        <p:spPr bwMode="auto">
          <a:xfrm>
            <a:off x="5257800" y="4191000"/>
            <a:ext cx="3365500" cy="1981200"/>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a:t>
            </a:r>
            <a:r>
              <a:rPr lang="en-US" dirty="0" err="1" smtClean="0"/>
              <a:t>Berms</a:t>
            </a:r>
            <a:endParaRPr lang="en-US" dirty="0"/>
          </a:p>
        </p:txBody>
      </p:sp>
      <p:pic>
        <p:nvPicPr>
          <p:cNvPr id="26626" name="Picture 2" descr="http://www.dauphinislandrestoration.org/oil-spill/images/oil-berm-TODI.jpg"/>
          <p:cNvPicPr>
            <a:picLocks noChangeAspect="1" noChangeArrowheads="1"/>
          </p:cNvPicPr>
          <p:nvPr/>
        </p:nvPicPr>
        <p:blipFill>
          <a:blip r:embed="rId3" cstate="print"/>
          <a:srcRect/>
          <a:stretch>
            <a:fillRect/>
          </a:stretch>
        </p:blipFill>
        <p:spPr bwMode="auto">
          <a:xfrm>
            <a:off x="533400" y="3657600"/>
            <a:ext cx="4038600" cy="2590800"/>
          </a:xfrm>
          <a:prstGeom prst="rect">
            <a:avLst/>
          </a:prstGeom>
          <a:noFill/>
        </p:spPr>
      </p:pic>
      <p:pic>
        <p:nvPicPr>
          <p:cNvPr id="26628" name="Picture 4" descr="http://media.mlive.com/kalamazoogazette/photo/8957751-large.jpg"/>
          <p:cNvPicPr>
            <a:picLocks noChangeAspect="1" noChangeArrowheads="1"/>
          </p:cNvPicPr>
          <p:nvPr/>
        </p:nvPicPr>
        <p:blipFill>
          <a:blip r:embed="rId4" cstate="print"/>
          <a:srcRect/>
          <a:stretch>
            <a:fillRect/>
          </a:stretch>
        </p:blipFill>
        <p:spPr bwMode="auto">
          <a:xfrm>
            <a:off x="5105400" y="1752600"/>
            <a:ext cx="3619500" cy="2409825"/>
          </a:xfrm>
          <a:prstGeom prst="rect">
            <a:avLst/>
          </a:prstGeom>
          <a:noFill/>
        </p:spPr>
      </p:pic>
      <p:pic>
        <p:nvPicPr>
          <p:cNvPr id="26630" name="Picture 6" descr="http://www.gulfwatch.org/images/sized/media/uploads/LSWI3402_Oil_Spill_Headlines_1-220x165.jpg"/>
          <p:cNvPicPr>
            <a:picLocks noChangeAspect="1" noChangeArrowheads="1"/>
          </p:cNvPicPr>
          <p:nvPr/>
        </p:nvPicPr>
        <p:blipFill>
          <a:blip r:embed="rId5" cstate="print"/>
          <a:srcRect/>
          <a:stretch>
            <a:fillRect/>
          </a:stretch>
        </p:blipFill>
        <p:spPr bwMode="auto">
          <a:xfrm>
            <a:off x="6019800" y="4724400"/>
            <a:ext cx="2095500" cy="1571625"/>
          </a:xfrm>
          <a:prstGeom prst="rect">
            <a:avLst/>
          </a:prstGeom>
          <a:noFill/>
        </p:spPr>
      </p:pic>
      <p:pic>
        <p:nvPicPr>
          <p:cNvPr id="26632" name="Picture 8" descr="http://www.oilspillcommission.gov/media/images/CH04/boom.jpg"/>
          <p:cNvPicPr>
            <a:picLocks noChangeAspect="1" noChangeArrowheads="1"/>
          </p:cNvPicPr>
          <p:nvPr/>
        </p:nvPicPr>
        <p:blipFill>
          <a:blip r:embed="rId6" cstate="print"/>
          <a:srcRect/>
          <a:stretch>
            <a:fillRect/>
          </a:stretch>
        </p:blipFill>
        <p:spPr bwMode="auto">
          <a:xfrm>
            <a:off x="838200" y="1219200"/>
            <a:ext cx="3276600" cy="220980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Booms</a:t>
            </a:r>
            <a:endParaRPr lang="en-US" dirty="0"/>
          </a:p>
        </p:txBody>
      </p:sp>
      <p:pic>
        <p:nvPicPr>
          <p:cNvPr id="9220" name="Picture 4" descr="http://www.thedailygreen.com/cm/thedailygreen/images/Rc/booms-kalamazoo-river-oil-spill-lg.jpg"/>
          <p:cNvPicPr>
            <a:picLocks noChangeAspect="1" noChangeArrowheads="1"/>
          </p:cNvPicPr>
          <p:nvPr/>
        </p:nvPicPr>
        <p:blipFill>
          <a:blip r:embed="rId3" cstate="print"/>
          <a:srcRect/>
          <a:stretch>
            <a:fillRect/>
          </a:stretch>
        </p:blipFill>
        <p:spPr bwMode="auto">
          <a:xfrm>
            <a:off x="1143000" y="1295400"/>
            <a:ext cx="3695700" cy="2971800"/>
          </a:xfrm>
          <a:prstGeom prst="rect">
            <a:avLst/>
          </a:prstGeom>
          <a:noFill/>
        </p:spPr>
      </p:pic>
      <p:sp>
        <p:nvSpPr>
          <p:cNvPr id="9224" name="AutoShape 8" descr="http://www.tech-faq.com/wp-content/uploads/images/Oil-Boo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2" descr="http://www.noaawatch.gov/images/booms.jpg"/>
          <p:cNvPicPr>
            <a:picLocks noChangeAspect="1" noChangeArrowheads="1"/>
          </p:cNvPicPr>
          <p:nvPr/>
        </p:nvPicPr>
        <p:blipFill>
          <a:blip r:embed="rId4" cstate="print"/>
          <a:srcRect/>
          <a:stretch>
            <a:fillRect/>
          </a:stretch>
        </p:blipFill>
        <p:spPr bwMode="auto">
          <a:xfrm>
            <a:off x="4953000" y="3352800"/>
            <a:ext cx="3810000" cy="2667000"/>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Skimmers</a:t>
            </a:r>
            <a:endParaRPr lang="en-US" dirty="0"/>
          </a:p>
        </p:txBody>
      </p:sp>
      <p:pic>
        <p:nvPicPr>
          <p:cNvPr id="26628" name="Picture 4" descr="http://www.cleanupoil.com/images/8r.JPG"/>
          <p:cNvPicPr>
            <a:picLocks noChangeAspect="1" noChangeArrowheads="1"/>
          </p:cNvPicPr>
          <p:nvPr/>
        </p:nvPicPr>
        <p:blipFill>
          <a:blip r:embed="rId3" cstate="print"/>
          <a:srcRect/>
          <a:stretch>
            <a:fillRect/>
          </a:stretch>
        </p:blipFill>
        <p:spPr bwMode="auto">
          <a:xfrm>
            <a:off x="4876800" y="990600"/>
            <a:ext cx="4000500" cy="3124200"/>
          </a:xfrm>
          <a:prstGeom prst="rect">
            <a:avLst/>
          </a:prstGeom>
          <a:noFill/>
        </p:spPr>
      </p:pic>
      <p:pic>
        <p:nvPicPr>
          <p:cNvPr id="26630" name="Picture 6" descr="http://www.cleanupoil.com/images/Alpha.jpg"/>
          <p:cNvPicPr>
            <a:picLocks noChangeAspect="1" noChangeArrowheads="1"/>
          </p:cNvPicPr>
          <p:nvPr/>
        </p:nvPicPr>
        <p:blipFill>
          <a:blip r:embed="rId4" cstate="print"/>
          <a:srcRect/>
          <a:stretch>
            <a:fillRect/>
          </a:stretch>
        </p:blipFill>
        <p:spPr bwMode="auto">
          <a:xfrm>
            <a:off x="1143000" y="2057400"/>
            <a:ext cx="3429000" cy="3124200"/>
          </a:xfrm>
          <a:prstGeom prst="rect">
            <a:avLst/>
          </a:prstGeom>
          <a:noFill/>
        </p:spPr>
      </p:pic>
      <p:pic>
        <p:nvPicPr>
          <p:cNvPr id="6" name="Picture 2" descr="Skimmer"/>
          <p:cNvPicPr>
            <a:picLocks noChangeAspect="1" noChangeArrowheads="1"/>
          </p:cNvPicPr>
          <p:nvPr/>
        </p:nvPicPr>
        <p:blipFill>
          <a:blip r:embed="rId5" cstate="print"/>
          <a:srcRect/>
          <a:stretch>
            <a:fillRect/>
          </a:stretch>
        </p:blipFill>
        <p:spPr bwMode="auto">
          <a:xfrm>
            <a:off x="5562600" y="4267200"/>
            <a:ext cx="2819400" cy="1905000"/>
          </a:xfrm>
          <a:prstGeom prst="rect">
            <a:avLst/>
          </a:prstGeom>
          <a:noFill/>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Herding</a:t>
            </a:r>
            <a:endParaRPr lang="en-US" dirty="0"/>
          </a:p>
        </p:txBody>
      </p:sp>
      <p:pic>
        <p:nvPicPr>
          <p:cNvPr id="20482" name="Picture 2" descr="http://response.restoration.noaa.gov/sites/default/files/images/6/physical-herding.jpg"/>
          <p:cNvPicPr>
            <a:picLocks noChangeAspect="1" noChangeArrowheads="1"/>
          </p:cNvPicPr>
          <p:nvPr/>
        </p:nvPicPr>
        <p:blipFill>
          <a:blip r:embed="rId3" cstate="print"/>
          <a:srcRect/>
          <a:stretch>
            <a:fillRect/>
          </a:stretch>
        </p:blipFill>
        <p:spPr bwMode="auto">
          <a:xfrm>
            <a:off x="1447800" y="1676400"/>
            <a:ext cx="6134100" cy="4267200"/>
          </a:xfrm>
          <a:prstGeom prst="rect">
            <a:avLst/>
          </a:prstGeom>
          <a:no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Oil Removal/Cleaning</a:t>
            </a:r>
            <a:endParaRPr lang="en-US" dirty="0"/>
          </a:p>
        </p:txBody>
      </p:sp>
      <p:pic>
        <p:nvPicPr>
          <p:cNvPr id="23554" name="Picture 2" descr="manual removal of bulk oil"/>
          <p:cNvPicPr>
            <a:picLocks noChangeAspect="1" noChangeArrowheads="1"/>
          </p:cNvPicPr>
          <p:nvPr/>
        </p:nvPicPr>
        <p:blipFill>
          <a:blip r:embed="rId3" cstate="print"/>
          <a:srcRect/>
          <a:stretch>
            <a:fillRect/>
          </a:stretch>
        </p:blipFill>
        <p:spPr bwMode="auto">
          <a:xfrm>
            <a:off x="5638800" y="3200400"/>
            <a:ext cx="3200400" cy="2438400"/>
          </a:xfrm>
          <a:prstGeom prst="rect">
            <a:avLst/>
          </a:prstGeom>
          <a:noFill/>
        </p:spPr>
      </p:pic>
      <p:pic>
        <p:nvPicPr>
          <p:cNvPr id="19458" name="Picture 2" descr="Photo of two workers shoveling black oil off of a beach."/>
          <p:cNvPicPr>
            <a:picLocks noChangeAspect="1" noChangeArrowheads="1"/>
          </p:cNvPicPr>
          <p:nvPr/>
        </p:nvPicPr>
        <p:blipFill>
          <a:blip r:embed="rId4" cstate="print"/>
          <a:srcRect/>
          <a:stretch>
            <a:fillRect/>
          </a:stretch>
        </p:blipFill>
        <p:spPr bwMode="auto">
          <a:xfrm>
            <a:off x="533400" y="1905000"/>
            <a:ext cx="4333875" cy="31813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18</a:t>
            </a:fld>
            <a:endParaRPr lang="en-US"/>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Mechanical Oil Removal</a:t>
            </a:r>
            <a:endParaRPr lang="en-US" dirty="0"/>
          </a:p>
        </p:txBody>
      </p:sp>
      <p:pic>
        <p:nvPicPr>
          <p:cNvPr id="22530" name="Picture 2" descr="beach cleaning machine"/>
          <p:cNvPicPr>
            <a:picLocks noChangeAspect="1" noChangeArrowheads="1"/>
          </p:cNvPicPr>
          <p:nvPr/>
        </p:nvPicPr>
        <p:blipFill>
          <a:blip r:embed="rId3" cstate="print"/>
          <a:srcRect/>
          <a:stretch>
            <a:fillRect/>
          </a:stretch>
        </p:blipFill>
        <p:spPr bwMode="auto">
          <a:xfrm>
            <a:off x="1143000" y="1524000"/>
            <a:ext cx="3657600" cy="3048000"/>
          </a:xfrm>
          <a:prstGeom prst="rect">
            <a:avLst/>
          </a:prstGeom>
          <a:noFill/>
        </p:spPr>
      </p:pic>
      <p:pic>
        <p:nvPicPr>
          <p:cNvPr id="18434" name="Picture 2" descr="Photo of heavy equipment tracks on a beach."/>
          <p:cNvPicPr>
            <a:picLocks noChangeAspect="1" noChangeArrowheads="1"/>
          </p:cNvPicPr>
          <p:nvPr/>
        </p:nvPicPr>
        <p:blipFill>
          <a:blip r:embed="rId4" cstate="print"/>
          <a:srcRect/>
          <a:stretch>
            <a:fillRect/>
          </a:stretch>
        </p:blipFill>
        <p:spPr bwMode="auto">
          <a:xfrm>
            <a:off x="5257800" y="2971800"/>
            <a:ext cx="3476625" cy="3276601"/>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Sorbents</a:t>
            </a:r>
            <a:endParaRPr lang="en-US" dirty="0"/>
          </a:p>
        </p:txBody>
      </p:sp>
      <p:pic>
        <p:nvPicPr>
          <p:cNvPr id="21506" name="Picture 2" descr="http://farm7.staticflickr.com/6056/6322792112_24b918df5e.jpg"/>
          <p:cNvPicPr>
            <a:picLocks noChangeAspect="1" noChangeArrowheads="1"/>
          </p:cNvPicPr>
          <p:nvPr/>
        </p:nvPicPr>
        <p:blipFill>
          <a:blip r:embed="rId3" cstate="print"/>
          <a:srcRect/>
          <a:stretch>
            <a:fillRect/>
          </a:stretch>
        </p:blipFill>
        <p:spPr bwMode="auto">
          <a:xfrm>
            <a:off x="1447800" y="1600200"/>
            <a:ext cx="4057650" cy="3705225"/>
          </a:xfrm>
          <a:prstGeom prst="rect">
            <a:avLst/>
          </a:prstGeom>
          <a:noFill/>
        </p:spPr>
      </p:pic>
      <p:pic>
        <p:nvPicPr>
          <p:cNvPr id="21510" name="Picture 6" descr="http://www.h2wholesale.com/assets/images/photo-reform-2(1).jpg"/>
          <p:cNvPicPr>
            <a:picLocks noChangeAspect="1" noChangeArrowheads="1"/>
          </p:cNvPicPr>
          <p:nvPr/>
        </p:nvPicPr>
        <p:blipFill>
          <a:blip r:embed="rId4" cstate="print"/>
          <a:srcRect/>
          <a:stretch>
            <a:fillRect/>
          </a:stretch>
        </p:blipFill>
        <p:spPr bwMode="auto">
          <a:xfrm>
            <a:off x="5867400" y="3962400"/>
            <a:ext cx="2600325" cy="2305050"/>
          </a:xfrm>
          <a:prstGeom prst="rect">
            <a:avLst/>
          </a:prstGeom>
          <a:noFill/>
        </p:spPr>
      </p:pic>
      <p:pic>
        <p:nvPicPr>
          <p:cNvPr id="6" name="Picture 2" descr="http://www.itopf.com/spill-response/clean-up-and-response/shoreline-clean-up/images/shorelinecleanup_sorbents.jpg"/>
          <p:cNvPicPr>
            <a:picLocks noChangeAspect="1" noChangeArrowheads="1"/>
          </p:cNvPicPr>
          <p:nvPr/>
        </p:nvPicPr>
        <p:blipFill>
          <a:blip r:embed="rId5" cstate="print"/>
          <a:srcRect/>
          <a:stretch>
            <a:fillRect/>
          </a:stretch>
        </p:blipFill>
        <p:spPr bwMode="auto">
          <a:xfrm>
            <a:off x="5867400" y="1447800"/>
            <a:ext cx="2381250" cy="1781175"/>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Vacuum</a:t>
            </a:r>
            <a:endParaRPr lang="en-US" dirty="0"/>
          </a:p>
        </p:txBody>
      </p:sp>
      <p:pic>
        <p:nvPicPr>
          <p:cNvPr id="20482" name="Picture 2" descr="http://www.uscg.mil/d9/msuToledo/img/Otter%20Creek%20Spill%20003.jpg"/>
          <p:cNvPicPr>
            <a:picLocks noChangeAspect="1" noChangeArrowheads="1"/>
          </p:cNvPicPr>
          <p:nvPr/>
        </p:nvPicPr>
        <p:blipFill>
          <a:blip r:embed="rId3" cstate="print"/>
          <a:srcRect/>
          <a:stretch>
            <a:fillRect/>
          </a:stretch>
        </p:blipFill>
        <p:spPr bwMode="auto">
          <a:xfrm>
            <a:off x="1143000" y="1828800"/>
            <a:ext cx="3962400" cy="2971800"/>
          </a:xfrm>
          <a:prstGeom prst="rect">
            <a:avLst/>
          </a:prstGeom>
          <a:noFill/>
        </p:spPr>
      </p:pic>
      <p:pic>
        <p:nvPicPr>
          <p:cNvPr id="20484" name="Picture 4" descr="http://farm5.staticflickr.com/4121/4761066725_11444ff95e_m.jpg"/>
          <p:cNvPicPr>
            <a:picLocks noChangeAspect="1" noChangeArrowheads="1"/>
          </p:cNvPicPr>
          <p:nvPr/>
        </p:nvPicPr>
        <p:blipFill>
          <a:blip r:embed="rId4" cstate="print"/>
          <a:srcRect/>
          <a:stretch>
            <a:fillRect/>
          </a:stretch>
        </p:blipFill>
        <p:spPr bwMode="auto">
          <a:xfrm>
            <a:off x="5410200" y="3352800"/>
            <a:ext cx="3352800" cy="2438400"/>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Debris Removal</a:t>
            </a:r>
            <a:endParaRPr lang="en-US" dirty="0"/>
          </a:p>
        </p:txBody>
      </p:sp>
      <p:pic>
        <p:nvPicPr>
          <p:cNvPr id="19458" name="Picture 2" descr="http://response.restoration.noaa.gov/sites/default/files/images/6/debris-removal.jpg"/>
          <p:cNvPicPr>
            <a:picLocks noChangeAspect="1" noChangeArrowheads="1"/>
          </p:cNvPicPr>
          <p:nvPr/>
        </p:nvPicPr>
        <p:blipFill>
          <a:blip r:embed="rId3" cstate="print"/>
          <a:srcRect/>
          <a:stretch>
            <a:fillRect/>
          </a:stretch>
        </p:blipFill>
        <p:spPr bwMode="auto">
          <a:xfrm>
            <a:off x="4953000" y="2590800"/>
            <a:ext cx="3933825" cy="2466975"/>
          </a:xfrm>
          <a:prstGeom prst="rect">
            <a:avLst/>
          </a:prstGeom>
          <a:noFill/>
        </p:spPr>
      </p:pic>
      <p:pic>
        <p:nvPicPr>
          <p:cNvPr id="19460" name="Picture 4" descr="http://farm8.staticflickr.com/7156/6601333711_d2e285c48b_z.jpg"/>
          <p:cNvPicPr>
            <a:picLocks noChangeAspect="1" noChangeArrowheads="1"/>
          </p:cNvPicPr>
          <p:nvPr/>
        </p:nvPicPr>
        <p:blipFill>
          <a:blip r:embed="rId4" cstate="print"/>
          <a:srcRect/>
          <a:stretch>
            <a:fillRect/>
          </a:stretch>
        </p:blipFill>
        <p:spPr bwMode="auto">
          <a:xfrm>
            <a:off x="1143000" y="1600200"/>
            <a:ext cx="3657600" cy="2438400"/>
          </a:xfrm>
          <a:prstGeom prst="rect">
            <a:avLst/>
          </a:prstGeom>
          <a:noFill/>
        </p:spPr>
      </p:pic>
      <p:pic>
        <p:nvPicPr>
          <p:cNvPr id="5" name="Picture 2" descr="http://response.restoration.noaa.gov/sites/default/files/images/vicki.loe/Westchester%20spill2.jpg"/>
          <p:cNvPicPr>
            <a:picLocks noChangeAspect="1" noChangeArrowheads="1"/>
          </p:cNvPicPr>
          <p:nvPr/>
        </p:nvPicPr>
        <p:blipFill>
          <a:blip r:embed="rId5" cstate="print"/>
          <a:srcRect/>
          <a:stretch>
            <a:fillRect/>
          </a:stretch>
        </p:blipFill>
        <p:spPr bwMode="auto">
          <a:xfrm>
            <a:off x="1295400" y="4191000"/>
            <a:ext cx="3429000" cy="1981200"/>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Flooding</a:t>
            </a:r>
            <a:endParaRPr lang="en-US" dirty="0"/>
          </a:p>
        </p:txBody>
      </p:sp>
      <p:pic>
        <p:nvPicPr>
          <p:cNvPr id="10242" name="Picture 2" descr="Photo of workers and a small ship spraying multiple streams of water."/>
          <p:cNvPicPr>
            <a:picLocks noChangeAspect="1" noChangeArrowheads="1"/>
          </p:cNvPicPr>
          <p:nvPr/>
        </p:nvPicPr>
        <p:blipFill>
          <a:blip r:embed="rId3" cstate="print"/>
          <a:srcRect/>
          <a:stretch>
            <a:fillRect/>
          </a:stretch>
        </p:blipFill>
        <p:spPr bwMode="auto">
          <a:xfrm>
            <a:off x="1828800" y="1752600"/>
            <a:ext cx="6477000" cy="4352925"/>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Flushing</a:t>
            </a:r>
            <a:endParaRPr lang="en-US" dirty="0"/>
          </a:p>
        </p:txBody>
      </p:sp>
      <p:pic>
        <p:nvPicPr>
          <p:cNvPr id="53251" name="Picture 3" descr="Photo of workers spraying water on rocky shore."/>
          <p:cNvPicPr>
            <a:picLocks noChangeAspect="1" noChangeArrowheads="1"/>
          </p:cNvPicPr>
          <p:nvPr/>
        </p:nvPicPr>
        <p:blipFill>
          <a:blip r:embed="rId3" cstate="print"/>
          <a:srcRect/>
          <a:stretch>
            <a:fillRect/>
          </a:stretch>
        </p:blipFill>
        <p:spPr bwMode="auto">
          <a:xfrm>
            <a:off x="4876800" y="3276600"/>
            <a:ext cx="4048125" cy="3048000"/>
          </a:xfrm>
          <a:prstGeom prst="rect">
            <a:avLst/>
          </a:prstGeom>
          <a:noFill/>
        </p:spPr>
      </p:pic>
      <p:pic>
        <p:nvPicPr>
          <p:cNvPr id="4" name="Picture 2"/>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43000" y="1676400"/>
            <a:ext cx="3398520" cy="2590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Alternative Countermeasures</a:t>
            </a:r>
            <a:endParaRPr lang="en-US" sz="3600" dirty="0"/>
          </a:p>
        </p:txBody>
      </p:sp>
      <p:sp>
        <p:nvSpPr>
          <p:cNvPr id="4" name="Content Placeholder 3"/>
          <p:cNvSpPr>
            <a:spLocks noGrp="1"/>
          </p:cNvSpPr>
          <p:nvPr>
            <p:ph idx="1"/>
          </p:nvPr>
        </p:nvSpPr>
        <p:spPr>
          <a:xfrm>
            <a:off x="1600200" y="1143000"/>
            <a:ext cx="4114800" cy="1981200"/>
          </a:xfrm>
        </p:spPr>
        <p:txBody>
          <a:bodyPr>
            <a:noAutofit/>
          </a:bodyPr>
          <a:lstStyle/>
          <a:p>
            <a:pPr>
              <a:buClrTx/>
              <a:buFont typeface="Wingdings" pitchFamily="2" charset="2"/>
              <a:buChar char="S"/>
            </a:pPr>
            <a:r>
              <a:rPr lang="en-US" sz="2400" dirty="0" smtClean="0"/>
              <a:t>Chemical Dispersants</a:t>
            </a:r>
          </a:p>
          <a:p>
            <a:pPr>
              <a:buClrTx/>
              <a:buFont typeface="Wingdings" pitchFamily="2" charset="2"/>
              <a:buChar char="S"/>
            </a:pPr>
            <a:endParaRPr lang="en-US" sz="2400" dirty="0" smtClean="0"/>
          </a:p>
          <a:p>
            <a:pPr>
              <a:buClrTx/>
              <a:buFont typeface="Wingdings" pitchFamily="2" charset="2"/>
              <a:buChar char="S"/>
            </a:pPr>
            <a:r>
              <a:rPr lang="en-US" sz="2400" dirty="0" smtClean="0"/>
              <a:t>Biological Agents</a:t>
            </a:r>
          </a:p>
          <a:p>
            <a:pPr>
              <a:buClrTx/>
              <a:buFont typeface="Wingdings" pitchFamily="2" charset="2"/>
              <a:buChar char="S"/>
            </a:pPr>
            <a:endParaRPr lang="en-US" sz="2400" dirty="0" smtClean="0"/>
          </a:p>
          <a:p>
            <a:pPr>
              <a:buClrTx/>
              <a:buFont typeface="Wingdings" pitchFamily="2" charset="2"/>
              <a:buChar char="S"/>
            </a:pPr>
            <a:r>
              <a:rPr lang="en-US" sz="2400" dirty="0" smtClean="0"/>
              <a:t>In-situ Burning</a:t>
            </a:r>
            <a:endParaRPr lang="en-US" sz="2400" dirty="0"/>
          </a:p>
        </p:txBody>
      </p:sp>
      <p:pic>
        <p:nvPicPr>
          <p:cNvPr id="9218" name="Picture 2" descr="http://www.dec.state.ak.us/spar/evos/gallery/originals/7dispersant.jpg"/>
          <p:cNvPicPr>
            <a:picLocks noChangeAspect="1" noChangeArrowheads="1"/>
          </p:cNvPicPr>
          <p:nvPr/>
        </p:nvPicPr>
        <p:blipFill>
          <a:blip r:embed="rId3" cstate="screen"/>
          <a:srcRect/>
          <a:stretch>
            <a:fillRect/>
          </a:stretch>
        </p:blipFill>
        <p:spPr bwMode="auto">
          <a:xfrm>
            <a:off x="1600200" y="3581400"/>
            <a:ext cx="3799505" cy="2514600"/>
          </a:xfrm>
          <a:prstGeom prst="rect">
            <a:avLst/>
          </a:prstGeom>
          <a:ln>
            <a:noFill/>
          </a:ln>
          <a:effectLst>
            <a:outerShdw blurRad="292100" dist="139700" dir="2700000" algn="tl" rotWithShape="0">
              <a:srgbClr val="333333">
                <a:alpha val="65000"/>
              </a:srgbClr>
            </a:outerShdw>
          </a:effectLst>
        </p:spPr>
      </p:pic>
      <p:pic>
        <p:nvPicPr>
          <p:cNvPr id="9220" name="Picture 4" descr="an airplane applying dispersant to an oil slick"/>
          <p:cNvPicPr>
            <a:picLocks noChangeAspect="1" noChangeArrowheads="1"/>
          </p:cNvPicPr>
          <p:nvPr/>
        </p:nvPicPr>
        <p:blipFill>
          <a:blip r:embed="rId4" cstate="screen"/>
          <a:srcRect/>
          <a:stretch>
            <a:fillRect/>
          </a:stretch>
        </p:blipFill>
        <p:spPr bwMode="auto">
          <a:xfrm>
            <a:off x="5596797" y="1143000"/>
            <a:ext cx="3318603" cy="220980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screen"/>
          <a:srcRect/>
          <a:stretch>
            <a:fillRect/>
          </a:stretch>
        </p:blipFill>
        <p:spPr bwMode="auto">
          <a:xfrm>
            <a:off x="5562600" y="35814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95370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0"/>
            <a:ext cx="8077199" cy="914400"/>
          </a:xfrm>
        </p:spPr>
        <p:txBody>
          <a:bodyPr>
            <a:normAutofit/>
          </a:bodyPr>
          <a:lstStyle/>
          <a:p>
            <a:r>
              <a:rPr lang="en-US" sz="3600" dirty="0" smtClean="0"/>
              <a:t>Response Options to Protect Wildlife</a:t>
            </a:r>
            <a:endParaRPr lang="en-US" sz="3600" dirty="0"/>
          </a:p>
        </p:txBody>
      </p:sp>
      <p:sp>
        <p:nvSpPr>
          <p:cNvPr id="4" name="Content Placeholder 3"/>
          <p:cNvSpPr>
            <a:spLocks noGrp="1"/>
          </p:cNvSpPr>
          <p:nvPr>
            <p:ph idx="1"/>
          </p:nvPr>
        </p:nvSpPr>
        <p:spPr>
          <a:xfrm>
            <a:off x="1524000" y="990600"/>
            <a:ext cx="3810000" cy="3200400"/>
          </a:xfrm>
        </p:spPr>
        <p:txBody>
          <a:bodyPr>
            <a:normAutofit lnSpcReduction="10000"/>
          </a:bodyPr>
          <a:lstStyle/>
          <a:p>
            <a:pPr>
              <a:buClrTx/>
              <a:buFont typeface="Wingdings" pitchFamily="2" charset="2"/>
              <a:buChar char="S"/>
            </a:pPr>
            <a:r>
              <a:rPr lang="en-US" sz="2400" dirty="0" smtClean="0"/>
              <a:t>Keep the oil away from the resource</a:t>
            </a:r>
          </a:p>
          <a:p>
            <a:pPr>
              <a:buClrTx/>
              <a:buFont typeface="Wingdings" pitchFamily="2" charset="2"/>
              <a:buChar char="S"/>
            </a:pPr>
            <a:endParaRPr lang="en-US" sz="2400" dirty="0" smtClean="0"/>
          </a:p>
          <a:p>
            <a:pPr>
              <a:buClrTx/>
              <a:buFont typeface="Wingdings" pitchFamily="2" charset="2"/>
              <a:buChar char="S"/>
            </a:pPr>
            <a:r>
              <a:rPr lang="en-US" sz="2400" dirty="0" smtClean="0"/>
              <a:t>Keep the resource away from the oil</a:t>
            </a:r>
          </a:p>
          <a:p>
            <a:pPr>
              <a:buClrTx/>
              <a:buFont typeface="Wingdings" pitchFamily="2" charset="2"/>
              <a:buChar char="S"/>
            </a:pPr>
            <a:endParaRPr lang="en-US" sz="2400" dirty="0" smtClean="0"/>
          </a:p>
          <a:p>
            <a:pPr>
              <a:buClrTx/>
              <a:buFont typeface="Wingdings" pitchFamily="2" charset="2"/>
              <a:buChar char="S"/>
            </a:pPr>
            <a:r>
              <a:rPr lang="en-US" sz="2400" dirty="0" smtClean="0"/>
              <a:t>Capture and treat oiled wildlife</a:t>
            </a:r>
          </a:p>
        </p:txBody>
      </p:sp>
      <p:pic>
        <p:nvPicPr>
          <p:cNvPr id="1026" name="Picture 2"/>
          <p:cNvPicPr>
            <a:picLocks noChangeAspect="1" noChangeArrowheads="1"/>
          </p:cNvPicPr>
          <p:nvPr/>
        </p:nvPicPr>
        <p:blipFill>
          <a:blip r:embed="rId3" cstate="screen"/>
          <a:srcRect/>
          <a:stretch>
            <a:fillRect/>
          </a:stretch>
        </p:blipFill>
        <p:spPr bwMode="auto">
          <a:xfrm>
            <a:off x="6172200" y="1143000"/>
            <a:ext cx="2548758" cy="1524000"/>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1143000" y="4343400"/>
            <a:ext cx="4705573" cy="2209800"/>
          </a:xfrm>
          <a:prstGeom prst="rect">
            <a:avLst/>
          </a:prstGeom>
          <a:noFill/>
          <a:ln w="9525">
            <a:noFill/>
            <a:miter lim="800000"/>
            <a:headEnd/>
            <a:tailEnd/>
          </a:ln>
        </p:spPr>
      </p:pic>
      <p:pic>
        <p:nvPicPr>
          <p:cNvPr id="1029" name="Picture 5" descr="Animal rehabilitation after contact with oil. MI DNRE photo. August 2nd, 2010."/>
          <p:cNvPicPr>
            <a:picLocks noChangeAspect="1" noChangeArrowheads="1"/>
          </p:cNvPicPr>
          <p:nvPr/>
        </p:nvPicPr>
        <p:blipFill>
          <a:blip r:embed="rId5" cstate="screen"/>
          <a:srcRect/>
          <a:stretch>
            <a:fillRect/>
          </a:stretch>
        </p:blipFill>
        <p:spPr bwMode="auto">
          <a:xfrm>
            <a:off x="6858000" y="3048000"/>
            <a:ext cx="1828800" cy="2750075"/>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215301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188</a:t>
            </a:fld>
            <a:endParaRPr 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solidFill>
                  <a:srgbClr val="FF0000"/>
                </a:solidFill>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189</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299465"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a:t>
            </a:r>
            <a:r>
              <a:rPr lang="en-US" sz="2000" dirty="0" smtClean="0">
                <a:solidFill>
                  <a:srgbClr val="FF0000"/>
                </a:solidFill>
                <a:latin typeface="Calibri"/>
                <a:ea typeface="Calibri"/>
                <a:cs typeface="Times New Roman"/>
              </a:rPr>
              <a:t>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19</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813065"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295399" y="914400"/>
            <a:ext cx="7086601" cy="1066800"/>
          </a:xfrm>
        </p:spPr>
        <p:txBody>
          <a:bodyPr>
            <a:noAutofit/>
          </a:bodyPr>
          <a:lstStyle/>
          <a:p>
            <a:r>
              <a:rPr lang="en-US" sz="3600" dirty="0" smtClean="0"/>
              <a:t>X.  Disposal of Oil and Oily Debris</a:t>
            </a:r>
            <a:r>
              <a:rPr lang="en-US" sz="3600" dirty="0" smtClean="0">
                <a:solidFill>
                  <a:srgbClr val="FF0000"/>
                </a:solidFill>
              </a:rPr>
              <a:t> </a:t>
            </a:r>
            <a:r>
              <a:rPr lang="en-US" sz="3600" dirty="0" smtClean="0"/>
              <a:t/>
            </a:r>
            <a:br>
              <a:rPr lang="en-US" sz="3600" dirty="0" smtClean="0"/>
            </a:br>
            <a:endParaRPr lang="en-US" sz="3600" dirty="0"/>
          </a:p>
        </p:txBody>
      </p:sp>
      <p:pic>
        <p:nvPicPr>
          <p:cNvPr id="519176" name="Picture 8" descr="http://www.doyourpart.com/wp-content/uploads/2010/08/landfill.jpg"/>
          <p:cNvPicPr>
            <a:picLocks noChangeAspect="1" noChangeArrowheads="1"/>
          </p:cNvPicPr>
          <p:nvPr/>
        </p:nvPicPr>
        <p:blipFill>
          <a:blip r:embed="rId3" cstate="print"/>
          <a:srcRect/>
          <a:stretch>
            <a:fillRect/>
          </a:stretch>
        </p:blipFill>
        <p:spPr bwMode="auto">
          <a:xfrm>
            <a:off x="1524000" y="1905000"/>
            <a:ext cx="6457950" cy="4305301"/>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369116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52400"/>
            <a:ext cx="8305800" cy="1143000"/>
          </a:xfrm>
        </p:spPr>
        <p:txBody>
          <a:bodyPr>
            <a:noAutofit/>
          </a:bodyPr>
          <a:lstStyle/>
          <a:p>
            <a:r>
              <a:rPr lang="en-US" sz="2800" dirty="0" smtClean="0"/>
              <a:t>What types of wastes are collected from response and cleanup activities?</a:t>
            </a:r>
            <a:endParaRPr lang="en-US" sz="2800" dirty="0"/>
          </a:p>
        </p:txBody>
      </p:sp>
      <p:sp>
        <p:nvSpPr>
          <p:cNvPr id="4" name="Content Placeholder 3"/>
          <p:cNvSpPr>
            <a:spLocks noGrp="1"/>
          </p:cNvSpPr>
          <p:nvPr>
            <p:ph idx="1"/>
          </p:nvPr>
        </p:nvSpPr>
        <p:spPr>
          <a:xfrm>
            <a:off x="990600" y="1447800"/>
            <a:ext cx="7750175" cy="4754563"/>
          </a:xfrm>
        </p:spPr>
        <p:txBody>
          <a:bodyPr>
            <a:normAutofit/>
          </a:bodyPr>
          <a:lstStyle/>
          <a:p>
            <a:pPr>
              <a:buClrTx/>
              <a:buFont typeface="Wingdings" pitchFamily="2" charset="2"/>
              <a:buChar char="S"/>
            </a:pPr>
            <a:r>
              <a:rPr lang="en-US" sz="1800" dirty="0" smtClean="0"/>
              <a:t>From shoreline cleanup:</a:t>
            </a:r>
          </a:p>
          <a:p>
            <a:pPr lvl="1">
              <a:buClrTx/>
              <a:buFont typeface="Wingdings" pitchFamily="2" charset="2"/>
              <a:buChar char="S"/>
            </a:pPr>
            <a:r>
              <a:rPr lang="en-US" sz="1800" dirty="0" smtClean="0"/>
              <a:t>Oiled debris, oiled solid materials                                                        such as sand, wood, and vegetation,                                                                   used personal protective equipment                                                                                            (PPE), disposal equipment</a:t>
            </a:r>
          </a:p>
          <a:p>
            <a:pPr lvl="1">
              <a:buClrTx/>
              <a:buFont typeface="Wingdings" pitchFamily="2" charset="2"/>
              <a:buChar char="S"/>
            </a:pPr>
            <a:r>
              <a:rPr lang="en-US" sz="1800" dirty="0" smtClean="0"/>
              <a:t>From oil containment and recovery                                                     operations</a:t>
            </a:r>
          </a:p>
          <a:p>
            <a:pPr lvl="1">
              <a:buClrTx/>
              <a:buFont typeface="Wingdings" pitchFamily="2" charset="2"/>
              <a:buChar char="S"/>
            </a:pPr>
            <a:r>
              <a:rPr lang="en-US" sz="1800" dirty="0" smtClean="0"/>
              <a:t>Oil and oily water, oiled debris and                                                                solid materials, oiled sorbent materials,                                                                   PPE</a:t>
            </a:r>
          </a:p>
          <a:p>
            <a:endParaRPr lang="en-US" sz="1800" dirty="0" smtClean="0"/>
          </a:p>
          <a:p>
            <a:pPr>
              <a:buClrTx/>
              <a:buFont typeface="Wingdings" pitchFamily="2" charset="2"/>
              <a:buChar char="S"/>
            </a:pPr>
            <a:r>
              <a:rPr lang="en-US" sz="1800" dirty="0" smtClean="0"/>
              <a:t>From vessel or other decontamination operations:</a:t>
            </a:r>
          </a:p>
          <a:p>
            <a:pPr lvl="1">
              <a:buClrTx/>
              <a:buFont typeface="Wingdings" pitchFamily="2" charset="2"/>
              <a:buChar char="S"/>
            </a:pPr>
            <a:r>
              <a:rPr lang="en-US" sz="1800" dirty="0" smtClean="0"/>
              <a:t>Oily water, oiled sorbent                                                                                                                      materials, PPE</a:t>
            </a:r>
          </a:p>
          <a:p>
            <a:pPr lvl="1"/>
            <a:endParaRPr lang="en-US" sz="1800" dirty="0" smtClean="0"/>
          </a:p>
        </p:txBody>
      </p:sp>
      <p:pic>
        <p:nvPicPr>
          <p:cNvPr id="5" name="Picture 2" descr="http://www.itopf.com/spill-response/clean-up-and-response/disposal/images/disposal1_000.jpg"/>
          <p:cNvPicPr>
            <a:picLocks noChangeAspect="1" noChangeArrowheads="1"/>
          </p:cNvPicPr>
          <p:nvPr/>
        </p:nvPicPr>
        <p:blipFill>
          <a:blip r:embed="rId3" cstate="print"/>
          <a:srcRect/>
          <a:stretch>
            <a:fillRect/>
          </a:stretch>
        </p:blipFill>
        <p:spPr bwMode="auto">
          <a:xfrm>
            <a:off x="6096000" y="1371600"/>
            <a:ext cx="2571750" cy="1905000"/>
          </a:xfrm>
          <a:prstGeom prst="rect">
            <a:avLst/>
          </a:prstGeom>
          <a:noFill/>
        </p:spPr>
      </p:pic>
      <p:pic>
        <p:nvPicPr>
          <p:cNvPr id="6" name="Picture 6" descr="https://encrypted-tbn2.gstatic.com/images?q=tbn:ANd9GcQoUy7RN3SPQkpNoFCYtMc7yseBO9O7EdjnPGwYULjbxfoIEvfp"/>
          <p:cNvPicPr>
            <a:picLocks noChangeAspect="1" noChangeArrowheads="1"/>
          </p:cNvPicPr>
          <p:nvPr/>
        </p:nvPicPr>
        <p:blipFill>
          <a:blip r:embed="rId4" cstate="print"/>
          <a:srcRect/>
          <a:stretch>
            <a:fillRect/>
          </a:stretch>
        </p:blipFill>
        <p:spPr bwMode="auto">
          <a:xfrm>
            <a:off x="6858000" y="3581400"/>
            <a:ext cx="1828800" cy="1266826"/>
          </a:xfrm>
          <a:prstGeom prst="rect">
            <a:avLst/>
          </a:prstGeom>
          <a:noFill/>
        </p:spPr>
      </p:pic>
      <p:pic>
        <p:nvPicPr>
          <p:cNvPr id="7" name="Picture 4" descr="http://www.itopf.com/spill-response/clean-up-and-response/disposal/images/disposal3_001.jpg"/>
          <p:cNvPicPr>
            <a:picLocks noChangeAspect="1" noChangeArrowheads="1"/>
          </p:cNvPicPr>
          <p:nvPr/>
        </p:nvPicPr>
        <p:blipFill>
          <a:blip r:embed="rId5" cstate="print"/>
          <a:srcRect/>
          <a:stretch>
            <a:fillRect/>
          </a:stretch>
        </p:blipFill>
        <p:spPr bwMode="auto">
          <a:xfrm>
            <a:off x="5181600" y="5257800"/>
            <a:ext cx="2762250" cy="1143000"/>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660281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52400"/>
            <a:ext cx="8153400" cy="1143000"/>
          </a:xfrm>
        </p:spPr>
        <p:txBody>
          <a:bodyPr>
            <a:noAutofit/>
          </a:bodyPr>
          <a:lstStyle/>
          <a:p>
            <a:r>
              <a:rPr lang="en-US" sz="2800" dirty="0" smtClean="0"/>
              <a:t>What must be done with wastes resulting from response and cleanup activities?</a:t>
            </a:r>
            <a:endParaRPr lang="en-US" sz="2800" dirty="0"/>
          </a:p>
        </p:txBody>
      </p:sp>
      <p:sp>
        <p:nvSpPr>
          <p:cNvPr id="4" name="Content Placeholder 3"/>
          <p:cNvSpPr>
            <a:spLocks noGrp="1"/>
          </p:cNvSpPr>
          <p:nvPr>
            <p:ph idx="1"/>
          </p:nvPr>
        </p:nvSpPr>
        <p:spPr/>
        <p:txBody>
          <a:bodyPr>
            <a:normAutofit fontScale="85000" lnSpcReduction="10000"/>
          </a:bodyPr>
          <a:lstStyle/>
          <a:p>
            <a:pPr>
              <a:buClrTx/>
              <a:buFont typeface="Wingdings" pitchFamily="2" charset="2"/>
              <a:buChar char="S"/>
            </a:pPr>
            <a:r>
              <a:rPr lang="en-US" sz="2400" dirty="0" smtClean="0"/>
              <a:t>To the extent practicable, water is separated from the oil, treated and reused, or disposed at permitted facilities</a:t>
            </a:r>
          </a:p>
          <a:p>
            <a:pPr>
              <a:buClrTx/>
              <a:buFont typeface="Wingdings" pitchFamily="2" charset="2"/>
              <a:buChar char="S"/>
            </a:pPr>
            <a:endParaRPr lang="en-US" sz="2400" dirty="0" smtClean="0"/>
          </a:p>
          <a:p>
            <a:pPr>
              <a:buClrTx/>
              <a:buFont typeface="Wingdings" pitchFamily="2" charset="2"/>
              <a:buChar char="S"/>
            </a:pPr>
            <a:r>
              <a:rPr lang="en-US" sz="2400" dirty="0" smtClean="0"/>
              <a:t>Recovered oil is sent to facilities that recycle or reprocess the oil</a:t>
            </a:r>
          </a:p>
          <a:p>
            <a:pPr>
              <a:buClrTx/>
              <a:buFont typeface="Wingdings" pitchFamily="2" charset="2"/>
              <a:buChar char="S"/>
            </a:pPr>
            <a:endParaRPr lang="en-US" sz="2400" dirty="0" smtClean="0"/>
          </a:p>
          <a:p>
            <a:pPr>
              <a:buClrTx/>
              <a:buFont typeface="Wingdings" pitchFamily="2" charset="2"/>
              <a:buChar char="S"/>
            </a:pPr>
            <a:r>
              <a:rPr lang="en-US" sz="2400" dirty="0" smtClean="0"/>
              <a:t>Recovered oil that is not suitable for recycling or reprocessing may be disposed of at properly permitted facilities</a:t>
            </a:r>
          </a:p>
          <a:p>
            <a:pPr>
              <a:buClrTx/>
              <a:buFont typeface="Wingdings" pitchFamily="2" charset="2"/>
              <a:buChar char="S"/>
            </a:pPr>
            <a:endParaRPr lang="en-US" sz="2400" dirty="0" smtClean="0"/>
          </a:p>
          <a:p>
            <a:pPr>
              <a:buClrTx/>
              <a:buFont typeface="Wingdings" pitchFamily="2" charset="2"/>
              <a:buChar char="S"/>
            </a:pPr>
            <a:r>
              <a:rPr lang="en-US" sz="2400" dirty="0" smtClean="0"/>
              <a:t>Oil spill response and cleanup activities may generate small quantities of other wastes such as chemical and solvents and wildlife carcasses</a:t>
            </a:r>
          </a:p>
          <a:p>
            <a:pPr>
              <a:buClrTx/>
              <a:buFont typeface="Wingdings" pitchFamily="2" charset="2"/>
              <a:buChar char="S"/>
            </a:pPr>
            <a:endParaRPr lang="en-US" sz="2400" dirty="0" smtClean="0"/>
          </a:p>
          <a:p>
            <a:pPr>
              <a:buClrTx/>
              <a:buFont typeface="Wingdings" pitchFamily="2" charset="2"/>
              <a:buChar char="S"/>
            </a:pPr>
            <a:r>
              <a:rPr lang="en-US" sz="2400" dirty="0" smtClean="0"/>
              <a:t>Oil, oily solids, oiled debris, and other wastes must be handled in accordance with all relevant regulations of local/state/federal health and environmental agencies</a:t>
            </a:r>
          </a:p>
          <a:p>
            <a:endParaRPr lang="en-US" sz="24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660281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143000"/>
          </a:xfrm>
        </p:spPr>
        <p:txBody>
          <a:bodyPr>
            <a:noAutofit/>
          </a:bodyPr>
          <a:lstStyle/>
          <a:p>
            <a:r>
              <a:rPr lang="en-US" sz="2800" dirty="0" smtClean="0"/>
              <a:t>Is oiled waste considered hazardous?</a:t>
            </a:r>
            <a:endParaRPr lang="en-US" sz="2800" dirty="0"/>
          </a:p>
        </p:txBody>
      </p:sp>
      <p:sp>
        <p:nvSpPr>
          <p:cNvPr id="4" name="Content Placeholder 3"/>
          <p:cNvSpPr>
            <a:spLocks noGrp="1"/>
          </p:cNvSpPr>
          <p:nvPr>
            <p:ph idx="1"/>
          </p:nvPr>
        </p:nvSpPr>
        <p:spPr/>
        <p:txBody>
          <a:bodyPr>
            <a:normAutofit/>
          </a:bodyPr>
          <a:lstStyle/>
          <a:p>
            <a:pPr>
              <a:buClrTx/>
              <a:buFont typeface="Wingdings" pitchFamily="2" charset="2"/>
              <a:buChar char="S"/>
            </a:pPr>
            <a:r>
              <a:rPr lang="en-US" sz="1800" dirty="0" smtClean="0"/>
              <a:t>Petroleum products such as diesel generally do not designate as hazardous waste</a:t>
            </a:r>
          </a:p>
          <a:p>
            <a:pPr>
              <a:buClrTx/>
              <a:buFont typeface="Wingdings" pitchFamily="2" charset="2"/>
              <a:buChar char="S"/>
            </a:pPr>
            <a:endParaRPr lang="en-US" sz="1800" dirty="0" smtClean="0"/>
          </a:p>
          <a:p>
            <a:pPr lvl="1">
              <a:buClrTx/>
              <a:buFont typeface="Wingdings" pitchFamily="2" charset="2"/>
              <a:buChar char="S"/>
            </a:pPr>
            <a:r>
              <a:rPr lang="en-US" sz="1800" dirty="0" smtClean="0"/>
              <a:t>If not designated as a hazardous waste they are classified and managed as solid waste</a:t>
            </a:r>
          </a:p>
          <a:p>
            <a:endParaRPr lang="en-US" sz="1800" dirty="0" smtClean="0"/>
          </a:p>
          <a:p>
            <a:pPr>
              <a:buClrTx/>
              <a:buFont typeface="Wingdings" pitchFamily="2" charset="2"/>
              <a:buChar char="S"/>
            </a:pPr>
            <a:r>
              <a:rPr lang="en-US" sz="1800" dirty="0" smtClean="0"/>
              <a:t>Knowledge of the material spilled can be used to classify all of the released material</a:t>
            </a:r>
          </a:p>
          <a:p>
            <a:endParaRPr lang="en-US" sz="1800" dirty="0" smtClean="0"/>
          </a:p>
          <a:p>
            <a:pPr>
              <a:buClrTx/>
              <a:buFont typeface="Wingdings" pitchFamily="2" charset="2"/>
              <a:buChar char="S"/>
            </a:pPr>
            <a:r>
              <a:rPr lang="en-US" sz="1800" dirty="0" smtClean="0"/>
              <a:t>Oily waste that cannot be recycled or                                                                                                               reprocessed may need to be                                                                                                                                          analyzed for hazardous characteristics                                                                         before choosing a treatment or                                                                                                                disposal option</a:t>
            </a:r>
          </a:p>
        </p:txBody>
      </p:sp>
      <p:pic>
        <p:nvPicPr>
          <p:cNvPr id="5" name="ctl00_ContentPlaceHolder_imgProduct" descr="http://www.uline.com/images/product/Large/S_369_L.GIF"/>
          <p:cNvPicPr/>
          <p:nvPr/>
        </p:nvPicPr>
        <p:blipFill>
          <a:blip r:embed="rId3" cstate="print"/>
          <a:srcRect/>
          <a:stretch>
            <a:fillRect/>
          </a:stretch>
        </p:blipFill>
        <p:spPr bwMode="auto">
          <a:xfrm>
            <a:off x="5334000" y="4038600"/>
            <a:ext cx="2514600" cy="22860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66028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194</a:t>
            </a:fld>
            <a:endParaRPr 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endParaRPr lang="en-US" sz="2000" dirty="0" smtClean="0">
              <a:solidFill>
                <a:srgbClr val="FF0000"/>
              </a:solidFill>
              <a:latin typeface="Calibri"/>
              <a:ea typeface="Calibri"/>
              <a:cs typeface="Times New Roman"/>
            </a:endParaRP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solidFill>
                  <a:srgbClr val="FF0000"/>
                </a:solidFill>
                <a:latin typeface="Calibri"/>
                <a:ea typeface="Calibri"/>
                <a:cs typeface="Times New Roman"/>
              </a:rPr>
              <a:t>XI.	Summary Statement</a:t>
            </a:r>
            <a:endParaRPr lang="en-US" sz="2000" dirty="0">
              <a:solidFill>
                <a:srgbClr val="FF0000"/>
              </a:solidFill>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195</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1135625"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685800"/>
            <a:ext cx="6172200" cy="838200"/>
          </a:xfrm>
        </p:spPr>
        <p:txBody>
          <a:bodyPr>
            <a:normAutofit/>
          </a:bodyPr>
          <a:lstStyle/>
          <a:p>
            <a:r>
              <a:rPr lang="en-US" dirty="0" smtClean="0"/>
              <a:t>XI.  Summary Statement</a:t>
            </a:r>
            <a:endParaRPr lang="en-US" dirty="0"/>
          </a:p>
        </p:txBody>
      </p:sp>
      <p:sp>
        <p:nvSpPr>
          <p:cNvPr id="535554" name="AutoShape 2" descr="data:image/jpeg;base64,/9j/4AAQSkZJRgABAQAAAQABAAD/2wCEAAkGBxQSEhUUEhQUFRQWFxQUFRcUGBcXFxgYFRQXFxUYFRYYHCggGBolGxgVIjEhJykrLi4uFx8zODMsNygtLisBCgoKDg0OGxAQGiwkHCQsLywsLSwsLCwsLCwsLCwsLCwsLCwsLCwsLCwsLCwsLCwsLCwsLCwsLCwsLCwsLCwsLP/AABEIALcBEwMBEQACEQEDEQH/xAAcAAEAAQUBAQAAAAAAAAAAAAAABQEDBAYHAgj/xABMEAACAQIDBAUHCAQNAwUAAAABAgMAEQQSIQUGMVETQWFxkQciMlKBobEUI0JicpLB0XN0grIIFRYkMzRDU2OTorPwJYPCRGTS4fH/xAAbAQEAAgMBAQAAAAAAAAAAAAAABAUBAgMGB//EADQRAAIBAwEFBgUEAgMBAAAAAAABAgMEESEFEjFBcRMyM1FhgRQiI0KRFaGx8FLxBoLBNP/aAAwDAQACEQMRAD8A7jQCgPJYXt1/la/xHjQHqgFAKAUAoBQCgFAKAUAoBQCgFAWcJiRIgdeBvb2Ej8KAtS4u06RW1ZJJCeQRo1A7yX/0mgMugFAKAUAoBQCgFAKAUAoBQEc+0M03QxAMUsZm+jGCLqvbIw1y9Q848VDASNAKAUAoCl6AwdsYV3TNFYTRnPFc2BYD0GPqMLqeQNxqBQHrZO0VxESyJcA3BU+kjKSro46mVgQRzFAZtAKAUAoBQCgFAKAUAoDETFfPNEfUWRTzBJVh7CF++KAy6AoxsL0BD7nPmwOGb1okf7wzfjQFvZUnSY3Fv1RdBhh3qhmcj/OQd6mgJ2gFAKAUAoBQCgFAKAUAoCB29taTpBhcJY4l1zFiLph4ybGaQdZ4hE+kR1AMQBJbL2emHjEaXtqSzG7OzG7O7fSYnUmgLkGMR2ZUObIbMRwDda34Zh1jquL0BkUAoBQGPjsN0iFQzI3FWXirDgR1HuOhFwdDQGHsraZdmhlATERgF1HBlNwssd9SjWPaCCDwuQIzHN8hxQm4YbFMkc/UI8QbJDMex/NjY8xGeZoDZ6AUAoBQCgFAKAUAoBQENttujmw02gAkMEhPqTiy27emWAe00BM0BYx0mWN29VGPgpNARO465dm4IHS2Ew1/8lL0Bb3E87CCY6nESTYm/wBWaVmiHsj6MeygNhoBQCgFAKAUAoBQCgFAQm8e2mhyQwKJMVNcQxn0QBbNLKR6MSXBJ69FGpFAV2Rs6PAwu0kgLG8uJxEpCl2t5zuToqgCwHBQAKAw4sRLj/QzwYP19UmxA/w+BhiPr+m19MosxA2HC4ZI0VI1CIoCqqiwAHUAOFAXaAUAoBQEVt7Y/ThWjbosRES0MoF8pNsysPpRtYBl6xyIBAGLs7HJjopsPiIwkqgxYqBjewcEBlP0onFyr9nUQQAPO62MdTJg8QxabDhcrnjNA1xFL2toUb6yE6BhQGw0AoBQCgFAKAUAoBQEdvBgjNh5UW2crmjv1SIQ8Tex1U+ygL+zMYJoY5V4SIjgHiMyg2PIi9AYu9MmXBYpuUE58ImoCJ2xM2H2OQmj/JooY/0kiLDGPvstAbDs3CLDDHEmixokajsRQo9woDJoBQCgFAKAUAoBQCgI3be1BAgspklc5IYlNmke1wL/AEVA1ZuCgEmgIeDo9no0+Lk6XFTkBiikvIwvkgwsXHIuuVe9m1JNAVwux5cW6zbQACKQ0ODBzIhGofEMNJpRxt6Cnhc+dQG0CgK0AoBQGFjMRJGcwjMideT+kXtCH0x3G/IGgLmBx0cy5omDAGxtxUjirqdVYciAaAyaAg94NjNIVnw5VMXED0bt6LqTdoZramNrDtU2YcNQI6XEHFxriYEKYzCMweF7BwSAZsM54WdQpVuFxG2ooDZcBjEmjSSM3VwGF9D3EdRHAjqINAZFAKAUAoBQCgFAKAUBFbAj6MSw62jmky39SU9MoHYvSZB9igMffo/9Oxn6vMPGMigLG34s7YDD2uGnSR+xMNE0oP8AmrCPbQGyUAoBQCgFAKAUAoBQFCaA1maUxzMwQT490skYayQRFtA72PRxkrctbNIU0BCgKBm7H2F0bmed+nxTDKZCLKinUxwJc9Gl+0k6ZiaAmqAsYvFpEheV1jRRdmdgqgdrHQUBHDbnSf1aKSbk5HRw9h6R/SHagagM/BiXjKU14KgYhewu3p9+Ve6gMmgFAR20NjpK3SDNHMBYSxELIB1AmxDr9VgR2UBjLjZ4NMSgkTqmgU6a/wBrBqy6W85Sw4khBQErh8Qkih0ZXRhdWUhlI5gjQ0BFbX2W3SDE4ey4hRlIOiTxg36KXl15X4oSeILKQL2xQpzvGSEdszRsLNHL/agjqvoSOdzrmoCUoBQCgFAUvQFaAUAoBQHhUAJa2pABPMC9vifGgIre+PNg519ZMn3iF/GgKiDPjs54QwZF5XnkDP2XAhj+8edAS9AKAUAoBQCgFAKAUBQ0BZwuFWMEKLXJZjxLMeJYnUnhx5AdVAXJGIBIBJ6gLAnxNqAjJIMVJxkSBNRaIdJL2ESSDIvXpkbvoD1hdgQI4kKdJKOEsxMsgvxys98g0Gi2GgoCUoBQCgF6AUBSgMZMNGjlgArP6VjbMebDgzcNeNDOGZNDBQIASQBc8TzsLa0Bgzbbw6OyNPEHX0lLrmFxcXW9xoR41jKOqoVGsqLweDt2D+8B+yGb90Vkx2UuaPL7eiAvaUjshmPvyVgyqMn/ALIvaO/eFhF3L9gy5Se4MQTWrnFEmls6vU7qJzZW0o8TEssTBkbxB6wR1EdYrbPkRa1GdKbhNYZhY7eWGGRo2zlltfKpIFxcajsNRal5ThLdfEkUrGrViprGOpY/lhh/8X/LatPj6Xr+Dp+m1vT8j+WGH/xPuNWP1Cj6/gfplb0/KKjfDDdZcd6N+VP1Gj5mHs2v6flFyPevCH+1A+0GHxFbxvqD+40ls+4jxiZwlixKEI6ut1JKEHVWDAHwFSKdWNRZi8kapTnTeJLBmgV0NDG2hj44VDStlBOUGxOtibadxrnOpGCzIw2kR/8AKrCf3y+B/KufxNPzMb6PDb24Qf2o9it+VYd1TRjfR4O+GF6nJ7lP41r8ZTHaRM/ZG2IsSpMTXtxHAjUgEjkbHwPKu1KtGosxNlJPgSNdTIoBQFDQGtbX35weFlaKWRg62zAIzWuLjUC3Aiu8LapOO8loR53VOEt1mEPKdgPXkH/baunwVXyOfxtLzJDZG+2CxMgjimu7eiGVkv2AsACeyuU7epBZaOtO5pzeEzYXcAXJAHM1x4nZtIhcfvbgodHxMQI6lYMfBbmusaFSXCJylcU48WYmB38wUsiRJKcznKpZGRSeoBmA1J09oradrUhHeaNKd1TnLdizZhXAklaA1LfvbeIwaLLEqtFwcgeejE6HW4ynu4jtFc6knFZRMs6FOtLdk8M59iN/52vZ5NfrAAdxiVD76hSvH5HqaX/G4vVyWOhFYneed+LN7XZv3y1cndTZPp/8foR5kax6U3uUlU5kZSQQw1FrcDWFWk2dqmzKUItR5nWvJzvt8rX5PiCFxcY16hKo+mvbzHt7rGlVUkeI2jYSt5tru/wblj8WsMTyv6KKznuUXrs2V1ODnJRXM+ecRtqWSR5cxBd2bTtNVFWrLf0PpVjs+lGjFSWTwdqz/wB7J941y7WfmTFYW6+xFkzu5sWJJ51rvSfM3+HowWVFFdpNqqcbC57r6eJHgO2pNKOuWV1SopS3Vw5nWPI/gSmFeU/2shKj6qDLe3MsG8BVlBaHjtuVlOuorkiQwMpMs739KQgdykge61eG25czjcfI8GHFdnGOOCM8YlvWNVK2jdL72cuyj5FflTesaz+p3X+bMdlHyHyluda/qNz/AJsz2UfI8ucwNwD31t8XWlF5kwlh6GkbqYuRdoMqscrSFSDwynM1rdnVXrNn1JKUEufH8F5tGjCVkpNapHVxXpTyBqe9uJvPFGPohpG/dX31UbVquMUkc5aySMSPGMPVPeiH32qnjfVlzNj3/GL9WUdyL+VZd/WfkMnhsbIeLHu4DwFcXc1G9WMmDLL8nkGIT6BMjgfSiawnU8yPMkH2H51a2FZ8PLX2NHo8nQ45AwDKbggEEdYOoNXy1R0PdZMigKGgOKYjasnTSyxOyGbESG6nUopsvsy2r0dpQhKklNZPK3txKNVyjoZr7cxB4zP7h7wK7K0or7Ste0Lh/caNv2PncLJrnv6VzfRiRrzvbWol1Fb6LvZtWc6Mss3re/GiZ8P0oEixYSKUqxazSTcc1iDwVevrrjY0d7KWmp12hWcd0x8PtDIo6KDDRG3GOEZvvOWqd8FH7pN+5T1NpTy1GKRFbyw9NhpmkJd0jldWY3IyxMwty9GuF9CMKfyombJuZ1K3zPidV8nO1WxOzsPI5LPlKMTqSUJW5PMgCqStHdnoejpPMdTZq5nUsYvDLIjI4DIwKsDwIPGnEzGTi01xRwXerdz5Biejct0ElzFIBew7R1kG1wPxFVlejuyzyPb7K2rKpS3fuXn/AARGKw7RsVa19CCDcEEXDKetSOBqNKG69T0dGvGrDeX+n5MtisHZ6l3EO4KYmElZoiDdeNxwP/O6u9OeGU9/aqcWmv8ARvG92/S4vZsKx+bJOcsyj6PR2zW7CbEdlTKtX5PU8xs3ZzV3rwXA0IrbTlVaz30FhaFLVrg2yZ2DjCqZG0ABPblGmn1iSFHaRXanDJXXtxuLC/rLGxcBJjMSsS+nK2pHBFHE/ZVR7hzqXCOeBUVq0bei5y/rPorC4dMPAqILJElgOxRUuTxE8TKUqtTefFs1jZwtGt+JAJ7yovXzbast+5foW71MrNVdg1wM1N0HoXrG6YKlrKa704PHAxjMjStyFzY8H67nwjavZWEfqQ/vIvNqvds8eiOtV6Q8Yc+xU/SYrEP1KwiH7A199q8ztWeamDitZNnqqo6CgFAXFOnC5U3APWODKewgke2pVtVcJJ+X8GGSO42MyiTBsbnDlTETxbDyDNA3bYeae1a9TRkmsfjoYg+TNrqQdBQGLtPEdHDJJ6iO/wB1SfwrMVmSNZvEWcMwkdhCvqx39pr1tBYpnibyWXJmbW5XGr7+8cL9o/E1XXffXU9JsjwpdDZtsH0f1PBn/QKxs/vPqzbaP2lU4DuqzZ5qXFlMWt8PiR/7fEW7/k8oHxqDfrNJlpsiWLhG0+QXEZtnMvqym3cYoz8c1UdxxT9D1tHRyXqdIqOdytARG82wo8bA0MnXqjdat1EflWso7ywdqFaVGakjiM+CeNzgsT5sqE9A54G5vkzeo3EHqJ7SBXzp4e6/Y9pZ3qf1oc+8vP16rmRJUgkEWI0IPEEcQRzqO1g9JGaksrmXcNJlOuoOhHZRGtSG+sFuSEB/N9BRZR2nU++ukpZ08iHbWvZzcvMpauRYF3DxXNzoo1Y9lbKJyq1FFFNu4jLaLgfNkk7Db5uM/ZU5j9ZyPo1JUcLBQdp21Tf5LRf+s655K91vksHTyraeYA2PFI+Kr3nie8DqqXSjhZZ5jal529Tcj3V+5tO35suHm55GA72Fh8axXeKbIFus1I9SC4aV82u3vVpP1LZLQqp1rhGOWkGtCF3p2s8JjEZsWJBq1s6FKpnejwJ1hawq5c+RF/xnjG4E94Qn8Knxs6b4QJTo2keL/c8PFjpRa81uSRsPfXaNpyjTMqdjT1zH8k5uRu/NDOHeNwtnJL2vci3DjVnZW9SNRSksFfta/o1qW5B6m/YiUIjMeCqWPsF6uHwPMt6ZOa7FJMWc8XZ3P7TG3uAryF9PerM5U+GTPqGbnoyILKTaQgsBzCkA/EeNddzMcoNrODyCDwrnz1MlUaxvWYvDBhbTxXySaDGD0Y26Cftw87XVj9iT98V6KwrZj0/g5y0e8dKVr8KtzseqyCB36ly7PxPbEyff8z8a60FmojlXeKbOTIPnD2Ki+6vV01iCPD3L4+rL9ZIZrG/v/pftH96q677y6no9kdyXQ2Xa59H9Rwf7orGz+8+rN9pcI+xVOA7h8Ks2ealxZcX0JRzjkHipH41Fu1mmyfsx4uIkn/B5lvhZl5NG3ipH/jVBXXyx6HsaXfl1Os1GJBWgKWoDVN/90lx8N1sJ4wTG3P6jdh93jXOpT30TbK7lb1MrgccmLPmEgKzxebKDoWC6Z9fpDg3MC/UagSj58T3Oz7mOEl3Xw9H5dHyMM1zwWzeeAy0GCqrTBngskijiJWcgFIcrMDwkla/Qx9ouMzD1UPOu0I41fAodoXLl9KHGX7IzPJju42NxJnmBaKJ87k/2kpOYKeepzH2DrrtSjl5KbaN32FLso8X+yO9I16lnmWQu9TWhI5vCvjKgPuvUW8lu0myVZxzU/P8ABDtJbWvnNRZm+palElN+FIpJ6mHqRu3NlfKGQ9IEym+qk39+ngasrWpTg2s8STa3bt0045ySUGMxeGh0EEkUa8QTew56/hV7RvqkILCTitCHOlbXFXVtSbJjdbeRMYhIsHHpL+IvxFW9vcKsvJ8yFe2M7WeHw5MnH0FSiCQm92M6PA4h/qFR+1ZfxrWfBnOq8RZqGziVjRbDzUUH2KAeuvGVtZtmIaRSMkyEcQP+e2uWDZES+EbE44LH6UGFeZNbAuZUUIexlDD236qvNnW+/RknzOElvVOiJLDTZlDKNGs2oNxccCOo9lU1WG7NpndPOpcMnMfEVpgyXJcOk0TRv6EitG/Yri1+9TY/sip1jW3JrJhrKMvyabZaTCmCX+sYRjhpf2CQjcyCBx7DXqKbyjFN6YZt+duVdDoaz5Rp/wCYSDrZ4V8ZVv7gakWqzVRGu3ikzmiN85Jf1reFepXdSPEV1on1Lx0rLIy1IfejZMmIGHKZAEYk5jbrvp4VBr0pTloXuzbinSg1J8jLIkKnOQ7FI4hlXKoSNQq6nibCu1vQ7N5NLq5jPGXwM0CpDKZvLPQNlf7DVwuFmm0S7B4royP4Oj+ZiR2Q/vTCvP3Hcj7ntKfiS9jstQySVrIFAUIoDnflQ3UzKcbBZZYhmk5MijU94HHmO7WPWpprJb7LvHTmqb4M5RFIG84CwOtuXdUJHvqEt6KZctTB2yX8GNSesAkd4rZI415PdMTacjTPBhYVJPmEj158QqFmNuoAog5BO2ujTeIo8zv7sqlWfJ/hI+ht19iJgsNHAn0R5x9Zzq7HvP4VNjHdWDy1xWdWo5vmZ49KtjiQW+T2jX9LH7rt+FQNpP6DJ2z19X2IWVta8E1qWeC6WrTBtg8u2holqa4LxnC4TEX9Q29pt+NXez5JUpxf91OO45V4dSG8lK3kkP1G98g/KrrZy+o+hO2+/pxXr/4dLk4VdHljTvKVLbCKn97PHH7Dcn4CuVd4g36Ee4fyrqQkMnH/AJ115CSybZLue4tWmDOS3u9jPk2KxMskcjK6wJGUCHRQS17sCNTV9Y3VGnSUZPU5xeJtlxcQGeVkVkRpC6h8oPngM+ik/TLH9qq/aDpzq70GbxfEuF9DVfjBtkrhJrX5W/8Aqt1pIzkicJi/kW1opjpFjFGGl5CWO3RuTzZcg+/Xp7OrvwWeho3iSZ1oVPOxpflQa2GjHrYiIeAdvwqVZr6hDvnikznUT3Mh+u1eofBHjKq1RdR78a1TOLWC5nrJpgXrIF6GD0RdXHNHHurjW7pKs/FR6/g8N52JH1V90j/nXn7juLqz21PxH0R2yoZJK0AoBQELvr/UMX+rz/7bVpPuskWvjR6o+esCvzYPd8Kr4o+kUH8kehfzVtgkbxk4DV/YR7qylqcqrzEzNwpwm2osyg5lVRfqJwi2I7dLe011p95HkNop7lVLzO/GWpZ5sRr10Bre/LeZH2zIP9LVWbVeKJZbMWakuhDSa14lFm0eo3vxreNLeNW8PBD4reOMEqiu5B1sPxqbCxWMtk2FjOSy9ER+O2tNKpQKsaEWNzc86kRowg8omUbSlRe9J5Ztvk1wRiSRmBF8qLcWva5JF+I1q92bTklKTXE8/tq4jUnGMXwN2Z7irQozQvKNLeXBx/XlkP7EenvqJeyxRZFrv5ooiIJOPd+NeaaGS6JK1wZyHk0PsphmciOWw9tGhkqZ76AcaxumclyJrcevjWGhki97cAZ8K6jVxZ4yND0kdylj1Egsv7dWlhUxLd8w9Ub/ALibyDHYGGf6RXLJ2SJo/v17iK9AjrF6akT5TTeLD368Qp8I5Km2K+oQ9oP6TOZYKS4P22r0TeTylaOGuhlMeVYI6R66YdZA79Kw6kVxZsqE5d1ZPHy1PXXTkQfhSNWEtEzd2lVLLiXhJW5HcTJwJu4HPTxrlW7h3tV9VHj+D2fn8SPqH3SD86oK/c92ezp+J7I7jUJEorWQKAUBEb3/ANRxX6vP/tNWk+6ztb+LHqj582Ut4D2FfhaoMUfR6D+WPQu1tgk5MjAemPb8DWVxOdXumPsGfJtbDN/jYVfvLGh+NZjpJHmr1ZhVXU+lLVNPJFaA1nfj0If0oP8ApNVe1vBLPZfiS6EBmrxuC2wXUNweHEca6wjlGj0eSBwWx5EkZnjEilr5Q+W4tzGoqyhUisZ1LCtdRnTUYvD88G0YPF9DqNmlfrL5x8St/fVpSuIQWVS080UlWk6r1r5JjZu9EMrCMh43OgDiwJ5A8Km0L+lVluriQ62z6tOLlxXoTt6nEA5jv5Pm2ki/3eHJ9rv+Rqv2g/p49SHWf1PYj+kqjwYyXsIhkdUHFiB3X662hDekkZXEgt4N+USZoMPEXWPS5bKpI0zGwJYnX8KtVYxmlrhchKrFLPIxNm70ySOM6xogNmC5ibMLA5ieo2vpwvWtbZ8IwbjxOSrps2gSVTuOp2TKiSmBkvQSXut7X4EdRHAit6T3ZaGc5MLyU4/5NtDE4JrBJv5zCOAVgSJFX3jujFenpT3op+Z0g9epsvlVb5vDfpifCNqsrHxGRdoeGcq2dJ5n7TfGr9M83cR+b2JDB+dIingzKviwFYm8RbOMIZkka9vJmbHLHfQqABwFzYVWTw6iyuR6GhmNB7vHJL7R2E+B6aGXIZAqNdCSLNw1IB6q72k4ye9FYOF0pxajJl9JNB7Kn5KKcdWZ+xmvPGObKPeK51u4zrbR+ojz5ATbF4gfVk90ifnVDW8P3PXQ8T2R3SoZKK0AoBQETvaL4HFfq8/+21az4Ha38WPVHz/sIXgfuU+FQ4H0Om8Rge7VtglZL+BHzi+34GiRpUfykXgXttGA8p8N7pE/KtfuR5+64VD6gqcePFAaxvufNiH1r+9R+NVW1vCLPZfiPoa5evI4LgXrIK5qDCMnB7QeI3Rj2g6g94qVb3VSjLMX7HCtbQqLVGD5QZkkjSRBlfMCwGlmHAg9x49lWNWrCpOM4aPGqO+x6cozlTnqsG5bn4x5cMrSG7Ast+shToT22q8s6kp0k5cSi2jRjSuJRhw4nOd4p8+0sW3q9HGP2U194qNtB8EUNR/UbLAkqswYyZOCxGQs3qq3vFq6Ul82TZSwaJuDs5cZtFEkGZHkYuNdVRGcg25kAe2r+CwkjSMVKUYvqd5xO5mDMLxph4o86lcyooYHqObidbV0wTHRi1hI5zgldRJHJ/SQN0cg67ahX7QbWvztzFUN3bOEm1wIsW+D5F4SVDwbZPaS2OlYS1CZrO9+N+R4zC4tCMyOHy3sSugcW7RYeNXVlJ7rRsm8nQ/KdiVkhwjobq7F1PMGK4PgRV9Y99nO+eaaOU7OfzPa3xq9TKG4j8xn4WbK6NyZT4EGsT7rOMF8yI3eEW2qo5G3g4qtl3vYvqXhf9kbn5VdMXP+hh+JrOz38ppfLNRexrkb6DuHwqzTKGcfmZI7Af8AnMP6RP3hXOs/kZ0t19RHryCn+e4gfVm/3I6pa3he56mPirod3qESStDIoBQEXvT/AFPE/oJv9tq1lwOtDxI9UcA3bdRGQxtcAa91RaS0PoKzuRwSX8XZtUWU9yMR42rpuh3KjpJr8jDYCRXBKPbXUqw6jzFMGZXNOawmjWsGb46L9PCPCRa4/cioue7U/vI+phU48eKA1TfdvOhHMv7ihqo2v4WEWuy180mQgw7+o33T+VeZVGp/i/wWjqxXFj5M/qt4GnYVPIx2sPMoYG9VvA07GfkzPaR8yhjPI+FY7OS5Gd5PmRW939Ee9ak0k1UJuz185vO4R/mg+2/xr02zvB9zzm2P/qZzLeJWwuLmE4ymaR5lb6LKx0yE8bcCOIPsra5t3N5TPMVE4yeeZYTGIfpL7Tb41Alb1FyMHraGKCYaVyRwyg356fjW1Kk95JmdcFryD4QtjWktosMjX7XdFX3ZvCriJ1or6nRHeq2Jxom/uCOHlTHxqGAHRYlOp4m0ue7TXsWuVWO9HgRq0d1769yD2ouDjj6b5UsMZ1yTKxfnZMvp9lhVa7SM38r9jTcjLWLNE2lve7XXCLkTh00g88jmicF9t/ZXelZxjq9TSU4w04mLu/uticdITEjSsT580hOUd7n4C57KmxiksI5fUq6LgdG3u2TJhMBgoZJBIY2kXMBlFipKqAT1DS/ZVhY95m11BxpJM5vsskpoCdW4d9XUWVFxHEjMaJ/VbwNZbWCOsZ0MLb0v/UIn5jN/qBqvqd/2ZdUfC90bz5V4WOLkHmjPFCFLsqLa7AlnYgAXvqT1VpZSxBs2uo5qpdDAg2FEFGfHYQGw0Vmk96ipDvGtFFkD4JPLckWsKI4J0bp4nVWViVziwBBJOdQPfWZV1KDzoYhauM1jUvfwfo82Jmf6kh+9Kv8A8arq/hLqy7h4vsjulQiUVoBQCgMXaeCWeKSJ7hZEaNspsbMCDY9R1rDWdGbQm4SUlyOB7z7p4/BzFI1mnjOsckUbNccnCg5WHLwqJKEovCPS217TqRy5YfPUio9h7SfhhsZ7YpF95UVruz8jrK4t+c1+TLi3O2qeGGm9pQfFqzuTObvLZfcetkblY6PF4cy4WZVM8OZgM4A6RczMy3sAL6mkYSysmtW7oSpy3Za4Z9HVNPMigIneHZHyiOwOVxfKertBHI1GuaHaxxzJdpdOhPPFc0aK+6GLX0R9x1/G1VTs665I9DHato+P8Fr+TGN9WT7yfnWnwtf/ABN/1Gz8/wBj0N08Z6r/AH0rPwlx5GP1SzX+j0NzsXyPtkSs/B3HkjH6vaf1Hh9wsQxuygntk/KnwNfyRstuW8dF/Bve6uz3ggEcls2ZjobixOmtWtpSlSp7suJ52/uI16zqR4GXtTZUOJTJPGki8mF7doPEHtFSiBKKktTQ9qeSKFiThp5IT6rfOKO7UN4k1jBFlaR+14NY2l5JMbwV4JgObMp8GW3vrG6c3bVFwZunko3UlwMcxnUJI7KoAIayINNRpqWPgKykd7em4Z3uLN9rJJLOLwyyIyOLqwKsOYIsaGGk0cD3h8nWLXFiNEfEBh81L9EIDwkJ82Mi406+rlWm6kV86VVPdXA3bdfyURR2fGN0z8ejW4iH2jxf3DsNbYOtO1S1lqzpGHgVFCoqqqiwVQAAOQA4VklpYMHb2x48XEYpb24qw4qwuAw8T41vTqOEso1qU1NYZw7a+42OglZUhd1uSHgByMOdrkqew++rGNWnJZcmiunTmtN1Mx03L2i3DDz+0qPiay50ecjChV5QRk4LyYY6SVWeLo9Qpkd0OVes5Q3nWudK1dWhFZjqzooV5aPCR2He/dhMdEVJySAHo5LXtfqYdanS48Kg0qu4/R8US6lLeXquDORjyX7Qv/Rpyv0q2PbztU3trf1IvZ1/QvL5JscwsRAAeIMjfgpp29DyMdjX8zevJluXLs4zGYxeeI1QRkkAKXLXuo43XwqPcVo1ElFYwd6FKcG3N5yb5UTJKK1kCgFARbbXDsVw69MwJDMDaJSDYhpbEFgRqq5iOsCgM+BWA88gt1kCw9gJPxoDGlxw6URL5z2DvrpGhvZnPUWsQo67E8AaAzRQFbUAoBQCgFqAUAoBQCgKGgLWFxCyKrKdGVXHOzC4NqAvUAoBQCgFALUAtQCgFALUAoBQCgFAKAUAoBQGHjNoBDlVWkkPBEFz2FmPmoO1iL2Nr8KAwjsySfXFOMn9xESI7aaSubNN16eapBsVPGgJaOMKAqgBQLAAWAA4AAcBQEVtvajIVgw4V8TICUDXKxpexmmtrkHULgsdB1kAYOBwo6T5NGxcRlZsZK1s8srAFEciwzEBWZRoEEa2ysKA2UUBWgFAKAUAoBQCgFAWsVOI0ZjwAvpxPIDtJ0oC5QGr7CxGUYEk2EkD4fveNQ6D7kc+nfQG00AoBQCgFAKAUAoBQCgKGgI7CbSzSZGtZwXibgGC6Oh5Oh4jkRyawGVjJHUZkUOB6S8GI+oSbX7Da/MUAwWMSVcyG4BsQbhlPWrqdVbhoRegMigFAKAUBS1AVoCJ2/tfoAqRr0mIlusEV7ZiLZnc/QiW4LN1XAFyVBAjHU4CFnJ+UY3EuqBm06adgQiAC+SFBc2F8qKzG5uSBNbE2aMPEEzF3JLyOeMkjm7ueVzwHULAaCgM+gFAKAUAoBQCgFAKAi9sHM8EXryB37EhHSX/AMwQj9qgJSgNKR8uAhlA1w2JLfZVMVJBMb9Voml99AbrQCgFAKAUAoBQCgFAKAUBrWOwl5mgzFOlvicLIBfo547CUcutGy384PMOANASmxNomZDnUJNG3RzR3vkcAHQ9akEMp61YGgK47ZuZukjbo5gAA4FwwHBZV06ROOmhFzYqTegPWExxJySrkk6tbo45xt19qmxHK1iQM6gFAKAUBibSxwhS+UuxOVEX0nc8FX3kk6AAk2ANAYuytmmMtNMQ2IkAzsPRRRcrFHfgi3PaSSTyAGDsRflUxxraxAGLBjq6Mn5yfvkIAH1EUj0zQGx0AoBQCgFAKAUAoBQCgIrDLnxUr9USJCvYz2lk8VMHhQErQGsbBwIlwWIhbQPPtND3SY3EWPgwNASu7mLabCwSOLO0aFwNbPlAcexgw9lASVAKAUAoBQCgFAKAUAoCK3jwbvFmiF5omE0I4XdL+YT1B1LITyc0Bg4mQER7QwwLAxr0qKDmlg1YWUamWMsxUdrrxYEAT8EyuquhDKwDKwNwQRcEEcQRQHsigK0AoBQCgPJQXBsLi4B6wDa9vAeFARG3EM5GFUkK4zYhhoVhvYoD1GQgqDyDkagUBLogAAAAAFgBoABwAoD1QCgFAKAUAoBQCgFAKAx8Hh8gbW5Z3cnnmYkeAsPYKAyKAjNhpYTD/HmP3mz/APlQFvd+Po+ni1sk8rC9+E5+UadgMrDsy2oCXoBQCgFAKAUAoBQCgFAKAhtmJ0M8sH0HviIezM3z6Duch/8AvW6qAy8DgzEzhT80xzqvqMx89R9QnzgOoluqwAGdQCgFAKAUAoDysYBJAFzxPOwsL0B6oBQCgFAKAUAoBQCgFAKAUAoCgUD26mgPCwgMWA1NgTzy3t8TQFygFAKAUAoBQCgFAKAUAoCxiMOGKE6FGzKR2gqR3EEj/wDKAv0AoBQCgP/Z"/>
          <p:cNvSpPr>
            <a:spLocks noChangeAspect="1" noChangeArrowheads="1"/>
          </p:cNvSpPr>
          <p:nvPr/>
        </p:nvSpPr>
        <p:spPr bwMode="auto">
          <a:xfrm>
            <a:off x="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5556" name="Picture 4" descr="http://www.colourbox.com/preview/2362071-397772-illustration-of-yeah-on-white-background.jpg"/>
          <p:cNvPicPr>
            <a:picLocks noChangeAspect="1" noChangeArrowheads="1"/>
          </p:cNvPicPr>
          <p:nvPr/>
        </p:nvPicPr>
        <p:blipFill>
          <a:blip r:embed="rId3" cstate="print"/>
          <a:srcRect/>
          <a:stretch>
            <a:fillRect/>
          </a:stretch>
        </p:blipFill>
        <p:spPr bwMode="auto">
          <a:xfrm>
            <a:off x="2362200" y="2514600"/>
            <a:ext cx="4572000" cy="3048001"/>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295399" y="0"/>
            <a:ext cx="6324601" cy="685800"/>
          </a:xfrm>
        </p:spPr>
        <p:txBody>
          <a:bodyPr>
            <a:normAutofit fontScale="90000"/>
          </a:bodyPr>
          <a:lstStyle/>
          <a:p>
            <a:r>
              <a:rPr lang="en-US" dirty="0" smtClean="0"/>
              <a:t>Summary Statement</a:t>
            </a:r>
            <a:endParaRPr lang="en-US" dirty="0"/>
          </a:p>
        </p:txBody>
      </p:sp>
      <p:sp>
        <p:nvSpPr>
          <p:cNvPr id="3" name="Content Placeholder 2"/>
          <p:cNvSpPr>
            <a:spLocks noGrp="1"/>
          </p:cNvSpPr>
          <p:nvPr>
            <p:ph idx="1"/>
          </p:nvPr>
        </p:nvSpPr>
        <p:spPr>
          <a:xfrm>
            <a:off x="304801" y="990600"/>
            <a:ext cx="7924800" cy="5135563"/>
          </a:xfrm>
        </p:spPr>
        <p:txBody>
          <a:bodyPr>
            <a:normAutofit/>
          </a:bodyPr>
          <a:lstStyle/>
          <a:p>
            <a:pPr>
              <a:buClrTx/>
              <a:buFont typeface="Wingdings" pitchFamily="2" charset="2"/>
              <a:buChar char="S"/>
            </a:pPr>
            <a:r>
              <a:rPr lang="en-US" sz="2000" dirty="0" smtClean="0"/>
              <a:t>The purpose of this course is to provide an overview of pipeline emergency response operations.</a:t>
            </a:r>
          </a:p>
          <a:p>
            <a:endParaRPr lang="en-US" sz="2000" dirty="0" smtClean="0"/>
          </a:p>
          <a:p>
            <a:pPr>
              <a:buClrTx/>
              <a:buFont typeface="Wingdings" pitchFamily="2" charset="2"/>
              <a:buChar char="S"/>
            </a:pPr>
            <a:r>
              <a:rPr lang="en-US" sz="2000" dirty="0" smtClean="0"/>
              <a:t>There is no way to include all possible subjects, references, or guidance for something as complex as incident response in a single course; however it is hoped that this course will assist you when responding to pipeline emergencies</a:t>
            </a:r>
            <a:endParaRPr lang="en-US" sz="2000" dirty="0"/>
          </a:p>
        </p:txBody>
      </p:sp>
      <p:pic>
        <p:nvPicPr>
          <p:cNvPr id="5" name="Picture 12" descr="250px-Stas">
            <a:hlinkClick r:id="rId3"/>
          </p:cNvPr>
          <p:cNvPicPr>
            <a:picLocks noChangeAspect="1" noChangeArrowheads="1"/>
          </p:cNvPicPr>
          <p:nvPr/>
        </p:nvPicPr>
        <p:blipFill>
          <a:blip r:embed="rId4" cstate="print"/>
          <a:srcRect/>
          <a:stretch>
            <a:fillRect/>
          </a:stretch>
        </p:blipFill>
        <p:spPr bwMode="auto">
          <a:xfrm>
            <a:off x="3276600" y="3733800"/>
            <a:ext cx="3276600" cy="2667000"/>
          </a:xfrm>
          <a:prstGeom prst="rect">
            <a:avLst/>
          </a:prstGeom>
          <a:noFill/>
          <a:ln w="9525">
            <a:noFill/>
            <a:miter lim="800000"/>
            <a:headEnd/>
            <a:tailEnd/>
          </a:ln>
          <a:effectLst/>
        </p:spPr>
      </p:pic>
      <p:pic>
        <p:nvPicPr>
          <p:cNvPr id="6" name="Picture 4" descr="C:\Documents and Settings\eliverma\Desktop\Signature\epa_eru_logo.gif"/>
          <p:cNvPicPr>
            <a:picLocks noChangeAspect="1" noChangeArrowheads="1"/>
          </p:cNvPicPr>
          <p:nvPr/>
        </p:nvPicPr>
        <p:blipFill>
          <a:blip r:embed="rId5" cstate="print"/>
          <a:srcRect/>
          <a:stretch>
            <a:fillRect/>
          </a:stretch>
        </p:blipFill>
        <p:spPr bwMode="auto">
          <a:xfrm>
            <a:off x="3886200" y="4724400"/>
            <a:ext cx="16002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198</a:t>
            </a:fld>
            <a:endParaRPr lang="en-US" dirty="0"/>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295399" y="0"/>
            <a:ext cx="6324601" cy="685800"/>
          </a:xfrm>
        </p:spPr>
        <p:txBody>
          <a:bodyPr>
            <a:normAutofit fontScale="90000"/>
          </a:bodyPr>
          <a:lstStyle/>
          <a:p>
            <a:r>
              <a:rPr lang="en-US" dirty="0" smtClean="0"/>
              <a:t>Certificates</a:t>
            </a:r>
            <a:endParaRPr lang="en-US" dirty="0"/>
          </a:p>
        </p:txBody>
      </p:sp>
      <p:sp>
        <p:nvSpPr>
          <p:cNvPr id="3" name="Content Placeholder 2"/>
          <p:cNvSpPr>
            <a:spLocks noGrp="1"/>
          </p:cNvSpPr>
          <p:nvPr>
            <p:ph idx="1"/>
          </p:nvPr>
        </p:nvSpPr>
        <p:spPr>
          <a:xfrm>
            <a:off x="304801" y="990600"/>
            <a:ext cx="7924800" cy="5135563"/>
          </a:xfrm>
        </p:spPr>
        <p:txBody>
          <a:bodyPr>
            <a:normAutofit/>
          </a:bodyPr>
          <a:lstStyle/>
          <a:p>
            <a:r>
              <a:rPr lang="en-US" sz="2000" dirty="0"/>
              <a:t>If you are interested in receiving a certificate for participating in this training, please send an email to Austin Oelschlager, Tetra </a:t>
            </a:r>
            <a:r>
              <a:rPr lang="en-US" sz="2000" dirty="0" smtClean="0"/>
              <a:t>Tech, </a:t>
            </a:r>
            <a:r>
              <a:rPr lang="en-US" sz="2000" dirty="0"/>
              <a:t>at </a:t>
            </a:r>
            <a:r>
              <a:rPr lang="en-US" sz="2000" dirty="0" smtClean="0">
                <a:hlinkClick r:id="rId3"/>
              </a:rPr>
              <a:t>austin.oelschlager@tetratech.com</a:t>
            </a:r>
            <a:endParaRPr lang="en-US" sz="2000" dirty="0"/>
          </a:p>
          <a:p>
            <a:r>
              <a:rPr lang="en-US" sz="2000" dirty="0" smtClean="0"/>
              <a:t>An electronic certificate will be emailed to you within 30 days</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3842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atin typeface="Arial Black" charset="0"/>
                <a:ea typeface="Arial Black" charset="0"/>
                <a:cs typeface="Arial Black" charset="0"/>
              </a:rPr>
              <a:t>Seminar Homepage</a:t>
            </a:r>
          </a:p>
        </p:txBody>
      </p:sp>
      <p:pic>
        <p:nvPicPr>
          <p:cNvPr id="17411" name="Picture 2"/>
          <p:cNvPicPr>
            <a:picLocks noChangeAspect="1" noChangeArrowheads="1"/>
          </p:cNvPicPr>
          <p:nvPr/>
        </p:nvPicPr>
        <p:blipFill>
          <a:blip r:embed="rId3"/>
          <a:srcRect b="40543"/>
          <a:stretch>
            <a:fillRect/>
          </a:stretch>
        </p:blipFill>
        <p:spPr bwMode="auto">
          <a:xfrm>
            <a:off x="2033588" y="1435100"/>
            <a:ext cx="5059362" cy="3619500"/>
          </a:xfrm>
          <a:prstGeom prst="rect">
            <a:avLst/>
          </a:prstGeom>
          <a:noFill/>
          <a:ln w="9525">
            <a:noFill/>
            <a:miter lim="800000"/>
            <a:headEnd/>
            <a:tailEnd/>
          </a:ln>
        </p:spPr>
      </p:pic>
      <p:sp>
        <p:nvSpPr>
          <p:cNvPr id="9" name="TextBox 8"/>
          <p:cNvSpPr txBox="1">
            <a:spLocks noChangeArrowheads="1"/>
          </p:cNvSpPr>
          <p:nvPr/>
        </p:nvSpPr>
        <p:spPr bwMode="auto">
          <a:xfrm>
            <a:off x="390525" y="2070100"/>
            <a:ext cx="1160463" cy="923925"/>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ea typeface="ＭＳ Ｐゴシック" pitchFamily="-1" charset="-128"/>
                <a:cs typeface="+mn-cs"/>
              </a:rPr>
              <a:t>Join the seminar online</a:t>
            </a:r>
          </a:p>
        </p:txBody>
      </p:sp>
      <p:cxnSp>
        <p:nvCxnSpPr>
          <p:cNvPr id="11" name="Straight Arrow Connector 10"/>
          <p:cNvCxnSpPr>
            <a:cxnSpLocks noChangeShapeType="1"/>
            <a:stCxn id="9" idx="3"/>
          </p:cNvCxnSpPr>
          <p:nvPr/>
        </p:nvCxnSpPr>
        <p:spPr bwMode="auto">
          <a:xfrm flipV="1">
            <a:off x="1550988" y="2017713"/>
            <a:ext cx="434975" cy="5143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pic>
        <p:nvPicPr>
          <p:cNvPr id="17414" name="Picture 2"/>
          <p:cNvPicPr>
            <a:picLocks noChangeAspect="1" noChangeArrowheads="1"/>
          </p:cNvPicPr>
          <p:nvPr/>
        </p:nvPicPr>
        <p:blipFill>
          <a:blip r:embed="rId3"/>
          <a:srcRect t="66304"/>
          <a:stretch>
            <a:fillRect/>
          </a:stretch>
        </p:blipFill>
        <p:spPr bwMode="auto">
          <a:xfrm>
            <a:off x="2030413" y="4338638"/>
            <a:ext cx="5059362" cy="2052637"/>
          </a:xfrm>
          <a:prstGeom prst="rect">
            <a:avLst/>
          </a:prstGeom>
          <a:noFill/>
          <a:ln w="9525">
            <a:noFill/>
            <a:miter lim="800000"/>
            <a:headEnd/>
            <a:tailEnd/>
          </a:ln>
        </p:spPr>
      </p:pic>
      <p:sp>
        <p:nvSpPr>
          <p:cNvPr id="13" name="TextBox 12"/>
          <p:cNvSpPr txBox="1">
            <a:spLocks noChangeArrowheads="1"/>
          </p:cNvSpPr>
          <p:nvPr/>
        </p:nvSpPr>
        <p:spPr bwMode="auto">
          <a:xfrm>
            <a:off x="5381625" y="1998663"/>
            <a:ext cx="2476500" cy="36830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ea typeface="ＭＳ Ｐゴシック" pitchFamily="-1" charset="-128"/>
                <a:cs typeface="+mn-cs"/>
              </a:rPr>
              <a:t>Download Slides</a:t>
            </a:r>
          </a:p>
        </p:txBody>
      </p:sp>
      <p:cxnSp>
        <p:nvCxnSpPr>
          <p:cNvPr id="14" name="Straight Arrow Connector 13"/>
          <p:cNvCxnSpPr>
            <a:cxnSpLocks noChangeShapeType="1"/>
            <a:stCxn id="13" idx="1"/>
          </p:cNvCxnSpPr>
          <p:nvPr/>
        </p:nvCxnSpPr>
        <p:spPr bwMode="auto">
          <a:xfrm flipH="1">
            <a:off x="4725988" y="2182813"/>
            <a:ext cx="655637" cy="301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15" name="Straight Arrow Connector 14"/>
          <p:cNvCxnSpPr>
            <a:cxnSpLocks noChangeShapeType="1"/>
            <a:stCxn id="9" idx="3"/>
          </p:cNvCxnSpPr>
          <p:nvPr/>
        </p:nvCxnSpPr>
        <p:spPr bwMode="auto">
          <a:xfrm>
            <a:off x="1550988" y="2532063"/>
            <a:ext cx="898525" cy="247173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 name="Straight Arrow Connector 20"/>
          <p:cNvCxnSpPr>
            <a:cxnSpLocks noChangeShapeType="1"/>
            <a:stCxn id="13" idx="1"/>
          </p:cNvCxnSpPr>
          <p:nvPr/>
        </p:nvCxnSpPr>
        <p:spPr bwMode="auto">
          <a:xfrm flipH="1">
            <a:off x="4908550" y="2182813"/>
            <a:ext cx="473075" cy="30527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4" name="TextBox 23"/>
          <p:cNvSpPr txBox="1">
            <a:spLocks noChangeArrowheads="1"/>
          </p:cNvSpPr>
          <p:nvPr/>
        </p:nvSpPr>
        <p:spPr bwMode="auto">
          <a:xfrm>
            <a:off x="5275263" y="5462588"/>
            <a:ext cx="2476500" cy="369887"/>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ea typeface="ＭＳ Ｐゴシック" pitchFamily="-1" charset="-128"/>
                <a:cs typeface="+mn-cs"/>
              </a:rPr>
              <a:t>Feedback</a:t>
            </a:r>
          </a:p>
        </p:txBody>
      </p:sp>
      <p:cxnSp>
        <p:nvCxnSpPr>
          <p:cNvPr id="25" name="Straight Arrow Connector 24"/>
          <p:cNvCxnSpPr>
            <a:cxnSpLocks noChangeShapeType="1"/>
            <a:stCxn id="24" idx="1"/>
          </p:cNvCxnSpPr>
          <p:nvPr/>
        </p:nvCxnSpPr>
        <p:spPr bwMode="auto">
          <a:xfrm flipH="1">
            <a:off x="4852988" y="5648325"/>
            <a:ext cx="422275" cy="825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762001" y="381000"/>
            <a:ext cx="7467599" cy="762000"/>
          </a:xfrm>
        </p:spPr>
        <p:txBody>
          <a:bodyPr>
            <a:normAutofit/>
          </a:bodyPr>
          <a:lstStyle/>
          <a:p>
            <a:r>
              <a:rPr lang="en-US" sz="3600" dirty="0" smtClean="0"/>
              <a:t>III.  Basic Types of Pipelines</a:t>
            </a:r>
            <a:endParaRPr lang="en-US" sz="3600"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20</a:t>
            </a:fld>
            <a:endParaRPr lang="en-US"/>
          </a:p>
        </p:txBody>
      </p:sp>
      <p:pic>
        <p:nvPicPr>
          <p:cNvPr id="1359874" name="Picture 2" descr="Gas line construction"/>
          <p:cNvPicPr>
            <a:picLocks noChangeAspect="1" noChangeArrowheads="1"/>
          </p:cNvPicPr>
          <p:nvPr/>
        </p:nvPicPr>
        <p:blipFill>
          <a:blip r:embed="rId3" cstate="print"/>
          <a:srcRect/>
          <a:stretch>
            <a:fillRect/>
          </a:stretch>
        </p:blipFill>
        <p:spPr bwMode="auto">
          <a:xfrm>
            <a:off x="609600" y="1981200"/>
            <a:ext cx="3333750" cy="2228850"/>
          </a:xfrm>
          <a:prstGeom prst="rect">
            <a:avLst/>
          </a:prstGeom>
          <a:noFill/>
        </p:spPr>
      </p:pic>
      <p:pic>
        <p:nvPicPr>
          <p:cNvPr id="1359876" name="Picture 4" descr="Right of Way"/>
          <p:cNvPicPr>
            <a:picLocks noChangeAspect="1" noChangeArrowheads="1"/>
          </p:cNvPicPr>
          <p:nvPr/>
        </p:nvPicPr>
        <p:blipFill>
          <a:blip r:embed="rId4" cstate="print"/>
          <a:srcRect/>
          <a:stretch>
            <a:fillRect/>
          </a:stretch>
        </p:blipFill>
        <p:spPr bwMode="auto">
          <a:xfrm>
            <a:off x="5105400" y="1981200"/>
            <a:ext cx="2933700" cy="2219325"/>
          </a:xfrm>
          <a:prstGeom prst="rect">
            <a:avLst/>
          </a:prstGeom>
          <a:noFill/>
        </p:spPr>
      </p:pic>
      <p:pic>
        <p:nvPicPr>
          <p:cNvPr id="1359878" name="Picture 6" descr="Alaska pipeline"/>
          <p:cNvPicPr>
            <a:picLocks noChangeAspect="1" noChangeArrowheads="1"/>
          </p:cNvPicPr>
          <p:nvPr/>
        </p:nvPicPr>
        <p:blipFill>
          <a:blip r:embed="rId5" cstate="print"/>
          <a:srcRect/>
          <a:stretch>
            <a:fillRect/>
          </a:stretch>
        </p:blipFill>
        <p:spPr bwMode="auto">
          <a:xfrm>
            <a:off x="3124200" y="4572000"/>
            <a:ext cx="2857500" cy="1905000"/>
          </a:xfrm>
          <a:prstGeom prst="rect">
            <a:avLst/>
          </a:prstGeo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9" descr="twitter-bird-white-on-blue.png"/>
          <p:cNvPicPr>
            <a:picLocks noChangeAspect="1"/>
          </p:cNvPicPr>
          <p:nvPr/>
        </p:nvPicPr>
        <p:blipFill>
          <a:blip r:embed="rId3"/>
          <a:srcRect/>
          <a:stretch>
            <a:fillRect/>
          </a:stretch>
        </p:blipFill>
        <p:spPr bwMode="auto">
          <a:xfrm>
            <a:off x="752475" y="4248150"/>
            <a:ext cx="601663" cy="601663"/>
          </a:xfrm>
          <a:prstGeom prst="rect">
            <a:avLst/>
          </a:prstGeom>
          <a:noFill/>
          <a:ln w="9525">
            <a:noFill/>
            <a:miter lim="800000"/>
            <a:headEnd/>
            <a:tailEnd/>
          </a:ln>
        </p:spPr>
      </p:pic>
      <p:sp>
        <p:nvSpPr>
          <p:cNvPr id="21507" name="Title 1"/>
          <p:cNvSpPr>
            <a:spLocks noGrp="1"/>
          </p:cNvSpPr>
          <p:nvPr>
            <p:ph type="title"/>
          </p:nvPr>
        </p:nvSpPr>
        <p:spPr/>
        <p:txBody>
          <a:bodyPr/>
          <a:lstStyle/>
          <a:p>
            <a:pPr eaLnBrk="1" hangingPunct="1"/>
            <a:r>
              <a:rPr lang="en-US">
                <a:latin typeface="Arial Black" charset="0"/>
                <a:ea typeface="Arial Black" charset="0"/>
                <a:cs typeface="Arial Black" charset="0"/>
              </a:rPr>
              <a:t>New Ways to stay connected!</a:t>
            </a:r>
          </a:p>
        </p:txBody>
      </p:sp>
      <p:sp>
        <p:nvSpPr>
          <p:cNvPr id="21508" name="Content Placeholder 2"/>
          <p:cNvSpPr>
            <a:spLocks noGrp="1"/>
          </p:cNvSpPr>
          <p:nvPr>
            <p:ph idx="1"/>
          </p:nvPr>
        </p:nvSpPr>
        <p:spPr/>
        <p:txBody>
          <a:bodyPr/>
          <a:lstStyle/>
          <a:p>
            <a:pPr eaLnBrk="1" hangingPunct="1">
              <a:spcBef>
                <a:spcPts val="600"/>
              </a:spcBef>
            </a:pPr>
            <a:r>
              <a:rPr lang="en-US" sz="3600">
                <a:ea typeface="ＭＳ Ｐゴシック" charset="-128"/>
                <a:hlinkClick r:id="rId4"/>
              </a:rPr>
              <a:t>www.cluin.org</a:t>
            </a:r>
            <a:r>
              <a:rPr lang="en-US" sz="3600">
                <a:ea typeface="ＭＳ Ｐゴシック" charset="-128"/>
              </a:rPr>
              <a:t> </a:t>
            </a:r>
          </a:p>
          <a:p>
            <a:pPr eaLnBrk="1" hangingPunct="1">
              <a:spcBef>
                <a:spcPts val="600"/>
              </a:spcBef>
            </a:pPr>
            <a:r>
              <a:rPr lang="en-US" sz="2800">
                <a:ea typeface="ＭＳ Ｐゴシック" charset="-128"/>
              </a:rPr>
              <a:t>Follow CLU-IN on Facebook, LinkedIn, or Twitter</a:t>
            </a:r>
          </a:p>
          <a:p>
            <a:pPr lvl="1" eaLnBrk="1" hangingPunct="1">
              <a:spcBef>
                <a:spcPts val="600"/>
              </a:spcBef>
              <a:buFontTx/>
              <a:buNone/>
            </a:pPr>
            <a:endParaRPr lang="en-US">
              <a:hlinkClick r:id="rId5"/>
            </a:endParaRPr>
          </a:p>
          <a:p>
            <a:pPr lvl="1" eaLnBrk="1" hangingPunct="1">
              <a:spcBef>
                <a:spcPts val="600"/>
              </a:spcBef>
              <a:buFontTx/>
              <a:buNone/>
            </a:pPr>
            <a:r>
              <a:rPr lang="en-US"/>
              <a:t>    </a:t>
            </a:r>
            <a:r>
              <a:rPr lang="en-US">
                <a:hlinkClick r:id="rId5"/>
              </a:rPr>
              <a:t>https://www.facebook.com/EPACleanUpTech</a:t>
            </a:r>
            <a:endParaRPr lang="en-US"/>
          </a:p>
          <a:p>
            <a:pPr lvl="1" eaLnBrk="1" hangingPunct="1">
              <a:spcBef>
                <a:spcPts val="600"/>
              </a:spcBef>
            </a:pPr>
            <a:endParaRPr lang="en-US">
              <a:hlinkClick r:id="rId6"/>
            </a:endParaRPr>
          </a:p>
          <a:p>
            <a:pPr lvl="1" eaLnBrk="1" hangingPunct="1">
              <a:spcBef>
                <a:spcPts val="600"/>
              </a:spcBef>
              <a:buFontTx/>
              <a:buNone/>
            </a:pPr>
            <a:r>
              <a:rPr lang="en-US"/>
              <a:t>    </a:t>
            </a:r>
            <a:r>
              <a:rPr lang="en-US">
                <a:hlinkClick r:id="rId7"/>
              </a:rPr>
              <a:t>https://twitter.com/#!/EPACleanUpTech</a:t>
            </a:r>
            <a:endParaRPr lang="en-US"/>
          </a:p>
          <a:p>
            <a:pPr lvl="1" eaLnBrk="1" hangingPunct="1">
              <a:spcBef>
                <a:spcPts val="600"/>
              </a:spcBef>
              <a:buFontTx/>
              <a:buNone/>
            </a:pPr>
            <a:endParaRPr lang="en-US"/>
          </a:p>
          <a:p>
            <a:pPr lvl="2" eaLnBrk="1" hangingPunct="1">
              <a:buFontTx/>
              <a:buNone/>
            </a:pPr>
            <a:r>
              <a:rPr lang="en-US" sz="2800">
                <a:ea typeface="ＭＳ Ｐゴシック" charset="-128"/>
                <a:hlinkClick r:id="rId8"/>
              </a:rPr>
              <a:t>http://www.linkedin.com/groups/Clean-Up-Information-Network-CLUIN-4405740</a:t>
            </a:r>
            <a:endParaRPr lang="en-US" sz="2800">
              <a:ea typeface="ＭＳ Ｐゴシック" charset="-128"/>
            </a:endParaRPr>
          </a:p>
        </p:txBody>
      </p:sp>
      <p:pic>
        <p:nvPicPr>
          <p:cNvPr id="21509" name="Picture 4" descr="Become a Fan of epacleanuptech on Facebook"/>
          <p:cNvPicPr>
            <a:picLocks noChangeAspect="1" noChangeArrowheads="1"/>
          </p:cNvPicPr>
          <p:nvPr/>
        </p:nvPicPr>
        <p:blipFill>
          <a:blip r:embed="rId9"/>
          <a:srcRect/>
          <a:stretch>
            <a:fillRect/>
          </a:stretch>
        </p:blipFill>
        <p:spPr bwMode="auto">
          <a:xfrm>
            <a:off x="725488" y="3286125"/>
            <a:ext cx="620712" cy="620713"/>
          </a:xfrm>
          <a:prstGeom prst="rect">
            <a:avLst/>
          </a:prstGeom>
          <a:noFill/>
          <a:ln w="9525">
            <a:noFill/>
            <a:miter lim="800000"/>
            <a:headEnd/>
            <a:tailEnd/>
          </a:ln>
        </p:spPr>
      </p:pic>
      <p:pic>
        <p:nvPicPr>
          <p:cNvPr id="21510" name="Picture 12" descr="https://encrypted-tbn1.google.com/images?q=tbn:ANd9GcQd69b4d-Cj73y19HuG3YnL98Z5jEKeb2P8jMs9uBWzSnDH_PnuQwM1q8hh"/>
          <p:cNvPicPr>
            <a:picLocks noChangeAspect="1" noChangeArrowheads="1"/>
          </p:cNvPicPr>
          <p:nvPr/>
        </p:nvPicPr>
        <p:blipFill>
          <a:blip r:embed="rId10"/>
          <a:srcRect/>
          <a:stretch>
            <a:fillRect/>
          </a:stretch>
        </p:blipFill>
        <p:spPr bwMode="auto">
          <a:xfrm>
            <a:off x="649288" y="5399088"/>
            <a:ext cx="779462" cy="831850"/>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atin typeface="Arial Black" charset="0"/>
                <a:ea typeface="Arial Black" charset="0"/>
                <a:cs typeface="Arial Black" charset="0"/>
              </a:rPr>
              <a:t>Resources &amp; Feedback</a:t>
            </a:r>
          </a:p>
        </p:txBody>
      </p:sp>
      <p:sp>
        <p:nvSpPr>
          <p:cNvPr id="22531" name="Rectangle 3"/>
          <p:cNvSpPr>
            <a:spLocks noGrp="1" noChangeArrowheads="1"/>
          </p:cNvSpPr>
          <p:nvPr>
            <p:ph type="body" idx="1"/>
          </p:nvPr>
        </p:nvSpPr>
        <p:spPr/>
        <p:txBody>
          <a:bodyPr/>
          <a:lstStyle/>
          <a:p>
            <a:pPr eaLnBrk="1" hangingPunct="1"/>
            <a:r>
              <a:rPr lang="en-US" sz="2800" dirty="0">
                <a:ea typeface="ＭＳ Ｐゴシック" charset="-128"/>
              </a:rPr>
              <a:t>To view a complete list of resources for this seminar, please visit the </a:t>
            </a:r>
            <a:r>
              <a:rPr lang="en-US" sz="2800" b="1" u="sng" dirty="0">
                <a:solidFill>
                  <a:schemeClr val="hlink"/>
                </a:solidFill>
                <a:ea typeface="ＭＳ Ｐゴシック" charset="-128"/>
                <a:hlinkClick r:id="rId3"/>
              </a:rPr>
              <a:t>Additional Resources</a:t>
            </a:r>
            <a:r>
              <a:rPr lang="en-US" sz="2800" b="1" u="sng" dirty="0">
                <a:solidFill>
                  <a:schemeClr val="hlink"/>
                </a:solidFill>
                <a:ea typeface="ＭＳ Ｐゴシック" charset="-128"/>
              </a:rPr>
              <a:t> </a:t>
            </a:r>
          </a:p>
          <a:p>
            <a:pPr eaLnBrk="1" hangingPunct="1"/>
            <a:r>
              <a:rPr lang="en-US" sz="2800" dirty="0">
                <a:ea typeface="ＭＳ Ｐゴシック" charset="-128"/>
              </a:rPr>
              <a:t>Please complete the </a:t>
            </a:r>
            <a:r>
              <a:rPr lang="en-US" sz="2800" b="1" u="sng" dirty="0">
                <a:solidFill>
                  <a:schemeClr val="hlink"/>
                </a:solidFill>
                <a:ea typeface="ＭＳ Ｐゴシック" charset="-128"/>
                <a:hlinkClick r:id="rId4"/>
              </a:rPr>
              <a:t>Feedback Form</a:t>
            </a:r>
            <a:r>
              <a:rPr lang="en-US" sz="2800" dirty="0">
                <a:ea typeface="ＭＳ Ｐゴシック" charset="-128"/>
              </a:rPr>
              <a:t> to help ensure events like this are offered in the future</a:t>
            </a: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endParaRPr lang="en-US" sz="2400" dirty="0">
              <a:ea typeface="ＭＳ Ｐゴシック" charset="-128"/>
            </a:endParaRPr>
          </a:p>
          <a:p>
            <a:pPr eaLnBrk="1" hangingPunct="1">
              <a:spcBef>
                <a:spcPts val="600"/>
              </a:spcBef>
            </a:pPr>
            <a:endParaRPr lang="en-US" sz="2800" dirty="0">
              <a:ea typeface="ＭＳ Ｐゴシック" charset="-128"/>
            </a:endParaRPr>
          </a:p>
        </p:txBody>
      </p:sp>
      <p:pic>
        <p:nvPicPr>
          <p:cNvPr id="22532" name="Picture 4"/>
          <p:cNvPicPr>
            <a:picLocks noChangeAspect="1" noChangeArrowheads="1"/>
          </p:cNvPicPr>
          <p:nvPr/>
        </p:nvPicPr>
        <p:blipFill>
          <a:blip r:embed="rId5"/>
          <a:srcRect/>
          <a:stretch>
            <a:fillRect/>
          </a:stretch>
        </p:blipFill>
        <p:spPr bwMode="auto">
          <a:xfrm>
            <a:off x="635000" y="3686175"/>
            <a:ext cx="4121150" cy="2514600"/>
          </a:xfrm>
          <a:prstGeom prst="rect">
            <a:avLst/>
          </a:prstGeom>
          <a:noFill/>
          <a:ln w="9525">
            <a:noFill/>
            <a:miter lim="800000"/>
            <a:headEnd/>
            <a:tailEnd/>
          </a:ln>
        </p:spPr>
      </p:pic>
      <p:sp>
        <p:nvSpPr>
          <p:cNvPr id="22533" name="Text Box 5"/>
          <p:cNvSpPr txBox="1">
            <a:spLocks noChangeArrowheads="1"/>
          </p:cNvSpPr>
          <p:nvPr/>
        </p:nvSpPr>
        <p:spPr bwMode="auto">
          <a:xfrm>
            <a:off x="5080000" y="4168775"/>
            <a:ext cx="3606800" cy="1338263"/>
          </a:xfrm>
          <a:prstGeom prst="rect">
            <a:avLst/>
          </a:prstGeom>
          <a:noFill/>
          <a:ln w="9525">
            <a:noFill/>
            <a:miter lim="800000"/>
            <a:headEnd/>
            <a:tailEnd/>
          </a:ln>
        </p:spPr>
        <p:txBody>
          <a:bodyPr>
            <a:prstTxWarp prst="textNoShape">
              <a:avLst/>
            </a:prstTxWarp>
            <a:spAutoFit/>
          </a:bodyPr>
          <a:lstStyle/>
          <a:p>
            <a:pPr>
              <a:spcBef>
                <a:spcPct val="50000"/>
              </a:spcBef>
            </a:pPr>
            <a:r>
              <a:rPr lang="en-US"/>
              <a:t>Need confirmation of your participation today?</a:t>
            </a:r>
          </a:p>
          <a:p>
            <a:pPr>
              <a:spcBef>
                <a:spcPct val="50000"/>
              </a:spcBef>
            </a:pPr>
            <a:r>
              <a:rPr lang="en-US"/>
              <a:t>Fill out the feedback form and check box for confirmation email.</a:t>
            </a:r>
          </a:p>
        </p:txBody>
      </p:sp>
      <p:sp>
        <p:nvSpPr>
          <p:cNvPr id="22534" name="Line 6"/>
          <p:cNvSpPr>
            <a:spLocks noChangeShapeType="1"/>
          </p:cNvSpPr>
          <p:nvPr/>
        </p:nvSpPr>
        <p:spPr bwMode="auto">
          <a:xfrm flipH="1">
            <a:off x="4495800" y="4838700"/>
            <a:ext cx="523875" cy="685800"/>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Petroleum Pipeline Systems</a:t>
            </a:r>
            <a:endParaRPr lang="en-US" dirty="0"/>
          </a:p>
        </p:txBody>
      </p:sp>
      <p:sp>
        <p:nvSpPr>
          <p:cNvPr id="3" name="Slide Number Placeholder 2"/>
          <p:cNvSpPr>
            <a:spLocks noGrp="1"/>
          </p:cNvSpPr>
          <p:nvPr>
            <p:ph type="sldNum" sz="quarter" idx="12"/>
          </p:nvPr>
        </p:nvSpPr>
        <p:spPr/>
        <p:txBody>
          <a:bodyPr/>
          <a:lstStyle/>
          <a:p>
            <a:fld id="{22B81CE9-8193-4778-BF71-F20842CDCB86}" type="slidenum">
              <a:rPr lang="en-US" smtClean="0"/>
              <a:pPr/>
              <a:t>21</a:t>
            </a:fld>
            <a:endParaRPr lang="en-US"/>
          </a:p>
        </p:txBody>
      </p:sp>
      <p:pic>
        <p:nvPicPr>
          <p:cNvPr id="1356802" name="Picture 2" descr="Petroleum Pipeline System"/>
          <p:cNvPicPr>
            <a:picLocks noChangeAspect="1" noChangeArrowheads="1"/>
          </p:cNvPicPr>
          <p:nvPr/>
        </p:nvPicPr>
        <p:blipFill>
          <a:blip r:embed="rId3" cstate="print"/>
          <a:srcRect/>
          <a:stretch>
            <a:fillRect/>
          </a:stretch>
        </p:blipFill>
        <p:spPr bwMode="auto">
          <a:xfrm>
            <a:off x="1066800" y="1752600"/>
            <a:ext cx="7315200" cy="442912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04800"/>
            <a:ext cx="7620000" cy="838200"/>
          </a:xfrm>
        </p:spPr>
        <p:txBody>
          <a:bodyPr/>
          <a:lstStyle/>
          <a:p>
            <a:r>
              <a:rPr lang="en-US" dirty="0" smtClean="0"/>
              <a:t>Crude Oil Pipelines</a:t>
            </a:r>
            <a:endParaRPr lang="en-US" dirty="0"/>
          </a:p>
        </p:txBody>
      </p:sp>
      <p:sp>
        <p:nvSpPr>
          <p:cNvPr id="3" name="Content Placeholder 2"/>
          <p:cNvSpPr>
            <a:spLocks noGrp="1"/>
          </p:cNvSpPr>
          <p:nvPr>
            <p:ph idx="1"/>
          </p:nvPr>
        </p:nvSpPr>
        <p:spPr>
          <a:xfrm>
            <a:off x="457201" y="1371600"/>
            <a:ext cx="8153400" cy="4754563"/>
          </a:xfrm>
        </p:spPr>
        <p:txBody>
          <a:bodyPr/>
          <a:lstStyle/>
          <a:p>
            <a:pPr>
              <a:buClrTx/>
              <a:buFont typeface="Wingdings" pitchFamily="2" charset="2"/>
              <a:buChar char="S"/>
            </a:pPr>
            <a:r>
              <a:rPr lang="en-US" sz="2400" dirty="0" smtClean="0"/>
              <a:t>Crude oil is petroleum taken directly out of the ground from both on-shore and off-shore production facilities</a:t>
            </a:r>
          </a:p>
          <a:p>
            <a:pPr>
              <a:buClrTx/>
              <a:buFont typeface="Wingdings" pitchFamily="2" charset="2"/>
              <a:buChar char="S"/>
            </a:pPr>
            <a:endParaRPr lang="en-US" sz="2400" dirty="0" smtClean="0"/>
          </a:p>
          <a:p>
            <a:pPr>
              <a:buClrTx/>
              <a:buFont typeface="Wingdings" pitchFamily="2" charset="2"/>
              <a:buChar char="S"/>
            </a:pPr>
            <a:r>
              <a:rPr lang="en-US" sz="2400" dirty="0" smtClean="0"/>
              <a:t>The exact composition of this produced fluid varies depending upon where in the world the crude oil was produced</a:t>
            </a:r>
          </a:p>
          <a:p>
            <a:endParaRPr lang="en-US" dirty="0" smtClean="0"/>
          </a:p>
          <a:p>
            <a:endParaRPr lang="en-US" dirty="0" smtClean="0"/>
          </a:p>
          <a:p>
            <a:endParaRPr lang="en-US" dirty="0"/>
          </a:p>
        </p:txBody>
      </p:sp>
      <p:pic>
        <p:nvPicPr>
          <p:cNvPr id="4" name="Picture 5" descr="Production Platform GOM.jpg"/>
          <p:cNvPicPr>
            <a:picLocks noChangeAspect="1"/>
          </p:cNvPicPr>
          <p:nvPr/>
        </p:nvPicPr>
        <p:blipFill>
          <a:blip r:embed="rId3" cstate="print"/>
          <a:srcRect/>
          <a:stretch>
            <a:fillRect/>
          </a:stretch>
        </p:blipFill>
        <p:spPr bwMode="auto">
          <a:xfrm>
            <a:off x="2362200" y="4191000"/>
            <a:ext cx="1981200" cy="1614487"/>
          </a:xfrm>
          <a:prstGeom prst="rect">
            <a:avLst/>
          </a:prstGeom>
          <a:noFill/>
          <a:ln w="9525">
            <a:noFill/>
            <a:miter lim="800000"/>
            <a:headEnd/>
            <a:tailEnd/>
          </a:ln>
        </p:spPr>
      </p:pic>
      <p:pic>
        <p:nvPicPr>
          <p:cNvPr id="5" name="Picture 8" descr="Crude well.JPG"/>
          <p:cNvPicPr>
            <a:picLocks noChangeAspect="1"/>
          </p:cNvPicPr>
          <p:nvPr/>
        </p:nvPicPr>
        <p:blipFill>
          <a:blip r:embed="rId4" cstate="print"/>
          <a:srcRect/>
          <a:stretch>
            <a:fillRect/>
          </a:stretch>
        </p:blipFill>
        <p:spPr bwMode="auto">
          <a:xfrm>
            <a:off x="5715000" y="3886200"/>
            <a:ext cx="2212975" cy="210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Crude Oil Pipelines . . .</a:t>
            </a:r>
            <a:endParaRPr lang="en-US" dirty="0"/>
          </a:p>
        </p:txBody>
      </p:sp>
      <p:sp>
        <p:nvSpPr>
          <p:cNvPr id="3" name="Content Placeholder 2"/>
          <p:cNvSpPr>
            <a:spLocks noGrp="1"/>
          </p:cNvSpPr>
          <p:nvPr>
            <p:ph idx="1"/>
          </p:nvPr>
        </p:nvSpPr>
        <p:spPr>
          <a:xfrm>
            <a:off x="381000" y="1371600"/>
            <a:ext cx="8458201" cy="4754563"/>
          </a:xfrm>
        </p:spPr>
        <p:txBody>
          <a:bodyPr>
            <a:normAutofit/>
          </a:bodyPr>
          <a:lstStyle/>
          <a:p>
            <a:pPr>
              <a:buClrTx/>
              <a:buFont typeface="Wingdings" pitchFamily="2" charset="2"/>
              <a:buChar char="S"/>
            </a:pPr>
            <a:r>
              <a:rPr lang="en-US" sz="2000" dirty="0" smtClean="0"/>
              <a:t>Gathering lines are small  pipelines, usually 2 to 8 inches in diameter</a:t>
            </a:r>
          </a:p>
          <a:p>
            <a:pPr>
              <a:buClrTx/>
              <a:buFont typeface="Wingdings" pitchFamily="2" charset="2"/>
              <a:buChar char="S"/>
            </a:pPr>
            <a:endParaRPr lang="en-US" sz="2000" dirty="0" smtClean="0"/>
          </a:p>
          <a:p>
            <a:pPr lvl="1">
              <a:buFont typeface="Wingdings" pitchFamily="2" charset="2"/>
              <a:buChar char="S"/>
            </a:pPr>
            <a:r>
              <a:rPr lang="en-US" sz="2000" dirty="0" smtClean="0"/>
              <a:t>They move the crude oil mixture from  individual                                        wellheads and production locations to an oil                                              processing facility</a:t>
            </a:r>
          </a:p>
          <a:p>
            <a:pPr lvl="1"/>
            <a:endParaRPr lang="en-US" sz="2000" dirty="0" smtClean="0"/>
          </a:p>
          <a:p>
            <a:pPr>
              <a:buClrTx/>
              <a:buFont typeface="Wingdings" pitchFamily="2" charset="2"/>
              <a:buChar char="S"/>
            </a:pPr>
            <a:r>
              <a:rPr lang="en-US" sz="2000" dirty="0" smtClean="0"/>
              <a:t>Depending upon the location of the production site and the type of                     crude oil being produced, the crude oil is then shipped through                               larger trunk lines, 8 to 24 inches in diameter, or by cargo tank                                                   trucks to a refinery or shipping terminal</a:t>
            </a:r>
            <a:endParaRPr lang="en-US" sz="2000" dirty="0"/>
          </a:p>
        </p:txBody>
      </p:sp>
      <p:pic>
        <p:nvPicPr>
          <p:cNvPr id="4" name="Picture 3"/>
          <p:cNvPicPr>
            <a:picLocks noChangeArrowheads="1"/>
          </p:cNvPicPr>
          <p:nvPr/>
        </p:nvPicPr>
        <p:blipFill>
          <a:blip r:embed="rId3" cstate="print"/>
          <a:srcRect/>
          <a:stretch>
            <a:fillRect/>
          </a:stretch>
        </p:blipFill>
        <p:spPr bwMode="auto">
          <a:xfrm>
            <a:off x="5334000" y="4800600"/>
            <a:ext cx="1989137" cy="1600200"/>
          </a:xfrm>
          <a:prstGeom prst="rect">
            <a:avLst/>
          </a:prstGeom>
          <a:ln>
            <a:noFill/>
          </a:ln>
          <a:effectLst>
            <a:outerShdw blurRad="292100" dist="139700" dir="2700000" algn="tl" rotWithShape="0">
              <a:srgbClr val="333333">
                <a:alpha val="65000"/>
              </a:srgbClr>
            </a:outerShdw>
          </a:effectLst>
        </p:spPr>
      </p:pic>
      <p:pic>
        <p:nvPicPr>
          <p:cNvPr id="5" name="Picture 8" descr="Crude Placard 06.jpg"/>
          <p:cNvPicPr>
            <a:picLocks noChangeAspect="1"/>
          </p:cNvPicPr>
          <p:nvPr/>
        </p:nvPicPr>
        <p:blipFill>
          <a:blip r:embed="rId4" cstate="print"/>
          <a:srcRect/>
          <a:stretch>
            <a:fillRect/>
          </a:stretch>
        </p:blipFill>
        <p:spPr bwMode="auto">
          <a:xfrm>
            <a:off x="7010400" y="1981200"/>
            <a:ext cx="1279525" cy="123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Liquid Pipelines</a:t>
            </a:r>
            <a:endParaRPr lang="en-US" dirty="0"/>
          </a:p>
        </p:txBody>
      </p:sp>
      <p:sp>
        <p:nvSpPr>
          <p:cNvPr id="3" name="Content Placeholder 2"/>
          <p:cNvSpPr>
            <a:spLocks noGrp="1"/>
          </p:cNvSpPr>
          <p:nvPr>
            <p:ph idx="1"/>
          </p:nvPr>
        </p:nvSpPr>
        <p:spPr>
          <a:xfrm>
            <a:off x="457201" y="1143000"/>
            <a:ext cx="8153400" cy="4983163"/>
          </a:xfrm>
        </p:spPr>
        <p:txBody>
          <a:bodyPr>
            <a:normAutofit lnSpcReduction="10000"/>
          </a:bodyPr>
          <a:lstStyle/>
          <a:p>
            <a:pPr>
              <a:buClrTx/>
              <a:buFont typeface="Wingdings" pitchFamily="2" charset="2"/>
              <a:buChar char="S"/>
            </a:pPr>
            <a:r>
              <a:rPr lang="en-US" sz="2000" dirty="0" smtClean="0"/>
              <a:t>The most common liquids transported by pipelines are crude oil and refined petroleum products:</a:t>
            </a:r>
          </a:p>
          <a:p>
            <a:pPr>
              <a:buClrTx/>
              <a:buFont typeface="Wingdings" pitchFamily="2" charset="2"/>
              <a:buChar char="S"/>
            </a:pPr>
            <a:endParaRPr lang="en-US" sz="2000" dirty="0" smtClean="0"/>
          </a:p>
          <a:p>
            <a:pPr lvl="1">
              <a:buFont typeface="Wingdings" pitchFamily="2" charset="2"/>
              <a:buChar char="S"/>
            </a:pPr>
            <a:r>
              <a:rPr lang="en-US" sz="2000" dirty="0" smtClean="0"/>
              <a:t>Gasoline</a:t>
            </a:r>
          </a:p>
          <a:p>
            <a:pPr lvl="1">
              <a:buFont typeface="Wingdings" pitchFamily="2" charset="2"/>
              <a:buChar char="S"/>
            </a:pPr>
            <a:r>
              <a:rPr lang="en-US" sz="2000" dirty="0" smtClean="0"/>
              <a:t>Aviation gas</a:t>
            </a:r>
          </a:p>
          <a:p>
            <a:pPr lvl="1">
              <a:buFont typeface="Wingdings" pitchFamily="2" charset="2"/>
              <a:buChar char="S"/>
            </a:pPr>
            <a:r>
              <a:rPr lang="en-US" sz="2000" dirty="0" smtClean="0"/>
              <a:t>Jet fuel</a:t>
            </a:r>
          </a:p>
          <a:p>
            <a:pPr lvl="1">
              <a:buFont typeface="Wingdings" pitchFamily="2" charset="2"/>
              <a:buChar char="S"/>
            </a:pPr>
            <a:r>
              <a:rPr lang="en-US" sz="2000" dirty="0" smtClean="0"/>
              <a:t>Home heating fuels</a:t>
            </a:r>
          </a:p>
          <a:p>
            <a:pPr lvl="1">
              <a:buFont typeface="Wingdings" pitchFamily="2" charset="2"/>
              <a:buChar char="S"/>
            </a:pPr>
            <a:r>
              <a:rPr lang="en-US" sz="2000" dirty="0" smtClean="0"/>
              <a:t>Diesel fuels</a:t>
            </a:r>
          </a:p>
          <a:p>
            <a:pPr lvl="1">
              <a:buFont typeface="Wingdings" pitchFamily="2" charset="2"/>
              <a:buChar char="S"/>
            </a:pPr>
            <a:r>
              <a:rPr lang="en-US" sz="2000" dirty="0" smtClean="0"/>
              <a:t>Natural gas liquids (NGL)</a:t>
            </a:r>
          </a:p>
          <a:p>
            <a:pPr lvl="1">
              <a:buFont typeface="Wingdings" pitchFamily="2" charset="2"/>
              <a:buChar char="S"/>
            </a:pPr>
            <a:r>
              <a:rPr lang="en-US" sz="2000" dirty="0" smtClean="0"/>
              <a:t>Liquefied petroleum gas (LPG)</a:t>
            </a:r>
          </a:p>
          <a:p>
            <a:pPr lvl="1">
              <a:buFont typeface="Wingdings" pitchFamily="2" charset="2"/>
              <a:buChar char="S"/>
            </a:pPr>
            <a:r>
              <a:rPr lang="en-US" sz="2000" dirty="0" smtClean="0"/>
              <a:t>Anhydrous ammonia </a:t>
            </a:r>
          </a:p>
          <a:p>
            <a:endParaRPr lang="en-US" sz="2000" dirty="0" smtClean="0"/>
          </a:p>
          <a:p>
            <a:pPr>
              <a:buClrTx/>
              <a:buFont typeface="Wingdings" pitchFamily="2" charset="2"/>
              <a:buChar char="S"/>
            </a:pPr>
            <a:r>
              <a:rPr lang="en-US" sz="2000" dirty="0" smtClean="0"/>
              <a:t>Pipelines vary in size from 8- to 12-inch diameter pipelines                                   up to 42-inch transmission lines</a:t>
            </a:r>
            <a:endParaRPr lang="en-US" dirty="0"/>
          </a:p>
        </p:txBody>
      </p:sp>
      <p:pic>
        <p:nvPicPr>
          <p:cNvPr id="4" name="Picture 11" descr="Ammonia Marker 01.JPG"/>
          <p:cNvPicPr>
            <a:picLocks noChangeAspect="1"/>
          </p:cNvPicPr>
          <p:nvPr/>
        </p:nvPicPr>
        <p:blipFill>
          <a:blip r:embed="rId3" cstate="print"/>
          <a:srcRect/>
          <a:stretch>
            <a:fillRect/>
          </a:stretch>
        </p:blipFill>
        <p:spPr bwMode="auto">
          <a:xfrm>
            <a:off x="5334000" y="3657600"/>
            <a:ext cx="1219200" cy="1144587"/>
          </a:xfrm>
          <a:prstGeom prst="rect">
            <a:avLst/>
          </a:prstGeom>
          <a:noFill/>
          <a:ln w="9525">
            <a:noFill/>
            <a:miter lim="800000"/>
            <a:headEnd/>
            <a:tailEnd/>
          </a:ln>
        </p:spPr>
      </p:pic>
      <p:pic>
        <p:nvPicPr>
          <p:cNvPr id="5" name="Picture 5" descr="IMG_3015.JPG"/>
          <p:cNvPicPr>
            <a:picLocks noChangeAspect="1"/>
          </p:cNvPicPr>
          <p:nvPr/>
        </p:nvPicPr>
        <p:blipFill>
          <a:blip r:embed="rId4" cstate="print"/>
          <a:srcRect/>
          <a:stretch>
            <a:fillRect/>
          </a:stretch>
        </p:blipFill>
        <p:spPr bwMode="auto">
          <a:xfrm>
            <a:off x="7162800" y="4572000"/>
            <a:ext cx="1300163" cy="1752600"/>
          </a:xfrm>
          <a:prstGeom prst="rect">
            <a:avLst/>
          </a:prstGeom>
          <a:noFill/>
          <a:ln w="9525">
            <a:noFill/>
            <a:miter lim="800000"/>
            <a:headEnd/>
            <a:tailEnd/>
          </a:ln>
        </p:spPr>
      </p:pic>
      <p:pic>
        <p:nvPicPr>
          <p:cNvPr id="6" name="Picture 4" descr="markers1.jpg"/>
          <p:cNvPicPr>
            <a:picLocks noChangeAspect="1"/>
          </p:cNvPicPr>
          <p:nvPr/>
        </p:nvPicPr>
        <p:blipFill>
          <a:blip r:embed="rId5" cstate="print"/>
          <a:srcRect/>
          <a:stretch>
            <a:fillRect/>
          </a:stretch>
        </p:blipFill>
        <p:spPr bwMode="auto">
          <a:xfrm>
            <a:off x="7696200" y="2133600"/>
            <a:ext cx="1219200" cy="1828800"/>
          </a:xfrm>
          <a:prstGeom prst="rect">
            <a:avLst/>
          </a:prstGeom>
          <a:noFill/>
          <a:ln w="9525">
            <a:noFill/>
            <a:miter lim="800000"/>
            <a:headEnd/>
            <a:tailEnd/>
          </a:ln>
        </p:spPr>
      </p:pic>
      <p:pic>
        <p:nvPicPr>
          <p:cNvPr id="7" name="Picture 9" descr="EP Pipeline Marker.JPG"/>
          <p:cNvPicPr>
            <a:picLocks noChangeAspect="1"/>
          </p:cNvPicPr>
          <p:nvPr/>
        </p:nvPicPr>
        <p:blipFill>
          <a:blip r:embed="rId6" cstate="print"/>
          <a:srcRect/>
          <a:stretch>
            <a:fillRect/>
          </a:stretch>
        </p:blipFill>
        <p:spPr bwMode="auto">
          <a:xfrm>
            <a:off x="6248400" y="2133600"/>
            <a:ext cx="1295400" cy="1295400"/>
          </a:xfrm>
          <a:prstGeom prst="rect">
            <a:avLst/>
          </a:prstGeom>
          <a:noFill/>
          <a:ln w="9525">
            <a:noFill/>
            <a:miter lim="800000"/>
            <a:headEnd/>
            <a:tailEnd/>
          </a:ln>
        </p:spPr>
      </p:pic>
      <p:pic>
        <p:nvPicPr>
          <p:cNvPr id="8" name="Picture 6" descr="IMG_2585"/>
          <p:cNvPicPr>
            <a:picLocks noChangeAspect="1" noChangeArrowheads="1"/>
          </p:cNvPicPr>
          <p:nvPr/>
        </p:nvPicPr>
        <p:blipFill>
          <a:blip r:embed="rId7" cstate="print"/>
          <a:srcRect/>
          <a:stretch>
            <a:fillRect/>
          </a:stretch>
        </p:blipFill>
        <p:spPr bwMode="auto">
          <a:xfrm>
            <a:off x="3886200" y="1752600"/>
            <a:ext cx="20574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Liquid Pipelines . . .</a:t>
            </a:r>
            <a:endParaRPr lang="en-US" dirty="0"/>
          </a:p>
        </p:txBody>
      </p:sp>
      <p:sp>
        <p:nvSpPr>
          <p:cNvPr id="3" name="Content Placeholder 2"/>
          <p:cNvSpPr>
            <a:spLocks noGrp="1"/>
          </p:cNvSpPr>
          <p:nvPr>
            <p:ph idx="1"/>
          </p:nvPr>
        </p:nvSpPr>
        <p:spPr/>
        <p:txBody>
          <a:bodyPr>
            <a:normAutofit lnSpcReduction="10000"/>
          </a:bodyPr>
          <a:lstStyle/>
          <a:p>
            <a:pPr>
              <a:buClrTx/>
              <a:buFont typeface="Wingdings" pitchFamily="2" charset="2"/>
              <a:buChar char="S"/>
            </a:pPr>
            <a:r>
              <a:rPr lang="en-US" sz="2800" dirty="0" smtClean="0"/>
              <a:t>Transmission pipelines move refined products from refineries to marketing and distribution terminals</a:t>
            </a:r>
          </a:p>
          <a:p>
            <a:pPr>
              <a:buClrTx/>
              <a:buFont typeface="Wingdings" pitchFamily="2" charset="2"/>
              <a:buChar char="S"/>
            </a:pPr>
            <a:endParaRPr lang="en-US" dirty="0" smtClean="0"/>
          </a:p>
          <a:p>
            <a:pPr>
              <a:buClrTx/>
              <a:buFont typeface="Wingdings" pitchFamily="2" charset="2"/>
              <a:buChar char="S"/>
            </a:pPr>
            <a:r>
              <a:rPr lang="en-US" sz="2800" dirty="0" smtClean="0"/>
              <a:t>The products are then loaded onto rail cars, cargo tanks trucks, and barges for delivery to the consumer</a:t>
            </a:r>
          </a:p>
          <a:p>
            <a:pPr>
              <a:buClrTx/>
              <a:buFont typeface="Wingdings" pitchFamily="2" charset="2"/>
              <a:buChar char="S"/>
            </a:pPr>
            <a:endParaRPr lang="en-US" dirty="0" smtClean="0"/>
          </a:p>
          <a:p>
            <a:pPr>
              <a:buClrTx/>
              <a:buFont typeface="Wingdings" pitchFamily="2" charset="2"/>
              <a:buChar char="S"/>
            </a:pPr>
            <a:r>
              <a:rPr lang="en-US" sz="2800" dirty="0" smtClean="0"/>
              <a:t>Refined petroleum product                                    transmission pipelines may                                      carry several different liquid                                                    products sequentially</a:t>
            </a:r>
          </a:p>
          <a:p>
            <a:endParaRPr lang="en-US" dirty="0" smtClean="0"/>
          </a:p>
          <a:p>
            <a:endParaRPr lang="en-US" dirty="0"/>
          </a:p>
        </p:txBody>
      </p:sp>
      <p:pic>
        <p:nvPicPr>
          <p:cNvPr id="4" name="Picture 6" descr="IMG_2585"/>
          <p:cNvPicPr>
            <a:picLocks noChangeAspect="1" noChangeArrowheads="1"/>
          </p:cNvPicPr>
          <p:nvPr/>
        </p:nvPicPr>
        <p:blipFill>
          <a:blip r:embed="rId3" cstate="print"/>
          <a:srcRect/>
          <a:stretch>
            <a:fillRect/>
          </a:stretch>
        </p:blipFill>
        <p:spPr bwMode="auto">
          <a:xfrm>
            <a:off x="5867400" y="4267200"/>
            <a:ext cx="28194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Liquid Pipelines – High Volatile Liquids</a:t>
            </a:r>
            <a:endParaRPr lang="en-US" dirty="0"/>
          </a:p>
        </p:txBody>
      </p:sp>
      <p:sp>
        <p:nvSpPr>
          <p:cNvPr id="3" name="Content Placeholder 2"/>
          <p:cNvSpPr>
            <a:spLocks noGrp="1"/>
          </p:cNvSpPr>
          <p:nvPr>
            <p:ph idx="1"/>
          </p:nvPr>
        </p:nvSpPr>
        <p:spPr>
          <a:xfrm>
            <a:off x="304801" y="1371600"/>
            <a:ext cx="8382000" cy="4754563"/>
          </a:xfrm>
        </p:spPr>
        <p:txBody>
          <a:bodyPr>
            <a:normAutofit/>
          </a:bodyPr>
          <a:lstStyle/>
          <a:p>
            <a:pPr>
              <a:buClrTx/>
              <a:buFont typeface="Wingdings" pitchFamily="2" charset="2"/>
              <a:buChar char="S"/>
            </a:pPr>
            <a:r>
              <a:rPr lang="en-US" sz="2000" dirty="0" smtClean="0"/>
              <a:t>Highly volatile liquids or “HVL” pipelines are hazardous liquids which will form a vapor cloud when released to the atmosphere</a:t>
            </a:r>
          </a:p>
          <a:p>
            <a:endParaRPr lang="en-US" sz="2000" dirty="0" smtClean="0"/>
          </a:p>
          <a:p>
            <a:pPr>
              <a:buClrTx/>
              <a:buFont typeface="Wingdings" pitchFamily="2" charset="2"/>
              <a:buChar char="S"/>
            </a:pPr>
            <a:r>
              <a:rPr lang="en-US" sz="2000" dirty="0" smtClean="0"/>
              <a:t>Examples of common highly volatile liquids (HVLs)</a:t>
            </a:r>
          </a:p>
          <a:p>
            <a:pPr>
              <a:buClrTx/>
              <a:buFont typeface="Wingdings" pitchFamily="2" charset="2"/>
              <a:buChar char="S"/>
            </a:pPr>
            <a:endParaRPr lang="en-US" sz="2000" dirty="0" smtClean="0"/>
          </a:p>
          <a:p>
            <a:pPr lvl="1">
              <a:buFont typeface="Wingdings" pitchFamily="2" charset="2"/>
              <a:buChar char="S"/>
            </a:pPr>
            <a:r>
              <a:rPr lang="en-US" sz="2000" dirty="0" smtClean="0"/>
              <a:t>Liquefied petroleum gas (LPG)</a:t>
            </a:r>
          </a:p>
          <a:p>
            <a:pPr lvl="1">
              <a:buFont typeface="Wingdings" pitchFamily="2" charset="2"/>
              <a:buChar char="S"/>
            </a:pPr>
            <a:r>
              <a:rPr lang="en-US" sz="2000" dirty="0" smtClean="0"/>
              <a:t>Propane</a:t>
            </a:r>
          </a:p>
          <a:p>
            <a:pPr lvl="1">
              <a:buFont typeface="Wingdings" pitchFamily="2" charset="2"/>
              <a:buChar char="S"/>
            </a:pPr>
            <a:r>
              <a:rPr lang="en-US" sz="2000" dirty="0" smtClean="0"/>
              <a:t>Butane</a:t>
            </a:r>
          </a:p>
          <a:p>
            <a:pPr lvl="1">
              <a:buFont typeface="Wingdings" pitchFamily="2" charset="2"/>
              <a:buChar char="S"/>
            </a:pPr>
            <a:r>
              <a:rPr lang="en-US" sz="2000" dirty="0" smtClean="0"/>
              <a:t>Ammonia</a:t>
            </a:r>
          </a:p>
          <a:p>
            <a:pPr lvl="1">
              <a:buFont typeface="Wingdings" pitchFamily="2" charset="2"/>
              <a:buChar char="S"/>
            </a:pPr>
            <a:r>
              <a:rPr lang="en-US" sz="2000" dirty="0" smtClean="0"/>
              <a:t>Carbon dioxide</a:t>
            </a:r>
          </a:p>
          <a:p>
            <a:pPr lvl="1">
              <a:buFont typeface="Wingdings" pitchFamily="2" charset="2"/>
              <a:buChar char="S"/>
            </a:pPr>
            <a:r>
              <a:rPr lang="en-US" sz="2000" dirty="0" smtClean="0"/>
              <a:t>Hydrogen</a:t>
            </a:r>
            <a:endParaRPr lang="en-US" sz="2000" dirty="0"/>
          </a:p>
        </p:txBody>
      </p:sp>
      <p:pic>
        <p:nvPicPr>
          <p:cNvPr id="4" name="Picture 6" descr="Film_day2_99_97.JPG"/>
          <p:cNvPicPr>
            <a:picLocks noChangeAspect="1"/>
          </p:cNvPicPr>
          <p:nvPr/>
        </p:nvPicPr>
        <p:blipFill>
          <a:blip r:embed="rId3" cstate="print"/>
          <a:srcRect/>
          <a:stretch>
            <a:fillRect/>
          </a:stretch>
        </p:blipFill>
        <p:spPr bwMode="auto">
          <a:xfrm>
            <a:off x="3048000" y="5029200"/>
            <a:ext cx="1631950" cy="1143000"/>
          </a:xfrm>
          <a:prstGeom prst="rect">
            <a:avLst/>
          </a:prstGeom>
          <a:noFill/>
          <a:ln w="9525">
            <a:noFill/>
            <a:miter lim="800000"/>
            <a:headEnd/>
            <a:tailEnd/>
          </a:ln>
        </p:spPr>
      </p:pic>
      <p:pic>
        <p:nvPicPr>
          <p:cNvPr id="5" name="Picture 7" descr="Ammonia Marker 02.JPG"/>
          <p:cNvPicPr>
            <a:picLocks noChangeAspect="1"/>
          </p:cNvPicPr>
          <p:nvPr/>
        </p:nvPicPr>
        <p:blipFill>
          <a:blip r:embed="rId4" cstate="print"/>
          <a:srcRect/>
          <a:stretch>
            <a:fillRect/>
          </a:stretch>
        </p:blipFill>
        <p:spPr bwMode="auto">
          <a:xfrm>
            <a:off x="7315200" y="3124200"/>
            <a:ext cx="1122363" cy="2209800"/>
          </a:xfrm>
          <a:prstGeom prst="rect">
            <a:avLst/>
          </a:prstGeom>
          <a:noFill/>
          <a:ln w="9525">
            <a:noFill/>
            <a:miter lim="800000"/>
            <a:headEnd/>
            <a:tailEnd/>
          </a:ln>
        </p:spPr>
      </p:pic>
      <p:pic>
        <p:nvPicPr>
          <p:cNvPr id="6" name="Picture 6"/>
          <p:cNvPicPr>
            <a:picLocks noChangeAspect="1" noChangeArrowheads="1"/>
          </p:cNvPicPr>
          <p:nvPr/>
        </p:nvPicPr>
        <p:blipFill>
          <a:blip r:embed="rId5" cstate="print"/>
          <a:srcRect/>
          <a:stretch>
            <a:fillRect/>
          </a:stretch>
        </p:blipFill>
        <p:spPr bwMode="auto">
          <a:xfrm>
            <a:off x="5791200" y="4953000"/>
            <a:ext cx="914400" cy="1524000"/>
          </a:xfrm>
          <a:prstGeom prst="rect">
            <a:avLst/>
          </a:prstGeom>
          <a:noFill/>
          <a:ln w="9525">
            <a:noFill/>
            <a:miter lim="800000"/>
            <a:headEnd/>
            <a:tailEnd/>
          </a:ln>
        </p:spPr>
      </p:pic>
      <p:pic>
        <p:nvPicPr>
          <p:cNvPr id="7" name="Picture 6" descr="IMG_2585"/>
          <p:cNvPicPr>
            <a:picLocks noChangeAspect="1" noChangeArrowheads="1"/>
          </p:cNvPicPr>
          <p:nvPr/>
        </p:nvPicPr>
        <p:blipFill>
          <a:blip r:embed="rId6" cstate="print"/>
          <a:srcRect/>
          <a:stretch>
            <a:fillRect/>
          </a:stretch>
        </p:blipFill>
        <p:spPr bwMode="auto">
          <a:xfrm>
            <a:off x="4495800" y="3200400"/>
            <a:ext cx="15240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Gas Pipeline Systems</a:t>
            </a:r>
            <a:endParaRPr lang="en-US" dirty="0"/>
          </a:p>
        </p:txBody>
      </p:sp>
      <p:sp>
        <p:nvSpPr>
          <p:cNvPr id="3" name="Slide Number Placeholder 2"/>
          <p:cNvSpPr>
            <a:spLocks noGrp="1"/>
          </p:cNvSpPr>
          <p:nvPr>
            <p:ph type="sldNum" sz="quarter" idx="12"/>
          </p:nvPr>
        </p:nvSpPr>
        <p:spPr/>
        <p:txBody>
          <a:bodyPr/>
          <a:lstStyle/>
          <a:p>
            <a:fld id="{22B81CE9-8193-4778-BF71-F20842CDCB86}" type="slidenum">
              <a:rPr lang="en-US" smtClean="0"/>
              <a:pPr/>
              <a:t>27</a:t>
            </a:fld>
            <a:endParaRPr lang="en-US"/>
          </a:p>
        </p:txBody>
      </p:sp>
      <p:pic>
        <p:nvPicPr>
          <p:cNvPr id="1357826" name="Picture 2"/>
          <p:cNvPicPr>
            <a:picLocks noChangeAspect="1" noChangeArrowheads="1"/>
          </p:cNvPicPr>
          <p:nvPr/>
        </p:nvPicPr>
        <p:blipFill>
          <a:blip r:embed="rId3" cstate="print"/>
          <a:srcRect/>
          <a:stretch>
            <a:fillRect/>
          </a:stretch>
        </p:blipFill>
        <p:spPr bwMode="auto">
          <a:xfrm>
            <a:off x="914400" y="1833563"/>
            <a:ext cx="7391400" cy="418623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Natural Gas Pipelines</a:t>
            </a:r>
            <a:endParaRPr lang="en-US" dirty="0"/>
          </a:p>
        </p:txBody>
      </p:sp>
      <p:sp>
        <p:nvSpPr>
          <p:cNvPr id="3" name="Content Placeholder 2"/>
          <p:cNvSpPr>
            <a:spLocks noGrp="1"/>
          </p:cNvSpPr>
          <p:nvPr>
            <p:ph idx="1"/>
          </p:nvPr>
        </p:nvSpPr>
        <p:spPr>
          <a:xfrm>
            <a:off x="304801" y="1143000"/>
            <a:ext cx="8382000" cy="4983163"/>
          </a:xfrm>
        </p:spPr>
        <p:txBody>
          <a:bodyPr/>
          <a:lstStyle/>
          <a:p>
            <a:pPr>
              <a:buClrTx/>
              <a:buFont typeface="Wingdings" pitchFamily="2" charset="2"/>
              <a:buChar char="S"/>
            </a:pPr>
            <a:r>
              <a:rPr lang="en-US" sz="2000" dirty="0" smtClean="0"/>
              <a:t>Transmission pipelines ranging up to 48-inches in diameter move the natural gas from production and processing to the distribution network</a:t>
            </a:r>
          </a:p>
          <a:p>
            <a:pPr>
              <a:buClrTx/>
              <a:buFont typeface="Wingdings" pitchFamily="2" charset="2"/>
              <a:buChar char="S"/>
            </a:pPr>
            <a:endParaRPr lang="en-US" sz="2000" dirty="0" smtClean="0"/>
          </a:p>
          <a:p>
            <a:pPr>
              <a:buClrTx/>
              <a:buFont typeface="Wingdings" pitchFamily="2" charset="2"/>
              <a:buChar char="S"/>
            </a:pPr>
            <a:r>
              <a:rPr lang="en-US" sz="2000" dirty="0" smtClean="0"/>
              <a:t>Ultimately delivering the product to residential and industrial consumers via distribution lines ranging from a diameter of 0.5 inches to 18 inches</a:t>
            </a:r>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1143000" y="3886200"/>
            <a:ext cx="1828800" cy="1524000"/>
          </a:xfrm>
          <a:prstGeom prst="rect">
            <a:avLst/>
          </a:prstGeom>
          <a:noFill/>
          <a:ln w="9525">
            <a:noFill/>
            <a:miter lim="800000"/>
            <a:headEnd/>
            <a:tailEnd/>
          </a:ln>
        </p:spPr>
      </p:pic>
      <p:pic>
        <p:nvPicPr>
          <p:cNvPr id="5" name="Picture 4" descr="IMG_2610"/>
          <p:cNvPicPr>
            <a:picLocks noChangeAspect="1" noChangeArrowheads="1"/>
          </p:cNvPicPr>
          <p:nvPr/>
        </p:nvPicPr>
        <p:blipFill>
          <a:blip r:embed="rId4" cstate="print"/>
          <a:srcRect/>
          <a:stretch>
            <a:fillRect/>
          </a:stretch>
        </p:blipFill>
        <p:spPr bwMode="auto">
          <a:xfrm>
            <a:off x="3657600" y="3352800"/>
            <a:ext cx="1470025" cy="2586038"/>
          </a:xfrm>
          <a:prstGeom prst="rect">
            <a:avLst/>
          </a:prstGeom>
          <a:noFill/>
          <a:ln w="9525">
            <a:noFill/>
            <a:miter lim="800000"/>
            <a:headEnd/>
            <a:tailEnd/>
          </a:ln>
        </p:spPr>
      </p:pic>
      <p:pic>
        <p:nvPicPr>
          <p:cNvPr id="6" name="Picture 7"/>
          <p:cNvPicPr>
            <a:picLocks noChangeAspect="1" noChangeArrowheads="1"/>
          </p:cNvPicPr>
          <p:nvPr/>
        </p:nvPicPr>
        <p:blipFill>
          <a:blip r:embed="rId5" cstate="print"/>
          <a:srcRect/>
          <a:stretch>
            <a:fillRect/>
          </a:stretch>
        </p:blipFill>
        <p:spPr bwMode="auto">
          <a:xfrm>
            <a:off x="5867400" y="3886200"/>
            <a:ext cx="18288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lstStyle/>
          <a:p>
            <a:r>
              <a:rPr lang="en-US" dirty="0" smtClean="0"/>
              <a:t>Time for Questions</a:t>
            </a:r>
            <a:endParaRPr lang="en-US"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29</a:t>
            </a:fld>
            <a:endParaRPr lang="en-US"/>
          </a:p>
        </p:txBody>
      </p:sp>
      <p:pic>
        <p:nvPicPr>
          <p:cNvPr id="847874" name="Picture 2" descr="Historic pipeline "/>
          <p:cNvPicPr>
            <a:picLocks noChangeAspect="1" noChangeArrowheads="1"/>
          </p:cNvPicPr>
          <p:nvPr/>
        </p:nvPicPr>
        <p:blipFill>
          <a:blip r:embed="rId3" cstate="print"/>
          <a:srcRect/>
          <a:stretch>
            <a:fillRect/>
          </a:stretch>
        </p:blipFill>
        <p:spPr bwMode="auto">
          <a:xfrm>
            <a:off x="2209800" y="2133600"/>
            <a:ext cx="4648200" cy="3200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Black" charset="0"/>
                <a:ea typeface="Arial Black" charset="0"/>
                <a:cs typeface="Arial Black" charset="0"/>
              </a:rPr>
              <a:t>Housekeeping</a:t>
            </a:r>
          </a:p>
        </p:txBody>
      </p:sp>
      <p:sp>
        <p:nvSpPr>
          <p:cNvPr id="18435" name="Rectangle 3"/>
          <p:cNvSpPr>
            <a:spLocks noGrp="1" noChangeArrowheads="1"/>
          </p:cNvSpPr>
          <p:nvPr>
            <p:ph type="body" idx="1"/>
          </p:nvPr>
        </p:nvSpPr>
        <p:spPr>
          <a:xfrm>
            <a:off x="457200" y="1600200"/>
            <a:ext cx="8369300" cy="4525963"/>
          </a:xfrm>
        </p:spPr>
        <p:txBody>
          <a:bodyPr/>
          <a:lstStyle/>
          <a:p>
            <a:pPr eaLnBrk="1" hangingPunct="1">
              <a:lnSpc>
                <a:spcPct val="80000"/>
              </a:lnSpc>
            </a:pPr>
            <a:r>
              <a:rPr lang="en-US" sz="2000">
                <a:ea typeface="ＭＳ Ｐゴシック" charset="-128"/>
              </a:rPr>
              <a:t>Entire broadcast offered live via Adobe Connect</a:t>
            </a:r>
          </a:p>
          <a:p>
            <a:pPr lvl="1" eaLnBrk="1" hangingPunct="1">
              <a:lnSpc>
                <a:spcPct val="80000"/>
              </a:lnSpc>
            </a:pPr>
            <a:r>
              <a:rPr lang="en-US" sz="1600"/>
              <a:t>participants can listen and watch as the presenters advance through materials live</a:t>
            </a:r>
          </a:p>
          <a:p>
            <a:pPr lvl="1" eaLnBrk="1" hangingPunct="1">
              <a:lnSpc>
                <a:spcPct val="80000"/>
              </a:lnSpc>
            </a:pPr>
            <a:r>
              <a:rPr lang="en-US" sz="1600" i="1"/>
              <a:t>Some materials may be available to download in advance, you are </a:t>
            </a:r>
            <a:r>
              <a:rPr lang="en-US" sz="1600" b="1" i="1"/>
              <a:t>recommended to participate live via the online broadcast</a:t>
            </a: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Audio is streamed online through by default</a:t>
            </a:r>
          </a:p>
          <a:p>
            <a:pPr lvl="1" eaLnBrk="1" hangingPunct="1">
              <a:lnSpc>
                <a:spcPct val="80000"/>
              </a:lnSpc>
            </a:pPr>
            <a:r>
              <a:rPr lang="en-US" sz="1600"/>
              <a:t>Use the speaker icon to control online playback</a:t>
            </a:r>
          </a:p>
          <a:p>
            <a:pPr lvl="1" eaLnBrk="1" hangingPunct="1">
              <a:lnSpc>
                <a:spcPct val="80000"/>
              </a:lnSpc>
            </a:pPr>
            <a:r>
              <a:rPr lang="en-US" sz="1600"/>
              <a:t>If on phones: all lines will be globally muted</a:t>
            </a: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Q&amp;A – use the Q&amp;A pod to privately submit comments, questions and report technical problems</a:t>
            </a:r>
            <a:endParaRPr lang="en-US" sz="2000">
              <a:solidFill>
                <a:srgbClr val="FF3300"/>
              </a:solidFill>
              <a:ea typeface="ＭＳ Ｐゴシック" charset="-128"/>
            </a:endParaRPr>
          </a:p>
          <a:p>
            <a:pPr eaLnBrk="1" hangingPunct="1">
              <a:lnSpc>
                <a:spcPct val="80000"/>
              </a:lnSpc>
            </a:pPr>
            <a:endParaRPr lang="en-US" sz="1800">
              <a:ea typeface="ＭＳ Ｐゴシック" charset="-128"/>
            </a:endParaRPr>
          </a:p>
          <a:p>
            <a:pPr eaLnBrk="1" hangingPunct="1">
              <a:lnSpc>
                <a:spcPct val="80000"/>
              </a:lnSpc>
            </a:pPr>
            <a:r>
              <a:rPr lang="en-US" sz="2000">
                <a:ea typeface="ＭＳ Ｐゴシック" charset="-128"/>
              </a:rPr>
              <a:t>This event is being recorded and shared via email shortly after live delivery</a:t>
            </a:r>
          </a:p>
          <a:p>
            <a:pPr eaLnBrk="1" hangingPunct="1">
              <a:lnSpc>
                <a:spcPct val="80000"/>
              </a:lnSpc>
            </a:pPr>
            <a:endParaRPr lang="en-US" sz="1600">
              <a:ea typeface="ＭＳ Ｐゴシック" charset="-128"/>
            </a:endParaRPr>
          </a:p>
          <a:p>
            <a:pPr eaLnBrk="1" hangingPunct="1">
              <a:lnSpc>
                <a:spcPct val="80000"/>
              </a:lnSpc>
            </a:pPr>
            <a:r>
              <a:rPr lang="en-US" sz="2000">
                <a:ea typeface="ＭＳ Ｐゴシック" charset="-128"/>
              </a:rPr>
              <a:t>Archives accessed for free </a:t>
            </a:r>
            <a:r>
              <a:rPr lang="en-US" sz="2000" b="1">
                <a:ea typeface="ＭＳ Ｐゴシック" charset="-128"/>
                <a:hlinkClick r:id="rId3"/>
              </a:rPr>
              <a:t>http://cluin.org/live/archive/</a:t>
            </a:r>
            <a:endParaRPr lang="en-US" sz="2000" b="1">
              <a:ea typeface="ＭＳ Ｐゴシック" charset="-128"/>
            </a:endParaRPr>
          </a:p>
        </p:txBody>
      </p:sp>
      <p:pic>
        <p:nvPicPr>
          <p:cNvPr id="18436" name="Picture 18"/>
          <p:cNvPicPr>
            <a:picLocks noChangeAspect="1" noChangeArrowheads="1"/>
          </p:cNvPicPr>
          <p:nvPr/>
        </p:nvPicPr>
        <p:blipFill>
          <a:blip r:embed="rId4"/>
          <a:srcRect/>
          <a:stretch>
            <a:fillRect/>
          </a:stretch>
        </p:blipFill>
        <p:spPr bwMode="auto">
          <a:xfrm>
            <a:off x="8051800" y="2974975"/>
            <a:ext cx="714375"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6400801"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219200"/>
            <a:ext cx="8001000" cy="49069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a:t>
            </a:r>
            <a:r>
              <a:rPr lang="en-US" sz="2000" dirty="0" smtClean="0">
                <a:solidFill>
                  <a:srgbClr val="FF0000"/>
                </a:solidFill>
                <a:latin typeface="Calibri"/>
                <a:ea typeface="Calibri"/>
                <a:cs typeface="Times New Roman"/>
              </a:rPr>
              <a:t>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             </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30</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814089"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914400"/>
            <a:ext cx="8153400" cy="1524000"/>
          </a:xfrm>
        </p:spPr>
        <p:txBody>
          <a:bodyPr>
            <a:normAutofit/>
          </a:bodyPr>
          <a:lstStyle/>
          <a:p>
            <a:r>
              <a:rPr lang="en-US" dirty="0" smtClean="0"/>
              <a:t>IV.  Laws, Regulations, and Standards</a:t>
            </a:r>
            <a:endParaRPr lang="en-US" dirty="0"/>
          </a:p>
        </p:txBody>
      </p:sp>
      <p:pic>
        <p:nvPicPr>
          <p:cNvPr id="4"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0800" y="3200400"/>
            <a:ext cx="3657600" cy="2743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Emergency Response Authorities</a:t>
            </a:r>
            <a:endParaRPr lang="en-US" dirty="0"/>
          </a:p>
        </p:txBody>
      </p:sp>
      <p:sp>
        <p:nvSpPr>
          <p:cNvPr id="3" name="Content Placeholder 2"/>
          <p:cNvSpPr>
            <a:spLocks noGrp="1"/>
          </p:cNvSpPr>
          <p:nvPr>
            <p:ph idx="1"/>
          </p:nvPr>
        </p:nvSpPr>
        <p:spPr>
          <a:xfrm>
            <a:off x="457200" y="1371600"/>
            <a:ext cx="8229600" cy="4754563"/>
          </a:xfrm>
        </p:spPr>
        <p:txBody>
          <a:bodyPr>
            <a:noAutofit/>
          </a:bodyPr>
          <a:lstStyle/>
          <a:p>
            <a:r>
              <a:rPr lang="en-US" sz="1400" dirty="0" smtClean="0"/>
              <a:t>The federal government's responsibilities for emergency response are established by statute and by executive orders issued by the President</a:t>
            </a:r>
          </a:p>
          <a:p>
            <a:endParaRPr lang="en-US" sz="1400" dirty="0" smtClean="0"/>
          </a:p>
          <a:p>
            <a:r>
              <a:rPr lang="en-US" sz="1400" dirty="0" smtClean="0"/>
              <a:t>The </a:t>
            </a:r>
            <a:r>
              <a:rPr lang="en-US" sz="1400" b="1" dirty="0" smtClean="0"/>
              <a:t>Stafford Act </a:t>
            </a:r>
            <a:r>
              <a:rPr lang="en-US" sz="1400" dirty="0" smtClean="0"/>
              <a:t>provides the authority for the federal government to respond to disasters and emergencies in order to provide assistance to save lives and protect public health, safety, and property</a:t>
            </a:r>
          </a:p>
          <a:p>
            <a:endParaRPr lang="en-US" sz="1400" dirty="0" smtClean="0"/>
          </a:p>
          <a:p>
            <a:r>
              <a:rPr lang="en-US" sz="1400" dirty="0" smtClean="0"/>
              <a:t>The </a:t>
            </a:r>
            <a:r>
              <a:rPr lang="en-US" sz="1400" b="1" dirty="0" smtClean="0"/>
              <a:t>Federal Water Pollution Control Act Amendments of 1972/Oil Pollution Act of 1990 </a:t>
            </a:r>
            <a:r>
              <a:rPr lang="en-US" sz="1400" dirty="0" smtClean="0"/>
              <a:t>expands the National Oil and Hazardous Substances Pollution Contingency Plan (NCP) to include response to releases of hazardous substances, as well as oil, to any navigable waters of the US.  The Oil Pollution Act (OPA) broadens the response and enforcement authorities of the federal government.</a:t>
            </a:r>
          </a:p>
          <a:p>
            <a:endParaRPr lang="en-US" sz="1400" dirty="0" smtClean="0"/>
          </a:p>
          <a:p>
            <a:r>
              <a:rPr lang="en-US" sz="1400" dirty="0" smtClean="0"/>
              <a:t>The </a:t>
            </a:r>
            <a:r>
              <a:rPr lang="en-US" sz="1400" b="1" dirty="0" smtClean="0"/>
              <a:t>Resource Conservation and Recovery Act</a:t>
            </a:r>
            <a:r>
              <a:rPr lang="en-US" sz="1400" dirty="0" smtClean="0"/>
              <a:t> (RCRA) gives EPA the authority to control hazardous waste from "cradle to grave", including its generation, transportation, treatment, storage, and disposal.</a:t>
            </a:r>
          </a:p>
          <a:p>
            <a:endParaRPr lang="en-US" sz="1400" dirty="0" smtClean="0"/>
          </a:p>
          <a:p>
            <a:r>
              <a:rPr lang="en-US" sz="1400" dirty="0" smtClean="0"/>
              <a:t>The </a:t>
            </a:r>
            <a:r>
              <a:rPr lang="en-US" sz="1400" b="1" dirty="0" smtClean="0"/>
              <a:t>Comprehensive Environmental Response, Compensation, and Recovery Act </a:t>
            </a:r>
            <a:r>
              <a:rPr lang="en-US" sz="1400" dirty="0" smtClean="0"/>
              <a:t>(CERCLA) expands the NCP to apply to releases to any environmental media and to cover releases at hazardous waste sites requiring emergency removal actions.</a:t>
            </a:r>
          </a:p>
          <a:p>
            <a:endParaRPr lang="en-US" sz="1400" dirty="0" smtClean="0"/>
          </a:p>
          <a:p>
            <a:r>
              <a:rPr lang="en-US" sz="1400" dirty="0" smtClean="0"/>
              <a:t>The </a:t>
            </a:r>
            <a:r>
              <a:rPr lang="en-US" sz="1400" b="1" dirty="0" smtClean="0"/>
              <a:t>Emergency Planning and Community Right-to-Know Act </a:t>
            </a:r>
            <a:r>
              <a:rPr lang="en-US" sz="1400" dirty="0" smtClean="0"/>
              <a:t>(EPCRA) expands EPA enforcement authority and establishes a chemical emergency response planning infrastructure at the state and local levels.</a:t>
            </a:r>
          </a:p>
          <a:p>
            <a:endParaRPr lang="en-US" sz="1200"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Emergency Response Authorities . . .</a:t>
            </a:r>
            <a:endParaRPr lang="en-US" dirty="0"/>
          </a:p>
        </p:txBody>
      </p:sp>
      <p:sp>
        <p:nvSpPr>
          <p:cNvPr id="3" name="Content Placeholder 2"/>
          <p:cNvSpPr>
            <a:spLocks noGrp="1"/>
          </p:cNvSpPr>
          <p:nvPr>
            <p:ph idx="1"/>
          </p:nvPr>
        </p:nvSpPr>
        <p:spPr>
          <a:xfrm>
            <a:off x="457200" y="1371600"/>
            <a:ext cx="8229600" cy="4754563"/>
          </a:xfrm>
        </p:spPr>
        <p:txBody>
          <a:bodyPr>
            <a:noAutofit/>
          </a:bodyPr>
          <a:lstStyle/>
          <a:p>
            <a:r>
              <a:rPr lang="en-US" sz="1400" b="1" dirty="0" smtClean="0"/>
              <a:t>EO 12088-Federal Compliance with Pollution Control Standards</a:t>
            </a:r>
            <a:r>
              <a:rPr lang="en-US" sz="1400" dirty="0" smtClean="0"/>
              <a:t> delegates pollution prevention, control, and abatement responsibilities to federal agencies, including EPA</a:t>
            </a:r>
          </a:p>
          <a:p>
            <a:endParaRPr lang="en-US" sz="1400" dirty="0" smtClean="0"/>
          </a:p>
          <a:p>
            <a:r>
              <a:rPr lang="en-US" sz="1400" dirty="0" smtClean="0"/>
              <a:t>E</a:t>
            </a:r>
            <a:r>
              <a:rPr lang="en-US" sz="1400" b="1" dirty="0" smtClean="0"/>
              <a:t>O 12580-Superfund Implementation</a:t>
            </a:r>
            <a:r>
              <a:rPr lang="en-US" sz="1400" dirty="0" smtClean="0"/>
              <a:t>, as amended by </a:t>
            </a:r>
            <a:r>
              <a:rPr lang="en-US" sz="1400" b="1" dirty="0" smtClean="0"/>
              <a:t>EO 12777-Implementation of Section 311 of the Clean Water Act (CWA)</a:t>
            </a:r>
            <a:r>
              <a:rPr lang="en-US" sz="1400" dirty="0" smtClean="0"/>
              <a:t>, delegates to EPA specific authorities under the NCP, as well as the responsibility for its amendment</a:t>
            </a:r>
          </a:p>
          <a:p>
            <a:endParaRPr lang="en-US" sz="1400" dirty="0" smtClean="0"/>
          </a:p>
          <a:p>
            <a:r>
              <a:rPr lang="en-US" sz="1400" b="1" dirty="0" smtClean="0"/>
              <a:t>Homeland Security Presidential Directives </a:t>
            </a:r>
            <a:r>
              <a:rPr lang="en-US" sz="1400" dirty="0" smtClean="0"/>
              <a:t>give EPA the legal authority for its emergency response program.</a:t>
            </a:r>
          </a:p>
          <a:p>
            <a:endParaRPr lang="en-US" sz="1400"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33</a:t>
            </a:fld>
            <a:endParaRPr lang="en-US"/>
          </a:p>
        </p:txBody>
      </p:sp>
      <p:pic>
        <p:nvPicPr>
          <p:cNvPr id="5" name="Picture 4" descr="C:\Documents and Settings\eliverma\Desktop\Signature\epa_eru_logo.gif"/>
          <p:cNvPicPr>
            <a:picLocks noChangeAspect="1" noChangeArrowheads="1"/>
          </p:cNvPicPr>
          <p:nvPr/>
        </p:nvPicPr>
        <p:blipFill>
          <a:blip r:embed="rId3" cstate="print"/>
          <a:srcRect/>
          <a:stretch>
            <a:fillRect/>
          </a:stretch>
        </p:blipFill>
        <p:spPr bwMode="auto">
          <a:xfrm>
            <a:off x="3581400" y="4114800"/>
            <a:ext cx="2133600" cy="2133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28600"/>
            <a:ext cx="8534399" cy="914400"/>
          </a:xfrm>
        </p:spPr>
        <p:txBody>
          <a:bodyPr>
            <a:normAutofit fontScale="90000"/>
          </a:bodyPr>
          <a:lstStyle/>
          <a:p>
            <a:r>
              <a:rPr lang="en-US" sz="3200" dirty="0" smtClean="0"/>
              <a:t>U.S. Environmental Protection Agency</a:t>
            </a:r>
            <a:br>
              <a:rPr lang="en-US" sz="3200" dirty="0" smtClean="0"/>
            </a:br>
            <a:r>
              <a:rPr lang="en-US" sz="3200" dirty="0" smtClean="0"/>
              <a:t>CWA § 311 and OPA</a:t>
            </a:r>
            <a:endParaRPr lang="en-US" sz="3200"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000" dirty="0" smtClean="0"/>
              <a:t>Section 311 of the Clean Water Act (33 U.S.C. §1251 </a:t>
            </a:r>
            <a:r>
              <a:rPr lang="en-US" sz="2000" i="1" dirty="0" smtClean="0"/>
              <a:t>et seq.) </a:t>
            </a:r>
            <a:r>
              <a:rPr lang="en-US" sz="2000" dirty="0" smtClean="0"/>
              <a:t>and the Oil Pollution Act (33 U.S.C. §2701 </a:t>
            </a:r>
            <a:r>
              <a:rPr lang="en-US" sz="2000" i="1" dirty="0" smtClean="0"/>
              <a:t>et seq</a:t>
            </a:r>
            <a:r>
              <a:rPr lang="en-US" sz="2000" dirty="0" smtClean="0"/>
              <a:t>.) are the primary federal programs for responding to oil spills</a:t>
            </a:r>
          </a:p>
          <a:p>
            <a:pPr>
              <a:buClrTx/>
              <a:buFont typeface="Wingdings" pitchFamily="2" charset="2"/>
              <a:buChar char="S"/>
            </a:pPr>
            <a:endParaRPr lang="en-US" sz="2000" dirty="0" smtClean="0"/>
          </a:p>
          <a:p>
            <a:pPr>
              <a:buClrTx/>
              <a:buFont typeface="Wingdings" pitchFamily="2" charset="2"/>
              <a:buChar char="S"/>
            </a:pPr>
            <a:r>
              <a:rPr lang="en-US" sz="2000" dirty="0" smtClean="0"/>
              <a:t>Implementation of CWA § 311 and OPA dual responsibility of EPA (non-transportation-related facilities and onshore operations) and U.S. Coast Guard (vessels and marine transportation)</a:t>
            </a:r>
          </a:p>
          <a:p>
            <a:pPr>
              <a:buClrTx/>
              <a:buFont typeface="Wingdings" pitchFamily="2" charset="2"/>
              <a:buChar char="S"/>
            </a:pPr>
            <a:endParaRPr lang="en-US" sz="2000" dirty="0" smtClean="0"/>
          </a:p>
          <a:p>
            <a:pPr>
              <a:buClrTx/>
              <a:buFont typeface="Wingdings" pitchFamily="2" charset="2"/>
              <a:buChar char="S"/>
            </a:pPr>
            <a:r>
              <a:rPr lang="en-US" sz="2000" dirty="0" smtClean="0"/>
              <a:t>Scope of CWA § 311 and OPA applies to traditional                                  navigable waters and wetlands adjacent to                                                   navigable traditional navigable waters</a:t>
            </a:r>
            <a:endParaRPr lang="en-US" sz="2800" dirty="0" smtClean="0"/>
          </a:p>
        </p:txBody>
      </p:sp>
      <p:pic>
        <p:nvPicPr>
          <p:cNvPr id="5" name="Picture 2" descr="Water is worth it, Protecting Your Clean Water for 40 Years"/>
          <p:cNvPicPr>
            <a:picLocks noChangeAspect="1" noChangeArrowheads="1"/>
          </p:cNvPicPr>
          <p:nvPr/>
        </p:nvPicPr>
        <p:blipFill>
          <a:blip r:embed="rId3" cstate="print"/>
          <a:srcRect/>
          <a:stretch>
            <a:fillRect/>
          </a:stretch>
        </p:blipFill>
        <p:spPr bwMode="auto">
          <a:xfrm>
            <a:off x="1600200" y="5334000"/>
            <a:ext cx="6477000" cy="12192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228600"/>
            <a:ext cx="7696200" cy="914400"/>
          </a:xfrm>
        </p:spPr>
        <p:txBody>
          <a:bodyPr>
            <a:noAutofit/>
          </a:bodyPr>
          <a:lstStyle/>
          <a:p>
            <a:r>
              <a:rPr lang="en-US" sz="4000" dirty="0" smtClean="0"/>
              <a:t>CWA/OPA Threshold Criteria for Initiating a Response</a:t>
            </a:r>
            <a:endParaRPr lang="en-US" sz="4000" dirty="0"/>
          </a:p>
        </p:txBody>
      </p:sp>
      <p:sp>
        <p:nvSpPr>
          <p:cNvPr id="4" name="Content Placeholder 3"/>
          <p:cNvSpPr>
            <a:spLocks noGrp="1"/>
          </p:cNvSpPr>
          <p:nvPr>
            <p:ph idx="1"/>
          </p:nvPr>
        </p:nvSpPr>
        <p:spPr/>
        <p:txBody>
          <a:bodyPr>
            <a:normAutofit fontScale="92500" lnSpcReduction="10000"/>
          </a:bodyPr>
          <a:lstStyle/>
          <a:p>
            <a:endParaRPr lang="en-US" sz="2400" dirty="0" smtClean="0"/>
          </a:p>
          <a:p>
            <a:pPr>
              <a:buClrTx/>
              <a:buFont typeface="Wingdings" pitchFamily="2" charset="2"/>
              <a:buChar char="S"/>
            </a:pPr>
            <a:r>
              <a:rPr lang="en-US" sz="2800" dirty="0" smtClean="0"/>
              <a:t>The substance involved is an oil</a:t>
            </a:r>
          </a:p>
          <a:p>
            <a:pPr>
              <a:buClrTx/>
              <a:buFont typeface="Wingdings" pitchFamily="2" charset="2"/>
              <a:buChar char="S"/>
            </a:pPr>
            <a:endParaRPr lang="en-US" dirty="0" smtClean="0"/>
          </a:p>
          <a:p>
            <a:pPr>
              <a:buClrTx/>
              <a:buFont typeface="Wingdings" pitchFamily="2" charset="2"/>
              <a:buChar char="S"/>
            </a:pPr>
            <a:r>
              <a:rPr lang="en-US" sz="2800" dirty="0" smtClean="0"/>
              <a:t>There is a discharge or substantial threat of discharge</a:t>
            </a:r>
          </a:p>
          <a:p>
            <a:pPr>
              <a:buClrTx/>
              <a:buFont typeface="Wingdings" pitchFamily="2" charset="2"/>
              <a:buChar char="S"/>
            </a:pPr>
            <a:endParaRPr lang="en-US" dirty="0" smtClean="0"/>
          </a:p>
          <a:p>
            <a:pPr>
              <a:buClrTx/>
              <a:buFont typeface="Wingdings" pitchFamily="2" charset="2"/>
              <a:buChar char="S"/>
            </a:pPr>
            <a:r>
              <a:rPr lang="en-US" sz="2800" dirty="0" smtClean="0"/>
              <a:t>D</a:t>
            </a:r>
            <a:r>
              <a:rPr lang="en-US" dirty="0" smtClean="0"/>
              <a:t>ischarge or substantial threat of discharge into navigable waters or adjoining shorelines</a:t>
            </a:r>
          </a:p>
          <a:p>
            <a:pPr>
              <a:buClrTx/>
              <a:buFont typeface="Wingdings" pitchFamily="2" charset="2"/>
              <a:buChar char="S"/>
            </a:pPr>
            <a:endParaRPr lang="en-US" dirty="0" smtClean="0"/>
          </a:p>
          <a:p>
            <a:pPr>
              <a:buClrTx/>
              <a:buFont typeface="Wingdings" pitchFamily="2" charset="2"/>
              <a:buChar char="S"/>
            </a:pPr>
            <a:r>
              <a:rPr lang="en-US" dirty="0" smtClean="0"/>
              <a:t>Removal actions are consistent with the NCP</a:t>
            </a:r>
          </a:p>
          <a:p>
            <a:pPr marL="342900" lvl="1" indent="-342900">
              <a:buFont typeface="Arial" pitchFamily="34" charset="0"/>
              <a:buChar char="•"/>
            </a:pP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4" descr="http://t1.gstatic.com/images?q=tbn:ANd9GcT3VFgyPzdUVeYhada0cyCrYs_ar6DFEAcLMCsGAafH27ZzOVvAfZDh3A">
            <a:hlinkClick r:id="rId3"/>
          </p:cNvPr>
          <p:cNvPicPr/>
          <p:nvPr/>
        </p:nvPicPr>
        <p:blipFill>
          <a:blip r:embed="rId4" cstate="print"/>
          <a:srcRect/>
          <a:stretch>
            <a:fillRect/>
          </a:stretch>
        </p:blipFill>
        <p:spPr bwMode="auto">
          <a:xfrm>
            <a:off x="6858000" y="1371600"/>
            <a:ext cx="18288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Substantial Threat Determination . . .</a:t>
            </a:r>
            <a:endParaRPr lang="en-US" dirty="0"/>
          </a:p>
        </p:txBody>
      </p:sp>
      <p:sp>
        <p:nvSpPr>
          <p:cNvPr id="3" name="Content Placeholder 2"/>
          <p:cNvSpPr>
            <a:spLocks noGrp="1"/>
          </p:cNvSpPr>
          <p:nvPr>
            <p:ph idx="1"/>
          </p:nvPr>
        </p:nvSpPr>
        <p:spPr/>
        <p:txBody>
          <a:bodyPr/>
          <a:lstStyle/>
          <a:p>
            <a:pPr>
              <a:buClrTx/>
              <a:buFont typeface="Wingdings" pitchFamily="2" charset="2"/>
              <a:buChar char="S"/>
            </a:pPr>
            <a:r>
              <a:rPr lang="en-US" sz="2800" dirty="0" smtClean="0"/>
              <a:t>33 CFR 154</a:t>
            </a:r>
          </a:p>
          <a:p>
            <a:pPr>
              <a:buNone/>
            </a:pPr>
            <a:r>
              <a:rPr lang="en-US" b="1" i="1" dirty="0" smtClean="0"/>
              <a:t>	</a:t>
            </a:r>
            <a:r>
              <a:rPr lang="en-US" sz="1800" dirty="0" smtClean="0"/>
              <a:t>Substantial threat of a discharge means any incident or condition involving a facility that may create a risk of discharge of oil.  Such incidents include, but are not limited to storage tank or piping failures, above ground or underground leaks, fires, explosions, flooding, spills contained within the facility, or other similar occurrences</a:t>
            </a:r>
            <a:endParaRPr lang="en-US" sz="1800"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36</a:t>
            </a:fld>
            <a:endParaRPr lang="en-US" dirty="0"/>
          </a:p>
        </p:txBody>
      </p:sp>
      <p:pic>
        <p:nvPicPr>
          <p:cNvPr id="5" name="Picture 4"/>
          <p:cNvPicPr/>
          <p:nvPr/>
        </p:nvPicPr>
        <p:blipFill>
          <a:blip r:embed="rId3" cstate="print"/>
          <a:srcRect/>
          <a:stretch>
            <a:fillRect/>
          </a:stretch>
        </p:blipFill>
        <p:spPr bwMode="auto">
          <a:xfrm>
            <a:off x="2667000" y="4191000"/>
            <a:ext cx="4752975" cy="23526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Substantial Threat Determination . . .</a:t>
            </a:r>
            <a:endParaRPr lang="en-US" dirty="0"/>
          </a:p>
        </p:txBody>
      </p:sp>
      <p:sp>
        <p:nvSpPr>
          <p:cNvPr id="3" name="Content Placeholder 2"/>
          <p:cNvSpPr>
            <a:spLocks noGrp="1"/>
          </p:cNvSpPr>
          <p:nvPr>
            <p:ph idx="1"/>
          </p:nvPr>
        </p:nvSpPr>
        <p:spPr/>
        <p:txBody>
          <a:bodyPr/>
          <a:lstStyle/>
          <a:p>
            <a:pPr>
              <a:buClrTx/>
              <a:buFont typeface="Wingdings" pitchFamily="2" charset="2"/>
              <a:buChar char="S"/>
            </a:pPr>
            <a:r>
              <a:rPr lang="it-IT" sz="2800" dirty="0" smtClean="0"/>
              <a:t>40 CFR 112.1</a:t>
            </a:r>
            <a:endParaRPr lang="it-IT" sz="1800" dirty="0" smtClean="0"/>
          </a:p>
          <a:p>
            <a:pPr>
              <a:buClrTx/>
              <a:buFont typeface="Wingdings" pitchFamily="2" charset="2"/>
              <a:buChar char="S"/>
            </a:pPr>
            <a:endParaRPr lang="it-IT" sz="1800" b="1" dirty="0" smtClean="0"/>
          </a:p>
          <a:p>
            <a:pPr marL="577850" lvl="1" indent="-6350">
              <a:buClrTx/>
              <a:buNone/>
            </a:pPr>
            <a:r>
              <a:rPr lang="en-US" sz="2000" dirty="0" smtClean="0"/>
              <a:t>. . . which due to its location, could reasonably be expected to discharge oil in quantities that may be harmful, as described in part 110 of this chapter, into or upon the navigable waters of the United States or adjoining shorelines, or into or upon the waters of the contiguous zone .</a:t>
            </a:r>
            <a:endParaRPr lang="en-US" sz="2000"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37</a:t>
            </a:fld>
            <a:endParaRPr lang="en-US" dirty="0"/>
          </a:p>
        </p:txBody>
      </p:sp>
      <p:pic>
        <p:nvPicPr>
          <p:cNvPr id="5" name="Picture 4"/>
          <p:cNvPicPr/>
          <p:nvPr/>
        </p:nvPicPr>
        <p:blipFill>
          <a:blip r:embed="rId3" cstate="print"/>
          <a:srcRect/>
          <a:stretch>
            <a:fillRect/>
          </a:stretch>
        </p:blipFill>
        <p:spPr bwMode="auto">
          <a:xfrm>
            <a:off x="2743200" y="4114800"/>
            <a:ext cx="4295775" cy="23812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Substantial Threat Determination . . .</a:t>
            </a:r>
            <a:endParaRPr lang="en-US" dirty="0"/>
          </a:p>
        </p:txBody>
      </p:sp>
      <p:sp>
        <p:nvSpPr>
          <p:cNvPr id="3" name="Content Placeholder 2"/>
          <p:cNvSpPr>
            <a:spLocks noGrp="1"/>
          </p:cNvSpPr>
          <p:nvPr>
            <p:ph idx="1"/>
          </p:nvPr>
        </p:nvSpPr>
        <p:spPr/>
        <p:txBody>
          <a:bodyPr/>
          <a:lstStyle/>
          <a:p>
            <a:pPr>
              <a:buFont typeface="Wingdings" pitchFamily="2" charset="2"/>
              <a:buChar char="S"/>
            </a:pPr>
            <a:r>
              <a:rPr lang="it-IT" sz="2800" dirty="0" smtClean="0"/>
              <a:t>4</a:t>
            </a:r>
            <a:r>
              <a:rPr lang="en-US" sz="2800" dirty="0" smtClean="0"/>
              <a:t>0 CFR 300.322</a:t>
            </a:r>
          </a:p>
          <a:p>
            <a:pPr>
              <a:buFont typeface="Wingdings" pitchFamily="2" charset="2"/>
              <a:buChar char="S"/>
            </a:pPr>
            <a:endParaRPr lang="en-US" sz="2800" dirty="0" smtClean="0"/>
          </a:p>
          <a:p>
            <a:pPr>
              <a:buNone/>
            </a:pPr>
            <a:r>
              <a:rPr lang="en-US" sz="2000" dirty="0" smtClean="0"/>
              <a:t>	Factors to be considered by the OSC in making this determination include, but are not limited to, the size of the discharge, the character of the discharge, and the nature of the threat to public health or welfare of the United States</a:t>
            </a:r>
            <a:endParaRPr lang="en-US" sz="2000"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228600"/>
            <a:ext cx="8740774" cy="914400"/>
          </a:xfrm>
        </p:spPr>
        <p:txBody>
          <a:bodyPr>
            <a:noAutofit/>
          </a:bodyPr>
          <a:lstStyle/>
          <a:p>
            <a:r>
              <a:rPr lang="en-US" sz="4000" dirty="0" smtClean="0"/>
              <a:t>CERCLA Threshold Criteria for Initiating a Response</a:t>
            </a:r>
            <a:endParaRPr lang="en-US" sz="4000" dirty="0"/>
          </a:p>
        </p:txBody>
      </p:sp>
      <p:sp>
        <p:nvSpPr>
          <p:cNvPr id="4" name="Content Placeholder 3"/>
          <p:cNvSpPr>
            <a:spLocks noGrp="1"/>
          </p:cNvSpPr>
          <p:nvPr>
            <p:ph idx="1"/>
          </p:nvPr>
        </p:nvSpPr>
        <p:spPr>
          <a:xfrm>
            <a:off x="381001" y="1600200"/>
            <a:ext cx="8382000" cy="4525963"/>
          </a:xfrm>
        </p:spPr>
        <p:txBody>
          <a:bodyPr>
            <a:normAutofit/>
          </a:bodyPr>
          <a:lstStyle/>
          <a:p>
            <a:pPr>
              <a:buClrTx/>
              <a:buFont typeface="Wingdings" pitchFamily="2" charset="2"/>
              <a:buChar char="S"/>
            </a:pPr>
            <a:r>
              <a:rPr lang="en-US" sz="2800" dirty="0" smtClean="0"/>
              <a:t>Release or threatened release into the environment of a hazardous substance, or pollutant or contaminant</a:t>
            </a:r>
          </a:p>
          <a:p>
            <a:pPr>
              <a:buClrTx/>
              <a:buFont typeface="Wingdings" pitchFamily="2" charset="2"/>
              <a:buChar char="S"/>
            </a:pPr>
            <a:endParaRPr lang="en-US" dirty="0" smtClean="0"/>
          </a:p>
          <a:p>
            <a:pPr>
              <a:buClrTx/>
              <a:buFont typeface="Wingdings" pitchFamily="2" charset="2"/>
              <a:buChar char="S"/>
            </a:pPr>
            <a:r>
              <a:rPr lang="en-US" sz="2800" dirty="0" smtClean="0"/>
              <a:t>Conditions at the Site meet the § 300.415(b) criteria for a removal action</a:t>
            </a:r>
            <a:endParaRPr lang="en-US" dirty="0" smtClean="0"/>
          </a:p>
          <a:p>
            <a:pPr>
              <a:buClrTx/>
              <a:buFont typeface="Wingdings" pitchFamily="2" charset="2"/>
              <a:buChar char="S"/>
            </a:pPr>
            <a:endParaRPr lang="en-US" dirty="0" smtClean="0"/>
          </a:p>
          <a:p>
            <a:pPr>
              <a:buClrTx/>
              <a:buFont typeface="Wingdings" pitchFamily="2" charset="2"/>
              <a:buChar char="S"/>
            </a:pPr>
            <a:r>
              <a:rPr lang="en-US" dirty="0" smtClean="0"/>
              <a:t>Removal actions are consistent                              with the NCP</a:t>
            </a:r>
          </a:p>
          <a:p>
            <a:pPr>
              <a:buClrTx/>
              <a:buFont typeface="Wingdings" pitchFamily="2" charset="2"/>
              <a:buChar char="S"/>
            </a:pPr>
            <a:endParaRPr lang="en-US" sz="2800" dirty="0" smtClean="0"/>
          </a:p>
          <a:p>
            <a:pPr>
              <a:buClrTx/>
              <a:buFont typeface="Wingdings" pitchFamily="2" charset="2"/>
              <a:buChar char="S"/>
            </a:pPr>
            <a:endParaRPr lang="en-US" dirty="0" smtClean="0"/>
          </a:p>
          <a:p>
            <a:pPr marL="342900" lvl="1" indent="-342900">
              <a:buFont typeface="Arial" pitchFamily="34" charset="0"/>
              <a:buChar char="•"/>
            </a:pPr>
            <a:endParaRPr lang="en-US" sz="2400" dirty="0" smtClean="0"/>
          </a:p>
          <a:p>
            <a:endParaRPr lang="en-US" sz="2400" dirty="0" smtClean="0"/>
          </a:p>
          <a:p>
            <a:endParaRPr lang="en-US" dirty="0" smtClean="0"/>
          </a:p>
          <a:p>
            <a:endParaRPr lang="en-US" dirty="0" smtClean="0"/>
          </a:p>
          <a:p>
            <a:endParaRPr lang="en-US" dirty="0" smtClean="0"/>
          </a:p>
          <a:p>
            <a:endParaRPr lang="en-US" dirty="0" smtClean="0"/>
          </a:p>
          <a:p>
            <a:endParaRPr lang="en-US" dirty="0"/>
          </a:p>
        </p:txBody>
      </p:sp>
      <p:pic>
        <p:nvPicPr>
          <p:cNvPr id="6" name="10308020" descr="Toxic_waste : iron barrel with toxic waste on a white background Stock Photo">
            <a:hlinkClick r:id="rId3"/>
          </p:cNvPr>
          <p:cNvPicPr/>
          <p:nvPr/>
        </p:nvPicPr>
        <p:blipFill>
          <a:blip r:embed="rId4" cstate="print"/>
          <a:srcRect/>
          <a:stretch>
            <a:fillRect/>
          </a:stretch>
        </p:blipFill>
        <p:spPr bwMode="auto">
          <a:xfrm>
            <a:off x="6172200" y="4648200"/>
            <a:ext cx="23622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Arial Black" charset="0"/>
                <a:ea typeface="Arial Black" charset="0"/>
                <a:cs typeface="Arial Black" charset="0"/>
              </a:rPr>
              <a:t>New online broadcast screenshot</a:t>
            </a:r>
          </a:p>
        </p:txBody>
      </p:sp>
      <p:pic>
        <p:nvPicPr>
          <p:cNvPr id="20483" name="Picture 3"/>
          <p:cNvPicPr>
            <a:picLocks noChangeAspect="1" noChangeArrowheads="1"/>
          </p:cNvPicPr>
          <p:nvPr/>
        </p:nvPicPr>
        <p:blipFill>
          <a:blip r:embed="rId3"/>
          <a:srcRect/>
          <a:stretch>
            <a:fillRect/>
          </a:stretch>
        </p:blipFill>
        <p:spPr bwMode="auto">
          <a:xfrm>
            <a:off x="1789113" y="1774825"/>
            <a:ext cx="5826125" cy="4525963"/>
          </a:xfrm>
          <a:prstGeom prst="rect">
            <a:avLst/>
          </a:prstGeom>
          <a:noFill/>
          <a:ln w="9525">
            <a:noFill/>
            <a:miter lim="800000"/>
            <a:headEnd/>
            <a:tailEnd/>
          </a:ln>
        </p:spPr>
      </p:pic>
      <p:sp>
        <p:nvSpPr>
          <p:cNvPr id="9" name="TextBox 8"/>
          <p:cNvSpPr txBox="1">
            <a:spLocks noChangeArrowheads="1"/>
          </p:cNvSpPr>
          <p:nvPr/>
        </p:nvSpPr>
        <p:spPr bwMode="auto">
          <a:xfrm>
            <a:off x="2087563" y="2803525"/>
            <a:ext cx="3925887" cy="1938338"/>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4000" dirty="0">
                <a:ea typeface="ＭＳ Ｐゴシック" pitchFamily="-1" charset="-128"/>
                <a:cs typeface="+mn-cs"/>
              </a:rPr>
              <a:t>View presentation live online here</a:t>
            </a:r>
          </a:p>
        </p:txBody>
      </p:sp>
      <p:sp>
        <p:nvSpPr>
          <p:cNvPr id="11" name="TextBox 10"/>
          <p:cNvSpPr txBox="1">
            <a:spLocks noChangeArrowheads="1"/>
          </p:cNvSpPr>
          <p:nvPr/>
        </p:nvSpPr>
        <p:spPr bwMode="auto">
          <a:xfrm>
            <a:off x="7799388" y="3097213"/>
            <a:ext cx="1158875" cy="83185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ea typeface="ＭＳ Ｐゴシック" pitchFamily="-1" charset="-128"/>
                <a:cs typeface="+mn-cs"/>
              </a:rPr>
              <a:t>Information about Sponsors &amp; Speakers</a:t>
            </a:r>
          </a:p>
        </p:txBody>
      </p:sp>
      <p:sp>
        <p:nvSpPr>
          <p:cNvPr id="12" name="TextBox 11"/>
          <p:cNvSpPr txBox="1">
            <a:spLocks noChangeArrowheads="1"/>
          </p:cNvSpPr>
          <p:nvPr/>
        </p:nvSpPr>
        <p:spPr bwMode="auto">
          <a:xfrm>
            <a:off x="6278563" y="3584575"/>
            <a:ext cx="1158875" cy="181610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600" dirty="0">
                <a:ea typeface="ＭＳ Ｐゴシック" pitchFamily="-1" charset="-128"/>
                <a:cs typeface="+mn-cs"/>
              </a:rPr>
              <a:t>Submit private questions, comments or report technical problems</a:t>
            </a:r>
          </a:p>
        </p:txBody>
      </p:sp>
      <p:cxnSp>
        <p:nvCxnSpPr>
          <p:cNvPr id="15" name="Straight Arrow Connector 14"/>
          <p:cNvCxnSpPr>
            <a:cxnSpLocks noChangeShapeType="1"/>
          </p:cNvCxnSpPr>
          <p:nvPr/>
        </p:nvCxnSpPr>
        <p:spPr bwMode="auto">
          <a:xfrm>
            <a:off x="6858000" y="5456238"/>
            <a:ext cx="0" cy="54768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6" name="Straight Arrow Connector 15"/>
          <p:cNvCxnSpPr>
            <a:cxnSpLocks noChangeShapeType="1"/>
          </p:cNvCxnSpPr>
          <p:nvPr/>
        </p:nvCxnSpPr>
        <p:spPr bwMode="auto">
          <a:xfrm flipV="1">
            <a:off x="1554163" y="2027238"/>
            <a:ext cx="981075" cy="4905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8" name="Straight Arrow Connector 17"/>
          <p:cNvCxnSpPr>
            <a:cxnSpLocks noChangeShapeType="1"/>
            <a:stCxn id="11" idx="1"/>
          </p:cNvCxnSpPr>
          <p:nvPr/>
        </p:nvCxnSpPr>
        <p:spPr bwMode="auto">
          <a:xfrm flipH="1" flipV="1">
            <a:off x="7653338" y="2871788"/>
            <a:ext cx="146050" cy="641350"/>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sp>
        <p:nvSpPr>
          <p:cNvPr id="22" name="TextBox 21"/>
          <p:cNvSpPr txBox="1">
            <a:spLocks noChangeArrowheads="1"/>
          </p:cNvSpPr>
          <p:nvPr/>
        </p:nvSpPr>
        <p:spPr bwMode="auto">
          <a:xfrm>
            <a:off x="7772400" y="1570038"/>
            <a:ext cx="1158875" cy="461962"/>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ea typeface="ＭＳ Ｐゴシック" pitchFamily="-1" charset="-128"/>
                <a:cs typeface="+mn-cs"/>
              </a:rPr>
              <a:t>Enlarge presentation</a:t>
            </a:r>
          </a:p>
        </p:txBody>
      </p:sp>
      <p:cxnSp>
        <p:nvCxnSpPr>
          <p:cNvPr id="23" name="Straight Arrow Connector 22"/>
          <p:cNvCxnSpPr>
            <a:cxnSpLocks noChangeShapeType="1"/>
            <a:stCxn id="22" idx="1"/>
          </p:cNvCxnSpPr>
          <p:nvPr/>
        </p:nvCxnSpPr>
        <p:spPr bwMode="auto">
          <a:xfrm flipH="1">
            <a:off x="5854700" y="1801813"/>
            <a:ext cx="1917700" cy="4143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pic>
        <p:nvPicPr>
          <p:cNvPr id="20492" name="Picture 4"/>
          <p:cNvPicPr>
            <a:picLocks noChangeAspect="1" noChangeArrowheads="1"/>
          </p:cNvPicPr>
          <p:nvPr/>
        </p:nvPicPr>
        <p:blipFill>
          <a:blip r:embed="rId4"/>
          <a:srcRect b="23401"/>
          <a:stretch>
            <a:fillRect/>
          </a:stretch>
        </p:blipFill>
        <p:spPr bwMode="auto">
          <a:xfrm>
            <a:off x="7848600" y="2012950"/>
            <a:ext cx="1019175" cy="373063"/>
          </a:xfrm>
          <a:prstGeom prst="rect">
            <a:avLst/>
          </a:prstGeom>
          <a:noFill/>
          <a:ln w="9525">
            <a:noFill/>
            <a:miter lim="800000"/>
            <a:headEnd/>
            <a:tailEnd/>
          </a:ln>
        </p:spPr>
      </p:pic>
      <p:pic>
        <p:nvPicPr>
          <p:cNvPr id="20493" name="Picture 5"/>
          <p:cNvPicPr>
            <a:picLocks noChangeAspect="1" noChangeArrowheads="1"/>
          </p:cNvPicPr>
          <p:nvPr/>
        </p:nvPicPr>
        <p:blipFill>
          <a:blip r:embed="rId5"/>
          <a:srcRect b="22379"/>
          <a:stretch>
            <a:fillRect/>
          </a:stretch>
        </p:blipFill>
        <p:spPr bwMode="auto">
          <a:xfrm>
            <a:off x="519113" y="2925763"/>
            <a:ext cx="809625" cy="503237"/>
          </a:xfrm>
          <a:prstGeom prst="rect">
            <a:avLst/>
          </a:prstGeom>
          <a:noFill/>
          <a:ln w="9525">
            <a:noFill/>
            <a:miter lim="800000"/>
            <a:headEnd/>
            <a:tailEnd/>
          </a:ln>
        </p:spPr>
      </p:pic>
      <p:sp>
        <p:nvSpPr>
          <p:cNvPr id="10" name="TextBox 9"/>
          <p:cNvSpPr txBox="1">
            <a:spLocks noChangeArrowheads="1"/>
          </p:cNvSpPr>
          <p:nvPr/>
        </p:nvSpPr>
        <p:spPr bwMode="auto">
          <a:xfrm>
            <a:off x="390525" y="2070100"/>
            <a:ext cx="1160463" cy="923925"/>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ea typeface="ＭＳ Ｐゴシック" pitchFamily="-1" charset="-128"/>
                <a:cs typeface="+mn-cs"/>
              </a:rPr>
              <a:t>Control online audio</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28600"/>
            <a:ext cx="8382000" cy="914400"/>
          </a:xfrm>
        </p:spPr>
        <p:txBody>
          <a:bodyPr>
            <a:normAutofit/>
          </a:bodyPr>
          <a:lstStyle/>
          <a:p>
            <a:r>
              <a:rPr lang="en-US" dirty="0" smtClean="0"/>
              <a:t>CERCLA</a:t>
            </a:r>
            <a:endParaRPr lang="en-US"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a:buClrTx/>
              <a:buFont typeface="Wingdings" pitchFamily="2" charset="2"/>
              <a:buChar char="S"/>
            </a:pPr>
            <a:r>
              <a:rPr lang="en-US" sz="2400" dirty="0" smtClean="0"/>
              <a:t>Comprehensive Environmental Response, Compensation, and Liability Act (1980) 42 U.S.C. </a:t>
            </a:r>
            <a:r>
              <a:rPr lang="fr-FR" sz="2400" dirty="0" smtClean="0"/>
              <a:t>§9601 </a:t>
            </a:r>
            <a:r>
              <a:rPr lang="fr-FR" sz="2400" i="1" dirty="0" smtClean="0"/>
              <a:t>et </a:t>
            </a:r>
            <a:r>
              <a:rPr lang="fr-FR" sz="2400" i="1" dirty="0" err="1" smtClean="0"/>
              <a:t>seq</a:t>
            </a:r>
            <a:r>
              <a:rPr lang="fr-FR" sz="2400" dirty="0" smtClean="0"/>
              <a:t>. </a:t>
            </a:r>
          </a:p>
          <a:p>
            <a:pPr>
              <a:buClrTx/>
              <a:buFont typeface="Wingdings" pitchFamily="2" charset="2"/>
              <a:buChar char="S"/>
            </a:pPr>
            <a:endParaRPr lang="fr-FR" sz="2400" dirty="0" smtClean="0"/>
          </a:p>
          <a:p>
            <a:pPr>
              <a:buClrTx/>
              <a:buFont typeface="Wingdings" pitchFamily="2" charset="2"/>
              <a:buChar char="S"/>
            </a:pPr>
            <a:r>
              <a:rPr lang="fr-FR" sz="2400" dirty="0" smtClean="0"/>
              <a:t>P</a:t>
            </a:r>
            <a:r>
              <a:rPr lang="en-US" sz="2400" dirty="0" err="1" smtClean="0"/>
              <a:t>etroleum</a:t>
            </a:r>
            <a:r>
              <a:rPr lang="en-US" sz="2400" dirty="0" smtClean="0"/>
              <a:t> Exclusion</a:t>
            </a:r>
          </a:p>
          <a:p>
            <a:pPr>
              <a:buClrTx/>
              <a:buFont typeface="Wingdings" pitchFamily="2" charset="2"/>
              <a:buChar char="S"/>
            </a:pPr>
            <a:endParaRPr lang="en-US" sz="2400" dirty="0" smtClean="0"/>
          </a:p>
          <a:p>
            <a:pPr lvl="1">
              <a:buFont typeface="Wingdings" pitchFamily="2" charset="2"/>
              <a:buChar char="S"/>
            </a:pPr>
            <a:r>
              <a:rPr lang="en-US" sz="2400" dirty="0" smtClean="0"/>
              <a:t>Term “hazardous substance” is defined  in CERCLA                                     section 101(14)</a:t>
            </a:r>
          </a:p>
          <a:p>
            <a:pPr lvl="1">
              <a:buFont typeface="Wingdings" pitchFamily="2" charset="2"/>
              <a:buChar char="S"/>
            </a:pPr>
            <a:endParaRPr lang="en-US" sz="2400" dirty="0" smtClean="0"/>
          </a:p>
          <a:p>
            <a:pPr lvl="1">
              <a:buFont typeface="Wingdings" pitchFamily="2" charset="2"/>
              <a:buChar char="S"/>
            </a:pPr>
            <a:r>
              <a:rPr lang="en-US" sz="2400" dirty="0" smtClean="0"/>
              <a:t>Definition excludes “petroleum, including                                 crude oil or any fraction thereof,” unless                                specifically listed or designated under                                        CERCLA</a:t>
            </a:r>
          </a:p>
          <a:p>
            <a:endParaRPr lang="en-US" sz="2800" dirty="0" smtClean="0"/>
          </a:p>
          <a:p>
            <a:endParaRPr lang="en-US" sz="2800" dirty="0" smtClean="0"/>
          </a:p>
        </p:txBody>
      </p:sp>
      <p:pic>
        <p:nvPicPr>
          <p:cNvPr id="4" name="Picture 3" descr="Dictionary"/>
          <p:cNvPicPr/>
          <p:nvPr/>
        </p:nvPicPr>
        <p:blipFill>
          <a:blip r:embed="rId3" cstate="print"/>
          <a:srcRect/>
          <a:stretch>
            <a:fillRect/>
          </a:stretch>
        </p:blipFill>
        <p:spPr bwMode="auto">
          <a:xfrm>
            <a:off x="6705600" y="4419600"/>
            <a:ext cx="1649500" cy="2039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304800"/>
            <a:ext cx="7978774" cy="838200"/>
          </a:xfrm>
        </p:spPr>
        <p:txBody>
          <a:bodyPr>
            <a:normAutofit/>
          </a:bodyPr>
          <a:lstStyle/>
          <a:p>
            <a:r>
              <a:rPr lang="en-US" dirty="0" smtClean="0"/>
              <a:t>CERCLA . . .</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a:buClrTx/>
              <a:buFont typeface="Wingdings" pitchFamily="2" charset="2"/>
              <a:buChar char="S"/>
            </a:pPr>
            <a:r>
              <a:rPr lang="en-US" dirty="0" smtClean="0"/>
              <a:t>Petroleum Exclusion </a:t>
            </a:r>
          </a:p>
          <a:p>
            <a:pPr>
              <a:buClrTx/>
              <a:buFont typeface="Wingdings" pitchFamily="2" charset="2"/>
              <a:buChar char="S"/>
            </a:pPr>
            <a:endParaRPr lang="en-US" dirty="0" smtClean="0"/>
          </a:p>
          <a:p>
            <a:pPr lvl="1">
              <a:buFont typeface="Wingdings" pitchFamily="2" charset="2"/>
              <a:buChar char="S"/>
            </a:pPr>
            <a:r>
              <a:rPr lang="en-US" dirty="0" smtClean="0"/>
              <a:t>T</a:t>
            </a:r>
            <a:r>
              <a:rPr lang="en-US" sz="2400" dirty="0" smtClean="0"/>
              <a:t>erm “pollutant or contaminant” is defined in CERCLA section 101(33)</a:t>
            </a:r>
          </a:p>
          <a:p>
            <a:pPr lvl="1">
              <a:buFont typeface="Wingdings" pitchFamily="2" charset="2"/>
              <a:buChar char="S"/>
            </a:pPr>
            <a:endParaRPr lang="en-US" sz="2400" dirty="0" smtClean="0"/>
          </a:p>
          <a:p>
            <a:pPr lvl="1">
              <a:buFont typeface="Wingdings" pitchFamily="2" charset="2"/>
              <a:buChar char="S"/>
            </a:pPr>
            <a:r>
              <a:rPr lang="en-US" sz="2400" dirty="0" smtClean="0"/>
              <a:t>Definition excludes “petroleum, including crude oil or any fraction thereof,” unless specifically listed or designated under CERCLA, and shall not include natural gas, liquefied natural gas, or synthetic gas of pipeline quality (or mixtures of natural gas and such synthetic gas)</a:t>
            </a:r>
          </a:p>
        </p:txBody>
      </p:sp>
      <p:pic>
        <p:nvPicPr>
          <p:cNvPr id="4" name="11840301" descr="Toxic_waste : American Oil Industry with a black drum barrel pouring and spilling out fossil fuel liquid crude as a map of the United States showing the financial energy business concept of drilling and oil dependence by the US government and the political energy polic">
            <a:hlinkClick r:id="rId3"/>
          </p:cNvPr>
          <p:cNvPicPr/>
          <p:nvPr/>
        </p:nvPicPr>
        <p:blipFill>
          <a:blip r:embed="rId4" cstate="print"/>
          <a:srcRect/>
          <a:stretch>
            <a:fillRect/>
          </a:stretch>
        </p:blipFill>
        <p:spPr bwMode="auto">
          <a:xfrm>
            <a:off x="6477000" y="5410200"/>
            <a:ext cx="16002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620000" cy="762000"/>
          </a:xfrm>
        </p:spPr>
        <p:txBody>
          <a:bodyPr>
            <a:normAutofit/>
          </a:bodyPr>
          <a:lstStyle/>
          <a:p>
            <a:r>
              <a:rPr lang="en-US" dirty="0" smtClean="0"/>
              <a:t>CERCLA . . .</a:t>
            </a:r>
            <a:endParaRPr lang="en-US" dirty="0"/>
          </a:p>
        </p:txBody>
      </p:sp>
      <p:sp>
        <p:nvSpPr>
          <p:cNvPr id="3" name="Content Placeholder 2"/>
          <p:cNvSpPr>
            <a:spLocks noGrp="1"/>
          </p:cNvSpPr>
          <p:nvPr>
            <p:ph idx="1"/>
          </p:nvPr>
        </p:nvSpPr>
        <p:spPr>
          <a:xfrm>
            <a:off x="533400" y="1524000"/>
            <a:ext cx="7924801" cy="4602163"/>
          </a:xfrm>
        </p:spPr>
        <p:txBody>
          <a:bodyPr>
            <a:noAutofit/>
          </a:bodyPr>
          <a:lstStyle/>
          <a:p>
            <a:pPr>
              <a:buClrTx/>
              <a:buFont typeface="Wingdings" pitchFamily="2" charset="2"/>
              <a:buChar char="S"/>
            </a:pPr>
            <a:r>
              <a:rPr lang="en-US" sz="2000" dirty="0" smtClean="0"/>
              <a:t>EPA interprets CERCLA section 104(14) to exclude crude oil and fractions of crude oil – including hazardous substances such as benzene, that are intrinsic in those petroleum substances – from the definition of hazardous substance</a:t>
            </a:r>
          </a:p>
          <a:p>
            <a:pPr>
              <a:buClrTx/>
              <a:buFont typeface="Wingdings" pitchFamily="2" charset="2"/>
              <a:buChar char="S"/>
            </a:pPr>
            <a:endParaRPr lang="en-US" sz="2000" dirty="0" smtClean="0"/>
          </a:p>
          <a:p>
            <a:pPr>
              <a:buClrTx/>
              <a:buFont typeface="Wingdings" pitchFamily="2" charset="2"/>
              <a:buChar char="S"/>
            </a:pPr>
            <a:r>
              <a:rPr lang="en-US" sz="2000" dirty="0" smtClean="0"/>
              <a:t>Under this interpretation, petroleum includes hazardous substances that are normally mixed with or added to crude oil or crude oil fractions during the refining process</a:t>
            </a:r>
          </a:p>
          <a:p>
            <a:pPr>
              <a:buClrTx/>
              <a:buFont typeface="Wingdings" pitchFamily="2" charset="2"/>
              <a:buChar char="S"/>
            </a:pPr>
            <a:endParaRPr lang="en-US" sz="2000" dirty="0" smtClean="0"/>
          </a:p>
          <a:p>
            <a:pPr>
              <a:buClrTx/>
              <a:buFont typeface="Wingdings" pitchFamily="2" charset="2"/>
              <a:buChar char="S"/>
            </a:pPr>
            <a:r>
              <a:rPr lang="en-US" sz="2000" dirty="0" smtClean="0"/>
              <a:t>This includes intrinsic hazardous substances,                                                                   the concentrations of which are altered a                                                 normal part of the refining process</a:t>
            </a:r>
            <a:endParaRPr lang="en-US" sz="2000" dirty="0"/>
          </a:p>
        </p:txBody>
      </p:sp>
      <p:pic>
        <p:nvPicPr>
          <p:cNvPr id="4" name="7782917" descr="Oil_well : Oil or Gasoline Black Drops   . To see more - please visit at my gallery.">
            <a:hlinkClick r:id="rId3"/>
          </p:cNvPr>
          <p:cNvPicPr/>
          <p:nvPr/>
        </p:nvPicPr>
        <p:blipFill>
          <a:blip r:embed="rId4" cstate="print"/>
          <a:srcRect/>
          <a:stretch>
            <a:fillRect/>
          </a:stretch>
        </p:blipFill>
        <p:spPr bwMode="auto">
          <a:xfrm>
            <a:off x="6096000" y="4495800"/>
            <a:ext cx="21336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010399" cy="762000"/>
          </a:xfrm>
        </p:spPr>
        <p:txBody>
          <a:bodyPr>
            <a:noAutofit/>
          </a:bodyPr>
          <a:lstStyle/>
          <a:p>
            <a:r>
              <a:rPr lang="en-US" sz="3600" dirty="0" smtClean="0"/>
              <a:t>When could CERCLA be used to respond to a Pipeline Emergency?</a:t>
            </a:r>
            <a:endParaRPr lang="en-US" sz="3600" dirty="0"/>
          </a:p>
        </p:txBody>
      </p:sp>
      <p:sp>
        <p:nvSpPr>
          <p:cNvPr id="3" name="Content Placeholder 2"/>
          <p:cNvSpPr>
            <a:spLocks noGrp="1"/>
          </p:cNvSpPr>
          <p:nvPr>
            <p:ph idx="1"/>
          </p:nvPr>
        </p:nvSpPr>
        <p:spPr>
          <a:xfrm>
            <a:off x="381000" y="1752600"/>
            <a:ext cx="8305800" cy="4373563"/>
          </a:xfrm>
        </p:spPr>
        <p:txBody>
          <a:bodyPr>
            <a:normAutofit/>
          </a:bodyPr>
          <a:lstStyle/>
          <a:p>
            <a:pPr>
              <a:buClrTx/>
              <a:buFont typeface="Wingdings" pitchFamily="2" charset="2"/>
              <a:buChar char="S"/>
            </a:pPr>
            <a:r>
              <a:rPr lang="en-US" dirty="0" smtClean="0"/>
              <a:t>Hazardous substances added to petroleum or that increase as a result of contamination of the petroleum during use are not considered part of the petroleum, and are therefore regulated under CERCLA</a:t>
            </a:r>
          </a:p>
          <a:p>
            <a:pPr>
              <a:buClrTx/>
              <a:buFont typeface="Wingdings" pitchFamily="2" charset="2"/>
              <a:buChar char="S"/>
            </a:pPr>
            <a:endParaRPr lang="en-US" dirty="0" smtClean="0"/>
          </a:p>
          <a:p>
            <a:pPr>
              <a:buClrTx/>
              <a:buFont typeface="Wingdings" pitchFamily="2" charset="2"/>
              <a:buChar char="S"/>
            </a:pPr>
            <a:r>
              <a:rPr lang="en-US" dirty="0" smtClean="0"/>
              <a:t>In each case, entire volume of the mixture is treated as a hazardous substance</a:t>
            </a:r>
          </a:p>
          <a:p>
            <a:endParaRPr lang="en-US" dirty="0" smtClean="0"/>
          </a:p>
          <a:p>
            <a:endParaRPr lang="en-US" dirty="0"/>
          </a:p>
        </p:txBody>
      </p:sp>
      <p:pic>
        <p:nvPicPr>
          <p:cNvPr id="4" name="7945210" descr="Oil_drop : Black oil spill splash and drops on white background">
            <a:hlinkClick r:id="rId3"/>
          </p:cNvPr>
          <p:cNvPicPr/>
          <p:nvPr/>
        </p:nvPicPr>
        <p:blipFill>
          <a:blip r:embed="rId4" cstate="print"/>
          <a:srcRect/>
          <a:stretch>
            <a:fillRect/>
          </a:stretch>
        </p:blipFill>
        <p:spPr bwMode="auto">
          <a:xfrm>
            <a:off x="6858000" y="5410200"/>
            <a:ext cx="1597660" cy="115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010399" cy="457200"/>
          </a:xfrm>
        </p:spPr>
        <p:txBody>
          <a:bodyPr>
            <a:normAutofit fontScale="90000"/>
          </a:bodyPr>
          <a:lstStyle/>
          <a:p>
            <a:r>
              <a:rPr lang="en-US" dirty="0" smtClean="0"/>
              <a:t>Stafford Act</a:t>
            </a:r>
            <a:endParaRPr lang="en-US" dirty="0"/>
          </a:p>
        </p:txBody>
      </p:sp>
      <p:sp>
        <p:nvSpPr>
          <p:cNvPr id="3" name="Content Placeholder 2"/>
          <p:cNvSpPr>
            <a:spLocks noGrp="1"/>
          </p:cNvSpPr>
          <p:nvPr>
            <p:ph idx="1"/>
          </p:nvPr>
        </p:nvSpPr>
        <p:spPr>
          <a:xfrm>
            <a:off x="381000" y="1143000"/>
            <a:ext cx="8305800" cy="4983163"/>
          </a:xfrm>
        </p:spPr>
        <p:txBody>
          <a:bodyPr>
            <a:normAutofit/>
          </a:bodyPr>
          <a:lstStyle/>
          <a:p>
            <a:pPr>
              <a:buFont typeface="Wingdings" pitchFamily="2" charset="2"/>
              <a:buChar char="S"/>
            </a:pPr>
            <a:r>
              <a:rPr lang="en-US" sz="2000" dirty="0" smtClean="0"/>
              <a:t>Robert T. Stafford Disaster Relief and Emergency Assistance Act (Stafford Act) was enacted to support state and local governments and their citizens when their resources are overwhelmed by the effects of a disaster</a:t>
            </a:r>
          </a:p>
          <a:p>
            <a:pPr>
              <a:buFont typeface="Wingdings" pitchFamily="2" charset="2"/>
              <a:buChar char="S"/>
            </a:pPr>
            <a:endParaRPr lang="en-US" sz="2000" dirty="0" smtClean="0"/>
          </a:p>
          <a:p>
            <a:pPr>
              <a:buFont typeface="Wingdings" pitchFamily="2" charset="2"/>
              <a:buChar char="S"/>
            </a:pPr>
            <a:r>
              <a:rPr lang="en-US" sz="2000" dirty="0" smtClean="0"/>
              <a:t>Enacted in 1974 to provide federal assistance to state and local governments in disaster relief; amended by the Disaster Mitigation Act of 2000</a:t>
            </a:r>
            <a:endParaRPr lang="en-US" sz="2000" dirty="0"/>
          </a:p>
        </p:txBody>
      </p:sp>
      <p:pic>
        <p:nvPicPr>
          <p:cNvPr id="6" name="Picture 5" descr="Picture%20007"/>
          <p:cNvPicPr>
            <a:picLocks noChangeAspect="1" noChangeArrowheads="1"/>
          </p:cNvPicPr>
          <p:nvPr/>
        </p:nvPicPr>
        <p:blipFill>
          <a:blip r:embed="rId3" cstate="print"/>
          <a:srcRect/>
          <a:stretch>
            <a:fillRect/>
          </a:stretch>
        </p:blipFill>
        <p:spPr bwMode="auto">
          <a:xfrm>
            <a:off x="609600" y="3962400"/>
            <a:ext cx="3657600" cy="2362200"/>
          </a:xfrm>
          <a:prstGeom prst="rect">
            <a:avLst/>
          </a:prstGeom>
          <a:noFill/>
          <a:ln w="9525">
            <a:noFill/>
            <a:miter lim="800000"/>
            <a:headEnd/>
            <a:tailEnd/>
          </a:ln>
        </p:spPr>
      </p:pic>
      <p:pic>
        <p:nvPicPr>
          <p:cNvPr id="7" name="Picture 5" descr="nashville flood"/>
          <p:cNvPicPr>
            <a:picLocks noChangeAspect="1" noChangeArrowheads="1"/>
          </p:cNvPicPr>
          <p:nvPr/>
        </p:nvPicPr>
        <p:blipFill>
          <a:blip r:embed="rId4" cstate="print"/>
          <a:srcRect/>
          <a:stretch>
            <a:fillRect/>
          </a:stretch>
        </p:blipFill>
        <p:spPr bwMode="auto">
          <a:xfrm>
            <a:off x="4953000" y="3962400"/>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010399" cy="457200"/>
          </a:xfrm>
        </p:spPr>
        <p:txBody>
          <a:bodyPr>
            <a:normAutofit fontScale="90000"/>
          </a:bodyPr>
          <a:lstStyle/>
          <a:p>
            <a:r>
              <a:rPr lang="en-US" dirty="0" smtClean="0"/>
              <a:t>Stafford Act . . .</a:t>
            </a:r>
            <a:endParaRPr lang="en-US" dirty="0"/>
          </a:p>
        </p:txBody>
      </p:sp>
      <p:sp>
        <p:nvSpPr>
          <p:cNvPr id="3" name="Content Placeholder 2"/>
          <p:cNvSpPr>
            <a:spLocks noGrp="1"/>
          </p:cNvSpPr>
          <p:nvPr>
            <p:ph idx="1"/>
          </p:nvPr>
        </p:nvSpPr>
        <p:spPr>
          <a:xfrm>
            <a:off x="381000" y="1066800"/>
            <a:ext cx="8305800" cy="5059363"/>
          </a:xfrm>
        </p:spPr>
        <p:txBody>
          <a:bodyPr>
            <a:normAutofit/>
          </a:bodyPr>
          <a:lstStyle/>
          <a:p>
            <a:pPr>
              <a:buClrTx/>
              <a:buFont typeface="Wingdings" pitchFamily="2" charset="2"/>
              <a:buChar char="S"/>
            </a:pPr>
            <a:r>
              <a:rPr lang="en-US" sz="2900" dirty="0" smtClean="0"/>
              <a:t>ESF#10 - Oil and Hazardous Materials</a:t>
            </a:r>
          </a:p>
          <a:p>
            <a:pPr>
              <a:buClrTx/>
              <a:buFont typeface="Wingdings" pitchFamily="2" charset="2"/>
              <a:buChar char="S"/>
            </a:pPr>
            <a:endParaRPr lang="en-US" sz="2900" b="1" dirty="0" smtClean="0"/>
          </a:p>
          <a:p>
            <a:pPr lvl="1">
              <a:buFont typeface="Wingdings" pitchFamily="2" charset="2"/>
              <a:buChar char="S"/>
            </a:pPr>
            <a:r>
              <a:rPr lang="en-US" sz="2200" dirty="0" smtClean="0"/>
              <a:t>Coordinates, integrates, and manages overall Federal effort to detect, identify, contain, decontaminate, clean up, dispose or minimize discharges of oil or releases of hazardous materials, or prevent, mitigate, or minimize the threat of potential releases</a:t>
            </a:r>
          </a:p>
          <a:p>
            <a:pPr lvl="1">
              <a:buFont typeface="Wingdings" pitchFamily="2" charset="2"/>
              <a:buChar char="S"/>
            </a:pPr>
            <a:endParaRPr lang="en-US" sz="2200" dirty="0" smtClean="0"/>
          </a:p>
          <a:p>
            <a:pPr lvl="1">
              <a:buFont typeface="Wingdings" pitchFamily="2" charset="2"/>
              <a:buChar char="S"/>
            </a:pPr>
            <a:r>
              <a:rPr lang="en-US" sz="2200" dirty="0" smtClean="0"/>
              <a:t>Provides OSCs for incidents within its jurisdiction</a:t>
            </a:r>
          </a:p>
          <a:p>
            <a:pPr lvl="1">
              <a:buFont typeface="Wingdings" pitchFamily="2" charset="2"/>
              <a:buChar char="S"/>
            </a:pPr>
            <a:endParaRPr lang="en-US" sz="2200" dirty="0" smtClean="0"/>
          </a:p>
          <a:p>
            <a:pPr lvl="1">
              <a:buFont typeface="Wingdings" pitchFamily="2" charset="2"/>
              <a:buChar char="S"/>
            </a:pPr>
            <a:r>
              <a:rPr lang="en-US" sz="2200" dirty="0" smtClean="0"/>
              <a:t>Manages EPA special teams under the                                             NCP, which provide specialized technical                                            advice and assistance to responders</a:t>
            </a:r>
            <a:endParaRPr lang="en-US" sz="2200" dirty="0"/>
          </a:p>
        </p:txBody>
      </p:sp>
      <p:pic>
        <p:nvPicPr>
          <p:cNvPr id="5" name="Picture 10" descr="http://images.nationalgeographic.com/wpf/media-live/photos/000/211/cache/tornado-08_21189_100x75.jpg"/>
          <p:cNvPicPr>
            <a:picLocks noChangeAspect="1" noChangeArrowheads="1"/>
          </p:cNvPicPr>
          <p:nvPr/>
        </p:nvPicPr>
        <p:blipFill>
          <a:blip r:embed="rId3" cstate="print"/>
          <a:srcRect/>
          <a:stretch>
            <a:fillRect/>
          </a:stretch>
        </p:blipFill>
        <p:spPr bwMode="auto">
          <a:xfrm>
            <a:off x="5943600" y="4800600"/>
            <a:ext cx="28956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28600"/>
            <a:ext cx="9045575" cy="685800"/>
          </a:xfrm>
        </p:spPr>
        <p:txBody>
          <a:bodyPr>
            <a:normAutofit fontScale="90000"/>
          </a:bodyPr>
          <a:lstStyle/>
          <a:p>
            <a:pPr eaLnBrk="1" hangingPunct="1"/>
            <a:r>
              <a:rPr lang="en-US" dirty="0" smtClean="0"/>
              <a:t>Discharge of Oil Regulation</a:t>
            </a:r>
            <a:br>
              <a:rPr lang="en-US" dirty="0" smtClean="0"/>
            </a:br>
            <a:r>
              <a:rPr lang="en-US" sz="2700" dirty="0" smtClean="0"/>
              <a:t>(40 CFR 110)</a:t>
            </a:r>
          </a:p>
        </p:txBody>
      </p:sp>
      <p:sp>
        <p:nvSpPr>
          <p:cNvPr id="8195" name="Content Placeholder 2"/>
          <p:cNvSpPr>
            <a:spLocks noGrp="1"/>
          </p:cNvSpPr>
          <p:nvPr>
            <p:ph idx="1"/>
          </p:nvPr>
        </p:nvSpPr>
        <p:spPr>
          <a:xfrm>
            <a:off x="533400" y="1143001"/>
            <a:ext cx="8305801" cy="4495800"/>
          </a:xfrm>
        </p:spPr>
        <p:txBody>
          <a:bodyPr>
            <a:normAutofit/>
          </a:bodyPr>
          <a:lstStyle/>
          <a:p>
            <a:pPr>
              <a:spcBef>
                <a:spcPct val="15000"/>
              </a:spcBef>
              <a:spcAft>
                <a:spcPct val="15000"/>
              </a:spcAft>
              <a:buClrTx/>
              <a:buFont typeface="Wingdings" pitchFamily="2" charset="2"/>
              <a:buChar char="S"/>
            </a:pPr>
            <a:r>
              <a:rPr lang="en-US" sz="2000" dirty="0" smtClean="0"/>
              <a:t>Discharge of Oil regulation, commonly known as "sheen rule,” establishes criteria for determining whether an oil spill may be harmful to public health or welfare as follows:</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Discharges that cause a sheen or discoloration on the surface of a body of water</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Discharges that violate applicable water quality standards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Discharges that cause a sludge or emulsion to be deposited beneath the surface of the water or on adjoining shorelines</a:t>
            </a:r>
          </a:p>
          <a:p>
            <a:pPr lvl="1">
              <a:buNone/>
            </a:pPr>
            <a:endParaRPr lang="en-US" sz="2000" dirty="0" smtClean="0"/>
          </a:p>
          <a:p>
            <a:pPr eaLnBrk="1" hangingPunct="1"/>
            <a:endParaRPr lang="en-US" i="1" dirty="0" smtClean="0"/>
          </a:p>
        </p:txBody>
      </p:sp>
      <p:pic>
        <p:nvPicPr>
          <p:cNvPr id="4" name="Picture 6" descr="C:\Documents and Settings\eliverma\My Documents\My Pictures\pollution-on-water_3257.jpg"/>
          <p:cNvPicPr>
            <a:picLocks noChangeAspect="1" noChangeArrowheads="1"/>
          </p:cNvPicPr>
          <p:nvPr/>
        </p:nvPicPr>
        <p:blipFill>
          <a:blip r:embed="rId3" cstate="print"/>
          <a:srcRect/>
          <a:stretch>
            <a:fillRect/>
          </a:stretch>
        </p:blipFill>
        <p:spPr bwMode="auto">
          <a:xfrm>
            <a:off x="2286000" y="5486400"/>
            <a:ext cx="5029200" cy="11430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5433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0" y="228600"/>
            <a:ext cx="7902575" cy="914400"/>
          </a:xfrm>
        </p:spPr>
        <p:txBody>
          <a:bodyPr>
            <a:normAutofit/>
          </a:bodyPr>
          <a:lstStyle/>
          <a:p>
            <a:pPr eaLnBrk="1" hangingPunct="1"/>
            <a:r>
              <a:rPr lang="en-US" dirty="0" smtClean="0"/>
              <a:t>Discharge of Oil Regulation . . .</a:t>
            </a:r>
          </a:p>
        </p:txBody>
      </p:sp>
      <p:sp>
        <p:nvSpPr>
          <p:cNvPr id="8195" name="Content Placeholder 2"/>
          <p:cNvSpPr>
            <a:spLocks noGrp="1"/>
          </p:cNvSpPr>
          <p:nvPr>
            <p:ph idx="1"/>
          </p:nvPr>
        </p:nvSpPr>
        <p:spPr>
          <a:xfrm>
            <a:off x="533401" y="1371600"/>
            <a:ext cx="8153400" cy="4754563"/>
          </a:xfrm>
        </p:spPr>
        <p:txBody>
          <a:bodyPr>
            <a:normAutofit/>
          </a:bodyPr>
          <a:lstStyle/>
          <a:p>
            <a:pPr>
              <a:buClrTx/>
              <a:buFont typeface="Wingdings" pitchFamily="2" charset="2"/>
              <a:buChar char="S"/>
            </a:pPr>
            <a:r>
              <a:rPr lang="en-US" sz="2400" i="1" dirty="0" smtClean="0"/>
              <a:t>Sheen</a:t>
            </a:r>
            <a:r>
              <a:rPr lang="en-US" sz="2400" dirty="0" smtClean="0"/>
              <a:t> means an iridescent appearance on the surface of water</a:t>
            </a:r>
          </a:p>
          <a:p>
            <a:pPr>
              <a:buFont typeface="Wingdings" pitchFamily="2" charset="2"/>
              <a:buChar char="S"/>
            </a:pPr>
            <a:endParaRPr lang="en-US" sz="2400" dirty="0" smtClean="0"/>
          </a:p>
          <a:p>
            <a:pPr>
              <a:buClrTx/>
              <a:buFont typeface="Wingdings" pitchFamily="2" charset="2"/>
              <a:buChar char="S"/>
            </a:pPr>
            <a:r>
              <a:rPr lang="en-US" sz="2400" i="1" dirty="0" smtClean="0"/>
              <a:t>Sludge</a:t>
            </a:r>
            <a:r>
              <a:rPr lang="en-US" sz="2400" dirty="0" smtClean="0"/>
              <a:t> means an aggregate of oil or oil and other matter of any kind in any form other than dredged spoil having a combined specific gravity equivalent to or greater than water</a:t>
            </a:r>
          </a:p>
        </p:txBody>
      </p:sp>
      <p:pic>
        <p:nvPicPr>
          <p:cNvPr id="7172" name="Picture 4"/>
          <p:cNvPicPr>
            <a:picLocks noChangeAspect="1" noChangeArrowheads="1"/>
          </p:cNvPicPr>
          <p:nvPr/>
        </p:nvPicPr>
        <p:blipFill>
          <a:blip r:embed="rId3" cstate="print"/>
          <a:srcRect/>
          <a:stretch>
            <a:fillRect/>
          </a:stretch>
        </p:blipFill>
        <p:spPr bwMode="auto">
          <a:xfrm>
            <a:off x="1066800" y="4419600"/>
            <a:ext cx="3124200" cy="1931988"/>
          </a:xfrm>
          <a:prstGeom prst="rect">
            <a:avLst/>
          </a:prstGeom>
          <a:ln>
            <a:noFill/>
          </a:ln>
          <a:effectLst>
            <a:outerShdw blurRad="292100" dist="139700" dir="2700000" algn="tl" rotWithShape="0">
              <a:srgbClr val="333333">
                <a:alpha val="65000"/>
              </a:srgbClr>
            </a:outerShdw>
          </a:effectLst>
        </p:spPr>
      </p:pic>
      <p:pic>
        <p:nvPicPr>
          <p:cNvPr id="6" name="Picture 5" descr="Img_20100802_EOS_Aerial_DSC_0163.JPG"/>
          <p:cNvPicPr>
            <a:picLocks noChangeAspect="1"/>
          </p:cNvPicPr>
          <p:nvPr/>
        </p:nvPicPr>
        <p:blipFill>
          <a:blip r:embed="rId4" cstate="print"/>
          <a:stretch>
            <a:fillRect/>
          </a:stretch>
        </p:blipFill>
        <p:spPr>
          <a:xfrm>
            <a:off x="5105400" y="4419600"/>
            <a:ext cx="3124200" cy="1922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5433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1" y="152400"/>
            <a:ext cx="6934200" cy="762000"/>
          </a:xfrm>
        </p:spPr>
        <p:txBody>
          <a:bodyPr>
            <a:normAutofit/>
          </a:bodyPr>
          <a:lstStyle/>
          <a:p>
            <a:r>
              <a:rPr lang="en-US" sz="3200" dirty="0" smtClean="0">
                <a:latin typeface="Arial" charset="0"/>
              </a:rPr>
              <a:t>Key Provisions of the NCP</a:t>
            </a:r>
            <a:endParaRPr lang="en-US" sz="3200" dirty="0" smtClean="0">
              <a:solidFill>
                <a:schemeClr val="tx1"/>
              </a:solidFill>
            </a:endParaRPr>
          </a:p>
        </p:txBody>
      </p:sp>
      <p:sp>
        <p:nvSpPr>
          <p:cNvPr id="9219" name="Content Placeholder 2"/>
          <p:cNvSpPr>
            <a:spLocks noGrp="1"/>
          </p:cNvSpPr>
          <p:nvPr>
            <p:ph idx="1"/>
          </p:nvPr>
        </p:nvSpPr>
        <p:spPr>
          <a:xfrm>
            <a:off x="457201" y="914400"/>
            <a:ext cx="7924800" cy="5211763"/>
          </a:xfrm>
        </p:spPr>
        <p:txBody>
          <a:bodyPr>
            <a:normAutofit/>
          </a:bodyPr>
          <a:lstStyle/>
          <a:p>
            <a:pPr>
              <a:buClrTx/>
              <a:buFont typeface="Wingdings" pitchFamily="2" charset="2"/>
              <a:buChar char="S"/>
            </a:pPr>
            <a:endParaRPr lang="en-US" sz="2000" dirty="0" smtClean="0"/>
          </a:p>
          <a:p>
            <a:pPr>
              <a:buClrTx/>
              <a:buFont typeface="Wingdings" pitchFamily="2" charset="2"/>
              <a:buChar char="S"/>
            </a:pPr>
            <a:r>
              <a:rPr lang="en-US" sz="2000" dirty="0" smtClean="0"/>
              <a:t>§300.120 – Establishes general responsibilities of federal On-Scene Coordinators</a:t>
            </a:r>
          </a:p>
          <a:p>
            <a:pPr>
              <a:buClrTx/>
              <a:buFont typeface="Wingdings" pitchFamily="2" charset="2"/>
              <a:buChar char="S"/>
            </a:pPr>
            <a:endParaRPr lang="en-US" sz="2000" dirty="0" smtClean="0"/>
          </a:p>
          <a:p>
            <a:pPr>
              <a:buClrTx/>
              <a:buFont typeface="Wingdings" pitchFamily="2" charset="2"/>
              <a:buChar char="S"/>
            </a:pPr>
            <a:r>
              <a:rPr lang="en-US" sz="2000" dirty="0" smtClean="0"/>
              <a:t>§300.135(a) – Authorizes pre-designated OSC to direct all federal, state, and private response activities at the site of a discharge</a:t>
            </a:r>
          </a:p>
          <a:p>
            <a:pPr>
              <a:buClrTx/>
              <a:buFont typeface="Wingdings" pitchFamily="2" charset="2"/>
              <a:buChar char="S"/>
            </a:pPr>
            <a:endParaRPr lang="en-US" sz="2000" dirty="0" smtClean="0"/>
          </a:p>
          <a:p>
            <a:pPr>
              <a:buClrTx/>
              <a:buFont typeface="Wingdings" pitchFamily="2" charset="2"/>
              <a:buChar char="S"/>
            </a:pPr>
            <a:r>
              <a:rPr lang="en-US" sz="2000" dirty="0" smtClean="0"/>
              <a:t>§300.135(d) – Establishes unified command structure for managing responses to discharges</a:t>
            </a:r>
          </a:p>
          <a:p>
            <a:pPr>
              <a:buClrTx/>
              <a:buFont typeface="Wingdings" pitchFamily="2" charset="2"/>
              <a:buChar char="S"/>
            </a:pPr>
            <a:endParaRPr lang="en-US" sz="2000" dirty="0" smtClean="0"/>
          </a:p>
          <a:p>
            <a:pPr>
              <a:buClrTx/>
              <a:buFont typeface="Wingdings" pitchFamily="2" charset="2"/>
              <a:buChar char="S"/>
            </a:pPr>
            <a:r>
              <a:rPr lang="en-US" sz="2000" dirty="0" smtClean="0"/>
              <a:t>§300.175 – Lists federal agencies that have                                                     duties associated with responding to releases</a:t>
            </a:r>
          </a:p>
          <a:p>
            <a:pPr>
              <a:buFont typeface="Wingdings" pitchFamily="2" charset="2"/>
              <a:buChar char="S"/>
            </a:pPr>
            <a:endParaRPr lang="en-US" sz="2000" dirty="0" smtClean="0"/>
          </a:p>
        </p:txBody>
      </p:sp>
      <p:pic>
        <p:nvPicPr>
          <p:cNvPr id="8" name="Picture 7" descr="http://cfrpublications.com/images/thumbs/0000060_170.jpeg"/>
          <p:cNvPicPr>
            <a:picLocks noChangeAspect="1" noChangeArrowheads="1"/>
          </p:cNvPicPr>
          <p:nvPr/>
        </p:nvPicPr>
        <p:blipFill>
          <a:blip r:embed="rId3" cstate="print"/>
          <a:srcRect/>
          <a:stretch>
            <a:fillRect/>
          </a:stretch>
        </p:blipFill>
        <p:spPr>
          <a:xfrm>
            <a:off x="6248400" y="3810000"/>
            <a:ext cx="1905000" cy="27432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1" y="152400"/>
            <a:ext cx="8153400" cy="1143000"/>
          </a:xfrm>
        </p:spPr>
        <p:txBody>
          <a:bodyPr>
            <a:normAutofit/>
          </a:bodyPr>
          <a:lstStyle/>
          <a:p>
            <a:r>
              <a:rPr lang="en-US" sz="3200" dirty="0" smtClean="0">
                <a:latin typeface="Arial" charset="0"/>
              </a:rPr>
              <a:t>Key Provisions of the NCP Related to Oil Removal</a:t>
            </a:r>
            <a:endParaRPr lang="en-US" sz="3200" dirty="0" smtClean="0">
              <a:solidFill>
                <a:schemeClr val="tx1"/>
              </a:solidFill>
            </a:endParaRPr>
          </a:p>
        </p:txBody>
      </p:sp>
      <p:sp>
        <p:nvSpPr>
          <p:cNvPr id="9219" name="Content Placeholder 2"/>
          <p:cNvSpPr>
            <a:spLocks noGrp="1"/>
          </p:cNvSpPr>
          <p:nvPr>
            <p:ph idx="1"/>
          </p:nvPr>
        </p:nvSpPr>
        <p:spPr>
          <a:xfrm>
            <a:off x="533401" y="1371600"/>
            <a:ext cx="7848600" cy="4754563"/>
          </a:xfrm>
        </p:spPr>
        <p:txBody>
          <a:bodyPr>
            <a:normAutofit/>
          </a:bodyPr>
          <a:lstStyle/>
          <a:p>
            <a:pPr>
              <a:buFont typeface="Wingdings" pitchFamily="2" charset="2"/>
              <a:buChar char="S"/>
            </a:pPr>
            <a:endParaRPr lang="en-US" sz="2400" dirty="0" smtClean="0"/>
          </a:p>
          <a:p>
            <a:pPr>
              <a:buClrTx/>
              <a:buFont typeface="Wingdings" pitchFamily="2" charset="2"/>
              <a:buChar char="S"/>
            </a:pPr>
            <a:r>
              <a:rPr lang="en-US" sz="2000" dirty="0" smtClean="0"/>
              <a:t>300.317 - Establishes national priorities for responding to a discharge</a:t>
            </a:r>
          </a:p>
          <a:p>
            <a:pPr>
              <a:buFont typeface="Wingdings" pitchFamily="2" charset="2"/>
              <a:buChar char="S"/>
            </a:pPr>
            <a:endParaRPr lang="en-US" sz="2000" dirty="0" smtClean="0"/>
          </a:p>
          <a:p>
            <a:pPr>
              <a:buClrTx/>
              <a:buFont typeface="Wingdings" pitchFamily="2" charset="2"/>
              <a:buChar char="S"/>
            </a:pPr>
            <a:r>
              <a:rPr lang="en-US" sz="2000" dirty="0" smtClean="0"/>
              <a:t>§§300.320 - Establishes the general pattern of response to be executed by the OSC, including determination of threat, classification of the size and type of the release, notification of the RRT and the NRC, and supervision of thorough removal actions</a:t>
            </a:r>
          </a:p>
        </p:txBody>
      </p:sp>
      <p:pic>
        <p:nvPicPr>
          <p:cNvPr id="4" name="Picture 5" descr="C:\Documents and Settings\eliverma\My Documents\My Pictures\oil-sheen_3193.jpg"/>
          <p:cNvPicPr>
            <a:picLocks noChangeAspect="1" noChangeArrowheads="1"/>
          </p:cNvPicPr>
          <p:nvPr/>
        </p:nvPicPr>
        <p:blipFill>
          <a:blip r:embed="rId3" cstate="print"/>
          <a:srcRect/>
          <a:stretch>
            <a:fillRect/>
          </a:stretch>
        </p:blipFill>
        <p:spPr bwMode="auto">
          <a:xfrm>
            <a:off x="2971800" y="4267200"/>
            <a:ext cx="36576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r>
              <a:rPr lang="en-US" dirty="0"/>
              <a:t>The purpose of this presentation is to stimulate thought and discussion.  </a:t>
            </a:r>
          </a:p>
          <a:p>
            <a:endParaRPr lang="en-US" dirty="0"/>
          </a:p>
          <a:p>
            <a:r>
              <a:rPr lang="en-US" dirty="0"/>
              <a:t>Nothing in this presentation is intended to supersede or contravene Federal Statutes, Regulations, or  Official EPA Policies.</a:t>
            </a:r>
          </a:p>
          <a:p>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3449420"/>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1" y="152400"/>
            <a:ext cx="8382000" cy="1143000"/>
          </a:xfrm>
        </p:spPr>
        <p:txBody>
          <a:bodyPr>
            <a:normAutofit/>
          </a:bodyPr>
          <a:lstStyle/>
          <a:p>
            <a:r>
              <a:rPr lang="en-US" sz="3200" dirty="0" smtClean="0">
                <a:latin typeface="Arial" charset="0"/>
              </a:rPr>
              <a:t>Key Provisions of the NCP related to Oil Removal . . .</a:t>
            </a:r>
            <a:endParaRPr lang="en-US" sz="3200" dirty="0" smtClean="0">
              <a:solidFill>
                <a:schemeClr val="tx1"/>
              </a:solidFill>
            </a:endParaRPr>
          </a:p>
        </p:txBody>
      </p:sp>
      <p:sp>
        <p:nvSpPr>
          <p:cNvPr id="9219" name="Content Placeholder 2"/>
          <p:cNvSpPr>
            <a:spLocks noGrp="1"/>
          </p:cNvSpPr>
          <p:nvPr>
            <p:ph idx="1"/>
          </p:nvPr>
        </p:nvSpPr>
        <p:spPr>
          <a:xfrm>
            <a:off x="609601" y="1371600"/>
            <a:ext cx="7772400" cy="4754563"/>
          </a:xfrm>
        </p:spPr>
        <p:txBody>
          <a:bodyPr>
            <a:normAutofit fontScale="92500" lnSpcReduction="20000"/>
          </a:bodyPr>
          <a:lstStyle/>
          <a:p>
            <a:pPr>
              <a:buFont typeface="Wingdings" pitchFamily="2" charset="2"/>
              <a:buChar char="S"/>
            </a:pPr>
            <a:endParaRPr lang="en-US" sz="2400" b="1" dirty="0" smtClean="0"/>
          </a:p>
          <a:p>
            <a:pPr>
              <a:buClrTx/>
              <a:buFont typeface="Wingdings" pitchFamily="2" charset="2"/>
              <a:buChar char="S"/>
            </a:pPr>
            <a:r>
              <a:rPr lang="en-US" sz="2000" dirty="0" smtClean="0"/>
              <a:t>§300.322  - Authorizes the OSC to determine whether a discharge poses a substantial threat to the public health or welfare of the United States based on several factors</a:t>
            </a:r>
          </a:p>
          <a:p>
            <a:pPr>
              <a:buFont typeface="Wingdings" pitchFamily="2" charset="2"/>
              <a:buChar char="S"/>
            </a:pPr>
            <a:endParaRPr lang="en-US" sz="2000" dirty="0" smtClean="0"/>
          </a:p>
          <a:p>
            <a:pPr>
              <a:buClrTx/>
              <a:buFont typeface="Wingdings" pitchFamily="2" charset="2"/>
              <a:buChar char="S"/>
            </a:pPr>
            <a:r>
              <a:rPr lang="en-US" sz="2000" dirty="0" smtClean="0"/>
              <a:t>§300.323 - Provides special consideration to discharges which have been classified as a spill of national significance</a:t>
            </a:r>
          </a:p>
          <a:p>
            <a:pPr>
              <a:buFont typeface="Wingdings" pitchFamily="2" charset="2"/>
              <a:buChar char="S"/>
            </a:pPr>
            <a:endParaRPr lang="en-US" sz="2000" dirty="0" smtClean="0"/>
          </a:p>
          <a:p>
            <a:pPr>
              <a:buClrTx/>
              <a:buFont typeface="Wingdings" pitchFamily="2" charset="2"/>
              <a:buChar char="S"/>
            </a:pPr>
            <a:r>
              <a:rPr lang="en-US" sz="2000" dirty="0" smtClean="0"/>
              <a:t>§300.355 - Provides funding for responses                                                            to oil discharges under the OSTLF,                                                                         provided certain criteria are met</a:t>
            </a:r>
          </a:p>
          <a:p>
            <a:pPr>
              <a:buClrTx/>
              <a:buFont typeface="Wingdings" pitchFamily="2" charset="2"/>
              <a:buChar char="S"/>
            </a:pPr>
            <a:endParaRPr lang="en-US" sz="2000" dirty="0" smtClean="0"/>
          </a:p>
          <a:p>
            <a:pPr>
              <a:buClrTx/>
              <a:buFont typeface="Wingdings" pitchFamily="2" charset="2"/>
              <a:buChar char="S"/>
            </a:pPr>
            <a:r>
              <a:rPr lang="en-US" sz="2000" dirty="0" smtClean="0"/>
              <a:t>Subpart J – Product Schedule (dispersants                                                         and other chemical or biological products)</a:t>
            </a:r>
          </a:p>
          <a:p>
            <a:pPr>
              <a:buClrTx/>
              <a:buFont typeface="Wingdings" pitchFamily="2" charset="2"/>
              <a:buChar char="S"/>
            </a:pPr>
            <a:endParaRPr lang="en-US" sz="2000" dirty="0" smtClean="0"/>
          </a:p>
          <a:p>
            <a:pPr>
              <a:buClrTx/>
              <a:buFont typeface="Wingdings" pitchFamily="2" charset="2"/>
              <a:buChar char="S"/>
            </a:pPr>
            <a:r>
              <a:rPr lang="en-US" sz="2000" dirty="0" smtClean="0"/>
              <a:t>Appendix E to Part 300 – Oil Spill Response</a:t>
            </a:r>
          </a:p>
          <a:p>
            <a:pPr>
              <a:buFont typeface="Wingdings" pitchFamily="2" charset="2"/>
              <a:buChar char="S"/>
            </a:pPr>
            <a:endParaRPr lang="en-US" sz="2400" dirty="0" smtClean="0"/>
          </a:p>
          <a:p>
            <a:pPr eaLnBrk="1" hangingPunct="1">
              <a:buFont typeface="Wingdings" pitchFamily="2" charset="2"/>
              <a:buChar char="S"/>
            </a:pPr>
            <a:endParaRPr lang="en-US" sz="2400" dirty="0" smtClean="0"/>
          </a:p>
          <a:p>
            <a:pPr>
              <a:buFont typeface="Wingdings" pitchFamily="2" charset="2"/>
              <a:buChar char="S"/>
            </a:pPr>
            <a:endParaRPr lang="en-US" sz="2400" dirty="0" smtClean="0"/>
          </a:p>
        </p:txBody>
      </p:sp>
      <p:pic>
        <p:nvPicPr>
          <p:cNvPr id="5" name="il_fi" descr="http://mediad.publicbroadcasting.net/p/kuar/files/201307/Mayflower-Oil-Spill.jpg"/>
          <p:cNvPicPr/>
          <p:nvPr/>
        </p:nvPicPr>
        <p:blipFill>
          <a:blip r:embed="rId3" cstate="print"/>
          <a:srcRect/>
          <a:stretch>
            <a:fillRect/>
          </a:stretch>
        </p:blipFill>
        <p:spPr bwMode="auto">
          <a:xfrm>
            <a:off x="5715000" y="3581400"/>
            <a:ext cx="2819400"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305799" cy="1295400"/>
          </a:xfrm>
        </p:spPr>
        <p:txBody>
          <a:bodyPr>
            <a:noAutofit/>
          </a:bodyPr>
          <a:lstStyle/>
          <a:p>
            <a:r>
              <a:rPr lang="en-US" sz="2800" dirty="0" smtClean="0"/>
              <a:t>U.S. Department of Transportation</a:t>
            </a:r>
            <a:br>
              <a:rPr lang="en-US" sz="2800" dirty="0" smtClean="0"/>
            </a:br>
            <a:r>
              <a:rPr lang="en-US" sz="2800" dirty="0" smtClean="0"/>
              <a:t>Pipeline and Hazardous Materials Safety Administration</a:t>
            </a:r>
            <a:endParaRPr lang="en-US" sz="2800" dirty="0"/>
          </a:p>
        </p:txBody>
      </p:sp>
      <p:sp>
        <p:nvSpPr>
          <p:cNvPr id="5" name="Content Placeholder 4"/>
          <p:cNvSpPr>
            <a:spLocks noGrp="1"/>
          </p:cNvSpPr>
          <p:nvPr>
            <p:ph idx="1"/>
          </p:nvPr>
        </p:nvSpPr>
        <p:spPr>
          <a:xfrm>
            <a:off x="457200" y="1676400"/>
            <a:ext cx="8229600" cy="4449763"/>
          </a:xfrm>
        </p:spPr>
        <p:txBody>
          <a:bodyPr>
            <a:normAutofit/>
          </a:bodyPr>
          <a:lstStyle/>
          <a:p>
            <a:pPr>
              <a:buFont typeface="Wingdings" pitchFamily="2" charset="2"/>
              <a:buChar char="S"/>
            </a:pPr>
            <a:r>
              <a:rPr lang="en-US" sz="1800" dirty="0" smtClean="0"/>
              <a:t>The Pipeline and Hazardous Materials Safety Administration (PHMSA) is the primary federal regulatory agency responsible for ensuring that pipelines are safe, reliable, and environmentally sound</a:t>
            </a:r>
          </a:p>
          <a:p>
            <a:pPr>
              <a:buFont typeface="Wingdings" pitchFamily="2" charset="2"/>
              <a:buChar char="S"/>
            </a:pPr>
            <a:endParaRPr lang="en-US" sz="1800" dirty="0" smtClean="0"/>
          </a:p>
          <a:p>
            <a:pPr lvl="1">
              <a:buFont typeface="Wingdings" pitchFamily="2" charset="2"/>
              <a:buChar char="S"/>
            </a:pPr>
            <a:r>
              <a:rPr lang="en-US" sz="1800" dirty="0" smtClean="0"/>
              <a:t>Oversee the development and implementation of regulations concerning pipeline construction, maintenance and operation, and we share these responsibilities with state regulatory partners </a:t>
            </a:r>
          </a:p>
          <a:p>
            <a:pPr>
              <a:buClrTx/>
              <a:buFont typeface="Wingdings" pitchFamily="2" charset="2"/>
              <a:buChar char="S"/>
            </a:pPr>
            <a:endParaRPr lang="en-US" sz="1800" dirty="0" smtClean="0"/>
          </a:p>
          <a:p>
            <a:pPr>
              <a:buClrTx/>
              <a:buFont typeface="Wingdings" pitchFamily="2" charset="2"/>
              <a:buChar char="S"/>
            </a:pPr>
            <a:r>
              <a:rPr lang="en-US" sz="1800" dirty="0" smtClean="0"/>
              <a:t>Protect people and the environment from the risks inherent in transportation of hazardous materials - by pipeline and other modes of transportation</a:t>
            </a:r>
            <a:endParaRPr lang="en-US" sz="1800" dirty="0"/>
          </a:p>
        </p:txBody>
      </p:sp>
      <p:pic>
        <p:nvPicPr>
          <p:cNvPr id="7" name="Picture 2" descr="http://pipelineonlinereporting.phmsa.dot.gov/images/phmsa.jpg"/>
          <p:cNvPicPr>
            <a:picLocks noChangeAspect="1" noChangeArrowheads="1"/>
          </p:cNvPicPr>
          <p:nvPr/>
        </p:nvPicPr>
        <p:blipFill>
          <a:blip r:embed="rId3" cstate="print"/>
          <a:srcRect/>
          <a:stretch>
            <a:fillRect/>
          </a:stretch>
        </p:blipFill>
        <p:spPr bwMode="auto">
          <a:xfrm>
            <a:off x="1828800" y="5181600"/>
            <a:ext cx="5486400" cy="146685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04800"/>
            <a:ext cx="8229600" cy="685800"/>
          </a:xfrm>
        </p:spPr>
        <p:txBody>
          <a:bodyPr>
            <a:normAutofit/>
          </a:bodyPr>
          <a:lstStyle/>
          <a:p>
            <a:r>
              <a:rPr lang="en-US" sz="3600" dirty="0" smtClean="0"/>
              <a:t>PHMSA Base Programs</a:t>
            </a:r>
          </a:p>
        </p:txBody>
      </p:sp>
      <p:sp>
        <p:nvSpPr>
          <p:cNvPr id="13315" name="Rectangle 3"/>
          <p:cNvSpPr>
            <a:spLocks noGrp="1" noChangeArrowheads="1"/>
          </p:cNvSpPr>
          <p:nvPr>
            <p:ph idx="1"/>
          </p:nvPr>
        </p:nvSpPr>
        <p:spPr>
          <a:xfrm>
            <a:off x="304800" y="1295400"/>
            <a:ext cx="8382000" cy="4876800"/>
          </a:xfrm>
        </p:spPr>
        <p:txBody>
          <a:bodyPr>
            <a:normAutofit fontScale="85000" lnSpcReduction="20000"/>
          </a:bodyPr>
          <a:lstStyle/>
          <a:p>
            <a:pPr marL="574675">
              <a:buClrTx/>
              <a:buFont typeface="Wingdings" pitchFamily="2" charset="2"/>
              <a:buChar char="S"/>
            </a:pPr>
            <a:r>
              <a:rPr lang="en-US" b="0" dirty="0" smtClean="0">
                <a:solidFill>
                  <a:schemeClr val="tx1"/>
                </a:solidFill>
              </a:rPr>
              <a:t>Data Analysis and Trending</a:t>
            </a:r>
          </a:p>
          <a:p>
            <a:pPr marL="574675">
              <a:buClrTx/>
              <a:buFont typeface="Wingdings" pitchFamily="2" charset="2"/>
              <a:buChar char="S"/>
            </a:pPr>
            <a:endParaRPr lang="en-US" dirty="0" smtClean="0"/>
          </a:p>
          <a:p>
            <a:pPr marL="574675">
              <a:buClrTx/>
              <a:buFont typeface="Wingdings" pitchFamily="2" charset="2"/>
              <a:buChar char="S"/>
            </a:pPr>
            <a:r>
              <a:rPr lang="en-US" b="0" dirty="0" smtClean="0">
                <a:solidFill>
                  <a:schemeClr val="tx1"/>
                </a:solidFill>
              </a:rPr>
              <a:t>Regulatory Development and Coordination</a:t>
            </a:r>
          </a:p>
          <a:p>
            <a:pPr marL="574675">
              <a:buClrTx/>
              <a:buFont typeface="Wingdings" pitchFamily="2" charset="2"/>
              <a:buChar char="S"/>
            </a:pPr>
            <a:endParaRPr lang="en-US" dirty="0" smtClean="0"/>
          </a:p>
          <a:p>
            <a:pPr marL="574675">
              <a:buClrTx/>
              <a:buFont typeface="Wingdings" pitchFamily="2" charset="2"/>
              <a:buChar char="S"/>
            </a:pPr>
            <a:r>
              <a:rPr lang="en-US" b="0" dirty="0" smtClean="0">
                <a:solidFill>
                  <a:schemeClr val="tx1"/>
                </a:solidFill>
              </a:rPr>
              <a:t>Inspection, Enforcement and Emergency Response</a:t>
            </a:r>
          </a:p>
          <a:p>
            <a:pPr marL="574675">
              <a:buClrTx/>
              <a:buFont typeface="Wingdings" pitchFamily="2" charset="2"/>
              <a:buChar char="S"/>
            </a:pPr>
            <a:endParaRPr lang="en-US" b="0" dirty="0" smtClean="0">
              <a:solidFill>
                <a:schemeClr val="tx1"/>
              </a:solidFill>
            </a:endParaRPr>
          </a:p>
          <a:p>
            <a:pPr marL="574675">
              <a:buClrTx/>
              <a:buFont typeface="Wingdings" pitchFamily="2" charset="2"/>
              <a:buChar char="S"/>
            </a:pPr>
            <a:r>
              <a:rPr lang="en-US" b="0" dirty="0" smtClean="0">
                <a:solidFill>
                  <a:schemeClr val="tx1"/>
                </a:solidFill>
              </a:rPr>
              <a:t>State Pipeline Safety Grant Programs</a:t>
            </a:r>
          </a:p>
          <a:p>
            <a:pPr marL="574675">
              <a:buClrTx/>
              <a:buFont typeface="Wingdings" pitchFamily="2" charset="2"/>
              <a:buChar char="S"/>
            </a:pPr>
            <a:endParaRPr lang="en-US" dirty="0" smtClean="0"/>
          </a:p>
          <a:p>
            <a:pPr marL="574675">
              <a:buClrTx/>
              <a:buFont typeface="Wingdings" pitchFamily="2" charset="2"/>
              <a:buChar char="S"/>
            </a:pPr>
            <a:r>
              <a:rPr lang="en-US" b="0" dirty="0" smtClean="0">
                <a:solidFill>
                  <a:schemeClr val="tx1"/>
                </a:solidFill>
              </a:rPr>
              <a:t>Damage Prevention and Public                                             Education</a:t>
            </a:r>
          </a:p>
          <a:p>
            <a:pPr marL="574675">
              <a:buClrTx/>
              <a:buFont typeface="Wingdings" pitchFamily="2" charset="2"/>
              <a:buChar char="S"/>
            </a:pPr>
            <a:endParaRPr lang="en-US" dirty="0" smtClean="0"/>
          </a:p>
          <a:p>
            <a:pPr marL="574675">
              <a:buClrTx/>
              <a:buFont typeface="Wingdings" pitchFamily="2" charset="2"/>
              <a:buChar char="S"/>
            </a:pPr>
            <a:r>
              <a:rPr lang="en-US" b="0" dirty="0" smtClean="0">
                <a:solidFill>
                  <a:schemeClr val="tx1"/>
                </a:solidFill>
              </a:rPr>
              <a:t>Research and Development</a:t>
            </a:r>
          </a:p>
          <a:p>
            <a:pPr marL="574675">
              <a:buFontTx/>
              <a:buNone/>
            </a:pPr>
            <a:endParaRPr lang="en-US" b="0" dirty="0" smtClean="0">
              <a:solidFill>
                <a:schemeClr val="tx1"/>
              </a:solidFill>
            </a:endParaRPr>
          </a:p>
        </p:txBody>
      </p:sp>
      <p:pic>
        <p:nvPicPr>
          <p:cNvPr id="4" name="Picture 2"/>
          <p:cNvPicPr>
            <a:picLocks noChangeAspect="1" noChangeArrowheads="1"/>
          </p:cNvPicPr>
          <p:nvPr/>
        </p:nvPicPr>
        <p:blipFill>
          <a:blip r:embed="rId3" cstate="print"/>
          <a:srcRect/>
          <a:stretch>
            <a:fillRect/>
          </a:stretch>
        </p:blipFill>
        <p:spPr bwMode="auto">
          <a:xfrm>
            <a:off x="6248400" y="3352800"/>
            <a:ext cx="2296389"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6629401" cy="762000"/>
          </a:xfrm>
        </p:spPr>
        <p:txBody>
          <a:bodyPr/>
          <a:lstStyle/>
          <a:p>
            <a:r>
              <a:rPr lang="en-US" dirty="0" smtClean="0"/>
              <a:t>PHMSA Organization</a:t>
            </a:r>
            <a:endParaRPr lang="en-US" dirty="0"/>
          </a:p>
        </p:txBody>
      </p:sp>
      <p:pic>
        <p:nvPicPr>
          <p:cNvPr id="4" name="Content Placeholder 3" descr="Map of the US depicting the PHMSA regions."/>
          <p:cNvPicPr>
            <a:picLocks noGrp="1"/>
          </p:cNvPicPr>
          <p:nvPr>
            <p:ph idx="1"/>
          </p:nvPr>
        </p:nvPicPr>
        <p:blipFill>
          <a:blip r:embed="rId3" cstate="print"/>
          <a:stretch>
            <a:fillRect/>
          </a:stretch>
        </p:blipFill>
        <p:spPr bwMode="auto">
          <a:xfrm>
            <a:off x="609600" y="838200"/>
            <a:ext cx="80772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04800"/>
            <a:ext cx="7848599" cy="914400"/>
          </a:xfrm>
        </p:spPr>
        <p:txBody>
          <a:bodyPr>
            <a:noAutofit/>
          </a:bodyPr>
          <a:lstStyle/>
          <a:p>
            <a:r>
              <a:rPr lang="en-US" sz="3600" dirty="0" smtClean="0"/>
              <a:t>PHMSA from an FOSC’s Spill Response Perspective</a:t>
            </a:r>
            <a:endParaRPr lang="en-US" sz="3600" dirty="0"/>
          </a:p>
        </p:txBody>
      </p:sp>
      <p:sp>
        <p:nvSpPr>
          <p:cNvPr id="3" name="Content Placeholder 2"/>
          <p:cNvSpPr>
            <a:spLocks noGrp="1"/>
          </p:cNvSpPr>
          <p:nvPr>
            <p:ph idx="1"/>
          </p:nvPr>
        </p:nvSpPr>
        <p:spPr>
          <a:xfrm>
            <a:off x="304800" y="1447800"/>
            <a:ext cx="8382000" cy="5029200"/>
          </a:xfrm>
        </p:spPr>
        <p:txBody>
          <a:bodyPr>
            <a:normAutofit/>
          </a:bodyPr>
          <a:lstStyle/>
          <a:p>
            <a:pPr>
              <a:buClrTx/>
              <a:buFont typeface="Wingdings" pitchFamily="2" charset="2"/>
              <a:buChar char="S"/>
            </a:pPr>
            <a:r>
              <a:rPr lang="en-US" sz="2000" dirty="0" smtClean="0"/>
              <a:t>FOSC responsible for response operations (NCP §300.120)</a:t>
            </a:r>
          </a:p>
          <a:p>
            <a:pPr>
              <a:buClrTx/>
              <a:buFont typeface="Wingdings" pitchFamily="2" charset="2"/>
              <a:buChar char="S"/>
            </a:pPr>
            <a:endParaRPr lang="en-US" sz="2000" dirty="0" smtClean="0"/>
          </a:p>
          <a:p>
            <a:pPr>
              <a:buClrTx/>
              <a:buFont typeface="Wingdings" pitchFamily="2" charset="2"/>
              <a:buChar char="S"/>
            </a:pPr>
            <a:r>
              <a:rPr lang="en-US" sz="2000" dirty="0" smtClean="0"/>
              <a:t>PHMSA is not a response agency (informed, but seldom seen on-Site), rather functions as a technical specialist</a:t>
            </a:r>
          </a:p>
          <a:p>
            <a:pPr>
              <a:buClrTx/>
              <a:buFont typeface="Wingdings" pitchFamily="2" charset="2"/>
              <a:buChar char="S"/>
            </a:pPr>
            <a:endParaRPr lang="en-US" sz="2000" dirty="0" smtClean="0"/>
          </a:p>
          <a:p>
            <a:pPr lvl="1">
              <a:buFont typeface="Wingdings" pitchFamily="2" charset="2"/>
              <a:buChar char="S"/>
            </a:pPr>
            <a:r>
              <a:rPr lang="en-US" sz="1800" dirty="0" smtClean="0"/>
              <a:t>Do not hesitate to ask for assistance</a:t>
            </a:r>
          </a:p>
          <a:p>
            <a:endParaRPr lang="en-US" sz="2000" dirty="0" smtClean="0"/>
          </a:p>
          <a:p>
            <a:pPr>
              <a:buClrTx/>
              <a:buFont typeface="Wingdings" pitchFamily="2" charset="2"/>
              <a:buChar char="S"/>
            </a:pPr>
            <a:r>
              <a:rPr lang="en-US" sz="2000" dirty="0" smtClean="0"/>
              <a:t>PHMSA responsible for pipeline repair and                                                                          resumption of pipeline operations</a:t>
            </a:r>
          </a:p>
          <a:p>
            <a:pPr>
              <a:buClrTx/>
              <a:buFont typeface="Wingdings" pitchFamily="2" charset="2"/>
              <a:buChar char="S"/>
            </a:pPr>
            <a:endParaRPr lang="en-US" sz="2000" dirty="0" smtClean="0"/>
          </a:p>
          <a:p>
            <a:pPr>
              <a:buClrTx/>
              <a:buFont typeface="Wingdings" pitchFamily="2" charset="2"/>
              <a:buChar char="S"/>
            </a:pPr>
            <a:r>
              <a:rPr lang="en-US" sz="2000" dirty="0" smtClean="0"/>
              <a:t>Preparedness - Pipeline operators required                                                                      to develop response plans outlining                                                                                         planning, training, and response to an                                                                              oil spill  </a:t>
            </a:r>
          </a:p>
          <a:p>
            <a:endParaRPr lang="en-US" sz="2000" dirty="0"/>
          </a:p>
        </p:txBody>
      </p:sp>
      <p:pic>
        <p:nvPicPr>
          <p:cNvPr id="4" name="il_fi" descr="http://greenpeaceblogs.org/wp-content/uploads/2013/04/Exxon-Pipeline-Spill.jpg"/>
          <p:cNvPicPr/>
          <p:nvPr/>
        </p:nvPicPr>
        <p:blipFill>
          <a:blip r:embed="rId3" cstate="print"/>
          <a:srcRect/>
          <a:stretch>
            <a:fillRect/>
          </a:stretch>
        </p:blipFill>
        <p:spPr bwMode="auto">
          <a:xfrm>
            <a:off x="5257800" y="3733800"/>
            <a:ext cx="3581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and Local Government</a:t>
            </a:r>
            <a:endParaRPr lang="en-US" dirty="0"/>
          </a:p>
        </p:txBody>
      </p:sp>
      <p:sp>
        <p:nvSpPr>
          <p:cNvPr id="3" name="Content Placeholder 2"/>
          <p:cNvSpPr>
            <a:spLocks noGrp="1"/>
          </p:cNvSpPr>
          <p:nvPr>
            <p:ph idx="1"/>
          </p:nvPr>
        </p:nvSpPr>
        <p:spPr/>
        <p:txBody>
          <a:bodyPr>
            <a:normAutofit/>
          </a:bodyPr>
          <a:lstStyle/>
          <a:p>
            <a:pPr>
              <a:buClrTx/>
              <a:buFont typeface="Wingdings" pitchFamily="2" charset="2"/>
              <a:buChar char="S"/>
            </a:pPr>
            <a:r>
              <a:rPr lang="en-US" sz="2400" dirty="0" smtClean="0"/>
              <a:t>State Public Utilities/Public Service Commission</a:t>
            </a:r>
          </a:p>
          <a:p>
            <a:pPr>
              <a:buClrTx/>
              <a:buFont typeface="Wingdings" pitchFamily="2" charset="2"/>
              <a:buChar char="S"/>
            </a:pPr>
            <a:endParaRPr lang="en-US" sz="2400" dirty="0" smtClean="0"/>
          </a:p>
          <a:p>
            <a:pPr>
              <a:buClrTx/>
              <a:buFont typeface="Wingdings" pitchFamily="2" charset="2"/>
              <a:buChar char="S"/>
            </a:pPr>
            <a:r>
              <a:rPr lang="en-US" sz="2400" dirty="0" smtClean="0"/>
              <a:t>State Fire Marshal’s Office</a:t>
            </a:r>
          </a:p>
          <a:p>
            <a:pPr>
              <a:buClrTx/>
              <a:buFont typeface="Wingdings" pitchFamily="2" charset="2"/>
              <a:buChar char="S"/>
            </a:pPr>
            <a:endParaRPr lang="en-US" sz="2400" dirty="0" smtClean="0"/>
          </a:p>
          <a:p>
            <a:pPr>
              <a:buClrTx/>
              <a:buFont typeface="Wingdings" pitchFamily="2" charset="2"/>
              <a:buChar char="S"/>
            </a:pPr>
            <a:r>
              <a:rPr lang="en-US" sz="2400" dirty="0" smtClean="0"/>
              <a:t>State Department of the Environment</a:t>
            </a:r>
          </a:p>
          <a:p>
            <a:pPr>
              <a:buClrTx/>
              <a:buFont typeface="Wingdings" pitchFamily="2" charset="2"/>
              <a:buChar char="S"/>
            </a:pPr>
            <a:endParaRPr lang="en-US" sz="2400" dirty="0" smtClean="0"/>
          </a:p>
          <a:p>
            <a:pPr>
              <a:buClrTx/>
              <a:buFont typeface="Wingdings" pitchFamily="2" charset="2"/>
              <a:buChar char="S"/>
            </a:pPr>
            <a:r>
              <a:rPr lang="en-US" sz="2400" dirty="0" smtClean="0"/>
              <a:t>State and County Emergency                                 Management Agency</a:t>
            </a:r>
          </a:p>
          <a:p>
            <a:pPr>
              <a:buClrTx/>
              <a:buFont typeface="Wingdings" pitchFamily="2" charset="2"/>
              <a:buChar char="S"/>
            </a:pPr>
            <a:endParaRPr lang="en-US" sz="2400" dirty="0" smtClean="0"/>
          </a:p>
          <a:p>
            <a:pPr>
              <a:buClrTx/>
              <a:buFont typeface="Wingdings" pitchFamily="2" charset="2"/>
              <a:buChar char="S"/>
            </a:pPr>
            <a:r>
              <a:rPr lang="en-US" sz="2400" dirty="0" smtClean="0"/>
              <a:t>Local Fire Department</a:t>
            </a:r>
            <a:endParaRPr lang="en-US" sz="2400" dirty="0"/>
          </a:p>
        </p:txBody>
      </p:sp>
      <p:pic>
        <p:nvPicPr>
          <p:cNvPr id="4" name="Picture 3" descr="Hand signing a document"/>
          <p:cNvPicPr/>
          <p:nvPr/>
        </p:nvPicPr>
        <p:blipFill>
          <a:blip r:embed="rId3" cstate="print"/>
          <a:srcRect/>
          <a:stretch>
            <a:fillRect/>
          </a:stretch>
        </p:blipFill>
        <p:spPr bwMode="auto">
          <a:xfrm>
            <a:off x="6400800" y="3733800"/>
            <a:ext cx="2154744"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Voluntary Consensus Standards</a:t>
            </a:r>
            <a:endParaRPr lang="en-US" dirty="0"/>
          </a:p>
        </p:txBody>
      </p:sp>
      <p:sp>
        <p:nvSpPr>
          <p:cNvPr id="3" name="Content Placeholder 2"/>
          <p:cNvSpPr>
            <a:spLocks noGrp="1"/>
          </p:cNvSpPr>
          <p:nvPr>
            <p:ph idx="1"/>
          </p:nvPr>
        </p:nvSpPr>
        <p:spPr>
          <a:xfrm>
            <a:off x="457201" y="1371600"/>
            <a:ext cx="8382000" cy="4754563"/>
          </a:xfrm>
        </p:spPr>
        <p:txBody>
          <a:bodyPr>
            <a:normAutofit fontScale="92500" lnSpcReduction="10000"/>
          </a:bodyPr>
          <a:lstStyle/>
          <a:p>
            <a:pPr>
              <a:buClrTx/>
              <a:buFont typeface="Wingdings" pitchFamily="2" charset="2"/>
              <a:buChar char="S"/>
            </a:pPr>
            <a:r>
              <a:rPr lang="en-US" sz="3000" dirty="0" smtClean="0"/>
              <a:t>Voluntary guidelines normally developed through professional organizations or trade associations</a:t>
            </a:r>
          </a:p>
          <a:p>
            <a:pPr>
              <a:buClrTx/>
              <a:buFont typeface="Wingdings" pitchFamily="2" charset="2"/>
              <a:buChar char="S"/>
            </a:pPr>
            <a:endParaRPr lang="en-US" sz="3000" dirty="0" smtClean="0"/>
          </a:p>
          <a:p>
            <a:pPr lvl="1">
              <a:buFont typeface="Wingdings" pitchFamily="2" charset="2"/>
              <a:buChar char="S"/>
            </a:pPr>
            <a:r>
              <a:rPr lang="en-US" sz="2600" dirty="0" smtClean="0"/>
              <a:t>A</a:t>
            </a:r>
            <a:r>
              <a:rPr lang="en-US" dirty="0" smtClean="0"/>
              <a:t>merican Gas Association</a:t>
            </a:r>
          </a:p>
          <a:p>
            <a:pPr lvl="1">
              <a:buFont typeface="Wingdings" pitchFamily="2" charset="2"/>
              <a:buChar char="S"/>
            </a:pPr>
            <a:endParaRPr lang="en-US" dirty="0" smtClean="0"/>
          </a:p>
          <a:p>
            <a:pPr lvl="1">
              <a:buFont typeface="Wingdings" pitchFamily="2" charset="2"/>
              <a:buChar char="S"/>
            </a:pPr>
            <a:r>
              <a:rPr lang="en-US" dirty="0" smtClean="0"/>
              <a:t>American National Standards                                        Institute</a:t>
            </a:r>
          </a:p>
          <a:p>
            <a:pPr lvl="1">
              <a:buFont typeface="Wingdings" pitchFamily="2" charset="2"/>
              <a:buChar char="S"/>
            </a:pPr>
            <a:endParaRPr lang="en-US" dirty="0" smtClean="0"/>
          </a:p>
          <a:p>
            <a:pPr lvl="1">
              <a:buFont typeface="Wingdings" pitchFamily="2" charset="2"/>
              <a:buChar char="S"/>
            </a:pPr>
            <a:r>
              <a:rPr lang="en-US" dirty="0" smtClean="0"/>
              <a:t>American Petroleum Institute</a:t>
            </a:r>
          </a:p>
          <a:p>
            <a:pPr lvl="1">
              <a:buFont typeface="Wingdings" pitchFamily="2" charset="2"/>
              <a:buChar char="S"/>
            </a:pPr>
            <a:endParaRPr lang="en-US" dirty="0" smtClean="0"/>
          </a:p>
          <a:p>
            <a:pPr lvl="1">
              <a:buFont typeface="Wingdings" pitchFamily="2" charset="2"/>
              <a:buChar char="S"/>
            </a:pPr>
            <a:r>
              <a:rPr lang="en-US" dirty="0" smtClean="0"/>
              <a:t>National Fire Protection Association</a:t>
            </a:r>
            <a:endParaRPr lang="en-US" dirty="0"/>
          </a:p>
        </p:txBody>
      </p:sp>
      <p:pic>
        <p:nvPicPr>
          <p:cNvPr id="5" name="Picture 4" descr="AGA">
            <a:hlinkClick r:id="rId3"/>
          </p:cNvPr>
          <p:cNvPicPr/>
          <p:nvPr/>
        </p:nvPicPr>
        <p:blipFill>
          <a:blip r:embed="rId4" cstate="print"/>
          <a:srcRect/>
          <a:stretch>
            <a:fillRect/>
          </a:stretch>
        </p:blipFill>
        <p:spPr bwMode="auto">
          <a:xfrm>
            <a:off x="5791200" y="2286000"/>
            <a:ext cx="2130425" cy="512445"/>
          </a:xfrm>
          <a:prstGeom prst="rect">
            <a:avLst/>
          </a:prstGeom>
          <a:noFill/>
          <a:ln w="9525">
            <a:noFill/>
            <a:miter lim="800000"/>
            <a:headEnd/>
            <a:tailEnd/>
          </a:ln>
        </p:spPr>
      </p:pic>
      <p:pic>
        <p:nvPicPr>
          <p:cNvPr id="7" name="Picture 6" descr="http://upload.wikimedia.org/wikipedia/en/thumb/6/64/American_Petroleum_Institute_logo.jpg/200px-American_Petroleum_Institute_logo.jpg">
            <a:hlinkClick r:id="rId5"/>
          </p:cNvPr>
          <p:cNvPicPr/>
          <p:nvPr/>
        </p:nvPicPr>
        <p:blipFill>
          <a:blip r:embed="rId6" cstate="print"/>
          <a:srcRect/>
          <a:stretch>
            <a:fillRect/>
          </a:stretch>
        </p:blipFill>
        <p:spPr bwMode="auto">
          <a:xfrm>
            <a:off x="6324600" y="4191000"/>
            <a:ext cx="1828800" cy="683260"/>
          </a:xfrm>
          <a:prstGeom prst="rect">
            <a:avLst/>
          </a:prstGeom>
          <a:noFill/>
          <a:ln w="9525">
            <a:noFill/>
            <a:miter lim="800000"/>
            <a:headEnd/>
            <a:tailEnd/>
          </a:ln>
        </p:spPr>
      </p:pic>
      <p:pic>
        <p:nvPicPr>
          <p:cNvPr id="8" name="Picture 7" descr="ANSI - American National Standards Institute">
            <a:hlinkClick r:id="rId7"/>
          </p:cNvPr>
          <p:cNvPicPr/>
          <p:nvPr/>
        </p:nvPicPr>
        <p:blipFill>
          <a:blip r:embed="rId8" cstate="print"/>
          <a:srcRect/>
          <a:stretch>
            <a:fillRect/>
          </a:stretch>
        </p:blipFill>
        <p:spPr bwMode="auto">
          <a:xfrm>
            <a:off x="6172200" y="3048000"/>
            <a:ext cx="2482215" cy="733425"/>
          </a:xfrm>
          <a:prstGeom prst="rect">
            <a:avLst/>
          </a:prstGeom>
          <a:noFill/>
          <a:ln w="9525">
            <a:noFill/>
            <a:miter lim="800000"/>
            <a:headEnd/>
            <a:tailEnd/>
          </a:ln>
        </p:spPr>
      </p:pic>
      <p:pic>
        <p:nvPicPr>
          <p:cNvPr id="9" name="Picture 8" descr="http://upload.wikimedia.org/wikipedia/en/thumb/c/c6/NFPA_logo.svg/100px-NFPA_logo.svg.png">
            <a:hlinkClick r:id="rId9"/>
          </p:cNvPr>
          <p:cNvPicPr/>
          <p:nvPr/>
        </p:nvPicPr>
        <p:blipFill>
          <a:blip r:embed="rId10" cstate="print"/>
          <a:srcRect/>
          <a:stretch>
            <a:fillRect/>
          </a:stretch>
        </p:blipFill>
        <p:spPr bwMode="auto">
          <a:xfrm>
            <a:off x="7391400" y="5181600"/>
            <a:ext cx="954405" cy="10852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lstStyle/>
          <a:p>
            <a:r>
              <a:rPr lang="en-US" dirty="0" smtClean="0"/>
              <a:t>Time for Questions</a:t>
            </a:r>
            <a:endParaRPr lang="en-US" dirty="0"/>
          </a:p>
        </p:txBody>
      </p:sp>
      <p:sp>
        <p:nvSpPr>
          <p:cNvPr id="4" name="Slide Number Placeholder 3"/>
          <p:cNvSpPr>
            <a:spLocks noGrp="1"/>
          </p:cNvSpPr>
          <p:nvPr>
            <p:ph type="sldNum" sz="quarter" idx="12"/>
          </p:nvPr>
        </p:nvSpPr>
        <p:spPr/>
        <p:txBody>
          <a:bodyPr/>
          <a:lstStyle/>
          <a:p>
            <a:fld id="{06C67448-C2C0-4663-8A4E-BFE389A01A72}" type="slidenum">
              <a:rPr lang="en-US" smtClean="0"/>
              <a:pPr/>
              <a:t>57</a:t>
            </a:fld>
            <a:endParaRPr lang="en-US"/>
          </a:p>
        </p:txBody>
      </p:sp>
      <p:pic>
        <p:nvPicPr>
          <p:cNvPr id="1366018" name="Picture 2" descr="Old Gas Truck"/>
          <p:cNvPicPr>
            <a:picLocks noChangeAspect="1" noChangeArrowheads="1"/>
          </p:cNvPicPr>
          <p:nvPr/>
        </p:nvPicPr>
        <p:blipFill>
          <a:blip r:embed="rId3" cstate="print"/>
          <a:srcRect/>
          <a:stretch>
            <a:fillRect/>
          </a:stretch>
        </p:blipFill>
        <p:spPr bwMode="auto">
          <a:xfrm>
            <a:off x="2286000" y="2209800"/>
            <a:ext cx="4800600" cy="3429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524000"/>
            <a:ext cx="7620000" cy="990600"/>
          </a:xfrm>
        </p:spPr>
        <p:txBody>
          <a:bodyPr>
            <a:normAutofit fontScale="90000"/>
          </a:bodyPr>
          <a:lstStyle/>
          <a:p>
            <a:r>
              <a:rPr lang="en-US" dirty="0" smtClean="0"/>
              <a:t>OSC Pipeline Response Authority Scenarios</a:t>
            </a:r>
            <a:endParaRPr lang="en-US" dirty="0"/>
          </a:p>
        </p:txBody>
      </p:sp>
      <p:pic>
        <p:nvPicPr>
          <p:cNvPr id="4" name="Picture 3" descr="Building blocks that spell &quot;authority&quot; with various scenes of collaboration"/>
          <p:cNvPicPr/>
          <p:nvPr/>
        </p:nvPicPr>
        <p:blipFill>
          <a:blip r:embed="rId3" cstate="print"/>
          <a:srcRect/>
          <a:stretch>
            <a:fillRect/>
          </a:stretch>
        </p:blipFill>
        <p:spPr bwMode="auto">
          <a:xfrm>
            <a:off x="2667000" y="3124200"/>
            <a:ext cx="3657600" cy="21989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4000" dirty="0" smtClean="0"/>
              <a:t>Scenario I</a:t>
            </a:r>
            <a:endParaRPr lang="en-US" sz="4000" dirty="0"/>
          </a:p>
        </p:txBody>
      </p:sp>
      <p:sp>
        <p:nvSpPr>
          <p:cNvPr id="3" name="Content Placeholder 2"/>
          <p:cNvSpPr>
            <a:spLocks noGrp="1"/>
          </p:cNvSpPr>
          <p:nvPr>
            <p:ph idx="1"/>
          </p:nvPr>
        </p:nvSpPr>
        <p:spPr>
          <a:xfrm>
            <a:off x="457200" y="1295400"/>
            <a:ext cx="8229600" cy="4830763"/>
          </a:xfrm>
        </p:spPr>
        <p:txBody>
          <a:bodyPr/>
          <a:lstStyle/>
          <a:p>
            <a:pPr>
              <a:buClrTx/>
              <a:buFont typeface="Wingdings" pitchFamily="2" charset="2"/>
              <a:buChar char="S"/>
            </a:pPr>
            <a:r>
              <a:rPr lang="en-US" dirty="0" smtClean="0"/>
              <a:t>Rupture of a 24-inch Crude Oil Transmission Pipeline</a:t>
            </a:r>
          </a:p>
        </p:txBody>
      </p:sp>
      <p:pic>
        <p:nvPicPr>
          <p:cNvPr id="4" name="Picture 3"/>
          <p:cNvPicPr>
            <a:picLocks noChangeAspect="1" noChangeArrowheads="1"/>
          </p:cNvPicPr>
          <p:nvPr/>
        </p:nvPicPr>
        <p:blipFill>
          <a:blip r:embed="rId3" cstate="print"/>
          <a:srcRect/>
          <a:stretch>
            <a:fillRect/>
          </a:stretch>
        </p:blipFill>
        <p:spPr bwMode="auto">
          <a:xfrm>
            <a:off x="2286000" y="2895600"/>
            <a:ext cx="5076825" cy="23622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2286000" y="5257800"/>
            <a:ext cx="5076825"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Bio</a:t>
            </a:r>
            <a:endParaRPr lang="en-US" dirty="0"/>
          </a:p>
        </p:txBody>
      </p:sp>
      <p:sp>
        <p:nvSpPr>
          <p:cNvPr id="3" name="Content Placeholder 2"/>
          <p:cNvSpPr>
            <a:spLocks noGrp="1"/>
          </p:cNvSpPr>
          <p:nvPr>
            <p:ph idx="1"/>
          </p:nvPr>
        </p:nvSpPr>
        <p:spPr/>
        <p:txBody>
          <a:bodyPr>
            <a:normAutofit fontScale="92500" lnSpcReduction="10000"/>
          </a:bodyPr>
          <a:lstStyle/>
          <a:p>
            <a:r>
              <a:rPr lang="en-US" dirty="0"/>
              <a:t>Earl </a:t>
            </a:r>
            <a:r>
              <a:rPr lang="en-US" dirty="0" err="1"/>
              <a:t>Liverman</a:t>
            </a:r>
            <a:r>
              <a:rPr lang="en-US" dirty="0"/>
              <a:t> is an EPA On-Scene Coordinator located in the Region 10 Coeur d’Alene, Idaho, field office.  Earl has been with EPA since 1991 working in the Remedial and Emergency Response and Removal programs.</a:t>
            </a:r>
          </a:p>
          <a:p>
            <a:r>
              <a:rPr lang="en-US" dirty="0"/>
              <a:t>Jim Mullins works part time for TetraTech, a support contractor to EPA.  Jim retired from the EPA Region 6 Dallas TX office after working 25 years in oil spill and hazardous waste response programs.</a:t>
            </a:r>
          </a:p>
          <a:p>
            <a:endParaRPr lang="en-US" dirty="0"/>
          </a:p>
          <a:p>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8500226"/>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457200"/>
            <a:ext cx="7315200" cy="685800"/>
          </a:xfrm>
        </p:spPr>
        <p:txBody>
          <a:bodyPr>
            <a:normAutofit fontScale="90000"/>
          </a:bodyPr>
          <a:lstStyle/>
          <a:p>
            <a:r>
              <a:rPr lang="en-US" dirty="0" smtClean="0"/>
              <a:t>Scenario I – Site Map</a:t>
            </a:r>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60</a:t>
            </a:fld>
            <a:endParaRPr lang="en-US"/>
          </a:p>
        </p:txBody>
      </p:sp>
      <p:pic>
        <p:nvPicPr>
          <p:cNvPr id="6" name="Picture 6"/>
          <p:cNvPicPr>
            <a:picLocks noChangeAspect="1" noChangeArrowheads="1"/>
          </p:cNvPicPr>
          <p:nvPr/>
        </p:nvPicPr>
        <p:blipFill>
          <a:blip r:embed="rId3" cstate="print"/>
          <a:srcRect/>
          <a:stretch>
            <a:fillRect/>
          </a:stretch>
        </p:blipFill>
        <p:spPr bwMode="auto">
          <a:xfrm>
            <a:off x="1219200" y="1447800"/>
            <a:ext cx="7162800" cy="4191000"/>
          </a:xfrm>
          <a:prstGeom prst="rect">
            <a:avLst/>
          </a:prstGeom>
          <a:noFill/>
          <a:ln w="9525">
            <a:noFill/>
            <a:miter lim="800000"/>
            <a:headEnd/>
            <a:tailEnd/>
          </a:ln>
        </p:spPr>
      </p:pic>
      <p:sp>
        <p:nvSpPr>
          <p:cNvPr id="7" name="TextBox 7"/>
          <p:cNvSpPr txBox="1">
            <a:spLocks noChangeArrowheads="1"/>
          </p:cNvSpPr>
          <p:nvPr/>
        </p:nvSpPr>
        <p:spPr bwMode="auto">
          <a:xfrm>
            <a:off x="4724400" y="3124200"/>
            <a:ext cx="1676400" cy="276999"/>
          </a:xfrm>
          <a:prstGeom prst="rect">
            <a:avLst/>
          </a:prstGeom>
          <a:noFill/>
          <a:ln w="9525">
            <a:noFill/>
            <a:miter lim="800000"/>
            <a:headEnd/>
            <a:tailEnd/>
          </a:ln>
        </p:spPr>
        <p:txBody>
          <a:bodyPr wrap="square">
            <a:spAutoFit/>
          </a:bodyPr>
          <a:lstStyle/>
          <a:p>
            <a:r>
              <a:rPr lang="en-US" sz="1200" b="1" dirty="0"/>
              <a:t>Crude Oil Pipeline</a:t>
            </a:r>
          </a:p>
        </p:txBody>
      </p:sp>
      <p:sp>
        <p:nvSpPr>
          <p:cNvPr id="8" name="TextBox 11"/>
          <p:cNvSpPr txBox="1">
            <a:spLocks noChangeArrowheads="1"/>
          </p:cNvSpPr>
          <p:nvPr/>
        </p:nvSpPr>
        <p:spPr bwMode="auto">
          <a:xfrm>
            <a:off x="2362200" y="3733801"/>
            <a:ext cx="2362200" cy="461665"/>
          </a:xfrm>
          <a:prstGeom prst="rect">
            <a:avLst/>
          </a:prstGeom>
          <a:noFill/>
          <a:ln w="9525">
            <a:noFill/>
            <a:miter lim="800000"/>
            <a:headEnd/>
            <a:tailEnd/>
          </a:ln>
        </p:spPr>
        <p:txBody>
          <a:bodyPr wrap="square">
            <a:spAutoFit/>
          </a:bodyPr>
          <a:lstStyle/>
          <a:p>
            <a:pPr algn="ctr"/>
            <a:r>
              <a:rPr lang="en-US" sz="1200" b="1" dirty="0"/>
              <a:t>Spill below surface of the snow</a:t>
            </a:r>
          </a:p>
        </p:txBody>
      </p:sp>
      <p:sp>
        <p:nvSpPr>
          <p:cNvPr id="9" name="TextBox 13"/>
          <p:cNvSpPr txBox="1">
            <a:spLocks noChangeArrowheads="1"/>
          </p:cNvSpPr>
          <p:nvPr/>
        </p:nvSpPr>
        <p:spPr bwMode="auto">
          <a:xfrm>
            <a:off x="2209800" y="5181600"/>
            <a:ext cx="609600" cy="276999"/>
          </a:xfrm>
          <a:prstGeom prst="rect">
            <a:avLst/>
          </a:prstGeom>
          <a:noFill/>
          <a:ln w="9525">
            <a:noFill/>
            <a:miter lim="800000"/>
            <a:headEnd/>
            <a:tailEnd/>
          </a:ln>
        </p:spPr>
        <p:txBody>
          <a:bodyPr wrap="square">
            <a:spAutoFit/>
          </a:bodyPr>
          <a:lstStyle/>
          <a:p>
            <a:pPr algn="r"/>
            <a:r>
              <a:rPr lang="en-US" sz="1200" b="1" dirty="0"/>
              <a:t>Pond</a:t>
            </a:r>
          </a:p>
        </p:txBody>
      </p:sp>
      <p:sp>
        <p:nvSpPr>
          <p:cNvPr id="10" name="Rectangle 9"/>
          <p:cNvSpPr/>
          <p:nvPr/>
        </p:nvSpPr>
        <p:spPr>
          <a:xfrm>
            <a:off x="1828801" y="4114801"/>
            <a:ext cx="761999" cy="276999"/>
          </a:xfrm>
          <a:prstGeom prst="rect">
            <a:avLst/>
          </a:prstGeom>
        </p:spPr>
        <p:txBody>
          <a:bodyPr wrap="square">
            <a:spAutoFit/>
          </a:bodyPr>
          <a:lstStyle/>
          <a:p>
            <a:pPr algn="r"/>
            <a:r>
              <a:rPr lang="en-US" sz="1200" b="1" dirty="0" smtClean="0"/>
              <a:t>Stream</a:t>
            </a:r>
            <a:endParaRPr lang="en-US" sz="1200" b="1" dirty="0"/>
          </a:p>
        </p:txBody>
      </p:sp>
      <p:sp>
        <p:nvSpPr>
          <p:cNvPr id="11" name="Rectangle 10"/>
          <p:cNvSpPr/>
          <p:nvPr/>
        </p:nvSpPr>
        <p:spPr>
          <a:xfrm>
            <a:off x="3048000" y="4419600"/>
            <a:ext cx="1828800" cy="276999"/>
          </a:xfrm>
          <a:prstGeom prst="rect">
            <a:avLst/>
          </a:prstGeom>
        </p:spPr>
        <p:txBody>
          <a:bodyPr wrap="square">
            <a:spAutoFit/>
          </a:bodyPr>
          <a:lstStyle/>
          <a:p>
            <a:r>
              <a:rPr lang="en-US" sz="1200" b="1" dirty="0" smtClean="0"/>
              <a:t>Maintenance Building </a:t>
            </a:r>
            <a:endParaRPr lang="en-US" sz="1200" b="1" dirty="0"/>
          </a:p>
        </p:txBody>
      </p:sp>
      <p:sp>
        <p:nvSpPr>
          <p:cNvPr id="12" name="TextBox 9"/>
          <p:cNvSpPr txBox="1">
            <a:spLocks noChangeArrowheads="1"/>
          </p:cNvSpPr>
          <p:nvPr/>
        </p:nvSpPr>
        <p:spPr bwMode="auto">
          <a:xfrm>
            <a:off x="5943600" y="4211598"/>
            <a:ext cx="1066800" cy="276999"/>
          </a:xfrm>
          <a:prstGeom prst="rect">
            <a:avLst/>
          </a:prstGeom>
          <a:noFill/>
          <a:ln w="9525">
            <a:noFill/>
            <a:miter lim="800000"/>
            <a:headEnd/>
            <a:tailEnd/>
          </a:ln>
        </p:spPr>
        <p:txBody>
          <a:bodyPr wrap="square">
            <a:spAutoFit/>
          </a:bodyPr>
          <a:lstStyle/>
          <a:p>
            <a:r>
              <a:rPr lang="en-US" sz="1200" b="1" dirty="0"/>
              <a:t>Club House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CWA/OPA Authority to respond to this incident?</a:t>
            </a:r>
            <a:endParaRPr lang="en-US" dirty="0"/>
          </a:p>
        </p:txBody>
      </p:sp>
      <p:sp>
        <p:nvSpPr>
          <p:cNvPr id="3" name="Content Placeholder 2"/>
          <p:cNvSpPr>
            <a:spLocks noGrp="1"/>
          </p:cNvSpPr>
          <p:nvPr>
            <p:ph idx="1"/>
          </p:nvPr>
        </p:nvSpPr>
        <p:spPr>
          <a:xfrm>
            <a:off x="457200" y="2057400"/>
            <a:ext cx="8229600" cy="4068763"/>
          </a:xfrm>
        </p:spPr>
        <p:txBody>
          <a:bodyPr>
            <a:normAutofit lnSpcReduction="10000"/>
          </a:bodyPr>
          <a:lstStyle/>
          <a:p>
            <a:pPr>
              <a:buFont typeface="Wingdings" pitchFamily="2" charset="2"/>
              <a:buChar char="S"/>
            </a:pPr>
            <a:r>
              <a:rPr lang="en-US" sz="2800" dirty="0" smtClean="0"/>
              <a:t>Pipeline Control Center requests EPA assistance</a:t>
            </a:r>
          </a:p>
          <a:p>
            <a:pPr>
              <a:buFont typeface="Wingdings" pitchFamily="2" charset="2"/>
              <a:buChar char="S"/>
            </a:pPr>
            <a:endParaRPr lang="en-US" sz="2800" dirty="0" smtClean="0"/>
          </a:p>
          <a:p>
            <a:pPr>
              <a:buFont typeface="Wingdings" pitchFamily="2" charset="2"/>
              <a:buChar char="S"/>
            </a:pPr>
            <a:r>
              <a:rPr lang="en-US" sz="2800" dirty="0" smtClean="0"/>
              <a:t>You are the phone duty officer; how do you respond?</a:t>
            </a:r>
          </a:p>
          <a:p>
            <a:pPr>
              <a:buFont typeface="Wingdings" pitchFamily="2" charset="2"/>
              <a:buChar char="S"/>
            </a:pPr>
            <a:endParaRPr lang="en-US" sz="2800" dirty="0" smtClean="0"/>
          </a:p>
          <a:p>
            <a:pPr lvl="1">
              <a:buFont typeface="Wingdings" pitchFamily="2" charset="2"/>
              <a:buChar char="S"/>
            </a:pPr>
            <a:r>
              <a:rPr lang="en-US" sz="2400" dirty="0" smtClean="0"/>
              <a:t>Yes</a:t>
            </a:r>
          </a:p>
          <a:p>
            <a:pPr lvl="1">
              <a:buFont typeface="Wingdings" pitchFamily="2" charset="2"/>
              <a:buChar char="S"/>
            </a:pPr>
            <a:endParaRPr lang="en-US" sz="2400" dirty="0" smtClean="0"/>
          </a:p>
          <a:p>
            <a:pPr lvl="1">
              <a:buFont typeface="Wingdings" pitchFamily="2" charset="2"/>
              <a:buChar char="S"/>
            </a:pPr>
            <a:r>
              <a:rPr lang="en-US" sz="2400" dirty="0" smtClean="0"/>
              <a:t>No</a:t>
            </a:r>
          </a:p>
          <a:p>
            <a:pPr lvl="1">
              <a:buFont typeface="Wingdings" pitchFamily="2" charset="2"/>
              <a:buChar char="S"/>
            </a:pPr>
            <a:endParaRPr lang="en-US" sz="2400" dirty="0" smtClean="0"/>
          </a:p>
          <a:p>
            <a:pPr lvl="1">
              <a:buFont typeface="Wingdings" pitchFamily="2" charset="2"/>
              <a:buChar char="S"/>
            </a:pPr>
            <a:r>
              <a:rPr lang="en-US" sz="2400" dirty="0" smtClean="0"/>
              <a:t>Maybe</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Content Placeholder 2"/>
          <p:cNvSpPr>
            <a:spLocks noGrp="1"/>
          </p:cNvSpPr>
          <p:nvPr>
            <p:ph idx="1"/>
          </p:nvPr>
        </p:nvSpPr>
        <p:spPr/>
        <p:txBody>
          <a:bodyPr/>
          <a:lstStyle/>
          <a:p>
            <a:pPr>
              <a:buClrTx/>
              <a:buFont typeface="Wingdings" pitchFamily="2" charset="2"/>
              <a:buChar char="S"/>
            </a:pPr>
            <a:r>
              <a:rPr lang="en-US" sz="2800" dirty="0" smtClean="0"/>
              <a:t>Depends on whether threshold criteria for initiating a response under CWA § 311 are met</a:t>
            </a:r>
          </a:p>
          <a:p>
            <a:endParaRPr lang="en-US" dirty="0" smtClean="0"/>
          </a:p>
          <a:p>
            <a:endParaRPr lang="en-US" dirty="0" smtClean="0"/>
          </a:p>
          <a:p>
            <a:endParaRPr lang="en-US" dirty="0"/>
          </a:p>
        </p:txBody>
      </p:sp>
      <p:pic>
        <p:nvPicPr>
          <p:cNvPr id="5" name="Picture 4" descr="Blue Check Button Clip Art">
            <a:hlinkClick r:id="rId3"/>
          </p:cNvPr>
          <p:cNvPicPr/>
          <p:nvPr/>
        </p:nvPicPr>
        <p:blipFill>
          <a:blip r:embed="rId4" cstate="print"/>
          <a:srcRect/>
          <a:stretch>
            <a:fillRect/>
          </a:stretch>
        </p:blipFill>
        <p:spPr bwMode="auto">
          <a:xfrm>
            <a:off x="3581400" y="3200400"/>
            <a:ext cx="2853690" cy="2853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Autofit/>
          </a:bodyPr>
          <a:lstStyle/>
          <a:p>
            <a:r>
              <a:rPr lang="en-US" dirty="0" smtClean="0"/>
              <a:t>Would your answer change if . . . ?</a:t>
            </a:r>
            <a:endParaRPr lang="en-US" dirty="0"/>
          </a:p>
        </p:txBody>
      </p:sp>
      <p:pic>
        <p:nvPicPr>
          <p:cNvPr id="4" name="Picture 3" descr="Drainage Ditch 1.JPG"/>
          <p:cNvPicPr/>
          <p:nvPr/>
        </p:nvPicPr>
        <p:blipFill>
          <a:blip r:embed="rId3" cstate="print"/>
          <a:srcRect/>
          <a:stretch>
            <a:fillRect/>
          </a:stretch>
        </p:blipFill>
        <p:spPr bwMode="auto">
          <a:xfrm>
            <a:off x="1295400" y="1828800"/>
            <a:ext cx="2628900" cy="3486150"/>
          </a:xfrm>
          <a:prstGeom prst="rect">
            <a:avLst/>
          </a:prstGeom>
          <a:noFill/>
          <a:ln w="9525">
            <a:noFill/>
            <a:miter lim="800000"/>
            <a:headEnd/>
            <a:tailEnd/>
          </a:ln>
        </p:spPr>
      </p:pic>
      <p:pic>
        <p:nvPicPr>
          <p:cNvPr id="5" name="Picture 4" descr="http://t2.gstatic.com/images?q=tbn:ANd9GcT9hA9jRdPbDW2MtmjSHzUfV_g9UEW2JPaS8bcOAG_59LNz9LSyaPoYHs0">
            <a:hlinkClick r:id="rId4"/>
          </p:cNvPr>
          <p:cNvPicPr/>
          <p:nvPr/>
        </p:nvPicPr>
        <p:blipFill>
          <a:blip r:embed="rId5" cstate="print"/>
          <a:srcRect/>
          <a:stretch>
            <a:fillRect/>
          </a:stretch>
        </p:blipFill>
        <p:spPr bwMode="auto">
          <a:xfrm>
            <a:off x="4876800" y="2057400"/>
            <a:ext cx="32004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Scenario II</a:t>
            </a:r>
            <a:endParaRPr lang="en-US" dirty="0"/>
          </a:p>
        </p:txBody>
      </p:sp>
      <p:sp>
        <p:nvSpPr>
          <p:cNvPr id="3" name="Content Placeholder 2"/>
          <p:cNvSpPr>
            <a:spLocks noGrp="1"/>
          </p:cNvSpPr>
          <p:nvPr>
            <p:ph idx="1"/>
          </p:nvPr>
        </p:nvSpPr>
        <p:spPr>
          <a:xfrm>
            <a:off x="533400" y="1371600"/>
            <a:ext cx="8077201" cy="4754563"/>
          </a:xfrm>
        </p:spPr>
        <p:txBody>
          <a:bodyPr>
            <a:normAutofit/>
          </a:bodyPr>
          <a:lstStyle/>
          <a:p>
            <a:pPr>
              <a:buClrTx/>
              <a:buFont typeface="Wingdings" pitchFamily="2" charset="2"/>
              <a:buChar char="S"/>
            </a:pPr>
            <a:r>
              <a:rPr lang="en-US" dirty="0" smtClean="0"/>
              <a:t>Puncture of a 20-inch liquid transmission line transporting gasoline in an urban area</a:t>
            </a:r>
          </a:p>
        </p:txBody>
      </p:sp>
      <p:pic>
        <p:nvPicPr>
          <p:cNvPr id="5" name="Picture 4"/>
          <p:cNvPicPr/>
          <p:nvPr/>
        </p:nvPicPr>
        <p:blipFill>
          <a:blip r:embed="rId3" cstate="print"/>
          <a:srcRect/>
          <a:stretch>
            <a:fillRect/>
          </a:stretch>
        </p:blipFill>
        <p:spPr bwMode="auto">
          <a:xfrm>
            <a:off x="2362200" y="2971800"/>
            <a:ext cx="425767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II Site Map</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752600" y="4572000"/>
            <a:ext cx="6629400" cy="1600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752600" y="3200400"/>
            <a:ext cx="6629400" cy="14478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1752600" y="1752600"/>
            <a:ext cx="66294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CWA/OPA or CERCLA Authority to respond to this incident?</a:t>
            </a:r>
            <a:endParaRPr lang="en-US" dirty="0"/>
          </a:p>
        </p:txBody>
      </p:sp>
      <p:sp>
        <p:nvSpPr>
          <p:cNvPr id="3" name="Content Placeholder 2"/>
          <p:cNvSpPr>
            <a:spLocks noGrp="1"/>
          </p:cNvSpPr>
          <p:nvPr>
            <p:ph idx="1"/>
          </p:nvPr>
        </p:nvSpPr>
        <p:spPr>
          <a:xfrm>
            <a:off x="457200" y="1752600"/>
            <a:ext cx="8229600" cy="4373563"/>
          </a:xfrm>
        </p:spPr>
        <p:txBody>
          <a:bodyPr>
            <a:normAutofit fontScale="85000" lnSpcReduction="10000"/>
          </a:bodyPr>
          <a:lstStyle/>
          <a:p>
            <a:pPr>
              <a:buFont typeface="Wingdings" pitchFamily="2" charset="2"/>
              <a:buChar char="S"/>
            </a:pPr>
            <a:r>
              <a:rPr lang="en-US" sz="2800" dirty="0" smtClean="0"/>
              <a:t>Regional Administrator exclaims EPA must have CWA/OPA or CERCLA authority to respond to the incident and asks whether you intend to deploy EPA resources to the incident</a:t>
            </a:r>
          </a:p>
          <a:p>
            <a:pPr>
              <a:buFont typeface="Wingdings" pitchFamily="2" charset="2"/>
              <a:buChar char="S"/>
            </a:pPr>
            <a:endParaRPr lang="en-US" sz="2800" dirty="0" smtClean="0"/>
          </a:p>
          <a:p>
            <a:pPr>
              <a:buFont typeface="Wingdings" pitchFamily="2" charset="2"/>
              <a:buChar char="S"/>
            </a:pPr>
            <a:r>
              <a:rPr lang="en-US" sz="2800" dirty="0" smtClean="0"/>
              <a:t>You are the phone duty officer; how do you respond?</a:t>
            </a:r>
          </a:p>
          <a:p>
            <a:pPr>
              <a:buFont typeface="Wingdings" pitchFamily="2" charset="2"/>
              <a:buChar char="S"/>
            </a:pPr>
            <a:endParaRPr lang="en-US" sz="2800" dirty="0" smtClean="0"/>
          </a:p>
          <a:p>
            <a:pPr lvl="1">
              <a:buFont typeface="Wingdings" pitchFamily="2" charset="2"/>
              <a:buChar char="S"/>
            </a:pPr>
            <a:r>
              <a:rPr lang="en-US" sz="2600" dirty="0" smtClean="0"/>
              <a:t>Yes</a:t>
            </a:r>
          </a:p>
          <a:p>
            <a:pPr lvl="1">
              <a:buFont typeface="Wingdings" pitchFamily="2" charset="2"/>
              <a:buChar char="S"/>
            </a:pPr>
            <a:endParaRPr lang="en-US" sz="2600" dirty="0" smtClean="0"/>
          </a:p>
          <a:p>
            <a:pPr lvl="1">
              <a:buFont typeface="Wingdings" pitchFamily="2" charset="2"/>
              <a:buChar char="S"/>
            </a:pPr>
            <a:r>
              <a:rPr lang="en-US" sz="2600" dirty="0" smtClean="0"/>
              <a:t>No</a:t>
            </a:r>
          </a:p>
          <a:p>
            <a:pPr lvl="1">
              <a:buFont typeface="Wingdings" pitchFamily="2" charset="2"/>
              <a:buChar char="S"/>
            </a:pPr>
            <a:endParaRPr lang="en-US" sz="2600" dirty="0" smtClean="0"/>
          </a:p>
          <a:p>
            <a:pPr lvl="1">
              <a:buFont typeface="Wingdings" pitchFamily="2" charset="2"/>
              <a:buChar char="S"/>
            </a:pPr>
            <a:r>
              <a:rPr lang="en-US" sz="2600" dirty="0" smtClean="0"/>
              <a:t>Maybe</a:t>
            </a:r>
            <a:endParaRPr lang="en-US" sz="26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Answer</a:t>
            </a:r>
            <a:endParaRPr lang="en-US" dirty="0"/>
          </a:p>
        </p:txBody>
      </p:sp>
      <p:sp>
        <p:nvSpPr>
          <p:cNvPr id="3" name="Content Placeholder 2"/>
          <p:cNvSpPr>
            <a:spLocks noGrp="1"/>
          </p:cNvSpPr>
          <p:nvPr>
            <p:ph idx="1"/>
          </p:nvPr>
        </p:nvSpPr>
        <p:spPr>
          <a:xfrm>
            <a:off x="609600" y="1371600"/>
            <a:ext cx="8001001" cy="4754563"/>
          </a:xfrm>
        </p:spPr>
        <p:txBody>
          <a:bodyPr/>
          <a:lstStyle/>
          <a:p>
            <a:pPr>
              <a:buClrTx/>
              <a:buFont typeface="Wingdings" pitchFamily="2" charset="2"/>
              <a:buChar char="S"/>
            </a:pPr>
            <a:r>
              <a:rPr lang="en-US" sz="2400" dirty="0" smtClean="0"/>
              <a:t>CWA/OPA → No . . . Federal criteria for initiating a response under CWA § 311 are not met</a:t>
            </a:r>
          </a:p>
          <a:p>
            <a:pPr>
              <a:buClrTx/>
              <a:buFont typeface="Wingdings" pitchFamily="2" charset="2"/>
              <a:buChar char="S"/>
            </a:pPr>
            <a:endParaRPr lang="en-US" sz="2400" dirty="0" smtClean="0"/>
          </a:p>
          <a:p>
            <a:pPr>
              <a:buClrTx/>
              <a:buFont typeface="Wingdings" pitchFamily="2" charset="2"/>
              <a:buChar char="S"/>
            </a:pPr>
            <a:r>
              <a:rPr lang="en-US" sz="2400" dirty="0" smtClean="0"/>
              <a:t>CERCLA → No . . . Petroleum Exclusion</a:t>
            </a:r>
          </a:p>
          <a:p>
            <a:endParaRPr lang="en-US" sz="2000" dirty="0" smtClean="0"/>
          </a:p>
          <a:p>
            <a:endParaRPr lang="en-US" sz="2800" dirty="0"/>
          </a:p>
        </p:txBody>
      </p:sp>
      <p:pic>
        <p:nvPicPr>
          <p:cNvPr id="6" name="Picture 5" descr="Orange Tick Clip Art">
            <a:hlinkClick r:id="rId3"/>
          </p:cNvPr>
          <p:cNvPicPr/>
          <p:nvPr/>
        </p:nvPicPr>
        <p:blipFill>
          <a:blip r:embed="rId4" cstate="print"/>
          <a:srcRect/>
          <a:stretch>
            <a:fillRect/>
          </a:stretch>
        </p:blipFill>
        <p:spPr bwMode="auto">
          <a:xfrm>
            <a:off x="3124200" y="3581400"/>
            <a:ext cx="2971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Scenario III</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pPr>
              <a:buClrTx/>
              <a:buFont typeface="Wingdings" pitchFamily="2" charset="2"/>
              <a:buChar char="S"/>
            </a:pPr>
            <a:r>
              <a:rPr lang="en-US" sz="2800" dirty="0" smtClean="0"/>
              <a:t>Rupture of a 6-inch plastic natural gas distribution pipeline in an industrial area</a:t>
            </a:r>
            <a:endParaRPr lang="en-US" sz="2800" dirty="0"/>
          </a:p>
        </p:txBody>
      </p:sp>
      <p:pic>
        <p:nvPicPr>
          <p:cNvPr id="6" name="Picture 5"/>
          <p:cNvPicPr/>
          <p:nvPr/>
        </p:nvPicPr>
        <p:blipFill>
          <a:blip r:embed="rId3" cstate="print"/>
          <a:srcRect/>
          <a:stretch>
            <a:fillRect/>
          </a:stretch>
        </p:blipFill>
        <p:spPr bwMode="auto">
          <a:xfrm>
            <a:off x="2819400" y="2743200"/>
            <a:ext cx="3505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Scenario III – Site Map</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1676400" y="4800600"/>
            <a:ext cx="5715000" cy="98107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1676400" y="3657600"/>
            <a:ext cx="5715000" cy="114300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676400" y="2514600"/>
            <a:ext cx="5715000" cy="11430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1676400" y="1371600"/>
            <a:ext cx="57150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1524000"/>
          </a:xfrm>
        </p:spPr>
        <p:txBody>
          <a:bodyPr>
            <a:normAutofit fontScale="90000"/>
          </a:bodyPr>
          <a:lstStyle/>
          <a:p>
            <a:pPr lvl="0"/>
            <a:r>
              <a:rPr kumimoji="0" lang="en-US" b="1" i="0" u="none" strike="noStrike" kern="0" cap="none" spc="0" normalizeH="0" baseline="0" noProof="0" dirty="0" smtClean="0">
                <a:ln>
                  <a:noFill/>
                </a:ln>
                <a:solidFill>
                  <a:schemeClr val="tx2"/>
                </a:solidFill>
                <a:effectLst/>
                <a:uLnTx/>
                <a:uFillTx/>
                <a:latin typeface="+mj-lt"/>
                <a:ea typeface="+mj-ea"/>
                <a:cs typeface="+mj-cs"/>
              </a:rPr>
              <a:t/>
            </a:r>
            <a:br>
              <a:rPr kumimoji="0" lang="en-US" b="1" i="0" u="none" strike="noStrike" kern="0" cap="none" spc="0" normalizeH="0" baseline="0" noProof="0" dirty="0" smtClean="0">
                <a:ln>
                  <a:noFill/>
                </a:ln>
                <a:solidFill>
                  <a:schemeClr val="tx2"/>
                </a:solidFill>
                <a:effectLst/>
                <a:uLnTx/>
                <a:uFillTx/>
                <a:latin typeface="+mj-lt"/>
                <a:ea typeface="+mj-ea"/>
                <a:cs typeface="+mj-cs"/>
              </a:rPr>
            </a:br>
            <a:r>
              <a:rPr kumimoji="0" lang="en-US" b="1" i="0" u="none" strike="noStrike" kern="0" cap="none" spc="0" normalizeH="0" baseline="0" noProof="0" dirty="0" smtClean="0">
                <a:ln>
                  <a:noFill/>
                </a:ln>
                <a:solidFill>
                  <a:schemeClr val="tx2"/>
                </a:solidFill>
                <a:effectLst/>
                <a:uLnTx/>
                <a:uFillTx/>
                <a:latin typeface="+mj-lt"/>
                <a:ea typeface="+mj-ea"/>
                <a:cs typeface="+mj-cs"/>
              </a:rPr>
              <a:t>Pipeline Emergency Response</a:t>
            </a:r>
            <a:br>
              <a:rPr kumimoji="0" lang="en-US" b="1" i="0" u="none" strike="noStrike" kern="0" cap="none" spc="0" normalizeH="0" baseline="0" noProof="0" dirty="0" smtClean="0">
                <a:ln>
                  <a:noFill/>
                </a:ln>
                <a:solidFill>
                  <a:schemeClr val="tx2"/>
                </a:solidFill>
                <a:effectLst/>
                <a:uLnTx/>
                <a:uFillTx/>
                <a:latin typeface="+mj-lt"/>
                <a:ea typeface="+mj-ea"/>
                <a:cs typeface="+mj-cs"/>
              </a:rPr>
            </a:br>
            <a:r>
              <a:rPr lang="en-US" b="1" kern="0" dirty="0" smtClean="0">
                <a:solidFill>
                  <a:schemeClr val="tx2"/>
                </a:solidFill>
              </a:rPr>
              <a:t>Webinar</a:t>
            </a:r>
            <a:r>
              <a:rPr kumimoji="0" lang="en-US" b="1" i="0" u="none" strike="noStrike" kern="0" cap="none" spc="0" normalizeH="0" baseline="0" noProof="0" dirty="0" smtClean="0">
                <a:ln>
                  <a:noFill/>
                </a:ln>
                <a:solidFill>
                  <a:schemeClr val="tx2"/>
                </a:solidFill>
                <a:effectLst/>
                <a:uLnTx/>
                <a:uFillTx/>
                <a:latin typeface="+mj-lt"/>
                <a:ea typeface="+mj-ea"/>
                <a:cs typeface="+mj-cs"/>
              </a:rPr>
              <a:t/>
            </a:r>
            <a:br>
              <a:rPr kumimoji="0" lang="en-US" b="1" i="0" u="none" strike="noStrike" kern="0" cap="none" spc="0" normalizeH="0" baseline="0" noProof="0" dirty="0" smtClean="0">
                <a:ln>
                  <a:noFill/>
                </a:ln>
                <a:solidFill>
                  <a:schemeClr val="tx2"/>
                </a:solidFill>
                <a:effectLst/>
                <a:uLnTx/>
                <a:uFillTx/>
                <a:latin typeface="+mj-lt"/>
                <a:ea typeface="+mj-ea"/>
                <a:cs typeface="+mj-cs"/>
              </a:rPr>
            </a:br>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7</a:t>
            </a:fld>
            <a:endParaRPr lang="en-US"/>
          </a:p>
        </p:txBody>
      </p:sp>
      <p:pic>
        <p:nvPicPr>
          <p:cNvPr id="489474" name="Picture 2" descr="http://dec.alaska.gov/spar/images/gallery/gallery_tapsbullethole/images/011004301_p005.jpg"/>
          <p:cNvPicPr>
            <a:picLocks noChangeAspect="1" noChangeArrowheads="1"/>
          </p:cNvPicPr>
          <p:nvPr/>
        </p:nvPicPr>
        <p:blipFill>
          <a:blip r:embed="rId3" cstate="print"/>
          <a:srcRect/>
          <a:stretch>
            <a:fillRect/>
          </a:stretch>
        </p:blipFill>
        <p:spPr bwMode="auto">
          <a:xfrm>
            <a:off x="4724400" y="3962400"/>
            <a:ext cx="3600450" cy="2438400"/>
          </a:xfrm>
          <a:prstGeom prst="rect">
            <a:avLst/>
          </a:prstGeom>
          <a:noFill/>
        </p:spPr>
      </p:pic>
      <p:pic>
        <p:nvPicPr>
          <p:cNvPr id="489476" name="Picture 4" descr="TAPS Bullet Hole Release">
            <a:hlinkClick r:id="rId4" tooltip="&lt;p style='font-size:14px; font-weight:bold'&gt;TAPS Bullet Hole Release&lt;/p&gt;&lt;br&gt;Aerial View&lt;br&gt;&lt;br&gt;Event: 10/4/2001"/>
          </p:cNvPr>
          <p:cNvPicPr>
            <a:picLocks noChangeAspect="1" noChangeArrowheads="1"/>
          </p:cNvPicPr>
          <p:nvPr/>
        </p:nvPicPr>
        <p:blipFill>
          <a:blip r:embed="rId5" cstate="print"/>
          <a:srcRect/>
          <a:stretch>
            <a:fillRect/>
          </a:stretch>
        </p:blipFill>
        <p:spPr bwMode="auto">
          <a:xfrm>
            <a:off x="533400" y="2438400"/>
            <a:ext cx="3581400" cy="24384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CWA/OPA or CERCLA Authority to respond to this incident?</a:t>
            </a:r>
            <a:endParaRPr lang="en-US" dirty="0"/>
          </a:p>
        </p:txBody>
      </p:sp>
      <p:sp>
        <p:nvSpPr>
          <p:cNvPr id="3" name="Content Placeholder 2"/>
          <p:cNvSpPr>
            <a:spLocks noGrp="1"/>
          </p:cNvSpPr>
          <p:nvPr>
            <p:ph idx="1"/>
          </p:nvPr>
        </p:nvSpPr>
        <p:spPr>
          <a:xfrm>
            <a:off x="457200" y="1752600"/>
            <a:ext cx="8229600" cy="4373563"/>
          </a:xfrm>
        </p:spPr>
        <p:txBody>
          <a:bodyPr>
            <a:normAutofit fontScale="85000" lnSpcReduction="20000"/>
          </a:bodyPr>
          <a:lstStyle/>
          <a:p>
            <a:pPr>
              <a:buFont typeface="Wingdings" pitchFamily="2" charset="2"/>
              <a:buChar char="S"/>
            </a:pPr>
            <a:r>
              <a:rPr lang="en-US" sz="2800" dirty="0" smtClean="0"/>
              <a:t>You are an OSC visiting with a coworker from another program when both of you hear this incident described on the radio; your coworker is curious and asks if someone from the removal program will respond to the incident</a:t>
            </a:r>
          </a:p>
          <a:p>
            <a:pPr>
              <a:buFont typeface="Wingdings" pitchFamily="2" charset="2"/>
              <a:buChar char="S"/>
            </a:pPr>
            <a:endParaRPr lang="en-US" sz="2800" dirty="0" smtClean="0"/>
          </a:p>
          <a:p>
            <a:pPr>
              <a:buFont typeface="Wingdings" pitchFamily="2" charset="2"/>
              <a:buChar char="S"/>
            </a:pPr>
            <a:r>
              <a:rPr lang="en-US" sz="2800" dirty="0" smtClean="0"/>
              <a:t>Do you respond?</a:t>
            </a:r>
          </a:p>
          <a:p>
            <a:pPr>
              <a:buFont typeface="Wingdings" pitchFamily="2" charset="2"/>
              <a:buChar char="S"/>
            </a:pPr>
            <a:endParaRPr lang="en-US" sz="2800" dirty="0" smtClean="0"/>
          </a:p>
          <a:p>
            <a:pPr lvl="1">
              <a:buFont typeface="Wingdings" pitchFamily="2" charset="2"/>
              <a:buChar char="S"/>
            </a:pPr>
            <a:r>
              <a:rPr lang="en-US" sz="2600" dirty="0" smtClean="0"/>
              <a:t>Yes</a:t>
            </a:r>
          </a:p>
          <a:p>
            <a:pPr lvl="1">
              <a:buFont typeface="Wingdings" pitchFamily="2" charset="2"/>
              <a:buChar char="S"/>
            </a:pPr>
            <a:endParaRPr lang="en-US" sz="2600" dirty="0" smtClean="0"/>
          </a:p>
          <a:p>
            <a:pPr lvl="1">
              <a:buFont typeface="Wingdings" pitchFamily="2" charset="2"/>
              <a:buChar char="S"/>
            </a:pPr>
            <a:r>
              <a:rPr lang="en-US" sz="2600" dirty="0" smtClean="0"/>
              <a:t>No </a:t>
            </a:r>
          </a:p>
          <a:p>
            <a:pPr lvl="1">
              <a:buFont typeface="Wingdings" pitchFamily="2" charset="2"/>
              <a:buChar char="S"/>
            </a:pPr>
            <a:endParaRPr lang="en-US" sz="2600" dirty="0" smtClean="0"/>
          </a:p>
          <a:p>
            <a:pPr lvl="1">
              <a:buFont typeface="Wingdings" pitchFamily="2" charset="2"/>
              <a:buChar char="S"/>
            </a:pPr>
            <a:r>
              <a:rPr lang="en-US" sz="2600" dirty="0" smtClean="0"/>
              <a:t>Maybe?</a:t>
            </a:r>
            <a:endParaRPr lang="en-US" sz="2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Content Placeholder 2"/>
          <p:cNvSpPr>
            <a:spLocks noGrp="1"/>
          </p:cNvSpPr>
          <p:nvPr>
            <p:ph idx="1"/>
          </p:nvPr>
        </p:nvSpPr>
        <p:spPr>
          <a:xfrm>
            <a:off x="457200" y="1371600"/>
            <a:ext cx="8229600" cy="4754563"/>
          </a:xfrm>
        </p:spPr>
        <p:txBody>
          <a:bodyPr/>
          <a:lstStyle/>
          <a:p>
            <a:pPr>
              <a:buClrTx/>
              <a:buFont typeface="Wingdings" pitchFamily="2" charset="2"/>
              <a:buChar char="S"/>
            </a:pPr>
            <a:r>
              <a:rPr lang="en-US" sz="2800" dirty="0" smtClean="0"/>
              <a:t>CWA/OPA → No . . . Federal criteria for initiating a response under CWA § 311 are not met</a:t>
            </a:r>
          </a:p>
          <a:p>
            <a:pPr>
              <a:buClrTx/>
              <a:buFont typeface="Wingdings" pitchFamily="2" charset="2"/>
              <a:buChar char="S"/>
            </a:pPr>
            <a:endParaRPr lang="en-US" sz="2800" dirty="0" smtClean="0"/>
          </a:p>
          <a:p>
            <a:pPr>
              <a:buClrTx/>
              <a:buFont typeface="Wingdings" pitchFamily="2" charset="2"/>
              <a:buChar char="S"/>
            </a:pPr>
            <a:r>
              <a:rPr lang="en-US" sz="2800" dirty="0" smtClean="0"/>
              <a:t>CERCLA → No . . . Petroleum Exclusion</a:t>
            </a:r>
          </a:p>
          <a:p>
            <a:endParaRPr lang="en-US" sz="2800" dirty="0"/>
          </a:p>
        </p:txBody>
      </p:sp>
      <p:pic>
        <p:nvPicPr>
          <p:cNvPr id="5" name="Picture 4" descr="Green Tick Clip Art">
            <a:hlinkClick r:id="rId3"/>
          </p:cNvPr>
          <p:cNvPicPr/>
          <p:nvPr/>
        </p:nvPicPr>
        <p:blipFill>
          <a:blip r:embed="rId4" cstate="print"/>
          <a:srcRect/>
          <a:stretch>
            <a:fillRect/>
          </a:stretch>
        </p:blipFill>
        <p:spPr bwMode="auto">
          <a:xfrm>
            <a:off x="3429000" y="4267200"/>
            <a:ext cx="23622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Scenario IV</a:t>
            </a:r>
            <a:endParaRPr lang="en-US" sz="4000" dirty="0"/>
          </a:p>
        </p:txBody>
      </p:sp>
      <p:sp>
        <p:nvSpPr>
          <p:cNvPr id="3" name="Content Placeholder 2"/>
          <p:cNvSpPr>
            <a:spLocks noGrp="1"/>
          </p:cNvSpPr>
          <p:nvPr>
            <p:ph idx="1"/>
          </p:nvPr>
        </p:nvSpPr>
        <p:spPr>
          <a:xfrm>
            <a:off x="457200" y="1447800"/>
            <a:ext cx="8229600" cy="4678363"/>
          </a:xfrm>
        </p:spPr>
        <p:txBody>
          <a:bodyPr/>
          <a:lstStyle/>
          <a:p>
            <a:pPr>
              <a:buClrTx/>
              <a:buFont typeface="Wingdings" pitchFamily="2" charset="2"/>
              <a:buChar char="S"/>
            </a:pPr>
            <a:r>
              <a:rPr lang="en-US" dirty="0" smtClean="0"/>
              <a:t>Rupture of a 6-inch Fuel Oil Pipeline</a:t>
            </a:r>
          </a:p>
        </p:txBody>
      </p:sp>
      <p:pic>
        <p:nvPicPr>
          <p:cNvPr id="4" name="Picture 2"/>
          <p:cNvPicPr>
            <a:picLocks noChangeAspect="1" noChangeArrowheads="1"/>
          </p:cNvPicPr>
          <p:nvPr/>
        </p:nvPicPr>
        <p:blipFill>
          <a:blip r:embed="rId3" cstate="print"/>
          <a:srcRect/>
          <a:stretch>
            <a:fillRect/>
          </a:stretch>
        </p:blipFill>
        <p:spPr bwMode="auto">
          <a:xfrm>
            <a:off x="2133600" y="2514600"/>
            <a:ext cx="4762500" cy="18288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2133600" y="4343401"/>
            <a:ext cx="4762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5399" y="0"/>
            <a:ext cx="7239001" cy="762000"/>
          </a:xfrm>
        </p:spPr>
        <p:txBody>
          <a:bodyPr/>
          <a:lstStyle/>
          <a:p>
            <a:r>
              <a:rPr lang="en-US" dirty="0" smtClean="0"/>
              <a:t>Scenario IV – Site Map</a:t>
            </a:r>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73</a:t>
            </a:fld>
            <a:endParaRPr lang="en-US"/>
          </a:p>
        </p:txBody>
      </p:sp>
      <p:pic>
        <p:nvPicPr>
          <p:cNvPr id="6" name="Picture 13"/>
          <p:cNvPicPr>
            <a:picLocks noChangeAspect="1" noChangeArrowheads="1"/>
          </p:cNvPicPr>
          <p:nvPr/>
        </p:nvPicPr>
        <p:blipFill>
          <a:blip r:embed="rId3" cstate="print"/>
          <a:srcRect l="17729"/>
          <a:stretch>
            <a:fillRect/>
          </a:stretch>
        </p:blipFill>
        <p:spPr bwMode="auto">
          <a:xfrm>
            <a:off x="990600" y="1143000"/>
            <a:ext cx="7361238" cy="5029200"/>
          </a:xfrm>
          <a:prstGeom prst="rect">
            <a:avLst/>
          </a:prstGeom>
          <a:noFill/>
          <a:ln w="9525">
            <a:noFill/>
            <a:miter lim="800000"/>
            <a:headEnd/>
            <a:tailEnd/>
          </a:ln>
        </p:spPr>
      </p:pic>
      <p:sp>
        <p:nvSpPr>
          <p:cNvPr id="8" name="Rectangle 7"/>
          <p:cNvSpPr/>
          <p:nvPr/>
        </p:nvSpPr>
        <p:spPr>
          <a:xfrm>
            <a:off x="1905000" y="2590800"/>
            <a:ext cx="1828800" cy="369332"/>
          </a:xfrm>
          <a:prstGeom prst="rect">
            <a:avLst/>
          </a:prstGeom>
        </p:spPr>
        <p:txBody>
          <a:bodyPr wrap="square">
            <a:spAutoFit/>
          </a:bodyPr>
          <a:lstStyle/>
          <a:p>
            <a:r>
              <a:rPr lang="en-US" dirty="0" smtClean="0">
                <a:solidFill>
                  <a:schemeClr val="bg1"/>
                </a:solidFill>
              </a:rPr>
              <a:t>Pipeline  Break</a:t>
            </a:r>
            <a:endParaRPr lang="en-US" dirty="0"/>
          </a:p>
        </p:txBody>
      </p:sp>
      <p:sp>
        <p:nvSpPr>
          <p:cNvPr id="9" name="Rectangle 8"/>
          <p:cNvSpPr/>
          <p:nvPr/>
        </p:nvSpPr>
        <p:spPr>
          <a:xfrm>
            <a:off x="3352800" y="3244334"/>
            <a:ext cx="914401" cy="369332"/>
          </a:xfrm>
          <a:prstGeom prst="rect">
            <a:avLst/>
          </a:prstGeom>
        </p:spPr>
        <p:txBody>
          <a:bodyPr wrap="square">
            <a:spAutoFit/>
          </a:bodyPr>
          <a:lstStyle/>
          <a:p>
            <a:r>
              <a:rPr lang="en-US" dirty="0" smtClean="0">
                <a:solidFill>
                  <a:schemeClr val="bg1"/>
                </a:solidFill>
              </a:rPr>
              <a:t>Marsh</a:t>
            </a:r>
            <a:endParaRPr lang="en-US" dirty="0"/>
          </a:p>
        </p:txBody>
      </p:sp>
      <p:sp>
        <p:nvSpPr>
          <p:cNvPr id="12" name="Rectangle 11"/>
          <p:cNvSpPr/>
          <p:nvPr/>
        </p:nvSpPr>
        <p:spPr>
          <a:xfrm>
            <a:off x="5791200" y="3352800"/>
            <a:ext cx="1295400" cy="369332"/>
          </a:xfrm>
          <a:prstGeom prst="rect">
            <a:avLst/>
          </a:prstGeom>
        </p:spPr>
        <p:txBody>
          <a:bodyPr wrap="square">
            <a:spAutoFit/>
          </a:bodyPr>
          <a:lstStyle/>
          <a:p>
            <a:endParaRPr lang="en-US" dirty="0"/>
          </a:p>
        </p:txBody>
      </p:sp>
      <p:sp>
        <p:nvSpPr>
          <p:cNvPr id="13" name="Rectangle 12"/>
          <p:cNvSpPr/>
          <p:nvPr/>
        </p:nvSpPr>
        <p:spPr>
          <a:xfrm>
            <a:off x="6248400" y="1524000"/>
            <a:ext cx="1371600" cy="914400"/>
          </a:xfrm>
          <a:prstGeom prst="rect">
            <a:avLst/>
          </a:prstGeom>
        </p:spPr>
        <p:txBody>
          <a:bodyPr wrap="square">
            <a:spAutoFit/>
          </a:bodyPr>
          <a:lstStyle/>
          <a:p>
            <a:r>
              <a:rPr lang="en-US" dirty="0" smtClean="0">
                <a:solidFill>
                  <a:schemeClr val="bg1"/>
                </a:solidFill>
              </a:rPr>
              <a:t>Power Generation Station </a:t>
            </a:r>
            <a:endParaRPr lang="en-US" dirty="0"/>
          </a:p>
        </p:txBody>
      </p:sp>
      <p:sp>
        <p:nvSpPr>
          <p:cNvPr id="14" name="Rectangle 13"/>
          <p:cNvSpPr/>
          <p:nvPr/>
        </p:nvSpPr>
        <p:spPr>
          <a:xfrm>
            <a:off x="3429000" y="1295400"/>
            <a:ext cx="1981200" cy="369332"/>
          </a:xfrm>
          <a:prstGeom prst="rect">
            <a:avLst/>
          </a:prstGeom>
        </p:spPr>
        <p:txBody>
          <a:bodyPr wrap="square">
            <a:spAutoFit/>
          </a:bodyPr>
          <a:lstStyle/>
          <a:p>
            <a:pPr algn="r"/>
            <a:r>
              <a:rPr lang="en-US" dirty="0" smtClean="0">
                <a:solidFill>
                  <a:schemeClr val="bg1"/>
                </a:solidFill>
              </a:rPr>
              <a:t>Fuel Oil Pipeline</a:t>
            </a:r>
            <a:endParaRPr lang="en-US" dirty="0">
              <a:solidFill>
                <a:schemeClr val="bg1"/>
              </a:solidFill>
            </a:endParaRPr>
          </a:p>
        </p:txBody>
      </p:sp>
      <p:sp>
        <p:nvSpPr>
          <p:cNvPr id="16" name="Rectangle 15"/>
          <p:cNvSpPr/>
          <p:nvPr/>
        </p:nvSpPr>
        <p:spPr>
          <a:xfrm>
            <a:off x="5715000" y="3886200"/>
            <a:ext cx="990600" cy="369332"/>
          </a:xfrm>
          <a:prstGeom prst="rect">
            <a:avLst/>
          </a:prstGeom>
        </p:spPr>
        <p:txBody>
          <a:bodyPr wrap="square">
            <a:spAutoFit/>
          </a:bodyPr>
          <a:lstStyle/>
          <a:p>
            <a:r>
              <a:rPr lang="en-US" dirty="0" smtClean="0">
                <a:solidFill>
                  <a:schemeClr val="bg1"/>
                </a:solidFill>
              </a:rPr>
              <a:t>Water</a:t>
            </a:r>
            <a:endParaRPr lang="en-US" dirty="0"/>
          </a:p>
        </p:txBody>
      </p:sp>
      <p:sp>
        <p:nvSpPr>
          <p:cNvPr id="18" name="Rectangle 17"/>
          <p:cNvSpPr/>
          <p:nvPr/>
        </p:nvSpPr>
        <p:spPr>
          <a:xfrm>
            <a:off x="5029200" y="2667000"/>
            <a:ext cx="1752600" cy="369332"/>
          </a:xfrm>
          <a:prstGeom prst="rect">
            <a:avLst/>
          </a:prstGeom>
        </p:spPr>
        <p:txBody>
          <a:bodyPr wrap="square">
            <a:spAutoFit/>
          </a:bodyPr>
          <a:lstStyle/>
          <a:p>
            <a:r>
              <a:rPr lang="en-US" dirty="0" smtClean="0">
                <a:solidFill>
                  <a:schemeClr val="bg1"/>
                </a:solidFill>
              </a:rPr>
              <a:t>Power Lines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CWA/OPA Authority to respond to this incident?</a:t>
            </a:r>
            <a:endParaRPr lang="en-US" dirty="0"/>
          </a:p>
        </p:txBody>
      </p:sp>
      <p:sp>
        <p:nvSpPr>
          <p:cNvPr id="3" name="Content Placeholder 2"/>
          <p:cNvSpPr>
            <a:spLocks noGrp="1"/>
          </p:cNvSpPr>
          <p:nvPr>
            <p:ph idx="1"/>
          </p:nvPr>
        </p:nvSpPr>
        <p:spPr>
          <a:xfrm>
            <a:off x="457200" y="2057400"/>
            <a:ext cx="8229600" cy="4343400"/>
          </a:xfrm>
        </p:spPr>
        <p:txBody>
          <a:bodyPr>
            <a:normAutofit fontScale="77500" lnSpcReduction="20000"/>
          </a:bodyPr>
          <a:lstStyle/>
          <a:p>
            <a:pPr>
              <a:buFont typeface="Wingdings" pitchFamily="2" charset="2"/>
              <a:buChar char="S"/>
            </a:pPr>
            <a:r>
              <a:rPr lang="en-US" sz="2800" dirty="0" smtClean="0"/>
              <a:t>You are the phone duty officer and receive the National Response Center incident report</a:t>
            </a:r>
          </a:p>
          <a:p>
            <a:pPr>
              <a:buFont typeface="Wingdings" pitchFamily="2" charset="2"/>
              <a:buChar char="S"/>
            </a:pPr>
            <a:endParaRPr lang="en-US" sz="2800" dirty="0" smtClean="0"/>
          </a:p>
          <a:p>
            <a:pPr>
              <a:buFont typeface="Wingdings" pitchFamily="2" charset="2"/>
              <a:buChar char="S"/>
            </a:pPr>
            <a:r>
              <a:rPr lang="en-US" sz="2800" dirty="0" smtClean="0"/>
              <a:t>You report this incident to you Removal Manager (RM) and the RM asks for your recommendation whether EPA should respond</a:t>
            </a:r>
          </a:p>
          <a:p>
            <a:pPr>
              <a:buFont typeface="Wingdings" pitchFamily="2" charset="2"/>
              <a:buChar char="S"/>
            </a:pPr>
            <a:endParaRPr lang="en-US" sz="2800" dirty="0" smtClean="0"/>
          </a:p>
          <a:p>
            <a:pPr>
              <a:buFont typeface="Wingdings" pitchFamily="2" charset="2"/>
              <a:buChar char="S"/>
            </a:pPr>
            <a:r>
              <a:rPr lang="en-US" sz="2800" dirty="0" smtClean="0"/>
              <a:t>What is your advice?</a:t>
            </a:r>
          </a:p>
          <a:p>
            <a:pPr>
              <a:buFont typeface="Wingdings" pitchFamily="2" charset="2"/>
              <a:buChar char="S"/>
            </a:pPr>
            <a:endParaRPr lang="en-US" sz="2800" dirty="0" smtClean="0"/>
          </a:p>
          <a:p>
            <a:pPr lvl="1">
              <a:buFont typeface="Wingdings" pitchFamily="2" charset="2"/>
              <a:buChar char="S"/>
            </a:pPr>
            <a:r>
              <a:rPr lang="en-US" sz="2400" dirty="0" smtClean="0"/>
              <a:t>Yes</a:t>
            </a:r>
          </a:p>
          <a:p>
            <a:pPr lvl="1">
              <a:buFont typeface="Wingdings" pitchFamily="2" charset="2"/>
              <a:buChar char="S"/>
            </a:pPr>
            <a:endParaRPr lang="en-US" sz="2400" dirty="0" smtClean="0"/>
          </a:p>
          <a:p>
            <a:pPr lvl="1">
              <a:buFont typeface="Wingdings" pitchFamily="2" charset="2"/>
              <a:buChar char="S"/>
            </a:pPr>
            <a:r>
              <a:rPr lang="en-US" sz="2400" dirty="0" smtClean="0"/>
              <a:t>No </a:t>
            </a:r>
          </a:p>
          <a:p>
            <a:pPr lvl="1">
              <a:buFont typeface="Wingdings" pitchFamily="2" charset="2"/>
              <a:buChar char="S"/>
            </a:pPr>
            <a:endParaRPr lang="en-US" sz="2400" dirty="0" smtClean="0"/>
          </a:p>
          <a:p>
            <a:pPr lvl="1">
              <a:buFont typeface="Wingdings" pitchFamily="2" charset="2"/>
              <a:buChar char="S"/>
            </a:pPr>
            <a:r>
              <a:rPr lang="en-US" sz="2400" dirty="0" smtClean="0"/>
              <a:t>Maybe</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5181600" cy="838200"/>
          </a:xfrm>
        </p:spPr>
        <p:txBody>
          <a:bodyPr/>
          <a:lstStyle/>
          <a:p>
            <a:r>
              <a:rPr lang="en-US" dirty="0" smtClean="0"/>
              <a:t>Answer</a:t>
            </a:r>
            <a:endParaRPr lang="en-US" dirty="0"/>
          </a:p>
        </p:txBody>
      </p:sp>
      <p:sp>
        <p:nvSpPr>
          <p:cNvPr id="3" name="Content Placeholder 2"/>
          <p:cNvSpPr>
            <a:spLocks noGrp="1"/>
          </p:cNvSpPr>
          <p:nvPr>
            <p:ph idx="1"/>
          </p:nvPr>
        </p:nvSpPr>
        <p:spPr>
          <a:xfrm>
            <a:off x="304801" y="838200"/>
            <a:ext cx="8382000" cy="5287963"/>
          </a:xfrm>
        </p:spPr>
        <p:txBody>
          <a:bodyPr>
            <a:normAutofit/>
          </a:bodyPr>
          <a:lstStyle/>
          <a:p>
            <a:pPr>
              <a:buFont typeface="Wingdings" pitchFamily="2" charset="2"/>
              <a:buChar char="S"/>
            </a:pPr>
            <a:r>
              <a:rPr lang="en-US" sz="1800" dirty="0" smtClean="0"/>
              <a:t>CWA/OPA → Yes . . . Federal criteria for initiating a response under CWA § 311 are met</a:t>
            </a:r>
          </a:p>
          <a:p>
            <a:pPr>
              <a:buFont typeface="Wingdings" pitchFamily="2" charset="2"/>
              <a:buChar char="S"/>
            </a:pPr>
            <a:endParaRPr lang="en-US" sz="1800" dirty="0" smtClean="0"/>
          </a:p>
          <a:p>
            <a:pPr>
              <a:buClrTx/>
              <a:buFont typeface="Wingdings" pitchFamily="2" charset="2"/>
              <a:buChar char="S"/>
            </a:pPr>
            <a:r>
              <a:rPr lang="en-US" sz="1800" dirty="0" smtClean="0"/>
              <a:t>Should EPA respond →  Likely no because the incident occurred in the coastal zone</a:t>
            </a:r>
          </a:p>
          <a:p>
            <a:endParaRPr lang="en-US" sz="1800" dirty="0" smtClean="0"/>
          </a:p>
          <a:p>
            <a:pPr lvl="1">
              <a:buFontTx/>
              <a:buChar char="-"/>
            </a:pPr>
            <a:r>
              <a:rPr lang="en-US" sz="1800" dirty="0" smtClean="0"/>
              <a:t>§ 300.120(a)(1)  USCG shall provide OSCs for discharges or releases into or threatening the coastal zone</a:t>
            </a:r>
          </a:p>
          <a:p>
            <a:pPr lvl="1">
              <a:buFontTx/>
              <a:buChar char="-"/>
            </a:pPr>
            <a:endParaRPr lang="en-US" sz="1800" dirty="0" smtClean="0"/>
          </a:p>
          <a:p>
            <a:pPr lvl="1">
              <a:buNone/>
            </a:pPr>
            <a:r>
              <a:rPr lang="en-US" sz="1800" dirty="0" smtClean="0"/>
              <a:t>-	§ 300.120(a)(2)  EPA shall provide OSCs for discharges or releases into or threatening the inland zone</a:t>
            </a:r>
          </a:p>
          <a:p>
            <a:pPr lvl="2">
              <a:buFontTx/>
              <a:buChar char="-"/>
            </a:pPr>
            <a:endParaRPr lang="en-US" sz="1800" dirty="0" smtClean="0"/>
          </a:p>
          <a:p>
            <a:pPr>
              <a:buClrTx/>
              <a:buFont typeface="Wingdings" pitchFamily="2" charset="2"/>
              <a:buChar char="S"/>
            </a:pPr>
            <a:r>
              <a:rPr lang="en-US" sz="1800" dirty="0" smtClean="0"/>
              <a:t>However, responsibility for response could shift from USCG to EPA or visa versa (see  § 300.140)</a:t>
            </a:r>
            <a:endParaRPr lang="en-US" sz="1800" dirty="0"/>
          </a:p>
        </p:txBody>
      </p:sp>
      <p:pic>
        <p:nvPicPr>
          <p:cNvPr id="4" name="Picture 3" descr="112233 Clip Art">
            <a:hlinkClick r:id="rId3"/>
          </p:cNvPr>
          <p:cNvPicPr/>
          <p:nvPr/>
        </p:nvPicPr>
        <p:blipFill>
          <a:blip r:embed="rId4" cstate="print"/>
          <a:srcRect/>
          <a:stretch>
            <a:fillRect/>
          </a:stretch>
        </p:blipFill>
        <p:spPr bwMode="auto">
          <a:xfrm>
            <a:off x="3810000" y="4876800"/>
            <a:ext cx="19050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152400"/>
            <a:ext cx="7619999" cy="762000"/>
          </a:xfrm>
        </p:spPr>
        <p:txBody>
          <a:bodyPr>
            <a:normAutofit/>
          </a:bodyPr>
          <a:lstStyle/>
          <a:p>
            <a:r>
              <a:rPr lang="en-US" sz="3600" dirty="0" smtClean="0"/>
              <a:t>Scenario V</a:t>
            </a:r>
            <a:endParaRPr lang="en-US" sz="3600" dirty="0"/>
          </a:p>
        </p:txBody>
      </p:sp>
      <p:sp>
        <p:nvSpPr>
          <p:cNvPr id="4" name="Content Placeholder 3"/>
          <p:cNvSpPr>
            <a:spLocks noGrp="1"/>
          </p:cNvSpPr>
          <p:nvPr>
            <p:ph idx="1"/>
          </p:nvPr>
        </p:nvSpPr>
        <p:spPr>
          <a:xfrm>
            <a:off x="381001" y="990600"/>
            <a:ext cx="8305800" cy="5135563"/>
          </a:xfrm>
        </p:spPr>
        <p:txBody>
          <a:bodyPr/>
          <a:lstStyle/>
          <a:p>
            <a:pPr>
              <a:buClrTx/>
              <a:buFont typeface="Wingdings" pitchFamily="2" charset="2"/>
              <a:buChar char="S"/>
            </a:pPr>
            <a:r>
              <a:rPr lang="en-US" sz="1800" dirty="0" smtClean="0"/>
              <a:t>All</a:t>
            </a:r>
            <a:r>
              <a:rPr lang="en-US" sz="1800" b="1" dirty="0" smtClean="0"/>
              <a:t> </a:t>
            </a:r>
            <a:r>
              <a:rPr lang="en-US" sz="1800" dirty="0" smtClean="0"/>
              <a:t>North Slope crude oil flows into PS01 which is one of eleven pump stations</a:t>
            </a:r>
          </a:p>
          <a:p>
            <a:pPr>
              <a:buClrTx/>
              <a:buFont typeface="Wingdings" pitchFamily="2" charset="2"/>
              <a:buChar char="S"/>
            </a:pPr>
            <a:endParaRPr lang="en-US" sz="1800" dirty="0" smtClean="0"/>
          </a:p>
          <a:p>
            <a:pPr>
              <a:buClrTx/>
              <a:buFont typeface="Wingdings" pitchFamily="2" charset="2"/>
              <a:buChar char="S"/>
            </a:pPr>
            <a:r>
              <a:rPr lang="en-US" sz="1800" dirty="0" smtClean="0"/>
              <a:t>A leak was detected in the Booster Pump Building basement at PS01; TAPS was shut down within one hour of discovery of leak</a:t>
            </a:r>
          </a:p>
          <a:p>
            <a:pPr>
              <a:buClrTx/>
              <a:buFont typeface="Wingdings" pitchFamily="2" charset="2"/>
              <a:buChar char="S"/>
            </a:pPr>
            <a:endParaRPr lang="en-US" sz="1800" dirty="0" smtClean="0"/>
          </a:p>
          <a:p>
            <a:pPr>
              <a:buClrTx/>
              <a:buFont typeface="Wingdings" pitchFamily="2" charset="2"/>
              <a:buChar char="S"/>
            </a:pPr>
            <a:r>
              <a:rPr lang="en-US" sz="1800" dirty="0" smtClean="0"/>
              <a:t> No release to the environment, but EPA is directed by HQ to respond </a:t>
            </a:r>
          </a:p>
          <a:p>
            <a:pPr>
              <a:buClrTx/>
              <a:buFont typeface="Wingdings" pitchFamily="2" charset="2"/>
              <a:buChar char="S"/>
            </a:pPr>
            <a:endParaRPr lang="en-US" sz="1800" dirty="0" smtClean="0"/>
          </a:p>
          <a:p>
            <a:pPr>
              <a:buClrTx/>
              <a:buFont typeface="Wingdings" pitchFamily="2" charset="2"/>
              <a:buChar char="S"/>
            </a:pPr>
            <a:endParaRPr lang="en-US" dirty="0" smtClean="0"/>
          </a:p>
          <a:p>
            <a:pPr>
              <a:buClrTx/>
              <a:buFont typeface="Wingdings" pitchFamily="2" charset="2"/>
              <a:buChar char="S"/>
            </a:pPr>
            <a:endParaRPr lang="en-US" dirty="0"/>
          </a:p>
        </p:txBody>
      </p:sp>
      <p:pic>
        <p:nvPicPr>
          <p:cNvPr id="5" name="Picture 7"/>
          <p:cNvPicPr>
            <a:picLocks noChangeAspect="1" noChangeArrowheads="1"/>
          </p:cNvPicPr>
          <p:nvPr/>
        </p:nvPicPr>
        <p:blipFill>
          <a:blip r:embed="rId3" cstate="print"/>
          <a:srcRect/>
          <a:stretch>
            <a:fillRect/>
          </a:stretch>
        </p:blipFill>
        <p:spPr bwMode="auto">
          <a:xfrm>
            <a:off x="1600200" y="3581400"/>
            <a:ext cx="5953125" cy="28194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5399" y="228600"/>
            <a:ext cx="6705601" cy="762000"/>
          </a:xfrm>
        </p:spPr>
        <p:txBody>
          <a:bodyPr/>
          <a:lstStyle/>
          <a:p>
            <a:r>
              <a:rPr lang="en-US" dirty="0" err="1" smtClean="0"/>
              <a:t>Deadhorse</a:t>
            </a:r>
            <a:r>
              <a:rPr lang="en-US" dirty="0" smtClean="0"/>
              <a:t>, Alaska</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990600" y="1219200"/>
            <a:ext cx="73152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295399" y="152400"/>
            <a:ext cx="7315201" cy="990600"/>
          </a:xfrm>
        </p:spPr>
        <p:txBody>
          <a:bodyPr/>
          <a:lstStyle/>
          <a:p>
            <a:r>
              <a:rPr lang="en-US" dirty="0" smtClean="0"/>
              <a:t>Scenario V – Site Map</a:t>
            </a:r>
            <a:endParaRPr lang="en-US" dirty="0"/>
          </a:p>
        </p:txBody>
      </p:sp>
      <p:sp>
        <p:nvSpPr>
          <p:cNvPr id="4" name="Content Placeholder 3"/>
          <p:cNvSpPr>
            <a:spLocks noGrp="1"/>
          </p:cNvSpPr>
          <p:nvPr>
            <p:ph idx="1"/>
          </p:nvPr>
        </p:nvSpPr>
        <p:spPr>
          <a:xfrm>
            <a:off x="457200" y="1143000"/>
            <a:ext cx="8458201" cy="4983163"/>
          </a:xfrm>
        </p:spPr>
        <p:txBody>
          <a:bodyPr/>
          <a:lstStyle/>
          <a:p>
            <a:pPr>
              <a:buClrTx/>
              <a:buFont typeface="Wingdings" pitchFamily="2" charset="2"/>
              <a:buChar char="S"/>
            </a:pPr>
            <a:r>
              <a:rPr lang="en-US" sz="1800" dirty="0" smtClean="0"/>
              <a:t>North Slope oil flows into PS01 before flowing through TAPS to the Valdez Loading Facility. </a:t>
            </a:r>
          </a:p>
          <a:p>
            <a:pPr>
              <a:buFont typeface="Arial" pitchFamily="34" charset="0"/>
              <a:buChar char="•"/>
            </a:pPr>
            <a:endParaRPr lang="en-US" sz="1800" dirty="0" smtClean="0"/>
          </a:p>
          <a:p>
            <a:pPr>
              <a:buClrTx/>
              <a:buFont typeface="Wingdings" pitchFamily="2" charset="2"/>
              <a:buChar char="S"/>
            </a:pPr>
            <a:r>
              <a:rPr lang="en-US" sz="1800" dirty="0" smtClean="0"/>
              <a:t>On 8 January 2011, a leak was detected in the Booster Pump Building basement at PS01; TAPS was shut down within one hour of discovery of leak.</a:t>
            </a:r>
          </a:p>
          <a:p>
            <a:endParaRPr lang="en-US" sz="1800" dirty="0"/>
          </a:p>
        </p:txBody>
      </p:sp>
      <p:sp>
        <p:nvSpPr>
          <p:cNvPr id="2" name="Slide Number Placeholder 1"/>
          <p:cNvSpPr>
            <a:spLocks noGrp="1"/>
          </p:cNvSpPr>
          <p:nvPr>
            <p:ph type="sldNum" sz="quarter" idx="12"/>
          </p:nvPr>
        </p:nvSpPr>
        <p:spPr/>
        <p:txBody>
          <a:bodyPr/>
          <a:lstStyle/>
          <a:p>
            <a:fld id="{22B81CE9-8193-4778-BF71-F20842CDCB86}" type="slidenum">
              <a:rPr lang="en-US" smtClean="0"/>
              <a:pPr/>
              <a:t>78</a:t>
            </a:fld>
            <a:endParaRPr lang="en-US"/>
          </a:p>
        </p:txBody>
      </p:sp>
      <p:pic>
        <p:nvPicPr>
          <p:cNvPr id="5" name="Picture 4" descr="pipelinepic3"/>
          <p:cNvPicPr>
            <a:picLocks noChangeAspect="1" noChangeArrowheads="1"/>
          </p:cNvPicPr>
          <p:nvPr/>
        </p:nvPicPr>
        <p:blipFill>
          <a:blip r:embed="rId3" cstate="print"/>
          <a:srcRect/>
          <a:stretch>
            <a:fillRect/>
          </a:stretch>
        </p:blipFill>
        <p:spPr bwMode="auto">
          <a:xfrm>
            <a:off x="1981200" y="3048000"/>
            <a:ext cx="57912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CWA/OPA or CERCLA Authority to respond to this incident?</a:t>
            </a:r>
            <a:endParaRPr lang="en-US" dirty="0"/>
          </a:p>
        </p:txBody>
      </p:sp>
      <p:sp>
        <p:nvSpPr>
          <p:cNvPr id="3" name="Content Placeholder 2"/>
          <p:cNvSpPr>
            <a:spLocks noGrp="1"/>
          </p:cNvSpPr>
          <p:nvPr>
            <p:ph idx="1"/>
          </p:nvPr>
        </p:nvSpPr>
        <p:spPr>
          <a:xfrm>
            <a:off x="457200" y="2438400"/>
            <a:ext cx="8229600" cy="3687763"/>
          </a:xfrm>
        </p:spPr>
        <p:txBody>
          <a:bodyPr>
            <a:normAutofit/>
          </a:bodyPr>
          <a:lstStyle/>
          <a:p>
            <a:pPr>
              <a:buFont typeface="Wingdings" pitchFamily="2" charset="2"/>
              <a:buChar char="S"/>
            </a:pPr>
            <a:r>
              <a:rPr lang="en-US" sz="2800" dirty="0" smtClean="0"/>
              <a:t>Yes</a:t>
            </a:r>
          </a:p>
          <a:p>
            <a:pPr>
              <a:buFont typeface="Wingdings" pitchFamily="2" charset="2"/>
              <a:buChar char="S"/>
            </a:pPr>
            <a:endParaRPr lang="en-US" sz="2800" dirty="0" smtClean="0"/>
          </a:p>
          <a:p>
            <a:pPr>
              <a:buFont typeface="Wingdings" pitchFamily="2" charset="2"/>
              <a:buChar char="S"/>
            </a:pPr>
            <a:r>
              <a:rPr lang="en-US" sz="2800" dirty="0" smtClean="0"/>
              <a:t>No</a:t>
            </a:r>
          </a:p>
          <a:p>
            <a:pPr>
              <a:buFont typeface="Wingdings" pitchFamily="2" charset="2"/>
              <a:buChar char="S"/>
            </a:pPr>
            <a:endParaRPr lang="en-US" sz="2800" dirty="0" smtClean="0"/>
          </a:p>
          <a:p>
            <a:pPr>
              <a:buFont typeface="Wingdings" pitchFamily="2" charset="2"/>
              <a:buChar char="S"/>
            </a:pPr>
            <a:r>
              <a:rPr lang="en-US" sz="2800" dirty="0" smtClean="0"/>
              <a:t>Maybe</a:t>
            </a:r>
            <a:endParaRPr lang="en-US" sz="2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799" y="304800"/>
            <a:ext cx="6400801" cy="838200"/>
          </a:xfrm>
        </p:spPr>
        <p:txBody>
          <a:bodyPr>
            <a:normAutofit/>
          </a:bodyPr>
          <a:lstStyle/>
          <a:p>
            <a:pPr eaLnBrk="1" hangingPunct="1"/>
            <a:r>
              <a:rPr lang="en-US" dirty="0" smtClean="0"/>
              <a:t>Instructors</a:t>
            </a:r>
            <a:endParaRPr lang="en-US" dirty="0" smtClean="0">
              <a:solidFill>
                <a:schemeClr val="tx1"/>
              </a:solidFill>
            </a:endParaRPr>
          </a:p>
        </p:txBody>
      </p:sp>
      <p:sp>
        <p:nvSpPr>
          <p:cNvPr id="6147" name="Content Placeholder 2"/>
          <p:cNvSpPr>
            <a:spLocks noGrp="1"/>
          </p:cNvSpPr>
          <p:nvPr>
            <p:ph idx="1"/>
          </p:nvPr>
        </p:nvSpPr>
        <p:spPr>
          <a:xfrm>
            <a:off x="457201" y="1752600"/>
            <a:ext cx="8077200" cy="4373563"/>
          </a:xfrm>
        </p:spPr>
        <p:txBody>
          <a:bodyPr>
            <a:normAutofit/>
          </a:bodyPr>
          <a:lstStyle/>
          <a:p>
            <a:pPr>
              <a:buClrTx/>
              <a:buFont typeface="Wingdings" pitchFamily="2" charset="2"/>
              <a:buChar char="S"/>
            </a:pPr>
            <a:r>
              <a:rPr lang="en-US" dirty="0" smtClean="0"/>
              <a:t>Instructors</a:t>
            </a:r>
          </a:p>
          <a:p>
            <a:pPr>
              <a:buClrTx/>
              <a:buFont typeface="Wingdings" pitchFamily="2" charset="2"/>
              <a:buChar char="S"/>
            </a:pPr>
            <a:endParaRPr lang="en-US" dirty="0" smtClean="0"/>
          </a:p>
          <a:p>
            <a:pPr lvl="1">
              <a:buFont typeface="Wingdings" pitchFamily="2" charset="2"/>
              <a:buChar char="S"/>
            </a:pPr>
            <a:r>
              <a:rPr lang="en-US" sz="2400" dirty="0" smtClean="0"/>
              <a:t>Names</a:t>
            </a:r>
          </a:p>
          <a:p>
            <a:pPr lvl="1">
              <a:buFont typeface="Wingdings" pitchFamily="2" charset="2"/>
              <a:buChar char="S"/>
            </a:pPr>
            <a:endParaRPr lang="en-US" sz="2400" dirty="0" smtClean="0"/>
          </a:p>
          <a:p>
            <a:pPr lvl="1">
              <a:buFont typeface="Wingdings" pitchFamily="2" charset="2"/>
              <a:buChar char="S"/>
            </a:pPr>
            <a:r>
              <a:rPr lang="en-US" sz="2400" dirty="0" smtClean="0"/>
              <a:t>Work Experience</a:t>
            </a:r>
          </a:p>
          <a:p>
            <a:pPr lvl="1">
              <a:buFont typeface="Wingdings" pitchFamily="2" charset="2"/>
              <a:buChar char="S"/>
            </a:pPr>
            <a:endParaRPr lang="en-US" dirty="0" smtClean="0"/>
          </a:p>
          <a:p>
            <a:pPr>
              <a:buClrTx/>
              <a:buFont typeface="Wingdings" pitchFamily="2" charset="2"/>
              <a:buChar char="S"/>
            </a:pPr>
            <a:r>
              <a:rPr lang="en-US" dirty="0" smtClean="0"/>
              <a:t>Participants Overview</a:t>
            </a:r>
          </a:p>
        </p:txBody>
      </p:sp>
      <p:pic>
        <p:nvPicPr>
          <p:cNvPr id="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0" y="2057400"/>
            <a:ext cx="2857500" cy="35242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457200"/>
            <a:ext cx="7086601" cy="990600"/>
          </a:xfrm>
        </p:spPr>
        <p:txBody>
          <a:bodyPr/>
          <a:lstStyle/>
          <a:p>
            <a:r>
              <a:rPr lang="en-US" dirty="0" smtClean="0"/>
              <a:t>Answer</a:t>
            </a:r>
            <a:endParaRPr lang="en-US" dirty="0"/>
          </a:p>
        </p:txBody>
      </p:sp>
      <p:sp>
        <p:nvSpPr>
          <p:cNvPr id="3" name="Content Placeholder 2"/>
          <p:cNvSpPr>
            <a:spLocks noGrp="1"/>
          </p:cNvSpPr>
          <p:nvPr>
            <p:ph idx="1"/>
          </p:nvPr>
        </p:nvSpPr>
        <p:spPr>
          <a:xfrm>
            <a:off x="381000" y="1752600"/>
            <a:ext cx="8382001" cy="4373563"/>
          </a:xfrm>
        </p:spPr>
        <p:txBody>
          <a:bodyPr/>
          <a:lstStyle/>
          <a:p>
            <a:pPr>
              <a:buClrTx/>
              <a:buFont typeface="Wingdings" pitchFamily="2" charset="2"/>
              <a:buChar char="S"/>
            </a:pPr>
            <a:r>
              <a:rPr lang="en-US" sz="2400" dirty="0" smtClean="0"/>
              <a:t>CERCLA → No . . . Petroleum Exclusion</a:t>
            </a:r>
          </a:p>
          <a:p>
            <a:pPr>
              <a:buClrTx/>
              <a:buFont typeface="Wingdings" pitchFamily="2" charset="2"/>
              <a:buChar char="S"/>
            </a:pPr>
            <a:endParaRPr lang="en-US" sz="2400" dirty="0" smtClean="0"/>
          </a:p>
          <a:p>
            <a:pPr>
              <a:buClrTx/>
              <a:buFont typeface="Wingdings" pitchFamily="2" charset="2"/>
              <a:buChar char="S"/>
            </a:pPr>
            <a:endParaRPr lang="en-US" sz="2400" dirty="0" smtClean="0"/>
          </a:p>
          <a:p>
            <a:pPr>
              <a:buClrTx/>
              <a:buFont typeface="Wingdings" pitchFamily="2" charset="2"/>
              <a:buChar char="S"/>
            </a:pPr>
            <a:r>
              <a:rPr lang="en-US" sz="2400" dirty="0" smtClean="0"/>
              <a:t>CWA/OPA → Yes . . . Federal criteria for initiating a response under CWA § 311 are met</a:t>
            </a:r>
          </a:p>
          <a:p>
            <a:pPr>
              <a:buClrTx/>
              <a:buFont typeface="Wingdings" pitchFamily="2" charset="2"/>
              <a:buChar char="S"/>
            </a:pPr>
            <a:endParaRPr lang="en-US" sz="2000" dirty="0" smtClean="0"/>
          </a:p>
          <a:p>
            <a:endParaRPr lang="en-US" dirty="0" smtClean="0"/>
          </a:p>
          <a:p>
            <a:endParaRPr lang="en-US" dirty="0"/>
          </a:p>
        </p:txBody>
      </p:sp>
      <p:pic>
        <p:nvPicPr>
          <p:cNvPr id="5" name="Picture 4" descr="Blue Check Button Clip Art">
            <a:hlinkClick r:id="rId3"/>
          </p:cNvPr>
          <p:cNvPicPr/>
          <p:nvPr/>
        </p:nvPicPr>
        <p:blipFill>
          <a:blip r:embed="rId4" cstate="print"/>
          <a:srcRect/>
          <a:stretch>
            <a:fillRect/>
          </a:stretch>
        </p:blipFill>
        <p:spPr bwMode="auto">
          <a:xfrm>
            <a:off x="3352800" y="4267200"/>
            <a:ext cx="2472690" cy="2396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Scenario VI</a:t>
            </a:r>
            <a:endParaRPr lang="en-US" dirty="0"/>
          </a:p>
        </p:txBody>
      </p:sp>
      <p:sp>
        <p:nvSpPr>
          <p:cNvPr id="3" name="Content Placeholder 2"/>
          <p:cNvSpPr>
            <a:spLocks noGrp="1"/>
          </p:cNvSpPr>
          <p:nvPr>
            <p:ph idx="1"/>
          </p:nvPr>
        </p:nvSpPr>
        <p:spPr>
          <a:xfrm>
            <a:off x="533401" y="1143000"/>
            <a:ext cx="8305800" cy="4983163"/>
          </a:xfrm>
        </p:spPr>
        <p:txBody>
          <a:bodyPr>
            <a:normAutofit/>
          </a:bodyPr>
          <a:lstStyle/>
          <a:p>
            <a:pPr>
              <a:buClrTx/>
              <a:buFont typeface="Wingdings" pitchFamily="2" charset="2"/>
              <a:buChar char="S"/>
            </a:pPr>
            <a:r>
              <a:rPr lang="en-US" sz="2000" dirty="0" smtClean="0"/>
              <a:t>A 36-inch natural gas transmission pipeline ruptures near an apartment complex with 1500 residents</a:t>
            </a:r>
          </a:p>
          <a:p>
            <a:pPr>
              <a:buClrTx/>
              <a:buFont typeface="Wingdings" pitchFamily="2" charset="2"/>
              <a:buChar char="S"/>
            </a:pPr>
            <a:endParaRPr lang="en-US" sz="2000" dirty="0" smtClean="0"/>
          </a:p>
          <a:p>
            <a:pPr>
              <a:buClrTx/>
              <a:buFont typeface="Wingdings" pitchFamily="2" charset="2"/>
              <a:buChar char="S"/>
            </a:pPr>
            <a:r>
              <a:rPr lang="en-US" sz="2000" dirty="0" smtClean="0"/>
              <a:t>Recognizing the likely impact on the community and resources,                                                               the Fire  Chief immediately requests                                                                       federal assistance </a:t>
            </a:r>
            <a:endParaRPr lang="en-US" sz="2000" dirty="0"/>
          </a:p>
        </p:txBody>
      </p:sp>
      <p:pic>
        <p:nvPicPr>
          <p:cNvPr id="4" name="Picture 2"/>
          <p:cNvPicPr>
            <a:picLocks noChangeAspect="1" noChangeArrowheads="1"/>
          </p:cNvPicPr>
          <p:nvPr/>
        </p:nvPicPr>
        <p:blipFill>
          <a:blip r:embed="rId3" cstate="print"/>
          <a:stretch>
            <a:fillRect/>
          </a:stretch>
        </p:blipFill>
        <p:spPr bwMode="auto">
          <a:xfrm>
            <a:off x="5181600" y="6096000"/>
            <a:ext cx="3448050" cy="409575"/>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181600" y="5029200"/>
            <a:ext cx="3448050" cy="1066800"/>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5181600" y="3962400"/>
            <a:ext cx="3448050" cy="1057275"/>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5181600" y="2819400"/>
            <a:ext cx="3448050" cy="1143000"/>
          </a:xfrm>
          <a:prstGeom prst="rect">
            <a:avLst/>
          </a:prstGeom>
          <a:noFill/>
          <a:ln w="9525">
            <a:noFill/>
            <a:miter lim="800000"/>
            <a:headEnd/>
            <a:tailEnd/>
          </a:ln>
        </p:spPr>
      </p:pic>
      <p:pic>
        <p:nvPicPr>
          <p:cNvPr id="8" name="Picture 5"/>
          <p:cNvPicPr>
            <a:picLocks noChangeAspect="1" noChangeArrowheads="1"/>
          </p:cNvPicPr>
          <p:nvPr/>
        </p:nvPicPr>
        <p:blipFill>
          <a:blip r:embed="rId7" cstate="print"/>
          <a:srcRect/>
          <a:stretch>
            <a:fillRect/>
          </a:stretch>
        </p:blipFill>
        <p:spPr bwMode="auto">
          <a:xfrm>
            <a:off x="1600200" y="4114800"/>
            <a:ext cx="2971800" cy="168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5399" y="381000"/>
            <a:ext cx="6477001" cy="762000"/>
          </a:xfrm>
        </p:spPr>
        <p:txBody>
          <a:bodyPr/>
          <a:lstStyle/>
          <a:p>
            <a:r>
              <a:rPr lang="en-US" dirty="0" smtClean="0"/>
              <a:t>Scenario VI – Site Map</a:t>
            </a:r>
            <a:endParaRPr lang="en-US" dirty="0"/>
          </a:p>
        </p:txBody>
      </p:sp>
      <p:sp>
        <p:nvSpPr>
          <p:cNvPr id="4" name="Slide Number Placeholder 3"/>
          <p:cNvSpPr>
            <a:spLocks noGrp="1"/>
          </p:cNvSpPr>
          <p:nvPr>
            <p:ph type="sldNum" sz="quarter" idx="12"/>
          </p:nvPr>
        </p:nvSpPr>
        <p:spPr/>
        <p:txBody>
          <a:bodyPr/>
          <a:lstStyle/>
          <a:p>
            <a:fld id="{22B81CE9-8193-4778-BF71-F20842CDCB86}" type="slidenum">
              <a:rPr lang="en-US" smtClean="0"/>
              <a:pPr/>
              <a:t>82</a:t>
            </a:fld>
            <a:endParaRPr lang="en-US"/>
          </a:p>
        </p:txBody>
      </p:sp>
      <p:pic>
        <p:nvPicPr>
          <p:cNvPr id="6" name="Picture 7"/>
          <p:cNvPicPr>
            <a:picLocks noChangeAspect="1" noChangeArrowheads="1"/>
          </p:cNvPicPr>
          <p:nvPr/>
        </p:nvPicPr>
        <p:blipFill>
          <a:blip r:embed="rId3" cstate="print"/>
          <a:srcRect r="3116"/>
          <a:stretch>
            <a:fillRect/>
          </a:stretch>
        </p:blipFill>
        <p:spPr bwMode="auto">
          <a:xfrm>
            <a:off x="914400" y="1752600"/>
            <a:ext cx="7239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EPA have Authority to respond to this incident?</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p>
            <a:pPr>
              <a:buFont typeface="Wingdings" pitchFamily="2" charset="2"/>
              <a:buChar char="S"/>
            </a:pPr>
            <a:r>
              <a:rPr lang="en-US" sz="2800" dirty="0" smtClean="0"/>
              <a:t>Yes</a:t>
            </a:r>
          </a:p>
          <a:p>
            <a:pPr>
              <a:buFont typeface="Wingdings" pitchFamily="2" charset="2"/>
              <a:buChar char="S"/>
            </a:pPr>
            <a:endParaRPr lang="en-US" sz="2800" dirty="0" smtClean="0"/>
          </a:p>
          <a:p>
            <a:pPr>
              <a:buFont typeface="Wingdings" pitchFamily="2" charset="2"/>
              <a:buChar char="S"/>
            </a:pPr>
            <a:r>
              <a:rPr lang="en-US" sz="2800" dirty="0" smtClean="0"/>
              <a:t>No</a:t>
            </a:r>
          </a:p>
          <a:p>
            <a:pPr>
              <a:buFont typeface="Wingdings" pitchFamily="2" charset="2"/>
              <a:buChar char="S"/>
            </a:pPr>
            <a:endParaRPr lang="en-US" sz="2800" dirty="0" smtClean="0"/>
          </a:p>
          <a:p>
            <a:pPr>
              <a:buFont typeface="Wingdings" pitchFamily="2" charset="2"/>
              <a:buChar char="S"/>
            </a:pPr>
            <a:r>
              <a:rPr lang="en-US" sz="2800" dirty="0" smtClean="0"/>
              <a:t>Maybe</a:t>
            </a:r>
            <a:endParaRPr lang="en-US" sz="26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Answer</a:t>
            </a:r>
            <a:endParaRPr lang="en-US" dirty="0"/>
          </a:p>
        </p:txBody>
      </p:sp>
      <p:sp>
        <p:nvSpPr>
          <p:cNvPr id="3" name="Content Placeholder 2"/>
          <p:cNvSpPr>
            <a:spLocks noGrp="1"/>
          </p:cNvSpPr>
          <p:nvPr>
            <p:ph idx="1"/>
          </p:nvPr>
        </p:nvSpPr>
        <p:spPr>
          <a:xfrm>
            <a:off x="457200" y="990601"/>
            <a:ext cx="8229600" cy="4800600"/>
          </a:xfrm>
        </p:spPr>
        <p:txBody>
          <a:bodyPr>
            <a:normAutofit/>
          </a:bodyPr>
          <a:lstStyle/>
          <a:p>
            <a:pPr>
              <a:buClrTx/>
              <a:buFont typeface="Wingdings" pitchFamily="2" charset="2"/>
              <a:buChar char="S"/>
            </a:pPr>
            <a:r>
              <a:rPr lang="en-US" sz="1800" dirty="0" smtClean="0"/>
              <a:t>CWA/OPA &amp; CERCLA → No</a:t>
            </a:r>
          </a:p>
          <a:p>
            <a:pPr>
              <a:buClrTx/>
              <a:buFont typeface="Wingdings" pitchFamily="2" charset="2"/>
              <a:buChar char="S"/>
            </a:pPr>
            <a:endParaRPr lang="en-US" sz="1800" dirty="0" smtClean="0"/>
          </a:p>
          <a:p>
            <a:pPr>
              <a:buClrTx/>
              <a:buFont typeface="Wingdings" pitchFamily="2" charset="2"/>
              <a:buChar char="S"/>
            </a:pPr>
            <a:r>
              <a:rPr lang="en-US" sz="1800" dirty="0" smtClean="0"/>
              <a:t>Other approach → Yes.  Stafford Disaster Relief and Emergency Assistance Act (Stafford Act - 42 U.S.C. 5721 et seq.)</a:t>
            </a:r>
          </a:p>
          <a:p>
            <a:pPr lvl="2">
              <a:buClrTx/>
              <a:buFontTx/>
              <a:buChar char="-"/>
            </a:pPr>
            <a:r>
              <a:rPr lang="en-US" sz="1800" dirty="0" smtClean="0"/>
              <a:t>Authorizes the President to issue “major disaster” or “emergency” declarations before or after catastrophes occur</a:t>
            </a:r>
          </a:p>
          <a:p>
            <a:pPr lvl="2">
              <a:buClrTx/>
              <a:buFontTx/>
              <a:buChar char="-"/>
            </a:pPr>
            <a:endParaRPr lang="en-US" sz="1800" dirty="0" smtClean="0"/>
          </a:p>
          <a:p>
            <a:pPr lvl="2">
              <a:buClrTx/>
              <a:buFontTx/>
              <a:buChar char="-"/>
            </a:pPr>
            <a:r>
              <a:rPr lang="en-US" sz="1800" dirty="0" smtClean="0"/>
              <a:t>Emergency declarations trigger aid that protects property, public health, and safety</a:t>
            </a:r>
          </a:p>
          <a:p>
            <a:endParaRPr lang="en-US" sz="1800" dirty="0" smtClean="0"/>
          </a:p>
          <a:p>
            <a:pPr>
              <a:buClrTx/>
              <a:buFont typeface="Wingdings" pitchFamily="2" charset="2"/>
              <a:buChar char="S"/>
            </a:pPr>
            <a:r>
              <a:rPr lang="en-US" sz="1800" dirty="0" smtClean="0"/>
              <a:t>FEMA issues Mission Assignment (ESF-10) to EPA</a:t>
            </a:r>
          </a:p>
          <a:p>
            <a:endParaRPr lang="en-US" sz="2800" dirty="0"/>
          </a:p>
        </p:txBody>
      </p:sp>
      <p:pic>
        <p:nvPicPr>
          <p:cNvPr id="6" name="Picture 5" descr="Orange Tick Clip Art">
            <a:hlinkClick r:id="rId3"/>
          </p:cNvPr>
          <p:cNvPicPr/>
          <p:nvPr/>
        </p:nvPicPr>
        <p:blipFill>
          <a:blip r:embed="rId4" cstate="print"/>
          <a:srcRect/>
          <a:stretch>
            <a:fillRect/>
          </a:stretch>
        </p:blipFill>
        <p:spPr bwMode="auto">
          <a:xfrm>
            <a:off x="3657600" y="4648200"/>
            <a:ext cx="2167890" cy="2015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858000" cy="838200"/>
          </a:xfrm>
        </p:spPr>
        <p:txBody>
          <a:bodyPr>
            <a:normAutofit/>
          </a:bodyPr>
          <a:lstStyle/>
          <a:p>
            <a:r>
              <a:rPr lang="en-US" sz="3200" dirty="0" smtClean="0"/>
              <a:t>Scenario VII</a:t>
            </a:r>
            <a:endParaRPr lang="en-US" sz="3200" dirty="0"/>
          </a:p>
        </p:txBody>
      </p:sp>
      <p:sp>
        <p:nvSpPr>
          <p:cNvPr id="3" name="Content Placeholder 2"/>
          <p:cNvSpPr>
            <a:spLocks noGrp="1"/>
          </p:cNvSpPr>
          <p:nvPr>
            <p:ph idx="1"/>
          </p:nvPr>
        </p:nvSpPr>
        <p:spPr>
          <a:xfrm>
            <a:off x="381000" y="1219200"/>
            <a:ext cx="8382001" cy="4906963"/>
          </a:xfrm>
        </p:spPr>
        <p:txBody>
          <a:bodyPr/>
          <a:lstStyle/>
          <a:p>
            <a:pPr marL="461963" lvl="1" indent="-461963">
              <a:buClrTx/>
              <a:buFont typeface="Wingdings" pitchFamily="2" charset="2"/>
              <a:buChar char="S"/>
            </a:pPr>
            <a:r>
              <a:rPr lang="en-US" dirty="0" smtClean="0"/>
              <a:t>A gasoline pipeline ruptures releasing an estimated 116,000 gallons of gasoline to soil</a:t>
            </a:r>
          </a:p>
          <a:p>
            <a:pPr marL="461963" lvl="1" indent="-461963">
              <a:buClrTx/>
              <a:buFont typeface="Wingdings" pitchFamily="2" charset="2"/>
              <a:buChar char="S"/>
            </a:pPr>
            <a:endParaRPr lang="en-US" dirty="0" smtClean="0"/>
          </a:p>
          <a:p>
            <a:pPr marL="461963" lvl="1" indent="-461963">
              <a:buClrTx/>
              <a:buFont typeface="Wingdings" pitchFamily="2" charset="2"/>
              <a:buChar char="S"/>
            </a:pPr>
            <a:endParaRPr lang="en-US" dirty="0" smtClean="0"/>
          </a:p>
        </p:txBody>
      </p:sp>
      <p:pic>
        <p:nvPicPr>
          <p:cNvPr id="6" name="Picture 5" descr="Gas pipeline in Wyoming Stock Photo - 4690841"/>
          <p:cNvPicPr/>
          <p:nvPr/>
        </p:nvPicPr>
        <p:blipFill>
          <a:blip r:embed="rId3" cstate="print"/>
          <a:srcRect/>
          <a:stretch>
            <a:fillRect/>
          </a:stretch>
        </p:blipFill>
        <p:spPr bwMode="auto">
          <a:xfrm>
            <a:off x="2667000" y="3200400"/>
            <a:ext cx="4038600" cy="24384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94209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Does EPA have Authority to respond to this incident?</a:t>
            </a:r>
            <a:endParaRPr lang="en-US" dirty="0"/>
          </a:p>
        </p:txBody>
      </p:sp>
      <p:sp>
        <p:nvSpPr>
          <p:cNvPr id="4" name="Content Placeholder 3"/>
          <p:cNvSpPr>
            <a:spLocks noGrp="1"/>
          </p:cNvSpPr>
          <p:nvPr>
            <p:ph idx="1"/>
          </p:nvPr>
        </p:nvSpPr>
        <p:spPr/>
        <p:txBody>
          <a:bodyPr/>
          <a:lstStyle/>
          <a:p>
            <a:pPr>
              <a:buFont typeface="Wingdings" pitchFamily="2" charset="2"/>
              <a:buChar char="S"/>
            </a:pPr>
            <a:endParaRPr lang="en-US" sz="2800" dirty="0" smtClean="0"/>
          </a:p>
          <a:p>
            <a:pPr>
              <a:buFont typeface="Wingdings" pitchFamily="2" charset="2"/>
              <a:buChar char="S"/>
            </a:pPr>
            <a:r>
              <a:rPr lang="en-US" sz="2800" dirty="0" smtClean="0"/>
              <a:t>Yes</a:t>
            </a:r>
            <a:endParaRPr lang="en-US" sz="2400" dirty="0" smtClean="0"/>
          </a:p>
          <a:p>
            <a:pPr>
              <a:buFont typeface="Wingdings" pitchFamily="2" charset="2"/>
              <a:buChar char="S"/>
            </a:pPr>
            <a:endParaRPr lang="en-US" sz="2400" dirty="0" smtClean="0"/>
          </a:p>
          <a:p>
            <a:pPr>
              <a:buFont typeface="Wingdings" pitchFamily="2" charset="2"/>
              <a:buChar char="S"/>
            </a:pPr>
            <a:r>
              <a:rPr lang="en-US" sz="2400" dirty="0" smtClean="0"/>
              <a:t>No</a:t>
            </a:r>
          </a:p>
          <a:p>
            <a:pPr>
              <a:buFont typeface="Wingdings" pitchFamily="2" charset="2"/>
              <a:buChar char="S"/>
            </a:pPr>
            <a:endParaRPr lang="en-US" sz="2400" dirty="0" smtClean="0"/>
          </a:p>
          <a:p>
            <a:pPr>
              <a:buFont typeface="Wingdings" pitchFamily="2" charset="2"/>
              <a:buChar char="S"/>
            </a:pPr>
            <a:r>
              <a:rPr lang="en-US" sz="2400" dirty="0" smtClean="0"/>
              <a:t>Maybe</a:t>
            </a:r>
            <a:endParaRPr lang="en-US" dirty="0" smtClean="0"/>
          </a:p>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6781801" cy="762000"/>
          </a:xfrm>
        </p:spPr>
        <p:txBody>
          <a:bodyPr/>
          <a:lstStyle/>
          <a:p>
            <a:r>
              <a:rPr lang="en-US" dirty="0" smtClean="0"/>
              <a:t>Answer</a:t>
            </a:r>
            <a:endParaRPr lang="en-US" dirty="0"/>
          </a:p>
        </p:txBody>
      </p:sp>
      <p:sp>
        <p:nvSpPr>
          <p:cNvPr id="3" name="Content Placeholder 2"/>
          <p:cNvSpPr>
            <a:spLocks noGrp="1"/>
          </p:cNvSpPr>
          <p:nvPr>
            <p:ph idx="1"/>
          </p:nvPr>
        </p:nvSpPr>
        <p:spPr>
          <a:xfrm>
            <a:off x="304800" y="1219200"/>
            <a:ext cx="8610599" cy="4906963"/>
          </a:xfrm>
        </p:spPr>
        <p:txBody>
          <a:bodyPr/>
          <a:lstStyle/>
          <a:p>
            <a:pPr>
              <a:buClrTx/>
              <a:buFont typeface="Wingdings" pitchFamily="2" charset="2"/>
              <a:buChar char="S"/>
            </a:pPr>
            <a:r>
              <a:rPr lang="en-US" sz="2000" dirty="0" smtClean="0"/>
              <a:t>CERCLA – No.  The terms "hazardous substance" and "pollutant or contaminant" do not include petroleum or natural gas</a:t>
            </a:r>
          </a:p>
          <a:p>
            <a:pPr>
              <a:buClrTx/>
              <a:buNone/>
            </a:pPr>
            <a:endParaRPr lang="en-US" sz="2000" dirty="0" smtClean="0"/>
          </a:p>
          <a:p>
            <a:pPr>
              <a:buClrTx/>
              <a:buFont typeface="Wingdings" pitchFamily="2" charset="2"/>
              <a:buChar char="S"/>
            </a:pPr>
            <a:r>
              <a:rPr lang="en-US" sz="2000" dirty="0" smtClean="0"/>
              <a:t>CWA – No . . . Release to soil.</a:t>
            </a:r>
          </a:p>
          <a:p>
            <a:endParaRPr lang="en-US" dirty="0"/>
          </a:p>
        </p:txBody>
      </p:sp>
      <p:pic>
        <p:nvPicPr>
          <p:cNvPr id="5" name="Picture 4" descr="Blue Check Button Clip Art">
            <a:hlinkClick r:id="rId3"/>
          </p:cNvPr>
          <p:cNvPicPr/>
          <p:nvPr/>
        </p:nvPicPr>
        <p:blipFill>
          <a:blip r:embed="rId4" cstate="print"/>
          <a:srcRect/>
          <a:stretch>
            <a:fillRect/>
          </a:stretch>
        </p:blipFill>
        <p:spPr bwMode="auto">
          <a:xfrm>
            <a:off x="3352800" y="3733800"/>
            <a:ext cx="2320290" cy="22860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05724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67448-C2C0-4663-8A4E-BFE389A01A72}" type="slidenum">
              <a:rPr lang="en-US" smtClean="0"/>
              <a:pPr/>
              <a:t>88</a:t>
            </a:fld>
            <a:endParaRPr lang="en-US"/>
          </a:p>
        </p:txBody>
      </p:sp>
      <p:pic>
        <p:nvPicPr>
          <p:cNvPr id="5"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750175" cy="838200"/>
          </a:xfrm>
        </p:spPr>
        <p:txBody>
          <a:bodyPr/>
          <a:lstStyle/>
          <a:p>
            <a:r>
              <a:rPr lang="en-US" dirty="0" smtClean="0"/>
              <a:t>AGENDA</a:t>
            </a:r>
            <a:endParaRPr lang="en-US" dirty="0"/>
          </a:p>
        </p:txBody>
      </p:sp>
      <p:sp>
        <p:nvSpPr>
          <p:cNvPr id="3" name="Content Placeholder 2"/>
          <p:cNvSpPr>
            <a:spLocks noGrp="1"/>
          </p:cNvSpPr>
          <p:nvPr>
            <p:ph idx="1"/>
          </p:nvPr>
        </p:nvSpPr>
        <p:spPr>
          <a:xfrm>
            <a:off x="609601" y="1066800"/>
            <a:ext cx="8001000" cy="5059363"/>
          </a:xfrm>
        </p:spPr>
        <p:txBody>
          <a:bodyPr>
            <a:normAutofit/>
          </a:bodyPr>
          <a:lstStyle/>
          <a:p>
            <a:pPr marL="0" marR="0">
              <a:spcBef>
                <a:spcPts val="0"/>
              </a:spcBef>
              <a:spcAft>
                <a:spcPts val="1000"/>
              </a:spcAft>
              <a:buClrTx/>
              <a:buFont typeface="Wingdings" pitchFamily="2" charset="2"/>
              <a:buChar char="S"/>
              <a:tabLst>
                <a:tab pos="1085850" algn="l"/>
              </a:tabLst>
            </a:pPr>
            <a:r>
              <a:rPr lang="en-US" sz="2000" dirty="0">
                <a:latin typeface="Calibri"/>
                <a:ea typeface="Calibri"/>
                <a:cs typeface="Times New Roman"/>
              </a:rPr>
              <a:t>I.	Introduction </a:t>
            </a:r>
            <a:r>
              <a:rPr lang="en-US" sz="2000" dirty="0" smtClean="0">
                <a:latin typeface="Calibri"/>
                <a:ea typeface="Calibri"/>
                <a:cs typeface="Times New Roman"/>
              </a:rPr>
              <a:t>and Course Overview</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a:t>
            </a:r>
            <a:r>
              <a:rPr lang="en-US" sz="2000" dirty="0" smtClean="0">
                <a:solidFill>
                  <a:srgbClr val="FF0000"/>
                </a:solidFill>
                <a:latin typeface="Calibri"/>
                <a:ea typeface="Calibri"/>
                <a:cs typeface="Times New Roman"/>
              </a:rPr>
              <a:t>	</a:t>
            </a:r>
            <a:r>
              <a:rPr lang="en-US" sz="2000" dirty="0" smtClean="0">
                <a:latin typeface="Calibri"/>
                <a:ea typeface="Calibri"/>
                <a:cs typeface="Times New Roman"/>
              </a:rPr>
              <a:t>Pipeline Transportation System</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III.	Basic Types of Pipelines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IV.	Laws, Regulations, Standards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	</a:t>
            </a:r>
            <a:r>
              <a:rPr lang="en-US" sz="2000" dirty="0" smtClean="0">
                <a:solidFill>
                  <a:srgbClr val="FF0000"/>
                </a:solidFill>
                <a:latin typeface="Calibri"/>
                <a:ea typeface="Calibri"/>
                <a:cs typeface="Times New Roman"/>
              </a:rPr>
              <a:t>Pipeline Operations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	Factors Affecting Response and Cleanup Decisions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	Pipeline Incidents</a:t>
            </a:r>
          </a:p>
          <a:p>
            <a:pPr marL="0" marR="0">
              <a:spcBef>
                <a:spcPts val="0"/>
              </a:spcBef>
              <a:spcAft>
                <a:spcPts val="1000"/>
              </a:spcAft>
              <a:buClrTx/>
              <a:buFont typeface="Wingdings" pitchFamily="2" charset="2"/>
              <a:buChar char="S"/>
              <a:tabLst>
                <a:tab pos="1085850" algn="l"/>
              </a:tabLst>
            </a:pPr>
            <a:r>
              <a:rPr lang="en-US" sz="2000" dirty="0" smtClean="0">
                <a:latin typeface="Calibri"/>
                <a:ea typeface="Calibri"/>
                <a:cs typeface="Times New Roman"/>
              </a:rPr>
              <a:t>VIII.  	Pipeline Emergency Response Operations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IX.	Oil Spill Response Techniques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	Disposal of Oil and Oily Debris</a:t>
            </a:r>
          </a:p>
          <a:p>
            <a:pPr marL="0" marR="0" defTabSz="1085850">
              <a:spcBef>
                <a:spcPts val="0"/>
              </a:spcBef>
              <a:spcAft>
                <a:spcPts val="1000"/>
              </a:spcAft>
              <a:buClrTx/>
              <a:buFont typeface="Wingdings" pitchFamily="2" charset="2"/>
              <a:buChar char="S"/>
            </a:pPr>
            <a:r>
              <a:rPr lang="en-US" sz="2000" dirty="0" smtClean="0">
                <a:latin typeface="Calibri"/>
                <a:ea typeface="Calibri"/>
                <a:cs typeface="Times New Roman"/>
              </a:rPr>
              <a:t>XI.	Summary Statement</a:t>
            </a:r>
            <a:endParaRPr lang="en-US" sz="2000" dirty="0">
              <a:latin typeface="Calibri"/>
              <a:ea typeface="Calibri"/>
              <a:cs typeface="Times New Roman"/>
            </a:endParaRPr>
          </a:p>
        </p:txBody>
      </p:sp>
      <p:sp>
        <p:nvSpPr>
          <p:cNvPr id="4" name="Slide Number Placeholder 3"/>
          <p:cNvSpPr>
            <a:spLocks noGrp="1"/>
          </p:cNvSpPr>
          <p:nvPr>
            <p:ph type="sldNum" sz="quarter" idx="12"/>
          </p:nvPr>
        </p:nvSpPr>
        <p:spPr/>
        <p:txBody>
          <a:bodyPr/>
          <a:lstStyle/>
          <a:p>
            <a:fld id="{22B81CE9-8193-4778-BF71-F20842CDCB86}" type="slidenum">
              <a:rPr lang="en-US" smtClean="0"/>
              <a:pPr/>
              <a:t>89</a:t>
            </a:fld>
            <a:endParaRPr lang="en-US" dirty="0"/>
          </a:p>
        </p:txBody>
      </p:sp>
      <p:graphicFrame>
        <p:nvGraphicFramePr>
          <p:cNvPr id="166914" name="Object 2"/>
          <p:cNvGraphicFramePr>
            <a:graphicFrameLocks noGrp="1" noChangeAspect="1"/>
          </p:cNvGraphicFramePr>
          <p:nvPr/>
        </p:nvGraphicFramePr>
        <p:xfrm>
          <a:off x="7315200" y="2286000"/>
          <a:ext cx="1358900" cy="2819400"/>
        </p:xfrm>
        <a:graphic>
          <a:graphicData uri="http://schemas.openxmlformats.org/presentationml/2006/ole">
            <p:oleObj spid="_x0000_s816137" name="Clip" r:id="rId4" imgW="1622066" imgH="3934305" progId="">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7439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Course Overview</a:t>
            </a:r>
            <a:endParaRPr lang="en-US" dirty="0"/>
          </a:p>
        </p:txBody>
      </p:sp>
      <p:sp>
        <p:nvSpPr>
          <p:cNvPr id="3" name="Content Placeholder 2"/>
          <p:cNvSpPr>
            <a:spLocks noGrp="1"/>
          </p:cNvSpPr>
          <p:nvPr>
            <p:ph idx="1"/>
          </p:nvPr>
        </p:nvSpPr>
        <p:spPr>
          <a:xfrm>
            <a:off x="381001" y="1066800"/>
            <a:ext cx="8153400" cy="5562600"/>
          </a:xfrm>
        </p:spPr>
        <p:txBody>
          <a:bodyPr>
            <a:normAutofit fontScale="62500" lnSpcReduction="20000"/>
          </a:bodyPr>
          <a:lstStyle/>
          <a:p>
            <a:pPr marL="0" indent="0">
              <a:buClrTx/>
              <a:buFont typeface="Wingdings" pitchFamily="2" charset="2"/>
              <a:buChar char="S"/>
            </a:pPr>
            <a:r>
              <a:rPr lang="en-US" dirty="0" smtClean="0"/>
              <a:t>  Better understand:</a:t>
            </a:r>
          </a:p>
          <a:p>
            <a:pPr marL="0" indent="0">
              <a:buClrTx/>
              <a:buFont typeface="Wingdings" pitchFamily="2" charset="2"/>
              <a:buChar char="S"/>
            </a:pPr>
            <a:endParaRPr lang="en-US" dirty="0" smtClean="0"/>
          </a:p>
          <a:p>
            <a:pPr marL="400050" lvl="1" indent="0">
              <a:buFont typeface="Wingdings" pitchFamily="2" charset="2"/>
              <a:buChar char="S"/>
            </a:pPr>
            <a:r>
              <a:rPr lang="en-US" dirty="0" smtClean="0"/>
              <a:t>  Pipeline transportation system</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Basic types of pipelines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Laws, regulations, and standards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Pipeline operations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Factors affecting response and cleanup decisions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Pipeline Incidents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Oil spill emergency response operations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Oil spill response techniques</a:t>
            </a:r>
          </a:p>
          <a:p>
            <a:pPr marL="400050" lvl="1" indent="0">
              <a:buFont typeface="Wingdings" pitchFamily="2" charset="2"/>
              <a:buChar char="S"/>
            </a:pPr>
            <a:endParaRPr lang="en-US" dirty="0" smtClean="0"/>
          </a:p>
          <a:p>
            <a:pPr marL="400050" lvl="1" indent="0">
              <a:buFont typeface="Wingdings" pitchFamily="2" charset="2"/>
              <a:buChar char="S"/>
            </a:pPr>
            <a:r>
              <a:rPr lang="en-US" dirty="0" smtClean="0"/>
              <a:t>  Disposal of oil and oily debris</a:t>
            </a:r>
          </a:p>
          <a:p>
            <a:pPr marL="735013" lvl="1" indent="-334963">
              <a:buClrTx/>
              <a:buFontTx/>
              <a:buChar char="-"/>
            </a:pPr>
            <a:endParaRPr lang="en-US" dirty="0" smtClean="0"/>
          </a:p>
          <a:p>
            <a:pPr marL="400050" lvl="1" indent="0"/>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838200"/>
          </a:xfrm>
        </p:spPr>
        <p:txBody>
          <a:bodyPr/>
          <a:lstStyle/>
          <a:p>
            <a:r>
              <a:rPr lang="en-US" dirty="0" smtClean="0"/>
              <a:t>V.  Pipeline Operations</a:t>
            </a:r>
            <a:endParaRPr lang="en-US" dirty="0"/>
          </a:p>
        </p:txBody>
      </p:sp>
      <p:pic>
        <p:nvPicPr>
          <p:cNvPr id="5" name="Picture 2" descr="http://www.pipelineawareness.org/wp-content/uploads/2010/07/PAPAweb5.jpg"/>
          <p:cNvPicPr>
            <a:picLocks noChangeAspect="1" noChangeArrowheads="1"/>
          </p:cNvPicPr>
          <p:nvPr/>
        </p:nvPicPr>
        <p:blipFill>
          <a:blip r:embed="rId3" cstate="print"/>
          <a:srcRect/>
          <a:stretch>
            <a:fillRect/>
          </a:stretch>
        </p:blipFill>
        <p:spPr bwMode="auto">
          <a:xfrm>
            <a:off x="1600200" y="1447800"/>
            <a:ext cx="5638800" cy="48577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Pipeline Transportation Chain</a:t>
            </a:r>
            <a:endParaRPr lang="en-US" dirty="0"/>
          </a:p>
        </p:txBody>
      </p:sp>
      <p:pic>
        <p:nvPicPr>
          <p:cNvPr id="4" name="Picture 4"/>
          <p:cNvPicPr>
            <a:picLocks noGrp="1" noChangeAspect="1" noChangeArrowheads="1"/>
          </p:cNvPicPr>
          <p:nvPr>
            <p:ph idx="1"/>
          </p:nvPr>
        </p:nvPicPr>
        <p:blipFill>
          <a:blip r:embed="rId3" cstate="print"/>
          <a:srcRect/>
          <a:stretch>
            <a:fillRect/>
          </a:stretch>
        </p:blipFill>
        <p:spPr bwMode="auto">
          <a:xfrm>
            <a:off x="381000" y="1371600"/>
            <a:ext cx="83820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Basic Pipeline System Design</a:t>
            </a:r>
          </a:p>
        </p:txBody>
      </p:sp>
      <p:sp>
        <p:nvSpPr>
          <p:cNvPr id="9219" name="Content Placeholder 2"/>
          <p:cNvSpPr>
            <a:spLocks noGrp="1"/>
          </p:cNvSpPr>
          <p:nvPr>
            <p:ph idx="1"/>
          </p:nvPr>
        </p:nvSpPr>
        <p:spPr/>
        <p:txBody>
          <a:bodyPr>
            <a:normAutofit fontScale="92500" lnSpcReduction="10000"/>
          </a:bodyPr>
          <a:lstStyle/>
          <a:p>
            <a:pPr>
              <a:buClrTx/>
              <a:buFont typeface="Wingdings" pitchFamily="2" charset="2"/>
              <a:buChar char="S"/>
            </a:pPr>
            <a:r>
              <a:rPr lang="en-US" dirty="0" smtClean="0"/>
              <a:t>Balance of effort/expense with capacity</a:t>
            </a:r>
          </a:p>
          <a:p>
            <a:endParaRPr lang="en-US" dirty="0" smtClean="0"/>
          </a:p>
          <a:p>
            <a:pPr>
              <a:buClrTx/>
              <a:buFont typeface="Wingdings" pitchFamily="2" charset="2"/>
              <a:buChar char="S"/>
            </a:pPr>
            <a:r>
              <a:rPr lang="en-US" dirty="0" smtClean="0"/>
              <a:t>Simple “</a:t>
            </a:r>
            <a:r>
              <a:rPr lang="en-US" dirty="0" err="1" smtClean="0"/>
              <a:t>dendritic</a:t>
            </a:r>
            <a:r>
              <a:rPr lang="en-US" dirty="0" smtClean="0"/>
              <a:t> pattern”</a:t>
            </a:r>
          </a:p>
          <a:p>
            <a:pPr>
              <a:buClrTx/>
              <a:buFont typeface="Wingdings" pitchFamily="2" charset="2"/>
              <a:buChar char="S"/>
            </a:pPr>
            <a:endParaRPr lang="en-US" dirty="0" smtClean="0"/>
          </a:p>
          <a:p>
            <a:pPr lvl="1">
              <a:buFont typeface="Wingdings" pitchFamily="2" charset="2"/>
              <a:buChar char="S"/>
            </a:pPr>
            <a:r>
              <a:rPr lang="en-US" dirty="0" smtClean="0"/>
              <a:t>Gathering systems (2” to 8” diameter)</a:t>
            </a:r>
          </a:p>
          <a:p>
            <a:pPr lvl="1">
              <a:buFont typeface="Wingdings" pitchFamily="2" charset="2"/>
              <a:buChar char="S"/>
            </a:pPr>
            <a:endParaRPr lang="en-US" dirty="0" smtClean="0"/>
          </a:p>
          <a:p>
            <a:pPr lvl="1">
              <a:buFont typeface="Wingdings" pitchFamily="2" charset="2"/>
              <a:buChar char="S"/>
            </a:pPr>
            <a:r>
              <a:rPr lang="en-US" dirty="0" smtClean="0"/>
              <a:t>Transmission lines-typically 8” and larger</a:t>
            </a:r>
          </a:p>
          <a:p>
            <a:pPr lvl="1">
              <a:buFont typeface="Wingdings" pitchFamily="2" charset="2"/>
              <a:buChar char="S"/>
            </a:pPr>
            <a:endParaRPr lang="en-US" dirty="0" smtClean="0"/>
          </a:p>
          <a:p>
            <a:pPr lvl="1">
              <a:buFont typeface="Wingdings" pitchFamily="2" charset="2"/>
              <a:buChar char="S"/>
            </a:pPr>
            <a:r>
              <a:rPr lang="en-US" dirty="0" smtClean="0"/>
              <a:t>Distribution systems</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a:xfrm>
            <a:off x="1066801" y="304800"/>
            <a:ext cx="7848599" cy="914400"/>
          </a:xfrm>
        </p:spPr>
        <p:txBody>
          <a:bodyPr/>
          <a:lstStyle/>
          <a:p>
            <a:r>
              <a:rPr lang="en-US" dirty="0" smtClean="0"/>
              <a:t>Pipeline System Basic Design</a:t>
            </a:r>
          </a:p>
        </p:txBody>
      </p:sp>
      <p:pic>
        <p:nvPicPr>
          <p:cNvPr id="3074" name="Picture 2"/>
          <p:cNvPicPr>
            <a:picLocks noChangeAspect="1" noChangeArrowheads="1"/>
          </p:cNvPicPr>
          <p:nvPr/>
        </p:nvPicPr>
        <p:blipFill>
          <a:blip r:embed="rId3" cstate="print"/>
          <a:srcRect/>
          <a:stretch>
            <a:fillRect/>
          </a:stretch>
        </p:blipFill>
        <p:spPr bwMode="auto">
          <a:xfrm>
            <a:off x="2590800" y="2362200"/>
            <a:ext cx="3798888" cy="3352800"/>
          </a:xfrm>
          <a:prstGeom prst="rect">
            <a:avLst/>
          </a:prstGeom>
          <a:noFill/>
          <a:ln w="9525">
            <a:noFill/>
            <a:miter lim="800000"/>
            <a:headEnd/>
            <a:tailEnd/>
          </a:ln>
        </p:spPr>
      </p:pic>
      <p:sp>
        <p:nvSpPr>
          <p:cNvPr id="4" name="TextBox 3"/>
          <p:cNvSpPr txBox="1">
            <a:spLocks noChangeArrowheads="1"/>
          </p:cNvSpPr>
          <p:nvPr/>
        </p:nvSpPr>
        <p:spPr bwMode="auto">
          <a:xfrm>
            <a:off x="6934200" y="2362200"/>
            <a:ext cx="744538" cy="369888"/>
          </a:xfrm>
          <a:prstGeom prst="rect">
            <a:avLst/>
          </a:prstGeom>
          <a:noFill/>
          <a:ln w="9525">
            <a:noFill/>
            <a:miter lim="800000"/>
            <a:headEnd/>
            <a:tailEnd/>
          </a:ln>
        </p:spPr>
        <p:txBody>
          <a:bodyPr wrap="none">
            <a:spAutoFit/>
          </a:bodyPr>
          <a:lstStyle/>
          <a:p>
            <a:r>
              <a:rPr lang="en-US"/>
              <a:t>Wells </a:t>
            </a:r>
          </a:p>
        </p:txBody>
      </p:sp>
      <p:cxnSp>
        <p:nvCxnSpPr>
          <p:cNvPr id="6" name="Straight Arrow Connector 5"/>
          <p:cNvCxnSpPr/>
          <p:nvPr/>
        </p:nvCxnSpPr>
        <p:spPr>
          <a:xfrm flipH="1">
            <a:off x="6477000" y="2546350"/>
            <a:ext cx="457200" cy="273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791200" y="2286000"/>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91200" y="2546350"/>
            <a:ext cx="990600" cy="273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762000" y="3124200"/>
            <a:ext cx="2133599" cy="646331"/>
          </a:xfrm>
          <a:prstGeom prst="rect">
            <a:avLst/>
          </a:prstGeom>
          <a:noFill/>
          <a:ln w="9525">
            <a:noFill/>
            <a:miter lim="800000"/>
            <a:headEnd/>
            <a:tailEnd/>
          </a:ln>
        </p:spPr>
        <p:txBody>
          <a:bodyPr wrap="square">
            <a:spAutoFit/>
          </a:bodyPr>
          <a:lstStyle/>
          <a:p>
            <a:r>
              <a:rPr lang="en-US" dirty="0"/>
              <a:t>Gathering systems</a:t>
            </a:r>
          </a:p>
          <a:p>
            <a:r>
              <a:rPr lang="en-US" smtClean="0"/>
              <a:t>2-8”dia</a:t>
            </a:r>
            <a:endParaRPr lang="en-US" dirty="0"/>
          </a:p>
        </p:txBody>
      </p:sp>
      <p:cxnSp>
        <p:nvCxnSpPr>
          <p:cNvPr id="22" name="Straight Arrow Connector 21"/>
          <p:cNvCxnSpPr/>
          <p:nvPr/>
        </p:nvCxnSpPr>
        <p:spPr>
          <a:xfrm>
            <a:off x="1676400" y="3657600"/>
            <a:ext cx="1905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00200" y="3352800"/>
            <a:ext cx="1981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a:off x="685800" y="4191001"/>
            <a:ext cx="1752600" cy="923330"/>
          </a:xfrm>
          <a:prstGeom prst="rect">
            <a:avLst/>
          </a:prstGeom>
          <a:noFill/>
          <a:ln w="9525">
            <a:noFill/>
            <a:miter lim="800000"/>
            <a:headEnd/>
            <a:tailEnd/>
          </a:ln>
        </p:spPr>
        <p:txBody>
          <a:bodyPr wrap="square">
            <a:spAutoFit/>
          </a:bodyPr>
          <a:lstStyle/>
          <a:p>
            <a:r>
              <a:rPr lang="en-US" dirty="0" err="1"/>
              <a:t>Transmisssion</a:t>
            </a:r>
            <a:endParaRPr lang="en-US" dirty="0"/>
          </a:p>
          <a:p>
            <a:r>
              <a:rPr lang="en-US" dirty="0"/>
              <a:t>Lines &gt; 8”</a:t>
            </a:r>
          </a:p>
          <a:p>
            <a:endParaRPr lang="en-US" dirty="0"/>
          </a:p>
        </p:txBody>
      </p:sp>
      <p:cxnSp>
        <p:nvCxnSpPr>
          <p:cNvPr id="29" name="Straight Arrow Connector 28"/>
          <p:cNvCxnSpPr/>
          <p:nvPr/>
        </p:nvCxnSpPr>
        <p:spPr>
          <a:xfrm>
            <a:off x="1905000" y="47244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72" name="Straight Arrow Connector 3071"/>
          <p:cNvCxnSpPr/>
          <p:nvPr/>
        </p:nvCxnSpPr>
        <p:spPr>
          <a:xfrm>
            <a:off x="1905000" y="4648200"/>
            <a:ext cx="1447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5" name="TextBox 3074"/>
          <p:cNvSpPr txBox="1">
            <a:spLocks noChangeArrowheads="1"/>
          </p:cNvSpPr>
          <p:nvPr/>
        </p:nvSpPr>
        <p:spPr bwMode="auto">
          <a:xfrm>
            <a:off x="5638800" y="5643563"/>
            <a:ext cx="2751138" cy="368300"/>
          </a:xfrm>
          <a:prstGeom prst="rect">
            <a:avLst/>
          </a:prstGeom>
          <a:noFill/>
          <a:ln w="9525">
            <a:noFill/>
            <a:miter lim="800000"/>
            <a:headEnd/>
            <a:tailEnd/>
          </a:ln>
        </p:spPr>
        <p:txBody>
          <a:bodyPr wrap="none">
            <a:spAutoFit/>
          </a:bodyPr>
          <a:lstStyle/>
          <a:p>
            <a:r>
              <a:rPr lang="en-US"/>
              <a:t>Compressor/Pump Stations</a:t>
            </a:r>
          </a:p>
        </p:txBody>
      </p:sp>
      <p:sp>
        <p:nvSpPr>
          <p:cNvPr id="3077" name="Isosceles Triangle 3076"/>
          <p:cNvSpPr/>
          <p:nvPr/>
        </p:nvSpPr>
        <p:spPr>
          <a:xfrm>
            <a:off x="3856038" y="4114800"/>
            <a:ext cx="379412" cy="1905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8" name="Isosceles Triangle 3077"/>
          <p:cNvSpPr/>
          <p:nvPr/>
        </p:nvSpPr>
        <p:spPr>
          <a:xfrm>
            <a:off x="2597150" y="4991100"/>
            <a:ext cx="530225" cy="228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80" name="Straight Arrow Connector 3079"/>
          <p:cNvCxnSpPr>
            <a:stCxn id="3075" idx="1"/>
          </p:cNvCxnSpPr>
          <p:nvPr/>
        </p:nvCxnSpPr>
        <p:spPr>
          <a:xfrm flipH="1" flipV="1">
            <a:off x="4235450" y="4305301"/>
            <a:ext cx="1403350" cy="1522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83" name="Straight Arrow Connector 3082"/>
          <p:cNvCxnSpPr>
            <a:stCxn id="3075" idx="1"/>
            <a:endCxn id="3078" idx="4"/>
          </p:cNvCxnSpPr>
          <p:nvPr/>
        </p:nvCxnSpPr>
        <p:spPr>
          <a:xfrm flipH="1" flipV="1">
            <a:off x="3127375" y="5219700"/>
            <a:ext cx="2511425" cy="6080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86" name="Straight Connector 3085"/>
          <p:cNvCxnSpPr/>
          <p:nvPr/>
        </p:nvCxnSpPr>
        <p:spPr>
          <a:xfrm>
            <a:off x="3048000" y="2057400"/>
            <a:ext cx="30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p:cNvCxnSpPr/>
          <p:nvPr/>
        </p:nvCxnSpPr>
        <p:spPr>
          <a:xfrm>
            <a:off x="6096000" y="2057400"/>
            <a:ext cx="914400" cy="990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1" name="Straight Connector 3090"/>
          <p:cNvCxnSpPr/>
          <p:nvPr/>
        </p:nvCxnSpPr>
        <p:spPr>
          <a:xfrm flipH="1">
            <a:off x="5638800" y="2971800"/>
            <a:ext cx="1376363" cy="2362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p:cNvCxnSpPr/>
          <p:nvPr/>
        </p:nvCxnSpPr>
        <p:spPr>
          <a:xfrm flipH="1">
            <a:off x="3048000" y="5334000"/>
            <a:ext cx="2590800" cy="3095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9" name="Straight Connector 3098"/>
          <p:cNvCxnSpPr/>
          <p:nvPr/>
        </p:nvCxnSpPr>
        <p:spPr>
          <a:xfrm flipH="1" flipV="1">
            <a:off x="3048000" y="2057400"/>
            <a:ext cx="1" cy="3429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02" name="TextBox 3101"/>
          <p:cNvSpPr txBox="1">
            <a:spLocks noChangeArrowheads="1"/>
          </p:cNvSpPr>
          <p:nvPr/>
        </p:nvSpPr>
        <p:spPr bwMode="auto">
          <a:xfrm>
            <a:off x="6705600" y="4038600"/>
            <a:ext cx="1412875" cy="369888"/>
          </a:xfrm>
          <a:prstGeom prst="rect">
            <a:avLst/>
          </a:prstGeom>
          <a:noFill/>
          <a:ln w="9525">
            <a:noFill/>
            <a:miter lim="800000"/>
            <a:headEnd/>
            <a:tailEnd/>
          </a:ln>
        </p:spPr>
        <p:txBody>
          <a:bodyPr>
            <a:spAutoFit/>
          </a:bodyPr>
          <a:lstStyle/>
          <a:p>
            <a:r>
              <a:rPr lang="en-US">
                <a:solidFill>
                  <a:srgbClr val="FF0000"/>
                </a:solidFill>
              </a:rPr>
              <a:t>Well Field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2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par>
                                <p:cTn id="43" presetID="22" presetClass="entr" presetSubtype="4" fill="hold" nodeType="withEffect">
                                  <p:stCondLst>
                                    <p:cond delay="0"/>
                                  </p:stCondLst>
                                  <p:childTnLst>
                                    <p:set>
                                      <p:cBhvr>
                                        <p:cTn id="44" dur="1" fill="hold">
                                          <p:stCondLst>
                                            <p:cond delay="0"/>
                                          </p:stCondLst>
                                        </p:cTn>
                                        <p:tgtEl>
                                          <p:spTgt spid="3072"/>
                                        </p:tgtEl>
                                        <p:attrNameLst>
                                          <p:attrName>style.visibility</p:attrName>
                                        </p:attrNameLst>
                                      </p:cBhvr>
                                      <p:to>
                                        <p:strVal val="visible"/>
                                      </p:to>
                                    </p:set>
                                    <p:animEffect transition="in" filter="wipe(down)">
                                      <p:cBhvr>
                                        <p:cTn id="45" dur="500"/>
                                        <p:tgtEl>
                                          <p:spTgt spid="307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75"/>
                                        </p:tgtEl>
                                        <p:attrNameLst>
                                          <p:attrName>style.visibility</p:attrName>
                                        </p:attrNameLst>
                                      </p:cBhvr>
                                      <p:to>
                                        <p:strVal val="visible"/>
                                      </p:to>
                                    </p:set>
                                    <p:animEffect transition="in" filter="wipe(down)">
                                      <p:cBhvr>
                                        <p:cTn id="50" dur="500"/>
                                        <p:tgtEl>
                                          <p:spTgt spid="307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077"/>
                                        </p:tgtEl>
                                        <p:attrNameLst>
                                          <p:attrName>style.visibility</p:attrName>
                                        </p:attrNameLst>
                                      </p:cBhvr>
                                      <p:to>
                                        <p:strVal val="visible"/>
                                      </p:to>
                                    </p:set>
                                    <p:animEffect transition="in" filter="wipe(down)">
                                      <p:cBhvr>
                                        <p:cTn id="53" dur="500"/>
                                        <p:tgtEl>
                                          <p:spTgt spid="307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wipe(down)">
                                      <p:cBhvr>
                                        <p:cTn id="56" dur="500"/>
                                        <p:tgtEl>
                                          <p:spTgt spid="3078"/>
                                        </p:tgtEl>
                                      </p:cBhvr>
                                    </p:animEffect>
                                  </p:childTnLst>
                                </p:cTn>
                              </p:par>
                              <p:par>
                                <p:cTn id="57" presetID="22" presetClass="entr" presetSubtype="4" fill="hold" nodeType="withEffect">
                                  <p:stCondLst>
                                    <p:cond delay="0"/>
                                  </p:stCondLst>
                                  <p:childTnLst>
                                    <p:set>
                                      <p:cBhvr>
                                        <p:cTn id="58" dur="1" fill="hold">
                                          <p:stCondLst>
                                            <p:cond delay="0"/>
                                          </p:stCondLst>
                                        </p:cTn>
                                        <p:tgtEl>
                                          <p:spTgt spid="3080"/>
                                        </p:tgtEl>
                                        <p:attrNameLst>
                                          <p:attrName>style.visibility</p:attrName>
                                        </p:attrNameLst>
                                      </p:cBhvr>
                                      <p:to>
                                        <p:strVal val="visible"/>
                                      </p:to>
                                    </p:set>
                                    <p:animEffect transition="in" filter="wipe(down)">
                                      <p:cBhvr>
                                        <p:cTn id="59" dur="500"/>
                                        <p:tgtEl>
                                          <p:spTgt spid="3080"/>
                                        </p:tgtEl>
                                      </p:cBhvr>
                                    </p:animEffect>
                                  </p:childTnLst>
                                </p:cTn>
                              </p:par>
                              <p:par>
                                <p:cTn id="60" presetID="22" presetClass="entr" presetSubtype="4" fill="hold" nodeType="withEffect">
                                  <p:stCondLst>
                                    <p:cond delay="0"/>
                                  </p:stCondLst>
                                  <p:childTnLst>
                                    <p:set>
                                      <p:cBhvr>
                                        <p:cTn id="61" dur="1" fill="hold">
                                          <p:stCondLst>
                                            <p:cond delay="0"/>
                                          </p:stCondLst>
                                        </p:cTn>
                                        <p:tgtEl>
                                          <p:spTgt spid="3083"/>
                                        </p:tgtEl>
                                        <p:attrNameLst>
                                          <p:attrName>style.visibility</p:attrName>
                                        </p:attrNameLst>
                                      </p:cBhvr>
                                      <p:to>
                                        <p:strVal val="visible"/>
                                      </p:to>
                                    </p:set>
                                    <p:animEffect transition="in" filter="wipe(down)">
                                      <p:cBhvr>
                                        <p:cTn id="62" dur="500"/>
                                        <p:tgtEl>
                                          <p:spTgt spid="308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86"/>
                                        </p:tgtEl>
                                        <p:attrNameLst>
                                          <p:attrName>style.visibility</p:attrName>
                                        </p:attrNameLst>
                                      </p:cBhvr>
                                      <p:to>
                                        <p:strVal val="visible"/>
                                      </p:to>
                                    </p:set>
                                    <p:animEffect transition="in" filter="wipe(down)">
                                      <p:cBhvr>
                                        <p:cTn id="67" dur="500"/>
                                        <p:tgtEl>
                                          <p:spTgt spid="3086"/>
                                        </p:tgtEl>
                                      </p:cBhvr>
                                    </p:animEffect>
                                  </p:childTnLst>
                                </p:cTn>
                              </p:par>
                              <p:par>
                                <p:cTn id="68" presetID="1" presetClass="entr" presetSubtype="0" fill="hold" nodeType="withEffect">
                                  <p:stCondLst>
                                    <p:cond delay="0"/>
                                  </p:stCondLst>
                                  <p:childTnLst>
                                    <p:set>
                                      <p:cBhvr>
                                        <p:cTn id="69" dur="1" fill="hold">
                                          <p:stCondLst>
                                            <p:cond delay="0"/>
                                          </p:stCondLst>
                                        </p:cTn>
                                        <p:tgtEl>
                                          <p:spTgt spid="3089"/>
                                        </p:tgtEl>
                                        <p:attrNameLst>
                                          <p:attrName>style.visibility</p:attrName>
                                        </p:attrNameLst>
                                      </p:cBhvr>
                                      <p:to>
                                        <p:strVal val="visible"/>
                                      </p:to>
                                    </p:set>
                                  </p:childTnLst>
                                </p:cTn>
                              </p:par>
                              <p:par>
                                <p:cTn id="70" presetID="22" presetClass="entr" presetSubtype="4" fill="hold" nodeType="withEffect">
                                  <p:stCondLst>
                                    <p:cond delay="0"/>
                                  </p:stCondLst>
                                  <p:childTnLst>
                                    <p:set>
                                      <p:cBhvr>
                                        <p:cTn id="71" dur="1" fill="hold">
                                          <p:stCondLst>
                                            <p:cond delay="0"/>
                                          </p:stCondLst>
                                        </p:cTn>
                                        <p:tgtEl>
                                          <p:spTgt spid="3091"/>
                                        </p:tgtEl>
                                        <p:attrNameLst>
                                          <p:attrName>style.visibility</p:attrName>
                                        </p:attrNameLst>
                                      </p:cBhvr>
                                      <p:to>
                                        <p:strVal val="visible"/>
                                      </p:to>
                                    </p:set>
                                    <p:animEffect transition="in" filter="wipe(down)">
                                      <p:cBhvr>
                                        <p:cTn id="72" dur="500"/>
                                        <p:tgtEl>
                                          <p:spTgt spid="3091"/>
                                        </p:tgtEl>
                                      </p:cBhvr>
                                    </p:animEffect>
                                  </p:childTnLst>
                                </p:cTn>
                              </p:par>
                              <p:par>
                                <p:cTn id="73" presetID="22" presetClass="entr" presetSubtype="4" fill="hold" nodeType="withEffect">
                                  <p:stCondLst>
                                    <p:cond delay="0"/>
                                  </p:stCondLst>
                                  <p:childTnLst>
                                    <p:set>
                                      <p:cBhvr>
                                        <p:cTn id="74" dur="1" fill="hold">
                                          <p:stCondLst>
                                            <p:cond delay="0"/>
                                          </p:stCondLst>
                                        </p:cTn>
                                        <p:tgtEl>
                                          <p:spTgt spid="3096"/>
                                        </p:tgtEl>
                                        <p:attrNameLst>
                                          <p:attrName>style.visibility</p:attrName>
                                        </p:attrNameLst>
                                      </p:cBhvr>
                                      <p:to>
                                        <p:strVal val="visible"/>
                                      </p:to>
                                    </p:set>
                                    <p:animEffect transition="in" filter="wipe(down)">
                                      <p:cBhvr>
                                        <p:cTn id="75" dur="500"/>
                                        <p:tgtEl>
                                          <p:spTgt spid="3096"/>
                                        </p:tgtEl>
                                      </p:cBhvr>
                                    </p:animEffect>
                                  </p:childTnLst>
                                </p:cTn>
                              </p:par>
                              <p:par>
                                <p:cTn id="76" presetID="22" presetClass="entr" presetSubtype="4" fill="hold" nodeType="withEffect">
                                  <p:stCondLst>
                                    <p:cond delay="0"/>
                                  </p:stCondLst>
                                  <p:childTnLst>
                                    <p:set>
                                      <p:cBhvr>
                                        <p:cTn id="77" dur="1" fill="hold">
                                          <p:stCondLst>
                                            <p:cond delay="0"/>
                                          </p:stCondLst>
                                        </p:cTn>
                                        <p:tgtEl>
                                          <p:spTgt spid="3099"/>
                                        </p:tgtEl>
                                        <p:attrNameLst>
                                          <p:attrName>style.visibility</p:attrName>
                                        </p:attrNameLst>
                                      </p:cBhvr>
                                      <p:to>
                                        <p:strVal val="visible"/>
                                      </p:to>
                                    </p:set>
                                    <p:animEffect transition="in" filter="wipe(down)">
                                      <p:cBhvr>
                                        <p:cTn id="78" dur="500"/>
                                        <p:tgtEl>
                                          <p:spTgt spid="3099"/>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102"/>
                                        </p:tgtEl>
                                        <p:attrNameLst>
                                          <p:attrName>style.visibility</p:attrName>
                                        </p:attrNameLst>
                                      </p:cBhvr>
                                      <p:to>
                                        <p:strVal val="visible"/>
                                      </p:to>
                                    </p:set>
                                    <p:animEffect transition="in" filter="wipe(down)">
                                      <p:cBhvr>
                                        <p:cTn id="81" dur="500"/>
                                        <p:tgtEl>
                                          <p:spTgt spid="3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7" grpId="0"/>
      <p:bldP spid="3075" grpId="0"/>
      <p:bldP spid="3077" grpId="0" animBg="1"/>
      <p:bldP spid="3078" grpId="0" animBg="1"/>
      <p:bldP spid="3102" grpId="0"/>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a:xfrm>
            <a:off x="1295399" y="381000"/>
            <a:ext cx="6553201" cy="762000"/>
          </a:xfrm>
        </p:spPr>
        <p:txBody>
          <a:bodyPr>
            <a:normAutofit fontScale="90000"/>
          </a:bodyPr>
          <a:lstStyle/>
          <a:p>
            <a:r>
              <a:rPr lang="en-US" dirty="0" smtClean="0"/>
              <a:t>Gas Pipeline Distribution System</a:t>
            </a:r>
          </a:p>
        </p:txBody>
      </p:sp>
      <p:pic>
        <p:nvPicPr>
          <p:cNvPr id="3" name="Picture 2"/>
          <p:cNvPicPr>
            <a:picLocks noChangeAspect="1" noChangeArrowheads="1"/>
          </p:cNvPicPr>
          <p:nvPr/>
        </p:nvPicPr>
        <p:blipFill>
          <a:blip r:embed="rId3" cstate="print"/>
          <a:srcRect/>
          <a:stretch>
            <a:fillRect/>
          </a:stretch>
        </p:blipFill>
        <p:spPr bwMode="auto">
          <a:xfrm>
            <a:off x="2590800" y="2362200"/>
            <a:ext cx="3798888" cy="3352800"/>
          </a:xfrm>
          <a:prstGeom prst="rect">
            <a:avLst/>
          </a:prstGeom>
          <a:noFill/>
          <a:ln w="9525">
            <a:noFill/>
            <a:miter lim="800000"/>
            <a:headEnd/>
            <a:tailEnd/>
          </a:ln>
        </p:spPr>
      </p:pic>
      <p:sp>
        <p:nvSpPr>
          <p:cNvPr id="5" name="Up Arrow 4"/>
          <p:cNvSpPr/>
          <p:nvPr/>
        </p:nvSpPr>
        <p:spPr>
          <a:xfrm>
            <a:off x="2514600" y="5257800"/>
            <a:ext cx="381000" cy="685800"/>
          </a:xfrm>
          <a:prstGeom prst="upArrow">
            <a:avLst>
              <a:gd name="adj1" fmla="val 50000"/>
              <a:gd name="adj2" fmla="val 834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a:spLocks noChangeArrowheads="1"/>
          </p:cNvSpPr>
          <p:nvPr/>
        </p:nvSpPr>
        <p:spPr bwMode="auto">
          <a:xfrm>
            <a:off x="4724400" y="1676400"/>
            <a:ext cx="1524000" cy="369888"/>
          </a:xfrm>
          <a:prstGeom prst="rect">
            <a:avLst/>
          </a:prstGeom>
          <a:noFill/>
          <a:ln w="9525">
            <a:noFill/>
            <a:miter lim="800000"/>
            <a:headEnd/>
            <a:tailEnd/>
          </a:ln>
        </p:spPr>
        <p:txBody>
          <a:bodyPr wrap="square">
            <a:spAutoFit/>
          </a:bodyPr>
          <a:lstStyle/>
          <a:p>
            <a:r>
              <a:rPr lang="en-US" dirty="0"/>
              <a:t>Consumers</a:t>
            </a:r>
          </a:p>
        </p:txBody>
      </p:sp>
      <p:cxnSp>
        <p:nvCxnSpPr>
          <p:cNvPr id="9" name="Straight Arrow Connector 8"/>
          <p:cNvCxnSpPr/>
          <p:nvPr/>
        </p:nvCxnSpPr>
        <p:spPr>
          <a:xfrm>
            <a:off x="6019800" y="1905000"/>
            <a:ext cx="304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flipH="1">
            <a:off x="3657600" y="1861344"/>
            <a:ext cx="1066800" cy="653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1"/>
          </p:cNvCxnSpPr>
          <p:nvPr/>
        </p:nvCxnSpPr>
        <p:spPr>
          <a:xfrm>
            <a:off x="4724400" y="1861344"/>
            <a:ext cx="647700" cy="456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Flowchart: Summing Junction 20"/>
          <p:cNvSpPr/>
          <p:nvPr/>
        </p:nvSpPr>
        <p:spPr>
          <a:xfrm>
            <a:off x="3505200" y="4495800"/>
            <a:ext cx="306388" cy="30638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lowchart: Summing Junction 22"/>
          <p:cNvSpPr/>
          <p:nvPr/>
        </p:nvSpPr>
        <p:spPr>
          <a:xfrm>
            <a:off x="4953000" y="3124200"/>
            <a:ext cx="306388" cy="30638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lowchart: Summing Junction 23"/>
          <p:cNvSpPr/>
          <p:nvPr/>
        </p:nvSpPr>
        <p:spPr>
          <a:xfrm>
            <a:off x="4648200" y="3886200"/>
            <a:ext cx="152400" cy="152400"/>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24"/>
          <p:cNvSpPr txBox="1">
            <a:spLocks noChangeArrowheads="1"/>
          </p:cNvSpPr>
          <p:nvPr/>
        </p:nvSpPr>
        <p:spPr bwMode="auto">
          <a:xfrm>
            <a:off x="6781800" y="4191000"/>
            <a:ext cx="1509713" cy="646113"/>
          </a:xfrm>
          <a:prstGeom prst="rect">
            <a:avLst/>
          </a:prstGeom>
          <a:noFill/>
          <a:ln w="9525">
            <a:noFill/>
            <a:miter lim="800000"/>
            <a:headEnd/>
            <a:tailEnd/>
          </a:ln>
        </p:spPr>
        <p:txBody>
          <a:bodyPr wrap="none">
            <a:spAutoFit/>
          </a:bodyPr>
          <a:lstStyle/>
          <a:p>
            <a:r>
              <a:rPr lang="en-US"/>
              <a:t>Metering and </a:t>
            </a:r>
          </a:p>
          <a:p>
            <a:r>
              <a:rPr lang="en-US"/>
              <a:t>valve gateway</a:t>
            </a:r>
          </a:p>
        </p:txBody>
      </p:sp>
      <p:cxnSp>
        <p:nvCxnSpPr>
          <p:cNvPr id="31" name="Straight Arrow Connector 30"/>
          <p:cNvCxnSpPr>
            <a:stCxn id="25" idx="1"/>
          </p:cNvCxnSpPr>
          <p:nvPr/>
        </p:nvCxnSpPr>
        <p:spPr>
          <a:xfrm flipH="1">
            <a:off x="3811588" y="4514850"/>
            <a:ext cx="2970212" cy="133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5" idx="1"/>
          </p:cNvCxnSpPr>
          <p:nvPr/>
        </p:nvCxnSpPr>
        <p:spPr>
          <a:xfrm flipH="1" flipV="1">
            <a:off x="4800600" y="4038600"/>
            <a:ext cx="1981200" cy="476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1"/>
          </p:cNvCxnSpPr>
          <p:nvPr/>
        </p:nvCxnSpPr>
        <p:spPr>
          <a:xfrm flipH="1" flipV="1">
            <a:off x="5259388" y="3430588"/>
            <a:ext cx="1522412" cy="1084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1" grpId="0" animBg="1"/>
      <p:bldP spid="23" grpId="0" animBg="1"/>
      <p:bldP spid="24" grpId="0" animBg="1"/>
      <p:bldP spid="25" grpId="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Pipelines</a:t>
            </a:r>
            <a:endParaRPr lang="en-US" dirty="0"/>
          </a:p>
        </p:txBody>
      </p:sp>
      <p:sp>
        <p:nvSpPr>
          <p:cNvPr id="3" name="Content Placeholder 2"/>
          <p:cNvSpPr>
            <a:spLocks noGrp="1"/>
          </p:cNvSpPr>
          <p:nvPr>
            <p:ph idx="1"/>
          </p:nvPr>
        </p:nvSpPr>
        <p:spPr/>
        <p:txBody>
          <a:bodyPr/>
          <a:lstStyle/>
          <a:p>
            <a:pPr>
              <a:buClrTx/>
              <a:buFont typeface="Wingdings" pitchFamily="2" charset="2"/>
              <a:buChar char="S"/>
            </a:pPr>
            <a:r>
              <a:rPr lang="en-US" dirty="0" smtClean="0"/>
              <a:t>The location of an underground pipeline is usually marked by aboveground signs and markers that indicate the presence of a pipeline</a:t>
            </a:r>
          </a:p>
          <a:p>
            <a:endParaRPr lang="en-US" dirty="0" smtClean="0"/>
          </a:p>
          <a:p>
            <a:endParaRPr lang="en-US" dirty="0" smtClean="0"/>
          </a:p>
          <a:p>
            <a:endParaRPr lang="en-US" dirty="0"/>
          </a:p>
        </p:txBody>
      </p:sp>
      <p:pic>
        <p:nvPicPr>
          <p:cNvPr id="4" name="Picture 9" descr="IMG_3111.JPG"/>
          <p:cNvPicPr>
            <a:picLocks noChangeAspect="1"/>
          </p:cNvPicPr>
          <p:nvPr/>
        </p:nvPicPr>
        <p:blipFill>
          <a:blip r:embed="rId3" cstate="print"/>
          <a:srcRect/>
          <a:stretch>
            <a:fillRect/>
          </a:stretch>
        </p:blipFill>
        <p:spPr bwMode="auto">
          <a:xfrm>
            <a:off x="1828800" y="4191000"/>
            <a:ext cx="1905000" cy="1447800"/>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4267200" y="4191000"/>
            <a:ext cx="1755775" cy="1431925"/>
          </a:xfrm>
          <a:prstGeom prst="rect">
            <a:avLst/>
          </a:prstGeom>
          <a:noFill/>
          <a:ln w="9525">
            <a:noFill/>
            <a:miter lim="800000"/>
            <a:headEnd/>
            <a:tailEnd/>
          </a:ln>
        </p:spPr>
      </p:pic>
      <p:pic>
        <p:nvPicPr>
          <p:cNvPr id="6" name="Picture 8" descr="C:\users\mike callan\documents\rp 1162 movie\callan photos\gd shots\rows\2007 Pipeline 010.jpg"/>
          <p:cNvPicPr>
            <a:picLocks noChangeAspect="1" noChangeArrowheads="1"/>
          </p:cNvPicPr>
          <p:nvPr/>
        </p:nvPicPr>
        <p:blipFill>
          <a:blip r:embed="rId5" cstate="print"/>
          <a:srcRect/>
          <a:stretch>
            <a:fillRect/>
          </a:stretch>
        </p:blipFill>
        <p:spPr bwMode="auto">
          <a:xfrm>
            <a:off x="6477000" y="4191000"/>
            <a:ext cx="17526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92162"/>
          </a:xfrm>
        </p:spPr>
        <p:txBody>
          <a:bodyPr>
            <a:normAutofit/>
          </a:bodyPr>
          <a:lstStyle/>
          <a:p>
            <a:pPr eaLnBrk="1" hangingPunct="1"/>
            <a:r>
              <a:rPr lang="en-US" dirty="0" smtClean="0"/>
              <a:t>Identification of Pipelines . . .</a:t>
            </a:r>
          </a:p>
        </p:txBody>
      </p:sp>
      <p:pic>
        <p:nvPicPr>
          <p:cNvPr id="4099" name="Content Placeholder 8" descr="Ch#3 pipeline markers"/>
          <p:cNvPicPr>
            <a:picLocks noGrp="1"/>
          </p:cNvPicPr>
          <p:nvPr>
            <p:ph idx="1"/>
          </p:nvPr>
        </p:nvPicPr>
        <p:blipFill>
          <a:blip r:embed="rId3" cstate="print"/>
          <a:stretch>
            <a:fillRect/>
          </a:stretch>
        </p:blipFill>
        <p:spPr>
          <a:xfrm>
            <a:off x="4565765" y="3859025"/>
            <a:ext cx="12469" cy="8313"/>
          </a:xfrm>
        </p:spPr>
      </p:pic>
      <p:pic>
        <p:nvPicPr>
          <p:cNvPr id="4100" name="Picture 9" descr="Ch#3 pipeline markers"/>
          <p:cNvPicPr>
            <a:picLocks noChangeAspect="1" noChangeArrowheads="1"/>
          </p:cNvPicPr>
          <p:nvPr/>
        </p:nvPicPr>
        <p:blipFill>
          <a:blip r:embed="rId4" cstate="print"/>
          <a:srcRect/>
          <a:stretch>
            <a:fillRect/>
          </a:stretch>
        </p:blipFill>
        <p:spPr bwMode="auto">
          <a:xfrm>
            <a:off x="5791200" y="1676400"/>
            <a:ext cx="2827338" cy="1884363"/>
          </a:xfrm>
          <a:prstGeom prst="rect">
            <a:avLst/>
          </a:prstGeom>
          <a:noFill/>
          <a:ln w="9525">
            <a:noFill/>
            <a:miter lim="800000"/>
            <a:headEnd/>
            <a:tailEnd/>
          </a:ln>
        </p:spPr>
      </p:pic>
      <p:pic>
        <p:nvPicPr>
          <p:cNvPr id="4101" name="Picture 10" descr="IMG_2585"/>
          <p:cNvPicPr>
            <a:picLocks noChangeAspect="1" noChangeArrowheads="1"/>
          </p:cNvPicPr>
          <p:nvPr/>
        </p:nvPicPr>
        <p:blipFill>
          <a:blip r:embed="rId5" cstate="print"/>
          <a:srcRect/>
          <a:stretch>
            <a:fillRect/>
          </a:stretch>
        </p:blipFill>
        <p:spPr bwMode="auto">
          <a:xfrm>
            <a:off x="3581400" y="3733800"/>
            <a:ext cx="2057400" cy="1371600"/>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2514600" y="2057400"/>
            <a:ext cx="838200" cy="1524000"/>
          </a:xfrm>
          <a:prstGeom prst="rect">
            <a:avLst/>
          </a:prstGeom>
          <a:noFill/>
          <a:ln w="9525">
            <a:noFill/>
            <a:miter lim="800000"/>
            <a:headEnd/>
            <a:tailEnd/>
          </a:ln>
        </p:spPr>
      </p:pic>
      <p:pic>
        <p:nvPicPr>
          <p:cNvPr id="4104" name="Picture 4" descr="IMG_2610"/>
          <p:cNvPicPr>
            <a:picLocks noChangeAspect="1" noChangeArrowheads="1"/>
          </p:cNvPicPr>
          <p:nvPr/>
        </p:nvPicPr>
        <p:blipFill>
          <a:blip r:embed="rId7" cstate="print"/>
          <a:srcRect/>
          <a:stretch>
            <a:fillRect/>
          </a:stretch>
        </p:blipFill>
        <p:spPr bwMode="auto">
          <a:xfrm>
            <a:off x="838200" y="1143000"/>
            <a:ext cx="1470025" cy="2205038"/>
          </a:xfrm>
          <a:prstGeom prst="rect">
            <a:avLst/>
          </a:prstGeom>
          <a:noFill/>
          <a:ln w="9525">
            <a:noFill/>
            <a:miter lim="800000"/>
            <a:headEnd/>
            <a:tailEnd/>
          </a:ln>
        </p:spPr>
      </p:pic>
      <p:pic>
        <p:nvPicPr>
          <p:cNvPr id="4105" name="Picture 6"/>
          <p:cNvPicPr>
            <a:picLocks noChangeAspect="1" noChangeArrowheads="1"/>
          </p:cNvPicPr>
          <p:nvPr/>
        </p:nvPicPr>
        <p:blipFill>
          <a:blip r:embed="rId8" cstate="print"/>
          <a:srcRect/>
          <a:stretch>
            <a:fillRect/>
          </a:stretch>
        </p:blipFill>
        <p:spPr bwMode="auto">
          <a:xfrm>
            <a:off x="6019800" y="4191000"/>
            <a:ext cx="2717800" cy="1828800"/>
          </a:xfrm>
          <a:prstGeom prst="rect">
            <a:avLst/>
          </a:prstGeom>
          <a:noFill/>
          <a:ln w="9525">
            <a:noFill/>
            <a:miter lim="800000"/>
            <a:headEnd/>
            <a:tailEnd/>
          </a:ln>
        </p:spPr>
      </p:pic>
      <p:pic>
        <p:nvPicPr>
          <p:cNvPr id="4106" name="Picture 8" descr="Crude Placard 06.jpg"/>
          <p:cNvPicPr>
            <a:picLocks noChangeAspect="1"/>
          </p:cNvPicPr>
          <p:nvPr/>
        </p:nvPicPr>
        <p:blipFill>
          <a:blip r:embed="rId9" cstate="print"/>
          <a:srcRect/>
          <a:stretch>
            <a:fillRect/>
          </a:stretch>
        </p:blipFill>
        <p:spPr bwMode="auto">
          <a:xfrm>
            <a:off x="3886200" y="1447800"/>
            <a:ext cx="1279525" cy="1231900"/>
          </a:xfrm>
          <a:prstGeom prst="rect">
            <a:avLst/>
          </a:prstGeom>
          <a:noFill/>
          <a:ln w="9525">
            <a:noFill/>
            <a:miter lim="800000"/>
            <a:headEnd/>
            <a:tailEnd/>
          </a:ln>
        </p:spPr>
      </p:pic>
      <p:pic>
        <p:nvPicPr>
          <p:cNvPr id="4107" name="Picture 5" descr="C:\users\mike callan\documents\rp 1162 movie\callan photos\1162 Movie Assets\Pipeline Photos 2\Pipeline Photos 2\DSC01432.JPG"/>
          <p:cNvPicPr>
            <a:picLocks noChangeAspect="1" noChangeArrowheads="1"/>
          </p:cNvPicPr>
          <p:nvPr/>
        </p:nvPicPr>
        <p:blipFill>
          <a:blip r:embed="rId10" cstate="print"/>
          <a:srcRect/>
          <a:stretch>
            <a:fillRect/>
          </a:stretch>
        </p:blipFill>
        <p:spPr bwMode="auto">
          <a:xfrm>
            <a:off x="533400" y="3810000"/>
            <a:ext cx="281940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Identification of Pipelines . . .</a:t>
            </a:r>
          </a:p>
        </p:txBody>
      </p:sp>
      <p:pic>
        <p:nvPicPr>
          <p:cNvPr id="5123" name="Picture 5" descr="NutmegPipeline"/>
          <p:cNvPicPr>
            <a:picLocks noGrp="1" noChangeAspect="1" noChangeArrowheads="1"/>
          </p:cNvPicPr>
          <p:nvPr>
            <p:ph idx="1"/>
          </p:nvPr>
        </p:nvPicPr>
        <p:blipFill>
          <a:blip r:embed="rId3" cstate="print"/>
          <a:stretch>
            <a:fillRect/>
          </a:stretch>
        </p:blipFill>
        <p:spPr>
          <a:xfrm>
            <a:off x="2870200" y="2034381"/>
            <a:ext cx="3403600" cy="3657600"/>
          </a:xfrm>
          <a:noFill/>
        </p:spPr>
      </p:pic>
      <p:grpSp>
        <p:nvGrpSpPr>
          <p:cNvPr id="2" name="Group 14"/>
          <p:cNvGrpSpPr>
            <a:grpSpLocks/>
          </p:cNvGrpSpPr>
          <p:nvPr/>
        </p:nvGrpSpPr>
        <p:grpSpPr bwMode="auto">
          <a:xfrm>
            <a:off x="2667000" y="4800600"/>
            <a:ext cx="762000" cy="457200"/>
            <a:chOff x="5105400" y="3886200"/>
            <a:chExt cx="685800" cy="457200"/>
          </a:xfrm>
        </p:grpSpPr>
        <p:cxnSp>
          <p:nvCxnSpPr>
            <p:cNvPr id="5131" name="Straight Arrow Connector 15"/>
            <p:cNvCxnSpPr>
              <a:cxnSpLocks noChangeShapeType="1"/>
            </p:cNvCxnSpPr>
            <p:nvPr/>
          </p:nvCxnSpPr>
          <p:spPr bwMode="auto">
            <a:xfrm>
              <a:off x="5410200" y="4114800"/>
              <a:ext cx="381000" cy="1588"/>
            </a:xfrm>
            <a:prstGeom prst="straightConnector1">
              <a:avLst/>
            </a:prstGeom>
            <a:noFill/>
            <a:ln w="38100" algn="ctr">
              <a:solidFill>
                <a:srgbClr val="FF0000"/>
              </a:solidFill>
              <a:round/>
              <a:headEnd/>
              <a:tailEnd type="arrow" w="med" len="med"/>
            </a:ln>
          </p:spPr>
        </p:cxnSp>
        <p:sp>
          <p:nvSpPr>
            <p:cNvPr id="10" name="Oval 9"/>
            <p:cNvSpPr/>
            <p:nvPr/>
          </p:nvSpPr>
          <p:spPr bwMode="auto">
            <a:xfrm>
              <a:off x="5105400" y="3886200"/>
              <a:ext cx="4572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r>
                <a:rPr lang="en-US" dirty="0">
                  <a:solidFill>
                    <a:srgbClr val="FFFF00"/>
                  </a:solidFill>
                  <a:effectLst>
                    <a:outerShdw blurRad="38100" dist="38100" dir="2700000" algn="tl">
                      <a:srgbClr val="000000">
                        <a:alpha val="43137"/>
                      </a:srgbClr>
                    </a:outerShdw>
                  </a:effectLst>
                </a:rPr>
                <a:t>2</a:t>
              </a:r>
            </a:p>
          </p:txBody>
        </p:sp>
      </p:grpSp>
      <p:grpSp>
        <p:nvGrpSpPr>
          <p:cNvPr id="3" name="Group 21"/>
          <p:cNvGrpSpPr>
            <a:grpSpLocks/>
          </p:cNvGrpSpPr>
          <p:nvPr/>
        </p:nvGrpSpPr>
        <p:grpSpPr bwMode="auto">
          <a:xfrm>
            <a:off x="5562600" y="4876800"/>
            <a:ext cx="939800" cy="457200"/>
            <a:chOff x="3986784" y="5894825"/>
            <a:chExt cx="1057275" cy="457199"/>
          </a:xfrm>
        </p:grpSpPr>
        <p:cxnSp>
          <p:nvCxnSpPr>
            <p:cNvPr id="5129" name="Straight Arrow Connector 19"/>
            <p:cNvCxnSpPr>
              <a:cxnSpLocks noChangeShapeType="1"/>
            </p:cNvCxnSpPr>
            <p:nvPr/>
          </p:nvCxnSpPr>
          <p:spPr bwMode="auto">
            <a:xfrm flipH="1">
              <a:off x="3986784" y="6121844"/>
              <a:ext cx="381000" cy="1588"/>
            </a:xfrm>
            <a:prstGeom prst="straightConnector1">
              <a:avLst/>
            </a:prstGeom>
            <a:noFill/>
            <a:ln w="38100" algn="ctr">
              <a:solidFill>
                <a:srgbClr val="FF0000"/>
              </a:solidFill>
              <a:round/>
              <a:headEnd/>
              <a:tailEnd type="arrow" w="med" len="med"/>
            </a:ln>
          </p:spPr>
        </p:cxnSp>
        <p:sp>
          <p:nvSpPr>
            <p:cNvPr id="13" name="Oval 12"/>
            <p:cNvSpPr/>
            <p:nvPr/>
          </p:nvSpPr>
          <p:spPr bwMode="auto">
            <a:xfrm>
              <a:off x="4501134" y="5894825"/>
              <a:ext cx="542925" cy="457199"/>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r>
                <a:rPr lang="en-US" dirty="0">
                  <a:solidFill>
                    <a:srgbClr val="FFFF00"/>
                  </a:solidFill>
                  <a:effectLst>
                    <a:outerShdw blurRad="38100" dist="38100" dir="2700000" algn="tl">
                      <a:srgbClr val="000000">
                        <a:alpha val="43137"/>
                      </a:srgbClr>
                    </a:outerShdw>
                  </a:effectLst>
                </a:rPr>
                <a:t>3</a:t>
              </a:r>
            </a:p>
          </p:txBody>
        </p:sp>
      </p:grpSp>
      <p:grpSp>
        <p:nvGrpSpPr>
          <p:cNvPr id="4" name="Group 13"/>
          <p:cNvGrpSpPr>
            <a:grpSpLocks/>
          </p:cNvGrpSpPr>
          <p:nvPr/>
        </p:nvGrpSpPr>
        <p:grpSpPr bwMode="auto">
          <a:xfrm>
            <a:off x="2667000" y="4191000"/>
            <a:ext cx="685800" cy="457200"/>
            <a:chOff x="5105400" y="3886200"/>
            <a:chExt cx="685800" cy="457200"/>
          </a:xfrm>
        </p:grpSpPr>
        <p:cxnSp>
          <p:nvCxnSpPr>
            <p:cNvPr id="5127" name="Straight Arrow Connector 12"/>
            <p:cNvCxnSpPr>
              <a:cxnSpLocks noChangeShapeType="1"/>
            </p:cNvCxnSpPr>
            <p:nvPr/>
          </p:nvCxnSpPr>
          <p:spPr bwMode="auto">
            <a:xfrm>
              <a:off x="5410200" y="4114800"/>
              <a:ext cx="381000" cy="1588"/>
            </a:xfrm>
            <a:prstGeom prst="straightConnector1">
              <a:avLst/>
            </a:prstGeom>
            <a:noFill/>
            <a:ln w="38100" algn="ctr">
              <a:solidFill>
                <a:srgbClr val="FF0000"/>
              </a:solidFill>
              <a:round/>
              <a:headEnd/>
              <a:tailEnd type="arrow" w="med" len="med"/>
            </a:ln>
          </p:spPr>
        </p:cxnSp>
        <p:sp>
          <p:nvSpPr>
            <p:cNvPr id="16" name="Oval 15"/>
            <p:cNvSpPr/>
            <p:nvPr/>
          </p:nvSpPr>
          <p:spPr bwMode="auto">
            <a:xfrm>
              <a:off x="5105400" y="3886200"/>
              <a:ext cx="4572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r>
                <a:rPr lang="en-US" dirty="0">
                  <a:solidFill>
                    <a:srgbClr val="FFFF00"/>
                  </a:solidFill>
                  <a:effectLst>
                    <a:outerShdw blurRad="38100" dist="38100" dir="2700000" algn="tl">
                      <a:srgbClr val="000000">
                        <a:alpha val="43137"/>
                      </a:srgbClr>
                    </a:outerShdw>
                  </a:effectLst>
                </a:rPr>
                <a:t>1</a:t>
              </a: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Pipeline Rights-of-Way</a:t>
            </a:r>
          </a:p>
        </p:txBody>
      </p:sp>
      <p:grpSp>
        <p:nvGrpSpPr>
          <p:cNvPr id="2" name="Group 8"/>
          <p:cNvGrpSpPr>
            <a:grpSpLocks noGrp="1"/>
          </p:cNvGrpSpPr>
          <p:nvPr/>
        </p:nvGrpSpPr>
        <p:grpSpPr bwMode="auto">
          <a:xfrm>
            <a:off x="457200" y="1600200"/>
            <a:ext cx="4038600" cy="2971800"/>
            <a:chOff x="3456" y="1184"/>
            <a:chExt cx="2068" cy="1420"/>
          </a:xfrm>
        </p:grpSpPr>
        <p:pic>
          <p:nvPicPr>
            <p:cNvPr id="8199" name="Picture 5" descr="3"/>
            <p:cNvPicPr>
              <a:picLocks noChangeAspect="1" noChangeArrowheads="1"/>
            </p:cNvPicPr>
            <p:nvPr/>
          </p:nvPicPr>
          <p:blipFill>
            <a:blip r:embed="rId3" cstate="print"/>
            <a:srcRect/>
            <a:stretch>
              <a:fillRect/>
            </a:stretch>
          </p:blipFill>
          <p:spPr bwMode="auto">
            <a:xfrm>
              <a:off x="3456" y="1184"/>
              <a:ext cx="2068" cy="1420"/>
            </a:xfrm>
            <a:prstGeom prst="rect">
              <a:avLst/>
            </a:prstGeom>
            <a:noFill/>
            <a:ln w="9525">
              <a:noFill/>
              <a:miter lim="800000"/>
              <a:headEnd/>
              <a:tailEnd/>
            </a:ln>
          </p:spPr>
        </p:pic>
        <p:sp>
          <p:nvSpPr>
            <p:cNvPr id="6" name="Line 6"/>
            <p:cNvSpPr>
              <a:spLocks noChangeShapeType="1"/>
            </p:cNvSpPr>
            <p:nvPr/>
          </p:nvSpPr>
          <p:spPr bwMode="auto">
            <a:xfrm flipH="1">
              <a:off x="3846" y="2160"/>
              <a:ext cx="1283" cy="0"/>
            </a:xfrm>
            <a:prstGeom prst="line">
              <a:avLst/>
            </a:prstGeom>
            <a:noFill/>
            <a:ln w="9525">
              <a:solidFill>
                <a:schemeClr val="bg1"/>
              </a:solidFill>
              <a:round/>
              <a:headEnd type="triangle" w="med" len="med"/>
              <a:tailEnd type="triangl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7" name="Text Box 7"/>
            <p:cNvSpPr txBox="1">
              <a:spLocks noChangeArrowheads="1"/>
            </p:cNvSpPr>
            <p:nvPr/>
          </p:nvSpPr>
          <p:spPr bwMode="auto">
            <a:xfrm>
              <a:off x="3889" y="1966"/>
              <a:ext cx="1184" cy="182"/>
            </a:xfrm>
            <a:prstGeom prst="rect">
              <a:avLst/>
            </a:prstGeom>
            <a:noFill/>
            <a:ln w="9525">
              <a:noFill/>
              <a:miter lim="800000"/>
              <a:headEnd/>
              <a:tailEnd/>
            </a:ln>
            <a:effectLst/>
          </p:spPr>
          <p:txBody>
            <a:bodyPr>
              <a:spAutoFit/>
            </a:bodyPr>
            <a:lstStyle/>
            <a:p>
              <a:pPr>
                <a:defRPr/>
              </a:pPr>
              <a:r>
                <a:rPr lang="en-US" sz="1000" dirty="0">
                  <a:solidFill>
                    <a:schemeClr val="bg1"/>
                  </a:solidFill>
                  <a:effectLst>
                    <a:outerShdw blurRad="38100" dist="38100" dir="2700000" algn="tl">
                      <a:srgbClr val="000000"/>
                    </a:outerShdw>
                  </a:effectLst>
                </a:rPr>
                <a:t>Pipeline Right-of-Way</a:t>
              </a:r>
            </a:p>
          </p:txBody>
        </p:sp>
      </p:grpSp>
      <p:pic>
        <p:nvPicPr>
          <p:cNvPr id="8196" name="Picture 7" descr="2007 Pipeline 010.jpg"/>
          <p:cNvPicPr>
            <a:picLocks noChangeAspect="1"/>
          </p:cNvPicPr>
          <p:nvPr/>
        </p:nvPicPr>
        <p:blipFill>
          <a:blip r:embed="rId4" cstate="print"/>
          <a:srcRect/>
          <a:stretch>
            <a:fillRect/>
          </a:stretch>
        </p:blipFill>
        <p:spPr bwMode="auto">
          <a:xfrm>
            <a:off x="4724400" y="3429000"/>
            <a:ext cx="4038600" cy="3048000"/>
          </a:xfrm>
          <a:prstGeom prst="rect">
            <a:avLst/>
          </a:prstGeom>
          <a:noFill/>
          <a:ln w="9525">
            <a:noFill/>
            <a:miter lim="800000"/>
            <a:headEnd/>
            <a:tailEnd/>
          </a:ln>
        </p:spPr>
      </p:pic>
      <p:pic>
        <p:nvPicPr>
          <p:cNvPr id="8197" name="Picture 4"/>
          <p:cNvPicPr>
            <a:picLocks noChangeAspect="1" noChangeArrowheads="1"/>
          </p:cNvPicPr>
          <p:nvPr/>
        </p:nvPicPr>
        <p:blipFill>
          <a:blip r:embed="rId5" cstate="print"/>
          <a:srcRect/>
          <a:stretch>
            <a:fillRect/>
          </a:stretch>
        </p:blipFill>
        <p:spPr bwMode="auto">
          <a:xfrm>
            <a:off x="1371600" y="4953000"/>
            <a:ext cx="1951038" cy="1579563"/>
          </a:xfrm>
          <a:prstGeom prst="rect">
            <a:avLst/>
          </a:prstGeom>
          <a:noFill/>
          <a:ln w="9525">
            <a:noFill/>
            <a:miter lim="800000"/>
            <a:headEnd/>
            <a:tailEnd/>
          </a:ln>
        </p:spPr>
      </p:pic>
      <p:pic>
        <p:nvPicPr>
          <p:cNvPr id="8198" name="Picture 6" descr="IMG_3110.JPG"/>
          <p:cNvPicPr>
            <a:picLocks noChangeAspect="1"/>
          </p:cNvPicPr>
          <p:nvPr/>
        </p:nvPicPr>
        <p:blipFill>
          <a:blip r:embed="rId6" cstate="print"/>
          <a:srcRect/>
          <a:stretch>
            <a:fillRect/>
          </a:stretch>
        </p:blipFill>
        <p:spPr bwMode="auto">
          <a:xfrm>
            <a:off x="5715000" y="1676400"/>
            <a:ext cx="2057400" cy="154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r>
              <a:rPr lang="en-US" dirty="0" smtClean="0"/>
              <a:t>Basic Pipeline Design and Construction</a:t>
            </a:r>
          </a:p>
        </p:txBody>
      </p:sp>
      <p:sp>
        <p:nvSpPr>
          <p:cNvPr id="13315" name="Content Placeholder 2"/>
          <p:cNvSpPr>
            <a:spLocks noGrp="1"/>
          </p:cNvSpPr>
          <p:nvPr>
            <p:ph idx="1"/>
          </p:nvPr>
        </p:nvSpPr>
        <p:spPr/>
        <p:txBody>
          <a:bodyPr/>
          <a:lstStyle/>
          <a:p>
            <a:pPr>
              <a:buClrTx/>
              <a:buFont typeface="Wingdings" pitchFamily="2" charset="2"/>
              <a:buChar char="S"/>
            </a:pPr>
            <a:r>
              <a:rPr lang="en-US" dirty="0" smtClean="0"/>
              <a:t>Powered by pumps/compressors</a:t>
            </a:r>
          </a:p>
          <a:p>
            <a:pPr>
              <a:buClrTx/>
              <a:buFont typeface="Wingdings" pitchFamily="2" charset="2"/>
              <a:buChar char="S"/>
            </a:pPr>
            <a:r>
              <a:rPr lang="en-US" dirty="0" smtClean="0"/>
              <a:t>Restricted by valves and storage capacity</a:t>
            </a:r>
          </a:p>
          <a:p>
            <a:pPr>
              <a:buClrTx/>
              <a:buFont typeface="Wingdings" pitchFamily="2" charset="2"/>
              <a:buChar char="S"/>
            </a:pPr>
            <a:r>
              <a:rPr lang="en-US" dirty="0" smtClean="0"/>
              <a:t>Controlled by hand and remote SCADA</a:t>
            </a:r>
          </a:p>
          <a:p>
            <a:endParaRPr lang="en-US" dirty="0" smtClean="0"/>
          </a:p>
          <a:p>
            <a:endParaRPr lang="en-US" dirty="0" smtClean="0"/>
          </a:p>
          <a:p>
            <a:endParaRPr lang="en-US" dirty="0" smtClean="0"/>
          </a:p>
        </p:txBody>
      </p:sp>
      <p:pic>
        <p:nvPicPr>
          <p:cNvPr id="13316" name="Picture 6" descr="http://www.myplates.com/content/pressrelease/Release20110531/tx_811.jpg"/>
          <p:cNvPicPr>
            <a:picLocks noChangeAspect="1" noChangeArrowheads="1"/>
          </p:cNvPicPr>
          <p:nvPr/>
        </p:nvPicPr>
        <p:blipFill>
          <a:blip r:embed="rId3" cstate="print"/>
          <a:srcRect/>
          <a:stretch>
            <a:fillRect/>
          </a:stretch>
        </p:blipFill>
        <p:spPr bwMode="auto">
          <a:xfrm>
            <a:off x="1981200" y="3733800"/>
            <a:ext cx="5399088" cy="270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a:ea typeface=""/>
        <a:cs typeface=""/>
      </a:majorFont>
      <a:minorFont>
        <a:latin typeface="Bitstream Ver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5095</TotalTime>
  <Words>14096</Words>
  <Application>Microsoft Macintosh PowerPoint</Application>
  <PresentationFormat>On-screen Show (4:3)</PresentationFormat>
  <Paragraphs>1971</Paragraphs>
  <Slides>201</Slides>
  <Notes>201</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201</vt:i4>
      </vt:variant>
    </vt:vector>
  </HeadingPairs>
  <TitlesOfParts>
    <vt:vector size="204" baseType="lpstr">
      <vt:lpstr>Office Theme</vt:lpstr>
      <vt:lpstr>Default Design</vt:lpstr>
      <vt:lpstr>Clip</vt:lpstr>
      <vt:lpstr>Welcome to the CLU-IN Internet Seminar </vt:lpstr>
      <vt:lpstr>Seminar Homepage</vt:lpstr>
      <vt:lpstr>Housekeeping</vt:lpstr>
      <vt:lpstr>New online broadcast screenshot</vt:lpstr>
      <vt:lpstr>Disclaimer</vt:lpstr>
      <vt:lpstr>Instructor Bio</vt:lpstr>
      <vt:lpstr> Pipeline Emergency Response Webinar </vt:lpstr>
      <vt:lpstr>Instructors</vt:lpstr>
      <vt:lpstr>Course Overview</vt:lpstr>
      <vt:lpstr>AGENDA</vt:lpstr>
      <vt:lpstr>II.  Pipeline Transportation System</vt:lpstr>
      <vt:lpstr>Pipeline Transportation System</vt:lpstr>
      <vt:lpstr>Slide 13</vt:lpstr>
      <vt:lpstr>Pipeline Transportation System . . .</vt:lpstr>
      <vt:lpstr>Natural Gas Pipelines</vt:lpstr>
      <vt:lpstr>Pipeline Transportation System . . .</vt:lpstr>
      <vt:lpstr>Pipeline Transportation System . . .</vt:lpstr>
      <vt:lpstr>Slide 18</vt:lpstr>
      <vt:lpstr>AGENDA</vt:lpstr>
      <vt:lpstr>III.  Basic Types of Pipelines</vt:lpstr>
      <vt:lpstr>Petroleum Pipeline Systems</vt:lpstr>
      <vt:lpstr>Crude Oil Pipelines</vt:lpstr>
      <vt:lpstr>Crude Oil Pipelines . . .</vt:lpstr>
      <vt:lpstr>Liquid Pipelines</vt:lpstr>
      <vt:lpstr>Liquid Pipelines . . .</vt:lpstr>
      <vt:lpstr>Liquid Pipelines – High Volatile Liquids</vt:lpstr>
      <vt:lpstr>Natural Gas Pipeline Systems</vt:lpstr>
      <vt:lpstr>Natural Gas Pipelines</vt:lpstr>
      <vt:lpstr>Time for Questions</vt:lpstr>
      <vt:lpstr>AGENDA</vt:lpstr>
      <vt:lpstr>IV.  Laws, Regulations, and Standards</vt:lpstr>
      <vt:lpstr>Emergency Response Authorities</vt:lpstr>
      <vt:lpstr>Emergency Response Authorities . . .</vt:lpstr>
      <vt:lpstr>U.S. Environmental Protection Agency CWA § 311 and OPA</vt:lpstr>
      <vt:lpstr>CWA/OPA Threshold Criteria for Initiating a Response</vt:lpstr>
      <vt:lpstr>Substantial Threat Determination . . .</vt:lpstr>
      <vt:lpstr>Substantial Threat Determination . . .</vt:lpstr>
      <vt:lpstr>Substantial Threat Determination . . .</vt:lpstr>
      <vt:lpstr>CERCLA Threshold Criteria for Initiating a Response</vt:lpstr>
      <vt:lpstr>CERCLA</vt:lpstr>
      <vt:lpstr>CERCLA . . .</vt:lpstr>
      <vt:lpstr>CERCLA . . .</vt:lpstr>
      <vt:lpstr>When could CERCLA be used to respond to a Pipeline Emergency?</vt:lpstr>
      <vt:lpstr>Stafford Act</vt:lpstr>
      <vt:lpstr>Stafford Act . . .</vt:lpstr>
      <vt:lpstr>Discharge of Oil Regulation (40 CFR 110)</vt:lpstr>
      <vt:lpstr>Discharge of Oil Regulation . . .</vt:lpstr>
      <vt:lpstr>Key Provisions of the NCP</vt:lpstr>
      <vt:lpstr>Key Provisions of the NCP Related to Oil Removal</vt:lpstr>
      <vt:lpstr>Key Provisions of the NCP related to Oil Removal . . .</vt:lpstr>
      <vt:lpstr>U.S. Department of Transportation Pipeline and Hazardous Materials Safety Administration</vt:lpstr>
      <vt:lpstr>PHMSA Base Programs</vt:lpstr>
      <vt:lpstr>PHMSA Organization</vt:lpstr>
      <vt:lpstr>PHMSA from an FOSC’s Spill Response Perspective</vt:lpstr>
      <vt:lpstr>State and Local Government</vt:lpstr>
      <vt:lpstr>Voluntary Consensus Standards</vt:lpstr>
      <vt:lpstr>Time for Questions</vt:lpstr>
      <vt:lpstr>OSC Pipeline Response Authority Scenarios</vt:lpstr>
      <vt:lpstr>Scenario I</vt:lpstr>
      <vt:lpstr>Scenario I – Site Map</vt:lpstr>
      <vt:lpstr>Does EPA have CWA/OPA Authority to respond to this incident?</vt:lpstr>
      <vt:lpstr>Answer</vt:lpstr>
      <vt:lpstr>Would your answer change if . . . ?</vt:lpstr>
      <vt:lpstr>Scenario II</vt:lpstr>
      <vt:lpstr>Scenario II Site Map</vt:lpstr>
      <vt:lpstr>Does EPA have CWA/OPA or CERCLA Authority to respond to this incident?</vt:lpstr>
      <vt:lpstr>Answer</vt:lpstr>
      <vt:lpstr>Scenario III</vt:lpstr>
      <vt:lpstr>Scenario III – Site Map</vt:lpstr>
      <vt:lpstr>Does EPA have CWA/OPA or CERCLA Authority to respond to this incident?</vt:lpstr>
      <vt:lpstr>Answer</vt:lpstr>
      <vt:lpstr>Scenario IV</vt:lpstr>
      <vt:lpstr>Scenario IV – Site Map</vt:lpstr>
      <vt:lpstr>Does EPA have CWA/OPA Authority to respond to this incident?</vt:lpstr>
      <vt:lpstr>Answer</vt:lpstr>
      <vt:lpstr>Scenario V</vt:lpstr>
      <vt:lpstr>Deadhorse, Alaska</vt:lpstr>
      <vt:lpstr>Scenario V – Site Map</vt:lpstr>
      <vt:lpstr>Does EPA have CWA/OPA or CERCLA Authority to respond to this incident?</vt:lpstr>
      <vt:lpstr>Answer</vt:lpstr>
      <vt:lpstr>Scenario VI</vt:lpstr>
      <vt:lpstr>Scenario VI – Site Map</vt:lpstr>
      <vt:lpstr>Does EPA have Authority to respond to this incident?</vt:lpstr>
      <vt:lpstr>Answer</vt:lpstr>
      <vt:lpstr>Scenario VII</vt:lpstr>
      <vt:lpstr>Does EPA have Authority to respond to this incident?</vt:lpstr>
      <vt:lpstr>Answer</vt:lpstr>
      <vt:lpstr>Slide 88</vt:lpstr>
      <vt:lpstr>AGENDA</vt:lpstr>
      <vt:lpstr>V.  Pipeline Operations</vt:lpstr>
      <vt:lpstr>Pipeline Transportation Chain</vt:lpstr>
      <vt:lpstr>Basic Pipeline System Design</vt:lpstr>
      <vt:lpstr>Pipeline System Basic Design</vt:lpstr>
      <vt:lpstr>Gas Pipeline Distribution System</vt:lpstr>
      <vt:lpstr>Identification of Pipelines</vt:lpstr>
      <vt:lpstr>Identification of Pipelines . . .</vt:lpstr>
      <vt:lpstr>Identification of Pipelines . . .</vt:lpstr>
      <vt:lpstr>Pipeline Rights-of-Way</vt:lpstr>
      <vt:lpstr>Basic Pipeline Design and Construction</vt:lpstr>
      <vt:lpstr>Pipeline Construction</vt:lpstr>
      <vt:lpstr>Pipeline Construction . . .</vt:lpstr>
      <vt:lpstr>Pipeline Construction . . .</vt:lpstr>
      <vt:lpstr>Corrosion Control</vt:lpstr>
      <vt:lpstr>Corrosion Control . . . </vt:lpstr>
      <vt:lpstr>Corrosion Control . . . </vt:lpstr>
      <vt:lpstr>Maintenance, Inspection, and Prevention</vt:lpstr>
      <vt:lpstr>Moving and Controlling the Product - Pumps/Compressors</vt:lpstr>
      <vt:lpstr>Moving and Controlling the Product - Valves</vt:lpstr>
      <vt:lpstr>Moving and Controlling the Product - Block Valves</vt:lpstr>
      <vt:lpstr>Moving and Controlling the Product - Block Valve Placement and Operation </vt:lpstr>
      <vt:lpstr>Batched Products</vt:lpstr>
      <vt:lpstr>Slide 112</vt:lpstr>
      <vt:lpstr>Significance of Batching to OSCs</vt:lpstr>
      <vt:lpstr>Moving and Controlling the Product - Manifolds</vt:lpstr>
      <vt:lpstr>Pipeline Control Centers</vt:lpstr>
      <vt:lpstr>Takeaways</vt:lpstr>
      <vt:lpstr>Time for Questions</vt:lpstr>
      <vt:lpstr>AGENDA</vt:lpstr>
      <vt:lpstr>VI.  Factors Affecting Response and Cleanup Decisions</vt:lpstr>
      <vt:lpstr>Potential Human and Ecological Concerns Associated with Pipeline Incidents </vt:lpstr>
      <vt:lpstr>Human</vt:lpstr>
      <vt:lpstr>Human . . .</vt:lpstr>
      <vt:lpstr>Human . . .</vt:lpstr>
      <vt:lpstr>Human . . .</vt:lpstr>
      <vt:lpstr>Legacy Concerns </vt:lpstr>
      <vt:lpstr>Ecological</vt:lpstr>
      <vt:lpstr>Ecological . . .</vt:lpstr>
      <vt:lpstr>Ecological . . .</vt:lpstr>
      <vt:lpstr>Slide 129</vt:lpstr>
      <vt:lpstr>AGENDA</vt:lpstr>
      <vt:lpstr>VII.  Pipeline Incidents</vt:lpstr>
      <vt:lpstr>U.S. Department of Transportation Incident Definition</vt:lpstr>
      <vt:lpstr>U.S. Department of Transportation Incident Definition . . .</vt:lpstr>
      <vt:lpstr>U.S. Department of Transportation Definition of Hazardous Material . . .</vt:lpstr>
      <vt:lpstr>Pipeline Incident Experience</vt:lpstr>
      <vt:lpstr>Pipeline Incidents</vt:lpstr>
      <vt:lpstr>What causes pipeline failure?</vt:lpstr>
      <vt:lpstr>Major Causes</vt:lpstr>
      <vt:lpstr>Slide 139</vt:lpstr>
      <vt:lpstr>  Material or Weld Failure</vt:lpstr>
      <vt:lpstr>X-ray inspection of welds</vt:lpstr>
      <vt:lpstr>Corrosion</vt:lpstr>
      <vt:lpstr>    </vt:lpstr>
      <vt:lpstr>Incorrect Operations</vt:lpstr>
      <vt:lpstr>Outside Force</vt:lpstr>
      <vt:lpstr>Time for Questions</vt:lpstr>
      <vt:lpstr>AGENDA</vt:lpstr>
      <vt:lpstr> VIII.  Pipeline Emergency Response Operations</vt:lpstr>
      <vt:lpstr>Incident Management</vt:lpstr>
      <vt:lpstr>Incident Management . . .</vt:lpstr>
      <vt:lpstr>Example:  Pipeline Incident Command System Structure</vt:lpstr>
      <vt:lpstr>Development of the Incident Action Plan</vt:lpstr>
      <vt:lpstr>Development of the Incident Action Plan</vt:lpstr>
      <vt:lpstr>Common Strategic Goals at Pipeline Incidents</vt:lpstr>
      <vt:lpstr>Common Strategic Goals at Pipeline Incidents . . .</vt:lpstr>
      <vt:lpstr>Common Strategic Goals at Pipeline Incidents . . .</vt:lpstr>
      <vt:lpstr>Cleanup Endpoints</vt:lpstr>
      <vt:lpstr>Examples of Qualitative Cleanup Endpoints</vt:lpstr>
      <vt:lpstr>Examples of Quantitative Cleanup Endpoints</vt:lpstr>
      <vt:lpstr>Issues Affecting the Selection Of Endpoints</vt:lpstr>
      <vt:lpstr>Practical Considerations for Achieving Cleanup</vt:lpstr>
      <vt:lpstr>Practical Considerations for Achieving Cleanup . . .</vt:lpstr>
      <vt:lpstr>Practical Considerations for Determining When the Cleanup is Complete When Not All Spilled Constituent or Product is Recoverable </vt:lpstr>
      <vt:lpstr>Practical Considerations for Determining When the Cleanup is Complete When Not All Spilled Constituent or Compound is Recoverable . . .</vt:lpstr>
      <vt:lpstr>Common Operational Modes for Pipeline Incidents </vt:lpstr>
      <vt:lpstr>Pipeline Emergency Response Safety Issues</vt:lpstr>
      <vt:lpstr>Slide 167</vt:lpstr>
      <vt:lpstr>AGENDA</vt:lpstr>
      <vt:lpstr>IX.  Oil Spill Response Techniques</vt:lpstr>
      <vt:lpstr>Selecting Response Options</vt:lpstr>
      <vt:lpstr>Cleanup Alternatives - Soil</vt:lpstr>
      <vt:lpstr>Cleanup Alternatives - Groundwater</vt:lpstr>
      <vt:lpstr>Cleanup Alternatives – Surface Water</vt:lpstr>
      <vt:lpstr>Natural Attenuation and Monitoring</vt:lpstr>
      <vt:lpstr>Barriers/Berms</vt:lpstr>
      <vt:lpstr>Booms</vt:lpstr>
      <vt:lpstr>Skimmers</vt:lpstr>
      <vt:lpstr>Physical Herding</vt:lpstr>
      <vt:lpstr>Manual Oil Removal/Cleaning</vt:lpstr>
      <vt:lpstr>Mechanical Oil Removal</vt:lpstr>
      <vt:lpstr>Sorbents</vt:lpstr>
      <vt:lpstr>Vacuum</vt:lpstr>
      <vt:lpstr>Debris Removal</vt:lpstr>
      <vt:lpstr>Flooding</vt:lpstr>
      <vt:lpstr>Flushing</vt:lpstr>
      <vt:lpstr>Alternative Countermeasures</vt:lpstr>
      <vt:lpstr>Response Options to Protect Wildlife</vt:lpstr>
      <vt:lpstr>Slide 188</vt:lpstr>
      <vt:lpstr>AGENDA</vt:lpstr>
      <vt:lpstr>X.  Disposal of Oil and Oily Debris  </vt:lpstr>
      <vt:lpstr>What types of wastes are collected from response and cleanup activities?</vt:lpstr>
      <vt:lpstr>What must be done with wastes resulting from response and cleanup activities?</vt:lpstr>
      <vt:lpstr>Is oiled waste considered hazardous?</vt:lpstr>
      <vt:lpstr>Slide 194</vt:lpstr>
      <vt:lpstr>AGENDA</vt:lpstr>
      <vt:lpstr>XI.  Summary Statement</vt:lpstr>
      <vt:lpstr>Summary Statement</vt:lpstr>
      <vt:lpstr>Slide 198</vt:lpstr>
      <vt:lpstr>Certificates</vt:lpstr>
      <vt:lpstr>New Ways to stay connected!</vt:lpstr>
      <vt:lpstr>Resources &amp; Feedback</vt:lpstr>
    </vt:vector>
  </TitlesOfParts>
  <Company>US-EPA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ELiverma</dc:creator>
  <cp:lastModifiedBy>Peter Riddle</cp:lastModifiedBy>
  <cp:revision>1397</cp:revision>
  <cp:lastPrinted>2013-11-12T22:02:45Z</cp:lastPrinted>
  <dcterms:created xsi:type="dcterms:W3CDTF">2013-11-13T19:52:49Z</dcterms:created>
  <dcterms:modified xsi:type="dcterms:W3CDTF">2013-11-13T19:53:52Z</dcterms:modified>
</cp:coreProperties>
</file>