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notesSlides/notesSlide69.xml" ContentType="application/vnd.openxmlformats-officedocument.presentationml.notesSlide+xml"/>
  <Override PartName="/ppt/slides/slide24.xml" ContentType="application/vnd.openxmlformats-officedocument.presentationml.slide+xml"/>
  <Override PartName="/ppt/slides/slide72.xml" ContentType="application/vnd.openxmlformats-officedocument.presentationml.slide+xml"/>
  <Override PartName="/ppt/notesSlides/notesSlide47.xml" ContentType="application/vnd.openxmlformats-officedocument.presentationml.notesSlide+xml"/>
  <Override PartName="/ppt/slides/slide66.xml" ContentType="application/vnd.openxmlformats-officedocument.presentationml.slide+xml"/>
  <Override PartName="/ppt/slides/slide50.xml" ContentType="application/vnd.openxmlformats-officedocument.presentationml.slide+xml"/>
  <Override PartName="/ppt/notesSlides/notesSlide89.xml" ContentType="application/vnd.openxmlformats-officedocument.presentationml.notesSlide+xml"/>
  <Override PartName="/ppt/slideLayouts/slideLayout13.xml" ContentType="application/vnd.openxmlformats-officedocument.presentationml.slideLayout+xml"/>
  <Override PartName="/ppt/notesSlides/notesSlide25.xml" ContentType="application/vnd.openxmlformats-officedocument.presentationml.notesSlide+xml"/>
  <Override PartName="/ppt/slides/slide44.xml" ContentType="application/vnd.openxmlformats-officedocument.presentationml.slide+xml"/>
  <Override PartName="/ppt/notesSlides/notesSlide67.xml" ContentType="application/vnd.openxmlformats-officedocument.presentationml.notesSlide+xml"/>
  <Override PartName="/ppt/slides/slide86.xml" ContentType="application/vnd.openxmlformats-officedocument.presentationml.slide+xml"/>
  <Override PartName="/ppt/slides/slide22.xml" ContentType="application/vnd.openxmlformats-officedocument.presentationml.slide+xml"/>
  <Override PartName="/ppt/notesSlides/notesSlide45.xml" ContentType="application/vnd.openxmlformats-officedocument.presentationml.notesSlide+xml"/>
  <Override PartName="/ppt/slides/slide64.xml" ContentType="application/vnd.openxmlformats-officedocument.presentationml.slide+xml"/>
  <Override PartName="/ppt/diagrams/colors1.xml" ContentType="application/vnd.openxmlformats-officedocument.drawingml.diagramColors+xml"/>
  <Default Extension="xml" ContentType="application/xml"/>
  <Override PartName="/ppt/notesSlides/notesSlide87.xml" ContentType="application/vnd.openxmlformats-officedocument.presentationml.notesSlide+xml"/>
  <Override PartName="/ppt/slideLayouts/slideLayout11.xml" ContentType="application/vnd.openxmlformats-officedocument.presentationml.slideLayout+xml"/>
  <Override PartName="/ppt/notesSlides/notesSlide23.xml" ContentType="application/vnd.openxmlformats-officedocument.presentationml.notesSlide+xml"/>
  <Override PartName="/ppt/slides/slide42.xml" ContentType="application/vnd.openxmlformats-officedocument.presentationml.slide+xml"/>
  <Override PartName="/ppt/notesSlides/notesSlide65.xml" ContentType="application/vnd.openxmlformats-officedocument.presentationml.notesSlide+xml"/>
  <Override PartName="/ppt/slides/slide84.xml" ContentType="application/vnd.openxmlformats-officedocument.presentationml.slide+xml"/>
  <Override PartName="/ppt/slides/slide20.xml" ContentType="application/vnd.openxmlformats-officedocument.presentationml.slide+xml"/>
  <Override PartName="/ppt/notesSlides/notesSlide59.xml" ContentType="application/vnd.openxmlformats-officedocument.presentationml.notesSlide+xml"/>
  <Override PartName="/ppt/diagrams/quickStyle1.xml" ContentType="application/vnd.openxmlformats-officedocument.drawingml.diagramStyle+xml"/>
  <Override PartName="/ppt/notesSlides/notesSlide43.xml" ContentType="application/vnd.openxmlformats-officedocument.presentationml.notesSlide+xml"/>
  <Override PartName="/ppt/slides/slide62.xml" ContentType="application/vnd.openxmlformats-officedocument.presentationml.slide+xml"/>
  <Override PartName="/ppt/embeddings/oleObject6.bin" ContentType="application/vnd.openxmlformats-officedocument.oleObject"/>
  <Override PartName="/ppt/notesSlides/notesSlide85.xml" ContentType="application/vnd.openxmlformats-officedocument.presentationml.notesSlide+xml"/>
  <Override PartName="/ppt/notesSlides/notesSlide21.xml" ContentType="application/vnd.openxmlformats-officedocument.presentationml.notesSlide+xml"/>
  <Override PartName="/ppt/slides/slide40.xml" ContentType="application/vnd.openxmlformats-officedocument.presentationml.slide+xml"/>
  <Override PartName="/ppt/notesSlides/notesSlide79.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Default Extension="jpeg" ContentType="image/jpeg"/>
  <Override PartName="/ppt/notesSlides/notesSlide63.xml" ContentType="application/vnd.openxmlformats-officedocument.presentationml.notesSlide+xml"/>
  <Override PartName="/ppt/slides/slide82.xml" ContentType="application/vnd.openxmlformats-officedocument.presentationml.slide+xml"/>
  <Override PartName="/ppt/notesSlides/notesSlide57.xml" ContentType="application/vnd.openxmlformats-officedocument.presentationml.notesSlide+xml"/>
  <Override PartName="/docProps/app.xml" ContentType="application/vnd.openxmlformats-officedocument.extended-properties+xml"/>
  <Override PartName="/ppt/notesSlides/notesSlide41.xml" ContentType="application/vnd.openxmlformats-officedocument.presentationml.notesSlide+xml"/>
  <Override PartName="/ppt/slides/slide60.xml" ContentType="application/vnd.openxmlformats-officedocument.presentationml.slide+xml"/>
  <Override PartName="/ppt/embeddings/oleObject4.bin" ContentType="application/vnd.openxmlformats-officedocument.oleObject"/>
  <Override PartName="/ppt/slideLayouts/slideLayout8.xml" ContentType="application/vnd.openxmlformats-officedocument.presentationml.slideLayout+xml"/>
  <Override PartName="/ppt/notesSlides/notesSlide35.xml" ContentType="application/vnd.openxmlformats-officedocument.presentationml.notesSlide+xml"/>
  <Override PartName="/ppt/notesSlides/notesSlide83.xml" ContentType="application/vnd.openxmlformats-officedocument.presentationml.notesSlide+xml"/>
  <Override PartName="/ppt/notesSlides/notesSlide77.xml" ContentType="application/vnd.openxmlformats-officedocument.presentationml.notesSlide+xml"/>
  <Override PartName="/ppt/notesSlides/notesSlide5.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notesSlides/notesSlide61.xml" ContentType="application/vnd.openxmlformats-officedocument.presentationml.notesSlide+xml"/>
  <Override PartName="/ppt/slides/slide80.xml" ContentType="application/vnd.openxmlformats-officedocument.presentationml.slide+xml"/>
  <Override PartName="/ppt/notesSlides/notesSlide55.xml" ContentType="application/vnd.openxmlformats-officedocument.presentationml.notesSlide+xml"/>
  <Override PartName="/ppt/slideMasters/slideMaster1.xml" ContentType="application/vnd.openxmlformats-officedocument.presentationml.slideMaster+xml"/>
  <Override PartName="/ppt/embeddings/oleObject2.bin" ContentType="application/vnd.openxmlformats-officedocument.oleObject"/>
  <Override PartName="/ppt/slideLayouts/slideLayout6.xml" ContentType="application/vnd.openxmlformats-officedocument.presentationml.slideLayout+xml"/>
  <Override PartName="/ppt/slides/slide39.xml" ContentType="application/vnd.openxmlformats-officedocument.presentationml.slide+xml"/>
  <Override PartName="/ppt/notesSlides/notesSlide33.xml" ContentType="application/vnd.openxmlformats-officedocument.presentationml.notesSlide+xml"/>
  <Override PartName="/ppt/handoutMasters/handoutMaster1.xml" ContentType="application/vnd.openxmlformats-officedocument.presentationml.handoutMaster+xml"/>
  <Override PartName="/ppt/notesSlides/notesSlide81.xml" ContentType="application/vnd.openxmlformats-officedocument.presentationml.notesSlide+xml"/>
  <Override PartName="/ppt/notesSlides/notesSlide75.xml" ContentType="application/vnd.openxmlformats-officedocument.presentationml.notesSlide+xml"/>
  <Override PartName="/ppt/notesSlides/notesSlide3.xml" ContentType="application/vnd.openxmlformats-officedocument.presentationml.notesSlide+xml"/>
  <Override PartName="/ppt/slides/slide94.xml" ContentType="application/vnd.openxmlformats-officedocument.presentationml.slide+xml"/>
  <Override PartName="/ppt/slides/slide5.xml" ContentType="application/vnd.openxmlformats-officedocument.presentationml.slide+xml"/>
  <Override PartName="/ppt/slides/slide17.xml" ContentType="application/vnd.openxmlformats-officedocument.presentationml.slide+xml"/>
  <Override PartName="/ppt/slides/slide59.xml" ContentType="application/vnd.openxmlformats-officedocument.presentationml.slide+xml"/>
  <Override PartName="/ppt/notesSlides/notesSlide53.xml" ContentType="application/vnd.openxmlformats-officedocument.presentationml.notesSlide+xml"/>
  <Override PartName="/ppt/notesSlides/notesSlide95.xml" ContentType="application/vnd.openxmlformats-officedocument.presentationml.notesSlide+xml"/>
  <Override PartName="/ppt/notesSlides/notesSlide18.xml" ContentType="application/vnd.openxmlformats-officedocument.presentationml.notesSlide+xml"/>
  <Override PartName="/ppt/slides/slide37.xml" ContentType="application/vnd.openxmlformats-officedocument.presentationml.slide+xml"/>
  <Override PartName="/ppt/notesSlides/notesSlide31.xml" ContentType="application/vnd.openxmlformats-officedocument.presentationml.notesSlide+xml"/>
  <Override PartName="/ppt/slideLayouts/slideLayout4.xml" ContentType="application/vnd.openxmlformats-officedocument.presentationml.slideLayout+xml"/>
  <Override PartName="/ppt/slides/slide79.xml" ContentType="application/vnd.openxmlformats-officedocument.presentationml.slide+xml"/>
  <Override PartName="/ppt/slides/slide92.xml" ContentType="application/vnd.openxmlformats-officedocument.presentationml.slide+xml"/>
  <Override PartName="/ppt/notesSlides/notesSlide73.xml" ContentType="application/vnd.openxmlformats-officedocument.presentationml.notesSlide+xml"/>
  <Override PartName="/ppt/notesSlides/notesSlide1.xml" ContentType="application/vnd.openxmlformats-officedocument.presentationml.notesSlide+xml"/>
  <Override PartName="/ppt/slides/slide15.xml" ContentType="application/vnd.openxmlformats-officedocument.presentationml.slide+xml"/>
  <Override PartName="/ppt/slides/slide3.xml" ContentType="application/vnd.openxmlformats-officedocument.presentationml.slide+xml"/>
  <Override PartName="/ppt/notesSlides/notesSlide38.xml" ContentType="application/vnd.openxmlformats-officedocument.presentationml.notesSlide+xml"/>
  <Override PartName="/ppt/slides/slide57.xml" ContentType="application/vnd.openxmlformats-officedocument.presentationml.slide+xml"/>
  <Override PartName="/ppt/slides/slide70.xml" ContentType="application/vnd.openxmlformats-officedocument.presentationml.slide+xml"/>
  <Override PartName="/ppt/notesSlides/notesSlide51.xml" ContentType="application/vnd.openxmlformats-officedocument.presentationml.notesSlide+xml"/>
  <Override PartName="/ppt/notesSlides/notesSlide8.xml" ContentType="application/vnd.openxmlformats-officedocument.presentationml.notesSlide+xml"/>
  <Override PartName="/ppt/notesSlides/notesSlide93.xml" ContentType="application/vnd.openxmlformats-officedocument.presentationml.notesSlide+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s/slide77.xml" ContentType="application/vnd.openxmlformats-officedocument.presentationml.slide+xml"/>
  <Override PartName="/ppt/slides/slide90.xml" ContentType="application/vnd.openxmlformats-officedocument.presentationml.slide+xml"/>
  <Override PartName="/ppt/notesSlides/notesSlide71.xml" ContentType="application/vnd.openxmlformats-officedocument.presentationml.notesSlide+xml"/>
  <Override PartName="/ppt/slides/slide1.xml" ContentType="application/vnd.openxmlformats-officedocument.presentationml.slide+xml"/>
  <Override PartName="/ppt/slides/slide13.xml" ContentType="application/vnd.openxmlformats-officedocument.presentationml.slide+xml"/>
  <Override PartName="/ppt/diagrams/drawing1.xml" ContentType="application/vnd.ms-office.drawingml.diagramDrawing+xml"/>
  <Override PartName="/ppt/notesSlides/notesSlide36.xml" ContentType="application/vnd.openxmlformats-officedocument.presentationml.notesSlide+xml"/>
  <Override PartName="/ppt/slides/slide55.xml" ContentType="application/vnd.openxmlformats-officedocument.presentationml.slide+xml"/>
  <Override PartName="/ppt/slides/slide49.xml" ContentType="application/vnd.openxmlformats-officedocument.presentationml.slide+xml"/>
  <Override PartName="/ppt/notesSlides/notesSlide91.xml" ContentType="application/vnd.openxmlformats-officedocument.presentationml.notesSlide+xml"/>
  <Override PartName="/ppt/theme/theme3.xml" ContentType="application/vnd.openxmlformats-officedocument.them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s/slide27.xml" ContentType="application/vnd.openxmlformats-officedocument.presentationml.slide+xml"/>
  <Default Extension="pptx" ContentType="application/vnd.openxmlformats-officedocument.presentationml.presentation"/>
  <Override PartName="/ppt/slides/slide75.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s/slide69.xml" ContentType="application/vnd.openxmlformats-officedocument.presentationml.slide+xml"/>
  <Override PartName="/ppt/slides/slide53.xml" ContentType="application/vnd.openxmlformats-officedocument.presentationml.slide+xml"/>
  <Override PartName="/ppt/notesSlides/notesSlide28.xml" ContentType="application/vnd.openxmlformats-officedocument.presentationml.notesSlide+xml"/>
  <Override PartName="/ppt/slides/slide47.xml" ContentType="application/vnd.openxmlformats-officedocument.presentationml.slide+xml"/>
  <Override PartName="/ppt/theme/theme1.xml" ContentType="application/vnd.openxmlformats-officedocument.theme+xml"/>
  <Override PartName="/ppt/notesSlides/notesSlide12.xml" ContentType="application/vnd.openxmlformats-officedocument.presentationml.notesSlide+xml"/>
  <Override PartName="/ppt/slides/slide31.xml" ContentType="application/vnd.openxmlformats-officedocument.presentationml.slide+xml"/>
  <Override PartName="/ppt/slides/slide89.xml" ContentType="application/vnd.openxmlformats-officedocument.presentationml.slide+xml"/>
  <Override PartName="/ppt/diagrams/layout1.xml" ContentType="application/vnd.openxmlformats-officedocument.drawingml.diagramLayout+xml"/>
  <Override PartName="/ppt/slides/slide25.xml" ContentType="application/vnd.openxmlformats-officedocument.presentationml.slide+xml"/>
  <Override PartName="/ppt/slides/slide73.xml" ContentType="application/vnd.openxmlformats-officedocument.presentationml.slide+xml"/>
  <Default Extension="wdp" ContentType="image/vnd.ms-photo"/>
  <Override PartName="/ppt/notesSlides/notesSlide48.xml" ContentType="application/vnd.openxmlformats-officedocument.presentationml.notesSlide+xml"/>
  <Override PartName="/ppt/slides/slide67.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slides/slide45.xml" ContentType="application/vnd.openxmlformats-officedocument.presentationml.slide+xml"/>
  <Override PartName="/ppt/notesSlides/notesSlide68.xml" ContentType="application/vnd.openxmlformats-officedocument.presentationml.notesSlide+xml"/>
  <Override PartName="/ppt/slides/slide87.xml" ContentType="application/vnd.openxmlformats-officedocument.presentationml.slide+xml"/>
  <Override PartName="/ppt/slides/slide23.xml" ContentType="application/vnd.openxmlformats-officedocument.presentationml.slide+xml"/>
  <Override PartName="/ppt/notesSlides/notesSlide46.xml" ContentType="application/vnd.openxmlformats-officedocument.presentationml.notesSlide+xml"/>
  <Override PartName="/ppt/slides/slide65.xml" ContentType="application/vnd.openxmlformats-officedocument.presentationml.slide+xml"/>
  <Override PartName="/ppt/notesSlides/notesSlide88.xml" ContentType="application/vnd.openxmlformats-officedocument.presentationml.notesSlide+xml"/>
  <Override PartName="/ppt/slideLayouts/slideLayout12.xml" ContentType="application/vnd.openxmlformats-officedocument.presentationml.slideLayout+xml"/>
  <Override PartName="/ppt/notesSlides/notesSlide24.xml" ContentType="application/vnd.openxmlformats-officedocument.presentationml.notesSlide+xml"/>
  <Override PartName="/ppt/slides/slide43.xml" ContentType="application/vnd.openxmlformats-officedocument.presentationml.slide+xml"/>
  <Override PartName="/ppt/notesSlides/notesSlide66.xml" ContentType="application/vnd.openxmlformats-officedocument.presentationml.notesSlide+xml"/>
  <Override PartName="/ppt/slides/slide85.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notesSlides/notesSlide44.xml" ContentType="application/vnd.openxmlformats-officedocument.presentationml.notesSlide+xml"/>
  <Override PartName="/ppt/slides/slide63.xml" ContentType="application/vnd.openxmlformats-officedocument.presentationml.slide+xml"/>
  <Override PartName="/ppt/embeddings/oleObject7.bin" ContentType="application/vnd.openxmlformats-officedocument.oleObject"/>
  <Default Extension="gif" ContentType="image/gif"/>
  <Override PartName="/ppt/notesSlides/notesSlide86.xml" ContentType="application/vnd.openxmlformats-officedocument.presentationml.notesSlide+xml"/>
  <Override PartName="/ppt/slideLayouts/slideLayout10.xml" ContentType="application/vnd.openxmlformats-officedocument.presentationml.slideLayout+xml"/>
  <Override PartName="/ppt/notesSlides/notesSlide22.xml" ContentType="application/vnd.openxmlformats-officedocument.presentationml.notesSlide+xml"/>
  <Override PartName="/ppt/slides/slide41.xml" ContentType="application/vnd.openxmlformats-officedocument.presentationml.slide+xml"/>
  <Override PartName="/ppt/presentation.xml" ContentType="application/vnd.openxmlformats-officedocument.presentationml.presentation.main+xml"/>
  <Override PartName="/ppt/notesSlides/notesSlide64.xml" ContentType="application/vnd.openxmlformats-officedocument.presentationml.notesSlide+xml"/>
  <Override PartName="/ppt/slides/slide83.xml" ContentType="application/vnd.openxmlformats-officedocument.presentationml.slide+xml"/>
  <Override PartName="/ppt/notesSlides/notesSlide58.xml" ContentType="application/vnd.openxmlformats-officedocument.presentationml.notesSlide+xml"/>
  <Override PartName="/ppt/notesSlides/notesSlide42.xml" ContentType="application/vnd.openxmlformats-officedocument.presentationml.notesSlide+xml"/>
  <Override PartName="/ppt/slides/slide61.xml" ContentType="application/vnd.openxmlformats-officedocument.presentationml.slide+xml"/>
  <Override PartName="/ppt/embeddings/oleObject5.bin" ContentType="application/vnd.openxmlformats-officedocument.oleObject"/>
  <Override PartName="/ppt/slideLayouts/slideLayout9.xml" ContentType="application/vnd.openxmlformats-officedocument.presentationml.slideLayout+xml"/>
  <Override PartName="/ppt/notesSlides/notesSlide84.xml" ContentType="application/vnd.openxmlformats-officedocument.presentationml.notesSlide+xml"/>
  <Override PartName="/ppt/notesSlides/notesSlide20.xml" ContentType="application/vnd.openxmlformats-officedocument.presentationml.notesSlide+xml"/>
  <Override PartName="/ppt/notesSlides/notesSlide7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62.xml" ContentType="application/vnd.openxmlformats-officedocument.presentationml.notesSlide+xml"/>
  <Override PartName="/ppt/slides/slide81.xml" ContentType="application/vnd.openxmlformats-officedocument.presentationml.slide+xml"/>
  <Override PartName="/ppt/notesSlides/notesSlide56.xml" ContentType="application/vnd.openxmlformats-officedocument.presentationml.notesSlide+xml"/>
  <Override PartName="/ppt/notesSlides/notesSlide40.xml" ContentType="application/vnd.openxmlformats-officedocument.presentationml.notesSlide+xml"/>
  <Override PartName="/ppt/slideMasters/slideMaster2.xml" ContentType="application/vnd.openxmlformats-officedocument.presentationml.slideMaster+xml"/>
  <Override PartName="/ppt/embeddings/oleObject3.bin" ContentType="application/vnd.openxmlformats-officedocument.oleObject"/>
  <Override PartName="/ppt/slideLayouts/slideLayout7.xml" ContentType="application/vnd.openxmlformats-officedocument.presentationml.slideLayout+xml"/>
  <Override PartName="/ppt/notesSlides/notesSlide34.xml" ContentType="application/vnd.openxmlformats-officedocument.presentationml.notesSlide+xml"/>
  <Override PartName="/ppt/notesSlides/notesSlide82.xml" ContentType="application/vnd.openxmlformats-officedocument.presentationml.notesSlide+xml"/>
  <Override PartName="/ppt/notesSlides/notesSlide76.xml" ContentType="application/vnd.openxmlformats-officedocument.presentationml.notesSlide+xml"/>
  <Override PartName="/ppt/slides/slide95.xml" ContentType="application/vnd.openxmlformats-officedocument.presentationml.slide+xml"/>
  <Override PartName="/ppt/notesSlides/notesSlide4.xml" ContentType="application/vnd.openxmlformats-officedocument.presentationml.notesSlide+xml"/>
  <Override PartName="/ppt/slides/slide6.xml" ContentType="application/vnd.openxmlformats-officedocument.presentationml.slide+xml"/>
  <Override PartName="/ppt/slides/slide18.xml" ContentType="application/vnd.openxmlformats-officedocument.presentationml.slide+xml"/>
  <Override PartName="/ppt/diagrams/data1.xml" ContentType="application/vnd.openxmlformats-officedocument.drawingml.diagramData+xml"/>
  <Override PartName="/ppt/notesSlides/notesSlide60.xml" ContentType="application/vnd.openxmlformats-officedocument.presentationml.notesSlide+xml"/>
  <Default Extension="vml" ContentType="application/vnd.openxmlformats-officedocument.vmlDrawing"/>
  <Override PartName="/ppt/notesSlides/notesSlide54.xml" ContentType="application/vnd.openxmlformats-officedocument.presentationml.notesSlide+xml"/>
  <Override PartName="/ppt/notesSlides/notesSlide96.xml" ContentType="application/vnd.openxmlformats-officedocument.presentationml.notesSlide+xml"/>
  <Override PartName="/ppt/tableStyles.xml" ContentType="application/vnd.openxmlformats-officedocument.presentationml.tableStyles+xml"/>
  <Override PartName="/ppt/embeddings/oleObject1.bin" ContentType="application/vnd.openxmlformats-officedocument.oleObject"/>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Override PartName="/ppt/notesSlides/notesSlide80.xml" ContentType="application/vnd.openxmlformats-officedocument.presentationml.notesSlide+xml"/>
  <Default Extension="bin" ContentType="application/vnd.openxmlformats-officedocument.presentationml.printerSettings"/>
  <Override PartName="/ppt/notesSlides/notesSlide74.xml" ContentType="application/vnd.openxmlformats-officedocument.presentationml.notesSlide+xml"/>
  <Override PartName="/ppt/notesSlides/notesSlide2.xml" ContentType="application/vnd.openxmlformats-officedocument.presentationml.notesSlide+xml"/>
  <Override PartName="/ppt/slides/slide93.xml" ContentType="application/vnd.openxmlformats-officedocument.presentationml.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notesSlides/notesSlide39.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notesSlides/notesSlide52.xml" ContentType="application/vnd.openxmlformats-officedocument.presentationml.notesSlide+xml"/>
  <Override PartName="/ppt/notesSlides/notesSlide9.xml" ContentType="application/vnd.openxmlformats-officedocument.presentationml.notesSlide+xml"/>
  <Override PartName="/ppt/notesSlides/notesSlide94.xml" ContentType="application/vnd.openxmlformats-officedocument.presentationml.notesSlide+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36.xml" ContentType="application/vnd.openxmlformats-officedocument.presentationml.slide+xml"/>
  <Override PartName="/ppt/notesSlides/notesSlide30.xml" ContentType="application/vnd.openxmlformats-officedocument.presentationml.notesSlide+xml"/>
  <Override PartName="/ppt/slides/slide78.xml" ContentType="application/vnd.openxmlformats-officedocument.presentationml.slide+xml"/>
  <Override PartName="/ppt/slides/slide91.xml" ContentType="application/vnd.openxmlformats-officedocument.presentationml.slide+xml"/>
  <Override PartName="/ppt/notesSlides/notesSlide72.xml" ContentType="application/vnd.openxmlformats-officedocument.presentationml.notesSlide+xml"/>
  <Override PartName="/ppt/slides/slide2.xml" ContentType="application/vnd.openxmlformats-officedocument.presentationml.slide+xml"/>
  <Override PartName="/ppt/slides/slide14.xml" ContentType="application/vnd.openxmlformats-officedocument.presentationml.slide+xml"/>
  <Override PartName="/ppt/notesSlides/notesSlide37.xml" ContentType="application/vnd.openxmlformats-officedocument.presentationml.notesSlide+xml"/>
  <Override PartName="/ppt/slides/slide56.xml" ContentType="application/vnd.openxmlformats-officedocument.presentationml.slide+xml"/>
  <Override PartName="/ppt/notesSlides/notesSlide50.xml" ContentType="application/vnd.openxmlformats-officedocument.presentationml.notesSlide+xml"/>
  <Override PartName="/ppt/notesSlides/notesSlide92.xml" ContentType="application/vnd.openxmlformats-officedocument.presentationml.notesSlide+xml"/>
  <Override PartName="/ppt/theme/theme4.xml" ContentType="application/vnd.openxmlformats-officedocument.them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slides/slide76.xml" ContentType="application/vnd.openxmlformats-officedocument.presentationml.slide+xml"/>
  <Override PartName="/ppt/notesSlides/notesSlide70.xml" ContentType="application/vnd.openxmlformats-officedocument.presentationml.notesSlide+xml"/>
  <Default Extension="png" ContentType="image/png"/>
  <Override PartName="/ppt/slides/slide12.xml" ContentType="application/vnd.openxmlformats-officedocument.presentationml.slide+xml"/>
  <Default Extension="wmf" ContentType="image/x-wmf"/>
  <Default Extension="emf" ContentType="image/x-emf"/>
  <Override PartName="/ppt/slides/slide54.xml" ContentType="application/vnd.openxmlformats-officedocument.presentationml.slide+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s/slide96.xml" ContentType="application/vnd.openxmlformats-officedocument.presentationml.slide+xml"/>
  <Override PartName="/ppt/theme/theme2.xml" ContentType="application/vnd.openxmlformats-officedocument.theme+xml"/>
  <Override PartName="/ppt/notesSlides/notesSlide90.xml" ContentType="application/vnd.openxmlformats-officedocument.presentationml.notesSlide+xml"/>
  <Override PartName="/ppt/notesSlides/notesSlide13.xml" ContentType="application/vnd.openxmlformats-officedocument.presentationml.notesSlide+xml"/>
  <Override PartName="/ppt/slides/slide32.xml" ContentType="application/vnd.openxmlformats-officedocument.presentationml.slide+xml"/>
  <Override PartName="/ppt/slides/slide26.xml" ContentType="application/vnd.openxmlformats-officedocument.presentationml.slide+xml"/>
  <Override PartName="/ppt/slides/slide74.xml" ContentType="application/vnd.openxmlformats-officedocument.presentationml.slide+xml"/>
  <Override PartName="/ppt/slides/slide10.xml" ContentType="application/vnd.openxmlformats-officedocument.presentationml.slide+xml"/>
  <Override PartName="/ppt/slides/slide68.xml" ContentType="application/vnd.openxmlformats-officedocument.presentationml.slide+xml"/>
  <Override PartName="/ppt/notesSlides/notesSlide49.xml" ContentType="application/vnd.openxmlformats-officedocument.presentationml.notes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 id="2147483804" r:id="rId2"/>
  </p:sldMasterIdLst>
  <p:notesMasterIdLst>
    <p:notesMasterId r:id="rId99"/>
  </p:notesMasterIdLst>
  <p:handoutMasterIdLst>
    <p:handoutMasterId r:id="rId100"/>
  </p:handoutMasterIdLst>
  <p:sldIdLst>
    <p:sldId id="262" r:id="rId3"/>
    <p:sldId id="267" r:id="rId4"/>
    <p:sldId id="257" r:id="rId5"/>
    <p:sldId id="265" r:id="rId6"/>
    <p:sldId id="356" r:id="rId7"/>
    <p:sldId id="35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5" r:id="rId76"/>
    <p:sldId id="336" r:id="rId77"/>
    <p:sldId id="337" r:id="rId78"/>
    <p:sldId id="338" r:id="rId79"/>
    <p:sldId id="339" r:id="rId80"/>
    <p:sldId id="340" r:id="rId81"/>
    <p:sldId id="341" r:id="rId82"/>
    <p:sldId id="342" r:id="rId83"/>
    <p:sldId id="343" r:id="rId84"/>
    <p:sldId id="344" r:id="rId85"/>
    <p:sldId id="345" r:id="rId86"/>
    <p:sldId id="346" r:id="rId87"/>
    <p:sldId id="347" r:id="rId88"/>
    <p:sldId id="348" r:id="rId89"/>
    <p:sldId id="349" r:id="rId90"/>
    <p:sldId id="350" r:id="rId91"/>
    <p:sldId id="351" r:id="rId92"/>
    <p:sldId id="352" r:id="rId93"/>
    <p:sldId id="353" r:id="rId94"/>
    <p:sldId id="354" r:id="rId95"/>
    <p:sldId id="355" r:id="rId96"/>
    <p:sldId id="264" r:id="rId97"/>
    <p:sldId id="263" r:id="rId98"/>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44" charset="0"/>
        <a:ea typeface="ＭＳ Ｐゴシック" pitchFamily="44" charset="-128"/>
        <a:cs typeface="ＭＳ Ｐゴシック" pitchFamily="44" charset="-128"/>
      </a:defRPr>
    </a:lvl1pPr>
    <a:lvl2pPr marL="457200" algn="l" rtl="0" fontAlgn="base">
      <a:spcBef>
        <a:spcPct val="0"/>
      </a:spcBef>
      <a:spcAft>
        <a:spcPct val="0"/>
      </a:spcAft>
      <a:defRPr kern="1200">
        <a:solidFill>
          <a:schemeClr val="tx1"/>
        </a:solidFill>
        <a:latin typeface="Arial" pitchFamily="44" charset="0"/>
        <a:ea typeface="ＭＳ Ｐゴシック" pitchFamily="44" charset="-128"/>
        <a:cs typeface="ＭＳ Ｐゴシック" pitchFamily="44" charset="-128"/>
      </a:defRPr>
    </a:lvl2pPr>
    <a:lvl3pPr marL="914400" algn="l" rtl="0" fontAlgn="base">
      <a:spcBef>
        <a:spcPct val="0"/>
      </a:spcBef>
      <a:spcAft>
        <a:spcPct val="0"/>
      </a:spcAft>
      <a:defRPr kern="1200">
        <a:solidFill>
          <a:schemeClr val="tx1"/>
        </a:solidFill>
        <a:latin typeface="Arial" pitchFamily="44" charset="0"/>
        <a:ea typeface="ＭＳ Ｐゴシック" pitchFamily="44" charset="-128"/>
        <a:cs typeface="ＭＳ Ｐゴシック" pitchFamily="44" charset="-128"/>
      </a:defRPr>
    </a:lvl3pPr>
    <a:lvl4pPr marL="1371600" algn="l" rtl="0" fontAlgn="base">
      <a:spcBef>
        <a:spcPct val="0"/>
      </a:spcBef>
      <a:spcAft>
        <a:spcPct val="0"/>
      </a:spcAft>
      <a:defRPr kern="1200">
        <a:solidFill>
          <a:schemeClr val="tx1"/>
        </a:solidFill>
        <a:latin typeface="Arial" pitchFamily="44" charset="0"/>
        <a:ea typeface="ＭＳ Ｐゴシック" pitchFamily="44" charset="-128"/>
        <a:cs typeface="ＭＳ Ｐゴシック" pitchFamily="44" charset="-128"/>
      </a:defRPr>
    </a:lvl4pPr>
    <a:lvl5pPr marL="1828800" algn="l" rtl="0" fontAlgn="base">
      <a:spcBef>
        <a:spcPct val="0"/>
      </a:spcBef>
      <a:spcAft>
        <a:spcPct val="0"/>
      </a:spcAft>
      <a:defRPr kern="1200">
        <a:solidFill>
          <a:schemeClr val="tx1"/>
        </a:solidFill>
        <a:latin typeface="Arial" pitchFamily="44" charset="0"/>
        <a:ea typeface="ＭＳ Ｐゴシック" pitchFamily="44" charset="-128"/>
        <a:cs typeface="ＭＳ Ｐゴシック" pitchFamily="44" charset="-128"/>
      </a:defRPr>
    </a:lvl5pPr>
    <a:lvl6pPr marL="2286000" algn="l" defTabSz="457200" rtl="0" eaLnBrk="1" latinLnBrk="0" hangingPunct="1">
      <a:defRPr kern="1200">
        <a:solidFill>
          <a:schemeClr val="tx1"/>
        </a:solidFill>
        <a:latin typeface="Arial" pitchFamily="44" charset="0"/>
        <a:ea typeface="ＭＳ Ｐゴシック" pitchFamily="44" charset="-128"/>
        <a:cs typeface="ＭＳ Ｐゴシック" pitchFamily="44" charset="-128"/>
      </a:defRPr>
    </a:lvl6pPr>
    <a:lvl7pPr marL="2743200" algn="l" defTabSz="457200" rtl="0" eaLnBrk="1" latinLnBrk="0" hangingPunct="1">
      <a:defRPr kern="1200">
        <a:solidFill>
          <a:schemeClr val="tx1"/>
        </a:solidFill>
        <a:latin typeface="Arial" pitchFamily="44" charset="0"/>
        <a:ea typeface="ＭＳ Ｐゴシック" pitchFamily="44" charset="-128"/>
        <a:cs typeface="ＭＳ Ｐゴシック" pitchFamily="44" charset="-128"/>
      </a:defRPr>
    </a:lvl7pPr>
    <a:lvl8pPr marL="3200400" algn="l" defTabSz="457200" rtl="0" eaLnBrk="1" latinLnBrk="0" hangingPunct="1">
      <a:defRPr kern="1200">
        <a:solidFill>
          <a:schemeClr val="tx1"/>
        </a:solidFill>
        <a:latin typeface="Arial" pitchFamily="44" charset="0"/>
        <a:ea typeface="ＭＳ Ｐゴシック" pitchFamily="44" charset="-128"/>
        <a:cs typeface="ＭＳ Ｐゴシック" pitchFamily="44" charset="-128"/>
      </a:defRPr>
    </a:lvl8pPr>
    <a:lvl9pPr marL="3657600" algn="l" defTabSz="457200" rtl="0" eaLnBrk="1" latinLnBrk="0" hangingPunct="1">
      <a:defRPr kern="1200">
        <a:solidFill>
          <a:schemeClr val="tx1"/>
        </a:solidFill>
        <a:latin typeface="Arial" pitchFamily="44" charset="0"/>
        <a:ea typeface="ＭＳ Ｐゴシック" pitchFamily="44" charset="-128"/>
        <a:cs typeface="ＭＳ Ｐゴシック" pitchFamily="44"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clrMode="gray"/>
  <p:clrMru>
    <a:srgbClr val="FF9933"/>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howGuides="1">
      <p:cViewPr>
        <p:scale>
          <a:sx n="110" d="100"/>
          <a:sy n="110" d="100"/>
        </p:scale>
        <p:origin x="-1360" y="-616"/>
      </p:cViewPr>
      <p:guideLst>
        <p:guide orient="horz" pos="3055"/>
        <p:guide pos="8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48"/>
    </p:cViewPr>
  </p:sorterViewPr>
  <p:notesViewPr>
    <p:cSldViewPr snapToGrid="0" showGuides="1">
      <p:cViewPr varScale="1">
        <p:scale>
          <a:sx n="105" d="100"/>
          <a:sy n="105" d="100"/>
        </p:scale>
        <p:origin x="-3032" y="-96"/>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01" Type="http://schemas.openxmlformats.org/officeDocument/2006/relationships/printerSettings" Target="printerSettings/printerSettings1.bin"/><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notesMaster" Target="notesMasters/notesMaster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handoutMaster" Target="handoutMasters/handoutMaster1.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E68D34-5992-41FB-B056-A434CFA41932}"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729733AE-324F-4A60-B70D-46D76CDE8B28}">
      <dgm:prSet phldrT="[Text]"/>
      <dgm:spPr>
        <a:solidFill>
          <a:srgbClr val="FF0000"/>
        </a:solidFill>
      </dgm:spPr>
      <dgm:t>
        <a:bodyPr/>
        <a:lstStyle/>
        <a:p>
          <a:r>
            <a:rPr lang="en-US" dirty="0" smtClean="0"/>
            <a:t>Outcome</a:t>
          </a:r>
          <a:endParaRPr lang="en-US" dirty="0"/>
        </a:p>
      </dgm:t>
    </dgm:pt>
    <dgm:pt modelId="{44A1AAA4-107C-460B-88BD-245B1C0225E0}" type="parTrans" cxnId="{F9A1682A-4A15-4169-9B96-6DA88959074E}">
      <dgm:prSet/>
      <dgm:spPr/>
      <dgm:t>
        <a:bodyPr/>
        <a:lstStyle/>
        <a:p>
          <a:endParaRPr lang="en-US"/>
        </a:p>
      </dgm:t>
    </dgm:pt>
    <dgm:pt modelId="{57D41CE0-2D56-4C28-BF05-EAE379E1088A}" type="sibTrans" cxnId="{F9A1682A-4A15-4169-9B96-6DA88959074E}">
      <dgm:prSet/>
      <dgm:spPr/>
      <dgm:t>
        <a:bodyPr/>
        <a:lstStyle/>
        <a:p>
          <a:endParaRPr lang="en-US"/>
        </a:p>
      </dgm:t>
    </dgm:pt>
    <dgm:pt modelId="{4CBDD228-C341-4778-A37B-258A6B509363}">
      <dgm:prSet phldrT="[Text]"/>
      <dgm:spPr>
        <a:solidFill>
          <a:schemeClr val="tx2">
            <a:lumMod val="60000"/>
            <a:lumOff val="40000"/>
          </a:schemeClr>
        </a:solidFill>
      </dgm:spPr>
      <dgm:t>
        <a:bodyPr/>
        <a:lstStyle/>
        <a:p>
          <a:r>
            <a:rPr lang="en-US" dirty="0" smtClean="0"/>
            <a:t>Human</a:t>
          </a:r>
          <a:endParaRPr lang="en-US" dirty="0"/>
        </a:p>
      </dgm:t>
    </dgm:pt>
    <dgm:pt modelId="{9F6FDBB4-BCF4-4109-B900-8417EC17DB41}" type="parTrans" cxnId="{AE5AA3C4-7611-4EDA-B05F-6D81C32A043C}">
      <dgm:prSet/>
      <dgm:spPr/>
      <dgm:t>
        <a:bodyPr/>
        <a:lstStyle/>
        <a:p>
          <a:endParaRPr lang="en-US"/>
        </a:p>
      </dgm:t>
    </dgm:pt>
    <dgm:pt modelId="{A2987538-7C9C-4557-8338-08340A45CF21}" type="sibTrans" cxnId="{AE5AA3C4-7611-4EDA-B05F-6D81C32A043C}">
      <dgm:prSet/>
      <dgm:spPr/>
      <dgm:t>
        <a:bodyPr/>
        <a:lstStyle/>
        <a:p>
          <a:endParaRPr lang="en-US"/>
        </a:p>
      </dgm:t>
    </dgm:pt>
    <dgm:pt modelId="{6C09E2C4-26DD-4B77-AFCD-001794B31281}">
      <dgm:prSet phldrT="[Text]"/>
      <dgm:spPr>
        <a:solidFill>
          <a:schemeClr val="tx2">
            <a:lumMod val="60000"/>
            <a:lumOff val="40000"/>
          </a:schemeClr>
        </a:solidFill>
      </dgm:spPr>
      <dgm:t>
        <a:bodyPr/>
        <a:lstStyle/>
        <a:p>
          <a:r>
            <a:rPr lang="en-US" dirty="0" smtClean="0"/>
            <a:t>Ecological</a:t>
          </a:r>
          <a:endParaRPr lang="en-US" dirty="0"/>
        </a:p>
      </dgm:t>
    </dgm:pt>
    <dgm:pt modelId="{ED2C081E-2F54-4AE2-8E44-166500E060B1}" type="parTrans" cxnId="{2A1FFF4B-D48B-4462-BF13-8BAE2EAA8032}">
      <dgm:prSet/>
      <dgm:spPr/>
      <dgm:t>
        <a:bodyPr/>
        <a:lstStyle/>
        <a:p>
          <a:endParaRPr lang="en-US"/>
        </a:p>
      </dgm:t>
    </dgm:pt>
    <dgm:pt modelId="{E1B2D445-20B6-4C25-BCA7-5532C81B880F}" type="sibTrans" cxnId="{2A1FFF4B-D48B-4462-BF13-8BAE2EAA8032}">
      <dgm:prSet/>
      <dgm:spPr/>
      <dgm:t>
        <a:bodyPr/>
        <a:lstStyle/>
        <a:p>
          <a:endParaRPr lang="en-US"/>
        </a:p>
      </dgm:t>
    </dgm:pt>
    <dgm:pt modelId="{3FC7BF32-0404-49DA-9974-1281169E2B38}" type="pres">
      <dgm:prSet presAssocID="{0CE68D34-5992-41FB-B056-A434CFA41932}" presName="cycle" presStyleCnt="0">
        <dgm:presLayoutVars>
          <dgm:chMax val="1"/>
          <dgm:dir/>
          <dgm:animLvl val="ctr"/>
          <dgm:resizeHandles val="exact"/>
        </dgm:presLayoutVars>
      </dgm:prSet>
      <dgm:spPr/>
      <dgm:t>
        <a:bodyPr/>
        <a:lstStyle/>
        <a:p>
          <a:endParaRPr lang="en-US"/>
        </a:p>
      </dgm:t>
    </dgm:pt>
    <dgm:pt modelId="{316BB2B6-634E-4F1B-942E-37B1F9456A1C}" type="pres">
      <dgm:prSet presAssocID="{729733AE-324F-4A60-B70D-46D76CDE8B28}" presName="centerShape" presStyleLbl="node0" presStyleIdx="0" presStyleCnt="1"/>
      <dgm:spPr/>
      <dgm:t>
        <a:bodyPr/>
        <a:lstStyle/>
        <a:p>
          <a:endParaRPr lang="en-US"/>
        </a:p>
      </dgm:t>
    </dgm:pt>
    <dgm:pt modelId="{4BA8B024-B2D6-4056-BC14-06143514C8A9}" type="pres">
      <dgm:prSet presAssocID="{9F6FDBB4-BCF4-4109-B900-8417EC17DB41}" presName="parTrans" presStyleLbl="bgSibTrans2D1" presStyleIdx="0" presStyleCnt="2"/>
      <dgm:spPr/>
      <dgm:t>
        <a:bodyPr/>
        <a:lstStyle/>
        <a:p>
          <a:endParaRPr lang="en-US"/>
        </a:p>
      </dgm:t>
    </dgm:pt>
    <dgm:pt modelId="{82D7B425-5FFB-4418-A1BC-DA38A0CC7CFB}" type="pres">
      <dgm:prSet presAssocID="{4CBDD228-C341-4778-A37B-258A6B509363}" presName="node" presStyleLbl="node1" presStyleIdx="0" presStyleCnt="2">
        <dgm:presLayoutVars>
          <dgm:bulletEnabled val="1"/>
        </dgm:presLayoutVars>
      </dgm:prSet>
      <dgm:spPr/>
      <dgm:t>
        <a:bodyPr/>
        <a:lstStyle/>
        <a:p>
          <a:endParaRPr lang="en-US"/>
        </a:p>
      </dgm:t>
    </dgm:pt>
    <dgm:pt modelId="{EC4F5972-53E0-4543-A74E-76EF140DEC20}" type="pres">
      <dgm:prSet presAssocID="{ED2C081E-2F54-4AE2-8E44-166500E060B1}" presName="parTrans" presStyleLbl="bgSibTrans2D1" presStyleIdx="1" presStyleCnt="2"/>
      <dgm:spPr/>
      <dgm:t>
        <a:bodyPr/>
        <a:lstStyle/>
        <a:p>
          <a:endParaRPr lang="en-US"/>
        </a:p>
      </dgm:t>
    </dgm:pt>
    <dgm:pt modelId="{1089895E-5549-4C30-A20E-2F5698AE53B3}" type="pres">
      <dgm:prSet presAssocID="{6C09E2C4-26DD-4B77-AFCD-001794B31281}" presName="node" presStyleLbl="node1" presStyleIdx="1" presStyleCnt="2">
        <dgm:presLayoutVars>
          <dgm:bulletEnabled val="1"/>
        </dgm:presLayoutVars>
      </dgm:prSet>
      <dgm:spPr/>
      <dgm:t>
        <a:bodyPr/>
        <a:lstStyle/>
        <a:p>
          <a:endParaRPr lang="en-US"/>
        </a:p>
      </dgm:t>
    </dgm:pt>
  </dgm:ptLst>
  <dgm:cxnLst>
    <dgm:cxn modelId="{762632A7-6E0B-3A4F-B7BC-94FB1907021A}" type="presOf" srcId="{ED2C081E-2F54-4AE2-8E44-166500E060B1}" destId="{EC4F5972-53E0-4543-A74E-76EF140DEC20}" srcOrd="0" destOrd="0" presId="urn:microsoft.com/office/officeart/2005/8/layout/radial4"/>
    <dgm:cxn modelId="{24E2B17D-A8DB-E245-8583-C30D0884E536}" type="presOf" srcId="{4CBDD228-C341-4778-A37B-258A6B509363}" destId="{82D7B425-5FFB-4418-A1BC-DA38A0CC7CFB}" srcOrd="0" destOrd="0" presId="urn:microsoft.com/office/officeart/2005/8/layout/radial4"/>
    <dgm:cxn modelId="{AE5AA3C4-7611-4EDA-B05F-6D81C32A043C}" srcId="{729733AE-324F-4A60-B70D-46D76CDE8B28}" destId="{4CBDD228-C341-4778-A37B-258A6B509363}" srcOrd="0" destOrd="0" parTransId="{9F6FDBB4-BCF4-4109-B900-8417EC17DB41}" sibTransId="{A2987538-7C9C-4557-8338-08340A45CF21}"/>
    <dgm:cxn modelId="{21BC3631-EA39-BA42-B631-F25E2CCDB865}" type="presOf" srcId="{9F6FDBB4-BCF4-4109-B900-8417EC17DB41}" destId="{4BA8B024-B2D6-4056-BC14-06143514C8A9}" srcOrd="0" destOrd="0" presId="urn:microsoft.com/office/officeart/2005/8/layout/radial4"/>
    <dgm:cxn modelId="{437A6306-ECEF-4143-8378-40BCE7A76924}" type="presOf" srcId="{729733AE-324F-4A60-B70D-46D76CDE8B28}" destId="{316BB2B6-634E-4F1B-942E-37B1F9456A1C}" srcOrd="0" destOrd="0" presId="urn:microsoft.com/office/officeart/2005/8/layout/radial4"/>
    <dgm:cxn modelId="{F9A1682A-4A15-4169-9B96-6DA88959074E}" srcId="{0CE68D34-5992-41FB-B056-A434CFA41932}" destId="{729733AE-324F-4A60-B70D-46D76CDE8B28}" srcOrd="0" destOrd="0" parTransId="{44A1AAA4-107C-460B-88BD-245B1C0225E0}" sibTransId="{57D41CE0-2D56-4C28-BF05-EAE379E1088A}"/>
    <dgm:cxn modelId="{2FBA0859-B778-0747-B116-7634C5342D1F}" type="presOf" srcId="{6C09E2C4-26DD-4B77-AFCD-001794B31281}" destId="{1089895E-5549-4C30-A20E-2F5698AE53B3}" srcOrd="0" destOrd="0" presId="urn:microsoft.com/office/officeart/2005/8/layout/radial4"/>
    <dgm:cxn modelId="{96E793D4-AE9E-8649-A71C-286C3A2F327A}" type="presOf" srcId="{0CE68D34-5992-41FB-B056-A434CFA41932}" destId="{3FC7BF32-0404-49DA-9974-1281169E2B38}" srcOrd="0" destOrd="0" presId="urn:microsoft.com/office/officeart/2005/8/layout/radial4"/>
    <dgm:cxn modelId="{2A1FFF4B-D48B-4462-BF13-8BAE2EAA8032}" srcId="{729733AE-324F-4A60-B70D-46D76CDE8B28}" destId="{6C09E2C4-26DD-4B77-AFCD-001794B31281}" srcOrd="1" destOrd="0" parTransId="{ED2C081E-2F54-4AE2-8E44-166500E060B1}" sibTransId="{E1B2D445-20B6-4C25-BCA7-5532C81B880F}"/>
    <dgm:cxn modelId="{44D96CEF-7FA6-AA4B-B832-8B9C7B2B1448}" type="presParOf" srcId="{3FC7BF32-0404-49DA-9974-1281169E2B38}" destId="{316BB2B6-634E-4F1B-942E-37B1F9456A1C}" srcOrd="0" destOrd="0" presId="urn:microsoft.com/office/officeart/2005/8/layout/radial4"/>
    <dgm:cxn modelId="{AB820EB8-B167-A346-B08F-D5D013CEE525}" type="presParOf" srcId="{3FC7BF32-0404-49DA-9974-1281169E2B38}" destId="{4BA8B024-B2D6-4056-BC14-06143514C8A9}" srcOrd="1" destOrd="0" presId="urn:microsoft.com/office/officeart/2005/8/layout/radial4"/>
    <dgm:cxn modelId="{3A96D4E6-1101-6D45-9486-FE75817A9FA5}" type="presParOf" srcId="{3FC7BF32-0404-49DA-9974-1281169E2B38}" destId="{82D7B425-5FFB-4418-A1BC-DA38A0CC7CFB}" srcOrd="2" destOrd="0" presId="urn:microsoft.com/office/officeart/2005/8/layout/radial4"/>
    <dgm:cxn modelId="{C771C645-C9AC-1D43-A6AC-5E210F5B1C2D}" type="presParOf" srcId="{3FC7BF32-0404-49DA-9974-1281169E2B38}" destId="{EC4F5972-53E0-4543-A74E-76EF140DEC20}" srcOrd="3" destOrd="0" presId="urn:microsoft.com/office/officeart/2005/8/layout/radial4"/>
    <dgm:cxn modelId="{0BAEC2F5-8827-1642-8607-C19272DE5952}" type="presParOf" srcId="{3FC7BF32-0404-49DA-9974-1281169E2B38}" destId="{1089895E-5549-4C30-A20E-2F5698AE53B3}" srcOrd="4"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16BB2B6-634E-4F1B-942E-37B1F9456A1C}">
      <dsp:nvSpPr>
        <dsp:cNvPr id="0" name=""/>
        <dsp:cNvSpPr/>
      </dsp:nvSpPr>
      <dsp:spPr>
        <a:xfrm>
          <a:off x="2238702" y="1022999"/>
          <a:ext cx="1618595" cy="1618595"/>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Outcome</a:t>
          </a:r>
          <a:endParaRPr lang="en-US" sz="2100" kern="1200" dirty="0"/>
        </a:p>
      </dsp:txBody>
      <dsp:txXfrm>
        <a:off x="2238702" y="1022999"/>
        <a:ext cx="1618595" cy="1618595"/>
      </dsp:txXfrm>
    </dsp:sp>
    <dsp:sp modelId="{4BA8B024-B2D6-4056-BC14-06143514C8A9}">
      <dsp:nvSpPr>
        <dsp:cNvPr id="0" name=""/>
        <dsp:cNvSpPr/>
      </dsp:nvSpPr>
      <dsp:spPr>
        <a:xfrm rot="12900000">
          <a:off x="1197434" y="740229"/>
          <a:ext cx="1240664" cy="46129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D7B425-5FFB-4418-A1BC-DA38A0CC7CFB}">
      <dsp:nvSpPr>
        <dsp:cNvPr id="0" name=""/>
        <dsp:cNvSpPr/>
      </dsp:nvSpPr>
      <dsp:spPr>
        <a:xfrm>
          <a:off x="540787" y="4"/>
          <a:ext cx="1537665" cy="1230132"/>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US" sz="2300" kern="1200" dirty="0" smtClean="0"/>
            <a:t>Human</a:t>
          </a:r>
          <a:endParaRPr lang="en-US" sz="2300" kern="1200" dirty="0"/>
        </a:p>
      </dsp:txBody>
      <dsp:txXfrm>
        <a:off x="540787" y="4"/>
        <a:ext cx="1537665" cy="1230132"/>
      </dsp:txXfrm>
    </dsp:sp>
    <dsp:sp modelId="{EC4F5972-53E0-4543-A74E-76EF140DEC20}">
      <dsp:nvSpPr>
        <dsp:cNvPr id="0" name=""/>
        <dsp:cNvSpPr/>
      </dsp:nvSpPr>
      <dsp:spPr>
        <a:xfrm rot="19500000">
          <a:off x="3657901" y="740229"/>
          <a:ext cx="1240664" cy="46129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89895E-5549-4C30-A20E-2F5698AE53B3}">
      <dsp:nvSpPr>
        <dsp:cNvPr id="0" name=""/>
        <dsp:cNvSpPr/>
      </dsp:nvSpPr>
      <dsp:spPr>
        <a:xfrm>
          <a:off x="4017546" y="4"/>
          <a:ext cx="1537665" cy="1230132"/>
        </a:xfrm>
        <a:prstGeom prst="roundRect">
          <a:avLst>
            <a:gd name="adj" fmla="val 10000"/>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US" sz="2300" kern="1200" dirty="0" smtClean="0"/>
            <a:t>Ecological</a:t>
          </a:r>
          <a:endParaRPr lang="en-US" sz="2300" kern="1200" dirty="0"/>
        </a:p>
      </dsp:txBody>
      <dsp:txXfrm>
        <a:off x="4017546" y="4"/>
        <a:ext cx="1537665" cy="1230132"/>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113667"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ea typeface="+mn-ea"/>
                <a:cs typeface="+mn-cs"/>
              </a:defRPr>
            </a:lvl1pPr>
          </a:lstStyle>
          <a:p>
            <a:pPr>
              <a:defRPr/>
            </a:pPr>
            <a:endParaRPr lang="en-US"/>
          </a:p>
        </p:txBody>
      </p:sp>
      <p:sp>
        <p:nvSpPr>
          <p:cNvPr id="113668"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113669"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charset="0"/>
                <a:ea typeface="ＭＳ Ｐゴシック" charset="-128"/>
                <a:cs typeface="ＭＳ Ｐゴシック" charset="-128"/>
              </a:defRPr>
            </a:lvl1pPr>
          </a:lstStyle>
          <a:p>
            <a:pPr>
              <a:defRPr/>
            </a:pPr>
            <a:fld id="{53492118-FEA4-9645-89F8-8097A0634F1C}"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7171"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charset="0"/>
                <a:ea typeface="+mn-ea"/>
                <a:cs typeface="+mn-cs"/>
              </a:defRPr>
            </a:lvl1pPr>
          </a:lstStyle>
          <a:p>
            <a:pPr>
              <a:defRPr/>
            </a:pPr>
            <a:endParaRPr lang="en-US"/>
          </a:p>
        </p:txBody>
      </p:sp>
      <p:sp>
        <p:nvSpPr>
          <p:cNvPr id="7175"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charset="0"/>
                <a:ea typeface="ＭＳ Ｐゴシック" charset="-128"/>
                <a:cs typeface="ＭＳ Ｐゴシック" charset="-128"/>
              </a:defRPr>
            </a:lvl1pPr>
          </a:lstStyle>
          <a:p>
            <a:pPr>
              <a:defRPr/>
            </a:pPr>
            <a:fld id="{CD633F3D-F6F4-9E4A-B509-9F97193A4ED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s://www.youtube.com/watch?feature=endscreen&amp;NR=1&amp;v=nlHiaZFvcXA"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26D35381-2861-F547-B892-203E5C68C760}" type="slidenum">
              <a:rPr lang="en-US">
                <a:latin typeface="Arial" pitchFamily="44" charset="0"/>
                <a:ea typeface="ＭＳ Ｐゴシック" pitchFamily="44" charset="-128"/>
                <a:cs typeface="ＭＳ Ｐゴシック" pitchFamily="44" charset="-128"/>
              </a:rPr>
              <a:pPr/>
              <a:t>1</a:t>
            </a:fld>
            <a:endParaRPr lang="en-US">
              <a:latin typeface="Arial" pitchFamily="44" charset="0"/>
              <a:ea typeface="ＭＳ Ｐゴシック" pitchFamily="44" charset="-128"/>
              <a:cs typeface="ＭＳ Ｐゴシック" pitchFamily="44" charset="-128"/>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a:latin typeface="Arial" pitchFamily="44" charset="0"/>
              <a:ea typeface="ＭＳ Ｐゴシック" pitchFamily="44" charset="-128"/>
              <a:cs typeface="ＭＳ Ｐゴシック" pitchFamily="4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10</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2067082"/>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6737" eaLnBrk="1" fontAlgn="auto" hangingPunct="1">
              <a:spcBef>
                <a:spcPts val="0"/>
              </a:spcBef>
              <a:spcAft>
                <a:spcPts val="0"/>
              </a:spcAft>
              <a:buFont typeface="Arial" pitchFamily="34" charset="0"/>
              <a:buChar char="•"/>
              <a:defRPr/>
            </a:pPr>
            <a:r>
              <a:rPr lang="en-US" dirty="0" smtClean="0"/>
              <a:t>  Most participants in this</a:t>
            </a:r>
            <a:r>
              <a:rPr lang="en-US" baseline="0" dirty="0" smtClean="0"/>
              <a:t> class do not have a good sense of the staggering water pollution of the late 1960’s early 1970’s..  An Ohio river caught on fire a number of times.  This (and other gross pollution events) stimulated mass demonstrations.  Up to 20 million Americans were involved.  Because </a:t>
            </a:r>
            <a:r>
              <a:rPr lang="en-US" baseline="0" dirty="0" err="1" smtClean="0"/>
              <a:t>apx</a:t>
            </a:r>
            <a:r>
              <a:rPr lang="en-US" baseline="0" dirty="0" smtClean="0"/>
              <a:t> 10% of the population of USA was demonstrably  angry, President Nixon created US EPA and the Clean Water Act was passed by Congress...both in the early 1970’s</a:t>
            </a:r>
          </a:p>
          <a:p>
            <a:pPr defTabSz="956737" eaLnBrk="1" fontAlgn="auto" hangingPunct="1">
              <a:spcBef>
                <a:spcPts val="0"/>
              </a:spcBef>
              <a:spcAft>
                <a:spcPts val="0"/>
              </a:spcAft>
              <a:buFont typeface="Arial" pitchFamily="34" charset="0"/>
              <a:buChar char="•"/>
              <a:defRPr/>
            </a:pPr>
            <a:endParaRPr lang="en-US" baseline="0" dirty="0" smtClean="0"/>
          </a:p>
          <a:p>
            <a:pPr>
              <a:buFont typeface="Arial" pitchFamily="34" charset="0"/>
              <a:buChar char="•"/>
            </a:pPr>
            <a:r>
              <a:rPr lang="en-US" dirty="0" smtClean="0"/>
              <a:t>   </a:t>
            </a:r>
            <a:r>
              <a:rPr lang="en-US" dirty="0" smtClean="0">
                <a:hlinkClick r:id="rId3"/>
              </a:rPr>
              <a:t>https://www.youtube.com/watch?feature=endscreen&amp;NR=1&amp;v=nlHiaZFvcXA</a:t>
            </a:r>
            <a:endParaRPr lang="en-US" dirty="0" smtClean="0"/>
          </a:p>
          <a:p>
            <a:endParaRPr lang="en-US" dirty="0" smtClean="0"/>
          </a:p>
          <a:p>
            <a:pPr defTabSz="956737" eaLnBrk="1" fontAlgn="auto" hangingPunct="1">
              <a:spcBef>
                <a:spcPts val="0"/>
              </a:spcBef>
              <a:spcAft>
                <a:spcPts val="0"/>
              </a:spcAft>
              <a:buFont typeface="Arial" pitchFamily="34" charset="0"/>
              <a:buChar char="•"/>
              <a:defRPr/>
            </a:pPr>
            <a:endParaRPr lang="en-US" dirty="0" smtClean="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6737" eaLnBrk="1" fontAlgn="auto" hangingPunct="1">
              <a:spcBef>
                <a:spcPts val="0"/>
              </a:spcBef>
              <a:spcAft>
                <a:spcPts val="0"/>
              </a:spcAft>
              <a:defRPr/>
            </a:pPr>
            <a:r>
              <a:rPr lang="en-US" dirty="0" smtClean="0"/>
              <a:t>  </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6737" eaLnBrk="1" fontAlgn="auto" hangingPunct="1">
              <a:spcBef>
                <a:spcPts val="0"/>
              </a:spcBef>
              <a:spcAft>
                <a:spcPts val="0"/>
              </a:spcAft>
              <a:buFont typeface="Arial" pitchFamily="34" charset="0"/>
              <a:buChar char="•"/>
              <a:defRPr/>
            </a:pPr>
            <a:r>
              <a:rPr lang="en-US" dirty="0" smtClean="0"/>
              <a:t>  Mention that the Comprehensive Environmental Response, Compensation, and Liability Act provides a comprehensive group of authorities focused on one main goal:  to address any release or  threatened release of hazardous substances, pollutants, or contaminants that could endanger human health and/or the environment.  CERCLA’s response provisions focus on human health and the environment.</a:t>
            </a:r>
          </a:p>
          <a:p>
            <a:pPr defTabSz="956737" eaLnBrk="1" fontAlgn="auto" hangingPunct="1">
              <a:spcBef>
                <a:spcPts val="0"/>
              </a:spcBef>
              <a:spcAft>
                <a:spcPts val="0"/>
              </a:spcAft>
              <a:buFont typeface="Arial" pitchFamily="34" charset="0"/>
              <a:buChar char="•"/>
              <a:defRPr/>
            </a:pPr>
            <a:endParaRPr lang="en-US" dirty="0" smtClean="0"/>
          </a:p>
          <a:p>
            <a:pPr defTabSz="956737" eaLnBrk="1" fontAlgn="auto" hangingPunct="1">
              <a:spcBef>
                <a:spcPts val="0"/>
              </a:spcBef>
              <a:spcAft>
                <a:spcPts val="0"/>
              </a:spcAft>
              <a:buFont typeface="Arial" pitchFamily="34" charset="0"/>
              <a:buChar char="•"/>
              <a:defRPr/>
            </a:pPr>
            <a:r>
              <a:rPr lang="en-US" dirty="0" smtClean="0"/>
              <a:t>  Explain why the following slides discuss the similarities and differences between CWA and CERCLA</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18</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96255346"/>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  </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endParaRPr lang="en-US" dirty="0" smtClean="0">
              <a:latin typeface="Arial" pitchFamily="34" charset="0"/>
            </a:endParaRPr>
          </a:p>
        </p:txBody>
      </p:sp>
      <p:sp>
        <p:nvSpPr>
          <p:cNvPr id="29700"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85355" indent="-302059" eaLnBrk="0" hangingPunct="0">
              <a:defRPr>
                <a:solidFill>
                  <a:schemeClr val="tx1"/>
                </a:solidFill>
                <a:latin typeface="Arial" pitchFamily="34" charset="0"/>
              </a:defRPr>
            </a:lvl2pPr>
            <a:lvl3pPr marL="1208239" indent="-241648" eaLnBrk="0" hangingPunct="0">
              <a:defRPr>
                <a:solidFill>
                  <a:schemeClr val="tx1"/>
                </a:solidFill>
                <a:latin typeface="Arial" pitchFamily="34" charset="0"/>
              </a:defRPr>
            </a:lvl3pPr>
            <a:lvl4pPr marL="1691534" indent="-241648" eaLnBrk="0" hangingPunct="0">
              <a:defRPr>
                <a:solidFill>
                  <a:schemeClr val="tx1"/>
                </a:solidFill>
                <a:latin typeface="Arial" pitchFamily="34" charset="0"/>
              </a:defRPr>
            </a:lvl4pPr>
            <a:lvl5pPr marL="2174830" indent="-241648" eaLnBrk="0" hangingPunct="0">
              <a:defRPr>
                <a:solidFill>
                  <a:schemeClr val="tx1"/>
                </a:solidFill>
                <a:latin typeface="Arial" pitchFamily="34" charset="0"/>
              </a:defRPr>
            </a:lvl5pPr>
            <a:lvl6pPr marL="2658125" indent="-241648" eaLnBrk="0" fontAlgn="base" hangingPunct="0">
              <a:spcBef>
                <a:spcPct val="0"/>
              </a:spcBef>
              <a:spcAft>
                <a:spcPct val="0"/>
              </a:spcAft>
              <a:defRPr>
                <a:solidFill>
                  <a:schemeClr val="tx1"/>
                </a:solidFill>
                <a:latin typeface="Arial" pitchFamily="34" charset="0"/>
              </a:defRPr>
            </a:lvl6pPr>
            <a:lvl7pPr marL="3141422" indent="-241648" eaLnBrk="0" fontAlgn="base" hangingPunct="0">
              <a:spcBef>
                <a:spcPct val="0"/>
              </a:spcBef>
              <a:spcAft>
                <a:spcPct val="0"/>
              </a:spcAft>
              <a:defRPr>
                <a:solidFill>
                  <a:schemeClr val="tx1"/>
                </a:solidFill>
                <a:latin typeface="Arial" pitchFamily="34" charset="0"/>
              </a:defRPr>
            </a:lvl7pPr>
            <a:lvl8pPr marL="3624717" indent="-241648" eaLnBrk="0" fontAlgn="base" hangingPunct="0">
              <a:spcBef>
                <a:spcPct val="0"/>
              </a:spcBef>
              <a:spcAft>
                <a:spcPct val="0"/>
              </a:spcAft>
              <a:defRPr>
                <a:solidFill>
                  <a:schemeClr val="tx1"/>
                </a:solidFill>
                <a:latin typeface="Arial" pitchFamily="34" charset="0"/>
              </a:defRPr>
            </a:lvl8pPr>
            <a:lvl9pPr marL="4108012" indent="-241648" eaLnBrk="0" fontAlgn="base" hangingPunct="0">
              <a:spcBef>
                <a:spcPct val="0"/>
              </a:spcBef>
              <a:spcAft>
                <a:spcPct val="0"/>
              </a:spcAft>
              <a:defRPr>
                <a:solidFill>
                  <a:schemeClr val="tx1"/>
                </a:solidFill>
                <a:latin typeface="Arial" pitchFamily="34" charset="0"/>
              </a:defRPr>
            </a:lvl9pPr>
          </a:lstStyle>
          <a:p>
            <a:pPr eaLnBrk="1" hangingPunct="1"/>
            <a:fld id="{AE6CE97C-D5C4-4646-978A-D36D616DF6AB}" type="slidenum">
              <a:rPr lang="en-US" smtClean="0"/>
              <a:pPr eaLnBrk="1" hangingPunct="1"/>
              <a:t>21</a:t>
            </a:fld>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  </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6737" eaLnBrk="1" fontAlgn="auto" hangingPunct="1">
              <a:spcBef>
                <a:spcPts val="0"/>
              </a:spcBef>
              <a:spcAft>
                <a:spcPts val="0"/>
              </a:spcAft>
              <a:buFont typeface="Arial" pitchFamily="34" charset="0"/>
              <a:buChar char="•"/>
              <a:defRPr/>
            </a:pPr>
            <a:r>
              <a:rPr lang="en-US" dirty="0" smtClean="0"/>
              <a:t>  Delegations</a:t>
            </a:r>
            <a:r>
              <a:rPr lang="en-US" baseline="0" dirty="0" smtClean="0"/>
              <a:t> may vary a bit from Region to Region . . . refer to Regional delegations memoranda</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113D5947-49D3-A548-99CE-D0FDE4452B7E}" type="slidenum">
              <a:rPr lang="en-US">
                <a:latin typeface="Arial" pitchFamily="44" charset="0"/>
                <a:ea typeface="ＭＳ Ｐゴシック" pitchFamily="44" charset="-128"/>
                <a:cs typeface="ＭＳ Ｐゴシック" pitchFamily="44" charset="-128"/>
              </a:rPr>
              <a:pPr/>
              <a:t>3</a:t>
            </a:fld>
            <a:endParaRPr lang="en-US">
              <a:latin typeface="Arial" pitchFamily="44" charset="0"/>
              <a:ea typeface="ＭＳ Ｐゴシック" pitchFamily="44" charset="-128"/>
              <a:cs typeface="ＭＳ Ｐゴシック" pitchFamily="44" charset="-128"/>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r>
              <a:rPr lang="en-US">
                <a:latin typeface="Arial" pitchFamily="44" charset="0"/>
                <a:ea typeface="ＭＳ Ｐゴシック" pitchFamily="44" charset="-128"/>
                <a:cs typeface="ＭＳ Ｐゴシック" pitchFamily="44" charset="-128"/>
              </a:rPr>
              <a:t>Although I’m sure that some of you have these rules memorized from previous CLU-IN events, let’s run through them quickly for our new participants. </a:t>
            </a:r>
          </a:p>
          <a:p>
            <a:pPr eaLnBrk="1" hangingPunct="1"/>
            <a:endParaRPr lang="en-US">
              <a:latin typeface="Arial" pitchFamily="44" charset="0"/>
              <a:ea typeface="ＭＳ Ｐゴシック" pitchFamily="44" charset="-128"/>
              <a:cs typeface="ＭＳ Ｐゴシック" pitchFamily="44" charset="-128"/>
            </a:endParaRPr>
          </a:p>
          <a:p>
            <a:pPr eaLnBrk="1" hangingPunct="1"/>
            <a:r>
              <a:rPr lang="en-US">
                <a:latin typeface="Arial" pitchFamily="44" charset="0"/>
                <a:ea typeface="ＭＳ Ｐゴシック" pitchFamily="44" charset="-128"/>
                <a:cs typeface="ＭＳ Ｐゴシック" pitchFamily="44" charset="-128"/>
              </a:rPr>
              <a:t>Please mute your phone lines during the seminar to minimize disruption and background noise. If you do not have a mute button, press *6 to mute #6 to unmute your lines at anytime. Also, please do NOT put this call on hold as this may bring delightful, but unwanted background music over the lines and interupt the seminar.</a:t>
            </a:r>
          </a:p>
          <a:p>
            <a:pPr eaLnBrk="1" hangingPunct="1"/>
            <a:endParaRPr lang="en-US">
              <a:latin typeface="Arial" pitchFamily="44" charset="0"/>
              <a:ea typeface="ＭＳ Ｐゴシック" pitchFamily="44" charset="-128"/>
              <a:cs typeface="ＭＳ Ｐゴシック" pitchFamily="44" charset="-128"/>
            </a:endParaRPr>
          </a:p>
          <a:p>
            <a:pPr eaLnBrk="1" hangingPunct="1"/>
            <a:r>
              <a:rPr lang="en-US">
                <a:latin typeface="Arial" pitchFamily="44" charset="0"/>
                <a:ea typeface="ＭＳ Ｐゴシック" pitchFamily="44" charset="-128"/>
                <a:cs typeface="ＭＳ Ｐゴシック" pitchFamily="44" charset="-128"/>
              </a:rPr>
              <a:t>You should note that throughout the seminar, we will ask for your feedback. You do not need to wait for Q&amp;A breaks to ask questions or provide comments. To submit comments/questions and report technical problems, please use the ? Icon at the top of your screen. You can move forward/backward in the slides by using the single arrow buttons (left moves back 1 slide, right moves advances 1 slide). The double arrowed buttons will take you to 1</a:t>
            </a:r>
            <a:r>
              <a:rPr lang="en-US" baseline="30000">
                <a:latin typeface="Arial" pitchFamily="44" charset="0"/>
                <a:ea typeface="ＭＳ Ｐゴシック" pitchFamily="44" charset="-128"/>
                <a:cs typeface="ＭＳ Ｐゴシック" pitchFamily="44" charset="-128"/>
              </a:rPr>
              <a:t>st</a:t>
            </a:r>
            <a:r>
              <a:rPr lang="en-US">
                <a:latin typeface="Arial" pitchFamily="44" charset="0"/>
                <a:ea typeface="ＭＳ Ｐゴシック" pitchFamily="44" charset="-128"/>
                <a:cs typeface="ＭＳ Ｐゴシック" pitchFamily="44" charset="-128"/>
              </a:rPr>
              <a:t> and last slides respectively. You may also advance to any slide using the numbered links that appear on the left side of your screen. The button with a house icon will take you back to main seminar page which displays our agenda, speaker information, links to the slides and additional resources. Lastly, the button with a computer disc can be used to download and save today’s presentation materials.</a:t>
            </a:r>
          </a:p>
          <a:p>
            <a:pPr eaLnBrk="1" hangingPunct="1"/>
            <a:endParaRPr lang="en-US">
              <a:latin typeface="Arial" pitchFamily="44" charset="0"/>
              <a:ea typeface="ＭＳ Ｐゴシック" pitchFamily="44" charset="-128"/>
              <a:cs typeface="ＭＳ Ｐゴシック" pitchFamily="44" charset="-128"/>
            </a:endParaRPr>
          </a:p>
          <a:p>
            <a:pPr eaLnBrk="1" hangingPunct="1"/>
            <a:r>
              <a:rPr lang="en-US">
                <a:latin typeface="Arial" pitchFamily="44" charset="0"/>
                <a:ea typeface="ＭＳ Ｐゴシック" pitchFamily="44" charset="-128"/>
                <a:cs typeface="ＭＳ Ｐゴシック" pitchFamily="44" charset="-128"/>
              </a:rPr>
              <a:t>With that, please move to slide 3.</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34</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2067082"/>
      </p:ext>
    </p:extLst>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The Principal Fund of the OSLTF has several recurring and nonrecurring sources of revenue.</a:t>
            </a:r>
          </a:p>
          <a:p>
            <a:endParaRPr lang="en-US" b="1" dirty="0" smtClean="0"/>
          </a:p>
          <a:p>
            <a:pPr>
              <a:buFont typeface="Arial" pitchFamily="34" charset="0"/>
              <a:buChar char="•"/>
            </a:pPr>
            <a:r>
              <a:rPr lang="en-US" b="1" dirty="0" smtClean="0"/>
              <a:t>  Barrel Tax</a:t>
            </a:r>
            <a:r>
              <a:rPr lang="en-US" dirty="0" smtClean="0"/>
              <a:t>. The largest source of revenue has been a per-barrel excise tax, collected from the oil industry on petroleum produced in or imported to the United States</a:t>
            </a:r>
          </a:p>
          <a:p>
            <a:endParaRPr lang="en-US" b="1" dirty="0" smtClean="0"/>
          </a:p>
          <a:p>
            <a:pPr>
              <a:buFont typeface="Arial" pitchFamily="34" charset="0"/>
              <a:buChar char="•"/>
            </a:pPr>
            <a:r>
              <a:rPr lang="en-US" b="1" dirty="0" smtClean="0"/>
              <a:t>  Transfers</a:t>
            </a:r>
            <a:r>
              <a:rPr lang="en-US" dirty="0" smtClean="0"/>
              <a:t>. A second major source of revenue has been transfers from other existing pollution funds</a:t>
            </a:r>
          </a:p>
          <a:p>
            <a:pPr>
              <a:buFont typeface="Arial" pitchFamily="34" charset="0"/>
              <a:buChar char="•"/>
            </a:pPr>
            <a:endParaRPr lang="en-US" dirty="0" smtClean="0"/>
          </a:p>
          <a:p>
            <a:pPr>
              <a:buFont typeface="Arial" pitchFamily="34" charset="0"/>
              <a:buChar char="•"/>
            </a:pPr>
            <a:r>
              <a:rPr lang="en-US" dirty="0" smtClean="0"/>
              <a:t>  </a:t>
            </a:r>
            <a:r>
              <a:rPr lang="en-US" b="1" dirty="0" smtClean="0"/>
              <a:t>Interest</a:t>
            </a:r>
            <a:r>
              <a:rPr lang="en-US" dirty="0" smtClean="0"/>
              <a:t>. A recurring source of OSLTF revenue is the interest on the Fund principal from U.S. Treasury investments</a:t>
            </a:r>
          </a:p>
          <a:p>
            <a:pPr>
              <a:buFont typeface="Arial" pitchFamily="34" charset="0"/>
              <a:buChar char="•"/>
            </a:pPr>
            <a:endParaRPr lang="en-US" dirty="0" smtClean="0"/>
          </a:p>
          <a:p>
            <a:pPr>
              <a:buFont typeface="Arial" pitchFamily="34" charset="0"/>
              <a:buChar char="•"/>
            </a:pPr>
            <a:r>
              <a:rPr lang="en-US" dirty="0" smtClean="0"/>
              <a:t>  </a:t>
            </a:r>
            <a:r>
              <a:rPr lang="en-US" b="1" dirty="0" smtClean="0"/>
              <a:t>Cost Recoveries</a:t>
            </a:r>
            <a:r>
              <a:rPr lang="en-US" dirty="0" smtClean="0"/>
              <a:t>. Another source is cost recoveries from responsible parties (RPs); those responsible for oil incidents are liable for costs and damages. NPFC bills RPs to recover costs expended by the Fund. As these monies are recovered, they are deposited into the Fund</a:t>
            </a:r>
          </a:p>
          <a:p>
            <a:pPr>
              <a:buFont typeface="Arial" pitchFamily="34" charset="0"/>
              <a:buChar char="•"/>
            </a:pPr>
            <a:endParaRPr lang="en-US" dirty="0" smtClean="0"/>
          </a:p>
          <a:p>
            <a:pPr>
              <a:buFont typeface="Arial" pitchFamily="34" charset="0"/>
              <a:buChar char="•"/>
            </a:pPr>
            <a:r>
              <a:rPr lang="en-US" dirty="0" smtClean="0"/>
              <a:t>  </a:t>
            </a:r>
            <a:r>
              <a:rPr lang="en-US" b="1" dirty="0" smtClean="0"/>
              <a:t>Penalties</a:t>
            </a:r>
            <a:r>
              <a:rPr lang="en-US" dirty="0" smtClean="0"/>
              <a:t>.   In addition to paying for clean-up costs, RPs may incur fines and civil penalties under OPA, the Federal Water Pollution Control Act, the Deepwater Port Act, and the Trans-Alaska Pipeline Authorization Act. Penalty deposits into the OSLTF are generally between $4 million and $7 million per year.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6737" eaLnBrk="1" fontAlgn="auto" hangingPunct="1">
              <a:spcBef>
                <a:spcPts val="0"/>
              </a:spcBef>
              <a:spcAft>
                <a:spcPts val="0"/>
              </a:spcAft>
              <a:defRPr/>
            </a:pPr>
            <a:r>
              <a:rPr lang="en-US" dirty="0" smtClean="0"/>
              <a:t>Emergency Fund</a:t>
            </a:r>
          </a:p>
          <a:p>
            <a:pPr defTabSz="956737" eaLnBrk="1" fontAlgn="auto" hangingPunct="1">
              <a:spcBef>
                <a:spcPts val="0"/>
              </a:spcBef>
              <a:spcAft>
                <a:spcPts val="0"/>
              </a:spcAft>
              <a:defRPr/>
            </a:pPr>
            <a:endParaRPr lang="en-US" dirty="0" smtClean="0"/>
          </a:p>
          <a:p>
            <a:pPr defTabSz="956737" eaLnBrk="1" fontAlgn="auto" hangingPunct="1">
              <a:spcBef>
                <a:spcPts val="0"/>
              </a:spcBef>
              <a:spcAft>
                <a:spcPts val="0"/>
              </a:spcAft>
              <a:buFont typeface="Arial" pitchFamily="34" charset="0"/>
              <a:buChar char="•"/>
              <a:defRPr/>
            </a:pPr>
            <a:r>
              <a:rPr lang="en-US" dirty="0" smtClean="0"/>
              <a:t>  A core mission of the NPFC is to administer the disbursement and ensure proper use of the Emergency Fund, 24 hours a day, every day, so that the FOSC can immediately respond to a discharge or monitor prompt and effective cleanup activities by the responsible party (RP)</a:t>
            </a:r>
          </a:p>
          <a:p>
            <a:pPr defTabSz="956737" eaLnBrk="1" fontAlgn="auto" hangingPunct="1">
              <a:spcBef>
                <a:spcPts val="0"/>
              </a:spcBef>
              <a:spcAft>
                <a:spcPts val="0"/>
              </a:spcAft>
              <a:buFont typeface="Arial" pitchFamily="34" charset="0"/>
              <a:buChar char="•"/>
              <a:defRPr/>
            </a:pPr>
            <a:endParaRPr lang="en-US" dirty="0" smtClean="0"/>
          </a:p>
          <a:p>
            <a:pPr defTabSz="956737" eaLnBrk="1" fontAlgn="auto" hangingPunct="1">
              <a:spcBef>
                <a:spcPts val="0"/>
              </a:spcBef>
              <a:spcAft>
                <a:spcPts val="0"/>
              </a:spcAft>
              <a:buFont typeface="Arial" pitchFamily="34" charset="0"/>
              <a:buChar char="•"/>
              <a:defRPr/>
            </a:pPr>
            <a:r>
              <a:rPr lang="en-US" dirty="0" smtClean="0"/>
              <a:t>  The Emergency Fund can be used by FOSCs to cover expenses associated with mitigating the threat of an oil spill, as well as the costs of oil spill containment, countermeasures, cleanup, and disposal activities</a:t>
            </a:r>
          </a:p>
          <a:p>
            <a:pPr defTabSz="956737" eaLnBrk="1" fontAlgn="auto" hangingPunct="1">
              <a:spcBef>
                <a:spcPts val="0"/>
              </a:spcBef>
              <a:spcAft>
                <a:spcPts val="0"/>
              </a:spcAft>
              <a:buFont typeface="Arial" pitchFamily="34" charset="0"/>
              <a:buChar char="•"/>
              <a:defRPr/>
            </a:pPr>
            <a:endParaRPr lang="en-US" dirty="0" smtClean="0"/>
          </a:p>
          <a:p>
            <a:pPr defTabSz="956737" eaLnBrk="1" fontAlgn="auto" hangingPunct="1">
              <a:spcBef>
                <a:spcPts val="0"/>
              </a:spcBef>
              <a:spcAft>
                <a:spcPts val="0"/>
              </a:spcAft>
              <a:buFont typeface="Arial" pitchFamily="34" charset="0"/>
              <a:buChar char="•"/>
              <a:defRPr/>
            </a:pPr>
            <a:r>
              <a:rPr lang="en-US" dirty="0" smtClean="0"/>
              <a:t>  While the use of the OSLTF is most closely associated with discharges from ships, it has increasingly been used for discharges at industrial or onshore oil storage and production facilities.</a:t>
            </a:r>
          </a:p>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6737" eaLnBrk="1" fontAlgn="auto" hangingPunct="1">
              <a:spcBef>
                <a:spcPts val="0"/>
              </a:spcBef>
              <a:spcAft>
                <a:spcPts val="0"/>
              </a:spcAft>
              <a:buFont typeface="Arial" pitchFamily="34" charset="0"/>
              <a:buChar char="•"/>
              <a:defRPr/>
            </a:pPr>
            <a:r>
              <a:rPr lang="en-US" dirty="0" smtClean="0"/>
              <a:t>  All</a:t>
            </a:r>
            <a:r>
              <a:rPr lang="en-US" baseline="0" dirty="0" smtClean="0"/>
              <a:t> who access (listed above) use CANAPS</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15000"/>
              </a:spcBef>
              <a:spcAft>
                <a:spcPct val="15000"/>
              </a:spcAft>
              <a:buFont typeface="Arial" pitchFamily="34" charset="0"/>
              <a:buChar char="•"/>
            </a:pPr>
            <a:r>
              <a:rPr lang="en-US" sz="2500" dirty="0" smtClean="0"/>
              <a:t>  PRFA issued by OSC</a:t>
            </a:r>
          </a:p>
          <a:p>
            <a:pPr eaLnBrk="1" hangingPunct="1">
              <a:spcBef>
                <a:spcPct val="15000"/>
              </a:spcBef>
              <a:spcAft>
                <a:spcPct val="15000"/>
              </a:spcAft>
              <a:buFont typeface="Arial" pitchFamily="34" charset="0"/>
              <a:buChar char="•"/>
            </a:pPr>
            <a:endParaRPr lang="en-US" sz="2500" dirty="0" smtClean="0"/>
          </a:p>
          <a:p>
            <a:pPr eaLnBrk="1" hangingPunct="1">
              <a:spcBef>
                <a:spcPct val="15000"/>
              </a:spcBef>
              <a:spcAft>
                <a:spcPct val="15000"/>
              </a:spcAft>
              <a:buFont typeface="Arial" pitchFamily="34" charset="0"/>
              <a:buChar char="•"/>
            </a:pPr>
            <a:r>
              <a:rPr lang="en-US" sz="2500" dirty="0" smtClean="0"/>
              <a:t> Images - WA Department of Ecology:</a:t>
            </a:r>
          </a:p>
          <a:p>
            <a:pPr eaLnBrk="1" hangingPunct="1">
              <a:spcBef>
                <a:spcPct val="15000"/>
              </a:spcBef>
              <a:spcAft>
                <a:spcPct val="15000"/>
              </a:spcAft>
              <a:buFont typeface="Arial" pitchFamily="34" charset="0"/>
              <a:buChar char="•"/>
            </a:pPr>
            <a:endParaRPr lang="en-US" sz="2500" dirty="0" smtClean="0"/>
          </a:p>
          <a:p>
            <a:pPr lvl="1" eaLnBrk="1" hangingPunct="1">
              <a:spcBef>
                <a:spcPct val="15000"/>
              </a:spcBef>
              <a:spcAft>
                <a:spcPct val="15000"/>
              </a:spcAft>
              <a:buFontTx/>
              <a:buChar char="-"/>
            </a:pPr>
            <a:r>
              <a:rPr lang="en-US" sz="2500" dirty="0" smtClean="0"/>
              <a:t>  H</a:t>
            </a:r>
            <a:r>
              <a:rPr lang="en-US" sz="2100" dirty="0" smtClean="0"/>
              <a:t>oquiam River, abandoned fishing vessel diesel spill into river from fuel tanks</a:t>
            </a:r>
          </a:p>
          <a:p>
            <a:pPr lvl="1" eaLnBrk="1" hangingPunct="1">
              <a:spcBef>
                <a:spcPct val="15000"/>
              </a:spcBef>
              <a:spcAft>
                <a:spcPct val="15000"/>
              </a:spcAft>
              <a:buFontTx/>
              <a:buChar char="-"/>
            </a:pPr>
            <a:r>
              <a:rPr lang="en-US" sz="2100" dirty="0" smtClean="0"/>
              <a:t>  State and their local contractor respond to spill within 1 hour</a:t>
            </a:r>
          </a:p>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 typeface="Arial" pitchFamily="34" charset="0"/>
              <a:buChar char="•"/>
            </a:pPr>
            <a:r>
              <a:rPr lang="en-US" dirty="0" smtClean="0"/>
              <a:t> Part of OSC responsibility per the NCP is to notify Natural Resources</a:t>
            </a:r>
            <a:r>
              <a:rPr lang="en-US" baseline="0" dirty="0" smtClean="0"/>
              <a:t> </a:t>
            </a:r>
            <a:r>
              <a:rPr lang="en-US" dirty="0" smtClean="0"/>
              <a:t>Trustees whose administered</a:t>
            </a:r>
            <a:r>
              <a:rPr lang="en-US" baseline="0" dirty="0" smtClean="0"/>
              <a:t> resources are impacted or potentially impacted by the spill (e.g., NOAA Fisheries, U.S. F&amp;W, Federal land management agencies, Tribes).  </a:t>
            </a:r>
          </a:p>
          <a:p>
            <a:pPr lvl="1">
              <a:buFont typeface="Arial" pitchFamily="34" charset="0"/>
              <a:buChar char="•"/>
            </a:pPr>
            <a:r>
              <a:rPr lang="en-US" baseline="0" dirty="0" smtClean="0"/>
              <a:t> OSC may also need to initiate emergency consultation per the Endangered Species Act, or National Historic Preservation Act.  </a:t>
            </a:r>
          </a:p>
          <a:p>
            <a:pPr lvl="1">
              <a:buFont typeface="Arial" pitchFamily="34" charset="0"/>
              <a:buChar char="•"/>
            </a:pPr>
            <a:r>
              <a:rPr lang="en-US" baseline="0" dirty="0" smtClean="0"/>
              <a:t>Costs for these efforts are appropriately funded under the FPN.  However, the OSC cannot fund NRDA activities, even though the same agencies and personnel might be involved.  Must separate out those activities and costs from “response” costs.</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smtClean="0"/>
              <a:t>  Expectation—EPA OSCs must</a:t>
            </a:r>
            <a:r>
              <a:rPr lang="en-US" baseline="0" dirty="0" smtClean="0"/>
              <a:t> “set up” elements of an OSLTF cost recovery case.</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43</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07300424"/>
      </p:ext>
    </p:extLst>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  </a:t>
            </a:r>
            <a:endParaRPr lang="en-US" dirty="0"/>
          </a:p>
        </p:txBody>
      </p:sp>
      <p:sp>
        <p:nvSpPr>
          <p:cNvPr id="4" name="Slide Number Placeholder 3"/>
          <p:cNvSpPr>
            <a:spLocks noGrp="1"/>
          </p:cNvSpPr>
          <p:nvPr>
            <p:ph type="sldNum" sz="quarter" idx="10"/>
          </p:nvPr>
        </p:nvSpPr>
        <p:spPr/>
        <p:txBody>
          <a:bodyPr/>
          <a:lstStyle/>
          <a:p>
            <a:fld id="{6D382DF9-F883-4B0A-8966-75667EF911A5}" type="slidenum">
              <a:rPr lang="en-US" smtClean="0"/>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F001 waste – non-specific spent solvent---designated hazardous substance</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47</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38860009"/>
      </p:ext>
    </p:extLst>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49</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63942057"/>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52</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2067082"/>
      </p:ext>
    </p:extLst>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53</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63686897"/>
      </p:ext>
    </p:extLst>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Fish oil capsules</a:t>
            </a:r>
          </a:p>
          <a:p>
            <a:pPr>
              <a:buFont typeface="Arial" pitchFamily="34" charset="0"/>
              <a:buChar char="•"/>
            </a:pPr>
            <a:endParaRPr lang="en-US" dirty="0" smtClean="0"/>
          </a:p>
          <a:p>
            <a:pPr>
              <a:buFont typeface="Arial" pitchFamily="34" charset="0"/>
              <a:buChar char="•"/>
            </a:pPr>
            <a:r>
              <a:rPr lang="en-US" dirty="0" smtClean="0"/>
              <a:t>  Bottles of cooking oil</a:t>
            </a:r>
          </a:p>
          <a:p>
            <a:pPr>
              <a:buFont typeface="Arial" pitchFamily="34" charset="0"/>
              <a:buChar char="•"/>
            </a:pPr>
            <a:endParaRPr lang="en-US" dirty="0" smtClean="0"/>
          </a:p>
          <a:p>
            <a:pPr>
              <a:buFont typeface="Arial" pitchFamily="34" charset="0"/>
              <a:buChar char="•"/>
            </a:pPr>
            <a:r>
              <a:rPr lang="en-US" dirty="0" smtClean="0"/>
              <a:t>  Grape seed oil</a:t>
            </a:r>
          </a:p>
          <a:p>
            <a:pPr>
              <a:buFont typeface="Arial" pitchFamily="34" charset="0"/>
              <a:buChar char="•"/>
            </a:pPr>
            <a:endParaRPr lang="en-US" dirty="0" smtClean="0"/>
          </a:p>
          <a:p>
            <a:pPr>
              <a:buFont typeface="Arial" pitchFamily="34" charset="0"/>
              <a:buChar char="•"/>
            </a:pPr>
            <a:r>
              <a:rPr lang="en-US" dirty="0" smtClean="0"/>
              <a:t>  Lavender oil</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56737" eaLnBrk="1" fontAlgn="auto" hangingPunct="1">
              <a:spcBef>
                <a:spcPts val="0"/>
              </a:spcBef>
              <a:spcAft>
                <a:spcPts val="0"/>
              </a:spcAft>
              <a:buFont typeface="Arial" pitchFamily="34" charset="0"/>
              <a:buChar char="•"/>
              <a:defRPr/>
            </a:pPr>
            <a:r>
              <a:rPr lang="en-US" dirty="0" smtClean="0"/>
              <a:t>These area things</a:t>
            </a:r>
            <a:r>
              <a:rPr lang="en-US" baseline="0" dirty="0" smtClean="0"/>
              <a:t> that may appear to be/contain oil…..but are not</a:t>
            </a:r>
            <a:endParaRPr lang="en-US" dirty="0" smtClean="0"/>
          </a:p>
          <a:p>
            <a:pPr defTabSz="956737" eaLnBrk="1" fontAlgn="auto" hangingPunct="1">
              <a:spcBef>
                <a:spcPts val="0"/>
              </a:spcBef>
              <a:spcAft>
                <a:spcPts val="0"/>
              </a:spcAft>
              <a:buFont typeface="Arial" pitchFamily="34" charset="0"/>
              <a:buChar char="•"/>
              <a:defRPr/>
            </a:pPr>
            <a:r>
              <a:rPr lang="en-US" dirty="0" smtClean="0"/>
              <a:t>  Tires are controversial . . . tires are ABS plastics</a:t>
            </a:r>
            <a:r>
              <a:rPr lang="en-US" baseline="0" dirty="0" smtClean="0"/>
              <a:t> made from </a:t>
            </a:r>
            <a:r>
              <a:rPr lang="en-US" baseline="0" dirty="0" err="1" smtClean="0"/>
              <a:t>acrylonitrile</a:t>
            </a:r>
            <a:r>
              <a:rPr lang="en-US" baseline="0" dirty="0" smtClean="0"/>
              <a:t>, butadiene, styrene</a:t>
            </a:r>
          </a:p>
          <a:p>
            <a:pPr defTabSz="956737" eaLnBrk="1" fontAlgn="auto" hangingPunct="1">
              <a:spcBef>
                <a:spcPts val="0"/>
              </a:spcBef>
              <a:spcAft>
                <a:spcPts val="0"/>
              </a:spcAft>
              <a:buFont typeface="Arial" pitchFamily="34" charset="0"/>
              <a:buChar char="•"/>
              <a:defRPr/>
            </a:pPr>
            <a:endParaRPr lang="en-US" baseline="0" dirty="0" smtClean="0"/>
          </a:p>
          <a:p>
            <a:pPr defTabSz="956737" eaLnBrk="1" fontAlgn="auto" hangingPunct="1">
              <a:spcBef>
                <a:spcPts val="0"/>
              </a:spcBef>
              <a:spcAft>
                <a:spcPts val="0"/>
              </a:spcAft>
              <a:buFont typeface="Arial" pitchFamily="34" charset="0"/>
              <a:buChar char="•"/>
              <a:defRPr/>
            </a:pPr>
            <a:r>
              <a:rPr lang="en-US" baseline="0" dirty="0" smtClean="0"/>
              <a:t>  </a:t>
            </a:r>
            <a:r>
              <a:rPr lang="en-US" baseline="0" dirty="0" err="1" smtClean="0"/>
              <a:t>Pyrolytic</a:t>
            </a:r>
            <a:r>
              <a:rPr lang="en-US" baseline="0" dirty="0" smtClean="0"/>
              <a:t> decomposition will break tires down to liquid forms of these chemicals</a:t>
            </a:r>
          </a:p>
          <a:p>
            <a:pPr defTabSz="956737" eaLnBrk="1" fontAlgn="auto" hangingPunct="1">
              <a:spcBef>
                <a:spcPts val="0"/>
              </a:spcBef>
              <a:spcAft>
                <a:spcPts val="0"/>
              </a:spcAft>
              <a:buFont typeface="Arial" pitchFamily="34" charset="0"/>
              <a:buChar char="•"/>
              <a:defRPr/>
            </a:pPr>
            <a:endParaRPr lang="en-US" baseline="0" dirty="0" smtClean="0"/>
          </a:p>
          <a:p>
            <a:pPr defTabSz="956737" eaLnBrk="1" fontAlgn="auto" hangingPunct="1">
              <a:spcBef>
                <a:spcPts val="0"/>
              </a:spcBef>
              <a:spcAft>
                <a:spcPts val="0"/>
              </a:spcAft>
              <a:buFont typeface="Arial" pitchFamily="34" charset="0"/>
              <a:buChar char="•"/>
              <a:defRPr/>
            </a:pPr>
            <a:r>
              <a:rPr lang="en-US" baseline="0" dirty="0" smtClean="0"/>
              <a:t>  NPFC may (appropriately) elect to request OSC get funding through CERCLA</a:t>
            </a:r>
            <a:endParaRPr lang="en-US" dirty="0" smtClean="0"/>
          </a:p>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63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67</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2067082"/>
      </p:ext>
    </p:extLst>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Ask students why properties are important to cleanup  </a:t>
            </a:r>
          </a:p>
          <a:p>
            <a:pPr>
              <a:buFont typeface="Arial" pitchFamily="34" charset="0"/>
              <a:buChar char="•"/>
            </a:pPr>
            <a:endParaRPr lang="en-US" dirty="0" smtClean="0"/>
          </a:p>
          <a:p>
            <a:pPr>
              <a:buFont typeface="Arial" pitchFamily="34" charset="0"/>
              <a:buChar char="•"/>
            </a:pPr>
            <a:r>
              <a:rPr lang="en-US" dirty="0" smtClean="0"/>
              <a:t>  </a:t>
            </a:r>
            <a:r>
              <a:rPr lang="en-US" b="1" i="1" dirty="0" smtClean="0"/>
              <a:t>Specific gravity </a:t>
            </a:r>
            <a:r>
              <a:rPr lang="en-US" dirty="0" smtClean="0"/>
              <a:t>→  Oil is on top or bottom of water column</a:t>
            </a:r>
          </a:p>
          <a:p>
            <a:pPr>
              <a:buFont typeface="Arial" pitchFamily="34" charset="0"/>
              <a:buChar char="•"/>
            </a:pPr>
            <a:endParaRPr lang="en-US" b="1" i="1" dirty="0" smtClean="0"/>
          </a:p>
          <a:p>
            <a:pPr>
              <a:buFont typeface="Arial" pitchFamily="34" charset="0"/>
              <a:buChar char="•"/>
            </a:pPr>
            <a:r>
              <a:rPr lang="en-US" b="1" i="1" dirty="0" smtClean="0"/>
              <a:t>  Surface tension  → </a:t>
            </a:r>
            <a:r>
              <a:rPr lang="en-US" b="0" i="0" dirty="0" smtClean="0"/>
              <a:t>Influences spreading rate of oil</a:t>
            </a:r>
          </a:p>
          <a:p>
            <a:pPr>
              <a:buFont typeface="Arial" pitchFamily="34" charset="0"/>
              <a:buChar char="•"/>
            </a:pPr>
            <a:endParaRPr lang="en-US" b="1" i="1" dirty="0" smtClean="0"/>
          </a:p>
          <a:p>
            <a:pPr>
              <a:buFont typeface="Arial" pitchFamily="34" charset="0"/>
              <a:buChar char="•"/>
            </a:pPr>
            <a:r>
              <a:rPr lang="en-US" b="1" i="1" dirty="0" smtClean="0"/>
              <a:t>  Viscosity</a:t>
            </a:r>
            <a:r>
              <a:rPr lang="en-US" dirty="0" smtClean="0"/>
              <a:t>  → influences spreading rate of the oil slick; the stickiness of the oil; the oil’s penetration into soil or beaches; and ability of pumps to remove/move oil</a:t>
            </a:r>
          </a:p>
          <a:p>
            <a:pPr>
              <a:buFont typeface="Arial" pitchFamily="34" charset="0"/>
              <a:buChar char="•"/>
            </a:pPr>
            <a:endParaRPr lang="en-US" dirty="0" smtClean="0"/>
          </a:p>
          <a:p>
            <a:pPr>
              <a:buFont typeface="Arial" pitchFamily="34" charset="0"/>
              <a:buChar char="•"/>
            </a:pPr>
            <a:r>
              <a:rPr lang="en-US" dirty="0" smtClean="0"/>
              <a:t>  </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  </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70</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smtClean="0"/>
              <a:t>  API gravity</a:t>
            </a:r>
            <a:r>
              <a:rPr lang="en-US" baseline="0" dirty="0" smtClean="0"/>
              <a:t> . . . q</a:t>
            </a:r>
            <a:r>
              <a:rPr lang="en-US" dirty="0" smtClean="0"/>
              <a:t>uick accurate</a:t>
            </a:r>
            <a:r>
              <a:rPr lang="en-US" baseline="0" dirty="0" smtClean="0"/>
              <a:t> test of petroleum density</a:t>
            </a:r>
          </a:p>
          <a:p>
            <a:pPr>
              <a:buFont typeface="Arial" pitchFamily="34" charset="0"/>
              <a:buChar char="•"/>
            </a:pPr>
            <a:endParaRPr lang="en-US" baseline="0" dirty="0" smtClean="0"/>
          </a:p>
          <a:p>
            <a:pPr>
              <a:buFont typeface="Arial" pitchFamily="34" charset="0"/>
              <a:buChar char="•"/>
            </a:pPr>
            <a:r>
              <a:rPr lang="en-US" baseline="0" dirty="0" smtClean="0"/>
              <a:t>  Higher numbers are lighter oils (more light ends) and lower </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71</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70449331"/>
      </p:ext>
    </p:extLst>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Depicts weathering processes, including spreading, evaporation, dispersion, dissolution, oxidation, emulsification, sedimentation, and microbial degradation  </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73</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Loss of lighter fractions to surrounding atmosphere</a:t>
            </a:r>
          </a:p>
          <a:p>
            <a:pPr>
              <a:buFont typeface="Arial" pitchFamily="34" charset="0"/>
              <a:buChar char="•"/>
            </a:pPr>
            <a:endParaRPr lang="en-US" dirty="0" smtClean="0"/>
          </a:p>
          <a:p>
            <a:pPr>
              <a:buFont typeface="Arial" pitchFamily="34" charset="0"/>
              <a:buChar char="•"/>
            </a:pPr>
            <a:r>
              <a:rPr lang="en-US" dirty="0" smtClean="0"/>
              <a:t>  Influenced by type of oil, air and water temperature, wave action</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75</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Long term process and continues as oxidation and biodegradation produce additional soluble compounds</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77</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Chemical combination of hydrocarbons with oxygen</a:t>
            </a:r>
          </a:p>
          <a:p>
            <a:pPr>
              <a:buFont typeface="Arial" pitchFamily="34" charset="0"/>
              <a:buChar char="•"/>
            </a:pPr>
            <a:endParaRPr lang="en-US" dirty="0" smtClean="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78</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Process by which one liquid is dispersed into another liquid in the form of small droplets</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79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This course is intended to provide only a broad overview of many, but not all, concerns/issues potentially associated with the vast field of oil spill response</a:t>
            </a:r>
          </a:p>
          <a:p>
            <a:pPr>
              <a:buFont typeface="Arial" pitchFamily="34" charset="0"/>
              <a:buChar char="•"/>
            </a:pPr>
            <a:endParaRPr lang="en-US" dirty="0" smtClean="0"/>
          </a:p>
          <a:p>
            <a:pPr>
              <a:buFont typeface="Arial" pitchFamily="34" charset="0"/>
              <a:buChar char="•"/>
            </a:pPr>
            <a:r>
              <a:rPr lang="en-US" dirty="0" smtClean="0"/>
              <a:t>  Note national and international diversity of participants</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8</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Oils may adhere to sediments in water</a:t>
            </a:r>
          </a:p>
          <a:p>
            <a:pPr>
              <a:buFont typeface="Arial" pitchFamily="34" charset="0"/>
              <a:buChar char="•"/>
            </a:pPr>
            <a:endParaRPr lang="en-US" dirty="0" smtClean="0"/>
          </a:p>
          <a:p>
            <a:pPr>
              <a:buFont typeface="Arial" pitchFamily="34" charset="0"/>
              <a:buChar char="•"/>
            </a:pPr>
            <a:r>
              <a:rPr lang="en-US" dirty="0" smtClean="0"/>
              <a:t>  Addition of sediment to oil may cause oil to sink</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80</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Oil degrading microbes are present in all aquatic environments to some extent</a:t>
            </a:r>
          </a:p>
          <a:p>
            <a:pPr>
              <a:buFont typeface="Arial" pitchFamily="34" charset="0"/>
              <a:buChar char="•"/>
            </a:pPr>
            <a:endParaRPr lang="en-US" dirty="0" smtClean="0"/>
          </a:p>
          <a:p>
            <a:pPr>
              <a:buFont typeface="Arial" pitchFamily="34" charset="0"/>
              <a:buChar char="•"/>
            </a:pPr>
            <a:r>
              <a:rPr lang="en-US" dirty="0" smtClean="0"/>
              <a:t>  Rate depends on temperature, nutrients, adequate substrate</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81</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83</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2067082"/>
      </p:ext>
    </p:extLst>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t>
            </a:r>
            <a:r>
              <a:rPr lang="en-US" sz="1500" dirty="0"/>
              <a:t>This section draws information together from a </a:t>
            </a:r>
            <a:r>
              <a:rPr lang="en-US" sz="1500" b="1" dirty="0"/>
              <a:t>wide variety of sources and experiences</a:t>
            </a:r>
          </a:p>
          <a:p>
            <a:pPr>
              <a:buFont typeface="Arial" pitchFamily="34" charset="0"/>
              <a:buChar char="•"/>
            </a:pPr>
            <a:endParaRPr lang="en-US" sz="1500" b="1" dirty="0"/>
          </a:p>
          <a:p>
            <a:pPr>
              <a:buFont typeface="Arial" pitchFamily="34" charset="0"/>
              <a:buChar char="•"/>
            </a:pPr>
            <a:r>
              <a:rPr lang="en-US" sz="1500" b="1" dirty="0"/>
              <a:t>  </a:t>
            </a:r>
            <a:r>
              <a:rPr lang="en-US" sz="1500" dirty="0"/>
              <a:t>Will consider both </a:t>
            </a:r>
            <a:r>
              <a:rPr lang="en-US" sz="1500" b="1" dirty="0" smtClean="0"/>
              <a:t>human</a:t>
            </a:r>
            <a:r>
              <a:rPr lang="en-US" sz="1500" dirty="0" smtClean="0"/>
              <a:t> and </a:t>
            </a:r>
            <a:r>
              <a:rPr lang="en-US" sz="1500" b="1" dirty="0" smtClean="0"/>
              <a:t>environmental</a:t>
            </a:r>
            <a:r>
              <a:rPr lang="en-US" sz="1500" dirty="0" smtClean="0"/>
              <a:t> factors</a:t>
            </a:r>
            <a:endParaRPr lang="en-US" sz="1500" dirty="0"/>
          </a:p>
          <a:p>
            <a:pPr>
              <a:buFont typeface="Arial" pitchFamily="34" charset="0"/>
              <a:buChar char="•"/>
            </a:pPr>
            <a:endParaRPr lang="en-US" sz="1500" dirty="0"/>
          </a:p>
          <a:p>
            <a:pPr>
              <a:buFont typeface="Arial" pitchFamily="34" charset="0"/>
              <a:buChar char="•"/>
            </a:pPr>
            <a:endParaRPr lang="en-US" sz="1500" dirty="0"/>
          </a:p>
        </p:txBody>
      </p:sp>
      <p:sp>
        <p:nvSpPr>
          <p:cNvPr id="4" name="Slide Number Placeholder 3"/>
          <p:cNvSpPr>
            <a:spLocks noGrp="1"/>
          </p:cNvSpPr>
          <p:nvPr>
            <p:ph type="sldNum" sz="quarter" idx="10"/>
          </p:nvPr>
        </p:nvSpPr>
        <p:spPr/>
        <p:txBody>
          <a:bodyPr/>
          <a:lstStyle/>
          <a:p>
            <a:fld id="{15FACDDA-6769-48F6-B471-A17C2199167D}" type="slidenum">
              <a:rPr lang="en-US" smtClean="0"/>
              <a:pPr/>
              <a:t>84</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85</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buFont typeface="Arial" pitchFamily="34" charset="0"/>
              <a:buChar char="•"/>
            </a:pPr>
            <a:r>
              <a:rPr lang="en-US" dirty="0" smtClean="0"/>
              <a:t> </a:t>
            </a:r>
            <a:r>
              <a:rPr lang="en-US" b="1" dirty="0" smtClean="0"/>
              <a:t>No. 1:  Avoid restricting access and prolonged closures </a:t>
            </a:r>
            <a:r>
              <a:rPr lang="en-US" dirty="0" smtClean="0"/>
              <a:t>(continue to conduct business activities)</a:t>
            </a:r>
            <a:endParaRPr lang="en-US" b="1" u="sng" dirty="0" smtClean="0"/>
          </a:p>
          <a:p>
            <a:pPr>
              <a:buFont typeface="Arial" pitchFamily="34" charset="0"/>
              <a:buChar char="•"/>
            </a:pPr>
            <a:endParaRPr lang="en-US" dirty="0" smtClean="0"/>
          </a:p>
          <a:p>
            <a:pPr>
              <a:buFont typeface="Arial" pitchFamily="34" charset="0"/>
              <a:buChar char="•"/>
            </a:pPr>
            <a:r>
              <a:rPr lang="en-US" dirty="0" smtClean="0"/>
              <a:t>  </a:t>
            </a:r>
            <a:r>
              <a:rPr lang="en-US" b="1" dirty="0" smtClean="0"/>
              <a:t>No. 2:  (1)  </a:t>
            </a:r>
            <a:r>
              <a:rPr lang="en-US" b="0" dirty="0" smtClean="0"/>
              <a:t>Setting the command structure;  </a:t>
            </a:r>
            <a:r>
              <a:rPr lang="en-US" b="1" dirty="0" smtClean="0"/>
              <a:t>(2)</a:t>
            </a:r>
            <a:r>
              <a:rPr lang="en-US" b="0" dirty="0" smtClean="0"/>
              <a:t> speed of establishing command; </a:t>
            </a:r>
            <a:r>
              <a:rPr lang="en-US" b="1" dirty="0" smtClean="0"/>
              <a:t>(3) </a:t>
            </a:r>
            <a:r>
              <a:rPr lang="en-US" b="0" dirty="0" smtClean="0"/>
              <a:t>decision-making outside the command structure; </a:t>
            </a:r>
            <a:r>
              <a:rPr lang="en-US" b="1" dirty="0" smtClean="0"/>
              <a:t>(4) </a:t>
            </a:r>
            <a:r>
              <a:rPr lang="en-US" b="0" dirty="0" smtClean="0"/>
              <a:t>appropriate role of a responsible party;  </a:t>
            </a:r>
            <a:r>
              <a:rPr lang="en-US" b="1" dirty="0" smtClean="0"/>
              <a:t>(5)</a:t>
            </a:r>
            <a:r>
              <a:rPr lang="en-US" b="0" dirty="0" smtClean="0"/>
              <a:t> allocation and management of resources;  </a:t>
            </a:r>
            <a:r>
              <a:rPr lang="en-US" b="1" dirty="0" smtClean="0"/>
              <a:t>(6)</a:t>
            </a:r>
            <a:r>
              <a:rPr lang="en-US" b="0" dirty="0" smtClean="0"/>
              <a:t> costs;  </a:t>
            </a:r>
            <a:r>
              <a:rPr lang="en-US" b="1" dirty="0" smtClean="0"/>
              <a:t>(7)</a:t>
            </a:r>
            <a:r>
              <a:rPr lang="en-US" b="0" dirty="0" smtClean="0"/>
              <a:t> role of federal, state, local, and tribal governments</a:t>
            </a:r>
          </a:p>
          <a:p>
            <a:pPr lvl="1">
              <a:buFont typeface="Arial" pitchFamily="34" charset="0"/>
              <a:buChar char="•"/>
            </a:pPr>
            <a:endParaRPr lang="en-US" dirty="0" smtClean="0"/>
          </a:p>
          <a:p>
            <a:pPr>
              <a:buFont typeface="Arial" pitchFamily="34" charset="0"/>
              <a:buChar char="•"/>
            </a:pPr>
            <a:r>
              <a:rPr lang="en-US" dirty="0" smtClean="0"/>
              <a:t>  </a:t>
            </a:r>
            <a:r>
              <a:rPr lang="en-US" b="1" dirty="0" smtClean="0"/>
              <a:t>No. 3:  </a:t>
            </a:r>
            <a:r>
              <a:rPr lang="en-US" dirty="0" smtClean="0"/>
              <a:t>Institutional pressures (governments, regulators, customers, competitors, community, interest groups, industry groups) impose coercive and normative pressures on companies, which in turn influence organizational characteristics such adoption of environmental management practices and performance beyond regulatory compliance </a:t>
            </a:r>
          </a:p>
          <a:p>
            <a:pPr>
              <a:buFont typeface="Arial" pitchFamily="34" charset="0"/>
              <a:buChar char="•"/>
            </a:pPr>
            <a:endParaRPr lang="en-US" dirty="0" smtClean="0"/>
          </a:p>
          <a:p>
            <a:pPr>
              <a:buFont typeface="Arial" pitchFamily="34" charset="0"/>
              <a:buChar char="•"/>
            </a:pPr>
            <a:r>
              <a:rPr lang="en-US" dirty="0" smtClean="0"/>
              <a:t>  </a:t>
            </a:r>
            <a:r>
              <a:rPr lang="en-US" b="1" dirty="0" smtClean="0"/>
              <a:t>No. 4:  Varies considerably </a:t>
            </a:r>
            <a:r>
              <a:rPr lang="en-US" dirty="0" smtClean="0"/>
              <a:t>from one incident to another depending on a number of interrelated factors including:  </a:t>
            </a:r>
          </a:p>
          <a:p>
            <a:pPr>
              <a:buFont typeface="Arial" pitchFamily="34" charset="0"/>
              <a:buChar char="•"/>
            </a:pPr>
            <a:endParaRPr lang="en-US" dirty="0" smtClean="0"/>
          </a:p>
          <a:p>
            <a:pPr lvl="1">
              <a:buFontTx/>
              <a:buChar char="-"/>
            </a:pPr>
            <a:r>
              <a:rPr lang="en-US" dirty="0" smtClean="0"/>
              <a:t>  Type of oil; location of the spill and characteristics of affected area; quality of contingency plan; management and control of response operations </a:t>
            </a:r>
          </a:p>
          <a:p>
            <a:pPr lvl="1">
              <a:buFontTx/>
              <a:buChar char="-"/>
            </a:pPr>
            <a:endParaRPr lang="en-US" dirty="0" smtClean="0"/>
          </a:p>
          <a:p>
            <a:pPr lvl="1">
              <a:buFontTx/>
              <a:buChar char="-"/>
            </a:pPr>
            <a:r>
              <a:rPr lang="en-US" dirty="0" smtClean="0"/>
              <a:t>  Often rely predominantly on “hindsight” (examine historical spill cost data, if available); concern for both predictable and unpredictable circumstances as they play themselves out </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86</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t>
            </a:r>
            <a:r>
              <a:rPr lang="en-US" b="1" baseline="0" dirty="0" smtClean="0"/>
              <a:t>No. 1:  </a:t>
            </a:r>
            <a:r>
              <a:rPr lang="en-US" b="0" baseline="0" dirty="0" smtClean="0"/>
              <a:t>Internal and external agency constraints/initiative/policy</a:t>
            </a:r>
          </a:p>
          <a:p>
            <a:pPr>
              <a:buFont typeface="Arial" pitchFamily="34" charset="0"/>
              <a:buChar char="•"/>
            </a:pPr>
            <a:endParaRPr lang="en-US" b="1" baseline="0" dirty="0" smtClean="0"/>
          </a:p>
          <a:p>
            <a:pPr>
              <a:buFont typeface="Arial" pitchFamily="34" charset="0"/>
              <a:buChar char="•"/>
            </a:pPr>
            <a:r>
              <a:rPr lang="en-US" b="1" baseline="0" dirty="0" smtClean="0"/>
              <a:t>  No. 2:  (1)  </a:t>
            </a:r>
            <a:r>
              <a:rPr lang="en-US" dirty="0" smtClean="0"/>
              <a:t>Statutory and regulatory framework;  </a:t>
            </a:r>
            <a:r>
              <a:rPr lang="en-US" b="1" dirty="0" smtClean="0"/>
              <a:t>(2)  </a:t>
            </a:r>
            <a:r>
              <a:rPr lang="en-US" dirty="0" smtClean="0"/>
              <a:t>influence of existing agreements</a:t>
            </a:r>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r>
              <a:rPr lang="en-US" dirty="0" smtClean="0"/>
              <a:t>  </a:t>
            </a:r>
            <a:r>
              <a:rPr lang="en-US" b="1" dirty="0" smtClean="0"/>
              <a:t>No. 3:  </a:t>
            </a:r>
            <a:r>
              <a:rPr lang="en-US" dirty="0" smtClean="0"/>
              <a:t>Coordination/interaction of federal, state, local, and tribal agencies with different legal, geographic, and functional responsibilities   </a:t>
            </a:r>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r>
              <a:rPr lang="en-US" dirty="0" smtClean="0"/>
              <a:t>  </a:t>
            </a:r>
            <a:r>
              <a:rPr lang="en-US" b="1" dirty="0" smtClean="0"/>
              <a:t>No. 4:  </a:t>
            </a:r>
            <a:r>
              <a:rPr lang="en-US" b="0" dirty="0" smtClean="0"/>
              <a:t>Perceptions of </a:t>
            </a:r>
            <a:r>
              <a:rPr lang="en-US" b="1" dirty="0" smtClean="0"/>
              <a:t>(1) </a:t>
            </a:r>
            <a:r>
              <a:rPr lang="en-US" dirty="0" smtClean="0"/>
              <a:t>control;  </a:t>
            </a:r>
            <a:r>
              <a:rPr lang="en-US" b="1" dirty="0" smtClean="0"/>
              <a:t>(2)</a:t>
            </a:r>
            <a:r>
              <a:rPr lang="en-US" dirty="0" smtClean="0"/>
              <a:t> appropriate role of responsible party;  </a:t>
            </a:r>
            <a:r>
              <a:rPr lang="en-US" b="1" dirty="0" smtClean="0"/>
              <a:t>(3)</a:t>
            </a:r>
            <a:r>
              <a:rPr lang="en-US" dirty="0" smtClean="0"/>
              <a:t> role of state and local and tribal governments; </a:t>
            </a:r>
            <a:r>
              <a:rPr lang="en-US" b="1" dirty="0" smtClean="0"/>
              <a:t>(4)</a:t>
            </a:r>
            <a:r>
              <a:rPr lang="en-US" dirty="0" smtClean="0"/>
              <a:t> how clean is clean</a:t>
            </a:r>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r>
              <a:rPr lang="en-US" dirty="0" smtClean="0"/>
              <a:t>  </a:t>
            </a:r>
            <a:r>
              <a:rPr lang="en-US" b="1" dirty="0" smtClean="0"/>
              <a:t>No. 5:  </a:t>
            </a:r>
            <a:r>
              <a:rPr lang="en-US" dirty="0" smtClean="0"/>
              <a:t>Such groups may press for aggressive responses on oiled shorelines (off-shore, near shore, shoreline) despite evidence that such operations can cause greater long-term environmental damages  </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87</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buFont typeface="Arial" pitchFamily="34" charset="0"/>
              <a:buChar char="•"/>
            </a:pPr>
            <a:r>
              <a:rPr lang="en-US" sz="800" dirty="0" smtClean="0"/>
              <a:t>  </a:t>
            </a:r>
            <a:r>
              <a:rPr lang="en-US" sz="800" b="1" dirty="0" smtClean="0"/>
              <a:t>No. 1:</a:t>
            </a:r>
          </a:p>
          <a:p>
            <a:pPr>
              <a:buFont typeface="Arial" pitchFamily="34" charset="0"/>
              <a:buChar char="•"/>
            </a:pPr>
            <a:endParaRPr lang="en-US" sz="800" dirty="0" smtClean="0"/>
          </a:p>
          <a:p>
            <a:pPr lvl="1">
              <a:buFontTx/>
              <a:buChar char="-"/>
            </a:pPr>
            <a:r>
              <a:rPr lang="en-US" sz="800" dirty="0" smtClean="0"/>
              <a:t>  Some areas will be of </a:t>
            </a:r>
            <a:r>
              <a:rPr lang="en-US" sz="800" b="1" dirty="0" smtClean="0"/>
              <a:t>high</a:t>
            </a:r>
            <a:r>
              <a:rPr lang="en-US" sz="800" dirty="0" smtClean="0"/>
              <a:t> regional, national, or international importance, whereas others will rank as </a:t>
            </a:r>
            <a:r>
              <a:rPr lang="en-US" sz="800" b="1" dirty="0" smtClean="0"/>
              <a:t>locally</a:t>
            </a:r>
            <a:r>
              <a:rPr lang="en-US" sz="800" dirty="0" smtClean="0"/>
              <a:t> important</a:t>
            </a:r>
          </a:p>
          <a:p>
            <a:pPr lvl="1">
              <a:buFontTx/>
              <a:buChar char="-"/>
            </a:pPr>
            <a:endParaRPr lang="en-US" sz="800" dirty="0" smtClean="0"/>
          </a:p>
          <a:p>
            <a:pPr lvl="1">
              <a:buFontTx/>
              <a:buChar char="-"/>
            </a:pPr>
            <a:r>
              <a:rPr lang="en-US" sz="800" dirty="0" smtClean="0"/>
              <a:t>  </a:t>
            </a:r>
            <a:r>
              <a:rPr lang="en-US" sz="800" b="1" dirty="0" smtClean="0"/>
              <a:t>Seasonal differences </a:t>
            </a:r>
            <a:r>
              <a:rPr lang="en-US" sz="800" dirty="0" smtClean="0"/>
              <a:t>will also occur in the sensitivity of these resources to an oil spill, and therefore the economic impact of the incident (e.g., </a:t>
            </a:r>
            <a:r>
              <a:rPr lang="en-US" sz="800" b="0" dirty="0" smtClean="0"/>
              <a:t>salmon spawning</a:t>
            </a:r>
            <a:r>
              <a:rPr lang="en-US" sz="800" b="0" baseline="0" dirty="0" smtClean="0"/>
              <a:t> </a:t>
            </a:r>
            <a:r>
              <a:rPr lang="en-US" sz="800" b="0" dirty="0" smtClean="0"/>
              <a:t>run</a:t>
            </a:r>
            <a:r>
              <a:rPr lang="en-US" sz="800" b="0" baseline="0" dirty="0" smtClean="0"/>
              <a:t>)</a:t>
            </a:r>
          </a:p>
          <a:p>
            <a:pPr lvl="1">
              <a:buFontTx/>
              <a:buChar char="-"/>
            </a:pPr>
            <a:endParaRPr lang="en-US" sz="800" b="0" baseline="0" dirty="0" smtClean="0"/>
          </a:p>
          <a:p>
            <a:pPr lvl="1">
              <a:buFontTx/>
              <a:buChar char="-"/>
            </a:pPr>
            <a:endParaRPr lang="en-US" sz="800" b="0" baseline="0" dirty="0" smtClean="0"/>
          </a:p>
          <a:p>
            <a:pPr>
              <a:buFont typeface="Arial" pitchFamily="34" charset="0"/>
              <a:buChar char="•"/>
            </a:pPr>
            <a:r>
              <a:rPr lang="en-US" sz="800" b="1" dirty="0" smtClean="0"/>
              <a:t>  No. 2:  </a:t>
            </a:r>
          </a:p>
          <a:p>
            <a:pPr>
              <a:buFont typeface="Arial" pitchFamily="34" charset="0"/>
              <a:buChar char="•"/>
            </a:pPr>
            <a:endParaRPr lang="en-US" sz="800" dirty="0" smtClean="0"/>
          </a:p>
          <a:p>
            <a:pPr lvl="1">
              <a:buFontTx/>
              <a:buNone/>
            </a:pPr>
            <a:r>
              <a:rPr lang="en-US" sz="800" dirty="0" smtClean="0"/>
              <a:t>-  Is the affected area aesthetically and recreationally pleasing or has the experience been degraded?</a:t>
            </a:r>
          </a:p>
          <a:p>
            <a:pPr>
              <a:buFont typeface="Arial" pitchFamily="34" charset="0"/>
              <a:buChar char="•"/>
            </a:pPr>
            <a:endParaRPr lang="en-US" sz="800" dirty="0" smtClean="0"/>
          </a:p>
          <a:p>
            <a:pPr>
              <a:buFont typeface="Arial" pitchFamily="34" charset="0"/>
              <a:buChar char="•"/>
            </a:pPr>
            <a:endParaRPr lang="en-US" sz="800" dirty="0" smtClean="0"/>
          </a:p>
          <a:p>
            <a:pPr>
              <a:buFont typeface="Arial" pitchFamily="34" charset="0"/>
              <a:buChar char="•"/>
            </a:pPr>
            <a:r>
              <a:rPr lang="en-US" sz="800" dirty="0" smtClean="0"/>
              <a:t>  </a:t>
            </a:r>
            <a:r>
              <a:rPr lang="en-US" sz="800" b="1" dirty="0" smtClean="0"/>
              <a:t>No. 3:</a:t>
            </a:r>
          </a:p>
          <a:p>
            <a:pPr>
              <a:buFont typeface="Arial" pitchFamily="34" charset="0"/>
              <a:buChar char="•"/>
            </a:pPr>
            <a:endParaRPr lang="en-US" sz="800" dirty="0" smtClean="0"/>
          </a:p>
          <a:p>
            <a:pPr lvl="1">
              <a:buFontTx/>
              <a:buChar char="-"/>
            </a:pPr>
            <a:r>
              <a:rPr lang="en-US" sz="800" dirty="0" smtClean="0"/>
              <a:t>  One v. many spokespeople</a:t>
            </a:r>
          </a:p>
          <a:p>
            <a:pPr lvl="1">
              <a:buFontTx/>
              <a:buChar char="-"/>
            </a:pPr>
            <a:endParaRPr lang="en-US" sz="800" b="0" dirty="0" smtClean="0"/>
          </a:p>
          <a:p>
            <a:pPr lvl="1">
              <a:buFontTx/>
              <a:buChar char="-"/>
            </a:pPr>
            <a:r>
              <a:rPr lang="en-US" sz="800" dirty="0" smtClean="0"/>
              <a:t>  Communications tactics are not may not be directly transferable across mediums</a:t>
            </a:r>
          </a:p>
          <a:p>
            <a:pPr lvl="1">
              <a:buFontTx/>
              <a:buChar char="-"/>
            </a:pPr>
            <a:endParaRPr lang="en-US" sz="800" dirty="0" smtClean="0"/>
          </a:p>
          <a:p>
            <a:pPr lvl="1">
              <a:buFontTx/>
              <a:buChar char="-"/>
            </a:pPr>
            <a:r>
              <a:rPr lang="en-US" sz="800" dirty="0" smtClean="0"/>
              <a:t>  Consider the ethics of social channels</a:t>
            </a:r>
          </a:p>
          <a:p>
            <a:pPr lvl="1">
              <a:buFontTx/>
              <a:buChar char="-"/>
            </a:pPr>
            <a:endParaRPr lang="en-US" sz="800" b="0" baseline="0" dirty="0" smtClean="0"/>
          </a:p>
          <a:p>
            <a:pPr>
              <a:buFont typeface="Arial" pitchFamily="34" charset="0"/>
              <a:buChar char="•"/>
            </a:pPr>
            <a:endParaRPr lang="en-US" sz="800" dirty="0" smtClean="0"/>
          </a:p>
          <a:p>
            <a:pPr>
              <a:buFont typeface="Arial" pitchFamily="34" charset="0"/>
              <a:buChar char="•"/>
            </a:pPr>
            <a:r>
              <a:rPr lang="en-US" sz="800" dirty="0" smtClean="0"/>
              <a:t>  </a:t>
            </a:r>
            <a:r>
              <a:rPr lang="en-US" sz="800" b="1" dirty="0" smtClean="0"/>
              <a:t>No. 4:</a:t>
            </a:r>
          </a:p>
          <a:p>
            <a:pPr>
              <a:buFont typeface="Arial" pitchFamily="34" charset="0"/>
              <a:buChar char="•"/>
            </a:pPr>
            <a:endParaRPr lang="en-US" sz="800" dirty="0" smtClean="0"/>
          </a:p>
          <a:p>
            <a:pPr lvl="1">
              <a:buFontTx/>
              <a:buChar char="-"/>
            </a:pPr>
            <a:r>
              <a:rPr lang="en-US" sz="800" dirty="0" smtClean="0"/>
              <a:t>  Loss of income</a:t>
            </a:r>
          </a:p>
          <a:p>
            <a:pPr lvl="1">
              <a:buFontTx/>
              <a:buChar char="-"/>
            </a:pPr>
            <a:endParaRPr lang="en-US" sz="800" dirty="0" smtClean="0"/>
          </a:p>
          <a:p>
            <a:pPr lvl="1">
              <a:buFontTx/>
              <a:buChar char="-"/>
            </a:pPr>
            <a:r>
              <a:rPr lang="en-US" sz="800" dirty="0" smtClean="0"/>
              <a:t>  Substitute income:  </a:t>
            </a:r>
            <a:r>
              <a:rPr lang="en-US" sz="800" b="1" dirty="0" smtClean="0"/>
              <a:t>(1)</a:t>
            </a:r>
            <a:r>
              <a:rPr lang="en-US" sz="800" dirty="0" smtClean="0"/>
              <a:t> Primary:  Wages or taxes earned resulting from cleanup activities; </a:t>
            </a:r>
            <a:r>
              <a:rPr lang="en-US" sz="800" b="1" dirty="0" smtClean="0"/>
              <a:t>(2)</a:t>
            </a:r>
            <a:r>
              <a:rPr lang="en-US" sz="800" dirty="0" smtClean="0"/>
              <a:t> Secondary:  Buy products from local suppliers and purchase transportation and other services from local companies</a:t>
            </a:r>
            <a:endParaRPr lang="en-US" sz="800" b="0" dirty="0" smtClean="0"/>
          </a:p>
          <a:p>
            <a:pPr>
              <a:buFont typeface="Arial" pitchFamily="34" charset="0"/>
              <a:buChar char="•"/>
            </a:pPr>
            <a:endParaRPr lang="en-US" sz="800"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88</a:t>
            </a:fld>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t>
            </a:r>
            <a:r>
              <a:rPr lang="en-US" b="1" dirty="0" smtClean="0"/>
              <a:t>1</a:t>
            </a:r>
            <a:r>
              <a:rPr lang="en-US" b="1" baseline="30000" dirty="0" smtClean="0"/>
              <a:t>st</a:t>
            </a:r>
            <a:r>
              <a:rPr lang="en-US" b="1" dirty="0" smtClean="0"/>
              <a:t> Statement</a:t>
            </a:r>
            <a:r>
              <a:rPr lang="en-US" dirty="0" smtClean="0"/>
              <a:t>:  </a:t>
            </a:r>
            <a:r>
              <a:rPr lang="en-US" sz="1300" dirty="0" smtClean="0"/>
              <a:t>Lighter oils tend to evaporate and degrade very quickly; heavier oils tend to form thick oil-and-water mixture which clings to rocks and sand </a:t>
            </a:r>
          </a:p>
          <a:p>
            <a:pPr>
              <a:buFont typeface="Arial" pitchFamily="34" charset="0"/>
              <a:buChar char="•"/>
            </a:pPr>
            <a:endParaRPr lang="en-US" sz="1300" dirty="0" smtClean="0"/>
          </a:p>
          <a:p>
            <a:pPr>
              <a:buFont typeface="Arial" pitchFamily="34" charset="0"/>
              <a:buChar char="•"/>
            </a:pPr>
            <a:r>
              <a:rPr lang="en-US" sz="1300" dirty="0" smtClean="0"/>
              <a:t>  </a:t>
            </a:r>
            <a:r>
              <a:rPr lang="en-US" sz="1300" b="1" dirty="0" smtClean="0"/>
              <a:t>2</a:t>
            </a:r>
            <a:r>
              <a:rPr lang="en-US" sz="1300" b="1" baseline="30000" dirty="0" smtClean="0"/>
              <a:t>nd</a:t>
            </a:r>
            <a:r>
              <a:rPr lang="en-US" sz="1300" b="1" dirty="0" smtClean="0"/>
              <a:t> Statement:  </a:t>
            </a:r>
            <a:r>
              <a:rPr lang="en-US" sz="1300" dirty="0" smtClean="0"/>
              <a:t>Rain forest</a:t>
            </a:r>
          </a:p>
          <a:p>
            <a:pPr>
              <a:buFont typeface="Arial" pitchFamily="34" charset="0"/>
              <a:buChar char="•"/>
            </a:pPr>
            <a:endParaRPr lang="en-US" sz="1300" dirty="0" smtClean="0"/>
          </a:p>
          <a:p>
            <a:pPr marL="0" lvl="1" defTabSz="956737" eaLnBrk="1" fontAlgn="auto" hangingPunct="1">
              <a:spcBef>
                <a:spcPts val="0"/>
              </a:spcBef>
              <a:spcAft>
                <a:spcPts val="0"/>
              </a:spcAft>
              <a:buFont typeface="Arial" pitchFamily="34" charset="0"/>
              <a:buChar char="•"/>
              <a:defRPr/>
            </a:pPr>
            <a:r>
              <a:rPr lang="en-US" sz="1300" dirty="0" smtClean="0"/>
              <a:t>  </a:t>
            </a:r>
            <a:r>
              <a:rPr lang="en-US" sz="1300" b="1" dirty="0" smtClean="0"/>
              <a:t>3</a:t>
            </a:r>
            <a:r>
              <a:rPr lang="en-US" sz="1300" b="1" baseline="30000" dirty="0" smtClean="0"/>
              <a:t>rd</a:t>
            </a:r>
            <a:r>
              <a:rPr lang="en-US" sz="1300" b="1" dirty="0" smtClean="0"/>
              <a:t> Statement:  </a:t>
            </a:r>
            <a:r>
              <a:rPr lang="en-US" sz="2100" dirty="0" smtClean="0"/>
              <a:t>Oil tends to stick to sediments and surfaces of cobbles and pebbles; Standing or slow-moving water is more likely to incur severe impacts than flowing water</a:t>
            </a:r>
          </a:p>
          <a:p>
            <a:pPr>
              <a:buFont typeface="Arial" pitchFamily="34" charset="0"/>
              <a:buChar char="•"/>
            </a:pPr>
            <a:endParaRPr lang="en-US" sz="1300" dirty="0" smtClean="0"/>
          </a:p>
          <a:p>
            <a:pPr>
              <a:buFont typeface="Arial" pitchFamily="34" charset="0"/>
              <a:buChar char="•"/>
            </a:pPr>
            <a:endParaRPr lang="en-US" sz="1300" dirty="0" smtClean="0"/>
          </a:p>
          <a:p>
            <a:pPr>
              <a:buFont typeface="Arial" pitchFamily="34" charset="0"/>
              <a:buChar char="•"/>
            </a:pPr>
            <a:endParaRPr lang="en-US" sz="1300" dirty="0" smtClean="0"/>
          </a:p>
          <a:p>
            <a:pPr>
              <a:buFont typeface="Arial" pitchFamily="34" charset="0"/>
              <a:buChar char="•"/>
            </a:pPr>
            <a:endParaRPr lang="en-US" sz="1300" dirty="0" smtClean="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89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9</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2067082"/>
      </p:ext>
    </p:extLst>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  </a:t>
            </a:r>
            <a:endParaRPr lang="en-US" sz="1300" dirty="0" smtClean="0"/>
          </a:p>
          <a:p>
            <a:pPr>
              <a:buFont typeface="Arial" pitchFamily="34" charset="0"/>
              <a:buChar char="•"/>
            </a:pPr>
            <a:endParaRPr lang="en-US" sz="1300" dirty="0" smtClean="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90</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500" b="1" dirty="0" smtClean="0"/>
              <a:t>  No. 1:  </a:t>
            </a:r>
            <a:r>
              <a:rPr lang="en-US" sz="1500" dirty="0" smtClean="0"/>
              <a:t>Animals and plants may be affected by physical properties of spilled oil (e.g., form surface sheens, sludge's, emulsions, soluble fractions of oil) which prevent respiration, photosynthesis, or feeding</a:t>
            </a:r>
          </a:p>
          <a:p>
            <a:pPr>
              <a:buFont typeface="Arial" pitchFamily="34" charset="0"/>
              <a:buChar char="•"/>
            </a:pPr>
            <a:endParaRPr lang="en-US" sz="1500" dirty="0" smtClean="0"/>
          </a:p>
          <a:p>
            <a:pPr lvl="1">
              <a:buFontTx/>
              <a:buChar char="-"/>
            </a:pPr>
            <a:r>
              <a:rPr lang="en-US" sz="1500" dirty="0" smtClean="0"/>
              <a:t>  Asphyxiation of fish and benthic fauna due to </a:t>
            </a:r>
            <a:r>
              <a:rPr lang="en-US" sz="1500" b="1" dirty="0" smtClean="0"/>
              <a:t>coating by oil</a:t>
            </a:r>
            <a:r>
              <a:rPr lang="en-US" sz="1500" dirty="0" smtClean="0"/>
              <a:t>; harm to waterfowl because of </a:t>
            </a:r>
            <a:r>
              <a:rPr lang="en-US" sz="1500" b="1" dirty="0" smtClean="0"/>
              <a:t>loss of buoyancy or loss of insulating capacity of feathers</a:t>
            </a:r>
          </a:p>
          <a:p>
            <a:pPr lvl="1">
              <a:buFontTx/>
              <a:buChar char="-"/>
            </a:pPr>
            <a:endParaRPr lang="en-US" sz="1500" dirty="0" smtClean="0"/>
          </a:p>
          <a:p>
            <a:pPr lvl="1">
              <a:buFontTx/>
              <a:buChar char="-"/>
            </a:pPr>
            <a:r>
              <a:rPr lang="en-US" sz="1500" dirty="0" smtClean="0"/>
              <a:t>  May cause fish kills due to increased biological oxygen demand and/or “closing” the air water interface where gas exchange occurs</a:t>
            </a:r>
          </a:p>
          <a:p>
            <a:pPr>
              <a:buFont typeface="Arial" pitchFamily="34" charset="0"/>
              <a:buChar char="•"/>
            </a:pPr>
            <a:endParaRPr lang="en-US" sz="1500" dirty="0" smtClean="0"/>
          </a:p>
          <a:p>
            <a:pPr>
              <a:buFont typeface="Arial" pitchFamily="34" charset="0"/>
              <a:buChar char="•"/>
            </a:pPr>
            <a:endParaRPr lang="en-US" sz="1500" dirty="0" smtClean="0"/>
          </a:p>
          <a:p>
            <a:pPr>
              <a:buFont typeface="Arial" pitchFamily="34" charset="0"/>
              <a:buChar char="•"/>
            </a:pPr>
            <a:r>
              <a:rPr lang="en-US" sz="1500" dirty="0" smtClean="0"/>
              <a:t> </a:t>
            </a:r>
            <a:r>
              <a:rPr lang="en-US" sz="1500" b="1" dirty="0" smtClean="0"/>
              <a:t>No. 2:  </a:t>
            </a:r>
            <a:r>
              <a:rPr lang="en-US" sz="1500" dirty="0" smtClean="0"/>
              <a:t>May be toxic to some animals and plants which other organisms may depend on for food</a:t>
            </a: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91</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smtClean="0"/>
              <a:t>  </a:t>
            </a:r>
            <a:endParaRPr lang="en-US" sz="1300" dirty="0" smtClean="0"/>
          </a:p>
          <a:p>
            <a:pPr>
              <a:buFont typeface="Arial" pitchFamily="34" charset="0"/>
              <a:buChar char="•"/>
            </a:pPr>
            <a:endParaRPr lang="en-US" sz="1300" dirty="0" smtClean="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65523F81-BA90-44B0-8A5A-5F7ECE872647}" type="slidenum">
              <a:rPr lang="en-US" smtClean="0"/>
              <a:pPr/>
              <a:t>92</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sz="1500" dirty="0"/>
              <a:t>  Comment regarding the trilogy of courses v. a stand alone course and the need to address the “basics”</a:t>
            </a:r>
          </a:p>
        </p:txBody>
      </p:sp>
      <p:sp>
        <p:nvSpPr>
          <p:cNvPr id="4" name="Slide Number Placeholder 3"/>
          <p:cNvSpPr>
            <a:spLocks noGrp="1"/>
          </p:cNvSpPr>
          <p:nvPr>
            <p:ph type="sldNum" sz="quarter" idx="10"/>
          </p:nvPr>
        </p:nvSpPr>
        <p:spPr/>
        <p:txBody>
          <a:bodyPr/>
          <a:lstStyle/>
          <a:p>
            <a:fld id="{15FACDDA-6769-48F6-B471-A17C2199167D}" type="slidenum">
              <a:rPr lang="en-US" smtClean="0"/>
              <a:pPr/>
              <a:t>93</a:t>
            </a:fld>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963072"/>
      </p:ext>
    </p:extLst>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633F3D-F6F4-9E4A-B509-9F97193A4ED6}" type="slidenum">
              <a:rPr lang="en-US" smtClean="0"/>
              <a:pPr>
                <a:defRPr/>
              </a:pPr>
              <a:t>96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hidden">
          <a:xfrm>
            <a:off x="1736725" y="1689100"/>
            <a:ext cx="6950075" cy="5168900"/>
          </a:xfrm>
          <a:prstGeom prst="rect">
            <a:avLst/>
          </a:prstGeom>
          <a:solidFill>
            <a:schemeClr val="bg1"/>
          </a:solidFill>
          <a:ln w="9525">
            <a:noFill/>
            <a:miter lim="800000"/>
            <a:headEnd/>
            <a:tailEnd/>
          </a:ln>
          <a:effectLst/>
        </p:spPr>
        <p:txBody>
          <a:bodyPr wrap="none" anchor="ctr"/>
          <a:lstStyle/>
          <a:p>
            <a:pPr>
              <a:defRPr/>
            </a:pPr>
            <a:endParaRPr lang="en-US">
              <a:latin typeface="Arial" charset="0"/>
              <a:ea typeface="+mn-ea"/>
              <a:cs typeface="+mn-cs"/>
            </a:endParaRPr>
          </a:p>
        </p:txBody>
      </p:sp>
      <p:sp>
        <p:nvSpPr>
          <p:cNvPr id="5" name="Rectangle 3"/>
          <p:cNvSpPr>
            <a:spLocks noChangeArrowheads="1"/>
          </p:cNvSpPr>
          <p:nvPr userDrawn="1"/>
        </p:nvSpPr>
        <p:spPr bwMode="auto">
          <a:xfrm>
            <a:off x="1736725" y="396875"/>
            <a:ext cx="6848475" cy="596900"/>
          </a:xfrm>
          <a:prstGeom prst="rect">
            <a:avLst/>
          </a:prstGeom>
          <a:solidFill>
            <a:schemeClr val="bg1"/>
          </a:solidFill>
          <a:ln w="9525">
            <a:noFill/>
            <a:miter lim="800000"/>
            <a:headEnd/>
            <a:tailEnd/>
          </a:ln>
          <a:effectLst/>
        </p:spPr>
        <p:txBody>
          <a:bodyPr wrap="none" anchor="ctr"/>
          <a:lstStyle/>
          <a:p>
            <a:pPr>
              <a:defRPr/>
            </a:pPr>
            <a:endParaRPr lang="en-US">
              <a:latin typeface="Arial" charset="0"/>
              <a:ea typeface="+mn-ea"/>
              <a:cs typeface="+mn-cs"/>
            </a:endParaRPr>
          </a:p>
        </p:txBody>
      </p:sp>
      <p:sp>
        <p:nvSpPr>
          <p:cNvPr id="6" name="Rectangle 4"/>
          <p:cNvSpPr>
            <a:spLocks noChangeArrowheads="1"/>
          </p:cNvSpPr>
          <p:nvPr userDrawn="1"/>
        </p:nvSpPr>
        <p:spPr bwMode="hidden">
          <a:xfrm>
            <a:off x="5722938" y="1392238"/>
            <a:ext cx="2759075" cy="396875"/>
          </a:xfrm>
          <a:prstGeom prst="rect">
            <a:avLst/>
          </a:prstGeom>
          <a:solidFill>
            <a:schemeClr val="bg1"/>
          </a:solidFill>
          <a:ln w="9525">
            <a:noFill/>
            <a:miter lim="800000"/>
            <a:headEnd/>
            <a:tailEnd/>
          </a:ln>
          <a:effectLst/>
        </p:spPr>
        <p:txBody>
          <a:bodyPr wrap="none" anchor="ctr"/>
          <a:lstStyle/>
          <a:p>
            <a:pPr>
              <a:defRPr/>
            </a:pPr>
            <a:endParaRPr lang="en-US">
              <a:latin typeface="Arial" charset="0"/>
              <a:ea typeface="+mn-ea"/>
              <a:cs typeface="+mn-cs"/>
            </a:endParaRPr>
          </a:p>
        </p:txBody>
      </p:sp>
      <p:sp>
        <p:nvSpPr>
          <p:cNvPr id="134149" name="Rectangle 5"/>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134150" name="Rectangle 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7" name="Rectangle 9"/>
          <p:cNvSpPr>
            <a:spLocks noGrp="1" noChangeArrowheads="1"/>
          </p:cNvSpPr>
          <p:nvPr>
            <p:ph type="sldNum" sz="quarter" idx="10"/>
          </p:nvPr>
        </p:nvSpPr>
        <p:spPr>
          <a:xfrm>
            <a:off x="7931150" y="6245225"/>
            <a:ext cx="1212850" cy="476250"/>
          </a:xfrm>
        </p:spPr>
        <p:txBody>
          <a:bodyPr/>
          <a:lstStyle>
            <a:lvl1pPr>
              <a:defRPr/>
            </a:lvl1pPr>
          </a:lstStyle>
          <a:p>
            <a:pPr>
              <a:defRPr/>
            </a:pPr>
            <a:fld id="{DE11526E-2A4B-CE4A-B566-0ECD2EF85D95}" type="slidenum">
              <a:rPr lang="en-US"/>
              <a:pPr>
                <a:defRPr/>
              </a:pPr>
              <a:t>‹#›</a:t>
            </a:fld>
            <a:r>
              <a:rPr lang="en-US"/>
              <a:t> of Total # of slides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6" name="Rectangle 6"/>
          <p:cNvSpPr>
            <a:spLocks noGrp="1" noChangeArrowheads="1"/>
          </p:cNvSpPr>
          <p:nvPr>
            <p:ph type="sldNum" sz="quarter" idx="12"/>
          </p:nvPr>
        </p:nvSpPr>
        <p:spPr>
          <a:ln/>
        </p:spPr>
        <p:txBody>
          <a:bodyPr/>
          <a:lstStyle>
            <a:lvl1pPr>
              <a:defRPr/>
            </a:lvl1pPr>
          </a:lstStyle>
          <a:p>
            <a:pPr>
              <a:defRPr/>
            </a:pPr>
            <a:fld id="{855F787C-8436-B046-8BF5-262A1B5B3D0B}" type="slidenum">
              <a:rPr lang="en-US"/>
              <a:pPr>
                <a:defRPr/>
              </a:pPr>
              <a:t>‹#›</a:t>
            </a:fld>
            <a:r>
              <a:rPr lang="en-US"/>
              <a:t> of Total # of slides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6" name="Rectangle 6"/>
          <p:cNvSpPr>
            <a:spLocks noGrp="1" noChangeArrowheads="1"/>
          </p:cNvSpPr>
          <p:nvPr>
            <p:ph type="sldNum" sz="quarter" idx="12"/>
          </p:nvPr>
        </p:nvSpPr>
        <p:spPr>
          <a:ln/>
        </p:spPr>
        <p:txBody>
          <a:bodyPr/>
          <a:lstStyle>
            <a:lvl1pPr>
              <a:defRPr/>
            </a:lvl1pPr>
          </a:lstStyle>
          <a:p>
            <a:pPr>
              <a:defRPr/>
            </a:pPr>
            <a:fld id="{FF0D8C12-8370-3542-9B4B-56B551629AA5}" type="slidenum">
              <a:rPr lang="en-US"/>
              <a:pPr>
                <a:defRPr/>
              </a:pPr>
              <a:t>‹#›</a:t>
            </a:fld>
            <a:r>
              <a:rPr lang="en-US"/>
              <a:t> of Total # of slides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cSld name="Title Slide">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4970"/>
            <a:ext cx="9155573" cy="6866680"/>
          </a:xfrm>
          <a:prstGeom prst="rect">
            <a:avLst/>
          </a:prstGeom>
        </p:spPr>
      </p:pic>
      <p:sp>
        <p:nvSpPr>
          <p:cNvPr id="3099" name="Rectangle 27"/>
          <p:cNvSpPr>
            <a:spLocks noGrp="1" noChangeArrowheads="1"/>
          </p:cNvSpPr>
          <p:nvPr>
            <p:ph type="ctrTitle"/>
          </p:nvPr>
        </p:nvSpPr>
        <p:spPr>
          <a:xfrm>
            <a:off x="3352800" y="3124200"/>
            <a:ext cx="5672138" cy="1470025"/>
          </a:xfrm>
        </p:spPr>
        <p:txBody>
          <a:bodyPr/>
          <a:lstStyle>
            <a:lvl1pPr>
              <a:defRPr>
                <a:solidFill>
                  <a:schemeClr val="tx2"/>
                </a:solidFill>
              </a:defRPr>
            </a:lvl1pPr>
          </a:lstStyle>
          <a:p>
            <a:r>
              <a:rPr lang="en-US" dirty="0"/>
              <a:t>Click to edit Master title style</a:t>
            </a:r>
          </a:p>
        </p:txBody>
      </p:sp>
      <p:sp>
        <p:nvSpPr>
          <p:cNvPr id="3100" name="Rectangle 28"/>
          <p:cNvSpPr>
            <a:spLocks noGrp="1" noChangeArrowheads="1"/>
          </p:cNvSpPr>
          <p:nvPr>
            <p:ph type="subTitle" idx="1"/>
          </p:nvPr>
        </p:nvSpPr>
        <p:spPr>
          <a:xfrm>
            <a:off x="2362200" y="4800600"/>
            <a:ext cx="6672263" cy="990600"/>
          </a:xfrm>
        </p:spPr>
        <p:txBody>
          <a:bodyPr/>
          <a:lstStyle>
            <a:lvl1pPr marL="0" indent="0" algn="ctr">
              <a:buFont typeface="Wingdings" pitchFamily="2" charset="2"/>
              <a:buNone/>
              <a:defRPr>
                <a:solidFill>
                  <a:schemeClr val="tx2"/>
                </a:solidFill>
              </a:defRPr>
            </a:lvl1pPr>
          </a:lstStyle>
          <a:p>
            <a:r>
              <a:rPr lang="en-US" dirty="0"/>
              <a:t>Click to edit Master subtitle style</a:t>
            </a:r>
          </a:p>
        </p:txBody>
      </p:sp>
      <p:sp>
        <p:nvSpPr>
          <p:cNvPr id="5" name="TextBox 4"/>
          <p:cNvSpPr txBox="1"/>
          <p:nvPr userDrawn="1"/>
        </p:nvSpPr>
        <p:spPr>
          <a:xfrm>
            <a:off x="3810000" y="6544481"/>
            <a:ext cx="5334000" cy="307777"/>
          </a:xfrm>
          <a:prstGeom prst="rect">
            <a:avLst/>
          </a:prstGeom>
          <a:noFill/>
        </p:spPr>
        <p:txBody>
          <a:bodyPr wrap="square" rtlCol="0">
            <a:spAutoFit/>
          </a:bodyPr>
          <a:lstStyle/>
          <a:p>
            <a:pPr algn="ctr" fontAlgn="base">
              <a:spcBef>
                <a:spcPct val="0"/>
              </a:spcBef>
              <a:spcAft>
                <a:spcPct val="0"/>
              </a:spcAft>
            </a:pPr>
            <a:r>
              <a:rPr lang="en-US" sz="1400" dirty="0" smtClean="0">
                <a:solidFill>
                  <a:srgbClr val="1D335E"/>
                </a:solidFill>
                <a:latin typeface="Poppl-Laudatio Regular" pitchFamily="34" charset="0"/>
                <a:sym typeface="Wingdings"/>
              </a:rPr>
              <a:t>          www.trainex.org/osc2013         </a:t>
            </a:r>
            <a:endParaRPr lang="en-US" sz="1400" dirty="0">
              <a:solidFill>
                <a:srgbClr val="1D335E"/>
              </a:solidFill>
              <a:latin typeface="Poppl-Laudatio Regular" pitchFamily="34" charset="0"/>
            </a:endParaRPr>
          </a:p>
        </p:txBody>
      </p:sp>
      <p:sp>
        <p:nvSpPr>
          <p:cNvPr id="9" name="Rectangle 8"/>
          <p:cNvSpPr/>
          <p:nvPr userDrawn="1"/>
        </p:nvSpPr>
        <p:spPr>
          <a:xfrm>
            <a:off x="0" y="5792165"/>
            <a:ext cx="9144000" cy="76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pic>
        <p:nvPicPr>
          <p:cNvPr id="10" name="Picture 9" descr="epa_logo_horiz_white.eps"/>
          <p:cNvPicPr>
            <a:picLocks noChangeAspect="1"/>
          </p:cNvPicPr>
          <p:nvPr userDrawn="1"/>
        </p:nvPicPr>
        <p:blipFill>
          <a:blip r:embed="rId3" cstate="print"/>
          <a:stretch>
            <a:fillRect/>
          </a:stretch>
        </p:blipFill>
        <p:spPr>
          <a:xfrm>
            <a:off x="228600" y="5974696"/>
            <a:ext cx="2852796" cy="396939"/>
          </a:xfrm>
          <a:prstGeom prst="rect">
            <a:avLst/>
          </a:prstGeom>
        </p:spPr>
      </p:pic>
      <p:cxnSp>
        <p:nvCxnSpPr>
          <p:cNvPr id="11" name="Straight Connector 10"/>
          <p:cNvCxnSpPr/>
          <p:nvPr userDrawn="1"/>
        </p:nvCxnSpPr>
        <p:spPr>
          <a:xfrm>
            <a:off x="0" y="5789271"/>
            <a:ext cx="91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6553200"/>
            <a:ext cx="91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2743200" y="5973110"/>
            <a:ext cx="6400800" cy="400110"/>
          </a:xfrm>
          <a:prstGeom prst="rect">
            <a:avLst/>
          </a:prstGeom>
          <a:noFill/>
        </p:spPr>
        <p:txBody>
          <a:bodyPr wrap="square" rtlCol="0">
            <a:spAutoFit/>
          </a:bodyPr>
          <a:lstStyle/>
          <a:p>
            <a:pPr algn="ctr" fontAlgn="base">
              <a:spcBef>
                <a:spcPct val="0"/>
              </a:spcBef>
              <a:spcAft>
                <a:spcPct val="0"/>
              </a:spcAft>
            </a:pPr>
            <a:r>
              <a:rPr lang="en-US" sz="2000" dirty="0" smtClean="0">
                <a:solidFill>
                  <a:prstClr val="white"/>
                </a:solidFill>
                <a:latin typeface="Poppl-Laudatio Regular" pitchFamily="34" charset="0"/>
              </a:rPr>
              <a:t>16</a:t>
            </a:r>
            <a:r>
              <a:rPr lang="en-US" sz="2000" baseline="30000" dirty="0" smtClean="0">
                <a:solidFill>
                  <a:prstClr val="white"/>
                </a:solidFill>
                <a:latin typeface="Poppl-Laudatio Regular" pitchFamily="34" charset="0"/>
              </a:rPr>
              <a:t>th</a:t>
            </a:r>
            <a:r>
              <a:rPr lang="en-US" sz="2000" dirty="0" smtClean="0">
                <a:solidFill>
                  <a:prstClr val="white"/>
                </a:solidFill>
                <a:latin typeface="Poppl-Laudatio Regular" pitchFamily="34" charset="0"/>
              </a:rPr>
              <a:t> Annual OSC Readiness Training Program</a:t>
            </a:r>
            <a:endParaRPr lang="en-US" sz="2000" dirty="0">
              <a:solidFill>
                <a:prstClr val="white"/>
              </a:solidFill>
              <a:latin typeface="Poppl-Laudatio Regular"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A860CB5-56B3-40E2-9278-708DA41F6B40}" type="datetimeFigureOut">
              <a:rPr lang="en-US" smtClean="0"/>
              <a:pPr/>
              <a:t>11/4/13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B81CE9-8193-4778-BF71-F20842CDCB86}"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790BBBD-1D08-48DF-ADDE-FF3B4BCE0B34}" type="datetimeFigureOut">
              <a:rPr lang="en-US" smtClean="0"/>
              <a:pPr/>
              <a:t>11/4/13</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6C67448-C2C0-4663-8A4E-BFE389A01A72}"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790BBBD-1D08-48DF-ADDE-FF3B4BCE0B34}" type="datetimeFigureOut">
              <a:rPr lang="en-US" smtClean="0"/>
              <a:pPr/>
              <a:t>11/4/13</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6C67448-C2C0-4663-8A4E-BFE389A01A72}"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6" name="Rectangle 6"/>
          <p:cNvSpPr>
            <a:spLocks noGrp="1" noChangeArrowheads="1"/>
          </p:cNvSpPr>
          <p:nvPr>
            <p:ph type="sldNum" sz="quarter" idx="12"/>
          </p:nvPr>
        </p:nvSpPr>
        <p:spPr>
          <a:ln/>
        </p:spPr>
        <p:txBody>
          <a:bodyPr/>
          <a:lstStyle>
            <a:lvl1pPr>
              <a:defRPr/>
            </a:lvl1pPr>
          </a:lstStyle>
          <a:p>
            <a:pPr>
              <a:defRPr/>
            </a:pPr>
            <a:fld id="{BCE4FDBB-26F2-E340-A870-7CF8EB887DA7}" type="slidenum">
              <a:rPr lang="en-US"/>
              <a:pPr>
                <a:defRPr/>
              </a:pPr>
              <a:t>‹#›</a:t>
            </a:fld>
            <a:r>
              <a:rPr lang="en-US"/>
              <a:t> of Total # of slides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6" name="Rectangle 6"/>
          <p:cNvSpPr>
            <a:spLocks noGrp="1" noChangeArrowheads="1"/>
          </p:cNvSpPr>
          <p:nvPr>
            <p:ph type="sldNum" sz="quarter" idx="12"/>
          </p:nvPr>
        </p:nvSpPr>
        <p:spPr>
          <a:ln/>
        </p:spPr>
        <p:txBody>
          <a:bodyPr/>
          <a:lstStyle>
            <a:lvl1pPr>
              <a:defRPr/>
            </a:lvl1pPr>
          </a:lstStyle>
          <a:p>
            <a:pPr>
              <a:defRPr/>
            </a:pPr>
            <a:fld id="{ECB9CA6D-019D-0D4E-B4F1-5D802807817D}" type="slidenum">
              <a:rPr lang="en-US"/>
              <a:pPr>
                <a:defRPr/>
              </a:pPr>
              <a:t>‹#›</a:t>
            </a:fld>
            <a:r>
              <a:rPr lang="en-US"/>
              <a:t> of Total # of slides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7" name="Rectangle 6"/>
          <p:cNvSpPr>
            <a:spLocks noGrp="1" noChangeArrowheads="1"/>
          </p:cNvSpPr>
          <p:nvPr>
            <p:ph type="sldNum" sz="quarter" idx="12"/>
          </p:nvPr>
        </p:nvSpPr>
        <p:spPr>
          <a:ln/>
        </p:spPr>
        <p:txBody>
          <a:bodyPr/>
          <a:lstStyle>
            <a:lvl1pPr>
              <a:defRPr/>
            </a:lvl1pPr>
          </a:lstStyle>
          <a:p>
            <a:pPr>
              <a:defRPr/>
            </a:pPr>
            <a:fld id="{B1B98041-36F8-A543-922D-18DF1FE44F1A}" type="slidenum">
              <a:rPr lang="en-US"/>
              <a:pPr>
                <a:defRPr/>
              </a:pPr>
              <a:t>‹#›</a:t>
            </a:fld>
            <a:r>
              <a:rPr lang="en-US"/>
              <a:t> of Total # of slides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9" name="Rectangle 6"/>
          <p:cNvSpPr>
            <a:spLocks noGrp="1" noChangeArrowheads="1"/>
          </p:cNvSpPr>
          <p:nvPr>
            <p:ph type="sldNum" sz="quarter" idx="12"/>
          </p:nvPr>
        </p:nvSpPr>
        <p:spPr>
          <a:ln/>
        </p:spPr>
        <p:txBody>
          <a:bodyPr/>
          <a:lstStyle>
            <a:lvl1pPr>
              <a:defRPr/>
            </a:lvl1pPr>
          </a:lstStyle>
          <a:p>
            <a:pPr>
              <a:defRPr/>
            </a:pPr>
            <a:fld id="{432520B1-8185-1D47-8334-6295CED2E851}" type="slidenum">
              <a:rPr lang="en-US"/>
              <a:pPr>
                <a:defRPr/>
              </a:pPr>
              <a:t>‹#›</a:t>
            </a:fld>
            <a:r>
              <a:rPr lang="en-US"/>
              <a:t> of Total # of slides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5" name="Rectangle 6"/>
          <p:cNvSpPr>
            <a:spLocks noGrp="1" noChangeArrowheads="1"/>
          </p:cNvSpPr>
          <p:nvPr>
            <p:ph type="sldNum" sz="quarter" idx="12"/>
          </p:nvPr>
        </p:nvSpPr>
        <p:spPr>
          <a:ln/>
        </p:spPr>
        <p:txBody>
          <a:bodyPr/>
          <a:lstStyle>
            <a:lvl1pPr>
              <a:defRPr/>
            </a:lvl1pPr>
          </a:lstStyle>
          <a:p>
            <a:pPr>
              <a:defRPr/>
            </a:pPr>
            <a:fld id="{7AF7DFF1-554A-6A4B-A040-C4184483EA9C}" type="slidenum">
              <a:rPr lang="en-US"/>
              <a:pPr>
                <a:defRPr/>
              </a:pPr>
              <a:t>‹#›</a:t>
            </a:fld>
            <a:r>
              <a:rPr lang="en-US"/>
              <a:t> of Total # of slides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4" name="Rectangle 6"/>
          <p:cNvSpPr>
            <a:spLocks noGrp="1" noChangeArrowheads="1"/>
          </p:cNvSpPr>
          <p:nvPr>
            <p:ph type="sldNum" sz="quarter" idx="12"/>
          </p:nvPr>
        </p:nvSpPr>
        <p:spPr>
          <a:ln/>
        </p:spPr>
        <p:txBody>
          <a:bodyPr/>
          <a:lstStyle>
            <a:lvl1pPr>
              <a:defRPr/>
            </a:lvl1pPr>
          </a:lstStyle>
          <a:p>
            <a:pPr>
              <a:defRPr/>
            </a:pPr>
            <a:fld id="{FB76395F-EEA0-C743-9310-F3D48A9B938D}" type="slidenum">
              <a:rPr lang="en-US"/>
              <a:pPr>
                <a:defRPr/>
              </a:pPr>
              <a:t>‹#›</a:t>
            </a:fld>
            <a:r>
              <a:rPr lang="en-US"/>
              <a:t> of Total # of slides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7" name="Rectangle 6"/>
          <p:cNvSpPr>
            <a:spLocks noGrp="1" noChangeArrowheads="1"/>
          </p:cNvSpPr>
          <p:nvPr>
            <p:ph type="sldNum" sz="quarter" idx="12"/>
          </p:nvPr>
        </p:nvSpPr>
        <p:spPr>
          <a:ln/>
        </p:spPr>
        <p:txBody>
          <a:bodyPr/>
          <a:lstStyle>
            <a:lvl1pPr>
              <a:defRPr/>
            </a:lvl1pPr>
          </a:lstStyle>
          <a:p>
            <a:pPr>
              <a:defRPr/>
            </a:pPr>
            <a:fld id="{1DF6B3C7-EA9B-794D-BFB8-1E0E5C43E240}" type="slidenum">
              <a:rPr lang="en-US"/>
              <a:pPr>
                <a:defRPr/>
              </a:pPr>
              <a:t>‹#›</a:t>
            </a:fld>
            <a:r>
              <a:rPr lang="en-US"/>
              <a:t> of Total # of slides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Date of presentation</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Presentation Title</a:t>
            </a:r>
          </a:p>
        </p:txBody>
      </p:sp>
      <p:sp>
        <p:nvSpPr>
          <p:cNvPr id="7" name="Rectangle 6"/>
          <p:cNvSpPr>
            <a:spLocks noGrp="1" noChangeArrowheads="1"/>
          </p:cNvSpPr>
          <p:nvPr>
            <p:ph type="sldNum" sz="quarter" idx="12"/>
          </p:nvPr>
        </p:nvSpPr>
        <p:spPr>
          <a:ln/>
        </p:spPr>
        <p:txBody>
          <a:bodyPr/>
          <a:lstStyle>
            <a:lvl1pPr>
              <a:defRPr/>
            </a:lvl1pPr>
          </a:lstStyle>
          <a:p>
            <a:pPr>
              <a:defRPr/>
            </a:pPr>
            <a:fld id="{84FB4A72-8B90-914D-90F5-EFA450D3B1E8}" type="slidenum">
              <a:rPr lang="en-US"/>
              <a:pPr>
                <a:defRPr/>
              </a:pPr>
              <a:t>‹#›</a:t>
            </a:fld>
            <a:r>
              <a:rPr lang="en-US"/>
              <a:t> of Total # of slides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theme" Target="../theme/theme2.xml"/><Relationship Id="rId6" Type="http://schemas.openxmlformats.org/officeDocument/2006/relationships/image" Target="../media/image1.png"/><Relationship Id="rId7" Type="http://schemas.openxmlformats.org/officeDocument/2006/relationships/image" Target="../media/image2.emf"/><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userDrawn="1"/>
        </p:nvSpPr>
        <p:spPr bwMode="hidden">
          <a:xfrm>
            <a:off x="1736725" y="1689100"/>
            <a:ext cx="6950075" cy="5168900"/>
          </a:xfrm>
          <a:prstGeom prst="rect">
            <a:avLst/>
          </a:prstGeom>
          <a:solidFill>
            <a:schemeClr val="bg1"/>
          </a:solidFill>
          <a:ln w="9525">
            <a:noFill/>
            <a:miter lim="800000"/>
            <a:headEnd/>
            <a:tailEnd/>
          </a:ln>
          <a:effectLst/>
        </p:spPr>
        <p:txBody>
          <a:bodyPr wrap="none" anchor="ctr"/>
          <a:lstStyle/>
          <a:p>
            <a:pPr>
              <a:defRPr/>
            </a:pPr>
            <a:endParaRPr lang="en-US">
              <a:latin typeface="Arial" charset="0"/>
              <a:ea typeface="+mn-ea"/>
              <a:cs typeface="+mn-cs"/>
            </a:endParaRPr>
          </a:p>
        </p:txBody>
      </p:sp>
      <p:sp>
        <p:nvSpPr>
          <p:cNvPr id="1033" name="Rectangle 9"/>
          <p:cNvSpPr>
            <a:spLocks noChangeArrowheads="1"/>
          </p:cNvSpPr>
          <p:nvPr userDrawn="1"/>
        </p:nvSpPr>
        <p:spPr bwMode="auto">
          <a:xfrm>
            <a:off x="1736725" y="396875"/>
            <a:ext cx="6848475" cy="596900"/>
          </a:xfrm>
          <a:prstGeom prst="rect">
            <a:avLst/>
          </a:prstGeom>
          <a:solidFill>
            <a:schemeClr val="bg1"/>
          </a:solidFill>
          <a:ln w="9525">
            <a:noFill/>
            <a:miter lim="800000"/>
            <a:headEnd/>
            <a:tailEnd/>
          </a:ln>
          <a:effectLst/>
        </p:spPr>
        <p:txBody>
          <a:bodyPr wrap="none" anchor="ctr"/>
          <a:lstStyle/>
          <a:p>
            <a:pPr>
              <a:defRPr/>
            </a:pPr>
            <a:endParaRPr lang="en-US">
              <a:latin typeface="Arial" charset="0"/>
              <a:ea typeface="+mn-ea"/>
              <a:cs typeface="+mn-cs"/>
            </a:endParaRPr>
          </a:p>
        </p:txBody>
      </p:sp>
      <p:sp>
        <p:nvSpPr>
          <p:cNvPr id="1034" name="Rectangle 10"/>
          <p:cNvSpPr>
            <a:spLocks noChangeArrowheads="1"/>
          </p:cNvSpPr>
          <p:nvPr userDrawn="1"/>
        </p:nvSpPr>
        <p:spPr bwMode="hidden">
          <a:xfrm>
            <a:off x="5722938" y="1392238"/>
            <a:ext cx="2759075" cy="396875"/>
          </a:xfrm>
          <a:prstGeom prst="rect">
            <a:avLst/>
          </a:prstGeom>
          <a:solidFill>
            <a:schemeClr val="bg1"/>
          </a:solidFill>
          <a:ln w="9525">
            <a:noFill/>
            <a:miter lim="800000"/>
            <a:headEnd/>
            <a:tailEnd/>
          </a:ln>
          <a:effectLst/>
        </p:spPr>
        <p:txBody>
          <a:bodyPr wrap="none" anchor="ctr"/>
          <a:lstStyle/>
          <a:p>
            <a:pPr>
              <a:defRPr/>
            </a:pPr>
            <a:endParaRPr lang="en-US">
              <a:latin typeface="Arial" charset="0"/>
              <a:ea typeface="+mn-ea"/>
              <a:cs typeface="+mn-cs"/>
            </a:endParaRPr>
          </a:p>
        </p:txBody>
      </p:sp>
      <p:sp>
        <p:nvSpPr>
          <p:cNvPr id="1029" name="Rectangle 2"/>
          <p:cNvSpPr>
            <a:spLocks noGrp="1" noChangeArrowheads="1"/>
          </p:cNvSpPr>
          <p:nvPr>
            <p:ph type="title"/>
          </p:nvPr>
        </p:nvSpPr>
        <p:spPr bwMode="auto">
          <a:xfrm>
            <a:off x="0" y="0"/>
            <a:ext cx="9144000" cy="1417638"/>
          </a:xfrm>
          <a:prstGeom prst="rect">
            <a:avLst/>
          </a:prstGeom>
          <a:solidFill>
            <a:schemeClr val="tx1">
              <a:alpha val="76862"/>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mn-lt"/>
                <a:ea typeface="+mn-ea"/>
                <a:cs typeface="+mn-cs"/>
              </a:defRPr>
            </a:lvl1pPr>
          </a:lstStyle>
          <a:p>
            <a:pPr>
              <a:defRPr/>
            </a:pPr>
            <a:r>
              <a:rPr lang="en-US"/>
              <a:t>Date of presentation</a:t>
            </a:r>
          </a:p>
        </p:txBody>
      </p:sp>
      <p:sp>
        <p:nvSpPr>
          <p:cNvPr id="2" name="Rectangle 5"/>
          <p:cNvSpPr>
            <a:spLocks noGrp="1" noChangeArrowheads="1"/>
          </p:cNvSpPr>
          <p:nvPr>
            <p:ph type="ftr" sz="quarter" idx="3"/>
          </p:nvPr>
        </p:nvSpPr>
        <p:spPr bwMode="auto">
          <a:xfrm>
            <a:off x="2146300" y="6553200"/>
            <a:ext cx="41021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mn-lt"/>
                <a:ea typeface="+mn-ea"/>
                <a:cs typeface="+mn-cs"/>
              </a:defRPr>
            </a:lvl1pPr>
          </a:lstStyle>
          <a:p>
            <a:pPr>
              <a:defRPr/>
            </a:pPr>
            <a:r>
              <a:rPr lang="en-US"/>
              <a:t>Presentation Title</a:t>
            </a:r>
          </a:p>
        </p:txBody>
      </p:sp>
      <p:sp>
        <p:nvSpPr>
          <p:cNvPr id="3" name="Rectangle 6"/>
          <p:cNvSpPr>
            <a:spLocks noGrp="1" noChangeArrowheads="1"/>
          </p:cNvSpPr>
          <p:nvPr>
            <p:ph type="sldNum" sz="quarter" idx="4"/>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atin typeface="Bitstream Vera Sans" pitchFamily="34" charset="0"/>
                <a:ea typeface="ＭＳ Ｐゴシック" charset="-128"/>
                <a:cs typeface="ＭＳ Ｐゴシック" charset="-128"/>
              </a:defRPr>
            </a:lvl1pPr>
          </a:lstStyle>
          <a:p>
            <a:pPr>
              <a:defRPr/>
            </a:pPr>
            <a:fld id="{E851083A-4839-1345-9E76-FE1AA564E765}" type="slidenum">
              <a:rPr lang="en-US"/>
              <a:pPr>
                <a:defRPr/>
              </a:pPr>
              <a:t>‹#›</a:t>
            </a:fld>
            <a:r>
              <a:rPr lang="en-US"/>
              <a:t> of Total # of slides</a:t>
            </a:r>
          </a:p>
        </p:txBody>
      </p:sp>
    </p:spTree>
  </p:cSld>
  <p:clrMap bg1="lt1" tx1="dk1" bg2="lt2" tx2="dk2" accent1="accent1" accent2="accent2" accent3="accent3" accent4="accent4" accent5="accent5" accent6="accent6" hlink="hlink" folHlink="folHlink"/>
  <p:sldLayoutIdLst>
    <p:sldLayoutId id="2147483803"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hdr="0"/>
  <p:txStyles>
    <p:titleStyle>
      <a:lvl1pPr algn="ctr" rtl="0" eaLnBrk="0" fontAlgn="base" hangingPunct="0">
        <a:spcBef>
          <a:spcPct val="0"/>
        </a:spcBef>
        <a:spcAft>
          <a:spcPct val="0"/>
        </a:spcAft>
        <a:defRPr sz="4800" b="1">
          <a:solidFill>
            <a:schemeClr val="bg1"/>
          </a:solidFill>
          <a:latin typeface="+mj-lt"/>
          <a:ea typeface="ＭＳ Ｐゴシック" pitchFamily="-1" charset="-128"/>
          <a:cs typeface="ＭＳ Ｐゴシック" charset="-128"/>
        </a:defRPr>
      </a:lvl1pPr>
      <a:lvl2pPr algn="ctr" rtl="0" eaLnBrk="0" fontAlgn="base" hangingPunct="0">
        <a:spcBef>
          <a:spcPct val="0"/>
        </a:spcBef>
        <a:spcAft>
          <a:spcPct val="0"/>
        </a:spcAft>
        <a:defRPr sz="4800" b="1">
          <a:solidFill>
            <a:schemeClr val="bg1"/>
          </a:solidFill>
          <a:latin typeface="Gill Sans" pitchFamily="34" charset="0"/>
          <a:ea typeface="ＭＳ Ｐゴシック" pitchFamily="-1" charset="-128"/>
          <a:cs typeface="ＭＳ Ｐゴシック" charset="-128"/>
        </a:defRPr>
      </a:lvl2pPr>
      <a:lvl3pPr algn="ctr" rtl="0" eaLnBrk="0" fontAlgn="base" hangingPunct="0">
        <a:spcBef>
          <a:spcPct val="0"/>
        </a:spcBef>
        <a:spcAft>
          <a:spcPct val="0"/>
        </a:spcAft>
        <a:defRPr sz="4800" b="1">
          <a:solidFill>
            <a:schemeClr val="bg1"/>
          </a:solidFill>
          <a:latin typeface="Gill Sans" pitchFamily="34" charset="0"/>
          <a:ea typeface="ＭＳ Ｐゴシック" pitchFamily="-1" charset="-128"/>
          <a:cs typeface="ＭＳ Ｐゴシック" charset="-128"/>
        </a:defRPr>
      </a:lvl3pPr>
      <a:lvl4pPr algn="ctr" rtl="0" eaLnBrk="0" fontAlgn="base" hangingPunct="0">
        <a:spcBef>
          <a:spcPct val="0"/>
        </a:spcBef>
        <a:spcAft>
          <a:spcPct val="0"/>
        </a:spcAft>
        <a:defRPr sz="4800" b="1">
          <a:solidFill>
            <a:schemeClr val="bg1"/>
          </a:solidFill>
          <a:latin typeface="Gill Sans" pitchFamily="34" charset="0"/>
          <a:ea typeface="ＭＳ Ｐゴシック" pitchFamily="-1" charset="-128"/>
          <a:cs typeface="ＭＳ Ｐゴシック" charset="-128"/>
        </a:defRPr>
      </a:lvl4pPr>
      <a:lvl5pPr algn="ctr" rtl="0" eaLnBrk="0" fontAlgn="base" hangingPunct="0">
        <a:spcBef>
          <a:spcPct val="0"/>
        </a:spcBef>
        <a:spcAft>
          <a:spcPct val="0"/>
        </a:spcAft>
        <a:defRPr sz="4800" b="1">
          <a:solidFill>
            <a:schemeClr val="bg1"/>
          </a:solidFill>
          <a:latin typeface="Gill Sans" pitchFamily="34" charset="0"/>
          <a:ea typeface="ＭＳ Ｐゴシック" pitchFamily="-1" charset="-128"/>
          <a:cs typeface="ＭＳ Ｐゴシック" charset="-128"/>
        </a:defRPr>
      </a:lvl5pPr>
      <a:lvl6pPr marL="457200" algn="ctr" rtl="0" fontAlgn="base">
        <a:spcBef>
          <a:spcPct val="0"/>
        </a:spcBef>
        <a:spcAft>
          <a:spcPct val="0"/>
        </a:spcAft>
        <a:defRPr sz="4800" b="1">
          <a:solidFill>
            <a:schemeClr val="bg1"/>
          </a:solidFill>
          <a:latin typeface="Gill Sans" pitchFamily="34" charset="0"/>
        </a:defRPr>
      </a:lvl6pPr>
      <a:lvl7pPr marL="914400" algn="ctr" rtl="0" fontAlgn="base">
        <a:spcBef>
          <a:spcPct val="0"/>
        </a:spcBef>
        <a:spcAft>
          <a:spcPct val="0"/>
        </a:spcAft>
        <a:defRPr sz="4800" b="1">
          <a:solidFill>
            <a:schemeClr val="bg1"/>
          </a:solidFill>
          <a:latin typeface="Gill Sans" pitchFamily="34" charset="0"/>
        </a:defRPr>
      </a:lvl7pPr>
      <a:lvl8pPr marL="1371600" algn="ctr" rtl="0" fontAlgn="base">
        <a:spcBef>
          <a:spcPct val="0"/>
        </a:spcBef>
        <a:spcAft>
          <a:spcPct val="0"/>
        </a:spcAft>
        <a:defRPr sz="4800" b="1">
          <a:solidFill>
            <a:schemeClr val="bg1"/>
          </a:solidFill>
          <a:latin typeface="Gill Sans" pitchFamily="34" charset="0"/>
        </a:defRPr>
      </a:lvl8pPr>
      <a:lvl9pPr marL="1828800" algn="ctr" rtl="0" fontAlgn="base">
        <a:spcBef>
          <a:spcPct val="0"/>
        </a:spcBef>
        <a:spcAft>
          <a:spcPct val="0"/>
        </a:spcAft>
        <a:defRPr sz="4800" b="1">
          <a:solidFill>
            <a:schemeClr val="bg1"/>
          </a:solidFill>
          <a:latin typeface="Gill Sans"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4694"/>
            <a:ext cx="1828800" cy="6858000"/>
          </a:xfrm>
          <a:prstGeom prst="rect">
            <a:avLst/>
          </a:prstGeom>
        </p:spPr>
      </p:pic>
      <p:sp>
        <p:nvSpPr>
          <p:cNvPr id="13" name="Rectangle 12"/>
          <p:cNvSpPr/>
          <p:nvPr userDrawn="1"/>
        </p:nvSpPr>
        <p:spPr>
          <a:xfrm>
            <a:off x="0" y="6423950"/>
            <a:ext cx="9144000" cy="4340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cxnSp>
        <p:nvCxnSpPr>
          <p:cNvPr id="18" name="Straight Connector 17"/>
          <p:cNvCxnSpPr/>
          <p:nvPr userDrawn="1"/>
        </p:nvCxnSpPr>
        <p:spPr>
          <a:xfrm>
            <a:off x="0" y="6435524"/>
            <a:ext cx="91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26" name="Rectangle 2"/>
          <p:cNvSpPr>
            <a:spLocks noGrp="1" noChangeArrowheads="1"/>
          </p:cNvSpPr>
          <p:nvPr>
            <p:ph type="title"/>
          </p:nvPr>
        </p:nvSpPr>
        <p:spPr bwMode="auto">
          <a:xfrm>
            <a:off x="1295399" y="0"/>
            <a:ext cx="7750175"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1295400" y="1371600"/>
            <a:ext cx="7750175" cy="47545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4" name="Picture 13" descr="epa_logo_horiz_white.eps"/>
          <p:cNvPicPr>
            <a:picLocks noChangeAspect="1"/>
          </p:cNvPicPr>
          <p:nvPr userDrawn="1"/>
        </p:nvPicPr>
        <p:blipFill>
          <a:blip r:embed="rId7" cstate="print"/>
          <a:stretch>
            <a:fillRect/>
          </a:stretch>
        </p:blipFill>
        <p:spPr>
          <a:xfrm>
            <a:off x="228601" y="6524533"/>
            <a:ext cx="1840101" cy="256032"/>
          </a:xfrm>
          <a:prstGeom prst="rect">
            <a:avLst/>
          </a:prstGeom>
        </p:spPr>
      </p:pic>
      <p:sp>
        <p:nvSpPr>
          <p:cNvPr id="15" name="TextBox 14"/>
          <p:cNvSpPr txBox="1"/>
          <p:nvPr userDrawn="1"/>
        </p:nvSpPr>
        <p:spPr>
          <a:xfrm>
            <a:off x="1676400" y="6506355"/>
            <a:ext cx="7467600" cy="292388"/>
          </a:xfrm>
          <a:prstGeom prst="rect">
            <a:avLst/>
          </a:prstGeom>
          <a:noFill/>
        </p:spPr>
        <p:txBody>
          <a:bodyPr wrap="square" rtlCol="0">
            <a:spAutoFit/>
          </a:bodyPr>
          <a:lstStyle/>
          <a:p>
            <a:pPr algn="ctr" fontAlgn="base">
              <a:spcBef>
                <a:spcPct val="0"/>
              </a:spcBef>
              <a:spcAft>
                <a:spcPct val="0"/>
              </a:spcAft>
            </a:pPr>
            <a:r>
              <a:rPr lang="en-US" sz="1300" dirty="0" smtClean="0">
                <a:solidFill>
                  <a:prstClr val="white"/>
                </a:solidFill>
                <a:latin typeface="Poppl-Laudatio Regular" pitchFamily="34" charset="0"/>
                <a:sym typeface="Wingdings"/>
              </a:rPr>
              <a:t>     1</a:t>
            </a:r>
            <a:r>
              <a:rPr lang="en-US" sz="1300" dirty="0" smtClean="0">
                <a:solidFill>
                  <a:prstClr val="white"/>
                </a:solidFill>
                <a:latin typeface="Poppl-Laudatio Regular" pitchFamily="34" charset="0"/>
              </a:rPr>
              <a:t>6</a:t>
            </a:r>
            <a:r>
              <a:rPr lang="en-US" sz="1300" baseline="30000" dirty="0" smtClean="0">
                <a:solidFill>
                  <a:prstClr val="white"/>
                </a:solidFill>
                <a:latin typeface="Poppl-Laudatio Regular" pitchFamily="34" charset="0"/>
              </a:rPr>
              <a:t>th</a:t>
            </a:r>
            <a:r>
              <a:rPr lang="en-US" sz="1300" dirty="0" smtClean="0">
                <a:solidFill>
                  <a:prstClr val="white"/>
                </a:solidFill>
                <a:latin typeface="Poppl-Laudatio Regular" pitchFamily="34" charset="0"/>
              </a:rPr>
              <a:t> Annual OSC Readiness Training Program</a:t>
            </a:r>
            <a:r>
              <a:rPr lang="en-US" sz="1200" dirty="0" smtClean="0">
                <a:solidFill>
                  <a:prstClr val="white"/>
                </a:solidFill>
                <a:latin typeface="Poppl-Laudatio Regular" pitchFamily="34" charset="0"/>
                <a:sym typeface="Wingdings"/>
              </a:rPr>
              <a:t>     </a:t>
            </a:r>
            <a:r>
              <a:rPr lang="en-US" sz="1300" dirty="0" smtClean="0">
                <a:solidFill>
                  <a:prstClr val="white"/>
                </a:solidFill>
                <a:latin typeface="Poppl-Laudatio Regular" pitchFamily="34" charset="0"/>
                <a:sym typeface="Wingdings"/>
              </a:rPr>
              <a:t>     </a:t>
            </a:r>
            <a:r>
              <a:rPr lang="en-US" sz="1200" dirty="0" smtClean="0">
                <a:solidFill>
                  <a:prstClr val="white"/>
                </a:solidFill>
                <a:latin typeface="Poppl-Laudatio Regular" pitchFamily="34" charset="0"/>
                <a:sym typeface="Wingdings"/>
              </a:rPr>
              <a:t>www.trainex.org/osc2013 </a:t>
            </a:r>
            <a:endParaRPr lang="en-US" sz="1300" dirty="0">
              <a:solidFill>
                <a:prstClr val="white"/>
              </a:solidFill>
              <a:latin typeface="Poppl-Laudatio Regular" pitchFamily="34" charset="0"/>
            </a:endParaRPr>
          </a:p>
        </p:txBody>
      </p:sp>
      <p:sp>
        <p:nvSpPr>
          <p:cNvPr id="9" name="Slide Number Placeholder 5"/>
          <p:cNvSpPr txBox="1">
            <a:spLocks/>
          </p:cNvSpPr>
          <p:nvPr userDrawn="1"/>
        </p:nvSpPr>
        <p:spPr>
          <a:xfrm>
            <a:off x="8534400" y="6511856"/>
            <a:ext cx="533400" cy="350838"/>
          </a:xfrm>
          <a:prstGeom prst="rect">
            <a:avLst/>
          </a:prstGeom>
        </p:spPr>
        <p:txBody>
          <a:bodyPr/>
          <a:lstStyle/>
          <a:p>
            <a:pPr algn="ctr" fontAlgn="base">
              <a:spcBef>
                <a:spcPct val="0"/>
              </a:spcBef>
              <a:spcAft>
                <a:spcPct val="0"/>
              </a:spcAft>
              <a:defRPr/>
            </a:pPr>
            <a:fld id="{40B3E460-37B7-46DA-BE0B-6E64A2DB80A7}" type="slidenum">
              <a:rPr lang="en-US" sz="1300" smtClean="0">
                <a:solidFill>
                  <a:prstClr val="white"/>
                </a:solidFill>
                <a:latin typeface="Poppl-Laudatio Regular" pitchFamily="34" charset="0"/>
                <a:sym typeface="Wingdings"/>
              </a:rPr>
              <a:pPr algn="ctr" fontAlgn="base">
                <a:spcBef>
                  <a:spcPct val="0"/>
                </a:spcBef>
                <a:spcAft>
                  <a:spcPct val="0"/>
                </a:spcAft>
                <a:defRPr/>
              </a:pPr>
              <a:t>‹#›</a:t>
            </a:fld>
            <a:endParaRPr lang="en-US" sz="1300" dirty="0">
              <a:solidFill>
                <a:prstClr val="white"/>
              </a:solidFill>
              <a:latin typeface="Poppl-Laudatio Regular" pitchFamily="34" charset="0"/>
              <a:sym typeface="Wingdings"/>
            </a:endParaRP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Lst>
  <p:hf hdr="0" ftr="0" dt="0"/>
  <p:txStyles>
    <p:titleStyle>
      <a:lvl1pPr algn="ctr" rtl="0" fontAlgn="base">
        <a:spcBef>
          <a:spcPct val="0"/>
        </a:spcBef>
        <a:spcAft>
          <a:spcPct val="0"/>
        </a:spcAft>
        <a:defRPr sz="3200" b="1">
          <a:solidFill>
            <a:schemeClr val="tx2"/>
          </a:solidFill>
          <a:latin typeface="+mj-lt"/>
          <a:ea typeface="+mj-ea"/>
          <a:cs typeface="+mj-cs"/>
        </a:defRPr>
      </a:lvl1pPr>
      <a:lvl2pPr algn="ctr" rtl="0" fontAlgn="base">
        <a:spcBef>
          <a:spcPct val="0"/>
        </a:spcBef>
        <a:spcAft>
          <a:spcPct val="0"/>
        </a:spcAft>
        <a:defRPr sz="3200" b="1">
          <a:solidFill>
            <a:srgbClr val="25437F"/>
          </a:solidFill>
          <a:latin typeface="Arial" charset="0"/>
        </a:defRPr>
      </a:lvl2pPr>
      <a:lvl3pPr algn="ctr" rtl="0" fontAlgn="base">
        <a:spcBef>
          <a:spcPct val="0"/>
        </a:spcBef>
        <a:spcAft>
          <a:spcPct val="0"/>
        </a:spcAft>
        <a:defRPr sz="3200" b="1">
          <a:solidFill>
            <a:srgbClr val="25437F"/>
          </a:solidFill>
          <a:latin typeface="Arial" charset="0"/>
        </a:defRPr>
      </a:lvl3pPr>
      <a:lvl4pPr algn="ctr" rtl="0" fontAlgn="base">
        <a:spcBef>
          <a:spcPct val="0"/>
        </a:spcBef>
        <a:spcAft>
          <a:spcPct val="0"/>
        </a:spcAft>
        <a:defRPr sz="3200" b="1">
          <a:solidFill>
            <a:srgbClr val="25437F"/>
          </a:solidFill>
          <a:latin typeface="Arial" charset="0"/>
        </a:defRPr>
      </a:lvl4pPr>
      <a:lvl5pPr algn="ctr" rtl="0" fontAlgn="base">
        <a:spcBef>
          <a:spcPct val="0"/>
        </a:spcBef>
        <a:spcAft>
          <a:spcPct val="0"/>
        </a:spcAft>
        <a:defRPr sz="3200" b="1">
          <a:solidFill>
            <a:srgbClr val="25437F"/>
          </a:solidFill>
          <a:latin typeface="Arial" charset="0"/>
        </a:defRPr>
      </a:lvl5pPr>
      <a:lvl6pPr marL="457200" algn="ctr" rtl="0" fontAlgn="base">
        <a:spcBef>
          <a:spcPct val="0"/>
        </a:spcBef>
        <a:spcAft>
          <a:spcPct val="0"/>
        </a:spcAft>
        <a:defRPr sz="3200" b="1">
          <a:solidFill>
            <a:srgbClr val="25437F"/>
          </a:solidFill>
          <a:latin typeface="Arial" charset="0"/>
        </a:defRPr>
      </a:lvl6pPr>
      <a:lvl7pPr marL="914400" algn="ctr" rtl="0" fontAlgn="base">
        <a:spcBef>
          <a:spcPct val="0"/>
        </a:spcBef>
        <a:spcAft>
          <a:spcPct val="0"/>
        </a:spcAft>
        <a:defRPr sz="3200" b="1">
          <a:solidFill>
            <a:srgbClr val="25437F"/>
          </a:solidFill>
          <a:latin typeface="Arial" charset="0"/>
        </a:defRPr>
      </a:lvl7pPr>
      <a:lvl8pPr marL="1371600" algn="ctr" rtl="0" fontAlgn="base">
        <a:spcBef>
          <a:spcPct val="0"/>
        </a:spcBef>
        <a:spcAft>
          <a:spcPct val="0"/>
        </a:spcAft>
        <a:defRPr sz="3200" b="1">
          <a:solidFill>
            <a:srgbClr val="25437F"/>
          </a:solidFill>
          <a:latin typeface="Arial" charset="0"/>
        </a:defRPr>
      </a:lvl8pPr>
      <a:lvl9pPr marL="1828800" algn="ctr" rtl="0" fontAlgn="base">
        <a:spcBef>
          <a:spcPct val="0"/>
        </a:spcBef>
        <a:spcAft>
          <a:spcPct val="0"/>
        </a:spcAft>
        <a:defRPr sz="3200" b="1">
          <a:solidFill>
            <a:srgbClr val="25437F"/>
          </a:solidFill>
          <a:latin typeface="Arial" charset="0"/>
        </a:defRPr>
      </a:lvl9pPr>
    </p:titleStyle>
    <p:bodyStyle>
      <a:lvl1pPr marL="457200" indent="-457200" algn="l" rtl="0" fontAlgn="base">
        <a:lnSpc>
          <a:spcPct val="90000"/>
        </a:lnSpc>
        <a:spcBef>
          <a:spcPct val="25000"/>
        </a:spcBef>
        <a:spcAft>
          <a:spcPct val="0"/>
        </a:spcAft>
        <a:buClr>
          <a:schemeClr val="accent1"/>
        </a:buClr>
        <a:buFont typeface="Wingdings" pitchFamily="2" charset="2"/>
        <a:buChar char="u"/>
        <a:defRPr sz="2800">
          <a:solidFill>
            <a:schemeClr val="tx1"/>
          </a:solidFill>
          <a:latin typeface="+mn-lt"/>
          <a:ea typeface="+mn-ea"/>
          <a:cs typeface="+mn-cs"/>
        </a:defRPr>
      </a:lvl1pPr>
      <a:lvl2pPr marL="968375" indent="-396875" algn="l" rtl="0" fontAlgn="base">
        <a:lnSpc>
          <a:spcPct val="90000"/>
        </a:lnSpc>
        <a:spcBef>
          <a:spcPct val="25000"/>
        </a:spcBef>
        <a:spcAft>
          <a:spcPct val="0"/>
        </a:spcAft>
        <a:buClr>
          <a:schemeClr val="accent5"/>
        </a:buClr>
        <a:buFont typeface="Wingdings" pitchFamily="2" charset="2"/>
        <a:buChar char="§"/>
        <a:defRPr sz="2400">
          <a:solidFill>
            <a:schemeClr val="tx1"/>
          </a:solidFill>
          <a:latin typeface="+mn-lt"/>
        </a:defRPr>
      </a:lvl2pPr>
      <a:lvl3pPr marL="1311275" indent="-228600" algn="l" rtl="0" fontAlgn="base">
        <a:lnSpc>
          <a:spcPct val="90000"/>
        </a:lnSpc>
        <a:spcBef>
          <a:spcPct val="25000"/>
        </a:spcBef>
        <a:spcAft>
          <a:spcPct val="0"/>
        </a:spcAft>
        <a:buClr>
          <a:schemeClr val="accent1"/>
        </a:buClr>
        <a:buChar char="•"/>
        <a:defRPr sz="2000">
          <a:solidFill>
            <a:schemeClr val="tx1"/>
          </a:solidFill>
          <a:latin typeface="+mn-lt"/>
        </a:defRPr>
      </a:lvl3pPr>
      <a:lvl4pPr marL="1654175" indent="-228600" algn="l" rtl="0" fontAlgn="base">
        <a:lnSpc>
          <a:spcPct val="90000"/>
        </a:lnSpc>
        <a:spcBef>
          <a:spcPct val="25000"/>
        </a:spcBef>
        <a:spcAft>
          <a:spcPct val="0"/>
        </a:spcAft>
        <a:buClr>
          <a:schemeClr val="accent1"/>
        </a:buClr>
        <a:buFont typeface="Arial" charset="0"/>
        <a:buChar char="–"/>
        <a:defRPr sz="2000">
          <a:solidFill>
            <a:schemeClr val="tx1"/>
          </a:solidFill>
          <a:latin typeface="+mn-lt"/>
        </a:defRPr>
      </a:lvl4pPr>
      <a:lvl5pPr marL="2057400" indent="-228600" algn="l" rtl="0" fontAlgn="base">
        <a:lnSpc>
          <a:spcPct val="90000"/>
        </a:lnSpc>
        <a:spcBef>
          <a:spcPct val="25000"/>
        </a:spcBef>
        <a:spcAft>
          <a:spcPct val="0"/>
        </a:spcAft>
        <a:buClr>
          <a:schemeClr val="accent1"/>
        </a:buClr>
        <a:buFont typeface="Arial" charset="0"/>
        <a:buChar char="»"/>
        <a:defRPr sz="2000">
          <a:solidFill>
            <a:schemeClr val="tx1"/>
          </a:solidFill>
          <a:latin typeface="+mn-lt"/>
        </a:defRPr>
      </a:lvl5pPr>
      <a:lvl6pPr marL="25146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6pPr>
      <a:lvl7pPr marL="29718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7pPr>
      <a:lvl8pPr marL="34290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8pPr>
      <a:lvl9pPr marL="3886200" indent="-228600" algn="l" rtl="0" fontAlgn="base">
        <a:lnSpc>
          <a:spcPct val="90000"/>
        </a:lnSpc>
        <a:spcBef>
          <a:spcPct val="25000"/>
        </a:spcBef>
        <a:spcAft>
          <a:spcPct val="0"/>
        </a:spcAft>
        <a:buClr>
          <a:srgbClr val="871719"/>
        </a:buClr>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hyperlink" Target="http://www.cluin.org/"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2.bin"/><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oleObject3.bin"/><Relationship Id="rId5" Type="http://schemas.openxmlformats.org/officeDocument/2006/relationships/hyperlink" Target="http://www.uscg.mil/" TargetMode="External"/><Relationship Id="rId6" Type="http://schemas.openxmlformats.org/officeDocument/2006/relationships/image" Target="../media/image17.jpeg"/><Relationship Id="rId1" Type="http://schemas.openxmlformats.org/officeDocument/2006/relationships/vmlDrawing" Target="../drawings/vmlDrawing3.vml"/><Relationship Id="rId2"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2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2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hyperlink" Target="http://cluin.org/live/archive/" TargetMode="External"/><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2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2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oleObject" Target="../embeddings/oleObject4.bin"/><Relationship Id="rId1" Type="http://schemas.openxmlformats.org/officeDocument/2006/relationships/vmlDrawing" Target="../drawings/vmlDrawing4.vml"/><Relationship Id="rId2"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1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31.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hyperlink" Target="http://www.uscg.mil/default.asp" TargetMode="External"/><Relationship Id="rId4" Type="http://schemas.openxmlformats.org/officeDocument/2006/relationships/image" Target="../media/image17.jpeg"/><Relationship Id="rId5" Type="http://schemas.openxmlformats.org/officeDocument/2006/relationships/image" Target="../media/image32.png"/><Relationship Id="rId1" Type="http://schemas.openxmlformats.org/officeDocument/2006/relationships/slideLayout" Target="../slideLayouts/slideLayout1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hyperlink" Target="http://www.google.com/imgres?imgurl=http://dustwell.com/images/oil.jpg&amp;imgrefurl=http://dustwell.com/etfs-leak-money.html&amp;usg=__eAbOkYOLJrrW1lQYJZkMYNUs3mA=&amp;h=335&amp;w=400&amp;sz=9&amp;hl=en&amp;start=1&amp;zoom=1&amp;tbnid=7XlJf1_QLrDUZM:&amp;tbnh=104&amp;tbnw=124&amp;ei=opzBTtKDL6XX0QGlkYnfBA&amp;prev=/images?q=image+of+oil&amp;hl=en&amp;sa=X&amp;tbm=isch&amp;itbs=1" TargetMode="External"/><Relationship Id="rId4" Type="http://schemas.openxmlformats.org/officeDocument/2006/relationships/image" Target="../media/image33.jpeg"/><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hyperlink" Target="http://www.123rf.com/photo_8527864_three-dimensional-man-and-the-dollar-sign-from-the-yellow-metal-series-3d-man.html" TargetMode="External"/><Relationship Id="rId4" Type="http://schemas.openxmlformats.org/officeDocument/2006/relationships/image" Target="../media/image36.jpeg"/><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37.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hyperlink" Target="javascript:edit(148572)" TargetMode="External"/><Relationship Id="rId4" Type="http://schemas.openxmlformats.org/officeDocument/2006/relationships/image" Target="../media/image41.png"/><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hyperlink" Target="javascript:edit(148572)" TargetMode="External"/><Relationship Id="rId4" Type="http://schemas.openxmlformats.org/officeDocument/2006/relationships/image" Target="../media/image41.png"/><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hyperlink" Target="javascript:edit(148572)" TargetMode="External"/><Relationship Id="rId4" Type="http://schemas.openxmlformats.org/officeDocument/2006/relationships/image" Target="../media/image41.png"/><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oleObject" Target="../embeddings/oleObject5.bin"/><Relationship Id="rId1" Type="http://schemas.openxmlformats.org/officeDocument/2006/relationships/vmlDrawing" Target="../drawings/vmlDrawing5.vml"/><Relationship Id="rId2"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4" Type="http://schemas.microsoft.com/office/2007/relationships/hdphoto" Target="../media/hdphoto1.wdp"/><Relationship Id="rId1" Type="http://schemas.openxmlformats.org/officeDocument/2006/relationships/slideLayout" Target="../slideLayouts/slideLayout1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4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46.jpeg"/></Relationships>
</file>

<file path=ppt/slides/_rels/slide56.xml.rels><?xml version="1.0" encoding="UTF-8" standalone="yes"?>
<Relationships xmlns="http://schemas.openxmlformats.org/package/2006/relationships"><Relationship Id="rId3" Type="http://schemas.openxmlformats.org/officeDocument/2006/relationships/hyperlink" Target="http://www.123rf.com/photo_5542801_earth-on-a-background-of-a-drop-of-oil.html" TargetMode="External"/><Relationship Id="rId4" Type="http://schemas.openxmlformats.org/officeDocument/2006/relationships/image" Target="../media/image47.jpeg"/><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hyperlink" Target="http://www.123rf.com/photo_14186308_palm-oil-in-pet-bottles.html" TargetMode="External"/><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hyperlink" Target="http://international.stockfood.com/PreviewPage.asp?image=11040069" TargetMode="External"/><Relationship Id="rId7" Type="http://schemas.openxmlformats.org/officeDocument/2006/relationships/image" Target="../media/image50.jpeg"/><Relationship Id="rId8" Type="http://schemas.openxmlformats.org/officeDocument/2006/relationships/hyperlink" Target="http://www.123rf.com/photo_9945415_lavender-and-rosemary-flower-and-herb-leaf-sprigs-with-essential-oil-brown-glass-dropper-bottle-isol.html" TargetMode="External"/><Relationship Id="rId9" Type="http://schemas.openxmlformats.org/officeDocument/2006/relationships/image" Target="../media/image51.jpeg"/><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hyperlink" Target="http://www.google.com/imgres?imgurl=http://dustwell.com/images/oil.jpg&amp;imgrefurl=http://dustwell.com/etfs-leak-money.html&amp;usg=__eAbOkYOLJrrW1lQYJZkMYNUs3mA=&amp;h=335&amp;w=400&amp;sz=9&amp;hl=en&amp;start=1&amp;zoom=1&amp;tbnid=7XlJf1_QLrDUZM:&amp;tbnh=104&amp;tbnw=124&amp;ei=opzBTtKDL6XX0QGlkYnfBA&amp;prev=/images?q=image+of+oil&amp;hl=en&amp;sa=X&amp;tbm=isch&amp;itbs=1" TargetMode="External"/><Relationship Id="rId4" Type="http://schemas.openxmlformats.org/officeDocument/2006/relationships/image" Target="../media/image33.jpeg"/><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hyperlink" Target="http://www.google.com/imgres?q=coal+tar&amp;hl=en&amp;safe=active&amp;gbv=2&amp;biw=1680&amp;bih=860&amp;tbm=isch&amp;tbnid=JdYyuSziQxd5mM:&amp;imgrefurl=http://www.encyclopedia.com/topic/coal_tar.aspx&amp;docid=L7Ws1PCXzpy8aM&amp;imgurl=http://images.encyclopedia.com/utility/image.aspx?id=2799396&amp;imagetype=Hero&amp;w=300&amp;h=300&amp;ei=yXOJUM7pBaPU0gGy0YH4AQ&amp;zoom=1&amp;iact=hc&amp;vpx=514&amp;vpy=236&amp;dur=1171&amp;hovh=225&amp;hovw=225&amp;tx=132&amp;ty=114&amp;sig=107354577914062116521&amp;page=1&amp;tbnh=135&amp;tbnw=135&amp;start=0&amp;ndsp=36&amp;ved=1t:429,r:2,s:0,i:81" TargetMode="External"/><Relationship Id="rId5" Type="http://schemas.openxmlformats.org/officeDocument/2006/relationships/image" Target="../media/image53.jpeg"/><Relationship Id="rId6" Type="http://schemas.openxmlformats.org/officeDocument/2006/relationships/image" Target="../media/image54.jpeg"/><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image" Target="../media/image5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 Id="rId3" Type="http://schemas.openxmlformats.org/officeDocument/2006/relationships/image" Target="../media/image5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 Id="rId3" Type="http://schemas.openxmlformats.org/officeDocument/2006/relationships/hyperlink" Target="http://www.epa.gov./emergencies/content/reporting/faq"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 Id="rId3" Type="http://schemas.openxmlformats.org/officeDocument/2006/relationships/image" Target="../media/image57.emf"/></Relationships>
</file>

<file path=ppt/slides/_rels/slide64.xml.rels><?xml version="1.0" encoding="UTF-8" standalone="yes"?>
<Relationships xmlns="http://schemas.openxmlformats.org/package/2006/relationships"><Relationship Id="rId3" Type="http://schemas.openxmlformats.org/officeDocument/2006/relationships/hyperlink" Target="http://www.123rf.com/photo_15350288_blur-blue-precipitate-in-water-abstract-background-of-blue-color-form.html" TargetMode="External"/><Relationship Id="rId4" Type="http://schemas.openxmlformats.org/officeDocument/2006/relationships/image" Target="../media/image58.jpeg"/><Relationship Id="rId1" Type="http://schemas.openxmlformats.org/officeDocument/2006/relationships/slideLayout" Target="../slideLayouts/slideLayout14.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hyperlink" Target="http://www.123rf.com/photo_7782917_oil-or-gasoline-black-drops---to-see-more--please-visit-at-my-gallery.html" TargetMode="External"/><Relationship Id="rId4" Type="http://schemas.openxmlformats.org/officeDocument/2006/relationships/image" Target="../media/image59.jpeg"/><Relationship Id="rId1" Type="http://schemas.openxmlformats.org/officeDocument/2006/relationships/slideLayout" Target="../slideLayouts/slideLayout14.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 Id="rId3" Type="http://schemas.openxmlformats.org/officeDocument/2006/relationships/image" Target="../media/image13.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4" Type="http://schemas.openxmlformats.org/officeDocument/2006/relationships/oleObject" Target="../embeddings/oleObject6.bin"/><Relationship Id="rId1" Type="http://schemas.openxmlformats.org/officeDocument/2006/relationships/vmlDrawing" Target="../drawings/vmlDrawing6.vml"/><Relationship Id="rId2"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8.xml"/><Relationship Id="rId3" Type="http://schemas.openxmlformats.org/officeDocument/2006/relationships/image" Target="../media/image60.jpeg"/></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14.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hyperlink" Target="http://www.mychemset.com/new/images/solutions.jpg" TargetMode="External"/><Relationship Id="rId4" Type="http://schemas.openxmlformats.org/officeDocument/2006/relationships/image" Target="../media/image63.jpeg"/><Relationship Id="rId1" Type="http://schemas.openxmlformats.org/officeDocument/2006/relationships/slideLayout" Target="../slideLayouts/slideLayout14.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1.xml"/><Relationship Id="rId3" Type="http://schemas.openxmlformats.org/officeDocument/2006/relationships/image" Target="../media/image64.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4" Type="http://schemas.openxmlformats.org/officeDocument/2006/relationships/package" Target="../embeddings/Microsoft_PowerPoint_Presentation1111.pptx"/><Relationship Id="rId1" Type="http://schemas.openxmlformats.org/officeDocument/2006/relationships/vmlDrawing" Target="../drawings/vmlDrawing7.vml"/><Relationship Id="rId2"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openxmlformats.org/officeDocument/2006/relationships/package" Target="../embeddings/Microsoft_PowerPoint_Presentation2222.pptx"/><Relationship Id="rId1" Type="http://schemas.openxmlformats.org/officeDocument/2006/relationships/vmlDrawing" Target="../drawings/vmlDrawing8.vml"/><Relationship Id="rId2"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4" Type="http://schemas.openxmlformats.org/officeDocument/2006/relationships/package" Target="../embeddings/Microsoft_PowerPoint_Presentation3333.pptx"/><Relationship Id="rId1" Type="http://schemas.openxmlformats.org/officeDocument/2006/relationships/vmlDrawing" Target="../drawings/vmlDrawing9.vml"/><Relationship Id="rId2"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4" Type="http://schemas.openxmlformats.org/officeDocument/2006/relationships/package" Target="../embeddings/Microsoft_PowerPoint_Presentation4444.pptx"/><Relationship Id="rId1" Type="http://schemas.openxmlformats.org/officeDocument/2006/relationships/vmlDrawing" Target="../drawings/vmlDrawing10.vml"/><Relationship Id="rId2"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4" Type="http://schemas.openxmlformats.org/officeDocument/2006/relationships/package" Target="../embeddings/Microsoft_PowerPoint_Presentation5555.pptx"/><Relationship Id="rId1" Type="http://schemas.openxmlformats.org/officeDocument/2006/relationships/vmlDrawing" Target="../drawings/vmlDrawing11.vml"/><Relationship Id="rId2"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4" Type="http://schemas.openxmlformats.org/officeDocument/2006/relationships/package" Target="../embeddings/Microsoft_PowerPoint_Presentation6666.pptx"/><Relationship Id="rId1" Type="http://schemas.openxmlformats.org/officeDocument/2006/relationships/vmlDrawing" Target="../drawings/vmlDrawing12.vml"/><Relationship Id="rId2"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4" Type="http://schemas.openxmlformats.org/officeDocument/2006/relationships/package" Target="../embeddings/Microsoft_PowerPoint_Presentation7777.pptx"/><Relationship Id="rId1" Type="http://schemas.openxmlformats.org/officeDocument/2006/relationships/vmlDrawing" Target="../drawings/vmlDrawing13.vml"/><Relationship Id="rId2"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4" Type="http://schemas.openxmlformats.org/officeDocument/2006/relationships/package" Target="../embeddings/Microsoft_PowerPoint_Presentation8888.pptx"/><Relationship Id="rId1" Type="http://schemas.openxmlformats.org/officeDocument/2006/relationships/vmlDrawing" Target="../drawings/vmlDrawing14.vml"/><Relationship Id="rId2"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4" Type="http://schemas.openxmlformats.org/officeDocument/2006/relationships/package" Target="../embeddings/Microsoft_PowerPoint_Presentation9999.pptx"/><Relationship Id="rId1" Type="http://schemas.openxmlformats.org/officeDocument/2006/relationships/vmlDrawing" Target="../drawings/vmlDrawing15.vml"/><Relationship Id="rId2"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4" Type="http://schemas.openxmlformats.org/officeDocument/2006/relationships/package" Target="../embeddings/Microsoft_PowerPoint_Presentation10101010.pptx"/><Relationship Id="rId1" Type="http://schemas.openxmlformats.org/officeDocument/2006/relationships/vmlDrawing" Target="../drawings/vmlDrawing16.vml"/><Relationship Id="rId2"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2.xml"/><Relationship Id="rId3" Type="http://schemas.openxmlformats.org/officeDocument/2006/relationships/image" Target="../media/image13.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4" Type="http://schemas.openxmlformats.org/officeDocument/2006/relationships/oleObject" Target="../embeddings/oleObject7.bin"/><Relationship Id="rId1" Type="http://schemas.openxmlformats.org/officeDocument/2006/relationships/vmlDrawing" Target="../drawings/vmlDrawing17.vml"/><Relationship Id="rId2"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5.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5.xml"/><Relationship Id="rId3" Type="http://schemas.openxmlformats.org/officeDocument/2006/relationships/image" Target="../media/image75.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6.xml"/><Relationship Id="rId3" Type="http://schemas.openxmlformats.org/officeDocument/2006/relationships/image" Target="../media/image76.jpeg"/></Relationships>
</file>

<file path=ppt/slides/_rels/slide87.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hyperlink" Target="http://www.csc.noaa.gov/coastal/economics/images/exxonpicket.jpg" TargetMode="External"/><Relationship Id="rId5" Type="http://schemas.openxmlformats.org/officeDocument/2006/relationships/image" Target="../media/image78.jpeg"/><Relationship Id="rId1" Type="http://schemas.openxmlformats.org/officeDocument/2006/relationships/slideLayout" Target="../slideLayouts/slideLayout1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8.xml"/><Relationship Id="rId3" Type="http://schemas.openxmlformats.org/officeDocument/2006/relationships/image" Target="../media/image79.jpeg"/></Relationships>
</file>

<file path=ppt/slides/_rels/slide89.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jpeg"/><Relationship Id="rId1" Type="http://schemas.openxmlformats.org/officeDocument/2006/relationships/slideLayout" Target="../slideLayouts/slideLayout14.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83.gif"/><Relationship Id="rId4" Type="http://schemas.openxmlformats.org/officeDocument/2006/relationships/image" Target="../media/image84.jpeg"/><Relationship Id="rId1" Type="http://schemas.openxmlformats.org/officeDocument/2006/relationships/slideLayout" Target="../slideLayouts/slideLayout14.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1" Type="http://schemas.openxmlformats.org/officeDocument/2006/relationships/slideLayout" Target="../slideLayouts/slideLayout1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hyperlink" Target="http://www.123rf.com/photo_12845015_thousands-of-snow-geese-fly-from-a-hilltop.html" TargetMode="External"/><Relationship Id="rId4" Type="http://schemas.openxmlformats.org/officeDocument/2006/relationships/image" Target="../media/image87.jpeg"/><Relationship Id="rId5" Type="http://schemas.openxmlformats.org/officeDocument/2006/relationships/image" Target="../media/image88.jpeg"/><Relationship Id="rId6" Type="http://schemas.openxmlformats.org/officeDocument/2006/relationships/hyperlink" Target="http://ecos.fws.gov/docs/species_images/doc3620.jpg" TargetMode="External"/><Relationship Id="rId7" Type="http://schemas.openxmlformats.org/officeDocument/2006/relationships/image" Target="../media/image89.jpeg"/><Relationship Id="rId8" Type="http://schemas.openxmlformats.org/officeDocument/2006/relationships/image" Target="../media/image90.jpeg"/><Relationship Id="rId1" Type="http://schemas.openxmlformats.org/officeDocument/2006/relationships/slideLayout" Target="../slideLayouts/slideLayout14.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3.xml"/><Relationship Id="rId3" Type="http://schemas.openxmlformats.org/officeDocument/2006/relationships/image" Target="../media/image1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4.xml"/><Relationship Id="rId3" Type="http://schemas.openxmlformats.org/officeDocument/2006/relationships/hyperlink" Target="mailto:austin.oelschlager@tetratech.com"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hyperlink" Target="http://www.cluin.org/" TargetMode="External"/><Relationship Id="rId5" Type="http://schemas.openxmlformats.org/officeDocument/2006/relationships/hyperlink" Target="https://www.facebook.com/EPACleanUpTech" TargetMode="External"/><Relationship Id="rId6" Type="http://schemas.openxmlformats.org/officeDocument/2006/relationships/hyperlink" Target="https://twitter.com/" TargetMode="External"/><Relationship Id="rId7" Type="http://schemas.openxmlformats.org/officeDocument/2006/relationships/hyperlink" Target="https://twitter.com/%23!/EPACleanUpTech" TargetMode="External"/><Relationship Id="rId8" Type="http://schemas.openxmlformats.org/officeDocument/2006/relationships/hyperlink" Target="http://www.linkedin.com/groups/Clean-Up-Information-Network-CLUIN-4405740" TargetMode="External"/><Relationship Id="rId9" Type="http://schemas.openxmlformats.org/officeDocument/2006/relationships/image" Target="../media/image92.jpeg"/><Relationship Id="rId10" Type="http://schemas.openxmlformats.org/officeDocument/2006/relationships/image" Target="../media/image93.jpeg"/><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hyperlink" Target="http://www.clu-in.org/conf/tio/CECOSC2/resource.cfm" TargetMode="External"/><Relationship Id="rId4" Type="http://schemas.openxmlformats.org/officeDocument/2006/relationships/hyperlink" Target="http://www.clu-in.org/conf/tio/CECOSC2/feedback.cfm" TargetMode="External"/><Relationship Id="rId5"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0" y="2130425"/>
            <a:ext cx="9144000" cy="857250"/>
          </a:xfrm>
          <a:noFill/>
        </p:spPr>
        <p:txBody>
          <a:bodyPr/>
          <a:lstStyle/>
          <a:p>
            <a:pPr eaLnBrk="1" hangingPunct="1"/>
            <a:r>
              <a:rPr lang="en-US" sz="2800">
                <a:solidFill>
                  <a:schemeClr val="tx1"/>
                </a:solidFill>
                <a:latin typeface="Arial Black" pitchFamily="44" charset="0"/>
                <a:ea typeface="Arial Black" pitchFamily="44" charset="0"/>
                <a:cs typeface="Arial Black" pitchFamily="44" charset="0"/>
              </a:rPr>
              <a:t>Welcome to the CLU-IN Internet Seminar</a:t>
            </a:r>
            <a:br>
              <a:rPr lang="en-US" sz="2800">
                <a:solidFill>
                  <a:schemeClr val="tx1"/>
                </a:solidFill>
                <a:latin typeface="Arial Black" pitchFamily="44" charset="0"/>
                <a:ea typeface="Arial Black" pitchFamily="44" charset="0"/>
                <a:cs typeface="Arial Black" pitchFamily="44" charset="0"/>
              </a:rPr>
            </a:br>
            <a:endParaRPr lang="en-US" sz="2800">
              <a:solidFill>
                <a:schemeClr val="tx1"/>
              </a:solidFill>
              <a:latin typeface="Arial Black" pitchFamily="44" charset="0"/>
              <a:ea typeface="Arial Black" pitchFamily="44" charset="0"/>
              <a:cs typeface="Arial Black" pitchFamily="44" charset="0"/>
            </a:endParaRPr>
          </a:p>
        </p:txBody>
      </p:sp>
      <p:sp>
        <p:nvSpPr>
          <p:cNvPr id="15363" name="Rectangle 3"/>
          <p:cNvSpPr>
            <a:spLocks noGrp="1" noChangeArrowheads="1"/>
          </p:cNvSpPr>
          <p:nvPr>
            <p:ph type="subTitle" idx="1"/>
          </p:nvPr>
        </p:nvSpPr>
        <p:spPr>
          <a:xfrm>
            <a:off x="490538" y="2647950"/>
            <a:ext cx="8243887" cy="3338513"/>
          </a:xfrm>
        </p:spPr>
        <p:txBody>
          <a:bodyPr/>
          <a:lstStyle/>
          <a:p>
            <a:pPr eaLnBrk="1" hangingPunct="1"/>
            <a:r>
              <a:rPr lang="en-US" sz="1800" b="1" dirty="0" smtClean="0">
                <a:solidFill>
                  <a:schemeClr val="accent2"/>
                </a:solidFill>
                <a:ea typeface="ＭＳ Ｐゴシック" pitchFamily="44" charset="-128"/>
                <a:cs typeface="ＭＳ Ｐゴシック" pitchFamily="44" charset="-128"/>
              </a:rPr>
              <a:t>CEC Training for </a:t>
            </a:r>
            <a:r>
              <a:rPr lang="en-US" sz="1800" b="1" dirty="0" err="1" smtClean="0">
                <a:solidFill>
                  <a:schemeClr val="accent2"/>
                </a:solidFill>
                <a:ea typeface="ＭＳ Ｐゴシック" pitchFamily="44" charset="-128"/>
                <a:cs typeface="ＭＳ Ｐゴシック" pitchFamily="44" charset="-128"/>
              </a:rPr>
              <a:t>OSCs</a:t>
            </a:r>
            <a:r>
              <a:rPr lang="en-US" sz="1800" b="1" dirty="0" smtClean="0">
                <a:solidFill>
                  <a:schemeClr val="accent2"/>
                </a:solidFill>
                <a:ea typeface="ＭＳ Ｐゴシック" pitchFamily="44" charset="-128"/>
                <a:cs typeface="ＭＳ Ｐゴシック" pitchFamily="44" charset="-128"/>
              </a:rPr>
              <a:t>...Oil Spill Response (Part 1)</a:t>
            </a:r>
          </a:p>
          <a:p>
            <a:pPr eaLnBrk="1" hangingPunct="1"/>
            <a:r>
              <a:rPr lang="en-US" sz="1700" dirty="0" smtClean="0">
                <a:solidFill>
                  <a:schemeClr val="accent2"/>
                </a:solidFill>
                <a:ea typeface="ＭＳ Ｐゴシック" pitchFamily="44" charset="-128"/>
                <a:cs typeface="ＭＳ Ｐゴシック" pitchFamily="44" charset="-128"/>
              </a:rPr>
              <a:t>Sponsored </a:t>
            </a:r>
            <a:r>
              <a:rPr lang="en-US" sz="1700" dirty="0">
                <a:solidFill>
                  <a:schemeClr val="accent2"/>
                </a:solidFill>
                <a:ea typeface="ＭＳ Ｐゴシック" pitchFamily="44" charset="-128"/>
                <a:cs typeface="ＭＳ Ｐゴシック" pitchFamily="44" charset="-128"/>
              </a:rPr>
              <a:t>by</a:t>
            </a:r>
            <a:r>
              <a:rPr lang="en-US" sz="1700" dirty="0" smtClean="0">
                <a:solidFill>
                  <a:schemeClr val="accent2"/>
                </a:solidFill>
                <a:ea typeface="ＭＳ Ｐゴシック" pitchFamily="44" charset="-128"/>
                <a:cs typeface="ＭＳ Ｐゴシック" pitchFamily="44" charset="-128"/>
              </a:rPr>
              <a:t>: EPA Office of Superfund Remediation and Technology Innovation</a:t>
            </a:r>
          </a:p>
          <a:p>
            <a:pPr eaLnBrk="1" hangingPunct="1"/>
            <a:r>
              <a:rPr lang="en-US" sz="1800" dirty="0">
                <a:solidFill>
                  <a:schemeClr val="accent2"/>
                </a:solidFill>
                <a:ea typeface="ＭＳ Ｐゴシック" pitchFamily="44" charset="-128"/>
                <a:cs typeface="ＭＳ Ｐゴシック" pitchFamily="44" charset="-128"/>
              </a:rPr>
              <a:t>Delivered</a:t>
            </a:r>
            <a:r>
              <a:rPr lang="en-US" sz="1800" dirty="0" smtClean="0">
                <a:solidFill>
                  <a:schemeClr val="accent2"/>
                </a:solidFill>
                <a:ea typeface="ＭＳ Ｐゴシック" pitchFamily="44" charset="-128"/>
                <a:cs typeface="ＭＳ Ｐゴシック" pitchFamily="44" charset="-128"/>
              </a:rPr>
              <a:t>: November 6, 2013, 1:00 PM - 4:00 PM, EST (18:00-21:00 GMT)</a:t>
            </a:r>
            <a:endParaRPr lang="en-US" sz="1100" i="1" dirty="0" smtClean="0">
              <a:solidFill>
                <a:schemeClr val="accent2"/>
              </a:solidFill>
              <a:ea typeface="ＭＳ Ｐゴシック" pitchFamily="44" charset="-128"/>
              <a:cs typeface="ＭＳ Ｐゴシック" pitchFamily="44" charset="-128"/>
            </a:endParaRPr>
          </a:p>
          <a:p>
            <a:pPr algn="l" eaLnBrk="1" hangingPunct="1">
              <a:spcBef>
                <a:spcPct val="0"/>
              </a:spcBef>
            </a:pPr>
            <a:endParaRPr lang="en-US" sz="1200" i="1" dirty="0" smtClean="0">
              <a:solidFill>
                <a:schemeClr val="accent2"/>
              </a:solidFill>
              <a:ea typeface="ＭＳ Ｐゴシック" pitchFamily="44" charset="-128"/>
              <a:cs typeface="ＭＳ Ｐゴシック" pitchFamily="44" charset="-128"/>
            </a:endParaRPr>
          </a:p>
          <a:p>
            <a:pPr algn="l" eaLnBrk="1" hangingPunct="1">
              <a:spcBef>
                <a:spcPct val="0"/>
              </a:spcBef>
            </a:pPr>
            <a:r>
              <a:rPr lang="en-US" sz="1400" i="1" dirty="0" smtClean="0">
                <a:solidFill>
                  <a:schemeClr val="accent2"/>
                </a:solidFill>
                <a:ea typeface="ＭＳ Ｐゴシック" pitchFamily="44" charset="-128"/>
                <a:cs typeface="ＭＳ Ｐゴシック" pitchFamily="44" charset="-128"/>
              </a:rPr>
              <a:t>Instructors</a:t>
            </a:r>
            <a:r>
              <a:rPr lang="en-US" sz="1400" i="1" dirty="0">
                <a:solidFill>
                  <a:schemeClr val="accent2"/>
                </a:solidFill>
                <a:ea typeface="ＭＳ Ｐゴシック" pitchFamily="44" charset="-128"/>
                <a:cs typeface="ＭＳ Ｐゴシック" pitchFamily="44" charset="-128"/>
              </a:rPr>
              <a:t>:</a:t>
            </a:r>
            <a:r>
              <a:rPr lang="en-US" sz="1400" i="1" dirty="0" smtClean="0">
                <a:solidFill>
                  <a:schemeClr val="accent2"/>
                </a:solidFill>
                <a:ea typeface="ＭＳ Ｐゴシック" pitchFamily="44" charset="-128"/>
                <a:cs typeface="ＭＳ Ｐゴシック" pitchFamily="44" charset="-128"/>
              </a:rPr>
              <a:t> </a:t>
            </a:r>
          </a:p>
          <a:p>
            <a:pPr lvl="1" eaLnBrk="1" hangingPunct="1">
              <a:spcBef>
                <a:spcPct val="0"/>
              </a:spcBef>
              <a:buFont typeface="Arial" pitchFamily="44" charset="0"/>
              <a:buChar char="•"/>
            </a:pPr>
            <a:r>
              <a:rPr lang="en-US" sz="1400" i="1" dirty="0" smtClean="0">
                <a:solidFill>
                  <a:schemeClr val="accent2"/>
                </a:solidFill>
              </a:rPr>
              <a:t>Doug Kodama, EPA Region 2, </a:t>
            </a:r>
            <a:r>
              <a:rPr lang="en-US" sz="1400" i="1" dirty="0" err="1" smtClean="0">
                <a:solidFill>
                  <a:schemeClr val="accent2"/>
                </a:solidFill>
              </a:rPr>
              <a:t>kodama.doug@epa.gov</a:t>
            </a:r>
            <a:endParaRPr lang="en-US" sz="1400" i="1" dirty="0" smtClean="0">
              <a:solidFill>
                <a:schemeClr val="accent2"/>
              </a:solidFill>
            </a:endParaRPr>
          </a:p>
          <a:p>
            <a:pPr lvl="1" eaLnBrk="1" hangingPunct="1">
              <a:spcBef>
                <a:spcPct val="0"/>
              </a:spcBef>
              <a:buFont typeface="Arial" pitchFamily="44" charset="0"/>
              <a:buChar char="•"/>
            </a:pPr>
            <a:r>
              <a:rPr lang="en-US" sz="1400" i="1" dirty="0" smtClean="0">
                <a:solidFill>
                  <a:schemeClr val="accent2"/>
                </a:solidFill>
              </a:rPr>
              <a:t>Earl </a:t>
            </a:r>
            <a:r>
              <a:rPr lang="en-US" sz="1400" i="1" dirty="0" err="1" smtClean="0">
                <a:solidFill>
                  <a:schemeClr val="accent2"/>
                </a:solidFill>
              </a:rPr>
              <a:t>Liverman</a:t>
            </a:r>
            <a:r>
              <a:rPr lang="en-US" sz="1400" i="1" dirty="0" smtClean="0">
                <a:solidFill>
                  <a:schemeClr val="accent2"/>
                </a:solidFill>
              </a:rPr>
              <a:t>, EPA Region 10, </a:t>
            </a:r>
            <a:r>
              <a:rPr lang="en-US" sz="1400" i="1" dirty="0" err="1" smtClean="0">
                <a:solidFill>
                  <a:schemeClr val="accent2"/>
                </a:solidFill>
              </a:rPr>
              <a:t>liverman.earl@epa.gov</a:t>
            </a:r>
            <a:endParaRPr lang="en-US" sz="1400" i="1" dirty="0" smtClean="0">
              <a:solidFill>
                <a:schemeClr val="accent2"/>
              </a:solidFill>
            </a:endParaRPr>
          </a:p>
          <a:p>
            <a:pPr lvl="1" eaLnBrk="1" hangingPunct="1">
              <a:spcBef>
                <a:spcPct val="0"/>
              </a:spcBef>
              <a:buFont typeface="Arial" pitchFamily="44" charset="0"/>
              <a:buChar char="•"/>
            </a:pPr>
            <a:r>
              <a:rPr lang="en-US" sz="1400" i="1" dirty="0" smtClean="0">
                <a:solidFill>
                  <a:schemeClr val="accent2"/>
                </a:solidFill>
              </a:rPr>
              <a:t>Jim Mullins, Tetra Tech, Inc., james.mullins52@gmail.com</a:t>
            </a:r>
          </a:p>
          <a:p>
            <a:pPr lvl="1" eaLnBrk="1" hangingPunct="1">
              <a:spcBef>
                <a:spcPct val="0"/>
              </a:spcBef>
              <a:buFont typeface="Arial" pitchFamily="44" charset="0"/>
              <a:buChar char="•"/>
            </a:pPr>
            <a:r>
              <a:rPr lang="en-US" sz="1400" i="1" dirty="0" smtClean="0">
                <a:solidFill>
                  <a:schemeClr val="accent2"/>
                </a:solidFill>
              </a:rPr>
              <a:t>Greg </a:t>
            </a:r>
            <a:r>
              <a:rPr lang="en-US" sz="1400" i="1" dirty="0" err="1" smtClean="0">
                <a:solidFill>
                  <a:schemeClr val="accent2"/>
                </a:solidFill>
              </a:rPr>
              <a:t>Weigel</a:t>
            </a:r>
            <a:r>
              <a:rPr lang="en-US" sz="1400" i="1" dirty="0" smtClean="0">
                <a:solidFill>
                  <a:schemeClr val="accent2"/>
                </a:solidFill>
              </a:rPr>
              <a:t>, EPA Region 10, </a:t>
            </a:r>
            <a:r>
              <a:rPr lang="en-US" sz="1400" i="1" dirty="0" err="1" smtClean="0">
                <a:solidFill>
                  <a:schemeClr val="accent2"/>
                </a:solidFill>
              </a:rPr>
              <a:t>weigel.greg@epa.gov</a:t>
            </a:r>
            <a:endParaRPr lang="en-US" sz="1400" i="1" dirty="0" smtClean="0">
              <a:solidFill>
                <a:schemeClr val="accent2"/>
              </a:solidFill>
            </a:endParaRPr>
          </a:p>
          <a:p>
            <a:pPr lvl="1" eaLnBrk="1" hangingPunct="1">
              <a:spcBef>
                <a:spcPct val="0"/>
              </a:spcBef>
            </a:pPr>
            <a:endParaRPr lang="en-US" sz="1400" i="1" dirty="0">
              <a:solidFill>
                <a:schemeClr val="accent2"/>
              </a:solidFill>
            </a:endParaRPr>
          </a:p>
          <a:p>
            <a:pPr algn="l" eaLnBrk="1" hangingPunct="1">
              <a:spcBef>
                <a:spcPct val="0"/>
              </a:spcBef>
            </a:pPr>
            <a:r>
              <a:rPr lang="en-US" sz="1400" i="1" dirty="0">
                <a:solidFill>
                  <a:schemeClr val="accent2"/>
                </a:solidFill>
                <a:ea typeface="ＭＳ Ｐゴシック" pitchFamily="44" charset="-128"/>
                <a:cs typeface="ＭＳ Ｐゴシック" pitchFamily="44" charset="-128"/>
              </a:rPr>
              <a:t>Moderators:</a:t>
            </a:r>
            <a:r>
              <a:rPr lang="en-US" sz="1400" i="1" dirty="0" smtClean="0">
                <a:solidFill>
                  <a:schemeClr val="accent2"/>
                </a:solidFill>
                <a:ea typeface="ＭＳ Ｐゴシック" pitchFamily="44" charset="-128"/>
                <a:cs typeface="ＭＳ Ｐゴシック" pitchFamily="44" charset="-128"/>
              </a:rPr>
              <a:t> </a:t>
            </a:r>
          </a:p>
          <a:p>
            <a:pPr lvl="1" eaLnBrk="1" hangingPunct="1">
              <a:spcBef>
                <a:spcPct val="0"/>
              </a:spcBef>
              <a:buFont typeface="Arial" pitchFamily="44" charset="0"/>
              <a:buChar char="•"/>
            </a:pPr>
            <a:r>
              <a:rPr lang="en-US" sz="1400" i="1" dirty="0" smtClean="0">
                <a:solidFill>
                  <a:schemeClr val="accent2"/>
                </a:solidFill>
              </a:rPr>
              <a:t>Jean </a:t>
            </a:r>
            <a:r>
              <a:rPr lang="en-US" sz="1400" i="1" dirty="0" err="1" smtClean="0">
                <a:solidFill>
                  <a:schemeClr val="accent2"/>
                </a:solidFill>
              </a:rPr>
              <a:t>Balent</a:t>
            </a:r>
            <a:r>
              <a:rPr lang="en-US" sz="1400" i="1" dirty="0" smtClean="0">
                <a:solidFill>
                  <a:schemeClr val="accent2"/>
                </a:solidFill>
              </a:rPr>
              <a:t>, U.S. EPA Technology Innovation and Field Services Division (</a:t>
            </a:r>
            <a:r>
              <a:rPr lang="en-US" sz="1400" i="1" dirty="0" err="1" smtClean="0">
                <a:solidFill>
                  <a:schemeClr val="accent2"/>
                </a:solidFill>
              </a:rPr>
              <a:t>balent.jean@epa.gov</a:t>
            </a:r>
            <a:r>
              <a:rPr lang="en-US" sz="1400" i="1" dirty="0" smtClean="0">
                <a:solidFill>
                  <a:schemeClr val="accent2"/>
                </a:solidFill>
              </a:rPr>
              <a:t>) </a:t>
            </a:r>
            <a:endParaRPr lang="en-US" sz="1400" i="1" dirty="0">
              <a:solidFill>
                <a:schemeClr val="accent2"/>
              </a:solidFill>
            </a:endParaRPr>
          </a:p>
        </p:txBody>
      </p:sp>
      <p:pic>
        <p:nvPicPr>
          <p:cNvPr id="15364" name="Picture 4"/>
          <p:cNvPicPr>
            <a:picLocks noChangeAspect="1" noChangeArrowheads="1"/>
          </p:cNvPicPr>
          <p:nvPr/>
        </p:nvPicPr>
        <p:blipFill>
          <a:blip r:embed="rId3"/>
          <a:srcRect/>
          <a:stretch>
            <a:fillRect/>
          </a:stretch>
        </p:blipFill>
        <p:spPr bwMode="auto">
          <a:xfrm>
            <a:off x="336550" y="317500"/>
            <a:ext cx="8534400" cy="1438275"/>
          </a:xfrm>
          <a:prstGeom prst="rect">
            <a:avLst/>
          </a:prstGeom>
          <a:noFill/>
          <a:ln w="9525">
            <a:noFill/>
            <a:miter lim="800000"/>
            <a:headEnd/>
            <a:tailEnd/>
          </a:ln>
        </p:spPr>
      </p:pic>
      <p:pic>
        <p:nvPicPr>
          <p:cNvPr id="15365" name="Picture 5"/>
          <p:cNvPicPr>
            <a:picLocks noChangeAspect="1" noChangeArrowheads="1"/>
          </p:cNvPicPr>
          <p:nvPr/>
        </p:nvPicPr>
        <p:blipFill>
          <a:blip r:embed="rId4"/>
          <a:srcRect/>
          <a:stretch>
            <a:fillRect/>
          </a:stretch>
        </p:blipFill>
        <p:spPr bwMode="auto">
          <a:xfrm>
            <a:off x="374650" y="327025"/>
            <a:ext cx="1323975" cy="1390650"/>
          </a:xfrm>
          <a:prstGeom prst="rect">
            <a:avLst/>
          </a:prstGeom>
          <a:noFill/>
          <a:ln w="9525">
            <a:noFill/>
            <a:miter lim="800000"/>
            <a:headEnd/>
            <a:tailEnd/>
          </a:ln>
        </p:spPr>
      </p:pic>
      <p:sp>
        <p:nvSpPr>
          <p:cNvPr id="15366" name="Text Box 6"/>
          <p:cNvSpPr txBox="1">
            <a:spLocks noChangeArrowheads="1"/>
          </p:cNvSpPr>
          <p:nvPr/>
        </p:nvSpPr>
        <p:spPr bwMode="auto">
          <a:xfrm>
            <a:off x="592138" y="6176963"/>
            <a:ext cx="8094662" cy="366712"/>
          </a:xfrm>
          <a:prstGeom prst="rect">
            <a:avLst/>
          </a:prstGeom>
          <a:noFill/>
          <a:ln w="9525">
            <a:noFill/>
            <a:miter lim="800000"/>
            <a:headEnd/>
            <a:tailEnd/>
          </a:ln>
        </p:spPr>
        <p:txBody>
          <a:bodyPr>
            <a:prstTxWarp prst="textNoShape">
              <a:avLst/>
            </a:prstTxWarp>
            <a:spAutoFit/>
          </a:bodyPr>
          <a:lstStyle/>
          <a:p>
            <a:pPr algn="ctr">
              <a:spcBef>
                <a:spcPct val="50000"/>
              </a:spcBef>
            </a:pPr>
            <a:r>
              <a:rPr lang="en-US" i="1">
                <a:solidFill>
                  <a:schemeClr val="accent2"/>
                </a:solidFill>
              </a:rPr>
              <a:t>Visit the Clean Up Information Network online at</a:t>
            </a:r>
            <a:r>
              <a:rPr lang="en-US" i="1" u="sng">
                <a:solidFill>
                  <a:schemeClr val="accent2"/>
                </a:solidFill>
              </a:rPr>
              <a:t> </a:t>
            </a:r>
            <a:r>
              <a:rPr lang="en-US" i="1" u="sng">
                <a:solidFill>
                  <a:schemeClr val="accent2"/>
                </a:solidFill>
                <a:hlinkClick r:id="rId5"/>
              </a:rPr>
              <a:t>www.cluin.org</a:t>
            </a:r>
            <a:r>
              <a:rPr lang="en-US" i="1" u="sng">
                <a:solidFill>
                  <a:schemeClr val="accent2"/>
                </a:solidFill>
              </a:rPr>
              <a:t> </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533400"/>
            <a:ext cx="7010401" cy="762000"/>
          </a:xfrm>
        </p:spPr>
        <p:txBody>
          <a:bodyPr/>
          <a:lstStyle/>
          <a:p>
            <a:r>
              <a:rPr lang="en-US" dirty="0" smtClean="0"/>
              <a:t>AGENDA – Day 2</a:t>
            </a:r>
            <a:br>
              <a:rPr lang="en-US" dirty="0" smtClean="0"/>
            </a:br>
            <a:r>
              <a:rPr lang="en-US" dirty="0" smtClean="0"/>
              <a:t>Thursday, 7 November 2012</a:t>
            </a:r>
            <a:endParaRPr lang="en-US" dirty="0"/>
          </a:p>
        </p:txBody>
      </p:sp>
      <p:sp>
        <p:nvSpPr>
          <p:cNvPr id="3" name="Content Placeholder 2"/>
          <p:cNvSpPr>
            <a:spLocks noGrp="1"/>
          </p:cNvSpPr>
          <p:nvPr>
            <p:ph idx="1"/>
          </p:nvPr>
        </p:nvSpPr>
        <p:spPr>
          <a:xfrm>
            <a:off x="1066800" y="1905001"/>
            <a:ext cx="7978775" cy="3810000"/>
          </a:xfrm>
        </p:spPr>
        <p:txBody>
          <a:bodyPr/>
          <a:lstStyle/>
          <a:p>
            <a:pPr marL="0">
              <a:spcBef>
                <a:spcPts val="0"/>
              </a:spcBef>
              <a:spcAft>
                <a:spcPts val="1000"/>
              </a:spcAft>
              <a:buClrTx/>
              <a:buFont typeface="Wingdings" pitchFamily="2" charset="2"/>
              <a:buChar char="S"/>
              <a:tabLst>
                <a:tab pos="1196975" algn="l"/>
              </a:tabLst>
            </a:pPr>
            <a:r>
              <a:rPr lang="en-US" dirty="0" smtClean="0">
                <a:latin typeface="Calibri"/>
                <a:ea typeface="Calibri"/>
                <a:cs typeface="Times New Roman"/>
              </a:rPr>
              <a:t>VI.	Statutory and Regulatory Authority 	Thresholds for Response to Oil Spills</a:t>
            </a:r>
          </a:p>
          <a:p>
            <a:pPr marL="0" marR="0">
              <a:spcBef>
                <a:spcPts val="0"/>
              </a:spcBef>
              <a:spcAft>
                <a:spcPts val="1000"/>
              </a:spcAft>
              <a:buClrTx/>
              <a:buFont typeface="Wingdings" pitchFamily="2" charset="2"/>
              <a:buChar char="S"/>
              <a:tabLst>
                <a:tab pos="1196975" algn="l"/>
              </a:tabLst>
            </a:pPr>
            <a:r>
              <a:rPr lang="en-US" dirty="0" smtClean="0">
                <a:latin typeface="Calibri"/>
                <a:ea typeface="Calibri"/>
                <a:cs typeface="Times New Roman"/>
              </a:rPr>
              <a:t>VII.	 Oil Spill Management</a:t>
            </a:r>
          </a:p>
          <a:p>
            <a:pPr marL="0" marR="0" defTabSz="1263650">
              <a:spcBef>
                <a:spcPts val="0"/>
              </a:spcBef>
              <a:spcAft>
                <a:spcPts val="1000"/>
              </a:spcAft>
              <a:buClrTx/>
              <a:buFont typeface="Wingdings" pitchFamily="2" charset="2"/>
              <a:buChar char="S"/>
            </a:pPr>
            <a:r>
              <a:rPr lang="en-US" dirty="0" smtClean="0">
                <a:latin typeface="Calibri"/>
                <a:ea typeface="Calibri"/>
                <a:cs typeface="Times New Roman"/>
              </a:rPr>
              <a:t>VIII.	Oil Spill Response Techniques</a:t>
            </a:r>
          </a:p>
          <a:p>
            <a:pPr marL="0" marR="0">
              <a:spcBef>
                <a:spcPts val="0"/>
              </a:spcBef>
              <a:spcAft>
                <a:spcPts val="1000"/>
              </a:spcAft>
              <a:buClrTx/>
              <a:buFont typeface="Wingdings" pitchFamily="2" charset="2"/>
              <a:buChar char="S"/>
              <a:tabLst>
                <a:tab pos="1263650" algn="l"/>
                <a:tab pos="2514600" algn="l"/>
              </a:tabLst>
            </a:pPr>
            <a:r>
              <a:rPr lang="en-US" dirty="0" smtClean="0">
                <a:latin typeface="Calibri"/>
                <a:ea typeface="Calibri"/>
                <a:cs typeface="Times New Roman"/>
              </a:rPr>
              <a:t>IX.	Disposal of Oil and Oily Debris</a:t>
            </a:r>
          </a:p>
          <a:p>
            <a:pPr marL="0" marR="0">
              <a:spcBef>
                <a:spcPts val="0"/>
              </a:spcBef>
              <a:spcAft>
                <a:spcPts val="1000"/>
              </a:spcAft>
              <a:buClrTx/>
              <a:buFont typeface="Wingdings" pitchFamily="2" charset="2"/>
              <a:buChar char="S"/>
              <a:tabLst>
                <a:tab pos="1263650" algn="l"/>
                <a:tab pos="2514600" algn="l"/>
              </a:tabLst>
            </a:pPr>
            <a:r>
              <a:rPr lang="en-US" dirty="0" smtClean="0">
                <a:latin typeface="Calibri"/>
                <a:ea typeface="Calibri"/>
                <a:cs typeface="Times New Roman"/>
              </a:rPr>
              <a:t>X.	Summary Statement</a:t>
            </a:r>
            <a:endParaRPr lang="en-US" dirty="0">
              <a:latin typeface="Calibri"/>
              <a:ea typeface="Calibri"/>
              <a:cs typeface="Times New Roman"/>
            </a:endParaRPr>
          </a:p>
        </p:txBody>
      </p:sp>
      <p:graphicFrame>
        <p:nvGraphicFramePr>
          <p:cNvPr id="166914" name="Object 2"/>
          <p:cNvGraphicFramePr>
            <a:graphicFrameLocks noGrp="1" noChangeAspect="1"/>
          </p:cNvGraphicFramePr>
          <p:nvPr/>
        </p:nvGraphicFramePr>
        <p:xfrm>
          <a:off x="7315200" y="2895600"/>
          <a:ext cx="1358900" cy="2819400"/>
        </p:xfrm>
        <a:graphic>
          <a:graphicData uri="http://schemas.openxmlformats.org/presentationml/2006/ole">
            <p:oleObj spid="_x0000_s32770" name="Clip" r:id="rId4" imgW="1622066" imgH="3934305" progId="">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47439031"/>
      </p:ext>
    </p:extLst>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Title 1"/>
          <p:cNvSpPr>
            <a:spLocks noGrp="1"/>
          </p:cNvSpPr>
          <p:nvPr>
            <p:ph type="title"/>
          </p:nvPr>
        </p:nvSpPr>
        <p:spPr>
          <a:xfrm>
            <a:off x="1066799" y="304800"/>
            <a:ext cx="7620001" cy="838200"/>
          </a:xfrm>
        </p:spPr>
        <p:txBody>
          <a:bodyPr>
            <a:normAutofit/>
          </a:bodyPr>
          <a:lstStyle/>
          <a:p>
            <a:pPr eaLnBrk="1" hangingPunct="1"/>
            <a:r>
              <a:rPr lang="en-US" dirty="0" smtClean="0"/>
              <a:t>Course Overview</a:t>
            </a:r>
            <a:endParaRPr lang="en-US" dirty="0" smtClean="0">
              <a:solidFill>
                <a:schemeClr val="tx1"/>
              </a:solidFill>
            </a:endParaRPr>
          </a:p>
        </p:txBody>
      </p:sp>
      <p:sp>
        <p:nvSpPr>
          <p:cNvPr id="6147" name="Content Placeholder 2"/>
          <p:cNvSpPr>
            <a:spLocks noGrp="1"/>
          </p:cNvSpPr>
          <p:nvPr>
            <p:ph idx="1"/>
          </p:nvPr>
        </p:nvSpPr>
        <p:spPr>
          <a:xfrm>
            <a:off x="1066801" y="1371600"/>
            <a:ext cx="7772400" cy="4754563"/>
          </a:xfrm>
        </p:spPr>
        <p:txBody>
          <a:bodyPr>
            <a:normAutofit fontScale="92500"/>
          </a:bodyPr>
          <a:lstStyle/>
          <a:p>
            <a:pPr>
              <a:buClrTx/>
              <a:buFont typeface="Wingdings" pitchFamily="2" charset="2"/>
              <a:buChar char="S"/>
            </a:pPr>
            <a:r>
              <a:rPr lang="en-US" sz="2400" dirty="0" smtClean="0"/>
              <a:t>Better understand the statutory and regulatory authority for responding to an oil spill</a:t>
            </a:r>
          </a:p>
          <a:p>
            <a:pPr>
              <a:buClrTx/>
              <a:buFont typeface="Wingdings" pitchFamily="2" charset="2"/>
              <a:buChar char="S"/>
            </a:pPr>
            <a:endParaRPr lang="en-US" sz="2400" dirty="0" smtClean="0"/>
          </a:p>
          <a:p>
            <a:pPr>
              <a:buClrTx/>
              <a:buFont typeface="Wingdings" pitchFamily="2" charset="2"/>
              <a:buChar char="S"/>
            </a:pPr>
            <a:r>
              <a:rPr lang="en-US" sz="2400" dirty="0" smtClean="0"/>
              <a:t>Gain an awareness of the Oil Spill Liability Trust Fund</a:t>
            </a:r>
          </a:p>
          <a:p>
            <a:pPr>
              <a:buClrTx/>
              <a:buFont typeface="Wingdings" pitchFamily="2" charset="2"/>
              <a:buChar char="S"/>
            </a:pPr>
            <a:endParaRPr lang="en-US" sz="2400" dirty="0" smtClean="0"/>
          </a:p>
          <a:p>
            <a:pPr>
              <a:buClrTx/>
              <a:buFont typeface="Wingdings" pitchFamily="2" charset="2"/>
              <a:buChar char="S"/>
            </a:pPr>
            <a:r>
              <a:rPr lang="en-US" sz="2400" dirty="0" smtClean="0"/>
              <a:t>Better understand the definition of oil and the fate and behavior of oil in the environment</a:t>
            </a:r>
          </a:p>
          <a:p>
            <a:pPr>
              <a:buClrTx/>
              <a:buFont typeface="Wingdings" pitchFamily="2" charset="2"/>
              <a:buChar char="S"/>
            </a:pPr>
            <a:endParaRPr lang="en-US" sz="2400" dirty="0" smtClean="0"/>
          </a:p>
          <a:p>
            <a:pPr>
              <a:buClrTx/>
              <a:buFont typeface="Wingdings" pitchFamily="2" charset="2"/>
              <a:buChar char="S"/>
            </a:pPr>
            <a:r>
              <a:rPr lang="en-US" sz="2400" dirty="0" smtClean="0"/>
              <a:t>Gain an awareness of the effect of oil spills on human health, environment, and wildlife</a:t>
            </a:r>
          </a:p>
          <a:p>
            <a:pPr>
              <a:buClrTx/>
              <a:buFont typeface="Wingdings" pitchFamily="2" charset="2"/>
              <a:buChar char="S"/>
            </a:pPr>
            <a:endParaRPr lang="en-US" sz="2400" dirty="0" smtClean="0"/>
          </a:p>
          <a:p>
            <a:pPr>
              <a:buClrTx/>
              <a:buFont typeface="Wingdings" pitchFamily="2" charset="2"/>
              <a:buChar char="S"/>
            </a:pPr>
            <a:r>
              <a:rPr lang="en-US" sz="2400" dirty="0" smtClean="0"/>
              <a:t>Gain an awareness of the environmental and human factors affecting cleanup decisions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Title 1"/>
          <p:cNvSpPr>
            <a:spLocks noGrp="1"/>
          </p:cNvSpPr>
          <p:nvPr>
            <p:ph type="title"/>
          </p:nvPr>
        </p:nvSpPr>
        <p:spPr>
          <a:xfrm>
            <a:off x="1066799" y="304800"/>
            <a:ext cx="7620001" cy="838200"/>
          </a:xfrm>
        </p:spPr>
        <p:txBody>
          <a:bodyPr>
            <a:normAutofit/>
          </a:bodyPr>
          <a:lstStyle/>
          <a:p>
            <a:pPr eaLnBrk="1" hangingPunct="1"/>
            <a:r>
              <a:rPr lang="en-US" dirty="0" smtClean="0"/>
              <a:t>Course Overview . . .</a:t>
            </a:r>
            <a:endParaRPr lang="en-US" dirty="0" smtClean="0">
              <a:solidFill>
                <a:schemeClr val="tx1"/>
              </a:solidFill>
            </a:endParaRPr>
          </a:p>
        </p:txBody>
      </p:sp>
      <p:sp>
        <p:nvSpPr>
          <p:cNvPr id="6147" name="Content Placeholder 2"/>
          <p:cNvSpPr>
            <a:spLocks noGrp="1"/>
          </p:cNvSpPr>
          <p:nvPr>
            <p:ph idx="1"/>
          </p:nvPr>
        </p:nvSpPr>
        <p:spPr>
          <a:xfrm>
            <a:off x="1066801" y="1371600"/>
            <a:ext cx="7772400" cy="4754563"/>
          </a:xfrm>
        </p:spPr>
        <p:txBody>
          <a:bodyPr>
            <a:normAutofit/>
          </a:bodyPr>
          <a:lstStyle/>
          <a:p>
            <a:pPr>
              <a:buClrTx/>
              <a:buFont typeface="Wingdings" pitchFamily="2" charset="2"/>
              <a:buChar char="S"/>
            </a:pPr>
            <a:r>
              <a:rPr lang="en-US" sz="2400" dirty="0" smtClean="0"/>
              <a:t>Better understand the main tasks an OSC is responsible for during an oil spill response</a:t>
            </a:r>
          </a:p>
          <a:p>
            <a:pPr>
              <a:buClrTx/>
              <a:buFont typeface="Wingdings" pitchFamily="2" charset="2"/>
              <a:buChar char="S"/>
            </a:pPr>
            <a:endParaRPr lang="en-US" sz="2400" dirty="0" smtClean="0"/>
          </a:p>
          <a:p>
            <a:pPr>
              <a:buClrTx/>
              <a:buFont typeface="Wingdings" pitchFamily="2" charset="2"/>
              <a:buChar char="S"/>
            </a:pPr>
            <a:r>
              <a:rPr lang="en-US" sz="2400" dirty="0" smtClean="0"/>
              <a:t>Better understand the statutory and regulatory thresholds for Response to Oil Spills</a:t>
            </a:r>
          </a:p>
          <a:p>
            <a:pPr>
              <a:buClrTx/>
              <a:buFont typeface="Wingdings" pitchFamily="2" charset="2"/>
              <a:buChar char="S"/>
            </a:pPr>
            <a:endParaRPr lang="en-US" sz="2400" dirty="0" smtClean="0"/>
          </a:p>
          <a:p>
            <a:pPr>
              <a:buClrTx/>
              <a:buFont typeface="Wingdings" pitchFamily="2" charset="2"/>
              <a:buChar char="S"/>
            </a:pPr>
            <a:r>
              <a:rPr lang="en-US" sz="2400" dirty="0" smtClean="0"/>
              <a:t>Gain an awareness of oil spill response techniques</a:t>
            </a:r>
          </a:p>
          <a:p>
            <a:pPr>
              <a:buClrTx/>
              <a:buFont typeface="Wingdings" pitchFamily="2" charset="2"/>
              <a:buChar char="S"/>
            </a:pPr>
            <a:endParaRPr lang="en-US" sz="2400" dirty="0" smtClean="0"/>
          </a:p>
          <a:p>
            <a:pPr>
              <a:buClrTx/>
              <a:buFont typeface="Wingdings" pitchFamily="2" charset="2"/>
              <a:buChar char="S"/>
            </a:pPr>
            <a:r>
              <a:rPr lang="en-US" sz="2400" dirty="0" smtClean="0"/>
              <a:t>Better understand how to dispose of oil and oily debris</a:t>
            </a:r>
          </a:p>
          <a:p>
            <a:pPr>
              <a:buClrTx/>
              <a:buFont typeface="Wingdings" pitchFamily="2" charset="2"/>
              <a:buChar char="S"/>
            </a:pPr>
            <a:endParaRPr lang="en-US" sz="2400"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76600" y="1828800"/>
            <a:ext cx="2857500" cy="28575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762001" y="914400"/>
            <a:ext cx="8001000" cy="1219200"/>
          </a:xfrm>
        </p:spPr>
        <p:txBody>
          <a:bodyPr>
            <a:normAutofit/>
          </a:bodyPr>
          <a:lstStyle/>
          <a:p>
            <a:r>
              <a:rPr lang="en-US" dirty="0" smtClean="0"/>
              <a:t>I.  Statutory and Regulatory Authority</a:t>
            </a:r>
            <a:endParaRPr lang="en-US" dirty="0"/>
          </a:p>
        </p:txBody>
      </p:sp>
      <p:pic>
        <p:nvPicPr>
          <p:cNvPr id="4" name="Picture 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33600" y="2667000"/>
            <a:ext cx="5486400" cy="32766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1" y="304800"/>
            <a:ext cx="8229600" cy="838200"/>
          </a:xfrm>
        </p:spPr>
        <p:txBody>
          <a:bodyPr>
            <a:normAutofit/>
          </a:bodyPr>
          <a:lstStyle/>
          <a:p>
            <a:pPr eaLnBrk="1" hangingPunct="1"/>
            <a:r>
              <a:rPr lang="en-US" dirty="0" smtClean="0">
                <a:solidFill>
                  <a:schemeClr val="tx1"/>
                </a:solidFill>
              </a:rPr>
              <a:t>Clean Water Act</a:t>
            </a:r>
          </a:p>
        </p:txBody>
      </p:sp>
      <p:sp>
        <p:nvSpPr>
          <p:cNvPr id="6147" name="Content Placeholder 2"/>
          <p:cNvSpPr>
            <a:spLocks noGrp="1"/>
          </p:cNvSpPr>
          <p:nvPr>
            <p:ph idx="1"/>
          </p:nvPr>
        </p:nvSpPr>
        <p:spPr>
          <a:xfrm>
            <a:off x="1066801" y="1371600"/>
            <a:ext cx="7772400" cy="4754563"/>
          </a:xfrm>
        </p:spPr>
        <p:txBody>
          <a:bodyPr>
            <a:normAutofit/>
          </a:bodyPr>
          <a:lstStyle/>
          <a:p>
            <a:pPr>
              <a:buClrTx/>
              <a:buFont typeface="Wingdings" pitchFamily="2" charset="2"/>
              <a:buChar char="S"/>
            </a:pPr>
            <a:r>
              <a:rPr lang="en-US" sz="2400" dirty="0" smtClean="0"/>
              <a:t>Establishes basic structure for regulating discharges of pollutants into waters of U.S. and regulating quality standards for surface waters</a:t>
            </a:r>
          </a:p>
          <a:p>
            <a:pPr>
              <a:buClrTx/>
              <a:buFont typeface="Wingdings" pitchFamily="2" charset="2"/>
              <a:buChar char="S"/>
            </a:pPr>
            <a:endParaRPr lang="en-US" sz="2400" dirty="0" smtClean="0"/>
          </a:p>
          <a:p>
            <a:pPr>
              <a:buClrTx/>
              <a:buFont typeface="Wingdings" pitchFamily="2" charset="2"/>
              <a:buChar char="S"/>
            </a:pPr>
            <a:r>
              <a:rPr lang="en-US" sz="2400" dirty="0" smtClean="0"/>
              <a:t>Basis of CWA enacted in 1948 and was called Federal Water Pollution Control Act; in 1972 CWA was significantly reorganized and expanded</a:t>
            </a:r>
            <a:endParaRPr lang="en-US" sz="2400" dirty="0" smtClean="0">
              <a:solidFill>
                <a:srgbClr val="00B0F0"/>
              </a:solidFill>
            </a:endParaRPr>
          </a:p>
        </p:txBody>
      </p:sp>
      <p:pic>
        <p:nvPicPr>
          <p:cNvPr id="46082" name="Picture 2" descr="Water is worth it, Protecting Your Clean Water for 40 Years"/>
          <p:cNvPicPr>
            <a:picLocks noChangeAspect="1" noChangeArrowheads="1"/>
          </p:cNvPicPr>
          <p:nvPr/>
        </p:nvPicPr>
        <p:blipFill>
          <a:blip r:embed="rId3" cstate="print"/>
          <a:srcRect/>
          <a:stretch>
            <a:fillRect/>
          </a:stretch>
        </p:blipFill>
        <p:spPr bwMode="auto">
          <a:xfrm>
            <a:off x="1600200" y="4495800"/>
            <a:ext cx="6477000" cy="1219201"/>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Title 1"/>
          <p:cNvSpPr>
            <a:spLocks noGrp="1"/>
          </p:cNvSpPr>
          <p:nvPr>
            <p:ph type="title"/>
          </p:nvPr>
        </p:nvSpPr>
        <p:spPr>
          <a:xfrm>
            <a:off x="0" y="0"/>
            <a:ext cx="9045575" cy="1143000"/>
          </a:xfrm>
        </p:spPr>
        <p:txBody>
          <a:bodyPr/>
          <a:lstStyle/>
          <a:p>
            <a:pPr eaLnBrk="1" hangingPunct="1"/>
            <a:r>
              <a:rPr lang="en-US" dirty="0" smtClean="0">
                <a:solidFill>
                  <a:schemeClr val="tx1"/>
                </a:solidFill>
              </a:rPr>
              <a:t>Oil Pollution Act of 1990</a:t>
            </a:r>
          </a:p>
        </p:txBody>
      </p:sp>
      <p:sp>
        <p:nvSpPr>
          <p:cNvPr id="6147" name="Content Placeholder 2"/>
          <p:cNvSpPr>
            <a:spLocks noGrp="1"/>
          </p:cNvSpPr>
          <p:nvPr>
            <p:ph idx="1"/>
          </p:nvPr>
        </p:nvSpPr>
        <p:spPr>
          <a:xfrm>
            <a:off x="1066800" y="1143000"/>
            <a:ext cx="7978775" cy="4983163"/>
          </a:xfrm>
        </p:spPr>
        <p:txBody>
          <a:bodyPr>
            <a:normAutofit/>
          </a:bodyPr>
          <a:lstStyle/>
          <a:p>
            <a:pPr eaLnBrk="1" hangingPunct="1">
              <a:buClrTx/>
              <a:buFont typeface="Wingdings" pitchFamily="2" charset="2"/>
              <a:buChar char="S"/>
            </a:pPr>
            <a:r>
              <a:rPr lang="en-US" sz="2000" dirty="0" smtClean="0"/>
              <a:t>Expanded prevention and preparedness activities</a:t>
            </a:r>
          </a:p>
          <a:p>
            <a:pPr eaLnBrk="1" hangingPunct="1">
              <a:buClrTx/>
              <a:buFont typeface="Wingdings" pitchFamily="2" charset="2"/>
              <a:buChar char="S"/>
            </a:pPr>
            <a:endParaRPr lang="en-US" sz="2000" dirty="0" smtClean="0"/>
          </a:p>
          <a:p>
            <a:pPr eaLnBrk="1" hangingPunct="1">
              <a:buClrTx/>
              <a:buFont typeface="Wingdings" pitchFamily="2" charset="2"/>
              <a:buChar char="S"/>
            </a:pPr>
            <a:r>
              <a:rPr lang="en-US" sz="2000" dirty="0" smtClean="0"/>
              <a:t>Strengthened federal response authorities</a:t>
            </a:r>
          </a:p>
          <a:p>
            <a:pPr eaLnBrk="1" hangingPunct="1">
              <a:buClrTx/>
              <a:buFont typeface="Wingdings" pitchFamily="2" charset="2"/>
              <a:buChar char="S"/>
            </a:pPr>
            <a:endParaRPr lang="en-US" sz="2000" dirty="0" smtClean="0"/>
          </a:p>
          <a:p>
            <a:pPr eaLnBrk="1" hangingPunct="1">
              <a:buClrTx/>
              <a:buFont typeface="Wingdings" pitchFamily="2" charset="2"/>
              <a:buChar char="S"/>
            </a:pPr>
            <a:r>
              <a:rPr lang="en-US" sz="2000" dirty="0" smtClean="0"/>
              <a:t>Expanded the scope of liability for responsible parties (RPs)</a:t>
            </a:r>
          </a:p>
          <a:p>
            <a:pPr eaLnBrk="1" hangingPunct="1">
              <a:buClrTx/>
              <a:buFont typeface="Wingdings" pitchFamily="2" charset="2"/>
              <a:buChar char="S"/>
            </a:pPr>
            <a:endParaRPr lang="en-US" sz="2000" dirty="0" smtClean="0"/>
          </a:p>
          <a:p>
            <a:pPr eaLnBrk="1" hangingPunct="1">
              <a:buClrTx/>
              <a:buFont typeface="Wingdings" pitchFamily="2" charset="2"/>
              <a:buChar char="S"/>
            </a:pPr>
            <a:r>
              <a:rPr lang="en-US" sz="2000" dirty="0" smtClean="0"/>
              <a:t>Increased the liability limits applicable to spill incidents</a:t>
            </a:r>
          </a:p>
          <a:p>
            <a:pPr eaLnBrk="1" hangingPunct="1">
              <a:buClrTx/>
              <a:buFont typeface="Wingdings" pitchFamily="2" charset="2"/>
              <a:buChar char="S"/>
            </a:pPr>
            <a:endParaRPr lang="en-US" sz="2000" dirty="0" smtClean="0"/>
          </a:p>
          <a:p>
            <a:pPr eaLnBrk="1" hangingPunct="1">
              <a:buClrTx/>
              <a:buFont typeface="Wingdings" pitchFamily="2" charset="2"/>
              <a:buChar char="S"/>
            </a:pPr>
            <a:r>
              <a:rPr lang="en-US" sz="2000" dirty="0" smtClean="0"/>
              <a:t>Established a new Oil Spill                                                         Liability Trust Fund (OSLTF)</a:t>
            </a:r>
          </a:p>
          <a:p>
            <a:pPr eaLnBrk="1" hangingPunct="1"/>
            <a:endParaRPr lang="en-US" dirty="0" smtClean="0">
              <a:solidFill>
                <a:srgbClr val="00B0F0"/>
              </a:solidFill>
            </a:endParaRPr>
          </a:p>
        </p:txBody>
      </p:sp>
      <p:graphicFrame>
        <p:nvGraphicFramePr>
          <p:cNvPr id="5" name="Object 5"/>
          <p:cNvGraphicFramePr>
            <a:graphicFrameLocks noChangeAspect="1"/>
          </p:cNvGraphicFramePr>
          <p:nvPr/>
        </p:nvGraphicFramePr>
        <p:xfrm>
          <a:off x="5334000" y="3962400"/>
          <a:ext cx="3514725" cy="2280126"/>
        </p:xfrm>
        <a:graphic>
          <a:graphicData uri="http://schemas.openxmlformats.org/presentationml/2006/ole">
            <p:oleObj spid="_x0000_s45058" name="Photo Editor Photo" r:id="rId4" imgW="7078063" imgH="4657143" progId="">
              <p:embed/>
            </p:oleObj>
          </a:graphicData>
        </a:graphic>
      </p:graphicFrame>
      <p:pic>
        <p:nvPicPr>
          <p:cNvPr id="43011" name="Picture 3" descr="USCG Logo">
            <a:hlinkClick r:id="rId5"/>
          </p:cNvPr>
          <p:cNvPicPr>
            <a:picLocks noChangeAspect="1" noChangeArrowheads="1"/>
          </p:cNvPicPr>
          <p:nvPr/>
        </p:nvPicPr>
        <p:blipFill>
          <a:blip r:embed="rId6" cstate="print"/>
          <a:srcRect/>
          <a:stretch>
            <a:fillRect/>
          </a:stretch>
        </p:blipFill>
        <p:spPr bwMode="auto">
          <a:xfrm>
            <a:off x="1600200" y="5257800"/>
            <a:ext cx="2552700" cy="6096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itle 1"/>
          <p:cNvSpPr>
            <a:spLocks noGrp="1"/>
          </p:cNvSpPr>
          <p:nvPr>
            <p:ph type="title"/>
          </p:nvPr>
        </p:nvSpPr>
        <p:spPr>
          <a:xfrm>
            <a:off x="1066800" y="152400"/>
            <a:ext cx="7978775" cy="1143000"/>
          </a:xfrm>
        </p:spPr>
        <p:txBody>
          <a:bodyPr>
            <a:normAutofit/>
          </a:bodyPr>
          <a:lstStyle/>
          <a:p>
            <a:pPr eaLnBrk="1" hangingPunct="1"/>
            <a:r>
              <a:rPr lang="en-US" dirty="0" smtClean="0">
                <a:solidFill>
                  <a:schemeClr val="tx1"/>
                </a:solidFill>
              </a:rPr>
              <a:t>Similarities between CWA and CERCLA</a:t>
            </a:r>
          </a:p>
        </p:txBody>
      </p:sp>
      <p:sp>
        <p:nvSpPr>
          <p:cNvPr id="9219" name="Content Placeholder 2"/>
          <p:cNvSpPr>
            <a:spLocks noGrp="1"/>
          </p:cNvSpPr>
          <p:nvPr>
            <p:ph idx="1"/>
          </p:nvPr>
        </p:nvSpPr>
        <p:spPr>
          <a:xfrm>
            <a:off x="1066799" y="1371600"/>
            <a:ext cx="7543801" cy="4754563"/>
          </a:xfrm>
        </p:spPr>
        <p:txBody>
          <a:bodyPr>
            <a:normAutofit/>
          </a:bodyPr>
          <a:lstStyle/>
          <a:p>
            <a:pPr eaLnBrk="1" hangingPunct="1">
              <a:buClrTx/>
              <a:buFont typeface="Wingdings" pitchFamily="2" charset="2"/>
              <a:buChar char="S"/>
            </a:pPr>
            <a:r>
              <a:rPr lang="en-US" sz="2800" dirty="0" smtClean="0"/>
              <a:t>Spill reporting</a:t>
            </a:r>
          </a:p>
          <a:p>
            <a:pPr eaLnBrk="1" hangingPunct="1">
              <a:buFont typeface="Wingdings" pitchFamily="2" charset="2"/>
              <a:buChar char="S"/>
            </a:pPr>
            <a:endParaRPr lang="en-US" sz="2800" dirty="0" smtClean="0"/>
          </a:p>
          <a:p>
            <a:pPr eaLnBrk="1" hangingPunct="1">
              <a:buClrTx/>
              <a:buFont typeface="Wingdings" pitchFamily="2" charset="2"/>
              <a:buChar char="S"/>
            </a:pPr>
            <a:r>
              <a:rPr lang="en-US" sz="2800" dirty="0" smtClean="0"/>
              <a:t>Failure to Notify (CERCLA-civil,                    OPA-criminal)</a:t>
            </a:r>
          </a:p>
          <a:p>
            <a:pPr eaLnBrk="1" hangingPunct="1">
              <a:buFont typeface="Wingdings" pitchFamily="2" charset="2"/>
              <a:buChar char="S"/>
            </a:pPr>
            <a:endParaRPr lang="en-US" sz="2800" dirty="0" smtClean="0"/>
          </a:p>
          <a:p>
            <a:pPr eaLnBrk="1" hangingPunct="1">
              <a:buClrTx/>
              <a:buFont typeface="Wingdings" pitchFamily="2" charset="2"/>
              <a:buChar char="S"/>
            </a:pPr>
            <a:r>
              <a:rPr lang="en-US" sz="2800" dirty="0" smtClean="0"/>
              <a:t>Removal authority for actual discharge/release or threat of discharge</a:t>
            </a:r>
          </a:p>
          <a:p>
            <a:pPr eaLnBrk="1" hangingPunct="1">
              <a:buFont typeface="Wingdings" pitchFamily="2" charset="2"/>
              <a:buChar char="S"/>
            </a:pPr>
            <a:endParaRPr lang="en-US" sz="2800" dirty="0" smtClean="0"/>
          </a:p>
          <a:p>
            <a:pPr eaLnBrk="1" hangingPunct="1">
              <a:buClrTx/>
              <a:buFont typeface="Wingdings" pitchFamily="2" charset="2"/>
              <a:buChar char="S"/>
            </a:pPr>
            <a:r>
              <a:rPr lang="en-US" sz="2800" dirty="0" smtClean="0"/>
              <a:t>Removal order authority and penalties for lack of compliance</a:t>
            </a:r>
          </a:p>
        </p:txBody>
      </p:sp>
      <p:pic>
        <p:nvPicPr>
          <p:cNvPr id="5" name="Picture 6" descr="Telephone"/>
          <p:cNvPicPr>
            <a:picLocks noChangeAspect="1" noChangeArrowheads="1"/>
          </p:cNvPicPr>
          <p:nvPr/>
        </p:nvPicPr>
        <p:blipFill>
          <a:blip r:embed="rId3" cstate="print"/>
          <a:srcRect/>
          <a:stretch>
            <a:fillRect/>
          </a:stretch>
        </p:blipFill>
        <p:spPr bwMode="auto">
          <a:xfrm>
            <a:off x="6934200" y="2209800"/>
            <a:ext cx="1590675"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itle 1"/>
          <p:cNvSpPr>
            <a:spLocks noGrp="1"/>
          </p:cNvSpPr>
          <p:nvPr>
            <p:ph type="title"/>
          </p:nvPr>
        </p:nvSpPr>
        <p:spPr>
          <a:xfrm>
            <a:off x="1066801" y="152400"/>
            <a:ext cx="7543800" cy="1143000"/>
          </a:xfrm>
        </p:spPr>
        <p:txBody>
          <a:bodyPr>
            <a:normAutofit/>
          </a:bodyPr>
          <a:lstStyle/>
          <a:p>
            <a:pPr eaLnBrk="1" hangingPunct="1"/>
            <a:r>
              <a:rPr lang="en-US" sz="2800" dirty="0" smtClean="0">
                <a:solidFill>
                  <a:schemeClr val="tx1"/>
                </a:solidFill>
              </a:rPr>
              <a:t>Similarities between CWA and CERCLA . . .</a:t>
            </a:r>
          </a:p>
        </p:txBody>
      </p:sp>
      <p:sp>
        <p:nvSpPr>
          <p:cNvPr id="9219" name="Content Placeholder 2"/>
          <p:cNvSpPr>
            <a:spLocks noGrp="1"/>
          </p:cNvSpPr>
          <p:nvPr>
            <p:ph idx="1"/>
          </p:nvPr>
        </p:nvSpPr>
        <p:spPr>
          <a:xfrm>
            <a:off x="1066799" y="1371600"/>
            <a:ext cx="7467601" cy="4754563"/>
          </a:xfrm>
        </p:spPr>
        <p:txBody>
          <a:bodyPr>
            <a:noAutofit/>
          </a:bodyPr>
          <a:lstStyle/>
          <a:p>
            <a:pPr eaLnBrk="1" hangingPunct="1">
              <a:buClrTx/>
              <a:buFont typeface="Wingdings" pitchFamily="2" charset="2"/>
              <a:buChar char="S"/>
            </a:pPr>
            <a:r>
              <a:rPr lang="en-US" sz="2200" dirty="0" smtClean="0"/>
              <a:t>Liability provisions and cost recovery provisions (“polluter pays”)</a:t>
            </a:r>
          </a:p>
          <a:p>
            <a:pPr eaLnBrk="1" hangingPunct="1">
              <a:buClrTx/>
              <a:buFont typeface="Wingdings" pitchFamily="2" charset="2"/>
              <a:buChar char="S"/>
            </a:pPr>
            <a:endParaRPr lang="en-US" sz="2200" dirty="0" smtClean="0"/>
          </a:p>
          <a:p>
            <a:pPr eaLnBrk="1" hangingPunct="1">
              <a:buClrTx/>
              <a:buFont typeface="Wingdings" pitchFamily="2" charset="2"/>
              <a:buChar char="S"/>
            </a:pPr>
            <a:r>
              <a:rPr lang="en-US" sz="2200" dirty="0" smtClean="0"/>
              <a:t>Both have trust fund allowing direct government cleanup action</a:t>
            </a:r>
          </a:p>
          <a:p>
            <a:pPr eaLnBrk="1" hangingPunct="1">
              <a:buFont typeface="Wingdings" pitchFamily="2" charset="2"/>
              <a:buChar char="S"/>
            </a:pPr>
            <a:endParaRPr lang="en-US" sz="2200" dirty="0" smtClean="0"/>
          </a:p>
          <a:p>
            <a:pPr eaLnBrk="1" hangingPunct="1">
              <a:buClrTx/>
              <a:buFont typeface="Wingdings" pitchFamily="2" charset="2"/>
              <a:buChar char="S"/>
            </a:pPr>
            <a:r>
              <a:rPr lang="en-US" sz="2200" dirty="0" smtClean="0"/>
              <a:t>United States Coast Guard (USCG) does cost recovery for CWA/OSLTF while EPA does for CERCLA</a:t>
            </a:r>
          </a:p>
          <a:p>
            <a:pPr eaLnBrk="1" hangingPunct="1">
              <a:buClrTx/>
              <a:buFont typeface="Wingdings" pitchFamily="2" charset="2"/>
              <a:buChar char="S"/>
            </a:pPr>
            <a:endParaRPr lang="en-US" sz="2200" dirty="0" smtClean="0"/>
          </a:p>
          <a:p>
            <a:pPr eaLnBrk="1" hangingPunct="1">
              <a:buClrTx/>
              <a:buFont typeface="Wingdings" pitchFamily="2" charset="2"/>
              <a:buChar char="S"/>
            </a:pPr>
            <a:r>
              <a:rPr lang="en-US" sz="2200" dirty="0" smtClean="0"/>
              <a:t>Both CERCLA and oil removals must be consistent with the NCP</a:t>
            </a:r>
          </a:p>
          <a:p>
            <a:pPr eaLnBrk="1" hangingPunct="1">
              <a:buFont typeface="Wingdings" pitchFamily="2" charset="2"/>
              <a:buChar char="S"/>
            </a:pPr>
            <a:endParaRPr lang="en-US" sz="2200" dirty="0" smtClean="0"/>
          </a:p>
          <a:p>
            <a:pPr eaLnBrk="1" hangingPunct="1">
              <a:buClrTx/>
              <a:buFont typeface="Wingdings" pitchFamily="2" charset="2"/>
              <a:buChar char="S"/>
            </a:pPr>
            <a:r>
              <a:rPr lang="en-US" sz="2200" dirty="0" smtClean="0"/>
              <a:t>Similar natural resource provisions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685800" y="381000"/>
            <a:ext cx="8458200" cy="914399"/>
          </a:xfrm>
          <a:prstGeom prst="rect">
            <a:avLst/>
          </a:prstGeom>
          <a:noFill/>
          <a:ln w="9525">
            <a:noFill/>
            <a:miter lim="800000"/>
            <a:headEnd/>
            <a:tailEnd/>
          </a:ln>
        </p:spPr>
        <p:txBody>
          <a:bodyPr anchor="ctr"/>
          <a:lstStyle/>
          <a:p>
            <a:pPr algn="ctr">
              <a:defRPr/>
            </a:pPr>
            <a:r>
              <a:rPr lang="en-US" sz="3200" b="1" kern="0" dirty="0">
                <a:latin typeface="+mj-lt"/>
                <a:ea typeface="+mj-ea"/>
                <a:cs typeface="+mj-cs"/>
              </a:rPr>
              <a:t>Differences between </a:t>
            </a:r>
            <a:r>
              <a:rPr lang="en-US" sz="3200" b="1" kern="0" dirty="0" smtClean="0">
                <a:latin typeface="+mj-lt"/>
                <a:ea typeface="+mj-ea"/>
                <a:cs typeface="+mj-cs"/>
              </a:rPr>
              <a:t>CWA and CERCLA</a:t>
            </a:r>
            <a:endParaRPr lang="en-US" sz="3200" b="1" kern="0" dirty="0">
              <a:latin typeface="+mj-lt"/>
              <a:ea typeface="+mj-ea"/>
              <a:cs typeface="+mj-cs"/>
            </a:endParaRPr>
          </a:p>
        </p:txBody>
      </p:sp>
      <p:sp>
        <p:nvSpPr>
          <p:cNvPr id="6" name="Rectangle 3"/>
          <p:cNvSpPr txBox="1">
            <a:spLocks noChangeArrowheads="1"/>
          </p:cNvSpPr>
          <p:nvPr/>
        </p:nvSpPr>
        <p:spPr bwMode="auto">
          <a:xfrm>
            <a:off x="1066800" y="1219200"/>
            <a:ext cx="3124200" cy="5335587"/>
          </a:xfrm>
          <a:prstGeom prst="rect">
            <a:avLst/>
          </a:prstGeom>
          <a:noFill/>
          <a:ln w="9525">
            <a:noFill/>
            <a:miter lim="800000"/>
            <a:headEnd/>
            <a:tailEnd/>
          </a:ln>
        </p:spPr>
        <p:txBody>
          <a:bodyPr/>
          <a:lstStyle/>
          <a:p>
            <a:pPr marL="342900" indent="-342900" algn="ctr">
              <a:lnSpc>
                <a:spcPct val="90000"/>
              </a:lnSpc>
              <a:spcBef>
                <a:spcPct val="20000"/>
              </a:spcBef>
              <a:defRPr/>
            </a:pPr>
            <a:r>
              <a:rPr lang="en-US" sz="2000" u="sng" kern="0" dirty="0">
                <a:latin typeface="+mn-lt"/>
              </a:rPr>
              <a:t>CWA</a:t>
            </a:r>
          </a:p>
          <a:p>
            <a:pPr marL="342900" indent="-342900">
              <a:lnSpc>
                <a:spcPct val="90000"/>
              </a:lnSpc>
              <a:spcBef>
                <a:spcPct val="20000"/>
              </a:spcBef>
              <a:buFont typeface="Wingdings" pitchFamily="2" charset="2"/>
              <a:buChar char="S"/>
              <a:defRPr/>
            </a:pPr>
            <a:endParaRPr lang="en-US" sz="2000" kern="0" dirty="0" smtClean="0">
              <a:latin typeface="+mn-lt"/>
            </a:endParaRPr>
          </a:p>
          <a:p>
            <a:pPr marL="342900" indent="-342900">
              <a:lnSpc>
                <a:spcPct val="90000"/>
              </a:lnSpc>
              <a:spcBef>
                <a:spcPct val="20000"/>
              </a:spcBef>
              <a:buFont typeface="Wingdings" pitchFamily="2" charset="2"/>
              <a:buChar char="S"/>
              <a:defRPr/>
            </a:pPr>
            <a:r>
              <a:rPr lang="en-US" sz="2000" kern="0" dirty="0" smtClean="0">
                <a:latin typeface="+mn-lt"/>
              </a:rPr>
              <a:t>CWA/OPA </a:t>
            </a:r>
            <a:r>
              <a:rPr lang="en-US" sz="2000" kern="0" dirty="0">
                <a:latin typeface="+mn-lt"/>
              </a:rPr>
              <a:t>addresses navigable waters and adjoining shorelines</a:t>
            </a:r>
          </a:p>
          <a:p>
            <a:pPr marL="342900" indent="-342900">
              <a:lnSpc>
                <a:spcPct val="90000"/>
              </a:lnSpc>
              <a:spcBef>
                <a:spcPct val="20000"/>
              </a:spcBef>
              <a:buFont typeface="Wingdings" pitchFamily="2" charset="2"/>
              <a:buChar char="S"/>
              <a:defRPr/>
            </a:pPr>
            <a:endParaRPr lang="en-US" sz="2000" kern="0" dirty="0">
              <a:latin typeface="+mn-lt"/>
            </a:endParaRPr>
          </a:p>
          <a:p>
            <a:pPr marL="342900" indent="-342900">
              <a:lnSpc>
                <a:spcPct val="90000"/>
              </a:lnSpc>
              <a:spcBef>
                <a:spcPct val="20000"/>
              </a:spcBef>
              <a:buFont typeface="Wingdings" pitchFamily="2" charset="2"/>
              <a:buChar char="S"/>
              <a:defRPr/>
            </a:pPr>
            <a:r>
              <a:rPr lang="en-US" sz="2000" kern="0" dirty="0">
                <a:latin typeface="+mn-lt"/>
              </a:rPr>
              <a:t>OPA has third party claims</a:t>
            </a:r>
          </a:p>
          <a:p>
            <a:pPr marL="342900" indent="-342900">
              <a:lnSpc>
                <a:spcPct val="90000"/>
              </a:lnSpc>
              <a:spcBef>
                <a:spcPct val="20000"/>
              </a:spcBef>
              <a:buFont typeface="Wingdings" pitchFamily="2" charset="2"/>
              <a:buChar char="S"/>
              <a:defRPr/>
            </a:pPr>
            <a:endParaRPr lang="en-US" sz="2000" kern="0" dirty="0">
              <a:latin typeface="+mn-lt"/>
            </a:endParaRPr>
          </a:p>
          <a:p>
            <a:pPr marL="342900" indent="-342900">
              <a:lnSpc>
                <a:spcPct val="90000"/>
              </a:lnSpc>
              <a:spcBef>
                <a:spcPct val="20000"/>
              </a:spcBef>
              <a:buFont typeface="Wingdings" pitchFamily="2" charset="2"/>
              <a:buChar char="S"/>
              <a:defRPr/>
            </a:pPr>
            <a:r>
              <a:rPr lang="en-US" sz="2000" kern="0" dirty="0" smtClean="0">
                <a:latin typeface="+mn-lt"/>
              </a:rPr>
              <a:t>Requirement </a:t>
            </a:r>
            <a:r>
              <a:rPr lang="en-US" sz="2000" kern="0" dirty="0">
                <a:latin typeface="+mn-lt"/>
              </a:rPr>
              <a:t>for preparedness </a:t>
            </a:r>
            <a:r>
              <a:rPr lang="en-US" sz="2000" kern="0" dirty="0" smtClean="0">
                <a:latin typeface="+mn-lt"/>
              </a:rPr>
              <a:t>at a </a:t>
            </a:r>
            <a:r>
              <a:rPr lang="en-US" sz="2000" kern="0" dirty="0">
                <a:latin typeface="+mn-lt"/>
              </a:rPr>
              <a:t>facility and governmental level </a:t>
            </a:r>
          </a:p>
        </p:txBody>
      </p:sp>
      <p:sp>
        <p:nvSpPr>
          <p:cNvPr id="7172" name="Rectangle 3"/>
          <p:cNvSpPr txBox="1">
            <a:spLocks noChangeArrowheads="1"/>
          </p:cNvSpPr>
          <p:nvPr/>
        </p:nvSpPr>
        <p:spPr bwMode="auto">
          <a:xfrm>
            <a:off x="5257800" y="1143000"/>
            <a:ext cx="3733799" cy="54117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228600" indent="-2286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buClr>
                <a:schemeClr val="tx1"/>
              </a:buClr>
            </a:pPr>
            <a:r>
              <a:rPr lang="en-US" u="sng" dirty="0">
                <a:latin typeface="Verdana" pitchFamily="34" charset="0"/>
              </a:rPr>
              <a:t>CERCLA</a:t>
            </a:r>
          </a:p>
          <a:p>
            <a:pPr eaLnBrk="1" hangingPunct="1">
              <a:spcBef>
                <a:spcPct val="20000"/>
              </a:spcBef>
              <a:buClr>
                <a:schemeClr val="tx1"/>
              </a:buClr>
              <a:buFont typeface="Wingdings" pitchFamily="2" charset="2"/>
              <a:buChar char="S"/>
            </a:pPr>
            <a:endParaRPr lang="en-US" dirty="0" smtClean="0">
              <a:latin typeface="Verdana" pitchFamily="34" charset="0"/>
            </a:endParaRPr>
          </a:p>
          <a:p>
            <a:pPr eaLnBrk="1" hangingPunct="1">
              <a:spcBef>
                <a:spcPct val="20000"/>
              </a:spcBef>
              <a:buClr>
                <a:schemeClr val="tx1"/>
              </a:buClr>
              <a:buFont typeface="Wingdings" pitchFamily="2" charset="2"/>
              <a:buChar char="S"/>
            </a:pPr>
            <a:r>
              <a:rPr lang="en-US" sz="2000" dirty="0" smtClean="0">
                <a:latin typeface="Verdana" pitchFamily="34" charset="0"/>
              </a:rPr>
              <a:t>Addresses </a:t>
            </a:r>
            <a:r>
              <a:rPr lang="en-US" sz="2000" dirty="0">
                <a:latin typeface="Verdana" pitchFamily="34" charset="0"/>
              </a:rPr>
              <a:t>any environmental media </a:t>
            </a:r>
            <a:endParaRPr lang="en-US" sz="2000" dirty="0" smtClean="0">
              <a:latin typeface="Verdana" pitchFamily="34" charset="0"/>
            </a:endParaRPr>
          </a:p>
          <a:p>
            <a:pPr eaLnBrk="1" hangingPunct="1">
              <a:spcBef>
                <a:spcPct val="20000"/>
              </a:spcBef>
              <a:buClr>
                <a:schemeClr val="tx1"/>
              </a:buClr>
              <a:buFont typeface="Wingdings" pitchFamily="2" charset="2"/>
              <a:buChar char="S"/>
            </a:pPr>
            <a:endParaRPr lang="en-US" sz="2000" dirty="0">
              <a:latin typeface="Verdana" pitchFamily="34" charset="0"/>
            </a:endParaRPr>
          </a:p>
          <a:p>
            <a:pPr eaLnBrk="1" hangingPunct="1">
              <a:spcBef>
                <a:spcPct val="20000"/>
              </a:spcBef>
              <a:buClr>
                <a:schemeClr val="tx1"/>
              </a:buClr>
              <a:buFont typeface="Wingdings" pitchFamily="2" charset="2"/>
              <a:buChar char="S"/>
            </a:pPr>
            <a:endParaRPr lang="en-US" sz="2000" dirty="0" smtClean="0">
              <a:latin typeface="Verdana" pitchFamily="34" charset="0"/>
            </a:endParaRPr>
          </a:p>
          <a:p>
            <a:pPr eaLnBrk="1" hangingPunct="1">
              <a:spcBef>
                <a:spcPct val="20000"/>
              </a:spcBef>
              <a:buClr>
                <a:schemeClr val="tx1"/>
              </a:buClr>
              <a:buFont typeface="Wingdings" pitchFamily="2" charset="2"/>
              <a:buChar char="S"/>
            </a:pPr>
            <a:r>
              <a:rPr lang="en-US" sz="2000" dirty="0" smtClean="0">
                <a:latin typeface="Verdana" pitchFamily="34" charset="0"/>
              </a:rPr>
              <a:t>Does </a:t>
            </a:r>
            <a:r>
              <a:rPr lang="en-US" sz="2000" dirty="0">
                <a:latin typeface="Verdana" pitchFamily="34" charset="0"/>
              </a:rPr>
              <a:t>not</a:t>
            </a:r>
          </a:p>
          <a:p>
            <a:pPr eaLnBrk="1" hangingPunct="1">
              <a:spcBef>
                <a:spcPct val="20000"/>
              </a:spcBef>
              <a:buClr>
                <a:schemeClr val="tx1"/>
              </a:buClr>
              <a:buFont typeface="Wingdings" pitchFamily="2" charset="2"/>
              <a:buChar char="S"/>
            </a:pPr>
            <a:endParaRPr lang="en-US" sz="2000" dirty="0">
              <a:latin typeface="Verdana" pitchFamily="34" charset="0"/>
            </a:endParaRPr>
          </a:p>
          <a:p>
            <a:pPr eaLnBrk="1" hangingPunct="1">
              <a:spcBef>
                <a:spcPct val="20000"/>
              </a:spcBef>
              <a:buClr>
                <a:schemeClr val="tx1"/>
              </a:buClr>
              <a:buFont typeface="Wingdings" pitchFamily="2" charset="2"/>
              <a:buChar char="S"/>
            </a:pPr>
            <a:r>
              <a:rPr lang="en-US" sz="2000" dirty="0" smtClean="0">
                <a:latin typeface="Verdana" pitchFamily="34" charset="0"/>
              </a:rPr>
              <a:t>Response </a:t>
            </a:r>
            <a:r>
              <a:rPr lang="en-US" sz="2000" dirty="0">
                <a:latin typeface="Verdana" pitchFamily="34" charset="0"/>
              </a:rPr>
              <a:t>and cleanup</a:t>
            </a:r>
          </a:p>
        </p:txBody>
      </p:sp>
      <p:sp>
        <p:nvSpPr>
          <p:cNvPr id="7173" name="Left-Right Arrow 5"/>
          <p:cNvSpPr>
            <a:spLocks noChangeArrowheads="1"/>
          </p:cNvSpPr>
          <p:nvPr/>
        </p:nvSpPr>
        <p:spPr bwMode="auto">
          <a:xfrm>
            <a:off x="4419600" y="1981200"/>
            <a:ext cx="457200" cy="182563"/>
          </a:xfrm>
          <a:prstGeom prst="leftRightArrow">
            <a:avLst>
              <a:gd name="adj1" fmla="val 50000"/>
              <a:gd name="adj2" fmla="val 50087"/>
            </a:avLst>
          </a:prstGeom>
          <a:solidFill>
            <a:schemeClr val="accent1"/>
          </a:solidFill>
          <a:ln w="9525" algn="ctr">
            <a:solidFill>
              <a:schemeClr val="bg1"/>
            </a:solidFill>
            <a:round/>
            <a:headEnd/>
            <a:tailEnd/>
          </a:ln>
        </p:spPr>
        <p:txBody>
          <a:bodyPr/>
          <a:lstStyle/>
          <a:p>
            <a:endParaRPr lang="en-US" dirty="0">
              <a:solidFill>
                <a:srgbClr val="FF0000"/>
              </a:solidFill>
            </a:endParaRPr>
          </a:p>
        </p:txBody>
      </p:sp>
      <p:sp>
        <p:nvSpPr>
          <p:cNvPr id="7174" name="Left-Right Arrow 6"/>
          <p:cNvSpPr>
            <a:spLocks noChangeArrowheads="1"/>
          </p:cNvSpPr>
          <p:nvPr/>
        </p:nvSpPr>
        <p:spPr bwMode="auto">
          <a:xfrm>
            <a:off x="4419600" y="3200400"/>
            <a:ext cx="457200" cy="182563"/>
          </a:xfrm>
          <a:prstGeom prst="leftRightArrow">
            <a:avLst>
              <a:gd name="adj1" fmla="val 50000"/>
              <a:gd name="adj2" fmla="val 50087"/>
            </a:avLst>
          </a:prstGeom>
          <a:solidFill>
            <a:schemeClr val="accent1"/>
          </a:solidFill>
          <a:ln w="9525" algn="ctr">
            <a:solidFill>
              <a:schemeClr val="bg1"/>
            </a:solidFill>
            <a:round/>
            <a:headEnd/>
            <a:tailEnd/>
          </a:ln>
        </p:spPr>
        <p:txBody>
          <a:bodyPr/>
          <a:lstStyle/>
          <a:p>
            <a:endParaRPr lang="en-US" dirty="0"/>
          </a:p>
        </p:txBody>
      </p:sp>
      <p:sp>
        <p:nvSpPr>
          <p:cNvPr id="7176" name="Left-Right Arrow 8"/>
          <p:cNvSpPr>
            <a:spLocks noChangeArrowheads="1"/>
          </p:cNvSpPr>
          <p:nvPr/>
        </p:nvSpPr>
        <p:spPr bwMode="auto">
          <a:xfrm>
            <a:off x="4419600" y="4114800"/>
            <a:ext cx="457200" cy="182563"/>
          </a:xfrm>
          <a:prstGeom prst="leftRightArrow">
            <a:avLst>
              <a:gd name="adj1" fmla="val 50000"/>
              <a:gd name="adj2" fmla="val 50087"/>
            </a:avLst>
          </a:prstGeom>
          <a:solidFill>
            <a:schemeClr val="accent1"/>
          </a:solidFill>
          <a:ln w="9525" algn="ctr">
            <a:solidFill>
              <a:schemeClr val="bg1"/>
            </a:solidFill>
            <a:round/>
            <a:headEnd/>
            <a:tailEnd/>
          </a:ln>
        </p:spPr>
        <p:txBody>
          <a:bodyPr/>
          <a:lstStyle/>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atin typeface="Arial Black" pitchFamily="44" charset="0"/>
                <a:ea typeface="Arial Black" pitchFamily="44" charset="0"/>
                <a:cs typeface="Arial Black" pitchFamily="44" charset="0"/>
              </a:rPr>
              <a:t>Seminar Homepage</a:t>
            </a:r>
          </a:p>
        </p:txBody>
      </p:sp>
      <p:pic>
        <p:nvPicPr>
          <p:cNvPr id="17414" name="Picture 2"/>
          <p:cNvPicPr>
            <a:picLocks noChangeAspect="1" noChangeArrowheads="1"/>
          </p:cNvPicPr>
          <p:nvPr/>
        </p:nvPicPr>
        <p:blipFill>
          <a:blip r:embed="rId3"/>
          <a:srcRect b="40543"/>
          <a:stretch>
            <a:fillRect/>
          </a:stretch>
        </p:blipFill>
        <p:spPr bwMode="auto">
          <a:xfrm>
            <a:off x="2033588" y="1435100"/>
            <a:ext cx="5059362" cy="3619500"/>
          </a:xfrm>
          <a:prstGeom prst="rect">
            <a:avLst/>
          </a:prstGeom>
          <a:noFill/>
          <a:ln w="9525">
            <a:noFill/>
            <a:miter lim="800000"/>
            <a:headEnd/>
            <a:tailEnd/>
          </a:ln>
        </p:spPr>
      </p:pic>
      <p:sp>
        <p:nvSpPr>
          <p:cNvPr id="9" name="TextBox 8"/>
          <p:cNvSpPr txBox="1">
            <a:spLocks noChangeArrowheads="1"/>
          </p:cNvSpPr>
          <p:nvPr/>
        </p:nvSpPr>
        <p:spPr bwMode="auto">
          <a:xfrm>
            <a:off x="390525" y="2070100"/>
            <a:ext cx="1160463" cy="923925"/>
          </a:xfrm>
          <a:prstGeom prst="rect">
            <a:avLst/>
          </a:prstGeom>
          <a:gradFill rotWithShape="1">
            <a:gsLst>
              <a:gs pos="0">
                <a:srgbClr val="FFDE80"/>
              </a:gs>
              <a:gs pos="50000">
                <a:srgbClr val="FFE8B3"/>
              </a:gs>
              <a:gs pos="100000">
                <a:srgbClr val="FFF3DA"/>
              </a:gs>
            </a:gsLst>
            <a:lin ang="2700000" scaled="1"/>
          </a:gradFill>
          <a:ln w="9525">
            <a:solidFill>
              <a:schemeClr val="tx1"/>
            </a:solidFill>
            <a:miter lim="800000"/>
            <a:headEnd/>
            <a:tailEnd/>
          </a:ln>
          <a:effectLst>
            <a:outerShdw blurRad="63500" dist="38100" algn="l" rotWithShape="0">
              <a:srgbClr val="000000">
                <a:alpha val="39999"/>
              </a:srgbClr>
            </a:outerShdw>
          </a:effectLst>
        </p:spPr>
        <p:txBody>
          <a:bodyPr>
            <a:prstTxWarp prst="textNoShape">
              <a:avLst/>
            </a:prstTxWarp>
            <a:spAutoFit/>
          </a:bodyPr>
          <a:lstStyle/>
          <a:p>
            <a:pPr algn="ctr">
              <a:defRPr/>
            </a:pPr>
            <a:r>
              <a:rPr lang="en-US" dirty="0">
                <a:latin typeface="Arial" charset="0"/>
                <a:ea typeface="ＭＳ Ｐゴシック" pitchFamily="-1" charset="-128"/>
                <a:cs typeface="+mn-cs"/>
              </a:rPr>
              <a:t>Join the seminar online</a:t>
            </a:r>
          </a:p>
        </p:txBody>
      </p:sp>
      <p:cxnSp>
        <p:nvCxnSpPr>
          <p:cNvPr id="11" name="Straight Arrow Connector 10"/>
          <p:cNvCxnSpPr>
            <a:cxnSpLocks noChangeShapeType="1"/>
            <a:stCxn id="9" idx="3"/>
          </p:cNvCxnSpPr>
          <p:nvPr/>
        </p:nvCxnSpPr>
        <p:spPr bwMode="auto">
          <a:xfrm flipV="1">
            <a:off x="1550988" y="2017713"/>
            <a:ext cx="434975" cy="51435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pic>
        <p:nvPicPr>
          <p:cNvPr id="17417" name="Picture 2"/>
          <p:cNvPicPr>
            <a:picLocks noChangeAspect="1" noChangeArrowheads="1"/>
          </p:cNvPicPr>
          <p:nvPr/>
        </p:nvPicPr>
        <p:blipFill>
          <a:blip r:embed="rId3"/>
          <a:srcRect t="66304"/>
          <a:stretch>
            <a:fillRect/>
          </a:stretch>
        </p:blipFill>
        <p:spPr bwMode="auto">
          <a:xfrm>
            <a:off x="2030413" y="4338638"/>
            <a:ext cx="5059362" cy="2052637"/>
          </a:xfrm>
          <a:prstGeom prst="rect">
            <a:avLst/>
          </a:prstGeom>
          <a:noFill/>
          <a:ln w="9525">
            <a:noFill/>
            <a:miter lim="800000"/>
            <a:headEnd/>
            <a:tailEnd/>
          </a:ln>
        </p:spPr>
      </p:pic>
      <p:sp>
        <p:nvSpPr>
          <p:cNvPr id="13" name="TextBox 12"/>
          <p:cNvSpPr txBox="1">
            <a:spLocks noChangeArrowheads="1"/>
          </p:cNvSpPr>
          <p:nvPr/>
        </p:nvSpPr>
        <p:spPr bwMode="auto">
          <a:xfrm>
            <a:off x="5381625" y="1998663"/>
            <a:ext cx="2476500" cy="368300"/>
          </a:xfrm>
          <a:prstGeom prst="rect">
            <a:avLst/>
          </a:prstGeom>
          <a:gradFill rotWithShape="1">
            <a:gsLst>
              <a:gs pos="0">
                <a:srgbClr val="FFDE80"/>
              </a:gs>
              <a:gs pos="50000">
                <a:srgbClr val="FFE8B3"/>
              </a:gs>
              <a:gs pos="100000">
                <a:srgbClr val="FFF3DA"/>
              </a:gs>
            </a:gsLst>
            <a:lin ang="2700000" scaled="1"/>
          </a:gradFill>
          <a:ln w="9525">
            <a:solidFill>
              <a:schemeClr val="tx1"/>
            </a:solidFill>
            <a:miter lim="800000"/>
            <a:headEnd/>
            <a:tailEnd/>
          </a:ln>
          <a:effectLst>
            <a:outerShdw blurRad="63500" dist="38100" algn="l" rotWithShape="0">
              <a:srgbClr val="000000">
                <a:alpha val="39999"/>
              </a:srgbClr>
            </a:outerShdw>
          </a:effectLst>
        </p:spPr>
        <p:txBody>
          <a:bodyPr>
            <a:prstTxWarp prst="textNoShape">
              <a:avLst/>
            </a:prstTxWarp>
            <a:spAutoFit/>
          </a:bodyPr>
          <a:lstStyle/>
          <a:p>
            <a:pPr algn="ctr">
              <a:defRPr/>
            </a:pPr>
            <a:r>
              <a:rPr lang="en-US" dirty="0">
                <a:latin typeface="Arial" charset="0"/>
                <a:ea typeface="ＭＳ Ｐゴシック" pitchFamily="-1" charset="-128"/>
                <a:cs typeface="+mn-cs"/>
              </a:rPr>
              <a:t>Download Slides</a:t>
            </a:r>
          </a:p>
        </p:txBody>
      </p:sp>
      <p:cxnSp>
        <p:nvCxnSpPr>
          <p:cNvPr id="14" name="Straight Arrow Connector 13"/>
          <p:cNvCxnSpPr>
            <a:cxnSpLocks noChangeShapeType="1"/>
            <a:stCxn id="13" idx="1"/>
          </p:cNvCxnSpPr>
          <p:nvPr/>
        </p:nvCxnSpPr>
        <p:spPr bwMode="auto">
          <a:xfrm flipH="1">
            <a:off x="4725988" y="2182813"/>
            <a:ext cx="655637" cy="30162"/>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cxnSp>
        <p:nvCxnSpPr>
          <p:cNvPr id="15" name="Straight Arrow Connector 14"/>
          <p:cNvCxnSpPr>
            <a:cxnSpLocks noChangeShapeType="1"/>
            <a:stCxn id="9" idx="3"/>
          </p:cNvCxnSpPr>
          <p:nvPr/>
        </p:nvCxnSpPr>
        <p:spPr bwMode="auto">
          <a:xfrm>
            <a:off x="1550988" y="2532063"/>
            <a:ext cx="898525" cy="2471737"/>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cxnSp>
        <p:nvCxnSpPr>
          <p:cNvPr id="21" name="Straight Arrow Connector 20"/>
          <p:cNvCxnSpPr>
            <a:cxnSpLocks noChangeShapeType="1"/>
            <a:stCxn id="13" idx="1"/>
          </p:cNvCxnSpPr>
          <p:nvPr/>
        </p:nvCxnSpPr>
        <p:spPr bwMode="auto">
          <a:xfrm flipH="1">
            <a:off x="4908550" y="2182813"/>
            <a:ext cx="473075" cy="3052762"/>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sp>
        <p:nvSpPr>
          <p:cNvPr id="24" name="TextBox 23"/>
          <p:cNvSpPr txBox="1">
            <a:spLocks noChangeArrowheads="1"/>
          </p:cNvSpPr>
          <p:nvPr/>
        </p:nvSpPr>
        <p:spPr bwMode="auto">
          <a:xfrm>
            <a:off x="5275263" y="5462588"/>
            <a:ext cx="2476500" cy="369887"/>
          </a:xfrm>
          <a:prstGeom prst="rect">
            <a:avLst/>
          </a:prstGeom>
          <a:gradFill rotWithShape="1">
            <a:gsLst>
              <a:gs pos="0">
                <a:srgbClr val="FFDE80"/>
              </a:gs>
              <a:gs pos="50000">
                <a:srgbClr val="FFE8B3"/>
              </a:gs>
              <a:gs pos="100000">
                <a:srgbClr val="FFF3DA"/>
              </a:gs>
            </a:gsLst>
            <a:lin ang="2700000" scaled="1"/>
          </a:gradFill>
          <a:ln w="9525">
            <a:solidFill>
              <a:schemeClr val="tx1"/>
            </a:solidFill>
            <a:miter lim="800000"/>
            <a:headEnd/>
            <a:tailEnd/>
          </a:ln>
          <a:effectLst>
            <a:outerShdw blurRad="63500" dist="38100" algn="l" rotWithShape="0">
              <a:srgbClr val="000000">
                <a:alpha val="39999"/>
              </a:srgbClr>
            </a:outerShdw>
          </a:effectLst>
        </p:spPr>
        <p:txBody>
          <a:bodyPr>
            <a:prstTxWarp prst="textNoShape">
              <a:avLst/>
            </a:prstTxWarp>
            <a:spAutoFit/>
          </a:bodyPr>
          <a:lstStyle/>
          <a:p>
            <a:pPr algn="ctr">
              <a:defRPr/>
            </a:pPr>
            <a:r>
              <a:rPr lang="en-US" dirty="0">
                <a:latin typeface="Arial" charset="0"/>
                <a:ea typeface="ＭＳ Ｐゴシック" pitchFamily="-1" charset="-128"/>
                <a:cs typeface="+mn-cs"/>
              </a:rPr>
              <a:t>Feedback</a:t>
            </a:r>
          </a:p>
        </p:txBody>
      </p:sp>
      <p:cxnSp>
        <p:nvCxnSpPr>
          <p:cNvPr id="25" name="Straight Arrow Connector 24"/>
          <p:cNvCxnSpPr>
            <a:cxnSpLocks noChangeShapeType="1"/>
            <a:stCxn id="24" idx="1"/>
          </p:cNvCxnSpPr>
          <p:nvPr/>
        </p:nvCxnSpPr>
        <p:spPr bwMode="auto">
          <a:xfrm flipH="1">
            <a:off x="4852988" y="5648325"/>
            <a:ext cx="422275" cy="8255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609600" y="381000"/>
            <a:ext cx="8534400" cy="914399"/>
          </a:xfrm>
          <a:prstGeom prst="rect">
            <a:avLst/>
          </a:prstGeom>
          <a:noFill/>
          <a:ln w="9525">
            <a:noFill/>
            <a:miter lim="800000"/>
            <a:headEnd/>
            <a:tailEnd/>
          </a:ln>
        </p:spPr>
        <p:txBody>
          <a:bodyPr anchor="ctr"/>
          <a:lstStyle/>
          <a:p>
            <a:pPr algn="ctr">
              <a:defRPr/>
            </a:pPr>
            <a:r>
              <a:rPr lang="en-US" sz="2800" b="1" kern="0" dirty="0">
                <a:latin typeface="+mj-lt"/>
                <a:ea typeface="+mj-ea"/>
                <a:cs typeface="+mj-cs"/>
              </a:rPr>
              <a:t>Differences between </a:t>
            </a:r>
            <a:r>
              <a:rPr lang="en-US" sz="2800" b="1" kern="0" dirty="0" smtClean="0">
                <a:latin typeface="+mj-lt"/>
                <a:ea typeface="+mj-ea"/>
                <a:cs typeface="+mj-cs"/>
              </a:rPr>
              <a:t>CWA and CERCLA . . .</a:t>
            </a:r>
            <a:endParaRPr lang="en-US" sz="2800" b="1" kern="0" dirty="0">
              <a:latin typeface="+mj-lt"/>
              <a:ea typeface="+mj-ea"/>
              <a:cs typeface="+mj-cs"/>
            </a:endParaRPr>
          </a:p>
        </p:txBody>
      </p:sp>
      <p:sp>
        <p:nvSpPr>
          <p:cNvPr id="6" name="Rectangle 3"/>
          <p:cNvSpPr txBox="1">
            <a:spLocks noChangeArrowheads="1"/>
          </p:cNvSpPr>
          <p:nvPr/>
        </p:nvSpPr>
        <p:spPr bwMode="auto">
          <a:xfrm>
            <a:off x="1066800" y="1600201"/>
            <a:ext cx="3124200" cy="4495800"/>
          </a:xfrm>
          <a:prstGeom prst="rect">
            <a:avLst/>
          </a:prstGeom>
          <a:noFill/>
          <a:ln w="9525">
            <a:noFill/>
            <a:miter lim="800000"/>
            <a:headEnd/>
            <a:tailEnd/>
          </a:ln>
        </p:spPr>
        <p:txBody>
          <a:bodyPr/>
          <a:lstStyle/>
          <a:p>
            <a:pPr marL="342900" indent="-342900" algn="ctr">
              <a:lnSpc>
                <a:spcPct val="90000"/>
              </a:lnSpc>
              <a:spcBef>
                <a:spcPct val="20000"/>
              </a:spcBef>
              <a:defRPr/>
            </a:pPr>
            <a:r>
              <a:rPr lang="en-US" sz="2000" u="sng" kern="0" dirty="0">
                <a:latin typeface="+mn-lt"/>
              </a:rPr>
              <a:t>CWA</a:t>
            </a:r>
          </a:p>
          <a:p>
            <a:pPr marL="342900" indent="-342900">
              <a:lnSpc>
                <a:spcPct val="90000"/>
              </a:lnSpc>
              <a:spcBef>
                <a:spcPct val="20000"/>
              </a:spcBef>
              <a:buFont typeface="Wingdings" pitchFamily="2" charset="2"/>
              <a:buChar char="S"/>
              <a:defRPr/>
            </a:pPr>
            <a:endParaRPr lang="en-US" sz="2000" kern="0" dirty="0" smtClean="0">
              <a:latin typeface="+mn-lt"/>
            </a:endParaRPr>
          </a:p>
          <a:p>
            <a:pPr marL="342900" indent="-342900">
              <a:lnSpc>
                <a:spcPct val="90000"/>
              </a:lnSpc>
              <a:spcBef>
                <a:spcPct val="20000"/>
              </a:spcBef>
              <a:buFont typeface="Wingdings" pitchFamily="2" charset="2"/>
              <a:buChar char="S"/>
              <a:defRPr/>
            </a:pPr>
            <a:r>
              <a:rPr lang="en-US" sz="2000" kern="0" dirty="0" smtClean="0">
                <a:latin typeface="Arial" pitchFamily="34" charset="0"/>
                <a:cs typeface="Arial" pitchFamily="34" charset="0"/>
              </a:rPr>
              <a:t>No Agency decision document</a:t>
            </a:r>
            <a:endParaRPr lang="en-US" sz="2000" kern="0" dirty="0">
              <a:latin typeface="Arial" pitchFamily="34" charset="0"/>
              <a:cs typeface="Arial" pitchFamily="34" charset="0"/>
            </a:endParaRPr>
          </a:p>
          <a:p>
            <a:pPr marL="342900" indent="-342900">
              <a:lnSpc>
                <a:spcPct val="90000"/>
              </a:lnSpc>
              <a:spcBef>
                <a:spcPct val="20000"/>
              </a:spcBef>
              <a:buFont typeface="Wingdings" pitchFamily="2" charset="2"/>
              <a:buChar char="S"/>
              <a:defRPr/>
            </a:pPr>
            <a:endParaRPr lang="en-US" sz="2000" kern="0" dirty="0">
              <a:latin typeface="Arial" pitchFamily="34" charset="0"/>
              <a:cs typeface="Arial" pitchFamily="34" charset="0"/>
            </a:endParaRPr>
          </a:p>
          <a:p>
            <a:pPr marL="342900" indent="-342900">
              <a:lnSpc>
                <a:spcPct val="90000"/>
              </a:lnSpc>
              <a:spcBef>
                <a:spcPct val="20000"/>
              </a:spcBef>
              <a:buFont typeface="Wingdings" pitchFamily="2" charset="2"/>
              <a:buChar char="S"/>
              <a:defRPr/>
            </a:pPr>
            <a:r>
              <a:rPr lang="en-US" sz="2000" kern="0" dirty="0" smtClean="0">
                <a:latin typeface="Arial" pitchFamily="34" charset="0"/>
                <a:cs typeface="Arial" pitchFamily="34" charset="0"/>
              </a:rPr>
              <a:t>No general permit exemption provision</a:t>
            </a:r>
          </a:p>
          <a:p>
            <a:pPr marL="342900" indent="-342900">
              <a:lnSpc>
                <a:spcPct val="90000"/>
              </a:lnSpc>
              <a:spcBef>
                <a:spcPct val="20000"/>
              </a:spcBef>
              <a:buFont typeface="Wingdings" pitchFamily="2" charset="2"/>
              <a:buChar char="S"/>
              <a:defRPr/>
            </a:pPr>
            <a:endParaRPr lang="en-US" sz="2000" kern="0" dirty="0">
              <a:latin typeface="Arial" pitchFamily="34" charset="0"/>
              <a:cs typeface="Arial" pitchFamily="34" charset="0"/>
            </a:endParaRPr>
          </a:p>
          <a:p>
            <a:pPr marL="342900" indent="-342900">
              <a:lnSpc>
                <a:spcPct val="90000"/>
              </a:lnSpc>
              <a:spcBef>
                <a:spcPct val="20000"/>
              </a:spcBef>
              <a:buFont typeface="Wingdings" pitchFamily="2" charset="2"/>
              <a:buChar char="S"/>
              <a:defRPr/>
            </a:pPr>
            <a:r>
              <a:rPr lang="en-US" sz="2000" kern="0" dirty="0">
                <a:latin typeface="Arial" pitchFamily="34" charset="0"/>
                <a:cs typeface="Arial" pitchFamily="34" charset="0"/>
              </a:rPr>
              <a:t>311(j) prevention program (e.g., SPCC)</a:t>
            </a:r>
          </a:p>
          <a:p>
            <a:pPr marL="342900" indent="-342900">
              <a:lnSpc>
                <a:spcPct val="90000"/>
              </a:lnSpc>
              <a:spcBef>
                <a:spcPct val="20000"/>
              </a:spcBef>
              <a:buFont typeface="Wingdings" pitchFamily="2" charset="2"/>
              <a:buChar char="S"/>
              <a:defRPr/>
            </a:pPr>
            <a:endParaRPr lang="en-US" sz="2000" kern="0" dirty="0">
              <a:latin typeface="Arial" pitchFamily="34" charset="0"/>
              <a:cs typeface="Arial" pitchFamily="34" charset="0"/>
            </a:endParaRPr>
          </a:p>
        </p:txBody>
      </p:sp>
      <p:sp>
        <p:nvSpPr>
          <p:cNvPr id="7172" name="Rectangle 3"/>
          <p:cNvSpPr txBox="1">
            <a:spLocks noChangeArrowheads="1"/>
          </p:cNvSpPr>
          <p:nvPr/>
        </p:nvSpPr>
        <p:spPr bwMode="auto">
          <a:xfrm>
            <a:off x="5257800" y="1600201"/>
            <a:ext cx="3733799" cy="4343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228600" indent="-2286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buClr>
                <a:schemeClr val="tx1"/>
              </a:buClr>
            </a:pPr>
            <a:r>
              <a:rPr lang="en-US" u="sng" dirty="0">
                <a:latin typeface="Verdana" pitchFamily="34" charset="0"/>
              </a:rPr>
              <a:t>CERCLA</a:t>
            </a:r>
          </a:p>
          <a:p>
            <a:pPr eaLnBrk="1" hangingPunct="1">
              <a:spcBef>
                <a:spcPct val="20000"/>
              </a:spcBef>
              <a:buClr>
                <a:schemeClr val="tx1"/>
              </a:buClr>
              <a:buFont typeface="Wingdings" pitchFamily="2" charset="2"/>
              <a:buChar char="S"/>
            </a:pPr>
            <a:endParaRPr lang="en-US" dirty="0" smtClean="0">
              <a:latin typeface="Verdana" pitchFamily="34" charset="0"/>
            </a:endParaRPr>
          </a:p>
          <a:p>
            <a:pPr eaLnBrk="1" hangingPunct="1">
              <a:spcBef>
                <a:spcPct val="20000"/>
              </a:spcBef>
              <a:buClr>
                <a:schemeClr val="tx1"/>
              </a:buClr>
              <a:buFont typeface="Wingdings" pitchFamily="2" charset="2"/>
              <a:buChar char="S"/>
            </a:pPr>
            <a:r>
              <a:rPr lang="en-US" sz="2000" dirty="0" smtClean="0">
                <a:cs typeface="Arial" pitchFamily="34" charset="0"/>
              </a:rPr>
              <a:t>Agency decision document </a:t>
            </a:r>
          </a:p>
          <a:p>
            <a:pPr eaLnBrk="1" hangingPunct="1">
              <a:spcBef>
                <a:spcPct val="20000"/>
              </a:spcBef>
              <a:buClr>
                <a:schemeClr val="tx1"/>
              </a:buClr>
              <a:buFont typeface="Wingdings" pitchFamily="2" charset="2"/>
              <a:buChar char="S"/>
            </a:pPr>
            <a:endParaRPr lang="en-US" sz="2000" dirty="0" smtClean="0">
              <a:cs typeface="Arial" pitchFamily="34" charset="0"/>
            </a:endParaRPr>
          </a:p>
          <a:p>
            <a:pPr eaLnBrk="1" hangingPunct="1">
              <a:spcBef>
                <a:spcPct val="20000"/>
              </a:spcBef>
              <a:buClr>
                <a:schemeClr val="tx1"/>
              </a:buClr>
              <a:buFont typeface="Wingdings" pitchFamily="2" charset="2"/>
              <a:buChar char="S"/>
            </a:pPr>
            <a:r>
              <a:rPr lang="en-US" sz="2000" dirty="0" smtClean="0">
                <a:cs typeface="Arial" pitchFamily="34" charset="0"/>
              </a:rPr>
              <a:t>General permit exemption provision</a:t>
            </a:r>
          </a:p>
          <a:p>
            <a:pPr eaLnBrk="1" hangingPunct="1">
              <a:spcBef>
                <a:spcPct val="20000"/>
              </a:spcBef>
              <a:buClr>
                <a:schemeClr val="tx1"/>
              </a:buClr>
              <a:buFont typeface="Wingdings" pitchFamily="2" charset="2"/>
              <a:buChar char="S"/>
            </a:pPr>
            <a:endParaRPr lang="en-US" sz="2000" dirty="0">
              <a:cs typeface="Arial" pitchFamily="34" charset="0"/>
            </a:endParaRPr>
          </a:p>
          <a:p>
            <a:pPr eaLnBrk="1" hangingPunct="1">
              <a:spcBef>
                <a:spcPct val="20000"/>
              </a:spcBef>
              <a:buClr>
                <a:schemeClr val="tx1"/>
              </a:buClr>
              <a:buFont typeface="Wingdings" pitchFamily="2" charset="2"/>
              <a:buChar char="S"/>
            </a:pPr>
            <a:r>
              <a:rPr lang="en-US" sz="2000" dirty="0">
                <a:cs typeface="Arial" pitchFamily="34" charset="0"/>
              </a:rPr>
              <a:t>Nothing comparable </a:t>
            </a:r>
          </a:p>
          <a:p>
            <a:pPr eaLnBrk="1" hangingPunct="1">
              <a:spcBef>
                <a:spcPct val="20000"/>
              </a:spcBef>
              <a:buClr>
                <a:schemeClr val="tx1"/>
              </a:buClr>
              <a:buFont typeface="Wingdings" pitchFamily="2" charset="2"/>
              <a:buChar char="S"/>
            </a:pPr>
            <a:endParaRPr lang="en-US" sz="2000" dirty="0">
              <a:latin typeface="Verdana" pitchFamily="34" charset="0"/>
            </a:endParaRPr>
          </a:p>
        </p:txBody>
      </p:sp>
      <p:sp>
        <p:nvSpPr>
          <p:cNvPr id="7173" name="Left-Right Arrow 5"/>
          <p:cNvSpPr>
            <a:spLocks noChangeArrowheads="1"/>
          </p:cNvSpPr>
          <p:nvPr/>
        </p:nvSpPr>
        <p:spPr bwMode="auto">
          <a:xfrm>
            <a:off x="4495800" y="2362200"/>
            <a:ext cx="457200" cy="182563"/>
          </a:xfrm>
          <a:prstGeom prst="leftRightArrow">
            <a:avLst>
              <a:gd name="adj1" fmla="val 50000"/>
              <a:gd name="adj2" fmla="val 50087"/>
            </a:avLst>
          </a:prstGeom>
          <a:solidFill>
            <a:schemeClr val="accent1"/>
          </a:solidFill>
          <a:ln w="9525" algn="ctr">
            <a:solidFill>
              <a:schemeClr val="bg1"/>
            </a:solidFill>
            <a:round/>
            <a:headEnd/>
            <a:tailEnd/>
          </a:ln>
        </p:spPr>
        <p:txBody>
          <a:bodyPr/>
          <a:lstStyle/>
          <a:p>
            <a:endParaRPr lang="en-US" dirty="0"/>
          </a:p>
        </p:txBody>
      </p:sp>
      <p:sp>
        <p:nvSpPr>
          <p:cNvPr id="7174" name="Left-Right Arrow 6"/>
          <p:cNvSpPr>
            <a:spLocks noChangeArrowheads="1"/>
          </p:cNvSpPr>
          <p:nvPr/>
        </p:nvSpPr>
        <p:spPr bwMode="auto">
          <a:xfrm>
            <a:off x="4495800" y="3200400"/>
            <a:ext cx="457200" cy="182563"/>
          </a:xfrm>
          <a:prstGeom prst="leftRightArrow">
            <a:avLst>
              <a:gd name="adj1" fmla="val 50000"/>
              <a:gd name="adj2" fmla="val 50087"/>
            </a:avLst>
          </a:prstGeom>
          <a:solidFill>
            <a:schemeClr val="accent1"/>
          </a:solidFill>
          <a:ln w="9525" algn="ctr">
            <a:solidFill>
              <a:schemeClr val="bg1"/>
            </a:solidFill>
            <a:round/>
            <a:headEnd/>
            <a:tailEnd/>
          </a:ln>
        </p:spPr>
        <p:txBody>
          <a:bodyPr/>
          <a:lstStyle/>
          <a:p>
            <a:endParaRPr lang="en-US" dirty="0"/>
          </a:p>
        </p:txBody>
      </p:sp>
      <p:sp>
        <p:nvSpPr>
          <p:cNvPr id="7175" name="Left-Right Arrow 7"/>
          <p:cNvSpPr>
            <a:spLocks noChangeArrowheads="1"/>
          </p:cNvSpPr>
          <p:nvPr/>
        </p:nvSpPr>
        <p:spPr bwMode="auto">
          <a:xfrm>
            <a:off x="4495800" y="4191000"/>
            <a:ext cx="457200" cy="182563"/>
          </a:xfrm>
          <a:prstGeom prst="leftRightArrow">
            <a:avLst>
              <a:gd name="adj1" fmla="val 50000"/>
              <a:gd name="adj2" fmla="val 50087"/>
            </a:avLst>
          </a:prstGeom>
          <a:solidFill>
            <a:schemeClr val="accent1"/>
          </a:solidFill>
          <a:ln w="9525" algn="ctr">
            <a:solidFill>
              <a:schemeClr val="bg1"/>
            </a:solidFill>
            <a:round/>
            <a:headEnd/>
            <a:tailEnd/>
          </a:ln>
        </p:spPr>
        <p:txBody>
          <a:bodyPr/>
          <a:lstStyle/>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066800" y="74613"/>
            <a:ext cx="7772400" cy="914400"/>
          </a:xfrm>
          <a:prstGeom prst="rect">
            <a:avLst/>
          </a:prstGeom>
          <a:noFill/>
          <a:ln w="9525">
            <a:noFill/>
            <a:miter lim="800000"/>
            <a:headEnd/>
            <a:tailEnd/>
          </a:ln>
        </p:spPr>
        <p:txBody>
          <a:bodyPr anchor="ctr"/>
          <a:lstStyle/>
          <a:p>
            <a:pPr algn="ctr">
              <a:defRPr/>
            </a:pPr>
            <a:r>
              <a:rPr lang="en-US" sz="2800" b="1" kern="0" dirty="0">
                <a:latin typeface="+mj-lt"/>
                <a:ea typeface="+mj-ea"/>
                <a:cs typeface="+mj-cs"/>
              </a:rPr>
              <a:t>Differences between </a:t>
            </a:r>
            <a:r>
              <a:rPr lang="en-US" sz="2800" b="1" kern="0" dirty="0" smtClean="0">
                <a:latin typeface="+mj-lt"/>
                <a:ea typeface="+mj-ea"/>
                <a:cs typeface="+mj-cs"/>
              </a:rPr>
              <a:t>CWA and CERCLA . . .</a:t>
            </a:r>
          </a:p>
        </p:txBody>
      </p:sp>
      <p:sp>
        <p:nvSpPr>
          <p:cNvPr id="4" name="Rectangle 3"/>
          <p:cNvSpPr txBox="1">
            <a:spLocks noChangeArrowheads="1"/>
          </p:cNvSpPr>
          <p:nvPr/>
        </p:nvSpPr>
        <p:spPr bwMode="auto">
          <a:xfrm>
            <a:off x="1066800" y="1143000"/>
            <a:ext cx="3505200" cy="5181600"/>
          </a:xfrm>
          <a:prstGeom prst="rect">
            <a:avLst/>
          </a:prstGeom>
          <a:noFill/>
          <a:ln w="9525">
            <a:noFill/>
            <a:miter lim="800000"/>
            <a:headEnd/>
            <a:tailEnd/>
          </a:ln>
        </p:spPr>
        <p:txBody>
          <a:bodyPr/>
          <a:lstStyle/>
          <a:p>
            <a:pPr marL="342900" indent="-342900" algn="ctr">
              <a:spcBef>
                <a:spcPct val="20000"/>
              </a:spcBef>
              <a:defRPr/>
            </a:pPr>
            <a:r>
              <a:rPr lang="en-US" sz="2000" u="sng" kern="0" dirty="0">
                <a:latin typeface="+mn-lt"/>
              </a:rPr>
              <a:t>CWA</a:t>
            </a:r>
          </a:p>
          <a:p>
            <a:pPr marL="342900" indent="-342900">
              <a:spcBef>
                <a:spcPct val="20000"/>
              </a:spcBef>
              <a:buFont typeface="Wingdings" pitchFamily="2" charset="2"/>
              <a:buChar char="S"/>
              <a:defRPr/>
            </a:pPr>
            <a:r>
              <a:rPr lang="en-US" sz="2000" kern="0" dirty="0">
                <a:latin typeface="Arial" pitchFamily="34" charset="0"/>
                <a:cs typeface="Arial" pitchFamily="34" charset="0"/>
              </a:rPr>
              <a:t>Significant administrative and civil judicial penalty assessments for the prohibited discharge of oil or CWA hazardous substances</a:t>
            </a:r>
          </a:p>
          <a:p>
            <a:pPr marL="342900" indent="-342900">
              <a:spcBef>
                <a:spcPct val="20000"/>
              </a:spcBef>
              <a:buFont typeface="Wingdings" pitchFamily="2" charset="2"/>
              <a:buChar char="S"/>
              <a:defRPr/>
            </a:pPr>
            <a:endParaRPr lang="en-US" sz="2000" kern="0" dirty="0">
              <a:latin typeface="Arial" pitchFamily="34" charset="0"/>
              <a:cs typeface="Arial" pitchFamily="34" charset="0"/>
            </a:endParaRPr>
          </a:p>
          <a:p>
            <a:pPr marL="342900" indent="-342900">
              <a:spcBef>
                <a:spcPct val="20000"/>
              </a:spcBef>
              <a:buFont typeface="Wingdings" pitchFamily="2" charset="2"/>
              <a:buChar char="S"/>
              <a:defRPr/>
            </a:pPr>
            <a:r>
              <a:rPr lang="en-US" sz="2000" kern="0" dirty="0">
                <a:latin typeface="Arial" pitchFamily="34" charset="0"/>
                <a:cs typeface="Arial" pitchFamily="34" charset="0"/>
              </a:rPr>
              <a:t>States may access the fund through Pollution Removal Funding Agreements (PRFAs) or direct access approved by the </a:t>
            </a:r>
            <a:r>
              <a:rPr lang="en-US" sz="2000" kern="0" dirty="0" smtClean="0">
                <a:latin typeface="Arial" pitchFamily="34" charset="0"/>
                <a:cs typeface="Arial" pitchFamily="34" charset="0"/>
              </a:rPr>
              <a:t>OSC</a:t>
            </a:r>
            <a:endParaRPr lang="en-US" sz="2000" kern="0" dirty="0">
              <a:latin typeface="Arial" pitchFamily="34" charset="0"/>
              <a:cs typeface="Arial" pitchFamily="34" charset="0"/>
            </a:endParaRPr>
          </a:p>
        </p:txBody>
      </p:sp>
      <p:sp>
        <p:nvSpPr>
          <p:cNvPr id="8196" name="Rectangle 3"/>
          <p:cNvSpPr txBox="1">
            <a:spLocks noChangeArrowheads="1"/>
          </p:cNvSpPr>
          <p:nvPr/>
        </p:nvSpPr>
        <p:spPr bwMode="auto">
          <a:xfrm>
            <a:off x="5867400" y="1143000"/>
            <a:ext cx="2668587" cy="5105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lvl1pPr marL="228600" indent="-2286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buClr>
                <a:schemeClr val="tx1"/>
              </a:buClr>
            </a:pPr>
            <a:r>
              <a:rPr lang="en-US" sz="2000" u="sng" dirty="0">
                <a:latin typeface="Verdana" pitchFamily="34" charset="0"/>
              </a:rPr>
              <a:t>CERCLA</a:t>
            </a:r>
          </a:p>
          <a:p>
            <a:pPr eaLnBrk="1" hangingPunct="1">
              <a:spcBef>
                <a:spcPct val="20000"/>
              </a:spcBef>
              <a:buClr>
                <a:schemeClr val="tx1"/>
              </a:buClr>
              <a:buFont typeface="Wingdings" pitchFamily="2" charset="2"/>
              <a:buChar char="S"/>
            </a:pPr>
            <a:r>
              <a:rPr lang="en-US" sz="2000" dirty="0">
                <a:cs typeface="Arial" pitchFamily="34" charset="0"/>
              </a:rPr>
              <a:t>Does not have</a:t>
            </a:r>
          </a:p>
          <a:p>
            <a:pPr eaLnBrk="1" hangingPunct="1">
              <a:spcBef>
                <a:spcPct val="20000"/>
              </a:spcBef>
              <a:buClr>
                <a:schemeClr val="tx1"/>
              </a:buClr>
              <a:buFont typeface="Wingdings" pitchFamily="2" charset="2"/>
              <a:buChar char="S"/>
            </a:pPr>
            <a:endParaRPr lang="en-US" sz="2000" dirty="0">
              <a:cs typeface="Arial" pitchFamily="34" charset="0"/>
            </a:endParaRPr>
          </a:p>
          <a:p>
            <a:pPr eaLnBrk="1" hangingPunct="1">
              <a:spcBef>
                <a:spcPct val="20000"/>
              </a:spcBef>
              <a:buClr>
                <a:schemeClr val="tx1"/>
              </a:buClr>
              <a:buFont typeface="Wingdings" pitchFamily="2" charset="2"/>
              <a:buChar char="S"/>
            </a:pPr>
            <a:endParaRPr lang="en-US" sz="2000" dirty="0">
              <a:cs typeface="Arial" pitchFamily="34" charset="0"/>
            </a:endParaRPr>
          </a:p>
          <a:p>
            <a:pPr eaLnBrk="1" hangingPunct="1">
              <a:spcBef>
                <a:spcPct val="20000"/>
              </a:spcBef>
              <a:buClr>
                <a:schemeClr val="tx1"/>
              </a:buClr>
            </a:pPr>
            <a:endParaRPr lang="en-US" sz="2000" dirty="0" smtClean="0">
              <a:cs typeface="Arial" pitchFamily="34" charset="0"/>
            </a:endParaRPr>
          </a:p>
          <a:p>
            <a:pPr eaLnBrk="1" hangingPunct="1">
              <a:spcBef>
                <a:spcPct val="20000"/>
              </a:spcBef>
              <a:buClr>
                <a:schemeClr val="tx1"/>
              </a:buClr>
            </a:pPr>
            <a:endParaRPr lang="en-US" sz="2000" dirty="0">
              <a:cs typeface="Arial" pitchFamily="34" charset="0"/>
            </a:endParaRPr>
          </a:p>
          <a:p>
            <a:pPr eaLnBrk="1" hangingPunct="1">
              <a:spcBef>
                <a:spcPct val="20000"/>
              </a:spcBef>
              <a:buClr>
                <a:schemeClr val="tx1"/>
              </a:buClr>
              <a:buFont typeface="Wingdings" pitchFamily="2" charset="2"/>
              <a:buChar char="S"/>
            </a:pPr>
            <a:endParaRPr lang="en-US" sz="2000" dirty="0" smtClean="0">
              <a:cs typeface="Arial" pitchFamily="34" charset="0"/>
            </a:endParaRPr>
          </a:p>
          <a:p>
            <a:pPr eaLnBrk="1" hangingPunct="1">
              <a:spcBef>
                <a:spcPct val="20000"/>
              </a:spcBef>
              <a:buClr>
                <a:schemeClr val="tx1"/>
              </a:buClr>
              <a:buFont typeface="Wingdings" pitchFamily="2" charset="2"/>
              <a:buChar char="S"/>
            </a:pPr>
            <a:r>
              <a:rPr lang="en-US" sz="2000" dirty="0" smtClean="0">
                <a:cs typeface="Arial" pitchFamily="34" charset="0"/>
              </a:rPr>
              <a:t>Federal tool</a:t>
            </a:r>
            <a:endParaRPr lang="en-US" sz="2000" dirty="0">
              <a:cs typeface="Arial" pitchFamily="34" charset="0"/>
            </a:endParaRPr>
          </a:p>
        </p:txBody>
      </p:sp>
      <p:sp>
        <p:nvSpPr>
          <p:cNvPr id="8197" name="Left-Right Arrow 6"/>
          <p:cNvSpPr>
            <a:spLocks noChangeArrowheads="1"/>
          </p:cNvSpPr>
          <p:nvPr/>
        </p:nvSpPr>
        <p:spPr bwMode="auto">
          <a:xfrm>
            <a:off x="4953000" y="1600200"/>
            <a:ext cx="457200" cy="182563"/>
          </a:xfrm>
          <a:prstGeom prst="leftRightArrow">
            <a:avLst>
              <a:gd name="adj1" fmla="val 50000"/>
              <a:gd name="adj2" fmla="val 50087"/>
            </a:avLst>
          </a:prstGeom>
          <a:solidFill>
            <a:schemeClr val="accent1"/>
          </a:solidFill>
          <a:ln w="9525" algn="ctr">
            <a:solidFill>
              <a:schemeClr val="bg1"/>
            </a:solidFill>
            <a:round/>
            <a:headEnd/>
            <a:tailEnd/>
          </a:ln>
        </p:spPr>
        <p:txBody>
          <a:bodyPr/>
          <a:lstStyle/>
          <a:p>
            <a:endParaRPr lang="en-US" dirty="0"/>
          </a:p>
        </p:txBody>
      </p:sp>
      <p:sp>
        <p:nvSpPr>
          <p:cNvPr id="8198" name="Left-Right Arrow 7"/>
          <p:cNvSpPr>
            <a:spLocks noChangeArrowheads="1"/>
          </p:cNvSpPr>
          <p:nvPr/>
        </p:nvSpPr>
        <p:spPr bwMode="auto">
          <a:xfrm>
            <a:off x="4953000" y="3810000"/>
            <a:ext cx="457200" cy="182562"/>
          </a:xfrm>
          <a:prstGeom prst="leftRightArrow">
            <a:avLst>
              <a:gd name="adj1" fmla="val 50000"/>
              <a:gd name="adj2" fmla="val 50087"/>
            </a:avLst>
          </a:prstGeom>
          <a:solidFill>
            <a:schemeClr val="accent1"/>
          </a:solidFill>
          <a:ln w="9525" algn="ctr">
            <a:solidFill>
              <a:schemeClr val="bg1"/>
            </a:solidFill>
            <a:round/>
            <a:headEnd/>
            <a:tailEnd/>
          </a:ln>
        </p:spPr>
        <p:txBody>
          <a:bodyPr/>
          <a:lstStyle/>
          <a:p>
            <a:endParaRPr lang="en-US" dirty="0"/>
          </a:p>
        </p:txBody>
      </p:sp>
      <p:sp>
        <p:nvSpPr>
          <p:cNvPr id="8" name="TextBox 7"/>
          <p:cNvSpPr txBox="1"/>
          <p:nvPr/>
        </p:nvSpPr>
        <p:spPr>
          <a:xfrm>
            <a:off x="3581400" y="5562600"/>
            <a:ext cx="2206625" cy="584775"/>
          </a:xfrm>
          <a:prstGeom prst="rect">
            <a:avLst/>
          </a:prstGeom>
          <a:noFill/>
        </p:spPr>
        <p:txBody>
          <a:bodyPr wrap="square">
            <a:spAutoFit/>
          </a:bodyPr>
          <a:lstStyle/>
          <a:p>
            <a:pPr>
              <a:defRPr/>
            </a:pPr>
            <a:r>
              <a:rPr lang="en-US" sz="3200" dirty="0">
                <a:latin typeface="+mn-lt"/>
                <a:ea typeface="Verdana" pitchFamily="34" charset="0"/>
                <a:cs typeface="Verdana" pitchFamily="34" charset="0"/>
              </a:rPr>
              <a:t>FUNDING</a:t>
            </a:r>
          </a:p>
        </p:txBody>
      </p:sp>
      <p:sp>
        <p:nvSpPr>
          <p:cNvPr id="8200" name="Right Arrow 11"/>
          <p:cNvSpPr>
            <a:spLocks noChangeArrowheads="1"/>
          </p:cNvSpPr>
          <p:nvPr/>
        </p:nvSpPr>
        <p:spPr bwMode="auto">
          <a:xfrm>
            <a:off x="6172200" y="5715000"/>
            <a:ext cx="457200" cy="182562"/>
          </a:xfrm>
          <a:prstGeom prst="rightArrow">
            <a:avLst>
              <a:gd name="adj1" fmla="val 50000"/>
              <a:gd name="adj2" fmla="val 50087"/>
            </a:avLst>
          </a:prstGeom>
          <a:solidFill>
            <a:schemeClr val="accent1"/>
          </a:solidFill>
          <a:ln w="9525" algn="ctr">
            <a:solidFill>
              <a:schemeClr val="tx1"/>
            </a:solidFill>
            <a:round/>
            <a:headEnd/>
            <a:tailEnd/>
          </a:ln>
        </p:spPr>
        <p:txBody>
          <a:bodyPr/>
          <a:lstStyle/>
          <a:p>
            <a:endParaRPr lang="en-US" dirty="0"/>
          </a:p>
        </p:txBody>
      </p:sp>
      <p:sp>
        <p:nvSpPr>
          <p:cNvPr id="8201" name="Left Arrow 12"/>
          <p:cNvSpPr>
            <a:spLocks noChangeArrowheads="1"/>
          </p:cNvSpPr>
          <p:nvPr/>
        </p:nvSpPr>
        <p:spPr bwMode="auto">
          <a:xfrm>
            <a:off x="2743200" y="5791200"/>
            <a:ext cx="457200" cy="182563"/>
          </a:xfrm>
          <a:prstGeom prst="leftArrow">
            <a:avLst>
              <a:gd name="adj1" fmla="val 50000"/>
              <a:gd name="adj2" fmla="val 50087"/>
            </a:avLst>
          </a:prstGeom>
          <a:solidFill>
            <a:schemeClr val="accent1"/>
          </a:solidFill>
          <a:ln w="9525" algn="ctr">
            <a:solidFill>
              <a:schemeClr val="tx1"/>
            </a:solidFill>
            <a:round/>
            <a:headEnd/>
            <a:tailEnd/>
          </a:ln>
        </p:spPr>
        <p:txBody>
          <a:bodyPr/>
          <a:lstStyle/>
          <a:p>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228600"/>
            <a:ext cx="9045575" cy="685800"/>
          </a:xfrm>
        </p:spPr>
        <p:txBody>
          <a:bodyPr>
            <a:normAutofit fontScale="90000"/>
          </a:bodyPr>
          <a:lstStyle/>
          <a:p>
            <a:pPr eaLnBrk="1" hangingPunct="1"/>
            <a:r>
              <a:rPr lang="en-US" dirty="0" smtClean="0"/>
              <a:t>Discharge of Oil Regulation</a:t>
            </a:r>
            <a:br>
              <a:rPr lang="en-US" dirty="0" smtClean="0"/>
            </a:br>
            <a:r>
              <a:rPr lang="en-US" sz="2700" dirty="0" smtClean="0"/>
              <a:t>(40 CFR 110)</a:t>
            </a:r>
          </a:p>
        </p:txBody>
      </p:sp>
      <p:sp>
        <p:nvSpPr>
          <p:cNvPr id="8195" name="Content Placeholder 2"/>
          <p:cNvSpPr>
            <a:spLocks noGrp="1"/>
          </p:cNvSpPr>
          <p:nvPr>
            <p:ph idx="1"/>
          </p:nvPr>
        </p:nvSpPr>
        <p:spPr>
          <a:xfrm>
            <a:off x="1142999" y="1143001"/>
            <a:ext cx="7696201" cy="4495800"/>
          </a:xfrm>
        </p:spPr>
        <p:txBody>
          <a:bodyPr>
            <a:normAutofit/>
          </a:bodyPr>
          <a:lstStyle/>
          <a:p>
            <a:pPr>
              <a:spcBef>
                <a:spcPct val="15000"/>
              </a:spcBef>
              <a:spcAft>
                <a:spcPct val="15000"/>
              </a:spcAft>
              <a:buClrTx/>
              <a:buFont typeface="Wingdings" pitchFamily="2" charset="2"/>
              <a:buChar char="S"/>
            </a:pPr>
            <a:r>
              <a:rPr lang="en-US" sz="2000" dirty="0" smtClean="0"/>
              <a:t>Discharge of Oil regulation, commonly known as "sheen rule,” establishes criteria for determining whether an oil spill may be harmful to public health or welfare as follows:</a:t>
            </a:r>
          </a:p>
          <a:p>
            <a:pPr>
              <a:spcBef>
                <a:spcPct val="15000"/>
              </a:spcBef>
              <a:spcAft>
                <a:spcPct val="15000"/>
              </a:spcAft>
              <a:buClrTx/>
              <a:buFont typeface="Wingdings" pitchFamily="2" charset="2"/>
              <a:buChar char="S"/>
            </a:pPr>
            <a:endParaRPr lang="en-US" sz="2400" dirty="0" smtClean="0"/>
          </a:p>
          <a:p>
            <a:pPr lvl="1">
              <a:spcBef>
                <a:spcPct val="15000"/>
              </a:spcBef>
              <a:spcAft>
                <a:spcPct val="15000"/>
              </a:spcAft>
              <a:buClrTx/>
              <a:buFont typeface="Wingdings" pitchFamily="2" charset="2"/>
              <a:buChar char="S"/>
            </a:pPr>
            <a:r>
              <a:rPr lang="en-US" sz="2000" dirty="0" smtClean="0"/>
              <a:t>Discharges that cause a sheen or discoloration on the surface of a body of water</a:t>
            </a:r>
          </a:p>
          <a:p>
            <a:pPr lvl="1">
              <a:spcBef>
                <a:spcPct val="15000"/>
              </a:spcBef>
              <a:spcAft>
                <a:spcPct val="15000"/>
              </a:spcAft>
              <a:buClrTx/>
              <a:buFont typeface="Wingdings" pitchFamily="2" charset="2"/>
              <a:buChar char="S"/>
            </a:pPr>
            <a:endParaRPr lang="en-US" sz="2000" dirty="0" smtClean="0"/>
          </a:p>
          <a:p>
            <a:pPr lvl="1">
              <a:spcBef>
                <a:spcPct val="15000"/>
              </a:spcBef>
              <a:spcAft>
                <a:spcPct val="15000"/>
              </a:spcAft>
              <a:buClrTx/>
              <a:buFont typeface="Wingdings" pitchFamily="2" charset="2"/>
              <a:buChar char="S"/>
            </a:pPr>
            <a:r>
              <a:rPr lang="en-US" sz="2000" dirty="0" smtClean="0"/>
              <a:t>Discharges that violate applicable water quality standards</a:t>
            </a:r>
          </a:p>
          <a:p>
            <a:pPr lvl="1">
              <a:spcBef>
                <a:spcPct val="15000"/>
              </a:spcBef>
              <a:spcAft>
                <a:spcPct val="15000"/>
              </a:spcAft>
              <a:buClrTx/>
              <a:buFont typeface="Wingdings" pitchFamily="2" charset="2"/>
              <a:buChar char="S"/>
            </a:pPr>
            <a:endParaRPr lang="en-US" sz="2000" dirty="0" smtClean="0"/>
          </a:p>
          <a:p>
            <a:pPr lvl="1">
              <a:spcBef>
                <a:spcPct val="15000"/>
              </a:spcBef>
              <a:spcAft>
                <a:spcPct val="15000"/>
              </a:spcAft>
              <a:buClrTx/>
              <a:buFont typeface="Wingdings" pitchFamily="2" charset="2"/>
              <a:buChar char="S"/>
            </a:pPr>
            <a:r>
              <a:rPr lang="en-US" sz="2000" dirty="0" smtClean="0"/>
              <a:t>Discharges that cause a sludge or emulsion to be deposited beneath the surface of the water or on adjoining shorelines</a:t>
            </a:r>
          </a:p>
          <a:p>
            <a:pPr lvl="1">
              <a:buNone/>
            </a:pPr>
            <a:endParaRPr lang="en-US" sz="2000" dirty="0" smtClean="0"/>
          </a:p>
          <a:p>
            <a:pPr eaLnBrk="1" hangingPunct="1"/>
            <a:endParaRPr lang="en-US" i="1" dirty="0" smtClean="0"/>
          </a:p>
        </p:txBody>
      </p:sp>
      <p:pic>
        <p:nvPicPr>
          <p:cNvPr id="4" name="Picture 6" descr="C:\Documents and Settings\eliverma\My Documents\My Pictures\pollution-on-water_3257.jpg"/>
          <p:cNvPicPr>
            <a:picLocks noChangeAspect="1" noChangeArrowheads="1"/>
          </p:cNvPicPr>
          <p:nvPr/>
        </p:nvPicPr>
        <p:blipFill>
          <a:blip r:embed="rId3" cstate="print"/>
          <a:srcRect/>
          <a:stretch>
            <a:fillRect/>
          </a:stretch>
        </p:blipFill>
        <p:spPr bwMode="auto">
          <a:xfrm>
            <a:off x="2590800" y="5181600"/>
            <a:ext cx="5029200" cy="1143000"/>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954333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Title 1"/>
          <p:cNvSpPr>
            <a:spLocks noGrp="1"/>
          </p:cNvSpPr>
          <p:nvPr>
            <p:ph type="title"/>
          </p:nvPr>
        </p:nvSpPr>
        <p:spPr>
          <a:xfrm>
            <a:off x="1143000" y="228600"/>
            <a:ext cx="7902575" cy="914400"/>
          </a:xfrm>
        </p:spPr>
        <p:txBody>
          <a:bodyPr>
            <a:normAutofit/>
          </a:bodyPr>
          <a:lstStyle/>
          <a:p>
            <a:pPr eaLnBrk="1" hangingPunct="1"/>
            <a:r>
              <a:rPr lang="en-US" dirty="0" smtClean="0"/>
              <a:t>Discharge of Oil Regulation . . .</a:t>
            </a:r>
          </a:p>
        </p:txBody>
      </p:sp>
      <p:sp>
        <p:nvSpPr>
          <p:cNvPr id="8195" name="Content Placeholder 2"/>
          <p:cNvSpPr>
            <a:spLocks noGrp="1"/>
          </p:cNvSpPr>
          <p:nvPr>
            <p:ph idx="1"/>
          </p:nvPr>
        </p:nvSpPr>
        <p:spPr>
          <a:xfrm>
            <a:off x="1066800" y="1371600"/>
            <a:ext cx="7978775" cy="4754563"/>
          </a:xfrm>
        </p:spPr>
        <p:txBody>
          <a:bodyPr>
            <a:normAutofit/>
          </a:bodyPr>
          <a:lstStyle/>
          <a:p>
            <a:pPr>
              <a:buClrTx/>
              <a:buFont typeface="Wingdings" pitchFamily="2" charset="2"/>
              <a:buChar char="S"/>
            </a:pPr>
            <a:r>
              <a:rPr lang="en-US" sz="2400" i="1" dirty="0" smtClean="0"/>
              <a:t>Sheen</a:t>
            </a:r>
            <a:r>
              <a:rPr lang="en-US" sz="2400" dirty="0" smtClean="0"/>
              <a:t> means an iridescent appearance on the surface of water</a:t>
            </a:r>
          </a:p>
          <a:p>
            <a:pPr>
              <a:buFont typeface="Wingdings" pitchFamily="2" charset="2"/>
              <a:buChar char="S"/>
            </a:pPr>
            <a:endParaRPr lang="en-US" sz="2400" dirty="0" smtClean="0"/>
          </a:p>
          <a:p>
            <a:pPr>
              <a:buClrTx/>
              <a:buFont typeface="Wingdings" pitchFamily="2" charset="2"/>
              <a:buChar char="S"/>
            </a:pPr>
            <a:r>
              <a:rPr lang="en-US" sz="2400" i="1" dirty="0" smtClean="0"/>
              <a:t>Sludge</a:t>
            </a:r>
            <a:r>
              <a:rPr lang="en-US" sz="2400" dirty="0" smtClean="0"/>
              <a:t> means an aggregate of oil or oil and other matter of any kind in any form other than dredged spoil having a combined specific gravity equivalent to or greater than water</a:t>
            </a:r>
          </a:p>
        </p:txBody>
      </p:sp>
      <p:pic>
        <p:nvPicPr>
          <p:cNvPr id="7172" name="Picture 4"/>
          <p:cNvPicPr>
            <a:picLocks noChangeAspect="1" noChangeArrowheads="1"/>
          </p:cNvPicPr>
          <p:nvPr/>
        </p:nvPicPr>
        <p:blipFill>
          <a:blip r:embed="rId3" cstate="print"/>
          <a:srcRect/>
          <a:stretch>
            <a:fillRect/>
          </a:stretch>
        </p:blipFill>
        <p:spPr bwMode="auto">
          <a:xfrm>
            <a:off x="1371600" y="4191000"/>
            <a:ext cx="3124200" cy="1931988"/>
          </a:xfrm>
          <a:prstGeom prst="rect">
            <a:avLst/>
          </a:prstGeom>
          <a:ln>
            <a:noFill/>
          </a:ln>
          <a:effectLst>
            <a:outerShdw blurRad="292100" dist="139700" dir="2700000" algn="tl" rotWithShape="0">
              <a:srgbClr val="333333">
                <a:alpha val="65000"/>
              </a:srgbClr>
            </a:outerShdw>
          </a:effectLst>
        </p:spPr>
      </p:pic>
      <p:pic>
        <p:nvPicPr>
          <p:cNvPr id="6" name="Picture 5" descr="Img_20100802_EOS_Aerial_DSC_0163.JPG"/>
          <p:cNvPicPr>
            <a:picLocks noChangeAspect="1"/>
          </p:cNvPicPr>
          <p:nvPr/>
        </p:nvPicPr>
        <p:blipFill>
          <a:blip r:embed="rId4" cstate="print"/>
          <a:stretch>
            <a:fillRect/>
          </a:stretch>
        </p:blipFill>
        <p:spPr>
          <a:xfrm>
            <a:off x="5181600" y="3962400"/>
            <a:ext cx="3124200" cy="19224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954333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itle 1"/>
          <p:cNvSpPr>
            <a:spLocks noGrp="1"/>
          </p:cNvSpPr>
          <p:nvPr>
            <p:ph type="title"/>
          </p:nvPr>
        </p:nvSpPr>
        <p:spPr>
          <a:xfrm>
            <a:off x="609600" y="152400"/>
            <a:ext cx="8435975" cy="1143000"/>
          </a:xfrm>
        </p:spPr>
        <p:txBody>
          <a:bodyPr>
            <a:normAutofit/>
          </a:bodyPr>
          <a:lstStyle/>
          <a:p>
            <a:r>
              <a:rPr lang="en-US" sz="3200" dirty="0" smtClean="0">
                <a:latin typeface="Arial" charset="0"/>
              </a:rPr>
              <a:t>National Oil and Hazardous Substances Pollution Contingency Plan</a:t>
            </a:r>
            <a:endParaRPr lang="en-US" sz="3200" dirty="0" smtClean="0">
              <a:solidFill>
                <a:schemeClr val="tx1"/>
              </a:solidFill>
            </a:endParaRPr>
          </a:p>
        </p:txBody>
      </p:sp>
      <p:sp>
        <p:nvSpPr>
          <p:cNvPr id="9219" name="Content Placeholder 2"/>
          <p:cNvSpPr>
            <a:spLocks noGrp="1"/>
          </p:cNvSpPr>
          <p:nvPr>
            <p:ph idx="1"/>
          </p:nvPr>
        </p:nvSpPr>
        <p:spPr>
          <a:xfrm>
            <a:off x="990600" y="1295400"/>
            <a:ext cx="7315201" cy="4754563"/>
          </a:xfrm>
        </p:spPr>
        <p:txBody>
          <a:bodyPr>
            <a:normAutofit lnSpcReduction="10000"/>
          </a:bodyPr>
          <a:lstStyle/>
          <a:p>
            <a:pPr>
              <a:buFont typeface="Wingdings" pitchFamily="2" charset="2"/>
              <a:buChar char="S"/>
            </a:pPr>
            <a:endParaRPr lang="en-US" sz="2400" dirty="0" smtClean="0"/>
          </a:p>
          <a:p>
            <a:pPr>
              <a:buClrTx/>
              <a:buFont typeface="Wingdings" pitchFamily="2" charset="2"/>
              <a:buChar char="S"/>
            </a:pPr>
            <a:r>
              <a:rPr lang="en-US" sz="2400" dirty="0" smtClean="0"/>
              <a:t>National Oil and Hazardous Substances Pollution Contingency Plan (NCP) was established in 1968 and amended by the CWA and CERCLA</a:t>
            </a:r>
          </a:p>
          <a:p>
            <a:pPr eaLnBrk="1" hangingPunct="1">
              <a:buFont typeface="Wingdings" pitchFamily="2" charset="2"/>
              <a:buChar char="S"/>
            </a:pPr>
            <a:endParaRPr lang="en-US" sz="2400" dirty="0" smtClean="0"/>
          </a:p>
          <a:p>
            <a:pPr>
              <a:buClrTx/>
              <a:buFont typeface="Wingdings" pitchFamily="2" charset="2"/>
              <a:buChar char="S"/>
            </a:pPr>
            <a:r>
              <a:rPr lang="en-US" sz="2400" dirty="0" smtClean="0"/>
              <a:t>Promotes overall coordination of the hierarchy of responders and establishes procedures                                    for conducting responses for oil and                     hazardous substances</a:t>
            </a:r>
          </a:p>
          <a:p>
            <a:pPr>
              <a:buFont typeface="Wingdings" pitchFamily="2" charset="2"/>
              <a:buChar char="S"/>
            </a:pPr>
            <a:endParaRPr lang="en-US" sz="2400" dirty="0" smtClean="0"/>
          </a:p>
          <a:p>
            <a:pPr>
              <a:buClrTx/>
              <a:buFont typeface="Wingdings" pitchFamily="2" charset="2"/>
              <a:buChar char="S"/>
            </a:pPr>
            <a:r>
              <a:rPr lang="en-US" sz="2400" dirty="0" smtClean="0"/>
              <a:t>Designates the OSC as the manager                             of spills of oil and removal response                              for hazardous substances</a:t>
            </a:r>
          </a:p>
        </p:txBody>
      </p:sp>
      <p:pic>
        <p:nvPicPr>
          <p:cNvPr id="4" name="Picture 3" descr="http://cfrpublications.com/images/thumbs/0000060_170.jpeg"/>
          <p:cNvPicPr>
            <a:picLocks noChangeAspect="1" noChangeArrowheads="1"/>
          </p:cNvPicPr>
          <p:nvPr/>
        </p:nvPicPr>
        <p:blipFill>
          <a:blip r:embed="rId3" cstate="print"/>
          <a:srcRect/>
          <a:stretch>
            <a:fillRect/>
          </a:stretch>
        </p:blipFill>
        <p:spPr>
          <a:xfrm>
            <a:off x="6934200" y="3581400"/>
            <a:ext cx="1905000" cy="27432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itle 1"/>
          <p:cNvSpPr>
            <a:spLocks noGrp="1"/>
          </p:cNvSpPr>
          <p:nvPr>
            <p:ph type="title"/>
          </p:nvPr>
        </p:nvSpPr>
        <p:spPr>
          <a:xfrm>
            <a:off x="1066800" y="152400"/>
            <a:ext cx="7978775" cy="762000"/>
          </a:xfrm>
        </p:spPr>
        <p:txBody>
          <a:bodyPr>
            <a:normAutofit/>
          </a:bodyPr>
          <a:lstStyle/>
          <a:p>
            <a:r>
              <a:rPr lang="en-US" sz="3200" dirty="0" smtClean="0">
                <a:latin typeface="Arial" charset="0"/>
              </a:rPr>
              <a:t>Key Provisions of the NCP</a:t>
            </a:r>
            <a:endParaRPr lang="en-US" sz="3200" dirty="0" smtClean="0">
              <a:solidFill>
                <a:schemeClr val="tx1"/>
              </a:solidFill>
            </a:endParaRPr>
          </a:p>
        </p:txBody>
      </p:sp>
      <p:sp>
        <p:nvSpPr>
          <p:cNvPr id="9219" name="Content Placeholder 2"/>
          <p:cNvSpPr>
            <a:spLocks noGrp="1"/>
          </p:cNvSpPr>
          <p:nvPr>
            <p:ph idx="1"/>
          </p:nvPr>
        </p:nvSpPr>
        <p:spPr>
          <a:xfrm>
            <a:off x="1066799" y="914400"/>
            <a:ext cx="7315201" cy="5211763"/>
          </a:xfrm>
        </p:spPr>
        <p:txBody>
          <a:bodyPr>
            <a:normAutofit/>
          </a:bodyPr>
          <a:lstStyle/>
          <a:p>
            <a:pPr>
              <a:buClrTx/>
              <a:buFont typeface="Wingdings" pitchFamily="2" charset="2"/>
              <a:buChar char="S"/>
            </a:pPr>
            <a:r>
              <a:rPr lang="en-US" sz="2000" dirty="0" smtClean="0"/>
              <a:t>§300.120 – Establishes general responsibilities of federal On-Scene Coordinators</a:t>
            </a:r>
          </a:p>
          <a:p>
            <a:pPr>
              <a:buClrTx/>
              <a:buFont typeface="Wingdings" pitchFamily="2" charset="2"/>
              <a:buChar char="S"/>
            </a:pPr>
            <a:endParaRPr lang="en-US" sz="2000" dirty="0" smtClean="0"/>
          </a:p>
          <a:p>
            <a:pPr>
              <a:buClrTx/>
              <a:buFont typeface="Wingdings" pitchFamily="2" charset="2"/>
              <a:buChar char="S"/>
            </a:pPr>
            <a:r>
              <a:rPr lang="en-US" sz="2000" dirty="0" smtClean="0"/>
              <a:t>§300.135(a) – Authorizes pre-designated OSC to direct all federal, state, and private response activities at the site of a discharge</a:t>
            </a:r>
          </a:p>
          <a:p>
            <a:pPr>
              <a:buClrTx/>
              <a:buFont typeface="Wingdings" pitchFamily="2" charset="2"/>
              <a:buChar char="S"/>
            </a:pPr>
            <a:endParaRPr lang="en-US" sz="2000" dirty="0" smtClean="0"/>
          </a:p>
          <a:p>
            <a:pPr>
              <a:buClrTx/>
              <a:buFont typeface="Wingdings" pitchFamily="2" charset="2"/>
              <a:buChar char="S"/>
            </a:pPr>
            <a:r>
              <a:rPr lang="en-US" sz="2000" dirty="0" smtClean="0"/>
              <a:t>§300.135(d) – Establishes unified command structure for managing responses to discharges</a:t>
            </a:r>
          </a:p>
          <a:p>
            <a:pPr>
              <a:buClrTx/>
              <a:buFont typeface="Wingdings" pitchFamily="2" charset="2"/>
              <a:buChar char="S"/>
            </a:pPr>
            <a:endParaRPr lang="en-US" sz="2000" dirty="0" smtClean="0"/>
          </a:p>
          <a:p>
            <a:pPr>
              <a:buClrTx/>
              <a:buFont typeface="Wingdings" pitchFamily="2" charset="2"/>
              <a:buChar char="S"/>
            </a:pPr>
            <a:r>
              <a:rPr lang="en-US" sz="2000" dirty="0" smtClean="0"/>
              <a:t>§300.175 – Lists federal agencies                                                that have duties associated with                                            responding to releases</a:t>
            </a:r>
          </a:p>
          <a:p>
            <a:pPr>
              <a:buFont typeface="Wingdings" pitchFamily="2" charset="2"/>
              <a:buChar char="S"/>
            </a:pPr>
            <a:endParaRPr lang="en-US" sz="2000" dirty="0" smtClean="0"/>
          </a:p>
        </p:txBody>
      </p:sp>
      <p:pic>
        <p:nvPicPr>
          <p:cNvPr id="5" name="Picture 4" descr="http://farm5.staticflickr.com/4047/4682436697_b25f5fc876.jpg"/>
          <p:cNvPicPr/>
          <p:nvPr/>
        </p:nvPicPr>
        <p:blipFill>
          <a:blip r:embed="rId3" cstate="print"/>
          <a:srcRect/>
          <a:stretch>
            <a:fillRect/>
          </a:stretch>
        </p:blipFill>
        <p:spPr bwMode="auto">
          <a:xfrm>
            <a:off x="5638800" y="3962400"/>
            <a:ext cx="3038475" cy="2124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itle 1"/>
          <p:cNvSpPr>
            <a:spLocks noGrp="1"/>
          </p:cNvSpPr>
          <p:nvPr>
            <p:ph type="title"/>
          </p:nvPr>
        </p:nvSpPr>
        <p:spPr>
          <a:xfrm>
            <a:off x="1066800" y="152400"/>
            <a:ext cx="7978775" cy="1143000"/>
          </a:xfrm>
        </p:spPr>
        <p:txBody>
          <a:bodyPr>
            <a:normAutofit/>
          </a:bodyPr>
          <a:lstStyle/>
          <a:p>
            <a:r>
              <a:rPr lang="en-US" sz="3200" dirty="0" smtClean="0">
                <a:latin typeface="Arial" charset="0"/>
              </a:rPr>
              <a:t>Key Provisions of the NCP Related to Oil Removal</a:t>
            </a:r>
            <a:endParaRPr lang="en-US" sz="3200" dirty="0" smtClean="0">
              <a:solidFill>
                <a:schemeClr val="tx1"/>
              </a:solidFill>
            </a:endParaRPr>
          </a:p>
        </p:txBody>
      </p:sp>
      <p:sp>
        <p:nvSpPr>
          <p:cNvPr id="9219" name="Content Placeholder 2"/>
          <p:cNvSpPr>
            <a:spLocks noGrp="1"/>
          </p:cNvSpPr>
          <p:nvPr>
            <p:ph idx="1"/>
          </p:nvPr>
        </p:nvSpPr>
        <p:spPr>
          <a:xfrm>
            <a:off x="1066799" y="1371600"/>
            <a:ext cx="7315201" cy="4754563"/>
          </a:xfrm>
        </p:spPr>
        <p:txBody>
          <a:bodyPr>
            <a:normAutofit/>
          </a:bodyPr>
          <a:lstStyle/>
          <a:p>
            <a:pPr>
              <a:buFont typeface="Wingdings" pitchFamily="2" charset="2"/>
              <a:buChar char="S"/>
            </a:pPr>
            <a:endParaRPr lang="en-US" sz="2400" dirty="0" smtClean="0"/>
          </a:p>
          <a:p>
            <a:pPr>
              <a:buClrTx/>
              <a:buFont typeface="Wingdings" pitchFamily="2" charset="2"/>
              <a:buChar char="S"/>
            </a:pPr>
            <a:r>
              <a:rPr lang="en-US" sz="2000" dirty="0" smtClean="0"/>
              <a:t>300.317 - Establishes national priorities for responding to a discharge</a:t>
            </a:r>
          </a:p>
          <a:p>
            <a:pPr>
              <a:buFont typeface="Wingdings" pitchFamily="2" charset="2"/>
              <a:buChar char="S"/>
            </a:pPr>
            <a:endParaRPr lang="en-US" sz="2000" dirty="0" smtClean="0"/>
          </a:p>
          <a:p>
            <a:pPr>
              <a:buClrTx/>
              <a:buFont typeface="Wingdings" pitchFamily="2" charset="2"/>
              <a:buChar char="S"/>
            </a:pPr>
            <a:r>
              <a:rPr lang="en-US" sz="2000" dirty="0" smtClean="0"/>
              <a:t>§§300.320 - Establishes the general pattern of response to be executed by the OSC, including determination of threat, classification of the size and type of the release, notification of the RRT and the NRC, and supervision of thorough removal actions</a:t>
            </a:r>
          </a:p>
        </p:txBody>
      </p:sp>
      <p:pic>
        <p:nvPicPr>
          <p:cNvPr id="4" name="Picture 5" descr="C:\Documents and Settings\eliverma\My Documents\My Pictures\oil-sheen_3193.jpg"/>
          <p:cNvPicPr>
            <a:picLocks noChangeAspect="1" noChangeArrowheads="1"/>
          </p:cNvPicPr>
          <p:nvPr/>
        </p:nvPicPr>
        <p:blipFill>
          <a:blip r:embed="rId3" cstate="print"/>
          <a:srcRect/>
          <a:stretch>
            <a:fillRect/>
          </a:stretch>
        </p:blipFill>
        <p:spPr bwMode="auto">
          <a:xfrm>
            <a:off x="2971800" y="4267200"/>
            <a:ext cx="36576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itle 1"/>
          <p:cNvSpPr>
            <a:spLocks noGrp="1"/>
          </p:cNvSpPr>
          <p:nvPr>
            <p:ph type="title"/>
          </p:nvPr>
        </p:nvSpPr>
        <p:spPr>
          <a:xfrm>
            <a:off x="990600" y="152400"/>
            <a:ext cx="8054975" cy="1143000"/>
          </a:xfrm>
        </p:spPr>
        <p:txBody>
          <a:bodyPr>
            <a:normAutofit/>
          </a:bodyPr>
          <a:lstStyle/>
          <a:p>
            <a:r>
              <a:rPr lang="en-US" sz="3200" dirty="0" smtClean="0">
                <a:latin typeface="Arial" charset="0"/>
              </a:rPr>
              <a:t>Key Provisions of the NCP related</a:t>
            </a:r>
            <a:br>
              <a:rPr lang="en-US" sz="3200" dirty="0" smtClean="0">
                <a:latin typeface="Arial" charset="0"/>
              </a:rPr>
            </a:br>
            <a:r>
              <a:rPr lang="en-US" sz="3200" dirty="0" smtClean="0">
                <a:latin typeface="Arial" charset="0"/>
              </a:rPr>
              <a:t>to Oil Removal . . .</a:t>
            </a:r>
            <a:endParaRPr lang="en-US" sz="3200" dirty="0" smtClean="0">
              <a:solidFill>
                <a:schemeClr val="tx1"/>
              </a:solidFill>
            </a:endParaRPr>
          </a:p>
        </p:txBody>
      </p:sp>
      <p:sp>
        <p:nvSpPr>
          <p:cNvPr id="9219" name="Content Placeholder 2"/>
          <p:cNvSpPr>
            <a:spLocks noGrp="1"/>
          </p:cNvSpPr>
          <p:nvPr>
            <p:ph idx="1"/>
          </p:nvPr>
        </p:nvSpPr>
        <p:spPr>
          <a:xfrm>
            <a:off x="1066799" y="1371600"/>
            <a:ext cx="7315201" cy="4754563"/>
          </a:xfrm>
        </p:spPr>
        <p:txBody>
          <a:bodyPr>
            <a:normAutofit fontScale="92500" lnSpcReduction="20000"/>
          </a:bodyPr>
          <a:lstStyle/>
          <a:p>
            <a:pPr>
              <a:buFont typeface="Wingdings" pitchFamily="2" charset="2"/>
              <a:buChar char="S"/>
            </a:pPr>
            <a:endParaRPr lang="en-US" sz="2400" b="1" dirty="0" smtClean="0"/>
          </a:p>
          <a:p>
            <a:pPr>
              <a:buClrTx/>
              <a:buFont typeface="Wingdings" pitchFamily="2" charset="2"/>
              <a:buChar char="S"/>
            </a:pPr>
            <a:r>
              <a:rPr lang="en-US" sz="2000" dirty="0" smtClean="0"/>
              <a:t>§300.322  - Authorizes the OSC to determine whether a discharge poses a substantial threat to the public health or welfare of the United States based on several factors</a:t>
            </a:r>
          </a:p>
          <a:p>
            <a:pPr>
              <a:buFont typeface="Wingdings" pitchFamily="2" charset="2"/>
              <a:buChar char="S"/>
            </a:pPr>
            <a:endParaRPr lang="en-US" sz="2000" dirty="0" smtClean="0"/>
          </a:p>
          <a:p>
            <a:pPr>
              <a:buClrTx/>
              <a:buFont typeface="Wingdings" pitchFamily="2" charset="2"/>
              <a:buChar char="S"/>
            </a:pPr>
            <a:r>
              <a:rPr lang="en-US" sz="2000" dirty="0" smtClean="0"/>
              <a:t>§300.323 - Provides special consideration to discharges which have been classified as a spill of national significance</a:t>
            </a:r>
          </a:p>
          <a:p>
            <a:pPr>
              <a:buFont typeface="Wingdings" pitchFamily="2" charset="2"/>
              <a:buChar char="S"/>
            </a:pPr>
            <a:endParaRPr lang="en-US" sz="2000" dirty="0" smtClean="0"/>
          </a:p>
          <a:p>
            <a:pPr>
              <a:buClrTx/>
              <a:buFont typeface="Wingdings" pitchFamily="2" charset="2"/>
              <a:buChar char="S"/>
            </a:pPr>
            <a:r>
              <a:rPr lang="en-US" sz="2000" dirty="0" smtClean="0"/>
              <a:t>§300.355 - Provides funding for                                          responses to oil discharges under                                    under the OSTLF, provided  certain                                                                        criteria are met</a:t>
            </a:r>
          </a:p>
          <a:p>
            <a:pPr>
              <a:buClrTx/>
              <a:buFont typeface="Wingdings" pitchFamily="2" charset="2"/>
              <a:buChar char="S"/>
            </a:pPr>
            <a:endParaRPr lang="en-US" sz="2000" dirty="0" smtClean="0"/>
          </a:p>
          <a:p>
            <a:pPr>
              <a:buClrTx/>
              <a:buFont typeface="Wingdings" pitchFamily="2" charset="2"/>
              <a:buChar char="S"/>
            </a:pPr>
            <a:r>
              <a:rPr lang="en-US" sz="2000" dirty="0" smtClean="0"/>
              <a:t>Subpart J – Product Schedule                                                  (dispersants and other chemical                               or biological products)</a:t>
            </a:r>
          </a:p>
          <a:p>
            <a:pPr>
              <a:buClrTx/>
              <a:buFont typeface="Wingdings" pitchFamily="2" charset="2"/>
              <a:buChar char="S"/>
            </a:pPr>
            <a:endParaRPr lang="en-US" sz="2000" dirty="0" smtClean="0"/>
          </a:p>
          <a:p>
            <a:pPr>
              <a:buClrTx/>
              <a:buFont typeface="Wingdings" pitchFamily="2" charset="2"/>
              <a:buChar char="S"/>
            </a:pPr>
            <a:r>
              <a:rPr lang="en-US" sz="2000" dirty="0" smtClean="0"/>
              <a:t>Appendix E to Part 300 – Oil                                                         Spill Response</a:t>
            </a:r>
          </a:p>
          <a:p>
            <a:pPr>
              <a:buFont typeface="Wingdings" pitchFamily="2" charset="2"/>
              <a:buChar char="S"/>
            </a:pPr>
            <a:endParaRPr lang="en-US" sz="2400" dirty="0" smtClean="0"/>
          </a:p>
          <a:p>
            <a:pPr eaLnBrk="1" hangingPunct="1">
              <a:buFont typeface="Wingdings" pitchFamily="2" charset="2"/>
              <a:buChar char="S"/>
            </a:pPr>
            <a:endParaRPr lang="en-US" sz="2400" dirty="0" smtClean="0"/>
          </a:p>
          <a:p>
            <a:pPr>
              <a:buFont typeface="Wingdings" pitchFamily="2" charset="2"/>
              <a:buChar char="S"/>
            </a:pPr>
            <a:endParaRPr lang="en-US" sz="2400" dirty="0" smtClean="0"/>
          </a:p>
        </p:txBody>
      </p:sp>
      <p:pic>
        <p:nvPicPr>
          <p:cNvPr id="4" name="Picture 4" descr="Farmland1"/>
          <p:cNvPicPr>
            <a:picLocks noChangeAspect="1" noChangeArrowheads="1"/>
          </p:cNvPicPr>
          <p:nvPr/>
        </p:nvPicPr>
        <p:blipFill>
          <a:blip r:embed="rId3" cstate="print"/>
          <a:stretch>
            <a:fillRect/>
          </a:stretch>
        </p:blipFill>
        <p:spPr>
          <a:xfrm>
            <a:off x="5410200" y="3657600"/>
            <a:ext cx="2930792" cy="2073275"/>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itle 1"/>
          <p:cNvSpPr>
            <a:spLocks noGrp="1"/>
          </p:cNvSpPr>
          <p:nvPr>
            <p:ph type="title"/>
          </p:nvPr>
        </p:nvSpPr>
        <p:spPr>
          <a:xfrm>
            <a:off x="1066799" y="152400"/>
            <a:ext cx="7696201" cy="1143000"/>
          </a:xfrm>
        </p:spPr>
        <p:txBody>
          <a:bodyPr>
            <a:normAutofit/>
          </a:bodyPr>
          <a:lstStyle/>
          <a:p>
            <a:pPr eaLnBrk="1" hangingPunct="1"/>
            <a:r>
              <a:rPr lang="en-US" dirty="0" smtClean="0">
                <a:solidFill>
                  <a:schemeClr val="tx1"/>
                </a:solidFill>
              </a:rPr>
              <a:t>FOSC Removal Authority</a:t>
            </a:r>
          </a:p>
        </p:txBody>
      </p:sp>
      <p:sp>
        <p:nvSpPr>
          <p:cNvPr id="9219" name="Content Placeholder 2"/>
          <p:cNvSpPr>
            <a:spLocks noGrp="1"/>
          </p:cNvSpPr>
          <p:nvPr>
            <p:ph idx="1"/>
          </p:nvPr>
        </p:nvSpPr>
        <p:spPr>
          <a:xfrm>
            <a:off x="1066799" y="1371600"/>
            <a:ext cx="7543801" cy="4754563"/>
          </a:xfrm>
        </p:spPr>
        <p:txBody>
          <a:bodyPr>
            <a:normAutofit fontScale="92500" lnSpcReduction="10000"/>
          </a:bodyPr>
          <a:lstStyle/>
          <a:p>
            <a:pPr eaLnBrk="1" hangingPunct="1">
              <a:buFont typeface="Wingdings" pitchFamily="2" charset="2"/>
              <a:buChar char="S"/>
            </a:pPr>
            <a:endParaRPr lang="en-US" sz="2400" dirty="0" smtClean="0"/>
          </a:p>
          <a:p>
            <a:pPr>
              <a:spcBef>
                <a:spcPct val="15000"/>
              </a:spcBef>
              <a:spcAft>
                <a:spcPct val="15000"/>
              </a:spcAft>
              <a:buClrTx/>
              <a:buFont typeface="Wingdings" pitchFamily="2" charset="2"/>
              <a:buChar char="S"/>
            </a:pPr>
            <a:r>
              <a:rPr lang="en-US" sz="2600" dirty="0" smtClean="0"/>
              <a:t>Clean Water Act Section                                         311( c )</a:t>
            </a:r>
          </a:p>
          <a:p>
            <a:pPr lvl="1">
              <a:spcBef>
                <a:spcPct val="15000"/>
              </a:spcBef>
              <a:spcAft>
                <a:spcPct val="15000"/>
              </a:spcAft>
              <a:buClrTx/>
              <a:buFont typeface="Wingdings" pitchFamily="2" charset="2"/>
              <a:buChar char="S"/>
            </a:pPr>
            <a:r>
              <a:rPr lang="en-US" sz="2600" dirty="0" smtClean="0"/>
              <a:t>Statutory Authority</a:t>
            </a:r>
          </a:p>
          <a:p>
            <a:pPr eaLnBrk="1" hangingPunct="1">
              <a:buFont typeface="Wingdings" pitchFamily="2" charset="2"/>
              <a:buChar char="S"/>
            </a:pPr>
            <a:endParaRPr lang="en-US" sz="2600" dirty="0" smtClean="0"/>
          </a:p>
          <a:p>
            <a:pPr>
              <a:spcBef>
                <a:spcPct val="15000"/>
              </a:spcBef>
              <a:spcAft>
                <a:spcPct val="15000"/>
              </a:spcAft>
              <a:buClrTx/>
              <a:buFont typeface="Wingdings" pitchFamily="2" charset="2"/>
              <a:buChar char="S"/>
            </a:pPr>
            <a:r>
              <a:rPr lang="en-US" sz="2600" dirty="0" smtClean="0"/>
              <a:t>Executive Order 12777</a:t>
            </a:r>
          </a:p>
          <a:p>
            <a:pPr lvl="1">
              <a:spcBef>
                <a:spcPct val="15000"/>
              </a:spcBef>
              <a:spcAft>
                <a:spcPct val="15000"/>
              </a:spcAft>
              <a:buClrTx/>
              <a:buFont typeface="Wingdings" pitchFamily="2" charset="2"/>
              <a:buChar char="S"/>
            </a:pPr>
            <a:r>
              <a:rPr lang="en-US" sz="2600" dirty="0" smtClean="0"/>
              <a:t>Delegates Statutory Authority to Executive Branch </a:t>
            </a:r>
          </a:p>
          <a:p>
            <a:pPr eaLnBrk="1" hangingPunct="1">
              <a:buFont typeface="Wingdings" pitchFamily="2" charset="2"/>
              <a:buChar char="S"/>
            </a:pPr>
            <a:endParaRPr lang="en-US" sz="2600" dirty="0" smtClean="0"/>
          </a:p>
          <a:p>
            <a:pPr>
              <a:spcBef>
                <a:spcPct val="15000"/>
              </a:spcBef>
              <a:spcAft>
                <a:spcPct val="15000"/>
              </a:spcAft>
              <a:buClrTx/>
              <a:buFont typeface="Wingdings" pitchFamily="2" charset="2"/>
              <a:buChar char="S"/>
            </a:pPr>
            <a:r>
              <a:rPr lang="en-US" sz="2600" dirty="0" smtClean="0"/>
              <a:t>Delegation 2-89</a:t>
            </a:r>
          </a:p>
          <a:p>
            <a:pPr lvl="1">
              <a:spcBef>
                <a:spcPct val="15000"/>
              </a:spcBef>
              <a:spcAft>
                <a:spcPct val="15000"/>
              </a:spcAft>
              <a:buClrTx/>
              <a:buFont typeface="Wingdings" pitchFamily="2" charset="2"/>
              <a:buChar char="S"/>
            </a:pPr>
            <a:r>
              <a:rPr lang="en-US" sz="2600" dirty="0" smtClean="0"/>
              <a:t>Removal of Discharge or Threat of Discharge</a:t>
            </a:r>
          </a:p>
          <a:p>
            <a:pPr lvl="1">
              <a:spcBef>
                <a:spcPct val="15000"/>
              </a:spcBef>
              <a:spcAft>
                <a:spcPct val="15000"/>
              </a:spcAft>
              <a:buClrTx/>
              <a:buFont typeface="Wingdings" pitchFamily="2" charset="2"/>
              <a:buChar char="S"/>
            </a:pPr>
            <a:r>
              <a:rPr lang="en-US" sz="2600" dirty="0" smtClean="0"/>
              <a:t>Delegates EPA’s Authorities to OSCs</a:t>
            </a:r>
          </a:p>
          <a:p>
            <a:pPr eaLnBrk="1" hangingPunct="1">
              <a:buNone/>
            </a:pPr>
            <a:endParaRPr lang="en-US" sz="2400" dirty="0" smtClean="0"/>
          </a:p>
        </p:txBody>
      </p:sp>
      <p:pic>
        <p:nvPicPr>
          <p:cNvPr id="4" name="Picture 3" descr="Building blocks that spell &quot;authority&quot; with various scenes of collaboration"/>
          <p:cNvPicPr/>
          <p:nvPr/>
        </p:nvPicPr>
        <p:blipFill>
          <a:blip r:embed="rId3" cstate="print"/>
          <a:srcRect/>
          <a:stretch>
            <a:fillRect/>
          </a:stretch>
        </p:blipFill>
        <p:spPr bwMode="auto">
          <a:xfrm>
            <a:off x="5486400" y="1676400"/>
            <a:ext cx="3199772" cy="14369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itle 1"/>
          <p:cNvSpPr>
            <a:spLocks noGrp="1"/>
          </p:cNvSpPr>
          <p:nvPr>
            <p:ph type="title"/>
          </p:nvPr>
        </p:nvSpPr>
        <p:spPr>
          <a:xfrm>
            <a:off x="152400" y="152400"/>
            <a:ext cx="8893175" cy="1143000"/>
          </a:xfrm>
        </p:spPr>
        <p:txBody>
          <a:bodyPr>
            <a:normAutofit/>
          </a:bodyPr>
          <a:lstStyle/>
          <a:p>
            <a:r>
              <a:rPr lang="en-US" dirty="0" smtClean="0"/>
              <a:t>FOSC Removal Authority . . .</a:t>
            </a:r>
            <a:br>
              <a:rPr lang="en-US" dirty="0" smtClean="0"/>
            </a:br>
            <a:r>
              <a:rPr lang="en-US" sz="1800" dirty="0" smtClean="0"/>
              <a:t>(from Delegation 2-89)</a:t>
            </a:r>
            <a:endParaRPr lang="en-US" dirty="0" smtClean="0">
              <a:solidFill>
                <a:schemeClr val="tx1"/>
              </a:solidFill>
            </a:endParaRPr>
          </a:p>
        </p:txBody>
      </p:sp>
      <p:sp>
        <p:nvSpPr>
          <p:cNvPr id="9219" name="Content Placeholder 2"/>
          <p:cNvSpPr>
            <a:spLocks noGrp="1"/>
          </p:cNvSpPr>
          <p:nvPr>
            <p:ph idx="1"/>
          </p:nvPr>
        </p:nvSpPr>
        <p:spPr>
          <a:xfrm>
            <a:off x="1066799" y="1371600"/>
            <a:ext cx="7696201" cy="4754563"/>
          </a:xfrm>
        </p:spPr>
        <p:txBody>
          <a:bodyPr>
            <a:normAutofit lnSpcReduction="10000"/>
          </a:bodyPr>
          <a:lstStyle/>
          <a:p>
            <a:pPr>
              <a:buClrTx/>
              <a:buFont typeface="Wingdings" pitchFamily="2" charset="2"/>
              <a:buChar char="S"/>
            </a:pPr>
            <a:r>
              <a:rPr lang="en-US" sz="2400" dirty="0" smtClean="0"/>
              <a:t>To remove or arrange for the removal of a discharge and to mitigate or prevent a substantial threat of a discharge</a:t>
            </a:r>
          </a:p>
          <a:p>
            <a:pPr>
              <a:buFont typeface="Wingdings" pitchFamily="2" charset="2"/>
              <a:buChar char="S"/>
            </a:pPr>
            <a:endParaRPr lang="en-US" sz="2400" dirty="0" smtClean="0"/>
          </a:p>
          <a:p>
            <a:pPr>
              <a:buClrTx/>
              <a:buFont typeface="Wingdings" pitchFamily="2" charset="2"/>
              <a:buChar char="S"/>
            </a:pPr>
            <a:r>
              <a:rPr lang="en-US" sz="2400" dirty="0" smtClean="0"/>
              <a:t>To direct or monitor all Federal, State, and private actions</a:t>
            </a:r>
          </a:p>
          <a:p>
            <a:pPr eaLnBrk="1" hangingPunct="1">
              <a:buFont typeface="Wingdings" pitchFamily="2" charset="2"/>
              <a:buChar char="S"/>
            </a:pPr>
            <a:endParaRPr lang="en-US" sz="2400" dirty="0" smtClean="0"/>
          </a:p>
          <a:p>
            <a:pPr>
              <a:buClrTx/>
              <a:buFont typeface="Wingdings" pitchFamily="2" charset="2"/>
              <a:buChar char="S"/>
            </a:pPr>
            <a:r>
              <a:rPr lang="en-US" sz="2400" dirty="0" smtClean="0"/>
              <a:t>To remove and, if necessary, destroy a vessel that is discharging or threatening to discharge </a:t>
            </a:r>
          </a:p>
          <a:p>
            <a:pPr>
              <a:buFont typeface="Wingdings" pitchFamily="2" charset="2"/>
              <a:buChar char="S"/>
            </a:pPr>
            <a:endParaRPr lang="en-US" sz="2400" dirty="0" smtClean="0"/>
          </a:p>
          <a:p>
            <a:pPr>
              <a:buClrTx/>
              <a:buFont typeface="Wingdings" pitchFamily="2" charset="2"/>
              <a:buChar char="S"/>
            </a:pPr>
            <a:r>
              <a:rPr lang="en-US" sz="2400" dirty="0" smtClean="0"/>
              <a:t>To consult with affected natural resource trustees </a:t>
            </a:r>
          </a:p>
          <a:p>
            <a:pPr>
              <a:buFont typeface="Wingdings" pitchFamily="2" charset="2"/>
              <a:buChar char="S"/>
            </a:pPr>
            <a:endParaRPr lang="en-US" sz="2400" dirty="0" smtClean="0"/>
          </a:p>
          <a:p>
            <a:pPr>
              <a:buClrTx/>
              <a:buFont typeface="Wingdings" pitchFamily="2" charset="2"/>
              <a:buChar char="S"/>
            </a:pPr>
            <a:r>
              <a:rPr lang="en-US" sz="2400" dirty="0" smtClean="0"/>
              <a:t>To determine when the removal is complete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atin typeface="Arial Black" pitchFamily="44" charset="0"/>
                <a:ea typeface="Arial Black" pitchFamily="44" charset="0"/>
                <a:cs typeface="Arial Black" pitchFamily="44" charset="0"/>
              </a:rPr>
              <a:t>Housekeeping</a:t>
            </a:r>
          </a:p>
        </p:txBody>
      </p:sp>
      <p:sp>
        <p:nvSpPr>
          <p:cNvPr id="18435" name="Rectangle 3"/>
          <p:cNvSpPr>
            <a:spLocks noGrp="1" noChangeArrowheads="1"/>
          </p:cNvSpPr>
          <p:nvPr>
            <p:ph type="body" idx="1"/>
          </p:nvPr>
        </p:nvSpPr>
        <p:spPr>
          <a:xfrm>
            <a:off x="457200" y="1600200"/>
            <a:ext cx="8369300" cy="4525963"/>
          </a:xfrm>
        </p:spPr>
        <p:txBody>
          <a:bodyPr/>
          <a:lstStyle/>
          <a:p>
            <a:pPr eaLnBrk="1" hangingPunct="1">
              <a:lnSpc>
                <a:spcPct val="80000"/>
              </a:lnSpc>
            </a:pPr>
            <a:r>
              <a:rPr lang="en-US" sz="2000">
                <a:ea typeface="ＭＳ Ｐゴシック" pitchFamily="44" charset="-128"/>
                <a:cs typeface="ＭＳ Ｐゴシック" pitchFamily="44" charset="-128"/>
              </a:rPr>
              <a:t>Entire broadcast offered live via Adobe Connect</a:t>
            </a:r>
          </a:p>
          <a:p>
            <a:pPr lvl="1" eaLnBrk="1" hangingPunct="1">
              <a:lnSpc>
                <a:spcPct val="80000"/>
              </a:lnSpc>
            </a:pPr>
            <a:r>
              <a:rPr lang="en-US" sz="1600"/>
              <a:t>participants can listen and watch as the presenters advance through materials live</a:t>
            </a:r>
          </a:p>
          <a:p>
            <a:pPr lvl="1" eaLnBrk="1" hangingPunct="1">
              <a:lnSpc>
                <a:spcPct val="80000"/>
              </a:lnSpc>
            </a:pPr>
            <a:r>
              <a:rPr lang="en-US" sz="1600" i="1"/>
              <a:t>Some materials may be available to download in advance, you are </a:t>
            </a:r>
            <a:r>
              <a:rPr lang="en-US" sz="1600" b="1" i="1"/>
              <a:t>recommended to participate live via the online broadcast</a:t>
            </a:r>
          </a:p>
          <a:p>
            <a:pPr eaLnBrk="1" hangingPunct="1">
              <a:lnSpc>
                <a:spcPct val="80000"/>
              </a:lnSpc>
            </a:pPr>
            <a:endParaRPr lang="en-US" sz="1800">
              <a:ea typeface="ＭＳ Ｐゴシック" pitchFamily="44" charset="-128"/>
              <a:cs typeface="ＭＳ Ｐゴシック" pitchFamily="44" charset="-128"/>
            </a:endParaRPr>
          </a:p>
          <a:p>
            <a:pPr eaLnBrk="1" hangingPunct="1">
              <a:lnSpc>
                <a:spcPct val="80000"/>
              </a:lnSpc>
            </a:pPr>
            <a:r>
              <a:rPr lang="en-US" sz="2000">
                <a:ea typeface="ＭＳ Ｐゴシック" pitchFamily="44" charset="-128"/>
                <a:cs typeface="ＭＳ Ｐゴシック" pitchFamily="44" charset="-128"/>
              </a:rPr>
              <a:t>Audio is streamed online through by default</a:t>
            </a:r>
          </a:p>
          <a:p>
            <a:pPr lvl="1" eaLnBrk="1" hangingPunct="1">
              <a:lnSpc>
                <a:spcPct val="80000"/>
              </a:lnSpc>
            </a:pPr>
            <a:r>
              <a:rPr lang="en-US" sz="1600"/>
              <a:t>Use the speaker icon to control online playback</a:t>
            </a:r>
          </a:p>
          <a:p>
            <a:pPr lvl="1" eaLnBrk="1" hangingPunct="1">
              <a:lnSpc>
                <a:spcPct val="80000"/>
              </a:lnSpc>
            </a:pPr>
            <a:r>
              <a:rPr lang="en-US" sz="1600"/>
              <a:t>If on phones: all lines will be globally muted</a:t>
            </a:r>
          </a:p>
          <a:p>
            <a:pPr eaLnBrk="1" hangingPunct="1">
              <a:lnSpc>
                <a:spcPct val="80000"/>
              </a:lnSpc>
            </a:pPr>
            <a:endParaRPr lang="en-US" sz="1800">
              <a:ea typeface="ＭＳ Ｐゴシック" pitchFamily="44" charset="-128"/>
              <a:cs typeface="ＭＳ Ｐゴシック" pitchFamily="44" charset="-128"/>
            </a:endParaRPr>
          </a:p>
          <a:p>
            <a:pPr eaLnBrk="1" hangingPunct="1">
              <a:lnSpc>
                <a:spcPct val="80000"/>
              </a:lnSpc>
            </a:pPr>
            <a:r>
              <a:rPr lang="en-US" sz="2000">
                <a:ea typeface="ＭＳ Ｐゴシック" pitchFamily="44" charset="-128"/>
                <a:cs typeface="ＭＳ Ｐゴシック" pitchFamily="44" charset="-128"/>
              </a:rPr>
              <a:t>Q&amp;A – use the Q&amp;A pod to privately submit comments, questions and report technical problems</a:t>
            </a:r>
            <a:endParaRPr lang="en-US" sz="2000">
              <a:solidFill>
                <a:srgbClr val="FF3300"/>
              </a:solidFill>
              <a:ea typeface="ＭＳ Ｐゴシック" pitchFamily="44" charset="-128"/>
              <a:cs typeface="ＭＳ Ｐゴシック" pitchFamily="44" charset="-128"/>
            </a:endParaRPr>
          </a:p>
          <a:p>
            <a:pPr eaLnBrk="1" hangingPunct="1">
              <a:lnSpc>
                <a:spcPct val="80000"/>
              </a:lnSpc>
            </a:pPr>
            <a:endParaRPr lang="en-US" sz="1800">
              <a:ea typeface="ＭＳ Ｐゴシック" pitchFamily="44" charset="-128"/>
              <a:cs typeface="ＭＳ Ｐゴシック" pitchFamily="44" charset="-128"/>
            </a:endParaRPr>
          </a:p>
          <a:p>
            <a:pPr eaLnBrk="1" hangingPunct="1">
              <a:lnSpc>
                <a:spcPct val="80000"/>
              </a:lnSpc>
            </a:pPr>
            <a:r>
              <a:rPr lang="en-US" sz="2000">
                <a:ea typeface="ＭＳ Ｐゴシック" pitchFamily="44" charset="-128"/>
                <a:cs typeface="ＭＳ Ｐゴシック" pitchFamily="44" charset="-128"/>
              </a:rPr>
              <a:t>This event is being recorded and shared via email shortly after live delivery</a:t>
            </a:r>
          </a:p>
          <a:p>
            <a:pPr eaLnBrk="1" hangingPunct="1">
              <a:lnSpc>
                <a:spcPct val="80000"/>
              </a:lnSpc>
            </a:pPr>
            <a:endParaRPr lang="en-US" sz="1600">
              <a:ea typeface="ＭＳ Ｐゴシック" pitchFamily="44" charset="-128"/>
              <a:cs typeface="ＭＳ Ｐゴシック" pitchFamily="44" charset="-128"/>
            </a:endParaRPr>
          </a:p>
          <a:p>
            <a:pPr eaLnBrk="1" hangingPunct="1">
              <a:lnSpc>
                <a:spcPct val="80000"/>
              </a:lnSpc>
            </a:pPr>
            <a:r>
              <a:rPr lang="en-US" sz="2000">
                <a:ea typeface="ＭＳ Ｐゴシック" pitchFamily="44" charset="-128"/>
                <a:cs typeface="ＭＳ Ｐゴシック" pitchFamily="44" charset="-128"/>
              </a:rPr>
              <a:t>Archives accessed for free </a:t>
            </a:r>
            <a:r>
              <a:rPr lang="en-US" sz="2000" b="1">
                <a:ea typeface="ＭＳ Ｐゴシック" pitchFamily="44" charset="-128"/>
                <a:cs typeface="ＭＳ Ｐゴシック" pitchFamily="44" charset="-128"/>
                <a:hlinkClick r:id="rId3"/>
              </a:rPr>
              <a:t>http://cluin.org/live/archive/</a:t>
            </a:r>
            <a:endParaRPr lang="en-US" sz="2000" b="1">
              <a:ea typeface="ＭＳ Ｐゴシック" pitchFamily="44" charset="-128"/>
              <a:cs typeface="ＭＳ Ｐゴシック" pitchFamily="44" charset="-128"/>
            </a:endParaRPr>
          </a:p>
        </p:txBody>
      </p:sp>
      <p:pic>
        <p:nvPicPr>
          <p:cNvPr id="18436" name="Picture 18"/>
          <p:cNvPicPr>
            <a:picLocks noChangeAspect="1" noChangeArrowheads="1"/>
          </p:cNvPicPr>
          <p:nvPr/>
        </p:nvPicPr>
        <p:blipFill>
          <a:blip r:embed="rId4"/>
          <a:srcRect/>
          <a:stretch>
            <a:fillRect/>
          </a:stretch>
        </p:blipFill>
        <p:spPr bwMode="auto">
          <a:xfrm>
            <a:off x="8051800" y="2974975"/>
            <a:ext cx="714375" cy="39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itle 1"/>
          <p:cNvSpPr>
            <a:spLocks noGrp="1"/>
          </p:cNvSpPr>
          <p:nvPr>
            <p:ph type="title"/>
          </p:nvPr>
        </p:nvSpPr>
        <p:spPr>
          <a:xfrm>
            <a:off x="1143000" y="152400"/>
            <a:ext cx="7902575" cy="1066800"/>
          </a:xfrm>
        </p:spPr>
        <p:txBody>
          <a:bodyPr>
            <a:normAutofit/>
          </a:bodyPr>
          <a:lstStyle/>
          <a:p>
            <a:r>
              <a:rPr lang="en-US" dirty="0" smtClean="0"/>
              <a:t>Trust Natural Resource</a:t>
            </a:r>
            <a:endParaRPr lang="en-US" dirty="0" smtClean="0">
              <a:solidFill>
                <a:schemeClr val="tx1"/>
              </a:solidFill>
            </a:endParaRPr>
          </a:p>
        </p:txBody>
      </p:sp>
      <p:sp>
        <p:nvSpPr>
          <p:cNvPr id="9219" name="Content Placeholder 2"/>
          <p:cNvSpPr>
            <a:spLocks noGrp="1"/>
          </p:cNvSpPr>
          <p:nvPr>
            <p:ph idx="1"/>
          </p:nvPr>
        </p:nvSpPr>
        <p:spPr>
          <a:xfrm>
            <a:off x="1066799" y="1371600"/>
            <a:ext cx="7696201" cy="4754563"/>
          </a:xfrm>
        </p:spPr>
        <p:txBody>
          <a:bodyPr>
            <a:normAutofit/>
          </a:bodyPr>
          <a:lstStyle/>
          <a:p>
            <a:pPr>
              <a:buClrTx/>
              <a:buFont typeface="Wingdings" pitchFamily="2" charset="2"/>
              <a:buChar char="S"/>
            </a:pPr>
            <a:r>
              <a:rPr lang="en-US" sz="2400" dirty="0" smtClean="0"/>
              <a:t>OPA and CERCLA define natural resources broadly to include land, fish, wildlife, biota, air, water, ground water, drinking water supplies, and other such resources  [CERCLA §101(16); OPA §1001(20); 40 CFR 300.5]</a:t>
            </a:r>
          </a:p>
        </p:txBody>
      </p:sp>
      <p:pic>
        <p:nvPicPr>
          <p:cNvPr id="4" name="Picture 3" descr="http://www.ecardmedia.eu/data/media/20/10.jpg"/>
          <p:cNvPicPr/>
          <p:nvPr/>
        </p:nvPicPr>
        <p:blipFill>
          <a:blip r:embed="rId3" cstate="print"/>
          <a:srcRect/>
          <a:stretch>
            <a:fillRect/>
          </a:stretch>
        </p:blipFill>
        <p:spPr bwMode="auto">
          <a:xfrm>
            <a:off x="1828800" y="3505200"/>
            <a:ext cx="5791200" cy="240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itle 1"/>
          <p:cNvSpPr>
            <a:spLocks noGrp="1"/>
          </p:cNvSpPr>
          <p:nvPr>
            <p:ph type="title"/>
          </p:nvPr>
        </p:nvSpPr>
        <p:spPr>
          <a:xfrm>
            <a:off x="1219200" y="152400"/>
            <a:ext cx="7826375" cy="1066800"/>
          </a:xfrm>
        </p:spPr>
        <p:txBody>
          <a:bodyPr>
            <a:normAutofit/>
          </a:bodyPr>
          <a:lstStyle/>
          <a:p>
            <a:r>
              <a:rPr lang="en-US" dirty="0" smtClean="0"/>
              <a:t>Trust Natural Resource . . .</a:t>
            </a:r>
            <a:endParaRPr lang="en-US" dirty="0" smtClean="0">
              <a:solidFill>
                <a:schemeClr val="tx1"/>
              </a:solidFill>
            </a:endParaRPr>
          </a:p>
        </p:txBody>
      </p:sp>
      <p:sp>
        <p:nvSpPr>
          <p:cNvPr id="9219" name="Content Placeholder 2"/>
          <p:cNvSpPr>
            <a:spLocks noGrp="1"/>
          </p:cNvSpPr>
          <p:nvPr>
            <p:ph idx="1"/>
          </p:nvPr>
        </p:nvSpPr>
        <p:spPr>
          <a:xfrm>
            <a:off x="1066799" y="1371600"/>
            <a:ext cx="7696201" cy="4754563"/>
          </a:xfrm>
        </p:spPr>
        <p:txBody>
          <a:bodyPr>
            <a:normAutofit/>
          </a:bodyPr>
          <a:lstStyle/>
          <a:p>
            <a:pPr>
              <a:buClrTx/>
              <a:buFont typeface="Wingdings" pitchFamily="2" charset="2"/>
              <a:buChar char="S"/>
            </a:pPr>
            <a:r>
              <a:rPr lang="en-US" sz="2400" dirty="0" smtClean="0"/>
              <a:t>Both </a:t>
            </a:r>
            <a:r>
              <a:rPr lang="en-US" sz="2400" dirty="0" smtClean="0">
                <a:latin typeface="Arial" pitchFamily="34" charset="0"/>
                <a:cs typeface="Arial" pitchFamily="34" charset="0"/>
              </a:rPr>
              <a:t>statutes limit natural resources to those resources belonging to, managed by, held in trust by, appertaining to, or otherwise controlled by the United States, any, State, an Indian Tribe, a local government, or a foreign government</a:t>
            </a:r>
            <a:endParaRPr lang="en-US" sz="2400" dirty="0" smtClean="0"/>
          </a:p>
        </p:txBody>
      </p:sp>
      <p:sp>
        <p:nvSpPr>
          <p:cNvPr id="5" name="Rectangle 4"/>
          <p:cNvSpPr/>
          <p:nvPr/>
        </p:nvSpPr>
        <p:spPr>
          <a:xfrm>
            <a:off x="3048000" y="2743200"/>
            <a:ext cx="4572000" cy="369332"/>
          </a:xfrm>
          <a:prstGeom prst="rect">
            <a:avLst/>
          </a:prstGeom>
        </p:spPr>
        <p:txBody>
          <a:bodyPr wrap="square">
            <a:spAutoFit/>
          </a:bodyPr>
          <a:lstStyle/>
          <a:p>
            <a:pPr>
              <a:defRPr/>
            </a:pPr>
            <a:endParaRPr lang="en-US" dirty="0">
              <a:latin typeface="Arial" pitchFamily="34" charset="0"/>
              <a:cs typeface="Arial" pitchFamily="34" charset="0"/>
            </a:endParaRPr>
          </a:p>
        </p:txBody>
      </p:sp>
      <p:pic>
        <p:nvPicPr>
          <p:cNvPr id="6" name="Picture 5" descr="http://upload.wikimedia.org/wikipedia/en/8/8b/Lochsa-river-2.jpg"/>
          <p:cNvPicPr/>
          <p:nvPr/>
        </p:nvPicPr>
        <p:blipFill>
          <a:blip r:embed="rId3" cstate="print"/>
          <a:srcRect/>
          <a:stretch>
            <a:fillRect/>
          </a:stretch>
        </p:blipFill>
        <p:spPr bwMode="auto">
          <a:xfrm>
            <a:off x="1828800" y="3352800"/>
            <a:ext cx="6019800" cy="28182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itle 1"/>
          <p:cNvSpPr>
            <a:spLocks noGrp="1"/>
          </p:cNvSpPr>
          <p:nvPr>
            <p:ph type="title"/>
          </p:nvPr>
        </p:nvSpPr>
        <p:spPr>
          <a:xfrm>
            <a:off x="1143000" y="152400"/>
            <a:ext cx="7902575" cy="1066800"/>
          </a:xfrm>
        </p:spPr>
        <p:txBody>
          <a:bodyPr>
            <a:normAutofit/>
          </a:bodyPr>
          <a:lstStyle/>
          <a:p>
            <a:r>
              <a:rPr lang="en-US" dirty="0" smtClean="0"/>
              <a:t>Natural Resource Trustees</a:t>
            </a:r>
            <a:endParaRPr lang="en-US" dirty="0" smtClean="0">
              <a:solidFill>
                <a:schemeClr val="tx1"/>
              </a:solidFill>
            </a:endParaRPr>
          </a:p>
        </p:txBody>
      </p:sp>
      <p:sp>
        <p:nvSpPr>
          <p:cNvPr id="9219" name="Content Placeholder 2"/>
          <p:cNvSpPr>
            <a:spLocks noGrp="1"/>
          </p:cNvSpPr>
          <p:nvPr>
            <p:ph idx="1"/>
          </p:nvPr>
        </p:nvSpPr>
        <p:spPr>
          <a:xfrm>
            <a:off x="1066799" y="1371600"/>
            <a:ext cx="7696201" cy="4754563"/>
          </a:xfrm>
        </p:spPr>
        <p:txBody>
          <a:bodyPr>
            <a:normAutofit/>
          </a:bodyPr>
          <a:lstStyle/>
          <a:p>
            <a:pPr>
              <a:buClrTx/>
              <a:buFont typeface="Wingdings" pitchFamily="2" charset="2"/>
              <a:buChar char="S"/>
            </a:pPr>
            <a:r>
              <a:rPr lang="en-US" sz="2400" b="1" dirty="0" smtClean="0">
                <a:latin typeface="Arial" pitchFamily="34" charset="0"/>
                <a:cs typeface="Arial" pitchFamily="34" charset="0"/>
              </a:rPr>
              <a:t>Federal</a:t>
            </a:r>
            <a:r>
              <a:rPr lang="en-US" sz="2400" dirty="0" smtClean="0">
                <a:latin typeface="Arial" pitchFamily="34" charset="0"/>
                <a:cs typeface="Arial" pitchFamily="34" charset="0"/>
              </a:rPr>
              <a:t> - Secretaries of Agriculture, Commerce, Defense, Energy, Interior (40 CFR 300.600) </a:t>
            </a:r>
          </a:p>
          <a:p>
            <a:pPr>
              <a:buClrTx/>
              <a:buFont typeface="Wingdings" pitchFamily="2" charset="2"/>
              <a:buChar char="S"/>
            </a:pPr>
            <a:endParaRPr lang="en-US" sz="2400" dirty="0" smtClean="0">
              <a:latin typeface="Arial" pitchFamily="34" charset="0"/>
              <a:cs typeface="Arial" pitchFamily="34" charset="0"/>
            </a:endParaRPr>
          </a:p>
          <a:p>
            <a:pPr>
              <a:buClrTx/>
              <a:buFont typeface="Wingdings" pitchFamily="2" charset="2"/>
              <a:buChar char="S"/>
            </a:pPr>
            <a:r>
              <a:rPr lang="en-US" sz="2400" b="1" dirty="0" smtClean="0">
                <a:latin typeface="Arial" pitchFamily="34" charset="0"/>
                <a:cs typeface="Arial" pitchFamily="34" charset="0"/>
              </a:rPr>
              <a:t>State</a:t>
            </a:r>
            <a:r>
              <a:rPr lang="en-US" sz="2400" dirty="0" smtClean="0">
                <a:latin typeface="Arial" pitchFamily="34" charset="0"/>
                <a:cs typeface="Arial" pitchFamily="34" charset="0"/>
              </a:rPr>
              <a:t> - designated by the Governor (40 CFR 300.605)</a:t>
            </a:r>
          </a:p>
          <a:p>
            <a:pPr>
              <a:buClrTx/>
              <a:buFont typeface="Wingdings" pitchFamily="2" charset="2"/>
              <a:buChar char="S"/>
            </a:pPr>
            <a:endParaRPr lang="en-US" sz="2400" dirty="0" smtClean="0">
              <a:latin typeface="Arial" pitchFamily="34" charset="0"/>
              <a:cs typeface="Arial" pitchFamily="34" charset="0"/>
            </a:endParaRPr>
          </a:p>
          <a:p>
            <a:pPr>
              <a:buClrTx/>
              <a:buFont typeface="Wingdings" pitchFamily="2" charset="2"/>
              <a:buChar char="S"/>
            </a:pPr>
            <a:r>
              <a:rPr lang="en-US" sz="2400" b="1" dirty="0" smtClean="0">
                <a:latin typeface="Arial" pitchFamily="34" charset="0"/>
                <a:cs typeface="Arial" pitchFamily="34" charset="0"/>
              </a:rPr>
              <a:t>Tribal</a:t>
            </a:r>
            <a:r>
              <a:rPr lang="en-US" sz="2400" dirty="0" smtClean="0">
                <a:latin typeface="Arial" pitchFamily="34" charset="0"/>
                <a:cs typeface="Arial" pitchFamily="34" charset="0"/>
              </a:rPr>
              <a:t> - designated by Tribal Chairperson or the Secretary of the Interior may serve as trustee at request of the tribe (40 CFR 300.610)</a:t>
            </a:r>
          </a:p>
          <a:p>
            <a:pPr>
              <a:buClrTx/>
              <a:buFont typeface="Wingdings" pitchFamily="2" charset="2"/>
              <a:buChar char="S"/>
            </a:pPr>
            <a:endParaRPr lang="en-US" sz="2400" dirty="0" smtClean="0">
              <a:latin typeface="Arial" pitchFamily="34" charset="0"/>
              <a:cs typeface="Arial" pitchFamily="34" charset="0"/>
            </a:endParaRPr>
          </a:p>
          <a:p>
            <a:pPr>
              <a:buClrTx/>
              <a:buFont typeface="Wingdings" pitchFamily="2" charset="2"/>
              <a:buChar char="S"/>
            </a:pPr>
            <a:r>
              <a:rPr lang="en-US" sz="2400" b="1" dirty="0" smtClean="0">
                <a:latin typeface="Arial" pitchFamily="34" charset="0"/>
                <a:cs typeface="Arial" pitchFamily="34" charset="0"/>
              </a:rPr>
              <a:t>Other</a:t>
            </a:r>
            <a:r>
              <a:rPr lang="en-US" sz="2400" dirty="0" smtClean="0">
                <a:latin typeface="Arial" pitchFamily="34" charset="0"/>
                <a:cs typeface="Arial" pitchFamily="34" charset="0"/>
              </a:rPr>
              <a:t> – Under OPA, foreign officials can also act as Trustee (40 CFR 300.612) </a:t>
            </a:r>
          </a:p>
          <a:p>
            <a:pPr>
              <a:buClrTx/>
              <a:buFont typeface="Wingdings" pitchFamily="2" charset="2"/>
              <a:buChar char="S"/>
            </a:pPr>
            <a:endParaRPr lang="en-US" sz="2400" dirty="0" smtClean="0">
              <a:latin typeface="Arial" pitchFamily="34" charset="0"/>
              <a:cs typeface="Arial" pitchFamily="34" charset="0"/>
            </a:endParaRPr>
          </a:p>
          <a:p>
            <a:pPr>
              <a:buClrTx/>
              <a:buFont typeface="Wingdings" pitchFamily="2" charset="2"/>
              <a:buChar char="S"/>
            </a:pPr>
            <a:endParaRPr lang="en-US" sz="2400" dirty="0" smtClean="0">
              <a:latin typeface="Arial" pitchFamily="34" charset="0"/>
              <a:cs typeface="Arial" pitchFamily="34" charset="0"/>
            </a:endParaRPr>
          </a:p>
          <a:p>
            <a:pPr>
              <a:buClrTx/>
              <a:buFont typeface="Wingdings" pitchFamily="2" charset="2"/>
              <a:buChar char="S"/>
            </a:pPr>
            <a:endParaRPr lang="en-US" sz="2400" dirty="0" smtClean="0"/>
          </a:p>
        </p:txBody>
      </p:sp>
      <p:sp>
        <p:nvSpPr>
          <p:cNvPr id="5" name="Rectangle 4"/>
          <p:cNvSpPr/>
          <p:nvPr/>
        </p:nvSpPr>
        <p:spPr>
          <a:xfrm>
            <a:off x="3048000" y="2743200"/>
            <a:ext cx="4572000" cy="369332"/>
          </a:xfrm>
          <a:prstGeom prst="rect">
            <a:avLst/>
          </a:prstGeom>
        </p:spPr>
        <p:txBody>
          <a:bodyPr wrap="square">
            <a:spAutoFit/>
          </a:bodyPr>
          <a:lstStyle/>
          <a:p>
            <a:pPr>
              <a:defRPr/>
            </a:pP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76600" y="1828800"/>
            <a:ext cx="2857500" cy="28575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1066800" y="1371600"/>
            <a:ext cx="7978775" cy="4754563"/>
          </a:xfrm>
        </p:spPr>
        <p:txBody>
          <a:bodyPr/>
          <a:lstStyle/>
          <a:p>
            <a:pPr marL="0" marR="0">
              <a:spcBef>
                <a:spcPts val="0"/>
              </a:spcBef>
              <a:spcAft>
                <a:spcPts val="1000"/>
              </a:spcAft>
              <a:buClrTx/>
              <a:buFont typeface="Wingdings" pitchFamily="2" charset="2"/>
              <a:buChar char="S"/>
            </a:pPr>
            <a:r>
              <a:rPr lang="en-US" dirty="0" smtClean="0">
                <a:latin typeface="Calibri"/>
                <a:ea typeface="Calibri"/>
                <a:cs typeface="Times New Roman"/>
              </a:rPr>
              <a:t>Course Overview</a:t>
            </a:r>
          </a:p>
          <a:p>
            <a:pPr marL="0" marR="0">
              <a:spcBef>
                <a:spcPts val="0"/>
              </a:spcBef>
              <a:spcAft>
                <a:spcPts val="1000"/>
              </a:spcAft>
              <a:buClrTx/>
              <a:buFont typeface="Wingdings" pitchFamily="2" charset="2"/>
              <a:buChar char="S"/>
            </a:pPr>
            <a:r>
              <a:rPr lang="en-US" dirty="0" smtClean="0">
                <a:latin typeface="Calibri"/>
                <a:ea typeface="Calibri"/>
                <a:cs typeface="Times New Roman"/>
              </a:rPr>
              <a:t>I.	Statutory and Regulatory Authority</a:t>
            </a:r>
          </a:p>
          <a:p>
            <a:pPr marL="0" marR="0">
              <a:spcBef>
                <a:spcPts val="0"/>
              </a:spcBef>
              <a:spcAft>
                <a:spcPts val="1000"/>
              </a:spcAft>
              <a:buClrTx/>
              <a:buFont typeface="Wingdings" pitchFamily="2" charset="2"/>
              <a:buChar char="S"/>
            </a:pPr>
            <a:r>
              <a:rPr lang="en-US" dirty="0" smtClean="0">
                <a:solidFill>
                  <a:srgbClr val="FF0000"/>
                </a:solidFill>
                <a:latin typeface="Calibri"/>
                <a:ea typeface="Calibri"/>
                <a:cs typeface="Times New Roman"/>
              </a:rPr>
              <a:t>II.	Oil </a:t>
            </a:r>
            <a:r>
              <a:rPr lang="en-US" dirty="0">
                <a:solidFill>
                  <a:srgbClr val="FF0000"/>
                </a:solidFill>
                <a:latin typeface="Calibri"/>
                <a:ea typeface="Calibri"/>
                <a:cs typeface="Times New Roman"/>
              </a:rPr>
              <a:t>Spill </a:t>
            </a:r>
            <a:r>
              <a:rPr lang="en-US" dirty="0" smtClean="0">
                <a:solidFill>
                  <a:srgbClr val="FF0000"/>
                </a:solidFill>
                <a:latin typeface="Calibri"/>
                <a:ea typeface="Calibri"/>
                <a:cs typeface="Times New Roman"/>
              </a:rPr>
              <a:t>Liability  Trust Fund</a:t>
            </a:r>
            <a:endParaRPr lang="en-US" dirty="0" smtClean="0">
              <a:latin typeface="Calibri"/>
              <a:ea typeface="Calibri"/>
              <a:cs typeface="Times New Roman"/>
            </a:endParaRPr>
          </a:p>
          <a:p>
            <a:pPr marL="0" marR="0">
              <a:spcBef>
                <a:spcPts val="0"/>
              </a:spcBef>
              <a:spcAft>
                <a:spcPts val="1000"/>
              </a:spcAft>
              <a:buClrTx/>
              <a:buFont typeface="Wingdings" pitchFamily="2" charset="2"/>
              <a:buChar char="S"/>
            </a:pPr>
            <a:r>
              <a:rPr lang="en-US" dirty="0" smtClean="0">
                <a:latin typeface="Calibri"/>
                <a:ea typeface="Calibri"/>
                <a:cs typeface="Times New Roman"/>
              </a:rPr>
              <a:t>III.	What </a:t>
            </a:r>
            <a:r>
              <a:rPr lang="en-US" dirty="0">
                <a:latin typeface="Calibri"/>
                <a:ea typeface="Calibri"/>
                <a:cs typeface="Times New Roman"/>
              </a:rPr>
              <a:t>is </a:t>
            </a:r>
            <a:r>
              <a:rPr lang="en-US" dirty="0" smtClean="0">
                <a:latin typeface="Calibri"/>
                <a:ea typeface="Calibri"/>
                <a:cs typeface="Times New Roman"/>
              </a:rPr>
              <a:t>Oil?</a:t>
            </a:r>
          </a:p>
          <a:p>
            <a:pPr marL="0" marR="0">
              <a:spcBef>
                <a:spcPts val="0"/>
              </a:spcBef>
              <a:spcAft>
                <a:spcPts val="1000"/>
              </a:spcAft>
              <a:buClrTx/>
              <a:buFont typeface="Wingdings" pitchFamily="2" charset="2"/>
              <a:buChar char="S"/>
            </a:pPr>
            <a:r>
              <a:rPr lang="en-US" dirty="0" smtClean="0">
                <a:latin typeface="Calibri"/>
                <a:ea typeface="Calibri"/>
                <a:cs typeface="Times New Roman"/>
              </a:rPr>
              <a:t>IV.	Fate </a:t>
            </a:r>
            <a:r>
              <a:rPr lang="en-US" dirty="0">
                <a:latin typeface="Calibri"/>
                <a:ea typeface="Calibri"/>
                <a:cs typeface="Times New Roman"/>
              </a:rPr>
              <a:t>and Behavior of Oil in </a:t>
            </a:r>
            <a:r>
              <a:rPr lang="en-US" dirty="0" smtClean="0">
                <a:latin typeface="Calibri"/>
                <a:ea typeface="Calibri"/>
                <a:cs typeface="Times New Roman"/>
              </a:rPr>
              <a:t>the                       	Environment</a:t>
            </a:r>
            <a:r>
              <a:rPr lang="en-US" dirty="0">
                <a:latin typeface="Calibri"/>
                <a:ea typeface="Calibri"/>
                <a:cs typeface="Times New Roman"/>
              </a:rPr>
              <a:t>	</a:t>
            </a:r>
            <a:endParaRPr lang="en-US" dirty="0" smtClean="0">
              <a:latin typeface="Calibri"/>
              <a:ea typeface="Calibri"/>
              <a:cs typeface="Times New Roman"/>
            </a:endParaRPr>
          </a:p>
          <a:p>
            <a:pPr marL="0" marR="0">
              <a:spcBef>
                <a:spcPts val="0"/>
              </a:spcBef>
              <a:spcAft>
                <a:spcPts val="1000"/>
              </a:spcAft>
              <a:buClrTx/>
              <a:buFont typeface="Wingdings" pitchFamily="2" charset="2"/>
              <a:buChar char="S"/>
            </a:pPr>
            <a:r>
              <a:rPr lang="en-US" dirty="0" smtClean="0">
                <a:latin typeface="Calibri"/>
                <a:ea typeface="Calibri"/>
                <a:cs typeface="Times New Roman"/>
              </a:rPr>
              <a:t>V.	Factors </a:t>
            </a:r>
            <a:r>
              <a:rPr lang="en-US" dirty="0">
                <a:latin typeface="Calibri"/>
                <a:ea typeface="Calibri"/>
                <a:cs typeface="Times New Roman"/>
              </a:rPr>
              <a:t>Affecting Response </a:t>
            </a:r>
            <a:r>
              <a:rPr lang="en-US" dirty="0" smtClean="0">
                <a:latin typeface="Calibri"/>
                <a:ea typeface="Calibri"/>
                <a:cs typeface="Times New Roman"/>
              </a:rPr>
              <a:t>and                                    	Cleanup Decisions </a:t>
            </a:r>
            <a:r>
              <a:rPr lang="en-US" dirty="0">
                <a:latin typeface="Calibri"/>
                <a:ea typeface="Calibri"/>
                <a:cs typeface="Times New Roman"/>
              </a:rPr>
              <a:t>	</a:t>
            </a:r>
          </a:p>
        </p:txBody>
      </p:sp>
      <p:graphicFrame>
        <p:nvGraphicFramePr>
          <p:cNvPr id="166914" name="Object 2"/>
          <p:cNvGraphicFramePr>
            <a:graphicFrameLocks noGrp="1" noChangeAspect="1"/>
          </p:cNvGraphicFramePr>
          <p:nvPr/>
        </p:nvGraphicFramePr>
        <p:xfrm>
          <a:off x="7239000" y="2971800"/>
          <a:ext cx="1358900" cy="2819400"/>
        </p:xfrm>
        <a:graphic>
          <a:graphicData uri="http://schemas.openxmlformats.org/presentationml/2006/ole">
            <p:oleObj spid="_x0000_s77826" name="Clip" r:id="rId4" imgW="1622066" imgH="3934305" progId="">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47439031"/>
      </p:ext>
    </p:extLst>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914400"/>
            <a:ext cx="7445375" cy="990600"/>
          </a:xfrm>
        </p:spPr>
        <p:txBody>
          <a:bodyPr/>
          <a:lstStyle/>
          <a:p>
            <a:r>
              <a:rPr lang="en-US" dirty="0" smtClean="0"/>
              <a:t>II.  Oil Spill Liability Trust Fund</a:t>
            </a:r>
            <a:endParaRPr lang="en-US" dirty="0"/>
          </a:p>
        </p:txBody>
      </p:sp>
      <p:pic>
        <p:nvPicPr>
          <p:cNvPr id="3" name="Content Placeholder 10" descr="DWHchandeleurIsloil.jpg"/>
          <p:cNvPicPr>
            <a:picLocks noChangeAspect="1"/>
          </p:cNvPicPr>
          <p:nvPr/>
        </p:nvPicPr>
        <p:blipFill>
          <a:blip r:embed="rId3" cstate="print"/>
          <a:stretch>
            <a:fillRect/>
          </a:stretch>
        </p:blipFill>
        <p:spPr>
          <a:xfrm>
            <a:off x="1143000" y="2362200"/>
            <a:ext cx="3863728" cy="2389787"/>
          </a:xfrm>
          <a:prstGeom prst="rect">
            <a:avLst/>
          </a:prstGeom>
        </p:spPr>
      </p:pic>
      <p:pic>
        <p:nvPicPr>
          <p:cNvPr id="5" name="Content Placeholder 9" descr="DWH Rig Fire.jpg"/>
          <p:cNvPicPr>
            <a:picLocks noChangeAspect="1"/>
          </p:cNvPicPr>
          <p:nvPr/>
        </p:nvPicPr>
        <p:blipFill>
          <a:blip r:embed="rId4" cstate="print"/>
          <a:stretch>
            <a:fillRect/>
          </a:stretch>
        </p:blipFill>
        <p:spPr>
          <a:xfrm>
            <a:off x="5486400" y="3505200"/>
            <a:ext cx="3254375" cy="2389612"/>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5" name="Rectangle 2"/>
          <p:cNvSpPr>
            <a:spLocks noGrp="1" noChangeArrowheads="1"/>
          </p:cNvSpPr>
          <p:nvPr>
            <p:ph type="title" idx="4294967295"/>
          </p:nvPr>
        </p:nvSpPr>
        <p:spPr>
          <a:xfrm>
            <a:off x="0" y="76200"/>
            <a:ext cx="9144000" cy="914400"/>
          </a:xfrm>
          <a:noFill/>
        </p:spPr>
        <p:txBody>
          <a:bodyPr/>
          <a:lstStyle/>
          <a:p>
            <a:pPr eaLnBrk="1" hangingPunct="1"/>
            <a:r>
              <a:rPr lang="en-US" sz="2800" dirty="0" smtClean="0"/>
              <a:t>Oil Spill Liability Trust Fund</a:t>
            </a:r>
          </a:p>
        </p:txBody>
      </p:sp>
      <p:sp>
        <p:nvSpPr>
          <p:cNvPr id="44036" name="Rectangle 3"/>
          <p:cNvSpPr>
            <a:spLocks noGrp="1" noChangeArrowheads="1"/>
          </p:cNvSpPr>
          <p:nvPr>
            <p:ph type="body" idx="4294967295"/>
          </p:nvPr>
        </p:nvSpPr>
        <p:spPr>
          <a:xfrm>
            <a:off x="1219200" y="1143000"/>
            <a:ext cx="7620000" cy="5106987"/>
          </a:xfrm>
          <a:noFill/>
        </p:spPr>
        <p:txBody>
          <a:bodyPr/>
          <a:lstStyle/>
          <a:p>
            <a:pPr eaLnBrk="1" hangingPunct="1">
              <a:spcBef>
                <a:spcPct val="15000"/>
              </a:spcBef>
              <a:spcAft>
                <a:spcPct val="15000"/>
              </a:spcAft>
              <a:buClrTx/>
              <a:buFont typeface="Wingdings" pitchFamily="2" charset="2"/>
              <a:buChar char="S"/>
            </a:pPr>
            <a:r>
              <a:rPr lang="en-US" sz="2000" dirty="0" smtClean="0"/>
              <a:t>Authorized by OPA 90 at $2+ Billion</a:t>
            </a:r>
          </a:p>
          <a:p>
            <a:pPr eaLnBrk="1" hangingPunct="1">
              <a:spcBef>
                <a:spcPct val="15000"/>
              </a:spcBef>
              <a:spcAft>
                <a:spcPct val="15000"/>
              </a:spcAft>
              <a:buFont typeface="Wingdings" pitchFamily="2" charset="2"/>
              <a:buChar char="S"/>
            </a:pPr>
            <a:endParaRPr lang="en-US" sz="2000" dirty="0" smtClean="0"/>
          </a:p>
          <a:p>
            <a:pPr>
              <a:spcBef>
                <a:spcPct val="15000"/>
              </a:spcBef>
              <a:spcAft>
                <a:spcPct val="15000"/>
              </a:spcAft>
              <a:buClrTx/>
              <a:buFont typeface="Wingdings" pitchFamily="2" charset="2"/>
              <a:buChar char="S"/>
            </a:pPr>
            <a:r>
              <a:rPr lang="en-US" sz="2000" dirty="0" smtClean="0"/>
              <a:t>Fund sources</a:t>
            </a:r>
            <a:endParaRPr lang="en-US" sz="2600" dirty="0" smtClean="0"/>
          </a:p>
          <a:p>
            <a:pPr lvl="1">
              <a:spcBef>
                <a:spcPct val="15000"/>
              </a:spcBef>
              <a:spcAft>
                <a:spcPct val="15000"/>
              </a:spcAft>
              <a:buClrTx/>
              <a:buFont typeface="Wingdings" pitchFamily="2" charset="2"/>
              <a:buChar char="S"/>
            </a:pPr>
            <a:r>
              <a:rPr lang="en-US" sz="2600" dirty="0" smtClean="0"/>
              <a:t>I</a:t>
            </a:r>
            <a:r>
              <a:rPr lang="en-US" sz="2000" dirty="0" smtClean="0"/>
              <a:t>nvestment interest on the Fund’s principal</a:t>
            </a:r>
          </a:p>
          <a:p>
            <a:pPr lvl="1">
              <a:spcBef>
                <a:spcPct val="15000"/>
              </a:spcBef>
              <a:spcAft>
                <a:spcPct val="15000"/>
              </a:spcAft>
              <a:buClrTx/>
              <a:buFont typeface="Wingdings" pitchFamily="2" charset="2"/>
              <a:buChar char="S"/>
            </a:pPr>
            <a:r>
              <a:rPr lang="en-US" sz="2000" dirty="0" smtClean="0"/>
              <a:t>Costs recovered from responsible parties (RPs)</a:t>
            </a:r>
          </a:p>
          <a:p>
            <a:pPr lvl="1">
              <a:spcBef>
                <a:spcPct val="15000"/>
              </a:spcBef>
              <a:spcAft>
                <a:spcPct val="15000"/>
              </a:spcAft>
              <a:buClrTx/>
              <a:buFont typeface="Wingdings" pitchFamily="2" charset="2"/>
              <a:buChar char="S"/>
            </a:pPr>
            <a:r>
              <a:rPr lang="en-US" sz="2000" dirty="0" smtClean="0"/>
              <a:t>Penalties from RPs</a:t>
            </a:r>
          </a:p>
          <a:p>
            <a:pPr lvl="1">
              <a:spcBef>
                <a:spcPct val="15000"/>
              </a:spcBef>
              <a:spcAft>
                <a:spcPct val="15000"/>
              </a:spcAft>
              <a:buClrTx/>
              <a:buFont typeface="Wingdings" pitchFamily="2" charset="2"/>
              <a:buChar char="S"/>
            </a:pPr>
            <a:r>
              <a:rPr lang="en-US" sz="2000" dirty="0" smtClean="0"/>
              <a:t>Eight cents a barrel tax on domestic and imported oil through 2016</a:t>
            </a:r>
          </a:p>
          <a:p>
            <a:pPr lvl="1">
              <a:spcBef>
                <a:spcPct val="15000"/>
              </a:spcBef>
              <a:spcAft>
                <a:spcPct val="15000"/>
              </a:spcAft>
              <a:buClrTx/>
              <a:buFont typeface="Wingdings" pitchFamily="2" charset="2"/>
              <a:buChar char="S"/>
            </a:pPr>
            <a:r>
              <a:rPr lang="en-US" sz="2000" dirty="0" smtClean="0"/>
              <a:t>Nine cents a barrel tax on domestic and imported oil in 2017</a:t>
            </a:r>
          </a:p>
        </p:txBody>
      </p:sp>
      <p:pic>
        <p:nvPicPr>
          <p:cNvPr id="4" name="Picture 1" descr="NPFC Logo"/>
          <p:cNvPicPr>
            <a:picLocks noChangeAspect="1" noChangeArrowheads="1"/>
          </p:cNvPicPr>
          <p:nvPr/>
        </p:nvPicPr>
        <p:blipFill>
          <a:blip r:embed="rId3" cstate="print"/>
          <a:srcRect/>
          <a:stretch>
            <a:fillRect/>
          </a:stretch>
        </p:blipFill>
        <p:spPr bwMode="auto">
          <a:xfrm>
            <a:off x="1219200" y="4800600"/>
            <a:ext cx="6248400" cy="1524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9" name="Rectangle 2"/>
          <p:cNvSpPr>
            <a:spLocks noChangeArrowheads="1"/>
          </p:cNvSpPr>
          <p:nvPr/>
        </p:nvSpPr>
        <p:spPr bwMode="auto">
          <a:xfrm>
            <a:off x="1172675" y="273050"/>
            <a:ext cx="7285525" cy="1060450"/>
          </a:xfrm>
          <a:prstGeom prst="rect">
            <a:avLst/>
          </a:prstGeom>
          <a:noFill/>
          <a:ln w="9525">
            <a:noFill/>
            <a:miter lim="800000"/>
            <a:headEnd/>
            <a:tailEnd/>
          </a:ln>
        </p:spPr>
        <p:txBody>
          <a:bodyPr anchor="ctr"/>
          <a:lstStyle/>
          <a:p>
            <a:r>
              <a:rPr lang="en-US" sz="3200" baseline="0" dirty="0" smtClean="0">
                <a:solidFill>
                  <a:schemeClr val="tx2"/>
                </a:solidFill>
                <a:latin typeface="Verdana" pitchFamily="34" charset="0"/>
              </a:rPr>
              <a:t>Principal and Emergency Funds</a:t>
            </a:r>
            <a:endParaRPr lang="en-US" sz="3200" baseline="0" dirty="0">
              <a:solidFill>
                <a:schemeClr val="tx2"/>
              </a:solidFill>
              <a:latin typeface="Verdana" pitchFamily="34" charset="0"/>
            </a:endParaRPr>
          </a:p>
        </p:txBody>
      </p:sp>
      <p:grpSp>
        <p:nvGrpSpPr>
          <p:cNvPr id="2" name="Group 2"/>
          <p:cNvGrpSpPr/>
          <p:nvPr/>
        </p:nvGrpSpPr>
        <p:grpSpPr>
          <a:xfrm>
            <a:off x="1189037" y="1371600"/>
            <a:ext cx="7683988" cy="4984750"/>
            <a:chOff x="1189037" y="1223963"/>
            <a:chExt cx="7683988" cy="4984750"/>
          </a:xfrm>
        </p:grpSpPr>
        <p:sp>
          <p:nvSpPr>
            <p:cNvPr id="45060" name="Freeform 3"/>
            <p:cNvSpPr>
              <a:spLocks/>
            </p:cNvSpPr>
            <p:nvPr/>
          </p:nvSpPr>
          <p:spPr bwMode="auto">
            <a:xfrm>
              <a:off x="7014062" y="2773363"/>
              <a:ext cx="146050" cy="1117600"/>
            </a:xfrm>
            <a:custGeom>
              <a:avLst/>
              <a:gdLst>
                <a:gd name="T0" fmla="*/ 2147483647 w 92"/>
                <a:gd name="T1" fmla="*/ 0 h 704"/>
                <a:gd name="T2" fmla="*/ 2147483647 w 92"/>
                <a:gd name="T3" fmla="*/ 2147483647 h 704"/>
                <a:gd name="T4" fmla="*/ 2147483647 w 92"/>
                <a:gd name="T5" fmla="*/ 2147483647 h 704"/>
                <a:gd name="T6" fmla="*/ 2147483647 w 92"/>
                <a:gd name="T7" fmla="*/ 2147483647 h 704"/>
                <a:gd name="T8" fmla="*/ 2147483647 w 92"/>
                <a:gd name="T9" fmla="*/ 2147483647 h 704"/>
                <a:gd name="T10" fmla="*/ 2147483647 w 92"/>
                <a:gd name="T11" fmla="*/ 2147483647 h 704"/>
                <a:gd name="T12" fmla="*/ 2147483647 w 92"/>
                <a:gd name="T13" fmla="*/ 2147483647 h 704"/>
                <a:gd name="T14" fmla="*/ 2147483647 w 92"/>
                <a:gd name="T15" fmla="*/ 2147483647 h 704"/>
                <a:gd name="T16" fmla="*/ 2147483647 w 92"/>
                <a:gd name="T17" fmla="*/ 2147483647 h 704"/>
                <a:gd name="T18" fmla="*/ 2147483647 w 92"/>
                <a:gd name="T19" fmla="*/ 2147483647 h 704"/>
                <a:gd name="T20" fmla="*/ 2147483647 w 92"/>
                <a:gd name="T21" fmla="*/ 2147483647 h 704"/>
                <a:gd name="T22" fmla="*/ 2147483647 w 92"/>
                <a:gd name="T23" fmla="*/ 2147483647 h 704"/>
                <a:gd name="T24" fmla="*/ 2147483647 w 92"/>
                <a:gd name="T25" fmla="*/ 2147483647 h 704"/>
                <a:gd name="T26" fmla="*/ 2147483647 w 92"/>
                <a:gd name="T27" fmla="*/ 2147483647 h 704"/>
                <a:gd name="T28" fmla="*/ 2147483647 w 92"/>
                <a:gd name="T29" fmla="*/ 2147483647 h 704"/>
                <a:gd name="T30" fmla="*/ 0 w 92"/>
                <a:gd name="T31" fmla="*/ 2147483647 h 704"/>
                <a:gd name="T32" fmla="*/ 0 w 92"/>
                <a:gd name="T33" fmla="*/ 2147483647 h 704"/>
                <a:gd name="T34" fmla="*/ 2147483647 w 92"/>
                <a:gd name="T35" fmla="*/ 2147483647 h 704"/>
                <a:gd name="T36" fmla="*/ 2147483647 w 92"/>
                <a:gd name="T37" fmla="*/ 2147483647 h 704"/>
                <a:gd name="T38" fmla="*/ 2147483647 w 92"/>
                <a:gd name="T39" fmla="*/ 2147483647 h 704"/>
                <a:gd name="T40" fmla="*/ 2147483647 w 92"/>
                <a:gd name="T41" fmla="*/ 2147483647 h 704"/>
                <a:gd name="T42" fmla="*/ 2147483647 w 92"/>
                <a:gd name="T43" fmla="*/ 2147483647 h 704"/>
                <a:gd name="T44" fmla="*/ 2147483647 w 92"/>
                <a:gd name="T45" fmla="*/ 2147483647 h 704"/>
                <a:gd name="T46" fmla="*/ 2147483647 w 92"/>
                <a:gd name="T47" fmla="*/ 2147483647 h 704"/>
                <a:gd name="T48" fmla="*/ 2147483647 w 92"/>
                <a:gd name="T49" fmla="*/ 2147483647 h 704"/>
                <a:gd name="T50" fmla="*/ 2147483647 w 92"/>
                <a:gd name="T51" fmla="*/ 2147483647 h 704"/>
                <a:gd name="T52" fmla="*/ 2147483647 w 92"/>
                <a:gd name="T53" fmla="*/ 2147483647 h 704"/>
                <a:gd name="T54" fmla="*/ 2147483647 w 92"/>
                <a:gd name="T55" fmla="*/ 2147483647 h 704"/>
                <a:gd name="T56" fmla="*/ 2147483647 w 92"/>
                <a:gd name="T57" fmla="*/ 2147483647 h 704"/>
                <a:gd name="T58" fmla="*/ 2147483647 w 92"/>
                <a:gd name="T59" fmla="*/ 2147483647 h 704"/>
                <a:gd name="T60" fmla="*/ 2147483647 w 92"/>
                <a:gd name="T61" fmla="*/ 2147483647 h 704"/>
                <a:gd name="T62" fmla="*/ 2147483647 w 92"/>
                <a:gd name="T63" fmla="*/ 2147483647 h 704"/>
                <a:gd name="T64" fmla="*/ 2147483647 w 92"/>
                <a:gd name="T65" fmla="*/ 0 h 7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2"/>
                <a:gd name="T100" fmla="*/ 0 h 704"/>
                <a:gd name="T101" fmla="*/ 92 w 92"/>
                <a:gd name="T102" fmla="*/ 704 h 70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2" h="704">
                  <a:moveTo>
                    <a:pt x="92" y="0"/>
                  </a:moveTo>
                  <a:lnTo>
                    <a:pt x="92" y="11"/>
                  </a:lnTo>
                  <a:lnTo>
                    <a:pt x="92" y="22"/>
                  </a:lnTo>
                  <a:lnTo>
                    <a:pt x="82" y="44"/>
                  </a:lnTo>
                  <a:lnTo>
                    <a:pt x="82" y="54"/>
                  </a:lnTo>
                  <a:lnTo>
                    <a:pt x="71" y="65"/>
                  </a:lnTo>
                  <a:lnTo>
                    <a:pt x="71" y="76"/>
                  </a:lnTo>
                  <a:lnTo>
                    <a:pt x="61" y="87"/>
                  </a:lnTo>
                  <a:lnTo>
                    <a:pt x="51" y="98"/>
                  </a:lnTo>
                  <a:lnTo>
                    <a:pt x="51" y="109"/>
                  </a:lnTo>
                  <a:lnTo>
                    <a:pt x="41" y="119"/>
                  </a:lnTo>
                  <a:lnTo>
                    <a:pt x="30" y="130"/>
                  </a:lnTo>
                  <a:lnTo>
                    <a:pt x="20" y="141"/>
                  </a:lnTo>
                  <a:lnTo>
                    <a:pt x="10" y="152"/>
                  </a:lnTo>
                  <a:lnTo>
                    <a:pt x="0" y="163"/>
                  </a:lnTo>
                  <a:lnTo>
                    <a:pt x="0" y="704"/>
                  </a:lnTo>
                  <a:lnTo>
                    <a:pt x="10" y="693"/>
                  </a:lnTo>
                  <a:lnTo>
                    <a:pt x="20" y="682"/>
                  </a:lnTo>
                  <a:lnTo>
                    <a:pt x="30" y="671"/>
                  </a:lnTo>
                  <a:lnTo>
                    <a:pt x="41" y="661"/>
                  </a:lnTo>
                  <a:lnTo>
                    <a:pt x="51" y="650"/>
                  </a:lnTo>
                  <a:lnTo>
                    <a:pt x="51" y="639"/>
                  </a:lnTo>
                  <a:lnTo>
                    <a:pt x="61" y="628"/>
                  </a:lnTo>
                  <a:lnTo>
                    <a:pt x="71" y="617"/>
                  </a:lnTo>
                  <a:lnTo>
                    <a:pt x="71" y="606"/>
                  </a:lnTo>
                  <a:lnTo>
                    <a:pt x="82" y="596"/>
                  </a:lnTo>
                  <a:lnTo>
                    <a:pt x="82" y="585"/>
                  </a:lnTo>
                  <a:lnTo>
                    <a:pt x="92" y="563"/>
                  </a:lnTo>
                  <a:lnTo>
                    <a:pt x="92" y="552"/>
                  </a:lnTo>
                  <a:lnTo>
                    <a:pt x="92" y="542"/>
                  </a:lnTo>
                  <a:lnTo>
                    <a:pt x="92" y="0"/>
                  </a:lnTo>
                  <a:close/>
                </a:path>
              </a:pathLst>
            </a:custGeom>
            <a:solidFill>
              <a:srgbClr val="287CA6"/>
            </a:solidFill>
            <a:ln w="15875">
              <a:solidFill>
                <a:srgbClr val="000000"/>
              </a:solidFill>
              <a:prstDash val="solid"/>
              <a:round/>
              <a:headEnd/>
              <a:tailEnd/>
            </a:ln>
          </p:spPr>
          <p:txBody>
            <a:bodyPr/>
            <a:lstStyle/>
            <a:p>
              <a:endParaRPr lang="en-US" dirty="0"/>
            </a:p>
          </p:txBody>
        </p:sp>
        <p:sp>
          <p:nvSpPr>
            <p:cNvPr id="45061" name="Freeform 4"/>
            <p:cNvSpPr>
              <a:spLocks/>
            </p:cNvSpPr>
            <p:nvPr/>
          </p:nvSpPr>
          <p:spPr bwMode="auto">
            <a:xfrm>
              <a:off x="4270862" y="2747963"/>
              <a:ext cx="2827338" cy="1100138"/>
            </a:xfrm>
            <a:custGeom>
              <a:avLst/>
              <a:gdLst>
                <a:gd name="T0" fmla="*/ 0 w 1781"/>
                <a:gd name="T1" fmla="*/ 0 h 693"/>
                <a:gd name="T2" fmla="*/ 2147483647 w 1781"/>
                <a:gd name="T3" fmla="*/ 2147483647 h 693"/>
                <a:gd name="T4" fmla="*/ 2147483647 w 1781"/>
                <a:gd name="T5" fmla="*/ 2147483647 h 693"/>
                <a:gd name="T6" fmla="*/ 0 w 1781"/>
                <a:gd name="T7" fmla="*/ 2147483647 h 693"/>
                <a:gd name="T8" fmla="*/ 0 w 1781"/>
                <a:gd name="T9" fmla="*/ 0 h 693"/>
                <a:gd name="T10" fmla="*/ 0 60000 65536"/>
                <a:gd name="T11" fmla="*/ 0 60000 65536"/>
                <a:gd name="T12" fmla="*/ 0 60000 65536"/>
                <a:gd name="T13" fmla="*/ 0 60000 65536"/>
                <a:gd name="T14" fmla="*/ 0 60000 65536"/>
                <a:gd name="T15" fmla="*/ 0 w 1781"/>
                <a:gd name="T16" fmla="*/ 0 h 693"/>
                <a:gd name="T17" fmla="*/ 1781 w 1781"/>
                <a:gd name="T18" fmla="*/ 693 h 693"/>
              </a:gdLst>
              <a:ahLst/>
              <a:cxnLst>
                <a:cxn ang="T10">
                  <a:pos x="T0" y="T1"/>
                </a:cxn>
                <a:cxn ang="T11">
                  <a:pos x="T2" y="T3"/>
                </a:cxn>
                <a:cxn ang="T12">
                  <a:pos x="T4" y="T5"/>
                </a:cxn>
                <a:cxn ang="T13">
                  <a:pos x="T6" y="T7"/>
                </a:cxn>
                <a:cxn ang="T14">
                  <a:pos x="T8" y="T9"/>
                </a:cxn>
              </a:cxnLst>
              <a:rect l="T15" t="T16" r="T17" b="T18"/>
              <a:pathLst>
                <a:path w="1781" h="693">
                  <a:moveTo>
                    <a:pt x="0" y="0"/>
                  </a:moveTo>
                  <a:lnTo>
                    <a:pt x="1781" y="152"/>
                  </a:lnTo>
                  <a:lnTo>
                    <a:pt x="1781" y="693"/>
                  </a:lnTo>
                  <a:lnTo>
                    <a:pt x="0" y="542"/>
                  </a:lnTo>
                  <a:lnTo>
                    <a:pt x="0" y="0"/>
                  </a:lnTo>
                  <a:close/>
                </a:path>
              </a:pathLst>
            </a:custGeom>
            <a:solidFill>
              <a:srgbClr val="287CA6"/>
            </a:solidFill>
            <a:ln w="15875">
              <a:solidFill>
                <a:srgbClr val="000000"/>
              </a:solidFill>
              <a:prstDash val="solid"/>
              <a:round/>
              <a:headEnd/>
              <a:tailEnd/>
            </a:ln>
          </p:spPr>
          <p:txBody>
            <a:bodyPr/>
            <a:lstStyle/>
            <a:p>
              <a:endParaRPr lang="en-US" dirty="0"/>
            </a:p>
          </p:txBody>
        </p:sp>
        <p:sp>
          <p:nvSpPr>
            <p:cNvPr id="45062" name="Freeform 5"/>
            <p:cNvSpPr>
              <a:spLocks/>
            </p:cNvSpPr>
            <p:nvPr/>
          </p:nvSpPr>
          <p:spPr bwMode="auto">
            <a:xfrm>
              <a:off x="8233262" y="3205163"/>
              <a:ext cx="390525" cy="1065213"/>
            </a:xfrm>
            <a:custGeom>
              <a:avLst/>
              <a:gdLst>
                <a:gd name="T0" fmla="*/ 2147483647 w 246"/>
                <a:gd name="T1" fmla="*/ 0 h 671"/>
                <a:gd name="T2" fmla="*/ 2147483647 w 246"/>
                <a:gd name="T3" fmla="*/ 2147483647 h 671"/>
                <a:gd name="T4" fmla="*/ 2147483647 w 246"/>
                <a:gd name="T5" fmla="*/ 2147483647 h 671"/>
                <a:gd name="T6" fmla="*/ 2147483647 w 246"/>
                <a:gd name="T7" fmla="*/ 2147483647 h 671"/>
                <a:gd name="T8" fmla="*/ 2147483647 w 246"/>
                <a:gd name="T9" fmla="*/ 2147483647 h 671"/>
                <a:gd name="T10" fmla="*/ 2147483647 w 246"/>
                <a:gd name="T11" fmla="*/ 2147483647 h 671"/>
                <a:gd name="T12" fmla="*/ 2147483647 w 246"/>
                <a:gd name="T13" fmla="*/ 2147483647 h 671"/>
                <a:gd name="T14" fmla="*/ 2147483647 w 246"/>
                <a:gd name="T15" fmla="*/ 2147483647 h 671"/>
                <a:gd name="T16" fmla="*/ 2147483647 w 246"/>
                <a:gd name="T17" fmla="*/ 2147483647 h 671"/>
                <a:gd name="T18" fmla="*/ 2147483647 w 246"/>
                <a:gd name="T19" fmla="*/ 2147483647 h 671"/>
                <a:gd name="T20" fmla="*/ 2147483647 w 246"/>
                <a:gd name="T21" fmla="*/ 2147483647 h 671"/>
                <a:gd name="T22" fmla="*/ 2147483647 w 246"/>
                <a:gd name="T23" fmla="*/ 2147483647 h 671"/>
                <a:gd name="T24" fmla="*/ 2147483647 w 246"/>
                <a:gd name="T25" fmla="*/ 2147483647 h 671"/>
                <a:gd name="T26" fmla="*/ 2147483647 w 246"/>
                <a:gd name="T27" fmla="*/ 2147483647 h 671"/>
                <a:gd name="T28" fmla="*/ 2147483647 w 246"/>
                <a:gd name="T29" fmla="*/ 2147483647 h 671"/>
                <a:gd name="T30" fmla="*/ 0 w 246"/>
                <a:gd name="T31" fmla="*/ 2147483647 h 671"/>
                <a:gd name="T32" fmla="*/ 0 w 246"/>
                <a:gd name="T33" fmla="*/ 2147483647 h 671"/>
                <a:gd name="T34" fmla="*/ 2147483647 w 246"/>
                <a:gd name="T35" fmla="*/ 2147483647 h 671"/>
                <a:gd name="T36" fmla="*/ 2147483647 w 246"/>
                <a:gd name="T37" fmla="*/ 2147483647 h 671"/>
                <a:gd name="T38" fmla="*/ 2147483647 w 246"/>
                <a:gd name="T39" fmla="*/ 2147483647 h 671"/>
                <a:gd name="T40" fmla="*/ 2147483647 w 246"/>
                <a:gd name="T41" fmla="*/ 2147483647 h 671"/>
                <a:gd name="T42" fmla="*/ 2147483647 w 246"/>
                <a:gd name="T43" fmla="*/ 2147483647 h 671"/>
                <a:gd name="T44" fmla="*/ 2147483647 w 246"/>
                <a:gd name="T45" fmla="*/ 2147483647 h 671"/>
                <a:gd name="T46" fmla="*/ 2147483647 w 246"/>
                <a:gd name="T47" fmla="*/ 2147483647 h 671"/>
                <a:gd name="T48" fmla="*/ 2147483647 w 246"/>
                <a:gd name="T49" fmla="*/ 2147483647 h 671"/>
                <a:gd name="T50" fmla="*/ 2147483647 w 246"/>
                <a:gd name="T51" fmla="*/ 2147483647 h 671"/>
                <a:gd name="T52" fmla="*/ 2147483647 w 246"/>
                <a:gd name="T53" fmla="*/ 2147483647 h 671"/>
                <a:gd name="T54" fmla="*/ 2147483647 w 246"/>
                <a:gd name="T55" fmla="*/ 2147483647 h 671"/>
                <a:gd name="T56" fmla="*/ 2147483647 w 246"/>
                <a:gd name="T57" fmla="*/ 2147483647 h 671"/>
                <a:gd name="T58" fmla="*/ 2147483647 w 246"/>
                <a:gd name="T59" fmla="*/ 2147483647 h 671"/>
                <a:gd name="T60" fmla="*/ 2147483647 w 246"/>
                <a:gd name="T61" fmla="*/ 2147483647 h 671"/>
                <a:gd name="T62" fmla="*/ 2147483647 w 246"/>
                <a:gd name="T63" fmla="*/ 2147483647 h 671"/>
                <a:gd name="T64" fmla="*/ 2147483647 w 246"/>
                <a:gd name="T65" fmla="*/ 0 h 6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46"/>
                <a:gd name="T100" fmla="*/ 0 h 671"/>
                <a:gd name="T101" fmla="*/ 246 w 246"/>
                <a:gd name="T102" fmla="*/ 671 h 67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46" h="671">
                  <a:moveTo>
                    <a:pt x="246" y="0"/>
                  </a:moveTo>
                  <a:lnTo>
                    <a:pt x="236" y="11"/>
                  </a:lnTo>
                  <a:lnTo>
                    <a:pt x="225" y="11"/>
                  </a:lnTo>
                  <a:lnTo>
                    <a:pt x="215" y="22"/>
                  </a:lnTo>
                  <a:lnTo>
                    <a:pt x="185" y="43"/>
                  </a:lnTo>
                  <a:lnTo>
                    <a:pt x="174" y="54"/>
                  </a:lnTo>
                  <a:lnTo>
                    <a:pt x="164" y="54"/>
                  </a:lnTo>
                  <a:lnTo>
                    <a:pt x="144" y="65"/>
                  </a:lnTo>
                  <a:lnTo>
                    <a:pt x="133" y="76"/>
                  </a:lnTo>
                  <a:lnTo>
                    <a:pt x="113" y="87"/>
                  </a:lnTo>
                  <a:lnTo>
                    <a:pt x="103" y="87"/>
                  </a:lnTo>
                  <a:lnTo>
                    <a:pt x="82" y="97"/>
                  </a:lnTo>
                  <a:lnTo>
                    <a:pt x="52" y="108"/>
                  </a:lnTo>
                  <a:lnTo>
                    <a:pt x="31" y="119"/>
                  </a:lnTo>
                  <a:lnTo>
                    <a:pt x="11" y="130"/>
                  </a:lnTo>
                  <a:lnTo>
                    <a:pt x="0" y="130"/>
                  </a:lnTo>
                  <a:lnTo>
                    <a:pt x="0" y="671"/>
                  </a:lnTo>
                  <a:lnTo>
                    <a:pt x="11" y="671"/>
                  </a:lnTo>
                  <a:lnTo>
                    <a:pt x="31" y="660"/>
                  </a:lnTo>
                  <a:lnTo>
                    <a:pt x="52" y="649"/>
                  </a:lnTo>
                  <a:lnTo>
                    <a:pt x="82" y="639"/>
                  </a:lnTo>
                  <a:lnTo>
                    <a:pt x="103" y="628"/>
                  </a:lnTo>
                  <a:lnTo>
                    <a:pt x="113" y="628"/>
                  </a:lnTo>
                  <a:lnTo>
                    <a:pt x="133" y="617"/>
                  </a:lnTo>
                  <a:lnTo>
                    <a:pt x="144" y="606"/>
                  </a:lnTo>
                  <a:lnTo>
                    <a:pt x="164" y="595"/>
                  </a:lnTo>
                  <a:lnTo>
                    <a:pt x="174" y="595"/>
                  </a:lnTo>
                  <a:lnTo>
                    <a:pt x="185" y="584"/>
                  </a:lnTo>
                  <a:lnTo>
                    <a:pt x="215" y="563"/>
                  </a:lnTo>
                  <a:lnTo>
                    <a:pt x="225" y="552"/>
                  </a:lnTo>
                  <a:lnTo>
                    <a:pt x="236" y="552"/>
                  </a:lnTo>
                  <a:lnTo>
                    <a:pt x="246" y="541"/>
                  </a:lnTo>
                  <a:lnTo>
                    <a:pt x="246" y="0"/>
                  </a:lnTo>
                  <a:close/>
                </a:path>
              </a:pathLst>
            </a:custGeom>
            <a:solidFill>
              <a:srgbClr val="804040"/>
            </a:solidFill>
            <a:ln w="15875">
              <a:solidFill>
                <a:srgbClr val="000000"/>
              </a:solidFill>
              <a:prstDash val="solid"/>
              <a:round/>
              <a:headEnd/>
              <a:tailEnd/>
            </a:ln>
          </p:spPr>
          <p:txBody>
            <a:bodyPr/>
            <a:lstStyle/>
            <a:p>
              <a:endParaRPr lang="en-US" dirty="0"/>
            </a:p>
          </p:txBody>
        </p:sp>
        <p:sp>
          <p:nvSpPr>
            <p:cNvPr id="45063" name="Freeform 6"/>
            <p:cNvSpPr>
              <a:spLocks/>
            </p:cNvSpPr>
            <p:nvPr/>
          </p:nvSpPr>
          <p:spPr bwMode="auto">
            <a:xfrm>
              <a:off x="5794862" y="2976563"/>
              <a:ext cx="2436813" cy="1322388"/>
            </a:xfrm>
            <a:custGeom>
              <a:avLst/>
              <a:gdLst>
                <a:gd name="T0" fmla="*/ 0 w 1535"/>
                <a:gd name="T1" fmla="*/ 0 h 833"/>
                <a:gd name="T2" fmla="*/ 2147483647 w 1535"/>
                <a:gd name="T3" fmla="*/ 2147483647 h 833"/>
                <a:gd name="T4" fmla="*/ 2147483647 w 1535"/>
                <a:gd name="T5" fmla="*/ 2147483647 h 833"/>
                <a:gd name="T6" fmla="*/ 0 w 1535"/>
                <a:gd name="T7" fmla="*/ 2147483647 h 833"/>
                <a:gd name="T8" fmla="*/ 0 w 1535"/>
                <a:gd name="T9" fmla="*/ 0 h 833"/>
                <a:gd name="T10" fmla="*/ 0 60000 65536"/>
                <a:gd name="T11" fmla="*/ 0 60000 65536"/>
                <a:gd name="T12" fmla="*/ 0 60000 65536"/>
                <a:gd name="T13" fmla="*/ 0 60000 65536"/>
                <a:gd name="T14" fmla="*/ 0 60000 65536"/>
                <a:gd name="T15" fmla="*/ 0 w 1535"/>
                <a:gd name="T16" fmla="*/ 0 h 833"/>
                <a:gd name="T17" fmla="*/ 1535 w 1535"/>
                <a:gd name="T18" fmla="*/ 833 h 833"/>
              </a:gdLst>
              <a:ahLst/>
              <a:cxnLst>
                <a:cxn ang="T10">
                  <a:pos x="T0" y="T1"/>
                </a:cxn>
                <a:cxn ang="T11">
                  <a:pos x="T2" y="T3"/>
                </a:cxn>
                <a:cxn ang="T12">
                  <a:pos x="T4" y="T5"/>
                </a:cxn>
                <a:cxn ang="T13">
                  <a:pos x="T6" y="T7"/>
                </a:cxn>
                <a:cxn ang="T14">
                  <a:pos x="T8" y="T9"/>
                </a:cxn>
              </a:cxnLst>
              <a:rect l="T15" t="T16" r="T17" b="T18"/>
              <a:pathLst>
                <a:path w="1535" h="833">
                  <a:moveTo>
                    <a:pt x="0" y="0"/>
                  </a:moveTo>
                  <a:lnTo>
                    <a:pt x="1535" y="292"/>
                  </a:lnTo>
                  <a:lnTo>
                    <a:pt x="1535" y="833"/>
                  </a:lnTo>
                  <a:lnTo>
                    <a:pt x="0" y="541"/>
                  </a:lnTo>
                  <a:lnTo>
                    <a:pt x="0" y="0"/>
                  </a:lnTo>
                  <a:close/>
                </a:path>
              </a:pathLst>
            </a:custGeom>
            <a:solidFill>
              <a:srgbClr val="804040"/>
            </a:solidFill>
            <a:ln w="15875">
              <a:solidFill>
                <a:srgbClr val="000000"/>
              </a:solidFill>
              <a:prstDash val="solid"/>
              <a:round/>
              <a:headEnd/>
              <a:tailEnd/>
            </a:ln>
          </p:spPr>
          <p:txBody>
            <a:bodyPr/>
            <a:lstStyle/>
            <a:p>
              <a:endParaRPr lang="en-US" dirty="0"/>
            </a:p>
          </p:txBody>
        </p:sp>
        <p:sp>
          <p:nvSpPr>
            <p:cNvPr id="45064" name="Freeform 7"/>
            <p:cNvSpPr>
              <a:spLocks/>
            </p:cNvSpPr>
            <p:nvPr/>
          </p:nvSpPr>
          <p:spPr bwMode="auto">
            <a:xfrm>
              <a:off x="5794862" y="2976563"/>
              <a:ext cx="2827338" cy="463550"/>
            </a:xfrm>
            <a:custGeom>
              <a:avLst/>
              <a:gdLst>
                <a:gd name="T0" fmla="*/ 2147483647 w 1781"/>
                <a:gd name="T1" fmla="*/ 2147483647 h 292"/>
                <a:gd name="T2" fmla="*/ 2147483647 w 1781"/>
                <a:gd name="T3" fmla="*/ 2147483647 h 292"/>
                <a:gd name="T4" fmla="*/ 2147483647 w 1781"/>
                <a:gd name="T5" fmla="*/ 2147483647 h 292"/>
                <a:gd name="T6" fmla="*/ 2147483647 w 1781"/>
                <a:gd name="T7" fmla="*/ 2147483647 h 292"/>
                <a:gd name="T8" fmla="*/ 2147483647 w 1781"/>
                <a:gd name="T9" fmla="*/ 2147483647 h 292"/>
                <a:gd name="T10" fmla="*/ 2147483647 w 1781"/>
                <a:gd name="T11" fmla="*/ 2147483647 h 292"/>
                <a:gd name="T12" fmla="*/ 2147483647 w 1781"/>
                <a:gd name="T13" fmla="*/ 2147483647 h 292"/>
                <a:gd name="T14" fmla="*/ 2147483647 w 1781"/>
                <a:gd name="T15" fmla="*/ 2147483647 h 292"/>
                <a:gd name="T16" fmla="*/ 2147483647 w 1781"/>
                <a:gd name="T17" fmla="*/ 2147483647 h 292"/>
                <a:gd name="T18" fmla="*/ 2147483647 w 1781"/>
                <a:gd name="T19" fmla="*/ 2147483647 h 292"/>
                <a:gd name="T20" fmla="*/ 2147483647 w 1781"/>
                <a:gd name="T21" fmla="*/ 2147483647 h 292"/>
                <a:gd name="T22" fmla="*/ 2147483647 w 1781"/>
                <a:gd name="T23" fmla="*/ 2147483647 h 292"/>
                <a:gd name="T24" fmla="*/ 2147483647 w 1781"/>
                <a:gd name="T25" fmla="*/ 2147483647 h 292"/>
                <a:gd name="T26" fmla="*/ 2147483647 w 1781"/>
                <a:gd name="T27" fmla="*/ 2147483647 h 292"/>
                <a:gd name="T28" fmla="*/ 2147483647 w 1781"/>
                <a:gd name="T29" fmla="*/ 2147483647 h 292"/>
                <a:gd name="T30" fmla="*/ 2147483647 w 1781"/>
                <a:gd name="T31" fmla="*/ 2147483647 h 292"/>
                <a:gd name="T32" fmla="*/ 0 w 1781"/>
                <a:gd name="T33" fmla="*/ 0 h 292"/>
                <a:gd name="T34" fmla="*/ 2147483647 w 1781"/>
                <a:gd name="T35" fmla="*/ 2147483647 h 2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81"/>
                <a:gd name="T55" fmla="*/ 0 h 292"/>
                <a:gd name="T56" fmla="*/ 1781 w 1781"/>
                <a:gd name="T57" fmla="*/ 292 h 29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81" h="292">
                  <a:moveTo>
                    <a:pt x="1781" y="162"/>
                  </a:moveTo>
                  <a:lnTo>
                    <a:pt x="1771" y="173"/>
                  </a:lnTo>
                  <a:lnTo>
                    <a:pt x="1760" y="173"/>
                  </a:lnTo>
                  <a:lnTo>
                    <a:pt x="1750" y="184"/>
                  </a:lnTo>
                  <a:lnTo>
                    <a:pt x="1720" y="205"/>
                  </a:lnTo>
                  <a:lnTo>
                    <a:pt x="1709" y="216"/>
                  </a:lnTo>
                  <a:lnTo>
                    <a:pt x="1699" y="216"/>
                  </a:lnTo>
                  <a:lnTo>
                    <a:pt x="1679" y="227"/>
                  </a:lnTo>
                  <a:lnTo>
                    <a:pt x="1668" y="238"/>
                  </a:lnTo>
                  <a:lnTo>
                    <a:pt x="1648" y="249"/>
                  </a:lnTo>
                  <a:lnTo>
                    <a:pt x="1638" y="249"/>
                  </a:lnTo>
                  <a:lnTo>
                    <a:pt x="1617" y="259"/>
                  </a:lnTo>
                  <a:lnTo>
                    <a:pt x="1587" y="270"/>
                  </a:lnTo>
                  <a:lnTo>
                    <a:pt x="1566" y="281"/>
                  </a:lnTo>
                  <a:lnTo>
                    <a:pt x="1546" y="292"/>
                  </a:lnTo>
                  <a:lnTo>
                    <a:pt x="1535" y="292"/>
                  </a:lnTo>
                  <a:lnTo>
                    <a:pt x="0" y="0"/>
                  </a:lnTo>
                  <a:lnTo>
                    <a:pt x="1781" y="162"/>
                  </a:lnTo>
                  <a:close/>
                </a:path>
              </a:pathLst>
            </a:custGeom>
            <a:solidFill>
              <a:srgbClr val="FF5353"/>
            </a:solidFill>
            <a:ln w="15875">
              <a:solidFill>
                <a:srgbClr val="000000"/>
              </a:solidFill>
              <a:prstDash val="solid"/>
              <a:round/>
              <a:headEnd/>
              <a:tailEnd/>
            </a:ln>
          </p:spPr>
          <p:txBody>
            <a:bodyPr/>
            <a:lstStyle/>
            <a:p>
              <a:endParaRPr lang="en-US" dirty="0"/>
            </a:p>
          </p:txBody>
        </p:sp>
        <p:sp>
          <p:nvSpPr>
            <p:cNvPr id="45065" name="Freeform 8"/>
            <p:cNvSpPr>
              <a:spLocks/>
            </p:cNvSpPr>
            <p:nvPr/>
          </p:nvSpPr>
          <p:spPr bwMode="auto">
            <a:xfrm>
              <a:off x="2137262" y="2747963"/>
              <a:ext cx="4581525" cy="1746250"/>
            </a:xfrm>
            <a:custGeom>
              <a:avLst/>
              <a:gdLst>
                <a:gd name="T0" fmla="*/ 2147483647 w 3408"/>
                <a:gd name="T1" fmla="*/ 2147483647 h 1061"/>
                <a:gd name="T2" fmla="*/ 2147483647 w 3408"/>
                <a:gd name="T3" fmla="*/ 2147483647 h 1061"/>
                <a:gd name="T4" fmla="*/ 2147483647 w 3408"/>
                <a:gd name="T5" fmla="*/ 2147483647 h 1061"/>
                <a:gd name="T6" fmla="*/ 2147483647 w 3408"/>
                <a:gd name="T7" fmla="*/ 2147483647 h 1061"/>
                <a:gd name="T8" fmla="*/ 2147483647 w 3408"/>
                <a:gd name="T9" fmla="*/ 2147483647 h 1061"/>
                <a:gd name="T10" fmla="*/ 2147483647 w 3408"/>
                <a:gd name="T11" fmla="*/ 2147483647 h 1061"/>
                <a:gd name="T12" fmla="*/ 2147483647 w 3408"/>
                <a:gd name="T13" fmla="*/ 2147483647 h 1061"/>
                <a:gd name="T14" fmla="*/ 2147483647 w 3408"/>
                <a:gd name="T15" fmla="*/ 2147483647 h 1061"/>
                <a:gd name="T16" fmla="*/ 2147483647 w 3408"/>
                <a:gd name="T17" fmla="*/ 2147483647 h 1061"/>
                <a:gd name="T18" fmla="*/ 2147483647 w 3408"/>
                <a:gd name="T19" fmla="*/ 2147483647 h 1061"/>
                <a:gd name="T20" fmla="*/ 2147483647 w 3408"/>
                <a:gd name="T21" fmla="*/ 2147483647 h 1061"/>
                <a:gd name="T22" fmla="*/ 2147483647 w 3408"/>
                <a:gd name="T23" fmla="*/ 2147483647 h 1061"/>
                <a:gd name="T24" fmla="*/ 2147483647 w 3408"/>
                <a:gd name="T25" fmla="*/ 2147483647 h 1061"/>
                <a:gd name="T26" fmla="*/ 2147483647 w 3408"/>
                <a:gd name="T27" fmla="*/ 2147483647 h 1061"/>
                <a:gd name="T28" fmla="*/ 2147483647 w 3408"/>
                <a:gd name="T29" fmla="*/ 2147483647 h 1061"/>
                <a:gd name="T30" fmla="*/ 2147483647 w 3408"/>
                <a:gd name="T31" fmla="*/ 2147483647 h 1061"/>
                <a:gd name="T32" fmla="*/ 2147483647 w 3408"/>
                <a:gd name="T33" fmla="*/ 2147483647 h 1061"/>
                <a:gd name="T34" fmla="*/ 2147483647 w 3408"/>
                <a:gd name="T35" fmla="*/ 2147483647 h 1061"/>
                <a:gd name="T36" fmla="*/ 2147483647 w 3408"/>
                <a:gd name="T37" fmla="*/ 2147483647 h 1061"/>
                <a:gd name="T38" fmla="*/ 2147483647 w 3408"/>
                <a:gd name="T39" fmla="*/ 2147483647 h 1061"/>
                <a:gd name="T40" fmla="*/ 2147483647 w 3408"/>
                <a:gd name="T41" fmla="*/ 2147483647 h 1061"/>
                <a:gd name="T42" fmla="*/ 2147483647 w 3408"/>
                <a:gd name="T43" fmla="*/ 2147483647 h 1061"/>
                <a:gd name="T44" fmla="*/ 2147483647 w 3408"/>
                <a:gd name="T45" fmla="*/ 2147483647 h 1061"/>
                <a:gd name="T46" fmla="*/ 2147483647 w 3408"/>
                <a:gd name="T47" fmla="*/ 2147483647 h 1061"/>
                <a:gd name="T48" fmla="*/ 2147483647 w 3408"/>
                <a:gd name="T49" fmla="*/ 2147483647 h 1061"/>
                <a:gd name="T50" fmla="*/ 2147483647 w 3408"/>
                <a:gd name="T51" fmla="*/ 2147483647 h 1061"/>
                <a:gd name="T52" fmla="*/ 0 w 3408"/>
                <a:gd name="T53" fmla="*/ 2147483647 h 1061"/>
                <a:gd name="T54" fmla="*/ 0 w 3408"/>
                <a:gd name="T55" fmla="*/ 0 h 1061"/>
                <a:gd name="T56" fmla="*/ 0 w 3408"/>
                <a:gd name="T57" fmla="*/ 2147483647 h 1061"/>
                <a:gd name="T58" fmla="*/ 2147483647 w 3408"/>
                <a:gd name="T59" fmla="*/ 2147483647 h 1061"/>
                <a:gd name="T60" fmla="*/ 2147483647 w 3408"/>
                <a:gd name="T61" fmla="*/ 2147483647 h 1061"/>
                <a:gd name="T62" fmla="*/ 2147483647 w 3408"/>
                <a:gd name="T63" fmla="*/ 2147483647 h 1061"/>
                <a:gd name="T64" fmla="*/ 2147483647 w 3408"/>
                <a:gd name="T65" fmla="*/ 2147483647 h 1061"/>
                <a:gd name="T66" fmla="*/ 2147483647 w 3408"/>
                <a:gd name="T67" fmla="*/ 2147483647 h 1061"/>
                <a:gd name="T68" fmla="*/ 2147483647 w 3408"/>
                <a:gd name="T69" fmla="*/ 2147483647 h 1061"/>
                <a:gd name="T70" fmla="*/ 2147483647 w 3408"/>
                <a:gd name="T71" fmla="*/ 2147483647 h 1061"/>
                <a:gd name="T72" fmla="*/ 2147483647 w 3408"/>
                <a:gd name="T73" fmla="*/ 2147483647 h 1061"/>
                <a:gd name="T74" fmla="*/ 2147483647 w 3408"/>
                <a:gd name="T75" fmla="*/ 2147483647 h 1061"/>
                <a:gd name="T76" fmla="*/ 2147483647 w 3408"/>
                <a:gd name="T77" fmla="*/ 2147483647 h 1061"/>
                <a:gd name="T78" fmla="*/ 2147483647 w 3408"/>
                <a:gd name="T79" fmla="*/ 2147483647 h 1061"/>
                <a:gd name="T80" fmla="*/ 2147483647 w 3408"/>
                <a:gd name="T81" fmla="*/ 2147483647 h 1061"/>
                <a:gd name="T82" fmla="*/ 2147483647 w 3408"/>
                <a:gd name="T83" fmla="*/ 2147483647 h 1061"/>
                <a:gd name="T84" fmla="*/ 2147483647 w 3408"/>
                <a:gd name="T85" fmla="*/ 2147483647 h 1061"/>
                <a:gd name="T86" fmla="*/ 2147483647 w 3408"/>
                <a:gd name="T87" fmla="*/ 2147483647 h 1061"/>
                <a:gd name="T88" fmla="*/ 2147483647 w 3408"/>
                <a:gd name="T89" fmla="*/ 2147483647 h 1061"/>
                <a:gd name="T90" fmla="*/ 2147483647 w 3408"/>
                <a:gd name="T91" fmla="*/ 2147483647 h 1061"/>
                <a:gd name="T92" fmla="*/ 2147483647 w 3408"/>
                <a:gd name="T93" fmla="*/ 2147483647 h 1061"/>
                <a:gd name="T94" fmla="*/ 2147483647 w 3408"/>
                <a:gd name="T95" fmla="*/ 2147483647 h 1061"/>
                <a:gd name="T96" fmla="*/ 2147483647 w 3408"/>
                <a:gd name="T97" fmla="*/ 2147483647 h 1061"/>
                <a:gd name="T98" fmla="*/ 2147483647 w 3408"/>
                <a:gd name="T99" fmla="*/ 2147483647 h 1061"/>
                <a:gd name="T100" fmla="*/ 2147483647 w 3408"/>
                <a:gd name="T101" fmla="*/ 2147483647 h 1061"/>
                <a:gd name="T102" fmla="*/ 2147483647 w 3408"/>
                <a:gd name="T103" fmla="*/ 2147483647 h 1061"/>
                <a:gd name="T104" fmla="*/ 2147483647 w 3408"/>
                <a:gd name="T105" fmla="*/ 2147483647 h 1061"/>
                <a:gd name="T106" fmla="*/ 2147483647 w 3408"/>
                <a:gd name="T107" fmla="*/ 2147483647 h 1061"/>
                <a:gd name="T108" fmla="*/ 2147483647 w 3408"/>
                <a:gd name="T109" fmla="*/ 2147483647 h 1061"/>
                <a:gd name="T110" fmla="*/ 2147483647 w 3408"/>
                <a:gd name="T111" fmla="*/ 2147483647 h 10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08"/>
                <a:gd name="T169" fmla="*/ 0 h 1061"/>
                <a:gd name="T170" fmla="*/ 3408 w 3408"/>
                <a:gd name="T171" fmla="*/ 1061 h 10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08" h="1061">
                  <a:moveTo>
                    <a:pt x="3408" y="293"/>
                  </a:moveTo>
                  <a:lnTo>
                    <a:pt x="3388" y="303"/>
                  </a:lnTo>
                  <a:lnTo>
                    <a:pt x="3347" y="314"/>
                  </a:lnTo>
                  <a:lnTo>
                    <a:pt x="3326" y="325"/>
                  </a:lnTo>
                  <a:lnTo>
                    <a:pt x="3306" y="336"/>
                  </a:lnTo>
                  <a:lnTo>
                    <a:pt x="3265" y="347"/>
                  </a:lnTo>
                  <a:lnTo>
                    <a:pt x="3244" y="358"/>
                  </a:lnTo>
                  <a:lnTo>
                    <a:pt x="3214" y="358"/>
                  </a:lnTo>
                  <a:lnTo>
                    <a:pt x="3193" y="368"/>
                  </a:lnTo>
                  <a:lnTo>
                    <a:pt x="3152" y="379"/>
                  </a:lnTo>
                  <a:lnTo>
                    <a:pt x="3122" y="390"/>
                  </a:lnTo>
                  <a:lnTo>
                    <a:pt x="3101" y="390"/>
                  </a:lnTo>
                  <a:lnTo>
                    <a:pt x="3050" y="401"/>
                  </a:lnTo>
                  <a:lnTo>
                    <a:pt x="3019" y="412"/>
                  </a:lnTo>
                  <a:lnTo>
                    <a:pt x="2999" y="412"/>
                  </a:lnTo>
                  <a:lnTo>
                    <a:pt x="2948" y="422"/>
                  </a:lnTo>
                  <a:lnTo>
                    <a:pt x="2917" y="433"/>
                  </a:lnTo>
                  <a:lnTo>
                    <a:pt x="2886" y="433"/>
                  </a:lnTo>
                  <a:lnTo>
                    <a:pt x="2835" y="444"/>
                  </a:lnTo>
                  <a:lnTo>
                    <a:pt x="2804" y="444"/>
                  </a:lnTo>
                  <a:lnTo>
                    <a:pt x="2774" y="455"/>
                  </a:lnTo>
                  <a:lnTo>
                    <a:pt x="2753" y="455"/>
                  </a:lnTo>
                  <a:lnTo>
                    <a:pt x="2692" y="466"/>
                  </a:lnTo>
                  <a:lnTo>
                    <a:pt x="2661" y="466"/>
                  </a:lnTo>
                  <a:lnTo>
                    <a:pt x="2630" y="477"/>
                  </a:lnTo>
                  <a:lnTo>
                    <a:pt x="2569" y="477"/>
                  </a:lnTo>
                  <a:lnTo>
                    <a:pt x="2538" y="487"/>
                  </a:lnTo>
                  <a:lnTo>
                    <a:pt x="2508" y="487"/>
                  </a:lnTo>
                  <a:lnTo>
                    <a:pt x="2446" y="487"/>
                  </a:lnTo>
                  <a:lnTo>
                    <a:pt x="2416" y="498"/>
                  </a:lnTo>
                  <a:lnTo>
                    <a:pt x="2385" y="498"/>
                  </a:lnTo>
                  <a:lnTo>
                    <a:pt x="2354" y="498"/>
                  </a:lnTo>
                  <a:lnTo>
                    <a:pt x="2293" y="509"/>
                  </a:lnTo>
                  <a:lnTo>
                    <a:pt x="2262" y="509"/>
                  </a:lnTo>
                  <a:lnTo>
                    <a:pt x="2231" y="509"/>
                  </a:lnTo>
                  <a:lnTo>
                    <a:pt x="2160" y="509"/>
                  </a:lnTo>
                  <a:lnTo>
                    <a:pt x="2129" y="509"/>
                  </a:lnTo>
                  <a:lnTo>
                    <a:pt x="2098" y="509"/>
                  </a:lnTo>
                  <a:lnTo>
                    <a:pt x="2037" y="520"/>
                  </a:lnTo>
                  <a:lnTo>
                    <a:pt x="2006" y="520"/>
                  </a:lnTo>
                  <a:lnTo>
                    <a:pt x="1965" y="520"/>
                  </a:lnTo>
                  <a:lnTo>
                    <a:pt x="1904" y="520"/>
                  </a:lnTo>
                  <a:lnTo>
                    <a:pt x="1873" y="520"/>
                  </a:lnTo>
                  <a:lnTo>
                    <a:pt x="1842" y="520"/>
                  </a:lnTo>
                  <a:lnTo>
                    <a:pt x="1802" y="520"/>
                  </a:lnTo>
                  <a:lnTo>
                    <a:pt x="1740" y="520"/>
                  </a:lnTo>
                  <a:lnTo>
                    <a:pt x="1709" y="520"/>
                  </a:lnTo>
                  <a:lnTo>
                    <a:pt x="1679" y="509"/>
                  </a:lnTo>
                  <a:lnTo>
                    <a:pt x="1607" y="509"/>
                  </a:lnTo>
                  <a:lnTo>
                    <a:pt x="1576" y="509"/>
                  </a:lnTo>
                  <a:lnTo>
                    <a:pt x="1546" y="509"/>
                  </a:lnTo>
                  <a:lnTo>
                    <a:pt x="1484" y="509"/>
                  </a:lnTo>
                  <a:lnTo>
                    <a:pt x="1454" y="509"/>
                  </a:lnTo>
                  <a:lnTo>
                    <a:pt x="1413" y="498"/>
                  </a:lnTo>
                  <a:lnTo>
                    <a:pt x="1351" y="498"/>
                  </a:lnTo>
                  <a:lnTo>
                    <a:pt x="1321" y="498"/>
                  </a:lnTo>
                  <a:lnTo>
                    <a:pt x="1290" y="487"/>
                  </a:lnTo>
                  <a:lnTo>
                    <a:pt x="1259" y="487"/>
                  </a:lnTo>
                  <a:lnTo>
                    <a:pt x="1198" y="487"/>
                  </a:lnTo>
                  <a:lnTo>
                    <a:pt x="1167" y="477"/>
                  </a:lnTo>
                  <a:lnTo>
                    <a:pt x="1136" y="477"/>
                  </a:lnTo>
                  <a:lnTo>
                    <a:pt x="1075" y="466"/>
                  </a:lnTo>
                  <a:lnTo>
                    <a:pt x="1054" y="466"/>
                  </a:lnTo>
                  <a:lnTo>
                    <a:pt x="1024" y="466"/>
                  </a:lnTo>
                  <a:lnTo>
                    <a:pt x="962" y="455"/>
                  </a:lnTo>
                  <a:lnTo>
                    <a:pt x="932" y="444"/>
                  </a:lnTo>
                  <a:lnTo>
                    <a:pt x="901" y="444"/>
                  </a:lnTo>
                  <a:lnTo>
                    <a:pt x="850" y="433"/>
                  </a:lnTo>
                  <a:lnTo>
                    <a:pt x="819" y="433"/>
                  </a:lnTo>
                  <a:lnTo>
                    <a:pt x="799" y="422"/>
                  </a:lnTo>
                  <a:lnTo>
                    <a:pt x="768" y="422"/>
                  </a:lnTo>
                  <a:lnTo>
                    <a:pt x="717" y="412"/>
                  </a:lnTo>
                  <a:lnTo>
                    <a:pt x="696" y="401"/>
                  </a:lnTo>
                  <a:lnTo>
                    <a:pt x="666" y="401"/>
                  </a:lnTo>
                  <a:lnTo>
                    <a:pt x="614" y="390"/>
                  </a:lnTo>
                  <a:lnTo>
                    <a:pt x="594" y="379"/>
                  </a:lnTo>
                  <a:lnTo>
                    <a:pt x="573" y="368"/>
                  </a:lnTo>
                  <a:lnTo>
                    <a:pt x="522" y="358"/>
                  </a:lnTo>
                  <a:lnTo>
                    <a:pt x="502" y="358"/>
                  </a:lnTo>
                  <a:lnTo>
                    <a:pt x="481" y="347"/>
                  </a:lnTo>
                  <a:lnTo>
                    <a:pt x="440" y="336"/>
                  </a:lnTo>
                  <a:lnTo>
                    <a:pt x="420" y="325"/>
                  </a:lnTo>
                  <a:lnTo>
                    <a:pt x="399" y="314"/>
                  </a:lnTo>
                  <a:lnTo>
                    <a:pt x="379" y="314"/>
                  </a:lnTo>
                  <a:lnTo>
                    <a:pt x="338" y="293"/>
                  </a:lnTo>
                  <a:lnTo>
                    <a:pt x="318" y="293"/>
                  </a:lnTo>
                  <a:lnTo>
                    <a:pt x="297" y="282"/>
                  </a:lnTo>
                  <a:lnTo>
                    <a:pt x="266" y="271"/>
                  </a:lnTo>
                  <a:lnTo>
                    <a:pt x="246" y="260"/>
                  </a:lnTo>
                  <a:lnTo>
                    <a:pt x="236" y="249"/>
                  </a:lnTo>
                  <a:lnTo>
                    <a:pt x="205" y="238"/>
                  </a:lnTo>
                  <a:lnTo>
                    <a:pt x="185" y="228"/>
                  </a:lnTo>
                  <a:lnTo>
                    <a:pt x="174" y="217"/>
                  </a:lnTo>
                  <a:lnTo>
                    <a:pt x="164" y="217"/>
                  </a:lnTo>
                  <a:lnTo>
                    <a:pt x="133" y="195"/>
                  </a:lnTo>
                  <a:lnTo>
                    <a:pt x="123" y="184"/>
                  </a:lnTo>
                  <a:lnTo>
                    <a:pt x="113" y="174"/>
                  </a:lnTo>
                  <a:lnTo>
                    <a:pt x="92" y="163"/>
                  </a:lnTo>
                  <a:lnTo>
                    <a:pt x="82" y="152"/>
                  </a:lnTo>
                  <a:lnTo>
                    <a:pt x="72" y="141"/>
                  </a:lnTo>
                  <a:lnTo>
                    <a:pt x="52" y="130"/>
                  </a:lnTo>
                  <a:lnTo>
                    <a:pt x="41" y="119"/>
                  </a:lnTo>
                  <a:lnTo>
                    <a:pt x="41" y="109"/>
                  </a:lnTo>
                  <a:lnTo>
                    <a:pt x="31" y="87"/>
                  </a:lnTo>
                  <a:lnTo>
                    <a:pt x="21" y="87"/>
                  </a:lnTo>
                  <a:lnTo>
                    <a:pt x="21" y="76"/>
                  </a:lnTo>
                  <a:lnTo>
                    <a:pt x="11" y="65"/>
                  </a:lnTo>
                  <a:lnTo>
                    <a:pt x="0" y="44"/>
                  </a:lnTo>
                  <a:lnTo>
                    <a:pt x="0" y="33"/>
                  </a:lnTo>
                  <a:lnTo>
                    <a:pt x="0" y="11"/>
                  </a:lnTo>
                  <a:lnTo>
                    <a:pt x="0" y="0"/>
                  </a:lnTo>
                  <a:lnTo>
                    <a:pt x="0" y="542"/>
                  </a:lnTo>
                  <a:lnTo>
                    <a:pt x="0" y="552"/>
                  </a:lnTo>
                  <a:lnTo>
                    <a:pt x="0" y="574"/>
                  </a:lnTo>
                  <a:lnTo>
                    <a:pt x="0" y="585"/>
                  </a:lnTo>
                  <a:lnTo>
                    <a:pt x="11" y="606"/>
                  </a:lnTo>
                  <a:lnTo>
                    <a:pt x="21" y="617"/>
                  </a:lnTo>
                  <a:lnTo>
                    <a:pt x="21" y="628"/>
                  </a:lnTo>
                  <a:lnTo>
                    <a:pt x="31" y="628"/>
                  </a:lnTo>
                  <a:lnTo>
                    <a:pt x="41" y="650"/>
                  </a:lnTo>
                  <a:lnTo>
                    <a:pt x="41" y="661"/>
                  </a:lnTo>
                  <a:lnTo>
                    <a:pt x="52" y="671"/>
                  </a:lnTo>
                  <a:lnTo>
                    <a:pt x="72" y="682"/>
                  </a:lnTo>
                  <a:lnTo>
                    <a:pt x="82" y="693"/>
                  </a:lnTo>
                  <a:lnTo>
                    <a:pt x="92" y="704"/>
                  </a:lnTo>
                  <a:lnTo>
                    <a:pt x="113" y="715"/>
                  </a:lnTo>
                  <a:lnTo>
                    <a:pt x="123" y="726"/>
                  </a:lnTo>
                  <a:lnTo>
                    <a:pt x="133" y="736"/>
                  </a:lnTo>
                  <a:lnTo>
                    <a:pt x="164" y="758"/>
                  </a:lnTo>
                  <a:lnTo>
                    <a:pt x="174" y="758"/>
                  </a:lnTo>
                  <a:lnTo>
                    <a:pt x="185" y="769"/>
                  </a:lnTo>
                  <a:lnTo>
                    <a:pt x="205" y="780"/>
                  </a:lnTo>
                  <a:lnTo>
                    <a:pt x="236" y="791"/>
                  </a:lnTo>
                  <a:lnTo>
                    <a:pt x="246" y="801"/>
                  </a:lnTo>
                  <a:lnTo>
                    <a:pt x="266" y="812"/>
                  </a:lnTo>
                  <a:lnTo>
                    <a:pt x="297" y="823"/>
                  </a:lnTo>
                  <a:lnTo>
                    <a:pt x="318" y="834"/>
                  </a:lnTo>
                  <a:lnTo>
                    <a:pt x="338" y="834"/>
                  </a:lnTo>
                  <a:lnTo>
                    <a:pt x="379" y="855"/>
                  </a:lnTo>
                  <a:lnTo>
                    <a:pt x="399" y="855"/>
                  </a:lnTo>
                  <a:lnTo>
                    <a:pt x="420" y="866"/>
                  </a:lnTo>
                  <a:lnTo>
                    <a:pt x="440" y="877"/>
                  </a:lnTo>
                  <a:lnTo>
                    <a:pt x="481" y="888"/>
                  </a:lnTo>
                  <a:lnTo>
                    <a:pt x="502" y="899"/>
                  </a:lnTo>
                  <a:lnTo>
                    <a:pt x="522" y="899"/>
                  </a:lnTo>
                  <a:lnTo>
                    <a:pt x="573" y="910"/>
                  </a:lnTo>
                  <a:lnTo>
                    <a:pt x="594" y="920"/>
                  </a:lnTo>
                  <a:lnTo>
                    <a:pt x="614" y="931"/>
                  </a:lnTo>
                  <a:lnTo>
                    <a:pt x="666" y="942"/>
                  </a:lnTo>
                  <a:lnTo>
                    <a:pt x="696" y="942"/>
                  </a:lnTo>
                  <a:lnTo>
                    <a:pt x="717" y="953"/>
                  </a:lnTo>
                  <a:lnTo>
                    <a:pt x="768" y="964"/>
                  </a:lnTo>
                  <a:lnTo>
                    <a:pt x="799" y="964"/>
                  </a:lnTo>
                  <a:lnTo>
                    <a:pt x="819" y="975"/>
                  </a:lnTo>
                  <a:lnTo>
                    <a:pt x="850" y="975"/>
                  </a:lnTo>
                  <a:lnTo>
                    <a:pt x="901" y="985"/>
                  </a:lnTo>
                  <a:lnTo>
                    <a:pt x="932" y="985"/>
                  </a:lnTo>
                  <a:lnTo>
                    <a:pt x="962" y="996"/>
                  </a:lnTo>
                  <a:lnTo>
                    <a:pt x="1024" y="1007"/>
                  </a:lnTo>
                  <a:lnTo>
                    <a:pt x="1054" y="1007"/>
                  </a:lnTo>
                  <a:lnTo>
                    <a:pt x="1075" y="1007"/>
                  </a:lnTo>
                  <a:lnTo>
                    <a:pt x="1136" y="1018"/>
                  </a:lnTo>
                  <a:lnTo>
                    <a:pt x="1167" y="1018"/>
                  </a:lnTo>
                  <a:lnTo>
                    <a:pt x="1198" y="1029"/>
                  </a:lnTo>
                  <a:lnTo>
                    <a:pt x="1259" y="1029"/>
                  </a:lnTo>
                  <a:lnTo>
                    <a:pt x="1290" y="1029"/>
                  </a:lnTo>
                  <a:lnTo>
                    <a:pt x="1321" y="1039"/>
                  </a:lnTo>
                  <a:lnTo>
                    <a:pt x="1351" y="1039"/>
                  </a:lnTo>
                  <a:lnTo>
                    <a:pt x="1413" y="1039"/>
                  </a:lnTo>
                  <a:lnTo>
                    <a:pt x="1454" y="1050"/>
                  </a:lnTo>
                  <a:lnTo>
                    <a:pt x="1484" y="1050"/>
                  </a:lnTo>
                  <a:lnTo>
                    <a:pt x="1546" y="1050"/>
                  </a:lnTo>
                  <a:lnTo>
                    <a:pt x="1576" y="1050"/>
                  </a:lnTo>
                  <a:lnTo>
                    <a:pt x="1607" y="1050"/>
                  </a:lnTo>
                  <a:lnTo>
                    <a:pt x="1679" y="1050"/>
                  </a:lnTo>
                  <a:lnTo>
                    <a:pt x="1709" y="1061"/>
                  </a:lnTo>
                  <a:lnTo>
                    <a:pt x="1740" y="1061"/>
                  </a:lnTo>
                  <a:lnTo>
                    <a:pt x="1802" y="1061"/>
                  </a:lnTo>
                  <a:lnTo>
                    <a:pt x="1842" y="1061"/>
                  </a:lnTo>
                  <a:lnTo>
                    <a:pt x="1873" y="1061"/>
                  </a:lnTo>
                  <a:lnTo>
                    <a:pt x="1904" y="1061"/>
                  </a:lnTo>
                  <a:lnTo>
                    <a:pt x="1965" y="1061"/>
                  </a:lnTo>
                  <a:lnTo>
                    <a:pt x="2006" y="1061"/>
                  </a:lnTo>
                  <a:lnTo>
                    <a:pt x="2037" y="1061"/>
                  </a:lnTo>
                  <a:lnTo>
                    <a:pt x="2098" y="1050"/>
                  </a:lnTo>
                  <a:lnTo>
                    <a:pt x="2129" y="1050"/>
                  </a:lnTo>
                  <a:lnTo>
                    <a:pt x="2160" y="1050"/>
                  </a:lnTo>
                  <a:lnTo>
                    <a:pt x="2231" y="1050"/>
                  </a:lnTo>
                  <a:lnTo>
                    <a:pt x="2262" y="1050"/>
                  </a:lnTo>
                  <a:lnTo>
                    <a:pt x="2293" y="1050"/>
                  </a:lnTo>
                  <a:lnTo>
                    <a:pt x="2354" y="1039"/>
                  </a:lnTo>
                  <a:lnTo>
                    <a:pt x="2385" y="1039"/>
                  </a:lnTo>
                  <a:lnTo>
                    <a:pt x="2416" y="1039"/>
                  </a:lnTo>
                  <a:lnTo>
                    <a:pt x="2446" y="1029"/>
                  </a:lnTo>
                  <a:lnTo>
                    <a:pt x="2508" y="1029"/>
                  </a:lnTo>
                  <a:lnTo>
                    <a:pt x="2538" y="1029"/>
                  </a:lnTo>
                  <a:lnTo>
                    <a:pt x="2569" y="1018"/>
                  </a:lnTo>
                  <a:lnTo>
                    <a:pt x="2630" y="1018"/>
                  </a:lnTo>
                  <a:lnTo>
                    <a:pt x="2661" y="1007"/>
                  </a:lnTo>
                  <a:lnTo>
                    <a:pt x="2692" y="1007"/>
                  </a:lnTo>
                  <a:lnTo>
                    <a:pt x="2753" y="996"/>
                  </a:lnTo>
                  <a:lnTo>
                    <a:pt x="2774" y="996"/>
                  </a:lnTo>
                  <a:lnTo>
                    <a:pt x="2804" y="985"/>
                  </a:lnTo>
                  <a:lnTo>
                    <a:pt x="2835" y="985"/>
                  </a:lnTo>
                  <a:lnTo>
                    <a:pt x="2886" y="975"/>
                  </a:lnTo>
                  <a:lnTo>
                    <a:pt x="2917" y="975"/>
                  </a:lnTo>
                  <a:lnTo>
                    <a:pt x="2948" y="964"/>
                  </a:lnTo>
                  <a:lnTo>
                    <a:pt x="2999" y="953"/>
                  </a:lnTo>
                  <a:lnTo>
                    <a:pt x="3019" y="953"/>
                  </a:lnTo>
                  <a:lnTo>
                    <a:pt x="3050" y="942"/>
                  </a:lnTo>
                  <a:lnTo>
                    <a:pt x="3101" y="931"/>
                  </a:lnTo>
                  <a:lnTo>
                    <a:pt x="3122" y="931"/>
                  </a:lnTo>
                  <a:lnTo>
                    <a:pt x="3152" y="920"/>
                  </a:lnTo>
                  <a:lnTo>
                    <a:pt x="3193" y="910"/>
                  </a:lnTo>
                  <a:lnTo>
                    <a:pt x="3214" y="899"/>
                  </a:lnTo>
                  <a:lnTo>
                    <a:pt x="3244" y="899"/>
                  </a:lnTo>
                  <a:lnTo>
                    <a:pt x="3265" y="888"/>
                  </a:lnTo>
                  <a:lnTo>
                    <a:pt x="3306" y="877"/>
                  </a:lnTo>
                  <a:lnTo>
                    <a:pt x="3326" y="866"/>
                  </a:lnTo>
                  <a:lnTo>
                    <a:pt x="3347" y="855"/>
                  </a:lnTo>
                  <a:lnTo>
                    <a:pt x="3388" y="845"/>
                  </a:lnTo>
                  <a:lnTo>
                    <a:pt x="3408" y="834"/>
                  </a:lnTo>
                  <a:lnTo>
                    <a:pt x="3408" y="293"/>
                  </a:lnTo>
                  <a:close/>
                </a:path>
              </a:pathLst>
            </a:custGeom>
            <a:solidFill>
              <a:srgbClr val="287CA6"/>
            </a:solidFill>
            <a:ln w="15875">
              <a:solidFill>
                <a:srgbClr val="000000"/>
              </a:solidFill>
              <a:prstDash val="solid"/>
              <a:round/>
              <a:headEnd/>
              <a:tailEnd/>
            </a:ln>
          </p:spPr>
          <p:txBody>
            <a:bodyPr/>
            <a:lstStyle/>
            <a:p>
              <a:endParaRPr lang="en-US" dirty="0"/>
            </a:p>
          </p:txBody>
        </p:sp>
        <p:sp>
          <p:nvSpPr>
            <p:cNvPr id="45066" name="Freeform 9"/>
            <p:cNvSpPr>
              <a:spLocks/>
            </p:cNvSpPr>
            <p:nvPr/>
          </p:nvSpPr>
          <p:spPr bwMode="auto">
            <a:xfrm>
              <a:off x="2097574" y="1985963"/>
              <a:ext cx="5068888" cy="1631950"/>
            </a:xfrm>
            <a:custGeom>
              <a:avLst/>
              <a:gdLst>
                <a:gd name="T0" fmla="*/ 2147483647 w 3746"/>
                <a:gd name="T1" fmla="*/ 2147483647 h 1028"/>
                <a:gd name="T2" fmla="*/ 2147483647 w 3746"/>
                <a:gd name="T3" fmla="*/ 2147483647 h 1028"/>
                <a:gd name="T4" fmla="*/ 2147483647 w 3746"/>
                <a:gd name="T5" fmla="*/ 2147483647 h 1028"/>
                <a:gd name="T6" fmla="*/ 2147483647 w 3746"/>
                <a:gd name="T7" fmla="*/ 2147483647 h 1028"/>
                <a:gd name="T8" fmla="*/ 2147483647 w 3746"/>
                <a:gd name="T9" fmla="*/ 2147483647 h 1028"/>
                <a:gd name="T10" fmla="*/ 2147483647 w 3746"/>
                <a:gd name="T11" fmla="*/ 2147483647 h 1028"/>
                <a:gd name="T12" fmla="*/ 2147483647 w 3746"/>
                <a:gd name="T13" fmla="*/ 2147483647 h 1028"/>
                <a:gd name="T14" fmla="*/ 2147483647 w 3746"/>
                <a:gd name="T15" fmla="*/ 2147483647 h 1028"/>
                <a:gd name="T16" fmla="*/ 2147483647 w 3746"/>
                <a:gd name="T17" fmla="*/ 2147483647 h 1028"/>
                <a:gd name="T18" fmla="*/ 2147483647 w 3746"/>
                <a:gd name="T19" fmla="*/ 2147483647 h 1028"/>
                <a:gd name="T20" fmla="*/ 2147483647 w 3746"/>
                <a:gd name="T21" fmla="*/ 2147483647 h 1028"/>
                <a:gd name="T22" fmla="*/ 2147483647 w 3746"/>
                <a:gd name="T23" fmla="*/ 2147483647 h 1028"/>
                <a:gd name="T24" fmla="*/ 2147483647 w 3746"/>
                <a:gd name="T25" fmla="*/ 2147483647 h 1028"/>
                <a:gd name="T26" fmla="*/ 2147483647 w 3746"/>
                <a:gd name="T27" fmla="*/ 2147483647 h 1028"/>
                <a:gd name="T28" fmla="*/ 2147483647 w 3746"/>
                <a:gd name="T29" fmla="*/ 2147483647 h 1028"/>
                <a:gd name="T30" fmla="*/ 2147483647 w 3746"/>
                <a:gd name="T31" fmla="*/ 2147483647 h 1028"/>
                <a:gd name="T32" fmla="*/ 2147483647 w 3746"/>
                <a:gd name="T33" fmla="*/ 2147483647 h 1028"/>
                <a:gd name="T34" fmla="*/ 2147483647 w 3746"/>
                <a:gd name="T35" fmla="*/ 2147483647 h 1028"/>
                <a:gd name="T36" fmla="*/ 2147483647 w 3746"/>
                <a:gd name="T37" fmla="*/ 2147483647 h 1028"/>
                <a:gd name="T38" fmla="*/ 2147483647 w 3746"/>
                <a:gd name="T39" fmla="*/ 2147483647 h 1028"/>
                <a:gd name="T40" fmla="*/ 2147483647 w 3746"/>
                <a:gd name="T41" fmla="*/ 2147483647 h 1028"/>
                <a:gd name="T42" fmla="*/ 0 w 3746"/>
                <a:gd name="T43" fmla="*/ 2147483647 h 1028"/>
                <a:gd name="T44" fmla="*/ 2147483647 w 3746"/>
                <a:gd name="T45" fmla="*/ 2147483647 h 1028"/>
                <a:gd name="T46" fmla="*/ 2147483647 w 3746"/>
                <a:gd name="T47" fmla="*/ 2147483647 h 1028"/>
                <a:gd name="T48" fmla="*/ 2147483647 w 3746"/>
                <a:gd name="T49" fmla="*/ 2147483647 h 1028"/>
                <a:gd name="T50" fmla="*/ 2147483647 w 3746"/>
                <a:gd name="T51" fmla="*/ 2147483647 h 1028"/>
                <a:gd name="T52" fmla="*/ 2147483647 w 3746"/>
                <a:gd name="T53" fmla="*/ 2147483647 h 1028"/>
                <a:gd name="T54" fmla="*/ 2147483647 w 3746"/>
                <a:gd name="T55" fmla="*/ 2147483647 h 1028"/>
                <a:gd name="T56" fmla="*/ 2147483647 w 3746"/>
                <a:gd name="T57" fmla="*/ 2147483647 h 1028"/>
                <a:gd name="T58" fmla="*/ 2147483647 w 3746"/>
                <a:gd name="T59" fmla="*/ 2147483647 h 1028"/>
                <a:gd name="T60" fmla="*/ 2147483647 w 3746"/>
                <a:gd name="T61" fmla="*/ 2147483647 h 1028"/>
                <a:gd name="T62" fmla="*/ 2147483647 w 3746"/>
                <a:gd name="T63" fmla="*/ 2147483647 h 1028"/>
                <a:gd name="T64" fmla="*/ 2147483647 w 3746"/>
                <a:gd name="T65" fmla="*/ 2147483647 h 1028"/>
                <a:gd name="T66" fmla="*/ 2147483647 w 3746"/>
                <a:gd name="T67" fmla="*/ 0 h 1028"/>
                <a:gd name="T68" fmla="*/ 2147483647 w 3746"/>
                <a:gd name="T69" fmla="*/ 0 h 1028"/>
                <a:gd name="T70" fmla="*/ 2147483647 w 3746"/>
                <a:gd name="T71" fmla="*/ 0 h 1028"/>
                <a:gd name="T72" fmla="*/ 2147483647 w 3746"/>
                <a:gd name="T73" fmla="*/ 0 h 1028"/>
                <a:gd name="T74" fmla="*/ 2147483647 w 3746"/>
                <a:gd name="T75" fmla="*/ 2147483647 h 1028"/>
                <a:gd name="T76" fmla="*/ 2147483647 w 3746"/>
                <a:gd name="T77" fmla="*/ 2147483647 h 1028"/>
                <a:gd name="T78" fmla="*/ 2147483647 w 3746"/>
                <a:gd name="T79" fmla="*/ 2147483647 h 1028"/>
                <a:gd name="T80" fmla="*/ 2147483647 w 3746"/>
                <a:gd name="T81" fmla="*/ 2147483647 h 1028"/>
                <a:gd name="T82" fmla="*/ 2147483647 w 3746"/>
                <a:gd name="T83" fmla="*/ 2147483647 h 1028"/>
                <a:gd name="T84" fmla="*/ 2147483647 w 3746"/>
                <a:gd name="T85" fmla="*/ 2147483647 h 1028"/>
                <a:gd name="T86" fmla="*/ 2147483647 w 3746"/>
                <a:gd name="T87" fmla="*/ 2147483647 h 1028"/>
                <a:gd name="T88" fmla="*/ 2147483647 w 3746"/>
                <a:gd name="T89" fmla="*/ 2147483647 h 1028"/>
                <a:gd name="T90" fmla="*/ 2147483647 w 3746"/>
                <a:gd name="T91" fmla="*/ 2147483647 h 1028"/>
                <a:gd name="T92" fmla="*/ 2147483647 w 3746"/>
                <a:gd name="T93" fmla="*/ 2147483647 h 1028"/>
                <a:gd name="T94" fmla="*/ 2147483647 w 3746"/>
                <a:gd name="T95" fmla="*/ 2147483647 h 1028"/>
                <a:gd name="T96" fmla="*/ 2147483647 w 3746"/>
                <a:gd name="T97" fmla="*/ 2147483647 h 1028"/>
                <a:gd name="T98" fmla="*/ 2147483647 w 3746"/>
                <a:gd name="T99" fmla="*/ 2147483647 h 1028"/>
                <a:gd name="T100" fmla="*/ 2147483647 w 3746"/>
                <a:gd name="T101" fmla="*/ 2147483647 h 1028"/>
                <a:gd name="T102" fmla="*/ 2147483647 w 3746"/>
                <a:gd name="T103" fmla="*/ 2147483647 h 102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746"/>
                <a:gd name="T157" fmla="*/ 0 h 1028"/>
                <a:gd name="T158" fmla="*/ 3746 w 3746"/>
                <a:gd name="T159" fmla="*/ 1028 h 102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746" h="1028">
                  <a:moveTo>
                    <a:pt x="3408" y="801"/>
                  </a:moveTo>
                  <a:lnTo>
                    <a:pt x="3388" y="811"/>
                  </a:lnTo>
                  <a:lnTo>
                    <a:pt x="3347" y="822"/>
                  </a:lnTo>
                  <a:lnTo>
                    <a:pt x="3326" y="833"/>
                  </a:lnTo>
                  <a:lnTo>
                    <a:pt x="3306" y="844"/>
                  </a:lnTo>
                  <a:lnTo>
                    <a:pt x="3265" y="855"/>
                  </a:lnTo>
                  <a:lnTo>
                    <a:pt x="3244" y="866"/>
                  </a:lnTo>
                  <a:lnTo>
                    <a:pt x="3214" y="866"/>
                  </a:lnTo>
                  <a:lnTo>
                    <a:pt x="3173" y="876"/>
                  </a:lnTo>
                  <a:lnTo>
                    <a:pt x="3152" y="887"/>
                  </a:lnTo>
                  <a:lnTo>
                    <a:pt x="3122" y="898"/>
                  </a:lnTo>
                  <a:lnTo>
                    <a:pt x="3070" y="909"/>
                  </a:lnTo>
                  <a:lnTo>
                    <a:pt x="3050" y="909"/>
                  </a:lnTo>
                  <a:lnTo>
                    <a:pt x="3019" y="920"/>
                  </a:lnTo>
                  <a:lnTo>
                    <a:pt x="2968" y="930"/>
                  </a:lnTo>
                  <a:lnTo>
                    <a:pt x="2948" y="930"/>
                  </a:lnTo>
                  <a:lnTo>
                    <a:pt x="2917" y="941"/>
                  </a:lnTo>
                  <a:lnTo>
                    <a:pt x="2866" y="952"/>
                  </a:lnTo>
                  <a:lnTo>
                    <a:pt x="2835" y="952"/>
                  </a:lnTo>
                  <a:lnTo>
                    <a:pt x="2804" y="952"/>
                  </a:lnTo>
                  <a:lnTo>
                    <a:pt x="2753" y="963"/>
                  </a:lnTo>
                  <a:lnTo>
                    <a:pt x="2723" y="974"/>
                  </a:lnTo>
                  <a:lnTo>
                    <a:pt x="2692" y="974"/>
                  </a:lnTo>
                  <a:lnTo>
                    <a:pt x="2630" y="985"/>
                  </a:lnTo>
                  <a:lnTo>
                    <a:pt x="2600" y="985"/>
                  </a:lnTo>
                  <a:lnTo>
                    <a:pt x="2569" y="985"/>
                  </a:lnTo>
                  <a:lnTo>
                    <a:pt x="2508" y="995"/>
                  </a:lnTo>
                  <a:lnTo>
                    <a:pt x="2477" y="995"/>
                  </a:lnTo>
                  <a:lnTo>
                    <a:pt x="2446" y="995"/>
                  </a:lnTo>
                  <a:lnTo>
                    <a:pt x="2385" y="1006"/>
                  </a:lnTo>
                  <a:lnTo>
                    <a:pt x="2354" y="1006"/>
                  </a:lnTo>
                  <a:lnTo>
                    <a:pt x="2323" y="1006"/>
                  </a:lnTo>
                  <a:lnTo>
                    <a:pt x="2262" y="1017"/>
                  </a:lnTo>
                  <a:lnTo>
                    <a:pt x="2231" y="1017"/>
                  </a:lnTo>
                  <a:lnTo>
                    <a:pt x="2201" y="1017"/>
                  </a:lnTo>
                  <a:lnTo>
                    <a:pt x="2129" y="1017"/>
                  </a:lnTo>
                  <a:lnTo>
                    <a:pt x="2098" y="1017"/>
                  </a:lnTo>
                  <a:lnTo>
                    <a:pt x="2068" y="1017"/>
                  </a:lnTo>
                  <a:lnTo>
                    <a:pt x="2006" y="1028"/>
                  </a:lnTo>
                  <a:lnTo>
                    <a:pt x="1965" y="1028"/>
                  </a:lnTo>
                  <a:lnTo>
                    <a:pt x="1935" y="1028"/>
                  </a:lnTo>
                  <a:lnTo>
                    <a:pt x="1873" y="1028"/>
                  </a:lnTo>
                  <a:lnTo>
                    <a:pt x="1842" y="1028"/>
                  </a:lnTo>
                  <a:lnTo>
                    <a:pt x="1802" y="1028"/>
                  </a:lnTo>
                  <a:lnTo>
                    <a:pt x="1771" y="1028"/>
                  </a:lnTo>
                  <a:lnTo>
                    <a:pt x="1709" y="1028"/>
                  </a:lnTo>
                  <a:lnTo>
                    <a:pt x="1679" y="1017"/>
                  </a:lnTo>
                  <a:lnTo>
                    <a:pt x="1638" y="1017"/>
                  </a:lnTo>
                  <a:lnTo>
                    <a:pt x="1576" y="1017"/>
                  </a:lnTo>
                  <a:lnTo>
                    <a:pt x="1546" y="1017"/>
                  </a:lnTo>
                  <a:lnTo>
                    <a:pt x="1515" y="1017"/>
                  </a:lnTo>
                  <a:lnTo>
                    <a:pt x="1454" y="1017"/>
                  </a:lnTo>
                  <a:lnTo>
                    <a:pt x="1413" y="1006"/>
                  </a:lnTo>
                  <a:lnTo>
                    <a:pt x="1382" y="1006"/>
                  </a:lnTo>
                  <a:lnTo>
                    <a:pt x="1321" y="1006"/>
                  </a:lnTo>
                  <a:lnTo>
                    <a:pt x="1290" y="995"/>
                  </a:lnTo>
                  <a:lnTo>
                    <a:pt x="1259" y="995"/>
                  </a:lnTo>
                  <a:lnTo>
                    <a:pt x="1198" y="995"/>
                  </a:lnTo>
                  <a:lnTo>
                    <a:pt x="1167" y="985"/>
                  </a:lnTo>
                  <a:lnTo>
                    <a:pt x="1136" y="985"/>
                  </a:lnTo>
                  <a:lnTo>
                    <a:pt x="1075" y="974"/>
                  </a:lnTo>
                  <a:lnTo>
                    <a:pt x="1054" y="974"/>
                  </a:lnTo>
                  <a:lnTo>
                    <a:pt x="1024" y="974"/>
                  </a:lnTo>
                  <a:lnTo>
                    <a:pt x="962" y="963"/>
                  </a:lnTo>
                  <a:lnTo>
                    <a:pt x="932" y="952"/>
                  </a:lnTo>
                  <a:lnTo>
                    <a:pt x="901" y="952"/>
                  </a:lnTo>
                  <a:lnTo>
                    <a:pt x="850" y="941"/>
                  </a:lnTo>
                  <a:lnTo>
                    <a:pt x="819" y="941"/>
                  </a:lnTo>
                  <a:lnTo>
                    <a:pt x="799" y="930"/>
                  </a:lnTo>
                  <a:lnTo>
                    <a:pt x="747" y="920"/>
                  </a:lnTo>
                  <a:lnTo>
                    <a:pt x="717" y="920"/>
                  </a:lnTo>
                  <a:lnTo>
                    <a:pt x="696" y="909"/>
                  </a:lnTo>
                  <a:lnTo>
                    <a:pt x="645" y="898"/>
                  </a:lnTo>
                  <a:lnTo>
                    <a:pt x="614" y="898"/>
                  </a:lnTo>
                  <a:lnTo>
                    <a:pt x="594" y="887"/>
                  </a:lnTo>
                  <a:lnTo>
                    <a:pt x="543" y="876"/>
                  </a:lnTo>
                  <a:lnTo>
                    <a:pt x="522" y="866"/>
                  </a:lnTo>
                  <a:lnTo>
                    <a:pt x="502" y="866"/>
                  </a:lnTo>
                  <a:lnTo>
                    <a:pt x="461" y="844"/>
                  </a:lnTo>
                  <a:lnTo>
                    <a:pt x="440" y="844"/>
                  </a:lnTo>
                  <a:lnTo>
                    <a:pt x="420" y="833"/>
                  </a:lnTo>
                  <a:lnTo>
                    <a:pt x="379" y="822"/>
                  </a:lnTo>
                  <a:lnTo>
                    <a:pt x="359" y="811"/>
                  </a:lnTo>
                  <a:lnTo>
                    <a:pt x="338" y="801"/>
                  </a:lnTo>
                  <a:lnTo>
                    <a:pt x="297" y="790"/>
                  </a:lnTo>
                  <a:lnTo>
                    <a:pt x="287" y="779"/>
                  </a:lnTo>
                  <a:lnTo>
                    <a:pt x="266" y="779"/>
                  </a:lnTo>
                  <a:lnTo>
                    <a:pt x="236" y="757"/>
                  </a:lnTo>
                  <a:lnTo>
                    <a:pt x="215" y="757"/>
                  </a:lnTo>
                  <a:lnTo>
                    <a:pt x="205" y="746"/>
                  </a:lnTo>
                  <a:lnTo>
                    <a:pt x="174" y="725"/>
                  </a:lnTo>
                  <a:lnTo>
                    <a:pt x="164" y="725"/>
                  </a:lnTo>
                  <a:lnTo>
                    <a:pt x="144" y="714"/>
                  </a:lnTo>
                  <a:lnTo>
                    <a:pt x="123" y="692"/>
                  </a:lnTo>
                  <a:lnTo>
                    <a:pt x="113" y="682"/>
                  </a:lnTo>
                  <a:lnTo>
                    <a:pt x="103" y="682"/>
                  </a:lnTo>
                  <a:lnTo>
                    <a:pt x="82" y="660"/>
                  </a:lnTo>
                  <a:lnTo>
                    <a:pt x="72" y="649"/>
                  </a:lnTo>
                  <a:lnTo>
                    <a:pt x="62" y="649"/>
                  </a:lnTo>
                  <a:lnTo>
                    <a:pt x="41" y="627"/>
                  </a:lnTo>
                  <a:lnTo>
                    <a:pt x="41" y="617"/>
                  </a:lnTo>
                  <a:lnTo>
                    <a:pt x="31" y="606"/>
                  </a:lnTo>
                  <a:lnTo>
                    <a:pt x="21" y="595"/>
                  </a:lnTo>
                  <a:lnTo>
                    <a:pt x="21" y="584"/>
                  </a:lnTo>
                  <a:lnTo>
                    <a:pt x="11" y="573"/>
                  </a:lnTo>
                  <a:lnTo>
                    <a:pt x="0" y="552"/>
                  </a:lnTo>
                  <a:lnTo>
                    <a:pt x="0" y="541"/>
                  </a:lnTo>
                  <a:lnTo>
                    <a:pt x="0" y="519"/>
                  </a:lnTo>
                  <a:lnTo>
                    <a:pt x="0" y="508"/>
                  </a:lnTo>
                  <a:lnTo>
                    <a:pt x="0" y="498"/>
                  </a:lnTo>
                  <a:lnTo>
                    <a:pt x="0" y="487"/>
                  </a:lnTo>
                  <a:lnTo>
                    <a:pt x="0" y="476"/>
                  </a:lnTo>
                  <a:lnTo>
                    <a:pt x="0" y="465"/>
                  </a:lnTo>
                  <a:lnTo>
                    <a:pt x="11" y="443"/>
                  </a:lnTo>
                  <a:lnTo>
                    <a:pt x="21" y="443"/>
                  </a:lnTo>
                  <a:lnTo>
                    <a:pt x="21" y="433"/>
                  </a:lnTo>
                  <a:lnTo>
                    <a:pt x="31" y="411"/>
                  </a:lnTo>
                  <a:lnTo>
                    <a:pt x="41" y="400"/>
                  </a:lnTo>
                  <a:lnTo>
                    <a:pt x="62" y="378"/>
                  </a:lnTo>
                  <a:lnTo>
                    <a:pt x="72" y="368"/>
                  </a:lnTo>
                  <a:lnTo>
                    <a:pt x="82" y="357"/>
                  </a:lnTo>
                  <a:lnTo>
                    <a:pt x="103" y="346"/>
                  </a:lnTo>
                  <a:lnTo>
                    <a:pt x="113" y="335"/>
                  </a:lnTo>
                  <a:lnTo>
                    <a:pt x="123" y="324"/>
                  </a:lnTo>
                  <a:lnTo>
                    <a:pt x="144" y="314"/>
                  </a:lnTo>
                  <a:lnTo>
                    <a:pt x="164" y="303"/>
                  </a:lnTo>
                  <a:lnTo>
                    <a:pt x="174" y="292"/>
                  </a:lnTo>
                  <a:lnTo>
                    <a:pt x="205" y="281"/>
                  </a:lnTo>
                  <a:lnTo>
                    <a:pt x="215" y="270"/>
                  </a:lnTo>
                  <a:lnTo>
                    <a:pt x="236" y="259"/>
                  </a:lnTo>
                  <a:lnTo>
                    <a:pt x="246" y="249"/>
                  </a:lnTo>
                  <a:lnTo>
                    <a:pt x="287" y="238"/>
                  </a:lnTo>
                  <a:lnTo>
                    <a:pt x="297" y="227"/>
                  </a:lnTo>
                  <a:lnTo>
                    <a:pt x="318" y="227"/>
                  </a:lnTo>
                  <a:lnTo>
                    <a:pt x="359" y="205"/>
                  </a:lnTo>
                  <a:lnTo>
                    <a:pt x="379" y="205"/>
                  </a:lnTo>
                  <a:lnTo>
                    <a:pt x="399" y="194"/>
                  </a:lnTo>
                  <a:lnTo>
                    <a:pt x="440" y="184"/>
                  </a:lnTo>
                  <a:lnTo>
                    <a:pt x="461" y="173"/>
                  </a:lnTo>
                  <a:lnTo>
                    <a:pt x="481" y="162"/>
                  </a:lnTo>
                  <a:lnTo>
                    <a:pt x="522" y="151"/>
                  </a:lnTo>
                  <a:lnTo>
                    <a:pt x="543" y="151"/>
                  </a:lnTo>
                  <a:lnTo>
                    <a:pt x="573" y="140"/>
                  </a:lnTo>
                  <a:lnTo>
                    <a:pt x="614" y="130"/>
                  </a:lnTo>
                  <a:lnTo>
                    <a:pt x="645" y="119"/>
                  </a:lnTo>
                  <a:lnTo>
                    <a:pt x="666" y="119"/>
                  </a:lnTo>
                  <a:lnTo>
                    <a:pt x="717" y="108"/>
                  </a:lnTo>
                  <a:lnTo>
                    <a:pt x="747" y="97"/>
                  </a:lnTo>
                  <a:lnTo>
                    <a:pt x="768" y="97"/>
                  </a:lnTo>
                  <a:lnTo>
                    <a:pt x="819" y="86"/>
                  </a:lnTo>
                  <a:lnTo>
                    <a:pt x="850" y="75"/>
                  </a:lnTo>
                  <a:lnTo>
                    <a:pt x="880" y="75"/>
                  </a:lnTo>
                  <a:lnTo>
                    <a:pt x="932" y="65"/>
                  </a:lnTo>
                  <a:lnTo>
                    <a:pt x="962" y="65"/>
                  </a:lnTo>
                  <a:lnTo>
                    <a:pt x="993" y="54"/>
                  </a:lnTo>
                  <a:lnTo>
                    <a:pt x="1054" y="54"/>
                  </a:lnTo>
                  <a:lnTo>
                    <a:pt x="1075" y="43"/>
                  </a:lnTo>
                  <a:lnTo>
                    <a:pt x="1106" y="43"/>
                  </a:lnTo>
                  <a:lnTo>
                    <a:pt x="1167" y="32"/>
                  </a:lnTo>
                  <a:lnTo>
                    <a:pt x="1198" y="32"/>
                  </a:lnTo>
                  <a:lnTo>
                    <a:pt x="1228" y="32"/>
                  </a:lnTo>
                  <a:lnTo>
                    <a:pt x="1290" y="21"/>
                  </a:lnTo>
                  <a:lnTo>
                    <a:pt x="1321" y="21"/>
                  </a:lnTo>
                  <a:lnTo>
                    <a:pt x="1351" y="21"/>
                  </a:lnTo>
                  <a:lnTo>
                    <a:pt x="1413" y="10"/>
                  </a:lnTo>
                  <a:lnTo>
                    <a:pt x="1454" y="10"/>
                  </a:lnTo>
                  <a:lnTo>
                    <a:pt x="1484" y="10"/>
                  </a:lnTo>
                  <a:lnTo>
                    <a:pt x="1546" y="0"/>
                  </a:lnTo>
                  <a:lnTo>
                    <a:pt x="1576" y="0"/>
                  </a:lnTo>
                  <a:lnTo>
                    <a:pt x="1607" y="0"/>
                  </a:lnTo>
                  <a:lnTo>
                    <a:pt x="1679" y="0"/>
                  </a:lnTo>
                  <a:lnTo>
                    <a:pt x="1709" y="0"/>
                  </a:lnTo>
                  <a:lnTo>
                    <a:pt x="1740" y="0"/>
                  </a:lnTo>
                  <a:lnTo>
                    <a:pt x="1802" y="0"/>
                  </a:lnTo>
                  <a:lnTo>
                    <a:pt x="1842" y="0"/>
                  </a:lnTo>
                  <a:lnTo>
                    <a:pt x="1873" y="0"/>
                  </a:lnTo>
                  <a:lnTo>
                    <a:pt x="1935" y="0"/>
                  </a:lnTo>
                  <a:lnTo>
                    <a:pt x="1965" y="0"/>
                  </a:lnTo>
                  <a:lnTo>
                    <a:pt x="2006" y="0"/>
                  </a:lnTo>
                  <a:lnTo>
                    <a:pt x="2068" y="0"/>
                  </a:lnTo>
                  <a:lnTo>
                    <a:pt x="2098" y="0"/>
                  </a:lnTo>
                  <a:lnTo>
                    <a:pt x="2129" y="0"/>
                  </a:lnTo>
                  <a:lnTo>
                    <a:pt x="2201" y="0"/>
                  </a:lnTo>
                  <a:lnTo>
                    <a:pt x="2231" y="10"/>
                  </a:lnTo>
                  <a:lnTo>
                    <a:pt x="2262" y="10"/>
                  </a:lnTo>
                  <a:lnTo>
                    <a:pt x="2323" y="10"/>
                  </a:lnTo>
                  <a:lnTo>
                    <a:pt x="2354" y="10"/>
                  </a:lnTo>
                  <a:lnTo>
                    <a:pt x="2385" y="21"/>
                  </a:lnTo>
                  <a:lnTo>
                    <a:pt x="2446" y="21"/>
                  </a:lnTo>
                  <a:lnTo>
                    <a:pt x="2477" y="21"/>
                  </a:lnTo>
                  <a:lnTo>
                    <a:pt x="2508" y="32"/>
                  </a:lnTo>
                  <a:lnTo>
                    <a:pt x="2569" y="32"/>
                  </a:lnTo>
                  <a:lnTo>
                    <a:pt x="2600" y="43"/>
                  </a:lnTo>
                  <a:lnTo>
                    <a:pt x="2630" y="43"/>
                  </a:lnTo>
                  <a:lnTo>
                    <a:pt x="2692" y="54"/>
                  </a:lnTo>
                  <a:lnTo>
                    <a:pt x="2723" y="54"/>
                  </a:lnTo>
                  <a:lnTo>
                    <a:pt x="2753" y="54"/>
                  </a:lnTo>
                  <a:lnTo>
                    <a:pt x="2804" y="65"/>
                  </a:lnTo>
                  <a:lnTo>
                    <a:pt x="2835" y="75"/>
                  </a:lnTo>
                  <a:lnTo>
                    <a:pt x="2866" y="75"/>
                  </a:lnTo>
                  <a:lnTo>
                    <a:pt x="2917" y="86"/>
                  </a:lnTo>
                  <a:lnTo>
                    <a:pt x="2948" y="86"/>
                  </a:lnTo>
                  <a:lnTo>
                    <a:pt x="2968" y="97"/>
                  </a:lnTo>
                  <a:lnTo>
                    <a:pt x="3019" y="108"/>
                  </a:lnTo>
                  <a:lnTo>
                    <a:pt x="3050" y="108"/>
                  </a:lnTo>
                  <a:lnTo>
                    <a:pt x="3070" y="119"/>
                  </a:lnTo>
                  <a:lnTo>
                    <a:pt x="3122" y="130"/>
                  </a:lnTo>
                  <a:lnTo>
                    <a:pt x="3152" y="140"/>
                  </a:lnTo>
                  <a:lnTo>
                    <a:pt x="3173" y="140"/>
                  </a:lnTo>
                  <a:lnTo>
                    <a:pt x="3214" y="151"/>
                  </a:lnTo>
                  <a:lnTo>
                    <a:pt x="3244" y="162"/>
                  </a:lnTo>
                  <a:lnTo>
                    <a:pt x="3265" y="162"/>
                  </a:lnTo>
                  <a:lnTo>
                    <a:pt x="3306" y="184"/>
                  </a:lnTo>
                  <a:lnTo>
                    <a:pt x="3326" y="184"/>
                  </a:lnTo>
                  <a:lnTo>
                    <a:pt x="3347" y="194"/>
                  </a:lnTo>
                  <a:lnTo>
                    <a:pt x="3367" y="205"/>
                  </a:lnTo>
                  <a:lnTo>
                    <a:pt x="3408" y="216"/>
                  </a:lnTo>
                  <a:lnTo>
                    <a:pt x="3418" y="227"/>
                  </a:lnTo>
                  <a:lnTo>
                    <a:pt x="3439" y="227"/>
                  </a:lnTo>
                  <a:lnTo>
                    <a:pt x="3480" y="249"/>
                  </a:lnTo>
                  <a:lnTo>
                    <a:pt x="3490" y="249"/>
                  </a:lnTo>
                  <a:lnTo>
                    <a:pt x="3511" y="259"/>
                  </a:lnTo>
                  <a:lnTo>
                    <a:pt x="3541" y="281"/>
                  </a:lnTo>
                  <a:lnTo>
                    <a:pt x="3551" y="281"/>
                  </a:lnTo>
                  <a:lnTo>
                    <a:pt x="3572" y="292"/>
                  </a:lnTo>
                  <a:lnTo>
                    <a:pt x="3592" y="314"/>
                  </a:lnTo>
                  <a:lnTo>
                    <a:pt x="3603" y="314"/>
                  </a:lnTo>
                  <a:lnTo>
                    <a:pt x="3623" y="324"/>
                  </a:lnTo>
                  <a:lnTo>
                    <a:pt x="3644" y="346"/>
                  </a:lnTo>
                  <a:lnTo>
                    <a:pt x="3654" y="357"/>
                  </a:lnTo>
                  <a:lnTo>
                    <a:pt x="3664" y="357"/>
                  </a:lnTo>
                  <a:lnTo>
                    <a:pt x="3684" y="378"/>
                  </a:lnTo>
                  <a:lnTo>
                    <a:pt x="3684" y="389"/>
                  </a:lnTo>
                  <a:lnTo>
                    <a:pt x="3695" y="400"/>
                  </a:lnTo>
                  <a:lnTo>
                    <a:pt x="3705" y="411"/>
                  </a:lnTo>
                  <a:lnTo>
                    <a:pt x="3715" y="422"/>
                  </a:lnTo>
                  <a:lnTo>
                    <a:pt x="3715" y="433"/>
                  </a:lnTo>
                  <a:lnTo>
                    <a:pt x="3725" y="443"/>
                  </a:lnTo>
                  <a:lnTo>
                    <a:pt x="3736" y="454"/>
                  </a:lnTo>
                  <a:lnTo>
                    <a:pt x="3736" y="465"/>
                  </a:lnTo>
                  <a:lnTo>
                    <a:pt x="3736" y="487"/>
                  </a:lnTo>
                  <a:lnTo>
                    <a:pt x="3746" y="498"/>
                  </a:lnTo>
                  <a:lnTo>
                    <a:pt x="3746" y="519"/>
                  </a:lnTo>
                  <a:lnTo>
                    <a:pt x="3746" y="530"/>
                  </a:lnTo>
                  <a:lnTo>
                    <a:pt x="3736" y="541"/>
                  </a:lnTo>
                  <a:lnTo>
                    <a:pt x="3736" y="552"/>
                  </a:lnTo>
                  <a:lnTo>
                    <a:pt x="3736" y="562"/>
                  </a:lnTo>
                  <a:lnTo>
                    <a:pt x="3725" y="573"/>
                  </a:lnTo>
                  <a:lnTo>
                    <a:pt x="3715" y="595"/>
                  </a:lnTo>
                  <a:lnTo>
                    <a:pt x="3705" y="606"/>
                  </a:lnTo>
                  <a:lnTo>
                    <a:pt x="3695" y="627"/>
                  </a:lnTo>
                  <a:lnTo>
                    <a:pt x="3684" y="638"/>
                  </a:lnTo>
                  <a:lnTo>
                    <a:pt x="3684" y="649"/>
                  </a:lnTo>
                  <a:lnTo>
                    <a:pt x="3664" y="660"/>
                  </a:lnTo>
                  <a:lnTo>
                    <a:pt x="3654" y="671"/>
                  </a:lnTo>
                  <a:lnTo>
                    <a:pt x="1873" y="508"/>
                  </a:lnTo>
                  <a:lnTo>
                    <a:pt x="3408" y="801"/>
                  </a:lnTo>
                  <a:close/>
                </a:path>
              </a:pathLst>
            </a:custGeom>
            <a:solidFill>
              <a:srgbClr val="85FFFF"/>
            </a:solidFill>
            <a:ln w="15875">
              <a:solidFill>
                <a:srgbClr val="000000"/>
              </a:solidFill>
              <a:prstDash val="solid"/>
              <a:round/>
              <a:headEnd/>
              <a:tailEnd/>
            </a:ln>
          </p:spPr>
          <p:txBody>
            <a:bodyPr/>
            <a:lstStyle/>
            <a:p>
              <a:endParaRPr lang="en-US" dirty="0"/>
            </a:p>
          </p:txBody>
        </p:sp>
        <p:sp>
          <p:nvSpPr>
            <p:cNvPr id="41994" name="Text Box 10"/>
            <p:cNvSpPr txBox="1">
              <a:spLocks noChangeArrowheads="1"/>
            </p:cNvSpPr>
            <p:nvPr/>
          </p:nvSpPr>
          <p:spPr bwMode="auto">
            <a:xfrm>
              <a:off x="3280262" y="2366963"/>
              <a:ext cx="2667000" cy="457200"/>
            </a:xfrm>
            <a:prstGeom prst="rect">
              <a:avLst/>
            </a:prstGeom>
            <a:noFill/>
            <a:ln w="9525">
              <a:noFill/>
              <a:miter lim="800000"/>
              <a:headEnd/>
              <a:tailEnd/>
            </a:ln>
            <a:effectLst/>
          </p:spPr>
          <p:txBody>
            <a:bodyPr>
              <a:spAutoFit/>
            </a:bodyPr>
            <a:lstStyle/>
            <a:p>
              <a:pPr eaLnBrk="0" hangingPunct="0">
                <a:spcBef>
                  <a:spcPct val="50000"/>
                </a:spcBef>
                <a:defRPr/>
              </a:pPr>
              <a:r>
                <a:rPr lang="en-US" sz="2400" b="1" baseline="0" dirty="0">
                  <a:solidFill>
                    <a:srgbClr val="0000FF"/>
                  </a:solidFill>
                  <a:effectLst>
                    <a:outerShdw blurRad="38100" dist="38100" dir="2700000" algn="tl">
                      <a:srgbClr val="000000"/>
                    </a:outerShdw>
                  </a:effectLst>
                  <a:latin typeface="Tahoma" pitchFamily="34" charset="0"/>
                </a:rPr>
                <a:t>Principal Fund</a:t>
              </a:r>
            </a:p>
          </p:txBody>
        </p:sp>
        <p:sp>
          <p:nvSpPr>
            <p:cNvPr id="41995" name="Text Box 11"/>
            <p:cNvSpPr txBox="1">
              <a:spLocks noChangeArrowheads="1"/>
            </p:cNvSpPr>
            <p:nvPr/>
          </p:nvSpPr>
          <p:spPr bwMode="auto">
            <a:xfrm>
              <a:off x="5947262" y="1528763"/>
              <a:ext cx="2925763" cy="457200"/>
            </a:xfrm>
            <a:prstGeom prst="rect">
              <a:avLst/>
            </a:prstGeom>
            <a:noFill/>
            <a:ln w="9525">
              <a:noFill/>
              <a:miter lim="800000"/>
              <a:headEnd/>
              <a:tailEnd/>
            </a:ln>
            <a:effectLst/>
          </p:spPr>
          <p:txBody>
            <a:bodyPr>
              <a:spAutoFit/>
            </a:bodyPr>
            <a:lstStyle/>
            <a:p>
              <a:pPr eaLnBrk="0" hangingPunct="0">
                <a:spcBef>
                  <a:spcPct val="50000"/>
                </a:spcBef>
                <a:defRPr/>
              </a:pPr>
              <a:r>
                <a:rPr lang="en-US" sz="2400" b="1" baseline="0" dirty="0">
                  <a:solidFill>
                    <a:srgbClr val="FF5353"/>
                  </a:solidFill>
                  <a:effectLst>
                    <a:outerShdw blurRad="38100" dist="38100" dir="2700000" algn="tl">
                      <a:srgbClr val="000000"/>
                    </a:outerShdw>
                  </a:effectLst>
                  <a:latin typeface="Tahoma" pitchFamily="34" charset="0"/>
                </a:rPr>
                <a:t>Emergency Fund</a:t>
              </a:r>
            </a:p>
          </p:txBody>
        </p:sp>
        <p:sp>
          <p:nvSpPr>
            <p:cNvPr id="45069" name="Text Box 12"/>
            <p:cNvSpPr txBox="1">
              <a:spLocks noChangeArrowheads="1"/>
            </p:cNvSpPr>
            <p:nvPr/>
          </p:nvSpPr>
          <p:spPr bwMode="auto">
            <a:xfrm>
              <a:off x="1299062" y="1223963"/>
              <a:ext cx="3276600" cy="682625"/>
            </a:xfrm>
            <a:prstGeom prst="rect">
              <a:avLst/>
            </a:prstGeom>
            <a:noFill/>
            <a:ln w="9525">
              <a:noFill/>
              <a:miter lim="800000"/>
              <a:headEnd/>
              <a:tailEnd/>
            </a:ln>
          </p:spPr>
          <p:txBody>
            <a:bodyPr>
              <a:spAutoFit/>
            </a:bodyPr>
            <a:lstStyle/>
            <a:p>
              <a:pPr marL="225425" indent="-225425" eaLnBrk="0" hangingPunct="0">
                <a:spcBef>
                  <a:spcPct val="15000"/>
                </a:spcBef>
                <a:buClr>
                  <a:schemeClr val="tx2"/>
                </a:buClr>
                <a:buFont typeface="Wingdings" pitchFamily="2" charset="2"/>
                <a:buChar char="S"/>
              </a:pPr>
              <a:r>
                <a:rPr lang="en-US" baseline="0" dirty="0">
                  <a:solidFill>
                    <a:schemeClr val="accent1"/>
                  </a:solidFill>
                  <a:latin typeface="Tahoma" pitchFamily="34" charset="0"/>
                </a:rPr>
                <a:t>Appropriations by Congress</a:t>
              </a:r>
            </a:p>
            <a:p>
              <a:pPr marL="225425" indent="-225425" eaLnBrk="0" hangingPunct="0">
                <a:spcBef>
                  <a:spcPct val="15000"/>
                </a:spcBef>
                <a:buClr>
                  <a:schemeClr val="tx2"/>
                </a:buClr>
                <a:buFont typeface="Wingdings" pitchFamily="2" charset="2"/>
                <a:buChar char="S"/>
              </a:pPr>
              <a:r>
                <a:rPr lang="en-US" baseline="0" dirty="0">
                  <a:solidFill>
                    <a:schemeClr val="accent1"/>
                  </a:solidFill>
                  <a:latin typeface="Tahoma" pitchFamily="34" charset="0"/>
                </a:rPr>
                <a:t>Claims</a:t>
              </a:r>
            </a:p>
          </p:txBody>
        </p:sp>
        <p:sp>
          <p:nvSpPr>
            <p:cNvPr id="45070" name="Text Box 13"/>
            <p:cNvSpPr txBox="1">
              <a:spLocks noChangeArrowheads="1"/>
            </p:cNvSpPr>
            <p:nvPr/>
          </p:nvSpPr>
          <p:spPr bwMode="auto">
            <a:xfrm>
              <a:off x="1603862" y="5567363"/>
              <a:ext cx="3352800" cy="641350"/>
            </a:xfrm>
            <a:prstGeom prst="rect">
              <a:avLst/>
            </a:prstGeom>
            <a:noFill/>
            <a:ln w="9525">
              <a:noFill/>
              <a:miter lim="800000"/>
              <a:headEnd/>
              <a:tailEnd/>
            </a:ln>
          </p:spPr>
          <p:txBody>
            <a:bodyPr>
              <a:spAutoFit/>
            </a:bodyPr>
            <a:lstStyle/>
            <a:p>
              <a:pPr marL="176213" indent="-176213" eaLnBrk="0" hangingPunct="0">
                <a:spcBef>
                  <a:spcPct val="50000"/>
                </a:spcBef>
                <a:buClr>
                  <a:schemeClr val="tx1"/>
                </a:buClr>
                <a:buFont typeface="Wingdings" pitchFamily="2" charset="2"/>
                <a:buChar char="S"/>
                <a:tabLst>
                  <a:tab pos="171450" algn="l"/>
                </a:tabLst>
              </a:pPr>
              <a:r>
                <a:rPr lang="en-US" baseline="0" dirty="0">
                  <a:solidFill>
                    <a:schemeClr val="accent1"/>
                  </a:solidFill>
                  <a:latin typeface="Tahoma" pitchFamily="34" charset="0"/>
                </a:rPr>
                <a:t>Tax collections, recoveries, fines, penalties, interest</a:t>
              </a:r>
            </a:p>
          </p:txBody>
        </p:sp>
        <p:sp>
          <p:nvSpPr>
            <p:cNvPr id="45071" name="Text Box 14"/>
            <p:cNvSpPr txBox="1">
              <a:spLocks noChangeArrowheads="1"/>
            </p:cNvSpPr>
            <p:nvPr/>
          </p:nvSpPr>
          <p:spPr bwMode="auto">
            <a:xfrm>
              <a:off x="5642462" y="5110163"/>
              <a:ext cx="2362200" cy="1034129"/>
            </a:xfrm>
            <a:prstGeom prst="rect">
              <a:avLst/>
            </a:prstGeom>
            <a:noFill/>
            <a:ln w="9525">
              <a:noFill/>
              <a:miter lim="800000"/>
              <a:headEnd/>
              <a:tailEnd/>
            </a:ln>
          </p:spPr>
          <p:txBody>
            <a:bodyPr>
              <a:spAutoFit/>
            </a:bodyPr>
            <a:lstStyle/>
            <a:p>
              <a:pPr marL="225425" indent="-225425" eaLnBrk="0" hangingPunct="0">
                <a:spcBef>
                  <a:spcPct val="20000"/>
                </a:spcBef>
                <a:buClr>
                  <a:schemeClr val="tx1"/>
                </a:buClr>
                <a:buFont typeface="Wingdings" pitchFamily="2" charset="2"/>
                <a:buChar char="S"/>
                <a:tabLst>
                  <a:tab pos="225425" algn="l"/>
                </a:tabLst>
              </a:pPr>
              <a:r>
                <a:rPr lang="en-US" baseline="0" dirty="0" smtClean="0">
                  <a:solidFill>
                    <a:schemeClr val="accent1"/>
                  </a:solidFill>
                  <a:latin typeface="Tahoma" pitchFamily="34" charset="0"/>
                </a:rPr>
                <a:t>Removal actions</a:t>
              </a:r>
              <a:endParaRPr lang="en-US" baseline="0" dirty="0">
                <a:solidFill>
                  <a:schemeClr val="accent1"/>
                </a:solidFill>
                <a:latin typeface="Tahoma" pitchFamily="34" charset="0"/>
              </a:endParaRPr>
            </a:p>
            <a:p>
              <a:pPr marL="225425" indent="-225425" eaLnBrk="0" hangingPunct="0">
                <a:spcBef>
                  <a:spcPct val="20000"/>
                </a:spcBef>
                <a:buClr>
                  <a:schemeClr val="tx1"/>
                </a:buClr>
                <a:buFont typeface="Wingdings" pitchFamily="2" charset="2"/>
                <a:buChar char="S"/>
                <a:tabLst>
                  <a:tab pos="225425" algn="l"/>
                </a:tabLst>
              </a:pPr>
              <a:r>
                <a:rPr lang="en-US" baseline="0" dirty="0" smtClean="0">
                  <a:solidFill>
                    <a:schemeClr val="accent1"/>
                  </a:solidFill>
                  <a:latin typeface="Tahoma" pitchFamily="34" charset="0"/>
                </a:rPr>
                <a:t>State access</a:t>
              </a:r>
            </a:p>
            <a:p>
              <a:pPr marL="225425" indent="-225425" eaLnBrk="0" hangingPunct="0">
                <a:spcBef>
                  <a:spcPct val="20000"/>
                </a:spcBef>
                <a:buClr>
                  <a:schemeClr val="tx1"/>
                </a:buClr>
                <a:buFont typeface="Wingdings" pitchFamily="2" charset="2"/>
                <a:buChar char="S"/>
                <a:tabLst>
                  <a:tab pos="225425" algn="l"/>
                </a:tabLst>
              </a:pPr>
              <a:r>
                <a:rPr lang="en-US" baseline="0" dirty="0" smtClean="0">
                  <a:solidFill>
                    <a:schemeClr val="accent1"/>
                  </a:solidFill>
                  <a:latin typeface="Tahoma" pitchFamily="34" charset="0"/>
                </a:rPr>
                <a:t>NRDA </a:t>
              </a:r>
              <a:r>
                <a:rPr lang="en-US" baseline="0" dirty="0">
                  <a:solidFill>
                    <a:schemeClr val="accent1"/>
                  </a:solidFill>
                  <a:latin typeface="Tahoma" pitchFamily="34" charset="0"/>
                </a:rPr>
                <a:t>“</a:t>
              </a:r>
              <a:r>
                <a:rPr lang="en-US" baseline="0" dirty="0" smtClean="0">
                  <a:solidFill>
                    <a:schemeClr val="accent1"/>
                  </a:solidFill>
                  <a:latin typeface="Tahoma" pitchFamily="34" charset="0"/>
                </a:rPr>
                <a:t>initiation”</a:t>
              </a:r>
              <a:endParaRPr lang="en-US" baseline="0" dirty="0">
                <a:solidFill>
                  <a:schemeClr val="accent1"/>
                </a:solidFill>
                <a:latin typeface="Tahoma" pitchFamily="34" charset="0"/>
              </a:endParaRPr>
            </a:p>
          </p:txBody>
        </p:sp>
        <p:sp>
          <p:nvSpPr>
            <p:cNvPr id="45072" name="AutoShape 15"/>
            <p:cNvSpPr>
              <a:spLocks noChangeArrowheads="1"/>
            </p:cNvSpPr>
            <p:nvPr/>
          </p:nvSpPr>
          <p:spPr bwMode="auto">
            <a:xfrm rot="7569868">
              <a:off x="1519237" y="1731963"/>
              <a:ext cx="533400" cy="1193800"/>
            </a:xfrm>
            <a:prstGeom prst="curvedLeftArrow">
              <a:avLst>
                <a:gd name="adj1" fmla="val 44762"/>
                <a:gd name="adj2" fmla="val 89524"/>
                <a:gd name="adj3" fmla="val 33333"/>
              </a:avLst>
            </a:prstGeom>
            <a:solidFill>
              <a:srgbClr val="2DF198"/>
            </a:solidFill>
            <a:ln w="12700">
              <a:solidFill>
                <a:srgbClr val="000080"/>
              </a:solidFill>
              <a:miter lim="800000"/>
              <a:headEnd type="none" w="sm" len="sm"/>
              <a:tailEnd type="none" w="sm" len="sm"/>
            </a:ln>
          </p:spPr>
          <p:txBody>
            <a:bodyPr wrap="none" anchor="ctr"/>
            <a:lstStyle/>
            <a:p>
              <a:endParaRPr lang="en-US" dirty="0"/>
            </a:p>
          </p:txBody>
        </p:sp>
        <p:sp>
          <p:nvSpPr>
            <p:cNvPr id="45073" name="AutoShape 16"/>
            <p:cNvSpPr>
              <a:spLocks noChangeArrowheads="1"/>
            </p:cNvSpPr>
            <p:nvPr/>
          </p:nvSpPr>
          <p:spPr bwMode="auto">
            <a:xfrm rot="16371389">
              <a:off x="1355662" y="4399757"/>
              <a:ext cx="1298575" cy="585788"/>
            </a:xfrm>
            <a:prstGeom prst="curvedDownArrow">
              <a:avLst>
                <a:gd name="adj1" fmla="val 44336"/>
                <a:gd name="adj2" fmla="val 88672"/>
                <a:gd name="adj3" fmla="val 20773"/>
              </a:avLst>
            </a:prstGeom>
            <a:solidFill>
              <a:srgbClr val="2DF198"/>
            </a:solidFill>
            <a:ln w="12700">
              <a:solidFill>
                <a:srgbClr val="000080"/>
              </a:solidFill>
              <a:miter lim="800000"/>
              <a:headEnd type="none" w="sm" len="sm"/>
              <a:tailEnd type="none" w="sm" len="sm"/>
            </a:ln>
          </p:spPr>
          <p:txBody>
            <a:bodyPr wrap="none" anchor="ctr"/>
            <a:lstStyle/>
            <a:p>
              <a:endParaRPr lang="en-US" dirty="0"/>
            </a:p>
          </p:txBody>
        </p:sp>
        <p:sp>
          <p:nvSpPr>
            <p:cNvPr id="45074" name="AutoShape 17"/>
            <p:cNvSpPr>
              <a:spLocks noChangeArrowheads="1"/>
            </p:cNvSpPr>
            <p:nvPr/>
          </p:nvSpPr>
          <p:spPr bwMode="auto">
            <a:xfrm>
              <a:off x="7623662" y="4348163"/>
              <a:ext cx="457200" cy="990600"/>
            </a:xfrm>
            <a:prstGeom prst="curvedLeftArrow">
              <a:avLst>
                <a:gd name="adj1" fmla="val 43333"/>
                <a:gd name="adj2" fmla="val 86667"/>
                <a:gd name="adj3" fmla="val 33333"/>
              </a:avLst>
            </a:prstGeom>
            <a:solidFill>
              <a:srgbClr val="2DF198"/>
            </a:solidFill>
            <a:ln w="9525">
              <a:solidFill>
                <a:schemeClr val="tx1"/>
              </a:solidFill>
              <a:miter lim="800000"/>
              <a:headEnd/>
              <a:tailEnd/>
            </a:ln>
          </p:spPr>
          <p:txBody>
            <a:bodyPr wrap="none" anchor="ctr"/>
            <a:lstStyle/>
            <a:p>
              <a:endParaRPr lang="en-US" dirty="0"/>
            </a:p>
          </p:txBody>
        </p:sp>
        <p:sp>
          <p:nvSpPr>
            <p:cNvPr id="45075" name="Line 18"/>
            <p:cNvSpPr>
              <a:spLocks noChangeShapeType="1"/>
            </p:cNvSpPr>
            <p:nvPr/>
          </p:nvSpPr>
          <p:spPr bwMode="auto">
            <a:xfrm flipH="1">
              <a:off x="7852262" y="1985963"/>
              <a:ext cx="533400" cy="1066800"/>
            </a:xfrm>
            <a:prstGeom prst="line">
              <a:avLst/>
            </a:prstGeom>
            <a:noFill/>
            <a:ln w="38100">
              <a:solidFill>
                <a:srgbClr val="FF53A9"/>
              </a:solidFill>
              <a:round/>
              <a:headEnd/>
              <a:tailEnd type="triangle" w="med" len="med"/>
            </a:ln>
          </p:spPr>
          <p:txBody>
            <a:bodyPr wrap="none" anchor="ctr"/>
            <a:lstStyle/>
            <a:p>
              <a:endParaRPr lang="en-US" dirty="0"/>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3" name="Rectangle 2"/>
          <p:cNvSpPr>
            <a:spLocks noGrp="1" noChangeArrowheads="1"/>
          </p:cNvSpPr>
          <p:nvPr>
            <p:ph type="title" idx="4294967295"/>
          </p:nvPr>
        </p:nvSpPr>
        <p:spPr>
          <a:xfrm>
            <a:off x="1066800" y="76200"/>
            <a:ext cx="7467600" cy="914400"/>
          </a:xfrm>
          <a:noFill/>
        </p:spPr>
        <p:txBody>
          <a:bodyPr/>
          <a:lstStyle/>
          <a:p>
            <a:pPr eaLnBrk="1" hangingPunct="1"/>
            <a:r>
              <a:rPr lang="en-US" sz="2800" dirty="0" smtClean="0"/>
              <a:t>Access to the Oil Spill Liability Trust Fund (OSTLF or Fund)</a:t>
            </a:r>
          </a:p>
        </p:txBody>
      </p:sp>
      <p:sp>
        <p:nvSpPr>
          <p:cNvPr id="46084" name="Rectangle 3"/>
          <p:cNvSpPr>
            <a:spLocks noGrp="1" noChangeArrowheads="1"/>
          </p:cNvSpPr>
          <p:nvPr>
            <p:ph type="body" idx="4294967295"/>
          </p:nvPr>
        </p:nvSpPr>
        <p:spPr>
          <a:xfrm>
            <a:off x="1219200" y="1143000"/>
            <a:ext cx="7010400" cy="4038600"/>
          </a:xfrm>
          <a:noFill/>
        </p:spPr>
        <p:txBody>
          <a:bodyPr/>
          <a:lstStyle/>
          <a:p>
            <a:pPr eaLnBrk="1" hangingPunct="1">
              <a:spcBef>
                <a:spcPct val="15000"/>
              </a:spcBef>
              <a:spcAft>
                <a:spcPct val="15000"/>
              </a:spcAft>
              <a:buClrTx/>
              <a:buFont typeface="Wingdings" pitchFamily="2" charset="2"/>
              <a:buChar char="S"/>
            </a:pPr>
            <a:r>
              <a:rPr lang="en-US" sz="2400" dirty="0" smtClean="0"/>
              <a:t>US Coast Guard and EPA OSCs have direct access to the Fund via the on-line Ceiling and Number Assignment Processing System (CANAPS)</a:t>
            </a:r>
          </a:p>
          <a:p>
            <a:pPr eaLnBrk="1" hangingPunct="1">
              <a:spcBef>
                <a:spcPct val="15000"/>
              </a:spcBef>
              <a:spcAft>
                <a:spcPct val="15000"/>
              </a:spcAft>
              <a:buFont typeface="Wingdings" pitchFamily="2" charset="2"/>
              <a:buChar char="S"/>
            </a:pPr>
            <a:endParaRPr lang="en-US" sz="2400" dirty="0" smtClean="0"/>
          </a:p>
          <a:p>
            <a:pPr eaLnBrk="1" hangingPunct="1">
              <a:spcBef>
                <a:spcPct val="15000"/>
              </a:spcBef>
              <a:spcAft>
                <a:spcPct val="15000"/>
              </a:spcAft>
              <a:buClrTx/>
              <a:buFont typeface="Wingdings" pitchFamily="2" charset="2"/>
              <a:buChar char="S"/>
            </a:pPr>
            <a:r>
              <a:rPr lang="en-US" sz="2400" dirty="0" smtClean="0"/>
              <a:t>EPA OSCs can immediately access up to $50,000 in approved project ceiling; above this amount requires approval from an National Pollution Funds Center (NPFC) Case Officer</a:t>
            </a:r>
          </a:p>
        </p:txBody>
      </p:sp>
      <p:pic>
        <p:nvPicPr>
          <p:cNvPr id="371718" name="Picture 6" descr="USCG Logo">
            <a:hlinkClick r:id="rId3"/>
          </p:cNvPr>
          <p:cNvPicPr>
            <a:picLocks noChangeAspect="1" noChangeArrowheads="1"/>
          </p:cNvPicPr>
          <p:nvPr/>
        </p:nvPicPr>
        <p:blipFill>
          <a:blip r:embed="rId4" cstate="print"/>
          <a:srcRect/>
          <a:stretch>
            <a:fillRect/>
          </a:stretch>
        </p:blipFill>
        <p:spPr bwMode="auto">
          <a:xfrm>
            <a:off x="1600200" y="4953000"/>
            <a:ext cx="2743200" cy="990600"/>
          </a:xfrm>
          <a:prstGeom prst="rect">
            <a:avLst/>
          </a:prstGeom>
          <a:noFill/>
        </p:spPr>
      </p:pic>
      <p:pic>
        <p:nvPicPr>
          <p:cNvPr id="7" name="Picture 4" descr="C:\Documents and Settings\eliverma\Desktop\Signature\epa_eru_logo.gif"/>
          <p:cNvPicPr>
            <a:picLocks noChangeAspect="1" noChangeArrowheads="1"/>
          </p:cNvPicPr>
          <p:nvPr/>
        </p:nvPicPr>
        <p:blipFill>
          <a:blip r:embed="rId5" cstate="print"/>
          <a:srcRect/>
          <a:stretch>
            <a:fillRect/>
          </a:stretch>
        </p:blipFill>
        <p:spPr bwMode="auto">
          <a:xfrm>
            <a:off x="5486400" y="4572000"/>
            <a:ext cx="1676400" cy="160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7" name="Rectangle 2"/>
          <p:cNvSpPr>
            <a:spLocks noGrp="1" noChangeArrowheads="1"/>
          </p:cNvSpPr>
          <p:nvPr>
            <p:ph type="title" idx="4294967295"/>
          </p:nvPr>
        </p:nvSpPr>
        <p:spPr>
          <a:xfrm>
            <a:off x="1066800" y="533400"/>
            <a:ext cx="7696200" cy="838200"/>
          </a:xfrm>
          <a:noFill/>
        </p:spPr>
        <p:txBody>
          <a:bodyPr/>
          <a:lstStyle/>
          <a:p>
            <a:pPr eaLnBrk="1" hangingPunct="1"/>
            <a:r>
              <a:rPr lang="en-US" sz="2800" dirty="0" smtClean="0"/>
              <a:t>Threshold Criteria for Accessing the OSTLF</a:t>
            </a:r>
          </a:p>
        </p:txBody>
      </p:sp>
      <p:sp>
        <p:nvSpPr>
          <p:cNvPr id="47108" name="Rectangle 3"/>
          <p:cNvSpPr>
            <a:spLocks noGrp="1" noChangeArrowheads="1"/>
          </p:cNvSpPr>
          <p:nvPr>
            <p:ph type="body" idx="4294967295"/>
          </p:nvPr>
        </p:nvSpPr>
        <p:spPr>
          <a:xfrm>
            <a:off x="1374775" y="1417637"/>
            <a:ext cx="7312025" cy="4525963"/>
          </a:xfrm>
          <a:noFill/>
        </p:spPr>
        <p:txBody>
          <a:bodyPr/>
          <a:lstStyle/>
          <a:p>
            <a:pPr>
              <a:spcBef>
                <a:spcPct val="15000"/>
              </a:spcBef>
              <a:spcAft>
                <a:spcPct val="15000"/>
              </a:spcAft>
              <a:buFont typeface="Wingdings" pitchFamily="2" charset="2"/>
              <a:buChar char="S"/>
            </a:pPr>
            <a:endParaRPr lang="en-US" sz="2400" dirty="0" smtClean="0"/>
          </a:p>
          <a:p>
            <a:pPr>
              <a:spcBef>
                <a:spcPct val="15000"/>
              </a:spcBef>
              <a:spcAft>
                <a:spcPct val="15000"/>
              </a:spcAft>
              <a:buClrTx/>
              <a:buFont typeface="Wingdings" pitchFamily="2" charset="2"/>
              <a:buChar char="S"/>
            </a:pPr>
            <a:endParaRPr lang="en-US" sz="2400" dirty="0" smtClean="0"/>
          </a:p>
          <a:p>
            <a:pPr>
              <a:spcBef>
                <a:spcPct val="15000"/>
              </a:spcBef>
              <a:spcAft>
                <a:spcPct val="15000"/>
              </a:spcAft>
              <a:buClrTx/>
              <a:buFont typeface="Wingdings" pitchFamily="2" charset="2"/>
              <a:buChar char="S"/>
            </a:pPr>
            <a:r>
              <a:rPr lang="en-US" sz="2400" dirty="0" smtClean="0"/>
              <a:t>The substance involved an oil</a:t>
            </a:r>
          </a:p>
          <a:p>
            <a:pPr>
              <a:spcBef>
                <a:spcPct val="15000"/>
              </a:spcBef>
              <a:spcAft>
                <a:spcPct val="15000"/>
              </a:spcAft>
              <a:buFont typeface="Wingdings" pitchFamily="2" charset="2"/>
              <a:buChar char="S"/>
            </a:pPr>
            <a:endParaRPr lang="en-US" sz="2400" dirty="0" smtClean="0"/>
          </a:p>
          <a:p>
            <a:pPr>
              <a:spcBef>
                <a:spcPct val="15000"/>
              </a:spcBef>
              <a:spcAft>
                <a:spcPct val="15000"/>
              </a:spcAft>
              <a:buClrTx/>
              <a:buFont typeface="Wingdings" pitchFamily="2" charset="2"/>
              <a:buChar char="S"/>
            </a:pPr>
            <a:r>
              <a:rPr lang="en-US" sz="2400" dirty="0" smtClean="0"/>
              <a:t>There a discharge or substantial                       threat of discharge into navigable waters or adjoining shorelines</a:t>
            </a:r>
          </a:p>
          <a:p>
            <a:pPr eaLnBrk="1" hangingPunct="1">
              <a:spcBef>
                <a:spcPct val="15000"/>
              </a:spcBef>
              <a:spcAft>
                <a:spcPct val="15000"/>
              </a:spcAft>
              <a:buFont typeface="Wingdings" pitchFamily="2" charset="2"/>
              <a:buChar char="S"/>
            </a:pPr>
            <a:endParaRPr lang="en-US" sz="2400" dirty="0" smtClean="0"/>
          </a:p>
          <a:p>
            <a:pPr>
              <a:spcBef>
                <a:spcPct val="15000"/>
              </a:spcBef>
              <a:spcAft>
                <a:spcPct val="15000"/>
              </a:spcAft>
              <a:buClrTx/>
              <a:buFont typeface="Wingdings" pitchFamily="2" charset="2"/>
              <a:buChar char="S"/>
            </a:pPr>
            <a:r>
              <a:rPr lang="en-US" sz="2400" dirty="0" smtClean="0"/>
              <a:t>The removal actions consistent with the NCP</a:t>
            </a:r>
          </a:p>
        </p:txBody>
      </p:sp>
      <p:pic>
        <p:nvPicPr>
          <p:cNvPr id="4" name="Picture 3" descr="http://t1.gstatic.com/images?q=tbn:ANd9GcT3VFgyPzdUVeYhada0cyCrYs_ar6DFEAcLMCsGAafH27ZzOVvAfZDh3A">
            <a:hlinkClick r:id="rId3"/>
          </p:cNvPr>
          <p:cNvPicPr/>
          <p:nvPr/>
        </p:nvPicPr>
        <p:blipFill>
          <a:blip r:embed="rId4" cstate="print"/>
          <a:srcRect/>
          <a:stretch>
            <a:fillRect/>
          </a:stretch>
        </p:blipFill>
        <p:spPr bwMode="auto">
          <a:xfrm>
            <a:off x="6781800" y="1524000"/>
            <a:ext cx="1828800" cy="144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Arial Black" pitchFamily="44" charset="0"/>
                <a:ea typeface="Arial Black" pitchFamily="44" charset="0"/>
                <a:cs typeface="Arial Black" pitchFamily="44" charset="0"/>
              </a:rPr>
              <a:t>New online broadcast screenshot</a:t>
            </a:r>
          </a:p>
        </p:txBody>
      </p:sp>
      <p:pic>
        <p:nvPicPr>
          <p:cNvPr id="20483" name="Picture 3"/>
          <p:cNvPicPr>
            <a:picLocks noChangeAspect="1" noChangeArrowheads="1"/>
          </p:cNvPicPr>
          <p:nvPr/>
        </p:nvPicPr>
        <p:blipFill>
          <a:blip r:embed="rId3"/>
          <a:srcRect/>
          <a:stretch>
            <a:fillRect/>
          </a:stretch>
        </p:blipFill>
        <p:spPr bwMode="auto">
          <a:xfrm>
            <a:off x="1789113" y="1774825"/>
            <a:ext cx="5826125" cy="4525963"/>
          </a:xfrm>
          <a:prstGeom prst="rect">
            <a:avLst/>
          </a:prstGeom>
          <a:noFill/>
          <a:ln w="9525">
            <a:noFill/>
            <a:miter lim="800000"/>
            <a:headEnd/>
            <a:tailEnd/>
          </a:ln>
        </p:spPr>
      </p:pic>
      <p:sp>
        <p:nvSpPr>
          <p:cNvPr id="9" name="TextBox 8"/>
          <p:cNvSpPr txBox="1">
            <a:spLocks noChangeArrowheads="1"/>
          </p:cNvSpPr>
          <p:nvPr/>
        </p:nvSpPr>
        <p:spPr bwMode="auto">
          <a:xfrm>
            <a:off x="2087563" y="2803525"/>
            <a:ext cx="3925887" cy="1938338"/>
          </a:xfrm>
          <a:prstGeom prst="rect">
            <a:avLst/>
          </a:prstGeom>
          <a:gradFill rotWithShape="1">
            <a:gsLst>
              <a:gs pos="0">
                <a:srgbClr val="FFDE80"/>
              </a:gs>
              <a:gs pos="50000">
                <a:srgbClr val="FFE8B3"/>
              </a:gs>
              <a:gs pos="100000">
                <a:srgbClr val="FFF3DA"/>
              </a:gs>
            </a:gsLst>
            <a:lin ang="2700000" scaled="1"/>
          </a:gradFill>
          <a:ln w="9525">
            <a:solidFill>
              <a:schemeClr val="tx1"/>
            </a:solidFill>
            <a:miter lim="800000"/>
            <a:headEnd/>
            <a:tailEnd/>
          </a:ln>
          <a:effectLst>
            <a:outerShdw blurRad="63500" dist="38100" algn="l" rotWithShape="0">
              <a:srgbClr val="000000">
                <a:alpha val="39999"/>
              </a:srgbClr>
            </a:outerShdw>
          </a:effectLst>
        </p:spPr>
        <p:txBody>
          <a:bodyPr>
            <a:prstTxWarp prst="textNoShape">
              <a:avLst/>
            </a:prstTxWarp>
            <a:spAutoFit/>
          </a:bodyPr>
          <a:lstStyle/>
          <a:p>
            <a:pPr algn="ctr">
              <a:defRPr/>
            </a:pPr>
            <a:r>
              <a:rPr lang="en-US" sz="4000" dirty="0">
                <a:latin typeface="Arial" charset="0"/>
                <a:ea typeface="ＭＳ Ｐゴシック" pitchFamily="-1" charset="-128"/>
                <a:cs typeface="+mn-cs"/>
              </a:rPr>
              <a:t>View presentation live online here</a:t>
            </a:r>
          </a:p>
        </p:txBody>
      </p:sp>
      <p:sp>
        <p:nvSpPr>
          <p:cNvPr id="11" name="TextBox 10"/>
          <p:cNvSpPr txBox="1">
            <a:spLocks noChangeArrowheads="1"/>
          </p:cNvSpPr>
          <p:nvPr/>
        </p:nvSpPr>
        <p:spPr bwMode="auto">
          <a:xfrm>
            <a:off x="7799388" y="3097213"/>
            <a:ext cx="1158875" cy="831850"/>
          </a:xfrm>
          <a:prstGeom prst="rect">
            <a:avLst/>
          </a:prstGeom>
          <a:gradFill rotWithShape="1">
            <a:gsLst>
              <a:gs pos="0">
                <a:srgbClr val="FFDE80"/>
              </a:gs>
              <a:gs pos="50000">
                <a:srgbClr val="FFE8B3"/>
              </a:gs>
              <a:gs pos="100000">
                <a:srgbClr val="FFF3DA"/>
              </a:gs>
            </a:gsLst>
            <a:lin ang="2700000" scaled="1"/>
          </a:gradFill>
          <a:ln w="9525">
            <a:solidFill>
              <a:schemeClr val="tx1"/>
            </a:solidFill>
            <a:miter lim="800000"/>
            <a:headEnd/>
            <a:tailEnd/>
          </a:ln>
          <a:effectLst>
            <a:outerShdw blurRad="63500" dist="38100" algn="l" rotWithShape="0">
              <a:srgbClr val="000000">
                <a:alpha val="39999"/>
              </a:srgbClr>
            </a:outerShdw>
          </a:effectLst>
        </p:spPr>
        <p:txBody>
          <a:bodyPr>
            <a:prstTxWarp prst="textNoShape">
              <a:avLst/>
            </a:prstTxWarp>
            <a:spAutoFit/>
          </a:bodyPr>
          <a:lstStyle/>
          <a:p>
            <a:pPr algn="ctr">
              <a:defRPr/>
            </a:pPr>
            <a:r>
              <a:rPr lang="en-US" sz="1200" dirty="0">
                <a:latin typeface="Arial" charset="0"/>
                <a:ea typeface="ＭＳ Ｐゴシック" pitchFamily="-1" charset="-128"/>
                <a:cs typeface="+mn-cs"/>
              </a:rPr>
              <a:t>Information about Sponsors &amp; Speakers</a:t>
            </a:r>
          </a:p>
        </p:txBody>
      </p:sp>
      <p:sp>
        <p:nvSpPr>
          <p:cNvPr id="12" name="TextBox 11"/>
          <p:cNvSpPr txBox="1">
            <a:spLocks noChangeArrowheads="1"/>
          </p:cNvSpPr>
          <p:nvPr/>
        </p:nvSpPr>
        <p:spPr bwMode="auto">
          <a:xfrm>
            <a:off x="6278563" y="3584575"/>
            <a:ext cx="1158875" cy="1816100"/>
          </a:xfrm>
          <a:prstGeom prst="rect">
            <a:avLst/>
          </a:prstGeom>
          <a:gradFill rotWithShape="1">
            <a:gsLst>
              <a:gs pos="0">
                <a:srgbClr val="FFDE80"/>
              </a:gs>
              <a:gs pos="50000">
                <a:srgbClr val="FFE8B3"/>
              </a:gs>
              <a:gs pos="100000">
                <a:srgbClr val="FFF3DA"/>
              </a:gs>
            </a:gsLst>
            <a:lin ang="2700000" scaled="1"/>
          </a:gradFill>
          <a:ln w="9525">
            <a:solidFill>
              <a:schemeClr val="tx1"/>
            </a:solidFill>
            <a:miter lim="800000"/>
            <a:headEnd/>
            <a:tailEnd/>
          </a:ln>
          <a:effectLst>
            <a:outerShdw blurRad="63500" dist="38100" algn="l" rotWithShape="0">
              <a:srgbClr val="000000">
                <a:alpha val="39999"/>
              </a:srgbClr>
            </a:outerShdw>
          </a:effectLst>
        </p:spPr>
        <p:txBody>
          <a:bodyPr>
            <a:prstTxWarp prst="textNoShape">
              <a:avLst/>
            </a:prstTxWarp>
            <a:spAutoFit/>
          </a:bodyPr>
          <a:lstStyle/>
          <a:p>
            <a:pPr algn="ctr">
              <a:defRPr/>
            </a:pPr>
            <a:r>
              <a:rPr lang="en-US" sz="1600" dirty="0">
                <a:latin typeface="Arial" charset="0"/>
                <a:ea typeface="ＭＳ Ｐゴシック" pitchFamily="-1" charset="-128"/>
                <a:cs typeface="+mn-cs"/>
              </a:rPr>
              <a:t>Submit private questions, comments or report technical problems</a:t>
            </a:r>
          </a:p>
        </p:txBody>
      </p:sp>
      <p:cxnSp>
        <p:nvCxnSpPr>
          <p:cNvPr id="15" name="Straight Arrow Connector 14"/>
          <p:cNvCxnSpPr>
            <a:cxnSpLocks noChangeShapeType="1"/>
          </p:cNvCxnSpPr>
          <p:nvPr/>
        </p:nvCxnSpPr>
        <p:spPr bwMode="auto">
          <a:xfrm>
            <a:off x="6858000" y="5456238"/>
            <a:ext cx="0" cy="547687"/>
          </a:xfrm>
          <a:prstGeom prst="straightConnector1">
            <a:avLst/>
          </a:prstGeom>
          <a:noFill/>
          <a:ln w="38100">
            <a:solidFill>
              <a:schemeClr val="tx1"/>
            </a:solidFill>
            <a:round/>
            <a:headEnd/>
            <a:tailEnd type="arrow" w="med" len="med"/>
          </a:ln>
          <a:effectLst>
            <a:outerShdw blurRad="63500" dist="23000" dir="5400000" rotWithShape="0">
              <a:srgbClr val="000000">
                <a:alpha val="34999"/>
              </a:srgbClr>
            </a:outerShdw>
          </a:effectLst>
        </p:spPr>
      </p:cxnSp>
      <p:cxnSp>
        <p:nvCxnSpPr>
          <p:cNvPr id="16" name="Straight Arrow Connector 15"/>
          <p:cNvCxnSpPr>
            <a:cxnSpLocks noChangeShapeType="1"/>
          </p:cNvCxnSpPr>
          <p:nvPr/>
        </p:nvCxnSpPr>
        <p:spPr bwMode="auto">
          <a:xfrm flipV="1">
            <a:off x="1554163" y="2027238"/>
            <a:ext cx="981075" cy="490537"/>
          </a:xfrm>
          <a:prstGeom prst="straightConnector1">
            <a:avLst/>
          </a:prstGeom>
          <a:noFill/>
          <a:ln w="38100">
            <a:solidFill>
              <a:schemeClr val="tx1"/>
            </a:solidFill>
            <a:round/>
            <a:headEnd/>
            <a:tailEnd type="arrow" w="med" len="med"/>
          </a:ln>
          <a:effectLst>
            <a:outerShdw blurRad="63500" dist="23000" dir="5400000" rotWithShape="0">
              <a:srgbClr val="000000">
                <a:alpha val="34999"/>
              </a:srgbClr>
            </a:outerShdw>
          </a:effectLst>
        </p:spPr>
      </p:cxnSp>
      <p:cxnSp>
        <p:nvCxnSpPr>
          <p:cNvPr id="18" name="Straight Arrow Connector 17"/>
          <p:cNvCxnSpPr>
            <a:cxnSpLocks noChangeShapeType="1"/>
            <a:stCxn id="11" idx="1"/>
          </p:cNvCxnSpPr>
          <p:nvPr/>
        </p:nvCxnSpPr>
        <p:spPr bwMode="auto">
          <a:xfrm flipH="1" flipV="1">
            <a:off x="7653338" y="2871788"/>
            <a:ext cx="146050" cy="641350"/>
          </a:xfrm>
          <a:prstGeom prst="straightConnector1">
            <a:avLst/>
          </a:prstGeom>
          <a:noFill/>
          <a:ln w="38100">
            <a:solidFill>
              <a:schemeClr val="tx1"/>
            </a:solidFill>
            <a:round/>
            <a:headEnd/>
            <a:tailEnd type="arrow" w="med" len="med"/>
          </a:ln>
          <a:effectLst>
            <a:outerShdw blurRad="63500" dist="23000" dir="5400000" rotWithShape="0">
              <a:srgbClr val="000000">
                <a:alpha val="34999"/>
              </a:srgbClr>
            </a:outerShdw>
          </a:effectLst>
        </p:spPr>
      </p:cxnSp>
      <p:sp>
        <p:nvSpPr>
          <p:cNvPr id="22" name="TextBox 21"/>
          <p:cNvSpPr txBox="1">
            <a:spLocks noChangeArrowheads="1"/>
          </p:cNvSpPr>
          <p:nvPr/>
        </p:nvSpPr>
        <p:spPr bwMode="auto">
          <a:xfrm>
            <a:off x="7772400" y="1570038"/>
            <a:ext cx="1158875" cy="461962"/>
          </a:xfrm>
          <a:prstGeom prst="rect">
            <a:avLst/>
          </a:prstGeom>
          <a:gradFill rotWithShape="1">
            <a:gsLst>
              <a:gs pos="0">
                <a:srgbClr val="FFDE80"/>
              </a:gs>
              <a:gs pos="50000">
                <a:srgbClr val="FFE8B3"/>
              </a:gs>
              <a:gs pos="100000">
                <a:srgbClr val="FFF3DA"/>
              </a:gs>
            </a:gsLst>
            <a:lin ang="2700000" scaled="1"/>
          </a:gradFill>
          <a:ln w="9525">
            <a:solidFill>
              <a:schemeClr val="tx1"/>
            </a:solidFill>
            <a:miter lim="800000"/>
            <a:headEnd/>
            <a:tailEnd/>
          </a:ln>
          <a:effectLst>
            <a:outerShdw blurRad="63500" dist="38100" algn="l" rotWithShape="0">
              <a:srgbClr val="000000">
                <a:alpha val="39999"/>
              </a:srgbClr>
            </a:outerShdw>
          </a:effectLst>
        </p:spPr>
        <p:txBody>
          <a:bodyPr>
            <a:prstTxWarp prst="textNoShape">
              <a:avLst/>
            </a:prstTxWarp>
            <a:spAutoFit/>
          </a:bodyPr>
          <a:lstStyle/>
          <a:p>
            <a:pPr algn="ctr">
              <a:defRPr/>
            </a:pPr>
            <a:r>
              <a:rPr lang="en-US" sz="1200" dirty="0">
                <a:latin typeface="Arial" charset="0"/>
                <a:ea typeface="ＭＳ Ｐゴシック" pitchFamily="-1" charset="-128"/>
                <a:cs typeface="+mn-cs"/>
              </a:rPr>
              <a:t>Enlarge presentation</a:t>
            </a:r>
          </a:p>
        </p:txBody>
      </p:sp>
      <p:cxnSp>
        <p:nvCxnSpPr>
          <p:cNvPr id="23" name="Straight Arrow Connector 22"/>
          <p:cNvCxnSpPr>
            <a:cxnSpLocks noChangeShapeType="1"/>
            <a:stCxn id="22" idx="1"/>
          </p:cNvCxnSpPr>
          <p:nvPr/>
        </p:nvCxnSpPr>
        <p:spPr bwMode="auto">
          <a:xfrm flipH="1">
            <a:off x="5854700" y="1801813"/>
            <a:ext cx="1917700" cy="414337"/>
          </a:xfrm>
          <a:prstGeom prst="straightConnector1">
            <a:avLst/>
          </a:prstGeom>
          <a:noFill/>
          <a:ln w="38100">
            <a:solidFill>
              <a:schemeClr val="tx1"/>
            </a:solidFill>
            <a:round/>
            <a:headEnd/>
            <a:tailEnd type="arrow" w="med" len="med"/>
          </a:ln>
          <a:effectLst>
            <a:outerShdw blurRad="63500" dist="23000" dir="5400000" rotWithShape="0">
              <a:srgbClr val="000000">
                <a:alpha val="34999"/>
              </a:srgbClr>
            </a:outerShdw>
          </a:effectLst>
        </p:spPr>
      </p:cxnSp>
      <p:pic>
        <p:nvPicPr>
          <p:cNvPr id="20492" name="Picture 4"/>
          <p:cNvPicPr>
            <a:picLocks noChangeAspect="1" noChangeArrowheads="1"/>
          </p:cNvPicPr>
          <p:nvPr/>
        </p:nvPicPr>
        <p:blipFill>
          <a:blip r:embed="rId4"/>
          <a:srcRect b="23401"/>
          <a:stretch>
            <a:fillRect/>
          </a:stretch>
        </p:blipFill>
        <p:spPr bwMode="auto">
          <a:xfrm>
            <a:off x="7848600" y="2012950"/>
            <a:ext cx="1019175" cy="373063"/>
          </a:xfrm>
          <a:prstGeom prst="rect">
            <a:avLst/>
          </a:prstGeom>
          <a:noFill/>
          <a:ln w="9525">
            <a:noFill/>
            <a:miter lim="800000"/>
            <a:headEnd/>
            <a:tailEnd/>
          </a:ln>
        </p:spPr>
      </p:pic>
      <p:pic>
        <p:nvPicPr>
          <p:cNvPr id="20493" name="Picture 5"/>
          <p:cNvPicPr>
            <a:picLocks noChangeAspect="1" noChangeArrowheads="1"/>
          </p:cNvPicPr>
          <p:nvPr/>
        </p:nvPicPr>
        <p:blipFill>
          <a:blip r:embed="rId5"/>
          <a:srcRect b="22379"/>
          <a:stretch>
            <a:fillRect/>
          </a:stretch>
        </p:blipFill>
        <p:spPr bwMode="auto">
          <a:xfrm>
            <a:off x="519113" y="2925763"/>
            <a:ext cx="809625" cy="503237"/>
          </a:xfrm>
          <a:prstGeom prst="rect">
            <a:avLst/>
          </a:prstGeom>
          <a:noFill/>
          <a:ln w="9525">
            <a:noFill/>
            <a:miter lim="800000"/>
            <a:headEnd/>
            <a:tailEnd/>
          </a:ln>
        </p:spPr>
      </p:pic>
      <p:sp>
        <p:nvSpPr>
          <p:cNvPr id="10" name="TextBox 9"/>
          <p:cNvSpPr txBox="1">
            <a:spLocks noChangeArrowheads="1"/>
          </p:cNvSpPr>
          <p:nvPr/>
        </p:nvSpPr>
        <p:spPr bwMode="auto">
          <a:xfrm>
            <a:off x="390525" y="2070100"/>
            <a:ext cx="1160463" cy="923925"/>
          </a:xfrm>
          <a:prstGeom prst="rect">
            <a:avLst/>
          </a:prstGeom>
          <a:gradFill rotWithShape="1">
            <a:gsLst>
              <a:gs pos="0">
                <a:srgbClr val="FFDE80"/>
              </a:gs>
              <a:gs pos="50000">
                <a:srgbClr val="FFE8B3"/>
              </a:gs>
              <a:gs pos="100000">
                <a:srgbClr val="FFF3DA"/>
              </a:gs>
            </a:gsLst>
            <a:lin ang="2700000" scaled="1"/>
          </a:gradFill>
          <a:ln w="9525">
            <a:solidFill>
              <a:schemeClr val="tx1"/>
            </a:solidFill>
            <a:miter lim="800000"/>
            <a:headEnd/>
            <a:tailEnd/>
          </a:ln>
          <a:effectLst>
            <a:outerShdw blurRad="63500" dist="38100" algn="l" rotWithShape="0">
              <a:srgbClr val="000000">
                <a:alpha val="39999"/>
              </a:srgbClr>
            </a:outerShdw>
          </a:effectLst>
        </p:spPr>
        <p:txBody>
          <a:bodyPr>
            <a:prstTxWarp prst="textNoShape">
              <a:avLst/>
            </a:prstTxWarp>
            <a:spAutoFit/>
          </a:bodyPr>
          <a:lstStyle/>
          <a:p>
            <a:pPr algn="ctr">
              <a:defRPr/>
            </a:pPr>
            <a:r>
              <a:rPr lang="en-US" dirty="0">
                <a:latin typeface="Arial" charset="0"/>
                <a:ea typeface="ＭＳ Ｐゴシック" pitchFamily="-1" charset="-128"/>
                <a:cs typeface="+mn-cs"/>
              </a:rPr>
              <a:t>Control online audio</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3" name="Rectangle 2"/>
          <p:cNvSpPr>
            <a:spLocks noGrp="1" noChangeArrowheads="1"/>
          </p:cNvSpPr>
          <p:nvPr>
            <p:ph type="title" idx="4294967295"/>
          </p:nvPr>
        </p:nvSpPr>
        <p:spPr>
          <a:xfrm>
            <a:off x="0" y="76200"/>
            <a:ext cx="9144000" cy="914400"/>
          </a:xfrm>
          <a:noFill/>
        </p:spPr>
        <p:txBody>
          <a:bodyPr/>
          <a:lstStyle/>
          <a:p>
            <a:pPr eaLnBrk="1" hangingPunct="1"/>
            <a:r>
              <a:rPr lang="en-US" sz="3000" dirty="0" smtClean="0"/>
              <a:t>Access to the OSTLF . . .</a:t>
            </a:r>
            <a:r>
              <a:rPr lang="en-US" sz="2200" dirty="0" smtClean="0"/>
              <a:t>	</a:t>
            </a:r>
          </a:p>
        </p:txBody>
      </p:sp>
      <p:sp>
        <p:nvSpPr>
          <p:cNvPr id="46084" name="Rectangle 3"/>
          <p:cNvSpPr>
            <a:spLocks noGrp="1" noChangeArrowheads="1"/>
          </p:cNvSpPr>
          <p:nvPr>
            <p:ph type="body" idx="4294967295"/>
          </p:nvPr>
        </p:nvSpPr>
        <p:spPr>
          <a:xfrm>
            <a:off x="1219200" y="1143000"/>
            <a:ext cx="7162800" cy="5334000"/>
          </a:xfrm>
          <a:noFill/>
        </p:spPr>
        <p:txBody>
          <a:bodyPr/>
          <a:lstStyle/>
          <a:p>
            <a:pPr eaLnBrk="1" hangingPunct="1">
              <a:spcBef>
                <a:spcPct val="15000"/>
              </a:spcBef>
              <a:spcAft>
                <a:spcPct val="15000"/>
              </a:spcAft>
              <a:buClrTx/>
              <a:buFont typeface="Wingdings" pitchFamily="2" charset="2"/>
              <a:buChar char="S"/>
            </a:pPr>
            <a:r>
              <a:rPr lang="en-US" sz="2400" dirty="0" smtClean="0"/>
              <a:t>The OSC can “hire” other government agencies via a Pollution Removal Funding Authorization (PRFA)</a:t>
            </a:r>
          </a:p>
          <a:p>
            <a:pPr eaLnBrk="1" hangingPunct="1">
              <a:spcBef>
                <a:spcPct val="15000"/>
              </a:spcBef>
              <a:spcAft>
                <a:spcPct val="15000"/>
              </a:spcAft>
              <a:buFont typeface="Wingdings" pitchFamily="2" charset="2"/>
              <a:buChar char="S"/>
            </a:pPr>
            <a:endParaRPr lang="en-US" sz="2400" dirty="0" smtClean="0"/>
          </a:p>
          <a:p>
            <a:pPr eaLnBrk="1" hangingPunct="1">
              <a:spcBef>
                <a:spcPct val="15000"/>
              </a:spcBef>
              <a:spcAft>
                <a:spcPct val="15000"/>
              </a:spcAft>
              <a:buClrTx/>
              <a:buFont typeface="Wingdings" pitchFamily="2" charset="2"/>
              <a:buChar char="S"/>
            </a:pPr>
            <a:r>
              <a:rPr lang="en-US" sz="2400" dirty="0" smtClean="0"/>
              <a:t>Federal  trustees conducting Natural Resource Damage Assessment (NRDA)</a:t>
            </a:r>
          </a:p>
          <a:p>
            <a:pPr eaLnBrk="1" hangingPunct="1">
              <a:spcBef>
                <a:spcPct val="15000"/>
              </a:spcBef>
              <a:spcAft>
                <a:spcPct val="15000"/>
              </a:spcAft>
              <a:buFont typeface="Wingdings" pitchFamily="2" charset="2"/>
              <a:buChar char="S"/>
            </a:pPr>
            <a:endParaRPr lang="en-US" sz="2400" dirty="0" smtClean="0"/>
          </a:p>
          <a:p>
            <a:pPr eaLnBrk="1" hangingPunct="1">
              <a:spcBef>
                <a:spcPct val="15000"/>
              </a:spcBef>
              <a:spcAft>
                <a:spcPct val="15000"/>
              </a:spcAft>
              <a:buClrTx/>
              <a:buFont typeface="Wingdings" pitchFamily="2" charset="2"/>
              <a:buChar char="S"/>
            </a:pPr>
            <a:r>
              <a:rPr lang="en-US" sz="2400" dirty="0" smtClean="0"/>
              <a:t>Claimants</a:t>
            </a:r>
          </a:p>
        </p:txBody>
      </p:sp>
      <p:pic>
        <p:nvPicPr>
          <p:cNvPr id="4" name="Picture 3" descr="P2080189.JPG"/>
          <p:cNvPicPr>
            <a:picLocks noChangeAspect="1"/>
          </p:cNvPicPr>
          <p:nvPr/>
        </p:nvPicPr>
        <p:blipFill>
          <a:blip r:embed="rId3" cstate="print"/>
          <a:stretch>
            <a:fillRect/>
          </a:stretch>
        </p:blipFill>
        <p:spPr>
          <a:xfrm>
            <a:off x="5410200" y="3733800"/>
            <a:ext cx="2457450" cy="2438400"/>
          </a:xfrm>
          <a:prstGeom prst="rect">
            <a:avLst/>
          </a:prstGeom>
        </p:spPr>
      </p:pic>
      <p:pic>
        <p:nvPicPr>
          <p:cNvPr id="5" name="Content Placeholder 7" descr="IMG00033.jpg"/>
          <p:cNvPicPr>
            <a:picLocks noChangeAspect="1"/>
          </p:cNvPicPr>
          <p:nvPr/>
        </p:nvPicPr>
        <p:blipFill>
          <a:blip r:embed="rId4" cstate="print"/>
          <a:stretch>
            <a:fillRect/>
          </a:stretch>
        </p:blipFill>
        <p:spPr>
          <a:xfrm>
            <a:off x="1676400" y="4419600"/>
            <a:ext cx="2590801" cy="17526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7" name="Rectangle 2"/>
          <p:cNvSpPr>
            <a:spLocks noGrp="1" noChangeArrowheads="1"/>
          </p:cNvSpPr>
          <p:nvPr>
            <p:ph type="title" idx="4294967295"/>
          </p:nvPr>
        </p:nvSpPr>
        <p:spPr>
          <a:xfrm>
            <a:off x="1066800" y="76200"/>
            <a:ext cx="7315200" cy="914400"/>
          </a:xfrm>
          <a:noFill/>
        </p:spPr>
        <p:txBody>
          <a:bodyPr/>
          <a:lstStyle/>
          <a:p>
            <a:pPr eaLnBrk="1" hangingPunct="1"/>
            <a:r>
              <a:rPr lang="en-US" sz="2800" dirty="0" smtClean="0"/>
              <a:t>Emergency Response Costs funded by OSLTF</a:t>
            </a:r>
          </a:p>
        </p:txBody>
      </p:sp>
      <p:sp>
        <p:nvSpPr>
          <p:cNvPr id="47108" name="Rectangle 3"/>
          <p:cNvSpPr>
            <a:spLocks noGrp="1" noChangeArrowheads="1"/>
          </p:cNvSpPr>
          <p:nvPr>
            <p:ph type="body" idx="4294967295"/>
          </p:nvPr>
        </p:nvSpPr>
        <p:spPr>
          <a:xfrm>
            <a:off x="1066801" y="1417637"/>
            <a:ext cx="7162799" cy="4525963"/>
          </a:xfrm>
          <a:noFill/>
        </p:spPr>
        <p:txBody>
          <a:bodyPr/>
          <a:lstStyle/>
          <a:p>
            <a:pPr eaLnBrk="1" hangingPunct="1">
              <a:spcBef>
                <a:spcPct val="15000"/>
              </a:spcBef>
              <a:spcAft>
                <a:spcPct val="15000"/>
              </a:spcAft>
              <a:buClrTx/>
              <a:buFont typeface="Wingdings" pitchFamily="2" charset="2"/>
              <a:buChar char="S"/>
            </a:pPr>
            <a:r>
              <a:rPr lang="en-US" sz="2400" dirty="0" smtClean="0"/>
              <a:t>Oil spill assessment by OSC</a:t>
            </a:r>
          </a:p>
          <a:p>
            <a:pPr eaLnBrk="1" hangingPunct="1">
              <a:spcBef>
                <a:spcPct val="15000"/>
              </a:spcBef>
              <a:spcAft>
                <a:spcPct val="15000"/>
              </a:spcAft>
              <a:buFont typeface="Wingdings" pitchFamily="2" charset="2"/>
              <a:buChar char="S"/>
            </a:pPr>
            <a:endParaRPr lang="en-US" sz="2400" dirty="0" smtClean="0"/>
          </a:p>
          <a:p>
            <a:pPr eaLnBrk="1" hangingPunct="1">
              <a:spcBef>
                <a:spcPct val="15000"/>
              </a:spcBef>
              <a:spcAft>
                <a:spcPct val="15000"/>
              </a:spcAft>
              <a:buClrTx/>
              <a:buFont typeface="Wingdings" pitchFamily="2" charset="2"/>
              <a:buChar char="S"/>
            </a:pPr>
            <a:r>
              <a:rPr lang="en-US" sz="2400" dirty="0" smtClean="0"/>
              <a:t>Oil spill response conducted, overseen,             or directed by an OSC, including:</a:t>
            </a:r>
          </a:p>
          <a:p>
            <a:pPr lvl="1">
              <a:spcBef>
                <a:spcPct val="15000"/>
              </a:spcBef>
              <a:spcAft>
                <a:spcPct val="15000"/>
              </a:spcAft>
              <a:buClrTx/>
              <a:buFont typeface="Wingdings" pitchFamily="2" charset="2"/>
              <a:buChar char="S"/>
            </a:pPr>
            <a:r>
              <a:rPr lang="en-US" sz="2000" dirty="0" smtClean="0"/>
              <a:t>EPA or Coast Guard response                                       and oversight costs</a:t>
            </a:r>
          </a:p>
          <a:p>
            <a:pPr lvl="1">
              <a:spcBef>
                <a:spcPct val="15000"/>
              </a:spcBef>
              <a:spcAft>
                <a:spcPct val="15000"/>
              </a:spcAft>
              <a:buClrTx/>
              <a:buFont typeface="Wingdings" pitchFamily="2" charset="2"/>
              <a:buChar char="S"/>
            </a:pPr>
            <a:r>
              <a:rPr lang="en-US" sz="2000" dirty="0" smtClean="0"/>
              <a:t>State direct access costs</a:t>
            </a:r>
          </a:p>
          <a:p>
            <a:pPr lvl="1">
              <a:spcBef>
                <a:spcPct val="15000"/>
              </a:spcBef>
              <a:spcAft>
                <a:spcPct val="15000"/>
              </a:spcAft>
              <a:buClrTx/>
              <a:buFont typeface="Wingdings" pitchFamily="2" charset="2"/>
              <a:buChar char="S"/>
            </a:pPr>
            <a:r>
              <a:rPr lang="en-US" sz="2000" dirty="0" smtClean="0"/>
              <a:t>Costs for other federal, state,                                             tribal, or local agency authorized                                             by a PRFA</a:t>
            </a:r>
          </a:p>
          <a:p>
            <a:pPr lvl="1">
              <a:spcBef>
                <a:spcPct val="15000"/>
              </a:spcBef>
              <a:spcAft>
                <a:spcPct val="15000"/>
              </a:spcAft>
              <a:buClrTx/>
              <a:buFont typeface="Wingdings" pitchFamily="2" charset="2"/>
              <a:buChar char="S"/>
            </a:pPr>
            <a:endParaRPr lang="en-US" sz="2000" dirty="0" smtClean="0"/>
          </a:p>
          <a:p>
            <a:pPr marL="631825" lvl="1" indent="-631825">
              <a:spcBef>
                <a:spcPct val="15000"/>
              </a:spcBef>
              <a:spcAft>
                <a:spcPct val="15000"/>
              </a:spcAft>
              <a:buClrTx/>
              <a:buFont typeface="Wingdings" pitchFamily="2" charset="2"/>
              <a:buChar char="S"/>
            </a:pPr>
            <a:r>
              <a:rPr lang="en-US" sz="2400" dirty="0" smtClean="0"/>
              <a:t>NRDA  “initiation”</a:t>
            </a:r>
            <a:endParaRPr lang="en-US" sz="2000" dirty="0" smtClean="0"/>
          </a:p>
        </p:txBody>
      </p:sp>
      <p:pic>
        <p:nvPicPr>
          <p:cNvPr id="4" name="8527864" descr="Dollar_sign : Three-dimensional man and the dollar sign from the yellow metal.Series '3D Man'">
            <a:hlinkClick r:id="rId3"/>
          </p:cNvPr>
          <p:cNvPicPr/>
          <p:nvPr/>
        </p:nvPicPr>
        <p:blipFill>
          <a:blip r:embed="rId4" cstate="print"/>
          <a:srcRect/>
          <a:stretch>
            <a:fillRect/>
          </a:stretch>
        </p:blipFill>
        <p:spPr bwMode="auto">
          <a:xfrm>
            <a:off x="6248400" y="3200400"/>
            <a:ext cx="213360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1" name="Rectangle 2"/>
          <p:cNvSpPr>
            <a:spLocks noGrp="1" noChangeArrowheads="1"/>
          </p:cNvSpPr>
          <p:nvPr>
            <p:ph type="title" idx="4294967295"/>
          </p:nvPr>
        </p:nvSpPr>
        <p:spPr>
          <a:xfrm>
            <a:off x="1143000" y="304800"/>
            <a:ext cx="6858000" cy="914400"/>
          </a:xfrm>
        </p:spPr>
        <p:txBody>
          <a:bodyPr/>
          <a:lstStyle/>
          <a:p>
            <a:pPr eaLnBrk="1" hangingPunct="1"/>
            <a:r>
              <a:rPr lang="en-US" sz="3400" dirty="0" smtClean="0"/>
              <a:t>NRDA and FOSC Actions</a:t>
            </a:r>
          </a:p>
        </p:txBody>
      </p:sp>
      <p:sp>
        <p:nvSpPr>
          <p:cNvPr id="119812" name="Rectangle 3"/>
          <p:cNvSpPr>
            <a:spLocks noGrp="1" noChangeArrowheads="1"/>
          </p:cNvSpPr>
          <p:nvPr>
            <p:ph type="body" idx="4294967295"/>
          </p:nvPr>
        </p:nvSpPr>
        <p:spPr>
          <a:xfrm>
            <a:off x="1300162" y="1295400"/>
            <a:ext cx="7310438" cy="4953000"/>
          </a:xfrm>
          <a:noFill/>
        </p:spPr>
        <p:txBody>
          <a:bodyPr/>
          <a:lstStyle/>
          <a:p>
            <a:pPr eaLnBrk="1" hangingPunct="1">
              <a:spcBef>
                <a:spcPct val="15000"/>
              </a:spcBef>
              <a:spcAft>
                <a:spcPct val="15000"/>
              </a:spcAft>
              <a:buClrTx/>
              <a:buFont typeface="Wingdings" pitchFamily="2" charset="2"/>
              <a:buChar char="S"/>
            </a:pPr>
            <a:endParaRPr lang="en-US" sz="1800" dirty="0" smtClean="0"/>
          </a:p>
          <a:p>
            <a:pPr eaLnBrk="1" hangingPunct="1">
              <a:spcBef>
                <a:spcPct val="15000"/>
              </a:spcBef>
              <a:spcAft>
                <a:spcPct val="15000"/>
              </a:spcAft>
              <a:buClrTx/>
              <a:buFont typeface="Wingdings" pitchFamily="2" charset="2"/>
              <a:buChar char="S"/>
            </a:pPr>
            <a:r>
              <a:rPr lang="en-US" sz="1800" dirty="0" smtClean="0"/>
              <a:t>FOSC does not conduct natural resource                                   damage assessment  (NRDA)</a:t>
            </a:r>
          </a:p>
          <a:p>
            <a:pPr eaLnBrk="1" hangingPunct="1">
              <a:spcBef>
                <a:spcPct val="15000"/>
              </a:spcBef>
              <a:spcAft>
                <a:spcPct val="15000"/>
              </a:spcAft>
              <a:buFont typeface="Wingdings" pitchFamily="2" charset="2"/>
              <a:buChar char="S"/>
            </a:pPr>
            <a:endParaRPr lang="en-US" sz="1800" dirty="0" smtClean="0"/>
          </a:p>
          <a:p>
            <a:pPr eaLnBrk="1" hangingPunct="1">
              <a:spcBef>
                <a:spcPct val="15000"/>
              </a:spcBef>
              <a:spcAft>
                <a:spcPct val="15000"/>
              </a:spcAft>
              <a:buClrTx/>
              <a:buFont typeface="Wingdings" pitchFamily="2" charset="2"/>
              <a:buChar char="S"/>
            </a:pPr>
            <a:r>
              <a:rPr lang="en-US" sz="1800" dirty="0" smtClean="0"/>
              <a:t>FOSC cannot open the OSLTF for NRDA activities</a:t>
            </a:r>
          </a:p>
          <a:p>
            <a:pPr eaLnBrk="1" hangingPunct="1">
              <a:spcBef>
                <a:spcPct val="15000"/>
              </a:spcBef>
              <a:spcAft>
                <a:spcPct val="15000"/>
              </a:spcAft>
              <a:buFont typeface="Wingdings" pitchFamily="2" charset="2"/>
              <a:buChar char="S"/>
            </a:pPr>
            <a:endParaRPr lang="en-US" sz="1800" dirty="0" smtClean="0"/>
          </a:p>
          <a:p>
            <a:pPr eaLnBrk="1" hangingPunct="1">
              <a:spcBef>
                <a:spcPct val="15000"/>
              </a:spcBef>
              <a:spcAft>
                <a:spcPct val="15000"/>
              </a:spcAft>
              <a:buClrTx/>
              <a:buFont typeface="Wingdings" pitchFamily="2" charset="2"/>
              <a:buChar char="S"/>
            </a:pPr>
            <a:r>
              <a:rPr lang="en-US" sz="1800" dirty="0" smtClean="0"/>
              <a:t>FOSC does not use FPN for NRDA, or  PRFA specifically to pay natural resource trustees (trustees) for NRDA</a:t>
            </a:r>
          </a:p>
          <a:p>
            <a:pPr eaLnBrk="1" hangingPunct="1">
              <a:spcBef>
                <a:spcPct val="15000"/>
              </a:spcBef>
              <a:spcAft>
                <a:spcPct val="15000"/>
              </a:spcAft>
              <a:buFont typeface="Wingdings" pitchFamily="2" charset="2"/>
              <a:buChar char="S"/>
            </a:pPr>
            <a:endParaRPr lang="en-US" sz="1800" dirty="0" smtClean="0"/>
          </a:p>
          <a:p>
            <a:pPr eaLnBrk="1" hangingPunct="1">
              <a:spcBef>
                <a:spcPct val="15000"/>
              </a:spcBef>
              <a:spcAft>
                <a:spcPct val="15000"/>
              </a:spcAft>
              <a:buClrTx/>
              <a:buFont typeface="Wingdings" pitchFamily="2" charset="2"/>
              <a:buChar char="S"/>
            </a:pPr>
            <a:r>
              <a:rPr lang="en-US" sz="1800" dirty="0" smtClean="0"/>
              <a:t>FOSC </a:t>
            </a:r>
            <a:r>
              <a:rPr lang="en-US" sz="1800" u="sng" dirty="0" smtClean="0"/>
              <a:t>does</a:t>
            </a:r>
            <a:r>
              <a:rPr lang="en-US" sz="1800" dirty="0" smtClean="0"/>
              <a:t> initially make sure trustees and RP are coordinating</a:t>
            </a:r>
          </a:p>
          <a:p>
            <a:pPr eaLnBrk="1" hangingPunct="1">
              <a:spcBef>
                <a:spcPct val="15000"/>
              </a:spcBef>
              <a:spcAft>
                <a:spcPct val="15000"/>
              </a:spcAft>
              <a:buFont typeface="Wingdings" pitchFamily="2" charset="2"/>
              <a:buChar char="S"/>
            </a:pPr>
            <a:endParaRPr lang="en-US" sz="1800" dirty="0" smtClean="0"/>
          </a:p>
          <a:p>
            <a:pPr eaLnBrk="1" hangingPunct="1">
              <a:spcBef>
                <a:spcPct val="15000"/>
              </a:spcBef>
              <a:spcAft>
                <a:spcPct val="15000"/>
              </a:spcAft>
              <a:buClrTx/>
              <a:buFont typeface="Wingdings" pitchFamily="2" charset="2"/>
              <a:buChar char="S"/>
            </a:pPr>
            <a:r>
              <a:rPr lang="en-US" sz="1800" dirty="0" smtClean="0"/>
              <a:t>Trustees have a separate access/funding route to the OSLTF for NRDA and can file claim</a:t>
            </a:r>
          </a:p>
        </p:txBody>
      </p:sp>
      <p:pic>
        <p:nvPicPr>
          <p:cNvPr id="4" name="Picture 3" descr="NRD Logo"/>
          <p:cNvPicPr/>
          <p:nvPr/>
        </p:nvPicPr>
        <p:blipFill>
          <a:blip r:embed="rId3" cstate="print"/>
          <a:srcRect/>
          <a:stretch>
            <a:fillRect/>
          </a:stretch>
        </p:blipFill>
        <p:spPr bwMode="auto">
          <a:xfrm>
            <a:off x="6781800" y="1676400"/>
            <a:ext cx="1828800"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5587" name="Rectangle 2"/>
          <p:cNvSpPr>
            <a:spLocks noGrp="1" noChangeArrowheads="1"/>
          </p:cNvSpPr>
          <p:nvPr>
            <p:ph type="title" idx="4294967295"/>
          </p:nvPr>
        </p:nvSpPr>
        <p:spPr>
          <a:xfrm>
            <a:off x="0" y="212725"/>
            <a:ext cx="9144000" cy="777875"/>
          </a:xfrm>
          <a:noFill/>
        </p:spPr>
        <p:txBody>
          <a:bodyPr/>
          <a:lstStyle/>
          <a:p>
            <a:pPr eaLnBrk="1" hangingPunct="1"/>
            <a:r>
              <a:rPr lang="en-US" sz="3600" dirty="0" smtClean="0"/>
              <a:t>Enforcement/Cost Recovery</a:t>
            </a:r>
          </a:p>
        </p:txBody>
      </p:sp>
      <p:sp>
        <p:nvSpPr>
          <p:cNvPr id="195588" name="Rectangle 3"/>
          <p:cNvSpPr>
            <a:spLocks noGrp="1" noChangeArrowheads="1"/>
          </p:cNvSpPr>
          <p:nvPr>
            <p:ph type="body" idx="4294967295"/>
          </p:nvPr>
        </p:nvSpPr>
        <p:spPr>
          <a:xfrm>
            <a:off x="1371600" y="1143000"/>
            <a:ext cx="7315200" cy="5029200"/>
          </a:xfrm>
          <a:noFill/>
        </p:spPr>
        <p:txBody>
          <a:bodyPr/>
          <a:lstStyle/>
          <a:p>
            <a:pPr>
              <a:spcBef>
                <a:spcPct val="15000"/>
              </a:spcBef>
              <a:spcAft>
                <a:spcPct val="15000"/>
              </a:spcAft>
              <a:buClrTx/>
              <a:buFont typeface="Wingdings" pitchFamily="2" charset="2"/>
              <a:buChar char="S"/>
            </a:pPr>
            <a:r>
              <a:rPr lang="en-US" sz="2400" dirty="0" smtClean="0"/>
              <a:t>Enforcement conducted in order to</a:t>
            </a:r>
          </a:p>
          <a:p>
            <a:pPr lvl="1">
              <a:spcBef>
                <a:spcPct val="15000"/>
              </a:spcBef>
              <a:spcAft>
                <a:spcPct val="15000"/>
              </a:spcAft>
              <a:buClrTx/>
              <a:buFont typeface="Wingdings" pitchFamily="2" charset="2"/>
              <a:buChar char="S"/>
            </a:pPr>
            <a:r>
              <a:rPr lang="en-US" sz="2000" dirty="0" smtClean="0"/>
              <a:t>Identify </a:t>
            </a:r>
            <a:r>
              <a:rPr lang="en-US" sz="2200" dirty="0" smtClean="0"/>
              <a:t>RP(s)</a:t>
            </a:r>
          </a:p>
          <a:p>
            <a:pPr lvl="1">
              <a:spcBef>
                <a:spcPct val="15000"/>
              </a:spcBef>
              <a:spcAft>
                <a:spcPct val="15000"/>
              </a:spcAft>
              <a:buClrTx/>
              <a:buFont typeface="Wingdings" pitchFamily="2" charset="2"/>
              <a:buChar char="S"/>
            </a:pPr>
            <a:r>
              <a:rPr lang="en-US" sz="2200" dirty="0" smtClean="0"/>
              <a:t>Enforce RP(s) effective oil response, removal</a:t>
            </a:r>
          </a:p>
          <a:p>
            <a:pPr lvl="1">
              <a:spcBef>
                <a:spcPct val="15000"/>
              </a:spcBef>
              <a:spcAft>
                <a:spcPct val="15000"/>
              </a:spcAft>
              <a:buClrTx/>
              <a:buFont typeface="Wingdings" pitchFamily="2" charset="2"/>
              <a:buChar char="S"/>
            </a:pPr>
            <a:r>
              <a:rPr lang="en-US" sz="2200" dirty="0" smtClean="0"/>
              <a:t>Effect cost recovery</a:t>
            </a:r>
          </a:p>
          <a:p>
            <a:pPr eaLnBrk="1" hangingPunct="1">
              <a:spcBef>
                <a:spcPct val="15000"/>
              </a:spcBef>
              <a:spcAft>
                <a:spcPct val="15000"/>
              </a:spcAft>
              <a:buFont typeface="Wingdings" pitchFamily="2" charset="2"/>
              <a:buChar char="S"/>
            </a:pPr>
            <a:endParaRPr lang="en-US" sz="2400" dirty="0" smtClean="0"/>
          </a:p>
          <a:p>
            <a:pPr eaLnBrk="1" hangingPunct="1">
              <a:spcBef>
                <a:spcPct val="15000"/>
              </a:spcBef>
              <a:spcAft>
                <a:spcPct val="15000"/>
              </a:spcAft>
              <a:buClrTx/>
              <a:buFont typeface="Wingdings" pitchFamily="2" charset="2"/>
              <a:buChar char="S"/>
            </a:pPr>
            <a:r>
              <a:rPr lang="en-US" sz="2400" dirty="0" smtClean="0"/>
              <a:t>FOSC responsible for initial attempts at locating, notifying RP of responsibilities</a:t>
            </a:r>
          </a:p>
          <a:p>
            <a:pPr eaLnBrk="1" hangingPunct="1">
              <a:spcBef>
                <a:spcPct val="15000"/>
              </a:spcBef>
              <a:spcAft>
                <a:spcPct val="15000"/>
              </a:spcAft>
              <a:buFont typeface="Wingdings" pitchFamily="2" charset="2"/>
              <a:buChar char="S"/>
            </a:pPr>
            <a:endParaRPr lang="en-US" sz="2400" dirty="0" smtClean="0"/>
          </a:p>
          <a:p>
            <a:pPr eaLnBrk="1" hangingPunct="1">
              <a:spcBef>
                <a:spcPct val="15000"/>
              </a:spcBef>
              <a:spcAft>
                <a:spcPct val="15000"/>
              </a:spcAft>
              <a:buClrTx/>
              <a:buFont typeface="Wingdings" pitchFamily="2" charset="2"/>
              <a:buChar char="S"/>
            </a:pPr>
            <a:r>
              <a:rPr lang="en-US" sz="2400" dirty="0" smtClean="0"/>
              <a:t>NPFC (often through DOJ) conducts cost recovery – EPA does not conduct cost recovery</a:t>
            </a:r>
          </a:p>
          <a:p>
            <a:pPr eaLnBrk="1" hangingPunct="1">
              <a:spcBef>
                <a:spcPct val="15000"/>
              </a:spcBef>
              <a:spcAft>
                <a:spcPct val="15000"/>
              </a:spcAft>
              <a:buFont typeface="Wingdings" pitchFamily="2" charset="2"/>
              <a:buChar char="S"/>
            </a:pPr>
            <a:endParaRPr lang="en-US" sz="2400" dirty="0" smtClean="0"/>
          </a:p>
          <a:p>
            <a:pPr eaLnBrk="1" hangingPunct="1">
              <a:spcBef>
                <a:spcPct val="15000"/>
              </a:spcBef>
              <a:spcAft>
                <a:spcPct val="15000"/>
              </a:spcAft>
              <a:buClrTx/>
              <a:buFont typeface="Wingdings" pitchFamily="2" charset="2"/>
              <a:buChar char="S"/>
            </a:pPr>
            <a:r>
              <a:rPr lang="en-US" sz="2400" dirty="0" smtClean="0"/>
              <a:t>EPA still has authority for spill fines, orders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1066800" y="1524000"/>
            <a:ext cx="7620000" cy="990600"/>
          </a:xfrm>
        </p:spPr>
        <p:txBody>
          <a:bodyPr>
            <a:normAutofit/>
          </a:bodyPr>
          <a:lstStyle/>
          <a:p>
            <a:r>
              <a:rPr lang="en-US" dirty="0" smtClean="0"/>
              <a:t>OSLTF Funding Scenarios</a:t>
            </a:r>
            <a:endParaRPr lang="en-US" dirty="0"/>
          </a:p>
        </p:txBody>
      </p:sp>
      <p:pic>
        <p:nvPicPr>
          <p:cNvPr id="5" name="Picture 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43200" y="3048000"/>
            <a:ext cx="3657600" cy="25908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0"/>
            <a:ext cx="7315201" cy="1143000"/>
          </a:xfrm>
        </p:spPr>
        <p:txBody>
          <a:bodyPr/>
          <a:lstStyle/>
          <a:p>
            <a:r>
              <a:rPr lang="en-US" dirty="0" smtClean="0"/>
              <a:t>Scenario I</a:t>
            </a:r>
            <a:endParaRPr lang="en-US" dirty="0"/>
          </a:p>
        </p:txBody>
      </p:sp>
      <p:sp>
        <p:nvSpPr>
          <p:cNvPr id="3" name="Content Placeholder 2"/>
          <p:cNvSpPr>
            <a:spLocks noGrp="1"/>
          </p:cNvSpPr>
          <p:nvPr>
            <p:ph idx="1"/>
          </p:nvPr>
        </p:nvSpPr>
        <p:spPr>
          <a:xfrm>
            <a:off x="1295401" y="990600"/>
            <a:ext cx="7391400" cy="5135563"/>
          </a:xfrm>
        </p:spPr>
        <p:txBody>
          <a:bodyPr>
            <a:normAutofit/>
          </a:bodyPr>
          <a:lstStyle/>
          <a:p>
            <a:endParaRPr lang="en-US" dirty="0" smtClean="0"/>
          </a:p>
          <a:p>
            <a:pPr>
              <a:spcBef>
                <a:spcPct val="15000"/>
              </a:spcBef>
              <a:spcAft>
                <a:spcPct val="15000"/>
              </a:spcAft>
              <a:buClrTx/>
              <a:buFont typeface="Wingdings" pitchFamily="2" charset="2"/>
              <a:buChar char="S"/>
            </a:pPr>
            <a:r>
              <a:rPr lang="en-US" sz="2000" dirty="0" smtClean="0"/>
              <a:t>All that remains of an abandoned oil field is 3 waste pits filled with of oily waste; the pits drain to a nearby wetland</a:t>
            </a:r>
          </a:p>
          <a:p>
            <a:pPr>
              <a:spcBef>
                <a:spcPct val="15000"/>
              </a:spcBef>
              <a:spcAft>
                <a:spcPct val="15000"/>
              </a:spcAft>
              <a:buClrTx/>
              <a:buFont typeface="Wingdings" pitchFamily="2" charset="2"/>
              <a:buChar char="S"/>
            </a:pPr>
            <a:endParaRPr lang="en-US" sz="2000" dirty="0" smtClean="0"/>
          </a:p>
          <a:p>
            <a:pPr>
              <a:spcBef>
                <a:spcPct val="15000"/>
              </a:spcBef>
              <a:spcAft>
                <a:spcPct val="15000"/>
              </a:spcAft>
              <a:buClrTx/>
              <a:buFont typeface="Wingdings" pitchFamily="2" charset="2"/>
              <a:buChar char="S"/>
            </a:pPr>
            <a:r>
              <a:rPr lang="en-US" sz="2000" dirty="0" smtClean="0"/>
              <a:t>EPA will close the pits due to                                                       frequent oil discharges to                                                                                       the wetland and harm to                                                 migratory waterfowl</a:t>
            </a:r>
          </a:p>
          <a:p>
            <a:pPr>
              <a:spcBef>
                <a:spcPct val="15000"/>
              </a:spcBef>
              <a:spcAft>
                <a:spcPct val="15000"/>
              </a:spcAft>
              <a:buFont typeface="Wingdings" pitchFamily="2" charset="2"/>
              <a:buChar char="S"/>
            </a:pPr>
            <a:endParaRPr lang="en-US" sz="2000" dirty="0" smtClean="0"/>
          </a:p>
          <a:p>
            <a:pPr>
              <a:spcBef>
                <a:spcPct val="15000"/>
              </a:spcBef>
              <a:spcAft>
                <a:spcPct val="15000"/>
              </a:spcAft>
              <a:buClrTx/>
              <a:buFont typeface="Wingdings" pitchFamily="2" charset="2"/>
              <a:buChar char="S"/>
            </a:pPr>
            <a:r>
              <a:rPr lang="en-US" sz="2000" dirty="0" smtClean="0"/>
              <a:t>Pits 1 and 2 are filled with oil and                                                                      water, while Pit 3 is known to                                              contain F001 waste                                             waste </a:t>
            </a:r>
          </a:p>
          <a:p>
            <a:pPr>
              <a:spcBef>
                <a:spcPct val="15000"/>
              </a:spcBef>
              <a:spcAft>
                <a:spcPct val="15000"/>
              </a:spcAft>
              <a:buFont typeface="Wingdings" pitchFamily="2" charset="2"/>
              <a:buChar char="S"/>
            </a:pPr>
            <a:endParaRPr lang="en-US" sz="2000" dirty="0" smtClean="0"/>
          </a:p>
          <a:p>
            <a:pPr>
              <a:spcBef>
                <a:spcPct val="15000"/>
              </a:spcBef>
              <a:spcAft>
                <a:spcPct val="15000"/>
              </a:spcAft>
              <a:buClrTx/>
              <a:buFont typeface="Wingdings" pitchFamily="2" charset="2"/>
              <a:buChar char="S"/>
            </a:pPr>
            <a:r>
              <a:rPr lang="en-US" sz="2000" dirty="0" smtClean="0"/>
              <a:t>Can all three pit closures be                                             funded by OSLTF?  </a:t>
            </a:r>
          </a:p>
          <a:p>
            <a:endParaRPr lang="en-US" dirty="0"/>
          </a:p>
        </p:txBody>
      </p:sp>
      <p:pic>
        <p:nvPicPr>
          <p:cNvPr id="4" name="Picture 3" descr="photo of several oil pits and a tank battery"/>
          <p:cNvPicPr/>
          <p:nvPr/>
        </p:nvPicPr>
        <p:blipFill>
          <a:blip r:embed="rId3" cstate="print"/>
          <a:srcRect/>
          <a:stretch>
            <a:fillRect/>
          </a:stretch>
        </p:blipFill>
        <p:spPr bwMode="auto">
          <a:xfrm>
            <a:off x="6096000" y="2286000"/>
            <a:ext cx="2333625" cy="1828800"/>
          </a:xfrm>
          <a:prstGeom prst="rect">
            <a:avLst/>
          </a:prstGeom>
          <a:noFill/>
          <a:ln w="9525">
            <a:noFill/>
            <a:miter lim="800000"/>
            <a:headEnd/>
            <a:tailEnd/>
          </a:ln>
        </p:spPr>
      </p:pic>
      <p:pic>
        <p:nvPicPr>
          <p:cNvPr id="5" name="Picture 4" descr="songbirds"/>
          <p:cNvPicPr/>
          <p:nvPr/>
        </p:nvPicPr>
        <p:blipFill>
          <a:blip r:embed="rId4" cstate="print"/>
          <a:srcRect/>
          <a:stretch>
            <a:fillRect/>
          </a:stretch>
        </p:blipFill>
        <p:spPr bwMode="auto">
          <a:xfrm>
            <a:off x="5715000" y="4495800"/>
            <a:ext cx="2705100" cy="1524000"/>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884812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0"/>
            <a:ext cx="7315201" cy="1143000"/>
          </a:xfrm>
        </p:spPr>
        <p:txBody>
          <a:bodyPr/>
          <a:lstStyle/>
          <a:p>
            <a:r>
              <a:rPr lang="en-US" dirty="0" smtClean="0"/>
              <a:t>Answer</a:t>
            </a:r>
            <a:endParaRPr lang="en-US" dirty="0"/>
          </a:p>
        </p:txBody>
      </p:sp>
      <p:sp>
        <p:nvSpPr>
          <p:cNvPr id="3" name="Content Placeholder 2"/>
          <p:cNvSpPr>
            <a:spLocks noGrp="1"/>
          </p:cNvSpPr>
          <p:nvPr>
            <p:ph idx="1"/>
          </p:nvPr>
        </p:nvSpPr>
        <p:spPr>
          <a:xfrm>
            <a:off x="1295401" y="990600"/>
            <a:ext cx="7391400" cy="5135563"/>
          </a:xfrm>
        </p:spPr>
        <p:txBody>
          <a:bodyPr>
            <a:normAutofit/>
          </a:bodyPr>
          <a:lstStyle/>
          <a:p>
            <a:endParaRPr lang="en-US" dirty="0" smtClean="0"/>
          </a:p>
          <a:p>
            <a:pPr>
              <a:spcBef>
                <a:spcPct val="15000"/>
              </a:spcBef>
              <a:spcAft>
                <a:spcPct val="15000"/>
              </a:spcAft>
              <a:buClrTx/>
              <a:buFont typeface="Wingdings" pitchFamily="2" charset="2"/>
              <a:buChar char="S"/>
            </a:pPr>
            <a:r>
              <a:rPr lang="en-US" sz="2000" dirty="0" smtClean="0"/>
              <a:t>Yes:  Pits 1 and 2 may be closed using the OSLTF</a:t>
            </a:r>
          </a:p>
          <a:p>
            <a:pPr>
              <a:spcBef>
                <a:spcPct val="15000"/>
              </a:spcBef>
              <a:spcAft>
                <a:spcPct val="15000"/>
              </a:spcAft>
              <a:buClrTx/>
              <a:buFont typeface="Wingdings" pitchFamily="2" charset="2"/>
              <a:buChar char="S"/>
            </a:pPr>
            <a:endParaRPr lang="en-US" sz="2000" dirty="0" smtClean="0"/>
          </a:p>
          <a:p>
            <a:pPr>
              <a:spcBef>
                <a:spcPct val="15000"/>
              </a:spcBef>
              <a:spcAft>
                <a:spcPct val="15000"/>
              </a:spcAft>
              <a:buClrTx/>
              <a:buFont typeface="Wingdings" pitchFamily="2" charset="2"/>
              <a:buChar char="S"/>
            </a:pPr>
            <a:r>
              <a:rPr lang="en-US" sz="2000" dirty="0" smtClean="0"/>
              <a:t>No:  Pit 3 has F001 and must be closed under CERCLA</a:t>
            </a:r>
          </a:p>
          <a:p>
            <a:pPr>
              <a:buFontTx/>
              <a:buChar char="-"/>
            </a:pPr>
            <a:endParaRPr lang="en-US" dirty="0"/>
          </a:p>
        </p:txBody>
      </p:sp>
      <p:pic>
        <p:nvPicPr>
          <p:cNvPr id="4" name="Picture 3" descr="Blue Check Button Clip Art">
            <a:hlinkClick r:id="rId3"/>
          </p:cNvPr>
          <p:cNvPicPr/>
          <p:nvPr/>
        </p:nvPicPr>
        <p:blipFill>
          <a:blip r:embed="rId4" cstate="print"/>
          <a:srcRect/>
          <a:stretch>
            <a:fillRect/>
          </a:stretch>
        </p:blipFill>
        <p:spPr bwMode="auto">
          <a:xfrm>
            <a:off x="3124200" y="3124200"/>
            <a:ext cx="3200400" cy="2895600"/>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884812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228600"/>
            <a:ext cx="7010401" cy="685800"/>
          </a:xfrm>
        </p:spPr>
        <p:txBody>
          <a:bodyPr/>
          <a:lstStyle/>
          <a:p>
            <a:r>
              <a:rPr lang="en-US" dirty="0" smtClean="0"/>
              <a:t>Scenario II</a:t>
            </a:r>
            <a:endParaRPr lang="en-US" dirty="0"/>
          </a:p>
        </p:txBody>
      </p:sp>
      <p:sp>
        <p:nvSpPr>
          <p:cNvPr id="3" name="Content Placeholder 2"/>
          <p:cNvSpPr>
            <a:spLocks noGrp="1"/>
          </p:cNvSpPr>
          <p:nvPr>
            <p:ph idx="1"/>
          </p:nvPr>
        </p:nvSpPr>
        <p:spPr>
          <a:xfrm>
            <a:off x="1066800" y="1066800"/>
            <a:ext cx="7978775" cy="5059363"/>
          </a:xfrm>
        </p:spPr>
        <p:txBody>
          <a:bodyPr/>
          <a:lstStyle/>
          <a:p>
            <a:pPr>
              <a:buClrTx/>
              <a:buFont typeface="Wingdings" pitchFamily="2" charset="2"/>
              <a:buChar char="S"/>
            </a:pPr>
            <a:r>
              <a:rPr lang="en-US" sz="2000" dirty="0" smtClean="0"/>
              <a:t>Leaking underground gasoline tank near Mojave, CA has contaminated 16 residential drinking water wells in a nearby subdivision</a:t>
            </a:r>
          </a:p>
          <a:p>
            <a:pPr>
              <a:buClrTx/>
              <a:buFont typeface="Wingdings" pitchFamily="2" charset="2"/>
              <a:buChar char="S"/>
            </a:pPr>
            <a:endParaRPr lang="en-US" sz="2000" dirty="0" smtClean="0"/>
          </a:p>
          <a:p>
            <a:pPr>
              <a:buClrTx/>
              <a:buFont typeface="Wingdings" pitchFamily="2" charset="2"/>
              <a:buChar char="S"/>
            </a:pPr>
            <a:r>
              <a:rPr lang="en-US" sz="2000" dirty="0" smtClean="0"/>
              <a:t>Nearest navigable water is more than 5 miles away</a:t>
            </a:r>
          </a:p>
          <a:p>
            <a:pPr>
              <a:buClrTx/>
              <a:buFont typeface="Wingdings" pitchFamily="2" charset="2"/>
              <a:buChar char="S"/>
            </a:pPr>
            <a:endParaRPr lang="en-US" sz="2000" dirty="0" smtClean="0"/>
          </a:p>
          <a:p>
            <a:pPr>
              <a:buClrTx/>
              <a:buFont typeface="Wingdings" pitchFamily="2" charset="2"/>
              <a:buChar char="S"/>
            </a:pPr>
            <a:r>
              <a:rPr lang="en-US" sz="2000" dirty="0" smtClean="0"/>
              <a:t>Can OSLTF be used for a temporary bottled water supply?  Could carbon filters be installed on each well?</a:t>
            </a:r>
            <a:endParaRPr lang="en-US" sz="2000" dirty="0"/>
          </a:p>
        </p:txBody>
      </p:sp>
      <p:pic>
        <p:nvPicPr>
          <p:cNvPr id="44034" name="Picture 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09800" y="4267200"/>
            <a:ext cx="4953000" cy="1905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8717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44034"/>
                                        </p:tgtEl>
                                        <p:attrNameLst>
                                          <p:attrName>ppt_x</p:attrName>
                                        </p:attrNameLst>
                                      </p:cBhvr>
                                      <p:tavLst>
                                        <p:tav tm="0">
                                          <p:val>
                                            <p:strVal val="ppt_x"/>
                                          </p:val>
                                        </p:tav>
                                        <p:tav tm="100000">
                                          <p:val>
                                            <p:strVal val="ppt_x"/>
                                          </p:val>
                                        </p:tav>
                                      </p:tavLst>
                                    </p:anim>
                                    <p:anim calcmode="lin" valueType="num">
                                      <p:cBhvr additive="base">
                                        <p:cTn id="19" dur="500"/>
                                        <p:tgtEl>
                                          <p:spTgt spid="44034"/>
                                        </p:tgtEl>
                                        <p:attrNameLst>
                                          <p:attrName>ppt_y</p:attrName>
                                        </p:attrNameLst>
                                      </p:cBhvr>
                                      <p:tavLst>
                                        <p:tav tm="0">
                                          <p:val>
                                            <p:strVal val="ppt_y"/>
                                          </p:val>
                                        </p:tav>
                                        <p:tav tm="100000">
                                          <p:val>
                                            <p:strVal val="1+ppt_h/2"/>
                                          </p:val>
                                        </p:tav>
                                      </p:tavLst>
                                    </p:anim>
                                    <p:set>
                                      <p:cBhvr>
                                        <p:cTn id="20" dur="1" fill="hold">
                                          <p:stCondLst>
                                            <p:cond delay="499"/>
                                          </p:stCondLst>
                                        </p:cTn>
                                        <p:tgtEl>
                                          <p:spTgt spid="440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0"/>
            <a:ext cx="7315201" cy="1143000"/>
          </a:xfrm>
        </p:spPr>
        <p:txBody>
          <a:bodyPr/>
          <a:lstStyle/>
          <a:p>
            <a:r>
              <a:rPr lang="en-US" dirty="0" smtClean="0"/>
              <a:t>Answer</a:t>
            </a:r>
            <a:endParaRPr lang="en-US" dirty="0"/>
          </a:p>
        </p:txBody>
      </p:sp>
      <p:sp>
        <p:nvSpPr>
          <p:cNvPr id="3" name="Content Placeholder 2"/>
          <p:cNvSpPr>
            <a:spLocks noGrp="1"/>
          </p:cNvSpPr>
          <p:nvPr>
            <p:ph idx="1"/>
          </p:nvPr>
        </p:nvSpPr>
        <p:spPr>
          <a:xfrm>
            <a:off x="1295401" y="990600"/>
            <a:ext cx="7391400" cy="5135563"/>
          </a:xfrm>
        </p:spPr>
        <p:txBody>
          <a:bodyPr>
            <a:normAutofit/>
          </a:bodyPr>
          <a:lstStyle/>
          <a:p>
            <a:pPr>
              <a:buClrTx/>
              <a:buFont typeface="Wingdings" pitchFamily="2" charset="2"/>
              <a:buChar char="S"/>
            </a:pPr>
            <a:r>
              <a:rPr lang="en-US" dirty="0" smtClean="0"/>
              <a:t>No . . . must have clear nexus to navigable water</a:t>
            </a:r>
          </a:p>
          <a:p>
            <a:pPr>
              <a:buFontTx/>
              <a:buChar char="-"/>
            </a:pPr>
            <a:endParaRPr lang="en-US" dirty="0"/>
          </a:p>
        </p:txBody>
      </p:sp>
      <p:pic>
        <p:nvPicPr>
          <p:cNvPr id="4" name="Picture 3" descr="Blue Check Button Clip Art">
            <a:hlinkClick r:id="rId3"/>
          </p:cNvPr>
          <p:cNvPicPr/>
          <p:nvPr/>
        </p:nvPicPr>
        <p:blipFill>
          <a:blip r:embed="rId4" cstate="print"/>
          <a:srcRect/>
          <a:stretch>
            <a:fillRect/>
          </a:stretch>
        </p:blipFill>
        <p:spPr bwMode="auto">
          <a:xfrm>
            <a:off x="3276600" y="2895600"/>
            <a:ext cx="3200400" cy="2895600"/>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884812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0"/>
            <a:ext cx="6629401" cy="838200"/>
          </a:xfrm>
        </p:spPr>
        <p:txBody>
          <a:bodyPr/>
          <a:lstStyle/>
          <a:p>
            <a:r>
              <a:rPr lang="en-US" dirty="0" smtClean="0"/>
              <a:t>Scenario III</a:t>
            </a:r>
            <a:endParaRPr lang="en-US" dirty="0"/>
          </a:p>
        </p:txBody>
      </p:sp>
      <p:sp>
        <p:nvSpPr>
          <p:cNvPr id="3" name="Content Placeholder 2"/>
          <p:cNvSpPr>
            <a:spLocks noGrp="1"/>
          </p:cNvSpPr>
          <p:nvPr>
            <p:ph idx="1"/>
          </p:nvPr>
        </p:nvSpPr>
        <p:spPr>
          <a:xfrm>
            <a:off x="1295401" y="914400"/>
            <a:ext cx="7315200" cy="5211763"/>
          </a:xfrm>
        </p:spPr>
        <p:txBody>
          <a:bodyPr/>
          <a:lstStyle/>
          <a:p>
            <a:pPr>
              <a:buClrTx/>
              <a:buFont typeface="Wingdings" pitchFamily="2" charset="2"/>
              <a:buChar char="S"/>
            </a:pPr>
            <a:r>
              <a:rPr lang="en-US" dirty="0" smtClean="0"/>
              <a:t>A tractor trailer wreck released 8,000 gallons of red-dyed diesel fuel to roadside ditch</a:t>
            </a:r>
          </a:p>
          <a:p>
            <a:pPr>
              <a:buClrTx/>
              <a:buFont typeface="Wingdings" pitchFamily="2" charset="2"/>
              <a:buChar char="S"/>
            </a:pPr>
            <a:endParaRPr lang="en-US" dirty="0" smtClean="0"/>
          </a:p>
          <a:p>
            <a:pPr>
              <a:buClrTx/>
              <a:buFont typeface="Wingdings" pitchFamily="2" charset="2"/>
              <a:buChar char="S"/>
            </a:pPr>
            <a:r>
              <a:rPr lang="en-US" dirty="0" smtClean="0"/>
              <a:t>Could the OSLTF be used to cleanup the diesel-contaminated soil?</a:t>
            </a:r>
            <a:endParaRPr lang="en-US" dirty="0"/>
          </a:p>
        </p:txBody>
      </p:sp>
      <p:pic>
        <p:nvPicPr>
          <p:cNvPr id="45058" name="Picture 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0" y="3810000"/>
            <a:ext cx="4724400" cy="22098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3747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DISCLAIMER</a:t>
            </a:r>
            <a:endParaRPr lang="en-US" dirty="0"/>
          </a:p>
        </p:txBody>
      </p:sp>
      <p:sp>
        <p:nvSpPr>
          <p:cNvPr id="4" name="Rectangle 3"/>
          <p:cNvSpPr/>
          <p:nvPr/>
        </p:nvSpPr>
        <p:spPr>
          <a:xfrm>
            <a:off x="2362200" y="2690335"/>
            <a:ext cx="4572000" cy="3323987"/>
          </a:xfrm>
          <a:prstGeom prst="rect">
            <a:avLst/>
          </a:prstGeom>
        </p:spPr>
        <p:txBody>
          <a:bodyPr>
            <a:spAutoFit/>
          </a:bodyPr>
          <a:lstStyle/>
          <a:p>
            <a:r>
              <a:rPr lang="en-US" sz="2400" dirty="0">
                <a:solidFill>
                  <a:prstClr val="black"/>
                </a:solidFill>
              </a:rPr>
              <a:t>The purpose of this presentation is to stimulate thought and discussion.  </a:t>
            </a:r>
          </a:p>
          <a:p>
            <a:endParaRPr lang="en-US" dirty="0">
              <a:solidFill>
                <a:prstClr val="black"/>
              </a:solidFill>
            </a:endParaRPr>
          </a:p>
          <a:p>
            <a:r>
              <a:rPr lang="en-US" sz="2400" dirty="0">
                <a:solidFill>
                  <a:prstClr val="black"/>
                </a:solidFill>
              </a:rPr>
              <a:t>Nothing in this presentation is intended to supersede or contravene Federal Statutes, Regulations, or  Official EPA Policies.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46513407"/>
      </p:ext>
    </p:extLst>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0"/>
            <a:ext cx="7315201" cy="1143000"/>
          </a:xfrm>
        </p:spPr>
        <p:txBody>
          <a:bodyPr/>
          <a:lstStyle/>
          <a:p>
            <a:r>
              <a:rPr lang="en-US" dirty="0" smtClean="0"/>
              <a:t>Answer</a:t>
            </a:r>
            <a:endParaRPr lang="en-US" dirty="0"/>
          </a:p>
        </p:txBody>
      </p:sp>
      <p:sp>
        <p:nvSpPr>
          <p:cNvPr id="3" name="Content Placeholder 2"/>
          <p:cNvSpPr>
            <a:spLocks noGrp="1"/>
          </p:cNvSpPr>
          <p:nvPr>
            <p:ph idx="1"/>
          </p:nvPr>
        </p:nvSpPr>
        <p:spPr>
          <a:xfrm>
            <a:off x="1295401" y="990600"/>
            <a:ext cx="7391400" cy="5135563"/>
          </a:xfrm>
        </p:spPr>
        <p:txBody>
          <a:bodyPr>
            <a:normAutofit/>
          </a:bodyPr>
          <a:lstStyle/>
          <a:p>
            <a:pPr>
              <a:buClrTx/>
              <a:buFont typeface="Wingdings" pitchFamily="2" charset="2"/>
              <a:buChar char="S"/>
            </a:pPr>
            <a:r>
              <a:rPr lang="en-US" dirty="0" smtClean="0"/>
              <a:t>Maybe . . . must have clear nexus to navigable water</a:t>
            </a:r>
          </a:p>
          <a:p>
            <a:pPr>
              <a:buFontTx/>
              <a:buChar char="-"/>
            </a:pPr>
            <a:endParaRPr lang="en-US" dirty="0"/>
          </a:p>
        </p:txBody>
      </p:sp>
      <p:pic>
        <p:nvPicPr>
          <p:cNvPr id="4" name="Picture 3" descr="Blue Check Button Clip Art">
            <a:hlinkClick r:id="rId3"/>
          </p:cNvPr>
          <p:cNvPicPr/>
          <p:nvPr/>
        </p:nvPicPr>
        <p:blipFill>
          <a:blip r:embed="rId4" cstate="print"/>
          <a:srcRect/>
          <a:stretch>
            <a:fillRect/>
          </a:stretch>
        </p:blipFill>
        <p:spPr bwMode="auto">
          <a:xfrm>
            <a:off x="3276600" y="2895600"/>
            <a:ext cx="3200400" cy="2895600"/>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884812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76600" y="1828800"/>
            <a:ext cx="2857500" cy="28575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1066800" y="1371600"/>
            <a:ext cx="7978775" cy="4754563"/>
          </a:xfrm>
        </p:spPr>
        <p:txBody>
          <a:bodyPr/>
          <a:lstStyle/>
          <a:p>
            <a:pPr marL="0" marR="0">
              <a:spcBef>
                <a:spcPts val="0"/>
              </a:spcBef>
              <a:spcAft>
                <a:spcPts val="1000"/>
              </a:spcAft>
              <a:buClrTx/>
              <a:buFont typeface="Wingdings" pitchFamily="2" charset="2"/>
              <a:buChar char="S"/>
            </a:pPr>
            <a:r>
              <a:rPr lang="en-US" dirty="0" smtClean="0">
                <a:latin typeface="Calibri"/>
                <a:ea typeface="Calibri"/>
                <a:cs typeface="Times New Roman"/>
              </a:rPr>
              <a:t>Course Overview</a:t>
            </a:r>
          </a:p>
          <a:p>
            <a:pPr marL="0" marR="0">
              <a:spcBef>
                <a:spcPts val="0"/>
              </a:spcBef>
              <a:spcAft>
                <a:spcPts val="1000"/>
              </a:spcAft>
              <a:buClrTx/>
              <a:buFont typeface="Wingdings" pitchFamily="2" charset="2"/>
              <a:buChar char="S"/>
            </a:pPr>
            <a:r>
              <a:rPr lang="en-US" dirty="0" smtClean="0">
                <a:latin typeface="Calibri"/>
                <a:ea typeface="Calibri"/>
                <a:cs typeface="Times New Roman"/>
              </a:rPr>
              <a:t>I.	Statutory and Regulatory Authority</a:t>
            </a:r>
          </a:p>
          <a:p>
            <a:pPr marL="0" marR="0">
              <a:spcBef>
                <a:spcPts val="0"/>
              </a:spcBef>
              <a:spcAft>
                <a:spcPts val="1000"/>
              </a:spcAft>
              <a:buClrTx/>
              <a:buFont typeface="Wingdings" pitchFamily="2" charset="2"/>
              <a:buChar char="S"/>
            </a:pPr>
            <a:r>
              <a:rPr lang="en-US" dirty="0" smtClean="0">
                <a:latin typeface="Calibri"/>
                <a:ea typeface="Calibri"/>
                <a:cs typeface="Times New Roman"/>
              </a:rPr>
              <a:t>II.	Oil </a:t>
            </a:r>
            <a:r>
              <a:rPr lang="en-US" dirty="0">
                <a:latin typeface="Calibri"/>
                <a:ea typeface="Calibri"/>
                <a:cs typeface="Times New Roman"/>
              </a:rPr>
              <a:t>Spill </a:t>
            </a:r>
            <a:r>
              <a:rPr lang="en-US" dirty="0" smtClean="0">
                <a:latin typeface="Calibri"/>
                <a:ea typeface="Calibri"/>
                <a:cs typeface="Times New Roman"/>
              </a:rPr>
              <a:t>Liability  Trust Fund</a:t>
            </a:r>
          </a:p>
          <a:p>
            <a:pPr marL="0" marR="0">
              <a:spcBef>
                <a:spcPts val="0"/>
              </a:spcBef>
              <a:spcAft>
                <a:spcPts val="1000"/>
              </a:spcAft>
              <a:buClrTx/>
              <a:buFont typeface="Wingdings" pitchFamily="2" charset="2"/>
              <a:buChar char="S"/>
            </a:pPr>
            <a:r>
              <a:rPr lang="en-US" dirty="0" smtClean="0">
                <a:solidFill>
                  <a:srgbClr val="FF0000"/>
                </a:solidFill>
                <a:latin typeface="Calibri"/>
                <a:ea typeface="Calibri"/>
                <a:cs typeface="Times New Roman"/>
              </a:rPr>
              <a:t>III.	What </a:t>
            </a:r>
            <a:r>
              <a:rPr lang="en-US" dirty="0">
                <a:solidFill>
                  <a:srgbClr val="FF0000"/>
                </a:solidFill>
                <a:latin typeface="Calibri"/>
                <a:ea typeface="Calibri"/>
                <a:cs typeface="Times New Roman"/>
              </a:rPr>
              <a:t>is </a:t>
            </a:r>
            <a:r>
              <a:rPr lang="en-US" dirty="0" smtClean="0">
                <a:solidFill>
                  <a:srgbClr val="FF0000"/>
                </a:solidFill>
                <a:latin typeface="Calibri"/>
                <a:ea typeface="Calibri"/>
                <a:cs typeface="Times New Roman"/>
              </a:rPr>
              <a:t>Oil?</a:t>
            </a:r>
          </a:p>
          <a:p>
            <a:pPr marL="0" marR="0">
              <a:spcBef>
                <a:spcPts val="0"/>
              </a:spcBef>
              <a:spcAft>
                <a:spcPts val="1000"/>
              </a:spcAft>
              <a:buClrTx/>
              <a:buFont typeface="Wingdings" pitchFamily="2" charset="2"/>
              <a:buChar char="S"/>
            </a:pPr>
            <a:r>
              <a:rPr lang="en-US" dirty="0" smtClean="0">
                <a:latin typeface="Calibri"/>
                <a:ea typeface="Calibri"/>
                <a:cs typeface="Times New Roman"/>
              </a:rPr>
              <a:t>IV.	Fate </a:t>
            </a:r>
            <a:r>
              <a:rPr lang="en-US" dirty="0">
                <a:latin typeface="Calibri"/>
                <a:ea typeface="Calibri"/>
                <a:cs typeface="Times New Roman"/>
              </a:rPr>
              <a:t>and Behavior of Oil in </a:t>
            </a:r>
            <a:r>
              <a:rPr lang="en-US" dirty="0" smtClean="0">
                <a:latin typeface="Calibri"/>
                <a:ea typeface="Calibri"/>
                <a:cs typeface="Times New Roman"/>
              </a:rPr>
              <a:t>the                       	Environment</a:t>
            </a:r>
            <a:r>
              <a:rPr lang="en-US" dirty="0">
                <a:latin typeface="Calibri"/>
                <a:ea typeface="Calibri"/>
                <a:cs typeface="Times New Roman"/>
              </a:rPr>
              <a:t>	</a:t>
            </a:r>
            <a:endParaRPr lang="en-US" dirty="0" smtClean="0">
              <a:latin typeface="Calibri"/>
              <a:ea typeface="Calibri"/>
              <a:cs typeface="Times New Roman"/>
            </a:endParaRPr>
          </a:p>
          <a:p>
            <a:pPr marL="0" marR="0">
              <a:spcBef>
                <a:spcPts val="0"/>
              </a:spcBef>
              <a:spcAft>
                <a:spcPts val="1000"/>
              </a:spcAft>
              <a:buClrTx/>
              <a:buFont typeface="Wingdings" pitchFamily="2" charset="2"/>
              <a:buChar char="S"/>
            </a:pPr>
            <a:r>
              <a:rPr lang="en-US" dirty="0" smtClean="0">
                <a:latin typeface="Calibri"/>
                <a:ea typeface="Calibri"/>
                <a:cs typeface="Times New Roman"/>
              </a:rPr>
              <a:t>V.	Factors </a:t>
            </a:r>
            <a:r>
              <a:rPr lang="en-US" dirty="0">
                <a:latin typeface="Calibri"/>
                <a:ea typeface="Calibri"/>
                <a:cs typeface="Times New Roman"/>
              </a:rPr>
              <a:t>Affecting Response </a:t>
            </a:r>
            <a:r>
              <a:rPr lang="en-US" dirty="0" smtClean="0">
                <a:latin typeface="Calibri"/>
                <a:ea typeface="Calibri"/>
                <a:cs typeface="Times New Roman"/>
              </a:rPr>
              <a:t>and                                    	Cleanup Decisions </a:t>
            </a:r>
            <a:r>
              <a:rPr lang="en-US" dirty="0">
                <a:latin typeface="Calibri"/>
                <a:ea typeface="Calibri"/>
                <a:cs typeface="Times New Roman"/>
              </a:rPr>
              <a:t>	</a:t>
            </a:r>
          </a:p>
        </p:txBody>
      </p:sp>
      <p:graphicFrame>
        <p:nvGraphicFramePr>
          <p:cNvPr id="166914" name="Object 2"/>
          <p:cNvGraphicFramePr>
            <a:graphicFrameLocks noGrp="1" noChangeAspect="1"/>
          </p:cNvGraphicFramePr>
          <p:nvPr/>
        </p:nvGraphicFramePr>
        <p:xfrm>
          <a:off x="7239000" y="2971800"/>
          <a:ext cx="1358900" cy="2819400"/>
        </p:xfrm>
        <a:graphic>
          <a:graphicData uri="http://schemas.openxmlformats.org/presentationml/2006/ole">
            <p:oleObj spid="_x0000_s108546" name="Clip" r:id="rId4" imgW="1622066" imgH="3934305" progId="">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47439031"/>
      </p:ext>
    </p:extLst>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9331" name="Picture 3"/>
          <p:cNvPicPr>
            <a:picLocks noChangeAspect="1" noChangeArrowheads="1"/>
          </p:cNvPicPr>
          <p:nvPr/>
        </p:nvPicPr>
        <p:blipFill>
          <a:blip r:embed="rId3" cstate="print">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colorTemperature colorTemp="8800"/>
                    </a14:imgEffect>
                    <a14:imgEffect>
                      <a14:brightnessContrast bright="-20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00200" y="1143000"/>
            <a:ext cx="6858000" cy="4191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3" name="TextBox 2"/>
          <p:cNvSpPr txBox="1"/>
          <p:nvPr/>
        </p:nvSpPr>
        <p:spPr>
          <a:xfrm>
            <a:off x="2667000" y="2895600"/>
            <a:ext cx="5638800" cy="923330"/>
          </a:xfrm>
          <a:prstGeom prst="rect">
            <a:avLst/>
          </a:prstGeom>
          <a:noFill/>
        </p:spPr>
        <p:txBody>
          <a:bodyPr wrap="square" rtlCol="0">
            <a:spAutoFit/>
          </a:bodyPr>
          <a:lstStyle/>
          <a:p>
            <a:r>
              <a:rPr lang="en-US" sz="5400" dirty="0" smtClean="0">
                <a:solidFill>
                  <a:schemeClr val="bg1"/>
                </a:solidFill>
              </a:rPr>
              <a:t>III. What is Oil?</a:t>
            </a:r>
            <a:endParaRPr lang="en-US" sz="54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990600" y="152400"/>
            <a:ext cx="7543800" cy="914400"/>
          </a:xfrm>
        </p:spPr>
        <p:txBody>
          <a:bodyPr>
            <a:noAutofit/>
          </a:bodyPr>
          <a:lstStyle/>
          <a:p>
            <a:pPr eaLnBrk="1" hangingPunct="1"/>
            <a:r>
              <a:rPr lang="en-US" sz="2400" dirty="0" smtClean="0"/>
              <a:t>Regulatory and Statutory Definitions of Oil</a:t>
            </a:r>
          </a:p>
        </p:txBody>
      </p:sp>
      <p:sp>
        <p:nvSpPr>
          <p:cNvPr id="7171" name="Rectangle 3"/>
          <p:cNvSpPr>
            <a:spLocks noGrp="1" noChangeArrowheads="1"/>
          </p:cNvSpPr>
          <p:nvPr>
            <p:ph idx="1"/>
          </p:nvPr>
        </p:nvSpPr>
        <p:spPr>
          <a:xfrm>
            <a:off x="1143000" y="1066800"/>
            <a:ext cx="7848600" cy="5181600"/>
          </a:xfrm>
        </p:spPr>
        <p:txBody>
          <a:bodyPr>
            <a:normAutofit/>
          </a:bodyPr>
          <a:lstStyle/>
          <a:p>
            <a:pPr eaLnBrk="1" hangingPunct="1">
              <a:lnSpc>
                <a:spcPct val="80000"/>
              </a:lnSpc>
            </a:pPr>
            <a:endParaRPr lang="en-US" sz="1600" b="1" i="1" dirty="0" smtClean="0"/>
          </a:p>
          <a:p>
            <a:pPr>
              <a:buClrTx/>
              <a:buFont typeface="Wingdings" pitchFamily="2" charset="2"/>
              <a:buChar char="S"/>
            </a:pPr>
            <a:r>
              <a:rPr lang="en-US" sz="2400" dirty="0" smtClean="0"/>
              <a:t>40 CFR § 300.5.  Oil of any kind or in any form, including, but not limited to, petroleum, fuel oil, sludge, oil refuse, and oil mixed with wastes other than dredged spoil</a:t>
            </a:r>
          </a:p>
        </p:txBody>
      </p:sp>
      <p:pic>
        <p:nvPicPr>
          <p:cNvPr id="5" name="Picture 4" descr="Oil and petrol industry icons - vector icon set Stock Photo - 5915399"/>
          <p:cNvPicPr/>
          <p:nvPr/>
        </p:nvPicPr>
        <p:blipFill>
          <a:blip r:embed="rId3" cstate="print"/>
          <a:srcRect/>
          <a:stretch>
            <a:fillRect/>
          </a:stretch>
        </p:blipFill>
        <p:spPr bwMode="auto">
          <a:xfrm>
            <a:off x="2819400" y="3048000"/>
            <a:ext cx="3810000" cy="3086100"/>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30253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990600" y="152400"/>
            <a:ext cx="7543800" cy="914400"/>
          </a:xfrm>
        </p:spPr>
        <p:txBody>
          <a:bodyPr>
            <a:noAutofit/>
          </a:bodyPr>
          <a:lstStyle/>
          <a:p>
            <a:pPr eaLnBrk="1" hangingPunct="1"/>
            <a:r>
              <a:rPr lang="en-US" sz="2400" dirty="0" smtClean="0"/>
              <a:t>Regulatory and Statutory Definitions of Oil . . .</a:t>
            </a:r>
          </a:p>
        </p:txBody>
      </p:sp>
      <p:sp>
        <p:nvSpPr>
          <p:cNvPr id="7171" name="Rectangle 3"/>
          <p:cNvSpPr>
            <a:spLocks noGrp="1" noChangeArrowheads="1"/>
          </p:cNvSpPr>
          <p:nvPr>
            <p:ph idx="1"/>
          </p:nvPr>
        </p:nvSpPr>
        <p:spPr>
          <a:xfrm>
            <a:off x="1143000" y="1066800"/>
            <a:ext cx="7848600" cy="5181600"/>
          </a:xfrm>
        </p:spPr>
        <p:txBody>
          <a:bodyPr>
            <a:normAutofit/>
          </a:bodyPr>
          <a:lstStyle/>
          <a:p>
            <a:pPr eaLnBrk="1" hangingPunct="1">
              <a:lnSpc>
                <a:spcPct val="80000"/>
              </a:lnSpc>
            </a:pPr>
            <a:endParaRPr lang="en-US" sz="1600" b="1" i="1" dirty="0" smtClean="0"/>
          </a:p>
          <a:p>
            <a:pPr>
              <a:buClrTx/>
              <a:buFont typeface="Wingdings" pitchFamily="2" charset="2"/>
              <a:buChar char="S"/>
            </a:pPr>
            <a:r>
              <a:rPr lang="en-US" sz="2000" dirty="0" smtClean="0"/>
              <a:t>Oil, as defined by section 1001 of OPA means oil                                   of any kind or in any form, including, but not  limited to, petroleum, fuel oil, sludge, oil refuse, and oil mixed with wastes other than dredged spoil,  but does not include petroleum, including crude oil or any fraction thereof, which is specifically listed or designated as a hazardous substance under subparagraphs (A) through (F) of section 101(14) of CERCLA and which is subject to the provisions of that Act</a:t>
            </a:r>
          </a:p>
        </p:txBody>
      </p:sp>
      <p:pic>
        <p:nvPicPr>
          <p:cNvPr id="5" name="Picture 4" descr="A black drop of oil isolated on white - Illustration for your design Stock Photo - 7037332"/>
          <p:cNvPicPr/>
          <p:nvPr/>
        </p:nvPicPr>
        <p:blipFill>
          <a:blip r:embed="rId3" cstate="print"/>
          <a:srcRect/>
          <a:stretch>
            <a:fillRect/>
          </a:stretch>
        </p:blipFill>
        <p:spPr bwMode="auto">
          <a:xfrm>
            <a:off x="3276600" y="3657600"/>
            <a:ext cx="3124200" cy="2743200"/>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30253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066800" y="152400"/>
            <a:ext cx="8077200" cy="754063"/>
          </a:xfrm>
        </p:spPr>
        <p:txBody>
          <a:bodyPr>
            <a:noAutofit/>
          </a:bodyPr>
          <a:lstStyle/>
          <a:p>
            <a:pPr eaLnBrk="1" hangingPunct="1"/>
            <a:r>
              <a:rPr lang="en-US" sz="2800" dirty="0" smtClean="0"/>
              <a:t>Regulatory and Statutory Definitions of Oil . . .</a:t>
            </a:r>
          </a:p>
        </p:txBody>
      </p:sp>
      <p:sp>
        <p:nvSpPr>
          <p:cNvPr id="7171" name="Rectangle 3"/>
          <p:cNvSpPr>
            <a:spLocks noGrp="1" noChangeArrowheads="1"/>
          </p:cNvSpPr>
          <p:nvPr>
            <p:ph idx="1"/>
          </p:nvPr>
        </p:nvSpPr>
        <p:spPr>
          <a:xfrm>
            <a:off x="1143000" y="1066800"/>
            <a:ext cx="7848600" cy="5105400"/>
          </a:xfrm>
        </p:spPr>
        <p:txBody>
          <a:bodyPr>
            <a:normAutofit/>
          </a:bodyPr>
          <a:lstStyle/>
          <a:p>
            <a:pPr eaLnBrk="1" hangingPunct="1">
              <a:lnSpc>
                <a:spcPct val="80000"/>
              </a:lnSpc>
            </a:pPr>
            <a:endParaRPr lang="en-US" sz="1600" b="1" i="1" dirty="0" smtClean="0"/>
          </a:p>
          <a:p>
            <a:pPr>
              <a:buClrTx/>
              <a:buFont typeface="Wingdings" pitchFamily="2" charset="2"/>
              <a:buChar char="S"/>
            </a:pPr>
            <a:r>
              <a:rPr lang="en-US" sz="2400" dirty="0" smtClean="0"/>
              <a:t>40 CFR § 112.2.  Definitions. Oil means oil of any kind or in any form, including, but not limited to: fats, oils, or greases of animal, fish, or marine mammal origin; vegetable oils, including oils from seeds, nuts, fruits, or kernels; and, other oils and greases, including petroleum, fuel oil, sludge, synthetic oils, mineral oils, oil refuse, or oil mixed with wastes other than dredged spoil</a:t>
            </a:r>
          </a:p>
          <a:p>
            <a:pPr>
              <a:buFont typeface="Wingdings" pitchFamily="2" charset="2"/>
              <a:buChar char="S"/>
            </a:pPr>
            <a:endParaRPr lang="en-US" sz="2400" dirty="0" smtClean="0"/>
          </a:p>
        </p:txBody>
      </p:sp>
      <p:pic>
        <p:nvPicPr>
          <p:cNvPr id="4" name="5542801" descr="Oil_well : Earth on a background of a drop of oil">
            <a:hlinkClick r:id="rId3"/>
          </p:cNvPr>
          <p:cNvPicPr/>
          <p:nvPr/>
        </p:nvPicPr>
        <p:blipFill>
          <a:blip r:embed="rId4" cstate="print"/>
          <a:srcRect/>
          <a:stretch>
            <a:fillRect/>
          </a:stretch>
        </p:blipFill>
        <p:spPr bwMode="auto">
          <a:xfrm>
            <a:off x="4114800" y="4114800"/>
            <a:ext cx="1647825" cy="2057400"/>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30253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990600" y="152400"/>
            <a:ext cx="8001000" cy="754063"/>
          </a:xfrm>
        </p:spPr>
        <p:txBody>
          <a:bodyPr>
            <a:noAutofit/>
          </a:bodyPr>
          <a:lstStyle/>
          <a:p>
            <a:pPr eaLnBrk="1" hangingPunct="1"/>
            <a:r>
              <a:rPr lang="en-US" sz="2800" dirty="0" smtClean="0">
                <a:latin typeface="Arial" pitchFamily="34" charset="0"/>
                <a:cs typeface="Arial" pitchFamily="34" charset="0"/>
              </a:rPr>
              <a:t>Regulatory and Statutory Definitions of Oil . . .</a:t>
            </a:r>
          </a:p>
        </p:txBody>
      </p:sp>
      <p:sp>
        <p:nvSpPr>
          <p:cNvPr id="7171" name="Rectangle 3"/>
          <p:cNvSpPr>
            <a:spLocks noGrp="1" noChangeArrowheads="1"/>
          </p:cNvSpPr>
          <p:nvPr>
            <p:ph idx="1"/>
          </p:nvPr>
        </p:nvSpPr>
        <p:spPr>
          <a:xfrm>
            <a:off x="1066800" y="1066800"/>
            <a:ext cx="7924800" cy="5105400"/>
          </a:xfrm>
        </p:spPr>
        <p:txBody>
          <a:bodyPr>
            <a:normAutofit/>
          </a:bodyPr>
          <a:lstStyle/>
          <a:p>
            <a:pPr eaLnBrk="1" hangingPunct="1">
              <a:lnSpc>
                <a:spcPct val="80000"/>
              </a:lnSpc>
            </a:pPr>
            <a:endParaRPr lang="en-US" sz="1600" b="1" i="1" dirty="0" smtClean="0"/>
          </a:p>
          <a:p>
            <a:pPr>
              <a:buClrTx/>
              <a:buFont typeface="Wingdings" pitchFamily="2" charset="2"/>
              <a:buChar char="S"/>
            </a:pPr>
            <a:r>
              <a:rPr lang="en-US" sz="2400" dirty="0" smtClean="0"/>
              <a:t>40 CFR § 112.2.  Definitions.  Non-petroleum oil means oil of any kind that is not petroleum-based, including but not limited to: Fats, oils, and greases of animal, fish, or marine mammal origin; and vegetable oils, including oils from seeds, nuts, fruits, and kernels</a:t>
            </a:r>
          </a:p>
        </p:txBody>
      </p:sp>
      <p:pic>
        <p:nvPicPr>
          <p:cNvPr id="6" name="14186308" descr="Vegetable_oil : Palm oil in PET bottles">
            <a:hlinkClick r:id="rId3"/>
          </p:cNvPr>
          <p:cNvPicPr/>
          <p:nvPr/>
        </p:nvPicPr>
        <p:blipFill>
          <a:blip r:embed="rId4" cstate="print"/>
          <a:srcRect/>
          <a:stretch>
            <a:fillRect/>
          </a:stretch>
        </p:blipFill>
        <p:spPr bwMode="auto">
          <a:xfrm>
            <a:off x="3429000" y="3886200"/>
            <a:ext cx="1638300" cy="2362200"/>
          </a:xfrm>
          <a:prstGeom prst="rect">
            <a:avLst/>
          </a:prstGeom>
          <a:noFill/>
          <a:ln w="9525">
            <a:noFill/>
            <a:miter lim="800000"/>
            <a:headEnd/>
            <a:tailEnd/>
          </a:ln>
        </p:spPr>
      </p:pic>
      <p:pic>
        <p:nvPicPr>
          <p:cNvPr id="7" name="t57737695" descr="http://cdn5.fotosearch.com/bthumb/CSP/CSP582/k5826960.jpg"/>
          <p:cNvPicPr/>
          <p:nvPr/>
        </p:nvPicPr>
        <p:blipFill>
          <a:blip r:embed="rId5" cstate="print"/>
          <a:srcRect/>
          <a:stretch>
            <a:fillRect/>
          </a:stretch>
        </p:blipFill>
        <p:spPr bwMode="auto">
          <a:xfrm>
            <a:off x="1371600" y="4267200"/>
            <a:ext cx="1619250" cy="1266825"/>
          </a:xfrm>
          <a:prstGeom prst="rect">
            <a:avLst/>
          </a:prstGeom>
          <a:noFill/>
          <a:ln w="9525">
            <a:noFill/>
            <a:miter lim="800000"/>
            <a:headEnd/>
            <a:tailEnd/>
          </a:ln>
        </p:spPr>
      </p:pic>
      <p:pic>
        <p:nvPicPr>
          <p:cNvPr id="9" name="Picture 8" descr="Grape seed oil">
            <a:hlinkClick r:id="rId6"/>
          </p:cNvPr>
          <p:cNvPicPr/>
          <p:nvPr/>
        </p:nvPicPr>
        <p:blipFill>
          <a:blip r:embed="rId7" cstate="print"/>
          <a:srcRect/>
          <a:stretch>
            <a:fillRect/>
          </a:stretch>
        </p:blipFill>
        <p:spPr bwMode="auto">
          <a:xfrm>
            <a:off x="5257800" y="3124200"/>
            <a:ext cx="1524000" cy="2133600"/>
          </a:xfrm>
          <a:prstGeom prst="rect">
            <a:avLst/>
          </a:prstGeom>
          <a:noFill/>
          <a:ln w="9525">
            <a:noFill/>
            <a:miter lim="800000"/>
            <a:headEnd/>
            <a:tailEnd/>
          </a:ln>
        </p:spPr>
      </p:pic>
      <p:pic>
        <p:nvPicPr>
          <p:cNvPr id="10" name="9945415" descr="Essential_oil : Lavender and rosemary flower and herb leaf sprigs with essential oil brown glass dropper bottle, isolated over white background.">
            <a:hlinkClick r:id="rId8"/>
          </p:cNvPr>
          <p:cNvPicPr/>
          <p:nvPr/>
        </p:nvPicPr>
        <p:blipFill>
          <a:blip r:embed="rId9" cstate="print"/>
          <a:srcRect/>
          <a:stretch>
            <a:fillRect/>
          </a:stretch>
        </p:blipFill>
        <p:spPr bwMode="auto">
          <a:xfrm>
            <a:off x="6629400" y="4114800"/>
            <a:ext cx="2057400" cy="1704975"/>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30253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990600" y="152400"/>
            <a:ext cx="8153400" cy="990600"/>
          </a:xfrm>
        </p:spPr>
        <p:txBody>
          <a:bodyPr>
            <a:noAutofit/>
          </a:bodyPr>
          <a:lstStyle/>
          <a:p>
            <a:pPr eaLnBrk="1" hangingPunct="1"/>
            <a:r>
              <a:rPr lang="en-US" sz="2800" dirty="0" smtClean="0"/>
              <a:t>Regulatory and Statutory Definitions of Oil . . .</a:t>
            </a:r>
          </a:p>
        </p:txBody>
      </p:sp>
      <p:sp>
        <p:nvSpPr>
          <p:cNvPr id="7171" name="Rectangle 3"/>
          <p:cNvSpPr>
            <a:spLocks noGrp="1" noChangeArrowheads="1"/>
          </p:cNvSpPr>
          <p:nvPr>
            <p:ph idx="1"/>
          </p:nvPr>
        </p:nvSpPr>
        <p:spPr>
          <a:xfrm>
            <a:off x="1066800" y="1066800"/>
            <a:ext cx="7924800" cy="5105400"/>
          </a:xfrm>
        </p:spPr>
        <p:txBody>
          <a:bodyPr>
            <a:normAutofit/>
          </a:bodyPr>
          <a:lstStyle/>
          <a:p>
            <a:pPr eaLnBrk="1" hangingPunct="1">
              <a:lnSpc>
                <a:spcPct val="80000"/>
              </a:lnSpc>
            </a:pPr>
            <a:endParaRPr lang="en-US" sz="1600" b="1" i="1" dirty="0" smtClean="0"/>
          </a:p>
          <a:p>
            <a:pPr>
              <a:buClrTx/>
              <a:buFont typeface="Wingdings" pitchFamily="2" charset="2"/>
              <a:buChar char="S"/>
            </a:pPr>
            <a:r>
              <a:rPr lang="en-US" sz="2800" dirty="0" smtClean="0"/>
              <a:t>Common phrase</a:t>
            </a:r>
          </a:p>
          <a:p>
            <a:pPr lvl="1">
              <a:buFontTx/>
              <a:buChar char="-"/>
            </a:pPr>
            <a:endParaRPr lang="en-US" i="1" dirty="0" smtClean="0"/>
          </a:p>
          <a:p>
            <a:pPr lvl="1">
              <a:buNone/>
            </a:pPr>
            <a:r>
              <a:rPr lang="en-US" i="1" dirty="0" smtClean="0"/>
              <a:t>“. . . oil of any kind in any form . . .”</a:t>
            </a:r>
          </a:p>
          <a:p>
            <a:pPr lvl="1">
              <a:buFontTx/>
              <a:buChar char="-"/>
            </a:pPr>
            <a:endParaRPr lang="en-US" i="1" dirty="0" smtClean="0"/>
          </a:p>
          <a:p>
            <a:pPr>
              <a:buClrTx/>
              <a:buFont typeface="Wingdings" pitchFamily="2" charset="2"/>
              <a:buChar char="S"/>
            </a:pPr>
            <a:r>
              <a:rPr lang="en-US" sz="2800" dirty="0" smtClean="0"/>
              <a:t>The statute language defines oils as broadly and comprehensively as possible </a:t>
            </a:r>
          </a:p>
          <a:p>
            <a:pPr>
              <a:buFont typeface="Wingdings" pitchFamily="2" charset="2"/>
              <a:buChar char="S"/>
            </a:pPr>
            <a:endParaRPr lang="en-US" sz="2800" dirty="0" smtClean="0"/>
          </a:p>
          <a:p>
            <a:pPr>
              <a:buClrTx/>
              <a:buFont typeface="Wingdings" pitchFamily="2" charset="2"/>
              <a:buChar char="S"/>
            </a:pPr>
            <a:r>
              <a:rPr lang="en-US" sz="2800" dirty="0" smtClean="0"/>
              <a:t>No definitive, specific EPA list of what constitutes an oil or EPA Guidance</a:t>
            </a:r>
          </a:p>
        </p:txBody>
      </p:sp>
      <p:pic>
        <p:nvPicPr>
          <p:cNvPr id="4" name="Picture 3" descr="http://t1.gstatic.com/images?q=tbn:ANd9GcT3VFgyPzdUVeYhada0cyCrYs_ar6DFEAcLMCsGAafH27ZzOVvAfZDh3A">
            <a:hlinkClick r:id="rId3"/>
          </p:cNvPr>
          <p:cNvPicPr/>
          <p:nvPr/>
        </p:nvPicPr>
        <p:blipFill>
          <a:blip r:embed="rId4" cstate="print"/>
          <a:srcRect/>
          <a:stretch>
            <a:fillRect/>
          </a:stretch>
        </p:blipFill>
        <p:spPr bwMode="auto">
          <a:xfrm>
            <a:off x="6934200" y="1447800"/>
            <a:ext cx="1524000" cy="1143000"/>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30253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143000" y="152400"/>
            <a:ext cx="7696200" cy="754063"/>
          </a:xfrm>
        </p:spPr>
        <p:txBody>
          <a:bodyPr>
            <a:noAutofit/>
          </a:bodyPr>
          <a:lstStyle/>
          <a:p>
            <a:pPr eaLnBrk="1" hangingPunct="1"/>
            <a:r>
              <a:rPr lang="en-US" sz="3200" dirty="0" smtClean="0"/>
              <a:t>What is Not an Oil</a:t>
            </a:r>
          </a:p>
        </p:txBody>
      </p:sp>
      <p:sp>
        <p:nvSpPr>
          <p:cNvPr id="7171" name="Rectangle 3"/>
          <p:cNvSpPr>
            <a:spLocks noGrp="1" noChangeArrowheads="1"/>
          </p:cNvSpPr>
          <p:nvPr>
            <p:ph idx="1"/>
          </p:nvPr>
        </p:nvSpPr>
        <p:spPr>
          <a:xfrm>
            <a:off x="1066800" y="1066800"/>
            <a:ext cx="7924800" cy="5334000"/>
          </a:xfrm>
        </p:spPr>
        <p:txBody>
          <a:bodyPr>
            <a:normAutofit fontScale="92500" lnSpcReduction="10000"/>
          </a:bodyPr>
          <a:lstStyle/>
          <a:p>
            <a:pPr eaLnBrk="1" hangingPunct="1">
              <a:lnSpc>
                <a:spcPct val="80000"/>
              </a:lnSpc>
            </a:pPr>
            <a:endParaRPr lang="en-US" sz="1600" b="1" i="1" dirty="0" smtClean="0"/>
          </a:p>
          <a:p>
            <a:pPr>
              <a:buClrTx/>
              <a:buFont typeface="Wingdings" pitchFamily="2" charset="2"/>
              <a:buChar char="S"/>
            </a:pPr>
            <a:r>
              <a:rPr lang="en-US" sz="2400" dirty="0" smtClean="0"/>
              <a:t>Coal Tar “waste” from former                                     manufactured gas plants</a:t>
            </a:r>
          </a:p>
          <a:p>
            <a:pPr>
              <a:buFont typeface="Wingdings" pitchFamily="2" charset="2"/>
              <a:buChar char="S"/>
            </a:pPr>
            <a:endParaRPr lang="en-US" sz="2400" dirty="0" smtClean="0"/>
          </a:p>
          <a:p>
            <a:pPr>
              <a:buClrTx/>
              <a:buFont typeface="Wingdings" pitchFamily="2" charset="2"/>
              <a:buChar char="S"/>
            </a:pPr>
            <a:r>
              <a:rPr lang="en-US" sz="2400" dirty="0" smtClean="0"/>
              <a:t>Creosote “Waste” from Wood Treatment Facilities</a:t>
            </a:r>
          </a:p>
          <a:p>
            <a:pPr>
              <a:buFont typeface="Wingdings" pitchFamily="2" charset="2"/>
              <a:buChar char="S"/>
            </a:pPr>
            <a:endParaRPr lang="en-US" sz="2400" dirty="0" smtClean="0"/>
          </a:p>
          <a:p>
            <a:pPr>
              <a:buClrTx/>
              <a:buFont typeface="Wingdings" pitchFamily="2" charset="2"/>
              <a:buChar char="S"/>
            </a:pPr>
            <a:r>
              <a:rPr lang="en-US" sz="2400" dirty="0" smtClean="0"/>
              <a:t>Tires, unless they’re burning and by “pyrolysis” creating an oil discharge</a:t>
            </a:r>
          </a:p>
          <a:p>
            <a:pPr>
              <a:buFont typeface="Wingdings" pitchFamily="2" charset="2"/>
              <a:buChar char="S"/>
            </a:pPr>
            <a:endParaRPr lang="en-US" sz="2400" dirty="0" smtClean="0"/>
          </a:p>
          <a:p>
            <a:pPr>
              <a:buClrTx/>
              <a:buFont typeface="Wingdings" pitchFamily="2" charset="2"/>
              <a:buChar char="S"/>
            </a:pPr>
            <a:r>
              <a:rPr lang="en-US" sz="2400" dirty="0" smtClean="0"/>
              <a:t>CERCLA Hazardous Substances</a:t>
            </a:r>
          </a:p>
          <a:p>
            <a:pPr>
              <a:buFont typeface="Wingdings" pitchFamily="2" charset="2"/>
              <a:buChar char="S"/>
            </a:pPr>
            <a:endParaRPr lang="en-US" sz="2400" dirty="0" smtClean="0"/>
          </a:p>
          <a:p>
            <a:pPr>
              <a:buClrTx/>
              <a:buFont typeface="Wingdings" pitchFamily="2" charset="2"/>
              <a:buChar char="S"/>
            </a:pPr>
            <a:r>
              <a:rPr lang="en-US" sz="2400" dirty="0" smtClean="0"/>
              <a:t>Listed CWA Hazardous                                                  Substances  (40 CFR 116)</a:t>
            </a:r>
          </a:p>
          <a:p>
            <a:pPr>
              <a:buFont typeface="Wingdings" pitchFamily="2" charset="2"/>
              <a:buChar char="S"/>
            </a:pPr>
            <a:endParaRPr lang="en-US" sz="2400" dirty="0" smtClean="0"/>
          </a:p>
          <a:p>
            <a:pPr>
              <a:buClrTx/>
              <a:buFont typeface="Wingdings" pitchFamily="2" charset="2"/>
              <a:buChar char="S"/>
            </a:pPr>
            <a:r>
              <a:rPr lang="en-US" sz="2400" dirty="0" smtClean="0"/>
              <a:t>Natural Gas</a:t>
            </a:r>
          </a:p>
        </p:txBody>
      </p:sp>
      <p:pic>
        <p:nvPicPr>
          <p:cNvPr id="4" name="Picture 3" descr="http://images.dexknows.com/cms/How_Much_Natural_Gas_Does_1224099_460.jpg"/>
          <p:cNvPicPr/>
          <p:nvPr/>
        </p:nvPicPr>
        <p:blipFill>
          <a:blip r:embed="rId3" cstate="print"/>
          <a:srcRect/>
          <a:stretch>
            <a:fillRect/>
          </a:stretch>
        </p:blipFill>
        <p:spPr bwMode="auto">
          <a:xfrm>
            <a:off x="5181600" y="5029200"/>
            <a:ext cx="2247265" cy="1295400"/>
          </a:xfrm>
          <a:prstGeom prst="rect">
            <a:avLst/>
          </a:prstGeom>
          <a:noFill/>
          <a:ln w="9525">
            <a:noFill/>
            <a:miter lim="800000"/>
            <a:headEnd/>
            <a:tailEnd/>
          </a:ln>
        </p:spPr>
      </p:pic>
      <p:pic>
        <p:nvPicPr>
          <p:cNvPr id="5" name="rg_hi" descr="http://t2.gstatic.com/images?q=tbn:ANd9GcTnAfKsIghw3YgnjHZMbjzLaMjg4v2MUdOgX1BjxtW7SCxQ2l_A">
            <a:hlinkClick r:id="rId4"/>
          </p:cNvPr>
          <p:cNvPicPr/>
          <p:nvPr/>
        </p:nvPicPr>
        <p:blipFill>
          <a:blip r:embed="rId5" cstate="print"/>
          <a:srcRect/>
          <a:stretch>
            <a:fillRect/>
          </a:stretch>
        </p:blipFill>
        <p:spPr bwMode="auto">
          <a:xfrm>
            <a:off x="6248400" y="990600"/>
            <a:ext cx="2143125" cy="1228725"/>
          </a:xfrm>
          <a:prstGeom prst="rect">
            <a:avLst/>
          </a:prstGeom>
          <a:noFill/>
          <a:ln w="9525">
            <a:noFill/>
            <a:miter lim="800000"/>
            <a:headEnd/>
            <a:tailEnd/>
          </a:ln>
        </p:spPr>
      </p:pic>
      <p:pic>
        <p:nvPicPr>
          <p:cNvPr id="6" name="Picture 5" descr="Firefighters battle with burning tires Stock Photo - 739840"/>
          <p:cNvPicPr/>
          <p:nvPr/>
        </p:nvPicPr>
        <p:blipFill>
          <a:blip r:embed="rId6" cstate="print"/>
          <a:srcRect/>
          <a:stretch>
            <a:fillRect/>
          </a:stretch>
        </p:blipFill>
        <p:spPr bwMode="auto">
          <a:xfrm>
            <a:off x="6477000" y="3505200"/>
            <a:ext cx="1819275" cy="1285875"/>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30253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Instructors</a:t>
            </a:r>
            <a:endParaRPr lang="en-US" dirty="0"/>
          </a:p>
        </p:txBody>
      </p:sp>
      <p:sp>
        <p:nvSpPr>
          <p:cNvPr id="3" name="Content Placeholder 2"/>
          <p:cNvSpPr>
            <a:spLocks noGrp="1"/>
          </p:cNvSpPr>
          <p:nvPr>
            <p:ph idx="1"/>
          </p:nvPr>
        </p:nvSpPr>
        <p:spPr/>
        <p:txBody>
          <a:bodyPr/>
          <a:lstStyle/>
          <a:p>
            <a:r>
              <a:rPr lang="en-US" sz="1800" dirty="0"/>
              <a:t>Earl </a:t>
            </a:r>
            <a:r>
              <a:rPr lang="en-US" sz="1800" dirty="0" err="1"/>
              <a:t>Liverman</a:t>
            </a:r>
            <a:r>
              <a:rPr lang="en-US" sz="1800" dirty="0"/>
              <a:t> is an EPA On-Scene Coordinator located in the Region 10 Coeur d’Alene, Idaho, field office.  Earl has been with EPA since 1991 working in the Remedial and Emergency Response and Removal programs</a:t>
            </a:r>
            <a:r>
              <a:rPr lang="en-US" dirty="0"/>
              <a:t>.</a:t>
            </a:r>
          </a:p>
          <a:p>
            <a:r>
              <a:rPr lang="en-US" sz="1800" dirty="0"/>
              <a:t>Greg </a:t>
            </a:r>
            <a:r>
              <a:rPr lang="en-US" sz="1800" dirty="0" err="1"/>
              <a:t>Weigel</a:t>
            </a:r>
            <a:r>
              <a:rPr lang="en-US" sz="1800" dirty="0"/>
              <a:t> is an EPA On-Scene Coordinator in Region 10.  Greg is located in a field office in Boise, Idaho, where he has served as an OSC for the past 18 years</a:t>
            </a:r>
            <a:r>
              <a:rPr lang="en-US" dirty="0"/>
              <a:t>.</a:t>
            </a:r>
          </a:p>
          <a:p>
            <a:r>
              <a:rPr lang="en-US" sz="1800" dirty="0"/>
              <a:t>Doug Kodama is a Section Chief in EPA Region 2, serving New York, New Jersey, Puerto Rico and the US Virgin Islands.  Doug has been with EPA since 1986 working in the Emergency Response and Oil Spill preparedness and prevention programs.  </a:t>
            </a:r>
          </a:p>
          <a:p>
            <a:r>
              <a:rPr lang="en-US" sz="1800" dirty="0"/>
              <a:t>Jim Mullins works part time for TetraTech, a support contractor to EPA.  Jim retired from the EPA Region 6 Dallas TX office after working 25 years in oil spill and hazardous waste response programs.</a:t>
            </a:r>
          </a:p>
          <a:p>
            <a:endParaRPr lang="en-US" sz="1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7426550"/>
      </p:ext>
    </p:extLst>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Slide Number Placeholder 5"/>
          <p:cNvSpPr txBox="1">
            <a:spLocks noGrp="1"/>
          </p:cNvSpPr>
          <p:nvPr/>
        </p:nvSpPr>
        <p:spPr bwMode="auto">
          <a:xfrm>
            <a:off x="6858000" y="6457950"/>
            <a:ext cx="2133600" cy="476250"/>
          </a:xfrm>
          <a:prstGeom prst="rect">
            <a:avLst/>
          </a:prstGeom>
          <a:noFill/>
          <a:ln w="9525">
            <a:noFill/>
            <a:miter lim="800000"/>
            <a:headEnd/>
            <a:tailEnd/>
          </a:ln>
        </p:spPr>
        <p:txBody>
          <a:bodyPr/>
          <a:lstStyle/>
          <a:p>
            <a:pPr algn="r"/>
            <a:endParaRPr lang="en-US" sz="1400" b="1" dirty="0">
              <a:solidFill>
                <a:srgbClr val="FFFFFF"/>
              </a:solidFill>
            </a:endParaRPr>
          </a:p>
        </p:txBody>
      </p:sp>
      <p:sp>
        <p:nvSpPr>
          <p:cNvPr id="13315" name="Rectangle 2"/>
          <p:cNvSpPr>
            <a:spLocks noGrp="1" noChangeArrowheads="1"/>
          </p:cNvSpPr>
          <p:nvPr>
            <p:ph type="title" idx="4294967295"/>
          </p:nvPr>
        </p:nvSpPr>
        <p:spPr>
          <a:xfrm>
            <a:off x="228600" y="223838"/>
            <a:ext cx="8915400" cy="842962"/>
          </a:xfrm>
        </p:spPr>
        <p:txBody>
          <a:bodyPr/>
          <a:lstStyle/>
          <a:p>
            <a:pPr eaLnBrk="1" hangingPunct="1"/>
            <a:r>
              <a:rPr lang="en-US" sz="3600" dirty="0" smtClean="0"/>
              <a:t>CERCLA Petroleum Exclusion</a:t>
            </a:r>
          </a:p>
        </p:txBody>
      </p:sp>
      <p:sp>
        <p:nvSpPr>
          <p:cNvPr id="13316" name="Rectangle 3"/>
          <p:cNvSpPr>
            <a:spLocks noGrp="1" noChangeArrowheads="1"/>
          </p:cNvSpPr>
          <p:nvPr>
            <p:ph type="body" idx="4294967295"/>
          </p:nvPr>
        </p:nvSpPr>
        <p:spPr>
          <a:xfrm>
            <a:off x="1066800" y="1373188"/>
            <a:ext cx="7696200" cy="4646612"/>
          </a:xfrm>
          <a:noFill/>
        </p:spPr>
        <p:txBody>
          <a:bodyPr/>
          <a:lstStyle/>
          <a:p>
            <a:pPr eaLnBrk="1" hangingPunct="1">
              <a:spcBef>
                <a:spcPct val="15000"/>
              </a:spcBef>
              <a:spcAft>
                <a:spcPct val="15000"/>
              </a:spcAft>
              <a:buClrTx/>
              <a:buFont typeface="Wingdings" pitchFamily="2" charset="2"/>
              <a:buChar char="S"/>
            </a:pPr>
            <a:r>
              <a:rPr lang="en-US" sz="2800" dirty="0" smtClean="0"/>
              <a:t>Petroleum is defined </a:t>
            </a:r>
            <a:r>
              <a:rPr lang="en-US" sz="2800" u="sng" dirty="0" smtClean="0"/>
              <a:t>not</a:t>
            </a:r>
            <a:r>
              <a:rPr lang="en-US" sz="2800" dirty="0" smtClean="0"/>
              <a:t> to be a “hazardous substance” or “pollutant or contaminant”</a:t>
            </a:r>
          </a:p>
          <a:p>
            <a:pPr eaLnBrk="1" hangingPunct="1">
              <a:spcBef>
                <a:spcPct val="15000"/>
              </a:spcBef>
              <a:spcAft>
                <a:spcPct val="15000"/>
              </a:spcAft>
              <a:buNone/>
            </a:pPr>
            <a:endParaRPr lang="en-US" sz="2800" dirty="0" smtClean="0"/>
          </a:p>
          <a:p>
            <a:pPr marL="862013" lvl="2" indent="0">
              <a:spcBef>
                <a:spcPct val="15000"/>
              </a:spcBef>
              <a:spcAft>
                <a:spcPct val="15000"/>
              </a:spcAft>
              <a:buNone/>
            </a:pPr>
            <a:r>
              <a:rPr lang="en-US" i="1" dirty="0" smtClean="0"/>
              <a:t>CERCLA 101(14)(A) through (F) and the NCP specifically excludes crude oil and natural gas.  “The term does not include petroleum, including crude oil or any fraction thereof which is not otherwise specifically listed or designated as a hazardous substance … and the term does not include natural gas, natural gas                           liquids, liquefied natural gas, or synthetic                             gas usable for fuel (or mixtures of natural                                       gas and such synthetic gas)”</a:t>
            </a:r>
          </a:p>
        </p:txBody>
      </p:sp>
      <p:pic>
        <p:nvPicPr>
          <p:cNvPr id="5" name="Picture 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34200" y="4267200"/>
            <a:ext cx="1619250" cy="1979084"/>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Slide Number Placeholder 5"/>
          <p:cNvSpPr txBox="1">
            <a:spLocks noGrp="1"/>
          </p:cNvSpPr>
          <p:nvPr/>
        </p:nvSpPr>
        <p:spPr bwMode="auto">
          <a:xfrm>
            <a:off x="6858000" y="6457950"/>
            <a:ext cx="2133600" cy="476250"/>
          </a:xfrm>
          <a:prstGeom prst="rect">
            <a:avLst/>
          </a:prstGeom>
          <a:noFill/>
          <a:ln w="9525">
            <a:noFill/>
            <a:miter lim="800000"/>
            <a:headEnd/>
            <a:tailEnd/>
          </a:ln>
        </p:spPr>
        <p:txBody>
          <a:bodyPr/>
          <a:lstStyle/>
          <a:p>
            <a:pPr algn="r"/>
            <a:endParaRPr lang="en-US" sz="1400" b="1" dirty="0">
              <a:solidFill>
                <a:srgbClr val="FFFFFF"/>
              </a:solidFill>
            </a:endParaRPr>
          </a:p>
        </p:txBody>
      </p:sp>
      <p:sp>
        <p:nvSpPr>
          <p:cNvPr id="14339" name="Rectangle 2"/>
          <p:cNvSpPr>
            <a:spLocks noGrp="1" noChangeArrowheads="1"/>
          </p:cNvSpPr>
          <p:nvPr>
            <p:ph type="title" idx="4294967295"/>
          </p:nvPr>
        </p:nvSpPr>
        <p:spPr>
          <a:xfrm>
            <a:off x="152400" y="200025"/>
            <a:ext cx="8991600" cy="714375"/>
          </a:xfrm>
        </p:spPr>
        <p:txBody>
          <a:bodyPr/>
          <a:lstStyle/>
          <a:p>
            <a:pPr eaLnBrk="1" hangingPunct="1"/>
            <a:r>
              <a:rPr lang="en-US" sz="2800" dirty="0" smtClean="0"/>
              <a:t>CERCLA Petroleum Exclusion . . . </a:t>
            </a:r>
            <a:endParaRPr lang="en-US" sz="1800" dirty="0" smtClean="0"/>
          </a:p>
        </p:txBody>
      </p:sp>
      <p:sp>
        <p:nvSpPr>
          <p:cNvPr id="14340" name="Rectangle 3"/>
          <p:cNvSpPr>
            <a:spLocks noGrp="1" noChangeArrowheads="1"/>
          </p:cNvSpPr>
          <p:nvPr>
            <p:ph type="body" idx="4294967295"/>
          </p:nvPr>
        </p:nvSpPr>
        <p:spPr>
          <a:xfrm>
            <a:off x="1066800" y="1447800"/>
            <a:ext cx="7239000" cy="4572000"/>
          </a:xfrm>
          <a:noFill/>
        </p:spPr>
        <p:txBody>
          <a:bodyPr/>
          <a:lstStyle/>
          <a:p>
            <a:pPr eaLnBrk="1" hangingPunct="1">
              <a:spcBef>
                <a:spcPct val="15000"/>
              </a:spcBef>
              <a:spcAft>
                <a:spcPct val="15000"/>
              </a:spcAft>
              <a:buClrTx/>
              <a:buFont typeface="Wingdings" pitchFamily="2" charset="2"/>
              <a:buChar char="S"/>
            </a:pPr>
            <a:r>
              <a:rPr lang="en-US" sz="2000" dirty="0" smtClean="0"/>
              <a:t>The term “petroleum” also includes                                                   hazardous substances normally mixed                                            with or </a:t>
            </a:r>
            <a:r>
              <a:rPr lang="en-US" sz="2000" u="sng" dirty="0" smtClean="0"/>
              <a:t>added</a:t>
            </a:r>
            <a:r>
              <a:rPr lang="en-US" sz="2000" dirty="0" smtClean="0"/>
              <a:t> to crude oil or crude oil                                                  fractions as part of the refining process                                       (even if their concentrations changed) </a:t>
            </a:r>
          </a:p>
          <a:p>
            <a:pPr eaLnBrk="1" hangingPunct="1">
              <a:spcBef>
                <a:spcPct val="15000"/>
              </a:spcBef>
              <a:spcAft>
                <a:spcPct val="15000"/>
              </a:spcAft>
              <a:buFont typeface="Wingdings" pitchFamily="2" charset="2"/>
              <a:buChar char="S"/>
            </a:pPr>
            <a:endParaRPr lang="en-US" sz="2000" i="1" dirty="0" smtClean="0"/>
          </a:p>
          <a:p>
            <a:pPr algn="ctr" eaLnBrk="1" hangingPunct="1">
              <a:spcBef>
                <a:spcPct val="15000"/>
              </a:spcBef>
              <a:spcAft>
                <a:spcPct val="15000"/>
              </a:spcAft>
              <a:buNone/>
            </a:pPr>
            <a:r>
              <a:rPr lang="en-US" sz="2000" i="1" dirty="0" smtClean="0"/>
              <a:t>HOWEVER,</a:t>
            </a:r>
          </a:p>
          <a:p>
            <a:pPr algn="ctr" eaLnBrk="1" hangingPunct="1">
              <a:spcBef>
                <a:spcPct val="15000"/>
              </a:spcBef>
              <a:spcAft>
                <a:spcPct val="15000"/>
              </a:spcAft>
              <a:buFont typeface="Wingdings" pitchFamily="2" charset="2"/>
              <a:buNone/>
            </a:pPr>
            <a:endParaRPr lang="en-US" sz="2000" i="1" dirty="0" smtClean="0"/>
          </a:p>
          <a:p>
            <a:pPr eaLnBrk="1" hangingPunct="1">
              <a:spcBef>
                <a:spcPct val="15000"/>
              </a:spcBef>
              <a:spcAft>
                <a:spcPct val="15000"/>
              </a:spcAft>
              <a:buClrTx/>
              <a:buFont typeface="Wingdings" pitchFamily="2" charset="2"/>
              <a:buChar char="S"/>
            </a:pPr>
            <a:r>
              <a:rPr lang="en-US" sz="2000" dirty="0" smtClean="0"/>
              <a:t>Hazardous substances that are added to, or increase in concentration as a result of contamination during use are NOT considered part of petroleum and are covered by CERCLA</a:t>
            </a:r>
          </a:p>
        </p:txBody>
      </p:sp>
      <p:pic>
        <p:nvPicPr>
          <p:cNvPr id="5" name="Picture 4" descr="Enhancing and safeguarding refining processes"/>
          <p:cNvPicPr/>
          <p:nvPr/>
        </p:nvPicPr>
        <p:blipFill>
          <a:blip r:embed="rId3" cstate="print"/>
          <a:srcRect/>
          <a:stretch>
            <a:fillRect/>
          </a:stretch>
        </p:blipFill>
        <p:spPr bwMode="auto">
          <a:xfrm>
            <a:off x="6019800" y="1295400"/>
            <a:ext cx="2381250" cy="2333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Slide Number Placeholder 5"/>
          <p:cNvSpPr txBox="1">
            <a:spLocks noGrp="1"/>
          </p:cNvSpPr>
          <p:nvPr/>
        </p:nvSpPr>
        <p:spPr bwMode="auto">
          <a:xfrm>
            <a:off x="6858000" y="6457950"/>
            <a:ext cx="2133600" cy="476250"/>
          </a:xfrm>
          <a:prstGeom prst="rect">
            <a:avLst/>
          </a:prstGeom>
          <a:noFill/>
          <a:ln w="9525">
            <a:noFill/>
            <a:miter lim="800000"/>
            <a:headEnd/>
            <a:tailEnd/>
          </a:ln>
        </p:spPr>
        <p:txBody>
          <a:bodyPr/>
          <a:lstStyle/>
          <a:p>
            <a:pPr algn="r"/>
            <a:endParaRPr lang="en-US" sz="1400" b="1" dirty="0">
              <a:solidFill>
                <a:srgbClr val="FFFFFF"/>
              </a:solidFill>
            </a:endParaRPr>
          </a:p>
        </p:txBody>
      </p:sp>
      <p:sp>
        <p:nvSpPr>
          <p:cNvPr id="15363" name="Rectangle 2"/>
          <p:cNvSpPr>
            <a:spLocks noGrp="1" noChangeArrowheads="1"/>
          </p:cNvSpPr>
          <p:nvPr>
            <p:ph type="title" idx="4294967295"/>
          </p:nvPr>
        </p:nvSpPr>
        <p:spPr>
          <a:xfrm>
            <a:off x="1066800" y="200025"/>
            <a:ext cx="8077200" cy="714375"/>
          </a:xfrm>
        </p:spPr>
        <p:txBody>
          <a:bodyPr/>
          <a:lstStyle/>
          <a:p>
            <a:pPr eaLnBrk="1" hangingPunct="1"/>
            <a:r>
              <a:rPr lang="en-US" sz="3000" dirty="0" smtClean="0"/>
              <a:t>CERCLA Petroleum Exclusion . . .</a:t>
            </a:r>
            <a:endParaRPr lang="en-US" sz="1800" dirty="0" smtClean="0"/>
          </a:p>
        </p:txBody>
      </p:sp>
      <p:sp>
        <p:nvSpPr>
          <p:cNvPr id="15364" name="Rectangle 3"/>
          <p:cNvSpPr>
            <a:spLocks noGrp="1" noChangeArrowheads="1"/>
          </p:cNvSpPr>
          <p:nvPr>
            <p:ph type="body" idx="4294967295"/>
          </p:nvPr>
        </p:nvSpPr>
        <p:spPr>
          <a:xfrm>
            <a:off x="1066800" y="1522413"/>
            <a:ext cx="7772400" cy="4802187"/>
          </a:xfrm>
          <a:noFill/>
        </p:spPr>
        <p:txBody>
          <a:bodyPr>
            <a:normAutofit fontScale="92500" lnSpcReduction="20000"/>
          </a:bodyPr>
          <a:lstStyle/>
          <a:p>
            <a:pPr>
              <a:spcBef>
                <a:spcPct val="15000"/>
              </a:spcBef>
              <a:spcAft>
                <a:spcPct val="15000"/>
              </a:spcAft>
              <a:buClrTx/>
              <a:buFont typeface="Wingdings" pitchFamily="2" charset="2"/>
              <a:buChar char="S"/>
            </a:pPr>
            <a:r>
              <a:rPr lang="en-US" sz="2800" dirty="0" smtClean="0"/>
              <a:t>What does this mean for the FOSC when handling oil spills?  Some examples:</a:t>
            </a:r>
          </a:p>
          <a:p>
            <a:pPr>
              <a:spcBef>
                <a:spcPct val="15000"/>
              </a:spcBef>
              <a:spcAft>
                <a:spcPct val="15000"/>
              </a:spcAft>
              <a:buClrTx/>
              <a:buFont typeface="Wingdings" pitchFamily="2" charset="2"/>
              <a:buChar char="S"/>
            </a:pPr>
            <a:endParaRPr lang="en-US" dirty="0" smtClean="0"/>
          </a:p>
          <a:p>
            <a:pPr lvl="1">
              <a:spcBef>
                <a:spcPct val="15000"/>
              </a:spcBef>
              <a:spcAft>
                <a:spcPct val="15000"/>
              </a:spcAft>
              <a:buClrTx/>
              <a:buFont typeface="Wingdings" pitchFamily="2" charset="2"/>
              <a:buChar char="S"/>
            </a:pPr>
            <a:r>
              <a:rPr lang="en-US" sz="2000" dirty="0" smtClean="0"/>
              <a:t>C</a:t>
            </a:r>
            <a:r>
              <a:rPr lang="en-US" sz="2400" dirty="0" smtClean="0"/>
              <a:t>annot use CERCLA to handle a crude oil spill because there is benzene in it</a:t>
            </a:r>
          </a:p>
          <a:p>
            <a:pPr lvl="1">
              <a:spcBef>
                <a:spcPct val="15000"/>
              </a:spcBef>
              <a:spcAft>
                <a:spcPct val="15000"/>
              </a:spcAft>
              <a:buClrTx/>
              <a:buFont typeface="Wingdings" pitchFamily="2" charset="2"/>
              <a:buChar char="S"/>
            </a:pPr>
            <a:endParaRPr lang="en-US" dirty="0" smtClean="0"/>
          </a:p>
          <a:p>
            <a:pPr lvl="1">
              <a:spcBef>
                <a:spcPct val="15000"/>
              </a:spcBef>
              <a:spcAft>
                <a:spcPct val="15000"/>
              </a:spcAft>
              <a:buClrTx/>
              <a:buFont typeface="Wingdings" pitchFamily="2" charset="2"/>
              <a:buChar char="S"/>
            </a:pPr>
            <a:r>
              <a:rPr lang="en-US" sz="2400" dirty="0" smtClean="0"/>
              <a:t>Cannot use CWA/OPA to handle an oil-based pesticide spill or mixed waste spill</a:t>
            </a:r>
          </a:p>
          <a:p>
            <a:pPr lvl="1">
              <a:spcBef>
                <a:spcPct val="15000"/>
              </a:spcBef>
              <a:spcAft>
                <a:spcPct val="15000"/>
              </a:spcAft>
              <a:buFontTx/>
              <a:buChar char="-"/>
            </a:pPr>
            <a:endParaRPr lang="en-US" sz="2800" dirty="0" smtClean="0"/>
          </a:p>
          <a:p>
            <a:pPr eaLnBrk="1" hangingPunct="1">
              <a:spcBef>
                <a:spcPct val="15000"/>
              </a:spcBef>
              <a:spcAft>
                <a:spcPct val="15000"/>
              </a:spcAft>
              <a:buClrTx/>
              <a:buFont typeface="Wingdings" pitchFamily="2" charset="2"/>
              <a:buChar char="S"/>
            </a:pPr>
            <a:r>
              <a:rPr lang="en-US" sz="2800" dirty="0" smtClean="0"/>
              <a:t>EPA petroleum exclusion website:</a:t>
            </a:r>
          </a:p>
          <a:p>
            <a:pPr eaLnBrk="1" hangingPunct="1">
              <a:spcBef>
                <a:spcPct val="15000"/>
              </a:spcBef>
              <a:spcAft>
                <a:spcPct val="15000"/>
              </a:spcAft>
              <a:buFont typeface="Wingdings" pitchFamily="2" charset="2"/>
              <a:buChar char="S"/>
            </a:pPr>
            <a:endParaRPr lang="en-US" sz="2800" dirty="0" smtClean="0"/>
          </a:p>
          <a:p>
            <a:pPr lvl="1">
              <a:spcBef>
                <a:spcPct val="15000"/>
              </a:spcBef>
              <a:spcAft>
                <a:spcPct val="15000"/>
              </a:spcAft>
              <a:buNone/>
            </a:pPr>
            <a:r>
              <a:rPr lang="en-US" sz="2400" dirty="0" smtClean="0"/>
              <a:t>	</a:t>
            </a:r>
            <a:r>
              <a:rPr lang="en-US" sz="2400" dirty="0" smtClean="0">
                <a:hlinkClick r:id="rId3"/>
              </a:rPr>
              <a:t>http://www.epa.gov./emergencies/content/reporting/faqsubs.htm#exclusion</a:t>
            </a:r>
            <a:endParaRPr lang="en-US" sz="2400" dirty="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Slide Number Placeholder 5"/>
          <p:cNvSpPr txBox="1">
            <a:spLocks noGrp="1"/>
          </p:cNvSpPr>
          <p:nvPr/>
        </p:nvSpPr>
        <p:spPr bwMode="auto">
          <a:xfrm>
            <a:off x="6858000" y="6457950"/>
            <a:ext cx="2133600" cy="476250"/>
          </a:xfrm>
          <a:prstGeom prst="rect">
            <a:avLst/>
          </a:prstGeom>
          <a:noFill/>
          <a:ln w="9525">
            <a:noFill/>
            <a:miter lim="800000"/>
            <a:headEnd/>
            <a:tailEnd/>
          </a:ln>
        </p:spPr>
        <p:txBody>
          <a:bodyPr/>
          <a:lstStyle/>
          <a:p>
            <a:pPr algn="r"/>
            <a:endParaRPr lang="en-US" sz="1400" b="1" dirty="0">
              <a:solidFill>
                <a:srgbClr val="FFFFFF"/>
              </a:solidFill>
            </a:endParaRPr>
          </a:p>
        </p:txBody>
      </p:sp>
      <p:sp>
        <p:nvSpPr>
          <p:cNvPr id="15363" name="Rectangle 2"/>
          <p:cNvSpPr>
            <a:spLocks noGrp="1" noChangeArrowheads="1"/>
          </p:cNvSpPr>
          <p:nvPr>
            <p:ph type="title" idx="4294967295"/>
          </p:nvPr>
        </p:nvSpPr>
        <p:spPr>
          <a:xfrm>
            <a:off x="228600" y="200025"/>
            <a:ext cx="8915400" cy="1095375"/>
          </a:xfrm>
        </p:spPr>
        <p:txBody>
          <a:bodyPr>
            <a:noAutofit/>
          </a:bodyPr>
          <a:lstStyle/>
          <a:p>
            <a:r>
              <a:rPr lang="en-US" sz="4000" dirty="0" smtClean="0"/>
              <a:t>Mixed Substances</a:t>
            </a:r>
          </a:p>
        </p:txBody>
      </p:sp>
      <p:sp>
        <p:nvSpPr>
          <p:cNvPr id="15364" name="Rectangle 3"/>
          <p:cNvSpPr>
            <a:spLocks noGrp="1" noChangeArrowheads="1"/>
          </p:cNvSpPr>
          <p:nvPr>
            <p:ph type="body" idx="4294967295"/>
          </p:nvPr>
        </p:nvSpPr>
        <p:spPr>
          <a:xfrm>
            <a:off x="990600" y="1371600"/>
            <a:ext cx="7848600" cy="3810000"/>
          </a:xfrm>
          <a:noFill/>
        </p:spPr>
        <p:txBody>
          <a:bodyPr>
            <a:normAutofit fontScale="92500" lnSpcReduction="10000"/>
          </a:bodyPr>
          <a:lstStyle/>
          <a:p>
            <a:pPr>
              <a:spcBef>
                <a:spcPct val="15000"/>
              </a:spcBef>
              <a:spcAft>
                <a:spcPct val="15000"/>
              </a:spcAft>
              <a:buFont typeface="Wingdings" pitchFamily="2" charset="2"/>
              <a:buChar char="S"/>
            </a:pPr>
            <a:endParaRPr lang="en-US" sz="2800" dirty="0" smtClean="0"/>
          </a:p>
          <a:p>
            <a:pPr>
              <a:spcBef>
                <a:spcPct val="15000"/>
              </a:spcBef>
              <a:spcAft>
                <a:spcPct val="15000"/>
              </a:spcAft>
              <a:buClrTx/>
              <a:buFont typeface="Wingdings" pitchFamily="2" charset="2"/>
              <a:buChar char="S"/>
            </a:pPr>
            <a:r>
              <a:rPr lang="en-US" sz="2400" dirty="0" smtClean="0"/>
              <a:t>OPA excludes use of Fund for CERCLA hazardous substances</a:t>
            </a:r>
          </a:p>
          <a:p>
            <a:pPr>
              <a:spcBef>
                <a:spcPct val="15000"/>
              </a:spcBef>
              <a:spcAft>
                <a:spcPct val="15000"/>
              </a:spcAft>
              <a:buFont typeface="Wingdings" pitchFamily="2" charset="2"/>
              <a:buChar char="S"/>
            </a:pPr>
            <a:endParaRPr lang="en-US" sz="2400" dirty="0" smtClean="0"/>
          </a:p>
          <a:p>
            <a:pPr>
              <a:spcBef>
                <a:spcPct val="15000"/>
              </a:spcBef>
              <a:spcAft>
                <a:spcPct val="15000"/>
              </a:spcAft>
              <a:buClrTx/>
              <a:buFont typeface="Wingdings" pitchFamily="2" charset="2"/>
              <a:buChar char="S"/>
            </a:pPr>
            <a:r>
              <a:rPr lang="en-US" sz="2400" dirty="0" smtClean="0"/>
              <a:t>CWA definition of oil includes “. . . oil mixed with waste other than dredged spoil . . .”</a:t>
            </a:r>
          </a:p>
          <a:p>
            <a:pPr>
              <a:spcBef>
                <a:spcPct val="15000"/>
              </a:spcBef>
              <a:spcAft>
                <a:spcPct val="15000"/>
              </a:spcAft>
              <a:buFont typeface="Wingdings" pitchFamily="2" charset="2"/>
              <a:buChar char="S"/>
            </a:pPr>
            <a:endParaRPr lang="en-US" sz="2400" dirty="0" smtClean="0"/>
          </a:p>
          <a:p>
            <a:pPr>
              <a:spcBef>
                <a:spcPct val="15000"/>
              </a:spcBef>
              <a:spcAft>
                <a:spcPct val="15000"/>
              </a:spcAft>
              <a:buClrTx/>
              <a:buFont typeface="Wingdings" pitchFamily="2" charset="2"/>
              <a:buChar char="S"/>
            </a:pPr>
            <a:r>
              <a:rPr lang="en-US" sz="2400" dirty="0" smtClean="0"/>
              <a:t>EPA is united on how to address                                                         mixed substances, and has                                                              developed a position paper on                                                                   “Mixed Substance Spills”</a:t>
            </a:r>
            <a:endParaRPr lang="en-US" dirty="0" smtClean="0"/>
          </a:p>
        </p:txBody>
      </p:sp>
      <p:pic>
        <p:nvPicPr>
          <p:cNvPr id="5" name="Picture 4"/>
          <p:cNvPicPr/>
          <p:nvPr/>
        </p:nvPicPr>
        <p:blipFill>
          <a:blip r:embed="rId3" cstate="print"/>
          <a:srcRect/>
          <a:stretch>
            <a:fillRect/>
          </a:stretch>
        </p:blipFill>
        <p:spPr bwMode="auto">
          <a:xfrm>
            <a:off x="5791200" y="3581400"/>
            <a:ext cx="2971800" cy="28247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Slide Number Placeholder 5"/>
          <p:cNvSpPr txBox="1">
            <a:spLocks noGrp="1"/>
          </p:cNvSpPr>
          <p:nvPr/>
        </p:nvSpPr>
        <p:spPr bwMode="auto">
          <a:xfrm>
            <a:off x="6858000" y="6457950"/>
            <a:ext cx="2133600" cy="476250"/>
          </a:xfrm>
          <a:prstGeom prst="rect">
            <a:avLst/>
          </a:prstGeom>
          <a:noFill/>
          <a:ln w="9525">
            <a:noFill/>
            <a:miter lim="800000"/>
            <a:headEnd/>
            <a:tailEnd/>
          </a:ln>
        </p:spPr>
        <p:txBody>
          <a:bodyPr/>
          <a:lstStyle/>
          <a:p>
            <a:pPr algn="r"/>
            <a:endParaRPr lang="en-US" sz="1400" b="1" dirty="0">
              <a:solidFill>
                <a:srgbClr val="FFFFFF"/>
              </a:solidFill>
            </a:endParaRPr>
          </a:p>
        </p:txBody>
      </p:sp>
      <p:sp>
        <p:nvSpPr>
          <p:cNvPr id="15363" name="Rectangle 2"/>
          <p:cNvSpPr>
            <a:spLocks noGrp="1" noChangeArrowheads="1"/>
          </p:cNvSpPr>
          <p:nvPr>
            <p:ph type="title" idx="4294967295"/>
          </p:nvPr>
        </p:nvSpPr>
        <p:spPr>
          <a:xfrm>
            <a:off x="228600" y="200025"/>
            <a:ext cx="8915400" cy="1095375"/>
          </a:xfrm>
        </p:spPr>
        <p:txBody>
          <a:bodyPr>
            <a:noAutofit/>
          </a:bodyPr>
          <a:lstStyle/>
          <a:p>
            <a:r>
              <a:rPr lang="en-US" sz="4000" dirty="0" smtClean="0"/>
              <a:t>Mixed Substances . . .</a:t>
            </a:r>
          </a:p>
        </p:txBody>
      </p:sp>
      <p:sp>
        <p:nvSpPr>
          <p:cNvPr id="15364" name="Rectangle 3"/>
          <p:cNvSpPr>
            <a:spLocks noGrp="1" noChangeArrowheads="1"/>
          </p:cNvSpPr>
          <p:nvPr>
            <p:ph type="body" idx="4294967295"/>
          </p:nvPr>
        </p:nvSpPr>
        <p:spPr>
          <a:xfrm>
            <a:off x="1219200" y="1524000"/>
            <a:ext cx="7620000" cy="4649787"/>
          </a:xfrm>
          <a:noFill/>
        </p:spPr>
        <p:txBody>
          <a:bodyPr>
            <a:normAutofit/>
          </a:bodyPr>
          <a:lstStyle/>
          <a:p>
            <a:pPr>
              <a:spcBef>
                <a:spcPct val="15000"/>
              </a:spcBef>
              <a:spcAft>
                <a:spcPct val="15000"/>
              </a:spcAft>
              <a:buClrTx/>
              <a:buFont typeface="Wingdings" pitchFamily="2" charset="2"/>
              <a:buChar char="S"/>
            </a:pPr>
            <a:r>
              <a:rPr lang="en-US" sz="2000" dirty="0" smtClean="0"/>
              <a:t>Oil with a “minor” amount of hazardous substance(s) is an oil</a:t>
            </a:r>
          </a:p>
          <a:p>
            <a:pPr>
              <a:spcBef>
                <a:spcPct val="15000"/>
              </a:spcBef>
              <a:spcAft>
                <a:spcPct val="15000"/>
              </a:spcAft>
              <a:buFont typeface="Wingdings" pitchFamily="2" charset="2"/>
              <a:buChar char="S"/>
            </a:pPr>
            <a:endParaRPr lang="en-US" sz="2000" dirty="0" smtClean="0"/>
          </a:p>
          <a:p>
            <a:pPr>
              <a:spcBef>
                <a:spcPct val="15000"/>
              </a:spcBef>
              <a:spcAft>
                <a:spcPct val="15000"/>
              </a:spcAft>
              <a:buClrTx/>
              <a:buFont typeface="Wingdings" pitchFamily="2" charset="2"/>
              <a:buChar char="S"/>
            </a:pPr>
            <a:r>
              <a:rPr lang="en-US" sz="2000" dirty="0" smtClean="0"/>
              <a:t>EPA will use the “primary threat posed by the material” to determine which authority/fund to use</a:t>
            </a:r>
          </a:p>
          <a:p>
            <a:pPr>
              <a:spcBef>
                <a:spcPct val="15000"/>
              </a:spcBef>
              <a:spcAft>
                <a:spcPct val="15000"/>
              </a:spcAft>
              <a:buFont typeface="Wingdings" pitchFamily="2" charset="2"/>
              <a:buChar char="S"/>
            </a:pPr>
            <a:endParaRPr lang="en-US" sz="2000" dirty="0" smtClean="0"/>
          </a:p>
          <a:p>
            <a:pPr>
              <a:spcBef>
                <a:spcPct val="15000"/>
              </a:spcBef>
              <a:spcAft>
                <a:spcPct val="15000"/>
              </a:spcAft>
              <a:buClrTx/>
              <a:buFont typeface="Wingdings" pitchFamily="2" charset="2"/>
              <a:buChar char="S"/>
            </a:pPr>
            <a:r>
              <a:rPr lang="en-US" sz="2000" dirty="0" smtClean="0"/>
              <a:t>If concentration(s) of CERCLA hazardous substance(s) do not independently meet eligibility factors for a CERCLA removal action listed in 40 CFR 300.415(b)(2), material will be considered oil and EPA will use CWA authority and OPA funding</a:t>
            </a:r>
          </a:p>
        </p:txBody>
      </p:sp>
      <p:pic>
        <p:nvPicPr>
          <p:cNvPr id="5" name="15350288" descr="Mixture : Blur Blue precipitate in water, Abstract background of blue color form">
            <a:hlinkClick r:id="rId3"/>
          </p:cNvPr>
          <p:cNvPicPr/>
          <p:nvPr/>
        </p:nvPicPr>
        <p:blipFill>
          <a:blip r:embed="rId4" cstate="print"/>
          <a:srcRect/>
          <a:stretch>
            <a:fillRect/>
          </a:stretch>
        </p:blipFill>
        <p:spPr bwMode="auto">
          <a:xfrm>
            <a:off x="3657600" y="4648200"/>
            <a:ext cx="2133600" cy="144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Slide Number Placeholder 5"/>
          <p:cNvSpPr txBox="1">
            <a:spLocks noGrp="1"/>
          </p:cNvSpPr>
          <p:nvPr/>
        </p:nvSpPr>
        <p:spPr bwMode="auto">
          <a:xfrm>
            <a:off x="6858000" y="6457950"/>
            <a:ext cx="2133600" cy="476250"/>
          </a:xfrm>
          <a:prstGeom prst="rect">
            <a:avLst/>
          </a:prstGeom>
          <a:noFill/>
          <a:ln w="9525">
            <a:noFill/>
            <a:miter lim="800000"/>
            <a:headEnd/>
            <a:tailEnd/>
          </a:ln>
        </p:spPr>
        <p:txBody>
          <a:bodyPr/>
          <a:lstStyle/>
          <a:p>
            <a:pPr algn="r"/>
            <a:endParaRPr lang="en-US" sz="1400" b="1" dirty="0">
              <a:solidFill>
                <a:srgbClr val="FFFFFF"/>
              </a:solidFill>
            </a:endParaRPr>
          </a:p>
        </p:txBody>
      </p:sp>
      <p:sp>
        <p:nvSpPr>
          <p:cNvPr id="15363" name="Rectangle 2"/>
          <p:cNvSpPr>
            <a:spLocks noGrp="1" noChangeArrowheads="1"/>
          </p:cNvSpPr>
          <p:nvPr>
            <p:ph type="title" idx="4294967295"/>
          </p:nvPr>
        </p:nvSpPr>
        <p:spPr>
          <a:xfrm>
            <a:off x="228600" y="200025"/>
            <a:ext cx="8915400" cy="1095375"/>
          </a:xfrm>
        </p:spPr>
        <p:txBody>
          <a:bodyPr>
            <a:noAutofit/>
          </a:bodyPr>
          <a:lstStyle/>
          <a:p>
            <a:r>
              <a:rPr lang="en-US" sz="4000" dirty="0" smtClean="0"/>
              <a:t>Is it oil, or not?</a:t>
            </a:r>
            <a:br>
              <a:rPr lang="en-US" sz="4000" dirty="0" smtClean="0"/>
            </a:br>
            <a:r>
              <a:rPr lang="en-US" sz="4000" dirty="0" smtClean="0"/>
              <a:t>EPA Position Paper states:</a:t>
            </a:r>
          </a:p>
        </p:txBody>
      </p:sp>
      <p:sp>
        <p:nvSpPr>
          <p:cNvPr id="15364" name="Rectangle 3"/>
          <p:cNvSpPr>
            <a:spLocks noGrp="1" noChangeArrowheads="1"/>
          </p:cNvSpPr>
          <p:nvPr>
            <p:ph type="body" idx="4294967295"/>
          </p:nvPr>
        </p:nvSpPr>
        <p:spPr>
          <a:xfrm>
            <a:off x="1066800" y="1522413"/>
            <a:ext cx="7696200" cy="4497387"/>
          </a:xfrm>
          <a:noFill/>
        </p:spPr>
        <p:txBody>
          <a:bodyPr>
            <a:normAutofit/>
          </a:bodyPr>
          <a:lstStyle/>
          <a:p>
            <a:pPr>
              <a:spcBef>
                <a:spcPct val="15000"/>
              </a:spcBef>
              <a:spcAft>
                <a:spcPct val="15000"/>
              </a:spcAft>
              <a:buFont typeface="Wingdings" pitchFamily="2" charset="2"/>
              <a:buChar char="S"/>
            </a:pPr>
            <a:endParaRPr lang="en-US" sz="2800" dirty="0" smtClean="0"/>
          </a:p>
          <a:p>
            <a:pPr>
              <a:spcBef>
                <a:spcPct val="15000"/>
              </a:spcBef>
              <a:spcAft>
                <a:spcPct val="15000"/>
              </a:spcAft>
              <a:buClrTx/>
              <a:buFont typeface="Wingdings" pitchFamily="2" charset="2"/>
              <a:buChar char="S"/>
            </a:pPr>
            <a:r>
              <a:rPr lang="en-US" sz="2400" dirty="0" smtClean="0"/>
              <a:t>OSCs must make “swift, field determinations”</a:t>
            </a:r>
          </a:p>
          <a:p>
            <a:pPr>
              <a:spcBef>
                <a:spcPct val="15000"/>
              </a:spcBef>
              <a:spcAft>
                <a:spcPct val="15000"/>
              </a:spcAft>
              <a:buFont typeface="Wingdings" pitchFamily="2" charset="2"/>
              <a:buChar char="S"/>
            </a:pPr>
            <a:endParaRPr lang="en-US" sz="2400" dirty="0" smtClean="0"/>
          </a:p>
          <a:p>
            <a:pPr>
              <a:spcBef>
                <a:spcPct val="15000"/>
              </a:spcBef>
              <a:spcAft>
                <a:spcPct val="15000"/>
              </a:spcAft>
              <a:buClrTx/>
              <a:buFont typeface="Wingdings" pitchFamily="2" charset="2"/>
              <a:buChar char="S"/>
            </a:pPr>
            <a:r>
              <a:rPr lang="en-US" sz="2400" dirty="0" smtClean="0"/>
              <a:t>Use readily available information regarding source of oil (RP, State, locals)</a:t>
            </a:r>
          </a:p>
          <a:p>
            <a:pPr>
              <a:spcBef>
                <a:spcPct val="15000"/>
              </a:spcBef>
              <a:spcAft>
                <a:spcPct val="15000"/>
              </a:spcAft>
              <a:buFont typeface="Wingdings" pitchFamily="2" charset="2"/>
              <a:buChar char="S"/>
            </a:pPr>
            <a:endParaRPr lang="en-US" sz="2400" dirty="0" smtClean="0"/>
          </a:p>
          <a:p>
            <a:pPr>
              <a:spcBef>
                <a:spcPct val="15000"/>
              </a:spcBef>
              <a:spcAft>
                <a:spcPct val="15000"/>
              </a:spcAft>
              <a:buClrTx/>
              <a:buFont typeface="Wingdings" pitchFamily="2" charset="2"/>
              <a:buChar char="S"/>
            </a:pPr>
            <a:r>
              <a:rPr lang="en-US" sz="2400" dirty="0" smtClean="0"/>
              <a:t>If source is unknown . . . use                                  “physical behavior of the material                                              and any observed adverse                                environmental effects”</a:t>
            </a:r>
          </a:p>
        </p:txBody>
      </p:sp>
      <p:pic>
        <p:nvPicPr>
          <p:cNvPr id="5" name="7782917" descr="Oil_well : Oil or Gasoline Black Drops   . To see more - please visit at my gallery.">
            <a:hlinkClick r:id="rId3"/>
          </p:cNvPr>
          <p:cNvPicPr/>
          <p:nvPr/>
        </p:nvPicPr>
        <p:blipFill>
          <a:blip r:embed="rId4" cstate="print"/>
          <a:srcRect/>
          <a:stretch>
            <a:fillRect/>
          </a:stretch>
        </p:blipFill>
        <p:spPr bwMode="auto">
          <a:xfrm>
            <a:off x="6477000" y="3886200"/>
            <a:ext cx="2133600"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76600" y="1828800"/>
            <a:ext cx="2857500" cy="28575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1066800" y="1371600"/>
            <a:ext cx="7978775" cy="4754563"/>
          </a:xfrm>
        </p:spPr>
        <p:txBody>
          <a:bodyPr/>
          <a:lstStyle/>
          <a:p>
            <a:pPr marL="0" marR="0">
              <a:spcBef>
                <a:spcPts val="0"/>
              </a:spcBef>
              <a:spcAft>
                <a:spcPts val="1000"/>
              </a:spcAft>
              <a:buClrTx/>
              <a:buFont typeface="Wingdings" pitchFamily="2" charset="2"/>
              <a:buChar char="S"/>
            </a:pPr>
            <a:r>
              <a:rPr lang="en-US" dirty="0" smtClean="0">
                <a:latin typeface="Calibri"/>
                <a:ea typeface="Calibri"/>
                <a:cs typeface="Times New Roman"/>
              </a:rPr>
              <a:t>Course Overview</a:t>
            </a:r>
          </a:p>
          <a:p>
            <a:pPr marL="0" marR="0">
              <a:spcBef>
                <a:spcPts val="0"/>
              </a:spcBef>
              <a:spcAft>
                <a:spcPts val="1000"/>
              </a:spcAft>
              <a:buClrTx/>
              <a:buFont typeface="Wingdings" pitchFamily="2" charset="2"/>
              <a:buChar char="S"/>
            </a:pPr>
            <a:r>
              <a:rPr lang="en-US" dirty="0" smtClean="0">
                <a:latin typeface="Calibri"/>
                <a:ea typeface="Calibri"/>
                <a:cs typeface="Times New Roman"/>
              </a:rPr>
              <a:t>I.	Statutory and Regulatory Authority</a:t>
            </a:r>
          </a:p>
          <a:p>
            <a:pPr marL="0" marR="0">
              <a:spcBef>
                <a:spcPts val="0"/>
              </a:spcBef>
              <a:spcAft>
                <a:spcPts val="1000"/>
              </a:spcAft>
              <a:buClrTx/>
              <a:buFont typeface="Wingdings" pitchFamily="2" charset="2"/>
              <a:buChar char="S"/>
            </a:pPr>
            <a:r>
              <a:rPr lang="en-US" dirty="0" smtClean="0">
                <a:latin typeface="Calibri"/>
                <a:ea typeface="Calibri"/>
                <a:cs typeface="Times New Roman"/>
              </a:rPr>
              <a:t>II.	Oil </a:t>
            </a:r>
            <a:r>
              <a:rPr lang="en-US" dirty="0">
                <a:latin typeface="Calibri"/>
                <a:ea typeface="Calibri"/>
                <a:cs typeface="Times New Roman"/>
              </a:rPr>
              <a:t>Spill </a:t>
            </a:r>
            <a:r>
              <a:rPr lang="en-US" dirty="0" smtClean="0">
                <a:latin typeface="Calibri"/>
                <a:ea typeface="Calibri"/>
                <a:cs typeface="Times New Roman"/>
              </a:rPr>
              <a:t>Liability  Trust Fund</a:t>
            </a:r>
          </a:p>
          <a:p>
            <a:pPr marL="0" marR="0">
              <a:spcBef>
                <a:spcPts val="0"/>
              </a:spcBef>
              <a:spcAft>
                <a:spcPts val="1000"/>
              </a:spcAft>
              <a:buClrTx/>
              <a:buFont typeface="Wingdings" pitchFamily="2" charset="2"/>
              <a:buChar char="S"/>
            </a:pPr>
            <a:r>
              <a:rPr lang="en-US" dirty="0" smtClean="0">
                <a:latin typeface="Calibri"/>
                <a:ea typeface="Calibri"/>
                <a:cs typeface="Times New Roman"/>
              </a:rPr>
              <a:t>III.	What </a:t>
            </a:r>
            <a:r>
              <a:rPr lang="en-US" dirty="0">
                <a:latin typeface="Calibri"/>
                <a:ea typeface="Calibri"/>
                <a:cs typeface="Times New Roman"/>
              </a:rPr>
              <a:t>is </a:t>
            </a:r>
            <a:r>
              <a:rPr lang="en-US" dirty="0" smtClean="0">
                <a:latin typeface="Calibri"/>
                <a:ea typeface="Calibri"/>
                <a:cs typeface="Times New Roman"/>
              </a:rPr>
              <a:t>Oil?</a:t>
            </a:r>
          </a:p>
          <a:p>
            <a:pPr marL="0" marR="0">
              <a:spcBef>
                <a:spcPts val="0"/>
              </a:spcBef>
              <a:spcAft>
                <a:spcPts val="1000"/>
              </a:spcAft>
              <a:buClrTx/>
              <a:buFont typeface="Wingdings" pitchFamily="2" charset="2"/>
              <a:buChar char="S"/>
            </a:pPr>
            <a:r>
              <a:rPr lang="en-US" dirty="0" smtClean="0">
                <a:solidFill>
                  <a:srgbClr val="FF0000"/>
                </a:solidFill>
                <a:latin typeface="Calibri"/>
                <a:ea typeface="Calibri"/>
                <a:cs typeface="Times New Roman"/>
              </a:rPr>
              <a:t>IV.	Fate </a:t>
            </a:r>
            <a:r>
              <a:rPr lang="en-US" dirty="0">
                <a:solidFill>
                  <a:srgbClr val="FF0000"/>
                </a:solidFill>
                <a:latin typeface="Calibri"/>
                <a:ea typeface="Calibri"/>
                <a:cs typeface="Times New Roman"/>
              </a:rPr>
              <a:t>and Behavior of Oil in </a:t>
            </a:r>
            <a:r>
              <a:rPr lang="en-US" dirty="0" smtClean="0">
                <a:solidFill>
                  <a:srgbClr val="FF0000"/>
                </a:solidFill>
                <a:latin typeface="Calibri"/>
                <a:ea typeface="Calibri"/>
                <a:cs typeface="Times New Roman"/>
              </a:rPr>
              <a:t>the                       	Environment</a:t>
            </a:r>
            <a:r>
              <a:rPr lang="en-US" dirty="0">
                <a:latin typeface="Calibri"/>
                <a:ea typeface="Calibri"/>
                <a:cs typeface="Times New Roman"/>
              </a:rPr>
              <a:t>	</a:t>
            </a:r>
            <a:endParaRPr lang="en-US" dirty="0" smtClean="0">
              <a:latin typeface="Calibri"/>
              <a:ea typeface="Calibri"/>
              <a:cs typeface="Times New Roman"/>
            </a:endParaRPr>
          </a:p>
          <a:p>
            <a:pPr marL="0" marR="0">
              <a:spcBef>
                <a:spcPts val="0"/>
              </a:spcBef>
              <a:spcAft>
                <a:spcPts val="1000"/>
              </a:spcAft>
              <a:buClrTx/>
              <a:buFont typeface="Wingdings" pitchFamily="2" charset="2"/>
              <a:buChar char="S"/>
            </a:pPr>
            <a:r>
              <a:rPr lang="en-US" dirty="0" smtClean="0">
                <a:latin typeface="Calibri"/>
                <a:ea typeface="Calibri"/>
                <a:cs typeface="Times New Roman"/>
              </a:rPr>
              <a:t>V.	Factors </a:t>
            </a:r>
            <a:r>
              <a:rPr lang="en-US" dirty="0">
                <a:latin typeface="Calibri"/>
                <a:ea typeface="Calibri"/>
                <a:cs typeface="Times New Roman"/>
              </a:rPr>
              <a:t>Affecting Response </a:t>
            </a:r>
            <a:r>
              <a:rPr lang="en-US" dirty="0" smtClean="0">
                <a:latin typeface="Calibri"/>
                <a:ea typeface="Calibri"/>
                <a:cs typeface="Times New Roman"/>
              </a:rPr>
              <a:t>and                                    	Cleanup Decisions </a:t>
            </a:r>
            <a:r>
              <a:rPr lang="en-US" dirty="0">
                <a:latin typeface="Calibri"/>
                <a:ea typeface="Calibri"/>
                <a:cs typeface="Times New Roman"/>
              </a:rPr>
              <a:t>	</a:t>
            </a:r>
          </a:p>
        </p:txBody>
      </p:sp>
      <p:graphicFrame>
        <p:nvGraphicFramePr>
          <p:cNvPr id="166914" name="Object 2"/>
          <p:cNvGraphicFramePr>
            <a:graphicFrameLocks noGrp="1" noChangeAspect="1"/>
          </p:cNvGraphicFramePr>
          <p:nvPr/>
        </p:nvGraphicFramePr>
        <p:xfrm>
          <a:off x="7239000" y="2971800"/>
          <a:ext cx="1358900" cy="2819400"/>
        </p:xfrm>
        <a:graphic>
          <a:graphicData uri="http://schemas.openxmlformats.org/presentationml/2006/ole">
            <p:oleObj spid="_x0000_s130050" name="Clip" r:id="rId4" imgW="1622066" imgH="3934305" progId="">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47439031"/>
      </p:ext>
    </p:extLst>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1371600"/>
            <a:ext cx="7750175" cy="1295400"/>
          </a:xfrm>
        </p:spPr>
        <p:txBody>
          <a:bodyPr>
            <a:normAutofit/>
          </a:bodyPr>
          <a:lstStyle/>
          <a:p>
            <a:r>
              <a:rPr lang="en-US" dirty="0" smtClean="0"/>
              <a:t>IV.  Fate and Behavior of Oil in the Environment</a:t>
            </a:r>
            <a:endParaRPr lang="en-US" dirty="0"/>
          </a:p>
        </p:txBody>
      </p:sp>
      <p:pic>
        <p:nvPicPr>
          <p:cNvPr id="281602" name="Picture 2" descr="https://encrypted-tbn1.gstatic.com/images?q=tbn:ANd9GcT9c5w-kvxPoOSdMVSK9cI3mpFry1DeR3DC_i9Jh--UOShlmfUI7Q"/>
          <p:cNvPicPr>
            <a:picLocks noChangeAspect="1" noChangeArrowheads="1"/>
          </p:cNvPicPr>
          <p:nvPr/>
        </p:nvPicPr>
        <p:blipFill>
          <a:blip r:embed="rId3" cstate="print"/>
          <a:srcRect/>
          <a:stretch>
            <a:fillRect/>
          </a:stretch>
        </p:blipFill>
        <p:spPr bwMode="auto">
          <a:xfrm>
            <a:off x="2895600" y="3124200"/>
            <a:ext cx="3657600" cy="2724151"/>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Slide Number Placeholder 5"/>
          <p:cNvSpPr txBox="1">
            <a:spLocks noGrp="1"/>
          </p:cNvSpPr>
          <p:nvPr/>
        </p:nvSpPr>
        <p:spPr bwMode="auto">
          <a:xfrm>
            <a:off x="6858000" y="6457950"/>
            <a:ext cx="2133600" cy="476250"/>
          </a:xfrm>
          <a:prstGeom prst="rect">
            <a:avLst/>
          </a:prstGeom>
          <a:noFill/>
          <a:ln w="9525">
            <a:noFill/>
            <a:miter lim="800000"/>
            <a:headEnd/>
            <a:tailEnd/>
          </a:ln>
        </p:spPr>
        <p:txBody>
          <a:bodyPr/>
          <a:lstStyle/>
          <a:p>
            <a:pPr algn="r"/>
            <a:endParaRPr lang="en-US" sz="1400" b="1" dirty="0">
              <a:solidFill>
                <a:srgbClr val="FFFFFF"/>
              </a:solidFill>
            </a:endParaRPr>
          </a:p>
        </p:txBody>
      </p:sp>
      <p:sp>
        <p:nvSpPr>
          <p:cNvPr id="15363" name="Rectangle 2"/>
          <p:cNvSpPr>
            <a:spLocks noGrp="1" noChangeArrowheads="1"/>
          </p:cNvSpPr>
          <p:nvPr>
            <p:ph type="title" idx="4294967295"/>
          </p:nvPr>
        </p:nvSpPr>
        <p:spPr>
          <a:xfrm>
            <a:off x="838200" y="200025"/>
            <a:ext cx="8305800" cy="1095375"/>
          </a:xfrm>
        </p:spPr>
        <p:txBody>
          <a:bodyPr>
            <a:noAutofit/>
          </a:bodyPr>
          <a:lstStyle/>
          <a:p>
            <a:r>
              <a:rPr lang="en-US" dirty="0" smtClean="0"/>
              <a:t>Physical and Chemical Properties of Oil</a:t>
            </a:r>
          </a:p>
        </p:txBody>
      </p:sp>
      <p:sp>
        <p:nvSpPr>
          <p:cNvPr id="15364" name="Rectangle 3"/>
          <p:cNvSpPr>
            <a:spLocks noGrp="1" noChangeArrowheads="1"/>
          </p:cNvSpPr>
          <p:nvPr>
            <p:ph type="body" idx="4294967295"/>
          </p:nvPr>
        </p:nvSpPr>
        <p:spPr>
          <a:xfrm>
            <a:off x="1143000" y="1598613"/>
            <a:ext cx="8001000" cy="4649787"/>
          </a:xfrm>
          <a:noFill/>
        </p:spPr>
        <p:txBody>
          <a:bodyPr>
            <a:normAutofit/>
          </a:bodyPr>
          <a:lstStyle/>
          <a:p>
            <a:pPr>
              <a:spcBef>
                <a:spcPct val="15000"/>
              </a:spcBef>
              <a:spcAft>
                <a:spcPct val="15000"/>
              </a:spcAft>
              <a:buClrTx/>
              <a:buFont typeface="Wingdings" pitchFamily="2" charset="2"/>
              <a:buChar char="S"/>
            </a:pPr>
            <a:r>
              <a:rPr lang="en-US" sz="1600" dirty="0" smtClean="0"/>
              <a:t>Specific gravity:</a:t>
            </a:r>
          </a:p>
          <a:p>
            <a:pPr lvl="1">
              <a:spcBef>
                <a:spcPct val="15000"/>
              </a:spcBef>
              <a:spcAft>
                <a:spcPct val="15000"/>
              </a:spcAft>
              <a:buClrTx/>
              <a:buFont typeface="Wingdings" pitchFamily="2" charset="2"/>
              <a:buChar char="S"/>
            </a:pPr>
            <a:r>
              <a:rPr lang="en-US" sz="1600" dirty="0" smtClean="0"/>
              <a:t>Comparison of a substance’s density to water</a:t>
            </a:r>
          </a:p>
          <a:p>
            <a:pPr lvl="1">
              <a:spcBef>
                <a:spcPct val="15000"/>
              </a:spcBef>
              <a:spcAft>
                <a:spcPct val="15000"/>
              </a:spcAft>
              <a:buFontTx/>
              <a:buChar char="-"/>
            </a:pPr>
            <a:r>
              <a:rPr lang="en-US" sz="1600" dirty="0" smtClean="0"/>
              <a:t>&lt; 1.0 floats on water</a:t>
            </a:r>
          </a:p>
          <a:p>
            <a:pPr lvl="1">
              <a:spcBef>
                <a:spcPct val="15000"/>
              </a:spcBef>
              <a:spcAft>
                <a:spcPct val="15000"/>
              </a:spcAft>
              <a:buFontTx/>
              <a:buChar char="-"/>
            </a:pPr>
            <a:r>
              <a:rPr lang="en-US" sz="1600" dirty="0" smtClean="0"/>
              <a:t>&gt; 1.0 sinks in water</a:t>
            </a:r>
          </a:p>
          <a:p>
            <a:pPr lvl="1">
              <a:spcBef>
                <a:spcPct val="15000"/>
              </a:spcBef>
              <a:spcAft>
                <a:spcPct val="15000"/>
              </a:spcAft>
              <a:buFontTx/>
              <a:buChar char="-"/>
            </a:pPr>
            <a:endParaRPr lang="en-US" sz="1600" dirty="0" smtClean="0"/>
          </a:p>
          <a:p>
            <a:pPr>
              <a:spcBef>
                <a:spcPct val="15000"/>
              </a:spcBef>
              <a:spcAft>
                <a:spcPct val="15000"/>
              </a:spcAft>
              <a:buClrTx/>
              <a:buFont typeface="Wingdings" pitchFamily="2" charset="2"/>
              <a:buChar char="S"/>
            </a:pPr>
            <a:r>
              <a:rPr lang="en-US" sz="1600" dirty="0" smtClean="0"/>
              <a:t>Surface tension</a:t>
            </a:r>
          </a:p>
          <a:p>
            <a:pPr lvl="1">
              <a:spcBef>
                <a:spcPct val="15000"/>
              </a:spcBef>
              <a:spcAft>
                <a:spcPct val="15000"/>
              </a:spcAft>
              <a:buClrTx/>
              <a:buFont typeface="Wingdings" pitchFamily="2" charset="2"/>
              <a:buChar char="S"/>
            </a:pPr>
            <a:r>
              <a:rPr lang="en-US" sz="1600" dirty="0" smtClean="0"/>
              <a:t>Force of attraction between molecules of  a liquid</a:t>
            </a:r>
          </a:p>
          <a:p>
            <a:pPr lvl="1">
              <a:spcBef>
                <a:spcPct val="15000"/>
              </a:spcBef>
              <a:spcAft>
                <a:spcPct val="15000"/>
              </a:spcAft>
              <a:buClrTx/>
              <a:buFont typeface="Wingdings" pitchFamily="2" charset="2"/>
              <a:buChar char="S"/>
            </a:pPr>
            <a:r>
              <a:rPr lang="en-US" sz="1600" dirty="0" smtClean="0"/>
              <a:t>Lower surface tension, greater potential                                                                                                 spreading rate</a:t>
            </a:r>
          </a:p>
          <a:p>
            <a:pPr lvl="1">
              <a:spcBef>
                <a:spcPct val="15000"/>
              </a:spcBef>
              <a:spcAft>
                <a:spcPct val="15000"/>
              </a:spcAft>
              <a:buClrTx/>
              <a:buFont typeface="Wingdings" pitchFamily="2" charset="2"/>
              <a:buChar char="S"/>
            </a:pPr>
            <a:r>
              <a:rPr lang="en-US" sz="1600" dirty="0" smtClean="0"/>
              <a:t>Surface tension increases with temperature, and                                                                                         rate of spread increases</a:t>
            </a:r>
          </a:p>
          <a:p>
            <a:pPr>
              <a:spcBef>
                <a:spcPct val="15000"/>
              </a:spcBef>
              <a:spcAft>
                <a:spcPct val="15000"/>
              </a:spcAft>
              <a:buFont typeface="Wingdings" pitchFamily="2" charset="2"/>
              <a:buChar char="S"/>
            </a:pPr>
            <a:endParaRPr lang="en-US" sz="1600" dirty="0" smtClean="0"/>
          </a:p>
          <a:p>
            <a:pPr>
              <a:spcBef>
                <a:spcPct val="15000"/>
              </a:spcBef>
              <a:spcAft>
                <a:spcPct val="15000"/>
              </a:spcAft>
              <a:buClrTx/>
              <a:buFont typeface="Wingdings" pitchFamily="2" charset="2"/>
              <a:buChar char="S"/>
            </a:pPr>
            <a:r>
              <a:rPr lang="en-US" sz="1600" dirty="0" smtClean="0"/>
              <a:t>Viscosity</a:t>
            </a:r>
          </a:p>
          <a:p>
            <a:pPr lvl="1">
              <a:spcBef>
                <a:spcPct val="15000"/>
              </a:spcBef>
              <a:spcAft>
                <a:spcPct val="15000"/>
              </a:spcAft>
              <a:buClrTx/>
              <a:buFont typeface="Wingdings" pitchFamily="2" charset="2"/>
              <a:buChar char="S"/>
            </a:pPr>
            <a:r>
              <a:rPr lang="en-US" sz="1600" dirty="0" smtClean="0"/>
              <a:t>Measure of an oil’s resistance to shear</a:t>
            </a:r>
          </a:p>
          <a:p>
            <a:pPr lvl="1">
              <a:spcBef>
                <a:spcPct val="15000"/>
              </a:spcBef>
              <a:spcAft>
                <a:spcPct val="15000"/>
              </a:spcAft>
              <a:buFontTx/>
              <a:buChar char="-"/>
            </a:pPr>
            <a:r>
              <a:rPr lang="en-US" sz="1600" dirty="0" smtClean="0"/>
              <a:t>High viscosity indicates high resistance to flow</a:t>
            </a:r>
          </a:p>
          <a:p>
            <a:pPr lvl="1">
              <a:spcBef>
                <a:spcPct val="15000"/>
              </a:spcBef>
              <a:spcAft>
                <a:spcPct val="15000"/>
              </a:spcAft>
              <a:buFontTx/>
              <a:buChar char="-"/>
            </a:pPr>
            <a:r>
              <a:rPr lang="en-US" sz="1600" dirty="0" smtClean="0"/>
              <a:t>Low viscosity indicates low resistance to flow</a:t>
            </a:r>
          </a:p>
          <a:p>
            <a:pPr>
              <a:spcBef>
                <a:spcPct val="15000"/>
              </a:spcBef>
              <a:spcAft>
                <a:spcPct val="15000"/>
              </a:spcAft>
              <a:buFont typeface="Wingdings" pitchFamily="2" charset="2"/>
              <a:buChar char="S"/>
            </a:pPr>
            <a:endParaRPr lang="en-US" sz="1600" dirty="0" smtClean="0"/>
          </a:p>
        </p:txBody>
      </p:sp>
      <p:pic>
        <p:nvPicPr>
          <p:cNvPr id="5" name="Picture 4" descr="http://water.me.vccs.edu/courses/ENV295/float.jpg"/>
          <p:cNvPicPr/>
          <p:nvPr/>
        </p:nvPicPr>
        <p:blipFill>
          <a:blip r:embed="rId3" cstate="print"/>
          <a:srcRect/>
          <a:stretch>
            <a:fillRect/>
          </a:stretch>
        </p:blipFill>
        <p:spPr bwMode="auto">
          <a:xfrm>
            <a:off x="6781800" y="1066800"/>
            <a:ext cx="1899285" cy="1899285"/>
          </a:xfrm>
          <a:prstGeom prst="rect">
            <a:avLst/>
          </a:prstGeom>
          <a:noFill/>
          <a:ln w="9525">
            <a:noFill/>
            <a:miter lim="800000"/>
            <a:headEnd/>
            <a:tailEnd/>
          </a:ln>
        </p:spPr>
      </p:pic>
      <p:pic>
        <p:nvPicPr>
          <p:cNvPr id="6" name="Picture 5" descr="http://hyperphysics.phy-astr.gsu.edu/hbase/phyopt/phopic/gaspot.jpg"/>
          <p:cNvPicPr/>
          <p:nvPr/>
        </p:nvPicPr>
        <p:blipFill>
          <a:blip r:embed="rId4" cstate="print"/>
          <a:srcRect/>
          <a:stretch>
            <a:fillRect/>
          </a:stretch>
        </p:blipFill>
        <p:spPr bwMode="auto">
          <a:xfrm>
            <a:off x="6934200" y="4419600"/>
            <a:ext cx="2014855" cy="16738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p:txBody>
          <a:bodyPr/>
          <a:lstStyle/>
          <a:p>
            <a:r>
              <a:rPr lang="en-US" sz="2400" dirty="0" smtClean="0"/>
              <a:t>Earl Liverman, Doug Kodama, Greg Weigel,  and Jim Mullins</a:t>
            </a:r>
            <a:endParaRPr lang="en-US" sz="2400" dirty="0"/>
          </a:p>
        </p:txBody>
      </p:sp>
      <p:sp>
        <p:nvSpPr>
          <p:cNvPr id="4" name="Title 2"/>
          <p:cNvSpPr txBox="1">
            <a:spLocks/>
          </p:cNvSpPr>
          <p:nvPr/>
        </p:nvSpPr>
        <p:spPr bwMode="auto">
          <a:xfrm>
            <a:off x="3429000" y="3429000"/>
            <a:ext cx="4572000" cy="121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chemeClr val="tx2"/>
                </a:solidFill>
                <a:effectLst/>
                <a:uLnTx/>
                <a:uFillTx/>
                <a:latin typeface="+mj-lt"/>
                <a:ea typeface="+mj-ea"/>
                <a:cs typeface="+mj-cs"/>
              </a:rPr>
              <a:t>Oil Spill Response - I</a:t>
            </a:r>
            <a:endParaRPr kumimoji="0" lang="en-US" sz="3200" b="1"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Slide Number Placeholder 5"/>
          <p:cNvSpPr txBox="1">
            <a:spLocks noGrp="1"/>
          </p:cNvSpPr>
          <p:nvPr/>
        </p:nvSpPr>
        <p:spPr bwMode="auto">
          <a:xfrm>
            <a:off x="6858000" y="6457950"/>
            <a:ext cx="2133600" cy="476250"/>
          </a:xfrm>
          <a:prstGeom prst="rect">
            <a:avLst/>
          </a:prstGeom>
          <a:noFill/>
          <a:ln w="9525">
            <a:noFill/>
            <a:miter lim="800000"/>
            <a:headEnd/>
            <a:tailEnd/>
          </a:ln>
        </p:spPr>
        <p:txBody>
          <a:bodyPr/>
          <a:lstStyle/>
          <a:p>
            <a:pPr algn="r"/>
            <a:endParaRPr lang="en-US" sz="1400" b="1" dirty="0">
              <a:solidFill>
                <a:srgbClr val="FFFFFF"/>
              </a:solidFill>
            </a:endParaRPr>
          </a:p>
        </p:txBody>
      </p:sp>
      <p:sp>
        <p:nvSpPr>
          <p:cNvPr id="15363" name="Rectangle 2"/>
          <p:cNvSpPr>
            <a:spLocks noGrp="1" noChangeArrowheads="1"/>
          </p:cNvSpPr>
          <p:nvPr>
            <p:ph type="title" idx="4294967295"/>
          </p:nvPr>
        </p:nvSpPr>
        <p:spPr>
          <a:xfrm>
            <a:off x="1066800" y="200025"/>
            <a:ext cx="8077200" cy="1095375"/>
          </a:xfrm>
        </p:spPr>
        <p:txBody>
          <a:bodyPr>
            <a:noAutofit/>
          </a:bodyPr>
          <a:lstStyle/>
          <a:p>
            <a:r>
              <a:rPr lang="en-US" sz="2800" dirty="0" smtClean="0"/>
              <a:t>Physical and Chemical Properties of Oil . . .</a:t>
            </a:r>
          </a:p>
        </p:txBody>
      </p:sp>
      <p:sp>
        <p:nvSpPr>
          <p:cNvPr id="15364" name="Rectangle 3"/>
          <p:cNvSpPr>
            <a:spLocks noGrp="1" noChangeArrowheads="1"/>
          </p:cNvSpPr>
          <p:nvPr>
            <p:ph type="body" idx="4294967295"/>
          </p:nvPr>
        </p:nvSpPr>
        <p:spPr>
          <a:xfrm>
            <a:off x="1066800" y="1598613"/>
            <a:ext cx="8077200" cy="4649787"/>
          </a:xfrm>
          <a:noFill/>
        </p:spPr>
        <p:txBody>
          <a:bodyPr>
            <a:normAutofit/>
          </a:bodyPr>
          <a:lstStyle/>
          <a:p>
            <a:pPr>
              <a:spcBef>
                <a:spcPct val="15000"/>
              </a:spcBef>
              <a:spcAft>
                <a:spcPct val="15000"/>
              </a:spcAft>
              <a:buClrTx/>
              <a:buFont typeface="Wingdings" pitchFamily="2" charset="2"/>
              <a:buChar char="S"/>
            </a:pPr>
            <a:r>
              <a:rPr lang="en-US" sz="2400" dirty="0" smtClean="0"/>
              <a:t>Pour point</a:t>
            </a:r>
          </a:p>
          <a:p>
            <a:pPr lvl="1">
              <a:spcBef>
                <a:spcPct val="15000"/>
              </a:spcBef>
              <a:spcAft>
                <a:spcPct val="15000"/>
              </a:spcAft>
              <a:buClrTx/>
              <a:buFont typeface="Wingdings" pitchFamily="2" charset="2"/>
              <a:buChar char="S"/>
            </a:pPr>
            <a:r>
              <a:rPr lang="en-US" dirty="0" smtClean="0"/>
              <a:t>Lowest temperature at which oil will pour or flow</a:t>
            </a:r>
          </a:p>
          <a:p>
            <a:pPr lvl="1">
              <a:spcBef>
                <a:spcPct val="15000"/>
              </a:spcBef>
              <a:spcAft>
                <a:spcPct val="15000"/>
              </a:spcAft>
              <a:buClrTx/>
              <a:buFont typeface="Wingdings" pitchFamily="2" charset="2"/>
              <a:buChar char="S"/>
            </a:pPr>
            <a:r>
              <a:rPr lang="en-US" dirty="0" smtClean="0"/>
              <a:t>Overrides effects of viscosity and surface tension</a:t>
            </a:r>
          </a:p>
          <a:p>
            <a:pPr lvl="1">
              <a:spcBef>
                <a:spcPct val="15000"/>
              </a:spcBef>
              <a:spcAft>
                <a:spcPct val="15000"/>
              </a:spcAft>
              <a:buFontTx/>
              <a:buChar char="-"/>
            </a:pPr>
            <a:endParaRPr lang="en-US" dirty="0" smtClean="0"/>
          </a:p>
          <a:p>
            <a:pPr>
              <a:spcBef>
                <a:spcPct val="15000"/>
              </a:spcBef>
              <a:spcAft>
                <a:spcPct val="15000"/>
              </a:spcAft>
              <a:buClrTx/>
              <a:buFont typeface="Wingdings" pitchFamily="2" charset="2"/>
              <a:buChar char="S"/>
            </a:pPr>
            <a:r>
              <a:rPr lang="en-US" sz="2400" dirty="0" smtClean="0"/>
              <a:t>Flash point</a:t>
            </a:r>
          </a:p>
          <a:p>
            <a:pPr lvl="1">
              <a:spcBef>
                <a:spcPct val="15000"/>
              </a:spcBef>
              <a:spcAft>
                <a:spcPct val="15000"/>
              </a:spcAft>
              <a:buClrTx/>
              <a:buFont typeface="Wingdings" pitchFamily="2" charset="2"/>
              <a:buChar char="S"/>
            </a:pPr>
            <a:r>
              <a:rPr lang="en-US" dirty="0" smtClean="0"/>
              <a:t>Temperature at which an oil’s vapors will ignite</a:t>
            </a:r>
          </a:p>
          <a:p>
            <a:pPr>
              <a:spcBef>
                <a:spcPct val="15000"/>
              </a:spcBef>
              <a:spcAft>
                <a:spcPct val="15000"/>
              </a:spcAft>
              <a:buFont typeface="Wingdings" pitchFamily="2" charset="2"/>
              <a:buChar char="S"/>
            </a:pPr>
            <a:endParaRPr lang="en-US" sz="2400" dirty="0" smtClean="0"/>
          </a:p>
          <a:p>
            <a:pPr>
              <a:spcBef>
                <a:spcPct val="15000"/>
              </a:spcBef>
              <a:spcAft>
                <a:spcPct val="15000"/>
              </a:spcAft>
              <a:buClrTx/>
              <a:buFont typeface="Wingdings" pitchFamily="2" charset="2"/>
              <a:buChar char="S"/>
            </a:pPr>
            <a:r>
              <a:rPr lang="en-US" sz="2400" dirty="0" smtClean="0"/>
              <a:t>Solubility</a:t>
            </a:r>
          </a:p>
          <a:p>
            <a:pPr lvl="1">
              <a:spcBef>
                <a:spcPct val="15000"/>
              </a:spcBef>
              <a:spcAft>
                <a:spcPct val="15000"/>
              </a:spcAft>
              <a:buClrTx/>
              <a:buFont typeface="Wingdings" pitchFamily="2" charset="2"/>
              <a:buChar char="S"/>
            </a:pPr>
            <a:r>
              <a:rPr lang="en-US" dirty="0" smtClean="0"/>
              <a:t>Amount of oil that can                                           dissolve in a particular solvent</a:t>
            </a:r>
          </a:p>
        </p:txBody>
      </p:sp>
      <p:pic>
        <p:nvPicPr>
          <p:cNvPr id="5" name="Picture 4" descr="See full size image">
            <a:hlinkClick r:id="rId3"/>
          </p:cNvPr>
          <p:cNvPicPr/>
          <p:nvPr/>
        </p:nvPicPr>
        <p:blipFill>
          <a:blip r:embed="rId4" cstate="print"/>
          <a:srcRect/>
          <a:stretch>
            <a:fillRect/>
          </a:stretch>
        </p:blipFill>
        <p:spPr bwMode="auto">
          <a:xfrm>
            <a:off x="6400800" y="4724400"/>
            <a:ext cx="2133600"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750175" cy="1143000"/>
          </a:xfrm>
        </p:spPr>
        <p:txBody>
          <a:bodyPr/>
          <a:lstStyle/>
          <a:p>
            <a:r>
              <a:rPr lang="en-US" dirty="0" smtClean="0"/>
              <a:t>Hydrometer test </a:t>
            </a:r>
            <a:br>
              <a:rPr lang="en-US" dirty="0" smtClean="0"/>
            </a:br>
            <a:r>
              <a:rPr lang="en-US" dirty="0" smtClean="0"/>
              <a:t>for API gravity</a:t>
            </a:r>
            <a:endParaRPr lang="en-US" dirty="0"/>
          </a:p>
        </p:txBody>
      </p:sp>
      <p:pic>
        <p:nvPicPr>
          <p:cNvPr id="185346" name="Picture 2"/>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r="4653"/>
          <a:stretch/>
        </p:blipFill>
        <p:spPr bwMode="auto">
          <a:xfrm>
            <a:off x="1219200" y="1143000"/>
            <a:ext cx="4563035" cy="49530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 name="TextBox 4"/>
          <p:cNvSpPr txBox="1"/>
          <p:nvPr/>
        </p:nvSpPr>
        <p:spPr>
          <a:xfrm>
            <a:off x="6093206" y="1937266"/>
            <a:ext cx="2755883" cy="369332"/>
          </a:xfrm>
          <a:prstGeom prst="rect">
            <a:avLst/>
          </a:prstGeom>
          <a:solidFill>
            <a:schemeClr val="tx2">
              <a:lumMod val="20000"/>
              <a:lumOff val="80000"/>
            </a:schemeClr>
          </a:solidFill>
        </p:spPr>
        <p:txBody>
          <a:bodyPr wrap="none" rtlCol="0">
            <a:spAutoFit/>
          </a:bodyPr>
          <a:lstStyle/>
          <a:p>
            <a:r>
              <a:rPr lang="en-US" dirty="0" smtClean="0"/>
              <a:t>API 10 = density of water</a:t>
            </a:r>
            <a:endParaRPr lang="en-US" dirty="0"/>
          </a:p>
        </p:txBody>
      </p:sp>
      <p:sp>
        <p:nvSpPr>
          <p:cNvPr id="6" name="TextBox 5"/>
          <p:cNvSpPr txBox="1"/>
          <p:nvPr/>
        </p:nvSpPr>
        <p:spPr>
          <a:xfrm>
            <a:off x="6084241" y="2837765"/>
            <a:ext cx="3038011" cy="369332"/>
          </a:xfrm>
          <a:prstGeom prst="rect">
            <a:avLst/>
          </a:prstGeom>
          <a:noFill/>
        </p:spPr>
        <p:txBody>
          <a:bodyPr wrap="none" rtlCol="0">
            <a:spAutoFit/>
          </a:bodyPr>
          <a:lstStyle/>
          <a:p>
            <a:r>
              <a:rPr lang="en-US" dirty="0" smtClean="0"/>
              <a:t>API &lt;20 biodegrades slowly</a:t>
            </a:r>
            <a:endParaRPr lang="en-US" dirty="0"/>
          </a:p>
        </p:txBody>
      </p:sp>
      <p:sp>
        <p:nvSpPr>
          <p:cNvPr id="7" name="TextBox 6"/>
          <p:cNvSpPr txBox="1"/>
          <p:nvPr/>
        </p:nvSpPr>
        <p:spPr>
          <a:xfrm>
            <a:off x="6170802" y="1143000"/>
            <a:ext cx="2864887" cy="369332"/>
          </a:xfrm>
          <a:prstGeom prst="rect">
            <a:avLst/>
          </a:prstGeom>
          <a:noFill/>
        </p:spPr>
        <p:txBody>
          <a:bodyPr wrap="none" rtlCol="0">
            <a:spAutoFit/>
          </a:bodyPr>
          <a:lstStyle/>
          <a:p>
            <a:r>
              <a:rPr lang="en-US" dirty="0" smtClean="0"/>
              <a:t>API degree     significance</a:t>
            </a:r>
            <a:endParaRPr lang="en-US" dirty="0"/>
          </a:p>
        </p:txBody>
      </p:sp>
      <p:sp>
        <p:nvSpPr>
          <p:cNvPr id="8" name="TextBox 7"/>
          <p:cNvSpPr txBox="1"/>
          <p:nvPr/>
        </p:nvSpPr>
        <p:spPr>
          <a:xfrm>
            <a:off x="6093206" y="1567934"/>
            <a:ext cx="2628948" cy="369332"/>
          </a:xfrm>
          <a:prstGeom prst="rect">
            <a:avLst/>
          </a:prstGeom>
          <a:noFill/>
        </p:spPr>
        <p:txBody>
          <a:bodyPr wrap="square" rtlCol="0">
            <a:spAutoFit/>
          </a:bodyPr>
          <a:lstStyle/>
          <a:p>
            <a:r>
              <a:rPr lang="en-US" dirty="0" smtClean="0"/>
              <a:t>API &lt;10 sinks in water</a:t>
            </a:r>
            <a:endParaRPr lang="en-US" dirty="0"/>
          </a:p>
        </p:txBody>
      </p:sp>
      <p:sp>
        <p:nvSpPr>
          <p:cNvPr id="9" name="TextBox 8"/>
          <p:cNvSpPr txBox="1"/>
          <p:nvPr/>
        </p:nvSpPr>
        <p:spPr>
          <a:xfrm>
            <a:off x="6093206" y="2438400"/>
            <a:ext cx="2512226" cy="369332"/>
          </a:xfrm>
          <a:prstGeom prst="rect">
            <a:avLst/>
          </a:prstGeom>
          <a:noFill/>
        </p:spPr>
        <p:txBody>
          <a:bodyPr wrap="none" rtlCol="0">
            <a:spAutoFit/>
          </a:bodyPr>
          <a:lstStyle/>
          <a:p>
            <a:r>
              <a:rPr lang="en-US" dirty="0" smtClean="0"/>
              <a:t>API&gt;10 floats on water</a:t>
            </a:r>
            <a:endParaRPr lang="en-US" dirty="0"/>
          </a:p>
        </p:txBody>
      </p:sp>
      <p:sp>
        <p:nvSpPr>
          <p:cNvPr id="10" name="TextBox 9"/>
          <p:cNvSpPr txBox="1"/>
          <p:nvPr/>
        </p:nvSpPr>
        <p:spPr>
          <a:xfrm>
            <a:off x="6093206" y="3429000"/>
            <a:ext cx="3114955" cy="369332"/>
          </a:xfrm>
          <a:prstGeom prst="rect">
            <a:avLst/>
          </a:prstGeom>
          <a:noFill/>
        </p:spPr>
        <p:txBody>
          <a:bodyPr wrap="none" rtlCol="0">
            <a:spAutoFit/>
          </a:bodyPr>
          <a:lstStyle/>
          <a:p>
            <a:r>
              <a:rPr lang="en-US" dirty="0" smtClean="0"/>
              <a:t>API &gt;40 biodegrades quickly</a:t>
            </a:r>
            <a:endParaRPr lang="en-US" dirty="0"/>
          </a:p>
        </p:txBody>
      </p:sp>
      <p:sp>
        <p:nvSpPr>
          <p:cNvPr id="11" name="TextBox 10"/>
          <p:cNvSpPr txBox="1"/>
          <p:nvPr/>
        </p:nvSpPr>
        <p:spPr>
          <a:xfrm>
            <a:off x="6029086" y="381000"/>
            <a:ext cx="3179075" cy="523220"/>
          </a:xfrm>
          <a:prstGeom prst="rect">
            <a:avLst/>
          </a:prstGeom>
          <a:noFill/>
        </p:spPr>
        <p:txBody>
          <a:bodyPr wrap="none" rtlCol="0">
            <a:spAutoFit/>
          </a:bodyPr>
          <a:lstStyle/>
          <a:p>
            <a:r>
              <a:rPr lang="en-US" sz="2800" b="1" u="sng" dirty="0" smtClean="0"/>
              <a:t>OSC Significance</a:t>
            </a:r>
            <a:endParaRPr lang="en-US" sz="2800" b="1" u="sng"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47064710"/>
      </p:ext>
    </p:extLst>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 y="0"/>
          <a:ext cx="9144000" cy="6858000"/>
        </p:xfrm>
        <a:graphic>
          <a:graphicData uri="http://schemas.openxmlformats.org/presentationml/2006/ole">
            <p:oleObj spid="_x0000_s139266" name="Presentation" r:id="rId4" imgW="4572000" imgH="3429000" progId="">
              <p:embed/>
            </p:oleObj>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0" y="0"/>
          <a:ext cx="9144000" cy="6856413"/>
        </p:xfrm>
        <a:graphic>
          <a:graphicData uri="http://schemas.openxmlformats.org/presentationml/2006/ole">
            <p:oleObj spid="_x0000_s140290" name="Presentation" r:id="rId4" imgW="4572000" imgH="3429000" progId="">
              <p:embed/>
            </p:oleObj>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0" y="0"/>
          <a:ext cx="9145061" cy="6858000"/>
        </p:xfrm>
        <a:graphic>
          <a:graphicData uri="http://schemas.openxmlformats.org/presentationml/2006/ole">
            <p:oleObj spid="_x0000_s142338" name="Presentation" r:id="rId4" imgW="4572000" imgH="3429000" progId="">
              <p:embed/>
            </p:oleObj>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0" y="0"/>
          <a:ext cx="9144000" cy="6857206"/>
        </p:xfrm>
        <a:graphic>
          <a:graphicData uri="http://schemas.openxmlformats.org/presentationml/2006/ole">
            <p:oleObj spid="_x0000_s143362" name="Presentation" r:id="rId4" imgW="4572000" imgH="3429000" progId="">
              <p:embed/>
            </p:oleObj>
          </a:graphicData>
        </a:graphic>
      </p:graphicFrame>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0" y="0"/>
          <a:ext cx="9145060" cy="6858000"/>
        </p:xfrm>
        <a:graphic>
          <a:graphicData uri="http://schemas.openxmlformats.org/presentationml/2006/ole">
            <p:oleObj spid="_x0000_s145410" name="Presentation" r:id="rId4" imgW="4572000" imgH="3429000" progId="">
              <p:embed/>
            </p:oleObj>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0" y="0"/>
          <a:ext cx="9144000" cy="6858000"/>
        </p:xfrm>
        <a:graphic>
          <a:graphicData uri="http://schemas.openxmlformats.org/presentationml/2006/ole">
            <p:oleObj spid="_x0000_s146434" name="Presentation" r:id="rId4" imgW="4572000" imgH="3429000" progId="">
              <p:embed/>
            </p:oleObj>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1" y="0"/>
          <a:ext cx="9145061" cy="6858000"/>
        </p:xfrm>
        <a:graphic>
          <a:graphicData uri="http://schemas.openxmlformats.org/presentationml/2006/ole">
            <p:oleObj spid="_x0000_s148482" name="Presentation" r:id="rId4" imgW="4572000" imgH="3429000" progId="">
              <p:embed/>
            </p:oleObj>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1" y="0"/>
          <a:ext cx="9144000" cy="6705600"/>
        </p:xfrm>
        <a:graphic>
          <a:graphicData uri="http://schemas.openxmlformats.org/presentationml/2006/ole">
            <p:oleObj spid="_x0000_s150530" name="Presentation" r:id="rId4" imgW="4572000" imgH="3429000" progId="">
              <p:embed/>
            </p:oleObj>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Title 1"/>
          <p:cNvSpPr>
            <a:spLocks noGrp="1"/>
          </p:cNvSpPr>
          <p:nvPr>
            <p:ph type="title"/>
          </p:nvPr>
        </p:nvSpPr>
        <p:spPr>
          <a:xfrm>
            <a:off x="1066799" y="304800"/>
            <a:ext cx="7620001" cy="838200"/>
          </a:xfrm>
        </p:spPr>
        <p:txBody>
          <a:bodyPr>
            <a:normAutofit/>
          </a:bodyPr>
          <a:lstStyle/>
          <a:p>
            <a:pPr eaLnBrk="1" hangingPunct="1"/>
            <a:r>
              <a:rPr lang="en-US" dirty="0" smtClean="0"/>
              <a:t>Introductions</a:t>
            </a:r>
            <a:endParaRPr lang="en-US" dirty="0" smtClean="0">
              <a:solidFill>
                <a:schemeClr val="tx1"/>
              </a:solidFill>
            </a:endParaRPr>
          </a:p>
        </p:txBody>
      </p:sp>
      <p:sp>
        <p:nvSpPr>
          <p:cNvPr id="6147" name="Content Placeholder 2"/>
          <p:cNvSpPr>
            <a:spLocks noGrp="1"/>
          </p:cNvSpPr>
          <p:nvPr>
            <p:ph idx="1"/>
          </p:nvPr>
        </p:nvSpPr>
        <p:spPr>
          <a:xfrm>
            <a:off x="1066801" y="1371600"/>
            <a:ext cx="7772400" cy="4754563"/>
          </a:xfrm>
        </p:spPr>
        <p:txBody>
          <a:bodyPr>
            <a:normAutofit/>
          </a:bodyPr>
          <a:lstStyle/>
          <a:p>
            <a:pPr>
              <a:buClrTx/>
              <a:buFont typeface="Wingdings" pitchFamily="2" charset="2"/>
              <a:buChar char="S"/>
            </a:pPr>
            <a:endParaRPr lang="en-US" sz="2400" dirty="0" smtClean="0"/>
          </a:p>
          <a:p>
            <a:pPr>
              <a:buClrTx/>
              <a:buFont typeface="Wingdings" pitchFamily="2" charset="2"/>
              <a:buChar char="S"/>
            </a:pPr>
            <a:endParaRPr lang="en-US" sz="2400" dirty="0" smtClean="0"/>
          </a:p>
          <a:p>
            <a:pPr>
              <a:spcBef>
                <a:spcPct val="15000"/>
              </a:spcBef>
              <a:spcAft>
                <a:spcPct val="15000"/>
              </a:spcAft>
              <a:buClrTx/>
              <a:buFont typeface="Wingdings" pitchFamily="2" charset="2"/>
              <a:buChar char="S"/>
            </a:pPr>
            <a:r>
              <a:rPr lang="en-US" sz="2400" dirty="0" smtClean="0"/>
              <a:t>Instructors</a:t>
            </a:r>
          </a:p>
          <a:p>
            <a:pPr lvl="1">
              <a:spcBef>
                <a:spcPct val="15000"/>
              </a:spcBef>
              <a:spcAft>
                <a:spcPct val="15000"/>
              </a:spcAft>
              <a:buClrTx/>
              <a:buFont typeface="Wingdings" pitchFamily="2" charset="2"/>
              <a:buChar char="S"/>
            </a:pPr>
            <a:r>
              <a:rPr lang="en-US" sz="2000" dirty="0" smtClean="0"/>
              <a:t>Names                                       and oversight costs</a:t>
            </a:r>
          </a:p>
          <a:p>
            <a:pPr lvl="1">
              <a:spcBef>
                <a:spcPct val="15000"/>
              </a:spcBef>
              <a:spcAft>
                <a:spcPct val="15000"/>
              </a:spcAft>
              <a:buClrTx/>
              <a:buFont typeface="Wingdings" pitchFamily="2" charset="2"/>
              <a:buChar char="S"/>
            </a:pPr>
            <a:r>
              <a:rPr lang="en-US" sz="2000" dirty="0" smtClean="0"/>
              <a:t>Work experience</a:t>
            </a:r>
          </a:p>
          <a:p>
            <a:pPr>
              <a:buClrTx/>
              <a:buFont typeface="Wingdings" pitchFamily="2" charset="2"/>
              <a:buChar char="S"/>
            </a:pPr>
            <a:endParaRPr lang="en-US" sz="2400" dirty="0" smtClean="0"/>
          </a:p>
          <a:p>
            <a:pPr>
              <a:buClrTx/>
              <a:buFont typeface="Wingdings" pitchFamily="2" charset="2"/>
              <a:buChar char="S"/>
            </a:pPr>
            <a:r>
              <a:rPr lang="en-US" sz="2400" dirty="0" smtClean="0"/>
              <a:t>Participants						 (provided by  instructors)</a:t>
            </a:r>
          </a:p>
        </p:txBody>
      </p:sp>
      <p:pic>
        <p:nvPicPr>
          <p:cNvPr id="6" name="Picture 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38800" y="2133600"/>
            <a:ext cx="2857500" cy="352425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0" y="0"/>
          <a:ext cx="9144000" cy="6857208"/>
        </p:xfrm>
        <a:graphic>
          <a:graphicData uri="http://schemas.openxmlformats.org/presentationml/2006/ole">
            <p:oleObj spid="_x0000_s152578" name="Presentation" r:id="rId4" imgW="4572000" imgH="3429000" progId="">
              <p:embed/>
            </p:oleObj>
          </a:graphicData>
        </a:graphic>
      </p:graphicFrame>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0" y="0"/>
          <a:ext cx="9144000" cy="6857204"/>
        </p:xfrm>
        <a:graphic>
          <a:graphicData uri="http://schemas.openxmlformats.org/presentationml/2006/ole">
            <p:oleObj spid="_x0000_s154626" name="Presentation" r:id="rId4" imgW="4572000" imgH="3429000" progId="">
              <p:embed/>
            </p:oleObj>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76600" y="1828800"/>
            <a:ext cx="2857500" cy="28575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1066800" y="1371600"/>
            <a:ext cx="7978775" cy="4754563"/>
          </a:xfrm>
        </p:spPr>
        <p:txBody>
          <a:bodyPr/>
          <a:lstStyle/>
          <a:p>
            <a:pPr marL="0" marR="0">
              <a:spcBef>
                <a:spcPts val="0"/>
              </a:spcBef>
              <a:spcAft>
                <a:spcPts val="1000"/>
              </a:spcAft>
              <a:buClrTx/>
              <a:buFont typeface="Wingdings" pitchFamily="2" charset="2"/>
              <a:buChar char="S"/>
            </a:pPr>
            <a:r>
              <a:rPr lang="en-US" dirty="0" smtClean="0">
                <a:latin typeface="Calibri"/>
                <a:ea typeface="Calibri"/>
                <a:cs typeface="Times New Roman"/>
              </a:rPr>
              <a:t>Course Overview</a:t>
            </a:r>
          </a:p>
          <a:p>
            <a:pPr marL="0" marR="0">
              <a:spcBef>
                <a:spcPts val="0"/>
              </a:spcBef>
              <a:spcAft>
                <a:spcPts val="1000"/>
              </a:spcAft>
              <a:buClrTx/>
              <a:buFont typeface="Wingdings" pitchFamily="2" charset="2"/>
              <a:buChar char="S"/>
            </a:pPr>
            <a:r>
              <a:rPr lang="en-US" dirty="0" smtClean="0">
                <a:latin typeface="Calibri"/>
                <a:ea typeface="Calibri"/>
                <a:cs typeface="Times New Roman"/>
              </a:rPr>
              <a:t>I.	Statutory and Regulatory Authority</a:t>
            </a:r>
          </a:p>
          <a:p>
            <a:pPr marL="0" marR="0">
              <a:spcBef>
                <a:spcPts val="0"/>
              </a:spcBef>
              <a:spcAft>
                <a:spcPts val="1000"/>
              </a:spcAft>
              <a:buClrTx/>
              <a:buFont typeface="Wingdings" pitchFamily="2" charset="2"/>
              <a:buChar char="S"/>
            </a:pPr>
            <a:r>
              <a:rPr lang="en-US" dirty="0" smtClean="0">
                <a:latin typeface="Calibri"/>
                <a:ea typeface="Calibri"/>
                <a:cs typeface="Times New Roman"/>
              </a:rPr>
              <a:t>II.	Oil </a:t>
            </a:r>
            <a:r>
              <a:rPr lang="en-US" dirty="0">
                <a:latin typeface="Calibri"/>
                <a:ea typeface="Calibri"/>
                <a:cs typeface="Times New Roman"/>
              </a:rPr>
              <a:t>Spill </a:t>
            </a:r>
            <a:r>
              <a:rPr lang="en-US" dirty="0" smtClean="0">
                <a:latin typeface="Calibri"/>
                <a:ea typeface="Calibri"/>
                <a:cs typeface="Times New Roman"/>
              </a:rPr>
              <a:t>Liability  Trust Fund</a:t>
            </a:r>
          </a:p>
          <a:p>
            <a:pPr marL="0" marR="0">
              <a:spcBef>
                <a:spcPts val="0"/>
              </a:spcBef>
              <a:spcAft>
                <a:spcPts val="1000"/>
              </a:spcAft>
              <a:buClrTx/>
              <a:buFont typeface="Wingdings" pitchFamily="2" charset="2"/>
              <a:buChar char="S"/>
            </a:pPr>
            <a:r>
              <a:rPr lang="en-US" dirty="0" smtClean="0">
                <a:latin typeface="Calibri"/>
                <a:ea typeface="Calibri"/>
                <a:cs typeface="Times New Roman"/>
              </a:rPr>
              <a:t>III.	What </a:t>
            </a:r>
            <a:r>
              <a:rPr lang="en-US" dirty="0">
                <a:latin typeface="Calibri"/>
                <a:ea typeface="Calibri"/>
                <a:cs typeface="Times New Roman"/>
              </a:rPr>
              <a:t>is </a:t>
            </a:r>
            <a:r>
              <a:rPr lang="en-US" dirty="0" smtClean="0">
                <a:latin typeface="Calibri"/>
                <a:ea typeface="Calibri"/>
                <a:cs typeface="Times New Roman"/>
              </a:rPr>
              <a:t>Oil?</a:t>
            </a:r>
          </a:p>
          <a:p>
            <a:pPr marL="0" marR="0">
              <a:spcBef>
                <a:spcPts val="0"/>
              </a:spcBef>
              <a:spcAft>
                <a:spcPts val="1000"/>
              </a:spcAft>
              <a:buClrTx/>
              <a:buFont typeface="Wingdings" pitchFamily="2" charset="2"/>
              <a:buChar char="S"/>
            </a:pPr>
            <a:r>
              <a:rPr lang="en-US" dirty="0" smtClean="0">
                <a:latin typeface="Calibri"/>
                <a:ea typeface="Calibri"/>
                <a:cs typeface="Times New Roman"/>
              </a:rPr>
              <a:t>IV.	Fate </a:t>
            </a:r>
            <a:r>
              <a:rPr lang="en-US" dirty="0">
                <a:latin typeface="Calibri"/>
                <a:ea typeface="Calibri"/>
                <a:cs typeface="Times New Roman"/>
              </a:rPr>
              <a:t>and Behavior of Oil in </a:t>
            </a:r>
            <a:r>
              <a:rPr lang="en-US" dirty="0" smtClean="0">
                <a:latin typeface="Calibri"/>
                <a:ea typeface="Calibri"/>
                <a:cs typeface="Times New Roman"/>
              </a:rPr>
              <a:t>the                       	Environment</a:t>
            </a:r>
            <a:r>
              <a:rPr lang="en-US" dirty="0">
                <a:latin typeface="Calibri"/>
                <a:ea typeface="Calibri"/>
                <a:cs typeface="Times New Roman"/>
              </a:rPr>
              <a:t>	</a:t>
            </a:r>
            <a:endParaRPr lang="en-US" dirty="0" smtClean="0">
              <a:latin typeface="Calibri"/>
              <a:ea typeface="Calibri"/>
              <a:cs typeface="Times New Roman"/>
            </a:endParaRPr>
          </a:p>
          <a:p>
            <a:pPr marL="0" marR="0">
              <a:spcBef>
                <a:spcPts val="0"/>
              </a:spcBef>
              <a:spcAft>
                <a:spcPts val="1000"/>
              </a:spcAft>
              <a:buClrTx/>
              <a:buFont typeface="Wingdings" pitchFamily="2" charset="2"/>
              <a:buChar char="S"/>
            </a:pPr>
            <a:r>
              <a:rPr lang="en-US" dirty="0" smtClean="0">
                <a:solidFill>
                  <a:srgbClr val="FF0000"/>
                </a:solidFill>
                <a:latin typeface="Calibri"/>
                <a:ea typeface="Calibri"/>
                <a:cs typeface="Times New Roman"/>
              </a:rPr>
              <a:t>V.	Factors </a:t>
            </a:r>
            <a:r>
              <a:rPr lang="en-US" dirty="0">
                <a:solidFill>
                  <a:srgbClr val="FF0000"/>
                </a:solidFill>
                <a:latin typeface="Calibri"/>
                <a:ea typeface="Calibri"/>
                <a:cs typeface="Times New Roman"/>
              </a:rPr>
              <a:t>Affecting Response </a:t>
            </a:r>
            <a:r>
              <a:rPr lang="en-US" dirty="0" smtClean="0">
                <a:solidFill>
                  <a:srgbClr val="FF0000"/>
                </a:solidFill>
                <a:latin typeface="Calibri"/>
                <a:ea typeface="Calibri"/>
                <a:cs typeface="Times New Roman"/>
              </a:rPr>
              <a:t>and                                    	Cleanup Decisions </a:t>
            </a:r>
            <a:r>
              <a:rPr lang="en-US" dirty="0">
                <a:solidFill>
                  <a:srgbClr val="C00000"/>
                </a:solidFill>
                <a:latin typeface="Calibri"/>
                <a:ea typeface="Calibri"/>
                <a:cs typeface="Times New Roman"/>
              </a:rPr>
              <a:t>	</a:t>
            </a:r>
          </a:p>
        </p:txBody>
      </p:sp>
      <p:graphicFrame>
        <p:nvGraphicFramePr>
          <p:cNvPr id="166914" name="Object 2"/>
          <p:cNvGraphicFramePr>
            <a:graphicFrameLocks noGrp="1" noChangeAspect="1"/>
          </p:cNvGraphicFramePr>
          <p:nvPr/>
        </p:nvGraphicFramePr>
        <p:xfrm>
          <a:off x="7239000" y="2971800"/>
          <a:ext cx="1358900" cy="2819400"/>
        </p:xfrm>
        <a:graphic>
          <a:graphicData uri="http://schemas.openxmlformats.org/presentationml/2006/ole">
            <p:oleObj spid="_x0000_s157698" name="Clip" r:id="rId4" imgW="1622066" imgH="3934305" progId="">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47439031"/>
      </p:ext>
    </p:extLst>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685800"/>
            <a:ext cx="7620000" cy="1219200"/>
          </a:xfrm>
        </p:spPr>
        <p:txBody>
          <a:bodyPr>
            <a:normAutofit/>
          </a:bodyPr>
          <a:lstStyle/>
          <a:p>
            <a:r>
              <a:rPr lang="en-US" dirty="0" smtClean="0"/>
              <a:t>V.  Factors Affecting Response and Cleanup Decisions</a:t>
            </a:r>
            <a:endParaRPr lang="en-US" dirty="0"/>
          </a:p>
        </p:txBody>
      </p:sp>
      <p:graphicFrame>
        <p:nvGraphicFramePr>
          <p:cNvPr id="5" name="Diagram 4"/>
          <p:cNvGraphicFramePr/>
          <p:nvPr/>
        </p:nvGraphicFramePr>
        <p:xfrm>
          <a:off x="1524000" y="2819400"/>
          <a:ext cx="6096000" cy="26416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Slide Number Placeholder 5"/>
          <p:cNvSpPr txBox="1">
            <a:spLocks noGrp="1"/>
          </p:cNvSpPr>
          <p:nvPr/>
        </p:nvSpPr>
        <p:spPr bwMode="auto">
          <a:xfrm>
            <a:off x="6858000" y="6457950"/>
            <a:ext cx="2133600" cy="476250"/>
          </a:xfrm>
          <a:prstGeom prst="rect">
            <a:avLst/>
          </a:prstGeom>
          <a:noFill/>
          <a:ln w="9525">
            <a:noFill/>
            <a:miter lim="800000"/>
            <a:headEnd/>
            <a:tailEnd/>
          </a:ln>
        </p:spPr>
        <p:txBody>
          <a:bodyPr/>
          <a:lstStyle/>
          <a:p>
            <a:pPr algn="r"/>
            <a:endParaRPr lang="en-US" sz="1400" b="1" dirty="0">
              <a:solidFill>
                <a:srgbClr val="FFFFFF"/>
              </a:solidFill>
            </a:endParaRPr>
          </a:p>
        </p:txBody>
      </p:sp>
      <p:sp>
        <p:nvSpPr>
          <p:cNvPr id="14339" name="Rectangle 2"/>
          <p:cNvSpPr>
            <a:spLocks noGrp="1" noChangeArrowheads="1"/>
          </p:cNvSpPr>
          <p:nvPr>
            <p:ph type="title" idx="4294967295"/>
          </p:nvPr>
        </p:nvSpPr>
        <p:spPr>
          <a:xfrm>
            <a:off x="1828800" y="200025"/>
            <a:ext cx="6248400" cy="714375"/>
          </a:xfrm>
        </p:spPr>
        <p:txBody>
          <a:bodyPr/>
          <a:lstStyle/>
          <a:p>
            <a:pPr eaLnBrk="1" hangingPunct="1"/>
            <a:r>
              <a:rPr lang="en-US" dirty="0" smtClean="0"/>
              <a:t>Human</a:t>
            </a:r>
          </a:p>
        </p:txBody>
      </p:sp>
      <p:sp>
        <p:nvSpPr>
          <p:cNvPr id="14340" name="Rectangle 3"/>
          <p:cNvSpPr>
            <a:spLocks noGrp="1" noChangeArrowheads="1"/>
          </p:cNvSpPr>
          <p:nvPr>
            <p:ph type="body" idx="4294967295"/>
          </p:nvPr>
        </p:nvSpPr>
        <p:spPr>
          <a:xfrm>
            <a:off x="1066800" y="1066800"/>
            <a:ext cx="7239000" cy="4953000"/>
          </a:xfrm>
          <a:noFill/>
        </p:spPr>
        <p:txBody>
          <a:bodyPr/>
          <a:lstStyle/>
          <a:p>
            <a:pPr>
              <a:spcBef>
                <a:spcPct val="15000"/>
              </a:spcBef>
              <a:spcAft>
                <a:spcPct val="15000"/>
              </a:spcAft>
              <a:buClrTx/>
              <a:buFont typeface="Wingdings" pitchFamily="2" charset="2"/>
              <a:buChar char="S"/>
            </a:pPr>
            <a:r>
              <a:rPr lang="en-US" sz="2400" dirty="0" smtClean="0"/>
              <a:t>Health</a:t>
            </a:r>
          </a:p>
          <a:p>
            <a:pPr>
              <a:spcBef>
                <a:spcPct val="15000"/>
              </a:spcBef>
              <a:spcAft>
                <a:spcPct val="15000"/>
              </a:spcAft>
              <a:buClrTx/>
              <a:buFont typeface="Wingdings" pitchFamily="2" charset="2"/>
              <a:buChar char="S"/>
            </a:pPr>
            <a:endParaRPr lang="en-US" sz="2400" dirty="0" smtClean="0"/>
          </a:p>
          <a:p>
            <a:pPr lvl="1">
              <a:spcBef>
                <a:spcPct val="15000"/>
              </a:spcBef>
              <a:spcAft>
                <a:spcPct val="15000"/>
              </a:spcAft>
              <a:buClrTx/>
              <a:buFont typeface="Wingdings" pitchFamily="2" charset="2"/>
              <a:buChar char="S"/>
            </a:pPr>
            <a:r>
              <a:rPr lang="en-US" sz="2000" dirty="0" smtClean="0"/>
              <a:t>T</a:t>
            </a:r>
            <a:r>
              <a:rPr lang="en-US" dirty="0" smtClean="0"/>
              <a:t>ype of product released</a:t>
            </a:r>
          </a:p>
          <a:p>
            <a:pPr lvl="1">
              <a:spcBef>
                <a:spcPct val="15000"/>
              </a:spcBef>
              <a:spcAft>
                <a:spcPct val="15000"/>
              </a:spcAft>
              <a:buClrTx/>
              <a:buFont typeface="Wingdings" pitchFamily="2" charset="2"/>
              <a:buChar char="S"/>
            </a:pPr>
            <a:endParaRPr lang="en-US" dirty="0" smtClean="0"/>
          </a:p>
          <a:p>
            <a:pPr lvl="1">
              <a:spcBef>
                <a:spcPct val="15000"/>
              </a:spcBef>
              <a:spcAft>
                <a:spcPct val="15000"/>
              </a:spcAft>
              <a:buClrTx/>
              <a:buFont typeface="Wingdings" pitchFamily="2" charset="2"/>
              <a:buChar char="S"/>
            </a:pPr>
            <a:r>
              <a:rPr lang="en-US" dirty="0" smtClean="0"/>
              <a:t>Location of release</a:t>
            </a:r>
          </a:p>
          <a:p>
            <a:pPr lvl="1">
              <a:spcBef>
                <a:spcPct val="15000"/>
              </a:spcBef>
              <a:spcAft>
                <a:spcPct val="15000"/>
              </a:spcAft>
              <a:buClrTx/>
              <a:buFont typeface="Wingdings" pitchFamily="2" charset="2"/>
              <a:buChar char="S"/>
            </a:pPr>
            <a:endParaRPr lang="en-US" dirty="0" smtClean="0"/>
          </a:p>
          <a:p>
            <a:pPr lvl="1">
              <a:spcBef>
                <a:spcPct val="15000"/>
              </a:spcBef>
              <a:spcAft>
                <a:spcPct val="15000"/>
              </a:spcAft>
              <a:buClrTx/>
              <a:buFont typeface="Wingdings" pitchFamily="2" charset="2"/>
              <a:buChar char="S"/>
            </a:pPr>
            <a:r>
              <a:rPr lang="en-US" dirty="0" smtClean="0"/>
              <a:t>Media affected by                                      release</a:t>
            </a:r>
          </a:p>
          <a:p>
            <a:pPr lvl="1">
              <a:spcBef>
                <a:spcPct val="15000"/>
              </a:spcBef>
              <a:spcAft>
                <a:spcPct val="15000"/>
              </a:spcAft>
              <a:buClrTx/>
              <a:buFont typeface="Wingdings" pitchFamily="2" charset="2"/>
              <a:buChar char="S"/>
            </a:pPr>
            <a:endParaRPr lang="en-US" dirty="0" smtClean="0"/>
          </a:p>
          <a:p>
            <a:pPr lvl="1">
              <a:spcBef>
                <a:spcPct val="15000"/>
              </a:spcBef>
              <a:spcAft>
                <a:spcPct val="15000"/>
              </a:spcAft>
              <a:buClrTx/>
              <a:buFont typeface="Wingdings" pitchFamily="2" charset="2"/>
              <a:buChar char="S"/>
            </a:pPr>
            <a:r>
              <a:rPr lang="en-US" dirty="0" smtClean="0"/>
              <a:t>Weather</a:t>
            </a:r>
          </a:p>
        </p:txBody>
      </p:sp>
      <p:pic>
        <p:nvPicPr>
          <p:cNvPr id="6" name="Picture 5" descr="Louisiana seafood plate"/>
          <p:cNvPicPr/>
          <p:nvPr/>
        </p:nvPicPr>
        <p:blipFill>
          <a:blip r:embed="rId3" cstate="print"/>
          <a:srcRect/>
          <a:stretch>
            <a:fillRect/>
          </a:stretch>
        </p:blipFill>
        <p:spPr bwMode="auto">
          <a:xfrm>
            <a:off x="4953000" y="3200400"/>
            <a:ext cx="3619500" cy="2409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152400"/>
            <a:ext cx="7315201" cy="990600"/>
          </a:xfrm>
        </p:spPr>
        <p:txBody>
          <a:bodyPr/>
          <a:lstStyle/>
          <a:p>
            <a:r>
              <a:rPr lang="en-US" dirty="0" smtClean="0"/>
              <a:t>Human . . .</a:t>
            </a:r>
            <a:endParaRPr lang="en-US" dirty="0"/>
          </a:p>
        </p:txBody>
      </p:sp>
      <p:sp>
        <p:nvSpPr>
          <p:cNvPr id="3" name="Content Placeholder 2"/>
          <p:cNvSpPr>
            <a:spLocks noGrp="1"/>
          </p:cNvSpPr>
          <p:nvPr>
            <p:ph idx="1"/>
          </p:nvPr>
        </p:nvSpPr>
        <p:spPr>
          <a:xfrm>
            <a:off x="1295401" y="990600"/>
            <a:ext cx="7391400" cy="5135563"/>
          </a:xfrm>
        </p:spPr>
        <p:txBody>
          <a:bodyPr>
            <a:normAutofit/>
          </a:bodyPr>
          <a:lstStyle/>
          <a:p>
            <a:pPr>
              <a:spcBef>
                <a:spcPct val="15000"/>
              </a:spcBef>
              <a:spcAft>
                <a:spcPct val="15000"/>
              </a:spcAft>
              <a:buClrTx/>
              <a:buFont typeface="Wingdings" pitchFamily="2" charset="2"/>
              <a:buChar char="S"/>
            </a:pPr>
            <a:r>
              <a:rPr lang="en-US" sz="2400" dirty="0" smtClean="0"/>
              <a:t>Industry</a:t>
            </a:r>
          </a:p>
          <a:p>
            <a:pPr>
              <a:spcBef>
                <a:spcPct val="15000"/>
              </a:spcBef>
              <a:spcAft>
                <a:spcPct val="15000"/>
              </a:spcAft>
              <a:buClrTx/>
              <a:buFont typeface="Wingdings" pitchFamily="2" charset="2"/>
              <a:buChar char="S"/>
            </a:pPr>
            <a:endParaRPr lang="en-US" sz="2400" dirty="0" smtClean="0"/>
          </a:p>
          <a:p>
            <a:pPr lvl="1">
              <a:spcBef>
                <a:spcPct val="15000"/>
              </a:spcBef>
              <a:spcAft>
                <a:spcPct val="15000"/>
              </a:spcAft>
              <a:buClrTx/>
              <a:buFont typeface="Wingdings" pitchFamily="2" charset="2"/>
              <a:buChar char="S"/>
            </a:pPr>
            <a:r>
              <a:rPr lang="en-US" sz="2000" dirty="0" smtClean="0"/>
              <a:t>Need to keep production and cleanup activities from interfering with each other</a:t>
            </a:r>
          </a:p>
          <a:p>
            <a:pPr lvl="1">
              <a:spcBef>
                <a:spcPct val="15000"/>
              </a:spcBef>
              <a:spcAft>
                <a:spcPct val="15000"/>
              </a:spcAft>
              <a:buClrTx/>
              <a:buFont typeface="Wingdings" pitchFamily="2" charset="2"/>
              <a:buChar char="S"/>
            </a:pPr>
            <a:endParaRPr lang="en-US" sz="2000" dirty="0" smtClean="0"/>
          </a:p>
          <a:p>
            <a:pPr lvl="1">
              <a:spcBef>
                <a:spcPct val="15000"/>
              </a:spcBef>
              <a:spcAft>
                <a:spcPct val="15000"/>
              </a:spcAft>
              <a:buClrTx/>
              <a:buFont typeface="Wingdings" pitchFamily="2" charset="2"/>
              <a:buChar char="S"/>
            </a:pPr>
            <a:r>
              <a:rPr lang="en-US" sz="2000" dirty="0" smtClean="0"/>
              <a:t>Management of response  operations</a:t>
            </a:r>
          </a:p>
          <a:p>
            <a:pPr lvl="1">
              <a:spcBef>
                <a:spcPct val="15000"/>
              </a:spcBef>
              <a:spcAft>
                <a:spcPct val="15000"/>
              </a:spcAft>
              <a:buClrTx/>
              <a:buFont typeface="Wingdings" pitchFamily="2" charset="2"/>
              <a:buChar char="S"/>
            </a:pPr>
            <a:endParaRPr lang="en-US" sz="2000" dirty="0" smtClean="0"/>
          </a:p>
          <a:p>
            <a:pPr lvl="1">
              <a:spcBef>
                <a:spcPct val="15000"/>
              </a:spcBef>
              <a:spcAft>
                <a:spcPct val="15000"/>
              </a:spcAft>
              <a:buClrTx/>
              <a:buFont typeface="Wingdings" pitchFamily="2" charset="2"/>
              <a:buChar char="S"/>
            </a:pPr>
            <a:r>
              <a:rPr lang="en-US" sz="2000" dirty="0" smtClean="0"/>
              <a:t>Organizational context                                                            and design and learning</a:t>
            </a:r>
          </a:p>
          <a:p>
            <a:pPr lvl="1">
              <a:spcBef>
                <a:spcPct val="15000"/>
              </a:spcBef>
              <a:spcAft>
                <a:spcPct val="15000"/>
              </a:spcAft>
              <a:buClrTx/>
              <a:buFont typeface="Wingdings" pitchFamily="2" charset="2"/>
              <a:buChar char="S"/>
            </a:pPr>
            <a:endParaRPr lang="en-US" sz="2000" dirty="0" smtClean="0"/>
          </a:p>
          <a:p>
            <a:pPr lvl="1">
              <a:spcBef>
                <a:spcPct val="15000"/>
              </a:spcBef>
              <a:spcAft>
                <a:spcPct val="15000"/>
              </a:spcAft>
              <a:buClrTx/>
              <a:buFont typeface="Wingdings" pitchFamily="2" charset="2"/>
              <a:buChar char="S"/>
            </a:pPr>
            <a:r>
              <a:rPr lang="en-US" sz="2000" dirty="0" smtClean="0"/>
              <a:t>Cost</a:t>
            </a:r>
            <a:endParaRPr lang="en-US" sz="2000" dirty="0"/>
          </a:p>
        </p:txBody>
      </p:sp>
      <p:pic>
        <p:nvPicPr>
          <p:cNvPr id="7" name="Picture 6" descr="http://www.oilfieldtrash.com/images/oil-drilling-tools.jpg"/>
          <p:cNvPicPr/>
          <p:nvPr/>
        </p:nvPicPr>
        <p:blipFill>
          <a:blip r:embed="rId3" cstate="print"/>
          <a:srcRect/>
          <a:stretch>
            <a:fillRect/>
          </a:stretch>
        </p:blipFill>
        <p:spPr bwMode="auto">
          <a:xfrm>
            <a:off x="5257800" y="3581400"/>
            <a:ext cx="3617595" cy="2522220"/>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88481269"/>
      </p:ext>
    </p:extLst>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152400"/>
            <a:ext cx="7315201" cy="990600"/>
          </a:xfrm>
        </p:spPr>
        <p:txBody>
          <a:bodyPr/>
          <a:lstStyle/>
          <a:p>
            <a:r>
              <a:rPr lang="en-US" dirty="0" smtClean="0"/>
              <a:t>Human . . .</a:t>
            </a:r>
            <a:endParaRPr lang="en-US" dirty="0"/>
          </a:p>
        </p:txBody>
      </p:sp>
      <p:sp>
        <p:nvSpPr>
          <p:cNvPr id="3" name="Content Placeholder 2"/>
          <p:cNvSpPr>
            <a:spLocks noGrp="1"/>
          </p:cNvSpPr>
          <p:nvPr>
            <p:ph idx="1"/>
          </p:nvPr>
        </p:nvSpPr>
        <p:spPr>
          <a:xfrm>
            <a:off x="1295401" y="990600"/>
            <a:ext cx="7391400" cy="5135563"/>
          </a:xfrm>
        </p:spPr>
        <p:txBody>
          <a:bodyPr>
            <a:normAutofit/>
          </a:bodyPr>
          <a:lstStyle/>
          <a:p>
            <a:pPr>
              <a:spcBef>
                <a:spcPct val="15000"/>
              </a:spcBef>
              <a:spcAft>
                <a:spcPct val="15000"/>
              </a:spcAft>
              <a:buClrTx/>
              <a:buFont typeface="Wingdings" pitchFamily="2" charset="2"/>
              <a:buChar char="S"/>
            </a:pPr>
            <a:r>
              <a:rPr lang="en-US" sz="2400" dirty="0" smtClean="0"/>
              <a:t>Political</a:t>
            </a:r>
          </a:p>
          <a:p>
            <a:pPr>
              <a:spcBef>
                <a:spcPct val="15000"/>
              </a:spcBef>
              <a:spcAft>
                <a:spcPct val="15000"/>
              </a:spcAft>
              <a:buClrTx/>
              <a:buFont typeface="Wingdings" pitchFamily="2" charset="2"/>
              <a:buChar char="S"/>
            </a:pPr>
            <a:endParaRPr lang="en-US" sz="2400" dirty="0" smtClean="0"/>
          </a:p>
          <a:p>
            <a:pPr lvl="1">
              <a:spcBef>
                <a:spcPct val="15000"/>
              </a:spcBef>
              <a:spcAft>
                <a:spcPct val="15000"/>
              </a:spcAft>
              <a:buClrTx/>
              <a:buFont typeface="Wingdings" pitchFamily="2" charset="2"/>
              <a:buChar char="S"/>
            </a:pPr>
            <a:r>
              <a:rPr lang="en-US" sz="2000" dirty="0" smtClean="0"/>
              <a:t>Agency</a:t>
            </a:r>
          </a:p>
          <a:p>
            <a:pPr lvl="1">
              <a:spcBef>
                <a:spcPct val="15000"/>
              </a:spcBef>
              <a:spcAft>
                <a:spcPct val="15000"/>
              </a:spcAft>
              <a:buClrTx/>
              <a:buFont typeface="Wingdings" pitchFamily="2" charset="2"/>
              <a:buChar char="S"/>
            </a:pPr>
            <a:endParaRPr lang="en-US" sz="2000" dirty="0" smtClean="0"/>
          </a:p>
          <a:p>
            <a:pPr lvl="1">
              <a:spcBef>
                <a:spcPct val="15000"/>
              </a:spcBef>
              <a:spcAft>
                <a:spcPct val="15000"/>
              </a:spcAft>
              <a:buClrTx/>
              <a:buFont typeface="Wingdings" pitchFamily="2" charset="2"/>
              <a:buChar char="S"/>
            </a:pPr>
            <a:r>
              <a:rPr lang="en-US" sz="2000" dirty="0" smtClean="0"/>
              <a:t>Legal constraints</a:t>
            </a:r>
          </a:p>
          <a:p>
            <a:pPr lvl="1">
              <a:spcBef>
                <a:spcPct val="15000"/>
              </a:spcBef>
              <a:spcAft>
                <a:spcPct val="15000"/>
              </a:spcAft>
              <a:buClrTx/>
              <a:buFont typeface="Wingdings" pitchFamily="2" charset="2"/>
              <a:buChar char="S"/>
            </a:pPr>
            <a:endParaRPr lang="en-US" sz="2000" dirty="0" smtClean="0"/>
          </a:p>
          <a:p>
            <a:pPr lvl="1">
              <a:spcBef>
                <a:spcPct val="15000"/>
              </a:spcBef>
              <a:spcAft>
                <a:spcPct val="15000"/>
              </a:spcAft>
              <a:buClrTx/>
              <a:buFont typeface="Wingdings" pitchFamily="2" charset="2"/>
              <a:buChar char="S"/>
            </a:pPr>
            <a:r>
              <a:rPr lang="en-US" sz="2000" dirty="0" smtClean="0"/>
              <a:t>Multi-agency,                                                                         multi-jurisdiction</a:t>
            </a:r>
          </a:p>
          <a:p>
            <a:pPr lvl="1">
              <a:spcBef>
                <a:spcPct val="15000"/>
              </a:spcBef>
              <a:spcAft>
                <a:spcPct val="15000"/>
              </a:spcAft>
              <a:buClrTx/>
              <a:buFont typeface="Wingdings" pitchFamily="2" charset="2"/>
              <a:buChar char="S"/>
            </a:pPr>
            <a:endParaRPr lang="en-US" sz="2000" dirty="0" smtClean="0"/>
          </a:p>
          <a:p>
            <a:pPr lvl="1">
              <a:spcBef>
                <a:spcPct val="15000"/>
              </a:spcBef>
              <a:spcAft>
                <a:spcPct val="15000"/>
              </a:spcAft>
              <a:buClrTx/>
              <a:buFont typeface="Wingdings" pitchFamily="2" charset="2"/>
              <a:buChar char="S"/>
            </a:pPr>
            <a:r>
              <a:rPr lang="en-US" sz="2000" dirty="0" smtClean="0"/>
              <a:t>Public opinion</a:t>
            </a:r>
          </a:p>
          <a:p>
            <a:pPr lvl="1">
              <a:spcBef>
                <a:spcPct val="15000"/>
              </a:spcBef>
              <a:spcAft>
                <a:spcPct val="15000"/>
              </a:spcAft>
              <a:buClrTx/>
              <a:buFont typeface="Wingdings" pitchFamily="2" charset="2"/>
              <a:buChar char="S"/>
            </a:pPr>
            <a:endParaRPr lang="en-US" sz="2000" dirty="0" smtClean="0"/>
          </a:p>
          <a:p>
            <a:pPr lvl="1">
              <a:spcBef>
                <a:spcPct val="15000"/>
              </a:spcBef>
              <a:spcAft>
                <a:spcPct val="15000"/>
              </a:spcAft>
              <a:buClrTx/>
              <a:buFont typeface="Wingdings" pitchFamily="2" charset="2"/>
              <a:buChar char="S"/>
            </a:pPr>
            <a:r>
              <a:rPr lang="en-US" sz="2000" dirty="0" smtClean="0"/>
              <a:t>Non-governmental interest                                                         groups</a:t>
            </a:r>
            <a:endParaRPr lang="en-US" sz="2000" dirty="0"/>
          </a:p>
        </p:txBody>
      </p:sp>
      <p:pic>
        <p:nvPicPr>
          <p:cNvPr id="5" name="Picture 6" descr="http://www.boston.com/ae/celebrity/more_names/blog/stooges.jpg"/>
          <p:cNvPicPr>
            <a:picLocks noChangeAspect="1" noChangeArrowheads="1"/>
          </p:cNvPicPr>
          <p:nvPr/>
        </p:nvPicPr>
        <p:blipFill>
          <a:blip r:embed="rId3" cstate="print"/>
          <a:srcRect/>
          <a:stretch>
            <a:fillRect/>
          </a:stretch>
        </p:blipFill>
        <p:spPr bwMode="auto">
          <a:xfrm>
            <a:off x="4648200" y="1600200"/>
            <a:ext cx="3581400" cy="2362200"/>
          </a:xfrm>
          <a:prstGeom prst="rect">
            <a:avLst/>
          </a:prstGeom>
          <a:noFill/>
          <a:ln w="9525">
            <a:noFill/>
            <a:miter lim="800000"/>
            <a:headEnd/>
            <a:tailEnd/>
          </a:ln>
        </p:spPr>
      </p:pic>
      <p:pic>
        <p:nvPicPr>
          <p:cNvPr id="6" name="Picture 2" descr="Figure 3 (b)">
            <a:hlinkClick r:id="rId4"/>
          </p:cNvPr>
          <p:cNvPicPr>
            <a:picLocks noChangeAspect="1" noChangeArrowheads="1"/>
          </p:cNvPicPr>
          <p:nvPr/>
        </p:nvPicPr>
        <p:blipFill>
          <a:blip r:embed="rId5" cstate="print"/>
          <a:srcRect/>
          <a:stretch>
            <a:fillRect/>
          </a:stretch>
        </p:blipFill>
        <p:spPr bwMode="auto">
          <a:xfrm>
            <a:off x="5867400" y="4419600"/>
            <a:ext cx="2362200" cy="1600200"/>
          </a:xfrm>
          <a:prstGeom prst="rect">
            <a:avLst/>
          </a:prstGeom>
          <a:noFill/>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88481269"/>
      </p:ext>
    </p:extLst>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152400"/>
            <a:ext cx="7315201" cy="990600"/>
          </a:xfrm>
        </p:spPr>
        <p:txBody>
          <a:bodyPr/>
          <a:lstStyle/>
          <a:p>
            <a:r>
              <a:rPr lang="en-US" dirty="0" smtClean="0"/>
              <a:t>Human . . .</a:t>
            </a:r>
            <a:endParaRPr lang="en-US" dirty="0"/>
          </a:p>
        </p:txBody>
      </p:sp>
      <p:sp>
        <p:nvSpPr>
          <p:cNvPr id="3" name="Content Placeholder 2"/>
          <p:cNvSpPr>
            <a:spLocks noGrp="1"/>
          </p:cNvSpPr>
          <p:nvPr>
            <p:ph idx="1"/>
          </p:nvPr>
        </p:nvSpPr>
        <p:spPr>
          <a:xfrm>
            <a:off x="1295401" y="990600"/>
            <a:ext cx="7391400" cy="5135563"/>
          </a:xfrm>
        </p:spPr>
        <p:txBody>
          <a:bodyPr>
            <a:normAutofit/>
          </a:bodyPr>
          <a:lstStyle/>
          <a:p>
            <a:pPr>
              <a:spcBef>
                <a:spcPct val="15000"/>
              </a:spcBef>
              <a:spcAft>
                <a:spcPct val="15000"/>
              </a:spcAft>
              <a:buClrTx/>
              <a:buFont typeface="Wingdings" pitchFamily="2" charset="2"/>
              <a:buChar char="S"/>
            </a:pPr>
            <a:r>
              <a:rPr lang="en-US" sz="2400" dirty="0" smtClean="0"/>
              <a:t>Socio-economic</a:t>
            </a:r>
          </a:p>
          <a:p>
            <a:pPr>
              <a:spcBef>
                <a:spcPct val="15000"/>
              </a:spcBef>
              <a:spcAft>
                <a:spcPct val="15000"/>
              </a:spcAft>
              <a:buClrTx/>
              <a:buFont typeface="Wingdings" pitchFamily="2" charset="2"/>
              <a:buChar char="S"/>
            </a:pPr>
            <a:endParaRPr lang="en-US" sz="2400" dirty="0" smtClean="0"/>
          </a:p>
          <a:p>
            <a:pPr lvl="1">
              <a:spcBef>
                <a:spcPct val="15000"/>
              </a:spcBef>
              <a:spcAft>
                <a:spcPct val="15000"/>
              </a:spcAft>
              <a:buClrTx/>
              <a:buFont typeface="Wingdings" pitchFamily="2" charset="2"/>
              <a:buChar char="S"/>
            </a:pPr>
            <a:r>
              <a:rPr lang="en-US" sz="2000" dirty="0" smtClean="0"/>
              <a:t>Amount spilled, spill location, and rate of spillage</a:t>
            </a:r>
          </a:p>
          <a:p>
            <a:pPr lvl="1">
              <a:spcBef>
                <a:spcPct val="15000"/>
              </a:spcBef>
              <a:spcAft>
                <a:spcPct val="15000"/>
              </a:spcAft>
              <a:buClrTx/>
              <a:buFont typeface="Wingdings" pitchFamily="2" charset="2"/>
              <a:buChar char="S"/>
            </a:pPr>
            <a:endParaRPr lang="en-US" sz="2000" dirty="0" smtClean="0"/>
          </a:p>
          <a:p>
            <a:pPr lvl="1">
              <a:spcBef>
                <a:spcPct val="15000"/>
              </a:spcBef>
              <a:spcAft>
                <a:spcPct val="15000"/>
              </a:spcAft>
              <a:buClrTx/>
              <a:buFont typeface="Wingdings" pitchFamily="2" charset="2"/>
              <a:buChar char="S"/>
            </a:pPr>
            <a:r>
              <a:rPr lang="en-US" sz="2000" dirty="0" smtClean="0"/>
              <a:t>Aesthetic  appeal and amenity use of the shoreline and beaches</a:t>
            </a:r>
          </a:p>
          <a:p>
            <a:pPr lvl="1">
              <a:spcBef>
                <a:spcPct val="15000"/>
              </a:spcBef>
              <a:spcAft>
                <a:spcPct val="15000"/>
              </a:spcAft>
              <a:buClrTx/>
              <a:buFont typeface="Wingdings" pitchFamily="2" charset="2"/>
              <a:buChar char="S"/>
            </a:pPr>
            <a:endParaRPr lang="en-US" sz="2000" dirty="0" smtClean="0"/>
          </a:p>
          <a:p>
            <a:pPr lvl="1">
              <a:spcBef>
                <a:spcPct val="15000"/>
              </a:spcBef>
              <a:spcAft>
                <a:spcPct val="15000"/>
              </a:spcAft>
              <a:buClrTx/>
              <a:buFont typeface="Wingdings" pitchFamily="2" charset="2"/>
              <a:buChar char="S"/>
            </a:pPr>
            <a:r>
              <a:rPr lang="en-US" sz="2000" dirty="0" smtClean="0"/>
              <a:t>Media</a:t>
            </a:r>
          </a:p>
          <a:p>
            <a:pPr lvl="1">
              <a:spcBef>
                <a:spcPct val="15000"/>
              </a:spcBef>
              <a:spcAft>
                <a:spcPct val="15000"/>
              </a:spcAft>
              <a:buClrTx/>
              <a:buFont typeface="Wingdings" pitchFamily="2" charset="2"/>
              <a:buChar char="S"/>
            </a:pPr>
            <a:endParaRPr lang="en-US" sz="2000" dirty="0" smtClean="0"/>
          </a:p>
          <a:p>
            <a:pPr lvl="1">
              <a:spcBef>
                <a:spcPct val="15000"/>
              </a:spcBef>
              <a:spcAft>
                <a:spcPct val="15000"/>
              </a:spcAft>
              <a:buClrTx/>
              <a:buFont typeface="Wingdings" pitchFamily="2" charset="2"/>
              <a:buChar char="S"/>
            </a:pPr>
            <a:r>
              <a:rPr lang="en-US" sz="2000" dirty="0" smtClean="0"/>
              <a:t>Primary and secondary                                                 economic impacts</a:t>
            </a:r>
            <a:endParaRPr lang="en-US" sz="2000" dirty="0"/>
          </a:p>
        </p:txBody>
      </p:sp>
      <p:pic>
        <p:nvPicPr>
          <p:cNvPr id="7" name="Picture 6" descr="http://coastalcare.org/wp-content/uploads/2010/10/anxiety-oil-spill.jpg"/>
          <p:cNvPicPr/>
          <p:nvPr/>
        </p:nvPicPr>
        <p:blipFill>
          <a:blip r:embed="rId3" cstate="print"/>
          <a:srcRect/>
          <a:stretch>
            <a:fillRect/>
          </a:stretch>
        </p:blipFill>
        <p:spPr bwMode="auto">
          <a:xfrm>
            <a:off x="5257800" y="3657600"/>
            <a:ext cx="3393122" cy="1981200"/>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88481269"/>
      </p:ext>
    </p:extLst>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Slide Number Placeholder 5"/>
          <p:cNvSpPr txBox="1">
            <a:spLocks noGrp="1"/>
          </p:cNvSpPr>
          <p:nvPr/>
        </p:nvSpPr>
        <p:spPr bwMode="auto">
          <a:xfrm>
            <a:off x="6858000" y="6457950"/>
            <a:ext cx="2133600" cy="476250"/>
          </a:xfrm>
          <a:prstGeom prst="rect">
            <a:avLst/>
          </a:prstGeom>
          <a:noFill/>
          <a:ln w="9525">
            <a:noFill/>
            <a:miter lim="800000"/>
            <a:headEnd/>
            <a:tailEnd/>
          </a:ln>
        </p:spPr>
        <p:txBody>
          <a:bodyPr/>
          <a:lstStyle/>
          <a:p>
            <a:pPr algn="r"/>
            <a:endParaRPr lang="en-US" sz="1400" b="1" dirty="0">
              <a:solidFill>
                <a:srgbClr val="FFFFFF"/>
              </a:solidFill>
            </a:endParaRPr>
          </a:p>
        </p:txBody>
      </p:sp>
      <p:sp>
        <p:nvSpPr>
          <p:cNvPr id="14339" name="Rectangle 2"/>
          <p:cNvSpPr>
            <a:spLocks noGrp="1" noChangeArrowheads="1"/>
          </p:cNvSpPr>
          <p:nvPr>
            <p:ph type="title" idx="4294967295"/>
          </p:nvPr>
        </p:nvSpPr>
        <p:spPr>
          <a:xfrm>
            <a:off x="1828800" y="200025"/>
            <a:ext cx="6248400" cy="714375"/>
          </a:xfrm>
        </p:spPr>
        <p:txBody>
          <a:bodyPr/>
          <a:lstStyle/>
          <a:p>
            <a:pPr eaLnBrk="1" hangingPunct="1"/>
            <a:r>
              <a:rPr lang="en-US" dirty="0" smtClean="0"/>
              <a:t>Ecological</a:t>
            </a:r>
          </a:p>
        </p:txBody>
      </p:sp>
      <p:sp>
        <p:nvSpPr>
          <p:cNvPr id="14340" name="Rectangle 3"/>
          <p:cNvSpPr>
            <a:spLocks noGrp="1" noChangeArrowheads="1"/>
          </p:cNvSpPr>
          <p:nvPr>
            <p:ph type="body" idx="4294967295"/>
          </p:nvPr>
        </p:nvSpPr>
        <p:spPr>
          <a:xfrm>
            <a:off x="1066800" y="1447800"/>
            <a:ext cx="7543800" cy="4572000"/>
          </a:xfrm>
          <a:noFill/>
        </p:spPr>
        <p:txBody>
          <a:bodyPr/>
          <a:lstStyle/>
          <a:p>
            <a:pPr>
              <a:spcBef>
                <a:spcPct val="15000"/>
              </a:spcBef>
              <a:spcAft>
                <a:spcPct val="15000"/>
              </a:spcAft>
              <a:buClrTx/>
              <a:buFont typeface="Wingdings" pitchFamily="2" charset="2"/>
              <a:buChar char="S"/>
            </a:pPr>
            <a:r>
              <a:rPr lang="en-US" sz="2000" dirty="0" smtClean="0"/>
              <a:t>Environment</a:t>
            </a:r>
            <a:endParaRPr lang="en-US" sz="2400" dirty="0" smtClean="0"/>
          </a:p>
          <a:p>
            <a:pPr>
              <a:spcBef>
                <a:spcPct val="15000"/>
              </a:spcBef>
              <a:spcAft>
                <a:spcPct val="15000"/>
              </a:spcAft>
              <a:buClrTx/>
              <a:buFont typeface="Wingdings" pitchFamily="2" charset="2"/>
              <a:buChar char="S"/>
            </a:pPr>
            <a:endParaRPr lang="en-US" sz="2400" dirty="0" smtClean="0"/>
          </a:p>
          <a:p>
            <a:pPr lvl="1">
              <a:spcBef>
                <a:spcPct val="15000"/>
              </a:spcBef>
              <a:spcAft>
                <a:spcPct val="15000"/>
              </a:spcAft>
              <a:buClrTx/>
              <a:buFont typeface="Wingdings" pitchFamily="2" charset="2"/>
              <a:buChar char="S"/>
            </a:pPr>
            <a:r>
              <a:rPr lang="en-US" sz="2000" dirty="0" smtClean="0"/>
              <a:t>Type of product released</a:t>
            </a:r>
          </a:p>
          <a:p>
            <a:pPr lvl="1">
              <a:spcBef>
                <a:spcPct val="15000"/>
              </a:spcBef>
              <a:spcAft>
                <a:spcPct val="15000"/>
              </a:spcAft>
              <a:buClrTx/>
              <a:buFont typeface="Wingdings" pitchFamily="2" charset="2"/>
              <a:buChar char="S"/>
            </a:pPr>
            <a:endParaRPr lang="en-US" sz="2000" dirty="0" smtClean="0"/>
          </a:p>
          <a:p>
            <a:pPr lvl="1">
              <a:spcBef>
                <a:spcPct val="15000"/>
              </a:spcBef>
              <a:spcAft>
                <a:spcPct val="15000"/>
              </a:spcAft>
              <a:buClrTx/>
              <a:buFont typeface="Wingdings" pitchFamily="2" charset="2"/>
              <a:buChar char="S"/>
            </a:pPr>
            <a:r>
              <a:rPr lang="en-US" sz="2000" dirty="0" smtClean="0"/>
              <a:t>Location of release</a:t>
            </a:r>
          </a:p>
          <a:p>
            <a:pPr lvl="1">
              <a:spcBef>
                <a:spcPct val="15000"/>
              </a:spcBef>
              <a:spcAft>
                <a:spcPct val="15000"/>
              </a:spcAft>
              <a:buClrTx/>
              <a:buFont typeface="Wingdings" pitchFamily="2" charset="2"/>
              <a:buChar char="S"/>
            </a:pPr>
            <a:endParaRPr lang="en-US" sz="2000" dirty="0" smtClean="0"/>
          </a:p>
          <a:p>
            <a:pPr lvl="1">
              <a:spcBef>
                <a:spcPct val="15000"/>
              </a:spcBef>
              <a:spcAft>
                <a:spcPct val="15000"/>
              </a:spcAft>
              <a:buClrTx/>
              <a:buFont typeface="Wingdings" pitchFamily="2" charset="2"/>
              <a:buChar char="S"/>
            </a:pPr>
            <a:r>
              <a:rPr lang="en-US" sz="2000" dirty="0" smtClean="0"/>
              <a:t>Geology of shoreline and rate of flow</a:t>
            </a:r>
          </a:p>
        </p:txBody>
      </p:sp>
      <p:pic>
        <p:nvPicPr>
          <p:cNvPr id="7" name="Picture 6" descr="http://www.pipelinedreams.org/wp-content/uploads/2011/10/RainforestPipelineRS-590x393.jpg"/>
          <p:cNvPicPr/>
          <p:nvPr/>
        </p:nvPicPr>
        <p:blipFill>
          <a:blip r:embed="rId3" cstate="print"/>
          <a:srcRect/>
          <a:stretch>
            <a:fillRect/>
          </a:stretch>
        </p:blipFill>
        <p:spPr bwMode="auto">
          <a:xfrm>
            <a:off x="5410200" y="4114800"/>
            <a:ext cx="3181350" cy="1905000"/>
          </a:xfrm>
          <a:prstGeom prst="rect">
            <a:avLst/>
          </a:prstGeom>
          <a:noFill/>
          <a:ln w="9525">
            <a:noFill/>
            <a:miter lim="800000"/>
            <a:headEnd/>
            <a:tailEnd/>
          </a:ln>
        </p:spPr>
      </p:pic>
      <p:pic>
        <p:nvPicPr>
          <p:cNvPr id="9" name="Picture 8" descr="A leaking oil barrel spilling oil on the floor Stock Photo - 11812126"/>
          <p:cNvPicPr/>
          <p:nvPr/>
        </p:nvPicPr>
        <p:blipFill>
          <a:blip r:embed="rId4" cstate="print"/>
          <a:srcRect/>
          <a:stretch>
            <a:fillRect/>
          </a:stretch>
        </p:blipFill>
        <p:spPr bwMode="auto">
          <a:xfrm>
            <a:off x="5410200" y="1219200"/>
            <a:ext cx="3200400" cy="1828800"/>
          </a:xfrm>
          <a:prstGeom prst="rect">
            <a:avLst/>
          </a:prstGeom>
          <a:noFill/>
          <a:ln w="9525">
            <a:noFill/>
            <a:miter lim="800000"/>
            <a:headEnd/>
            <a:tailEnd/>
          </a:ln>
        </p:spPr>
      </p:pic>
      <p:pic>
        <p:nvPicPr>
          <p:cNvPr id="10" name="Picture 9" descr="Photo: Oil slick and pebbles"/>
          <p:cNvPicPr/>
          <p:nvPr/>
        </p:nvPicPr>
        <p:blipFill>
          <a:blip r:embed="rId5" cstate="print"/>
          <a:srcRect/>
          <a:stretch>
            <a:fillRect/>
          </a:stretch>
        </p:blipFill>
        <p:spPr bwMode="auto">
          <a:xfrm>
            <a:off x="1295400" y="4191000"/>
            <a:ext cx="3200400" cy="1828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228600"/>
            <a:ext cx="6629401" cy="914400"/>
          </a:xfrm>
        </p:spPr>
        <p:txBody>
          <a:bodyPr/>
          <a:lstStyle/>
          <a:p>
            <a:r>
              <a:rPr lang="en-US" dirty="0" smtClean="0"/>
              <a:t>AGENDA – Day 1</a:t>
            </a:r>
            <a:br>
              <a:rPr lang="en-US" dirty="0" smtClean="0"/>
            </a:br>
            <a:r>
              <a:rPr lang="en-US" dirty="0" smtClean="0"/>
              <a:t>Wednesday, 6 November 2013</a:t>
            </a:r>
            <a:endParaRPr lang="en-US" dirty="0"/>
          </a:p>
        </p:txBody>
      </p:sp>
      <p:sp>
        <p:nvSpPr>
          <p:cNvPr id="3" name="Content Placeholder 2"/>
          <p:cNvSpPr>
            <a:spLocks noGrp="1"/>
          </p:cNvSpPr>
          <p:nvPr>
            <p:ph idx="1"/>
          </p:nvPr>
        </p:nvSpPr>
        <p:spPr>
          <a:xfrm>
            <a:off x="1066800" y="1752600"/>
            <a:ext cx="7978775" cy="4373563"/>
          </a:xfrm>
        </p:spPr>
        <p:txBody>
          <a:bodyPr/>
          <a:lstStyle/>
          <a:p>
            <a:pPr marL="0" marR="0">
              <a:spcBef>
                <a:spcPts val="0"/>
              </a:spcBef>
              <a:spcAft>
                <a:spcPts val="1000"/>
              </a:spcAft>
              <a:buClrTx/>
              <a:buFont typeface="Wingdings" pitchFamily="2" charset="2"/>
              <a:buChar char="S"/>
            </a:pPr>
            <a:r>
              <a:rPr lang="en-US" dirty="0" smtClean="0">
                <a:solidFill>
                  <a:srgbClr val="FF0000"/>
                </a:solidFill>
                <a:latin typeface="Calibri"/>
                <a:ea typeface="Calibri"/>
                <a:cs typeface="Times New Roman"/>
              </a:rPr>
              <a:t>Course Overview</a:t>
            </a:r>
          </a:p>
          <a:p>
            <a:pPr marL="0" marR="0">
              <a:spcBef>
                <a:spcPts val="0"/>
              </a:spcBef>
              <a:spcAft>
                <a:spcPts val="1000"/>
              </a:spcAft>
              <a:buClrTx/>
              <a:buFont typeface="Wingdings" pitchFamily="2" charset="2"/>
              <a:buChar char="S"/>
            </a:pPr>
            <a:r>
              <a:rPr lang="en-US" dirty="0" smtClean="0">
                <a:latin typeface="Calibri"/>
                <a:ea typeface="Calibri"/>
                <a:cs typeface="Times New Roman"/>
              </a:rPr>
              <a:t>I.</a:t>
            </a:r>
            <a:r>
              <a:rPr lang="en-US" dirty="0" smtClean="0">
                <a:solidFill>
                  <a:srgbClr val="FF0000"/>
                </a:solidFill>
                <a:latin typeface="Calibri"/>
                <a:ea typeface="Calibri"/>
                <a:cs typeface="Times New Roman"/>
              </a:rPr>
              <a:t>	</a:t>
            </a:r>
            <a:r>
              <a:rPr lang="en-US" dirty="0" smtClean="0">
                <a:latin typeface="Calibri"/>
                <a:ea typeface="Calibri"/>
                <a:cs typeface="Times New Roman"/>
              </a:rPr>
              <a:t>Statutory and Regulatory Authority</a:t>
            </a:r>
          </a:p>
          <a:p>
            <a:pPr marL="0" marR="0">
              <a:spcBef>
                <a:spcPts val="0"/>
              </a:spcBef>
              <a:spcAft>
                <a:spcPts val="1000"/>
              </a:spcAft>
              <a:buClrTx/>
              <a:buFont typeface="Wingdings" pitchFamily="2" charset="2"/>
              <a:buChar char="S"/>
            </a:pPr>
            <a:r>
              <a:rPr lang="en-US" dirty="0" smtClean="0">
                <a:latin typeface="Calibri"/>
                <a:ea typeface="Calibri"/>
                <a:cs typeface="Times New Roman"/>
              </a:rPr>
              <a:t>II.	Oil </a:t>
            </a:r>
            <a:r>
              <a:rPr lang="en-US" dirty="0">
                <a:latin typeface="Calibri"/>
                <a:ea typeface="Calibri"/>
                <a:cs typeface="Times New Roman"/>
              </a:rPr>
              <a:t>Spill </a:t>
            </a:r>
            <a:r>
              <a:rPr lang="en-US" dirty="0" smtClean="0">
                <a:latin typeface="Calibri"/>
                <a:ea typeface="Calibri"/>
                <a:cs typeface="Times New Roman"/>
              </a:rPr>
              <a:t>Liability Trust Fund</a:t>
            </a:r>
          </a:p>
          <a:p>
            <a:pPr marL="0" marR="0">
              <a:spcBef>
                <a:spcPts val="0"/>
              </a:spcBef>
              <a:spcAft>
                <a:spcPts val="1000"/>
              </a:spcAft>
              <a:buClrTx/>
              <a:buFont typeface="Wingdings" pitchFamily="2" charset="2"/>
              <a:buChar char="S"/>
            </a:pPr>
            <a:r>
              <a:rPr lang="en-US" dirty="0" smtClean="0">
                <a:latin typeface="Calibri"/>
                <a:ea typeface="Calibri"/>
                <a:cs typeface="Times New Roman"/>
              </a:rPr>
              <a:t>III.	What </a:t>
            </a:r>
            <a:r>
              <a:rPr lang="en-US" dirty="0">
                <a:latin typeface="Calibri"/>
                <a:ea typeface="Calibri"/>
                <a:cs typeface="Times New Roman"/>
              </a:rPr>
              <a:t>is </a:t>
            </a:r>
            <a:r>
              <a:rPr lang="en-US" dirty="0" smtClean="0">
                <a:latin typeface="Calibri"/>
                <a:ea typeface="Calibri"/>
                <a:cs typeface="Times New Roman"/>
              </a:rPr>
              <a:t>Oil?</a:t>
            </a:r>
          </a:p>
          <a:p>
            <a:pPr marL="0" marR="0">
              <a:spcBef>
                <a:spcPts val="0"/>
              </a:spcBef>
              <a:spcAft>
                <a:spcPts val="1000"/>
              </a:spcAft>
              <a:buClrTx/>
              <a:buFont typeface="Wingdings" pitchFamily="2" charset="2"/>
              <a:buChar char="S"/>
            </a:pPr>
            <a:r>
              <a:rPr lang="en-US" dirty="0" smtClean="0">
                <a:latin typeface="Calibri"/>
                <a:ea typeface="Calibri"/>
                <a:cs typeface="Times New Roman"/>
              </a:rPr>
              <a:t>IV.	Fate </a:t>
            </a:r>
            <a:r>
              <a:rPr lang="en-US" dirty="0">
                <a:latin typeface="Calibri"/>
                <a:ea typeface="Calibri"/>
                <a:cs typeface="Times New Roman"/>
              </a:rPr>
              <a:t>and Behavior of Oil in </a:t>
            </a:r>
            <a:r>
              <a:rPr lang="en-US" dirty="0" smtClean="0">
                <a:latin typeface="Calibri"/>
                <a:ea typeface="Calibri"/>
                <a:cs typeface="Times New Roman"/>
              </a:rPr>
              <a:t>the                       	Environment</a:t>
            </a:r>
            <a:r>
              <a:rPr lang="en-US" dirty="0">
                <a:latin typeface="Calibri"/>
                <a:ea typeface="Calibri"/>
                <a:cs typeface="Times New Roman"/>
              </a:rPr>
              <a:t>	</a:t>
            </a:r>
            <a:endParaRPr lang="en-US" dirty="0" smtClean="0">
              <a:latin typeface="Calibri"/>
              <a:ea typeface="Calibri"/>
              <a:cs typeface="Times New Roman"/>
            </a:endParaRPr>
          </a:p>
          <a:p>
            <a:pPr marL="0" marR="0">
              <a:spcBef>
                <a:spcPts val="0"/>
              </a:spcBef>
              <a:spcAft>
                <a:spcPts val="1000"/>
              </a:spcAft>
              <a:buClrTx/>
              <a:buFont typeface="Wingdings" pitchFamily="2" charset="2"/>
              <a:buChar char="S"/>
            </a:pPr>
            <a:r>
              <a:rPr lang="en-US" dirty="0" smtClean="0">
                <a:latin typeface="Calibri"/>
                <a:ea typeface="Calibri"/>
                <a:cs typeface="Times New Roman"/>
              </a:rPr>
              <a:t>V.	Factors </a:t>
            </a:r>
            <a:r>
              <a:rPr lang="en-US" dirty="0">
                <a:latin typeface="Calibri"/>
                <a:ea typeface="Calibri"/>
                <a:cs typeface="Times New Roman"/>
              </a:rPr>
              <a:t>Affecting Response </a:t>
            </a:r>
            <a:r>
              <a:rPr lang="en-US" dirty="0" smtClean="0">
                <a:latin typeface="Calibri"/>
                <a:ea typeface="Calibri"/>
                <a:cs typeface="Times New Roman"/>
              </a:rPr>
              <a:t>and                                                                	Cleanup Decisions </a:t>
            </a:r>
            <a:r>
              <a:rPr lang="en-US" dirty="0">
                <a:latin typeface="Calibri"/>
                <a:ea typeface="Calibri"/>
                <a:cs typeface="Times New Roman"/>
              </a:rPr>
              <a:t>	</a:t>
            </a:r>
          </a:p>
        </p:txBody>
      </p:sp>
      <p:graphicFrame>
        <p:nvGraphicFramePr>
          <p:cNvPr id="166914" name="Object 2"/>
          <p:cNvGraphicFramePr>
            <a:graphicFrameLocks noGrp="1" noChangeAspect="1"/>
          </p:cNvGraphicFramePr>
          <p:nvPr/>
        </p:nvGraphicFramePr>
        <p:xfrm>
          <a:off x="7391400" y="2286000"/>
          <a:ext cx="1358900" cy="2819400"/>
        </p:xfrm>
        <a:graphic>
          <a:graphicData uri="http://schemas.openxmlformats.org/presentationml/2006/ole">
            <p:oleObj spid="_x0000_s30722" name="Clip" r:id="rId4" imgW="1622066" imgH="3934305" progId="">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47439031"/>
      </p:ext>
    </p:extLst>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Slide Number Placeholder 5"/>
          <p:cNvSpPr txBox="1">
            <a:spLocks noGrp="1"/>
          </p:cNvSpPr>
          <p:nvPr/>
        </p:nvSpPr>
        <p:spPr bwMode="auto">
          <a:xfrm>
            <a:off x="6858000" y="6457950"/>
            <a:ext cx="2133600" cy="476250"/>
          </a:xfrm>
          <a:prstGeom prst="rect">
            <a:avLst/>
          </a:prstGeom>
          <a:noFill/>
          <a:ln w="9525">
            <a:noFill/>
            <a:miter lim="800000"/>
            <a:headEnd/>
            <a:tailEnd/>
          </a:ln>
        </p:spPr>
        <p:txBody>
          <a:bodyPr/>
          <a:lstStyle/>
          <a:p>
            <a:pPr algn="r"/>
            <a:endParaRPr lang="en-US" sz="1400" b="1" dirty="0">
              <a:solidFill>
                <a:srgbClr val="FFFFFF"/>
              </a:solidFill>
            </a:endParaRPr>
          </a:p>
        </p:txBody>
      </p:sp>
      <p:sp>
        <p:nvSpPr>
          <p:cNvPr id="14339" name="Rectangle 2"/>
          <p:cNvSpPr>
            <a:spLocks noGrp="1" noChangeArrowheads="1"/>
          </p:cNvSpPr>
          <p:nvPr>
            <p:ph type="title" idx="4294967295"/>
          </p:nvPr>
        </p:nvSpPr>
        <p:spPr>
          <a:xfrm>
            <a:off x="1828800" y="200025"/>
            <a:ext cx="6248400" cy="714375"/>
          </a:xfrm>
        </p:spPr>
        <p:txBody>
          <a:bodyPr/>
          <a:lstStyle/>
          <a:p>
            <a:pPr eaLnBrk="1" hangingPunct="1"/>
            <a:r>
              <a:rPr lang="en-US" dirty="0" smtClean="0"/>
              <a:t>Ecological . . .</a:t>
            </a:r>
          </a:p>
        </p:txBody>
      </p:sp>
      <p:sp>
        <p:nvSpPr>
          <p:cNvPr id="14340" name="Rectangle 3"/>
          <p:cNvSpPr>
            <a:spLocks noGrp="1" noChangeArrowheads="1"/>
          </p:cNvSpPr>
          <p:nvPr>
            <p:ph type="body" idx="4294967295"/>
          </p:nvPr>
        </p:nvSpPr>
        <p:spPr>
          <a:xfrm>
            <a:off x="1066800" y="1447800"/>
            <a:ext cx="7543800" cy="4572000"/>
          </a:xfrm>
          <a:noFill/>
        </p:spPr>
        <p:txBody>
          <a:bodyPr/>
          <a:lstStyle/>
          <a:p>
            <a:pPr lvl="1">
              <a:spcBef>
                <a:spcPct val="15000"/>
              </a:spcBef>
              <a:spcAft>
                <a:spcPct val="15000"/>
              </a:spcAft>
              <a:buClrTx/>
              <a:buFont typeface="Wingdings" pitchFamily="2" charset="2"/>
              <a:buChar char="S"/>
            </a:pPr>
            <a:r>
              <a:rPr lang="en-US" sz="2000" dirty="0" smtClean="0"/>
              <a:t>Weather</a:t>
            </a:r>
          </a:p>
        </p:txBody>
      </p:sp>
      <p:pic>
        <p:nvPicPr>
          <p:cNvPr id="8" name="Picture 7" descr="Oil on Pensacola Beach_20100624085816_GIF"/>
          <p:cNvPicPr/>
          <p:nvPr/>
        </p:nvPicPr>
        <p:blipFill>
          <a:blip r:embed="rId3" cstate="print"/>
          <a:srcRect/>
          <a:stretch>
            <a:fillRect/>
          </a:stretch>
        </p:blipFill>
        <p:spPr bwMode="auto">
          <a:xfrm>
            <a:off x="1066800" y="1905000"/>
            <a:ext cx="3200400" cy="2057400"/>
          </a:xfrm>
          <a:prstGeom prst="rect">
            <a:avLst/>
          </a:prstGeom>
          <a:noFill/>
          <a:ln w="9525">
            <a:noFill/>
            <a:miter lim="800000"/>
            <a:headEnd/>
            <a:tailEnd/>
          </a:ln>
        </p:spPr>
      </p:pic>
      <p:pic>
        <p:nvPicPr>
          <p:cNvPr id="11" name="Picture 2" descr="http://teliczan.files.wordpress.com/2008/03/nervousmss.jpg"/>
          <p:cNvPicPr>
            <a:picLocks noChangeAspect="1" noChangeArrowheads="1"/>
          </p:cNvPicPr>
          <p:nvPr/>
        </p:nvPicPr>
        <p:blipFill>
          <a:blip r:embed="rId4" cstate="print"/>
          <a:srcRect/>
          <a:stretch>
            <a:fillRect/>
          </a:stretch>
        </p:blipFill>
        <p:spPr bwMode="auto">
          <a:xfrm>
            <a:off x="4419600" y="3352800"/>
            <a:ext cx="4406900" cy="2819400"/>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152400"/>
            <a:ext cx="7315201" cy="990600"/>
          </a:xfrm>
        </p:spPr>
        <p:txBody>
          <a:bodyPr/>
          <a:lstStyle/>
          <a:p>
            <a:r>
              <a:rPr lang="en-US" dirty="0" smtClean="0"/>
              <a:t>Ecological . . .</a:t>
            </a:r>
            <a:endParaRPr lang="en-US" dirty="0"/>
          </a:p>
        </p:txBody>
      </p:sp>
      <p:sp>
        <p:nvSpPr>
          <p:cNvPr id="3" name="Content Placeholder 2"/>
          <p:cNvSpPr>
            <a:spLocks noGrp="1"/>
          </p:cNvSpPr>
          <p:nvPr>
            <p:ph idx="1"/>
          </p:nvPr>
        </p:nvSpPr>
        <p:spPr>
          <a:xfrm>
            <a:off x="1295401" y="990600"/>
            <a:ext cx="7391400" cy="5135563"/>
          </a:xfrm>
        </p:spPr>
        <p:txBody>
          <a:bodyPr>
            <a:normAutofit/>
          </a:bodyPr>
          <a:lstStyle/>
          <a:p>
            <a:endParaRPr lang="en-US" dirty="0" smtClean="0"/>
          </a:p>
          <a:p>
            <a:pPr>
              <a:spcBef>
                <a:spcPct val="15000"/>
              </a:spcBef>
              <a:spcAft>
                <a:spcPct val="15000"/>
              </a:spcAft>
              <a:buClrTx/>
              <a:buFont typeface="Wingdings" pitchFamily="2" charset="2"/>
              <a:buChar char="S"/>
            </a:pPr>
            <a:r>
              <a:rPr lang="en-US" sz="2000" dirty="0" smtClean="0"/>
              <a:t>Type and sensitivity of biological communities likely to be affected</a:t>
            </a:r>
          </a:p>
          <a:p>
            <a:pPr>
              <a:spcBef>
                <a:spcPct val="15000"/>
              </a:spcBef>
              <a:spcAft>
                <a:spcPct val="15000"/>
              </a:spcAft>
              <a:buClrTx/>
              <a:buFont typeface="Wingdings" pitchFamily="2" charset="2"/>
              <a:buChar char="S"/>
            </a:pPr>
            <a:endParaRPr lang="en-US" sz="2000" dirty="0" smtClean="0"/>
          </a:p>
          <a:p>
            <a:pPr lvl="1">
              <a:spcBef>
                <a:spcPct val="15000"/>
              </a:spcBef>
              <a:spcAft>
                <a:spcPct val="15000"/>
              </a:spcAft>
              <a:buClrTx/>
              <a:buFont typeface="Wingdings" pitchFamily="2" charset="2"/>
              <a:buChar char="S"/>
            </a:pPr>
            <a:r>
              <a:rPr lang="en-US" sz="2000" dirty="0" smtClean="0"/>
              <a:t>Physical properties</a:t>
            </a:r>
          </a:p>
          <a:p>
            <a:pPr lvl="1">
              <a:spcBef>
                <a:spcPct val="15000"/>
              </a:spcBef>
              <a:spcAft>
                <a:spcPct val="15000"/>
              </a:spcAft>
              <a:buClrTx/>
              <a:buFont typeface="Wingdings" pitchFamily="2" charset="2"/>
              <a:buChar char="S"/>
            </a:pPr>
            <a:endParaRPr lang="en-US" sz="2000" dirty="0" smtClean="0"/>
          </a:p>
          <a:p>
            <a:pPr lvl="1">
              <a:spcBef>
                <a:spcPct val="15000"/>
              </a:spcBef>
              <a:spcAft>
                <a:spcPct val="15000"/>
              </a:spcAft>
              <a:buClrTx/>
              <a:buFont typeface="Wingdings" pitchFamily="2" charset="2"/>
              <a:buChar char="S"/>
            </a:pPr>
            <a:r>
              <a:rPr lang="en-US" sz="2000" dirty="0" smtClean="0"/>
              <a:t>Food chain</a:t>
            </a:r>
          </a:p>
          <a:p>
            <a:pPr lvl="1">
              <a:spcBef>
                <a:spcPct val="15000"/>
              </a:spcBef>
              <a:spcAft>
                <a:spcPct val="15000"/>
              </a:spcAft>
              <a:buClrTx/>
              <a:buFont typeface="Wingdings" pitchFamily="2" charset="2"/>
              <a:buChar char="S"/>
            </a:pPr>
            <a:endParaRPr lang="en-US" sz="2000" dirty="0" smtClean="0"/>
          </a:p>
          <a:p>
            <a:pPr lvl="1">
              <a:spcBef>
                <a:spcPct val="15000"/>
              </a:spcBef>
              <a:spcAft>
                <a:spcPct val="15000"/>
              </a:spcAft>
              <a:buClrTx/>
              <a:buFont typeface="Wingdings" pitchFamily="2" charset="2"/>
              <a:buChar char="S"/>
            </a:pPr>
            <a:r>
              <a:rPr lang="en-US" sz="2000" dirty="0" smtClean="0"/>
              <a:t>Habitat</a:t>
            </a:r>
            <a:endParaRPr lang="en-US" sz="2000" dirty="0"/>
          </a:p>
        </p:txBody>
      </p:sp>
      <p:pic>
        <p:nvPicPr>
          <p:cNvPr id="5" name="Picture 4" descr="Photo: A crab crawling through an oil spill "/>
          <p:cNvPicPr/>
          <p:nvPr/>
        </p:nvPicPr>
        <p:blipFill>
          <a:blip r:embed="rId3" cstate="print"/>
          <a:srcRect/>
          <a:stretch>
            <a:fillRect/>
          </a:stretch>
        </p:blipFill>
        <p:spPr bwMode="auto">
          <a:xfrm>
            <a:off x="5257800" y="2209800"/>
            <a:ext cx="3276600" cy="1760974"/>
          </a:xfrm>
          <a:prstGeom prst="rect">
            <a:avLst/>
          </a:prstGeom>
          <a:noFill/>
          <a:ln w="9525">
            <a:noFill/>
            <a:miter lim="800000"/>
            <a:headEnd/>
            <a:tailEnd/>
          </a:ln>
        </p:spPr>
      </p:pic>
      <p:pic>
        <p:nvPicPr>
          <p:cNvPr id="6" name="Picture 5" descr="http://inapcache.boston.com/universal/site_graphics/blogs/bigpicture/oil_05_24/o18_23524403.jpg"/>
          <p:cNvPicPr/>
          <p:nvPr/>
        </p:nvPicPr>
        <p:blipFill>
          <a:blip r:embed="rId4" cstate="print"/>
          <a:srcRect/>
          <a:stretch>
            <a:fillRect/>
          </a:stretch>
        </p:blipFill>
        <p:spPr bwMode="auto">
          <a:xfrm>
            <a:off x="3505200" y="4343400"/>
            <a:ext cx="3276600" cy="1924260"/>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88481269"/>
      </p:ext>
    </p:extLst>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Slide Number Placeholder 5"/>
          <p:cNvSpPr txBox="1">
            <a:spLocks noGrp="1"/>
          </p:cNvSpPr>
          <p:nvPr/>
        </p:nvSpPr>
        <p:spPr bwMode="auto">
          <a:xfrm>
            <a:off x="6858000" y="6457950"/>
            <a:ext cx="2133600" cy="476250"/>
          </a:xfrm>
          <a:prstGeom prst="rect">
            <a:avLst/>
          </a:prstGeom>
          <a:noFill/>
          <a:ln w="9525">
            <a:noFill/>
            <a:miter lim="800000"/>
            <a:headEnd/>
            <a:tailEnd/>
          </a:ln>
        </p:spPr>
        <p:txBody>
          <a:bodyPr/>
          <a:lstStyle/>
          <a:p>
            <a:pPr algn="r"/>
            <a:endParaRPr lang="en-US" sz="1400" b="1" dirty="0">
              <a:solidFill>
                <a:srgbClr val="FFFFFF"/>
              </a:solidFill>
            </a:endParaRPr>
          </a:p>
        </p:txBody>
      </p:sp>
      <p:sp>
        <p:nvSpPr>
          <p:cNvPr id="14339" name="Rectangle 2"/>
          <p:cNvSpPr>
            <a:spLocks noGrp="1" noChangeArrowheads="1"/>
          </p:cNvSpPr>
          <p:nvPr>
            <p:ph type="title" idx="4294967295"/>
          </p:nvPr>
        </p:nvSpPr>
        <p:spPr>
          <a:xfrm>
            <a:off x="1828800" y="200025"/>
            <a:ext cx="6248400" cy="714375"/>
          </a:xfrm>
        </p:spPr>
        <p:txBody>
          <a:bodyPr/>
          <a:lstStyle/>
          <a:p>
            <a:pPr eaLnBrk="1" hangingPunct="1"/>
            <a:r>
              <a:rPr lang="en-US" dirty="0" smtClean="0"/>
              <a:t>Ecological . . .</a:t>
            </a:r>
          </a:p>
        </p:txBody>
      </p:sp>
      <p:sp>
        <p:nvSpPr>
          <p:cNvPr id="14340" name="Rectangle 3"/>
          <p:cNvSpPr>
            <a:spLocks noGrp="1" noChangeArrowheads="1"/>
          </p:cNvSpPr>
          <p:nvPr>
            <p:ph type="body" idx="4294967295"/>
          </p:nvPr>
        </p:nvSpPr>
        <p:spPr>
          <a:xfrm>
            <a:off x="1066800" y="1295400"/>
            <a:ext cx="7543800" cy="4724400"/>
          </a:xfrm>
          <a:noFill/>
        </p:spPr>
        <p:txBody>
          <a:bodyPr/>
          <a:lstStyle/>
          <a:p>
            <a:pPr lvl="1">
              <a:spcBef>
                <a:spcPct val="15000"/>
              </a:spcBef>
              <a:spcAft>
                <a:spcPct val="15000"/>
              </a:spcAft>
              <a:buClrTx/>
              <a:buFont typeface="Wingdings" pitchFamily="2" charset="2"/>
              <a:buChar char="S"/>
            </a:pPr>
            <a:r>
              <a:rPr lang="en-US" sz="2000" dirty="0" smtClean="0"/>
              <a:t>Species of wildlife present</a:t>
            </a:r>
          </a:p>
          <a:p>
            <a:pPr lvl="1">
              <a:spcBef>
                <a:spcPct val="15000"/>
              </a:spcBef>
              <a:spcAft>
                <a:spcPct val="15000"/>
              </a:spcAft>
              <a:buClrTx/>
              <a:buFont typeface="Wingdings" pitchFamily="2" charset="2"/>
              <a:buChar char="S"/>
            </a:pPr>
            <a:endParaRPr lang="en-US" sz="2000" dirty="0" smtClean="0"/>
          </a:p>
          <a:p>
            <a:pPr lvl="1">
              <a:spcBef>
                <a:spcPct val="15000"/>
              </a:spcBef>
              <a:spcAft>
                <a:spcPct val="15000"/>
              </a:spcAft>
              <a:buClrTx/>
              <a:buFont typeface="Wingdings" pitchFamily="2" charset="2"/>
              <a:buChar char="S"/>
            </a:pPr>
            <a:r>
              <a:rPr lang="en-US" sz="2000" dirty="0" smtClean="0"/>
              <a:t>Timing of breeding cycles and seasonal migration</a:t>
            </a:r>
          </a:p>
        </p:txBody>
      </p:sp>
      <p:pic>
        <p:nvPicPr>
          <p:cNvPr id="6" name="12845015" descr="Migrating_animal : Thousands of Snow Geese fly from a hilltop Stock Photo">
            <a:hlinkClick r:id="rId3"/>
          </p:cNvPr>
          <p:cNvPicPr/>
          <p:nvPr/>
        </p:nvPicPr>
        <p:blipFill>
          <a:blip r:embed="rId4" cstate="print"/>
          <a:srcRect/>
          <a:stretch>
            <a:fillRect/>
          </a:stretch>
        </p:blipFill>
        <p:spPr bwMode="auto">
          <a:xfrm>
            <a:off x="6324600" y="3505200"/>
            <a:ext cx="2286000" cy="1838325"/>
          </a:xfrm>
          <a:prstGeom prst="rect">
            <a:avLst/>
          </a:prstGeom>
          <a:noFill/>
          <a:ln w="9525">
            <a:noFill/>
            <a:miter lim="800000"/>
            <a:headEnd/>
            <a:tailEnd/>
          </a:ln>
        </p:spPr>
      </p:pic>
      <p:pic>
        <p:nvPicPr>
          <p:cNvPr id="9" name="Picture 8" descr="Hawksbill sea turtle."/>
          <p:cNvPicPr/>
          <p:nvPr/>
        </p:nvPicPr>
        <p:blipFill>
          <a:blip r:embed="rId5" cstate="print"/>
          <a:srcRect/>
          <a:stretch>
            <a:fillRect/>
          </a:stretch>
        </p:blipFill>
        <p:spPr bwMode="auto">
          <a:xfrm>
            <a:off x="1371600" y="2667000"/>
            <a:ext cx="1876425" cy="1409700"/>
          </a:xfrm>
          <a:prstGeom prst="rect">
            <a:avLst/>
          </a:prstGeom>
          <a:noFill/>
          <a:ln w="9525">
            <a:noFill/>
            <a:miter lim="800000"/>
            <a:headEnd/>
            <a:tailEnd/>
          </a:ln>
        </p:spPr>
      </p:pic>
      <p:pic>
        <p:nvPicPr>
          <p:cNvPr id="10" name="Picture 9" descr="http://ecos.fws.gov/docs/species_images/doc3620.jpg">
            <a:hlinkClick r:id="rId6" tgtFrame="_blank"/>
          </p:cNvPr>
          <p:cNvPicPr/>
          <p:nvPr/>
        </p:nvPicPr>
        <p:blipFill>
          <a:blip r:embed="rId7" cstate="print"/>
          <a:srcRect/>
          <a:stretch>
            <a:fillRect/>
          </a:stretch>
        </p:blipFill>
        <p:spPr bwMode="auto">
          <a:xfrm>
            <a:off x="1447800" y="4419600"/>
            <a:ext cx="3352800" cy="1564930"/>
          </a:xfrm>
          <a:prstGeom prst="rect">
            <a:avLst/>
          </a:prstGeom>
          <a:noFill/>
          <a:ln w="9525">
            <a:noFill/>
            <a:miter lim="800000"/>
            <a:headEnd/>
            <a:tailEnd/>
          </a:ln>
        </p:spPr>
      </p:pic>
      <p:pic>
        <p:nvPicPr>
          <p:cNvPr id="11" name="Picture 10" descr="Appalachian elktoe mussel"/>
          <p:cNvPicPr/>
          <p:nvPr/>
        </p:nvPicPr>
        <p:blipFill>
          <a:blip r:embed="rId8" cstate="print"/>
          <a:srcRect/>
          <a:stretch>
            <a:fillRect/>
          </a:stretch>
        </p:blipFill>
        <p:spPr bwMode="auto">
          <a:xfrm>
            <a:off x="4038600" y="2667000"/>
            <a:ext cx="1876425" cy="140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762001" y="990600"/>
            <a:ext cx="7772399" cy="990600"/>
          </a:xfrm>
        </p:spPr>
        <p:txBody>
          <a:bodyPr>
            <a:normAutofit/>
          </a:bodyPr>
          <a:lstStyle/>
          <a:p>
            <a:r>
              <a:rPr lang="en-US" dirty="0" smtClean="0"/>
              <a:t>End of Agenda - Day 1</a:t>
            </a:r>
            <a:endParaRPr lang="en-US" dirty="0"/>
          </a:p>
        </p:txBody>
      </p:sp>
      <p:pic>
        <p:nvPicPr>
          <p:cNvPr id="3" name="Picture 2"/>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52800" y="2971800"/>
            <a:ext cx="2857500" cy="28575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Certificates</a:t>
            </a:r>
            <a:endParaRPr lang="en-US" dirty="0"/>
          </a:p>
        </p:txBody>
      </p:sp>
      <p:sp>
        <p:nvSpPr>
          <p:cNvPr id="3" name="Content Placeholder 2"/>
          <p:cNvSpPr>
            <a:spLocks noGrp="1"/>
          </p:cNvSpPr>
          <p:nvPr>
            <p:ph idx="1"/>
          </p:nvPr>
        </p:nvSpPr>
        <p:spPr/>
        <p:txBody>
          <a:bodyPr/>
          <a:lstStyle/>
          <a:p>
            <a:r>
              <a:rPr lang="en-US" dirty="0" smtClean="0"/>
              <a:t>If you are interested in receiving a certificate for participating in this training, please send an email to Austin Oelschlager, Tetra Tech at </a:t>
            </a:r>
            <a:r>
              <a:rPr lang="en-US" dirty="0" smtClean="0">
                <a:hlinkClick r:id="rId3"/>
              </a:rPr>
              <a:t>austin.oelschlager@tetratech.com</a:t>
            </a:r>
            <a:endParaRPr lang="en-US" dirty="0" smtClean="0"/>
          </a:p>
          <a:p>
            <a:pPr marL="0" indent="0">
              <a:buNone/>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19723760"/>
      </p:ext>
    </p:extLst>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9" descr="twitter-bird-white-on-blue.png"/>
          <p:cNvPicPr>
            <a:picLocks noChangeAspect="1"/>
          </p:cNvPicPr>
          <p:nvPr/>
        </p:nvPicPr>
        <p:blipFill>
          <a:blip r:embed="rId3"/>
          <a:srcRect/>
          <a:stretch>
            <a:fillRect/>
          </a:stretch>
        </p:blipFill>
        <p:spPr bwMode="auto">
          <a:xfrm>
            <a:off x="752475" y="4248150"/>
            <a:ext cx="601663" cy="601663"/>
          </a:xfrm>
          <a:prstGeom prst="rect">
            <a:avLst/>
          </a:prstGeom>
          <a:noFill/>
          <a:ln w="9525">
            <a:noFill/>
            <a:miter lim="800000"/>
            <a:headEnd/>
            <a:tailEnd/>
          </a:ln>
        </p:spPr>
      </p:pic>
      <p:sp>
        <p:nvSpPr>
          <p:cNvPr id="22531" name="Title 1"/>
          <p:cNvSpPr>
            <a:spLocks noGrp="1"/>
          </p:cNvSpPr>
          <p:nvPr>
            <p:ph type="title"/>
          </p:nvPr>
        </p:nvSpPr>
        <p:spPr/>
        <p:txBody>
          <a:bodyPr/>
          <a:lstStyle/>
          <a:p>
            <a:pPr eaLnBrk="1" hangingPunct="1"/>
            <a:r>
              <a:rPr lang="en-US">
                <a:latin typeface="Arial Black" pitchFamily="44" charset="0"/>
                <a:ea typeface="Arial Black" pitchFamily="44" charset="0"/>
                <a:cs typeface="Arial Black" pitchFamily="44" charset="0"/>
              </a:rPr>
              <a:t>New Ways to stay connected!</a:t>
            </a:r>
          </a:p>
        </p:txBody>
      </p:sp>
      <p:sp>
        <p:nvSpPr>
          <p:cNvPr id="22532" name="Content Placeholder 2"/>
          <p:cNvSpPr>
            <a:spLocks noGrp="1"/>
          </p:cNvSpPr>
          <p:nvPr>
            <p:ph idx="1"/>
          </p:nvPr>
        </p:nvSpPr>
        <p:spPr/>
        <p:txBody>
          <a:bodyPr/>
          <a:lstStyle/>
          <a:p>
            <a:pPr eaLnBrk="1" hangingPunct="1">
              <a:spcBef>
                <a:spcPts val="600"/>
              </a:spcBef>
            </a:pPr>
            <a:r>
              <a:rPr lang="en-US" sz="3600">
                <a:ea typeface="ＭＳ Ｐゴシック" pitchFamily="44" charset="-128"/>
                <a:cs typeface="ＭＳ Ｐゴシック" pitchFamily="44" charset="-128"/>
                <a:hlinkClick r:id="rId4"/>
              </a:rPr>
              <a:t>www.cluin.org</a:t>
            </a:r>
            <a:r>
              <a:rPr lang="en-US" sz="3600">
                <a:ea typeface="ＭＳ Ｐゴシック" pitchFamily="44" charset="-128"/>
                <a:cs typeface="ＭＳ Ｐゴシック" pitchFamily="44" charset="-128"/>
              </a:rPr>
              <a:t> </a:t>
            </a:r>
          </a:p>
          <a:p>
            <a:pPr eaLnBrk="1" hangingPunct="1">
              <a:spcBef>
                <a:spcPts val="600"/>
              </a:spcBef>
            </a:pPr>
            <a:r>
              <a:rPr lang="en-US" sz="2800">
                <a:ea typeface="ＭＳ Ｐゴシック" pitchFamily="44" charset="-128"/>
                <a:cs typeface="ＭＳ Ｐゴシック" pitchFamily="44" charset="-128"/>
              </a:rPr>
              <a:t>Follow CLU-IN on Facebook, LinkedIn, or Twitter</a:t>
            </a:r>
          </a:p>
          <a:p>
            <a:pPr lvl="1" eaLnBrk="1" hangingPunct="1">
              <a:spcBef>
                <a:spcPts val="600"/>
              </a:spcBef>
              <a:buFontTx/>
              <a:buNone/>
            </a:pPr>
            <a:endParaRPr lang="en-US">
              <a:hlinkClick r:id="rId5"/>
            </a:endParaRPr>
          </a:p>
          <a:p>
            <a:pPr lvl="1" eaLnBrk="1" hangingPunct="1">
              <a:spcBef>
                <a:spcPts val="600"/>
              </a:spcBef>
              <a:buFontTx/>
              <a:buNone/>
            </a:pPr>
            <a:r>
              <a:rPr lang="en-US"/>
              <a:t>    </a:t>
            </a:r>
            <a:r>
              <a:rPr lang="en-US">
                <a:hlinkClick r:id="rId5"/>
              </a:rPr>
              <a:t>https://www.facebook.com/EPACleanUpTech</a:t>
            </a:r>
            <a:endParaRPr lang="en-US"/>
          </a:p>
          <a:p>
            <a:pPr lvl="1" eaLnBrk="1" hangingPunct="1">
              <a:spcBef>
                <a:spcPts val="600"/>
              </a:spcBef>
            </a:pPr>
            <a:endParaRPr lang="en-US">
              <a:hlinkClick r:id="rId6"/>
            </a:endParaRPr>
          </a:p>
          <a:p>
            <a:pPr lvl="1" eaLnBrk="1" hangingPunct="1">
              <a:spcBef>
                <a:spcPts val="600"/>
              </a:spcBef>
              <a:buFontTx/>
              <a:buNone/>
            </a:pPr>
            <a:r>
              <a:rPr lang="en-US"/>
              <a:t>    </a:t>
            </a:r>
            <a:r>
              <a:rPr lang="en-US">
                <a:hlinkClick r:id="rId7"/>
              </a:rPr>
              <a:t>https://twitter.com/#!/EPACleanUpTech</a:t>
            </a:r>
            <a:endParaRPr lang="en-US"/>
          </a:p>
          <a:p>
            <a:pPr lvl="1" eaLnBrk="1" hangingPunct="1">
              <a:spcBef>
                <a:spcPts val="600"/>
              </a:spcBef>
              <a:buFontTx/>
              <a:buNone/>
            </a:pPr>
            <a:endParaRPr lang="en-US"/>
          </a:p>
          <a:p>
            <a:pPr lvl="2" eaLnBrk="1" hangingPunct="1">
              <a:buFontTx/>
              <a:buNone/>
            </a:pPr>
            <a:r>
              <a:rPr lang="en-US" sz="2800">
                <a:ea typeface="ＭＳ Ｐゴシック" pitchFamily="44" charset="-128"/>
                <a:hlinkClick r:id="rId8"/>
              </a:rPr>
              <a:t>http://www.linkedin.com/groups/Clean-Up-Information-Network-CLUIN-4405740</a:t>
            </a:r>
            <a:endParaRPr lang="en-US" sz="2800">
              <a:ea typeface="ＭＳ Ｐゴシック" pitchFamily="44" charset="-128"/>
            </a:endParaRPr>
          </a:p>
        </p:txBody>
      </p:sp>
      <p:pic>
        <p:nvPicPr>
          <p:cNvPr id="22533" name="Picture 4" descr="Become a Fan of epacleanuptech on Facebook"/>
          <p:cNvPicPr>
            <a:picLocks noChangeAspect="1" noChangeArrowheads="1"/>
          </p:cNvPicPr>
          <p:nvPr/>
        </p:nvPicPr>
        <p:blipFill>
          <a:blip r:embed="rId9"/>
          <a:srcRect/>
          <a:stretch>
            <a:fillRect/>
          </a:stretch>
        </p:blipFill>
        <p:spPr bwMode="auto">
          <a:xfrm>
            <a:off x="725488" y="3286125"/>
            <a:ext cx="620712" cy="620713"/>
          </a:xfrm>
          <a:prstGeom prst="rect">
            <a:avLst/>
          </a:prstGeom>
          <a:noFill/>
          <a:ln w="9525">
            <a:noFill/>
            <a:miter lim="800000"/>
            <a:headEnd/>
            <a:tailEnd/>
          </a:ln>
        </p:spPr>
      </p:pic>
      <p:pic>
        <p:nvPicPr>
          <p:cNvPr id="22534" name="Picture 12" descr="https://encrypted-tbn1.google.com/images?q=tbn:ANd9GcQd69b4d-Cj73y19HuG3YnL98Z5jEKeb2P8jMs9uBWzSnDH_PnuQwM1q8hh"/>
          <p:cNvPicPr>
            <a:picLocks noChangeAspect="1" noChangeArrowheads="1"/>
          </p:cNvPicPr>
          <p:nvPr/>
        </p:nvPicPr>
        <p:blipFill>
          <a:blip r:embed="rId10"/>
          <a:srcRect/>
          <a:stretch>
            <a:fillRect/>
          </a:stretch>
        </p:blipFill>
        <p:spPr bwMode="auto">
          <a:xfrm>
            <a:off x="649288" y="5399088"/>
            <a:ext cx="779462" cy="831850"/>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atin typeface="Arial Black" pitchFamily="44" charset="0"/>
                <a:ea typeface="Arial Black" pitchFamily="44" charset="0"/>
                <a:cs typeface="Arial Black" pitchFamily="44" charset="0"/>
              </a:rPr>
              <a:t>Resources &amp; Feedback</a:t>
            </a:r>
          </a:p>
        </p:txBody>
      </p:sp>
      <p:sp>
        <p:nvSpPr>
          <p:cNvPr id="23555" name="Rectangle 3"/>
          <p:cNvSpPr>
            <a:spLocks noGrp="1" noChangeArrowheads="1"/>
          </p:cNvSpPr>
          <p:nvPr>
            <p:ph type="body" idx="1"/>
          </p:nvPr>
        </p:nvSpPr>
        <p:spPr/>
        <p:txBody>
          <a:bodyPr/>
          <a:lstStyle/>
          <a:p>
            <a:pPr eaLnBrk="1" hangingPunct="1"/>
            <a:r>
              <a:rPr lang="en-US" sz="2800" dirty="0">
                <a:ea typeface="ＭＳ Ｐゴシック" pitchFamily="44" charset="-128"/>
                <a:cs typeface="ＭＳ Ｐゴシック" pitchFamily="44" charset="-128"/>
              </a:rPr>
              <a:t>To view a complete list of resources for this seminar, please visit the </a:t>
            </a:r>
            <a:r>
              <a:rPr lang="en-US" sz="2800" b="1" u="sng" dirty="0">
                <a:solidFill>
                  <a:schemeClr val="hlink"/>
                </a:solidFill>
                <a:ea typeface="ＭＳ Ｐゴシック" pitchFamily="44" charset="-128"/>
                <a:cs typeface="ＭＳ Ｐゴシック" pitchFamily="44" charset="-128"/>
                <a:hlinkClick r:id="rId3"/>
              </a:rPr>
              <a:t>Additional Resources</a:t>
            </a:r>
            <a:r>
              <a:rPr lang="en-US" sz="2800" b="1" u="sng" dirty="0">
                <a:solidFill>
                  <a:schemeClr val="hlink"/>
                </a:solidFill>
                <a:ea typeface="ＭＳ Ｐゴシック" pitchFamily="44" charset="-128"/>
                <a:cs typeface="ＭＳ Ｐゴシック" pitchFamily="44" charset="-128"/>
              </a:rPr>
              <a:t> </a:t>
            </a:r>
          </a:p>
          <a:p>
            <a:pPr eaLnBrk="1" hangingPunct="1"/>
            <a:r>
              <a:rPr lang="en-US" sz="2800" dirty="0">
                <a:ea typeface="ＭＳ Ｐゴシック" pitchFamily="44" charset="-128"/>
                <a:cs typeface="ＭＳ Ｐゴシック" pitchFamily="44" charset="-128"/>
              </a:rPr>
              <a:t>Please complete the</a:t>
            </a:r>
            <a:r>
              <a:rPr lang="en-US" sz="2800" dirty="0" smtClean="0">
                <a:ea typeface="ＭＳ Ｐゴシック" pitchFamily="44" charset="-128"/>
                <a:cs typeface="ＭＳ Ｐゴシック" pitchFamily="44" charset="-128"/>
              </a:rPr>
              <a:t> </a:t>
            </a:r>
            <a:r>
              <a:rPr lang="en-US" sz="2800" b="1" u="sng" dirty="0" smtClean="0">
                <a:solidFill>
                  <a:schemeClr val="hlink"/>
                </a:solidFill>
                <a:ea typeface="ＭＳ Ｐゴシック" pitchFamily="44" charset="-128"/>
                <a:cs typeface="ＭＳ Ｐゴシック" pitchFamily="44" charset="-128"/>
                <a:hlinkClick r:id="rId4"/>
              </a:rPr>
              <a:t>Feedback Form</a:t>
            </a:r>
            <a:r>
              <a:rPr lang="en-US" sz="2800" dirty="0" smtClean="0">
                <a:ea typeface="ＭＳ Ｐゴシック" pitchFamily="44" charset="-128"/>
                <a:cs typeface="ＭＳ Ｐゴシック" pitchFamily="44" charset="-128"/>
              </a:rPr>
              <a:t> </a:t>
            </a:r>
            <a:r>
              <a:rPr lang="en-US" sz="2800" dirty="0">
                <a:ea typeface="ＭＳ Ｐゴシック" pitchFamily="44" charset="-128"/>
                <a:cs typeface="ＭＳ Ｐゴシック" pitchFamily="44" charset="-128"/>
              </a:rPr>
              <a:t>to help ensure events like this are offered in the future</a:t>
            </a:r>
          </a:p>
          <a:p>
            <a:pPr eaLnBrk="1" hangingPunct="1"/>
            <a:endParaRPr lang="en-US" sz="2400" dirty="0">
              <a:ea typeface="ＭＳ Ｐゴシック" pitchFamily="44" charset="-128"/>
              <a:cs typeface="ＭＳ Ｐゴシック" pitchFamily="44" charset="-128"/>
            </a:endParaRPr>
          </a:p>
          <a:p>
            <a:pPr eaLnBrk="1" hangingPunct="1"/>
            <a:endParaRPr lang="en-US" sz="2400" dirty="0">
              <a:ea typeface="ＭＳ Ｐゴシック" pitchFamily="44" charset="-128"/>
              <a:cs typeface="ＭＳ Ｐゴシック" pitchFamily="44" charset="-128"/>
            </a:endParaRPr>
          </a:p>
          <a:p>
            <a:pPr eaLnBrk="1" hangingPunct="1"/>
            <a:endParaRPr lang="en-US" sz="2400" dirty="0">
              <a:ea typeface="ＭＳ Ｐゴシック" pitchFamily="44" charset="-128"/>
              <a:cs typeface="ＭＳ Ｐゴシック" pitchFamily="44" charset="-128"/>
            </a:endParaRPr>
          </a:p>
          <a:p>
            <a:pPr eaLnBrk="1" hangingPunct="1"/>
            <a:endParaRPr lang="en-US" sz="2400" dirty="0">
              <a:ea typeface="ＭＳ Ｐゴシック" pitchFamily="44" charset="-128"/>
              <a:cs typeface="ＭＳ Ｐゴシック" pitchFamily="44" charset="-128"/>
            </a:endParaRPr>
          </a:p>
          <a:p>
            <a:pPr eaLnBrk="1" hangingPunct="1"/>
            <a:endParaRPr lang="en-US" sz="2400" dirty="0">
              <a:ea typeface="ＭＳ Ｐゴシック" pitchFamily="44" charset="-128"/>
              <a:cs typeface="ＭＳ Ｐゴシック" pitchFamily="44" charset="-128"/>
            </a:endParaRPr>
          </a:p>
          <a:p>
            <a:pPr eaLnBrk="1" hangingPunct="1">
              <a:spcBef>
                <a:spcPts val="600"/>
              </a:spcBef>
            </a:pPr>
            <a:endParaRPr lang="en-US" sz="2800" dirty="0">
              <a:ea typeface="ＭＳ Ｐゴシック" pitchFamily="44" charset="-128"/>
              <a:cs typeface="ＭＳ Ｐゴシック" pitchFamily="44" charset="-128"/>
            </a:endParaRPr>
          </a:p>
        </p:txBody>
      </p:sp>
      <p:pic>
        <p:nvPicPr>
          <p:cNvPr id="23556" name="Picture 4"/>
          <p:cNvPicPr>
            <a:picLocks noChangeAspect="1" noChangeArrowheads="1"/>
          </p:cNvPicPr>
          <p:nvPr/>
        </p:nvPicPr>
        <p:blipFill>
          <a:blip r:embed="rId5"/>
          <a:srcRect/>
          <a:stretch>
            <a:fillRect/>
          </a:stretch>
        </p:blipFill>
        <p:spPr bwMode="auto">
          <a:xfrm>
            <a:off x="635000" y="3686175"/>
            <a:ext cx="4121150" cy="2514600"/>
          </a:xfrm>
          <a:prstGeom prst="rect">
            <a:avLst/>
          </a:prstGeom>
          <a:noFill/>
          <a:ln w="9525">
            <a:noFill/>
            <a:miter lim="800000"/>
            <a:headEnd/>
            <a:tailEnd/>
          </a:ln>
        </p:spPr>
      </p:pic>
      <p:sp>
        <p:nvSpPr>
          <p:cNvPr id="23557" name="Text Box 5"/>
          <p:cNvSpPr txBox="1">
            <a:spLocks noChangeArrowheads="1"/>
          </p:cNvSpPr>
          <p:nvPr/>
        </p:nvSpPr>
        <p:spPr bwMode="auto">
          <a:xfrm>
            <a:off x="5080000" y="4168775"/>
            <a:ext cx="3606800" cy="1338263"/>
          </a:xfrm>
          <a:prstGeom prst="rect">
            <a:avLst/>
          </a:prstGeom>
          <a:noFill/>
          <a:ln w="9525">
            <a:noFill/>
            <a:miter lim="800000"/>
            <a:headEnd/>
            <a:tailEnd/>
          </a:ln>
        </p:spPr>
        <p:txBody>
          <a:bodyPr>
            <a:prstTxWarp prst="textNoShape">
              <a:avLst/>
            </a:prstTxWarp>
            <a:spAutoFit/>
          </a:bodyPr>
          <a:lstStyle/>
          <a:p>
            <a:pPr>
              <a:spcBef>
                <a:spcPct val="50000"/>
              </a:spcBef>
            </a:pPr>
            <a:r>
              <a:rPr lang="en-US"/>
              <a:t>Need confirmation of your participation today?</a:t>
            </a:r>
          </a:p>
          <a:p>
            <a:pPr>
              <a:spcBef>
                <a:spcPct val="50000"/>
              </a:spcBef>
            </a:pPr>
            <a:r>
              <a:rPr lang="en-US"/>
              <a:t>Fill out the feedback form and check box for confirmation email.</a:t>
            </a:r>
          </a:p>
        </p:txBody>
      </p:sp>
      <p:sp>
        <p:nvSpPr>
          <p:cNvPr id="23558" name="Line 6"/>
          <p:cNvSpPr>
            <a:spLocks noChangeShapeType="1"/>
          </p:cNvSpPr>
          <p:nvPr/>
        </p:nvSpPr>
        <p:spPr bwMode="auto">
          <a:xfrm flipH="1">
            <a:off x="4495800" y="4838700"/>
            <a:ext cx="523875" cy="685800"/>
          </a:xfrm>
          <a:prstGeom prst="line">
            <a:avLst/>
          </a:prstGeom>
          <a:noFill/>
          <a:ln w="28575">
            <a:solidFill>
              <a:schemeClr val="tx1"/>
            </a:solidFill>
            <a:round/>
            <a:headEnd/>
            <a:tailEnd type="triangle" w="lg" len="lg"/>
          </a:ln>
        </p:spPr>
        <p:txBody>
          <a:bodyPr>
            <a:prstTxWarp prst="textNoShape">
              <a:avLst/>
            </a:prstTxWarp>
          </a:bodyPr>
          <a:lstStyle/>
          <a:p>
            <a:endParaRPr lang="en-US"/>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Gill Sans"/>
        <a:ea typeface=""/>
        <a:cs typeface=""/>
      </a:majorFont>
      <a:minorFont>
        <a:latin typeface="Bitstream Ver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OSC2013">
      <a:dk1>
        <a:sysClr val="windowText" lastClr="000000"/>
      </a:dk1>
      <a:lt1>
        <a:sysClr val="window" lastClr="FFFFFF"/>
      </a:lt1>
      <a:dk2>
        <a:srgbClr val="1D335E"/>
      </a:dk2>
      <a:lt2>
        <a:srgbClr val="EBDBB7"/>
      </a:lt2>
      <a:accent1>
        <a:srgbClr val="F15A22"/>
      </a:accent1>
      <a:accent2>
        <a:srgbClr val="F9A341"/>
      </a:accent2>
      <a:accent3>
        <a:srgbClr val="AB4A9C"/>
      </a:accent3>
      <a:accent4>
        <a:srgbClr val="FFCC00"/>
      </a:accent4>
      <a:accent5>
        <a:srgbClr val="C1DC83"/>
      </a:accent5>
      <a:accent6>
        <a:srgbClr val="800000"/>
      </a:accent6>
      <a:hlink>
        <a:srgbClr val="AB4A9C"/>
      </a:hlink>
      <a:folHlink>
        <a:srgbClr val="AB4A9C"/>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5573</TotalTime>
  <Words>6186</Words>
  <Application>Microsoft Macintosh PowerPoint</Application>
  <PresentationFormat>On-screen Show (4:3)</PresentationFormat>
  <Paragraphs>826</Paragraphs>
  <Slides>96</Slides>
  <Notes>96</Notes>
  <HiddenSlides>0</HiddenSlides>
  <MMClips>0</MMClips>
  <ScaleCrop>false</ScaleCrop>
  <HeadingPairs>
    <vt:vector size="6" baseType="variant">
      <vt:variant>
        <vt:lpstr>Design Template</vt:lpstr>
      </vt:variant>
      <vt:variant>
        <vt:i4>2</vt:i4>
      </vt:variant>
      <vt:variant>
        <vt:lpstr>Embedded OLE Servers</vt:lpstr>
      </vt:variant>
      <vt:variant>
        <vt:i4>3</vt:i4>
      </vt:variant>
      <vt:variant>
        <vt:lpstr>Slide Titles</vt:lpstr>
      </vt:variant>
      <vt:variant>
        <vt:i4>96</vt:i4>
      </vt:variant>
    </vt:vector>
  </HeadingPairs>
  <TitlesOfParts>
    <vt:vector size="101" baseType="lpstr">
      <vt:lpstr>Default Design</vt:lpstr>
      <vt:lpstr>1_Default Design</vt:lpstr>
      <vt:lpstr>Clip</vt:lpstr>
      <vt:lpstr>Photo Editor Photo</vt:lpstr>
      <vt:lpstr>Presentation</vt:lpstr>
      <vt:lpstr>Welcome to the CLU-IN Internet Seminar </vt:lpstr>
      <vt:lpstr>Seminar Homepage</vt:lpstr>
      <vt:lpstr>Housekeeping</vt:lpstr>
      <vt:lpstr>New online broadcast screenshot</vt:lpstr>
      <vt:lpstr>DISCLAIMER</vt:lpstr>
      <vt:lpstr>Instructors</vt:lpstr>
      <vt:lpstr>Slide 7</vt:lpstr>
      <vt:lpstr>Introductions</vt:lpstr>
      <vt:lpstr>AGENDA – Day 1 Wednesday, 6 November 2013</vt:lpstr>
      <vt:lpstr>AGENDA – Day 2 Thursday, 7 November 2012</vt:lpstr>
      <vt:lpstr>Course Overview</vt:lpstr>
      <vt:lpstr>Course Overview . . .</vt:lpstr>
      <vt:lpstr>Slide 13</vt:lpstr>
      <vt:lpstr>I.  Statutory and Regulatory Authority</vt:lpstr>
      <vt:lpstr>Clean Water Act</vt:lpstr>
      <vt:lpstr>Oil Pollution Act of 1990</vt:lpstr>
      <vt:lpstr>Similarities between CWA and CERCLA</vt:lpstr>
      <vt:lpstr>Similarities between CWA and CERCLA . . .</vt:lpstr>
      <vt:lpstr>Slide 19</vt:lpstr>
      <vt:lpstr>Slide 20</vt:lpstr>
      <vt:lpstr>Slide 21</vt:lpstr>
      <vt:lpstr>Discharge of Oil Regulation (40 CFR 110)</vt:lpstr>
      <vt:lpstr>Discharge of Oil Regulation . . .</vt:lpstr>
      <vt:lpstr>National Oil and Hazardous Substances Pollution Contingency Plan</vt:lpstr>
      <vt:lpstr>Key Provisions of the NCP</vt:lpstr>
      <vt:lpstr>Key Provisions of the NCP Related to Oil Removal</vt:lpstr>
      <vt:lpstr>Key Provisions of the NCP related to Oil Removal . . .</vt:lpstr>
      <vt:lpstr>FOSC Removal Authority</vt:lpstr>
      <vt:lpstr>FOSC Removal Authority . . . (from Delegation 2-89)</vt:lpstr>
      <vt:lpstr>Trust Natural Resource</vt:lpstr>
      <vt:lpstr>Trust Natural Resource . . .</vt:lpstr>
      <vt:lpstr>Natural Resource Trustees</vt:lpstr>
      <vt:lpstr>Slide 33</vt:lpstr>
      <vt:lpstr>AGENDA</vt:lpstr>
      <vt:lpstr>II.  Oil Spill Liability Trust Fund</vt:lpstr>
      <vt:lpstr>Oil Spill Liability Trust Fund</vt:lpstr>
      <vt:lpstr>Slide 37</vt:lpstr>
      <vt:lpstr>Access to the Oil Spill Liability Trust Fund (OSTLF or Fund)</vt:lpstr>
      <vt:lpstr>Threshold Criteria for Accessing the OSTLF</vt:lpstr>
      <vt:lpstr>Access to the OSTLF . . . </vt:lpstr>
      <vt:lpstr>Emergency Response Costs funded by OSLTF</vt:lpstr>
      <vt:lpstr>NRDA and FOSC Actions</vt:lpstr>
      <vt:lpstr>Enforcement/Cost Recovery</vt:lpstr>
      <vt:lpstr>OSLTF Funding Scenarios</vt:lpstr>
      <vt:lpstr>Scenario I</vt:lpstr>
      <vt:lpstr>Answer</vt:lpstr>
      <vt:lpstr>Scenario II</vt:lpstr>
      <vt:lpstr>Answer</vt:lpstr>
      <vt:lpstr>Scenario III</vt:lpstr>
      <vt:lpstr>Answer</vt:lpstr>
      <vt:lpstr>Slide 51</vt:lpstr>
      <vt:lpstr>AGENDA</vt:lpstr>
      <vt:lpstr>Slide 53</vt:lpstr>
      <vt:lpstr>Regulatory and Statutory Definitions of Oil</vt:lpstr>
      <vt:lpstr>Regulatory and Statutory Definitions of Oil . . .</vt:lpstr>
      <vt:lpstr>Regulatory and Statutory Definitions of Oil . . .</vt:lpstr>
      <vt:lpstr>Regulatory and Statutory Definitions of Oil . . .</vt:lpstr>
      <vt:lpstr>Regulatory and Statutory Definitions of Oil . . .</vt:lpstr>
      <vt:lpstr>What is Not an Oil</vt:lpstr>
      <vt:lpstr>CERCLA Petroleum Exclusion</vt:lpstr>
      <vt:lpstr>CERCLA Petroleum Exclusion . . . </vt:lpstr>
      <vt:lpstr>CERCLA Petroleum Exclusion . . .</vt:lpstr>
      <vt:lpstr>Mixed Substances</vt:lpstr>
      <vt:lpstr>Mixed Substances . . .</vt:lpstr>
      <vt:lpstr>Is it oil, or not? EPA Position Paper states:</vt:lpstr>
      <vt:lpstr>Slide 66</vt:lpstr>
      <vt:lpstr>AGENDA</vt:lpstr>
      <vt:lpstr>IV.  Fate and Behavior of Oil in the Environment</vt:lpstr>
      <vt:lpstr>Physical and Chemical Properties of Oil</vt:lpstr>
      <vt:lpstr>Physical and Chemical Properties of Oil . . .</vt:lpstr>
      <vt:lpstr>Hydrometer test  for API gravity</vt:lpstr>
      <vt:lpstr>Slide 72</vt:lpstr>
      <vt:lpstr>Slide 73</vt:lpstr>
      <vt:lpstr>Slide 74</vt:lpstr>
      <vt:lpstr>Slide 75</vt:lpstr>
      <vt:lpstr>Slide 76</vt:lpstr>
      <vt:lpstr>Slide 77</vt:lpstr>
      <vt:lpstr>Slide 78</vt:lpstr>
      <vt:lpstr>Slide 79</vt:lpstr>
      <vt:lpstr>Slide 80</vt:lpstr>
      <vt:lpstr>Slide 81</vt:lpstr>
      <vt:lpstr>Slide 82</vt:lpstr>
      <vt:lpstr>AGENDA</vt:lpstr>
      <vt:lpstr>V.  Factors Affecting Response and Cleanup Decisions</vt:lpstr>
      <vt:lpstr>Human</vt:lpstr>
      <vt:lpstr>Human . . .</vt:lpstr>
      <vt:lpstr>Human . . .</vt:lpstr>
      <vt:lpstr>Human . . .</vt:lpstr>
      <vt:lpstr>Ecological</vt:lpstr>
      <vt:lpstr>Ecological . . .</vt:lpstr>
      <vt:lpstr>Ecological . . .</vt:lpstr>
      <vt:lpstr>Ecological . . .</vt:lpstr>
      <vt:lpstr>End of Agenda - Day 1</vt:lpstr>
      <vt:lpstr>Certificates</vt:lpstr>
      <vt:lpstr>New Ways to stay connected!</vt:lpstr>
      <vt:lpstr>Resources &amp; Feedback</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CLUIN Highlights and Future Directions for Power Users </dc:title>
  <dc:creator>Jean Balent</dc:creator>
  <cp:lastModifiedBy>Peter Riddle</cp:lastModifiedBy>
  <cp:revision>122</cp:revision>
  <cp:lastPrinted>2013-11-04T18:48:40Z</cp:lastPrinted>
  <dcterms:created xsi:type="dcterms:W3CDTF">2013-11-04T18:46:34Z</dcterms:created>
  <dcterms:modified xsi:type="dcterms:W3CDTF">2013-11-04T18:50:02Z</dcterms:modified>
</cp:coreProperties>
</file>