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3" r:id="rId3"/>
    <p:sldId id="292" r:id="rId4"/>
    <p:sldId id="297" r:id="rId5"/>
    <p:sldId id="296" r:id="rId6"/>
    <p:sldId id="295" r:id="rId7"/>
    <p:sldId id="294" r:id="rId8"/>
    <p:sldId id="298" r:id="rId9"/>
    <p:sldId id="299" r:id="rId10"/>
    <p:sldId id="301" r:id="rId11"/>
    <p:sldId id="300" r:id="rId12"/>
    <p:sldId id="302" r:id="rId13"/>
    <p:sldId id="304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71719"/>
    <a:srgbClr val="25437F"/>
    <a:srgbClr val="646E2D"/>
    <a:srgbClr val="EC4234"/>
    <a:srgbClr val="335E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2" autoAdjust="0"/>
    <p:restoredTop sz="94660"/>
  </p:normalViewPr>
  <p:slideViewPr>
    <p:cSldViewPr showGuides="1">
      <p:cViewPr>
        <p:scale>
          <a:sx n="66" d="100"/>
          <a:sy n="66" d="100"/>
        </p:scale>
        <p:origin x="-3012" y="-1224"/>
      </p:cViewPr>
      <p:guideLst>
        <p:guide orient="horz" pos="2160"/>
        <p:guide pos="3264"/>
        <p:guide pos="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57513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57513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r">
              <a:defRPr sz="1200"/>
            </a:lvl1pPr>
          </a:lstStyle>
          <a:p>
            <a:fld id="{900F1966-B2C1-48C6-AFD1-EA3E11CC919B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684926"/>
            <a:ext cx="2972421" cy="457513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684926"/>
            <a:ext cx="2972421" cy="457513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r">
              <a:defRPr sz="1200"/>
            </a:lvl1pPr>
          </a:lstStyle>
          <a:p>
            <a:fld id="{BAAF97BD-F59D-4BF8-8CEA-4845A7CCE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486" cy="45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0" tIns="45975" rIns="91950" bIns="45975" numCol="1" anchor="t" anchorCtr="0" compatLnSpc="1">
            <a:prstTxWarp prst="textNoShape">
              <a:avLst/>
            </a:prstTxWarp>
          </a:bodyPr>
          <a:lstStyle>
            <a:lvl1pPr defTabSz="919834">
              <a:defRPr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157" y="1"/>
            <a:ext cx="2972666" cy="45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0" tIns="45975" rIns="91950" bIns="45975" numCol="1" anchor="t" anchorCtr="0" compatLnSpc="1">
            <a:prstTxWarp prst="textNoShape">
              <a:avLst/>
            </a:prstTxWarp>
          </a:bodyPr>
          <a:lstStyle>
            <a:lvl1pPr algn="r" defTabSz="919834">
              <a:defRPr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273" y="4343007"/>
            <a:ext cx="5485457" cy="411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0" tIns="45975" rIns="91950" bIns="45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025"/>
            <a:ext cx="2971486" cy="45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0" tIns="45975" rIns="91950" bIns="45975" numCol="1" anchor="b" anchorCtr="0" compatLnSpc="1">
            <a:prstTxWarp prst="textNoShape">
              <a:avLst/>
            </a:prstTxWarp>
          </a:bodyPr>
          <a:lstStyle>
            <a:lvl1pPr defTabSz="919834">
              <a:defRPr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157" y="8685025"/>
            <a:ext cx="2972666" cy="45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0" tIns="45975" rIns="91950" bIns="45975" numCol="1" anchor="b" anchorCtr="0" compatLnSpc="1">
            <a:prstTxWarp prst="textNoShape">
              <a:avLst/>
            </a:prstTxWarp>
          </a:bodyPr>
          <a:lstStyle>
            <a:lvl1pPr algn="r" defTabSz="919834">
              <a:defRPr/>
            </a:lvl1pPr>
          </a:lstStyle>
          <a:p>
            <a:fld id="{11F3511A-94D9-45D2-92D6-E7779EAD94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049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70"/>
            <a:ext cx="9155573" cy="6866680"/>
          </a:xfrm>
          <a:prstGeom prst="rect">
            <a:avLst/>
          </a:prstGeom>
        </p:spPr>
      </p:pic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3352800" y="3124200"/>
            <a:ext cx="5672138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800600"/>
            <a:ext cx="6672263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0" y="6544481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Poppl-Laudatio Regular" pitchFamily="34" charset="0"/>
                <a:sym typeface="Wingdings"/>
              </a:rPr>
              <a:t>          www.trainex.org/osc2013         </a:t>
            </a:r>
            <a:endParaRPr lang="en-US" sz="1400" dirty="0">
              <a:solidFill>
                <a:schemeClr val="tx2"/>
              </a:solidFill>
              <a:latin typeface="Poppl-Laudatio Regular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92165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epa_logo_horiz_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5974696"/>
            <a:ext cx="2852796" cy="39693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789271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5532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2743200" y="597311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ppl-Laudatio Regular" pitchFamily="34" charset="0"/>
              </a:rPr>
              <a:t>16</a:t>
            </a:r>
            <a:r>
              <a:rPr lang="en-US" sz="2000" baseline="30000" dirty="0" smtClean="0">
                <a:solidFill>
                  <a:schemeClr val="bg1"/>
                </a:solidFill>
                <a:latin typeface="Poppl-Laudatio Regular" pitchFamily="34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Poppl-Laudatio Regular" pitchFamily="34" charset="0"/>
              </a:rPr>
              <a:t> Annual OSC Readiness Training Program</a:t>
            </a:r>
            <a:endParaRPr lang="en-US" sz="2000" dirty="0">
              <a:solidFill>
                <a:schemeClr val="bg1"/>
              </a:solidFill>
              <a:latin typeface="Poppl-Laudatio Regular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371601"/>
            <a:ext cx="8893175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8788" y="1"/>
            <a:ext cx="2236787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425" y="1"/>
            <a:ext cx="6557963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750175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4080880"/>
            <a:ext cx="7046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799" y="2580693"/>
            <a:ext cx="70469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71600"/>
            <a:ext cx="3733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8639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35113"/>
            <a:ext cx="3733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174875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1701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1701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94"/>
            <a:ext cx="18288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23950"/>
            <a:ext cx="9144000" cy="4340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435524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399" y="0"/>
            <a:ext cx="775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71600"/>
            <a:ext cx="775017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 descr="epa_logo_horiz_white.eps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601" y="6524533"/>
            <a:ext cx="1840101" cy="25603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676400" y="6506355"/>
            <a:ext cx="7467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Poppl-Laudatio Regular" pitchFamily="34" charset="0"/>
                <a:sym typeface="Wingdings"/>
              </a:rPr>
              <a:t>     1</a:t>
            </a:r>
            <a:r>
              <a:rPr lang="en-US" sz="1300" dirty="0" smtClean="0">
                <a:solidFill>
                  <a:schemeClr val="bg1"/>
                </a:solidFill>
                <a:latin typeface="Poppl-Laudatio Regular" pitchFamily="34" charset="0"/>
              </a:rPr>
              <a:t>6</a:t>
            </a:r>
            <a:r>
              <a:rPr lang="en-US" sz="1300" baseline="30000" dirty="0" smtClean="0">
                <a:solidFill>
                  <a:schemeClr val="bg1"/>
                </a:solidFill>
                <a:latin typeface="Poppl-Laudatio Regular" pitchFamily="34" charset="0"/>
              </a:rPr>
              <a:t>th</a:t>
            </a:r>
            <a:r>
              <a:rPr lang="en-US" sz="1300" dirty="0" smtClean="0">
                <a:solidFill>
                  <a:schemeClr val="bg1"/>
                </a:solidFill>
                <a:latin typeface="Poppl-Laudatio Regular" pitchFamily="34" charset="0"/>
              </a:rPr>
              <a:t> Annual OSC Readiness Training Program</a:t>
            </a:r>
            <a:r>
              <a:rPr lang="en-US" sz="1200" dirty="0" smtClean="0">
                <a:solidFill>
                  <a:schemeClr val="bg1"/>
                </a:solidFill>
                <a:latin typeface="Poppl-Laudatio Regular" pitchFamily="34" charset="0"/>
                <a:sym typeface="Wingdings"/>
              </a:rPr>
              <a:t>     </a:t>
            </a:r>
            <a:r>
              <a:rPr lang="en-US" sz="1300" dirty="0" smtClean="0">
                <a:solidFill>
                  <a:schemeClr val="bg1"/>
                </a:solidFill>
                <a:latin typeface="Poppl-Laudatio Regular" pitchFamily="34" charset="0"/>
                <a:sym typeface="Wingdings"/>
              </a:rPr>
              <a:t>     </a:t>
            </a:r>
            <a:r>
              <a:rPr lang="en-US" sz="1200" dirty="0" smtClean="0">
                <a:solidFill>
                  <a:schemeClr val="bg1"/>
                </a:solidFill>
                <a:latin typeface="Poppl-Laudatio Regular" pitchFamily="34" charset="0"/>
                <a:sym typeface="Wingdings"/>
              </a:rPr>
              <a:t>www.trainex.org/osc2013 </a:t>
            </a:r>
            <a:endParaRPr lang="en-US" sz="1300" dirty="0">
              <a:solidFill>
                <a:schemeClr val="bg1"/>
              </a:solidFill>
              <a:latin typeface="Poppl-Laudatio Regular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4400" y="6511856"/>
            <a:ext cx="533400" cy="350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3E460-37B7-46DA-BE0B-6E64A2DB80A7}" type="slidenum">
              <a:rPr lang="en-US" sz="1300" kern="1200" noProof="0" smtClean="0">
                <a:solidFill>
                  <a:schemeClr val="bg1"/>
                </a:solidFill>
                <a:latin typeface="Poppl-Laudatio Regular" pitchFamily="34" charset="0"/>
                <a:ea typeface="+mn-ea"/>
                <a:cs typeface="+mn-cs"/>
                <a:sym typeface="Wingding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300" kern="1200" noProof="0" dirty="0">
              <a:solidFill>
                <a:schemeClr val="bg1"/>
              </a:solidFill>
              <a:latin typeface="Poppl-Laudatio Regular" pitchFamily="34" charset="0"/>
              <a:ea typeface="+mn-ea"/>
              <a:cs typeface="+mn-cs"/>
              <a:sym typeface="Wingding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5437F"/>
          </a:solidFill>
          <a:latin typeface="Arial" charset="0"/>
        </a:defRPr>
      </a:lvl9pPr>
    </p:titleStyle>
    <p:bodyStyle>
      <a:lvl1pPr marL="457200" indent="-4572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68375" indent="-39687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5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311275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654175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871719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Effective Presentations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Katy </a:t>
            </a:r>
            <a:r>
              <a:rPr lang="en-US" dirty="0" err="1" smtClean="0"/>
              <a:t>Miley</a:t>
            </a:r>
            <a:r>
              <a:rPr lang="en-US" dirty="0" smtClean="0"/>
              <a:t>, R7 OSC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Tips-Structure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structure matters</a:t>
            </a:r>
          </a:p>
          <a:p>
            <a:pPr lvl="1"/>
            <a:r>
              <a:rPr lang="en-US" dirty="0" smtClean="0"/>
              <a:t>Build a strong open and close</a:t>
            </a:r>
          </a:p>
          <a:p>
            <a:pPr lvl="1"/>
            <a:r>
              <a:rPr lang="en-US" dirty="0" smtClean="0"/>
              <a:t>Tell a cohesive story</a:t>
            </a:r>
          </a:p>
          <a:p>
            <a:pPr lvl="1"/>
            <a:r>
              <a:rPr lang="en-US" dirty="0" smtClean="0"/>
              <a:t>Use functional building blocks</a:t>
            </a:r>
          </a:p>
          <a:p>
            <a:pPr lvl="2"/>
            <a:r>
              <a:rPr lang="en-US" dirty="0" smtClean="0"/>
              <a:t>Case studies</a:t>
            </a:r>
          </a:p>
          <a:p>
            <a:pPr lvl="2"/>
            <a:r>
              <a:rPr lang="en-US" dirty="0" smtClean="0"/>
              <a:t>Statistics</a:t>
            </a:r>
          </a:p>
          <a:p>
            <a:pPr lvl="2"/>
            <a:r>
              <a:rPr lang="en-US" dirty="0" smtClean="0"/>
              <a:t>Illustrations/pictures</a:t>
            </a:r>
          </a:p>
          <a:p>
            <a:pPr lvl="2"/>
            <a:r>
              <a:rPr lang="en-US" dirty="0" smtClean="0"/>
              <a:t>Props</a:t>
            </a:r>
          </a:p>
          <a:p>
            <a:pPr lvl="2"/>
            <a:r>
              <a:rPr lang="en-US" dirty="0" smtClean="0"/>
              <a:t>Analogies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Tips-Delivery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out loud</a:t>
            </a:r>
          </a:p>
          <a:p>
            <a:r>
              <a:rPr lang="en-US" dirty="0" smtClean="0"/>
              <a:t>Collect and use your own stories and anecdotes</a:t>
            </a:r>
          </a:p>
          <a:p>
            <a:r>
              <a:rPr lang="en-US" dirty="0" smtClean="0"/>
              <a:t>Give real examples for perspective</a:t>
            </a:r>
          </a:p>
          <a:p>
            <a:r>
              <a:rPr lang="en-US" dirty="0" smtClean="0"/>
              <a:t>Details make the difference</a:t>
            </a:r>
          </a:p>
          <a:p>
            <a:r>
              <a:rPr lang="en-US" dirty="0" smtClean="0"/>
              <a:t>Don’t apologize</a:t>
            </a:r>
          </a:p>
          <a:p>
            <a:r>
              <a:rPr lang="en-US" dirty="0" smtClean="0"/>
              <a:t>Study other speakers</a:t>
            </a:r>
          </a:p>
          <a:p>
            <a:r>
              <a:rPr lang="en-US" dirty="0" smtClean="0"/>
              <a:t>Be conversational</a:t>
            </a:r>
          </a:p>
          <a:p>
            <a:pPr lvl="1"/>
            <a:r>
              <a:rPr lang="en-US" dirty="0" smtClean="0"/>
              <a:t>Audiences respond to a good story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Tips-Comfort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Fear of public speaking is normal</a:t>
            </a:r>
          </a:p>
          <a:p>
            <a:r>
              <a:rPr lang="en-US" dirty="0" smtClean="0"/>
              <a:t>You know your site best</a:t>
            </a:r>
          </a:p>
          <a:p>
            <a:r>
              <a:rPr lang="en-US" dirty="0" smtClean="0"/>
              <a:t>Prepare and practice</a:t>
            </a:r>
          </a:p>
          <a:p>
            <a:r>
              <a:rPr lang="en-US" dirty="0" smtClean="0"/>
              <a:t>Consider body language</a:t>
            </a:r>
          </a:p>
          <a:p>
            <a:pPr lvl="1"/>
            <a:r>
              <a:rPr lang="en-US" dirty="0" smtClean="0"/>
              <a:t>Eye contact is important</a:t>
            </a:r>
          </a:p>
          <a:p>
            <a:pPr lvl="1"/>
            <a:r>
              <a:rPr lang="en-US" dirty="0" smtClean="0"/>
              <a:t>Don’t fiddle</a:t>
            </a:r>
          </a:p>
          <a:p>
            <a:pPr lvl="1"/>
            <a:r>
              <a:rPr lang="en-US" dirty="0" smtClean="0"/>
              <a:t>Don’t hide behind the podium</a:t>
            </a:r>
          </a:p>
          <a:p>
            <a:pPr lvl="1"/>
            <a:r>
              <a:rPr lang="en-US" dirty="0" smtClean="0"/>
              <a:t>Slow down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750175" cy="5029200"/>
          </a:xfrm>
        </p:spPr>
        <p:txBody>
          <a:bodyPr/>
          <a:lstStyle/>
          <a:p>
            <a:r>
              <a:rPr lang="en-US" dirty="0" smtClean="0"/>
              <a:t>“The human brain starts working the moment you are born and never stops until you stand up to speak in public.” ~ George </a:t>
            </a:r>
            <a:r>
              <a:rPr lang="en-US" dirty="0" err="1" smtClean="0"/>
              <a:t>Jessel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best way to sound like you know what you're talking about is to know what you're talking about.  ~Author Unknown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750175" cy="4953000"/>
          </a:xfrm>
        </p:spPr>
        <p:txBody>
          <a:bodyPr/>
          <a:lstStyle/>
          <a:p>
            <a:r>
              <a:rPr lang="en-US" dirty="0" smtClean="0"/>
              <a:t>Practice listening skills</a:t>
            </a:r>
          </a:p>
          <a:p>
            <a:r>
              <a:rPr lang="en-US" dirty="0" smtClean="0"/>
              <a:t>Know your information</a:t>
            </a:r>
          </a:p>
          <a:p>
            <a:pPr lvl="1"/>
            <a:r>
              <a:rPr lang="en-US" dirty="0" smtClean="0"/>
              <a:t>Do your research</a:t>
            </a:r>
          </a:p>
          <a:p>
            <a:r>
              <a:rPr lang="en-US" dirty="0" smtClean="0"/>
              <a:t>Know your communication objectives</a:t>
            </a:r>
          </a:p>
          <a:p>
            <a:pPr lvl="1"/>
            <a:r>
              <a:rPr lang="en-US" dirty="0" smtClean="0"/>
              <a:t>Outline your goals</a:t>
            </a:r>
          </a:p>
          <a:p>
            <a:r>
              <a:rPr lang="en-US" dirty="0" smtClean="0"/>
              <a:t>Know your audience</a:t>
            </a:r>
          </a:p>
          <a:p>
            <a:pPr lvl="1"/>
            <a:r>
              <a:rPr lang="en-US" dirty="0" smtClean="0"/>
              <a:t>Speak to their interests</a:t>
            </a:r>
          </a:p>
          <a:p>
            <a:r>
              <a:rPr lang="en-US" dirty="0" smtClean="0"/>
              <a:t>Know your message</a:t>
            </a:r>
          </a:p>
          <a:p>
            <a:pPr lvl="1"/>
            <a:r>
              <a:rPr lang="en-US" dirty="0" smtClean="0"/>
              <a:t>Format information and goals for target audience</a:t>
            </a:r>
          </a:p>
          <a:p>
            <a:r>
              <a:rPr lang="en-US" dirty="0" smtClean="0"/>
              <a:t>Know your communication techniques</a:t>
            </a:r>
          </a:p>
          <a:p>
            <a:pPr lvl="1"/>
            <a:r>
              <a:rPr lang="en-US" dirty="0" smtClean="0"/>
              <a:t>PPT, Handouts, Flip Charts, Fact Sheets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Pertinent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your research</a:t>
            </a:r>
          </a:p>
          <a:p>
            <a:pPr lvl="1"/>
            <a:r>
              <a:rPr lang="en-US" dirty="0" smtClean="0"/>
              <a:t>Understand past site history</a:t>
            </a:r>
          </a:p>
          <a:p>
            <a:pPr lvl="1"/>
            <a:r>
              <a:rPr lang="en-US" dirty="0" smtClean="0"/>
              <a:t>Discuss current activities</a:t>
            </a:r>
          </a:p>
          <a:p>
            <a:pPr lvl="1"/>
            <a:r>
              <a:rPr lang="en-US" dirty="0" smtClean="0"/>
              <a:t>Prepare simple data tools</a:t>
            </a:r>
          </a:p>
          <a:p>
            <a:pPr lvl="2"/>
            <a:r>
              <a:rPr lang="en-US" dirty="0" smtClean="0"/>
              <a:t>Graphs</a:t>
            </a:r>
          </a:p>
          <a:p>
            <a:pPr lvl="2"/>
            <a:r>
              <a:rPr lang="en-US" dirty="0" smtClean="0"/>
              <a:t>Charts</a:t>
            </a:r>
          </a:p>
          <a:p>
            <a:pPr lvl="1"/>
            <a:r>
              <a:rPr lang="en-US" dirty="0" smtClean="0"/>
              <a:t>Correlate statistics with real world examples to give perspective</a:t>
            </a:r>
          </a:p>
          <a:p>
            <a:r>
              <a:rPr lang="en-US" dirty="0" smtClean="0"/>
              <a:t>Organize your information</a:t>
            </a:r>
          </a:p>
          <a:p>
            <a:pPr lvl="1"/>
            <a:r>
              <a:rPr lang="en-US" dirty="0" smtClean="0"/>
              <a:t>Chronological, spatial, causal, problem/solution, topical</a:t>
            </a:r>
          </a:p>
          <a:p>
            <a:r>
              <a:rPr lang="en-US" dirty="0" smtClean="0"/>
              <a:t>Use pictures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mission statement for your communication objectives</a:t>
            </a:r>
          </a:p>
          <a:p>
            <a:pPr lvl="1"/>
            <a:r>
              <a:rPr lang="en-US" dirty="0" smtClean="0"/>
              <a:t>Tailor your presentation to your objectives</a:t>
            </a:r>
          </a:p>
          <a:p>
            <a:r>
              <a:rPr lang="en-US" dirty="0" smtClean="0"/>
              <a:t>What do you want the audience to do?</a:t>
            </a:r>
          </a:p>
          <a:p>
            <a:pPr lvl="1"/>
            <a:r>
              <a:rPr lang="en-US" dirty="0" smtClean="0"/>
              <a:t>Understand</a:t>
            </a:r>
          </a:p>
          <a:p>
            <a:pPr lvl="1"/>
            <a:r>
              <a:rPr lang="en-US" dirty="0" smtClean="0"/>
              <a:t>Mobilize</a:t>
            </a:r>
          </a:p>
          <a:p>
            <a:pPr lvl="1"/>
            <a:r>
              <a:rPr lang="en-US" dirty="0" smtClean="0"/>
              <a:t>Appreciate</a:t>
            </a:r>
          </a:p>
          <a:p>
            <a:pPr lvl="1"/>
            <a:r>
              <a:rPr lang="en-US" dirty="0" smtClean="0"/>
              <a:t>Choose</a:t>
            </a:r>
          </a:p>
          <a:p>
            <a:r>
              <a:rPr lang="en-US" dirty="0" smtClean="0"/>
              <a:t>“If you don’t know what you want to achieve in your presentation your audience never will.” - Harvey Diamond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Speak to your Audience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your community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Population demographics</a:t>
            </a:r>
          </a:p>
          <a:p>
            <a:pPr lvl="1"/>
            <a:r>
              <a:rPr lang="en-US" dirty="0" smtClean="0"/>
              <a:t>Local politics and area history</a:t>
            </a:r>
          </a:p>
          <a:p>
            <a:pPr lvl="1"/>
            <a:r>
              <a:rPr lang="en-US" dirty="0" smtClean="0"/>
              <a:t>Educational backgrounds</a:t>
            </a:r>
          </a:p>
          <a:p>
            <a:pPr lvl="1"/>
            <a:r>
              <a:rPr lang="en-US" dirty="0" smtClean="0"/>
              <a:t>Audience agenda</a:t>
            </a:r>
          </a:p>
          <a:p>
            <a:pPr lvl="1"/>
            <a:r>
              <a:rPr lang="en-US" dirty="0" smtClean="0"/>
              <a:t>Personal values</a:t>
            </a:r>
          </a:p>
          <a:p>
            <a:r>
              <a:rPr lang="en-US" dirty="0" smtClean="0"/>
              <a:t>Understand community </a:t>
            </a:r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Health based</a:t>
            </a:r>
          </a:p>
          <a:p>
            <a:pPr lvl="1"/>
            <a:r>
              <a:rPr lang="en-US" dirty="0" smtClean="0"/>
              <a:t>Financial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Handling Contentious Issues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 consistent message</a:t>
            </a:r>
          </a:p>
          <a:p>
            <a:r>
              <a:rPr lang="en-US" dirty="0" smtClean="0"/>
              <a:t>Say what you know</a:t>
            </a:r>
          </a:p>
          <a:p>
            <a:r>
              <a:rPr lang="en-US" dirty="0" smtClean="0"/>
              <a:t>Anticipate difficult questions</a:t>
            </a:r>
          </a:p>
          <a:p>
            <a:pPr lvl="1"/>
            <a:r>
              <a:rPr lang="en-US" dirty="0" smtClean="0"/>
              <a:t>Be honest about what you don’t know</a:t>
            </a:r>
          </a:p>
          <a:p>
            <a:pPr lvl="1"/>
            <a:r>
              <a:rPr lang="en-US" dirty="0" smtClean="0"/>
              <a:t>If you offer to follow up…do so</a:t>
            </a:r>
          </a:p>
          <a:p>
            <a:pPr lvl="2"/>
            <a:r>
              <a:rPr lang="en-US" dirty="0" smtClean="0"/>
              <a:t>Referral to other resources or staff</a:t>
            </a:r>
          </a:p>
          <a:p>
            <a:pPr lvl="2"/>
            <a:r>
              <a:rPr lang="en-US" dirty="0" smtClean="0"/>
              <a:t>Web postings</a:t>
            </a:r>
          </a:p>
          <a:p>
            <a:pPr lvl="2"/>
            <a:r>
              <a:rPr lang="en-US" dirty="0" smtClean="0"/>
              <a:t>Emails</a:t>
            </a:r>
          </a:p>
          <a:p>
            <a:pPr lvl="1"/>
            <a:r>
              <a:rPr lang="en-US" dirty="0" smtClean="0"/>
              <a:t>Build trust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Point</a:t>
            </a:r>
          </a:p>
          <a:p>
            <a:pPr lvl="1"/>
            <a:r>
              <a:rPr lang="en-US" dirty="0" smtClean="0"/>
              <a:t>Useful to organize your message</a:t>
            </a:r>
          </a:p>
          <a:p>
            <a:pPr lvl="1"/>
            <a:r>
              <a:rPr lang="en-US" dirty="0" smtClean="0"/>
              <a:t>Minimize information on each screen</a:t>
            </a:r>
          </a:p>
          <a:p>
            <a:pPr lvl="1"/>
            <a:r>
              <a:rPr lang="en-US" dirty="0" smtClean="0"/>
              <a:t>Avoid paragraphs and long sentences</a:t>
            </a:r>
          </a:p>
          <a:p>
            <a:pPr lvl="2"/>
            <a:r>
              <a:rPr lang="en-US" dirty="0" smtClean="0"/>
              <a:t>Only list key points</a:t>
            </a:r>
          </a:p>
          <a:p>
            <a:pPr lvl="1"/>
            <a:r>
              <a:rPr lang="en-US" dirty="0" smtClean="0"/>
              <a:t>Avoid animation and sounds</a:t>
            </a:r>
          </a:p>
          <a:p>
            <a:pPr lvl="1"/>
            <a:r>
              <a:rPr lang="en-US" dirty="0" smtClean="0"/>
              <a:t>Avoid reading from the slides</a:t>
            </a:r>
          </a:p>
          <a:p>
            <a:pPr lvl="1"/>
            <a:r>
              <a:rPr lang="en-US" dirty="0" smtClean="0"/>
              <a:t>Use pictures and color</a:t>
            </a:r>
          </a:p>
          <a:p>
            <a:pPr lvl="1"/>
            <a:r>
              <a:rPr lang="en-US" dirty="0" smtClean="0"/>
              <a:t>Use big type/clear font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Charts</a:t>
            </a:r>
          </a:p>
          <a:p>
            <a:pPr lvl="1"/>
            <a:r>
              <a:rPr lang="en-US" dirty="0" smtClean="0"/>
              <a:t>Useful to record audience input</a:t>
            </a:r>
          </a:p>
          <a:p>
            <a:pPr lvl="1"/>
            <a:r>
              <a:rPr lang="en-US" dirty="0" smtClean="0"/>
              <a:t>Write neatly/write big</a:t>
            </a:r>
          </a:p>
          <a:p>
            <a:pPr lvl="1"/>
            <a:r>
              <a:rPr lang="en-US" dirty="0" smtClean="0"/>
              <a:t>No light colored markers</a:t>
            </a:r>
          </a:p>
          <a:p>
            <a:pPr lvl="1"/>
            <a:r>
              <a:rPr lang="en-US" dirty="0" smtClean="0"/>
              <a:t>Pause speaking to write, or use a volunteer</a:t>
            </a:r>
          </a:p>
          <a:p>
            <a:pPr lvl="1"/>
            <a:r>
              <a:rPr lang="en-US" dirty="0" smtClean="0"/>
              <a:t>Use handouts instead of flip charts for extensive information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Handouts</a:t>
            </a:r>
          </a:p>
          <a:p>
            <a:pPr lvl="1"/>
            <a:r>
              <a:rPr lang="en-US" dirty="0" smtClean="0"/>
              <a:t>Useful for take-home message</a:t>
            </a:r>
          </a:p>
          <a:p>
            <a:pPr lvl="1"/>
            <a:r>
              <a:rPr lang="en-US" dirty="0" smtClean="0"/>
              <a:t>Provide pertinent handouts as you proceed</a:t>
            </a:r>
          </a:p>
          <a:p>
            <a:pPr lvl="2"/>
            <a:r>
              <a:rPr lang="en-US" dirty="0" smtClean="0"/>
              <a:t>Timing is everything</a:t>
            </a:r>
          </a:p>
          <a:p>
            <a:pPr lvl="1"/>
            <a:r>
              <a:rPr lang="en-US" dirty="0" smtClean="0"/>
              <a:t>Number your handouts</a:t>
            </a:r>
          </a:p>
          <a:p>
            <a:pPr lvl="1"/>
            <a:r>
              <a:rPr lang="en-US" dirty="0" smtClean="0"/>
              <a:t>Direct audience to specific info as needed</a:t>
            </a:r>
          </a:p>
          <a:p>
            <a:pPr lvl="1"/>
            <a:r>
              <a:rPr lang="en-US" dirty="0" smtClean="0"/>
              <a:t>EPA fact sheets can be useful handouts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OSC2013">
      <a:dk1>
        <a:sysClr val="windowText" lastClr="000000"/>
      </a:dk1>
      <a:lt1>
        <a:sysClr val="window" lastClr="FFFFFF"/>
      </a:lt1>
      <a:dk2>
        <a:srgbClr val="1D335E"/>
      </a:dk2>
      <a:lt2>
        <a:srgbClr val="EBDBB7"/>
      </a:lt2>
      <a:accent1>
        <a:srgbClr val="F15A22"/>
      </a:accent1>
      <a:accent2>
        <a:srgbClr val="F9A341"/>
      </a:accent2>
      <a:accent3>
        <a:srgbClr val="AB4A9C"/>
      </a:accent3>
      <a:accent4>
        <a:srgbClr val="FFCC00"/>
      </a:accent4>
      <a:accent5>
        <a:srgbClr val="C1DC83"/>
      </a:accent5>
      <a:accent6>
        <a:srgbClr val="800000"/>
      </a:accent6>
      <a:hlink>
        <a:srgbClr val="AB4A9C"/>
      </a:hlink>
      <a:folHlink>
        <a:srgbClr val="AB4A9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452</Words>
  <Application>Microsoft Office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Wingdings</vt:lpstr>
      <vt:lpstr>Poppl-Laudatio Regular</vt:lpstr>
      <vt:lpstr>Default Design</vt:lpstr>
      <vt:lpstr>Developing Effective Presentations</vt:lpstr>
      <vt:lpstr>Effective Communication Points</vt:lpstr>
      <vt:lpstr>Pertinent Information</vt:lpstr>
      <vt:lpstr>Communication Objectives</vt:lpstr>
      <vt:lpstr> Speak to your Audience </vt:lpstr>
      <vt:lpstr> Handling Contentious Issues </vt:lpstr>
      <vt:lpstr>Communication Techniques</vt:lpstr>
      <vt:lpstr>Communication Techniques</vt:lpstr>
      <vt:lpstr>Communication Techniques</vt:lpstr>
      <vt:lpstr>Presentation Tips-Structure</vt:lpstr>
      <vt:lpstr>Presentation Tips-Delivery</vt:lpstr>
      <vt:lpstr>Presentation Tips-Comfort Zone</vt:lpstr>
      <vt:lpstr>Quotes</vt:lpstr>
    </vt:vector>
  </TitlesOfParts>
  <Company>Tetra Tech EM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chris.bachman</dc:creator>
  <cp:lastModifiedBy>Windows User</cp:lastModifiedBy>
  <cp:revision>216</cp:revision>
  <cp:lastPrinted>2012-10-11T19:31:28Z</cp:lastPrinted>
  <dcterms:created xsi:type="dcterms:W3CDTF">2009-04-09T16:19:24Z</dcterms:created>
  <dcterms:modified xsi:type="dcterms:W3CDTF">2013-12-13T15:26:32Z</dcterms:modified>
</cp:coreProperties>
</file>