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93" r:id="rId4"/>
    <p:sldId id="298" r:id="rId5"/>
    <p:sldId id="266" r:id="rId6"/>
    <p:sldId id="282" r:id="rId7"/>
    <p:sldId id="267" r:id="rId8"/>
    <p:sldId id="295" r:id="rId9"/>
    <p:sldId id="297" r:id="rId10"/>
    <p:sldId id="288" r:id="rId11"/>
    <p:sldId id="290" r:id="rId12"/>
    <p:sldId id="285" r:id="rId13"/>
    <p:sldId id="289" r:id="rId14"/>
    <p:sldId id="286" r:id="rId15"/>
    <p:sldId id="287" r:id="rId16"/>
    <p:sldId id="296" r:id="rId17"/>
  </p:sldIdLst>
  <p:sldSz cx="9144000" cy="6858000" type="screen4x3"/>
  <p:notesSz cx="6858000" cy="9236075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71719"/>
    <a:srgbClr val="25437F"/>
    <a:srgbClr val="646E2D"/>
    <a:srgbClr val="EC4234"/>
    <a:srgbClr val="335E6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4" autoAdjust="0"/>
    <p:restoredTop sz="94660"/>
  </p:normalViewPr>
  <p:slideViewPr>
    <p:cSldViewPr showGuides="1">
      <p:cViewPr>
        <p:scale>
          <a:sx n="66" d="100"/>
          <a:sy n="66" d="100"/>
        </p:scale>
        <p:origin x="-3018" y="-1224"/>
      </p:cViewPr>
      <p:guideLst>
        <p:guide orient="horz" pos="2160"/>
        <p:guide pos="3264"/>
        <p:guide pos="8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2421" cy="462120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8" y="0"/>
            <a:ext cx="2972421" cy="462120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r">
              <a:defRPr sz="1200"/>
            </a:lvl1pPr>
          </a:lstStyle>
          <a:p>
            <a:fld id="{96D2D8CB-56C2-43FC-8A38-2FA105E2FB8C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379"/>
            <a:ext cx="2972421" cy="462120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8" y="8772379"/>
            <a:ext cx="2972421" cy="462120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r">
              <a:defRPr sz="1200"/>
            </a:lvl1pPr>
          </a:lstStyle>
          <a:p>
            <a:fld id="{E1E3030F-7FB9-4BB6-B943-FE40E21BE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486" cy="46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defTabSz="914615">
              <a:defRPr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157" y="0"/>
            <a:ext cx="2972666" cy="46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defTabSz="914615">
              <a:defRPr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0775" y="692150"/>
            <a:ext cx="461645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273" y="4386738"/>
            <a:ext cx="5485457" cy="415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478"/>
            <a:ext cx="2971486" cy="46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defTabSz="914615">
              <a:defRPr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157" y="8772478"/>
            <a:ext cx="2972666" cy="46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 defTabSz="914615">
              <a:defRPr/>
            </a:lvl1pPr>
          </a:lstStyle>
          <a:p>
            <a:fld id="{11F3511A-94D9-45D2-92D6-E7779EAD94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6049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70"/>
            <a:ext cx="9155573" cy="6866680"/>
          </a:xfrm>
          <a:prstGeom prst="rect">
            <a:avLst/>
          </a:prstGeom>
        </p:spPr>
      </p:pic>
      <p:sp>
        <p:nvSpPr>
          <p:cNvPr id="3099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3352800" y="3124200"/>
            <a:ext cx="5672138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4800600"/>
            <a:ext cx="6672263" cy="990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3810000" y="6544481"/>
            <a:ext cx="533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  <a:latin typeface="Poppl-Laudatio Regular" pitchFamily="34" charset="0"/>
                <a:sym typeface="Wingdings"/>
              </a:rPr>
              <a:t>          www.trainex.org/osc2013         </a:t>
            </a:r>
            <a:endParaRPr lang="en-US" sz="1400" dirty="0">
              <a:solidFill>
                <a:schemeClr val="tx2"/>
              </a:solidFill>
              <a:latin typeface="Poppl-Laudatio Regular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5792165"/>
            <a:ext cx="9144000" cy="76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epa_logo_horiz_white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8600" y="5974696"/>
            <a:ext cx="2852796" cy="396939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5789271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553200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2743200" y="597311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ppl-Laudatio Regular" pitchFamily="34" charset="0"/>
              </a:rPr>
              <a:t>16</a:t>
            </a:r>
            <a:r>
              <a:rPr lang="en-US" sz="2000" baseline="30000" dirty="0" smtClean="0">
                <a:solidFill>
                  <a:schemeClr val="bg1"/>
                </a:solidFill>
                <a:latin typeface="Poppl-Laudatio Regular" pitchFamily="34" charset="0"/>
              </a:rPr>
              <a:t>th</a:t>
            </a:r>
            <a:r>
              <a:rPr lang="en-US" sz="2000" dirty="0" smtClean="0">
                <a:solidFill>
                  <a:schemeClr val="bg1"/>
                </a:solidFill>
                <a:latin typeface="Poppl-Laudatio Regular" pitchFamily="34" charset="0"/>
              </a:rPr>
              <a:t> Annual OSC Readiness Training Program</a:t>
            </a:r>
            <a:endParaRPr lang="en-US" sz="2000" dirty="0">
              <a:solidFill>
                <a:schemeClr val="bg1"/>
              </a:solidFill>
              <a:latin typeface="Poppl-Laudatio Regular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371601"/>
            <a:ext cx="8893175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8788" y="1"/>
            <a:ext cx="2236787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8425" y="1"/>
            <a:ext cx="6557963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71600"/>
            <a:ext cx="7750175" cy="47545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799" y="4080880"/>
            <a:ext cx="7046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799" y="2580693"/>
            <a:ext cx="704691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371600"/>
            <a:ext cx="37338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371600"/>
            <a:ext cx="386397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535113"/>
            <a:ext cx="3733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174875"/>
            <a:ext cx="3733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1535113"/>
            <a:ext cx="3505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174875"/>
            <a:ext cx="3505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3050"/>
            <a:ext cx="21701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435100"/>
            <a:ext cx="21701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4"/>
            <a:ext cx="1828800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423950"/>
            <a:ext cx="9144000" cy="4340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435524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399" y="0"/>
            <a:ext cx="7750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371600"/>
            <a:ext cx="7750175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4" name="Picture 13" descr="epa_logo_horiz_white.eps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228601" y="6524533"/>
            <a:ext cx="1840101" cy="256032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676400" y="6506355"/>
            <a:ext cx="7467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solidFill>
                  <a:schemeClr val="bg1"/>
                </a:solidFill>
                <a:latin typeface="Poppl-Laudatio Regular" pitchFamily="34" charset="0"/>
                <a:sym typeface="Wingdings"/>
              </a:rPr>
              <a:t>     1</a:t>
            </a:r>
            <a:r>
              <a:rPr lang="en-US" sz="1300" dirty="0" smtClean="0">
                <a:solidFill>
                  <a:schemeClr val="bg1"/>
                </a:solidFill>
                <a:latin typeface="Poppl-Laudatio Regular" pitchFamily="34" charset="0"/>
              </a:rPr>
              <a:t>6</a:t>
            </a:r>
            <a:r>
              <a:rPr lang="en-US" sz="1300" baseline="30000" dirty="0" smtClean="0">
                <a:solidFill>
                  <a:schemeClr val="bg1"/>
                </a:solidFill>
                <a:latin typeface="Poppl-Laudatio Regular" pitchFamily="34" charset="0"/>
              </a:rPr>
              <a:t>th</a:t>
            </a:r>
            <a:r>
              <a:rPr lang="en-US" sz="1300" dirty="0" smtClean="0">
                <a:solidFill>
                  <a:schemeClr val="bg1"/>
                </a:solidFill>
                <a:latin typeface="Poppl-Laudatio Regular" pitchFamily="34" charset="0"/>
              </a:rPr>
              <a:t> Annual OSC Readiness Training Program</a:t>
            </a:r>
            <a:r>
              <a:rPr lang="en-US" sz="1200" dirty="0" smtClean="0">
                <a:solidFill>
                  <a:schemeClr val="bg1"/>
                </a:solidFill>
                <a:latin typeface="Poppl-Laudatio Regular" pitchFamily="34" charset="0"/>
                <a:sym typeface="Wingdings"/>
              </a:rPr>
              <a:t>     </a:t>
            </a:r>
            <a:r>
              <a:rPr lang="en-US" sz="1300" dirty="0" smtClean="0">
                <a:solidFill>
                  <a:schemeClr val="bg1"/>
                </a:solidFill>
                <a:latin typeface="Poppl-Laudatio Regular" pitchFamily="34" charset="0"/>
                <a:sym typeface="Wingdings"/>
              </a:rPr>
              <a:t>     </a:t>
            </a:r>
            <a:r>
              <a:rPr lang="en-US" sz="1200" dirty="0" smtClean="0">
                <a:solidFill>
                  <a:schemeClr val="bg1"/>
                </a:solidFill>
                <a:latin typeface="Poppl-Laudatio Regular" pitchFamily="34" charset="0"/>
                <a:sym typeface="Wingdings"/>
              </a:rPr>
              <a:t>www.trainex.org/osc2013 </a:t>
            </a:r>
            <a:endParaRPr lang="en-US" sz="1300" dirty="0">
              <a:solidFill>
                <a:schemeClr val="bg1"/>
              </a:solidFill>
              <a:latin typeface="Poppl-Laudatio Regular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34400" y="6511856"/>
            <a:ext cx="533400" cy="3508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B3E460-37B7-46DA-BE0B-6E64A2DB80A7}" type="slidenum">
              <a:rPr lang="en-US" sz="1300" kern="1200" noProof="0" smtClean="0">
                <a:solidFill>
                  <a:schemeClr val="bg1"/>
                </a:solidFill>
                <a:latin typeface="Poppl-Laudatio Regular" pitchFamily="34" charset="0"/>
                <a:ea typeface="+mn-ea"/>
                <a:cs typeface="+mn-cs"/>
                <a:sym typeface="Wingding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300" kern="1200" noProof="0" dirty="0">
              <a:solidFill>
                <a:schemeClr val="bg1"/>
              </a:solidFill>
              <a:latin typeface="Poppl-Laudatio Regular" pitchFamily="34" charset="0"/>
              <a:ea typeface="+mn-ea"/>
              <a:cs typeface="+mn-cs"/>
              <a:sym typeface="Wingding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25437F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25437F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25437F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25437F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25437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25437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25437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25437F"/>
          </a:solidFill>
          <a:latin typeface="Arial" charset="0"/>
        </a:defRPr>
      </a:lvl9pPr>
    </p:titleStyle>
    <p:bodyStyle>
      <a:lvl1pPr marL="457200" indent="-4572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1"/>
        </a:buClr>
        <a:buFont typeface="Wingdings" pitchFamily="2" charset="2"/>
        <a:buChar char="u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68375" indent="-396875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5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311275" indent="-2286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3pPr>
      <a:lvl4pPr marL="1654175" indent="-2286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1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rgbClr val="871719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rgbClr val="871719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rgbClr val="871719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rgbClr val="871719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2800" y="2819400"/>
            <a:ext cx="5672138" cy="1981200"/>
          </a:xfrm>
        </p:spPr>
        <p:txBody>
          <a:bodyPr/>
          <a:lstStyle/>
          <a:p>
            <a:r>
              <a:rPr lang="en-US" dirty="0" smtClean="0"/>
              <a:t>NCP Community Involvement Requirements and Additional Recommendations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5029200"/>
            <a:ext cx="6672263" cy="762000"/>
          </a:xfrm>
        </p:spPr>
        <p:txBody>
          <a:bodyPr/>
          <a:lstStyle/>
          <a:p>
            <a:r>
              <a:rPr lang="en-US" dirty="0" smtClean="0"/>
              <a:t>Katy </a:t>
            </a:r>
            <a:r>
              <a:rPr lang="en-US" dirty="0" err="1" smtClean="0"/>
              <a:t>Miley</a:t>
            </a:r>
            <a:r>
              <a:rPr lang="en-US" dirty="0" smtClean="0"/>
              <a:t>, R7 OSC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Administrative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it for?</a:t>
            </a:r>
          </a:p>
          <a:p>
            <a:pPr lvl="1"/>
            <a:r>
              <a:rPr lang="en-US" dirty="0" smtClean="0"/>
              <a:t>To provide the public the information that EPA used to make a decision</a:t>
            </a:r>
          </a:p>
          <a:p>
            <a:pPr lvl="1"/>
            <a:r>
              <a:rPr lang="en-US" dirty="0" smtClean="0"/>
              <a:t>To provide the public an opportunity to comment on the decision, </a:t>
            </a:r>
            <a:r>
              <a:rPr lang="en-US" u="sng" dirty="0" smtClean="0"/>
              <a:t>as appropriate</a:t>
            </a:r>
          </a:p>
          <a:p>
            <a:r>
              <a:rPr lang="en-US" dirty="0" smtClean="0"/>
              <a:t> What goes in it?</a:t>
            </a:r>
          </a:p>
          <a:p>
            <a:pPr lvl="1"/>
            <a:r>
              <a:rPr lang="en-US" dirty="0" smtClean="0"/>
              <a:t>Information used to make the decision and CI documents</a:t>
            </a:r>
          </a:p>
          <a:p>
            <a:pPr lvl="2"/>
            <a:r>
              <a:rPr lang="en-US" dirty="0" smtClean="0"/>
              <a:t>Pictures</a:t>
            </a:r>
          </a:p>
          <a:p>
            <a:pPr lvl="2"/>
            <a:r>
              <a:rPr lang="en-US" dirty="0" smtClean="0"/>
              <a:t>State reports</a:t>
            </a:r>
          </a:p>
          <a:p>
            <a:pPr lvl="2"/>
            <a:r>
              <a:rPr lang="en-US" dirty="0" smtClean="0"/>
              <a:t>Site assessment data</a:t>
            </a:r>
          </a:p>
          <a:p>
            <a:pPr lvl="2"/>
            <a:r>
              <a:rPr lang="en-US" dirty="0" smtClean="0"/>
              <a:t>CIP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Administrative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is it developed?</a:t>
            </a:r>
          </a:p>
          <a:p>
            <a:pPr lvl="1"/>
            <a:r>
              <a:rPr lang="en-US" dirty="0" smtClean="0"/>
              <a:t>Determine site documents that were considered for the decision</a:t>
            </a:r>
          </a:p>
          <a:p>
            <a:pPr lvl="1"/>
            <a:r>
              <a:rPr lang="en-US" dirty="0" smtClean="0"/>
              <a:t>Request an AR through your regional records center</a:t>
            </a:r>
            <a:endParaRPr lang="en-US" u="sng" dirty="0" smtClean="0"/>
          </a:p>
          <a:p>
            <a:r>
              <a:rPr lang="en-US" dirty="0" smtClean="0"/>
              <a:t> Where does it go?</a:t>
            </a:r>
          </a:p>
          <a:p>
            <a:pPr lvl="1"/>
            <a:r>
              <a:rPr lang="en-US" dirty="0" smtClean="0"/>
              <a:t>Removals</a:t>
            </a:r>
          </a:p>
          <a:p>
            <a:pPr lvl="2"/>
            <a:r>
              <a:rPr lang="en-US" dirty="0" smtClean="0"/>
              <a:t>Central repository and repository near your site</a:t>
            </a:r>
          </a:p>
          <a:p>
            <a:pPr lvl="2"/>
            <a:r>
              <a:rPr lang="en-US" dirty="0" smtClean="0"/>
              <a:t>Stop by the library near site and get a business card</a:t>
            </a:r>
          </a:p>
          <a:p>
            <a:pPr lvl="1"/>
            <a:r>
              <a:rPr lang="en-US" dirty="0" smtClean="0"/>
              <a:t>Emergencies</a:t>
            </a:r>
          </a:p>
          <a:p>
            <a:pPr lvl="2"/>
            <a:r>
              <a:rPr lang="en-US" dirty="0" smtClean="0"/>
              <a:t>Central repository – i.e. EPA Regional Office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Removal Activity CI Recommendations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your site team</a:t>
            </a:r>
          </a:p>
          <a:p>
            <a:pPr lvl="1"/>
            <a:r>
              <a:rPr lang="en-US" dirty="0" smtClean="0"/>
              <a:t>OSC</a:t>
            </a:r>
          </a:p>
          <a:p>
            <a:pPr lvl="1"/>
            <a:r>
              <a:rPr lang="en-US" dirty="0" smtClean="0"/>
              <a:t>Counsel</a:t>
            </a:r>
          </a:p>
          <a:p>
            <a:pPr lvl="1"/>
            <a:r>
              <a:rPr lang="en-US" dirty="0" smtClean="0"/>
              <a:t>CIC</a:t>
            </a:r>
          </a:p>
          <a:p>
            <a:pPr lvl="1"/>
            <a:r>
              <a:rPr lang="en-US" dirty="0" smtClean="0"/>
              <a:t>Technical Team</a:t>
            </a:r>
          </a:p>
          <a:p>
            <a:pPr lvl="2"/>
            <a:r>
              <a:rPr lang="en-US" dirty="0" smtClean="0"/>
              <a:t>Toxicologist/Risk Assessor</a:t>
            </a:r>
          </a:p>
          <a:p>
            <a:pPr lvl="2"/>
            <a:r>
              <a:rPr lang="en-US" dirty="0" smtClean="0"/>
              <a:t>SSC</a:t>
            </a:r>
          </a:p>
          <a:p>
            <a:pPr lvl="2"/>
            <a:r>
              <a:rPr lang="en-US" dirty="0" smtClean="0"/>
              <a:t>Other Federal Partners</a:t>
            </a:r>
          </a:p>
          <a:p>
            <a:pPr lvl="3"/>
            <a:r>
              <a:rPr lang="en-US" dirty="0" smtClean="0"/>
              <a:t>ATSDR, USACE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Removal Activity CI Recommendations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your site</a:t>
            </a:r>
          </a:p>
          <a:p>
            <a:pPr lvl="1"/>
            <a:r>
              <a:rPr lang="en-US" dirty="0" smtClean="0"/>
              <a:t>Develop a site summary</a:t>
            </a:r>
          </a:p>
          <a:p>
            <a:pPr lvl="2"/>
            <a:r>
              <a:rPr lang="en-US" dirty="0" smtClean="0"/>
              <a:t>Site background</a:t>
            </a:r>
          </a:p>
          <a:p>
            <a:pPr lvl="2"/>
            <a:r>
              <a:rPr lang="en-US" dirty="0" smtClean="0"/>
              <a:t>Contaminants of concern</a:t>
            </a:r>
          </a:p>
          <a:p>
            <a:pPr lvl="2"/>
            <a:r>
              <a:rPr lang="en-US" dirty="0" smtClean="0"/>
              <a:t>Cleanup plans</a:t>
            </a:r>
          </a:p>
          <a:p>
            <a:pPr lvl="2"/>
            <a:r>
              <a:rPr lang="en-US" dirty="0" smtClean="0"/>
              <a:t>Site team members</a:t>
            </a:r>
          </a:p>
          <a:p>
            <a:pPr lvl="2"/>
            <a:r>
              <a:rPr lang="en-US" dirty="0" smtClean="0"/>
              <a:t>Superfund ID numbers</a:t>
            </a:r>
          </a:p>
          <a:p>
            <a:pPr lvl="1"/>
            <a:r>
              <a:rPr lang="en-US" dirty="0" smtClean="0"/>
              <a:t>Provide site summary to your CIC</a:t>
            </a:r>
          </a:p>
          <a:p>
            <a:pPr lvl="2"/>
            <a:r>
              <a:rPr lang="en-US" dirty="0" smtClean="0"/>
              <a:t>Summary = Fact sheet</a:t>
            </a:r>
          </a:p>
          <a:p>
            <a:pPr lvl="1"/>
            <a:r>
              <a:rPr lang="en-US" dirty="0" smtClean="0"/>
              <a:t>Provide site summary to your counsel</a:t>
            </a:r>
          </a:p>
          <a:p>
            <a:pPr lvl="2"/>
            <a:r>
              <a:rPr lang="en-US" dirty="0" smtClean="0"/>
              <a:t>Counsel can assist with access agreements and other negotiations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Removal Activity CI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your communication objectives and issues</a:t>
            </a:r>
          </a:p>
          <a:p>
            <a:pPr lvl="1"/>
            <a:r>
              <a:rPr lang="en-US" dirty="0" smtClean="0"/>
              <a:t>Gain access?</a:t>
            </a:r>
          </a:p>
          <a:p>
            <a:pPr lvl="1"/>
            <a:r>
              <a:rPr lang="en-US" dirty="0" smtClean="0"/>
              <a:t>Resolve conflict?</a:t>
            </a:r>
          </a:p>
          <a:p>
            <a:pPr lvl="1"/>
            <a:r>
              <a:rPr lang="en-US" dirty="0" smtClean="0"/>
              <a:t>Get input?</a:t>
            </a:r>
          </a:p>
          <a:p>
            <a:pPr lvl="1"/>
            <a:r>
              <a:rPr lang="en-US" dirty="0" smtClean="0"/>
              <a:t>Provide information/increase awareness?</a:t>
            </a:r>
          </a:p>
          <a:p>
            <a:r>
              <a:rPr lang="en-US" dirty="0" smtClean="0"/>
              <a:t>Know your community/audience</a:t>
            </a:r>
          </a:p>
          <a:p>
            <a:pPr lvl="1"/>
            <a:r>
              <a:rPr lang="en-US" dirty="0" smtClean="0"/>
              <a:t>Rural/urban/EJ</a:t>
            </a:r>
          </a:p>
          <a:p>
            <a:pPr lvl="1"/>
            <a:r>
              <a:rPr lang="en-US" dirty="0" smtClean="0"/>
              <a:t>Residents/workers/local business owners </a:t>
            </a:r>
          </a:p>
          <a:p>
            <a:pPr lvl="1"/>
            <a:r>
              <a:rPr lang="en-US" dirty="0" smtClean="0"/>
              <a:t>City officials/elected officials/media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Removal Activity CI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your message</a:t>
            </a:r>
          </a:p>
          <a:p>
            <a:pPr lvl="1"/>
            <a:r>
              <a:rPr lang="en-US" dirty="0" smtClean="0"/>
              <a:t>Data results from sampling activities</a:t>
            </a:r>
          </a:p>
          <a:p>
            <a:pPr lvl="1"/>
            <a:r>
              <a:rPr lang="en-US" dirty="0" smtClean="0"/>
              <a:t>Locations where work may be conducted</a:t>
            </a:r>
          </a:p>
          <a:p>
            <a:pPr lvl="1"/>
            <a:r>
              <a:rPr lang="en-US" dirty="0" smtClean="0"/>
              <a:t>Long term site plan</a:t>
            </a:r>
          </a:p>
          <a:p>
            <a:r>
              <a:rPr lang="en-US" dirty="0" smtClean="0"/>
              <a:t>Know your communication techniques</a:t>
            </a:r>
          </a:p>
          <a:p>
            <a:pPr lvl="1"/>
            <a:r>
              <a:rPr lang="en-US" dirty="0" smtClean="0"/>
              <a:t>Fact sheet</a:t>
            </a:r>
          </a:p>
          <a:p>
            <a:pPr lvl="1"/>
            <a:r>
              <a:rPr lang="en-US" dirty="0" smtClean="0"/>
              <a:t>Availability session/open house/public meeting </a:t>
            </a:r>
          </a:p>
          <a:p>
            <a:pPr lvl="2"/>
            <a:r>
              <a:rPr lang="en-US" dirty="0" smtClean="0"/>
              <a:t>Power points</a:t>
            </a:r>
          </a:p>
          <a:p>
            <a:pPr lvl="2"/>
            <a:r>
              <a:rPr lang="en-US" dirty="0" smtClean="0"/>
              <a:t>Maps</a:t>
            </a:r>
          </a:p>
          <a:p>
            <a:pPr lvl="2"/>
            <a:r>
              <a:rPr lang="en-US" dirty="0" smtClean="0"/>
              <a:t>Charts</a:t>
            </a:r>
          </a:p>
          <a:p>
            <a:pPr lvl="1"/>
            <a:r>
              <a:rPr lang="en-US" dirty="0" smtClean="0"/>
              <a:t>Social media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 requirements for Removals in the NCP are distributed and cross referenced through Section 300</a:t>
            </a:r>
          </a:p>
          <a:p>
            <a:pPr lvl="1"/>
            <a:r>
              <a:rPr lang="en-US" dirty="0" smtClean="0"/>
              <a:t>300.415, 300.800, 300.820</a:t>
            </a:r>
          </a:p>
          <a:p>
            <a:r>
              <a:rPr lang="en-US" dirty="0" smtClean="0"/>
              <a:t>For successful CI you may need to consider additional community engagement activities</a:t>
            </a:r>
          </a:p>
          <a:p>
            <a:pPr lvl="1"/>
            <a:r>
              <a:rPr lang="en-US" dirty="0" smtClean="0"/>
              <a:t>Be creative and pro-active</a:t>
            </a:r>
          </a:p>
          <a:p>
            <a:r>
              <a:rPr lang="en-US" dirty="0" smtClean="0"/>
              <a:t>Engage your regional office of public affairs and other site </a:t>
            </a:r>
            <a:r>
              <a:rPr lang="en-US" smtClean="0"/>
              <a:t>team members early </a:t>
            </a:r>
            <a:r>
              <a:rPr lang="en-US" dirty="0" smtClean="0"/>
              <a:t>and often </a:t>
            </a:r>
          </a:p>
          <a:p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Agenda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lvl="1" indent="-457200">
              <a:buClr>
                <a:schemeClr val="accent1"/>
              </a:buClr>
              <a:buFont typeface="Wingdings" pitchFamily="2" charset="2"/>
              <a:buChar char="u"/>
            </a:pPr>
            <a:r>
              <a:rPr lang="en-US" sz="2800" dirty="0" smtClean="0"/>
              <a:t>Requirements and recommendations for CI on your removal site </a:t>
            </a:r>
            <a:endParaRPr lang="en-US" dirty="0" smtClean="0"/>
          </a:p>
          <a:p>
            <a:pPr lvl="1"/>
            <a:r>
              <a:rPr lang="en-US" dirty="0" smtClean="0"/>
              <a:t>NCP required CI activities, deliverables, and timelines for removal actions</a:t>
            </a:r>
          </a:p>
          <a:p>
            <a:pPr lvl="1"/>
            <a:r>
              <a:rPr lang="en-US" dirty="0" smtClean="0"/>
              <a:t>Administrative Records </a:t>
            </a:r>
          </a:p>
          <a:p>
            <a:pPr lvl="1"/>
            <a:r>
              <a:rPr lang="en-US" dirty="0" smtClean="0"/>
              <a:t>Recommended CI activities </a:t>
            </a:r>
          </a:p>
          <a:p>
            <a:pPr marL="457200" lvl="1" indent="-457200">
              <a:buClr>
                <a:schemeClr val="accent1"/>
              </a:buClr>
              <a:buFont typeface="Wingdings" pitchFamily="2" charset="2"/>
              <a:buChar char="u"/>
            </a:pPr>
            <a:r>
              <a:rPr lang="en-US" sz="2800" dirty="0" smtClean="0"/>
              <a:t>OSC/CIC/media relations coordination</a:t>
            </a:r>
          </a:p>
          <a:p>
            <a:r>
              <a:rPr lang="en-US" dirty="0" smtClean="0"/>
              <a:t>Case study example</a:t>
            </a:r>
          </a:p>
          <a:p>
            <a:r>
              <a:rPr lang="en-US" dirty="0" smtClean="0"/>
              <a:t>Guidance on developing effective presentations and engaging audiences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Removal Activity CI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Reference document</a:t>
            </a:r>
          </a:p>
          <a:p>
            <a:pPr lvl="1"/>
            <a:r>
              <a:rPr lang="en-US" u="sng" dirty="0" smtClean="0"/>
              <a:t>Removal Process Community Involvement Activities </a:t>
            </a:r>
            <a:r>
              <a:rPr lang="en-US" u="sng" dirty="0" smtClean="0"/>
              <a:t>handout</a:t>
            </a:r>
            <a:endParaRPr lang="en-US" u="sng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Removal Activity CI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Designate a lead agency spokesperson</a:t>
            </a:r>
          </a:p>
          <a:p>
            <a:pPr lvl="1"/>
            <a:r>
              <a:rPr lang="en-US" dirty="0" smtClean="0"/>
              <a:t>OSC</a:t>
            </a:r>
          </a:p>
          <a:p>
            <a:pPr lvl="1"/>
            <a:r>
              <a:rPr lang="en-US" dirty="0" smtClean="0"/>
              <a:t>Community Involvement Coordinator</a:t>
            </a:r>
          </a:p>
          <a:p>
            <a:pPr lvl="1"/>
            <a:r>
              <a:rPr lang="en-US" dirty="0" smtClean="0"/>
              <a:t>Press Officer</a:t>
            </a:r>
          </a:p>
          <a:p>
            <a:pPr lvl="1"/>
            <a:r>
              <a:rPr lang="en-US" dirty="0" smtClean="0"/>
              <a:t>Public Information Officer</a:t>
            </a:r>
          </a:p>
          <a:p>
            <a:pPr lvl="2"/>
            <a:r>
              <a:rPr lang="en-US" dirty="0" smtClean="0"/>
              <a:t>ICS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Removal Activity CI Requirements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Time-Critical </a:t>
            </a:r>
          </a:p>
          <a:p>
            <a:pPr lvl="1"/>
            <a:r>
              <a:rPr lang="en-US" dirty="0" smtClean="0"/>
              <a:t>Removal with Planning Period &lt; Six Months</a:t>
            </a:r>
          </a:p>
          <a:p>
            <a:pPr lvl="2"/>
            <a:r>
              <a:rPr lang="en-US" dirty="0" smtClean="0"/>
              <a:t>Establish an administrative record (AR) and make AR file available for public inspection in repository NLT 60 days of initiation of on-site activities</a:t>
            </a:r>
          </a:p>
          <a:p>
            <a:pPr lvl="2">
              <a:buNone/>
            </a:pPr>
            <a:endParaRPr lang="en-US" sz="1000" dirty="0" smtClean="0"/>
          </a:p>
          <a:p>
            <a:pPr lvl="2"/>
            <a:r>
              <a:rPr lang="en-US" dirty="0" smtClean="0"/>
              <a:t>Establish a local repository at or near location of response action and publish notice in local paper of AR file availability within 60 days of initiation of on-site activities</a:t>
            </a:r>
          </a:p>
          <a:p>
            <a:pPr lvl="2">
              <a:buNone/>
            </a:pPr>
            <a:endParaRPr lang="en-US" sz="1000" dirty="0" smtClean="0"/>
          </a:p>
          <a:p>
            <a:pPr lvl="2"/>
            <a:r>
              <a:rPr lang="en-US" u="sng" dirty="0" smtClean="0"/>
              <a:t>As appropriate</a:t>
            </a:r>
            <a:r>
              <a:rPr lang="en-US" dirty="0" smtClean="0"/>
              <a:t>, provide a 30 day public comment period on AR file and include response to comments received during comment period in the AR file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Removal Activity CI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143000"/>
            <a:ext cx="7750175" cy="5715000"/>
          </a:xfrm>
        </p:spPr>
        <p:txBody>
          <a:bodyPr/>
          <a:lstStyle/>
          <a:p>
            <a:r>
              <a:rPr lang="en-US" dirty="0" smtClean="0"/>
              <a:t>Non-Time Critical</a:t>
            </a:r>
          </a:p>
          <a:p>
            <a:pPr lvl="1"/>
            <a:r>
              <a:rPr lang="en-US" dirty="0" smtClean="0"/>
              <a:t>Removal with Planning Period ≥ Six Months</a:t>
            </a:r>
          </a:p>
          <a:p>
            <a:pPr lvl="2"/>
            <a:r>
              <a:rPr lang="en-US" dirty="0" smtClean="0"/>
              <a:t>Establish an administrative record (AR)</a:t>
            </a:r>
          </a:p>
          <a:p>
            <a:pPr lvl="2">
              <a:buNone/>
            </a:pPr>
            <a:endParaRPr lang="en-US" sz="1000" dirty="0" smtClean="0"/>
          </a:p>
          <a:p>
            <a:pPr lvl="2"/>
            <a:r>
              <a:rPr lang="en-US" dirty="0" smtClean="0"/>
              <a:t>Establish a local repository near site location and place AR file in repository no later than the signing of the EE/CA approval memorandum</a:t>
            </a:r>
          </a:p>
          <a:p>
            <a:pPr lvl="2">
              <a:buNone/>
            </a:pPr>
            <a:endParaRPr lang="en-US" sz="1000" dirty="0" smtClean="0"/>
          </a:p>
          <a:p>
            <a:pPr lvl="2"/>
            <a:r>
              <a:rPr lang="en-US" dirty="0" smtClean="0"/>
              <a:t>Conduct an EE/CA or its equivalent that includes community interviews and preparation of a CIP/CRP prior to EE/CA completion</a:t>
            </a:r>
          </a:p>
          <a:p>
            <a:pPr lvl="2">
              <a:buNone/>
            </a:pPr>
            <a:endParaRPr lang="en-US" sz="1000" dirty="0" smtClean="0"/>
          </a:p>
          <a:p>
            <a:pPr lvl="2"/>
            <a:r>
              <a:rPr lang="en-US" dirty="0" smtClean="0"/>
              <a:t>Publish notice in local paper of availability and description of EE/CA and publish notice of AR availability</a:t>
            </a:r>
          </a:p>
          <a:p>
            <a:pPr lvl="2">
              <a:buNone/>
            </a:pPr>
            <a:endParaRPr lang="en-US" sz="1000" dirty="0" smtClean="0"/>
          </a:p>
          <a:p>
            <a:pPr lvl="2"/>
            <a:r>
              <a:rPr lang="en-US" dirty="0" smtClean="0"/>
              <a:t>Allow a 30 day comment period on selection of removal action and prepare written response to significant comments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Removal Activity CI Requirements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371600"/>
            <a:ext cx="7750175" cy="5029200"/>
          </a:xfrm>
        </p:spPr>
        <p:txBody>
          <a:bodyPr/>
          <a:lstStyle/>
          <a:p>
            <a:r>
              <a:rPr lang="en-US" dirty="0" smtClean="0"/>
              <a:t>Removal with On-Site Action Expected to Last &gt;120 Days:</a:t>
            </a:r>
          </a:p>
          <a:p>
            <a:pPr lvl="1"/>
            <a:r>
              <a:rPr lang="en-US" dirty="0" smtClean="0"/>
              <a:t>Time-critical or non-time critical</a:t>
            </a:r>
          </a:p>
          <a:p>
            <a:pPr lvl="2"/>
            <a:r>
              <a:rPr lang="en-US" dirty="0" smtClean="0"/>
              <a:t>Establish an administrative record (AR) and establish a local repository near site location</a:t>
            </a:r>
          </a:p>
          <a:p>
            <a:pPr lvl="2">
              <a:buNone/>
            </a:pPr>
            <a:endParaRPr lang="en-US" sz="1000" dirty="0" smtClean="0"/>
          </a:p>
          <a:p>
            <a:pPr lvl="2"/>
            <a:r>
              <a:rPr lang="en-US" dirty="0" smtClean="0"/>
              <a:t>Conduct community interviews  and prepare a Community Involvement Plan (CIP) by the end of initial 120 days of site work</a:t>
            </a:r>
          </a:p>
          <a:p>
            <a:pPr lvl="2">
              <a:buNone/>
            </a:pPr>
            <a:endParaRPr lang="en-US" sz="1000" dirty="0" smtClean="0"/>
          </a:p>
          <a:p>
            <a:pPr lvl="2"/>
            <a:r>
              <a:rPr lang="en-US" dirty="0" smtClean="0"/>
              <a:t>Place AR file in repository by the end of the initial 120 days of site work</a:t>
            </a:r>
          </a:p>
          <a:p>
            <a:pPr lvl="2">
              <a:buNone/>
            </a:pPr>
            <a:endParaRPr lang="en-US" sz="1000" dirty="0" smtClean="0"/>
          </a:p>
          <a:p>
            <a:pPr lvl="2"/>
            <a:r>
              <a:rPr lang="en-US" dirty="0" smtClean="0"/>
              <a:t>Publish notice in local paper of AR file availability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Removal Activity CI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Emergency</a:t>
            </a:r>
          </a:p>
          <a:p>
            <a:pPr lvl="1"/>
            <a:r>
              <a:rPr lang="en-US" dirty="0" smtClean="0"/>
              <a:t>Removal where on-site activities are initiated within hours of determination and cease within 30 days</a:t>
            </a:r>
          </a:p>
          <a:p>
            <a:pPr lvl="2"/>
            <a:r>
              <a:rPr lang="en-US" dirty="0" smtClean="0"/>
              <a:t>Establish an administrative record (AR) and make available for public inspection in at </a:t>
            </a:r>
            <a:r>
              <a:rPr lang="en-US" u="sng" dirty="0" smtClean="0"/>
              <a:t>central</a:t>
            </a:r>
            <a:r>
              <a:rPr lang="en-US" dirty="0" smtClean="0"/>
              <a:t> location</a:t>
            </a:r>
          </a:p>
          <a:p>
            <a:pPr lvl="2">
              <a:buNone/>
            </a:pPr>
            <a:endParaRPr lang="en-US" sz="1000" dirty="0" smtClean="0"/>
          </a:p>
          <a:p>
            <a:pPr lvl="2"/>
            <a:r>
              <a:rPr lang="en-US" dirty="0" smtClean="0"/>
              <a:t>Make AR file available NLT 60 days of start of on-site activities and publish notice in local paper of AR file availability</a:t>
            </a:r>
          </a:p>
          <a:p>
            <a:pPr lvl="2">
              <a:buNone/>
            </a:pPr>
            <a:endParaRPr lang="en-US" sz="1000" dirty="0" smtClean="0"/>
          </a:p>
          <a:p>
            <a:pPr lvl="2"/>
            <a:r>
              <a:rPr lang="en-US" u="sng" dirty="0" smtClean="0"/>
              <a:t>As appropriate</a:t>
            </a:r>
            <a:r>
              <a:rPr lang="en-US" dirty="0" smtClean="0"/>
              <a:t>, provide a 30 day public comment period and include response to comments received during comment period in the AR file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Administrative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Reference Documents</a:t>
            </a:r>
          </a:p>
          <a:p>
            <a:pPr lvl="1"/>
            <a:r>
              <a:rPr lang="en-US" u="sng" dirty="0" smtClean="0"/>
              <a:t>AR removal guidance flowchart</a:t>
            </a:r>
          </a:p>
          <a:p>
            <a:pPr lvl="1"/>
            <a:r>
              <a:rPr lang="en-US" u="sng" dirty="0" smtClean="0"/>
              <a:t>2010 – Revised guidance on compiling administrative records for CERCLA response actions</a:t>
            </a:r>
          </a:p>
          <a:p>
            <a:pPr lvl="1"/>
            <a:r>
              <a:rPr lang="en-US" u="sng" dirty="0" smtClean="0"/>
              <a:t>Published FR notice direct final rule 11.7.12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efault Design">
  <a:themeElements>
    <a:clrScheme name="OSC2013">
      <a:dk1>
        <a:sysClr val="windowText" lastClr="000000"/>
      </a:dk1>
      <a:lt1>
        <a:sysClr val="window" lastClr="FFFFFF"/>
      </a:lt1>
      <a:dk2>
        <a:srgbClr val="1D335E"/>
      </a:dk2>
      <a:lt2>
        <a:srgbClr val="EBDBB7"/>
      </a:lt2>
      <a:accent1>
        <a:srgbClr val="F15A22"/>
      </a:accent1>
      <a:accent2>
        <a:srgbClr val="F9A341"/>
      </a:accent2>
      <a:accent3>
        <a:srgbClr val="AB4A9C"/>
      </a:accent3>
      <a:accent4>
        <a:srgbClr val="FFCC00"/>
      </a:accent4>
      <a:accent5>
        <a:srgbClr val="C1DC83"/>
      </a:accent5>
      <a:accent6>
        <a:srgbClr val="800000"/>
      </a:accent6>
      <a:hlink>
        <a:srgbClr val="AB4A9C"/>
      </a:hlink>
      <a:folHlink>
        <a:srgbClr val="AB4A9C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3019</TotalTime>
  <Words>775</Words>
  <Application>Microsoft Office PowerPoint</Application>
  <PresentationFormat>On-screen Show (4:3)</PresentationFormat>
  <Paragraphs>135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Wingdings</vt:lpstr>
      <vt:lpstr>Poppl-Laudatio Regular</vt:lpstr>
      <vt:lpstr>Default Design</vt:lpstr>
      <vt:lpstr>NCP Community Involvement Requirements and Additional Recommendations</vt:lpstr>
      <vt:lpstr>Course Agenda</vt:lpstr>
      <vt:lpstr>Removal Activity CI Requirements</vt:lpstr>
      <vt:lpstr>Removal Activity CI Requirements</vt:lpstr>
      <vt:lpstr>Removal Activity CI Requirements</vt:lpstr>
      <vt:lpstr>Removal Activity CI Requirements</vt:lpstr>
      <vt:lpstr>Removal Activity CI Requirements</vt:lpstr>
      <vt:lpstr>Removal Activity CI Requirements</vt:lpstr>
      <vt:lpstr>The Administrative Record</vt:lpstr>
      <vt:lpstr>The Administrative Record</vt:lpstr>
      <vt:lpstr>The Administrative Record</vt:lpstr>
      <vt:lpstr>Removal Activity CI Recommendations </vt:lpstr>
      <vt:lpstr>Removal Activity CI Recommendations </vt:lpstr>
      <vt:lpstr>Removal Activity CI Recommendations</vt:lpstr>
      <vt:lpstr>Removal Activity CI Recommendations</vt:lpstr>
      <vt:lpstr>Summary</vt:lpstr>
    </vt:vector>
  </TitlesOfParts>
  <Company>Tetra Tech EM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chris.bachman</dc:creator>
  <cp:lastModifiedBy>Windows User</cp:lastModifiedBy>
  <cp:revision>215</cp:revision>
  <cp:lastPrinted>2012-10-11T19:31:28Z</cp:lastPrinted>
  <dcterms:created xsi:type="dcterms:W3CDTF">2009-04-09T16:19:24Z</dcterms:created>
  <dcterms:modified xsi:type="dcterms:W3CDTF">2013-12-17T14:12:23Z</dcterms:modified>
</cp:coreProperties>
</file>