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embedTrueTypeFonts="1" saveSubsetFonts="1">
  <p:sldMasterIdLst>
    <p:sldMasterId id="2147483648" r:id="rId1"/>
  </p:sldMasterIdLst>
  <p:notesMasterIdLst>
    <p:notesMasterId r:id="rId28"/>
  </p:notesMasterIdLst>
  <p:sldIdLst>
    <p:sldId id="256" r:id="rId2"/>
    <p:sldId id="269" r:id="rId3"/>
    <p:sldId id="260" r:id="rId4"/>
    <p:sldId id="281" r:id="rId5"/>
    <p:sldId id="282" r:id="rId6"/>
    <p:sldId id="283" r:id="rId7"/>
    <p:sldId id="286" r:id="rId8"/>
    <p:sldId id="287" r:id="rId9"/>
    <p:sldId id="288" r:id="rId10"/>
    <p:sldId id="284" r:id="rId11"/>
    <p:sldId id="285" r:id="rId12"/>
    <p:sldId id="261" r:id="rId13"/>
    <p:sldId id="289" r:id="rId14"/>
    <p:sldId id="276" r:id="rId15"/>
    <p:sldId id="262" r:id="rId16"/>
    <p:sldId id="292" r:id="rId17"/>
    <p:sldId id="293" r:id="rId18"/>
    <p:sldId id="263" r:id="rId19"/>
    <p:sldId id="264" r:id="rId20"/>
    <p:sldId id="296" r:id="rId21"/>
    <p:sldId id="297" r:id="rId22"/>
    <p:sldId id="298" r:id="rId23"/>
    <p:sldId id="299" r:id="rId24"/>
    <p:sldId id="300" r:id="rId25"/>
    <p:sldId id="265" r:id="rId26"/>
    <p:sldId id="274" r:id="rId27"/>
  </p:sldIdLst>
  <p:sldSz cx="9144000" cy="6858000" type="screen4x3"/>
  <p:notesSz cx="6934200" cy="9232900"/>
  <p:custDataLst>
    <p:tags r:id="rId29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871719"/>
    <a:srgbClr val="25437F"/>
    <a:srgbClr val="646E2D"/>
    <a:srgbClr val="EC4234"/>
    <a:srgbClr val="335E65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75" autoAdjust="0"/>
    <p:restoredTop sz="94660"/>
  </p:normalViewPr>
  <p:slideViewPr>
    <p:cSldViewPr showGuides="1">
      <p:cViewPr>
        <p:scale>
          <a:sx n="66" d="100"/>
          <a:sy n="66" d="100"/>
        </p:scale>
        <p:origin x="-654" y="-282"/>
      </p:cViewPr>
      <p:guideLst>
        <p:guide orient="horz" pos="2160"/>
        <p:guide pos="3264"/>
        <p:guide pos="81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4502" cy="461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77" tIns="46188" rIns="92377" bIns="46188" numCol="1" anchor="t" anchorCtr="0" compatLnSpc="1">
            <a:prstTxWarp prst="textNoShape">
              <a:avLst/>
            </a:prstTxWarp>
          </a:bodyPr>
          <a:lstStyle>
            <a:lvl1pPr defTabSz="924097">
              <a:defRPr/>
            </a:lvl1pPr>
          </a:lstStyle>
          <a:p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27313" y="0"/>
            <a:ext cx="3005695" cy="461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77" tIns="46188" rIns="92377" bIns="46188" numCol="1" anchor="t" anchorCtr="0" compatLnSpc="1">
            <a:prstTxWarp prst="textNoShape">
              <a:avLst/>
            </a:prstTxWarp>
          </a:bodyPr>
          <a:lstStyle>
            <a:lvl1pPr algn="r" defTabSz="924097">
              <a:defRPr/>
            </a:lvl1pPr>
          </a:lstStyle>
          <a:p>
            <a:endParaRPr lang="en-US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58875" y="692150"/>
            <a:ext cx="4616450" cy="34623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3897" y="4385229"/>
            <a:ext cx="5546406" cy="4155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77" tIns="46188" rIns="92377" bIns="4618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69462"/>
            <a:ext cx="3004502" cy="461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77" tIns="46188" rIns="92377" bIns="46188" numCol="1" anchor="b" anchorCtr="0" compatLnSpc="1">
            <a:prstTxWarp prst="textNoShape">
              <a:avLst/>
            </a:prstTxWarp>
          </a:bodyPr>
          <a:lstStyle>
            <a:lvl1pPr defTabSz="924097">
              <a:defRPr/>
            </a:lvl1pPr>
          </a:lstStyle>
          <a:p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27313" y="8769462"/>
            <a:ext cx="3005695" cy="461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77" tIns="46188" rIns="92377" bIns="46188" numCol="1" anchor="b" anchorCtr="0" compatLnSpc="1">
            <a:prstTxWarp prst="textNoShape">
              <a:avLst/>
            </a:prstTxWarp>
          </a:bodyPr>
          <a:lstStyle>
            <a:lvl1pPr algn="r" defTabSz="924097">
              <a:defRPr/>
            </a:lvl1pPr>
          </a:lstStyle>
          <a:p>
            <a:fld id="{11F3511A-94D9-45D2-92D6-E7779EAD940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0604934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70"/>
            <a:ext cx="9155573" cy="6866680"/>
          </a:xfrm>
          <a:prstGeom prst="rect">
            <a:avLst/>
          </a:prstGeom>
        </p:spPr>
      </p:pic>
      <p:sp>
        <p:nvSpPr>
          <p:cNvPr id="3099" name="Rectangle 27"/>
          <p:cNvSpPr>
            <a:spLocks noGrp="1" noChangeArrowheads="1"/>
          </p:cNvSpPr>
          <p:nvPr>
            <p:ph type="ctrTitle"/>
          </p:nvPr>
        </p:nvSpPr>
        <p:spPr>
          <a:xfrm>
            <a:off x="3352800" y="3124200"/>
            <a:ext cx="5672138" cy="14700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100" name="Rectangle 28"/>
          <p:cNvSpPr>
            <a:spLocks noGrp="1" noChangeArrowheads="1"/>
          </p:cNvSpPr>
          <p:nvPr>
            <p:ph type="subTitle" idx="1"/>
          </p:nvPr>
        </p:nvSpPr>
        <p:spPr>
          <a:xfrm>
            <a:off x="2362200" y="4800600"/>
            <a:ext cx="6672263" cy="990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3810000" y="6544481"/>
            <a:ext cx="533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2"/>
                </a:solidFill>
                <a:latin typeface="Poppl-Laudatio Regular" pitchFamily="34" charset="0"/>
                <a:sym typeface="Wingdings"/>
              </a:rPr>
              <a:t>          www.trainex.org/osc2013         </a:t>
            </a:r>
            <a:endParaRPr lang="en-US" sz="1400" dirty="0">
              <a:solidFill>
                <a:schemeClr val="tx2"/>
              </a:solidFill>
              <a:latin typeface="Poppl-Laudatio Regular" pitchFamily="34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5792165"/>
            <a:ext cx="9144000" cy="76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epa_logo_horiz_white.eps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228600" y="5974696"/>
            <a:ext cx="2852796" cy="396939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0" y="5789271"/>
            <a:ext cx="9144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0" y="6553200"/>
            <a:ext cx="9144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 userDrawn="1"/>
        </p:nvSpPr>
        <p:spPr>
          <a:xfrm>
            <a:off x="2743200" y="5973110"/>
            <a:ext cx="640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Poppl-Laudatio Regular" pitchFamily="34" charset="0"/>
              </a:rPr>
              <a:t>16</a:t>
            </a:r>
            <a:r>
              <a:rPr lang="en-US" sz="2000" baseline="30000" dirty="0" smtClean="0">
                <a:solidFill>
                  <a:schemeClr val="bg1"/>
                </a:solidFill>
                <a:latin typeface="Poppl-Laudatio Regular" pitchFamily="34" charset="0"/>
              </a:rPr>
              <a:t>th</a:t>
            </a:r>
            <a:r>
              <a:rPr lang="en-US" sz="2000" dirty="0" smtClean="0">
                <a:solidFill>
                  <a:schemeClr val="bg1"/>
                </a:solidFill>
                <a:latin typeface="Poppl-Laudatio Regular" pitchFamily="34" charset="0"/>
              </a:rPr>
              <a:t> Annual OSC Readiness Training Program</a:t>
            </a:r>
            <a:endParaRPr lang="en-US" sz="2000" dirty="0">
              <a:solidFill>
                <a:schemeClr val="bg1"/>
              </a:solidFill>
              <a:latin typeface="Poppl-Laudatio Regular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1371601"/>
            <a:ext cx="8893175" cy="4495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8788" y="1"/>
            <a:ext cx="2236787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8425" y="1"/>
            <a:ext cx="6557963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371600"/>
            <a:ext cx="7750175" cy="47545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799" y="4080880"/>
            <a:ext cx="7046913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799" y="2580693"/>
            <a:ext cx="7046913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5400" y="1371600"/>
            <a:ext cx="3733800" cy="4754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81600" y="1371600"/>
            <a:ext cx="3863975" cy="4754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74638"/>
            <a:ext cx="7391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1535113"/>
            <a:ext cx="37338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2174875"/>
            <a:ext cx="37338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81600" y="1535113"/>
            <a:ext cx="35052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81600" y="2174875"/>
            <a:ext cx="35052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73050"/>
            <a:ext cx="21701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0" y="1435100"/>
            <a:ext cx="21701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38400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38400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94"/>
            <a:ext cx="1828800" cy="685800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0" y="6423950"/>
            <a:ext cx="9144000" cy="43405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0" y="6435524"/>
            <a:ext cx="9144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95399" y="0"/>
            <a:ext cx="7750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95400" y="1371600"/>
            <a:ext cx="7750175" cy="475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pic>
        <p:nvPicPr>
          <p:cNvPr id="14" name="Picture 13" descr="epa_logo_horiz_white.eps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228601" y="6524533"/>
            <a:ext cx="1840101" cy="256032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1676400" y="6506355"/>
            <a:ext cx="74676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 smtClean="0">
                <a:solidFill>
                  <a:schemeClr val="bg1"/>
                </a:solidFill>
                <a:latin typeface="Poppl-Laudatio Regular" pitchFamily="34" charset="0"/>
                <a:sym typeface="Wingdings"/>
              </a:rPr>
              <a:t>     1</a:t>
            </a:r>
            <a:r>
              <a:rPr lang="en-US" sz="1300" dirty="0" smtClean="0">
                <a:solidFill>
                  <a:schemeClr val="bg1"/>
                </a:solidFill>
                <a:latin typeface="Poppl-Laudatio Regular" pitchFamily="34" charset="0"/>
              </a:rPr>
              <a:t>6</a:t>
            </a:r>
            <a:r>
              <a:rPr lang="en-US" sz="1300" baseline="30000" dirty="0" smtClean="0">
                <a:solidFill>
                  <a:schemeClr val="bg1"/>
                </a:solidFill>
                <a:latin typeface="Poppl-Laudatio Regular" pitchFamily="34" charset="0"/>
              </a:rPr>
              <a:t>th</a:t>
            </a:r>
            <a:r>
              <a:rPr lang="en-US" sz="1300" dirty="0" smtClean="0">
                <a:solidFill>
                  <a:schemeClr val="bg1"/>
                </a:solidFill>
                <a:latin typeface="Poppl-Laudatio Regular" pitchFamily="34" charset="0"/>
              </a:rPr>
              <a:t> Annual OSC Readiness Training Program</a:t>
            </a:r>
            <a:r>
              <a:rPr lang="en-US" sz="1200" dirty="0" smtClean="0">
                <a:solidFill>
                  <a:schemeClr val="bg1"/>
                </a:solidFill>
                <a:latin typeface="Poppl-Laudatio Regular" pitchFamily="34" charset="0"/>
                <a:sym typeface="Wingdings"/>
              </a:rPr>
              <a:t>     </a:t>
            </a:r>
            <a:r>
              <a:rPr lang="en-US" sz="1300" dirty="0" smtClean="0">
                <a:solidFill>
                  <a:schemeClr val="bg1"/>
                </a:solidFill>
                <a:latin typeface="Poppl-Laudatio Regular" pitchFamily="34" charset="0"/>
                <a:sym typeface="Wingdings"/>
              </a:rPr>
              <a:t>     </a:t>
            </a:r>
            <a:r>
              <a:rPr lang="en-US" sz="1200" dirty="0" smtClean="0">
                <a:solidFill>
                  <a:schemeClr val="bg1"/>
                </a:solidFill>
                <a:latin typeface="Poppl-Laudatio Regular" pitchFamily="34" charset="0"/>
                <a:sym typeface="Wingdings"/>
              </a:rPr>
              <a:t>www.trainex.org/osc2013 </a:t>
            </a:r>
            <a:endParaRPr lang="en-US" sz="1300" dirty="0">
              <a:solidFill>
                <a:schemeClr val="bg1"/>
              </a:solidFill>
              <a:latin typeface="Poppl-Laudatio Regular" pitchFamily="34" charset="0"/>
            </a:endParaRP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8534400" y="6511856"/>
            <a:ext cx="533400" cy="35083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0B3E460-37B7-46DA-BE0B-6E64A2DB80A7}" type="slidenum">
              <a:rPr lang="en-US" sz="1300" kern="1200" noProof="0" smtClean="0">
                <a:solidFill>
                  <a:schemeClr val="bg1"/>
                </a:solidFill>
                <a:latin typeface="Poppl-Laudatio Regular" pitchFamily="34" charset="0"/>
                <a:ea typeface="+mn-ea"/>
                <a:cs typeface="+mn-cs"/>
                <a:sym typeface="Wingding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300" kern="1200" noProof="0" dirty="0">
              <a:solidFill>
                <a:schemeClr val="bg1"/>
              </a:solidFill>
              <a:latin typeface="Poppl-Laudatio Regular" pitchFamily="34" charset="0"/>
              <a:ea typeface="+mn-ea"/>
              <a:cs typeface="+mn-cs"/>
              <a:sym typeface="Wingding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200" b="1">
          <a:solidFill>
            <a:srgbClr val="25437F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3200" b="1">
          <a:solidFill>
            <a:srgbClr val="25437F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3200" b="1">
          <a:solidFill>
            <a:srgbClr val="25437F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3200" b="1">
          <a:solidFill>
            <a:srgbClr val="25437F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rgbClr val="25437F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rgbClr val="25437F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rgbClr val="25437F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rgbClr val="25437F"/>
          </a:solidFill>
          <a:latin typeface="Arial" charset="0"/>
        </a:defRPr>
      </a:lvl9pPr>
    </p:titleStyle>
    <p:bodyStyle>
      <a:lvl1pPr marL="457200" indent="-457200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chemeClr val="accent1"/>
        </a:buClr>
        <a:buFont typeface="Wingdings" pitchFamily="2" charset="2"/>
        <a:buChar char="u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968375" indent="-396875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chemeClr val="accent5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2pPr>
      <a:lvl3pPr marL="1311275" indent="-228600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3pPr>
      <a:lvl4pPr marL="1654175" indent="-228600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chemeClr val="accent1"/>
        </a:buClr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chemeClr val="accent1"/>
        </a:buClr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rgbClr val="871719"/>
        </a:buClr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rgbClr val="871719"/>
        </a:buClr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rgbClr val="871719"/>
        </a:buClr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rgbClr val="871719"/>
        </a:buClr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Community Involvement </a:t>
            </a:r>
            <a:r>
              <a:rPr lang="en-US" dirty="0" smtClean="0"/>
              <a:t>Case Study – Standard Mine</a:t>
            </a:r>
            <a:endParaRPr lang="en-US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Gina </a:t>
            </a:r>
            <a:r>
              <a:rPr lang="en-US" dirty="0" err="1" smtClean="0"/>
              <a:t>Cristiano</a:t>
            </a:r>
            <a:endParaRPr lang="en-US" dirty="0" smtClean="0"/>
          </a:p>
          <a:p>
            <a:r>
              <a:rPr lang="en-US" dirty="0" smtClean="0"/>
              <a:t>R8 Emergency Planning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Overview</a:t>
            </a: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1295400" y="914400"/>
            <a:ext cx="7750175" cy="914400"/>
          </a:xfrm>
        </p:spPr>
        <p:txBody>
          <a:bodyPr/>
          <a:lstStyle/>
          <a:p>
            <a:pPr lvl="0"/>
            <a:r>
              <a:rPr lang="en-US" dirty="0" smtClean="0"/>
              <a:t>Community Concerns and Issues</a:t>
            </a:r>
          </a:p>
        </p:txBody>
      </p:sp>
      <p:pic>
        <p:nvPicPr>
          <p:cNvPr id="5" name="Picture 4" descr="breck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1371600"/>
            <a:ext cx="8382000" cy="4841751"/>
          </a:xfrm>
          <a:prstGeom prst="rect">
            <a:avLst/>
          </a:prstGeom>
        </p:spPr>
      </p:pic>
      <p:pic>
        <p:nvPicPr>
          <p:cNvPr id="4" name="Picture 3" descr="breck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99000" y="1676400"/>
            <a:ext cx="4445000" cy="3848100"/>
          </a:xfrm>
          <a:prstGeom prst="rect">
            <a:avLst/>
          </a:prstGeom>
        </p:spPr>
      </p:pic>
      <p:pic>
        <p:nvPicPr>
          <p:cNvPr id="6" name="Picture 5" descr="vail 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66800" y="1524000"/>
            <a:ext cx="7239000" cy="4826000"/>
          </a:xfrm>
          <a:prstGeom prst="rect">
            <a:avLst/>
          </a:prstGeom>
        </p:spPr>
      </p:pic>
      <p:pic>
        <p:nvPicPr>
          <p:cNvPr id="7" name="Picture 6" descr="vail 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47800" y="1524000"/>
            <a:ext cx="6970651" cy="4495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Overview</a:t>
            </a:r>
            <a:endParaRPr lang="en-US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>
          <a:xfrm>
            <a:off x="1295400" y="914400"/>
            <a:ext cx="7750175" cy="914400"/>
          </a:xfrm>
        </p:spPr>
        <p:txBody>
          <a:bodyPr/>
          <a:lstStyle/>
          <a:p>
            <a:pPr lvl="0"/>
            <a:r>
              <a:rPr lang="en-US" dirty="0" smtClean="0"/>
              <a:t>Community Concerns and Issues</a:t>
            </a:r>
          </a:p>
        </p:txBody>
      </p:sp>
      <p:pic>
        <p:nvPicPr>
          <p:cNvPr id="7" name="Picture 6" descr="cb 5 main+bu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1100" y="1371600"/>
            <a:ext cx="7429500" cy="4953000"/>
          </a:xfrm>
          <a:prstGeom prst="rect">
            <a:avLst/>
          </a:prstGeom>
        </p:spPr>
      </p:pic>
      <p:pic>
        <p:nvPicPr>
          <p:cNvPr id="8" name="Picture 7" descr="cb 4 camp 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0" y="1371600"/>
            <a:ext cx="5105400" cy="5105400"/>
          </a:xfrm>
          <a:prstGeom prst="rect">
            <a:avLst/>
          </a:prstGeom>
        </p:spPr>
      </p:pic>
      <p:pic>
        <p:nvPicPr>
          <p:cNvPr id="9" name="Picture 8" descr="cb 2 izzy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47800" y="1600200"/>
            <a:ext cx="6892901" cy="4572000"/>
          </a:xfrm>
          <a:prstGeom prst="rect">
            <a:avLst/>
          </a:prstGeom>
        </p:spPr>
      </p:pic>
      <p:pic>
        <p:nvPicPr>
          <p:cNvPr id="11" name="Picture 10" descr="cb mtn bike 2 best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52600" y="1447799"/>
            <a:ext cx="6781800" cy="50835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Community Involvement Objectives</a:t>
            </a: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1143000" y="1371600"/>
            <a:ext cx="4114799" cy="4754563"/>
          </a:xfrm>
        </p:spPr>
        <p:txBody>
          <a:bodyPr/>
          <a:lstStyle/>
          <a:p>
            <a:r>
              <a:rPr lang="en-US" dirty="0" smtClean="0"/>
              <a:t>Information, issues warranting EPA response</a:t>
            </a:r>
          </a:p>
          <a:p>
            <a:pPr lvl="1"/>
            <a:r>
              <a:rPr lang="en-US" b="1" dirty="0" smtClean="0"/>
              <a:t>Required</a:t>
            </a:r>
            <a:r>
              <a:rPr lang="en-US" dirty="0" smtClean="0"/>
              <a:t> to give prompt, accurate information per § 300.155 and § 300.415(n)</a:t>
            </a:r>
          </a:p>
          <a:p>
            <a:pPr lvl="1"/>
            <a:r>
              <a:rPr lang="en-US" dirty="0" smtClean="0"/>
              <a:t>Folks in Crested Butte are VERY involved!!!</a:t>
            </a:r>
          </a:p>
          <a:p>
            <a:pPr lvl="1"/>
            <a:endParaRPr lang="en-US" dirty="0" smtClean="0"/>
          </a:p>
        </p:txBody>
      </p:sp>
      <p:pic>
        <p:nvPicPr>
          <p:cNvPr id="6" name="Picture 5" descr="DSC0086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400" y="1981200"/>
            <a:ext cx="3657600" cy="487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Community Involvement Objectives</a:t>
            </a: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Information, issues warranting EPA response</a:t>
            </a:r>
          </a:p>
          <a:p>
            <a:pPr lvl="1"/>
            <a:r>
              <a:rPr lang="en-US" dirty="0" smtClean="0"/>
              <a:t>Consequences of tailings dam failure – health, environmental</a:t>
            </a:r>
          </a:p>
          <a:p>
            <a:pPr lvl="1"/>
            <a:r>
              <a:rPr lang="en-US" dirty="0" smtClean="0"/>
              <a:t>Project timeline – 3 years for Removal action, concurrent Remedial action</a:t>
            </a:r>
          </a:p>
          <a:p>
            <a:pPr lvl="1"/>
            <a:r>
              <a:rPr lang="en-US" dirty="0" smtClean="0"/>
              <a:t>Community disruption – out of town but not out of site/mind</a:t>
            </a:r>
          </a:p>
          <a:p>
            <a:pPr lvl="1"/>
            <a:r>
              <a:rPr lang="en-US" dirty="0" smtClean="0"/>
              <a:t>Development and future land use</a:t>
            </a:r>
          </a:p>
          <a:p>
            <a:pPr lvl="1"/>
            <a:r>
              <a:rPr lang="en-US" dirty="0" smtClean="0"/>
              <a:t>Historic preservation, endangered species, sensitive habitats</a:t>
            </a:r>
          </a:p>
          <a:p>
            <a:pPr lvl="1"/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Community Involvement Objectives</a:t>
            </a: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1295400" y="1371601"/>
            <a:ext cx="7848600" cy="1143000"/>
          </a:xfrm>
        </p:spPr>
        <p:txBody>
          <a:bodyPr/>
          <a:lstStyle/>
          <a:p>
            <a:r>
              <a:rPr lang="en-US" dirty="0" smtClean="0"/>
              <a:t>EPA’s Communication Goals - Make the SMAG group part of the process!!</a:t>
            </a:r>
          </a:p>
        </p:txBody>
      </p:sp>
      <p:pic>
        <p:nvPicPr>
          <p:cNvPr id="4" name="Picture 6" descr="IMG_08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4000500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066800" y="2438400"/>
            <a:ext cx="6858000" cy="475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968375" marR="0" lvl="1" indent="-396875" algn="l" defTabSz="914400" rtl="0" eaLnBrk="1" fontAlgn="base" latinLnBrk="0" hangingPunct="1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accent5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Provide information – weekly reports, site visits</a:t>
            </a:r>
          </a:p>
          <a:p>
            <a:pPr marL="968375" marR="0" lvl="1" indent="-396875" algn="l" defTabSz="914400" rtl="0" eaLnBrk="1" fontAlgn="base" latinLnBrk="0" hangingPunct="1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accent5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Increase awareness</a:t>
            </a:r>
          </a:p>
          <a:p>
            <a:pPr marL="968375" marR="0" lvl="1" indent="-396875" algn="l" defTabSz="914400" rtl="0" eaLnBrk="1" fontAlgn="base" latinLnBrk="0" hangingPunct="1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accent5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Building consensus</a:t>
            </a:r>
          </a:p>
          <a:p>
            <a:pPr marL="968375" marR="0" lvl="1" indent="-396875" algn="l" defTabSz="914400" rtl="0" eaLnBrk="1" fontAlgn="base" latinLnBrk="0" hangingPunct="1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accent5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Ask for input – </a:t>
            </a:r>
          </a:p>
          <a:p>
            <a:pPr marL="968375" marR="0" lvl="1" indent="4763" algn="l" defTabSz="914400" rtl="0" eaLnBrk="1" fontAlgn="base" latinLnBrk="0" hangingPunct="1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accent5"/>
              </a:buClr>
              <a:buSzTx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repository location, </a:t>
            </a:r>
          </a:p>
          <a:p>
            <a:pPr marL="968375" marR="0" lvl="1" indent="4763" algn="l" defTabSz="914400" rtl="0" eaLnBrk="1" fontAlgn="base" latinLnBrk="0" hangingPunct="1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accent5"/>
              </a:buClr>
              <a:buSzTx/>
              <a:tabLst/>
              <a:defRPr/>
            </a:pPr>
            <a:r>
              <a:rPr lang="en-US" sz="2400" kern="0" noProof="0" dirty="0" smtClean="0">
                <a:latin typeface="+mn-lt"/>
              </a:rPr>
              <a:t>stream reclamation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968375" marR="0" lvl="1" indent="-396875" algn="l" defTabSz="914400" rtl="0" eaLnBrk="1" fontAlgn="base" latinLnBrk="0" hangingPunct="1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accent5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Audiences</a:t>
            </a: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SMAG was main audience</a:t>
            </a:r>
          </a:p>
          <a:p>
            <a:pPr lvl="1"/>
            <a:r>
              <a:rPr lang="en-US" dirty="0" smtClean="0"/>
              <a:t>Local officials - Town Planner, Town Council members, Public Works Director</a:t>
            </a:r>
          </a:p>
          <a:p>
            <a:pPr lvl="1"/>
            <a:r>
              <a:rPr lang="en-US" dirty="0" smtClean="0"/>
              <a:t>State agencies </a:t>
            </a:r>
          </a:p>
          <a:p>
            <a:pPr lvl="1"/>
            <a:r>
              <a:rPr lang="en-US" dirty="0" smtClean="0"/>
              <a:t>US Forest Service</a:t>
            </a:r>
          </a:p>
          <a:p>
            <a:pPr lvl="1"/>
            <a:r>
              <a:rPr lang="en-US" dirty="0" smtClean="0"/>
              <a:t>Local newspapers</a:t>
            </a:r>
          </a:p>
          <a:p>
            <a:pPr lvl="1"/>
            <a:r>
              <a:rPr lang="en-US" dirty="0" smtClean="0"/>
              <a:t>Residents - scientists, hippies, mountain men, adjacent mines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Audiences</a:t>
            </a: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Local officials</a:t>
            </a:r>
          </a:p>
          <a:p>
            <a:pPr lvl="1"/>
            <a:r>
              <a:rPr lang="en-US" dirty="0" smtClean="0"/>
              <a:t>Road improvements that would promote development</a:t>
            </a:r>
          </a:p>
          <a:p>
            <a:pPr lvl="1"/>
            <a:r>
              <a:rPr lang="en-US" dirty="0" smtClean="0"/>
              <a:t>Final waste repository visible from town, other locations</a:t>
            </a:r>
          </a:p>
          <a:p>
            <a:pPr lvl="1"/>
            <a:r>
              <a:rPr lang="en-US" dirty="0" smtClean="0"/>
              <a:t>Audience concern/potential reactions</a:t>
            </a:r>
          </a:p>
          <a:p>
            <a:r>
              <a:rPr lang="en-US" dirty="0" smtClean="0"/>
              <a:t>State agencies</a:t>
            </a:r>
          </a:p>
          <a:p>
            <a:pPr lvl="1"/>
            <a:r>
              <a:rPr lang="en-US" dirty="0" smtClean="0"/>
              <a:t>CDPHE – water quality, repository design</a:t>
            </a:r>
          </a:p>
          <a:p>
            <a:pPr lvl="1"/>
            <a:r>
              <a:rPr lang="en-US" dirty="0" smtClean="0"/>
              <a:t>DRMS – </a:t>
            </a:r>
            <a:r>
              <a:rPr lang="en-US" dirty="0" err="1" smtClean="0"/>
              <a:t>adit</a:t>
            </a:r>
            <a:r>
              <a:rPr lang="en-US" dirty="0" smtClean="0"/>
              <a:t> closures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Audiences</a:t>
            </a: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 Forest Service</a:t>
            </a:r>
          </a:p>
          <a:p>
            <a:pPr lvl="1"/>
            <a:r>
              <a:rPr lang="en-US" dirty="0" smtClean="0"/>
              <a:t>Agency partner</a:t>
            </a:r>
          </a:p>
          <a:p>
            <a:pPr lvl="1"/>
            <a:r>
              <a:rPr lang="en-US" dirty="0" smtClean="0"/>
              <a:t>District Ranger vs. Forest – different interests/authorities</a:t>
            </a:r>
          </a:p>
          <a:p>
            <a:r>
              <a:rPr lang="en-US" dirty="0" smtClean="0"/>
              <a:t>Local newspaper</a:t>
            </a:r>
          </a:p>
          <a:p>
            <a:pPr lvl="1"/>
            <a:r>
              <a:rPr lang="en-US" dirty="0" smtClean="0"/>
              <a:t>Report to others, get the story out</a:t>
            </a:r>
          </a:p>
          <a:p>
            <a:r>
              <a:rPr lang="en-US" dirty="0" smtClean="0"/>
              <a:t>Residents – numerous interests</a:t>
            </a:r>
          </a:p>
          <a:p>
            <a:pPr lvl="1"/>
            <a:r>
              <a:rPr lang="en-US" dirty="0" smtClean="0"/>
              <a:t>Watershed group, SNOTEL, ecologists</a:t>
            </a:r>
          </a:p>
          <a:p>
            <a:pPr lvl="1"/>
            <a:r>
              <a:rPr lang="en-US" dirty="0" smtClean="0"/>
              <a:t>US Energy</a:t>
            </a:r>
          </a:p>
          <a:p>
            <a:pPr lvl="1"/>
            <a:r>
              <a:rPr lang="en-US" dirty="0" smtClean="0"/>
              <a:t>Other property owners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dirty="0" smtClean="0"/>
              <a:t>Key Messages</a:t>
            </a: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1371600" y="1371600"/>
            <a:ext cx="6934199" cy="4754563"/>
          </a:xfrm>
          <a:solidFill>
            <a:schemeClr val="bg1"/>
          </a:solidFill>
        </p:spPr>
        <p:txBody>
          <a:bodyPr/>
          <a:lstStyle/>
          <a:p>
            <a:r>
              <a:rPr lang="en-US" dirty="0" smtClean="0"/>
              <a:t>Long term site plan</a:t>
            </a:r>
          </a:p>
          <a:p>
            <a:pPr lvl="1"/>
            <a:r>
              <a:rPr lang="en-US" dirty="0" smtClean="0"/>
              <a:t>Explain sample results and threats – Sampling Activities Report</a:t>
            </a:r>
          </a:p>
          <a:p>
            <a:pPr lvl="1"/>
            <a:r>
              <a:rPr lang="en-US" dirty="0" smtClean="0"/>
              <a:t>Explain the work EPA intends to do – Conceptual Project Plan</a:t>
            </a:r>
          </a:p>
          <a:p>
            <a:r>
              <a:rPr lang="en-US" dirty="0" smtClean="0"/>
              <a:t>Local issues</a:t>
            </a:r>
          </a:p>
          <a:p>
            <a:pPr lvl="1"/>
            <a:r>
              <a:rPr lang="en-US" dirty="0" smtClean="0"/>
              <a:t>The Road</a:t>
            </a:r>
          </a:p>
          <a:p>
            <a:pPr lvl="1"/>
            <a:r>
              <a:rPr lang="en-US" dirty="0" smtClean="0"/>
              <a:t>The Trestle</a:t>
            </a:r>
          </a:p>
          <a:p>
            <a:pPr lvl="1"/>
            <a:r>
              <a:rPr lang="en-US" dirty="0" smtClean="0"/>
              <a:t>The Fen, Endangered species</a:t>
            </a:r>
          </a:p>
          <a:p>
            <a:pPr lvl="1"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Communication Approach</a:t>
            </a: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1143000" y="1371600"/>
            <a:ext cx="7750175" cy="4754563"/>
          </a:xfrm>
        </p:spPr>
        <p:txBody>
          <a:bodyPr/>
          <a:lstStyle/>
          <a:p>
            <a:r>
              <a:rPr lang="en-US" dirty="0" smtClean="0"/>
              <a:t>Numerous Community involvement vehicles and techniques used</a:t>
            </a:r>
          </a:p>
          <a:p>
            <a:pPr lvl="1"/>
            <a:r>
              <a:rPr lang="en-US" b="1" dirty="0" smtClean="0"/>
              <a:t>The Usual </a:t>
            </a:r>
            <a:r>
              <a:rPr lang="en-US" dirty="0" smtClean="0"/>
              <a:t>- public meetings, factsheets, information repository</a:t>
            </a:r>
          </a:p>
        </p:txBody>
      </p:sp>
      <p:pic>
        <p:nvPicPr>
          <p:cNvPr id="5" name="Picture 4" descr="cb town hal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318164"/>
            <a:ext cx="5334000" cy="3539836"/>
          </a:xfrm>
          <a:prstGeom prst="rect">
            <a:avLst/>
          </a:prstGeom>
        </p:spPr>
      </p:pic>
      <p:pic>
        <p:nvPicPr>
          <p:cNvPr id="6" name="Picture 5" descr="factsheet_Page_1.jpg"/>
          <p:cNvPicPr>
            <a:picLocks noChangeAspect="1"/>
          </p:cNvPicPr>
          <p:nvPr/>
        </p:nvPicPr>
        <p:blipFill>
          <a:blip r:embed="rId3" cstate="print"/>
          <a:srcRect l="6567" r="8625" b="66667"/>
          <a:stretch>
            <a:fillRect/>
          </a:stretch>
        </p:blipFill>
        <p:spPr>
          <a:xfrm>
            <a:off x="4648200" y="3124200"/>
            <a:ext cx="4495800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Standard Mine</a:t>
            </a:r>
            <a:endParaRPr lang="en-US" dirty="0"/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98600" y="1143000"/>
            <a:ext cx="7010400" cy="5257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Communication Approach</a:t>
            </a: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3375025" y="1143000"/>
            <a:ext cx="5768975" cy="5257800"/>
          </a:xfrm>
          <a:solidFill>
            <a:schemeClr val="bg1"/>
          </a:solidFill>
        </p:spPr>
        <p:txBody>
          <a:bodyPr/>
          <a:lstStyle/>
          <a:p>
            <a:r>
              <a:rPr lang="en-US" dirty="0" smtClean="0"/>
              <a:t>Other vehicles and techniques used</a:t>
            </a:r>
          </a:p>
          <a:p>
            <a:pPr lvl="1"/>
            <a:r>
              <a:rPr lang="en-US" b="1" dirty="0" smtClean="0"/>
              <a:t>A Step Up </a:t>
            </a:r>
            <a:r>
              <a:rPr lang="en-US" dirty="0" smtClean="0"/>
              <a:t>– shared every report, analysis:</a:t>
            </a:r>
          </a:p>
          <a:p>
            <a:pPr lvl="2"/>
            <a:r>
              <a:rPr lang="en-US" dirty="0" smtClean="0"/>
              <a:t>Water Treatability Study</a:t>
            </a:r>
          </a:p>
          <a:p>
            <a:pPr lvl="2"/>
            <a:r>
              <a:rPr lang="en-US" dirty="0" smtClean="0"/>
              <a:t>Conceptual Project Plan</a:t>
            </a:r>
          </a:p>
          <a:p>
            <a:pPr lvl="2"/>
            <a:r>
              <a:rPr lang="en-US" dirty="0" smtClean="0"/>
              <a:t>Potential Repository Plan</a:t>
            </a:r>
          </a:p>
          <a:p>
            <a:pPr lvl="2"/>
            <a:r>
              <a:rPr lang="en-US" dirty="0" smtClean="0"/>
              <a:t>Sampling Activities Report</a:t>
            </a:r>
          </a:p>
          <a:p>
            <a:pPr lvl="2"/>
            <a:r>
              <a:rPr lang="en-US" dirty="0" smtClean="0"/>
              <a:t>EE/CA Phase I</a:t>
            </a:r>
          </a:p>
          <a:p>
            <a:pPr lvl="2"/>
            <a:r>
              <a:rPr lang="en-US" dirty="0" smtClean="0"/>
              <a:t>EE/CA Phase II</a:t>
            </a:r>
          </a:p>
          <a:p>
            <a:pPr lvl="2"/>
            <a:r>
              <a:rPr lang="en-US" dirty="0" err="1" smtClean="0"/>
              <a:t>Viewshed</a:t>
            </a:r>
            <a:r>
              <a:rPr lang="en-US" dirty="0" smtClean="0"/>
              <a:t> Analysis</a:t>
            </a:r>
          </a:p>
          <a:p>
            <a:pPr lvl="2"/>
            <a:r>
              <a:rPr lang="en-US" dirty="0" smtClean="0"/>
              <a:t>Reclamation Plan </a:t>
            </a:r>
          </a:p>
          <a:p>
            <a:pPr lvl="1"/>
            <a:endParaRPr lang="en-US" dirty="0" smtClean="0"/>
          </a:p>
        </p:txBody>
      </p:sp>
      <p:pic>
        <p:nvPicPr>
          <p:cNvPr id="4" name="Picture 3" descr="Figure4_fs2viewshed.jpg"/>
          <p:cNvPicPr>
            <a:picLocks noChangeAspect="1"/>
          </p:cNvPicPr>
          <p:nvPr/>
        </p:nvPicPr>
        <p:blipFill>
          <a:blip r:embed="rId2" cstate="print"/>
          <a:srcRect l="6602" t="3333" r="25864" b="27778"/>
          <a:stretch>
            <a:fillRect/>
          </a:stretch>
        </p:blipFill>
        <p:spPr>
          <a:xfrm>
            <a:off x="0" y="1676400"/>
            <a:ext cx="3581400" cy="4724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Communication Approach</a:t>
            </a: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1143000" y="1219200"/>
            <a:ext cx="7750175" cy="4754563"/>
          </a:xfrm>
        </p:spPr>
        <p:txBody>
          <a:bodyPr/>
          <a:lstStyle/>
          <a:p>
            <a:r>
              <a:rPr lang="en-US" dirty="0" smtClean="0"/>
              <a:t>Other vehicles and techniques used</a:t>
            </a:r>
          </a:p>
          <a:p>
            <a:pPr lvl="1"/>
            <a:r>
              <a:rPr lang="en-US" b="1" dirty="0" smtClean="0"/>
              <a:t>Crème de la crème </a:t>
            </a:r>
            <a:r>
              <a:rPr lang="en-US" dirty="0" smtClean="0"/>
              <a:t>- weekly status reports, site visits, office hours, special issues</a:t>
            </a:r>
          </a:p>
        </p:txBody>
      </p:sp>
      <p:pic>
        <p:nvPicPr>
          <p:cNvPr id="4" name="Picture 5" descr="IMG_073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3199810"/>
            <a:ext cx="4876799" cy="3658189"/>
          </a:xfrm>
          <a:prstGeom prst="rect">
            <a:avLst/>
          </a:prstGeom>
          <a:noFill/>
        </p:spPr>
      </p:pic>
      <p:pic>
        <p:nvPicPr>
          <p:cNvPr id="6" name="Picture 5" descr="IMG_076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14800" y="3086100"/>
            <a:ext cx="5029200" cy="3771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Communication Approach</a:t>
            </a: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1143000" y="990600"/>
            <a:ext cx="7750175" cy="4754563"/>
          </a:xfrm>
        </p:spPr>
        <p:txBody>
          <a:bodyPr/>
          <a:lstStyle/>
          <a:p>
            <a:r>
              <a:rPr lang="en-US" b="1" dirty="0" smtClean="0"/>
              <a:t>Crème de la crème </a:t>
            </a:r>
            <a:r>
              <a:rPr lang="en-US" dirty="0" smtClean="0"/>
              <a:t>– special issues</a:t>
            </a:r>
          </a:p>
          <a:p>
            <a:pPr lvl="1"/>
            <a:r>
              <a:rPr lang="en-US" dirty="0" smtClean="0"/>
              <a:t>The Trestle – potential historic significance, community identity</a:t>
            </a:r>
          </a:p>
        </p:txBody>
      </p:sp>
      <p:pic>
        <p:nvPicPr>
          <p:cNvPr id="6" name="Picture 2" descr="IMG_0956_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2228850"/>
            <a:ext cx="6172200" cy="462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 descr="IMG_1136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762000"/>
            <a:ext cx="7696200" cy="577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Communication Approach</a:t>
            </a: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1143000" y="990600"/>
            <a:ext cx="7750175" cy="4754563"/>
          </a:xfrm>
        </p:spPr>
        <p:txBody>
          <a:bodyPr/>
          <a:lstStyle/>
          <a:p>
            <a:r>
              <a:rPr lang="en-US" b="1" dirty="0" smtClean="0"/>
              <a:t>Crème de la crème </a:t>
            </a:r>
            <a:r>
              <a:rPr lang="en-US" dirty="0" smtClean="0"/>
              <a:t>– special issues</a:t>
            </a:r>
          </a:p>
          <a:p>
            <a:pPr lvl="1"/>
            <a:r>
              <a:rPr lang="en-US" dirty="0" smtClean="0"/>
              <a:t>The Fen – iron bog down gradient from site, special ecological assessment</a:t>
            </a:r>
          </a:p>
        </p:txBody>
      </p:sp>
      <p:pic>
        <p:nvPicPr>
          <p:cNvPr id="7" name="Picture 4" descr="IMG_082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2400300"/>
            <a:ext cx="5943600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 descr="IMG_085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3143250"/>
            <a:ext cx="4953000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Communication Approach</a:t>
            </a: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1143000" y="990600"/>
            <a:ext cx="7750175" cy="4754563"/>
          </a:xfrm>
        </p:spPr>
        <p:txBody>
          <a:bodyPr/>
          <a:lstStyle/>
          <a:p>
            <a:r>
              <a:rPr lang="en-US" b="1" dirty="0" smtClean="0"/>
              <a:t>Crème de la crème </a:t>
            </a:r>
            <a:r>
              <a:rPr lang="en-US" dirty="0" smtClean="0"/>
              <a:t>– special issues</a:t>
            </a:r>
          </a:p>
          <a:p>
            <a:pPr lvl="1"/>
            <a:r>
              <a:rPr lang="en-US" dirty="0" smtClean="0"/>
              <a:t>Endangered Species – Lynx, toads, moles, habitat assessment</a:t>
            </a:r>
          </a:p>
        </p:txBody>
      </p:sp>
      <p:pic>
        <p:nvPicPr>
          <p:cNvPr id="6" name="Picture 10" descr="Shrew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3765209"/>
            <a:ext cx="3810000" cy="3092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6" descr="Leopar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2209800"/>
            <a:ext cx="3810000" cy="2711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 descr="lynx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251382"/>
            <a:ext cx="4354286" cy="2606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Best Management Practices</a:t>
            </a: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worked well </a:t>
            </a:r>
          </a:p>
          <a:p>
            <a:pPr lvl="1"/>
            <a:r>
              <a:rPr lang="en-US" dirty="0" smtClean="0"/>
              <a:t>Site Visits</a:t>
            </a:r>
          </a:p>
          <a:p>
            <a:pPr lvl="1"/>
            <a:r>
              <a:rPr lang="en-US" dirty="0" smtClean="0"/>
              <a:t>Full disclosure – reports/analysis</a:t>
            </a:r>
          </a:p>
          <a:p>
            <a:pPr lvl="1"/>
            <a:r>
              <a:rPr lang="en-US" dirty="0" smtClean="0"/>
              <a:t>Serious contemplation of their issues – trestle, lynx</a:t>
            </a:r>
          </a:p>
          <a:p>
            <a:pPr lvl="1"/>
            <a:r>
              <a:rPr lang="en-US" dirty="0" smtClean="0"/>
              <a:t>Regular schedule for updates</a:t>
            </a:r>
          </a:p>
          <a:p>
            <a:r>
              <a:rPr lang="en-US" dirty="0" smtClean="0"/>
              <a:t>What did not work well</a:t>
            </a:r>
          </a:p>
          <a:p>
            <a:pPr lvl="1"/>
            <a:r>
              <a:rPr lang="en-US" dirty="0" smtClean="0"/>
              <a:t>Regular schedule for updates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02 Standard Mi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685800"/>
            <a:ext cx="7162800" cy="5368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IMG_146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24000"/>
            <a:ext cx="5943600" cy="4453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DSC0005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Overview</a:t>
            </a: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Abandoned mine located approx. 7 miles from the town of Crested Butte, Colorado</a:t>
            </a:r>
          </a:p>
          <a:p>
            <a:r>
              <a:rPr lang="en-US" dirty="0" smtClean="0"/>
              <a:t>Site at elevation of 11,000+ feet</a:t>
            </a:r>
          </a:p>
          <a:p>
            <a:r>
              <a:rPr lang="en-US" dirty="0" smtClean="0"/>
              <a:t>Harsh weather conditions – SNOW! Short construction season</a:t>
            </a:r>
          </a:p>
          <a:p>
            <a:r>
              <a:rPr lang="en-US" dirty="0" smtClean="0"/>
              <a:t>Consists of about 5 “Levels”, one of which has year-round </a:t>
            </a:r>
            <a:r>
              <a:rPr lang="en-US" dirty="0" err="1" smtClean="0"/>
              <a:t>adit</a:t>
            </a:r>
            <a:r>
              <a:rPr lang="en-US" dirty="0" smtClean="0"/>
              <a:t> drainage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Overview</a:t>
            </a: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1219199"/>
            <a:ext cx="4114801" cy="5638801"/>
          </a:xfrm>
        </p:spPr>
        <p:txBody>
          <a:bodyPr/>
          <a:lstStyle/>
          <a:p>
            <a:r>
              <a:rPr lang="en-US" dirty="0" smtClean="0"/>
              <a:t>Added to the National Priorities List (NPL) September 2005</a:t>
            </a:r>
          </a:p>
          <a:p>
            <a:r>
              <a:rPr lang="en-US" dirty="0" smtClean="0"/>
              <a:t>Contaminants of Concern (COCs) are lead, arsenic, zinc, cadmium</a:t>
            </a:r>
          </a:p>
          <a:p>
            <a:r>
              <a:rPr lang="en-US" dirty="0" smtClean="0"/>
              <a:t>Major concern – tailings dam failure!!</a:t>
            </a:r>
          </a:p>
          <a:p>
            <a:pPr lvl="1"/>
            <a:endParaRPr lang="en-US" dirty="0" smtClean="0"/>
          </a:p>
        </p:txBody>
      </p:sp>
      <p:pic>
        <p:nvPicPr>
          <p:cNvPr id="4" name="Picture 8" descr="IMG_077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1" y="838200"/>
            <a:ext cx="4114800" cy="5485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1.1-Basic Site Overview</a:t>
            </a:r>
            <a:endParaRPr lang="en-US" dirty="0"/>
          </a:p>
        </p:txBody>
      </p:sp>
      <p:pic>
        <p:nvPicPr>
          <p:cNvPr id="7" name="Picture 5" descr="Attachment1_siteloca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27025"/>
            <a:ext cx="9144000" cy="591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1.1-Basic Site Overview</a:t>
            </a:r>
            <a:endParaRPr lang="en-US" dirty="0"/>
          </a:p>
        </p:txBody>
      </p:sp>
      <p:pic>
        <p:nvPicPr>
          <p:cNvPr id="4" name="Picture 4" descr="Attachment2_standardMineloca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-31328"/>
            <a:ext cx="8915400" cy="688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Overview</a:t>
            </a: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1295400" y="1371601"/>
            <a:ext cx="7750175" cy="2057400"/>
          </a:xfrm>
        </p:spPr>
        <p:txBody>
          <a:bodyPr/>
          <a:lstStyle/>
          <a:p>
            <a:pPr lvl="0"/>
            <a:r>
              <a:rPr lang="en-US" dirty="0" smtClean="0"/>
              <a:t>Cleanup plan</a:t>
            </a:r>
          </a:p>
          <a:p>
            <a:pPr lvl="1"/>
            <a:r>
              <a:rPr lang="en-US" dirty="0" smtClean="0"/>
              <a:t>Stabilize site – channelize stream, road improvements, safety hazards</a:t>
            </a:r>
          </a:p>
          <a:p>
            <a:pPr lvl="0"/>
            <a:endParaRPr lang="en-US" dirty="0" smtClean="0"/>
          </a:p>
        </p:txBody>
      </p:sp>
      <p:pic>
        <p:nvPicPr>
          <p:cNvPr id="5" name="Picture 5" descr="trestle 2_0529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75162" y="2955925"/>
            <a:ext cx="4668838" cy="390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3" descr="080806_IMG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486150"/>
            <a:ext cx="4495800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Overview</a:t>
            </a: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1295400" y="1371601"/>
            <a:ext cx="7750175" cy="1676400"/>
          </a:xfrm>
        </p:spPr>
        <p:txBody>
          <a:bodyPr/>
          <a:lstStyle/>
          <a:p>
            <a:pPr lvl="0"/>
            <a:r>
              <a:rPr lang="en-US" dirty="0" smtClean="0"/>
              <a:t>Cleanup plan</a:t>
            </a:r>
          </a:p>
          <a:p>
            <a:pPr lvl="1"/>
            <a:r>
              <a:rPr lang="en-US" dirty="0" smtClean="0"/>
              <a:t>Remove tailings impoundment – dewatering, identify/prepare waste repository</a:t>
            </a:r>
          </a:p>
          <a:p>
            <a:pPr lvl="0">
              <a:buNone/>
            </a:pPr>
            <a:endParaRPr lang="en-US" dirty="0" smtClean="0"/>
          </a:p>
        </p:txBody>
      </p:sp>
      <p:pic>
        <p:nvPicPr>
          <p:cNvPr id="5" name="Picture 7" descr="DSCN059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28900"/>
            <a:ext cx="5638800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IMG_1831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762000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Overview</a:t>
            </a: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Cleanup plan</a:t>
            </a:r>
          </a:p>
          <a:p>
            <a:pPr lvl="1"/>
            <a:r>
              <a:rPr lang="en-US" dirty="0" smtClean="0"/>
              <a:t>Restore site – reconstruct stream, increase habitat</a:t>
            </a:r>
          </a:p>
          <a:p>
            <a:pPr lvl="1"/>
            <a:r>
              <a:rPr lang="en-US" dirty="0" smtClean="0"/>
              <a:t>Watch out for RPM!</a:t>
            </a:r>
          </a:p>
          <a:p>
            <a:pPr lvl="0"/>
            <a:endParaRPr lang="en-US" dirty="0" smtClean="0"/>
          </a:p>
        </p:txBody>
      </p:sp>
      <p:pic>
        <p:nvPicPr>
          <p:cNvPr id="4" name="Picture 5" descr="DSCN086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4800" y="3086100"/>
            <a:ext cx="50292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Standard Mine - July 8 0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314700"/>
            <a:ext cx="4724400" cy="3543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Default Design">
  <a:themeElements>
    <a:clrScheme name="OSC2013">
      <a:dk1>
        <a:sysClr val="windowText" lastClr="000000"/>
      </a:dk1>
      <a:lt1>
        <a:sysClr val="window" lastClr="FFFFFF"/>
      </a:lt1>
      <a:dk2>
        <a:srgbClr val="1D335E"/>
      </a:dk2>
      <a:lt2>
        <a:srgbClr val="EBDBB7"/>
      </a:lt2>
      <a:accent1>
        <a:srgbClr val="F15A22"/>
      </a:accent1>
      <a:accent2>
        <a:srgbClr val="F9A341"/>
      </a:accent2>
      <a:accent3>
        <a:srgbClr val="AB4A9C"/>
      </a:accent3>
      <a:accent4>
        <a:srgbClr val="FFCC00"/>
      </a:accent4>
      <a:accent5>
        <a:srgbClr val="C1DC83"/>
      </a:accent5>
      <a:accent6>
        <a:srgbClr val="800000"/>
      </a:accent6>
      <a:hlink>
        <a:srgbClr val="AB4A9C"/>
      </a:hlink>
      <a:folHlink>
        <a:srgbClr val="AB4A9C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1383</TotalTime>
  <Words>603</Words>
  <Application>Microsoft Office PowerPoint</Application>
  <PresentationFormat>On-screen Show (4:3)</PresentationFormat>
  <Paragraphs>115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Wingdings</vt:lpstr>
      <vt:lpstr>Poppl-Laudatio Regular</vt:lpstr>
      <vt:lpstr>Default Design</vt:lpstr>
      <vt:lpstr>Community Involvement Case Study – Standard Mine</vt:lpstr>
      <vt:lpstr> Standard Mine</vt:lpstr>
      <vt:lpstr>Site Overview</vt:lpstr>
      <vt:lpstr>Site Overview</vt:lpstr>
      <vt:lpstr>1.1-Basic Site Overview</vt:lpstr>
      <vt:lpstr>1.1-Basic Site Overview</vt:lpstr>
      <vt:lpstr>Site Overview</vt:lpstr>
      <vt:lpstr>Site Overview</vt:lpstr>
      <vt:lpstr>Site Overview</vt:lpstr>
      <vt:lpstr>Site Overview</vt:lpstr>
      <vt:lpstr>Site Overview</vt:lpstr>
      <vt:lpstr>Community Involvement Objectives</vt:lpstr>
      <vt:lpstr>Community Involvement Objectives</vt:lpstr>
      <vt:lpstr>Community Involvement Objectives</vt:lpstr>
      <vt:lpstr>Key Audiences</vt:lpstr>
      <vt:lpstr>Key Audiences</vt:lpstr>
      <vt:lpstr>Key Audiences</vt:lpstr>
      <vt:lpstr>Key Messages</vt:lpstr>
      <vt:lpstr>Communication Approach</vt:lpstr>
      <vt:lpstr>Communication Approach</vt:lpstr>
      <vt:lpstr>Communication Approach</vt:lpstr>
      <vt:lpstr>Communication Approach</vt:lpstr>
      <vt:lpstr>Communication Approach</vt:lpstr>
      <vt:lpstr>Communication Approach</vt:lpstr>
      <vt:lpstr>Best Management Practices</vt:lpstr>
      <vt:lpstr>Slide 25</vt:lpstr>
    </vt:vector>
  </TitlesOfParts>
  <Company>Tetra Tech EM Inc.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chris.bachman</dc:creator>
  <cp:lastModifiedBy>KMILEY</cp:lastModifiedBy>
  <cp:revision>94</cp:revision>
  <cp:lastPrinted>2012-10-11T19:31:28Z</cp:lastPrinted>
  <dcterms:created xsi:type="dcterms:W3CDTF">2009-04-09T16:19:24Z</dcterms:created>
  <dcterms:modified xsi:type="dcterms:W3CDTF">2013-01-18T14:23:01Z</dcterms:modified>
</cp:coreProperties>
</file>